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469" r:id="rId3"/>
    <p:sldId id="258" r:id="rId4"/>
    <p:sldId id="261" r:id="rId5"/>
    <p:sldId id="263" r:id="rId6"/>
    <p:sldId id="470" r:id="rId7"/>
    <p:sldId id="471" r:id="rId8"/>
    <p:sldId id="288" r:id="rId9"/>
    <p:sldId id="486" r:id="rId10"/>
    <p:sldId id="297" r:id="rId11"/>
    <p:sldId id="310" r:id="rId12"/>
    <p:sldId id="312" r:id="rId13"/>
    <p:sldId id="317" r:id="rId14"/>
    <p:sldId id="338" r:id="rId15"/>
    <p:sldId id="342" r:id="rId16"/>
    <p:sldId id="472" r:id="rId17"/>
    <p:sldId id="379" r:id="rId18"/>
    <p:sldId id="380" r:id="rId19"/>
    <p:sldId id="473" r:id="rId20"/>
    <p:sldId id="492" r:id="rId21"/>
    <p:sldId id="493" r:id="rId22"/>
    <p:sldId id="412" r:id="rId23"/>
    <p:sldId id="413" r:id="rId24"/>
    <p:sldId id="474" r:id="rId25"/>
    <p:sldId id="419" r:id="rId26"/>
    <p:sldId id="425" r:id="rId27"/>
    <p:sldId id="426" r:id="rId28"/>
    <p:sldId id="420" r:id="rId29"/>
    <p:sldId id="422" r:id="rId30"/>
    <p:sldId id="489" r:id="rId31"/>
    <p:sldId id="435" r:id="rId32"/>
    <p:sldId id="438" r:id="rId33"/>
    <p:sldId id="440" r:id="rId34"/>
    <p:sldId id="442" r:id="rId35"/>
    <p:sldId id="444" r:id="rId36"/>
    <p:sldId id="447" r:id="rId37"/>
    <p:sldId id="448" r:id="rId38"/>
    <p:sldId id="450" r:id="rId39"/>
    <p:sldId id="451" r:id="rId40"/>
    <p:sldId id="452" r:id="rId41"/>
    <p:sldId id="457" r:id="rId42"/>
    <p:sldId id="458" r:id="rId43"/>
    <p:sldId id="459" r:id="rId44"/>
    <p:sldId id="461" r:id="rId45"/>
    <p:sldId id="455" r:id="rId46"/>
    <p:sldId id="466" r:id="rId47"/>
    <p:sldId id="490" r:id="rId48"/>
    <p:sldId id="462" r:id="rId49"/>
    <p:sldId id="463" r:id="rId50"/>
    <p:sldId id="464" r:id="rId5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434" autoAdjust="0"/>
  </p:normalViewPr>
  <p:slideViewPr>
    <p:cSldViewPr snapToGrid="0">
      <p:cViewPr varScale="1">
        <p:scale>
          <a:sx n="74" d="100"/>
          <a:sy n="74" d="100"/>
        </p:scale>
        <p:origin x="56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C4C453-7842-4B63-9FFB-7E1375A5CEE8}"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lang="es-EC"/>
        </a:p>
      </dgm:t>
    </dgm:pt>
    <dgm:pt modelId="{8F001C16-D9A3-45F1-BF6F-2D90A48E6DA4}">
      <dgm:prSet phldrT="[Texto]" custT="1"/>
      <dgm:spPr/>
      <dgm:t>
        <a:bodyPr/>
        <a:lstStyle/>
        <a:p>
          <a:r>
            <a:rPr lang="es-EC" sz="1600" dirty="0" smtClean="0"/>
            <a:t>Año 2013</a:t>
          </a:r>
          <a:endParaRPr lang="es-EC" sz="1600" dirty="0"/>
        </a:p>
      </dgm:t>
    </dgm:pt>
    <dgm:pt modelId="{8B32C9A9-009B-4FE8-8B00-7B70A641438F}" type="parTrans" cxnId="{D2919ED0-2070-4674-8B0C-4FE441845553}">
      <dgm:prSet/>
      <dgm:spPr/>
      <dgm:t>
        <a:bodyPr/>
        <a:lstStyle/>
        <a:p>
          <a:endParaRPr lang="es-EC" sz="1600"/>
        </a:p>
      </dgm:t>
    </dgm:pt>
    <dgm:pt modelId="{92D0B8CE-17B3-4801-A520-B8BDE8660AB9}" type="sibTrans" cxnId="{D2919ED0-2070-4674-8B0C-4FE441845553}">
      <dgm:prSet custT="1"/>
      <dgm:spPr/>
      <dgm:t>
        <a:bodyPr/>
        <a:lstStyle/>
        <a:p>
          <a:endParaRPr lang="es-EC" sz="1600"/>
        </a:p>
      </dgm:t>
    </dgm:pt>
    <dgm:pt modelId="{71E09893-9022-4B21-9EB9-E765538AAE3A}">
      <dgm:prSet phldrT="[Texto]" custT="1"/>
      <dgm:spPr/>
      <dgm:t>
        <a:bodyPr/>
        <a:lstStyle/>
        <a:p>
          <a:r>
            <a:rPr lang="es-EC" sz="1600" dirty="0" smtClean="0"/>
            <a:t>Plano definitivos en mayo</a:t>
          </a:r>
          <a:endParaRPr lang="es-EC" sz="1600" dirty="0"/>
        </a:p>
      </dgm:t>
    </dgm:pt>
    <dgm:pt modelId="{2987A883-3AED-4475-95B4-11C1EF44EA05}" type="parTrans" cxnId="{08A46394-E4F8-4DE4-83C8-8FEFF7A06E7E}">
      <dgm:prSet/>
      <dgm:spPr/>
      <dgm:t>
        <a:bodyPr/>
        <a:lstStyle/>
        <a:p>
          <a:endParaRPr lang="es-EC" sz="1600"/>
        </a:p>
      </dgm:t>
    </dgm:pt>
    <dgm:pt modelId="{F6A8CD89-8F4E-4FD7-918C-B70A66F9079D}" type="sibTrans" cxnId="{08A46394-E4F8-4DE4-83C8-8FEFF7A06E7E}">
      <dgm:prSet custT="1"/>
      <dgm:spPr/>
      <dgm:t>
        <a:bodyPr/>
        <a:lstStyle/>
        <a:p>
          <a:endParaRPr lang="es-EC" sz="1600"/>
        </a:p>
      </dgm:t>
    </dgm:pt>
    <dgm:pt modelId="{F2CC2E1B-7FE0-45BF-9183-5B65DDAE0260}">
      <dgm:prSet phldrT="[Texto]" custT="1"/>
      <dgm:spPr/>
      <dgm:t>
        <a:bodyPr/>
        <a:lstStyle/>
        <a:p>
          <a:r>
            <a:rPr lang="es-EC" sz="1600" dirty="0" smtClean="0"/>
            <a:t>Arquitecta </a:t>
          </a:r>
          <a:r>
            <a:rPr lang="es-EC" sz="1600" dirty="0" err="1" smtClean="0"/>
            <a:t>Jhoana</a:t>
          </a:r>
          <a:r>
            <a:rPr lang="es-EC" sz="1600" dirty="0" smtClean="0"/>
            <a:t> </a:t>
          </a:r>
          <a:r>
            <a:rPr lang="es-EC" sz="1600" dirty="0" err="1" smtClean="0"/>
            <a:t>Rodriguez</a:t>
          </a:r>
          <a:endParaRPr lang="es-EC" sz="1600" dirty="0"/>
        </a:p>
      </dgm:t>
    </dgm:pt>
    <dgm:pt modelId="{7C83EE7E-1980-4021-BAD7-04510AAFB310}" type="parTrans" cxnId="{F6DE870D-650C-4BF0-B73C-190640ABDBF6}">
      <dgm:prSet/>
      <dgm:spPr/>
      <dgm:t>
        <a:bodyPr/>
        <a:lstStyle/>
        <a:p>
          <a:endParaRPr lang="es-EC" sz="1600"/>
        </a:p>
      </dgm:t>
    </dgm:pt>
    <dgm:pt modelId="{351BAF5E-0886-4E80-9699-4E2DFB179863}" type="sibTrans" cxnId="{F6DE870D-650C-4BF0-B73C-190640ABDBF6}">
      <dgm:prSet custT="1"/>
      <dgm:spPr/>
      <dgm:t>
        <a:bodyPr/>
        <a:lstStyle/>
        <a:p>
          <a:endParaRPr lang="es-EC" sz="1600"/>
        </a:p>
      </dgm:t>
    </dgm:pt>
    <dgm:pt modelId="{E2E0EB24-35FE-439C-A298-D5B60EA6EEAC}">
      <dgm:prSet phldrT="[Texto]" custT="1"/>
      <dgm:spPr/>
      <dgm:t>
        <a:bodyPr/>
        <a:lstStyle/>
        <a:p>
          <a:r>
            <a:rPr lang="es-EC" sz="1600" dirty="0" smtClean="0"/>
            <a:t>Topógrafo Patricio Correa Ríos</a:t>
          </a:r>
          <a:endParaRPr lang="es-EC" sz="1600" dirty="0"/>
        </a:p>
      </dgm:t>
    </dgm:pt>
    <dgm:pt modelId="{AED15D84-807C-4211-BAF4-96D5667AB20F}" type="parTrans" cxnId="{DAF22185-EE5F-4AEB-9129-843195B2F98D}">
      <dgm:prSet/>
      <dgm:spPr/>
      <dgm:t>
        <a:bodyPr/>
        <a:lstStyle/>
        <a:p>
          <a:endParaRPr lang="es-EC" sz="1600"/>
        </a:p>
      </dgm:t>
    </dgm:pt>
    <dgm:pt modelId="{D5836D6E-3970-43CF-A9FE-52E6EAE3E6B2}" type="sibTrans" cxnId="{DAF22185-EE5F-4AEB-9129-843195B2F98D}">
      <dgm:prSet/>
      <dgm:spPr/>
      <dgm:t>
        <a:bodyPr/>
        <a:lstStyle/>
        <a:p>
          <a:endParaRPr lang="es-EC" sz="1600"/>
        </a:p>
      </dgm:t>
    </dgm:pt>
    <dgm:pt modelId="{071EFB1D-8F91-436F-A27E-343CB2CC1436}">
      <dgm:prSet phldrT="[Texto]" custT="1"/>
      <dgm:spPr/>
      <dgm:t>
        <a:bodyPr/>
        <a:lstStyle/>
        <a:p>
          <a:pPr>
            <a:lnSpc>
              <a:spcPct val="100000"/>
            </a:lnSpc>
            <a:spcAft>
              <a:spcPts val="0"/>
            </a:spcAft>
          </a:pPr>
          <a:r>
            <a:rPr lang="es-EC" sz="1600" dirty="0" smtClean="0"/>
            <a:t>Ordenanza de </a:t>
          </a:r>
        </a:p>
        <a:p>
          <a:pPr>
            <a:lnSpc>
              <a:spcPct val="100000"/>
            </a:lnSpc>
            <a:spcAft>
              <a:spcPts val="0"/>
            </a:spcAft>
          </a:pPr>
          <a:r>
            <a:rPr lang="es-EC" sz="1600" dirty="0" smtClean="0"/>
            <a:t>Legislación de los planos</a:t>
          </a:r>
          <a:endParaRPr lang="es-EC" sz="1600" dirty="0"/>
        </a:p>
      </dgm:t>
    </dgm:pt>
    <dgm:pt modelId="{D6BA3D82-73A2-489D-9C1C-6034A1D680D8}" type="parTrans" cxnId="{30CF048A-F8B8-44A5-9155-F27A9DB15A5A}">
      <dgm:prSet/>
      <dgm:spPr/>
      <dgm:t>
        <a:bodyPr/>
        <a:lstStyle/>
        <a:p>
          <a:endParaRPr lang="es-EC"/>
        </a:p>
      </dgm:t>
    </dgm:pt>
    <dgm:pt modelId="{37E5150E-DAF6-4864-8966-960CFE57FC38}" type="sibTrans" cxnId="{30CF048A-F8B8-44A5-9155-F27A9DB15A5A}">
      <dgm:prSet/>
      <dgm:spPr/>
      <dgm:t>
        <a:bodyPr/>
        <a:lstStyle/>
        <a:p>
          <a:endParaRPr lang="es-EC"/>
        </a:p>
      </dgm:t>
    </dgm:pt>
    <dgm:pt modelId="{350FAABC-4E6C-4C06-9BD8-9BC63BA1191F}">
      <dgm:prSet phldrT="[Texto]"/>
      <dgm:spPr/>
      <dgm:t>
        <a:bodyPr/>
        <a:lstStyle/>
        <a:p>
          <a:r>
            <a:rPr lang="es-EC" dirty="0" smtClean="0"/>
            <a:t>Lotización Oasis del Puerto</a:t>
          </a:r>
          <a:endParaRPr lang="es-EC" dirty="0"/>
        </a:p>
      </dgm:t>
    </dgm:pt>
    <dgm:pt modelId="{5FBCC48C-D10B-4AB4-9B00-89EB5EE1B05F}" type="parTrans" cxnId="{0AB1B847-4DDF-4FBE-B3D8-8E605CDE87F6}">
      <dgm:prSet/>
      <dgm:spPr/>
      <dgm:t>
        <a:bodyPr/>
        <a:lstStyle/>
        <a:p>
          <a:endParaRPr lang="es-EC"/>
        </a:p>
      </dgm:t>
    </dgm:pt>
    <dgm:pt modelId="{4244A474-72B1-4B57-A2FF-FC6FE4B00E1E}" type="sibTrans" cxnId="{0AB1B847-4DDF-4FBE-B3D8-8E605CDE87F6}">
      <dgm:prSet/>
      <dgm:spPr/>
      <dgm:t>
        <a:bodyPr/>
        <a:lstStyle/>
        <a:p>
          <a:endParaRPr lang="es-EC"/>
        </a:p>
      </dgm:t>
    </dgm:pt>
    <dgm:pt modelId="{699DA9A7-95C4-4BAB-B9EA-3BE8D7786ABC}">
      <dgm:prSet phldrT="[Texto]"/>
      <dgm:spPr/>
      <dgm:t>
        <a:bodyPr/>
        <a:lstStyle/>
        <a:p>
          <a:r>
            <a:rPr lang="es-EC" dirty="0" smtClean="0"/>
            <a:t>Jardines de Conocoto</a:t>
          </a:r>
          <a:endParaRPr lang="es-EC" dirty="0"/>
        </a:p>
      </dgm:t>
    </dgm:pt>
    <dgm:pt modelId="{58511117-45C4-4E23-9865-E9231E31B1DB}" type="parTrans" cxnId="{F0140444-DCDB-4B3D-B34A-0A0B1FA3EBAC}">
      <dgm:prSet/>
      <dgm:spPr/>
      <dgm:t>
        <a:bodyPr/>
        <a:lstStyle/>
        <a:p>
          <a:endParaRPr lang="es-EC"/>
        </a:p>
      </dgm:t>
    </dgm:pt>
    <dgm:pt modelId="{80A5ADB8-87E2-4366-BA11-2028CB1BB7CE}" type="sibTrans" cxnId="{F0140444-DCDB-4B3D-B34A-0A0B1FA3EBAC}">
      <dgm:prSet/>
      <dgm:spPr/>
      <dgm:t>
        <a:bodyPr/>
        <a:lstStyle/>
        <a:p>
          <a:endParaRPr lang="es-EC"/>
        </a:p>
      </dgm:t>
    </dgm:pt>
    <dgm:pt modelId="{7FD9FF78-E9A8-42CE-BDE1-1620008570CA}" type="pres">
      <dgm:prSet presAssocID="{0AC4C453-7842-4B63-9FFB-7E1375A5CEE8}" presName="Name0" presStyleCnt="0">
        <dgm:presLayoutVars>
          <dgm:dir/>
          <dgm:resizeHandles val="exact"/>
        </dgm:presLayoutVars>
      </dgm:prSet>
      <dgm:spPr/>
      <dgm:t>
        <a:bodyPr/>
        <a:lstStyle/>
        <a:p>
          <a:endParaRPr lang="es-EC"/>
        </a:p>
      </dgm:t>
    </dgm:pt>
    <dgm:pt modelId="{96314BA9-466F-4536-AD2C-B7559D28B457}" type="pres">
      <dgm:prSet presAssocID="{8F001C16-D9A3-45F1-BF6F-2D90A48E6DA4}" presName="node" presStyleLbl="node1" presStyleIdx="0" presStyleCnt="7">
        <dgm:presLayoutVars>
          <dgm:bulletEnabled val="1"/>
        </dgm:presLayoutVars>
      </dgm:prSet>
      <dgm:spPr/>
      <dgm:t>
        <a:bodyPr/>
        <a:lstStyle/>
        <a:p>
          <a:endParaRPr lang="es-EC"/>
        </a:p>
      </dgm:t>
    </dgm:pt>
    <dgm:pt modelId="{66835C7E-CF64-40F6-BEC3-D49D21314065}" type="pres">
      <dgm:prSet presAssocID="{92D0B8CE-17B3-4801-A520-B8BDE8660AB9}" presName="sibTrans" presStyleLbl="sibTrans2D1" presStyleIdx="0" presStyleCnt="6"/>
      <dgm:spPr/>
      <dgm:t>
        <a:bodyPr/>
        <a:lstStyle/>
        <a:p>
          <a:endParaRPr lang="es-EC"/>
        </a:p>
      </dgm:t>
    </dgm:pt>
    <dgm:pt modelId="{3F755F5F-713C-4571-A09F-29C3E27D1246}" type="pres">
      <dgm:prSet presAssocID="{92D0B8CE-17B3-4801-A520-B8BDE8660AB9}" presName="connectorText" presStyleLbl="sibTrans2D1" presStyleIdx="0" presStyleCnt="6"/>
      <dgm:spPr/>
      <dgm:t>
        <a:bodyPr/>
        <a:lstStyle/>
        <a:p>
          <a:endParaRPr lang="es-EC"/>
        </a:p>
      </dgm:t>
    </dgm:pt>
    <dgm:pt modelId="{6F0A0BD1-BBFA-41F2-8FB2-8FF5218E513E}" type="pres">
      <dgm:prSet presAssocID="{71E09893-9022-4B21-9EB9-E765538AAE3A}" presName="node" presStyleLbl="node1" presStyleIdx="1" presStyleCnt="7">
        <dgm:presLayoutVars>
          <dgm:bulletEnabled val="1"/>
        </dgm:presLayoutVars>
      </dgm:prSet>
      <dgm:spPr/>
      <dgm:t>
        <a:bodyPr/>
        <a:lstStyle/>
        <a:p>
          <a:endParaRPr lang="es-EC"/>
        </a:p>
      </dgm:t>
    </dgm:pt>
    <dgm:pt modelId="{B3D9E44E-0866-4FC5-B842-C40046A4217D}" type="pres">
      <dgm:prSet presAssocID="{F6A8CD89-8F4E-4FD7-918C-B70A66F9079D}" presName="sibTrans" presStyleLbl="sibTrans2D1" presStyleIdx="1" presStyleCnt="6"/>
      <dgm:spPr/>
      <dgm:t>
        <a:bodyPr/>
        <a:lstStyle/>
        <a:p>
          <a:endParaRPr lang="es-EC"/>
        </a:p>
      </dgm:t>
    </dgm:pt>
    <dgm:pt modelId="{A6212EA6-8470-4423-83E8-1DD225CD806D}" type="pres">
      <dgm:prSet presAssocID="{F6A8CD89-8F4E-4FD7-918C-B70A66F9079D}" presName="connectorText" presStyleLbl="sibTrans2D1" presStyleIdx="1" presStyleCnt="6"/>
      <dgm:spPr/>
      <dgm:t>
        <a:bodyPr/>
        <a:lstStyle/>
        <a:p>
          <a:endParaRPr lang="es-EC"/>
        </a:p>
      </dgm:t>
    </dgm:pt>
    <dgm:pt modelId="{4754577B-FBAE-4A98-A448-F1324B7C22C7}" type="pres">
      <dgm:prSet presAssocID="{F2CC2E1B-7FE0-45BF-9183-5B65DDAE0260}" presName="node" presStyleLbl="node1" presStyleIdx="2" presStyleCnt="7">
        <dgm:presLayoutVars>
          <dgm:bulletEnabled val="1"/>
        </dgm:presLayoutVars>
      </dgm:prSet>
      <dgm:spPr/>
      <dgm:t>
        <a:bodyPr/>
        <a:lstStyle/>
        <a:p>
          <a:endParaRPr lang="es-EC"/>
        </a:p>
      </dgm:t>
    </dgm:pt>
    <dgm:pt modelId="{69E6AD3A-936A-42F6-AE61-B4EAEFF36B2C}" type="pres">
      <dgm:prSet presAssocID="{351BAF5E-0886-4E80-9699-4E2DFB179863}" presName="sibTrans" presStyleLbl="sibTrans2D1" presStyleIdx="2" presStyleCnt="6"/>
      <dgm:spPr/>
      <dgm:t>
        <a:bodyPr/>
        <a:lstStyle/>
        <a:p>
          <a:endParaRPr lang="es-EC"/>
        </a:p>
      </dgm:t>
    </dgm:pt>
    <dgm:pt modelId="{F85B701B-2686-40FC-A000-4FD7A9FA5B40}" type="pres">
      <dgm:prSet presAssocID="{351BAF5E-0886-4E80-9699-4E2DFB179863}" presName="connectorText" presStyleLbl="sibTrans2D1" presStyleIdx="2" presStyleCnt="6"/>
      <dgm:spPr/>
      <dgm:t>
        <a:bodyPr/>
        <a:lstStyle/>
        <a:p>
          <a:endParaRPr lang="es-EC"/>
        </a:p>
      </dgm:t>
    </dgm:pt>
    <dgm:pt modelId="{41447544-7D19-423F-9877-8CDA937BF8C4}" type="pres">
      <dgm:prSet presAssocID="{E2E0EB24-35FE-439C-A298-D5B60EA6EEAC}" presName="node" presStyleLbl="node1" presStyleIdx="3" presStyleCnt="7">
        <dgm:presLayoutVars>
          <dgm:bulletEnabled val="1"/>
        </dgm:presLayoutVars>
      </dgm:prSet>
      <dgm:spPr/>
      <dgm:t>
        <a:bodyPr/>
        <a:lstStyle/>
        <a:p>
          <a:endParaRPr lang="es-EC"/>
        </a:p>
      </dgm:t>
    </dgm:pt>
    <dgm:pt modelId="{8B9E2BE5-4FAE-445A-A313-A687D532BDEF}" type="pres">
      <dgm:prSet presAssocID="{D5836D6E-3970-43CF-A9FE-52E6EAE3E6B2}" presName="sibTrans" presStyleLbl="sibTrans2D1" presStyleIdx="3" presStyleCnt="6"/>
      <dgm:spPr/>
      <dgm:t>
        <a:bodyPr/>
        <a:lstStyle/>
        <a:p>
          <a:endParaRPr lang="es-EC"/>
        </a:p>
      </dgm:t>
    </dgm:pt>
    <dgm:pt modelId="{C9BE5C8C-F5E6-427A-940A-8B7EC2B63BFD}" type="pres">
      <dgm:prSet presAssocID="{D5836D6E-3970-43CF-A9FE-52E6EAE3E6B2}" presName="connectorText" presStyleLbl="sibTrans2D1" presStyleIdx="3" presStyleCnt="6"/>
      <dgm:spPr/>
      <dgm:t>
        <a:bodyPr/>
        <a:lstStyle/>
        <a:p>
          <a:endParaRPr lang="es-EC"/>
        </a:p>
      </dgm:t>
    </dgm:pt>
    <dgm:pt modelId="{1A643256-54CF-438F-8443-A9D77ACA2A64}" type="pres">
      <dgm:prSet presAssocID="{071EFB1D-8F91-436F-A27E-343CB2CC1436}" presName="node" presStyleLbl="node1" presStyleIdx="4" presStyleCnt="7">
        <dgm:presLayoutVars>
          <dgm:bulletEnabled val="1"/>
        </dgm:presLayoutVars>
      </dgm:prSet>
      <dgm:spPr/>
      <dgm:t>
        <a:bodyPr/>
        <a:lstStyle/>
        <a:p>
          <a:endParaRPr lang="es-EC"/>
        </a:p>
      </dgm:t>
    </dgm:pt>
    <dgm:pt modelId="{C2AA5C5C-57C7-4A83-A35C-16CE15293205}" type="pres">
      <dgm:prSet presAssocID="{37E5150E-DAF6-4864-8966-960CFE57FC38}" presName="sibTrans" presStyleLbl="sibTrans2D1" presStyleIdx="4" presStyleCnt="6"/>
      <dgm:spPr/>
      <dgm:t>
        <a:bodyPr/>
        <a:lstStyle/>
        <a:p>
          <a:endParaRPr lang="es-EC"/>
        </a:p>
      </dgm:t>
    </dgm:pt>
    <dgm:pt modelId="{1D94AF51-40EE-47D1-9B77-FEC5E9A53CB4}" type="pres">
      <dgm:prSet presAssocID="{37E5150E-DAF6-4864-8966-960CFE57FC38}" presName="connectorText" presStyleLbl="sibTrans2D1" presStyleIdx="4" presStyleCnt="6"/>
      <dgm:spPr/>
      <dgm:t>
        <a:bodyPr/>
        <a:lstStyle/>
        <a:p>
          <a:endParaRPr lang="es-EC"/>
        </a:p>
      </dgm:t>
    </dgm:pt>
    <dgm:pt modelId="{774D6B25-33F4-4B02-B756-DE21676FD932}" type="pres">
      <dgm:prSet presAssocID="{350FAABC-4E6C-4C06-9BD8-9BC63BA1191F}" presName="node" presStyleLbl="node1" presStyleIdx="5" presStyleCnt="7">
        <dgm:presLayoutVars>
          <dgm:bulletEnabled val="1"/>
        </dgm:presLayoutVars>
      </dgm:prSet>
      <dgm:spPr/>
      <dgm:t>
        <a:bodyPr/>
        <a:lstStyle/>
        <a:p>
          <a:endParaRPr lang="es-EC"/>
        </a:p>
      </dgm:t>
    </dgm:pt>
    <dgm:pt modelId="{95A13035-A0E0-4C48-BF6C-18D236942EFC}" type="pres">
      <dgm:prSet presAssocID="{4244A474-72B1-4B57-A2FF-FC6FE4B00E1E}" presName="sibTrans" presStyleLbl="sibTrans2D1" presStyleIdx="5" presStyleCnt="6"/>
      <dgm:spPr/>
      <dgm:t>
        <a:bodyPr/>
        <a:lstStyle/>
        <a:p>
          <a:endParaRPr lang="es-EC"/>
        </a:p>
      </dgm:t>
    </dgm:pt>
    <dgm:pt modelId="{0D7B60D7-352C-4ABA-B837-A02C1EE68DEC}" type="pres">
      <dgm:prSet presAssocID="{4244A474-72B1-4B57-A2FF-FC6FE4B00E1E}" presName="connectorText" presStyleLbl="sibTrans2D1" presStyleIdx="5" presStyleCnt="6"/>
      <dgm:spPr/>
      <dgm:t>
        <a:bodyPr/>
        <a:lstStyle/>
        <a:p>
          <a:endParaRPr lang="es-EC"/>
        </a:p>
      </dgm:t>
    </dgm:pt>
    <dgm:pt modelId="{CEEDA816-1815-44B1-AB78-63E222490E3B}" type="pres">
      <dgm:prSet presAssocID="{699DA9A7-95C4-4BAB-B9EA-3BE8D7786ABC}" presName="node" presStyleLbl="node1" presStyleIdx="6" presStyleCnt="7">
        <dgm:presLayoutVars>
          <dgm:bulletEnabled val="1"/>
        </dgm:presLayoutVars>
      </dgm:prSet>
      <dgm:spPr/>
      <dgm:t>
        <a:bodyPr/>
        <a:lstStyle/>
        <a:p>
          <a:endParaRPr lang="es-EC"/>
        </a:p>
      </dgm:t>
    </dgm:pt>
  </dgm:ptLst>
  <dgm:cxnLst>
    <dgm:cxn modelId="{0AB1B847-4DDF-4FBE-B3D8-8E605CDE87F6}" srcId="{0AC4C453-7842-4B63-9FFB-7E1375A5CEE8}" destId="{350FAABC-4E6C-4C06-9BD8-9BC63BA1191F}" srcOrd="5" destOrd="0" parTransId="{5FBCC48C-D10B-4AB4-9B00-89EB5EE1B05F}" sibTransId="{4244A474-72B1-4B57-A2FF-FC6FE4B00E1E}"/>
    <dgm:cxn modelId="{7B571A58-7AC1-4DA3-B208-86F848A08DE9}" type="presOf" srcId="{350FAABC-4E6C-4C06-9BD8-9BC63BA1191F}" destId="{774D6B25-33F4-4B02-B756-DE21676FD932}" srcOrd="0" destOrd="0" presId="urn:microsoft.com/office/officeart/2005/8/layout/process1"/>
    <dgm:cxn modelId="{DAF22185-EE5F-4AEB-9129-843195B2F98D}" srcId="{0AC4C453-7842-4B63-9FFB-7E1375A5CEE8}" destId="{E2E0EB24-35FE-439C-A298-D5B60EA6EEAC}" srcOrd="3" destOrd="0" parTransId="{AED15D84-807C-4211-BAF4-96D5667AB20F}" sibTransId="{D5836D6E-3970-43CF-A9FE-52E6EAE3E6B2}"/>
    <dgm:cxn modelId="{A516292E-32B1-46F1-BCFA-A2D7AFBCE5F4}" type="presOf" srcId="{8F001C16-D9A3-45F1-BF6F-2D90A48E6DA4}" destId="{96314BA9-466F-4536-AD2C-B7559D28B457}" srcOrd="0" destOrd="0" presId="urn:microsoft.com/office/officeart/2005/8/layout/process1"/>
    <dgm:cxn modelId="{60017BA3-31DB-43CD-88A6-6D27C7F80233}" type="presOf" srcId="{37E5150E-DAF6-4864-8966-960CFE57FC38}" destId="{C2AA5C5C-57C7-4A83-A35C-16CE15293205}" srcOrd="0" destOrd="0" presId="urn:microsoft.com/office/officeart/2005/8/layout/process1"/>
    <dgm:cxn modelId="{50D893C3-C31A-4113-8B54-F585AE0C525F}" type="presOf" srcId="{D5836D6E-3970-43CF-A9FE-52E6EAE3E6B2}" destId="{C9BE5C8C-F5E6-427A-940A-8B7EC2B63BFD}" srcOrd="1" destOrd="0" presId="urn:microsoft.com/office/officeart/2005/8/layout/process1"/>
    <dgm:cxn modelId="{2BD43AD9-B56E-4D86-9AA3-E2A9D84152D9}" type="presOf" srcId="{4244A474-72B1-4B57-A2FF-FC6FE4B00E1E}" destId="{0D7B60D7-352C-4ABA-B837-A02C1EE68DEC}" srcOrd="1" destOrd="0" presId="urn:microsoft.com/office/officeart/2005/8/layout/process1"/>
    <dgm:cxn modelId="{F0140444-DCDB-4B3D-B34A-0A0B1FA3EBAC}" srcId="{0AC4C453-7842-4B63-9FFB-7E1375A5CEE8}" destId="{699DA9A7-95C4-4BAB-B9EA-3BE8D7786ABC}" srcOrd="6" destOrd="0" parTransId="{58511117-45C4-4E23-9865-E9231E31B1DB}" sibTransId="{80A5ADB8-87E2-4366-BA11-2028CB1BB7CE}"/>
    <dgm:cxn modelId="{F6DE870D-650C-4BF0-B73C-190640ABDBF6}" srcId="{0AC4C453-7842-4B63-9FFB-7E1375A5CEE8}" destId="{F2CC2E1B-7FE0-45BF-9183-5B65DDAE0260}" srcOrd="2" destOrd="0" parTransId="{7C83EE7E-1980-4021-BAD7-04510AAFB310}" sibTransId="{351BAF5E-0886-4E80-9699-4E2DFB179863}"/>
    <dgm:cxn modelId="{CF4197D5-404E-40DC-8A6D-4A84169224BF}" type="presOf" srcId="{37E5150E-DAF6-4864-8966-960CFE57FC38}" destId="{1D94AF51-40EE-47D1-9B77-FEC5E9A53CB4}" srcOrd="1" destOrd="0" presId="urn:microsoft.com/office/officeart/2005/8/layout/process1"/>
    <dgm:cxn modelId="{D2919ED0-2070-4674-8B0C-4FE441845553}" srcId="{0AC4C453-7842-4B63-9FFB-7E1375A5CEE8}" destId="{8F001C16-D9A3-45F1-BF6F-2D90A48E6DA4}" srcOrd="0" destOrd="0" parTransId="{8B32C9A9-009B-4FE8-8B00-7B70A641438F}" sibTransId="{92D0B8CE-17B3-4801-A520-B8BDE8660AB9}"/>
    <dgm:cxn modelId="{30CF048A-F8B8-44A5-9155-F27A9DB15A5A}" srcId="{0AC4C453-7842-4B63-9FFB-7E1375A5CEE8}" destId="{071EFB1D-8F91-436F-A27E-343CB2CC1436}" srcOrd="4" destOrd="0" parTransId="{D6BA3D82-73A2-489D-9C1C-6034A1D680D8}" sibTransId="{37E5150E-DAF6-4864-8966-960CFE57FC38}"/>
    <dgm:cxn modelId="{A7324BF6-1634-43DC-9A00-527E7C3026CE}" type="presOf" srcId="{4244A474-72B1-4B57-A2FF-FC6FE4B00E1E}" destId="{95A13035-A0E0-4C48-BF6C-18D236942EFC}" srcOrd="0" destOrd="0" presId="urn:microsoft.com/office/officeart/2005/8/layout/process1"/>
    <dgm:cxn modelId="{2CA7BA7F-D60D-436B-834D-99EA04A0953F}" type="presOf" srcId="{71E09893-9022-4B21-9EB9-E765538AAE3A}" destId="{6F0A0BD1-BBFA-41F2-8FB2-8FF5218E513E}" srcOrd="0" destOrd="0" presId="urn:microsoft.com/office/officeart/2005/8/layout/process1"/>
    <dgm:cxn modelId="{F05E8C2D-0276-4115-B2BD-4AC830F21502}" type="presOf" srcId="{699DA9A7-95C4-4BAB-B9EA-3BE8D7786ABC}" destId="{CEEDA816-1815-44B1-AB78-63E222490E3B}" srcOrd="0" destOrd="0" presId="urn:microsoft.com/office/officeart/2005/8/layout/process1"/>
    <dgm:cxn modelId="{F52DF973-190A-4383-B31F-A702EE9CC3AD}" type="presOf" srcId="{0AC4C453-7842-4B63-9FFB-7E1375A5CEE8}" destId="{7FD9FF78-E9A8-42CE-BDE1-1620008570CA}" srcOrd="0" destOrd="0" presId="urn:microsoft.com/office/officeart/2005/8/layout/process1"/>
    <dgm:cxn modelId="{08A46394-E4F8-4DE4-83C8-8FEFF7A06E7E}" srcId="{0AC4C453-7842-4B63-9FFB-7E1375A5CEE8}" destId="{71E09893-9022-4B21-9EB9-E765538AAE3A}" srcOrd="1" destOrd="0" parTransId="{2987A883-3AED-4475-95B4-11C1EF44EA05}" sibTransId="{F6A8CD89-8F4E-4FD7-918C-B70A66F9079D}"/>
    <dgm:cxn modelId="{9D74BD86-4955-41C8-A7BF-85A0B7C3E30E}" type="presOf" srcId="{F2CC2E1B-7FE0-45BF-9183-5B65DDAE0260}" destId="{4754577B-FBAE-4A98-A448-F1324B7C22C7}" srcOrd="0" destOrd="0" presId="urn:microsoft.com/office/officeart/2005/8/layout/process1"/>
    <dgm:cxn modelId="{633C8765-B255-4D1D-83A6-E5AAF955E25C}" type="presOf" srcId="{071EFB1D-8F91-436F-A27E-343CB2CC1436}" destId="{1A643256-54CF-438F-8443-A9D77ACA2A64}" srcOrd="0" destOrd="0" presId="urn:microsoft.com/office/officeart/2005/8/layout/process1"/>
    <dgm:cxn modelId="{07F5E3DC-1865-4366-982B-18503B1F5C0A}" type="presOf" srcId="{E2E0EB24-35FE-439C-A298-D5B60EA6EEAC}" destId="{41447544-7D19-423F-9877-8CDA937BF8C4}" srcOrd="0" destOrd="0" presId="urn:microsoft.com/office/officeart/2005/8/layout/process1"/>
    <dgm:cxn modelId="{16E4323A-AB15-426D-A5AA-2CBF14BA612B}" type="presOf" srcId="{F6A8CD89-8F4E-4FD7-918C-B70A66F9079D}" destId="{A6212EA6-8470-4423-83E8-1DD225CD806D}" srcOrd="1" destOrd="0" presId="urn:microsoft.com/office/officeart/2005/8/layout/process1"/>
    <dgm:cxn modelId="{7D5F17C2-77E9-4417-88C7-09AC898471D7}" type="presOf" srcId="{D5836D6E-3970-43CF-A9FE-52E6EAE3E6B2}" destId="{8B9E2BE5-4FAE-445A-A313-A687D532BDEF}" srcOrd="0" destOrd="0" presId="urn:microsoft.com/office/officeart/2005/8/layout/process1"/>
    <dgm:cxn modelId="{B7C12F79-D798-4F5B-AA4C-1555C99653CA}" type="presOf" srcId="{92D0B8CE-17B3-4801-A520-B8BDE8660AB9}" destId="{66835C7E-CF64-40F6-BEC3-D49D21314065}" srcOrd="0" destOrd="0" presId="urn:microsoft.com/office/officeart/2005/8/layout/process1"/>
    <dgm:cxn modelId="{5117C20F-7756-4472-B1C4-7B29C62F103B}" type="presOf" srcId="{92D0B8CE-17B3-4801-A520-B8BDE8660AB9}" destId="{3F755F5F-713C-4571-A09F-29C3E27D1246}" srcOrd="1" destOrd="0" presId="urn:microsoft.com/office/officeart/2005/8/layout/process1"/>
    <dgm:cxn modelId="{EE58581D-0BD2-4F4F-AAD7-602FF4AAF32F}" type="presOf" srcId="{351BAF5E-0886-4E80-9699-4E2DFB179863}" destId="{F85B701B-2686-40FC-A000-4FD7A9FA5B40}" srcOrd="1" destOrd="0" presId="urn:microsoft.com/office/officeart/2005/8/layout/process1"/>
    <dgm:cxn modelId="{EA3CFD8A-A9A8-4677-B8E3-84B7C21F208E}" type="presOf" srcId="{351BAF5E-0886-4E80-9699-4E2DFB179863}" destId="{69E6AD3A-936A-42F6-AE61-B4EAEFF36B2C}" srcOrd="0" destOrd="0" presId="urn:microsoft.com/office/officeart/2005/8/layout/process1"/>
    <dgm:cxn modelId="{50020A1F-20DC-48D9-B36F-9E3C25280635}" type="presOf" srcId="{F6A8CD89-8F4E-4FD7-918C-B70A66F9079D}" destId="{B3D9E44E-0866-4FC5-B842-C40046A4217D}" srcOrd="0" destOrd="0" presId="urn:microsoft.com/office/officeart/2005/8/layout/process1"/>
    <dgm:cxn modelId="{46E226BB-0BD7-4D62-89C3-8D3B0891FF59}" type="presParOf" srcId="{7FD9FF78-E9A8-42CE-BDE1-1620008570CA}" destId="{96314BA9-466F-4536-AD2C-B7559D28B457}" srcOrd="0" destOrd="0" presId="urn:microsoft.com/office/officeart/2005/8/layout/process1"/>
    <dgm:cxn modelId="{174D22AD-00F0-4870-91E6-0E7EA500AA33}" type="presParOf" srcId="{7FD9FF78-E9A8-42CE-BDE1-1620008570CA}" destId="{66835C7E-CF64-40F6-BEC3-D49D21314065}" srcOrd="1" destOrd="0" presId="urn:microsoft.com/office/officeart/2005/8/layout/process1"/>
    <dgm:cxn modelId="{959AB87B-E52D-49BB-89BC-D7219DC07289}" type="presParOf" srcId="{66835C7E-CF64-40F6-BEC3-D49D21314065}" destId="{3F755F5F-713C-4571-A09F-29C3E27D1246}" srcOrd="0" destOrd="0" presId="urn:microsoft.com/office/officeart/2005/8/layout/process1"/>
    <dgm:cxn modelId="{EEE52A8A-EF88-4F20-9F63-BF972DA8C0DB}" type="presParOf" srcId="{7FD9FF78-E9A8-42CE-BDE1-1620008570CA}" destId="{6F0A0BD1-BBFA-41F2-8FB2-8FF5218E513E}" srcOrd="2" destOrd="0" presId="urn:microsoft.com/office/officeart/2005/8/layout/process1"/>
    <dgm:cxn modelId="{6B6AD022-51B9-419B-AEC0-EDE32C5A5B7C}" type="presParOf" srcId="{7FD9FF78-E9A8-42CE-BDE1-1620008570CA}" destId="{B3D9E44E-0866-4FC5-B842-C40046A4217D}" srcOrd="3" destOrd="0" presId="urn:microsoft.com/office/officeart/2005/8/layout/process1"/>
    <dgm:cxn modelId="{BD3E23E6-AFC0-4F51-9BC4-E084FD5621BC}" type="presParOf" srcId="{B3D9E44E-0866-4FC5-B842-C40046A4217D}" destId="{A6212EA6-8470-4423-83E8-1DD225CD806D}" srcOrd="0" destOrd="0" presId="urn:microsoft.com/office/officeart/2005/8/layout/process1"/>
    <dgm:cxn modelId="{AA0855B5-4397-46CF-BDA3-853B713CDD95}" type="presParOf" srcId="{7FD9FF78-E9A8-42CE-BDE1-1620008570CA}" destId="{4754577B-FBAE-4A98-A448-F1324B7C22C7}" srcOrd="4" destOrd="0" presId="urn:microsoft.com/office/officeart/2005/8/layout/process1"/>
    <dgm:cxn modelId="{7EDA5B46-E9EB-4A09-A2DE-A4166C995542}" type="presParOf" srcId="{7FD9FF78-E9A8-42CE-BDE1-1620008570CA}" destId="{69E6AD3A-936A-42F6-AE61-B4EAEFF36B2C}" srcOrd="5" destOrd="0" presId="urn:microsoft.com/office/officeart/2005/8/layout/process1"/>
    <dgm:cxn modelId="{26DC82CD-9FCB-44D4-931E-875F46F2EA83}" type="presParOf" srcId="{69E6AD3A-936A-42F6-AE61-B4EAEFF36B2C}" destId="{F85B701B-2686-40FC-A000-4FD7A9FA5B40}" srcOrd="0" destOrd="0" presId="urn:microsoft.com/office/officeart/2005/8/layout/process1"/>
    <dgm:cxn modelId="{5D1FC5DC-F6FD-4FCE-A947-C06A68494A84}" type="presParOf" srcId="{7FD9FF78-E9A8-42CE-BDE1-1620008570CA}" destId="{41447544-7D19-423F-9877-8CDA937BF8C4}" srcOrd="6" destOrd="0" presId="urn:microsoft.com/office/officeart/2005/8/layout/process1"/>
    <dgm:cxn modelId="{2F49EC94-727C-4993-91FF-5E5425C52C92}" type="presParOf" srcId="{7FD9FF78-E9A8-42CE-BDE1-1620008570CA}" destId="{8B9E2BE5-4FAE-445A-A313-A687D532BDEF}" srcOrd="7" destOrd="0" presId="urn:microsoft.com/office/officeart/2005/8/layout/process1"/>
    <dgm:cxn modelId="{B7722848-65B3-4AF3-B6DC-E406F9A70BAD}" type="presParOf" srcId="{8B9E2BE5-4FAE-445A-A313-A687D532BDEF}" destId="{C9BE5C8C-F5E6-427A-940A-8B7EC2B63BFD}" srcOrd="0" destOrd="0" presId="urn:microsoft.com/office/officeart/2005/8/layout/process1"/>
    <dgm:cxn modelId="{6009C04F-EA5B-4790-B403-FB8493660146}" type="presParOf" srcId="{7FD9FF78-E9A8-42CE-BDE1-1620008570CA}" destId="{1A643256-54CF-438F-8443-A9D77ACA2A64}" srcOrd="8" destOrd="0" presId="urn:microsoft.com/office/officeart/2005/8/layout/process1"/>
    <dgm:cxn modelId="{6EE84453-6F04-4444-B240-7941FF00B083}" type="presParOf" srcId="{7FD9FF78-E9A8-42CE-BDE1-1620008570CA}" destId="{C2AA5C5C-57C7-4A83-A35C-16CE15293205}" srcOrd="9" destOrd="0" presId="urn:microsoft.com/office/officeart/2005/8/layout/process1"/>
    <dgm:cxn modelId="{D2CB141F-6042-4AFB-A0DC-5877C222AF89}" type="presParOf" srcId="{C2AA5C5C-57C7-4A83-A35C-16CE15293205}" destId="{1D94AF51-40EE-47D1-9B77-FEC5E9A53CB4}" srcOrd="0" destOrd="0" presId="urn:microsoft.com/office/officeart/2005/8/layout/process1"/>
    <dgm:cxn modelId="{4D4008A9-E582-4964-A39B-3CB2A7ADD1B5}" type="presParOf" srcId="{7FD9FF78-E9A8-42CE-BDE1-1620008570CA}" destId="{774D6B25-33F4-4B02-B756-DE21676FD932}" srcOrd="10" destOrd="0" presId="urn:microsoft.com/office/officeart/2005/8/layout/process1"/>
    <dgm:cxn modelId="{0D6F634C-8564-487E-B586-49594217C49F}" type="presParOf" srcId="{7FD9FF78-E9A8-42CE-BDE1-1620008570CA}" destId="{95A13035-A0E0-4C48-BF6C-18D236942EFC}" srcOrd="11" destOrd="0" presId="urn:microsoft.com/office/officeart/2005/8/layout/process1"/>
    <dgm:cxn modelId="{9E2AB193-A397-4725-965D-6C74F931B76B}" type="presParOf" srcId="{95A13035-A0E0-4C48-BF6C-18D236942EFC}" destId="{0D7B60D7-352C-4ABA-B837-A02C1EE68DEC}" srcOrd="0" destOrd="0" presId="urn:microsoft.com/office/officeart/2005/8/layout/process1"/>
    <dgm:cxn modelId="{A6358363-6585-4259-9354-D5D041408F44}" type="presParOf" srcId="{7FD9FF78-E9A8-42CE-BDE1-1620008570CA}" destId="{CEEDA816-1815-44B1-AB78-63E222490E3B}" srcOrd="1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F52E7B-6781-4303-876A-DE0A47E63D21}"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s-EC"/>
        </a:p>
      </dgm:t>
    </dgm:pt>
    <dgm:pt modelId="{02792C55-02CB-4D67-AFCE-DF721B8E907B}">
      <dgm:prSet phldrT="[Texto]"/>
      <dgm:spPr/>
      <dgm:t>
        <a:bodyPr/>
        <a:lstStyle/>
        <a:p>
          <a:pPr algn="ctr"/>
          <a:r>
            <a:rPr lang="es-EC" b="1" dirty="0" smtClean="0"/>
            <a:t>General</a:t>
          </a:r>
          <a:endParaRPr lang="es-EC" b="1" dirty="0"/>
        </a:p>
      </dgm:t>
    </dgm:pt>
    <dgm:pt modelId="{EAB48CE7-7970-4910-A4FE-4ECFA257F0E6}" type="parTrans" cxnId="{0F7052CF-D7C2-4B33-B035-406AD3ABED4E}">
      <dgm:prSet/>
      <dgm:spPr/>
      <dgm:t>
        <a:bodyPr/>
        <a:lstStyle/>
        <a:p>
          <a:pPr algn="just"/>
          <a:endParaRPr lang="es-EC"/>
        </a:p>
      </dgm:t>
    </dgm:pt>
    <dgm:pt modelId="{C1F1479A-A686-4E22-9C4C-F8FD9918D7EA}" type="sibTrans" cxnId="{0F7052CF-D7C2-4B33-B035-406AD3ABED4E}">
      <dgm:prSet/>
      <dgm:spPr/>
      <dgm:t>
        <a:bodyPr/>
        <a:lstStyle/>
        <a:p>
          <a:pPr algn="just"/>
          <a:endParaRPr lang="es-EC"/>
        </a:p>
      </dgm:t>
    </dgm:pt>
    <dgm:pt modelId="{E8D3E3E2-CE96-4802-BEF2-566F2970DC3C}">
      <dgm:prSet phldrT="[Texto]"/>
      <dgm:spPr/>
      <dgm:t>
        <a:bodyPr/>
        <a:lstStyle/>
        <a:p>
          <a:pPr algn="just"/>
          <a:r>
            <a:rPr lang="es-EC" dirty="0" smtClean="0"/>
            <a:t>Elaborar un sistema de comercialización que permita dar a conocer la promoción y venta de casas, y lotes para la empresa “JT CONSTRUCCIONES” en la Parroquia de Conocoto, Provincia de Pichincha y en el Cantón de </a:t>
          </a:r>
          <a:r>
            <a:rPr lang="es-EC" dirty="0" err="1" smtClean="0"/>
            <a:t>Shushufindi</a:t>
          </a:r>
          <a:r>
            <a:rPr lang="es-EC" dirty="0" smtClean="0"/>
            <a:t>, provincia de Sucumbíos. </a:t>
          </a:r>
          <a:endParaRPr lang="es-EC" dirty="0"/>
        </a:p>
      </dgm:t>
    </dgm:pt>
    <dgm:pt modelId="{C097AB43-D876-4F5C-B236-A426217D10F4}" type="parTrans" cxnId="{6B7BFF31-6398-4CFC-B367-E1B7C6ACE301}">
      <dgm:prSet/>
      <dgm:spPr/>
      <dgm:t>
        <a:bodyPr/>
        <a:lstStyle/>
        <a:p>
          <a:pPr algn="just"/>
          <a:endParaRPr lang="es-EC"/>
        </a:p>
      </dgm:t>
    </dgm:pt>
    <dgm:pt modelId="{9E5CFF58-FAD3-431F-84A3-BD420BE38223}" type="sibTrans" cxnId="{6B7BFF31-6398-4CFC-B367-E1B7C6ACE301}">
      <dgm:prSet/>
      <dgm:spPr/>
      <dgm:t>
        <a:bodyPr/>
        <a:lstStyle/>
        <a:p>
          <a:pPr algn="just"/>
          <a:endParaRPr lang="es-EC"/>
        </a:p>
      </dgm:t>
    </dgm:pt>
    <dgm:pt modelId="{533249B1-B0A0-4486-B601-F7C1821ACFEF}">
      <dgm:prSet phldrT="[Texto]"/>
      <dgm:spPr/>
      <dgm:t>
        <a:bodyPr/>
        <a:lstStyle/>
        <a:p>
          <a:pPr algn="ctr"/>
          <a:r>
            <a:rPr lang="es-EC" b="1" dirty="0" smtClean="0"/>
            <a:t>Específicos</a:t>
          </a:r>
          <a:endParaRPr lang="es-EC" b="1" dirty="0"/>
        </a:p>
      </dgm:t>
    </dgm:pt>
    <dgm:pt modelId="{BA902163-6C12-4EBA-90AA-EEA557AD21B9}" type="parTrans" cxnId="{11406471-9E5D-4667-ABEB-E3C5DE5C40BF}">
      <dgm:prSet/>
      <dgm:spPr/>
      <dgm:t>
        <a:bodyPr/>
        <a:lstStyle/>
        <a:p>
          <a:pPr algn="just"/>
          <a:endParaRPr lang="es-EC"/>
        </a:p>
      </dgm:t>
    </dgm:pt>
    <dgm:pt modelId="{DE2B1D6C-9B47-4F51-9CAE-FF17EA204C1F}" type="sibTrans" cxnId="{11406471-9E5D-4667-ABEB-E3C5DE5C40BF}">
      <dgm:prSet/>
      <dgm:spPr/>
      <dgm:t>
        <a:bodyPr/>
        <a:lstStyle/>
        <a:p>
          <a:pPr algn="just"/>
          <a:endParaRPr lang="es-EC"/>
        </a:p>
      </dgm:t>
    </dgm:pt>
    <dgm:pt modelId="{BE728C6A-23E6-4648-A2E6-DC2C689C4683}">
      <dgm:prSet phldrT="[Texto]"/>
      <dgm:spPr/>
      <dgm:t>
        <a:bodyPr/>
        <a:lstStyle/>
        <a:p>
          <a:pPr algn="just"/>
          <a:r>
            <a:rPr lang="es-EC" dirty="0" smtClean="0"/>
            <a:t>Elaborar un análisis situacional del sector inmobiliario con el fin de evaluar cuál es su posición actual frente a diversos factores internos y externos. </a:t>
          </a:r>
          <a:endParaRPr lang="es-EC" dirty="0"/>
        </a:p>
      </dgm:t>
    </dgm:pt>
    <dgm:pt modelId="{3BB5C1F7-1BFE-4867-93FC-2DC01A01373D}" type="parTrans" cxnId="{CB2ED5E3-DD66-436B-84AD-F759276DF048}">
      <dgm:prSet/>
      <dgm:spPr/>
      <dgm:t>
        <a:bodyPr/>
        <a:lstStyle/>
        <a:p>
          <a:pPr algn="just"/>
          <a:endParaRPr lang="es-EC"/>
        </a:p>
      </dgm:t>
    </dgm:pt>
    <dgm:pt modelId="{C85A24B2-2A3C-4460-9C1F-0D77F692BC20}" type="sibTrans" cxnId="{CB2ED5E3-DD66-436B-84AD-F759276DF048}">
      <dgm:prSet/>
      <dgm:spPr/>
      <dgm:t>
        <a:bodyPr/>
        <a:lstStyle/>
        <a:p>
          <a:pPr algn="just"/>
          <a:endParaRPr lang="es-EC"/>
        </a:p>
      </dgm:t>
    </dgm:pt>
    <dgm:pt modelId="{A814BA20-3904-4994-8B3C-F7EB379CF35E}">
      <dgm:prSet/>
      <dgm:spPr/>
      <dgm:t>
        <a:bodyPr/>
        <a:lstStyle/>
        <a:p>
          <a:pPr algn="just"/>
          <a:r>
            <a:rPr lang="es-EC" smtClean="0"/>
            <a:t>Realizar una investigación de mercados que permita conocer la situación del mercado inmobiliario; sus necesidades, gustos y preferencias en la ciudad de Conocoto y Shushufindi.</a:t>
          </a:r>
          <a:endParaRPr lang="es-EC"/>
        </a:p>
      </dgm:t>
    </dgm:pt>
    <dgm:pt modelId="{6474DC3B-C9CE-49FB-B549-506A3508B922}" type="parTrans" cxnId="{CC093621-4D20-49EA-8F2E-8B55A4B72531}">
      <dgm:prSet/>
      <dgm:spPr/>
      <dgm:t>
        <a:bodyPr/>
        <a:lstStyle/>
        <a:p>
          <a:pPr algn="just"/>
          <a:endParaRPr lang="es-EC"/>
        </a:p>
      </dgm:t>
    </dgm:pt>
    <dgm:pt modelId="{650ADAC9-3351-412A-A568-5713B47D96DD}" type="sibTrans" cxnId="{CC093621-4D20-49EA-8F2E-8B55A4B72531}">
      <dgm:prSet/>
      <dgm:spPr/>
      <dgm:t>
        <a:bodyPr/>
        <a:lstStyle/>
        <a:p>
          <a:pPr algn="just"/>
          <a:endParaRPr lang="es-EC"/>
        </a:p>
      </dgm:t>
    </dgm:pt>
    <dgm:pt modelId="{6E60BFC4-44FB-4E35-B136-57C2F7CDAE54}">
      <dgm:prSet/>
      <dgm:spPr/>
      <dgm:t>
        <a:bodyPr/>
        <a:lstStyle/>
        <a:p>
          <a:pPr algn="just"/>
          <a:r>
            <a:rPr lang="es-EC" smtClean="0"/>
            <a:t>Especificar un sistema de comercialización para el sector inmobiliario. </a:t>
          </a:r>
          <a:endParaRPr lang="es-EC"/>
        </a:p>
      </dgm:t>
    </dgm:pt>
    <dgm:pt modelId="{E953FE2F-9349-469A-9CCF-769FE7B80896}" type="parTrans" cxnId="{9B73C94E-5EEC-440C-A0C1-85F306E7F2F3}">
      <dgm:prSet/>
      <dgm:spPr/>
      <dgm:t>
        <a:bodyPr/>
        <a:lstStyle/>
        <a:p>
          <a:pPr algn="just"/>
          <a:endParaRPr lang="es-EC"/>
        </a:p>
      </dgm:t>
    </dgm:pt>
    <dgm:pt modelId="{82724BD1-E12A-49D8-8CCE-D800AD6D7158}" type="sibTrans" cxnId="{9B73C94E-5EEC-440C-A0C1-85F306E7F2F3}">
      <dgm:prSet/>
      <dgm:spPr/>
      <dgm:t>
        <a:bodyPr/>
        <a:lstStyle/>
        <a:p>
          <a:pPr algn="just"/>
          <a:endParaRPr lang="es-EC"/>
        </a:p>
      </dgm:t>
    </dgm:pt>
    <dgm:pt modelId="{5976BAD3-5DEC-404A-8B5B-E12C0550D04B}">
      <dgm:prSet/>
      <dgm:spPr/>
      <dgm:t>
        <a:bodyPr/>
        <a:lstStyle/>
        <a:p>
          <a:pPr algn="just"/>
          <a:r>
            <a:rPr lang="es-EC" smtClean="0"/>
            <a:t>Definir estrategias que permitan llevar a cabo el sistema de comercialización para el sector inmobiliario. </a:t>
          </a:r>
          <a:endParaRPr lang="es-EC"/>
        </a:p>
      </dgm:t>
    </dgm:pt>
    <dgm:pt modelId="{DCF258F3-FB2D-49E6-ADF2-649FF672B449}" type="parTrans" cxnId="{37F2349F-2B86-4EE0-B867-EEBABC9204C8}">
      <dgm:prSet/>
      <dgm:spPr/>
      <dgm:t>
        <a:bodyPr/>
        <a:lstStyle/>
        <a:p>
          <a:pPr algn="just"/>
          <a:endParaRPr lang="es-EC"/>
        </a:p>
      </dgm:t>
    </dgm:pt>
    <dgm:pt modelId="{4617BE7D-AC16-49DC-B9F1-3898A342FCB7}" type="sibTrans" cxnId="{37F2349F-2B86-4EE0-B867-EEBABC9204C8}">
      <dgm:prSet/>
      <dgm:spPr/>
      <dgm:t>
        <a:bodyPr/>
        <a:lstStyle/>
        <a:p>
          <a:pPr algn="just"/>
          <a:endParaRPr lang="es-EC"/>
        </a:p>
      </dgm:t>
    </dgm:pt>
    <dgm:pt modelId="{38B0079C-53EF-4BBC-8BC0-F398F39B62BE}">
      <dgm:prSet/>
      <dgm:spPr/>
      <dgm:t>
        <a:bodyPr/>
        <a:lstStyle/>
        <a:p>
          <a:pPr algn="just"/>
          <a:r>
            <a:rPr lang="es-EC" dirty="0" smtClean="0"/>
            <a:t>Analizar el impacto financiero de la propuesta. </a:t>
          </a:r>
          <a:endParaRPr lang="es-EC" dirty="0"/>
        </a:p>
      </dgm:t>
    </dgm:pt>
    <dgm:pt modelId="{BDE54BB0-DA60-4BD5-8051-1C7781F031CB}" type="parTrans" cxnId="{2498C7B8-7FED-467B-8E4E-F9F8546C20C2}">
      <dgm:prSet/>
      <dgm:spPr/>
      <dgm:t>
        <a:bodyPr/>
        <a:lstStyle/>
        <a:p>
          <a:pPr algn="just"/>
          <a:endParaRPr lang="es-EC"/>
        </a:p>
      </dgm:t>
    </dgm:pt>
    <dgm:pt modelId="{07268C9B-A021-46AB-A84A-1FC03F5112E9}" type="sibTrans" cxnId="{2498C7B8-7FED-467B-8E4E-F9F8546C20C2}">
      <dgm:prSet/>
      <dgm:spPr/>
      <dgm:t>
        <a:bodyPr/>
        <a:lstStyle/>
        <a:p>
          <a:pPr algn="just"/>
          <a:endParaRPr lang="es-EC"/>
        </a:p>
      </dgm:t>
    </dgm:pt>
    <dgm:pt modelId="{F1693F55-8E71-4CC1-AA8B-EECBDB8A7EFC}" type="pres">
      <dgm:prSet presAssocID="{C6F52E7B-6781-4303-876A-DE0A47E63D21}" presName="linearFlow" presStyleCnt="0">
        <dgm:presLayoutVars>
          <dgm:dir/>
          <dgm:animLvl val="lvl"/>
          <dgm:resizeHandles val="exact"/>
        </dgm:presLayoutVars>
      </dgm:prSet>
      <dgm:spPr/>
      <dgm:t>
        <a:bodyPr/>
        <a:lstStyle/>
        <a:p>
          <a:endParaRPr lang="es-EC"/>
        </a:p>
      </dgm:t>
    </dgm:pt>
    <dgm:pt modelId="{1D0722AD-CB76-437F-9158-BFC3AE6630DF}" type="pres">
      <dgm:prSet presAssocID="{02792C55-02CB-4D67-AFCE-DF721B8E907B}" presName="composite" presStyleCnt="0"/>
      <dgm:spPr/>
    </dgm:pt>
    <dgm:pt modelId="{091FE5BA-395C-4D1E-BF19-CCF5AFB745EE}" type="pres">
      <dgm:prSet presAssocID="{02792C55-02CB-4D67-AFCE-DF721B8E907B}" presName="parentText" presStyleLbl="alignNode1" presStyleIdx="0" presStyleCnt="2">
        <dgm:presLayoutVars>
          <dgm:chMax val="1"/>
          <dgm:bulletEnabled val="1"/>
        </dgm:presLayoutVars>
      </dgm:prSet>
      <dgm:spPr/>
      <dgm:t>
        <a:bodyPr/>
        <a:lstStyle/>
        <a:p>
          <a:endParaRPr lang="es-EC"/>
        </a:p>
      </dgm:t>
    </dgm:pt>
    <dgm:pt modelId="{699C4329-49A6-4155-A3A6-538623CF0D91}" type="pres">
      <dgm:prSet presAssocID="{02792C55-02CB-4D67-AFCE-DF721B8E907B}" presName="descendantText" presStyleLbl="alignAcc1" presStyleIdx="0" presStyleCnt="2">
        <dgm:presLayoutVars>
          <dgm:bulletEnabled val="1"/>
        </dgm:presLayoutVars>
      </dgm:prSet>
      <dgm:spPr/>
      <dgm:t>
        <a:bodyPr/>
        <a:lstStyle/>
        <a:p>
          <a:endParaRPr lang="es-EC"/>
        </a:p>
      </dgm:t>
    </dgm:pt>
    <dgm:pt modelId="{916EA2B6-B9EF-487C-B18B-8E56F80F6E31}" type="pres">
      <dgm:prSet presAssocID="{C1F1479A-A686-4E22-9C4C-F8FD9918D7EA}" presName="sp" presStyleCnt="0"/>
      <dgm:spPr/>
    </dgm:pt>
    <dgm:pt modelId="{EA12281D-7C33-4838-A6A1-BFD0FCA9C84E}" type="pres">
      <dgm:prSet presAssocID="{533249B1-B0A0-4486-B601-F7C1821ACFEF}" presName="composite" presStyleCnt="0"/>
      <dgm:spPr/>
    </dgm:pt>
    <dgm:pt modelId="{88D26BFB-5DF8-4416-922D-0CEA9F659889}" type="pres">
      <dgm:prSet presAssocID="{533249B1-B0A0-4486-B601-F7C1821ACFEF}" presName="parentText" presStyleLbl="alignNode1" presStyleIdx="1" presStyleCnt="2">
        <dgm:presLayoutVars>
          <dgm:chMax val="1"/>
          <dgm:bulletEnabled val="1"/>
        </dgm:presLayoutVars>
      </dgm:prSet>
      <dgm:spPr/>
      <dgm:t>
        <a:bodyPr/>
        <a:lstStyle/>
        <a:p>
          <a:endParaRPr lang="es-EC"/>
        </a:p>
      </dgm:t>
    </dgm:pt>
    <dgm:pt modelId="{46DE69D8-D07E-4E39-ACC3-A9292D1DE2DA}" type="pres">
      <dgm:prSet presAssocID="{533249B1-B0A0-4486-B601-F7C1821ACFEF}" presName="descendantText" presStyleLbl="alignAcc1" presStyleIdx="1" presStyleCnt="2" custScaleY="136082">
        <dgm:presLayoutVars>
          <dgm:bulletEnabled val="1"/>
        </dgm:presLayoutVars>
      </dgm:prSet>
      <dgm:spPr/>
      <dgm:t>
        <a:bodyPr/>
        <a:lstStyle/>
        <a:p>
          <a:endParaRPr lang="es-EC"/>
        </a:p>
      </dgm:t>
    </dgm:pt>
  </dgm:ptLst>
  <dgm:cxnLst>
    <dgm:cxn modelId="{875E37F7-1F89-4122-97D6-F7BF774352E6}" type="presOf" srcId="{6E60BFC4-44FB-4E35-B136-57C2F7CDAE54}" destId="{46DE69D8-D07E-4E39-ACC3-A9292D1DE2DA}" srcOrd="0" destOrd="2" presId="urn:microsoft.com/office/officeart/2005/8/layout/chevron2"/>
    <dgm:cxn modelId="{9B73C94E-5EEC-440C-A0C1-85F306E7F2F3}" srcId="{533249B1-B0A0-4486-B601-F7C1821ACFEF}" destId="{6E60BFC4-44FB-4E35-B136-57C2F7CDAE54}" srcOrd="2" destOrd="0" parTransId="{E953FE2F-9349-469A-9CCF-769FE7B80896}" sibTransId="{82724BD1-E12A-49D8-8CCE-D800AD6D7158}"/>
    <dgm:cxn modelId="{11406471-9E5D-4667-ABEB-E3C5DE5C40BF}" srcId="{C6F52E7B-6781-4303-876A-DE0A47E63D21}" destId="{533249B1-B0A0-4486-B601-F7C1821ACFEF}" srcOrd="1" destOrd="0" parTransId="{BA902163-6C12-4EBA-90AA-EEA557AD21B9}" sibTransId="{DE2B1D6C-9B47-4F51-9CAE-FF17EA204C1F}"/>
    <dgm:cxn modelId="{2F3B5DE2-5716-4B26-8232-68E89DC3E7C7}" type="presOf" srcId="{E8D3E3E2-CE96-4802-BEF2-566F2970DC3C}" destId="{699C4329-49A6-4155-A3A6-538623CF0D91}" srcOrd="0" destOrd="0" presId="urn:microsoft.com/office/officeart/2005/8/layout/chevron2"/>
    <dgm:cxn modelId="{CB2ED5E3-DD66-436B-84AD-F759276DF048}" srcId="{533249B1-B0A0-4486-B601-F7C1821ACFEF}" destId="{BE728C6A-23E6-4648-A2E6-DC2C689C4683}" srcOrd="0" destOrd="0" parTransId="{3BB5C1F7-1BFE-4867-93FC-2DC01A01373D}" sibTransId="{C85A24B2-2A3C-4460-9C1F-0D77F692BC20}"/>
    <dgm:cxn modelId="{CC093621-4D20-49EA-8F2E-8B55A4B72531}" srcId="{533249B1-B0A0-4486-B601-F7C1821ACFEF}" destId="{A814BA20-3904-4994-8B3C-F7EB379CF35E}" srcOrd="1" destOrd="0" parTransId="{6474DC3B-C9CE-49FB-B549-506A3508B922}" sibTransId="{650ADAC9-3351-412A-A568-5713B47D96DD}"/>
    <dgm:cxn modelId="{B7928D77-232B-465A-A331-DB73FF4DDE69}" type="presOf" srcId="{533249B1-B0A0-4486-B601-F7C1821ACFEF}" destId="{88D26BFB-5DF8-4416-922D-0CEA9F659889}" srcOrd="0" destOrd="0" presId="urn:microsoft.com/office/officeart/2005/8/layout/chevron2"/>
    <dgm:cxn modelId="{09418FDD-5E13-419C-B753-9483F0514532}" type="presOf" srcId="{02792C55-02CB-4D67-AFCE-DF721B8E907B}" destId="{091FE5BA-395C-4D1E-BF19-CCF5AFB745EE}" srcOrd="0" destOrd="0" presId="urn:microsoft.com/office/officeart/2005/8/layout/chevron2"/>
    <dgm:cxn modelId="{8F78BC67-C089-47C1-B066-FC113C25F73A}" type="presOf" srcId="{38B0079C-53EF-4BBC-8BC0-F398F39B62BE}" destId="{46DE69D8-D07E-4E39-ACC3-A9292D1DE2DA}" srcOrd="0" destOrd="4" presId="urn:microsoft.com/office/officeart/2005/8/layout/chevron2"/>
    <dgm:cxn modelId="{37F2349F-2B86-4EE0-B867-EEBABC9204C8}" srcId="{533249B1-B0A0-4486-B601-F7C1821ACFEF}" destId="{5976BAD3-5DEC-404A-8B5B-E12C0550D04B}" srcOrd="3" destOrd="0" parTransId="{DCF258F3-FB2D-49E6-ADF2-649FF672B449}" sibTransId="{4617BE7D-AC16-49DC-B9F1-3898A342FCB7}"/>
    <dgm:cxn modelId="{41FFBE0A-C578-4A3A-AD6C-B35F91740A50}" type="presOf" srcId="{BE728C6A-23E6-4648-A2E6-DC2C689C4683}" destId="{46DE69D8-D07E-4E39-ACC3-A9292D1DE2DA}" srcOrd="0" destOrd="0" presId="urn:microsoft.com/office/officeart/2005/8/layout/chevron2"/>
    <dgm:cxn modelId="{1AEEC03D-CC22-4B67-B6D3-A20AD8138008}" type="presOf" srcId="{A814BA20-3904-4994-8B3C-F7EB379CF35E}" destId="{46DE69D8-D07E-4E39-ACC3-A9292D1DE2DA}" srcOrd="0" destOrd="1" presId="urn:microsoft.com/office/officeart/2005/8/layout/chevron2"/>
    <dgm:cxn modelId="{F430E127-A509-46DA-8C53-ABC58E56C35A}" type="presOf" srcId="{C6F52E7B-6781-4303-876A-DE0A47E63D21}" destId="{F1693F55-8E71-4CC1-AA8B-EECBDB8A7EFC}" srcOrd="0" destOrd="0" presId="urn:microsoft.com/office/officeart/2005/8/layout/chevron2"/>
    <dgm:cxn modelId="{2498C7B8-7FED-467B-8E4E-F9F8546C20C2}" srcId="{533249B1-B0A0-4486-B601-F7C1821ACFEF}" destId="{38B0079C-53EF-4BBC-8BC0-F398F39B62BE}" srcOrd="4" destOrd="0" parTransId="{BDE54BB0-DA60-4BD5-8051-1C7781F031CB}" sibTransId="{07268C9B-A021-46AB-A84A-1FC03F5112E9}"/>
    <dgm:cxn modelId="{0F7052CF-D7C2-4B33-B035-406AD3ABED4E}" srcId="{C6F52E7B-6781-4303-876A-DE0A47E63D21}" destId="{02792C55-02CB-4D67-AFCE-DF721B8E907B}" srcOrd="0" destOrd="0" parTransId="{EAB48CE7-7970-4910-A4FE-4ECFA257F0E6}" sibTransId="{C1F1479A-A686-4E22-9C4C-F8FD9918D7EA}"/>
    <dgm:cxn modelId="{6B7BFF31-6398-4CFC-B367-E1B7C6ACE301}" srcId="{02792C55-02CB-4D67-AFCE-DF721B8E907B}" destId="{E8D3E3E2-CE96-4802-BEF2-566F2970DC3C}" srcOrd="0" destOrd="0" parTransId="{C097AB43-D876-4F5C-B236-A426217D10F4}" sibTransId="{9E5CFF58-FAD3-431F-84A3-BD420BE38223}"/>
    <dgm:cxn modelId="{46E4FD45-D3FA-4B12-B678-95D290C192A9}" type="presOf" srcId="{5976BAD3-5DEC-404A-8B5B-E12C0550D04B}" destId="{46DE69D8-D07E-4E39-ACC3-A9292D1DE2DA}" srcOrd="0" destOrd="3" presId="urn:microsoft.com/office/officeart/2005/8/layout/chevron2"/>
    <dgm:cxn modelId="{E427BBBE-E515-48A0-939E-21936B84E833}" type="presParOf" srcId="{F1693F55-8E71-4CC1-AA8B-EECBDB8A7EFC}" destId="{1D0722AD-CB76-437F-9158-BFC3AE6630DF}" srcOrd="0" destOrd="0" presId="urn:microsoft.com/office/officeart/2005/8/layout/chevron2"/>
    <dgm:cxn modelId="{A8B07D3B-D659-4864-ADD4-0301D083FE64}" type="presParOf" srcId="{1D0722AD-CB76-437F-9158-BFC3AE6630DF}" destId="{091FE5BA-395C-4D1E-BF19-CCF5AFB745EE}" srcOrd="0" destOrd="0" presId="urn:microsoft.com/office/officeart/2005/8/layout/chevron2"/>
    <dgm:cxn modelId="{CC4C187C-FC84-473B-9E9A-E70B862612A5}" type="presParOf" srcId="{1D0722AD-CB76-437F-9158-BFC3AE6630DF}" destId="{699C4329-49A6-4155-A3A6-538623CF0D91}" srcOrd="1" destOrd="0" presId="urn:microsoft.com/office/officeart/2005/8/layout/chevron2"/>
    <dgm:cxn modelId="{07EC868A-B545-479C-A7EC-B41EF2D38C4C}" type="presParOf" srcId="{F1693F55-8E71-4CC1-AA8B-EECBDB8A7EFC}" destId="{916EA2B6-B9EF-487C-B18B-8E56F80F6E31}" srcOrd="1" destOrd="0" presId="urn:microsoft.com/office/officeart/2005/8/layout/chevron2"/>
    <dgm:cxn modelId="{9EE3B7F6-243F-4551-B293-6959E2DDC3D4}" type="presParOf" srcId="{F1693F55-8E71-4CC1-AA8B-EECBDB8A7EFC}" destId="{EA12281D-7C33-4838-A6A1-BFD0FCA9C84E}" srcOrd="2" destOrd="0" presId="urn:microsoft.com/office/officeart/2005/8/layout/chevron2"/>
    <dgm:cxn modelId="{80EF655A-3FC8-44EA-9CD9-96D7F1B805B5}" type="presParOf" srcId="{EA12281D-7C33-4838-A6A1-BFD0FCA9C84E}" destId="{88D26BFB-5DF8-4416-922D-0CEA9F659889}" srcOrd="0" destOrd="0" presId="urn:microsoft.com/office/officeart/2005/8/layout/chevron2"/>
    <dgm:cxn modelId="{1080A75E-77C6-4AB9-8F8C-03957B324797}" type="presParOf" srcId="{EA12281D-7C33-4838-A6A1-BFD0FCA9C84E}" destId="{46DE69D8-D07E-4E39-ACC3-A9292D1DE2D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F6C134-4886-4FF4-BD64-7A7A80BDD242}"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s-EC"/>
        </a:p>
      </dgm:t>
    </dgm:pt>
    <dgm:pt modelId="{59B3AB74-E6EA-4E43-AA53-39916A872FAA}">
      <dgm:prSet phldrT="[Texto]" custT="1"/>
      <dgm:spPr/>
      <dgm:t>
        <a:bodyPr/>
        <a:lstStyle/>
        <a:p>
          <a:r>
            <a:rPr lang="es-EC" sz="1800" b="1" dirty="0" smtClean="0"/>
            <a:t>Nivel Legislativo</a:t>
          </a:r>
          <a:endParaRPr lang="es-EC" sz="1800" dirty="0"/>
        </a:p>
      </dgm:t>
    </dgm:pt>
    <dgm:pt modelId="{2A942CEA-B9AC-479D-946C-537F1073CAAE}" type="parTrans" cxnId="{213556E5-85F9-4730-8C31-2F8A76739659}">
      <dgm:prSet/>
      <dgm:spPr/>
      <dgm:t>
        <a:bodyPr/>
        <a:lstStyle/>
        <a:p>
          <a:endParaRPr lang="es-EC"/>
        </a:p>
      </dgm:t>
    </dgm:pt>
    <dgm:pt modelId="{F6EA386E-2B5B-4CBF-ABBF-BC6806796B71}" type="sibTrans" cxnId="{213556E5-85F9-4730-8C31-2F8A76739659}">
      <dgm:prSet/>
      <dgm:spPr/>
      <dgm:t>
        <a:bodyPr/>
        <a:lstStyle/>
        <a:p>
          <a:endParaRPr lang="es-EC"/>
        </a:p>
      </dgm:t>
    </dgm:pt>
    <dgm:pt modelId="{CAFB1823-E4BD-46F3-9D9B-650121039223}">
      <dgm:prSet phldrT="[Texto]"/>
      <dgm:spPr/>
      <dgm:t>
        <a:bodyPr/>
        <a:lstStyle/>
        <a:p>
          <a:pPr algn="just"/>
          <a:r>
            <a:rPr lang="es-EC" dirty="0" smtClean="0"/>
            <a:t>Conformado por la junta general de socios y/o accionistas, y representado por quien preside el directorio.</a:t>
          </a:r>
          <a:endParaRPr lang="es-EC" dirty="0"/>
        </a:p>
      </dgm:t>
    </dgm:pt>
    <dgm:pt modelId="{16216373-0A09-4054-A741-69076AB93A8C}" type="parTrans" cxnId="{0561BE1D-A413-47AD-AF4C-9B087D21C6BF}">
      <dgm:prSet/>
      <dgm:spPr/>
      <dgm:t>
        <a:bodyPr/>
        <a:lstStyle/>
        <a:p>
          <a:endParaRPr lang="es-EC"/>
        </a:p>
      </dgm:t>
    </dgm:pt>
    <dgm:pt modelId="{5EEB0E6A-2BC7-4FF6-8B33-E5332089C793}" type="sibTrans" cxnId="{0561BE1D-A413-47AD-AF4C-9B087D21C6BF}">
      <dgm:prSet/>
      <dgm:spPr/>
      <dgm:t>
        <a:bodyPr/>
        <a:lstStyle/>
        <a:p>
          <a:endParaRPr lang="es-EC"/>
        </a:p>
      </dgm:t>
    </dgm:pt>
    <dgm:pt modelId="{F341154B-7AE6-44F3-BB08-D5345C1D8311}">
      <dgm:prSet phldrT="[Texto]" custT="1"/>
      <dgm:spPr/>
      <dgm:t>
        <a:bodyPr/>
        <a:lstStyle/>
        <a:p>
          <a:r>
            <a:rPr lang="es-EC" sz="1800" b="1" dirty="0" smtClean="0"/>
            <a:t>Nivel Directivo</a:t>
          </a:r>
          <a:endParaRPr lang="es-EC" sz="1800" dirty="0"/>
        </a:p>
      </dgm:t>
    </dgm:pt>
    <dgm:pt modelId="{EFE29BE6-58A1-4A4D-A9C2-6CFFB232C3AD}" type="parTrans" cxnId="{0B9E7B14-D50A-4210-B466-D1B3042823C8}">
      <dgm:prSet/>
      <dgm:spPr/>
      <dgm:t>
        <a:bodyPr/>
        <a:lstStyle/>
        <a:p>
          <a:endParaRPr lang="es-EC"/>
        </a:p>
      </dgm:t>
    </dgm:pt>
    <dgm:pt modelId="{449049A4-E92F-4F26-8971-E2E8FF4ED7EE}" type="sibTrans" cxnId="{0B9E7B14-D50A-4210-B466-D1B3042823C8}">
      <dgm:prSet/>
      <dgm:spPr/>
      <dgm:t>
        <a:bodyPr/>
        <a:lstStyle/>
        <a:p>
          <a:endParaRPr lang="es-EC"/>
        </a:p>
      </dgm:t>
    </dgm:pt>
    <dgm:pt modelId="{2B97549A-293F-4A78-A442-4E74126178C4}">
      <dgm:prSet phldrT="[Texto]"/>
      <dgm:spPr/>
      <dgm:t>
        <a:bodyPr/>
        <a:lstStyle/>
        <a:p>
          <a:pPr algn="just"/>
          <a:r>
            <a:rPr lang="es-EC" dirty="0" smtClean="0"/>
            <a:t>Conformado por el directorio de la empresa, y elegidos para orientar y monitorear la estrategia institucional de largo plazo, lo dirige el gerente general.</a:t>
          </a:r>
          <a:endParaRPr lang="es-EC" dirty="0"/>
        </a:p>
      </dgm:t>
    </dgm:pt>
    <dgm:pt modelId="{5C780E01-630D-4E5D-A57E-DEFC7BACD3EF}" type="parTrans" cxnId="{E75BC09B-9570-4229-A809-82209FE24B45}">
      <dgm:prSet/>
      <dgm:spPr/>
      <dgm:t>
        <a:bodyPr/>
        <a:lstStyle/>
        <a:p>
          <a:endParaRPr lang="es-EC"/>
        </a:p>
      </dgm:t>
    </dgm:pt>
    <dgm:pt modelId="{18CEB106-E672-417F-B039-BB5F5CA67D47}" type="sibTrans" cxnId="{E75BC09B-9570-4229-A809-82209FE24B45}">
      <dgm:prSet/>
      <dgm:spPr/>
      <dgm:t>
        <a:bodyPr/>
        <a:lstStyle/>
        <a:p>
          <a:endParaRPr lang="es-EC"/>
        </a:p>
      </dgm:t>
    </dgm:pt>
    <dgm:pt modelId="{BEC0F6E2-5CDE-496F-93DC-9643D0E7E1C2}">
      <dgm:prSet phldrT="[Texto]" custT="1"/>
      <dgm:spPr/>
      <dgm:t>
        <a:bodyPr/>
        <a:lstStyle/>
        <a:p>
          <a:r>
            <a:rPr lang="es-EC" sz="1800" b="1" dirty="0" smtClean="0"/>
            <a:t>Nivel Ejecutivo</a:t>
          </a:r>
          <a:endParaRPr lang="es-EC" sz="1800" dirty="0"/>
        </a:p>
      </dgm:t>
    </dgm:pt>
    <dgm:pt modelId="{C44D03E0-43B5-4B1E-9EA2-21C7C733FB00}" type="parTrans" cxnId="{9DBCD988-6E23-4C59-A9EA-78CCA5C9767E}">
      <dgm:prSet/>
      <dgm:spPr/>
      <dgm:t>
        <a:bodyPr/>
        <a:lstStyle/>
        <a:p>
          <a:endParaRPr lang="es-EC"/>
        </a:p>
      </dgm:t>
    </dgm:pt>
    <dgm:pt modelId="{5F71DED5-56C8-481E-B030-7009CBED4BC4}" type="sibTrans" cxnId="{9DBCD988-6E23-4C59-A9EA-78CCA5C9767E}">
      <dgm:prSet/>
      <dgm:spPr/>
      <dgm:t>
        <a:bodyPr/>
        <a:lstStyle/>
        <a:p>
          <a:endParaRPr lang="es-EC"/>
        </a:p>
      </dgm:t>
    </dgm:pt>
    <dgm:pt modelId="{79C8E1C3-05E0-44BC-85ED-2C1FDE0FCC51}">
      <dgm:prSet phldrT="[Texto]"/>
      <dgm:spPr/>
      <dgm:t>
        <a:bodyPr/>
        <a:lstStyle/>
        <a:p>
          <a:pPr algn="just"/>
          <a:r>
            <a:rPr lang="es-EC" dirty="0" smtClean="0"/>
            <a:t>Integrado por el Gerente General.</a:t>
          </a:r>
          <a:endParaRPr lang="es-EC" dirty="0"/>
        </a:p>
      </dgm:t>
    </dgm:pt>
    <dgm:pt modelId="{E0F9C15D-AE82-4EFF-9BBC-4D18102E799C}" type="parTrans" cxnId="{AA66F54D-B468-4629-846F-A4FA81A2764E}">
      <dgm:prSet/>
      <dgm:spPr/>
      <dgm:t>
        <a:bodyPr/>
        <a:lstStyle/>
        <a:p>
          <a:endParaRPr lang="es-EC"/>
        </a:p>
      </dgm:t>
    </dgm:pt>
    <dgm:pt modelId="{28CE687E-DC2B-4857-AC16-63757C10A426}" type="sibTrans" cxnId="{AA66F54D-B468-4629-846F-A4FA81A2764E}">
      <dgm:prSet/>
      <dgm:spPr/>
      <dgm:t>
        <a:bodyPr/>
        <a:lstStyle/>
        <a:p>
          <a:endParaRPr lang="es-EC"/>
        </a:p>
      </dgm:t>
    </dgm:pt>
    <dgm:pt modelId="{59C58D7B-CE27-4EDD-A52F-56C81738FD57}">
      <dgm:prSet phldrT="[Texto]" custT="1"/>
      <dgm:spPr/>
      <dgm:t>
        <a:bodyPr/>
        <a:lstStyle/>
        <a:p>
          <a:r>
            <a:rPr lang="es-EC" sz="1800" b="1" dirty="0" smtClean="0"/>
            <a:t>Nivel Operativo</a:t>
          </a:r>
          <a:endParaRPr lang="es-EC" sz="1800" dirty="0"/>
        </a:p>
      </dgm:t>
    </dgm:pt>
    <dgm:pt modelId="{79FDB328-D1C4-4657-BDDD-A92E611D2790}" type="parTrans" cxnId="{ABAA65E1-A225-428C-9C2C-D690F98E0303}">
      <dgm:prSet/>
      <dgm:spPr/>
      <dgm:t>
        <a:bodyPr/>
        <a:lstStyle/>
        <a:p>
          <a:endParaRPr lang="es-EC"/>
        </a:p>
      </dgm:t>
    </dgm:pt>
    <dgm:pt modelId="{294C076C-EC70-448F-A657-15E17B61398B}" type="sibTrans" cxnId="{ABAA65E1-A225-428C-9C2C-D690F98E0303}">
      <dgm:prSet/>
      <dgm:spPr/>
      <dgm:t>
        <a:bodyPr/>
        <a:lstStyle/>
        <a:p>
          <a:endParaRPr lang="es-EC"/>
        </a:p>
      </dgm:t>
    </dgm:pt>
    <dgm:pt modelId="{0035F145-58B0-4738-8AD2-AE641BE5FEE2}">
      <dgm:prSet phldrT="[Texto]"/>
      <dgm:spPr/>
      <dgm:t>
        <a:bodyPr/>
        <a:lstStyle/>
        <a:p>
          <a:pPr algn="just"/>
          <a:r>
            <a:rPr lang="es-ES" dirty="0" smtClean="0"/>
            <a:t>Está conformado por las áreas: </a:t>
          </a:r>
          <a:endParaRPr lang="es-EC" dirty="0"/>
        </a:p>
      </dgm:t>
    </dgm:pt>
    <dgm:pt modelId="{DF9128D4-9FE6-41C8-B15D-25A012EC3591}" type="parTrans" cxnId="{6373B3CD-547D-4596-BC44-18B952BAB036}">
      <dgm:prSet/>
      <dgm:spPr/>
      <dgm:t>
        <a:bodyPr/>
        <a:lstStyle/>
        <a:p>
          <a:endParaRPr lang="es-EC"/>
        </a:p>
      </dgm:t>
    </dgm:pt>
    <dgm:pt modelId="{68809E31-DC68-4D90-8199-45BD91A28CEA}" type="sibTrans" cxnId="{6373B3CD-547D-4596-BC44-18B952BAB036}">
      <dgm:prSet/>
      <dgm:spPr/>
      <dgm:t>
        <a:bodyPr/>
        <a:lstStyle/>
        <a:p>
          <a:endParaRPr lang="es-EC"/>
        </a:p>
      </dgm:t>
    </dgm:pt>
    <dgm:pt modelId="{A1C89648-7FFE-4848-AE0E-5DF81F51D441}">
      <dgm:prSet phldrT="[Texto]" custT="1"/>
      <dgm:spPr/>
      <dgm:t>
        <a:bodyPr/>
        <a:lstStyle/>
        <a:p>
          <a:r>
            <a:rPr lang="es-EC" sz="1800" b="1" dirty="0" smtClean="0"/>
            <a:t>Nivel De Apoyo y Auxiliar</a:t>
          </a:r>
          <a:endParaRPr lang="es-EC" sz="1800" dirty="0"/>
        </a:p>
      </dgm:t>
    </dgm:pt>
    <dgm:pt modelId="{7CF83C0C-1FBF-48C2-8CE8-B3A8EFF76859}" type="parTrans" cxnId="{68E0675B-E8D3-4859-8F4F-95F2B03921A8}">
      <dgm:prSet/>
      <dgm:spPr/>
      <dgm:t>
        <a:bodyPr/>
        <a:lstStyle/>
        <a:p>
          <a:endParaRPr lang="es-EC"/>
        </a:p>
      </dgm:t>
    </dgm:pt>
    <dgm:pt modelId="{D55289AD-4492-44E0-94C3-60B8F16F3791}" type="sibTrans" cxnId="{68E0675B-E8D3-4859-8F4F-95F2B03921A8}">
      <dgm:prSet/>
      <dgm:spPr/>
      <dgm:t>
        <a:bodyPr/>
        <a:lstStyle/>
        <a:p>
          <a:endParaRPr lang="es-EC"/>
        </a:p>
      </dgm:t>
    </dgm:pt>
    <dgm:pt modelId="{33545661-34C1-4B6A-9473-B29281334929}">
      <dgm:prSet phldrT="[Texto]"/>
      <dgm:spPr/>
      <dgm:t>
        <a:bodyPr/>
        <a:lstStyle/>
        <a:p>
          <a:pPr algn="just"/>
          <a:r>
            <a:rPr lang="es-EC" dirty="0" smtClean="0"/>
            <a:t>Lo lidera la Secretaría.</a:t>
          </a:r>
          <a:endParaRPr lang="es-EC" dirty="0"/>
        </a:p>
      </dgm:t>
    </dgm:pt>
    <dgm:pt modelId="{D11CEE53-255F-4F82-9688-BC3943A6A784}" type="parTrans" cxnId="{51A4276F-FB05-4435-881B-E1FB78E8CAAE}">
      <dgm:prSet/>
      <dgm:spPr/>
      <dgm:t>
        <a:bodyPr/>
        <a:lstStyle/>
        <a:p>
          <a:endParaRPr lang="es-EC"/>
        </a:p>
      </dgm:t>
    </dgm:pt>
    <dgm:pt modelId="{55F913CD-35B9-4E32-B030-AEA3164B8BC4}" type="sibTrans" cxnId="{51A4276F-FB05-4435-881B-E1FB78E8CAAE}">
      <dgm:prSet/>
      <dgm:spPr/>
      <dgm:t>
        <a:bodyPr/>
        <a:lstStyle/>
        <a:p>
          <a:endParaRPr lang="es-EC"/>
        </a:p>
      </dgm:t>
    </dgm:pt>
    <dgm:pt modelId="{33E825ED-53A5-453F-86E4-7AF096998273}">
      <dgm:prSet/>
      <dgm:spPr/>
      <dgm:t>
        <a:bodyPr/>
        <a:lstStyle/>
        <a:p>
          <a:pPr algn="just"/>
          <a:r>
            <a:rPr lang="es-ES" dirty="0" smtClean="0"/>
            <a:t>1) Operaciones.2) Administrativa y Financiera.3) Comercialización. </a:t>
          </a:r>
          <a:endParaRPr lang="es-EC" dirty="0"/>
        </a:p>
      </dgm:t>
    </dgm:pt>
    <dgm:pt modelId="{A9AE0530-B5A2-41D5-B4FF-EBA7B55D187C}" type="parTrans" cxnId="{1D487782-3308-4019-9A71-09F9CC5C8FC8}">
      <dgm:prSet/>
      <dgm:spPr/>
      <dgm:t>
        <a:bodyPr/>
        <a:lstStyle/>
        <a:p>
          <a:endParaRPr lang="es-EC"/>
        </a:p>
      </dgm:t>
    </dgm:pt>
    <dgm:pt modelId="{4E3D61AB-9A22-4E85-B141-B479CCD7E885}" type="sibTrans" cxnId="{1D487782-3308-4019-9A71-09F9CC5C8FC8}">
      <dgm:prSet/>
      <dgm:spPr/>
      <dgm:t>
        <a:bodyPr/>
        <a:lstStyle/>
        <a:p>
          <a:endParaRPr lang="es-EC"/>
        </a:p>
      </dgm:t>
    </dgm:pt>
    <dgm:pt modelId="{80A00581-B7A2-435D-902D-C2AE82FFD5A7}" type="pres">
      <dgm:prSet presAssocID="{D0F6C134-4886-4FF4-BD64-7A7A80BDD242}" presName="Name0" presStyleCnt="0">
        <dgm:presLayoutVars>
          <dgm:dir/>
          <dgm:animLvl val="lvl"/>
          <dgm:resizeHandles val="exact"/>
        </dgm:presLayoutVars>
      </dgm:prSet>
      <dgm:spPr/>
      <dgm:t>
        <a:bodyPr/>
        <a:lstStyle/>
        <a:p>
          <a:endParaRPr lang="es-EC"/>
        </a:p>
      </dgm:t>
    </dgm:pt>
    <dgm:pt modelId="{305E77F2-723C-4E24-AB84-142786CD57EA}" type="pres">
      <dgm:prSet presAssocID="{59B3AB74-E6EA-4E43-AA53-39916A872FAA}" presName="linNode" presStyleCnt="0"/>
      <dgm:spPr/>
    </dgm:pt>
    <dgm:pt modelId="{8E3B2E7B-0FC6-4203-B526-165A36AD4AB1}" type="pres">
      <dgm:prSet presAssocID="{59B3AB74-E6EA-4E43-AA53-39916A872FAA}" presName="parentText" presStyleLbl="node1" presStyleIdx="0" presStyleCnt="5">
        <dgm:presLayoutVars>
          <dgm:chMax val="1"/>
          <dgm:bulletEnabled val="1"/>
        </dgm:presLayoutVars>
      </dgm:prSet>
      <dgm:spPr/>
      <dgm:t>
        <a:bodyPr/>
        <a:lstStyle/>
        <a:p>
          <a:endParaRPr lang="es-EC"/>
        </a:p>
      </dgm:t>
    </dgm:pt>
    <dgm:pt modelId="{1745AA59-7389-4785-98C8-D3045145FF0D}" type="pres">
      <dgm:prSet presAssocID="{59B3AB74-E6EA-4E43-AA53-39916A872FAA}" presName="descendantText" presStyleLbl="alignAccFollowNode1" presStyleIdx="0" presStyleCnt="5">
        <dgm:presLayoutVars>
          <dgm:bulletEnabled val="1"/>
        </dgm:presLayoutVars>
      </dgm:prSet>
      <dgm:spPr/>
      <dgm:t>
        <a:bodyPr/>
        <a:lstStyle/>
        <a:p>
          <a:endParaRPr lang="es-EC"/>
        </a:p>
      </dgm:t>
    </dgm:pt>
    <dgm:pt modelId="{436AFD5D-9A84-4280-BD1F-DE6A9F26C3D3}" type="pres">
      <dgm:prSet presAssocID="{F6EA386E-2B5B-4CBF-ABBF-BC6806796B71}" presName="sp" presStyleCnt="0"/>
      <dgm:spPr/>
    </dgm:pt>
    <dgm:pt modelId="{56113281-8421-4F2A-8FAF-E565C2D6AC7F}" type="pres">
      <dgm:prSet presAssocID="{F341154B-7AE6-44F3-BB08-D5345C1D8311}" presName="linNode" presStyleCnt="0"/>
      <dgm:spPr/>
    </dgm:pt>
    <dgm:pt modelId="{B76FD68F-394E-4D55-95F3-C2E684BD758D}" type="pres">
      <dgm:prSet presAssocID="{F341154B-7AE6-44F3-BB08-D5345C1D8311}" presName="parentText" presStyleLbl="node1" presStyleIdx="1" presStyleCnt="5">
        <dgm:presLayoutVars>
          <dgm:chMax val="1"/>
          <dgm:bulletEnabled val="1"/>
        </dgm:presLayoutVars>
      </dgm:prSet>
      <dgm:spPr/>
      <dgm:t>
        <a:bodyPr/>
        <a:lstStyle/>
        <a:p>
          <a:endParaRPr lang="es-EC"/>
        </a:p>
      </dgm:t>
    </dgm:pt>
    <dgm:pt modelId="{C313749E-F629-4ABF-85AC-8DBF99F107DC}" type="pres">
      <dgm:prSet presAssocID="{F341154B-7AE6-44F3-BB08-D5345C1D8311}" presName="descendantText" presStyleLbl="alignAccFollowNode1" presStyleIdx="1" presStyleCnt="5">
        <dgm:presLayoutVars>
          <dgm:bulletEnabled val="1"/>
        </dgm:presLayoutVars>
      </dgm:prSet>
      <dgm:spPr/>
      <dgm:t>
        <a:bodyPr/>
        <a:lstStyle/>
        <a:p>
          <a:endParaRPr lang="es-EC"/>
        </a:p>
      </dgm:t>
    </dgm:pt>
    <dgm:pt modelId="{50A14F41-F46B-4953-8924-4754A094EEFB}" type="pres">
      <dgm:prSet presAssocID="{449049A4-E92F-4F26-8971-E2E8FF4ED7EE}" presName="sp" presStyleCnt="0"/>
      <dgm:spPr/>
    </dgm:pt>
    <dgm:pt modelId="{D2E6293C-8BBD-4E32-83DA-D0A67F6CC954}" type="pres">
      <dgm:prSet presAssocID="{BEC0F6E2-5CDE-496F-93DC-9643D0E7E1C2}" presName="linNode" presStyleCnt="0"/>
      <dgm:spPr/>
    </dgm:pt>
    <dgm:pt modelId="{34356361-85B8-4FCD-B86E-7E2BE83F0E62}" type="pres">
      <dgm:prSet presAssocID="{BEC0F6E2-5CDE-496F-93DC-9643D0E7E1C2}" presName="parentText" presStyleLbl="node1" presStyleIdx="2" presStyleCnt="5">
        <dgm:presLayoutVars>
          <dgm:chMax val="1"/>
          <dgm:bulletEnabled val="1"/>
        </dgm:presLayoutVars>
      </dgm:prSet>
      <dgm:spPr/>
      <dgm:t>
        <a:bodyPr/>
        <a:lstStyle/>
        <a:p>
          <a:endParaRPr lang="es-EC"/>
        </a:p>
      </dgm:t>
    </dgm:pt>
    <dgm:pt modelId="{A3E1D012-07CC-4E60-934D-20F9DF9DC53B}" type="pres">
      <dgm:prSet presAssocID="{BEC0F6E2-5CDE-496F-93DC-9643D0E7E1C2}" presName="descendantText" presStyleLbl="alignAccFollowNode1" presStyleIdx="2" presStyleCnt="5">
        <dgm:presLayoutVars>
          <dgm:bulletEnabled val="1"/>
        </dgm:presLayoutVars>
      </dgm:prSet>
      <dgm:spPr/>
      <dgm:t>
        <a:bodyPr/>
        <a:lstStyle/>
        <a:p>
          <a:endParaRPr lang="es-EC"/>
        </a:p>
      </dgm:t>
    </dgm:pt>
    <dgm:pt modelId="{7E870E76-A38E-4647-80F7-9601A37260CE}" type="pres">
      <dgm:prSet presAssocID="{5F71DED5-56C8-481E-B030-7009CBED4BC4}" presName="sp" presStyleCnt="0"/>
      <dgm:spPr/>
    </dgm:pt>
    <dgm:pt modelId="{AD8FA9C5-225E-4478-918B-C01447AD07BC}" type="pres">
      <dgm:prSet presAssocID="{59C58D7B-CE27-4EDD-A52F-56C81738FD57}" presName="linNode" presStyleCnt="0"/>
      <dgm:spPr/>
    </dgm:pt>
    <dgm:pt modelId="{DB6F21C5-395F-4D56-936F-C926F2B1444C}" type="pres">
      <dgm:prSet presAssocID="{59C58D7B-CE27-4EDD-A52F-56C81738FD57}" presName="parentText" presStyleLbl="node1" presStyleIdx="3" presStyleCnt="5">
        <dgm:presLayoutVars>
          <dgm:chMax val="1"/>
          <dgm:bulletEnabled val="1"/>
        </dgm:presLayoutVars>
      </dgm:prSet>
      <dgm:spPr/>
      <dgm:t>
        <a:bodyPr/>
        <a:lstStyle/>
        <a:p>
          <a:endParaRPr lang="es-EC"/>
        </a:p>
      </dgm:t>
    </dgm:pt>
    <dgm:pt modelId="{1CDF92DF-123F-4445-AB44-EB96970ED482}" type="pres">
      <dgm:prSet presAssocID="{59C58D7B-CE27-4EDD-A52F-56C81738FD57}" presName="descendantText" presStyleLbl="alignAccFollowNode1" presStyleIdx="3" presStyleCnt="5">
        <dgm:presLayoutVars>
          <dgm:bulletEnabled val="1"/>
        </dgm:presLayoutVars>
      </dgm:prSet>
      <dgm:spPr/>
      <dgm:t>
        <a:bodyPr/>
        <a:lstStyle/>
        <a:p>
          <a:endParaRPr lang="es-EC"/>
        </a:p>
      </dgm:t>
    </dgm:pt>
    <dgm:pt modelId="{DFDF1E24-1F92-47ED-A87B-1068563304CB}" type="pres">
      <dgm:prSet presAssocID="{294C076C-EC70-448F-A657-15E17B61398B}" presName="sp" presStyleCnt="0"/>
      <dgm:spPr/>
    </dgm:pt>
    <dgm:pt modelId="{EA88280B-247D-459F-8ABC-5F2228E4E278}" type="pres">
      <dgm:prSet presAssocID="{A1C89648-7FFE-4848-AE0E-5DF81F51D441}" presName="linNode" presStyleCnt="0"/>
      <dgm:spPr/>
    </dgm:pt>
    <dgm:pt modelId="{80F21D50-A7DA-4EB4-8A31-FDC8323D5509}" type="pres">
      <dgm:prSet presAssocID="{A1C89648-7FFE-4848-AE0E-5DF81F51D441}" presName="parentText" presStyleLbl="node1" presStyleIdx="4" presStyleCnt="5">
        <dgm:presLayoutVars>
          <dgm:chMax val="1"/>
          <dgm:bulletEnabled val="1"/>
        </dgm:presLayoutVars>
      </dgm:prSet>
      <dgm:spPr/>
      <dgm:t>
        <a:bodyPr/>
        <a:lstStyle/>
        <a:p>
          <a:endParaRPr lang="es-EC"/>
        </a:p>
      </dgm:t>
    </dgm:pt>
    <dgm:pt modelId="{0C330B9B-2262-4935-9552-0134A7C685EB}" type="pres">
      <dgm:prSet presAssocID="{A1C89648-7FFE-4848-AE0E-5DF81F51D441}" presName="descendantText" presStyleLbl="alignAccFollowNode1" presStyleIdx="4" presStyleCnt="5">
        <dgm:presLayoutVars>
          <dgm:bulletEnabled val="1"/>
        </dgm:presLayoutVars>
      </dgm:prSet>
      <dgm:spPr/>
      <dgm:t>
        <a:bodyPr/>
        <a:lstStyle/>
        <a:p>
          <a:endParaRPr lang="es-EC"/>
        </a:p>
      </dgm:t>
    </dgm:pt>
  </dgm:ptLst>
  <dgm:cxnLst>
    <dgm:cxn modelId="{F44B309F-2631-4107-A923-577033085BA8}" type="presOf" srcId="{A1C89648-7FFE-4848-AE0E-5DF81F51D441}" destId="{80F21D50-A7DA-4EB4-8A31-FDC8323D5509}" srcOrd="0" destOrd="0" presId="urn:microsoft.com/office/officeart/2005/8/layout/vList5"/>
    <dgm:cxn modelId="{22ACE17C-771F-41BD-AD99-715E4EDBCC07}" type="presOf" srcId="{F341154B-7AE6-44F3-BB08-D5345C1D8311}" destId="{B76FD68F-394E-4D55-95F3-C2E684BD758D}" srcOrd="0" destOrd="0" presId="urn:microsoft.com/office/officeart/2005/8/layout/vList5"/>
    <dgm:cxn modelId="{213556E5-85F9-4730-8C31-2F8A76739659}" srcId="{D0F6C134-4886-4FF4-BD64-7A7A80BDD242}" destId="{59B3AB74-E6EA-4E43-AA53-39916A872FAA}" srcOrd="0" destOrd="0" parTransId="{2A942CEA-B9AC-479D-946C-537F1073CAAE}" sibTransId="{F6EA386E-2B5B-4CBF-ABBF-BC6806796B71}"/>
    <dgm:cxn modelId="{39407408-624A-4D0E-8F61-9F3560E2A0DF}" type="presOf" srcId="{D0F6C134-4886-4FF4-BD64-7A7A80BDD242}" destId="{80A00581-B7A2-435D-902D-C2AE82FFD5A7}" srcOrd="0" destOrd="0" presId="urn:microsoft.com/office/officeart/2005/8/layout/vList5"/>
    <dgm:cxn modelId="{E75BC09B-9570-4229-A809-82209FE24B45}" srcId="{F341154B-7AE6-44F3-BB08-D5345C1D8311}" destId="{2B97549A-293F-4A78-A442-4E74126178C4}" srcOrd="0" destOrd="0" parTransId="{5C780E01-630D-4E5D-A57E-DEFC7BACD3EF}" sibTransId="{18CEB106-E672-417F-B039-BB5F5CA67D47}"/>
    <dgm:cxn modelId="{19334185-4B41-43E8-98E4-A5FC33A965E5}" type="presOf" srcId="{2B97549A-293F-4A78-A442-4E74126178C4}" destId="{C313749E-F629-4ABF-85AC-8DBF99F107DC}" srcOrd="0" destOrd="0" presId="urn:microsoft.com/office/officeart/2005/8/layout/vList5"/>
    <dgm:cxn modelId="{1437A718-39A0-4B67-AB7B-5D9DDD3C1B67}" type="presOf" srcId="{79C8E1C3-05E0-44BC-85ED-2C1FDE0FCC51}" destId="{A3E1D012-07CC-4E60-934D-20F9DF9DC53B}" srcOrd="0" destOrd="0" presId="urn:microsoft.com/office/officeart/2005/8/layout/vList5"/>
    <dgm:cxn modelId="{B1B3F4CF-8012-4797-8750-A59264D27C53}" type="presOf" srcId="{33545661-34C1-4B6A-9473-B29281334929}" destId="{0C330B9B-2262-4935-9552-0134A7C685EB}" srcOrd="0" destOrd="0" presId="urn:microsoft.com/office/officeart/2005/8/layout/vList5"/>
    <dgm:cxn modelId="{AA66F54D-B468-4629-846F-A4FA81A2764E}" srcId="{BEC0F6E2-5CDE-496F-93DC-9643D0E7E1C2}" destId="{79C8E1C3-05E0-44BC-85ED-2C1FDE0FCC51}" srcOrd="0" destOrd="0" parTransId="{E0F9C15D-AE82-4EFF-9BBC-4D18102E799C}" sibTransId="{28CE687E-DC2B-4857-AC16-63757C10A426}"/>
    <dgm:cxn modelId="{9DBCD988-6E23-4C59-A9EA-78CCA5C9767E}" srcId="{D0F6C134-4886-4FF4-BD64-7A7A80BDD242}" destId="{BEC0F6E2-5CDE-496F-93DC-9643D0E7E1C2}" srcOrd="2" destOrd="0" parTransId="{C44D03E0-43B5-4B1E-9EA2-21C7C733FB00}" sibTransId="{5F71DED5-56C8-481E-B030-7009CBED4BC4}"/>
    <dgm:cxn modelId="{0B9E7B14-D50A-4210-B466-D1B3042823C8}" srcId="{D0F6C134-4886-4FF4-BD64-7A7A80BDD242}" destId="{F341154B-7AE6-44F3-BB08-D5345C1D8311}" srcOrd="1" destOrd="0" parTransId="{EFE29BE6-58A1-4A4D-A9C2-6CFFB232C3AD}" sibTransId="{449049A4-E92F-4F26-8971-E2E8FF4ED7EE}"/>
    <dgm:cxn modelId="{E13E4825-014D-4840-89FC-AA2F530C1B24}" type="presOf" srcId="{33E825ED-53A5-453F-86E4-7AF096998273}" destId="{1CDF92DF-123F-4445-AB44-EB96970ED482}" srcOrd="0" destOrd="1" presId="urn:microsoft.com/office/officeart/2005/8/layout/vList5"/>
    <dgm:cxn modelId="{ABAA65E1-A225-428C-9C2C-D690F98E0303}" srcId="{D0F6C134-4886-4FF4-BD64-7A7A80BDD242}" destId="{59C58D7B-CE27-4EDD-A52F-56C81738FD57}" srcOrd="3" destOrd="0" parTransId="{79FDB328-D1C4-4657-BDDD-A92E611D2790}" sibTransId="{294C076C-EC70-448F-A657-15E17B61398B}"/>
    <dgm:cxn modelId="{98D6B2E4-8F6A-438A-BE9C-5A1B3A3DC999}" type="presOf" srcId="{59B3AB74-E6EA-4E43-AA53-39916A872FAA}" destId="{8E3B2E7B-0FC6-4203-B526-165A36AD4AB1}" srcOrd="0" destOrd="0" presId="urn:microsoft.com/office/officeart/2005/8/layout/vList5"/>
    <dgm:cxn modelId="{37A497C9-6FC8-484C-A5B7-8189F4E73C7D}" type="presOf" srcId="{BEC0F6E2-5CDE-496F-93DC-9643D0E7E1C2}" destId="{34356361-85B8-4FCD-B86E-7E2BE83F0E62}" srcOrd="0" destOrd="0" presId="urn:microsoft.com/office/officeart/2005/8/layout/vList5"/>
    <dgm:cxn modelId="{6373B3CD-547D-4596-BC44-18B952BAB036}" srcId="{59C58D7B-CE27-4EDD-A52F-56C81738FD57}" destId="{0035F145-58B0-4738-8AD2-AE641BE5FEE2}" srcOrd="0" destOrd="0" parTransId="{DF9128D4-9FE6-41C8-B15D-25A012EC3591}" sibTransId="{68809E31-DC68-4D90-8199-45BD91A28CEA}"/>
    <dgm:cxn modelId="{54BCC6B0-C82D-494A-832D-EC199726D83C}" type="presOf" srcId="{CAFB1823-E4BD-46F3-9D9B-650121039223}" destId="{1745AA59-7389-4785-98C8-D3045145FF0D}" srcOrd="0" destOrd="0" presId="urn:microsoft.com/office/officeart/2005/8/layout/vList5"/>
    <dgm:cxn modelId="{30315C3D-F583-4F39-9AFB-80D8D3D1D615}" type="presOf" srcId="{59C58D7B-CE27-4EDD-A52F-56C81738FD57}" destId="{DB6F21C5-395F-4D56-936F-C926F2B1444C}" srcOrd="0" destOrd="0" presId="urn:microsoft.com/office/officeart/2005/8/layout/vList5"/>
    <dgm:cxn modelId="{1D487782-3308-4019-9A71-09F9CC5C8FC8}" srcId="{59C58D7B-CE27-4EDD-A52F-56C81738FD57}" destId="{33E825ED-53A5-453F-86E4-7AF096998273}" srcOrd="1" destOrd="0" parTransId="{A9AE0530-B5A2-41D5-B4FF-EBA7B55D187C}" sibTransId="{4E3D61AB-9A22-4E85-B141-B479CCD7E885}"/>
    <dgm:cxn modelId="{68E0675B-E8D3-4859-8F4F-95F2B03921A8}" srcId="{D0F6C134-4886-4FF4-BD64-7A7A80BDD242}" destId="{A1C89648-7FFE-4848-AE0E-5DF81F51D441}" srcOrd="4" destOrd="0" parTransId="{7CF83C0C-1FBF-48C2-8CE8-B3A8EFF76859}" sibTransId="{D55289AD-4492-44E0-94C3-60B8F16F3791}"/>
    <dgm:cxn modelId="{E5B39D5B-3725-4CFF-892C-F6A8C7C82341}" type="presOf" srcId="{0035F145-58B0-4738-8AD2-AE641BE5FEE2}" destId="{1CDF92DF-123F-4445-AB44-EB96970ED482}" srcOrd="0" destOrd="0" presId="urn:microsoft.com/office/officeart/2005/8/layout/vList5"/>
    <dgm:cxn modelId="{0561BE1D-A413-47AD-AF4C-9B087D21C6BF}" srcId="{59B3AB74-E6EA-4E43-AA53-39916A872FAA}" destId="{CAFB1823-E4BD-46F3-9D9B-650121039223}" srcOrd="0" destOrd="0" parTransId="{16216373-0A09-4054-A741-69076AB93A8C}" sibTransId="{5EEB0E6A-2BC7-4FF6-8B33-E5332089C793}"/>
    <dgm:cxn modelId="{51A4276F-FB05-4435-881B-E1FB78E8CAAE}" srcId="{A1C89648-7FFE-4848-AE0E-5DF81F51D441}" destId="{33545661-34C1-4B6A-9473-B29281334929}" srcOrd="0" destOrd="0" parTransId="{D11CEE53-255F-4F82-9688-BC3943A6A784}" sibTransId="{55F913CD-35B9-4E32-B030-AEA3164B8BC4}"/>
    <dgm:cxn modelId="{96CD84C2-4189-49B4-BA4E-C23D69400AAA}" type="presParOf" srcId="{80A00581-B7A2-435D-902D-C2AE82FFD5A7}" destId="{305E77F2-723C-4E24-AB84-142786CD57EA}" srcOrd="0" destOrd="0" presId="urn:microsoft.com/office/officeart/2005/8/layout/vList5"/>
    <dgm:cxn modelId="{886DAC38-365E-4058-97A9-08A35CD04418}" type="presParOf" srcId="{305E77F2-723C-4E24-AB84-142786CD57EA}" destId="{8E3B2E7B-0FC6-4203-B526-165A36AD4AB1}" srcOrd="0" destOrd="0" presId="urn:microsoft.com/office/officeart/2005/8/layout/vList5"/>
    <dgm:cxn modelId="{778367A5-98F6-44BD-AECE-640F761B1F82}" type="presParOf" srcId="{305E77F2-723C-4E24-AB84-142786CD57EA}" destId="{1745AA59-7389-4785-98C8-D3045145FF0D}" srcOrd="1" destOrd="0" presId="urn:microsoft.com/office/officeart/2005/8/layout/vList5"/>
    <dgm:cxn modelId="{95F5E54E-F9D5-4FD0-936D-DEA9686DAB53}" type="presParOf" srcId="{80A00581-B7A2-435D-902D-C2AE82FFD5A7}" destId="{436AFD5D-9A84-4280-BD1F-DE6A9F26C3D3}" srcOrd="1" destOrd="0" presId="urn:microsoft.com/office/officeart/2005/8/layout/vList5"/>
    <dgm:cxn modelId="{AAF10ED7-F0BC-4288-8A12-BF5A3395C7D8}" type="presParOf" srcId="{80A00581-B7A2-435D-902D-C2AE82FFD5A7}" destId="{56113281-8421-4F2A-8FAF-E565C2D6AC7F}" srcOrd="2" destOrd="0" presId="urn:microsoft.com/office/officeart/2005/8/layout/vList5"/>
    <dgm:cxn modelId="{66CDF9DA-86C4-4D7C-97DD-A935E75090D2}" type="presParOf" srcId="{56113281-8421-4F2A-8FAF-E565C2D6AC7F}" destId="{B76FD68F-394E-4D55-95F3-C2E684BD758D}" srcOrd="0" destOrd="0" presId="urn:microsoft.com/office/officeart/2005/8/layout/vList5"/>
    <dgm:cxn modelId="{55797CC9-16E8-4A14-BCD1-9BD57B328A4C}" type="presParOf" srcId="{56113281-8421-4F2A-8FAF-E565C2D6AC7F}" destId="{C313749E-F629-4ABF-85AC-8DBF99F107DC}" srcOrd="1" destOrd="0" presId="urn:microsoft.com/office/officeart/2005/8/layout/vList5"/>
    <dgm:cxn modelId="{0D896EDD-59E5-4829-A489-8956B5DEB1AE}" type="presParOf" srcId="{80A00581-B7A2-435D-902D-C2AE82FFD5A7}" destId="{50A14F41-F46B-4953-8924-4754A094EEFB}" srcOrd="3" destOrd="0" presId="urn:microsoft.com/office/officeart/2005/8/layout/vList5"/>
    <dgm:cxn modelId="{67726060-76DC-411E-81D4-16C64C282BA8}" type="presParOf" srcId="{80A00581-B7A2-435D-902D-C2AE82FFD5A7}" destId="{D2E6293C-8BBD-4E32-83DA-D0A67F6CC954}" srcOrd="4" destOrd="0" presId="urn:microsoft.com/office/officeart/2005/8/layout/vList5"/>
    <dgm:cxn modelId="{7A094C5A-F0C3-4963-AC30-392BE10D4654}" type="presParOf" srcId="{D2E6293C-8BBD-4E32-83DA-D0A67F6CC954}" destId="{34356361-85B8-4FCD-B86E-7E2BE83F0E62}" srcOrd="0" destOrd="0" presId="urn:microsoft.com/office/officeart/2005/8/layout/vList5"/>
    <dgm:cxn modelId="{546BFA49-274A-41F5-9005-4FE35A0F794F}" type="presParOf" srcId="{D2E6293C-8BBD-4E32-83DA-D0A67F6CC954}" destId="{A3E1D012-07CC-4E60-934D-20F9DF9DC53B}" srcOrd="1" destOrd="0" presId="urn:microsoft.com/office/officeart/2005/8/layout/vList5"/>
    <dgm:cxn modelId="{A19C7A8C-67D9-48E1-BCFA-DD0DD54DA199}" type="presParOf" srcId="{80A00581-B7A2-435D-902D-C2AE82FFD5A7}" destId="{7E870E76-A38E-4647-80F7-9601A37260CE}" srcOrd="5" destOrd="0" presId="urn:microsoft.com/office/officeart/2005/8/layout/vList5"/>
    <dgm:cxn modelId="{12D71A85-08F4-4147-98CF-0E34FE77E46B}" type="presParOf" srcId="{80A00581-B7A2-435D-902D-C2AE82FFD5A7}" destId="{AD8FA9C5-225E-4478-918B-C01447AD07BC}" srcOrd="6" destOrd="0" presId="urn:microsoft.com/office/officeart/2005/8/layout/vList5"/>
    <dgm:cxn modelId="{1E93F2C1-AE9F-4297-9932-713E1A000A45}" type="presParOf" srcId="{AD8FA9C5-225E-4478-918B-C01447AD07BC}" destId="{DB6F21C5-395F-4D56-936F-C926F2B1444C}" srcOrd="0" destOrd="0" presId="urn:microsoft.com/office/officeart/2005/8/layout/vList5"/>
    <dgm:cxn modelId="{C5397B3A-6FFA-41F5-B0E1-62B5DE0081AC}" type="presParOf" srcId="{AD8FA9C5-225E-4478-918B-C01447AD07BC}" destId="{1CDF92DF-123F-4445-AB44-EB96970ED482}" srcOrd="1" destOrd="0" presId="urn:microsoft.com/office/officeart/2005/8/layout/vList5"/>
    <dgm:cxn modelId="{0DABEE6C-794F-4A7A-89B1-C3C81B488C90}" type="presParOf" srcId="{80A00581-B7A2-435D-902D-C2AE82FFD5A7}" destId="{DFDF1E24-1F92-47ED-A87B-1068563304CB}" srcOrd="7" destOrd="0" presId="urn:microsoft.com/office/officeart/2005/8/layout/vList5"/>
    <dgm:cxn modelId="{E7BABFA3-C23F-4A55-B7D7-0C7C9BD65FD1}" type="presParOf" srcId="{80A00581-B7A2-435D-902D-C2AE82FFD5A7}" destId="{EA88280B-247D-459F-8ABC-5F2228E4E278}" srcOrd="8" destOrd="0" presId="urn:microsoft.com/office/officeart/2005/8/layout/vList5"/>
    <dgm:cxn modelId="{BEE87C84-4917-4A8F-AE47-D6E92AA7B370}" type="presParOf" srcId="{EA88280B-247D-459F-8ABC-5F2228E4E278}" destId="{80F21D50-A7DA-4EB4-8A31-FDC8323D5509}" srcOrd="0" destOrd="0" presId="urn:microsoft.com/office/officeart/2005/8/layout/vList5"/>
    <dgm:cxn modelId="{75D5BFED-DD82-488A-9B9D-48D499CBD182}" type="presParOf" srcId="{EA88280B-247D-459F-8ABC-5F2228E4E278}" destId="{0C330B9B-2262-4935-9552-0134A7C685E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83B87E6-B56F-487F-A434-684AD72B6476}" type="datetimeFigureOut">
              <a:rPr lang="es-EC" smtClean="0"/>
              <a:t>20/03/2014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3D352B7-7B32-437C-9065-D02F53630294}" type="slidenum">
              <a:rPr lang="es-EC" smtClean="0"/>
              <a:t>‹Nº›</a:t>
            </a:fld>
            <a:endParaRPr lang="es-EC"/>
          </a:p>
        </p:txBody>
      </p:sp>
    </p:spTree>
    <p:extLst>
      <p:ext uri="{BB962C8B-B14F-4D97-AF65-F5344CB8AC3E}">
        <p14:creationId xmlns:p14="http://schemas.microsoft.com/office/powerpoint/2010/main" val="3663724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83B87E6-B56F-487F-A434-684AD72B6476}" type="datetimeFigureOut">
              <a:rPr lang="es-EC" smtClean="0"/>
              <a:t>20/03/2014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3D352B7-7B32-437C-9065-D02F53630294}" type="slidenum">
              <a:rPr lang="es-EC" smtClean="0"/>
              <a:t>‹Nº›</a:t>
            </a:fld>
            <a:endParaRPr lang="es-EC"/>
          </a:p>
        </p:txBody>
      </p:sp>
    </p:spTree>
    <p:extLst>
      <p:ext uri="{BB962C8B-B14F-4D97-AF65-F5344CB8AC3E}">
        <p14:creationId xmlns:p14="http://schemas.microsoft.com/office/powerpoint/2010/main" val="28713935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83B87E6-B56F-487F-A434-684AD72B6476}" type="datetimeFigureOut">
              <a:rPr lang="es-EC" smtClean="0"/>
              <a:t>20/03/2014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3D352B7-7B32-437C-9065-D02F53630294}" type="slidenum">
              <a:rPr lang="es-EC" smtClean="0"/>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437948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83B87E6-B56F-487F-A434-684AD72B6476}" type="datetimeFigureOut">
              <a:rPr lang="es-EC" smtClean="0"/>
              <a:t>20/03/2014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3D352B7-7B32-437C-9065-D02F53630294}" type="slidenum">
              <a:rPr lang="es-EC" smtClean="0"/>
              <a:t>‹Nº›</a:t>
            </a:fld>
            <a:endParaRPr lang="es-EC"/>
          </a:p>
        </p:txBody>
      </p:sp>
    </p:spTree>
    <p:extLst>
      <p:ext uri="{BB962C8B-B14F-4D97-AF65-F5344CB8AC3E}">
        <p14:creationId xmlns:p14="http://schemas.microsoft.com/office/powerpoint/2010/main" val="32214705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83B87E6-B56F-487F-A434-684AD72B6476}" type="datetimeFigureOut">
              <a:rPr lang="es-EC" smtClean="0"/>
              <a:t>20/03/2014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3D352B7-7B32-437C-9065-D02F53630294}"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338834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83B87E6-B56F-487F-A434-684AD72B6476}" type="datetimeFigureOut">
              <a:rPr lang="es-EC" smtClean="0"/>
              <a:t>20/03/2014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3D352B7-7B32-437C-9065-D02F53630294}" type="slidenum">
              <a:rPr lang="es-EC" smtClean="0"/>
              <a:t>‹Nº›</a:t>
            </a:fld>
            <a:endParaRPr lang="es-EC"/>
          </a:p>
        </p:txBody>
      </p:sp>
    </p:spTree>
    <p:extLst>
      <p:ext uri="{BB962C8B-B14F-4D97-AF65-F5344CB8AC3E}">
        <p14:creationId xmlns:p14="http://schemas.microsoft.com/office/powerpoint/2010/main" val="10902324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83B87E6-B56F-487F-A434-684AD72B6476}" type="datetimeFigureOut">
              <a:rPr lang="es-EC" smtClean="0"/>
              <a:t>20/03/2014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3D352B7-7B32-437C-9065-D02F53630294}" type="slidenum">
              <a:rPr lang="es-EC" smtClean="0"/>
              <a:t>‹Nº›</a:t>
            </a:fld>
            <a:endParaRPr lang="es-EC"/>
          </a:p>
        </p:txBody>
      </p:sp>
    </p:spTree>
    <p:extLst>
      <p:ext uri="{BB962C8B-B14F-4D97-AF65-F5344CB8AC3E}">
        <p14:creationId xmlns:p14="http://schemas.microsoft.com/office/powerpoint/2010/main" val="5873705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83B87E6-B56F-487F-A434-684AD72B6476}" type="datetimeFigureOut">
              <a:rPr lang="es-EC" smtClean="0"/>
              <a:t>20/03/2014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3D352B7-7B32-437C-9065-D02F53630294}" type="slidenum">
              <a:rPr lang="es-EC" smtClean="0"/>
              <a:t>‹Nº›</a:t>
            </a:fld>
            <a:endParaRPr lang="es-EC"/>
          </a:p>
        </p:txBody>
      </p:sp>
    </p:spTree>
    <p:extLst>
      <p:ext uri="{BB962C8B-B14F-4D97-AF65-F5344CB8AC3E}">
        <p14:creationId xmlns:p14="http://schemas.microsoft.com/office/powerpoint/2010/main" val="41734407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83B87E6-B56F-487F-A434-684AD72B6476}" type="datetimeFigureOut">
              <a:rPr lang="es-EC" smtClean="0"/>
              <a:t>20/03/2014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3D352B7-7B32-437C-9065-D02F53630294}" type="slidenum">
              <a:rPr lang="es-EC" smtClean="0"/>
              <a:t>‹Nº›</a:t>
            </a:fld>
            <a:endParaRPr lang="es-EC"/>
          </a:p>
        </p:txBody>
      </p:sp>
    </p:spTree>
    <p:extLst>
      <p:ext uri="{BB962C8B-B14F-4D97-AF65-F5344CB8AC3E}">
        <p14:creationId xmlns:p14="http://schemas.microsoft.com/office/powerpoint/2010/main" val="10565597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83B87E6-B56F-487F-A434-684AD72B6476}" type="datetimeFigureOut">
              <a:rPr lang="es-EC" smtClean="0"/>
              <a:t>20/03/2014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3D352B7-7B32-437C-9065-D02F53630294}" type="slidenum">
              <a:rPr lang="es-EC" smtClean="0"/>
              <a:t>‹Nº›</a:t>
            </a:fld>
            <a:endParaRPr lang="es-EC"/>
          </a:p>
        </p:txBody>
      </p:sp>
    </p:spTree>
    <p:extLst>
      <p:ext uri="{BB962C8B-B14F-4D97-AF65-F5344CB8AC3E}">
        <p14:creationId xmlns:p14="http://schemas.microsoft.com/office/powerpoint/2010/main" val="18711182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83B87E6-B56F-487F-A434-684AD72B6476}" type="datetimeFigureOut">
              <a:rPr lang="es-EC" smtClean="0"/>
              <a:t>20/03/2014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3D352B7-7B32-437C-9065-D02F53630294}" type="slidenum">
              <a:rPr lang="es-EC" smtClean="0"/>
              <a:t>‹Nº›</a:t>
            </a:fld>
            <a:endParaRPr lang="es-EC"/>
          </a:p>
        </p:txBody>
      </p:sp>
    </p:spTree>
    <p:extLst>
      <p:ext uri="{BB962C8B-B14F-4D97-AF65-F5344CB8AC3E}">
        <p14:creationId xmlns:p14="http://schemas.microsoft.com/office/powerpoint/2010/main" val="28680337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83B87E6-B56F-487F-A434-684AD72B6476}" type="datetimeFigureOut">
              <a:rPr lang="es-EC" smtClean="0"/>
              <a:t>20/03/2014</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83D352B7-7B32-437C-9065-D02F53630294}" type="slidenum">
              <a:rPr lang="es-EC" smtClean="0"/>
              <a:t>‹Nº›</a:t>
            </a:fld>
            <a:endParaRPr lang="es-EC"/>
          </a:p>
        </p:txBody>
      </p:sp>
    </p:spTree>
    <p:extLst>
      <p:ext uri="{BB962C8B-B14F-4D97-AF65-F5344CB8AC3E}">
        <p14:creationId xmlns:p14="http://schemas.microsoft.com/office/powerpoint/2010/main" val="40333369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83B87E6-B56F-487F-A434-684AD72B6476}" type="datetimeFigureOut">
              <a:rPr lang="es-EC" smtClean="0"/>
              <a:t>20/03/2014</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83D352B7-7B32-437C-9065-D02F53630294}" type="slidenum">
              <a:rPr lang="es-EC" smtClean="0"/>
              <a:t>‹Nº›</a:t>
            </a:fld>
            <a:endParaRPr lang="es-EC"/>
          </a:p>
        </p:txBody>
      </p:sp>
    </p:spTree>
    <p:extLst>
      <p:ext uri="{BB962C8B-B14F-4D97-AF65-F5344CB8AC3E}">
        <p14:creationId xmlns:p14="http://schemas.microsoft.com/office/powerpoint/2010/main" val="36028727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B87E6-B56F-487F-A434-684AD72B6476}" type="datetimeFigureOut">
              <a:rPr lang="es-EC" smtClean="0"/>
              <a:t>20/03/2014</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83D352B7-7B32-437C-9065-D02F53630294}" type="slidenum">
              <a:rPr lang="es-EC" smtClean="0"/>
              <a:t>‹Nº›</a:t>
            </a:fld>
            <a:endParaRPr lang="es-EC"/>
          </a:p>
        </p:txBody>
      </p:sp>
    </p:spTree>
    <p:extLst>
      <p:ext uri="{BB962C8B-B14F-4D97-AF65-F5344CB8AC3E}">
        <p14:creationId xmlns:p14="http://schemas.microsoft.com/office/powerpoint/2010/main" val="26441482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83B87E6-B56F-487F-A434-684AD72B6476}" type="datetimeFigureOut">
              <a:rPr lang="es-EC" smtClean="0"/>
              <a:t>20/03/2014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3D352B7-7B32-437C-9065-D02F53630294}" type="slidenum">
              <a:rPr lang="es-EC" smtClean="0"/>
              <a:t>‹Nº›</a:t>
            </a:fld>
            <a:endParaRPr lang="es-EC"/>
          </a:p>
        </p:txBody>
      </p:sp>
    </p:spTree>
    <p:extLst>
      <p:ext uri="{BB962C8B-B14F-4D97-AF65-F5344CB8AC3E}">
        <p14:creationId xmlns:p14="http://schemas.microsoft.com/office/powerpoint/2010/main" val="18853103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83B87E6-B56F-487F-A434-684AD72B6476}" type="datetimeFigureOut">
              <a:rPr lang="es-EC" smtClean="0"/>
              <a:t>20/03/2014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3D352B7-7B32-437C-9065-D02F53630294}" type="slidenum">
              <a:rPr lang="es-EC" smtClean="0"/>
              <a:t>‹Nº›</a:t>
            </a:fld>
            <a:endParaRPr lang="es-EC"/>
          </a:p>
        </p:txBody>
      </p:sp>
    </p:spTree>
    <p:extLst>
      <p:ext uri="{BB962C8B-B14F-4D97-AF65-F5344CB8AC3E}">
        <p14:creationId xmlns:p14="http://schemas.microsoft.com/office/powerpoint/2010/main" val="2034228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3B87E6-B56F-487F-A434-684AD72B6476}" type="datetimeFigureOut">
              <a:rPr lang="es-EC" smtClean="0"/>
              <a:t>20/03/2014</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3D352B7-7B32-437C-9065-D02F53630294}" type="slidenum">
              <a:rPr lang="es-EC" smtClean="0"/>
              <a:t>‹Nº›</a:t>
            </a:fld>
            <a:endParaRPr lang="es-EC"/>
          </a:p>
        </p:txBody>
      </p:sp>
    </p:spTree>
    <p:extLst>
      <p:ext uri="{BB962C8B-B14F-4D97-AF65-F5344CB8AC3E}">
        <p14:creationId xmlns:p14="http://schemas.microsoft.com/office/powerpoint/2010/main" val="2184329689"/>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emf"/><Relationship Id="rId4" Type="http://schemas.openxmlformats.org/officeDocument/2006/relationships/image" Target="../media/image38.emf"/></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8.png"/><Relationship Id="rId5" Type="http://schemas.openxmlformats.org/officeDocument/2006/relationships/diagramColors" Target="../diagrams/colors1.xml"/><Relationship Id="rId10" Type="http://schemas.openxmlformats.org/officeDocument/2006/relationships/image" Target="../media/image7.png"/><Relationship Id="rId4" Type="http://schemas.openxmlformats.org/officeDocument/2006/relationships/diagramQuickStyle" Target="../diagrams/quickStyle1.xml"/><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5.emf"/></Relationships>
</file>

<file path=ppt/slides/_rels/slide3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3.emf"/></Relationships>
</file>

<file path=ppt/slides/_rels/slide38.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5.emf"/></Relationships>
</file>

<file path=ppt/slides/_rels/slide3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3.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4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4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58583" y="2888671"/>
            <a:ext cx="7766936" cy="1646302"/>
          </a:xfrm>
        </p:spPr>
        <p:txBody>
          <a:bodyPr>
            <a:noAutofit/>
          </a:bodyPr>
          <a:lstStyle/>
          <a:p>
            <a:pPr algn="ctr"/>
            <a:r>
              <a:rPr lang="es-ES" sz="3000" b="1" dirty="0" smtClean="0">
                <a:effectLst>
                  <a:outerShdw blurRad="38100" dist="38100" dir="2700000" algn="tl">
                    <a:srgbClr val="000000">
                      <a:alpha val="43137"/>
                    </a:srgbClr>
                  </a:outerShdw>
                </a:effectLst>
                <a:latin typeface="Algerian" panose="04020705040A02060702" pitchFamily="82" charset="0"/>
              </a:rPr>
              <a:t>SISTEMA DE COMERCIALIZACIÓN PARA EL SECTOR INMOBILIARIO EN LA PARROQUIA DE CONOCOTO PROVINCIA DE PICHINCHA, Y EN EL CANTÓN DE SHUSHUFINDI PROVINCIA DE SUCUMBÍOS, CASO APLICATIVO “JT CONSTRUCCIONES”. PROPUESTA.</a:t>
            </a:r>
            <a:r>
              <a:rPr lang="es-EC" sz="3000" b="1" dirty="0" smtClean="0">
                <a:effectLst>
                  <a:outerShdw blurRad="38100" dist="38100" dir="2700000" algn="tl">
                    <a:srgbClr val="000000">
                      <a:alpha val="43137"/>
                    </a:srgbClr>
                  </a:outerShdw>
                </a:effectLst>
                <a:latin typeface="Algerian" panose="04020705040A02060702" pitchFamily="82" charset="0"/>
              </a:rPr>
              <a:t/>
            </a:r>
            <a:br>
              <a:rPr lang="es-EC" sz="3000" b="1" dirty="0" smtClean="0">
                <a:effectLst>
                  <a:outerShdw blurRad="38100" dist="38100" dir="2700000" algn="tl">
                    <a:srgbClr val="000000">
                      <a:alpha val="43137"/>
                    </a:srgbClr>
                  </a:outerShdw>
                </a:effectLst>
                <a:latin typeface="Algerian" panose="04020705040A02060702" pitchFamily="82" charset="0"/>
              </a:rPr>
            </a:br>
            <a:endParaRPr lang="es-EC" sz="3000" b="1" dirty="0">
              <a:effectLst>
                <a:outerShdw blurRad="38100" dist="38100" dir="2700000" algn="tl">
                  <a:srgbClr val="000000">
                    <a:alpha val="43137"/>
                  </a:srgbClr>
                </a:outerShdw>
              </a:effectLst>
              <a:latin typeface="Algerian" panose="04020705040A02060702" pitchFamily="82" charset="0"/>
            </a:endParaRPr>
          </a:p>
        </p:txBody>
      </p:sp>
      <p:sp>
        <p:nvSpPr>
          <p:cNvPr id="3" name="Subtítulo 2"/>
          <p:cNvSpPr>
            <a:spLocks noGrp="1"/>
          </p:cNvSpPr>
          <p:nvPr>
            <p:ph type="subTitle" idx="1"/>
          </p:nvPr>
        </p:nvSpPr>
        <p:spPr>
          <a:xfrm>
            <a:off x="661116" y="4172754"/>
            <a:ext cx="9144000" cy="1239592"/>
          </a:xfrm>
        </p:spPr>
        <p:txBody>
          <a:bodyPr>
            <a:noAutofit/>
          </a:bodyPr>
          <a:lstStyle/>
          <a:p>
            <a:pPr algn="ctr"/>
            <a:r>
              <a:rPr lang="es-EC" sz="2800" b="1" dirty="0" smtClean="0">
                <a:latin typeface="Broadway" panose="04040905080B02020502" pitchFamily="82" charset="0"/>
              </a:rPr>
              <a:t>Tesis </a:t>
            </a:r>
            <a:r>
              <a:rPr lang="es-EC" sz="2800" b="1" dirty="0">
                <a:latin typeface="Broadway" panose="04040905080B02020502" pitchFamily="82" charset="0"/>
              </a:rPr>
              <a:t>presentada como requisito previo a la obtención del título de:</a:t>
            </a:r>
          </a:p>
          <a:p>
            <a:pPr algn="ctr"/>
            <a:r>
              <a:rPr lang="es-EC" sz="2800" b="1" dirty="0">
                <a:latin typeface="Broadway" panose="04040905080B02020502" pitchFamily="82" charset="0"/>
              </a:rPr>
              <a:t>INGENIERÍA EN </a:t>
            </a:r>
            <a:r>
              <a:rPr lang="es-EC" sz="2800" b="1" dirty="0" smtClean="0">
                <a:latin typeface="Broadway" panose="04040905080B02020502" pitchFamily="82" charset="0"/>
              </a:rPr>
              <a:t>MERCADOTECNIA</a:t>
            </a:r>
          </a:p>
          <a:p>
            <a:pPr algn="ctr"/>
            <a:endParaRPr lang="es-EC" sz="2800" b="1" dirty="0">
              <a:latin typeface="Broadway" panose="04040905080B02020502" pitchFamily="82" charset="0"/>
            </a:endParaRPr>
          </a:p>
          <a:p>
            <a:pPr algn="ctr"/>
            <a:r>
              <a:rPr lang="es-EC" sz="2800" b="1" dirty="0" smtClean="0">
                <a:latin typeface="Cooper Black" panose="0208090404030B020404" pitchFamily="18" charset="0"/>
              </a:rPr>
              <a:t>KAREEN ESTEFANÍA TACO ALVAREZ</a:t>
            </a:r>
            <a:endParaRPr lang="es-EC" sz="2800" b="1" dirty="0">
              <a:latin typeface="Cooper Black" panose="0208090404030B020404" pitchFamily="18" charset="0"/>
            </a:endParaRPr>
          </a:p>
          <a:p>
            <a:pPr algn="ctr"/>
            <a:r>
              <a:rPr lang="es-EC" sz="2800" b="1" dirty="0">
                <a:latin typeface="Broadway" panose="04040905080B02020502" pitchFamily="82" charset="0"/>
              </a:rPr>
              <a:t> </a:t>
            </a:r>
          </a:p>
          <a:p>
            <a:pPr algn="ctr"/>
            <a:endParaRPr lang="es-EC" sz="2800" b="1" dirty="0">
              <a:latin typeface="Broadway" panose="04040905080B02020502" pitchFamily="82" charset="0"/>
            </a:endParaRPr>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850006" y="0"/>
            <a:ext cx="8475513" cy="837127"/>
          </a:xfrm>
          <a:prstGeom prst="rect">
            <a:avLst/>
          </a:prstGeom>
          <a:noFill/>
          <a:ln>
            <a:noFill/>
          </a:ln>
        </p:spPr>
      </p:pic>
    </p:spTree>
    <p:extLst>
      <p:ext uri="{BB962C8B-B14F-4D97-AF65-F5344CB8AC3E}">
        <p14:creationId xmlns:p14="http://schemas.microsoft.com/office/powerpoint/2010/main" val="35809351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20819" y="2567646"/>
            <a:ext cx="8596668" cy="1320800"/>
          </a:xfrm>
        </p:spPr>
        <p:txBody>
          <a:bodyPr>
            <a:noAutofit/>
          </a:bodyPr>
          <a:lstStyle/>
          <a:p>
            <a:pPr algn="ctr"/>
            <a:r>
              <a:rPr lang="es-EC" sz="6600" b="1" dirty="0">
                <a:latin typeface="Ravie" panose="04040805050809020602" pitchFamily="82" charset="0"/>
              </a:rPr>
              <a:t>UNIVARIADOS DEL </a:t>
            </a:r>
            <a:r>
              <a:rPr lang="es-EC" sz="6600" b="1" dirty="0" smtClean="0">
                <a:latin typeface="Ravie" panose="04040805050809020602" pitchFamily="82" charset="0"/>
              </a:rPr>
              <a:t/>
            </a:r>
            <a:br>
              <a:rPr lang="es-EC" sz="6600" b="1" dirty="0" smtClean="0">
                <a:latin typeface="Ravie" panose="04040805050809020602" pitchFamily="82" charset="0"/>
              </a:rPr>
            </a:br>
            <a:r>
              <a:rPr lang="es-EC" sz="6600" b="1" dirty="0" smtClean="0">
                <a:latin typeface="Ravie" panose="04040805050809020602" pitchFamily="82" charset="0"/>
              </a:rPr>
              <a:t>CANTÓN </a:t>
            </a:r>
            <a:r>
              <a:rPr lang="es-EC" sz="6600" b="1" dirty="0">
                <a:latin typeface="Ravie" panose="04040805050809020602" pitchFamily="82" charset="0"/>
              </a:rPr>
              <a:t>DE SHUSHUFINDI</a:t>
            </a:r>
            <a:r>
              <a:rPr lang="es-EC" sz="6600" dirty="0">
                <a:latin typeface="Ravie" panose="04040805050809020602" pitchFamily="82" charset="0"/>
              </a:rPr>
              <a:t/>
            </a:r>
            <a:br>
              <a:rPr lang="es-EC" sz="6600" dirty="0">
                <a:latin typeface="Ravie" panose="04040805050809020602" pitchFamily="82" charset="0"/>
              </a:rPr>
            </a:br>
            <a:endParaRPr lang="es-EC" sz="6600" dirty="0">
              <a:latin typeface="Ravie" panose="04040805050809020602" pitchFamily="82" charset="0"/>
            </a:endParaRPr>
          </a:p>
        </p:txBody>
      </p:sp>
      <p:pic>
        <p:nvPicPr>
          <p:cNvPr id="4" name="Imagen 3"/>
          <p:cNvPicPr/>
          <p:nvPr/>
        </p:nvPicPr>
        <p:blipFill rotWithShape="1">
          <a:blip r:embed="rId2" cstate="print"/>
          <a:srcRect l="11412" t="12642" r="30209" b="17385"/>
          <a:stretch/>
        </p:blipFill>
        <p:spPr bwMode="auto">
          <a:xfrm>
            <a:off x="9517487" y="0"/>
            <a:ext cx="2674513" cy="1339403"/>
          </a:xfrm>
          <a:prstGeom prst="rect">
            <a:avLst/>
          </a:prstGeom>
          <a:ln>
            <a:noFill/>
          </a:ln>
          <a:extLst>
            <a:ext uri="{53640926-AAD7-44D8-BBD7-CCE9431645EC}">
              <a14:shadowObscured xmlns:a14="http://schemas.microsoft.com/office/drawing/2010/main"/>
            </a:ext>
          </a:extLst>
        </p:spPr>
      </p:pic>
      <p:pic>
        <p:nvPicPr>
          <p:cNvPr id="5122" name="Picture 2" descr="http://www.shushufindi.gob.ec/www_otavalo_gov_ec/fckeditor_upload/File/identificativo%20Municipio%20Shushufind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8779" y="1108173"/>
            <a:ext cx="3437630" cy="134058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489396" y="328880"/>
            <a:ext cx="8474300" cy="1938992"/>
          </a:xfrm>
          <a:prstGeom prst="rect">
            <a:avLst/>
          </a:prstGeom>
        </p:spPr>
        <p:txBody>
          <a:bodyPr wrap="square">
            <a:spAutoFit/>
          </a:bodyPr>
          <a:lstStyle/>
          <a:p>
            <a:r>
              <a:rPr lang="es-EC" sz="6000" b="1" dirty="0">
                <a:solidFill>
                  <a:schemeClr val="accent1"/>
                </a:solidFill>
                <a:latin typeface="Bodoni MT" panose="02070603080606020203" pitchFamily="18" charset="0"/>
                <a:ea typeface="+mj-ea"/>
                <a:cs typeface="+mj-cs"/>
              </a:rPr>
              <a:t>ANÁLISIS DE DATOS </a:t>
            </a:r>
            <a:br>
              <a:rPr lang="es-EC" sz="6000" b="1" dirty="0">
                <a:solidFill>
                  <a:schemeClr val="accent1"/>
                </a:solidFill>
                <a:latin typeface="Bodoni MT" panose="02070603080606020203" pitchFamily="18" charset="0"/>
                <a:ea typeface="+mj-ea"/>
                <a:cs typeface="+mj-cs"/>
              </a:rPr>
            </a:br>
            <a:endParaRPr lang="es-EC" sz="6000" b="1" dirty="0">
              <a:solidFill>
                <a:schemeClr val="accent1"/>
              </a:solidFill>
              <a:latin typeface="Bodoni MT" panose="02070603080606020203" pitchFamily="18" charset="0"/>
              <a:ea typeface="+mj-ea"/>
              <a:cs typeface="+mj-cs"/>
            </a:endParaRPr>
          </a:p>
        </p:txBody>
      </p:sp>
      <p:pic>
        <p:nvPicPr>
          <p:cNvPr id="6" name="Picture 4" descr="http://www.csigsac.com/joomla16/images/analisisdato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279" y="4533362"/>
            <a:ext cx="3143721" cy="2324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7545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403538"/>
            <a:ext cx="8596668" cy="935865"/>
          </a:xfrm>
        </p:spPr>
        <p:style>
          <a:lnRef idx="1">
            <a:schemeClr val="accent1"/>
          </a:lnRef>
          <a:fillRef idx="2">
            <a:schemeClr val="accent1"/>
          </a:fillRef>
          <a:effectRef idx="1">
            <a:schemeClr val="accent1"/>
          </a:effectRef>
          <a:fontRef idx="minor">
            <a:schemeClr val="dk1"/>
          </a:fontRef>
        </p:style>
        <p:txBody>
          <a:bodyPr>
            <a:noAutofit/>
          </a:bodyPr>
          <a:lstStyle/>
          <a:p>
            <a:r>
              <a:rPr lang="es-ES_tradnl" sz="2400" b="1" dirty="0">
                <a:latin typeface="Algerian" panose="04020705040A02060702" pitchFamily="82" charset="0"/>
              </a:rPr>
              <a:t>Al momento de adquirir un lote de terreno, cuál sería su forma de pago. Escoja una opción</a:t>
            </a:r>
            <a:endParaRPr lang="es-EC" sz="2400" dirty="0">
              <a:latin typeface="Algerian" panose="04020705040A02060702" pitchFamily="82" charset="0"/>
            </a:endParaRPr>
          </a:p>
        </p:txBody>
      </p:sp>
      <p:pic>
        <p:nvPicPr>
          <p:cNvPr id="4" name="Imagen 3"/>
          <p:cNvPicPr/>
          <p:nvPr/>
        </p:nvPicPr>
        <p:blipFill rotWithShape="1">
          <a:blip r:embed="rId2" cstate="print"/>
          <a:srcRect l="11412" t="12642" r="30209" b="17385"/>
          <a:stretch/>
        </p:blipFill>
        <p:spPr bwMode="auto">
          <a:xfrm>
            <a:off x="9517487" y="0"/>
            <a:ext cx="2674513" cy="1339403"/>
          </a:xfrm>
          <a:prstGeom prst="rect">
            <a:avLst/>
          </a:prstGeom>
          <a:ln>
            <a:noFill/>
          </a:ln>
          <a:extLst>
            <a:ext uri="{53640926-AAD7-44D8-BBD7-CCE9431645EC}">
              <a14:shadowObscured xmlns:a14="http://schemas.microsoft.com/office/drawing/2010/main"/>
            </a:ext>
          </a:extLst>
        </p:spPr>
      </p:pic>
      <p:graphicFrame>
        <p:nvGraphicFramePr>
          <p:cNvPr id="3" name="Tabla 2"/>
          <p:cNvGraphicFramePr>
            <a:graphicFrameLocks noGrp="1"/>
          </p:cNvGraphicFramePr>
          <p:nvPr>
            <p:extLst>
              <p:ext uri="{D42A27DB-BD31-4B8C-83A1-F6EECF244321}">
                <p14:modId xmlns:p14="http://schemas.microsoft.com/office/powerpoint/2010/main" val="2082187337"/>
              </p:ext>
            </p:extLst>
          </p:nvPr>
        </p:nvGraphicFramePr>
        <p:xfrm>
          <a:off x="677334" y="1623471"/>
          <a:ext cx="2387837" cy="1346200"/>
        </p:xfrm>
        <a:graphic>
          <a:graphicData uri="http://schemas.openxmlformats.org/drawingml/2006/table">
            <a:tbl>
              <a:tblPr>
                <a:tableStyleId>{69C7853C-536D-4A76-A0AE-DD22124D55A5}</a:tableStyleId>
              </a:tblPr>
              <a:tblGrid>
                <a:gridCol w="804681"/>
                <a:gridCol w="804681"/>
                <a:gridCol w="778475"/>
              </a:tblGrid>
              <a:tr h="0">
                <a:tc gridSpan="3">
                  <a:txBody>
                    <a:bodyPr/>
                    <a:lstStyle/>
                    <a:p>
                      <a:pPr marL="38100" marR="38100">
                        <a:lnSpc>
                          <a:spcPts val="1600"/>
                        </a:lnSpc>
                        <a:spcAft>
                          <a:spcPts val="1000"/>
                        </a:spcAft>
                      </a:pPr>
                      <a:r>
                        <a:rPr lang="es-EC" sz="1400" dirty="0">
                          <a:effectLst/>
                        </a:rPr>
                        <a:t>Estadísticos</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r>
              <a:tr h="0">
                <a:tc gridSpan="3">
                  <a:txBody>
                    <a:bodyPr/>
                    <a:lstStyle/>
                    <a:p>
                      <a:pPr marL="38100" marR="38100">
                        <a:lnSpc>
                          <a:spcPts val="1600"/>
                        </a:lnSpc>
                        <a:spcAft>
                          <a:spcPts val="1000"/>
                        </a:spcAft>
                      </a:pPr>
                      <a:r>
                        <a:rPr lang="es-EC" sz="1400" dirty="0">
                          <a:effectLst/>
                        </a:rPr>
                        <a:t>Cuál sería su forma de pago</a:t>
                      </a:r>
                    </a:p>
                    <a:p>
                      <a:pPr marL="38100" marR="38100">
                        <a:lnSpc>
                          <a:spcPts val="1600"/>
                        </a:lnSpc>
                        <a:spcAft>
                          <a:spcPts val="1000"/>
                        </a:spcAft>
                      </a:pPr>
                      <a:r>
                        <a:rPr lang="es-EC" sz="1400" dirty="0">
                          <a:effectLst/>
                        </a:rPr>
                        <a:t> </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r>
              <a:tr h="0">
                <a:tc rowSpan="2">
                  <a:txBody>
                    <a:bodyPr/>
                    <a:lstStyle/>
                    <a:p>
                      <a:pPr marL="38100" marR="38100">
                        <a:lnSpc>
                          <a:spcPts val="1600"/>
                        </a:lnSpc>
                        <a:spcAft>
                          <a:spcPts val="1000"/>
                        </a:spcAft>
                      </a:pPr>
                      <a:r>
                        <a:rPr lang="es-EC" sz="1400">
                          <a:effectLst/>
                        </a:rPr>
                        <a:t>N</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nSpc>
                          <a:spcPts val="1600"/>
                        </a:lnSpc>
                        <a:spcAft>
                          <a:spcPts val="1000"/>
                        </a:spcAft>
                      </a:pPr>
                      <a:r>
                        <a:rPr lang="es-EC" sz="1400">
                          <a:effectLst/>
                        </a:rPr>
                        <a:t>Válidos</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301</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0">
                <a:tc vMerge="1">
                  <a:txBody>
                    <a:bodyPr/>
                    <a:lstStyle/>
                    <a:p>
                      <a:endParaRPr lang="es-EC"/>
                    </a:p>
                  </a:txBody>
                  <a:tcPr/>
                </a:tc>
                <a:tc>
                  <a:txBody>
                    <a:bodyPr/>
                    <a:lstStyle/>
                    <a:p>
                      <a:pPr marL="38100" marR="38100">
                        <a:lnSpc>
                          <a:spcPts val="1600"/>
                        </a:lnSpc>
                        <a:spcAft>
                          <a:spcPts val="1000"/>
                        </a:spcAft>
                      </a:pPr>
                      <a:r>
                        <a:rPr lang="es-EC" sz="1400">
                          <a:effectLst/>
                        </a:rPr>
                        <a:t>Perdidos</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0">
                <a:tc gridSpan="2">
                  <a:txBody>
                    <a:bodyPr/>
                    <a:lstStyle/>
                    <a:p>
                      <a:pPr marL="38100" marR="38100">
                        <a:lnSpc>
                          <a:spcPts val="1600"/>
                        </a:lnSpc>
                        <a:spcAft>
                          <a:spcPts val="1000"/>
                        </a:spcAft>
                      </a:pPr>
                      <a:r>
                        <a:rPr lang="es-EC" sz="1400">
                          <a:effectLst/>
                        </a:rPr>
                        <a:t>Moda</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EC"/>
                    </a:p>
                  </a:txBody>
                  <a:tcPr/>
                </a:tc>
                <a:tc>
                  <a:txBody>
                    <a:bodyPr/>
                    <a:lstStyle/>
                    <a:p>
                      <a:pPr marL="38100" marR="38100" algn="r">
                        <a:lnSpc>
                          <a:spcPts val="1600"/>
                        </a:lnSpc>
                        <a:spcAft>
                          <a:spcPts val="1000"/>
                        </a:spcAft>
                      </a:pPr>
                      <a:r>
                        <a:rPr lang="es-EC" sz="1400" dirty="0">
                          <a:effectLst/>
                        </a:rPr>
                        <a:t>2,00</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4003118985"/>
              </p:ext>
            </p:extLst>
          </p:nvPr>
        </p:nvGraphicFramePr>
        <p:xfrm>
          <a:off x="3638293" y="1572955"/>
          <a:ext cx="6072378" cy="1794764"/>
        </p:xfrm>
        <a:graphic>
          <a:graphicData uri="http://schemas.openxmlformats.org/drawingml/2006/table">
            <a:tbl>
              <a:tblPr>
                <a:tableStyleId>{69C7853C-536D-4A76-A0AE-DD22124D55A5}</a:tableStyleId>
              </a:tblPr>
              <a:tblGrid>
                <a:gridCol w="778330"/>
                <a:gridCol w="946618"/>
                <a:gridCol w="946618"/>
                <a:gridCol w="1133604"/>
                <a:gridCol w="1133604"/>
                <a:gridCol w="1133604"/>
              </a:tblGrid>
              <a:tr h="0">
                <a:tc gridSpan="6">
                  <a:txBody>
                    <a:bodyPr/>
                    <a:lstStyle/>
                    <a:p>
                      <a:pPr marL="38100" marR="38100" algn="ctr">
                        <a:lnSpc>
                          <a:spcPts val="1600"/>
                        </a:lnSpc>
                        <a:spcAft>
                          <a:spcPts val="1000"/>
                        </a:spcAft>
                      </a:pPr>
                      <a:r>
                        <a:rPr lang="es-EC" sz="1400" dirty="0">
                          <a:effectLst/>
                        </a:rPr>
                        <a:t>Cuál sería su forma de pago</a:t>
                      </a:r>
                    </a:p>
                    <a:p>
                      <a:pPr marL="38100" marR="38100" algn="ctr">
                        <a:lnSpc>
                          <a:spcPts val="1600"/>
                        </a:lnSpc>
                        <a:spcAft>
                          <a:spcPts val="1000"/>
                        </a:spcAft>
                      </a:pPr>
                      <a:r>
                        <a:rPr lang="es-EC" sz="1400" dirty="0">
                          <a:effectLst/>
                        </a:rPr>
                        <a:t> </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gridSpan="2">
                  <a:txBody>
                    <a:bodyPr/>
                    <a:lstStyle/>
                    <a:p>
                      <a:pPr algn="ctr">
                        <a:lnSpc>
                          <a:spcPct val="115000"/>
                        </a:lnSpc>
                        <a:spcAft>
                          <a:spcPts val="1000"/>
                        </a:spcAft>
                      </a:pPr>
                      <a:r>
                        <a:rPr lang="es-EC" sz="1400">
                          <a:effectLst/>
                        </a:rPr>
                        <a:t>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s-EC"/>
                    </a:p>
                  </a:txBody>
                  <a:tcPr/>
                </a:tc>
                <a:tc>
                  <a:txBody>
                    <a:bodyPr/>
                    <a:lstStyle/>
                    <a:p>
                      <a:pPr marL="38100" marR="38100" algn="ctr">
                        <a:lnSpc>
                          <a:spcPts val="1600"/>
                        </a:lnSpc>
                        <a:spcAft>
                          <a:spcPts val="1000"/>
                        </a:spcAft>
                      </a:pPr>
                      <a:r>
                        <a:rPr lang="es-EC" sz="1400">
                          <a:effectLst/>
                        </a:rPr>
                        <a:t>Frecuencia</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1000"/>
                        </a:spcAft>
                      </a:pPr>
                      <a:r>
                        <a:rPr lang="es-EC" sz="1400">
                          <a:effectLst/>
                        </a:rPr>
                        <a:t>Porcentaje</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1000"/>
                        </a:spcAft>
                      </a:pPr>
                      <a:r>
                        <a:rPr lang="es-EC" sz="1400">
                          <a:effectLst/>
                        </a:rPr>
                        <a:t>Porcentaje válido</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1000"/>
                        </a:spcAft>
                      </a:pPr>
                      <a:r>
                        <a:rPr lang="es-EC" sz="1400" dirty="0">
                          <a:effectLst/>
                        </a:rPr>
                        <a:t>Porcentaje acumulado</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r>
              <a:tr h="0">
                <a:tc rowSpan="4">
                  <a:txBody>
                    <a:bodyPr/>
                    <a:lstStyle/>
                    <a:p>
                      <a:pPr marL="38100" marR="38100">
                        <a:lnSpc>
                          <a:spcPts val="1600"/>
                        </a:lnSpc>
                        <a:spcAft>
                          <a:spcPts val="1000"/>
                        </a:spcAft>
                      </a:pPr>
                      <a:r>
                        <a:rPr lang="es-EC" sz="1400">
                          <a:effectLst/>
                        </a:rPr>
                        <a:t>Válidos</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nSpc>
                          <a:spcPts val="1600"/>
                        </a:lnSpc>
                        <a:spcAft>
                          <a:spcPts val="1000"/>
                        </a:spcAft>
                      </a:pPr>
                      <a:r>
                        <a:rPr lang="es-EC" sz="1400">
                          <a:effectLst/>
                        </a:rPr>
                        <a:t>Contado</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68</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22,6</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22,6</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22,6</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0">
                <a:tc vMerge="1">
                  <a:txBody>
                    <a:bodyPr/>
                    <a:lstStyle/>
                    <a:p>
                      <a:endParaRPr lang="es-EC"/>
                    </a:p>
                  </a:txBody>
                  <a:tcPr/>
                </a:tc>
                <a:tc>
                  <a:txBody>
                    <a:bodyPr/>
                    <a:lstStyle/>
                    <a:p>
                      <a:pPr marL="38100" marR="38100">
                        <a:lnSpc>
                          <a:spcPts val="1600"/>
                        </a:lnSpc>
                        <a:spcAft>
                          <a:spcPts val="1000"/>
                        </a:spcAft>
                      </a:pPr>
                      <a:r>
                        <a:rPr lang="es-EC" sz="1400">
                          <a:effectLst/>
                        </a:rPr>
                        <a:t>Crédito</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220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73,1</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73,1</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95,7</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0">
                <a:tc vMerge="1">
                  <a:txBody>
                    <a:bodyPr/>
                    <a:lstStyle/>
                    <a:p>
                      <a:endParaRPr lang="es-EC"/>
                    </a:p>
                  </a:txBody>
                  <a:tcPr/>
                </a:tc>
                <a:tc>
                  <a:txBody>
                    <a:bodyPr/>
                    <a:lstStyle/>
                    <a:p>
                      <a:pPr marL="38100" marR="38100">
                        <a:lnSpc>
                          <a:spcPts val="1600"/>
                        </a:lnSpc>
                        <a:spcAft>
                          <a:spcPts val="1000"/>
                        </a:spcAft>
                      </a:pPr>
                      <a:r>
                        <a:rPr lang="es-EC" sz="1400">
                          <a:effectLst/>
                        </a:rPr>
                        <a:t>Otra</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13</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4,3</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4,3</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100,0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0">
                <a:tc vMerge="1">
                  <a:txBody>
                    <a:bodyPr/>
                    <a:lstStyle/>
                    <a:p>
                      <a:endParaRPr lang="es-EC"/>
                    </a:p>
                  </a:txBody>
                  <a:tcPr/>
                </a:tc>
                <a:tc>
                  <a:txBody>
                    <a:bodyPr/>
                    <a:lstStyle/>
                    <a:p>
                      <a:pPr marL="38100" marR="38100">
                        <a:lnSpc>
                          <a:spcPts val="1600"/>
                        </a:lnSpc>
                        <a:spcAft>
                          <a:spcPts val="1000"/>
                        </a:spcAft>
                      </a:pPr>
                      <a:r>
                        <a:rPr lang="es-EC" sz="1400">
                          <a:effectLst/>
                        </a:rPr>
                        <a:t>Total</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301</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100,0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100,0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spcAft>
                          <a:spcPts val="1000"/>
                        </a:spcAft>
                      </a:pPr>
                      <a:r>
                        <a:rPr lang="es-EC" sz="1400" dirty="0">
                          <a:effectLst/>
                        </a:rPr>
                        <a:t> </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r>
            </a:tbl>
          </a:graphicData>
        </a:graphic>
      </p:graphicFrame>
      <p:pic>
        <p:nvPicPr>
          <p:cNvPr id="6" name="Imagen 5"/>
          <p:cNvPicPr/>
          <p:nvPr/>
        </p:nvPicPr>
        <p:blipFill>
          <a:blip r:embed="rId3"/>
          <a:srcRect/>
          <a:stretch>
            <a:fillRect/>
          </a:stretch>
        </p:blipFill>
        <p:spPr bwMode="auto">
          <a:xfrm>
            <a:off x="506438" y="3412900"/>
            <a:ext cx="4554959" cy="3445099"/>
          </a:xfrm>
          <a:prstGeom prst="rect">
            <a:avLst/>
          </a:prstGeom>
          <a:noFill/>
          <a:ln w="9525">
            <a:noFill/>
            <a:miter lim="800000"/>
            <a:headEnd/>
            <a:tailEnd/>
          </a:ln>
        </p:spPr>
      </p:pic>
      <p:sp>
        <p:nvSpPr>
          <p:cNvPr id="7" name="Rectángulo 6"/>
          <p:cNvSpPr/>
          <p:nvPr/>
        </p:nvSpPr>
        <p:spPr>
          <a:xfrm>
            <a:off x="5417712" y="3955634"/>
            <a:ext cx="3970986"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EC" dirty="0">
                <a:latin typeface="Times New Roman" panose="02020603050405020304" pitchFamily="18" charset="0"/>
                <a:ea typeface="Times New Roman" panose="02020603050405020304" pitchFamily="18" charset="0"/>
                <a:cs typeface="Times New Roman" panose="02020603050405020304" pitchFamily="18" charset="0"/>
              </a:rPr>
              <a:t>El 73,09% de los encuestados adquiriría un lote de terreno a crédito, mientras que el 22,59% lo realizaría al contado, y tan solo un 4,319% lo haría de otra forma como una hipoteca.</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54527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2482" y="223234"/>
            <a:ext cx="8827275" cy="1116169"/>
          </a:xfrm>
        </p:spPr>
        <p:style>
          <a:lnRef idx="1">
            <a:schemeClr val="accent1"/>
          </a:lnRef>
          <a:fillRef idx="2">
            <a:schemeClr val="accent1"/>
          </a:fillRef>
          <a:effectRef idx="1">
            <a:schemeClr val="accent1"/>
          </a:effectRef>
          <a:fontRef idx="minor">
            <a:schemeClr val="dk1"/>
          </a:fontRef>
        </p:style>
        <p:txBody>
          <a:bodyPr>
            <a:noAutofit/>
          </a:bodyPr>
          <a:lstStyle/>
          <a:p>
            <a:pPr algn="just"/>
            <a:r>
              <a:rPr lang="es-EC" sz="2000" b="1" dirty="0">
                <a:effectLst>
                  <a:outerShdw blurRad="38100" dist="38100" dir="2700000" algn="tl">
                    <a:srgbClr val="000000">
                      <a:alpha val="43137"/>
                    </a:srgbClr>
                  </a:outerShdw>
                </a:effectLst>
                <a:latin typeface="Algerian" panose="04020705040A02060702" pitchFamily="82" charset="0"/>
              </a:rPr>
              <a:t>A usted le interesaría comprar un lote de terreno con servicios básicos, legalmente </a:t>
            </a:r>
            <a:r>
              <a:rPr lang="es-EC" sz="2000" b="1" dirty="0" smtClean="0">
                <a:effectLst>
                  <a:outerShdw blurRad="38100" dist="38100" dir="2700000" algn="tl">
                    <a:srgbClr val="000000">
                      <a:alpha val="43137"/>
                    </a:srgbClr>
                  </a:outerShdw>
                </a:effectLst>
                <a:latin typeface="Algerian" panose="04020705040A02060702" pitchFamily="82" charset="0"/>
              </a:rPr>
              <a:t>constituida </a:t>
            </a:r>
            <a:r>
              <a:rPr lang="es-EC" sz="2000" b="1" dirty="0">
                <a:effectLst>
                  <a:outerShdw blurRad="38100" dist="38100" dir="2700000" algn="tl">
                    <a:srgbClr val="000000">
                      <a:alpha val="43137"/>
                    </a:srgbClr>
                  </a:outerShdw>
                </a:effectLst>
                <a:latin typeface="Algerian" panose="04020705040A02060702" pitchFamily="82" charset="0"/>
              </a:rPr>
              <a:t>por la </a:t>
            </a:r>
            <a:r>
              <a:rPr lang="es-EC" sz="2000" b="1" dirty="0" smtClean="0">
                <a:effectLst>
                  <a:outerShdw blurRad="38100" dist="38100" dir="2700000" algn="tl">
                    <a:srgbClr val="000000">
                      <a:alpha val="43137"/>
                    </a:srgbClr>
                  </a:outerShdw>
                </a:effectLst>
                <a:latin typeface="Algerian" panose="04020705040A02060702" pitchFamily="82" charset="0"/>
              </a:rPr>
              <a:t>empresa "</a:t>
            </a:r>
            <a:r>
              <a:rPr lang="es-EC" sz="2000" b="1" dirty="0">
                <a:effectLst>
                  <a:outerShdw blurRad="38100" dist="38100" dir="2700000" algn="tl">
                    <a:srgbClr val="000000">
                      <a:alpha val="43137"/>
                    </a:srgbClr>
                  </a:outerShdw>
                </a:effectLst>
                <a:latin typeface="Algerian" panose="04020705040A02060702" pitchFamily="82" charset="0"/>
              </a:rPr>
              <a:t>JT Construcciones", ubicada en la </a:t>
            </a:r>
            <a:r>
              <a:rPr lang="es-EC" sz="2000" b="1" dirty="0" err="1">
                <a:effectLst>
                  <a:outerShdw blurRad="38100" dist="38100" dir="2700000" algn="tl">
                    <a:srgbClr val="000000">
                      <a:alpha val="43137"/>
                    </a:srgbClr>
                  </a:outerShdw>
                </a:effectLst>
                <a:latin typeface="Algerian" panose="04020705040A02060702" pitchFamily="82" charset="0"/>
              </a:rPr>
              <a:t>Precooperativa</a:t>
            </a:r>
            <a:r>
              <a:rPr lang="es-EC" sz="2000" b="1" dirty="0">
                <a:effectLst>
                  <a:outerShdw blurRad="38100" dist="38100" dir="2700000" algn="tl">
                    <a:srgbClr val="000000">
                      <a:alpha val="43137"/>
                    </a:srgbClr>
                  </a:outerShdw>
                </a:effectLst>
                <a:latin typeface="Algerian" panose="04020705040A02060702" pitchFamily="82" charset="0"/>
              </a:rPr>
              <a:t> Nueva Aurora.</a:t>
            </a:r>
            <a:endParaRPr lang="es-EC" sz="2000" dirty="0">
              <a:effectLst>
                <a:outerShdw blurRad="38100" dist="38100" dir="2700000" algn="tl">
                  <a:srgbClr val="000000">
                    <a:alpha val="43137"/>
                  </a:srgbClr>
                </a:outerShdw>
              </a:effectLst>
              <a:latin typeface="Algerian" panose="04020705040A02060702" pitchFamily="82" charset="0"/>
            </a:endParaRPr>
          </a:p>
        </p:txBody>
      </p:sp>
      <p:pic>
        <p:nvPicPr>
          <p:cNvPr id="4" name="Imagen 3"/>
          <p:cNvPicPr/>
          <p:nvPr/>
        </p:nvPicPr>
        <p:blipFill rotWithShape="1">
          <a:blip r:embed="rId2" cstate="print"/>
          <a:srcRect l="11412" t="12642" r="30209" b="17385"/>
          <a:stretch/>
        </p:blipFill>
        <p:spPr bwMode="auto">
          <a:xfrm>
            <a:off x="9517487" y="0"/>
            <a:ext cx="2674513" cy="1339403"/>
          </a:xfrm>
          <a:prstGeom prst="rect">
            <a:avLst/>
          </a:prstGeom>
          <a:ln>
            <a:noFill/>
          </a:ln>
          <a:extLst>
            <a:ext uri="{53640926-AAD7-44D8-BBD7-CCE9431645EC}">
              <a14:shadowObscured xmlns:a14="http://schemas.microsoft.com/office/drawing/2010/main"/>
            </a:ext>
          </a:extLst>
        </p:spPr>
      </p:pic>
      <p:graphicFrame>
        <p:nvGraphicFramePr>
          <p:cNvPr id="3" name="Tabla 2"/>
          <p:cNvGraphicFramePr>
            <a:graphicFrameLocks noGrp="1"/>
          </p:cNvGraphicFramePr>
          <p:nvPr>
            <p:extLst>
              <p:ext uri="{D42A27DB-BD31-4B8C-83A1-F6EECF244321}">
                <p14:modId xmlns:p14="http://schemas.microsoft.com/office/powerpoint/2010/main" val="3907348399"/>
              </p:ext>
            </p:extLst>
          </p:nvPr>
        </p:nvGraphicFramePr>
        <p:xfrm>
          <a:off x="436647" y="1700530"/>
          <a:ext cx="2851478" cy="1549400"/>
        </p:xfrm>
        <a:graphic>
          <a:graphicData uri="http://schemas.openxmlformats.org/drawingml/2006/table">
            <a:tbl>
              <a:tblPr>
                <a:tableStyleId>{69C7853C-536D-4A76-A0AE-DD22124D55A5}</a:tableStyleId>
              </a:tblPr>
              <a:tblGrid>
                <a:gridCol w="960924"/>
                <a:gridCol w="960924"/>
                <a:gridCol w="929630"/>
              </a:tblGrid>
              <a:tr h="0">
                <a:tc gridSpan="3">
                  <a:txBody>
                    <a:bodyPr/>
                    <a:lstStyle/>
                    <a:p>
                      <a:pPr marL="38100" marR="38100">
                        <a:lnSpc>
                          <a:spcPts val="1600"/>
                        </a:lnSpc>
                        <a:spcAft>
                          <a:spcPts val="1000"/>
                        </a:spcAft>
                      </a:pPr>
                      <a:r>
                        <a:rPr lang="es-EC" sz="1400" dirty="0">
                          <a:effectLst/>
                        </a:rPr>
                        <a:t>Estadísticos</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r>
              <a:tr h="0">
                <a:tc gridSpan="3">
                  <a:txBody>
                    <a:bodyPr/>
                    <a:lstStyle/>
                    <a:p>
                      <a:pPr marL="38100" marR="38100">
                        <a:lnSpc>
                          <a:spcPts val="1600"/>
                        </a:lnSpc>
                        <a:spcAft>
                          <a:spcPts val="1000"/>
                        </a:spcAft>
                      </a:pPr>
                      <a:r>
                        <a:rPr lang="es-EC" sz="1400" dirty="0">
                          <a:effectLst/>
                        </a:rPr>
                        <a:t>Le interesaría comprar un lote de terreno en JT Construcciones</a:t>
                      </a:r>
                    </a:p>
                    <a:p>
                      <a:pPr marL="38100" marR="38100">
                        <a:lnSpc>
                          <a:spcPts val="1600"/>
                        </a:lnSpc>
                        <a:spcAft>
                          <a:spcPts val="1000"/>
                        </a:spcAft>
                      </a:pPr>
                      <a:r>
                        <a:rPr lang="es-EC" sz="1400" dirty="0">
                          <a:effectLst/>
                        </a:rPr>
                        <a:t> </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r>
              <a:tr h="0">
                <a:tc rowSpan="2">
                  <a:txBody>
                    <a:bodyPr/>
                    <a:lstStyle/>
                    <a:p>
                      <a:pPr marL="38100" marR="38100">
                        <a:lnSpc>
                          <a:spcPts val="1600"/>
                        </a:lnSpc>
                        <a:spcAft>
                          <a:spcPts val="1000"/>
                        </a:spcAft>
                      </a:pPr>
                      <a:r>
                        <a:rPr lang="es-EC" sz="1400">
                          <a:effectLst/>
                        </a:rPr>
                        <a:t>N</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nSpc>
                          <a:spcPts val="1600"/>
                        </a:lnSpc>
                        <a:spcAft>
                          <a:spcPts val="1000"/>
                        </a:spcAft>
                      </a:pPr>
                      <a:r>
                        <a:rPr lang="es-EC" sz="1400">
                          <a:effectLst/>
                        </a:rPr>
                        <a:t>Válidos</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301</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0">
                <a:tc vMerge="1">
                  <a:txBody>
                    <a:bodyPr/>
                    <a:lstStyle/>
                    <a:p>
                      <a:endParaRPr lang="es-EC"/>
                    </a:p>
                  </a:txBody>
                  <a:tcPr/>
                </a:tc>
                <a:tc>
                  <a:txBody>
                    <a:bodyPr/>
                    <a:lstStyle/>
                    <a:p>
                      <a:pPr marL="38100" marR="38100">
                        <a:lnSpc>
                          <a:spcPts val="1600"/>
                        </a:lnSpc>
                        <a:spcAft>
                          <a:spcPts val="1000"/>
                        </a:spcAft>
                      </a:pPr>
                      <a:r>
                        <a:rPr lang="es-EC" sz="1400" dirty="0">
                          <a:effectLst/>
                        </a:rPr>
                        <a:t>Perdidos</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0">
                <a:tc gridSpan="2">
                  <a:txBody>
                    <a:bodyPr/>
                    <a:lstStyle/>
                    <a:p>
                      <a:pPr marL="38100" marR="38100">
                        <a:lnSpc>
                          <a:spcPts val="1600"/>
                        </a:lnSpc>
                        <a:spcAft>
                          <a:spcPts val="1000"/>
                        </a:spcAft>
                      </a:pPr>
                      <a:r>
                        <a:rPr lang="es-EC" sz="1400">
                          <a:effectLst/>
                        </a:rPr>
                        <a:t>Moda</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EC"/>
                    </a:p>
                  </a:txBody>
                  <a:tcPr/>
                </a:tc>
                <a:tc>
                  <a:txBody>
                    <a:bodyPr/>
                    <a:lstStyle/>
                    <a:p>
                      <a:pPr marL="38100" marR="38100" algn="r">
                        <a:lnSpc>
                          <a:spcPts val="1600"/>
                        </a:lnSpc>
                        <a:spcAft>
                          <a:spcPts val="1000"/>
                        </a:spcAft>
                      </a:pPr>
                      <a:r>
                        <a:rPr lang="es-EC" sz="1400" dirty="0">
                          <a:effectLst/>
                        </a:rPr>
                        <a:t>1,00</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020005360"/>
              </p:ext>
            </p:extLst>
          </p:nvPr>
        </p:nvGraphicFramePr>
        <p:xfrm>
          <a:off x="3891441" y="1658366"/>
          <a:ext cx="6295749" cy="1591564"/>
        </p:xfrm>
        <a:graphic>
          <a:graphicData uri="http://schemas.openxmlformats.org/drawingml/2006/table">
            <a:tbl>
              <a:tblPr>
                <a:tableStyleId>{69C7853C-536D-4A76-A0AE-DD22124D55A5}</a:tableStyleId>
              </a:tblPr>
              <a:tblGrid>
                <a:gridCol w="742839"/>
                <a:gridCol w="992904"/>
                <a:gridCol w="992904"/>
                <a:gridCol w="1189034"/>
                <a:gridCol w="1189034"/>
                <a:gridCol w="1189034"/>
              </a:tblGrid>
              <a:tr h="0">
                <a:tc gridSpan="6">
                  <a:txBody>
                    <a:bodyPr/>
                    <a:lstStyle/>
                    <a:p>
                      <a:pPr marL="38100" marR="38100" algn="ctr">
                        <a:lnSpc>
                          <a:spcPts val="1600"/>
                        </a:lnSpc>
                        <a:spcAft>
                          <a:spcPts val="1000"/>
                        </a:spcAft>
                      </a:pPr>
                      <a:r>
                        <a:rPr lang="es-EC" sz="1400" dirty="0">
                          <a:effectLst/>
                        </a:rPr>
                        <a:t>Le interesaría comprar un lote de terreno en JT Construcciones</a:t>
                      </a:r>
                    </a:p>
                    <a:p>
                      <a:pPr marL="38100" marR="38100" algn="ctr">
                        <a:lnSpc>
                          <a:spcPts val="1600"/>
                        </a:lnSpc>
                        <a:spcAft>
                          <a:spcPts val="1000"/>
                        </a:spcAft>
                      </a:pPr>
                      <a:r>
                        <a:rPr lang="es-EC" sz="1400" dirty="0">
                          <a:effectLst/>
                        </a:rPr>
                        <a:t> </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gridSpan="2">
                  <a:txBody>
                    <a:bodyPr/>
                    <a:lstStyle/>
                    <a:p>
                      <a:pPr algn="ctr">
                        <a:lnSpc>
                          <a:spcPct val="115000"/>
                        </a:lnSpc>
                        <a:spcAft>
                          <a:spcPts val="1000"/>
                        </a:spcAft>
                      </a:pPr>
                      <a:r>
                        <a:rPr lang="es-EC" sz="1400" dirty="0">
                          <a:effectLst/>
                        </a:rPr>
                        <a:t> </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s-EC"/>
                    </a:p>
                  </a:txBody>
                  <a:tcPr/>
                </a:tc>
                <a:tc>
                  <a:txBody>
                    <a:bodyPr/>
                    <a:lstStyle/>
                    <a:p>
                      <a:pPr marL="38100" marR="38100" algn="ctr">
                        <a:lnSpc>
                          <a:spcPts val="1600"/>
                        </a:lnSpc>
                        <a:spcAft>
                          <a:spcPts val="1000"/>
                        </a:spcAft>
                      </a:pPr>
                      <a:r>
                        <a:rPr lang="es-EC" sz="1400">
                          <a:effectLst/>
                        </a:rPr>
                        <a:t>Frecuencia</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1000"/>
                        </a:spcAft>
                      </a:pPr>
                      <a:r>
                        <a:rPr lang="es-EC" sz="1400">
                          <a:effectLst/>
                        </a:rPr>
                        <a:t>Porcentaje</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1000"/>
                        </a:spcAft>
                      </a:pPr>
                      <a:r>
                        <a:rPr lang="es-EC" sz="1400">
                          <a:effectLst/>
                        </a:rPr>
                        <a:t>Porcentaje válido</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1000"/>
                        </a:spcAft>
                      </a:pPr>
                      <a:r>
                        <a:rPr lang="es-EC" sz="1400">
                          <a:effectLst/>
                        </a:rPr>
                        <a:t>Porcentaje acumulado</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r>
              <a:tr h="0">
                <a:tc rowSpan="3">
                  <a:txBody>
                    <a:bodyPr/>
                    <a:lstStyle/>
                    <a:p>
                      <a:pPr marL="38100" marR="38100">
                        <a:lnSpc>
                          <a:spcPts val="1600"/>
                        </a:lnSpc>
                        <a:spcAft>
                          <a:spcPts val="1000"/>
                        </a:spcAft>
                      </a:pPr>
                      <a:r>
                        <a:rPr lang="es-EC" sz="1400">
                          <a:effectLst/>
                        </a:rPr>
                        <a:t>Válidos</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nSpc>
                          <a:spcPts val="1600"/>
                        </a:lnSpc>
                        <a:spcAft>
                          <a:spcPts val="1000"/>
                        </a:spcAft>
                      </a:pPr>
                      <a:r>
                        <a:rPr lang="es-EC" sz="1400">
                          <a:effectLst/>
                        </a:rPr>
                        <a:t>Si</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270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89,7</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89,7</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89,7</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0">
                <a:tc vMerge="1">
                  <a:txBody>
                    <a:bodyPr/>
                    <a:lstStyle/>
                    <a:p>
                      <a:endParaRPr lang="es-EC"/>
                    </a:p>
                  </a:txBody>
                  <a:tcPr/>
                </a:tc>
                <a:tc>
                  <a:txBody>
                    <a:bodyPr/>
                    <a:lstStyle/>
                    <a:p>
                      <a:pPr marL="38100" marR="38100">
                        <a:lnSpc>
                          <a:spcPts val="1600"/>
                        </a:lnSpc>
                        <a:spcAft>
                          <a:spcPts val="1000"/>
                        </a:spcAft>
                      </a:pPr>
                      <a:r>
                        <a:rPr lang="es-EC" sz="1400">
                          <a:effectLst/>
                        </a:rPr>
                        <a:t>No</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31</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10,3</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10,3</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100,0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0">
                <a:tc vMerge="1">
                  <a:txBody>
                    <a:bodyPr/>
                    <a:lstStyle/>
                    <a:p>
                      <a:endParaRPr lang="es-EC"/>
                    </a:p>
                  </a:txBody>
                  <a:tcPr/>
                </a:tc>
                <a:tc>
                  <a:txBody>
                    <a:bodyPr/>
                    <a:lstStyle/>
                    <a:p>
                      <a:pPr marL="38100" marR="38100">
                        <a:lnSpc>
                          <a:spcPts val="1600"/>
                        </a:lnSpc>
                        <a:spcAft>
                          <a:spcPts val="1000"/>
                        </a:spcAft>
                      </a:pPr>
                      <a:r>
                        <a:rPr lang="es-EC" sz="1400" dirty="0">
                          <a:effectLst/>
                        </a:rPr>
                        <a:t>Total</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301</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100,0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100,0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spcAft>
                          <a:spcPts val="1000"/>
                        </a:spcAft>
                      </a:pPr>
                      <a:r>
                        <a:rPr lang="es-EC" sz="1400" dirty="0">
                          <a:effectLst/>
                        </a:rPr>
                        <a:t> </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r>
            </a:tbl>
          </a:graphicData>
        </a:graphic>
      </p:graphicFrame>
      <p:pic>
        <p:nvPicPr>
          <p:cNvPr id="6" name="Imagen 5"/>
          <p:cNvPicPr/>
          <p:nvPr/>
        </p:nvPicPr>
        <p:blipFill>
          <a:blip r:embed="rId3"/>
          <a:srcRect/>
          <a:stretch>
            <a:fillRect/>
          </a:stretch>
        </p:blipFill>
        <p:spPr bwMode="auto">
          <a:xfrm>
            <a:off x="436647" y="3335628"/>
            <a:ext cx="4508840" cy="3522372"/>
          </a:xfrm>
          <a:prstGeom prst="rect">
            <a:avLst/>
          </a:prstGeom>
          <a:noFill/>
          <a:ln w="9525">
            <a:noFill/>
            <a:miter lim="800000"/>
            <a:headEnd/>
            <a:tailEnd/>
          </a:ln>
        </p:spPr>
      </p:pic>
      <p:sp>
        <p:nvSpPr>
          <p:cNvPr id="7" name="Rectángulo 6"/>
          <p:cNvSpPr/>
          <p:nvPr/>
        </p:nvSpPr>
        <p:spPr>
          <a:xfrm>
            <a:off x="5546502" y="4058665"/>
            <a:ext cx="3172495"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EC" dirty="0">
                <a:latin typeface="Times New Roman" panose="02020603050405020304" pitchFamily="18" charset="0"/>
                <a:ea typeface="Times New Roman" panose="02020603050405020304" pitchFamily="18" charset="0"/>
                <a:cs typeface="Times New Roman" panose="02020603050405020304" pitchFamily="18" charset="0"/>
              </a:rPr>
              <a:t>De los 301 encuestados el 89,7% le interesa comprar un lote de terreno en “JT Construcciones”, mientras que el 10,30% no compraría un lote de terreno en dicha empresa.</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39054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8850" y="1339403"/>
            <a:ext cx="8596668" cy="1320800"/>
          </a:xfrm>
        </p:spPr>
        <p:txBody>
          <a:bodyPr>
            <a:noAutofit/>
          </a:bodyPr>
          <a:lstStyle/>
          <a:p>
            <a:pPr algn="ctr"/>
            <a:r>
              <a:rPr lang="es-EC" sz="7200" b="1" dirty="0">
                <a:latin typeface="Ravie" panose="04040805050809020602" pitchFamily="82" charset="0"/>
              </a:rPr>
              <a:t>UNIVARIADOS </a:t>
            </a:r>
            <a:r>
              <a:rPr lang="es-EC" sz="7200" b="1" dirty="0" smtClean="0">
                <a:latin typeface="Ravie" panose="04040805050809020602" pitchFamily="82" charset="0"/>
              </a:rPr>
              <a:t>DE LA</a:t>
            </a:r>
            <a:br>
              <a:rPr lang="es-EC" sz="7200" b="1" dirty="0" smtClean="0">
                <a:latin typeface="Ravie" panose="04040805050809020602" pitchFamily="82" charset="0"/>
              </a:rPr>
            </a:br>
            <a:r>
              <a:rPr lang="es-EC" sz="7200" b="1" dirty="0" smtClean="0">
                <a:latin typeface="Ravie" panose="04040805050809020602" pitchFamily="82" charset="0"/>
              </a:rPr>
              <a:t>PARROQUIA DE CONOCOTO</a:t>
            </a:r>
            <a:r>
              <a:rPr lang="es-EC" sz="7200" dirty="0">
                <a:latin typeface="Ravie" panose="04040805050809020602" pitchFamily="82" charset="0"/>
              </a:rPr>
              <a:t/>
            </a:r>
            <a:br>
              <a:rPr lang="es-EC" sz="7200" dirty="0">
                <a:latin typeface="Ravie" panose="04040805050809020602" pitchFamily="82" charset="0"/>
              </a:rPr>
            </a:br>
            <a:endParaRPr lang="es-EC" sz="7200" dirty="0">
              <a:latin typeface="Ravie" panose="04040805050809020602" pitchFamily="82" charset="0"/>
            </a:endParaRPr>
          </a:p>
        </p:txBody>
      </p:sp>
      <p:pic>
        <p:nvPicPr>
          <p:cNvPr id="4" name="Imagen 3"/>
          <p:cNvPicPr/>
          <p:nvPr/>
        </p:nvPicPr>
        <p:blipFill rotWithShape="1">
          <a:blip r:embed="rId2" cstate="print"/>
          <a:srcRect l="11412" t="12642" r="30209" b="17385"/>
          <a:stretch/>
        </p:blipFill>
        <p:spPr bwMode="auto">
          <a:xfrm>
            <a:off x="9517487" y="0"/>
            <a:ext cx="2674513" cy="13394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233025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403538"/>
            <a:ext cx="8596668" cy="1026017"/>
          </a:xfrm>
        </p:spPr>
        <p:style>
          <a:lnRef idx="1">
            <a:schemeClr val="accent2"/>
          </a:lnRef>
          <a:fillRef idx="2">
            <a:schemeClr val="accent2"/>
          </a:fillRef>
          <a:effectRef idx="1">
            <a:schemeClr val="accent2"/>
          </a:effectRef>
          <a:fontRef idx="minor">
            <a:schemeClr val="dk1"/>
          </a:fontRef>
        </p:style>
        <p:txBody>
          <a:bodyPr>
            <a:normAutofit/>
          </a:bodyPr>
          <a:lstStyle/>
          <a:p>
            <a:pPr algn="just"/>
            <a:r>
              <a:rPr lang="es-ES_tradnl" sz="2800" b="1" dirty="0">
                <a:effectLst>
                  <a:outerShdw blurRad="38100" dist="38100" dir="2700000" algn="tl">
                    <a:srgbClr val="000000">
                      <a:alpha val="43137"/>
                    </a:srgbClr>
                  </a:outerShdw>
                </a:effectLst>
                <a:latin typeface="Algerian" panose="04020705040A02060702" pitchFamily="82" charset="0"/>
              </a:rPr>
              <a:t>Al momento de adquirir una vivienda, cuál sería su forma de pago. Escoja una opción</a:t>
            </a:r>
            <a:endParaRPr lang="es-EC" sz="2800" dirty="0">
              <a:effectLst>
                <a:outerShdw blurRad="38100" dist="38100" dir="2700000" algn="tl">
                  <a:srgbClr val="000000">
                    <a:alpha val="43137"/>
                  </a:srgbClr>
                </a:outerShdw>
              </a:effectLst>
              <a:latin typeface="Algerian" panose="04020705040A02060702" pitchFamily="82" charset="0"/>
            </a:endParaRPr>
          </a:p>
        </p:txBody>
      </p:sp>
      <p:pic>
        <p:nvPicPr>
          <p:cNvPr id="4" name="Imagen 3"/>
          <p:cNvPicPr/>
          <p:nvPr/>
        </p:nvPicPr>
        <p:blipFill rotWithShape="1">
          <a:blip r:embed="rId2" cstate="print"/>
          <a:srcRect l="11412" t="12642" r="30209" b="17385"/>
          <a:stretch/>
        </p:blipFill>
        <p:spPr bwMode="auto">
          <a:xfrm>
            <a:off x="9517487" y="0"/>
            <a:ext cx="2674513" cy="1339403"/>
          </a:xfrm>
          <a:prstGeom prst="rect">
            <a:avLst/>
          </a:prstGeom>
          <a:ln>
            <a:noFill/>
          </a:ln>
          <a:extLst>
            <a:ext uri="{53640926-AAD7-44D8-BBD7-CCE9431645EC}">
              <a14:shadowObscured xmlns:a14="http://schemas.microsoft.com/office/drawing/2010/main"/>
            </a:ext>
          </a:extLst>
        </p:spPr>
      </p:pic>
      <p:graphicFrame>
        <p:nvGraphicFramePr>
          <p:cNvPr id="3" name="Tabla 2"/>
          <p:cNvGraphicFramePr>
            <a:graphicFrameLocks noGrp="1"/>
          </p:cNvGraphicFramePr>
          <p:nvPr>
            <p:extLst>
              <p:ext uri="{D42A27DB-BD31-4B8C-83A1-F6EECF244321}">
                <p14:modId xmlns:p14="http://schemas.microsoft.com/office/powerpoint/2010/main" val="3983250094"/>
              </p:ext>
            </p:extLst>
          </p:nvPr>
        </p:nvGraphicFramePr>
        <p:xfrm>
          <a:off x="677332" y="1896503"/>
          <a:ext cx="2787084" cy="1114425"/>
        </p:xfrm>
        <a:graphic>
          <a:graphicData uri="http://schemas.openxmlformats.org/drawingml/2006/table">
            <a:tbl>
              <a:tblPr>
                <a:tableStyleId>{3C2FFA5D-87B4-456A-9821-1D502468CF0F}</a:tableStyleId>
              </a:tblPr>
              <a:tblGrid>
                <a:gridCol w="929028"/>
                <a:gridCol w="929028"/>
                <a:gridCol w="929028"/>
              </a:tblGrid>
              <a:tr h="190500">
                <a:tc gridSpan="3">
                  <a:txBody>
                    <a:bodyPr/>
                    <a:lstStyle/>
                    <a:p>
                      <a:pPr algn="l" fontAlgn="ctr"/>
                      <a:r>
                        <a:rPr lang="es-EC" sz="1400" u="none" strike="noStrike">
                          <a:effectLst/>
                        </a:rPr>
                        <a:t>Estadísticos</a:t>
                      </a:r>
                      <a:endParaRPr lang="es-EC" sz="1400" b="1" i="0" u="none" strike="noStrike">
                        <a:solidFill>
                          <a:srgbClr val="000000"/>
                        </a:solidFill>
                        <a:effectLst/>
                        <a:latin typeface="Arial" panose="020B0604020202020204" pitchFamily="34" charset="0"/>
                      </a:endParaRPr>
                    </a:p>
                  </a:txBody>
                  <a:tcPr marL="9525" marR="9525" marT="9525" marB="0" anchor="ctr"/>
                </a:tc>
                <a:tc hMerge="1">
                  <a:txBody>
                    <a:bodyPr/>
                    <a:lstStyle/>
                    <a:p>
                      <a:endParaRPr lang="es-EC"/>
                    </a:p>
                  </a:txBody>
                  <a:tcPr/>
                </a:tc>
                <a:tc hMerge="1">
                  <a:txBody>
                    <a:bodyPr/>
                    <a:lstStyle/>
                    <a:p>
                      <a:endParaRPr lang="es-EC"/>
                    </a:p>
                  </a:txBody>
                  <a:tcPr/>
                </a:tc>
              </a:tr>
              <a:tr h="0">
                <a:tc gridSpan="3">
                  <a:txBody>
                    <a:bodyPr/>
                    <a:lstStyle/>
                    <a:p>
                      <a:pPr algn="l" fontAlgn="ctr"/>
                      <a:r>
                        <a:rPr lang="es-EC" sz="1400" u="none" strike="noStrike">
                          <a:effectLst/>
                        </a:rPr>
                        <a:t>Cuál sería su forma de pago</a:t>
                      </a:r>
                      <a:endParaRPr lang="es-EC" sz="1400" b="0" i="0" u="none" strike="noStrike">
                        <a:solidFill>
                          <a:srgbClr val="000000"/>
                        </a:solidFill>
                        <a:effectLst/>
                        <a:latin typeface="Arial" panose="020B0604020202020204" pitchFamily="34" charset="0"/>
                      </a:endParaRPr>
                    </a:p>
                  </a:txBody>
                  <a:tcPr marL="9525" marR="9525" marT="9525" marB="0" anchor="ctr"/>
                </a:tc>
                <a:tc hMerge="1">
                  <a:txBody>
                    <a:bodyPr/>
                    <a:lstStyle/>
                    <a:p>
                      <a:endParaRPr lang="es-EC"/>
                    </a:p>
                  </a:txBody>
                  <a:tcPr/>
                </a:tc>
                <a:tc hMerge="1">
                  <a:txBody>
                    <a:bodyPr/>
                    <a:lstStyle/>
                    <a:p>
                      <a:endParaRPr lang="es-EC"/>
                    </a:p>
                  </a:txBody>
                  <a:tcPr/>
                </a:tc>
              </a:tr>
              <a:tr h="200025">
                <a:tc rowSpan="2">
                  <a:txBody>
                    <a:bodyPr/>
                    <a:lstStyle/>
                    <a:p>
                      <a:pPr algn="l" fontAlgn="ctr"/>
                      <a:r>
                        <a:rPr lang="es-EC" sz="1400" u="none" strike="noStrike">
                          <a:effectLst/>
                        </a:rPr>
                        <a:t>N</a:t>
                      </a:r>
                      <a:endParaRPr lang="es-EC" sz="14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s-EC" sz="1400" u="none" strike="noStrike">
                          <a:effectLst/>
                        </a:rPr>
                        <a:t>Válidos</a:t>
                      </a:r>
                      <a:endParaRPr lang="es-EC" sz="14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400" u="none" strike="noStrike">
                          <a:effectLst/>
                        </a:rPr>
                        <a:t>245</a:t>
                      </a:r>
                      <a:endParaRPr lang="es-EC" sz="1400" b="0" i="0" u="none" strike="noStrike">
                        <a:solidFill>
                          <a:srgbClr val="000000"/>
                        </a:solidFill>
                        <a:effectLst/>
                        <a:latin typeface="Arial" panose="020B0604020202020204" pitchFamily="34" charset="0"/>
                      </a:endParaRPr>
                    </a:p>
                  </a:txBody>
                  <a:tcPr marL="9525" marR="9525" marT="9525" marB="0" anchor="ctr"/>
                </a:tc>
              </a:tr>
              <a:tr h="190500">
                <a:tc vMerge="1">
                  <a:txBody>
                    <a:bodyPr/>
                    <a:lstStyle/>
                    <a:p>
                      <a:endParaRPr lang="es-EC"/>
                    </a:p>
                  </a:txBody>
                  <a:tcPr/>
                </a:tc>
                <a:tc>
                  <a:txBody>
                    <a:bodyPr/>
                    <a:lstStyle/>
                    <a:p>
                      <a:pPr algn="l" fontAlgn="ctr"/>
                      <a:r>
                        <a:rPr lang="es-EC" sz="1400" u="none" strike="noStrike">
                          <a:effectLst/>
                        </a:rPr>
                        <a:t>Perdidos</a:t>
                      </a:r>
                      <a:endParaRPr lang="es-EC" sz="14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400" u="none" strike="noStrike">
                          <a:effectLst/>
                        </a:rPr>
                        <a:t>0</a:t>
                      </a:r>
                      <a:endParaRPr lang="es-EC" sz="1400" b="0" i="0" u="none" strike="noStrike">
                        <a:solidFill>
                          <a:srgbClr val="000000"/>
                        </a:solidFill>
                        <a:effectLst/>
                        <a:latin typeface="Arial" panose="020B0604020202020204" pitchFamily="34" charset="0"/>
                      </a:endParaRPr>
                    </a:p>
                  </a:txBody>
                  <a:tcPr marL="9525" marR="9525" marT="9525" marB="0" anchor="ctr"/>
                </a:tc>
              </a:tr>
              <a:tr h="200025">
                <a:tc gridSpan="2">
                  <a:txBody>
                    <a:bodyPr/>
                    <a:lstStyle/>
                    <a:p>
                      <a:pPr algn="l" fontAlgn="ctr"/>
                      <a:r>
                        <a:rPr lang="es-EC" sz="1400" u="none" strike="noStrike">
                          <a:effectLst/>
                        </a:rPr>
                        <a:t>Moda</a:t>
                      </a:r>
                      <a:endParaRPr lang="es-EC" sz="1400" b="0" i="0" u="none" strike="noStrike">
                        <a:solidFill>
                          <a:srgbClr val="000000"/>
                        </a:solidFill>
                        <a:effectLst/>
                        <a:latin typeface="Arial" panose="020B0604020202020204" pitchFamily="34" charset="0"/>
                      </a:endParaRPr>
                    </a:p>
                  </a:txBody>
                  <a:tcPr marL="9525" marR="9525" marT="9525" marB="0" anchor="ctr"/>
                </a:tc>
                <a:tc hMerge="1">
                  <a:txBody>
                    <a:bodyPr/>
                    <a:lstStyle/>
                    <a:p>
                      <a:endParaRPr lang="es-EC"/>
                    </a:p>
                  </a:txBody>
                  <a:tcPr/>
                </a:tc>
                <a:tc>
                  <a:txBody>
                    <a:bodyPr/>
                    <a:lstStyle/>
                    <a:p>
                      <a:pPr algn="r" fontAlgn="ctr"/>
                      <a:r>
                        <a:rPr lang="es-EC" sz="1400" u="none" strike="noStrike" dirty="0">
                          <a:effectLst/>
                        </a:rPr>
                        <a:t>2</a:t>
                      </a:r>
                      <a:endParaRPr lang="es-EC" sz="1400" b="0" i="0" u="none" strike="noStrike" dirty="0">
                        <a:solidFill>
                          <a:srgbClr val="000000"/>
                        </a:solidFill>
                        <a:effectLst/>
                        <a:latin typeface="Arial" panose="020B0604020202020204" pitchFamily="34" charset="0"/>
                      </a:endParaRPr>
                    </a:p>
                  </a:txBody>
                  <a:tcPr marL="9525" marR="9525" marT="9525" marB="0" anchor="ct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902972803"/>
              </p:ext>
            </p:extLst>
          </p:nvPr>
        </p:nvGraphicFramePr>
        <p:xfrm>
          <a:off x="3993603" y="1867738"/>
          <a:ext cx="6103433" cy="1591564"/>
        </p:xfrm>
        <a:graphic>
          <a:graphicData uri="http://schemas.openxmlformats.org/drawingml/2006/table">
            <a:tbl>
              <a:tblPr>
                <a:tableStyleId>{3C2FFA5D-87B4-456A-9821-1D502468CF0F}</a:tableStyleId>
              </a:tblPr>
              <a:tblGrid>
                <a:gridCol w="720149"/>
                <a:gridCol w="962574"/>
                <a:gridCol w="962574"/>
                <a:gridCol w="1152712"/>
                <a:gridCol w="1152712"/>
                <a:gridCol w="1152712"/>
              </a:tblGrid>
              <a:tr h="0">
                <a:tc gridSpan="6">
                  <a:txBody>
                    <a:bodyPr/>
                    <a:lstStyle/>
                    <a:p>
                      <a:pPr marL="38100" marR="38100" algn="ctr">
                        <a:lnSpc>
                          <a:spcPts val="1600"/>
                        </a:lnSpc>
                        <a:spcAft>
                          <a:spcPts val="1000"/>
                        </a:spcAft>
                      </a:pPr>
                      <a:r>
                        <a:rPr lang="es-EC" sz="1400">
                          <a:effectLst/>
                        </a:rPr>
                        <a:t>Cuál sería su forma de pago</a:t>
                      </a:r>
                    </a:p>
                    <a:p>
                      <a:pPr marL="38100" marR="38100" algn="ctr">
                        <a:lnSpc>
                          <a:spcPts val="1600"/>
                        </a:lnSpc>
                        <a:spcAft>
                          <a:spcPts val="1000"/>
                        </a:spcAft>
                      </a:pPr>
                      <a:r>
                        <a:rPr lang="es-EC" sz="1400">
                          <a:effectLst/>
                        </a:rPr>
                        <a:t>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gridSpan="2">
                  <a:txBody>
                    <a:bodyPr/>
                    <a:lstStyle/>
                    <a:p>
                      <a:pPr algn="ctr">
                        <a:lnSpc>
                          <a:spcPct val="115000"/>
                        </a:lnSpc>
                        <a:spcAft>
                          <a:spcPts val="1000"/>
                        </a:spcAft>
                      </a:pPr>
                      <a:r>
                        <a:rPr lang="es-EC" sz="1400">
                          <a:effectLst/>
                        </a:rPr>
                        <a:t>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s-EC"/>
                    </a:p>
                  </a:txBody>
                  <a:tcPr/>
                </a:tc>
                <a:tc>
                  <a:txBody>
                    <a:bodyPr/>
                    <a:lstStyle/>
                    <a:p>
                      <a:pPr marL="38100" marR="38100" algn="ctr">
                        <a:lnSpc>
                          <a:spcPts val="1600"/>
                        </a:lnSpc>
                        <a:spcAft>
                          <a:spcPts val="1000"/>
                        </a:spcAft>
                      </a:pPr>
                      <a:r>
                        <a:rPr lang="es-EC" sz="1400">
                          <a:effectLst/>
                        </a:rPr>
                        <a:t>Frecuencia</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1000"/>
                        </a:spcAft>
                      </a:pPr>
                      <a:r>
                        <a:rPr lang="es-EC" sz="1400">
                          <a:effectLst/>
                        </a:rPr>
                        <a:t>Porcentaje</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1000"/>
                        </a:spcAft>
                      </a:pPr>
                      <a:r>
                        <a:rPr lang="es-EC" sz="1400">
                          <a:effectLst/>
                        </a:rPr>
                        <a:t>Porcentaje válido</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1000"/>
                        </a:spcAft>
                      </a:pPr>
                      <a:r>
                        <a:rPr lang="es-EC" sz="1400">
                          <a:effectLst/>
                        </a:rPr>
                        <a:t>Porcentaje acumulado</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r>
              <a:tr h="0">
                <a:tc rowSpan="3">
                  <a:txBody>
                    <a:bodyPr/>
                    <a:lstStyle/>
                    <a:p>
                      <a:pPr marL="38100" marR="38100">
                        <a:lnSpc>
                          <a:spcPts val="1600"/>
                        </a:lnSpc>
                        <a:spcAft>
                          <a:spcPts val="1000"/>
                        </a:spcAft>
                      </a:pPr>
                      <a:r>
                        <a:rPr lang="es-EC" sz="1400">
                          <a:effectLst/>
                        </a:rPr>
                        <a:t>Válidos</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nSpc>
                          <a:spcPts val="1600"/>
                        </a:lnSpc>
                        <a:spcAft>
                          <a:spcPts val="1000"/>
                        </a:spcAft>
                      </a:pPr>
                      <a:r>
                        <a:rPr lang="es-EC" sz="1400">
                          <a:effectLst/>
                        </a:rPr>
                        <a:t>Crédito</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244</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99,6</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99,6</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99,6</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0">
                <a:tc vMerge="1">
                  <a:txBody>
                    <a:bodyPr/>
                    <a:lstStyle/>
                    <a:p>
                      <a:endParaRPr lang="es-EC"/>
                    </a:p>
                  </a:txBody>
                  <a:tcPr/>
                </a:tc>
                <a:tc>
                  <a:txBody>
                    <a:bodyPr/>
                    <a:lstStyle/>
                    <a:p>
                      <a:pPr marL="38100" marR="38100">
                        <a:lnSpc>
                          <a:spcPts val="1600"/>
                        </a:lnSpc>
                        <a:spcAft>
                          <a:spcPts val="1000"/>
                        </a:spcAft>
                      </a:pPr>
                      <a:r>
                        <a:rPr lang="es-EC" sz="1400">
                          <a:effectLst/>
                        </a:rPr>
                        <a:t>Otra</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1</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,4</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,4</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100,0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0">
                <a:tc vMerge="1">
                  <a:txBody>
                    <a:bodyPr/>
                    <a:lstStyle/>
                    <a:p>
                      <a:endParaRPr lang="es-EC"/>
                    </a:p>
                  </a:txBody>
                  <a:tcPr/>
                </a:tc>
                <a:tc>
                  <a:txBody>
                    <a:bodyPr/>
                    <a:lstStyle/>
                    <a:p>
                      <a:pPr marL="38100" marR="38100">
                        <a:lnSpc>
                          <a:spcPts val="1600"/>
                        </a:lnSpc>
                        <a:spcAft>
                          <a:spcPts val="1000"/>
                        </a:spcAft>
                      </a:pPr>
                      <a:r>
                        <a:rPr lang="es-EC" sz="1400">
                          <a:effectLst/>
                        </a:rPr>
                        <a:t>Total</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245</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100,0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100,0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spcAft>
                          <a:spcPts val="1000"/>
                        </a:spcAft>
                      </a:pPr>
                      <a:r>
                        <a:rPr lang="es-EC" sz="1400" dirty="0">
                          <a:effectLst/>
                        </a:rPr>
                        <a:t> </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r>
            </a:tbl>
          </a:graphicData>
        </a:graphic>
      </p:graphicFrame>
      <p:pic>
        <p:nvPicPr>
          <p:cNvPr id="6" name="Imagen 5"/>
          <p:cNvPicPr/>
          <p:nvPr/>
        </p:nvPicPr>
        <p:blipFill>
          <a:blip r:embed="rId3"/>
          <a:srcRect/>
          <a:stretch>
            <a:fillRect/>
          </a:stretch>
        </p:blipFill>
        <p:spPr bwMode="auto">
          <a:xfrm>
            <a:off x="677334" y="3580327"/>
            <a:ext cx="5131038" cy="3277673"/>
          </a:xfrm>
          <a:prstGeom prst="rect">
            <a:avLst/>
          </a:prstGeom>
          <a:noFill/>
          <a:ln w="9525">
            <a:noFill/>
            <a:miter lim="800000"/>
            <a:headEnd/>
            <a:tailEnd/>
          </a:ln>
        </p:spPr>
      </p:pic>
      <p:sp>
        <p:nvSpPr>
          <p:cNvPr id="7" name="Rectángulo 6"/>
          <p:cNvSpPr/>
          <p:nvPr/>
        </p:nvSpPr>
        <p:spPr>
          <a:xfrm>
            <a:off x="6692721" y="4490210"/>
            <a:ext cx="4280079"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200000"/>
              </a:lnSpc>
              <a:spcAft>
                <a:spcPts val="1000"/>
              </a:spcAft>
            </a:pPr>
            <a:r>
              <a:rPr lang="es-EC" dirty="0">
                <a:latin typeface="Times New Roman" panose="02020603050405020304" pitchFamily="18" charset="0"/>
                <a:ea typeface="Times New Roman" panose="02020603050405020304" pitchFamily="18" charset="0"/>
                <a:cs typeface="Times New Roman" panose="02020603050405020304" pitchFamily="18" charset="0"/>
              </a:rPr>
              <a:t>El 99,59% de los encuestados adquiriría un una casa a crédito, y tan solo un 0,408% lo haría de otra forma como una hipoteca.</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81432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0060" y="248992"/>
            <a:ext cx="8596668" cy="1373746"/>
          </a:xfrm>
        </p:spPr>
        <p:style>
          <a:lnRef idx="1">
            <a:schemeClr val="accent2"/>
          </a:lnRef>
          <a:fillRef idx="2">
            <a:schemeClr val="accent2"/>
          </a:fillRef>
          <a:effectRef idx="1">
            <a:schemeClr val="accent2"/>
          </a:effectRef>
          <a:fontRef idx="minor">
            <a:schemeClr val="dk1"/>
          </a:fontRef>
        </p:style>
        <p:txBody>
          <a:bodyPr>
            <a:noAutofit/>
          </a:bodyPr>
          <a:lstStyle/>
          <a:p>
            <a:pPr algn="just"/>
            <a:r>
              <a:rPr lang="es-EC" sz="2200" b="1" dirty="0">
                <a:effectLst>
                  <a:outerShdw blurRad="38100" dist="38100" dir="2700000" algn="tl">
                    <a:srgbClr val="000000">
                      <a:alpha val="43137"/>
                    </a:srgbClr>
                  </a:outerShdw>
                </a:effectLst>
                <a:latin typeface="Algerian" panose="04020705040A02060702" pitchFamily="82" charset="0"/>
              </a:rPr>
              <a:t>A usted le interesaría comprar una vivienda con servicios básicos, legalmente constituida por la </a:t>
            </a:r>
            <a:r>
              <a:rPr lang="es-EC" sz="2200" b="1" dirty="0" smtClean="0">
                <a:effectLst>
                  <a:outerShdw blurRad="38100" dist="38100" dir="2700000" algn="tl">
                    <a:srgbClr val="000000">
                      <a:alpha val="43137"/>
                    </a:srgbClr>
                  </a:outerShdw>
                </a:effectLst>
                <a:latin typeface="Algerian" panose="04020705040A02060702" pitchFamily="82" charset="0"/>
              </a:rPr>
              <a:t>empresa "</a:t>
            </a:r>
            <a:r>
              <a:rPr lang="es-EC" sz="2200" b="1" dirty="0">
                <a:effectLst>
                  <a:outerShdw blurRad="38100" dist="38100" dir="2700000" algn="tl">
                    <a:srgbClr val="000000">
                      <a:alpha val="43137"/>
                    </a:srgbClr>
                  </a:outerShdw>
                </a:effectLst>
                <a:latin typeface="Algerian" panose="04020705040A02060702" pitchFamily="82" charset="0"/>
              </a:rPr>
              <a:t>JT Construcciones", ubicada en San Juan de Conocoto</a:t>
            </a:r>
            <a:endParaRPr lang="es-EC" sz="2200" dirty="0">
              <a:effectLst>
                <a:outerShdw blurRad="38100" dist="38100" dir="2700000" algn="tl">
                  <a:srgbClr val="000000">
                    <a:alpha val="43137"/>
                  </a:srgbClr>
                </a:outerShdw>
              </a:effectLst>
              <a:latin typeface="Algerian" panose="04020705040A02060702" pitchFamily="82" charset="0"/>
            </a:endParaRPr>
          </a:p>
        </p:txBody>
      </p:sp>
      <p:pic>
        <p:nvPicPr>
          <p:cNvPr id="4" name="Imagen 3"/>
          <p:cNvPicPr/>
          <p:nvPr/>
        </p:nvPicPr>
        <p:blipFill rotWithShape="1">
          <a:blip r:embed="rId2" cstate="print"/>
          <a:srcRect l="11412" t="12642" r="30209" b="17385"/>
          <a:stretch/>
        </p:blipFill>
        <p:spPr bwMode="auto">
          <a:xfrm>
            <a:off x="9517487" y="0"/>
            <a:ext cx="2674513" cy="1339403"/>
          </a:xfrm>
          <a:prstGeom prst="rect">
            <a:avLst/>
          </a:prstGeom>
          <a:ln>
            <a:noFill/>
          </a:ln>
          <a:extLst>
            <a:ext uri="{53640926-AAD7-44D8-BBD7-CCE9431645EC}">
              <a14:shadowObscured xmlns:a14="http://schemas.microsoft.com/office/drawing/2010/main"/>
            </a:ext>
          </a:extLst>
        </p:spPr>
      </p:pic>
      <p:graphicFrame>
        <p:nvGraphicFramePr>
          <p:cNvPr id="3" name="Tabla 2"/>
          <p:cNvGraphicFramePr>
            <a:graphicFrameLocks noGrp="1"/>
          </p:cNvGraphicFramePr>
          <p:nvPr>
            <p:extLst>
              <p:ext uri="{D42A27DB-BD31-4B8C-83A1-F6EECF244321}">
                <p14:modId xmlns:p14="http://schemas.microsoft.com/office/powerpoint/2010/main" val="1381288674"/>
              </p:ext>
            </p:extLst>
          </p:nvPr>
        </p:nvGraphicFramePr>
        <p:xfrm>
          <a:off x="213694" y="1987202"/>
          <a:ext cx="5169675" cy="1346200"/>
        </p:xfrm>
        <a:graphic>
          <a:graphicData uri="http://schemas.openxmlformats.org/drawingml/2006/table">
            <a:tbl>
              <a:tblPr>
                <a:tableStyleId>{3C2FFA5D-87B4-456A-9821-1D502468CF0F}</a:tableStyleId>
              </a:tblPr>
              <a:tblGrid>
                <a:gridCol w="1742137"/>
                <a:gridCol w="1742137"/>
                <a:gridCol w="1685401"/>
              </a:tblGrid>
              <a:tr h="0">
                <a:tc gridSpan="3">
                  <a:txBody>
                    <a:bodyPr/>
                    <a:lstStyle/>
                    <a:p>
                      <a:pPr marL="38100" marR="38100">
                        <a:lnSpc>
                          <a:spcPts val="1600"/>
                        </a:lnSpc>
                        <a:spcAft>
                          <a:spcPts val="1000"/>
                        </a:spcAft>
                      </a:pPr>
                      <a:r>
                        <a:rPr lang="es-EC" sz="1400" dirty="0">
                          <a:effectLst/>
                        </a:rPr>
                        <a:t>Estadísticos</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r>
              <a:tr h="0">
                <a:tc gridSpan="3">
                  <a:txBody>
                    <a:bodyPr/>
                    <a:lstStyle/>
                    <a:p>
                      <a:pPr marL="38100" marR="38100">
                        <a:lnSpc>
                          <a:spcPts val="1600"/>
                        </a:lnSpc>
                        <a:spcAft>
                          <a:spcPts val="1000"/>
                        </a:spcAft>
                      </a:pPr>
                      <a:r>
                        <a:rPr lang="es-EC" sz="1400" dirty="0">
                          <a:effectLst/>
                        </a:rPr>
                        <a:t>Le interesaría comprar una vivienda en JT Construcciones</a:t>
                      </a:r>
                    </a:p>
                    <a:p>
                      <a:pPr marL="38100" marR="38100">
                        <a:lnSpc>
                          <a:spcPts val="1600"/>
                        </a:lnSpc>
                        <a:spcAft>
                          <a:spcPts val="1000"/>
                        </a:spcAft>
                      </a:pPr>
                      <a:r>
                        <a:rPr lang="es-EC" sz="1400" dirty="0">
                          <a:effectLst/>
                        </a:rPr>
                        <a:t> </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r>
              <a:tr h="0">
                <a:tc rowSpan="2">
                  <a:txBody>
                    <a:bodyPr/>
                    <a:lstStyle/>
                    <a:p>
                      <a:pPr marL="38100" marR="38100">
                        <a:lnSpc>
                          <a:spcPts val="1600"/>
                        </a:lnSpc>
                        <a:spcAft>
                          <a:spcPts val="1000"/>
                        </a:spcAft>
                      </a:pPr>
                      <a:r>
                        <a:rPr lang="es-EC" sz="1400">
                          <a:effectLst/>
                        </a:rPr>
                        <a:t>N</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nSpc>
                          <a:spcPts val="1600"/>
                        </a:lnSpc>
                        <a:spcAft>
                          <a:spcPts val="1000"/>
                        </a:spcAft>
                      </a:pPr>
                      <a:r>
                        <a:rPr lang="es-EC" sz="1400">
                          <a:effectLst/>
                        </a:rPr>
                        <a:t>Válidos</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245</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0">
                <a:tc vMerge="1">
                  <a:txBody>
                    <a:bodyPr/>
                    <a:lstStyle/>
                    <a:p>
                      <a:endParaRPr lang="es-EC"/>
                    </a:p>
                  </a:txBody>
                  <a:tcPr/>
                </a:tc>
                <a:tc>
                  <a:txBody>
                    <a:bodyPr/>
                    <a:lstStyle/>
                    <a:p>
                      <a:pPr marL="38100" marR="38100">
                        <a:lnSpc>
                          <a:spcPts val="1600"/>
                        </a:lnSpc>
                        <a:spcAft>
                          <a:spcPts val="1000"/>
                        </a:spcAft>
                      </a:pPr>
                      <a:r>
                        <a:rPr lang="es-EC" sz="1400">
                          <a:effectLst/>
                        </a:rPr>
                        <a:t>Perdidos</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0">
                <a:tc gridSpan="2">
                  <a:txBody>
                    <a:bodyPr/>
                    <a:lstStyle/>
                    <a:p>
                      <a:pPr marL="38100" marR="38100">
                        <a:lnSpc>
                          <a:spcPts val="1600"/>
                        </a:lnSpc>
                        <a:spcAft>
                          <a:spcPts val="1000"/>
                        </a:spcAft>
                      </a:pPr>
                      <a:r>
                        <a:rPr lang="es-EC" sz="1400">
                          <a:effectLst/>
                        </a:rPr>
                        <a:t>Moda</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EC"/>
                    </a:p>
                  </a:txBody>
                  <a:tcPr/>
                </a:tc>
                <a:tc>
                  <a:txBody>
                    <a:bodyPr/>
                    <a:lstStyle/>
                    <a:p>
                      <a:pPr marL="38100" marR="38100" algn="r">
                        <a:lnSpc>
                          <a:spcPts val="1600"/>
                        </a:lnSpc>
                        <a:spcAft>
                          <a:spcPts val="1000"/>
                        </a:spcAft>
                      </a:pPr>
                      <a:r>
                        <a:rPr lang="es-EC" sz="1400" dirty="0">
                          <a:effectLst/>
                        </a:rPr>
                        <a:t>1,00</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583424575"/>
              </p:ext>
            </p:extLst>
          </p:nvPr>
        </p:nvGraphicFramePr>
        <p:xfrm>
          <a:off x="5499279" y="1996526"/>
          <a:ext cx="6168980" cy="1591564"/>
        </p:xfrm>
        <a:graphic>
          <a:graphicData uri="http://schemas.openxmlformats.org/drawingml/2006/table">
            <a:tbl>
              <a:tblPr>
                <a:tableStyleId>{3C2FFA5D-87B4-456A-9821-1D502468CF0F}</a:tableStyleId>
              </a:tblPr>
              <a:tblGrid>
                <a:gridCol w="727882"/>
                <a:gridCol w="972911"/>
                <a:gridCol w="972911"/>
                <a:gridCol w="1165092"/>
                <a:gridCol w="1165092"/>
                <a:gridCol w="1165092"/>
              </a:tblGrid>
              <a:tr h="0">
                <a:tc gridSpan="6">
                  <a:txBody>
                    <a:bodyPr/>
                    <a:lstStyle/>
                    <a:p>
                      <a:pPr marL="38100" marR="38100" algn="ctr">
                        <a:lnSpc>
                          <a:spcPts val="1600"/>
                        </a:lnSpc>
                        <a:spcAft>
                          <a:spcPts val="1000"/>
                        </a:spcAft>
                      </a:pPr>
                      <a:r>
                        <a:rPr lang="es-EC" sz="1400" dirty="0">
                          <a:effectLst/>
                        </a:rPr>
                        <a:t>Le interesaría comprar una vivienda en JT Construcciones</a:t>
                      </a:r>
                    </a:p>
                    <a:p>
                      <a:pPr marL="38100" marR="38100" algn="ctr">
                        <a:lnSpc>
                          <a:spcPts val="1600"/>
                        </a:lnSpc>
                        <a:spcAft>
                          <a:spcPts val="1000"/>
                        </a:spcAft>
                      </a:pPr>
                      <a:r>
                        <a:rPr lang="es-EC" sz="1400" dirty="0">
                          <a:effectLst/>
                        </a:rPr>
                        <a:t> </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gridSpan="2">
                  <a:txBody>
                    <a:bodyPr/>
                    <a:lstStyle/>
                    <a:p>
                      <a:pPr algn="ctr">
                        <a:lnSpc>
                          <a:spcPct val="115000"/>
                        </a:lnSpc>
                        <a:spcAft>
                          <a:spcPts val="1000"/>
                        </a:spcAft>
                      </a:pPr>
                      <a:r>
                        <a:rPr lang="es-EC" sz="1400" dirty="0">
                          <a:effectLst/>
                        </a:rPr>
                        <a:t> </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s-EC"/>
                    </a:p>
                  </a:txBody>
                  <a:tcPr/>
                </a:tc>
                <a:tc>
                  <a:txBody>
                    <a:bodyPr/>
                    <a:lstStyle/>
                    <a:p>
                      <a:pPr marL="38100" marR="38100" algn="ctr">
                        <a:lnSpc>
                          <a:spcPts val="1600"/>
                        </a:lnSpc>
                        <a:spcAft>
                          <a:spcPts val="1000"/>
                        </a:spcAft>
                      </a:pPr>
                      <a:r>
                        <a:rPr lang="es-EC" sz="1400">
                          <a:effectLst/>
                        </a:rPr>
                        <a:t>Frecuencia</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1000"/>
                        </a:spcAft>
                      </a:pPr>
                      <a:r>
                        <a:rPr lang="es-EC" sz="1400">
                          <a:effectLst/>
                        </a:rPr>
                        <a:t>Porcentaje</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1000"/>
                        </a:spcAft>
                      </a:pPr>
                      <a:r>
                        <a:rPr lang="es-EC" sz="1400">
                          <a:effectLst/>
                        </a:rPr>
                        <a:t>Porcentaje válido</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1000"/>
                        </a:spcAft>
                      </a:pPr>
                      <a:r>
                        <a:rPr lang="es-EC" sz="1400">
                          <a:effectLst/>
                        </a:rPr>
                        <a:t>Porcentaje acumulado</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r>
              <a:tr h="0">
                <a:tc rowSpan="3">
                  <a:txBody>
                    <a:bodyPr/>
                    <a:lstStyle/>
                    <a:p>
                      <a:pPr marL="38100" marR="38100">
                        <a:lnSpc>
                          <a:spcPts val="1600"/>
                        </a:lnSpc>
                        <a:spcAft>
                          <a:spcPts val="1000"/>
                        </a:spcAft>
                      </a:pPr>
                      <a:r>
                        <a:rPr lang="es-EC" sz="1400">
                          <a:effectLst/>
                        </a:rPr>
                        <a:t>Válidos</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nSpc>
                          <a:spcPts val="1600"/>
                        </a:lnSpc>
                        <a:spcAft>
                          <a:spcPts val="1000"/>
                        </a:spcAft>
                      </a:pPr>
                      <a:r>
                        <a:rPr lang="es-EC" sz="1400">
                          <a:effectLst/>
                        </a:rPr>
                        <a:t>Si</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217</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88,6</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88,6</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88,6</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0">
                <a:tc vMerge="1">
                  <a:txBody>
                    <a:bodyPr/>
                    <a:lstStyle/>
                    <a:p>
                      <a:endParaRPr lang="es-EC"/>
                    </a:p>
                  </a:txBody>
                  <a:tcPr/>
                </a:tc>
                <a:tc>
                  <a:txBody>
                    <a:bodyPr/>
                    <a:lstStyle/>
                    <a:p>
                      <a:pPr marL="38100" marR="38100">
                        <a:lnSpc>
                          <a:spcPts val="1600"/>
                        </a:lnSpc>
                        <a:spcAft>
                          <a:spcPts val="1000"/>
                        </a:spcAft>
                      </a:pPr>
                      <a:r>
                        <a:rPr lang="es-EC" sz="1400">
                          <a:effectLst/>
                        </a:rPr>
                        <a:t>No</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28</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11,4</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11,4</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100,0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0">
                <a:tc vMerge="1">
                  <a:txBody>
                    <a:bodyPr/>
                    <a:lstStyle/>
                    <a:p>
                      <a:endParaRPr lang="es-EC"/>
                    </a:p>
                  </a:txBody>
                  <a:tcPr/>
                </a:tc>
                <a:tc>
                  <a:txBody>
                    <a:bodyPr/>
                    <a:lstStyle/>
                    <a:p>
                      <a:pPr marL="38100" marR="38100">
                        <a:lnSpc>
                          <a:spcPts val="1600"/>
                        </a:lnSpc>
                        <a:spcAft>
                          <a:spcPts val="1000"/>
                        </a:spcAft>
                      </a:pPr>
                      <a:r>
                        <a:rPr lang="es-EC" sz="1400">
                          <a:effectLst/>
                        </a:rPr>
                        <a:t>Total</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245</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100,0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1000"/>
                        </a:spcAft>
                      </a:pPr>
                      <a:r>
                        <a:rPr lang="es-EC" sz="1400">
                          <a:effectLst/>
                        </a:rPr>
                        <a:t>100,0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spcAft>
                          <a:spcPts val="1000"/>
                        </a:spcAft>
                      </a:pPr>
                      <a:r>
                        <a:rPr lang="es-EC" sz="1400" dirty="0">
                          <a:effectLst/>
                        </a:rPr>
                        <a:t> </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r>
            </a:tbl>
          </a:graphicData>
        </a:graphic>
      </p:graphicFrame>
      <p:pic>
        <p:nvPicPr>
          <p:cNvPr id="6" name="Imagen 5"/>
          <p:cNvPicPr/>
          <p:nvPr/>
        </p:nvPicPr>
        <p:blipFill>
          <a:blip r:embed="rId3"/>
          <a:srcRect/>
          <a:stretch>
            <a:fillRect/>
          </a:stretch>
        </p:blipFill>
        <p:spPr bwMode="auto">
          <a:xfrm>
            <a:off x="445502" y="3490174"/>
            <a:ext cx="4899230" cy="3367825"/>
          </a:xfrm>
          <a:prstGeom prst="rect">
            <a:avLst/>
          </a:prstGeom>
          <a:noFill/>
          <a:ln w="9525">
            <a:noFill/>
            <a:miter lim="800000"/>
            <a:headEnd/>
            <a:tailEnd/>
          </a:ln>
        </p:spPr>
      </p:pic>
      <p:sp>
        <p:nvSpPr>
          <p:cNvPr id="7" name="Rectángulo 6"/>
          <p:cNvSpPr/>
          <p:nvPr/>
        </p:nvSpPr>
        <p:spPr>
          <a:xfrm>
            <a:off x="5559381" y="4020029"/>
            <a:ext cx="4846749"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200000"/>
              </a:lnSpc>
              <a:spcAft>
                <a:spcPts val="1000"/>
              </a:spcAft>
            </a:pPr>
            <a:r>
              <a:rPr lang="es-EC" dirty="0">
                <a:latin typeface="Times New Roman" panose="02020603050405020304" pitchFamily="18" charset="0"/>
                <a:ea typeface="Times New Roman" panose="02020603050405020304" pitchFamily="18" charset="0"/>
                <a:cs typeface="Times New Roman" panose="02020603050405020304" pitchFamily="18" charset="0"/>
              </a:rPr>
              <a:t>De los 245 encuestados el 88,57% le interesa comprar una vivienda en “JT Construcciones”, mientras que el 11,43% no compraría una vivienda en dicha empresa.</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17498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0457" y="436451"/>
            <a:ext cx="9247030" cy="1320800"/>
          </a:xfrm>
        </p:spPr>
        <p:txBody>
          <a:bodyPr>
            <a:noAutofit/>
          </a:bodyPr>
          <a:lstStyle/>
          <a:p>
            <a:r>
              <a:rPr lang="es-EC" dirty="0" smtClean="0">
                <a:latin typeface="AR DELANEY" panose="02000000000000000000" pitchFamily="2" charset="0"/>
              </a:rPr>
              <a:t>CAPÍTULO IV ESTUDIO ORGANIZACIONAL</a:t>
            </a:r>
            <a:endParaRPr lang="es-EC" dirty="0">
              <a:latin typeface="AR DELANEY" panose="02000000000000000000" pitchFamily="2" charset="0"/>
            </a:endParaRPr>
          </a:p>
        </p:txBody>
      </p:sp>
      <p:sp>
        <p:nvSpPr>
          <p:cNvPr id="3" name="Marcador de contenido 2"/>
          <p:cNvSpPr>
            <a:spLocks noGrp="1"/>
          </p:cNvSpPr>
          <p:nvPr>
            <p:ph idx="1"/>
          </p:nvPr>
        </p:nvSpPr>
        <p:spPr>
          <a:xfrm>
            <a:off x="677334" y="1930400"/>
            <a:ext cx="8596668" cy="4571999"/>
          </a:xfrm>
        </p:spPr>
        <p:txBody>
          <a:bodyPr>
            <a:noAutofit/>
          </a:bodyPr>
          <a:lstStyle/>
          <a:p>
            <a:r>
              <a:rPr lang="es-EC" sz="2800" dirty="0" smtClean="0"/>
              <a:t>Conformación Jurídica</a:t>
            </a:r>
          </a:p>
          <a:p>
            <a:r>
              <a:rPr lang="es-ES" sz="2800" dirty="0" smtClean="0"/>
              <a:t>Estructura </a:t>
            </a:r>
            <a:r>
              <a:rPr lang="es-ES" sz="2800" dirty="0"/>
              <a:t>O</a:t>
            </a:r>
            <a:r>
              <a:rPr lang="es-ES" sz="2800" dirty="0" smtClean="0"/>
              <a:t>rgánico </a:t>
            </a:r>
            <a:r>
              <a:rPr lang="es-ES" sz="2800" dirty="0"/>
              <a:t>y </a:t>
            </a:r>
            <a:r>
              <a:rPr lang="es-ES" sz="2800" dirty="0" smtClean="0"/>
              <a:t>Estructura </a:t>
            </a:r>
            <a:r>
              <a:rPr lang="es-ES" sz="2800" dirty="0"/>
              <a:t>F</a:t>
            </a:r>
            <a:r>
              <a:rPr lang="es-ES" sz="2800" dirty="0" smtClean="0"/>
              <a:t>uncional</a:t>
            </a:r>
          </a:p>
          <a:p>
            <a:r>
              <a:rPr lang="es-ES" sz="2800" dirty="0" smtClean="0"/>
              <a:t>Reglamento Funcional</a:t>
            </a:r>
          </a:p>
          <a:p>
            <a:r>
              <a:rPr lang="es-ES" sz="2800" dirty="0" smtClean="0"/>
              <a:t>Unidad </a:t>
            </a:r>
            <a:r>
              <a:rPr lang="es-ES" sz="2800" dirty="0"/>
              <a:t>de O</a:t>
            </a:r>
            <a:r>
              <a:rPr lang="es-ES" sz="2800" dirty="0" smtClean="0"/>
              <a:t>peraciones</a:t>
            </a:r>
          </a:p>
          <a:p>
            <a:r>
              <a:rPr lang="es-ES" sz="2800" dirty="0" smtClean="0"/>
              <a:t>Unidad </a:t>
            </a:r>
            <a:r>
              <a:rPr lang="es-ES" sz="2800" dirty="0"/>
              <a:t>Administrativa y </a:t>
            </a:r>
            <a:r>
              <a:rPr lang="es-ES" sz="2800" dirty="0" smtClean="0"/>
              <a:t>Financiera</a:t>
            </a:r>
          </a:p>
          <a:p>
            <a:r>
              <a:rPr lang="es-ES" sz="2800" dirty="0" smtClean="0"/>
              <a:t>Unidad </a:t>
            </a:r>
            <a:r>
              <a:rPr lang="es-ES" sz="2800" dirty="0"/>
              <a:t>de Marketing</a:t>
            </a:r>
            <a:endParaRPr lang="es-EC" sz="2600" dirty="0"/>
          </a:p>
        </p:txBody>
      </p:sp>
      <p:pic>
        <p:nvPicPr>
          <p:cNvPr id="5" name="Imagen 4"/>
          <p:cNvPicPr/>
          <p:nvPr/>
        </p:nvPicPr>
        <p:blipFill rotWithShape="1">
          <a:blip r:embed="rId2" cstate="print"/>
          <a:srcRect l="11412" t="12642" r="30209" b="17385"/>
          <a:stretch/>
        </p:blipFill>
        <p:spPr bwMode="auto">
          <a:xfrm>
            <a:off x="9517487" y="0"/>
            <a:ext cx="2674513" cy="1339403"/>
          </a:xfrm>
          <a:prstGeom prst="rect">
            <a:avLst/>
          </a:prstGeom>
          <a:ln>
            <a:noFill/>
          </a:ln>
          <a:extLst>
            <a:ext uri="{53640926-AAD7-44D8-BBD7-CCE9431645EC}">
              <a14:shadowObscured xmlns:a14="http://schemas.microsoft.com/office/drawing/2010/main"/>
            </a:ext>
          </a:extLst>
        </p:spPr>
      </p:pic>
      <p:pic>
        <p:nvPicPr>
          <p:cNvPr id="7" name="Imagen 6"/>
          <p:cNvPicPr>
            <a:picLocks noChangeAspect="1"/>
          </p:cNvPicPr>
          <p:nvPr/>
        </p:nvPicPr>
        <p:blipFill>
          <a:blip r:embed="rId3"/>
          <a:stretch>
            <a:fillRect/>
          </a:stretch>
        </p:blipFill>
        <p:spPr>
          <a:xfrm>
            <a:off x="8718996" y="2451431"/>
            <a:ext cx="3063468" cy="230647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Imagen 7"/>
          <p:cNvPicPr>
            <a:picLocks noChangeAspect="1"/>
          </p:cNvPicPr>
          <p:nvPr/>
        </p:nvPicPr>
        <p:blipFill>
          <a:blip r:embed="rId4"/>
          <a:stretch>
            <a:fillRect/>
          </a:stretch>
        </p:blipFill>
        <p:spPr>
          <a:xfrm>
            <a:off x="5730259" y="4757903"/>
            <a:ext cx="2241764" cy="2241764"/>
          </a:xfrm>
          <a:prstGeom prst="ellipse">
            <a:avLst/>
          </a:prstGeom>
          <a:ln>
            <a:noFill/>
          </a:ln>
          <a:effectLst>
            <a:softEdge rad="112500"/>
          </a:effectLst>
        </p:spPr>
      </p:pic>
    </p:spTree>
    <p:extLst>
      <p:ext uri="{BB962C8B-B14F-4D97-AF65-F5344CB8AC3E}">
        <p14:creationId xmlns:p14="http://schemas.microsoft.com/office/powerpoint/2010/main" val="25984237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13386"/>
            <a:ext cx="8596668" cy="1320800"/>
          </a:xfrm>
        </p:spPr>
        <p:txBody>
          <a:bodyPr>
            <a:normAutofit/>
          </a:bodyPr>
          <a:lstStyle/>
          <a:p>
            <a:r>
              <a:rPr lang="es-EC" sz="2400" b="1" dirty="0">
                <a:latin typeface="Algerian" panose="04020705040A02060702" pitchFamily="82" charset="0"/>
              </a:rPr>
              <a:t>Organigrama Estructural de “JT Construcciones”</a:t>
            </a:r>
            <a:endParaRPr lang="es-EC" sz="2400" dirty="0">
              <a:latin typeface="Algerian" panose="04020705040A02060702" pitchFamily="82" charset="0"/>
            </a:endParaRPr>
          </a:p>
        </p:txBody>
      </p:sp>
      <p:pic>
        <p:nvPicPr>
          <p:cNvPr id="4" name="Imagen 3"/>
          <p:cNvPicPr/>
          <p:nvPr/>
        </p:nvPicPr>
        <p:blipFill rotWithShape="1">
          <a:blip r:embed="rId2" cstate="print"/>
          <a:srcRect l="11412" t="12642" r="30209" b="17385"/>
          <a:stretch/>
        </p:blipFill>
        <p:spPr bwMode="auto">
          <a:xfrm>
            <a:off x="9517487" y="0"/>
            <a:ext cx="2674513" cy="1339403"/>
          </a:xfrm>
          <a:prstGeom prst="rect">
            <a:avLst/>
          </a:prstGeom>
          <a:ln>
            <a:noFill/>
          </a:ln>
          <a:extLst>
            <a:ext uri="{53640926-AAD7-44D8-BBD7-CCE9431645EC}">
              <a14:shadowObscured xmlns:a14="http://schemas.microsoft.com/office/drawing/2010/main"/>
            </a:ext>
          </a:extLst>
        </p:spPr>
      </p:pic>
      <p:pic>
        <p:nvPicPr>
          <p:cNvPr id="10" name="Imagen 9"/>
          <p:cNvPicPr>
            <a:picLocks noChangeAspect="1"/>
          </p:cNvPicPr>
          <p:nvPr/>
        </p:nvPicPr>
        <p:blipFill>
          <a:blip r:embed="rId3"/>
          <a:stretch>
            <a:fillRect/>
          </a:stretch>
        </p:blipFill>
        <p:spPr>
          <a:xfrm>
            <a:off x="677333" y="1230302"/>
            <a:ext cx="9097731" cy="5627698"/>
          </a:xfrm>
          <a:prstGeom prst="rect">
            <a:avLst/>
          </a:prstGeom>
        </p:spPr>
      </p:pic>
    </p:spTree>
    <p:extLst>
      <p:ext uri="{BB962C8B-B14F-4D97-AF65-F5344CB8AC3E}">
        <p14:creationId xmlns:p14="http://schemas.microsoft.com/office/powerpoint/2010/main" val="16777364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3091" y="364901"/>
            <a:ext cx="8596668" cy="1320800"/>
          </a:xfrm>
        </p:spPr>
        <p:txBody>
          <a:bodyPr/>
          <a:lstStyle/>
          <a:p>
            <a:r>
              <a:rPr lang="es-EC" b="1" dirty="0">
                <a:effectLst>
                  <a:outerShdw blurRad="38100" dist="38100" dir="2700000" algn="tl">
                    <a:srgbClr val="000000">
                      <a:alpha val="43137"/>
                    </a:srgbClr>
                  </a:outerShdw>
                </a:effectLst>
                <a:latin typeface="Algerian" panose="04020705040A02060702" pitchFamily="82" charset="0"/>
              </a:rPr>
              <a:t>REGLAMENTO </a:t>
            </a:r>
            <a:r>
              <a:rPr lang="es-EC" b="1" dirty="0" smtClean="0">
                <a:effectLst>
                  <a:outerShdw blurRad="38100" dist="38100" dir="2700000" algn="tl">
                    <a:srgbClr val="000000">
                      <a:alpha val="43137"/>
                    </a:srgbClr>
                  </a:outerShdw>
                </a:effectLst>
                <a:latin typeface="Algerian" panose="04020705040A02060702" pitchFamily="82" charset="0"/>
              </a:rPr>
              <a:t>FUNCIONAL</a:t>
            </a:r>
            <a:endParaRPr lang="es-EC" dirty="0">
              <a:effectLst>
                <a:outerShdw blurRad="38100" dist="38100" dir="2700000" algn="tl">
                  <a:srgbClr val="000000">
                    <a:alpha val="43137"/>
                  </a:srgbClr>
                </a:outerShdw>
              </a:effectLst>
              <a:latin typeface="Algerian" panose="04020705040A02060702" pitchFamily="82"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994589770"/>
              </p:ext>
            </p:extLst>
          </p:nvPr>
        </p:nvGraphicFramePr>
        <p:xfrm>
          <a:off x="677863" y="1339403"/>
          <a:ext cx="9135838" cy="4971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p:nvPr/>
        </p:nvPicPr>
        <p:blipFill rotWithShape="1">
          <a:blip r:embed="rId7" cstate="print"/>
          <a:srcRect l="11412" t="12642" r="30209" b="17385"/>
          <a:stretch/>
        </p:blipFill>
        <p:spPr bwMode="auto">
          <a:xfrm>
            <a:off x="9517487" y="0"/>
            <a:ext cx="2674513" cy="1339403"/>
          </a:xfrm>
          <a:prstGeom prst="rect">
            <a:avLst/>
          </a:prstGeom>
          <a:ln>
            <a:noFill/>
          </a:ln>
          <a:extLst>
            <a:ext uri="{53640926-AAD7-44D8-BBD7-CCE9431645EC}">
              <a14:shadowObscured xmlns:a14="http://schemas.microsoft.com/office/drawing/2010/main"/>
            </a:ext>
          </a:extLst>
        </p:spPr>
      </p:pic>
      <p:pic>
        <p:nvPicPr>
          <p:cNvPr id="6" name="Imagen 5"/>
          <p:cNvPicPr>
            <a:picLocks noChangeAspect="1"/>
          </p:cNvPicPr>
          <p:nvPr/>
        </p:nvPicPr>
        <p:blipFill>
          <a:blip r:embed="rId8"/>
          <a:stretch>
            <a:fillRect/>
          </a:stretch>
        </p:blipFill>
        <p:spPr>
          <a:xfrm>
            <a:off x="10048875" y="4714875"/>
            <a:ext cx="2143125" cy="2143125"/>
          </a:xfrm>
          <a:prstGeom prst="ellipse">
            <a:avLst/>
          </a:prstGeom>
          <a:ln>
            <a:noFill/>
          </a:ln>
          <a:effectLst>
            <a:softEdge rad="112500"/>
          </a:effectLst>
        </p:spPr>
      </p:pic>
    </p:spTree>
    <p:extLst>
      <p:ext uri="{BB962C8B-B14F-4D97-AF65-F5344CB8AC3E}">
        <p14:creationId xmlns:p14="http://schemas.microsoft.com/office/powerpoint/2010/main" val="16565741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0457" y="436451"/>
            <a:ext cx="9247030" cy="1320800"/>
          </a:xfrm>
        </p:spPr>
        <p:txBody>
          <a:bodyPr>
            <a:noAutofit/>
          </a:bodyPr>
          <a:lstStyle/>
          <a:p>
            <a:r>
              <a:rPr lang="es-EC" dirty="0" smtClean="0">
                <a:latin typeface="AR DELANEY" panose="02000000000000000000" pitchFamily="2" charset="0"/>
              </a:rPr>
              <a:t>CAPÍTULO V ESTUDIO TÉCNICO</a:t>
            </a:r>
            <a:endParaRPr lang="es-EC" dirty="0">
              <a:latin typeface="AR DELANEY" panose="02000000000000000000" pitchFamily="2" charset="0"/>
            </a:endParaRPr>
          </a:p>
        </p:txBody>
      </p:sp>
      <p:sp>
        <p:nvSpPr>
          <p:cNvPr id="3" name="Marcador de contenido 2"/>
          <p:cNvSpPr>
            <a:spLocks noGrp="1"/>
          </p:cNvSpPr>
          <p:nvPr>
            <p:ph idx="1"/>
          </p:nvPr>
        </p:nvSpPr>
        <p:spPr>
          <a:xfrm>
            <a:off x="806123" y="1339403"/>
            <a:ext cx="8596668" cy="4571999"/>
          </a:xfrm>
        </p:spPr>
        <p:txBody>
          <a:bodyPr>
            <a:noAutofit/>
          </a:bodyPr>
          <a:lstStyle/>
          <a:p>
            <a:r>
              <a:rPr lang="es-ES" sz="1500" dirty="0"/>
              <a:t>Tamaño del </a:t>
            </a:r>
            <a:r>
              <a:rPr lang="es-ES" sz="1500" dirty="0" smtClean="0"/>
              <a:t>proyecto</a:t>
            </a:r>
          </a:p>
          <a:p>
            <a:r>
              <a:rPr lang="es-ES" sz="1500" dirty="0" smtClean="0"/>
              <a:t>Factores </a:t>
            </a:r>
            <a:r>
              <a:rPr lang="es-ES" sz="1500" dirty="0"/>
              <a:t>determinantes del tamaño del </a:t>
            </a:r>
            <a:r>
              <a:rPr lang="es-ES" sz="1500" dirty="0" smtClean="0"/>
              <a:t>proyecto</a:t>
            </a:r>
          </a:p>
          <a:p>
            <a:pPr lvl="1"/>
            <a:r>
              <a:rPr lang="es-ES" sz="1500" dirty="0" smtClean="0"/>
              <a:t>El Mercado</a:t>
            </a:r>
          </a:p>
          <a:p>
            <a:pPr lvl="1"/>
            <a:r>
              <a:rPr lang="es-ES" sz="1500" dirty="0" smtClean="0"/>
              <a:t>Disponibilidad </a:t>
            </a:r>
            <a:r>
              <a:rPr lang="es-ES" sz="1500" dirty="0"/>
              <a:t>de Recurso </a:t>
            </a:r>
            <a:r>
              <a:rPr lang="es-ES" sz="1500" dirty="0" smtClean="0"/>
              <a:t>Humano</a:t>
            </a:r>
          </a:p>
          <a:p>
            <a:pPr lvl="1"/>
            <a:r>
              <a:rPr lang="es-ES" sz="1500" dirty="0" smtClean="0"/>
              <a:t>Economías </a:t>
            </a:r>
            <a:r>
              <a:rPr lang="es-ES" sz="1500" dirty="0"/>
              <a:t>de </a:t>
            </a:r>
            <a:r>
              <a:rPr lang="es-ES" sz="1500" dirty="0" smtClean="0"/>
              <a:t>Escala</a:t>
            </a:r>
          </a:p>
          <a:p>
            <a:pPr lvl="1"/>
            <a:r>
              <a:rPr lang="es-ES" sz="1500" dirty="0" smtClean="0"/>
              <a:t>Disponibilidad </a:t>
            </a:r>
            <a:r>
              <a:rPr lang="es-ES" sz="1500" dirty="0"/>
              <a:t>de </a:t>
            </a:r>
            <a:r>
              <a:rPr lang="es-ES" sz="1500" dirty="0" smtClean="0"/>
              <a:t>tecnología</a:t>
            </a:r>
          </a:p>
          <a:p>
            <a:pPr lvl="1"/>
            <a:r>
              <a:rPr lang="es-ES" sz="1500" dirty="0" smtClean="0"/>
              <a:t>Disponibilidad </a:t>
            </a:r>
            <a:r>
              <a:rPr lang="es-ES" sz="1500" dirty="0"/>
              <a:t>de </a:t>
            </a:r>
            <a:r>
              <a:rPr lang="es-ES" sz="1500" dirty="0" smtClean="0"/>
              <a:t>materiales</a:t>
            </a:r>
          </a:p>
          <a:p>
            <a:r>
              <a:rPr lang="es-ES" sz="1500" dirty="0" smtClean="0"/>
              <a:t>Optimización </a:t>
            </a:r>
            <a:r>
              <a:rPr lang="es-ES" sz="1500" dirty="0"/>
              <a:t>del </a:t>
            </a:r>
            <a:r>
              <a:rPr lang="es-ES" sz="1500" dirty="0" smtClean="0"/>
              <a:t>tamaño</a:t>
            </a:r>
          </a:p>
          <a:p>
            <a:r>
              <a:rPr lang="es-ES" sz="1500" dirty="0" smtClean="0"/>
              <a:t>Determinación </a:t>
            </a:r>
            <a:r>
              <a:rPr lang="es-ES" sz="1500" dirty="0"/>
              <a:t>de las capacidades de </a:t>
            </a:r>
            <a:r>
              <a:rPr lang="es-ES" sz="1500" dirty="0" smtClean="0"/>
              <a:t>producción</a:t>
            </a:r>
          </a:p>
          <a:p>
            <a:r>
              <a:rPr lang="es-ES" sz="1500" dirty="0" smtClean="0"/>
              <a:t>Localización </a:t>
            </a:r>
            <a:r>
              <a:rPr lang="es-ES" sz="1500" dirty="0"/>
              <a:t>del </a:t>
            </a:r>
            <a:r>
              <a:rPr lang="es-ES" sz="1500" dirty="0" smtClean="0"/>
              <a:t>proyecto</a:t>
            </a:r>
          </a:p>
          <a:p>
            <a:pPr lvl="1"/>
            <a:r>
              <a:rPr lang="es-ES" sz="1500" dirty="0" smtClean="0"/>
              <a:t>Macro localización</a:t>
            </a:r>
          </a:p>
          <a:p>
            <a:pPr lvl="1"/>
            <a:r>
              <a:rPr lang="es-ES" sz="1500" dirty="0" smtClean="0"/>
              <a:t>Micro localización</a:t>
            </a:r>
          </a:p>
          <a:p>
            <a:pPr lvl="1"/>
            <a:r>
              <a:rPr lang="es-ES" sz="1500" dirty="0" smtClean="0"/>
              <a:t>Plano </a:t>
            </a:r>
            <a:r>
              <a:rPr lang="es-ES" sz="1500" dirty="0"/>
              <a:t>del micro </a:t>
            </a:r>
            <a:r>
              <a:rPr lang="es-ES" sz="1500" dirty="0" smtClean="0"/>
              <a:t>localización</a:t>
            </a:r>
          </a:p>
        </p:txBody>
      </p:sp>
      <p:pic>
        <p:nvPicPr>
          <p:cNvPr id="5" name="Imagen 4"/>
          <p:cNvPicPr/>
          <p:nvPr/>
        </p:nvPicPr>
        <p:blipFill rotWithShape="1">
          <a:blip r:embed="rId2" cstate="print"/>
          <a:srcRect l="11412" t="12642" r="30209" b="17385"/>
          <a:stretch/>
        </p:blipFill>
        <p:spPr bwMode="auto">
          <a:xfrm>
            <a:off x="9517487" y="0"/>
            <a:ext cx="2674513" cy="1339403"/>
          </a:xfrm>
          <a:prstGeom prst="rect">
            <a:avLst/>
          </a:prstGeom>
          <a:ln>
            <a:noFill/>
          </a:ln>
          <a:extLst>
            <a:ext uri="{53640926-AAD7-44D8-BBD7-CCE9431645EC}">
              <a14:shadowObscured xmlns:a14="http://schemas.microsoft.com/office/drawing/2010/main"/>
            </a:ext>
          </a:extLst>
        </p:spPr>
      </p:pic>
      <p:sp>
        <p:nvSpPr>
          <p:cNvPr id="9" name="Marcador de contenido 2"/>
          <p:cNvSpPr txBox="1">
            <a:spLocks/>
          </p:cNvSpPr>
          <p:nvPr/>
        </p:nvSpPr>
        <p:spPr>
          <a:xfrm>
            <a:off x="5754819" y="1339403"/>
            <a:ext cx="859666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S" sz="1500" dirty="0" smtClean="0"/>
              <a:t>Ingeniería del proyecto</a:t>
            </a:r>
          </a:p>
          <a:p>
            <a:pPr lvl="1"/>
            <a:r>
              <a:rPr lang="es-ES" sz="1500" dirty="0" smtClean="0"/>
              <a:t>Procesos de producción</a:t>
            </a:r>
          </a:p>
          <a:p>
            <a:pPr lvl="1"/>
            <a:r>
              <a:rPr lang="es-ES" sz="1500" dirty="0" smtClean="0"/>
              <a:t>Diagrama de flujo</a:t>
            </a:r>
          </a:p>
          <a:p>
            <a:pPr lvl="1"/>
            <a:r>
              <a:rPr lang="es-ES" sz="1500" dirty="0" smtClean="0"/>
              <a:t>Requerimiento de Rec. Humanos y Mano de Obra</a:t>
            </a:r>
            <a:endParaRPr lang="es-EC" sz="1500" dirty="0" smtClean="0"/>
          </a:p>
          <a:p>
            <a:pPr lvl="1"/>
            <a:r>
              <a:rPr lang="es-ES" sz="1500" dirty="0" smtClean="0"/>
              <a:t>Requerimiento de Maquinaria</a:t>
            </a:r>
          </a:p>
          <a:p>
            <a:pPr lvl="1"/>
            <a:r>
              <a:rPr lang="es-ES" sz="1500" dirty="0" smtClean="0"/>
              <a:t>Determinación de las inversiones</a:t>
            </a:r>
            <a:endParaRPr lang="es-ES" sz="1500" b="1" dirty="0" smtClean="0"/>
          </a:p>
          <a:p>
            <a:pPr lvl="1"/>
            <a:r>
              <a:rPr lang="es-ES" sz="1500" dirty="0" smtClean="0"/>
              <a:t>Calendario de Ejecución del Proyecto</a:t>
            </a:r>
            <a:endParaRPr lang="es-EC" sz="1500" dirty="0" smtClean="0"/>
          </a:p>
          <a:p>
            <a:r>
              <a:rPr lang="es-ES" sz="1500" dirty="0" smtClean="0"/>
              <a:t>Requerimientos municipales</a:t>
            </a:r>
            <a:endParaRPr lang="es-EC" sz="1500" dirty="0"/>
          </a:p>
        </p:txBody>
      </p:sp>
      <p:pic>
        <p:nvPicPr>
          <p:cNvPr id="10" name="Imagen 9"/>
          <p:cNvPicPr>
            <a:picLocks noChangeAspect="1"/>
          </p:cNvPicPr>
          <p:nvPr/>
        </p:nvPicPr>
        <p:blipFill>
          <a:blip r:embed="rId3"/>
          <a:stretch>
            <a:fillRect/>
          </a:stretch>
        </p:blipFill>
        <p:spPr>
          <a:xfrm rot="21388920">
            <a:off x="5166787" y="4696785"/>
            <a:ext cx="2144749" cy="2097388"/>
          </a:xfrm>
          <a:prstGeom prst="ellipse">
            <a:avLst/>
          </a:prstGeom>
          <a:ln>
            <a:noFill/>
          </a:ln>
          <a:effectLst>
            <a:softEdge rad="112500"/>
          </a:effectLst>
        </p:spPr>
      </p:pic>
      <p:pic>
        <p:nvPicPr>
          <p:cNvPr id="11" name="Imagen 10"/>
          <p:cNvPicPr>
            <a:picLocks noChangeAspect="1"/>
          </p:cNvPicPr>
          <p:nvPr/>
        </p:nvPicPr>
        <p:blipFill>
          <a:blip r:embed="rId4"/>
          <a:stretch>
            <a:fillRect/>
          </a:stretch>
        </p:blipFill>
        <p:spPr>
          <a:xfrm>
            <a:off x="9611730" y="4992239"/>
            <a:ext cx="2486025" cy="183832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38153824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436451"/>
            <a:ext cx="8596668" cy="1320800"/>
          </a:xfrm>
        </p:spPr>
        <p:txBody>
          <a:bodyPr>
            <a:normAutofit fontScale="90000"/>
          </a:bodyPr>
          <a:lstStyle/>
          <a:p>
            <a:r>
              <a:rPr lang="es-EC" sz="6000" dirty="0" smtClean="0">
                <a:latin typeface="AR DELANEY" panose="02000000000000000000" pitchFamily="2" charset="0"/>
              </a:rPr>
              <a:t>CAPÍTULO I generalidades</a:t>
            </a:r>
            <a:endParaRPr lang="es-EC" sz="6000" dirty="0">
              <a:latin typeface="AR DELANEY" panose="02000000000000000000" pitchFamily="2" charset="0"/>
            </a:endParaRPr>
          </a:p>
        </p:txBody>
      </p:sp>
      <p:sp>
        <p:nvSpPr>
          <p:cNvPr id="3" name="Marcador de contenido 2"/>
          <p:cNvSpPr>
            <a:spLocks noGrp="1"/>
          </p:cNvSpPr>
          <p:nvPr>
            <p:ph idx="1"/>
          </p:nvPr>
        </p:nvSpPr>
        <p:spPr>
          <a:xfrm>
            <a:off x="677334" y="1930400"/>
            <a:ext cx="8596668" cy="4571999"/>
          </a:xfrm>
        </p:spPr>
        <p:txBody>
          <a:bodyPr>
            <a:noAutofit/>
          </a:bodyPr>
          <a:lstStyle/>
          <a:p>
            <a:r>
              <a:rPr lang="es-EC" sz="2800" dirty="0" smtClean="0"/>
              <a:t>Reseña Histórica </a:t>
            </a:r>
          </a:p>
          <a:p>
            <a:r>
              <a:rPr lang="es-EC" sz="2800" dirty="0" smtClean="0"/>
              <a:t>Giro del Negocio</a:t>
            </a:r>
          </a:p>
          <a:p>
            <a:r>
              <a:rPr lang="es-EC" sz="2800" dirty="0" smtClean="0"/>
              <a:t>Problemática</a:t>
            </a:r>
          </a:p>
          <a:p>
            <a:pPr lvl="1"/>
            <a:r>
              <a:rPr lang="es-ES" sz="2600" dirty="0" smtClean="0"/>
              <a:t>Diagrama </a:t>
            </a:r>
            <a:r>
              <a:rPr lang="es-ES" sz="2600" dirty="0"/>
              <a:t>de </a:t>
            </a:r>
            <a:r>
              <a:rPr lang="es-ES" sz="2600" dirty="0" smtClean="0"/>
              <a:t>Ishikawa</a:t>
            </a:r>
          </a:p>
          <a:p>
            <a:pPr lvl="1"/>
            <a:r>
              <a:rPr lang="es-ES" sz="2600" dirty="0" smtClean="0"/>
              <a:t>Análisis </a:t>
            </a:r>
            <a:r>
              <a:rPr lang="es-ES" sz="2600" dirty="0"/>
              <a:t>del diagrama de </a:t>
            </a:r>
            <a:r>
              <a:rPr lang="es-ES" sz="2600" dirty="0" smtClean="0"/>
              <a:t>Ishikawa</a:t>
            </a:r>
          </a:p>
          <a:p>
            <a:r>
              <a:rPr lang="es-EC" sz="2800" dirty="0" smtClean="0"/>
              <a:t>Objetivos </a:t>
            </a:r>
            <a:r>
              <a:rPr lang="es-EC" sz="2800" dirty="0"/>
              <a:t>de </a:t>
            </a:r>
            <a:r>
              <a:rPr lang="es-EC" sz="2800" dirty="0" smtClean="0"/>
              <a:t>Estudio</a:t>
            </a:r>
          </a:p>
          <a:p>
            <a:pPr lvl="1"/>
            <a:r>
              <a:rPr lang="es-EC" sz="2600" dirty="0" smtClean="0"/>
              <a:t>Objetivo General</a:t>
            </a:r>
            <a:endParaRPr lang="es-EC" sz="2600" dirty="0"/>
          </a:p>
          <a:p>
            <a:pPr lvl="1"/>
            <a:r>
              <a:rPr lang="es-EC" sz="2600" dirty="0"/>
              <a:t>Objetivos Específicos</a:t>
            </a:r>
          </a:p>
        </p:txBody>
      </p:sp>
      <p:pic>
        <p:nvPicPr>
          <p:cNvPr id="4" name="Picture 4" descr="http://images03.olx.com.ec/ui/19/38/55/1390331046_591783355_2-Maquetas-para-constructoras-Quit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680"/>
          <a:stretch/>
        </p:blipFill>
        <p:spPr bwMode="auto">
          <a:xfrm>
            <a:off x="5537915" y="1584102"/>
            <a:ext cx="4532335" cy="22728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 name="Imagen 4"/>
          <p:cNvPicPr/>
          <p:nvPr/>
        </p:nvPicPr>
        <p:blipFill rotWithShape="1">
          <a:blip r:embed="rId3" cstate="print"/>
          <a:srcRect l="11412" t="12642" r="30209" b="17385"/>
          <a:stretch/>
        </p:blipFill>
        <p:spPr bwMode="auto">
          <a:xfrm>
            <a:off x="9517487" y="0"/>
            <a:ext cx="2674513" cy="1339403"/>
          </a:xfrm>
          <a:prstGeom prst="rect">
            <a:avLst/>
          </a:prstGeom>
          <a:ln>
            <a:noFill/>
          </a:ln>
          <a:extLst>
            <a:ext uri="{53640926-AAD7-44D8-BBD7-CCE9431645EC}">
              <a14:shadowObscured xmlns:a14="http://schemas.microsoft.com/office/drawing/2010/main"/>
            </a:ext>
          </a:extLst>
        </p:spPr>
      </p:pic>
      <p:pic>
        <p:nvPicPr>
          <p:cNvPr id="6" name="Picture 2" descr="http://3.bp.blogspot.com/-NguERSPQs_g/ULKlq4sGVAI/AAAAAAAAADI/DYpKaseHAp8/s160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6299" y="4831428"/>
            <a:ext cx="3245476" cy="21613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7176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err="1" smtClean="0">
                <a:effectLst>
                  <a:outerShdw blurRad="38100" dist="38100" dir="2700000" algn="tl">
                    <a:srgbClr val="000000">
                      <a:alpha val="43137"/>
                    </a:srgbClr>
                  </a:outerShdw>
                </a:effectLst>
                <a:latin typeface="Algerian" panose="04020705040A02060702" pitchFamily="82" charset="0"/>
              </a:rPr>
              <a:t>MIcro</a:t>
            </a:r>
            <a:r>
              <a:rPr lang="es-EC" b="1" dirty="0" smtClean="0">
                <a:effectLst>
                  <a:outerShdw blurRad="38100" dist="38100" dir="2700000" algn="tl">
                    <a:srgbClr val="000000">
                      <a:alpha val="43137"/>
                    </a:srgbClr>
                  </a:outerShdw>
                </a:effectLst>
                <a:latin typeface="Algerian" panose="04020705040A02060702" pitchFamily="82" charset="0"/>
              </a:rPr>
              <a:t> localización </a:t>
            </a:r>
            <a:r>
              <a:rPr lang="es-EC" b="1" dirty="0">
                <a:effectLst>
                  <a:outerShdw blurRad="38100" dist="38100" dir="2700000" algn="tl">
                    <a:srgbClr val="000000">
                      <a:alpha val="43137"/>
                    </a:srgbClr>
                  </a:outerShdw>
                </a:effectLst>
                <a:latin typeface="Algerian" panose="04020705040A02060702" pitchFamily="82" charset="0"/>
              </a:rPr>
              <a:t>del proyecto en el Cantón de </a:t>
            </a:r>
            <a:r>
              <a:rPr lang="es-EC" b="1" dirty="0" err="1">
                <a:effectLst>
                  <a:outerShdw blurRad="38100" dist="38100" dir="2700000" algn="tl">
                    <a:srgbClr val="000000">
                      <a:alpha val="43137"/>
                    </a:srgbClr>
                  </a:outerShdw>
                </a:effectLst>
                <a:latin typeface="Algerian" panose="04020705040A02060702" pitchFamily="82" charset="0"/>
              </a:rPr>
              <a:t>Shushufindi</a:t>
            </a:r>
            <a:r>
              <a:rPr lang="es-EC" b="1" dirty="0" smtClean="0">
                <a:effectLst>
                  <a:outerShdw blurRad="38100" dist="38100" dir="2700000" algn="tl">
                    <a:srgbClr val="000000">
                      <a:alpha val="43137"/>
                    </a:srgbClr>
                  </a:outerShdw>
                </a:effectLst>
                <a:latin typeface="Algerian" panose="04020705040A02060702" pitchFamily="82" charset="0"/>
              </a:rPr>
              <a:t> </a:t>
            </a:r>
            <a:endParaRPr lang="es-EC" dirty="0">
              <a:effectLst>
                <a:outerShdw blurRad="38100" dist="38100" dir="2700000" algn="tl">
                  <a:srgbClr val="000000">
                    <a:alpha val="43137"/>
                  </a:srgbClr>
                </a:outerShdw>
              </a:effectLst>
              <a:latin typeface="Algerian" panose="04020705040A02060702" pitchFamily="82" charset="0"/>
            </a:endParaRPr>
          </a:p>
        </p:txBody>
      </p:sp>
      <p:pic>
        <p:nvPicPr>
          <p:cNvPr id="4" name="Imagen 3"/>
          <p:cNvPicPr/>
          <p:nvPr/>
        </p:nvPicPr>
        <p:blipFill rotWithShape="1">
          <a:blip r:embed="rId2" cstate="print"/>
          <a:srcRect l="11412" t="12642" r="30209" b="17385"/>
          <a:stretch/>
        </p:blipFill>
        <p:spPr bwMode="auto">
          <a:xfrm>
            <a:off x="9517487" y="0"/>
            <a:ext cx="2674513" cy="1339403"/>
          </a:xfrm>
          <a:prstGeom prst="rect">
            <a:avLst/>
          </a:prstGeom>
          <a:ln>
            <a:noFill/>
          </a:ln>
          <a:extLst>
            <a:ext uri="{53640926-AAD7-44D8-BBD7-CCE9431645EC}">
              <a14:shadowObscured xmlns:a14="http://schemas.microsoft.com/office/drawing/2010/main"/>
            </a:ext>
          </a:extLst>
        </p:spPr>
      </p:pic>
      <p:pic>
        <p:nvPicPr>
          <p:cNvPr id="5" name="Imagen 4" descr="http://www.bienesonline.com/ecuador/photos/pampa1321025970.jpg"/>
          <p:cNvPicPr/>
          <p:nvPr/>
        </p:nvPicPr>
        <p:blipFill rotWithShape="1">
          <a:blip r:embed="rId3">
            <a:extLst>
              <a:ext uri="{28A0092B-C50C-407E-A947-70E740481C1C}">
                <a14:useLocalDpi xmlns:a14="http://schemas.microsoft.com/office/drawing/2010/main" val="0"/>
              </a:ext>
            </a:extLst>
          </a:blip>
          <a:srcRect t="36388"/>
          <a:stretch/>
        </p:blipFill>
        <p:spPr bwMode="auto">
          <a:xfrm>
            <a:off x="589088" y="2060865"/>
            <a:ext cx="9031430" cy="46876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000663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err="1" smtClean="0">
                <a:effectLst>
                  <a:outerShdw blurRad="38100" dist="38100" dir="2700000" algn="tl">
                    <a:srgbClr val="000000">
                      <a:alpha val="43137"/>
                    </a:srgbClr>
                  </a:outerShdw>
                </a:effectLst>
                <a:latin typeface="Algerian" panose="04020705040A02060702" pitchFamily="82" charset="0"/>
              </a:rPr>
              <a:t>MIcro</a:t>
            </a:r>
            <a:r>
              <a:rPr lang="es-EC" b="1" dirty="0" smtClean="0">
                <a:effectLst>
                  <a:outerShdw blurRad="38100" dist="38100" dir="2700000" algn="tl">
                    <a:srgbClr val="000000">
                      <a:alpha val="43137"/>
                    </a:srgbClr>
                  </a:outerShdw>
                </a:effectLst>
                <a:latin typeface="Algerian" panose="04020705040A02060702" pitchFamily="82" charset="0"/>
              </a:rPr>
              <a:t> </a:t>
            </a:r>
            <a:r>
              <a:rPr lang="es-EC" b="1" dirty="0">
                <a:effectLst>
                  <a:outerShdw blurRad="38100" dist="38100" dir="2700000" algn="tl">
                    <a:srgbClr val="000000">
                      <a:alpha val="43137"/>
                    </a:srgbClr>
                  </a:outerShdw>
                </a:effectLst>
                <a:latin typeface="Algerian" panose="04020705040A02060702" pitchFamily="82" charset="0"/>
              </a:rPr>
              <a:t>Localización del proyecto en la Parroquia de Conocoto</a:t>
            </a:r>
            <a:endParaRPr lang="es-EC" dirty="0"/>
          </a:p>
        </p:txBody>
      </p:sp>
      <p:pic>
        <p:nvPicPr>
          <p:cNvPr id="4" name="Imagen 3"/>
          <p:cNvPicPr/>
          <p:nvPr/>
        </p:nvPicPr>
        <p:blipFill rotWithShape="1">
          <a:blip r:embed="rId2" cstate="print"/>
          <a:srcRect l="11412" t="12642" r="30209" b="17385"/>
          <a:stretch/>
        </p:blipFill>
        <p:spPr bwMode="auto">
          <a:xfrm>
            <a:off x="9517487" y="0"/>
            <a:ext cx="2674513" cy="1339403"/>
          </a:xfrm>
          <a:prstGeom prst="rect">
            <a:avLst/>
          </a:prstGeom>
          <a:ln>
            <a:noFill/>
          </a:ln>
          <a:extLst>
            <a:ext uri="{53640926-AAD7-44D8-BBD7-CCE9431645EC}">
              <a14:shadowObscured xmlns:a14="http://schemas.microsoft.com/office/drawing/2010/main"/>
            </a:ext>
          </a:extLst>
        </p:spPr>
      </p:pic>
      <p:pic>
        <p:nvPicPr>
          <p:cNvPr id="5" name="Imagen 4" descr="http://files.jaus.com.mx/cliente/12250/fotosproductos/terreno-residencial-en-venta-en-conocoto-quito-1756.jpg"/>
          <p:cNvPicPr/>
          <p:nvPr/>
        </p:nvPicPr>
        <p:blipFill rotWithShape="1">
          <a:blip r:embed="rId3">
            <a:extLst>
              <a:ext uri="{28A0092B-C50C-407E-A947-70E740481C1C}">
                <a14:useLocalDpi xmlns:a14="http://schemas.microsoft.com/office/drawing/2010/main" val="0"/>
              </a:ext>
            </a:extLst>
          </a:blip>
          <a:srcRect t="22599"/>
          <a:stretch/>
        </p:blipFill>
        <p:spPr bwMode="auto">
          <a:xfrm>
            <a:off x="677334" y="2199698"/>
            <a:ext cx="8596668" cy="465830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807413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effectLst>
                  <a:outerShdw blurRad="38100" dist="38100" dir="2700000" algn="tl">
                    <a:srgbClr val="000000">
                      <a:alpha val="43137"/>
                    </a:srgbClr>
                  </a:outerShdw>
                </a:effectLst>
                <a:latin typeface="Algerian" panose="04020705040A02060702" pitchFamily="82" charset="0"/>
              </a:rPr>
              <a:t>Capital de Trabajo</a:t>
            </a:r>
            <a:br>
              <a:rPr lang="es-EC" b="1" dirty="0">
                <a:effectLst>
                  <a:outerShdw blurRad="38100" dist="38100" dir="2700000" algn="tl">
                    <a:srgbClr val="000000">
                      <a:alpha val="43137"/>
                    </a:srgbClr>
                  </a:outerShdw>
                </a:effectLst>
                <a:latin typeface="Algerian" panose="04020705040A02060702" pitchFamily="82" charset="0"/>
              </a:rPr>
            </a:br>
            <a:endParaRPr lang="es-EC" b="1" dirty="0">
              <a:effectLst>
                <a:outerShdw blurRad="38100" dist="38100" dir="2700000" algn="tl">
                  <a:srgbClr val="000000">
                    <a:alpha val="43137"/>
                  </a:srgbClr>
                </a:outerShdw>
              </a:effectLst>
              <a:latin typeface="Algerian" panose="04020705040A02060702" pitchFamily="82" charset="0"/>
            </a:endParaRPr>
          </a:p>
        </p:txBody>
      </p:sp>
      <p:pic>
        <p:nvPicPr>
          <p:cNvPr id="4" name="Imagen 3"/>
          <p:cNvPicPr/>
          <p:nvPr/>
        </p:nvPicPr>
        <p:blipFill rotWithShape="1">
          <a:blip r:embed="rId2" cstate="print"/>
          <a:srcRect l="11412" t="12642" r="30209" b="17385"/>
          <a:stretch/>
        </p:blipFill>
        <p:spPr bwMode="auto">
          <a:xfrm>
            <a:off x="9517487" y="0"/>
            <a:ext cx="2674513" cy="1339403"/>
          </a:xfrm>
          <a:prstGeom prst="rect">
            <a:avLst/>
          </a:prstGeom>
          <a:ln>
            <a:noFill/>
          </a:ln>
          <a:extLst>
            <a:ext uri="{53640926-AAD7-44D8-BBD7-CCE9431645EC}">
              <a14:shadowObscured xmlns:a14="http://schemas.microsoft.com/office/drawing/2010/main"/>
            </a:ext>
          </a:extLst>
        </p:spPr>
      </p:pic>
      <p:graphicFrame>
        <p:nvGraphicFramePr>
          <p:cNvPr id="5" name="Tabla 4"/>
          <p:cNvGraphicFramePr>
            <a:graphicFrameLocks noGrp="1"/>
          </p:cNvGraphicFramePr>
          <p:nvPr>
            <p:extLst>
              <p:ext uri="{D42A27DB-BD31-4B8C-83A1-F6EECF244321}">
                <p14:modId xmlns:p14="http://schemas.microsoft.com/office/powerpoint/2010/main" val="2182692766"/>
              </p:ext>
            </p:extLst>
          </p:nvPr>
        </p:nvGraphicFramePr>
        <p:xfrm>
          <a:off x="1963845" y="1945970"/>
          <a:ext cx="6101982" cy="4101084"/>
        </p:xfrm>
        <a:graphic>
          <a:graphicData uri="http://schemas.openxmlformats.org/drawingml/2006/table">
            <a:tbl>
              <a:tblPr firstRow="1" firstCol="1" bandRow="1">
                <a:tableStyleId>{775DCB02-9BB8-47FD-8907-85C794F793BA}</a:tableStyleId>
              </a:tblPr>
              <a:tblGrid>
                <a:gridCol w="2757958"/>
                <a:gridCol w="1672012"/>
                <a:gridCol w="1672012"/>
              </a:tblGrid>
              <a:tr h="209550">
                <a:tc>
                  <a:txBody>
                    <a:bodyPr/>
                    <a:lstStyle/>
                    <a:p>
                      <a:pPr algn="ctr">
                        <a:lnSpc>
                          <a:spcPct val="115000"/>
                        </a:lnSpc>
                        <a:spcAft>
                          <a:spcPts val="0"/>
                        </a:spcAft>
                      </a:pPr>
                      <a:r>
                        <a:rPr lang="es-EC" sz="1800">
                          <a:effectLst/>
                        </a:rPr>
                        <a:t>Capital de Trabajo</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a:effectLst/>
                        </a:rPr>
                        <a:t>Costo semestral</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a:effectLst/>
                        </a:rPr>
                        <a:t>Costo Anual</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200025">
                <a:tc>
                  <a:txBody>
                    <a:bodyPr/>
                    <a:lstStyle/>
                    <a:p>
                      <a:pPr>
                        <a:lnSpc>
                          <a:spcPct val="115000"/>
                        </a:lnSpc>
                        <a:spcAft>
                          <a:spcPts val="0"/>
                        </a:spcAft>
                      </a:pPr>
                      <a:r>
                        <a:rPr lang="es-EC" sz="1800">
                          <a:effectLst/>
                        </a:rPr>
                        <a:t>Costos de Producción</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a:effectLst/>
                        </a:rPr>
                        <a:t> </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a:effectLst/>
                        </a:rPr>
                        <a:t> </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200025">
                <a:tc>
                  <a:txBody>
                    <a:bodyPr/>
                    <a:lstStyle/>
                    <a:p>
                      <a:pPr>
                        <a:lnSpc>
                          <a:spcPct val="115000"/>
                        </a:lnSpc>
                        <a:spcAft>
                          <a:spcPts val="0"/>
                        </a:spcAft>
                      </a:pPr>
                      <a:r>
                        <a:rPr lang="es-EC" sz="1800">
                          <a:effectLst/>
                        </a:rPr>
                        <a:t>Materiales directos</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a:effectLst/>
                        </a:rPr>
                        <a:t>178.112,90</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a:effectLst/>
                        </a:rPr>
                        <a:t>356.225,80</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209550">
                <a:tc>
                  <a:txBody>
                    <a:bodyPr/>
                    <a:lstStyle/>
                    <a:p>
                      <a:pPr>
                        <a:lnSpc>
                          <a:spcPct val="115000"/>
                        </a:lnSpc>
                        <a:spcAft>
                          <a:spcPts val="0"/>
                        </a:spcAft>
                      </a:pPr>
                      <a:r>
                        <a:rPr lang="es-EC" sz="1800">
                          <a:effectLst/>
                        </a:rPr>
                        <a:t>Mano de obra directa</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a:effectLst/>
                        </a:rPr>
                        <a:t>174.216,90</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a:effectLst/>
                        </a:rPr>
                        <a:t>348.433,80</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200025">
                <a:tc>
                  <a:txBody>
                    <a:bodyPr/>
                    <a:lstStyle/>
                    <a:p>
                      <a:pPr>
                        <a:lnSpc>
                          <a:spcPct val="115000"/>
                        </a:lnSpc>
                        <a:spcAft>
                          <a:spcPts val="0"/>
                        </a:spcAft>
                      </a:pPr>
                      <a:r>
                        <a:rPr lang="es-EC" sz="1800">
                          <a:effectLst/>
                        </a:rPr>
                        <a:t>Gastos de Fabricación</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a:effectLst/>
                        </a:rPr>
                        <a:t> </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a:effectLst/>
                        </a:rPr>
                        <a:t> </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200025">
                <a:tc>
                  <a:txBody>
                    <a:bodyPr/>
                    <a:lstStyle/>
                    <a:p>
                      <a:pPr>
                        <a:lnSpc>
                          <a:spcPct val="115000"/>
                        </a:lnSpc>
                        <a:spcAft>
                          <a:spcPts val="0"/>
                        </a:spcAft>
                      </a:pPr>
                      <a:r>
                        <a:rPr lang="es-EC" sz="1800">
                          <a:effectLst/>
                        </a:rPr>
                        <a:t>Materiales indirectos</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a:effectLst/>
                        </a:rPr>
                        <a:t>69.548,00</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a:effectLst/>
                        </a:rPr>
                        <a:t>138.916,00</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200025">
                <a:tc>
                  <a:txBody>
                    <a:bodyPr/>
                    <a:lstStyle/>
                    <a:p>
                      <a:pPr>
                        <a:lnSpc>
                          <a:spcPct val="115000"/>
                        </a:lnSpc>
                        <a:spcAft>
                          <a:spcPts val="0"/>
                        </a:spcAft>
                      </a:pPr>
                      <a:r>
                        <a:rPr lang="es-EC" sz="1800">
                          <a:effectLst/>
                        </a:rPr>
                        <a:t>Mano de obra indirecta</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a:effectLst/>
                        </a:rPr>
                        <a:t>26.429,04</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a:effectLst/>
                        </a:rPr>
                        <a:t>52.858,08</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209550">
                <a:tc>
                  <a:txBody>
                    <a:bodyPr/>
                    <a:lstStyle/>
                    <a:p>
                      <a:pPr>
                        <a:lnSpc>
                          <a:spcPct val="115000"/>
                        </a:lnSpc>
                        <a:spcAft>
                          <a:spcPts val="0"/>
                        </a:spcAft>
                      </a:pPr>
                      <a:r>
                        <a:rPr lang="es-EC" sz="1800">
                          <a:effectLst/>
                        </a:rPr>
                        <a:t>Suministros y materiales</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a:effectLst/>
                        </a:rPr>
                        <a:t>96.377,00</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a:effectLst/>
                        </a:rPr>
                        <a:t>192.754,00</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200025">
                <a:tc>
                  <a:txBody>
                    <a:bodyPr/>
                    <a:lstStyle/>
                    <a:p>
                      <a:pPr>
                        <a:lnSpc>
                          <a:spcPct val="115000"/>
                        </a:lnSpc>
                        <a:spcAft>
                          <a:spcPts val="0"/>
                        </a:spcAft>
                      </a:pPr>
                      <a:r>
                        <a:rPr lang="es-EC" sz="1800">
                          <a:effectLst/>
                        </a:rPr>
                        <a:t>Gastos  </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a:effectLst/>
                        </a:rPr>
                        <a:t> </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a:effectLst/>
                        </a:rPr>
                        <a:t> </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200025">
                <a:tc>
                  <a:txBody>
                    <a:bodyPr/>
                    <a:lstStyle/>
                    <a:p>
                      <a:pPr>
                        <a:lnSpc>
                          <a:spcPct val="115000"/>
                        </a:lnSpc>
                        <a:spcAft>
                          <a:spcPts val="0"/>
                        </a:spcAft>
                      </a:pPr>
                      <a:r>
                        <a:rPr lang="es-EC" sz="1800">
                          <a:effectLst/>
                        </a:rPr>
                        <a:t>Gastos Administrativos</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a:effectLst/>
                        </a:rPr>
                        <a:t>12.038,00</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a:effectLst/>
                        </a:rPr>
                        <a:t>24.076,00</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209550">
                <a:tc>
                  <a:txBody>
                    <a:bodyPr/>
                    <a:lstStyle/>
                    <a:p>
                      <a:pPr>
                        <a:lnSpc>
                          <a:spcPct val="115000"/>
                        </a:lnSpc>
                        <a:spcAft>
                          <a:spcPts val="0"/>
                        </a:spcAft>
                      </a:pPr>
                      <a:r>
                        <a:rPr lang="es-EC" sz="1800">
                          <a:effectLst/>
                        </a:rPr>
                        <a:t>Gastos de Ventas</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a:effectLst/>
                        </a:rPr>
                        <a:t>6.000,00</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a:effectLst/>
                        </a:rPr>
                        <a:t>12.000,00</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209550">
                <a:tc>
                  <a:txBody>
                    <a:bodyPr/>
                    <a:lstStyle/>
                    <a:p>
                      <a:pPr>
                        <a:lnSpc>
                          <a:spcPct val="115000"/>
                        </a:lnSpc>
                        <a:spcAft>
                          <a:spcPts val="0"/>
                        </a:spcAft>
                      </a:pPr>
                      <a:r>
                        <a:rPr lang="es-EC" sz="1800">
                          <a:effectLst/>
                        </a:rPr>
                        <a:t>Total Capital de Trabajo</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a:effectLst/>
                        </a:rPr>
                        <a:t>562.721,84</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dirty="0">
                          <a:effectLst/>
                        </a:rPr>
                        <a:t>1.125.263,68</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bl>
          </a:graphicData>
        </a:graphic>
      </p:graphicFrame>
      <p:pic>
        <p:nvPicPr>
          <p:cNvPr id="6" name="Imagen 5"/>
          <p:cNvPicPr>
            <a:picLocks noChangeAspect="1"/>
          </p:cNvPicPr>
          <p:nvPr/>
        </p:nvPicPr>
        <p:blipFill>
          <a:blip r:embed="rId3"/>
          <a:stretch>
            <a:fillRect/>
          </a:stretch>
        </p:blipFill>
        <p:spPr>
          <a:xfrm>
            <a:off x="9114431" y="3780431"/>
            <a:ext cx="3077570" cy="3077570"/>
          </a:xfrm>
          <a:prstGeom prst="rect">
            <a:avLst/>
          </a:prstGeom>
        </p:spPr>
      </p:pic>
    </p:spTree>
    <p:extLst>
      <p:ext uri="{BB962C8B-B14F-4D97-AF65-F5344CB8AC3E}">
        <p14:creationId xmlns:p14="http://schemas.microsoft.com/office/powerpoint/2010/main" val="30781404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9093" y="172872"/>
            <a:ext cx="8896670" cy="1320800"/>
          </a:xfrm>
        </p:spPr>
        <p:txBody>
          <a:bodyPr>
            <a:normAutofit/>
          </a:bodyPr>
          <a:lstStyle/>
          <a:p>
            <a:pPr algn="just"/>
            <a:r>
              <a:rPr lang="es-EC" sz="2600" b="1" dirty="0">
                <a:effectLst>
                  <a:outerShdw blurRad="38100" dist="38100" dir="2700000" algn="tl">
                    <a:srgbClr val="000000">
                      <a:alpha val="43137"/>
                    </a:srgbClr>
                  </a:outerShdw>
                </a:effectLst>
                <a:latin typeface="Algerian" panose="04020705040A02060702" pitchFamily="82" charset="0"/>
              </a:rPr>
              <a:t>Determinación de Inversiones para los Proyectos</a:t>
            </a:r>
            <a:endParaRPr lang="es-EC" sz="2600" dirty="0">
              <a:effectLst>
                <a:outerShdw blurRad="38100" dist="38100" dir="2700000" algn="tl">
                  <a:srgbClr val="000000">
                    <a:alpha val="43137"/>
                  </a:srgbClr>
                </a:outerShdw>
              </a:effectLst>
              <a:latin typeface="Algerian" panose="04020705040A02060702" pitchFamily="82" charset="0"/>
            </a:endParaRPr>
          </a:p>
        </p:txBody>
      </p:sp>
      <p:pic>
        <p:nvPicPr>
          <p:cNvPr id="4" name="Imagen 3"/>
          <p:cNvPicPr/>
          <p:nvPr/>
        </p:nvPicPr>
        <p:blipFill rotWithShape="1">
          <a:blip r:embed="rId2" cstate="print"/>
          <a:srcRect l="11412" t="12642" r="30209" b="17385"/>
          <a:stretch/>
        </p:blipFill>
        <p:spPr bwMode="auto">
          <a:xfrm>
            <a:off x="9517487" y="0"/>
            <a:ext cx="2674513" cy="1339403"/>
          </a:xfrm>
          <a:prstGeom prst="rect">
            <a:avLst/>
          </a:prstGeom>
          <a:ln>
            <a:noFill/>
          </a:ln>
          <a:extLst>
            <a:ext uri="{53640926-AAD7-44D8-BBD7-CCE9431645EC}">
              <a14:shadowObscured xmlns:a14="http://schemas.microsoft.com/office/drawing/2010/main"/>
            </a:ext>
          </a:extLst>
        </p:spPr>
      </p:pic>
      <p:graphicFrame>
        <p:nvGraphicFramePr>
          <p:cNvPr id="5" name="Tabla 4"/>
          <p:cNvGraphicFramePr>
            <a:graphicFrameLocks noGrp="1"/>
          </p:cNvGraphicFramePr>
          <p:nvPr>
            <p:extLst>
              <p:ext uri="{D42A27DB-BD31-4B8C-83A1-F6EECF244321}">
                <p14:modId xmlns:p14="http://schemas.microsoft.com/office/powerpoint/2010/main" val="2127272953"/>
              </p:ext>
            </p:extLst>
          </p:nvPr>
        </p:nvGraphicFramePr>
        <p:xfrm>
          <a:off x="2085991" y="760552"/>
          <a:ext cx="5691117" cy="6075489"/>
        </p:xfrm>
        <a:graphic>
          <a:graphicData uri="http://schemas.openxmlformats.org/drawingml/2006/table">
            <a:tbl>
              <a:tblPr firstRow="1" firstCol="1" bandRow="1">
                <a:tableStyleId>{69C7853C-536D-4A76-A0AE-DD22124D55A5}</a:tableStyleId>
              </a:tblPr>
              <a:tblGrid>
                <a:gridCol w="3635990"/>
                <a:gridCol w="2055127"/>
              </a:tblGrid>
              <a:tr h="237252">
                <a:tc>
                  <a:txBody>
                    <a:bodyPr/>
                    <a:lstStyle/>
                    <a:p>
                      <a:pPr>
                        <a:lnSpc>
                          <a:spcPct val="115000"/>
                        </a:lnSpc>
                        <a:spcAft>
                          <a:spcPts val="0"/>
                        </a:spcAft>
                      </a:pPr>
                      <a:r>
                        <a:rPr lang="es-EC" sz="1500" b="1" dirty="0">
                          <a:solidFill>
                            <a:schemeClr val="bg1"/>
                          </a:solidFill>
                          <a:effectLst/>
                        </a:rPr>
                        <a:t>Activos Fijos Tangibles</a:t>
                      </a:r>
                      <a:endParaRPr lang="es-EC" sz="15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181" marR="34181" marT="0" marB="0" anchor="b"/>
                </a:tc>
                <a:tc>
                  <a:txBody>
                    <a:bodyPr/>
                    <a:lstStyle/>
                    <a:p>
                      <a:endParaRPr lang="es-EC" sz="1500">
                        <a:effectLst/>
                        <a:latin typeface="Calibri" panose="020F0502020204030204" pitchFamily="34" charset="0"/>
                      </a:endParaRPr>
                    </a:p>
                  </a:txBody>
                  <a:tcPr marL="34181" marR="34181" marT="0" marB="0" anchor="b"/>
                </a:tc>
              </a:tr>
              <a:tr h="237252">
                <a:tc>
                  <a:txBody>
                    <a:bodyPr/>
                    <a:lstStyle/>
                    <a:p>
                      <a:pPr>
                        <a:lnSpc>
                          <a:spcPct val="115000"/>
                        </a:lnSpc>
                        <a:spcAft>
                          <a:spcPts val="0"/>
                        </a:spcAft>
                      </a:pPr>
                      <a:r>
                        <a:rPr lang="es-EC" sz="1500" b="0" dirty="0">
                          <a:effectLst/>
                        </a:rPr>
                        <a:t>Terrenos</a:t>
                      </a:r>
                      <a:endParaRPr lang="es-EC" sz="15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81" marR="34181" marT="0" marB="0" anchor="b"/>
                </a:tc>
                <a:tc>
                  <a:txBody>
                    <a:bodyPr/>
                    <a:lstStyle/>
                    <a:p>
                      <a:pPr algn="ctr">
                        <a:lnSpc>
                          <a:spcPct val="115000"/>
                        </a:lnSpc>
                        <a:spcAft>
                          <a:spcPts val="0"/>
                        </a:spcAft>
                      </a:pPr>
                      <a:r>
                        <a:rPr lang="es-EC" sz="1500">
                          <a:effectLst/>
                        </a:rPr>
                        <a:t>400.000,00</a:t>
                      </a:r>
                      <a:endParaRPr lang="es-EC"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34181" marR="34181" marT="0" marB="0" anchor="b"/>
                </a:tc>
              </a:tr>
              <a:tr h="237252">
                <a:tc>
                  <a:txBody>
                    <a:bodyPr/>
                    <a:lstStyle/>
                    <a:p>
                      <a:pPr>
                        <a:lnSpc>
                          <a:spcPct val="115000"/>
                        </a:lnSpc>
                        <a:spcAft>
                          <a:spcPts val="0"/>
                        </a:spcAft>
                      </a:pPr>
                      <a:r>
                        <a:rPr lang="es-EC" sz="1500" b="0" dirty="0">
                          <a:effectLst/>
                        </a:rPr>
                        <a:t>Equipo de Computación</a:t>
                      </a:r>
                      <a:endParaRPr lang="es-EC" sz="15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81" marR="34181" marT="0" marB="0" anchor="b"/>
                </a:tc>
                <a:tc>
                  <a:txBody>
                    <a:bodyPr/>
                    <a:lstStyle/>
                    <a:p>
                      <a:pPr algn="ctr">
                        <a:lnSpc>
                          <a:spcPct val="115000"/>
                        </a:lnSpc>
                        <a:spcAft>
                          <a:spcPts val="0"/>
                        </a:spcAft>
                      </a:pPr>
                      <a:r>
                        <a:rPr lang="es-EC" sz="1500">
                          <a:effectLst/>
                        </a:rPr>
                        <a:t>1.830,00</a:t>
                      </a:r>
                      <a:endParaRPr lang="es-EC"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34181" marR="34181" marT="0" marB="0" anchor="b"/>
                </a:tc>
              </a:tr>
              <a:tr h="237252">
                <a:tc>
                  <a:txBody>
                    <a:bodyPr/>
                    <a:lstStyle/>
                    <a:p>
                      <a:pPr>
                        <a:lnSpc>
                          <a:spcPct val="115000"/>
                        </a:lnSpc>
                        <a:spcAft>
                          <a:spcPts val="0"/>
                        </a:spcAft>
                      </a:pPr>
                      <a:r>
                        <a:rPr lang="es-EC" sz="1500" b="0" dirty="0">
                          <a:effectLst/>
                        </a:rPr>
                        <a:t>Equipo de Oficina</a:t>
                      </a:r>
                      <a:endParaRPr lang="es-EC" sz="15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81" marR="34181" marT="0" marB="0" anchor="b"/>
                </a:tc>
                <a:tc>
                  <a:txBody>
                    <a:bodyPr/>
                    <a:lstStyle/>
                    <a:p>
                      <a:pPr algn="ctr">
                        <a:lnSpc>
                          <a:spcPct val="115000"/>
                        </a:lnSpc>
                        <a:spcAft>
                          <a:spcPts val="0"/>
                        </a:spcAft>
                      </a:pPr>
                      <a:r>
                        <a:rPr lang="es-EC" sz="1500">
                          <a:effectLst/>
                        </a:rPr>
                        <a:t>60</a:t>
                      </a:r>
                      <a:endParaRPr lang="es-EC"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34181" marR="34181" marT="0" marB="0" anchor="b"/>
                </a:tc>
              </a:tr>
              <a:tr h="237252">
                <a:tc>
                  <a:txBody>
                    <a:bodyPr/>
                    <a:lstStyle/>
                    <a:p>
                      <a:pPr>
                        <a:lnSpc>
                          <a:spcPct val="115000"/>
                        </a:lnSpc>
                        <a:spcAft>
                          <a:spcPts val="0"/>
                        </a:spcAft>
                      </a:pPr>
                      <a:r>
                        <a:rPr lang="es-EC" sz="1500" b="0" dirty="0">
                          <a:effectLst/>
                        </a:rPr>
                        <a:t>Muebles y enseres</a:t>
                      </a:r>
                      <a:endParaRPr lang="es-EC" sz="15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81" marR="34181" marT="0" marB="0" anchor="b"/>
                </a:tc>
                <a:tc>
                  <a:txBody>
                    <a:bodyPr/>
                    <a:lstStyle/>
                    <a:p>
                      <a:pPr algn="ctr">
                        <a:lnSpc>
                          <a:spcPct val="115000"/>
                        </a:lnSpc>
                        <a:spcAft>
                          <a:spcPts val="0"/>
                        </a:spcAft>
                      </a:pPr>
                      <a:r>
                        <a:rPr lang="es-EC" sz="1500">
                          <a:effectLst/>
                        </a:rPr>
                        <a:t>500</a:t>
                      </a:r>
                      <a:endParaRPr lang="es-EC"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34181" marR="34181" marT="0" marB="0" anchor="b"/>
                </a:tc>
              </a:tr>
              <a:tr h="237252">
                <a:tc>
                  <a:txBody>
                    <a:bodyPr/>
                    <a:lstStyle/>
                    <a:p>
                      <a:pPr>
                        <a:lnSpc>
                          <a:spcPct val="115000"/>
                        </a:lnSpc>
                        <a:spcAft>
                          <a:spcPts val="0"/>
                        </a:spcAft>
                      </a:pPr>
                      <a:r>
                        <a:rPr lang="es-EC" sz="1500" b="1" dirty="0">
                          <a:effectLst/>
                        </a:rPr>
                        <a:t>Total Activos Fijos Tangibles</a:t>
                      </a:r>
                      <a:endParaRPr lang="es-EC" sz="15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81" marR="34181" marT="0" marB="0" anchor="b"/>
                </a:tc>
                <a:tc>
                  <a:txBody>
                    <a:bodyPr/>
                    <a:lstStyle/>
                    <a:p>
                      <a:pPr algn="ctr">
                        <a:lnSpc>
                          <a:spcPct val="115000"/>
                        </a:lnSpc>
                        <a:spcAft>
                          <a:spcPts val="0"/>
                        </a:spcAft>
                      </a:pPr>
                      <a:r>
                        <a:rPr lang="es-EC" sz="1500" b="1">
                          <a:effectLst/>
                        </a:rPr>
                        <a:t>402.390,00</a:t>
                      </a:r>
                      <a:endParaRPr lang="es-EC" sz="15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4181" marR="34181" marT="0" marB="0" anchor="b"/>
                </a:tc>
              </a:tr>
              <a:tr h="237252">
                <a:tc>
                  <a:txBody>
                    <a:bodyPr/>
                    <a:lstStyle/>
                    <a:p>
                      <a:pPr>
                        <a:lnSpc>
                          <a:spcPct val="115000"/>
                        </a:lnSpc>
                        <a:spcAft>
                          <a:spcPts val="0"/>
                        </a:spcAft>
                      </a:pPr>
                      <a:r>
                        <a:rPr lang="es-EC" sz="1500" b="1" dirty="0">
                          <a:effectLst/>
                        </a:rPr>
                        <a:t>Activos Fijos Intangibles</a:t>
                      </a:r>
                      <a:endParaRPr lang="es-EC" sz="15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81" marR="34181" marT="0" marB="0" anchor="b"/>
                </a:tc>
                <a:tc>
                  <a:txBody>
                    <a:bodyPr/>
                    <a:lstStyle/>
                    <a:p>
                      <a:pPr algn="ctr">
                        <a:lnSpc>
                          <a:spcPct val="115000"/>
                        </a:lnSpc>
                        <a:spcAft>
                          <a:spcPts val="0"/>
                        </a:spcAft>
                      </a:pPr>
                      <a:r>
                        <a:rPr lang="es-EC" sz="1500" b="1" dirty="0">
                          <a:effectLst/>
                        </a:rPr>
                        <a:t> </a:t>
                      </a:r>
                      <a:endParaRPr lang="es-EC" sz="15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81" marR="34181" marT="0" marB="0" anchor="b"/>
                </a:tc>
              </a:tr>
              <a:tr h="237252">
                <a:tc>
                  <a:txBody>
                    <a:bodyPr/>
                    <a:lstStyle/>
                    <a:p>
                      <a:pPr>
                        <a:lnSpc>
                          <a:spcPct val="115000"/>
                        </a:lnSpc>
                        <a:spcAft>
                          <a:spcPts val="0"/>
                        </a:spcAft>
                      </a:pPr>
                      <a:r>
                        <a:rPr lang="es-EC" sz="1500" b="0" dirty="0">
                          <a:effectLst/>
                        </a:rPr>
                        <a:t>Gastos de Constitución</a:t>
                      </a:r>
                      <a:endParaRPr lang="es-EC" sz="15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81" marR="34181" marT="0" marB="0" anchor="b"/>
                </a:tc>
                <a:tc>
                  <a:txBody>
                    <a:bodyPr/>
                    <a:lstStyle/>
                    <a:p>
                      <a:pPr algn="ctr">
                        <a:lnSpc>
                          <a:spcPct val="115000"/>
                        </a:lnSpc>
                        <a:spcAft>
                          <a:spcPts val="0"/>
                        </a:spcAft>
                      </a:pPr>
                      <a:r>
                        <a:rPr lang="es-EC" sz="1500">
                          <a:effectLst/>
                        </a:rPr>
                        <a:t>2.000,00</a:t>
                      </a:r>
                      <a:endParaRPr lang="es-EC"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34181" marR="34181" marT="0" marB="0" anchor="b"/>
                </a:tc>
              </a:tr>
              <a:tr h="291909">
                <a:tc>
                  <a:txBody>
                    <a:bodyPr/>
                    <a:lstStyle/>
                    <a:p>
                      <a:pPr>
                        <a:lnSpc>
                          <a:spcPct val="115000"/>
                        </a:lnSpc>
                        <a:spcAft>
                          <a:spcPts val="0"/>
                        </a:spcAft>
                      </a:pPr>
                      <a:r>
                        <a:rPr lang="es-EC" sz="1500" b="1" dirty="0">
                          <a:effectLst/>
                        </a:rPr>
                        <a:t>Total Activos Fijos Intangibles</a:t>
                      </a:r>
                      <a:endParaRPr lang="es-EC" sz="15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81" marR="34181" marT="0" marB="0" anchor="b"/>
                </a:tc>
                <a:tc>
                  <a:txBody>
                    <a:bodyPr/>
                    <a:lstStyle/>
                    <a:p>
                      <a:pPr algn="ctr">
                        <a:lnSpc>
                          <a:spcPct val="115000"/>
                        </a:lnSpc>
                        <a:spcAft>
                          <a:spcPts val="0"/>
                        </a:spcAft>
                      </a:pPr>
                      <a:r>
                        <a:rPr lang="es-EC" sz="1500" b="1">
                          <a:effectLst/>
                        </a:rPr>
                        <a:t>2.000,00</a:t>
                      </a:r>
                      <a:endParaRPr lang="es-EC" sz="15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4181" marR="34181" marT="0" marB="0" anchor="b"/>
                </a:tc>
              </a:tr>
              <a:tr h="237252">
                <a:tc>
                  <a:txBody>
                    <a:bodyPr/>
                    <a:lstStyle/>
                    <a:p>
                      <a:pPr>
                        <a:lnSpc>
                          <a:spcPct val="115000"/>
                        </a:lnSpc>
                        <a:spcAft>
                          <a:spcPts val="0"/>
                        </a:spcAft>
                      </a:pPr>
                      <a:r>
                        <a:rPr lang="es-EC" sz="1500" b="1" dirty="0">
                          <a:effectLst/>
                        </a:rPr>
                        <a:t>Capital de Trabajo (2 meses)</a:t>
                      </a:r>
                      <a:endParaRPr lang="es-EC" sz="15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81" marR="34181" marT="0" marB="0" anchor="b"/>
                </a:tc>
                <a:tc>
                  <a:txBody>
                    <a:bodyPr/>
                    <a:lstStyle/>
                    <a:p>
                      <a:pPr algn="ctr">
                        <a:lnSpc>
                          <a:spcPct val="115000"/>
                        </a:lnSpc>
                        <a:spcAft>
                          <a:spcPts val="0"/>
                        </a:spcAft>
                      </a:pPr>
                      <a:r>
                        <a:rPr lang="es-EC" sz="1500" b="1">
                          <a:effectLst/>
                        </a:rPr>
                        <a:t> </a:t>
                      </a:r>
                      <a:endParaRPr lang="es-EC" sz="15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4181" marR="34181" marT="0" marB="0" anchor="b"/>
                </a:tc>
              </a:tr>
              <a:tr h="237252">
                <a:tc>
                  <a:txBody>
                    <a:bodyPr/>
                    <a:lstStyle/>
                    <a:p>
                      <a:pPr>
                        <a:lnSpc>
                          <a:spcPct val="115000"/>
                        </a:lnSpc>
                        <a:spcAft>
                          <a:spcPts val="0"/>
                        </a:spcAft>
                      </a:pPr>
                      <a:r>
                        <a:rPr lang="es-EC" sz="1500" b="1" dirty="0">
                          <a:effectLst/>
                        </a:rPr>
                        <a:t>Costos de Producción</a:t>
                      </a:r>
                      <a:endParaRPr lang="es-EC" sz="15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81" marR="34181" marT="0" marB="0" anchor="b"/>
                </a:tc>
                <a:tc>
                  <a:txBody>
                    <a:bodyPr/>
                    <a:lstStyle/>
                    <a:p>
                      <a:pPr algn="ctr">
                        <a:lnSpc>
                          <a:spcPct val="115000"/>
                        </a:lnSpc>
                        <a:spcAft>
                          <a:spcPts val="0"/>
                        </a:spcAft>
                      </a:pPr>
                      <a:r>
                        <a:rPr lang="es-EC" sz="1500" b="1" dirty="0">
                          <a:effectLst/>
                        </a:rPr>
                        <a:t> </a:t>
                      </a:r>
                      <a:endParaRPr lang="es-EC" sz="15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81" marR="34181" marT="0" marB="0" anchor="b"/>
                </a:tc>
              </a:tr>
              <a:tr h="237252">
                <a:tc>
                  <a:txBody>
                    <a:bodyPr/>
                    <a:lstStyle/>
                    <a:p>
                      <a:pPr>
                        <a:lnSpc>
                          <a:spcPct val="115000"/>
                        </a:lnSpc>
                        <a:spcAft>
                          <a:spcPts val="0"/>
                        </a:spcAft>
                      </a:pPr>
                      <a:r>
                        <a:rPr lang="es-EC" sz="1500" b="0" dirty="0">
                          <a:effectLst/>
                        </a:rPr>
                        <a:t>Materiales directos</a:t>
                      </a:r>
                      <a:endParaRPr lang="es-EC" sz="15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81" marR="34181" marT="0" marB="0" anchor="b"/>
                </a:tc>
                <a:tc>
                  <a:txBody>
                    <a:bodyPr/>
                    <a:lstStyle/>
                    <a:p>
                      <a:pPr algn="ctr">
                        <a:lnSpc>
                          <a:spcPct val="115000"/>
                        </a:lnSpc>
                        <a:spcAft>
                          <a:spcPts val="0"/>
                        </a:spcAft>
                      </a:pPr>
                      <a:r>
                        <a:rPr lang="es-EC" sz="1500">
                          <a:effectLst/>
                        </a:rPr>
                        <a:t>59.370,97</a:t>
                      </a:r>
                      <a:endParaRPr lang="es-EC"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34181" marR="34181" marT="0" marB="0" anchor="b"/>
                </a:tc>
              </a:tr>
              <a:tr h="237252">
                <a:tc>
                  <a:txBody>
                    <a:bodyPr/>
                    <a:lstStyle/>
                    <a:p>
                      <a:pPr>
                        <a:lnSpc>
                          <a:spcPct val="115000"/>
                        </a:lnSpc>
                        <a:spcAft>
                          <a:spcPts val="0"/>
                        </a:spcAft>
                      </a:pPr>
                      <a:r>
                        <a:rPr lang="es-EC" sz="1500" b="0" dirty="0">
                          <a:effectLst/>
                        </a:rPr>
                        <a:t>Mano de obra directa</a:t>
                      </a:r>
                      <a:endParaRPr lang="es-EC" sz="15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81" marR="34181" marT="0" marB="0" anchor="b"/>
                </a:tc>
                <a:tc>
                  <a:txBody>
                    <a:bodyPr/>
                    <a:lstStyle/>
                    <a:p>
                      <a:pPr algn="ctr">
                        <a:lnSpc>
                          <a:spcPct val="115000"/>
                        </a:lnSpc>
                        <a:spcAft>
                          <a:spcPts val="0"/>
                        </a:spcAft>
                      </a:pPr>
                      <a:r>
                        <a:rPr lang="es-EC" sz="1500">
                          <a:effectLst/>
                        </a:rPr>
                        <a:t>58.073,30</a:t>
                      </a:r>
                      <a:endParaRPr lang="es-EC"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34181" marR="34181" marT="0" marB="0" anchor="b"/>
                </a:tc>
              </a:tr>
              <a:tr h="237252">
                <a:tc>
                  <a:txBody>
                    <a:bodyPr/>
                    <a:lstStyle/>
                    <a:p>
                      <a:pPr>
                        <a:lnSpc>
                          <a:spcPct val="115000"/>
                        </a:lnSpc>
                        <a:spcAft>
                          <a:spcPts val="0"/>
                        </a:spcAft>
                      </a:pPr>
                      <a:r>
                        <a:rPr lang="es-EC" sz="1500" b="1" dirty="0">
                          <a:effectLst/>
                        </a:rPr>
                        <a:t>Gastos de Fabricación</a:t>
                      </a:r>
                      <a:endParaRPr lang="es-EC" sz="15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81" marR="34181" marT="0" marB="0" anchor="b"/>
                </a:tc>
                <a:tc>
                  <a:txBody>
                    <a:bodyPr/>
                    <a:lstStyle/>
                    <a:p>
                      <a:pPr algn="ctr">
                        <a:lnSpc>
                          <a:spcPct val="115000"/>
                        </a:lnSpc>
                        <a:spcAft>
                          <a:spcPts val="0"/>
                        </a:spcAft>
                      </a:pPr>
                      <a:r>
                        <a:rPr lang="es-EC" sz="1500" b="1" dirty="0">
                          <a:effectLst/>
                        </a:rPr>
                        <a:t> </a:t>
                      </a:r>
                      <a:endParaRPr lang="es-EC" sz="15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81" marR="34181" marT="0" marB="0" anchor="b"/>
                </a:tc>
              </a:tr>
              <a:tr h="237252">
                <a:tc>
                  <a:txBody>
                    <a:bodyPr/>
                    <a:lstStyle/>
                    <a:p>
                      <a:pPr>
                        <a:lnSpc>
                          <a:spcPct val="115000"/>
                        </a:lnSpc>
                        <a:spcAft>
                          <a:spcPts val="0"/>
                        </a:spcAft>
                      </a:pPr>
                      <a:r>
                        <a:rPr lang="es-EC" sz="1500" b="0" dirty="0">
                          <a:effectLst/>
                        </a:rPr>
                        <a:t>Materiales indirectos</a:t>
                      </a:r>
                      <a:endParaRPr lang="es-EC" sz="15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81" marR="34181" marT="0" marB="0" anchor="b"/>
                </a:tc>
                <a:tc>
                  <a:txBody>
                    <a:bodyPr/>
                    <a:lstStyle/>
                    <a:p>
                      <a:pPr algn="ctr">
                        <a:lnSpc>
                          <a:spcPct val="115000"/>
                        </a:lnSpc>
                        <a:spcAft>
                          <a:spcPts val="0"/>
                        </a:spcAft>
                      </a:pPr>
                      <a:r>
                        <a:rPr lang="es-EC" sz="1500">
                          <a:effectLst/>
                        </a:rPr>
                        <a:t>23.182,67</a:t>
                      </a:r>
                      <a:endParaRPr lang="es-EC"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34181" marR="34181" marT="0" marB="0" anchor="b"/>
                </a:tc>
              </a:tr>
              <a:tr h="237252">
                <a:tc>
                  <a:txBody>
                    <a:bodyPr/>
                    <a:lstStyle/>
                    <a:p>
                      <a:pPr>
                        <a:lnSpc>
                          <a:spcPct val="115000"/>
                        </a:lnSpc>
                        <a:spcAft>
                          <a:spcPts val="0"/>
                        </a:spcAft>
                      </a:pPr>
                      <a:r>
                        <a:rPr lang="es-EC" sz="1500" b="0" dirty="0">
                          <a:effectLst/>
                        </a:rPr>
                        <a:t>Mano de obra indirecta</a:t>
                      </a:r>
                      <a:endParaRPr lang="es-EC" sz="15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81" marR="34181" marT="0" marB="0" anchor="b"/>
                </a:tc>
                <a:tc>
                  <a:txBody>
                    <a:bodyPr/>
                    <a:lstStyle/>
                    <a:p>
                      <a:pPr algn="ctr">
                        <a:lnSpc>
                          <a:spcPct val="115000"/>
                        </a:lnSpc>
                        <a:spcAft>
                          <a:spcPts val="0"/>
                        </a:spcAft>
                      </a:pPr>
                      <a:r>
                        <a:rPr lang="es-EC" sz="1500">
                          <a:effectLst/>
                        </a:rPr>
                        <a:t>8.809,68</a:t>
                      </a:r>
                      <a:endParaRPr lang="es-EC"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34181" marR="34181" marT="0" marB="0" anchor="b"/>
                </a:tc>
              </a:tr>
              <a:tr h="237252">
                <a:tc>
                  <a:txBody>
                    <a:bodyPr/>
                    <a:lstStyle/>
                    <a:p>
                      <a:pPr>
                        <a:lnSpc>
                          <a:spcPct val="115000"/>
                        </a:lnSpc>
                        <a:spcAft>
                          <a:spcPts val="0"/>
                        </a:spcAft>
                      </a:pPr>
                      <a:r>
                        <a:rPr lang="es-EC" sz="1500" b="0" dirty="0">
                          <a:effectLst/>
                        </a:rPr>
                        <a:t>Suministros y materiales</a:t>
                      </a:r>
                      <a:endParaRPr lang="es-EC" sz="15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81" marR="34181" marT="0" marB="0" anchor="b"/>
                </a:tc>
                <a:tc>
                  <a:txBody>
                    <a:bodyPr/>
                    <a:lstStyle/>
                    <a:p>
                      <a:pPr algn="ctr">
                        <a:lnSpc>
                          <a:spcPct val="115000"/>
                        </a:lnSpc>
                        <a:spcAft>
                          <a:spcPts val="0"/>
                        </a:spcAft>
                      </a:pPr>
                      <a:r>
                        <a:rPr lang="es-EC" sz="1500">
                          <a:effectLst/>
                        </a:rPr>
                        <a:t>32.125,67</a:t>
                      </a:r>
                      <a:endParaRPr lang="es-EC"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34181" marR="34181" marT="0" marB="0" anchor="b"/>
                </a:tc>
              </a:tr>
              <a:tr h="237252">
                <a:tc>
                  <a:txBody>
                    <a:bodyPr/>
                    <a:lstStyle/>
                    <a:p>
                      <a:pPr>
                        <a:lnSpc>
                          <a:spcPct val="115000"/>
                        </a:lnSpc>
                        <a:spcAft>
                          <a:spcPts val="0"/>
                        </a:spcAft>
                      </a:pPr>
                      <a:r>
                        <a:rPr lang="es-EC" sz="1500" b="0" dirty="0">
                          <a:effectLst/>
                        </a:rPr>
                        <a:t>Alquiler de maquinaria</a:t>
                      </a:r>
                      <a:endParaRPr lang="es-EC" sz="15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81" marR="34181" marT="0" marB="0" anchor="b"/>
                </a:tc>
                <a:tc>
                  <a:txBody>
                    <a:bodyPr/>
                    <a:lstStyle/>
                    <a:p>
                      <a:pPr algn="ctr">
                        <a:lnSpc>
                          <a:spcPct val="115000"/>
                        </a:lnSpc>
                        <a:spcAft>
                          <a:spcPts val="0"/>
                        </a:spcAft>
                      </a:pPr>
                      <a:r>
                        <a:rPr lang="es-EC" sz="1500">
                          <a:effectLst/>
                        </a:rPr>
                        <a:t> 900,00</a:t>
                      </a:r>
                      <a:endParaRPr lang="es-EC"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34181" marR="34181" marT="0" marB="0" anchor="b"/>
                </a:tc>
              </a:tr>
              <a:tr h="237252">
                <a:tc>
                  <a:txBody>
                    <a:bodyPr/>
                    <a:lstStyle/>
                    <a:p>
                      <a:pPr>
                        <a:lnSpc>
                          <a:spcPct val="115000"/>
                        </a:lnSpc>
                        <a:spcAft>
                          <a:spcPts val="0"/>
                        </a:spcAft>
                      </a:pPr>
                      <a:r>
                        <a:rPr lang="es-EC" sz="1500" b="1" dirty="0">
                          <a:effectLst/>
                        </a:rPr>
                        <a:t>Gastos  </a:t>
                      </a:r>
                      <a:endParaRPr lang="es-EC" sz="15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81" marR="34181" marT="0" marB="0" anchor="b"/>
                </a:tc>
                <a:tc>
                  <a:txBody>
                    <a:bodyPr/>
                    <a:lstStyle/>
                    <a:p>
                      <a:pPr algn="ctr">
                        <a:lnSpc>
                          <a:spcPct val="115000"/>
                        </a:lnSpc>
                        <a:spcAft>
                          <a:spcPts val="0"/>
                        </a:spcAft>
                      </a:pPr>
                      <a:r>
                        <a:rPr lang="es-EC" sz="1500" b="1" dirty="0">
                          <a:effectLst/>
                        </a:rPr>
                        <a:t> </a:t>
                      </a:r>
                      <a:endParaRPr lang="es-EC" sz="15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81" marR="34181" marT="0" marB="0" anchor="b"/>
                </a:tc>
              </a:tr>
              <a:tr h="237252">
                <a:tc>
                  <a:txBody>
                    <a:bodyPr/>
                    <a:lstStyle/>
                    <a:p>
                      <a:pPr>
                        <a:lnSpc>
                          <a:spcPct val="115000"/>
                        </a:lnSpc>
                        <a:spcAft>
                          <a:spcPts val="0"/>
                        </a:spcAft>
                      </a:pPr>
                      <a:r>
                        <a:rPr lang="es-EC" sz="1500" b="0" dirty="0">
                          <a:effectLst/>
                        </a:rPr>
                        <a:t>Gastos Administrativos</a:t>
                      </a:r>
                      <a:endParaRPr lang="es-EC" sz="15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81" marR="34181" marT="0" marB="0" anchor="b"/>
                </a:tc>
                <a:tc>
                  <a:txBody>
                    <a:bodyPr/>
                    <a:lstStyle/>
                    <a:p>
                      <a:pPr algn="ctr">
                        <a:lnSpc>
                          <a:spcPct val="115000"/>
                        </a:lnSpc>
                        <a:spcAft>
                          <a:spcPts val="0"/>
                        </a:spcAft>
                      </a:pPr>
                      <a:r>
                        <a:rPr lang="es-EC" sz="1500">
                          <a:effectLst/>
                        </a:rPr>
                        <a:t>4.012,66</a:t>
                      </a:r>
                      <a:endParaRPr lang="es-EC"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34181" marR="34181" marT="0" marB="0" anchor="b"/>
                </a:tc>
              </a:tr>
              <a:tr h="237252">
                <a:tc>
                  <a:txBody>
                    <a:bodyPr/>
                    <a:lstStyle/>
                    <a:p>
                      <a:pPr>
                        <a:lnSpc>
                          <a:spcPct val="115000"/>
                        </a:lnSpc>
                        <a:spcAft>
                          <a:spcPts val="0"/>
                        </a:spcAft>
                      </a:pPr>
                      <a:r>
                        <a:rPr lang="es-EC" sz="1500" b="0" dirty="0">
                          <a:effectLst/>
                        </a:rPr>
                        <a:t>Gastos de Ventas</a:t>
                      </a:r>
                      <a:endParaRPr lang="es-EC" sz="15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81" marR="34181" marT="0" marB="0" anchor="b"/>
                </a:tc>
                <a:tc>
                  <a:txBody>
                    <a:bodyPr/>
                    <a:lstStyle/>
                    <a:p>
                      <a:pPr algn="ctr">
                        <a:lnSpc>
                          <a:spcPct val="115000"/>
                        </a:lnSpc>
                        <a:spcAft>
                          <a:spcPts val="0"/>
                        </a:spcAft>
                      </a:pPr>
                      <a:r>
                        <a:rPr lang="es-EC" sz="1500">
                          <a:effectLst/>
                        </a:rPr>
                        <a:t>2.000,00</a:t>
                      </a:r>
                      <a:endParaRPr lang="es-EC"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34181" marR="34181" marT="0" marB="0" anchor="b"/>
                </a:tc>
              </a:tr>
              <a:tr h="237252">
                <a:tc>
                  <a:txBody>
                    <a:bodyPr/>
                    <a:lstStyle/>
                    <a:p>
                      <a:pPr>
                        <a:lnSpc>
                          <a:spcPct val="115000"/>
                        </a:lnSpc>
                        <a:spcAft>
                          <a:spcPts val="0"/>
                        </a:spcAft>
                      </a:pPr>
                      <a:r>
                        <a:rPr lang="es-EC" sz="1500" b="1" dirty="0">
                          <a:effectLst/>
                        </a:rPr>
                        <a:t>Total Capital de Trabajo</a:t>
                      </a:r>
                      <a:endParaRPr lang="es-EC" sz="15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81" marR="34181" marT="0" marB="0" anchor="b"/>
                </a:tc>
                <a:tc>
                  <a:txBody>
                    <a:bodyPr/>
                    <a:lstStyle/>
                    <a:p>
                      <a:pPr algn="ctr">
                        <a:lnSpc>
                          <a:spcPct val="115000"/>
                        </a:lnSpc>
                        <a:spcAft>
                          <a:spcPts val="0"/>
                        </a:spcAft>
                      </a:pPr>
                      <a:r>
                        <a:rPr lang="es-EC" sz="1500" b="1">
                          <a:effectLst/>
                        </a:rPr>
                        <a:t>188.474,95</a:t>
                      </a:r>
                      <a:endParaRPr lang="es-EC" sz="15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4181" marR="34181" marT="0" marB="0" anchor="b"/>
                </a:tc>
              </a:tr>
              <a:tr h="237252">
                <a:tc>
                  <a:txBody>
                    <a:bodyPr/>
                    <a:lstStyle/>
                    <a:p>
                      <a:pPr>
                        <a:lnSpc>
                          <a:spcPct val="115000"/>
                        </a:lnSpc>
                        <a:spcAft>
                          <a:spcPts val="0"/>
                        </a:spcAft>
                      </a:pPr>
                      <a:r>
                        <a:rPr lang="es-EC" sz="1500" b="1" dirty="0">
                          <a:effectLst/>
                        </a:rPr>
                        <a:t>TOTAL DE INVERSIONES</a:t>
                      </a:r>
                      <a:endParaRPr lang="es-EC" sz="15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81" marR="34181" marT="0" marB="0" anchor="b"/>
                </a:tc>
                <a:tc>
                  <a:txBody>
                    <a:bodyPr/>
                    <a:lstStyle/>
                    <a:p>
                      <a:pPr algn="ctr">
                        <a:lnSpc>
                          <a:spcPct val="115000"/>
                        </a:lnSpc>
                        <a:spcAft>
                          <a:spcPts val="0"/>
                        </a:spcAft>
                      </a:pPr>
                      <a:r>
                        <a:rPr lang="es-EC" sz="1500" b="1" dirty="0">
                          <a:effectLst/>
                        </a:rPr>
                        <a:t>592.864,95</a:t>
                      </a:r>
                      <a:endParaRPr lang="es-EC" sz="15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81" marR="34181" marT="0" marB="0" anchor="b"/>
                </a:tc>
              </a:tr>
            </a:tbl>
          </a:graphicData>
        </a:graphic>
      </p:graphicFrame>
      <p:pic>
        <p:nvPicPr>
          <p:cNvPr id="6" name="Imagen 5"/>
          <p:cNvPicPr>
            <a:picLocks noChangeAspect="1"/>
          </p:cNvPicPr>
          <p:nvPr/>
        </p:nvPicPr>
        <p:blipFill>
          <a:blip r:embed="rId3"/>
          <a:stretch>
            <a:fillRect/>
          </a:stretch>
        </p:blipFill>
        <p:spPr>
          <a:xfrm>
            <a:off x="9258300" y="5295900"/>
            <a:ext cx="2933700" cy="1562100"/>
          </a:xfrm>
          <a:prstGeom prst="rect">
            <a:avLst/>
          </a:prstGeom>
        </p:spPr>
      </p:pic>
    </p:spTree>
    <p:extLst>
      <p:ext uri="{BB962C8B-B14F-4D97-AF65-F5344CB8AC3E}">
        <p14:creationId xmlns:p14="http://schemas.microsoft.com/office/powerpoint/2010/main" val="35382116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0456" y="436451"/>
            <a:ext cx="9337183" cy="1320800"/>
          </a:xfrm>
        </p:spPr>
        <p:txBody>
          <a:bodyPr>
            <a:noAutofit/>
          </a:bodyPr>
          <a:lstStyle/>
          <a:p>
            <a:r>
              <a:rPr lang="es-EC" sz="4200" dirty="0" smtClean="0">
                <a:latin typeface="AR DELANEY" panose="02000000000000000000" pitchFamily="2" charset="0"/>
              </a:rPr>
              <a:t>CAPÍTULO V ESTUDIO FINANCIERO</a:t>
            </a:r>
            <a:endParaRPr lang="es-EC" sz="4200" dirty="0">
              <a:latin typeface="AR DELANEY" panose="02000000000000000000" pitchFamily="2" charset="0"/>
            </a:endParaRPr>
          </a:p>
        </p:txBody>
      </p:sp>
      <p:sp>
        <p:nvSpPr>
          <p:cNvPr id="3" name="Marcador de contenido 2"/>
          <p:cNvSpPr>
            <a:spLocks noGrp="1"/>
          </p:cNvSpPr>
          <p:nvPr>
            <p:ph idx="1"/>
          </p:nvPr>
        </p:nvSpPr>
        <p:spPr>
          <a:xfrm>
            <a:off x="640713" y="1757251"/>
            <a:ext cx="8596668" cy="4571999"/>
          </a:xfrm>
        </p:spPr>
        <p:txBody>
          <a:bodyPr>
            <a:noAutofit/>
          </a:bodyPr>
          <a:lstStyle/>
          <a:p>
            <a:r>
              <a:rPr lang="es-ES" sz="1700" dirty="0"/>
              <a:t>Presupuesto del Plan De </a:t>
            </a:r>
            <a:r>
              <a:rPr lang="es-ES" sz="1700" dirty="0" smtClean="0"/>
              <a:t>Marketing</a:t>
            </a:r>
          </a:p>
          <a:p>
            <a:r>
              <a:rPr lang="es-ES" sz="1700" dirty="0" smtClean="0"/>
              <a:t>Punto </a:t>
            </a:r>
            <a:r>
              <a:rPr lang="es-ES" sz="1700" dirty="0"/>
              <a:t>de </a:t>
            </a:r>
            <a:r>
              <a:rPr lang="es-ES" sz="1700" dirty="0" smtClean="0"/>
              <a:t>equilibrio</a:t>
            </a:r>
            <a:endParaRPr lang="es-EC" sz="1700" dirty="0"/>
          </a:p>
          <a:p>
            <a:r>
              <a:rPr lang="es-ES" sz="1700" dirty="0" smtClean="0"/>
              <a:t>Flujo </a:t>
            </a:r>
            <a:r>
              <a:rPr lang="es-ES" sz="1700" dirty="0"/>
              <a:t>de </a:t>
            </a:r>
            <a:r>
              <a:rPr lang="es-ES" sz="1700" dirty="0" smtClean="0"/>
              <a:t>fondos</a:t>
            </a:r>
          </a:p>
          <a:p>
            <a:r>
              <a:rPr lang="es-ES" sz="1700" dirty="0" smtClean="0"/>
              <a:t>Escenarios </a:t>
            </a:r>
            <a:r>
              <a:rPr lang="es-ES" sz="1700" dirty="0"/>
              <a:t>(Esperado, pesimista y </a:t>
            </a:r>
            <a:r>
              <a:rPr lang="es-ES" sz="1700" dirty="0" smtClean="0"/>
              <a:t>optimista)</a:t>
            </a:r>
          </a:p>
          <a:p>
            <a:r>
              <a:rPr lang="es-ES" sz="1700" dirty="0" smtClean="0"/>
              <a:t>Evaluación financiera</a:t>
            </a:r>
          </a:p>
          <a:p>
            <a:r>
              <a:rPr lang="es-ES" sz="1700" dirty="0" smtClean="0"/>
              <a:t>Valor </a:t>
            </a:r>
            <a:r>
              <a:rPr lang="es-ES" sz="1700" dirty="0"/>
              <a:t>actual </a:t>
            </a:r>
            <a:r>
              <a:rPr lang="es-ES" sz="1700" dirty="0" smtClean="0"/>
              <a:t>neto</a:t>
            </a:r>
          </a:p>
          <a:p>
            <a:r>
              <a:rPr lang="es-ES" sz="1700" dirty="0" smtClean="0"/>
              <a:t>Tasa </a:t>
            </a:r>
            <a:r>
              <a:rPr lang="es-ES" sz="1700" dirty="0"/>
              <a:t>interna de </a:t>
            </a:r>
            <a:r>
              <a:rPr lang="es-ES" sz="1700" dirty="0" smtClean="0"/>
              <a:t>retorno</a:t>
            </a:r>
          </a:p>
          <a:p>
            <a:r>
              <a:rPr lang="es-ES" sz="1700" dirty="0" smtClean="0"/>
              <a:t>Costo beneficio</a:t>
            </a:r>
          </a:p>
          <a:p>
            <a:r>
              <a:rPr lang="es-ES" sz="1700" dirty="0" smtClean="0"/>
              <a:t>Tiempo </a:t>
            </a:r>
            <a:r>
              <a:rPr lang="es-ES" sz="1700" dirty="0"/>
              <a:t>de recuperación</a:t>
            </a:r>
            <a:endParaRPr lang="es-EC" sz="1700" dirty="0"/>
          </a:p>
        </p:txBody>
      </p:sp>
      <p:pic>
        <p:nvPicPr>
          <p:cNvPr id="5" name="Imagen 4"/>
          <p:cNvPicPr/>
          <p:nvPr/>
        </p:nvPicPr>
        <p:blipFill rotWithShape="1">
          <a:blip r:embed="rId2" cstate="print"/>
          <a:srcRect l="11412" t="12642" r="30209" b="17385"/>
          <a:stretch/>
        </p:blipFill>
        <p:spPr bwMode="auto">
          <a:xfrm>
            <a:off x="9517487" y="0"/>
            <a:ext cx="2674513" cy="1339403"/>
          </a:xfrm>
          <a:prstGeom prst="rect">
            <a:avLst/>
          </a:prstGeom>
          <a:ln>
            <a:noFill/>
          </a:ln>
          <a:extLst>
            <a:ext uri="{53640926-AAD7-44D8-BBD7-CCE9431645EC}">
              <a14:shadowObscured xmlns:a14="http://schemas.microsoft.com/office/drawing/2010/main"/>
            </a:ext>
          </a:extLst>
        </p:spPr>
      </p:pic>
      <p:pic>
        <p:nvPicPr>
          <p:cNvPr id="7" name="Imagen 6"/>
          <p:cNvPicPr>
            <a:picLocks noChangeAspect="1"/>
          </p:cNvPicPr>
          <p:nvPr/>
        </p:nvPicPr>
        <p:blipFill>
          <a:blip r:embed="rId3"/>
          <a:stretch>
            <a:fillRect/>
          </a:stretch>
        </p:blipFill>
        <p:spPr>
          <a:xfrm>
            <a:off x="5803269" y="1775854"/>
            <a:ext cx="4911421" cy="2320119"/>
          </a:xfrm>
          <a:prstGeom prst="rect">
            <a:avLst/>
          </a:prstGeom>
          <a:ln>
            <a:noFill/>
          </a:ln>
          <a:effectLst>
            <a:softEdge rad="112500"/>
          </a:effectLst>
        </p:spPr>
      </p:pic>
      <p:pic>
        <p:nvPicPr>
          <p:cNvPr id="8" name="Picture 4" descr="https://encrypted-tbn2.gstatic.com/images?q=tbn:ANd9GcTW53fzT-50vDfN_1mcxNvF2M6VoL4DPFnzU3FipNV97BClkxODC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6392" y="4339707"/>
            <a:ext cx="3525608" cy="2518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3577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418531"/>
            <a:ext cx="8596668" cy="1320800"/>
          </a:xfrm>
        </p:spPr>
        <p:txBody>
          <a:bodyPr/>
          <a:lstStyle/>
          <a:p>
            <a:r>
              <a:rPr lang="es-EC" b="1" dirty="0">
                <a:effectLst>
                  <a:outerShdw blurRad="38100" dist="38100" dir="2700000" algn="tl">
                    <a:srgbClr val="000000">
                      <a:alpha val="43137"/>
                    </a:srgbClr>
                  </a:outerShdw>
                </a:effectLst>
                <a:latin typeface="Algerian" panose="04020705040A02060702" pitchFamily="82" charset="0"/>
              </a:rPr>
              <a:t>Escenario Esperado</a:t>
            </a:r>
            <a:endParaRPr lang="es-EC" dirty="0">
              <a:effectLst>
                <a:outerShdw blurRad="38100" dist="38100" dir="2700000" algn="tl">
                  <a:srgbClr val="000000">
                    <a:alpha val="43137"/>
                  </a:srgbClr>
                </a:outerShdw>
              </a:effectLst>
              <a:latin typeface="Algerian" panose="04020705040A02060702" pitchFamily="82" charset="0"/>
            </a:endParaRPr>
          </a:p>
        </p:txBody>
      </p:sp>
      <p:pic>
        <p:nvPicPr>
          <p:cNvPr id="4" name="Imagen 3"/>
          <p:cNvPicPr/>
          <p:nvPr/>
        </p:nvPicPr>
        <p:blipFill rotWithShape="1">
          <a:blip r:embed="rId2" cstate="print"/>
          <a:srcRect l="11412" t="12642" r="30209" b="17385"/>
          <a:stretch/>
        </p:blipFill>
        <p:spPr bwMode="auto">
          <a:xfrm>
            <a:off x="9517487" y="0"/>
            <a:ext cx="2674513" cy="1339403"/>
          </a:xfrm>
          <a:prstGeom prst="rect">
            <a:avLst/>
          </a:prstGeom>
          <a:ln>
            <a:noFill/>
          </a:ln>
          <a:extLst>
            <a:ext uri="{53640926-AAD7-44D8-BBD7-CCE9431645EC}">
              <a14:shadowObscured xmlns:a14="http://schemas.microsoft.com/office/drawing/2010/main"/>
            </a:ext>
          </a:extLst>
        </p:spPr>
      </p:pic>
      <p:pic>
        <p:nvPicPr>
          <p:cNvPr id="3" name="Imagen 2"/>
          <p:cNvPicPr>
            <a:picLocks noChangeAspect="1"/>
          </p:cNvPicPr>
          <p:nvPr/>
        </p:nvPicPr>
        <p:blipFill>
          <a:blip r:embed="rId3"/>
          <a:stretch>
            <a:fillRect/>
          </a:stretch>
        </p:blipFill>
        <p:spPr>
          <a:xfrm>
            <a:off x="219027" y="1339403"/>
            <a:ext cx="10650742" cy="5518596"/>
          </a:xfrm>
          <a:prstGeom prst="rect">
            <a:avLst/>
          </a:prstGeom>
        </p:spPr>
      </p:pic>
    </p:spTree>
    <p:extLst>
      <p:ext uri="{BB962C8B-B14F-4D97-AF65-F5344CB8AC3E}">
        <p14:creationId xmlns:p14="http://schemas.microsoft.com/office/powerpoint/2010/main" val="14577457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418531"/>
            <a:ext cx="8596668" cy="1320800"/>
          </a:xfrm>
        </p:spPr>
        <p:txBody>
          <a:bodyPr/>
          <a:lstStyle/>
          <a:p>
            <a:r>
              <a:rPr lang="es-EC" b="1" dirty="0">
                <a:effectLst>
                  <a:outerShdw blurRad="38100" dist="38100" dir="2700000" algn="tl">
                    <a:srgbClr val="000000">
                      <a:alpha val="43137"/>
                    </a:srgbClr>
                  </a:outerShdw>
                </a:effectLst>
                <a:latin typeface="Algerian" panose="04020705040A02060702" pitchFamily="82" charset="0"/>
              </a:rPr>
              <a:t>Escenario </a:t>
            </a:r>
            <a:r>
              <a:rPr lang="es-EC" b="1" dirty="0" smtClean="0">
                <a:effectLst>
                  <a:outerShdw blurRad="38100" dist="38100" dir="2700000" algn="tl">
                    <a:srgbClr val="000000">
                      <a:alpha val="43137"/>
                    </a:srgbClr>
                  </a:outerShdw>
                </a:effectLst>
                <a:latin typeface="Algerian" panose="04020705040A02060702" pitchFamily="82" charset="0"/>
              </a:rPr>
              <a:t>optimista</a:t>
            </a:r>
            <a:endParaRPr lang="es-EC" dirty="0">
              <a:effectLst>
                <a:outerShdw blurRad="38100" dist="38100" dir="2700000" algn="tl">
                  <a:srgbClr val="000000">
                    <a:alpha val="43137"/>
                  </a:srgbClr>
                </a:outerShdw>
              </a:effectLst>
              <a:latin typeface="Algerian" panose="04020705040A02060702" pitchFamily="82" charset="0"/>
            </a:endParaRPr>
          </a:p>
        </p:txBody>
      </p:sp>
      <p:pic>
        <p:nvPicPr>
          <p:cNvPr id="4" name="Imagen 3"/>
          <p:cNvPicPr/>
          <p:nvPr/>
        </p:nvPicPr>
        <p:blipFill rotWithShape="1">
          <a:blip r:embed="rId2" cstate="print"/>
          <a:srcRect l="11412" t="12642" r="30209" b="17385"/>
          <a:stretch/>
        </p:blipFill>
        <p:spPr bwMode="auto">
          <a:xfrm>
            <a:off x="9517487" y="0"/>
            <a:ext cx="2674513" cy="1339403"/>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387966" y="1339403"/>
            <a:ext cx="10134458" cy="5518597"/>
          </a:xfrm>
          <a:prstGeom prst="rect">
            <a:avLst/>
          </a:prstGeom>
          <a:noFill/>
          <a:ln>
            <a:noFill/>
          </a:ln>
        </p:spPr>
      </p:pic>
    </p:spTree>
    <p:extLst>
      <p:ext uri="{BB962C8B-B14F-4D97-AF65-F5344CB8AC3E}">
        <p14:creationId xmlns:p14="http://schemas.microsoft.com/office/powerpoint/2010/main" val="1550048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418531"/>
            <a:ext cx="8596668" cy="1320800"/>
          </a:xfrm>
        </p:spPr>
        <p:txBody>
          <a:bodyPr/>
          <a:lstStyle/>
          <a:p>
            <a:r>
              <a:rPr lang="es-EC" b="1" dirty="0">
                <a:effectLst>
                  <a:outerShdw blurRad="38100" dist="38100" dir="2700000" algn="tl">
                    <a:srgbClr val="000000">
                      <a:alpha val="43137"/>
                    </a:srgbClr>
                  </a:outerShdw>
                </a:effectLst>
                <a:latin typeface="Algerian" panose="04020705040A02060702" pitchFamily="82" charset="0"/>
              </a:rPr>
              <a:t>Escenario </a:t>
            </a:r>
            <a:r>
              <a:rPr lang="es-EC" b="1" dirty="0" smtClean="0">
                <a:effectLst>
                  <a:outerShdw blurRad="38100" dist="38100" dir="2700000" algn="tl">
                    <a:srgbClr val="000000">
                      <a:alpha val="43137"/>
                    </a:srgbClr>
                  </a:outerShdw>
                </a:effectLst>
                <a:latin typeface="Algerian" panose="04020705040A02060702" pitchFamily="82" charset="0"/>
              </a:rPr>
              <a:t>pesimista</a:t>
            </a:r>
            <a:endParaRPr lang="es-EC" dirty="0">
              <a:effectLst>
                <a:outerShdw blurRad="38100" dist="38100" dir="2700000" algn="tl">
                  <a:srgbClr val="000000">
                    <a:alpha val="43137"/>
                  </a:srgbClr>
                </a:outerShdw>
              </a:effectLst>
              <a:latin typeface="Algerian" panose="04020705040A02060702" pitchFamily="82" charset="0"/>
            </a:endParaRPr>
          </a:p>
        </p:txBody>
      </p:sp>
      <p:pic>
        <p:nvPicPr>
          <p:cNvPr id="4" name="Imagen 3"/>
          <p:cNvPicPr/>
          <p:nvPr/>
        </p:nvPicPr>
        <p:blipFill rotWithShape="1">
          <a:blip r:embed="rId2" cstate="print"/>
          <a:srcRect l="11412" t="12642" r="30209" b="17385"/>
          <a:stretch/>
        </p:blipFill>
        <p:spPr bwMode="auto">
          <a:xfrm>
            <a:off x="9517487" y="0"/>
            <a:ext cx="2674513" cy="1339403"/>
          </a:xfrm>
          <a:prstGeom prst="rect">
            <a:avLst/>
          </a:prstGeom>
          <a:ln>
            <a:noFill/>
          </a:ln>
          <a:extLst>
            <a:ext uri="{53640926-AAD7-44D8-BBD7-CCE9431645EC}">
              <a14:shadowObscured xmlns:a14="http://schemas.microsoft.com/office/drawing/2010/main"/>
            </a:ext>
          </a:extLst>
        </p:spPr>
      </p:pic>
      <p:pic>
        <p:nvPicPr>
          <p:cNvPr id="3" name="Imagen 2"/>
          <p:cNvPicPr>
            <a:picLocks noChangeAspect="1"/>
          </p:cNvPicPr>
          <p:nvPr/>
        </p:nvPicPr>
        <p:blipFill>
          <a:blip r:embed="rId3"/>
          <a:stretch>
            <a:fillRect/>
          </a:stretch>
        </p:blipFill>
        <p:spPr>
          <a:xfrm>
            <a:off x="467813" y="1431261"/>
            <a:ext cx="10109202" cy="5426740"/>
          </a:xfrm>
          <a:prstGeom prst="rect">
            <a:avLst/>
          </a:prstGeom>
        </p:spPr>
      </p:pic>
    </p:spTree>
    <p:extLst>
      <p:ext uri="{BB962C8B-B14F-4D97-AF65-F5344CB8AC3E}">
        <p14:creationId xmlns:p14="http://schemas.microsoft.com/office/powerpoint/2010/main" val="25093247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latin typeface="Algerian" panose="04020705040A02060702" pitchFamily="82" charset="0"/>
              </a:rPr>
              <a:t>Costo beneficio</a:t>
            </a:r>
            <a:endParaRPr lang="es-EC" dirty="0">
              <a:effectLst>
                <a:outerShdw blurRad="38100" dist="38100" dir="2700000" algn="tl">
                  <a:srgbClr val="000000">
                    <a:alpha val="43137"/>
                  </a:srgbClr>
                </a:outerShdw>
              </a:effectLst>
              <a:latin typeface="Algerian" panose="04020705040A02060702" pitchFamily="82" charset="0"/>
            </a:endParaRPr>
          </a:p>
        </p:txBody>
      </p:sp>
      <p:pic>
        <p:nvPicPr>
          <p:cNvPr id="4" name="Imagen 3"/>
          <p:cNvPicPr/>
          <p:nvPr/>
        </p:nvPicPr>
        <p:blipFill rotWithShape="1">
          <a:blip r:embed="rId2" cstate="print"/>
          <a:srcRect l="11412" t="12642" r="30209" b="17385"/>
          <a:stretch/>
        </p:blipFill>
        <p:spPr bwMode="auto">
          <a:xfrm>
            <a:off x="9517487" y="1"/>
            <a:ext cx="2674513" cy="772732"/>
          </a:xfrm>
          <a:prstGeom prst="rect">
            <a:avLst/>
          </a:prstGeom>
          <a:ln>
            <a:noFill/>
          </a:ln>
          <a:extLst>
            <a:ext uri="{53640926-AAD7-44D8-BBD7-CCE9431645EC}">
              <a14:shadowObscured xmlns:a14="http://schemas.microsoft.com/office/drawing/2010/main"/>
            </a:ext>
          </a:extLst>
        </p:spPr>
      </p:pic>
      <p:pic>
        <p:nvPicPr>
          <p:cNvPr id="3" name="Imagen 2"/>
          <p:cNvPicPr>
            <a:picLocks noChangeAspect="1"/>
          </p:cNvPicPr>
          <p:nvPr/>
        </p:nvPicPr>
        <p:blipFill>
          <a:blip r:embed="rId3"/>
          <a:stretch>
            <a:fillRect/>
          </a:stretch>
        </p:blipFill>
        <p:spPr>
          <a:xfrm>
            <a:off x="459162" y="2068482"/>
            <a:ext cx="5071492" cy="4383832"/>
          </a:xfrm>
          <a:prstGeom prst="rect">
            <a:avLst/>
          </a:prstGeom>
        </p:spPr>
      </p:pic>
      <p:pic>
        <p:nvPicPr>
          <p:cNvPr id="5" name="Imagen 4"/>
          <p:cNvPicPr>
            <a:picLocks noChangeAspect="1"/>
          </p:cNvPicPr>
          <p:nvPr/>
        </p:nvPicPr>
        <p:blipFill>
          <a:blip r:embed="rId4"/>
          <a:stretch>
            <a:fillRect/>
          </a:stretch>
        </p:blipFill>
        <p:spPr>
          <a:xfrm>
            <a:off x="5777375" y="2068482"/>
            <a:ext cx="6146726" cy="4381177"/>
          </a:xfrm>
          <a:prstGeom prst="rect">
            <a:avLst/>
          </a:prstGeom>
        </p:spPr>
      </p:pic>
      <p:sp>
        <p:nvSpPr>
          <p:cNvPr id="6" name="Título 1"/>
          <p:cNvSpPr txBox="1">
            <a:spLocks/>
          </p:cNvSpPr>
          <p:nvPr/>
        </p:nvSpPr>
        <p:spPr>
          <a:xfrm>
            <a:off x="5777375" y="678641"/>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smtClean="0">
                <a:effectLst>
                  <a:outerShdw blurRad="38100" dist="38100" dir="2700000" algn="tl">
                    <a:srgbClr val="000000">
                      <a:alpha val="43137"/>
                    </a:srgbClr>
                  </a:outerShdw>
                </a:effectLst>
                <a:latin typeface="Algerian" panose="04020705040A02060702" pitchFamily="82" charset="0"/>
              </a:rPr>
              <a:t>Tiempo de Recuperación</a:t>
            </a:r>
            <a:endParaRPr lang="es-EC" dirty="0">
              <a:effectLst>
                <a:outerShdw blurRad="38100" dist="38100" dir="2700000" algn="tl">
                  <a:srgbClr val="000000">
                    <a:alpha val="43137"/>
                  </a:srgbClr>
                </a:outerShdw>
              </a:effectLst>
              <a:latin typeface="Algerian" panose="04020705040A02060702" pitchFamily="82" charset="0"/>
            </a:endParaRPr>
          </a:p>
        </p:txBody>
      </p:sp>
    </p:spTree>
    <p:extLst>
      <p:ext uri="{BB962C8B-B14F-4D97-AF65-F5344CB8AC3E}">
        <p14:creationId xmlns:p14="http://schemas.microsoft.com/office/powerpoint/2010/main" val="23790043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a:effectLst>
                  <a:outerShdw blurRad="38100" dist="38100" dir="2700000" algn="tl">
                    <a:srgbClr val="000000">
                      <a:alpha val="43137"/>
                    </a:srgbClr>
                  </a:outerShdw>
                </a:effectLst>
                <a:latin typeface="Algerian" panose="04020705040A02060702" pitchFamily="82" charset="0"/>
              </a:rPr>
              <a:t>Flujo de efectivo esperado</a:t>
            </a:r>
            <a:endParaRPr lang="es-EC" dirty="0">
              <a:effectLst>
                <a:outerShdw blurRad="38100" dist="38100" dir="2700000" algn="tl">
                  <a:srgbClr val="000000">
                    <a:alpha val="43137"/>
                  </a:srgbClr>
                </a:outerShdw>
              </a:effectLst>
              <a:latin typeface="Algerian" panose="04020705040A02060702" pitchFamily="82" charset="0"/>
            </a:endParaRPr>
          </a:p>
        </p:txBody>
      </p:sp>
      <p:pic>
        <p:nvPicPr>
          <p:cNvPr id="4" name="Imagen 3"/>
          <p:cNvPicPr/>
          <p:nvPr/>
        </p:nvPicPr>
        <p:blipFill rotWithShape="1">
          <a:blip r:embed="rId2" cstate="print"/>
          <a:srcRect l="11412" t="12642" r="30209" b="17385"/>
          <a:stretch/>
        </p:blipFill>
        <p:spPr bwMode="auto">
          <a:xfrm>
            <a:off x="9517487" y="0"/>
            <a:ext cx="2674513" cy="1339403"/>
          </a:xfrm>
          <a:prstGeom prst="rect">
            <a:avLst/>
          </a:prstGeom>
          <a:ln>
            <a:noFill/>
          </a:ln>
          <a:extLst>
            <a:ext uri="{53640926-AAD7-44D8-BBD7-CCE9431645EC}">
              <a14:shadowObscured xmlns:a14="http://schemas.microsoft.com/office/drawing/2010/main"/>
            </a:ext>
          </a:extLst>
        </p:spPr>
      </p:pic>
      <p:pic>
        <p:nvPicPr>
          <p:cNvPr id="3" name="Imagen 2"/>
          <p:cNvPicPr>
            <a:picLocks noChangeAspect="1"/>
          </p:cNvPicPr>
          <p:nvPr/>
        </p:nvPicPr>
        <p:blipFill>
          <a:blip r:embed="rId3"/>
          <a:stretch>
            <a:fillRect/>
          </a:stretch>
        </p:blipFill>
        <p:spPr>
          <a:xfrm>
            <a:off x="0" y="1544869"/>
            <a:ext cx="3837905" cy="4778738"/>
          </a:xfrm>
          <a:prstGeom prst="rect">
            <a:avLst/>
          </a:prstGeom>
        </p:spPr>
      </p:pic>
      <p:pic>
        <p:nvPicPr>
          <p:cNvPr id="5" name="Imagen 4"/>
          <p:cNvPicPr/>
          <p:nvPr/>
        </p:nvPicPr>
        <p:blipFill>
          <a:blip r:embed="rId4">
            <a:extLst>
              <a:ext uri="{28A0092B-C50C-407E-A947-70E740481C1C}">
                <a14:useLocalDpi xmlns:a14="http://schemas.microsoft.com/office/drawing/2010/main" val="0"/>
              </a:ext>
            </a:extLst>
          </a:blip>
          <a:srcRect/>
          <a:stretch>
            <a:fillRect/>
          </a:stretch>
        </p:blipFill>
        <p:spPr bwMode="auto">
          <a:xfrm>
            <a:off x="4352840" y="1520603"/>
            <a:ext cx="3907544" cy="4827270"/>
          </a:xfrm>
          <a:prstGeom prst="rect">
            <a:avLst/>
          </a:prstGeom>
          <a:noFill/>
          <a:ln>
            <a:noFill/>
          </a:ln>
        </p:spPr>
      </p:pic>
      <p:pic>
        <p:nvPicPr>
          <p:cNvPr id="6" name="Imagen 5"/>
          <p:cNvPicPr/>
          <p:nvPr/>
        </p:nvPicPr>
        <p:blipFill>
          <a:blip r:embed="rId5">
            <a:extLst>
              <a:ext uri="{28A0092B-C50C-407E-A947-70E740481C1C}">
                <a14:useLocalDpi xmlns:a14="http://schemas.microsoft.com/office/drawing/2010/main" val="0"/>
              </a:ext>
            </a:extLst>
          </a:blip>
          <a:srcRect/>
          <a:stretch>
            <a:fillRect/>
          </a:stretch>
        </p:blipFill>
        <p:spPr bwMode="auto">
          <a:xfrm>
            <a:off x="8577331" y="1544869"/>
            <a:ext cx="3614670" cy="4778738"/>
          </a:xfrm>
          <a:prstGeom prst="rect">
            <a:avLst/>
          </a:prstGeom>
          <a:noFill/>
          <a:ln>
            <a:solidFill>
              <a:schemeClr val="accent5">
                <a:lumMod val="20000"/>
                <a:lumOff val="80000"/>
              </a:schemeClr>
            </a:solidFill>
          </a:ln>
        </p:spPr>
      </p:pic>
      <p:sp>
        <p:nvSpPr>
          <p:cNvPr id="7" name="Rectángulo 6"/>
          <p:cNvSpPr/>
          <p:nvPr/>
        </p:nvSpPr>
        <p:spPr>
          <a:xfrm>
            <a:off x="11311485" y="4005330"/>
            <a:ext cx="579549" cy="489397"/>
          </a:xfrm>
          <a:prstGeom prst="rect">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ln>
                  <a:solidFill>
                    <a:schemeClr val="bg1"/>
                  </a:solidFill>
                </a:ln>
                <a:solidFill>
                  <a:schemeClr val="bg1"/>
                </a:solidFill>
                <a:latin typeface="Times New Roman" panose="02020603050405020304" pitchFamily="18" charset="0"/>
                <a:cs typeface="Times New Roman" panose="02020603050405020304" pitchFamily="18" charset="0"/>
              </a:rPr>
              <a:t>10%</a:t>
            </a:r>
            <a:endParaRPr lang="es-EC" sz="1400" dirty="0">
              <a:ln>
                <a:solidFill>
                  <a:schemeClr val="bg1"/>
                </a:solidFill>
              </a:ln>
              <a:solidFill>
                <a:schemeClr val="bg1"/>
              </a:solidFill>
              <a:latin typeface="Times New Roman" panose="02020603050405020304" pitchFamily="18" charset="0"/>
              <a:cs typeface="Times New Roman" panose="02020603050405020304" pitchFamily="18" charset="0"/>
            </a:endParaRPr>
          </a:p>
        </p:txBody>
      </p:sp>
      <p:pic>
        <p:nvPicPr>
          <p:cNvPr id="8" name="Imagen 7"/>
          <p:cNvPicPr>
            <a:picLocks noChangeAspect="1"/>
          </p:cNvPicPr>
          <p:nvPr/>
        </p:nvPicPr>
        <p:blipFill rotWithShape="1">
          <a:blip r:embed="rId6"/>
          <a:srcRect l="87448" t="61223" r="10067" b="34376"/>
          <a:stretch/>
        </p:blipFill>
        <p:spPr>
          <a:xfrm>
            <a:off x="7403941" y="4005330"/>
            <a:ext cx="516568" cy="516568"/>
          </a:xfrm>
          <a:prstGeom prst="rect">
            <a:avLst/>
          </a:prstGeom>
        </p:spPr>
      </p:pic>
    </p:spTree>
    <p:extLst>
      <p:ext uri="{BB962C8B-B14F-4D97-AF65-F5344CB8AC3E}">
        <p14:creationId xmlns:p14="http://schemas.microsoft.com/office/powerpoint/2010/main" val="264617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5363" y="184597"/>
            <a:ext cx="8596668" cy="1320800"/>
          </a:xfrm>
        </p:spPr>
        <p:txBody>
          <a:bodyPr/>
          <a:lstStyle/>
          <a:p>
            <a:r>
              <a:rPr lang="es-EC" b="1" dirty="0">
                <a:effectLst>
                  <a:outerShdw blurRad="38100" dist="38100" dir="2700000" algn="tl">
                    <a:srgbClr val="000000">
                      <a:alpha val="43137"/>
                    </a:srgbClr>
                  </a:outerShdw>
                </a:effectLst>
                <a:latin typeface="Algerian" panose="04020705040A02060702" pitchFamily="82" charset="0"/>
              </a:rPr>
              <a:t>RESEÑA HISTÓRICA </a:t>
            </a:r>
            <a:endParaRPr lang="es-EC" dirty="0">
              <a:effectLst>
                <a:outerShdw blurRad="38100" dist="38100" dir="2700000" algn="tl">
                  <a:srgbClr val="000000">
                    <a:alpha val="43137"/>
                  </a:srgbClr>
                </a:outerShdw>
              </a:effectLst>
              <a:latin typeface="Algerian" panose="04020705040A02060702" pitchFamily="82"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627759071"/>
              </p:ext>
            </p:extLst>
          </p:nvPr>
        </p:nvGraphicFramePr>
        <p:xfrm>
          <a:off x="355363" y="1094705"/>
          <a:ext cx="11003804" cy="1455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p:nvPr/>
        </p:nvPicPr>
        <p:blipFill rotWithShape="1">
          <a:blip r:embed="rId7" cstate="print"/>
          <a:srcRect l="11412" t="12642" r="30209" b="17385"/>
          <a:stretch/>
        </p:blipFill>
        <p:spPr bwMode="auto">
          <a:xfrm>
            <a:off x="9517487" y="1"/>
            <a:ext cx="2674513" cy="1094704"/>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graphicFrame>
            <p:nvGraphicFramePr>
              <p:cNvPr id="7" name="Tabla 6"/>
              <p:cNvGraphicFramePr>
                <a:graphicFrameLocks noGrp="1"/>
              </p:cNvGraphicFramePr>
              <p:nvPr>
                <p:extLst>
                  <p:ext uri="{D42A27DB-BD31-4B8C-83A1-F6EECF244321}">
                    <p14:modId xmlns:p14="http://schemas.microsoft.com/office/powerpoint/2010/main" val="4055600638"/>
                  </p:ext>
                </p:extLst>
              </p:nvPr>
            </p:nvGraphicFramePr>
            <p:xfrm>
              <a:off x="232729" y="4876800"/>
              <a:ext cx="5112003" cy="1981200"/>
            </p:xfrm>
            <a:graphic>
              <a:graphicData uri="http://schemas.openxmlformats.org/drawingml/2006/table">
                <a:tbl>
                  <a:tblPr>
                    <a:tableStyleId>{3C2FFA5D-87B4-456A-9821-1D502468CF0F}</a:tableStyleId>
                  </a:tblPr>
                  <a:tblGrid>
                    <a:gridCol w="2252893"/>
                    <a:gridCol w="2859110"/>
                  </a:tblGrid>
                  <a:tr h="86360">
                    <a:tc>
                      <a:txBody>
                        <a:bodyPr/>
                        <a:lstStyle/>
                        <a:p>
                          <a:pPr algn="just">
                            <a:lnSpc>
                              <a:spcPct val="200000"/>
                            </a:lnSpc>
                            <a:spcAft>
                              <a:spcPts val="0"/>
                            </a:spcAft>
                          </a:pPr>
                          <a:r>
                            <a:rPr lang="es-EC" sz="1300" dirty="0">
                              <a:effectLst/>
                            </a:rPr>
                            <a:t>Norte </a:t>
                          </a:r>
                          <a:endParaRPr lang="es-EC" sz="13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200000"/>
                            </a:lnSpc>
                            <a:spcAft>
                              <a:spcPts val="0"/>
                            </a:spcAft>
                          </a:pPr>
                          <a:r>
                            <a:rPr lang="es-EC" sz="1300">
                              <a:effectLst/>
                            </a:rPr>
                            <a:t>Calle proyectada de 14 </a:t>
                          </a:r>
                          <a14:m>
                            <m:oMath xmlns:m="http://schemas.openxmlformats.org/officeDocument/2006/math">
                              <m:sSup>
                                <m:sSupPr>
                                  <m:ctrlPr>
                                    <a:rPr lang="es-EC" sz="1300" i="1">
                                      <a:effectLst/>
                                      <a:latin typeface="Cambria Math" panose="02040503050406030204" pitchFamily="18" charset="0"/>
                                    </a:rPr>
                                  </m:ctrlPr>
                                </m:sSupPr>
                                <m:e>
                                  <m:r>
                                    <a:rPr lang="es-EC" sz="1300">
                                      <a:effectLst/>
                                      <a:latin typeface="Cambria Math" panose="02040503050406030204" pitchFamily="18" charset="0"/>
                                    </a:rPr>
                                    <m:t>𝑚</m:t>
                                  </m:r>
                                </m:e>
                                <m:sup>
                                  <m:r>
                                    <a:rPr lang="es-EC" sz="1300">
                                      <a:effectLst/>
                                      <a:latin typeface="Cambria Math" panose="02040503050406030204" pitchFamily="18" charset="0"/>
                                    </a:rPr>
                                    <m:t>2</m:t>
                                  </m:r>
                                </m:sup>
                              </m:sSup>
                            </m:oMath>
                          </a14:m>
                          <a:r>
                            <a:rPr lang="es-EC" sz="1300">
                              <a:effectLst/>
                            </a:rPr>
                            <a:t> de ancho</a:t>
                          </a:r>
                          <a:endParaRPr lang="es-EC" sz="13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86360">
                    <a:tc>
                      <a:txBody>
                        <a:bodyPr/>
                        <a:lstStyle/>
                        <a:p>
                          <a:pPr algn="just">
                            <a:lnSpc>
                              <a:spcPct val="200000"/>
                            </a:lnSpc>
                            <a:spcAft>
                              <a:spcPts val="0"/>
                            </a:spcAft>
                          </a:pPr>
                          <a:r>
                            <a:rPr lang="es-EC" sz="1300">
                              <a:effectLst/>
                            </a:rPr>
                            <a:t>Sur </a:t>
                          </a:r>
                          <a:endParaRPr lang="es-EC" sz="13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200000"/>
                            </a:lnSpc>
                            <a:spcAft>
                              <a:spcPts val="0"/>
                            </a:spcAft>
                          </a:pPr>
                          <a:r>
                            <a:rPr lang="es-EC" sz="1300">
                              <a:effectLst/>
                            </a:rPr>
                            <a:t>Calle proyectada de 14 </a:t>
                          </a:r>
                          <a14:m>
                            <m:oMath xmlns:m="http://schemas.openxmlformats.org/officeDocument/2006/math">
                              <m:sSup>
                                <m:sSupPr>
                                  <m:ctrlPr>
                                    <a:rPr lang="es-EC" sz="1300" i="1">
                                      <a:effectLst/>
                                      <a:latin typeface="Cambria Math" panose="02040503050406030204" pitchFamily="18" charset="0"/>
                                    </a:rPr>
                                  </m:ctrlPr>
                                </m:sSupPr>
                                <m:e>
                                  <m:r>
                                    <a:rPr lang="es-EC" sz="1300">
                                      <a:effectLst/>
                                      <a:latin typeface="Cambria Math" panose="02040503050406030204" pitchFamily="18" charset="0"/>
                                    </a:rPr>
                                    <m:t>𝑚</m:t>
                                  </m:r>
                                </m:e>
                                <m:sup>
                                  <m:r>
                                    <a:rPr lang="es-EC" sz="1300">
                                      <a:effectLst/>
                                      <a:latin typeface="Cambria Math" panose="02040503050406030204" pitchFamily="18" charset="0"/>
                                    </a:rPr>
                                    <m:t>2</m:t>
                                  </m:r>
                                </m:sup>
                              </m:sSup>
                            </m:oMath>
                          </a14:m>
                          <a:r>
                            <a:rPr lang="es-EC" sz="1300">
                              <a:effectLst/>
                            </a:rPr>
                            <a:t> de ancho</a:t>
                          </a:r>
                          <a:endParaRPr lang="es-EC" sz="13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86360">
                    <a:tc>
                      <a:txBody>
                        <a:bodyPr/>
                        <a:lstStyle/>
                        <a:p>
                          <a:pPr algn="just">
                            <a:lnSpc>
                              <a:spcPct val="200000"/>
                            </a:lnSpc>
                            <a:spcAft>
                              <a:spcPts val="0"/>
                            </a:spcAft>
                          </a:pPr>
                          <a:r>
                            <a:rPr lang="es-EC" sz="1300" dirty="0">
                              <a:effectLst/>
                            </a:rPr>
                            <a:t>Este </a:t>
                          </a:r>
                          <a:endParaRPr lang="es-EC" sz="13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200000"/>
                            </a:lnSpc>
                            <a:spcAft>
                              <a:spcPts val="0"/>
                            </a:spcAft>
                          </a:pPr>
                          <a:r>
                            <a:rPr lang="es-EC" sz="1300">
                              <a:effectLst/>
                            </a:rPr>
                            <a:t>Pasaje peatonal de 6.60 </a:t>
                          </a:r>
                          <a14:m>
                            <m:oMath xmlns:m="http://schemas.openxmlformats.org/officeDocument/2006/math">
                              <m:sSup>
                                <m:sSupPr>
                                  <m:ctrlPr>
                                    <a:rPr lang="es-EC" sz="1300" i="1">
                                      <a:effectLst/>
                                      <a:latin typeface="Cambria Math" panose="02040503050406030204" pitchFamily="18" charset="0"/>
                                    </a:rPr>
                                  </m:ctrlPr>
                                </m:sSupPr>
                                <m:e>
                                  <m:r>
                                    <a:rPr lang="es-EC" sz="1300">
                                      <a:effectLst/>
                                      <a:latin typeface="Cambria Math" panose="02040503050406030204" pitchFamily="18" charset="0"/>
                                    </a:rPr>
                                    <m:t>𝑚</m:t>
                                  </m:r>
                                </m:e>
                                <m:sup>
                                  <m:r>
                                    <a:rPr lang="es-EC" sz="1300">
                                      <a:effectLst/>
                                      <a:latin typeface="Cambria Math" panose="02040503050406030204" pitchFamily="18" charset="0"/>
                                    </a:rPr>
                                    <m:t>2</m:t>
                                  </m:r>
                                </m:sup>
                              </m:sSup>
                            </m:oMath>
                          </a14:m>
                          <a:endParaRPr lang="es-EC" sz="13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86360">
                    <a:tc>
                      <a:txBody>
                        <a:bodyPr/>
                        <a:lstStyle/>
                        <a:p>
                          <a:pPr algn="just">
                            <a:lnSpc>
                              <a:spcPct val="200000"/>
                            </a:lnSpc>
                            <a:spcAft>
                              <a:spcPts val="0"/>
                            </a:spcAft>
                          </a:pPr>
                          <a:r>
                            <a:rPr lang="es-EC" sz="1300">
                              <a:effectLst/>
                            </a:rPr>
                            <a:t>Oeste </a:t>
                          </a:r>
                          <a:endParaRPr lang="es-EC" sz="13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200000"/>
                            </a:lnSpc>
                            <a:spcAft>
                              <a:spcPts val="0"/>
                            </a:spcAft>
                          </a:pPr>
                          <a:r>
                            <a:rPr lang="es-EC" sz="1300" dirty="0">
                              <a:effectLst/>
                            </a:rPr>
                            <a:t>Calle existente de 14 </a:t>
                          </a:r>
                          <a14:m>
                            <m:oMath xmlns:m="http://schemas.openxmlformats.org/officeDocument/2006/math">
                              <m:sSup>
                                <m:sSupPr>
                                  <m:ctrlPr>
                                    <a:rPr lang="es-EC" sz="1300" i="1">
                                      <a:effectLst/>
                                      <a:latin typeface="Cambria Math" panose="02040503050406030204" pitchFamily="18" charset="0"/>
                                    </a:rPr>
                                  </m:ctrlPr>
                                </m:sSupPr>
                                <m:e>
                                  <m:r>
                                    <a:rPr lang="es-EC" sz="1300">
                                      <a:effectLst/>
                                      <a:latin typeface="Cambria Math" panose="02040503050406030204" pitchFamily="18" charset="0"/>
                                    </a:rPr>
                                    <m:t>𝑚</m:t>
                                  </m:r>
                                </m:e>
                                <m:sup>
                                  <m:r>
                                    <a:rPr lang="es-EC" sz="1300">
                                      <a:effectLst/>
                                      <a:latin typeface="Cambria Math" panose="02040503050406030204" pitchFamily="18" charset="0"/>
                                    </a:rPr>
                                    <m:t>2</m:t>
                                  </m:r>
                                </m:sup>
                              </m:sSup>
                            </m:oMath>
                          </a14:m>
                          <a:r>
                            <a:rPr lang="es-EC" sz="1300" dirty="0">
                              <a:effectLst/>
                            </a:rPr>
                            <a:t> de ancho</a:t>
                          </a:r>
                          <a:endParaRPr lang="es-EC" sz="13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86360">
                    <a:tc>
                      <a:txBody>
                        <a:bodyPr/>
                        <a:lstStyle/>
                        <a:p>
                          <a:pPr algn="just">
                            <a:lnSpc>
                              <a:spcPct val="200000"/>
                            </a:lnSpc>
                            <a:spcAft>
                              <a:spcPts val="0"/>
                            </a:spcAft>
                          </a:pPr>
                          <a:r>
                            <a:rPr lang="es-EC" sz="1300" dirty="0">
                              <a:effectLst/>
                            </a:rPr>
                            <a:t>Área total a </a:t>
                          </a:r>
                          <a:r>
                            <a:rPr lang="es-EC" sz="1300" dirty="0" smtClean="0">
                              <a:effectLst/>
                            </a:rPr>
                            <a:t>limpiarse</a:t>
                          </a:r>
                          <a:endParaRPr lang="es-EC" sz="13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200000"/>
                            </a:lnSpc>
                            <a:spcAft>
                              <a:spcPts val="0"/>
                            </a:spcAft>
                          </a:pPr>
                          <a:r>
                            <a:rPr lang="es-EC" sz="1300" dirty="0">
                              <a:effectLst/>
                            </a:rPr>
                            <a:t>22.451.40 </a:t>
                          </a:r>
                          <a14:m>
                            <m:oMath xmlns:m="http://schemas.openxmlformats.org/officeDocument/2006/math">
                              <m:sSup>
                                <m:sSupPr>
                                  <m:ctrlPr>
                                    <a:rPr lang="es-EC" sz="1300" i="1">
                                      <a:effectLst/>
                                      <a:latin typeface="Cambria Math" panose="02040503050406030204" pitchFamily="18" charset="0"/>
                                    </a:rPr>
                                  </m:ctrlPr>
                                </m:sSupPr>
                                <m:e>
                                  <m:r>
                                    <a:rPr lang="es-EC" sz="1300">
                                      <a:effectLst/>
                                      <a:latin typeface="Cambria Math" panose="02040503050406030204" pitchFamily="18" charset="0"/>
                                    </a:rPr>
                                    <m:t>𝑚</m:t>
                                  </m:r>
                                </m:e>
                                <m:sup>
                                  <m:r>
                                    <a:rPr lang="es-EC" sz="1300">
                                      <a:effectLst/>
                                      <a:latin typeface="Cambria Math" panose="02040503050406030204" pitchFamily="18" charset="0"/>
                                    </a:rPr>
                                    <m:t>2</m:t>
                                  </m:r>
                                </m:sup>
                              </m:sSup>
                            </m:oMath>
                          </a14:m>
                          <a:endParaRPr lang="es-EC" sz="13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mc:Choice>
        <mc:Fallback xmlns="">
          <p:graphicFrame>
            <p:nvGraphicFramePr>
              <p:cNvPr id="7" name="Tabla 6"/>
              <p:cNvGraphicFramePr>
                <a:graphicFrameLocks noGrp="1"/>
              </p:cNvGraphicFramePr>
              <p:nvPr>
                <p:extLst>
                  <p:ext uri="{D42A27DB-BD31-4B8C-83A1-F6EECF244321}">
                    <p14:modId xmlns:p14="http://schemas.microsoft.com/office/powerpoint/2010/main" val="4055600638"/>
                  </p:ext>
                </p:extLst>
              </p:nvPr>
            </p:nvGraphicFramePr>
            <p:xfrm>
              <a:off x="232729" y="4876800"/>
              <a:ext cx="5112003" cy="1981200"/>
            </p:xfrm>
            <a:graphic>
              <a:graphicData uri="http://schemas.openxmlformats.org/drawingml/2006/table">
                <a:tbl>
                  <a:tblPr>
                    <a:tableStyleId>{3C2FFA5D-87B4-456A-9821-1D502468CF0F}</a:tableStyleId>
                  </a:tblPr>
                  <a:tblGrid>
                    <a:gridCol w="2252893"/>
                    <a:gridCol w="2859110"/>
                  </a:tblGrid>
                  <a:tr h="396240">
                    <a:tc>
                      <a:txBody>
                        <a:bodyPr/>
                        <a:lstStyle/>
                        <a:p>
                          <a:pPr algn="just">
                            <a:lnSpc>
                              <a:spcPct val="200000"/>
                            </a:lnSpc>
                            <a:spcAft>
                              <a:spcPts val="0"/>
                            </a:spcAft>
                          </a:pPr>
                          <a:r>
                            <a:rPr lang="es-EC" sz="1300" dirty="0">
                              <a:effectLst/>
                            </a:rPr>
                            <a:t>Norte </a:t>
                          </a:r>
                          <a:endParaRPr lang="es-EC" sz="13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s-EC"/>
                        </a:p>
                      </a:txBody>
                      <a:tcPr marL="68580" marR="68580" marT="0" marB="0">
                        <a:blipFill rotWithShape="0">
                          <a:blip r:embed="rId8"/>
                          <a:stretch>
                            <a:fillRect l="-79318" t="-4615" r="-426" b="-409231"/>
                          </a:stretch>
                        </a:blipFill>
                      </a:tcPr>
                    </a:tc>
                  </a:tr>
                  <a:tr h="396240">
                    <a:tc>
                      <a:txBody>
                        <a:bodyPr/>
                        <a:lstStyle/>
                        <a:p>
                          <a:pPr algn="just">
                            <a:lnSpc>
                              <a:spcPct val="200000"/>
                            </a:lnSpc>
                            <a:spcAft>
                              <a:spcPts val="0"/>
                            </a:spcAft>
                          </a:pPr>
                          <a:r>
                            <a:rPr lang="es-EC" sz="1300">
                              <a:effectLst/>
                            </a:rPr>
                            <a:t>Sur </a:t>
                          </a:r>
                          <a:endParaRPr lang="es-EC" sz="13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s-EC"/>
                        </a:p>
                      </a:txBody>
                      <a:tcPr marL="68580" marR="68580" marT="0" marB="0">
                        <a:blipFill rotWithShape="0">
                          <a:blip r:embed="rId8"/>
                          <a:stretch>
                            <a:fillRect l="-79318" t="-104615" r="-426" b="-309231"/>
                          </a:stretch>
                        </a:blipFill>
                      </a:tcPr>
                    </a:tc>
                  </a:tr>
                  <a:tr h="396240">
                    <a:tc>
                      <a:txBody>
                        <a:bodyPr/>
                        <a:lstStyle/>
                        <a:p>
                          <a:pPr algn="just">
                            <a:lnSpc>
                              <a:spcPct val="200000"/>
                            </a:lnSpc>
                            <a:spcAft>
                              <a:spcPts val="0"/>
                            </a:spcAft>
                          </a:pPr>
                          <a:r>
                            <a:rPr lang="es-EC" sz="1300" dirty="0">
                              <a:effectLst/>
                            </a:rPr>
                            <a:t>Este </a:t>
                          </a:r>
                          <a:endParaRPr lang="es-EC" sz="13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s-EC"/>
                        </a:p>
                      </a:txBody>
                      <a:tcPr marL="68580" marR="68580" marT="0" marB="0">
                        <a:blipFill rotWithShape="0">
                          <a:blip r:embed="rId8"/>
                          <a:stretch>
                            <a:fillRect l="-79318" t="-204615" r="-426" b="-209231"/>
                          </a:stretch>
                        </a:blipFill>
                      </a:tcPr>
                    </a:tc>
                  </a:tr>
                  <a:tr h="396240">
                    <a:tc>
                      <a:txBody>
                        <a:bodyPr/>
                        <a:lstStyle/>
                        <a:p>
                          <a:pPr algn="just">
                            <a:lnSpc>
                              <a:spcPct val="200000"/>
                            </a:lnSpc>
                            <a:spcAft>
                              <a:spcPts val="0"/>
                            </a:spcAft>
                          </a:pPr>
                          <a:r>
                            <a:rPr lang="es-EC" sz="1300">
                              <a:effectLst/>
                            </a:rPr>
                            <a:t>Oeste </a:t>
                          </a:r>
                          <a:endParaRPr lang="es-EC" sz="13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s-EC"/>
                        </a:p>
                      </a:txBody>
                      <a:tcPr marL="68580" marR="68580" marT="0" marB="0">
                        <a:blipFill rotWithShape="0">
                          <a:blip r:embed="rId8"/>
                          <a:stretch>
                            <a:fillRect l="-79318" t="-304615" r="-426" b="-109231"/>
                          </a:stretch>
                        </a:blipFill>
                      </a:tcPr>
                    </a:tc>
                  </a:tr>
                  <a:tr h="396240">
                    <a:tc>
                      <a:txBody>
                        <a:bodyPr/>
                        <a:lstStyle/>
                        <a:p>
                          <a:pPr algn="just">
                            <a:lnSpc>
                              <a:spcPct val="200000"/>
                            </a:lnSpc>
                            <a:spcAft>
                              <a:spcPts val="0"/>
                            </a:spcAft>
                          </a:pPr>
                          <a:r>
                            <a:rPr lang="es-EC" sz="1300" dirty="0">
                              <a:effectLst/>
                            </a:rPr>
                            <a:t>Área total a </a:t>
                          </a:r>
                          <a:r>
                            <a:rPr lang="es-EC" sz="1300" dirty="0" smtClean="0">
                              <a:effectLst/>
                            </a:rPr>
                            <a:t>limpiarse</a:t>
                          </a:r>
                          <a:endParaRPr lang="es-EC" sz="13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s-EC"/>
                        </a:p>
                      </a:txBody>
                      <a:tcPr marL="68580" marR="68580" marT="0" marB="0">
                        <a:blipFill rotWithShape="0">
                          <a:blip r:embed="rId8"/>
                          <a:stretch>
                            <a:fillRect l="-79318" t="-404615" r="-426" b="-9231"/>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8" name="Tabla 7"/>
              <p:cNvGraphicFramePr>
                <a:graphicFrameLocks noGrp="1"/>
              </p:cNvGraphicFramePr>
              <p:nvPr>
                <p:extLst>
                  <p:ext uri="{D42A27DB-BD31-4B8C-83A1-F6EECF244321}">
                    <p14:modId xmlns:p14="http://schemas.microsoft.com/office/powerpoint/2010/main" val="1505175334"/>
                  </p:ext>
                </p:extLst>
              </p:nvPr>
            </p:nvGraphicFramePr>
            <p:xfrm>
              <a:off x="5660880" y="4892563"/>
              <a:ext cx="5353050" cy="1188720"/>
            </p:xfrm>
            <a:graphic>
              <a:graphicData uri="http://schemas.openxmlformats.org/drawingml/2006/table">
                <a:tbl>
                  <a:tblPr>
                    <a:tableStyleId>{284E427A-3D55-4303-BF80-6455036E1DE7}</a:tableStyleId>
                  </a:tblPr>
                  <a:tblGrid>
                    <a:gridCol w="1784350"/>
                    <a:gridCol w="1994985"/>
                    <a:gridCol w="1573715"/>
                  </a:tblGrid>
                  <a:tr h="86360">
                    <a:tc>
                      <a:txBody>
                        <a:bodyPr/>
                        <a:lstStyle/>
                        <a:p>
                          <a:pPr algn="just">
                            <a:lnSpc>
                              <a:spcPct val="200000"/>
                            </a:lnSpc>
                            <a:spcAft>
                              <a:spcPts val="0"/>
                            </a:spcAft>
                          </a:pPr>
                          <a:r>
                            <a:rPr lang="es-EC" sz="1300" dirty="0">
                              <a:effectLst/>
                            </a:rPr>
                            <a:t>Área de construcción</a:t>
                          </a:r>
                          <a:endParaRPr lang="es-EC" sz="13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200000"/>
                            </a:lnSpc>
                            <a:spcAft>
                              <a:spcPts val="0"/>
                            </a:spcAft>
                          </a:pPr>
                          <a:r>
                            <a:rPr lang="es-EC" sz="1300">
                              <a:effectLst/>
                            </a:rPr>
                            <a:t>40 casas de 135</a:t>
                          </a:r>
                          <a14:m>
                            <m:oMath xmlns:m="http://schemas.openxmlformats.org/officeDocument/2006/math">
                              <m:sSup>
                                <m:sSupPr>
                                  <m:ctrlPr>
                                    <a:rPr lang="es-EC" sz="1300" i="1">
                                      <a:effectLst/>
                                      <a:latin typeface="Cambria Math" panose="02040503050406030204" pitchFamily="18" charset="0"/>
                                    </a:rPr>
                                  </m:ctrlPr>
                                </m:sSupPr>
                                <m:e>
                                  <m:r>
                                    <a:rPr lang="es-EC" sz="1300">
                                      <a:effectLst/>
                                      <a:latin typeface="Cambria Math" panose="02040503050406030204" pitchFamily="18" charset="0"/>
                                    </a:rPr>
                                    <m:t>𝑚</m:t>
                                  </m:r>
                                </m:e>
                                <m:sup>
                                  <m:r>
                                    <a:rPr lang="es-EC" sz="1300">
                                      <a:effectLst/>
                                      <a:latin typeface="Cambria Math" panose="02040503050406030204" pitchFamily="18" charset="0"/>
                                    </a:rPr>
                                    <m:t>2</m:t>
                                  </m:r>
                                </m:sup>
                              </m:sSup>
                            </m:oMath>
                          </a14:m>
                          <a:endParaRPr lang="es-EC" sz="13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200000"/>
                            </a:lnSpc>
                            <a:spcAft>
                              <a:spcPts val="0"/>
                            </a:spcAft>
                          </a:pPr>
                          <a:r>
                            <a:rPr lang="es-EC" sz="1300">
                              <a:effectLst/>
                            </a:rPr>
                            <a:t>78.26%</a:t>
                          </a:r>
                          <a:endParaRPr lang="es-EC" sz="13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86360">
                    <a:tc>
                      <a:txBody>
                        <a:bodyPr/>
                        <a:lstStyle/>
                        <a:p>
                          <a:pPr algn="just">
                            <a:lnSpc>
                              <a:spcPct val="200000"/>
                            </a:lnSpc>
                            <a:spcAft>
                              <a:spcPts val="0"/>
                            </a:spcAft>
                          </a:pPr>
                          <a:r>
                            <a:rPr lang="es-EC" sz="1300" dirty="0">
                              <a:effectLst/>
                            </a:rPr>
                            <a:t>Área de parqueadero</a:t>
                          </a:r>
                          <a:endParaRPr lang="es-EC" sz="13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200000"/>
                            </a:lnSpc>
                            <a:spcAft>
                              <a:spcPts val="0"/>
                            </a:spcAft>
                          </a:pPr>
                          <a:r>
                            <a:rPr lang="es-EC" sz="1300" dirty="0">
                              <a:effectLst/>
                            </a:rPr>
                            <a:t>16,50 </a:t>
                          </a:r>
                          <a14:m>
                            <m:oMath xmlns:m="http://schemas.openxmlformats.org/officeDocument/2006/math">
                              <m:sSup>
                                <m:sSupPr>
                                  <m:ctrlPr>
                                    <a:rPr lang="es-EC" sz="1300" i="1">
                                      <a:effectLst/>
                                      <a:latin typeface="Cambria Math" panose="02040503050406030204" pitchFamily="18" charset="0"/>
                                    </a:rPr>
                                  </m:ctrlPr>
                                </m:sSupPr>
                                <m:e>
                                  <m:r>
                                    <a:rPr lang="es-EC" sz="1300">
                                      <a:effectLst/>
                                      <a:latin typeface="Cambria Math" panose="02040503050406030204" pitchFamily="18" charset="0"/>
                                    </a:rPr>
                                    <m:t>𝑚</m:t>
                                  </m:r>
                                </m:e>
                                <m:sup>
                                  <m:r>
                                    <a:rPr lang="es-EC" sz="1300">
                                      <a:effectLst/>
                                      <a:latin typeface="Cambria Math" panose="02040503050406030204" pitchFamily="18" charset="0"/>
                                    </a:rPr>
                                    <m:t>2</m:t>
                                  </m:r>
                                </m:sup>
                              </m:sSup>
                            </m:oMath>
                          </a14:m>
                          <a:r>
                            <a:rPr lang="es-EC" sz="1300" dirty="0">
                              <a:effectLst/>
                            </a:rPr>
                            <a:t>por cada casa</a:t>
                          </a:r>
                          <a:endParaRPr lang="es-EC" sz="13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200000"/>
                            </a:lnSpc>
                            <a:spcAft>
                              <a:spcPts val="0"/>
                            </a:spcAft>
                          </a:pPr>
                          <a:r>
                            <a:rPr lang="es-EC" sz="1300">
                              <a:effectLst/>
                            </a:rPr>
                            <a:t>9.57%</a:t>
                          </a:r>
                          <a:endParaRPr lang="es-EC" sz="13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86360">
                    <a:tc>
                      <a:txBody>
                        <a:bodyPr/>
                        <a:lstStyle/>
                        <a:p>
                          <a:pPr algn="just">
                            <a:lnSpc>
                              <a:spcPct val="200000"/>
                            </a:lnSpc>
                            <a:spcAft>
                              <a:spcPts val="0"/>
                            </a:spcAft>
                          </a:pPr>
                          <a:r>
                            <a:rPr lang="es-EC" sz="1300" dirty="0">
                              <a:effectLst/>
                            </a:rPr>
                            <a:t>Área verde </a:t>
                          </a:r>
                          <a:endParaRPr lang="es-EC" sz="13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200000"/>
                            </a:lnSpc>
                            <a:spcAft>
                              <a:spcPts val="0"/>
                            </a:spcAft>
                          </a:pPr>
                          <a:r>
                            <a:rPr lang="es-EC" sz="1300" dirty="0">
                              <a:effectLst/>
                            </a:rPr>
                            <a:t>21 </a:t>
                          </a:r>
                          <a14:m>
                            <m:oMath xmlns:m="http://schemas.openxmlformats.org/officeDocument/2006/math">
                              <m:sSup>
                                <m:sSupPr>
                                  <m:ctrlPr>
                                    <a:rPr lang="es-EC" sz="1300" i="1">
                                      <a:effectLst/>
                                      <a:latin typeface="Cambria Math" panose="02040503050406030204" pitchFamily="18" charset="0"/>
                                    </a:rPr>
                                  </m:ctrlPr>
                                </m:sSupPr>
                                <m:e>
                                  <m:r>
                                    <a:rPr lang="es-EC" sz="1300">
                                      <a:effectLst/>
                                      <a:latin typeface="Cambria Math" panose="02040503050406030204" pitchFamily="18" charset="0"/>
                                    </a:rPr>
                                    <m:t>𝑚</m:t>
                                  </m:r>
                                </m:e>
                                <m:sup>
                                  <m:r>
                                    <a:rPr lang="es-EC" sz="1300">
                                      <a:effectLst/>
                                      <a:latin typeface="Cambria Math" panose="02040503050406030204" pitchFamily="18" charset="0"/>
                                    </a:rPr>
                                    <m:t>2</m:t>
                                  </m:r>
                                </m:sup>
                              </m:sSup>
                            </m:oMath>
                          </a14:m>
                          <a:r>
                            <a:rPr lang="es-EC" sz="1300" dirty="0">
                              <a:effectLst/>
                            </a:rPr>
                            <a:t> por cada casa</a:t>
                          </a:r>
                          <a:endParaRPr lang="es-EC" sz="13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200000"/>
                            </a:lnSpc>
                            <a:spcAft>
                              <a:spcPts val="0"/>
                            </a:spcAft>
                          </a:pPr>
                          <a:r>
                            <a:rPr lang="es-EC" sz="1300" dirty="0">
                              <a:effectLst/>
                            </a:rPr>
                            <a:t>12.18%</a:t>
                          </a:r>
                          <a:endParaRPr lang="es-EC" sz="13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mc:Choice>
        <mc:Fallback xmlns="">
          <p:graphicFrame>
            <p:nvGraphicFramePr>
              <p:cNvPr id="8" name="Tabla 7"/>
              <p:cNvGraphicFramePr>
                <a:graphicFrameLocks noGrp="1"/>
              </p:cNvGraphicFramePr>
              <p:nvPr>
                <p:extLst>
                  <p:ext uri="{D42A27DB-BD31-4B8C-83A1-F6EECF244321}">
                    <p14:modId xmlns:p14="http://schemas.microsoft.com/office/powerpoint/2010/main" val="1505175334"/>
                  </p:ext>
                </p:extLst>
              </p:nvPr>
            </p:nvGraphicFramePr>
            <p:xfrm>
              <a:off x="5660880" y="4892563"/>
              <a:ext cx="5353050" cy="1188720"/>
            </p:xfrm>
            <a:graphic>
              <a:graphicData uri="http://schemas.openxmlformats.org/drawingml/2006/table">
                <a:tbl>
                  <a:tblPr>
                    <a:tableStyleId>{284E427A-3D55-4303-BF80-6455036E1DE7}</a:tableStyleId>
                  </a:tblPr>
                  <a:tblGrid>
                    <a:gridCol w="1784350"/>
                    <a:gridCol w="1994985"/>
                    <a:gridCol w="1573715"/>
                  </a:tblGrid>
                  <a:tr h="396240">
                    <a:tc>
                      <a:txBody>
                        <a:bodyPr/>
                        <a:lstStyle/>
                        <a:p>
                          <a:pPr algn="just">
                            <a:lnSpc>
                              <a:spcPct val="200000"/>
                            </a:lnSpc>
                            <a:spcAft>
                              <a:spcPts val="0"/>
                            </a:spcAft>
                          </a:pPr>
                          <a:r>
                            <a:rPr lang="es-EC" sz="1300" dirty="0">
                              <a:effectLst/>
                            </a:rPr>
                            <a:t>Área de construcción</a:t>
                          </a:r>
                          <a:endParaRPr lang="es-EC" sz="13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s-EC"/>
                        </a:p>
                      </a:txBody>
                      <a:tcPr marL="68580" marR="68580" marT="0" marB="0">
                        <a:blipFill rotWithShape="0">
                          <a:blip r:embed="rId9"/>
                          <a:stretch>
                            <a:fillRect l="-89939" t="-3077" r="-79268" b="-210769"/>
                          </a:stretch>
                        </a:blipFill>
                      </a:tcPr>
                    </a:tc>
                    <a:tc>
                      <a:txBody>
                        <a:bodyPr/>
                        <a:lstStyle/>
                        <a:p>
                          <a:pPr algn="ctr">
                            <a:lnSpc>
                              <a:spcPct val="200000"/>
                            </a:lnSpc>
                            <a:spcAft>
                              <a:spcPts val="0"/>
                            </a:spcAft>
                          </a:pPr>
                          <a:r>
                            <a:rPr lang="es-EC" sz="1300">
                              <a:effectLst/>
                            </a:rPr>
                            <a:t>78.26%</a:t>
                          </a:r>
                          <a:endParaRPr lang="es-EC" sz="13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96240">
                    <a:tc>
                      <a:txBody>
                        <a:bodyPr/>
                        <a:lstStyle/>
                        <a:p>
                          <a:pPr algn="just">
                            <a:lnSpc>
                              <a:spcPct val="200000"/>
                            </a:lnSpc>
                            <a:spcAft>
                              <a:spcPts val="0"/>
                            </a:spcAft>
                          </a:pPr>
                          <a:r>
                            <a:rPr lang="es-EC" sz="1300" dirty="0">
                              <a:effectLst/>
                            </a:rPr>
                            <a:t>Área de parqueadero</a:t>
                          </a:r>
                          <a:endParaRPr lang="es-EC" sz="13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s-EC"/>
                        </a:p>
                      </a:txBody>
                      <a:tcPr marL="68580" marR="68580" marT="0" marB="0">
                        <a:blipFill rotWithShape="0">
                          <a:blip r:embed="rId9"/>
                          <a:stretch>
                            <a:fillRect l="-89939" t="-101515" r="-79268" b="-107576"/>
                          </a:stretch>
                        </a:blipFill>
                      </a:tcPr>
                    </a:tc>
                    <a:tc>
                      <a:txBody>
                        <a:bodyPr/>
                        <a:lstStyle/>
                        <a:p>
                          <a:pPr algn="ctr">
                            <a:lnSpc>
                              <a:spcPct val="200000"/>
                            </a:lnSpc>
                            <a:spcAft>
                              <a:spcPts val="0"/>
                            </a:spcAft>
                          </a:pPr>
                          <a:r>
                            <a:rPr lang="es-EC" sz="1300">
                              <a:effectLst/>
                            </a:rPr>
                            <a:t>9.57%</a:t>
                          </a:r>
                          <a:endParaRPr lang="es-EC" sz="13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96240">
                    <a:tc>
                      <a:txBody>
                        <a:bodyPr/>
                        <a:lstStyle/>
                        <a:p>
                          <a:pPr algn="just">
                            <a:lnSpc>
                              <a:spcPct val="200000"/>
                            </a:lnSpc>
                            <a:spcAft>
                              <a:spcPts val="0"/>
                            </a:spcAft>
                          </a:pPr>
                          <a:r>
                            <a:rPr lang="es-EC" sz="1300" dirty="0">
                              <a:effectLst/>
                            </a:rPr>
                            <a:t>Área verde </a:t>
                          </a:r>
                          <a:endParaRPr lang="es-EC" sz="13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s-EC"/>
                        </a:p>
                      </a:txBody>
                      <a:tcPr marL="68580" marR="68580" marT="0" marB="0">
                        <a:blipFill rotWithShape="0">
                          <a:blip r:embed="rId9"/>
                          <a:stretch>
                            <a:fillRect l="-89939" t="-204615" r="-79268" b="-9231"/>
                          </a:stretch>
                        </a:blipFill>
                      </a:tcPr>
                    </a:tc>
                    <a:tc>
                      <a:txBody>
                        <a:bodyPr/>
                        <a:lstStyle/>
                        <a:p>
                          <a:pPr algn="ctr">
                            <a:lnSpc>
                              <a:spcPct val="200000"/>
                            </a:lnSpc>
                            <a:spcAft>
                              <a:spcPts val="0"/>
                            </a:spcAft>
                          </a:pPr>
                          <a:r>
                            <a:rPr lang="es-EC" sz="1300" dirty="0">
                              <a:effectLst/>
                            </a:rPr>
                            <a:t>12.18%</a:t>
                          </a:r>
                          <a:endParaRPr lang="es-EC" sz="13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mc:Fallback>
      </mc:AlternateContent>
      <mc:AlternateContent xmlns:mc="http://schemas.openxmlformats.org/markup-compatibility/2006" xmlns:a14="http://schemas.microsoft.com/office/drawing/2010/main">
        <mc:Choice Requires="a14">
          <p:sp>
            <p:nvSpPr>
              <p:cNvPr id="6" name="Rectángulo 5"/>
              <p:cNvSpPr/>
              <p:nvPr/>
            </p:nvSpPr>
            <p:spPr>
              <a:xfrm>
                <a:off x="201768" y="3778704"/>
                <a:ext cx="5117206" cy="923330"/>
              </a:xfrm>
              <a:prstGeom prst="rect">
                <a:avLst/>
              </a:prstGeom>
            </p:spPr>
            <p:txBody>
              <a:bodyPr wrap="square">
                <a:spAutoFit/>
              </a:bodyPr>
              <a:lstStyle/>
              <a:p>
                <a:pPr algn="just"/>
                <a:r>
                  <a:rPr lang="es-EC" dirty="0"/>
                  <a:t>La superficie total de la lotización es de 22.500</a:t>
                </a:r>
                <a14:m>
                  <m:oMath xmlns:m="http://schemas.openxmlformats.org/officeDocument/2006/math">
                    <m:sSup>
                      <m:sSupPr>
                        <m:ctrlPr>
                          <a:rPr lang="es-EC" i="1">
                            <a:latin typeface="Cambria Math" panose="02040503050406030204" pitchFamily="18" charset="0"/>
                          </a:rPr>
                        </m:ctrlPr>
                      </m:sSupPr>
                      <m:e>
                        <m:r>
                          <a:rPr lang="es-EC" i="1">
                            <a:latin typeface="Cambria Math" panose="02040503050406030204" pitchFamily="18" charset="0"/>
                          </a:rPr>
                          <m:t>𝑚</m:t>
                        </m:r>
                      </m:e>
                      <m:sup>
                        <m:r>
                          <a:rPr lang="es-EC" i="1">
                            <a:latin typeface="Cambria Math" panose="02040503050406030204" pitchFamily="18" charset="0"/>
                          </a:rPr>
                          <m:t>2</m:t>
                        </m:r>
                      </m:sup>
                    </m:sSup>
                  </m:oMath>
                </a14:m>
                <a:r>
                  <a:rPr lang="es-EC" dirty="0"/>
                  <a:t> de las cuales se encuentran distribuidas de la siguiente manera:</a:t>
                </a:r>
              </a:p>
            </p:txBody>
          </p:sp>
        </mc:Choice>
        <mc:Fallback xmlns="">
          <p:sp>
            <p:nvSpPr>
              <p:cNvPr id="6" name="Rectángulo 5"/>
              <p:cNvSpPr>
                <a:spLocks noRot="1" noChangeAspect="1" noMove="1" noResize="1" noEditPoints="1" noAdjustHandles="1" noChangeArrowheads="1" noChangeShapeType="1" noTextEdit="1"/>
              </p:cNvSpPr>
              <p:nvPr/>
            </p:nvSpPr>
            <p:spPr>
              <a:xfrm>
                <a:off x="201768" y="3778704"/>
                <a:ext cx="5117206" cy="923330"/>
              </a:xfrm>
              <a:prstGeom prst="rect">
                <a:avLst/>
              </a:prstGeom>
              <a:blipFill rotWithShape="0">
                <a:blip r:embed="rId10"/>
                <a:stretch>
                  <a:fillRect l="-952" t="-4636" r="-952" b="-9272"/>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5559380" y="3778704"/>
                <a:ext cx="6096000" cy="1200329"/>
              </a:xfrm>
              <a:prstGeom prst="rect">
                <a:avLst/>
              </a:prstGeom>
            </p:spPr>
            <p:txBody>
              <a:bodyPr>
                <a:spAutoFit/>
              </a:bodyPr>
              <a:lstStyle/>
              <a:p>
                <a:pPr algn="just"/>
                <a:r>
                  <a:rPr lang="es-EC" dirty="0"/>
                  <a:t>La superficie total de terreno es de 6.900</a:t>
                </a:r>
                <a14:m>
                  <m:oMath xmlns:m="http://schemas.openxmlformats.org/officeDocument/2006/math">
                    <m:sSup>
                      <m:sSupPr>
                        <m:ctrlPr>
                          <a:rPr lang="es-EC" i="1">
                            <a:latin typeface="Cambria Math" panose="02040503050406030204" pitchFamily="18" charset="0"/>
                          </a:rPr>
                        </m:ctrlPr>
                      </m:sSupPr>
                      <m:e>
                        <m:r>
                          <a:rPr lang="es-EC" i="1">
                            <a:latin typeface="Cambria Math" panose="02040503050406030204" pitchFamily="18" charset="0"/>
                          </a:rPr>
                          <m:t>𝑚</m:t>
                        </m:r>
                      </m:e>
                      <m:sup>
                        <m:r>
                          <a:rPr lang="es-EC" i="1">
                            <a:latin typeface="Cambria Math" panose="02040503050406030204" pitchFamily="18" charset="0"/>
                          </a:rPr>
                          <m:t>2</m:t>
                        </m:r>
                      </m:sup>
                    </m:sSup>
                  </m:oMath>
                </a14:m>
                <a:r>
                  <a:rPr lang="es-EC" dirty="0"/>
                  <a:t>, de las cuales se encuentran distribuidas de la siguiente manera:</a:t>
                </a:r>
              </a:p>
              <a:p>
                <a:endParaRPr lang="es-EC" dirty="0"/>
              </a:p>
            </p:txBody>
          </p:sp>
        </mc:Choice>
        <mc:Fallback xmlns="">
          <p:sp>
            <p:nvSpPr>
              <p:cNvPr id="9" name="Rectángulo 8"/>
              <p:cNvSpPr>
                <a:spLocks noRot="1" noChangeAspect="1" noMove="1" noResize="1" noEditPoints="1" noAdjustHandles="1" noChangeArrowheads="1" noChangeShapeType="1" noTextEdit="1"/>
              </p:cNvSpPr>
              <p:nvPr/>
            </p:nvSpPr>
            <p:spPr>
              <a:xfrm>
                <a:off x="5559380" y="3778704"/>
                <a:ext cx="6096000" cy="1200329"/>
              </a:xfrm>
              <a:prstGeom prst="rect">
                <a:avLst/>
              </a:prstGeom>
              <a:blipFill rotWithShape="0">
                <a:blip r:embed="rId11"/>
                <a:stretch>
                  <a:fillRect l="-900" t="-3553" r="-800"/>
                </a:stretch>
              </a:blipFill>
            </p:spPr>
            <p:txBody>
              <a:bodyPr/>
              <a:lstStyle/>
              <a:p>
                <a:r>
                  <a:rPr lang="es-EC">
                    <a:noFill/>
                  </a:rPr>
                  <a:t> </a:t>
                </a:r>
              </a:p>
            </p:txBody>
          </p:sp>
        </mc:Fallback>
      </mc:AlternateContent>
      <p:sp>
        <p:nvSpPr>
          <p:cNvPr id="11" name="Título 1"/>
          <p:cNvSpPr txBox="1">
            <a:spLocks/>
          </p:cNvSpPr>
          <p:nvPr/>
        </p:nvSpPr>
        <p:spPr>
          <a:xfrm>
            <a:off x="201768" y="2868596"/>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effectLst>
                  <a:outerShdw blurRad="38100" dist="38100" dir="2700000" algn="tl">
                    <a:srgbClr val="000000">
                      <a:alpha val="43137"/>
                    </a:srgbClr>
                  </a:outerShdw>
                </a:effectLst>
                <a:latin typeface="Algerian" panose="04020705040A02060702" pitchFamily="82" charset="0"/>
              </a:rPr>
              <a:t>GIRO DEL NEGOCIO </a:t>
            </a:r>
            <a:endParaRPr lang="es-EC" dirty="0">
              <a:effectLst>
                <a:outerShdw blurRad="38100" dist="38100" dir="2700000" algn="tl">
                  <a:srgbClr val="000000">
                    <a:alpha val="43137"/>
                  </a:srgbClr>
                </a:outerShdw>
              </a:effectLst>
              <a:latin typeface="Algerian" panose="04020705040A02060702" pitchFamily="82" charset="0"/>
            </a:endParaRPr>
          </a:p>
        </p:txBody>
      </p:sp>
    </p:spTree>
    <p:extLst>
      <p:ext uri="{BB962C8B-B14F-4D97-AF65-F5344CB8AC3E}">
        <p14:creationId xmlns:p14="http://schemas.microsoft.com/office/powerpoint/2010/main" val="23591622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031" y="18603"/>
            <a:ext cx="9517487" cy="1320800"/>
          </a:xfrm>
        </p:spPr>
        <p:txBody>
          <a:bodyPr>
            <a:noAutofit/>
          </a:bodyPr>
          <a:lstStyle/>
          <a:p>
            <a:r>
              <a:rPr lang="es-EC" sz="3200" dirty="0" smtClean="0">
                <a:latin typeface="AR DELANEY" panose="02000000000000000000" pitchFamily="2" charset="0"/>
              </a:rPr>
              <a:t>CAPÍTULO VII PLAN OPERATIVO DE MARKETING</a:t>
            </a:r>
            <a:endParaRPr lang="es-EC" sz="3200" dirty="0">
              <a:latin typeface="AR DELANEY" panose="02000000000000000000" pitchFamily="2" charset="0"/>
            </a:endParaRPr>
          </a:p>
        </p:txBody>
      </p:sp>
      <p:sp>
        <p:nvSpPr>
          <p:cNvPr id="3" name="Marcador de contenido 2"/>
          <p:cNvSpPr>
            <a:spLocks noGrp="1"/>
          </p:cNvSpPr>
          <p:nvPr>
            <p:ph idx="1"/>
          </p:nvPr>
        </p:nvSpPr>
        <p:spPr>
          <a:xfrm>
            <a:off x="677332" y="767724"/>
            <a:ext cx="3701485" cy="4571999"/>
          </a:xfrm>
        </p:spPr>
        <p:txBody>
          <a:bodyPr>
            <a:noAutofit/>
          </a:bodyPr>
          <a:lstStyle/>
          <a:p>
            <a:r>
              <a:rPr lang="es-ES" sz="1300" dirty="0"/>
              <a:t>Objetivos y </a:t>
            </a:r>
            <a:r>
              <a:rPr lang="es-ES" sz="1300" dirty="0" smtClean="0"/>
              <a:t>Estrategias</a:t>
            </a:r>
          </a:p>
          <a:p>
            <a:r>
              <a:rPr lang="es-ES" sz="1300" dirty="0" smtClean="0"/>
              <a:t>Objetivos</a:t>
            </a:r>
          </a:p>
          <a:p>
            <a:pPr lvl="1"/>
            <a:r>
              <a:rPr lang="es-ES" sz="1300" dirty="0" smtClean="0"/>
              <a:t>Metodología </a:t>
            </a:r>
            <a:r>
              <a:rPr lang="es-ES" sz="1300" dirty="0"/>
              <a:t>para fijar objetivos  </a:t>
            </a:r>
            <a:r>
              <a:rPr lang="es-ES" sz="1300" dirty="0" smtClean="0"/>
              <a:t>SMART</a:t>
            </a:r>
          </a:p>
          <a:p>
            <a:pPr lvl="1"/>
            <a:r>
              <a:rPr lang="es-ES" sz="1300" dirty="0" smtClean="0"/>
              <a:t>Características </a:t>
            </a:r>
            <a:r>
              <a:rPr lang="es-ES" sz="1300" dirty="0"/>
              <a:t>de los </a:t>
            </a:r>
            <a:r>
              <a:rPr lang="es-ES" sz="1300" dirty="0" smtClean="0"/>
              <a:t>objetivos</a:t>
            </a:r>
          </a:p>
          <a:p>
            <a:pPr lvl="1"/>
            <a:r>
              <a:rPr lang="es-ES" sz="1300" dirty="0" smtClean="0"/>
              <a:t>Objetivos </a:t>
            </a:r>
            <a:r>
              <a:rPr lang="es-ES" sz="1300" dirty="0"/>
              <a:t>para la </a:t>
            </a:r>
            <a:r>
              <a:rPr lang="es-ES" sz="1300" dirty="0" smtClean="0"/>
              <a:t>propuesta</a:t>
            </a:r>
          </a:p>
          <a:p>
            <a:r>
              <a:rPr lang="es-ES" sz="1300" dirty="0" smtClean="0"/>
              <a:t>Estrategias</a:t>
            </a:r>
          </a:p>
          <a:p>
            <a:pPr lvl="1"/>
            <a:r>
              <a:rPr lang="es-ES" sz="1300" dirty="0" smtClean="0"/>
              <a:t>Perfil </a:t>
            </a:r>
            <a:r>
              <a:rPr lang="es-ES" sz="1300" dirty="0"/>
              <a:t>de las </a:t>
            </a:r>
            <a:r>
              <a:rPr lang="es-ES" sz="1300" dirty="0" smtClean="0"/>
              <a:t>estrategias </a:t>
            </a:r>
            <a:r>
              <a:rPr lang="es-ES" sz="1300" dirty="0"/>
              <a:t>a </a:t>
            </a:r>
            <a:r>
              <a:rPr lang="es-ES" sz="1300" dirty="0" smtClean="0"/>
              <a:t>adoptarse</a:t>
            </a:r>
          </a:p>
          <a:p>
            <a:r>
              <a:rPr lang="es-ES" sz="1300" dirty="0" smtClean="0"/>
              <a:t> </a:t>
            </a:r>
            <a:r>
              <a:rPr lang="es-ES" sz="1300" dirty="0"/>
              <a:t>Propuesta </a:t>
            </a:r>
            <a:r>
              <a:rPr lang="es-ES" sz="1300" dirty="0" smtClean="0"/>
              <a:t>Estratégica</a:t>
            </a:r>
          </a:p>
          <a:p>
            <a:pPr lvl="1"/>
            <a:r>
              <a:rPr lang="es-ES" sz="1300" dirty="0" smtClean="0"/>
              <a:t>Misión</a:t>
            </a:r>
          </a:p>
          <a:p>
            <a:pPr lvl="1"/>
            <a:r>
              <a:rPr lang="es-ES" sz="1300" dirty="0" smtClean="0"/>
              <a:t>Visión</a:t>
            </a:r>
          </a:p>
          <a:p>
            <a:pPr lvl="1"/>
            <a:r>
              <a:rPr lang="es-ES" sz="1300" dirty="0" smtClean="0"/>
              <a:t>Valores</a:t>
            </a:r>
          </a:p>
          <a:p>
            <a:pPr lvl="1"/>
            <a:r>
              <a:rPr lang="es-ES" sz="1300" dirty="0" smtClean="0"/>
              <a:t>Principios</a:t>
            </a:r>
          </a:p>
          <a:p>
            <a:pPr lvl="1"/>
            <a:r>
              <a:rPr lang="es-ES" sz="1300" dirty="0" smtClean="0"/>
              <a:t>Mapa </a:t>
            </a:r>
            <a:r>
              <a:rPr lang="es-ES" sz="1300" dirty="0"/>
              <a:t>Estratégico de </a:t>
            </a:r>
            <a:r>
              <a:rPr lang="es-ES" sz="1300" dirty="0" smtClean="0"/>
              <a:t>Marketing</a:t>
            </a:r>
          </a:p>
          <a:p>
            <a:r>
              <a:rPr lang="es-ES" sz="1300" dirty="0" smtClean="0"/>
              <a:t>Producto </a:t>
            </a:r>
            <a:r>
              <a:rPr lang="es-ES" sz="1300" dirty="0"/>
              <a:t>o </a:t>
            </a:r>
            <a:r>
              <a:rPr lang="es-ES" sz="1300" dirty="0" smtClean="0"/>
              <a:t>Servicio</a:t>
            </a:r>
          </a:p>
          <a:p>
            <a:pPr lvl="1"/>
            <a:r>
              <a:rPr lang="es-ES" sz="1300" dirty="0" smtClean="0"/>
              <a:t>Ciclo </a:t>
            </a:r>
            <a:r>
              <a:rPr lang="es-ES" sz="1300" dirty="0"/>
              <a:t>de vida del </a:t>
            </a:r>
            <a:r>
              <a:rPr lang="es-ES" sz="1300" dirty="0" smtClean="0"/>
              <a:t>producto</a:t>
            </a:r>
          </a:p>
          <a:p>
            <a:r>
              <a:rPr lang="es-ES" sz="1300" dirty="0" smtClean="0"/>
              <a:t>Atributos</a:t>
            </a:r>
          </a:p>
          <a:p>
            <a:r>
              <a:rPr lang="es-ES" sz="1300" dirty="0" err="1" smtClean="0"/>
              <a:t>Branding</a:t>
            </a:r>
            <a:endParaRPr lang="es-ES" sz="1300" dirty="0" smtClean="0"/>
          </a:p>
          <a:p>
            <a:r>
              <a:rPr lang="es-ES" sz="1300" dirty="0" smtClean="0"/>
              <a:t>Estrategia del producto o servicio</a:t>
            </a:r>
          </a:p>
        </p:txBody>
      </p:sp>
      <p:pic>
        <p:nvPicPr>
          <p:cNvPr id="5" name="Imagen 4"/>
          <p:cNvPicPr/>
          <p:nvPr/>
        </p:nvPicPr>
        <p:blipFill rotWithShape="1">
          <a:blip r:embed="rId2" cstate="print"/>
          <a:srcRect l="11412" t="12642" r="30209" b="17385"/>
          <a:stretch/>
        </p:blipFill>
        <p:spPr bwMode="auto">
          <a:xfrm>
            <a:off x="9517487" y="0"/>
            <a:ext cx="2674513" cy="1339403"/>
          </a:xfrm>
          <a:prstGeom prst="rect">
            <a:avLst/>
          </a:prstGeom>
          <a:ln>
            <a:noFill/>
          </a:ln>
          <a:extLst>
            <a:ext uri="{53640926-AAD7-44D8-BBD7-CCE9431645EC}">
              <a14:shadowObscured xmlns:a14="http://schemas.microsoft.com/office/drawing/2010/main"/>
            </a:ext>
          </a:extLst>
        </p:spPr>
      </p:pic>
      <p:sp>
        <p:nvSpPr>
          <p:cNvPr id="8" name="Marcador de contenido 2"/>
          <p:cNvSpPr txBox="1">
            <a:spLocks/>
          </p:cNvSpPr>
          <p:nvPr/>
        </p:nvSpPr>
        <p:spPr>
          <a:xfrm>
            <a:off x="4623516" y="767724"/>
            <a:ext cx="8596668" cy="504995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S" sz="1300" dirty="0" smtClean="0"/>
              <a:t>Precio</a:t>
            </a:r>
          </a:p>
          <a:p>
            <a:pPr lvl="1"/>
            <a:r>
              <a:rPr lang="es-ES" sz="1300" dirty="0" smtClean="0"/>
              <a:t>Métodos </a:t>
            </a:r>
            <a:r>
              <a:rPr lang="es-ES" sz="1300" dirty="0"/>
              <a:t>para la fijación de </a:t>
            </a:r>
            <a:r>
              <a:rPr lang="es-ES" sz="1300" dirty="0" smtClean="0"/>
              <a:t>precios</a:t>
            </a:r>
          </a:p>
          <a:p>
            <a:pPr lvl="1"/>
            <a:r>
              <a:rPr lang="es-ES" sz="1300" dirty="0" smtClean="0"/>
              <a:t>Política </a:t>
            </a:r>
            <a:r>
              <a:rPr lang="es-ES" sz="1300" dirty="0"/>
              <a:t>de </a:t>
            </a:r>
            <a:r>
              <a:rPr lang="es-ES" sz="1300" dirty="0" smtClean="0"/>
              <a:t>precios</a:t>
            </a:r>
          </a:p>
          <a:p>
            <a:pPr lvl="1"/>
            <a:r>
              <a:rPr lang="es-ES" sz="1300" dirty="0" smtClean="0"/>
              <a:t>Estrategia </a:t>
            </a:r>
            <a:r>
              <a:rPr lang="es-ES" sz="1300" dirty="0"/>
              <a:t>de </a:t>
            </a:r>
            <a:r>
              <a:rPr lang="es-ES" sz="1300" dirty="0" smtClean="0"/>
              <a:t>precios</a:t>
            </a:r>
          </a:p>
          <a:p>
            <a:r>
              <a:rPr lang="es-ES" sz="1300" dirty="0" smtClean="0"/>
              <a:t>Plaza</a:t>
            </a:r>
            <a:endParaRPr lang="es-EC" sz="1300" dirty="0"/>
          </a:p>
          <a:p>
            <a:pPr lvl="1"/>
            <a:r>
              <a:rPr lang="es-ES" sz="1300" dirty="0" smtClean="0"/>
              <a:t>Estructura </a:t>
            </a:r>
            <a:r>
              <a:rPr lang="es-ES" sz="1300" dirty="0"/>
              <a:t>de canales de </a:t>
            </a:r>
            <a:r>
              <a:rPr lang="es-ES" sz="1300" dirty="0" smtClean="0"/>
              <a:t>distribución</a:t>
            </a:r>
          </a:p>
          <a:p>
            <a:pPr lvl="1"/>
            <a:r>
              <a:rPr lang="es-ES" sz="1300" dirty="0" smtClean="0"/>
              <a:t>Estrategia </a:t>
            </a:r>
            <a:r>
              <a:rPr lang="es-ES" sz="1300" dirty="0"/>
              <a:t>de </a:t>
            </a:r>
            <a:r>
              <a:rPr lang="es-ES" sz="1300" dirty="0" smtClean="0"/>
              <a:t>distribución</a:t>
            </a:r>
          </a:p>
          <a:p>
            <a:r>
              <a:rPr lang="es-ES" sz="1300" dirty="0" smtClean="0"/>
              <a:t>Promoción </a:t>
            </a:r>
            <a:r>
              <a:rPr lang="es-ES" sz="1300" dirty="0"/>
              <a:t>y </a:t>
            </a:r>
            <a:r>
              <a:rPr lang="es-ES" sz="1300" dirty="0" smtClean="0"/>
              <a:t>publicidad</a:t>
            </a:r>
            <a:endParaRPr lang="es-EC" sz="1300" dirty="0"/>
          </a:p>
          <a:p>
            <a:pPr lvl="1"/>
            <a:r>
              <a:rPr lang="es-ES" sz="1300" dirty="0" smtClean="0"/>
              <a:t>Estrategias </a:t>
            </a:r>
            <a:r>
              <a:rPr lang="es-ES" sz="1300" dirty="0"/>
              <a:t>de promoción y </a:t>
            </a:r>
            <a:r>
              <a:rPr lang="es-ES" sz="1300" dirty="0" smtClean="0"/>
              <a:t>publicidad</a:t>
            </a:r>
          </a:p>
          <a:p>
            <a:pPr lvl="1"/>
            <a:r>
              <a:rPr lang="es-ES" sz="1300" dirty="0" smtClean="0"/>
              <a:t>Plan </a:t>
            </a:r>
            <a:r>
              <a:rPr lang="es-ES" sz="1300" dirty="0"/>
              <a:t>de Promoción y </a:t>
            </a:r>
            <a:r>
              <a:rPr lang="es-ES" sz="1300" dirty="0" smtClean="0"/>
              <a:t>Publicidad</a:t>
            </a:r>
          </a:p>
          <a:p>
            <a:r>
              <a:rPr lang="es-ES" sz="1300" dirty="0" smtClean="0"/>
              <a:t>Personal </a:t>
            </a:r>
            <a:r>
              <a:rPr lang="es-ES" sz="1300" dirty="0"/>
              <a:t>(Fuerza de ventas</a:t>
            </a:r>
            <a:r>
              <a:rPr lang="es-ES" sz="1300" dirty="0" smtClean="0"/>
              <a:t>)</a:t>
            </a:r>
          </a:p>
          <a:p>
            <a:pPr lvl="1"/>
            <a:r>
              <a:rPr lang="es-ES" sz="1300" dirty="0" smtClean="0"/>
              <a:t>Estrategia </a:t>
            </a:r>
            <a:r>
              <a:rPr lang="es-ES" sz="1300" dirty="0"/>
              <a:t>de la fuerza de </a:t>
            </a:r>
            <a:r>
              <a:rPr lang="es-ES" sz="1300" dirty="0" smtClean="0"/>
              <a:t>ventas</a:t>
            </a:r>
          </a:p>
          <a:p>
            <a:r>
              <a:rPr lang="es-ES" sz="1300" dirty="0" smtClean="0"/>
              <a:t>Proceso </a:t>
            </a:r>
            <a:r>
              <a:rPr lang="es-ES" sz="1300" dirty="0"/>
              <a:t>o </a:t>
            </a:r>
            <a:r>
              <a:rPr lang="es-ES" sz="1300" dirty="0" err="1" smtClean="0"/>
              <a:t>servucción</a:t>
            </a:r>
            <a:endParaRPr lang="es-ES" sz="1300" dirty="0"/>
          </a:p>
          <a:p>
            <a:pPr lvl="1"/>
            <a:r>
              <a:rPr lang="es-ES" sz="1300" dirty="0" smtClean="0"/>
              <a:t>Estrategia </a:t>
            </a:r>
            <a:r>
              <a:rPr lang="es-ES" sz="1300" dirty="0"/>
              <a:t>de </a:t>
            </a:r>
            <a:r>
              <a:rPr lang="es-ES" sz="1300" dirty="0" smtClean="0"/>
              <a:t>procesos</a:t>
            </a:r>
          </a:p>
          <a:p>
            <a:r>
              <a:rPr lang="es-ES" sz="1300" dirty="0" smtClean="0"/>
              <a:t>Comercialización</a:t>
            </a:r>
          </a:p>
          <a:p>
            <a:pPr lvl="1"/>
            <a:r>
              <a:rPr lang="es-ES" sz="1300" dirty="0" smtClean="0"/>
              <a:t>Sistema </a:t>
            </a:r>
            <a:r>
              <a:rPr lang="es-ES" sz="1300" dirty="0"/>
              <a:t>de </a:t>
            </a:r>
            <a:r>
              <a:rPr lang="es-ES" sz="1300" dirty="0" smtClean="0"/>
              <a:t>comercialización</a:t>
            </a:r>
          </a:p>
          <a:p>
            <a:pPr lvl="1"/>
            <a:r>
              <a:rPr lang="es-ES" sz="1300" dirty="0" smtClean="0"/>
              <a:t>Estrategia </a:t>
            </a:r>
            <a:r>
              <a:rPr lang="es-ES" sz="1300" dirty="0"/>
              <a:t>de </a:t>
            </a:r>
            <a:r>
              <a:rPr lang="es-ES" sz="1300" dirty="0" smtClean="0"/>
              <a:t>comercialización</a:t>
            </a:r>
          </a:p>
          <a:p>
            <a:r>
              <a:rPr lang="es-ES" sz="1300" dirty="0" smtClean="0"/>
              <a:t>Matriz </a:t>
            </a:r>
            <a:r>
              <a:rPr lang="es-ES" sz="1300" dirty="0"/>
              <a:t>de Estrategias de Marketing </a:t>
            </a:r>
            <a:r>
              <a:rPr lang="es-ES" sz="1300" dirty="0" err="1" smtClean="0"/>
              <a:t>Mix</a:t>
            </a:r>
            <a:endParaRPr lang="es-EC" sz="1300" dirty="0"/>
          </a:p>
          <a:p>
            <a:pPr lvl="1"/>
            <a:r>
              <a:rPr lang="es-ES" sz="1300" dirty="0" smtClean="0"/>
              <a:t>Determinación </a:t>
            </a:r>
            <a:r>
              <a:rPr lang="es-ES" sz="1300" dirty="0"/>
              <a:t>del presupuesto</a:t>
            </a:r>
            <a:endParaRPr lang="es-EC" sz="1300" dirty="0"/>
          </a:p>
        </p:txBody>
      </p:sp>
      <p:pic>
        <p:nvPicPr>
          <p:cNvPr id="7" name="Imagen 6"/>
          <p:cNvPicPr>
            <a:picLocks noChangeAspect="1"/>
          </p:cNvPicPr>
          <p:nvPr/>
        </p:nvPicPr>
        <p:blipFill>
          <a:blip r:embed="rId3"/>
          <a:stretch>
            <a:fillRect/>
          </a:stretch>
        </p:blipFill>
        <p:spPr>
          <a:xfrm>
            <a:off x="8718996" y="4424165"/>
            <a:ext cx="3473003" cy="243383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2152136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b="1" dirty="0">
                <a:effectLst>
                  <a:outerShdw blurRad="38100" dist="38100" dir="2700000" algn="tl">
                    <a:srgbClr val="000000">
                      <a:alpha val="43137"/>
                    </a:srgbClr>
                  </a:outerShdw>
                </a:effectLst>
                <a:latin typeface="Algerian" panose="04020705040A02060702" pitchFamily="82" charset="0"/>
              </a:rPr>
              <a:t>Estrategias a adoptarse</a:t>
            </a:r>
            <a:endParaRPr lang="es-EC" dirty="0">
              <a:effectLst>
                <a:outerShdw blurRad="38100" dist="38100" dir="2700000" algn="tl">
                  <a:srgbClr val="000000">
                    <a:alpha val="43137"/>
                  </a:srgbClr>
                </a:outerShdw>
              </a:effectLst>
              <a:latin typeface="Algerian" panose="04020705040A02060702" pitchFamily="82" charset="0"/>
            </a:endParaRPr>
          </a:p>
        </p:txBody>
      </p:sp>
      <p:pic>
        <p:nvPicPr>
          <p:cNvPr id="4" name="Imagen 3"/>
          <p:cNvPicPr/>
          <p:nvPr/>
        </p:nvPicPr>
        <p:blipFill rotWithShape="1">
          <a:blip r:embed="rId2" cstate="print"/>
          <a:srcRect l="11412" t="12642" r="30209" b="17385"/>
          <a:stretch/>
        </p:blipFill>
        <p:spPr bwMode="auto">
          <a:xfrm>
            <a:off x="9517487" y="0"/>
            <a:ext cx="2674513" cy="1339403"/>
          </a:xfrm>
          <a:prstGeom prst="rect">
            <a:avLst/>
          </a:prstGeom>
          <a:ln>
            <a:noFill/>
          </a:ln>
          <a:extLst>
            <a:ext uri="{53640926-AAD7-44D8-BBD7-CCE9431645EC}">
              <a14:shadowObscured xmlns:a14="http://schemas.microsoft.com/office/drawing/2010/main"/>
            </a:ext>
          </a:extLst>
        </p:spPr>
      </p:pic>
      <p:pic>
        <p:nvPicPr>
          <p:cNvPr id="5" name="Imagen 4"/>
          <p:cNvPicPr>
            <a:picLocks noChangeAspect="1"/>
          </p:cNvPicPr>
          <p:nvPr/>
        </p:nvPicPr>
        <p:blipFill>
          <a:blip r:embed="rId3"/>
          <a:stretch>
            <a:fillRect/>
          </a:stretch>
        </p:blipFill>
        <p:spPr>
          <a:xfrm>
            <a:off x="1286069" y="1627402"/>
            <a:ext cx="7503089" cy="5182473"/>
          </a:xfrm>
          <a:prstGeom prst="rect">
            <a:avLst/>
          </a:prstGeom>
        </p:spPr>
      </p:pic>
    </p:spTree>
    <p:extLst>
      <p:ext uri="{BB962C8B-B14F-4D97-AF65-F5344CB8AC3E}">
        <p14:creationId xmlns:p14="http://schemas.microsoft.com/office/powerpoint/2010/main" val="9903741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77588"/>
            <a:ext cx="8596668" cy="1320800"/>
          </a:xfrm>
        </p:spPr>
        <p:txBody>
          <a:bodyPr/>
          <a:lstStyle/>
          <a:p>
            <a:r>
              <a:rPr lang="es-EC" b="1" dirty="0">
                <a:effectLst>
                  <a:outerShdw blurRad="38100" dist="38100" dir="2700000" algn="tl">
                    <a:srgbClr val="000000">
                      <a:alpha val="43137"/>
                    </a:srgbClr>
                  </a:outerShdw>
                </a:effectLst>
                <a:latin typeface="Algerian" panose="04020705040A02060702" pitchFamily="82" charset="0"/>
              </a:rPr>
              <a:t>Perfil Estratégico</a:t>
            </a:r>
            <a:endParaRPr lang="es-EC" dirty="0">
              <a:effectLst>
                <a:outerShdw blurRad="38100" dist="38100" dir="2700000" algn="tl">
                  <a:srgbClr val="000000">
                    <a:alpha val="43137"/>
                  </a:srgbClr>
                </a:outerShdw>
              </a:effectLst>
              <a:latin typeface="Algerian" panose="04020705040A02060702" pitchFamily="82" charset="0"/>
            </a:endParaRPr>
          </a:p>
        </p:txBody>
      </p:sp>
      <p:pic>
        <p:nvPicPr>
          <p:cNvPr id="4" name="Imagen 3"/>
          <p:cNvPicPr/>
          <p:nvPr/>
        </p:nvPicPr>
        <p:blipFill rotWithShape="1">
          <a:blip r:embed="rId2" cstate="print"/>
          <a:srcRect l="11412" t="12642" r="30209" b="17385"/>
          <a:stretch/>
        </p:blipFill>
        <p:spPr bwMode="auto">
          <a:xfrm>
            <a:off x="9517487" y="0"/>
            <a:ext cx="2674513" cy="1339403"/>
          </a:xfrm>
          <a:prstGeom prst="rect">
            <a:avLst/>
          </a:prstGeom>
          <a:ln>
            <a:noFill/>
          </a:ln>
          <a:extLst>
            <a:ext uri="{53640926-AAD7-44D8-BBD7-CCE9431645EC}">
              <a14:shadowObscured xmlns:a14="http://schemas.microsoft.com/office/drawing/2010/main"/>
            </a:ext>
          </a:extLst>
        </p:spPr>
      </p:pic>
      <p:pic>
        <p:nvPicPr>
          <p:cNvPr id="8" name="Imagen 7"/>
          <p:cNvPicPr>
            <a:picLocks noChangeAspect="1"/>
          </p:cNvPicPr>
          <p:nvPr/>
        </p:nvPicPr>
        <p:blipFill rotWithShape="1">
          <a:blip r:embed="rId3"/>
          <a:srcRect l="24434" t="31670" r="25523" b="21689"/>
          <a:stretch/>
        </p:blipFill>
        <p:spPr>
          <a:xfrm>
            <a:off x="677334" y="1585062"/>
            <a:ext cx="9512929" cy="5006806"/>
          </a:xfrm>
          <a:prstGeom prst="rect">
            <a:avLst/>
          </a:prstGeom>
        </p:spPr>
      </p:pic>
    </p:spTree>
    <p:extLst>
      <p:ext uri="{BB962C8B-B14F-4D97-AF65-F5344CB8AC3E}">
        <p14:creationId xmlns:p14="http://schemas.microsoft.com/office/powerpoint/2010/main" val="11184597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0982" y="291944"/>
            <a:ext cx="8596668" cy="1320800"/>
          </a:xfrm>
        </p:spPr>
        <p:txBody>
          <a:bodyPr/>
          <a:lstStyle/>
          <a:p>
            <a:r>
              <a:rPr lang="es-EC" b="1" dirty="0">
                <a:effectLst>
                  <a:outerShdw blurRad="38100" dist="38100" dir="2700000" algn="tl">
                    <a:srgbClr val="000000">
                      <a:alpha val="43137"/>
                    </a:srgbClr>
                  </a:outerShdw>
                </a:effectLst>
                <a:latin typeface="Algerian" panose="04020705040A02060702" pitchFamily="82" charset="0"/>
              </a:rPr>
              <a:t>Misión</a:t>
            </a:r>
            <a:endParaRPr lang="es-EC" dirty="0">
              <a:effectLst>
                <a:outerShdw blurRad="38100" dist="38100" dir="2700000" algn="tl">
                  <a:srgbClr val="000000">
                    <a:alpha val="43137"/>
                  </a:srgbClr>
                </a:outerShdw>
              </a:effectLst>
              <a:latin typeface="Algerian" panose="04020705040A02060702" pitchFamily="82" charset="0"/>
            </a:endParaRPr>
          </a:p>
        </p:txBody>
      </p:sp>
      <p:pic>
        <p:nvPicPr>
          <p:cNvPr id="4" name="Imagen 3"/>
          <p:cNvPicPr/>
          <p:nvPr/>
        </p:nvPicPr>
        <p:blipFill rotWithShape="1">
          <a:blip r:embed="rId2" cstate="print"/>
          <a:srcRect l="11412" t="12642" r="30209" b="17385"/>
          <a:stretch/>
        </p:blipFill>
        <p:spPr bwMode="auto">
          <a:xfrm>
            <a:off x="9517487" y="0"/>
            <a:ext cx="2674513" cy="1339403"/>
          </a:xfrm>
          <a:prstGeom prst="rect">
            <a:avLst/>
          </a:prstGeom>
          <a:ln>
            <a:noFill/>
          </a:ln>
          <a:extLst>
            <a:ext uri="{53640926-AAD7-44D8-BBD7-CCE9431645EC}">
              <a14:shadowObscured xmlns:a14="http://schemas.microsoft.com/office/drawing/2010/main"/>
            </a:ext>
          </a:extLst>
        </p:spPr>
      </p:pic>
      <p:pic>
        <p:nvPicPr>
          <p:cNvPr id="6" name="Imagen 5"/>
          <p:cNvPicPr>
            <a:picLocks noChangeAspect="1"/>
          </p:cNvPicPr>
          <p:nvPr/>
        </p:nvPicPr>
        <p:blipFill>
          <a:blip r:embed="rId3"/>
          <a:stretch>
            <a:fillRect/>
          </a:stretch>
        </p:blipFill>
        <p:spPr>
          <a:xfrm>
            <a:off x="3358200" y="3095780"/>
            <a:ext cx="8311517" cy="3659861"/>
          </a:xfrm>
          <a:prstGeom prst="rect">
            <a:avLst/>
          </a:prstGeom>
        </p:spPr>
      </p:pic>
      <p:pic>
        <p:nvPicPr>
          <p:cNvPr id="7" name="Imagen 6"/>
          <p:cNvPicPr>
            <a:picLocks noChangeAspect="1"/>
          </p:cNvPicPr>
          <p:nvPr/>
        </p:nvPicPr>
        <p:blipFill rotWithShape="1">
          <a:blip r:embed="rId4"/>
          <a:srcRect l="6788" r="6628" b="12508"/>
          <a:stretch/>
        </p:blipFill>
        <p:spPr>
          <a:xfrm>
            <a:off x="690982" y="1107391"/>
            <a:ext cx="6138208" cy="2261730"/>
          </a:xfrm>
          <a:prstGeom prst="rect">
            <a:avLst/>
          </a:prstGeom>
        </p:spPr>
      </p:pic>
    </p:spTree>
    <p:extLst>
      <p:ext uri="{BB962C8B-B14F-4D97-AF65-F5344CB8AC3E}">
        <p14:creationId xmlns:p14="http://schemas.microsoft.com/office/powerpoint/2010/main" val="39330987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0982" y="291944"/>
            <a:ext cx="8596668" cy="1320800"/>
          </a:xfrm>
        </p:spPr>
        <p:txBody>
          <a:bodyPr/>
          <a:lstStyle/>
          <a:p>
            <a:r>
              <a:rPr lang="es-EC" b="1" dirty="0" smtClean="0">
                <a:effectLst>
                  <a:outerShdw blurRad="38100" dist="38100" dir="2700000" algn="tl">
                    <a:srgbClr val="000000">
                      <a:alpha val="43137"/>
                    </a:srgbClr>
                  </a:outerShdw>
                </a:effectLst>
                <a:latin typeface="Algerian" panose="04020705040A02060702" pitchFamily="82" charset="0"/>
              </a:rPr>
              <a:t>visión</a:t>
            </a:r>
            <a:endParaRPr lang="es-EC" dirty="0">
              <a:effectLst>
                <a:outerShdw blurRad="38100" dist="38100" dir="2700000" algn="tl">
                  <a:srgbClr val="000000">
                    <a:alpha val="43137"/>
                  </a:srgbClr>
                </a:outerShdw>
              </a:effectLst>
              <a:latin typeface="Algerian" panose="04020705040A02060702" pitchFamily="82" charset="0"/>
            </a:endParaRPr>
          </a:p>
        </p:txBody>
      </p:sp>
      <p:pic>
        <p:nvPicPr>
          <p:cNvPr id="4" name="Imagen 3"/>
          <p:cNvPicPr/>
          <p:nvPr/>
        </p:nvPicPr>
        <p:blipFill rotWithShape="1">
          <a:blip r:embed="rId2" cstate="print"/>
          <a:srcRect l="11412" t="12642" r="30209" b="17385"/>
          <a:stretch/>
        </p:blipFill>
        <p:spPr bwMode="auto">
          <a:xfrm>
            <a:off x="9517487" y="0"/>
            <a:ext cx="2674513" cy="1339403"/>
          </a:xfrm>
          <a:prstGeom prst="rect">
            <a:avLst/>
          </a:prstGeom>
          <a:ln>
            <a:noFill/>
          </a:ln>
          <a:extLst>
            <a:ext uri="{53640926-AAD7-44D8-BBD7-CCE9431645EC}">
              <a14:shadowObscured xmlns:a14="http://schemas.microsoft.com/office/drawing/2010/main"/>
            </a:ext>
          </a:extLst>
        </p:spPr>
      </p:pic>
      <p:pic>
        <p:nvPicPr>
          <p:cNvPr id="3" name="Imagen 2"/>
          <p:cNvPicPr>
            <a:picLocks noChangeAspect="1"/>
          </p:cNvPicPr>
          <p:nvPr/>
        </p:nvPicPr>
        <p:blipFill rotWithShape="1">
          <a:blip r:embed="rId3"/>
          <a:srcRect b="13445"/>
          <a:stretch/>
        </p:blipFill>
        <p:spPr>
          <a:xfrm>
            <a:off x="690982" y="1095985"/>
            <a:ext cx="8398427" cy="2199281"/>
          </a:xfrm>
          <a:prstGeom prst="rect">
            <a:avLst/>
          </a:prstGeom>
        </p:spPr>
      </p:pic>
      <p:pic>
        <p:nvPicPr>
          <p:cNvPr id="5" name="Imagen 4"/>
          <p:cNvPicPr>
            <a:picLocks noChangeAspect="1"/>
          </p:cNvPicPr>
          <p:nvPr/>
        </p:nvPicPr>
        <p:blipFill>
          <a:blip r:embed="rId4"/>
          <a:stretch>
            <a:fillRect/>
          </a:stretch>
        </p:blipFill>
        <p:spPr>
          <a:xfrm>
            <a:off x="3500892" y="3494158"/>
            <a:ext cx="8630042" cy="2852051"/>
          </a:xfrm>
          <a:prstGeom prst="rect">
            <a:avLst/>
          </a:prstGeom>
        </p:spPr>
      </p:pic>
    </p:spTree>
    <p:extLst>
      <p:ext uri="{BB962C8B-B14F-4D97-AF65-F5344CB8AC3E}">
        <p14:creationId xmlns:p14="http://schemas.microsoft.com/office/powerpoint/2010/main" val="39095640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4504" y="241110"/>
            <a:ext cx="8596668" cy="1320800"/>
          </a:xfrm>
        </p:spPr>
        <p:txBody>
          <a:bodyPr/>
          <a:lstStyle/>
          <a:p>
            <a:r>
              <a:rPr lang="es-EC" b="1" dirty="0">
                <a:effectLst>
                  <a:outerShdw blurRad="38100" dist="38100" dir="2700000" algn="tl">
                    <a:srgbClr val="000000">
                      <a:alpha val="43137"/>
                    </a:srgbClr>
                  </a:outerShdw>
                </a:effectLst>
                <a:latin typeface="Algerian" panose="04020705040A02060702" pitchFamily="82" charset="0"/>
              </a:rPr>
              <a:t>Mapa Estratégico de Marketing</a:t>
            </a:r>
            <a:endParaRPr lang="es-EC" dirty="0">
              <a:effectLst>
                <a:outerShdw blurRad="38100" dist="38100" dir="2700000" algn="tl">
                  <a:srgbClr val="000000">
                    <a:alpha val="43137"/>
                  </a:srgbClr>
                </a:outerShdw>
              </a:effectLst>
              <a:latin typeface="Algerian" panose="04020705040A02060702" pitchFamily="82" charset="0"/>
            </a:endParaRPr>
          </a:p>
        </p:txBody>
      </p:sp>
      <p:pic>
        <p:nvPicPr>
          <p:cNvPr id="4" name="Imagen 3"/>
          <p:cNvPicPr/>
          <p:nvPr/>
        </p:nvPicPr>
        <p:blipFill rotWithShape="1">
          <a:blip r:embed="rId2" cstate="print"/>
          <a:srcRect l="11412" t="12642" r="30209" b="17385"/>
          <a:stretch/>
        </p:blipFill>
        <p:spPr bwMode="auto">
          <a:xfrm>
            <a:off x="9517487" y="0"/>
            <a:ext cx="2674513" cy="1339403"/>
          </a:xfrm>
          <a:prstGeom prst="rect">
            <a:avLst/>
          </a:prstGeom>
          <a:ln>
            <a:noFill/>
          </a:ln>
          <a:extLst>
            <a:ext uri="{53640926-AAD7-44D8-BBD7-CCE9431645EC}">
              <a14:shadowObscured xmlns:a14="http://schemas.microsoft.com/office/drawing/2010/main"/>
            </a:ext>
          </a:extLst>
        </p:spPr>
      </p:pic>
      <p:grpSp>
        <p:nvGrpSpPr>
          <p:cNvPr id="6" name="Grupo 5"/>
          <p:cNvGrpSpPr/>
          <p:nvPr/>
        </p:nvGrpSpPr>
        <p:grpSpPr>
          <a:xfrm>
            <a:off x="832512" y="947416"/>
            <a:ext cx="8684975" cy="5767283"/>
            <a:chOff x="832512" y="947416"/>
            <a:chExt cx="8684975" cy="5767283"/>
          </a:xfrm>
        </p:grpSpPr>
        <p:pic>
          <p:nvPicPr>
            <p:cNvPr id="5" name="Imagen 4"/>
            <p:cNvPicPr>
              <a:picLocks noChangeAspect="1"/>
            </p:cNvPicPr>
            <p:nvPr/>
          </p:nvPicPr>
          <p:blipFill>
            <a:blip r:embed="rId3"/>
            <a:stretch>
              <a:fillRect/>
            </a:stretch>
          </p:blipFill>
          <p:spPr>
            <a:xfrm>
              <a:off x="832512" y="947416"/>
              <a:ext cx="8684975" cy="57672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Imagen 2"/>
            <p:cNvPicPr>
              <a:picLocks noChangeAspect="1"/>
            </p:cNvPicPr>
            <p:nvPr/>
          </p:nvPicPr>
          <p:blipFill>
            <a:blip r:embed="rId4"/>
            <a:stretch>
              <a:fillRect/>
            </a:stretch>
          </p:blipFill>
          <p:spPr>
            <a:xfrm>
              <a:off x="1705649" y="1171977"/>
              <a:ext cx="7142137" cy="1337349"/>
            </a:xfrm>
            <a:prstGeom prst="rect">
              <a:avLst/>
            </a:prstGeom>
          </p:spPr>
        </p:pic>
      </p:grpSp>
    </p:spTree>
    <p:extLst>
      <p:ext uri="{BB962C8B-B14F-4D97-AF65-F5344CB8AC3E}">
        <p14:creationId xmlns:p14="http://schemas.microsoft.com/office/powerpoint/2010/main" val="1342438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50041"/>
            <a:ext cx="8596668" cy="1320800"/>
          </a:xfrm>
        </p:spPr>
        <p:txBody>
          <a:bodyPr/>
          <a:lstStyle/>
          <a:p>
            <a:r>
              <a:rPr lang="es-EC" b="1" dirty="0" err="1">
                <a:effectLst>
                  <a:outerShdw blurRad="38100" dist="38100" dir="2700000" algn="tl">
                    <a:srgbClr val="000000">
                      <a:alpha val="43137"/>
                    </a:srgbClr>
                  </a:outerShdw>
                </a:effectLst>
                <a:latin typeface="Algerian" panose="04020705040A02060702" pitchFamily="82" charset="0"/>
              </a:rPr>
              <a:t>Naming</a:t>
            </a:r>
            <a:r>
              <a:rPr lang="es-EC" b="1" dirty="0">
                <a:effectLst>
                  <a:outerShdw blurRad="38100" dist="38100" dir="2700000" algn="tl">
                    <a:srgbClr val="000000">
                      <a:alpha val="43137"/>
                    </a:srgbClr>
                  </a:outerShdw>
                </a:effectLst>
                <a:latin typeface="Algerian" panose="04020705040A02060702" pitchFamily="82" charset="0"/>
              </a:rPr>
              <a:t> o Creación de un nombre</a:t>
            </a:r>
            <a:endParaRPr lang="es-EC" dirty="0">
              <a:effectLst>
                <a:outerShdw blurRad="38100" dist="38100" dir="2700000" algn="tl">
                  <a:srgbClr val="000000">
                    <a:alpha val="43137"/>
                  </a:srgbClr>
                </a:outerShdw>
              </a:effectLst>
              <a:latin typeface="Algerian" panose="04020705040A02060702" pitchFamily="82" charset="0"/>
            </a:endParaRPr>
          </a:p>
        </p:txBody>
      </p:sp>
      <p:sp>
        <p:nvSpPr>
          <p:cNvPr id="3" name="Marcador de contenido 2"/>
          <p:cNvSpPr>
            <a:spLocks noGrp="1"/>
          </p:cNvSpPr>
          <p:nvPr>
            <p:ph idx="1"/>
          </p:nvPr>
        </p:nvSpPr>
        <p:spPr>
          <a:xfrm>
            <a:off x="677334" y="1252259"/>
            <a:ext cx="3184982" cy="446133"/>
          </a:xfrm>
        </p:spPr>
        <p:style>
          <a:lnRef idx="1">
            <a:schemeClr val="accent3"/>
          </a:lnRef>
          <a:fillRef idx="2">
            <a:schemeClr val="accent3"/>
          </a:fillRef>
          <a:effectRef idx="1">
            <a:schemeClr val="accent3"/>
          </a:effectRef>
          <a:fontRef idx="minor">
            <a:schemeClr val="dk1"/>
          </a:fontRef>
        </p:style>
        <p:txBody>
          <a:bodyPr>
            <a:noAutofit/>
          </a:bodyPr>
          <a:lstStyle/>
          <a:p>
            <a:r>
              <a:rPr lang="es-EC" sz="2000" dirty="0"/>
              <a:t>“JT Construcciones” </a:t>
            </a:r>
          </a:p>
        </p:txBody>
      </p:sp>
      <p:pic>
        <p:nvPicPr>
          <p:cNvPr id="4" name="Imagen 3"/>
          <p:cNvPicPr/>
          <p:nvPr/>
        </p:nvPicPr>
        <p:blipFill rotWithShape="1">
          <a:blip r:embed="rId2" cstate="print"/>
          <a:srcRect l="11412" t="12642" r="30209" b="17385"/>
          <a:stretch/>
        </p:blipFill>
        <p:spPr bwMode="auto">
          <a:xfrm>
            <a:off x="9517487" y="0"/>
            <a:ext cx="2674513" cy="1339403"/>
          </a:xfrm>
          <a:prstGeom prst="rect">
            <a:avLst/>
          </a:prstGeom>
          <a:ln>
            <a:noFill/>
          </a:ln>
          <a:extLst>
            <a:ext uri="{53640926-AAD7-44D8-BBD7-CCE9431645EC}">
              <a14:shadowObscured xmlns:a14="http://schemas.microsoft.com/office/drawing/2010/main"/>
            </a:ext>
          </a:extLst>
        </p:spPr>
      </p:pic>
      <p:sp>
        <p:nvSpPr>
          <p:cNvPr id="5" name="Título 1"/>
          <p:cNvSpPr txBox="1">
            <a:spLocks/>
          </p:cNvSpPr>
          <p:nvPr/>
        </p:nvSpPr>
        <p:spPr>
          <a:xfrm>
            <a:off x="742960" y="2069622"/>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effectLst>
                  <a:outerShdw blurRad="38100" dist="38100" dir="2700000" algn="tl">
                    <a:srgbClr val="000000">
                      <a:alpha val="43137"/>
                    </a:srgbClr>
                  </a:outerShdw>
                </a:effectLst>
                <a:latin typeface="Algerian" panose="04020705040A02060702" pitchFamily="82" charset="0"/>
              </a:rPr>
              <a:t>SLOGAN</a:t>
            </a:r>
            <a:endParaRPr lang="es-EC" dirty="0">
              <a:effectLst>
                <a:outerShdw blurRad="38100" dist="38100" dir="2700000" algn="tl">
                  <a:srgbClr val="000000">
                    <a:alpha val="43137"/>
                  </a:srgbClr>
                </a:outerShdw>
              </a:effectLst>
              <a:latin typeface="Algerian" panose="04020705040A02060702" pitchFamily="82" charset="0"/>
            </a:endParaRPr>
          </a:p>
        </p:txBody>
      </p:sp>
      <p:pic>
        <p:nvPicPr>
          <p:cNvPr id="6" name="Imagen 5"/>
          <p:cNvPicPr>
            <a:picLocks noChangeAspect="1"/>
          </p:cNvPicPr>
          <p:nvPr/>
        </p:nvPicPr>
        <p:blipFill>
          <a:blip r:embed="rId3"/>
          <a:stretch>
            <a:fillRect/>
          </a:stretch>
        </p:blipFill>
        <p:spPr>
          <a:xfrm>
            <a:off x="742960" y="2804994"/>
            <a:ext cx="8596668" cy="1084209"/>
          </a:xfrm>
          <a:prstGeom prst="rect">
            <a:avLst/>
          </a:prstGeom>
        </p:spPr>
      </p:pic>
      <p:sp>
        <p:nvSpPr>
          <p:cNvPr id="7" name="Título 1"/>
          <p:cNvSpPr txBox="1">
            <a:spLocks/>
          </p:cNvSpPr>
          <p:nvPr/>
        </p:nvSpPr>
        <p:spPr>
          <a:xfrm>
            <a:off x="677334" y="4125794"/>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effectLst>
                  <a:outerShdw blurRad="38100" dist="38100" dir="2700000" algn="tl">
                    <a:srgbClr val="000000">
                      <a:alpha val="43137"/>
                    </a:srgbClr>
                  </a:outerShdw>
                </a:effectLst>
                <a:latin typeface="Algerian" panose="04020705040A02060702" pitchFamily="82" charset="0"/>
              </a:rPr>
              <a:t>LOGOTIPO</a:t>
            </a:r>
            <a:endParaRPr lang="es-EC" dirty="0">
              <a:effectLst>
                <a:outerShdw blurRad="38100" dist="38100" dir="2700000" algn="tl">
                  <a:srgbClr val="000000">
                    <a:alpha val="43137"/>
                  </a:srgbClr>
                </a:outerShdw>
              </a:effectLst>
              <a:latin typeface="Algerian" panose="04020705040A02060702" pitchFamily="82" charset="0"/>
            </a:endParaRPr>
          </a:p>
        </p:txBody>
      </p:sp>
      <p:pic>
        <p:nvPicPr>
          <p:cNvPr id="8" name="Imagen 7"/>
          <p:cNvPicPr>
            <a:picLocks noChangeAspect="1"/>
          </p:cNvPicPr>
          <p:nvPr/>
        </p:nvPicPr>
        <p:blipFill>
          <a:blip r:embed="rId4"/>
          <a:stretch>
            <a:fillRect/>
          </a:stretch>
        </p:blipFill>
        <p:spPr>
          <a:xfrm>
            <a:off x="3458015" y="4590091"/>
            <a:ext cx="3365284" cy="2267909"/>
          </a:xfrm>
          <a:prstGeom prst="rect">
            <a:avLst/>
          </a:prstGeom>
        </p:spPr>
      </p:pic>
    </p:spTree>
    <p:extLst>
      <p:ext uri="{BB962C8B-B14F-4D97-AF65-F5344CB8AC3E}">
        <p14:creationId xmlns:p14="http://schemas.microsoft.com/office/powerpoint/2010/main" val="28081567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24497"/>
            <a:ext cx="8596668" cy="1320800"/>
          </a:xfrm>
        </p:spPr>
        <p:txBody>
          <a:bodyPr/>
          <a:lstStyle/>
          <a:p>
            <a:r>
              <a:rPr lang="es-ES_tradnl" b="1" dirty="0">
                <a:effectLst>
                  <a:outerShdw blurRad="38100" dist="38100" dir="2700000" algn="tl">
                    <a:srgbClr val="000000">
                      <a:alpha val="43137"/>
                    </a:srgbClr>
                  </a:outerShdw>
                </a:effectLst>
                <a:latin typeface="Algerian" panose="04020705040A02060702" pitchFamily="82" charset="0"/>
              </a:rPr>
              <a:t>Estrategia de Producto</a:t>
            </a:r>
            <a:endParaRPr lang="es-EC" dirty="0">
              <a:effectLst>
                <a:outerShdw blurRad="38100" dist="38100" dir="2700000" algn="tl">
                  <a:srgbClr val="000000">
                    <a:alpha val="43137"/>
                  </a:srgbClr>
                </a:outerShdw>
              </a:effectLst>
              <a:latin typeface="Algerian" panose="04020705040A02060702" pitchFamily="82" charset="0"/>
            </a:endParaRPr>
          </a:p>
        </p:txBody>
      </p:sp>
      <p:pic>
        <p:nvPicPr>
          <p:cNvPr id="4" name="Imagen 3"/>
          <p:cNvPicPr/>
          <p:nvPr/>
        </p:nvPicPr>
        <p:blipFill rotWithShape="1">
          <a:blip r:embed="rId2" cstate="print"/>
          <a:srcRect l="11412" t="12642" r="30209" b="17385"/>
          <a:stretch/>
        </p:blipFill>
        <p:spPr bwMode="auto">
          <a:xfrm>
            <a:off x="9517487" y="0"/>
            <a:ext cx="2674513" cy="1339403"/>
          </a:xfrm>
          <a:prstGeom prst="rect">
            <a:avLst/>
          </a:prstGeom>
          <a:ln>
            <a:noFill/>
          </a:ln>
          <a:extLst>
            <a:ext uri="{53640926-AAD7-44D8-BBD7-CCE9431645EC}">
              <a14:shadowObscured xmlns:a14="http://schemas.microsoft.com/office/drawing/2010/main"/>
            </a:ext>
          </a:extLst>
        </p:spPr>
      </p:pic>
      <p:pic>
        <p:nvPicPr>
          <p:cNvPr id="5" name="Imagen 4"/>
          <p:cNvPicPr>
            <a:picLocks noChangeAspect="1"/>
          </p:cNvPicPr>
          <p:nvPr/>
        </p:nvPicPr>
        <p:blipFill>
          <a:blip r:embed="rId3"/>
          <a:stretch>
            <a:fillRect/>
          </a:stretch>
        </p:blipFill>
        <p:spPr>
          <a:xfrm>
            <a:off x="124756" y="535903"/>
            <a:ext cx="9149246" cy="3143011"/>
          </a:xfrm>
          <a:prstGeom prst="rect">
            <a:avLst/>
          </a:prstGeom>
        </p:spPr>
      </p:pic>
      <p:sp>
        <p:nvSpPr>
          <p:cNvPr id="6" name="Título 1"/>
          <p:cNvSpPr txBox="1">
            <a:spLocks/>
          </p:cNvSpPr>
          <p:nvPr/>
        </p:nvSpPr>
        <p:spPr>
          <a:xfrm>
            <a:off x="574303" y="3430641"/>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_tradnl" b="1" dirty="0" smtClean="0">
                <a:effectLst>
                  <a:outerShdw blurRad="38100" dist="38100" dir="2700000" algn="tl">
                    <a:srgbClr val="000000">
                      <a:alpha val="43137"/>
                    </a:srgbClr>
                  </a:outerShdw>
                </a:effectLst>
                <a:latin typeface="Algerian" panose="04020705040A02060702" pitchFamily="82" charset="0"/>
              </a:rPr>
              <a:t>Estrategia de Precio</a:t>
            </a:r>
            <a:endParaRPr lang="es-EC" dirty="0">
              <a:effectLst>
                <a:outerShdw blurRad="38100" dist="38100" dir="2700000" algn="tl">
                  <a:srgbClr val="000000">
                    <a:alpha val="43137"/>
                  </a:srgbClr>
                </a:outerShdw>
              </a:effectLst>
              <a:latin typeface="Algerian" panose="04020705040A02060702" pitchFamily="82" charset="0"/>
            </a:endParaRPr>
          </a:p>
        </p:txBody>
      </p:sp>
      <p:pic>
        <p:nvPicPr>
          <p:cNvPr id="7" name="Imagen 6"/>
          <p:cNvPicPr>
            <a:picLocks noChangeAspect="1"/>
          </p:cNvPicPr>
          <p:nvPr/>
        </p:nvPicPr>
        <p:blipFill rotWithShape="1">
          <a:blip r:embed="rId4"/>
          <a:srcRect l="7734" r="6156" b="7945"/>
          <a:stretch/>
        </p:blipFill>
        <p:spPr>
          <a:xfrm>
            <a:off x="471271" y="4091041"/>
            <a:ext cx="9406825" cy="2766959"/>
          </a:xfrm>
          <a:prstGeom prst="rect">
            <a:avLst/>
          </a:prstGeom>
        </p:spPr>
      </p:pic>
    </p:spTree>
    <p:extLst>
      <p:ext uri="{BB962C8B-B14F-4D97-AF65-F5344CB8AC3E}">
        <p14:creationId xmlns:p14="http://schemas.microsoft.com/office/powerpoint/2010/main" val="621425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82054"/>
            <a:ext cx="8596668" cy="1320800"/>
          </a:xfrm>
        </p:spPr>
        <p:txBody>
          <a:bodyPr/>
          <a:lstStyle/>
          <a:p>
            <a:r>
              <a:rPr lang="es-EC" b="1" dirty="0" smtClean="0">
                <a:effectLst>
                  <a:outerShdw blurRad="38100" dist="38100" dir="2700000" algn="tl">
                    <a:srgbClr val="000000">
                      <a:alpha val="43137"/>
                    </a:srgbClr>
                  </a:outerShdw>
                </a:effectLst>
                <a:latin typeface="Algerian" panose="04020705040A02060702" pitchFamily="82" charset="0"/>
              </a:rPr>
              <a:t>PLAZA</a:t>
            </a:r>
            <a:endParaRPr lang="es-EC" b="1" dirty="0">
              <a:effectLst>
                <a:outerShdw blurRad="38100" dist="38100" dir="2700000" algn="tl">
                  <a:srgbClr val="000000">
                    <a:alpha val="43137"/>
                  </a:srgbClr>
                </a:outerShdw>
              </a:effectLst>
              <a:latin typeface="Algerian" panose="04020705040A02060702" pitchFamily="82" charset="0"/>
            </a:endParaRPr>
          </a:p>
        </p:txBody>
      </p:sp>
      <p:sp>
        <p:nvSpPr>
          <p:cNvPr id="3" name="Marcador de contenido 2"/>
          <p:cNvSpPr>
            <a:spLocks noGrp="1"/>
          </p:cNvSpPr>
          <p:nvPr>
            <p:ph idx="1"/>
          </p:nvPr>
        </p:nvSpPr>
        <p:spPr>
          <a:xfrm>
            <a:off x="677333" y="1177950"/>
            <a:ext cx="6924470" cy="582611"/>
          </a:xfrm>
        </p:spPr>
        <p:txBody>
          <a:bodyPr>
            <a:noAutofit/>
          </a:bodyPr>
          <a:lstStyle/>
          <a:p>
            <a:pPr marL="0" indent="0">
              <a:buNone/>
            </a:pPr>
            <a:r>
              <a:rPr lang="es-EC" sz="2000" b="1" spc="50" dirty="0">
                <a:ln w="9525" cmpd="sng">
                  <a:solidFill>
                    <a:schemeClr val="accent1"/>
                  </a:solidFill>
                  <a:prstDash val="solid"/>
                </a:ln>
                <a:solidFill>
                  <a:srgbClr val="70AD47">
                    <a:tint val="1000"/>
                  </a:srgbClr>
                </a:solidFill>
                <a:effectLst>
                  <a:glow rad="38100">
                    <a:schemeClr val="accent1">
                      <a:alpha val="40000"/>
                    </a:schemeClr>
                  </a:glow>
                </a:effectLst>
              </a:rPr>
              <a:t>Estructura de los canales de distribución</a:t>
            </a:r>
          </a:p>
        </p:txBody>
      </p:sp>
      <p:pic>
        <p:nvPicPr>
          <p:cNvPr id="4" name="Imagen 3"/>
          <p:cNvPicPr/>
          <p:nvPr/>
        </p:nvPicPr>
        <p:blipFill rotWithShape="1">
          <a:blip r:embed="rId2" cstate="print"/>
          <a:srcRect l="11412" t="12642" r="30209" b="17385"/>
          <a:stretch/>
        </p:blipFill>
        <p:spPr bwMode="auto">
          <a:xfrm>
            <a:off x="9517487" y="0"/>
            <a:ext cx="2674513" cy="1339403"/>
          </a:xfrm>
          <a:prstGeom prst="rect">
            <a:avLst/>
          </a:prstGeom>
          <a:ln>
            <a:noFill/>
          </a:ln>
          <a:extLst>
            <a:ext uri="{53640926-AAD7-44D8-BBD7-CCE9431645EC}">
              <a14:shadowObscured xmlns:a14="http://schemas.microsoft.com/office/drawing/2010/main"/>
            </a:ext>
          </a:extLst>
        </p:spPr>
      </p:pic>
      <p:pic>
        <p:nvPicPr>
          <p:cNvPr id="5" name="Imagen 4"/>
          <p:cNvPicPr>
            <a:picLocks noChangeAspect="1"/>
          </p:cNvPicPr>
          <p:nvPr/>
        </p:nvPicPr>
        <p:blipFill rotWithShape="1">
          <a:blip r:embed="rId3"/>
          <a:srcRect t="22202"/>
          <a:stretch/>
        </p:blipFill>
        <p:spPr>
          <a:xfrm>
            <a:off x="2593075" y="1798898"/>
            <a:ext cx="6149529" cy="1953101"/>
          </a:xfrm>
          <a:prstGeom prst="rect">
            <a:avLst/>
          </a:prstGeom>
        </p:spPr>
      </p:pic>
      <p:sp>
        <p:nvSpPr>
          <p:cNvPr id="6" name="Rectángulo 5"/>
          <p:cNvSpPr/>
          <p:nvPr/>
        </p:nvSpPr>
        <p:spPr>
          <a:xfrm>
            <a:off x="690951" y="3948043"/>
            <a:ext cx="3804247" cy="461665"/>
          </a:xfrm>
          <a:prstGeom prst="rect">
            <a:avLst/>
          </a:prstGeom>
        </p:spPr>
        <p:txBody>
          <a:bodyPr wrap="none">
            <a:spAutoFit/>
          </a:bodyPr>
          <a:lstStyle/>
          <a:p>
            <a:r>
              <a:rPr lang="es-ES_tradnl" sz="2400" b="1" spc="50"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ea typeface="Times New Roman" panose="02020603050405020304" pitchFamily="18" charset="0"/>
              </a:rPr>
              <a:t>Estrategia de Distribución</a:t>
            </a:r>
            <a:endParaRPr lang="es-EC" sz="2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7" name="Imagen 6"/>
          <p:cNvPicPr>
            <a:picLocks noChangeAspect="1"/>
          </p:cNvPicPr>
          <p:nvPr/>
        </p:nvPicPr>
        <p:blipFill>
          <a:blip r:embed="rId4"/>
          <a:stretch>
            <a:fillRect/>
          </a:stretch>
        </p:blipFill>
        <p:spPr>
          <a:xfrm>
            <a:off x="1856095" y="4688309"/>
            <a:ext cx="7826645" cy="2502343"/>
          </a:xfrm>
          <a:prstGeom prst="rect">
            <a:avLst/>
          </a:prstGeom>
        </p:spPr>
      </p:pic>
    </p:spTree>
    <p:extLst>
      <p:ext uri="{BB962C8B-B14F-4D97-AF65-F5344CB8AC3E}">
        <p14:creationId xmlns:p14="http://schemas.microsoft.com/office/powerpoint/2010/main" val="27138314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63940"/>
            <a:ext cx="8596668" cy="1320800"/>
          </a:xfrm>
        </p:spPr>
        <p:txBody>
          <a:bodyPr/>
          <a:lstStyle/>
          <a:p>
            <a:r>
              <a:rPr lang="es-EC" b="1" dirty="0">
                <a:effectLst>
                  <a:outerShdw blurRad="38100" dist="38100" dir="2700000" algn="tl">
                    <a:srgbClr val="000000">
                      <a:alpha val="43137"/>
                    </a:srgbClr>
                  </a:outerShdw>
                </a:effectLst>
                <a:latin typeface="Algerian" panose="04020705040A02060702" pitchFamily="82" charset="0"/>
              </a:rPr>
              <a:t>PROMOCIÓN Y PUBLICIDAD</a:t>
            </a:r>
            <a:endParaRPr lang="es-EC" dirty="0">
              <a:effectLst>
                <a:outerShdw blurRad="38100" dist="38100" dir="2700000" algn="tl">
                  <a:srgbClr val="000000">
                    <a:alpha val="43137"/>
                  </a:srgbClr>
                </a:outerShdw>
              </a:effectLst>
              <a:latin typeface="Algerian" panose="04020705040A02060702" pitchFamily="82" charset="0"/>
            </a:endParaRPr>
          </a:p>
        </p:txBody>
      </p:sp>
      <p:pic>
        <p:nvPicPr>
          <p:cNvPr id="4" name="Imagen 3"/>
          <p:cNvPicPr/>
          <p:nvPr/>
        </p:nvPicPr>
        <p:blipFill rotWithShape="1">
          <a:blip r:embed="rId2" cstate="print"/>
          <a:srcRect l="11412" t="12642" r="30209" b="17385"/>
          <a:stretch/>
        </p:blipFill>
        <p:spPr bwMode="auto">
          <a:xfrm>
            <a:off x="9517487" y="0"/>
            <a:ext cx="2674513" cy="1339403"/>
          </a:xfrm>
          <a:prstGeom prst="rect">
            <a:avLst/>
          </a:prstGeom>
          <a:ln>
            <a:noFill/>
          </a:ln>
          <a:extLst>
            <a:ext uri="{53640926-AAD7-44D8-BBD7-CCE9431645EC}">
              <a14:shadowObscured xmlns:a14="http://schemas.microsoft.com/office/drawing/2010/main"/>
            </a:ext>
          </a:extLst>
        </p:spPr>
      </p:pic>
      <p:sp>
        <p:nvSpPr>
          <p:cNvPr id="5" name="Rectángulo 4"/>
          <p:cNvSpPr/>
          <p:nvPr/>
        </p:nvSpPr>
        <p:spPr>
          <a:xfrm>
            <a:off x="677334" y="1315408"/>
            <a:ext cx="5477012" cy="461665"/>
          </a:xfrm>
          <a:prstGeom prst="rect">
            <a:avLst/>
          </a:prstGeom>
        </p:spPr>
        <p:txBody>
          <a:bodyPr wrap="none">
            <a:spAutoFit/>
          </a:bodyPr>
          <a:lstStyle/>
          <a:p>
            <a:r>
              <a:rPr lang="es-EC" sz="2400" b="1" spc="50"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ea typeface="Times New Roman" panose="02020603050405020304" pitchFamily="18" charset="0"/>
              </a:rPr>
              <a:t>Estrategias de promoción y publicidad</a:t>
            </a:r>
            <a:endParaRPr lang="es-EC" sz="2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6" name="Imagen 5"/>
          <p:cNvPicPr>
            <a:picLocks noChangeAspect="1"/>
          </p:cNvPicPr>
          <p:nvPr/>
        </p:nvPicPr>
        <p:blipFill>
          <a:blip r:embed="rId3"/>
          <a:stretch>
            <a:fillRect/>
          </a:stretch>
        </p:blipFill>
        <p:spPr>
          <a:xfrm>
            <a:off x="1273481" y="1961758"/>
            <a:ext cx="7693098" cy="5108992"/>
          </a:xfrm>
          <a:prstGeom prst="rect">
            <a:avLst/>
          </a:prstGeom>
        </p:spPr>
      </p:pic>
    </p:spTree>
    <p:extLst>
      <p:ext uri="{BB962C8B-B14F-4D97-AF65-F5344CB8AC3E}">
        <p14:creationId xmlns:p14="http://schemas.microsoft.com/office/powerpoint/2010/main" val="33931769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7182" y="18603"/>
            <a:ext cx="8596668" cy="1320800"/>
          </a:xfrm>
        </p:spPr>
        <p:txBody>
          <a:bodyPr/>
          <a:lstStyle/>
          <a:p>
            <a:r>
              <a:rPr lang="es-EC" b="1" dirty="0">
                <a:effectLst>
                  <a:outerShdw blurRad="38100" dist="38100" dir="2700000" algn="tl">
                    <a:srgbClr val="000000">
                      <a:alpha val="43137"/>
                    </a:srgbClr>
                  </a:outerShdw>
                </a:effectLst>
                <a:latin typeface="Algerian" panose="04020705040A02060702" pitchFamily="82" charset="0"/>
              </a:rPr>
              <a:t>Diagrama de Ishikawa</a:t>
            </a:r>
            <a:endParaRPr lang="es-EC" dirty="0">
              <a:effectLst>
                <a:outerShdw blurRad="38100" dist="38100" dir="2700000" algn="tl">
                  <a:srgbClr val="000000">
                    <a:alpha val="43137"/>
                  </a:srgbClr>
                </a:outerShdw>
              </a:effectLst>
              <a:latin typeface="Algerian" panose="04020705040A02060702" pitchFamily="82" charset="0"/>
            </a:endParaRPr>
          </a:p>
        </p:txBody>
      </p:sp>
      <p:pic>
        <p:nvPicPr>
          <p:cNvPr id="4" name="Imagen 3"/>
          <p:cNvPicPr/>
          <p:nvPr/>
        </p:nvPicPr>
        <p:blipFill rotWithShape="1">
          <a:blip r:embed="rId3" cstate="print"/>
          <a:srcRect l="11412" t="12642" r="30209" b="17385"/>
          <a:stretch/>
        </p:blipFill>
        <p:spPr bwMode="auto">
          <a:xfrm>
            <a:off x="9517487" y="0"/>
            <a:ext cx="2674513" cy="1339403"/>
          </a:xfrm>
          <a:prstGeom prst="rect">
            <a:avLst/>
          </a:prstGeom>
          <a:ln>
            <a:noFill/>
          </a:ln>
          <a:extLst>
            <a:ext uri="{53640926-AAD7-44D8-BBD7-CCE9431645EC}">
              <a14:shadowObscured xmlns:a14="http://schemas.microsoft.com/office/drawing/2010/main"/>
            </a:ext>
          </a:extLst>
        </p:spPr>
      </p:pic>
      <p:sp>
        <p:nvSpPr>
          <p:cNvPr id="5" name="Rectangle 2"/>
          <p:cNvSpPr>
            <a:spLocks noChangeArrowheads="1"/>
          </p:cNvSpPr>
          <p:nvPr/>
        </p:nvSpPr>
        <p:spPr bwMode="auto">
          <a:xfrm>
            <a:off x="231662" y="1725768"/>
            <a:ext cx="12310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6" name="Objeto 5"/>
          <p:cNvGraphicFramePr>
            <a:graphicFrameLocks noChangeAspect="1"/>
          </p:cNvGraphicFramePr>
          <p:nvPr>
            <p:extLst>
              <p:ext uri="{D42A27DB-BD31-4B8C-83A1-F6EECF244321}">
                <p14:modId xmlns:p14="http://schemas.microsoft.com/office/powerpoint/2010/main" val="3771674748"/>
              </p:ext>
            </p:extLst>
          </p:nvPr>
        </p:nvGraphicFramePr>
        <p:xfrm>
          <a:off x="231662" y="669701"/>
          <a:ext cx="9599758" cy="4739425"/>
        </p:xfrm>
        <a:graphic>
          <a:graphicData uri="http://schemas.openxmlformats.org/presentationml/2006/ole">
            <mc:AlternateContent xmlns:mc="http://schemas.openxmlformats.org/markup-compatibility/2006">
              <mc:Choice xmlns:v="urn:schemas-microsoft-com:vml" Requires="v">
                <p:oleObj spid="_x0000_s3221" r:id="rId4" imgW="7657186" imgH="3557321" progId="Visio.Drawing.11">
                  <p:embed/>
                </p:oleObj>
              </mc:Choice>
              <mc:Fallback>
                <p:oleObj r:id="rId4" imgW="7657186" imgH="3557321"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662" y="669701"/>
                        <a:ext cx="9599758" cy="4739425"/>
                      </a:xfrm>
                      <a:prstGeom prst="rect">
                        <a:avLst/>
                      </a:prstGeom>
                      <a:noFill/>
                    </p:spPr>
                  </p:pic>
                </p:oleObj>
              </mc:Fallback>
            </mc:AlternateContent>
          </a:graphicData>
        </a:graphic>
      </p:graphicFrame>
      <p:sp>
        <p:nvSpPr>
          <p:cNvPr id="7" name="Rectángulo redondeado 6"/>
          <p:cNvSpPr/>
          <p:nvPr/>
        </p:nvSpPr>
        <p:spPr>
          <a:xfrm>
            <a:off x="432050" y="5409126"/>
            <a:ext cx="8892254" cy="1448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1600" dirty="0"/>
              <a:t>En el sector inmobiliario de la Parroquia de Conocoto, </a:t>
            </a:r>
            <a:r>
              <a:rPr lang="es-EC" sz="1600" dirty="0" smtClean="0"/>
              <a:t>Provincia de Pichincha, y </a:t>
            </a:r>
            <a:r>
              <a:rPr lang="es-EC" sz="1600" dirty="0"/>
              <a:t>en el Cantón de </a:t>
            </a:r>
            <a:r>
              <a:rPr lang="es-EC" sz="1600" dirty="0" err="1"/>
              <a:t>Shushufindi</a:t>
            </a:r>
            <a:r>
              <a:rPr lang="es-EC" sz="1600" dirty="0"/>
              <a:t> Provincia de Sucumbíos, “JT CONSTRUCCIONES” visualiza una oportunidad, en cuanto al desconocimiento de la venta de las casas y lotes, ya que no se ha realizado un sistema de comercialización. Lo que puede ocasionar una pérdida de mercado potencial.</a:t>
            </a:r>
          </a:p>
          <a:p>
            <a:pPr algn="just"/>
            <a:endParaRPr lang="es-EC" sz="1600" dirty="0"/>
          </a:p>
        </p:txBody>
      </p:sp>
    </p:spTree>
    <p:extLst>
      <p:ext uri="{BB962C8B-B14F-4D97-AF65-F5344CB8AC3E}">
        <p14:creationId xmlns:p14="http://schemas.microsoft.com/office/powerpoint/2010/main" val="2914356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473122"/>
            <a:ext cx="8596668" cy="1320800"/>
          </a:xfrm>
        </p:spPr>
        <p:txBody>
          <a:bodyPr/>
          <a:lstStyle/>
          <a:p>
            <a:r>
              <a:rPr lang="es-EC" b="1" dirty="0">
                <a:latin typeface="Algerian" panose="04020705040A02060702" pitchFamily="82" charset="0"/>
              </a:rPr>
              <a:t>Propuesta de Publicidad</a:t>
            </a:r>
            <a:endParaRPr lang="es-EC" dirty="0">
              <a:latin typeface="Algerian" panose="04020705040A02060702" pitchFamily="82" charset="0"/>
            </a:endParaRPr>
          </a:p>
        </p:txBody>
      </p:sp>
      <p:pic>
        <p:nvPicPr>
          <p:cNvPr id="4" name="Imagen 3"/>
          <p:cNvPicPr/>
          <p:nvPr/>
        </p:nvPicPr>
        <p:blipFill rotWithShape="1">
          <a:blip r:embed="rId2" cstate="print"/>
          <a:srcRect l="11412" t="12642" r="30209" b="17385"/>
          <a:stretch/>
        </p:blipFill>
        <p:spPr bwMode="auto">
          <a:xfrm>
            <a:off x="9517487" y="0"/>
            <a:ext cx="2674513" cy="1339403"/>
          </a:xfrm>
          <a:prstGeom prst="rect">
            <a:avLst/>
          </a:prstGeom>
          <a:ln>
            <a:noFill/>
          </a:ln>
          <a:extLst>
            <a:ext uri="{53640926-AAD7-44D8-BBD7-CCE9431645EC}">
              <a14:shadowObscured xmlns:a14="http://schemas.microsoft.com/office/drawing/2010/main"/>
            </a:ext>
          </a:extLst>
        </p:spPr>
      </p:pic>
      <p:sp>
        <p:nvSpPr>
          <p:cNvPr id="12" name="Rectángulo 11"/>
          <p:cNvSpPr/>
          <p:nvPr/>
        </p:nvSpPr>
        <p:spPr>
          <a:xfrm>
            <a:off x="491235" y="1363259"/>
            <a:ext cx="4484433" cy="620042"/>
          </a:xfrm>
          <a:prstGeom prst="rect">
            <a:avLst/>
          </a:prstGeom>
        </p:spPr>
        <p:txBody>
          <a:bodyPr wrap="none">
            <a:spAutoFit/>
          </a:bodyPr>
          <a:lstStyle/>
          <a:p>
            <a:pPr lvl="1" algn="just">
              <a:lnSpc>
                <a:spcPct val="200000"/>
              </a:lnSpc>
              <a:spcAft>
                <a:spcPts val="0"/>
              </a:spcAft>
            </a:pPr>
            <a:r>
              <a:rPr lang="es-ES"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ea typeface="SimSun" panose="02010600030101010101" pitchFamily="2" charset="-122"/>
                <a:cs typeface="Calibri" panose="020F0502020204030204" pitchFamily="34" charset="0"/>
              </a:rPr>
              <a:t>Valla Publicitaria en </a:t>
            </a:r>
            <a:r>
              <a:rPr lang="es-ES" sz="2000" b="1" spc="50" dirty="0" err="1">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ea typeface="SimSun" panose="02010600030101010101" pitchFamily="2" charset="-122"/>
                <a:cs typeface="Calibri" panose="020F0502020204030204" pitchFamily="34" charset="0"/>
              </a:rPr>
              <a:t>Shushufindi</a:t>
            </a:r>
            <a:endParaRPr lang="es-EC"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SimSun" panose="02010600030101010101" pitchFamily="2" charset="-122"/>
              <a:cs typeface="Calibri" panose="020F0502020204030204" pitchFamily="34" charset="0"/>
            </a:endParaRPr>
          </a:p>
        </p:txBody>
      </p:sp>
      <p:sp>
        <p:nvSpPr>
          <p:cNvPr id="14" name="Rectángulo 13"/>
          <p:cNvSpPr/>
          <p:nvPr/>
        </p:nvSpPr>
        <p:spPr>
          <a:xfrm>
            <a:off x="5127153" y="1339403"/>
            <a:ext cx="4181466" cy="707886"/>
          </a:xfrm>
          <a:prstGeom prst="rect">
            <a:avLst/>
          </a:prstGeom>
        </p:spPr>
        <p:txBody>
          <a:bodyPr wrap="none">
            <a:spAutoFit/>
          </a:bodyPr>
          <a:lstStyle/>
          <a:p>
            <a:pPr lvl="1" algn="just">
              <a:lnSpc>
                <a:spcPct val="200000"/>
              </a:lnSpc>
              <a:spcAft>
                <a:spcPts val="0"/>
              </a:spcAft>
            </a:pPr>
            <a:r>
              <a:rPr lang="es-ES"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ea typeface="SimSun" panose="02010600030101010101" pitchFamily="2" charset="-122"/>
                <a:cs typeface="Calibri" panose="020F0502020204030204" pitchFamily="34" charset="0"/>
              </a:rPr>
              <a:t>Valla Publicitaria en </a:t>
            </a:r>
            <a:r>
              <a:rPr lang="es-ES" sz="20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ea typeface="SimSun" panose="02010600030101010101" pitchFamily="2" charset="-122"/>
                <a:cs typeface="Calibri" panose="020F0502020204030204" pitchFamily="34" charset="0"/>
              </a:rPr>
              <a:t>Conocoto</a:t>
            </a:r>
            <a:endParaRPr lang="es-EC"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SimSun" panose="02010600030101010101" pitchFamily="2" charset="-122"/>
              <a:cs typeface="Calibri" panose="020F0502020204030204" pitchFamily="34" charset="0"/>
            </a:endParaRPr>
          </a:p>
        </p:txBody>
      </p:sp>
      <p:pic>
        <p:nvPicPr>
          <p:cNvPr id="13" name="Imagen 12"/>
          <p:cNvPicPr>
            <a:picLocks noChangeAspect="1"/>
          </p:cNvPicPr>
          <p:nvPr/>
        </p:nvPicPr>
        <p:blipFill rotWithShape="1">
          <a:blip r:embed="rId3"/>
          <a:srcRect l="37709" t="26819" r="39008" b="45196"/>
          <a:stretch/>
        </p:blipFill>
        <p:spPr>
          <a:xfrm>
            <a:off x="623027" y="2660203"/>
            <a:ext cx="4504126" cy="3057098"/>
          </a:xfrm>
          <a:prstGeom prst="rect">
            <a:avLst/>
          </a:prstGeom>
        </p:spPr>
      </p:pic>
      <p:pic>
        <p:nvPicPr>
          <p:cNvPr id="15" name="Imagen 14"/>
          <p:cNvPicPr>
            <a:picLocks noChangeAspect="1"/>
          </p:cNvPicPr>
          <p:nvPr/>
        </p:nvPicPr>
        <p:blipFill rotWithShape="1">
          <a:blip r:embed="rId4"/>
          <a:srcRect l="36550" t="47901" r="37744" b="22808"/>
          <a:stretch/>
        </p:blipFill>
        <p:spPr>
          <a:xfrm>
            <a:off x="5903005" y="2660203"/>
            <a:ext cx="4751158" cy="3057098"/>
          </a:xfrm>
          <a:prstGeom prst="rect">
            <a:avLst/>
          </a:prstGeom>
        </p:spPr>
      </p:pic>
    </p:spTree>
    <p:extLst>
      <p:ext uri="{BB962C8B-B14F-4D97-AF65-F5344CB8AC3E}">
        <p14:creationId xmlns:p14="http://schemas.microsoft.com/office/powerpoint/2010/main" val="41496288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cstate="print"/>
          <a:srcRect l="11412" t="12642" r="30209" b="17385"/>
          <a:stretch/>
        </p:blipFill>
        <p:spPr bwMode="auto">
          <a:xfrm>
            <a:off x="9962866" y="0"/>
            <a:ext cx="2229134" cy="1135041"/>
          </a:xfrm>
          <a:prstGeom prst="rect">
            <a:avLst/>
          </a:prstGeom>
          <a:ln>
            <a:noFill/>
          </a:ln>
          <a:extLst>
            <a:ext uri="{53640926-AAD7-44D8-BBD7-CCE9431645EC}">
              <a14:shadowObscured xmlns:a14="http://schemas.microsoft.com/office/drawing/2010/main"/>
            </a:ext>
          </a:extLst>
        </p:spPr>
      </p:pic>
      <p:sp>
        <p:nvSpPr>
          <p:cNvPr id="12" name="Rectángulo 11"/>
          <p:cNvSpPr/>
          <p:nvPr/>
        </p:nvSpPr>
        <p:spPr>
          <a:xfrm>
            <a:off x="433852" y="734931"/>
            <a:ext cx="1544012" cy="400110"/>
          </a:xfrm>
          <a:prstGeom prst="rect">
            <a:avLst/>
          </a:prstGeom>
        </p:spPr>
        <p:txBody>
          <a:bodyPr wrap="none">
            <a:spAutoFit/>
          </a:bodyPr>
          <a:lstStyle/>
          <a:p>
            <a:pPr lvl="1"/>
            <a:r>
              <a:rPr lang="es-ES" sz="2000" b="1" spc="50" dirty="0">
                <a:ln w="9525" cmpd="sng">
                  <a:solidFill>
                    <a:schemeClr val="accent1"/>
                  </a:solidFill>
                  <a:prstDash val="solid"/>
                </a:ln>
                <a:solidFill>
                  <a:srgbClr val="70AD47">
                    <a:tint val="1000"/>
                  </a:srgbClr>
                </a:solidFill>
                <a:effectLst>
                  <a:glow rad="38100">
                    <a:schemeClr val="accent1">
                      <a:alpha val="40000"/>
                    </a:schemeClr>
                  </a:glow>
                </a:effectLst>
              </a:rPr>
              <a:t>Roll Up</a:t>
            </a:r>
            <a:endParaRPr lang="es-EC" sz="20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4" name="Rectángulo 13"/>
          <p:cNvSpPr/>
          <p:nvPr/>
        </p:nvSpPr>
        <p:spPr>
          <a:xfrm>
            <a:off x="5468347" y="505532"/>
            <a:ext cx="3597460" cy="400110"/>
          </a:xfrm>
          <a:prstGeom prst="rect">
            <a:avLst/>
          </a:prstGeom>
        </p:spPr>
        <p:txBody>
          <a:bodyPr wrap="none">
            <a:spAutoFit/>
          </a:bodyPr>
          <a:lstStyle/>
          <a:p>
            <a:pPr lvl="1"/>
            <a:r>
              <a:rPr lang="es-ES" sz="2000" b="1" spc="50" dirty="0" err="1">
                <a:ln w="9525" cmpd="sng">
                  <a:solidFill>
                    <a:schemeClr val="accent1"/>
                  </a:solidFill>
                  <a:prstDash val="solid"/>
                </a:ln>
                <a:solidFill>
                  <a:srgbClr val="70AD47">
                    <a:tint val="1000"/>
                  </a:srgbClr>
                </a:solidFill>
                <a:effectLst>
                  <a:glow rad="38100">
                    <a:schemeClr val="accent1">
                      <a:alpha val="40000"/>
                    </a:schemeClr>
                  </a:glow>
                </a:effectLst>
              </a:rPr>
              <a:t>Flyers</a:t>
            </a:r>
            <a:r>
              <a:rPr lang="es-ES" sz="2000" b="1" spc="50" dirty="0">
                <a:ln w="9525" cmpd="sng">
                  <a:solidFill>
                    <a:schemeClr val="accent1"/>
                  </a:solidFill>
                  <a:prstDash val="solid"/>
                </a:ln>
                <a:solidFill>
                  <a:srgbClr val="70AD47">
                    <a:tint val="1000"/>
                  </a:srgbClr>
                </a:solidFill>
                <a:effectLst>
                  <a:glow rad="38100">
                    <a:schemeClr val="accent1">
                      <a:alpha val="40000"/>
                    </a:schemeClr>
                  </a:glow>
                </a:effectLst>
              </a:rPr>
              <a:t> para </a:t>
            </a:r>
            <a:r>
              <a:rPr lang="es-ES" sz="2000" b="1" spc="50" dirty="0" err="1">
                <a:ln w="9525" cmpd="sng">
                  <a:solidFill>
                    <a:schemeClr val="accent1"/>
                  </a:solidFill>
                  <a:prstDash val="solid"/>
                </a:ln>
                <a:solidFill>
                  <a:srgbClr val="70AD47">
                    <a:tint val="1000"/>
                  </a:srgbClr>
                </a:solidFill>
                <a:effectLst>
                  <a:glow rad="38100">
                    <a:schemeClr val="accent1">
                      <a:alpha val="40000"/>
                    </a:schemeClr>
                  </a:glow>
                </a:effectLst>
              </a:rPr>
              <a:t>Shushufindi</a:t>
            </a:r>
            <a:endParaRPr lang="es-EC" sz="20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6" name="Imagen 5"/>
          <p:cNvPicPr>
            <a:picLocks noChangeAspect="1"/>
          </p:cNvPicPr>
          <p:nvPr/>
        </p:nvPicPr>
        <p:blipFill rotWithShape="1">
          <a:blip r:embed="rId3"/>
          <a:srcRect l="41290" t="29245" r="39851" b="21464"/>
          <a:stretch/>
        </p:blipFill>
        <p:spPr>
          <a:xfrm>
            <a:off x="756388" y="1458387"/>
            <a:ext cx="3256053" cy="4805935"/>
          </a:xfrm>
          <a:prstGeom prst="rect">
            <a:avLst/>
          </a:prstGeom>
        </p:spPr>
      </p:pic>
      <p:pic>
        <p:nvPicPr>
          <p:cNvPr id="7" name="Imagen 6"/>
          <p:cNvPicPr>
            <a:picLocks noChangeAspect="1"/>
          </p:cNvPicPr>
          <p:nvPr/>
        </p:nvPicPr>
        <p:blipFill rotWithShape="1">
          <a:blip r:embed="rId4"/>
          <a:srcRect l="33811" t="25513" r="32054" b="42584"/>
          <a:stretch/>
        </p:blipFill>
        <p:spPr>
          <a:xfrm>
            <a:off x="4464121" y="1150611"/>
            <a:ext cx="6823880" cy="2577504"/>
          </a:xfrm>
          <a:prstGeom prst="rect">
            <a:avLst/>
          </a:prstGeom>
        </p:spPr>
      </p:pic>
      <p:sp>
        <p:nvSpPr>
          <p:cNvPr id="16" name="Rectángulo 15"/>
          <p:cNvSpPr/>
          <p:nvPr/>
        </p:nvSpPr>
        <p:spPr>
          <a:xfrm>
            <a:off x="5574145" y="3861354"/>
            <a:ext cx="3385863" cy="400110"/>
          </a:xfrm>
          <a:prstGeom prst="rect">
            <a:avLst/>
          </a:prstGeom>
        </p:spPr>
        <p:txBody>
          <a:bodyPr wrap="none">
            <a:spAutoFit/>
          </a:bodyPr>
          <a:lstStyle/>
          <a:p>
            <a:pPr lvl="1"/>
            <a:r>
              <a:rPr lang="es-ES" sz="2000" b="1" spc="50" dirty="0" err="1">
                <a:ln w="9525" cmpd="sng">
                  <a:solidFill>
                    <a:schemeClr val="accent1"/>
                  </a:solidFill>
                  <a:prstDash val="solid"/>
                </a:ln>
                <a:solidFill>
                  <a:srgbClr val="70AD47">
                    <a:tint val="1000"/>
                  </a:srgbClr>
                </a:solidFill>
                <a:effectLst>
                  <a:glow rad="38100">
                    <a:schemeClr val="accent1">
                      <a:alpha val="40000"/>
                    </a:schemeClr>
                  </a:glow>
                </a:effectLst>
              </a:rPr>
              <a:t>Flyers</a:t>
            </a:r>
            <a:r>
              <a:rPr lang="es-ES" sz="2000" b="1" spc="50" dirty="0">
                <a:ln w="9525" cmpd="sng">
                  <a:solidFill>
                    <a:schemeClr val="accent1"/>
                  </a:solidFill>
                  <a:prstDash val="solid"/>
                </a:ln>
                <a:solidFill>
                  <a:srgbClr val="70AD47">
                    <a:tint val="1000"/>
                  </a:srgbClr>
                </a:solidFill>
                <a:effectLst>
                  <a:glow rad="38100">
                    <a:schemeClr val="accent1">
                      <a:alpha val="40000"/>
                    </a:schemeClr>
                  </a:glow>
                </a:effectLst>
              </a:rPr>
              <a:t> para </a:t>
            </a:r>
            <a:r>
              <a:rPr lang="es-ES" sz="2000" b="1" spc="50" dirty="0" smtClean="0">
                <a:ln w="9525" cmpd="sng">
                  <a:solidFill>
                    <a:schemeClr val="accent1"/>
                  </a:solidFill>
                  <a:prstDash val="solid"/>
                </a:ln>
                <a:solidFill>
                  <a:srgbClr val="70AD47">
                    <a:tint val="1000"/>
                  </a:srgbClr>
                </a:solidFill>
                <a:effectLst>
                  <a:glow rad="38100">
                    <a:schemeClr val="accent1">
                      <a:alpha val="40000"/>
                    </a:schemeClr>
                  </a:glow>
                </a:effectLst>
              </a:rPr>
              <a:t>Conocoto</a:t>
            </a:r>
            <a:endParaRPr lang="es-EC" sz="20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8" name="Imagen 7"/>
          <p:cNvPicPr>
            <a:picLocks noChangeAspect="1"/>
          </p:cNvPicPr>
          <p:nvPr/>
        </p:nvPicPr>
        <p:blipFill rotWithShape="1">
          <a:blip r:embed="rId5"/>
          <a:srcRect l="33599" t="28498" r="32160" b="39972"/>
          <a:stretch/>
        </p:blipFill>
        <p:spPr>
          <a:xfrm>
            <a:off x="4464121" y="4261465"/>
            <a:ext cx="6823880" cy="2596536"/>
          </a:xfrm>
          <a:prstGeom prst="rect">
            <a:avLst/>
          </a:prstGeom>
        </p:spPr>
      </p:pic>
    </p:spTree>
    <p:extLst>
      <p:ext uri="{BB962C8B-B14F-4D97-AF65-F5344CB8AC3E}">
        <p14:creationId xmlns:p14="http://schemas.microsoft.com/office/powerpoint/2010/main" val="1078366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cstate="print"/>
          <a:srcRect l="11412" t="12642" r="30209" b="17385"/>
          <a:stretch/>
        </p:blipFill>
        <p:spPr bwMode="auto">
          <a:xfrm>
            <a:off x="9517487" y="0"/>
            <a:ext cx="2674513" cy="1339403"/>
          </a:xfrm>
          <a:prstGeom prst="rect">
            <a:avLst/>
          </a:prstGeom>
          <a:ln>
            <a:noFill/>
          </a:ln>
          <a:extLst>
            <a:ext uri="{53640926-AAD7-44D8-BBD7-CCE9431645EC}">
              <a14:shadowObscured xmlns:a14="http://schemas.microsoft.com/office/drawing/2010/main"/>
            </a:ext>
          </a:extLst>
        </p:spPr>
      </p:pic>
      <p:sp>
        <p:nvSpPr>
          <p:cNvPr id="12" name="Rectángulo 11"/>
          <p:cNvSpPr/>
          <p:nvPr/>
        </p:nvSpPr>
        <p:spPr>
          <a:xfrm>
            <a:off x="586770" y="223103"/>
            <a:ext cx="3576620" cy="677108"/>
          </a:xfrm>
          <a:prstGeom prst="rect">
            <a:avLst/>
          </a:prstGeom>
        </p:spPr>
        <p:txBody>
          <a:bodyPr wrap="none">
            <a:spAutoFit/>
          </a:bodyPr>
          <a:lstStyle/>
          <a:p>
            <a:r>
              <a:rPr lang="es-ES" b="1" dirty="0"/>
              <a:t> </a:t>
            </a:r>
            <a:endParaRPr lang="es-EC" sz="1600" dirty="0"/>
          </a:p>
          <a:p>
            <a:pPr lvl="1"/>
            <a:r>
              <a:rPr lang="es-ES"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ea typeface="SimSun" panose="02010600030101010101" pitchFamily="2" charset="-122"/>
                <a:cs typeface="Calibri" panose="020F0502020204030204" pitchFamily="34" charset="0"/>
              </a:rPr>
              <a:t>Afiches para </a:t>
            </a:r>
            <a:r>
              <a:rPr lang="es-ES" sz="2000" b="1" spc="50" dirty="0" err="1">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ea typeface="SimSun" panose="02010600030101010101" pitchFamily="2" charset="-122"/>
                <a:cs typeface="Calibri" panose="020F0502020204030204" pitchFamily="34" charset="0"/>
              </a:rPr>
              <a:t>Shushufindi</a:t>
            </a:r>
            <a:endParaRPr lang="es-EC"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ea typeface="SimSun" panose="02010600030101010101" pitchFamily="2" charset="-122"/>
              <a:cs typeface="Calibri" panose="020F0502020204030204" pitchFamily="34" charset="0"/>
            </a:endParaRPr>
          </a:p>
        </p:txBody>
      </p:sp>
      <p:sp>
        <p:nvSpPr>
          <p:cNvPr id="14" name="Rectángulo 13"/>
          <p:cNvSpPr/>
          <p:nvPr/>
        </p:nvSpPr>
        <p:spPr>
          <a:xfrm>
            <a:off x="5787135" y="500101"/>
            <a:ext cx="3321743" cy="400110"/>
          </a:xfrm>
          <a:prstGeom prst="rect">
            <a:avLst/>
          </a:prstGeom>
        </p:spPr>
        <p:txBody>
          <a:bodyPr wrap="none">
            <a:spAutoFit/>
          </a:bodyPr>
          <a:lstStyle/>
          <a:p>
            <a:pPr lvl="1"/>
            <a:r>
              <a:rPr lang="es-ES"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ea typeface="SimSun" panose="02010600030101010101" pitchFamily="2" charset="-122"/>
                <a:cs typeface="Calibri" panose="020F0502020204030204" pitchFamily="34" charset="0"/>
              </a:rPr>
              <a:t>Afiches para Conocoto</a:t>
            </a:r>
            <a:endParaRPr lang="es-EC"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ea typeface="SimSun" panose="02010600030101010101" pitchFamily="2" charset="-122"/>
              <a:cs typeface="Calibri" panose="020F0502020204030204" pitchFamily="34" charset="0"/>
            </a:endParaRPr>
          </a:p>
        </p:txBody>
      </p:sp>
      <p:pic>
        <p:nvPicPr>
          <p:cNvPr id="5" name="Imagen 4"/>
          <p:cNvPicPr>
            <a:picLocks noChangeAspect="1"/>
          </p:cNvPicPr>
          <p:nvPr/>
        </p:nvPicPr>
        <p:blipFill rotWithShape="1">
          <a:blip r:embed="rId3"/>
          <a:srcRect l="40974" t="19916" r="37218" b="18517"/>
          <a:stretch/>
        </p:blipFill>
        <p:spPr>
          <a:xfrm>
            <a:off x="839706" y="1146413"/>
            <a:ext cx="3732293" cy="5778944"/>
          </a:xfrm>
          <a:prstGeom prst="rect">
            <a:avLst/>
          </a:prstGeom>
        </p:spPr>
      </p:pic>
      <p:pic>
        <p:nvPicPr>
          <p:cNvPr id="6" name="Imagen 5"/>
          <p:cNvPicPr>
            <a:picLocks noChangeAspect="1"/>
          </p:cNvPicPr>
          <p:nvPr/>
        </p:nvPicPr>
        <p:blipFill rotWithShape="1">
          <a:blip r:embed="rId4"/>
          <a:srcRect l="41817" t="24767" r="36058" b="14226"/>
          <a:stretch/>
        </p:blipFill>
        <p:spPr>
          <a:xfrm>
            <a:off x="5787134" y="1146413"/>
            <a:ext cx="3902775" cy="5711588"/>
          </a:xfrm>
          <a:prstGeom prst="rect">
            <a:avLst/>
          </a:prstGeom>
        </p:spPr>
      </p:pic>
    </p:spTree>
    <p:extLst>
      <p:ext uri="{BB962C8B-B14F-4D97-AF65-F5344CB8AC3E}">
        <p14:creationId xmlns:p14="http://schemas.microsoft.com/office/powerpoint/2010/main" val="25033071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cstate="print"/>
          <a:srcRect l="11412" t="12642" r="30209" b="17385"/>
          <a:stretch/>
        </p:blipFill>
        <p:spPr bwMode="auto">
          <a:xfrm>
            <a:off x="9517487" y="0"/>
            <a:ext cx="2674513" cy="1339403"/>
          </a:xfrm>
          <a:prstGeom prst="rect">
            <a:avLst/>
          </a:prstGeom>
          <a:ln>
            <a:noFill/>
          </a:ln>
          <a:extLst>
            <a:ext uri="{53640926-AAD7-44D8-BBD7-CCE9431645EC}">
              <a14:shadowObscured xmlns:a14="http://schemas.microsoft.com/office/drawing/2010/main"/>
            </a:ext>
          </a:extLst>
        </p:spPr>
      </p:pic>
      <p:sp>
        <p:nvSpPr>
          <p:cNvPr id="12" name="Rectángulo 11"/>
          <p:cNvSpPr/>
          <p:nvPr/>
        </p:nvSpPr>
        <p:spPr>
          <a:xfrm>
            <a:off x="1140972" y="88923"/>
            <a:ext cx="1281633" cy="677108"/>
          </a:xfrm>
          <a:prstGeom prst="rect">
            <a:avLst/>
          </a:prstGeom>
        </p:spPr>
        <p:txBody>
          <a:bodyPr wrap="none">
            <a:spAutoFit/>
          </a:bodyPr>
          <a:lstStyle/>
          <a:p>
            <a:r>
              <a:rPr lang="es-ES" b="1" dirty="0"/>
              <a:t> </a:t>
            </a:r>
            <a:endParaRPr lang="es-EC" sz="1600" dirty="0"/>
          </a:p>
          <a:p>
            <a:pPr lvl="1"/>
            <a:r>
              <a:rPr lang="es-ES" sz="20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ea typeface="SimSun" panose="02010600030101010101" pitchFamily="2" charset="-122"/>
                <a:cs typeface="Calibri" panose="020F0502020204030204" pitchFamily="34" charset="0"/>
              </a:rPr>
              <a:t>Tasas</a:t>
            </a:r>
            <a:endParaRPr lang="es-EC"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ea typeface="SimSun" panose="02010600030101010101" pitchFamily="2" charset="-122"/>
              <a:cs typeface="Calibri" panose="020F0502020204030204" pitchFamily="34" charset="0"/>
            </a:endParaRPr>
          </a:p>
        </p:txBody>
      </p:sp>
      <p:sp>
        <p:nvSpPr>
          <p:cNvPr id="14" name="Rectángulo 13"/>
          <p:cNvSpPr/>
          <p:nvPr/>
        </p:nvSpPr>
        <p:spPr>
          <a:xfrm>
            <a:off x="4417112" y="145989"/>
            <a:ext cx="1814920" cy="620042"/>
          </a:xfrm>
          <a:prstGeom prst="rect">
            <a:avLst/>
          </a:prstGeom>
        </p:spPr>
        <p:txBody>
          <a:bodyPr wrap="none">
            <a:spAutoFit/>
          </a:bodyPr>
          <a:lstStyle/>
          <a:p>
            <a:pPr lvl="1" algn="just">
              <a:lnSpc>
                <a:spcPct val="200000"/>
              </a:lnSpc>
              <a:spcAft>
                <a:spcPts val="0"/>
              </a:spcAft>
            </a:pPr>
            <a:r>
              <a:rPr lang="es-ES" sz="20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ea typeface="SimSun" panose="02010600030101010101" pitchFamily="2" charset="-122"/>
                <a:cs typeface="Calibri" panose="020F0502020204030204" pitchFamily="34" charset="0"/>
              </a:rPr>
              <a:t>Adhesivos</a:t>
            </a:r>
            <a:endParaRPr lang="es-EC"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SimSun" panose="02010600030101010101" pitchFamily="2" charset="-122"/>
              <a:cs typeface="Calibri" panose="020F0502020204030204" pitchFamily="34" charset="0"/>
            </a:endParaRPr>
          </a:p>
        </p:txBody>
      </p:sp>
      <p:sp>
        <p:nvSpPr>
          <p:cNvPr id="5" name="Rectángulo 4"/>
          <p:cNvSpPr/>
          <p:nvPr/>
        </p:nvSpPr>
        <p:spPr>
          <a:xfrm>
            <a:off x="7657299" y="161558"/>
            <a:ext cx="1497718" cy="620042"/>
          </a:xfrm>
          <a:prstGeom prst="rect">
            <a:avLst/>
          </a:prstGeom>
        </p:spPr>
        <p:txBody>
          <a:bodyPr wrap="none">
            <a:spAutoFit/>
          </a:bodyPr>
          <a:lstStyle/>
          <a:p>
            <a:pPr lvl="1" algn="just">
              <a:lnSpc>
                <a:spcPct val="200000"/>
              </a:lnSpc>
              <a:spcAft>
                <a:spcPts val="0"/>
              </a:spcAft>
            </a:pPr>
            <a:r>
              <a:rPr lang="es-ES" sz="20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ea typeface="SimSun" panose="02010600030101010101" pitchFamily="2" charset="-122"/>
                <a:cs typeface="Calibri" panose="020F0502020204030204" pitchFamily="34" charset="0"/>
              </a:rPr>
              <a:t>Esferos</a:t>
            </a:r>
            <a:endParaRPr lang="es-EC"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SimSun" panose="02010600030101010101" pitchFamily="2" charset="-122"/>
              <a:cs typeface="Calibri" panose="020F0502020204030204" pitchFamily="34" charset="0"/>
            </a:endParaRPr>
          </a:p>
        </p:txBody>
      </p:sp>
      <p:pic>
        <p:nvPicPr>
          <p:cNvPr id="2" name="Imagen 1"/>
          <p:cNvPicPr>
            <a:picLocks noChangeAspect="1"/>
          </p:cNvPicPr>
          <p:nvPr/>
        </p:nvPicPr>
        <p:blipFill>
          <a:blip r:embed="rId3"/>
          <a:stretch>
            <a:fillRect/>
          </a:stretch>
        </p:blipFill>
        <p:spPr>
          <a:xfrm>
            <a:off x="470093" y="1187186"/>
            <a:ext cx="2702852" cy="2387519"/>
          </a:xfrm>
          <a:prstGeom prst="rect">
            <a:avLst/>
          </a:prstGeom>
        </p:spPr>
      </p:pic>
      <p:pic>
        <p:nvPicPr>
          <p:cNvPr id="3" name="Imagen 2"/>
          <p:cNvPicPr>
            <a:picLocks noChangeAspect="1"/>
          </p:cNvPicPr>
          <p:nvPr/>
        </p:nvPicPr>
        <p:blipFill>
          <a:blip r:embed="rId4"/>
          <a:stretch>
            <a:fillRect/>
          </a:stretch>
        </p:blipFill>
        <p:spPr>
          <a:xfrm>
            <a:off x="7921307" y="1278734"/>
            <a:ext cx="2246274" cy="2295971"/>
          </a:xfrm>
          <a:prstGeom prst="rect">
            <a:avLst/>
          </a:prstGeom>
        </p:spPr>
      </p:pic>
      <p:pic>
        <p:nvPicPr>
          <p:cNvPr id="6" name="Imagen 5"/>
          <p:cNvPicPr>
            <a:picLocks noChangeAspect="1"/>
          </p:cNvPicPr>
          <p:nvPr/>
        </p:nvPicPr>
        <p:blipFill rotWithShape="1">
          <a:blip r:embed="rId5"/>
          <a:srcRect l="42766" t="26073" r="44064" b="53591"/>
          <a:stretch/>
        </p:blipFill>
        <p:spPr>
          <a:xfrm>
            <a:off x="4212305" y="1339403"/>
            <a:ext cx="2669642" cy="2327930"/>
          </a:xfrm>
          <a:prstGeom prst="rect">
            <a:avLst/>
          </a:prstGeom>
        </p:spPr>
      </p:pic>
      <p:sp>
        <p:nvSpPr>
          <p:cNvPr id="9" name="Rectángulo 8"/>
          <p:cNvSpPr/>
          <p:nvPr/>
        </p:nvSpPr>
        <p:spPr>
          <a:xfrm>
            <a:off x="871104" y="3819733"/>
            <a:ext cx="1632178" cy="620042"/>
          </a:xfrm>
          <a:prstGeom prst="rect">
            <a:avLst/>
          </a:prstGeom>
        </p:spPr>
        <p:txBody>
          <a:bodyPr wrap="none">
            <a:spAutoFit/>
          </a:bodyPr>
          <a:lstStyle/>
          <a:p>
            <a:pPr lvl="1" algn="just">
              <a:lnSpc>
                <a:spcPct val="200000"/>
              </a:lnSpc>
              <a:spcAft>
                <a:spcPts val="0"/>
              </a:spcAft>
            </a:pPr>
            <a:r>
              <a:rPr lang="es-ES" sz="20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ea typeface="SimSun" panose="02010600030101010101" pitchFamily="2" charset="-122"/>
                <a:cs typeface="Calibri" panose="020F0502020204030204" pitchFamily="34" charset="0"/>
              </a:rPr>
              <a:t>Agendas</a:t>
            </a:r>
            <a:endParaRPr lang="es-EC"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SimSun" panose="02010600030101010101" pitchFamily="2" charset="-122"/>
              <a:cs typeface="Calibri" panose="020F0502020204030204" pitchFamily="34" charset="0"/>
            </a:endParaRPr>
          </a:p>
        </p:txBody>
      </p:sp>
      <p:sp>
        <p:nvSpPr>
          <p:cNvPr id="10" name="Rectángulo 9"/>
          <p:cNvSpPr/>
          <p:nvPr/>
        </p:nvSpPr>
        <p:spPr>
          <a:xfrm>
            <a:off x="4501174" y="3819733"/>
            <a:ext cx="1646797" cy="620042"/>
          </a:xfrm>
          <a:prstGeom prst="rect">
            <a:avLst/>
          </a:prstGeom>
        </p:spPr>
        <p:txBody>
          <a:bodyPr wrap="none">
            <a:spAutoFit/>
          </a:bodyPr>
          <a:lstStyle/>
          <a:p>
            <a:pPr lvl="1" algn="just">
              <a:lnSpc>
                <a:spcPct val="200000"/>
              </a:lnSpc>
              <a:spcAft>
                <a:spcPts val="0"/>
              </a:spcAft>
            </a:pPr>
            <a:r>
              <a:rPr lang="es-ES" sz="20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ea typeface="SimSun" panose="02010600030101010101" pitchFamily="2" charset="-122"/>
                <a:cs typeface="Calibri" panose="020F0502020204030204" pitchFamily="34" charset="0"/>
              </a:rPr>
              <a:t>Llaveros</a:t>
            </a:r>
            <a:endParaRPr lang="es-EC"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SimSun" panose="02010600030101010101" pitchFamily="2" charset="-122"/>
              <a:cs typeface="Calibri" panose="020F0502020204030204" pitchFamily="34" charset="0"/>
            </a:endParaRPr>
          </a:p>
        </p:txBody>
      </p:sp>
      <p:sp>
        <p:nvSpPr>
          <p:cNvPr id="11" name="Rectángulo 10"/>
          <p:cNvSpPr/>
          <p:nvPr/>
        </p:nvSpPr>
        <p:spPr>
          <a:xfrm>
            <a:off x="8241145" y="3819733"/>
            <a:ext cx="1827744" cy="620042"/>
          </a:xfrm>
          <a:prstGeom prst="rect">
            <a:avLst/>
          </a:prstGeom>
        </p:spPr>
        <p:txBody>
          <a:bodyPr wrap="none">
            <a:spAutoFit/>
          </a:bodyPr>
          <a:lstStyle/>
          <a:p>
            <a:pPr lvl="1" algn="just">
              <a:lnSpc>
                <a:spcPct val="200000"/>
              </a:lnSpc>
              <a:spcAft>
                <a:spcPts val="0"/>
              </a:spcAft>
            </a:pPr>
            <a:r>
              <a:rPr lang="es-ES" sz="20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ea typeface="SimSun" panose="02010600030101010101" pitchFamily="2" charset="-122"/>
                <a:cs typeface="Calibri" panose="020F0502020204030204" pitchFamily="34" charset="0"/>
              </a:rPr>
              <a:t>Camisetas</a:t>
            </a:r>
            <a:endParaRPr lang="es-EC"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SimSun" panose="02010600030101010101" pitchFamily="2" charset="-122"/>
              <a:cs typeface="Calibri" panose="020F0502020204030204" pitchFamily="34" charset="0"/>
            </a:endParaRPr>
          </a:p>
        </p:txBody>
      </p:sp>
      <p:pic>
        <p:nvPicPr>
          <p:cNvPr id="7" name="Imagen 6"/>
          <p:cNvPicPr>
            <a:picLocks noChangeAspect="1"/>
          </p:cNvPicPr>
          <p:nvPr/>
        </p:nvPicPr>
        <p:blipFill>
          <a:blip r:embed="rId6"/>
          <a:stretch>
            <a:fillRect/>
          </a:stretch>
        </p:blipFill>
        <p:spPr>
          <a:xfrm>
            <a:off x="470092" y="4684803"/>
            <a:ext cx="2954695" cy="2173197"/>
          </a:xfrm>
          <a:prstGeom prst="rect">
            <a:avLst/>
          </a:prstGeom>
        </p:spPr>
      </p:pic>
      <p:pic>
        <p:nvPicPr>
          <p:cNvPr id="8" name="Imagen 7"/>
          <p:cNvPicPr>
            <a:picLocks noChangeAspect="1"/>
          </p:cNvPicPr>
          <p:nvPr/>
        </p:nvPicPr>
        <p:blipFill>
          <a:blip r:embed="rId7"/>
          <a:stretch>
            <a:fillRect/>
          </a:stretch>
        </p:blipFill>
        <p:spPr>
          <a:xfrm>
            <a:off x="7921306" y="4653592"/>
            <a:ext cx="2259175" cy="2204407"/>
          </a:xfrm>
          <a:prstGeom prst="rect">
            <a:avLst/>
          </a:prstGeom>
        </p:spPr>
      </p:pic>
      <p:pic>
        <p:nvPicPr>
          <p:cNvPr id="13" name="Imagen 12"/>
          <p:cNvPicPr>
            <a:picLocks noChangeAspect="1"/>
          </p:cNvPicPr>
          <p:nvPr/>
        </p:nvPicPr>
        <p:blipFill rotWithShape="1">
          <a:blip r:embed="rId8"/>
          <a:srcRect l="44241" t="27565" r="45434" b="51540"/>
          <a:stretch/>
        </p:blipFill>
        <p:spPr>
          <a:xfrm>
            <a:off x="4649464" y="4690609"/>
            <a:ext cx="1896467" cy="2167391"/>
          </a:xfrm>
          <a:prstGeom prst="rect">
            <a:avLst/>
          </a:prstGeom>
        </p:spPr>
      </p:pic>
    </p:spTree>
    <p:extLst>
      <p:ext uri="{BB962C8B-B14F-4D97-AF65-F5344CB8AC3E}">
        <p14:creationId xmlns:p14="http://schemas.microsoft.com/office/powerpoint/2010/main" val="3367016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cstate="print"/>
          <a:srcRect l="11412" t="12642" r="30209" b="17385"/>
          <a:stretch/>
        </p:blipFill>
        <p:spPr bwMode="auto">
          <a:xfrm>
            <a:off x="9517487" y="0"/>
            <a:ext cx="2674513" cy="1339403"/>
          </a:xfrm>
          <a:prstGeom prst="rect">
            <a:avLst/>
          </a:prstGeom>
          <a:ln>
            <a:noFill/>
          </a:ln>
          <a:extLst>
            <a:ext uri="{53640926-AAD7-44D8-BBD7-CCE9431645EC}">
              <a14:shadowObscured xmlns:a14="http://schemas.microsoft.com/office/drawing/2010/main"/>
            </a:ext>
          </a:extLst>
        </p:spPr>
      </p:pic>
      <p:sp>
        <p:nvSpPr>
          <p:cNvPr id="12" name="Rectángulo 11"/>
          <p:cNvSpPr/>
          <p:nvPr/>
        </p:nvSpPr>
        <p:spPr>
          <a:xfrm>
            <a:off x="503544" y="88923"/>
            <a:ext cx="2736839" cy="677108"/>
          </a:xfrm>
          <a:prstGeom prst="rect">
            <a:avLst/>
          </a:prstGeom>
        </p:spPr>
        <p:txBody>
          <a:bodyPr wrap="none">
            <a:spAutoFit/>
          </a:bodyPr>
          <a:lstStyle/>
          <a:p>
            <a:r>
              <a:rPr lang="es-ES" b="1" dirty="0"/>
              <a:t> </a:t>
            </a:r>
            <a:endParaRPr lang="es-EC" sz="1600" dirty="0"/>
          </a:p>
          <a:p>
            <a:pPr lvl="1"/>
            <a:r>
              <a:rPr lang="es-ES" sz="20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ea typeface="SimSun" panose="02010600030101010101" pitchFamily="2" charset="-122"/>
                <a:cs typeface="Calibri" panose="020F0502020204030204" pitchFamily="34" charset="0"/>
              </a:rPr>
              <a:t>Hoja membretada</a:t>
            </a:r>
            <a:endParaRPr lang="es-EC"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ea typeface="SimSun" panose="02010600030101010101" pitchFamily="2" charset="-122"/>
              <a:cs typeface="Calibri" panose="020F0502020204030204" pitchFamily="34" charset="0"/>
            </a:endParaRPr>
          </a:p>
        </p:txBody>
      </p:sp>
      <p:sp>
        <p:nvSpPr>
          <p:cNvPr id="14" name="Rectángulo 13"/>
          <p:cNvSpPr/>
          <p:nvPr/>
        </p:nvSpPr>
        <p:spPr>
          <a:xfrm>
            <a:off x="6086452" y="175041"/>
            <a:ext cx="1314975" cy="620042"/>
          </a:xfrm>
          <a:prstGeom prst="rect">
            <a:avLst/>
          </a:prstGeom>
        </p:spPr>
        <p:txBody>
          <a:bodyPr wrap="none">
            <a:spAutoFit/>
          </a:bodyPr>
          <a:lstStyle/>
          <a:p>
            <a:pPr lvl="1" algn="just">
              <a:lnSpc>
                <a:spcPct val="200000"/>
              </a:lnSpc>
              <a:spcAft>
                <a:spcPts val="0"/>
              </a:spcAft>
            </a:pPr>
            <a:r>
              <a:rPr lang="es-ES" sz="20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ea typeface="SimSun" panose="02010600030101010101" pitchFamily="2" charset="-122"/>
                <a:cs typeface="Calibri" panose="020F0502020204030204" pitchFamily="34" charset="0"/>
              </a:rPr>
              <a:t>Sobre</a:t>
            </a:r>
            <a:endParaRPr lang="es-EC"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SimSun" panose="02010600030101010101" pitchFamily="2" charset="-122"/>
              <a:cs typeface="Calibri" panose="020F0502020204030204" pitchFamily="34" charset="0"/>
            </a:endParaRPr>
          </a:p>
        </p:txBody>
      </p:sp>
      <p:sp>
        <p:nvSpPr>
          <p:cNvPr id="9" name="Rectángulo 8"/>
          <p:cNvSpPr/>
          <p:nvPr/>
        </p:nvSpPr>
        <p:spPr>
          <a:xfrm>
            <a:off x="869084" y="3509712"/>
            <a:ext cx="1694695" cy="620042"/>
          </a:xfrm>
          <a:prstGeom prst="rect">
            <a:avLst/>
          </a:prstGeom>
        </p:spPr>
        <p:txBody>
          <a:bodyPr wrap="none">
            <a:spAutoFit/>
          </a:bodyPr>
          <a:lstStyle/>
          <a:p>
            <a:pPr lvl="1" algn="just">
              <a:lnSpc>
                <a:spcPct val="200000"/>
              </a:lnSpc>
              <a:spcAft>
                <a:spcPts val="0"/>
              </a:spcAft>
            </a:pPr>
            <a:r>
              <a:rPr lang="es-ES" sz="20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ea typeface="SimSun" panose="02010600030101010101" pitchFamily="2" charset="-122"/>
                <a:cs typeface="Calibri" panose="020F0502020204030204" pitchFamily="34" charset="0"/>
              </a:rPr>
              <a:t>Carpetas</a:t>
            </a:r>
            <a:endParaRPr lang="es-EC"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SimSun" panose="02010600030101010101" pitchFamily="2" charset="-122"/>
              <a:cs typeface="Calibri" panose="020F0502020204030204" pitchFamily="34" charset="0"/>
            </a:endParaRPr>
          </a:p>
        </p:txBody>
      </p:sp>
      <p:sp>
        <p:nvSpPr>
          <p:cNvPr id="10" name="Rectángulo 9"/>
          <p:cNvSpPr/>
          <p:nvPr/>
        </p:nvSpPr>
        <p:spPr>
          <a:xfrm>
            <a:off x="5195153" y="3509712"/>
            <a:ext cx="3370538" cy="620042"/>
          </a:xfrm>
          <a:prstGeom prst="rect">
            <a:avLst/>
          </a:prstGeom>
        </p:spPr>
        <p:txBody>
          <a:bodyPr wrap="none">
            <a:spAutoFit/>
          </a:bodyPr>
          <a:lstStyle/>
          <a:p>
            <a:pPr lvl="1" algn="just">
              <a:lnSpc>
                <a:spcPct val="200000"/>
              </a:lnSpc>
              <a:spcAft>
                <a:spcPts val="0"/>
              </a:spcAft>
            </a:pPr>
            <a:r>
              <a:rPr lang="es-ES" sz="20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ea typeface="SimSun" panose="02010600030101010101" pitchFamily="2" charset="-122"/>
                <a:cs typeface="Calibri" panose="020F0502020204030204" pitchFamily="34" charset="0"/>
              </a:rPr>
              <a:t>Tarjeta de presentación</a:t>
            </a:r>
            <a:endParaRPr lang="es-EC"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SimSun" panose="02010600030101010101" pitchFamily="2" charset="-122"/>
              <a:cs typeface="Calibri" panose="020F0502020204030204" pitchFamily="34" charset="0"/>
            </a:endParaRPr>
          </a:p>
        </p:txBody>
      </p:sp>
      <p:pic>
        <p:nvPicPr>
          <p:cNvPr id="16" name="Imagen 15"/>
          <p:cNvPicPr>
            <a:picLocks noChangeAspect="1"/>
          </p:cNvPicPr>
          <p:nvPr/>
        </p:nvPicPr>
        <p:blipFill>
          <a:blip r:embed="rId3"/>
          <a:stretch>
            <a:fillRect/>
          </a:stretch>
        </p:blipFill>
        <p:spPr>
          <a:xfrm>
            <a:off x="991914" y="4439775"/>
            <a:ext cx="2005758" cy="2432515"/>
          </a:xfrm>
          <a:prstGeom prst="rect">
            <a:avLst/>
          </a:prstGeom>
        </p:spPr>
      </p:pic>
      <p:pic>
        <p:nvPicPr>
          <p:cNvPr id="17" name="Imagen 16"/>
          <p:cNvPicPr>
            <a:picLocks noChangeAspect="1"/>
          </p:cNvPicPr>
          <p:nvPr/>
        </p:nvPicPr>
        <p:blipFill rotWithShape="1">
          <a:blip r:embed="rId4"/>
          <a:srcRect l="38973" t="39133" r="40272" b="39039"/>
          <a:stretch/>
        </p:blipFill>
        <p:spPr>
          <a:xfrm>
            <a:off x="5438873" y="4490454"/>
            <a:ext cx="3925107" cy="2331155"/>
          </a:xfrm>
          <a:prstGeom prst="rect">
            <a:avLst/>
          </a:prstGeom>
        </p:spPr>
      </p:pic>
      <p:pic>
        <p:nvPicPr>
          <p:cNvPr id="19" name="Imagen 18"/>
          <p:cNvPicPr>
            <a:picLocks noChangeAspect="1"/>
          </p:cNvPicPr>
          <p:nvPr/>
        </p:nvPicPr>
        <p:blipFill rotWithShape="1">
          <a:blip r:embed="rId5"/>
          <a:srcRect l="37287" t="24580" r="38376" b="18890"/>
          <a:stretch/>
        </p:blipFill>
        <p:spPr>
          <a:xfrm>
            <a:off x="726833" y="766031"/>
            <a:ext cx="3152633" cy="2932512"/>
          </a:xfrm>
          <a:prstGeom prst="rect">
            <a:avLst/>
          </a:prstGeom>
        </p:spPr>
      </p:pic>
      <p:pic>
        <p:nvPicPr>
          <p:cNvPr id="20" name="Imagen 19"/>
          <p:cNvPicPr>
            <a:picLocks noChangeAspect="1"/>
          </p:cNvPicPr>
          <p:nvPr/>
        </p:nvPicPr>
        <p:blipFill rotWithShape="1">
          <a:blip r:embed="rId6"/>
          <a:srcRect l="32968" t="34468" r="32792" b="40345"/>
          <a:stretch/>
        </p:blipFill>
        <p:spPr>
          <a:xfrm>
            <a:off x="4534187" y="1142790"/>
            <a:ext cx="4829793" cy="2006222"/>
          </a:xfrm>
          <a:prstGeom prst="rect">
            <a:avLst/>
          </a:prstGeom>
        </p:spPr>
      </p:pic>
    </p:spTree>
    <p:extLst>
      <p:ext uri="{BB962C8B-B14F-4D97-AF65-F5344CB8AC3E}">
        <p14:creationId xmlns:p14="http://schemas.microsoft.com/office/powerpoint/2010/main" val="28171326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432179"/>
            <a:ext cx="8596668" cy="1320800"/>
          </a:xfrm>
        </p:spPr>
        <p:txBody>
          <a:bodyPr/>
          <a:lstStyle/>
          <a:p>
            <a:r>
              <a:rPr lang="es-EC" b="1" dirty="0">
                <a:effectLst>
                  <a:outerShdw blurRad="38100" dist="38100" dir="2700000" algn="tl">
                    <a:srgbClr val="000000">
                      <a:alpha val="43137"/>
                    </a:srgbClr>
                  </a:outerShdw>
                </a:effectLst>
                <a:latin typeface="Algerian" panose="04020705040A02060702" pitchFamily="82" charset="0"/>
              </a:rPr>
              <a:t>Sistema de Comercialización</a:t>
            </a:r>
            <a:endParaRPr lang="es-EC" dirty="0">
              <a:effectLst>
                <a:outerShdw blurRad="38100" dist="38100" dir="2700000" algn="tl">
                  <a:srgbClr val="000000">
                    <a:alpha val="43137"/>
                  </a:srgbClr>
                </a:outerShdw>
              </a:effectLst>
              <a:latin typeface="Algerian" panose="04020705040A02060702" pitchFamily="82" charset="0"/>
            </a:endParaRPr>
          </a:p>
        </p:txBody>
      </p:sp>
      <p:pic>
        <p:nvPicPr>
          <p:cNvPr id="4" name="Imagen 3"/>
          <p:cNvPicPr/>
          <p:nvPr/>
        </p:nvPicPr>
        <p:blipFill rotWithShape="1">
          <a:blip r:embed="rId2" cstate="print"/>
          <a:srcRect l="11412" t="12642" r="30209" b="17385"/>
          <a:stretch/>
        </p:blipFill>
        <p:spPr bwMode="auto">
          <a:xfrm>
            <a:off x="9517487" y="0"/>
            <a:ext cx="2674513" cy="1339403"/>
          </a:xfrm>
          <a:prstGeom prst="rect">
            <a:avLst/>
          </a:prstGeom>
          <a:ln>
            <a:noFill/>
          </a:ln>
          <a:extLst>
            <a:ext uri="{53640926-AAD7-44D8-BBD7-CCE9431645EC}">
              <a14:shadowObscured xmlns:a14="http://schemas.microsoft.com/office/drawing/2010/main"/>
            </a:ext>
          </a:extLst>
        </p:spPr>
      </p:pic>
      <p:pic>
        <p:nvPicPr>
          <p:cNvPr id="5" name="Imagen 4"/>
          <p:cNvPicPr>
            <a:picLocks noChangeAspect="1"/>
          </p:cNvPicPr>
          <p:nvPr/>
        </p:nvPicPr>
        <p:blipFill>
          <a:blip r:embed="rId3"/>
          <a:stretch>
            <a:fillRect/>
          </a:stretch>
        </p:blipFill>
        <p:spPr>
          <a:xfrm>
            <a:off x="25611" y="1339404"/>
            <a:ext cx="12071217" cy="5518596"/>
          </a:xfrm>
          <a:prstGeom prst="rect">
            <a:avLst/>
          </a:prstGeom>
        </p:spPr>
      </p:pic>
    </p:spTree>
    <p:extLst>
      <p:ext uri="{BB962C8B-B14F-4D97-AF65-F5344CB8AC3E}">
        <p14:creationId xmlns:p14="http://schemas.microsoft.com/office/powerpoint/2010/main" val="10177634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188" y="190648"/>
            <a:ext cx="8596668" cy="1320800"/>
          </a:xfrm>
        </p:spPr>
        <p:txBody>
          <a:bodyPr>
            <a:normAutofit/>
          </a:bodyPr>
          <a:lstStyle/>
          <a:p>
            <a:r>
              <a:rPr lang="es-EC" sz="2800" b="1" dirty="0">
                <a:effectLst>
                  <a:outerShdw blurRad="38100" dist="38100" dir="2700000" algn="tl">
                    <a:srgbClr val="000000">
                      <a:alpha val="43137"/>
                    </a:srgbClr>
                  </a:outerShdw>
                </a:effectLst>
                <a:latin typeface="Algerian" panose="04020705040A02060702" pitchFamily="82" charset="0"/>
              </a:rPr>
              <a:t>Presupuesto plan operativo de marketing</a:t>
            </a:r>
            <a:endParaRPr lang="es-EC" sz="2800" dirty="0">
              <a:effectLst>
                <a:outerShdw blurRad="38100" dist="38100" dir="2700000" algn="tl">
                  <a:srgbClr val="000000">
                    <a:alpha val="43137"/>
                  </a:srgbClr>
                </a:outerShdw>
              </a:effectLst>
              <a:latin typeface="Algerian" panose="04020705040A02060702" pitchFamily="82" charset="0"/>
            </a:endParaRPr>
          </a:p>
        </p:txBody>
      </p:sp>
      <p:pic>
        <p:nvPicPr>
          <p:cNvPr id="4" name="Imagen 3"/>
          <p:cNvPicPr/>
          <p:nvPr/>
        </p:nvPicPr>
        <p:blipFill rotWithShape="1">
          <a:blip r:embed="rId2" cstate="print"/>
          <a:srcRect l="11412" t="12642" r="30209" b="17385"/>
          <a:stretch/>
        </p:blipFill>
        <p:spPr bwMode="auto">
          <a:xfrm>
            <a:off x="10167582" y="0"/>
            <a:ext cx="2024418" cy="750627"/>
          </a:xfrm>
          <a:prstGeom prst="rect">
            <a:avLst/>
          </a:prstGeom>
          <a:ln>
            <a:noFill/>
          </a:ln>
          <a:extLst>
            <a:ext uri="{53640926-AAD7-44D8-BBD7-CCE9431645EC}">
              <a14:shadowObscured xmlns:a14="http://schemas.microsoft.com/office/drawing/2010/main"/>
            </a:ext>
          </a:extLst>
        </p:spPr>
      </p:pic>
      <p:pic>
        <p:nvPicPr>
          <p:cNvPr id="3" name="Imagen 2"/>
          <p:cNvPicPr>
            <a:picLocks noChangeAspect="1"/>
          </p:cNvPicPr>
          <p:nvPr/>
        </p:nvPicPr>
        <p:blipFill>
          <a:blip r:embed="rId3"/>
          <a:stretch>
            <a:fillRect/>
          </a:stretch>
        </p:blipFill>
        <p:spPr>
          <a:xfrm>
            <a:off x="152188" y="750627"/>
            <a:ext cx="11339227" cy="6107373"/>
          </a:xfrm>
          <a:prstGeom prst="rect">
            <a:avLst/>
          </a:prstGeom>
        </p:spPr>
      </p:pic>
      <p:sp>
        <p:nvSpPr>
          <p:cNvPr id="6" name="Rectángulo 5"/>
          <p:cNvSpPr/>
          <p:nvPr/>
        </p:nvSpPr>
        <p:spPr>
          <a:xfrm>
            <a:off x="8713338" y="190648"/>
            <a:ext cx="1454244"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s-EC" b="1" dirty="0">
                <a:solidFill>
                  <a:srgbClr val="000000"/>
                </a:solidFill>
                <a:latin typeface="Times New Roman" panose="02020603050405020304" pitchFamily="18" charset="0"/>
                <a:ea typeface="Times New Roman" panose="02020603050405020304" pitchFamily="18" charset="0"/>
              </a:rPr>
              <a:t>$ 103.091,50 </a:t>
            </a:r>
            <a:endParaRPr lang="es-EC" dirty="0"/>
          </a:p>
        </p:txBody>
      </p:sp>
    </p:spTree>
    <p:extLst>
      <p:ext uri="{BB962C8B-B14F-4D97-AF65-F5344CB8AC3E}">
        <p14:creationId xmlns:p14="http://schemas.microsoft.com/office/powerpoint/2010/main" val="14284679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436451"/>
            <a:ext cx="8596668" cy="1320800"/>
          </a:xfrm>
        </p:spPr>
        <p:txBody>
          <a:bodyPr>
            <a:noAutofit/>
          </a:bodyPr>
          <a:lstStyle/>
          <a:p>
            <a:r>
              <a:rPr lang="es-EC" sz="4400" dirty="0" smtClean="0">
                <a:latin typeface="AR DELANEY" panose="02000000000000000000" pitchFamily="2" charset="0"/>
              </a:rPr>
              <a:t>CAPÍTULO VIII CONCLUSIONES Y RECOMENDACIONES</a:t>
            </a:r>
            <a:endParaRPr lang="es-EC" sz="4400" dirty="0">
              <a:latin typeface="AR DELANEY" panose="02000000000000000000" pitchFamily="2" charset="0"/>
            </a:endParaRPr>
          </a:p>
        </p:txBody>
      </p:sp>
      <p:sp>
        <p:nvSpPr>
          <p:cNvPr id="3" name="Marcador de contenido 2"/>
          <p:cNvSpPr>
            <a:spLocks noGrp="1"/>
          </p:cNvSpPr>
          <p:nvPr>
            <p:ph idx="1"/>
          </p:nvPr>
        </p:nvSpPr>
        <p:spPr>
          <a:xfrm>
            <a:off x="677334" y="2941983"/>
            <a:ext cx="8596668" cy="3560416"/>
          </a:xfrm>
        </p:spPr>
        <p:txBody>
          <a:bodyPr>
            <a:noAutofit/>
          </a:bodyPr>
          <a:lstStyle/>
          <a:p>
            <a:r>
              <a:rPr lang="es-EC" sz="2800" dirty="0" smtClean="0"/>
              <a:t>Conclusiones</a:t>
            </a:r>
          </a:p>
          <a:p>
            <a:r>
              <a:rPr lang="es-EC" sz="2800" dirty="0" smtClean="0"/>
              <a:t>Recomendaciones</a:t>
            </a:r>
            <a:endParaRPr lang="es-EC" sz="2600" dirty="0"/>
          </a:p>
        </p:txBody>
      </p:sp>
      <p:pic>
        <p:nvPicPr>
          <p:cNvPr id="5" name="Imagen 4"/>
          <p:cNvPicPr/>
          <p:nvPr/>
        </p:nvPicPr>
        <p:blipFill rotWithShape="1">
          <a:blip r:embed="rId2" cstate="print"/>
          <a:srcRect l="11412" t="12642" r="30209" b="17385"/>
          <a:stretch/>
        </p:blipFill>
        <p:spPr bwMode="auto">
          <a:xfrm>
            <a:off x="9517487" y="0"/>
            <a:ext cx="2674513" cy="1339403"/>
          </a:xfrm>
          <a:prstGeom prst="rect">
            <a:avLst/>
          </a:prstGeom>
          <a:ln>
            <a:noFill/>
          </a:ln>
          <a:extLst>
            <a:ext uri="{53640926-AAD7-44D8-BBD7-CCE9431645EC}">
              <a14:shadowObscured xmlns:a14="http://schemas.microsoft.com/office/drawing/2010/main"/>
            </a:ext>
          </a:extLst>
        </p:spPr>
      </p:pic>
      <p:pic>
        <p:nvPicPr>
          <p:cNvPr id="7" name="Imagen 6"/>
          <p:cNvPicPr>
            <a:picLocks noChangeAspect="1"/>
          </p:cNvPicPr>
          <p:nvPr/>
        </p:nvPicPr>
        <p:blipFill>
          <a:blip r:embed="rId3"/>
          <a:stretch>
            <a:fillRect/>
          </a:stretch>
        </p:blipFill>
        <p:spPr>
          <a:xfrm>
            <a:off x="9230436" y="4516954"/>
            <a:ext cx="2961564" cy="2341046"/>
          </a:xfrm>
          <a:prstGeom prst="rect">
            <a:avLst/>
          </a:prstGeom>
        </p:spPr>
      </p:pic>
      <p:pic>
        <p:nvPicPr>
          <p:cNvPr id="8" name="Imagen 7"/>
          <p:cNvPicPr>
            <a:picLocks noChangeAspect="1"/>
          </p:cNvPicPr>
          <p:nvPr/>
        </p:nvPicPr>
        <p:blipFill>
          <a:blip r:embed="rId4"/>
          <a:stretch>
            <a:fillRect/>
          </a:stretch>
        </p:blipFill>
        <p:spPr>
          <a:xfrm>
            <a:off x="4631092" y="2586382"/>
            <a:ext cx="2467721" cy="2370736"/>
          </a:xfrm>
          <a:prstGeom prst="rect">
            <a:avLst/>
          </a:prstGeom>
          <a:ln>
            <a:noFill/>
          </a:ln>
          <a:effectLst>
            <a:softEdge rad="112500"/>
          </a:effectLst>
        </p:spPr>
      </p:pic>
    </p:spTree>
    <p:extLst>
      <p:ext uri="{BB962C8B-B14F-4D97-AF65-F5344CB8AC3E}">
        <p14:creationId xmlns:p14="http://schemas.microsoft.com/office/powerpoint/2010/main" val="32549184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94101"/>
            <a:ext cx="8596668" cy="1320800"/>
          </a:xfrm>
        </p:spPr>
        <p:txBody>
          <a:bodyPr/>
          <a:lstStyle/>
          <a:p>
            <a:r>
              <a:rPr lang="es-ES" b="1" dirty="0"/>
              <a:t>CONCLUSIONES</a:t>
            </a:r>
            <a:r>
              <a:rPr lang="es-EC" dirty="0"/>
              <a:t/>
            </a:r>
            <a:br>
              <a:rPr lang="es-EC" dirty="0"/>
            </a:br>
            <a:endParaRPr lang="es-EC" dirty="0"/>
          </a:p>
        </p:txBody>
      </p:sp>
      <p:sp>
        <p:nvSpPr>
          <p:cNvPr id="3" name="Marcador de contenido 2"/>
          <p:cNvSpPr>
            <a:spLocks noGrp="1"/>
          </p:cNvSpPr>
          <p:nvPr>
            <p:ph idx="1"/>
          </p:nvPr>
        </p:nvSpPr>
        <p:spPr>
          <a:xfrm>
            <a:off x="677334" y="995325"/>
            <a:ext cx="9121759" cy="5698902"/>
          </a:xfrm>
        </p:spPr>
        <p:style>
          <a:lnRef idx="0">
            <a:schemeClr val="accent4"/>
          </a:lnRef>
          <a:fillRef idx="3">
            <a:schemeClr val="accent4"/>
          </a:fillRef>
          <a:effectRef idx="3">
            <a:schemeClr val="accent4"/>
          </a:effectRef>
          <a:fontRef idx="minor">
            <a:schemeClr val="lt1"/>
          </a:fontRef>
        </p:style>
        <p:txBody>
          <a:bodyPr>
            <a:noAutofit/>
          </a:bodyPr>
          <a:lstStyle/>
          <a:p>
            <a:pPr lvl="0" algn="just"/>
            <a:r>
              <a:rPr lang="es-EC" sz="1700" dirty="0">
                <a:solidFill>
                  <a:schemeClr val="bg1"/>
                </a:solidFill>
              </a:rPr>
              <a:t>Por medio de la investigación de mercados que se efectuó en el proyecto, se estableció que existe una alta demanda de viviendas en el sector de Conocoto, siendo esta de 3.596 familias. Así como también se pudo determinar que tenemos una alta demanda de lotes de terreno en </a:t>
            </a:r>
            <a:r>
              <a:rPr lang="es-EC" sz="1700" dirty="0" err="1">
                <a:solidFill>
                  <a:schemeClr val="bg1"/>
                </a:solidFill>
              </a:rPr>
              <a:t>Shushufindi</a:t>
            </a:r>
            <a:r>
              <a:rPr lang="es-EC" sz="1700" dirty="0">
                <a:solidFill>
                  <a:schemeClr val="bg1"/>
                </a:solidFill>
              </a:rPr>
              <a:t>, arrojándonos una cifra de 1.405</a:t>
            </a:r>
          </a:p>
          <a:p>
            <a:pPr lvl="0" algn="just"/>
            <a:r>
              <a:rPr lang="es-EC" sz="1700" dirty="0" smtClean="0">
                <a:solidFill>
                  <a:schemeClr val="bg1"/>
                </a:solidFill>
              </a:rPr>
              <a:t>Dentro </a:t>
            </a:r>
            <a:r>
              <a:rPr lang="es-EC" sz="1700" dirty="0">
                <a:solidFill>
                  <a:schemeClr val="bg1"/>
                </a:solidFill>
              </a:rPr>
              <a:t>de las principales fortalezas de la empresa “JT Construcciones” se encuentra el ofrecer servicios complementarios tales como son (mantenimiento de terrenos, mantenimiento de calles, seguridad), por lo tanto son los factores que se debe tomar en cuenta para aprovechar las oportunidades del mercado inmobiliario. </a:t>
            </a:r>
          </a:p>
          <a:p>
            <a:pPr lvl="0" algn="just"/>
            <a:r>
              <a:rPr lang="es-EC" sz="1700" dirty="0" smtClean="0">
                <a:solidFill>
                  <a:schemeClr val="bg1"/>
                </a:solidFill>
              </a:rPr>
              <a:t>La </a:t>
            </a:r>
            <a:r>
              <a:rPr lang="es-EC" sz="1700" dirty="0">
                <a:solidFill>
                  <a:schemeClr val="bg1"/>
                </a:solidFill>
              </a:rPr>
              <a:t>debilidad más importante que padece la empresa “JT Construcciones” es la falta de una estructura orgánica y administrativa que no le permite proyectarse a futuro y tomar decisiones oportunas. </a:t>
            </a:r>
          </a:p>
          <a:p>
            <a:pPr lvl="0" algn="just"/>
            <a:r>
              <a:rPr lang="es-EC" sz="1700" dirty="0" smtClean="0">
                <a:solidFill>
                  <a:schemeClr val="bg1"/>
                </a:solidFill>
              </a:rPr>
              <a:t>Los </a:t>
            </a:r>
            <a:r>
              <a:rPr lang="es-EC" sz="1700" dirty="0">
                <a:solidFill>
                  <a:schemeClr val="bg1"/>
                </a:solidFill>
              </a:rPr>
              <a:t>principales objetivos que se quiere alcanzar a través de los esfuerzos de marketing propuestos son, crear identidad corporativa, promocionar la venta de lotes y de casas para la empresa “JT Construcciones”, además se desea mejorar la atención al cliente, por medio de capacitaciones y dar a conocer los servicios complementarios.  </a:t>
            </a:r>
          </a:p>
          <a:p>
            <a:pPr lvl="0" algn="just"/>
            <a:r>
              <a:rPr lang="es-EC" sz="1700" dirty="0">
                <a:solidFill>
                  <a:schemeClr val="bg1"/>
                </a:solidFill>
              </a:rPr>
              <a:t>Mediante el estudio financiero se determinó que el proyecto es factible y generará beneficios en su ejecución, así lo demuestra la TIR, el VAN y la Relación Beneficio/Costo. </a:t>
            </a:r>
          </a:p>
        </p:txBody>
      </p:sp>
      <p:pic>
        <p:nvPicPr>
          <p:cNvPr id="4" name="Imagen 3"/>
          <p:cNvPicPr/>
          <p:nvPr/>
        </p:nvPicPr>
        <p:blipFill rotWithShape="1">
          <a:blip r:embed="rId2" cstate="print"/>
          <a:srcRect l="11412" t="12642" r="30209" b="17385"/>
          <a:stretch/>
        </p:blipFill>
        <p:spPr bwMode="auto">
          <a:xfrm>
            <a:off x="9799093" y="0"/>
            <a:ext cx="2392907" cy="11054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584843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8603"/>
            <a:ext cx="8596668" cy="1320800"/>
          </a:xfrm>
        </p:spPr>
        <p:txBody>
          <a:bodyPr/>
          <a:lstStyle/>
          <a:p>
            <a:r>
              <a:rPr lang="es-EC" b="1" dirty="0">
                <a:effectLst>
                  <a:outerShdw blurRad="38100" dist="38100" dir="2700000" algn="tl">
                    <a:srgbClr val="000000">
                      <a:alpha val="43137"/>
                    </a:srgbClr>
                  </a:outerShdw>
                </a:effectLst>
                <a:latin typeface="Algerian" panose="04020705040A02060702" pitchFamily="82" charset="0"/>
              </a:rPr>
              <a:t>RECOMENDACIONES</a:t>
            </a:r>
            <a:endParaRPr lang="es-EC" dirty="0">
              <a:effectLst>
                <a:outerShdw blurRad="38100" dist="38100" dir="2700000" algn="tl">
                  <a:srgbClr val="000000">
                    <a:alpha val="43137"/>
                  </a:srgbClr>
                </a:outerShdw>
              </a:effectLst>
              <a:latin typeface="Algerian" panose="04020705040A02060702" pitchFamily="82" charset="0"/>
            </a:endParaRPr>
          </a:p>
        </p:txBody>
      </p:sp>
      <p:sp>
        <p:nvSpPr>
          <p:cNvPr id="3" name="Marcador de contenido 2"/>
          <p:cNvSpPr>
            <a:spLocks noGrp="1"/>
          </p:cNvSpPr>
          <p:nvPr>
            <p:ph idx="1"/>
          </p:nvPr>
        </p:nvSpPr>
        <p:spPr>
          <a:xfrm>
            <a:off x="245660" y="709684"/>
            <a:ext cx="10044752" cy="5977719"/>
          </a:xfrm>
        </p:spPr>
        <p:style>
          <a:lnRef idx="1">
            <a:schemeClr val="accent3"/>
          </a:lnRef>
          <a:fillRef idx="3">
            <a:schemeClr val="accent3"/>
          </a:fillRef>
          <a:effectRef idx="2">
            <a:schemeClr val="accent3"/>
          </a:effectRef>
          <a:fontRef idx="minor">
            <a:schemeClr val="lt1"/>
          </a:fontRef>
        </p:style>
        <p:txBody>
          <a:bodyPr>
            <a:noAutofit/>
          </a:bodyPr>
          <a:lstStyle/>
          <a:p>
            <a:pPr lvl="0" algn="just"/>
            <a:r>
              <a:rPr lang="es-EC" sz="1600" dirty="0">
                <a:solidFill>
                  <a:schemeClr val="bg1"/>
                </a:solidFill>
              </a:rPr>
              <a:t>Se recomienda la ejecución del sistema de comercialización, puesto que se determinó su </a:t>
            </a:r>
            <a:r>
              <a:rPr lang="es-EC" sz="1600" dirty="0" smtClean="0">
                <a:solidFill>
                  <a:schemeClr val="bg1"/>
                </a:solidFill>
              </a:rPr>
              <a:t>pre factibilidad </a:t>
            </a:r>
            <a:r>
              <a:rPr lang="es-EC" sz="1600" dirty="0">
                <a:solidFill>
                  <a:schemeClr val="bg1"/>
                </a:solidFill>
              </a:rPr>
              <a:t>a través del estudio de mercado, técnico, organizacional y financiero. </a:t>
            </a:r>
          </a:p>
          <a:p>
            <a:pPr lvl="0" algn="just"/>
            <a:r>
              <a:rPr lang="es-EC" sz="1600" dirty="0">
                <a:solidFill>
                  <a:schemeClr val="bg1"/>
                </a:solidFill>
              </a:rPr>
              <a:t>De manera periódica se debe realizar un análisis para determinar las futuras oportunidades y amenazas que podrían beneficiar o afectar a la empresa “JT Construcciones”</a:t>
            </a:r>
          </a:p>
          <a:p>
            <a:pPr lvl="0" algn="just"/>
            <a:r>
              <a:rPr lang="es-EC" sz="1600" dirty="0">
                <a:solidFill>
                  <a:schemeClr val="bg1"/>
                </a:solidFill>
              </a:rPr>
              <a:t>Tomar en cuenta las estrategias que se plantearon dentro del Marketing </a:t>
            </a:r>
            <a:r>
              <a:rPr lang="es-EC" sz="1600" dirty="0" err="1">
                <a:solidFill>
                  <a:schemeClr val="bg1"/>
                </a:solidFill>
              </a:rPr>
              <a:t>Mix</a:t>
            </a:r>
            <a:r>
              <a:rPr lang="es-EC" sz="1600" dirty="0">
                <a:solidFill>
                  <a:schemeClr val="bg1"/>
                </a:solidFill>
              </a:rPr>
              <a:t>, pues estas apoyarán al crecimiento de la  empresa “JT Construcciones” al atraer clientes y concretar la venta tanto de lotes de terreno, como de las casas.</a:t>
            </a:r>
          </a:p>
          <a:p>
            <a:pPr lvl="0" algn="just"/>
            <a:r>
              <a:rPr lang="es-EC" sz="1600" dirty="0">
                <a:solidFill>
                  <a:schemeClr val="bg1"/>
                </a:solidFill>
              </a:rPr>
              <a:t>Mantener y mejorar la TIR y el VAN e incrementando las ventas en nuevos mercados, logrando que la empresa se consolide económicamente, para en un futuro proporcione crédito directo al cliente.</a:t>
            </a:r>
          </a:p>
          <a:p>
            <a:pPr lvl="0" algn="just"/>
            <a:r>
              <a:rPr lang="es-EC" sz="1600" dirty="0">
                <a:solidFill>
                  <a:schemeClr val="bg1"/>
                </a:solidFill>
              </a:rPr>
              <a:t>Efectuar estudios de mercado periódicos para conocer las nuevas tendencias arquitectónicas y preferencia de ubicación de las viviendas. </a:t>
            </a:r>
          </a:p>
          <a:p>
            <a:pPr lvl="0" algn="just"/>
            <a:r>
              <a:rPr lang="es-EC" sz="1600" dirty="0" smtClean="0">
                <a:solidFill>
                  <a:schemeClr val="bg1"/>
                </a:solidFill>
              </a:rPr>
              <a:t>La </a:t>
            </a:r>
            <a:r>
              <a:rPr lang="es-EC" sz="1600" dirty="0">
                <a:solidFill>
                  <a:schemeClr val="bg1"/>
                </a:solidFill>
              </a:rPr>
              <a:t>capacitación en cuanto a la atención al cliente debe ser continua, ya que solo de esa forma el personal se sentirá identificado con la empresa.</a:t>
            </a:r>
          </a:p>
          <a:p>
            <a:pPr lvl="0" algn="just"/>
            <a:r>
              <a:rPr lang="es-EC" sz="1600" dirty="0">
                <a:solidFill>
                  <a:schemeClr val="bg1"/>
                </a:solidFill>
              </a:rPr>
              <a:t>Averiguar nuevos mercados a medida que vaya creciendo la empresa, de modo que no se presente una saturación del mercado actual. </a:t>
            </a:r>
          </a:p>
          <a:p>
            <a:pPr lvl="0" algn="just"/>
            <a:r>
              <a:rPr lang="es-EC" sz="1600" dirty="0">
                <a:solidFill>
                  <a:schemeClr val="bg1"/>
                </a:solidFill>
              </a:rPr>
              <a:t>Buscar nuevas tecnologías que disminuyan los costos y agilicen el proceso de construcción, de manera que la empresa logre edificar un mayor número de viviendas al año. </a:t>
            </a:r>
          </a:p>
          <a:p>
            <a:pPr lvl="0" algn="just"/>
            <a:r>
              <a:rPr lang="es-EC" sz="1600" dirty="0">
                <a:solidFill>
                  <a:schemeClr val="bg1"/>
                </a:solidFill>
              </a:rPr>
              <a:t>Proponer indicadores de gestión que permitan medir el desempeño de cada actividad de la empresa, de manera que se pueda mejorar continuamente. </a:t>
            </a:r>
          </a:p>
          <a:p>
            <a:pPr algn="just"/>
            <a:endParaRPr lang="es-EC" sz="1600" dirty="0">
              <a:solidFill>
                <a:schemeClr val="bg1"/>
              </a:solidFill>
            </a:endParaRPr>
          </a:p>
        </p:txBody>
      </p:sp>
      <p:pic>
        <p:nvPicPr>
          <p:cNvPr id="4" name="Imagen 3"/>
          <p:cNvPicPr/>
          <p:nvPr/>
        </p:nvPicPr>
        <p:blipFill rotWithShape="1">
          <a:blip r:embed="rId2" cstate="print"/>
          <a:srcRect l="11412" t="12642" r="30209" b="17385"/>
          <a:stretch/>
        </p:blipFill>
        <p:spPr bwMode="auto">
          <a:xfrm>
            <a:off x="9880978" y="1"/>
            <a:ext cx="2311021" cy="7096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17032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effectLst>
                  <a:outerShdw blurRad="38100" dist="38100" dir="2700000" algn="tl">
                    <a:srgbClr val="000000">
                      <a:alpha val="43137"/>
                    </a:srgbClr>
                  </a:outerShdw>
                </a:effectLst>
                <a:latin typeface="Algerian" panose="04020705040A02060702" pitchFamily="82" charset="0"/>
              </a:rPr>
              <a:t>OBJETIVOS DE ESTUDIO </a:t>
            </a:r>
            <a:endParaRPr lang="es-EC" dirty="0">
              <a:effectLst>
                <a:outerShdw blurRad="38100" dist="38100" dir="2700000" algn="tl">
                  <a:srgbClr val="000000">
                    <a:alpha val="43137"/>
                  </a:srgbClr>
                </a:outerShdw>
              </a:effectLst>
              <a:latin typeface="Algerian" panose="04020705040A02060702" pitchFamily="82" charset="0"/>
            </a:endParaRPr>
          </a:p>
        </p:txBody>
      </p:sp>
      <p:pic>
        <p:nvPicPr>
          <p:cNvPr id="4" name="Imagen 3"/>
          <p:cNvPicPr/>
          <p:nvPr/>
        </p:nvPicPr>
        <p:blipFill rotWithShape="1">
          <a:blip r:embed="rId2" cstate="print"/>
          <a:srcRect l="11412" t="12642" r="30209" b="17385"/>
          <a:stretch/>
        </p:blipFill>
        <p:spPr bwMode="auto">
          <a:xfrm>
            <a:off x="9517487" y="0"/>
            <a:ext cx="2674513" cy="1339403"/>
          </a:xfrm>
          <a:prstGeom prst="rect">
            <a:avLst/>
          </a:prstGeom>
          <a:ln>
            <a:noFill/>
          </a:ln>
          <a:extLst>
            <a:ext uri="{53640926-AAD7-44D8-BBD7-CCE9431645EC}">
              <a14:shadowObscured xmlns:a14="http://schemas.microsoft.com/office/drawing/2010/main"/>
            </a:ext>
          </a:extLst>
        </p:spPr>
      </p:pic>
      <p:graphicFrame>
        <p:nvGraphicFramePr>
          <p:cNvPr id="8" name="Marcador de contenido 7"/>
          <p:cNvGraphicFramePr>
            <a:graphicFrameLocks noGrp="1"/>
          </p:cNvGraphicFramePr>
          <p:nvPr>
            <p:ph idx="1"/>
            <p:extLst>
              <p:ext uri="{D42A27DB-BD31-4B8C-83A1-F6EECF244321}">
                <p14:modId xmlns:p14="http://schemas.microsoft.com/office/powerpoint/2010/main" val="611695327"/>
              </p:ext>
            </p:extLst>
          </p:nvPr>
        </p:nvGraphicFramePr>
        <p:xfrm>
          <a:off x="355891" y="1700011"/>
          <a:ext cx="9161596" cy="4765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descr="http://profitonknowledge.com/wp-content/uploads/2011/03/target-market-identifi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59154" y="4829784"/>
            <a:ext cx="2391177" cy="18946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2810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0" y="10192"/>
            <a:ext cx="12192000" cy="6847808"/>
          </a:xfrm>
          <a:prstGeom prst="rect">
            <a:avLst/>
          </a:prstGeom>
        </p:spPr>
      </p:pic>
    </p:spTree>
    <p:extLst>
      <p:ext uri="{BB962C8B-B14F-4D97-AF65-F5344CB8AC3E}">
        <p14:creationId xmlns:p14="http://schemas.microsoft.com/office/powerpoint/2010/main" val="16257891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0"/>
            <a:ext cx="8596668" cy="1320800"/>
          </a:xfrm>
        </p:spPr>
        <p:txBody>
          <a:bodyPr>
            <a:normAutofit fontScale="90000"/>
          </a:bodyPr>
          <a:lstStyle/>
          <a:p>
            <a:r>
              <a:rPr lang="es-EC" sz="4800" dirty="0">
                <a:latin typeface="AR DELANEY" panose="02000000000000000000" pitchFamily="2" charset="0"/>
              </a:rPr>
              <a:t>CAPÍTULO </a:t>
            </a:r>
            <a:r>
              <a:rPr lang="es-EC" sz="4800" dirty="0" smtClean="0">
                <a:latin typeface="AR DELANEY" panose="02000000000000000000" pitchFamily="2" charset="0"/>
              </a:rPr>
              <a:t>II análisis situacional</a:t>
            </a:r>
            <a:endParaRPr lang="es-EC" sz="4800" dirty="0"/>
          </a:p>
        </p:txBody>
      </p:sp>
      <p:sp>
        <p:nvSpPr>
          <p:cNvPr id="3" name="Marcador de contenido 2"/>
          <p:cNvSpPr>
            <a:spLocks noGrp="1"/>
          </p:cNvSpPr>
          <p:nvPr>
            <p:ph idx="1"/>
          </p:nvPr>
        </p:nvSpPr>
        <p:spPr>
          <a:xfrm>
            <a:off x="677334" y="669701"/>
            <a:ext cx="8596668" cy="4919729"/>
          </a:xfrm>
        </p:spPr>
        <p:txBody>
          <a:bodyPr>
            <a:noAutofit/>
          </a:bodyPr>
          <a:lstStyle/>
          <a:p>
            <a:r>
              <a:rPr lang="es-EC" sz="1300" dirty="0"/>
              <a:t>Análisis del </a:t>
            </a:r>
            <a:r>
              <a:rPr lang="es-EC" sz="1300" dirty="0" err="1" smtClean="0"/>
              <a:t>Macroambiente</a:t>
            </a:r>
            <a:endParaRPr lang="es-EC" sz="1300" dirty="0" smtClean="0"/>
          </a:p>
          <a:p>
            <a:r>
              <a:rPr lang="es-ES" sz="1300" dirty="0" smtClean="0"/>
              <a:t>Factores </a:t>
            </a:r>
            <a:r>
              <a:rPr lang="es-ES" sz="1300" dirty="0"/>
              <a:t>Económicos </a:t>
            </a:r>
            <a:r>
              <a:rPr lang="es-ES" sz="1300" dirty="0" smtClean="0"/>
              <a:t>Nacionales</a:t>
            </a:r>
          </a:p>
          <a:p>
            <a:pPr lvl="1"/>
            <a:r>
              <a:rPr lang="es-ES" sz="1300" dirty="0" smtClean="0"/>
              <a:t>Balanza Comercial</a:t>
            </a:r>
          </a:p>
          <a:p>
            <a:pPr lvl="1"/>
            <a:r>
              <a:rPr lang="es-ES" sz="1300" dirty="0" smtClean="0"/>
              <a:t>Producto </a:t>
            </a:r>
            <a:r>
              <a:rPr lang="es-ES" sz="1300" dirty="0"/>
              <a:t>Interno Bruto Nacional y </a:t>
            </a:r>
            <a:r>
              <a:rPr lang="es-ES" sz="1300" dirty="0" smtClean="0"/>
              <a:t>Sectorial</a:t>
            </a:r>
          </a:p>
          <a:p>
            <a:pPr lvl="1"/>
            <a:r>
              <a:rPr lang="es-ES" sz="1300" dirty="0" smtClean="0"/>
              <a:t>Inflación</a:t>
            </a:r>
          </a:p>
          <a:p>
            <a:pPr lvl="1"/>
            <a:r>
              <a:rPr lang="es-ES" sz="1300" dirty="0" smtClean="0"/>
              <a:t>Tasas </a:t>
            </a:r>
            <a:r>
              <a:rPr lang="es-ES" sz="1300" dirty="0"/>
              <a:t>de </a:t>
            </a:r>
            <a:r>
              <a:rPr lang="es-ES" sz="1300" dirty="0" smtClean="0"/>
              <a:t>Interés</a:t>
            </a:r>
          </a:p>
          <a:p>
            <a:pPr lvl="1"/>
            <a:r>
              <a:rPr lang="es-ES" sz="1300" dirty="0" smtClean="0"/>
              <a:t>Factores Socio-Culturales</a:t>
            </a:r>
          </a:p>
          <a:p>
            <a:pPr lvl="1"/>
            <a:r>
              <a:rPr lang="es-ES" sz="1300" dirty="0" smtClean="0"/>
              <a:t>Tasa </a:t>
            </a:r>
            <a:r>
              <a:rPr lang="es-ES" sz="1300" dirty="0"/>
              <a:t>de </a:t>
            </a:r>
            <a:r>
              <a:rPr lang="es-ES" sz="1300" dirty="0" smtClean="0"/>
              <a:t>desempleo</a:t>
            </a:r>
          </a:p>
          <a:p>
            <a:pPr lvl="1"/>
            <a:r>
              <a:rPr lang="es-ES" sz="1300" dirty="0" smtClean="0"/>
              <a:t>Remesas </a:t>
            </a:r>
            <a:r>
              <a:rPr lang="es-ES" sz="1300" dirty="0"/>
              <a:t>de </a:t>
            </a:r>
            <a:r>
              <a:rPr lang="es-ES" sz="1300" dirty="0" smtClean="0"/>
              <a:t>emigrantes</a:t>
            </a:r>
          </a:p>
          <a:p>
            <a:pPr lvl="1"/>
            <a:r>
              <a:rPr lang="es-ES" sz="1300" dirty="0" smtClean="0"/>
              <a:t>Salario </a:t>
            </a:r>
            <a:r>
              <a:rPr lang="es-ES" sz="1300" dirty="0"/>
              <a:t>mínimo vital </a:t>
            </a:r>
            <a:r>
              <a:rPr lang="es-ES" sz="1300" dirty="0" smtClean="0"/>
              <a:t>general</a:t>
            </a:r>
          </a:p>
          <a:p>
            <a:pPr lvl="1"/>
            <a:r>
              <a:rPr lang="es-ES" sz="1300" dirty="0" smtClean="0"/>
              <a:t>Corrupción</a:t>
            </a:r>
          </a:p>
          <a:p>
            <a:pPr lvl="1"/>
            <a:r>
              <a:rPr lang="es-ES" sz="1300" dirty="0" smtClean="0"/>
              <a:t>Tributario</a:t>
            </a:r>
          </a:p>
          <a:p>
            <a:pPr lvl="1"/>
            <a:r>
              <a:rPr lang="es-ES" sz="1300" dirty="0" smtClean="0"/>
              <a:t>Factor Político</a:t>
            </a:r>
          </a:p>
          <a:p>
            <a:pPr lvl="1"/>
            <a:r>
              <a:rPr lang="es-ES" sz="1300" dirty="0" smtClean="0"/>
              <a:t>Factor Tecnológico</a:t>
            </a:r>
          </a:p>
          <a:p>
            <a:pPr lvl="1"/>
            <a:r>
              <a:rPr lang="es-ES" sz="1300" dirty="0" smtClean="0"/>
              <a:t>Factor Ecológico</a:t>
            </a:r>
          </a:p>
          <a:p>
            <a:r>
              <a:rPr lang="es-EC" sz="1300" dirty="0" smtClean="0"/>
              <a:t>Análisis </a:t>
            </a:r>
            <a:r>
              <a:rPr lang="es-EC" sz="1300" dirty="0"/>
              <a:t>del </a:t>
            </a:r>
            <a:r>
              <a:rPr lang="es-EC" sz="1300" dirty="0" smtClean="0"/>
              <a:t>Microambiente</a:t>
            </a:r>
          </a:p>
          <a:p>
            <a:pPr lvl="1"/>
            <a:r>
              <a:rPr lang="es-ES" sz="1300" dirty="0" smtClean="0"/>
              <a:t>Identificación </a:t>
            </a:r>
            <a:r>
              <a:rPr lang="es-ES" sz="1300" dirty="0"/>
              <a:t>de los </a:t>
            </a:r>
            <a:r>
              <a:rPr lang="es-ES" sz="1300" dirty="0" smtClean="0"/>
              <a:t>clientes</a:t>
            </a:r>
          </a:p>
          <a:p>
            <a:pPr lvl="1"/>
            <a:r>
              <a:rPr lang="es-ES" sz="1300" dirty="0" smtClean="0"/>
              <a:t>Competencia</a:t>
            </a:r>
          </a:p>
          <a:p>
            <a:pPr lvl="1"/>
            <a:r>
              <a:rPr lang="es-ES" sz="1300" dirty="0" smtClean="0"/>
              <a:t>Proveedores</a:t>
            </a:r>
            <a:endParaRPr lang="es-EC" sz="1300" dirty="0"/>
          </a:p>
        </p:txBody>
      </p:sp>
      <p:pic>
        <p:nvPicPr>
          <p:cNvPr id="4" name="Imagen 3"/>
          <p:cNvPicPr/>
          <p:nvPr/>
        </p:nvPicPr>
        <p:blipFill rotWithShape="1">
          <a:blip r:embed="rId2" cstate="print"/>
          <a:srcRect l="11412" t="12642" r="30209" b="17385"/>
          <a:stretch/>
        </p:blipFill>
        <p:spPr bwMode="auto">
          <a:xfrm>
            <a:off x="9517487" y="0"/>
            <a:ext cx="2674513" cy="1339403"/>
          </a:xfrm>
          <a:prstGeom prst="rect">
            <a:avLst/>
          </a:prstGeom>
          <a:ln>
            <a:noFill/>
          </a:ln>
          <a:extLst>
            <a:ext uri="{53640926-AAD7-44D8-BBD7-CCE9431645EC}">
              <a14:shadowObscured xmlns:a14="http://schemas.microsoft.com/office/drawing/2010/main"/>
            </a:ext>
          </a:extLst>
        </p:spPr>
      </p:pic>
      <p:pic>
        <p:nvPicPr>
          <p:cNvPr id="8" name="Picture 2" descr="https://encrypted-tbn1.gstatic.com/images?q=tbn:ANd9GcQ5yGZdH9kWKKYTzSbXFSkGuXRB-ATouJI2Wqyf7OOIXXp7Q5-r1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5668" y="1480176"/>
            <a:ext cx="3387144" cy="254035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9" name="Picture 4" descr="http://blog.orientaronline.com.ar/wp-content/uploads/2010/12/Plan-de-Negocio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57294">
            <a:off x="8818189" y="3645877"/>
            <a:ext cx="2857500" cy="2857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112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263302"/>
            <a:ext cx="8840153" cy="1320800"/>
          </a:xfrm>
        </p:spPr>
        <p:txBody>
          <a:bodyPr>
            <a:noAutofit/>
          </a:bodyPr>
          <a:lstStyle/>
          <a:p>
            <a:r>
              <a:rPr lang="es-EC" dirty="0" smtClean="0">
                <a:latin typeface="AR DELANEY" panose="02000000000000000000" pitchFamily="2" charset="0"/>
              </a:rPr>
              <a:t>CAPÍTULO III investigación de mercados</a:t>
            </a:r>
            <a:endParaRPr lang="es-EC" dirty="0">
              <a:latin typeface="AR DELANEY" panose="02000000000000000000" pitchFamily="2" charset="0"/>
            </a:endParaRPr>
          </a:p>
        </p:txBody>
      </p:sp>
      <p:sp>
        <p:nvSpPr>
          <p:cNvPr id="3" name="Marcador de contenido 2"/>
          <p:cNvSpPr>
            <a:spLocks noGrp="1"/>
          </p:cNvSpPr>
          <p:nvPr>
            <p:ph idx="1"/>
          </p:nvPr>
        </p:nvSpPr>
        <p:spPr>
          <a:xfrm>
            <a:off x="677332" y="1093273"/>
            <a:ext cx="3701485" cy="4571999"/>
          </a:xfrm>
        </p:spPr>
        <p:txBody>
          <a:bodyPr>
            <a:noAutofit/>
          </a:bodyPr>
          <a:lstStyle/>
          <a:p>
            <a:r>
              <a:rPr lang="es-EC" sz="1300" dirty="0" smtClean="0"/>
              <a:t>Propósito </a:t>
            </a:r>
            <a:r>
              <a:rPr lang="es-EC" sz="1300" dirty="0"/>
              <a:t>de la </a:t>
            </a:r>
            <a:r>
              <a:rPr lang="es-EC" sz="1300" dirty="0" smtClean="0"/>
              <a:t>Investigación</a:t>
            </a:r>
          </a:p>
          <a:p>
            <a:r>
              <a:rPr lang="es-EC" sz="1300" dirty="0" smtClean="0"/>
              <a:t>Objetivo </a:t>
            </a:r>
            <a:r>
              <a:rPr lang="es-EC" sz="1300" dirty="0"/>
              <a:t>de la </a:t>
            </a:r>
            <a:r>
              <a:rPr lang="es-EC" sz="1300" dirty="0" smtClean="0"/>
              <a:t>Investigación</a:t>
            </a:r>
          </a:p>
          <a:p>
            <a:pPr lvl="1"/>
            <a:r>
              <a:rPr lang="es-EC" sz="1300" dirty="0" smtClean="0"/>
              <a:t>Objetivo General</a:t>
            </a:r>
          </a:p>
          <a:p>
            <a:pPr lvl="1"/>
            <a:r>
              <a:rPr lang="es-EC" sz="1300" dirty="0" smtClean="0"/>
              <a:t>Objetivos Específicos</a:t>
            </a:r>
          </a:p>
          <a:p>
            <a:r>
              <a:rPr lang="es-EC" sz="1300" dirty="0" smtClean="0"/>
              <a:t>Segmentación </a:t>
            </a:r>
            <a:r>
              <a:rPr lang="es-EC" sz="1300" dirty="0"/>
              <a:t>del </a:t>
            </a:r>
            <a:r>
              <a:rPr lang="es-EC" sz="1300" dirty="0" smtClean="0"/>
              <a:t>Mercado</a:t>
            </a:r>
          </a:p>
          <a:p>
            <a:pPr lvl="1"/>
            <a:r>
              <a:rPr lang="es-EC" sz="1300" dirty="0" smtClean="0"/>
              <a:t>Tipos </a:t>
            </a:r>
            <a:r>
              <a:rPr lang="es-EC" sz="1300" dirty="0"/>
              <a:t>de </a:t>
            </a:r>
            <a:r>
              <a:rPr lang="es-EC" sz="1300" dirty="0" smtClean="0"/>
              <a:t>Segmentación</a:t>
            </a:r>
          </a:p>
          <a:p>
            <a:pPr lvl="1"/>
            <a:r>
              <a:rPr lang="es-EC" sz="1300" dirty="0" smtClean="0"/>
              <a:t>Selección </a:t>
            </a:r>
            <a:r>
              <a:rPr lang="es-EC" sz="1300" dirty="0"/>
              <a:t>de variables de </a:t>
            </a:r>
            <a:r>
              <a:rPr lang="es-EC" sz="1300" dirty="0" smtClean="0"/>
              <a:t>segmentación</a:t>
            </a:r>
          </a:p>
          <a:p>
            <a:r>
              <a:rPr lang="es-EC" sz="1300" dirty="0" smtClean="0"/>
              <a:t>Tipos </a:t>
            </a:r>
            <a:r>
              <a:rPr lang="es-EC" sz="1300" dirty="0"/>
              <a:t>de </a:t>
            </a:r>
            <a:r>
              <a:rPr lang="es-EC" sz="1300" dirty="0" smtClean="0"/>
              <a:t>Investigación</a:t>
            </a:r>
            <a:endParaRPr lang="es-EC" sz="1300" dirty="0"/>
          </a:p>
          <a:p>
            <a:r>
              <a:rPr lang="es-ES" sz="1300" dirty="0" smtClean="0"/>
              <a:t>Metodología </a:t>
            </a:r>
            <a:r>
              <a:rPr lang="es-ES" sz="1300" dirty="0"/>
              <a:t>y tamaño de la </a:t>
            </a:r>
            <a:r>
              <a:rPr lang="es-ES" sz="1300" dirty="0" smtClean="0"/>
              <a:t>muestra</a:t>
            </a:r>
          </a:p>
          <a:p>
            <a:pPr lvl="1"/>
            <a:r>
              <a:rPr lang="es-EC" sz="1300" dirty="0" smtClean="0"/>
              <a:t>Metodología</a:t>
            </a:r>
          </a:p>
          <a:p>
            <a:pPr lvl="1"/>
            <a:r>
              <a:rPr lang="es-EC" sz="1300" dirty="0" smtClean="0"/>
              <a:t>Tamaño </a:t>
            </a:r>
            <a:r>
              <a:rPr lang="es-EC" sz="1300" dirty="0"/>
              <a:t>de la </a:t>
            </a:r>
            <a:r>
              <a:rPr lang="es-EC" sz="1300" dirty="0" smtClean="0"/>
              <a:t>muestra</a:t>
            </a:r>
          </a:p>
          <a:p>
            <a:r>
              <a:rPr lang="es-EC" sz="1300" dirty="0" smtClean="0"/>
              <a:t>Plan </a:t>
            </a:r>
            <a:r>
              <a:rPr lang="es-EC" sz="1300" dirty="0"/>
              <a:t>de trabajo de </a:t>
            </a:r>
            <a:r>
              <a:rPr lang="es-EC" sz="1300" dirty="0" smtClean="0"/>
              <a:t>campo</a:t>
            </a:r>
          </a:p>
          <a:p>
            <a:r>
              <a:rPr lang="es-EC" sz="1300" dirty="0" smtClean="0"/>
              <a:t>Diseño </a:t>
            </a:r>
            <a:r>
              <a:rPr lang="es-EC" sz="1300" dirty="0"/>
              <a:t>del </a:t>
            </a:r>
            <a:r>
              <a:rPr lang="es-EC" sz="1300" dirty="0" smtClean="0"/>
              <a:t>cuestionario</a:t>
            </a:r>
          </a:p>
          <a:p>
            <a:r>
              <a:rPr lang="es-EC" sz="1300" dirty="0" smtClean="0"/>
              <a:t>Aplicación </a:t>
            </a:r>
            <a:r>
              <a:rPr lang="es-EC" sz="1300" dirty="0"/>
              <a:t>de la encuesta </a:t>
            </a:r>
            <a:r>
              <a:rPr lang="es-EC" sz="1300" dirty="0" smtClean="0"/>
              <a:t>piloto</a:t>
            </a:r>
          </a:p>
          <a:p>
            <a:r>
              <a:rPr lang="es-ES" sz="1300" dirty="0" smtClean="0"/>
              <a:t>Procesamiento </a:t>
            </a:r>
            <a:r>
              <a:rPr lang="es-ES" sz="1300" dirty="0"/>
              <a:t>de datos e </a:t>
            </a:r>
            <a:r>
              <a:rPr lang="es-ES" sz="1300" dirty="0" smtClean="0"/>
              <a:t>interpretación</a:t>
            </a:r>
          </a:p>
          <a:p>
            <a:pPr lvl="1"/>
            <a:r>
              <a:rPr lang="es-ES" sz="1300" dirty="0" smtClean="0"/>
              <a:t>Codificación</a:t>
            </a:r>
          </a:p>
        </p:txBody>
      </p:sp>
      <p:pic>
        <p:nvPicPr>
          <p:cNvPr id="5" name="Imagen 4"/>
          <p:cNvPicPr/>
          <p:nvPr/>
        </p:nvPicPr>
        <p:blipFill rotWithShape="1">
          <a:blip r:embed="rId2" cstate="print"/>
          <a:srcRect l="11412" t="12642" r="30209" b="17385"/>
          <a:stretch/>
        </p:blipFill>
        <p:spPr bwMode="auto">
          <a:xfrm>
            <a:off x="9517487" y="0"/>
            <a:ext cx="2674513" cy="1339403"/>
          </a:xfrm>
          <a:prstGeom prst="rect">
            <a:avLst/>
          </a:prstGeom>
          <a:ln>
            <a:noFill/>
          </a:ln>
          <a:extLst>
            <a:ext uri="{53640926-AAD7-44D8-BBD7-CCE9431645EC}">
              <a14:shadowObscured xmlns:a14="http://schemas.microsoft.com/office/drawing/2010/main"/>
            </a:ext>
          </a:extLst>
        </p:spPr>
      </p:pic>
      <p:sp>
        <p:nvSpPr>
          <p:cNvPr id="8" name="Marcador de contenido 2"/>
          <p:cNvSpPr txBox="1">
            <a:spLocks/>
          </p:cNvSpPr>
          <p:nvPr/>
        </p:nvSpPr>
        <p:spPr>
          <a:xfrm>
            <a:off x="4662152" y="1093273"/>
            <a:ext cx="8596668" cy="504995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71450" indent="-171450">
              <a:buFont typeface="Wingdings" panose="05000000000000000000" pitchFamily="2" charset="2"/>
              <a:buChar char="Ø"/>
            </a:pPr>
            <a:r>
              <a:rPr lang="es-ES" sz="1300" dirty="0" smtClean="0"/>
              <a:t>Análisis de datos</a:t>
            </a:r>
          </a:p>
          <a:p>
            <a:pPr marL="628650" lvl="1" indent="-171450">
              <a:buFont typeface="Wingdings" panose="05000000000000000000" pitchFamily="2" charset="2"/>
              <a:buChar char="Ø"/>
            </a:pPr>
            <a:r>
              <a:rPr lang="es-ES" sz="1300" dirty="0" err="1" smtClean="0"/>
              <a:t>Univariados</a:t>
            </a:r>
            <a:endParaRPr lang="es-ES" sz="1300" dirty="0" smtClean="0"/>
          </a:p>
          <a:p>
            <a:pPr marL="628650" lvl="1" indent="-171450">
              <a:buFont typeface="Wingdings" panose="05000000000000000000" pitchFamily="2" charset="2"/>
              <a:buChar char="Ø"/>
            </a:pPr>
            <a:r>
              <a:rPr lang="es-ES" sz="1300" dirty="0" err="1" smtClean="0"/>
              <a:t>Bivariados</a:t>
            </a:r>
            <a:endParaRPr lang="es-ES" sz="1300" dirty="0" smtClean="0"/>
          </a:p>
          <a:p>
            <a:r>
              <a:rPr lang="es-EC" sz="1300" dirty="0" smtClean="0"/>
              <a:t>Elección del Segmento</a:t>
            </a:r>
          </a:p>
          <a:p>
            <a:r>
              <a:rPr lang="es-EC" sz="1300" dirty="0" smtClean="0"/>
              <a:t>Demanda</a:t>
            </a:r>
          </a:p>
          <a:p>
            <a:r>
              <a:rPr lang="es-EC" sz="1300" dirty="0" smtClean="0"/>
              <a:t>Análisis de la Demanda</a:t>
            </a:r>
          </a:p>
          <a:p>
            <a:r>
              <a:rPr lang="es-EC" sz="1300" dirty="0" smtClean="0"/>
              <a:t>Comportamiento histórico de la Demanda</a:t>
            </a:r>
          </a:p>
          <a:p>
            <a:r>
              <a:rPr lang="es-ES_tradnl" sz="1300" dirty="0"/>
              <a:t>Demanda </a:t>
            </a:r>
            <a:r>
              <a:rPr lang="es-ES_tradnl" sz="1300" dirty="0" smtClean="0"/>
              <a:t>actual</a:t>
            </a:r>
          </a:p>
          <a:p>
            <a:r>
              <a:rPr lang="es-ES_tradnl" sz="1300" dirty="0" smtClean="0"/>
              <a:t>Demanda </a:t>
            </a:r>
            <a:r>
              <a:rPr lang="es-ES_tradnl" sz="1300" dirty="0"/>
              <a:t>potencial del Cantón </a:t>
            </a:r>
            <a:r>
              <a:rPr lang="es-ES_tradnl" sz="1300" dirty="0" err="1" smtClean="0"/>
              <a:t>Shushufindi</a:t>
            </a:r>
            <a:endParaRPr lang="es-ES_tradnl" sz="1300" dirty="0" smtClean="0"/>
          </a:p>
          <a:p>
            <a:r>
              <a:rPr lang="es-ES_tradnl" sz="1300" dirty="0" smtClean="0"/>
              <a:t>Demanda </a:t>
            </a:r>
            <a:r>
              <a:rPr lang="es-ES_tradnl" sz="1300" dirty="0"/>
              <a:t>potencial de la Parroquia de </a:t>
            </a:r>
            <a:r>
              <a:rPr lang="es-ES_tradnl" sz="1300" dirty="0" smtClean="0"/>
              <a:t>Conocoto</a:t>
            </a:r>
          </a:p>
          <a:p>
            <a:r>
              <a:rPr lang="es-ES_tradnl" sz="1300" dirty="0" smtClean="0"/>
              <a:t>Proyección </a:t>
            </a:r>
            <a:r>
              <a:rPr lang="es-ES_tradnl" sz="1300" dirty="0"/>
              <a:t>de la demanda del Cantón de </a:t>
            </a:r>
            <a:r>
              <a:rPr lang="es-ES_tradnl" sz="1300" dirty="0" err="1" smtClean="0"/>
              <a:t>Shushufindi</a:t>
            </a:r>
            <a:endParaRPr lang="es-ES_tradnl" sz="1300" dirty="0" smtClean="0"/>
          </a:p>
          <a:p>
            <a:r>
              <a:rPr lang="es-ES_tradnl" sz="1300" dirty="0" smtClean="0"/>
              <a:t>Proyección </a:t>
            </a:r>
            <a:r>
              <a:rPr lang="es-ES_tradnl" sz="1300" dirty="0"/>
              <a:t>de la demanda de la Parroquia de </a:t>
            </a:r>
            <a:r>
              <a:rPr lang="es-ES_tradnl" sz="1300" dirty="0" smtClean="0"/>
              <a:t>Conocoto</a:t>
            </a:r>
          </a:p>
          <a:p>
            <a:r>
              <a:rPr lang="es-ES_tradnl" sz="1300" dirty="0" smtClean="0"/>
              <a:t>Oferta</a:t>
            </a:r>
          </a:p>
          <a:p>
            <a:r>
              <a:rPr lang="es-ES" sz="1300" dirty="0" smtClean="0"/>
              <a:t>Comportamiento </a:t>
            </a:r>
            <a:r>
              <a:rPr lang="es-ES" sz="1300" dirty="0"/>
              <a:t>histórico de la </a:t>
            </a:r>
            <a:r>
              <a:rPr lang="es-ES" sz="1300" dirty="0" smtClean="0"/>
              <a:t>oferta</a:t>
            </a:r>
          </a:p>
          <a:p>
            <a:r>
              <a:rPr lang="es-ES_tradnl" sz="1300" dirty="0" smtClean="0"/>
              <a:t>Oferta actual</a:t>
            </a:r>
          </a:p>
          <a:p>
            <a:r>
              <a:rPr lang="es-ES_tradnl" sz="1300" dirty="0" smtClean="0"/>
              <a:t>Proyección </a:t>
            </a:r>
            <a:r>
              <a:rPr lang="es-ES_tradnl" sz="1300" dirty="0"/>
              <a:t>de la </a:t>
            </a:r>
            <a:r>
              <a:rPr lang="es-ES_tradnl" sz="1300" dirty="0" smtClean="0"/>
              <a:t>oferta</a:t>
            </a:r>
          </a:p>
          <a:p>
            <a:r>
              <a:rPr lang="es-ES_tradnl" sz="1300" dirty="0" smtClean="0"/>
              <a:t>Demanda Insatisfecha</a:t>
            </a:r>
          </a:p>
          <a:p>
            <a:r>
              <a:rPr lang="es-ES" sz="1300" dirty="0" smtClean="0"/>
              <a:t>Demanda </a:t>
            </a:r>
            <a:r>
              <a:rPr lang="es-ES" sz="1300" dirty="0"/>
              <a:t>insatisfecha proyectada</a:t>
            </a:r>
            <a:endParaRPr lang="es-EC" sz="1300" dirty="0"/>
          </a:p>
        </p:txBody>
      </p:sp>
      <p:pic>
        <p:nvPicPr>
          <p:cNvPr id="9" name="Picture 4" descr="http://www.posgradoenmarketing.com/wp-content/uploads/2013/05/investigacion-de-mercad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5230" y="4077192"/>
            <a:ext cx="2780808" cy="27808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7225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cstate="print"/>
          <a:srcRect l="11412" t="12642" r="30209" b="17385"/>
          <a:stretch/>
        </p:blipFill>
        <p:spPr bwMode="auto">
          <a:xfrm>
            <a:off x="9517487" y="1"/>
            <a:ext cx="2674513" cy="988364"/>
          </a:xfrm>
          <a:prstGeom prst="rect">
            <a:avLst/>
          </a:prstGeom>
          <a:ln>
            <a:noFill/>
          </a:ln>
          <a:extLst>
            <a:ext uri="{53640926-AAD7-44D8-BBD7-CCE9431645EC}">
              <a14:shadowObscured xmlns:a14="http://schemas.microsoft.com/office/drawing/2010/main"/>
            </a:ext>
          </a:extLst>
        </p:spPr>
      </p:pic>
      <p:sp>
        <p:nvSpPr>
          <p:cNvPr id="5" name="Rectángulo 4"/>
          <p:cNvSpPr/>
          <p:nvPr/>
        </p:nvSpPr>
        <p:spPr>
          <a:xfrm>
            <a:off x="291921" y="988364"/>
            <a:ext cx="5426298" cy="216982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sz="1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 </a:t>
            </a:r>
            <a:r>
              <a:rPr lang="es-EC"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4.460 población económicamente activa, área urbana.</a:t>
            </a:r>
            <a:endParaRPr lang="es-EC" sz="1500" dirty="0">
              <a:latin typeface="Calibri" panose="020F0502020204030204" pitchFamily="34" charset="0"/>
              <a:ea typeface="Times New Roman" panose="02020603050405020304" pitchFamily="18" charset="0"/>
              <a:cs typeface="Times New Roman" panose="02020603050405020304" pitchFamily="18" charset="0"/>
            </a:endParaRPr>
          </a:p>
          <a:p>
            <a:r>
              <a:rPr lang="es-EC" sz="1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 </a:t>
            </a:r>
            <a:r>
              <a:rPr lang="es-EC"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0,70 (“aceptación de la preferencia del cliente” de la prueba piloto)</a:t>
            </a:r>
            <a:endParaRPr lang="es-EC" sz="1500" dirty="0">
              <a:latin typeface="Calibri" panose="020F0502020204030204" pitchFamily="34" charset="0"/>
              <a:ea typeface="Times New Roman" panose="02020603050405020304" pitchFamily="18" charset="0"/>
              <a:cs typeface="Times New Roman" panose="02020603050405020304" pitchFamily="18" charset="0"/>
            </a:endParaRPr>
          </a:p>
          <a:p>
            <a:r>
              <a:rPr lang="es-EC" sz="1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a:t>
            </a:r>
            <a:r>
              <a:rPr lang="es-EC"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0,30 equivale a la probabilidad de no ocurrencia de un evento; para la </a:t>
            </a:r>
            <a:r>
              <a:rPr lang="es-EC" sz="15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investigación se </a:t>
            </a:r>
            <a:r>
              <a:rPr lang="es-EC"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toma el 20%, dato obtenido en la pregunta filtro.</a:t>
            </a:r>
            <a:endParaRPr lang="es-EC" sz="1500" dirty="0">
              <a:latin typeface="Calibri" panose="020F0502020204030204" pitchFamily="34" charset="0"/>
              <a:ea typeface="Times New Roman" panose="02020603050405020304" pitchFamily="18" charset="0"/>
              <a:cs typeface="Times New Roman" panose="02020603050405020304" pitchFamily="18" charset="0"/>
            </a:endParaRPr>
          </a:p>
          <a:p>
            <a:r>
              <a:rPr lang="es-EC" sz="1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z=</a:t>
            </a:r>
            <a:r>
              <a:rPr lang="es-EC"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1,96 equivalente a un nivel de confianza del 95%</a:t>
            </a:r>
            <a:endParaRPr lang="es-EC" sz="1500" dirty="0">
              <a:latin typeface="Calibri" panose="020F0502020204030204" pitchFamily="34" charset="0"/>
              <a:ea typeface="Times New Roman" panose="02020603050405020304" pitchFamily="18" charset="0"/>
              <a:cs typeface="Times New Roman" panose="02020603050405020304" pitchFamily="18" charset="0"/>
            </a:endParaRPr>
          </a:p>
          <a:p>
            <a:r>
              <a:rPr lang="es-EC" sz="1500" b="1" dirty="0">
                <a:solidFill>
                  <a:srgbClr val="000000"/>
                </a:solidFill>
                <a:latin typeface="Times New Roman" panose="02020603050405020304" pitchFamily="18" charset="0"/>
                <a:ea typeface="Times New Roman" panose="02020603050405020304" pitchFamily="18" charset="0"/>
              </a:rPr>
              <a:t>d=</a:t>
            </a:r>
            <a:r>
              <a:rPr lang="es-EC" sz="1500" dirty="0">
                <a:solidFill>
                  <a:srgbClr val="000000"/>
                </a:solidFill>
                <a:latin typeface="Times New Roman" panose="02020603050405020304" pitchFamily="18" charset="0"/>
                <a:ea typeface="Times New Roman" panose="02020603050405020304" pitchFamily="18" charset="0"/>
              </a:rPr>
              <a:t> 5% nivel de error de estimación máximo permitido.</a:t>
            </a:r>
          </a:p>
          <a:p>
            <a:pPr algn="just">
              <a:tabLst>
                <a:tab pos="3793490" algn="l"/>
              </a:tabLst>
            </a:pPr>
            <a:r>
              <a:rPr lang="es-EC" sz="1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Aplicación:</a:t>
            </a:r>
            <a:endParaRPr lang="es-EC" sz="1500" dirty="0">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ángulo 5"/>
              <p:cNvSpPr/>
              <p:nvPr/>
            </p:nvSpPr>
            <p:spPr>
              <a:xfrm>
                <a:off x="472226" y="3297089"/>
                <a:ext cx="5065688" cy="356091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tabLst>
                    <a:tab pos="3793490" algn="l"/>
                  </a:tabLst>
                </a:pPr>
                <a14:m>
                  <m:oMathPara xmlns:m="http://schemas.openxmlformats.org/officeDocument/2006/math">
                    <m:oMathParaPr>
                      <m:jc m:val="centerGroup"/>
                    </m:oMathParaPr>
                    <m:oMath xmlns:m="http://schemas.openxmlformats.org/officeDocument/2006/math">
                      <m:r>
                        <m:rPr>
                          <m:sty m:val="p"/>
                        </m:rPr>
                        <a:rPr lang="es-EC">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n</m:t>
                      </m:r>
                      <m:r>
                        <a:rPr lang="es-EC">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s-EC"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s-EC"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C">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(1,96)</m:t>
                              </m:r>
                            </m:e>
                            <m:sup>
                              <m:r>
                                <a:rPr lang="es-EC">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s-EC"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s-EC"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C">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0,70</m:t>
                              </m:r>
                              <m:r>
                                <a:rPr lang="es-EC"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C">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0,30</m:t>
                              </m:r>
                            </m:e>
                          </m:d>
                          <m:r>
                            <a:rPr lang="es-EC"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C">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(4.460)</m:t>
                          </m:r>
                        </m:num>
                        <m:den>
                          <m:sSup>
                            <m:sSupPr>
                              <m:ctrlPr>
                                <a:rPr lang="es-EC"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C">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0,05</m:t>
                              </m:r>
                            </m:e>
                            <m:sup>
                              <m:r>
                                <a:rPr lang="es-EC">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s-EC"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s-EC"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C">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4.460</m:t>
                              </m:r>
                              <m:r>
                                <a:rPr lang="es-EC"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C">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e>
                          </m:d>
                          <m:r>
                            <a:rPr lang="es-EC">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EC"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C">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1,96</m:t>
                              </m:r>
                            </m:e>
                            <m:sup>
                              <m:r>
                                <a:rPr lang="es-EC">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s-EC"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C">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(0,70</m:t>
                          </m:r>
                          <m:r>
                            <a:rPr lang="es-EC"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C">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0,30)</m:t>
                          </m:r>
                        </m:den>
                      </m:f>
                    </m:oMath>
                  </m:oMathPara>
                </a14:m>
                <a:endParaRPr lang="es-EC"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tabLst>
                    <a:tab pos="3793490" algn="l"/>
                  </a:tabLst>
                </a:pPr>
                <a:endParaRPr lang="es-EC" sz="1600" dirty="0">
                  <a:latin typeface="Calibri" panose="020F0502020204030204" pitchFamily="34" charset="0"/>
                  <a:ea typeface="Times New Roman" panose="02020603050405020304" pitchFamily="18" charset="0"/>
                  <a:cs typeface="Times New Roman" panose="02020603050405020304" pitchFamily="18" charset="0"/>
                </a:endParaRPr>
              </a:p>
              <a:p>
                <a:pPr algn="just">
                  <a:tabLst>
                    <a:tab pos="3793490" algn="l"/>
                  </a:tabLst>
                </a:pP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tabLst>
                    <a:tab pos="3793490" algn="l"/>
                  </a:tabLst>
                </a:pPr>
                <a14:m>
                  <m:oMathPara xmlns:m="http://schemas.openxmlformats.org/officeDocument/2006/math">
                    <m:oMathParaPr>
                      <m:jc m:val="centerGroup"/>
                    </m:oMathParaPr>
                    <m:oMath xmlns:m="http://schemas.openxmlformats.org/officeDocument/2006/math">
                      <m:r>
                        <m:rPr>
                          <m:sty m:val="p"/>
                        </m:rPr>
                        <a:rPr lang="es-EC">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r>
                        <a:rPr lang="es-EC">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EC"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3.598,04256</m:t>
                          </m:r>
                        </m:num>
                        <m:den>
                          <m:r>
                            <a:rPr lang="es-EC">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11,956736</m:t>
                          </m:r>
                        </m:den>
                      </m:f>
                    </m:oMath>
                  </m:oMathPara>
                </a14:m>
                <a:endParaRPr lang="es-EC"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tabLst>
                    <a:tab pos="3793490" algn="l"/>
                  </a:tabLst>
                </a:pPr>
                <a:endParaRPr lang="es-EC" sz="1600" dirty="0">
                  <a:latin typeface="Calibri" panose="020F0502020204030204" pitchFamily="34" charset="0"/>
                  <a:ea typeface="Times New Roman" panose="02020603050405020304" pitchFamily="18" charset="0"/>
                  <a:cs typeface="Times New Roman" panose="02020603050405020304" pitchFamily="18" charset="0"/>
                </a:endParaRPr>
              </a:p>
              <a:p>
                <a:pPr algn="just">
                  <a:tabLst>
                    <a:tab pos="3793490" algn="l"/>
                  </a:tabLst>
                </a:pP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tabLst>
                    <a:tab pos="3793490" algn="l"/>
                  </a:tabLst>
                </a:pPr>
                <a:r>
                  <a:rPr lang="es-EC"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a:t>
                </a:r>
                <a:r>
                  <a:rPr lang="es-EC"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300,9218</a:t>
                </a:r>
              </a:p>
              <a:p>
                <a:pPr algn="ctr">
                  <a:tabLst>
                    <a:tab pos="3793490" algn="l"/>
                  </a:tabLst>
                </a:pPr>
                <a:endParaRPr lang="es-EC"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tabLst>
                    <a:tab pos="3793490" algn="l"/>
                  </a:tabLst>
                </a:pP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es-EC"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301</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tabLst>
                    <a:tab pos="3793490" algn="l"/>
                  </a:tabLst>
                </a:pPr>
                <a:r>
                  <a:rPr lang="es-EC"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472226" y="3297089"/>
                <a:ext cx="5065688" cy="3560911"/>
              </a:xfrm>
              <a:prstGeom prst="rect">
                <a:avLst/>
              </a:prstGeom>
              <a:blipFill rotWithShape="0">
                <a:blip r:embed="rId3"/>
                <a:stretch>
                  <a:fillRect/>
                </a:stretch>
              </a:blipFill>
            </p:spPr>
            <p:txBody>
              <a:bodyPr/>
              <a:lstStyle/>
              <a:p>
                <a:r>
                  <a:rPr lang="es-EC">
                    <a:noFill/>
                  </a:rPr>
                  <a:t> </a:t>
                </a:r>
              </a:p>
            </p:txBody>
          </p:sp>
        </mc:Fallback>
      </mc:AlternateContent>
      <p:sp>
        <p:nvSpPr>
          <p:cNvPr id="7" name="Rectángulo 6"/>
          <p:cNvSpPr/>
          <p:nvPr/>
        </p:nvSpPr>
        <p:spPr>
          <a:xfrm>
            <a:off x="6563933" y="1042744"/>
            <a:ext cx="5078568" cy="216982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sz="1500" b="1" dirty="0">
                <a:latin typeface="Times New Roman" panose="02020603050405020304" pitchFamily="18" charset="0"/>
                <a:cs typeface="Times New Roman" panose="02020603050405020304" pitchFamily="18" charset="0"/>
              </a:rPr>
              <a:t>N= </a:t>
            </a:r>
            <a:r>
              <a:rPr lang="es-EC" sz="1500" dirty="0">
                <a:latin typeface="Times New Roman" panose="02020603050405020304" pitchFamily="18" charset="0"/>
                <a:cs typeface="Times New Roman" panose="02020603050405020304" pitchFamily="18" charset="0"/>
              </a:rPr>
              <a:t>39.957 población económicamente activa, área urbana.</a:t>
            </a:r>
          </a:p>
          <a:p>
            <a:r>
              <a:rPr lang="es-EC" sz="1500" b="1" dirty="0">
                <a:latin typeface="Times New Roman" panose="02020603050405020304" pitchFamily="18" charset="0"/>
                <a:cs typeface="Times New Roman" panose="02020603050405020304" pitchFamily="18" charset="0"/>
              </a:rPr>
              <a:t>p= </a:t>
            </a:r>
            <a:r>
              <a:rPr lang="es-EC" sz="1500" dirty="0">
                <a:latin typeface="Times New Roman" panose="02020603050405020304" pitchFamily="18" charset="0"/>
                <a:cs typeface="Times New Roman" panose="02020603050405020304" pitchFamily="18" charset="0"/>
              </a:rPr>
              <a:t>0,80 (“aceptación de la preferencia del cliente” de la prueba piloto)</a:t>
            </a:r>
          </a:p>
          <a:p>
            <a:r>
              <a:rPr lang="es-EC" sz="1500" b="1" dirty="0">
                <a:latin typeface="Times New Roman" panose="02020603050405020304" pitchFamily="18" charset="0"/>
                <a:cs typeface="Times New Roman" panose="02020603050405020304" pitchFamily="18" charset="0"/>
              </a:rPr>
              <a:t>q=</a:t>
            </a:r>
            <a:r>
              <a:rPr lang="es-EC" sz="1500" dirty="0">
                <a:latin typeface="Times New Roman" panose="02020603050405020304" pitchFamily="18" charset="0"/>
                <a:cs typeface="Times New Roman" panose="02020603050405020304" pitchFamily="18" charset="0"/>
              </a:rPr>
              <a:t> 0,20 equivale a la probabilidad de no ocurrencia de un evento; para la </a:t>
            </a:r>
            <a:r>
              <a:rPr lang="es-EC" sz="1500" dirty="0" smtClean="0">
                <a:latin typeface="Times New Roman" panose="02020603050405020304" pitchFamily="18" charset="0"/>
                <a:cs typeface="Times New Roman" panose="02020603050405020304" pitchFamily="18" charset="0"/>
              </a:rPr>
              <a:t>investigación se </a:t>
            </a:r>
            <a:r>
              <a:rPr lang="es-EC" sz="1500" dirty="0">
                <a:latin typeface="Times New Roman" panose="02020603050405020304" pitchFamily="18" charset="0"/>
                <a:cs typeface="Times New Roman" panose="02020603050405020304" pitchFamily="18" charset="0"/>
              </a:rPr>
              <a:t>toma el 20%, dato obtenido en la pregunta filtro.</a:t>
            </a:r>
          </a:p>
          <a:p>
            <a:r>
              <a:rPr lang="es-EC" sz="1500" b="1" dirty="0">
                <a:latin typeface="Times New Roman" panose="02020603050405020304" pitchFamily="18" charset="0"/>
                <a:cs typeface="Times New Roman" panose="02020603050405020304" pitchFamily="18" charset="0"/>
              </a:rPr>
              <a:t>z=</a:t>
            </a:r>
            <a:r>
              <a:rPr lang="es-EC" sz="1500" dirty="0">
                <a:latin typeface="Times New Roman" panose="02020603050405020304" pitchFamily="18" charset="0"/>
                <a:cs typeface="Times New Roman" panose="02020603050405020304" pitchFamily="18" charset="0"/>
              </a:rPr>
              <a:t> 1,96 equivalente a un nivel de confianza del 95%</a:t>
            </a:r>
          </a:p>
          <a:p>
            <a:r>
              <a:rPr lang="es-EC" sz="1500" b="1" dirty="0">
                <a:latin typeface="Times New Roman" panose="02020603050405020304" pitchFamily="18" charset="0"/>
                <a:cs typeface="Times New Roman" panose="02020603050405020304" pitchFamily="18" charset="0"/>
              </a:rPr>
              <a:t>d=</a:t>
            </a:r>
            <a:r>
              <a:rPr lang="es-EC" sz="1500" dirty="0">
                <a:latin typeface="Times New Roman" panose="02020603050405020304" pitchFamily="18" charset="0"/>
                <a:cs typeface="Times New Roman" panose="02020603050405020304" pitchFamily="18" charset="0"/>
              </a:rPr>
              <a:t> 5% nivel de error de estimación máximo permitido.</a:t>
            </a:r>
          </a:p>
          <a:p>
            <a:pPr algn="just">
              <a:tabLst>
                <a:tab pos="3793490" algn="l"/>
              </a:tabLst>
            </a:pPr>
            <a:r>
              <a:rPr lang="es-EC" sz="15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Aplicación:</a:t>
            </a:r>
            <a:endParaRPr lang="es-EC" sz="15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ángulo 7"/>
              <p:cNvSpPr/>
              <p:nvPr/>
            </p:nvSpPr>
            <p:spPr>
              <a:xfrm>
                <a:off x="6624033" y="3316389"/>
                <a:ext cx="5018468" cy="354161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s-EC">
                          <a:latin typeface="Cambria Math" panose="02040503050406030204" pitchFamily="18" charset="0"/>
                        </a:rPr>
                        <m:t>n</m:t>
                      </m:r>
                      <m:r>
                        <a:rPr lang="es-EC">
                          <a:latin typeface="Cambria Math" panose="02040503050406030204" pitchFamily="18" charset="0"/>
                        </a:rPr>
                        <m:t>=</m:t>
                      </m:r>
                      <m:f>
                        <m:fPr>
                          <m:ctrlPr>
                            <a:rPr lang="es-EC" i="1">
                              <a:latin typeface="Cambria Math" panose="02040503050406030204" pitchFamily="18" charset="0"/>
                            </a:rPr>
                          </m:ctrlPr>
                        </m:fPr>
                        <m:num>
                          <m:sSup>
                            <m:sSupPr>
                              <m:ctrlPr>
                                <a:rPr lang="es-EC" i="1">
                                  <a:latin typeface="Cambria Math" panose="02040503050406030204" pitchFamily="18" charset="0"/>
                                </a:rPr>
                              </m:ctrlPr>
                            </m:sSupPr>
                            <m:e>
                              <m:r>
                                <a:rPr lang="es-EC">
                                  <a:latin typeface="Cambria Math" panose="02040503050406030204" pitchFamily="18" charset="0"/>
                                </a:rPr>
                                <m:t>(1,96)</m:t>
                              </m:r>
                            </m:e>
                            <m:sup>
                              <m:r>
                                <a:rPr lang="es-EC">
                                  <a:latin typeface="Cambria Math" panose="02040503050406030204" pitchFamily="18" charset="0"/>
                                </a:rPr>
                                <m:t>2</m:t>
                              </m:r>
                            </m:sup>
                          </m:sSup>
                          <m:r>
                            <a:rPr lang="es-EC" i="1">
                              <a:latin typeface="Cambria Math" panose="02040503050406030204" pitchFamily="18" charset="0"/>
                            </a:rPr>
                            <m:t>∗</m:t>
                          </m:r>
                          <m:d>
                            <m:dPr>
                              <m:ctrlPr>
                                <a:rPr lang="es-EC" i="1">
                                  <a:latin typeface="Cambria Math" panose="02040503050406030204" pitchFamily="18" charset="0"/>
                                </a:rPr>
                              </m:ctrlPr>
                            </m:dPr>
                            <m:e>
                              <m:r>
                                <a:rPr lang="es-EC">
                                  <a:latin typeface="Cambria Math" panose="02040503050406030204" pitchFamily="18" charset="0"/>
                                </a:rPr>
                                <m:t>0,80</m:t>
                              </m:r>
                              <m:r>
                                <a:rPr lang="es-EC" i="1">
                                  <a:latin typeface="Cambria Math" panose="02040503050406030204" pitchFamily="18" charset="0"/>
                                </a:rPr>
                                <m:t>∗</m:t>
                              </m:r>
                              <m:r>
                                <a:rPr lang="es-EC">
                                  <a:latin typeface="Cambria Math" panose="02040503050406030204" pitchFamily="18" charset="0"/>
                                </a:rPr>
                                <m:t>0,20</m:t>
                              </m:r>
                            </m:e>
                          </m:d>
                          <m:r>
                            <a:rPr lang="es-EC" i="1">
                              <a:latin typeface="Cambria Math" panose="02040503050406030204" pitchFamily="18" charset="0"/>
                            </a:rPr>
                            <m:t>∗</m:t>
                          </m:r>
                          <m:r>
                            <a:rPr lang="es-EC">
                              <a:latin typeface="Cambria Math" panose="02040503050406030204" pitchFamily="18" charset="0"/>
                            </a:rPr>
                            <m:t>(39.957)</m:t>
                          </m:r>
                        </m:num>
                        <m:den>
                          <m:sSup>
                            <m:sSupPr>
                              <m:ctrlPr>
                                <a:rPr lang="es-EC" i="1">
                                  <a:latin typeface="Cambria Math" panose="02040503050406030204" pitchFamily="18" charset="0"/>
                                </a:rPr>
                              </m:ctrlPr>
                            </m:sSupPr>
                            <m:e>
                              <m:r>
                                <a:rPr lang="es-EC">
                                  <a:latin typeface="Cambria Math" panose="02040503050406030204" pitchFamily="18" charset="0"/>
                                </a:rPr>
                                <m:t>0,05</m:t>
                              </m:r>
                            </m:e>
                            <m:sup>
                              <m:r>
                                <a:rPr lang="es-EC">
                                  <a:latin typeface="Cambria Math" panose="02040503050406030204" pitchFamily="18" charset="0"/>
                                </a:rPr>
                                <m:t>2</m:t>
                              </m:r>
                            </m:sup>
                          </m:sSup>
                          <m:r>
                            <a:rPr lang="es-EC" i="1">
                              <a:latin typeface="Cambria Math" panose="02040503050406030204" pitchFamily="18" charset="0"/>
                            </a:rPr>
                            <m:t>∗</m:t>
                          </m:r>
                          <m:d>
                            <m:dPr>
                              <m:ctrlPr>
                                <a:rPr lang="es-EC" i="1">
                                  <a:latin typeface="Cambria Math" panose="02040503050406030204" pitchFamily="18" charset="0"/>
                                </a:rPr>
                              </m:ctrlPr>
                            </m:dPr>
                            <m:e>
                              <m:r>
                                <a:rPr lang="es-EC">
                                  <a:latin typeface="Cambria Math" panose="02040503050406030204" pitchFamily="18" charset="0"/>
                                </a:rPr>
                                <m:t>39.957</m:t>
                              </m:r>
                              <m:r>
                                <a:rPr lang="es-EC" i="1">
                                  <a:latin typeface="Cambria Math" panose="02040503050406030204" pitchFamily="18" charset="0"/>
                                </a:rPr>
                                <m:t>−</m:t>
                              </m:r>
                              <m:r>
                                <a:rPr lang="es-EC">
                                  <a:latin typeface="Cambria Math" panose="02040503050406030204" pitchFamily="18" charset="0"/>
                                </a:rPr>
                                <m:t>1</m:t>
                              </m:r>
                            </m:e>
                          </m:d>
                          <m:r>
                            <a:rPr lang="es-EC">
                              <a:latin typeface="Cambria Math" panose="02040503050406030204" pitchFamily="18" charset="0"/>
                            </a:rPr>
                            <m:t>+</m:t>
                          </m:r>
                          <m:sSup>
                            <m:sSupPr>
                              <m:ctrlPr>
                                <a:rPr lang="es-EC" i="1">
                                  <a:latin typeface="Cambria Math" panose="02040503050406030204" pitchFamily="18" charset="0"/>
                                </a:rPr>
                              </m:ctrlPr>
                            </m:sSupPr>
                            <m:e>
                              <m:r>
                                <a:rPr lang="es-EC">
                                  <a:latin typeface="Cambria Math" panose="02040503050406030204" pitchFamily="18" charset="0"/>
                                </a:rPr>
                                <m:t>1,96</m:t>
                              </m:r>
                            </m:e>
                            <m:sup>
                              <m:r>
                                <a:rPr lang="es-EC">
                                  <a:latin typeface="Cambria Math" panose="02040503050406030204" pitchFamily="18" charset="0"/>
                                </a:rPr>
                                <m:t>2</m:t>
                              </m:r>
                            </m:sup>
                          </m:sSup>
                          <m:r>
                            <a:rPr lang="es-EC" i="1">
                              <a:latin typeface="Cambria Math" panose="02040503050406030204" pitchFamily="18" charset="0"/>
                            </a:rPr>
                            <m:t>∗</m:t>
                          </m:r>
                          <m:r>
                            <a:rPr lang="es-EC">
                              <a:latin typeface="Cambria Math" panose="02040503050406030204" pitchFamily="18" charset="0"/>
                            </a:rPr>
                            <m:t>(0,80</m:t>
                          </m:r>
                          <m:r>
                            <a:rPr lang="es-EC" i="1">
                              <a:latin typeface="Cambria Math" panose="02040503050406030204" pitchFamily="18" charset="0"/>
                            </a:rPr>
                            <m:t>∗</m:t>
                          </m:r>
                          <m:r>
                            <a:rPr lang="es-EC">
                              <a:latin typeface="Cambria Math" panose="02040503050406030204" pitchFamily="18" charset="0"/>
                            </a:rPr>
                            <m:t>0,20)</m:t>
                          </m:r>
                        </m:den>
                      </m:f>
                    </m:oMath>
                  </m:oMathPara>
                </a14:m>
                <a:endParaRPr lang="es-EC" dirty="0" smtClean="0"/>
              </a:p>
              <a:p>
                <a:endParaRPr lang="es-EC" dirty="0"/>
              </a:p>
              <a:p>
                <a:endParaRPr lang="es-EC" dirty="0"/>
              </a:p>
              <a:p>
                <a:pPr/>
                <a14:m>
                  <m:oMathPara xmlns:m="http://schemas.openxmlformats.org/officeDocument/2006/math">
                    <m:oMathParaPr>
                      <m:jc m:val="centerGroup"/>
                    </m:oMathParaPr>
                    <m:oMath xmlns:m="http://schemas.openxmlformats.org/officeDocument/2006/math">
                      <m:r>
                        <m:rPr>
                          <m:sty m:val="p"/>
                        </m:rPr>
                        <a:rPr lang="es-EC">
                          <a:latin typeface="Cambria Math" panose="02040503050406030204" pitchFamily="18" charset="0"/>
                        </a:rPr>
                        <m:t>n</m:t>
                      </m:r>
                      <m:r>
                        <a:rPr lang="es-EC">
                          <a:latin typeface="Cambria Math" panose="02040503050406030204" pitchFamily="18" charset="0"/>
                        </a:rPr>
                        <m:t>=</m:t>
                      </m:r>
                      <m:f>
                        <m:fPr>
                          <m:ctrlPr>
                            <a:rPr lang="es-EC" b="1" i="1">
                              <a:latin typeface="Cambria Math" panose="02040503050406030204" pitchFamily="18" charset="0"/>
                            </a:rPr>
                          </m:ctrlPr>
                        </m:fPr>
                        <m:num>
                          <m:r>
                            <a:rPr lang="es-EC">
                              <a:latin typeface="Cambria Math" panose="02040503050406030204" pitchFamily="18" charset="0"/>
                            </a:rPr>
                            <m:t>24.559,809792</m:t>
                          </m:r>
                        </m:num>
                        <m:den>
                          <m:r>
                            <a:rPr lang="es-EC">
                              <a:latin typeface="Cambria Math" panose="02040503050406030204" pitchFamily="18" charset="0"/>
                            </a:rPr>
                            <m:t>100,507156</m:t>
                          </m:r>
                        </m:den>
                      </m:f>
                    </m:oMath>
                  </m:oMathPara>
                </a14:m>
                <a:endParaRPr lang="es-EC" dirty="0" smtClean="0"/>
              </a:p>
              <a:p>
                <a:endParaRPr lang="es-EC" dirty="0"/>
              </a:p>
              <a:p>
                <a:endParaRPr lang="es-EC" dirty="0"/>
              </a:p>
              <a:p>
                <a:pPr algn="ctr"/>
                <a:r>
                  <a:rPr lang="es-EC" dirty="0"/>
                  <a:t>n= </a:t>
                </a:r>
                <a:r>
                  <a:rPr lang="es-EC" dirty="0" smtClean="0"/>
                  <a:t>244,3588</a:t>
                </a:r>
              </a:p>
              <a:p>
                <a:pPr algn="ctr"/>
                <a:endParaRPr lang="es-EC" dirty="0"/>
              </a:p>
              <a:p>
                <a:pPr algn="ctr"/>
                <a:endParaRPr lang="es-EC" dirty="0"/>
              </a:p>
              <a:p>
                <a:pPr algn="ctr"/>
                <a:r>
                  <a:rPr lang="es-EC" b="1" dirty="0"/>
                  <a:t>n= </a:t>
                </a:r>
                <a:r>
                  <a:rPr lang="es-EC" b="1" dirty="0" smtClean="0"/>
                  <a:t>245</a:t>
                </a:r>
              </a:p>
            </p:txBody>
          </p:sp>
        </mc:Choice>
        <mc:Fallback xmlns="">
          <p:sp>
            <p:nvSpPr>
              <p:cNvPr id="8" name="Rectángulo 7"/>
              <p:cNvSpPr>
                <a:spLocks noRot="1" noChangeAspect="1" noMove="1" noResize="1" noEditPoints="1" noAdjustHandles="1" noChangeArrowheads="1" noChangeShapeType="1" noTextEdit="1"/>
              </p:cNvSpPr>
              <p:nvPr/>
            </p:nvSpPr>
            <p:spPr>
              <a:xfrm>
                <a:off x="6624033" y="3316389"/>
                <a:ext cx="5018468" cy="3541611"/>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3647055" y="0"/>
                <a:ext cx="3150093" cy="706027"/>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i="1" smtClean="0">
                          <a:solidFill>
                            <a:schemeClr val="bg1"/>
                          </a:solidFill>
                          <a:latin typeface="Cambria Math" panose="02040503050406030204" pitchFamily="18" charset="0"/>
                        </a:rPr>
                        <m:t>𝑛</m:t>
                      </m:r>
                      <m:r>
                        <a:rPr lang="es-EC" i="0">
                          <a:solidFill>
                            <a:schemeClr val="bg1"/>
                          </a:solidFill>
                          <a:latin typeface="Cambria Math" panose="02040503050406030204" pitchFamily="18" charset="0"/>
                        </a:rPr>
                        <m:t>=</m:t>
                      </m:r>
                      <m:f>
                        <m:fPr>
                          <m:ctrlPr>
                            <a:rPr lang="es-EC" i="1">
                              <a:solidFill>
                                <a:schemeClr val="bg1"/>
                              </a:solidFill>
                              <a:latin typeface="Cambria Math" panose="02040503050406030204" pitchFamily="18" charset="0"/>
                            </a:rPr>
                          </m:ctrlPr>
                        </m:fPr>
                        <m:num>
                          <m:r>
                            <a:rPr lang="es-EC" i="1">
                              <a:solidFill>
                                <a:schemeClr val="bg1"/>
                              </a:solidFill>
                              <a:latin typeface="Cambria Math" panose="02040503050406030204" pitchFamily="18" charset="0"/>
                            </a:rPr>
                            <m:t>𝑁</m:t>
                          </m:r>
                          <m:r>
                            <a:rPr lang="es-EC" i="0">
                              <a:solidFill>
                                <a:schemeClr val="bg1"/>
                              </a:solidFill>
                              <a:latin typeface="Cambria Math" panose="02040503050406030204" pitchFamily="18" charset="0"/>
                            </a:rPr>
                            <m:t>∗</m:t>
                          </m:r>
                          <m:sSubSup>
                            <m:sSubSupPr>
                              <m:ctrlPr>
                                <a:rPr lang="es-EC" i="1">
                                  <a:solidFill>
                                    <a:schemeClr val="bg1"/>
                                  </a:solidFill>
                                  <a:latin typeface="Cambria Math" panose="02040503050406030204" pitchFamily="18" charset="0"/>
                                </a:rPr>
                              </m:ctrlPr>
                            </m:sSubSupPr>
                            <m:e>
                              <m:r>
                                <a:rPr lang="es-EC" i="1">
                                  <a:solidFill>
                                    <a:schemeClr val="bg1"/>
                                  </a:solidFill>
                                  <a:latin typeface="Cambria Math" panose="02040503050406030204" pitchFamily="18" charset="0"/>
                                </a:rPr>
                                <m:t>𝑍</m:t>
                              </m:r>
                            </m:e>
                            <m:sub>
                              <m:r>
                                <a:rPr lang="es-EC" i="0">
                                  <a:solidFill>
                                    <a:schemeClr val="bg1"/>
                                  </a:solidFill>
                                  <a:latin typeface="Cambria Math" panose="02040503050406030204" pitchFamily="18" charset="0"/>
                                </a:rPr>
                                <m:t>∝</m:t>
                              </m:r>
                            </m:sub>
                            <m:sup>
                              <m:r>
                                <a:rPr lang="es-EC" i="0">
                                  <a:solidFill>
                                    <a:schemeClr val="bg1"/>
                                  </a:solidFill>
                                  <a:latin typeface="Cambria Math" panose="02040503050406030204" pitchFamily="18" charset="0"/>
                                </a:rPr>
                                <m:t>2</m:t>
                              </m:r>
                            </m:sup>
                          </m:sSubSup>
                          <m:r>
                            <a:rPr lang="es-EC" i="1">
                              <a:solidFill>
                                <a:schemeClr val="bg1"/>
                              </a:solidFill>
                              <a:latin typeface="Cambria Math" panose="02040503050406030204" pitchFamily="18" charset="0"/>
                            </a:rPr>
                            <m:t>𝑝</m:t>
                          </m:r>
                          <m:r>
                            <a:rPr lang="es-EC" i="0">
                              <a:solidFill>
                                <a:schemeClr val="bg1"/>
                              </a:solidFill>
                              <a:latin typeface="Cambria Math" panose="02040503050406030204" pitchFamily="18" charset="0"/>
                            </a:rPr>
                            <m:t>∗</m:t>
                          </m:r>
                          <m:r>
                            <a:rPr lang="es-EC" i="1">
                              <a:solidFill>
                                <a:schemeClr val="bg1"/>
                              </a:solidFill>
                              <a:latin typeface="Cambria Math" panose="02040503050406030204" pitchFamily="18" charset="0"/>
                            </a:rPr>
                            <m:t>𝑞</m:t>
                          </m:r>
                        </m:num>
                        <m:den>
                          <m:sSup>
                            <m:sSupPr>
                              <m:ctrlPr>
                                <a:rPr lang="es-EC" i="1">
                                  <a:solidFill>
                                    <a:schemeClr val="bg1"/>
                                  </a:solidFill>
                                  <a:latin typeface="Cambria Math" panose="02040503050406030204" pitchFamily="18" charset="0"/>
                                </a:rPr>
                              </m:ctrlPr>
                            </m:sSupPr>
                            <m:e>
                              <m:r>
                                <a:rPr lang="es-EC" i="1">
                                  <a:solidFill>
                                    <a:schemeClr val="bg1"/>
                                  </a:solidFill>
                                  <a:latin typeface="Cambria Math" panose="02040503050406030204" pitchFamily="18" charset="0"/>
                                </a:rPr>
                                <m:t>𝑑</m:t>
                              </m:r>
                            </m:e>
                            <m:sup>
                              <m:r>
                                <a:rPr lang="es-EC" i="0">
                                  <a:solidFill>
                                    <a:schemeClr val="bg1"/>
                                  </a:solidFill>
                                  <a:latin typeface="Cambria Math" panose="02040503050406030204" pitchFamily="18" charset="0"/>
                                </a:rPr>
                                <m:t>2</m:t>
                              </m:r>
                            </m:sup>
                          </m:sSup>
                          <m:r>
                            <a:rPr lang="es-EC" i="0">
                              <a:solidFill>
                                <a:schemeClr val="bg1"/>
                              </a:solidFill>
                              <a:latin typeface="Cambria Math" panose="02040503050406030204" pitchFamily="18" charset="0"/>
                            </a:rPr>
                            <m:t>∗</m:t>
                          </m:r>
                          <m:d>
                            <m:dPr>
                              <m:ctrlPr>
                                <a:rPr lang="es-EC" i="1">
                                  <a:solidFill>
                                    <a:schemeClr val="bg1"/>
                                  </a:solidFill>
                                  <a:latin typeface="Cambria Math" panose="02040503050406030204" pitchFamily="18" charset="0"/>
                                </a:rPr>
                              </m:ctrlPr>
                            </m:dPr>
                            <m:e>
                              <m:r>
                                <a:rPr lang="es-EC" i="1">
                                  <a:solidFill>
                                    <a:schemeClr val="bg1"/>
                                  </a:solidFill>
                                  <a:latin typeface="Cambria Math" panose="02040503050406030204" pitchFamily="18" charset="0"/>
                                </a:rPr>
                                <m:t>𝑁</m:t>
                              </m:r>
                              <m:r>
                                <a:rPr lang="es-EC" i="0">
                                  <a:solidFill>
                                    <a:schemeClr val="bg1"/>
                                  </a:solidFill>
                                  <a:latin typeface="Cambria Math" panose="02040503050406030204" pitchFamily="18" charset="0"/>
                                </a:rPr>
                                <m:t>−1</m:t>
                              </m:r>
                            </m:e>
                          </m:d>
                          <m:r>
                            <a:rPr lang="es-EC" i="0">
                              <a:solidFill>
                                <a:schemeClr val="bg1"/>
                              </a:solidFill>
                              <a:latin typeface="Cambria Math" panose="02040503050406030204" pitchFamily="18" charset="0"/>
                            </a:rPr>
                            <m:t>+</m:t>
                          </m:r>
                          <m:sSubSup>
                            <m:sSubSupPr>
                              <m:ctrlPr>
                                <a:rPr lang="es-EC" i="1">
                                  <a:solidFill>
                                    <a:schemeClr val="bg1"/>
                                  </a:solidFill>
                                  <a:latin typeface="Cambria Math" panose="02040503050406030204" pitchFamily="18" charset="0"/>
                                </a:rPr>
                              </m:ctrlPr>
                            </m:sSubSupPr>
                            <m:e>
                              <m:r>
                                <a:rPr lang="es-EC" i="1">
                                  <a:solidFill>
                                    <a:schemeClr val="bg1"/>
                                  </a:solidFill>
                                  <a:latin typeface="Cambria Math" panose="02040503050406030204" pitchFamily="18" charset="0"/>
                                </a:rPr>
                                <m:t>𝑍</m:t>
                              </m:r>
                            </m:e>
                            <m:sub>
                              <m:r>
                                <a:rPr lang="es-EC" i="0">
                                  <a:solidFill>
                                    <a:schemeClr val="bg1"/>
                                  </a:solidFill>
                                  <a:latin typeface="Cambria Math" panose="02040503050406030204" pitchFamily="18" charset="0"/>
                                </a:rPr>
                                <m:t>∝</m:t>
                              </m:r>
                            </m:sub>
                            <m:sup>
                              <m:r>
                                <a:rPr lang="es-EC" i="0">
                                  <a:solidFill>
                                    <a:schemeClr val="bg1"/>
                                  </a:solidFill>
                                  <a:latin typeface="Cambria Math" panose="02040503050406030204" pitchFamily="18" charset="0"/>
                                </a:rPr>
                                <m:t>2</m:t>
                              </m:r>
                            </m:sup>
                          </m:sSubSup>
                          <m:r>
                            <a:rPr lang="es-EC" i="0">
                              <a:solidFill>
                                <a:schemeClr val="bg1"/>
                              </a:solidFill>
                              <a:latin typeface="Cambria Math" panose="02040503050406030204" pitchFamily="18" charset="0"/>
                            </a:rPr>
                            <m:t>∗</m:t>
                          </m:r>
                          <m:r>
                            <a:rPr lang="es-EC" i="1">
                              <a:solidFill>
                                <a:schemeClr val="bg1"/>
                              </a:solidFill>
                              <a:latin typeface="Cambria Math" panose="02040503050406030204" pitchFamily="18" charset="0"/>
                            </a:rPr>
                            <m:t>𝑝</m:t>
                          </m:r>
                          <m:r>
                            <a:rPr lang="es-EC" i="0">
                              <a:solidFill>
                                <a:schemeClr val="bg1"/>
                              </a:solidFill>
                              <a:latin typeface="Cambria Math" panose="02040503050406030204" pitchFamily="18" charset="0"/>
                            </a:rPr>
                            <m:t>∗</m:t>
                          </m:r>
                          <m:r>
                            <a:rPr lang="es-EC" i="1">
                              <a:solidFill>
                                <a:schemeClr val="bg1"/>
                              </a:solidFill>
                              <a:latin typeface="Cambria Math" panose="02040503050406030204" pitchFamily="18" charset="0"/>
                            </a:rPr>
                            <m:t>𝑞</m:t>
                          </m:r>
                        </m:den>
                      </m:f>
                    </m:oMath>
                  </m:oMathPara>
                </a14:m>
                <a:endParaRPr lang="es-EC" dirty="0">
                  <a:solidFill>
                    <a:schemeClr val="bg1"/>
                  </a:solidFill>
                </a:endParaRPr>
              </a:p>
            </p:txBody>
          </p:sp>
        </mc:Choice>
        <mc:Fallback xmlns="">
          <p:sp>
            <p:nvSpPr>
              <p:cNvPr id="9" name="Rectángulo 8"/>
              <p:cNvSpPr>
                <a:spLocks noRot="1" noChangeAspect="1" noMove="1" noResize="1" noEditPoints="1" noAdjustHandles="1" noChangeArrowheads="1" noChangeShapeType="1" noTextEdit="1"/>
              </p:cNvSpPr>
              <p:nvPr/>
            </p:nvSpPr>
            <p:spPr>
              <a:xfrm>
                <a:off x="3647055" y="0"/>
                <a:ext cx="3150093" cy="706027"/>
              </a:xfrm>
              <a:prstGeom prst="rect">
                <a:avLst/>
              </a:prstGeom>
              <a:blipFill rotWithShape="0">
                <a:blip r:embed="rId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6648573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90659"/>
            <a:ext cx="8596668" cy="1320800"/>
          </a:xfrm>
        </p:spPr>
        <p:txBody>
          <a:bodyPr/>
          <a:lstStyle/>
          <a:p>
            <a:r>
              <a:rPr lang="es-ES_tradnl" b="1" dirty="0">
                <a:effectLst>
                  <a:outerShdw blurRad="38100" dist="38100" dir="2700000" algn="tl">
                    <a:srgbClr val="000000">
                      <a:alpha val="43137"/>
                    </a:srgbClr>
                  </a:outerShdw>
                </a:effectLst>
                <a:latin typeface="Algerian" panose="04020705040A02060702" pitchFamily="82" charset="0"/>
              </a:rPr>
              <a:t>DEMANDA INSATISFECHA</a:t>
            </a:r>
            <a:endParaRPr lang="es-EC" dirty="0">
              <a:effectLst>
                <a:outerShdw blurRad="38100" dist="38100" dir="2700000" algn="tl">
                  <a:srgbClr val="000000">
                    <a:alpha val="43137"/>
                  </a:srgbClr>
                </a:outerShdw>
              </a:effectLst>
              <a:latin typeface="Algerian" panose="04020705040A02060702" pitchFamily="82" charset="0"/>
            </a:endParaRPr>
          </a:p>
        </p:txBody>
      </p:sp>
      <p:pic>
        <p:nvPicPr>
          <p:cNvPr id="4" name="Imagen 3"/>
          <p:cNvPicPr/>
          <p:nvPr/>
        </p:nvPicPr>
        <p:blipFill rotWithShape="1">
          <a:blip r:embed="rId2" cstate="print"/>
          <a:srcRect l="11412" t="12642" r="30209" b="17385"/>
          <a:stretch/>
        </p:blipFill>
        <p:spPr bwMode="auto">
          <a:xfrm>
            <a:off x="9517487" y="0"/>
            <a:ext cx="2674513" cy="1339403"/>
          </a:xfrm>
          <a:prstGeom prst="rect">
            <a:avLst/>
          </a:prstGeom>
          <a:ln>
            <a:noFill/>
          </a:ln>
          <a:extLst>
            <a:ext uri="{53640926-AAD7-44D8-BBD7-CCE9431645EC}">
              <a14:shadowObscured xmlns:a14="http://schemas.microsoft.com/office/drawing/2010/main"/>
            </a:ext>
          </a:extLst>
        </p:spPr>
      </p:pic>
      <p:sp>
        <p:nvSpPr>
          <p:cNvPr id="5" name="Rectángulo 4"/>
          <p:cNvSpPr/>
          <p:nvPr/>
        </p:nvSpPr>
        <p:spPr>
          <a:xfrm>
            <a:off x="786088" y="1339403"/>
            <a:ext cx="7521611" cy="461665"/>
          </a:xfrm>
          <a:prstGeom prst="rect">
            <a:avLst/>
          </a:prstGeom>
        </p:spPr>
        <p:txBody>
          <a:bodyPr wrap="none">
            <a:spAutoFit/>
          </a:bodyPr>
          <a:lstStyle/>
          <a:p>
            <a:r>
              <a:rPr lang="es-EC" sz="2400" b="1" spc="50"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ea typeface="Times New Roman" panose="02020603050405020304" pitchFamily="18" charset="0"/>
              </a:rPr>
              <a:t>Demanda Insatisfecha para el Cantón de </a:t>
            </a:r>
            <a:r>
              <a:rPr lang="es-EC" sz="2400" b="1" spc="50" dirty="0" err="1">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ea typeface="Times New Roman" panose="02020603050405020304" pitchFamily="18" charset="0"/>
              </a:rPr>
              <a:t>Shushufindi</a:t>
            </a:r>
            <a:endParaRPr lang="es-EC" sz="2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aphicFrame>
        <p:nvGraphicFramePr>
          <p:cNvPr id="6" name="Tabla 5"/>
          <p:cNvGraphicFramePr>
            <a:graphicFrameLocks noGrp="1"/>
          </p:cNvGraphicFramePr>
          <p:nvPr>
            <p:extLst/>
          </p:nvPr>
        </p:nvGraphicFramePr>
        <p:xfrm>
          <a:off x="1230769" y="2238379"/>
          <a:ext cx="6316250" cy="630936"/>
        </p:xfrm>
        <a:graphic>
          <a:graphicData uri="http://schemas.openxmlformats.org/drawingml/2006/table">
            <a:tbl>
              <a:tblPr firstRow="1" firstCol="1" bandRow="1">
                <a:tableStyleId>{775DCB02-9BB8-47FD-8907-85C794F793BA}</a:tableStyleId>
              </a:tblPr>
              <a:tblGrid>
                <a:gridCol w="1199288"/>
                <a:gridCol w="1199288"/>
                <a:gridCol w="1199288"/>
                <a:gridCol w="2718386"/>
              </a:tblGrid>
              <a:tr h="209550">
                <a:tc>
                  <a:txBody>
                    <a:bodyPr/>
                    <a:lstStyle/>
                    <a:p>
                      <a:endParaRPr lang="es-EC" sz="1800" dirty="0">
                        <a:effectLst/>
                        <a:latin typeface="Calibri" panose="020F0502020204030204" pitchFamily="34" charset="0"/>
                      </a:endParaRPr>
                    </a:p>
                  </a:txBody>
                  <a:tcPr marL="44450" marR="44450" marT="0" marB="0" anchor="b"/>
                </a:tc>
                <a:tc>
                  <a:txBody>
                    <a:bodyPr/>
                    <a:lstStyle/>
                    <a:p>
                      <a:pPr algn="ctr">
                        <a:lnSpc>
                          <a:spcPct val="115000"/>
                        </a:lnSpc>
                        <a:spcAft>
                          <a:spcPts val="0"/>
                        </a:spcAft>
                      </a:pPr>
                      <a:r>
                        <a:rPr lang="es-EC" sz="1800">
                          <a:effectLst/>
                        </a:rPr>
                        <a:t>Oferta</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dirty="0">
                          <a:effectLst/>
                        </a:rPr>
                        <a:t>Demanda</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a:effectLst/>
                        </a:rPr>
                        <a:t>Demanda Insatisfecha</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209550">
                <a:tc>
                  <a:txBody>
                    <a:bodyPr/>
                    <a:lstStyle/>
                    <a:p>
                      <a:pPr algn="ctr">
                        <a:lnSpc>
                          <a:spcPct val="115000"/>
                        </a:lnSpc>
                        <a:spcAft>
                          <a:spcPts val="0"/>
                        </a:spcAft>
                      </a:pPr>
                      <a:r>
                        <a:rPr lang="es-EC" sz="1800">
                          <a:effectLst/>
                        </a:rPr>
                        <a:t>Lotes</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a:effectLst/>
                        </a:rPr>
                        <a:t>1.083</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a:effectLst/>
                        </a:rPr>
                        <a:t>1.405</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dirty="0">
                          <a:effectLst/>
                        </a:rPr>
                        <a:t>322</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bl>
          </a:graphicData>
        </a:graphic>
      </p:graphicFrame>
      <p:sp>
        <p:nvSpPr>
          <p:cNvPr id="7" name="Rectángulo 6"/>
          <p:cNvSpPr/>
          <p:nvPr/>
        </p:nvSpPr>
        <p:spPr>
          <a:xfrm>
            <a:off x="786088" y="3656458"/>
            <a:ext cx="7562519" cy="461665"/>
          </a:xfrm>
          <a:prstGeom prst="rect">
            <a:avLst/>
          </a:prstGeom>
        </p:spPr>
        <p:txBody>
          <a:bodyPr wrap="none">
            <a:spAutoFit/>
          </a:bodyPr>
          <a:lstStyle/>
          <a:p>
            <a:r>
              <a:rPr lang="es-EC" sz="2400" b="1" spc="50"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ea typeface="Times New Roman" panose="02020603050405020304" pitchFamily="18" charset="0"/>
              </a:rPr>
              <a:t>Demanda Insatisfecha para la Parroquia de Conocoto</a:t>
            </a:r>
            <a:endParaRPr lang="es-EC" sz="2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aphicFrame>
        <p:nvGraphicFramePr>
          <p:cNvPr id="8" name="Tabla 7"/>
          <p:cNvGraphicFramePr>
            <a:graphicFrameLocks noGrp="1"/>
          </p:cNvGraphicFramePr>
          <p:nvPr>
            <p:extLst/>
          </p:nvPr>
        </p:nvGraphicFramePr>
        <p:xfrm>
          <a:off x="1127568" y="5146541"/>
          <a:ext cx="6664151" cy="630936"/>
        </p:xfrm>
        <a:graphic>
          <a:graphicData uri="http://schemas.openxmlformats.org/drawingml/2006/table">
            <a:tbl>
              <a:tblPr firstRow="1" firstCol="1" bandRow="1">
                <a:tableStyleId>{69C7853C-536D-4A76-A0AE-DD22124D55A5}</a:tableStyleId>
              </a:tblPr>
              <a:tblGrid>
                <a:gridCol w="1319634"/>
                <a:gridCol w="1319634"/>
                <a:gridCol w="1319634"/>
                <a:gridCol w="2705249"/>
              </a:tblGrid>
              <a:tr h="209550">
                <a:tc>
                  <a:txBody>
                    <a:bodyPr/>
                    <a:lstStyle/>
                    <a:p>
                      <a:endParaRPr lang="es-EC" sz="1800" dirty="0">
                        <a:effectLst/>
                        <a:latin typeface="Calibri" panose="020F0502020204030204" pitchFamily="34" charset="0"/>
                      </a:endParaRPr>
                    </a:p>
                  </a:txBody>
                  <a:tcPr marL="44450" marR="44450" marT="0" marB="0" anchor="b"/>
                </a:tc>
                <a:tc>
                  <a:txBody>
                    <a:bodyPr/>
                    <a:lstStyle/>
                    <a:p>
                      <a:pPr algn="ctr">
                        <a:lnSpc>
                          <a:spcPct val="115000"/>
                        </a:lnSpc>
                        <a:spcAft>
                          <a:spcPts val="0"/>
                        </a:spcAft>
                      </a:pPr>
                      <a:r>
                        <a:rPr lang="es-EC" sz="1800">
                          <a:effectLst/>
                        </a:rPr>
                        <a:t>Oferta</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a:effectLst/>
                        </a:rPr>
                        <a:t>Demanda</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dirty="0">
                          <a:effectLst/>
                        </a:rPr>
                        <a:t>Demanda Insatisfecha</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209550">
                <a:tc>
                  <a:txBody>
                    <a:bodyPr/>
                    <a:lstStyle/>
                    <a:p>
                      <a:pPr algn="ctr">
                        <a:lnSpc>
                          <a:spcPct val="115000"/>
                        </a:lnSpc>
                        <a:spcAft>
                          <a:spcPts val="0"/>
                        </a:spcAft>
                      </a:pPr>
                      <a:r>
                        <a:rPr lang="es-EC" sz="1800">
                          <a:effectLst/>
                        </a:rPr>
                        <a:t>Casas</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a:effectLst/>
                        </a:rPr>
                        <a:t>297</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a:effectLst/>
                        </a:rPr>
                        <a:t>3596</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dirty="0">
                          <a:effectLst/>
                        </a:rPr>
                        <a:t>3299</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bl>
          </a:graphicData>
        </a:graphic>
      </p:graphicFrame>
      <p:pic>
        <p:nvPicPr>
          <p:cNvPr id="9" name="Picture 2" descr="http://3.bp.blogspot.com/-2CODz7mC6NQ/T_1_ixaBiSI/AAAAAAAAAKM/fWemavXMfzg/s1600/Preci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1075" y="4803819"/>
            <a:ext cx="3590925"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308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3202</TotalTime>
  <Words>2271</Words>
  <Application>Microsoft Office PowerPoint</Application>
  <PresentationFormat>Panorámica</PresentationFormat>
  <Paragraphs>551</Paragraphs>
  <Slides>50</Slides>
  <Notes>0</Notes>
  <HiddenSlides>0</HiddenSlides>
  <MMClips>0</MMClips>
  <ScaleCrop>false</ScaleCrop>
  <HeadingPairs>
    <vt:vector size="8" baseType="variant">
      <vt:variant>
        <vt:lpstr>Fuentes usadas</vt:lpstr>
      </vt:variant>
      <vt:variant>
        <vt:i4>14</vt:i4>
      </vt:variant>
      <vt:variant>
        <vt:lpstr>Tema</vt:lpstr>
      </vt:variant>
      <vt:variant>
        <vt:i4>1</vt:i4>
      </vt:variant>
      <vt:variant>
        <vt:lpstr>Servidores OLE incrustados</vt:lpstr>
      </vt:variant>
      <vt:variant>
        <vt:i4>1</vt:i4>
      </vt:variant>
      <vt:variant>
        <vt:lpstr>Títulos de diapositiva</vt:lpstr>
      </vt:variant>
      <vt:variant>
        <vt:i4>50</vt:i4>
      </vt:variant>
    </vt:vector>
  </HeadingPairs>
  <TitlesOfParts>
    <vt:vector size="66" baseType="lpstr">
      <vt:lpstr>SimSun</vt:lpstr>
      <vt:lpstr>Algerian</vt:lpstr>
      <vt:lpstr>AR DELANEY</vt:lpstr>
      <vt:lpstr>Arial</vt:lpstr>
      <vt:lpstr>Bodoni MT</vt:lpstr>
      <vt:lpstr>Broadway</vt:lpstr>
      <vt:lpstr>Calibri</vt:lpstr>
      <vt:lpstr>Cambria Math</vt:lpstr>
      <vt:lpstr>Cooper Black</vt:lpstr>
      <vt:lpstr>Ravie</vt:lpstr>
      <vt:lpstr>Times New Roman</vt:lpstr>
      <vt:lpstr>Trebuchet MS</vt:lpstr>
      <vt:lpstr>Wingdings</vt:lpstr>
      <vt:lpstr>Wingdings 3</vt:lpstr>
      <vt:lpstr>Faceta</vt:lpstr>
      <vt:lpstr>Visio.Drawing.11</vt:lpstr>
      <vt:lpstr>SISTEMA DE COMERCIALIZACIÓN PARA EL SECTOR INMOBILIARIO EN LA PARROQUIA DE CONOCOTO PROVINCIA DE PICHINCHA, Y EN EL CANTÓN DE SHUSHUFINDI PROVINCIA DE SUCUMBÍOS, CASO APLICATIVO “JT CONSTRUCCIONES”. PROPUESTA. </vt:lpstr>
      <vt:lpstr>CAPÍTULO I generalidades</vt:lpstr>
      <vt:lpstr>RESEÑA HISTÓRICA </vt:lpstr>
      <vt:lpstr>Diagrama de Ishikawa</vt:lpstr>
      <vt:lpstr>OBJETIVOS DE ESTUDIO </vt:lpstr>
      <vt:lpstr>CAPÍTULO II análisis situacional</vt:lpstr>
      <vt:lpstr>CAPÍTULO III investigación de mercados</vt:lpstr>
      <vt:lpstr>Presentación de PowerPoint</vt:lpstr>
      <vt:lpstr>DEMANDA INSATISFECHA</vt:lpstr>
      <vt:lpstr>UNIVARIADOS DEL  CANTÓN DE SHUSHUFINDI </vt:lpstr>
      <vt:lpstr>Al momento de adquirir un lote de terreno, cuál sería su forma de pago. Escoja una opción</vt:lpstr>
      <vt:lpstr>A usted le interesaría comprar un lote de terreno con servicios básicos, legalmente constituida por la empresa "JT Construcciones", ubicada en la Precooperativa Nueva Aurora.</vt:lpstr>
      <vt:lpstr>UNIVARIADOS DE LA PARROQUIA DE CONOCOTO </vt:lpstr>
      <vt:lpstr>Al momento de adquirir una vivienda, cuál sería su forma de pago. Escoja una opción</vt:lpstr>
      <vt:lpstr>A usted le interesaría comprar una vivienda con servicios básicos, legalmente constituida por la empresa "JT Construcciones", ubicada en San Juan de Conocoto</vt:lpstr>
      <vt:lpstr>CAPÍTULO IV ESTUDIO ORGANIZACIONAL</vt:lpstr>
      <vt:lpstr>Organigrama Estructural de “JT Construcciones”</vt:lpstr>
      <vt:lpstr>REGLAMENTO FUNCIONAL</vt:lpstr>
      <vt:lpstr>CAPÍTULO V ESTUDIO TÉCNICO</vt:lpstr>
      <vt:lpstr>MIcro localización del proyecto en el Cantón de Shushufindi </vt:lpstr>
      <vt:lpstr>MIcro Localización del proyecto en la Parroquia de Conocoto</vt:lpstr>
      <vt:lpstr>Capital de Trabajo </vt:lpstr>
      <vt:lpstr>Determinación de Inversiones para los Proyectos</vt:lpstr>
      <vt:lpstr>CAPÍTULO V ESTUDIO FINANCIERO</vt:lpstr>
      <vt:lpstr>Escenario Esperado</vt:lpstr>
      <vt:lpstr>Escenario optimista</vt:lpstr>
      <vt:lpstr>Escenario pesimista</vt:lpstr>
      <vt:lpstr>Costo beneficio</vt:lpstr>
      <vt:lpstr>Flujo de efectivo esperado</vt:lpstr>
      <vt:lpstr>CAPÍTULO VII PLAN OPERATIVO DE MARKETING</vt:lpstr>
      <vt:lpstr>Estrategias a adoptarse</vt:lpstr>
      <vt:lpstr>Perfil Estratégico</vt:lpstr>
      <vt:lpstr>Misión</vt:lpstr>
      <vt:lpstr>visión</vt:lpstr>
      <vt:lpstr>Mapa Estratégico de Marketing</vt:lpstr>
      <vt:lpstr>Naming o Creación de un nombre</vt:lpstr>
      <vt:lpstr>Estrategia de Producto</vt:lpstr>
      <vt:lpstr>PLAZA</vt:lpstr>
      <vt:lpstr>PROMOCIÓN Y PUBLICIDAD</vt:lpstr>
      <vt:lpstr>Propuesta de Publicidad</vt:lpstr>
      <vt:lpstr>Presentación de PowerPoint</vt:lpstr>
      <vt:lpstr>Presentación de PowerPoint</vt:lpstr>
      <vt:lpstr>Presentación de PowerPoint</vt:lpstr>
      <vt:lpstr>Presentación de PowerPoint</vt:lpstr>
      <vt:lpstr>Sistema de Comercialización</vt:lpstr>
      <vt:lpstr>Presupuesto plan operativo de marketing</vt:lpstr>
      <vt:lpstr>CAPÍTULO VIII CONCLUSIONES Y RECOMENDACIONES</vt:lpstr>
      <vt:lpstr>CONCLUSIONES </vt:lpstr>
      <vt:lpstr>RECOMENDACIONES</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DE COMERCIALIZACIÓN PARA EL SECTOR INMOBILIARIO EN LA PARROQUIA DE CONOCOTO PROVINCIA DE PICHINCHA, Y EN EL CANTÓN DE SHUSHUFINDI PROVINCIA DE SUCUMBÍOS, CASO APLICATIVO “JT CONSTRUCCIONES”. PROPUESTA.</dc:title>
  <dc:creator>Estefanía Taco Alvarez</dc:creator>
  <cp:lastModifiedBy>Estefanía Taco Alvarez</cp:lastModifiedBy>
  <cp:revision>197</cp:revision>
  <dcterms:created xsi:type="dcterms:W3CDTF">2014-02-09T15:34:51Z</dcterms:created>
  <dcterms:modified xsi:type="dcterms:W3CDTF">2014-03-20T16:14:10Z</dcterms:modified>
</cp:coreProperties>
</file>