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41"/>
  </p:notesMasterIdLst>
  <p:handoutMasterIdLst>
    <p:handoutMasterId r:id="rId42"/>
  </p:handoutMasterIdLst>
  <p:sldIdLst>
    <p:sldId id="256" r:id="rId3"/>
    <p:sldId id="262" r:id="rId4"/>
    <p:sldId id="263" r:id="rId5"/>
    <p:sldId id="257" r:id="rId6"/>
    <p:sldId id="264" r:id="rId7"/>
    <p:sldId id="258" r:id="rId8"/>
    <p:sldId id="265" r:id="rId9"/>
    <p:sldId id="259" r:id="rId10"/>
    <p:sldId id="266" r:id="rId11"/>
    <p:sldId id="273" r:id="rId12"/>
    <p:sldId id="267" r:id="rId13"/>
    <p:sldId id="274" r:id="rId14"/>
    <p:sldId id="279" r:id="rId15"/>
    <p:sldId id="280" r:id="rId16"/>
    <p:sldId id="281" r:id="rId17"/>
    <p:sldId id="282" r:id="rId18"/>
    <p:sldId id="285" r:id="rId19"/>
    <p:sldId id="286" r:id="rId20"/>
    <p:sldId id="275" r:id="rId21"/>
    <p:sldId id="260" r:id="rId22"/>
    <p:sldId id="268" r:id="rId23"/>
    <p:sldId id="271" r:id="rId24"/>
    <p:sldId id="287" r:id="rId25"/>
    <p:sldId id="301" r:id="rId26"/>
    <p:sldId id="284" r:id="rId27"/>
    <p:sldId id="283" r:id="rId28"/>
    <p:sldId id="270" r:id="rId29"/>
    <p:sldId id="288" r:id="rId30"/>
    <p:sldId id="297" r:id="rId31"/>
    <p:sldId id="289" r:id="rId32"/>
    <p:sldId id="290" r:id="rId33"/>
    <p:sldId id="292" r:id="rId34"/>
    <p:sldId id="299" r:id="rId35"/>
    <p:sldId id="300" r:id="rId36"/>
    <p:sldId id="293" r:id="rId37"/>
    <p:sldId id="302" r:id="rId38"/>
    <p:sldId id="294" r:id="rId39"/>
    <p:sldId id="27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03" autoAdjust="0"/>
    <p:restoredTop sz="86410"/>
  </p:normalViewPr>
  <p:slideViewPr>
    <p:cSldViewPr>
      <p:cViewPr varScale="1">
        <p:scale>
          <a:sx n="40" d="100"/>
          <a:sy n="40" d="100"/>
        </p:scale>
        <p:origin x="624" y="54"/>
      </p:cViewPr>
      <p:guideLst>
        <p:guide orient="horz" pos="2160"/>
        <p:guide pos="3840"/>
      </p:guideLst>
    </p:cSldViewPr>
  </p:slideViewPr>
  <p:outlineViewPr>
    <p:cViewPr>
      <p:scale>
        <a:sx n="1" d="1"/>
        <a:sy n="1" d="1"/>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n-US"/>
        </a:p>
      </dgm:t>
    </dgm:pt>
    <dgm:pt modelId="{082E8A29-955A-4C7C-A174-3E9DCD4DC89B}">
      <dgm:prSet phldrT="[Text]" custT="1"/>
      <dgm:spPr>
        <a:effectLst>
          <a:reflection blurRad="6350" stA="50000" endA="275" endPos="40000" dist="101600" dir="5400000" sy="-100000" algn="bl" rotWithShape="0"/>
        </a:effectLst>
      </dgm:spPr>
      <dgm:t>
        <a:bodyPr/>
        <a:lstStyle/>
        <a:p>
          <a:pPr algn="l" defTabSz="914400">
            <a:buNone/>
          </a:pPr>
          <a:r>
            <a:rPr lang="es-ES" sz="2000" noProof="1" smtClean="0"/>
            <a:t>No contar con un plan formal del Continuidad del Negocio.</a:t>
          </a:r>
          <a:endParaRPr lang="es-ES" sz="2000" noProof="1"/>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B6E26FFC-9977-4BBC-BEC7-3D6B63754E52}">
      <dgm:prSet phldrT="[Text]" custT="1"/>
      <dgm:spPr>
        <a:effectLst>
          <a:reflection blurRad="6350" stA="50000" endA="275" endPos="40000" dist="101600" dir="5400000" sy="-100000" algn="bl" rotWithShape="0"/>
        </a:effectLst>
      </dgm:spPr>
      <dgm:t>
        <a:bodyPr/>
        <a:lstStyle/>
        <a:p>
          <a:pPr algn="l" defTabSz="914400">
            <a:buNone/>
          </a:pPr>
          <a:r>
            <a:rPr lang="es-ES" sz="2000" noProof="1" smtClean="0"/>
            <a:t>Documentación</a:t>
          </a:r>
        </a:p>
        <a:p>
          <a:pPr algn="l" defTabSz="914400">
            <a:buNone/>
          </a:pPr>
          <a:r>
            <a:rPr lang="es-ES" sz="2000" noProof="1" smtClean="0"/>
            <a:t>Informal.</a:t>
          </a:r>
          <a:endParaRPr lang="es-ES" sz="2000" noProof="1"/>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6D0E5D9F-7263-4526-A227-51301233F549}">
      <dgm:prSet phldrT="[Text]" custT="1"/>
      <dgm:spPr>
        <a:effectLst>
          <a:outerShdw blurRad="50800" dist="38100" dir="5400000" algn="t" rotWithShape="0">
            <a:prstClr val="black">
              <a:alpha val="40000"/>
            </a:prstClr>
          </a:outerShdw>
          <a:reflection blurRad="6350" stA="50000" endA="275" endPos="40000" dist="101600" dir="5400000" sy="-100000" algn="bl" rotWithShape="0"/>
        </a:effectLst>
      </dgm:spPr>
      <dgm:t>
        <a:bodyPr/>
        <a:lstStyle/>
        <a:p>
          <a:pPr algn="l" defTabSz="914400">
            <a:buNone/>
          </a:pPr>
          <a:r>
            <a:rPr lang="es-ES" sz="2000" noProof="1" smtClean="0"/>
            <a:t>Pasos inmediatos de sistemas sin cumplir un cliclo de vida</a:t>
          </a:r>
          <a:r>
            <a:rPr lang="es-ES" sz="1700" noProof="1" smtClean="0"/>
            <a:t>.</a:t>
          </a:r>
          <a:endParaRPr lang="es-ES" sz="1700" noProof="1"/>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E5E95E82-EF79-43CA-AA86-43B0E1CBCD3F}">
      <dgm:prSet phldrT="[Text]" custT="1"/>
      <dgm:spPr>
        <a:effectLst>
          <a:reflection blurRad="6350" stA="50000" endA="275" endPos="40000" dist="101600" dir="5400000" sy="-100000" algn="bl" rotWithShape="0"/>
        </a:effectLst>
      </dgm:spPr>
      <dgm:t>
        <a:bodyPr/>
        <a:lstStyle/>
        <a:p>
          <a:pPr algn="l" defTabSz="914400">
            <a:buNone/>
          </a:pPr>
          <a:r>
            <a:rPr lang="es-ES" sz="2000" noProof="1" smtClean="0"/>
            <a:t>Conocimiento de cuentas administrativas por varias personas.</a:t>
          </a:r>
          <a:endParaRPr lang="es-ES" sz="2000" noProof="1"/>
        </a:p>
      </dgm:t>
    </dgm:pt>
    <dgm:pt modelId="{FD76A3AE-1B6C-45A0-8E84-63160283749F}" type="parTrans" cxnId="{A76240AD-13F6-40C0-BD9B-102D5EC0AE51}">
      <dgm:prSet/>
      <dgm:spPr/>
      <dgm:t>
        <a:bodyPr/>
        <a:lstStyle/>
        <a:p>
          <a:endParaRPr lang="en-US"/>
        </a:p>
      </dgm:t>
    </dgm:pt>
    <dgm:pt modelId="{BF76010C-5523-4E13-B3E7-886DCE6AEBD4}" type="sibTrans" cxnId="{A76240AD-13F6-40C0-BD9B-102D5EC0AE51}">
      <dgm:prSet/>
      <dgm:spPr/>
      <dgm:t>
        <a:bodyPr/>
        <a:lstStyle/>
        <a:p>
          <a:endParaRPr lang="en-US"/>
        </a:p>
      </dgm:t>
    </dgm:pt>
    <dgm:pt modelId="{2505D4ED-5379-4ECF-946E-9F5719120A7F}">
      <dgm:prSet phldrT="[Text]" custT="1"/>
      <dgm:spPr>
        <a:effectLst>
          <a:reflection blurRad="6350" stA="50000" endA="275" endPos="40000" dist="101600" dir="5400000" sy="-100000" algn="bl" rotWithShape="0"/>
        </a:effectLst>
      </dgm:spPr>
      <dgm:t>
        <a:bodyPr/>
        <a:lstStyle/>
        <a:p>
          <a:pPr algn="l" defTabSz="914400">
            <a:buNone/>
          </a:pPr>
          <a:r>
            <a:rPr lang="es-ES" sz="2000" noProof="1" smtClean="0"/>
            <a:t>No registro de incidentes presentados en la infraestructura.</a:t>
          </a:r>
          <a:endParaRPr lang="es-ES" sz="2000" noProof="1"/>
        </a:p>
      </dgm:t>
    </dgm:pt>
    <dgm:pt modelId="{9E0524B6-534B-4363-8FA7-1519A874B4D6}" type="parTrans" cxnId="{B43E3952-EE8D-4185-BE8F-E4F2AED5329C}">
      <dgm:prSet/>
      <dgm:spPr/>
      <dgm:t>
        <a:bodyPr/>
        <a:lstStyle/>
        <a:p>
          <a:endParaRPr lang="es-EC"/>
        </a:p>
      </dgm:t>
    </dgm:pt>
    <dgm:pt modelId="{26A659E5-9FDC-4BCD-9A2C-4024751A0406}" type="sibTrans" cxnId="{B43E3952-EE8D-4185-BE8F-E4F2AED5329C}">
      <dgm:prSet/>
      <dgm:spPr/>
      <dgm:t>
        <a:bodyPr/>
        <a:lstStyle/>
        <a:p>
          <a:endParaRPr lang="es-EC"/>
        </a:p>
      </dgm:t>
    </dgm:pt>
    <dgm:pt modelId="{6F1872F4-A030-4D64-A17C-72EA1ABBD62E}" type="pres">
      <dgm:prSet presAssocID="{CF9055CF-8DEB-4A02-949A-DE72B6AC5D37}" presName="Name0" presStyleCnt="0">
        <dgm:presLayoutVars>
          <dgm:dir/>
          <dgm:resizeHandles val="exact"/>
        </dgm:presLayoutVars>
      </dgm:prSet>
      <dgm:spPr/>
      <dgm:t>
        <a:bodyPr/>
        <a:lstStyle/>
        <a:p>
          <a:endParaRPr lang="en-US"/>
        </a:p>
      </dgm:t>
    </dgm:pt>
    <dgm:pt modelId="{98302F07-D6A9-46A5-9807-EBF6C9F5B2DD}" type="pres">
      <dgm:prSet presAssocID="{082E8A29-955A-4C7C-A174-3E9DCD4DC89B}" presName="node" presStyleLbl="node1" presStyleIdx="0" presStyleCnt="5" custLinFactNeighborX="-62753" custLinFactNeighborY="0">
        <dgm:presLayoutVars>
          <dgm:bulletEnabled val="1"/>
        </dgm:presLayoutVars>
      </dgm:prSet>
      <dgm:spPr/>
      <dgm:t>
        <a:bodyPr/>
        <a:lstStyle/>
        <a:p>
          <a:endParaRPr lang="en-US"/>
        </a:p>
      </dgm:t>
    </dgm:pt>
    <dgm:pt modelId="{6681DF6F-8E98-430C-9A87-14BEC6C3269E}" type="pres">
      <dgm:prSet presAssocID="{C2176686-D23E-48EB-9D1B-1A1B46236638}" presName="sibTrans" presStyleCnt="0"/>
      <dgm:spPr/>
      <dgm:t>
        <a:bodyPr/>
        <a:lstStyle/>
        <a:p>
          <a:endParaRPr lang="es-EC"/>
        </a:p>
      </dgm:t>
    </dgm:pt>
    <dgm:pt modelId="{DAD9059A-916A-4916-A2A8-B42491568DD3}" type="pres">
      <dgm:prSet presAssocID="{B6E26FFC-9977-4BBC-BEC7-3D6B63754E52}" presName="node" presStyleLbl="node1" presStyleIdx="1" presStyleCnt="5">
        <dgm:presLayoutVars>
          <dgm:bulletEnabled val="1"/>
        </dgm:presLayoutVars>
      </dgm:prSet>
      <dgm:spPr/>
      <dgm:t>
        <a:bodyPr/>
        <a:lstStyle/>
        <a:p>
          <a:endParaRPr lang="en-US"/>
        </a:p>
      </dgm:t>
    </dgm:pt>
    <dgm:pt modelId="{39AEACD1-F8CF-4528-8379-DAA829B3790B}" type="pres">
      <dgm:prSet presAssocID="{48634C00-2335-4923-9072-EB7482323D9C}" presName="sibTrans" presStyleCnt="0"/>
      <dgm:spPr/>
      <dgm:t>
        <a:bodyPr/>
        <a:lstStyle/>
        <a:p>
          <a:endParaRPr lang="es-EC"/>
        </a:p>
      </dgm:t>
    </dgm:pt>
    <dgm:pt modelId="{25A33852-3C4B-4406-8856-3A4D6201948C}" type="pres">
      <dgm:prSet presAssocID="{6D0E5D9F-7263-4526-A227-51301233F549}" presName="node" presStyleLbl="node1" presStyleIdx="2" presStyleCnt="5" custLinFactNeighborX="-2519" custLinFactNeighborY="1887">
        <dgm:presLayoutVars>
          <dgm:bulletEnabled val="1"/>
        </dgm:presLayoutVars>
      </dgm:prSet>
      <dgm:spPr/>
      <dgm:t>
        <a:bodyPr/>
        <a:lstStyle/>
        <a:p>
          <a:endParaRPr lang="en-US"/>
        </a:p>
      </dgm:t>
    </dgm:pt>
    <dgm:pt modelId="{562EDDC3-60FD-463F-A6DB-A597D604B642}" type="pres">
      <dgm:prSet presAssocID="{DE289E29-1989-4D8E-8AA6-F030105B3F13}" presName="sibTrans" presStyleCnt="0"/>
      <dgm:spPr/>
      <dgm:t>
        <a:bodyPr/>
        <a:lstStyle/>
        <a:p>
          <a:endParaRPr lang="es-EC"/>
        </a:p>
      </dgm:t>
    </dgm:pt>
    <dgm:pt modelId="{86146B22-5360-4D1B-AC91-3378F10134EE}" type="pres">
      <dgm:prSet presAssocID="{E5E95E82-EF79-43CA-AA86-43B0E1CBCD3F}" presName="node" presStyleLbl="node1" presStyleIdx="3" presStyleCnt="5">
        <dgm:presLayoutVars>
          <dgm:bulletEnabled val="1"/>
        </dgm:presLayoutVars>
      </dgm:prSet>
      <dgm:spPr/>
      <dgm:t>
        <a:bodyPr/>
        <a:lstStyle/>
        <a:p>
          <a:endParaRPr lang="en-US"/>
        </a:p>
      </dgm:t>
    </dgm:pt>
    <dgm:pt modelId="{EFA00213-71CE-4AC6-8344-F6522825B5A4}" type="pres">
      <dgm:prSet presAssocID="{BF76010C-5523-4E13-B3E7-886DCE6AEBD4}" presName="sibTrans" presStyleCnt="0"/>
      <dgm:spPr/>
      <dgm:t>
        <a:bodyPr/>
        <a:lstStyle/>
        <a:p>
          <a:endParaRPr lang="es-EC"/>
        </a:p>
      </dgm:t>
    </dgm:pt>
    <dgm:pt modelId="{C472958D-962D-472D-A934-AB9C821BC558}" type="pres">
      <dgm:prSet presAssocID="{2505D4ED-5379-4ECF-946E-9F5719120A7F}" presName="node" presStyleLbl="node1" presStyleIdx="4" presStyleCnt="5">
        <dgm:presLayoutVars>
          <dgm:bulletEnabled val="1"/>
        </dgm:presLayoutVars>
      </dgm:prSet>
      <dgm:spPr/>
      <dgm:t>
        <a:bodyPr/>
        <a:lstStyle/>
        <a:p>
          <a:endParaRPr lang="es-EC"/>
        </a:p>
      </dgm:t>
    </dgm:pt>
  </dgm:ptLst>
  <dgm:cxnLst>
    <dgm:cxn modelId="{0A2B034C-B978-4F8E-9C4C-FCF9C8A7951B}" type="presOf" srcId="{6D0E5D9F-7263-4526-A227-51301233F549}" destId="{25A33852-3C4B-4406-8856-3A4D6201948C}" srcOrd="0" destOrd="0" presId="urn:microsoft.com/office/officeart/2005/8/layout/hList6"/>
    <dgm:cxn modelId="{A76240AD-13F6-40C0-BD9B-102D5EC0AE51}" srcId="{CF9055CF-8DEB-4A02-949A-DE72B6AC5D37}" destId="{E5E95E82-EF79-43CA-AA86-43B0E1CBCD3F}" srcOrd="3" destOrd="0" parTransId="{FD76A3AE-1B6C-45A0-8E84-63160283749F}" sibTransId="{BF76010C-5523-4E13-B3E7-886DCE6AEBD4}"/>
    <dgm:cxn modelId="{923FF4EF-D51B-47FC-8D6A-E407BA05B2FA}" type="presOf" srcId="{B6E26FFC-9977-4BBC-BEC7-3D6B63754E52}" destId="{DAD9059A-916A-4916-A2A8-B42491568DD3}" srcOrd="0" destOrd="0" presId="urn:microsoft.com/office/officeart/2005/8/layout/hList6"/>
    <dgm:cxn modelId="{A77D67FB-5A97-4C53-885E-D094E3AD21AB}" type="presOf" srcId="{082E8A29-955A-4C7C-A174-3E9DCD4DC89B}" destId="{98302F07-D6A9-46A5-9807-EBF6C9F5B2DD}" srcOrd="0" destOrd="0" presId="urn:microsoft.com/office/officeart/2005/8/layout/hList6"/>
    <dgm:cxn modelId="{0D55873A-7AFE-41D8-8E3C-604814A10238}" type="presOf" srcId="{2505D4ED-5379-4ECF-946E-9F5719120A7F}" destId="{C472958D-962D-472D-A934-AB9C821BC558}" srcOrd="0" destOrd="0" presId="urn:microsoft.com/office/officeart/2005/8/layout/hList6"/>
    <dgm:cxn modelId="{E5367E40-0C60-44AB-A0E5-DCD96BDBFA5F}" type="presOf" srcId="{CF9055CF-8DEB-4A02-949A-DE72B6AC5D37}" destId="{6F1872F4-A030-4D64-A17C-72EA1ABBD62E}" srcOrd="0" destOrd="0" presId="urn:microsoft.com/office/officeart/2005/8/layout/hList6"/>
    <dgm:cxn modelId="{C8C462C6-33A3-4E8B-91FE-36DBE92F1C4A}" srcId="{CF9055CF-8DEB-4A02-949A-DE72B6AC5D37}" destId="{6D0E5D9F-7263-4526-A227-51301233F549}" srcOrd="2" destOrd="0" parTransId="{23416D07-25F8-426C-BC65-639E6BCF4D6D}" sibTransId="{DE289E29-1989-4D8E-8AA6-F030105B3F13}"/>
    <dgm:cxn modelId="{17E73148-9C08-4999-B21E-F3C5A0E3FC0C}" srcId="{CF9055CF-8DEB-4A02-949A-DE72B6AC5D37}" destId="{B6E26FFC-9977-4BBC-BEC7-3D6B63754E52}" srcOrd="1" destOrd="0" parTransId="{5CEFBD89-2F4F-4B51-A98A-0F3C86494166}" sibTransId="{48634C00-2335-4923-9072-EB7482323D9C}"/>
    <dgm:cxn modelId="{B43E3952-EE8D-4185-BE8F-E4F2AED5329C}" srcId="{CF9055CF-8DEB-4A02-949A-DE72B6AC5D37}" destId="{2505D4ED-5379-4ECF-946E-9F5719120A7F}" srcOrd="4" destOrd="0" parTransId="{9E0524B6-534B-4363-8FA7-1519A874B4D6}" sibTransId="{26A659E5-9FDC-4BCD-9A2C-4024751A0406}"/>
    <dgm:cxn modelId="{C83DE517-8442-41DA-8BA6-1AE20B9EFB56}" type="presOf" srcId="{E5E95E82-EF79-43CA-AA86-43B0E1CBCD3F}" destId="{86146B22-5360-4D1B-AC91-3378F10134EE}" srcOrd="0" destOrd="0" presId="urn:microsoft.com/office/officeart/2005/8/layout/hList6"/>
    <dgm:cxn modelId="{2986897A-7787-444F-B6C8-41F3823EF3C1}" srcId="{CF9055CF-8DEB-4A02-949A-DE72B6AC5D37}" destId="{082E8A29-955A-4C7C-A174-3E9DCD4DC89B}" srcOrd="0" destOrd="0" parTransId="{BA7938E6-8DFA-40B7-B4C4-EACC6D85FC31}" sibTransId="{C2176686-D23E-48EB-9D1B-1A1B46236638}"/>
    <dgm:cxn modelId="{0EFE42F1-39FC-45BD-851F-8E36F04D427C}" type="presParOf" srcId="{6F1872F4-A030-4D64-A17C-72EA1ABBD62E}" destId="{98302F07-D6A9-46A5-9807-EBF6C9F5B2DD}" srcOrd="0" destOrd="0" presId="urn:microsoft.com/office/officeart/2005/8/layout/hList6"/>
    <dgm:cxn modelId="{9BB1B91D-043B-40BE-BFB9-54D7654A16EE}" type="presParOf" srcId="{6F1872F4-A030-4D64-A17C-72EA1ABBD62E}" destId="{6681DF6F-8E98-430C-9A87-14BEC6C3269E}" srcOrd="1" destOrd="0" presId="urn:microsoft.com/office/officeart/2005/8/layout/hList6"/>
    <dgm:cxn modelId="{5EE0975B-5A8F-4F53-BAD5-65B3BD84B52A}" type="presParOf" srcId="{6F1872F4-A030-4D64-A17C-72EA1ABBD62E}" destId="{DAD9059A-916A-4916-A2A8-B42491568DD3}" srcOrd="2" destOrd="0" presId="urn:microsoft.com/office/officeart/2005/8/layout/hList6"/>
    <dgm:cxn modelId="{AA21CBB9-D11B-4C05-938C-71108746222E}" type="presParOf" srcId="{6F1872F4-A030-4D64-A17C-72EA1ABBD62E}" destId="{39AEACD1-F8CF-4528-8379-DAA829B3790B}" srcOrd="3" destOrd="0" presId="urn:microsoft.com/office/officeart/2005/8/layout/hList6"/>
    <dgm:cxn modelId="{06CE0630-AD1D-4451-9FFF-86E5B5EDAAA2}" type="presParOf" srcId="{6F1872F4-A030-4D64-A17C-72EA1ABBD62E}" destId="{25A33852-3C4B-4406-8856-3A4D6201948C}" srcOrd="4" destOrd="0" presId="urn:microsoft.com/office/officeart/2005/8/layout/hList6"/>
    <dgm:cxn modelId="{16E7151C-8B10-47B4-95C3-7A3F4B85C21F}" type="presParOf" srcId="{6F1872F4-A030-4D64-A17C-72EA1ABBD62E}" destId="{562EDDC3-60FD-463F-A6DB-A597D604B642}" srcOrd="5" destOrd="0" presId="urn:microsoft.com/office/officeart/2005/8/layout/hList6"/>
    <dgm:cxn modelId="{D4A17212-1F11-4F07-83BA-F41589515AE5}" type="presParOf" srcId="{6F1872F4-A030-4D64-A17C-72EA1ABBD62E}" destId="{86146B22-5360-4D1B-AC91-3378F10134EE}" srcOrd="6" destOrd="0" presId="urn:microsoft.com/office/officeart/2005/8/layout/hList6"/>
    <dgm:cxn modelId="{9A0720D2-A860-4A18-A77A-2A7C257F6F38}" type="presParOf" srcId="{6F1872F4-A030-4D64-A17C-72EA1ABBD62E}" destId="{EFA00213-71CE-4AC6-8344-F6522825B5A4}" srcOrd="7" destOrd="0" presId="urn:microsoft.com/office/officeart/2005/8/layout/hList6"/>
    <dgm:cxn modelId="{D9294798-3C64-4AD0-A18E-720E942B363B}" type="presParOf" srcId="{6F1872F4-A030-4D64-A17C-72EA1ABBD62E}" destId="{C472958D-962D-472D-A934-AB9C821BC55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D70B2F-7FC5-4FAF-8A3B-7139430F0379}" type="doc">
      <dgm:prSet loTypeId="urn:microsoft.com/office/officeart/2005/8/layout/vList5" loCatId="list" qsTypeId="urn:microsoft.com/office/officeart/2005/8/quickstyle/simple5" qsCatId="simple" csTypeId="urn:microsoft.com/office/officeart/2005/8/colors/accent1_2" csCatId="accent1" phldr="1"/>
      <dgm:spPr/>
    </dgm:pt>
    <dgm:pt modelId="{A325173B-B425-47A9-B8DF-94E21C6A6CB7}">
      <dgm:prSet phldrT="[Texto]"/>
      <dgm:spPr>
        <a:solidFill>
          <a:schemeClr val="accent6">
            <a:lumMod val="40000"/>
            <a:lumOff val="60000"/>
          </a:schemeClr>
        </a:solidFill>
      </dgm:spPr>
      <dgm:t>
        <a:bodyPr/>
        <a:lstStyle/>
        <a:p>
          <a:pPr rtl="0"/>
          <a:r>
            <a:rPr lang="es-ES" dirty="0" smtClean="0">
              <a:solidFill>
                <a:schemeClr val="tx1"/>
              </a:solidFill>
            </a:rPr>
            <a:t>Con los hallazgos se podrán detectar falencias y estas pueden ser mejoradas estableciendo políticas o procesos de seguridad. </a:t>
          </a:r>
          <a:endParaRPr lang="es-EC" dirty="0">
            <a:solidFill>
              <a:schemeClr val="tx1"/>
            </a:solidFill>
          </a:endParaRPr>
        </a:p>
      </dgm:t>
    </dgm:pt>
    <dgm:pt modelId="{6C7DBAA1-BBA8-4FF0-85D0-CBDA48F21B6F}" type="parTrans" cxnId="{E5FA9552-9BF0-40AC-BA10-9949140A61F6}">
      <dgm:prSet/>
      <dgm:spPr/>
      <dgm:t>
        <a:bodyPr/>
        <a:lstStyle/>
        <a:p>
          <a:endParaRPr lang="es-EC"/>
        </a:p>
      </dgm:t>
    </dgm:pt>
    <dgm:pt modelId="{F8C894B5-9CC7-496F-8BAB-082D196A78DD}" type="sibTrans" cxnId="{E5FA9552-9BF0-40AC-BA10-9949140A61F6}">
      <dgm:prSet/>
      <dgm:spPr/>
      <dgm:t>
        <a:bodyPr/>
        <a:lstStyle/>
        <a:p>
          <a:endParaRPr lang="es-EC"/>
        </a:p>
      </dgm:t>
    </dgm:pt>
    <dgm:pt modelId="{2AFEDD80-D486-4388-9719-E96CC9CE2DF0}" type="pres">
      <dgm:prSet presAssocID="{94D70B2F-7FC5-4FAF-8A3B-7139430F0379}" presName="Name0" presStyleCnt="0">
        <dgm:presLayoutVars>
          <dgm:dir/>
          <dgm:animLvl val="lvl"/>
          <dgm:resizeHandles val="exact"/>
        </dgm:presLayoutVars>
      </dgm:prSet>
      <dgm:spPr/>
    </dgm:pt>
    <dgm:pt modelId="{CD7115AD-ED9A-452E-A2C9-B16BC8847B2A}" type="pres">
      <dgm:prSet presAssocID="{A325173B-B425-47A9-B8DF-94E21C6A6CB7}" presName="linNode" presStyleCnt="0"/>
      <dgm:spPr/>
    </dgm:pt>
    <dgm:pt modelId="{4E2CD396-D19D-4473-B781-7CCE3D4A2373}" type="pres">
      <dgm:prSet presAssocID="{A325173B-B425-47A9-B8DF-94E21C6A6CB7}" presName="parentText" presStyleLbl="node1" presStyleIdx="0" presStyleCnt="1" custScaleX="245825" custLinFactNeighborX="4725" custLinFactNeighborY="2890">
        <dgm:presLayoutVars>
          <dgm:chMax val="1"/>
          <dgm:bulletEnabled val="1"/>
        </dgm:presLayoutVars>
      </dgm:prSet>
      <dgm:spPr/>
      <dgm:t>
        <a:bodyPr/>
        <a:lstStyle/>
        <a:p>
          <a:endParaRPr lang="es-EC"/>
        </a:p>
      </dgm:t>
    </dgm:pt>
  </dgm:ptLst>
  <dgm:cxnLst>
    <dgm:cxn modelId="{6EAF560F-F9C2-4BC9-AF2D-691D0DB91997}" type="presOf" srcId="{A325173B-B425-47A9-B8DF-94E21C6A6CB7}" destId="{4E2CD396-D19D-4473-B781-7CCE3D4A2373}" srcOrd="0" destOrd="0" presId="urn:microsoft.com/office/officeart/2005/8/layout/vList5"/>
    <dgm:cxn modelId="{92CB80A8-6A0D-47BC-A843-5C602DCAD911}" type="presOf" srcId="{94D70B2F-7FC5-4FAF-8A3B-7139430F0379}" destId="{2AFEDD80-D486-4388-9719-E96CC9CE2DF0}" srcOrd="0" destOrd="0" presId="urn:microsoft.com/office/officeart/2005/8/layout/vList5"/>
    <dgm:cxn modelId="{E5FA9552-9BF0-40AC-BA10-9949140A61F6}" srcId="{94D70B2F-7FC5-4FAF-8A3B-7139430F0379}" destId="{A325173B-B425-47A9-B8DF-94E21C6A6CB7}" srcOrd="0" destOrd="0" parTransId="{6C7DBAA1-BBA8-4FF0-85D0-CBDA48F21B6F}" sibTransId="{F8C894B5-9CC7-496F-8BAB-082D196A78DD}"/>
    <dgm:cxn modelId="{EFFFABF1-E0EA-4341-AE9F-D674032C1B22}" type="presParOf" srcId="{2AFEDD80-D486-4388-9719-E96CC9CE2DF0}" destId="{CD7115AD-ED9A-452E-A2C9-B16BC8847B2A}" srcOrd="0" destOrd="0" presId="urn:microsoft.com/office/officeart/2005/8/layout/vList5"/>
    <dgm:cxn modelId="{CE9DAE0F-3FAB-4A09-B8AA-EE8F4FD2668D}" type="presParOf" srcId="{CD7115AD-ED9A-452E-A2C9-B16BC8847B2A}" destId="{4E2CD396-D19D-4473-B781-7CCE3D4A237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1F6504-0C4A-4510-A9A9-463D57B4FE8F}" type="doc">
      <dgm:prSet loTypeId="urn:diagrams.loki3.com/BracketList+Icon" loCatId="list" qsTypeId="urn:microsoft.com/office/officeart/2005/8/quickstyle/3d3" qsCatId="3D" csTypeId="urn:microsoft.com/office/officeart/2005/8/colors/accent1_2" csCatId="accent1" phldr="1"/>
      <dgm:spPr/>
      <dgm:t>
        <a:bodyPr/>
        <a:lstStyle/>
        <a:p>
          <a:endParaRPr lang="es-EC"/>
        </a:p>
      </dgm:t>
    </dgm:pt>
    <dgm:pt modelId="{065EA264-E4FA-4001-9847-CEF4D5C80D0C}">
      <dgm:prSet phldrT="[Texto]" phldr="1"/>
      <dgm:spPr/>
      <dgm:t>
        <a:bodyPr/>
        <a:lstStyle/>
        <a:p>
          <a:endParaRPr lang="es-EC" dirty="0"/>
        </a:p>
      </dgm:t>
    </dgm:pt>
    <dgm:pt modelId="{6DDC6263-CB39-4EB1-B9E7-A3CF09267CC6}" type="parTrans" cxnId="{4A14DC95-D781-43BA-B4BA-78DB7B7DE627}">
      <dgm:prSet/>
      <dgm:spPr/>
      <dgm:t>
        <a:bodyPr/>
        <a:lstStyle/>
        <a:p>
          <a:endParaRPr lang="es-EC"/>
        </a:p>
      </dgm:t>
    </dgm:pt>
    <dgm:pt modelId="{50E1911E-E000-4BF0-A826-386178670969}" type="sibTrans" cxnId="{4A14DC95-D781-43BA-B4BA-78DB7B7DE627}">
      <dgm:prSet/>
      <dgm:spPr/>
      <dgm:t>
        <a:bodyPr/>
        <a:lstStyle/>
        <a:p>
          <a:endParaRPr lang="es-EC"/>
        </a:p>
      </dgm:t>
    </dgm:pt>
    <dgm:pt modelId="{54DB15AA-85F3-4A77-A497-D3E54187E831}">
      <dgm:prSet phldrT="[Texto]"/>
      <dgm:spPr/>
      <dgm:t>
        <a:bodyPr/>
        <a:lstStyle/>
        <a:p>
          <a:r>
            <a:rPr lang="es-ES" dirty="0" smtClean="0"/>
            <a:t>Aplicar una evaluación técnica informática al Data Center del Municipio del Distrito Metropolitano de Quito, que nos permitirá conocer el nivel cumplimiento de la norma ISO 27001 e ISO 27002.</a:t>
          </a:r>
          <a:endParaRPr lang="es-EC" dirty="0"/>
        </a:p>
      </dgm:t>
    </dgm:pt>
    <dgm:pt modelId="{4B0C711F-C59D-4F1E-8ECE-35E65423E9EC}" type="parTrans" cxnId="{2078FEDC-B136-4C0B-BC71-C6352817E0B7}">
      <dgm:prSet/>
      <dgm:spPr/>
      <dgm:t>
        <a:bodyPr/>
        <a:lstStyle/>
        <a:p>
          <a:endParaRPr lang="es-EC"/>
        </a:p>
      </dgm:t>
    </dgm:pt>
    <dgm:pt modelId="{47135339-10AB-4301-9BE5-461277FBDD0B}" type="sibTrans" cxnId="{2078FEDC-B136-4C0B-BC71-C6352817E0B7}">
      <dgm:prSet/>
      <dgm:spPr/>
      <dgm:t>
        <a:bodyPr/>
        <a:lstStyle/>
        <a:p>
          <a:endParaRPr lang="es-EC"/>
        </a:p>
      </dgm:t>
    </dgm:pt>
    <dgm:pt modelId="{4552BF7C-158A-4229-A92D-8EEE70808B05}" type="pres">
      <dgm:prSet presAssocID="{AF1F6504-0C4A-4510-A9A9-463D57B4FE8F}" presName="Name0" presStyleCnt="0">
        <dgm:presLayoutVars>
          <dgm:dir/>
          <dgm:animLvl val="lvl"/>
          <dgm:resizeHandles val="exact"/>
        </dgm:presLayoutVars>
      </dgm:prSet>
      <dgm:spPr/>
      <dgm:t>
        <a:bodyPr/>
        <a:lstStyle/>
        <a:p>
          <a:endParaRPr lang="es-EC"/>
        </a:p>
      </dgm:t>
    </dgm:pt>
    <dgm:pt modelId="{A98C4111-422F-408E-A5C9-4CC0785A5FCB}" type="pres">
      <dgm:prSet presAssocID="{065EA264-E4FA-4001-9847-CEF4D5C80D0C}" presName="linNode" presStyleCnt="0"/>
      <dgm:spPr/>
    </dgm:pt>
    <dgm:pt modelId="{C9C548BD-1DC0-45A6-9A5F-2A9E5D5EFC93}" type="pres">
      <dgm:prSet presAssocID="{065EA264-E4FA-4001-9847-CEF4D5C80D0C}" presName="parTx" presStyleLbl="revTx" presStyleIdx="0" presStyleCnt="1">
        <dgm:presLayoutVars>
          <dgm:chMax val="1"/>
          <dgm:bulletEnabled val="1"/>
        </dgm:presLayoutVars>
      </dgm:prSet>
      <dgm:spPr/>
      <dgm:t>
        <a:bodyPr/>
        <a:lstStyle/>
        <a:p>
          <a:endParaRPr lang="es-EC"/>
        </a:p>
      </dgm:t>
    </dgm:pt>
    <dgm:pt modelId="{F52CBB8C-9A0C-4219-A7BB-0856343FC3D2}" type="pres">
      <dgm:prSet presAssocID="{065EA264-E4FA-4001-9847-CEF4D5C80D0C}" presName="bracket" presStyleLbl="parChTrans1D1" presStyleIdx="0" presStyleCnt="1"/>
      <dgm:spPr/>
    </dgm:pt>
    <dgm:pt modelId="{B33E0EBD-5983-4E00-8473-0C9C92CC6849}" type="pres">
      <dgm:prSet presAssocID="{065EA264-E4FA-4001-9847-CEF4D5C80D0C}" presName="spH" presStyleCnt="0"/>
      <dgm:spPr/>
    </dgm:pt>
    <dgm:pt modelId="{77A7FCBE-68BC-4271-AC68-2FB13ADE346B}" type="pres">
      <dgm:prSet presAssocID="{065EA264-E4FA-4001-9847-CEF4D5C80D0C}" presName="desTx" presStyleLbl="node1" presStyleIdx="0" presStyleCnt="1" custLinFactNeighborX="-36412">
        <dgm:presLayoutVars>
          <dgm:bulletEnabled val="1"/>
        </dgm:presLayoutVars>
      </dgm:prSet>
      <dgm:spPr/>
      <dgm:t>
        <a:bodyPr/>
        <a:lstStyle/>
        <a:p>
          <a:endParaRPr lang="es-EC"/>
        </a:p>
      </dgm:t>
    </dgm:pt>
  </dgm:ptLst>
  <dgm:cxnLst>
    <dgm:cxn modelId="{4A14DC95-D781-43BA-B4BA-78DB7B7DE627}" srcId="{AF1F6504-0C4A-4510-A9A9-463D57B4FE8F}" destId="{065EA264-E4FA-4001-9847-CEF4D5C80D0C}" srcOrd="0" destOrd="0" parTransId="{6DDC6263-CB39-4EB1-B9E7-A3CF09267CC6}" sibTransId="{50E1911E-E000-4BF0-A826-386178670969}"/>
    <dgm:cxn modelId="{2078FEDC-B136-4C0B-BC71-C6352817E0B7}" srcId="{065EA264-E4FA-4001-9847-CEF4D5C80D0C}" destId="{54DB15AA-85F3-4A77-A497-D3E54187E831}" srcOrd="0" destOrd="0" parTransId="{4B0C711F-C59D-4F1E-8ECE-35E65423E9EC}" sibTransId="{47135339-10AB-4301-9BE5-461277FBDD0B}"/>
    <dgm:cxn modelId="{DC6A6A24-5588-4DD0-8DD9-D211832C244D}" type="presOf" srcId="{065EA264-E4FA-4001-9847-CEF4D5C80D0C}" destId="{C9C548BD-1DC0-45A6-9A5F-2A9E5D5EFC93}" srcOrd="0" destOrd="0" presId="urn:diagrams.loki3.com/BracketList+Icon"/>
    <dgm:cxn modelId="{681D3D75-EB49-43CC-9750-A0FF797F0EF8}" type="presOf" srcId="{AF1F6504-0C4A-4510-A9A9-463D57B4FE8F}" destId="{4552BF7C-158A-4229-A92D-8EEE70808B05}" srcOrd="0" destOrd="0" presId="urn:diagrams.loki3.com/BracketList+Icon"/>
    <dgm:cxn modelId="{B7A50AE6-9C4A-4420-8CC6-D4E1C407880C}" type="presOf" srcId="{54DB15AA-85F3-4A77-A497-D3E54187E831}" destId="{77A7FCBE-68BC-4271-AC68-2FB13ADE346B}" srcOrd="0" destOrd="0" presId="urn:diagrams.loki3.com/BracketList+Icon"/>
    <dgm:cxn modelId="{5EACD6D6-DC64-47D3-AAC6-A8C8F0187EBC}" type="presParOf" srcId="{4552BF7C-158A-4229-A92D-8EEE70808B05}" destId="{A98C4111-422F-408E-A5C9-4CC0785A5FCB}" srcOrd="0" destOrd="0" presId="urn:diagrams.loki3.com/BracketList+Icon"/>
    <dgm:cxn modelId="{2AC8E161-3520-423A-9340-FE8D502C9EDE}" type="presParOf" srcId="{A98C4111-422F-408E-A5C9-4CC0785A5FCB}" destId="{C9C548BD-1DC0-45A6-9A5F-2A9E5D5EFC93}" srcOrd="0" destOrd="0" presId="urn:diagrams.loki3.com/BracketList+Icon"/>
    <dgm:cxn modelId="{EC9D4345-5E53-4C29-B1ED-5FCC620A7711}" type="presParOf" srcId="{A98C4111-422F-408E-A5C9-4CC0785A5FCB}" destId="{F52CBB8C-9A0C-4219-A7BB-0856343FC3D2}" srcOrd="1" destOrd="0" presId="urn:diagrams.loki3.com/BracketList+Icon"/>
    <dgm:cxn modelId="{0252C4DF-3216-4F5C-BAC5-1CCFF5C8BF1A}" type="presParOf" srcId="{A98C4111-422F-408E-A5C9-4CC0785A5FCB}" destId="{B33E0EBD-5983-4E00-8473-0C9C92CC6849}" srcOrd="2" destOrd="0" presId="urn:diagrams.loki3.com/BracketList+Icon"/>
    <dgm:cxn modelId="{DF1E43FD-B5EC-45FB-9834-A452084605DF}" type="presParOf" srcId="{A98C4111-422F-408E-A5C9-4CC0785A5FCB}" destId="{77A7FCBE-68BC-4271-AC68-2FB13ADE346B}"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09F923-5A23-43C8-AD8F-4AEE87590D46}" type="doc">
      <dgm:prSet loTypeId="urn:diagrams.loki3.com/BracketList+Icon" loCatId="list" qsTypeId="urn:microsoft.com/office/officeart/2005/8/quickstyle/simple3" qsCatId="simple" csTypeId="urn:microsoft.com/office/officeart/2005/8/colors/colorful2" csCatId="colorful" phldr="1"/>
      <dgm:spPr/>
      <dgm:t>
        <a:bodyPr/>
        <a:lstStyle/>
        <a:p>
          <a:endParaRPr lang="es-EC"/>
        </a:p>
      </dgm:t>
    </dgm:pt>
    <dgm:pt modelId="{B3282620-6895-4EE5-9C34-025EE7CF4E6D}">
      <dgm:prSet phldrT="[Texto]" phldr="1"/>
      <dgm:spPr/>
      <dgm:t>
        <a:bodyPr/>
        <a:lstStyle/>
        <a:p>
          <a:endParaRPr lang="es-EC"/>
        </a:p>
      </dgm:t>
    </dgm:pt>
    <dgm:pt modelId="{4D7B3328-5F72-4338-A665-C3CA633C35E1}" type="parTrans" cxnId="{C6F8B00F-4BE4-4A4E-BD71-805EC8BBBEA2}">
      <dgm:prSet/>
      <dgm:spPr/>
      <dgm:t>
        <a:bodyPr/>
        <a:lstStyle/>
        <a:p>
          <a:endParaRPr lang="es-EC"/>
        </a:p>
      </dgm:t>
    </dgm:pt>
    <dgm:pt modelId="{7219334C-5198-4358-93C0-529434941C3A}" type="sibTrans" cxnId="{C6F8B00F-4BE4-4A4E-BD71-805EC8BBBEA2}">
      <dgm:prSet/>
      <dgm:spPr/>
      <dgm:t>
        <a:bodyPr/>
        <a:lstStyle/>
        <a:p>
          <a:endParaRPr lang="es-EC"/>
        </a:p>
      </dgm:t>
    </dgm:pt>
    <dgm:pt modelId="{B7525EAC-BA31-4C25-B09D-A88BC76482EB}">
      <dgm:prSet phldrT="[Texto]"/>
      <dgm:spPr/>
      <dgm:t>
        <a:bodyPr/>
        <a:lstStyle/>
        <a:p>
          <a:r>
            <a:rPr lang="es-EC" dirty="0" smtClean="0">
              <a:latin typeface="Times New Roman" panose="02020603050405020304" pitchFamily="18" charset="0"/>
              <a:cs typeface="Times New Roman" panose="02020603050405020304" pitchFamily="18" charset="0"/>
            </a:rPr>
            <a:t>Investigar las normas ISO 27001 e ISO 27002.</a:t>
          </a:r>
          <a:endParaRPr lang="es-EC" dirty="0"/>
        </a:p>
      </dgm:t>
    </dgm:pt>
    <dgm:pt modelId="{74705359-74CF-4D13-A3A1-334BB4F9B646}" type="parTrans" cxnId="{37EE5F5D-AA90-49A1-866C-986D6F075BA7}">
      <dgm:prSet/>
      <dgm:spPr/>
      <dgm:t>
        <a:bodyPr/>
        <a:lstStyle/>
        <a:p>
          <a:endParaRPr lang="es-EC"/>
        </a:p>
      </dgm:t>
    </dgm:pt>
    <dgm:pt modelId="{64D9AD20-CDD9-4E4F-9CB4-AF451436E7F8}" type="sibTrans" cxnId="{37EE5F5D-AA90-49A1-866C-986D6F075BA7}">
      <dgm:prSet/>
      <dgm:spPr/>
      <dgm:t>
        <a:bodyPr/>
        <a:lstStyle/>
        <a:p>
          <a:endParaRPr lang="es-EC"/>
        </a:p>
      </dgm:t>
    </dgm:pt>
    <dgm:pt modelId="{66457D31-9D82-4CE9-A643-35567D0396C1}">
      <dgm:prSet phldrT="[Texto]" phldr="1"/>
      <dgm:spPr/>
      <dgm:t>
        <a:bodyPr/>
        <a:lstStyle/>
        <a:p>
          <a:endParaRPr lang="es-EC" dirty="0"/>
        </a:p>
      </dgm:t>
    </dgm:pt>
    <dgm:pt modelId="{0722752E-35DA-45A2-80B9-284B65BBA9C3}" type="parTrans" cxnId="{18852A07-63E5-414A-9840-09C7B8F34257}">
      <dgm:prSet/>
      <dgm:spPr/>
      <dgm:t>
        <a:bodyPr/>
        <a:lstStyle/>
        <a:p>
          <a:endParaRPr lang="es-EC"/>
        </a:p>
      </dgm:t>
    </dgm:pt>
    <dgm:pt modelId="{3066140A-E767-4D9C-A8D7-902341001A04}" type="sibTrans" cxnId="{18852A07-63E5-414A-9840-09C7B8F34257}">
      <dgm:prSet/>
      <dgm:spPr/>
      <dgm:t>
        <a:bodyPr/>
        <a:lstStyle/>
        <a:p>
          <a:endParaRPr lang="es-EC"/>
        </a:p>
      </dgm:t>
    </dgm:pt>
    <dgm:pt modelId="{F48522A4-8705-44E8-94CB-03DBED67B871}">
      <dgm:prSet phldrT="[Texto]"/>
      <dgm:spPr/>
      <dgm:t>
        <a:bodyPr/>
        <a:lstStyle/>
        <a:p>
          <a:r>
            <a:rPr lang="es-EC" dirty="0" smtClean="0">
              <a:latin typeface="Times New Roman" panose="02020603050405020304" pitchFamily="18" charset="0"/>
              <a:cs typeface="Times New Roman" panose="02020603050405020304" pitchFamily="18" charset="0"/>
            </a:rPr>
            <a:t>Establecer el nivel de cumplimiento de acuerdo a los lineamientos establecidos por las normas ISO27001 y 27002.</a:t>
          </a:r>
          <a:endParaRPr lang="es-EC" dirty="0"/>
        </a:p>
      </dgm:t>
    </dgm:pt>
    <dgm:pt modelId="{1F9565BE-C458-4E7F-B199-28A563D97AA0}" type="parTrans" cxnId="{BAE8EEEB-AACB-47E2-A119-F4BF9C3A73B4}">
      <dgm:prSet/>
      <dgm:spPr/>
      <dgm:t>
        <a:bodyPr/>
        <a:lstStyle/>
        <a:p>
          <a:endParaRPr lang="es-EC"/>
        </a:p>
      </dgm:t>
    </dgm:pt>
    <dgm:pt modelId="{6AC1971B-6E55-4C09-86F8-6DA5C9EA45C2}" type="sibTrans" cxnId="{BAE8EEEB-AACB-47E2-A119-F4BF9C3A73B4}">
      <dgm:prSet/>
      <dgm:spPr/>
      <dgm:t>
        <a:bodyPr/>
        <a:lstStyle/>
        <a:p>
          <a:endParaRPr lang="es-EC"/>
        </a:p>
      </dgm:t>
    </dgm:pt>
    <dgm:pt modelId="{8B2D6C0D-03BF-4A33-B4AB-A39C880B6A8F}">
      <dgm:prSet phldrT="[Texto]"/>
      <dgm:spPr/>
      <dgm:t>
        <a:bodyPr/>
        <a:lstStyle/>
        <a:p>
          <a:r>
            <a:rPr lang="es-EC" dirty="0" smtClean="0">
              <a:latin typeface="Times New Roman" panose="02020603050405020304" pitchFamily="18" charset="0"/>
              <a:cs typeface="Times New Roman" panose="02020603050405020304" pitchFamily="18" charset="0"/>
            </a:rPr>
            <a:t>Elaborar un informe final de la evaluación del Data Center, donde  se plasmarán todas las observaciones con los hallazgos obtenidos.</a:t>
          </a:r>
          <a:endParaRPr lang="es-EC" dirty="0"/>
        </a:p>
      </dgm:t>
    </dgm:pt>
    <dgm:pt modelId="{F51EF2E4-3C96-43F2-85F8-8091546C37F3}" type="parTrans" cxnId="{A11B8C03-1371-47AF-BBBA-073F70B8C9D3}">
      <dgm:prSet/>
      <dgm:spPr/>
      <dgm:t>
        <a:bodyPr/>
        <a:lstStyle/>
        <a:p>
          <a:endParaRPr lang="es-EC"/>
        </a:p>
      </dgm:t>
    </dgm:pt>
    <dgm:pt modelId="{7E6B59F4-723D-4763-A5D9-40A0C40CDC05}" type="sibTrans" cxnId="{A11B8C03-1371-47AF-BBBA-073F70B8C9D3}">
      <dgm:prSet/>
      <dgm:spPr/>
      <dgm:t>
        <a:bodyPr/>
        <a:lstStyle/>
        <a:p>
          <a:endParaRPr lang="es-EC"/>
        </a:p>
      </dgm:t>
    </dgm:pt>
    <dgm:pt modelId="{A732368B-8FCB-4A74-A907-05389F5A2DBC}">
      <dgm:prSet phldrT="[Texto]"/>
      <dgm:spPr/>
      <dgm:t>
        <a:bodyPr/>
        <a:lstStyle/>
        <a:p>
          <a:r>
            <a:rPr lang="es-EC" dirty="0" smtClean="0"/>
            <a:t> </a:t>
          </a:r>
          <a:r>
            <a:rPr lang="es-EC" dirty="0" smtClean="0">
              <a:latin typeface="Times New Roman" panose="02020603050405020304" pitchFamily="18" charset="0"/>
              <a:cs typeface="Times New Roman" panose="02020603050405020304" pitchFamily="18" charset="0"/>
            </a:rPr>
            <a:t>Evaluar los procedimientos de seguridad actuales que posee el Data Center tienen como marco de referencia la ISO 27001 e ISO 27002.</a:t>
          </a:r>
          <a:endParaRPr lang="es-EC" dirty="0"/>
        </a:p>
      </dgm:t>
    </dgm:pt>
    <dgm:pt modelId="{4626E95A-093C-420B-AFCC-E81A3A5F633C}" type="parTrans" cxnId="{232A37F2-E057-4A1A-8F57-560B2DCDED0A}">
      <dgm:prSet/>
      <dgm:spPr/>
      <dgm:t>
        <a:bodyPr/>
        <a:lstStyle/>
        <a:p>
          <a:endParaRPr lang="es-EC"/>
        </a:p>
      </dgm:t>
    </dgm:pt>
    <dgm:pt modelId="{0F1515A1-E606-45C8-A542-4D2AF374B46D}" type="sibTrans" cxnId="{232A37F2-E057-4A1A-8F57-560B2DCDED0A}">
      <dgm:prSet/>
      <dgm:spPr/>
      <dgm:t>
        <a:bodyPr/>
        <a:lstStyle/>
        <a:p>
          <a:endParaRPr lang="es-EC"/>
        </a:p>
      </dgm:t>
    </dgm:pt>
    <dgm:pt modelId="{E239035E-F685-4032-83A9-D68A59B92C8E}">
      <dgm:prSet phldrT="[Texto]"/>
      <dgm:spPr/>
      <dgm:t>
        <a:bodyPr/>
        <a:lstStyle/>
        <a:p>
          <a:endParaRPr lang="es-EC" dirty="0"/>
        </a:p>
      </dgm:t>
    </dgm:pt>
    <dgm:pt modelId="{035341E2-6589-4117-AD73-DA929C65EA04}" type="parTrans" cxnId="{07131D97-7427-462A-80ED-DB444A2DCCA4}">
      <dgm:prSet/>
      <dgm:spPr/>
      <dgm:t>
        <a:bodyPr/>
        <a:lstStyle/>
        <a:p>
          <a:endParaRPr lang="es-EC"/>
        </a:p>
      </dgm:t>
    </dgm:pt>
    <dgm:pt modelId="{743F21D5-D1F9-44A1-912F-C235C25FEECA}" type="sibTrans" cxnId="{07131D97-7427-462A-80ED-DB444A2DCCA4}">
      <dgm:prSet/>
      <dgm:spPr/>
      <dgm:t>
        <a:bodyPr/>
        <a:lstStyle/>
        <a:p>
          <a:endParaRPr lang="es-EC"/>
        </a:p>
      </dgm:t>
    </dgm:pt>
    <dgm:pt modelId="{5DC51FAB-1CE6-4564-9310-4229B0324DB6}">
      <dgm:prSet phldrT="[Texto]"/>
      <dgm:spPr/>
      <dgm:t>
        <a:bodyPr/>
        <a:lstStyle/>
        <a:p>
          <a:endParaRPr lang="es-EC" dirty="0"/>
        </a:p>
      </dgm:t>
    </dgm:pt>
    <dgm:pt modelId="{F66FFEBD-B76C-4D22-A8DC-69509B782F58}" type="parTrans" cxnId="{3D866EE1-54B3-44FB-BA9E-10D8E8ED9A32}">
      <dgm:prSet/>
      <dgm:spPr/>
      <dgm:t>
        <a:bodyPr/>
        <a:lstStyle/>
        <a:p>
          <a:endParaRPr lang="es-EC"/>
        </a:p>
      </dgm:t>
    </dgm:pt>
    <dgm:pt modelId="{C94DCC35-38D9-4222-9367-0AA92DDFBA4B}" type="sibTrans" cxnId="{3D866EE1-54B3-44FB-BA9E-10D8E8ED9A32}">
      <dgm:prSet/>
      <dgm:spPr/>
      <dgm:t>
        <a:bodyPr/>
        <a:lstStyle/>
        <a:p>
          <a:endParaRPr lang="es-EC"/>
        </a:p>
      </dgm:t>
    </dgm:pt>
    <dgm:pt modelId="{096B3212-DB79-4953-8992-ABEEB8B3C762}" type="pres">
      <dgm:prSet presAssocID="{6F09F923-5A23-43C8-AD8F-4AEE87590D46}" presName="Name0" presStyleCnt="0">
        <dgm:presLayoutVars>
          <dgm:dir/>
          <dgm:animLvl val="lvl"/>
          <dgm:resizeHandles val="exact"/>
        </dgm:presLayoutVars>
      </dgm:prSet>
      <dgm:spPr/>
      <dgm:t>
        <a:bodyPr/>
        <a:lstStyle/>
        <a:p>
          <a:endParaRPr lang="es-EC"/>
        </a:p>
      </dgm:t>
    </dgm:pt>
    <dgm:pt modelId="{1A19DDBA-2DB9-429A-A92A-AA9AB7B19171}" type="pres">
      <dgm:prSet presAssocID="{B3282620-6895-4EE5-9C34-025EE7CF4E6D}" presName="linNode" presStyleCnt="0"/>
      <dgm:spPr/>
      <dgm:t>
        <a:bodyPr/>
        <a:lstStyle/>
        <a:p>
          <a:endParaRPr lang="es-EC"/>
        </a:p>
      </dgm:t>
    </dgm:pt>
    <dgm:pt modelId="{28E0AEAE-278E-42DA-82B0-3401BC2BABFA}" type="pres">
      <dgm:prSet presAssocID="{B3282620-6895-4EE5-9C34-025EE7CF4E6D}" presName="parTx" presStyleLbl="revTx" presStyleIdx="0" presStyleCnt="4">
        <dgm:presLayoutVars>
          <dgm:chMax val="1"/>
          <dgm:bulletEnabled val="1"/>
        </dgm:presLayoutVars>
      </dgm:prSet>
      <dgm:spPr/>
      <dgm:t>
        <a:bodyPr/>
        <a:lstStyle/>
        <a:p>
          <a:endParaRPr lang="es-EC"/>
        </a:p>
      </dgm:t>
    </dgm:pt>
    <dgm:pt modelId="{7D02C22B-0E96-4BEC-82AA-0E6F04E128D7}" type="pres">
      <dgm:prSet presAssocID="{B3282620-6895-4EE5-9C34-025EE7CF4E6D}" presName="bracket" presStyleLbl="parChTrans1D1" presStyleIdx="0" presStyleCnt="4" custLinFactNeighborY="3221"/>
      <dgm:spPr/>
      <dgm:t>
        <a:bodyPr/>
        <a:lstStyle/>
        <a:p>
          <a:endParaRPr lang="es-EC"/>
        </a:p>
      </dgm:t>
    </dgm:pt>
    <dgm:pt modelId="{4E2A583D-AD69-4081-8FD9-BC7405172595}" type="pres">
      <dgm:prSet presAssocID="{B3282620-6895-4EE5-9C34-025EE7CF4E6D}" presName="spH" presStyleCnt="0"/>
      <dgm:spPr/>
      <dgm:t>
        <a:bodyPr/>
        <a:lstStyle/>
        <a:p>
          <a:endParaRPr lang="es-EC"/>
        </a:p>
      </dgm:t>
    </dgm:pt>
    <dgm:pt modelId="{320EBA42-C948-4F85-B01A-8BA387C4A690}" type="pres">
      <dgm:prSet presAssocID="{B3282620-6895-4EE5-9C34-025EE7CF4E6D}" presName="desTx" presStyleLbl="node1" presStyleIdx="0" presStyleCnt="4">
        <dgm:presLayoutVars>
          <dgm:bulletEnabled val="1"/>
        </dgm:presLayoutVars>
      </dgm:prSet>
      <dgm:spPr/>
      <dgm:t>
        <a:bodyPr/>
        <a:lstStyle/>
        <a:p>
          <a:endParaRPr lang="es-EC"/>
        </a:p>
      </dgm:t>
    </dgm:pt>
    <dgm:pt modelId="{A94F1D85-DEA7-41E2-AF6A-B1F6BC7E7D56}" type="pres">
      <dgm:prSet presAssocID="{7219334C-5198-4358-93C0-529434941C3A}" presName="spV" presStyleCnt="0"/>
      <dgm:spPr/>
      <dgm:t>
        <a:bodyPr/>
        <a:lstStyle/>
        <a:p>
          <a:endParaRPr lang="es-EC"/>
        </a:p>
      </dgm:t>
    </dgm:pt>
    <dgm:pt modelId="{6D6B5137-9E26-4228-91C8-BEDB9F7C65F8}" type="pres">
      <dgm:prSet presAssocID="{66457D31-9D82-4CE9-A643-35567D0396C1}" presName="linNode" presStyleCnt="0"/>
      <dgm:spPr/>
      <dgm:t>
        <a:bodyPr/>
        <a:lstStyle/>
        <a:p>
          <a:endParaRPr lang="es-EC"/>
        </a:p>
      </dgm:t>
    </dgm:pt>
    <dgm:pt modelId="{DA504AD6-606D-4E66-9FF4-EC1772022398}" type="pres">
      <dgm:prSet presAssocID="{66457D31-9D82-4CE9-A643-35567D0396C1}" presName="parTx" presStyleLbl="revTx" presStyleIdx="1" presStyleCnt="4">
        <dgm:presLayoutVars>
          <dgm:chMax val="1"/>
          <dgm:bulletEnabled val="1"/>
        </dgm:presLayoutVars>
      </dgm:prSet>
      <dgm:spPr/>
      <dgm:t>
        <a:bodyPr/>
        <a:lstStyle/>
        <a:p>
          <a:endParaRPr lang="es-EC"/>
        </a:p>
      </dgm:t>
    </dgm:pt>
    <dgm:pt modelId="{B8786591-7FDA-4A96-86F7-7CEFD896E36C}" type="pres">
      <dgm:prSet presAssocID="{66457D31-9D82-4CE9-A643-35567D0396C1}" presName="bracket" presStyleLbl="parChTrans1D1" presStyleIdx="1" presStyleCnt="4"/>
      <dgm:spPr/>
      <dgm:t>
        <a:bodyPr/>
        <a:lstStyle/>
        <a:p>
          <a:endParaRPr lang="es-EC"/>
        </a:p>
      </dgm:t>
    </dgm:pt>
    <dgm:pt modelId="{DB112C7D-6C79-4AA4-98FB-9D79F96023A0}" type="pres">
      <dgm:prSet presAssocID="{66457D31-9D82-4CE9-A643-35567D0396C1}" presName="spH" presStyleCnt="0"/>
      <dgm:spPr/>
      <dgm:t>
        <a:bodyPr/>
        <a:lstStyle/>
        <a:p>
          <a:endParaRPr lang="es-EC"/>
        </a:p>
      </dgm:t>
    </dgm:pt>
    <dgm:pt modelId="{2D3316D7-BCCE-44B9-AA3E-DBD1906A29FE}" type="pres">
      <dgm:prSet presAssocID="{66457D31-9D82-4CE9-A643-35567D0396C1}" presName="desTx" presStyleLbl="node1" presStyleIdx="1" presStyleCnt="4">
        <dgm:presLayoutVars>
          <dgm:bulletEnabled val="1"/>
        </dgm:presLayoutVars>
      </dgm:prSet>
      <dgm:spPr/>
      <dgm:t>
        <a:bodyPr/>
        <a:lstStyle/>
        <a:p>
          <a:endParaRPr lang="es-EC"/>
        </a:p>
      </dgm:t>
    </dgm:pt>
    <dgm:pt modelId="{22D91131-CBEC-41F1-BCCE-4B590FFC5AA8}" type="pres">
      <dgm:prSet presAssocID="{3066140A-E767-4D9C-A8D7-902341001A04}" presName="spV" presStyleCnt="0"/>
      <dgm:spPr/>
      <dgm:t>
        <a:bodyPr/>
        <a:lstStyle/>
        <a:p>
          <a:endParaRPr lang="es-EC"/>
        </a:p>
      </dgm:t>
    </dgm:pt>
    <dgm:pt modelId="{46BC0F53-E3C7-4418-9C51-2DEEA99EE9A9}" type="pres">
      <dgm:prSet presAssocID="{E239035E-F685-4032-83A9-D68A59B92C8E}" presName="linNode" presStyleCnt="0"/>
      <dgm:spPr/>
      <dgm:t>
        <a:bodyPr/>
        <a:lstStyle/>
        <a:p>
          <a:endParaRPr lang="es-EC"/>
        </a:p>
      </dgm:t>
    </dgm:pt>
    <dgm:pt modelId="{44E67B11-AF76-4802-AE08-7925B6423527}" type="pres">
      <dgm:prSet presAssocID="{E239035E-F685-4032-83A9-D68A59B92C8E}" presName="parTx" presStyleLbl="revTx" presStyleIdx="2" presStyleCnt="4">
        <dgm:presLayoutVars>
          <dgm:chMax val="1"/>
          <dgm:bulletEnabled val="1"/>
        </dgm:presLayoutVars>
      </dgm:prSet>
      <dgm:spPr/>
      <dgm:t>
        <a:bodyPr/>
        <a:lstStyle/>
        <a:p>
          <a:endParaRPr lang="es-EC"/>
        </a:p>
      </dgm:t>
    </dgm:pt>
    <dgm:pt modelId="{BAB5CEA8-1A65-4437-AABC-74FB1329D193}" type="pres">
      <dgm:prSet presAssocID="{E239035E-F685-4032-83A9-D68A59B92C8E}" presName="bracket" presStyleLbl="parChTrans1D1" presStyleIdx="2" presStyleCnt="4"/>
      <dgm:spPr/>
      <dgm:t>
        <a:bodyPr/>
        <a:lstStyle/>
        <a:p>
          <a:endParaRPr lang="es-EC"/>
        </a:p>
      </dgm:t>
    </dgm:pt>
    <dgm:pt modelId="{53A3B6FD-7D79-454A-A3E9-D38A4BE631AF}" type="pres">
      <dgm:prSet presAssocID="{E239035E-F685-4032-83A9-D68A59B92C8E}" presName="spH" presStyleCnt="0"/>
      <dgm:spPr/>
      <dgm:t>
        <a:bodyPr/>
        <a:lstStyle/>
        <a:p>
          <a:endParaRPr lang="es-EC"/>
        </a:p>
      </dgm:t>
    </dgm:pt>
    <dgm:pt modelId="{135C62E5-CFC2-4953-8E61-4A2D713B5741}" type="pres">
      <dgm:prSet presAssocID="{E239035E-F685-4032-83A9-D68A59B92C8E}" presName="desTx" presStyleLbl="node1" presStyleIdx="2" presStyleCnt="4">
        <dgm:presLayoutVars>
          <dgm:bulletEnabled val="1"/>
        </dgm:presLayoutVars>
      </dgm:prSet>
      <dgm:spPr/>
      <dgm:t>
        <a:bodyPr/>
        <a:lstStyle/>
        <a:p>
          <a:endParaRPr lang="es-EC"/>
        </a:p>
      </dgm:t>
    </dgm:pt>
    <dgm:pt modelId="{61AA7954-3292-44BC-B579-BCBBE9D3A565}" type="pres">
      <dgm:prSet presAssocID="{743F21D5-D1F9-44A1-912F-C235C25FEECA}" presName="spV" presStyleCnt="0"/>
      <dgm:spPr/>
      <dgm:t>
        <a:bodyPr/>
        <a:lstStyle/>
        <a:p>
          <a:endParaRPr lang="es-EC"/>
        </a:p>
      </dgm:t>
    </dgm:pt>
    <dgm:pt modelId="{2C1AFD01-1BCC-4D41-8401-904635EA6901}" type="pres">
      <dgm:prSet presAssocID="{5DC51FAB-1CE6-4564-9310-4229B0324DB6}" presName="linNode" presStyleCnt="0"/>
      <dgm:spPr/>
      <dgm:t>
        <a:bodyPr/>
        <a:lstStyle/>
        <a:p>
          <a:endParaRPr lang="es-EC"/>
        </a:p>
      </dgm:t>
    </dgm:pt>
    <dgm:pt modelId="{4B2627CF-8790-4283-92BE-D3900C0C0504}" type="pres">
      <dgm:prSet presAssocID="{5DC51FAB-1CE6-4564-9310-4229B0324DB6}" presName="parTx" presStyleLbl="revTx" presStyleIdx="3" presStyleCnt="4">
        <dgm:presLayoutVars>
          <dgm:chMax val="1"/>
          <dgm:bulletEnabled val="1"/>
        </dgm:presLayoutVars>
      </dgm:prSet>
      <dgm:spPr/>
      <dgm:t>
        <a:bodyPr/>
        <a:lstStyle/>
        <a:p>
          <a:endParaRPr lang="es-EC"/>
        </a:p>
      </dgm:t>
    </dgm:pt>
    <dgm:pt modelId="{0DC05452-49CE-44D1-9FB1-C47E0AAC3C13}" type="pres">
      <dgm:prSet presAssocID="{5DC51FAB-1CE6-4564-9310-4229B0324DB6}" presName="bracket" presStyleLbl="parChTrans1D1" presStyleIdx="3" presStyleCnt="4"/>
      <dgm:spPr/>
      <dgm:t>
        <a:bodyPr/>
        <a:lstStyle/>
        <a:p>
          <a:endParaRPr lang="es-EC"/>
        </a:p>
      </dgm:t>
    </dgm:pt>
    <dgm:pt modelId="{17D8DE6E-701D-410B-A3B1-0CAA5987A944}" type="pres">
      <dgm:prSet presAssocID="{5DC51FAB-1CE6-4564-9310-4229B0324DB6}" presName="spH" presStyleCnt="0"/>
      <dgm:spPr/>
      <dgm:t>
        <a:bodyPr/>
        <a:lstStyle/>
        <a:p>
          <a:endParaRPr lang="es-EC"/>
        </a:p>
      </dgm:t>
    </dgm:pt>
    <dgm:pt modelId="{2BB43322-7F9A-4958-BEAB-917B8A7FBB67}" type="pres">
      <dgm:prSet presAssocID="{5DC51FAB-1CE6-4564-9310-4229B0324DB6}" presName="desTx" presStyleLbl="node1" presStyleIdx="3" presStyleCnt="4">
        <dgm:presLayoutVars>
          <dgm:bulletEnabled val="1"/>
        </dgm:presLayoutVars>
      </dgm:prSet>
      <dgm:spPr/>
      <dgm:t>
        <a:bodyPr/>
        <a:lstStyle/>
        <a:p>
          <a:endParaRPr lang="es-EC"/>
        </a:p>
      </dgm:t>
    </dgm:pt>
  </dgm:ptLst>
  <dgm:cxnLst>
    <dgm:cxn modelId="{366F004A-4982-4C4F-9A3D-B91C1EFF93C7}" type="presOf" srcId="{B7525EAC-BA31-4C25-B09D-A88BC76482EB}" destId="{320EBA42-C948-4F85-B01A-8BA387C4A690}" srcOrd="0" destOrd="0" presId="urn:diagrams.loki3.com/BracketList+Icon"/>
    <dgm:cxn modelId="{18852A07-63E5-414A-9840-09C7B8F34257}" srcId="{6F09F923-5A23-43C8-AD8F-4AEE87590D46}" destId="{66457D31-9D82-4CE9-A643-35567D0396C1}" srcOrd="1" destOrd="0" parTransId="{0722752E-35DA-45A2-80B9-284B65BBA9C3}" sibTransId="{3066140A-E767-4D9C-A8D7-902341001A04}"/>
    <dgm:cxn modelId="{A11B8C03-1371-47AF-BBBA-073F70B8C9D3}" srcId="{5DC51FAB-1CE6-4564-9310-4229B0324DB6}" destId="{8B2D6C0D-03BF-4A33-B4AB-A39C880B6A8F}" srcOrd="0" destOrd="0" parTransId="{F51EF2E4-3C96-43F2-85F8-8091546C37F3}" sibTransId="{7E6B59F4-723D-4763-A5D9-40A0C40CDC05}"/>
    <dgm:cxn modelId="{3D866EE1-54B3-44FB-BA9E-10D8E8ED9A32}" srcId="{6F09F923-5A23-43C8-AD8F-4AEE87590D46}" destId="{5DC51FAB-1CE6-4564-9310-4229B0324DB6}" srcOrd="3" destOrd="0" parTransId="{F66FFEBD-B76C-4D22-A8DC-69509B782F58}" sibTransId="{C94DCC35-38D9-4222-9367-0AA92DDFBA4B}"/>
    <dgm:cxn modelId="{1504D7FC-F7D6-4BA1-ADEE-EDF1C1978D0D}" type="presOf" srcId="{5DC51FAB-1CE6-4564-9310-4229B0324DB6}" destId="{4B2627CF-8790-4283-92BE-D3900C0C0504}" srcOrd="0" destOrd="0" presId="urn:diagrams.loki3.com/BracketList+Icon"/>
    <dgm:cxn modelId="{9CAC5A99-3688-4DE1-9C7F-0F781698273A}" type="presOf" srcId="{66457D31-9D82-4CE9-A643-35567D0396C1}" destId="{DA504AD6-606D-4E66-9FF4-EC1772022398}" srcOrd="0" destOrd="0" presId="urn:diagrams.loki3.com/BracketList+Icon"/>
    <dgm:cxn modelId="{BAE8EEEB-AACB-47E2-A119-F4BF9C3A73B4}" srcId="{66457D31-9D82-4CE9-A643-35567D0396C1}" destId="{F48522A4-8705-44E8-94CB-03DBED67B871}" srcOrd="0" destOrd="0" parTransId="{1F9565BE-C458-4E7F-B199-28A563D97AA0}" sibTransId="{6AC1971B-6E55-4C09-86F8-6DA5C9EA45C2}"/>
    <dgm:cxn modelId="{638D4D37-0321-433D-A0FC-3274CFC97A91}" type="presOf" srcId="{F48522A4-8705-44E8-94CB-03DBED67B871}" destId="{2D3316D7-BCCE-44B9-AA3E-DBD1906A29FE}" srcOrd="0" destOrd="0" presId="urn:diagrams.loki3.com/BracketList+Icon"/>
    <dgm:cxn modelId="{C6F8B00F-4BE4-4A4E-BD71-805EC8BBBEA2}" srcId="{6F09F923-5A23-43C8-AD8F-4AEE87590D46}" destId="{B3282620-6895-4EE5-9C34-025EE7CF4E6D}" srcOrd="0" destOrd="0" parTransId="{4D7B3328-5F72-4338-A665-C3CA633C35E1}" sibTransId="{7219334C-5198-4358-93C0-529434941C3A}"/>
    <dgm:cxn modelId="{232A37F2-E057-4A1A-8F57-560B2DCDED0A}" srcId="{E239035E-F685-4032-83A9-D68A59B92C8E}" destId="{A732368B-8FCB-4A74-A907-05389F5A2DBC}" srcOrd="0" destOrd="0" parTransId="{4626E95A-093C-420B-AFCC-E81A3A5F633C}" sibTransId="{0F1515A1-E606-45C8-A542-4D2AF374B46D}"/>
    <dgm:cxn modelId="{209FFE6A-0547-4F98-87A7-788D34F44A09}" type="presOf" srcId="{A732368B-8FCB-4A74-A907-05389F5A2DBC}" destId="{135C62E5-CFC2-4953-8E61-4A2D713B5741}" srcOrd="0" destOrd="0" presId="urn:diagrams.loki3.com/BracketList+Icon"/>
    <dgm:cxn modelId="{DDF3DB38-31B2-474A-A5DC-F3A2209F0EC4}" type="presOf" srcId="{8B2D6C0D-03BF-4A33-B4AB-A39C880B6A8F}" destId="{2BB43322-7F9A-4958-BEAB-917B8A7FBB67}" srcOrd="0" destOrd="0" presId="urn:diagrams.loki3.com/BracketList+Icon"/>
    <dgm:cxn modelId="{07131D97-7427-462A-80ED-DB444A2DCCA4}" srcId="{6F09F923-5A23-43C8-AD8F-4AEE87590D46}" destId="{E239035E-F685-4032-83A9-D68A59B92C8E}" srcOrd="2" destOrd="0" parTransId="{035341E2-6589-4117-AD73-DA929C65EA04}" sibTransId="{743F21D5-D1F9-44A1-912F-C235C25FEECA}"/>
    <dgm:cxn modelId="{37EE5F5D-AA90-49A1-866C-986D6F075BA7}" srcId="{B3282620-6895-4EE5-9C34-025EE7CF4E6D}" destId="{B7525EAC-BA31-4C25-B09D-A88BC76482EB}" srcOrd="0" destOrd="0" parTransId="{74705359-74CF-4D13-A3A1-334BB4F9B646}" sibTransId="{64D9AD20-CDD9-4E4F-9CB4-AF451436E7F8}"/>
    <dgm:cxn modelId="{9C5CF093-30DA-4EEC-89A6-320120A18A4D}" type="presOf" srcId="{E239035E-F685-4032-83A9-D68A59B92C8E}" destId="{44E67B11-AF76-4802-AE08-7925B6423527}" srcOrd="0" destOrd="0" presId="urn:diagrams.loki3.com/BracketList+Icon"/>
    <dgm:cxn modelId="{F05A5125-9C2B-4B1C-A3E9-B3179947BBB6}" type="presOf" srcId="{B3282620-6895-4EE5-9C34-025EE7CF4E6D}" destId="{28E0AEAE-278E-42DA-82B0-3401BC2BABFA}" srcOrd="0" destOrd="0" presId="urn:diagrams.loki3.com/BracketList+Icon"/>
    <dgm:cxn modelId="{C2E1F91D-359F-4C36-A41F-11AC3C967BEA}" type="presOf" srcId="{6F09F923-5A23-43C8-AD8F-4AEE87590D46}" destId="{096B3212-DB79-4953-8992-ABEEB8B3C762}" srcOrd="0" destOrd="0" presId="urn:diagrams.loki3.com/BracketList+Icon"/>
    <dgm:cxn modelId="{399AE0C5-1508-4754-833C-97E49AE347DF}" type="presParOf" srcId="{096B3212-DB79-4953-8992-ABEEB8B3C762}" destId="{1A19DDBA-2DB9-429A-A92A-AA9AB7B19171}" srcOrd="0" destOrd="0" presId="urn:diagrams.loki3.com/BracketList+Icon"/>
    <dgm:cxn modelId="{B188A272-8C82-46AF-B961-F14E1F15DB9A}" type="presParOf" srcId="{1A19DDBA-2DB9-429A-A92A-AA9AB7B19171}" destId="{28E0AEAE-278E-42DA-82B0-3401BC2BABFA}" srcOrd="0" destOrd="0" presId="urn:diagrams.loki3.com/BracketList+Icon"/>
    <dgm:cxn modelId="{98D0C22B-7F67-4BDE-98CD-5461EBDDE295}" type="presParOf" srcId="{1A19DDBA-2DB9-429A-A92A-AA9AB7B19171}" destId="{7D02C22B-0E96-4BEC-82AA-0E6F04E128D7}" srcOrd="1" destOrd="0" presId="urn:diagrams.loki3.com/BracketList+Icon"/>
    <dgm:cxn modelId="{E7BCC1A9-509F-4607-A83C-2C1081ABBDFC}" type="presParOf" srcId="{1A19DDBA-2DB9-429A-A92A-AA9AB7B19171}" destId="{4E2A583D-AD69-4081-8FD9-BC7405172595}" srcOrd="2" destOrd="0" presId="urn:diagrams.loki3.com/BracketList+Icon"/>
    <dgm:cxn modelId="{28FCEE4D-B5D4-4F83-A7B6-F1A8FACA5A56}" type="presParOf" srcId="{1A19DDBA-2DB9-429A-A92A-AA9AB7B19171}" destId="{320EBA42-C948-4F85-B01A-8BA387C4A690}" srcOrd="3" destOrd="0" presId="urn:diagrams.loki3.com/BracketList+Icon"/>
    <dgm:cxn modelId="{3635B2D7-77CB-42D5-B243-D221017D17B0}" type="presParOf" srcId="{096B3212-DB79-4953-8992-ABEEB8B3C762}" destId="{A94F1D85-DEA7-41E2-AF6A-B1F6BC7E7D56}" srcOrd="1" destOrd="0" presId="urn:diagrams.loki3.com/BracketList+Icon"/>
    <dgm:cxn modelId="{E4DB0EBD-8F7E-42DA-B448-38970561A695}" type="presParOf" srcId="{096B3212-DB79-4953-8992-ABEEB8B3C762}" destId="{6D6B5137-9E26-4228-91C8-BEDB9F7C65F8}" srcOrd="2" destOrd="0" presId="urn:diagrams.loki3.com/BracketList+Icon"/>
    <dgm:cxn modelId="{A574AF9B-EA1E-462D-B338-C695932B163E}" type="presParOf" srcId="{6D6B5137-9E26-4228-91C8-BEDB9F7C65F8}" destId="{DA504AD6-606D-4E66-9FF4-EC1772022398}" srcOrd="0" destOrd="0" presId="urn:diagrams.loki3.com/BracketList+Icon"/>
    <dgm:cxn modelId="{5DCBF658-4566-412F-B0B1-40F53CAA7FC5}" type="presParOf" srcId="{6D6B5137-9E26-4228-91C8-BEDB9F7C65F8}" destId="{B8786591-7FDA-4A96-86F7-7CEFD896E36C}" srcOrd="1" destOrd="0" presId="urn:diagrams.loki3.com/BracketList+Icon"/>
    <dgm:cxn modelId="{D3B10973-7CF6-4AF0-837C-9046D090086C}" type="presParOf" srcId="{6D6B5137-9E26-4228-91C8-BEDB9F7C65F8}" destId="{DB112C7D-6C79-4AA4-98FB-9D79F96023A0}" srcOrd="2" destOrd="0" presId="urn:diagrams.loki3.com/BracketList+Icon"/>
    <dgm:cxn modelId="{57948A78-8D3D-4D12-876A-5F123BB1D0DF}" type="presParOf" srcId="{6D6B5137-9E26-4228-91C8-BEDB9F7C65F8}" destId="{2D3316D7-BCCE-44B9-AA3E-DBD1906A29FE}" srcOrd="3" destOrd="0" presId="urn:diagrams.loki3.com/BracketList+Icon"/>
    <dgm:cxn modelId="{F0627228-126A-463C-8361-9418B9858315}" type="presParOf" srcId="{096B3212-DB79-4953-8992-ABEEB8B3C762}" destId="{22D91131-CBEC-41F1-BCCE-4B590FFC5AA8}" srcOrd="3" destOrd="0" presId="urn:diagrams.loki3.com/BracketList+Icon"/>
    <dgm:cxn modelId="{CB919EC9-E356-47EE-95E6-7E6794522A38}" type="presParOf" srcId="{096B3212-DB79-4953-8992-ABEEB8B3C762}" destId="{46BC0F53-E3C7-4418-9C51-2DEEA99EE9A9}" srcOrd="4" destOrd="0" presId="urn:diagrams.loki3.com/BracketList+Icon"/>
    <dgm:cxn modelId="{13B94C42-123B-4362-935D-630F6AA9F9BF}" type="presParOf" srcId="{46BC0F53-E3C7-4418-9C51-2DEEA99EE9A9}" destId="{44E67B11-AF76-4802-AE08-7925B6423527}" srcOrd="0" destOrd="0" presId="urn:diagrams.loki3.com/BracketList+Icon"/>
    <dgm:cxn modelId="{87779C7B-218C-4FEC-9455-5141CB6B3E1F}" type="presParOf" srcId="{46BC0F53-E3C7-4418-9C51-2DEEA99EE9A9}" destId="{BAB5CEA8-1A65-4437-AABC-74FB1329D193}" srcOrd="1" destOrd="0" presId="urn:diagrams.loki3.com/BracketList+Icon"/>
    <dgm:cxn modelId="{61EE0142-AE27-4053-A9BF-448DFAF20263}" type="presParOf" srcId="{46BC0F53-E3C7-4418-9C51-2DEEA99EE9A9}" destId="{53A3B6FD-7D79-454A-A3E9-D38A4BE631AF}" srcOrd="2" destOrd="0" presId="urn:diagrams.loki3.com/BracketList+Icon"/>
    <dgm:cxn modelId="{39CB5177-3D4C-47F7-8BED-7ADA286D5DCD}" type="presParOf" srcId="{46BC0F53-E3C7-4418-9C51-2DEEA99EE9A9}" destId="{135C62E5-CFC2-4953-8E61-4A2D713B5741}" srcOrd="3" destOrd="0" presId="urn:diagrams.loki3.com/BracketList+Icon"/>
    <dgm:cxn modelId="{4B27DBDB-0BCB-4FCF-9241-66550A6009DD}" type="presParOf" srcId="{096B3212-DB79-4953-8992-ABEEB8B3C762}" destId="{61AA7954-3292-44BC-B579-BCBBE9D3A565}" srcOrd="5" destOrd="0" presId="urn:diagrams.loki3.com/BracketList+Icon"/>
    <dgm:cxn modelId="{E2616D13-00D2-4EBB-B205-9729279D8C86}" type="presParOf" srcId="{096B3212-DB79-4953-8992-ABEEB8B3C762}" destId="{2C1AFD01-1BCC-4D41-8401-904635EA6901}" srcOrd="6" destOrd="0" presId="urn:diagrams.loki3.com/BracketList+Icon"/>
    <dgm:cxn modelId="{0A75653F-5423-4EA3-9202-C1C61ADA98F9}" type="presParOf" srcId="{2C1AFD01-1BCC-4D41-8401-904635EA6901}" destId="{4B2627CF-8790-4283-92BE-D3900C0C0504}" srcOrd="0" destOrd="0" presId="urn:diagrams.loki3.com/BracketList+Icon"/>
    <dgm:cxn modelId="{8CDE3309-059F-4DAA-80A2-47EB988F3EC7}" type="presParOf" srcId="{2C1AFD01-1BCC-4D41-8401-904635EA6901}" destId="{0DC05452-49CE-44D1-9FB1-C47E0AAC3C13}" srcOrd="1" destOrd="0" presId="urn:diagrams.loki3.com/BracketList+Icon"/>
    <dgm:cxn modelId="{068D383C-66EF-400A-8D41-3D8C914C945D}" type="presParOf" srcId="{2C1AFD01-1BCC-4D41-8401-904635EA6901}" destId="{17D8DE6E-701D-410B-A3B1-0CAA5987A944}" srcOrd="2" destOrd="0" presId="urn:diagrams.loki3.com/BracketList+Icon"/>
    <dgm:cxn modelId="{AAB316B6-BDA2-4B1F-9FCD-E3A03034D6D6}" type="presParOf" srcId="{2C1AFD01-1BCC-4D41-8401-904635EA6901}" destId="{2BB43322-7F9A-4958-BEAB-917B8A7FBB67}" srcOrd="3" destOrd="0" presId="urn:diagrams.loki3.com/Bracket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94ACBD-DC4D-4975-BB65-68A3EC78E1D2}" type="doc">
      <dgm:prSet loTypeId="urn:microsoft.com/office/officeart/2005/8/layout/gear1" loCatId="cycle" qsTypeId="urn:microsoft.com/office/officeart/2005/8/quickstyle/simple2" qsCatId="simple" csTypeId="urn:microsoft.com/office/officeart/2005/8/colors/colorful3" csCatId="colorful" phldr="1"/>
      <dgm:spPr/>
    </dgm:pt>
    <dgm:pt modelId="{BC232DBC-80E1-4753-87DD-0B6A4E72E218}">
      <dgm:prSet phldrT="[Texto]" custT="1"/>
      <dgm:spPr>
        <a:effectLst>
          <a:outerShdw blurRad="50800" dist="38100" dir="5400000" algn="t" rotWithShape="0">
            <a:prstClr val="black">
              <a:alpha val="40000"/>
            </a:prstClr>
          </a:outerShdw>
        </a:effectLst>
      </dgm:spPr>
      <dgm:t>
        <a:bodyPr/>
        <a:lstStyle/>
        <a:p>
          <a:r>
            <a:rPr lang="es-ES" sz="1800" b="1" dirty="0" smtClean="0"/>
            <a:t>Observación</a:t>
          </a:r>
          <a:endParaRPr lang="es-EC" sz="1800" dirty="0"/>
        </a:p>
      </dgm:t>
    </dgm:pt>
    <dgm:pt modelId="{C8D35762-3A62-49C9-A789-20357826577C}" type="parTrans" cxnId="{026398B6-6DE3-42E5-9CAB-768866FAFD11}">
      <dgm:prSet/>
      <dgm:spPr/>
      <dgm:t>
        <a:bodyPr/>
        <a:lstStyle/>
        <a:p>
          <a:endParaRPr lang="es-EC"/>
        </a:p>
      </dgm:t>
    </dgm:pt>
    <dgm:pt modelId="{6B5FE98F-D446-4752-AE22-FC2A3D2B10B4}" type="sibTrans" cxnId="{026398B6-6DE3-42E5-9CAB-768866FAFD11}">
      <dgm:prSet/>
      <dgm:spPr/>
      <dgm:t>
        <a:bodyPr/>
        <a:lstStyle/>
        <a:p>
          <a:endParaRPr lang="es-EC"/>
        </a:p>
      </dgm:t>
    </dgm:pt>
    <dgm:pt modelId="{70ED2FC5-6730-4E96-80F0-0C3CD21063C8}">
      <dgm:prSet phldrT="[Texto]" custT="1"/>
      <dgm:spPr>
        <a:effectLst>
          <a:outerShdw blurRad="50800" dist="38100" dir="5400000" algn="t" rotWithShape="0">
            <a:prstClr val="black">
              <a:alpha val="40000"/>
            </a:prstClr>
          </a:outerShdw>
        </a:effectLst>
      </dgm:spPr>
      <dgm:t>
        <a:bodyPr/>
        <a:lstStyle/>
        <a:p>
          <a:r>
            <a:rPr lang="es-ES" sz="1600" b="1" dirty="0" smtClean="0"/>
            <a:t>Entrevista</a:t>
          </a:r>
          <a:endParaRPr lang="es-EC" sz="1600" dirty="0"/>
        </a:p>
      </dgm:t>
    </dgm:pt>
    <dgm:pt modelId="{9D264C31-4931-4A78-8E18-B529CED7C2C7}" type="parTrans" cxnId="{28EDDBEB-5106-4D94-8182-A6FC76EFCDFD}">
      <dgm:prSet/>
      <dgm:spPr/>
      <dgm:t>
        <a:bodyPr/>
        <a:lstStyle/>
        <a:p>
          <a:endParaRPr lang="es-EC"/>
        </a:p>
      </dgm:t>
    </dgm:pt>
    <dgm:pt modelId="{776DD597-D563-477D-8027-1A6D51C9F2EB}" type="sibTrans" cxnId="{28EDDBEB-5106-4D94-8182-A6FC76EFCDFD}">
      <dgm:prSet/>
      <dgm:spPr/>
      <dgm:t>
        <a:bodyPr/>
        <a:lstStyle/>
        <a:p>
          <a:endParaRPr lang="es-EC"/>
        </a:p>
      </dgm:t>
    </dgm:pt>
    <dgm:pt modelId="{31FE63CC-8C68-4F87-A87F-6481F5204B4D}">
      <dgm:prSet phldrT="[Texto]" custT="1"/>
      <dgm:spPr>
        <a:effectLst>
          <a:outerShdw blurRad="50800" dist="38100" dir="5400000" algn="t" rotWithShape="0">
            <a:prstClr val="black">
              <a:alpha val="40000"/>
            </a:prstClr>
          </a:outerShdw>
        </a:effectLst>
      </dgm:spPr>
      <dgm:t>
        <a:bodyPr/>
        <a:lstStyle/>
        <a:p>
          <a:r>
            <a:rPr lang="es-ES" sz="1800" b="1" dirty="0" smtClean="0"/>
            <a:t>Encuesta</a:t>
          </a:r>
          <a:endParaRPr lang="es-EC" sz="1800" dirty="0"/>
        </a:p>
      </dgm:t>
    </dgm:pt>
    <dgm:pt modelId="{1656D54F-03C0-470D-991F-F99E4A2A934A}" type="parTrans" cxnId="{D9B15A25-D20B-40B3-9600-E2E031966C1A}">
      <dgm:prSet/>
      <dgm:spPr/>
      <dgm:t>
        <a:bodyPr/>
        <a:lstStyle/>
        <a:p>
          <a:endParaRPr lang="es-EC"/>
        </a:p>
      </dgm:t>
    </dgm:pt>
    <dgm:pt modelId="{9A7B3A85-36D7-4E4C-9E96-34DAC7512C23}" type="sibTrans" cxnId="{D9B15A25-D20B-40B3-9600-E2E031966C1A}">
      <dgm:prSet/>
      <dgm:spPr/>
      <dgm:t>
        <a:bodyPr/>
        <a:lstStyle/>
        <a:p>
          <a:endParaRPr lang="es-EC"/>
        </a:p>
      </dgm:t>
    </dgm:pt>
    <dgm:pt modelId="{740BE228-18D1-4DC4-920C-F6CD34F2BFFA}" type="pres">
      <dgm:prSet presAssocID="{5294ACBD-DC4D-4975-BB65-68A3EC78E1D2}" presName="composite" presStyleCnt="0">
        <dgm:presLayoutVars>
          <dgm:chMax val="3"/>
          <dgm:animLvl val="lvl"/>
          <dgm:resizeHandles val="exact"/>
        </dgm:presLayoutVars>
      </dgm:prSet>
      <dgm:spPr/>
    </dgm:pt>
    <dgm:pt modelId="{8FB2277D-1ADA-41DF-B306-A7D46D9F92F8}" type="pres">
      <dgm:prSet presAssocID="{BC232DBC-80E1-4753-87DD-0B6A4E72E218}" presName="gear1" presStyleLbl="node1" presStyleIdx="0" presStyleCnt="3">
        <dgm:presLayoutVars>
          <dgm:chMax val="1"/>
          <dgm:bulletEnabled val="1"/>
        </dgm:presLayoutVars>
      </dgm:prSet>
      <dgm:spPr/>
      <dgm:t>
        <a:bodyPr/>
        <a:lstStyle/>
        <a:p>
          <a:endParaRPr lang="es-EC"/>
        </a:p>
      </dgm:t>
    </dgm:pt>
    <dgm:pt modelId="{A024302F-CD41-46D0-873D-87ECD42D532B}" type="pres">
      <dgm:prSet presAssocID="{BC232DBC-80E1-4753-87DD-0B6A4E72E218}" presName="gear1srcNode" presStyleLbl="node1" presStyleIdx="0" presStyleCnt="3"/>
      <dgm:spPr/>
      <dgm:t>
        <a:bodyPr/>
        <a:lstStyle/>
        <a:p>
          <a:endParaRPr lang="es-EC"/>
        </a:p>
      </dgm:t>
    </dgm:pt>
    <dgm:pt modelId="{F5F5AADF-6B75-45A8-817F-D4DFEBEF12A1}" type="pres">
      <dgm:prSet presAssocID="{BC232DBC-80E1-4753-87DD-0B6A4E72E218}" presName="gear1dstNode" presStyleLbl="node1" presStyleIdx="0" presStyleCnt="3"/>
      <dgm:spPr/>
      <dgm:t>
        <a:bodyPr/>
        <a:lstStyle/>
        <a:p>
          <a:endParaRPr lang="es-EC"/>
        </a:p>
      </dgm:t>
    </dgm:pt>
    <dgm:pt modelId="{6195775A-4563-4045-BF8E-47A1733C512A}" type="pres">
      <dgm:prSet presAssocID="{70ED2FC5-6730-4E96-80F0-0C3CD21063C8}" presName="gear2" presStyleLbl="node1" presStyleIdx="1" presStyleCnt="3" custScaleX="116306" custScaleY="114855" custLinFactNeighborX="-1836" custLinFactNeighborY="933">
        <dgm:presLayoutVars>
          <dgm:chMax val="1"/>
          <dgm:bulletEnabled val="1"/>
        </dgm:presLayoutVars>
      </dgm:prSet>
      <dgm:spPr/>
      <dgm:t>
        <a:bodyPr/>
        <a:lstStyle/>
        <a:p>
          <a:endParaRPr lang="es-EC"/>
        </a:p>
      </dgm:t>
    </dgm:pt>
    <dgm:pt modelId="{BAFDA61F-7F36-4D21-AB0E-EC00EE26DB7D}" type="pres">
      <dgm:prSet presAssocID="{70ED2FC5-6730-4E96-80F0-0C3CD21063C8}" presName="gear2srcNode" presStyleLbl="node1" presStyleIdx="1" presStyleCnt="3"/>
      <dgm:spPr/>
      <dgm:t>
        <a:bodyPr/>
        <a:lstStyle/>
        <a:p>
          <a:endParaRPr lang="es-EC"/>
        </a:p>
      </dgm:t>
    </dgm:pt>
    <dgm:pt modelId="{15BB8886-DDDB-4008-BF27-1FA269135372}" type="pres">
      <dgm:prSet presAssocID="{70ED2FC5-6730-4E96-80F0-0C3CD21063C8}" presName="gear2dstNode" presStyleLbl="node1" presStyleIdx="1" presStyleCnt="3"/>
      <dgm:spPr/>
      <dgm:t>
        <a:bodyPr/>
        <a:lstStyle/>
        <a:p>
          <a:endParaRPr lang="es-EC"/>
        </a:p>
      </dgm:t>
    </dgm:pt>
    <dgm:pt modelId="{5519C733-40E4-482D-9463-C8142F873F0C}" type="pres">
      <dgm:prSet presAssocID="{31FE63CC-8C68-4F87-A87F-6481F5204B4D}" presName="gear3" presStyleLbl="node1" presStyleIdx="2" presStyleCnt="3" custScaleX="111434" custScaleY="108144"/>
      <dgm:spPr/>
      <dgm:t>
        <a:bodyPr/>
        <a:lstStyle/>
        <a:p>
          <a:endParaRPr lang="es-EC"/>
        </a:p>
      </dgm:t>
    </dgm:pt>
    <dgm:pt modelId="{13F9D441-0D92-4432-AF2C-D306CC5AF4A4}" type="pres">
      <dgm:prSet presAssocID="{31FE63CC-8C68-4F87-A87F-6481F5204B4D}" presName="gear3tx" presStyleLbl="node1" presStyleIdx="2" presStyleCnt="3">
        <dgm:presLayoutVars>
          <dgm:chMax val="1"/>
          <dgm:bulletEnabled val="1"/>
        </dgm:presLayoutVars>
      </dgm:prSet>
      <dgm:spPr/>
      <dgm:t>
        <a:bodyPr/>
        <a:lstStyle/>
        <a:p>
          <a:endParaRPr lang="es-EC"/>
        </a:p>
      </dgm:t>
    </dgm:pt>
    <dgm:pt modelId="{2DE8BD7D-E1B3-4C53-A8C7-E6A97F3B13DF}" type="pres">
      <dgm:prSet presAssocID="{31FE63CC-8C68-4F87-A87F-6481F5204B4D}" presName="gear3srcNode" presStyleLbl="node1" presStyleIdx="2" presStyleCnt="3"/>
      <dgm:spPr/>
      <dgm:t>
        <a:bodyPr/>
        <a:lstStyle/>
        <a:p>
          <a:endParaRPr lang="es-EC"/>
        </a:p>
      </dgm:t>
    </dgm:pt>
    <dgm:pt modelId="{657FE26D-F20E-4C4A-99C8-A268F4C85D40}" type="pres">
      <dgm:prSet presAssocID="{31FE63CC-8C68-4F87-A87F-6481F5204B4D}" presName="gear3dstNode" presStyleLbl="node1" presStyleIdx="2" presStyleCnt="3"/>
      <dgm:spPr/>
      <dgm:t>
        <a:bodyPr/>
        <a:lstStyle/>
        <a:p>
          <a:endParaRPr lang="es-EC"/>
        </a:p>
      </dgm:t>
    </dgm:pt>
    <dgm:pt modelId="{3D6AB2C3-7F36-45AB-8039-826B5CD05E73}" type="pres">
      <dgm:prSet presAssocID="{6B5FE98F-D446-4752-AE22-FC2A3D2B10B4}" presName="connector1" presStyleLbl="sibTrans2D1" presStyleIdx="0" presStyleCnt="3"/>
      <dgm:spPr/>
      <dgm:t>
        <a:bodyPr/>
        <a:lstStyle/>
        <a:p>
          <a:endParaRPr lang="es-EC"/>
        </a:p>
      </dgm:t>
    </dgm:pt>
    <dgm:pt modelId="{9E98E6C8-7D51-4256-8FC9-4F53F289DF1B}" type="pres">
      <dgm:prSet presAssocID="{776DD597-D563-477D-8027-1A6D51C9F2EB}" presName="connector2" presStyleLbl="sibTrans2D1" presStyleIdx="1" presStyleCnt="3"/>
      <dgm:spPr/>
      <dgm:t>
        <a:bodyPr/>
        <a:lstStyle/>
        <a:p>
          <a:endParaRPr lang="es-EC"/>
        </a:p>
      </dgm:t>
    </dgm:pt>
    <dgm:pt modelId="{27DBC02F-BBB1-40E4-A1F1-45B9610B7A28}" type="pres">
      <dgm:prSet presAssocID="{9A7B3A85-36D7-4E4C-9E96-34DAC7512C23}" presName="connector3" presStyleLbl="sibTrans2D1" presStyleIdx="2" presStyleCnt="3"/>
      <dgm:spPr/>
      <dgm:t>
        <a:bodyPr/>
        <a:lstStyle/>
        <a:p>
          <a:endParaRPr lang="es-EC"/>
        </a:p>
      </dgm:t>
    </dgm:pt>
  </dgm:ptLst>
  <dgm:cxnLst>
    <dgm:cxn modelId="{026398B6-6DE3-42E5-9CAB-768866FAFD11}" srcId="{5294ACBD-DC4D-4975-BB65-68A3EC78E1D2}" destId="{BC232DBC-80E1-4753-87DD-0B6A4E72E218}" srcOrd="0" destOrd="0" parTransId="{C8D35762-3A62-49C9-A789-20357826577C}" sibTransId="{6B5FE98F-D446-4752-AE22-FC2A3D2B10B4}"/>
    <dgm:cxn modelId="{1E4FEB5F-70FF-4981-BA62-3782B71BD11F}" type="presOf" srcId="{31FE63CC-8C68-4F87-A87F-6481F5204B4D}" destId="{5519C733-40E4-482D-9463-C8142F873F0C}" srcOrd="0" destOrd="0" presId="urn:microsoft.com/office/officeart/2005/8/layout/gear1"/>
    <dgm:cxn modelId="{7E0E20CB-620B-4ABC-AEBB-2A826EF23F00}" type="presOf" srcId="{6B5FE98F-D446-4752-AE22-FC2A3D2B10B4}" destId="{3D6AB2C3-7F36-45AB-8039-826B5CD05E73}" srcOrd="0" destOrd="0" presId="urn:microsoft.com/office/officeart/2005/8/layout/gear1"/>
    <dgm:cxn modelId="{F8B9FE2B-D24A-4374-B586-E60DF66AC108}" type="presOf" srcId="{776DD597-D563-477D-8027-1A6D51C9F2EB}" destId="{9E98E6C8-7D51-4256-8FC9-4F53F289DF1B}" srcOrd="0" destOrd="0" presId="urn:microsoft.com/office/officeart/2005/8/layout/gear1"/>
    <dgm:cxn modelId="{FB90981E-957F-48A9-AB6A-1559286DA9A6}" type="presOf" srcId="{BC232DBC-80E1-4753-87DD-0B6A4E72E218}" destId="{F5F5AADF-6B75-45A8-817F-D4DFEBEF12A1}" srcOrd="2" destOrd="0" presId="urn:microsoft.com/office/officeart/2005/8/layout/gear1"/>
    <dgm:cxn modelId="{512B87F4-A867-4579-BA72-9469DFB6B908}" type="presOf" srcId="{70ED2FC5-6730-4E96-80F0-0C3CD21063C8}" destId="{15BB8886-DDDB-4008-BF27-1FA269135372}" srcOrd="2" destOrd="0" presId="urn:microsoft.com/office/officeart/2005/8/layout/gear1"/>
    <dgm:cxn modelId="{312625C9-E75C-4CE9-8687-0FA190EF124B}" type="presOf" srcId="{BC232DBC-80E1-4753-87DD-0B6A4E72E218}" destId="{8FB2277D-1ADA-41DF-B306-A7D46D9F92F8}" srcOrd="0" destOrd="0" presId="urn:microsoft.com/office/officeart/2005/8/layout/gear1"/>
    <dgm:cxn modelId="{46E5D9B6-D404-47E2-9C69-BA28A4606172}" type="presOf" srcId="{31FE63CC-8C68-4F87-A87F-6481F5204B4D}" destId="{2DE8BD7D-E1B3-4C53-A8C7-E6A97F3B13DF}" srcOrd="2" destOrd="0" presId="urn:microsoft.com/office/officeart/2005/8/layout/gear1"/>
    <dgm:cxn modelId="{BE6DCBB4-9AE5-47C1-87F9-D1D04B4BE369}" type="presOf" srcId="{5294ACBD-DC4D-4975-BB65-68A3EC78E1D2}" destId="{740BE228-18D1-4DC4-920C-F6CD34F2BFFA}" srcOrd="0" destOrd="0" presId="urn:microsoft.com/office/officeart/2005/8/layout/gear1"/>
    <dgm:cxn modelId="{B3FB6388-2680-41CC-88D9-CEBD449799F2}" type="presOf" srcId="{BC232DBC-80E1-4753-87DD-0B6A4E72E218}" destId="{A024302F-CD41-46D0-873D-87ECD42D532B}" srcOrd="1" destOrd="0" presId="urn:microsoft.com/office/officeart/2005/8/layout/gear1"/>
    <dgm:cxn modelId="{039EC195-6414-4071-9253-D42C75EE976B}" type="presOf" srcId="{70ED2FC5-6730-4E96-80F0-0C3CD21063C8}" destId="{BAFDA61F-7F36-4D21-AB0E-EC00EE26DB7D}" srcOrd="1" destOrd="0" presId="urn:microsoft.com/office/officeart/2005/8/layout/gear1"/>
    <dgm:cxn modelId="{C383B6B7-4C0D-4E15-B80F-D29D54AAC48C}" type="presOf" srcId="{70ED2FC5-6730-4E96-80F0-0C3CD21063C8}" destId="{6195775A-4563-4045-BF8E-47A1733C512A}" srcOrd="0" destOrd="0" presId="urn:microsoft.com/office/officeart/2005/8/layout/gear1"/>
    <dgm:cxn modelId="{D9B15A25-D20B-40B3-9600-E2E031966C1A}" srcId="{5294ACBD-DC4D-4975-BB65-68A3EC78E1D2}" destId="{31FE63CC-8C68-4F87-A87F-6481F5204B4D}" srcOrd="2" destOrd="0" parTransId="{1656D54F-03C0-470D-991F-F99E4A2A934A}" sibTransId="{9A7B3A85-36D7-4E4C-9E96-34DAC7512C23}"/>
    <dgm:cxn modelId="{38219400-F5F8-482D-BE76-3EFF47A63D64}" type="presOf" srcId="{9A7B3A85-36D7-4E4C-9E96-34DAC7512C23}" destId="{27DBC02F-BBB1-40E4-A1F1-45B9610B7A28}" srcOrd="0" destOrd="0" presId="urn:microsoft.com/office/officeart/2005/8/layout/gear1"/>
    <dgm:cxn modelId="{28EDDBEB-5106-4D94-8182-A6FC76EFCDFD}" srcId="{5294ACBD-DC4D-4975-BB65-68A3EC78E1D2}" destId="{70ED2FC5-6730-4E96-80F0-0C3CD21063C8}" srcOrd="1" destOrd="0" parTransId="{9D264C31-4931-4A78-8E18-B529CED7C2C7}" sibTransId="{776DD597-D563-477D-8027-1A6D51C9F2EB}"/>
    <dgm:cxn modelId="{8C9A4956-8BA2-4637-97C7-DA6907A6390A}" type="presOf" srcId="{31FE63CC-8C68-4F87-A87F-6481F5204B4D}" destId="{657FE26D-F20E-4C4A-99C8-A268F4C85D40}" srcOrd="3" destOrd="0" presId="urn:microsoft.com/office/officeart/2005/8/layout/gear1"/>
    <dgm:cxn modelId="{1F40EBC9-2BFB-4AC7-8014-F5B030AE4E3E}" type="presOf" srcId="{31FE63CC-8C68-4F87-A87F-6481F5204B4D}" destId="{13F9D441-0D92-4432-AF2C-D306CC5AF4A4}" srcOrd="1" destOrd="0" presId="urn:microsoft.com/office/officeart/2005/8/layout/gear1"/>
    <dgm:cxn modelId="{F3B27153-1117-4D8B-8A68-D30566F550DE}" type="presParOf" srcId="{740BE228-18D1-4DC4-920C-F6CD34F2BFFA}" destId="{8FB2277D-1ADA-41DF-B306-A7D46D9F92F8}" srcOrd="0" destOrd="0" presId="urn:microsoft.com/office/officeart/2005/8/layout/gear1"/>
    <dgm:cxn modelId="{3B24057B-3111-429F-AF6F-EADE8403A51D}" type="presParOf" srcId="{740BE228-18D1-4DC4-920C-F6CD34F2BFFA}" destId="{A024302F-CD41-46D0-873D-87ECD42D532B}" srcOrd="1" destOrd="0" presId="urn:microsoft.com/office/officeart/2005/8/layout/gear1"/>
    <dgm:cxn modelId="{F5910D0A-CAE7-4376-A75F-D4017544B7B7}" type="presParOf" srcId="{740BE228-18D1-4DC4-920C-F6CD34F2BFFA}" destId="{F5F5AADF-6B75-45A8-817F-D4DFEBEF12A1}" srcOrd="2" destOrd="0" presId="urn:microsoft.com/office/officeart/2005/8/layout/gear1"/>
    <dgm:cxn modelId="{8105F3A4-E323-43A7-AE10-26CEB10064F3}" type="presParOf" srcId="{740BE228-18D1-4DC4-920C-F6CD34F2BFFA}" destId="{6195775A-4563-4045-BF8E-47A1733C512A}" srcOrd="3" destOrd="0" presId="urn:microsoft.com/office/officeart/2005/8/layout/gear1"/>
    <dgm:cxn modelId="{7C427FAA-576E-46C1-BB8D-9599F89EF931}" type="presParOf" srcId="{740BE228-18D1-4DC4-920C-F6CD34F2BFFA}" destId="{BAFDA61F-7F36-4D21-AB0E-EC00EE26DB7D}" srcOrd="4" destOrd="0" presId="urn:microsoft.com/office/officeart/2005/8/layout/gear1"/>
    <dgm:cxn modelId="{75656C09-7C6E-4C42-A635-B8DDB6DEC497}" type="presParOf" srcId="{740BE228-18D1-4DC4-920C-F6CD34F2BFFA}" destId="{15BB8886-DDDB-4008-BF27-1FA269135372}" srcOrd="5" destOrd="0" presId="urn:microsoft.com/office/officeart/2005/8/layout/gear1"/>
    <dgm:cxn modelId="{8541E826-3AD2-4E46-9E36-561BC1BED9A9}" type="presParOf" srcId="{740BE228-18D1-4DC4-920C-F6CD34F2BFFA}" destId="{5519C733-40E4-482D-9463-C8142F873F0C}" srcOrd="6" destOrd="0" presId="urn:microsoft.com/office/officeart/2005/8/layout/gear1"/>
    <dgm:cxn modelId="{5FD48FB4-037A-47F9-8205-E5070C0FF296}" type="presParOf" srcId="{740BE228-18D1-4DC4-920C-F6CD34F2BFFA}" destId="{13F9D441-0D92-4432-AF2C-D306CC5AF4A4}" srcOrd="7" destOrd="0" presId="urn:microsoft.com/office/officeart/2005/8/layout/gear1"/>
    <dgm:cxn modelId="{5B4BD61D-9914-447B-89CF-E50BF1BC0414}" type="presParOf" srcId="{740BE228-18D1-4DC4-920C-F6CD34F2BFFA}" destId="{2DE8BD7D-E1B3-4C53-A8C7-E6A97F3B13DF}" srcOrd="8" destOrd="0" presId="urn:microsoft.com/office/officeart/2005/8/layout/gear1"/>
    <dgm:cxn modelId="{6AED9B8B-5960-4CE1-A5ED-B79146B1108B}" type="presParOf" srcId="{740BE228-18D1-4DC4-920C-F6CD34F2BFFA}" destId="{657FE26D-F20E-4C4A-99C8-A268F4C85D40}" srcOrd="9" destOrd="0" presId="urn:microsoft.com/office/officeart/2005/8/layout/gear1"/>
    <dgm:cxn modelId="{A47B71D3-00BB-4388-B179-84240FFBD381}" type="presParOf" srcId="{740BE228-18D1-4DC4-920C-F6CD34F2BFFA}" destId="{3D6AB2C3-7F36-45AB-8039-826B5CD05E73}" srcOrd="10" destOrd="0" presId="urn:microsoft.com/office/officeart/2005/8/layout/gear1"/>
    <dgm:cxn modelId="{37C05AE8-E8F9-45A2-A918-14B6DDB07320}" type="presParOf" srcId="{740BE228-18D1-4DC4-920C-F6CD34F2BFFA}" destId="{9E98E6C8-7D51-4256-8FC9-4F53F289DF1B}" srcOrd="11" destOrd="0" presId="urn:microsoft.com/office/officeart/2005/8/layout/gear1"/>
    <dgm:cxn modelId="{EA163E5C-1DAB-45A8-B543-B3FD5B68DE31}" type="presParOf" srcId="{740BE228-18D1-4DC4-920C-F6CD34F2BFFA}" destId="{27DBC02F-BBB1-40E4-A1F1-45B9610B7A2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849610" y="849610"/>
          <a:ext cx="3816424" cy="2117203"/>
        </a:xfrm>
        <a:prstGeom prst="flowChartManualOperation">
          <a:avLst/>
        </a:prstGeom>
        <a:gradFill rotWithShape="0">
          <a:gsLst>
            <a:gs pos="0">
              <a:schemeClr val="accent2">
                <a:hueOff val="0"/>
                <a:satOff val="0"/>
                <a:lumOff val="0"/>
                <a:alphaOff val="0"/>
                <a:tint val="65000"/>
                <a:shade val="100000"/>
                <a:satMod val="133000"/>
              </a:schemeClr>
            </a:gs>
            <a:gs pos="15000">
              <a:schemeClr val="accent2">
                <a:hueOff val="0"/>
                <a:satOff val="0"/>
                <a:lumOff val="0"/>
                <a:alphaOff val="0"/>
                <a:tint val="50000"/>
                <a:shade val="100000"/>
                <a:satMod val="140000"/>
              </a:schemeClr>
            </a:gs>
            <a:gs pos="100000">
              <a:schemeClr val="accent2">
                <a:hueOff val="0"/>
                <a:satOff val="0"/>
                <a:lumOff val="0"/>
                <a:alphaOff val="0"/>
                <a:tint val="10000"/>
                <a:shade val="100000"/>
                <a:satMod val="135000"/>
              </a:schemeClr>
            </a:gs>
          </a:gsLst>
          <a:lin ang="16200000" scaled="1"/>
        </a:gradFill>
        <a:ln>
          <a:noFill/>
        </a:ln>
        <a:effectLst>
          <a:reflection blurRad="6350" stA="50000" endA="275" endPos="40000" dist="101600" dir="5400000" sy="-100000" algn="bl" rotWithShape="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algn="l" defTabSz="914400">
            <a:lnSpc>
              <a:spcPct val="90000"/>
            </a:lnSpc>
            <a:spcBef>
              <a:spcPct val="0"/>
            </a:spcBef>
            <a:spcAft>
              <a:spcPct val="35000"/>
            </a:spcAft>
            <a:buNone/>
          </a:pPr>
          <a:r>
            <a:rPr lang="es-ES" sz="2000" kern="1200" noProof="1" smtClean="0"/>
            <a:t>No contar con un plan formal del Continuidad del Negocio.</a:t>
          </a:r>
          <a:endParaRPr lang="es-ES" sz="2000" kern="1200" noProof="1"/>
        </a:p>
      </dsp:txBody>
      <dsp:txXfrm rot="5400000">
        <a:off x="0" y="763285"/>
        <a:ext cx="2117203" cy="2289854"/>
      </dsp:txXfrm>
    </dsp:sp>
    <dsp:sp modelId="{DAD9059A-916A-4916-A2A8-B42491568DD3}">
      <dsp:nvSpPr>
        <dsp:cNvPr id="0" name=""/>
        <dsp:cNvSpPr/>
      </dsp:nvSpPr>
      <dsp:spPr>
        <a:xfrm rot="16200000">
          <a:off x="1432417" y="849610"/>
          <a:ext cx="3816424" cy="2117203"/>
        </a:xfrm>
        <a:prstGeom prst="flowChartManualOperation">
          <a:avLst/>
        </a:prstGeom>
        <a:gradFill rotWithShape="0">
          <a:gsLst>
            <a:gs pos="0">
              <a:schemeClr val="accent3">
                <a:hueOff val="0"/>
                <a:satOff val="0"/>
                <a:lumOff val="0"/>
                <a:alphaOff val="0"/>
                <a:tint val="65000"/>
                <a:shade val="100000"/>
                <a:satMod val="133000"/>
              </a:schemeClr>
            </a:gs>
            <a:gs pos="15000">
              <a:schemeClr val="accent3">
                <a:hueOff val="0"/>
                <a:satOff val="0"/>
                <a:lumOff val="0"/>
                <a:alphaOff val="0"/>
                <a:tint val="50000"/>
                <a:shade val="100000"/>
                <a:satMod val="140000"/>
              </a:schemeClr>
            </a:gs>
            <a:gs pos="100000">
              <a:schemeClr val="accent3">
                <a:hueOff val="0"/>
                <a:satOff val="0"/>
                <a:lumOff val="0"/>
                <a:alphaOff val="0"/>
                <a:tint val="10000"/>
                <a:shade val="100000"/>
                <a:satMod val="135000"/>
              </a:schemeClr>
            </a:gs>
          </a:gsLst>
          <a:lin ang="16200000" scaled="1"/>
        </a:gradFill>
        <a:ln>
          <a:noFill/>
        </a:ln>
        <a:effectLst>
          <a:reflection blurRad="6350" stA="50000" endA="275" endPos="40000" dist="101600" dir="5400000" sy="-100000" algn="bl" rotWithShape="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algn="l" defTabSz="914400">
            <a:lnSpc>
              <a:spcPct val="90000"/>
            </a:lnSpc>
            <a:spcBef>
              <a:spcPct val="0"/>
            </a:spcBef>
            <a:spcAft>
              <a:spcPct val="35000"/>
            </a:spcAft>
            <a:buNone/>
          </a:pPr>
          <a:r>
            <a:rPr lang="es-ES" sz="2000" kern="1200" noProof="1" smtClean="0"/>
            <a:t>Documentación</a:t>
          </a:r>
        </a:p>
        <a:p>
          <a:pPr lvl="0" algn="l" defTabSz="914400">
            <a:lnSpc>
              <a:spcPct val="90000"/>
            </a:lnSpc>
            <a:spcBef>
              <a:spcPct val="0"/>
            </a:spcBef>
            <a:spcAft>
              <a:spcPct val="35000"/>
            </a:spcAft>
            <a:buNone/>
          </a:pPr>
          <a:r>
            <a:rPr lang="es-ES" sz="2000" kern="1200" noProof="1" smtClean="0"/>
            <a:t>Informal.</a:t>
          </a:r>
          <a:endParaRPr lang="es-ES" sz="2000" kern="1200" noProof="1"/>
        </a:p>
      </dsp:txBody>
      <dsp:txXfrm rot="5400000">
        <a:off x="2282027" y="763285"/>
        <a:ext cx="2117203" cy="2289854"/>
      </dsp:txXfrm>
    </dsp:sp>
    <dsp:sp modelId="{25A33852-3C4B-4406-8856-3A4D6201948C}">
      <dsp:nvSpPr>
        <dsp:cNvPr id="0" name=""/>
        <dsp:cNvSpPr/>
      </dsp:nvSpPr>
      <dsp:spPr>
        <a:xfrm rot="16200000">
          <a:off x="3704412" y="849610"/>
          <a:ext cx="3816424" cy="2117203"/>
        </a:xfrm>
        <a:prstGeom prst="flowChartManualOperation">
          <a:avLst/>
        </a:prstGeom>
        <a:gradFill rotWithShape="0">
          <a:gsLst>
            <a:gs pos="0">
              <a:schemeClr val="accent4">
                <a:hueOff val="0"/>
                <a:satOff val="0"/>
                <a:lumOff val="0"/>
                <a:alphaOff val="0"/>
                <a:tint val="65000"/>
                <a:shade val="100000"/>
                <a:satMod val="133000"/>
              </a:schemeClr>
            </a:gs>
            <a:gs pos="15000">
              <a:schemeClr val="accent4">
                <a:hueOff val="0"/>
                <a:satOff val="0"/>
                <a:lumOff val="0"/>
                <a:alphaOff val="0"/>
                <a:tint val="50000"/>
                <a:shade val="100000"/>
                <a:satMod val="140000"/>
              </a:schemeClr>
            </a:gs>
            <a:gs pos="100000">
              <a:schemeClr val="accent4">
                <a:hueOff val="0"/>
                <a:satOff val="0"/>
                <a:lumOff val="0"/>
                <a:alphaOff val="0"/>
                <a:tint val="10000"/>
                <a:shade val="100000"/>
                <a:satMod val="135000"/>
              </a:schemeClr>
            </a:gs>
          </a:gsLst>
          <a:lin ang="16200000" scaled="1"/>
        </a:gradFill>
        <a:ln>
          <a:noFill/>
        </a:ln>
        <a:effectLst>
          <a:outerShdw blurRad="50800" dist="38100" dir="5400000" algn="t" rotWithShape="0">
            <a:prstClr val="black">
              <a:alpha val="40000"/>
            </a:prstClr>
          </a:outerShdw>
          <a:reflection blurRad="6350" stA="50000" endA="275" endPos="40000" dist="101600" dir="5400000" sy="-100000" algn="bl" rotWithShape="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algn="l" defTabSz="914400">
            <a:lnSpc>
              <a:spcPct val="90000"/>
            </a:lnSpc>
            <a:spcBef>
              <a:spcPct val="0"/>
            </a:spcBef>
            <a:spcAft>
              <a:spcPct val="35000"/>
            </a:spcAft>
            <a:buNone/>
          </a:pPr>
          <a:r>
            <a:rPr lang="es-ES" sz="2000" kern="1200" noProof="1" smtClean="0"/>
            <a:t>Pasos inmediatos de sistemas sin cumplir un cliclo de vida</a:t>
          </a:r>
          <a:r>
            <a:rPr lang="es-ES" sz="1700" kern="1200" noProof="1" smtClean="0"/>
            <a:t>.</a:t>
          </a:r>
          <a:endParaRPr lang="es-ES" sz="1700" kern="1200" noProof="1"/>
        </a:p>
      </dsp:txBody>
      <dsp:txXfrm rot="5400000">
        <a:off x="4554022" y="763285"/>
        <a:ext cx="2117203" cy="2289854"/>
      </dsp:txXfrm>
    </dsp:sp>
    <dsp:sp modelId="{86146B22-5360-4D1B-AC91-3378F10134EE}">
      <dsp:nvSpPr>
        <dsp:cNvPr id="0" name=""/>
        <dsp:cNvSpPr/>
      </dsp:nvSpPr>
      <dsp:spPr>
        <a:xfrm rot="16200000">
          <a:off x="5984406" y="849610"/>
          <a:ext cx="3816424" cy="2117203"/>
        </a:xfrm>
        <a:prstGeom prst="flowChartManualOperation">
          <a:avLst/>
        </a:prstGeom>
        <a:gradFill rotWithShape="0">
          <a:gsLst>
            <a:gs pos="0">
              <a:schemeClr val="accent5">
                <a:hueOff val="0"/>
                <a:satOff val="0"/>
                <a:lumOff val="0"/>
                <a:alphaOff val="0"/>
                <a:tint val="65000"/>
                <a:shade val="100000"/>
                <a:satMod val="133000"/>
              </a:schemeClr>
            </a:gs>
            <a:gs pos="15000">
              <a:schemeClr val="accent5">
                <a:hueOff val="0"/>
                <a:satOff val="0"/>
                <a:lumOff val="0"/>
                <a:alphaOff val="0"/>
                <a:tint val="50000"/>
                <a:shade val="100000"/>
                <a:satMod val="140000"/>
              </a:schemeClr>
            </a:gs>
            <a:gs pos="100000">
              <a:schemeClr val="accent5">
                <a:hueOff val="0"/>
                <a:satOff val="0"/>
                <a:lumOff val="0"/>
                <a:alphaOff val="0"/>
                <a:tint val="10000"/>
                <a:shade val="100000"/>
                <a:satMod val="135000"/>
              </a:schemeClr>
            </a:gs>
          </a:gsLst>
          <a:lin ang="16200000" scaled="1"/>
        </a:gradFill>
        <a:ln>
          <a:noFill/>
        </a:ln>
        <a:effectLst>
          <a:reflection blurRad="6350" stA="50000" endA="275" endPos="40000" dist="101600" dir="5400000" sy="-100000" algn="bl" rotWithShape="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algn="l" defTabSz="914400">
            <a:lnSpc>
              <a:spcPct val="90000"/>
            </a:lnSpc>
            <a:spcBef>
              <a:spcPct val="0"/>
            </a:spcBef>
            <a:spcAft>
              <a:spcPct val="35000"/>
            </a:spcAft>
            <a:buNone/>
          </a:pPr>
          <a:r>
            <a:rPr lang="es-ES" sz="2000" kern="1200" noProof="1" smtClean="0"/>
            <a:t>Conocimiento de cuentas administrativas por varias personas.</a:t>
          </a:r>
          <a:endParaRPr lang="es-ES" sz="2000" kern="1200" noProof="1"/>
        </a:p>
      </dsp:txBody>
      <dsp:txXfrm rot="5400000">
        <a:off x="6834016" y="763285"/>
        <a:ext cx="2117203" cy="2289854"/>
      </dsp:txXfrm>
    </dsp:sp>
    <dsp:sp modelId="{C472958D-962D-472D-A934-AB9C821BC558}">
      <dsp:nvSpPr>
        <dsp:cNvPr id="0" name=""/>
        <dsp:cNvSpPr/>
      </dsp:nvSpPr>
      <dsp:spPr>
        <a:xfrm rot="16200000">
          <a:off x="8260400" y="849610"/>
          <a:ext cx="3816424" cy="2117203"/>
        </a:xfrm>
        <a:prstGeom prst="flowChartManualOperation">
          <a:avLst/>
        </a:prstGeom>
        <a:gradFill rotWithShape="0">
          <a:gsLst>
            <a:gs pos="0">
              <a:schemeClr val="accent6">
                <a:hueOff val="0"/>
                <a:satOff val="0"/>
                <a:lumOff val="0"/>
                <a:alphaOff val="0"/>
                <a:tint val="65000"/>
                <a:shade val="100000"/>
                <a:satMod val="133000"/>
              </a:schemeClr>
            </a:gs>
            <a:gs pos="15000">
              <a:schemeClr val="accent6">
                <a:hueOff val="0"/>
                <a:satOff val="0"/>
                <a:lumOff val="0"/>
                <a:alphaOff val="0"/>
                <a:tint val="50000"/>
                <a:shade val="100000"/>
                <a:satMod val="140000"/>
              </a:schemeClr>
            </a:gs>
            <a:gs pos="100000">
              <a:schemeClr val="accent6">
                <a:hueOff val="0"/>
                <a:satOff val="0"/>
                <a:lumOff val="0"/>
                <a:alphaOff val="0"/>
                <a:tint val="10000"/>
                <a:shade val="100000"/>
                <a:satMod val="135000"/>
              </a:schemeClr>
            </a:gs>
          </a:gsLst>
          <a:lin ang="16200000" scaled="1"/>
        </a:gradFill>
        <a:ln>
          <a:noFill/>
        </a:ln>
        <a:effectLst>
          <a:reflection blurRad="6350" stA="50000" endA="275" endPos="40000" dist="101600" dir="5400000" sy="-100000" algn="bl" rotWithShape="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lvl="0" algn="l" defTabSz="914400">
            <a:lnSpc>
              <a:spcPct val="90000"/>
            </a:lnSpc>
            <a:spcBef>
              <a:spcPct val="0"/>
            </a:spcBef>
            <a:spcAft>
              <a:spcPct val="35000"/>
            </a:spcAft>
            <a:buNone/>
          </a:pPr>
          <a:r>
            <a:rPr lang="es-ES" sz="2000" kern="1200" noProof="1" smtClean="0"/>
            <a:t>No registro de incidentes presentados en la infraestructura.</a:t>
          </a:r>
          <a:endParaRPr lang="es-ES" sz="2000" kern="1200" noProof="1"/>
        </a:p>
      </dsp:txBody>
      <dsp:txXfrm rot="5400000">
        <a:off x="9110010" y="763285"/>
        <a:ext cx="2117203" cy="2289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CD396-D19D-4473-B781-7CCE3D4A2373}">
      <dsp:nvSpPr>
        <dsp:cNvPr id="0" name=""/>
        <dsp:cNvSpPr/>
      </dsp:nvSpPr>
      <dsp:spPr>
        <a:xfrm>
          <a:off x="334236" y="0"/>
          <a:ext cx="3968995" cy="1728192"/>
        </a:xfrm>
        <a:prstGeom prst="roundRect">
          <a:avLst/>
        </a:prstGeom>
        <a:solidFill>
          <a:schemeClr val="accent6">
            <a:lumMod val="40000"/>
            <a:lumOff val="60000"/>
          </a:schemeClr>
        </a:solidFill>
        <a:ln>
          <a:noFill/>
        </a:ln>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accent1">
              <a:hueOff val="0"/>
              <a:satOff val="0"/>
              <a:lumOff val="0"/>
              <a:alphaOff val="0"/>
              <a:tint val="100000"/>
              <a:shade val="100000"/>
              <a:satMod val="1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s-ES" sz="2100" kern="1200" dirty="0" smtClean="0">
              <a:solidFill>
                <a:schemeClr val="tx1"/>
              </a:solidFill>
            </a:rPr>
            <a:t>Con los hallazgos se podrán detectar falencias y estas pueden ser mejoradas estableciendo políticas o procesos de seguridad. </a:t>
          </a:r>
          <a:endParaRPr lang="es-EC" sz="2100" kern="1200" dirty="0">
            <a:solidFill>
              <a:schemeClr val="tx1"/>
            </a:solidFill>
          </a:endParaRPr>
        </a:p>
      </dsp:txBody>
      <dsp:txXfrm>
        <a:off x="418599" y="84363"/>
        <a:ext cx="3800269" cy="1559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548BD-1DC0-45A6-9A5F-2A9E5D5EFC93}">
      <dsp:nvSpPr>
        <dsp:cNvPr id="0" name=""/>
        <dsp:cNvSpPr/>
      </dsp:nvSpPr>
      <dsp:spPr>
        <a:xfrm>
          <a:off x="2878" y="1659845"/>
          <a:ext cx="1472498" cy="514800"/>
        </a:xfrm>
        <a:prstGeom prst="rect">
          <a:avLst/>
        </a:prstGeom>
        <a:noFill/>
        <a:ln w="12700">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lvl="0" algn="r" defTabSz="1155700">
            <a:lnSpc>
              <a:spcPct val="90000"/>
            </a:lnSpc>
            <a:spcBef>
              <a:spcPct val="0"/>
            </a:spcBef>
            <a:spcAft>
              <a:spcPct val="35000"/>
            </a:spcAft>
          </a:pPr>
          <a:endParaRPr lang="es-EC" sz="2600" kern="1200" dirty="0"/>
        </a:p>
      </dsp:txBody>
      <dsp:txXfrm>
        <a:off x="2878" y="1659845"/>
        <a:ext cx="1472498" cy="514800"/>
      </dsp:txXfrm>
    </dsp:sp>
    <dsp:sp modelId="{F52CBB8C-9A0C-4219-A7BB-0856343FC3D2}">
      <dsp:nvSpPr>
        <dsp:cNvPr id="0" name=""/>
        <dsp:cNvSpPr/>
      </dsp:nvSpPr>
      <dsp:spPr>
        <a:xfrm>
          <a:off x="1475377" y="340670"/>
          <a:ext cx="294499" cy="3153150"/>
        </a:xfrm>
        <a:prstGeom prst="leftBrace">
          <a:avLst>
            <a:gd name="adj1" fmla="val 35000"/>
            <a:gd name="adj2" fmla="val 50000"/>
          </a:avLst>
        </a:prstGeom>
        <a:noFill/>
        <a:ln w="25400">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7A7FCBE-68BC-4271-AC68-2FB13ADE346B}">
      <dsp:nvSpPr>
        <dsp:cNvPr id="0" name=""/>
        <dsp:cNvSpPr/>
      </dsp:nvSpPr>
      <dsp:spPr>
        <a:xfrm>
          <a:off x="1844783" y="340670"/>
          <a:ext cx="4005196" cy="3153150"/>
        </a:xfrm>
        <a:prstGeom prst="rect">
          <a:avLst/>
        </a:prstGeom>
        <a:solidFill>
          <a:schemeClr val="accent1">
            <a:hueOff val="0"/>
            <a:satOff val="0"/>
            <a:lumOff val="0"/>
            <a:alphaOff val="0"/>
          </a:schemeClr>
        </a:solidFill>
        <a:ln>
          <a:noFill/>
        </a:ln>
        <a:effectLst>
          <a:outerShdw blurRad="50800" dist="38100" dir="5400000" rotWithShape="0">
            <a:srgbClr val="000000">
              <a:alpha val="61176"/>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s-ES" sz="2600" kern="1200" dirty="0" smtClean="0"/>
            <a:t>Aplicar una evaluación técnica informática al Data Center del Municipio del Distrito Metropolitano de Quito, que nos permitirá conocer el nivel cumplimiento de la norma ISO 27001 e ISO 27002.</a:t>
          </a:r>
          <a:endParaRPr lang="es-EC" sz="2600" kern="1200" dirty="0"/>
        </a:p>
      </dsp:txBody>
      <dsp:txXfrm>
        <a:off x="1844783" y="340670"/>
        <a:ext cx="4005196" cy="3153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0AEAE-278E-42DA-82B0-3401BC2BABFA}">
      <dsp:nvSpPr>
        <dsp:cNvPr id="0" name=""/>
        <dsp:cNvSpPr/>
      </dsp:nvSpPr>
      <dsp:spPr>
        <a:xfrm>
          <a:off x="0" y="277983"/>
          <a:ext cx="2032000"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endParaRPr lang="es-EC" sz="2400" kern="1200"/>
        </a:p>
      </dsp:txBody>
      <dsp:txXfrm>
        <a:off x="0" y="277983"/>
        <a:ext cx="2032000" cy="475200"/>
      </dsp:txXfrm>
    </dsp:sp>
    <dsp:sp modelId="{7D02C22B-0E96-4BEC-82AA-0E6F04E128D7}">
      <dsp:nvSpPr>
        <dsp:cNvPr id="0" name=""/>
        <dsp:cNvSpPr/>
      </dsp:nvSpPr>
      <dsp:spPr>
        <a:xfrm>
          <a:off x="2031999" y="119622"/>
          <a:ext cx="406400" cy="846450"/>
        </a:xfrm>
        <a:prstGeom prst="leftBrace">
          <a:avLst>
            <a:gd name="adj1" fmla="val 35000"/>
            <a:gd name="adj2" fmla="val 50000"/>
          </a:avLst>
        </a:prstGeom>
        <a:noFill/>
        <a:ln w="25400">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0EBA42-C948-4F85-B01A-8BA387C4A690}">
      <dsp:nvSpPr>
        <dsp:cNvPr id="0" name=""/>
        <dsp:cNvSpPr/>
      </dsp:nvSpPr>
      <dsp:spPr>
        <a:xfrm>
          <a:off x="2600959" y="92358"/>
          <a:ext cx="5527040" cy="846450"/>
        </a:xfrm>
        <a:prstGeom prst="rect">
          <a:avLst/>
        </a:prstGeom>
        <a:gradFill rotWithShape="0">
          <a:gsLst>
            <a:gs pos="0">
              <a:schemeClr val="accent2">
                <a:hueOff val="0"/>
                <a:satOff val="0"/>
                <a:lumOff val="0"/>
                <a:alphaOff val="0"/>
                <a:tint val="65000"/>
                <a:shade val="100000"/>
                <a:satMod val="133000"/>
              </a:schemeClr>
            </a:gs>
            <a:gs pos="15000">
              <a:schemeClr val="accent2">
                <a:hueOff val="0"/>
                <a:satOff val="0"/>
                <a:lumOff val="0"/>
                <a:alphaOff val="0"/>
                <a:tint val="50000"/>
                <a:shade val="100000"/>
                <a:satMod val="140000"/>
              </a:schemeClr>
            </a:gs>
            <a:gs pos="100000">
              <a:schemeClr val="accent2">
                <a:hueOff val="0"/>
                <a:satOff val="0"/>
                <a:lumOff val="0"/>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latin typeface="Times New Roman" panose="02020603050405020304" pitchFamily="18" charset="0"/>
              <a:cs typeface="Times New Roman" panose="02020603050405020304" pitchFamily="18" charset="0"/>
            </a:rPr>
            <a:t>Investigar las normas ISO 27001 e ISO 27002.</a:t>
          </a:r>
          <a:endParaRPr lang="es-EC" sz="2400" kern="1200" dirty="0"/>
        </a:p>
      </dsp:txBody>
      <dsp:txXfrm>
        <a:off x="2600959" y="92358"/>
        <a:ext cx="5527040" cy="846450"/>
      </dsp:txXfrm>
    </dsp:sp>
    <dsp:sp modelId="{DA504AD6-606D-4E66-9FF4-EC1772022398}">
      <dsp:nvSpPr>
        <dsp:cNvPr id="0" name=""/>
        <dsp:cNvSpPr/>
      </dsp:nvSpPr>
      <dsp:spPr>
        <a:xfrm>
          <a:off x="0" y="1366758"/>
          <a:ext cx="2030015"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endParaRPr lang="es-EC" sz="2400" kern="1200" dirty="0"/>
        </a:p>
      </dsp:txBody>
      <dsp:txXfrm>
        <a:off x="0" y="1366758"/>
        <a:ext cx="2030015" cy="475200"/>
      </dsp:txXfrm>
    </dsp:sp>
    <dsp:sp modelId="{B8786591-7FDA-4A96-86F7-7CEFD896E36C}">
      <dsp:nvSpPr>
        <dsp:cNvPr id="0" name=""/>
        <dsp:cNvSpPr/>
      </dsp:nvSpPr>
      <dsp:spPr>
        <a:xfrm>
          <a:off x="2030015" y="1025208"/>
          <a:ext cx="406003" cy="1158299"/>
        </a:xfrm>
        <a:prstGeom prst="leftBrace">
          <a:avLst>
            <a:gd name="adj1" fmla="val 35000"/>
            <a:gd name="adj2" fmla="val 50000"/>
          </a:avLst>
        </a:prstGeom>
        <a:noFill/>
        <a:ln w="25400">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3316D7-BCCE-44B9-AA3E-DBD1906A29FE}">
      <dsp:nvSpPr>
        <dsp:cNvPr id="0" name=""/>
        <dsp:cNvSpPr/>
      </dsp:nvSpPr>
      <dsp:spPr>
        <a:xfrm>
          <a:off x="2598419" y="1025208"/>
          <a:ext cx="5521642" cy="1158299"/>
        </a:xfrm>
        <a:prstGeom prst="rect">
          <a:avLst/>
        </a:prstGeom>
        <a:gradFill rotWithShape="0">
          <a:gsLst>
            <a:gs pos="0">
              <a:schemeClr val="accent2">
                <a:hueOff val="1560506"/>
                <a:satOff val="-1946"/>
                <a:lumOff val="458"/>
                <a:alphaOff val="0"/>
                <a:tint val="65000"/>
                <a:shade val="100000"/>
                <a:satMod val="133000"/>
              </a:schemeClr>
            </a:gs>
            <a:gs pos="15000">
              <a:schemeClr val="accent2">
                <a:hueOff val="1560506"/>
                <a:satOff val="-1946"/>
                <a:lumOff val="458"/>
                <a:alphaOff val="0"/>
                <a:tint val="50000"/>
                <a:shade val="100000"/>
                <a:satMod val="140000"/>
              </a:schemeClr>
            </a:gs>
            <a:gs pos="100000">
              <a:schemeClr val="accent2">
                <a:hueOff val="1560506"/>
                <a:satOff val="-1946"/>
                <a:lumOff val="458"/>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latin typeface="Times New Roman" panose="02020603050405020304" pitchFamily="18" charset="0"/>
              <a:cs typeface="Times New Roman" panose="02020603050405020304" pitchFamily="18" charset="0"/>
            </a:rPr>
            <a:t>Establecer el nivel de cumplimiento de acuerdo a los lineamientos establecidos por las normas ISO27001 y 27002.</a:t>
          </a:r>
          <a:endParaRPr lang="es-EC" sz="2400" kern="1200" dirty="0"/>
        </a:p>
      </dsp:txBody>
      <dsp:txXfrm>
        <a:off x="2598419" y="1025208"/>
        <a:ext cx="5521642" cy="1158299"/>
      </dsp:txXfrm>
    </dsp:sp>
    <dsp:sp modelId="{44E67B11-AF76-4802-AE08-7925B6423527}">
      <dsp:nvSpPr>
        <dsp:cNvPr id="0" name=""/>
        <dsp:cNvSpPr/>
      </dsp:nvSpPr>
      <dsp:spPr>
        <a:xfrm>
          <a:off x="0" y="2774808"/>
          <a:ext cx="2030015"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endParaRPr lang="es-EC" sz="2400" kern="1200" dirty="0"/>
        </a:p>
      </dsp:txBody>
      <dsp:txXfrm>
        <a:off x="0" y="2774808"/>
        <a:ext cx="2030015" cy="475200"/>
      </dsp:txXfrm>
    </dsp:sp>
    <dsp:sp modelId="{BAB5CEA8-1A65-4437-AABC-74FB1329D193}">
      <dsp:nvSpPr>
        <dsp:cNvPr id="0" name=""/>
        <dsp:cNvSpPr/>
      </dsp:nvSpPr>
      <dsp:spPr>
        <a:xfrm>
          <a:off x="2030015" y="2269908"/>
          <a:ext cx="406003" cy="1485000"/>
        </a:xfrm>
        <a:prstGeom prst="leftBrace">
          <a:avLst>
            <a:gd name="adj1" fmla="val 35000"/>
            <a:gd name="adj2" fmla="val 50000"/>
          </a:avLst>
        </a:prstGeom>
        <a:noFill/>
        <a:ln w="25400">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C62E5-CFC2-4953-8E61-4A2D713B5741}">
      <dsp:nvSpPr>
        <dsp:cNvPr id="0" name=""/>
        <dsp:cNvSpPr/>
      </dsp:nvSpPr>
      <dsp:spPr>
        <a:xfrm>
          <a:off x="2598419" y="2269908"/>
          <a:ext cx="5521642" cy="1485000"/>
        </a:xfrm>
        <a:prstGeom prst="rect">
          <a:avLst/>
        </a:prstGeom>
        <a:gradFill rotWithShape="0">
          <a:gsLst>
            <a:gs pos="0">
              <a:schemeClr val="accent2">
                <a:hueOff val="3121013"/>
                <a:satOff val="-3893"/>
                <a:lumOff val="915"/>
                <a:alphaOff val="0"/>
                <a:tint val="65000"/>
                <a:shade val="100000"/>
                <a:satMod val="133000"/>
              </a:schemeClr>
            </a:gs>
            <a:gs pos="15000">
              <a:schemeClr val="accent2">
                <a:hueOff val="3121013"/>
                <a:satOff val="-3893"/>
                <a:lumOff val="915"/>
                <a:alphaOff val="0"/>
                <a:tint val="50000"/>
                <a:shade val="100000"/>
                <a:satMod val="140000"/>
              </a:schemeClr>
            </a:gs>
            <a:gs pos="100000">
              <a:schemeClr val="accent2">
                <a:hueOff val="3121013"/>
                <a:satOff val="-3893"/>
                <a:lumOff val="915"/>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 </a:t>
          </a:r>
          <a:r>
            <a:rPr lang="es-EC" sz="2400" kern="1200" dirty="0" smtClean="0">
              <a:latin typeface="Times New Roman" panose="02020603050405020304" pitchFamily="18" charset="0"/>
              <a:cs typeface="Times New Roman" panose="02020603050405020304" pitchFamily="18" charset="0"/>
            </a:rPr>
            <a:t>Evaluar los procedimientos de seguridad actuales que posee el Data Center tienen como marco de referencia la ISO 27001 e ISO 27002.</a:t>
          </a:r>
          <a:endParaRPr lang="es-EC" sz="2400" kern="1200" dirty="0"/>
        </a:p>
      </dsp:txBody>
      <dsp:txXfrm>
        <a:off x="2598419" y="2269908"/>
        <a:ext cx="5521642" cy="1485000"/>
      </dsp:txXfrm>
    </dsp:sp>
    <dsp:sp modelId="{4B2627CF-8790-4283-92BE-D3900C0C0504}">
      <dsp:nvSpPr>
        <dsp:cNvPr id="0" name=""/>
        <dsp:cNvSpPr/>
      </dsp:nvSpPr>
      <dsp:spPr>
        <a:xfrm>
          <a:off x="0" y="4346208"/>
          <a:ext cx="2030015"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endParaRPr lang="es-EC" sz="2400" kern="1200" dirty="0"/>
        </a:p>
      </dsp:txBody>
      <dsp:txXfrm>
        <a:off x="0" y="4346208"/>
        <a:ext cx="2030015" cy="475200"/>
      </dsp:txXfrm>
    </dsp:sp>
    <dsp:sp modelId="{0DC05452-49CE-44D1-9FB1-C47E0AAC3C13}">
      <dsp:nvSpPr>
        <dsp:cNvPr id="0" name=""/>
        <dsp:cNvSpPr/>
      </dsp:nvSpPr>
      <dsp:spPr>
        <a:xfrm>
          <a:off x="2030015" y="3841308"/>
          <a:ext cx="406003" cy="1485000"/>
        </a:xfrm>
        <a:prstGeom prst="leftBrace">
          <a:avLst>
            <a:gd name="adj1" fmla="val 35000"/>
            <a:gd name="adj2" fmla="val 50000"/>
          </a:avLst>
        </a:prstGeom>
        <a:noFill/>
        <a:ln w="25400">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B43322-7F9A-4958-BEAB-917B8A7FBB67}">
      <dsp:nvSpPr>
        <dsp:cNvPr id="0" name=""/>
        <dsp:cNvSpPr/>
      </dsp:nvSpPr>
      <dsp:spPr>
        <a:xfrm>
          <a:off x="2598419" y="3841308"/>
          <a:ext cx="5521642" cy="1485000"/>
        </a:xfrm>
        <a:prstGeom prst="rect">
          <a:avLst/>
        </a:prstGeom>
        <a:gradFill rotWithShape="0">
          <a:gsLst>
            <a:gs pos="0">
              <a:schemeClr val="accent2">
                <a:hueOff val="4681519"/>
                <a:satOff val="-5839"/>
                <a:lumOff val="1373"/>
                <a:alphaOff val="0"/>
                <a:tint val="65000"/>
                <a:shade val="100000"/>
                <a:satMod val="133000"/>
              </a:schemeClr>
            </a:gs>
            <a:gs pos="15000">
              <a:schemeClr val="accent2">
                <a:hueOff val="4681519"/>
                <a:satOff val="-5839"/>
                <a:lumOff val="1373"/>
                <a:alphaOff val="0"/>
                <a:tint val="50000"/>
                <a:shade val="100000"/>
                <a:satMod val="140000"/>
              </a:schemeClr>
            </a:gs>
            <a:gs pos="100000">
              <a:schemeClr val="accent2">
                <a:hueOff val="4681519"/>
                <a:satOff val="-5839"/>
                <a:lumOff val="1373"/>
                <a:alphaOff val="0"/>
                <a:tint val="10000"/>
                <a:shade val="100000"/>
                <a:satMod val="135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latin typeface="Times New Roman" panose="02020603050405020304" pitchFamily="18" charset="0"/>
              <a:cs typeface="Times New Roman" panose="02020603050405020304" pitchFamily="18" charset="0"/>
            </a:rPr>
            <a:t>Elaborar un informe final de la evaluación del Data Center, donde  se plasmarán todas las observaciones con los hallazgos obtenidos.</a:t>
          </a:r>
          <a:endParaRPr lang="es-EC" sz="2400" kern="1200" dirty="0"/>
        </a:p>
      </dsp:txBody>
      <dsp:txXfrm>
        <a:off x="2598419" y="3841308"/>
        <a:ext cx="5521642" cy="1485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2277D-1ADA-41DF-B306-A7D46D9F92F8}">
      <dsp:nvSpPr>
        <dsp:cNvPr id="0" name=""/>
        <dsp:cNvSpPr/>
      </dsp:nvSpPr>
      <dsp:spPr>
        <a:xfrm>
          <a:off x="2687887" y="1961638"/>
          <a:ext cx="2346596" cy="2346596"/>
        </a:xfrm>
        <a:prstGeom prst="gear9">
          <a:avLst/>
        </a:prstGeom>
        <a:solidFill>
          <a:schemeClr val="accent3">
            <a:hueOff val="0"/>
            <a:satOff val="0"/>
            <a:lumOff val="0"/>
            <a:alphaOff val="0"/>
          </a:schemeClr>
        </a:solidFill>
        <a:ln w="38100">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t>Observación</a:t>
          </a:r>
          <a:endParaRPr lang="es-EC" sz="1800" kern="1200" dirty="0"/>
        </a:p>
      </dsp:txBody>
      <dsp:txXfrm>
        <a:off x="3159657" y="2511317"/>
        <a:ext cx="1403056" cy="1206199"/>
      </dsp:txXfrm>
    </dsp:sp>
    <dsp:sp modelId="{6195775A-4563-4045-BF8E-47A1733C512A}">
      <dsp:nvSpPr>
        <dsp:cNvPr id="0" name=""/>
        <dsp:cNvSpPr/>
      </dsp:nvSpPr>
      <dsp:spPr>
        <a:xfrm>
          <a:off x="1152121" y="1296152"/>
          <a:ext cx="1984896" cy="1960133"/>
        </a:xfrm>
        <a:prstGeom prst="gear6">
          <a:avLst/>
        </a:prstGeom>
        <a:solidFill>
          <a:schemeClr val="accent3">
            <a:hueOff val="5625132"/>
            <a:satOff val="-8440"/>
            <a:lumOff val="-1373"/>
            <a:alphaOff val="0"/>
          </a:schemeClr>
        </a:solidFill>
        <a:ln w="38100">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Entrevista</a:t>
          </a:r>
          <a:endParaRPr lang="es-EC" sz="1600" kern="1200" dirty="0"/>
        </a:p>
      </dsp:txBody>
      <dsp:txXfrm>
        <a:off x="1649190" y="1792604"/>
        <a:ext cx="990758" cy="967229"/>
      </dsp:txXfrm>
    </dsp:sp>
    <dsp:sp modelId="{5519C733-40E4-482D-9463-C8142F873F0C}">
      <dsp:nvSpPr>
        <dsp:cNvPr id="0" name=""/>
        <dsp:cNvSpPr/>
      </dsp:nvSpPr>
      <dsp:spPr>
        <a:xfrm rot="20700000">
          <a:off x="2172809" y="171576"/>
          <a:ext cx="1883463" cy="1788177"/>
        </a:xfrm>
        <a:prstGeom prst="gear6">
          <a:avLst/>
        </a:prstGeom>
        <a:solidFill>
          <a:schemeClr val="accent3">
            <a:hueOff val="11250264"/>
            <a:satOff val="-16880"/>
            <a:lumOff val="-2745"/>
            <a:alphaOff val="0"/>
          </a:schemeClr>
        </a:solidFill>
        <a:ln w="38100">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t>Encuesta</a:t>
          </a:r>
          <a:endParaRPr lang="es-EC" sz="1800" kern="1200" dirty="0"/>
        </a:p>
      </dsp:txBody>
      <dsp:txXfrm rot="-20700000">
        <a:off x="2591560" y="558124"/>
        <a:ext cx="1045962" cy="1015081"/>
      </dsp:txXfrm>
    </dsp:sp>
    <dsp:sp modelId="{3D6AB2C3-7F36-45AB-8039-826B5CD05E73}">
      <dsp:nvSpPr>
        <dsp:cNvPr id="0" name=""/>
        <dsp:cNvSpPr/>
      </dsp:nvSpPr>
      <dsp:spPr>
        <a:xfrm>
          <a:off x="2508242" y="1607091"/>
          <a:ext cx="3003643" cy="3003643"/>
        </a:xfrm>
        <a:prstGeom prst="circularArrow">
          <a:avLst>
            <a:gd name="adj1" fmla="val 4688"/>
            <a:gd name="adj2" fmla="val 299029"/>
            <a:gd name="adj3" fmla="val 2517926"/>
            <a:gd name="adj4" fmla="val 15857490"/>
            <a:gd name="adj5" fmla="val 5469"/>
          </a:avLst>
        </a:prstGeom>
        <a:solidFill>
          <a:schemeClr val="accent3">
            <a:hueOff val="0"/>
            <a:satOff val="0"/>
            <a:lumOff val="0"/>
            <a:alphaOff val="0"/>
          </a:schemeClr>
        </a:solidFill>
        <a:ln>
          <a:noFill/>
        </a:ln>
        <a:effectLst>
          <a:outerShdw blurRad="508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9E98E6C8-7D51-4256-8FC9-4F53F289DF1B}">
      <dsp:nvSpPr>
        <dsp:cNvPr id="0" name=""/>
        <dsp:cNvSpPr/>
      </dsp:nvSpPr>
      <dsp:spPr>
        <a:xfrm>
          <a:off x="1020356" y="1029069"/>
          <a:ext cx="2182334" cy="2182334"/>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a:outerShdw blurRad="508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27DBC02F-BBB1-40E4-A1F1-45B9610B7A28}">
      <dsp:nvSpPr>
        <dsp:cNvPr id="0" name=""/>
        <dsp:cNvSpPr/>
      </dsp:nvSpPr>
      <dsp:spPr>
        <a:xfrm>
          <a:off x="1891691" y="-136972"/>
          <a:ext cx="2352996" cy="2352996"/>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a:outerShdw blurRad="508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03/04/2014</a:t>
            </a:fld>
            <a:endParaRPr lang="es-ES" dirty="0"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smtClean="0"/>
          </a:p>
        </p:txBody>
      </p:sp>
    </p:spTree>
    <p:extLst>
      <p:ext uri="{BB962C8B-B14F-4D97-AF65-F5344CB8AC3E}">
        <p14:creationId xmlns:p14="http://schemas.microsoft.com/office/powerpoint/2010/main" val="63690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EC"/>
              <a:pPr/>
              <a:t>03/04/2014</a:t>
            </a:fld>
            <a:endParaRPr lang="es-ES" dirty="0"/>
          </a:p>
        </p:txBody>
      </p:sp>
      <p:sp>
        <p:nvSpPr>
          <p:cNvPr id="23" name="Rectangle 2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extLst>
      <p:ext uri="{BB962C8B-B14F-4D97-AF65-F5344CB8AC3E}">
        <p14:creationId xmlns:p14="http://schemas.microsoft.com/office/powerpoint/2010/main" val="2506730510"/>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latin typeface="Times New Roman" panose="02020603050405020304" pitchFamily="18" charset="0"/>
                <a:ea typeface="Calibri" panose="020F0502020204030204" pitchFamily="34" charset="0"/>
              </a:rPr>
              <a:t>Establecer el SGSI</a:t>
            </a:r>
          </a:p>
          <a:p>
            <a:r>
              <a:rPr lang="es-EC" sz="1200" dirty="0" smtClean="0">
                <a:latin typeface="Times New Roman" panose="02020603050405020304" pitchFamily="18" charset="0"/>
                <a:ea typeface="Calibri" panose="020F0502020204030204" pitchFamily="34" charset="0"/>
              </a:rPr>
              <a:t>La organización debe delimitar el alcance y los límites del SGSI, bajo los términos del negocio, políticas de la organización y definir procedimiento para la identificación, evaluación y posterior mitigación del riesgo, teniendo en cuenta siempre el impacto </a:t>
            </a:r>
          </a:p>
          <a:p>
            <a:endParaRPr lang="es-EC" dirty="0"/>
          </a:p>
        </p:txBody>
      </p:sp>
      <p:sp>
        <p:nvSpPr>
          <p:cNvPr id="4" name="Marcador de número de diapositiva 3"/>
          <p:cNvSpPr>
            <a:spLocks noGrp="1"/>
          </p:cNvSpPr>
          <p:nvPr>
            <p:ph type="sldNum" sz="quarter" idx="10"/>
          </p:nvPr>
        </p:nvSpPr>
        <p:spPr/>
        <p:txBody>
          <a:bodyPr/>
          <a:lstStyle/>
          <a:p>
            <a:fld id="{CA077768-21C8-4125-A345-258E48D2EED0}" type="slidenum">
              <a:rPr lang="es-EC" smtClean="0"/>
              <a:pPr/>
              <a:t>15</a:t>
            </a:fld>
            <a:endParaRPr lang="es-EC" dirty="0"/>
          </a:p>
        </p:txBody>
      </p:sp>
    </p:spTree>
    <p:extLst>
      <p:ext uri="{BB962C8B-B14F-4D97-AF65-F5344CB8AC3E}">
        <p14:creationId xmlns:p14="http://schemas.microsoft.com/office/powerpoint/2010/main" val="53415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latin typeface="Times New Roman" panose="02020603050405020304" pitchFamily="18" charset="0"/>
                <a:ea typeface="Calibri" panose="020F0502020204030204" pitchFamily="34" charset="0"/>
              </a:rPr>
              <a:t>Establecer el SGSI</a:t>
            </a:r>
          </a:p>
          <a:p>
            <a:r>
              <a:rPr lang="es-EC" sz="1200" dirty="0" smtClean="0">
                <a:latin typeface="Times New Roman" panose="02020603050405020304" pitchFamily="18" charset="0"/>
                <a:ea typeface="Calibri" panose="020F0502020204030204" pitchFamily="34" charset="0"/>
              </a:rPr>
              <a:t>La organización debe delimitar el alcance y los límites del SGSI, bajo los términos del negocio, políticas de la organización y definir procedimiento para la identificación, evaluación y posterior mitigación del riesgo, teniendo en cuenta siempre el impacto </a:t>
            </a:r>
          </a:p>
          <a:p>
            <a:endParaRPr lang="es-EC" dirty="0"/>
          </a:p>
        </p:txBody>
      </p:sp>
      <p:sp>
        <p:nvSpPr>
          <p:cNvPr id="4" name="Marcador de número de diapositiva 3"/>
          <p:cNvSpPr>
            <a:spLocks noGrp="1"/>
          </p:cNvSpPr>
          <p:nvPr>
            <p:ph type="sldNum" sz="quarter" idx="10"/>
          </p:nvPr>
        </p:nvSpPr>
        <p:spPr/>
        <p:txBody>
          <a:bodyPr/>
          <a:lstStyle/>
          <a:p>
            <a:fld id="{CA077768-21C8-4125-A345-258E48D2EED0}" type="slidenum">
              <a:rPr lang="es-EC" smtClean="0"/>
              <a:pPr/>
              <a:t>16</a:t>
            </a:fld>
            <a:endParaRPr lang="es-EC" dirty="0"/>
          </a:p>
        </p:txBody>
      </p:sp>
    </p:spTree>
    <p:extLst>
      <p:ext uri="{BB962C8B-B14F-4D97-AF65-F5344CB8AC3E}">
        <p14:creationId xmlns:p14="http://schemas.microsoft.com/office/powerpoint/2010/main" val="351752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A077768-21C8-4125-A345-258E48D2EED0}" type="slidenum">
              <a:rPr lang="es-EC" smtClean="0"/>
              <a:pPr/>
              <a:t>20</a:t>
            </a:fld>
            <a:endParaRPr lang="es-EC" dirty="0"/>
          </a:p>
        </p:txBody>
      </p:sp>
    </p:spTree>
    <p:extLst>
      <p:ext uri="{BB962C8B-B14F-4D97-AF65-F5344CB8AC3E}">
        <p14:creationId xmlns:p14="http://schemas.microsoft.com/office/powerpoint/2010/main" val="272905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A077768-21C8-4125-A345-258E48D2EED0}" type="slidenum">
              <a:rPr lang="es-EC" smtClean="0"/>
              <a:pPr/>
              <a:t>35</a:t>
            </a:fld>
            <a:endParaRPr lang="es-EC" dirty="0"/>
          </a:p>
        </p:txBody>
      </p:sp>
    </p:spTree>
    <p:extLst>
      <p:ext uri="{BB962C8B-B14F-4D97-AF65-F5344CB8AC3E}">
        <p14:creationId xmlns:p14="http://schemas.microsoft.com/office/powerpoint/2010/main" val="332766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A077768-21C8-4125-A345-258E48D2EED0}" type="slidenum">
              <a:rPr lang="es-EC" smtClean="0"/>
              <a:pPr/>
              <a:t>37</a:t>
            </a:fld>
            <a:endParaRPr lang="es-EC" dirty="0"/>
          </a:p>
        </p:txBody>
      </p:sp>
    </p:spTree>
    <p:extLst>
      <p:ext uri="{BB962C8B-B14F-4D97-AF65-F5344CB8AC3E}">
        <p14:creationId xmlns:p14="http://schemas.microsoft.com/office/powerpoint/2010/main" val="2017556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12192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762" y="429"/>
            <a:ext cx="12190477"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762" y="429"/>
            <a:ext cx="12190477" cy="6857143"/>
          </a:xfrm>
          <a:prstGeom prst="rect">
            <a:avLst/>
          </a:prstGeom>
          <a:noFill/>
          <a:ln>
            <a:noFill/>
          </a:ln>
        </p:spPr>
      </p:pic>
      <p:pic>
        <p:nvPicPr>
          <p:cNvPr id="9" name="image4.png"/>
          <p:cNvPicPr>
            <a:picLocks noChangeAspect="1"/>
          </p:cNvPicPr>
          <p:nvPr/>
        </p:nvPicPr>
        <p:blipFill>
          <a:blip r:embed="rId5"/>
          <a:stretch>
            <a:fillRect/>
          </a:stretch>
        </p:blipFill>
        <p:spPr>
          <a:xfrm>
            <a:off x="762" y="429"/>
            <a:ext cx="12190477" cy="6857143"/>
          </a:xfrm>
          <a:prstGeom prst="rect">
            <a:avLst/>
          </a:prstGeom>
          <a:noFill/>
          <a:ln>
            <a:noFill/>
          </a:ln>
        </p:spPr>
      </p:pic>
      <p:sp>
        <p:nvSpPr>
          <p:cNvPr id="31" name="Rectangle 31"/>
          <p:cNvSpPr>
            <a:spLocks noGrp="1"/>
          </p:cNvSpPr>
          <p:nvPr>
            <p:ph type="subTitle" idx="1"/>
          </p:nvPr>
        </p:nvSpPr>
        <p:spPr>
          <a:xfrm>
            <a:off x="3323645" y="5094578"/>
            <a:ext cx="8258755" cy="925223"/>
          </a:xfrm>
        </p:spPr>
        <p:txBody>
          <a:bodyPr/>
          <a:lstStyle>
            <a:lvl1pPr marL="0" indent="0" algn="r" latinLnBrk="0">
              <a:buNone/>
              <a:defRPr lang="es-ES"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s-ES"/>
          </a:p>
        </p:txBody>
      </p:sp>
      <p:sp>
        <p:nvSpPr>
          <p:cNvPr id="5" name="Rectangle 5"/>
          <p:cNvSpPr>
            <a:spLocks noGrp="1"/>
          </p:cNvSpPr>
          <p:nvPr>
            <p:ph type="ctrTitle"/>
          </p:nvPr>
        </p:nvSpPr>
        <p:spPr>
          <a:xfrm>
            <a:off x="1478648" y="3606801"/>
            <a:ext cx="10103752" cy="1470025"/>
          </a:xfrm>
        </p:spPr>
        <p:txBody>
          <a:bodyPr anchor="b" anchorCtr="0"/>
          <a:lstStyle>
            <a:lvl1pPr algn="r" latinLnBrk="0">
              <a:defRPr lang="es-ES" sz="4000"/>
            </a:lvl1pPr>
          </a:lstStyle>
          <a:p>
            <a:r>
              <a:rPr lang="es-ES" smtClean="0"/>
              <a:t>Haga clic para modificar el estilo de título del patrón</a:t>
            </a:r>
            <a:endParaRPr lang="es-ES"/>
          </a:p>
        </p:txBody>
      </p:sp>
      <p:sp>
        <p:nvSpPr>
          <p:cNvPr id="10" name="Date Placeholder 9"/>
          <p:cNvSpPr>
            <a:spLocks noGrp="1"/>
          </p:cNvSpPr>
          <p:nvPr>
            <p:ph type="dt" sz="half" idx="10"/>
          </p:nvPr>
        </p:nvSpPr>
        <p:spPr/>
        <p:txBody>
          <a:bodyPr/>
          <a:lstStyle/>
          <a:p>
            <a:fld id="{5C14FD69-4A85-4715-A222-ABB225B63BC6}" type="datetimeFigureOut">
              <a:rPr lang="es-EC"/>
              <a:pPr/>
              <a:t>03/04/2014</a:t>
            </a:fld>
            <a:endParaRPr lang="es-ES" dirty="0"/>
          </a:p>
        </p:txBody>
      </p:sp>
      <p:sp>
        <p:nvSpPr>
          <p:cNvPr id="11" name="Slide Number Placeholder 10"/>
          <p:cNvSpPr>
            <a:spLocks noGrp="1"/>
          </p:cNvSpPr>
          <p:nvPr>
            <p:ph type="sldNum" sz="quarter" idx="11"/>
          </p:nvPr>
        </p:nvSpPr>
        <p:spPr/>
        <p:txBody>
          <a:bodyPr/>
          <a:lstStyle/>
          <a:p>
            <a:pPr algn="r"/>
            <a:fld id="{D4C49B74-5DB2-4B03-B1D2-7F6A3C51C318}" type="slidenum">
              <a:rPr/>
              <a:pPr algn="r"/>
              <a:t>‹Nº›</a:t>
            </a:fld>
            <a:endParaRPr lang="es-ES" dirty="0"/>
          </a:p>
        </p:txBody>
      </p:sp>
      <p:sp>
        <p:nvSpPr>
          <p:cNvPr id="12" name="Footer Placeholder 11"/>
          <p:cNvSpPr>
            <a:spLocks noGrp="1"/>
          </p:cNvSpPr>
          <p:nvPr>
            <p:ph type="ftr" sz="quarter" idx="12"/>
          </p:nvPr>
        </p:nvSpPr>
        <p:spPr/>
        <p:txBody>
          <a:bodyPr/>
          <a:lstStyle/>
          <a:p>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texto">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9" name="Title 8"/>
          <p:cNvSpPr>
            <a:spLocks noGrp="1"/>
          </p:cNvSpPr>
          <p:nvPr>
            <p:ph type="title"/>
          </p:nvPr>
        </p:nvSpPr>
        <p:spPr>
          <a:xfrm>
            <a:off x="609600" y="359465"/>
            <a:ext cx="109728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8" name="Date Placeholder 7"/>
          <p:cNvSpPr>
            <a:spLocks noGrp="1"/>
          </p:cNvSpPr>
          <p:nvPr>
            <p:ph type="dt" sz="half" idx="10"/>
          </p:nvPr>
        </p:nvSpPr>
        <p:spPr/>
        <p:txBody>
          <a:bodyPr/>
          <a:lstStyle/>
          <a:p>
            <a:fld id="{5C14FD69-4A85-4715-A222-ABB225B63BC6}" type="datetimeFigureOut">
              <a:rPr lang="es-EC"/>
              <a:pPr/>
              <a:t>03/04/2014</a:t>
            </a:fld>
            <a:endParaRPr lang="es-ES" dirty="0"/>
          </a:p>
        </p:txBody>
      </p:sp>
      <p:sp>
        <p:nvSpPr>
          <p:cNvPr id="10" name="Slide Number Placeholder 9"/>
          <p:cNvSpPr>
            <a:spLocks noGrp="1"/>
          </p:cNvSpPr>
          <p:nvPr>
            <p:ph type="sldNum" sz="quarter" idx="11"/>
          </p:nvPr>
        </p:nvSpPr>
        <p:spPr/>
        <p:txBody>
          <a:bodyPr/>
          <a:lstStyle/>
          <a:p>
            <a:pPr algn="r"/>
            <a:fld id="{D4C49B74-5DB2-4B03-B1D2-7F6A3C51C318}" type="slidenum">
              <a:rPr/>
              <a:pPr algn="r"/>
              <a:t>‹Nº›</a:t>
            </a:fld>
            <a:endParaRPr lang="es-ES" dirty="0"/>
          </a:p>
        </p:txBody>
      </p:sp>
      <p:sp>
        <p:nvSpPr>
          <p:cNvPr id="11" name="Footer Placeholder 10"/>
          <p:cNvSpPr>
            <a:spLocks noGrp="1"/>
          </p:cNvSpPr>
          <p:nvPr>
            <p:ph type="ftr" sz="quarter" idx="12"/>
          </p:nvPr>
        </p:nvSpPr>
        <p:spPr/>
        <p:txBody>
          <a:bodyPr/>
          <a:lstStyle/>
          <a:p>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ólo título">
    <p:spTree>
      <p:nvGrpSpPr>
        <p:cNvPr id="1" name=""/>
        <p:cNvGrpSpPr/>
        <p:nvPr/>
      </p:nvGrpSpPr>
      <p:grpSpPr>
        <a:xfrm>
          <a:off x="0" y="0"/>
          <a:ext cx="0" cy="0"/>
          <a:chOff x="0" y="0"/>
          <a:chExt cx="0" cy="0"/>
        </a:xfrm>
      </p:grpSpPr>
      <p:sp>
        <p:nvSpPr>
          <p:cNvPr id="6" name="Title 5"/>
          <p:cNvSpPr>
            <a:spLocks noGrp="1"/>
          </p:cNvSpPr>
          <p:nvPr>
            <p:ph type="title"/>
          </p:nvPr>
        </p:nvSpPr>
        <p:spPr>
          <a:xfrm>
            <a:off x="609600" y="359465"/>
            <a:ext cx="109728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7" name="Date Placeholder 6"/>
          <p:cNvSpPr>
            <a:spLocks noGrp="1"/>
          </p:cNvSpPr>
          <p:nvPr>
            <p:ph type="dt" sz="half" idx="10"/>
          </p:nvPr>
        </p:nvSpPr>
        <p:spPr/>
        <p:txBody>
          <a:bodyPr/>
          <a:lstStyle/>
          <a:p>
            <a:fld id="{5C14FD69-4A85-4715-A222-ABB225B63BC6}" type="datetimeFigureOut">
              <a:rPr lang="es-EC"/>
              <a:pPr/>
              <a:t>03/04/2014</a:t>
            </a:fld>
            <a:endParaRPr lang="es-ES" dirty="0"/>
          </a:p>
        </p:txBody>
      </p:sp>
      <p:sp>
        <p:nvSpPr>
          <p:cNvPr id="8" name="Slide Number Placeholder 7"/>
          <p:cNvSpPr>
            <a:spLocks noGrp="1"/>
          </p:cNvSpPr>
          <p:nvPr>
            <p:ph type="sldNum" sz="quarter" idx="11"/>
          </p:nvPr>
        </p:nvSpPr>
        <p:spPr/>
        <p:txBody>
          <a:bodyPr/>
          <a:lstStyle/>
          <a:p>
            <a:pPr algn="r"/>
            <a:fld id="{D4C49B74-5DB2-4B03-B1D2-7F6A3C51C318}" type="slidenum">
              <a:rPr/>
              <a:pPr algn="r"/>
              <a:t>‹Nº›</a:t>
            </a:fld>
            <a:endParaRPr lang="es-ES" dirty="0"/>
          </a:p>
        </p:txBody>
      </p:sp>
      <p:sp>
        <p:nvSpPr>
          <p:cNvPr id="9" name="Footer Placeholder 8"/>
          <p:cNvSpPr>
            <a:spLocks noGrp="1"/>
          </p:cNvSpPr>
          <p:nvPr>
            <p:ph type="ftr" sz="quarter" idx="12"/>
          </p:nvPr>
        </p:nvSpPr>
        <p:spPr/>
        <p:txBody>
          <a:bodyPr/>
          <a:lstStyle/>
          <a:p>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s-EC"/>
              <a:pPr/>
              <a:t>03/04/2014</a:t>
            </a:fld>
            <a:endParaRPr lang="es-ES" dirty="0"/>
          </a:p>
        </p:txBody>
      </p:sp>
      <p:sp>
        <p:nvSpPr>
          <p:cNvPr id="6" name="Slide Number Placeholder 5"/>
          <p:cNvSpPr>
            <a:spLocks noGrp="1"/>
          </p:cNvSpPr>
          <p:nvPr>
            <p:ph type="sldNum" sz="quarter" idx="11"/>
          </p:nvPr>
        </p:nvSpPr>
        <p:spPr/>
        <p:txBody>
          <a:bodyPr/>
          <a:lstStyle/>
          <a:p>
            <a:pPr algn="r"/>
            <a:fld id="{D4C49B74-5DB2-4B03-B1D2-7F6A3C51C318}" type="slidenum">
              <a:rPr/>
              <a:pPr algn="r"/>
              <a:t>‹Nº›</a:t>
            </a:fld>
            <a:endParaRPr lang="es-ES" dirty="0"/>
          </a:p>
        </p:txBody>
      </p:sp>
      <p:sp>
        <p:nvSpPr>
          <p:cNvPr id="8" name="Footer Placeholder 7"/>
          <p:cNvSpPr>
            <a:spLocks noGrp="1"/>
          </p:cNvSpPr>
          <p:nvPr>
            <p:ph type="ftr" sz="quarter" idx="12"/>
          </p:nvPr>
        </p:nvSpPr>
        <p:spPr/>
        <p:txBody>
          <a:bodyPr/>
          <a:lstStyle/>
          <a:p>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ítulo y texto a dos columnas">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1" name="Rectangle 11"/>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10" name="Date Placeholder 9"/>
          <p:cNvSpPr>
            <a:spLocks noGrp="1"/>
          </p:cNvSpPr>
          <p:nvPr>
            <p:ph type="dt" sz="half" idx="10"/>
          </p:nvPr>
        </p:nvSpPr>
        <p:spPr/>
        <p:txBody>
          <a:bodyPr/>
          <a:lstStyle/>
          <a:p>
            <a:fld id="{5C14FD69-4A85-4715-A222-ABB225B63BC6}" type="datetimeFigureOut">
              <a:rPr lang="es-EC"/>
              <a:pPr/>
              <a:t>03/04/2014</a:t>
            </a:fld>
            <a:endParaRPr lang="es-ES" dirty="0"/>
          </a:p>
        </p:txBody>
      </p:sp>
      <p:sp>
        <p:nvSpPr>
          <p:cNvPr id="12" name="Slide Number Placeholder 11"/>
          <p:cNvSpPr>
            <a:spLocks noGrp="1"/>
          </p:cNvSpPr>
          <p:nvPr>
            <p:ph type="sldNum" sz="quarter" idx="11"/>
          </p:nvPr>
        </p:nvSpPr>
        <p:spPr/>
        <p:txBody>
          <a:bodyPr/>
          <a:lstStyle/>
          <a:p>
            <a:pPr algn="r"/>
            <a:fld id="{D4C49B74-5DB2-4B03-B1D2-7F6A3C51C318}" type="slidenum">
              <a:rPr/>
              <a:pPr algn="r"/>
              <a:t>‹Nº›</a:t>
            </a:fld>
            <a:endParaRPr lang="es-ES" dirty="0"/>
          </a:p>
        </p:txBody>
      </p:sp>
      <p:sp>
        <p:nvSpPr>
          <p:cNvPr id="13" name="Footer Placeholder 12"/>
          <p:cNvSpPr>
            <a:spLocks noGrp="1"/>
          </p:cNvSpPr>
          <p:nvPr>
            <p:ph type="ftr" sz="quarter" idx="12"/>
          </p:nvPr>
        </p:nvSpPr>
        <p:spPr/>
        <p:txBody>
          <a:bodyPr/>
          <a:lstStyle/>
          <a:p>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ítulo y contenido">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Title 6"/>
          <p:cNvSpPr>
            <a:spLocks noGrp="1"/>
          </p:cNvSpPr>
          <p:nvPr>
            <p:ph type="title"/>
          </p:nvPr>
        </p:nvSpPr>
        <p:spPr>
          <a:xfrm>
            <a:off x="609600" y="359465"/>
            <a:ext cx="109728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8" name="Date Placeholder 7"/>
          <p:cNvSpPr>
            <a:spLocks noGrp="1"/>
          </p:cNvSpPr>
          <p:nvPr>
            <p:ph type="dt" sz="half" idx="10"/>
          </p:nvPr>
        </p:nvSpPr>
        <p:spPr/>
        <p:txBody>
          <a:bodyPr/>
          <a:lstStyle/>
          <a:p>
            <a:fld id="{5C14FD69-4A85-4715-A222-ABB225B63BC6}" type="datetimeFigureOut">
              <a:rPr lang="es-EC"/>
              <a:pPr/>
              <a:t>03/04/2014</a:t>
            </a:fld>
            <a:endParaRPr lang="es-ES" dirty="0"/>
          </a:p>
        </p:txBody>
      </p:sp>
      <p:sp>
        <p:nvSpPr>
          <p:cNvPr id="9" name="Slide Number Placeholder 8"/>
          <p:cNvSpPr>
            <a:spLocks noGrp="1"/>
          </p:cNvSpPr>
          <p:nvPr>
            <p:ph type="sldNum" sz="quarter" idx="11"/>
          </p:nvPr>
        </p:nvSpPr>
        <p:spPr/>
        <p:txBody>
          <a:bodyPr/>
          <a:lstStyle/>
          <a:p>
            <a:pPr algn="r"/>
            <a:fld id="{D4C49B74-5DB2-4B03-B1D2-7F6A3C51C318}" type="slidenum">
              <a:rPr/>
              <a:pPr algn="r"/>
              <a:t>‹Nº›</a:t>
            </a:fld>
            <a:endParaRPr lang="es-ES" dirty="0"/>
          </a:p>
        </p:txBody>
      </p:sp>
      <p:sp>
        <p:nvSpPr>
          <p:cNvPr id="10" name="Footer Placeholder 9"/>
          <p:cNvSpPr>
            <a:spLocks noGrp="1"/>
          </p:cNvSpPr>
          <p:nvPr>
            <p:ph type="ftr" sz="quarter" idx="12"/>
          </p:nvPr>
        </p:nvSpPr>
        <p:spPr/>
        <p:txBody>
          <a:bodyPr/>
          <a:lstStyle/>
          <a:p>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ítulo y contenido 2">
    <p:spTree>
      <p:nvGrpSpPr>
        <p:cNvPr id="1" name=""/>
        <p:cNvGrpSpPr/>
        <p:nvPr/>
      </p:nvGrpSpPr>
      <p:grpSpPr>
        <a:xfrm>
          <a:off x="0" y="0"/>
          <a:ext cx="0" cy="0"/>
          <a:chOff x="0" y="0"/>
          <a:chExt cx="0" cy="0"/>
        </a:xfrm>
      </p:grpSpPr>
      <p:sp>
        <p:nvSpPr>
          <p:cNvPr id="30" name="Rectangle 30"/>
          <p:cNvSpPr>
            <a:spLocks noGrp="1"/>
          </p:cNvSpPr>
          <p:nvPr>
            <p:ph sz="half" idx="1"/>
          </p:nvPr>
        </p:nvSpPr>
        <p:spPr>
          <a:xfrm>
            <a:off x="609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7" name="Rectangle 17"/>
          <p:cNvSpPr>
            <a:spLocks noGrp="1"/>
          </p:cNvSpPr>
          <p:nvPr>
            <p:ph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s-ES" smtClean="0"/>
              <a:t>Haga clic para modificar el estilo de título del patrón</a:t>
            </a:r>
            <a:endParaRPr lang="es-ES"/>
          </a:p>
        </p:txBody>
      </p:sp>
      <p:sp>
        <p:nvSpPr>
          <p:cNvPr id="9" name="Date Placeholder 8"/>
          <p:cNvSpPr>
            <a:spLocks noGrp="1"/>
          </p:cNvSpPr>
          <p:nvPr>
            <p:ph type="dt" sz="half" idx="10"/>
          </p:nvPr>
        </p:nvSpPr>
        <p:spPr/>
        <p:txBody>
          <a:bodyPr/>
          <a:lstStyle/>
          <a:p>
            <a:fld id="{5C14FD69-4A85-4715-A222-ABB225B63BC6}" type="datetimeFigureOut">
              <a:rPr lang="es-EC"/>
              <a:pPr/>
              <a:t>03/04/2014</a:t>
            </a:fld>
            <a:endParaRPr lang="es-ES" dirty="0"/>
          </a:p>
        </p:txBody>
      </p:sp>
      <p:sp>
        <p:nvSpPr>
          <p:cNvPr id="10" name="Slide Number Placeholder 9"/>
          <p:cNvSpPr>
            <a:spLocks noGrp="1"/>
          </p:cNvSpPr>
          <p:nvPr>
            <p:ph type="sldNum" sz="quarter" idx="11"/>
          </p:nvPr>
        </p:nvSpPr>
        <p:spPr/>
        <p:txBody>
          <a:bodyPr/>
          <a:lstStyle/>
          <a:p>
            <a:pPr algn="r"/>
            <a:fld id="{D4C49B74-5DB2-4B03-B1D2-7F6A3C51C318}" type="slidenum">
              <a:rPr/>
              <a:pPr algn="r"/>
              <a:t>‹Nº›</a:t>
            </a:fld>
            <a:endParaRPr lang="es-ES" dirty="0"/>
          </a:p>
        </p:txBody>
      </p:sp>
      <p:sp>
        <p:nvSpPr>
          <p:cNvPr id="11" name="Footer Placeholder 10"/>
          <p:cNvSpPr>
            <a:spLocks noGrp="1"/>
          </p:cNvSpPr>
          <p:nvPr>
            <p:ph type="ftr" sz="quarter" idx="12"/>
          </p:nvPr>
        </p:nvSpPr>
        <p:spPr/>
        <p:txBody>
          <a:bodyPr/>
          <a:lstStyle/>
          <a:p>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762" y="429"/>
            <a:ext cx="12190477" cy="6857143"/>
          </a:xfrm>
          <a:prstGeom prst="rect">
            <a:avLst/>
          </a:prstGeom>
          <a:noFill/>
          <a:ln>
            <a:noFill/>
          </a:ln>
        </p:spPr>
      </p:pic>
      <p:pic>
        <p:nvPicPr>
          <p:cNvPr id="9" name="image6.png"/>
          <p:cNvPicPr>
            <a:picLocks noChangeAspect="1"/>
          </p:cNvPicPr>
          <p:nvPr/>
        </p:nvPicPr>
        <p:blipFill>
          <a:blip r:embed="rId10"/>
          <a:stretch>
            <a:fillRect/>
          </a:stretch>
        </p:blipFill>
        <p:spPr>
          <a:xfrm>
            <a:off x="762" y="429"/>
            <a:ext cx="12190477" cy="6857143"/>
          </a:xfrm>
          <a:prstGeom prst="rect">
            <a:avLst/>
          </a:prstGeom>
          <a:noFill/>
          <a:ln>
            <a:noFill/>
          </a:ln>
        </p:spPr>
      </p:pic>
      <p:sp>
        <p:nvSpPr>
          <p:cNvPr id="30" name="Rectangle 30"/>
          <p:cNvSpPr>
            <a:spLocks noGrp="1"/>
          </p:cNvSpPr>
          <p:nvPr>
            <p:ph type="title"/>
          </p:nvPr>
        </p:nvSpPr>
        <p:spPr>
          <a:xfrm>
            <a:off x="609600" y="359465"/>
            <a:ext cx="10972800" cy="1143000"/>
          </a:xfrm>
          <a:prstGeom prst="rect">
            <a:avLst/>
          </a:prstGeom>
        </p:spPr>
        <p:txBody>
          <a:bodyPr anchor="b" anchorCtr="0">
            <a:normAutofit/>
          </a:bodyPr>
          <a:lstStyle/>
          <a:p>
            <a:pPr algn="l"/>
            <a:r>
              <a:rPr lang="es-ES"/>
              <a:t>Haga clic para modificar el estilo de título del patrón</a:t>
            </a:r>
          </a:p>
        </p:txBody>
      </p:sp>
      <p:sp>
        <p:nvSpPr>
          <p:cNvPr id="12" name="Rectangle 12"/>
          <p:cNvSpPr>
            <a:spLocks noGrp="1"/>
          </p:cNvSpPr>
          <p:nvPr>
            <p:ph type="body" idx="1"/>
          </p:nvPr>
        </p:nvSpPr>
        <p:spPr>
          <a:xfrm>
            <a:off x="609600" y="1600201"/>
            <a:ext cx="10972800" cy="4525963"/>
          </a:xfrm>
          <a:prstGeom prst="rect">
            <a:avLst/>
          </a:prstGeom>
        </p:spPr>
        <p:txBody>
          <a:bodyPr>
            <a:normAutofit/>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6"/>
          <p:cNvSpPr>
            <a:spLocks noGrp="1"/>
          </p:cNvSpPr>
          <p:nvPr>
            <p:ph type="dt" sz="half" idx="2"/>
          </p:nvPr>
        </p:nvSpPr>
        <p:spPr>
          <a:xfrm>
            <a:off x="609600" y="6245225"/>
            <a:ext cx="2844800" cy="476250"/>
          </a:xfrm>
          <a:prstGeom prst="rect">
            <a:avLst/>
          </a:prstGeom>
        </p:spPr>
        <p:txBody>
          <a:bodyPr/>
          <a:lstStyle>
            <a:lvl1pPr latinLnBrk="0">
              <a:defRPr lang="es-ES" sz="1000">
                <a:latin typeface="+mn-lt"/>
              </a:defRPr>
            </a:lvl1pPr>
          </a:lstStyle>
          <a:p>
            <a:fld id="{5C14FD69-4A85-4715-A222-ABB225B63BC6}" type="datetimeFigureOut">
              <a:rPr lang="es-EC"/>
              <a:pPr/>
              <a:t>03/04/2014</a:t>
            </a:fld>
            <a:endParaRPr lang="es-ES" sz="1000" dirty="0"/>
          </a:p>
        </p:txBody>
      </p:sp>
      <p:sp>
        <p:nvSpPr>
          <p:cNvPr id="20" name="Rectangle 20"/>
          <p:cNvSpPr>
            <a:spLocks noGrp="1"/>
          </p:cNvSpPr>
          <p:nvPr>
            <p:ph type="ftr" sz="quarter" idx="3"/>
          </p:nvPr>
        </p:nvSpPr>
        <p:spPr>
          <a:xfrm>
            <a:off x="4165600" y="6245225"/>
            <a:ext cx="3860800" cy="476250"/>
          </a:xfrm>
          <a:prstGeom prst="rect">
            <a:avLst/>
          </a:prstGeom>
        </p:spPr>
        <p:txBody>
          <a:bodyPr/>
          <a:lstStyle>
            <a:lvl1pPr algn="ctr" latinLnBrk="0">
              <a:defRPr lang="es-ES" sz="1000">
                <a:latin typeface="+mn-lt"/>
              </a:defRPr>
            </a:lvl1pPr>
          </a:lstStyle>
          <a:p>
            <a:pPr algn="ctr"/>
            <a:endParaRPr lang="es-ES" sz="1000" dirty="0"/>
          </a:p>
        </p:txBody>
      </p:sp>
      <p:sp>
        <p:nvSpPr>
          <p:cNvPr id="21" name="Rectangle 21"/>
          <p:cNvSpPr>
            <a:spLocks noGrp="1"/>
          </p:cNvSpPr>
          <p:nvPr>
            <p:ph type="sldNum" sz="quarter" idx="4"/>
          </p:nvPr>
        </p:nvSpPr>
        <p:spPr>
          <a:xfrm>
            <a:off x="8737600" y="6245225"/>
            <a:ext cx="2844800" cy="476250"/>
          </a:xfrm>
          <a:prstGeom prst="rect">
            <a:avLst/>
          </a:prstGeom>
        </p:spPr>
        <p:txBody>
          <a:bodyPr/>
          <a:lstStyle>
            <a:lvl1pPr latinLnBrk="0">
              <a:defRPr lang="es-ES" sz="1000">
                <a:latin typeface="+mn-lt"/>
              </a:defRPr>
            </a:lvl1pPr>
          </a:lstStyle>
          <a:p>
            <a:pPr algn="r"/>
            <a:fld id="{D4C49B74-5DB2-4B03-B1D2-7F6A3C51C318}" type="slidenum">
              <a:rPr/>
              <a:pPr algn="r"/>
              <a:t>‹Nº›</a:t>
            </a:fld>
            <a:endParaRPr lang="es-ES" sz="10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lang="es-ES" sz="4400">
          <a:solidFill>
            <a:schemeClr val="tx1"/>
          </a:solidFill>
          <a:latin typeface="+mj-lt"/>
          <a:ea typeface="+mj-ea"/>
          <a:cs typeface="+mj-cs"/>
        </a:defRPr>
      </a:defPPr>
      <a:lvl1pPr algn="l" eaLnBrk="1" latinLnBrk="0" hangingPunct="1">
        <a:buNone/>
        <a:defRPr lang="es-ES" sz="3600">
          <a:solidFill>
            <a:schemeClr val="tx1">
              <a:alpha val="100000"/>
            </a:schemeClr>
          </a:solidFill>
          <a:latin typeface="+mj-lt"/>
        </a:defRPr>
      </a:lvl1pPr>
    </p:titleStyle>
    <p:bodyStyle>
      <a:defPPr>
        <a:defRPr lang="es-ES">
          <a:solidFill>
            <a:schemeClr val="tx1"/>
          </a:solidFill>
          <a:latin typeface="+mn-lt"/>
          <a:ea typeface="+mn-ea"/>
          <a:cs typeface="+mn-cs"/>
        </a:defRPr>
      </a:defPPr>
      <a:lvl1pPr marL="342900" indent="-342900" eaLnBrk="1" latinLnBrk="0" hangingPunct="1">
        <a:buChar char="•"/>
        <a:defRPr lang="es-ES" sz="2800">
          <a:latin typeface="+mn-lt"/>
        </a:defRPr>
      </a:lvl1pPr>
      <a:lvl2pPr marL="742950" indent="-285750" eaLnBrk="1" hangingPunct="1">
        <a:buChar char="–"/>
        <a:defRPr lang="es-ES" sz="2400">
          <a:latin typeface="+mn-lt"/>
        </a:defRPr>
      </a:lvl2pPr>
      <a:lvl3pPr marL="1143000" indent="-228600" eaLnBrk="1" hangingPunct="1">
        <a:buChar char="•"/>
        <a:defRPr lang="es-ES" sz="2400">
          <a:latin typeface="+mn-lt"/>
        </a:defRPr>
      </a:lvl3pPr>
      <a:lvl4pPr marL="1600200" indent="-228600" eaLnBrk="1" hangingPunct="1">
        <a:buChar char="–"/>
        <a:defRPr lang="es-ES" sz="2000">
          <a:latin typeface="+mn-lt"/>
        </a:defRPr>
      </a:lvl4pPr>
      <a:lvl5pPr marL="2057400" indent="-228600" eaLnBrk="1" hangingPunct="1">
        <a:buChar char="»"/>
        <a:defRPr lang="es-ES" sz="2000">
          <a:latin typeface="+mn-lt"/>
        </a:defRPr>
      </a:lvl5pPr>
      <a:lvl6pPr marL="2514600" indent="-228600" eaLnBrk="1" hangingPunct="1">
        <a:buChar char="•"/>
        <a:defRPr lang="es-ES" sz="2000"/>
      </a:lvl6pPr>
      <a:lvl7pPr marL="2971800" indent="-228600" eaLnBrk="1" hangingPunct="1">
        <a:buChar char="•"/>
        <a:defRPr lang="es-ES" sz="2000"/>
      </a:lvl7pPr>
      <a:lvl8pPr marL="3429000" indent="-228600" eaLnBrk="1" hangingPunct="1">
        <a:buChar char="•"/>
        <a:defRPr lang="es-ES" sz="2000"/>
      </a:lvl8pPr>
      <a:lvl9pPr marL="3886200" indent="-228600" eaLnBrk="1" hangingPunct="1">
        <a:buChar char="•"/>
        <a:defRPr lang="es-ES" sz="2000"/>
      </a:lvl9pPr>
    </p:bodyStyle>
    <p:otherStyle>
      <a:defPPr>
        <a:defRPr lang="es-ES">
          <a:solidFill>
            <a:schemeClr val="tx1"/>
          </a:solidFill>
          <a:latin typeface="+mn-lt"/>
          <a:ea typeface="+mn-ea"/>
          <a:cs typeface="+mn-cs"/>
        </a:defRPr>
      </a:defPPr>
      <a:lvl1pPr marL="0" eaLnBrk="1" latinLnBrk="0"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Dibujo_de_Microsoft_Visio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Dibujo_de_Microsoft_Visio2.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908720"/>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Título 1"/>
          <p:cNvSpPr>
            <a:spLocks noGrp="1"/>
          </p:cNvSpPr>
          <p:nvPr>
            <p:ph type="ctrTitle"/>
          </p:nvPr>
        </p:nvSpPr>
        <p:spPr>
          <a:xfrm>
            <a:off x="1580860" y="1556793"/>
            <a:ext cx="9087140" cy="3915149"/>
          </a:xfrm>
        </p:spPr>
        <p:txBody>
          <a:bodyPr>
            <a:normAutofit fontScale="90000"/>
          </a:bodyPr>
          <a:lstStyle/>
          <a:p>
            <a:pPr algn="l"/>
            <a:r>
              <a:rPr lang="es-ES" sz="2700" dirty="0">
                <a:latin typeface="Arial" panose="020B0604020202020204" pitchFamily="34" charset="0"/>
                <a:cs typeface="Arial" panose="020B0604020202020204" pitchFamily="34" charset="0"/>
              </a:rPr>
              <a:t>Evaluación Técnica de Seguridades del Data Center del Municipio de Quito según las normas ISO 27001 e ISO 27002.</a:t>
            </a:r>
            <a:r>
              <a:rPr lang="es-ES" sz="2400" dirty="0">
                <a:latin typeface="Arial" panose="020B0604020202020204" pitchFamily="34" charset="0"/>
                <a:cs typeface="Arial" panose="020B0604020202020204" pitchFamily="34" charset="0"/>
              </a:rPr>
              <a:t/>
            </a:r>
            <a:br>
              <a:rPr lang="es-ES" sz="24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
            </a:r>
            <a:br>
              <a:rPr lang="es-ES" sz="1600" dirty="0">
                <a:latin typeface="Arial" panose="020B0604020202020204" pitchFamily="34" charset="0"/>
                <a:cs typeface="Arial" panose="020B0604020202020204" pitchFamily="34" charset="0"/>
              </a:rPr>
            </a:br>
            <a:r>
              <a:rPr lang="es-ES" sz="2200" dirty="0">
                <a:latin typeface="Arial" panose="020B0604020202020204" pitchFamily="34" charset="0"/>
                <a:cs typeface="Arial" panose="020B0604020202020204" pitchFamily="34" charset="0"/>
              </a:rPr>
              <a:t/>
            </a:r>
            <a:br>
              <a:rPr lang="es-ES" sz="2200" dirty="0">
                <a:latin typeface="Arial" panose="020B0604020202020204" pitchFamily="34" charset="0"/>
                <a:cs typeface="Arial" panose="020B0604020202020204" pitchFamily="34" charset="0"/>
              </a:rPr>
            </a:br>
            <a:r>
              <a:rPr lang="es-EC" sz="2200" dirty="0">
                <a:latin typeface="Arial" panose="020B0604020202020204" pitchFamily="34" charset="0"/>
                <a:cs typeface="Arial" panose="020B0604020202020204" pitchFamily="34" charset="0"/>
              </a:rPr>
              <a:t>MAESTRÍA DE EVALUACIÓN Y AUDITORIA  DE SISTEMAS </a:t>
            </a:r>
            <a:br>
              <a:rPr lang="es-EC" sz="2200" dirty="0">
                <a:latin typeface="Arial" panose="020B0604020202020204" pitchFamily="34" charset="0"/>
                <a:cs typeface="Arial" panose="020B0604020202020204" pitchFamily="34" charset="0"/>
              </a:rPr>
            </a:b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dirty="0">
                <a:latin typeface="Arial" panose="020B0604020202020204" pitchFamily="34" charset="0"/>
                <a:cs typeface="Arial" panose="020B0604020202020204" pitchFamily="34" charset="0"/>
              </a:rPr>
              <a:t>Ing. Diego Santiago Aguirre Freire.</a:t>
            </a:r>
            <a:br>
              <a:rPr lang="es-EC" sz="2200" dirty="0">
                <a:latin typeface="Arial" panose="020B0604020202020204" pitchFamily="34" charset="0"/>
                <a:cs typeface="Arial" panose="020B0604020202020204" pitchFamily="34" charset="0"/>
              </a:rPr>
            </a:br>
            <a:r>
              <a:rPr lang="es-EC" sz="2200" dirty="0">
                <a:latin typeface="Arial" panose="020B0604020202020204" pitchFamily="34" charset="0"/>
                <a:cs typeface="Arial" panose="020B0604020202020204" pitchFamily="34" charset="0"/>
              </a:rPr>
              <a:t>Ing. </a:t>
            </a:r>
            <a:r>
              <a:rPr lang="es-EC" sz="2200" dirty="0" err="1">
                <a:latin typeface="Arial" panose="020B0604020202020204" pitchFamily="34" charset="0"/>
                <a:cs typeface="Arial" panose="020B0604020202020204" pitchFamily="34" charset="0"/>
              </a:rPr>
              <a:t>Jhon</a:t>
            </a:r>
            <a:r>
              <a:rPr lang="es-EC" sz="2200" dirty="0">
                <a:latin typeface="Arial" panose="020B0604020202020204" pitchFamily="34" charset="0"/>
                <a:cs typeface="Arial" panose="020B0604020202020204" pitchFamily="34" charset="0"/>
              </a:rPr>
              <a:t> Carlos Palacios Cruz.</a:t>
            </a:r>
            <a:br>
              <a:rPr lang="es-EC" sz="2200" dirty="0">
                <a:latin typeface="Arial" panose="020B0604020202020204" pitchFamily="34" charset="0"/>
                <a:cs typeface="Arial" panose="020B0604020202020204" pitchFamily="34" charset="0"/>
              </a:rPr>
            </a:b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dirty="0">
                <a:latin typeface="Arial" panose="020B0604020202020204" pitchFamily="34" charset="0"/>
                <a:cs typeface="Arial" panose="020B0604020202020204" pitchFamily="34" charset="0"/>
              </a:rPr>
              <a:t/>
            </a:r>
            <a:br>
              <a:rPr lang="es-EC" sz="2200" dirty="0">
                <a:latin typeface="Arial" panose="020B0604020202020204" pitchFamily="34" charset="0"/>
                <a:cs typeface="Arial" panose="020B0604020202020204" pitchFamily="34" charset="0"/>
              </a:rPr>
            </a:br>
            <a:r>
              <a:rPr lang="es-EC" sz="2200" dirty="0">
                <a:latin typeface="Arial" panose="020B0604020202020204" pitchFamily="34" charset="0"/>
                <a:cs typeface="Arial" panose="020B0604020202020204" pitchFamily="34" charset="0"/>
              </a:rPr>
              <a:t>Tutora :</a:t>
            </a:r>
            <a:br>
              <a:rPr lang="es-EC" sz="2200" dirty="0">
                <a:latin typeface="Arial" panose="020B0604020202020204" pitchFamily="34" charset="0"/>
                <a:cs typeface="Arial" panose="020B0604020202020204" pitchFamily="34" charset="0"/>
              </a:rPr>
            </a:br>
            <a:r>
              <a:rPr lang="es-ES" sz="2200" dirty="0" err="1">
                <a:latin typeface="Arial" panose="020B0604020202020204" pitchFamily="34" charset="0"/>
                <a:cs typeface="Arial" panose="020B0604020202020204" pitchFamily="34" charset="0"/>
              </a:rPr>
              <a:t>Ing</a:t>
            </a:r>
            <a:r>
              <a:rPr lang="es-ES" sz="2200" dirty="0">
                <a:latin typeface="Arial" panose="020B0604020202020204" pitchFamily="34" charset="0"/>
                <a:cs typeface="Arial" panose="020B0604020202020204" pitchFamily="34" charset="0"/>
              </a:rPr>
              <a:t>(a). Magali  </a:t>
            </a:r>
            <a:r>
              <a:rPr lang="es-ES" sz="2200" dirty="0" err="1">
                <a:latin typeface="Arial" panose="020B0604020202020204" pitchFamily="34" charset="0"/>
                <a:cs typeface="Arial" panose="020B0604020202020204" pitchFamily="34" charset="0"/>
              </a:rPr>
              <a:t>Reascos</a:t>
            </a:r>
            <a:r>
              <a:rPr lang="es-ES" sz="2200" dirty="0">
                <a:latin typeface="Arial" panose="020B0604020202020204" pitchFamily="34" charset="0"/>
                <a:cs typeface="Arial" panose="020B0604020202020204" pitchFamily="34" charset="0"/>
              </a:rPr>
              <a:t>. </a:t>
            </a:r>
            <a:r>
              <a:rPr lang="es-ES" sz="2200" dirty="0" err="1">
                <a:latin typeface="Arial" panose="020B0604020202020204" pitchFamily="34" charset="0"/>
                <a:cs typeface="Arial" panose="020B0604020202020204" pitchFamily="34" charset="0"/>
              </a:rPr>
              <a:t>Msc</a:t>
            </a:r>
            <a:r>
              <a:rPr lang="es-ES" sz="2200" dirty="0">
                <a:latin typeface="Arial" panose="020B0604020202020204" pitchFamily="34" charset="0"/>
                <a:cs typeface="Arial" panose="020B0604020202020204" pitchFamily="34" charset="0"/>
              </a:rPr>
              <a:t>.</a:t>
            </a:r>
            <a:r>
              <a:rPr lang="es-ES" sz="2200" dirty="0">
                <a:solidFill>
                  <a:schemeClr val="bg1"/>
                </a:solidFill>
              </a:rPr>
              <a:t/>
            </a:r>
            <a:br>
              <a:rPr lang="es-ES" sz="2200" dirty="0">
                <a:solidFill>
                  <a:schemeClr val="bg1"/>
                </a:solidFill>
              </a:rPr>
            </a:br>
            <a:endParaRPr lang="es-ES" sz="2200" dirty="0"/>
          </a:p>
        </p:txBody>
      </p:sp>
      <p:sp>
        <p:nvSpPr>
          <p:cNvPr id="5" name="CuadroTexto 4"/>
          <p:cNvSpPr txBox="1"/>
          <p:nvPr/>
        </p:nvSpPr>
        <p:spPr>
          <a:xfrm>
            <a:off x="6888089" y="5877273"/>
            <a:ext cx="4888523" cy="646331"/>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Sábado </a:t>
            </a:r>
            <a:r>
              <a:rPr lang="es-ES" b="1" dirty="0" smtClean="0">
                <a:latin typeface="Arial" panose="020B0604020202020204" pitchFamily="34" charset="0"/>
                <a:cs typeface="Arial" panose="020B0604020202020204" pitchFamily="34" charset="0"/>
              </a:rPr>
              <a:t>9 </a:t>
            </a:r>
            <a:r>
              <a:rPr lang="es-ES" b="1" dirty="0">
                <a:latin typeface="Arial" panose="020B0604020202020204" pitchFamily="34" charset="0"/>
                <a:cs typeface="Arial" panose="020B0604020202020204" pitchFamily="34" charset="0"/>
              </a:rPr>
              <a:t>de </a:t>
            </a:r>
            <a:r>
              <a:rPr lang="es-ES" b="1" dirty="0" smtClean="0">
                <a:latin typeface="Arial" panose="020B0604020202020204" pitchFamily="34" charset="0"/>
                <a:cs typeface="Arial" panose="020B0604020202020204" pitchFamily="34" charset="0"/>
              </a:rPr>
              <a:t>noviembre </a:t>
            </a:r>
            <a:r>
              <a:rPr lang="es-ES" b="1" dirty="0">
                <a:latin typeface="Arial" panose="020B0604020202020204" pitchFamily="34" charset="0"/>
                <a:cs typeface="Arial" panose="020B0604020202020204" pitchFamily="34" charset="0"/>
              </a:rPr>
              <a:t>del 2013</a:t>
            </a:r>
            <a:endParaRPr lang="es-EC" b="1" dirty="0">
              <a:latin typeface="Arial" panose="020B060402020202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2464" y="1074812"/>
            <a:ext cx="1728192" cy="770012"/>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3392" y="548680"/>
            <a:ext cx="5880969" cy="584775"/>
          </a:xfrm>
          <a:prstGeom prst="rect">
            <a:avLst/>
          </a:prstGeom>
        </p:spPr>
        <p:txBody>
          <a:bodyPr wrap="none">
            <a:spAutoFit/>
          </a:bodyPr>
          <a:lstStyle/>
          <a:p>
            <a:r>
              <a:rPr lang="es-ES" sz="3200" b="1" dirty="0">
                <a:latin typeface="Calibri" pitchFamily="34" charset="0"/>
                <a:cs typeface="Calibri" pitchFamily="34" charset="0"/>
              </a:rPr>
              <a:t>Antecedentes del estado del arte </a:t>
            </a:r>
          </a:p>
        </p:txBody>
      </p:sp>
      <p:sp>
        <p:nvSpPr>
          <p:cNvPr id="5" name="Rectángulo 4"/>
          <p:cNvSpPr/>
          <p:nvPr/>
        </p:nvSpPr>
        <p:spPr>
          <a:xfrm>
            <a:off x="1269979" y="3789040"/>
            <a:ext cx="9650557" cy="1200329"/>
          </a:xfrm>
          <a:prstGeom prst="rect">
            <a:avLst/>
          </a:prstGeom>
        </p:spPr>
        <p:txBody>
          <a:bodyPr wrap="square">
            <a:spAutoFit/>
          </a:bodyPr>
          <a:lstStyle/>
          <a:p>
            <a:r>
              <a:rPr lang="es-ES" sz="2400" b="1" dirty="0">
                <a:latin typeface="Times New Roman" panose="02020603050405020304" pitchFamily="18" charset="0"/>
                <a:ea typeface="Calibri" panose="020F0502020204030204" pitchFamily="34" charset="0"/>
              </a:rPr>
              <a:t>Telefónica Movistar </a:t>
            </a:r>
            <a:r>
              <a:rPr lang="es-ES" sz="2400" b="1" dirty="0" smtClean="0">
                <a:latin typeface="Times New Roman" panose="02020603050405020304" pitchFamily="18" charset="0"/>
                <a:ea typeface="Calibri" panose="020F0502020204030204" pitchFamily="34" charset="0"/>
              </a:rPr>
              <a:t>Ecuador (2011)</a:t>
            </a:r>
          </a:p>
          <a:p>
            <a:r>
              <a:rPr lang="es-ES" sz="2400" dirty="0" smtClean="0">
                <a:latin typeface="Times New Roman" panose="02020603050405020304" pitchFamily="18" charset="0"/>
                <a:ea typeface="Calibri" panose="020F0502020204030204" pitchFamily="34" charset="0"/>
              </a:rPr>
              <a:t>Tiene </a:t>
            </a:r>
            <a:r>
              <a:rPr lang="es-ES" sz="2400" dirty="0">
                <a:latin typeface="Times New Roman" panose="02020603050405020304" pitchFamily="18" charset="0"/>
                <a:cs typeface="Times New Roman" panose="02020603050405020304" pitchFamily="18" charset="0"/>
              </a:rPr>
              <a:t>certificación del “Sistema de Gestión de Seguridad de la Información bajo la norma </a:t>
            </a:r>
            <a:r>
              <a:rPr lang="es-EC" sz="2400" dirty="0">
                <a:latin typeface="Times New Roman" panose="02020603050405020304" pitchFamily="18" charset="0"/>
                <a:cs typeface="Times New Roman" panose="02020603050405020304" pitchFamily="18" charset="0"/>
              </a:rPr>
              <a:t>ISO/IEC 27001:2005 SGSI</a:t>
            </a:r>
          </a:p>
        </p:txBody>
      </p:sp>
      <p:sp>
        <p:nvSpPr>
          <p:cNvPr id="6" name="Rectángulo 5"/>
          <p:cNvSpPr/>
          <p:nvPr/>
        </p:nvSpPr>
        <p:spPr>
          <a:xfrm>
            <a:off x="1415480" y="1438773"/>
            <a:ext cx="9793088" cy="1938992"/>
          </a:xfrm>
          <a:prstGeom prst="rect">
            <a:avLst/>
          </a:prstGeom>
        </p:spPr>
        <p:txBody>
          <a:bodyPr wrap="square">
            <a:spAutoFit/>
          </a:bodyPr>
          <a:lstStyle/>
          <a:p>
            <a:r>
              <a:rPr lang="es-ES" sz="2400" b="1" dirty="0" smtClean="0">
                <a:latin typeface="Times New Roman" panose="02020603050405020304" pitchFamily="18" charset="0"/>
                <a:ea typeface="Calibri" panose="020F0502020204030204" pitchFamily="34" charset="0"/>
              </a:rPr>
              <a:t>TELCONET (2008)</a:t>
            </a:r>
          </a:p>
          <a:p>
            <a:r>
              <a:rPr lang="es-ES" sz="2400" dirty="0" smtClean="0">
                <a:latin typeface="Times New Roman" panose="02020603050405020304" pitchFamily="18" charset="0"/>
                <a:ea typeface="Calibri" panose="020F0502020204030204" pitchFamily="34" charset="0"/>
              </a:rPr>
              <a:t>Empresa </a:t>
            </a:r>
            <a:r>
              <a:rPr lang="es-ES" sz="2400" dirty="0">
                <a:latin typeface="Times New Roman" panose="02020603050405020304" pitchFamily="18" charset="0"/>
                <a:ea typeface="Calibri" panose="020F0502020204030204" pitchFamily="34" charset="0"/>
              </a:rPr>
              <a:t>de provisión de servicios de comunicación de video, voz y datos </a:t>
            </a:r>
            <a:endParaRPr lang="es-ES" sz="2400" dirty="0" smtClean="0">
              <a:latin typeface="Times New Roman" panose="02020603050405020304" pitchFamily="18" charset="0"/>
              <a:ea typeface="Calibri" panose="020F0502020204030204" pitchFamily="34" charset="0"/>
            </a:endParaRPr>
          </a:p>
          <a:p>
            <a:r>
              <a:rPr lang="es-ES" sz="2400" dirty="0" smtClean="0">
                <a:latin typeface="Times New Roman" panose="02020603050405020304" pitchFamily="18" charset="0"/>
                <a:cs typeface="Times New Roman" panose="02020603050405020304" pitchFamily="18" charset="0"/>
              </a:rPr>
              <a:t>Tiene certificaciones </a:t>
            </a:r>
            <a:r>
              <a:rPr lang="es-ES" sz="2400" dirty="0">
                <a:latin typeface="Times New Roman" panose="02020603050405020304" pitchFamily="18" charset="0"/>
                <a:cs typeface="Times New Roman" panose="02020603050405020304" pitchFamily="18" charset="0"/>
              </a:rPr>
              <a:t>a nivel empresarial </a:t>
            </a:r>
            <a:r>
              <a:rPr lang="es-EC" sz="2400" dirty="0">
                <a:latin typeface="Times New Roman" panose="02020603050405020304" pitchFamily="18" charset="0"/>
                <a:cs typeface="Times New Roman" panose="02020603050405020304" pitchFamily="18" charset="0"/>
              </a:rPr>
              <a:t>ISO/IEC 27001:2005 SGSI</a:t>
            </a:r>
            <a:r>
              <a:rPr lang="es-ES" sz="2400" dirty="0">
                <a:latin typeface="Times New Roman" panose="02020603050405020304" pitchFamily="18" charset="0"/>
                <a:cs typeface="Times New Roman" panose="02020603050405020304" pitchFamily="18" charset="0"/>
              </a:rPr>
              <a:t> </a:t>
            </a:r>
            <a:r>
              <a:rPr lang="es-ES" sz="2400" dirty="0" smtClean="0">
                <a:latin typeface="Times New Roman" panose="02020603050405020304" pitchFamily="18" charset="0"/>
                <a:cs typeface="Times New Roman" panose="02020603050405020304" pitchFamily="18" charset="0"/>
              </a:rPr>
              <a:t>en:</a:t>
            </a:r>
          </a:p>
          <a:p>
            <a:pPr marL="342900" indent="-342900">
              <a:buFont typeface="Arial" panose="020B0604020202020204" pitchFamily="34" charset="0"/>
              <a:buChar char="•"/>
            </a:pPr>
            <a:r>
              <a:rPr lang="es-ES" sz="2400" dirty="0" smtClean="0">
                <a:latin typeface="Times New Roman" panose="02020603050405020304" pitchFamily="18" charset="0"/>
                <a:cs typeface="Times New Roman" panose="02020603050405020304" pitchFamily="18" charset="0"/>
              </a:rPr>
              <a:t> Sistemas </a:t>
            </a:r>
            <a:r>
              <a:rPr lang="es-ES" sz="2400" dirty="0">
                <a:latin typeface="Times New Roman" panose="02020603050405020304" pitchFamily="18" charset="0"/>
                <a:cs typeface="Times New Roman" panose="02020603050405020304" pitchFamily="18" charset="0"/>
              </a:rPr>
              <a:t>de Seguridad de la Información </a:t>
            </a:r>
            <a:endParaRPr lang="es-E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S" sz="2400" dirty="0" smtClean="0">
                <a:latin typeface="Times New Roman" panose="02020603050405020304" pitchFamily="18" charset="0"/>
                <a:cs typeface="Times New Roman" panose="02020603050405020304" pitchFamily="18" charset="0"/>
              </a:rPr>
              <a:t> </a:t>
            </a:r>
            <a:r>
              <a:rPr lang="es-ES" sz="2400" dirty="0">
                <a:latin typeface="Times New Roman" panose="02020603050405020304" pitchFamily="18" charset="0"/>
                <a:cs typeface="Times New Roman" panose="02020603050405020304" pitchFamily="18" charset="0"/>
              </a:rPr>
              <a:t>nivel de recursos humanos</a:t>
            </a:r>
            <a:endParaRPr lang="es-EC"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5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1 Título"/>
          <p:cNvSpPr>
            <a:spLocks noGrp="1"/>
          </p:cNvSpPr>
          <p:nvPr/>
        </p:nvSpPr>
        <p:spPr bwMode="auto">
          <a:xfrm>
            <a:off x="1981200" y="800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smtClean="0"/>
              <a:t>INDICE</a:t>
            </a:r>
            <a:endParaRPr lang="es-ES" dirty="0"/>
          </a:p>
        </p:txBody>
      </p:sp>
      <p:pic>
        <p:nvPicPr>
          <p:cNvPr id="7" name="Imagen 6"/>
          <p:cNvPicPr>
            <a:picLocks noChangeAspect="1"/>
          </p:cNvPicPr>
          <p:nvPr/>
        </p:nvPicPr>
        <p:blipFill>
          <a:blip r:embed="rId2"/>
          <a:stretch>
            <a:fillRect/>
          </a:stretch>
        </p:blipFill>
        <p:spPr>
          <a:xfrm>
            <a:off x="9408368" y="6057577"/>
            <a:ext cx="2592288" cy="601022"/>
          </a:xfrm>
          <a:prstGeom prst="rect">
            <a:avLst/>
          </a:prstGeom>
        </p:spPr>
      </p:pic>
      <p:sp>
        <p:nvSpPr>
          <p:cNvPr id="8" name="Rectángulo 7"/>
          <p:cNvSpPr/>
          <p:nvPr/>
        </p:nvSpPr>
        <p:spPr>
          <a:xfrm>
            <a:off x="0" y="6237312"/>
            <a:ext cx="9408368" cy="12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3156" y="6447955"/>
            <a:ext cx="940836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0" y="6447955"/>
            <a:ext cx="9408368" cy="457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angle 3"/>
          <p:cNvSpPr txBox="1">
            <a:spLocks noChangeArrowheads="1"/>
          </p:cNvSpPr>
          <p:nvPr/>
        </p:nvSpPr>
        <p:spPr>
          <a:xfrm>
            <a:off x="3709392" y="1520502"/>
            <a:ext cx="6418262" cy="4537075"/>
          </a:xfrm>
          <a:prstGeom prst="rect">
            <a:avLst/>
          </a:prstGeom>
        </p:spPr>
        <p:txBody>
          <a:bodyPr vert="horz" lIns="91440" tIns="45720" rIns="91440" bIns="45720" rtlCol="0">
            <a:normAutofit/>
          </a:bodyPr>
          <a:ls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indent="0">
              <a:buFont typeface="Arial" pitchFamily="34" charset="0"/>
              <a:buNone/>
            </a:pPr>
            <a:endParaRPr lang="es-ES" sz="2400" dirty="0" smtClean="0">
              <a:latin typeface="Calibri" pitchFamily="34" charset="0"/>
              <a:cs typeface="Calibri" pitchFamily="34" charset="0"/>
            </a:endParaRPr>
          </a:p>
          <a:p>
            <a:pPr marL="457200" indent="-457200">
              <a:buFontTx/>
              <a:buAutoNum type="arabicPeriod"/>
            </a:pPr>
            <a:r>
              <a:rPr lang="es-ES" sz="2400" dirty="0" smtClean="0">
                <a:latin typeface="Calibri" pitchFamily="34" charset="0"/>
                <a:cs typeface="Calibri" pitchFamily="34" charset="0"/>
              </a:rPr>
              <a:t>Planteamiento del problema</a:t>
            </a:r>
          </a:p>
          <a:p>
            <a:pPr marL="457200" indent="-457200">
              <a:buFontTx/>
              <a:buAutoNum type="arabicPeriod"/>
            </a:pPr>
            <a:r>
              <a:rPr lang="es-ES" sz="2400" dirty="0" smtClean="0">
                <a:latin typeface="Calibri" pitchFamily="34" charset="0"/>
                <a:cs typeface="Calibri" pitchFamily="34" charset="0"/>
              </a:rPr>
              <a:t>Justificación e Importancia</a:t>
            </a:r>
          </a:p>
          <a:p>
            <a:pPr marL="457200" indent="-457200">
              <a:buFontTx/>
              <a:buAutoNum type="arabicPeriod"/>
            </a:pPr>
            <a:r>
              <a:rPr lang="es-ES" sz="2400" dirty="0" smtClean="0">
                <a:latin typeface="Calibri" pitchFamily="34" charset="0"/>
                <a:cs typeface="Calibri" pitchFamily="34" charset="0"/>
              </a:rPr>
              <a:t>Objetivo general y objetivos específicos.</a:t>
            </a:r>
          </a:p>
          <a:p>
            <a:pPr marL="457200" indent="-457200">
              <a:buFontTx/>
              <a:buAutoNum type="arabicPeriod"/>
            </a:pPr>
            <a:r>
              <a:rPr lang="es-ES" sz="2400" dirty="0">
                <a:latin typeface="Calibri" pitchFamily="34" charset="0"/>
                <a:cs typeface="Calibri" pitchFamily="34" charset="0"/>
              </a:rPr>
              <a:t>Antecedentes del estado del arte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Marco Teórico</a:t>
            </a:r>
          </a:p>
          <a:p>
            <a:pPr marL="457200" indent="-457200">
              <a:buFontTx/>
              <a:buAutoNum type="arabicPeriod"/>
            </a:pPr>
            <a:r>
              <a:rPr lang="es-ES" sz="2400" dirty="0" smtClean="0">
                <a:latin typeface="Calibri" pitchFamily="34" charset="0"/>
                <a:cs typeface="Calibri" pitchFamily="34" charset="0"/>
              </a:rPr>
              <a:t>Metodología de Investigación</a:t>
            </a:r>
          </a:p>
          <a:p>
            <a:pPr marL="457200" indent="-457200">
              <a:buFontTx/>
              <a:buAutoNum type="arabicPeriod"/>
            </a:pPr>
            <a:r>
              <a:rPr lang="es-ES" sz="2400" dirty="0">
                <a:latin typeface="Calibri" pitchFamily="34" charset="0"/>
                <a:cs typeface="Calibri" pitchFamily="34" charset="0"/>
              </a:rPr>
              <a:t>Evaluación técnica del Data Center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Matrices  de evaluación</a:t>
            </a:r>
            <a:endParaRPr lang="es-EC" sz="2400" dirty="0">
              <a:latin typeface="Calibri" pitchFamily="34" charset="0"/>
              <a:cs typeface="Calibri" pitchFamily="34" charset="0"/>
            </a:endParaRPr>
          </a:p>
          <a:p>
            <a:r>
              <a:rPr lang="es-ES" sz="2400" dirty="0" smtClean="0">
                <a:latin typeface="Calibri" pitchFamily="34" charset="0"/>
                <a:cs typeface="Calibri" pitchFamily="34" charset="0"/>
              </a:rPr>
              <a:t> </a:t>
            </a:r>
          </a:p>
          <a:p>
            <a:pPr marL="457200" indent="-457200">
              <a:buFontTx/>
              <a:buNone/>
            </a:pPr>
            <a:endParaRPr lang="es-ES" dirty="0"/>
          </a:p>
        </p:txBody>
      </p:sp>
    </p:spTree>
    <p:extLst>
      <p:ext uri="{BB962C8B-B14F-4D97-AF65-F5344CB8AC3E}">
        <p14:creationId xmlns:p14="http://schemas.microsoft.com/office/powerpoint/2010/main" val="2702551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b="1" dirty="0" smtClean="0"/>
              <a:t>Marco Te0rico</a:t>
            </a:r>
            <a:endParaRPr lang="es-EC" b="1" dirty="0"/>
          </a:p>
        </p:txBody>
      </p:sp>
      <p:sp>
        <p:nvSpPr>
          <p:cNvPr id="4" name="Rectángulo 3"/>
          <p:cNvSpPr/>
          <p:nvPr/>
        </p:nvSpPr>
        <p:spPr>
          <a:xfrm>
            <a:off x="755293" y="1687706"/>
            <a:ext cx="4176464" cy="461665"/>
          </a:xfrm>
          <a:prstGeom prst="rect">
            <a:avLst/>
          </a:prstGeom>
        </p:spPr>
        <p:txBody>
          <a:bodyPr wrap="square">
            <a:spAutoFit/>
          </a:bodyPr>
          <a:lstStyle/>
          <a:p>
            <a:pPr marL="342900" indent="-342900">
              <a:buFont typeface="Wingdings" panose="05000000000000000000" pitchFamily="2" charset="2"/>
              <a:buChar char="q"/>
            </a:pPr>
            <a:r>
              <a:rPr lang="es-ES" sz="2400" dirty="0">
                <a:latin typeface="Times New Roman" panose="02020603050405020304" pitchFamily="18" charset="0"/>
                <a:ea typeface="Calibri" panose="020F0502020204030204" pitchFamily="34" charset="0"/>
              </a:rPr>
              <a:t>Seguridad</a:t>
            </a:r>
            <a:r>
              <a:rPr lang="es-ES" sz="2400" b="1" dirty="0">
                <a:latin typeface="Times New Roman" panose="02020603050405020304" pitchFamily="18" charset="0"/>
                <a:ea typeface="Calibri" panose="020F0502020204030204" pitchFamily="34" charset="0"/>
              </a:rPr>
              <a:t> </a:t>
            </a:r>
            <a:r>
              <a:rPr lang="es-ES" sz="2400" dirty="0">
                <a:latin typeface="Times New Roman" panose="02020603050405020304" pitchFamily="18" charset="0"/>
                <a:ea typeface="Calibri" panose="020F0502020204030204" pitchFamily="34" charset="0"/>
              </a:rPr>
              <a:t>de la información</a:t>
            </a:r>
            <a:endParaRPr lang="es-EC" sz="2400" dirty="0"/>
          </a:p>
        </p:txBody>
      </p:sp>
      <p:sp>
        <p:nvSpPr>
          <p:cNvPr id="5" name="Rectángulo 4"/>
          <p:cNvSpPr/>
          <p:nvPr/>
        </p:nvSpPr>
        <p:spPr>
          <a:xfrm>
            <a:off x="763603" y="2348181"/>
            <a:ext cx="3977371" cy="830997"/>
          </a:xfrm>
          <a:prstGeom prst="rect">
            <a:avLst/>
          </a:prstGeom>
        </p:spPr>
        <p:txBody>
          <a:bodyPr wrap="none">
            <a:spAutoFit/>
          </a:bodyPr>
          <a:lstStyle/>
          <a:p>
            <a:pPr marL="342900" indent="-342900" algn="just">
              <a:lnSpc>
                <a:spcPct val="200000"/>
              </a:lnSpc>
              <a:spcBef>
                <a:spcPts val="200"/>
              </a:spcBef>
              <a:spcAft>
                <a:spcPts val="0"/>
              </a:spcAft>
              <a:buFont typeface="Wingdings" panose="05000000000000000000" pitchFamily="2" charset="2"/>
              <a:buChar char="q"/>
            </a:pPr>
            <a:r>
              <a:rPr lang="es-ES" sz="2400" dirty="0">
                <a:latin typeface="Times New Roman" panose="02020603050405020304" pitchFamily="18" charset="0"/>
                <a:cs typeface="Times New Roman" panose="02020603050405020304" pitchFamily="18" charset="0"/>
              </a:rPr>
              <a:t>ISO/IEC 27001:2005 SGSI </a:t>
            </a:r>
            <a:endParaRPr lang="es-EC"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ángulo 5"/>
          <p:cNvSpPr/>
          <p:nvPr/>
        </p:nvSpPr>
        <p:spPr>
          <a:xfrm>
            <a:off x="755293" y="3257942"/>
            <a:ext cx="3231975" cy="830997"/>
          </a:xfrm>
          <a:prstGeom prst="rect">
            <a:avLst/>
          </a:prstGeom>
        </p:spPr>
        <p:txBody>
          <a:bodyPr wrap="none">
            <a:spAutoFit/>
          </a:bodyPr>
          <a:lstStyle/>
          <a:p>
            <a:pPr marL="342900" indent="-342900" algn="just">
              <a:lnSpc>
                <a:spcPct val="200000"/>
              </a:lnSpc>
              <a:spcBef>
                <a:spcPts val="200"/>
              </a:spcBef>
              <a:spcAft>
                <a:spcPts val="0"/>
              </a:spcAft>
              <a:buFont typeface="Wingdings" panose="05000000000000000000" pitchFamily="2" charset="2"/>
              <a:buChar char="q"/>
            </a:pPr>
            <a:r>
              <a:rPr lang="es-ES" sz="2400" dirty="0">
                <a:latin typeface="Times New Roman" panose="02020603050405020304" pitchFamily="18" charset="0"/>
                <a:cs typeface="Times New Roman" panose="02020603050405020304" pitchFamily="18" charset="0"/>
              </a:rPr>
              <a:t>ISO/IEC </a:t>
            </a:r>
            <a:r>
              <a:rPr lang="es-ES" sz="2400" dirty="0" smtClean="0">
                <a:latin typeface="Times New Roman" panose="02020603050405020304" pitchFamily="18" charset="0"/>
                <a:cs typeface="Times New Roman" panose="02020603050405020304" pitchFamily="18" charset="0"/>
              </a:rPr>
              <a:t>27002:2005 </a:t>
            </a:r>
            <a:endParaRPr lang="es-EC"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ángulo 6"/>
          <p:cNvSpPr/>
          <p:nvPr/>
        </p:nvSpPr>
        <p:spPr>
          <a:xfrm>
            <a:off x="763603" y="4162627"/>
            <a:ext cx="3759362" cy="830997"/>
          </a:xfrm>
          <a:prstGeom prst="rect">
            <a:avLst/>
          </a:prstGeom>
        </p:spPr>
        <p:txBody>
          <a:bodyPr wrap="none">
            <a:spAutoFit/>
          </a:bodyPr>
          <a:lstStyle/>
          <a:p>
            <a:pPr marL="342900" indent="-342900">
              <a:lnSpc>
                <a:spcPct val="200000"/>
              </a:lnSpc>
              <a:spcAft>
                <a:spcPts val="0"/>
              </a:spcAft>
              <a:buFont typeface="Wingdings" panose="05000000000000000000" pitchFamily="2" charset="2"/>
              <a:buChar char="q"/>
            </a:pPr>
            <a:r>
              <a:rPr lang="es-ES" sz="2400" dirty="0">
                <a:latin typeface="Times New Roman" panose="02020603050405020304" pitchFamily="18" charset="0"/>
                <a:ea typeface="Calibri" panose="020F0502020204030204" pitchFamily="34" charset="0"/>
                <a:cs typeface="Times New Roman" panose="02020603050405020304" pitchFamily="18" charset="0"/>
              </a:rPr>
              <a:t>Administración de riesgos</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795636" y="5300140"/>
            <a:ext cx="1709122" cy="461665"/>
          </a:xfrm>
          <a:prstGeom prst="rect">
            <a:avLst/>
          </a:prstGeom>
        </p:spPr>
        <p:txBody>
          <a:bodyPr wrap="none">
            <a:spAutoFit/>
          </a:bodyPr>
          <a:lstStyle/>
          <a:p>
            <a:pPr marL="342900" indent="-342900">
              <a:buFont typeface="Wingdings" panose="05000000000000000000" pitchFamily="2" charset="2"/>
              <a:buChar char="q"/>
            </a:pPr>
            <a:r>
              <a:rPr lang="es-ES" sz="2400" dirty="0">
                <a:latin typeface="Times New Roman" panose="02020603050405020304" pitchFamily="18" charset="0"/>
                <a:ea typeface="Calibri" panose="020F0502020204030204" pitchFamily="34" charset="0"/>
              </a:rPr>
              <a:t>Auditoria</a:t>
            </a:r>
            <a:endParaRPr lang="es-EC" sz="2400" dirty="0"/>
          </a:p>
        </p:txBody>
      </p:sp>
    </p:spTree>
    <p:extLst>
      <p:ext uri="{BB962C8B-B14F-4D97-AF65-F5344CB8AC3E}">
        <p14:creationId xmlns:p14="http://schemas.microsoft.com/office/powerpoint/2010/main" val="3725809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609600" y="1600201"/>
            <a:ext cx="10972800" cy="1468759"/>
          </a:xfrm>
        </p:spPr>
        <p:txBody>
          <a:bodyPr/>
          <a:lstStyle/>
          <a:p>
            <a:r>
              <a:rPr lang="es-ES" dirty="0">
                <a:latin typeface="Times New Roman" panose="02020603050405020304" pitchFamily="18" charset="0"/>
                <a:ea typeface="Calibri" panose="020F0502020204030204" pitchFamily="34" charset="0"/>
              </a:rPr>
              <a:t>Uno de los principales activos más valioso para las organizaciones es su información, la cual está amenazada por diferentes factores ya sean internos o externos a las organizaciones. </a:t>
            </a:r>
            <a:endParaRPr lang="es-EC" dirty="0"/>
          </a:p>
        </p:txBody>
      </p:sp>
      <p:sp>
        <p:nvSpPr>
          <p:cNvPr id="4" name="Título 3"/>
          <p:cNvSpPr>
            <a:spLocks noGrp="1"/>
          </p:cNvSpPr>
          <p:nvPr>
            <p:ph type="title"/>
          </p:nvPr>
        </p:nvSpPr>
        <p:spPr>
          <a:xfrm>
            <a:off x="839416" y="561112"/>
            <a:ext cx="7070576" cy="646331"/>
          </a:xfrm>
          <a:prstGeom prst="rect">
            <a:avLst/>
          </a:prstGeom>
        </p:spPr>
        <p:txBody>
          <a:bodyPr wrap="square">
            <a:spAutoFit/>
          </a:bodyPr>
          <a:lstStyle/>
          <a:p>
            <a:r>
              <a:rPr lang="es-ES" b="1" dirty="0" smtClean="0">
                <a:latin typeface="Times New Roman" panose="02020603050405020304" pitchFamily="18" charset="0"/>
                <a:cs typeface="Times New Roman" panose="02020603050405020304" pitchFamily="18" charset="0"/>
              </a:rPr>
              <a:t>Seguridad de la Información</a:t>
            </a:r>
            <a:endParaRPr lang="es-EC" b="1" dirty="0">
              <a:latin typeface="Times New Roman" panose="02020603050405020304" pitchFamily="18" charset="0"/>
              <a:cs typeface="Times New Roman" panose="02020603050405020304" pitchFamily="18" charset="0"/>
            </a:endParaRPr>
          </a:p>
        </p:txBody>
      </p:sp>
      <p:sp>
        <p:nvSpPr>
          <p:cNvPr id="7" name="Marcador de texto 1"/>
          <p:cNvSpPr txBox="1">
            <a:spLocks/>
          </p:cNvSpPr>
          <p:nvPr/>
        </p:nvSpPr>
        <p:spPr>
          <a:xfrm>
            <a:off x="3143672" y="3284984"/>
            <a:ext cx="6821016" cy="2376264"/>
          </a:xfrm>
          <a:prstGeom prst="rect">
            <a:avLst/>
          </a:prstGeom>
        </p:spPr>
        <p:txBody>
          <a:bodyPr>
            <a:normAutofit/>
          </a:bodyPr>
          <a:lstStyle>
            <a:defPPr>
              <a:defRPr lang="es-ES">
                <a:solidFill>
                  <a:schemeClr val="tx1"/>
                </a:solidFill>
                <a:latin typeface="+mn-lt"/>
                <a:ea typeface="+mn-ea"/>
                <a:cs typeface="+mn-cs"/>
              </a:defRPr>
            </a:defPPr>
            <a:lvl1pPr marL="342900" indent="-342900" eaLnBrk="1" latinLnBrk="0" hangingPunct="1">
              <a:buChar char="•"/>
              <a:defRPr lang="es-ES" sz="2800">
                <a:latin typeface="+mn-lt"/>
              </a:defRPr>
            </a:lvl1pPr>
            <a:lvl2pPr marL="742950" indent="-285750" eaLnBrk="1" hangingPunct="1">
              <a:buChar char="–"/>
              <a:defRPr lang="es-ES" sz="2400">
                <a:latin typeface="+mn-lt"/>
              </a:defRPr>
            </a:lvl2pPr>
            <a:lvl3pPr marL="1143000" indent="-228600" eaLnBrk="1" hangingPunct="1">
              <a:buChar char="•"/>
              <a:defRPr lang="es-ES" sz="2400">
                <a:latin typeface="+mn-lt"/>
              </a:defRPr>
            </a:lvl3pPr>
            <a:lvl4pPr marL="1600200" indent="-228600" eaLnBrk="1" hangingPunct="1">
              <a:buChar char="–"/>
              <a:defRPr lang="es-ES" sz="2000">
                <a:latin typeface="+mn-lt"/>
              </a:defRPr>
            </a:lvl4pPr>
            <a:lvl5pPr marL="2057400" indent="-228600" eaLnBrk="1" hangingPunct="1">
              <a:buChar char="»"/>
              <a:defRPr lang="es-ES" sz="2000">
                <a:latin typeface="+mn-lt"/>
              </a:defRPr>
            </a:lvl5pPr>
            <a:lvl6pPr marL="2514600" indent="-228600" eaLnBrk="1" hangingPunct="1">
              <a:buChar char="•"/>
              <a:defRPr lang="es-ES" sz="2000"/>
            </a:lvl6pPr>
            <a:lvl7pPr marL="2971800" indent="-228600" eaLnBrk="1" hangingPunct="1">
              <a:buChar char="•"/>
              <a:defRPr lang="es-ES" sz="2000"/>
            </a:lvl7pPr>
            <a:lvl8pPr marL="3429000" indent="-228600" eaLnBrk="1" hangingPunct="1">
              <a:buChar char="•"/>
              <a:defRPr lang="es-ES" sz="2000"/>
            </a:lvl8pPr>
            <a:lvl9pPr marL="3886200" indent="-228600" eaLnBrk="1" hangingPunct="1">
              <a:buChar char="•"/>
              <a:defRPr lang="es-ES" sz="2000"/>
            </a:lvl9pPr>
          </a:lstStyle>
          <a:p>
            <a:r>
              <a:rPr lang="es-EC"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Incidente de seguridad de la </a:t>
            </a:r>
            <a:r>
              <a:rPr lang="es-EC" kern="0" dirty="0"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información</a:t>
            </a:r>
          </a:p>
          <a:p>
            <a:r>
              <a:rPr lang="es-EC" kern="0" dirty="0" smtClean="0">
                <a:solidFill>
                  <a:sysClr val="windowText" lastClr="000000"/>
                </a:solidFill>
                <a:latin typeface="Times New Roman" panose="02020603050405020304" pitchFamily="18" charset="0"/>
                <a:cs typeface="Times New Roman" panose="02020603050405020304" pitchFamily="18" charset="0"/>
              </a:rPr>
              <a:t>Integridad</a:t>
            </a:r>
          </a:p>
          <a:p>
            <a:r>
              <a:rPr lang="es-ES" dirty="0">
                <a:latin typeface="Times New Roman" panose="02020603050405020304" pitchFamily="18" charset="0"/>
                <a:cs typeface="Times New Roman" panose="02020603050405020304" pitchFamily="18" charset="0"/>
              </a:rPr>
              <a:t>Análisis de </a:t>
            </a:r>
            <a:r>
              <a:rPr lang="es-ES" dirty="0" smtClean="0">
                <a:latin typeface="Times New Roman" panose="02020603050405020304" pitchFamily="18" charset="0"/>
                <a:cs typeface="Times New Roman" panose="02020603050405020304" pitchFamily="18" charset="0"/>
              </a:rPr>
              <a:t>Riesgo</a:t>
            </a:r>
          </a:p>
          <a:p>
            <a:r>
              <a:rPr lang="es-EC" kern="0" dirty="0" smtClean="0">
                <a:solidFill>
                  <a:sysClr val="windowText" lastClr="000000"/>
                </a:solidFill>
                <a:latin typeface="Times New Roman" panose="02020603050405020304" pitchFamily="18" charset="0"/>
                <a:cs typeface="Times New Roman" panose="02020603050405020304" pitchFamily="18" charset="0"/>
              </a:rPr>
              <a:t>Riego Residual</a:t>
            </a:r>
          </a:p>
          <a:p>
            <a:r>
              <a:rPr lang="es-EC" kern="0" dirty="0">
                <a:solidFill>
                  <a:sysClr val="windowText" lastClr="000000"/>
                </a:solidFill>
                <a:latin typeface="Times New Roman" panose="02020603050405020304" pitchFamily="18" charset="0"/>
                <a:cs typeface="Times New Roman" panose="02020603050405020304" pitchFamily="18" charset="0"/>
              </a:rPr>
              <a:t>Aceptación del </a:t>
            </a:r>
            <a:r>
              <a:rPr lang="es-EC" kern="0" dirty="0" smtClean="0">
                <a:solidFill>
                  <a:sysClr val="windowText" lastClr="000000"/>
                </a:solidFill>
                <a:latin typeface="Times New Roman" panose="02020603050405020304" pitchFamily="18" charset="0"/>
                <a:cs typeface="Times New Roman" panose="02020603050405020304" pitchFamily="18" charset="0"/>
              </a:rPr>
              <a:t>Riesgo</a:t>
            </a:r>
          </a:p>
          <a:p>
            <a:endParaRPr lang="es-EC" kern="0" dirty="0">
              <a:solidFill>
                <a:sysClr val="windowText" lastClr="000000"/>
              </a:solidFill>
            </a:endParaRPr>
          </a:p>
        </p:txBody>
      </p:sp>
    </p:spTree>
    <p:extLst>
      <p:ext uri="{BB962C8B-B14F-4D97-AF65-F5344CB8AC3E}">
        <p14:creationId xmlns:p14="http://schemas.microsoft.com/office/powerpoint/2010/main" val="4104651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724508" y="711860"/>
            <a:ext cx="10883858" cy="1152128"/>
          </a:xfrm>
        </p:spPr>
        <p:txBody>
          <a:bodyPr>
            <a:noAutofit/>
          </a:bodyPr>
          <a:lstStyle/>
          <a:p>
            <a:r>
              <a:rPr lang="es-EC" sz="2400" dirty="0" smtClean="0">
                <a:latin typeface="Times New Roman" panose="02020603050405020304" pitchFamily="18" charset="0"/>
                <a:ea typeface="Calibri" panose="020F0502020204030204" pitchFamily="34" charset="0"/>
              </a:rPr>
              <a:t>Diseñada por </a:t>
            </a:r>
            <a:r>
              <a:rPr lang="es-EC" sz="2400" dirty="0">
                <a:latin typeface="Times New Roman" panose="02020603050405020304" pitchFamily="18" charset="0"/>
                <a:ea typeface="Calibri" panose="020F0502020204030204" pitchFamily="34" charset="0"/>
              </a:rPr>
              <a:t>el Comité Técnico de la Organización </a:t>
            </a:r>
            <a:r>
              <a:rPr lang="es-EC" sz="2400" dirty="0" smtClean="0">
                <a:latin typeface="Times New Roman" panose="02020603050405020304" pitchFamily="18" charset="0"/>
                <a:ea typeface="Calibri" panose="020F0502020204030204" pitchFamily="34" charset="0"/>
              </a:rPr>
              <a:t>Internacional:2005</a:t>
            </a:r>
          </a:p>
          <a:p>
            <a:r>
              <a:rPr lang="es-EC" sz="2400" dirty="0" smtClean="0">
                <a:latin typeface="Times New Roman" panose="02020603050405020304" pitchFamily="18" charset="0"/>
                <a:cs typeface="Times New Roman" panose="02020603050405020304" pitchFamily="18" charset="0"/>
              </a:rPr>
              <a:t>Sistema </a:t>
            </a:r>
            <a:r>
              <a:rPr lang="es-EC" sz="2400" dirty="0">
                <a:latin typeface="Times New Roman" panose="02020603050405020304" pitchFamily="18" charset="0"/>
                <a:cs typeface="Times New Roman" panose="02020603050405020304" pitchFamily="18" charset="0"/>
              </a:rPr>
              <a:t>de Gestión de la Seguridad de la Información (</a:t>
            </a:r>
            <a:r>
              <a:rPr lang="es-EC" sz="2400" b="1" dirty="0">
                <a:latin typeface="Times New Roman" panose="02020603050405020304" pitchFamily="18" charset="0"/>
                <a:cs typeface="Times New Roman" panose="02020603050405020304" pitchFamily="18" charset="0"/>
              </a:rPr>
              <a:t>SGSI</a:t>
            </a:r>
            <a:r>
              <a:rPr lang="es-EC" sz="2400" dirty="0">
                <a:latin typeface="Times New Roman" panose="02020603050405020304" pitchFamily="18" charset="0"/>
                <a:cs typeface="Times New Roman" panose="02020603050405020304" pitchFamily="18" charset="0"/>
              </a:rPr>
              <a:t>). </a:t>
            </a:r>
            <a:endParaRPr lang="es-EC" sz="2400" dirty="0" smtClean="0">
              <a:latin typeface="Times New Roman" panose="02020603050405020304" pitchFamily="18" charset="0"/>
              <a:cs typeface="Times New Roman" panose="02020603050405020304" pitchFamily="18" charset="0"/>
            </a:endParaRPr>
          </a:p>
          <a:p>
            <a:r>
              <a:rPr lang="es-EC" sz="2400" dirty="0" smtClean="0">
                <a:latin typeface="Times New Roman" panose="02020603050405020304" pitchFamily="18" charset="0"/>
                <a:cs typeface="Times New Roman" panose="02020603050405020304" pitchFamily="18" charset="0"/>
              </a:rPr>
              <a:t>SGSI </a:t>
            </a:r>
            <a:r>
              <a:rPr lang="es-EC"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&gt;</a:t>
            </a:r>
            <a:r>
              <a:rPr lang="es-EC" sz="2400" dirty="0">
                <a:latin typeface="Times New Roman" panose="02020603050405020304" pitchFamily="18" charset="0"/>
                <a:cs typeface="Times New Roman" panose="02020603050405020304" pitchFamily="18" charset="0"/>
              </a:rPr>
              <a:t> </a:t>
            </a:r>
            <a:r>
              <a:rPr lang="es-EC" sz="2400" dirty="0" smtClean="0">
                <a:latin typeface="Times New Roman" panose="02020603050405020304" pitchFamily="18" charset="0"/>
                <a:cs typeface="Times New Roman" panose="02020603050405020304" pitchFamily="18" charset="0"/>
              </a:rPr>
              <a:t> </a:t>
            </a:r>
            <a:r>
              <a:rPr lang="es-EC" sz="2400" dirty="0">
                <a:latin typeface="Times New Roman" panose="02020603050405020304" pitchFamily="18" charset="0"/>
                <a:cs typeface="Times New Roman" panose="02020603050405020304" pitchFamily="18" charset="0"/>
              </a:rPr>
              <a:t>PDCA </a:t>
            </a:r>
            <a:r>
              <a:rPr lang="es-EC"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&gt; </a:t>
            </a:r>
            <a:r>
              <a:rPr lang="es-EC" sz="2400" dirty="0" smtClean="0">
                <a:latin typeface="Times New Roman" panose="02020603050405020304" pitchFamily="18" charset="0"/>
                <a:cs typeface="Times New Roman" panose="02020603050405020304" pitchFamily="18" charset="0"/>
              </a:rPr>
              <a:t> </a:t>
            </a:r>
            <a:r>
              <a:rPr lang="es-EC" sz="2400" dirty="0">
                <a:latin typeface="Times New Roman" panose="02020603050405020304" pitchFamily="18" charset="0"/>
                <a:cs typeface="Times New Roman" panose="02020603050405020304" pitchFamily="18" charset="0"/>
              </a:rPr>
              <a:t>compuesto de cuatro pasos </a:t>
            </a:r>
          </a:p>
        </p:txBody>
      </p:sp>
      <p:sp>
        <p:nvSpPr>
          <p:cNvPr id="4" name="Título 3"/>
          <p:cNvSpPr>
            <a:spLocks noGrp="1"/>
          </p:cNvSpPr>
          <p:nvPr>
            <p:ph type="title"/>
          </p:nvPr>
        </p:nvSpPr>
        <p:spPr>
          <a:xfrm>
            <a:off x="698542" y="188640"/>
            <a:ext cx="5342384" cy="523220"/>
          </a:xfrm>
          <a:prstGeom prst="rect">
            <a:avLst/>
          </a:prstGeom>
        </p:spPr>
        <p:txBody>
          <a:bodyPr wrap="square">
            <a:spAutoFit/>
          </a:bodyPr>
          <a:lstStyle/>
          <a:p>
            <a:r>
              <a:rPr lang="es-ES" sz="2800" b="1" dirty="0">
                <a:latin typeface="Times New Roman" panose="02020603050405020304" pitchFamily="18" charset="0"/>
                <a:ea typeface="Calibri" panose="020F0502020204030204" pitchFamily="34" charset="0"/>
              </a:rPr>
              <a:t>Norma ISO/IEC 27001:2005	</a:t>
            </a:r>
            <a:endParaRPr lang="es-EC" sz="2800" b="1" dirty="0"/>
          </a:p>
        </p:txBody>
      </p:sp>
      <p:sp>
        <p:nvSpPr>
          <p:cNvPr id="7" name="Marcador de texto 1"/>
          <p:cNvSpPr txBox="1">
            <a:spLocks/>
          </p:cNvSpPr>
          <p:nvPr/>
        </p:nvSpPr>
        <p:spPr>
          <a:xfrm>
            <a:off x="724508" y="6353944"/>
            <a:ext cx="10972800" cy="504056"/>
          </a:xfrm>
          <a:prstGeom prst="rect">
            <a:avLst/>
          </a:prstGeom>
        </p:spPr>
        <p:txBody>
          <a:bodyPr>
            <a:normAutofit/>
          </a:bodyPr>
          <a:lstStyle>
            <a:defPPr>
              <a:defRPr lang="es-ES">
                <a:solidFill>
                  <a:schemeClr val="tx1"/>
                </a:solidFill>
                <a:latin typeface="+mn-lt"/>
                <a:ea typeface="+mn-ea"/>
                <a:cs typeface="+mn-cs"/>
              </a:defRPr>
            </a:defPPr>
            <a:lvl1pPr marL="342900" indent="-342900" eaLnBrk="1" latinLnBrk="0" hangingPunct="1">
              <a:buChar char="•"/>
              <a:defRPr lang="es-ES" sz="2800">
                <a:latin typeface="+mn-lt"/>
              </a:defRPr>
            </a:lvl1pPr>
            <a:lvl2pPr marL="742950" indent="-285750" eaLnBrk="1" hangingPunct="1">
              <a:buChar char="–"/>
              <a:defRPr lang="es-ES" sz="2400">
                <a:latin typeface="+mn-lt"/>
              </a:defRPr>
            </a:lvl2pPr>
            <a:lvl3pPr marL="1143000" indent="-228600" eaLnBrk="1" hangingPunct="1">
              <a:buChar char="•"/>
              <a:defRPr lang="es-ES" sz="2400">
                <a:latin typeface="+mn-lt"/>
              </a:defRPr>
            </a:lvl3pPr>
            <a:lvl4pPr marL="1600200" indent="-228600" eaLnBrk="1" hangingPunct="1">
              <a:buChar char="–"/>
              <a:defRPr lang="es-ES" sz="2000">
                <a:latin typeface="+mn-lt"/>
              </a:defRPr>
            </a:lvl4pPr>
            <a:lvl5pPr marL="2057400" indent="-228600" eaLnBrk="1" hangingPunct="1">
              <a:buChar char="»"/>
              <a:defRPr lang="es-ES" sz="2000">
                <a:latin typeface="+mn-lt"/>
              </a:defRPr>
            </a:lvl5pPr>
            <a:lvl6pPr marL="2514600" indent="-228600" eaLnBrk="1" hangingPunct="1">
              <a:buChar char="•"/>
              <a:defRPr lang="es-ES" sz="2000"/>
            </a:lvl6pPr>
            <a:lvl7pPr marL="2971800" indent="-228600" eaLnBrk="1" hangingPunct="1">
              <a:buChar char="•"/>
              <a:defRPr lang="es-ES" sz="2000"/>
            </a:lvl7pPr>
            <a:lvl8pPr marL="3429000" indent="-228600" eaLnBrk="1" hangingPunct="1">
              <a:buChar char="•"/>
              <a:defRPr lang="es-ES" sz="2000"/>
            </a:lvl8pPr>
            <a:lvl9pPr marL="3886200" indent="-228600" eaLnBrk="1" hangingPunct="1">
              <a:buChar char="•"/>
              <a:defRPr lang="es-ES" sz="2000"/>
            </a:lvl9pPr>
          </a:lstStyle>
          <a:p>
            <a:pPr algn="ctr"/>
            <a:r>
              <a:rPr lang="es-EC" sz="1800" kern="0" dirty="0">
                <a:solidFill>
                  <a:sysClr val="windowText" lastClr="000000"/>
                </a:solidFill>
                <a:latin typeface="Times New Roman" panose="02020603050405020304" pitchFamily="18" charset="0"/>
                <a:ea typeface="Calibri" panose="020F0502020204030204" pitchFamily="34" charset="0"/>
              </a:rPr>
              <a:t>Modelo PDCA aplicada a los procesos SGSI (ISO 27001:2005)</a:t>
            </a:r>
            <a:endParaRPr lang="es-EC" sz="1800" kern="0" dirty="0">
              <a:solidFill>
                <a:sysClr val="windowText" lastClr="000000"/>
              </a:solidFill>
            </a:endParaRPr>
          </a:p>
        </p:txBody>
      </p:sp>
      <p:pic>
        <p:nvPicPr>
          <p:cNvPr id="6" name="Imagen 5"/>
          <p:cNvPicPr/>
          <p:nvPr/>
        </p:nvPicPr>
        <p:blipFill>
          <a:blip r:embed="rId2"/>
          <a:stretch>
            <a:fillRect/>
          </a:stretch>
        </p:blipFill>
        <p:spPr>
          <a:xfrm>
            <a:off x="839416" y="2305471"/>
            <a:ext cx="10742984" cy="4048473"/>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565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724508" y="711860"/>
            <a:ext cx="10556068" cy="5957500"/>
          </a:xfrm>
        </p:spPr>
        <p:txBody>
          <a:bodyPr>
            <a:noAutofit/>
          </a:bodyPr>
          <a:lstStyle/>
          <a:p>
            <a:pPr algn="just"/>
            <a:r>
              <a:rPr lang="es-EC" sz="2400" b="1" dirty="0">
                <a:latin typeface="Times New Roman" panose="02020603050405020304" pitchFamily="18" charset="0"/>
                <a:ea typeface="Calibri" panose="020F0502020204030204" pitchFamily="34" charset="0"/>
              </a:rPr>
              <a:t>Establecer el </a:t>
            </a:r>
            <a:r>
              <a:rPr lang="es-EC" sz="2400" b="1" dirty="0" smtClean="0">
                <a:latin typeface="Times New Roman" panose="02020603050405020304" pitchFamily="18" charset="0"/>
                <a:ea typeface="Calibri" panose="020F0502020204030204" pitchFamily="34" charset="0"/>
              </a:rPr>
              <a:t>SGSI</a:t>
            </a:r>
          </a:p>
          <a:p>
            <a:pPr marL="0" indent="0" algn="just">
              <a:buNone/>
            </a:pPr>
            <a:endParaRPr lang="es-EC" sz="2400" dirty="0" smtClean="0">
              <a:latin typeface="Times New Roman" panose="02020603050405020304" pitchFamily="18" charset="0"/>
              <a:ea typeface="Calibri" panose="020F0502020204030204" pitchFamily="34" charset="0"/>
            </a:endParaRPr>
          </a:p>
          <a:p>
            <a:pPr lvl="1" algn="just"/>
            <a:r>
              <a:rPr lang="es-EC" dirty="0">
                <a:latin typeface="Times New Roman" panose="02020603050405020304" pitchFamily="18" charset="0"/>
                <a:ea typeface="Calibri" panose="020F0502020204030204" pitchFamily="34" charset="0"/>
              </a:rPr>
              <a:t>La organización debe delimitar el alcance y los límites del SGSI, bajo los términos del negocio, políticas de la organización y definir procedimiento para la identificación, evaluación y posterior mitigación del riesgo, teniendo en cuenta siempre el </a:t>
            </a:r>
            <a:r>
              <a:rPr lang="es-EC" dirty="0" smtClean="0">
                <a:latin typeface="Times New Roman" panose="02020603050405020304" pitchFamily="18" charset="0"/>
                <a:ea typeface="Calibri" panose="020F0502020204030204" pitchFamily="34" charset="0"/>
              </a:rPr>
              <a:t>impacto.</a:t>
            </a:r>
            <a:endParaRPr lang="es-EC" dirty="0">
              <a:latin typeface="Times New Roman" panose="02020603050405020304" pitchFamily="18" charset="0"/>
              <a:ea typeface="Calibri" panose="020F0502020204030204" pitchFamily="34" charset="0"/>
            </a:endParaRPr>
          </a:p>
          <a:p>
            <a:pPr algn="just"/>
            <a:endParaRPr lang="es-EC" sz="2400" dirty="0" smtClean="0">
              <a:latin typeface="Times New Roman" panose="02020603050405020304" pitchFamily="18" charset="0"/>
              <a:ea typeface="Calibri" panose="020F0502020204030204" pitchFamily="34" charset="0"/>
            </a:endParaRPr>
          </a:p>
          <a:p>
            <a:pPr algn="just"/>
            <a:r>
              <a:rPr lang="es-EC" sz="2400" b="1" dirty="0">
                <a:latin typeface="Times New Roman" panose="02020603050405020304" pitchFamily="18" charset="0"/>
                <a:ea typeface="Calibri" panose="020F0502020204030204" pitchFamily="34" charset="0"/>
              </a:rPr>
              <a:t>Implementar y operar el </a:t>
            </a:r>
            <a:r>
              <a:rPr lang="es-EC" sz="2400" b="1" dirty="0" smtClean="0">
                <a:latin typeface="Times New Roman" panose="02020603050405020304" pitchFamily="18" charset="0"/>
                <a:ea typeface="Calibri" panose="020F0502020204030204" pitchFamily="34" charset="0"/>
              </a:rPr>
              <a:t>SGSI</a:t>
            </a:r>
          </a:p>
          <a:p>
            <a:pPr marL="0" indent="0" algn="just">
              <a:buNone/>
            </a:pPr>
            <a:endParaRPr lang="es-EC" sz="2400" dirty="0" smtClean="0">
              <a:latin typeface="Times New Roman" panose="02020603050405020304" pitchFamily="18" charset="0"/>
              <a:ea typeface="Calibri" panose="020F0502020204030204" pitchFamily="34" charset="0"/>
            </a:endParaRPr>
          </a:p>
          <a:p>
            <a:pPr lvl="1" algn="just"/>
            <a:r>
              <a:rPr lang="es-EC" dirty="0" smtClean="0">
                <a:latin typeface="Times New Roman" panose="02020603050405020304" pitchFamily="18" charset="0"/>
                <a:ea typeface="Calibri" panose="020F0502020204030204" pitchFamily="34" charset="0"/>
              </a:rPr>
              <a:t>Poseer </a:t>
            </a:r>
            <a:r>
              <a:rPr lang="es-EC" dirty="0">
                <a:latin typeface="Times New Roman" panose="02020603050405020304" pitchFamily="18" charset="0"/>
                <a:ea typeface="Calibri" panose="020F0502020204030204" pitchFamily="34" charset="0"/>
              </a:rPr>
              <a:t>un plan de tratamiento del riesgo donde se encuentren establecidas las acciones por parte de la gerencia los recursos, el financiamiento, roles y </a:t>
            </a:r>
            <a:r>
              <a:rPr lang="es-EC" dirty="0" smtClean="0">
                <a:latin typeface="Times New Roman" panose="02020603050405020304" pitchFamily="18" charset="0"/>
                <a:ea typeface="Calibri" panose="020F0502020204030204" pitchFamily="34" charset="0"/>
              </a:rPr>
              <a:t>responsabilidades.</a:t>
            </a:r>
          </a:p>
          <a:p>
            <a:pPr lvl="1" algn="just"/>
            <a:r>
              <a:rPr lang="es-EC" dirty="0" smtClean="0">
                <a:latin typeface="Times New Roman" panose="02020603050405020304" pitchFamily="18" charset="0"/>
                <a:ea typeface="Calibri" panose="020F0502020204030204" pitchFamily="34" charset="0"/>
              </a:rPr>
              <a:t>Definir </a:t>
            </a:r>
            <a:r>
              <a:rPr lang="es-EC" dirty="0">
                <a:latin typeface="Times New Roman" panose="02020603050405020304" pitchFamily="18" charset="0"/>
                <a:ea typeface="Calibri" panose="020F0502020204030204" pitchFamily="34" charset="0"/>
              </a:rPr>
              <a:t>el proceso de implantación para el plan de tratamiento del riesgo, con el cual se conseguirá los objetivos planteados</a:t>
            </a:r>
            <a:r>
              <a:rPr lang="es-EC" dirty="0" smtClean="0">
                <a:latin typeface="Times New Roman" panose="02020603050405020304" pitchFamily="18" charset="0"/>
                <a:ea typeface="Calibri" panose="020F0502020204030204" pitchFamily="34" charset="0"/>
              </a:rPr>
              <a:t>.</a:t>
            </a:r>
          </a:p>
          <a:p>
            <a:pPr lvl="1" algn="just"/>
            <a:r>
              <a:rPr lang="es-EC" dirty="0" smtClean="0">
                <a:latin typeface="Times New Roman" panose="02020603050405020304" pitchFamily="18" charset="0"/>
                <a:ea typeface="Calibri" panose="020F0502020204030204" pitchFamily="34" charset="0"/>
              </a:rPr>
              <a:t> Implantación </a:t>
            </a:r>
            <a:r>
              <a:rPr lang="es-EC" dirty="0">
                <a:latin typeface="Times New Roman" panose="02020603050405020304" pitchFamily="18" charset="0"/>
                <a:ea typeface="Calibri" panose="020F0502020204030204" pitchFamily="34" charset="0"/>
              </a:rPr>
              <a:t>de los </a:t>
            </a:r>
            <a:r>
              <a:rPr lang="es-EC" dirty="0" smtClean="0">
                <a:latin typeface="Times New Roman" panose="02020603050405020304" pitchFamily="18" charset="0"/>
                <a:ea typeface="Calibri" panose="020F0502020204030204" pitchFamily="34" charset="0"/>
              </a:rPr>
              <a:t>controles </a:t>
            </a:r>
            <a:r>
              <a:rPr lang="es-EC" dirty="0">
                <a:latin typeface="Times New Roman" panose="02020603050405020304" pitchFamily="18" charset="0"/>
                <a:ea typeface="Calibri" panose="020F0502020204030204" pitchFamily="34" charset="0"/>
              </a:rPr>
              <a:t>y </a:t>
            </a:r>
            <a:r>
              <a:rPr lang="es-EC" dirty="0" smtClean="0">
                <a:latin typeface="Times New Roman" panose="02020603050405020304" pitchFamily="18" charset="0"/>
                <a:ea typeface="Calibri" panose="020F0502020204030204" pitchFamily="34" charset="0"/>
              </a:rPr>
              <a:t>posteriormente ver resultados. </a:t>
            </a:r>
          </a:p>
        </p:txBody>
      </p:sp>
      <p:sp>
        <p:nvSpPr>
          <p:cNvPr id="4" name="Título 3"/>
          <p:cNvSpPr>
            <a:spLocks noGrp="1"/>
          </p:cNvSpPr>
          <p:nvPr>
            <p:ph type="title"/>
          </p:nvPr>
        </p:nvSpPr>
        <p:spPr>
          <a:xfrm>
            <a:off x="7320136" y="197398"/>
            <a:ext cx="4608512" cy="523220"/>
          </a:xfrm>
          <a:prstGeom prst="rect">
            <a:avLst/>
          </a:prstGeom>
        </p:spPr>
        <p:txBody>
          <a:bodyPr wrap="square">
            <a:spAutoFit/>
          </a:bodyPr>
          <a:lstStyle/>
          <a:p>
            <a:r>
              <a:rPr lang="es-ES" sz="2800" b="1" dirty="0">
                <a:latin typeface="Times New Roman" panose="02020603050405020304" pitchFamily="18" charset="0"/>
                <a:ea typeface="Calibri" panose="020F0502020204030204" pitchFamily="34" charset="0"/>
              </a:rPr>
              <a:t>Norma ISO/IEC </a:t>
            </a:r>
            <a:r>
              <a:rPr lang="es-ES" sz="2800" b="1" dirty="0" smtClean="0">
                <a:latin typeface="Times New Roman" panose="02020603050405020304" pitchFamily="18" charset="0"/>
                <a:ea typeface="Calibri" panose="020F0502020204030204" pitchFamily="34" charset="0"/>
              </a:rPr>
              <a:t>27001:2005</a:t>
            </a:r>
            <a:endParaRPr lang="es-EC" sz="2800" b="1" dirty="0"/>
          </a:p>
        </p:txBody>
      </p:sp>
    </p:spTree>
    <p:extLst>
      <p:ext uri="{BB962C8B-B14F-4D97-AF65-F5344CB8AC3E}">
        <p14:creationId xmlns:p14="http://schemas.microsoft.com/office/powerpoint/2010/main" val="313514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1055440" y="1340768"/>
            <a:ext cx="6811652" cy="5098303"/>
          </a:xfrm>
        </p:spPr>
        <p:txBody>
          <a:bodyPr>
            <a:noAutofit/>
          </a:bodyPr>
          <a:lstStyle/>
          <a:p>
            <a:r>
              <a:rPr lang="es-EC" dirty="0" smtClean="0">
                <a:latin typeface="Times New Roman" panose="02020603050405020304" pitchFamily="18" charset="0"/>
                <a:ea typeface="Calibri" panose="020F0502020204030204" pitchFamily="34" charset="0"/>
              </a:rPr>
              <a:t>Monitorear </a:t>
            </a:r>
            <a:r>
              <a:rPr lang="es-EC" dirty="0">
                <a:latin typeface="Times New Roman" panose="02020603050405020304" pitchFamily="18" charset="0"/>
                <a:ea typeface="Calibri" panose="020F0502020204030204" pitchFamily="34" charset="0"/>
              </a:rPr>
              <a:t>y revisar el </a:t>
            </a:r>
            <a:r>
              <a:rPr lang="es-EC" dirty="0" smtClean="0">
                <a:latin typeface="Times New Roman" panose="02020603050405020304" pitchFamily="18" charset="0"/>
                <a:ea typeface="Calibri" panose="020F0502020204030204" pitchFamily="34" charset="0"/>
              </a:rPr>
              <a:t>SGSI</a:t>
            </a:r>
          </a:p>
          <a:p>
            <a:r>
              <a:rPr lang="es-EC" dirty="0">
                <a:latin typeface="Times New Roman" panose="02020603050405020304" pitchFamily="18" charset="0"/>
                <a:ea typeface="Calibri" panose="020F0502020204030204" pitchFamily="34" charset="0"/>
              </a:rPr>
              <a:t>Mantener y mejorar el SGSI	</a:t>
            </a:r>
            <a:endParaRPr lang="es-EC" dirty="0" smtClean="0">
              <a:latin typeface="Times New Roman" panose="02020603050405020304" pitchFamily="18" charset="0"/>
              <a:ea typeface="Calibri" panose="020F0502020204030204" pitchFamily="34" charset="0"/>
            </a:endParaRPr>
          </a:p>
          <a:p>
            <a:r>
              <a:rPr lang="es-EC" dirty="0">
                <a:latin typeface="Times New Roman" panose="02020603050405020304" pitchFamily="18" charset="0"/>
                <a:ea typeface="Calibri" panose="020F0502020204030204" pitchFamily="34" charset="0"/>
              </a:rPr>
              <a:t>Requerimientos de </a:t>
            </a:r>
            <a:r>
              <a:rPr lang="es-EC" dirty="0" smtClean="0">
                <a:latin typeface="Times New Roman" panose="02020603050405020304" pitchFamily="18" charset="0"/>
                <a:ea typeface="Calibri" panose="020F0502020204030204" pitchFamily="34" charset="0"/>
              </a:rPr>
              <a:t>documentación</a:t>
            </a:r>
          </a:p>
          <a:p>
            <a:pPr lvl="1"/>
            <a:r>
              <a:rPr lang="es-EC" sz="2800" dirty="0">
                <a:latin typeface="Times New Roman" panose="02020603050405020304" pitchFamily="18" charset="0"/>
                <a:ea typeface="Calibri" panose="020F0502020204030204" pitchFamily="34" charset="0"/>
              </a:rPr>
              <a:t>Control de </a:t>
            </a:r>
            <a:r>
              <a:rPr lang="es-EC" sz="2800" dirty="0" smtClean="0">
                <a:latin typeface="Times New Roman" panose="02020603050405020304" pitchFamily="18" charset="0"/>
                <a:ea typeface="Calibri" panose="020F0502020204030204" pitchFamily="34" charset="0"/>
              </a:rPr>
              <a:t>documentos</a:t>
            </a:r>
            <a:r>
              <a:rPr lang="es-EC" sz="2800" dirty="0">
                <a:latin typeface="Times New Roman" panose="02020603050405020304" pitchFamily="18" charset="0"/>
                <a:ea typeface="Calibri" panose="020F0502020204030204" pitchFamily="34" charset="0"/>
              </a:rPr>
              <a:t>	</a:t>
            </a:r>
            <a:endParaRPr lang="es-EC" sz="2800" dirty="0" smtClean="0">
              <a:latin typeface="Times New Roman" panose="02020603050405020304" pitchFamily="18" charset="0"/>
              <a:ea typeface="Calibri" panose="020F0502020204030204" pitchFamily="34" charset="0"/>
            </a:endParaRPr>
          </a:p>
          <a:p>
            <a:pPr lvl="1"/>
            <a:r>
              <a:rPr lang="es-EC" sz="2800" dirty="0" smtClean="0">
                <a:latin typeface="Times New Roman" panose="02020603050405020304" pitchFamily="18" charset="0"/>
                <a:ea typeface="Calibri" panose="020F0502020204030204" pitchFamily="34" charset="0"/>
              </a:rPr>
              <a:t>Control </a:t>
            </a:r>
            <a:r>
              <a:rPr lang="es-EC" sz="2800" dirty="0">
                <a:latin typeface="Times New Roman" panose="02020603050405020304" pitchFamily="18" charset="0"/>
                <a:ea typeface="Calibri" panose="020F0502020204030204" pitchFamily="34" charset="0"/>
              </a:rPr>
              <a:t>de </a:t>
            </a:r>
            <a:r>
              <a:rPr lang="es-EC" sz="2800" dirty="0" smtClean="0">
                <a:latin typeface="Times New Roman" panose="02020603050405020304" pitchFamily="18" charset="0"/>
                <a:ea typeface="Calibri" panose="020F0502020204030204" pitchFamily="34" charset="0"/>
              </a:rPr>
              <a:t>registros</a:t>
            </a:r>
          </a:p>
          <a:p>
            <a:pPr lvl="1"/>
            <a:r>
              <a:rPr lang="es-EC" sz="2800" dirty="0">
                <a:latin typeface="Times New Roman" panose="02020603050405020304" pitchFamily="18" charset="0"/>
                <a:ea typeface="Calibri" panose="020F0502020204030204" pitchFamily="34" charset="0"/>
              </a:rPr>
              <a:t>Responsabilidad de la </a:t>
            </a:r>
            <a:r>
              <a:rPr lang="es-EC" sz="2800" dirty="0" smtClean="0">
                <a:latin typeface="Times New Roman" panose="02020603050405020304" pitchFamily="18" charset="0"/>
                <a:ea typeface="Calibri" panose="020F0502020204030204" pitchFamily="34" charset="0"/>
              </a:rPr>
              <a:t>gerencia</a:t>
            </a:r>
          </a:p>
          <a:p>
            <a:r>
              <a:rPr lang="es-EC" dirty="0">
                <a:latin typeface="Times New Roman" panose="02020603050405020304" pitchFamily="18" charset="0"/>
                <a:ea typeface="Calibri" panose="020F0502020204030204" pitchFamily="34" charset="0"/>
              </a:rPr>
              <a:t>Auditoria interna </a:t>
            </a:r>
            <a:r>
              <a:rPr lang="es-EC" dirty="0" smtClean="0">
                <a:latin typeface="Times New Roman" panose="02020603050405020304" pitchFamily="18" charset="0"/>
                <a:ea typeface="Calibri" panose="020F0502020204030204" pitchFamily="34" charset="0"/>
              </a:rPr>
              <a:t>SGSI</a:t>
            </a:r>
          </a:p>
          <a:p>
            <a:r>
              <a:rPr lang="es-EC" dirty="0">
                <a:latin typeface="Times New Roman" panose="02020603050405020304" pitchFamily="18" charset="0"/>
                <a:ea typeface="Calibri" panose="020F0502020204030204" pitchFamily="34" charset="0"/>
              </a:rPr>
              <a:t>Revisión gerencial del </a:t>
            </a:r>
            <a:r>
              <a:rPr lang="es-EC" dirty="0" smtClean="0">
                <a:latin typeface="Times New Roman" panose="02020603050405020304" pitchFamily="18" charset="0"/>
                <a:ea typeface="Calibri" panose="020F0502020204030204" pitchFamily="34" charset="0"/>
              </a:rPr>
              <a:t>SGSI</a:t>
            </a:r>
          </a:p>
          <a:p>
            <a:r>
              <a:rPr lang="es-EC" dirty="0">
                <a:latin typeface="Times New Roman" panose="02020603050405020304" pitchFamily="18" charset="0"/>
                <a:ea typeface="Calibri" panose="020F0502020204030204" pitchFamily="34" charset="0"/>
              </a:rPr>
              <a:t>Mejoramiento del </a:t>
            </a:r>
            <a:r>
              <a:rPr lang="es-EC" dirty="0" smtClean="0">
                <a:latin typeface="Times New Roman" panose="02020603050405020304" pitchFamily="18" charset="0"/>
                <a:ea typeface="Calibri" panose="020F0502020204030204" pitchFamily="34" charset="0"/>
              </a:rPr>
              <a:t>SGSI</a:t>
            </a:r>
          </a:p>
          <a:p>
            <a:pPr lvl="1"/>
            <a:r>
              <a:rPr lang="es-EC" sz="2800" dirty="0">
                <a:latin typeface="Times New Roman" panose="02020603050405020304" pitchFamily="18" charset="0"/>
                <a:ea typeface="Calibri" panose="020F0502020204030204" pitchFamily="34" charset="0"/>
              </a:rPr>
              <a:t>Acción </a:t>
            </a:r>
            <a:r>
              <a:rPr lang="es-EC" sz="2800" dirty="0" smtClean="0">
                <a:latin typeface="Times New Roman" panose="02020603050405020304" pitchFamily="18" charset="0"/>
                <a:ea typeface="Calibri" panose="020F0502020204030204" pitchFamily="34" charset="0"/>
              </a:rPr>
              <a:t>correctiva</a:t>
            </a:r>
          </a:p>
          <a:p>
            <a:pPr lvl="1"/>
            <a:r>
              <a:rPr lang="es-EC" sz="2800" dirty="0">
                <a:latin typeface="Times New Roman" panose="02020603050405020304" pitchFamily="18" charset="0"/>
                <a:ea typeface="Calibri" panose="020F0502020204030204" pitchFamily="34" charset="0"/>
              </a:rPr>
              <a:t>Acción preventiva</a:t>
            </a:r>
          </a:p>
        </p:txBody>
      </p:sp>
      <p:sp>
        <p:nvSpPr>
          <p:cNvPr id="4" name="Título 3"/>
          <p:cNvSpPr>
            <a:spLocks noGrp="1"/>
          </p:cNvSpPr>
          <p:nvPr>
            <p:ph type="title"/>
          </p:nvPr>
        </p:nvSpPr>
        <p:spPr>
          <a:xfrm>
            <a:off x="7320136" y="332656"/>
            <a:ext cx="4605370" cy="523220"/>
          </a:xfrm>
          <a:prstGeom prst="rect">
            <a:avLst/>
          </a:prstGeom>
        </p:spPr>
        <p:txBody>
          <a:bodyPr wrap="square">
            <a:spAutoFit/>
          </a:bodyPr>
          <a:lstStyle/>
          <a:p>
            <a:r>
              <a:rPr lang="es-ES" sz="2800" b="1" dirty="0">
                <a:latin typeface="Times New Roman" panose="02020603050405020304" pitchFamily="18" charset="0"/>
                <a:ea typeface="Calibri" panose="020F0502020204030204" pitchFamily="34" charset="0"/>
              </a:rPr>
              <a:t>Norma ISO/IEC </a:t>
            </a:r>
            <a:r>
              <a:rPr lang="es-ES" sz="2800" b="1" dirty="0" smtClean="0">
                <a:latin typeface="Times New Roman" panose="02020603050405020304" pitchFamily="18" charset="0"/>
                <a:ea typeface="Calibri" panose="020F0502020204030204" pitchFamily="34" charset="0"/>
              </a:rPr>
              <a:t>27001:2005</a:t>
            </a:r>
            <a:endParaRPr lang="es-EC" sz="2800" b="1" dirty="0"/>
          </a:p>
        </p:txBody>
      </p:sp>
    </p:spTree>
    <p:extLst>
      <p:ext uri="{BB962C8B-B14F-4D97-AF65-F5344CB8AC3E}">
        <p14:creationId xmlns:p14="http://schemas.microsoft.com/office/powerpoint/2010/main" val="202280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7648" y="5486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nvPr>
        </p:nvGraphicFramePr>
        <p:xfrm>
          <a:off x="623392" y="980728"/>
          <a:ext cx="10071112" cy="4608512"/>
        </p:xfrm>
        <a:graphic>
          <a:graphicData uri="http://schemas.openxmlformats.org/presentationml/2006/ole">
            <mc:AlternateContent xmlns:mc="http://schemas.openxmlformats.org/markup-compatibility/2006">
              <mc:Choice xmlns:v="urn:schemas-microsoft-com:vml" Requires="v">
                <p:oleObj spid="_x0000_s2072" name="Visio" r:id="rId3" imgW="6343565" imgH="2924359" progId="Visio.Drawing.15">
                  <p:embed/>
                </p:oleObj>
              </mc:Choice>
              <mc:Fallback>
                <p:oleObj name="Visio" r:id="rId3" imgW="6343565" imgH="2924359"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92" y="980728"/>
                        <a:ext cx="10071112" cy="4608512"/>
                      </a:xfrm>
                      <a:prstGeom prst="rect">
                        <a:avLst/>
                      </a:prstGeom>
                      <a:noFill/>
                    </p:spPr>
                  </p:pic>
                </p:oleObj>
              </mc:Fallback>
            </mc:AlternateContent>
          </a:graphicData>
        </a:graphic>
      </p:graphicFrame>
      <p:sp>
        <p:nvSpPr>
          <p:cNvPr id="6" name="Rectángulo 5"/>
          <p:cNvSpPr/>
          <p:nvPr/>
        </p:nvSpPr>
        <p:spPr>
          <a:xfrm>
            <a:off x="2994652" y="256292"/>
            <a:ext cx="5328592" cy="584775"/>
          </a:xfrm>
          <a:prstGeom prst="rect">
            <a:avLst/>
          </a:prstGeom>
        </p:spPr>
        <p:txBody>
          <a:bodyPr wrap="square">
            <a:spAutoFit/>
          </a:bodyPr>
          <a:lstStyle/>
          <a:p>
            <a:pPr algn="ctr"/>
            <a:r>
              <a:rPr lang="es-ES" sz="3200" dirty="0">
                <a:latin typeface="Calibri" panose="020F0502020204030204" pitchFamily="34" charset="0"/>
                <a:ea typeface="Calibri" panose="020F0502020204030204" pitchFamily="34" charset="0"/>
                <a:cs typeface="Times New Roman" panose="02020603050405020304" pitchFamily="18" charset="0"/>
              </a:rPr>
              <a:t>Norma ISO/IEC 27002:2005</a:t>
            </a:r>
            <a:endParaRPr lang="es-EC" sz="3200" dirty="0"/>
          </a:p>
        </p:txBody>
      </p:sp>
    </p:spTree>
    <p:extLst>
      <p:ext uri="{BB962C8B-B14F-4D97-AF65-F5344CB8AC3E}">
        <p14:creationId xmlns:p14="http://schemas.microsoft.com/office/powerpoint/2010/main" val="1624736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l="565" t="47842"/>
          <a:stretch/>
        </p:blipFill>
        <p:spPr bwMode="auto">
          <a:xfrm>
            <a:off x="1559496" y="980728"/>
            <a:ext cx="8856984" cy="5616623"/>
          </a:xfrm>
          <a:prstGeom prst="rect">
            <a:avLst/>
          </a:prstGeom>
          <a:noFill/>
          <a:ln>
            <a:noFill/>
          </a:ln>
        </p:spPr>
      </p:pic>
      <p:sp>
        <p:nvSpPr>
          <p:cNvPr id="5" name="Rectángulo 4"/>
          <p:cNvSpPr/>
          <p:nvPr/>
        </p:nvSpPr>
        <p:spPr>
          <a:xfrm>
            <a:off x="3143672" y="332656"/>
            <a:ext cx="4752528" cy="490199"/>
          </a:xfrm>
          <a:prstGeom prst="rect">
            <a:avLst/>
          </a:prstGeom>
        </p:spPr>
        <p:txBody>
          <a:bodyPr wrap="square">
            <a:spAutoFit/>
          </a:bodyPr>
          <a:lstStyle/>
          <a:p>
            <a:pPr algn="ctr">
              <a:lnSpc>
                <a:spcPct val="115000"/>
              </a:lnSpc>
              <a:spcAft>
                <a:spcPts val="0"/>
              </a:spcAft>
            </a:pPr>
            <a:r>
              <a:rPr lang="es-ES" sz="2400" b="1" dirty="0">
                <a:latin typeface="Times New Roman" panose="02020603050405020304" pitchFamily="18" charset="0"/>
                <a:ea typeface="Calibri" panose="020F0502020204030204" pitchFamily="34" charset="0"/>
                <a:cs typeface="Times New Roman" panose="02020603050405020304" pitchFamily="18" charset="0"/>
              </a:rPr>
              <a:t>Proceso de Gestión de Riesgos</a:t>
            </a: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120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709392" y="1520502"/>
            <a:ext cx="6418262" cy="4537075"/>
          </a:xfrm>
          <a:prstGeom prst="rect">
            <a:avLst/>
          </a:prstGeom>
        </p:spPr>
        <p:txBody>
          <a:bodyPr vert="horz" lIns="91440" tIns="45720" rIns="91440" bIns="45720" rtlCol="0">
            <a:normAutofit/>
          </a:bodyPr>
          <a:ls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indent="0">
              <a:buFont typeface="Arial" pitchFamily="34" charset="0"/>
              <a:buNone/>
            </a:pPr>
            <a:endParaRPr lang="es-ES" sz="2400" dirty="0" smtClean="0">
              <a:latin typeface="Calibri" pitchFamily="34" charset="0"/>
              <a:cs typeface="Calibri" pitchFamily="34" charset="0"/>
            </a:endParaRPr>
          </a:p>
          <a:p>
            <a:pPr marL="457200" indent="-457200">
              <a:buFontTx/>
              <a:buAutoNum type="arabicPeriod"/>
            </a:pPr>
            <a:r>
              <a:rPr lang="es-ES" sz="2400" dirty="0" smtClean="0">
                <a:latin typeface="Calibri" pitchFamily="34" charset="0"/>
                <a:cs typeface="Calibri" pitchFamily="34" charset="0"/>
              </a:rPr>
              <a:t>Planteamiento del problema</a:t>
            </a:r>
          </a:p>
          <a:p>
            <a:pPr marL="457200" indent="-457200">
              <a:buFontTx/>
              <a:buAutoNum type="arabicPeriod"/>
            </a:pPr>
            <a:r>
              <a:rPr lang="es-ES" sz="2400" dirty="0" smtClean="0">
                <a:latin typeface="Calibri" pitchFamily="34" charset="0"/>
                <a:cs typeface="Calibri" pitchFamily="34" charset="0"/>
              </a:rPr>
              <a:t>Justificación e Importancia</a:t>
            </a:r>
          </a:p>
          <a:p>
            <a:pPr marL="457200" indent="-457200">
              <a:buFontTx/>
              <a:buAutoNum type="arabicPeriod"/>
            </a:pPr>
            <a:r>
              <a:rPr lang="es-ES" sz="2400" dirty="0" smtClean="0">
                <a:latin typeface="Calibri" pitchFamily="34" charset="0"/>
                <a:cs typeface="Calibri" pitchFamily="34" charset="0"/>
              </a:rPr>
              <a:t>Objetivo general y objetivos específicos.</a:t>
            </a:r>
          </a:p>
          <a:p>
            <a:pPr marL="457200" indent="-457200">
              <a:buFontTx/>
              <a:buAutoNum type="arabicPeriod"/>
            </a:pPr>
            <a:r>
              <a:rPr lang="es-ES" sz="2400" dirty="0">
                <a:latin typeface="Calibri" pitchFamily="34" charset="0"/>
                <a:cs typeface="Calibri" pitchFamily="34" charset="0"/>
              </a:rPr>
              <a:t>Antecedentes del estado del arte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Marco Teórico</a:t>
            </a:r>
          </a:p>
          <a:p>
            <a:pPr marL="457200" indent="-457200">
              <a:buFontTx/>
              <a:buAutoNum type="arabicPeriod"/>
            </a:pPr>
            <a:r>
              <a:rPr lang="es-ES" sz="2400" b="1" dirty="0" smtClean="0">
                <a:solidFill>
                  <a:srgbClr val="FF0000"/>
                </a:solidFill>
                <a:latin typeface="Calibri" pitchFamily="34" charset="0"/>
                <a:cs typeface="Calibri" pitchFamily="34" charset="0"/>
              </a:rPr>
              <a:t>Metodología de Investigación</a:t>
            </a:r>
          </a:p>
          <a:p>
            <a:pPr marL="457200" indent="-457200">
              <a:buFontTx/>
              <a:buAutoNum type="arabicPeriod"/>
            </a:pPr>
            <a:r>
              <a:rPr lang="es-ES" sz="2400" dirty="0">
                <a:latin typeface="Calibri" pitchFamily="34" charset="0"/>
                <a:cs typeface="Calibri" pitchFamily="34" charset="0"/>
              </a:rPr>
              <a:t>Evaluación técnica del Data Center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Matrices  de evaluación</a:t>
            </a:r>
            <a:endParaRPr lang="es-EC" sz="2400" dirty="0">
              <a:latin typeface="Calibri" pitchFamily="34" charset="0"/>
              <a:cs typeface="Calibri" pitchFamily="34" charset="0"/>
            </a:endParaRPr>
          </a:p>
          <a:p>
            <a:r>
              <a:rPr lang="es-ES" sz="2400" dirty="0" smtClean="0">
                <a:latin typeface="Calibri" pitchFamily="34" charset="0"/>
                <a:cs typeface="Calibri" pitchFamily="34" charset="0"/>
              </a:rPr>
              <a:t> </a:t>
            </a:r>
          </a:p>
          <a:p>
            <a:pPr marL="457200" indent="-457200">
              <a:buFontTx/>
              <a:buNone/>
            </a:pPr>
            <a:endParaRPr lang="es-ES" dirty="0"/>
          </a:p>
        </p:txBody>
      </p:sp>
      <p:sp>
        <p:nvSpPr>
          <p:cNvPr id="7" name="Rectángulo redondeado 6"/>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8" name="1 Título"/>
          <p:cNvSpPr>
            <a:spLocks noGrp="1"/>
          </p:cNvSpPr>
          <p:nvPr/>
        </p:nvSpPr>
        <p:spPr bwMode="auto">
          <a:xfrm>
            <a:off x="1981200" y="800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smtClean="0"/>
              <a:t>INDICE</a:t>
            </a:r>
            <a:endParaRPr lang="es-ES" dirty="0"/>
          </a:p>
        </p:txBody>
      </p:sp>
    </p:spTree>
    <p:extLst>
      <p:ext uri="{BB962C8B-B14F-4D97-AF65-F5344CB8AC3E}">
        <p14:creationId xmlns:p14="http://schemas.microsoft.com/office/powerpoint/2010/main" val="46894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1 Título"/>
          <p:cNvSpPr>
            <a:spLocks noGrp="1"/>
          </p:cNvSpPr>
          <p:nvPr/>
        </p:nvSpPr>
        <p:spPr bwMode="auto">
          <a:xfrm>
            <a:off x="1981200" y="800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smtClean="0"/>
              <a:t>INDICE</a:t>
            </a:r>
            <a:endParaRPr lang="es-ES" dirty="0"/>
          </a:p>
        </p:txBody>
      </p:sp>
      <p:pic>
        <p:nvPicPr>
          <p:cNvPr id="7" name="Imagen 6"/>
          <p:cNvPicPr>
            <a:picLocks noChangeAspect="1"/>
          </p:cNvPicPr>
          <p:nvPr/>
        </p:nvPicPr>
        <p:blipFill>
          <a:blip r:embed="rId2"/>
          <a:stretch>
            <a:fillRect/>
          </a:stretch>
        </p:blipFill>
        <p:spPr>
          <a:xfrm>
            <a:off x="9408368" y="6057577"/>
            <a:ext cx="2592288" cy="601022"/>
          </a:xfrm>
          <a:prstGeom prst="rect">
            <a:avLst/>
          </a:prstGeom>
        </p:spPr>
      </p:pic>
      <p:sp>
        <p:nvSpPr>
          <p:cNvPr id="8" name="Rectángulo 7"/>
          <p:cNvSpPr/>
          <p:nvPr/>
        </p:nvSpPr>
        <p:spPr>
          <a:xfrm>
            <a:off x="0" y="6237312"/>
            <a:ext cx="9408368" cy="12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3156" y="6447955"/>
            <a:ext cx="9408368" cy="457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angle 3"/>
          <p:cNvSpPr txBox="1">
            <a:spLocks noChangeArrowheads="1"/>
          </p:cNvSpPr>
          <p:nvPr/>
        </p:nvSpPr>
        <p:spPr>
          <a:xfrm>
            <a:off x="3709392" y="1520502"/>
            <a:ext cx="6418262" cy="4537075"/>
          </a:xfrm>
          <a:prstGeom prst="rect">
            <a:avLst/>
          </a:prstGeom>
        </p:spPr>
        <p:txBody>
          <a:bodyPr vert="horz" lIns="91440" tIns="45720" rIns="91440" bIns="45720" rtlCol="0">
            <a:normAutofit/>
          </a:bodyPr>
          <a:ls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indent="0">
              <a:buFont typeface="Arial" pitchFamily="34" charset="0"/>
              <a:buNone/>
            </a:pPr>
            <a:endParaRPr lang="es-ES" sz="2400" dirty="0" smtClean="0">
              <a:latin typeface="Calibri" pitchFamily="34" charset="0"/>
              <a:cs typeface="Calibri" pitchFamily="34" charset="0"/>
            </a:endParaRPr>
          </a:p>
          <a:p>
            <a:pPr marL="457200" indent="-457200">
              <a:buFontTx/>
              <a:buAutoNum type="arabicPeriod"/>
            </a:pPr>
            <a:r>
              <a:rPr lang="es-ES" sz="2400" dirty="0" smtClean="0">
                <a:latin typeface="Calibri" pitchFamily="34" charset="0"/>
                <a:cs typeface="Calibri" pitchFamily="34" charset="0"/>
              </a:rPr>
              <a:t>Planteamiento del problema</a:t>
            </a:r>
          </a:p>
          <a:p>
            <a:pPr marL="457200" indent="-457200">
              <a:buFontTx/>
              <a:buAutoNum type="arabicPeriod"/>
            </a:pPr>
            <a:r>
              <a:rPr lang="es-ES" sz="2400" dirty="0" smtClean="0">
                <a:latin typeface="Calibri" pitchFamily="34" charset="0"/>
                <a:cs typeface="Calibri" pitchFamily="34" charset="0"/>
              </a:rPr>
              <a:t>Justificación e Importancia</a:t>
            </a:r>
          </a:p>
          <a:p>
            <a:pPr marL="457200" indent="-457200">
              <a:buFontTx/>
              <a:buAutoNum type="arabicPeriod"/>
            </a:pPr>
            <a:r>
              <a:rPr lang="es-ES" sz="2400" dirty="0" smtClean="0">
                <a:latin typeface="Calibri" pitchFamily="34" charset="0"/>
                <a:cs typeface="Calibri" pitchFamily="34" charset="0"/>
              </a:rPr>
              <a:t>Objetivo general y objetivos específicos.</a:t>
            </a:r>
          </a:p>
          <a:p>
            <a:pPr marL="457200" indent="-457200">
              <a:buFontTx/>
              <a:buAutoNum type="arabicPeriod"/>
            </a:pPr>
            <a:r>
              <a:rPr lang="es-ES" sz="2400" dirty="0">
                <a:latin typeface="Calibri" pitchFamily="34" charset="0"/>
                <a:cs typeface="Calibri" pitchFamily="34" charset="0"/>
              </a:rPr>
              <a:t>Antecedentes del estado del arte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Marco Teórico</a:t>
            </a:r>
          </a:p>
          <a:p>
            <a:pPr marL="457200" indent="-457200">
              <a:buFontTx/>
              <a:buAutoNum type="arabicPeriod"/>
            </a:pPr>
            <a:r>
              <a:rPr lang="es-ES" sz="2400" dirty="0" smtClean="0">
                <a:latin typeface="Calibri" pitchFamily="34" charset="0"/>
                <a:cs typeface="Calibri" pitchFamily="34" charset="0"/>
              </a:rPr>
              <a:t>Metodología de Investigación</a:t>
            </a:r>
          </a:p>
          <a:p>
            <a:pPr marL="457200" indent="-457200">
              <a:buFontTx/>
              <a:buAutoNum type="arabicPeriod"/>
            </a:pPr>
            <a:r>
              <a:rPr lang="es-ES" sz="2400" dirty="0">
                <a:latin typeface="Calibri" pitchFamily="34" charset="0"/>
                <a:cs typeface="Calibri" pitchFamily="34" charset="0"/>
              </a:rPr>
              <a:t>Evaluación técnica del Data Center </a:t>
            </a:r>
            <a:endParaRPr lang="es-ES" sz="2400" dirty="0" smtClean="0">
              <a:latin typeface="Calibri" pitchFamily="34" charset="0"/>
              <a:cs typeface="Calibri" pitchFamily="34" charset="0"/>
            </a:endParaRPr>
          </a:p>
          <a:p>
            <a:pPr marL="457200" indent="-457200">
              <a:buFontTx/>
              <a:buAutoNum type="arabicPeriod"/>
            </a:pPr>
            <a:r>
              <a:rPr lang="es-ES" sz="2400" dirty="0" smtClean="0">
                <a:latin typeface="Calibri" pitchFamily="34" charset="0"/>
                <a:cs typeface="Calibri" pitchFamily="34" charset="0"/>
              </a:rPr>
              <a:t>Matrices </a:t>
            </a:r>
            <a:r>
              <a:rPr lang="es-ES" sz="2400" dirty="0">
                <a:latin typeface="Calibri" pitchFamily="34" charset="0"/>
                <a:cs typeface="Calibri" pitchFamily="34" charset="0"/>
              </a:rPr>
              <a:t>de evaluación</a:t>
            </a:r>
            <a:endParaRPr lang="es-EC" sz="2400" dirty="0">
              <a:latin typeface="Calibri" pitchFamily="34" charset="0"/>
              <a:cs typeface="Calibri" pitchFamily="34" charset="0"/>
            </a:endParaRPr>
          </a:p>
          <a:p>
            <a:r>
              <a:rPr lang="es-ES" sz="2400" dirty="0" smtClean="0">
                <a:latin typeface="Calibri" pitchFamily="34" charset="0"/>
                <a:cs typeface="Calibri" pitchFamily="34" charset="0"/>
              </a:rPr>
              <a:t> </a:t>
            </a:r>
          </a:p>
          <a:p>
            <a:pPr marL="457200" indent="-457200">
              <a:buFontTx/>
              <a:buNone/>
            </a:pPr>
            <a:endParaRPr lang="es-ES" dirty="0"/>
          </a:p>
        </p:txBody>
      </p:sp>
    </p:spTree>
    <p:extLst>
      <p:ext uri="{BB962C8B-B14F-4D97-AF65-F5344CB8AC3E}">
        <p14:creationId xmlns:p14="http://schemas.microsoft.com/office/powerpoint/2010/main" val="18970163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253644"/>
            <a:ext cx="12192000" cy="5830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CuadroTexto 3"/>
          <p:cNvSpPr txBox="1"/>
          <p:nvPr/>
        </p:nvSpPr>
        <p:spPr>
          <a:xfrm>
            <a:off x="407368" y="253645"/>
            <a:ext cx="9145016" cy="584775"/>
          </a:xfrm>
          <a:prstGeom prst="rect">
            <a:avLst/>
          </a:prstGeom>
          <a:noFill/>
        </p:spPr>
        <p:txBody>
          <a:bodyPr wrap="square" rtlCol="0">
            <a:spAutoFit/>
          </a:bodyPr>
          <a:lstStyle/>
          <a:p>
            <a:r>
              <a:rPr lang="es-ES" sz="3200" b="1" dirty="0" smtClean="0"/>
              <a:t>Metodología</a:t>
            </a:r>
            <a:endParaRPr lang="es-EC" sz="3200" dirty="0"/>
          </a:p>
        </p:txBody>
      </p:sp>
      <p:sp>
        <p:nvSpPr>
          <p:cNvPr id="5" name="CuadroTexto 4"/>
          <p:cNvSpPr txBox="1"/>
          <p:nvPr/>
        </p:nvSpPr>
        <p:spPr>
          <a:xfrm>
            <a:off x="407368" y="2492896"/>
            <a:ext cx="6552728" cy="954107"/>
          </a:xfrm>
          <a:prstGeom prst="rect">
            <a:avLst/>
          </a:prstGeom>
          <a:noFill/>
        </p:spPr>
        <p:txBody>
          <a:bodyPr wrap="square" rtlCol="0">
            <a:spAutoFit/>
          </a:bodyPr>
          <a:lstStyle/>
          <a:p>
            <a:r>
              <a:rPr lang="es-ES" sz="2800" b="1" dirty="0" smtClean="0"/>
              <a:t>Técnicas </a:t>
            </a:r>
            <a:r>
              <a:rPr lang="es-ES" sz="2800" b="1" dirty="0"/>
              <a:t>de Investigación</a:t>
            </a:r>
            <a:endParaRPr lang="es-EC" sz="2800" dirty="0"/>
          </a:p>
          <a:p>
            <a:endParaRPr lang="es-EC" sz="2800" dirty="0"/>
          </a:p>
        </p:txBody>
      </p:sp>
      <p:graphicFrame>
        <p:nvGraphicFramePr>
          <p:cNvPr id="6" name="Diagrama 5"/>
          <p:cNvGraphicFramePr/>
          <p:nvPr>
            <p:extLst>
              <p:ext uri="{D42A27DB-BD31-4B8C-83A1-F6EECF244321}">
                <p14:modId xmlns:p14="http://schemas.microsoft.com/office/powerpoint/2010/main" val="15362383"/>
              </p:ext>
            </p:extLst>
          </p:nvPr>
        </p:nvGraphicFramePr>
        <p:xfrm>
          <a:off x="2927648" y="2420888"/>
          <a:ext cx="5802429" cy="4266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1271464" y="1052736"/>
            <a:ext cx="9793088" cy="1200329"/>
          </a:xfrm>
          <a:prstGeom prst="rect">
            <a:avLst/>
          </a:prstGeom>
          <a:noFill/>
        </p:spPr>
        <p:txBody>
          <a:bodyPr wrap="square" rtlCol="0">
            <a:spAutoFit/>
          </a:bodyPr>
          <a:lstStyle/>
          <a:p>
            <a:r>
              <a:rPr lang="es-ES" sz="2400" b="1" dirty="0"/>
              <a:t>En la presente se utiliza una metodología basada en riesgos, utilizando métodos de investigación de fuentes primarias como son encuestas, entrevistas y observación</a:t>
            </a:r>
            <a:r>
              <a:rPr lang="es-ES" sz="2400" dirty="0"/>
              <a:t>. </a:t>
            </a:r>
            <a:endParaRPr lang="es-EC" sz="2400" dirty="0"/>
          </a:p>
        </p:txBody>
      </p:sp>
    </p:spTree>
    <p:extLst>
      <p:ext uri="{BB962C8B-B14F-4D97-AF65-F5344CB8AC3E}">
        <p14:creationId xmlns:p14="http://schemas.microsoft.com/office/powerpoint/2010/main" val="26317646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1 Título"/>
          <p:cNvSpPr>
            <a:spLocks noGrp="1"/>
          </p:cNvSpPr>
          <p:nvPr/>
        </p:nvSpPr>
        <p:spPr bwMode="auto">
          <a:xfrm>
            <a:off x="1981200" y="800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smtClean="0"/>
              <a:t>INDICE</a:t>
            </a:r>
            <a:endParaRPr lang="es-ES" dirty="0"/>
          </a:p>
        </p:txBody>
      </p:sp>
      <p:pic>
        <p:nvPicPr>
          <p:cNvPr id="7" name="Imagen 6"/>
          <p:cNvPicPr>
            <a:picLocks noChangeAspect="1"/>
          </p:cNvPicPr>
          <p:nvPr/>
        </p:nvPicPr>
        <p:blipFill>
          <a:blip r:embed="rId2"/>
          <a:stretch>
            <a:fillRect/>
          </a:stretch>
        </p:blipFill>
        <p:spPr>
          <a:xfrm>
            <a:off x="9408368" y="6057577"/>
            <a:ext cx="2592288" cy="601022"/>
          </a:xfrm>
          <a:prstGeom prst="rect">
            <a:avLst/>
          </a:prstGeom>
        </p:spPr>
      </p:pic>
      <p:sp>
        <p:nvSpPr>
          <p:cNvPr id="8" name="Rectángulo 7"/>
          <p:cNvSpPr/>
          <p:nvPr/>
        </p:nvSpPr>
        <p:spPr>
          <a:xfrm>
            <a:off x="0" y="6237312"/>
            <a:ext cx="9408368" cy="12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3156" y="6447955"/>
            <a:ext cx="940836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0" y="6447955"/>
            <a:ext cx="9408368" cy="457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angle 3"/>
          <p:cNvSpPr txBox="1">
            <a:spLocks noChangeArrowheads="1"/>
          </p:cNvSpPr>
          <p:nvPr/>
        </p:nvSpPr>
        <p:spPr>
          <a:xfrm>
            <a:off x="3709392" y="1520502"/>
            <a:ext cx="6418262" cy="4537075"/>
          </a:xfrm>
          <a:prstGeom prst="rect">
            <a:avLst/>
          </a:prstGeom>
        </p:spPr>
        <p:txBody>
          <a:bodyPr vert="horz" lIns="91440" tIns="45720" rIns="91440" bIns="45720" rtlCol="0">
            <a:normAutofit/>
          </a:bodyPr>
          <a:ls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indent="0">
              <a:buFont typeface="Arial" pitchFamily="34" charset="0"/>
              <a:buNone/>
            </a:pPr>
            <a:endParaRPr lang="es-ES" sz="2400" dirty="0" smtClean="0">
              <a:latin typeface="Calibri" pitchFamily="34" charset="0"/>
              <a:cs typeface="Calibri" pitchFamily="34" charset="0"/>
            </a:endParaRPr>
          </a:p>
          <a:p>
            <a:pPr marL="457200" indent="-457200">
              <a:buFontTx/>
              <a:buAutoNum type="arabicPeriod"/>
            </a:pPr>
            <a:r>
              <a:rPr lang="es-ES" sz="2400" dirty="0" smtClean="0">
                <a:latin typeface="Calibri" pitchFamily="34" charset="0"/>
                <a:cs typeface="Calibri" pitchFamily="34" charset="0"/>
              </a:rPr>
              <a:t>Planteamiento del problema</a:t>
            </a:r>
          </a:p>
          <a:p>
            <a:pPr marL="457200" indent="-457200">
              <a:buFontTx/>
              <a:buAutoNum type="arabicPeriod"/>
            </a:pPr>
            <a:r>
              <a:rPr lang="es-ES" sz="2400" dirty="0" smtClean="0">
                <a:latin typeface="Calibri" pitchFamily="34" charset="0"/>
                <a:cs typeface="Calibri" pitchFamily="34" charset="0"/>
              </a:rPr>
              <a:t>Justificación e Importancia</a:t>
            </a:r>
          </a:p>
          <a:p>
            <a:pPr marL="457200" indent="-457200">
              <a:buFontTx/>
              <a:buAutoNum type="arabicPeriod"/>
            </a:pPr>
            <a:r>
              <a:rPr lang="es-ES" sz="2400" dirty="0" smtClean="0">
                <a:latin typeface="Calibri" pitchFamily="34" charset="0"/>
                <a:cs typeface="Calibri" pitchFamily="34" charset="0"/>
              </a:rPr>
              <a:t>Objetivo general y objetivos específicos.</a:t>
            </a:r>
          </a:p>
          <a:p>
            <a:pPr marL="457200" indent="-457200">
              <a:buFontTx/>
              <a:buAutoNum type="arabicPeriod"/>
            </a:pPr>
            <a:r>
              <a:rPr lang="es-ES" sz="2400" dirty="0">
                <a:latin typeface="Calibri" pitchFamily="34" charset="0"/>
                <a:cs typeface="Calibri" pitchFamily="34" charset="0"/>
              </a:rPr>
              <a:t>Antecedentes del estado del arte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Marco Teórico</a:t>
            </a:r>
          </a:p>
          <a:p>
            <a:pPr marL="457200" indent="-457200">
              <a:buFontTx/>
              <a:buAutoNum type="arabicPeriod"/>
            </a:pPr>
            <a:r>
              <a:rPr lang="es-ES" sz="2400" dirty="0" smtClean="0">
                <a:latin typeface="Calibri" pitchFamily="34" charset="0"/>
                <a:cs typeface="Calibri" pitchFamily="34" charset="0"/>
              </a:rPr>
              <a:t>Metodología de Investigación</a:t>
            </a:r>
          </a:p>
          <a:p>
            <a:pPr marL="457200" indent="-457200">
              <a:buFontTx/>
              <a:buAutoNum type="arabicPeriod"/>
            </a:pPr>
            <a:r>
              <a:rPr lang="es-ES" sz="2400" b="1" dirty="0">
                <a:solidFill>
                  <a:srgbClr val="FF0000"/>
                </a:solidFill>
                <a:latin typeface="Calibri" pitchFamily="34" charset="0"/>
                <a:cs typeface="Calibri" pitchFamily="34" charset="0"/>
              </a:rPr>
              <a:t>Evaluación técnica del Data Center </a:t>
            </a:r>
            <a:endParaRPr lang="es-ES" sz="2400" b="1" dirty="0" smtClean="0">
              <a:solidFill>
                <a:srgbClr val="FF0000"/>
              </a:solidFill>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Matrices  de evaluación</a:t>
            </a:r>
            <a:endParaRPr lang="es-EC" sz="2400" dirty="0">
              <a:latin typeface="Calibri" pitchFamily="34" charset="0"/>
              <a:cs typeface="Calibri" pitchFamily="34" charset="0"/>
            </a:endParaRPr>
          </a:p>
          <a:p>
            <a:r>
              <a:rPr lang="es-ES" sz="2400" dirty="0" smtClean="0">
                <a:latin typeface="Calibri" pitchFamily="34" charset="0"/>
                <a:cs typeface="Calibri" pitchFamily="34" charset="0"/>
              </a:rPr>
              <a:t> </a:t>
            </a:r>
          </a:p>
          <a:p>
            <a:pPr marL="457200" indent="-457200">
              <a:buFontTx/>
              <a:buNone/>
            </a:pPr>
            <a:endParaRPr lang="es-ES" dirty="0"/>
          </a:p>
        </p:txBody>
      </p:sp>
    </p:spTree>
    <p:extLst>
      <p:ext uri="{BB962C8B-B14F-4D97-AF65-F5344CB8AC3E}">
        <p14:creationId xmlns:p14="http://schemas.microsoft.com/office/powerpoint/2010/main" val="18724872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5360" y="692696"/>
            <a:ext cx="6480720" cy="800219"/>
          </a:xfrm>
          <a:prstGeom prst="rect">
            <a:avLst/>
          </a:prstGeom>
          <a:noFill/>
        </p:spPr>
        <p:txBody>
          <a:bodyPr wrap="square" rtlCol="0">
            <a:spAutoFit/>
          </a:bodyPr>
          <a:lstStyle/>
          <a:p>
            <a:r>
              <a:rPr lang="es-ES" sz="2800" dirty="0">
                <a:latin typeface="Times New Roman" panose="02020603050405020304" pitchFamily="18" charset="0"/>
                <a:cs typeface="Times New Roman" panose="02020603050405020304" pitchFamily="18" charset="0"/>
              </a:rPr>
              <a:t>Evaluación técnica del Data Center </a:t>
            </a:r>
          </a:p>
          <a:p>
            <a:endParaRPr lang="es-EC" dirty="0"/>
          </a:p>
        </p:txBody>
      </p:sp>
      <p:sp>
        <p:nvSpPr>
          <p:cNvPr id="3" name="Rectángulo 2"/>
          <p:cNvSpPr/>
          <p:nvPr/>
        </p:nvSpPr>
        <p:spPr>
          <a:xfrm>
            <a:off x="1314871" y="1501804"/>
            <a:ext cx="1826141" cy="646331"/>
          </a:xfrm>
          <a:prstGeom prst="rect">
            <a:avLst/>
          </a:prstGeom>
        </p:spPr>
        <p:txBody>
          <a:bodyPr wrap="none">
            <a:spAutoFit/>
          </a:bodyPr>
          <a:lstStyle/>
          <a:p>
            <a:pPr algn="just">
              <a:lnSpc>
                <a:spcPct val="200000"/>
              </a:lnSpc>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Situación actual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326334" y="2669270"/>
            <a:ext cx="922047" cy="567271"/>
          </a:xfrm>
          <a:prstGeom prst="rect">
            <a:avLst/>
          </a:prstGeom>
        </p:spPr>
        <p:txBody>
          <a:bodyPr wrap="none">
            <a:spAutoFit/>
          </a:bodyPr>
          <a:lstStyle/>
          <a:p>
            <a:pPr algn="just">
              <a:lnSpc>
                <a:spcPct val="200000"/>
              </a:lnSpc>
              <a:spcAft>
                <a:spcPts val="0"/>
              </a:spcAft>
            </a:pPr>
            <a:r>
              <a:rPr lang="es-ES" b="1" dirty="0" smtClean="0">
                <a:latin typeface="Times New Roman" panose="02020603050405020304" pitchFamily="18" charset="0"/>
                <a:ea typeface="Calibri" panose="020F0502020204030204" pitchFamily="34" charset="0"/>
                <a:cs typeface="Times New Roman" panose="02020603050405020304" pitchFamily="18" charset="0"/>
              </a:rPr>
              <a:t>Misión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343472" y="3978592"/>
            <a:ext cx="804451" cy="567271"/>
          </a:xfrm>
          <a:prstGeom prst="rect">
            <a:avLst/>
          </a:prstGeom>
        </p:spPr>
        <p:txBody>
          <a:bodyPr wrap="none">
            <a:spAutoFit/>
          </a:bodyPr>
          <a:lstStyle/>
          <a:p>
            <a:pPr algn="just">
              <a:lnSpc>
                <a:spcPct val="200000"/>
              </a:lnSpc>
              <a:spcAft>
                <a:spcPts val="0"/>
              </a:spcAft>
            </a:pPr>
            <a:r>
              <a:rPr lang="es-ES" b="1" dirty="0" smtClean="0">
                <a:latin typeface="Times New Roman" panose="02020603050405020304" pitchFamily="18" charset="0"/>
                <a:ea typeface="Calibri" panose="020F0502020204030204" pitchFamily="34" charset="0"/>
                <a:cs typeface="Times New Roman" panose="02020603050405020304" pitchFamily="18" charset="0"/>
              </a:rPr>
              <a:t>Visión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326334" y="5085184"/>
            <a:ext cx="4136710" cy="369332"/>
          </a:xfrm>
          <a:prstGeom prst="rect">
            <a:avLst/>
          </a:prstGeom>
        </p:spPr>
        <p:txBody>
          <a:bodyPr wrap="none">
            <a:spAutoFit/>
          </a:bodyPr>
          <a:lstStyle/>
          <a:p>
            <a:r>
              <a:rPr lang="es-ES" b="1" dirty="0">
                <a:latin typeface="Times New Roman" panose="02020603050405020304" pitchFamily="18" charset="0"/>
                <a:ea typeface="Calibri" panose="020F0502020204030204" pitchFamily="34" charset="0"/>
              </a:rPr>
              <a:t>Actividad de la dirección de informática</a:t>
            </a:r>
            <a:endParaRPr lang="es-EC" dirty="0"/>
          </a:p>
        </p:txBody>
      </p:sp>
      <p:sp>
        <p:nvSpPr>
          <p:cNvPr id="8" name="Rectángulo 7"/>
          <p:cNvSpPr/>
          <p:nvPr/>
        </p:nvSpPr>
        <p:spPr>
          <a:xfrm>
            <a:off x="5951984" y="1740472"/>
            <a:ext cx="3095719" cy="369332"/>
          </a:xfrm>
          <a:prstGeom prst="rect">
            <a:avLst/>
          </a:prstGeom>
        </p:spPr>
        <p:txBody>
          <a:bodyPr wrap="none">
            <a:spAutoFit/>
          </a:bodyPr>
          <a:lstStyle/>
          <a:p>
            <a:r>
              <a:rPr lang="es-ES" b="1" dirty="0">
                <a:latin typeface="Times New Roman" panose="02020603050405020304" pitchFamily="18" charset="0"/>
                <a:ea typeface="Calibri" panose="020F0502020204030204" pitchFamily="34" charset="0"/>
              </a:rPr>
              <a:t>Estructura interna de la DMI</a:t>
            </a:r>
            <a:endParaRPr lang="es-EC" dirty="0"/>
          </a:p>
        </p:txBody>
      </p:sp>
      <p:pic>
        <p:nvPicPr>
          <p:cNvPr id="9" name="Imagen 8"/>
          <p:cNvPicPr>
            <a:picLocks noChangeAspect="1"/>
          </p:cNvPicPr>
          <p:nvPr/>
        </p:nvPicPr>
        <p:blipFill>
          <a:blip r:embed="rId2"/>
          <a:stretch>
            <a:fillRect/>
          </a:stretch>
        </p:blipFill>
        <p:spPr>
          <a:xfrm>
            <a:off x="5951984" y="2155543"/>
            <a:ext cx="4933950" cy="3019425"/>
          </a:xfrm>
          <a:prstGeom prst="rect">
            <a:avLst/>
          </a:prstGeom>
        </p:spPr>
      </p:pic>
    </p:spTree>
    <p:extLst>
      <p:ext uri="{BB962C8B-B14F-4D97-AF65-F5344CB8AC3E}">
        <p14:creationId xmlns:p14="http://schemas.microsoft.com/office/powerpoint/2010/main" val="38300115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83432" y="620688"/>
            <a:ext cx="3477234" cy="707886"/>
          </a:xfrm>
          <a:prstGeom prst="rect">
            <a:avLst/>
          </a:prstGeom>
        </p:spPr>
        <p:txBody>
          <a:bodyPr wrap="none">
            <a:spAutoFit/>
          </a:bodyPr>
          <a:lstStyle/>
          <a:p>
            <a:r>
              <a:rPr lang="es-ES" sz="4000" dirty="0">
                <a:latin typeface="Calibri" panose="020F0502020204030204" pitchFamily="34" charset="0"/>
                <a:ea typeface="Calibri" panose="020F0502020204030204" pitchFamily="34" charset="0"/>
                <a:cs typeface="Times New Roman" panose="02020603050405020304" pitchFamily="18" charset="0"/>
              </a:rPr>
              <a:t>Situación actual</a:t>
            </a:r>
            <a:endParaRPr lang="es-EC" sz="4000" dirty="0"/>
          </a:p>
        </p:txBody>
      </p:sp>
      <p:sp>
        <p:nvSpPr>
          <p:cNvPr id="5" name="Rectángulo 4"/>
          <p:cNvSpPr/>
          <p:nvPr/>
        </p:nvSpPr>
        <p:spPr>
          <a:xfrm>
            <a:off x="479376" y="1844824"/>
            <a:ext cx="11233248" cy="3046988"/>
          </a:xfrm>
          <a:prstGeom prst="rect">
            <a:avLst/>
          </a:prstGeom>
        </p:spPr>
        <p:txBody>
          <a:bodyPr wrap="square">
            <a:spAutoFit/>
          </a:bodyPr>
          <a:lstStyle/>
          <a:p>
            <a:pPr indent="449580" algn="just">
              <a:lnSpc>
                <a:spcPct val="200000"/>
              </a:lnSpc>
              <a:spcAft>
                <a:spcPts val="0"/>
              </a:spcAft>
            </a:pPr>
            <a:r>
              <a:rPr lang="es-ES" sz="2400" dirty="0">
                <a:latin typeface="Times New Roman" panose="02020603050405020304" pitchFamily="18" charset="0"/>
                <a:ea typeface="Calibri" panose="020F0502020204030204" pitchFamily="34" charset="0"/>
                <a:cs typeface="Times New Roman" panose="02020603050405020304" pitchFamily="18" charset="0"/>
              </a:rPr>
              <a:t>El eje tecnológico del Municipio del Distrito Metropolitano de Quito</a:t>
            </a:r>
            <a:r>
              <a:rPr lang="es-E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s-ES" sz="2400" dirty="0">
                <a:latin typeface="Times New Roman" panose="02020603050405020304" pitchFamily="18" charset="0"/>
                <a:ea typeface="Calibri" panose="020F0502020204030204" pitchFamily="34" charset="0"/>
                <a:cs typeface="Times New Roman" panose="02020603050405020304" pitchFamily="18" charset="0"/>
              </a:rPr>
              <a:t>(MDMQ) es la Dirección Metropolitana de Informática (DMI), su principal objetivo es proporcionar a la organización las herramientas necesarias que le permitan soportar, desde la perspectiva tecnológica, la operación de los procesos Municipalidad de forma eficiente</a:t>
            </a:r>
            <a:r>
              <a:rPr lang="es-ES" dirty="0">
                <a:latin typeface="Times New Roman" panose="02020603050405020304" pitchFamily="18" charset="0"/>
                <a:ea typeface="Calibri" panose="020F0502020204030204" pitchFamily="34" charset="0"/>
                <a:cs typeface="Times New Roman" panose="02020603050405020304" pitchFamily="18" charset="0"/>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1570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9416" y="1772816"/>
            <a:ext cx="10081120" cy="4401205"/>
          </a:xfrm>
          <a:prstGeom prst="rect">
            <a:avLst/>
          </a:prstGeom>
        </p:spPr>
        <p:txBody>
          <a:bodyPr wrap="square">
            <a:spAutoFit/>
          </a:bodyPr>
          <a:lstStyle/>
          <a:p>
            <a:pPr marL="449580" algn="just">
              <a:lnSpc>
                <a:spcPct val="200000"/>
              </a:lnSpc>
              <a:spcAft>
                <a:spcPts val="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La DMI tiene como Misión proveer soluciones integrales, a través de las tecnologías de información y comunicación (</a:t>
            </a:r>
            <a:r>
              <a:rPr lang="es-ES" sz="2000" dirty="0" err="1">
                <a:latin typeface="Times New Roman" panose="02020603050405020304" pitchFamily="18" charset="0"/>
                <a:ea typeface="Calibri" panose="020F0502020204030204" pitchFamily="34" charset="0"/>
                <a:cs typeface="Times New Roman" panose="02020603050405020304" pitchFamily="18" charset="0"/>
              </a:rPr>
              <a:t>TIC´s</a:t>
            </a:r>
            <a:r>
              <a:rPr lang="es-ES" sz="2000" dirty="0">
                <a:latin typeface="Times New Roman" panose="02020603050405020304" pitchFamily="18" charset="0"/>
                <a:ea typeface="Calibri" panose="020F0502020204030204" pitchFamily="34" charset="0"/>
                <a:cs typeface="Times New Roman" panose="02020603050405020304" pitchFamily="18" charset="0"/>
              </a:rPr>
              <a:t>) para la gestión del MDMQ, enfocado en servir a la ciudadanía, mediante la utilización de herramientas informáticas que nos permitan desarrollar proyectos tecnológicos para implementar e innovar procesos, que garanticen la disponibilidad, integridad, seguridad y confiabilidad de la información, con el soporte de un equipo humano profesional altamente capacitado, involucrado y comprometido.(PETI DMI, pag6)</a:t>
            </a:r>
            <a:endParaRPr lang="es-EC"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695400" y="692696"/>
            <a:ext cx="3716082" cy="707886"/>
          </a:xfrm>
          <a:prstGeom prst="rect">
            <a:avLst/>
          </a:prstGeom>
        </p:spPr>
        <p:txBody>
          <a:bodyPr wrap="none">
            <a:spAutoFit/>
          </a:bodyPr>
          <a:lstStyle/>
          <a:p>
            <a:r>
              <a:rPr lang="es-ES" sz="4000" dirty="0">
                <a:latin typeface="Calibri" panose="020F0502020204030204" pitchFamily="34" charset="0"/>
                <a:ea typeface="Calibri" panose="020F0502020204030204" pitchFamily="34" charset="0"/>
                <a:cs typeface="Times New Roman" panose="02020603050405020304" pitchFamily="18" charset="0"/>
              </a:rPr>
              <a:t>M</a:t>
            </a:r>
            <a:r>
              <a:rPr lang="es-ES" sz="4000" dirty="0" smtClean="0">
                <a:latin typeface="Calibri" panose="020F0502020204030204" pitchFamily="34" charset="0"/>
                <a:ea typeface="Calibri" panose="020F0502020204030204" pitchFamily="34" charset="0"/>
                <a:cs typeface="Times New Roman" panose="02020603050405020304" pitchFamily="18" charset="0"/>
              </a:rPr>
              <a:t>isión de la DMI</a:t>
            </a:r>
            <a:endParaRPr lang="es-EC" sz="4000" dirty="0"/>
          </a:p>
        </p:txBody>
      </p:sp>
    </p:spTree>
    <p:extLst>
      <p:ext uri="{BB962C8B-B14F-4D97-AF65-F5344CB8AC3E}">
        <p14:creationId xmlns:p14="http://schemas.microsoft.com/office/powerpoint/2010/main" val="2446376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39416" y="548680"/>
            <a:ext cx="6480720" cy="707886"/>
          </a:xfrm>
          <a:prstGeom prst="rect">
            <a:avLst/>
          </a:prstGeom>
          <a:noFill/>
        </p:spPr>
        <p:txBody>
          <a:bodyPr wrap="square" rtlCol="0">
            <a:spAutoFit/>
          </a:bodyPr>
          <a:lstStyle/>
          <a:p>
            <a:r>
              <a:rPr lang="es-ES" sz="4000" dirty="0" smtClean="0">
                <a:latin typeface="Calibri" panose="020F0502020204030204" pitchFamily="34" charset="0"/>
                <a:ea typeface="Calibri" panose="020F0502020204030204" pitchFamily="34" charset="0"/>
                <a:cs typeface="Times New Roman" panose="02020603050405020304" pitchFamily="18" charset="0"/>
              </a:rPr>
              <a:t>Visión </a:t>
            </a:r>
            <a:r>
              <a:rPr lang="es-ES" sz="4000" dirty="0">
                <a:latin typeface="Calibri" panose="020F0502020204030204" pitchFamily="34" charset="0"/>
                <a:ea typeface="Calibri" panose="020F0502020204030204" pitchFamily="34" charset="0"/>
                <a:cs typeface="Times New Roman" panose="02020603050405020304" pitchFamily="18" charset="0"/>
              </a:rPr>
              <a:t>de la DMI</a:t>
            </a:r>
            <a:endParaRPr lang="es-EC" sz="4000" dirty="0"/>
          </a:p>
        </p:txBody>
      </p:sp>
      <p:sp>
        <p:nvSpPr>
          <p:cNvPr id="3" name="Rectángulo 2"/>
          <p:cNvSpPr/>
          <p:nvPr/>
        </p:nvSpPr>
        <p:spPr>
          <a:xfrm>
            <a:off x="1055440" y="1844824"/>
            <a:ext cx="9533657" cy="3680303"/>
          </a:xfrm>
          <a:prstGeom prst="rect">
            <a:avLst/>
          </a:prstGeom>
        </p:spPr>
        <p:txBody>
          <a:bodyPr wrap="square">
            <a:spAutoFit/>
          </a:bodyPr>
          <a:lstStyle/>
          <a:p>
            <a:pPr algn="just">
              <a:lnSpc>
                <a:spcPct val="200000"/>
              </a:lnSpc>
              <a:spcAft>
                <a:spcPts val="0"/>
              </a:spcAft>
            </a:pPr>
            <a:r>
              <a:rPr lang="es-EC" sz="2400" dirty="0">
                <a:latin typeface="Times New Roman" panose="02020603050405020304" pitchFamily="18" charset="0"/>
                <a:ea typeface="Calibri" panose="020F0502020204030204" pitchFamily="34" charset="0"/>
                <a:cs typeface="Times New Roman" panose="02020603050405020304" pitchFamily="18" charset="0"/>
              </a:rPr>
              <a:t>La DMI  al 2015 se proyecta como la dependencia asesora, rectora y referente dentro del MDMQ, en temas de software, hardware, telecomunicaciones y proyectos. Promoviendo el uso efectivo y eficiente de las tecnologías de información y comunicación para contribuir al desarrollo organizacional en beneficio de la ciudadanía.</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6751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5360" y="0"/>
            <a:ext cx="6480720" cy="831125"/>
          </a:xfrm>
          <a:prstGeom prst="rect">
            <a:avLst/>
          </a:prstGeom>
          <a:noFill/>
        </p:spPr>
        <p:txBody>
          <a:bodyPr wrap="square" rtlCol="0">
            <a:spAutoFit/>
          </a:bodyPr>
          <a:lstStyle/>
          <a:p>
            <a:pPr algn="just">
              <a:lnSpc>
                <a:spcPct val="200000"/>
              </a:lnSpc>
              <a:spcAft>
                <a:spcPts val="0"/>
              </a:spcAft>
            </a:pPr>
            <a:r>
              <a:rPr lang="es-ES" sz="2800" b="1" dirty="0">
                <a:latin typeface="Times New Roman" panose="02020603050405020304" pitchFamily="18" charset="0"/>
                <a:ea typeface="Calibri" panose="020F0502020204030204" pitchFamily="34" charset="0"/>
                <a:cs typeface="Times New Roman" panose="02020603050405020304" pitchFamily="18" charset="0"/>
              </a:rPr>
              <a:t>Cadena de valor</a:t>
            </a:r>
            <a:endParaRPr lang="es-EC"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1631504" y="162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Objeto 9"/>
          <p:cNvGraphicFramePr>
            <a:graphicFrameLocks noChangeAspect="1"/>
          </p:cNvGraphicFramePr>
          <p:nvPr>
            <p:extLst>
              <p:ext uri="{D42A27DB-BD31-4B8C-83A1-F6EECF244321}">
                <p14:modId xmlns:p14="http://schemas.microsoft.com/office/powerpoint/2010/main" val="2191464056"/>
              </p:ext>
            </p:extLst>
          </p:nvPr>
        </p:nvGraphicFramePr>
        <p:xfrm>
          <a:off x="335360" y="831125"/>
          <a:ext cx="11521280" cy="5865137"/>
        </p:xfrm>
        <a:graphic>
          <a:graphicData uri="http://schemas.openxmlformats.org/presentationml/2006/ole">
            <mc:AlternateContent xmlns:mc="http://schemas.openxmlformats.org/markup-compatibility/2006">
              <mc:Choice xmlns:v="urn:schemas-microsoft-com:vml" Requires="v">
                <p:oleObj spid="_x0000_s1049" r:id="rId3" imgW="10182274" imgH="6867459" progId="Visio.Drawing.15">
                  <p:embed/>
                </p:oleObj>
              </mc:Choice>
              <mc:Fallback>
                <p:oleObj r:id="rId3" imgW="10182274" imgH="6867459"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60" y="831125"/>
                        <a:ext cx="11521280" cy="5865137"/>
                      </a:xfrm>
                      <a:prstGeom prst="rect">
                        <a:avLst/>
                      </a:prstGeom>
                      <a:noFill/>
                    </p:spPr>
                  </p:pic>
                </p:oleObj>
              </mc:Fallback>
            </mc:AlternateContent>
          </a:graphicData>
        </a:graphic>
      </p:graphicFrame>
    </p:spTree>
    <p:extLst>
      <p:ext uri="{BB962C8B-B14F-4D97-AF65-F5344CB8AC3E}">
        <p14:creationId xmlns:p14="http://schemas.microsoft.com/office/powerpoint/2010/main" val="5506122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1 Título"/>
          <p:cNvSpPr>
            <a:spLocks noGrp="1"/>
          </p:cNvSpPr>
          <p:nvPr/>
        </p:nvSpPr>
        <p:spPr bwMode="auto">
          <a:xfrm>
            <a:off x="1981200" y="800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smtClean="0"/>
              <a:t>INDICE</a:t>
            </a:r>
            <a:endParaRPr lang="es-ES" dirty="0"/>
          </a:p>
        </p:txBody>
      </p:sp>
      <p:pic>
        <p:nvPicPr>
          <p:cNvPr id="7" name="Imagen 6"/>
          <p:cNvPicPr>
            <a:picLocks noChangeAspect="1"/>
          </p:cNvPicPr>
          <p:nvPr/>
        </p:nvPicPr>
        <p:blipFill>
          <a:blip r:embed="rId2"/>
          <a:stretch>
            <a:fillRect/>
          </a:stretch>
        </p:blipFill>
        <p:spPr>
          <a:xfrm>
            <a:off x="9408368" y="6057577"/>
            <a:ext cx="2592288" cy="601022"/>
          </a:xfrm>
          <a:prstGeom prst="rect">
            <a:avLst/>
          </a:prstGeom>
        </p:spPr>
      </p:pic>
      <p:sp>
        <p:nvSpPr>
          <p:cNvPr id="8" name="Rectángulo 7"/>
          <p:cNvSpPr/>
          <p:nvPr/>
        </p:nvSpPr>
        <p:spPr>
          <a:xfrm>
            <a:off x="0" y="6237312"/>
            <a:ext cx="9408368" cy="12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3156" y="6447955"/>
            <a:ext cx="940836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0" y="6447955"/>
            <a:ext cx="9408368" cy="457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angle 3"/>
          <p:cNvSpPr txBox="1">
            <a:spLocks noChangeArrowheads="1"/>
          </p:cNvSpPr>
          <p:nvPr/>
        </p:nvSpPr>
        <p:spPr>
          <a:xfrm>
            <a:off x="3709392" y="1520502"/>
            <a:ext cx="6418262" cy="4537075"/>
          </a:xfrm>
          <a:prstGeom prst="rect">
            <a:avLst/>
          </a:prstGeom>
        </p:spPr>
        <p:txBody>
          <a:bodyPr vert="horz" lIns="91440" tIns="45720" rIns="91440" bIns="45720" rtlCol="0">
            <a:normAutofit/>
          </a:bodyPr>
          <a:ls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indent="0">
              <a:buFont typeface="Arial" pitchFamily="34" charset="0"/>
              <a:buNone/>
            </a:pPr>
            <a:endParaRPr lang="es-ES" sz="2400" dirty="0" smtClean="0">
              <a:latin typeface="Calibri" pitchFamily="34" charset="0"/>
              <a:cs typeface="Calibri" pitchFamily="34" charset="0"/>
            </a:endParaRPr>
          </a:p>
          <a:p>
            <a:pPr marL="457200" indent="-457200">
              <a:buFontTx/>
              <a:buAutoNum type="arabicPeriod"/>
            </a:pPr>
            <a:r>
              <a:rPr lang="es-ES" sz="2400" dirty="0" smtClean="0">
                <a:latin typeface="Calibri" pitchFamily="34" charset="0"/>
                <a:cs typeface="Calibri" pitchFamily="34" charset="0"/>
              </a:rPr>
              <a:t>Planteamiento del problema</a:t>
            </a:r>
          </a:p>
          <a:p>
            <a:pPr marL="457200" indent="-457200">
              <a:buFontTx/>
              <a:buAutoNum type="arabicPeriod"/>
            </a:pPr>
            <a:r>
              <a:rPr lang="es-ES" sz="2400" dirty="0" smtClean="0">
                <a:latin typeface="Calibri" pitchFamily="34" charset="0"/>
                <a:cs typeface="Calibri" pitchFamily="34" charset="0"/>
              </a:rPr>
              <a:t>Justificación e Importancia</a:t>
            </a:r>
          </a:p>
          <a:p>
            <a:pPr marL="457200" indent="-457200">
              <a:buFontTx/>
              <a:buAutoNum type="arabicPeriod"/>
            </a:pPr>
            <a:r>
              <a:rPr lang="es-ES" sz="2400" dirty="0" smtClean="0">
                <a:latin typeface="Calibri" pitchFamily="34" charset="0"/>
                <a:cs typeface="Calibri" pitchFamily="34" charset="0"/>
              </a:rPr>
              <a:t>Objetivo general y objetivos específicos.</a:t>
            </a:r>
          </a:p>
          <a:p>
            <a:pPr marL="457200" indent="-457200">
              <a:buFontTx/>
              <a:buAutoNum type="arabicPeriod"/>
            </a:pPr>
            <a:r>
              <a:rPr lang="es-ES" sz="2400" dirty="0">
                <a:latin typeface="Calibri" pitchFamily="34" charset="0"/>
                <a:cs typeface="Calibri" pitchFamily="34" charset="0"/>
              </a:rPr>
              <a:t>Antecedentes del estado del arte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Marco Teórico</a:t>
            </a:r>
          </a:p>
          <a:p>
            <a:pPr marL="457200" indent="-457200">
              <a:buFontTx/>
              <a:buAutoNum type="arabicPeriod"/>
            </a:pPr>
            <a:r>
              <a:rPr lang="es-ES" sz="2400" dirty="0" smtClean="0">
                <a:latin typeface="Calibri" pitchFamily="34" charset="0"/>
                <a:cs typeface="Calibri" pitchFamily="34" charset="0"/>
              </a:rPr>
              <a:t>Metodología de Investigación</a:t>
            </a:r>
          </a:p>
          <a:p>
            <a:pPr marL="457200" indent="-457200">
              <a:buFontTx/>
              <a:buAutoNum type="arabicPeriod"/>
            </a:pPr>
            <a:r>
              <a:rPr lang="es-ES" sz="2400" dirty="0">
                <a:latin typeface="Calibri" pitchFamily="34" charset="0"/>
                <a:cs typeface="Calibri" pitchFamily="34" charset="0"/>
              </a:rPr>
              <a:t>Evaluación técnica del Data Center </a:t>
            </a:r>
            <a:endParaRPr lang="es-ES" sz="2400" dirty="0" smtClean="0">
              <a:latin typeface="Calibri" pitchFamily="34" charset="0"/>
              <a:cs typeface="Calibri" pitchFamily="34" charset="0"/>
            </a:endParaRPr>
          </a:p>
          <a:p>
            <a:pPr marL="457200" indent="-457200">
              <a:buFontTx/>
              <a:buAutoNum type="arabicPeriod"/>
            </a:pPr>
            <a:r>
              <a:rPr lang="es-ES" sz="2400" b="1" dirty="0">
                <a:solidFill>
                  <a:srgbClr val="FF0000"/>
                </a:solidFill>
                <a:latin typeface="Calibri" pitchFamily="34" charset="0"/>
                <a:cs typeface="Calibri" pitchFamily="34" charset="0"/>
              </a:rPr>
              <a:t>Matrices  de evaluación</a:t>
            </a:r>
            <a:endParaRPr lang="es-EC" sz="2400" b="1" dirty="0">
              <a:solidFill>
                <a:srgbClr val="FF0000"/>
              </a:solidFill>
              <a:latin typeface="Calibri" pitchFamily="34" charset="0"/>
              <a:cs typeface="Calibri" pitchFamily="34" charset="0"/>
            </a:endParaRPr>
          </a:p>
          <a:p>
            <a:r>
              <a:rPr lang="es-ES" sz="2400" b="1" dirty="0" smtClean="0">
                <a:latin typeface="Calibri" pitchFamily="34" charset="0"/>
                <a:cs typeface="Calibri" pitchFamily="34" charset="0"/>
              </a:rPr>
              <a:t> </a:t>
            </a:r>
          </a:p>
          <a:p>
            <a:pPr marL="457200" indent="-457200">
              <a:buFontTx/>
              <a:buNone/>
            </a:pPr>
            <a:endParaRPr lang="es-ES" dirty="0"/>
          </a:p>
        </p:txBody>
      </p:sp>
    </p:spTree>
    <p:extLst>
      <p:ext uri="{BB962C8B-B14F-4D97-AF65-F5344CB8AC3E}">
        <p14:creationId xmlns:p14="http://schemas.microsoft.com/office/powerpoint/2010/main" val="1637375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24680" y="-2738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pic>
        <p:nvPicPr>
          <p:cNvPr id="4" name="Imagen 3"/>
          <p:cNvPicPr>
            <a:picLocks noChangeAspect="1"/>
          </p:cNvPicPr>
          <p:nvPr/>
        </p:nvPicPr>
        <p:blipFill>
          <a:blip r:embed="rId2"/>
          <a:stretch>
            <a:fillRect/>
          </a:stretch>
        </p:blipFill>
        <p:spPr>
          <a:xfrm>
            <a:off x="1127448" y="3090951"/>
            <a:ext cx="4419600" cy="3305175"/>
          </a:xfrm>
          <a:prstGeom prst="rect">
            <a:avLst/>
          </a:prstGeom>
        </p:spPr>
      </p:pic>
      <p:pic>
        <p:nvPicPr>
          <p:cNvPr id="5" name="Imagen 4"/>
          <p:cNvPicPr>
            <a:picLocks noChangeAspect="1"/>
          </p:cNvPicPr>
          <p:nvPr/>
        </p:nvPicPr>
        <p:blipFill>
          <a:blip r:embed="rId3"/>
          <a:stretch>
            <a:fillRect/>
          </a:stretch>
        </p:blipFill>
        <p:spPr>
          <a:xfrm>
            <a:off x="6672064" y="3004501"/>
            <a:ext cx="4638675" cy="1828800"/>
          </a:xfrm>
          <a:prstGeom prst="rect">
            <a:avLst/>
          </a:prstGeom>
        </p:spPr>
      </p:pic>
      <p:pic>
        <p:nvPicPr>
          <p:cNvPr id="6" name="Imagen 5"/>
          <p:cNvPicPr>
            <a:picLocks noChangeAspect="1"/>
          </p:cNvPicPr>
          <p:nvPr/>
        </p:nvPicPr>
        <p:blipFill>
          <a:blip r:embed="rId4"/>
          <a:stretch>
            <a:fillRect/>
          </a:stretch>
        </p:blipFill>
        <p:spPr>
          <a:xfrm>
            <a:off x="6691113" y="5052922"/>
            <a:ext cx="4600575" cy="1352550"/>
          </a:xfrm>
          <a:prstGeom prst="rect">
            <a:avLst/>
          </a:prstGeom>
        </p:spPr>
      </p:pic>
      <p:sp>
        <p:nvSpPr>
          <p:cNvPr id="7" name="Rectángulo 6"/>
          <p:cNvSpPr/>
          <p:nvPr/>
        </p:nvSpPr>
        <p:spPr>
          <a:xfrm>
            <a:off x="1127448" y="1020539"/>
            <a:ext cx="3405099" cy="1938992"/>
          </a:xfrm>
          <a:prstGeom prst="rect">
            <a:avLst/>
          </a:prstGeom>
        </p:spPr>
        <p:txBody>
          <a:bodyPr wrap="none">
            <a:spAutoFit/>
          </a:bodyPr>
          <a:lstStyle/>
          <a:p>
            <a:r>
              <a:rPr lang="es-EC" sz="2000" b="1" dirty="0" smtClean="0">
                <a:latin typeface="Arial" panose="020B0604020202020204" pitchFamily="34" charset="0"/>
                <a:cs typeface="Arial" panose="020B0604020202020204" pitchFamily="34" charset="0"/>
              </a:rPr>
              <a:t>-Aplicaciones</a:t>
            </a:r>
            <a:br>
              <a:rPr lang="es-EC" sz="2000" b="1" dirty="0" smtClean="0">
                <a:latin typeface="Arial" panose="020B0604020202020204" pitchFamily="34" charset="0"/>
                <a:cs typeface="Arial" panose="020B0604020202020204" pitchFamily="34" charset="0"/>
              </a:rPr>
            </a:br>
            <a:r>
              <a:rPr lang="es-EC" sz="2000" b="1" dirty="0" smtClean="0">
                <a:latin typeface="Arial" panose="020B0604020202020204" pitchFamily="34" charset="0"/>
                <a:cs typeface="Arial" panose="020B0604020202020204" pitchFamily="34" charset="0"/>
              </a:rPr>
              <a:t>-Equipamiento </a:t>
            </a:r>
            <a:r>
              <a:rPr lang="es-EC" sz="2000" b="1" dirty="0" err="1" smtClean="0">
                <a:latin typeface="Arial" panose="020B0604020202020204" pitchFamily="34" charset="0"/>
                <a:cs typeface="Arial" panose="020B0604020202020204" pitchFamily="34" charset="0"/>
              </a:rPr>
              <a:t>DataCenter</a:t>
            </a:r>
            <a:r>
              <a:rPr lang="es-EC" sz="2000" b="1" dirty="0">
                <a:latin typeface="Arial" panose="020B0604020202020204" pitchFamily="34" charset="0"/>
                <a:cs typeface="Arial" panose="020B0604020202020204" pitchFamily="34" charset="0"/>
              </a:rPr>
              <a:t/>
            </a:r>
            <a:br>
              <a:rPr lang="es-EC" sz="2000" b="1" dirty="0">
                <a:latin typeface="Arial" panose="020B0604020202020204" pitchFamily="34" charset="0"/>
                <a:cs typeface="Arial" panose="020B0604020202020204" pitchFamily="34" charset="0"/>
              </a:rPr>
            </a:br>
            <a:r>
              <a:rPr lang="es-EC" sz="2000" b="1" dirty="0" smtClean="0">
                <a:latin typeface="Arial" panose="020B0604020202020204" pitchFamily="34" charset="0"/>
                <a:cs typeface="Arial" panose="020B0604020202020204" pitchFamily="34" charset="0"/>
              </a:rPr>
              <a:t>-Servicios</a:t>
            </a:r>
            <a:r>
              <a:rPr lang="es-EC" sz="2000" b="1" dirty="0">
                <a:latin typeface="Arial" panose="020B0604020202020204" pitchFamily="34" charset="0"/>
                <a:cs typeface="Arial" panose="020B0604020202020204" pitchFamily="34" charset="0"/>
              </a:rPr>
              <a:t/>
            </a:r>
            <a:br>
              <a:rPr lang="es-EC" sz="2000" b="1" dirty="0">
                <a:latin typeface="Arial" panose="020B0604020202020204" pitchFamily="34" charset="0"/>
                <a:cs typeface="Arial" panose="020B0604020202020204" pitchFamily="34" charset="0"/>
              </a:rPr>
            </a:br>
            <a:r>
              <a:rPr lang="es-EC" sz="2000" b="1" dirty="0" smtClean="0">
                <a:latin typeface="Arial" panose="020B0604020202020204" pitchFamily="34" charset="0"/>
                <a:cs typeface="Arial" panose="020B0604020202020204" pitchFamily="34" charset="0"/>
              </a:rPr>
              <a:t>-Equipos </a:t>
            </a:r>
            <a:r>
              <a:rPr lang="es-EC" sz="2000" b="1" dirty="0">
                <a:latin typeface="Arial" panose="020B0604020202020204" pitchFamily="34" charset="0"/>
                <a:cs typeface="Arial" panose="020B0604020202020204" pitchFamily="34" charset="0"/>
              </a:rPr>
              <a:t>de Redes</a:t>
            </a:r>
            <a:br>
              <a:rPr lang="es-EC" sz="2000" b="1" dirty="0">
                <a:latin typeface="Arial" panose="020B0604020202020204" pitchFamily="34" charset="0"/>
                <a:cs typeface="Arial" panose="020B0604020202020204" pitchFamily="34" charset="0"/>
              </a:rPr>
            </a:br>
            <a:r>
              <a:rPr lang="es-EC" sz="2000" b="1" dirty="0" smtClean="0">
                <a:latin typeface="Arial" panose="020B0604020202020204" pitchFamily="34" charset="0"/>
                <a:cs typeface="Arial" panose="020B0604020202020204" pitchFamily="34" charset="0"/>
              </a:rPr>
              <a:t>-Personal</a:t>
            </a:r>
            <a:r>
              <a:rPr lang="es-EC" sz="2000" b="1" dirty="0">
                <a:latin typeface="Arial" panose="020B0604020202020204" pitchFamily="34" charset="0"/>
                <a:cs typeface="Arial" panose="020B0604020202020204" pitchFamily="34" charset="0"/>
              </a:rPr>
              <a:t/>
            </a:r>
            <a:br>
              <a:rPr lang="es-EC" sz="2000" b="1" dirty="0">
                <a:latin typeface="Arial" panose="020B0604020202020204" pitchFamily="34" charset="0"/>
                <a:cs typeface="Arial" panose="020B0604020202020204" pitchFamily="34" charset="0"/>
              </a:rPr>
            </a:br>
            <a:r>
              <a:rPr lang="es-EC" sz="2000" b="1" dirty="0" smtClean="0">
                <a:latin typeface="Arial" panose="020B0604020202020204" pitchFamily="34" charset="0"/>
                <a:cs typeface="Arial" panose="020B0604020202020204" pitchFamily="34" charset="0"/>
              </a:rPr>
              <a:t>-Servidores</a:t>
            </a:r>
            <a:endParaRPr lang="es-EC" sz="2000" dirty="0">
              <a:latin typeface="Arial" panose="020B0604020202020204" pitchFamily="34" charset="0"/>
              <a:cs typeface="Arial" panose="020B0604020202020204" pitchFamily="34" charset="0"/>
            </a:endParaRPr>
          </a:p>
        </p:txBody>
      </p:sp>
      <p:sp>
        <p:nvSpPr>
          <p:cNvPr id="8" name="Rectángulo 7"/>
          <p:cNvSpPr/>
          <p:nvPr/>
        </p:nvSpPr>
        <p:spPr>
          <a:xfrm>
            <a:off x="4151784" y="220958"/>
            <a:ext cx="4118435" cy="646331"/>
          </a:xfrm>
          <a:prstGeom prst="rect">
            <a:avLst/>
          </a:prstGeom>
        </p:spPr>
        <p:txBody>
          <a:bodyPr wrap="none">
            <a:spAutoFit/>
          </a:bodyPr>
          <a:lstStyle/>
          <a:p>
            <a:r>
              <a:rPr lang="es-EC" sz="3600" b="1" dirty="0" smtClean="0"/>
              <a:t>Matrices de Riesgos</a:t>
            </a:r>
            <a:endParaRPr lang="es-EC" sz="3600" b="1" dirty="0"/>
          </a:p>
        </p:txBody>
      </p:sp>
    </p:spTree>
    <p:extLst>
      <p:ext uri="{BB962C8B-B14F-4D97-AF65-F5344CB8AC3E}">
        <p14:creationId xmlns:p14="http://schemas.microsoft.com/office/powerpoint/2010/main" val="3215471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pic>
        <p:nvPicPr>
          <p:cNvPr id="4" name="Imagen 3"/>
          <p:cNvPicPr>
            <a:picLocks noChangeAspect="1"/>
          </p:cNvPicPr>
          <p:nvPr/>
        </p:nvPicPr>
        <p:blipFill>
          <a:blip r:embed="rId2"/>
          <a:stretch>
            <a:fillRect/>
          </a:stretch>
        </p:blipFill>
        <p:spPr>
          <a:xfrm>
            <a:off x="1252537" y="2157412"/>
            <a:ext cx="9686925" cy="2543175"/>
          </a:xfrm>
          <a:prstGeom prst="rect">
            <a:avLst/>
          </a:prstGeom>
        </p:spPr>
      </p:pic>
      <p:sp>
        <p:nvSpPr>
          <p:cNvPr id="5" name="Rectángulo 4"/>
          <p:cNvSpPr/>
          <p:nvPr/>
        </p:nvSpPr>
        <p:spPr>
          <a:xfrm>
            <a:off x="3359696" y="1052736"/>
            <a:ext cx="7443063" cy="646331"/>
          </a:xfrm>
          <a:prstGeom prst="rect">
            <a:avLst/>
          </a:prstGeom>
        </p:spPr>
        <p:txBody>
          <a:bodyPr wrap="none">
            <a:spAutoFit/>
          </a:bodyPr>
          <a:lstStyle/>
          <a:p>
            <a:r>
              <a:rPr lang="es-EC" sz="3600" b="1" dirty="0" smtClean="0">
                <a:latin typeface="Arial" panose="020B0604020202020204" pitchFamily="34" charset="0"/>
                <a:cs typeface="Arial" panose="020B0604020202020204" pitchFamily="34" charset="0"/>
              </a:rPr>
              <a:t>Matriz controles ISO 27001- SGSI</a:t>
            </a:r>
            <a:endParaRPr lang="es-EC"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81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1 Título"/>
          <p:cNvSpPr>
            <a:spLocks noGrp="1"/>
          </p:cNvSpPr>
          <p:nvPr/>
        </p:nvSpPr>
        <p:spPr bwMode="auto">
          <a:xfrm>
            <a:off x="1981200" y="800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smtClean="0"/>
              <a:t>INDICE</a:t>
            </a:r>
            <a:endParaRPr lang="es-ES" dirty="0"/>
          </a:p>
        </p:txBody>
      </p:sp>
      <p:pic>
        <p:nvPicPr>
          <p:cNvPr id="7" name="Imagen 6"/>
          <p:cNvPicPr>
            <a:picLocks noChangeAspect="1"/>
          </p:cNvPicPr>
          <p:nvPr/>
        </p:nvPicPr>
        <p:blipFill>
          <a:blip r:embed="rId2"/>
          <a:stretch>
            <a:fillRect/>
          </a:stretch>
        </p:blipFill>
        <p:spPr>
          <a:xfrm>
            <a:off x="9408368" y="6057577"/>
            <a:ext cx="2592288" cy="601022"/>
          </a:xfrm>
          <a:prstGeom prst="rect">
            <a:avLst/>
          </a:prstGeom>
        </p:spPr>
      </p:pic>
      <p:sp>
        <p:nvSpPr>
          <p:cNvPr id="8" name="Rectángulo 7"/>
          <p:cNvSpPr/>
          <p:nvPr/>
        </p:nvSpPr>
        <p:spPr>
          <a:xfrm>
            <a:off x="0" y="6237312"/>
            <a:ext cx="9408368" cy="12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3156" y="6447955"/>
            <a:ext cx="940836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0" y="6453068"/>
            <a:ext cx="9408368" cy="457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angle 3"/>
          <p:cNvSpPr txBox="1">
            <a:spLocks noChangeArrowheads="1"/>
          </p:cNvSpPr>
          <p:nvPr/>
        </p:nvSpPr>
        <p:spPr>
          <a:xfrm>
            <a:off x="3709392" y="1520502"/>
            <a:ext cx="6418262" cy="4537075"/>
          </a:xfrm>
          <a:prstGeom prst="rect">
            <a:avLst/>
          </a:prstGeom>
        </p:spPr>
        <p:txBody>
          <a:bodyPr vert="horz" lIns="91440" tIns="45720" rIns="91440" bIns="45720" rtlCol="0">
            <a:normAutofit/>
          </a:bodyPr>
          <a:ls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indent="0">
              <a:buFont typeface="Arial" pitchFamily="34" charset="0"/>
              <a:buNone/>
            </a:pPr>
            <a:endParaRPr lang="es-ES" sz="2400" dirty="0" smtClean="0">
              <a:latin typeface="Calibri" pitchFamily="34" charset="0"/>
              <a:cs typeface="Calibri" pitchFamily="34" charset="0"/>
            </a:endParaRPr>
          </a:p>
          <a:p>
            <a:pPr marL="457200" indent="-457200">
              <a:buFontTx/>
              <a:buAutoNum type="arabicPeriod"/>
            </a:pPr>
            <a:r>
              <a:rPr lang="es-ES" sz="2400" b="1" dirty="0" smtClean="0">
                <a:solidFill>
                  <a:srgbClr val="FF0000"/>
                </a:solidFill>
                <a:latin typeface="Calibri" pitchFamily="34" charset="0"/>
                <a:cs typeface="Calibri" pitchFamily="34" charset="0"/>
              </a:rPr>
              <a:t>Planteamiento del problema</a:t>
            </a:r>
          </a:p>
          <a:p>
            <a:pPr marL="457200" indent="-457200">
              <a:buFontTx/>
              <a:buAutoNum type="arabicPeriod"/>
            </a:pPr>
            <a:r>
              <a:rPr lang="es-ES" sz="2400" dirty="0" smtClean="0">
                <a:latin typeface="Calibri" pitchFamily="34" charset="0"/>
                <a:cs typeface="Calibri" pitchFamily="34" charset="0"/>
              </a:rPr>
              <a:t>Justificación e Importancia</a:t>
            </a:r>
          </a:p>
          <a:p>
            <a:pPr marL="457200" indent="-457200">
              <a:buFontTx/>
              <a:buAutoNum type="arabicPeriod"/>
            </a:pPr>
            <a:r>
              <a:rPr lang="es-ES" sz="2400" dirty="0" smtClean="0">
                <a:latin typeface="Calibri" pitchFamily="34" charset="0"/>
                <a:cs typeface="Calibri" pitchFamily="34" charset="0"/>
              </a:rPr>
              <a:t>Objetivo general y objetivos específicos.</a:t>
            </a:r>
          </a:p>
          <a:p>
            <a:pPr marL="457200" indent="-457200">
              <a:buFontTx/>
              <a:buAutoNum type="arabicPeriod"/>
            </a:pPr>
            <a:r>
              <a:rPr lang="es-ES" sz="2400" dirty="0">
                <a:latin typeface="Calibri" pitchFamily="34" charset="0"/>
                <a:cs typeface="Calibri" pitchFamily="34" charset="0"/>
              </a:rPr>
              <a:t>Antecedentes del estado del arte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Marco Teórico</a:t>
            </a:r>
          </a:p>
          <a:p>
            <a:pPr marL="457200" indent="-457200">
              <a:buFontTx/>
              <a:buAutoNum type="arabicPeriod"/>
            </a:pPr>
            <a:r>
              <a:rPr lang="es-ES" sz="2400" dirty="0" smtClean="0">
                <a:latin typeface="Calibri" pitchFamily="34" charset="0"/>
                <a:cs typeface="Calibri" pitchFamily="34" charset="0"/>
              </a:rPr>
              <a:t>Metodología de Investigación</a:t>
            </a:r>
          </a:p>
          <a:p>
            <a:pPr marL="457200" indent="-457200">
              <a:buFontTx/>
              <a:buAutoNum type="arabicPeriod"/>
            </a:pPr>
            <a:r>
              <a:rPr lang="es-ES" sz="2400" dirty="0">
                <a:latin typeface="Calibri" pitchFamily="34" charset="0"/>
                <a:cs typeface="Calibri" pitchFamily="34" charset="0"/>
              </a:rPr>
              <a:t>Evaluación técnica del Data Center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Matrices </a:t>
            </a:r>
            <a:r>
              <a:rPr lang="es-ES" sz="2400" dirty="0" smtClean="0">
                <a:latin typeface="Calibri" pitchFamily="34" charset="0"/>
                <a:cs typeface="Calibri" pitchFamily="34" charset="0"/>
              </a:rPr>
              <a:t>de </a:t>
            </a:r>
            <a:r>
              <a:rPr lang="es-ES" sz="2400" dirty="0">
                <a:latin typeface="Calibri" pitchFamily="34" charset="0"/>
                <a:cs typeface="Calibri" pitchFamily="34" charset="0"/>
              </a:rPr>
              <a:t>evaluación</a:t>
            </a:r>
            <a:endParaRPr lang="es-EC" sz="2400" dirty="0">
              <a:latin typeface="Calibri" pitchFamily="34" charset="0"/>
              <a:cs typeface="Calibri" pitchFamily="34" charset="0"/>
            </a:endParaRPr>
          </a:p>
          <a:p>
            <a:r>
              <a:rPr lang="es-ES" sz="2400" dirty="0" smtClean="0">
                <a:latin typeface="Calibri" pitchFamily="34" charset="0"/>
                <a:cs typeface="Calibri" pitchFamily="34" charset="0"/>
              </a:rPr>
              <a:t> </a:t>
            </a:r>
          </a:p>
          <a:p>
            <a:pPr marL="457200" indent="-457200">
              <a:buFontTx/>
              <a:buNone/>
            </a:pPr>
            <a:endParaRPr lang="es-ES" dirty="0"/>
          </a:p>
        </p:txBody>
      </p:sp>
    </p:spTree>
    <p:extLst>
      <p:ext uri="{BB962C8B-B14F-4D97-AF65-F5344CB8AC3E}">
        <p14:creationId xmlns:p14="http://schemas.microsoft.com/office/powerpoint/2010/main" val="399950354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pic>
        <p:nvPicPr>
          <p:cNvPr id="4" name="Imagen 3"/>
          <p:cNvPicPr>
            <a:picLocks noChangeAspect="1"/>
          </p:cNvPicPr>
          <p:nvPr/>
        </p:nvPicPr>
        <p:blipFill>
          <a:blip r:embed="rId2"/>
          <a:stretch>
            <a:fillRect/>
          </a:stretch>
        </p:blipFill>
        <p:spPr>
          <a:xfrm>
            <a:off x="1252537" y="2157412"/>
            <a:ext cx="9686925" cy="2543175"/>
          </a:xfrm>
          <a:prstGeom prst="rect">
            <a:avLst/>
          </a:prstGeom>
        </p:spPr>
      </p:pic>
      <p:sp>
        <p:nvSpPr>
          <p:cNvPr id="5" name="Rectángulo 4"/>
          <p:cNvSpPr/>
          <p:nvPr/>
        </p:nvSpPr>
        <p:spPr>
          <a:xfrm>
            <a:off x="3359696" y="1052736"/>
            <a:ext cx="6058069" cy="646331"/>
          </a:xfrm>
          <a:prstGeom prst="rect">
            <a:avLst/>
          </a:prstGeom>
        </p:spPr>
        <p:txBody>
          <a:bodyPr wrap="none">
            <a:spAutoFit/>
          </a:bodyPr>
          <a:lstStyle/>
          <a:p>
            <a:r>
              <a:rPr lang="es-EC" sz="3600" b="1" dirty="0" smtClean="0">
                <a:latin typeface="Arial" panose="020B0604020202020204" pitchFamily="34" charset="0"/>
                <a:cs typeface="Arial" panose="020B0604020202020204" pitchFamily="34" charset="0"/>
              </a:rPr>
              <a:t>Matriz controles ISO 27002</a:t>
            </a:r>
            <a:endParaRPr lang="es-EC"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11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Rectángulo 3"/>
          <p:cNvSpPr/>
          <p:nvPr/>
        </p:nvSpPr>
        <p:spPr>
          <a:xfrm>
            <a:off x="922748" y="620688"/>
            <a:ext cx="10297144" cy="4647426"/>
          </a:xfrm>
          <a:prstGeom prst="rect">
            <a:avLst/>
          </a:prstGeom>
        </p:spPr>
        <p:txBody>
          <a:bodyPr wrap="square">
            <a:spAutoFit/>
          </a:bodyPr>
          <a:lstStyle/>
          <a:p>
            <a:pPr algn="just">
              <a:lnSpc>
                <a:spcPct val="200000"/>
              </a:lnSpc>
              <a:spcBef>
                <a:spcPts val="200"/>
              </a:spcBef>
              <a:spcAft>
                <a:spcPts val="0"/>
              </a:spcAft>
            </a:pPr>
            <a:r>
              <a:rPr lang="es-ES" sz="3600" b="1" dirty="0">
                <a:latin typeface="Arial" panose="020B0604020202020204" pitchFamily="34" charset="0"/>
                <a:ea typeface="Times New Roman" panose="02020603050405020304" pitchFamily="18" charset="0"/>
                <a:cs typeface="Arial" panose="020B0604020202020204" pitchFamily="34" charset="0"/>
              </a:rPr>
              <a:t>Objetivo del </a:t>
            </a:r>
            <a:r>
              <a:rPr lang="es-ES" sz="3600" b="1" dirty="0" smtClean="0">
                <a:latin typeface="Arial" panose="020B0604020202020204" pitchFamily="34" charset="0"/>
                <a:ea typeface="Times New Roman" panose="02020603050405020304" pitchFamily="18" charset="0"/>
                <a:cs typeface="Arial" panose="020B0604020202020204" pitchFamily="34" charset="0"/>
              </a:rPr>
              <a:t>informe</a:t>
            </a:r>
          </a:p>
          <a:p>
            <a:pPr indent="449580" algn="just">
              <a:lnSpc>
                <a:spcPct val="200000"/>
              </a:lnSpc>
              <a:spcAft>
                <a:spcPts val="1000"/>
              </a:spcAft>
            </a:pPr>
            <a:r>
              <a:rPr lang="es-ES" sz="2800" dirty="0" smtClean="0">
                <a:latin typeface="Arial" panose="020B0604020202020204" pitchFamily="34" charset="0"/>
                <a:ea typeface="Calibri" panose="020F0502020204030204" pitchFamily="34" charset="0"/>
                <a:cs typeface="Arial" panose="020B0604020202020204" pitchFamily="34" charset="0"/>
              </a:rPr>
              <a:t>La </a:t>
            </a:r>
            <a:r>
              <a:rPr lang="es-ES" sz="2800" dirty="0">
                <a:latin typeface="Arial" panose="020B0604020202020204" pitchFamily="34" charset="0"/>
                <a:ea typeface="Calibri" panose="020F0502020204030204" pitchFamily="34" charset="0"/>
                <a:cs typeface="Arial" panose="020B0604020202020204" pitchFamily="34" charset="0"/>
              </a:rPr>
              <a:t>verificación del cumplimiento de los controles que tiene el Data Center la Dirección de </a:t>
            </a:r>
            <a:r>
              <a:rPr lang="es-ES" sz="2800">
                <a:latin typeface="Arial" panose="020B0604020202020204" pitchFamily="34" charset="0"/>
                <a:ea typeface="Calibri" panose="020F0502020204030204" pitchFamily="34" charset="0"/>
                <a:cs typeface="Arial" panose="020B0604020202020204" pitchFamily="34" charset="0"/>
              </a:rPr>
              <a:t>Informática </a:t>
            </a:r>
            <a:r>
              <a:rPr lang="es-ES" sz="2800" smtClean="0">
                <a:latin typeface="Arial" panose="020B0604020202020204" pitchFamily="34" charset="0"/>
                <a:ea typeface="Calibri" panose="020F0502020204030204" pitchFamily="34" charset="0"/>
                <a:cs typeface="Arial" panose="020B0604020202020204" pitchFamily="34" charset="0"/>
              </a:rPr>
              <a:t>vs </a:t>
            </a:r>
            <a:r>
              <a:rPr lang="es-ES" sz="2800" dirty="0">
                <a:latin typeface="Arial" panose="020B0604020202020204" pitchFamily="34" charset="0"/>
                <a:ea typeface="Calibri" panose="020F0502020204030204" pitchFamily="34" charset="0"/>
                <a:cs typeface="Arial" panose="020B0604020202020204" pitchFamily="34" charset="0"/>
              </a:rPr>
              <a:t>los controles y objetivos de control de las normas ISO 27001:2005 e ISO 27002:2005. </a:t>
            </a:r>
            <a:endParaRPr lang="es-EC"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2937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Rectángulo 3"/>
          <p:cNvSpPr/>
          <p:nvPr/>
        </p:nvSpPr>
        <p:spPr>
          <a:xfrm>
            <a:off x="634716" y="752586"/>
            <a:ext cx="10873208" cy="4031873"/>
          </a:xfrm>
          <a:prstGeom prst="rect">
            <a:avLst/>
          </a:prstGeom>
        </p:spPr>
        <p:txBody>
          <a:bodyPr wrap="square">
            <a:spAutoFit/>
          </a:bodyPr>
          <a:lstStyle/>
          <a:p>
            <a:pPr>
              <a:lnSpc>
                <a:spcPct val="200000"/>
              </a:lnSpc>
              <a:spcBef>
                <a:spcPts val="200"/>
              </a:spcBef>
              <a:spcAft>
                <a:spcPts val="0"/>
              </a:spcAft>
            </a:pPr>
            <a:r>
              <a:rPr lang="es-ES" sz="3200" b="1" dirty="0">
                <a:latin typeface="Arial" panose="020B0604020202020204" pitchFamily="34" charset="0"/>
                <a:ea typeface="Times New Roman" panose="02020603050405020304" pitchFamily="18" charset="0"/>
                <a:cs typeface="Arial" panose="020B0604020202020204" pitchFamily="34" charset="0"/>
              </a:rPr>
              <a:t>Metodología utilizada: auditoria basada en </a:t>
            </a:r>
            <a:r>
              <a:rPr lang="es-ES" sz="3200" b="1" dirty="0" smtClean="0">
                <a:latin typeface="Arial" panose="020B0604020202020204" pitchFamily="34" charset="0"/>
                <a:ea typeface="Times New Roman" panose="02020603050405020304" pitchFamily="18" charset="0"/>
                <a:cs typeface="Arial" panose="020B0604020202020204" pitchFamily="34" charset="0"/>
              </a:rPr>
              <a:t>riesgos</a:t>
            </a:r>
          </a:p>
          <a:p>
            <a:pPr indent="449580" algn="just">
              <a:lnSpc>
                <a:spcPct val="200000"/>
              </a:lnSpc>
              <a:spcAft>
                <a:spcPts val="1000"/>
              </a:spcAft>
            </a:pPr>
            <a:r>
              <a:rPr lang="es-ES" sz="2400" dirty="0" smtClean="0">
                <a:latin typeface="Arial" panose="020B0604020202020204" pitchFamily="34" charset="0"/>
                <a:ea typeface="Calibri" panose="020F0502020204030204" pitchFamily="34" charset="0"/>
                <a:cs typeface="Arial" panose="020B0604020202020204" pitchFamily="34" charset="0"/>
              </a:rPr>
              <a:t>Para </a:t>
            </a:r>
            <a:r>
              <a:rPr lang="es-ES" sz="2400" dirty="0">
                <a:latin typeface="Arial" panose="020B0604020202020204" pitchFamily="34" charset="0"/>
                <a:ea typeface="Calibri" panose="020F0502020204030204" pitchFamily="34" charset="0"/>
                <a:cs typeface="Arial" panose="020B0604020202020204" pitchFamily="34" charset="0"/>
              </a:rPr>
              <a:t>el desarrollo del documento se obtuvo la información mediante encuestas y entrevistas al personal técnico informático que labora en la Dirección Metropolitana de Informática, además de la observación de los procesos de seguridad manejados</a:t>
            </a:r>
            <a:r>
              <a:rPr lang="es-ES" dirty="0">
                <a:latin typeface="Arial" panose="020B0604020202020204" pitchFamily="34" charset="0"/>
                <a:ea typeface="Calibri" panose="020F0502020204030204" pitchFamily="34" charset="0"/>
                <a:cs typeface="Arial" panose="020B0604020202020204" pitchFamily="34" charset="0"/>
              </a:rPr>
              <a:t>.</a:t>
            </a: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8092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Rectángulo 3"/>
          <p:cNvSpPr/>
          <p:nvPr/>
        </p:nvSpPr>
        <p:spPr>
          <a:xfrm>
            <a:off x="1343472" y="2132856"/>
            <a:ext cx="9577064" cy="3318857"/>
          </a:xfrm>
          <a:prstGeom prst="rect">
            <a:avLst/>
          </a:prstGeom>
        </p:spPr>
        <p:txBody>
          <a:bodyPr wrap="square">
            <a:spAutoFit/>
          </a:bodyPr>
          <a:lstStyle/>
          <a:p>
            <a:r>
              <a:rPr lang="es-ES" sz="2400" b="1" dirty="0">
                <a:latin typeface="Arial" panose="020B0604020202020204" pitchFamily="34" charset="0"/>
                <a:cs typeface="Arial" panose="020B0604020202020204" pitchFamily="34" charset="0"/>
              </a:rPr>
              <a:t>Hallazgos de la matriz de controladores ISO 27001:2005 SGSI</a:t>
            </a:r>
            <a:endParaRPr lang="es-EC" sz="2400" b="1"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La dirección de informática no cuenta con un sistema de gestión de la seguridad de la información (SGSI), solo con algunos controles de esta matriz que se los ha implementados empíricamente, por lo que no se puede auditar a detalle todo los controles.</a:t>
            </a:r>
            <a:endParaRPr lang="es-EC"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Se describe a continuación los controles que parcialmente cumplen</a:t>
            </a:r>
            <a:r>
              <a:rPr lang="es-ES" sz="2400" dirty="0" smtClean="0">
                <a:latin typeface="Arial" panose="020B0604020202020204" pitchFamily="34" charset="0"/>
                <a:cs typeface="Arial" panose="020B0604020202020204" pitchFamily="34" charset="0"/>
              </a:rPr>
              <a:t>.</a:t>
            </a:r>
          </a:p>
          <a:p>
            <a:endParaRPr lang="es-ES" sz="1600" dirty="0"/>
          </a:p>
          <a:p>
            <a:endParaRPr lang="es-EC" sz="1600" dirty="0"/>
          </a:p>
          <a:p>
            <a:pPr>
              <a:lnSpc>
                <a:spcPct val="200000"/>
              </a:lnSpc>
              <a:spcBef>
                <a:spcPts val="200"/>
              </a:spcBef>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p:cNvSpPr txBox="1"/>
          <p:nvPr/>
        </p:nvSpPr>
        <p:spPr>
          <a:xfrm>
            <a:off x="911424" y="1079158"/>
            <a:ext cx="10729192"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Hallazgos de la matriz de controladores ISO </a:t>
            </a:r>
            <a:r>
              <a:rPr lang="es-ES" sz="2800" b="1" dirty="0" smtClean="0">
                <a:latin typeface="Arial" panose="020B0604020202020204" pitchFamily="34" charset="0"/>
                <a:cs typeface="Arial" panose="020B0604020202020204" pitchFamily="34" charset="0"/>
              </a:rPr>
              <a:t>27001:2005 </a:t>
            </a:r>
            <a:r>
              <a:rPr lang="es-ES" sz="2800" b="1" dirty="0">
                <a:latin typeface="Arial" panose="020B0604020202020204" pitchFamily="34" charset="0"/>
                <a:cs typeface="Arial" panose="020B0604020202020204" pitchFamily="34" charset="0"/>
              </a:rPr>
              <a:t>SGSI</a:t>
            </a:r>
            <a:endParaRPr lang="es-EC"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003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Rectángulo 3"/>
          <p:cNvSpPr/>
          <p:nvPr/>
        </p:nvSpPr>
        <p:spPr>
          <a:xfrm>
            <a:off x="1343472" y="1893495"/>
            <a:ext cx="9577064" cy="5165517"/>
          </a:xfrm>
          <a:prstGeom prst="rect">
            <a:avLst/>
          </a:prstGeom>
        </p:spPr>
        <p:txBody>
          <a:bodyPr wrap="square">
            <a:spAutoFit/>
          </a:bodyPr>
          <a:lstStyle/>
          <a:p>
            <a:endParaRPr lang="es-ES" sz="1600" dirty="0"/>
          </a:p>
          <a:p>
            <a:r>
              <a:rPr lang="es-ES" sz="2000" b="1" dirty="0" smtClean="0">
                <a:latin typeface="Arial" panose="020B0604020202020204" pitchFamily="34" charset="0"/>
                <a:cs typeface="Arial" panose="020B0604020202020204" pitchFamily="34" charset="0"/>
              </a:rPr>
              <a:t>Hallazgos </a:t>
            </a:r>
            <a:r>
              <a:rPr lang="es-ES" sz="2000" b="1" dirty="0">
                <a:latin typeface="Arial" panose="020B0604020202020204" pitchFamily="34" charset="0"/>
                <a:cs typeface="Arial" panose="020B0604020202020204" pitchFamily="34" charset="0"/>
              </a:rPr>
              <a:t>de la matriz de controladores ISO </a:t>
            </a:r>
            <a:r>
              <a:rPr lang="es-ES" sz="2000" b="1" dirty="0" smtClean="0">
                <a:latin typeface="Arial" panose="020B0604020202020204" pitchFamily="34" charset="0"/>
                <a:cs typeface="Arial" panose="020B0604020202020204" pitchFamily="34" charset="0"/>
              </a:rPr>
              <a:t>27002:2005</a:t>
            </a:r>
            <a:endParaRPr lang="es-EC" sz="2000" dirty="0">
              <a:latin typeface="Arial" panose="020B0604020202020204" pitchFamily="34" charset="0"/>
              <a:cs typeface="Arial" panose="020B0604020202020204" pitchFamily="34" charset="0"/>
            </a:endParaRPr>
          </a:p>
          <a:p>
            <a:r>
              <a:rPr lang="es-EC" sz="2000" dirty="0">
                <a:latin typeface="Arial" panose="020B0604020202020204" pitchFamily="34" charset="0"/>
                <a:cs typeface="Arial" panose="020B0604020202020204" pitchFamily="34" charset="0"/>
              </a:rPr>
              <a:t>No existe la suficiente documentación y procedimientos que se generan para la operación tanto de las aplicaciones, servidores, equipamiento del data center, equipos de red y telecomunicaciones. No toda la información se encuentra disponible para los usuarios que lo necesitan. Esto fue validado con los operadores del centro de cómputo personal encargado de monitorear y operar aplicaciones, servicios ejecución de procesos y respaldos</a:t>
            </a:r>
          </a:p>
          <a:p>
            <a:endParaRPr lang="es-EC" sz="2000" dirty="0">
              <a:latin typeface="Arial" panose="020B0604020202020204" pitchFamily="34" charset="0"/>
              <a:cs typeface="Arial" panose="020B0604020202020204" pitchFamily="34" charset="0"/>
            </a:endParaRPr>
          </a:p>
          <a:p>
            <a:r>
              <a:rPr lang="es-EC" sz="2000" b="1" dirty="0">
                <a:latin typeface="Arial" panose="020B0604020202020204" pitchFamily="34" charset="0"/>
                <a:cs typeface="Arial" panose="020B0604020202020204" pitchFamily="34" charset="0"/>
              </a:rPr>
              <a:t>Hallazgos</a:t>
            </a:r>
            <a:endParaRPr lang="es-EC" sz="2000" dirty="0">
              <a:latin typeface="Arial" panose="020B0604020202020204" pitchFamily="34" charset="0"/>
              <a:cs typeface="Arial" panose="020B0604020202020204" pitchFamily="34" charset="0"/>
            </a:endParaRPr>
          </a:p>
          <a:p>
            <a:r>
              <a:rPr lang="es-EC" sz="2000" dirty="0">
                <a:latin typeface="Arial" panose="020B0604020202020204" pitchFamily="34" charset="0"/>
                <a:cs typeface="Arial" panose="020B0604020202020204" pitchFamily="34" charset="0"/>
              </a:rPr>
              <a:t>Se ha identificado que en algunos casos los servidores del data center: </a:t>
            </a:r>
            <a:r>
              <a:rPr lang="es-EC" sz="2000" dirty="0" err="1">
                <a:latin typeface="Arial" panose="020B0604020202020204" pitchFamily="34" charset="0"/>
                <a:cs typeface="Arial" panose="020B0604020202020204" pitchFamily="34" charset="0"/>
              </a:rPr>
              <a:t>encluser</a:t>
            </a:r>
            <a:r>
              <a:rPr lang="es-EC" sz="2000" dirty="0">
                <a:latin typeface="Arial" panose="020B0604020202020204" pitchFamily="34" charset="0"/>
                <a:cs typeface="Arial" panose="020B0604020202020204" pitchFamily="34" charset="0"/>
              </a:rPr>
              <a:t> </a:t>
            </a:r>
            <a:r>
              <a:rPr lang="es-EC" sz="2000" dirty="0" err="1">
                <a:latin typeface="Arial" panose="020B0604020202020204" pitchFamily="34" charset="0"/>
                <a:cs typeface="Arial" panose="020B0604020202020204" pitchFamily="34" charset="0"/>
              </a:rPr>
              <a:t>ibm</a:t>
            </a:r>
            <a:r>
              <a:rPr lang="es-EC" sz="2000" dirty="0">
                <a:latin typeface="Arial" panose="020B0604020202020204" pitchFamily="34" charset="0"/>
                <a:cs typeface="Arial" panose="020B0604020202020204" pitchFamily="34" charset="0"/>
              </a:rPr>
              <a:t> chasis e, </a:t>
            </a:r>
            <a:r>
              <a:rPr lang="es-EC" sz="2000" dirty="0" err="1">
                <a:latin typeface="Arial" panose="020B0604020202020204" pitchFamily="34" charset="0"/>
                <a:cs typeface="Arial" panose="020B0604020202020204" pitchFamily="34" charset="0"/>
              </a:rPr>
              <a:t>encluser</a:t>
            </a:r>
            <a:r>
              <a:rPr lang="es-EC" sz="2000" dirty="0">
                <a:latin typeface="Arial" panose="020B0604020202020204" pitchFamily="34" charset="0"/>
                <a:cs typeface="Arial" panose="020B0604020202020204" pitchFamily="34" charset="0"/>
              </a:rPr>
              <a:t> hp c3000, </a:t>
            </a:r>
            <a:r>
              <a:rPr lang="es-EC" sz="2000" dirty="0" err="1">
                <a:latin typeface="Arial" panose="020B0604020202020204" pitchFamily="34" charset="0"/>
                <a:cs typeface="Arial" panose="020B0604020202020204" pitchFamily="34" charset="0"/>
              </a:rPr>
              <a:t>storage</a:t>
            </a:r>
            <a:r>
              <a:rPr lang="es-EC" sz="2000" dirty="0">
                <a:latin typeface="Arial" panose="020B0604020202020204" pitchFamily="34" charset="0"/>
                <a:cs typeface="Arial" panose="020B0604020202020204" pitchFamily="34" charset="0"/>
              </a:rPr>
              <a:t> ds-3400,storage p6500(1), </a:t>
            </a:r>
            <a:r>
              <a:rPr lang="es-EC" sz="2000" dirty="0" err="1">
                <a:latin typeface="Arial" panose="020B0604020202020204" pitchFamily="34" charset="0"/>
                <a:cs typeface="Arial" panose="020B0604020202020204" pitchFamily="34" charset="0"/>
              </a:rPr>
              <a:t>storage</a:t>
            </a:r>
            <a:r>
              <a:rPr lang="es-EC" sz="2000" dirty="0">
                <a:latin typeface="Arial" panose="020B0604020202020204" pitchFamily="34" charset="0"/>
                <a:cs typeface="Arial" panose="020B0604020202020204" pitchFamily="34" charset="0"/>
              </a:rPr>
              <a:t> p6500(2),  </a:t>
            </a:r>
            <a:r>
              <a:rPr lang="es-EC" sz="2000" dirty="0" err="1">
                <a:latin typeface="Arial" panose="020B0604020202020204" pitchFamily="34" charset="0"/>
                <a:cs typeface="Arial" panose="020B0604020202020204" pitchFamily="34" charset="0"/>
              </a:rPr>
              <a:t>storage</a:t>
            </a:r>
            <a:r>
              <a:rPr lang="es-EC" sz="2000" dirty="0">
                <a:latin typeface="Arial" panose="020B0604020202020204" pitchFamily="34" charset="0"/>
                <a:cs typeface="Arial" panose="020B0604020202020204" pitchFamily="34" charset="0"/>
              </a:rPr>
              <a:t> p2000(1), </a:t>
            </a:r>
            <a:r>
              <a:rPr lang="es-EC" sz="2000" dirty="0" err="1">
                <a:latin typeface="Arial" panose="020B0604020202020204" pitchFamily="34" charset="0"/>
                <a:cs typeface="Arial" panose="020B0604020202020204" pitchFamily="34" charset="0"/>
              </a:rPr>
              <a:t>encluser</a:t>
            </a:r>
            <a:r>
              <a:rPr lang="es-EC" sz="2000" dirty="0">
                <a:latin typeface="Arial" panose="020B0604020202020204" pitchFamily="34" charset="0"/>
                <a:cs typeface="Arial" panose="020B0604020202020204" pitchFamily="34" charset="0"/>
              </a:rPr>
              <a:t> </a:t>
            </a:r>
            <a:r>
              <a:rPr lang="es-EC" sz="2000" dirty="0" err="1">
                <a:latin typeface="Arial" panose="020B0604020202020204" pitchFamily="34" charset="0"/>
                <a:cs typeface="Arial" panose="020B0604020202020204" pitchFamily="34" charset="0"/>
              </a:rPr>
              <a:t>ibm</a:t>
            </a:r>
            <a:r>
              <a:rPr lang="es-EC" sz="2000" dirty="0">
                <a:latin typeface="Arial" panose="020B0604020202020204" pitchFamily="34" charset="0"/>
                <a:cs typeface="Arial" panose="020B0604020202020204" pitchFamily="34" charset="0"/>
              </a:rPr>
              <a:t> chasis h, </a:t>
            </a:r>
            <a:r>
              <a:rPr lang="es-EC" sz="2000" dirty="0" err="1">
                <a:latin typeface="Arial" panose="020B0604020202020204" pitchFamily="34" charset="0"/>
                <a:cs typeface="Arial" panose="020B0604020202020204" pitchFamily="34" charset="0"/>
              </a:rPr>
              <a:t>encluser</a:t>
            </a:r>
            <a:r>
              <a:rPr lang="es-EC" sz="2000" dirty="0">
                <a:latin typeface="Arial" panose="020B0604020202020204" pitchFamily="34" charset="0"/>
                <a:cs typeface="Arial" panose="020B0604020202020204" pitchFamily="34" charset="0"/>
              </a:rPr>
              <a:t> hp c700 no poseen las últimas actualizaciones.</a:t>
            </a:r>
          </a:p>
          <a:p>
            <a:r>
              <a:rPr lang="es-EC" sz="2000" dirty="0">
                <a:latin typeface="Arial" panose="020B0604020202020204" pitchFamily="34" charset="0"/>
                <a:cs typeface="Arial" panose="020B0604020202020204" pitchFamily="34" charset="0"/>
              </a:rPr>
              <a:t>Además no se cuenta con respaldos de las configuraciones de estos equipos.</a:t>
            </a:r>
          </a:p>
          <a:p>
            <a:pPr>
              <a:lnSpc>
                <a:spcPct val="200000"/>
              </a:lnSpc>
              <a:spcBef>
                <a:spcPts val="200"/>
              </a:spcBef>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p:cNvSpPr txBox="1"/>
          <p:nvPr/>
        </p:nvSpPr>
        <p:spPr>
          <a:xfrm>
            <a:off x="1271464" y="1067490"/>
            <a:ext cx="9721080"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Hallazgos de la matriz de controladores ISO </a:t>
            </a:r>
            <a:r>
              <a:rPr lang="es-ES" sz="2800" b="1" dirty="0" smtClean="0">
                <a:latin typeface="Arial" panose="020B0604020202020204" pitchFamily="34" charset="0"/>
                <a:cs typeface="Arial" panose="020B0604020202020204" pitchFamily="34" charset="0"/>
              </a:rPr>
              <a:t>27002:2005</a:t>
            </a:r>
            <a:endParaRPr lang="es-EC"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842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5" name="Rectángulo 4"/>
          <p:cNvSpPr/>
          <p:nvPr/>
        </p:nvSpPr>
        <p:spPr>
          <a:xfrm>
            <a:off x="718054" y="2060848"/>
            <a:ext cx="10301710" cy="4524315"/>
          </a:xfrm>
          <a:prstGeom prst="rect">
            <a:avLst/>
          </a:prstGeom>
        </p:spPr>
        <p:txBody>
          <a:bodyPr wrap="square">
            <a:spAutoFit/>
          </a:bodyPr>
          <a:lstStyle/>
          <a:p>
            <a:pPr indent="449580" algn="just">
              <a:spcAft>
                <a:spcPts val="0"/>
              </a:spcAft>
            </a:pPr>
            <a:r>
              <a:rPr lang="es-ES" sz="2400" dirty="0">
                <a:solidFill>
                  <a:srgbClr val="000000"/>
                </a:solidFill>
                <a:latin typeface="Arial" panose="020B0604020202020204" pitchFamily="34" charset="0"/>
                <a:ea typeface="Calibri" panose="020F0502020204030204" pitchFamily="34" charset="0"/>
                <a:cs typeface="Arial" panose="020B0604020202020204" pitchFamily="34" charset="0"/>
              </a:rPr>
              <a:t>La falta de la implementación oportuna de un sistema de gestión de la seguridad de la información (SGSI) como un estándar establecido de cumplimiento obligatorio que contenga normas, estándares para analizar, describir, valorar clasificar acciones y responsabilidades dificulta   el cumplimiento a políticas de seguridad y procedimiento adecuado que sumen valor agregado o contribuya al buen desarrollo y superación de la Dirección de Informática.    </a:t>
            </a:r>
          </a:p>
          <a:p>
            <a:pPr indent="449580" algn="just">
              <a:spcAft>
                <a:spcPts val="0"/>
              </a:spcAft>
            </a:pPr>
            <a:endParaRPr lang="es-E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449580" algn="just"/>
            <a:r>
              <a:rPr lang="es-ES"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Al </a:t>
            </a:r>
            <a:r>
              <a:rPr lang="es-ES" sz="2400" dirty="0">
                <a:solidFill>
                  <a:srgbClr val="000000"/>
                </a:solidFill>
                <a:latin typeface="Arial" panose="020B0604020202020204" pitchFamily="34" charset="0"/>
                <a:ea typeface="Calibri" panose="020F0502020204030204" pitchFamily="34" charset="0"/>
                <a:cs typeface="Arial" panose="020B0604020202020204" pitchFamily="34" charset="0"/>
              </a:rPr>
              <a:t>no realizar auditorías a los procesos de seguridad no se posee una idea clara de cómo se encuentran y el estado de cumplimiento si se ha mejorado o empeorado el cumplimiento de los controles. </a:t>
            </a:r>
            <a:endParaRPr lang="es-ES" sz="2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20980" algn="just">
              <a:spcAft>
                <a:spcPts val="0"/>
              </a:spcAft>
            </a:pPr>
            <a:endParaRPr lang="es-EC"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 name="CuadroTexto 1"/>
          <p:cNvSpPr txBox="1"/>
          <p:nvPr/>
        </p:nvSpPr>
        <p:spPr>
          <a:xfrm>
            <a:off x="732983" y="1043154"/>
            <a:ext cx="6768752" cy="523220"/>
          </a:xfrm>
          <a:prstGeom prst="rect">
            <a:avLst/>
          </a:prstGeom>
          <a:noFill/>
        </p:spPr>
        <p:txBody>
          <a:bodyPr wrap="square" rtlCol="0">
            <a:spAutoFit/>
          </a:bodyPr>
          <a:lstStyle/>
          <a:p>
            <a:pPr indent="449580" algn="ctr">
              <a:spcAft>
                <a:spcPts val="1000"/>
              </a:spcAft>
            </a:pPr>
            <a:r>
              <a:rPr lang="es-ES" sz="2800" b="1" dirty="0" smtClean="0">
                <a:latin typeface="Arial" panose="020B0604020202020204" pitchFamily="34" charset="0"/>
                <a:cs typeface="Arial" panose="020B0604020202020204" pitchFamily="34" charset="0"/>
              </a:rPr>
              <a:t>CONCLUSIONES DE LA AUDITORIA</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662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1384" y="548680"/>
            <a:ext cx="10801200" cy="5940088"/>
          </a:xfrm>
          <a:prstGeom prst="rect">
            <a:avLst/>
          </a:prstGeom>
        </p:spPr>
        <p:txBody>
          <a:bodyPr wrap="square">
            <a:spAutoFit/>
          </a:bodyPr>
          <a:lstStyle/>
          <a:p>
            <a:pPr indent="449580" algn="just">
              <a:spcAft>
                <a:spcPts val="0"/>
              </a:spcAft>
            </a:pPr>
            <a:r>
              <a:rPr lang="es-ES" sz="2000" dirty="0">
                <a:solidFill>
                  <a:srgbClr val="000000"/>
                </a:solidFill>
                <a:latin typeface="Arial" panose="020B0604020202020204" pitchFamily="34" charset="0"/>
                <a:ea typeface="Calibri" panose="020F0502020204030204" pitchFamily="34" charset="0"/>
                <a:cs typeface="Arial" panose="020B0604020202020204" pitchFamily="34" charset="0"/>
              </a:rPr>
              <a:t>La falta  de un Data Center alterno puede ser la causa de que si se da un evento fortuito con el Data Center, se tenga tiempos muy altos o en el peor de los casos     catastróficos la restauración de los servicios para la atención al público. </a:t>
            </a:r>
            <a:endParaRPr lang="es-ES" sz="20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449580" algn="just">
              <a:spcAft>
                <a:spcPts val="0"/>
              </a:spcAft>
            </a:pPr>
            <a:endParaRPr lang="es-EC"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449580" algn="just">
              <a:spcAft>
                <a:spcPts val="0"/>
              </a:spcAft>
            </a:pPr>
            <a:r>
              <a:rPr lang="es-EC" sz="2000" dirty="0">
                <a:solidFill>
                  <a:srgbClr val="000000"/>
                </a:solidFill>
                <a:latin typeface="Arial" panose="020B0604020202020204" pitchFamily="34" charset="0"/>
                <a:ea typeface="Calibri" panose="020F0502020204030204" pitchFamily="34" charset="0"/>
                <a:cs typeface="Arial" panose="020B0604020202020204" pitchFamily="34" charset="0"/>
              </a:rPr>
              <a:t>En Dirección Metropolitana de Informática no cuenta con área especializada de seguridad de la información, que dicte las normas y políticas para el manejo adecuado de la información.</a:t>
            </a:r>
          </a:p>
          <a:p>
            <a:pPr indent="449580" algn="just">
              <a:spcAft>
                <a:spcPts val="0"/>
              </a:spcAft>
            </a:pPr>
            <a:endParaRPr lang="es-EC"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449580" algn="just">
              <a:spcAft>
                <a:spcPts val="0"/>
              </a:spcAft>
            </a:pPr>
            <a:r>
              <a:rPr lang="es-EC" sz="2000" dirty="0">
                <a:solidFill>
                  <a:srgbClr val="000000"/>
                </a:solidFill>
                <a:latin typeface="Arial" panose="020B0604020202020204" pitchFamily="34" charset="0"/>
                <a:ea typeface="Calibri" panose="020F0502020204030204" pitchFamily="34" charset="0"/>
                <a:cs typeface="Arial" panose="020B0604020202020204" pitchFamily="34" charset="0"/>
              </a:rPr>
              <a:t>En el Municipio del Distrito Metropolitano de Quito a pesar que se cuenta con documentación sobre sobre políticas de seguridad de la información aprobadas por los más altos mandos de la organización, este documento no registra actualizaciones sobre los nuevos modelos de seguridad de la información que existen en la actualidad.</a:t>
            </a:r>
          </a:p>
          <a:p>
            <a:pPr indent="449580" algn="just">
              <a:spcAft>
                <a:spcPts val="0"/>
              </a:spcAft>
            </a:pPr>
            <a:endParaRPr lang="es-EC"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449580" algn="just">
              <a:spcAft>
                <a:spcPts val="0"/>
              </a:spcAft>
            </a:pPr>
            <a:r>
              <a:rPr lang="es-EC"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Se debe  clasificar los tipos de información que se posee (critica, confidencial, sensible, publica) que se encuentra en el MDMQ.</a:t>
            </a:r>
          </a:p>
          <a:p>
            <a:pPr indent="449580" algn="just">
              <a:spcAft>
                <a:spcPts val="0"/>
              </a:spcAft>
            </a:pPr>
            <a:endParaRPr lang="es-EC" sz="20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449580" algn="just">
              <a:spcAft>
                <a:spcPts val="0"/>
              </a:spcAft>
            </a:pPr>
            <a:r>
              <a:rPr lang="es-EC"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Se resguarda los datos de los sistemas, pero no se posee un adecuado plan de respaldos sobre aplicaciones ni configuraciones de equipos. Además de no contar con un proceso para la validación de respaldos.</a:t>
            </a:r>
            <a:endParaRPr lang="es-EC"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4776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3352" y="285510"/>
            <a:ext cx="11377264" cy="6545382"/>
          </a:xfrm>
          <a:prstGeom prst="rect">
            <a:avLst/>
          </a:prstGeom>
        </p:spPr>
        <p:txBody>
          <a:bodyPr wrap="square">
            <a:spAutoFit/>
          </a:bodyPr>
          <a:lstStyle/>
          <a:p>
            <a:pPr indent="449580">
              <a:spcAft>
                <a:spcPts val="1000"/>
              </a:spcAft>
            </a:pPr>
            <a:r>
              <a:rPr lang="es-ES" sz="3200" b="1" dirty="0" smtClean="0">
                <a:latin typeface="Arial" panose="020B0604020202020204" pitchFamily="34" charset="0"/>
                <a:ea typeface="Calibri" panose="020F0502020204030204" pitchFamily="34" charset="0"/>
                <a:cs typeface="Arial" panose="020B0604020202020204" pitchFamily="34" charset="0"/>
              </a:rPr>
              <a:t>CONCLUSIONES TESIS</a:t>
            </a:r>
          </a:p>
          <a:p>
            <a:pPr indent="449580" algn="just">
              <a:spcAft>
                <a:spcPts val="1000"/>
              </a:spcAft>
            </a:pPr>
            <a:endParaRPr lang="es-ES" dirty="0" smtClean="0">
              <a:latin typeface="Arial" panose="020B0604020202020204" pitchFamily="34" charset="0"/>
              <a:ea typeface="Calibri" panose="020F0502020204030204" pitchFamily="34" charset="0"/>
              <a:cs typeface="Arial" panose="020B0604020202020204" pitchFamily="34" charset="0"/>
            </a:endParaRPr>
          </a:p>
          <a:p>
            <a:pPr indent="449580" algn="just">
              <a:spcAft>
                <a:spcPts val="1000"/>
              </a:spcAft>
            </a:pPr>
            <a:r>
              <a:rPr lang="es-ES" sz="2400" dirty="0" smtClean="0">
                <a:latin typeface="Arial" panose="020B0604020202020204" pitchFamily="34" charset="0"/>
                <a:ea typeface="Calibri" panose="020F0502020204030204" pitchFamily="34" charset="0"/>
                <a:cs typeface="Arial" panose="020B0604020202020204" pitchFamily="34" charset="0"/>
              </a:rPr>
              <a:t>Una </a:t>
            </a:r>
            <a:r>
              <a:rPr lang="es-ES" sz="2400" dirty="0">
                <a:latin typeface="Arial" panose="020B0604020202020204" pitchFamily="34" charset="0"/>
                <a:ea typeface="Calibri" panose="020F0502020204030204" pitchFamily="34" charset="0"/>
                <a:cs typeface="Arial" panose="020B0604020202020204" pitchFamily="34" charset="0"/>
              </a:rPr>
              <a:t>vez concluida el trabajo de investigación se pudo conocer de forma clara el cumplimiento de los controles de seguridad que posee el Data Center de la Dirección Metropolitana de Informática con relación a las normas ISO 27001:2005 e ISO 27002:2005.</a:t>
            </a:r>
            <a:endParaRPr lang="es-EC" sz="2400" dirty="0">
              <a:latin typeface="Arial" panose="020B0604020202020204" pitchFamily="34" charset="0"/>
              <a:ea typeface="Calibri" panose="020F0502020204030204" pitchFamily="34" charset="0"/>
              <a:cs typeface="Arial" panose="020B0604020202020204" pitchFamily="34" charset="0"/>
            </a:endParaRPr>
          </a:p>
          <a:p>
            <a:pPr algn="just">
              <a:spcAft>
                <a:spcPts val="1000"/>
              </a:spcAft>
            </a:pPr>
            <a:r>
              <a:rPr lang="es-ES" sz="2400" dirty="0">
                <a:latin typeface="Arial" panose="020B0604020202020204" pitchFamily="34" charset="0"/>
                <a:ea typeface="Calibri" panose="020F0502020204030204" pitchFamily="34" charset="0"/>
                <a:cs typeface="Arial" panose="020B0604020202020204" pitchFamily="34" charset="0"/>
              </a:rPr>
              <a:t>	</a:t>
            </a:r>
            <a:r>
              <a:rPr lang="es-EC" sz="2400" dirty="0">
                <a:latin typeface="Arial" panose="020B0604020202020204" pitchFamily="34" charset="0"/>
                <a:ea typeface="Calibri" panose="020F0502020204030204" pitchFamily="34" charset="0"/>
                <a:cs typeface="Arial" panose="020B0604020202020204" pitchFamily="34" charset="0"/>
              </a:rPr>
              <a:t>El personal del Municipio Metropolitano de Quito a pesar que cuenta con políticas de gestión tecnológicas no tiene una conciencia sobre la seguridad de la información. Por tal motivo se puede producirse fugas de información </a:t>
            </a:r>
            <a:r>
              <a:rPr lang="es-EC" sz="2400" dirty="0" smtClean="0">
                <a:latin typeface="Arial" panose="020B0604020202020204" pitchFamily="34" charset="0"/>
                <a:ea typeface="Calibri" panose="020F0502020204030204" pitchFamily="34" charset="0"/>
                <a:cs typeface="Arial" panose="020B0604020202020204" pitchFamily="34" charset="0"/>
              </a:rPr>
              <a:t>crítica o </a:t>
            </a:r>
            <a:r>
              <a:rPr lang="es-EC" sz="2400" dirty="0">
                <a:latin typeface="Arial" panose="020B0604020202020204" pitchFamily="34" charset="0"/>
                <a:ea typeface="Calibri" panose="020F0502020204030204" pitchFamily="34" charset="0"/>
                <a:cs typeface="Arial" panose="020B0604020202020204" pitchFamily="34" charset="0"/>
              </a:rPr>
              <a:t>confidencial.</a:t>
            </a:r>
          </a:p>
          <a:p>
            <a:pPr algn="just">
              <a:spcAft>
                <a:spcPts val="0"/>
              </a:spcAft>
            </a:pPr>
            <a:r>
              <a:rPr lang="es-EC" sz="2400" dirty="0">
                <a:latin typeface="Arial" panose="020B0604020202020204" pitchFamily="34" charset="0"/>
                <a:ea typeface="Calibri" panose="020F0502020204030204" pitchFamily="34" charset="0"/>
                <a:cs typeface="Arial" panose="020B0604020202020204" pitchFamily="34" charset="0"/>
              </a:rPr>
              <a:t>	En base a lo investigado se ha identificado que los procesos de seguridad establecidos actualmente en el Data Center no poseen una evaluación continua</a:t>
            </a:r>
            <a:r>
              <a:rPr lang="es-EC" sz="2400" dirty="0" smtClean="0">
                <a:latin typeface="Arial" panose="020B0604020202020204" pitchFamily="34" charset="0"/>
                <a:ea typeface="Calibri" panose="020F0502020204030204" pitchFamily="34" charset="0"/>
                <a:cs typeface="Arial" panose="020B0604020202020204" pitchFamily="34" charset="0"/>
              </a:rPr>
              <a:t>.</a:t>
            </a:r>
          </a:p>
          <a:p>
            <a:pPr algn="just">
              <a:spcAft>
                <a:spcPts val="0"/>
              </a:spcAft>
            </a:pPr>
            <a:endParaRPr lang="es-EC" sz="2400" dirty="0">
              <a:latin typeface="Arial" panose="020B0604020202020204" pitchFamily="34" charset="0"/>
              <a:ea typeface="Calibri" panose="020F0502020204030204" pitchFamily="34" charset="0"/>
              <a:cs typeface="Arial" panose="020B0604020202020204" pitchFamily="34" charset="0"/>
            </a:endParaRPr>
          </a:p>
          <a:p>
            <a:pPr indent="449580" algn="just">
              <a:spcAft>
                <a:spcPts val="0"/>
              </a:spcAft>
            </a:pPr>
            <a:r>
              <a:rPr lang="es-ES" sz="2400" dirty="0">
                <a:latin typeface="Arial" panose="020B0604020202020204" pitchFamily="34" charset="0"/>
                <a:ea typeface="Calibri" panose="020F0502020204030204" pitchFamily="34" charset="0"/>
                <a:cs typeface="Arial" panose="020B0604020202020204" pitchFamily="34" charset="0"/>
              </a:rPr>
              <a:t>Con esta investigación se concluye que la información sensible y crítica no se encuentra alojada únicamente en el Data Center de la Dirección Metropolitana de Informática sino se encuentra también dispersa en otras dependencias</a:t>
            </a:r>
            <a:r>
              <a:rPr lang="es-ES" dirty="0">
                <a:latin typeface="Arial" panose="020B0604020202020204" pitchFamily="34" charset="0"/>
                <a:ea typeface="Calibri" panose="020F0502020204030204" pitchFamily="34" charset="0"/>
                <a:cs typeface="Arial" panose="020B0604020202020204" pitchFamily="34" charset="0"/>
              </a:rPr>
              <a:t>.</a:t>
            </a: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9963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408368" y="6057577"/>
            <a:ext cx="2592288" cy="601022"/>
          </a:xfrm>
          <a:prstGeom prst="rect">
            <a:avLst/>
          </a:prstGeom>
        </p:spPr>
      </p:pic>
      <p:sp>
        <p:nvSpPr>
          <p:cNvPr id="5" name="Rectángulo 4"/>
          <p:cNvSpPr/>
          <p:nvPr/>
        </p:nvSpPr>
        <p:spPr>
          <a:xfrm>
            <a:off x="0" y="6237312"/>
            <a:ext cx="9408368" cy="12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0" y="6447955"/>
            <a:ext cx="9408368" cy="457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angle 3"/>
          <p:cNvSpPr txBox="1">
            <a:spLocks noChangeArrowheads="1"/>
          </p:cNvSpPr>
          <p:nvPr/>
        </p:nvSpPr>
        <p:spPr>
          <a:xfrm>
            <a:off x="1775520" y="1916832"/>
            <a:ext cx="8229600" cy="1727200"/>
          </a:xfrm>
          <a:prstGeom prst="rect">
            <a:avLst/>
          </a:prstGeom>
        </p:spPr>
        <p:txBody>
          <a:bodyPr>
            <a:normAutofit/>
          </a:bodyPr>
          <a:lstStyle>
            <a:defPPr>
              <a:defRPr lang="es-ES">
                <a:solidFill>
                  <a:schemeClr val="tx1"/>
                </a:solidFill>
                <a:latin typeface="+mn-lt"/>
                <a:ea typeface="+mn-ea"/>
                <a:cs typeface="+mn-cs"/>
              </a:defRPr>
            </a:defPPr>
            <a:lvl1pPr marL="342900" indent="-342900" eaLnBrk="1" latinLnBrk="0" hangingPunct="1">
              <a:buChar char="•"/>
              <a:defRPr lang="es-ES" sz="2800">
                <a:latin typeface="+mn-lt"/>
              </a:defRPr>
            </a:lvl1pPr>
            <a:lvl2pPr marL="742950" indent="-285750" eaLnBrk="1" hangingPunct="1">
              <a:buChar char="–"/>
              <a:defRPr lang="es-ES" sz="2400">
                <a:latin typeface="+mn-lt"/>
              </a:defRPr>
            </a:lvl2pPr>
            <a:lvl3pPr marL="1143000" indent="-228600" eaLnBrk="1" hangingPunct="1">
              <a:buChar char="•"/>
              <a:defRPr lang="es-ES" sz="2400">
                <a:latin typeface="+mn-lt"/>
              </a:defRPr>
            </a:lvl3pPr>
            <a:lvl4pPr marL="1600200" indent="-228600" eaLnBrk="1" hangingPunct="1">
              <a:buChar char="–"/>
              <a:defRPr lang="es-ES" sz="2000">
                <a:latin typeface="+mn-lt"/>
              </a:defRPr>
            </a:lvl4pPr>
            <a:lvl5pPr marL="2057400" indent="-228600" eaLnBrk="1" hangingPunct="1">
              <a:buChar char="»"/>
              <a:defRPr lang="es-ES" sz="2000">
                <a:latin typeface="+mn-lt"/>
              </a:defRPr>
            </a:lvl5pPr>
            <a:lvl6pPr marL="2514600" indent="-228600" eaLnBrk="1" hangingPunct="1">
              <a:buChar char="•"/>
              <a:defRPr lang="es-ES" sz="2000"/>
            </a:lvl6pPr>
            <a:lvl7pPr marL="2971800" indent="-228600" eaLnBrk="1" hangingPunct="1">
              <a:buChar char="•"/>
              <a:defRPr lang="es-ES" sz="2000"/>
            </a:lvl7pPr>
            <a:lvl8pPr marL="3429000" indent="-228600" eaLnBrk="1" hangingPunct="1">
              <a:buChar char="•"/>
              <a:defRPr lang="es-ES" sz="2000"/>
            </a:lvl8pPr>
            <a:lvl9pPr marL="3886200" indent="-228600" eaLnBrk="1" hangingPunct="1">
              <a:buChar char="•"/>
              <a:defRPr lang="es-ES" sz="2000"/>
            </a:lvl9pPr>
          </a:lstStyle>
          <a:p>
            <a:pPr marL="0" indent="0" algn="ctr">
              <a:buFontTx/>
              <a:buNone/>
              <a:defRPr/>
            </a:pPr>
            <a:r>
              <a:rPr lang="es-EC" sz="9600" b="1" kern="0" dirty="0" smtClean="0">
                <a:solidFill>
                  <a:sysClr val="windowText" lastClr="000000"/>
                </a:solidFill>
                <a:latin typeface="Calibri" pitchFamily="34" charset="0"/>
                <a:cs typeface="Calibri" pitchFamily="34" charset="0"/>
              </a:rPr>
              <a:t>GRACIAS</a:t>
            </a:r>
          </a:p>
          <a:p>
            <a:pPr lvl="1">
              <a:defRPr/>
            </a:pPr>
            <a:endParaRPr lang="es-EC" sz="1400" kern="0" dirty="0" smtClean="0">
              <a:solidFill>
                <a:sysClr val="windowText" lastClr="000000"/>
              </a:solidFill>
              <a:latin typeface="Calibri" pitchFamily="34" charset="0"/>
              <a:cs typeface="Calibri" pitchFamily="34" charset="0"/>
            </a:endParaRPr>
          </a:p>
          <a:p>
            <a:pPr marL="400050" lvl="1" indent="0">
              <a:buFontTx/>
              <a:buNone/>
              <a:defRPr/>
            </a:pPr>
            <a:endParaRPr lang="es-EC" sz="1800" kern="0" dirty="0" smtClean="0">
              <a:solidFill>
                <a:sysClr val="windowText" lastClr="000000"/>
              </a:solidFill>
              <a:latin typeface="Calibri" pitchFamily="34" charset="0"/>
              <a:cs typeface="Calibri" pitchFamily="34" charset="0"/>
            </a:endParaRPr>
          </a:p>
          <a:p>
            <a:pPr lvl="2">
              <a:defRPr/>
            </a:pPr>
            <a:endParaRPr lang="es-EC" sz="1800" kern="0" dirty="0" smtClean="0">
              <a:solidFill>
                <a:sysClr val="windowText" lastClr="000000"/>
              </a:solidFill>
              <a:latin typeface="Calibri" pitchFamily="34" charset="0"/>
              <a:cs typeface="Calibri" pitchFamily="34" charset="0"/>
            </a:endParaRPr>
          </a:p>
        </p:txBody>
      </p:sp>
    </p:spTree>
    <p:extLst>
      <p:ext uri="{BB962C8B-B14F-4D97-AF65-F5344CB8AC3E}">
        <p14:creationId xmlns:p14="http://schemas.microsoft.com/office/powerpoint/2010/main" val="42454634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27648" y="476673"/>
            <a:ext cx="6336704" cy="592089"/>
          </a:xfrm>
        </p:spPr>
        <p:txBody>
          <a:bodyPr>
            <a:normAutofit fontScale="90000"/>
          </a:bodyPr>
          <a:lstStyle/>
          <a:p>
            <a:r>
              <a:rPr lang="es-EC" b="1" dirty="0" smtClean="0"/>
              <a:t>PLANEAMIENTO DEL PROBLEMA</a:t>
            </a:r>
            <a:endParaRPr lang="es-EC" b="1" dirty="0"/>
          </a:p>
        </p:txBody>
      </p:sp>
      <p:graphicFrame>
        <p:nvGraphicFramePr>
          <p:cNvPr id="5" name="Marcador de posición de contenido 7" descr="Lista de trapezoides" title="SmartArt"/>
          <p:cNvGraphicFramePr>
            <a:graphicFrameLocks/>
          </p:cNvGraphicFramePr>
          <p:nvPr>
            <p:extLst>
              <p:ext uri="{D42A27DB-BD31-4B8C-83A1-F6EECF244321}">
                <p14:modId xmlns:p14="http://schemas.microsoft.com/office/powerpoint/2010/main" val="3362424598"/>
              </p:ext>
            </p:extLst>
          </p:nvPr>
        </p:nvGraphicFramePr>
        <p:xfrm>
          <a:off x="551384" y="1556792"/>
          <a:ext cx="11233248"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a:blip r:embed="rId7"/>
          <a:stretch>
            <a:fillRect/>
          </a:stretch>
        </p:blipFill>
        <p:spPr>
          <a:xfrm>
            <a:off x="9408368" y="6057577"/>
            <a:ext cx="2592288" cy="601022"/>
          </a:xfrm>
          <a:prstGeom prst="rect">
            <a:avLst/>
          </a:prstGeom>
        </p:spPr>
      </p:pic>
      <p:sp>
        <p:nvSpPr>
          <p:cNvPr id="9" name="Rectángulo 8"/>
          <p:cNvSpPr/>
          <p:nvPr/>
        </p:nvSpPr>
        <p:spPr>
          <a:xfrm>
            <a:off x="0" y="6237312"/>
            <a:ext cx="9408368" cy="12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0" y="6447955"/>
            <a:ext cx="9408368" cy="457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1695674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1 Título"/>
          <p:cNvSpPr>
            <a:spLocks noGrp="1"/>
          </p:cNvSpPr>
          <p:nvPr/>
        </p:nvSpPr>
        <p:spPr bwMode="auto">
          <a:xfrm>
            <a:off x="1981200" y="800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smtClean="0"/>
              <a:t>INDICE</a:t>
            </a:r>
            <a:endParaRPr lang="es-ES" dirty="0"/>
          </a:p>
        </p:txBody>
      </p:sp>
      <p:pic>
        <p:nvPicPr>
          <p:cNvPr id="7" name="Imagen 6"/>
          <p:cNvPicPr>
            <a:picLocks noChangeAspect="1"/>
          </p:cNvPicPr>
          <p:nvPr/>
        </p:nvPicPr>
        <p:blipFill>
          <a:blip r:embed="rId2"/>
          <a:stretch>
            <a:fillRect/>
          </a:stretch>
        </p:blipFill>
        <p:spPr>
          <a:xfrm>
            <a:off x="9408368" y="6057577"/>
            <a:ext cx="2592288" cy="601022"/>
          </a:xfrm>
          <a:prstGeom prst="rect">
            <a:avLst/>
          </a:prstGeom>
        </p:spPr>
      </p:pic>
      <p:sp>
        <p:nvSpPr>
          <p:cNvPr id="8" name="Rectángulo 7"/>
          <p:cNvSpPr/>
          <p:nvPr/>
        </p:nvSpPr>
        <p:spPr>
          <a:xfrm>
            <a:off x="0" y="6237312"/>
            <a:ext cx="9408368" cy="12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3156" y="6447955"/>
            <a:ext cx="940836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0" y="6447955"/>
            <a:ext cx="9408368" cy="457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angle 3"/>
          <p:cNvSpPr txBox="1">
            <a:spLocks noChangeArrowheads="1"/>
          </p:cNvSpPr>
          <p:nvPr/>
        </p:nvSpPr>
        <p:spPr>
          <a:xfrm>
            <a:off x="3709392" y="1520502"/>
            <a:ext cx="6418262" cy="4537075"/>
          </a:xfrm>
          <a:prstGeom prst="rect">
            <a:avLst/>
          </a:prstGeom>
        </p:spPr>
        <p:txBody>
          <a:bodyPr vert="horz" lIns="91440" tIns="45720" rIns="91440" bIns="45720" rtlCol="0">
            <a:normAutofit/>
          </a:bodyPr>
          <a:ls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indent="0">
              <a:buFont typeface="Arial" pitchFamily="34" charset="0"/>
              <a:buNone/>
            </a:pPr>
            <a:endParaRPr lang="es-ES" sz="2400" dirty="0" smtClean="0">
              <a:latin typeface="Calibri" pitchFamily="34" charset="0"/>
              <a:cs typeface="Calibri" pitchFamily="34" charset="0"/>
            </a:endParaRPr>
          </a:p>
          <a:p>
            <a:pPr marL="457200" indent="-457200">
              <a:buFontTx/>
              <a:buAutoNum type="arabicPeriod"/>
            </a:pPr>
            <a:r>
              <a:rPr lang="es-ES" sz="2400" dirty="0" smtClean="0">
                <a:latin typeface="Calibri" pitchFamily="34" charset="0"/>
                <a:cs typeface="Calibri" pitchFamily="34" charset="0"/>
              </a:rPr>
              <a:t>Planteamiento del problema</a:t>
            </a:r>
          </a:p>
          <a:p>
            <a:pPr marL="457200" indent="-457200">
              <a:buFontTx/>
              <a:buAutoNum type="arabicPeriod"/>
            </a:pPr>
            <a:r>
              <a:rPr lang="es-ES" sz="2400" b="1" dirty="0" smtClean="0">
                <a:solidFill>
                  <a:srgbClr val="FF0000"/>
                </a:solidFill>
                <a:latin typeface="Calibri" pitchFamily="34" charset="0"/>
                <a:cs typeface="Calibri" pitchFamily="34" charset="0"/>
              </a:rPr>
              <a:t>Justificación e Importancia</a:t>
            </a:r>
          </a:p>
          <a:p>
            <a:pPr marL="457200" indent="-457200">
              <a:buFontTx/>
              <a:buAutoNum type="arabicPeriod"/>
            </a:pPr>
            <a:r>
              <a:rPr lang="es-ES" sz="2400" dirty="0" smtClean="0">
                <a:latin typeface="Calibri" pitchFamily="34" charset="0"/>
                <a:cs typeface="Calibri" pitchFamily="34" charset="0"/>
              </a:rPr>
              <a:t>Objetivo general y objetivos específicos.</a:t>
            </a:r>
          </a:p>
          <a:p>
            <a:pPr marL="457200" indent="-457200">
              <a:buFontTx/>
              <a:buAutoNum type="arabicPeriod"/>
            </a:pPr>
            <a:r>
              <a:rPr lang="es-ES" sz="2400" dirty="0">
                <a:latin typeface="Calibri" pitchFamily="34" charset="0"/>
                <a:cs typeface="Calibri" pitchFamily="34" charset="0"/>
              </a:rPr>
              <a:t>Antecedentes del estado del arte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Marco Teórico</a:t>
            </a:r>
          </a:p>
          <a:p>
            <a:pPr marL="457200" indent="-457200">
              <a:buFontTx/>
              <a:buAutoNum type="arabicPeriod"/>
            </a:pPr>
            <a:r>
              <a:rPr lang="es-ES" sz="2400" dirty="0" smtClean="0">
                <a:latin typeface="Calibri" pitchFamily="34" charset="0"/>
                <a:cs typeface="Calibri" pitchFamily="34" charset="0"/>
              </a:rPr>
              <a:t>Metodología de Investigación</a:t>
            </a:r>
          </a:p>
          <a:p>
            <a:pPr marL="457200" indent="-457200">
              <a:buFontTx/>
              <a:buAutoNum type="arabicPeriod"/>
            </a:pPr>
            <a:r>
              <a:rPr lang="es-ES" sz="2400" dirty="0">
                <a:latin typeface="Calibri" pitchFamily="34" charset="0"/>
                <a:cs typeface="Calibri" pitchFamily="34" charset="0"/>
              </a:rPr>
              <a:t>Evaluación técnica del Data Center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Matrices  de evaluación</a:t>
            </a:r>
            <a:endParaRPr lang="es-EC" sz="2400" dirty="0">
              <a:latin typeface="Calibri" pitchFamily="34" charset="0"/>
              <a:cs typeface="Calibri" pitchFamily="34" charset="0"/>
            </a:endParaRPr>
          </a:p>
          <a:p>
            <a:r>
              <a:rPr lang="es-ES" sz="2400" dirty="0" smtClean="0">
                <a:latin typeface="Calibri" pitchFamily="34" charset="0"/>
                <a:cs typeface="Calibri" pitchFamily="34" charset="0"/>
              </a:rPr>
              <a:t> </a:t>
            </a:r>
          </a:p>
          <a:p>
            <a:pPr marL="457200" indent="-457200">
              <a:buFontTx/>
              <a:buNone/>
            </a:pPr>
            <a:endParaRPr lang="es-ES" dirty="0"/>
          </a:p>
        </p:txBody>
      </p:sp>
    </p:spTree>
    <p:extLst>
      <p:ext uri="{BB962C8B-B14F-4D97-AF65-F5344CB8AC3E}">
        <p14:creationId xmlns:p14="http://schemas.microsoft.com/office/powerpoint/2010/main" val="2041013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35560" y="188640"/>
            <a:ext cx="3672408" cy="584775"/>
          </a:xfrm>
          <a:prstGeom prst="rect">
            <a:avLst/>
          </a:prstGeom>
          <a:noFill/>
        </p:spPr>
        <p:txBody>
          <a:bodyPr wrap="square" rtlCol="0">
            <a:spAutoFit/>
          </a:bodyPr>
          <a:lstStyle/>
          <a:p>
            <a:r>
              <a:rPr lang="es-EC" sz="3200" b="1" dirty="0">
                <a:effectLst>
                  <a:outerShdw blurRad="38100" dist="38100" dir="2700000" algn="tl">
                    <a:srgbClr val="000000">
                      <a:alpha val="43137"/>
                    </a:srgbClr>
                  </a:outerShdw>
                </a:effectLst>
              </a:rPr>
              <a:t>JUSTIFICACIÓN</a:t>
            </a:r>
          </a:p>
        </p:txBody>
      </p:sp>
      <p:sp>
        <p:nvSpPr>
          <p:cNvPr id="6" name="CuadroTexto 5"/>
          <p:cNvSpPr txBox="1"/>
          <p:nvPr/>
        </p:nvSpPr>
        <p:spPr>
          <a:xfrm>
            <a:off x="8256240" y="188640"/>
            <a:ext cx="3096344" cy="584775"/>
          </a:xfrm>
          <a:prstGeom prst="rect">
            <a:avLst/>
          </a:prstGeom>
          <a:noFill/>
        </p:spPr>
        <p:txBody>
          <a:bodyPr wrap="square" rtlCol="0">
            <a:spAutoFit/>
          </a:bodyPr>
          <a:lstStyle/>
          <a:p>
            <a:r>
              <a:rPr lang="es-EC" sz="3200" b="1" dirty="0">
                <a:effectLst>
                  <a:outerShdw blurRad="38100" dist="38100" dir="2700000" algn="tl">
                    <a:srgbClr val="000000">
                      <a:alpha val="43137"/>
                    </a:srgbClr>
                  </a:outerShdw>
                </a:effectLst>
              </a:rPr>
              <a:t>IMPORTANCIA</a:t>
            </a:r>
          </a:p>
        </p:txBody>
      </p:sp>
      <p:graphicFrame>
        <p:nvGraphicFramePr>
          <p:cNvPr id="7" name="Diagrama 6"/>
          <p:cNvGraphicFramePr/>
          <p:nvPr>
            <p:extLst>
              <p:ext uri="{D42A27DB-BD31-4B8C-83A1-F6EECF244321}">
                <p14:modId xmlns:p14="http://schemas.microsoft.com/office/powerpoint/2010/main" val="3944359722"/>
              </p:ext>
            </p:extLst>
          </p:nvPr>
        </p:nvGraphicFramePr>
        <p:xfrm>
          <a:off x="7561965" y="908720"/>
          <a:ext cx="4484893"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redondeado 2"/>
          <p:cNvSpPr/>
          <p:nvPr/>
        </p:nvSpPr>
        <p:spPr>
          <a:xfrm>
            <a:off x="407368" y="980728"/>
            <a:ext cx="6984776" cy="18002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8" name="Rectángulo redondeado 7"/>
          <p:cNvSpPr/>
          <p:nvPr/>
        </p:nvSpPr>
        <p:spPr>
          <a:xfrm>
            <a:off x="479376" y="2988241"/>
            <a:ext cx="6912768" cy="144887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solidFill>
                <a:schemeClr val="accent3">
                  <a:lumMod val="20000"/>
                  <a:lumOff val="80000"/>
                </a:schemeClr>
              </a:solidFill>
            </a:endParaRPr>
          </a:p>
        </p:txBody>
      </p:sp>
      <p:sp>
        <p:nvSpPr>
          <p:cNvPr id="9" name="Rectángulo redondeado 8"/>
          <p:cNvSpPr/>
          <p:nvPr/>
        </p:nvSpPr>
        <p:spPr>
          <a:xfrm>
            <a:off x="479376" y="4644425"/>
            <a:ext cx="7092208" cy="200751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10" name="CuadroTexto 9"/>
          <p:cNvSpPr txBox="1"/>
          <p:nvPr/>
        </p:nvSpPr>
        <p:spPr>
          <a:xfrm>
            <a:off x="585766" y="1078285"/>
            <a:ext cx="6806378" cy="1846659"/>
          </a:xfrm>
          <a:prstGeom prst="rect">
            <a:avLst/>
          </a:prstGeom>
          <a:noFill/>
        </p:spPr>
        <p:txBody>
          <a:bodyPr wrap="square" rtlCol="0">
            <a:spAutoFit/>
          </a:bodyPr>
          <a:lstStyle/>
          <a:p>
            <a:pPr lvl="0"/>
            <a:r>
              <a:rPr lang="es-ES" sz="2400" dirty="0"/>
              <a:t>Municipio tiene en su visión cumplir con crecimiento ordenado, manejo de espacios de acuerdo de procesos, seguridad física, respaldo de información sensible, adaptabilidad al avance tecnológico.</a:t>
            </a:r>
            <a:endParaRPr lang="es-EC" sz="2400" dirty="0"/>
          </a:p>
          <a:p>
            <a:endParaRPr lang="es-EC" dirty="0"/>
          </a:p>
        </p:txBody>
      </p:sp>
      <p:sp>
        <p:nvSpPr>
          <p:cNvPr id="11" name="CuadroTexto 10"/>
          <p:cNvSpPr txBox="1"/>
          <p:nvPr/>
        </p:nvSpPr>
        <p:spPr>
          <a:xfrm>
            <a:off x="910844" y="3156855"/>
            <a:ext cx="6336704" cy="1231106"/>
          </a:xfrm>
          <a:prstGeom prst="rect">
            <a:avLst/>
          </a:prstGeom>
          <a:noFill/>
        </p:spPr>
        <p:txBody>
          <a:bodyPr wrap="square" rtlCol="0">
            <a:spAutoFit/>
          </a:bodyPr>
          <a:lstStyle/>
          <a:p>
            <a:pPr lvl="0"/>
            <a:r>
              <a:rPr lang="es-ES" sz="2800" dirty="0"/>
              <a:t>Servicios críticos y de vital importancia (ciudadanía).</a:t>
            </a:r>
            <a:endParaRPr lang="es-EC" sz="2800" dirty="0"/>
          </a:p>
          <a:p>
            <a:endParaRPr lang="es-EC" dirty="0"/>
          </a:p>
        </p:txBody>
      </p:sp>
      <p:sp>
        <p:nvSpPr>
          <p:cNvPr id="12" name="CuadroTexto 11"/>
          <p:cNvSpPr txBox="1"/>
          <p:nvPr/>
        </p:nvSpPr>
        <p:spPr>
          <a:xfrm>
            <a:off x="802832" y="4725144"/>
            <a:ext cx="6552728" cy="2215991"/>
          </a:xfrm>
          <a:prstGeom prst="rect">
            <a:avLst/>
          </a:prstGeom>
          <a:noFill/>
        </p:spPr>
        <p:txBody>
          <a:bodyPr wrap="square" rtlCol="0">
            <a:spAutoFit/>
          </a:bodyPr>
          <a:lstStyle/>
          <a:p>
            <a:pPr lvl="0"/>
            <a:r>
              <a:rPr lang="es-ES" sz="2400" dirty="0"/>
              <a:t>El Municipio de Quito en su avance tecnológico integrado sus sistemas tecnológicos con la banca, cooperativas y empresas de tarjetas de crédito para facilitar a la ciudadanía el pago de sus </a:t>
            </a:r>
            <a:r>
              <a:rPr lang="es-ES" sz="2400" smtClean="0"/>
              <a:t>obligaciones .</a:t>
            </a:r>
            <a:endParaRPr lang="es-EC" sz="2400" dirty="0"/>
          </a:p>
          <a:p>
            <a:endParaRPr lang="es-EC" dirty="0"/>
          </a:p>
        </p:txBody>
      </p:sp>
    </p:spTree>
    <p:extLst>
      <p:ext uri="{BB962C8B-B14F-4D97-AF65-F5344CB8AC3E}">
        <p14:creationId xmlns:p14="http://schemas.microsoft.com/office/powerpoint/2010/main" val="1262700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1 Título"/>
          <p:cNvSpPr>
            <a:spLocks noGrp="1"/>
          </p:cNvSpPr>
          <p:nvPr/>
        </p:nvSpPr>
        <p:spPr bwMode="auto">
          <a:xfrm>
            <a:off x="1981200" y="800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smtClean="0"/>
              <a:t>INDICE</a:t>
            </a:r>
            <a:endParaRPr lang="es-ES" dirty="0"/>
          </a:p>
        </p:txBody>
      </p:sp>
      <p:pic>
        <p:nvPicPr>
          <p:cNvPr id="7" name="Imagen 6"/>
          <p:cNvPicPr>
            <a:picLocks noChangeAspect="1"/>
          </p:cNvPicPr>
          <p:nvPr/>
        </p:nvPicPr>
        <p:blipFill>
          <a:blip r:embed="rId2"/>
          <a:stretch>
            <a:fillRect/>
          </a:stretch>
        </p:blipFill>
        <p:spPr>
          <a:xfrm>
            <a:off x="9408368" y="6057577"/>
            <a:ext cx="2592288" cy="601022"/>
          </a:xfrm>
          <a:prstGeom prst="rect">
            <a:avLst/>
          </a:prstGeom>
        </p:spPr>
      </p:pic>
      <p:sp>
        <p:nvSpPr>
          <p:cNvPr id="8" name="Rectángulo 7"/>
          <p:cNvSpPr/>
          <p:nvPr/>
        </p:nvSpPr>
        <p:spPr>
          <a:xfrm>
            <a:off x="0" y="6237312"/>
            <a:ext cx="9408368" cy="12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3156" y="6447955"/>
            <a:ext cx="940836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p:cNvPicPr>
            <a:picLocks noChangeAspect="1"/>
          </p:cNvPicPr>
          <p:nvPr/>
        </p:nvPicPr>
        <p:blipFill>
          <a:blip r:embed="rId2"/>
          <a:stretch>
            <a:fillRect/>
          </a:stretch>
        </p:blipFill>
        <p:spPr>
          <a:xfrm>
            <a:off x="9408368" y="6057577"/>
            <a:ext cx="2592288" cy="601022"/>
          </a:xfrm>
          <a:prstGeom prst="rect">
            <a:avLst/>
          </a:prstGeom>
        </p:spPr>
      </p:pic>
      <p:sp>
        <p:nvSpPr>
          <p:cNvPr id="11" name="Rectángulo 10"/>
          <p:cNvSpPr/>
          <p:nvPr/>
        </p:nvSpPr>
        <p:spPr>
          <a:xfrm>
            <a:off x="0" y="6237312"/>
            <a:ext cx="9408368" cy="12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3156" y="6447955"/>
            <a:ext cx="940836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0" y="6447955"/>
            <a:ext cx="9408368" cy="457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angle 3"/>
          <p:cNvSpPr txBox="1">
            <a:spLocks noChangeArrowheads="1"/>
          </p:cNvSpPr>
          <p:nvPr/>
        </p:nvSpPr>
        <p:spPr>
          <a:xfrm>
            <a:off x="3709392" y="1520502"/>
            <a:ext cx="6418262" cy="4537075"/>
          </a:xfrm>
          <a:prstGeom prst="rect">
            <a:avLst/>
          </a:prstGeom>
        </p:spPr>
        <p:txBody>
          <a:bodyPr vert="horz" lIns="91440" tIns="45720" rIns="91440" bIns="45720" rtlCol="0">
            <a:normAutofit/>
          </a:bodyPr>
          <a:ls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indent="0">
              <a:buFont typeface="Arial" pitchFamily="34" charset="0"/>
              <a:buNone/>
            </a:pPr>
            <a:endParaRPr lang="es-ES" sz="2400" dirty="0" smtClean="0">
              <a:latin typeface="Calibri" pitchFamily="34" charset="0"/>
              <a:cs typeface="Calibri" pitchFamily="34" charset="0"/>
            </a:endParaRPr>
          </a:p>
          <a:p>
            <a:pPr marL="457200" indent="-457200">
              <a:buFontTx/>
              <a:buAutoNum type="arabicPeriod"/>
            </a:pPr>
            <a:r>
              <a:rPr lang="es-ES" sz="2400" dirty="0" smtClean="0">
                <a:latin typeface="Calibri" pitchFamily="34" charset="0"/>
                <a:cs typeface="Calibri" pitchFamily="34" charset="0"/>
              </a:rPr>
              <a:t>Planteamiento del problema</a:t>
            </a:r>
          </a:p>
          <a:p>
            <a:pPr marL="457200" indent="-457200">
              <a:buFontTx/>
              <a:buAutoNum type="arabicPeriod"/>
            </a:pPr>
            <a:r>
              <a:rPr lang="es-ES" sz="2400" dirty="0" smtClean="0">
                <a:latin typeface="Calibri" pitchFamily="34" charset="0"/>
                <a:cs typeface="Calibri" pitchFamily="34" charset="0"/>
              </a:rPr>
              <a:t>Justificación e Importancia</a:t>
            </a:r>
          </a:p>
          <a:p>
            <a:pPr marL="457200" indent="-457200">
              <a:buFontTx/>
              <a:buAutoNum type="arabicPeriod"/>
            </a:pPr>
            <a:r>
              <a:rPr lang="es-ES" sz="2400" b="1" dirty="0" smtClean="0">
                <a:solidFill>
                  <a:srgbClr val="FF0000"/>
                </a:solidFill>
                <a:latin typeface="Calibri" pitchFamily="34" charset="0"/>
                <a:cs typeface="Calibri" pitchFamily="34" charset="0"/>
              </a:rPr>
              <a:t>Objetivo general y objetivos específicos.</a:t>
            </a:r>
          </a:p>
          <a:p>
            <a:pPr marL="457200" indent="-457200">
              <a:buFontTx/>
              <a:buAutoNum type="arabicPeriod"/>
            </a:pPr>
            <a:r>
              <a:rPr lang="es-ES" sz="2400" dirty="0">
                <a:latin typeface="Calibri" pitchFamily="34" charset="0"/>
                <a:cs typeface="Calibri" pitchFamily="34" charset="0"/>
              </a:rPr>
              <a:t>Antecedentes del estado del arte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Marco Teórico</a:t>
            </a:r>
          </a:p>
          <a:p>
            <a:pPr marL="457200" indent="-457200">
              <a:buFontTx/>
              <a:buAutoNum type="arabicPeriod"/>
            </a:pPr>
            <a:r>
              <a:rPr lang="es-ES" sz="2400" dirty="0" smtClean="0">
                <a:latin typeface="Calibri" pitchFamily="34" charset="0"/>
                <a:cs typeface="Calibri" pitchFamily="34" charset="0"/>
              </a:rPr>
              <a:t>Metodología de Investigación</a:t>
            </a:r>
          </a:p>
          <a:p>
            <a:pPr marL="457200" indent="-457200">
              <a:buFontTx/>
              <a:buAutoNum type="arabicPeriod"/>
            </a:pPr>
            <a:r>
              <a:rPr lang="es-ES" sz="2400" dirty="0">
                <a:latin typeface="Calibri" pitchFamily="34" charset="0"/>
                <a:cs typeface="Calibri" pitchFamily="34" charset="0"/>
              </a:rPr>
              <a:t>Evaluación técnica del Data Center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Matrices  de evaluación</a:t>
            </a:r>
            <a:endParaRPr lang="es-EC" sz="2400" dirty="0">
              <a:latin typeface="Calibri" pitchFamily="34" charset="0"/>
              <a:cs typeface="Calibri" pitchFamily="34" charset="0"/>
            </a:endParaRPr>
          </a:p>
          <a:p>
            <a:r>
              <a:rPr lang="es-ES" sz="2400" dirty="0" smtClean="0">
                <a:latin typeface="Calibri" pitchFamily="34" charset="0"/>
                <a:cs typeface="Calibri" pitchFamily="34" charset="0"/>
              </a:rPr>
              <a:t> </a:t>
            </a:r>
          </a:p>
          <a:p>
            <a:pPr marL="457200" indent="-457200">
              <a:buFontTx/>
              <a:buNone/>
            </a:pPr>
            <a:endParaRPr lang="es-ES" dirty="0"/>
          </a:p>
        </p:txBody>
      </p:sp>
    </p:spTree>
    <p:extLst>
      <p:ext uri="{BB962C8B-B14F-4D97-AF65-F5344CB8AC3E}">
        <p14:creationId xmlns:p14="http://schemas.microsoft.com/office/powerpoint/2010/main" val="1105824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43472" y="289544"/>
            <a:ext cx="3528392" cy="584775"/>
          </a:xfrm>
          <a:prstGeom prst="rect">
            <a:avLst/>
          </a:prstGeom>
        </p:spPr>
        <p:txBody>
          <a:bodyPr wrap="square">
            <a:spAutoFit/>
          </a:bodyPr>
          <a:lstStyle/>
          <a:p>
            <a:r>
              <a:rPr lang="es-ES" sz="3200" b="1" dirty="0"/>
              <a:t>Objetivo General</a:t>
            </a:r>
            <a:endParaRPr lang="es-EC" sz="3200" dirty="0"/>
          </a:p>
        </p:txBody>
      </p:sp>
      <p:graphicFrame>
        <p:nvGraphicFramePr>
          <p:cNvPr id="6" name="Diagrama 5"/>
          <p:cNvGraphicFramePr/>
          <p:nvPr>
            <p:extLst>
              <p:ext uri="{D42A27DB-BD31-4B8C-83A1-F6EECF244321}">
                <p14:modId xmlns:p14="http://schemas.microsoft.com/office/powerpoint/2010/main" val="1039648527"/>
              </p:ext>
            </p:extLst>
          </p:nvPr>
        </p:nvGraphicFramePr>
        <p:xfrm>
          <a:off x="-1104800" y="1988840"/>
          <a:ext cx="5895752" cy="3834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6672064" y="260648"/>
            <a:ext cx="4464496" cy="584775"/>
          </a:xfrm>
          <a:prstGeom prst="rect">
            <a:avLst/>
          </a:prstGeom>
          <a:noFill/>
        </p:spPr>
        <p:txBody>
          <a:bodyPr wrap="square" rtlCol="0">
            <a:spAutoFit/>
          </a:bodyPr>
          <a:lstStyle/>
          <a:p>
            <a:r>
              <a:rPr lang="es-ES" sz="3200" b="1" dirty="0"/>
              <a:t>Objetivos Específicos</a:t>
            </a:r>
            <a:endParaRPr lang="es-EC" sz="3200" dirty="0"/>
          </a:p>
        </p:txBody>
      </p:sp>
      <p:graphicFrame>
        <p:nvGraphicFramePr>
          <p:cNvPr id="9" name="Diagrama 8"/>
          <p:cNvGraphicFramePr/>
          <p:nvPr>
            <p:extLst>
              <p:ext uri="{D42A27DB-BD31-4B8C-83A1-F6EECF244321}">
                <p14:modId xmlns:p14="http://schemas.microsoft.com/office/powerpoint/2010/main" val="1367086981"/>
              </p:ext>
            </p:extLst>
          </p:nvPr>
        </p:nvGraphicFramePr>
        <p:xfrm>
          <a:off x="3467708" y="12573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54666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4680" y="764704"/>
            <a:ext cx="121920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a:p>
        </p:txBody>
      </p:sp>
      <p:sp>
        <p:nvSpPr>
          <p:cNvPr id="4" name="1 Título"/>
          <p:cNvSpPr>
            <a:spLocks noGrp="1"/>
          </p:cNvSpPr>
          <p:nvPr/>
        </p:nvSpPr>
        <p:spPr bwMode="auto">
          <a:xfrm>
            <a:off x="1981200" y="80042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smtClean="0"/>
              <a:t>INDICE</a:t>
            </a:r>
            <a:endParaRPr lang="es-ES" dirty="0"/>
          </a:p>
        </p:txBody>
      </p:sp>
      <p:pic>
        <p:nvPicPr>
          <p:cNvPr id="7" name="Imagen 6"/>
          <p:cNvPicPr>
            <a:picLocks noChangeAspect="1"/>
          </p:cNvPicPr>
          <p:nvPr/>
        </p:nvPicPr>
        <p:blipFill>
          <a:blip r:embed="rId2"/>
          <a:stretch>
            <a:fillRect/>
          </a:stretch>
        </p:blipFill>
        <p:spPr>
          <a:xfrm>
            <a:off x="9408368" y="6057577"/>
            <a:ext cx="2592288" cy="601022"/>
          </a:xfrm>
          <a:prstGeom prst="rect">
            <a:avLst/>
          </a:prstGeom>
        </p:spPr>
      </p:pic>
      <p:sp>
        <p:nvSpPr>
          <p:cNvPr id="8" name="Rectángulo 7"/>
          <p:cNvSpPr/>
          <p:nvPr/>
        </p:nvSpPr>
        <p:spPr>
          <a:xfrm>
            <a:off x="0" y="6237312"/>
            <a:ext cx="9408368" cy="12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3156" y="6447955"/>
            <a:ext cx="940836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0" y="6447955"/>
            <a:ext cx="9408368" cy="4571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angle 3"/>
          <p:cNvSpPr txBox="1">
            <a:spLocks noChangeArrowheads="1"/>
          </p:cNvSpPr>
          <p:nvPr/>
        </p:nvSpPr>
        <p:spPr>
          <a:xfrm>
            <a:off x="3709392" y="1520502"/>
            <a:ext cx="6418262" cy="4537075"/>
          </a:xfrm>
          <a:prstGeom prst="rect">
            <a:avLst/>
          </a:prstGeom>
        </p:spPr>
        <p:txBody>
          <a:bodyPr vert="horz" lIns="91440" tIns="45720" rIns="91440" bIns="45720" rtlCol="0">
            <a:normAutofit/>
          </a:bodyPr>
          <a:ls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indent="0">
              <a:buFont typeface="Arial" pitchFamily="34" charset="0"/>
              <a:buNone/>
            </a:pPr>
            <a:endParaRPr lang="es-ES" sz="2400" dirty="0" smtClean="0">
              <a:latin typeface="Calibri" pitchFamily="34" charset="0"/>
              <a:cs typeface="Calibri" pitchFamily="34" charset="0"/>
            </a:endParaRPr>
          </a:p>
          <a:p>
            <a:pPr marL="457200" indent="-457200">
              <a:buFontTx/>
              <a:buAutoNum type="arabicPeriod"/>
            </a:pPr>
            <a:r>
              <a:rPr lang="es-ES" sz="2400" dirty="0" smtClean="0">
                <a:latin typeface="Calibri" pitchFamily="34" charset="0"/>
                <a:cs typeface="Calibri" pitchFamily="34" charset="0"/>
              </a:rPr>
              <a:t>Planteamiento del problema</a:t>
            </a:r>
          </a:p>
          <a:p>
            <a:pPr marL="457200" indent="-457200">
              <a:buFontTx/>
              <a:buAutoNum type="arabicPeriod"/>
            </a:pPr>
            <a:r>
              <a:rPr lang="es-ES" sz="2400" dirty="0" smtClean="0">
                <a:latin typeface="Calibri" pitchFamily="34" charset="0"/>
                <a:cs typeface="Calibri" pitchFamily="34" charset="0"/>
              </a:rPr>
              <a:t>Justificación e Importancia</a:t>
            </a:r>
          </a:p>
          <a:p>
            <a:pPr marL="457200" indent="-457200">
              <a:buFontTx/>
              <a:buAutoNum type="arabicPeriod"/>
            </a:pPr>
            <a:r>
              <a:rPr lang="es-ES" sz="2400" dirty="0" smtClean="0">
                <a:latin typeface="Calibri" pitchFamily="34" charset="0"/>
                <a:cs typeface="Calibri" pitchFamily="34" charset="0"/>
              </a:rPr>
              <a:t>Objetivo general y objetivos específicos.</a:t>
            </a:r>
          </a:p>
          <a:p>
            <a:pPr marL="457200" indent="-457200">
              <a:buFontTx/>
              <a:buAutoNum type="arabicPeriod"/>
            </a:pPr>
            <a:r>
              <a:rPr lang="es-ES" sz="2400" b="1" dirty="0">
                <a:solidFill>
                  <a:srgbClr val="FF0000"/>
                </a:solidFill>
                <a:latin typeface="Calibri" pitchFamily="34" charset="0"/>
                <a:cs typeface="Calibri" pitchFamily="34" charset="0"/>
              </a:rPr>
              <a:t>Antecedentes del estado del arte </a:t>
            </a:r>
            <a:endParaRPr lang="es-ES" sz="2400" b="1" dirty="0" smtClean="0">
              <a:solidFill>
                <a:srgbClr val="FF0000"/>
              </a:solidFill>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Marco Teórico</a:t>
            </a:r>
          </a:p>
          <a:p>
            <a:pPr marL="457200" indent="-457200">
              <a:buFontTx/>
              <a:buAutoNum type="arabicPeriod"/>
            </a:pPr>
            <a:r>
              <a:rPr lang="es-ES" sz="2400" dirty="0" smtClean="0">
                <a:latin typeface="Calibri" pitchFamily="34" charset="0"/>
                <a:cs typeface="Calibri" pitchFamily="34" charset="0"/>
              </a:rPr>
              <a:t>Metodología de Investigación</a:t>
            </a:r>
          </a:p>
          <a:p>
            <a:pPr marL="457200" indent="-457200">
              <a:buFontTx/>
              <a:buAutoNum type="arabicPeriod"/>
            </a:pPr>
            <a:r>
              <a:rPr lang="es-ES" sz="2400" dirty="0">
                <a:latin typeface="Calibri" pitchFamily="34" charset="0"/>
                <a:cs typeface="Calibri" pitchFamily="34" charset="0"/>
              </a:rPr>
              <a:t>Evaluación técnica del Data Center </a:t>
            </a:r>
            <a:endParaRPr lang="es-ES" sz="2400" dirty="0" smtClean="0">
              <a:latin typeface="Calibri" pitchFamily="34" charset="0"/>
              <a:cs typeface="Calibri" pitchFamily="34" charset="0"/>
            </a:endParaRPr>
          </a:p>
          <a:p>
            <a:pPr marL="457200" indent="-457200">
              <a:buFontTx/>
              <a:buAutoNum type="arabicPeriod"/>
            </a:pPr>
            <a:r>
              <a:rPr lang="es-ES" sz="2400" dirty="0">
                <a:latin typeface="Calibri" pitchFamily="34" charset="0"/>
                <a:cs typeface="Calibri" pitchFamily="34" charset="0"/>
              </a:rPr>
              <a:t>Matrices  de evaluación</a:t>
            </a:r>
            <a:endParaRPr lang="es-EC" sz="2400" dirty="0">
              <a:latin typeface="Calibri" pitchFamily="34" charset="0"/>
              <a:cs typeface="Calibri" pitchFamily="34" charset="0"/>
            </a:endParaRPr>
          </a:p>
          <a:p>
            <a:r>
              <a:rPr lang="es-ES" sz="2400" dirty="0" smtClean="0">
                <a:latin typeface="Calibri" pitchFamily="34" charset="0"/>
                <a:cs typeface="Calibri" pitchFamily="34" charset="0"/>
              </a:rPr>
              <a:t> </a:t>
            </a:r>
          </a:p>
          <a:p>
            <a:pPr marL="457200" indent="-457200">
              <a:buFontTx/>
              <a:buNone/>
            </a:pPr>
            <a:endParaRPr lang="es-ES" dirty="0"/>
          </a:p>
        </p:txBody>
      </p:sp>
    </p:spTree>
    <p:extLst>
      <p:ext uri="{BB962C8B-B14F-4D97-AF65-F5344CB8AC3E}">
        <p14:creationId xmlns:p14="http://schemas.microsoft.com/office/powerpoint/2010/main" val="1322065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usto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722D8BD-807B-4A41-93C9-0E581F3C4C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TS010073846</Template>
  <TotalTime>1028</TotalTime>
  <Words>1889</Words>
  <Application>Microsoft Office PowerPoint</Application>
  <PresentationFormat>Panorámica</PresentationFormat>
  <Paragraphs>242</Paragraphs>
  <Slides>38</Slides>
  <Notes>5</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38</vt:i4>
      </vt:variant>
    </vt:vector>
  </HeadingPairs>
  <TitlesOfParts>
    <vt:vector size="47" baseType="lpstr">
      <vt:lpstr>MS PGothic</vt:lpstr>
      <vt:lpstr>Arial</vt:lpstr>
      <vt:lpstr>Calibri</vt:lpstr>
      <vt:lpstr>Corbel</vt:lpstr>
      <vt:lpstr>Times New Roman</vt:lpstr>
      <vt:lpstr>Wingdings</vt:lpstr>
      <vt:lpstr>Custom Theme</vt:lpstr>
      <vt:lpstr>Visio</vt:lpstr>
      <vt:lpstr>Dibujo de Microsoft Visio</vt:lpstr>
      <vt:lpstr>Evaluación Técnica de Seguridades del Data Center del Municipio de Quito según las normas ISO 27001 e ISO 27002.   MAESTRÍA DE EVALUACIÓN Y AUDITORIA  DE SISTEMAS    Ing. Diego Santiago Aguirre Freire. Ing. Jhon Carlos Palacios Cruz.   Tutora : Ing(a). Magali  Reascos. Msc. </vt:lpstr>
      <vt:lpstr>Presentación de PowerPoint</vt:lpstr>
      <vt:lpstr>Presentación de PowerPoint</vt:lpstr>
      <vt:lpstr>PLANEAMIENTO DEL PROBLEMA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Te0rico</vt:lpstr>
      <vt:lpstr>Seguridad de la Información</vt:lpstr>
      <vt:lpstr>Norma ISO/IEC 27001:2005 </vt:lpstr>
      <vt:lpstr>Norma ISO/IEC 27001:2005</vt:lpstr>
      <vt:lpstr>Norma ISO/IEC 27001:2005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Técnica de Seguridades del Data Center del Municipio de Quito según las normas ISO 27001 e ISO 27002.   MAESTRÍA DE EVALUACIÓN Y AUDITORIA  DE SISTEMAS    Ing. Diego Santiago Aguirre Freire. Ing. Jhon Carlos Palacios Cruz.   Tutora : Ing(a). Magali  Reascos. Msc.</dc:title>
  <dc:creator>Santiago</dc:creator>
  <cp:keywords/>
  <cp:lastModifiedBy>Diego Santiago Aguirre Freire</cp:lastModifiedBy>
  <cp:revision>105</cp:revision>
  <dcterms:created xsi:type="dcterms:W3CDTF">2013-04-02T04:16:57Z</dcterms:created>
  <dcterms:modified xsi:type="dcterms:W3CDTF">2014-04-04T03:04:49Z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