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247"/>
  </p:notesMasterIdLst>
  <p:handoutMasterIdLst>
    <p:handoutMasterId r:id="rId248"/>
  </p:handoutMasterIdLst>
  <p:sldIdLst>
    <p:sldId id="307" r:id="rId2"/>
    <p:sldId id="257" r:id="rId3"/>
    <p:sldId id="258" r:id="rId4"/>
    <p:sldId id="308" r:id="rId5"/>
    <p:sldId id="259" r:id="rId6"/>
    <p:sldId id="262" r:id="rId7"/>
    <p:sldId id="309" r:id="rId8"/>
    <p:sldId id="310" r:id="rId9"/>
    <p:sldId id="357" r:id="rId10"/>
    <p:sldId id="358" r:id="rId11"/>
    <p:sldId id="621" r:id="rId12"/>
    <p:sldId id="622" r:id="rId13"/>
    <p:sldId id="623" r:id="rId14"/>
    <p:sldId id="624" r:id="rId15"/>
    <p:sldId id="625" r:id="rId16"/>
    <p:sldId id="311" r:id="rId17"/>
    <p:sldId id="359" r:id="rId18"/>
    <p:sldId id="312" r:id="rId19"/>
    <p:sldId id="360" r:id="rId20"/>
    <p:sldId id="362" r:id="rId21"/>
    <p:sldId id="361" r:id="rId22"/>
    <p:sldId id="363" r:id="rId23"/>
    <p:sldId id="364" r:id="rId24"/>
    <p:sldId id="318" r:id="rId25"/>
    <p:sldId id="319" r:id="rId26"/>
    <p:sldId id="320" r:id="rId27"/>
    <p:sldId id="321" r:id="rId28"/>
    <p:sldId id="322" r:id="rId29"/>
    <p:sldId id="323" r:id="rId30"/>
    <p:sldId id="324" r:id="rId31"/>
    <p:sldId id="636" r:id="rId32"/>
    <p:sldId id="637" r:id="rId33"/>
    <p:sldId id="325" r:id="rId34"/>
    <p:sldId id="327" r:id="rId35"/>
    <p:sldId id="328" r:id="rId36"/>
    <p:sldId id="329" r:id="rId37"/>
    <p:sldId id="365" r:id="rId38"/>
    <p:sldId id="330" r:id="rId39"/>
    <p:sldId id="331" r:id="rId40"/>
    <p:sldId id="366" r:id="rId41"/>
    <p:sldId id="332" r:id="rId42"/>
    <p:sldId id="333" r:id="rId43"/>
    <p:sldId id="334"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36" r:id="rId57"/>
    <p:sldId id="381" r:id="rId58"/>
    <p:sldId id="337" r:id="rId59"/>
    <p:sldId id="338" r:id="rId60"/>
    <p:sldId id="339" r:id="rId61"/>
    <p:sldId id="340" r:id="rId62"/>
    <p:sldId id="341" r:id="rId63"/>
    <p:sldId id="382" r:id="rId64"/>
    <p:sldId id="383" r:id="rId65"/>
    <p:sldId id="342" r:id="rId66"/>
    <p:sldId id="343" r:id="rId67"/>
    <p:sldId id="384" r:id="rId68"/>
    <p:sldId id="344" r:id="rId69"/>
    <p:sldId id="345" r:id="rId70"/>
    <p:sldId id="346" r:id="rId71"/>
    <p:sldId id="385" r:id="rId72"/>
    <p:sldId id="347" r:id="rId73"/>
    <p:sldId id="348" r:id="rId74"/>
    <p:sldId id="633" r:id="rId75"/>
    <p:sldId id="349" r:id="rId76"/>
    <p:sldId id="386" r:id="rId77"/>
    <p:sldId id="388" r:id="rId78"/>
    <p:sldId id="389" r:id="rId79"/>
    <p:sldId id="390" r:id="rId80"/>
    <p:sldId id="350" r:id="rId81"/>
    <p:sldId id="351" r:id="rId82"/>
    <p:sldId id="352" r:id="rId83"/>
    <p:sldId id="393" r:id="rId84"/>
    <p:sldId id="353" r:id="rId85"/>
    <p:sldId id="391" r:id="rId86"/>
    <p:sldId id="392" r:id="rId87"/>
    <p:sldId id="394" r:id="rId88"/>
    <p:sldId id="395" r:id="rId89"/>
    <p:sldId id="396" r:id="rId90"/>
    <p:sldId id="397" r:id="rId91"/>
    <p:sldId id="354" r:id="rId92"/>
    <p:sldId id="355" r:id="rId93"/>
    <p:sldId id="356" r:id="rId94"/>
    <p:sldId id="398" r:id="rId95"/>
    <p:sldId id="399" r:id="rId96"/>
    <p:sldId id="526" r:id="rId97"/>
    <p:sldId id="400" r:id="rId98"/>
    <p:sldId id="401" r:id="rId99"/>
    <p:sldId id="402" r:id="rId100"/>
    <p:sldId id="403" r:id="rId101"/>
    <p:sldId id="404" r:id="rId102"/>
    <p:sldId id="407" r:id="rId103"/>
    <p:sldId id="408" r:id="rId104"/>
    <p:sldId id="527" r:id="rId105"/>
    <p:sldId id="528" r:id="rId106"/>
    <p:sldId id="409" r:id="rId107"/>
    <p:sldId id="411" r:id="rId108"/>
    <p:sldId id="529" r:id="rId109"/>
    <p:sldId id="412" r:id="rId110"/>
    <p:sldId id="413" r:id="rId111"/>
    <p:sldId id="530" r:id="rId112"/>
    <p:sldId id="531" r:id="rId113"/>
    <p:sldId id="532" r:id="rId114"/>
    <p:sldId id="414" r:id="rId115"/>
    <p:sldId id="415" r:id="rId116"/>
    <p:sldId id="416" r:id="rId117"/>
    <p:sldId id="533" r:id="rId118"/>
    <p:sldId id="418" r:id="rId119"/>
    <p:sldId id="534" r:id="rId120"/>
    <p:sldId id="419" r:id="rId121"/>
    <p:sldId id="420" r:id="rId122"/>
    <p:sldId id="421" r:id="rId123"/>
    <p:sldId id="535" r:id="rId124"/>
    <p:sldId id="422" r:id="rId125"/>
    <p:sldId id="536" r:id="rId126"/>
    <p:sldId id="424" r:id="rId127"/>
    <p:sldId id="425" r:id="rId128"/>
    <p:sldId id="537" r:id="rId129"/>
    <p:sldId id="538" r:id="rId130"/>
    <p:sldId id="539" r:id="rId131"/>
    <p:sldId id="540" r:id="rId132"/>
    <p:sldId id="426" r:id="rId133"/>
    <p:sldId id="427" r:id="rId134"/>
    <p:sldId id="428" r:id="rId135"/>
    <p:sldId id="429" r:id="rId136"/>
    <p:sldId id="430" r:id="rId137"/>
    <p:sldId id="541" r:id="rId138"/>
    <p:sldId id="431" r:id="rId139"/>
    <p:sldId id="432" r:id="rId140"/>
    <p:sldId id="433" r:id="rId141"/>
    <p:sldId id="434" r:id="rId142"/>
    <p:sldId id="435" r:id="rId143"/>
    <p:sldId id="436" r:id="rId144"/>
    <p:sldId id="631" r:id="rId145"/>
    <p:sldId id="632" r:id="rId146"/>
    <p:sldId id="437" r:id="rId147"/>
    <p:sldId id="542" r:id="rId148"/>
    <p:sldId id="438" r:id="rId149"/>
    <p:sldId id="543" r:id="rId150"/>
    <p:sldId id="439" r:id="rId151"/>
    <p:sldId id="440" r:id="rId152"/>
    <p:sldId id="544" r:id="rId153"/>
    <p:sldId id="441" r:id="rId154"/>
    <p:sldId id="545" r:id="rId155"/>
    <p:sldId id="442" r:id="rId156"/>
    <p:sldId id="546" r:id="rId157"/>
    <p:sldId id="443" r:id="rId158"/>
    <p:sldId id="444" r:id="rId159"/>
    <p:sldId id="547" r:id="rId160"/>
    <p:sldId id="548" r:id="rId161"/>
    <p:sldId id="549" r:id="rId162"/>
    <p:sldId id="447" r:id="rId163"/>
    <p:sldId id="448" r:id="rId164"/>
    <p:sldId id="449" r:id="rId165"/>
    <p:sldId id="450" r:id="rId166"/>
    <p:sldId id="451" r:id="rId167"/>
    <p:sldId id="452" r:id="rId168"/>
    <p:sldId id="453" r:id="rId169"/>
    <p:sldId id="550" r:id="rId170"/>
    <p:sldId id="454" r:id="rId171"/>
    <p:sldId id="455" r:id="rId172"/>
    <p:sldId id="551" r:id="rId173"/>
    <p:sldId id="456" r:id="rId174"/>
    <p:sldId id="457" r:id="rId175"/>
    <p:sldId id="552" r:id="rId176"/>
    <p:sldId id="458" r:id="rId177"/>
    <p:sldId id="553" r:id="rId178"/>
    <p:sldId id="459" r:id="rId179"/>
    <p:sldId id="554" r:id="rId180"/>
    <p:sldId id="460" r:id="rId181"/>
    <p:sldId id="577" r:id="rId182"/>
    <p:sldId id="580" r:id="rId183"/>
    <p:sldId id="581" r:id="rId184"/>
    <p:sldId id="582" r:id="rId185"/>
    <p:sldId id="583" r:id="rId186"/>
    <p:sldId id="584" r:id="rId187"/>
    <p:sldId id="585" r:id="rId188"/>
    <p:sldId id="586" r:id="rId189"/>
    <p:sldId id="589" r:id="rId190"/>
    <p:sldId id="587" r:id="rId191"/>
    <p:sldId id="588" r:id="rId192"/>
    <p:sldId id="590" r:id="rId193"/>
    <p:sldId id="591" r:id="rId194"/>
    <p:sldId id="592" r:id="rId195"/>
    <p:sldId id="593" r:id="rId196"/>
    <p:sldId id="594" r:id="rId197"/>
    <p:sldId id="595" r:id="rId198"/>
    <p:sldId id="596" r:id="rId199"/>
    <p:sldId id="597" r:id="rId200"/>
    <p:sldId id="606" r:id="rId201"/>
    <p:sldId id="607" r:id="rId202"/>
    <p:sldId id="608" r:id="rId203"/>
    <p:sldId id="610" r:id="rId204"/>
    <p:sldId id="626" r:id="rId205"/>
    <p:sldId id="627" r:id="rId206"/>
    <p:sldId id="628" r:id="rId207"/>
    <p:sldId id="629" r:id="rId208"/>
    <p:sldId id="630" r:id="rId209"/>
    <p:sldId id="614" r:id="rId210"/>
    <p:sldId id="619" r:id="rId211"/>
    <p:sldId id="620" r:id="rId212"/>
    <p:sldId id="616" r:id="rId213"/>
    <p:sldId id="617" r:id="rId214"/>
    <p:sldId id="618" r:id="rId215"/>
    <p:sldId id="462" r:id="rId216"/>
    <p:sldId id="556" r:id="rId217"/>
    <p:sldId id="557" r:id="rId218"/>
    <p:sldId id="558" r:id="rId219"/>
    <p:sldId id="559" r:id="rId220"/>
    <p:sldId id="560" r:id="rId221"/>
    <p:sldId id="561" r:id="rId222"/>
    <p:sldId id="463" r:id="rId223"/>
    <p:sldId id="562" r:id="rId224"/>
    <p:sldId id="563" r:id="rId225"/>
    <p:sldId id="464" r:id="rId226"/>
    <p:sldId id="564" r:id="rId227"/>
    <p:sldId id="465" r:id="rId228"/>
    <p:sldId id="466" r:id="rId229"/>
    <p:sldId id="565" r:id="rId230"/>
    <p:sldId id="566" r:id="rId231"/>
    <p:sldId id="567" r:id="rId232"/>
    <p:sldId id="568" r:id="rId233"/>
    <p:sldId id="569" r:id="rId234"/>
    <p:sldId id="570" r:id="rId235"/>
    <p:sldId id="571" r:id="rId236"/>
    <p:sldId id="572" r:id="rId237"/>
    <p:sldId id="573" r:id="rId238"/>
    <p:sldId id="574" r:id="rId239"/>
    <p:sldId id="467" r:id="rId240"/>
    <p:sldId id="575" r:id="rId241"/>
    <p:sldId id="576" r:id="rId242"/>
    <p:sldId id="295" r:id="rId243"/>
    <p:sldId id="306" r:id="rId244"/>
    <p:sldId id="639" r:id="rId245"/>
    <p:sldId id="638" r:id="rId246"/>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B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Gabriel%20Sabando%20CCP\Documents\CyberLink\PowerDVD10\JumpList\DOCUMENTOS\CURVAS%20DATOS\CURVA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Gabriel%20Sabando%20CCP\Documents\CyberLink\PowerDVD10\JumpList\DOCUMENTOS\CURVAS%20DATOS\CURVA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Gabriel%20Sabando%20CCP\Documents\CyberLink\PowerDVD10\JumpList\DOCUMENTOS\CURVAS%20DATOS\CURV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TEMPERATURA vs TIEMPO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Hoja1!$B$4:$B$15</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Hoja1!$C$4:$C$15</c:f>
              <c:numCache>
                <c:formatCode>General</c:formatCode>
                <c:ptCount val="12"/>
                <c:pt idx="0">
                  <c:v>20.100000000000001</c:v>
                </c:pt>
                <c:pt idx="1">
                  <c:v>20.100000000000001</c:v>
                </c:pt>
                <c:pt idx="2">
                  <c:v>20.100000000000001</c:v>
                </c:pt>
                <c:pt idx="3">
                  <c:v>20.100000000000001</c:v>
                </c:pt>
                <c:pt idx="4">
                  <c:v>20.100000000000001</c:v>
                </c:pt>
                <c:pt idx="5">
                  <c:v>20.2</c:v>
                </c:pt>
                <c:pt idx="6">
                  <c:v>20.2</c:v>
                </c:pt>
                <c:pt idx="7">
                  <c:v>20.100000000000001</c:v>
                </c:pt>
                <c:pt idx="8">
                  <c:v>20.100000000000001</c:v>
                </c:pt>
                <c:pt idx="9">
                  <c:v>20.100000000000001</c:v>
                </c:pt>
                <c:pt idx="10">
                  <c:v>20.100000000000001</c:v>
                </c:pt>
                <c:pt idx="11">
                  <c:v>20.100000000000001</c:v>
                </c:pt>
              </c:numCache>
            </c:numRef>
          </c:yVal>
          <c:smooth val="1"/>
        </c:ser>
        <c:dLbls>
          <c:showLegendKey val="0"/>
          <c:showVal val="0"/>
          <c:showCatName val="0"/>
          <c:showSerName val="0"/>
          <c:showPercent val="0"/>
          <c:showBubbleSize val="0"/>
        </c:dLbls>
        <c:axId val="173986608"/>
        <c:axId val="173987168"/>
      </c:scatterChart>
      <c:valAx>
        <c:axId val="1739866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a:t>
                </a:r>
                <a:r>
                  <a:rPr lang="en-US" baseline="0"/>
                  <a:t> [s]</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87168"/>
        <c:crosses val="autoZero"/>
        <c:crossBetween val="midCat"/>
      </c:valAx>
      <c:valAx>
        <c:axId val="173987168"/>
        <c:scaling>
          <c:orientation val="minMax"/>
          <c:max val="25"/>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86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TEMPERATURA vs TIEMPO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6"/>
              </a:solidFill>
              <a:round/>
            </a:ln>
            <a:effectLst/>
          </c:spPr>
          <c:marker>
            <c:symbol val="none"/>
          </c:marker>
          <c:xVal>
            <c:numRef>
              <c:f>Hoja1!$C$27:$C$38</c:f>
              <c:numCache>
                <c:formatCode>General</c:formatCode>
                <c:ptCount val="12"/>
                <c:pt idx="0">
                  <c:v>1</c:v>
                </c:pt>
                <c:pt idx="1">
                  <c:v>2</c:v>
                </c:pt>
                <c:pt idx="2">
                  <c:v>3</c:v>
                </c:pt>
                <c:pt idx="3">
                  <c:v>4</c:v>
                </c:pt>
                <c:pt idx="4">
                  <c:v>5</c:v>
                </c:pt>
                <c:pt idx="5">
                  <c:v>6</c:v>
                </c:pt>
                <c:pt idx="6">
                  <c:v>7</c:v>
                </c:pt>
                <c:pt idx="7">
                  <c:v>8</c:v>
                </c:pt>
                <c:pt idx="8">
                  <c:v>9</c:v>
                </c:pt>
                <c:pt idx="9">
                  <c:v>10</c:v>
                </c:pt>
              </c:numCache>
            </c:numRef>
          </c:xVal>
          <c:yVal>
            <c:numRef>
              <c:f>Hoja1!$D$27:$D$38</c:f>
              <c:numCache>
                <c:formatCode>General</c:formatCode>
                <c:ptCount val="12"/>
                <c:pt idx="0">
                  <c:v>20.100000000000001</c:v>
                </c:pt>
                <c:pt idx="1">
                  <c:v>22.8</c:v>
                </c:pt>
                <c:pt idx="2">
                  <c:v>24.1</c:v>
                </c:pt>
                <c:pt idx="3">
                  <c:v>27.1</c:v>
                </c:pt>
                <c:pt idx="4">
                  <c:v>29.3</c:v>
                </c:pt>
                <c:pt idx="5">
                  <c:v>30.1</c:v>
                </c:pt>
                <c:pt idx="6">
                  <c:v>32.200000000000003</c:v>
                </c:pt>
                <c:pt idx="7">
                  <c:v>33.1</c:v>
                </c:pt>
                <c:pt idx="8">
                  <c:v>35.700000000000003</c:v>
                </c:pt>
                <c:pt idx="9">
                  <c:v>38.4</c:v>
                </c:pt>
              </c:numCache>
            </c:numRef>
          </c:yVal>
          <c:smooth val="1"/>
        </c:ser>
        <c:dLbls>
          <c:showLegendKey val="0"/>
          <c:showVal val="0"/>
          <c:showCatName val="0"/>
          <c:showSerName val="0"/>
          <c:showPercent val="0"/>
          <c:showBubbleSize val="0"/>
        </c:dLbls>
        <c:axId val="173989408"/>
        <c:axId val="173989968"/>
      </c:scatterChart>
      <c:valAx>
        <c:axId val="173989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a:t>
                </a:r>
                <a:r>
                  <a:rPr lang="en-US" baseline="0"/>
                  <a:t> [min]</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89968"/>
        <c:crosses val="autoZero"/>
        <c:crossBetween val="midCat"/>
      </c:valAx>
      <c:valAx>
        <c:axId val="173989968"/>
        <c:scaling>
          <c:orientation val="minMax"/>
          <c:max val="5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894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TEMPERATURA vs TIEMPO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spPr>
            <a:ln w="19050" cap="rnd">
              <a:solidFill>
                <a:schemeClr val="accent3"/>
              </a:solidFill>
              <a:round/>
            </a:ln>
            <a:effectLst/>
          </c:spPr>
          <c:marker>
            <c:symbol val="none"/>
          </c:marker>
          <c:xVal>
            <c:numRef>
              <c:f>Hoja1!$D$46:$D$55</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Hoja1!$E$46:$E$55</c:f>
              <c:numCache>
                <c:formatCode>General</c:formatCode>
                <c:ptCount val="10"/>
                <c:pt idx="0">
                  <c:v>70.099999999999994</c:v>
                </c:pt>
                <c:pt idx="1">
                  <c:v>150.80000000000001</c:v>
                </c:pt>
                <c:pt idx="2">
                  <c:v>250.1</c:v>
                </c:pt>
                <c:pt idx="3">
                  <c:v>300.10000000000002</c:v>
                </c:pt>
                <c:pt idx="4">
                  <c:v>400.3</c:v>
                </c:pt>
                <c:pt idx="5">
                  <c:v>450.1</c:v>
                </c:pt>
                <c:pt idx="6">
                  <c:v>500.2</c:v>
                </c:pt>
                <c:pt idx="7">
                  <c:v>600.1</c:v>
                </c:pt>
                <c:pt idx="8">
                  <c:v>650.70000000000005</c:v>
                </c:pt>
                <c:pt idx="9">
                  <c:v>700.4</c:v>
                </c:pt>
              </c:numCache>
            </c:numRef>
          </c:yVal>
          <c:smooth val="1"/>
        </c:ser>
        <c:dLbls>
          <c:showLegendKey val="0"/>
          <c:showVal val="0"/>
          <c:showCatName val="0"/>
          <c:showSerName val="0"/>
          <c:showPercent val="0"/>
          <c:showBubbleSize val="0"/>
        </c:dLbls>
        <c:axId val="173992208"/>
        <c:axId val="173992768"/>
      </c:scatterChart>
      <c:valAx>
        <c:axId val="173992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Tiempo</a:t>
                </a:r>
                <a:r>
                  <a:rPr lang="en-US" baseline="0"/>
                  <a:t> [min]</a:t>
                </a:r>
                <a:endParaRPr lang="en-US"/>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92768"/>
        <c:crosses val="autoZero"/>
        <c:crossBetween val="midCat"/>
      </c:valAx>
      <c:valAx>
        <c:axId val="173992768"/>
        <c:scaling>
          <c:orientation val="minMax"/>
          <c:max val="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9922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r>
              <a:rPr lang="en-US"/>
              <a:t>TORQUE vs RPM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endParaRPr lang="en-US"/>
        </a:p>
      </c:txPr>
    </c:title>
    <c:autoTitleDeleted val="0"/>
    <c:plotArea>
      <c:layout/>
      <c:scatterChart>
        <c:scatterStyle val="smoothMarker"/>
        <c:varyColors val="0"/>
        <c:ser>
          <c:idx val="0"/>
          <c:order val="0"/>
          <c:tx>
            <c:v>TORQUE vs RPM</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rgbClr val="FF0000"/>
                </a:solidFill>
                <a:prstDash val="sysDot"/>
              </a:ln>
              <a:effectLst/>
            </c:spPr>
            <c:trendlineType val="poly"/>
            <c:order val="2"/>
            <c:dispRSqr val="0"/>
            <c:dispEq val="1"/>
            <c:trendlineLbl>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trendlineLbl>
          </c:trendline>
          <c:xVal>
            <c:numRef>
              <c:f>Hoja1!$A$4:$A$18</c:f>
              <c:numCache>
                <c:formatCode>0.00</c:formatCode>
                <c:ptCount val="15"/>
                <c:pt idx="0">
                  <c:v>1200</c:v>
                </c:pt>
                <c:pt idx="1">
                  <c:v>1400</c:v>
                </c:pt>
                <c:pt idx="2">
                  <c:v>1600</c:v>
                </c:pt>
                <c:pt idx="3">
                  <c:v>1800</c:v>
                </c:pt>
                <c:pt idx="4">
                  <c:v>2000</c:v>
                </c:pt>
                <c:pt idx="5">
                  <c:v>2200</c:v>
                </c:pt>
                <c:pt idx="6">
                  <c:v>2400</c:v>
                </c:pt>
                <c:pt idx="7">
                  <c:v>2600</c:v>
                </c:pt>
                <c:pt idx="8">
                  <c:v>2800</c:v>
                </c:pt>
                <c:pt idx="9">
                  <c:v>3000</c:v>
                </c:pt>
                <c:pt idx="10">
                  <c:v>3200</c:v>
                </c:pt>
                <c:pt idx="11">
                  <c:v>3400</c:v>
                </c:pt>
                <c:pt idx="12">
                  <c:v>3600</c:v>
                </c:pt>
                <c:pt idx="13">
                  <c:v>3800</c:v>
                </c:pt>
                <c:pt idx="14">
                  <c:v>4000</c:v>
                </c:pt>
              </c:numCache>
            </c:numRef>
          </c:xVal>
          <c:yVal>
            <c:numRef>
              <c:f>Hoja1!$B$4:$B$18</c:f>
              <c:numCache>
                <c:formatCode>0.00</c:formatCode>
                <c:ptCount val="15"/>
                <c:pt idx="0">
                  <c:v>66</c:v>
                </c:pt>
                <c:pt idx="1">
                  <c:v>64.5</c:v>
                </c:pt>
                <c:pt idx="2">
                  <c:v>63</c:v>
                </c:pt>
                <c:pt idx="3">
                  <c:v>61.9</c:v>
                </c:pt>
                <c:pt idx="4">
                  <c:v>60</c:v>
                </c:pt>
                <c:pt idx="5">
                  <c:v>59.5</c:v>
                </c:pt>
                <c:pt idx="6">
                  <c:v>58</c:v>
                </c:pt>
                <c:pt idx="7">
                  <c:v>56</c:v>
                </c:pt>
                <c:pt idx="8">
                  <c:v>55</c:v>
                </c:pt>
                <c:pt idx="9">
                  <c:v>51</c:v>
                </c:pt>
                <c:pt idx="10">
                  <c:v>45</c:v>
                </c:pt>
                <c:pt idx="11">
                  <c:v>41</c:v>
                </c:pt>
                <c:pt idx="12">
                  <c:v>30</c:v>
                </c:pt>
                <c:pt idx="13">
                  <c:v>25</c:v>
                </c:pt>
                <c:pt idx="14">
                  <c:v>18</c:v>
                </c:pt>
              </c:numCache>
            </c:numRef>
          </c:yVal>
          <c:smooth val="1"/>
        </c:ser>
        <c:dLbls>
          <c:showLegendKey val="0"/>
          <c:showVal val="0"/>
          <c:showCatName val="0"/>
          <c:showSerName val="0"/>
          <c:showPercent val="0"/>
          <c:showBubbleSize val="0"/>
        </c:dLbls>
        <c:axId val="174852576"/>
        <c:axId val="174853136"/>
      </c:scatterChart>
      <c:valAx>
        <c:axId val="174852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RPM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3136"/>
        <c:crosses val="autoZero"/>
        <c:crossBetween val="midCat"/>
      </c:valAx>
      <c:valAx>
        <c:axId val="17485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TORQUE       [N.m]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2576"/>
        <c:crosses val="autoZero"/>
        <c:crossBetween val="midCat"/>
      </c:valAx>
      <c:spPr>
        <a:noFill/>
        <a:ln>
          <a:noFill/>
        </a:ln>
        <a:effectLst/>
      </c:spPr>
    </c:plotArea>
    <c:plotVisOnly val="1"/>
    <c:dispBlanksAs val="gap"/>
    <c:showDLblsOverMax val="0"/>
  </c:chart>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c:spPr>
  <c:txPr>
    <a:bodyPr/>
    <a:lstStyle/>
    <a:p>
      <a:pPr>
        <a:defRPr>
          <a:solidFill>
            <a:schemeClr val="lt1"/>
          </a:solidFill>
          <a:latin typeface="+mn-lt"/>
          <a:ea typeface="+mn-ea"/>
          <a:cs typeface="+mn-cs"/>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r>
              <a:rPr lang="en-US"/>
              <a:t>POTENCIA vs RPM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endParaRPr lang="en-US"/>
        </a:p>
      </c:txPr>
    </c:title>
    <c:autoTitleDeleted val="0"/>
    <c:plotArea>
      <c:layout>
        <c:manualLayout>
          <c:layoutTarget val="inner"/>
          <c:xMode val="edge"/>
          <c:yMode val="edge"/>
          <c:x val="0.1513357627817184"/>
          <c:y val="0.24734369171514312"/>
          <c:w val="0.7713123359580053"/>
          <c:h val="0.57567070654311669"/>
        </c:manualLayout>
      </c:layout>
      <c:scatterChart>
        <c:scatterStyle val="smoothMarker"/>
        <c:varyColors val="0"/>
        <c:ser>
          <c:idx val="1"/>
          <c:order val="0"/>
          <c:tx>
            <c:v>TORQUE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Hoja1!$A$4:$A$18</c:f>
              <c:numCache>
                <c:formatCode>0.00</c:formatCode>
                <c:ptCount val="15"/>
                <c:pt idx="0">
                  <c:v>1200</c:v>
                </c:pt>
                <c:pt idx="1">
                  <c:v>1400</c:v>
                </c:pt>
                <c:pt idx="2">
                  <c:v>1600</c:v>
                </c:pt>
                <c:pt idx="3">
                  <c:v>1800</c:v>
                </c:pt>
                <c:pt idx="4">
                  <c:v>2000</c:v>
                </c:pt>
                <c:pt idx="5">
                  <c:v>2200</c:v>
                </c:pt>
                <c:pt idx="6">
                  <c:v>2400</c:v>
                </c:pt>
                <c:pt idx="7">
                  <c:v>2600</c:v>
                </c:pt>
                <c:pt idx="8">
                  <c:v>2800</c:v>
                </c:pt>
                <c:pt idx="9">
                  <c:v>3000</c:v>
                </c:pt>
                <c:pt idx="10">
                  <c:v>3200</c:v>
                </c:pt>
                <c:pt idx="11">
                  <c:v>3400</c:v>
                </c:pt>
                <c:pt idx="12">
                  <c:v>3600</c:v>
                </c:pt>
                <c:pt idx="13">
                  <c:v>3800</c:v>
                </c:pt>
                <c:pt idx="14">
                  <c:v>4000</c:v>
                </c:pt>
              </c:numCache>
            </c:numRef>
          </c:xVal>
          <c:yVal>
            <c:numRef>
              <c:f>Hoja1!$C$4:$C$18</c:f>
              <c:numCache>
                <c:formatCode>0.00</c:formatCode>
                <c:ptCount val="15"/>
                <c:pt idx="0">
                  <c:v>7.54</c:v>
                </c:pt>
                <c:pt idx="1">
                  <c:v>8.9429999999999996</c:v>
                </c:pt>
                <c:pt idx="2">
                  <c:v>10.053000000000001</c:v>
                </c:pt>
                <c:pt idx="3">
                  <c:v>11.215</c:v>
                </c:pt>
                <c:pt idx="4">
                  <c:v>13</c:v>
                </c:pt>
                <c:pt idx="5">
                  <c:v>14.169</c:v>
                </c:pt>
                <c:pt idx="6">
                  <c:v>15.834</c:v>
                </c:pt>
                <c:pt idx="7">
                  <c:v>17.016999999999999</c:v>
                </c:pt>
                <c:pt idx="8">
                  <c:v>18.033000000000001</c:v>
                </c:pt>
                <c:pt idx="9">
                  <c:v>18.5</c:v>
                </c:pt>
                <c:pt idx="10">
                  <c:v>17</c:v>
                </c:pt>
                <c:pt idx="11">
                  <c:v>14.598000000000001</c:v>
                </c:pt>
                <c:pt idx="12">
                  <c:v>12</c:v>
                </c:pt>
                <c:pt idx="13">
                  <c:v>10</c:v>
                </c:pt>
                <c:pt idx="14">
                  <c:v>7.54</c:v>
                </c:pt>
              </c:numCache>
            </c:numRef>
          </c:yVal>
          <c:smooth val="1"/>
        </c:ser>
        <c:ser>
          <c:idx val="0"/>
          <c:order val="1"/>
          <c:tx>
            <c:v>TORQUE</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rgbClr val="FF0000"/>
                </a:solidFill>
                <a:prstDash val="sysDot"/>
              </a:ln>
              <a:effectLst/>
            </c:spPr>
            <c:trendlineType val="poly"/>
            <c:order val="2"/>
            <c:dispRSqr val="0"/>
            <c:dispEq val="1"/>
            <c:trendlineLbl>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trendlineLbl>
          </c:trendline>
          <c:xVal>
            <c:numRef>
              <c:f>Hoja1!$A$4:$A$18</c:f>
              <c:numCache>
                <c:formatCode>0.00</c:formatCode>
                <c:ptCount val="15"/>
                <c:pt idx="0">
                  <c:v>1200</c:v>
                </c:pt>
                <c:pt idx="1">
                  <c:v>1400</c:v>
                </c:pt>
                <c:pt idx="2">
                  <c:v>1600</c:v>
                </c:pt>
                <c:pt idx="3">
                  <c:v>1800</c:v>
                </c:pt>
                <c:pt idx="4">
                  <c:v>2000</c:v>
                </c:pt>
                <c:pt idx="5">
                  <c:v>2200</c:v>
                </c:pt>
                <c:pt idx="6">
                  <c:v>2400</c:v>
                </c:pt>
                <c:pt idx="7">
                  <c:v>2600</c:v>
                </c:pt>
                <c:pt idx="8">
                  <c:v>2800</c:v>
                </c:pt>
                <c:pt idx="9">
                  <c:v>3000</c:v>
                </c:pt>
                <c:pt idx="10">
                  <c:v>3200</c:v>
                </c:pt>
                <c:pt idx="11">
                  <c:v>3400</c:v>
                </c:pt>
                <c:pt idx="12">
                  <c:v>3600</c:v>
                </c:pt>
                <c:pt idx="13">
                  <c:v>3800</c:v>
                </c:pt>
                <c:pt idx="14">
                  <c:v>4000</c:v>
                </c:pt>
              </c:numCache>
            </c:numRef>
          </c:xVal>
          <c:yVal>
            <c:numRef>
              <c:f>Hoja1!$C$4:$C$18</c:f>
              <c:numCache>
                <c:formatCode>0.00</c:formatCode>
                <c:ptCount val="15"/>
                <c:pt idx="0">
                  <c:v>7.54</c:v>
                </c:pt>
                <c:pt idx="1">
                  <c:v>8.9429999999999996</c:v>
                </c:pt>
                <c:pt idx="2">
                  <c:v>10.053000000000001</c:v>
                </c:pt>
                <c:pt idx="3">
                  <c:v>11.215</c:v>
                </c:pt>
                <c:pt idx="4">
                  <c:v>13</c:v>
                </c:pt>
                <c:pt idx="5">
                  <c:v>14.169</c:v>
                </c:pt>
                <c:pt idx="6">
                  <c:v>15.834</c:v>
                </c:pt>
                <c:pt idx="7">
                  <c:v>17.016999999999999</c:v>
                </c:pt>
                <c:pt idx="8">
                  <c:v>18.033000000000001</c:v>
                </c:pt>
                <c:pt idx="9">
                  <c:v>18.5</c:v>
                </c:pt>
                <c:pt idx="10">
                  <c:v>17</c:v>
                </c:pt>
                <c:pt idx="11">
                  <c:v>14.598000000000001</c:v>
                </c:pt>
                <c:pt idx="12">
                  <c:v>12</c:v>
                </c:pt>
                <c:pt idx="13">
                  <c:v>10</c:v>
                </c:pt>
                <c:pt idx="14">
                  <c:v>7.54</c:v>
                </c:pt>
              </c:numCache>
            </c:numRef>
          </c:yVal>
          <c:smooth val="1"/>
        </c:ser>
        <c:dLbls>
          <c:showLegendKey val="0"/>
          <c:showVal val="0"/>
          <c:showCatName val="0"/>
          <c:showSerName val="0"/>
          <c:showPercent val="0"/>
          <c:showBubbleSize val="0"/>
        </c:dLbls>
        <c:axId val="174855936"/>
        <c:axId val="174856496"/>
      </c:scatterChart>
      <c:valAx>
        <c:axId val="1748559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RPM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6496"/>
        <c:crosses val="autoZero"/>
        <c:crossBetween val="midCat"/>
      </c:valAx>
      <c:valAx>
        <c:axId val="174856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POTENCIA     [Kw]</a:t>
                </a:r>
              </a:p>
            </c:rich>
          </c:tx>
          <c:layout>
            <c:manualLayout>
              <c:xMode val="edge"/>
              <c:yMode val="edge"/>
              <c:x val="1.7618923667599404E-2"/>
              <c:y val="0.346972611953138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5936"/>
        <c:crosses val="autoZero"/>
        <c:crossBetween val="midCat"/>
      </c:valAx>
      <c:spPr>
        <a:noFill/>
        <a:ln>
          <a:noFill/>
        </a:ln>
        <a:effectLst/>
      </c:spPr>
    </c:plotArea>
    <c:plotVisOnly val="1"/>
    <c:dispBlanksAs val="gap"/>
    <c:showDLblsOverMax val="0"/>
  </c:chart>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c:spPr>
  <c:txPr>
    <a:bodyPr/>
    <a:lstStyle/>
    <a:p>
      <a:pPr>
        <a:defRPr>
          <a:solidFill>
            <a:schemeClr val="lt1"/>
          </a:solidFill>
          <a:latin typeface="+mn-lt"/>
          <a:ea typeface="+mn-ea"/>
          <a:cs typeface="+mn-cs"/>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r>
              <a:rPr lang="en-US"/>
              <a:t>CEC vs RPM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lt1"/>
              </a:solidFill>
              <a:latin typeface="+mn-lt"/>
              <a:ea typeface="+mn-ea"/>
              <a:cs typeface="+mn-cs"/>
            </a:defRPr>
          </a:pPr>
          <a:endParaRPr lang="en-US"/>
        </a:p>
      </c:txPr>
    </c:title>
    <c:autoTitleDeleted val="0"/>
    <c:plotArea>
      <c:layout/>
      <c:scatterChart>
        <c:scatterStyle val="smoothMarker"/>
        <c:varyColors val="0"/>
        <c:ser>
          <c:idx val="0"/>
          <c:order val="0"/>
          <c:tx>
            <c:v>CEC</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rgbClr val="FF0000"/>
                </a:solidFill>
                <a:prstDash val="sysDot"/>
              </a:ln>
              <a:effectLst/>
            </c:spPr>
            <c:trendlineType val="poly"/>
            <c:order val="2"/>
            <c:dispRSqr val="0"/>
            <c:dispEq val="1"/>
            <c:trendlineLbl>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trendlineLbl>
          </c:trendline>
          <c:xVal>
            <c:numRef>
              <c:f>Hoja1!$A$4:$A$18</c:f>
              <c:numCache>
                <c:formatCode>0.00</c:formatCode>
                <c:ptCount val="15"/>
                <c:pt idx="0">
                  <c:v>1200</c:v>
                </c:pt>
                <c:pt idx="1">
                  <c:v>1400</c:v>
                </c:pt>
                <c:pt idx="2">
                  <c:v>1600</c:v>
                </c:pt>
                <c:pt idx="3">
                  <c:v>1800</c:v>
                </c:pt>
                <c:pt idx="4">
                  <c:v>2000</c:v>
                </c:pt>
                <c:pt idx="5">
                  <c:v>2200</c:v>
                </c:pt>
                <c:pt idx="6">
                  <c:v>2400</c:v>
                </c:pt>
                <c:pt idx="7">
                  <c:v>2600</c:v>
                </c:pt>
                <c:pt idx="8">
                  <c:v>2800</c:v>
                </c:pt>
                <c:pt idx="9">
                  <c:v>3000</c:v>
                </c:pt>
                <c:pt idx="10">
                  <c:v>3200</c:v>
                </c:pt>
                <c:pt idx="11">
                  <c:v>3400</c:v>
                </c:pt>
                <c:pt idx="12">
                  <c:v>3600</c:v>
                </c:pt>
                <c:pt idx="13">
                  <c:v>3800</c:v>
                </c:pt>
                <c:pt idx="14">
                  <c:v>4000</c:v>
                </c:pt>
              </c:numCache>
            </c:numRef>
          </c:xVal>
          <c:yVal>
            <c:numRef>
              <c:f>Hoja1!$D$4:$D$18</c:f>
              <c:numCache>
                <c:formatCode>0.00</c:formatCode>
                <c:ptCount val="15"/>
                <c:pt idx="0">
                  <c:v>0.60299999999999998</c:v>
                </c:pt>
                <c:pt idx="1">
                  <c:v>0.51400000000000001</c:v>
                </c:pt>
                <c:pt idx="2">
                  <c:v>0.46200000000000002</c:v>
                </c:pt>
                <c:pt idx="3">
                  <c:v>0.41</c:v>
                </c:pt>
                <c:pt idx="4">
                  <c:v>0.35499999999999998</c:v>
                </c:pt>
                <c:pt idx="5">
                  <c:v>0.35899999999999999</c:v>
                </c:pt>
                <c:pt idx="6">
                  <c:v>0.33800000000000002</c:v>
                </c:pt>
                <c:pt idx="7">
                  <c:v>0.32500000000000001</c:v>
                </c:pt>
                <c:pt idx="8">
                  <c:v>0.313</c:v>
                </c:pt>
                <c:pt idx="9">
                  <c:v>0.33400000000000002</c:v>
                </c:pt>
                <c:pt idx="10">
                  <c:v>0.40200000000000002</c:v>
                </c:pt>
                <c:pt idx="11">
                  <c:v>0.45900000000000002</c:v>
                </c:pt>
                <c:pt idx="12">
                  <c:v>0.90400000000000003</c:v>
                </c:pt>
                <c:pt idx="13">
                  <c:v>1.4690000000000001</c:v>
                </c:pt>
                <c:pt idx="14">
                  <c:v>1.62</c:v>
                </c:pt>
              </c:numCache>
            </c:numRef>
          </c:yVal>
          <c:smooth val="1"/>
        </c:ser>
        <c:dLbls>
          <c:showLegendKey val="0"/>
          <c:showVal val="0"/>
          <c:showCatName val="0"/>
          <c:showSerName val="0"/>
          <c:showPercent val="0"/>
          <c:showBubbleSize val="0"/>
        </c:dLbls>
        <c:axId val="174858736"/>
        <c:axId val="174859296"/>
      </c:scatterChart>
      <c:valAx>
        <c:axId val="1748587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RPM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9296"/>
        <c:crosses val="autoZero"/>
        <c:crossBetween val="midCat"/>
      </c:valAx>
      <c:valAx>
        <c:axId val="174859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r>
                  <a:rPr lang="es-EC"/>
                  <a:t>CEC</a:t>
                </a:r>
                <a:r>
                  <a:rPr lang="es-EC" baseline="0"/>
                  <a:t>        [kg/kW.hr]</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74858736"/>
        <c:crosses val="autoZero"/>
        <c:crossBetween val="midCat"/>
      </c:valAx>
      <c:spPr>
        <a:noFill/>
        <a:ln>
          <a:noFill/>
        </a:ln>
        <a:effectLst/>
      </c:spPr>
    </c:plotArea>
    <c:plotVisOnly val="1"/>
    <c:dispBlanksAs val="gap"/>
    <c:showDLblsOverMax val="0"/>
  </c:chart>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c:spPr>
  <c:txPr>
    <a:bodyPr/>
    <a:lstStyle/>
    <a:p>
      <a:pPr>
        <a:defRPr>
          <a:solidFill>
            <a:schemeClr val="lt1"/>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E836D-9637-4838-BDC0-CF22CD194D0C}" type="doc">
      <dgm:prSet loTypeId="urn:microsoft.com/office/officeart/2005/8/layout/bProcess3" loCatId="process" qsTypeId="urn:microsoft.com/office/officeart/2005/8/quickstyle/simple3" qsCatId="simple" csTypeId="urn:microsoft.com/office/officeart/2005/8/colors/colorful1#1" csCatId="colorful" phldr="1"/>
      <dgm:spPr/>
      <dgm:t>
        <a:bodyPr/>
        <a:lstStyle/>
        <a:p>
          <a:endParaRPr lang="en-US"/>
        </a:p>
      </dgm:t>
    </dgm:pt>
    <dgm:pt modelId="{7170F52D-E6CE-4393-B49A-46BBB2867443}">
      <dgm:prSet custT="1"/>
      <dgm:spPr/>
      <dgm:t>
        <a:bodyPr/>
        <a:lstStyle/>
        <a:p>
          <a:r>
            <a:rPr lang="en-US" sz="1200">
              <a:latin typeface="Arial" pitchFamily="34" charset="0"/>
              <a:cs typeface="Arial" pitchFamily="34" charset="0"/>
            </a:rPr>
            <a:t>Configuración Daq</a:t>
          </a:r>
        </a:p>
      </dgm:t>
    </dgm:pt>
    <dgm:pt modelId="{8D2EF105-D64A-456A-8306-8DDFD6848FF2}" type="parTrans" cxnId="{FFB36595-95C8-4D5C-8D6E-9E4CA50E01F6}">
      <dgm:prSet/>
      <dgm:spPr/>
      <dgm:t>
        <a:bodyPr/>
        <a:lstStyle/>
        <a:p>
          <a:endParaRPr lang="en-US" sz="1200">
            <a:latin typeface="Arial" pitchFamily="34" charset="0"/>
            <a:cs typeface="Arial" pitchFamily="34" charset="0"/>
          </a:endParaRPr>
        </a:p>
      </dgm:t>
    </dgm:pt>
    <dgm:pt modelId="{4C63B860-568D-46AA-A568-AC8125FD59CF}" type="sibTrans" cxnId="{FFB36595-95C8-4D5C-8D6E-9E4CA50E01F6}">
      <dgm:prSet custT="1"/>
      <dgm:spPr/>
      <dgm:t>
        <a:bodyPr/>
        <a:lstStyle/>
        <a:p>
          <a:endParaRPr lang="en-US" sz="1200">
            <a:latin typeface="Arial" pitchFamily="34" charset="0"/>
            <a:cs typeface="Arial" pitchFamily="34" charset="0"/>
          </a:endParaRPr>
        </a:p>
      </dgm:t>
    </dgm:pt>
    <dgm:pt modelId="{EB52C101-680C-4865-ADA1-2B1A831D57E9}">
      <dgm:prSet custT="1"/>
      <dgm:spPr/>
      <dgm:t>
        <a:bodyPr/>
        <a:lstStyle/>
        <a:p>
          <a:r>
            <a:rPr lang="en-US" sz="1200">
              <a:latin typeface="Arial" pitchFamily="34" charset="0"/>
              <a:cs typeface="Arial" pitchFamily="34" charset="0"/>
            </a:rPr>
            <a:t>Configuración  Sensores</a:t>
          </a:r>
        </a:p>
      </dgm:t>
    </dgm:pt>
    <dgm:pt modelId="{CE27E8A3-D637-4116-A833-028F872D5A75}" type="parTrans" cxnId="{C46883C1-95AF-4CE3-86E4-DE518A0E20AB}">
      <dgm:prSet/>
      <dgm:spPr/>
      <dgm:t>
        <a:bodyPr/>
        <a:lstStyle/>
        <a:p>
          <a:endParaRPr lang="en-US" sz="1200">
            <a:latin typeface="Arial" pitchFamily="34" charset="0"/>
            <a:cs typeface="Arial" pitchFamily="34" charset="0"/>
          </a:endParaRPr>
        </a:p>
      </dgm:t>
    </dgm:pt>
    <dgm:pt modelId="{5F97BD3F-CC33-454A-9539-4ED7A67380C0}" type="sibTrans" cxnId="{C46883C1-95AF-4CE3-86E4-DE518A0E20AB}">
      <dgm:prSet custT="1"/>
      <dgm:spPr/>
      <dgm:t>
        <a:bodyPr/>
        <a:lstStyle/>
        <a:p>
          <a:endParaRPr lang="en-US" sz="1200">
            <a:latin typeface="Arial" pitchFamily="34" charset="0"/>
            <a:cs typeface="Arial" pitchFamily="34" charset="0"/>
          </a:endParaRPr>
        </a:p>
      </dgm:t>
    </dgm:pt>
    <dgm:pt modelId="{8E1E558A-482F-4397-9974-F93A9DC4FECB}">
      <dgm:prSet custT="1"/>
      <dgm:spPr/>
      <dgm:t>
        <a:bodyPr/>
        <a:lstStyle/>
        <a:p>
          <a:r>
            <a:rPr lang="en-US" sz="1200">
              <a:latin typeface="Arial" pitchFamily="34" charset="0"/>
              <a:cs typeface="Arial" pitchFamily="34" charset="0"/>
            </a:rPr>
            <a:t>Declaración de varables</a:t>
          </a:r>
        </a:p>
      </dgm:t>
    </dgm:pt>
    <dgm:pt modelId="{EFC1A710-961B-413D-9A48-162E7BA02863}" type="parTrans" cxnId="{33CF8132-8F70-4549-A840-DACB51A50438}">
      <dgm:prSet/>
      <dgm:spPr/>
      <dgm:t>
        <a:bodyPr/>
        <a:lstStyle/>
        <a:p>
          <a:endParaRPr lang="en-US" sz="1200">
            <a:latin typeface="Arial" pitchFamily="34" charset="0"/>
            <a:cs typeface="Arial" pitchFamily="34" charset="0"/>
          </a:endParaRPr>
        </a:p>
      </dgm:t>
    </dgm:pt>
    <dgm:pt modelId="{F95E7A63-8031-4C79-85C1-104CA8867BA7}" type="sibTrans" cxnId="{33CF8132-8F70-4549-A840-DACB51A50438}">
      <dgm:prSet custT="1"/>
      <dgm:spPr/>
      <dgm:t>
        <a:bodyPr/>
        <a:lstStyle/>
        <a:p>
          <a:endParaRPr lang="en-US" sz="1200">
            <a:latin typeface="Arial" pitchFamily="34" charset="0"/>
            <a:cs typeface="Arial" pitchFamily="34" charset="0"/>
          </a:endParaRPr>
        </a:p>
      </dgm:t>
    </dgm:pt>
    <dgm:pt modelId="{EFFBD3B7-CB0E-486C-9626-0CF333D537FB}">
      <dgm:prSet custT="1"/>
      <dgm:spPr/>
      <dgm:t>
        <a:bodyPr/>
        <a:lstStyle/>
        <a:p>
          <a:r>
            <a:rPr lang="en-US" sz="1200">
              <a:latin typeface="Arial" pitchFamily="34" charset="0"/>
              <a:cs typeface="Arial" pitchFamily="34" charset="0"/>
            </a:rPr>
            <a:t>Seleccion de numero de Muestras</a:t>
          </a:r>
        </a:p>
      </dgm:t>
    </dgm:pt>
    <dgm:pt modelId="{D507CFEB-09B2-4A3A-A49F-4878B568E081}" type="parTrans" cxnId="{3A152AEA-4B90-4522-A289-9FE75FF3CBC6}">
      <dgm:prSet/>
      <dgm:spPr/>
      <dgm:t>
        <a:bodyPr/>
        <a:lstStyle/>
        <a:p>
          <a:endParaRPr lang="en-US" sz="1200">
            <a:latin typeface="Arial" pitchFamily="34" charset="0"/>
            <a:cs typeface="Arial" pitchFamily="34" charset="0"/>
          </a:endParaRPr>
        </a:p>
      </dgm:t>
    </dgm:pt>
    <dgm:pt modelId="{E19E9509-8C68-4B0D-B64E-375942C361D7}" type="sibTrans" cxnId="{3A152AEA-4B90-4522-A289-9FE75FF3CBC6}">
      <dgm:prSet custT="1"/>
      <dgm:spPr/>
      <dgm:t>
        <a:bodyPr/>
        <a:lstStyle/>
        <a:p>
          <a:endParaRPr lang="en-US" sz="1200">
            <a:latin typeface="Arial" pitchFamily="34" charset="0"/>
            <a:cs typeface="Arial" pitchFamily="34" charset="0"/>
          </a:endParaRPr>
        </a:p>
      </dgm:t>
    </dgm:pt>
    <dgm:pt modelId="{930337F2-1AE4-44AC-9EFF-685A8DBA3BFF}">
      <dgm:prSet custT="1"/>
      <dgm:spPr/>
      <dgm:t>
        <a:bodyPr/>
        <a:lstStyle/>
        <a:p>
          <a:r>
            <a:rPr lang="en-US" sz="1200">
              <a:latin typeface="Arial" pitchFamily="34" charset="0"/>
              <a:cs typeface="Arial" pitchFamily="34" charset="0"/>
            </a:rPr>
            <a:t>Programa principal</a:t>
          </a:r>
        </a:p>
      </dgm:t>
    </dgm:pt>
    <dgm:pt modelId="{8390C29D-305A-4B30-8B2E-727B1BBA5710}" type="parTrans" cxnId="{05345C6F-469D-4FA1-AD9E-B4A6D9391EAA}">
      <dgm:prSet/>
      <dgm:spPr/>
      <dgm:t>
        <a:bodyPr/>
        <a:lstStyle/>
        <a:p>
          <a:endParaRPr lang="en-US" sz="1200">
            <a:latin typeface="Arial" pitchFamily="34" charset="0"/>
            <a:cs typeface="Arial" pitchFamily="34" charset="0"/>
          </a:endParaRPr>
        </a:p>
      </dgm:t>
    </dgm:pt>
    <dgm:pt modelId="{5ADD59B6-271E-4FAE-8B4F-1C212E848994}" type="sibTrans" cxnId="{05345C6F-469D-4FA1-AD9E-B4A6D9391EAA}">
      <dgm:prSet custT="1"/>
      <dgm:spPr/>
      <dgm:t>
        <a:bodyPr/>
        <a:lstStyle/>
        <a:p>
          <a:endParaRPr lang="en-US" sz="1200">
            <a:latin typeface="Arial" pitchFamily="34" charset="0"/>
            <a:cs typeface="Arial" pitchFamily="34" charset="0"/>
          </a:endParaRPr>
        </a:p>
      </dgm:t>
    </dgm:pt>
    <dgm:pt modelId="{9B326990-0841-49EF-910C-BBE6BF17EEEB}">
      <dgm:prSet custT="1"/>
      <dgm:spPr/>
      <dgm:t>
        <a:bodyPr/>
        <a:lstStyle/>
        <a:p>
          <a:r>
            <a:rPr lang="en-US" sz="1200">
              <a:latin typeface="Arial" pitchFamily="34" charset="0"/>
              <a:cs typeface="Arial" pitchFamily="34" charset="0"/>
            </a:rPr>
            <a:t>Lectura de Variables Fisicas</a:t>
          </a:r>
        </a:p>
      </dgm:t>
    </dgm:pt>
    <dgm:pt modelId="{82823E00-69B7-4AC0-BD97-46837D19A4BD}" type="parTrans" cxnId="{A8047AC3-C6A0-4865-B08C-B96BA3170B61}">
      <dgm:prSet/>
      <dgm:spPr/>
      <dgm:t>
        <a:bodyPr/>
        <a:lstStyle/>
        <a:p>
          <a:endParaRPr lang="en-US" sz="1200">
            <a:latin typeface="Arial" pitchFamily="34" charset="0"/>
            <a:cs typeface="Arial" pitchFamily="34" charset="0"/>
          </a:endParaRPr>
        </a:p>
      </dgm:t>
    </dgm:pt>
    <dgm:pt modelId="{4961481B-92C1-4A80-A137-8E142622C9C2}" type="sibTrans" cxnId="{A8047AC3-C6A0-4865-B08C-B96BA3170B61}">
      <dgm:prSet/>
      <dgm:spPr/>
      <dgm:t>
        <a:bodyPr/>
        <a:lstStyle/>
        <a:p>
          <a:endParaRPr lang="en-US" sz="1200">
            <a:latin typeface="Arial" pitchFamily="34" charset="0"/>
            <a:cs typeface="Arial" pitchFamily="34" charset="0"/>
          </a:endParaRPr>
        </a:p>
      </dgm:t>
    </dgm:pt>
    <dgm:pt modelId="{515F6318-30B2-41D9-BD7D-C8AF527DDF1F}">
      <dgm:prSet custT="1"/>
      <dgm:spPr/>
      <dgm:t>
        <a:bodyPr/>
        <a:lstStyle/>
        <a:p>
          <a:r>
            <a:rPr lang="en-US" sz="1200">
              <a:latin typeface="Arial" pitchFamily="34" charset="0"/>
              <a:cs typeface="Arial" pitchFamily="34" charset="0"/>
            </a:rPr>
            <a:t>Graficas de variables</a:t>
          </a:r>
        </a:p>
      </dgm:t>
    </dgm:pt>
    <dgm:pt modelId="{49E44DD5-1211-4365-B3B6-45FCC48833DC}" type="parTrans" cxnId="{9F257D21-A4B4-4C81-8E89-43F7C19B89F7}">
      <dgm:prSet/>
      <dgm:spPr/>
      <dgm:t>
        <a:bodyPr/>
        <a:lstStyle/>
        <a:p>
          <a:endParaRPr lang="en-US" sz="1200">
            <a:latin typeface="Arial" pitchFamily="34" charset="0"/>
            <a:cs typeface="Arial" pitchFamily="34" charset="0"/>
          </a:endParaRPr>
        </a:p>
      </dgm:t>
    </dgm:pt>
    <dgm:pt modelId="{C01E5772-6D68-4CFB-B5E4-D2234F89F82C}" type="sibTrans" cxnId="{9F257D21-A4B4-4C81-8E89-43F7C19B89F7}">
      <dgm:prSet/>
      <dgm:spPr/>
      <dgm:t>
        <a:bodyPr/>
        <a:lstStyle/>
        <a:p>
          <a:endParaRPr lang="en-US" sz="1200">
            <a:latin typeface="Arial" pitchFamily="34" charset="0"/>
            <a:cs typeface="Arial" pitchFamily="34" charset="0"/>
          </a:endParaRPr>
        </a:p>
      </dgm:t>
    </dgm:pt>
    <dgm:pt modelId="{BDF46325-C6FE-42C8-A5FD-53AC7530D8CB}">
      <dgm:prSet custT="1"/>
      <dgm:spPr/>
      <dgm:t>
        <a:bodyPr/>
        <a:lstStyle/>
        <a:p>
          <a:r>
            <a:rPr lang="en-US" sz="1200">
              <a:latin typeface="Arial" pitchFamily="34" charset="0"/>
              <a:cs typeface="Arial" pitchFamily="34" charset="0"/>
            </a:rPr>
            <a:t>Visualizacion en pantalla</a:t>
          </a:r>
        </a:p>
      </dgm:t>
    </dgm:pt>
    <dgm:pt modelId="{4EA1C64E-028A-4240-B46E-8140C25FF880}" type="parTrans" cxnId="{890D30EF-47AA-43D7-86C8-069BEAE14CEA}">
      <dgm:prSet/>
      <dgm:spPr/>
      <dgm:t>
        <a:bodyPr/>
        <a:lstStyle/>
        <a:p>
          <a:endParaRPr lang="en-US" sz="1200">
            <a:latin typeface="Arial" pitchFamily="34" charset="0"/>
            <a:cs typeface="Arial" pitchFamily="34" charset="0"/>
          </a:endParaRPr>
        </a:p>
      </dgm:t>
    </dgm:pt>
    <dgm:pt modelId="{1070B96A-42C4-42B6-A575-7D74AB7D30E9}" type="sibTrans" cxnId="{890D30EF-47AA-43D7-86C8-069BEAE14CEA}">
      <dgm:prSet/>
      <dgm:spPr/>
      <dgm:t>
        <a:bodyPr/>
        <a:lstStyle/>
        <a:p>
          <a:endParaRPr lang="en-US" sz="1200">
            <a:latin typeface="Arial" pitchFamily="34" charset="0"/>
            <a:cs typeface="Arial" pitchFamily="34" charset="0"/>
          </a:endParaRPr>
        </a:p>
      </dgm:t>
    </dgm:pt>
    <dgm:pt modelId="{EB8003BB-9BD5-486B-9D0F-0C6D3C97726F}">
      <dgm:prSet custT="1"/>
      <dgm:spPr/>
      <dgm:t>
        <a:bodyPr/>
        <a:lstStyle/>
        <a:p>
          <a:r>
            <a:rPr lang="en-US" sz="1200">
              <a:latin typeface="Arial" pitchFamily="34" charset="0"/>
              <a:cs typeface="Arial" pitchFamily="34" charset="0"/>
            </a:rPr>
            <a:t>Configuración de Canales de Lectura</a:t>
          </a:r>
        </a:p>
      </dgm:t>
    </dgm:pt>
    <dgm:pt modelId="{D1C063E4-4A91-49DE-8498-C75E2822455C}" type="sibTrans" cxnId="{98BFEA33-E5C2-4F56-A063-4AC8E561D268}">
      <dgm:prSet custT="1"/>
      <dgm:spPr/>
      <dgm:t>
        <a:bodyPr/>
        <a:lstStyle/>
        <a:p>
          <a:endParaRPr lang="en-US" sz="1200">
            <a:latin typeface="Arial" pitchFamily="34" charset="0"/>
            <a:cs typeface="Arial" pitchFamily="34" charset="0"/>
          </a:endParaRPr>
        </a:p>
      </dgm:t>
    </dgm:pt>
    <dgm:pt modelId="{97507DD7-DA81-4348-A7E8-BD5C15E4E226}" type="parTrans" cxnId="{98BFEA33-E5C2-4F56-A063-4AC8E561D268}">
      <dgm:prSet/>
      <dgm:spPr/>
      <dgm:t>
        <a:bodyPr/>
        <a:lstStyle/>
        <a:p>
          <a:endParaRPr lang="en-US" sz="1200">
            <a:latin typeface="Arial" pitchFamily="34" charset="0"/>
            <a:cs typeface="Arial" pitchFamily="34" charset="0"/>
          </a:endParaRPr>
        </a:p>
      </dgm:t>
    </dgm:pt>
    <dgm:pt modelId="{5DD24600-DDE9-4366-BD40-929CE4FA8C64}">
      <dgm:prSet custT="1"/>
      <dgm:spPr/>
      <dgm:t>
        <a:bodyPr/>
        <a:lstStyle/>
        <a:p>
          <a:r>
            <a:rPr lang="en-US" sz="1200">
              <a:latin typeface="Arial" pitchFamily="34" charset="0"/>
              <a:cs typeface="Arial" pitchFamily="34" charset="0"/>
            </a:rPr>
            <a:t>Inicio de programa</a:t>
          </a:r>
        </a:p>
      </dgm:t>
    </dgm:pt>
    <dgm:pt modelId="{A09B116A-6262-49A1-9D57-733DDDD49309}" type="sibTrans" cxnId="{93337B11-34FE-4B4D-A5C6-8BEC10B79BFC}">
      <dgm:prSet custT="1"/>
      <dgm:spPr/>
      <dgm:t>
        <a:bodyPr/>
        <a:lstStyle/>
        <a:p>
          <a:endParaRPr lang="en-US" sz="1200">
            <a:latin typeface="Arial" pitchFamily="34" charset="0"/>
            <a:cs typeface="Arial" pitchFamily="34" charset="0"/>
          </a:endParaRPr>
        </a:p>
      </dgm:t>
    </dgm:pt>
    <dgm:pt modelId="{78249DCA-6194-44B9-9741-93DC53BC36F5}" type="parTrans" cxnId="{93337B11-34FE-4B4D-A5C6-8BEC10B79BFC}">
      <dgm:prSet/>
      <dgm:spPr/>
      <dgm:t>
        <a:bodyPr/>
        <a:lstStyle/>
        <a:p>
          <a:endParaRPr lang="en-US" sz="1200">
            <a:latin typeface="Arial" pitchFamily="34" charset="0"/>
            <a:cs typeface="Arial" pitchFamily="34" charset="0"/>
          </a:endParaRPr>
        </a:p>
      </dgm:t>
    </dgm:pt>
    <dgm:pt modelId="{3A3DF51B-471F-4284-87A1-C9331D7D4523}">
      <dgm:prSet custT="1"/>
      <dgm:spPr/>
      <dgm:t>
        <a:bodyPr/>
        <a:lstStyle/>
        <a:p>
          <a:r>
            <a:rPr lang="en-US" sz="1200">
              <a:latin typeface="Arial" pitchFamily="34" charset="0"/>
              <a:cs typeface="Arial" pitchFamily="34" charset="0"/>
            </a:rPr>
            <a:t>Fin del Programa</a:t>
          </a:r>
        </a:p>
      </dgm:t>
    </dgm:pt>
    <dgm:pt modelId="{C65DCE30-451E-4F26-95A0-1B467AF7155C}" type="parTrans" cxnId="{86823747-B984-4291-BE2A-1A0DF5F34E12}">
      <dgm:prSet/>
      <dgm:spPr/>
      <dgm:t>
        <a:bodyPr/>
        <a:lstStyle/>
        <a:p>
          <a:endParaRPr lang="en-US"/>
        </a:p>
      </dgm:t>
    </dgm:pt>
    <dgm:pt modelId="{8FDD140B-A354-4C96-B39F-B0B911F3491C}" type="sibTrans" cxnId="{86823747-B984-4291-BE2A-1A0DF5F34E12}">
      <dgm:prSet/>
      <dgm:spPr/>
      <dgm:t>
        <a:bodyPr/>
        <a:lstStyle/>
        <a:p>
          <a:endParaRPr lang="en-US"/>
        </a:p>
      </dgm:t>
    </dgm:pt>
    <dgm:pt modelId="{07AA0442-C35A-40D8-A591-BD701EF4C163}" type="pres">
      <dgm:prSet presAssocID="{880E836D-9637-4838-BDC0-CF22CD194D0C}" presName="Name0" presStyleCnt="0">
        <dgm:presLayoutVars>
          <dgm:dir/>
          <dgm:resizeHandles val="exact"/>
        </dgm:presLayoutVars>
      </dgm:prSet>
      <dgm:spPr/>
      <dgm:t>
        <a:bodyPr/>
        <a:lstStyle/>
        <a:p>
          <a:endParaRPr lang="en-US"/>
        </a:p>
      </dgm:t>
    </dgm:pt>
    <dgm:pt modelId="{4C506768-E64A-414D-9896-55DA426490DB}" type="pres">
      <dgm:prSet presAssocID="{7170F52D-E6CE-4393-B49A-46BBB2867443}" presName="node" presStyleLbl="node1" presStyleIdx="0" presStyleCnt="9">
        <dgm:presLayoutVars>
          <dgm:bulletEnabled val="1"/>
        </dgm:presLayoutVars>
      </dgm:prSet>
      <dgm:spPr/>
      <dgm:t>
        <a:bodyPr/>
        <a:lstStyle/>
        <a:p>
          <a:endParaRPr lang="en-US"/>
        </a:p>
      </dgm:t>
    </dgm:pt>
    <dgm:pt modelId="{DC957199-1F18-42F1-BEB5-AB876991EF47}" type="pres">
      <dgm:prSet presAssocID="{4C63B860-568D-46AA-A568-AC8125FD59CF}" presName="sibTrans" presStyleLbl="sibTrans1D1" presStyleIdx="0" presStyleCnt="8"/>
      <dgm:spPr/>
      <dgm:t>
        <a:bodyPr/>
        <a:lstStyle/>
        <a:p>
          <a:endParaRPr lang="en-US"/>
        </a:p>
      </dgm:t>
    </dgm:pt>
    <dgm:pt modelId="{2A1794A5-0EAB-40AA-84B4-9ADC017A1F6F}" type="pres">
      <dgm:prSet presAssocID="{4C63B860-568D-46AA-A568-AC8125FD59CF}" presName="connectorText" presStyleLbl="sibTrans1D1" presStyleIdx="0" presStyleCnt="8"/>
      <dgm:spPr/>
      <dgm:t>
        <a:bodyPr/>
        <a:lstStyle/>
        <a:p>
          <a:endParaRPr lang="en-US"/>
        </a:p>
      </dgm:t>
    </dgm:pt>
    <dgm:pt modelId="{7D6D2FC1-7A98-47E5-A0CE-B3E4824ACC3B}" type="pres">
      <dgm:prSet presAssocID="{EB8003BB-9BD5-486B-9D0F-0C6D3C97726F}" presName="node" presStyleLbl="node1" presStyleIdx="1" presStyleCnt="9">
        <dgm:presLayoutVars>
          <dgm:bulletEnabled val="1"/>
        </dgm:presLayoutVars>
      </dgm:prSet>
      <dgm:spPr/>
      <dgm:t>
        <a:bodyPr/>
        <a:lstStyle/>
        <a:p>
          <a:endParaRPr lang="en-US"/>
        </a:p>
      </dgm:t>
    </dgm:pt>
    <dgm:pt modelId="{75D673D3-28FF-4EB0-BB41-12594D53A77F}" type="pres">
      <dgm:prSet presAssocID="{D1C063E4-4A91-49DE-8498-C75E2822455C}" presName="sibTrans" presStyleLbl="sibTrans1D1" presStyleIdx="1" presStyleCnt="8"/>
      <dgm:spPr/>
      <dgm:t>
        <a:bodyPr/>
        <a:lstStyle/>
        <a:p>
          <a:endParaRPr lang="en-US"/>
        </a:p>
      </dgm:t>
    </dgm:pt>
    <dgm:pt modelId="{468C3FEB-9D90-4813-A0E4-2A46BCBA2326}" type="pres">
      <dgm:prSet presAssocID="{D1C063E4-4A91-49DE-8498-C75E2822455C}" presName="connectorText" presStyleLbl="sibTrans1D1" presStyleIdx="1" presStyleCnt="8"/>
      <dgm:spPr/>
      <dgm:t>
        <a:bodyPr/>
        <a:lstStyle/>
        <a:p>
          <a:endParaRPr lang="en-US"/>
        </a:p>
      </dgm:t>
    </dgm:pt>
    <dgm:pt modelId="{2EE5B9B9-739B-4D15-A97F-D168AA96A0A9}" type="pres">
      <dgm:prSet presAssocID="{EB52C101-680C-4865-ADA1-2B1A831D57E9}" presName="node" presStyleLbl="node1" presStyleIdx="2" presStyleCnt="9">
        <dgm:presLayoutVars>
          <dgm:bulletEnabled val="1"/>
        </dgm:presLayoutVars>
      </dgm:prSet>
      <dgm:spPr/>
      <dgm:t>
        <a:bodyPr/>
        <a:lstStyle/>
        <a:p>
          <a:endParaRPr lang="en-US"/>
        </a:p>
      </dgm:t>
    </dgm:pt>
    <dgm:pt modelId="{9940849E-0CB8-4EB6-9425-D4361071A1A2}" type="pres">
      <dgm:prSet presAssocID="{5F97BD3F-CC33-454A-9539-4ED7A67380C0}" presName="sibTrans" presStyleLbl="sibTrans1D1" presStyleIdx="2" presStyleCnt="8"/>
      <dgm:spPr/>
      <dgm:t>
        <a:bodyPr/>
        <a:lstStyle/>
        <a:p>
          <a:endParaRPr lang="en-US"/>
        </a:p>
      </dgm:t>
    </dgm:pt>
    <dgm:pt modelId="{560B837E-8DE5-460A-9A80-C1D63096CC20}" type="pres">
      <dgm:prSet presAssocID="{5F97BD3F-CC33-454A-9539-4ED7A67380C0}" presName="connectorText" presStyleLbl="sibTrans1D1" presStyleIdx="2" presStyleCnt="8"/>
      <dgm:spPr/>
      <dgm:t>
        <a:bodyPr/>
        <a:lstStyle/>
        <a:p>
          <a:endParaRPr lang="en-US"/>
        </a:p>
      </dgm:t>
    </dgm:pt>
    <dgm:pt modelId="{49635E19-A08C-4F75-8D37-A6EF68CC4871}" type="pres">
      <dgm:prSet presAssocID="{8E1E558A-482F-4397-9974-F93A9DC4FECB}" presName="node" presStyleLbl="node1" presStyleIdx="3" presStyleCnt="9">
        <dgm:presLayoutVars>
          <dgm:bulletEnabled val="1"/>
        </dgm:presLayoutVars>
      </dgm:prSet>
      <dgm:spPr/>
      <dgm:t>
        <a:bodyPr/>
        <a:lstStyle/>
        <a:p>
          <a:endParaRPr lang="en-US"/>
        </a:p>
      </dgm:t>
    </dgm:pt>
    <dgm:pt modelId="{F5AB3017-5F22-42BD-9373-E4A8B4925B5B}" type="pres">
      <dgm:prSet presAssocID="{F95E7A63-8031-4C79-85C1-104CA8867BA7}" presName="sibTrans" presStyleLbl="sibTrans1D1" presStyleIdx="3" presStyleCnt="8"/>
      <dgm:spPr/>
      <dgm:t>
        <a:bodyPr/>
        <a:lstStyle/>
        <a:p>
          <a:endParaRPr lang="en-US"/>
        </a:p>
      </dgm:t>
    </dgm:pt>
    <dgm:pt modelId="{D8B7891D-28CA-4AF0-BEF7-43D3CD12D694}" type="pres">
      <dgm:prSet presAssocID="{F95E7A63-8031-4C79-85C1-104CA8867BA7}" presName="connectorText" presStyleLbl="sibTrans1D1" presStyleIdx="3" presStyleCnt="8"/>
      <dgm:spPr/>
      <dgm:t>
        <a:bodyPr/>
        <a:lstStyle/>
        <a:p>
          <a:endParaRPr lang="en-US"/>
        </a:p>
      </dgm:t>
    </dgm:pt>
    <dgm:pt modelId="{BDC2F964-8315-4937-906E-1CDECC451829}" type="pres">
      <dgm:prSet presAssocID="{5DD24600-DDE9-4366-BD40-929CE4FA8C64}" presName="node" presStyleLbl="node1" presStyleIdx="4" presStyleCnt="9">
        <dgm:presLayoutVars>
          <dgm:bulletEnabled val="1"/>
        </dgm:presLayoutVars>
      </dgm:prSet>
      <dgm:spPr/>
      <dgm:t>
        <a:bodyPr/>
        <a:lstStyle/>
        <a:p>
          <a:endParaRPr lang="en-US"/>
        </a:p>
      </dgm:t>
    </dgm:pt>
    <dgm:pt modelId="{F5A2F96E-C6C7-4105-9637-EFC78E8B2892}" type="pres">
      <dgm:prSet presAssocID="{A09B116A-6262-49A1-9D57-733DDDD49309}" presName="sibTrans" presStyleLbl="sibTrans1D1" presStyleIdx="4" presStyleCnt="8"/>
      <dgm:spPr/>
      <dgm:t>
        <a:bodyPr/>
        <a:lstStyle/>
        <a:p>
          <a:endParaRPr lang="en-US"/>
        </a:p>
      </dgm:t>
    </dgm:pt>
    <dgm:pt modelId="{75620350-EE9D-4815-A77F-5A3C41244032}" type="pres">
      <dgm:prSet presAssocID="{A09B116A-6262-49A1-9D57-733DDDD49309}" presName="connectorText" presStyleLbl="sibTrans1D1" presStyleIdx="4" presStyleCnt="8"/>
      <dgm:spPr/>
      <dgm:t>
        <a:bodyPr/>
        <a:lstStyle/>
        <a:p>
          <a:endParaRPr lang="en-US"/>
        </a:p>
      </dgm:t>
    </dgm:pt>
    <dgm:pt modelId="{7D87DBEE-17E5-49E4-AA9D-41CBEEEE1258}" type="pres">
      <dgm:prSet presAssocID="{EFFBD3B7-CB0E-486C-9626-0CF333D537FB}" presName="node" presStyleLbl="node1" presStyleIdx="5" presStyleCnt="9">
        <dgm:presLayoutVars>
          <dgm:bulletEnabled val="1"/>
        </dgm:presLayoutVars>
      </dgm:prSet>
      <dgm:spPr/>
      <dgm:t>
        <a:bodyPr/>
        <a:lstStyle/>
        <a:p>
          <a:endParaRPr lang="en-US"/>
        </a:p>
      </dgm:t>
    </dgm:pt>
    <dgm:pt modelId="{BBD8B37E-A5B4-4D67-A77D-391021C4C5D7}" type="pres">
      <dgm:prSet presAssocID="{E19E9509-8C68-4B0D-B64E-375942C361D7}" presName="sibTrans" presStyleLbl="sibTrans1D1" presStyleIdx="5" presStyleCnt="8"/>
      <dgm:spPr/>
      <dgm:t>
        <a:bodyPr/>
        <a:lstStyle/>
        <a:p>
          <a:endParaRPr lang="en-US"/>
        </a:p>
      </dgm:t>
    </dgm:pt>
    <dgm:pt modelId="{C88AEA3A-38C4-40EC-ADC0-E3366D6BF4F0}" type="pres">
      <dgm:prSet presAssocID="{E19E9509-8C68-4B0D-B64E-375942C361D7}" presName="connectorText" presStyleLbl="sibTrans1D1" presStyleIdx="5" presStyleCnt="8"/>
      <dgm:spPr/>
      <dgm:t>
        <a:bodyPr/>
        <a:lstStyle/>
        <a:p>
          <a:endParaRPr lang="en-US"/>
        </a:p>
      </dgm:t>
    </dgm:pt>
    <dgm:pt modelId="{631DECA3-D0F2-4FF9-9C06-723FEF99A1A8}" type="pres">
      <dgm:prSet presAssocID="{930337F2-1AE4-44AC-9EFF-685A8DBA3BFF}" presName="node" presStyleLbl="node1" presStyleIdx="6" presStyleCnt="9" custScaleX="161974" custScaleY="135967" custLinFactNeighborX="-1449" custLinFactNeighborY="403">
        <dgm:presLayoutVars>
          <dgm:bulletEnabled val="1"/>
        </dgm:presLayoutVars>
      </dgm:prSet>
      <dgm:spPr/>
      <dgm:t>
        <a:bodyPr/>
        <a:lstStyle/>
        <a:p>
          <a:endParaRPr lang="en-US"/>
        </a:p>
      </dgm:t>
    </dgm:pt>
    <dgm:pt modelId="{D0C2C04B-9D55-4591-AEFE-022C145B2C2A}" type="pres">
      <dgm:prSet presAssocID="{5ADD59B6-271E-4FAE-8B4F-1C212E848994}" presName="sibTrans" presStyleLbl="sibTrans1D1" presStyleIdx="6" presStyleCnt="8"/>
      <dgm:spPr/>
      <dgm:t>
        <a:bodyPr/>
        <a:lstStyle/>
        <a:p>
          <a:endParaRPr lang="en-US"/>
        </a:p>
      </dgm:t>
    </dgm:pt>
    <dgm:pt modelId="{DDE48D0E-5FDA-4125-A764-C25872066E77}" type="pres">
      <dgm:prSet presAssocID="{5ADD59B6-271E-4FAE-8B4F-1C212E848994}" presName="connectorText" presStyleLbl="sibTrans1D1" presStyleIdx="6" presStyleCnt="8"/>
      <dgm:spPr/>
      <dgm:t>
        <a:bodyPr/>
        <a:lstStyle/>
        <a:p>
          <a:endParaRPr lang="en-US"/>
        </a:p>
      </dgm:t>
    </dgm:pt>
    <dgm:pt modelId="{CE1E184D-305D-4E4F-A29B-EC31E280C474}" type="pres">
      <dgm:prSet presAssocID="{BDF46325-C6FE-42C8-A5FD-53AC7530D8CB}" presName="node" presStyleLbl="node1" presStyleIdx="7" presStyleCnt="9">
        <dgm:presLayoutVars>
          <dgm:bulletEnabled val="1"/>
        </dgm:presLayoutVars>
      </dgm:prSet>
      <dgm:spPr/>
      <dgm:t>
        <a:bodyPr/>
        <a:lstStyle/>
        <a:p>
          <a:endParaRPr lang="en-US"/>
        </a:p>
      </dgm:t>
    </dgm:pt>
    <dgm:pt modelId="{E507502C-CEF8-4065-BCC7-870A9D2A5322}" type="pres">
      <dgm:prSet presAssocID="{1070B96A-42C4-42B6-A575-7D74AB7D30E9}" presName="sibTrans" presStyleLbl="sibTrans1D1" presStyleIdx="7" presStyleCnt="8"/>
      <dgm:spPr/>
      <dgm:t>
        <a:bodyPr/>
        <a:lstStyle/>
        <a:p>
          <a:endParaRPr lang="en-US"/>
        </a:p>
      </dgm:t>
    </dgm:pt>
    <dgm:pt modelId="{221D892A-A752-453F-B3CF-8BCBFD390349}" type="pres">
      <dgm:prSet presAssocID="{1070B96A-42C4-42B6-A575-7D74AB7D30E9}" presName="connectorText" presStyleLbl="sibTrans1D1" presStyleIdx="7" presStyleCnt="8"/>
      <dgm:spPr/>
      <dgm:t>
        <a:bodyPr/>
        <a:lstStyle/>
        <a:p>
          <a:endParaRPr lang="en-US"/>
        </a:p>
      </dgm:t>
    </dgm:pt>
    <dgm:pt modelId="{40F4F6E8-7066-46DB-B8EA-D47209FE42B5}" type="pres">
      <dgm:prSet presAssocID="{3A3DF51B-471F-4284-87A1-C9331D7D4523}" presName="node" presStyleLbl="node1" presStyleIdx="8" presStyleCnt="9">
        <dgm:presLayoutVars>
          <dgm:bulletEnabled val="1"/>
        </dgm:presLayoutVars>
      </dgm:prSet>
      <dgm:spPr/>
      <dgm:t>
        <a:bodyPr/>
        <a:lstStyle/>
        <a:p>
          <a:endParaRPr lang="en-US"/>
        </a:p>
      </dgm:t>
    </dgm:pt>
  </dgm:ptLst>
  <dgm:cxnLst>
    <dgm:cxn modelId="{62581827-007D-4F23-961B-49C06E7B4B01}" type="presOf" srcId="{5ADD59B6-271E-4FAE-8B4F-1C212E848994}" destId="{D0C2C04B-9D55-4591-AEFE-022C145B2C2A}" srcOrd="0" destOrd="0" presId="urn:microsoft.com/office/officeart/2005/8/layout/bProcess3"/>
    <dgm:cxn modelId="{D535B4B6-11B6-4AC8-8070-A342BEC32387}" type="presOf" srcId="{D1C063E4-4A91-49DE-8498-C75E2822455C}" destId="{75D673D3-28FF-4EB0-BB41-12594D53A77F}" srcOrd="0" destOrd="0" presId="urn:microsoft.com/office/officeart/2005/8/layout/bProcess3"/>
    <dgm:cxn modelId="{64373A26-447A-4488-87C1-A509C92B425A}" type="presOf" srcId="{515F6318-30B2-41D9-BD7D-C8AF527DDF1F}" destId="{631DECA3-D0F2-4FF9-9C06-723FEF99A1A8}" srcOrd="0" destOrd="2" presId="urn:microsoft.com/office/officeart/2005/8/layout/bProcess3"/>
    <dgm:cxn modelId="{1171A954-B10D-4764-8D57-9B0C129993AF}" type="presOf" srcId="{F95E7A63-8031-4C79-85C1-104CA8867BA7}" destId="{F5AB3017-5F22-42BD-9373-E4A8B4925B5B}" srcOrd="0" destOrd="0" presId="urn:microsoft.com/office/officeart/2005/8/layout/bProcess3"/>
    <dgm:cxn modelId="{DAFFA542-FA26-4DAE-88A9-0BF91946EE57}" type="presOf" srcId="{A09B116A-6262-49A1-9D57-733DDDD49309}" destId="{F5A2F96E-C6C7-4105-9637-EFC78E8B2892}" srcOrd="0" destOrd="0" presId="urn:microsoft.com/office/officeart/2005/8/layout/bProcess3"/>
    <dgm:cxn modelId="{BFE1E2C6-DA44-4337-8FD3-1CB178F8A591}" type="presOf" srcId="{F95E7A63-8031-4C79-85C1-104CA8867BA7}" destId="{D8B7891D-28CA-4AF0-BEF7-43D3CD12D694}" srcOrd="1" destOrd="0" presId="urn:microsoft.com/office/officeart/2005/8/layout/bProcess3"/>
    <dgm:cxn modelId="{152355CB-72AF-4845-BB8E-653CFECB69D3}" type="presOf" srcId="{1070B96A-42C4-42B6-A575-7D74AB7D30E9}" destId="{221D892A-A752-453F-B3CF-8BCBFD390349}" srcOrd="1" destOrd="0" presId="urn:microsoft.com/office/officeart/2005/8/layout/bProcess3"/>
    <dgm:cxn modelId="{689E3E3B-7E9F-4961-8F80-A13A42D42C7E}" type="presOf" srcId="{D1C063E4-4A91-49DE-8498-C75E2822455C}" destId="{468C3FEB-9D90-4813-A0E4-2A46BCBA2326}" srcOrd="1" destOrd="0" presId="urn:microsoft.com/office/officeart/2005/8/layout/bProcess3"/>
    <dgm:cxn modelId="{05345C6F-469D-4FA1-AD9E-B4A6D9391EAA}" srcId="{880E836D-9637-4838-BDC0-CF22CD194D0C}" destId="{930337F2-1AE4-44AC-9EFF-685A8DBA3BFF}" srcOrd="6" destOrd="0" parTransId="{8390C29D-305A-4B30-8B2E-727B1BBA5710}" sibTransId="{5ADD59B6-271E-4FAE-8B4F-1C212E848994}"/>
    <dgm:cxn modelId="{A589A7B6-D82F-4A61-86F7-1860D5393D3C}" type="presOf" srcId="{E19E9509-8C68-4B0D-B64E-375942C361D7}" destId="{C88AEA3A-38C4-40EC-ADC0-E3366D6BF4F0}" srcOrd="1" destOrd="0" presId="urn:microsoft.com/office/officeart/2005/8/layout/bProcess3"/>
    <dgm:cxn modelId="{A8047AC3-C6A0-4865-B08C-B96BA3170B61}" srcId="{930337F2-1AE4-44AC-9EFF-685A8DBA3BFF}" destId="{9B326990-0841-49EF-910C-BBE6BF17EEEB}" srcOrd="0" destOrd="0" parTransId="{82823E00-69B7-4AC0-BD97-46837D19A4BD}" sibTransId="{4961481B-92C1-4A80-A137-8E142622C9C2}"/>
    <dgm:cxn modelId="{DA195565-F943-4F0A-A8A4-5B137B883366}" type="presOf" srcId="{5F97BD3F-CC33-454A-9539-4ED7A67380C0}" destId="{560B837E-8DE5-460A-9A80-C1D63096CC20}" srcOrd="1" destOrd="0" presId="urn:microsoft.com/office/officeart/2005/8/layout/bProcess3"/>
    <dgm:cxn modelId="{B8F1E61B-D358-4437-9727-1B48F98985A3}" type="presOf" srcId="{3A3DF51B-471F-4284-87A1-C9331D7D4523}" destId="{40F4F6E8-7066-46DB-B8EA-D47209FE42B5}" srcOrd="0" destOrd="0" presId="urn:microsoft.com/office/officeart/2005/8/layout/bProcess3"/>
    <dgm:cxn modelId="{CD7996D2-89C9-4312-9EC4-693CF28DE173}" type="presOf" srcId="{880E836D-9637-4838-BDC0-CF22CD194D0C}" destId="{07AA0442-C35A-40D8-A591-BD701EF4C163}" srcOrd="0" destOrd="0" presId="urn:microsoft.com/office/officeart/2005/8/layout/bProcess3"/>
    <dgm:cxn modelId="{CE8B1EC3-5FE0-4998-8089-0B00E6A0E941}" type="presOf" srcId="{EB8003BB-9BD5-486B-9D0F-0C6D3C97726F}" destId="{7D6D2FC1-7A98-47E5-A0CE-B3E4824ACC3B}" srcOrd="0" destOrd="0" presId="urn:microsoft.com/office/officeart/2005/8/layout/bProcess3"/>
    <dgm:cxn modelId="{A9F96E50-F309-40BA-AAD8-502178C8B654}" type="presOf" srcId="{EB52C101-680C-4865-ADA1-2B1A831D57E9}" destId="{2EE5B9B9-739B-4D15-A97F-D168AA96A0A9}" srcOrd="0" destOrd="0" presId="urn:microsoft.com/office/officeart/2005/8/layout/bProcess3"/>
    <dgm:cxn modelId="{9F257D21-A4B4-4C81-8E89-43F7C19B89F7}" srcId="{930337F2-1AE4-44AC-9EFF-685A8DBA3BFF}" destId="{515F6318-30B2-41D9-BD7D-C8AF527DDF1F}" srcOrd="1" destOrd="0" parTransId="{49E44DD5-1211-4365-B3B6-45FCC48833DC}" sibTransId="{C01E5772-6D68-4CFB-B5E4-D2234F89F82C}"/>
    <dgm:cxn modelId="{757D6043-E1B8-4636-9E0F-DE9F740923B5}" type="presOf" srcId="{EFFBD3B7-CB0E-486C-9626-0CF333D537FB}" destId="{7D87DBEE-17E5-49E4-AA9D-41CBEEEE1258}" srcOrd="0" destOrd="0" presId="urn:microsoft.com/office/officeart/2005/8/layout/bProcess3"/>
    <dgm:cxn modelId="{86823747-B984-4291-BE2A-1A0DF5F34E12}" srcId="{880E836D-9637-4838-BDC0-CF22CD194D0C}" destId="{3A3DF51B-471F-4284-87A1-C9331D7D4523}" srcOrd="8" destOrd="0" parTransId="{C65DCE30-451E-4F26-95A0-1B467AF7155C}" sibTransId="{8FDD140B-A354-4C96-B39F-B0B911F3491C}"/>
    <dgm:cxn modelId="{D21D01E5-3264-4EF2-B20A-F11E47F37DC4}" type="presOf" srcId="{9B326990-0841-49EF-910C-BBE6BF17EEEB}" destId="{631DECA3-D0F2-4FF9-9C06-723FEF99A1A8}" srcOrd="0" destOrd="1" presId="urn:microsoft.com/office/officeart/2005/8/layout/bProcess3"/>
    <dgm:cxn modelId="{C46883C1-95AF-4CE3-86E4-DE518A0E20AB}" srcId="{880E836D-9637-4838-BDC0-CF22CD194D0C}" destId="{EB52C101-680C-4865-ADA1-2B1A831D57E9}" srcOrd="2" destOrd="0" parTransId="{CE27E8A3-D637-4116-A833-028F872D5A75}" sibTransId="{5F97BD3F-CC33-454A-9539-4ED7A67380C0}"/>
    <dgm:cxn modelId="{ADE485B3-C728-45CA-A4CA-EADAC6851508}" type="presOf" srcId="{930337F2-1AE4-44AC-9EFF-685A8DBA3BFF}" destId="{631DECA3-D0F2-4FF9-9C06-723FEF99A1A8}" srcOrd="0" destOrd="0" presId="urn:microsoft.com/office/officeart/2005/8/layout/bProcess3"/>
    <dgm:cxn modelId="{AD08EEB8-2DCD-4C0B-A9EB-BC6D4D821DC4}" type="presOf" srcId="{8E1E558A-482F-4397-9974-F93A9DC4FECB}" destId="{49635E19-A08C-4F75-8D37-A6EF68CC4871}" srcOrd="0" destOrd="0" presId="urn:microsoft.com/office/officeart/2005/8/layout/bProcess3"/>
    <dgm:cxn modelId="{33CF8132-8F70-4549-A840-DACB51A50438}" srcId="{880E836D-9637-4838-BDC0-CF22CD194D0C}" destId="{8E1E558A-482F-4397-9974-F93A9DC4FECB}" srcOrd="3" destOrd="0" parTransId="{EFC1A710-961B-413D-9A48-162E7BA02863}" sibTransId="{F95E7A63-8031-4C79-85C1-104CA8867BA7}"/>
    <dgm:cxn modelId="{D830BCB8-0DF7-4F8B-9858-F333947F87D1}" type="presOf" srcId="{5DD24600-DDE9-4366-BD40-929CE4FA8C64}" destId="{BDC2F964-8315-4937-906E-1CDECC451829}" srcOrd="0" destOrd="0" presId="urn:microsoft.com/office/officeart/2005/8/layout/bProcess3"/>
    <dgm:cxn modelId="{4673445D-1727-4F07-871A-E3786D165170}" type="presOf" srcId="{A09B116A-6262-49A1-9D57-733DDDD49309}" destId="{75620350-EE9D-4815-A77F-5A3C41244032}" srcOrd="1" destOrd="0" presId="urn:microsoft.com/office/officeart/2005/8/layout/bProcess3"/>
    <dgm:cxn modelId="{890D30EF-47AA-43D7-86C8-069BEAE14CEA}" srcId="{880E836D-9637-4838-BDC0-CF22CD194D0C}" destId="{BDF46325-C6FE-42C8-A5FD-53AC7530D8CB}" srcOrd="7" destOrd="0" parTransId="{4EA1C64E-028A-4240-B46E-8140C25FF880}" sibTransId="{1070B96A-42C4-42B6-A575-7D74AB7D30E9}"/>
    <dgm:cxn modelId="{35137331-8EC5-4B0E-9F39-95D5FFF27265}" type="presOf" srcId="{4C63B860-568D-46AA-A568-AC8125FD59CF}" destId="{DC957199-1F18-42F1-BEB5-AB876991EF47}" srcOrd="0" destOrd="0" presId="urn:microsoft.com/office/officeart/2005/8/layout/bProcess3"/>
    <dgm:cxn modelId="{3A152AEA-4B90-4522-A289-9FE75FF3CBC6}" srcId="{880E836D-9637-4838-BDC0-CF22CD194D0C}" destId="{EFFBD3B7-CB0E-486C-9626-0CF333D537FB}" srcOrd="5" destOrd="0" parTransId="{D507CFEB-09B2-4A3A-A49F-4878B568E081}" sibTransId="{E19E9509-8C68-4B0D-B64E-375942C361D7}"/>
    <dgm:cxn modelId="{63E807C4-C83B-405D-8CBA-7A3FE3C17F4E}" type="presOf" srcId="{7170F52D-E6CE-4393-B49A-46BBB2867443}" destId="{4C506768-E64A-414D-9896-55DA426490DB}" srcOrd="0" destOrd="0" presId="urn:microsoft.com/office/officeart/2005/8/layout/bProcess3"/>
    <dgm:cxn modelId="{98BFEA33-E5C2-4F56-A063-4AC8E561D268}" srcId="{880E836D-9637-4838-BDC0-CF22CD194D0C}" destId="{EB8003BB-9BD5-486B-9D0F-0C6D3C97726F}" srcOrd="1" destOrd="0" parTransId="{97507DD7-DA81-4348-A7E8-BD5C15E4E226}" sibTransId="{D1C063E4-4A91-49DE-8498-C75E2822455C}"/>
    <dgm:cxn modelId="{93337B11-34FE-4B4D-A5C6-8BEC10B79BFC}" srcId="{880E836D-9637-4838-BDC0-CF22CD194D0C}" destId="{5DD24600-DDE9-4366-BD40-929CE4FA8C64}" srcOrd="4" destOrd="0" parTransId="{78249DCA-6194-44B9-9741-93DC53BC36F5}" sibTransId="{A09B116A-6262-49A1-9D57-733DDDD49309}"/>
    <dgm:cxn modelId="{FF7DCFF0-2032-401D-BCB0-2227ECF7BB30}" type="presOf" srcId="{5ADD59B6-271E-4FAE-8B4F-1C212E848994}" destId="{DDE48D0E-5FDA-4125-A764-C25872066E77}" srcOrd="1" destOrd="0" presId="urn:microsoft.com/office/officeart/2005/8/layout/bProcess3"/>
    <dgm:cxn modelId="{AF679832-64FD-4298-9109-12BA6B2D680D}" type="presOf" srcId="{BDF46325-C6FE-42C8-A5FD-53AC7530D8CB}" destId="{CE1E184D-305D-4E4F-A29B-EC31E280C474}" srcOrd="0" destOrd="0" presId="urn:microsoft.com/office/officeart/2005/8/layout/bProcess3"/>
    <dgm:cxn modelId="{64B1C347-54D8-405B-9012-B200B42E7C7F}" type="presOf" srcId="{1070B96A-42C4-42B6-A575-7D74AB7D30E9}" destId="{E507502C-CEF8-4065-BCC7-870A9D2A5322}" srcOrd="0" destOrd="0" presId="urn:microsoft.com/office/officeart/2005/8/layout/bProcess3"/>
    <dgm:cxn modelId="{CA709F34-D616-43C9-BE46-45BC478AE9C4}" type="presOf" srcId="{4C63B860-568D-46AA-A568-AC8125FD59CF}" destId="{2A1794A5-0EAB-40AA-84B4-9ADC017A1F6F}" srcOrd="1" destOrd="0" presId="urn:microsoft.com/office/officeart/2005/8/layout/bProcess3"/>
    <dgm:cxn modelId="{88D2D95F-928B-43A4-BD93-A29F81C95087}" type="presOf" srcId="{5F97BD3F-CC33-454A-9539-4ED7A67380C0}" destId="{9940849E-0CB8-4EB6-9425-D4361071A1A2}" srcOrd="0" destOrd="0" presId="urn:microsoft.com/office/officeart/2005/8/layout/bProcess3"/>
    <dgm:cxn modelId="{283861DC-C95C-4744-841A-445DD43F752F}" type="presOf" srcId="{E19E9509-8C68-4B0D-B64E-375942C361D7}" destId="{BBD8B37E-A5B4-4D67-A77D-391021C4C5D7}" srcOrd="0" destOrd="0" presId="urn:microsoft.com/office/officeart/2005/8/layout/bProcess3"/>
    <dgm:cxn modelId="{FFB36595-95C8-4D5C-8D6E-9E4CA50E01F6}" srcId="{880E836D-9637-4838-BDC0-CF22CD194D0C}" destId="{7170F52D-E6CE-4393-B49A-46BBB2867443}" srcOrd="0" destOrd="0" parTransId="{8D2EF105-D64A-456A-8306-8DDFD6848FF2}" sibTransId="{4C63B860-568D-46AA-A568-AC8125FD59CF}"/>
    <dgm:cxn modelId="{7A3C6EE7-FB4B-48E6-A002-FEB2750D0FFA}" type="presParOf" srcId="{07AA0442-C35A-40D8-A591-BD701EF4C163}" destId="{4C506768-E64A-414D-9896-55DA426490DB}" srcOrd="0" destOrd="0" presId="urn:microsoft.com/office/officeart/2005/8/layout/bProcess3"/>
    <dgm:cxn modelId="{288BF608-CB7A-4E42-8C1D-7D08CD1528C9}" type="presParOf" srcId="{07AA0442-C35A-40D8-A591-BD701EF4C163}" destId="{DC957199-1F18-42F1-BEB5-AB876991EF47}" srcOrd="1" destOrd="0" presId="urn:microsoft.com/office/officeart/2005/8/layout/bProcess3"/>
    <dgm:cxn modelId="{39DE3223-943C-45B5-AD98-95CD04B5C9DE}" type="presParOf" srcId="{DC957199-1F18-42F1-BEB5-AB876991EF47}" destId="{2A1794A5-0EAB-40AA-84B4-9ADC017A1F6F}" srcOrd="0" destOrd="0" presId="urn:microsoft.com/office/officeart/2005/8/layout/bProcess3"/>
    <dgm:cxn modelId="{5D4298CE-D8ED-415D-BB55-2F756CEAA39A}" type="presParOf" srcId="{07AA0442-C35A-40D8-A591-BD701EF4C163}" destId="{7D6D2FC1-7A98-47E5-A0CE-B3E4824ACC3B}" srcOrd="2" destOrd="0" presId="urn:microsoft.com/office/officeart/2005/8/layout/bProcess3"/>
    <dgm:cxn modelId="{4FF6629E-9A6C-4DF0-874E-8BA1E3CC9960}" type="presParOf" srcId="{07AA0442-C35A-40D8-A591-BD701EF4C163}" destId="{75D673D3-28FF-4EB0-BB41-12594D53A77F}" srcOrd="3" destOrd="0" presId="urn:microsoft.com/office/officeart/2005/8/layout/bProcess3"/>
    <dgm:cxn modelId="{7115D156-AE4E-48C1-80B9-F9013B3FBE57}" type="presParOf" srcId="{75D673D3-28FF-4EB0-BB41-12594D53A77F}" destId="{468C3FEB-9D90-4813-A0E4-2A46BCBA2326}" srcOrd="0" destOrd="0" presId="urn:microsoft.com/office/officeart/2005/8/layout/bProcess3"/>
    <dgm:cxn modelId="{86914642-164A-418E-BA0E-02F4EA0D0B59}" type="presParOf" srcId="{07AA0442-C35A-40D8-A591-BD701EF4C163}" destId="{2EE5B9B9-739B-4D15-A97F-D168AA96A0A9}" srcOrd="4" destOrd="0" presId="urn:microsoft.com/office/officeart/2005/8/layout/bProcess3"/>
    <dgm:cxn modelId="{45BE3CDB-7230-484D-8124-1E1CCE7E3F4A}" type="presParOf" srcId="{07AA0442-C35A-40D8-A591-BD701EF4C163}" destId="{9940849E-0CB8-4EB6-9425-D4361071A1A2}" srcOrd="5" destOrd="0" presId="urn:microsoft.com/office/officeart/2005/8/layout/bProcess3"/>
    <dgm:cxn modelId="{1E3EE43B-E364-4A74-9A8D-FF01BCB1C440}" type="presParOf" srcId="{9940849E-0CB8-4EB6-9425-D4361071A1A2}" destId="{560B837E-8DE5-460A-9A80-C1D63096CC20}" srcOrd="0" destOrd="0" presId="urn:microsoft.com/office/officeart/2005/8/layout/bProcess3"/>
    <dgm:cxn modelId="{C2BBE736-6B92-43FD-8BBF-CE757B3EBDCA}" type="presParOf" srcId="{07AA0442-C35A-40D8-A591-BD701EF4C163}" destId="{49635E19-A08C-4F75-8D37-A6EF68CC4871}" srcOrd="6" destOrd="0" presId="urn:microsoft.com/office/officeart/2005/8/layout/bProcess3"/>
    <dgm:cxn modelId="{98383764-0B76-42DA-8D8E-B423BCAE5295}" type="presParOf" srcId="{07AA0442-C35A-40D8-A591-BD701EF4C163}" destId="{F5AB3017-5F22-42BD-9373-E4A8B4925B5B}" srcOrd="7" destOrd="0" presId="urn:microsoft.com/office/officeart/2005/8/layout/bProcess3"/>
    <dgm:cxn modelId="{6EF26E6E-EB24-4224-9E08-87940DB90115}" type="presParOf" srcId="{F5AB3017-5F22-42BD-9373-E4A8B4925B5B}" destId="{D8B7891D-28CA-4AF0-BEF7-43D3CD12D694}" srcOrd="0" destOrd="0" presId="urn:microsoft.com/office/officeart/2005/8/layout/bProcess3"/>
    <dgm:cxn modelId="{6311D300-808E-4341-B8F2-813EA3345088}" type="presParOf" srcId="{07AA0442-C35A-40D8-A591-BD701EF4C163}" destId="{BDC2F964-8315-4937-906E-1CDECC451829}" srcOrd="8" destOrd="0" presId="urn:microsoft.com/office/officeart/2005/8/layout/bProcess3"/>
    <dgm:cxn modelId="{F7E913C0-CFCF-44B1-95E9-CDBCAA6CF477}" type="presParOf" srcId="{07AA0442-C35A-40D8-A591-BD701EF4C163}" destId="{F5A2F96E-C6C7-4105-9637-EFC78E8B2892}" srcOrd="9" destOrd="0" presId="urn:microsoft.com/office/officeart/2005/8/layout/bProcess3"/>
    <dgm:cxn modelId="{3E1C18DC-828C-4B66-B914-035C06FA13EA}" type="presParOf" srcId="{F5A2F96E-C6C7-4105-9637-EFC78E8B2892}" destId="{75620350-EE9D-4815-A77F-5A3C41244032}" srcOrd="0" destOrd="0" presId="urn:microsoft.com/office/officeart/2005/8/layout/bProcess3"/>
    <dgm:cxn modelId="{623C8925-4DF4-417D-B1EF-F53AF136C2E0}" type="presParOf" srcId="{07AA0442-C35A-40D8-A591-BD701EF4C163}" destId="{7D87DBEE-17E5-49E4-AA9D-41CBEEEE1258}" srcOrd="10" destOrd="0" presId="urn:microsoft.com/office/officeart/2005/8/layout/bProcess3"/>
    <dgm:cxn modelId="{9C3DE008-00FB-4AF2-9DCB-7FCDAAF03908}" type="presParOf" srcId="{07AA0442-C35A-40D8-A591-BD701EF4C163}" destId="{BBD8B37E-A5B4-4D67-A77D-391021C4C5D7}" srcOrd="11" destOrd="0" presId="urn:microsoft.com/office/officeart/2005/8/layout/bProcess3"/>
    <dgm:cxn modelId="{95515DF6-D9D3-480F-9DA1-AC629AA28985}" type="presParOf" srcId="{BBD8B37E-A5B4-4D67-A77D-391021C4C5D7}" destId="{C88AEA3A-38C4-40EC-ADC0-E3366D6BF4F0}" srcOrd="0" destOrd="0" presId="urn:microsoft.com/office/officeart/2005/8/layout/bProcess3"/>
    <dgm:cxn modelId="{575D3CE6-28D4-4C5A-90F3-5472D3813C03}" type="presParOf" srcId="{07AA0442-C35A-40D8-A591-BD701EF4C163}" destId="{631DECA3-D0F2-4FF9-9C06-723FEF99A1A8}" srcOrd="12" destOrd="0" presId="urn:microsoft.com/office/officeart/2005/8/layout/bProcess3"/>
    <dgm:cxn modelId="{C3082F1E-A51B-4C69-AA17-A50E1E784CCB}" type="presParOf" srcId="{07AA0442-C35A-40D8-A591-BD701EF4C163}" destId="{D0C2C04B-9D55-4591-AEFE-022C145B2C2A}" srcOrd="13" destOrd="0" presId="urn:microsoft.com/office/officeart/2005/8/layout/bProcess3"/>
    <dgm:cxn modelId="{E2A5105D-5121-40BD-888C-ED8E5C7F75B8}" type="presParOf" srcId="{D0C2C04B-9D55-4591-AEFE-022C145B2C2A}" destId="{DDE48D0E-5FDA-4125-A764-C25872066E77}" srcOrd="0" destOrd="0" presId="urn:microsoft.com/office/officeart/2005/8/layout/bProcess3"/>
    <dgm:cxn modelId="{0540BC59-F958-4C27-9894-CA0D7EED9DA5}" type="presParOf" srcId="{07AA0442-C35A-40D8-A591-BD701EF4C163}" destId="{CE1E184D-305D-4E4F-A29B-EC31E280C474}" srcOrd="14" destOrd="0" presId="urn:microsoft.com/office/officeart/2005/8/layout/bProcess3"/>
    <dgm:cxn modelId="{8354ADD6-D919-4F76-8890-EE609CDA0404}" type="presParOf" srcId="{07AA0442-C35A-40D8-A591-BD701EF4C163}" destId="{E507502C-CEF8-4065-BCC7-870A9D2A5322}" srcOrd="15" destOrd="0" presId="urn:microsoft.com/office/officeart/2005/8/layout/bProcess3"/>
    <dgm:cxn modelId="{4BB665A2-E691-4B1C-AA3E-D19FC7FAC882}" type="presParOf" srcId="{E507502C-CEF8-4065-BCC7-870A9D2A5322}" destId="{221D892A-A752-453F-B3CF-8BCBFD390349}" srcOrd="0" destOrd="0" presId="urn:microsoft.com/office/officeart/2005/8/layout/bProcess3"/>
    <dgm:cxn modelId="{A4D44817-AAAE-4024-9577-5F38EEB880E5}" type="presParOf" srcId="{07AA0442-C35A-40D8-A591-BD701EF4C163}" destId="{40F4F6E8-7066-46DB-B8EA-D47209FE42B5}"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57199-1F18-42F1-BEB5-AB876991EF47}">
      <dsp:nvSpPr>
        <dsp:cNvPr id="0" name=""/>
        <dsp:cNvSpPr/>
      </dsp:nvSpPr>
      <dsp:spPr>
        <a:xfrm>
          <a:off x="1678376" y="724979"/>
          <a:ext cx="354300" cy="91440"/>
        </a:xfrm>
        <a:custGeom>
          <a:avLst/>
          <a:gdLst/>
          <a:ahLst/>
          <a:cxnLst/>
          <a:rect l="0" t="0" r="0" b="0"/>
          <a:pathLst>
            <a:path>
              <a:moveTo>
                <a:pt x="0" y="45720"/>
              </a:moveTo>
              <a:lnTo>
                <a:pt x="354300"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1845904" y="768773"/>
        <a:ext cx="19245" cy="3852"/>
      </dsp:txXfrm>
    </dsp:sp>
    <dsp:sp modelId="{4C506768-E64A-414D-9896-55DA426490DB}">
      <dsp:nvSpPr>
        <dsp:cNvPr id="0" name=""/>
        <dsp:cNvSpPr/>
      </dsp:nvSpPr>
      <dsp:spPr>
        <a:xfrm>
          <a:off x="6694" y="268655"/>
          <a:ext cx="1673481" cy="1004089"/>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Configuración Daq</a:t>
          </a:r>
        </a:p>
      </dsp:txBody>
      <dsp:txXfrm>
        <a:off x="6694" y="268655"/>
        <a:ext cx="1673481" cy="1004089"/>
      </dsp:txXfrm>
    </dsp:sp>
    <dsp:sp modelId="{75D673D3-28FF-4EB0-BB41-12594D53A77F}">
      <dsp:nvSpPr>
        <dsp:cNvPr id="0" name=""/>
        <dsp:cNvSpPr/>
      </dsp:nvSpPr>
      <dsp:spPr>
        <a:xfrm>
          <a:off x="3736759" y="724979"/>
          <a:ext cx="354300" cy="91440"/>
        </a:xfrm>
        <a:custGeom>
          <a:avLst/>
          <a:gdLst/>
          <a:ahLst/>
          <a:cxnLst/>
          <a:rect l="0" t="0" r="0" b="0"/>
          <a:pathLst>
            <a:path>
              <a:moveTo>
                <a:pt x="0" y="45720"/>
              </a:moveTo>
              <a:lnTo>
                <a:pt x="354300"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3904287" y="768773"/>
        <a:ext cx="19245" cy="3852"/>
      </dsp:txXfrm>
    </dsp:sp>
    <dsp:sp modelId="{7D6D2FC1-7A98-47E5-A0CE-B3E4824ACC3B}">
      <dsp:nvSpPr>
        <dsp:cNvPr id="0" name=""/>
        <dsp:cNvSpPr/>
      </dsp:nvSpPr>
      <dsp:spPr>
        <a:xfrm>
          <a:off x="2065077" y="268655"/>
          <a:ext cx="1673481" cy="1004089"/>
        </a:xfrm>
        <a:prstGeom prst="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Configuración de Canales de Lectura</a:t>
          </a:r>
        </a:p>
      </dsp:txBody>
      <dsp:txXfrm>
        <a:off x="2065077" y="268655"/>
        <a:ext cx="1673481" cy="1004089"/>
      </dsp:txXfrm>
    </dsp:sp>
    <dsp:sp modelId="{9940849E-0CB8-4EB6-9425-D4361071A1A2}">
      <dsp:nvSpPr>
        <dsp:cNvPr id="0" name=""/>
        <dsp:cNvSpPr/>
      </dsp:nvSpPr>
      <dsp:spPr>
        <a:xfrm>
          <a:off x="843435" y="1270944"/>
          <a:ext cx="4116765" cy="354300"/>
        </a:xfrm>
        <a:custGeom>
          <a:avLst/>
          <a:gdLst/>
          <a:ahLst/>
          <a:cxnLst/>
          <a:rect l="0" t="0" r="0" b="0"/>
          <a:pathLst>
            <a:path>
              <a:moveTo>
                <a:pt x="4116765" y="0"/>
              </a:moveTo>
              <a:lnTo>
                <a:pt x="4116765" y="194250"/>
              </a:lnTo>
              <a:lnTo>
                <a:pt x="0" y="194250"/>
              </a:lnTo>
              <a:lnTo>
                <a:pt x="0" y="35430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2798450" y="1446168"/>
        <a:ext cx="206735" cy="3852"/>
      </dsp:txXfrm>
    </dsp:sp>
    <dsp:sp modelId="{2EE5B9B9-739B-4D15-A97F-D168AA96A0A9}">
      <dsp:nvSpPr>
        <dsp:cNvPr id="0" name=""/>
        <dsp:cNvSpPr/>
      </dsp:nvSpPr>
      <dsp:spPr>
        <a:xfrm>
          <a:off x="4123459" y="268655"/>
          <a:ext cx="1673481" cy="1004089"/>
        </a:xfrm>
        <a:prstGeom prst="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Configuración  Sensores</a:t>
          </a:r>
        </a:p>
      </dsp:txBody>
      <dsp:txXfrm>
        <a:off x="4123459" y="268655"/>
        <a:ext cx="1673481" cy="1004089"/>
      </dsp:txXfrm>
    </dsp:sp>
    <dsp:sp modelId="{F5AB3017-5F22-42BD-9373-E4A8B4925B5B}">
      <dsp:nvSpPr>
        <dsp:cNvPr id="0" name=""/>
        <dsp:cNvSpPr/>
      </dsp:nvSpPr>
      <dsp:spPr>
        <a:xfrm>
          <a:off x="1678376" y="2113969"/>
          <a:ext cx="354300" cy="91440"/>
        </a:xfrm>
        <a:custGeom>
          <a:avLst/>
          <a:gdLst/>
          <a:ahLst/>
          <a:cxnLst/>
          <a:rect l="0" t="0" r="0" b="0"/>
          <a:pathLst>
            <a:path>
              <a:moveTo>
                <a:pt x="0" y="45720"/>
              </a:moveTo>
              <a:lnTo>
                <a:pt x="354300"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1845904" y="2157763"/>
        <a:ext cx="19245" cy="3852"/>
      </dsp:txXfrm>
    </dsp:sp>
    <dsp:sp modelId="{49635E19-A08C-4F75-8D37-A6EF68CC4871}">
      <dsp:nvSpPr>
        <dsp:cNvPr id="0" name=""/>
        <dsp:cNvSpPr/>
      </dsp:nvSpPr>
      <dsp:spPr>
        <a:xfrm>
          <a:off x="6694" y="1657645"/>
          <a:ext cx="1673481" cy="1004089"/>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Declaración de varables</a:t>
          </a:r>
        </a:p>
      </dsp:txBody>
      <dsp:txXfrm>
        <a:off x="6694" y="1657645"/>
        <a:ext cx="1673481" cy="1004089"/>
      </dsp:txXfrm>
    </dsp:sp>
    <dsp:sp modelId="{F5A2F96E-C6C7-4105-9637-EFC78E8B2892}">
      <dsp:nvSpPr>
        <dsp:cNvPr id="0" name=""/>
        <dsp:cNvSpPr/>
      </dsp:nvSpPr>
      <dsp:spPr>
        <a:xfrm>
          <a:off x="3736759" y="2113969"/>
          <a:ext cx="354300" cy="91440"/>
        </a:xfrm>
        <a:custGeom>
          <a:avLst/>
          <a:gdLst/>
          <a:ahLst/>
          <a:cxnLst/>
          <a:rect l="0" t="0" r="0" b="0"/>
          <a:pathLst>
            <a:path>
              <a:moveTo>
                <a:pt x="0" y="45720"/>
              </a:moveTo>
              <a:lnTo>
                <a:pt x="354300"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3904287" y="2157763"/>
        <a:ext cx="19245" cy="3852"/>
      </dsp:txXfrm>
    </dsp:sp>
    <dsp:sp modelId="{BDC2F964-8315-4937-906E-1CDECC451829}">
      <dsp:nvSpPr>
        <dsp:cNvPr id="0" name=""/>
        <dsp:cNvSpPr/>
      </dsp:nvSpPr>
      <dsp:spPr>
        <a:xfrm>
          <a:off x="2065077" y="1657645"/>
          <a:ext cx="1673481" cy="1004089"/>
        </a:xfrm>
        <a:prstGeom prst="rect">
          <a:avLst/>
        </a:prstGeom>
        <a:solidFill>
          <a:schemeClr val="accent6">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Inicio de programa</a:t>
          </a:r>
        </a:p>
      </dsp:txBody>
      <dsp:txXfrm>
        <a:off x="2065077" y="1657645"/>
        <a:ext cx="1673481" cy="1004089"/>
      </dsp:txXfrm>
    </dsp:sp>
    <dsp:sp modelId="{BBD8B37E-A5B4-4D67-A77D-391021C4C5D7}">
      <dsp:nvSpPr>
        <dsp:cNvPr id="0" name=""/>
        <dsp:cNvSpPr/>
      </dsp:nvSpPr>
      <dsp:spPr>
        <a:xfrm>
          <a:off x="1355302" y="2659934"/>
          <a:ext cx="3604898" cy="358347"/>
        </a:xfrm>
        <a:custGeom>
          <a:avLst/>
          <a:gdLst/>
          <a:ahLst/>
          <a:cxnLst/>
          <a:rect l="0" t="0" r="0" b="0"/>
          <a:pathLst>
            <a:path>
              <a:moveTo>
                <a:pt x="3604898" y="0"/>
              </a:moveTo>
              <a:lnTo>
                <a:pt x="3604898" y="196273"/>
              </a:lnTo>
              <a:lnTo>
                <a:pt x="0" y="196273"/>
              </a:lnTo>
              <a:lnTo>
                <a:pt x="0" y="358347"/>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3067106" y="2837181"/>
        <a:ext cx="181290" cy="3852"/>
      </dsp:txXfrm>
    </dsp:sp>
    <dsp:sp modelId="{7D87DBEE-17E5-49E4-AA9D-41CBEEEE1258}">
      <dsp:nvSpPr>
        <dsp:cNvPr id="0" name=""/>
        <dsp:cNvSpPr/>
      </dsp:nvSpPr>
      <dsp:spPr>
        <a:xfrm>
          <a:off x="4123459" y="1657645"/>
          <a:ext cx="1673481" cy="1004089"/>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Seleccion de numero de Muestras</a:t>
          </a:r>
        </a:p>
      </dsp:txBody>
      <dsp:txXfrm>
        <a:off x="4123459" y="1657645"/>
        <a:ext cx="1673481" cy="1004089"/>
      </dsp:txXfrm>
    </dsp:sp>
    <dsp:sp modelId="{D0C2C04B-9D55-4591-AEFE-022C145B2C2A}">
      <dsp:nvSpPr>
        <dsp:cNvPr id="0" name=""/>
        <dsp:cNvSpPr/>
      </dsp:nvSpPr>
      <dsp:spPr>
        <a:xfrm>
          <a:off x="2708805" y="3683529"/>
          <a:ext cx="360995" cy="91440"/>
        </a:xfrm>
        <a:custGeom>
          <a:avLst/>
          <a:gdLst/>
          <a:ahLst/>
          <a:cxnLst/>
          <a:rect l="0" t="0" r="0" b="0"/>
          <a:pathLst>
            <a:path>
              <a:moveTo>
                <a:pt x="0" y="49766"/>
              </a:moveTo>
              <a:lnTo>
                <a:pt x="197597" y="49766"/>
              </a:lnTo>
              <a:lnTo>
                <a:pt x="197597" y="45720"/>
              </a:lnTo>
              <a:lnTo>
                <a:pt x="36099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2879512" y="3727323"/>
        <a:ext cx="19580" cy="3852"/>
      </dsp:txXfrm>
    </dsp:sp>
    <dsp:sp modelId="{631DECA3-D0F2-4FF9-9C06-723FEF99A1A8}">
      <dsp:nvSpPr>
        <dsp:cNvPr id="0" name=""/>
        <dsp:cNvSpPr/>
      </dsp:nvSpPr>
      <dsp:spPr>
        <a:xfrm>
          <a:off x="0" y="3050681"/>
          <a:ext cx="2710605" cy="1365229"/>
        </a:xfrm>
        <a:prstGeom prst="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lang="en-US" sz="1200" kern="1200">
              <a:latin typeface="Arial" pitchFamily="34" charset="0"/>
              <a:cs typeface="Arial" pitchFamily="34" charset="0"/>
            </a:rPr>
            <a:t>Programa principal</a:t>
          </a:r>
        </a:p>
        <a:p>
          <a:pPr marL="114300" lvl="1" indent="-114300" algn="l" defTabSz="533400">
            <a:lnSpc>
              <a:spcPct val="90000"/>
            </a:lnSpc>
            <a:spcBef>
              <a:spcPct val="0"/>
            </a:spcBef>
            <a:spcAft>
              <a:spcPct val="15000"/>
            </a:spcAft>
            <a:buChar char="••"/>
          </a:pPr>
          <a:r>
            <a:rPr lang="en-US" sz="1200" kern="1200">
              <a:latin typeface="Arial" pitchFamily="34" charset="0"/>
              <a:cs typeface="Arial" pitchFamily="34" charset="0"/>
            </a:rPr>
            <a:t>Lectura de Variables Fisicas</a:t>
          </a:r>
        </a:p>
        <a:p>
          <a:pPr marL="114300" lvl="1" indent="-114300" algn="l" defTabSz="533400">
            <a:lnSpc>
              <a:spcPct val="90000"/>
            </a:lnSpc>
            <a:spcBef>
              <a:spcPct val="0"/>
            </a:spcBef>
            <a:spcAft>
              <a:spcPct val="15000"/>
            </a:spcAft>
            <a:buChar char="••"/>
          </a:pPr>
          <a:r>
            <a:rPr lang="en-US" sz="1200" kern="1200">
              <a:latin typeface="Arial" pitchFamily="34" charset="0"/>
              <a:cs typeface="Arial" pitchFamily="34" charset="0"/>
            </a:rPr>
            <a:t>Graficas de variables</a:t>
          </a:r>
        </a:p>
      </dsp:txBody>
      <dsp:txXfrm>
        <a:off x="0" y="3050681"/>
        <a:ext cx="2710605" cy="1365229"/>
      </dsp:txXfrm>
    </dsp:sp>
    <dsp:sp modelId="{E507502C-CEF8-4065-BCC7-870A9D2A5322}">
      <dsp:nvSpPr>
        <dsp:cNvPr id="0" name=""/>
        <dsp:cNvSpPr/>
      </dsp:nvSpPr>
      <dsp:spPr>
        <a:xfrm>
          <a:off x="4773882" y="3683529"/>
          <a:ext cx="354300" cy="91440"/>
        </a:xfrm>
        <a:custGeom>
          <a:avLst/>
          <a:gdLst/>
          <a:ahLst/>
          <a:cxnLst/>
          <a:rect l="0" t="0" r="0" b="0"/>
          <a:pathLst>
            <a:path>
              <a:moveTo>
                <a:pt x="0" y="45720"/>
              </a:moveTo>
              <a:lnTo>
                <a:pt x="354300"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itchFamily="34" charset="0"/>
            <a:cs typeface="Arial" pitchFamily="34" charset="0"/>
          </a:endParaRPr>
        </a:p>
      </dsp:txBody>
      <dsp:txXfrm>
        <a:off x="4941410" y="3727323"/>
        <a:ext cx="19245" cy="3852"/>
      </dsp:txXfrm>
    </dsp:sp>
    <dsp:sp modelId="{CE1E184D-305D-4E4F-A29B-EC31E280C474}">
      <dsp:nvSpPr>
        <dsp:cNvPr id="0" name=""/>
        <dsp:cNvSpPr/>
      </dsp:nvSpPr>
      <dsp:spPr>
        <a:xfrm>
          <a:off x="3102200" y="3227205"/>
          <a:ext cx="1673481" cy="1004089"/>
        </a:xfrm>
        <a:prstGeom prst="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Visualizacion en pantalla</a:t>
          </a:r>
        </a:p>
      </dsp:txBody>
      <dsp:txXfrm>
        <a:off x="3102200" y="3227205"/>
        <a:ext cx="1673481" cy="1004089"/>
      </dsp:txXfrm>
    </dsp:sp>
    <dsp:sp modelId="{40F4F6E8-7066-46DB-B8EA-D47209FE42B5}">
      <dsp:nvSpPr>
        <dsp:cNvPr id="0" name=""/>
        <dsp:cNvSpPr/>
      </dsp:nvSpPr>
      <dsp:spPr>
        <a:xfrm>
          <a:off x="5160583" y="3227205"/>
          <a:ext cx="1673481" cy="1004089"/>
        </a:xfrm>
        <a:prstGeom prst="rect">
          <a:avLst/>
        </a:prstGeom>
        <a:solidFill>
          <a:schemeClr val="accent5">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a:latin typeface="Arial" pitchFamily="34" charset="0"/>
              <a:cs typeface="Arial" pitchFamily="34" charset="0"/>
            </a:rPr>
            <a:t>Fin del Programa</a:t>
          </a:r>
        </a:p>
      </dsp:txBody>
      <dsp:txXfrm>
        <a:off x="5160583" y="3227205"/>
        <a:ext cx="1673481" cy="100408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1D3059C6-B7CC-4CA9-A3A6-65D87A951EF8}" type="datetimeFigureOut">
              <a:rPr lang="es-ES" smtClean="0"/>
              <a:pPr/>
              <a:t>03/02/2014</a:t>
            </a:fld>
            <a:endParaRPr lang="es-ES" dirty="0"/>
          </a:p>
        </p:txBody>
      </p:sp>
      <p:sp>
        <p:nvSpPr>
          <p:cNvPr id="4" name="3 Marcador de pie de página"/>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5CBC3E59-5BBC-4069-B1FB-75E3623E0735}" type="slidenum">
              <a:rPr lang="es-ES" smtClean="0"/>
              <a:pPr/>
              <a:t>‹Nº›</a:t>
            </a:fld>
            <a:endParaRPr lang="es-ES" dirty="0"/>
          </a:p>
        </p:txBody>
      </p:sp>
    </p:spTree>
    <p:extLst>
      <p:ext uri="{BB962C8B-B14F-4D97-AF65-F5344CB8AC3E}">
        <p14:creationId xmlns:p14="http://schemas.microsoft.com/office/powerpoint/2010/main" val="2623450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7253BB00-42FF-4F9B-9A01-E54C8C90E1E6}" type="datetimeFigureOut">
              <a:rPr lang="es-EC" smtClean="0"/>
              <a:pPr/>
              <a:t>03/02/2014</a:t>
            </a:fld>
            <a:endParaRPr lang="es-EC" dirty="0"/>
          </a:p>
        </p:txBody>
      </p:sp>
      <p:sp>
        <p:nvSpPr>
          <p:cNvPr id="4" name="3 Marcador de imagen de diapositiva"/>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992664" y="3228896"/>
            <a:ext cx="7941310" cy="305895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21E5CEAA-03E5-4D3E-BD0E-D78A0D4A4004}" type="slidenum">
              <a:rPr lang="es-EC" smtClean="0"/>
              <a:pPr/>
              <a:t>‹Nº›</a:t>
            </a:fld>
            <a:endParaRPr lang="es-EC" dirty="0"/>
          </a:p>
        </p:txBody>
      </p:sp>
    </p:spTree>
    <p:extLst>
      <p:ext uri="{BB962C8B-B14F-4D97-AF65-F5344CB8AC3E}">
        <p14:creationId xmlns:p14="http://schemas.microsoft.com/office/powerpoint/2010/main" val="2275602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1E5CEAA-03E5-4D3E-BD0E-D78A0D4A4004}" type="slidenum">
              <a:rPr lang="es-EC" smtClean="0"/>
              <a:pPr/>
              <a:t>61</a:t>
            </a:fld>
            <a:endParaRPr lang="es-EC" dirty="0"/>
          </a:p>
        </p:txBody>
      </p:sp>
    </p:spTree>
    <p:extLst>
      <p:ext uri="{BB962C8B-B14F-4D97-AF65-F5344CB8AC3E}">
        <p14:creationId xmlns:p14="http://schemas.microsoft.com/office/powerpoint/2010/main" val="202612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8E36636D-D922-432D-A958-524484B5923D}" type="datetimeFigureOut">
              <a:rPr lang="en-US"/>
              <a:pPr/>
              <a:t>03-Feb-14</a:t>
            </a:fld>
            <a:endParaRPr dirty="0"/>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dirty="0"/>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DF28FB93-0A08-4E7D-8E63-9EFA29F1E093}" type="slidenum">
              <a:rPr/>
              <a:pPr/>
              <a:t>‹Nº›</a:t>
            </a:fld>
            <a:endParaRPr dirty="0"/>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s-ES" smtClean="0"/>
              <a:t>Haga clic para modificar el estilo de título del patrón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8E36636D-D922-432D-A958-524484B5923D}" type="datetimeFigureOut">
              <a:rPr lang="en-US"/>
              <a:pPr/>
              <a:t>03-Feb-14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Vertical Title 1"/>
          <p:cNvSpPr>
            <a:spLocks noGrp="1"/>
          </p:cNvSpPr>
          <p:nvPr>
            <p:ph type="title" orient="vert"/>
          </p:nvPr>
        </p:nvSpPr>
        <p:spPr>
          <a:xfrm>
            <a:off x="7467600" y="2298700"/>
            <a:ext cx="1447800" cy="3827463"/>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8E36636D-D922-432D-A958-524484B5923D}" type="datetimeFigureOut">
              <a:rPr lang="en-US"/>
              <a:pPr/>
              <a:t>03-Feb-14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7848600" y="533400"/>
            <a:ext cx="762000" cy="609600"/>
          </a:xfrm>
        </p:spPr>
        <p:txBody>
          <a:bodyPr/>
          <a:lstStyle/>
          <a:p>
            <a:fld id="{DF28FB93-0A08-4E7D-8E63-9EFA29F1E093}" type="slidenum">
              <a:rPr/>
              <a:pPr/>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8E36636D-D922-432D-A958-524484B5923D}" type="datetimeFigureOut">
              <a:rPr lang="en-US"/>
              <a:pPr/>
              <a:t>03-Feb-14</a:t>
            </a:fld>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dirty="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Date Placeholder 3"/>
          <p:cNvSpPr>
            <a:spLocks noGrp="1"/>
          </p:cNvSpPr>
          <p:nvPr>
            <p:ph type="dt" sz="half" idx="10"/>
          </p:nvPr>
        </p:nvSpPr>
        <p:spPr>
          <a:xfrm>
            <a:off x="6931152" y="6556248"/>
            <a:ext cx="1673352" cy="228600"/>
          </a:xfrm>
        </p:spPr>
        <p:txBody>
          <a:bodyPr/>
          <a:lstStyle/>
          <a:p>
            <a:fld id="{8E36636D-D922-432D-A958-524484B5923D}" type="datetimeFigureOut">
              <a:rPr lang="en-US"/>
              <a:pPr/>
              <a:t>03-Feb-14</a:t>
            </a:fld>
            <a:endParaRPr dirty="0"/>
          </a:p>
        </p:txBody>
      </p:sp>
      <p:sp>
        <p:nvSpPr>
          <p:cNvPr id="5" name="Footer Placeholder 4"/>
          <p:cNvSpPr>
            <a:spLocks noGrp="1"/>
          </p:cNvSpPr>
          <p:nvPr>
            <p:ph type="ftr" sz="quarter" idx="11"/>
          </p:nvPr>
        </p:nvSpPr>
        <p:spPr>
          <a:xfrm>
            <a:off x="1892808" y="6556248"/>
            <a:ext cx="1673352" cy="228600"/>
          </a:xfrm>
        </p:spPr>
        <p:txBody>
          <a:bodyPr/>
          <a:lstStyle/>
          <a:p>
            <a:endParaRPr dirty="0"/>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DF28FB93-0A08-4E7D-8E63-9EFA29F1E093}" type="slidenum">
              <a:rPr/>
              <a:pPr/>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8E36636D-D922-432D-A958-524484B5923D}" type="datetimeFigureOut">
              <a:rPr lang="en-US"/>
              <a:pPr/>
              <a:t>03-Feb-14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8E36636D-D922-432D-A958-524484B5923D}" type="datetimeFigureOut">
              <a:rPr lang="en-US"/>
              <a:pPr/>
              <a:t>03-Feb-14</a:t>
            </a:fld>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dirty="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8E36636D-D922-432D-A958-524484B5923D}" type="datetimeFigureOut">
              <a:rPr lang="en-US"/>
              <a:pPr/>
              <a:t>03-Feb-14</a:t>
            </a:fld>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Date Placeholder 1"/>
          <p:cNvSpPr>
            <a:spLocks noGrp="1"/>
          </p:cNvSpPr>
          <p:nvPr>
            <p:ph type="dt" sz="half" idx="10"/>
          </p:nvPr>
        </p:nvSpPr>
        <p:spPr/>
        <p:txBody>
          <a:bodyPr/>
          <a:lstStyle/>
          <a:p>
            <a:fld id="{8E36636D-D922-432D-A958-524484B5923D}" type="datetimeFigureOut">
              <a:rPr lang="en-US"/>
              <a:pPr/>
              <a:t>03-Feb-14</a:t>
            </a:fld>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a:pPr/>
              <a:t>03-Feb-14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dirty="0"/>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a:pPr/>
              <a:t>03-Feb-14</a:t>
            </a:fld>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fld id="{8E36636D-D922-432D-A958-524484B5923D}" type="datetimeFigureOut">
              <a:rPr lang="en-US"/>
              <a:pPr/>
              <a:t>03-Feb-14</a:t>
            </a:fld>
            <a:endParaRPr dirty="0"/>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endParaRPr dirty="0"/>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fld id="{DF28FB93-0A08-4E7D-8E63-9EFA29F1E093}" type="slidenum">
              <a:rPr/>
              <a:pPr/>
              <a:t>‹Nº›</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seeedstudio.com/wiki/File:Wfs-wiring.jpg"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9.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8.emf"/></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package" Target="../embeddings/Dibujo_de_Microsoft_Visio2.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9.emf"/></Relationships>
</file>

<file path=ppt/slides/_rels/slide131.xml.rels><?xml version="1.0" encoding="UTF-8" standalone="yes"?>
<Relationships xmlns="http://schemas.openxmlformats.org/package/2006/relationships"><Relationship Id="rId3" Type="http://schemas.openxmlformats.org/officeDocument/2006/relationships/package" Target="../embeddings/Dibujo_de_Microsoft_Visio3.vsd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0.emf"/></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10.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30.png"/><Relationship Id="rId1" Type="http://schemas.openxmlformats.org/officeDocument/2006/relationships/slideLayout" Target="../slideLayouts/slideLayout2.xml"/><Relationship Id="rId4" Type="http://schemas.openxmlformats.org/officeDocument/2006/relationships/image" Target="../media/image1150.png"/></Relationships>
</file>

<file path=ppt/slides/_rels/slide1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2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Título"/>
          <p:cNvSpPr txBox="1">
            <a:spLocks/>
          </p:cNvSpPr>
          <p:nvPr/>
        </p:nvSpPr>
        <p:spPr>
          <a:xfrm>
            <a:off x="2267744" y="1772816"/>
            <a:ext cx="6553200" cy="1219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endParaRPr lang="es-ES" dirty="0"/>
          </a:p>
        </p:txBody>
      </p:sp>
      <p:sp>
        <p:nvSpPr>
          <p:cNvPr id="11" name="5 Título"/>
          <p:cNvSpPr txBox="1">
            <a:spLocks/>
          </p:cNvSpPr>
          <p:nvPr/>
        </p:nvSpPr>
        <p:spPr>
          <a:xfrm>
            <a:off x="1867272" y="4581128"/>
            <a:ext cx="6553200" cy="1219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endParaRPr lang="es-ES" dirty="0"/>
          </a:p>
        </p:txBody>
      </p:sp>
      <p:sp>
        <p:nvSpPr>
          <p:cNvPr id="12" name="2 Título"/>
          <p:cNvSpPr>
            <a:spLocks noGrp="1"/>
          </p:cNvSpPr>
          <p:nvPr>
            <p:ph type="ctrTitle"/>
          </p:nvPr>
        </p:nvSpPr>
        <p:spPr>
          <a:xfrm>
            <a:off x="2212142" y="2405743"/>
            <a:ext cx="6553200" cy="1219200"/>
          </a:xfrm>
        </p:spPr>
        <p:txBody>
          <a:bodyPr/>
          <a:lstStyle/>
          <a:p>
            <a:pPr algn="ctr"/>
            <a:r>
              <a:rPr lang="es-ES_tradnl" sz="1900" b="1" dirty="0"/>
              <a:t>MANTENIMIENTO MODIFICATIVO DE UN BANCO DE PRUEBAS PARA UN MOTOR LADA 1.7cc  DE INYECCIÓN ELECTRÓNICA E IMPLEMENTACIÓN DE UN SOFTWARE PARA LA OBTENCIÓN DE LAS CURVAS CARACTERÍSTICAS EN TIEMPO REAL</a:t>
            </a:r>
            <a:endParaRPr lang="es-ES" sz="1900" dirty="0"/>
          </a:p>
        </p:txBody>
      </p:sp>
      <p:sp>
        <p:nvSpPr>
          <p:cNvPr id="13" name="2 Título"/>
          <p:cNvSpPr txBox="1">
            <a:spLocks/>
          </p:cNvSpPr>
          <p:nvPr/>
        </p:nvSpPr>
        <p:spPr>
          <a:xfrm>
            <a:off x="2195736" y="3212976"/>
            <a:ext cx="6553200" cy="12192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000" b="1" cap="small" spc="200" dirty="0" smtClean="0">
                <a:latin typeface="+mj-lt"/>
                <a:ea typeface="+mj-ea"/>
                <a:cs typeface="+mj-cs"/>
              </a:rPr>
              <a:t>PILATASIG GANCINO LUIS BLADIMIR</a:t>
            </a:r>
          </a:p>
        </p:txBody>
      </p:sp>
      <p:sp>
        <p:nvSpPr>
          <p:cNvPr id="14" name="2 Título"/>
          <p:cNvSpPr txBox="1">
            <a:spLocks/>
          </p:cNvSpPr>
          <p:nvPr/>
        </p:nvSpPr>
        <p:spPr>
          <a:xfrm>
            <a:off x="539552" y="4221088"/>
            <a:ext cx="6553200" cy="1219200"/>
          </a:xfrm>
          <a:prstGeom prst="rect">
            <a:avLst/>
          </a:prstGeom>
        </p:spPr>
        <p:txBody>
          <a:bodyPr vert="horz" lIns="91440" tIns="45720" rIns="91440" bIns="45720" rtlCol="0" anchor="b" anchorCtr="0">
            <a:noAutofit/>
          </a:bodyPr>
          <a:lstStyle/>
          <a:p>
            <a:pPr lvl="0" algn="ctr">
              <a:spcBef>
                <a:spcPct val="0"/>
              </a:spcBef>
              <a:defRPr/>
            </a:pPr>
            <a:r>
              <a:rPr lang="es-ES_tradnl" sz="2000" b="1" dirty="0"/>
              <a:t>ING. GUTIÉRREZ, </a:t>
            </a:r>
            <a:r>
              <a:rPr lang="es-ES_tradnl" sz="2000" b="1" dirty="0" smtClean="0"/>
              <a:t>ROBERTO</a:t>
            </a:r>
          </a:p>
          <a:p>
            <a:pPr lvl="0" algn="ctr">
              <a:spcBef>
                <a:spcPct val="0"/>
              </a:spcBef>
              <a:defRPr/>
            </a:pPr>
            <a:r>
              <a:rPr lang="es-ES" sz="2000" b="1" cap="small" spc="200" dirty="0" smtClean="0">
                <a:latin typeface="+mj-lt"/>
                <a:ea typeface="+mj-ea"/>
                <a:cs typeface="+mj-cs"/>
              </a:rPr>
              <a:t>director</a:t>
            </a:r>
          </a:p>
        </p:txBody>
      </p:sp>
      <p:sp>
        <p:nvSpPr>
          <p:cNvPr id="15" name="2 Título"/>
          <p:cNvSpPr txBox="1">
            <a:spLocks/>
          </p:cNvSpPr>
          <p:nvPr/>
        </p:nvSpPr>
        <p:spPr>
          <a:xfrm>
            <a:off x="3839479" y="4221088"/>
            <a:ext cx="6553200" cy="1219200"/>
          </a:xfrm>
          <a:prstGeom prst="rect">
            <a:avLst/>
          </a:prstGeom>
        </p:spPr>
        <p:txBody>
          <a:bodyPr vert="horz" lIns="91440" tIns="45720" rIns="91440" bIns="45720" rtlCol="0" anchor="b" anchorCtr="0">
            <a:noAutofit/>
          </a:bodyPr>
          <a:lstStyle/>
          <a:p>
            <a:pPr lvl="0" algn="ctr">
              <a:spcBef>
                <a:spcPct val="0"/>
              </a:spcBef>
              <a:defRPr/>
            </a:pPr>
            <a:r>
              <a:rPr lang="es-ES_tradnl" sz="2000" b="1" dirty="0"/>
              <a:t>ING. AYALA, </a:t>
            </a:r>
            <a:r>
              <a:rPr lang="es-ES_tradnl" sz="2000" b="1" dirty="0" smtClean="0"/>
              <a:t>PAÚL</a:t>
            </a:r>
          </a:p>
          <a:p>
            <a:pPr lvl="0" algn="ctr">
              <a:spcBef>
                <a:spcPct val="0"/>
              </a:spcBef>
              <a:defRPr/>
            </a:pPr>
            <a:r>
              <a:rPr lang="es-ES" sz="2000" b="1" cap="small" spc="200" dirty="0" smtClean="0">
                <a:latin typeface="+mj-lt"/>
                <a:ea typeface="+mj-ea"/>
                <a:cs typeface="+mj-cs"/>
              </a:rPr>
              <a:t>codirector</a:t>
            </a:r>
          </a:p>
        </p:txBody>
      </p:sp>
      <p:sp>
        <p:nvSpPr>
          <p:cNvPr id="16" name="2 Título"/>
          <p:cNvSpPr txBox="1">
            <a:spLocks/>
          </p:cNvSpPr>
          <p:nvPr/>
        </p:nvSpPr>
        <p:spPr>
          <a:xfrm>
            <a:off x="2339752" y="5177273"/>
            <a:ext cx="6553200" cy="12192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2000" b="1" cap="small" spc="200" dirty="0" smtClean="0">
                <a:latin typeface="+mj-lt"/>
                <a:ea typeface="+mj-ea"/>
                <a:cs typeface="+mj-cs"/>
              </a:rPr>
              <a:t>Dr. Marcelo Mejía</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2000" b="1" cap="small" spc="200" dirty="0" smtClean="0">
                <a:latin typeface="+mj-lt"/>
                <a:ea typeface="+mj-ea"/>
                <a:cs typeface="+mj-cs"/>
              </a:rPr>
              <a:t>Secretario Académico</a:t>
            </a:r>
          </a:p>
        </p:txBody>
      </p:sp>
      <p:pic>
        <p:nvPicPr>
          <p:cNvPr id="17" name="Picture 6" descr="http://blogs.espe.edu.ec/wp-content/uploads/2013/09/Logo-RP-UFA-ESPE.jpg"/>
          <p:cNvPicPr>
            <a:picLocks noChangeAspect="1" noChangeArrowheads="1"/>
          </p:cNvPicPr>
          <p:nvPr/>
        </p:nvPicPr>
        <p:blipFill>
          <a:blip r:embed="rId2"/>
          <a:srcRect b="18530"/>
          <a:stretch>
            <a:fillRect/>
          </a:stretch>
        </p:blipFill>
        <p:spPr bwMode="auto">
          <a:xfrm>
            <a:off x="2267743" y="340497"/>
            <a:ext cx="6441998" cy="1283367"/>
          </a:xfrm>
          <a:prstGeom prst="rect">
            <a:avLst/>
          </a:prstGeom>
          <a:noFill/>
        </p:spPr>
      </p:pic>
    </p:spTree>
    <p:extLst>
      <p:ext uri="{BB962C8B-B14F-4D97-AF65-F5344CB8AC3E}">
        <p14:creationId xmlns:p14="http://schemas.microsoft.com/office/powerpoint/2010/main" val="4221141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TIEMPO DE ESCAPE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l="26282" t="27716" r="16985" b="12250"/>
          <a:stretch>
            <a:fillRect/>
          </a:stretch>
        </p:blipFill>
        <p:spPr bwMode="auto">
          <a:xfrm>
            <a:off x="2107432" y="2221472"/>
            <a:ext cx="6768752" cy="4368502"/>
          </a:xfrm>
          <a:prstGeom prst="rect">
            <a:avLst/>
          </a:prstGeom>
          <a:noFill/>
        </p:spPr>
      </p:pic>
    </p:spTree>
    <p:extLst>
      <p:ext uri="{BB962C8B-B14F-4D97-AF65-F5344CB8AC3E}">
        <p14:creationId xmlns:p14="http://schemas.microsoft.com/office/powerpoint/2010/main" val="877934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sp>
        <p:nvSpPr>
          <p:cNvPr id="3" name="2 Marcador de contenido"/>
          <p:cNvSpPr>
            <a:spLocks noGrp="1"/>
          </p:cNvSpPr>
          <p:nvPr>
            <p:ph idx="1"/>
          </p:nvPr>
        </p:nvSpPr>
        <p:spPr>
          <a:xfrm>
            <a:off x="1763688" y="1916832"/>
            <a:ext cx="7236296" cy="4824536"/>
          </a:xfrm>
        </p:spPr>
        <p:txBody>
          <a:bodyPr>
            <a:normAutofit fontScale="92500" lnSpcReduction="20000"/>
          </a:bodyPr>
          <a:lstStyle/>
          <a:p>
            <a:pPr lvl="0"/>
            <a:r>
              <a:rPr lang="es-EC" dirty="0"/>
              <a:t>Calibrado directamente en grados Celsius (Centígrados)</a:t>
            </a:r>
            <a:endParaRPr lang="en-US" dirty="0"/>
          </a:p>
          <a:p>
            <a:pPr lvl="0"/>
            <a:r>
              <a:rPr lang="es-EC" dirty="0"/>
              <a:t>Factor de escala lineal de +10 </a:t>
            </a:r>
            <a:r>
              <a:rPr lang="es-EC" dirty="0" err="1"/>
              <a:t>mV</a:t>
            </a:r>
            <a:r>
              <a:rPr lang="es-EC" dirty="0"/>
              <a:t> / </a:t>
            </a:r>
            <a:r>
              <a:rPr lang="es-EC" dirty="0" err="1"/>
              <a:t>ºC</a:t>
            </a:r>
            <a:endParaRPr lang="en-US" dirty="0"/>
          </a:p>
          <a:p>
            <a:pPr lvl="0"/>
            <a:r>
              <a:rPr lang="es-EC" dirty="0"/>
              <a:t>0,5ºC de precisión a +25 </a:t>
            </a:r>
            <a:r>
              <a:rPr lang="es-EC" dirty="0" err="1"/>
              <a:t>ºC</a:t>
            </a:r>
            <a:endParaRPr lang="en-US" dirty="0"/>
          </a:p>
          <a:p>
            <a:pPr lvl="0"/>
            <a:r>
              <a:rPr lang="es-EC" dirty="0"/>
              <a:t>Rango de trabajo: -55 </a:t>
            </a:r>
            <a:r>
              <a:rPr lang="es-EC" dirty="0" err="1"/>
              <a:t>ºC</a:t>
            </a:r>
            <a:r>
              <a:rPr lang="es-EC" dirty="0"/>
              <a:t> a +150 </a:t>
            </a:r>
            <a:r>
              <a:rPr lang="es-EC" dirty="0" err="1"/>
              <a:t>ºC</a:t>
            </a:r>
            <a:endParaRPr lang="en-US" dirty="0"/>
          </a:p>
          <a:p>
            <a:pPr lvl="0"/>
            <a:r>
              <a:rPr lang="es-EC" dirty="0"/>
              <a:t>Apropiado para aplicaciones remotas</a:t>
            </a:r>
            <a:endParaRPr lang="en-US" dirty="0"/>
          </a:p>
          <a:p>
            <a:pPr lvl="0"/>
            <a:r>
              <a:rPr lang="es-EC" dirty="0"/>
              <a:t>Bajo coste</a:t>
            </a:r>
            <a:endParaRPr lang="en-US" dirty="0"/>
          </a:p>
          <a:p>
            <a:pPr lvl="0"/>
            <a:r>
              <a:rPr lang="es-EC" dirty="0"/>
              <a:t>Funciona con alimentaciones entre 4V y 30V</a:t>
            </a:r>
            <a:endParaRPr lang="en-US" dirty="0"/>
          </a:p>
          <a:p>
            <a:pPr lvl="0"/>
            <a:r>
              <a:rPr lang="es-EC" dirty="0"/>
              <a:t>Menos de 60 µA de consumo</a:t>
            </a:r>
            <a:endParaRPr lang="en-US" dirty="0"/>
          </a:p>
          <a:p>
            <a:pPr lvl="0"/>
            <a:r>
              <a:rPr lang="es-EC" dirty="0"/>
              <a:t>Bajo auto-calentamiento (0,08 </a:t>
            </a:r>
            <a:r>
              <a:rPr lang="es-EC" dirty="0" err="1"/>
              <a:t>ºC</a:t>
            </a:r>
            <a:r>
              <a:rPr lang="es-EC" dirty="0"/>
              <a:t> en aire estático)</a:t>
            </a:r>
            <a:endParaRPr lang="en-US" dirty="0"/>
          </a:p>
          <a:p>
            <a:pPr lvl="0"/>
            <a:r>
              <a:rPr lang="es-EC" dirty="0"/>
              <a:t>Baja impedancia de salida, 0,1W para cargas de 1Ma</a:t>
            </a:r>
            <a:endParaRPr lang="en-US" dirty="0"/>
          </a:p>
          <a:p>
            <a:pPr lvl="0" algn="just"/>
            <a:endParaRPr lang="es-EC" dirty="0" smtClean="0"/>
          </a:p>
          <a:p>
            <a:endParaRPr lang="es-ES" dirty="0"/>
          </a:p>
        </p:txBody>
      </p:sp>
    </p:spTree>
    <p:extLst>
      <p:ext uri="{BB962C8B-B14F-4D97-AF65-F5344CB8AC3E}">
        <p14:creationId xmlns:p14="http://schemas.microsoft.com/office/powerpoint/2010/main" val="4279069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3" algn="r" rtl="0">
              <a:spcBef>
                <a:spcPct val="0"/>
              </a:spcBef>
            </a:pPr>
            <a:r>
              <a:rPr lang="es-EC" sz="3600" b="1" cap="all" dirty="0" smtClean="0"/>
              <a:t>DIAGRAMA </a:t>
            </a:r>
            <a:r>
              <a:rPr lang="es-EC" sz="3600" b="1" cap="all" dirty="0"/>
              <a:t>DE </a:t>
            </a:r>
            <a:r>
              <a:rPr lang="es-EC" sz="3600" b="1" cap="all" dirty="0" smtClean="0"/>
              <a:t>CONEXIÓN</a:t>
            </a:r>
            <a:endParaRPr lang="es-ES" sz="4800" b="1" cap="all"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2027086" y="2276872"/>
            <a:ext cx="2664296" cy="1944216"/>
          </a:xfrm>
          <a:prstGeom prst="rect">
            <a:avLst/>
          </a:prstGeom>
        </p:spPr>
      </p:pic>
      <p:pic>
        <p:nvPicPr>
          <p:cNvPr id="6" name="Imagen 5" descr="http://3.bp.blogspot.com/-0B0j2p8rSLs/T1LqFQJLNGI/AAAAAAAAAAM/AzqmAyvNkKM/s1600/tmp36pinout.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7086" y="4653136"/>
            <a:ext cx="2443686" cy="1951882"/>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4752267" y="2249863"/>
            <a:ext cx="3960440" cy="4347350"/>
          </a:xfrm>
          <a:prstGeom prst="rect">
            <a:avLst/>
          </a:prstGeom>
        </p:spPr>
      </p:pic>
    </p:spTree>
    <p:extLst>
      <p:ext uri="{BB962C8B-B14F-4D97-AF65-F5344CB8AC3E}">
        <p14:creationId xmlns:p14="http://schemas.microsoft.com/office/powerpoint/2010/main" val="32579587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07704" y="2060849"/>
            <a:ext cx="7128792" cy="2232248"/>
          </a:xfrm>
        </p:spPr>
        <p:txBody>
          <a:bodyPr>
            <a:normAutofit/>
          </a:bodyPr>
          <a:lstStyle/>
          <a:p>
            <a:pPr marL="0" indent="0" algn="just">
              <a:buNone/>
            </a:pPr>
            <a:r>
              <a:rPr lang="es-ES_tradnl" dirty="0"/>
              <a:t>El sensor de temperatura LM35 se encuentra ubicado en 2 lugares, el primero se encuentra ubicado en el ducto de ingreso de agua para medir la temperatura que tiene el agua antes de ingresar al motor y el segundo se encuentra a la salida del motor para determinar la temperatura  que se produce al pasar por el sistema de enfriamiento</a:t>
            </a:r>
            <a:r>
              <a:rPr lang="es-ES_tradnl" dirty="0" smtClean="0"/>
              <a:t>.</a:t>
            </a:r>
            <a:endParaRPr lang="es-EC" dirty="0" smtClean="0"/>
          </a:p>
          <a:p>
            <a:pPr marL="0" indent="0" algn="just">
              <a:buNone/>
            </a:pPr>
            <a:endParaRPr lang="es-ES" dirty="0"/>
          </a:p>
        </p:txBody>
      </p:sp>
      <p:pic>
        <p:nvPicPr>
          <p:cNvPr id="4" name="Imagen 3"/>
          <p:cNvPicPr>
            <a:picLocks noChangeAspect="1"/>
          </p:cNvPicPr>
          <p:nvPr/>
        </p:nvPicPr>
        <p:blipFill rotWithShape="1">
          <a:blip r:embed="rId2"/>
          <a:srcRect l="30630" t="37203" r="25649" b="38188"/>
          <a:stretch/>
        </p:blipFill>
        <p:spPr>
          <a:xfrm>
            <a:off x="2195736" y="4293097"/>
            <a:ext cx="6371269" cy="2016224"/>
          </a:xfrm>
          <a:prstGeom prst="rect">
            <a:avLst/>
          </a:prstGeom>
        </p:spPr>
      </p:pic>
    </p:spTree>
    <p:extLst>
      <p:ext uri="{BB962C8B-B14F-4D97-AF65-F5344CB8AC3E}">
        <p14:creationId xmlns:p14="http://schemas.microsoft.com/office/powerpoint/2010/main" val="7819374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TERMOCUPLA</a:t>
            </a:r>
            <a:endParaRPr lang="es-ES" sz="3600" b="1" cap="all" dirty="0"/>
          </a:p>
        </p:txBody>
      </p:sp>
      <p:sp>
        <p:nvSpPr>
          <p:cNvPr id="3" name="2 Marcador de contenido"/>
          <p:cNvSpPr>
            <a:spLocks noGrp="1"/>
          </p:cNvSpPr>
          <p:nvPr>
            <p:ph idx="1"/>
          </p:nvPr>
        </p:nvSpPr>
        <p:spPr>
          <a:xfrm>
            <a:off x="2438400" y="2276872"/>
            <a:ext cx="6248400" cy="3840163"/>
          </a:xfrm>
        </p:spPr>
        <p:txBody>
          <a:bodyPr>
            <a:normAutofit/>
          </a:bodyPr>
          <a:lstStyle/>
          <a:p>
            <a:pPr marL="0" indent="0" algn="just">
              <a:buNone/>
            </a:pPr>
            <a:r>
              <a:rPr lang="es-ES_tradnl" dirty="0"/>
              <a:t>Las termocuplas son el sensor de temperatura más común utilizado industrialmente. Una termocupla se hace con dos alambres de distinto material unidos en un extremo (soldados generalmente). Al aplicar temperatura en la unión de los metales se genera un voltaje muy pequeño (efecto Seebeck) del orden de los milivolts el cual aumenta con la temperatura. La tabla que se muestra a continuación indica los tipos de material comúnmente utilizados para la fabricación de termocuplas</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5273926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TERMOCUPLA</a:t>
            </a:r>
            <a:endParaRPr lang="es-ES" sz="3600" b="1" cap="all" dirty="0"/>
          </a:p>
        </p:txBody>
      </p:sp>
      <p:pic>
        <p:nvPicPr>
          <p:cNvPr id="5" name="Imagen 4"/>
          <p:cNvPicPr/>
          <p:nvPr/>
        </p:nvPicPr>
        <p:blipFill rotWithShape="1">
          <a:blip r:embed="rId2"/>
          <a:srcRect l="25160" t="31642" r="46795" b="21323"/>
          <a:stretch/>
        </p:blipFill>
        <p:spPr bwMode="auto">
          <a:xfrm>
            <a:off x="2627784" y="2348880"/>
            <a:ext cx="5328592" cy="41764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9858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sp>
        <p:nvSpPr>
          <p:cNvPr id="3" name="2 Marcador de contenido"/>
          <p:cNvSpPr>
            <a:spLocks noGrp="1"/>
          </p:cNvSpPr>
          <p:nvPr>
            <p:ph idx="1"/>
          </p:nvPr>
        </p:nvSpPr>
        <p:spPr>
          <a:xfrm>
            <a:off x="2438400" y="2492896"/>
            <a:ext cx="6248400" cy="3840163"/>
          </a:xfrm>
        </p:spPr>
        <p:txBody>
          <a:bodyPr>
            <a:normAutofit/>
          </a:bodyPr>
          <a:lstStyle/>
          <a:p>
            <a:pPr marL="0" indent="0" algn="just">
              <a:buNone/>
            </a:pPr>
            <a:r>
              <a:rPr lang="es-ES_tradnl" dirty="0"/>
              <a:t>La dependencia entre el voltaje entregado por la Termocupla y la temperatura no es lineal (no es una recta), es deber del instrumento electrónico en nuestro caso el integrado AD595, destinado a mostrar la lectura y efectuar la linealización,  es decir tomar el voltaje y conociendo el tipo de termocupla transformarlo a la temperatura correspondiente , la Tabla 4.5 muestra la relación temperatura-voltaje.</a:t>
            </a:r>
            <a:endParaRPr lang="en-US" dirty="0"/>
          </a:p>
          <a:p>
            <a:pPr mar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3578916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2915816" y="1721493"/>
            <a:ext cx="5335488" cy="5134387"/>
          </a:xfrm>
          <a:prstGeom prst="rect">
            <a:avLst/>
          </a:prstGeom>
        </p:spPr>
      </p:pic>
    </p:spTree>
    <p:extLst>
      <p:ext uri="{BB962C8B-B14F-4D97-AF65-F5344CB8AC3E}">
        <p14:creationId xmlns:p14="http://schemas.microsoft.com/office/powerpoint/2010/main" val="41792136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sp>
        <p:nvSpPr>
          <p:cNvPr id="3" name="2 Marcador de contenido"/>
          <p:cNvSpPr>
            <a:spLocks noGrp="1"/>
          </p:cNvSpPr>
          <p:nvPr>
            <p:ph idx="1"/>
          </p:nvPr>
        </p:nvSpPr>
        <p:spPr>
          <a:xfrm>
            <a:off x="2418476" y="2204864"/>
            <a:ext cx="6248400" cy="3840163"/>
          </a:xfrm>
        </p:spPr>
        <p:txBody>
          <a:bodyPr>
            <a:normAutofit/>
          </a:bodyPr>
          <a:lstStyle/>
          <a:p>
            <a:r>
              <a:rPr lang="es-ES_tradnl" dirty="0"/>
              <a:t>El cableado del sensor de temperatura se encuentra conectada a un circuito principal el cual es el encargado de acondicionar la señal del sensor para poder ser interpretados de manera gráfica en </a:t>
            </a:r>
            <a:r>
              <a:rPr lang="es-ES_tradnl" dirty="0" smtClean="0"/>
              <a:t>LabView. </a:t>
            </a:r>
            <a:r>
              <a:rPr lang="es-ES_tradnl" dirty="0"/>
              <a:t>Cuenta con dos terminales los cuales deben ser conectados de la siguiente manera:</a:t>
            </a:r>
            <a:endParaRPr lang="en-US" dirty="0"/>
          </a:p>
          <a:p>
            <a:pPr lvl="0"/>
            <a:r>
              <a:rPr lang="es-EC" dirty="0"/>
              <a:t>Conexión de polo negativo</a:t>
            </a:r>
            <a:endParaRPr lang="en-US" dirty="0"/>
          </a:p>
          <a:p>
            <a:pPr lvl="0"/>
            <a:r>
              <a:rPr lang="es-EC" dirty="0"/>
              <a:t>Conexión de polo positivo</a:t>
            </a:r>
            <a:endParaRPr lang="en-US" dirty="0"/>
          </a:p>
          <a:p>
            <a:pPr lvl="0" algn="just"/>
            <a:endParaRPr lang="es-EC" dirty="0" smtClean="0"/>
          </a:p>
          <a:p>
            <a:endParaRPr lang="es-ES" dirty="0"/>
          </a:p>
        </p:txBody>
      </p:sp>
    </p:spTree>
    <p:extLst>
      <p:ext uri="{BB962C8B-B14F-4D97-AF65-F5344CB8AC3E}">
        <p14:creationId xmlns:p14="http://schemas.microsoft.com/office/powerpoint/2010/main" val="17250990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pic>
        <p:nvPicPr>
          <p:cNvPr id="5" name="Imagen 4"/>
          <p:cNvPicPr/>
          <p:nvPr/>
        </p:nvPicPr>
        <p:blipFill>
          <a:blip r:embed="rId2"/>
          <a:stretch>
            <a:fillRect/>
          </a:stretch>
        </p:blipFill>
        <p:spPr>
          <a:xfrm>
            <a:off x="2987824" y="2132856"/>
            <a:ext cx="4896544" cy="4536504"/>
          </a:xfrm>
          <a:prstGeom prst="rect">
            <a:avLst/>
          </a:prstGeom>
        </p:spPr>
      </p:pic>
    </p:spTree>
    <p:extLst>
      <p:ext uri="{BB962C8B-B14F-4D97-AF65-F5344CB8AC3E}">
        <p14:creationId xmlns:p14="http://schemas.microsoft.com/office/powerpoint/2010/main" val="25579405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07704" y="1916832"/>
            <a:ext cx="7056784" cy="3840163"/>
          </a:xfrm>
        </p:spPr>
        <p:txBody>
          <a:bodyPr>
            <a:normAutofit/>
          </a:bodyPr>
          <a:lstStyle/>
          <a:p>
            <a:pPr marL="0" indent="0" algn="just">
              <a:buNone/>
            </a:pPr>
            <a:r>
              <a:rPr lang="es-ES_tradnl" dirty="0"/>
              <a:t>La termocupla Tipo K se encuentra ubicada en la salida del ducto de escape y determina la temperatura de los gases de escape del motor</a:t>
            </a:r>
            <a:endParaRPr lang="en-US" dirty="0"/>
          </a:p>
          <a:p>
            <a:pPr marL="0" lvl="0" indent="0" algn="just">
              <a:buNone/>
            </a:pPr>
            <a:endParaRPr lang="es-EC" dirty="0" smtClean="0"/>
          </a:p>
          <a:p>
            <a:pPr marL="0" indent="0" algn="just">
              <a:buNone/>
            </a:pPr>
            <a:endParaRPr lang="es-ES" dirty="0"/>
          </a:p>
        </p:txBody>
      </p:sp>
      <p:pic>
        <p:nvPicPr>
          <p:cNvPr id="4" name="Imagen 3" descr="C:\Users\BLADIMIR\Desktop\fotos\D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780928"/>
            <a:ext cx="3096344" cy="3888432"/>
          </a:xfrm>
          <a:prstGeom prst="rect">
            <a:avLst/>
          </a:prstGeom>
          <a:noFill/>
          <a:ln>
            <a:noFill/>
          </a:ln>
        </p:spPr>
      </p:pic>
    </p:spTree>
    <p:extLst>
      <p:ext uri="{BB962C8B-B14F-4D97-AF65-F5344CB8AC3E}">
        <p14:creationId xmlns:p14="http://schemas.microsoft.com/office/powerpoint/2010/main" val="3200253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INYECCIÓN ELECTRÓNICA</a:t>
            </a:r>
            <a:endParaRPr lang="es-ES" sz="4000" b="1" cap="all" dirty="0"/>
          </a:p>
        </p:txBody>
      </p:sp>
      <p:sp>
        <p:nvSpPr>
          <p:cNvPr id="3" name="2 Marcador de contenido"/>
          <p:cNvSpPr>
            <a:spLocks noGrp="1"/>
          </p:cNvSpPr>
          <p:nvPr>
            <p:ph idx="1"/>
          </p:nvPr>
        </p:nvSpPr>
        <p:spPr>
          <a:xfrm>
            <a:off x="1907704" y="2152412"/>
            <a:ext cx="6968480" cy="4705588"/>
          </a:xfrm>
        </p:spPr>
        <p:txBody>
          <a:bodyPr>
            <a:normAutofit/>
          </a:bodyPr>
          <a:lstStyle/>
          <a:p>
            <a:pPr marL="0" indent="0" algn="just">
              <a:buNone/>
            </a:pPr>
            <a:r>
              <a:rPr lang="es-ES_tradnl" dirty="0"/>
              <a:t>La inyección electrónica es una forma de inyección de combustible que se diferencia en varios tipos pero básicamente todas se basan en la ayuda de la electrónica para dosificar la inyección del carburante y reducir la emisión de agentes contaminantes a la atmósfera y a la vez optimizar el consumo. Este es un sistema que reemplaza al carburador en los motores de </a:t>
            </a:r>
            <a:r>
              <a:rPr lang="es-ES_tradnl" dirty="0" smtClean="0"/>
              <a:t>gasolina. </a:t>
            </a:r>
            <a:r>
              <a:rPr lang="es-ES_tradnl" dirty="0"/>
              <a:t>Su  importancia  radica  en  su  mejor  capacidad  respecto  al  carburador  para  dosificar  el combustible y crear un mezcla aire / combustible, muy próxima a la estequiométrica (14,7:1 para la gasolina), lo que garantiza una muy buena combustión con reducción de los porcentajes de gases tóxicos a la atmósfera. </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77532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SENSOR DE REVOLUCIÓN</a:t>
            </a:r>
            <a:endParaRPr lang="es-ES" sz="3600" b="1" cap="all" dirty="0"/>
          </a:p>
        </p:txBody>
      </p:sp>
      <p:sp>
        <p:nvSpPr>
          <p:cNvPr id="3" name="2 Marcador de contenido"/>
          <p:cNvSpPr>
            <a:spLocks noGrp="1"/>
          </p:cNvSpPr>
          <p:nvPr>
            <p:ph idx="1"/>
          </p:nvPr>
        </p:nvSpPr>
        <p:spPr>
          <a:xfrm>
            <a:off x="1979712" y="2276872"/>
            <a:ext cx="6840760" cy="3840163"/>
          </a:xfrm>
        </p:spPr>
        <p:txBody>
          <a:bodyPr>
            <a:normAutofit/>
          </a:bodyPr>
          <a:lstStyle/>
          <a:p>
            <a:pPr marL="0" lvl="0" indent="0" algn="just">
              <a:buNone/>
            </a:pPr>
            <a:r>
              <a:rPr lang="es-ES_tradnl" dirty="0"/>
              <a:t>El sensor CKP de tipo inductivo genera una señal alterna senoidal con una irregularidad cíclica producida por un faltante de dientes sobre la rueda fónica de excitación montada en el </a:t>
            </a:r>
            <a:r>
              <a:rPr lang="es-ES_tradnl" dirty="0" smtClean="0"/>
              <a:t>cigüeñal. Esta </a:t>
            </a:r>
            <a:r>
              <a:rPr lang="es-ES_tradnl" dirty="0"/>
              <a:t>señal es generada por un elemento inductivo acoplado frente a una  rueda dentada fijada al cigüeñal. La rueda dentada posee tallados 58 dientes, faltando dos dientes justo donde coincide con el Punto Muerto Superior del cilindro en esta zona es precisamente donde se inducen los pulsos de mayor amplitud como se muestra en la Figura </a:t>
            </a:r>
            <a:endParaRPr lang="es-EC" dirty="0" smtClean="0"/>
          </a:p>
          <a:p>
            <a:pPr marL="0" indent="0">
              <a:buNone/>
            </a:pPr>
            <a:endParaRPr lang="es-ES" dirty="0"/>
          </a:p>
        </p:txBody>
      </p:sp>
    </p:spTree>
    <p:extLst>
      <p:ext uri="{BB962C8B-B14F-4D97-AF65-F5344CB8AC3E}">
        <p14:creationId xmlns:p14="http://schemas.microsoft.com/office/powerpoint/2010/main" val="40859109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SENSOR DE REVOLUCIÓN</a:t>
            </a:r>
            <a:endParaRPr lang="es-ES" sz="3600" b="1" cap="all" dirty="0"/>
          </a:p>
        </p:txBody>
      </p:sp>
      <p:pic>
        <p:nvPicPr>
          <p:cNvPr id="5" name="Picture 160"/>
          <p:cNvPicPr/>
          <p:nvPr/>
        </p:nvPicPr>
        <p:blipFill>
          <a:blip r:embed="rId2">
            <a:extLst>
              <a:ext uri="{28A0092B-C50C-407E-A947-70E740481C1C}">
                <a14:useLocalDpi xmlns:a14="http://schemas.microsoft.com/office/drawing/2010/main" val="0"/>
              </a:ext>
            </a:extLst>
          </a:blip>
          <a:srcRect/>
          <a:stretch>
            <a:fillRect/>
          </a:stretch>
        </p:blipFill>
        <p:spPr bwMode="auto">
          <a:xfrm>
            <a:off x="2209056" y="2132856"/>
            <a:ext cx="6707088" cy="4464496"/>
          </a:xfrm>
          <a:prstGeom prst="rect">
            <a:avLst/>
          </a:prstGeom>
          <a:noFill/>
          <a:extLst/>
        </p:spPr>
      </p:pic>
    </p:spTree>
    <p:extLst>
      <p:ext uri="{BB962C8B-B14F-4D97-AF65-F5344CB8AC3E}">
        <p14:creationId xmlns:p14="http://schemas.microsoft.com/office/powerpoint/2010/main" val="3177524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sp>
        <p:nvSpPr>
          <p:cNvPr id="3" name="2 Marcador de contenido"/>
          <p:cNvSpPr>
            <a:spLocks noGrp="1"/>
          </p:cNvSpPr>
          <p:nvPr>
            <p:ph idx="1"/>
          </p:nvPr>
        </p:nvSpPr>
        <p:spPr>
          <a:xfrm>
            <a:off x="1979712" y="1988840"/>
            <a:ext cx="6840760" cy="4608512"/>
          </a:xfrm>
        </p:spPr>
        <p:txBody>
          <a:bodyPr>
            <a:normAutofit/>
          </a:bodyPr>
          <a:lstStyle/>
          <a:p>
            <a:pPr marL="0" indent="0" algn="just">
              <a:buNone/>
            </a:pPr>
            <a:r>
              <a:rPr lang="es-ES_tradnl" dirty="0"/>
              <a:t>El cableado del sensor de revolución se encuentra conectada directamente al sensor para poder ser interpretados de manera gráfica en </a:t>
            </a:r>
            <a:r>
              <a:rPr lang="es-ES_tradnl" dirty="0" smtClean="0"/>
              <a:t>LabView. </a:t>
            </a:r>
            <a:r>
              <a:rPr lang="es-ES_tradnl" dirty="0"/>
              <a:t>Cuenta con dos terminales los cuales deben ser conectados de la siguiente manera:</a:t>
            </a:r>
            <a:endParaRPr lang="en-US" dirty="0"/>
          </a:p>
          <a:p>
            <a:pPr algn="just"/>
            <a:r>
              <a:rPr lang="es-EC" dirty="0"/>
              <a:t>Conexión de polo negativo</a:t>
            </a:r>
            <a:endParaRPr lang="en-US" dirty="0"/>
          </a:p>
          <a:p>
            <a:pPr algn="just"/>
            <a:r>
              <a:rPr lang="es-EC" dirty="0"/>
              <a:t>Conexión de polo positivo</a:t>
            </a:r>
            <a:endParaRPr lang="en-US" dirty="0"/>
          </a:p>
        </p:txBody>
      </p:sp>
    </p:spTree>
    <p:extLst>
      <p:ext uri="{BB962C8B-B14F-4D97-AF65-F5344CB8AC3E}">
        <p14:creationId xmlns:p14="http://schemas.microsoft.com/office/powerpoint/2010/main" val="17424577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2699792" y="2204864"/>
            <a:ext cx="5256584" cy="4392488"/>
          </a:xfrm>
          <a:prstGeom prst="rect">
            <a:avLst/>
          </a:prstGeom>
        </p:spPr>
      </p:pic>
    </p:spTree>
    <p:extLst>
      <p:ext uri="{BB962C8B-B14F-4D97-AF65-F5344CB8AC3E}">
        <p14:creationId xmlns:p14="http://schemas.microsoft.com/office/powerpoint/2010/main" val="27935989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79712" y="2060848"/>
            <a:ext cx="6912768" cy="3840163"/>
          </a:xfrm>
        </p:spPr>
        <p:txBody>
          <a:bodyPr>
            <a:normAutofit/>
          </a:bodyPr>
          <a:lstStyle/>
          <a:p>
            <a:pPr marL="0" indent="0" algn="just">
              <a:buNone/>
            </a:pPr>
            <a:r>
              <a:rPr lang="es-ES_tradnl" dirty="0"/>
              <a:t>El sensor de régimen del motor está ubicado junto al cigüeñal del motor</a:t>
            </a:r>
            <a:endParaRPr lang="en-US" dirty="0"/>
          </a:p>
          <a:p>
            <a:pPr lvl="0" algn="just"/>
            <a:endParaRPr lang="es-EC" dirty="0" smtClean="0"/>
          </a:p>
          <a:p>
            <a:pPr algn="just"/>
            <a:endParaRPr lang="es-ES" dirty="0"/>
          </a:p>
        </p:txBody>
      </p:sp>
      <p:pic>
        <p:nvPicPr>
          <p:cNvPr id="4" name="Imagen 3"/>
          <p:cNvPicPr>
            <a:picLocks noChangeAspect="1"/>
          </p:cNvPicPr>
          <p:nvPr/>
        </p:nvPicPr>
        <p:blipFill rotWithShape="1">
          <a:blip r:embed="rId2"/>
          <a:srcRect l="37271" t="42125" r="31736" b="23423"/>
          <a:stretch/>
        </p:blipFill>
        <p:spPr>
          <a:xfrm>
            <a:off x="2627784" y="3068960"/>
            <a:ext cx="5184577" cy="3240360"/>
          </a:xfrm>
          <a:prstGeom prst="rect">
            <a:avLst/>
          </a:prstGeom>
        </p:spPr>
      </p:pic>
    </p:spTree>
    <p:extLst>
      <p:ext uri="{BB962C8B-B14F-4D97-AF65-F5344CB8AC3E}">
        <p14:creationId xmlns:p14="http://schemas.microsoft.com/office/powerpoint/2010/main" val="26953724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SENSOR DE FUERZA</a:t>
            </a:r>
            <a:endParaRPr lang="es-ES" sz="3600" b="1" cap="all" dirty="0"/>
          </a:p>
        </p:txBody>
      </p:sp>
      <p:sp>
        <p:nvSpPr>
          <p:cNvPr id="3" name="2 Marcador de contenido"/>
          <p:cNvSpPr>
            <a:spLocks noGrp="1"/>
          </p:cNvSpPr>
          <p:nvPr>
            <p:ph idx="1"/>
          </p:nvPr>
        </p:nvSpPr>
        <p:spPr>
          <a:xfrm>
            <a:off x="2438400" y="2564904"/>
            <a:ext cx="6248400" cy="3840163"/>
          </a:xfrm>
        </p:spPr>
        <p:txBody>
          <a:bodyPr>
            <a:normAutofit/>
          </a:bodyPr>
          <a:lstStyle/>
          <a:p>
            <a:pPr marL="0" indent="0" algn="just">
              <a:buNone/>
            </a:pPr>
            <a:r>
              <a:rPr lang="es-ES_tradnl" dirty="0"/>
              <a:t>Sensor de fuerza resistivo (FSR) es un dispositivo de película de polímero (PTF) que presenta una disminución de la resistencia cuando aumenta la fuerza aplicada a la superficie activa. Las FSRs no son células de carga o galgas extensiométricas aunque tengan propiedades similares. Las FSRs no son adecuadas para medidas de precisión.</a:t>
            </a:r>
            <a:endParaRPr lang="en-US" dirty="0"/>
          </a:p>
          <a:p>
            <a:pPr marL="0" lvl="0" indent="0" algn="just">
              <a:buNone/>
            </a:pPr>
            <a:endParaRPr lang="es-EC" dirty="0" smtClean="0"/>
          </a:p>
          <a:p>
            <a:endParaRPr lang="es-ES" dirty="0"/>
          </a:p>
        </p:txBody>
      </p:sp>
    </p:spTree>
    <p:extLst>
      <p:ext uri="{BB962C8B-B14F-4D97-AF65-F5344CB8AC3E}">
        <p14:creationId xmlns:p14="http://schemas.microsoft.com/office/powerpoint/2010/main" val="40686760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sp>
        <p:nvSpPr>
          <p:cNvPr id="3" name="2 Marcador de contenido"/>
          <p:cNvSpPr>
            <a:spLocks noGrp="1"/>
          </p:cNvSpPr>
          <p:nvPr>
            <p:ph idx="1"/>
          </p:nvPr>
        </p:nvSpPr>
        <p:spPr>
          <a:xfrm>
            <a:off x="2339752" y="2492896"/>
            <a:ext cx="6248400" cy="3840163"/>
          </a:xfrm>
        </p:spPr>
        <p:txBody>
          <a:bodyPr>
            <a:normAutofit/>
          </a:bodyPr>
          <a:lstStyle/>
          <a:p>
            <a:pPr marL="0" indent="0" algn="just">
              <a:buNone/>
            </a:pPr>
            <a:r>
              <a:rPr lang="es-ES_tradnl" dirty="0"/>
              <a:t>El sensor de fuerza SFSEN09375 resistivo circular, de 19mm de diámetro y 12.7mm de área sensible.﻿ Su resistencia varía con la fuerza aplicada (a mayor fuerza, menor resistencia). Sin fuerza aplicada, su resistencia es mayor a 1MΩ, mientras que al aplicar la máxima presión la misma disminuye notablemente. Estos sensores son simples de usar y muy útiles para medir si hay presión aplicada sobre los mismos</a:t>
            </a:r>
            <a:endParaRPr lang="en-US" dirty="0"/>
          </a:p>
        </p:txBody>
      </p:sp>
    </p:spTree>
    <p:extLst>
      <p:ext uri="{BB962C8B-B14F-4D97-AF65-F5344CB8AC3E}">
        <p14:creationId xmlns:p14="http://schemas.microsoft.com/office/powerpoint/2010/main" val="28388426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ACONDICIONAMIENTO</a:t>
            </a:r>
            <a:endParaRPr lang="es-ES" sz="3600" b="1" cap="all" dirty="0"/>
          </a:p>
        </p:txBody>
      </p:sp>
      <p:pic>
        <p:nvPicPr>
          <p:cNvPr id="5" name="Imagen 4"/>
          <p:cNvPicPr/>
          <p:nvPr/>
        </p:nvPicPr>
        <p:blipFill>
          <a:blip r:embed="rId2"/>
          <a:stretch>
            <a:fillRect/>
          </a:stretch>
        </p:blipFill>
        <p:spPr>
          <a:xfrm>
            <a:off x="2771800" y="2348880"/>
            <a:ext cx="4968552" cy="4320480"/>
          </a:xfrm>
          <a:prstGeom prst="rect">
            <a:avLst/>
          </a:prstGeom>
        </p:spPr>
      </p:pic>
    </p:spTree>
    <p:extLst>
      <p:ext uri="{BB962C8B-B14F-4D97-AF65-F5344CB8AC3E}">
        <p14:creationId xmlns:p14="http://schemas.microsoft.com/office/powerpoint/2010/main" val="20614152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sp>
        <p:nvSpPr>
          <p:cNvPr id="3" name="2 Marcador de contenido"/>
          <p:cNvSpPr>
            <a:spLocks noGrp="1"/>
          </p:cNvSpPr>
          <p:nvPr>
            <p:ph idx="1"/>
          </p:nvPr>
        </p:nvSpPr>
        <p:spPr/>
        <p:txBody>
          <a:bodyPr>
            <a:normAutofit/>
          </a:bodyPr>
          <a:lstStyle/>
          <a:p>
            <a:r>
              <a:rPr lang="es-ES_tradnl" dirty="0"/>
              <a:t>El cableado del sensor de fuerza se encuentra conectada a un circuito principal el cual es el encargado de acondicionar la señal del sensor para poder ser interpretados de manera gráfica en </a:t>
            </a:r>
            <a:r>
              <a:rPr lang="es-ES_tradnl" dirty="0" smtClean="0"/>
              <a:t>LabView. </a:t>
            </a:r>
            <a:r>
              <a:rPr lang="es-ES_tradnl" dirty="0"/>
              <a:t>Cuenta con dos terminales los cuales deben ser conectados de la siguiente manera:</a:t>
            </a:r>
            <a:endParaRPr lang="en-US" dirty="0"/>
          </a:p>
          <a:p>
            <a:pPr lvl="0"/>
            <a:r>
              <a:rPr lang="es-EC" dirty="0"/>
              <a:t>Conexión de polo negativo</a:t>
            </a:r>
            <a:endParaRPr lang="en-US" dirty="0"/>
          </a:p>
          <a:p>
            <a:pPr lvl="0"/>
            <a:r>
              <a:rPr lang="es-EC" dirty="0"/>
              <a:t>Conexión de polo positivo</a:t>
            </a:r>
            <a:endParaRPr lang="en-US" dirty="0"/>
          </a:p>
          <a:p>
            <a:pPr lvl="0" algn="just"/>
            <a:endParaRPr lang="es-EC" dirty="0" smtClean="0"/>
          </a:p>
          <a:p>
            <a:endParaRPr lang="es-ES" dirty="0"/>
          </a:p>
        </p:txBody>
      </p:sp>
    </p:spTree>
    <p:extLst>
      <p:ext uri="{BB962C8B-B14F-4D97-AF65-F5344CB8AC3E}">
        <p14:creationId xmlns:p14="http://schemas.microsoft.com/office/powerpoint/2010/main" val="32938767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pic>
        <p:nvPicPr>
          <p:cNvPr id="5" name="Imagen 4"/>
          <p:cNvPicPr/>
          <p:nvPr/>
        </p:nvPicPr>
        <p:blipFill>
          <a:blip r:embed="rId2"/>
          <a:stretch>
            <a:fillRect/>
          </a:stretch>
        </p:blipFill>
        <p:spPr>
          <a:xfrm>
            <a:off x="3510372" y="1844824"/>
            <a:ext cx="4104456" cy="4896544"/>
          </a:xfrm>
          <a:prstGeom prst="rect">
            <a:avLst/>
          </a:prstGeom>
        </p:spPr>
      </p:pic>
    </p:spTree>
    <p:extLst>
      <p:ext uri="{BB962C8B-B14F-4D97-AF65-F5344CB8AC3E}">
        <p14:creationId xmlns:p14="http://schemas.microsoft.com/office/powerpoint/2010/main" val="318978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VENTAJAS</a:t>
            </a:r>
            <a:endParaRPr lang="es-ES" sz="4000" b="1" cap="all" dirty="0"/>
          </a:p>
        </p:txBody>
      </p:sp>
      <p:sp>
        <p:nvSpPr>
          <p:cNvPr id="3" name="2 Marcador de contenido"/>
          <p:cNvSpPr>
            <a:spLocks noGrp="1"/>
          </p:cNvSpPr>
          <p:nvPr>
            <p:ph idx="1"/>
          </p:nvPr>
        </p:nvSpPr>
        <p:spPr>
          <a:xfrm>
            <a:off x="1907704" y="1988840"/>
            <a:ext cx="7056784" cy="4172635"/>
          </a:xfrm>
        </p:spPr>
        <p:txBody>
          <a:bodyPr>
            <a:noAutofit/>
          </a:bodyPr>
          <a:lstStyle/>
          <a:p>
            <a:pPr algn="just"/>
            <a:r>
              <a:rPr lang="es-ES_tradnl" sz="1800" b="1" dirty="0"/>
              <a:t>CONSUMO REDUCIDO.-  </a:t>
            </a:r>
            <a:r>
              <a:rPr lang="es-ES_tradnl" sz="1800" dirty="0"/>
              <a:t>Con la utilización de carburadores, en los colectores de admisión se producen mezclas desiguales  de aire/gasolina  para cada cilindro. </a:t>
            </a:r>
            <a:endParaRPr lang="en-US" sz="1800" dirty="0"/>
          </a:p>
          <a:p>
            <a:pPr algn="just"/>
            <a:r>
              <a:rPr lang="es-ES_tradnl" sz="1800" b="1" cap="all" dirty="0"/>
              <a:t>Mayor</a:t>
            </a:r>
            <a:r>
              <a:rPr lang="es-ES_tradnl" sz="1800" dirty="0"/>
              <a:t> </a:t>
            </a:r>
            <a:r>
              <a:rPr lang="es-ES_tradnl" sz="1800" b="1" cap="all" dirty="0"/>
              <a:t>potencia.-</a:t>
            </a:r>
            <a:r>
              <a:rPr lang="es-ES_tradnl" sz="1800" dirty="0"/>
              <a:t> La utilización de los sistemas de inyección permite optimizar la forma de los colectores de admisión con el consiguiente mejor llenado de los cilindros. El resultado se traduce en una mayor potencia específica y un aumento del par motor.</a:t>
            </a:r>
            <a:endParaRPr lang="en-US" sz="1800" dirty="0"/>
          </a:p>
          <a:p>
            <a:pPr algn="just"/>
            <a:r>
              <a:rPr lang="es-ES_tradnl" sz="1800" b="1" cap="all" dirty="0"/>
              <a:t>Gases de escape menos contaminantes.-</a:t>
            </a:r>
            <a:r>
              <a:rPr lang="es-ES_tradnl" sz="1800" dirty="0"/>
              <a:t> Los sistemas de inyección  permiten ajustar en todo momento la cantidad necesaria de combustible  respecto a la cantidad de aire que entra en el motor.</a:t>
            </a:r>
            <a:endParaRPr lang="en-US" sz="1800" dirty="0"/>
          </a:p>
          <a:p>
            <a:pPr algn="just"/>
            <a:r>
              <a:rPr lang="es-ES_tradnl" sz="1800" b="1" cap="all" dirty="0"/>
              <a:t>Arranque en frío y fase de calentamiento.-</a:t>
            </a:r>
            <a:r>
              <a:rPr lang="es-ES_tradnl" sz="1800" dirty="0"/>
              <a:t>  Mediante la exacta dosificación del combustible en función de la temperatura del motor y del régimen de arranque, se consiguen tiempos de arranque más breves y una aceleración más rápida y segura desde el ralentí. </a:t>
            </a:r>
            <a:endParaRPr lang="en-US" sz="1800"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632006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79712" y="2132856"/>
            <a:ext cx="6840760" cy="3840163"/>
          </a:xfrm>
        </p:spPr>
        <p:txBody>
          <a:bodyPr>
            <a:normAutofit/>
          </a:bodyPr>
          <a:lstStyle/>
          <a:p>
            <a:pPr marL="0" indent="0" algn="just">
              <a:buNone/>
            </a:pPr>
            <a:r>
              <a:rPr lang="es-ES_tradnl" dirty="0"/>
              <a:t>El sensor de fuerza se encuentra ubicado en la parte posterior de freno hidráulico, este sensor nos indica la fuerza que el motor ejerce al mantenerse en operación</a:t>
            </a:r>
            <a:endParaRPr lang="en-US" dirty="0"/>
          </a:p>
          <a:p>
            <a:pPr marL="0" lvl="0" indent="0" algn="just">
              <a:buNone/>
            </a:pPr>
            <a:endParaRPr lang="es-EC" dirty="0" smtClean="0"/>
          </a:p>
          <a:p>
            <a:pPr marL="0" indent="0" algn="just">
              <a:buNone/>
            </a:pPr>
            <a:endParaRPr lang="es-ES" dirty="0"/>
          </a:p>
        </p:txBody>
      </p:sp>
      <p:pic>
        <p:nvPicPr>
          <p:cNvPr id="4" name="Imagen 3" descr="D:\1 TRABAJOS WORD\1 ESPE\10 NIVEL\3 TESIS\TESIS\FOTOS\D (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356991"/>
            <a:ext cx="5472608" cy="3377283"/>
          </a:xfrm>
          <a:prstGeom prst="rect">
            <a:avLst/>
          </a:prstGeom>
          <a:noFill/>
          <a:ln>
            <a:noFill/>
          </a:ln>
        </p:spPr>
      </p:pic>
    </p:spTree>
    <p:extLst>
      <p:ext uri="{BB962C8B-B14F-4D97-AF65-F5344CB8AC3E}">
        <p14:creationId xmlns:p14="http://schemas.microsoft.com/office/powerpoint/2010/main" val="11103254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SENSOR DE CAUDAL</a:t>
            </a:r>
            <a:endParaRPr lang="es-ES" sz="3600" b="1" cap="all" dirty="0"/>
          </a:p>
        </p:txBody>
      </p:sp>
      <p:sp>
        <p:nvSpPr>
          <p:cNvPr id="3" name="2 Marcador de contenido"/>
          <p:cNvSpPr>
            <a:spLocks noGrp="1"/>
          </p:cNvSpPr>
          <p:nvPr>
            <p:ph idx="1"/>
          </p:nvPr>
        </p:nvSpPr>
        <p:spPr>
          <a:xfrm>
            <a:off x="1835696" y="1988840"/>
            <a:ext cx="7128792" cy="3840163"/>
          </a:xfrm>
        </p:spPr>
        <p:txBody>
          <a:bodyPr>
            <a:normAutofit/>
          </a:bodyPr>
          <a:lstStyle/>
          <a:p>
            <a:pPr marL="0" indent="0" algn="just">
              <a:buNone/>
            </a:pPr>
            <a:r>
              <a:rPr lang="es-ES_tradnl" dirty="0"/>
              <a:t>Sensor de flujo de agua consiste en un cuerpo de plástico, un rotor de agua, y un sensor de efecto Hall. Cuando el agua fluye a través de los rodillos del rotor, su velocidad cambia con la diferente velocidad de flujo. El sensor de efecto Hall da salida a la señal de impulso correspondiente. </a:t>
            </a:r>
            <a:endParaRPr lang="en-US" dirty="0"/>
          </a:p>
          <a:p>
            <a:pPr marL="0" lvl="0" indent="0" algn="just">
              <a:buNone/>
            </a:pPr>
            <a:endParaRPr lang="es-EC" dirty="0" smtClean="0"/>
          </a:p>
          <a:p>
            <a:pPr marL="0" indent="0" algn="just">
              <a:buNone/>
            </a:pPr>
            <a:endParaRPr lang="es-ES" dirty="0"/>
          </a:p>
        </p:txBody>
      </p:sp>
      <p:pic>
        <p:nvPicPr>
          <p:cNvPr id="4" name="Imagen 3" descr="flowsensor_LRG.jpg"/>
          <p:cNvPicPr/>
          <p:nvPr/>
        </p:nvPicPr>
        <p:blipFill rotWithShape="1">
          <a:blip r:embed="rId2" cstate="print">
            <a:extLst>
              <a:ext uri="{28A0092B-C50C-407E-A947-70E740481C1C}">
                <a14:useLocalDpi xmlns:a14="http://schemas.microsoft.com/office/drawing/2010/main" val="0"/>
              </a:ext>
            </a:extLst>
          </a:blip>
          <a:srcRect l="19198" t="8405" r="28368" b="9076"/>
          <a:stretch/>
        </p:blipFill>
        <p:spPr bwMode="auto">
          <a:xfrm>
            <a:off x="4932040" y="3908921"/>
            <a:ext cx="2013868" cy="25373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48651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sp>
        <p:nvSpPr>
          <p:cNvPr id="3" name="2 Marcador de contenido"/>
          <p:cNvSpPr>
            <a:spLocks noGrp="1"/>
          </p:cNvSpPr>
          <p:nvPr>
            <p:ph idx="1"/>
          </p:nvPr>
        </p:nvSpPr>
        <p:spPr>
          <a:xfrm>
            <a:off x="1979712" y="2060848"/>
            <a:ext cx="7056784" cy="4608512"/>
          </a:xfrm>
        </p:spPr>
        <p:txBody>
          <a:bodyPr>
            <a:normAutofit/>
          </a:bodyPr>
          <a:lstStyle/>
          <a:p>
            <a:pPr marL="0" lvl="0" indent="0" algn="just">
              <a:buNone/>
            </a:pPr>
            <a:r>
              <a:rPr lang="es-ES_tradnl" dirty="0"/>
              <a:t>El sensor de caudal POW110D3B cuenta con un interruptor de flotador para abrir o cerrar un circuito cuando el nivel de líquido aumenta o disminuye. La mayoría de los interruptores de flotador son "normalmente cerrados". Cuando el imán se acerca a los dos contactos y se tocan, permitiendo que la corriente pase a través del sensor. Cuando el imán se aleja, los contactos se desmagnetizan rompiendo el circuito. En un interruptor de flotador, el interruptor magnético de láminas está sellado herméticamente en un vástago, es comúnmente fabricado de plástico o acero inoxidable. El flotador encierra un imán sellado, el cual se mueve hacia arriba y abajo de la longitud del vástago como un aumento del nivel de fluido. </a:t>
            </a:r>
            <a:endParaRPr lang="es-EC" dirty="0" smtClean="0"/>
          </a:p>
          <a:p>
            <a:endParaRPr lang="es-ES" dirty="0"/>
          </a:p>
        </p:txBody>
      </p:sp>
    </p:spTree>
    <p:extLst>
      <p:ext uri="{BB962C8B-B14F-4D97-AF65-F5344CB8AC3E}">
        <p14:creationId xmlns:p14="http://schemas.microsoft.com/office/powerpoint/2010/main" val="36903615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pic>
        <p:nvPicPr>
          <p:cNvPr id="5" name="Imagen 4" descr="http://www.chicagosensor.com/images/HowItWorksFloatSwitch.jpg"/>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348880"/>
            <a:ext cx="6563072" cy="3960440"/>
          </a:xfrm>
          <a:prstGeom prst="rect">
            <a:avLst/>
          </a:prstGeom>
          <a:noFill/>
          <a:ln>
            <a:noFill/>
          </a:ln>
        </p:spPr>
      </p:pic>
    </p:spTree>
    <p:extLst>
      <p:ext uri="{BB962C8B-B14F-4D97-AF65-F5344CB8AC3E}">
        <p14:creationId xmlns:p14="http://schemas.microsoft.com/office/powerpoint/2010/main" val="41909177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sp>
        <p:nvSpPr>
          <p:cNvPr id="3" name="2 Marcador de contenido"/>
          <p:cNvSpPr>
            <a:spLocks noGrp="1"/>
          </p:cNvSpPr>
          <p:nvPr>
            <p:ph idx="1"/>
          </p:nvPr>
        </p:nvSpPr>
        <p:spPr>
          <a:xfrm>
            <a:off x="1979712" y="2060848"/>
            <a:ext cx="6912768" cy="3840163"/>
          </a:xfrm>
        </p:spPr>
        <p:txBody>
          <a:bodyPr>
            <a:normAutofit/>
          </a:bodyPr>
          <a:lstStyle/>
          <a:p>
            <a:pPr marL="0" indent="0" algn="just">
              <a:buNone/>
            </a:pPr>
            <a:r>
              <a:rPr lang="es-ES_tradnl" dirty="0"/>
              <a:t>El cableado del sensor de flujo de agua es bastante simple. Hay 3 hilos: negro, rojo, y amarillo los cuales con conectados de la siguiente manera:</a:t>
            </a:r>
            <a:endParaRPr lang="en-US" dirty="0"/>
          </a:p>
          <a:p>
            <a:pPr lvl="0" algn="just"/>
            <a:r>
              <a:rPr lang="es-EC" dirty="0"/>
              <a:t>Negro.- Conexión a tierra</a:t>
            </a:r>
            <a:endParaRPr lang="en-US" dirty="0"/>
          </a:p>
          <a:p>
            <a:pPr lvl="0" algn="just"/>
            <a:r>
              <a:rPr lang="es-EC" dirty="0"/>
              <a:t>Rojo.- Conexión a alimentación de 5V</a:t>
            </a:r>
            <a:endParaRPr lang="en-US" dirty="0"/>
          </a:p>
          <a:p>
            <a:pPr lvl="0" algn="just"/>
            <a:r>
              <a:rPr lang="es-EC" dirty="0"/>
              <a:t>Amarillo.- Señal de salida</a:t>
            </a:r>
            <a:endParaRPr lang="en-US" dirty="0"/>
          </a:p>
          <a:p>
            <a:pPr lvl="0" algn="just"/>
            <a:endParaRPr lang="es-EC" dirty="0" smtClean="0"/>
          </a:p>
          <a:p>
            <a:pPr algn="just"/>
            <a:endParaRPr lang="es-ES" dirty="0"/>
          </a:p>
        </p:txBody>
      </p:sp>
    </p:spTree>
    <p:extLst>
      <p:ext uri="{BB962C8B-B14F-4D97-AF65-F5344CB8AC3E}">
        <p14:creationId xmlns:p14="http://schemas.microsoft.com/office/powerpoint/2010/main" val="336981525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CONEXIÓN</a:t>
            </a:r>
            <a:endParaRPr lang="es-ES" sz="3600" b="1" cap="all" dirty="0"/>
          </a:p>
        </p:txBody>
      </p:sp>
      <p:pic>
        <p:nvPicPr>
          <p:cNvPr id="5" name="Imagen 4" descr="WFS-wiring.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94284" y="3656275"/>
            <a:ext cx="3816424" cy="1728192"/>
          </a:xfrm>
          <a:prstGeom prst="rect">
            <a:avLst/>
          </a:prstGeom>
          <a:noFill/>
          <a:ln>
            <a:noFill/>
          </a:ln>
        </p:spPr>
      </p:pic>
      <p:pic>
        <p:nvPicPr>
          <p:cNvPr id="6" name="Imagen 5"/>
          <p:cNvPicPr/>
          <p:nvPr/>
        </p:nvPicPr>
        <p:blipFill>
          <a:blip r:embed="rId4"/>
          <a:stretch>
            <a:fillRect/>
          </a:stretch>
        </p:blipFill>
        <p:spPr>
          <a:xfrm>
            <a:off x="4716016" y="2781424"/>
            <a:ext cx="3575685" cy="3477895"/>
          </a:xfrm>
          <a:prstGeom prst="rect">
            <a:avLst/>
          </a:prstGeom>
        </p:spPr>
      </p:pic>
    </p:spTree>
    <p:extLst>
      <p:ext uri="{BB962C8B-B14F-4D97-AF65-F5344CB8AC3E}">
        <p14:creationId xmlns:p14="http://schemas.microsoft.com/office/powerpoint/2010/main" val="36076989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07704" y="1844824"/>
            <a:ext cx="7128792" cy="3840163"/>
          </a:xfrm>
        </p:spPr>
        <p:txBody>
          <a:bodyPr>
            <a:normAutofit/>
          </a:bodyPr>
          <a:lstStyle/>
          <a:p>
            <a:pPr marL="0" indent="0" algn="just">
              <a:buNone/>
            </a:pPr>
            <a:r>
              <a:rPr lang="es-ES_tradnl" dirty="0"/>
              <a:t>Existen 2 sensores de caudal, el primero se ubica después del filtro de combustible y mide la cantidad de combustible que ingresa hacia el motor y el segundo se encuentra en la línea de retorno hacia el tanque y determina la cantidad de combustible que no fue consumida por el motor.</a:t>
            </a:r>
            <a:endParaRPr lang="en-US" dirty="0"/>
          </a:p>
          <a:p>
            <a:pPr marL="0" lvl="0" indent="0" algn="just">
              <a:buNone/>
            </a:pPr>
            <a:endParaRPr lang="es-EC" dirty="0" smtClean="0"/>
          </a:p>
          <a:p>
            <a:pPr marL="0" indent="0" algn="just">
              <a:buNone/>
            </a:pPr>
            <a:endParaRPr lang="es-ES" dirty="0"/>
          </a:p>
        </p:txBody>
      </p:sp>
      <p:pic>
        <p:nvPicPr>
          <p:cNvPr id="4" name="Imagen 3"/>
          <p:cNvPicPr>
            <a:picLocks noChangeAspect="1"/>
          </p:cNvPicPr>
          <p:nvPr/>
        </p:nvPicPr>
        <p:blipFill rotWithShape="1">
          <a:blip r:embed="rId2"/>
          <a:srcRect l="32290" t="46063" r="27309" b="27360"/>
          <a:stretch/>
        </p:blipFill>
        <p:spPr>
          <a:xfrm>
            <a:off x="1876681" y="3740770"/>
            <a:ext cx="7139285" cy="2640557"/>
          </a:xfrm>
          <a:prstGeom prst="rect">
            <a:avLst/>
          </a:prstGeom>
        </p:spPr>
      </p:pic>
    </p:spTree>
    <p:extLst>
      <p:ext uri="{BB962C8B-B14F-4D97-AF65-F5344CB8AC3E}">
        <p14:creationId xmlns:p14="http://schemas.microsoft.com/office/powerpoint/2010/main" val="16704889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ESTRUCTURA DEL PROGRAMA</a:t>
            </a:r>
            <a:endParaRPr lang="es-ES" sz="3600" b="1" cap="all" dirty="0"/>
          </a:p>
        </p:txBody>
      </p:sp>
      <p:sp>
        <p:nvSpPr>
          <p:cNvPr id="3" name="2 Marcador de contenido"/>
          <p:cNvSpPr>
            <a:spLocks noGrp="1"/>
          </p:cNvSpPr>
          <p:nvPr>
            <p:ph idx="1"/>
          </p:nvPr>
        </p:nvSpPr>
        <p:spPr/>
        <p:txBody>
          <a:bodyPr>
            <a:normAutofit/>
          </a:bodyPr>
          <a:lstStyle/>
          <a:p>
            <a:pPr marL="0" lvl="0" indent="0" algn="just">
              <a:buNone/>
            </a:pPr>
            <a:r>
              <a:rPr lang="es-ES_tradnl" dirty="0"/>
              <a:t>La estructura del programa se encuentra basada en la construcción de 3 VI’s (Instrumentos virtuales) los cuales son llamados desde un proyecto principal para la lectura de los fenómenos físicos y estos sean presentados de manera gráfica y numérica por medio de un software denominado LabView Professional 2012. Los VI’s son presentados de acuerdo al siguiente esquema y diagrama de flujo</a:t>
            </a:r>
            <a:endParaRPr lang="es-EC" dirty="0" smtClean="0"/>
          </a:p>
          <a:p>
            <a:pPr marL="0" indent="0">
              <a:buNone/>
            </a:pPr>
            <a:endParaRPr lang="es-ES" dirty="0"/>
          </a:p>
        </p:txBody>
      </p:sp>
    </p:spTree>
    <p:extLst>
      <p:ext uri="{BB962C8B-B14F-4D97-AF65-F5344CB8AC3E}">
        <p14:creationId xmlns:p14="http://schemas.microsoft.com/office/powerpoint/2010/main" val="343039233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ESTRUCTURA DEL PROGRAMA</a:t>
            </a:r>
            <a:endParaRPr lang="es-ES" sz="3600" b="1" cap="all" dirty="0"/>
          </a:p>
        </p:txBody>
      </p:sp>
      <p:graphicFrame>
        <p:nvGraphicFramePr>
          <p:cNvPr id="5" name="Diagrama 4"/>
          <p:cNvGraphicFramePr/>
          <p:nvPr>
            <p:extLst>
              <p:ext uri="{D42A27DB-BD31-4B8C-83A1-F6EECF244321}">
                <p14:modId xmlns:p14="http://schemas.microsoft.com/office/powerpoint/2010/main" val="2095160314"/>
              </p:ext>
            </p:extLst>
          </p:nvPr>
        </p:nvGraphicFramePr>
        <p:xfrm>
          <a:off x="2051720" y="1988840"/>
          <a:ext cx="684076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2225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FLUJO</a:t>
            </a:r>
            <a:endParaRPr lang="es-ES" sz="3600" b="1" cap="all" dirty="0"/>
          </a:p>
        </p:txBody>
      </p:sp>
      <p:sp>
        <p:nvSpPr>
          <p:cNvPr id="5" name="Rectangle 2"/>
          <p:cNvSpPr>
            <a:spLocks noChangeArrowheads="1"/>
          </p:cNvSpPr>
          <p:nvPr/>
        </p:nvSpPr>
        <p:spPr bwMode="auto">
          <a:xfrm>
            <a:off x="1979711" y="1916831"/>
            <a:ext cx="126748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to 5"/>
          <p:cNvGraphicFramePr>
            <a:graphicFrameLocks noChangeAspect="1"/>
          </p:cNvGraphicFramePr>
          <p:nvPr>
            <p:extLst>
              <p:ext uri="{D42A27DB-BD31-4B8C-83A1-F6EECF244321}">
                <p14:modId xmlns:p14="http://schemas.microsoft.com/office/powerpoint/2010/main" val="1093427800"/>
              </p:ext>
            </p:extLst>
          </p:nvPr>
        </p:nvGraphicFramePr>
        <p:xfrm>
          <a:off x="1979712" y="1916832"/>
          <a:ext cx="6707088" cy="4765285"/>
        </p:xfrm>
        <a:graphic>
          <a:graphicData uri="http://schemas.openxmlformats.org/presentationml/2006/ole">
            <mc:AlternateContent xmlns:mc="http://schemas.openxmlformats.org/markup-compatibility/2006">
              <mc:Choice xmlns:v="urn:schemas-microsoft-com:vml" Requires="v">
                <p:oleObj spid="_x0000_s1058" name="Visio" r:id="rId3" imgW="5810207" imgH="4600478" progId="Visio.Drawing.15">
                  <p:embed/>
                </p:oleObj>
              </mc:Choice>
              <mc:Fallback>
                <p:oleObj name="Visio" r:id="rId3" imgW="5810207" imgH="4600478"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916832"/>
                        <a:ext cx="6707088" cy="4765285"/>
                      </a:xfrm>
                      <a:prstGeom prst="rect">
                        <a:avLst/>
                      </a:prstGeom>
                      <a:noFill/>
                    </p:spPr>
                  </p:pic>
                </p:oleObj>
              </mc:Fallback>
            </mc:AlternateContent>
          </a:graphicData>
        </a:graphic>
      </p:graphicFrame>
    </p:spTree>
    <p:extLst>
      <p:ext uri="{BB962C8B-B14F-4D97-AF65-F5344CB8AC3E}">
        <p14:creationId xmlns:p14="http://schemas.microsoft.com/office/powerpoint/2010/main" val="2915590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DIRECTA</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ángulo 6"/>
          <p:cNvSpPr/>
          <p:nvPr/>
        </p:nvSpPr>
        <p:spPr>
          <a:xfrm>
            <a:off x="2051720" y="2219467"/>
            <a:ext cx="6824464" cy="646331"/>
          </a:xfrm>
          <a:prstGeom prst="rect">
            <a:avLst/>
          </a:prstGeom>
        </p:spPr>
        <p:txBody>
          <a:bodyPr wrap="square">
            <a:spAutoFit/>
          </a:bodyPr>
          <a:lstStyle/>
          <a:p>
            <a:r>
              <a:rPr lang="es-ES_tradnl" dirty="0">
                <a:latin typeface="Arial" panose="020B0604020202020204" pitchFamily="34" charset="0"/>
                <a:ea typeface="Calibri" panose="020F0502020204030204" pitchFamily="34" charset="0"/>
              </a:rPr>
              <a:t>El inyector introduce el combustible directamente en la cámara de combustión</a:t>
            </a:r>
            <a:endParaRPr lang="en-US" dirty="0"/>
          </a:p>
        </p:txBody>
      </p:sp>
      <p:pic>
        <p:nvPicPr>
          <p:cNvPr id="8" name="Imagen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035475"/>
            <a:ext cx="4744537" cy="3438075"/>
          </a:xfrm>
          <a:prstGeom prst="rect">
            <a:avLst/>
          </a:prstGeom>
          <a:noFill/>
        </p:spPr>
      </p:pic>
    </p:spTree>
    <p:extLst>
      <p:ext uri="{BB962C8B-B14F-4D97-AF65-F5344CB8AC3E}">
        <p14:creationId xmlns:p14="http://schemas.microsoft.com/office/powerpoint/2010/main" val="2846481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SECCIÓN MECÁNICA</a:t>
            </a:r>
            <a:endParaRPr lang="es-ES" sz="3600" b="1" cap="all" dirty="0"/>
          </a:p>
        </p:txBody>
      </p:sp>
      <p:sp>
        <p:nvSpPr>
          <p:cNvPr id="7" name="Rectangle 4"/>
          <p:cNvSpPr>
            <a:spLocks noChangeArrowheads="1"/>
          </p:cNvSpPr>
          <p:nvPr/>
        </p:nvSpPr>
        <p:spPr bwMode="auto">
          <a:xfrm>
            <a:off x="2438399" y="2420887"/>
            <a:ext cx="147065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to 7"/>
          <p:cNvGraphicFramePr>
            <a:graphicFrameLocks noChangeAspect="1"/>
          </p:cNvGraphicFramePr>
          <p:nvPr>
            <p:extLst>
              <p:ext uri="{D42A27DB-BD31-4B8C-83A1-F6EECF244321}">
                <p14:modId xmlns:p14="http://schemas.microsoft.com/office/powerpoint/2010/main" val="2414122293"/>
              </p:ext>
            </p:extLst>
          </p:nvPr>
        </p:nvGraphicFramePr>
        <p:xfrm>
          <a:off x="2406283" y="2132856"/>
          <a:ext cx="5806008" cy="4396634"/>
        </p:xfrm>
        <a:graphic>
          <a:graphicData uri="http://schemas.openxmlformats.org/presentationml/2006/ole">
            <mc:AlternateContent xmlns:mc="http://schemas.openxmlformats.org/markup-compatibility/2006">
              <mc:Choice xmlns:v="urn:schemas-microsoft-com:vml" Requires="v">
                <p:oleObj spid="_x0000_s2084" name="Visio" r:id="rId3" imgW="5324584" imgH="4019581" progId="Visio.Drawing.15">
                  <p:embed/>
                </p:oleObj>
              </mc:Choice>
              <mc:Fallback>
                <p:oleObj name="Visio" r:id="rId3" imgW="5324584" imgH="4019581" progId="Visio.Drawing.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283" y="2132856"/>
                        <a:ext cx="5806008" cy="4396634"/>
                      </a:xfrm>
                      <a:prstGeom prst="rect">
                        <a:avLst/>
                      </a:prstGeom>
                      <a:noFill/>
                    </p:spPr>
                  </p:pic>
                </p:oleObj>
              </mc:Fallback>
            </mc:AlternateContent>
          </a:graphicData>
        </a:graphic>
      </p:graphicFrame>
    </p:spTree>
    <p:extLst>
      <p:ext uri="{BB962C8B-B14F-4D97-AF65-F5344CB8AC3E}">
        <p14:creationId xmlns:p14="http://schemas.microsoft.com/office/powerpoint/2010/main" val="38771504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SECCIÓN ELECTRÓNICA</a:t>
            </a:r>
            <a:endParaRPr lang="es-ES" sz="3600" b="1" cap="all" dirty="0"/>
          </a:p>
        </p:txBody>
      </p:sp>
      <p:sp>
        <p:nvSpPr>
          <p:cNvPr id="5" name="Rectangle 2"/>
          <p:cNvSpPr>
            <a:spLocks noChangeArrowheads="1"/>
          </p:cNvSpPr>
          <p:nvPr/>
        </p:nvSpPr>
        <p:spPr bwMode="auto">
          <a:xfrm>
            <a:off x="2987823" y="1844823"/>
            <a:ext cx="105476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to 5"/>
          <p:cNvGraphicFramePr>
            <a:graphicFrameLocks noChangeAspect="1"/>
          </p:cNvGraphicFramePr>
          <p:nvPr>
            <p:extLst>
              <p:ext uri="{D42A27DB-BD31-4B8C-83A1-F6EECF244321}">
                <p14:modId xmlns:p14="http://schemas.microsoft.com/office/powerpoint/2010/main" val="190393903"/>
              </p:ext>
            </p:extLst>
          </p:nvPr>
        </p:nvGraphicFramePr>
        <p:xfrm>
          <a:off x="2987824" y="1844824"/>
          <a:ext cx="4680520" cy="4658546"/>
        </p:xfrm>
        <a:graphic>
          <a:graphicData uri="http://schemas.openxmlformats.org/presentationml/2006/ole">
            <mc:AlternateContent xmlns:mc="http://schemas.openxmlformats.org/markup-compatibility/2006">
              <mc:Choice xmlns:v="urn:schemas-microsoft-com:vml" Requires="v">
                <p:oleObj spid="_x0000_s3106" name="Visio" r:id="rId3" imgW="5324584" imgH="5286379" progId="Visio.Drawing.15">
                  <p:embed/>
                </p:oleObj>
              </mc:Choice>
              <mc:Fallback>
                <p:oleObj name="Visio" r:id="rId3" imgW="5324584" imgH="5286379"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844824"/>
                        <a:ext cx="4680520" cy="4658546"/>
                      </a:xfrm>
                      <a:prstGeom prst="rect">
                        <a:avLst/>
                      </a:prstGeom>
                      <a:noFill/>
                    </p:spPr>
                  </p:pic>
                </p:oleObj>
              </mc:Fallback>
            </mc:AlternateContent>
          </a:graphicData>
        </a:graphic>
      </p:graphicFrame>
    </p:spTree>
    <p:extLst>
      <p:ext uri="{BB962C8B-B14F-4D97-AF65-F5344CB8AC3E}">
        <p14:creationId xmlns:p14="http://schemas.microsoft.com/office/powerpoint/2010/main" val="293700746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INSTRUMENTOS VIRTUALES</a:t>
            </a:r>
            <a:endParaRPr lang="es-ES" sz="3600" b="1" cap="all" dirty="0"/>
          </a:p>
        </p:txBody>
      </p:sp>
      <p:sp>
        <p:nvSpPr>
          <p:cNvPr id="3" name="2 Marcador de contenido"/>
          <p:cNvSpPr>
            <a:spLocks noGrp="1"/>
          </p:cNvSpPr>
          <p:nvPr>
            <p:ph idx="1"/>
          </p:nvPr>
        </p:nvSpPr>
        <p:spPr>
          <a:xfrm>
            <a:off x="1835696" y="1988840"/>
            <a:ext cx="7056784" cy="3840163"/>
          </a:xfrm>
        </p:spPr>
        <p:txBody>
          <a:bodyPr>
            <a:normAutofit/>
          </a:bodyPr>
          <a:lstStyle/>
          <a:p>
            <a:pPr marL="0" indent="0" algn="just">
              <a:buNone/>
            </a:pPr>
            <a:r>
              <a:rPr lang="es-ES_tradnl" dirty="0"/>
              <a:t>La sección principal es el VI de adquisición que se divide en secciones secundarias que permiten puntualizar la obtención de datos de ciertos parámetros, la </a:t>
            </a:r>
            <a:r>
              <a:rPr lang="es-ES_tradnl" dirty="0" smtClean="0"/>
              <a:t>Figura </a:t>
            </a:r>
            <a:r>
              <a:rPr lang="es-ES_tradnl" dirty="0"/>
              <a:t>muestra la sección principal y las secundarias</a:t>
            </a:r>
            <a:endParaRPr lang="en-US" dirty="0"/>
          </a:p>
          <a:p>
            <a:pPr marL="0" lvl="0" indent="0" algn="just">
              <a:buNone/>
            </a:pPr>
            <a:endParaRPr lang="es-EC" dirty="0" smtClean="0"/>
          </a:p>
          <a:p>
            <a:pPr marL="0" indent="0" algn="just">
              <a:buNone/>
            </a:pPr>
            <a:endParaRPr lang="es-ES" dirty="0"/>
          </a:p>
        </p:txBody>
      </p:sp>
      <p:pic>
        <p:nvPicPr>
          <p:cNvPr id="4" name="Imagen 3"/>
          <p:cNvPicPr/>
          <p:nvPr/>
        </p:nvPicPr>
        <p:blipFill rotWithShape="1">
          <a:blip r:embed="rId2"/>
          <a:srcRect l="21840" t="36504" r="18702" b="30276"/>
          <a:stretch/>
        </p:blipFill>
        <p:spPr bwMode="auto">
          <a:xfrm>
            <a:off x="2438400" y="3645024"/>
            <a:ext cx="5661992"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88175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CARACTERÍSTICAS</a:t>
            </a:r>
            <a:endParaRPr lang="es-ES" sz="3600" b="1" cap="all" dirty="0"/>
          </a:p>
        </p:txBody>
      </p:sp>
      <p:sp>
        <p:nvSpPr>
          <p:cNvPr id="3" name="2 Marcador de contenido"/>
          <p:cNvSpPr>
            <a:spLocks noGrp="1"/>
          </p:cNvSpPr>
          <p:nvPr>
            <p:ph idx="1"/>
          </p:nvPr>
        </p:nvSpPr>
        <p:spPr>
          <a:xfrm>
            <a:off x="1835696" y="1916832"/>
            <a:ext cx="7200800" cy="4752528"/>
          </a:xfrm>
        </p:spPr>
        <p:txBody>
          <a:bodyPr>
            <a:normAutofit fontScale="85000" lnSpcReduction="20000"/>
          </a:bodyPr>
          <a:lstStyle/>
          <a:p>
            <a:pPr marL="0" indent="0">
              <a:buNone/>
            </a:pPr>
            <a:r>
              <a:rPr lang="es-ES_tradnl" dirty="0"/>
              <a:t>El programa presenta las siguientes características propias de este:</a:t>
            </a:r>
            <a:endParaRPr lang="en-US" dirty="0"/>
          </a:p>
          <a:p>
            <a:pPr lvl="0"/>
            <a:r>
              <a:rPr lang="es-EC" dirty="0"/>
              <a:t>El programa es desarrollado en su totalidad en LabView.</a:t>
            </a:r>
            <a:endParaRPr lang="en-US" dirty="0"/>
          </a:p>
          <a:p>
            <a:pPr lvl="0"/>
            <a:r>
              <a:rPr lang="es-EC" dirty="0"/>
              <a:t>Después de ser instalados los driver de la DAQ y el software en el computador no necesita tener ningún otro programa abierto para ser ejecutado de manera eficaz.</a:t>
            </a:r>
            <a:endParaRPr lang="en-US" dirty="0"/>
          </a:p>
          <a:p>
            <a:pPr lvl="0"/>
            <a:r>
              <a:rPr lang="es-EC" dirty="0"/>
              <a:t>Trabaja en su totalidad solo, excepto cuando se quiera imprimir cualquier curva característica, se necesita una impresora.</a:t>
            </a:r>
            <a:endParaRPr lang="en-US" dirty="0"/>
          </a:p>
          <a:p>
            <a:pPr lvl="0"/>
            <a:r>
              <a:rPr lang="es-EC" dirty="0"/>
              <a:t>Presenta en pantalla la medida de fenómenos físicos como: temperatura, caudal, RPM y fuerza.</a:t>
            </a:r>
            <a:endParaRPr lang="en-US" dirty="0"/>
          </a:p>
          <a:p>
            <a:pPr lvl="0"/>
            <a:r>
              <a:rPr lang="es-EC" dirty="0"/>
              <a:t>Realiza el grafico de curvas características del motor Lada Niva 1.7cc en tiempo real.</a:t>
            </a:r>
            <a:endParaRPr lang="en-US" dirty="0"/>
          </a:p>
          <a:p>
            <a:pPr lvl="0"/>
            <a:r>
              <a:rPr lang="es-EC" dirty="0"/>
              <a:t>Los datos son representados en una tabla para mejor visualización de los estudiantes </a:t>
            </a:r>
            <a:endParaRPr lang="en-US" dirty="0"/>
          </a:p>
          <a:p>
            <a:pPr lvl="0" algn="just"/>
            <a:endParaRPr lang="es-EC" dirty="0" smtClean="0"/>
          </a:p>
          <a:p>
            <a:endParaRPr lang="es-ES" dirty="0"/>
          </a:p>
        </p:txBody>
      </p:sp>
    </p:spTree>
    <p:extLst>
      <p:ext uri="{BB962C8B-B14F-4D97-AF65-F5344CB8AC3E}">
        <p14:creationId xmlns:p14="http://schemas.microsoft.com/office/powerpoint/2010/main" val="13391369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EVENTOS</a:t>
            </a:r>
            <a:endParaRPr lang="es-ES" sz="3600" b="1" cap="all" dirty="0"/>
          </a:p>
        </p:txBody>
      </p:sp>
      <p:sp>
        <p:nvSpPr>
          <p:cNvPr id="3" name="2 Marcador de contenido"/>
          <p:cNvSpPr>
            <a:spLocks noGrp="1"/>
          </p:cNvSpPr>
          <p:nvPr>
            <p:ph idx="1"/>
          </p:nvPr>
        </p:nvSpPr>
        <p:spPr>
          <a:xfrm>
            <a:off x="1835696" y="1772816"/>
            <a:ext cx="7200800" cy="5085184"/>
          </a:xfrm>
        </p:spPr>
        <p:txBody>
          <a:bodyPr>
            <a:normAutofit/>
          </a:bodyPr>
          <a:lstStyle/>
          <a:p>
            <a:pPr marL="0" indent="0">
              <a:buNone/>
            </a:pPr>
            <a:r>
              <a:rPr lang="es-ES_tradnl" dirty="0"/>
              <a:t>El programa se maneja con eventos sencillos, como son:</a:t>
            </a:r>
            <a:endParaRPr lang="en-US" dirty="0"/>
          </a:p>
          <a:p>
            <a:pPr lvl="0"/>
            <a:r>
              <a:rPr lang="es-EC" dirty="0"/>
              <a:t>Pulsar sobre los botones de control.</a:t>
            </a:r>
            <a:endParaRPr lang="en-US" dirty="0"/>
          </a:p>
          <a:p>
            <a:pPr lvl="0"/>
            <a:r>
              <a:rPr lang="es-EC" dirty="0"/>
              <a:t>Escribir texto en los casilleros.</a:t>
            </a:r>
            <a:endParaRPr lang="en-US" dirty="0"/>
          </a:p>
          <a:p>
            <a:pPr lvl="0"/>
            <a:r>
              <a:rPr lang="es-EC" dirty="0"/>
              <a:t>Moverse sobre los desplazadores verticales.</a:t>
            </a:r>
            <a:endParaRPr lang="en-US" dirty="0"/>
          </a:p>
          <a:p>
            <a:pPr marL="0" indent="0">
              <a:buNone/>
            </a:pPr>
            <a:endParaRPr lang="es-ES_tradnl" dirty="0" smtClean="0"/>
          </a:p>
          <a:p>
            <a:pPr marL="0" indent="0">
              <a:buNone/>
            </a:pPr>
            <a:r>
              <a:rPr lang="es-ES_tradnl" dirty="0" smtClean="0"/>
              <a:t>Una </a:t>
            </a:r>
            <a:r>
              <a:rPr lang="es-ES_tradnl" dirty="0"/>
              <a:t>persona que tiene un manejo básico de computadora está acostumbrada a todos estos tipos de evento, además el programa solo necesita el ingreso de número de muestras para ser ejecutado.</a:t>
            </a:r>
            <a:endParaRPr lang="en-US" dirty="0"/>
          </a:p>
          <a:p>
            <a:pPr lvl="0" algn="just"/>
            <a:endParaRPr lang="es-EC" dirty="0" smtClean="0"/>
          </a:p>
          <a:p>
            <a:endParaRPr lang="es-ES" dirty="0"/>
          </a:p>
        </p:txBody>
      </p:sp>
    </p:spTree>
    <p:extLst>
      <p:ext uri="{BB962C8B-B14F-4D97-AF65-F5344CB8AC3E}">
        <p14:creationId xmlns:p14="http://schemas.microsoft.com/office/powerpoint/2010/main" val="8864362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VENTANAS DEL PROGRAMA</a:t>
            </a:r>
            <a:endParaRPr lang="es-ES" sz="3600" b="1" cap="all" dirty="0"/>
          </a:p>
        </p:txBody>
      </p:sp>
      <p:sp>
        <p:nvSpPr>
          <p:cNvPr id="3" name="2 Marcador de contenido"/>
          <p:cNvSpPr>
            <a:spLocks noGrp="1"/>
          </p:cNvSpPr>
          <p:nvPr>
            <p:ph idx="1"/>
          </p:nvPr>
        </p:nvSpPr>
        <p:spPr>
          <a:xfrm>
            <a:off x="1907704" y="2636912"/>
            <a:ext cx="7056784" cy="3840163"/>
          </a:xfrm>
        </p:spPr>
        <p:txBody>
          <a:bodyPr>
            <a:normAutofit/>
          </a:bodyPr>
          <a:lstStyle/>
          <a:p>
            <a:r>
              <a:rPr lang="es-ES_tradnl" dirty="0"/>
              <a:t>El programa consta de una ventana </a:t>
            </a:r>
            <a:r>
              <a:rPr lang="es-ES_tradnl" dirty="0" smtClean="0"/>
              <a:t>principal </a:t>
            </a:r>
            <a:r>
              <a:rPr lang="es-ES_tradnl" dirty="0"/>
              <a:t>en la cual se ubica el único Menú General, el cual contiene la ventana principal y desde el cual se puede acceder a las ventanas </a:t>
            </a:r>
            <a:r>
              <a:rPr lang="es-ES_tradnl" dirty="0" smtClean="0"/>
              <a:t>secundarias. La </a:t>
            </a:r>
            <a:r>
              <a:rPr lang="es-ES_tradnl" dirty="0"/>
              <a:t>ventana principal acoge a las ventanas secundarias y se puede tener una abierta varias ventanas a la vez, pero lo que se recomienda es únicamente abrir la ventana en la cual se ejecuta el programa principal.</a:t>
            </a:r>
            <a:endParaRPr lang="en-US" dirty="0"/>
          </a:p>
          <a:p>
            <a:pPr lvl="0" algn="just"/>
            <a:endParaRPr lang="es-EC" dirty="0" smtClean="0"/>
          </a:p>
          <a:p>
            <a:endParaRPr lang="es-ES" dirty="0"/>
          </a:p>
        </p:txBody>
      </p:sp>
    </p:spTree>
    <p:extLst>
      <p:ext uri="{BB962C8B-B14F-4D97-AF65-F5344CB8AC3E}">
        <p14:creationId xmlns:p14="http://schemas.microsoft.com/office/powerpoint/2010/main" val="14692870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VENTANA PRINCIPAL</a:t>
            </a:r>
            <a:endParaRPr lang="es-ES" sz="3600" b="1" cap="all" dirty="0"/>
          </a:p>
        </p:txBody>
      </p:sp>
      <p:pic>
        <p:nvPicPr>
          <p:cNvPr id="5" name="Imagen 4"/>
          <p:cNvPicPr/>
          <p:nvPr/>
        </p:nvPicPr>
        <p:blipFill rotWithShape="1">
          <a:blip r:embed="rId2"/>
          <a:srcRect b="-1513"/>
          <a:stretch/>
        </p:blipFill>
        <p:spPr bwMode="auto">
          <a:xfrm>
            <a:off x="1835696" y="1700808"/>
            <a:ext cx="7200800" cy="5157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73024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VENTANAS SECUNDARIAS</a:t>
            </a:r>
            <a:endParaRPr lang="es-ES" sz="3600" b="1" cap="all" dirty="0"/>
          </a:p>
        </p:txBody>
      </p:sp>
      <p:pic>
        <p:nvPicPr>
          <p:cNvPr id="3" name="Imagen 2"/>
          <p:cNvPicPr/>
          <p:nvPr/>
        </p:nvPicPr>
        <p:blipFill>
          <a:blip r:embed="rId2"/>
          <a:stretch>
            <a:fillRect/>
          </a:stretch>
        </p:blipFill>
        <p:spPr>
          <a:xfrm>
            <a:off x="1811193" y="2433035"/>
            <a:ext cx="3744416" cy="2664296"/>
          </a:xfrm>
          <a:prstGeom prst="rect">
            <a:avLst/>
          </a:prstGeom>
        </p:spPr>
      </p:pic>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5538751" y="2433035"/>
            <a:ext cx="3596005" cy="2688590"/>
          </a:xfrm>
          <a:prstGeom prst="rect">
            <a:avLst/>
          </a:prstGeom>
        </p:spPr>
      </p:pic>
    </p:spTree>
    <p:extLst>
      <p:ext uri="{BB962C8B-B14F-4D97-AF65-F5344CB8AC3E}">
        <p14:creationId xmlns:p14="http://schemas.microsoft.com/office/powerpoint/2010/main" val="25180760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r" rtl="0">
              <a:spcBef>
                <a:spcPct val="0"/>
              </a:spcBef>
            </a:pPr>
            <a:r>
              <a:rPr lang="es-EC" sz="3600" b="1" cap="all" dirty="0" smtClean="0"/>
              <a:t>FRONT </a:t>
            </a:r>
            <a:r>
              <a:rPr lang="es-EC" sz="3600" b="1" cap="all" dirty="0"/>
              <a:t>PANEL </a:t>
            </a:r>
            <a:r>
              <a:rPr lang="es-EC" sz="3600" b="1" cap="all" dirty="0" smtClean="0"/>
              <a:t>PRINCIPAL</a:t>
            </a:r>
            <a:endParaRPr lang="es-ES" sz="3600" b="1" cap="all" dirty="0"/>
          </a:p>
        </p:txBody>
      </p:sp>
      <p:sp>
        <p:nvSpPr>
          <p:cNvPr id="3" name="2 Marcador de contenido"/>
          <p:cNvSpPr>
            <a:spLocks noGrp="1"/>
          </p:cNvSpPr>
          <p:nvPr>
            <p:ph idx="1"/>
          </p:nvPr>
        </p:nvSpPr>
        <p:spPr>
          <a:xfrm>
            <a:off x="1979712" y="2492896"/>
            <a:ext cx="6912768" cy="3840163"/>
          </a:xfrm>
        </p:spPr>
        <p:txBody>
          <a:bodyPr>
            <a:normAutofit/>
          </a:bodyPr>
          <a:lstStyle/>
          <a:p>
            <a:pPr marL="0" indent="0" algn="just">
              <a:buNone/>
            </a:pPr>
            <a:r>
              <a:rPr lang="es-ES_tradnl" dirty="0"/>
              <a:t>El Panel Frontal es la interfaz con el usuario, la utilizamos para interactuar con el usuario cuando el programa se está ejecutando. Los usuarios podrán observar los datos del programa actualizados en tiempo real. En esta interfaz se definen los controles que usamos como entradas, en nuestro caso el botón de inicio del programa, e indicadores que las usamos como salidas, las cuales son las gráficas, los indicadores gráficos y la tabla de datos mostrada en la pantalla principal.</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183155698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b="1" cap="all" dirty="0"/>
              <a:t>FRONT PANEL PRINCIPAL</a:t>
            </a:r>
            <a:endParaRPr lang="es-ES" sz="3600" b="1" cap="all" dirty="0"/>
          </a:p>
        </p:txBody>
      </p:sp>
      <p:pic>
        <p:nvPicPr>
          <p:cNvPr id="5" name="Imagen 4"/>
          <p:cNvPicPr/>
          <p:nvPr/>
        </p:nvPicPr>
        <p:blipFill rotWithShape="1">
          <a:blip r:embed="rId2"/>
          <a:srcRect b="-1513"/>
          <a:stretch/>
        </p:blipFill>
        <p:spPr bwMode="auto">
          <a:xfrm>
            <a:off x="1979712" y="1916832"/>
            <a:ext cx="6707088" cy="4680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4117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MULTIPUNTO</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lgn="just">
              <a:buNone/>
            </a:pPr>
            <a:r>
              <a:rPr lang="es-ES_tradnl" dirty="0"/>
              <a:t>Hay un inyector por cilindro, pudiendo ser del tipo "inyección directa o indirecta". Es la que se usa en vehículos de media y alta cilindrada, con antipolución o sin ella.</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209928"/>
            <a:ext cx="4536504" cy="3387423"/>
          </a:xfrm>
          <a:prstGeom prst="rect">
            <a:avLst/>
          </a:prstGeom>
          <a:noFill/>
        </p:spPr>
      </p:pic>
    </p:spTree>
    <p:extLst>
      <p:ext uri="{BB962C8B-B14F-4D97-AF65-F5344CB8AC3E}">
        <p14:creationId xmlns:p14="http://schemas.microsoft.com/office/powerpoint/2010/main" val="28553850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PARTES</a:t>
            </a:r>
            <a:endParaRPr lang="es-ES" sz="3600" b="1" cap="all" dirty="0"/>
          </a:p>
        </p:txBody>
      </p:sp>
      <p:sp>
        <p:nvSpPr>
          <p:cNvPr id="3" name="2 Marcador de contenido"/>
          <p:cNvSpPr>
            <a:spLocks noGrp="1"/>
          </p:cNvSpPr>
          <p:nvPr>
            <p:ph idx="1"/>
          </p:nvPr>
        </p:nvSpPr>
        <p:spPr>
          <a:xfrm>
            <a:off x="1979712" y="1988840"/>
            <a:ext cx="6984776" cy="4869160"/>
          </a:xfrm>
        </p:spPr>
        <p:txBody>
          <a:bodyPr>
            <a:normAutofit fontScale="85000" lnSpcReduction="20000"/>
          </a:bodyPr>
          <a:lstStyle/>
          <a:p>
            <a:pPr lvl="0"/>
            <a:r>
              <a:rPr lang="es-EC" dirty="0"/>
              <a:t>Indicadores Gráficos.- Los cuales muestran de manera gráfica el valor de los fenómenos físicos a medir como temperatura de agua de ingreso, temperatura de salida de agua, RPM y consumo especifico de combustible.</a:t>
            </a:r>
            <a:endParaRPr lang="en-US" dirty="0"/>
          </a:p>
          <a:p>
            <a:pPr lvl="0"/>
            <a:r>
              <a:rPr lang="es-EC" dirty="0"/>
              <a:t>Cuadro de texto.- Permite ingresar el número de muestras que se desea que las realice el programa y las muestre en pantalla.</a:t>
            </a:r>
            <a:endParaRPr lang="en-US" dirty="0"/>
          </a:p>
          <a:p>
            <a:pPr lvl="0"/>
            <a:r>
              <a:rPr lang="es-EC" dirty="0"/>
              <a:t>Botón de inicio.- Permite el inicio de la ejecución del programa principal.</a:t>
            </a:r>
            <a:endParaRPr lang="en-US" dirty="0"/>
          </a:p>
          <a:p>
            <a:pPr lvl="0"/>
            <a:r>
              <a:rPr lang="es-EC" dirty="0"/>
              <a:t>Botón de Stop.- Permite detener la ejecución del programa</a:t>
            </a:r>
            <a:endParaRPr lang="en-US" dirty="0"/>
          </a:p>
          <a:p>
            <a:pPr lvl="0"/>
            <a:r>
              <a:rPr lang="es-EC" dirty="0"/>
              <a:t>Tabla de datos.- Muestra en una tabla el valor de los fenómenos físicos medidos.</a:t>
            </a:r>
            <a:endParaRPr lang="en-US" dirty="0"/>
          </a:p>
          <a:p>
            <a:pPr lvl="0"/>
            <a:r>
              <a:rPr lang="es-EC" dirty="0"/>
              <a:t>Cuadro de Graficas.- Permite visualizar las gráficas características del motor como : torque, potencia y consumo especifico de combustible en tiempo real del motor</a:t>
            </a:r>
            <a:endParaRPr lang="en-US" dirty="0"/>
          </a:p>
          <a:p>
            <a:pPr lvl="0" algn="just"/>
            <a:endParaRPr lang="es-EC" dirty="0" smtClean="0"/>
          </a:p>
          <a:p>
            <a:endParaRPr lang="es-ES" dirty="0"/>
          </a:p>
        </p:txBody>
      </p:sp>
    </p:spTree>
    <p:extLst>
      <p:ext uri="{BB962C8B-B14F-4D97-AF65-F5344CB8AC3E}">
        <p14:creationId xmlns:p14="http://schemas.microsoft.com/office/powerpoint/2010/main" val="29632928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C" sz="3600" b="1" cap="all" dirty="0" smtClean="0"/>
              <a:t>DIAGRAMA </a:t>
            </a:r>
            <a:r>
              <a:rPr lang="es-EC" sz="3600" b="1" cap="all" dirty="0"/>
              <a:t>DE BLOQUE </a:t>
            </a:r>
            <a:r>
              <a:rPr lang="es-EC" sz="3600" b="1" cap="all" dirty="0" smtClean="0"/>
              <a:t>PRINCIPAL</a:t>
            </a:r>
            <a:endParaRPr lang="es-ES" sz="3600" b="1" cap="all" dirty="0"/>
          </a:p>
        </p:txBody>
      </p:sp>
      <p:sp>
        <p:nvSpPr>
          <p:cNvPr id="3" name="2 Marcador de contenido"/>
          <p:cNvSpPr>
            <a:spLocks noGrp="1"/>
          </p:cNvSpPr>
          <p:nvPr>
            <p:ph idx="1"/>
          </p:nvPr>
        </p:nvSpPr>
        <p:spPr>
          <a:xfrm>
            <a:off x="1979712" y="2060848"/>
            <a:ext cx="6912768" cy="4680520"/>
          </a:xfrm>
        </p:spPr>
        <p:txBody>
          <a:bodyPr>
            <a:normAutofit/>
          </a:bodyPr>
          <a:lstStyle/>
          <a:p>
            <a:pPr marL="0" lvl="0" indent="0" algn="just">
              <a:buNone/>
            </a:pPr>
            <a:r>
              <a:rPr lang="es-ES_tradnl" dirty="0"/>
              <a:t>El diagrama de bloques constituye el código fuente del VI. En el diagrama de bloques es donde se realiza la implementación del programa del VI para controlar o realizar cualquier procesado de las entradas y salidas que se crearon en el panel frontal. El diagrama de bloques incluye funciones y estructuras integradas en las librerías que incorpora LabView así como una librería propia de la tarjeta de adquisición de datos USB-1408FS. Los controles e indicadores que se colocaron previamente en el Panel Frontal, se materializan en el diagrama de bloques mediante los terminales. A continuación se presenta el diagrama de bloque del proyecto</a:t>
            </a:r>
            <a:endParaRPr lang="es-EC" dirty="0" smtClean="0"/>
          </a:p>
          <a:p>
            <a:pPr marL="0" indent="0">
              <a:buNone/>
            </a:pPr>
            <a:endParaRPr lang="es-ES" dirty="0"/>
          </a:p>
        </p:txBody>
      </p:sp>
    </p:spTree>
    <p:extLst>
      <p:ext uri="{BB962C8B-B14F-4D97-AF65-F5344CB8AC3E}">
        <p14:creationId xmlns:p14="http://schemas.microsoft.com/office/powerpoint/2010/main" val="132382664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600" b="1" cap="all" dirty="0"/>
              <a:t>DIAGRAMA DE BLOQUE PRINCIPAL</a:t>
            </a:r>
            <a:endParaRPr lang="es-ES" sz="3600" b="1" cap="all" dirty="0"/>
          </a:p>
        </p:txBody>
      </p:sp>
      <p:pic>
        <p:nvPicPr>
          <p:cNvPr id="5" name="Imagen 4"/>
          <p:cNvPicPr/>
          <p:nvPr/>
        </p:nvPicPr>
        <p:blipFill>
          <a:blip r:embed="rId2"/>
          <a:stretch>
            <a:fillRect/>
          </a:stretch>
        </p:blipFill>
        <p:spPr>
          <a:xfrm>
            <a:off x="0" y="1700808"/>
            <a:ext cx="9144000" cy="5256584"/>
          </a:xfrm>
          <a:prstGeom prst="rect">
            <a:avLst/>
          </a:prstGeom>
        </p:spPr>
      </p:pic>
    </p:spTree>
    <p:extLst>
      <p:ext uri="{BB962C8B-B14F-4D97-AF65-F5344CB8AC3E}">
        <p14:creationId xmlns:p14="http://schemas.microsoft.com/office/powerpoint/2010/main" val="21865363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CONTROLES</a:t>
            </a:r>
            <a:endParaRPr lang="es-ES" sz="3600" b="1" cap="all" dirty="0"/>
          </a:p>
        </p:txBody>
      </p:sp>
      <p:pic>
        <p:nvPicPr>
          <p:cNvPr id="4" name="Imagen 3"/>
          <p:cNvPicPr>
            <a:picLocks noChangeAspect="1"/>
          </p:cNvPicPr>
          <p:nvPr/>
        </p:nvPicPr>
        <p:blipFill rotWithShape="1">
          <a:blip r:embed="rId2"/>
          <a:srcRect l="33759" t="23625" r="26394" b="26172"/>
          <a:stretch/>
        </p:blipFill>
        <p:spPr>
          <a:xfrm>
            <a:off x="1907704" y="1988840"/>
            <a:ext cx="7128791" cy="4392488"/>
          </a:xfrm>
          <a:prstGeom prst="rect">
            <a:avLst/>
          </a:prstGeom>
        </p:spPr>
      </p:pic>
    </p:spTree>
    <p:extLst>
      <p:ext uri="{BB962C8B-B14F-4D97-AF65-F5344CB8AC3E}">
        <p14:creationId xmlns:p14="http://schemas.microsoft.com/office/powerpoint/2010/main" val="202888278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CONTROLES</a:t>
            </a:r>
            <a:endParaRPr lang="es-ES" sz="3600" b="1" cap="all" dirty="0"/>
          </a:p>
        </p:txBody>
      </p:sp>
      <p:sp>
        <p:nvSpPr>
          <p:cNvPr id="3" name="2 Marcador de contenido"/>
          <p:cNvSpPr>
            <a:spLocks noGrp="1"/>
          </p:cNvSpPr>
          <p:nvPr>
            <p:ph idx="1"/>
          </p:nvPr>
        </p:nvSpPr>
        <p:spPr/>
        <p:txBody>
          <a:bodyPr>
            <a:normAutofit/>
          </a:bodyPr>
          <a:lstStyle/>
          <a:p>
            <a:pPr lvl="0" algn="just"/>
            <a:r>
              <a:rPr lang="es-EC" dirty="0" smtClean="0"/>
              <a:t>=</a:t>
            </a:r>
            <a:r>
              <a:rPr lang="es-EC" dirty="0" err="1" smtClean="0"/>
              <a:t>IVBNBVCNCBNBVNVBNya</a:t>
            </a:r>
            <a:r>
              <a:rPr lang="es-EC" dirty="0" smtClean="0"/>
              <a:t> que consideramos muchos factores.</a:t>
            </a:r>
          </a:p>
          <a:p>
            <a:pPr lvl="0" algn="just"/>
            <a:r>
              <a:rPr lang="es-EC" dirty="0" smtClean="0"/>
              <a:t>LOS </a:t>
            </a:r>
            <a:r>
              <a:rPr lang="es-EC" dirty="0" err="1" smtClean="0"/>
              <a:t>BOTENES</a:t>
            </a:r>
            <a:r>
              <a:rPr lang="es-EC" dirty="0" smtClean="0"/>
              <a:t> QUE SE </a:t>
            </a:r>
            <a:r>
              <a:rPr lang="es-EC" dirty="0" err="1" smtClean="0"/>
              <a:t>DESAREGALN</a:t>
            </a:r>
            <a:endParaRPr lang="es-EC" dirty="0" smtClean="0"/>
          </a:p>
          <a:p>
            <a:endParaRPr lang="es-ES" dirty="0"/>
          </a:p>
        </p:txBody>
      </p:sp>
      <p:pic>
        <p:nvPicPr>
          <p:cNvPr id="5" name="Imagen 4"/>
          <p:cNvPicPr>
            <a:picLocks noChangeAspect="1"/>
          </p:cNvPicPr>
          <p:nvPr/>
        </p:nvPicPr>
        <p:blipFill rotWithShape="1">
          <a:blip r:embed="rId2"/>
          <a:srcRect l="33397" t="31297" r="24542" b="13579"/>
          <a:stretch/>
        </p:blipFill>
        <p:spPr>
          <a:xfrm>
            <a:off x="1979712" y="1916832"/>
            <a:ext cx="6912768" cy="4828325"/>
          </a:xfrm>
          <a:prstGeom prst="rect">
            <a:avLst/>
          </a:prstGeom>
        </p:spPr>
      </p:pic>
    </p:spTree>
    <p:extLst>
      <p:ext uri="{BB962C8B-B14F-4D97-AF65-F5344CB8AC3E}">
        <p14:creationId xmlns:p14="http://schemas.microsoft.com/office/powerpoint/2010/main" val="31426565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CONTROLES</a:t>
            </a:r>
            <a:endParaRPr lang="es-ES" sz="3600" b="1" cap="all" dirty="0"/>
          </a:p>
        </p:txBody>
      </p:sp>
      <p:sp>
        <p:nvSpPr>
          <p:cNvPr id="3" name="2 Marcador de contenido"/>
          <p:cNvSpPr>
            <a:spLocks noGrp="1"/>
          </p:cNvSpPr>
          <p:nvPr>
            <p:ph idx="1"/>
          </p:nvPr>
        </p:nvSpPr>
        <p:spPr/>
        <p:txBody>
          <a:bodyPr>
            <a:normAutofit/>
          </a:bodyPr>
          <a:lstStyle/>
          <a:p>
            <a:pPr lvl="0" algn="just"/>
            <a:r>
              <a:rPr lang="es-EC" dirty="0" smtClean="0"/>
              <a:t>=</a:t>
            </a:r>
            <a:r>
              <a:rPr lang="es-EC" dirty="0" err="1" smtClean="0"/>
              <a:t>IVBNBVCNCBNBVNVBNya</a:t>
            </a:r>
            <a:r>
              <a:rPr lang="es-EC" dirty="0" smtClean="0"/>
              <a:t> que consideramos muchos factores.</a:t>
            </a:r>
          </a:p>
          <a:p>
            <a:pPr lvl="0" algn="just"/>
            <a:r>
              <a:rPr lang="es-EC" dirty="0" smtClean="0"/>
              <a:t>LOS </a:t>
            </a:r>
            <a:r>
              <a:rPr lang="es-EC" dirty="0" err="1" smtClean="0"/>
              <a:t>BOTENES</a:t>
            </a:r>
            <a:r>
              <a:rPr lang="es-EC" dirty="0" smtClean="0"/>
              <a:t> QUE SE </a:t>
            </a:r>
            <a:r>
              <a:rPr lang="es-EC" dirty="0" err="1" smtClean="0"/>
              <a:t>DESAREGALN</a:t>
            </a:r>
            <a:endParaRPr lang="es-EC" dirty="0" smtClean="0"/>
          </a:p>
          <a:p>
            <a:endParaRPr lang="es-ES" dirty="0"/>
          </a:p>
        </p:txBody>
      </p:sp>
      <p:pic>
        <p:nvPicPr>
          <p:cNvPr id="5" name="Imagen 4"/>
          <p:cNvPicPr>
            <a:picLocks noChangeAspect="1"/>
          </p:cNvPicPr>
          <p:nvPr/>
        </p:nvPicPr>
        <p:blipFill rotWithShape="1">
          <a:blip r:embed="rId2"/>
          <a:srcRect l="33951" t="29329" r="24542" b="17516"/>
          <a:stretch/>
        </p:blipFill>
        <p:spPr>
          <a:xfrm>
            <a:off x="2163390" y="1847099"/>
            <a:ext cx="6552728" cy="4717963"/>
          </a:xfrm>
          <a:prstGeom prst="rect">
            <a:avLst/>
          </a:prstGeom>
        </p:spPr>
      </p:pic>
    </p:spTree>
    <p:extLst>
      <p:ext uri="{BB962C8B-B14F-4D97-AF65-F5344CB8AC3E}">
        <p14:creationId xmlns:p14="http://schemas.microsoft.com/office/powerpoint/2010/main" val="306311492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EJECUCIÓN DEL VI PRINCIPAL</a:t>
            </a:r>
            <a:endParaRPr lang="es-ES" sz="3600" b="1" cap="all" dirty="0"/>
          </a:p>
        </p:txBody>
      </p:sp>
      <p:sp>
        <p:nvSpPr>
          <p:cNvPr id="3" name="2 Marcador de contenido"/>
          <p:cNvSpPr>
            <a:spLocks noGrp="1"/>
          </p:cNvSpPr>
          <p:nvPr>
            <p:ph idx="1"/>
          </p:nvPr>
        </p:nvSpPr>
        <p:spPr>
          <a:xfrm>
            <a:off x="1835696" y="2420888"/>
            <a:ext cx="7056784" cy="3840163"/>
          </a:xfrm>
        </p:spPr>
        <p:txBody>
          <a:bodyPr>
            <a:normAutofit/>
          </a:bodyPr>
          <a:lstStyle/>
          <a:p>
            <a:pPr marL="0" indent="0" algn="just">
              <a:buNone/>
            </a:pPr>
            <a:r>
              <a:rPr lang="es-ES_tradnl" dirty="0"/>
              <a:t>Antes de la ejecución del programa de obtención de curvas en tiempo real se recomienda revisar que todos los sensores se encuentren conectados y que el USB que conecta la Tarjeta de adquisición de datos se encuentre conectada a la laptop. Para iniciar se debe abrir el programa y esperar que carguen todos los controladores, para iniciar la ejecución del programa se debe ingresar el número de muestras, se recomienda utilizar 15 muestras para su ejecución, después de ingresado el valor de las muestras se debe dar clic en el botón inicio para empezar a registrar los valores como se muestra en la </a:t>
            </a:r>
            <a:r>
              <a:rPr lang="es-ES_tradnl" dirty="0" smtClean="0"/>
              <a:t>Figura </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37603894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EJECUCIÓN DEL VI PRINCIPAL</a:t>
            </a:r>
            <a:endParaRPr lang="es-ES" sz="3600" b="1" cap="all" dirty="0"/>
          </a:p>
        </p:txBody>
      </p:sp>
      <p:pic>
        <p:nvPicPr>
          <p:cNvPr id="6" name="Imagen 5"/>
          <p:cNvPicPr/>
          <p:nvPr/>
        </p:nvPicPr>
        <p:blipFill rotWithShape="1">
          <a:blip r:embed="rId2"/>
          <a:srcRect l="13682" t="13102" r="13399" b="16234"/>
          <a:stretch/>
        </p:blipFill>
        <p:spPr bwMode="auto">
          <a:xfrm>
            <a:off x="1835696" y="1772816"/>
            <a:ext cx="7308304" cy="5085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540688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a:t>EJECUCIÓN DEL VI PRINCIPAL</a:t>
            </a:r>
          </a:p>
        </p:txBody>
      </p:sp>
      <p:sp>
        <p:nvSpPr>
          <p:cNvPr id="3" name="2 Marcador de contenido"/>
          <p:cNvSpPr>
            <a:spLocks noGrp="1"/>
          </p:cNvSpPr>
          <p:nvPr>
            <p:ph idx="1"/>
          </p:nvPr>
        </p:nvSpPr>
        <p:spPr>
          <a:xfrm>
            <a:off x="1907704" y="2852936"/>
            <a:ext cx="7128792" cy="2592288"/>
          </a:xfrm>
        </p:spPr>
        <p:txBody>
          <a:bodyPr>
            <a:normAutofit/>
          </a:bodyPr>
          <a:lstStyle/>
          <a:p>
            <a:pPr marL="0" indent="0" algn="just">
              <a:buNone/>
            </a:pPr>
            <a:r>
              <a:rPr lang="es-ES_tradnl" dirty="0"/>
              <a:t>Una vez ejecutado el programa los datos empiezan a mostrarse de manera gráfica en los indicadores y también son mostrados en la tabla en forma numérica y almacenados en un array, estos datos pueden ser exportados hacia otros programas como Excel o Word para poder ser respaldados o comprobar el funcionamiento del software</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188554016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a:t>EJECUCIÓN DEL VI PRINCIPAL</a:t>
            </a:r>
          </a:p>
        </p:txBody>
      </p:sp>
      <p:pic>
        <p:nvPicPr>
          <p:cNvPr id="5" name="Imagen 4" descr="C:\Users\BLADIMIR\Desktop\fot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00808"/>
            <a:ext cx="7308304" cy="5157192"/>
          </a:xfrm>
          <a:prstGeom prst="rect">
            <a:avLst/>
          </a:prstGeom>
          <a:noFill/>
          <a:ln>
            <a:noFill/>
          </a:ln>
        </p:spPr>
      </p:pic>
    </p:spTree>
    <p:extLst>
      <p:ext uri="{BB962C8B-B14F-4D97-AF65-F5344CB8AC3E}">
        <p14:creationId xmlns:p14="http://schemas.microsoft.com/office/powerpoint/2010/main" val="2438716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SEMISECUENCIAL</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lgn="just">
              <a:buNone/>
            </a:pPr>
            <a:r>
              <a:rPr lang="es-ES_tradnl" dirty="0"/>
              <a:t>Los inyectores son abiertos o cerrados, por pulsos  en grupos de dos o más en forma simultánea, pero nunca todos al mismo tiempo</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8030" y="3140968"/>
            <a:ext cx="5976664" cy="3326825"/>
          </a:xfrm>
          <a:prstGeom prst="rect">
            <a:avLst/>
          </a:prstGeom>
          <a:noFill/>
        </p:spPr>
      </p:pic>
    </p:spTree>
    <p:extLst>
      <p:ext uri="{BB962C8B-B14F-4D97-AF65-F5344CB8AC3E}">
        <p14:creationId xmlns:p14="http://schemas.microsoft.com/office/powerpoint/2010/main" val="41239573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S" sz="3600" b="1" cap="all" dirty="0" smtClean="0"/>
              <a:t> </a:t>
            </a:r>
            <a:r>
              <a:rPr lang="es-EC" sz="3600" b="1" cap="all" dirty="0"/>
              <a:t>FUNCIONAMIENTO DEL PROGRAMA MEDIANTE EL DIAGRAMA DE </a:t>
            </a:r>
            <a:r>
              <a:rPr lang="es-EC" sz="3600" b="1" cap="all" dirty="0" smtClean="0"/>
              <a:t>BLOQUES</a:t>
            </a:r>
            <a:endParaRPr lang="es-ES" sz="3600" b="1" cap="all" dirty="0"/>
          </a:p>
        </p:txBody>
      </p:sp>
      <p:sp>
        <p:nvSpPr>
          <p:cNvPr id="3" name="2 Marcador de contenido"/>
          <p:cNvSpPr>
            <a:spLocks noGrp="1"/>
          </p:cNvSpPr>
          <p:nvPr>
            <p:ph idx="1"/>
          </p:nvPr>
        </p:nvSpPr>
        <p:spPr/>
        <p:txBody>
          <a:bodyPr>
            <a:normAutofit lnSpcReduction="10000"/>
          </a:bodyPr>
          <a:lstStyle/>
          <a:p>
            <a:r>
              <a:rPr lang="es-ES_tradnl" dirty="0"/>
              <a:t>El diagrama de bloques inicia su ejecución con una estructura case, es decir si se verifica que el botón de inicio es presionado el empieza la lectura de datos con la tarjeta de adquisición. Una vez ejecutado este comando continua con la estructura secuence que permite se encuentra divide en tres partes:</a:t>
            </a:r>
            <a:endParaRPr lang="en-US" dirty="0"/>
          </a:p>
          <a:p>
            <a:pPr lvl="0"/>
            <a:r>
              <a:rPr lang="es-EC" dirty="0"/>
              <a:t>Lectura de datos de sensores  </a:t>
            </a:r>
            <a:endParaRPr lang="en-US" dirty="0"/>
          </a:p>
          <a:p>
            <a:pPr lvl="0"/>
            <a:r>
              <a:rPr lang="es-EC" dirty="0"/>
              <a:t>Almacenamiento de datos en array</a:t>
            </a:r>
            <a:endParaRPr lang="en-US" dirty="0"/>
          </a:p>
          <a:p>
            <a:pPr lvl="0"/>
            <a:r>
              <a:rPr lang="es-EC" dirty="0"/>
              <a:t>Generación de graficas</a:t>
            </a:r>
            <a:endParaRPr lang="en-US" dirty="0"/>
          </a:p>
          <a:p>
            <a:pPr lvl="0" algn="just"/>
            <a:endParaRPr lang="es-EC" dirty="0" smtClean="0"/>
          </a:p>
          <a:p>
            <a:endParaRPr lang="es-ES" dirty="0"/>
          </a:p>
        </p:txBody>
      </p:sp>
    </p:spTree>
    <p:extLst>
      <p:ext uri="{BB962C8B-B14F-4D97-AF65-F5344CB8AC3E}">
        <p14:creationId xmlns:p14="http://schemas.microsoft.com/office/powerpoint/2010/main" val="234680739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LECTURA DE DATOS DE LOS SENSORES</a:t>
            </a:r>
            <a:endParaRPr lang="es-ES" sz="3600" b="1" cap="all" dirty="0"/>
          </a:p>
        </p:txBody>
      </p:sp>
      <p:sp>
        <p:nvSpPr>
          <p:cNvPr id="3" name="2 Marcador de contenido"/>
          <p:cNvSpPr>
            <a:spLocks noGrp="1"/>
          </p:cNvSpPr>
          <p:nvPr>
            <p:ph idx="1"/>
          </p:nvPr>
        </p:nvSpPr>
        <p:spPr>
          <a:xfrm>
            <a:off x="1835696" y="1988840"/>
            <a:ext cx="7200800" cy="4752528"/>
          </a:xfrm>
        </p:spPr>
        <p:txBody>
          <a:bodyPr>
            <a:noAutofit/>
          </a:bodyPr>
          <a:lstStyle/>
          <a:p>
            <a:pPr marL="0" indent="0" algn="just">
              <a:buNone/>
            </a:pPr>
            <a:r>
              <a:rPr lang="es-ES_tradnl" sz="2400" dirty="0"/>
              <a:t>Esta secuencia inicial es la encargada de leer los datos físicos de temperatura, fuerza, RPM y caudal, aplicar sus operaciones matemáticas respectivas y almacenarlos en una tabla de datos.</a:t>
            </a:r>
            <a:endParaRPr lang="en-US" sz="2400" dirty="0"/>
          </a:p>
          <a:p>
            <a:pPr marL="0" indent="0" algn="just">
              <a:buNone/>
            </a:pPr>
            <a:r>
              <a:rPr lang="es-ES_tradnl" sz="2400" dirty="0"/>
              <a:t>El tiempo que se ejecuta esta secuencia es hasta que realice las mediciones indicadas en el número de muestras, una vez terminado este ciclo las mediciones se terminan y quedan almacenadas en el interior de la tabla  como se muestra en la </a:t>
            </a:r>
            <a:r>
              <a:rPr lang="es-ES_tradnl" sz="2400" dirty="0" smtClean="0"/>
              <a:t>Figura </a:t>
            </a:r>
          </a:p>
          <a:p>
            <a:pPr marL="0" indent="0" algn="just">
              <a:buNone/>
            </a:pPr>
            <a:endParaRPr lang="en-US" sz="2400" dirty="0"/>
          </a:p>
          <a:p>
            <a:pPr marL="0" lvl="0" indent="0" algn="just">
              <a:buNone/>
            </a:pPr>
            <a:endParaRPr lang="es-EC" sz="2400" dirty="0" smtClean="0"/>
          </a:p>
          <a:p>
            <a:pPr marL="0" indent="0" algn="just">
              <a:buNone/>
            </a:pPr>
            <a:endParaRPr lang="es-ES" sz="2400" dirty="0"/>
          </a:p>
        </p:txBody>
      </p:sp>
    </p:spTree>
    <p:extLst>
      <p:ext uri="{BB962C8B-B14F-4D97-AF65-F5344CB8AC3E}">
        <p14:creationId xmlns:p14="http://schemas.microsoft.com/office/powerpoint/2010/main" val="17919966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LECTURA DE DATOS DE LOS SENSORES</a:t>
            </a:r>
            <a:endParaRPr lang="es-ES" sz="3600" b="1" cap="all" dirty="0"/>
          </a:p>
        </p:txBody>
      </p:sp>
      <p:pic>
        <p:nvPicPr>
          <p:cNvPr id="3" name="Imagen 2"/>
          <p:cNvPicPr>
            <a:picLocks noChangeAspect="1"/>
          </p:cNvPicPr>
          <p:nvPr/>
        </p:nvPicPr>
        <p:blipFill rotWithShape="1">
          <a:blip r:embed="rId2"/>
          <a:srcRect l="16794" t="18500" r="41145" b="10625"/>
          <a:stretch/>
        </p:blipFill>
        <p:spPr>
          <a:xfrm>
            <a:off x="1835696" y="1707098"/>
            <a:ext cx="7308304" cy="5184576"/>
          </a:xfrm>
          <a:prstGeom prst="rect">
            <a:avLst/>
          </a:prstGeom>
        </p:spPr>
      </p:pic>
    </p:spTree>
    <p:extLst>
      <p:ext uri="{BB962C8B-B14F-4D97-AF65-F5344CB8AC3E}">
        <p14:creationId xmlns:p14="http://schemas.microsoft.com/office/powerpoint/2010/main" val="29184489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3" algn="r" rtl="0">
              <a:spcBef>
                <a:spcPct val="0"/>
              </a:spcBef>
            </a:pPr>
            <a:r>
              <a:rPr lang="es-EC" sz="3600" b="1" cap="all" dirty="0" smtClean="0"/>
              <a:t>ALMACENAMIENTO </a:t>
            </a:r>
            <a:r>
              <a:rPr lang="es-EC" sz="3600" b="1" cap="all" dirty="0"/>
              <a:t>DE </a:t>
            </a:r>
            <a:r>
              <a:rPr lang="es-EC" sz="3600" b="1" cap="all" dirty="0" smtClean="0"/>
              <a:t>DATOS </a:t>
            </a:r>
            <a:r>
              <a:rPr lang="es-EC" sz="3600" b="1" cap="all" dirty="0"/>
              <a:t>EN </a:t>
            </a:r>
            <a:r>
              <a:rPr lang="es-EC" sz="3600" b="1" cap="all" dirty="0" smtClean="0"/>
              <a:t>ARRAY</a:t>
            </a:r>
            <a:endParaRPr lang="es-ES" sz="3600" b="1" cap="all" dirty="0"/>
          </a:p>
        </p:txBody>
      </p:sp>
      <p:sp>
        <p:nvSpPr>
          <p:cNvPr id="3" name="2 Marcador de contenido"/>
          <p:cNvSpPr>
            <a:spLocks noGrp="1"/>
          </p:cNvSpPr>
          <p:nvPr>
            <p:ph idx="1"/>
          </p:nvPr>
        </p:nvSpPr>
        <p:spPr>
          <a:xfrm>
            <a:off x="2051720" y="2564904"/>
            <a:ext cx="6912768" cy="3840163"/>
          </a:xfrm>
        </p:spPr>
        <p:txBody>
          <a:bodyPr>
            <a:noAutofit/>
          </a:bodyPr>
          <a:lstStyle/>
          <a:p>
            <a:pPr marL="0" lvl="0" indent="0" algn="just">
              <a:buNone/>
            </a:pPr>
            <a:r>
              <a:rPr lang="es-ES_tradnl" sz="2800" dirty="0"/>
              <a:t>Después de almacenar los datos dentro de la tabla estos datos son separados y guardados en un array independiente de acuerdo a la variable que se necesita para obtener las gráficas características del motor. El almacenamiento de datos en un array se muestra en la Figura </a:t>
            </a:r>
            <a:endParaRPr lang="es-EC" sz="2800" dirty="0" smtClean="0"/>
          </a:p>
          <a:p>
            <a:pPr marL="0" indent="0">
              <a:buNone/>
            </a:pPr>
            <a:endParaRPr lang="es-ES" sz="2800" dirty="0"/>
          </a:p>
        </p:txBody>
      </p:sp>
    </p:spTree>
    <p:extLst>
      <p:ext uri="{BB962C8B-B14F-4D97-AF65-F5344CB8AC3E}">
        <p14:creationId xmlns:p14="http://schemas.microsoft.com/office/powerpoint/2010/main" val="2320670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3" algn="r" rtl="0">
              <a:spcBef>
                <a:spcPct val="0"/>
              </a:spcBef>
            </a:pPr>
            <a:r>
              <a:rPr lang="es-EC" sz="3600" b="1" cap="all" dirty="0" smtClean="0"/>
              <a:t>ALMACENAMIENTO </a:t>
            </a:r>
            <a:r>
              <a:rPr lang="es-EC" sz="3600" b="1" cap="all" dirty="0"/>
              <a:t>DE </a:t>
            </a:r>
            <a:r>
              <a:rPr lang="es-EC" sz="3600" b="1" cap="all" dirty="0" smtClean="0"/>
              <a:t>DATOS </a:t>
            </a:r>
            <a:r>
              <a:rPr lang="es-EC" sz="3600" b="1" cap="all" dirty="0"/>
              <a:t>EN </a:t>
            </a:r>
            <a:r>
              <a:rPr lang="es-EC" sz="3600" b="1" cap="all" dirty="0" smtClean="0"/>
              <a:t>ARRAY</a:t>
            </a:r>
            <a:endParaRPr lang="es-ES" sz="3600" b="1" cap="all" dirty="0"/>
          </a:p>
        </p:txBody>
      </p:sp>
      <p:pic>
        <p:nvPicPr>
          <p:cNvPr id="5" name="Imagen 4"/>
          <p:cNvPicPr/>
          <p:nvPr/>
        </p:nvPicPr>
        <p:blipFill rotWithShape="1">
          <a:blip r:embed="rId2"/>
          <a:srcRect l="23829" t="14441" r="44222" b="13981"/>
          <a:stretch/>
        </p:blipFill>
        <p:spPr bwMode="auto">
          <a:xfrm>
            <a:off x="1835696" y="1700808"/>
            <a:ext cx="7308304" cy="5157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90650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3" algn="r" rtl="0">
              <a:spcBef>
                <a:spcPct val="0"/>
              </a:spcBef>
            </a:pPr>
            <a:r>
              <a:rPr lang="es-ES" sz="3600" b="1" cap="all" dirty="0" smtClean="0"/>
              <a:t> </a:t>
            </a:r>
            <a:r>
              <a:rPr lang="es-EC" sz="3600" b="1" cap="all" dirty="0"/>
              <a:t>GENERACIÓN DE </a:t>
            </a:r>
            <a:r>
              <a:rPr lang="es-EC" sz="3600" b="1" cap="all" dirty="0" smtClean="0"/>
              <a:t>GRAFICAS</a:t>
            </a:r>
            <a:endParaRPr lang="es-ES" sz="3600" b="1" cap="all" dirty="0"/>
          </a:p>
        </p:txBody>
      </p:sp>
      <p:sp>
        <p:nvSpPr>
          <p:cNvPr id="3" name="2 Marcador de contenido"/>
          <p:cNvSpPr>
            <a:spLocks noGrp="1"/>
          </p:cNvSpPr>
          <p:nvPr>
            <p:ph idx="1"/>
          </p:nvPr>
        </p:nvSpPr>
        <p:spPr>
          <a:xfrm>
            <a:off x="1907704" y="2060848"/>
            <a:ext cx="6984776" cy="3840163"/>
          </a:xfrm>
        </p:spPr>
        <p:txBody>
          <a:bodyPr>
            <a:normAutofit/>
          </a:bodyPr>
          <a:lstStyle/>
          <a:p>
            <a:pPr marL="0" indent="0" algn="just">
              <a:buNone/>
            </a:pPr>
            <a:r>
              <a:rPr lang="es-ES_tradnl" dirty="0"/>
              <a:t>Finalmente la última secuencia del programa utiliza los datos almacenados en el array y los presenta de forma gráfica, en nuestro caso mostrando las curvas de:</a:t>
            </a:r>
            <a:endParaRPr lang="en-US" dirty="0"/>
          </a:p>
          <a:p>
            <a:pPr algn="just"/>
            <a:r>
              <a:rPr lang="es-EC" dirty="0"/>
              <a:t>Torque vs RPM</a:t>
            </a:r>
            <a:endParaRPr lang="en-US" dirty="0"/>
          </a:p>
          <a:p>
            <a:pPr algn="just"/>
            <a:r>
              <a:rPr lang="es-EC" dirty="0"/>
              <a:t>Potencia vs RPM</a:t>
            </a:r>
            <a:endParaRPr lang="en-US" dirty="0"/>
          </a:p>
          <a:p>
            <a:pPr algn="just"/>
            <a:r>
              <a:rPr lang="es-EC" dirty="0"/>
              <a:t>Consumo especifico de combustible vs RPM</a:t>
            </a:r>
            <a:endParaRPr lang="en-US" dirty="0"/>
          </a:p>
          <a:p>
            <a:pPr algn="just"/>
            <a:endParaRPr lang="es-ES" dirty="0"/>
          </a:p>
        </p:txBody>
      </p:sp>
    </p:spTree>
    <p:extLst>
      <p:ext uri="{BB962C8B-B14F-4D97-AF65-F5344CB8AC3E}">
        <p14:creationId xmlns:p14="http://schemas.microsoft.com/office/powerpoint/2010/main" val="39545674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3" algn="r" rtl="0">
              <a:spcBef>
                <a:spcPct val="0"/>
              </a:spcBef>
            </a:pPr>
            <a:r>
              <a:rPr lang="es-ES" sz="3600" b="1" cap="all" dirty="0" smtClean="0"/>
              <a:t> </a:t>
            </a:r>
            <a:r>
              <a:rPr lang="es-EC" sz="3600" b="1" cap="all" dirty="0"/>
              <a:t>GENERACIÓN DE </a:t>
            </a:r>
            <a:r>
              <a:rPr lang="es-EC" sz="3600" b="1" cap="all" dirty="0" smtClean="0"/>
              <a:t>GRAFICAS</a:t>
            </a:r>
            <a:endParaRPr lang="es-ES" sz="3600" b="1" cap="all" dirty="0"/>
          </a:p>
        </p:txBody>
      </p:sp>
      <p:pic>
        <p:nvPicPr>
          <p:cNvPr id="5" name="Imagen 4"/>
          <p:cNvPicPr/>
          <p:nvPr/>
        </p:nvPicPr>
        <p:blipFill rotWithShape="1">
          <a:blip r:embed="rId2"/>
          <a:srcRect l="29301" t="12557" r="25865" b="14609"/>
          <a:stretch/>
        </p:blipFill>
        <p:spPr bwMode="auto">
          <a:xfrm>
            <a:off x="1907704" y="1772816"/>
            <a:ext cx="7056784" cy="5085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727867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S" sz="3600" b="1" cap="all" dirty="0" smtClean="0"/>
              <a:t> </a:t>
            </a:r>
            <a:r>
              <a:rPr lang="es-EC" sz="3600" b="1" cap="all" dirty="0"/>
              <a:t>DESCRIPCIÓN DE LA OBTENCIÓN DE </a:t>
            </a:r>
            <a:r>
              <a:rPr lang="es-EC" sz="3600" b="1" cap="all" dirty="0" smtClean="0"/>
              <a:t>DATOS</a:t>
            </a:r>
            <a:endParaRPr lang="es-ES" sz="3600" b="1" cap="all" dirty="0"/>
          </a:p>
        </p:txBody>
      </p:sp>
      <p:sp>
        <p:nvSpPr>
          <p:cNvPr id="3" name="2 Marcador de contenido"/>
          <p:cNvSpPr>
            <a:spLocks noGrp="1"/>
          </p:cNvSpPr>
          <p:nvPr>
            <p:ph idx="1"/>
          </p:nvPr>
        </p:nvSpPr>
        <p:spPr>
          <a:xfrm>
            <a:off x="1907704" y="2276872"/>
            <a:ext cx="6984776" cy="3840163"/>
          </a:xfrm>
        </p:spPr>
        <p:txBody>
          <a:bodyPr>
            <a:normAutofit/>
          </a:bodyPr>
          <a:lstStyle/>
          <a:p>
            <a:pPr marL="0" indent="0" algn="just">
              <a:buNone/>
            </a:pPr>
            <a:r>
              <a:rPr lang="es-ES_tradnl" dirty="0"/>
              <a:t>Para la obtención de los fenómenos físicos se debe acondicionar cada sensor debido a que en ocasiones su voltaje es muy bajo o presenta algún tipo de restricción en su medida, para que muestren los valores de acuerdo a la realizada se procede al acondicionamiento de señal, los cuales se indican de forma individual.</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1857634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LM 35</a:t>
            </a:r>
            <a:endParaRPr lang="es-ES" sz="3600" b="1" cap="all" dirty="0"/>
          </a:p>
        </p:txBody>
      </p:sp>
      <p:sp>
        <p:nvSpPr>
          <p:cNvPr id="3" name="2 Marcador de contenido"/>
          <p:cNvSpPr>
            <a:spLocks noGrp="1"/>
          </p:cNvSpPr>
          <p:nvPr>
            <p:ph idx="1"/>
          </p:nvPr>
        </p:nvSpPr>
        <p:spPr>
          <a:xfrm>
            <a:off x="2051720" y="2286000"/>
            <a:ext cx="6635080" cy="3840163"/>
          </a:xfrm>
        </p:spPr>
        <p:txBody>
          <a:bodyPr>
            <a:normAutofit fontScale="92500" lnSpcReduction="20000"/>
          </a:bodyPr>
          <a:lstStyle/>
          <a:p>
            <a:pPr marL="0" indent="0" algn="just">
              <a:buNone/>
            </a:pPr>
            <a:r>
              <a:rPr lang="es-ES_tradnl" dirty="0"/>
              <a:t>El LM35 es un sensor de temperatura con una precisión calibrada de 1ºC. Puede medir temperaturas en el rango que abarca desde -55º a + 150ºC. Su tensión de salida es proporcional a la temperatura, en la escala Celsius. No necesita calibración externa, es de bajo costo y funciona en el rango de alimentación comprendido entre 4 y 30 voltios. La salida es muy lineal y cada grado centígrado equivale a 10 </a:t>
            </a:r>
            <a:r>
              <a:rPr lang="es-ES_tradnl" dirty="0" err="1"/>
              <a:t>mV</a:t>
            </a:r>
            <a:r>
              <a:rPr lang="es-ES_tradnl" dirty="0"/>
              <a:t> en la salida.</a:t>
            </a:r>
            <a:endParaRPr lang="en-US" dirty="0"/>
          </a:p>
          <a:p>
            <a:pPr marL="0" indent="0" algn="just">
              <a:buNone/>
            </a:pPr>
            <a:r>
              <a:rPr lang="es-ES_tradnl" dirty="0"/>
              <a:t>Una vez conocido que el LM35 tiene tensión de salida proporcional a la temperatura y cada grado centígrado equivale a 10 </a:t>
            </a:r>
            <a:r>
              <a:rPr lang="es-ES_tradnl" dirty="0" err="1"/>
              <a:t>mV</a:t>
            </a:r>
            <a:r>
              <a:rPr lang="es-ES_tradnl" dirty="0"/>
              <a:t> en la salida, se aplica la siguiente fórmula para obtener de voltios a grados centígrados y poder visualizarlo en el programa:</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137673261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LM 35</a:t>
            </a:r>
            <a:endParaRPr lang="es-ES" sz="36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2051720" y="1988840"/>
                <a:ext cx="6635080" cy="3840163"/>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𝑻</m:t>
                      </m:r>
                      <m:d>
                        <m:dPr>
                          <m:begChr m:val="["/>
                          <m:endChr m:val="]"/>
                          <m:ctrlPr>
                            <a:rPr lang="en-US" i="1">
                              <a:latin typeface="Cambria Math" panose="02040503050406030204" pitchFamily="18" charset="0"/>
                            </a:rPr>
                          </m:ctrlPr>
                        </m:dPr>
                        <m:e>
                          <m:r>
                            <a:rPr lang="es-ES_tradnl">
                              <a:latin typeface="Cambria Math" panose="02040503050406030204" pitchFamily="18" charset="0"/>
                            </a:rPr>
                            <m:t>℃</m:t>
                          </m:r>
                        </m:e>
                      </m:d>
                      <m:r>
                        <a:rPr lang="es-ES_tradnl">
                          <a:latin typeface="Cambria Math" panose="02040503050406030204" pitchFamily="18" charset="0"/>
                        </a:rPr>
                        <m:t>=</m:t>
                      </m:r>
                      <m:r>
                        <a:rPr lang="es-ES_tradnl" b="1" i="1">
                          <a:latin typeface="Cambria Math" panose="02040503050406030204" pitchFamily="18" charset="0"/>
                        </a:rPr>
                        <m:t>𝑽</m:t>
                      </m:r>
                      <m:r>
                        <a:rPr lang="es-ES_tradnl" i="1">
                          <a:latin typeface="Cambria Math" panose="02040503050406030204" pitchFamily="18" charset="0"/>
                        </a:rPr>
                        <m:t>∗</m:t>
                      </m:r>
                      <m:r>
                        <a:rPr lang="es-ES_tradnl" b="1" i="1">
                          <a:latin typeface="Cambria Math" panose="02040503050406030204" pitchFamily="18" charset="0"/>
                        </a:rPr>
                        <m:t>𝟏𝟎𝟎</m:t>
                      </m:r>
                    </m:oMath>
                  </m:oMathPara>
                </a14:m>
                <a:endParaRPr lang="en-US" dirty="0"/>
              </a:p>
              <a:p>
                <a:pPr marL="0" lvl="0" indent="0">
                  <a:buNone/>
                </a:pPr>
                <a14:m>
                  <m:oMath xmlns:m="http://schemas.openxmlformats.org/officeDocument/2006/math">
                    <m:r>
                      <a:rPr lang="es-EC" b="1" i="1">
                        <a:latin typeface="Cambria Math" panose="02040503050406030204" pitchFamily="18" charset="0"/>
                      </a:rPr>
                      <m:t>𝑻</m:t>
                    </m:r>
                  </m:oMath>
                </a14:m>
                <a:r>
                  <a:rPr lang="es-EC" b="1" dirty="0"/>
                  <a:t>=	</a:t>
                </a:r>
                <a:r>
                  <a:rPr lang="es-EC" dirty="0"/>
                  <a:t>Temperatura, en grados Celsius </a:t>
                </a:r>
                <a14:m>
                  <m:oMath xmlns:m="http://schemas.openxmlformats.org/officeDocument/2006/math">
                    <m:d>
                      <m:dPr>
                        <m:begChr m:val="["/>
                        <m:endChr m:val="]"/>
                        <m:ctrlPr>
                          <a:rPr lang="en-US" i="1">
                            <a:latin typeface="Cambria Math" panose="02040503050406030204" pitchFamily="18" charset="0"/>
                          </a:rPr>
                        </m:ctrlPr>
                      </m:dPr>
                      <m:e>
                        <m:r>
                          <a:rPr lang="es-EC">
                            <a:latin typeface="Cambria Math" panose="02040503050406030204" pitchFamily="18" charset="0"/>
                          </a:rPr>
                          <m:t>℃</m:t>
                        </m:r>
                      </m:e>
                    </m:d>
                  </m:oMath>
                </a14:m>
                <a:endParaRPr lang="en-US" dirty="0"/>
              </a:p>
              <a:p>
                <a:pPr marL="0" lvl="0" indent="0">
                  <a:buNone/>
                </a:pPr>
                <a:r>
                  <a:rPr lang="es-EC" b="1" dirty="0"/>
                  <a:t>V =	</a:t>
                </a:r>
                <a:r>
                  <a:rPr lang="es-EC" dirty="0"/>
                  <a:t>Voltaje, en voltios [v]</a:t>
                </a:r>
                <a:endParaRPr lang="en-US" dirty="0"/>
              </a:p>
              <a:p>
                <a:pPr marL="0" indent="0">
                  <a:buNone/>
                </a:pPr>
                <a:r>
                  <a:rPr lang="es-ES_tradnl" dirty="0"/>
                  <a:t> </a:t>
                </a:r>
                <a:r>
                  <a:rPr lang="es-ES_tradnl" dirty="0" smtClean="0"/>
                  <a:t>En </a:t>
                </a:r>
                <a:r>
                  <a:rPr lang="es-ES_tradnl" dirty="0"/>
                  <a:t>la Figura 5.25 se puede apreciar el diagrama de bloques para la obtención de temperatura con el LM35</a:t>
                </a:r>
                <a:endParaRPr lang="en-US" dirty="0"/>
              </a:p>
              <a:p>
                <a:pPr mar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2051720" y="1988840"/>
                <a:ext cx="6635080" cy="3840163"/>
              </a:xfrm>
              <a:blipFill rotWithShape="0">
                <a:blip r:embed="rId2"/>
                <a:stretch>
                  <a:fillRect l="-1195"/>
                </a:stretch>
              </a:blipFill>
            </p:spPr>
            <p:txBody>
              <a:bodyPr/>
              <a:lstStyle/>
              <a:p>
                <a:r>
                  <a:rPr lang="en-US">
                    <a:noFill/>
                  </a:rPr>
                  <a:t> </a:t>
                </a:r>
              </a:p>
            </p:txBody>
          </p:sp>
        </mc:Fallback>
      </mc:AlternateContent>
      <p:pic>
        <p:nvPicPr>
          <p:cNvPr id="5" name="Imagen 4"/>
          <p:cNvPicPr>
            <a:picLocks noChangeAspect="1"/>
          </p:cNvPicPr>
          <p:nvPr/>
        </p:nvPicPr>
        <p:blipFill rotWithShape="1">
          <a:blip r:embed="rId3"/>
          <a:srcRect l="28969" t="22438" r="46126" b="69687"/>
          <a:stretch/>
        </p:blipFill>
        <p:spPr>
          <a:xfrm>
            <a:off x="1835696" y="4911794"/>
            <a:ext cx="3312368" cy="963598"/>
          </a:xfrm>
          <a:prstGeom prst="rect">
            <a:avLst/>
          </a:prstGeom>
        </p:spPr>
      </p:pic>
      <p:pic>
        <p:nvPicPr>
          <p:cNvPr id="6" name="Imagen 5"/>
          <p:cNvPicPr>
            <a:picLocks noChangeAspect="1"/>
          </p:cNvPicPr>
          <p:nvPr/>
        </p:nvPicPr>
        <p:blipFill rotWithShape="1">
          <a:blip r:embed="rId4"/>
          <a:srcRect l="52214" t="12594" r="2958" b="57875"/>
          <a:stretch/>
        </p:blipFill>
        <p:spPr>
          <a:xfrm>
            <a:off x="5276513" y="4722054"/>
            <a:ext cx="3626311" cy="1343078"/>
          </a:xfrm>
          <a:prstGeom prst="rect">
            <a:avLst/>
          </a:prstGeom>
        </p:spPr>
      </p:pic>
    </p:spTree>
    <p:extLst>
      <p:ext uri="{BB962C8B-B14F-4D97-AF65-F5344CB8AC3E}">
        <p14:creationId xmlns:p14="http://schemas.microsoft.com/office/powerpoint/2010/main" val="3635367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CURVAS CARACTERÍSTICAS</a:t>
            </a:r>
            <a:endParaRPr lang="es-ES" sz="4000" b="1" cap="all" dirty="0"/>
          </a:p>
        </p:txBody>
      </p:sp>
      <p:sp>
        <p:nvSpPr>
          <p:cNvPr id="3" name="2 Marcador de contenido"/>
          <p:cNvSpPr>
            <a:spLocks noGrp="1"/>
          </p:cNvSpPr>
          <p:nvPr>
            <p:ph idx="1"/>
          </p:nvPr>
        </p:nvSpPr>
        <p:spPr>
          <a:xfrm>
            <a:off x="2051720" y="2228850"/>
            <a:ext cx="6984776" cy="4402915"/>
          </a:xfrm>
        </p:spPr>
        <p:txBody>
          <a:bodyPr>
            <a:normAutofit/>
          </a:bodyPr>
          <a:lstStyle/>
          <a:p>
            <a:pPr marL="0" indent="0" algn="just">
              <a:buNone/>
            </a:pPr>
            <a:r>
              <a:rPr lang="es-ES_tradnl" sz="2400" dirty="0"/>
              <a:t>Las curvas características de un motor de combustión interna son las que indican, en función de la velocidad de rotación del motor: la potencia, el par y el consumo específico del </a:t>
            </a:r>
            <a:r>
              <a:rPr lang="es-ES_tradnl" sz="2400" dirty="0" smtClean="0"/>
              <a:t>mismo. </a:t>
            </a:r>
            <a:r>
              <a:rPr lang="es-ES_tradnl" sz="2400" dirty="0"/>
              <a:t>Están incluidas en un rango de revoluciones, debajo del cual el motor funciona muy irregularmente y/o tiende a apagarse y si se sobrepasa el límite superior los elementos mecánicos están muy cerca de sufrir daños irremediables o rupturas irreparables. Estos dos extremos determinan el campo de utilización de un motor.</a:t>
            </a:r>
            <a:endParaRPr lang="en-US" sz="2400"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531611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3600" b="1" dirty="0"/>
              <a:t>TIEMPO DE MUESTREO</a:t>
            </a:r>
            <a:endParaRPr lang="en-US" sz="36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763688" y="1753088"/>
                <a:ext cx="7380312" cy="3840163"/>
              </a:xfrm>
            </p:spPr>
            <p:txBody>
              <a:bodyPr>
                <a:normAutofit/>
              </a:bodyPr>
              <a:lstStyle/>
              <a:p>
                <a:pPr marL="0" indent="0" algn="just">
                  <a:buNone/>
                </a:pPr>
                <a14:m>
                  <m:oMathPara xmlns:m="http://schemas.openxmlformats.org/officeDocument/2006/math">
                    <m:oMathParaPr>
                      <m:jc m:val="centerGroup"/>
                    </m:oMathParaPr>
                    <m:oMath xmlns:m="http://schemas.openxmlformats.org/officeDocument/2006/math">
                      <m:r>
                        <m:rPr>
                          <m:nor/>
                        </m:rPr>
                        <a:rPr lang="es-ES_tradnl"/>
                        <m:t>El</m:t>
                      </m:r>
                      <m:r>
                        <m:rPr>
                          <m:nor/>
                        </m:rPr>
                        <a:rPr lang="es-ES_tradnl"/>
                        <m:t> </m:t>
                      </m:r>
                      <m:r>
                        <m:rPr>
                          <m:nor/>
                        </m:rPr>
                        <a:rPr lang="es-ES_tradnl"/>
                        <m:t>intervalo</m:t>
                      </m:r>
                      <m:r>
                        <m:rPr>
                          <m:nor/>
                        </m:rPr>
                        <a:rPr lang="es-ES_tradnl"/>
                        <m:t> </m:t>
                      </m:r>
                      <m:r>
                        <m:rPr>
                          <m:nor/>
                        </m:rPr>
                        <a:rPr lang="es-ES_tradnl"/>
                        <m:t>de</m:t>
                      </m:r>
                      <m:r>
                        <m:rPr>
                          <m:nor/>
                        </m:rPr>
                        <a:rPr lang="es-ES_tradnl"/>
                        <m:t> </m:t>
                      </m:r>
                      <m:r>
                        <m:rPr>
                          <m:nor/>
                        </m:rPr>
                        <a:rPr lang="es-ES_tradnl"/>
                        <m:t>tiempo</m:t>
                      </m:r>
                      <m:r>
                        <m:rPr>
                          <m:nor/>
                        </m:rPr>
                        <a:rPr lang="es-ES_tradnl"/>
                        <m:t> </m:t>
                      </m:r>
                      <m:r>
                        <m:rPr>
                          <m:nor/>
                        </m:rPr>
                        <a:rPr lang="es-ES_tradnl"/>
                        <m:t>T</m:t>
                      </m:r>
                      <m:r>
                        <m:rPr>
                          <m:nor/>
                        </m:rPr>
                        <a:rPr lang="es-ES_tradnl"/>
                        <m:t> </m:t>
                      </m:r>
                      <m:r>
                        <m:rPr>
                          <m:nor/>
                        </m:rPr>
                        <a:rPr lang="es-ES_tradnl"/>
                        <m:t>entre</m:t>
                      </m:r>
                      <m:r>
                        <m:rPr>
                          <m:nor/>
                        </m:rPr>
                        <a:rPr lang="es-ES_tradnl"/>
                        <m:t> </m:t>
                      </m:r>
                      <m:r>
                        <m:rPr>
                          <m:nor/>
                        </m:rPr>
                        <a:rPr lang="es-ES_tradnl"/>
                        <m:t>dos</m:t>
                      </m:r>
                      <m:r>
                        <m:rPr>
                          <m:nor/>
                        </m:rPr>
                        <a:rPr lang="es-ES_tradnl"/>
                        <m:t> </m:t>
                      </m:r>
                      <m:r>
                        <m:rPr>
                          <m:nor/>
                        </m:rPr>
                        <a:rPr lang="es-ES_tradnl"/>
                        <m:t>muestras</m:t>
                      </m:r>
                      <m:r>
                        <m:rPr>
                          <m:nor/>
                        </m:rPr>
                        <a:rPr lang="es-ES_tradnl"/>
                        <m:t> </m:t>
                      </m:r>
                      <m:r>
                        <m:rPr>
                          <m:nor/>
                        </m:rPr>
                        <a:rPr lang="es-ES_tradnl"/>
                        <m:t>sucesivas</m:t>
                      </m:r>
                      <m:r>
                        <m:rPr>
                          <m:nor/>
                        </m:rPr>
                        <a:rPr lang="es-ES_tradnl"/>
                        <m:t> </m:t>
                      </m:r>
                      <m:r>
                        <m:rPr>
                          <m:nor/>
                        </m:rPr>
                        <a:rPr lang="es-ES_tradnl"/>
                        <m:t>se</m:t>
                      </m:r>
                      <m:r>
                        <m:rPr>
                          <m:nor/>
                        </m:rPr>
                        <a:rPr lang="es-ES_tradnl"/>
                        <m:t> </m:t>
                      </m:r>
                      <m:r>
                        <m:rPr>
                          <m:nor/>
                        </m:rPr>
                        <a:rPr lang="es-ES_tradnl"/>
                        <m:t>denomina</m:t>
                      </m:r>
                      <m:r>
                        <m:rPr>
                          <m:nor/>
                        </m:rPr>
                        <a:rPr lang="es-ES_tradnl"/>
                        <m:t> </m:t>
                      </m:r>
                      <m:r>
                        <m:rPr>
                          <m:nor/>
                        </m:rPr>
                        <a:rPr lang="es-ES_tradnl"/>
                        <m:t>periodo</m:t>
                      </m:r>
                      <m:r>
                        <m:rPr>
                          <m:nor/>
                        </m:rPr>
                        <a:rPr lang="es-ES_tradnl"/>
                        <m:t> </m:t>
                      </m:r>
                      <m:r>
                        <m:rPr>
                          <m:nor/>
                        </m:rPr>
                        <a:rPr lang="es-ES_tradnl"/>
                        <m:t>de</m:t>
                      </m:r>
                      <m:r>
                        <m:rPr>
                          <m:nor/>
                        </m:rPr>
                        <a:rPr lang="es-ES_tradnl"/>
                        <m:t> </m:t>
                      </m:r>
                      <m:r>
                        <m:rPr>
                          <m:nor/>
                        </m:rPr>
                        <a:rPr lang="es-ES_tradnl"/>
                        <m:t>muestreo</m:t>
                      </m:r>
                      <m:r>
                        <m:rPr>
                          <m:nor/>
                        </m:rPr>
                        <a:rPr lang="es-ES_tradnl"/>
                        <m:t> </m:t>
                      </m:r>
                      <m:r>
                        <m:rPr>
                          <m:nor/>
                        </m:rPr>
                        <a:rPr lang="es-ES_tradnl"/>
                        <m:t>o</m:t>
                      </m:r>
                      <m:r>
                        <m:rPr>
                          <m:nor/>
                        </m:rPr>
                        <a:rPr lang="es-ES_tradnl"/>
                        <m:t> </m:t>
                      </m:r>
                      <m:r>
                        <m:rPr>
                          <m:nor/>
                        </m:rPr>
                        <a:rPr lang="es-ES_tradnl"/>
                        <m:t>intervalo</m:t>
                      </m:r>
                      <m:r>
                        <m:rPr>
                          <m:nor/>
                        </m:rPr>
                        <a:rPr lang="es-ES_tradnl"/>
                        <m:t> </m:t>
                      </m:r>
                      <m:r>
                        <m:rPr>
                          <m:nor/>
                        </m:rPr>
                        <a:rPr lang="es-ES_tradnl"/>
                        <m:t>de</m:t>
                      </m:r>
                      <m:r>
                        <m:rPr>
                          <m:nor/>
                        </m:rPr>
                        <a:rPr lang="es-ES_tradnl"/>
                        <m:t> </m:t>
                      </m:r>
                      <m:r>
                        <m:rPr>
                          <m:nor/>
                        </m:rPr>
                        <a:rPr lang="es-ES_tradnl"/>
                        <m:t>muestreo</m:t>
                      </m:r>
                      <m:r>
                        <m:rPr>
                          <m:nor/>
                        </m:rPr>
                        <a:rPr lang="es-ES_tradnl"/>
                        <m:t> </m:t>
                      </m:r>
                      <m:r>
                        <m:rPr>
                          <m:nor/>
                        </m:rPr>
                        <a:rPr lang="es-ES_tradnl"/>
                        <m:t>donde</m:t>
                      </m:r>
                      <m:r>
                        <m:rPr>
                          <m:nor/>
                        </m:rPr>
                        <a:rPr lang="es-ES_tradnl"/>
                        <m:t> </m:t>
                      </m:r>
                      <m:r>
                        <m:rPr>
                          <m:nor/>
                        </m:rPr>
                        <a:rPr lang="es-ES_tradnl"/>
                        <m:t>Fs</m:t>
                      </m:r>
                      <m:r>
                        <m:rPr>
                          <m:nor/>
                        </m:rPr>
                        <a:rPr lang="es-ES_tradnl"/>
                        <m:t>. </m:t>
                      </m:r>
                      <m:r>
                        <m:rPr>
                          <m:nor/>
                        </m:rPr>
                        <a:rPr lang="es-ES_tradnl"/>
                        <m:t>se</m:t>
                      </m:r>
                      <m:r>
                        <m:rPr>
                          <m:nor/>
                        </m:rPr>
                        <a:rPr lang="es-ES_tradnl"/>
                        <m:t> </m:t>
                      </m:r>
                      <m:r>
                        <m:rPr>
                          <m:nor/>
                        </m:rPr>
                        <a:rPr lang="es-ES_tradnl"/>
                        <m:t>denomina</m:t>
                      </m:r>
                      <m:r>
                        <m:rPr>
                          <m:nor/>
                        </m:rPr>
                        <a:rPr lang="es-ES_tradnl"/>
                        <m:t> </m:t>
                      </m:r>
                      <m:r>
                        <m:rPr>
                          <m:nor/>
                        </m:rPr>
                        <a:rPr lang="es-ES_tradnl"/>
                        <m:t>frecuencia</m:t>
                      </m:r>
                      <m:r>
                        <m:rPr>
                          <m:nor/>
                        </m:rPr>
                        <a:rPr lang="es-ES_tradnl"/>
                        <m:t> </m:t>
                      </m:r>
                      <m:r>
                        <m:rPr>
                          <m:nor/>
                        </m:rPr>
                        <a:rPr lang="es-ES_tradnl"/>
                        <m:t>de</m:t>
                      </m:r>
                      <m:r>
                        <m:rPr>
                          <m:nor/>
                        </m:rPr>
                        <a:rPr lang="es-ES_tradnl"/>
                        <m:t> </m:t>
                      </m:r>
                      <m:r>
                        <m:rPr>
                          <m:nor/>
                        </m:rPr>
                        <a:rPr lang="es-ES_tradnl"/>
                        <m:t>muestreo</m:t>
                      </m:r>
                      <m:r>
                        <m:rPr>
                          <m:nor/>
                        </m:rPr>
                        <a:rPr lang="es-ES_tradnl"/>
                        <m:t> </m:t>
                      </m:r>
                      <m:r>
                        <m:rPr>
                          <m:nor/>
                        </m:rPr>
                        <a:rPr lang="es-ES_tradnl"/>
                        <m:t>y</m:t>
                      </m:r>
                      <m:r>
                        <m:rPr>
                          <m:nor/>
                        </m:rPr>
                        <a:rPr lang="es-ES_tradnl"/>
                        <m:t> </m:t>
                      </m:r>
                      <m:r>
                        <m:rPr>
                          <m:nor/>
                        </m:rPr>
                        <a:rPr lang="es-ES_tradnl"/>
                        <m:t>est</m:t>
                      </m:r>
                      <m:r>
                        <m:rPr>
                          <m:nor/>
                        </m:rPr>
                        <a:rPr lang="es-ES_tradnl"/>
                        <m:t>á </m:t>
                      </m:r>
                      <m:r>
                        <m:rPr>
                          <m:nor/>
                        </m:rPr>
                        <a:rPr lang="es-ES_tradnl"/>
                        <m:t>dada</m:t>
                      </m:r>
                      <m:r>
                        <m:rPr>
                          <m:nor/>
                        </m:rPr>
                        <a:rPr lang="es-ES_tradnl"/>
                        <m:t> </m:t>
                      </m:r>
                      <m:r>
                        <m:rPr>
                          <m:nor/>
                        </m:rPr>
                        <a:rPr lang="es-ES_tradnl"/>
                        <m:t>en</m:t>
                      </m:r>
                      <m:r>
                        <m:rPr>
                          <m:nor/>
                        </m:rPr>
                        <a:rPr lang="es-ES_tradnl"/>
                        <m:t> </m:t>
                      </m:r>
                      <m:r>
                        <m:rPr>
                          <m:nor/>
                        </m:rPr>
                        <a:rPr lang="es-ES_tradnl"/>
                        <m:t>muestras</m:t>
                      </m:r>
                      <m:r>
                        <m:rPr>
                          <m:nor/>
                        </m:rPr>
                        <a:rPr lang="es-ES_tradnl"/>
                        <m:t> </m:t>
                      </m:r>
                      <m:r>
                        <m:rPr>
                          <m:nor/>
                        </m:rPr>
                        <a:rPr lang="es-ES_tradnl"/>
                        <m:t>por</m:t>
                      </m:r>
                      <m:r>
                        <m:rPr>
                          <m:nor/>
                        </m:rPr>
                        <a:rPr lang="es-ES_tradnl"/>
                        <m:t> </m:t>
                      </m:r>
                      <m:r>
                        <m:rPr>
                          <m:nor/>
                        </m:rPr>
                        <a:rPr lang="es-ES_tradnl"/>
                        <m:t>segundo</m:t>
                      </m:r>
                      <m:r>
                        <m:rPr>
                          <m:nor/>
                        </m:rPr>
                        <a:rPr lang="es-ES_tradnl"/>
                        <m:t>.</m:t>
                      </m:r>
                    </m:oMath>
                  </m:oMathPara>
                </a14:m>
                <a:endParaRPr lang="en-U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763688" y="1753088"/>
                <a:ext cx="7380312" cy="3840163"/>
              </a:xfrm>
              <a:blipFill rotWithShape="0">
                <a:blip r:embed="rId2"/>
                <a:stretch>
                  <a:fillRect/>
                </a:stretch>
              </a:blipFill>
            </p:spPr>
            <p:txBody>
              <a:bodyPr/>
              <a:lstStyle/>
              <a:p>
                <a:r>
                  <a:rPr lang="en-US">
                    <a:noFill/>
                  </a:rPr>
                  <a:t> </a:t>
                </a:r>
              </a:p>
            </p:txBody>
          </p:sp>
        </mc:Fallback>
      </mc:AlternateContent>
      <p:pic>
        <p:nvPicPr>
          <p:cNvPr id="15" name="Imagen 14" descr="http://www.virtual.unal.edu.co/cursos/sedes/manizales/4040003/images/cap%205/ec%205.gif"/>
          <p:cNvPicPr/>
          <p:nvPr/>
        </p:nvPicPr>
        <p:blipFill>
          <a:blip r:embed="rId3">
            <a:extLst>
              <a:ext uri="{28A0092B-C50C-407E-A947-70E740481C1C}">
                <a14:useLocalDpi xmlns:a14="http://schemas.microsoft.com/office/drawing/2010/main" val="0"/>
              </a:ext>
            </a:extLst>
          </a:blip>
          <a:srcRect/>
          <a:stretch>
            <a:fillRect/>
          </a:stretch>
        </p:blipFill>
        <p:spPr bwMode="auto">
          <a:xfrm>
            <a:off x="4945380" y="2946988"/>
            <a:ext cx="617220" cy="522605"/>
          </a:xfrm>
          <a:prstGeom prst="rect">
            <a:avLst/>
          </a:prstGeom>
          <a:noFill/>
          <a:ln>
            <a:noFill/>
          </a:ln>
        </p:spPr>
      </p:pic>
      <mc:AlternateContent xmlns:mc="http://schemas.openxmlformats.org/markup-compatibility/2006" xmlns:a14="http://schemas.microsoft.com/office/drawing/2010/main">
        <mc:Choice Requires="a14">
          <p:sp>
            <p:nvSpPr>
              <p:cNvPr id="11" name="Rectángulo 10"/>
              <p:cNvSpPr/>
              <p:nvPr/>
            </p:nvSpPr>
            <p:spPr>
              <a:xfrm>
                <a:off x="1775494" y="3673169"/>
                <a:ext cx="7368506" cy="3252172"/>
              </a:xfrm>
              <a:prstGeom prst="rect">
                <a:avLst/>
              </a:prstGeom>
            </p:spPr>
            <p:txBody>
              <a:bodyPr wrap="square">
                <a:spAutoFit/>
              </a:bodyPr>
              <a:lstStyle/>
              <a:p>
                <a:pPr indent="270510" algn="just">
                  <a:spcAft>
                    <a:spcPts val="1000"/>
                  </a:spcAft>
                </a:pPr>
                <a:r>
                  <a:rPr lang="es-ES_tradnl" sz="2200" dirty="0"/>
                  <a:t>Al realizar las pruebas de funcionamiento se pude observar que el sensor de temperatura LM35 no presenta muchos cambios o variaciones significativas en función del tiempo como se muestra en la Figura 5.26, por tal motivo se determinó que la frecuencia de muestreo debe ser de 1 muestra por </a:t>
                </a:r>
                <a:r>
                  <a:rPr lang="es-ES_tradnl" sz="2200" dirty="0" smtClean="0"/>
                  <a:t>segundo</a:t>
                </a:r>
              </a:p>
              <a:p>
                <a:pPr indent="270510" algn="ctr">
                  <a:spcAft>
                    <a:spcPts val="1000"/>
                  </a:spcAft>
                </a:pPr>
                <a:r>
                  <a:rPr lang="es-ES_tradnl" sz="2200" dirty="0" smtClean="0"/>
                  <a:t> </a:t>
                </a:r>
                <a14:m>
                  <m:oMath xmlns:m="http://schemas.openxmlformats.org/officeDocument/2006/math">
                    <m:sSub>
                      <m:sSubPr>
                        <m:ctrlPr>
                          <a:rPr lang="en-US" sz="2400" b="1" i="1">
                            <a:latin typeface="Cambria Math" panose="02040503050406030204" pitchFamily="18" charset="0"/>
                          </a:rPr>
                        </m:ctrlPr>
                      </m:sSubPr>
                      <m:e>
                        <m:r>
                          <a:rPr lang="es-ES_tradnl" sz="2400" b="1" i="1">
                            <a:latin typeface="Cambria Math" panose="02040503050406030204" pitchFamily="18" charset="0"/>
                          </a:rPr>
                          <m:t>𝑭</m:t>
                        </m:r>
                      </m:e>
                      <m:sub>
                        <m:r>
                          <a:rPr lang="es-ES_tradnl" sz="2400" b="1" i="1">
                            <a:latin typeface="Cambria Math" panose="02040503050406030204" pitchFamily="18" charset="0"/>
                          </a:rPr>
                          <m:t>𝒔</m:t>
                        </m:r>
                        <m:r>
                          <a:rPr lang="es-ES_tradnl" sz="2400" b="1" i="1">
                            <a:latin typeface="Cambria Math" panose="02040503050406030204" pitchFamily="18" charset="0"/>
                          </a:rPr>
                          <m:t> </m:t>
                        </m:r>
                        <m:r>
                          <a:rPr lang="es-ES_tradnl" sz="2400" b="1" i="1">
                            <a:latin typeface="Cambria Math" panose="02040503050406030204" pitchFamily="18" charset="0"/>
                          </a:rPr>
                          <m:t>𝑳𝒎</m:t>
                        </m:r>
                        <m:r>
                          <a:rPr lang="es-ES_tradnl" sz="2400" b="1" i="1">
                            <a:latin typeface="Cambria Math" panose="02040503050406030204" pitchFamily="18" charset="0"/>
                          </a:rPr>
                          <m:t>𝟑𝟓</m:t>
                        </m:r>
                      </m:sub>
                    </m:sSub>
                    <m:r>
                      <a:rPr lang="es-ES_tradnl" sz="2400">
                        <a:latin typeface="Cambria Math" panose="02040503050406030204" pitchFamily="18" charset="0"/>
                      </a:rPr>
                      <m:t>=</m:t>
                    </m:r>
                    <m:f>
                      <m:fPr>
                        <m:ctrlPr>
                          <a:rPr lang="en-US" sz="2400" b="1" i="1">
                            <a:latin typeface="Cambria Math" panose="02040503050406030204" pitchFamily="18" charset="0"/>
                          </a:rPr>
                        </m:ctrlPr>
                      </m:fPr>
                      <m:num>
                        <m:r>
                          <a:rPr lang="es-ES_tradnl" sz="2400" b="1" i="1">
                            <a:latin typeface="Cambria Math" panose="02040503050406030204" pitchFamily="18" charset="0"/>
                          </a:rPr>
                          <m:t>𝟏</m:t>
                        </m:r>
                      </m:num>
                      <m:den>
                        <m:r>
                          <a:rPr lang="es-ES_tradnl" sz="2400" b="1" i="1">
                            <a:latin typeface="Cambria Math" panose="02040503050406030204" pitchFamily="18" charset="0"/>
                          </a:rPr>
                          <m:t>𝒔</m:t>
                        </m:r>
                      </m:den>
                    </m:f>
                  </m:oMath>
                </a14:m>
                <a:endParaRPr lang="en-US" sz="2400" dirty="0"/>
              </a:p>
              <a:p>
                <a:pPr indent="270510" algn="just">
                  <a:spcAft>
                    <a:spcPts val="1000"/>
                  </a:spcAft>
                </a:pPr>
                <a:endParaRPr lang="en-US" sz="2200" dirty="0"/>
              </a:p>
            </p:txBody>
          </p:sp>
        </mc:Choice>
        <mc:Fallback xmlns="">
          <p:sp>
            <p:nvSpPr>
              <p:cNvPr id="11" name="Rectángulo 10"/>
              <p:cNvSpPr>
                <a:spLocks noRot="1" noChangeAspect="1" noMove="1" noResize="1" noEditPoints="1" noAdjustHandles="1" noChangeArrowheads="1" noChangeShapeType="1" noTextEdit="1"/>
              </p:cNvSpPr>
              <p:nvPr/>
            </p:nvSpPr>
            <p:spPr>
              <a:xfrm>
                <a:off x="1775494" y="3673169"/>
                <a:ext cx="7368506" cy="3252172"/>
              </a:xfrm>
              <a:prstGeom prst="rect">
                <a:avLst/>
              </a:prstGeom>
              <a:blipFill rotWithShape="0">
                <a:blip r:embed="rId4"/>
                <a:stretch>
                  <a:fillRect l="-1075" t="-1313" r="-1075"/>
                </a:stretch>
              </a:blipFill>
            </p:spPr>
            <p:txBody>
              <a:bodyPr/>
              <a:lstStyle/>
              <a:p>
                <a:r>
                  <a:rPr lang="en-US">
                    <a:noFill/>
                  </a:rPr>
                  <a:t> </a:t>
                </a:r>
              </a:p>
            </p:txBody>
          </p:sp>
        </mc:Fallback>
      </mc:AlternateContent>
    </p:spTree>
    <p:extLst>
      <p:ext uri="{BB962C8B-B14F-4D97-AF65-F5344CB8AC3E}">
        <p14:creationId xmlns:p14="http://schemas.microsoft.com/office/powerpoint/2010/main" val="250157115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3600" b="1" dirty="0"/>
              <a:t>TIEMPO DE MUESTREO</a:t>
            </a:r>
            <a:endParaRPr lang="en-US" sz="3600" dirty="0"/>
          </a:p>
        </p:txBody>
      </p:sp>
      <p:graphicFrame>
        <p:nvGraphicFramePr>
          <p:cNvPr id="7" name="Gráfico 6"/>
          <p:cNvGraphicFramePr/>
          <p:nvPr>
            <p:extLst>
              <p:ext uri="{D42A27DB-BD31-4B8C-83A1-F6EECF244321}">
                <p14:modId xmlns:p14="http://schemas.microsoft.com/office/powerpoint/2010/main" val="3037215128"/>
              </p:ext>
            </p:extLst>
          </p:nvPr>
        </p:nvGraphicFramePr>
        <p:xfrm>
          <a:off x="1979712" y="1844824"/>
          <a:ext cx="3876040" cy="27285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p:cNvGraphicFramePr/>
          <p:nvPr>
            <p:extLst>
              <p:ext uri="{D42A27DB-BD31-4B8C-83A1-F6EECF244321}">
                <p14:modId xmlns:p14="http://schemas.microsoft.com/office/powerpoint/2010/main" val="2158230774"/>
              </p:ext>
            </p:extLst>
          </p:nvPr>
        </p:nvGraphicFramePr>
        <p:xfrm>
          <a:off x="5004048" y="3933056"/>
          <a:ext cx="3876040" cy="2728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52055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TERMOCUPLA TIPO K</a:t>
            </a:r>
            <a:endParaRPr lang="es-ES" sz="36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844824"/>
                <a:ext cx="6248400" cy="3840163"/>
              </a:xfrm>
            </p:spPr>
            <p:txBody>
              <a:bodyPr>
                <a:normAutofit/>
              </a:bodyPr>
              <a:lstStyle/>
              <a:p>
                <a:pPr marL="0" indent="0" algn="just">
                  <a:buNone/>
                </a:pPr>
                <a:r>
                  <a:rPr lang="es-ES_tradnl" dirty="0"/>
                  <a:t>El valor de la temperatura que obtiene el AD595 se obtiene mediante la siguiente formula</a:t>
                </a:r>
                <a:r>
                  <a:rPr lang="es-ES_tradnl" dirty="0" smtClean="0"/>
                  <a:t>:</a:t>
                </a:r>
              </a:p>
              <a:p>
                <a:pPr marL="0" indent="0" algn="just">
                  <a:buNone/>
                </a:pPr>
                <a:endParaRPr lang="en-US" sz="600"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𝑻</m:t>
                      </m:r>
                      <m:d>
                        <m:dPr>
                          <m:begChr m:val="["/>
                          <m:endChr m:val="]"/>
                          <m:ctrlPr>
                            <a:rPr lang="en-US" i="1">
                              <a:latin typeface="Cambria Math" panose="02040503050406030204" pitchFamily="18" charset="0"/>
                            </a:rPr>
                          </m:ctrlPr>
                        </m:dPr>
                        <m:e>
                          <m:r>
                            <a:rPr lang="es-ES_tradnl">
                              <a:latin typeface="Cambria Math" panose="02040503050406030204" pitchFamily="18" charset="0"/>
                            </a:rPr>
                            <m:t>℃</m:t>
                          </m:r>
                        </m:e>
                      </m:d>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𝑽</m:t>
                          </m:r>
                          <m:r>
                            <a:rPr lang="es-ES_tradnl" i="1">
                              <a:latin typeface="Cambria Math" panose="02040503050406030204" pitchFamily="18" charset="0"/>
                            </a:rPr>
                            <m:t>∗</m:t>
                          </m:r>
                          <m:r>
                            <a:rPr lang="es-ES_tradnl" b="1" i="1">
                              <a:latin typeface="Cambria Math" panose="02040503050406030204" pitchFamily="18" charset="0"/>
                            </a:rPr>
                            <m:t>𝟏𝟎𝟐𝟒</m:t>
                          </m:r>
                        </m:num>
                        <m:den>
                          <m:r>
                            <a:rPr lang="es-ES_tradnl" b="1" i="1">
                              <a:latin typeface="Cambria Math" panose="02040503050406030204" pitchFamily="18" charset="0"/>
                            </a:rPr>
                            <m:t>𝟓</m:t>
                          </m:r>
                        </m:den>
                      </m:f>
                      <m:r>
                        <a:rPr lang="es-ES_tradnl" i="1">
                          <a:latin typeface="Cambria Math" panose="02040503050406030204" pitchFamily="18" charset="0"/>
                        </a:rPr>
                        <m:t>−</m:t>
                      </m:r>
                      <m:r>
                        <a:rPr lang="es-ES_tradnl" b="1" i="1">
                          <a:latin typeface="Cambria Math" panose="02040503050406030204" pitchFamily="18" charset="0"/>
                        </a:rPr>
                        <m:t>𝟓𝟎</m:t>
                      </m:r>
                    </m:oMath>
                  </m:oMathPara>
                </a14:m>
                <a:endParaRPr lang="en-US" dirty="0"/>
              </a:p>
              <a:p>
                <a:pPr marL="0" lvl="0" indent="0" algn="just">
                  <a:buNone/>
                </a:pPr>
                <a14:m>
                  <m:oMath xmlns:m="http://schemas.openxmlformats.org/officeDocument/2006/math">
                    <m:r>
                      <a:rPr lang="es-EC" b="1" i="1">
                        <a:latin typeface="Cambria Math" panose="02040503050406030204" pitchFamily="18" charset="0"/>
                      </a:rPr>
                      <m:t>𝑻</m:t>
                    </m:r>
                  </m:oMath>
                </a14:m>
                <a:r>
                  <a:rPr lang="es-EC" b="1" dirty="0"/>
                  <a:t>=	</a:t>
                </a:r>
                <a:r>
                  <a:rPr lang="es-ES_tradnl" dirty="0"/>
                  <a:t>Temperatura, en grados Celsius </a:t>
                </a:r>
                <a14:m>
                  <m:oMath xmlns:m="http://schemas.openxmlformats.org/officeDocument/2006/math">
                    <m:d>
                      <m:dPr>
                        <m:begChr m:val="["/>
                        <m:endChr m:val="]"/>
                        <m:ctrlPr>
                          <a:rPr lang="en-US" i="1">
                            <a:latin typeface="Cambria Math" panose="02040503050406030204" pitchFamily="18" charset="0"/>
                          </a:rPr>
                        </m:ctrlPr>
                      </m:dPr>
                      <m:e>
                        <m:r>
                          <a:rPr lang="es-ES_tradnl">
                            <a:latin typeface="Cambria Math" panose="02040503050406030204" pitchFamily="18" charset="0"/>
                          </a:rPr>
                          <m:t>℃</m:t>
                        </m:r>
                      </m:e>
                    </m:d>
                  </m:oMath>
                </a14:m>
                <a:endParaRPr lang="en-US" dirty="0"/>
              </a:p>
              <a:p>
                <a:pPr marL="0" lvl="0" indent="0" algn="just">
                  <a:buNone/>
                </a:pPr>
                <a:r>
                  <a:rPr lang="es-EC" b="1" dirty="0"/>
                  <a:t>V =	</a:t>
                </a:r>
                <a:r>
                  <a:rPr lang="es-ES_tradnl" dirty="0"/>
                  <a:t>Voltaje, en voltios [v]</a:t>
                </a:r>
                <a:endParaRPr lang="en-US" dirty="0"/>
              </a:p>
              <a:p>
                <a:pPr marL="0" indent="0" algn="just">
                  <a:buNone/>
                </a:pPr>
                <a:r>
                  <a:rPr lang="es-ES_tradnl" dirty="0"/>
                  <a:t> </a:t>
                </a:r>
                <a:endParaRPr lang="en-US" dirty="0"/>
              </a:p>
              <a:p>
                <a:pPr marL="0" lv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844824"/>
                <a:ext cx="6248400" cy="3840163"/>
              </a:xfrm>
              <a:blipFill rotWithShape="0">
                <a:blip r:embed="rId2"/>
                <a:stretch>
                  <a:fillRect l="-1268" t="-1111" r="-1268"/>
                </a:stretch>
              </a:blipFill>
            </p:spPr>
            <p:txBody>
              <a:bodyPr/>
              <a:lstStyle/>
              <a:p>
                <a:r>
                  <a:rPr lang="en-US">
                    <a:noFill/>
                  </a:rPr>
                  <a:t> </a:t>
                </a:r>
              </a:p>
            </p:txBody>
          </p:sp>
        </mc:Fallback>
      </mc:AlternateContent>
      <p:pic>
        <p:nvPicPr>
          <p:cNvPr id="5" name="Imagen 4"/>
          <p:cNvPicPr>
            <a:picLocks noChangeAspect="1"/>
          </p:cNvPicPr>
          <p:nvPr/>
        </p:nvPicPr>
        <p:blipFill rotWithShape="1">
          <a:blip r:embed="rId3"/>
          <a:srcRect l="17347" t="39172" r="52768" b="53937"/>
          <a:stretch/>
        </p:blipFill>
        <p:spPr>
          <a:xfrm>
            <a:off x="3347864" y="4725144"/>
            <a:ext cx="3888433" cy="504056"/>
          </a:xfrm>
          <a:prstGeom prst="rect">
            <a:avLst/>
          </a:prstGeom>
        </p:spPr>
      </p:pic>
      <p:pic>
        <p:nvPicPr>
          <p:cNvPr id="6" name="Imagen 5"/>
          <p:cNvPicPr>
            <a:picLocks noChangeAspect="1"/>
          </p:cNvPicPr>
          <p:nvPr/>
        </p:nvPicPr>
        <p:blipFill rotWithShape="1">
          <a:blip r:embed="rId4"/>
          <a:srcRect l="52214" t="12594" r="2958" b="57875"/>
          <a:stretch/>
        </p:blipFill>
        <p:spPr>
          <a:xfrm>
            <a:off x="3478924" y="5486672"/>
            <a:ext cx="3626311" cy="1343078"/>
          </a:xfrm>
          <a:prstGeom prst="rect">
            <a:avLst/>
          </a:prstGeom>
        </p:spPr>
      </p:pic>
    </p:spTree>
    <p:extLst>
      <p:ext uri="{BB962C8B-B14F-4D97-AF65-F5344CB8AC3E}">
        <p14:creationId xmlns:p14="http://schemas.microsoft.com/office/powerpoint/2010/main" val="17439778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TIEMPO DE MUESTREO</a:t>
            </a:r>
            <a:endParaRPr lang="es-ES" sz="36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392488"/>
              </a:xfrm>
            </p:spPr>
            <p:txBody>
              <a:bodyPr>
                <a:normAutofit/>
              </a:bodyPr>
              <a:lstStyle/>
              <a:p>
                <a:pPr marL="0" indent="0" algn="just">
                  <a:buNone/>
                </a:pPr>
                <a:r>
                  <a:rPr lang="es-ES_tradnl" dirty="0" smtClean="0"/>
                  <a:t>Al </a:t>
                </a:r>
                <a:r>
                  <a:rPr lang="es-ES_tradnl" dirty="0"/>
                  <a:t>realizar las pruebas de funcionamiento se pude observar que la termocupla no presenta muchos cambios o variaciones significativas en función del tiempo como se muestra en la </a:t>
                </a:r>
                <a:r>
                  <a:rPr lang="es-ES_tradnl" dirty="0" smtClean="0"/>
                  <a:t>Figura, </a:t>
                </a:r>
                <a:r>
                  <a:rPr lang="es-ES_tradnl" dirty="0"/>
                  <a:t>por tal motivo se determinó que la frecuencia de muestreo debe ser de 1 muestra por segundo </a:t>
                </a: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s-ES_tradnl" b="1" i="1">
                              <a:latin typeface="Cambria Math" panose="02040503050406030204" pitchFamily="18" charset="0"/>
                            </a:rPr>
                            <m:t>𝑭</m:t>
                          </m:r>
                        </m:e>
                        <m:sub>
                          <m:r>
                            <a:rPr lang="es-ES_tradnl" b="1" i="1">
                              <a:latin typeface="Cambria Math" panose="02040503050406030204" pitchFamily="18" charset="0"/>
                            </a:rPr>
                            <m:t>𝒔𝒕𝒆𝒓𝒎𝒐</m:t>
                          </m:r>
                        </m:sub>
                      </m:sSub>
                      <m:r>
                        <a:rPr lang="es-ES_tradnl">
                          <a:latin typeface="Cambria Math" panose="02040503050406030204" pitchFamily="18" charset="0"/>
                        </a:rPr>
                        <m:t>=</m:t>
                      </m:r>
                      <m:f>
                        <m:fPr>
                          <m:ctrlPr>
                            <a:rPr lang="en-US" b="1" i="1">
                              <a:latin typeface="Cambria Math" panose="02040503050406030204" pitchFamily="18" charset="0"/>
                            </a:rPr>
                          </m:ctrlPr>
                        </m:fPr>
                        <m:num>
                          <m:r>
                            <a:rPr lang="es-ES_tradnl" b="1" i="1">
                              <a:latin typeface="Cambria Math" panose="02040503050406030204" pitchFamily="18" charset="0"/>
                            </a:rPr>
                            <m:t>𝟏</m:t>
                          </m:r>
                        </m:num>
                        <m:den>
                          <m:r>
                            <a:rPr lang="es-ES_tradnl" b="1" i="1">
                              <a:latin typeface="Cambria Math" panose="02040503050406030204" pitchFamily="18" charset="0"/>
                            </a:rPr>
                            <m:t>𝒔</m:t>
                          </m:r>
                        </m:den>
                      </m:f>
                    </m:oMath>
                  </m:oMathPara>
                </a14:m>
                <a:endParaRPr lang="en-US" dirty="0"/>
              </a:p>
              <a:p>
                <a:pPr lvl="0" algn="just"/>
                <a:endParaRPr lang="es-EC" dirty="0" smtClean="0"/>
              </a:p>
              <a:p>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392488"/>
              </a:xfrm>
              <a:blipFill rotWithShape="0">
                <a:blip r:embed="rId2"/>
                <a:stretch>
                  <a:fillRect l="-1111" t="-832" r="-1026"/>
                </a:stretch>
              </a:blipFill>
            </p:spPr>
            <p:txBody>
              <a:bodyPr/>
              <a:lstStyle/>
              <a:p>
                <a:r>
                  <a:rPr lang="en-US">
                    <a:noFill/>
                  </a:rPr>
                  <a:t> </a:t>
                </a:r>
              </a:p>
            </p:txBody>
          </p:sp>
        </mc:Fallback>
      </mc:AlternateContent>
      <p:graphicFrame>
        <p:nvGraphicFramePr>
          <p:cNvPr id="4" name="Gráfico 3"/>
          <p:cNvGraphicFramePr/>
          <p:nvPr>
            <p:extLst>
              <p:ext uri="{D42A27DB-BD31-4B8C-83A1-F6EECF244321}">
                <p14:modId xmlns:p14="http://schemas.microsoft.com/office/powerpoint/2010/main" val="1191713508"/>
              </p:ext>
            </p:extLst>
          </p:nvPr>
        </p:nvGraphicFramePr>
        <p:xfrm>
          <a:off x="3563888" y="4509120"/>
          <a:ext cx="3303905" cy="2225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71502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3" algn="r" rtl="0">
              <a:spcBef>
                <a:spcPct val="0"/>
              </a:spcBef>
            </a:pPr>
            <a:r>
              <a:rPr lang="es-EC" sz="3600" b="1" cap="all" dirty="0" smtClean="0"/>
              <a:t>SENSOR </a:t>
            </a:r>
            <a:r>
              <a:rPr lang="es-EC" sz="3600" b="1" cap="all" dirty="0"/>
              <a:t>DE </a:t>
            </a:r>
            <a:r>
              <a:rPr lang="es-EC" sz="3600" b="1" cap="all" dirty="0" smtClean="0"/>
              <a:t>REVOLUCIÓN</a:t>
            </a:r>
            <a:endParaRPr lang="es-ES" sz="4800" b="1" cap="all" dirty="0"/>
          </a:p>
        </p:txBody>
      </p:sp>
      <p:sp>
        <p:nvSpPr>
          <p:cNvPr id="3" name="2 Marcador de contenido"/>
          <p:cNvSpPr>
            <a:spLocks noGrp="1"/>
          </p:cNvSpPr>
          <p:nvPr>
            <p:ph idx="1"/>
          </p:nvPr>
        </p:nvSpPr>
        <p:spPr>
          <a:xfrm>
            <a:off x="1979712" y="2060848"/>
            <a:ext cx="6984776" cy="3840163"/>
          </a:xfrm>
        </p:spPr>
        <p:txBody>
          <a:bodyPr>
            <a:normAutofit/>
          </a:bodyPr>
          <a:lstStyle/>
          <a:p>
            <a:pPr marL="0" indent="0" algn="just">
              <a:buNone/>
            </a:pPr>
            <a:r>
              <a:rPr lang="es-ES_tradnl" dirty="0"/>
              <a:t>El sensor de revoluciones no necesita de ningún tipo de acondicionamiento. Los datos de este sensor son registrados directamente del sensor del motor. La lectura de datos se realiza por medio de la frecuencia como se puede apreciar el diagrama de bloques de la Figura </a:t>
            </a:r>
            <a:endParaRPr lang="en-US" dirty="0"/>
          </a:p>
          <a:p>
            <a:pPr lvl="0" algn="just"/>
            <a:endParaRPr lang="es-EC" dirty="0" smtClean="0"/>
          </a:p>
          <a:p>
            <a:endParaRPr lang="es-ES" dirty="0"/>
          </a:p>
        </p:txBody>
      </p:sp>
      <p:pic>
        <p:nvPicPr>
          <p:cNvPr id="4" name="Imagen 3"/>
          <p:cNvPicPr/>
          <p:nvPr/>
        </p:nvPicPr>
        <p:blipFill rotWithShape="1">
          <a:blip r:embed="rId2"/>
          <a:srcRect l="18180" t="21976" r="32926" b="37840"/>
          <a:stretch/>
        </p:blipFill>
        <p:spPr bwMode="auto">
          <a:xfrm>
            <a:off x="2627784" y="3947116"/>
            <a:ext cx="5760640" cy="1786139"/>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srcRect l="29885" t="72848" r="51852" b="18292"/>
          <a:stretch/>
        </p:blipFill>
        <p:spPr>
          <a:xfrm>
            <a:off x="4283968" y="5901011"/>
            <a:ext cx="2376264" cy="648072"/>
          </a:xfrm>
          <a:prstGeom prst="rect">
            <a:avLst/>
          </a:prstGeom>
        </p:spPr>
      </p:pic>
    </p:spTree>
    <p:extLst>
      <p:ext uri="{BB962C8B-B14F-4D97-AF65-F5344CB8AC3E}">
        <p14:creationId xmlns:p14="http://schemas.microsoft.com/office/powerpoint/2010/main" val="4838227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TIEMPO DE MUESTREO</a:t>
            </a:r>
            <a:endParaRPr lang="es-ES" sz="36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772816"/>
                <a:ext cx="7308304" cy="4968552"/>
              </a:xfrm>
            </p:spPr>
            <p:txBody>
              <a:bodyPr>
                <a:normAutofit fontScale="85000" lnSpcReduction="20000"/>
              </a:bodyPr>
              <a:lstStyle/>
              <a:p>
                <a:pPr marL="0" indent="0">
                  <a:buNone/>
                </a:pPr>
                <a:r>
                  <a:rPr lang="es-ES_tradnl" dirty="0"/>
                  <a:t>Debido a que las revoluciones sufren una variación considerable durante las pruebas el periodo de muestreo se determinó de la siguiente manera:</a:t>
                </a:r>
                <a:endParaRPr lang="en-US" dirty="0"/>
              </a:p>
              <a:p>
                <a:pPr marL="0" lvl="0" indent="0">
                  <a:buNone/>
                </a:pPr>
                <a:r>
                  <a:rPr lang="es-ES_tradnl" dirty="0"/>
                  <a:t>El valor máximo para realizar las pruebas se determinó que es 4000 RPM, por tanto </a:t>
                </a:r>
                <a:r>
                  <a:rPr lang="es-ES_tradnl" dirty="0" smtClean="0"/>
                  <a:t>:</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𝑹𝒆𝒗𝒐𝒍𝒖𝒄𝒊𝒐𝒏𝒆𝒔</m:t>
                      </m:r>
                      <m:r>
                        <a:rPr lang="es-ES_tradnl">
                          <a:latin typeface="Cambria Math" panose="02040503050406030204" pitchFamily="18" charset="0"/>
                        </a:rPr>
                        <m:t>=</m:t>
                      </m:r>
                      <m:f>
                        <m:fPr>
                          <m:ctrlPr>
                            <a:rPr lang="en-US" i="1">
                              <a:latin typeface="Cambria Math" panose="02040503050406030204" pitchFamily="18" charset="0"/>
                            </a:rPr>
                          </m:ctrlPr>
                        </m:fPr>
                        <m:num>
                          <m:r>
                            <a:rPr lang="es-ES_tradnl" i="1">
                              <a:latin typeface="Cambria Math" panose="02040503050406030204" pitchFamily="18" charset="0"/>
                            </a:rPr>
                            <m:t>4000</m:t>
                          </m:r>
                        </m:num>
                        <m:den>
                          <m:r>
                            <a:rPr lang="es-ES_tradnl" i="1">
                              <a:latin typeface="Cambria Math" panose="02040503050406030204" pitchFamily="18" charset="0"/>
                            </a:rPr>
                            <m:t>𝑚𝑖𝑛</m:t>
                          </m:r>
                        </m:den>
                      </m:f>
                      <m:r>
                        <a:rPr lang="es-ES_tradnl" i="1">
                          <a:latin typeface="Cambria Math" panose="02040503050406030204" pitchFamily="18" charset="0"/>
                        </a:rPr>
                        <m:t>∗ </m:t>
                      </m:r>
                      <m:f>
                        <m:fPr>
                          <m:ctrlPr>
                            <a:rPr lang="en-US" i="1">
                              <a:latin typeface="Cambria Math" panose="02040503050406030204" pitchFamily="18" charset="0"/>
                            </a:rPr>
                          </m:ctrlPr>
                        </m:fPr>
                        <m:num>
                          <m:r>
                            <a:rPr lang="es-ES_tradnl" i="1">
                              <a:latin typeface="Cambria Math" panose="02040503050406030204" pitchFamily="18" charset="0"/>
                            </a:rPr>
                            <m:t>1 </m:t>
                          </m:r>
                          <m:r>
                            <a:rPr lang="es-ES_tradnl" i="1">
                              <a:latin typeface="Cambria Math" panose="02040503050406030204" pitchFamily="18" charset="0"/>
                            </a:rPr>
                            <m:t>𝑚𝑖𝑛</m:t>
                          </m:r>
                        </m:num>
                        <m:den>
                          <m:r>
                            <a:rPr lang="es-ES_tradnl" i="1">
                              <a:latin typeface="Cambria Math" panose="02040503050406030204" pitchFamily="18" charset="0"/>
                            </a:rPr>
                            <m:t>60 </m:t>
                          </m:r>
                          <m:r>
                            <a:rPr lang="es-ES_tradnl" i="1">
                              <a:latin typeface="Cambria Math" panose="02040503050406030204" pitchFamily="18" charset="0"/>
                            </a:rPr>
                            <m:t>𝑠</m:t>
                          </m:r>
                        </m:den>
                      </m:f>
                    </m:oMath>
                  </m:oMathPara>
                </a14:m>
                <a:endParaRPr lang="en-US" dirty="0"/>
              </a:p>
              <a:p>
                <a:pPr marL="0" indent="0">
                  <a:buNone/>
                </a:pPr>
                <a:endParaRPr lang="es-ES_tradnl" b="1" i="1" dirty="0" smtClean="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𝑹𝒆𝒗𝒐𝒍𝒖𝒄𝒊𝒐𝒏𝒆𝒔</m:t>
                      </m:r>
                      <m:r>
                        <a:rPr lang="es-ES_tradnl">
                          <a:latin typeface="Cambria Math" panose="02040503050406030204" pitchFamily="18" charset="0"/>
                        </a:rPr>
                        <m:t>=</m:t>
                      </m:r>
                      <m:f>
                        <m:fPr>
                          <m:ctrlPr>
                            <a:rPr lang="en-US" i="1">
                              <a:latin typeface="Cambria Math" panose="02040503050406030204" pitchFamily="18" charset="0"/>
                            </a:rPr>
                          </m:ctrlPr>
                        </m:fPr>
                        <m:num>
                          <m:r>
                            <a:rPr lang="es-ES_tradnl" i="1">
                              <a:latin typeface="Cambria Math" panose="02040503050406030204" pitchFamily="18" charset="0"/>
                            </a:rPr>
                            <m:t>67 </m:t>
                          </m:r>
                          <m:r>
                            <a:rPr lang="es-ES_tradnl" i="1">
                              <a:latin typeface="Cambria Math" panose="02040503050406030204" pitchFamily="18" charset="0"/>
                            </a:rPr>
                            <m:t>𝑟𝑒𝑣</m:t>
                          </m:r>
                        </m:num>
                        <m:den>
                          <m:r>
                            <a:rPr lang="es-ES_tradnl" i="1">
                              <a:latin typeface="Cambria Math" panose="02040503050406030204" pitchFamily="18" charset="0"/>
                            </a:rPr>
                            <m:t>𝑠</m:t>
                          </m:r>
                        </m:den>
                      </m:f>
                    </m:oMath>
                  </m:oMathPara>
                </a14:m>
                <a:endParaRPr lang="en-US" dirty="0"/>
              </a:p>
              <a:p>
                <a:pPr marL="0" lvl="0" indent="0">
                  <a:buNone/>
                </a:pPr>
                <a:r>
                  <a:rPr lang="es-ES_tradnl" dirty="0"/>
                  <a:t>El valor máximo que puede realizar el motor en funcionamiento es de 67 </a:t>
                </a:r>
                <a:r>
                  <a:rPr lang="es-ES_tradnl" dirty="0" err="1"/>
                  <a:t>rev</a:t>
                </a:r>
                <a:r>
                  <a:rPr lang="es-ES_tradnl" dirty="0"/>
                  <a:t>/s, con lo que se concluye que el tiempo de muestreo debe ser mayor para poder obtener un valor exacto, por tanto :</a:t>
                </a:r>
                <a:endParaRPr lang="en-US" dirty="0"/>
              </a:p>
              <a:p>
                <a:pPr marL="0" indent="0">
                  <a:buNone/>
                </a:pPr>
                <a:r>
                  <a:rPr lang="es-ES_tradnl" dirty="0"/>
                  <a:t> </a:t>
                </a: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s-ES_tradnl" b="1" i="1">
                              <a:latin typeface="Cambria Math" panose="02040503050406030204" pitchFamily="18" charset="0"/>
                            </a:rPr>
                            <m:t>𝑭</m:t>
                          </m:r>
                        </m:e>
                        <m:sub>
                          <m:r>
                            <a:rPr lang="es-ES_tradnl" b="1" i="1">
                              <a:latin typeface="Cambria Math" panose="02040503050406030204" pitchFamily="18" charset="0"/>
                            </a:rPr>
                            <m:t>𝒔</m:t>
                          </m:r>
                          <m:r>
                            <a:rPr lang="es-ES_tradnl" b="1" i="1">
                              <a:latin typeface="Cambria Math" panose="02040503050406030204" pitchFamily="18" charset="0"/>
                            </a:rPr>
                            <m:t> </m:t>
                          </m:r>
                          <m:r>
                            <a:rPr lang="es-ES_tradnl" b="1" i="1">
                              <a:latin typeface="Cambria Math" panose="02040503050406030204" pitchFamily="18" charset="0"/>
                            </a:rPr>
                            <m:t>𝑹𝑷𝑴</m:t>
                          </m:r>
                        </m:sub>
                      </m:sSub>
                      <m:r>
                        <a:rPr lang="es-ES_tradnl">
                          <a:latin typeface="Cambria Math" panose="02040503050406030204" pitchFamily="18" charset="0"/>
                        </a:rPr>
                        <m:t>=</m:t>
                      </m:r>
                      <m:f>
                        <m:fPr>
                          <m:ctrlPr>
                            <a:rPr lang="en-US" b="1" i="1">
                              <a:latin typeface="Cambria Math" panose="02040503050406030204" pitchFamily="18" charset="0"/>
                            </a:rPr>
                          </m:ctrlPr>
                        </m:fPr>
                        <m:num>
                          <m:r>
                            <a:rPr lang="es-ES_tradnl" b="1" i="1">
                              <a:latin typeface="Cambria Math" panose="02040503050406030204" pitchFamily="18" charset="0"/>
                            </a:rPr>
                            <m:t>𝟏𝟎𝟎</m:t>
                          </m:r>
                        </m:num>
                        <m:den>
                          <m:r>
                            <a:rPr lang="es-ES_tradnl" b="1" i="1">
                              <a:latin typeface="Cambria Math" panose="02040503050406030204" pitchFamily="18" charset="0"/>
                            </a:rPr>
                            <m:t>𝒔</m:t>
                          </m:r>
                        </m:den>
                      </m:f>
                    </m:oMath>
                  </m:oMathPara>
                </a14:m>
                <a:endParaRPr lang="en-US" dirty="0"/>
              </a:p>
              <a:p>
                <a:pPr marL="0" lvl="0" indent="0" algn="just">
                  <a:buNone/>
                </a:pPr>
                <a:endParaRPr lang="es-EC" dirty="0" smtClean="0"/>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772816"/>
                <a:ext cx="7308304" cy="4968552"/>
              </a:xfrm>
              <a:blipFill rotWithShape="0">
                <a:blip r:embed="rId2"/>
                <a:stretch>
                  <a:fillRect l="-751" t="-1595" r="-1251"/>
                </a:stretch>
              </a:blipFill>
            </p:spPr>
            <p:txBody>
              <a:bodyPr/>
              <a:lstStyle/>
              <a:p>
                <a:r>
                  <a:rPr lang="en-US">
                    <a:noFill/>
                  </a:rPr>
                  <a:t> </a:t>
                </a:r>
              </a:p>
            </p:txBody>
          </p:sp>
        </mc:Fallback>
      </mc:AlternateContent>
    </p:spTree>
    <p:extLst>
      <p:ext uri="{BB962C8B-B14F-4D97-AF65-F5344CB8AC3E}">
        <p14:creationId xmlns:p14="http://schemas.microsoft.com/office/powerpoint/2010/main" val="35877122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SENSOR DE FUERZA</a:t>
            </a:r>
            <a:endParaRPr lang="es-ES" sz="3600" b="1" cap="all" dirty="0"/>
          </a:p>
        </p:txBody>
      </p:sp>
      <p:sp>
        <p:nvSpPr>
          <p:cNvPr id="3" name="2 Marcador de contenido"/>
          <p:cNvSpPr>
            <a:spLocks noGrp="1"/>
          </p:cNvSpPr>
          <p:nvPr>
            <p:ph idx="1"/>
          </p:nvPr>
        </p:nvSpPr>
        <p:spPr>
          <a:xfrm>
            <a:off x="1907704" y="2276872"/>
            <a:ext cx="6552728" cy="3840163"/>
          </a:xfrm>
        </p:spPr>
        <p:txBody>
          <a:bodyPr>
            <a:normAutofit/>
          </a:bodyPr>
          <a:lstStyle/>
          <a:p>
            <a:pPr marL="0" indent="0" algn="just">
              <a:buNone/>
            </a:pPr>
            <a:r>
              <a:rPr lang="es-ES_tradnl" dirty="0"/>
              <a:t>Se trata de una resistencia/resistor que cambia su valor en Ohm, dependiendo de cuánta presión se le aplique a la terminal sensitiva. Cuando el sensor se encuentra en estado normal, por lo general tiene más de 1 </a:t>
            </a:r>
            <a:r>
              <a:rPr lang="es-ES_tradnl" dirty="0" err="1"/>
              <a:t>MOhm</a:t>
            </a:r>
            <a:r>
              <a:rPr lang="es-ES_tradnl" dirty="0"/>
              <a:t> como resistencia, y al momento de aplicar fuerza la resistencia interna disminuye. Es necesario indicar que nuestra FSR se comporta distinto dependiendo de qué resistencia usemos para polarizarla. Para acondicionar el sensor se utilizó un puente de Bristol con resistencias de 10 </a:t>
            </a:r>
            <a:r>
              <a:rPr lang="es-ES_tradnl" dirty="0" err="1"/>
              <a:t>kOhm</a:t>
            </a:r>
            <a:r>
              <a:rPr lang="es-ES_tradnl" dirty="0"/>
              <a:t> ya que con esta podemos ver mucho mejor la variación de los datos que el LabView va a leer.</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40213861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TIEMPO DE MUESTREO</a:t>
            </a:r>
            <a:endParaRPr lang="es-ES" sz="36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772816"/>
                <a:ext cx="7164288" cy="3096344"/>
              </a:xfrm>
            </p:spPr>
            <p:txBody>
              <a:bodyPr>
                <a:normAutofit/>
              </a:bodyPr>
              <a:lstStyle/>
              <a:p>
                <a:pPr marL="0" indent="0" algn="just">
                  <a:buNone/>
                </a:pPr>
                <a:r>
                  <a:rPr lang="es-ES_tradnl" sz="1800" dirty="0" smtClean="0"/>
                  <a:t>El </a:t>
                </a:r>
                <a:r>
                  <a:rPr lang="es-ES_tradnl" sz="1800" dirty="0"/>
                  <a:t>sensor de caudal no necesita de ningún tipo de acondicionamiento. Para realizar el cálculo de flujo combustible se utiliza la siguiente expresión matemática</a:t>
                </a:r>
                <a:endParaRPr lang="en-US" sz="1800" dirty="0"/>
              </a:p>
              <a:p>
                <a:pPr marL="0" indent="0" algn="just">
                  <a:buNone/>
                </a:pPr>
                <a14:m>
                  <m:oMathPara xmlns:m="http://schemas.openxmlformats.org/officeDocument/2006/math">
                    <m:oMathParaPr>
                      <m:jc m:val="centerGroup"/>
                    </m:oMathParaPr>
                    <m:oMath xmlns:m="http://schemas.openxmlformats.org/officeDocument/2006/math">
                      <m:r>
                        <a:rPr lang="es-ES_tradnl" sz="1800" b="1" i="1">
                          <a:latin typeface="Cambria Math" panose="02040503050406030204" pitchFamily="18" charset="0"/>
                        </a:rPr>
                        <m:t>𝑸</m:t>
                      </m:r>
                      <m:r>
                        <a:rPr lang="es-ES_tradnl" sz="1800">
                          <a:latin typeface="Cambria Math" panose="02040503050406030204" pitchFamily="18" charset="0"/>
                        </a:rPr>
                        <m:t>=</m:t>
                      </m:r>
                      <m:f>
                        <m:fPr>
                          <m:ctrlPr>
                            <a:rPr lang="en-US" sz="1800" i="1">
                              <a:latin typeface="Cambria Math" panose="02040503050406030204" pitchFamily="18" charset="0"/>
                            </a:rPr>
                          </m:ctrlPr>
                        </m:fPr>
                        <m:num>
                          <m:r>
                            <a:rPr lang="es-ES_tradnl" sz="1800" b="1" i="1">
                              <a:latin typeface="Cambria Math" panose="02040503050406030204" pitchFamily="18" charset="0"/>
                            </a:rPr>
                            <m:t>𝒇</m:t>
                          </m:r>
                          <m:r>
                            <a:rPr lang="es-ES_tradnl" sz="1800" i="1">
                              <a:latin typeface="Cambria Math" panose="02040503050406030204" pitchFamily="18" charset="0"/>
                            </a:rPr>
                            <m:t>∗</m:t>
                          </m:r>
                          <m:r>
                            <a:rPr lang="es-ES_tradnl" sz="1800" b="1" i="1">
                              <a:latin typeface="Cambria Math" panose="02040503050406030204" pitchFamily="18" charset="0"/>
                            </a:rPr>
                            <m:t>𝟔𝟎</m:t>
                          </m:r>
                        </m:num>
                        <m:den>
                          <m:r>
                            <a:rPr lang="es-ES_tradnl" sz="1800" b="1" i="1">
                              <a:latin typeface="Cambria Math" panose="02040503050406030204" pitchFamily="18" charset="0"/>
                            </a:rPr>
                            <m:t>𝟓</m:t>
                          </m:r>
                          <m:r>
                            <a:rPr lang="es-ES_tradnl" sz="1800">
                              <a:latin typeface="Cambria Math" panose="02040503050406030204" pitchFamily="18" charset="0"/>
                            </a:rPr>
                            <m:t>.</m:t>
                          </m:r>
                          <m:r>
                            <a:rPr lang="es-ES_tradnl" sz="1800" b="1" i="1">
                              <a:latin typeface="Cambria Math" panose="02040503050406030204" pitchFamily="18" charset="0"/>
                            </a:rPr>
                            <m:t>𝟓</m:t>
                          </m:r>
                        </m:den>
                      </m:f>
                    </m:oMath>
                  </m:oMathPara>
                </a14:m>
                <a:endParaRPr lang="en-US" sz="1800" dirty="0"/>
              </a:p>
              <a:p>
                <a:pPr marL="0" lvl="0" indent="0" algn="just">
                  <a:buNone/>
                </a:pPr>
                <a14:m>
                  <m:oMath xmlns:m="http://schemas.openxmlformats.org/officeDocument/2006/math">
                    <m:r>
                      <a:rPr lang="es-EC" sz="1800" b="1" i="1">
                        <a:latin typeface="Cambria Math" panose="02040503050406030204" pitchFamily="18" charset="0"/>
                      </a:rPr>
                      <m:t>𝑸</m:t>
                    </m:r>
                  </m:oMath>
                </a14:m>
                <a:r>
                  <a:rPr lang="es-EC" sz="1800" b="1" dirty="0"/>
                  <a:t>=	</a:t>
                </a:r>
                <a:r>
                  <a:rPr lang="es-ES_tradnl" sz="1800" dirty="0"/>
                  <a:t>Caudal, en litros por hora [l/h]</a:t>
                </a:r>
                <a:endParaRPr lang="en-US" sz="1800" dirty="0"/>
              </a:p>
              <a:p>
                <a:pPr marL="0" lvl="0" indent="0" algn="just">
                  <a:buNone/>
                </a:pPr>
                <a:r>
                  <a:rPr lang="es-EC" sz="1800" b="1" dirty="0"/>
                  <a:t>f =	</a:t>
                </a:r>
                <a:r>
                  <a:rPr lang="es-ES_tradnl" sz="1800" dirty="0"/>
                  <a:t>frecuencia</a:t>
                </a:r>
                <a:endParaRPr lang="en-US" sz="1800" dirty="0"/>
              </a:p>
              <a:p>
                <a:pPr marL="0" indent="0" algn="just">
                  <a:buNone/>
                </a:pPr>
                <a:endParaRPr lang="es-ES" sz="18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772816"/>
                <a:ext cx="7164288" cy="3096344"/>
              </a:xfrm>
              <a:blipFill rotWithShape="0">
                <a:blip r:embed="rId2"/>
                <a:stretch>
                  <a:fillRect l="-681" t="-1181" r="-766"/>
                </a:stretch>
              </a:blipFill>
            </p:spPr>
            <p:txBody>
              <a:bodyPr/>
              <a:lstStyle/>
              <a:p>
                <a:r>
                  <a:rPr lang="en-US">
                    <a:noFill/>
                  </a:rPr>
                  <a:t> </a:t>
                </a:r>
              </a:p>
            </p:txBody>
          </p:sp>
        </mc:Fallback>
      </mc:AlternateContent>
      <p:pic>
        <p:nvPicPr>
          <p:cNvPr id="6" name="Imagen 5"/>
          <p:cNvPicPr>
            <a:picLocks noChangeAspect="1"/>
          </p:cNvPicPr>
          <p:nvPr/>
        </p:nvPicPr>
        <p:blipFill rotWithShape="1">
          <a:blip r:embed="rId3"/>
          <a:srcRect l="22139" t="62345" r="55170" b="28795"/>
          <a:stretch/>
        </p:blipFill>
        <p:spPr>
          <a:xfrm>
            <a:off x="4086436" y="6170173"/>
            <a:ext cx="2952328" cy="648072"/>
          </a:xfrm>
          <a:prstGeom prst="rect">
            <a:avLst/>
          </a:prstGeom>
        </p:spPr>
      </p:pic>
      <p:pic>
        <p:nvPicPr>
          <p:cNvPr id="7" name="Imagen 6"/>
          <p:cNvPicPr/>
          <p:nvPr/>
        </p:nvPicPr>
        <p:blipFill rotWithShape="1">
          <a:blip r:embed="rId4"/>
          <a:srcRect l="18180" t="21976" r="32926" b="37840"/>
          <a:stretch/>
        </p:blipFill>
        <p:spPr bwMode="auto">
          <a:xfrm>
            <a:off x="2537520" y="4221088"/>
            <a:ext cx="5760640" cy="17861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306253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C" sz="3600" b="1" cap="all" dirty="0" smtClean="0"/>
              <a:t>FRONT </a:t>
            </a:r>
            <a:r>
              <a:rPr lang="es-EC" sz="3600" b="1" cap="all" dirty="0"/>
              <a:t>PANEL DE LA VENTANA </a:t>
            </a:r>
            <a:r>
              <a:rPr lang="es-EC" sz="3600" b="1" cap="all" dirty="0" smtClean="0"/>
              <a:t>SECUNDARIA</a:t>
            </a:r>
            <a:endParaRPr lang="es-ES" sz="3600" b="1" cap="all" dirty="0"/>
          </a:p>
        </p:txBody>
      </p:sp>
      <p:sp>
        <p:nvSpPr>
          <p:cNvPr id="3" name="2 Marcador de contenido"/>
          <p:cNvSpPr>
            <a:spLocks noGrp="1"/>
          </p:cNvSpPr>
          <p:nvPr>
            <p:ph idx="1"/>
          </p:nvPr>
        </p:nvSpPr>
        <p:spPr>
          <a:xfrm>
            <a:off x="1907704" y="1916832"/>
            <a:ext cx="7056784" cy="3840163"/>
          </a:xfrm>
        </p:spPr>
        <p:txBody>
          <a:bodyPr>
            <a:normAutofit/>
          </a:bodyPr>
          <a:lstStyle/>
          <a:p>
            <a:pPr marL="0" indent="0">
              <a:buNone/>
            </a:pPr>
            <a:r>
              <a:rPr lang="es-ES_tradnl" dirty="0"/>
              <a:t>El Panel Frontal es la interfaz con el usuario, la utilizamos para interactuar con el usuario cuando el programa se está ejecutando. Los usuarios podrán observar los datos del programa actualizados en tiempo real. En esta interfaz se definen los controles que usamos como entradas en este caso la fuerza y temperatura, estos no son mostrados directamente en la pantalla principal sino que son llamados de manera indirecta.</a:t>
            </a:r>
            <a:endParaRPr lang="en-US" dirty="0"/>
          </a:p>
          <a:p>
            <a:pPr marL="0" indent="0">
              <a:buNone/>
            </a:pPr>
            <a:endParaRPr lang="es-ES" dirty="0"/>
          </a:p>
        </p:txBody>
      </p:sp>
    </p:spTree>
    <p:extLst>
      <p:ext uri="{BB962C8B-B14F-4D97-AF65-F5344CB8AC3E}">
        <p14:creationId xmlns:p14="http://schemas.microsoft.com/office/powerpoint/2010/main" val="33154318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C" sz="3600" b="1" cap="all" dirty="0" smtClean="0"/>
              <a:t>FRONT </a:t>
            </a:r>
            <a:r>
              <a:rPr lang="es-EC" sz="3600" b="1" cap="all" dirty="0"/>
              <a:t>PANEL DE LA VENTANA </a:t>
            </a:r>
            <a:r>
              <a:rPr lang="es-EC" sz="3600" b="1" cap="all" dirty="0" smtClean="0"/>
              <a:t>SECUNDARIA</a:t>
            </a:r>
            <a:endParaRPr lang="es-ES" sz="3600" b="1" cap="all"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2422104" y="2060848"/>
            <a:ext cx="6264696" cy="4248472"/>
          </a:xfrm>
          <a:prstGeom prst="rect">
            <a:avLst/>
          </a:prstGeom>
        </p:spPr>
      </p:pic>
    </p:spTree>
    <p:extLst>
      <p:ext uri="{BB962C8B-B14F-4D97-AF65-F5344CB8AC3E}">
        <p14:creationId xmlns:p14="http://schemas.microsoft.com/office/powerpoint/2010/main" val="703857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CURVAS CARACTERÍSTICAS</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upo 6"/>
          <p:cNvGrpSpPr>
            <a:grpSpLocks/>
          </p:cNvGrpSpPr>
          <p:nvPr/>
        </p:nvGrpSpPr>
        <p:grpSpPr bwMode="auto">
          <a:xfrm>
            <a:off x="3203848" y="2228850"/>
            <a:ext cx="4752528" cy="4269949"/>
            <a:chOff x="3406" y="-6872"/>
            <a:chExt cx="5381" cy="6686"/>
          </a:xfrm>
        </p:grpSpPr>
        <p:pic>
          <p:nvPicPr>
            <p:cNvPr id="8" name="Picture 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 y="-6867"/>
              <a:ext cx="5362" cy="66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8"/>
            <p:cNvGrpSpPr>
              <a:grpSpLocks/>
            </p:cNvGrpSpPr>
            <p:nvPr/>
          </p:nvGrpSpPr>
          <p:grpSpPr bwMode="auto">
            <a:xfrm>
              <a:off x="3406" y="-6872"/>
              <a:ext cx="5381" cy="2"/>
              <a:chOff x="3406" y="-6872"/>
              <a:chExt cx="5381" cy="2"/>
            </a:xfrm>
          </p:grpSpPr>
          <p:sp>
            <p:nvSpPr>
              <p:cNvPr id="16" name="Freeform 89"/>
              <p:cNvSpPr>
                <a:spLocks/>
              </p:cNvSpPr>
              <p:nvPr/>
            </p:nvSpPr>
            <p:spPr bwMode="auto">
              <a:xfrm>
                <a:off x="3406" y="-6872"/>
                <a:ext cx="5381" cy="2"/>
              </a:xfrm>
              <a:custGeom>
                <a:avLst/>
                <a:gdLst>
                  <a:gd name="T0" fmla="+- 0 3406 3406"/>
                  <a:gd name="T1" fmla="*/ T0 w 5381"/>
                  <a:gd name="T2" fmla="+- 0 8786 3406"/>
                  <a:gd name="T3" fmla="*/ T2 w 5381"/>
                </a:gdLst>
                <a:ahLst/>
                <a:cxnLst>
                  <a:cxn ang="0">
                    <a:pos x="T1" y="0"/>
                  </a:cxn>
                  <a:cxn ang="0">
                    <a:pos x="T3" y="0"/>
                  </a:cxn>
                </a:cxnLst>
                <a:rect l="0" t="0" r="r" b="b"/>
                <a:pathLst>
                  <a:path w="5381">
                    <a:moveTo>
                      <a:pt x="0" y="0"/>
                    </a:moveTo>
                    <a:lnTo>
                      <a:pt x="5380" y="0"/>
                    </a:lnTo>
                  </a:path>
                </a:pathLst>
              </a:custGeom>
              <a:noFill/>
              <a:ln w="7366">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 name="Group 90"/>
            <p:cNvGrpSpPr>
              <a:grpSpLocks/>
            </p:cNvGrpSpPr>
            <p:nvPr/>
          </p:nvGrpSpPr>
          <p:grpSpPr bwMode="auto">
            <a:xfrm>
              <a:off x="3410" y="-6867"/>
              <a:ext cx="2" cy="6674"/>
              <a:chOff x="3410" y="-6867"/>
              <a:chExt cx="2" cy="6674"/>
            </a:xfrm>
          </p:grpSpPr>
          <p:sp>
            <p:nvSpPr>
              <p:cNvPr id="15" name="Freeform 91"/>
              <p:cNvSpPr>
                <a:spLocks/>
              </p:cNvSpPr>
              <p:nvPr/>
            </p:nvSpPr>
            <p:spPr bwMode="auto">
              <a:xfrm>
                <a:off x="3410" y="-6867"/>
                <a:ext cx="2" cy="6674"/>
              </a:xfrm>
              <a:custGeom>
                <a:avLst/>
                <a:gdLst>
                  <a:gd name="T0" fmla="+- 0 -6867 -6867"/>
                  <a:gd name="T1" fmla="*/ -6867 h 6674"/>
                  <a:gd name="T2" fmla="+- 0 -193 -6867"/>
                  <a:gd name="T3" fmla="*/ -193 h 6674"/>
                </a:gdLst>
                <a:ahLst/>
                <a:cxnLst>
                  <a:cxn ang="0">
                    <a:pos x="0" y="T1"/>
                  </a:cxn>
                  <a:cxn ang="0">
                    <a:pos x="0" y="T3"/>
                  </a:cxn>
                </a:cxnLst>
                <a:rect l="0" t="0" r="r" b="b"/>
                <a:pathLst>
                  <a:path h="6674">
                    <a:moveTo>
                      <a:pt x="0" y="0"/>
                    </a:moveTo>
                    <a:lnTo>
                      <a:pt x="0" y="6674"/>
                    </a:lnTo>
                  </a:path>
                </a:pathLst>
              </a:custGeom>
              <a:noFill/>
              <a:ln w="7366">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 name="Group 92"/>
            <p:cNvGrpSpPr>
              <a:grpSpLocks/>
            </p:cNvGrpSpPr>
            <p:nvPr/>
          </p:nvGrpSpPr>
          <p:grpSpPr bwMode="auto">
            <a:xfrm>
              <a:off x="8782" y="-6867"/>
              <a:ext cx="2" cy="6674"/>
              <a:chOff x="8782" y="-6867"/>
              <a:chExt cx="2" cy="6674"/>
            </a:xfrm>
          </p:grpSpPr>
          <p:sp>
            <p:nvSpPr>
              <p:cNvPr id="14" name="Freeform 93"/>
              <p:cNvSpPr>
                <a:spLocks/>
              </p:cNvSpPr>
              <p:nvPr/>
            </p:nvSpPr>
            <p:spPr bwMode="auto">
              <a:xfrm>
                <a:off x="8782" y="-6867"/>
                <a:ext cx="2" cy="6674"/>
              </a:xfrm>
              <a:custGeom>
                <a:avLst/>
                <a:gdLst>
                  <a:gd name="T0" fmla="+- 0 -6867 -6867"/>
                  <a:gd name="T1" fmla="*/ -6867 h 6674"/>
                  <a:gd name="T2" fmla="+- 0 -193 -6867"/>
                  <a:gd name="T3" fmla="*/ -193 h 6674"/>
                </a:gdLst>
                <a:ahLst/>
                <a:cxnLst>
                  <a:cxn ang="0">
                    <a:pos x="0" y="T1"/>
                  </a:cxn>
                  <a:cxn ang="0">
                    <a:pos x="0" y="T3"/>
                  </a:cxn>
                </a:cxnLst>
                <a:rect l="0" t="0" r="r" b="b"/>
                <a:pathLst>
                  <a:path h="6674">
                    <a:moveTo>
                      <a:pt x="0" y="0"/>
                    </a:moveTo>
                    <a:lnTo>
                      <a:pt x="0" y="6674"/>
                    </a:lnTo>
                  </a:path>
                </a:pathLst>
              </a:custGeom>
              <a:noFill/>
              <a:ln w="7366">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 name="Group 94"/>
            <p:cNvGrpSpPr>
              <a:grpSpLocks/>
            </p:cNvGrpSpPr>
            <p:nvPr/>
          </p:nvGrpSpPr>
          <p:grpSpPr bwMode="auto">
            <a:xfrm>
              <a:off x="3406" y="-188"/>
              <a:ext cx="5381" cy="2"/>
              <a:chOff x="3406" y="-188"/>
              <a:chExt cx="5381" cy="2"/>
            </a:xfrm>
          </p:grpSpPr>
          <p:sp>
            <p:nvSpPr>
              <p:cNvPr id="13" name="Freeform 95"/>
              <p:cNvSpPr>
                <a:spLocks/>
              </p:cNvSpPr>
              <p:nvPr/>
            </p:nvSpPr>
            <p:spPr bwMode="auto">
              <a:xfrm>
                <a:off x="3406" y="-188"/>
                <a:ext cx="5381" cy="2"/>
              </a:xfrm>
              <a:custGeom>
                <a:avLst/>
                <a:gdLst>
                  <a:gd name="T0" fmla="+- 0 3406 3406"/>
                  <a:gd name="T1" fmla="*/ T0 w 5381"/>
                  <a:gd name="T2" fmla="+- 0 8786 3406"/>
                  <a:gd name="T3" fmla="*/ T2 w 5381"/>
                </a:gdLst>
                <a:ahLst/>
                <a:cxnLst>
                  <a:cxn ang="0">
                    <a:pos x="T1" y="0"/>
                  </a:cxn>
                  <a:cxn ang="0">
                    <a:pos x="T3" y="0"/>
                  </a:cxn>
                </a:cxnLst>
                <a:rect l="0" t="0" r="r" b="b"/>
                <a:pathLst>
                  <a:path w="5381">
                    <a:moveTo>
                      <a:pt x="0" y="0"/>
                    </a:moveTo>
                    <a:lnTo>
                      <a:pt x="5380" y="0"/>
                    </a:lnTo>
                  </a:path>
                </a:pathLst>
              </a:custGeom>
              <a:noFill/>
              <a:ln w="7366">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12604298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PARTES DEL FRONT PANEL SECUNDARIO</a:t>
            </a:r>
            <a:endParaRPr lang="es-ES" sz="3600" b="1" cap="all" dirty="0"/>
          </a:p>
        </p:txBody>
      </p:sp>
      <p:sp>
        <p:nvSpPr>
          <p:cNvPr id="3" name="2 Marcador de contenido"/>
          <p:cNvSpPr>
            <a:spLocks noGrp="1"/>
          </p:cNvSpPr>
          <p:nvPr>
            <p:ph idx="1"/>
          </p:nvPr>
        </p:nvSpPr>
        <p:spPr>
          <a:xfrm>
            <a:off x="1835696" y="2060848"/>
            <a:ext cx="7056784" cy="4680520"/>
          </a:xfrm>
        </p:spPr>
        <p:txBody>
          <a:bodyPr>
            <a:normAutofit/>
          </a:bodyPr>
          <a:lstStyle/>
          <a:p>
            <a:pPr marL="0" indent="0">
              <a:buNone/>
            </a:pPr>
            <a:r>
              <a:rPr lang="es-ES_tradnl" dirty="0"/>
              <a:t>El front panel cuenta con los siguientes indicadores:</a:t>
            </a:r>
            <a:endParaRPr lang="en-US" dirty="0"/>
          </a:p>
          <a:p>
            <a:pPr lvl="0"/>
            <a:r>
              <a:rPr lang="es-EC" dirty="0"/>
              <a:t>Indicadores Numeric.- Para la introducción y visualización de cantidades numéricas.</a:t>
            </a:r>
            <a:endParaRPr lang="en-US" dirty="0"/>
          </a:p>
          <a:p>
            <a:pPr lvl="0"/>
            <a:r>
              <a:rPr lang="es-EC" dirty="0"/>
              <a:t>Cuadro de texto.- Permite ingresar valores numéricos o visualización de un texto.</a:t>
            </a:r>
            <a:endParaRPr lang="en-US" dirty="0"/>
          </a:p>
          <a:p>
            <a:pPr lvl="0"/>
            <a:r>
              <a:rPr lang="es-EC" dirty="0"/>
              <a:t>Error de salida.- Indica si se produce algún tipo de error durante la ejecución del programa.</a:t>
            </a:r>
            <a:endParaRPr lang="en-US" dirty="0"/>
          </a:p>
          <a:p>
            <a:pPr lvl="0" algn="just"/>
            <a:endParaRPr lang="es-EC" dirty="0" smtClean="0"/>
          </a:p>
          <a:p>
            <a:endParaRPr lang="es-ES" dirty="0"/>
          </a:p>
        </p:txBody>
      </p:sp>
    </p:spTree>
    <p:extLst>
      <p:ext uri="{BB962C8B-B14F-4D97-AF65-F5344CB8AC3E}">
        <p14:creationId xmlns:p14="http://schemas.microsoft.com/office/powerpoint/2010/main" val="383653436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DIAGRAMA DE BLOQUES SECUNDARIO</a:t>
            </a:r>
            <a:endParaRPr lang="es-ES" sz="3600" b="1" cap="all" dirty="0"/>
          </a:p>
        </p:txBody>
      </p:sp>
      <p:sp>
        <p:nvSpPr>
          <p:cNvPr id="3" name="2 Marcador de contenido"/>
          <p:cNvSpPr>
            <a:spLocks noGrp="1"/>
          </p:cNvSpPr>
          <p:nvPr>
            <p:ph idx="1"/>
          </p:nvPr>
        </p:nvSpPr>
        <p:spPr>
          <a:xfrm>
            <a:off x="1907704" y="2204864"/>
            <a:ext cx="6984776" cy="4464496"/>
          </a:xfrm>
        </p:spPr>
        <p:txBody>
          <a:bodyPr>
            <a:normAutofit/>
          </a:bodyPr>
          <a:lstStyle/>
          <a:p>
            <a:pPr marL="0" indent="0" algn="just">
              <a:buNone/>
            </a:pPr>
            <a:r>
              <a:rPr lang="es-ES_tradnl" dirty="0"/>
              <a:t>El diagrama de bloques constituye el código fuente del subVI. En el diagrama de bloques es donde se realiza la implementación del programa del subVI para controlar o realizar cualquier procesado de las entradas y salidas que se crearon en el panel frontal. En este diagrama de bloques es donde se lee las entradas directamente desde cada canal de la tarjeta de adquisición de datos USB-1408FS. Los controles e indicadores que se colocaron previamente en el Panel Frontal, se materializan en el diagrama de bloques mediante los terminales. A continuación se presenta el diagrama de bloque del proyecto: </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49489287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DIAGRAMA DE BLOQUES SECUNDARIO</a:t>
            </a:r>
            <a:endParaRPr lang="es-ES" sz="3600" b="1" cap="all" dirty="0"/>
          </a:p>
        </p:txBody>
      </p:sp>
      <p:pic>
        <p:nvPicPr>
          <p:cNvPr id="5" name="Imagen 4"/>
          <p:cNvPicPr/>
          <p:nvPr/>
        </p:nvPicPr>
        <p:blipFill rotWithShape="1">
          <a:blip r:embed="rId2"/>
          <a:srcRect l="10982" t="12298" r="41844" b="59977"/>
          <a:stretch/>
        </p:blipFill>
        <p:spPr bwMode="auto">
          <a:xfrm>
            <a:off x="1907704" y="2276872"/>
            <a:ext cx="7128792" cy="36724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47195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EJECUCIÓN DEL VI SECUNDARIO</a:t>
            </a:r>
            <a:endParaRPr lang="es-ES" sz="3600" b="1" cap="all" dirty="0"/>
          </a:p>
        </p:txBody>
      </p:sp>
      <p:sp>
        <p:nvSpPr>
          <p:cNvPr id="3" name="2 Marcador de contenido"/>
          <p:cNvSpPr>
            <a:spLocks noGrp="1"/>
          </p:cNvSpPr>
          <p:nvPr>
            <p:ph idx="1"/>
          </p:nvPr>
        </p:nvSpPr>
        <p:spPr>
          <a:xfrm>
            <a:off x="1835696" y="1844825"/>
            <a:ext cx="7056784" cy="1296144"/>
          </a:xfrm>
        </p:spPr>
        <p:txBody>
          <a:bodyPr>
            <a:normAutofit fontScale="92500" lnSpcReduction="10000"/>
          </a:bodyPr>
          <a:lstStyle/>
          <a:p>
            <a:pPr marL="0" indent="0">
              <a:buNone/>
            </a:pPr>
            <a:r>
              <a:rPr lang="es-ES_tradnl" dirty="0"/>
              <a:t>Para iniciar se debe abrir el programa y esperar que carguen todos los controladores, para iniciar la ejecución del programa se debe únicamente se debe dar clic en el botón </a:t>
            </a:r>
            <a:r>
              <a:rPr lang="es-ES_tradnl" dirty="0" err="1"/>
              <a:t>run</a:t>
            </a:r>
            <a:r>
              <a:rPr lang="es-ES_tradnl" dirty="0"/>
              <a:t> y el programa de manera automática empieza a registrar los valores en tiempo real.</a:t>
            </a:r>
            <a:endParaRPr lang="en-US" dirty="0"/>
          </a:p>
          <a:p>
            <a:pPr marL="0" lvl="0" indent="0" algn="just">
              <a:buNone/>
            </a:pPr>
            <a:endParaRPr lang="es-EC" dirty="0" smtClean="0"/>
          </a:p>
          <a:p>
            <a:pPr marL="0" indent="0">
              <a:buNone/>
            </a:pPr>
            <a:endParaRPr lang="es-ES" dirty="0"/>
          </a:p>
        </p:txBody>
      </p:sp>
      <p:pic>
        <p:nvPicPr>
          <p:cNvPr id="4" name="Imagen 3"/>
          <p:cNvPicPr/>
          <p:nvPr/>
        </p:nvPicPr>
        <p:blipFill rotWithShape="1">
          <a:blip r:embed="rId2"/>
          <a:srcRect l="12105" t="21998" r="21071" b="22322"/>
          <a:stretch/>
        </p:blipFill>
        <p:spPr bwMode="auto">
          <a:xfrm>
            <a:off x="1835696" y="3140968"/>
            <a:ext cx="7056784" cy="34563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702360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FRONT PANEL VENTANA SECUNDARIA DE FRECUENCIA</a:t>
            </a:r>
            <a:endParaRPr lang="es-ES" sz="3600" b="1" cap="all" dirty="0"/>
          </a:p>
        </p:txBody>
      </p:sp>
      <p:sp>
        <p:nvSpPr>
          <p:cNvPr id="3" name="2 Marcador de contenido"/>
          <p:cNvSpPr>
            <a:spLocks noGrp="1"/>
          </p:cNvSpPr>
          <p:nvPr>
            <p:ph idx="1"/>
          </p:nvPr>
        </p:nvSpPr>
        <p:spPr>
          <a:xfrm>
            <a:off x="1763688" y="2204864"/>
            <a:ext cx="7200800" cy="3840163"/>
          </a:xfrm>
        </p:spPr>
        <p:txBody>
          <a:bodyPr>
            <a:normAutofit/>
          </a:bodyPr>
          <a:lstStyle/>
          <a:p>
            <a:pPr marL="0" indent="0" algn="just">
              <a:buNone/>
            </a:pPr>
            <a:r>
              <a:rPr lang="es-ES_tradnl" dirty="0"/>
              <a:t>El Panel Frontal es la interfaz con el usuario, la utilizamos para interactuar con el usuario cuando el programa se está ejecutando. Los usuarios podrán observar los datos del programa actualizados en tiempo real. En esta interfaz se definen los controles que usamos como entradas para la lectura de frecuencia, estos no son mostrados directamente en la pantalla principal sino que son llamados de manera indirecta.</a:t>
            </a:r>
            <a:endParaRPr lang="en-US" dirty="0"/>
          </a:p>
          <a:p>
            <a:pPr marL="0" lvl="0" indent="0" algn="just">
              <a:buNone/>
            </a:pPr>
            <a:endParaRPr lang="es-EC" dirty="0"/>
          </a:p>
          <a:p>
            <a:pPr marL="0" indent="0" algn="just">
              <a:buNone/>
            </a:pPr>
            <a:endParaRPr lang="es-ES" dirty="0"/>
          </a:p>
        </p:txBody>
      </p:sp>
    </p:spTree>
    <p:extLst>
      <p:ext uri="{BB962C8B-B14F-4D97-AF65-F5344CB8AC3E}">
        <p14:creationId xmlns:p14="http://schemas.microsoft.com/office/powerpoint/2010/main" val="39189507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FRONT PANEL VENTANA SECUNDARIA DE FRECUENCIA</a:t>
            </a:r>
            <a:endParaRPr lang="es-ES" sz="3600" b="1" cap="all" dirty="0"/>
          </a:p>
        </p:txBody>
      </p:sp>
      <p:sp>
        <p:nvSpPr>
          <p:cNvPr id="4" name="Marcador de contenido 3"/>
          <p:cNvSpPr>
            <a:spLocks noGrp="1"/>
          </p:cNvSpPr>
          <p:nvPr>
            <p:ph idx="1"/>
          </p:nvPr>
        </p:nvSpPr>
        <p:spPr/>
        <p:txBody>
          <a:bodyPr/>
          <a:lstStyle/>
          <a:p>
            <a:endParaRPr lang="en-US"/>
          </a:p>
        </p:txBody>
      </p:sp>
      <p:pic>
        <p:nvPicPr>
          <p:cNvPr id="5" name="Imagen 4"/>
          <p:cNvPicPr/>
          <p:nvPr/>
        </p:nvPicPr>
        <p:blipFill>
          <a:blip r:embed="rId2"/>
          <a:stretch>
            <a:fillRect/>
          </a:stretch>
        </p:blipFill>
        <p:spPr>
          <a:xfrm>
            <a:off x="1835696" y="1700808"/>
            <a:ext cx="7200800" cy="5400600"/>
          </a:xfrm>
          <a:prstGeom prst="rect">
            <a:avLst/>
          </a:prstGeom>
        </p:spPr>
      </p:pic>
    </p:spTree>
    <p:extLst>
      <p:ext uri="{BB962C8B-B14F-4D97-AF65-F5344CB8AC3E}">
        <p14:creationId xmlns:p14="http://schemas.microsoft.com/office/powerpoint/2010/main" val="296972096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a:t>PARTES DEL FRONT PANEL SECUNDARIO</a:t>
            </a:r>
          </a:p>
        </p:txBody>
      </p:sp>
      <p:sp>
        <p:nvSpPr>
          <p:cNvPr id="3" name="2 Marcador de contenido"/>
          <p:cNvSpPr>
            <a:spLocks noGrp="1"/>
          </p:cNvSpPr>
          <p:nvPr>
            <p:ph idx="1"/>
          </p:nvPr>
        </p:nvSpPr>
        <p:spPr>
          <a:xfrm>
            <a:off x="1835696" y="1916832"/>
            <a:ext cx="7128792" cy="4752528"/>
          </a:xfrm>
        </p:spPr>
        <p:txBody>
          <a:bodyPr>
            <a:normAutofit/>
          </a:bodyPr>
          <a:lstStyle/>
          <a:p>
            <a:pPr marL="0" indent="0">
              <a:buNone/>
            </a:pPr>
            <a:r>
              <a:rPr lang="es-ES_tradnl" dirty="0"/>
              <a:t>El front panel cuenta con los siguientes indicadores:</a:t>
            </a:r>
            <a:endParaRPr lang="en-US" dirty="0"/>
          </a:p>
          <a:p>
            <a:pPr lvl="0"/>
            <a:r>
              <a:rPr lang="es-EC" dirty="0"/>
              <a:t>Indicadores Numeric.- Para la introducción y visualización de cantidades numéricas.</a:t>
            </a:r>
            <a:endParaRPr lang="en-US" dirty="0"/>
          </a:p>
          <a:p>
            <a:pPr lvl="0"/>
            <a:r>
              <a:rPr lang="es-EC" dirty="0"/>
              <a:t>Cuadro de texto.- Permite ingresar valores numéricos o visualización de un texto.</a:t>
            </a:r>
            <a:endParaRPr lang="en-US" dirty="0"/>
          </a:p>
          <a:p>
            <a:pPr lvl="0"/>
            <a:r>
              <a:rPr lang="es-EC" dirty="0"/>
              <a:t>Perrilla de control.- Especifica el intervalo de utilizar para el valor del control</a:t>
            </a:r>
            <a:endParaRPr lang="en-US" dirty="0"/>
          </a:p>
          <a:p>
            <a:pPr lvl="0" algn="just"/>
            <a:endParaRPr lang="es-EC" dirty="0" smtClean="0"/>
          </a:p>
          <a:p>
            <a:endParaRPr lang="es-ES" dirty="0"/>
          </a:p>
        </p:txBody>
      </p:sp>
    </p:spTree>
    <p:extLst>
      <p:ext uri="{BB962C8B-B14F-4D97-AF65-F5344CB8AC3E}">
        <p14:creationId xmlns:p14="http://schemas.microsoft.com/office/powerpoint/2010/main" val="289424130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a:t>PARTES DEL FRONT PANEL SECUNDARIO</a:t>
            </a:r>
          </a:p>
        </p:txBody>
      </p:sp>
      <p:pic>
        <p:nvPicPr>
          <p:cNvPr id="5" name="Imagen 4"/>
          <p:cNvPicPr/>
          <p:nvPr/>
        </p:nvPicPr>
        <p:blipFill rotWithShape="1">
          <a:blip r:embed="rId2"/>
          <a:srcRect l="20788" t="20590" r="26859" b="25121"/>
          <a:stretch/>
        </p:blipFill>
        <p:spPr bwMode="auto">
          <a:xfrm>
            <a:off x="1925537" y="1916832"/>
            <a:ext cx="7218463" cy="4680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426029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BLOQUES</a:t>
            </a:r>
            <a:endParaRPr lang="es-ES" sz="3600" b="1" cap="all" dirty="0"/>
          </a:p>
        </p:txBody>
      </p:sp>
      <p:sp>
        <p:nvSpPr>
          <p:cNvPr id="3" name="2 Marcador de contenido"/>
          <p:cNvSpPr>
            <a:spLocks noGrp="1"/>
          </p:cNvSpPr>
          <p:nvPr>
            <p:ph idx="1"/>
          </p:nvPr>
        </p:nvSpPr>
        <p:spPr>
          <a:xfrm>
            <a:off x="1907704" y="2286000"/>
            <a:ext cx="6779096" cy="3840163"/>
          </a:xfrm>
        </p:spPr>
        <p:txBody>
          <a:bodyPr>
            <a:normAutofit lnSpcReduction="10000"/>
          </a:bodyPr>
          <a:lstStyle/>
          <a:p>
            <a:pPr marL="0" lvl="0" indent="0" algn="just">
              <a:buNone/>
            </a:pPr>
            <a:r>
              <a:rPr lang="es-ES_tradnl" dirty="0"/>
              <a:t>El diagrama de bloques constituye el código fuente del subVI. En el diagrama de bloques es donde se realiza la implementación del programa del subVI para controlar o realizar cualquier procesado de las entradas y salidas que se crearon en el panel frontal. En este diagrama de bloques es donde se lee las entradas directamente desde cada canal de la tarjeta de adquisición de datos USB-1408FS. Los controles e indicadores que se colocaron previamente en el Panel Frontal, se materializan en el diagrama de bloques mediante los terminales. A continuación se presenta el diagrama de bloque del proyecto</a:t>
            </a:r>
            <a:endParaRPr lang="es-EC" dirty="0" smtClean="0"/>
          </a:p>
          <a:p>
            <a:endParaRPr lang="es-ES" dirty="0"/>
          </a:p>
        </p:txBody>
      </p:sp>
    </p:spTree>
    <p:extLst>
      <p:ext uri="{BB962C8B-B14F-4D97-AF65-F5344CB8AC3E}">
        <p14:creationId xmlns:p14="http://schemas.microsoft.com/office/powerpoint/2010/main" val="263964749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DIAGRAMA DE BLOQUES</a:t>
            </a:r>
            <a:endParaRPr lang="es-ES" sz="3600" b="1" cap="all" dirty="0"/>
          </a:p>
        </p:txBody>
      </p:sp>
      <p:pic>
        <p:nvPicPr>
          <p:cNvPr id="5" name="Imagen 4"/>
          <p:cNvPicPr/>
          <p:nvPr/>
        </p:nvPicPr>
        <p:blipFill rotWithShape="1">
          <a:blip r:embed="rId2"/>
          <a:srcRect l="20472" t="17842" r="30321" b="43335"/>
          <a:stretch/>
        </p:blipFill>
        <p:spPr bwMode="auto">
          <a:xfrm>
            <a:off x="1943200" y="1844824"/>
            <a:ext cx="7200800"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061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PAR DEL MOTOR</a:t>
            </a:r>
            <a:endParaRPr lang="es-ES" sz="40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79712" y="2117614"/>
                <a:ext cx="7056784" cy="4705588"/>
              </a:xfrm>
            </p:spPr>
            <p:txBody>
              <a:bodyPr>
                <a:normAutofit fontScale="92500"/>
              </a:bodyPr>
              <a:lstStyle/>
              <a:p>
                <a:pPr marL="0" indent="0" algn="just">
                  <a:buNone/>
                </a:pPr>
                <a:r>
                  <a:rPr lang="es-ES_tradnl" dirty="0"/>
                  <a:t>El par motor (T) es el producto de la fuerza aplicada sobre un cuerpo para hacerle girar, por la distancia al punto de giro.</a:t>
                </a:r>
                <a:endParaRPr lang="en-US" dirty="0"/>
              </a:p>
              <a:p>
                <a:pPr marL="0" indent="0" algn="just">
                  <a:buNone/>
                </a:pPr>
                <a:r>
                  <a:rPr lang="es-ES_tradnl" dirty="0"/>
                  <a:t>La fórmula que resume la anterior definición es:</a:t>
                </a:r>
                <a:endParaRPr lang="en-US" dirty="0"/>
              </a:p>
              <a:p>
                <a:pPr marL="0" indent="0" algn="just">
                  <a:buNone/>
                </a:pPr>
                <a:endParaRPr lang="en-US" sz="900" b="1" i="1" dirty="0" smtClean="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𝑻</m:t>
                      </m:r>
                      <m:r>
                        <a:rPr lang="es-ES_tradnl">
                          <a:latin typeface="Cambria Math" panose="02040503050406030204" pitchFamily="18" charset="0"/>
                        </a:rPr>
                        <m:t>=</m:t>
                      </m:r>
                      <m:r>
                        <a:rPr lang="es-ES_tradnl" b="1" i="1">
                          <a:latin typeface="Cambria Math" panose="02040503050406030204" pitchFamily="18" charset="0"/>
                        </a:rPr>
                        <m:t>𝑭</m:t>
                      </m:r>
                      <m:r>
                        <a:rPr lang="es-ES_tradnl" i="1">
                          <a:latin typeface="Cambria Math" panose="02040503050406030204" pitchFamily="18" charset="0"/>
                        </a:rPr>
                        <m:t>∗</m:t>
                      </m:r>
                      <m:r>
                        <a:rPr lang="es-ES_tradnl" b="1" i="1">
                          <a:latin typeface="Cambria Math" panose="02040503050406030204" pitchFamily="18" charset="0"/>
                        </a:rPr>
                        <m:t>𝒓</m:t>
                      </m:r>
                    </m:oMath>
                  </m:oMathPara>
                </a14:m>
                <a:endParaRPr lang="en-US" dirty="0"/>
              </a:p>
              <a:p>
                <a:pPr marL="0" indent="0" algn="just">
                  <a:buNone/>
                </a:pPr>
                <a:r>
                  <a:rPr lang="es-ES_tradnl" dirty="0"/>
                  <a:t> </a:t>
                </a:r>
                <a:r>
                  <a:rPr lang="es-ES_tradnl" dirty="0" smtClean="0"/>
                  <a:t>Donde</a:t>
                </a:r>
                <a:r>
                  <a:rPr lang="es-ES_tradnl" dirty="0"/>
                  <a:t>: </a:t>
                </a:r>
                <a:endParaRPr lang="en-US" dirty="0"/>
              </a:p>
              <a:p>
                <a:pPr marL="0" lvl="0" indent="0" algn="just">
                  <a:buNone/>
                </a:pPr>
                <a:r>
                  <a:rPr lang="es-EC" b="1" dirty="0"/>
                  <a:t>T </a:t>
                </a:r>
                <a:r>
                  <a:rPr lang="es-EC" b="1" dirty="0" smtClean="0"/>
                  <a:t>= </a:t>
                </a:r>
                <a:r>
                  <a:rPr lang="es-EC" dirty="0" smtClean="0"/>
                  <a:t>Torque  </a:t>
                </a:r>
                <a:r>
                  <a:rPr lang="es-EC" dirty="0"/>
                  <a:t>[N.m]</a:t>
                </a:r>
                <a:endParaRPr lang="en-US" dirty="0"/>
              </a:p>
              <a:p>
                <a:pPr marL="0" lvl="0" indent="0" algn="just">
                  <a:buNone/>
                </a:pPr>
                <a:r>
                  <a:rPr lang="es-EC" b="1" dirty="0"/>
                  <a:t>F  =</a:t>
                </a:r>
                <a:r>
                  <a:rPr lang="es-EC" dirty="0"/>
                  <a:t> Magnitud de la fuerza [N]</a:t>
                </a:r>
                <a:endParaRPr lang="en-US" dirty="0"/>
              </a:p>
              <a:p>
                <a:pPr marL="0" lvl="0" indent="0" algn="just">
                  <a:buNone/>
                </a:pPr>
                <a:r>
                  <a:rPr lang="es-EC" b="1" dirty="0"/>
                  <a:t>r  =</a:t>
                </a:r>
                <a:r>
                  <a:rPr lang="es-EC" dirty="0"/>
                  <a:t> </a:t>
                </a:r>
                <a:r>
                  <a:rPr lang="es-EC" dirty="0" smtClean="0"/>
                  <a:t>Brazo </a:t>
                </a:r>
                <a:r>
                  <a:rPr lang="es-EC" dirty="0"/>
                  <a:t>de la fuerza (perpendicular a la línea de dirección) [m]</a:t>
                </a:r>
                <a:endParaRPr lang="en-US" dirty="0"/>
              </a:p>
              <a:p>
                <a:pPr marL="0" indent="0" algn="just">
                  <a:buNone/>
                </a:pPr>
                <a:r>
                  <a:rPr lang="es-ES_tradnl" dirty="0"/>
                  <a:t> </a:t>
                </a:r>
                <a:endParaRPr lang="en-U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79712" y="2117614"/>
                <a:ext cx="7056784" cy="4705588"/>
              </a:xfrm>
              <a:blipFill rotWithShape="0">
                <a:blip r:embed="rId2"/>
                <a:stretch>
                  <a:fillRect l="-951" t="-648" r="-951"/>
                </a:stretch>
              </a:blipFill>
            </p:spPr>
            <p:txBody>
              <a:bodyPr/>
              <a:lstStyle/>
              <a:p>
                <a:r>
                  <a:rPr lang="en-US">
                    <a:noFill/>
                  </a:rPr>
                  <a:t> </a:t>
                </a:r>
              </a:p>
            </p:txBody>
          </p:sp>
        </mc:Fallback>
      </mc:AlternateContent>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0756400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2" algn="r" rtl="0">
              <a:spcBef>
                <a:spcPct val="0"/>
              </a:spcBef>
            </a:pPr>
            <a:r>
              <a:rPr lang="es-EC" sz="3600" b="1" cap="all" dirty="0" smtClean="0"/>
              <a:t>EJECUCIÓN </a:t>
            </a:r>
            <a:r>
              <a:rPr lang="es-EC" sz="3600" b="1" cap="all" dirty="0"/>
              <a:t>DEL VI </a:t>
            </a:r>
            <a:r>
              <a:rPr lang="es-EC" sz="3600" b="1" cap="all" dirty="0" smtClean="0"/>
              <a:t>SECUNDARIO</a:t>
            </a:r>
            <a:endParaRPr lang="es-ES" sz="3600" b="1" cap="all" dirty="0"/>
          </a:p>
        </p:txBody>
      </p:sp>
      <p:sp>
        <p:nvSpPr>
          <p:cNvPr id="3" name="2 Marcador de contenido"/>
          <p:cNvSpPr>
            <a:spLocks noGrp="1"/>
          </p:cNvSpPr>
          <p:nvPr>
            <p:ph idx="1"/>
          </p:nvPr>
        </p:nvSpPr>
        <p:spPr>
          <a:xfrm>
            <a:off x="1835696" y="1844824"/>
            <a:ext cx="7308304" cy="3840163"/>
          </a:xfrm>
        </p:spPr>
        <p:txBody>
          <a:bodyPr>
            <a:normAutofit/>
          </a:bodyPr>
          <a:lstStyle/>
          <a:p>
            <a:pPr marL="0" lvl="0" indent="0" algn="just">
              <a:buNone/>
            </a:pPr>
            <a:r>
              <a:rPr lang="es-ES_tradnl" dirty="0"/>
              <a:t>Para iniciar se debe abrir el programa y esperar que carguen todos los controladores, para iniciar la ejecución del programa se debe únicamente se debe dar clic en el botón Run y el programa de manera automática empieza a registrar los valores en tiempo real</a:t>
            </a:r>
            <a:endParaRPr lang="es-EC" dirty="0" smtClean="0"/>
          </a:p>
          <a:p>
            <a:endParaRPr lang="es-ES" dirty="0"/>
          </a:p>
        </p:txBody>
      </p:sp>
      <p:pic>
        <p:nvPicPr>
          <p:cNvPr id="4" name="Imagen 3"/>
          <p:cNvPicPr/>
          <p:nvPr/>
        </p:nvPicPr>
        <p:blipFill rotWithShape="1">
          <a:blip r:embed="rId2"/>
          <a:srcRect l="3158" t="26210" r="43434" b="35892"/>
          <a:stretch/>
        </p:blipFill>
        <p:spPr bwMode="auto">
          <a:xfrm>
            <a:off x="2627784" y="3645024"/>
            <a:ext cx="6059016" cy="30963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110040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a:t>CALCULO DE FACTORES QUE INFLUYEN EN EL TRABAJO DEL MOTOR</a:t>
            </a:r>
            <a:endParaRPr lang="en-US" sz="3200" b="1" cap="all" dirty="0"/>
          </a:p>
        </p:txBody>
      </p:sp>
      <p:sp>
        <p:nvSpPr>
          <p:cNvPr id="3" name="2 Marcador de contenido"/>
          <p:cNvSpPr>
            <a:spLocks noGrp="1"/>
          </p:cNvSpPr>
          <p:nvPr>
            <p:ph idx="1"/>
          </p:nvPr>
        </p:nvSpPr>
        <p:spPr>
          <a:xfrm>
            <a:off x="1835696" y="1988840"/>
            <a:ext cx="7128792" cy="4752528"/>
          </a:xfrm>
        </p:spPr>
        <p:txBody>
          <a:bodyPr>
            <a:normAutofit/>
          </a:bodyPr>
          <a:lstStyle/>
          <a:p>
            <a:pPr marL="0" indent="0">
              <a:buNone/>
            </a:pPr>
            <a:r>
              <a:rPr lang="es-ES_tradnl" dirty="0"/>
              <a:t>Los factores que influyen en el trabajo del motor, son todos aquellos que tienen incidencia directa en el rendimiento. Estos factores son los siguientes:</a:t>
            </a:r>
            <a:endParaRPr lang="en-US" dirty="0"/>
          </a:p>
          <a:p>
            <a:pPr lvl="0"/>
            <a:r>
              <a:rPr lang="es-EC" dirty="0"/>
              <a:t>La cilindrada.</a:t>
            </a:r>
            <a:endParaRPr lang="en-US" dirty="0"/>
          </a:p>
          <a:p>
            <a:pPr lvl="0"/>
            <a:r>
              <a:rPr lang="es-EC" dirty="0"/>
              <a:t>La relación de compresión.</a:t>
            </a:r>
            <a:endParaRPr lang="en-US" dirty="0"/>
          </a:p>
          <a:p>
            <a:pPr lvl="0"/>
            <a:r>
              <a:rPr lang="es-EC" dirty="0"/>
              <a:t>La velocidad de rotación del motor. </a:t>
            </a:r>
            <a:endParaRPr lang="en-US" dirty="0"/>
          </a:p>
          <a:p>
            <a:pPr lvl="0"/>
            <a:r>
              <a:rPr lang="es-EC" dirty="0"/>
              <a:t>La velocidad de émbolo.</a:t>
            </a:r>
            <a:endParaRPr lang="en-US" dirty="0"/>
          </a:p>
          <a:p>
            <a:pPr lvl="0"/>
            <a:r>
              <a:rPr lang="es-EC" dirty="0"/>
              <a:t>La relación carrera / diámetro.</a:t>
            </a:r>
            <a:endParaRPr lang="en-US" dirty="0"/>
          </a:p>
          <a:p>
            <a:pPr lvl="0"/>
            <a:r>
              <a:rPr lang="es-EC" dirty="0"/>
              <a:t>Caudal de combustible hacia los inyectores</a:t>
            </a:r>
            <a:endParaRPr lang="en-US" dirty="0"/>
          </a:p>
          <a:p>
            <a:pPr lvl="0" algn="just"/>
            <a:endParaRPr lang="es-EC" dirty="0" smtClean="0"/>
          </a:p>
          <a:p>
            <a:endParaRPr lang="es-ES" dirty="0"/>
          </a:p>
        </p:txBody>
      </p:sp>
      <p:pic>
        <p:nvPicPr>
          <p:cNvPr id="4" name="Picture 2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2780928"/>
            <a:ext cx="2520280" cy="3240360"/>
          </a:xfrm>
          <a:prstGeom prst="rect">
            <a:avLst/>
          </a:prstGeom>
          <a:noFill/>
        </p:spPr>
      </p:pic>
    </p:spTree>
    <p:extLst>
      <p:ext uri="{BB962C8B-B14F-4D97-AF65-F5344CB8AC3E}">
        <p14:creationId xmlns:p14="http://schemas.microsoft.com/office/powerpoint/2010/main" val="120473336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CILINDRADA UNITARIA</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fontScale="92500" lnSpcReduction="20000"/>
              </a:bodyPr>
              <a:lstStyle/>
              <a:p>
                <a:pPr marL="0" indent="0">
                  <a:buNone/>
                </a:pPr>
                <a:r>
                  <a:rPr lang="es-ES_tradnl" dirty="0"/>
                  <a:t>La cilindrada es la suma de los volúmenes que el desplazamiento de los émbolos origina en el interior de los cilindros. La cilindrada unitaria es el volumen interior de un cilindro sin contar la cámara de compresión.</a:t>
                </a:r>
                <a:endParaRPr lang="en-US" dirty="0"/>
              </a:p>
              <a:p>
                <a:pPr marL="0" indent="0">
                  <a:buNone/>
                </a:pPr>
                <a:r>
                  <a:rPr lang="es-ES_tradnl" dirty="0" smtClean="0"/>
                  <a:t>El </a:t>
                </a:r>
                <a:r>
                  <a:rPr lang="es-ES_tradnl" dirty="0"/>
                  <a:t>volumen de cilindro se calcula por la fórmula:</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𝑽𝒉</m:t>
                      </m:r>
                      <m:r>
                        <a:rPr lang="es-ES_tradnl" b="1" i="1">
                          <a:latin typeface="Cambria Math" panose="02040503050406030204" pitchFamily="18" charset="0"/>
                        </a:rPr>
                        <m:t>=</m:t>
                      </m:r>
                      <m:f>
                        <m:fPr>
                          <m:ctrlPr>
                            <a:rPr lang="en-US" b="1" i="1">
                              <a:latin typeface="Cambria Math" panose="02040503050406030204" pitchFamily="18" charset="0"/>
                            </a:rPr>
                          </m:ctrlPr>
                        </m:fPr>
                        <m:num>
                          <m:r>
                            <a:rPr lang="es-ES_tradnl" b="1" i="1">
                              <a:latin typeface="Cambria Math" panose="02040503050406030204" pitchFamily="18" charset="0"/>
                            </a:rPr>
                            <m:t>𝝅</m:t>
                          </m:r>
                          <m:r>
                            <a:rPr lang="es-ES_tradnl" b="1" i="1">
                              <a:latin typeface="Cambria Math" panose="02040503050406030204" pitchFamily="18" charset="0"/>
                            </a:rPr>
                            <m:t>∗ </m:t>
                          </m:r>
                          <m:sSup>
                            <m:sSupPr>
                              <m:ctrlPr>
                                <a:rPr lang="en-US" b="1" i="1">
                                  <a:latin typeface="Cambria Math" panose="02040503050406030204" pitchFamily="18" charset="0"/>
                                </a:rPr>
                              </m:ctrlPr>
                            </m:sSupPr>
                            <m:e>
                              <m:r>
                                <a:rPr lang="es-ES_tradnl" b="1" i="1">
                                  <a:latin typeface="Cambria Math" panose="02040503050406030204" pitchFamily="18" charset="0"/>
                                </a:rPr>
                                <m:t>𝑫</m:t>
                              </m:r>
                            </m:e>
                            <m:sup>
                              <m:r>
                                <a:rPr lang="es-ES_tradnl" b="1" i="1">
                                  <a:latin typeface="Cambria Math" panose="02040503050406030204" pitchFamily="18" charset="0"/>
                                </a:rPr>
                                <m:t>𝟐</m:t>
                              </m:r>
                            </m:sup>
                          </m:sSup>
                          <m:r>
                            <a:rPr lang="es-ES_tradnl" b="1" i="1">
                              <a:latin typeface="Cambria Math" panose="02040503050406030204" pitchFamily="18" charset="0"/>
                            </a:rPr>
                            <m:t>∗ </m:t>
                          </m:r>
                          <m:r>
                            <a:rPr lang="es-ES_tradnl" b="1" i="1">
                              <a:latin typeface="Cambria Math" panose="02040503050406030204" pitchFamily="18" charset="0"/>
                            </a:rPr>
                            <m:t>𝑺</m:t>
                          </m:r>
                        </m:num>
                        <m:den>
                          <m:r>
                            <a:rPr lang="es-ES_tradnl" b="1" i="1">
                              <a:latin typeface="Cambria Math" panose="02040503050406030204" pitchFamily="18" charset="0"/>
                            </a:rPr>
                            <m:t>𝟒</m:t>
                          </m:r>
                        </m:den>
                      </m:f>
                    </m:oMath>
                  </m:oMathPara>
                </a14:m>
                <a:endParaRPr lang="en-US" dirty="0"/>
              </a:p>
              <a:p>
                <a:endParaRPr lang="en-US" b="1" dirty="0"/>
              </a:p>
              <a:p>
                <a:pPr marL="0" lvl="0" indent="0">
                  <a:buNone/>
                </a:pPr>
                <a:r>
                  <a:rPr lang="es-EC" b="1" dirty="0" smtClean="0"/>
                  <a:t>Vuh </a:t>
                </a:r>
                <a:r>
                  <a:rPr lang="es-EC" b="1" dirty="0"/>
                  <a:t>=</a:t>
                </a:r>
                <a:r>
                  <a:rPr lang="es-EC" dirty="0"/>
                  <a:t>	Volumen del cilindro</a:t>
                </a:r>
                <a:endParaRPr lang="en-US" dirty="0"/>
              </a:p>
              <a:p>
                <a:pPr marL="0" lvl="0" indent="0">
                  <a:buNone/>
                </a:pPr>
                <a14:m>
                  <m:oMath xmlns:m="http://schemas.openxmlformats.org/officeDocument/2006/math">
                    <m:r>
                      <a:rPr lang="es-EC" b="1" i="1">
                        <a:latin typeface="Cambria Math" panose="02040503050406030204" pitchFamily="18" charset="0"/>
                      </a:rPr>
                      <m:t>𝝅</m:t>
                    </m:r>
                  </m:oMath>
                </a14:m>
                <a:r>
                  <a:rPr lang="es-EC" b="1" dirty="0"/>
                  <a:t> =</a:t>
                </a:r>
                <a:r>
                  <a:rPr lang="es-EC" dirty="0"/>
                  <a:t>	</a:t>
                </a:r>
                <a:r>
                  <a:rPr lang="es-EC" dirty="0" smtClean="0"/>
                  <a:t>Letra </a:t>
                </a:r>
                <a:r>
                  <a:rPr lang="es-EC" dirty="0"/>
                  <a:t>griega pi (su valor aproximado es 3, 1416)</a:t>
                </a:r>
                <a:endParaRPr lang="en-US" dirty="0"/>
              </a:p>
              <a:p>
                <a:pPr marL="0" lvl="0" indent="0">
                  <a:buNone/>
                </a:pPr>
                <a:r>
                  <a:rPr lang="es-EC" b="1" dirty="0"/>
                  <a:t>D =</a:t>
                </a:r>
                <a:r>
                  <a:rPr lang="es-EC" dirty="0"/>
                  <a:t>	</a:t>
                </a:r>
                <a:r>
                  <a:rPr lang="es-EC" dirty="0" smtClean="0"/>
                  <a:t>Diámetro </a:t>
                </a:r>
                <a:r>
                  <a:rPr lang="es-EC" dirty="0"/>
                  <a:t>del cilindro</a:t>
                </a:r>
                <a:endParaRPr lang="en-US" dirty="0"/>
              </a:p>
              <a:p>
                <a:pPr marL="0" lvl="0" indent="0">
                  <a:buNone/>
                </a:pPr>
                <a:r>
                  <a:rPr lang="es-EC" b="1" dirty="0"/>
                  <a:t>S =</a:t>
                </a:r>
                <a:r>
                  <a:rPr lang="es-EC" dirty="0"/>
                  <a:t>	</a:t>
                </a:r>
                <a:r>
                  <a:rPr lang="es-EC" dirty="0" smtClean="0"/>
                  <a:t>Carrera </a:t>
                </a:r>
                <a:r>
                  <a:rPr lang="es-EC" dirty="0"/>
                  <a:t>del cilindro</a:t>
                </a:r>
                <a:endParaRPr lang="en-US" dirty="0"/>
              </a:p>
              <a:p>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941" t="-1795"/>
                </a:stretch>
              </a:blipFill>
            </p:spPr>
            <p:txBody>
              <a:bodyPr/>
              <a:lstStyle/>
              <a:p>
                <a:r>
                  <a:rPr lang="en-US">
                    <a:noFill/>
                  </a:rPr>
                  <a:t> </a:t>
                </a:r>
              </a:p>
            </p:txBody>
          </p:sp>
        </mc:Fallback>
      </mc:AlternateContent>
    </p:spTree>
    <p:extLst>
      <p:ext uri="{BB962C8B-B14F-4D97-AF65-F5344CB8AC3E}">
        <p14:creationId xmlns:p14="http://schemas.microsoft.com/office/powerpoint/2010/main" val="318393087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CILINDRADA TOTAL</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a:bodyPr>
              <a:lstStyle/>
              <a:p>
                <a:pPr marL="0" indent="0" algn="just">
                  <a:buNone/>
                </a:pPr>
                <a:r>
                  <a:rPr lang="es-ES_tradnl" dirty="0"/>
                  <a:t>Para saber la cilindrada total bastará con multiplicar el volumen de un cilindro, obtenido con la fórmula anterior por el número total de cilindros. La fórmula empleada es:</a:t>
                </a:r>
                <a:endParaRPr lang="en-US" dirty="0"/>
              </a:p>
              <a:p>
                <a:pPr marL="0" indent="0" algn="just">
                  <a:buNone/>
                </a:pPr>
                <a:endParaRPr lang="es-ES_tradnl" b="1" i="1" dirty="0" smtClean="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𝑽𝑯</m:t>
                      </m:r>
                      <m:r>
                        <a:rPr lang="es-ES_tradnl">
                          <a:latin typeface="Cambria Math" panose="02040503050406030204" pitchFamily="18" charset="0"/>
                        </a:rPr>
                        <m:t>=</m:t>
                      </m:r>
                      <m:r>
                        <a:rPr lang="es-ES_tradnl" b="1" i="1">
                          <a:latin typeface="Cambria Math" panose="02040503050406030204" pitchFamily="18" charset="0"/>
                        </a:rPr>
                        <m:t>𝑽𝒉</m:t>
                      </m:r>
                      <m:r>
                        <a:rPr lang="es-ES_tradnl" i="1">
                          <a:latin typeface="Cambria Math" panose="02040503050406030204" pitchFamily="18" charset="0"/>
                        </a:rPr>
                        <m:t>∗</m:t>
                      </m:r>
                      <m:r>
                        <a:rPr lang="es-ES_tradnl" b="1" i="1">
                          <a:latin typeface="Cambria Math" panose="02040503050406030204" pitchFamily="18" charset="0"/>
                        </a:rPr>
                        <m:t>𝒊</m:t>
                      </m:r>
                    </m:oMath>
                  </m:oMathPara>
                </a14:m>
                <a:endParaRPr lang="en-US" dirty="0"/>
              </a:p>
              <a:p>
                <a:pPr marL="0" lvl="0" indent="0" algn="just">
                  <a:buNone/>
                </a:pPr>
                <a:endParaRPr lang="es-EC" b="1" dirty="0" smtClean="0"/>
              </a:p>
              <a:p>
                <a:pPr marL="0" lvl="0" indent="0" algn="just">
                  <a:buNone/>
                </a:pPr>
                <a:r>
                  <a:rPr lang="es-EC" b="1" dirty="0" smtClean="0"/>
                  <a:t>VH </a:t>
                </a:r>
                <a:r>
                  <a:rPr lang="es-EC" b="1" dirty="0"/>
                  <a:t>=</a:t>
                </a:r>
                <a:r>
                  <a:rPr lang="es-EC" dirty="0"/>
                  <a:t>	Cilindrada total</a:t>
                </a:r>
                <a:endParaRPr lang="en-US" dirty="0"/>
              </a:p>
              <a:p>
                <a:pPr marL="0" lvl="0" indent="0" algn="just">
                  <a:buNone/>
                </a:pPr>
                <a:r>
                  <a:rPr lang="es-EC" b="1" dirty="0"/>
                  <a:t>Vh =</a:t>
                </a:r>
                <a:r>
                  <a:rPr lang="es-EC" dirty="0"/>
                  <a:t>	Cilindrada unitaria</a:t>
                </a:r>
                <a:endParaRPr lang="en-US" dirty="0"/>
              </a:p>
              <a:p>
                <a:pPr marL="0" lvl="0" indent="0" algn="just">
                  <a:buNone/>
                </a:pPr>
                <a:r>
                  <a:rPr lang="es-EC" b="1" dirty="0"/>
                  <a:t>i    =</a:t>
                </a:r>
                <a:r>
                  <a:rPr lang="es-EC" dirty="0"/>
                  <a:t>	Número de cilindros que posee el motor</a:t>
                </a:r>
                <a:endParaRPr lang="en-US" dirty="0"/>
              </a:p>
              <a:p>
                <a:pPr marL="0" lv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1111" t="-769" r="-1026"/>
                </a:stretch>
              </a:blipFill>
            </p:spPr>
            <p:txBody>
              <a:bodyPr/>
              <a:lstStyle/>
              <a:p>
                <a:r>
                  <a:rPr lang="en-US">
                    <a:noFill/>
                  </a:rPr>
                  <a:t> </a:t>
                </a:r>
              </a:p>
            </p:txBody>
          </p:sp>
        </mc:Fallback>
      </mc:AlternateContent>
    </p:spTree>
    <p:extLst>
      <p:ext uri="{BB962C8B-B14F-4D97-AF65-F5344CB8AC3E}">
        <p14:creationId xmlns:p14="http://schemas.microsoft.com/office/powerpoint/2010/main" val="329414434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CILINDRADA UNITARIA</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a:bodyPr>
              <a:lstStyle/>
              <a:p>
                <a:pPr marL="0" indent="0">
                  <a:buNone/>
                </a:pPr>
                <a:r>
                  <a:rPr lang="es-ES_tradnl" dirty="0"/>
                  <a:t>Una vez conocido esto, vamos a proceder con el cálculo de la cilindrada de nuestro motor LADA con los datos siguientes:</a:t>
                </a:r>
                <a:endParaRPr lang="en-US" dirty="0"/>
              </a:p>
              <a:p>
                <a:pPr marL="0" lvl="0" indent="0">
                  <a:buNone/>
                </a:pPr>
                <a:r>
                  <a:rPr lang="es-EC" b="1" dirty="0"/>
                  <a:t>D =</a:t>
                </a:r>
                <a:r>
                  <a:rPr lang="es-EC" dirty="0"/>
                  <a:t> 78 mm = 7,8 cm</a:t>
                </a:r>
                <a:endParaRPr lang="en-US" dirty="0"/>
              </a:p>
              <a:p>
                <a:pPr marL="0" lvl="0" indent="0">
                  <a:buNone/>
                </a:pPr>
                <a:r>
                  <a:rPr lang="es-EC" b="1" dirty="0"/>
                  <a:t>S =</a:t>
                </a:r>
                <a:r>
                  <a:rPr lang="es-EC" dirty="0"/>
                  <a:t> 80 mm = 9,0 </a:t>
                </a:r>
                <a:r>
                  <a:rPr lang="es-EC" dirty="0" smtClean="0"/>
                  <a:t>cm</a:t>
                </a:r>
                <a:endParaRPr lang="en-US" dirty="0"/>
              </a:p>
              <a:p>
                <a:pPr marL="0" indent="0">
                  <a:buNone/>
                </a:pPr>
                <a:r>
                  <a:rPr lang="es-ES_tradnl" dirty="0"/>
                  <a:t>Por lo tanto, la cilindrada unitaria será:</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𝑽𝒉</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𝝅</m:t>
                          </m:r>
                          <m:r>
                            <a:rPr lang="es-ES_tradnl" i="1">
                              <a:latin typeface="Cambria Math" panose="02040503050406030204" pitchFamily="18" charset="0"/>
                            </a:rPr>
                            <m:t>∗</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𝑫</m:t>
                              </m:r>
                            </m:e>
                            <m:sup>
                              <m:r>
                                <a:rPr lang="es-ES_tradnl" b="1" i="1">
                                  <a:latin typeface="Cambria Math" panose="02040503050406030204" pitchFamily="18" charset="0"/>
                                </a:rPr>
                                <m:t>𝟐</m:t>
                              </m:r>
                            </m:sup>
                          </m:sSup>
                          <m:r>
                            <a:rPr lang="es-ES_tradnl" i="1">
                              <a:latin typeface="Cambria Math" panose="02040503050406030204" pitchFamily="18" charset="0"/>
                            </a:rPr>
                            <m:t>∗</m:t>
                          </m:r>
                          <m:r>
                            <a:rPr lang="es-ES_tradnl">
                              <a:latin typeface="Cambria Math" panose="02040503050406030204" pitchFamily="18" charset="0"/>
                            </a:rPr>
                            <m:t> </m:t>
                          </m:r>
                          <m:r>
                            <a:rPr lang="es-ES_tradnl" b="1" i="1">
                              <a:latin typeface="Cambria Math" panose="02040503050406030204" pitchFamily="18" charset="0"/>
                            </a:rPr>
                            <m:t>𝑺</m:t>
                          </m:r>
                        </m:num>
                        <m:den>
                          <m:r>
                            <a:rPr lang="es-ES_tradnl" b="1" i="1">
                              <a:latin typeface="Cambria Math" panose="02040503050406030204" pitchFamily="18" charset="0"/>
                            </a:rPr>
                            <m:t>𝟒</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𝑽𝒉</m:t>
                      </m:r>
                      <m:r>
                        <a:rPr lang="es-ES_tradnl" b="1">
                          <a:latin typeface="Cambria Math" panose="02040503050406030204" pitchFamily="18" charset="0"/>
                        </a:rPr>
                        <m:t>=</m:t>
                      </m:r>
                      <m:f>
                        <m:fPr>
                          <m:ctrlPr>
                            <a:rPr lang="en-US" i="1">
                              <a:latin typeface="Cambria Math" panose="02040503050406030204" pitchFamily="18" charset="0"/>
                            </a:rPr>
                          </m:ctrlPr>
                        </m:fPr>
                        <m:num>
                          <m:r>
                            <a:rPr lang="es-ES_tradnl">
                              <a:latin typeface="Cambria Math" panose="02040503050406030204" pitchFamily="18" charset="0"/>
                            </a:rPr>
                            <m:t>3.1416</m:t>
                          </m:r>
                          <m:r>
                            <a:rPr lang="es-ES_tradnl" i="1">
                              <a:latin typeface="Cambria Math" panose="02040503050406030204" pitchFamily="18" charset="0"/>
                            </a:rPr>
                            <m:t>∗</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a:latin typeface="Cambria Math" panose="02040503050406030204" pitchFamily="18" charset="0"/>
                                </a:rPr>
                                <m:t>7.8</m:t>
                              </m:r>
                            </m:e>
                            <m:sup>
                              <m:r>
                                <a:rPr lang="es-ES_tradnl">
                                  <a:latin typeface="Cambria Math" panose="02040503050406030204" pitchFamily="18" charset="0"/>
                                </a:rPr>
                                <m:t>2</m:t>
                              </m:r>
                            </m:sup>
                          </m:sSup>
                          <m:r>
                            <a:rPr lang="es-ES_tradnl" i="1">
                              <a:latin typeface="Cambria Math" panose="02040503050406030204" pitchFamily="18" charset="0"/>
                            </a:rPr>
                            <m:t>∗</m:t>
                          </m:r>
                          <m:r>
                            <a:rPr lang="es-ES_tradnl">
                              <a:latin typeface="Cambria Math" panose="02040503050406030204" pitchFamily="18" charset="0"/>
                            </a:rPr>
                            <m:t> 9</m:t>
                          </m:r>
                        </m:num>
                        <m:den>
                          <m:r>
                            <a:rPr lang="es-ES_tradnl">
                              <a:latin typeface="Cambria Math" panose="02040503050406030204" pitchFamily="18" charset="0"/>
                            </a:rPr>
                            <m:t>4</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𝑽𝒉</m:t>
                      </m:r>
                      <m:r>
                        <a:rPr lang="es-ES_tradnl">
                          <a:latin typeface="Cambria Math" panose="02040503050406030204" pitchFamily="18" charset="0"/>
                        </a:rPr>
                        <m:t>=</m:t>
                      </m:r>
                      <m:r>
                        <a:rPr lang="es-ES_tradnl" b="1" i="1">
                          <a:latin typeface="Cambria Math" panose="02040503050406030204" pitchFamily="18" charset="0"/>
                        </a:rPr>
                        <m:t>𝟒𝟑𝟎</m:t>
                      </m:r>
                      <m:r>
                        <a:rPr lang="es-ES_tradnl">
                          <a:latin typeface="Cambria Math" panose="02040503050406030204" pitchFamily="18" charset="0"/>
                        </a:rPr>
                        <m:t>.</m:t>
                      </m:r>
                      <m:r>
                        <a:rPr lang="es-ES_tradnl" b="1" i="1">
                          <a:latin typeface="Cambria Math" panose="02040503050406030204" pitchFamily="18" charset="0"/>
                        </a:rPr>
                        <m:t>𝟎𝟓𝟑𝟔</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𝒄𝒎</m:t>
                          </m:r>
                        </m:e>
                        <m:sup>
                          <m:r>
                            <a:rPr lang="es-ES_tradnl" b="1" i="1">
                              <a:latin typeface="Cambria Math" panose="02040503050406030204" pitchFamily="18" charset="0"/>
                            </a:rPr>
                            <m:t>𝟑</m:t>
                          </m:r>
                        </m:sup>
                      </m:sSup>
                    </m:oMath>
                  </m:oMathPara>
                </a14:m>
                <a:endParaRPr lang="en-US" dirty="0"/>
              </a:p>
              <a:p>
                <a:pPr marL="0" lvl="0" indent="0" algn="just">
                  <a:buNone/>
                </a:pPr>
                <a:endParaRPr lang="es-EC" dirty="0" smtClean="0"/>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1111" t="-769" r="-1111"/>
                </a:stretch>
              </a:blipFill>
            </p:spPr>
            <p:txBody>
              <a:bodyPr/>
              <a:lstStyle/>
              <a:p>
                <a:r>
                  <a:rPr lang="en-US">
                    <a:noFill/>
                  </a:rPr>
                  <a:t> </a:t>
                </a:r>
              </a:p>
            </p:txBody>
          </p:sp>
        </mc:Fallback>
      </mc:AlternateContent>
    </p:spTree>
    <p:extLst>
      <p:ext uri="{BB962C8B-B14F-4D97-AF65-F5344CB8AC3E}">
        <p14:creationId xmlns:p14="http://schemas.microsoft.com/office/powerpoint/2010/main" val="30758518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CILINDRADA TOTAL</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a:bodyPr>
              <a:lstStyle/>
              <a:p>
                <a:pPr marL="0" indent="0" algn="just">
                  <a:buNone/>
                </a:pPr>
                <a:r>
                  <a:rPr lang="es-ES_tradnl" dirty="0"/>
                  <a:t>Ahora multiplicaremos la cilindrada unitaria por el número de cilindros para conocer la cilindrada total del vehículo</a:t>
                </a:r>
                <a:r>
                  <a:rPr lang="es-ES_tradnl"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𝑽𝑯</m:t>
                      </m:r>
                      <m:r>
                        <a:rPr lang="es-ES_tradnl">
                          <a:latin typeface="Cambria Math" panose="02040503050406030204" pitchFamily="18" charset="0"/>
                        </a:rPr>
                        <m:t>=</m:t>
                      </m:r>
                      <m:r>
                        <a:rPr lang="es-ES_tradnl" b="1" i="1">
                          <a:latin typeface="Cambria Math" panose="02040503050406030204" pitchFamily="18" charset="0"/>
                        </a:rPr>
                        <m:t>𝑽𝒉</m:t>
                      </m:r>
                      <m:r>
                        <a:rPr lang="es-ES_tradnl" i="1">
                          <a:latin typeface="Cambria Math" panose="02040503050406030204" pitchFamily="18" charset="0"/>
                        </a:rPr>
                        <m:t>∗</m:t>
                      </m:r>
                      <m:r>
                        <a:rPr lang="es-ES_tradnl" b="1" i="1">
                          <a:latin typeface="Cambria Math" panose="02040503050406030204" pitchFamily="18" charset="0"/>
                        </a:rPr>
                        <m:t>𝒊</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𝑽𝑯</m:t>
                      </m:r>
                      <m:r>
                        <a:rPr lang="es-ES_tradnl" b="1">
                          <a:latin typeface="Cambria Math" panose="02040503050406030204" pitchFamily="18" charset="0"/>
                        </a:rPr>
                        <m:t>=</m:t>
                      </m:r>
                      <m:r>
                        <a:rPr lang="es-ES_tradnl">
                          <a:latin typeface="Cambria Math" panose="02040503050406030204" pitchFamily="18" charset="0"/>
                        </a:rPr>
                        <m:t>430.0536</m:t>
                      </m:r>
                      <m:r>
                        <a:rPr lang="es-ES_tradnl" b="1" i="1">
                          <a:latin typeface="Cambria Math" panose="02040503050406030204" pitchFamily="18" charset="0"/>
                        </a:rPr>
                        <m:t>∗</m:t>
                      </m:r>
                      <m:r>
                        <a:rPr lang="es-ES_tradnl">
                          <a:latin typeface="Cambria Math" panose="02040503050406030204" pitchFamily="18" charset="0"/>
                        </a:rPr>
                        <m:t>4</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𝑽𝑯</m:t>
                      </m:r>
                      <m:r>
                        <a:rPr lang="es-ES_tradnl">
                          <a:latin typeface="Cambria Math" panose="02040503050406030204" pitchFamily="18" charset="0"/>
                        </a:rPr>
                        <m:t>=</m:t>
                      </m:r>
                      <m:r>
                        <a:rPr lang="es-ES_tradnl" b="1" i="1">
                          <a:latin typeface="Cambria Math" panose="02040503050406030204" pitchFamily="18" charset="0"/>
                        </a:rPr>
                        <m:t>𝟏𝟕𝟐𝟎</m:t>
                      </m:r>
                      <m:r>
                        <a:rPr lang="es-ES_tradnl">
                          <a:latin typeface="Cambria Math" panose="02040503050406030204" pitchFamily="18" charset="0"/>
                        </a:rPr>
                        <m:t>.</m:t>
                      </m:r>
                      <m:r>
                        <a:rPr lang="es-ES_tradnl" b="1" i="1">
                          <a:latin typeface="Cambria Math" panose="02040503050406030204" pitchFamily="18" charset="0"/>
                        </a:rPr>
                        <m:t>𝟐𝟏𝟒𝟒</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𝒄𝒎</m:t>
                          </m:r>
                        </m:e>
                        <m:sup>
                          <m:r>
                            <a:rPr lang="es-ES_tradnl" b="1" i="1">
                              <a:latin typeface="Cambria Math" panose="02040503050406030204" pitchFamily="18" charset="0"/>
                            </a:rPr>
                            <m:t>𝟑</m:t>
                          </m:r>
                        </m:sup>
                      </m:sSup>
                    </m:oMath>
                  </m:oMathPara>
                </a14:m>
                <a:endParaRPr lang="en-US" dirty="0" smtClean="0"/>
              </a:p>
              <a:p>
                <a:pPr marL="0" indent="0" algn="just">
                  <a:buNone/>
                </a:pPr>
                <a:endParaRPr lang="en-US" dirty="0"/>
              </a:p>
              <a:p>
                <a:pPr marL="0" indent="0" algn="just">
                  <a:buNone/>
                </a:pPr>
                <a:r>
                  <a:rPr lang="es-ES_tradnl" dirty="0"/>
                  <a:t>Por lo tanto, redondeando, se dirá que este motor es de 1.7 litros o 1700 c.c.</a:t>
                </a:r>
                <a:endParaRPr lang="en-US" dirty="0"/>
              </a:p>
              <a:p>
                <a:pPr marL="0" lv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1111" t="-769" r="-1026"/>
                </a:stretch>
              </a:blipFill>
            </p:spPr>
            <p:txBody>
              <a:bodyPr/>
              <a:lstStyle/>
              <a:p>
                <a:r>
                  <a:rPr lang="en-US">
                    <a:noFill/>
                  </a:rPr>
                  <a:t> </a:t>
                </a:r>
              </a:p>
            </p:txBody>
          </p:sp>
        </mc:Fallback>
      </mc:AlternateContent>
    </p:spTree>
    <p:extLst>
      <p:ext uri="{BB962C8B-B14F-4D97-AF65-F5344CB8AC3E}">
        <p14:creationId xmlns:p14="http://schemas.microsoft.com/office/powerpoint/2010/main" val="392757674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RELACIÓN DE COMPRESIÓN</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fontScale="92500" lnSpcReduction="10000"/>
              </a:bodyPr>
              <a:lstStyle/>
              <a:p>
                <a:pPr marL="0" indent="0">
                  <a:buNone/>
                </a:pPr>
                <a:r>
                  <a:rPr lang="es-ES_tradnl" dirty="0"/>
                  <a:t>El volumen total del cilindro incluye, además de la cilindrada unitaria, el espacio ocupado por la cámara de compresión. La relación de compresión es el índice que expresa el número de veces que el volumen de la cámara de compresión está contenido en el volumen total del cilindro.</a:t>
                </a:r>
                <a:endParaRPr lang="en-US" dirty="0"/>
              </a:p>
              <a:p>
                <a:pPr marL="0" indent="0">
                  <a:buNone/>
                </a:pPr>
                <a:r>
                  <a:rPr lang="es-ES_tradnl" dirty="0" smtClean="0"/>
                  <a:t>La </a:t>
                </a:r>
                <a:r>
                  <a:rPr lang="es-ES_tradnl" dirty="0"/>
                  <a:t>fórmula para calcular la relación de compresión es la siguiente:</a:t>
                </a:r>
                <a:endParaRPr lang="en-US" dirty="0"/>
              </a:p>
              <a:p>
                <a:pPr marL="0" indent="0">
                  <a:buNone/>
                </a:pPr>
                <a:r>
                  <a:rPr lang="es-ES_tradnl" dirty="0"/>
                  <a:t> </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𝝃</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𝑽𝒉</m:t>
                          </m:r>
                          <m:r>
                            <a:rPr lang="es-ES_tradnl">
                              <a:latin typeface="Cambria Math" panose="02040503050406030204" pitchFamily="18" charset="0"/>
                            </a:rPr>
                            <m:t>+</m:t>
                          </m:r>
                          <m:r>
                            <a:rPr lang="es-ES_tradnl" b="1" i="1">
                              <a:latin typeface="Cambria Math" panose="02040503050406030204" pitchFamily="18" charset="0"/>
                            </a:rPr>
                            <m:t>𝑽𝒄</m:t>
                          </m:r>
                        </m:num>
                        <m:den>
                          <m:r>
                            <a:rPr lang="es-ES_tradnl" b="1" i="1">
                              <a:latin typeface="Cambria Math" panose="02040503050406030204" pitchFamily="18" charset="0"/>
                            </a:rPr>
                            <m:t>𝑽𝒄</m:t>
                          </m:r>
                        </m:den>
                      </m:f>
                    </m:oMath>
                  </m:oMathPara>
                </a14:m>
                <a:endParaRPr lang="en-US" dirty="0"/>
              </a:p>
              <a:p>
                <a:pPr marL="0" lvl="0" indent="0">
                  <a:buNone/>
                </a:pPr>
                <a:r>
                  <a:rPr lang="es-EC" dirty="0" smtClean="0"/>
                  <a:t>ξ    </a:t>
                </a:r>
                <a:r>
                  <a:rPr lang="es-EC" dirty="0"/>
                  <a:t>=	Relación de compresión</a:t>
                </a:r>
                <a:endParaRPr lang="en-US" dirty="0"/>
              </a:p>
              <a:p>
                <a:pPr marL="0" lvl="0" indent="0">
                  <a:buNone/>
                </a:pPr>
                <a:r>
                  <a:rPr lang="es-EC" dirty="0" err="1"/>
                  <a:t>Vc</a:t>
                </a:r>
                <a:r>
                  <a:rPr lang="es-EC" dirty="0"/>
                  <a:t> =	Volumen del cilindro</a:t>
                </a:r>
                <a:endParaRPr lang="en-US" dirty="0"/>
              </a:p>
              <a:p>
                <a:pPr marL="0" lvl="0" indent="0">
                  <a:buNone/>
                </a:pPr>
                <a:r>
                  <a:rPr lang="es-EC" dirty="0"/>
                  <a:t>Vh =	Volumen de la cámara de compresión.</a:t>
                </a:r>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855" t="-1282"/>
                </a:stretch>
              </a:blipFill>
            </p:spPr>
            <p:txBody>
              <a:bodyPr/>
              <a:lstStyle/>
              <a:p>
                <a:r>
                  <a:rPr lang="en-US">
                    <a:noFill/>
                  </a:rPr>
                  <a:t> </a:t>
                </a:r>
              </a:p>
            </p:txBody>
          </p:sp>
        </mc:Fallback>
      </mc:AlternateContent>
    </p:spTree>
    <p:extLst>
      <p:ext uri="{BB962C8B-B14F-4D97-AF65-F5344CB8AC3E}">
        <p14:creationId xmlns:p14="http://schemas.microsoft.com/office/powerpoint/2010/main" val="23632599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RELACIÓN DE COMPRESIÓN</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𝑽𝒄</m:t>
                      </m:r>
                      <m:r>
                        <a:rPr lang="es-ES_tradnl">
                          <a:latin typeface="Cambria Math" panose="02040503050406030204" pitchFamily="18" charset="0"/>
                        </a:rPr>
                        <m:t>=51 </m:t>
                      </m:r>
                      <m:sSup>
                        <m:sSupPr>
                          <m:ctrlPr>
                            <a:rPr lang="en-US" i="1">
                              <a:latin typeface="Cambria Math" panose="02040503050406030204" pitchFamily="18" charset="0"/>
                            </a:rPr>
                          </m:ctrlPr>
                        </m:sSupPr>
                        <m:e>
                          <m:r>
                            <a:rPr lang="es-ES_tradnl" i="1">
                              <a:latin typeface="Cambria Math" panose="02040503050406030204" pitchFamily="18" charset="0"/>
                            </a:rPr>
                            <m:t>𝑐𝑚</m:t>
                          </m:r>
                        </m:e>
                        <m:sup>
                          <m:r>
                            <a:rPr lang="es-ES_tradnl">
                              <a:latin typeface="Cambria Math" panose="02040503050406030204" pitchFamily="18" charset="0"/>
                            </a:rPr>
                            <m:t>3</m:t>
                          </m:r>
                        </m:sup>
                      </m:sSup>
                    </m:oMath>
                    <m:oMath xmlns:m="http://schemas.openxmlformats.org/officeDocument/2006/math">
                      <m:r>
                        <a:rPr lang="es-ES_tradnl" b="1" i="1">
                          <a:latin typeface="Cambria Math" panose="02040503050406030204" pitchFamily="18" charset="0"/>
                        </a:rPr>
                        <m:t>𝑽𝒉</m:t>
                      </m:r>
                      <m:r>
                        <a:rPr lang="es-ES_tradnl">
                          <a:latin typeface="Cambria Math" panose="02040503050406030204" pitchFamily="18" charset="0"/>
                        </a:rPr>
                        <m:t>=430.0536 </m:t>
                      </m:r>
                      <m:sSup>
                        <m:sSupPr>
                          <m:ctrlPr>
                            <a:rPr lang="en-US" i="1">
                              <a:latin typeface="Cambria Math" panose="02040503050406030204" pitchFamily="18" charset="0"/>
                            </a:rPr>
                          </m:ctrlPr>
                        </m:sSupPr>
                        <m:e>
                          <m:r>
                            <a:rPr lang="es-ES_tradnl" i="1">
                              <a:latin typeface="Cambria Math" panose="02040503050406030204" pitchFamily="18" charset="0"/>
                            </a:rPr>
                            <m:t>𝑐𝑚</m:t>
                          </m:r>
                        </m:e>
                        <m:sup>
                          <m:r>
                            <a:rPr lang="es-ES_tradnl">
                              <a:latin typeface="Cambria Math" panose="02040503050406030204" pitchFamily="18" charset="0"/>
                            </a:rPr>
                            <m:t>3</m:t>
                          </m:r>
                        </m:sup>
                      </m:sSup>
                    </m:oMath>
                  </m:oMathPara>
                </a14:m>
                <a:endParaRPr lang="en-US" dirty="0"/>
              </a:p>
              <a:p>
                <a:pPr marL="0" indent="0">
                  <a:buNone/>
                </a:pPr>
                <a:r>
                  <a:rPr lang="es-ES_tradnl" dirty="0"/>
                  <a:t> </a:t>
                </a:r>
                <a:endParaRPr lang="en-US" dirty="0"/>
              </a:p>
              <a:p>
                <a:pPr marL="0" indent="0">
                  <a:buNone/>
                </a:pPr>
                <a:r>
                  <a:rPr lang="es-ES_tradnl" dirty="0"/>
                  <a:t>Para nuestro caso en particular, la relación de compresión será:</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𝝃</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𝑽𝒉</m:t>
                          </m:r>
                          <m:r>
                            <a:rPr lang="es-ES_tradnl">
                              <a:latin typeface="Cambria Math" panose="02040503050406030204" pitchFamily="18" charset="0"/>
                            </a:rPr>
                            <m:t>+</m:t>
                          </m:r>
                          <m:r>
                            <a:rPr lang="es-ES_tradnl" b="1" i="1">
                              <a:latin typeface="Cambria Math" panose="02040503050406030204" pitchFamily="18" charset="0"/>
                            </a:rPr>
                            <m:t>𝑽𝒄</m:t>
                          </m:r>
                        </m:num>
                        <m:den>
                          <m:r>
                            <a:rPr lang="es-ES_tradnl" b="1" i="1">
                              <a:latin typeface="Cambria Math" panose="02040503050406030204" pitchFamily="18" charset="0"/>
                            </a:rPr>
                            <m:t>𝑽𝒄</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𝝃</m:t>
                      </m:r>
                      <m:r>
                        <a:rPr lang="es-ES_tradnl" b="1">
                          <a:latin typeface="Cambria Math" panose="02040503050406030204" pitchFamily="18" charset="0"/>
                        </a:rPr>
                        <m:t>=</m:t>
                      </m:r>
                      <m:f>
                        <m:fPr>
                          <m:ctrlPr>
                            <a:rPr lang="en-US" i="1">
                              <a:latin typeface="Cambria Math" panose="02040503050406030204" pitchFamily="18" charset="0"/>
                            </a:rPr>
                          </m:ctrlPr>
                        </m:fPr>
                        <m:num>
                          <m:r>
                            <a:rPr lang="es-ES_tradnl">
                              <a:latin typeface="Cambria Math" panose="02040503050406030204" pitchFamily="18" charset="0"/>
                            </a:rPr>
                            <m:t>430.0536+51</m:t>
                          </m:r>
                        </m:num>
                        <m:den>
                          <m:r>
                            <a:rPr lang="es-ES_tradnl">
                              <a:latin typeface="Cambria Math" panose="02040503050406030204" pitchFamily="18" charset="0"/>
                            </a:rPr>
                            <m:t>51</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𝝃</m:t>
                      </m:r>
                      <m:r>
                        <a:rPr lang="es-ES_tradnl" b="1">
                          <a:latin typeface="Cambria Math" panose="02040503050406030204" pitchFamily="18" charset="0"/>
                        </a:rPr>
                        <m:t>=</m:t>
                      </m:r>
                      <m:f>
                        <m:fPr>
                          <m:ctrlPr>
                            <a:rPr lang="en-US" i="1">
                              <a:latin typeface="Cambria Math" panose="02040503050406030204" pitchFamily="18" charset="0"/>
                            </a:rPr>
                          </m:ctrlPr>
                        </m:fPr>
                        <m:num>
                          <m:r>
                            <a:rPr lang="es-ES_tradnl">
                              <a:latin typeface="Cambria Math" panose="02040503050406030204" pitchFamily="18" charset="0"/>
                            </a:rPr>
                            <m:t>481.0536</m:t>
                          </m:r>
                        </m:num>
                        <m:den>
                          <m:r>
                            <a:rPr lang="es-ES_tradnl">
                              <a:latin typeface="Cambria Math" panose="02040503050406030204" pitchFamily="18" charset="0"/>
                            </a:rPr>
                            <m:t>51</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𝝃</m:t>
                      </m:r>
                      <m:r>
                        <a:rPr lang="es-ES_tradnl">
                          <a:latin typeface="Cambria Math" panose="02040503050406030204" pitchFamily="18" charset="0"/>
                        </a:rPr>
                        <m:t>=</m:t>
                      </m:r>
                      <m:r>
                        <a:rPr lang="es-ES_tradnl" b="1" i="1">
                          <a:latin typeface="Cambria Math" panose="02040503050406030204" pitchFamily="18" charset="0"/>
                        </a:rPr>
                        <m:t>𝟗</m:t>
                      </m:r>
                      <m:r>
                        <a:rPr lang="es-ES_tradnl">
                          <a:latin typeface="Cambria Math" panose="02040503050406030204" pitchFamily="18" charset="0"/>
                        </a:rPr>
                        <m:t>.</m:t>
                      </m:r>
                      <m:r>
                        <a:rPr lang="es-ES_tradnl" b="1" i="1">
                          <a:latin typeface="Cambria Math" panose="02040503050406030204" pitchFamily="18" charset="0"/>
                        </a:rPr>
                        <m:t>𝟒𝟑𝟐𝟒</m:t>
                      </m:r>
                    </m:oMath>
                  </m:oMathPara>
                </a14:m>
                <a:endParaRPr lang="en-US" dirty="0"/>
              </a:p>
              <a:p>
                <a:pPr marL="0" indent="0">
                  <a:buNone/>
                </a:pPr>
                <a:r>
                  <a:rPr lang="es-ES_tradnl" dirty="0"/>
                  <a:t>Esta relación de compresión se encuentra dentro de los rangos normales de los motores de gasolina, ya que oscilan mayoritariamente entre 7,5:1 y 12:1.</a:t>
                </a:r>
                <a:endParaRPr lang="en-US" dirty="0"/>
              </a:p>
              <a:p>
                <a:pPr mar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855" b="-513"/>
                </a:stretch>
              </a:blipFill>
            </p:spPr>
            <p:txBody>
              <a:bodyPr/>
              <a:lstStyle/>
              <a:p>
                <a:r>
                  <a:rPr lang="en-US">
                    <a:noFill/>
                  </a:rPr>
                  <a:t> </a:t>
                </a:r>
              </a:p>
            </p:txBody>
          </p:sp>
        </mc:Fallback>
      </mc:AlternateContent>
    </p:spTree>
    <p:extLst>
      <p:ext uri="{BB962C8B-B14F-4D97-AF65-F5344CB8AC3E}">
        <p14:creationId xmlns:p14="http://schemas.microsoft.com/office/powerpoint/2010/main" val="357665031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VELOCIDAD DEL EMBOLO</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fontScale="85000" lnSpcReduction="20000"/>
              </a:bodyPr>
              <a:lstStyle/>
              <a:p>
                <a:pPr marL="0" indent="0" algn="just">
                  <a:buNone/>
                </a:pPr>
                <a:r>
                  <a:rPr lang="es-ES_tradnl" dirty="0"/>
                  <a:t>El movimiento del émbolo no es uniforme. Cuando el émbolo llega al PMS se detiene para cambiar el sentido de su movimiento, por lo que en este punto su velocidad es nula, a medida que baja va aumentando la velocidad, y poco antes de llegar al centro de su carrera alcanza la velocidad máxima, que va disminuyendo para volver a ser nula en el PMI. La velocidad media del émbolo, para una determinada cantidad de r.p.m. del motor, se halla mediante la fórmula</a:t>
                </a:r>
                <a:r>
                  <a:rPr lang="es-ES_tradnl"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𝑽</m:t>
                          </m:r>
                        </m:e>
                        <m:sub>
                          <m:r>
                            <a:rPr lang="es-ES_tradnl" b="1" i="1">
                              <a:latin typeface="Cambria Math" panose="02040503050406030204" pitchFamily="18" charset="0"/>
                            </a:rPr>
                            <m:t>𝒎</m:t>
                          </m:r>
                        </m:sub>
                      </m:sSub>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𝒏</m:t>
                          </m:r>
                          <m:r>
                            <a:rPr lang="es-ES_tradnl" i="1">
                              <a:latin typeface="Cambria Math" panose="02040503050406030204" pitchFamily="18" charset="0"/>
                            </a:rPr>
                            <m:t>∗</m:t>
                          </m:r>
                          <m:r>
                            <a:rPr lang="es-ES_tradnl" b="1" i="1">
                              <a:latin typeface="Cambria Math" panose="02040503050406030204" pitchFamily="18" charset="0"/>
                            </a:rPr>
                            <m:t>𝟐</m:t>
                          </m:r>
                          <m:r>
                            <a:rPr lang="es-ES_tradnl" i="1">
                              <a:latin typeface="Cambria Math" panose="02040503050406030204" pitchFamily="18" charset="0"/>
                            </a:rPr>
                            <m:t>∗</m:t>
                          </m:r>
                          <m:r>
                            <a:rPr lang="es-ES_tradnl" b="1" i="1">
                              <a:latin typeface="Cambria Math" panose="02040503050406030204" pitchFamily="18" charset="0"/>
                            </a:rPr>
                            <m:t>𝑺</m:t>
                          </m:r>
                        </m:num>
                        <m:den>
                          <m:r>
                            <a:rPr lang="es-ES_tradnl" b="1" i="1">
                              <a:latin typeface="Cambria Math" panose="02040503050406030204" pitchFamily="18" charset="0"/>
                            </a:rPr>
                            <m:t>𝟔𝟎</m:t>
                          </m:r>
                        </m:den>
                      </m:f>
                    </m:oMath>
                  </m:oMathPara>
                </a14:m>
                <a:endParaRPr lang="en-US" dirty="0" smtClean="0"/>
              </a:p>
              <a:p>
                <a:pPr marL="0" indent="0" algn="just">
                  <a:buNone/>
                </a:pPr>
                <a:endParaRPr lang="en-US" dirty="0"/>
              </a:p>
              <a:p>
                <a:pPr marL="0" lvl="0" indent="0" algn="just">
                  <a:buNone/>
                </a:pPr>
                <a:r>
                  <a:rPr lang="es-EC" b="1" dirty="0" smtClean="0"/>
                  <a:t>Vm </a:t>
                </a:r>
                <a:r>
                  <a:rPr lang="es-EC" b="1" dirty="0"/>
                  <a:t>= </a:t>
                </a:r>
                <a:r>
                  <a:rPr lang="es-EC" dirty="0"/>
                  <a:t> Velocidad media del émbolo, [m/s]</a:t>
                </a:r>
                <a:endParaRPr lang="en-US" dirty="0"/>
              </a:p>
              <a:p>
                <a:pPr marL="0" lvl="0" indent="0" algn="just">
                  <a:buNone/>
                </a:pPr>
                <a:r>
                  <a:rPr lang="es-EC" b="1" dirty="0"/>
                  <a:t>n   =</a:t>
                </a:r>
                <a:r>
                  <a:rPr lang="es-EC" dirty="0"/>
                  <a:t>   Velocidad de rotación del motor, [RPM] </a:t>
                </a:r>
                <a:endParaRPr lang="en-US" dirty="0"/>
              </a:p>
              <a:p>
                <a:pPr marL="0" lvl="0" indent="0" algn="just">
                  <a:buNone/>
                </a:pPr>
                <a:r>
                  <a:rPr lang="es-EC" b="1" dirty="0"/>
                  <a:t>S =</a:t>
                </a:r>
                <a:r>
                  <a:rPr lang="es-EC" dirty="0"/>
                  <a:t>	    Carrera del émbolo, [m] </a:t>
                </a:r>
                <a:endParaRPr lang="en-US" dirty="0"/>
              </a:p>
              <a:p>
                <a:pPr mar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769" t="-1667" r="-769"/>
                </a:stretch>
              </a:blipFill>
            </p:spPr>
            <p:txBody>
              <a:bodyPr/>
              <a:lstStyle/>
              <a:p>
                <a:r>
                  <a:rPr lang="en-US">
                    <a:noFill/>
                  </a:rPr>
                  <a:t> </a:t>
                </a:r>
              </a:p>
            </p:txBody>
          </p:sp>
        </mc:Fallback>
      </mc:AlternateContent>
    </p:spTree>
    <p:extLst>
      <p:ext uri="{BB962C8B-B14F-4D97-AF65-F5344CB8AC3E}">
        <p14:creationId xmlns:p14="http://schemas.microsoft.com/office/powerpoint/2010/main" val="160869428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VELOCIDAD DEL EMBOLO</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835696" y="1988840"/>
                <a:ext cx="7128792" cy="4752528"/>
              </a:xfrm>
            </p:spPr>
            <p:txBody>
              <a:bodyPr>
                <a:normAutofit fontScale="92500" lnSpcReduction="10000"/>
              </a:bodyPr>
              <a:lstStyle/>
              <a:p>
                <a:pPr marL="0" lvl="0" indent="0" algn="just">
                  <a:buNone/>
                </a:pPr>
                <a:r>
                  <a:rPr lang="es-EC" b="1" dirty="0"/>
                  <a:t>S =</a:t>
                </a:r>
                <a:r>
                  <a:rPr lang="es-EC" dirty="0"/>
                  <a:t> 	90 mm = 0,09 m</a:t>
                </a:r>
                <a:endParaRPr lang="en-US" dirty="0"/>
              </a:p>
              <a:p>
                <a:pPr marL="0" lvl="0" indent="0" algn="just">
                  <a:buNone/>
                </a:pPr>
                <a:r>
                  <a:rPr lang="es-EC" b="1" dirty="0"/>
                  <a:t>nmax =</a:t>
                </a:r>
                <a:r>
                  <a:rPr lang="es-EC" dirty="0"/>
                  <a:t> 4000 r.p.m.</a:t>
                </a:r>
                <a:endParaRPr lang="en-US" dirty="0"/>
              </a:p>
              <a:p>
                <a:pPr marL="0" indent="0" algn="just">
                  <a:buNone/>
                </a:pPr>
                <a:r>
                  <a:rPr lang="es-ES_tradnl" dirty="0"/>
                  <a:t> </a:t>
                </a:r>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𝑽</m:t>
                          </m:r>
                        </m:e>
                        <m:sub>
                          <m:r>
                            <a:rPr lang="es-ES_tradnl" b="1" i="1">
                              <a:latin typeface="Cambria Math" panose="02040503050406030204" pitchFamily="18" charset="0"/>
                            </a:rPr>
                            <m:t>𝒎</m:t>
                          </m:r>
                        </m:sub>
                      </m:sSub>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𝒏</m:t>
                          </m:r>
                          <m:r>
                            <a:rPr lang="es-ES_tradnl" i="1">
                              <a:latin typeface="Cambria Math" panose="02040503050406030204" pitchFamily="18" charset="0"/>
                            </a:rPr>
                            <m:t>∗</m:t>
                          </m:r>
                          <m:r>
                            <a:rPr lang="es-ES_tradnl" b="1" i="1">
                              <a:latin typeface="Cambria Math" panose="02040503050406030204" pitchFamily="18" charset="0"/>
                            </a:rPr>
                            <m:t>𝟐</m:t>
                          </m:r>
                          <m:r>
                            <a:rPr lang="es-ES_tradnl" i="1">
                              <a:latin typeface="Cambria Math" panose="02040503050406030204" pitchFamily="18" charset="0"/>
                            </a:rPr>
                            <m:t>∗</m:t>
                          </m:r>
                          <m:r>
                            <a:rPr lang="es-ES_tradnl" b="1" i="1">
                              <a:latin typeface="Cambria Math" panose="02040503050406030204" pitchFamily="18" charset="0"/>
                            </a:rPr>
                            <m:t>𝑺</m:t>
                          </m:r>
                        </m:num>
                        <m:den>
                          <m:r>
                            <a:rPr lang="es-ES_tradnl" b="1" i="1">
                              <a:latin typeface="Cambria Math" panose="02040503050406030204" pitchFamily="18" charset="0"/>
                            </a:rPr>
                            <m:t>𝟔𝟎</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s-ES_tradnl" b="1" i="1">
                              <a:latin typeface="Cambria Math" panose="02040503050406030204" pitchFamily="18" charset="0"/>
                            </a:rPr>
                            <m:t>𝑽</m:t>
                          </m:r>
                        </m:e>
                        <m:sub>
                          <m:r>
                            <a:rPr lang="es-ES_tradnl" b="1" i="1">
                              <a:latin typeface="Cambria Math" panose="02040503050406030204" pitchFamily="18" charset="0"/>
                            </a:rPr>
                            <m:t>𝒎</m:t>
                          </m:r>
                        </m:sub>
                      </m:sSub>
                      <m:r>
                        <a:rPr lang="es-ES_tradnl" b="1">
                          <a:latin typeface="Cambria Math" panose="02040503050406030204" pitchFamily="18" charset="0"/>
                        </a:rPr>
                        <m:t>=</m:t>
                      </m:r>
                      <m:f>
                        <m:fPr>
                          <m:ctrlPr>
                            <a:rPr lang="en-US" i="1">
                              <a:latin typeface="Cambria Math" panose="02040503050406030204" pitchFamily="18" charset="0"/>
                            </a:rPr>
                          </m:ctrlPr>
                        </m:fPr>
                        <m:num>
                          <m:r>
                            <a:rPr lang="es-ES_tradnl">
                              <a:latin typeface="Cambria Math" panose="02040503050406030204" pitchFamily="18" charset="0"/>
                            </a:rPr>
                            <m:t>4000</m:t>
                          </m:r>
                          <m:r>
                            <a:rPr lang="es-ES_tradnl" i="1">
                              <a:latin typeface="Cambria Math" panose="02040503050406030204" pitchFamily="18" charset="0"/>
                            </a:rPr>
                            <m:t>∗</m:t>
                          </m:r>
                          <m:r>
                            <a:rPr lang="es-ES_tradnl">
                              <a:latin typeface="Cambria Math" panose="02040503050406030204" pitchFamily="18" charset="0"/>
                            </a:rPr>
                            <m:t>2</m:t>
                          </m:r>
                          <m:r>
                            <a:rPr lang="es-ES_tradnl" i="1">
                              <a:latin typeface="Cambria Math" panose="02040503050406030204" pitchFamily="18" charset="0"/>
                            </a:rPr>
                            <m:t>∗</m:t>
                          </m:r>
                          <m:r>
                            <a:rPr lang="es-ES_tradnl">
                              <a:latin typeface="Cambria Math" panose="02040503050406030204" pitchFamily="18" charset="0"/>
                            </a:rPr>
                            <m:t>0.09</m:t>
                          </m:r>
                        </m:num>
                        <m:den>
                          <m:r>
                            <a:rPr lang="es-ES_tradnl">
                              <a:latin typeface="Cambria Math" panose="02040503050406030204" pitchFamily="18" charset="0"/>
                            </a:rPr>
                            <m:t>60</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𝑽</m:t>
                          </m:r>
                        </m:e>
                        <m:sub>
                          <m:r>
                            <a:rPr lang="es-ES_tradnl" b="1" i="1">
                              <a:latin typeface="Cambria Math" panose="02040503050406030204" pitchFamily="18" charset="0"/>
                            </a:rPr>
                            <m:t>𝒎</m:t>
                          </m:r>
                        </m:sub>
                      </m:sSub>
                      <m:r>
                        <a:rPr lang="es-ES_tradnl">
                          <a:latin typeface="Cambria Math" panose="02040503050406030204" pitchFamily="18" charset="0"/>
                        </a:rPr>
                        <m:t>= </m:t>
                      </m:r>
                      <m:r>
                        <a:rPr lang="es-ES_tradnl" b="1" i="1">
                          <a:latin typeface="Cambria Math" panose="02040503050406030204" pitchFamily="18" charset="0"/>
                        </a:rPr>
                        <m:t>𝟏𝟐</m:t>
                      </m:r>
                      <m:r>
                        <a:rPr lang="es-ES_tradnl">
                          <a:latin typeface="Cambria Math" panose="02040503050406030204" pitchFamily="18" charset="0"/>
                        </a:rPr>
                        <m:t> </m:t>
                      </m:r>
                      <m:f>
                        <m:fPr>
                          <m:ctrlPr>
                            <a:rPr lang="en-US" i="1">
                              <a:latin typeface="Cambria Math" panose="02040503050406030204" pitchFamily="18" charset="0"/>
                            </a:rPr>
                          </m:ctrlPr>
                        </m:fPr>
                        <m:num>
                          <m:r>
                            <a:rPr lang="es-ES_tradnl" b="1" i="1">
                              <a:latin typeface="Cambria Math" panose="02040503050406030204" pitchFamily="18" charset="0"/>
                            </a:rPr>
                            <m:t>𝒎</m:t>
                          </m:r>
                        </m:num>
                        <m:den>
                          <m:r>
                            <a:rPr lang="es-ES_tradnl" b="1" i="1">
                              <a:latin typeface="Cambria Math" panose="02040503050406030204" pitchFamily="18" charset="0"/>
                            </a:rPr>
                            <m:t>𝒔</m:t>
                          </m:r>
                        </m:den>
                      </m:f>
                    </m:oMath>
                  </m:oMathPara>
                </a14:m>
                <a:endParaRPr lang="en-US" dirty="0"/>
              </a:p>
              <a:p>
                <a:pPr marL="0" indent="0" algn="just">
                  <a:buNone/>
                </a:pPr>
                <a:r>
                  <a:rPr lang="es-ES_tradnl" dirty="0"/>
                  <a:t> </a:t>
                </a:r>
                <a:r>
                  <a:rPr lang="es-ES_tradnl" dirty="0" smtClean="0"/>
                  <a:t>Las </a:t>
                </a:r>
                <a:r>
                  <a:rPr lang="es-ES_tradnl" dirty="0"/>
                  <a:t>velocidades medias superiores a unos 13 o 14 m/s pueden ser peligrosas para la integridad del motor, ya que aumentarían mucho los rozamientos y las fuerzas de inercia. El rozamiento del émbolo con el cilindro es uno de los factores principales de las pérdidas de potencia del motor.</a:t>
                </a:r>
                <a:endParaRPr lang="en-US" dirty="0"/>
              </a:p>
              <a:p>
                <a:pPr marL="0" indent="0" algn="just">
                  <a:buNone/>
                </a:pP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835696" y="1988840"/>
                <a:ext cx="7128792" cy="4752528"/>
              </a:xfrm>
              <a:blipFill rotWithShape="0">
                <a:blip r:embed="rId2"/>
                <a:stretch>
                  <a:fillRect l="-855" t="-1282" r="-855"/>
                </a:stretch>
              </a:blipFill>
            </p:spPr>
            <p:txBody>
              <a:bodyPr/>
              <a:lstStyle/>
              <a:p>
                <a:r>
                  <a:rPr lang="en-US">
                    <a:noFill/>
                  </a:rPr>
                  <a:t> </a:t>
                </a:r>
              </a:p>
            </p:txBody>
          </p:sp>
        </mc:Fallback>
      </mc:AlternateContent>
    </p:spTree>
    <p:extLst>
      <p:ext uri="{BB962C8B-B14F-4D97-AF65-F5344CB8AC3E}">
        <p14:creationId xmlns:p14="http://schemas.microsoft.com/office/powerpoint/2010/main" val="3165255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PAR DEL MOTOR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0216" y="2193658"/>
            <a:ext cx="6624232" cy="4259677"/>
          </a:xfrm>
          <a:prstGeom prst="rect">
            <a:avLst/>
          </a:prstGeom>
          <a:noFill/>
        </p:spPr>
      </p:pic>
    </p:spTree>
    <p:extLst>
      <p:ext uri="{BB962C8B-B14F-4D97-AF65-F5344CB8AC3E}">
        <p14:creationId xmlns:p14="http://schemas.microsoft.com/office/powerpoint/2010/main" val="299261167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RELACIÓN DIÁMETRO/CARRERA</a:t>
            </a:r>
            <a:endParaRPr lang="en-US" sz="3200" b="1" cap="all" dirty="0"/>
          </a:p>
        </p:txBody>
      </p:sp>
      <p:sp>
        <p:nvSpPr>
          <p:cNvPr id="3" name="2 Marcador de contenido"/>
          <p:cNvSpPr>
            <a:spLocks noGrp="1"/>
          </p:cNvSpPr>
          <p:nvPr>
            <p:ph idx="1"/>
          </p:nvPr>
        </p:nvSpPr>
        <p:spPr>
          <a:xfrm>
            <a:off x="1835696" y="1988840"/>
            <a:ext cx="7128792" cy="1584176"/>
          </a:xfrm>
        </p:spPr>
        <p:txBody>
          <a:bodyPr>
            <a:normAutofit fontScale="92500" lnSpcReduction="10000"/>
          </a:bodyPr>
          <a:lstStyle/>
          <a:p>
            <a:pPr marL="0" indent="0" algn="just">
              <a:buNone/>
            </a:pPr>
            <a:r>
              <a:rPr lang="es-ES_tradnl" dirty="0"/>
              <a:t>La tendencia actual en los motores de vehículos de turismo es hacerlos ligeramente súper cuadrados. En nuestro caso, tenemos que </a:t>
            </a:r>
            <a:r>
              <a:rPr lang="es-ES_tradnl" b="1" i="1" dirty="0"/>
              <a:t>S </a:t>
            </a:r>
            <a:r>
              <a:rPr lang="es-ES_tradnl" b="1" dirty="0"/>
              <a:t>= 90 mm, y </a:t>
            </a:r>
            <a:r>
              <a:rPr lang="es-ES_tradnl" b="1" i="1" dirty="0"/>
              <a:t>D </a:t>
            </a:r>
            <a:r>
              <a:rPr lang="es-ES_tradnl" b="1" dirty="0"/>
              <a:t>= 78mm; </a:t>
            </a:r>
            <a:r>
              <a:rPr lang="es-ES_tradnl" b="1" i="1" dirty="0"/>
              <a:t>S&gt;D</a:t>
            </a:r>
            <a:r>
              <a:rPr lang="es-ES_tradnl" b="1" dirty="0"/>
              <a:t>;</a:t>
            </a:r>
            <a:r>
              <a:rPr lang="es-ES_tradnl" dirty="0"/>
              <a:t> por lo tanto apreciamos que la relación diámetro carrera (</a:t>
            </a:r>
            <a:r>
              <a:rPr lang="es-ES_tradnl" b="1" i="1" dirty="0"/>
              <a:t>D/S</a:t>
            </a:r>
            <a:r>
              <a:rPr lang="es-ES_tradnl" dirty="0"/>
              <a:t>) es igual a 0.9, muy cercana a 1; con lo que concluiremos que tiende a ser un motor cuadrado.</a:t>
            </a:r>
            <a:endParaRPr lang="en-US" dirty="0"/>
          </a:p>
          <a:p>
            <a:pPr marL="0" indent="0" algn="just">
              <a:buNone/>
            </a:pPr>
            <a:endParaRPr lang="es-EC" dirty="0" smtClean="0"/>
          </a:p>
          <a:p>
            <a:pPr marL="0" indent="0" algn="just">
              <a:buNone/>
            </a:pPr>
            <a:endParaRPr lang="es-ES" dirty="0"/>
          </a:p>
        </p:txBody>
      </p:sp>
      <p:pic>
        <p:nvPicPr>
          <p:cNvPr id="4" name="Picture 126"/>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573016"/>
            <a:ext cx="6552728"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9988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98204" y="2105472"/>
                <a:ext cx="7128792" cy="4752528"/>
              </a:xfrm>
            </p:spPr>
            <p:txBody>
              <a:bodyPr>
                <a:normAutofit fontScale="92500"/>
              </a:bodyPr>
              <a:lstStyle/>
              <a:p>
                <a:pPr marL="0" indent="0">
                  <a:buNone/>
                </a:pPr>
                <a:r>
                  <a:rPr lang="es-ES_tradnl" dirty="0"/>
                  <a:t>La ecuación que emplearemos para determinar la velocidad de descarga de un inyector será:</a:t>
                </a:r>
                <a:endParaRPr lang="en-US"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𝒗</m:t>
                      </m:r>
                      <m:r>
                        <a:rPr lang="es-ES_tradnl">
                          <a:latin typeface="Cambria Math" panose="02040503050406030204" pitchFamily="18" charset="0"/>
                        </a:rPr>
                        <m:t>=∅</m:t>
                      </m:r>
                      <m:rad>
                        <m:radPr>
                          <m:degHide m:val="on"/>
                          <m:ctrlPr>
                            <a:rPr lang="en-US" i="1">
                              <a:latin typeface="Cambria Math" panose="02040503050406030204" pitchFamily="18" charset="0"/>
                            </a:rPr>
                          </m:ctrlPr>
                        </m:radPr>
                        <m:deg/>
                        <m:e>
                          <m:r>
                            <a:rPr lang="es-ES_tradnl" b="1" i="1">
                              <a:latin typeface="Cambria Math" panose="02040503050406030204" pitchFamily="18" charset="0"/>
                            </a:rPr>
                            <m:t>𝟐</m:t>
                          </m:r>
                          <m:f>
                            <m:fPr>
                              <m:ctrlPr>
                                <a:rPr lang="en-US" i="1">
                                  <a:latin typeface="Cambria Math" panose="02040503050406030204" pitchFamily="18" charset="0"/>
                                </a:rPr>
                              </m:ctrlPr>
                            </m:fPr>
                            <m:num>
                              <m:r>
                                <a:rPr lang="es-ES_tradnl" b="1" i="1">
                                  <a:latin typeface="Cambria Math" panose="02040503050406030204" pitchFamily="18" charset="0"/>
                                </a:rPr>
                                <m:t>𝑷𝒊</m:t>
                              </m:r>
                            </m:num>
                            <m:den>
                              <m:r>
                                <a:rPr lang="es-ES_tradnl" b="1" i="1">
                                  <a:latin typeface="Cambria Math" panose="02040503050406030204" pitchFamily="18" charset="0"/>
                                </a:rPr>
                                <m:t>𝝆</m:t>
                              </m:r>
                            </m:den>
                          </m:f>
                        </m:e>
                      </m:rad>
                    </m:oMath>
                  </m:oMathPara>
                </a14:m>
                <a:endParaRPr lang="en-US" dirty="0"/>
              </a:p>
              <a:p>
                <a:pPr marL="0" lvl="0" indent="0">
                  <a:buNone/>
                </a:pPr>
                <a14:m>
                  <m:oMath xmlns:m="http://schemas.openxmlformats.org/officeDocument/2006/math">
                    <m:r>
                      <a:rPr lang="es-EC" b="1" i="1">
                        <a:latin typeface="Cambria Math" panose="02040503050406030204" pitchFamily="18" charset="0"/>
                      </a:rPr>
                      <m:t>𝒗</m:t>
                    </m:r>
                  </m:oMath>
                </a14:m>
                <a:r>
                  <a:rPr lang="es-EC" b="1" dirty="0"/>
                  <a:t> =	</a:t>
                </a:r>
                <a:r>
                  <a:rPr lang="es-EC" dirty="0"/>
                  <a:t>Velocidad de descarga</a:t>
                </a:r>
                <a:endParaRPr lang="en-US" dirty="0"/>
              </a:p>
              <a:p>
                <a:pPr marL="0" lvl="0" indent="0">
                  <a:buNone/>
                </a:pPr>
                <a14:m>
                  <m:oMath xmlns:m="http://schemas.openxmlformats.org/officeDocument/2006/math">
                    <m:r>
                      <a:rPr lang="es-EC" b="1">
                        <a:latin typeface="Cambria Math" panose="02040503050406030204" pitchFamily="18" charset="0"/>
                      </a:rPr>
                      <m:t>∅</m:t>
                    </m:r>
                  </m:oMath>
                </a14:m>
                <a:r>
                  <a:rPr lang="es-EC" b="1" dirty="0"/>
                  <a:t>=</a:t>
                </a:r>
                <a:r>
                  <a:rPr lang="es-EC" dirty="0"/>
                  <a:t>	Coeficiente de fricción del líquido</a:t>
                </a:r>
                <a:endParaRPr lang="en-US" dirty="0"/>
              </a:p>
              <a:p>
                <a:pPr marL="0" lvl="0" indent="0">
                  <a:buNone/>
                </a:pPr>
                <a:r>
                  <a:rPr lang="es-EC" b="1" dirty="0"/>
                  <a:t>Pi =</a:t>
                </a:r>
                <a:r>
                  <a:rPr lang="es-EC" dirty="0"/>
                  <a:t>	Presión interior (presión regulada en el riel de inyección)</a:t>
                </a:r>
                <a:endParaRPr lang="en-US" dirty="0"/>
              </a:p>
              <a:p>
                <a:pPr marL="0" lvl="0" indent="0">
                  <a:buNone/>
                </a:pPr>
                <a14:m>
                  <m:oMath xmlns:m="http://schemas.openxmlformats.org/officeDocument/2006/math">
                    <m:r>
                      <a:rPr lang="es-EC" b="1" i="1">
                        <a:latin typeface="Cambria Math" panose="02040503050406030204" pitchFamily="18" charset="0"/>
                      </a:rPr>
                      <m:t>𝝆</m:t>
                    </m:r>
                  </m:oMath>
                </a14:m>
                <a:r>
                  <a:rPr lang="es-EC" b="1" dirty="0"/>
                  <a:t> =</a:t>
                </a:r>
                <a:r>
                  <a:rPr lang="es-EC" dirty="0"/>
                  <a:t>	Densidad del líquido.</a:t>
                </a:r>
                <a:endParaRPr lang="en-US" dirty="0"/>
              </a:p>
              <a:p>
                <a:pPr marL="0" indent="0">
                  <a:buNone/>
                </a:pPr>
                <a:r>
                  <a:rPr lang="es-ES_tradnl" dirty="0"/>
                  <a:t/>
                </a:r>
                <a:br>
                  <a:rPr lang="es-ES_tradnl" dirty="0"/>
                </a:b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98204" y="2105472"/>
                <a:ext cx="7128792" cy="4752528"/>
              </a:xfrm>
              <a:blipFill rotWithShape="0">
                <a:blip r:embed="rId2"/>
                <a:stretch>
                  <a:fillRect l="-941" t="-641"/>
                </a:stretch>
              </a:blipFill>
            </p:spPr>
            <p:txBody>
              <a:bodyPr/>
              <a:lstStyle/>
              <a:p>
                <a:r>
                  <a:rPr lang="en-US">
                    <a:noFill/>
                  </a:rPr>
                  <a:t> </a:t>
                </a:r>
              </a:p>
            </p:txBody>
          </p:sp>
        </mc:Fallback>
      </mc:AlternateContent>
    </p:spTree>
    <p:extLst>
      <p:ext uri="{BB962C8B-B14F-4D97-AF65-F5344CB8AC3E}">
        <p14:creationId xmlns:p14="http://schemas.microsoft.com/office/powerpoint/2010/main" val="45958213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fontScale="62500" lnSpcReduction="20000"/>
              </a:bodyPr>
              <a:lstStyle/>
              <a:p>
                <a:pPr marL="0" indent="0" algn="just">
                  <a:buNone/>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𝑷𝒊</m:t>
                      </m:r>
                      <m:r>
                        <a:rPr lang="es-EC">
                          <a:latin typeface="Cambria Math" panose="02040503050406030204" pitchFamily="18" charset="0"/>
                        </a:rPr>
                        <m:t>=350</m:t>
                      </m:r>
                      <m:r>
                        <a:rPr lang="es-EC" i="1">
                          <a:latin typeface="Cambria Math" panose="02040503050406030204" pitchFamily="18" charset="0"/>
                        </a:rPr>
                        <m:t>𝑀𝑝𝑎</m:t>
                      </m:r>
                      <m:r>
                        <a:rPr lang="es-EC">
                          <a:latin typeface="Cambria Math" panose="02040503050406030204" pitchFamily="18" charset="0"/>
                        </a:rPr>
                        <m:t>=350000000 </m:t>
                      </m:r>
                      <m:f>
                        <m:fPr>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m:t>
                          </m:r>
                          <m:sSup>
                            <m:sSupPr>
                              <m:ctrlPr>
                                <a:rPr lang="en-US" i="1">
                                  <a:latin typeface="Cambria Math" panose="02040503050406030204" pitchFamily="18" charset="0"/>
                                </a:rPr>
                              </m:ctrlPr>
                            </m:sSupPr>
                            <m:e>
                              <m:r>
                                <a:rPr lang="es-EC" i="1">
                                  <a:latin typeface="Cambria Math" panose="02040503050406030204" pitchFamily="18" charset="0"/>
                                </a:rPr>
                                <m:t>𝑠</m:t>
                              </m:r>
                            </m:e>
                            <m:sup>
                              <m:r>
                                <a:rPr lang="es-EC">
                                  <a:latin typeface="Cambria Math" panose="02040503050406030204" pitchFamily="18" charset="0"/>
                                </a:rPr>
                                <m:t>2</m:t>
                              </m:r>
                            </m:sup>
                          </m:sSup>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C" b="1">
                          <a:latin typeface="Cambria Math" panose="02040503050406030204" pitchFamily="18" charset="0"/>
                        </a:rPr>
                        <m:t>∅=</m:t>
                      </m:r>
                      <m:r>
                        <a:rPr lang="es-EC">
                          <a:latin typeface="Cambria Math" panose="02040503050406030204" pitchFamily="18" charset="0"/>
                        </a:rPr>
                        <m:t>0.82</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𝑷𝒊</m:t>
                      </m:r>
                      <m:r>
                        <a:rPr lang="es-EC">
                          <a:latin typeface="Cambria Math" panose="02040503050406030204" pitchFamily="18" charset="0"/>
                        </a:rPr>
                        <m:t>=0.86 </m:t>
                      </m:r>
                      <m:f>
                        <m:fPr>
                          <m:ctrlPr>
                            <a:rPr lang="en-US" i="1">
                              <a:latin typeface="Cambria Math" panose="02040503050406030204" pitchFamily="18" charset="0"/>
                            </a:rPr>
                          </m:ctrlPr>
                        </m:fPr>
                        <m:num>
                          <m:r>
                            <a:rPr lang="es-EC" i="1">
                              <a:latin typeface="Cambria Math" panose="02040503050406030204" pitchFamily="18" charset="0"/>
                            </a:rPr>
                            <m:t>𝐾𝑔</m:t>
                          </m:r>
                        </m:num>
                        <m:den>
                          <m:sSup>
                            <m:sSupPr>
                              <m:ctrlPr>
                                <a:rPr lang="en-US" i="1">
                                  <a:latin typeface="Cambria Math" panose="02040503050406030204" pitchFamily="18" charset="0"/>
                                </a:rPr>
                              </m:ctrlPr>
                            </m:sSupPr>
                            <m:e>
                              <m:r>
                                <a:rPr lang="es-EC" i="1">
                                  <a:latin typeface="Cambria Math" panose="02040503050406030204" pitchFamily="18" charset="0"/>
                                </a:rPr>
                                <m:t>𝑑𝑚</m:t>
                              </m:r>
                            </m:e>
                            <m:sup>
                              <m:r>
                                <a:rPr lang="es-EC">
                                  <a:latin typeface="Cambria Math" panose="02040503050406030204" pitchFamily="18" charset="0"/>
                                </a:rPr>
                                <m:t>3</m:t>
                              </m:r>
                            </m:sup>
                          </m:sSup>
                        </m:den>
                      </m:f>
                      <m:r>
                        <a:rPr lang="es-EC" i="1">
                          <a:latin typeface="Cambria Math" panose="02040503050406030204" pitchFamily="18" charset="0"/>
                        </a:rPr>
                        <m:t>∗</m:t>
                      </m:r>
                      <m:r>
                        <a:rPr lang="es-EC">
                          <a:latin typeface="Cambria Math" panose="02040503050406030204" pitchFamily="18" charset="0"/>
                        </a:rPr>
                        <m:t> </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s-EC" i="1">
                                  <a:latin typeface="Cambria Math" panose="02040503050406030204" pitchFamily="18" charset="0"/>
                                </a:rPr>
                                <m:t>𝑑𝑚</m:t>
                              </m:r>
                            </m:e>
                            <m:sup>
                              <m:r>
                                <a:rPr lang="es-EC">
                                  <a:latin typeface="Cambria Math" panose="02040503050406030204" pitchFamily="18" charset="0"/>
                                </a:rPr>
                                <m:t>3</m:t>
                              </m:r>
                            </m:sup>
                          </m:sSup>
                        </m:num>
                        <m:den>
                          <m:sSup>
                            <m:sSupPr>
                              <m:ctrlPr>
                                <a:rPr lang="en-US" i="1">
                                  <a:latin typeface="Cambria Math" panose="02040503050406030204" pitchFamily="18" charset="0"/>
                                </a:rPr>
                              </m:ctrlPr>
                            </m:sSupPr>
                            <m:e>
                              <m:r>
                                <a:rPr lang="es-EC">
                                  <a:latin typeface="Cambria Math" panose="02040503050406030204" pitchFamily="18" charset="0"/>
                                </a:rPr>
                                <m:t>0.001</m:t>
                              </m:r>
                              <m:r>
                                <a:rPr lang="es-EC" i="1">
                                  <a:latin typeface="Cambria Math" panose="02040503050406030204" pitchFamily="18" charset="0"/>
                                </a:rPr>
                                <m:t>𝑚</m:t>
                              </m:r>
                            </m:e>
                            <m:sup>
                              <m:r>
                                <a:rPr lang="es-EC">
                                  <a:latin typeface="Cambria Math" panose="02040503050406030204" pitchFamily="18" charset="0"/>
                                </a:rPr>
                                <m:t>3</m:t>
                              </m:r>
                            </m:sup>
                          </m:sSup>
                        </m:den>
                      </m:f>
                      <m:r>
                        <a:rPr lang="es-EC">
                          <a:latin typeface="Cambria Math" panose="02040503050406030204" pitchFamily="18" charset="0"/>
                        </a:rPr>
                        <m:t>=860 </m:t>
                      </m:r>
                      <m:f>
                        <m:fPr>
                          <m:ctrlPr>
                            <a:rPr lang="en-US" i="1">
                              <a:latin typeface="Cambria Math" panose="02040503050406030204" pitchFamily="18" charset="0"/>
                            </a:rPr>
                          </m:ctrlPr>
                        </m:fPr>
                        <m:num>
                          <m:r>
                            <a:rPr lang="es-EC" i="1">
                              <a:latin typeface="Cambria Math" panose="02040503050406030204" pitchFamily="18" charset="0"/>
                            </a:rPr>
                            <m:t>𝐾𝑔</m:t>
                          </m:r>
                        </m:num>
                        <m:den>
                          <m:sSup>
                            <m:sSupPr>
                              <m:ctrlPr>
                                <a:rPr lang="en-US" i="1">
                                  <a:latin typeface="Cambria Math" panose="02040503050406030204" pitchFamily="18" charset="0"/>
                                </a:rPr>
                              </m:ctrlPr>
                            </m:sSupPr>
                            <m:e>
                              <m:r>
                                <a:rPr lang="es-EC" i="1">
                                  <a:latin typeface="Cambria Math" panose="02040503050406030204" pitchFamily="18" charset="0"/>
                                </a:rPr>
                                <m:t>𝑚</m:t>
                              </m:r>
                            </m:e>
                            <m:sup>
                              <m:r>
                                <a:rPr lang="es-EC">
                                  <a:latin typeface="Cambria Math" panose="02040503050406030204" pitchFamily="18" charset="0"/>
                                </a:rPr>
                                <m:t>3</m:t>
                              </m:r>
                            </m:sup>
                          </m:sSup>
                        </m:den>
                      </m:f>
                    </m:oMath>
                  </m:oMathPara>
                </a14:m>
                <a:endParaRPr lang="en-US" dirty="0"/>
              </a:p>
              <a:p>
                <a:pPr marL="0" indent="0" algn="just">
                  <a:buNone/>
                </a:pPr>
                <a:r>
                  <a:rPr lang="es-ES_tradnl" dirty="0"/>
                  <a:t> </a:t>
                </a:r>
                <a:endParaRPr lang="en-US" dirty="0"/>
              </a:p>
              <a:p>
                <a:pPr marL="0" indent="0" algn="just">
                  <a:buNone/>
                </a:pPr>
                <a:r>
                  <a:rPr lang="es-ES_tradnl" dirty="0"/>
                  <a:t>Ahora, reemplazaremos estos datos en la </a:t>
                </a:r>
                <a:r>
                  <a:rPr lang="es-ES_tradnl" b="1" dirty="0"/>
                  <a:t>Ecuación 6.5</a:t>
                </a:r>
                <a:r>
                  <a:rPr lang="es-ES_tradnl" dirty="0"/>
                  <a:t>, y obtendremos:</a:t>
                </a: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𝒗</m:t>
                      </m:r>
                      <m:r>
                        <a:rPr lang="es-ES_tradnl">
                          <a:latin typeface="Cambria Math" panose="02040503050406030204" pitchFamily="18" charset="0"/>
                        </a:rPr>
                        <m:t>=∅</m:t>
                      </m:r>
                      <m:rad>
                        <m:radPr>
                          <m:degHide m:val="on"/>
                          <m:ctrlPr>
                            <a:rPr lang="en-US" i="1">
                              <a:latin typeface="Cambria Math" panose="02040503050406030204" pitchFamily="18" charset="0"/>
                            </a:rPr>
                          </m:ctrlPr>
                        </m:radPr>
                        <m:deg/>
                        <m:e>
                          <m:r>
                            <a:rPr lang="es-ES_tradnl" b="1" i="1">
                              <a:latin typeface="Cambria Math" panose="02040503050406030204" pitchFamily="18" charset="0"/>
                            </a:rPr>
                            <m:t>𝟐</m:t>
                          </m:r>
                          <m:f>
                            <m:fPr>
                              <m:ctrlPr>
                                <a:rPr lang="en-US" i="1">
                                  <a:latin typeface="Cambria Math" panose="02040503050406030204" pitchFamily="18" charset="0"/>
                                </a:rPr>
                              </m:ctrlPr>
                            </m:fPr>
                            <m:num>
                              <m:r>
                                <a:rPr lang="es-ES_tradnl" b="1" i="1">
                                  <a:latin typeface="Cambria Math" panose="02040503050406030204" pitchFamily="18" charset="0"/>
                                </a:rPr>
                                <m:t>𝑷𝒊</m:t>
                              </m:r>
                            </m:num>
                            <m:den>
                              <m:r>
                                <a:rPr lang="es-ES_tradnl" b="1" i="1">
                                  <a:latin typeface="Cambria Math" panose="02040503050406030204" pitchFamily="18" charset="0"/>
                                </a:rPr>
                                <m:t>𝝆</m:t>
                              </m:r>
                            </m:den>
                          </m:f>
                        </m:e>
                      </m:rad>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𝒗</m:t>
                      </m:r>
                      <m:r>
                        <a:rPr lang="es-ES_tradnl" b="1">
                          <a:latin typeface="Cambria Math" panose="02040503050406030204" pitchFamily="18" charset="0"/>
                        </a:rPr>
                        <m:t>=</m:t>
                      </m:r>
                      <m:r>
                        <a:rPr lang="es-ES_tradnl">
                          <a:latin typeface="Cambria Math" panose="02040503050406030204" pitchFamily="18" charset="0"/>
                        </a:rPr>
                        <m:t>0.82</m:t>
                      </m:r>
                      <m:rad>
                        <m:radPr>
                          <m:degHide m:val="on"/>
                          <m:ctrlPr>
                            <a:rPr lang="en-US" i="1">
                              <a:latin typeface="Cambria Math" panose="02040503050406030204" pitchFamily="18" charset="0"/>
                            </a:rPr>
                          </m:ctrlPr>
                        </m:radPr>
                        <m:deg/>
                        <m:e>
                          <m:r>
                            <a:rPr lang="es-ES_tradnl">
                              <a:latin typeface="Cambria Math" panose="02040503050406030204" pitchFamily="18" charset="0"/>
                            </a:rPr>
                            <m:t>2</m:t>
                          </m:r>
                          <m:f>
                            <m:fPr>
                              <m:ctrlPr>
                                <a:rPr lang="en-US" i="1">
                                  <a:latin typeface="Cambria Math" panose="02040503050406030204" pitchFamily="18" charset="0"/>
                                </a:rPr>
                              </m:ctrlPr>
                            </m:fPr>
                            <m:num>
                              <m:r>
                                <a:rPr lang="es-ES_tradnl">
                                  <a:latin typeface="Cambria Math" panose="02040503050406030204" pitchFamily="18" charset="0"/>
                                </a:rPr>
                                <m:t>350000000 </m:t>
                              </m:r>
                              <m:f>
                                <m:fPr>
                                  <m:ctrlPr>
                                    <a:rPr lang="en-US" i="1">
                                      <a:latin typeface="Cambria Math" panose="02040503050406030204" pitchFamily="18" charset="0"/>
                                    </a:rPr>
                                  </m:ctrlPr>
                                </m:fPr>
                                <m:num>
                                  <m:r>
                                    <a:rPr lang="es-ES_tradnl" i="1">
                                      <a:latin typeface="Cambria Math" panose="02040503050406030204" pitchFamily="18" charset="0"/>
                                    </a:rPr>
                                    <m:t>𝐾𝑔</m:t>
                                  </m:r>
                                </m:num>
                                <m:den>
                                  <m:r>
                                    <a:rPr lang="es-ES_tradnl" i="1">
                                      <a:latin typeface="Cambria Math" panose="02040503050406030204" pitchFamily="18" charset="0"/>
                                    </a:rPr>
                                    <m:t>𝑚</m:t>
                                  </m:r>
                                  <m:r>
                                    <a:rPr lang="es-ES_tradnl" i="1">
                                      <a:latin typeface="Cambria Math" panose="02040503050406030204" pitchFamily="18" charset="0"/>
                                    </a:rPr>
                                    <m:t>∗</m:t>
                                  </m:r>
                                  <m:sSup>
                                    <m:sSupPr>
                                      <m:ctrlPr>
                                        <a:rPr lang="en-US" i="1">
                                          <a:latin typeface="Cambria Math" panose="02040503050406030204" pitchFamily="18" charset="0"/>
                                        </a:rPr>
                                      </m:ctrlPr>
                                    </m:sSupPr>
                                    <m:e>
                                      <m:r>
                                        <a:rPr lang="es-ES_tradnl" i="1">
                                          <a:latin typeface="Cambria Math" panose="02040503050406030204" pitchFamily="18" charset="0"/>
                                        </a:rPr>
                                        <m:t>𝑠</m:t>
                                      </m:r>
                                    </m:e>
                                    <m:sup>
                                      <m:r>
                                        <a:rPr lang="es-ES_tradnl">
                                          <a:latin typeface="Cambria Math" panose="02040503050406030204" pitchFamily="18" charset="0"/>
                                        </a:rPr>
                                        <m:t>2</m:t>
                                      </m:r>
                                    </m:sup>
                                  </m:sSup>
                                </m:den>
                              </m:f>
                            </m:num>
                            <m:den>
                              <m:r>
                                <a:rPr lang="es-ES_tradnl">
                                  <a:latin typeface="Cambria Math" panose="02040503050406030204" pitchFamily="18" charset="0"/>
                                </a:rPr>
                                <m:t>860 </m:t>
                              </m:r>
                              <m:f>
                                <m:fPr>
                                  <m:ctrlPr>
                                    <a:rPr lang="en-US" i="1">
                                      <a:latin typeface="Cambria Math" panose="02040503050406030204" pitchFamily="18" charset="0"/>
                                    </a:rPr>
                                  </m:ctrlPr>
                                </m:fPr>
                                <m:num>
                                  <m:r>
                                    <a:rPr lang="es-ES_tradnl" i="1">
                                      <a:latin typeface="Cambria Math" panose="02040503050406030204" pitchFamily="18" charset="0"/>
                                    </a:rPr>
                                    <m:t>𝐾𝑔</m:t>
                                  </m:r>
                                </m:num>
                                <m:den>
                                  <m:sSup>
                                    <m:sSupPr>
                                      <m:ctrlPr>
                                        <a:rPr lang="en-US" i="1">
                                          <a:latin typeface="Cambria Math" panose="02040503050406030204" pitchFamily="18" charset="0"/>
                                        </a:rPr>
                                      </m:ctrlPr>
                                    </m:sSupPr>
                                    <m:e>
                                      <m:r>
                                        <a:rPr lang="es-ES_tradnl" i="1">
                                          <a:latin typeface="Cambria Math" panose="02040503050406030204" pitchFamily="18" charset="0"/>
                                        </a:rPr>
                                        <m:t>𝑚</m:t>
                                      </m:r>
                                    </m:e>
                                    <m:sup>
                                      <m:r>
                                        <a:rPr lang="es-ES_tradnl">
                                          <a:latin typeface="Cambria Math" panose="02040503050406030204" pitchFamily="18" charset="0"/>
                                        </a:rPr>
                                        <m:t>3</m:t>
                                      </m:r>
                                    </m:sup>
                                  </m:sSup>
                                </m:den>
                              </m:f>
                            </m:den>
                          </m:f>
                        </m:e>
                      </m:rad>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𝒗</m:t>
                      </m:r>
                      <m:r>
                        <a:rPr lang="es-ES_tradnl" b="1">
                          <a:latin typeface="Cambria Math" panose="02040503050406030204" pitchFamily="18" charset="0"/>
                        </a:rPr>
                        <m:t>=</m:t>
                      </m:r>
                      <m:r>
                        <a:rPr lang="es-ES_tradnl">
                          <a:latin typeface="Cambria Math" panose="02040503050406030204" pitchFamily="18" charset="0"/>
                        </a:rPr>
                        <m:t>0. 82</m:t>
                      </m:r>
                      <m:r>
                        <a:rPr lang="es-ES_tradnl" i="1">
                          <a:latin typeface="Cambria Math" panose="02040503050406030204" pitchFamily="18" charset="0"/>
                        </a:rPr>
                        <m:t>∗</m:t>
                      </m:r>
                      <m:r>
                        <a:rPr lang="es-ES_tradnl">
                          <a:latin typeface="Cambria Math" panose="02040503050406030204" pitchFamily="18" charset="0"/>
                        </a:rPr>
                        <m:t>902.1937 </m:t>
                      </m:r>
                      <m:f>
                        <m:fPr>
                          <m:ctrlPr>
                            <a:rPr lang="en-US" i="1">
                              <a:latin typeface="Cambria Math" panose="02040503050406030204" pitchFamily="18" charset="0"/>
                            </a:rPr>
                          </m:ctrlPr>
                        </m:fPr>
                        <m:num>
                          <m:r>
                            <a:rPr lang="es-ES_tradnl" i="1">
                              <a:latin typeface="Cambria Math" panose="02040503050406030204" pitchFamily="18" charset="0"/>
                            </a:rPr>
                            <m:t>𝑚</m:t>
                          </m:r>
                        </m:num>
                        <m:den>
                          <m:r>
                            <a:rPr lang="es-ES_tradnl" i="1">
                              <a:latin typeface="Cambria Math" panose="02040503050406030204" pitchFamily="18" charset="0"/>
                            </a:rPr>
                            <m:t>𝑠</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𝒗</m:t>
                      </m:r>
                      <m:r>
                        <a:rPr lang="es-ES_tradnl">
                          <a:latin typeface="Cambria Math" panose="02040503050406030204" pitchFamily="18" charset="0"/>
                        </a:rPr>
                        <m:t>=</m:t>
                      </m:r>
                      <m:r>
                        <a:rPr lang="es-ES_tradnl" b="1" i="1">
                          <a:latin typeface="Cambria Math" panose="02040503050406030204" pitchFamily="18" charset="0"/>
                        </a:rPr>
                        <m:t>𝟕𝟑𝟗</m:t>
                      </m:r>
                      <m:r>
                        <a:rPr lang="es-ES_tradnl">
                          <a:latin typeface="Cambria Math" panose="02040503050406030204" pitchFamily="18" charset="0"/>
                        </a:rPr>
                        <m:t>.</m:t>
                      </m:r>
                      <m:r>
                        <a:rPr lang="es-ES_tradnl" b="1" i="1">
                          <a:latin typeface="Cambria Math" panose="02040503050406030204" pitchFamily="18" charset="0"/>
                        </a:rPr>
                        <m:t>𝟕𝟗</m:t>
                      </m:r>
                      <m:r>
                        <a:rPr lang="es-ES_tradnl">
                          <a:latin typeface="Cambria Math" panose="02040503050406030204" pitchFamily="18" charset="0"/>
                        </a:rPr>
                        <m:t> </m:t>
                      </m:r>
                      <m:f>
                        <m:fPr>
                          <m:ctrlPr>
                            <a:rPr lang="en-US" i="1">
                              <a:latin typeface="Cambria Math" panose="02040503050406030204" pitchFamily="18" charset="0"/>
                            </a:rPr>
                          </m:ctrlPr>
                        </m:fPr>
                        <m:num>
                          <m:r>
                            <a:rPr lang="es-ES_tradnl" b="1" i="1">
                              <a:latin typeface="Cambria Math" panose="02040503050406030204" pitchFamily="18" charset="0"/>
                            </a:rPr>
                            <m:t>𝒎</m:t>
                          </m:r>
                        </m:num>
                        <m:den>
                          <m:r>
                            <a:rPr lang="es-ES_tradnl" b="1" i="1">
                              <a:latin typeface="Cambria Math" panose="02040503050406030204" pitchFamily="18" charset="0"/>
                            </a:rPr>
                            <m:t>𝒔</m:t>
                          </m:r>
                        </m:den>
                      </m:f>
                    </m:oMath>
                  </m:oMathPara>
                </a14:m>
                <a:endParaRPr lang="en-US" dirty="0"/>
              </a:p>
              <a:p>
                <a:pPr marL="0" indent="0" algn="just">
                  <a:buNone/>
                </a:pPr>
                <a:r>
                  <a:rPr lang="es-ES_tradnl" dirty="0"/>
                  <a:t/>
                </a:r>
                <a:br>
                  <a:rPr lang="es-ES_tradnl" dirty="0"/>
                </a:br>
                <a:endParaRPr lang="es-EC" dirty="0" smtClean="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257"/>
                </a:stretch>
              </a:blipFill>
            </p:spPr>
            <p:txBody>
              <a:bodyPr/>
              <a:lstStyle/>
              <a:p>
                <a:r>
                  <a:rPr lang="en-US">
                    <a:noFill/>
                  </a:rPr>
                  <a:t> </a:t>
                </a:r>
              </a:p>
            </p:txBody>
          </p:sp>
        </mc:Fallback>
      </mc:AlternateContent>
    </p:spTree>
    <p:extLst>
      <p:ext uri="{BB962C8B-B14F-4D97-AF65-F5344CB8AC3E}">
        <p14:creationId xmlns:p14="http://schemas.microsoft.com/office/powerpoint/2010/main" val="238171278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lnSpcReduction="10000"/>
              </a:bodyPr>
              <a:lstStyle/>
              <a:p>
                <a:pPr marL="0" indent="0" algn="just">
                  <a:buNone/>
                </a:pPr>
                <a:r>
                  <a:rPr lang="es-ES_tradnl" dirty="0"/>
                  <a:t>Tenemos que la velocidad con la que descarga combustible un inyector en el colector de admisión es de 739,79 m/s. Para el cálculo del caudal emplearemos la siguiente fórmula:</a:t>
                </a:r>
                <a:endParaRPr lang="en-US" dirty="0"/>
              </a:p>
              <a:p>
                <a:pPr marL="0" indent="0" algn="just">
                  <a:buNone/>
                </a:pPr>
                <a:endParaRPr lang="es-ES_tradnl" b="1" i="1" dirty="0" smtClean="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𝑸</m:t>
                      </m:r>
                      <m:r>
                        <a:rPr lang="es-ES_tradnl">
                          <a:latin typeface="Cambria Math" panose="02040503050406030204" pitchFamily="18" charset="0"/>
                        </a:rPr>
                        <m:t>=</m:t>
                      </m:r>
                      <m:r>
                        <a:rPr lang="es-ES_tradnl" b="1" i="1">
                          <a:latin typeface="Cambria Math" panose="02040503050406030204" pitchFamily="18" charset="0"/>
                        </a:rPr>
                        <m:t>𝒗</m:t>
                      </m:r>
                      <m:r>
                        <a:rPr lang="es-ES_tradnl" i="1">
                          <a:latin typeface="Cambria Math" panose="02040503050406030204" pitchFamily="18" charset="0"/>
                        </a:rPr>
                        <m:t>∗</m:t>
                      </m:r>
                      <m:r>
                        <a:rPr lang="es-ES_tradnl" b="1" i="1">
                          <a:latin typeface="Cambria Math" panose="02040503050406030204" pitchFamily="18" charset="0"/>
                        </a:rPr>
                        <m:t>𝑨</m:t>
                      </m:r>
                    </m:oMath>
                  </m:oMathPara>
                </a14:m>
                <a:endParaRPr lang="en-US" dirty="0"/>
              </a:p>
              <a:p>
                <a:pPr marL="0" lvl="0" indent="0" algn="just">
                  <a:buNone/>
                </a:pPr>
                <a:endParaRPr lang="es-EC" b="1" dirty="0" smtClean="0"/>
              </a:p>
              <a:p>
                <a:pPr marL="0" lvl="0" indent="0" algn="just">
                  <a:buNone/>
                </a:pPr>
                <a:r>
                  <a:rPr lang="es-EC" b="1" dirty="0" smtClean="0"/>
                  <a:t>Q </a:t>
                </a:r>
                <a:r>
                  <a:rPr lang="es-EC" b="1" dirty="0"/>
                  <a:t>=	</a:t>
                </a:r>
                <a:r>
                  <a:rPr lang="es-EC" dirty="0"/>
                  <a:t>Caudal</a:t>
                </a:r>
                <a:endParaRPr lang="en-US" dirty="0"/>
              </a:p>
              <a:p>
                <a:pPr marL="0" lvl="0" indent="0" algn="just">
                  <a:buNone/>
                </a:pPr>
                <a:r>
                  <a:rPr lang="es-EC" b="1" dirty="0"/>
                  <a:t>v =</a:t>
                </a:r>
                <a:r>
                  <a:rPr lang="es-EC" dirty="0"/>
                  <a:t>	Velocidad de descarga del líquido</a:t>
                </a:r>
                <a:endParaRPr lang="en-US" dirty="0"/>
              </a:p>
              <a:p>
                <a:pPr marL="0" lvl="0" indent="0" algn="just">
                  <a:buNone/>
                </a:pPr>
                <a:r>
                  <a:rPr lang="es-EC" b="1" dirty="0"/>
                  <a:t>A =	</a:t>
                </a:r>
                <a:r>
                  <a:rPr lang="es-EC" dirty="0"/>
                  <a:t>Área del orificio.</a:t>
                </a:r>
                <a:endParaRPr lang="en-US" dirty="0"/>
              </a:p>
              <a:p>
                <a:pPr marL="0" indent="0" algn="just">
                  <a:buNone/>
                </a:pPr>
                <a:r>
                  <a:rPr lang="es-ES_tradnl" dirty="0"/>
                  <a:t> </a:t>
                </a:r>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1112" t="-1538" r="-1112"/>
                </a:stretch>
              </a:blipFill>
            </p:spPr>
            <p:txBody>
              <a:bodyPr/>
              <a:lstStyle/>
              <a:p>
                <a:r>
                  <a:rPr lang="en-US">
                    <a:noFill/>
                  </a:rPr>
                  <a:t> </a:t>
                </a:r>
              </a:p>
            </p:txBody>
          </p:sp>
        </mc:Fallback>
      </mc:AlternateContent>
    </p:spTree>
    <p:extLst>
      <p:ext uri="{BB962C8B-B14F-4D97-AF65-F5344CB8AC3E}">
        <p14:creationId xmlns:p14="http://schemas.microsoft.com/office/powerpoint/2010/main" val="13237629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844824"/>
                <a:ext cx="7128792" cy="4752528"/>
              </a:xfrm>
            </p:spPr>
            <p:txBody>
              <a:bodyPr>
                <a:normAutofit fontScale="70000" lnSpcReduction="20000"/>
              </a:bodyPr>
              <a:lstStyle/>
              <a:p>
                <a:pPr marL="0" indent="0" algn="just">
                  <a:buNone/>
                </a:pPr>
                <a:r>
                  <a:rPr lang="es-ES_tradnl" dirty="0"/>
                  <a:t>Los datos deben estar en las mismas unidades. En este caso, el diámetro uno de los orificios de un inyector, será transformado de milímetros a metros</a:t>
                </a:r>
                <a:r>
                  <a:rPr lang="es-ES_tradnl"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𝒅</m:t>
                      </m:r>
                      <m:r>
                        <a:rPr lang="es-ES_tradnl" b="1">
                          <a:latin typeface="Cambria Math" panose="02040503050406030204" pitchFamily="18" charset="0"/>
                        </a:rPr>
                        <m:t>=</m:t>
                      </m:r>
                      <m:r>
                        <a:rPr lang="es-ES_tradnl">
                          <a:latin typeface="Cambria Math" panose="02040503050406030204" pitchFamily="18" charset="0"/>
                        </a:rPr>
                        <m:t>0.05</m:t>
                      </m:r>
                      <m:r>
                        <a:rPr lang="es-ES_tradnl" i="1">
                          <a:latin typeface="Cambria Math" panose="02040503050406030204" pitchFamily="18" charset="0"/>
                        </a:rPr>
                        <m:t>𝑚𝑚</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𝒅</m:t>
                      </m:r>
                      <m:r>
                        <a:rPr lang="es-ES_tradnl" b="1">
                          <a:latin typeface="Cambria Math" panose="02040503050406030204" pitchFamily="18" charset="0"/>
                        </a:rPr>
                        <m:t>=</m:t>
                      </m:r>
                      <m:r>
                        <a:rPr lang="es-ES_tradnl">
                          <a:latin typeface="Cambria Math" panose="02040503050406030204" pitchFamily="18" charset="0"/>
                        </a:rPr>
                        <m:t>0.05</m:t>
                      </m:r>
                      <m:r>
                        <a:rPr lang="es-ES_tradnl" i="1">
                          <a:latin typeface="Cambria Math" panose="02040503050406030204" pitchFamily="18" charset="0"/>
                        </a:rPr>
                        <m:t>𝑚𝑚</m:t>
                      </m:r>
                      <m:r>
                        <a:rPr lang="es-ES_tradnl" i="1">
                          <a:latin typeface="Cambria Math" panose="02040503050406030204" pitchFamily="18" charset="0"/>
                        </a:rPr>
                        <m:t>∗</m:t>
                      </m:r>
                      <m:f>
                        <m:fPr>
                          <m:ctrlPr>
                            <a:rPr lang="en-US" i="1">
                              <a:latin typeface="Cambria Math" panose="02040503050406030204" pitchFamily="18" charset="0"/>
                            </a:rPr>
                          </m:ctrlPr>
                        </m:fPr>
                        <m:num>
                          <m:r>
                            <a:rPr lang="es-ES_tradnl">
                              <a:latin typeface="Cambria Math" panose="02040503050406030204" pitchFamily="18" charset="0"/>
                            </a:rPr>
                            <m:t>1</m:t>
                          </m:r>
                          <m:r>
                            <a:rPr lang="es-ES_tradnl" i="1">
                              <a:latin typeface="Cambria Math" panose="02040503050406030204" pitchFamily="18" charset="0"/>
                            </a:rPr>
                            <m:t>𝑚</m:t>
                          </m:r>
                        </m:num>
                        <m:den>
                          <m:r>
                            <a:rPr lang="es-ES_tradnl">
                              <a:latin typeface="Cambria Math" panose="02040503050406030204" pitchFamily="18" charset="0"/>
                            </a:rPr>
                            <m:t>100</m:t>
                          </m:r>
                          <m:r>
                            <a:rPr lang="es-ES_tradnl" i="1">
                              <a:latin typeface="Cambria Math" panose="02040503050406030204" pitchFamily="18" charset="0"/>
                            </a:rPr>
                            <m:t>𝑚𝑚</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𝒅</m:t>
                      </m:r>
                      <m:r>
                        <a:rPr lang="es-ES_tradnl" b="1">
                          <a:latin typeface="Cambria Math" panose="02040503050406030204" pitchFamily="18" charset="0"/>
                        </a:rPr>
                        <m:t>=</m:t>
                      </m:r>
                      <m:r>
                        <a:rPr lang="es-ES_tradnl">
                          <a:latin typeface="Cambria Math" panose="02040503050406030204" pitchFamily="18" charset="0"/>
                        </a:rPr>
                        <m:t>0.00005 </m:t>
                      </m:r>
                      <m:r>
                        <a:rPr lang="es-ES_tradnl" i="1">
                          <a:latin typeface="Cambria Math" panose="02040503050406030204" pitchFamily="18" charset="0"/>
                        </a:rPr>
                        <m:t>𝑚</m:t>
                      </m:r>
                    </m:oMath>
                  </m:oMathPara>
                </a14:m>
                <a:endParaRPr lang="en-US" dirty="0"/>
              </a:p>
              <a:p>
                <a:pPr marL="0" indent="0" algn="just">
                  <a:buNone/>
                </a:pPr>
                <a:r>
                  <a:rPr lang="es-ES_tradnl" dirty="0"/>
                  <a:t>Con este dato, ya podemos calcular el área de un orificio del inyector, con la fórmula:</a:t>
                </a: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𝑨</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𝝅</m:t>
                          </m:r>
                          <m:r>
                            <a:rPr lang="es-ES_tradnl" i="1">
                              <a:latin typeface="Cambria Math" panose="02040503050406030204" pitchFamily="18" charset="0"/>
                            </a:rPr>
                            <m:t>∗</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𝒅</m:t>
                              </m:r>
                            </m:e>
                            <m:sup>
                              <m:r>
                                <a:rPr lang="es-ES_tradnl" b="1" i="1">
                                  <a:latin typeface="Cambria Math" panose="02040503050406030204" pitchFamily="18" charset="0"/>
                                </a:rPr>
                                <m:t>𝟐</m:t>
                              </m:r>
                            </m:sup>
                          </m:sSup>
                        </m:num>
                        <m:den>
                          <m:r>
                            <a:rPr lang="es-ES_tradnl" b="1" i="1">
                              <a:latin typeface="Cambria Math" panose="02040503050406030204" pitchFamily="18" charset="0"/>
                            </a:rPr>
                            <m:t>𝟒</m:t>
                          </m:r>
                        </m:den>
                      </m:f>
                    </m:oMath>
                  </m:oMathPara>
                </a14:m>
                <a:endParaRPr lang="en-US" dirty="0"/>
              </a:p>
              <a:p>
                <a:pPr marL="0" indent="0" algn="just">
                  <a:buNone/>
                </a:pPr>
                <a:r>
                  <a:rPr lang="es-EC" b="1" dirty="0" smtClean="0"/>
                  <a:t>A </a:t>
                </a:r>
                <a:r>
                  <a:rPr lang="es-EC" b="1" dirty="0"/>
                  <a:t>=</a:t>
                </a:r>
                <a:r>
                  <a:rPr lang="es-EC" dirty="0"/>
                  <a:t>	Área del orificio</a:t>
                </a:r>
                <a:endParaRPr lang="en-US" dirty="0"/>
              </a:p>
              <a:p>
                <a:pPr marL="0" indent="0" algn="just">
                  <a:buNone/>
                </a:pPr>
                <a:r>
                  <a:rPr lang="es-EC" b="1" dirty="0"/>
                  <a:t>d =</a:t>
                </a:r>
                <a:r>
                  <a:rPr lang="es-EC" dirty="0"/>
                  <a:t>	Diámetro del orificio</a:t>
                </a: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𝑨</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𝝅</m:t>
                          </m:r>
                          <m:r>
                            <a:rPr lang="es-ES_tradnl" i="1">
                              <a:latin typeface="Cambria Math" panose="02040503050406030204" pitchFamily="18" charset="0"/>
                            </a:rPr>
                            <m:t>∗</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𝒅</m:t>
                              </m:r>
                            </m:e>
                            <m:sup>
                              <m:r>
                                <a:rPr lang="es-ES_tradnl" b="1" i="1">
                                  <a:latin typeface="Cambria Math" panose="02040503050406030204" pitchFamily="18" charset="0"/>
                                </a:rPr>
                                <m:t>𝟐</m:t>
                              </m:r>
                            </m:sup>
                          </m:sSup>
                        </m:num>
                        <m:den>
                          <m:r>
                            <a:rPr lang="es-ES_tradnl" b="1" i="1">
                              <a:latin typeface="Cambria Math" panose="02040503050406030204" pitchFamily="18" charset="0"/>
                            </a:rPr>
                            <m:t>𝟒</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𝑨</m:t>
                      </m:r>
                      <m:r>
                        <a:rPr lang="es-ES_tradnl" b="1">
                          <a:latin typeface="Cambria Math" panose="02040503050406030204" pitchFamily="18" charset="0"/>
                        </a:rPr>
                        <m:t>=</m:t>
                      </m:r>
                      <m:f>
                        <m:fPr>
                          <m:ctrlPr>
                            <a:rPr lang="en-US" i="1">
                              <a:latin typeface="Cambria Math" panose="02040503050406030204" pitchFamily="18" charset="0"/>
                            </a:rPr>
                          </m:ctrlPr>
                        </m:fPr>
                        <m:num>
                          <m:r>
                            <a:rPr lang="es-ES_tradnl" i="1">
                              <a:latin typeface="Cambria Math" panose="02040503050406030204" pitchFamily="18" charset="0"/>
                            </a:rPr>
                            <m:t>𝜋</m:t>
                          </m:r>
                          <m:r>
                            <a:rPr lang="es-ES_tradnl" i="1">
                              <a:latin typeface="Cambria Math" panose="02040503050406030204" pitchFamily="18" charset="0"/>
                            </a:rPr>
                            <m:t>∗</m:t>
                          </m:r>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a:latin typeface="Cambria Math" panose="02040503050406030204" pitchFamily="18" charset="0"/>
                                </a:rPr>
                                <m:t>0.00005</m:t>
                              </m:r>
                            </m:e>
                            <m:sup>
                              <m:r>
                                <a:rPr lang="es-ES_tradnl">
                                  <a:latin typeface="Cambria Math" panose="02040503050406030204" pitchFamily="18" charset="0"/>
                                </a:rPr>
                                <m:t>2</m:t>
                              </m:r>
                            </m:sup>
                          </m:sSup>
                        </m:num>
                        <m:den>
                          <m:r>
                            <a:rPr lang="es-ES_tradnl">
                              <a:latin typeface="Cambria Math" panose="02040503050406030204" pitchFamily="18" charset="0"/>
                            </a:rPr>
                            <m:t>4</m:t>
                          </m:r>
                        </m:den>
                      </m:f>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𝑨</m:t>
                      </m:r>
                      <m:r>
                        <a:rPr lang="es-ES_tradnl" b="1">
                          <a:latin typeface="Cambria Math" panose="02040503050406030204" pitchFamily="18" charset="0"/>
                        </a:rPr>
                        <m:t>= </m:t>
                      </m:r>
                      <m:sSup>
                        <m:sSupPr>
                          <m:ctrlPr>
                            <a:rPr lang="en-US" i="1">
                              <a:latin typeface="Cambria Math" panose="02040503050406030204" pitchFamily="18" charset="0"/>
                            </a:rPr>
                          </m:ctrlPr>
                        </m:sSupPr>
                        <m:e>
                          <m:r>
                            <a:rPr lang="es-ES_tradnl">
                              <a:latin typeface="Cambria Math" panose="02040503050406030204" pitchFamily="18" charset="0"/>
                            </a:rPr>
                            <m:t>1.963</m:t>
                          </m:r>
                          <m:r>
                            <a:rPr lang="es-ES_tradnl" i="1">
                              <a:latin typeface="Cambria Math" panose="02040503050406030204" pitchFamily="18" charset="0"/>
                            </a:rPr>
                            <m:t>∗</m:t>
                          </m:r>
                          <m:r>
                            <a:rPr lang="es-ES_tradnl">
                              <a:latin typeface="Cambria Math" panose="02040503050406030204" pitchFamily="18" charset="0"/>
                            </a:rPr>
                            <m:t>10</m:t>
                          </m:r>
                        </m:e>
                        <m:sup>
                          <m:r>
                            <a:rPr lang="es-ES_tradnl" i="1">
                              <a:latin typeface="Cambria Math" panose="02040503050406030204" pitchFamily="18" charset="0"/>
                            </a:rPr>
                            <m:t>−</m:t>
                          </m:r>
                          <m:r>
                            <a:rPr lang="es-ES_tradnl">
                              <a:latin typeface="Cambria Math" panose="02040503050406030204" pitchFamily="18" charset="0"/>
                            </a:rPr>
                            <m:t>9</m:t>
                          </m:r>
                        </m:sup>
                      </m:sSup>
                      <m:r>
                        <a:rPr lang="es-ES_tradnl" b="1">
                          <a:latin typeface="Cambria Math" panose="02040503050406030204" pitchFamily="18" charset="0"/>
                        </a:rPr>
                        <m:t> </m:t>
                      </m:r>
                      <m:sSup>
                        <m:sSupPr>
                          <m:ctrlPr>
                            <a:rPr lang="en-US" i="1">
                              <a:latin typeface="Cambria Math" panose="02040503050406030204" pitchFamily="18" charset="0"/>
                            </a:rPr>
                          </m:ctrlPr>
                        </m:sSupPr>
                        <m:e>
                          <m:r>
                            <a:rPr lang="es-ES_tradnl" i="1">
                              <a:latin typeface="Cambria Math" panose="02040503050406030204" pitchFamily="18" charset="0"/>
                            </a:rPr>
                            <m:t>𝑚</m:t>
                          </m:r>
                        </m:e>
                        <m:sup>
                          <m:r>
                            <a:rPr lang="es-ES_tradnl">
                              <a:latin typeface="Cambria Math" panose="02040503050406030204" pitchFamily="18" charset="0"/>
                            </a:rPr>
                            <m:t>2</m:t>
                          </m:r>
                        </m:sup>
                      </m:sSup>
                    </m:oMath>
                  </m:oMathPara>
                </a14:m>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844824"/>
                <a:ext cx="7128792" cy="4752528"/>
              </a:xfrm>
              <a:blipFill rotWithShape="0">
                <a:blip r:embed="rId2"/>
                <a:stretch>
                  <a:fillRect l="-342" t="-1155" r="-342"/>
                </a:stretch>
              </a:blipFill>
            </p:spPr>
            <p:txBody>
              <a:bodyPr/>
              <a:lstStyle/>
              <a:p>
                <a:r>
                  <a:rPr lang="en-US">
                    <a:noFill/>
                  </a:rPr>
                  <a:t> </a:t>
                </a:r>
              </a:p>
            </p:txBody>
          </p:sp>
        </mc:Fallback>
      </mc:AlternateContent>
    </p:spTree>
    <p:extLst>
      <p:ext uri="{BB962C8B-B14F-4D97-AF65-F5344CB8AC3E}">
        <p14:creationId xmlns:p14="http://schemas.microsoft.com/office/powerpoint/2010/main" val="389205240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a:bodyPr>
              <a:lstStyle/>
              <a:p>
                <a:pPr marL="0" indent="0" algn="just">
                  <a:buNone/>
                </a:pPr>
                <a:r>
                  <a:rPr lang="es-ES_tradnl" dirty="0"/>
                  <a:t>Cabe recalcar que este valor representa el área de un solo orificio del inyector, pero cada uno de nuestros inyectores posee 4 orificios, así que para obtener el área total de los orificios de un inyector hay que multiplicarlo por 4</a:t>
                </a:r>
                <a:r>
                  <a:rPr lang="es-ES_tradnl" dirty="0" smtClean="0"/>
                  <a:t>.</a:t>
                </a:r>
              </a:p>
              <a:p>
                <a:pPr marL="0" indent="0" algn="just">
                  <a:buNone/>
                </a:pPr>
                <a:endParaRPr lang="es-ES_tradnl" dirty="0"/>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𝑨</m:t>
                          </m:r>
                        </m:e>
                        <m:sub>
                          <m:r>
                            <a:rPr lang="es-ES_tradnl" b="1" i="1">
                              <a:latin typeface="Cambria Math" panose="02040503050406030204" pitchFamily="18" charset="0"/>
                            </a:rPr>
                            <m:t>𝒕</m:t>
                          </m:r>
                        </m:sub>
                      </m:sSub>
                      <m:r>
                        <a:rPr lang="es-ES_tradnl">
                          <a:latin typeface="Cambria Math" panose="02040503050406030204" pitchFamily="18" charset="0"/>
                        </a:rPr>
                        <m:t>= </m:t>
                      </m:r>
                      <m:r>
                        <a:rPr lang="es-ES_tradnl" b="1" i="1">
                          <a:latin typeface="Cambria Math" panose="02040503050406030204" pitchFamily="18" charset="0"/>
                        </a:rPr>
                        <m:t>𝑨</m:t>
                      </m:r>
                      <m:r>
                        <a:rPr lang="es-ES_tradnl" i="1">
                          <a:latin typeface="Cambria Math" panose="02040503050406030204" pitchFamily="18" charset="0"/>
                        </a:rPr>
                        <m:t>∗</m:t>
                      </m:r>
                      <m:r>
                        <a:rPr lang="es-ES_tradnl">
                          <a:latin typeface="Cambria Math" panose="02040503050406030204" pitchFamily="18" charset="0"/>
                        </a:rPr>
                        <m:t>#</m:t>
                      </m:r>
                      <m:r>
                        <a:rPr lang="es-ES_tradnl" b="1" i="1">
                          <a:latin typeface="Cambria Math" panose="02040503050406030204" pitchFamily="18" charset="0"/>
                        </a:rPr>
                        <m:t>𝒐𝒓𝒊𝒇𝒊𝒄𝒊𝒐𝒔</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s-ES_tradnl" b="1" i="1">
                              <a:latin typeface="Cambria Math" panose="02040503050406030204" pitchFamily="18" charset="0"/>
                            </a:rPr>
                            <m:t>𝑨</m:t>
                          </m:r>
                        </m:e>
                        <m:sub>
                          <m:r>
                            <a:rPr lang="es-ES_tradnl" b="1" i="1">
                              <a:latin typeface="Cambria Math" panose="02040503050406030204" pitchFamily="18" charset="0"/>
                            </a:rPr>
                            <m:t>𝒕</m:t>
                          </m:r>
                        </m:sub>
                      </m:sSub>
                      <m:r>
                        <a:rPr lang="es-ES_tradnl" b="1">
                          <a:latin typeface="Cambria Math" panose="02040503050406030204" pitchFamily="18" charset="0"/>
                        </a:rPr>
                        <m:t>= </m:t>
                      </m:r>
                      <m:sSup>
                        <m:sSupPr>
                          <m:ctrlPr>
                            <a:rPr lang="en-US" i="1">
                              <a:latin typeface="Cambria Math" panose="02040503050406030204" pitchFamily="18" charset="0"/>
                            </a:rPr>
                          </m:ctrlPr>
                        </m:sSupPr>
                        <m:e>
                          <m:r>
                            <a:rPr lang="es-ES_tradnl">
                              <a:latin typeface="Cambria Math" panose="02040503050406030204" pitchFamily="18" charset="0"/>
                            </a:rPr>
                            <m:t>(1.963</m:t>
                          </m:r>
                          <m:r>
                            <a:rPr lang="es-ES_tradnl" i="1">
                              <a:latin typeface="Cambria Math" panose="02040503050406030204" pitchFamily="18" charset="0"/>
                            </a:rPr>
                            <m:t>∗</m:t>
                          </m:r>
                          <m:r>
                            <a:rPr lang="es-ES_tradnl">
                              <a:latin typeface="Cambria Math" panose="02040503050406030204" pitchFamily="18" charset="0"/>
                            </a:rPr>
                            <m:t>10</m:t>
                          </m:r>
                        </m:e>
                        <m:sup>
                          <m:r>
                            <a:rPr lang="es-ES_tradnl" i="1">
                              <a:latin typeface="Cambria Math" panose="02040503050406030204" pitchFamily="18" charset="0"/>
                            </a:rPr>
                            <m:t>−</m:t>
                          </m:r>
                          <m:r>
                            <a:rPr lang="es-ES_tradnl">
                              <a:latin typeface="Cambria Math" panose="02040503050406030204" pitchFamily="18" charset="0"/>
                            </a:rPr>
                            <m:t>9</m:t>
                          </m:r>
                        </m:sup>
                      </m:sSup>
                      <m:r>
                        <a:rPr lang="es-ES_tradnl" b="1">
                          <a:latin typeface="Cambria Math" panose="02040503050406030204" pitchFamily="18" charset="0"/>
                        </a:rPr>
                        <m:t> </m:t>
                      </m:r>
                      <m:sSup>
                        <m:sSupPr>
                          <m:ctrlPr>
                            <a:rPr lang="en-US" i="1">
                              <a:latin typeface="Cambria Math" panose="02040503050406030204" pitchFamily="18" charset="0"/>
                            </a:rPr>
                          </m:ctrlPr>
                        </m:sSupPr>
                        <m:e>
                          <m:r>
                            <a:rPr lang="es-ES_tradnl" i="1">
                              <a:latin typeface="Cambria Math" panose="02040503050406030204" pitchFamily="18" charset="0"/>
                            </a:rPr>
                            <m:t>𝑚</m:t>
                          </m:r>
                        </m:e>
                        <m:sup>
                          <m:r>
                            <a:rPr lang="es-ES_tradnl">
                              <a:latin typeface="Cambria Math" panose="02040503050406030204" pitchFamily="18" charset="0"/>
                            </a:rPr>
                            <m:t>2 </m:t>
                          </m:r>
                        </m:sup>
                      </m:sSup>
                      <m:r>
                        <a:rPr lang="es-ES_tradnl">
                          <a:latin typeface="Cambria Math" panose="02040503050406030204" pitchFamily="18" charset="0"/>
                        </a:rPr>
                        <m:t>)</m:t>
                      </m:r>
                      <m:r>
                        <a:rPr lang="es-ES_tradnl" i="1">
                          <a:latin typeface="Cambria Math" panose="02040503050406030204" pitchFamily="18" charset="0"/>
                        </a:rPr>
                        <m:t>∗</m:t>
                      </m:r>
                      <m:r>
                        <a:rPr lang="es-ES_tradnl">
                          <a:latin typeface="Cambria Math" panose="02040503050406030204" pitchFamily="18" charset="0"/>
                        </a:rPr>
                        <m:t>4</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𝑨</m:t>
                          </m:r>
                        </m:e>
                        <m:sub>
                          <m:r>
                            <a:rPr lang="es-ES_tradnl" b="1" i="1">
                              <a:latin typeface="Cambria Math" panose="02040503050406030204" pitchFamily="18" charset="0"/>
                            </a:rPr>
                            <m:t>𝒕</m:t>
                          </m:r>
                        </m:sub>
                      </m:sSub>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𝟕</m:t>
                          </m:r>
                          <m:r>
                            <a:rPr lang="es-ES_tradnl">
                              <a:latin typeface="Cambria Math" panose="02040503050406030204" pitchFamily="18" charset="0"/>
                            </a:rPr>
                            <m:t>.</m:t>
                          </m:r>
                          <m:r>
                            <a:rPr lang="es-ES_tradnl" b="1" i="1">
                              <a:latin typeface="Cambria Math" panose="02040503050406030204" pitchFamily="18" charset="0"/>
                            </a:rPr>
                            <m:t>𝟖𝟓𝟑</m:t>
                          </m:r>
                          <m:r>
                            <a:rPr lang="es-ES_tradnl" i="1">
                              <a:latin typeface="Cambria Math" panose="02040503050406030204" pitchFamily="18" charset="0"/>
                            </a:rPr>
                            <m:t>∗</m:t>
                          </m:r>
                          <m:r>
                            <a:rPr lang="es-ES_tradnl" b="1" i="1">
                              <a:latin typeface="Cambria Math" panose="02040503050406030204" pitchFamily="18" charset="0"/>
                            </a:rPr>
                            <m:t>𝟏𝟎</m:t>
                          </m:r>
                        </m:e>
                        <m:sup>
                          <m:r>
                            <a:rPr lang="es-ES_tradnl" i="1">
                              <a:latin typeface="Cambria Math" panose="02040503050406030204" pitchFamily="18" charset="0"/>
                            </a:rPr>
                            <m:t>−</m:t>
                          </m:r>
                          <m:r>
                            <a:rPr lang="es-ES_tradnl" b="1" i="1">
                              <a:latin typeface="Cambria Math" panose="02040503050406030204" pitchFamily="18" charset="0"/>
                            </a:rPr>
                            <m:t>𝟗</m:t>
                          </m:r>
                        </m:sup>
                      </m:sSup>
                      <m:r>
                        <a:rPr lang="es-ES_tradnl">
                          <a:latin typeface="Cambria Math" panose="02040503050406030204" pitchFamily="18" charset="0"/>
                        </a:rPr>
                        <m:t> </m:t>
                      </m:r>
                      <m:sSup>
                        <m:sSupPr>
                          <m:ctrlPr>
                            <a:rPr lang="en-US" i="1">
                              <a:latin typeface="Cambria Math" panose="02040503050406030204" pitchFamily="18" charset="0"/>
                            </a:rPr>
                          </m:ctrlPr>
                        </m:sSupPr>
                        <m:e>
                          <m:r>
                            <a:rPr lang="es-ES_tradnl" b="1" i="1">
                              <a:latin typeface="Cambria Math" panose="02040503050406030204" pitchFamily="18" charset="0"/>
                            </a:rPr>
                            <m:t>𝒎</m:t>
                          </m:r>
                        </m:e>
                        <m:sup>
                          <m:r>
                            <a:rPr lang="es-ES_tradnl" b="1" i="1">
                              <a:latin typeface="Cambria Math" panose="02040503050406030204" pitchFamily="18" charset="0"/>
                            </a:rPr>
                            <m:t>𝟐</m:t>
                          </m:r>
                          <m:r>
                            <a:rPr lang="es-ES_tradnl">
                              <a:latin typeface="Cambria Math" panose="02040503050406030204" pitchFamily="18" charset="0"/>
                            </a:rPr>
                            <m:t> </m:t>
                          </m:r>
                        </m:sup>
                      </m:sSup>
                    </m:oMath>
                  </m:oMathPara>
                </a14:m>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1112" t="-769" r="-1112"/>
                </a:stretch>
              </a:blipFill>
            </p:spPr>
            <p:txBody>
              <a:bodyPr/>
              <a:lstStyle/>
              <a:p>
                <a:r>
                  <a:rPr lang="en-US">
                    <a:noFill/>
                  </a:rPr>
                  <a:t> </a:t>
                </a:r>
              </a:p>
            </p:txBody>
          </p:sp>
        </mc:Fallback>
      </mc:AlternateContent>
    </p:spTree>
    <p:extLst>
      <p:ext uri="{BB962C8B-B14F-4D97-AF65-F5344CB8AC3E}">
        <p14:creationId xmlns:p14="http://schemas.microsoft.com/office/powerpoint/2010/main" val="230208232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fontScale="77500" lnSpcReduction="20000"/>
              </a:bodyPr>
              <a:lstStyle/>
              <a:p>
                <a:pPr marL="0" indent="0" algn="just">
                  <a:buNone/>
                </a:pPr>
                <a:r>
                  <a:rPr lang="es-ES_tradnl" dirty="0"/>
                  <a:t>Ahora, debemos determinar un número de revoluciones a las que trabaja el motor y el dato de tiempo de inyección, que serán obtenidos con el escáner </a:t>
                </a:r>
                <a:r>
                  <a:rPr lang="es-ES_tradnl" dirty="0" err="1"/>
                  <a:t>CARMAN</a:t>
                </a:r>
                <a:r>
                  <a:rPr lang="es-ES_tradnl" dirty="0"/>
                  <a:t> </a:t>
                </a:r>
                <a:r>
                  <a:rPr lang="es-ES_tradnl" dirty="0" err="1"/>
                  <a:t>SCAN</a:t>
                </a:r>
                <a:r>
                  <a:rPr lang="es-ES_tradnl" dirty="0"/>
                  <a:t> </a:t>
                </a:r>
                <a:r>
                  <a:rPr lang="es-ES_tradnl" dirty="0" err="1"/>
                  <a:t>VG</a:t>
                </a:r>
                <a:r>
                  <a:rPr lang="es-ES_tradnl" dirty="0"/>
                  <a:t> con el motor en funcionamiento. Los datos obtenidos son los siguientes:</a:t>
                </a:r>
                <a:endParaRPr lang="en-US" dirty="0"/>
              </a:p>
              <a:p>
                <a:pPr marL="0" lvl="0" indent="0" algn="just">
                  <a:buNone/>
                </a:pPr>
                <a:r>
                  <a:rPr lang="es-EC" b="1" dirty="0"/>
                  <a:t>Régimen de giro del motor</a:t>
                </a:r>
                <a:r>
                  <a:rPr lang="es-EC" dirty="0"/>
                  <a:t>: 900 r.p.m.</a:t>
                </a:r>
                <a:endParaRPr lang="en-US" dirty="0"/>
              </a:p>
              <a:p>
                <a:pPr marL="0" lvl="0" indent="0" algn="just">
                  <a:buNone/>
                </a:pPr>
                <a:r>
                  <a:rPr lang="es-EC" b="1" dirty="0"/>
                  <a:t>Tiempo de inyección (ti):</a:t>
                </a:r>
                <a:r>
                  <a:rPr lang="es-EC" dirty="0"/>
                  <a:t> 1,6 ms.</a:t>
                </a:r>
                <a:endParaRPr lang="en-US" dirty="0"/>
              </a:p>
              <a:p>
                <a:pPr marL="0" indent="0" algn="just">
                  <a:buNone/>
                </a:pPr>
                <a:r>
                  <a:rPr lang="es-ES_tradnl" dirty="0" smtClean="0"/>
                  <a:t>Debido </a:t>
                </a:r>
                <a:r>
                  <a:rPr lang="es-ES_tradnl" dirty="0"/>
                  <a:t>a que en una revolución del cigüeñal, el sistema envía pulsos de inyección para dos inyectores, debemos conocer el tiempo en que permanecen abiertos; entonces debemos multiplicar el tiempo de inyección por el número de inyectores:</a:t>
                </a:r>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𝒕𝒊</m:t>
                          </m:r>
                        </m:e>
                        <m:sub>
                          <m:r>
                            <a:rPr lang="es-ES_tradnl" b="1" i="1">
                              <a:latin typeface="Cambria Math" panose="02040503050406030204" pitchFamily="18" charset="0"/>
                            </a:rPr>
                            <m:t>𝟏</m:t>
                          </m:r>
                          <m:r>
                            <a:rPr lang="es-ES_tradnl" b="1" i="1">
                              <a:latin typeface="Cambria Math" panose="02040503050406030204" pitchFamily="18" charset="0"/>
                            </a:rPr>
                            <m:t>𝒄𝒊𝒄𝒍𝒐</m:t>
                          </m:r>
                        </m:sub>
                      </m:sSub>
                      <m:r>
                        <a:rPr lang="es-ES_tradnl">
                          <a:latin typeface="Cambria Math" panose="02040503050406030204" pitchFamily="18" charset="0"/>
                        </a:rPr>
                        <m:t>=</m:t>
                      </m:r>
                      <m:r>
                        <a:rPr lang="es-ES_tradnl" b="1" i="1">
                          <a:latin typeface="Cambria Math" panose="02040503050406030204" pitchFamily="18" charset="0"/>
                        </a:rPr>
                        <m:t>𝒕𝒊</m:t>
                      </m:r>
                      <m:r>
                        <a:rPr lang="es-ES_tradnl" i="1">
                          <a:latin typeface="Cambria Math" panose="02040503050406030204" pitchFamily="18" charset="0"/>
                        </a:rPr>
                        <m:t>∗</m:t>
                      </m:r>
                      <m:r>
                        <a:rPr lang="es-ES_tradnl">
                          <a:latin typeface="Cambria Math" panose="02040503050406030204" pitchFamily="18" charset="0"/>
                        </a:rPr>
                        <m:t>#</m:t>
                      </m:r>
                      <m:r>
                        <a:rPr lang="es-ES_tradnl" b="1" i="1">
                          <a:latin typeface="Cambria Math" panose="02040503050406030204" pitchFamily="18" charset="0"/>
                        </a:rPr>
                        <m:t>𝒊𝒏𝒚𝒆𝒄𝒕𝒐𝒓𝒆𝒔</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𝒕𝒊</m:t>
                          </m:r>
                        </m:e>
                        <m:sub>
                          <m:r>
                            <a:rPr lang="es-ES_tradnl" b="1" i="1">
                              <a:latin typeface="Cambria Math" panose="02040503050406030204" pitchFamily="18" charset="0"/>
                            </a:rPr>
                            <m:t>𝟏</m:t>
                          </m:r>
                          <m:r>
                            <a:rPr lang="es-ES_tradnl" b="1" i="1">
                              <a:latin typeface="Cambria Math" panose="02040503050406030204" pitchFamily="18" charset="0"/>
                            </a:rPr>
                            <m:t>𝒄𝒊𝒄𝒍𝒐</m:t>
                          </m:r>
                        </m:sub>
                      </m:sSub>
                      <m:r>
                        <a:rPr lang="es-ES_tradnl">
                          <a:latin typeface="Cambria Math" panose="02040503050406030204" pitchFamily="18" charset="0"/>
                        </a:rPr>
                        <m:t>=1.6 </m:t>
                      </m:r>
                      <m:r>
                        <a:rPr lang="es-ES_tradnl" i="1">
                          <a:latin typeface="Cambria Math" panose="02040503050406030204" pitchFamily="18" charset="0"/>
                        </a:rPr>
                        <m:t>𝑚𝑠</m:t>
                      </m:r>
                      <m:r>
                        <a:rPr lang="es-ES_tradnl" i="1">
                          <a:latin typeface="Cambria Math" panose="02040503050406030204" pitchFamily="18" charset="0"/>
                        </a:rPr>
                        <m:t>∗</m:t>
                      </m:r>
                      <m:r>
                        <a:rPr lang="es-ES_tradnl">
                          <a:latin typeface="Cambria Math" panose="02040503050406030204" pitchFamily="18" charset="0"/>
                        </a:rPr>
                        <m:t>2</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S_tradnl" b="1" i="1">
                              <a:latin typeface="Cambria Math" panose="02040503050406030204" pitchFamily="18" charset="0"/>
                            </a:rPr>
                            <m:t>𝒕𝒊</m:t>
                          </m:r>
                        </m:e>
                        <m:sub>
                          <m:r>
                            <a:rPr lang="es-ES_tradnl" b="1" i="1">
                              <a:latin typeface="Cambria Math" panose="02040503050406030204" pitchFamily="18" charset="0"/>
                            </a:rPr>
                            <m:t>𝟏</m:t>
                          </m:r>
                          <m:r>
                            <a:rPr lang="es-ES_tradnl" b="1" i="1">
                              <a:latin typeface="Cambria Math" panose="02040503050406030204" pitchFamily="18" charset="0"/>
                            </a:rPr>
                            <m:t>𝒄𝒊𝒄𝒍𝒐</m:t>
                          </m:r>
                        </m:sub>
                      </m:sSub>
                      <m:r>
                        <a:rPr lang="es-ES_tradnl">
                          <a:latin typeface="Cambria Math" panose="02040503050406030204" pitchFamily="18" charset="0"/>
                        </a:rPr>
                        <m:t>=3.2 </m:t>
                      </m:r>
                      <m:r>
                        <a:rPr lang="es-ES_tradnl" i="1">
                          <a:latin typeface="Cambria Math" panose="02040503050406030204" pitchFamily="18" charset="0"/>
                        </a:rPr>
                        <m:t>𝑚𝑠</m:t>
                      </m:r>
                    </m:oMath>
                  </m:oMathPara>
                </a14:m>
                <a:endParaRPr lang="en-US" dirty="0"/>
              </a:p>
              <a:p>
                <a:pPr marL="0" indent="0" algn="just">
                  <a:buNone/>
                </a:pPr>
                <a:r>
                  <a:rPr lang="es-ES_tradnl" dirty="0"/>
                  <a:t> </a:t>
                </a:r>
                <a:r>
                  <a:rPr lang="es-ES_tradnl" dirty="0" smtClean="0"/>
                  <a:t>Por </a:t>
                </a:r>
                <a:r>
                  <a:rPr lang="es-ES_tradnl" dirty="0"/>
                  <a:t>lo tanto, el tiempo de inyección en 1 revolución, será: </a:t>
                </a: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𝟑</m:t>
                      </m:r>
                      <m:r>
                        <a:rPr lang="es-ES_tradnl">
                          <a:latin typeface="Cambria Math" panose="02040503050406030204" pitchFamily="18" charset="0"/>
                        </a:rPr>
                        <m:t>.</m:t>
                      </m:r>
                      <m:r>
                        <a:rPr lang="es-ES_tradnl" b="1" i="1">
                          <a:latin typeface="Cambria Math" panose="02040503050406030204" pitchFamily="18" charset="0"/>
                        </a:rPr>
                        <m:t>𝟐</m:t>
                      </m:r>
                      <m:r>
                        <a:rPr lang="es-ES_tradnl">
                          <a:latin typeface="Cambria Math" panose="02040503050406030204" pitchFamily="18" charset="0"/>
                        </a:rPr>
                        <m:t> </m:t>
                      </m:r>
                      <m:r>
                        <a:rPr lang="es-ES_tradnl" b="1" i="1">
                          <a:latin typeface="Cambria Math" panose="02040503050406030204" pitchFamily="18" charset="0"/>
                        </a:rPr>
                        <m:t>𝒎𝒔</m:t>
                      </m:r>
                      <m:r>
                        <a:rPr lang="es-ES_tradnl">
                          <a:latin typeface="Cambria Math" panose="02040503050406030204" pitchFamily="18" charset="0"/>
                        </a:rPr>
                        <m:t>=</m:t>
                      </m:r>
                      <m:r>
                        <a:rPr lang="es-ES_tradnl" b="1" i="1">
                          <a:latin typeface="Cambria Math" panose="02040503050406030204" pitchFamily="18" charset="0"/>
                        </a:rPr>
                        <m:t>𝟑</m:t>
                      </m:r>
                      <m:r>
                        <a:rPr lang="es-ES_tradnl">
                          <a:latin typeface="Cambria Math" panose="02040503050406030204" pitchFamily="18" charset="0"/>
                        </a:rPr>
                        <m:t>.</m:t>
                      </m:r>
                      <m:r>
                        <a:rPr lang="es-ES_tradnl" b="1" i="1">
                          <a:latin typeface="Cambria Math" panose="02040503050406030204" pitchFamily="18" charset="0"/>
                        </a:rPr>
                        <m:t>𝟐</m:t>
                      </m:r>
                      <m:r>
                        <a:rPr lang="es-ES_tradnl" i="1">
                          <a:latin typeface="Cambria Math" panose="02040503050406030204" pitchFamily="18" charset="0"/>
                        </a:rPr>
                        <m:t>∗</m:t>
                      </m:r>
                      <m:sSup>
                        <m:sSupPr>
                          <m:ctrlPr>
                            <a:rPr lang="en-US" i="1">
                              <a:latin typeface="Cambria Math" panose="02040503050406030204" pitchFamily="18" charset="0"/>
                            </a:rPr>
                          </m:ctrlPr>
                        </m:sSupPr>
                        <m:e>
                          <m:r>
                            <a:rPr lang="es-ES_tradnl" b="1" i="1">
                              <a:latin typeface="Cambria Math" panose="02040503050406030204" pitchFamily="18" charset="0"/>
                            </a:rPr>
                            <m:t>𝟏𝟎</m:t>
                          </m:r>
                        </m:e>
                        <m:sup>
                          <m:r>
                            <a:rPr lang="es-ES_tradnl" b="1" i="1">
                              <a:latin typeface="Cambria Math" panose="02040503050406030204" pitchFamily="18" charset="0"/>
                            </a:rPr>
                            <m:t>𝟑</m:t>
                          </m:r>
                        </m:sup>
                      </m:sSup>
                      <m:r>
                        <a:rPr lang="es-ES_tradnl">
                          <a:latin typeface="Cambria Math" panose="02040503050406030204" pitchFamily="18" charset="0"/>
                        </a:rPr>
                        <m:t> </m:t>
                      </m:r>
                      <m:f>
                        <m:fPr>
                          <m:ctrlPr>
                            <a:rPr lang="en-US" i="1">
                              <a:latin typeface="Cambria Math" panose="02040503050406030204" pitchFamily="18" charset="0"/>
                            </a:rPr>
                          </m:ctrlPr>
                        </m:fPr>
                        <m:num>
                          <m:r>
                            <a:rPr lang="es-ES_tradnl" b="1" i="1">
                              <a:latin typeface="Cambria Math" panose="02040503050406030204" pitchFamily="18" charset="0"/>
                            </a:rPr>
                            <m:t>𝒔</m:t>
                          </m:r>
                        </m:num>
                        <m:den>
                          <m:r>
                            <a:rPr lang="es-ES_tradnl" b="1" i="1">
                              <a:latin typeface="Cambria Math" panose="02040503050406030204" pitchFamily="18" charset="0"/>
                            </a:rPr>
                            <m:t>𝒓𝒆𝒗</m:t>
                          </m:r>
                        </m:den>
                      </m:f>
                    </m:oMath>
                  </m:oMathPara>
                </a14:m>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599" t="-1282" r="-513"/>
                </a:stretch>
              </a:blipFill>
            </p:spPr>
            <p:txBody>
              <a:bodyPr/>
              <a:lstStyle/>
              <a:p>
                <a:r>
                  <a:rPr lang="en-US">
                    <a:noFill/>
                  </a:rPr>
                  <a:t> </a:t>
                </a:r>
              </a:p>
            </p:txBody>
          </p:sp>
        </mc:Fallback>
      </mc:AlternateContent>
    </p:spTree>
    <p:extLst>
      <p:ext uri="{BB962C8B-B14F-4D97-AF65-F5344CB8AC3E}">
        <p14:creationId xmlns:p14="http://schemas.microsoft.com/office/powerpoint/2010/main" val="381037775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a:bodyPr>
              <a:lstStyle/>
              <a:p>
                <a:pPr marL="0" indent="0" algn="just">
                  <a:buNone/>
                </a:pPr>
                <a:r>
                  <a:rPr lang="es-ES_tradnl" dirty="0"/>
                  <a:t>Ahora, para conocer el tiempo que permanecen abiertos los inyectores a la velocidad de 900 RPM, sólo debemos multiplicar el tiempo de inyección en 1 revolución por el número de revoluciones deseado (900 RPM</a:t>
                </a:r>
                <a:r>
                  <a:rPr lang="es-ES_tradnl"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𝒕𝒊</m:t>
                      </m:r>
                      <m:r>
                        <a:rPr lang="es-ES_tradnl" b="1">
                          <a:latin typeface="Cambria Math" panose="02040503050406030204" pitchFamily="18" charset="0"/>
                        </a:rPr>
                        <m:t> =</m:t>
                      </m:r>
                      <m:r>
                        <a:rPr lang="es-ES_tradnl">
                          <a:latin typeface="Cambria Math" panose="02040503050406030204" pitchFamily="18" charset="0"/>
                        </a:rPr>
                        <m:t>3.2</m:t>
                      </m:r>
                      <m:r>
                        <a:rPr lang="es-ES_tradnl" i="1">
                          <a:latin typeface="Cambria Math" panose="02040503050406030204" pitchFamily="18" charset="0"/>
                        </a:rPr>
                        <m:t>∗</m:t>
                      </m:r>
                      <m:sSup>
                        <m:sSupPr>
                          <m:ctrlPr>
                            <a:rPr lang="en-US" i="1">
                              <a:latin typeface="Cambria Math" panose="02040503050406030204" pitchFamily="18" charset="0"/>
                            </a:rPr>
                          </m:ctrlPr>
                        </m:sSupPr>
                        <m:e>
                          <m:r>
                            <a:rPr lang="es-ES_tradnl">
                              <a:latin typeface="Cambria Math" panose="02040503050406030204" pitchFamily="18" charset="0"/>
                            </a:rPr>
                            <m:t>10</m:t>
                          </m:r>
                        </m:e>
                        <m:sup>
                          <m:r>
                            <a:rPr lang="es-ES_tradnl">
                              <a:latin typeface="Cambria Math" panose="02040503050406030204" pitchFamily="18" charset="0"/>
                            </a:rPr>
                            <m:t>3</m:t>
                          </m:r>
                        </m:sup>
                      </m:sSup>
                      <m:r>
                        <a:rPr lang="es-ES_tradnl">
                          <a:latin typeface="Cambria Math" panose="02040503050406030204" pitchFamily="18" charset="0"/>
                        </a:rPr>
                        <m:t> </m:t>
                      </m:r>
                      <m:f>
                        <m:fPr>
                          <m:ctrlPr>
                            <a:rPr lang="en-US" i="1">
                              <a:latin typeface="Cambria Math" panose="02040503050406030204" pitchFamily="18" charset="0"/>
                            </a:rPr>
                          </m:ctrlPr>
                        </m:fPr>
                        <m:num>
                          <m:r>
                            <a:rPr lang="es-ES_tradnl" i="1">
                              <a:latin typeface="Cambria Math" panose="02040503050406030204" pitchFamily="18" charset="0"/>
                            </a:rPr>
                            <m:t>𝑠</m:t>
                          </m:r>
                        </m:num>
                        <m:den>
                          <m:r>
                            <a:rPr lang="es-ES_tradnl" i="1">
                              <a:latin typeface="Cambria Math" panose="02040503050406030204" pitchFamily="18" charset="0"/>
                            </a:rPr>
                            <m:t>𝑟𝑒𝑣</m:t>
                          </m:r>
                        </m:den>
                      </m:f>
                      <m:r>
                        <a:rPr lang="es-ES_tradnl" i="1">
                          <a:latin typeface="Cambria Math" panose="02040503050406030204" pitchFamily="18" charset="0"/>
                        </a:rPr>
                        <m:t>∗</m:t>
                      </m:r>
                      <m:r>
                        <a:rPr lang="es-ES_tradnl">
                          <a:latin typeface="Cambria Math" panose="02040503050406030204" pitchFamily="18" charset="0"/>
                        </a:rPr>
                        <m:t>900</m:t>
                      </m:r>
                      <m:r>
                        <a:rPr lang="es-ES_tradnl" i="1">
                          <a:latin typeface="Cambria Math" panose="02040503050406030204" pitchFamily="18" charset="0"/>
                        </a:rPr>
                        <m:t>𝑟𝑒𝑣</m:t>
                      </m:r>
                    </m:oMath>
                  </m:oMathPara>
                </a14:m>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𝒕𝒊</m:t>
                      </m:r>
                      <m:r>
                        <a:rPr lang="es-ES_tradnl">
                          <a:latin typeface="Cambria Math" panose="02040503050406030204" pitchFamily="18" charset="0"/>
                        </a:rPr>
                        <m:t> =</m:t>
                      </m:r>
                      <m:r>
                        <a:rPr lang="es-ES_tradnl" b="1" i="1">
                          <a:latin typeface="Cambria Math" panose="02040503050406030204" pitchFamily="18" charset="0"/>
                        </a:rPr>
                        <m:t>𝟐</m:t>
                      </m:r>
                      <m:r>
                        <a:rPr lang="es-ES_tradnl">
                          <a:latin typeface="Cambria Math" panose="02040503050406030204" pitchFamily="18" charset="0"/>
                        </a:rPr>
                        <m:t>.</m:t>
                      </m:r>
                      <m:r>
                        <a:rPr lang="es-ES_tradnl" b="1" i="1">
                          <a:latin typeface="Cambria Math" panose="02040503050406030204" pitchFamily="18" charset="0"/>
                        </a:rPr>
                        <m:t>𝟖𝟖</m:t>
                      </m:r>
                      <m:r>
                        <a:rPr lang="es-ES_tradnl" b="1" i="1">
                          <a:latin typeface="Cambria Math" panose="02040503050406030204" pitchFamily="18" charset="0"/>
                        </a:rPr>
                        <m:t>𝒔</m:t>
                      </m:r>
                    </m:oMath>
                  </m:oMathPara>
                </a14:m>
                <a:endParaRPr lang="en-US" dirty="0"/>
              </a:p>
              <a:p>
                <a:pPr marL="0" indent="0" algn="just">
                  <a:buNone/>
                </a:pPr>
                <a:r>
                  <a:rPr lang="es-ES_tradnl" dirty="0"/>
                  <a:t> </a:t>
                </a:r>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1112" t="-769" r="-1112"/>
                </a:stretch>
              </a:blipFill>
            </p:spPr>
            <p:txBody>
              <a:bodyPr/>
              <a:lstStyle/>
              <a:p>
                <a:r>
                  <a:rPr lang="en-US">
                    <a:noFill/>
                  </a:rPr>
                  <a:t> </a:t>
                </a:r>
              </a:p>
            </p:txBody>
          </p:sp>
        </mc:Fallback>
      </mc:AlternateContent>
    </p:spTree>
    <p:extLst>
      <p:ext uri="{BB962C8B-B14F-4D97-AF65-F5344CB8AC3E}">
        <p14:creationId xmlns:p14="http://schemas.microsoft.com/office/powerpoint/2010/main" val="30347860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CAUDAL DE COMBUSTIBLE DE INYECTORES</a:t>
            </a:r>
            <a:endParaRPr lang="en-US"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07704" y="1916832"/>
                <a:ext cx="7128792" cy="4752528"/>
              </a:xfrm>
            </p:spPr>
            <p:txBody>
              <a:bodyPr>
                <a:normAutofit/>
              </a:bodyPr>
              <a:lstStyle/>
              <a:p>
                <a:pPr marL="0" indent="0" algn="just">
                  <a:buNone/>
                </a:pPr>
                <a:r>
                  <a:rPr lang="es-ES_tradnl" dirty="0"/>
                  <a:t>Entonces, en 1 minuto, girando el motor a 900 RPM, los inyectores han permanecido abiertos un tiempo de apenas 2,88 s. Conocido este valor, ya podemos calcular el volumen de combustible consumido por el motor a 900 RPM</a:t>
                </a:r>
                <a:r>
                  <a:rPr lang="es-ES_tradnl" dirty="0" smtClean="0"/>
                  <a:t>.</a:t>
                </a:r>
              </a:p>
              <a:p>
                <a:pPr marL="0" indent="0" algn="just">
                  <a:buNone/>
                </a:pP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𝑽</m:t>
                      </m:r>
                      <m:r>
                        <a:rPr lang="es-ES_tradnl">
                          <a:latin typeface="Cambria Math" panose="02040503050406030204" pitchFamily="18" charset="0"/>
                        </a:rPr>
                        <m:t>=</m:t>
                      </m:r>
                      <m:r>
                        <a:rPr lang="es-ES_tradnl" b="1" i="1">
                          <a:latin typeface="Cambria Math" panose="02040503050406030204" pitchFamily="18" charset="0"/>
                        </a:rPr>
                        <m:t>𝑸</m:t>
                      </m:r>
                      <m:r>
                        <a:rPr lang="es-ES_tradnl" i="1">
                          <a:latin typeface="Cambria Math" panose="02040503050406030204" pitchFamily="18" charset="0"/>
                        </a:rPr>
                        <m:t>∗</m:t>
                      </m:r>
                      <m:r>
                        <a:rPr lang="es-ES_tradnl" b="1" i="1">
                          <a:latin typeface="Cambria Math" panose="02040503050406030204" pitchFamily="18" charset="0"/>
                        </a:rPr>
                        <m:t>𝒕𝒊</m:t>
                      </m:r>
                    </m:oMath>
                  </m:oMathPara>
                </a14:m>
                <a:endParaRPr lang="en-US" dirty="0"/>
              </a:p>
              <a:p>
                <a:pPr marL="0" indent="0" algn="just">
                  <a:buNone/>
                </a:pPr>
                <a:r>
                  <a:rPr lang="es-ES_tradnl" b="1" dirty="0"/>
                  <a:t> </a:t>
                </a:r>
                <a:r>
                  <a:rPr lang="es-EC" b="1" dirty="0" smtClean="0"/>
                  <a:t>V </a:t>
                </a:r>
                <a:r>
                  <a:rPr lang="es-EC" b="1" dirty="0"/>
                  <a:t>=</a:t>
                </a:r>
                <a:r>
                  <a:rPr lang="es-EC" dirty="0"/>
                  <a:t>  volumen de combustible consumido</a:t>
                </a:r>
                <a:endParaRPr lang="en-US" dirty="0"/>
              </a:p>
              <a:p>
                <a:pPr marL="0" lvl="0" indent="0" algn="just">
                  <a:buNone/>
                </a:pPr>
                <a:r>
                  <a:rPr lang="es-EC" b="1" dirty="0"/>
                  <a:t>Q =</a:t>
                </a:r>
                <a:r>
                  <a:rPr lang="es-EC" dirty="0"/>
                  <a:t> caudal enviado por los inyectores</a:t>
                </a:r>
                <a:endParaRPr lang="en-US" dirty="0"/>
              </a:p>
              <a:p>
                <a:pPr marL="0" lvl="0" indent="0" algn="just">
                  <a:buNone/>
                </a:pPr>
                <a:r>
                  <a:rPr lang="es-EC" b="1" dirty="0"/>
                  <a:t>ti =</a:t>
                </a:r>
                <a:r>
                  <a:rPr lang="es-EC" dirty="0"/>
                  <a:t> tiempo que éstos permanecen abiertos.</a:t>
                </a:r>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07704" y="1916832"/>
                <a:ext cx="7128792" cy="4752528"/>
              </a:xfrm>
              <a:blipFill rotWithShape="0">
                <a:blip r:embed="rId2"/>
                <a:stretch>
                  <a:fillRect l="-1112" t="-769" r="-1112"/>
                </a:stretch>
              </a:blipFill>
            </p:spPr>
            <p:txBody>
              <a:bodyPr/>
              <a:lstStyle/>
              <a:p>
                <a:r>
                  <a:rPr lang="en-US">
                    <a:noFill/>
                  </a:rPr>
                  <a:t> </a:t>
                </a:r>
              </a:p>
            </p:txBody>
          </p:sp>
        </mc:Fallback>
      </mc:AlternateContent>
    </p:spTree>
    <p:extLst>
      <p:ext uri="{BB962C8B-B14F-4D97-AF65-F5344CB8AC3E}">
        <p14:creationId xmlns:p14="http://schemas.microsoft.com/office/powerpoint/2010/main" val="337238467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CALCULO DE TORQUE</a:t>
            </a:r>
            <a:endParaRPr lang="en-US" sz="3200" b="1" cap="all" dirty="0"/>
          </a:p>
        </p:txBody>
      </p:sp>
      <p:sp>
        <p:nvSpPr>
          <p:cNvPr id="3" name="2 Marcador de contenido"/>
          <p:cNvSpPr>
            <a:spLocks noGrp="1"/>
          </p:cNvSpPr>
          <p:nvPr>
            <p:ph idx="1"/>
          </p:nvPr>
        </p:nvSpPr>
        <p:spPr>
          <a:xfrm>
            <a:off x="1907704" y="1916832"/>
            <a:ext cx="6192688" cy="288032"/>
          </a:xfrm>
        </p:spPr>
        <p:txBody>
          <a:bodyPr>
            <a:normAutofit fontScale="70000" lnSpcReduction="20000"/>
          </a:bodyPr>
          <a:lstStyle/>
          <a:p>
            <a:pPr marL="0" lvl="0" indent="0">
              <a:buNone/>
            </a:pPr>
            <a:r>
              <a:rPr lang="es-EC" dirty="0" smtClean="0"/>
              <a:t>r =300 </a:t>
            </a:r>
            <a:r>
              <a:rPr lang="es-EC" dirty="0"/>
              <a:t>mm = 0,3 m</a:t>
            </a:r>
            <a:endParaRPr lang="en-US" dirty="0"/>
          </a:p>
          <a:p>
            <a:pPr marL="0" indent="0" algn="just">
              <a:buNone/>
            </a:pP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2960248508"/>
              </p:ext>
            </p:extLst>
          </p:nvPr>
        </p:nvGraphicFramePr>
        <p:xfrm>
          <a:off x="3779912" y="2348880"/>
          <a:ext cx="2870423" cy="4389120"/>
        </p:xfrm>
        <a:graphic>
          <a:graphicData uri="http://schemas.openxmlformats.org/drawingml/2006/table">
            <a:tbl>
              <a:tblPr firstRow="1" firstCol="1" bandRow="1">
                <a:tableStyleId>{5C22544A-7EE6-4342-B048-85BDC9FD1C3A}</a:tableStyleId>
              </a:tblPr>
              <a:tblGrid>
                <a:gridCol w="1237252"/>
                <a:gridCol w="1633171"/>
              </a:tblGrid>
              <a:tr h="492329">
                <a:tc>
                  <a:txBody>
                    <a:bodyPr/>
                    <a:lstStyle/>
                    <a:p>
                      <a:pPr marR="50165" indent="270510" algn="l">
                        <a:lnSpc>
                          <a:spcPct val="150000"/>
                        </a:lnSpc>
                        <a:spcAft>
                          <a:spcPts val="0"/>
                        </a:spcAft>
                      </a:pPr>
                      <a:r>
                        <a:rPr lang="es-ES_tradnl" sz="1200" dirty="0">
                          <a:effectLst/>
                        </a:rPr>
                        <a:t> </a:t>
                      </a:r>
                      <a:endParaRPr lang="en-US" sz="1200" dirty="0">
                        <a:effectLst/>
                      </a:endParaRPr>
                    </a:p>
                    <a:p>
                      <a:pPr marR="50165" indent="270510" algn="l">
                        <a:lnSpc>
                          <a:spcPct val="150000"/>
                        </a:lnSpc>
                        <a:spcAft>
                          <a:spcPts val="0"/>
                        </a:spcAft>
                      </a:pPr>
                      <a:r>
                        <a:rPr lang="es-ES_tradnl" sz="1200" dirty="0">
                          <a:effectLst/>
                        </a:rPr>
                        <a:t>F1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2220,00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215,00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210,00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206,33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200,00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F6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198,33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F7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193,33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F8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186,67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F9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183,33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F10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170,00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F11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150,00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136,67</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100,00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83,33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r h="248460">
                <a:tc>
                  <a:txBody>
                    <a:bodyPr/>
                    <a:lstStyle/>
                    <a:p>
                      <a:pPr marR="50165" indent="270510" algn="l">
                        <a:lnSpc>
                          <a:spcPct val="150000"/>
                        </a:lnSpc>
                        <a:spcAft>
                          <a:spcPts val="0"/>
                        </a:spcAft>
                      </a:pPr>
                      <a:r>
                        <a:rPr lang="es-ES_tradnl" sz="1200">
                          <a:effectLst/>
                        </a:rPr>
                        <a:t>F15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c>
                  <a:txBody>
                    <a:bodyPr/>
                    <a:lstStyle/>
                    <a:p>
                      <a:pPr marR="50165" indent="270510" algn="l">
                        <a:lnSpc>
                          <a:spcPct val="150000"/>
                        </a:lnSpc>
                        <a:spcAft>
                          <a:spcPts val="0"/>
                        </a:spcAft>
                      </a:pPr>
                      <a:r>
                        <a:rPr lang="es-ES_tradnl" sz="1200" dirty="0">
                          <a:effectLst/>
                        </a:rPr>
                        <a:t>60,00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073" marR="20073" marT="0" marB="0" anchor="b"/>
                </a:tc>
              </a:tr>
            </a:tbl>
          </a:graphicData>
        </a:graphic>
      </p:graphicFrame>
    </p:spTree>
    <p:extLst>
      <p:ext uri="{BB962C8B-B14F-4D97-AF65-F5344CB8AC3E}">
        <p14:creationId xmlns:p14="http://schemas.microsoft.com/office/powerpoint/2010/main" val="2385161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cap="all" dirty="0" smtClean="0"/>
              <a:t>ANTECEDENTES</a:t>
            </a:r>
            <a:endParaRPr lang="es-EC" dirty="0"/>
          </a:p>
        </p:txBody>
      </p:sp>
      <p:sp>
        <p:nvSpPr>
          <p:cNvPr id="3" name="2 Marcador de contenido"/>
          <p:cNvSpPr>
            <a:spLocks noGrp="1"/>
          </p:cNvSpPr>
          <p:nvPr>
            <p:ph idx="1"/>
          </p:nvPr>
        </p:nvSpPr>
        <p:spPr/>
        <p:txBody>
          <a:bodyPr>
            <a:normAutofit fontScale="92500" lnSpcReduction="20000"/>
          </a:bodyPr>
          <a:lstStyle/>
          <a:p>
            <a:pPr marL="0" indent="0" algn="just">
              <a:buNone/>
            </a:pPr>
            <a:r>
              <a:rPr lang="es-ES_tradnl" dirty="0"/>
              <a:t>En la actualidad el desarrollo tecnológico a nivel automotriz avanza vertiginosamente con el pasar de los días. En su afán de cumplir con su misión el Laboratorio de Motores de Combustión Interna dispone al momento de un banco de pruebas obsoleto con un motor Ford Cortina 1300cc de carburador, el cual se desea sustituirlo por un  motor LADA 1.7cc de inyección electrónica junto con la implementación de un software que nos permita la obtención de sus curvas características (Torque, Potencia al freno, Consumo especifico de combustible) de este motor en tiempo real, el motor LADA 1.7 cc fue donado como recurso para impartir la cátedra de inyección electrónica; materia que consta en el pensum de estudios de la carrera y que es una de las más importantes para la preparación de los futuros profesionales. </a:t>
            </a:r>
            <a:endParaRPr lang="en-US" dirty="0"/>
          </a:p>
          <a:p>
            <a:pPr marL="0" indent="0" algn="just">
              <a:buNone/>
            </a:pPr>
            <a:endParaRPr lang="es-EC"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POTENCIA DEL MOTOR</a:t>
            </a:r>
            <a:endParaRPr lang="es-ES" sz="40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979712" y="2117614"/>
                <a:ext cx="7056784" cy="4705588"/>
              </a:xfrm>
            </p:spPr>
            <p:txBody>
              <a:bodyPr>
                <a:normAutofit/>
              </a:bodyPr>
              <a:lstStyle/>
              <a:p>
                <a:pPr marL="0" indent="0">
                  <a:buNone/>
                </a:pPr>
                <a:r>
                  <a:rPr lang="es-ES_tradnl" dirty="0"/>
                  <a:t>La potencia (P) es el trabajo desarrollado por unidad de tiempo. La potencia de un vehículo se desarrolla en el desplazamiento de la carga</a:t>
                </a:r>
                <a:r>
                  <a:rPr lang="es-ES_tradnl" dirty="0" smtClean="0"/>
                  <a:t>.</a:t>
                </a:r>
              </a:p>
              <a:p>
                <a:endParaRPr lang="es-ES_tradnl" dirty="0"/>
              </a:p>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𝑷</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𝑻</m:t>
                          </m:r>
                          <m:r>
                            <a:rPr lang="es-ES_tradnl" i="1">
                              <a:latin typeface="Cambria Math" panose="02040503050406030204" pitchFamily="18" charset="0"/>
                            </a:rPr>
                            <m:t>∗</m:t>
                          </m:r>
                          <m:r>
                            <a:rPr lang="es-ES_tradnl" b="1" i="1">
                              <a:latin typeface="Cambria Math" panose="02040503050406030204" pitchFamily="18" charset="0"/>
                            </a:rPr>
                            <m:t>𝒏</m:t>
                          </m:r>
                        </m:num>
                        <m:den>
                          <m:r>
                            <a:rPr lang="es-ES_tradnl" b="1" i="1">
                              <a:latin typeface="Cambria Math" panose="02040503050406030204" pitchFamily="18" charset="0"/>
                            </a:rPr>
                            <m:t>𝟗</m:t>
                          </m:r>
                          <m:r>
                            <a:rPr lang="es-ES_tradnl">
                              <a:latin typeface="Cambria Math" panose="02040503050406030204" pitchFamily="18" charset="0"/>
                            </a:rPr>
                            <m:t>.</m:t>
                          </m:r>
                          <m:r>
                            <a:rPr lang="es-ES_tradnl" b="1" i="1">
                              <a:latin typeface="Cambria Math" panose="02040503050406030204" pitchFamily="18" charset="0"/>
                            </a:rPr>
                            <m:t>𝟓𝟓</m:t>
                          </m:r>
                        </m:den>
                      </m:f>
                    </m:oMath>
                  </m:oMathPara>
                </a14:m>
                <a:endParaRPr lang="en-US" dirty="0"/>
              </a:p>
              <a:p>
                <a:pPr marL="0" indent="0">
                  <a:buNone/>
                </a:pPr>
                <a:r>
                  <a:rPr lang="es-ES_tradnl" dirty="0" smtClean="0"/>
                  <a:t>Donde</a:t>
                </a:r>
                <a:r>
                  <a:rPr lang="es-ES_tradnl" dirty="0"/>
                  <a:t>:</a:t>
                </a:r>
                <a:endParaRPr lang="en-US" dirty="0"/>
              </a:p>
              <a:p>
                <a:pPr marL="0" lvl="0" indent="0">
                  <a:buNone/>
                </a:pPr>
                <a:r>
                  <a:rPr lang="es-EC" b="1" dirty="0"/>
                  <a:t>T =</a:t>
                </a:r>
                <a:r>
                  <a:rPr lang="es-EC" dirty="0"/>
                  <a:t>	Torque  [N.m] </a:t>
                </a:r>
                <a:endParaRPr lang="en-US" dirty="0"/>
              </a:p>
              <a:p>
                <a:pPr marL="0" lvl="0" indent="0">
                  <a:buNone/>
                </a:pPr>
                <a:r>
                  <a:rPr lang="es-EC" b="1" dirty="0"/>
                  <a:t>n  =</a:t>
                </a:r>
                <a:r>
                  <a:rPr lang="es-EC" dirty="0"/>
                  <a:t> Revoluciones por minuto [RPM]</a:t>
                </a:r>
                <a:endParaRPr lang="en-US" dirty="0"/>
              </a:p>
              <a:p>
                <a:pPr marL="0" indent="0">
                  <a:buNone/>
                </a:pPr>
                <a:r>
                  <a:rPr lang="es-ES_tradnl" dirty="0"/>
                  <a:t> </a:t>
                </a:r>
                <a:endParaRPr lang="en-US" dirty="0"/>
              </a:p>
              <a:p>
                <a:endParaRPr lang="es-ES_tradnl" dirty="0" smtClean="0"/>
              </a:p>
              <a:p>
                <a:endParaRPr lang="es-ES_tradnl" dirty="0" smtClean="0"/>
              </a:p>
              <a:p>
                <a:endParaRPr lang="es-ES_tradnl" sz="800" dirty="0"/>
              </a:p>
              <a:p>
                <a:endParaRPr lang="en-U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979712" y="2117614"/>
                <a:ext cx="7056784" cy="4705588"/>
              </a:xfrm>
              <a:blipFill rotWithShape="0">
                <a:blip r:embed="rId2"/>
                <a:stretch>
                  <a:fillRect l="-1124" t="-777"/>
                </a:stretch>
              </a:blipFill>
            </p:spPr>
            <p:txBody>
              <a:bodyPr/>
              <a:lstStyle/>
              <a:p>
                <a:r>
                  <a:rPr lang="en-US">
                    <a:noFill/>
                  </a:rPr>
                  <a:t> </a:t>
                </a:r>
              </a:p>
            </p:txBody>
          </p:sp>
        </mc:Fallback>
      </mc:AlternateContent>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5681429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CALCULO DE TORQUE</a:t>
            </a:r>
            <a:endParaRPr lang="en-US" sz="3200" b="1" cap="all" dirty="0"/>
          </a:p>
        </p:txBody>
      </p:sp>
      <p:pic>
        <p:nvPicPr>
          <p:cNvPr id="5" name="Imagen 4"/>
          <p:cNvPicPr/>
          <p:nvPr/>
        </p:nvPicPr>
        <p:blipFill rotWithShape="1">
          <a:blip r:embed="rId2"/>
          <a:srcRect l="23940" t="13499" r="22934" b="8614"/>
          <a:stretch/>
        </p:blipFill>
        <p:spPr bwMode="auto">
          <a:xfrm>
            <a:off x="1835696" y="1772816"/>
            <a:ext cx="7308304" cy="496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059733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LABVIEW</a:t>
            </a:r>
            <a:endParaRPr lang="en-US" sz="3200" b="1" cap="all" dirty="0"/>
          </a:p>
        </p:txBody>
      </p:sp>
      <p:pic>
        <p:nvPicPr>
          <p:cNvPr id="5" name="Imagen 4"/>
          <p:cNvPicPr/>
          <p:nvPr/>
        </p:nvPicPr>
        <p:blipFill rotWithShape="1">
          <a:blip r:embed="rId2"/>
          <a:srcRect l="8176" t="23363" r="11549" b="12244"/>
          <a:stretch/>
        </p:blipFill>
        <p:spPr bwMode="auto">
          <a:xfrm>
            <a:off x="1943200" y="1772816"/>
            <a:ext cx="7200800"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063694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EXCEL</a:t>
            </a:r>
            <a:endParaRPr lang="en-US" sz="3200" b="1" cap="all" dirty="0"/>
          </a:p>
        </p:txBody>
      </p:sp>
      <p:graphicFrame>
        <p:nvGraphicFramePr>
          <p:cNvPr id="4" name="Gráfico 3"/>
          <p:cNvGraphicFramePr/>
          <p:nvPr>
            <p:extLst>
              <p:ext uri="{D42A27DB-BD31-4B8C-83A1-F6EECF244321}">
                <p14:modId xmlns:p14="http://schemas.microsoft.com/office/powerpoint/2010/main" val="1297712191"/>
              </p:ext>
            </p:extLst>
          </p:nvPr>
        </p:nvGraphicFramePr>
        <p:xfrm>
          <a:off x="2206080" y="2204864"/>
          <a:ext cx="6480720" cy="4248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184576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ANÁLISIS DE LA CURVA</a:t>
            </a:r>
            <a:endParaRPr lang="en-US" sz="3200" b="1" cap="all" dirty="0"/>
          </a:p>
        </p:txBody>
      </p:sp>
      <p:sp>
        <p:nvSpPr>
          <p:cNvPr id="3" name="2 Marcador de contenido"/>
          <p:cNvSpPr>
            <a:spLocks noGrp="1"/>
          </p:cNvSpPr>
          <p:nvPr>
            <p:ph idx="1"/>
          </p:nvPr>
        </p:nvSpPr>
        <p:spPr>
          <a:xfrm>
            <a:off x="1907704" y="1916832"/>
            <a:ext cx="7128792" cy="4752528"/>
          </a:xfrm>
        </p:spPr>
        <p:txBody>
          <a:bodyPr>
            <a:normAutofit/>
          </a:bodyPr>
          <a:lstStyle/>
          <a:p>
            <a:r>
              <a:rPr lang="es-ES_tradnl" dirty="0"/>
              <a:t>Al comparar la curva obtenida mediante LabView y la curva linealizada en Excel se puede concluir que el software de obtención de curvas en tiempo real obtiene las gráficas de manera exacta.</a:t>
            </a:r>
            <a:endParaRPr lang="en-US" dirty="0"/>
          </a:p>
          <a:p>
            <a:r>
              <a:rPr lang="es-ES_tradnl" dirty="0"/>
              <a:t>Con los datos obtenidos al linealizar la curva se puede concluir que el torque máximo de 66 N.m es producido a las 1221 RPM, y a medida que aumentan las revoluciones del motor el torque disminuye.</a:t>
            </a:r>
            <a:endParaRPr lang="en-US" dirty="0"/>
          </a:p>
          <a:p>
            <a:r>
              <a:rPr lang="es-ES_tradnl" dirty="0"/>
              <a:t>Al realizar la comparación con la curva teórica se puede determinar que el motor produce los resultados esperados durante su prueba de funcionamiento</a:t>
            </a:r>
            <a:endParaRPr lang="en-US" dirty="0"/>
          </a:p>
        </p:txBody>
      </p:sp>
    </p:spTree>
    <p:extLst>
      <p:ext uri="{BB962C8B-B14F-4D97-AF65-F5344CB8AC3E}">
        <p14:creationId xmlns:p14="http://schemas.microsoft.com/office/powerpoint/2010/main" val="361064589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CALCULO DE POTENCIA</a:t>
            </a:r>
            <a:endParaRPr lang="en-US" sz="3200" b="1" cap="all" dirty="0"/>
          </a:p>
        </p:txBody>
      </p:sp>
      <p:graphicFrame>
        <p:nvGraphicFramePr>
          <p:cNvPr id="5" name="Tabla 4"/>
          <p:cNvGraphicFramePr>
            <a:graphicFrameLocks noGrp="1"/>
          </p:cNvGraphicFramePr>
          <p:nvPr>
            <p:extLst>
              <p:ext uri="{D42A27DB-BD31-4B8C-83A1-F6EECF244321}">
                <p14:modId xmlns:p14="http://schemas.microsoft.com/office/powerpoint/2010/main" val="4251479133"/>
              </p:ext>
            </p:extLst>
          </p:nvPr>
        </p:nvGraphicFramePr>
        <p:xfrm>
          <a:off x="2267744" y="1988840"/>
          <a:ext cx="6480720" cy="4608510"/>
        </p:xfrm>
        <a:graphic>
          <a:graphicData uri="http://schemas.openxmlformats.org/drawingml/2006/table">
            <a:tbl>
              <a:tblPr firstRow="1" firstCol="1" bandRow="1">
                <a:tableStyleId>{5C22544A-7EE6-4342-B048-85BDC9FD1C3A}</a:tableStyleId>
              </a:tblPr>
              <a:tblGrid>
                <a:gridCol w="1589579"/>
                <a:gridCol w="1511694"/>
                <a:gridCol w="2098249"/>
                <a:gridCol w="1281198"/>
              </a:tblGrid>
              <a:tr h="307234">
                <a:tc>
                  <a:txBody>
                    <a:bodyPr/>
                    <a:lstStyle/>
                    <a:p>
                      <a:pPr indent="270510" algn="ctr">
                        <a:lnSpc>
                          <a:spcPct val="100000"/>
                        </a:lnSpc>
                        <a:spcAft>
                          <a:spcPts val="0"/>
                        </a:spcAft>
                      </a:pPr>
                      <a:r>
                        <a:rPr lang="es-ES_tradnl" sz="1600" dirty="0">
                          <a:effectLst/>
                        </a:rPr>
                        <a:t>T1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dirty="0">
                          <a:effectLst/>
                        </a:rPr>
                        <a:t>66,0</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n1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1221,00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T2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dirty="0">
                          <a:effectLst/>
                        </a:rPr>
                        <a:t>64,5</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n2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1450,20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T3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63,0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n3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1580,20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T4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61,9</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n4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1850,00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T5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60,0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n5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2000,20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T6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59,5</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n6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2231,10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T7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58,0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n7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2450,80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T8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56,0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n8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2621,20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T9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55,0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n9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2834,10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T10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51,0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n10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3021,50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T11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45,0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n11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3213,30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T12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41,0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n12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3413,90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T13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30,0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a:effectLst/>
                        </a:rPr>
                        <a:t>n13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a:effectLst/>
                        </a:rPr>
                        <a:t>3598,70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T14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25,0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n14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dirty="0">
                          <a:effectLst/>
                        </a:rPr>
                        <a:t>3878,30</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r h="307234">
                <a:tc>
                  <a:txBody>
                    <a:bodyPr/>
                    <a:lstStyle/>
                    <a:p>
                      <a:pPr indent="270510" algn="ctr">
                        <a:lnSpc>
                          <a:spcPct val="100000"/>
                        </a:lnSpc>
                        <a:spcAft>
                          <a:spcPts val="0"/>
                        </a:spcAft>
                      </a:pPr>
                      <a:r>
                        <a:rPr lang="es-ES_tradnl" sz="1600">
                          <a:effectLst/>
                        </a:rPr>
                        <a:t>T15 =</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S_tradnl" sz="1600">
                          <a:effectLst/>
                        </a:rPr>
                        <a:t>18,0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nchor="ctr"/>
                </a:tc>
                <a:tc>
                  <a:txBody>
                    <a:bodyPr/>
                    <a:lstStyle/>
                    <a:p>
                      <a:pPr indent="270510" algn="ctr">
                        <a:lnSpc>
                          <a:spcPct val="100000"/>
                        </a:lnSpc>
                        <a:spcAft>
                          <a:spcPts val="0"/>
                        </a:spcAft>
                      </a:pPr>
                      <a:r>
                        <a:rPr lang="es-ES_tradnl" sz="1600" dirty="0">
                          <a:effectLst/>
                        </a:rPr>
                        <a:t>n15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c>
                  <a:txBody>
                    <a:bodyPr/>
                    <a:lstStyle/>
                    <a:p>
                      <a:pPr indent="270510" algn="ctr">
                        <a:lnSpc>
                          <a:spcPct val="100000"/>
                        </a:lnSpc>
                        <a:spcAft>
                          <a:spcPts val="0"/>
                        </a:spcAft>
                      </a:pPr>
                      <a:r>
                        <a:rPr lang="es-EC" sz="1600" dirty="0">
                          <a:effectLst/>
                        </a:rPr>
                        <a:t>4045,70</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6001" marR="16001" marT="0" marB="0"/>
                </a:tc>
              </a:tr>
            </a:tbl>
          </a:graphicData>
        </a:graphic>
      </p:graphicFrame>
    </p:spTree>
    <p:extLst>
      <p:ext uri="{BB962C8B-B14F-4D97-AF65-F5344CB8AC3E}">
        <p14:creationId xmlns:p14="http://schemas.microsoft.com/office/powerpoint/2010/main" val="39749202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CALCULO DE POTENCIA</a:t>
            </a:r>
            <a:endParaRPr lang="en-US" sz="3200" b="1" cap="all" dirty="0"/>
          </a:p>
        </p:txBody>
      </p:sp>
      <p:pic>
        <p:nvPicPr>
          <p:cNvPr id="4" name="Imagen 3"/>
          <p:cNvPicPr/>
          <p:nvPr/>
        </p:nvPicPr>
        <p:blipFill rotWithShape="1">
          <a:blip r:embed="rId2"/>
          <a:srcRect l="30580" t="11687" r="30506" b="8313"/>
          <a:stretch/>
        </p:blipFill>
        <p:spPr bwMode="auto">
          <a:xfrm>
            <a:off x="1835696" y="1772816"/>
            <a:ext cx="7308304" cy="496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59390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LABVIEW</a:t>
            </a:r>
            <a:endParaRPr lang="en-US" sz="3200" b="1" cap="all" dirty="0"/>
          </a:p>
        </p:txBody>
      </p:sp>
      <p:pic>
        <p:nvPicPr>
          <p:cNvPr id="4" name="Imagen 3"/>
          <p:cNvPicPr/>
          <p:nvPr/>
        </p:nvPicPr>
        <p:blipFill rotWithShape="1">
          <a:blip r:embed="rId2"/>
          <a:srcRect l="13901" t="22476" r="12817" b="18200"/>
          <a:stretch/>
        </p:blipFill>
        <p:spPr bwMode="auto">
          <a:xfrm>
            <a:off x="1907704" y="1772816"/>
            <a:ext cx="6984776" cy="48965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81007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EXCEL</a:t>
            </a:r>
            <a:endParaRPr lang="en-US" sz="3200" b="1" cap="all" dirty="0"/>
          </a:p>
        </p:txBody>
      </p:sp>
      <p:graphicFrame>
        <p:nvGraphicFramePr>
          <p:cNvPr id="5" name="Gráfico 4"/>
          <p:cNvGraphicFramePr/>
          <p:nvPr>
            <p:extLst>
              <p:ext uri="{D42A27DB-BD31-4B8C-83A1-F6EECF244321}">
                <p14:modId xmlns:p14="http://schemas.microsoft.com/office/powerpoint/2010/main" val="3481054289"/>
              </p:ext>
            </p:extLst>
          </p:nvPr>
        </p:nvGraphicFramePr>
        <p:xfrm>
          <a:off x="1907704" y="1844824"/>
          <a:ext cx="6984776" cy="4896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444810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ANÁLISIS DE LA CURVA</a:t>
            </a:r>
            <a:endParaRPr lang="en-US" sz="3200" b="1" cap="all" dirty="0"/>
          </a:p>
        </p:txBody>
      </p:sp>
      <p:sp>
        <p:nvSpPr>
          <p:cNvPr id="3" name="2 Marcador de contenido"/>
          <p:cNvSpPr>
            <a:spLocks noGrp="1"/>
          </p:cNvSpPr>
          <p:nvPr>
            <p:ph idx="1"/>
          </p:nvPr>
        </p:nvSpPr>
        <p:spPr>
          <a:xfrm>
            <a:off x="1907704" y="1916832"/>
            <a:ext cx="7128792" cy="4752528"/>
          </a:xfrm>
        </p:spPr>
        <p:txBody>
          <a:bodyPr>
            <a:normAutofit/>
          </a:bodyPr>
          <a:lstStyle/>
          <a:p>
            <a:pPr algn="just"/>
            <a:r>
              <a:rPr lang="es-ES_tradnl" dirty="0"/>
              <a:t>Al comparar la curva obtenida mediante LabView y la curva linealizada en Excel se puede concluir que el software de obtención de curvas en tiempo real obtiene las gráficas de manera exacta.</a:t>
            </a:r>
            <a:endParaRPr lang="en-US" dirty="0"/>
          </a:p>
          <a:p>
            <a:pPr algn="just"/>
            <a:r>
              <a:rPr lang="es-ES_tradnl" dirty="0"/>
              <a:t>Con los datos obtenidos al linealizar la curva se puede concluir que la potencia del motor aumenta hasta un punto máximo que es de 18.50 KW a 3021.50 RPM, a partir de este punto la potencia disminuye mientras las revoluciones aumentan.</a:t>
            </a:r>
            <a:endParaRPr lang="en-US" dirty="0"/>
          </a:p>
          <a:p>
            <a:pPr algn="just"/>
            <a:r>
              <a:rPr lang="es-ES_tradnl" dirty="0"/>
              <a:t>Al realizar la comparación con la curva teórica se puede determinar que el motor produce los resultados esperados durante su prueba de funcionamiento</a:t>
            </a:r>
            <a:endParaRPr lang="en-US" dirty="0"/>
          </a:p>
        </p:txBody>
      </p:sp>
    </p:spTree>
    <p:extLst>
      <p:ext uri="{BB962C8B-B14F-4D97-AF65-F5344CB8AC3E}">
        <p14:creationId xmlns:p14="http://schemas.microsoft.com/office/powerpoint/2010/main" val="254508805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_tradnl" sz="3200" b="1" cap="all" dirty="0" smtClean="0"/>
              <a:t>CALCULO DE CONSUMO ESPECIFICO DE COMBUSTIBLE</a:t>
            </a:r>
            <a:endParaRPr lang="es-ES_tradnl" sz="3200" b="1" cap="all"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2034208" y="2564904"/>
                <a:ext cx="7056784" cy="3456384"/>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_tradnl" b="1" i="1">
                          <a:latin typeface="Cambria Math" panose="02040503050406030204" pitchFamily="18" charset="0"/>
                        </a:rPr>
                        <m:t>𝑪𝑬𝑪</m:t>
                      </m:r>
                      <m:r>
                        <a:rPr lang="es-ES_tradnl">
                          <a:latin typeface="Cambria Math" panose="02040503050406030204" pitchFamily="18" charset="0"/>
                        </a:rPr>
                        <m:t>=</m:t>
                      </m:r>
                      <m:f>
                        <m:fPr>
                          <m:ctrlPr>
                            <a:rPr lang="en-US" i="1">
                              <a:latin typeface="Cambria Math" panose="02040503050406030204" pitchFamily="18" charset="0"/>
                            </a:rPr>
                          </m:ctrlPr>
                        </m:fPr>
                        <m:num>
                          <m:r>
                            <a:rPr lang="es-ES_tradnl" b="1" i="1">
                              <a:latin typeface="Cambria Math" panose="02040503050406030204" pitchFamily="18" charset="0"/>
                            </a:rPr>
                            <m:t>𝒎𝒄</m:t>
                          </m:r>
                        </m:num>
                        <m:den>
                          <m:r>
                            <a:rPr lang="es-ES_tradnl" b="1" i="1">
                              <a:latin typeface="Cambria Math" panose="02040503050406030204" pitchFamily="18" charset="0"/>
                            </a:rPr>
                            <m:t>𝑷</m:t>
                          </m:r>
                        </m:den>
                      </m:f>
                    </m:oMath>
                  </m:oMathPara>
                </a14:m>
                <a:endParaRPr lang="en-US" dirty="0"/>
              </a:p>
              <a:p>
                <a:pPr marL="0" lvl="0" indent="0">
                  <a:buNone/>
                </a:pPr>
                <a:endParaRPr lang="es-EC" b="1" dirty="0" smtClean="0"/>
              </a:p>
              <a:p>
                <a:pPr marL="0" lvl="0" indent="0">
                  <a:buNone/>
                </a:pPr>
                <a:r>
                  <a:rPr lang="es-EC" b="1" dirty="0" err="1" smtClean="0"/>
                  <a:t>CEC</a:t>
                </a:r>
                <a:r>
                  <a:rPr lang="es-EC" b="1" dirty="0" smtClean="0"/>
                  <a:t> </a:t>
                </a:r>
                <a:r>
                  <a:rPr lang="es-EC" b="1" dirty="0"/>
                  <a:t>=</a:t>
                </a:r>
                <a:r>
                  <a:rPr lang="es-EC" dirty="0"/>
                  <a:t>	Consumo específico de combustible [kg/(kW/</a:t>
                </a:r>
                <a:r>
                  <a:rPr lang="es-EC" dirty="0" err="1"/>
                  <a:t>hr</a:t>
                </a:r>
                <a:r>
                  <a:rPr lang="es-EC" dirty="0"/>
                  <a:t>)]</a:t>
                </a:r>
                <a:endParaRPr lang="en-US" dirty="0"/>
              </a:p>
              <a:p>
                <a:pPr marL="0" lvl="0" indent="0">
                  <a:buNone/>
                </a:pPr>
                <a:r>
                  <a:rPr lang="es-EC" b="1" dirty="0"/>
                  <a:t>mc =</a:t>
                </a:r>
                <a:r>
                  <a:rPr lang="es-EC" dirty="0"/>
                  <a:t>	Consumo másico de combustible [kg/</a:t>
                </a:r>
                <a:r>
                  <a:rPr lang="es-EC" dirty="0" err="1"/>
                  <a:t>hr</a:t>
                </a:r>
                <a:r>
                  <a:rPr lang="es-EC" dirty="0"/>
                  <a:t>]</a:t>
                </a:r>
                <a:endParaRPr lang="en-US" dirty="0"/>
              </a:p>
              <a:p>
                <a:pPr marL="0" lvl="0" indent="0">
                  <a:buNone/>
                </a:pPr>
                <a:r>
                  <a:rPr lang="es-EC" b="1" dirty="0"/>
                  <a:t>P =	</a:t>
                </a:r>
                <a:r>
                  <a:rPr lang="es-EC" dirty="0"/>
                  <a:t>	Potencia al freno [kW]</a:t>
                </a:r>
                <a:endParaRPr lang="en-US" dirty="0"/>
              </a:p>
              <a:p>
                <a:pPr marL="0" indent="0" algn="just">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2034208" y="2564904"/>
                <a:ext cx="7056784" cy="3456384"/>
              </a:xfrm>
              <a:blipFill rotWithShape="0">
                <a:blip r:embed="rId2"/>
                <a:stretch>
                  <a:fillRect l="-1124"/>
                </a:stretch>
              </a:blipFill>
            </p:spPr>
            <p:txBody>
              <a:bodyPr/>
              <a:lstStyle/>
              <a:p>
                <a:r>
                  <a:rPr lang="en-US">
                    <a:noFill/>
                  </a:rPr>
                  <a:t> </a:t>
                </a:r>
              </a:p>
            </p:txBody>
          </p:sp>
        </mc:Fallback>
      </mc:AlternateContent>
    </p:spTree>
    <p:extLst>
      <p:ext uri="{BB962C8B-B14F-4D97-AF65-F5344CB8AC3E}">
        <p14:creationId xmlns:p14="http://schemas.microsoft.com/office/powerpoint/2010/main" val="1519740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POTENCIA DEL MOTOR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s://encrypted-tbn2.gstatic.com/images?q=tbn:ANd9GcQTjDrYzLouTpdVjuMReggNoVP4FW5OwIBekfDSvgFlGDt9JOa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257" y="2348880"/>
            <a:ext cx="4861730" cy="379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06137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_tradnl" sz="3200" b="1" cap="all" dirty="0" smtClean="0"/>
              <a:t>CALCULO DE CONSUMO ESPECIFICO DE COMBUSTIBLE</a:t>
            </a:r>
            <a:endParaRPr lang="es-ES_tradnl" sz="3200" b="1" cap="all" dirty="0"/>
          </a:p>
        </p:txBody>
      </p:sp>
      <p:graphicFrame>
        <p:nvGraphicFramePr>
          <p:cNvPr id="5" name="Tabla 4"/>
          <p:cNvGraphicFramePr>
            <a:graphicFrameLocks noGrp="1"/>
          </p:cNvGraphicFramePr>
          <p:nvPr>
            <p:extLst>
              <p:ext uri="{D42A27DB-BD31-4B8C-83A1-F6EECF244321}">
                <p14:modId xmlns:p14="http://schemas.microsoft.com/office/powerpoint/2010/main" val="1252499352"/>
              </p:ext>
            </p:extLst>
          </p:nvPr>
        </p:nvGraphicFramePr>
        <p:xfrm>
          <a:off x="1979713" y="1844820"/>
          <a:ext cx="6984774" cy="5486400"/>
        </p:xfrm>
        <a:graphic>
          <a:graphicData uri="http://schemas.openxmlformats.org/drawingml/2006/table">
            <a:tbl>
              <a:tblPr firstRow="1" firstCol="1" bandRow="1">
                <a:tableStyleId>{5C22544A-7EE6-4342-B048-85BDC9FD1C3A}</a:tableStyleId>
              </a:tblPr>
              <a:tblGrid>
                <a:gridCol w="1717852"/>
                <a:gridCol w="1633672"/>
                <a:gridCol w="2229770"/>
                <a:gridCol w="1403480"/>
              </a:tblGrid>
              <a:tr h="326437">
                <a:tc>
                  <a:txBody>
                    <a:bodyPr/>
                    <a:lstStyle/>
                    <a:p>
                      <a:pPr indent="270510" algn="ctr">
                        <a:lnSpc>
                          <a:spcPct val="200000"/>
                        </a:lnSpc>
                        <a:spcAft>
                          <a:spcPts val="0"/>
                        </a:spcAft>
                      </a:pPr>
                      <a:r>
                        <a:rPr lang="es-ES_tradnl" sz="1200">
                          <a:effectLst/>
                        </a:rPr>
                        <a:t>P1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7,54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4,55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8,94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4,60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10,05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4,64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11,22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4,60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13,00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4,62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P6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14,17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mc6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5,09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P7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15,83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mc7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5,35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P8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17,02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mc8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5,53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P9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18,03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mc9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5,64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P10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18,50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mc10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6,18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P11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17,00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mc11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6,83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14,60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mc12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6,70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12,00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mc13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10,85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mc14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14,69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r h="326437">
                <a:tc>
                  <a:txBody>
                    <a:bodyPr/>
                    <a:lstStyle/>
                    <a:p>
                      <a:pPr indent="270510" algn="ctr">
                        <a:lnSpc>
                          <a:spcPct val="200000"/>
                        </a:lnSpc>
                        <a:spcAft>
                          <a:spcPts val="0"/>
                        </a:spcAft>
                      </a:pPr>
                      <a:r>
                        <a:rPr lang="es-ES_tradnl" sz="1200">
                          <a:effectLst/>
                        </a:rPr>
                        <a:t>P15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a:effectLst/>
                        </a:rPr>
                        <a:t>7,54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c>
                  <a:txBody>
                    <a:bodyPr/>
                    <a:lstStyle/>
                    <a:p>
                      <a:pPr indent="270510" algn="ctr">
                        <a:lnSpc>
                          <a:spcPct val="200000"/>
                        </a:lnSpc>
                        <a:spcAft>
                          <a:spcPts val="0"/>
                        </a:spcAft>
                      </a:pPr>
                      <a:r>
                        <a:rPr lang="es-ES_tradnl" sz="1200">
                          <a:effectLst/>
                        </a:rPr>
                        <a:t>mc15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tc>
                <a:tc>
                  <a:txBody>
                    <a:bodyPr/>
                    <a:lstStyle/>
                    <a:p>
                      <a:pPr indent="270510" algn="ctr">
                        <a:lnSpc>
                          <a:spcPct val="200000"/>
                        </a:lnSpc>
                        <a:spcAft>
                          <a:spcPts val="0"/>
                        </a:spcAft>
                      </a:pPr>
                      <a:r>
                        <a:rPr lang="es-ES_tradnl" sz="1200" dirty="0">
                          <a:effectLst/>
                        </a:rPr>
                        <a:t>12,21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001" marR="24001" marT="0" marB="0" anchor="ctr"/>
                </a:tc>
              </a:tr>
            </a:tbl>
          </a:graphicData>
        </a:graphic>
      </p:graphicFrame>
    </p:spTree>
    <p:extLst>
      <p:ext uri="{BB962C8B-B14F-4D97-AF65-F5344CB8AC3E}">
        <p14:creationId xmlns:p14="http://schemas.microsoft.com/office/powerpoint/2010/main" val="264269387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_tradnl" sz="3200" b="1" cap="all" dirty="0" smtClean="0"/>
              <a:t>CALCULO DE CONSUMO ESPECIFICO DE COMBUSTIBLE</a:t>
            </a:r>
            <a:endParaRPr lang="es-ES_tradnl" sz="3200" b="1" cap="all" dirty="0"/>
          </a:p>
        </p:txBody>
      </p:sp>
      <p:pic>
        <p:nvPicPr>
          <p:cNvPr id="4" name="Imagen 3"/>
          <p:cNvPicPr/>
          <p:nvPr/>
        </p:nvPicPr>
        <p:blipFill rotWithShape="1">
          <a:blip r:embed="rId2"/>
          <a:srcRect l="31334" t="10560" r="29747" b="9660"/>
          <a:stretch/>
        </p:blipFill>
        <p:spPr bwMode="auto">
          <a:xfrm>
            <a:off x="1907704" y="1772817"/>
            <a:ext cx="7128792" cy="496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889956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LABVIEW</a:t>
            </a:r>
            <a:endParaRPr lang="en-US" sz="3200" b="1" cap="all" dirty="0"/>
          </a:p>
        </p:txBody>
      </p:sp>
      <p:pic>
        <p:nvPicPr>
          <p:cNvPr id="4" name="Imagen 3"/>
          <p:cNvPicPr/>
          <p:nvPr/>
        </p:nvPicPr>
        <p:blipFill rotWithShape="1">
          <a:blip r:embed="rId2"/>
          <a:srcRect l="9237" t="16037" r="10507" b="18265"/>
          <a:stretch/>
        </p:blipFill>
        <p:spPr bwMode="auto">
          <a:xfrm>
            <a:off x="1835696" y="1772816"/>
            <a:ext cx="7200800" cy="49685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623566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GRAFICA EN EXCEL</a:t>
            </a:r>
            <a:endParaRPr lang="en-US" sz="3200" b="1" cap="all" dirty="0"/>
          </a:p>
        </p:txBody>
      </p:sp>
      <p:graphicFrame>
        <p:nvGraphicFramePr>
          <p:cNvPr id="5" name="Gráfico 4"/>
          <p:cNvGraphicFramePr/>
          <p:nvPr>
            <p:extLst>
              <p:ext uri="{D42A27DB-BD31-4B8C-83A1-F6EECF244321}">
                <p14:modId xmlns:p14="http://schemas.microsoft.com/office/powerpoint/2010/main" val="2708711727"/>
              </p:ext>
            </p:extLst>
          </p:nvPr>
        </p:nvGraphicFramePr>
        <p:xfrm>
          <a:off x="1907704" y="1988840"/>
          <a:ext cx="7128792"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70496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r"/>
            <a:r>
              <a:rPr lang="es-ES" sz="3200" b="1" cap="all" dirty="0" smtClean="0"/>
              <a:t>ANÁLISIS DE LA CURVA</a:t>
            </a:r>
            <a:endParaRPr lang="en-US" sz="3200" b="1" cap="all" dirty="0"/>
          </a:p>
        </p:txBody>
      </p:sp>
      <p:sp>
        <p:nvSpPr>
          <p:cNvPr id="3" name="2 Marcador de contenido"/>
          <p:cNvSpPr>
            <a:spLocks noGrp="1"/>
          </p:cNvSpPr>
          <p:nvPr>
            <p:ph idx="1"/>
          </p:nvPr>
        </p:nvSpPr>
        <p:spPr>
          <a:xfrm>
            <a:off x="1907704" y="1916832"/>
            <a:ext cx="7128792" cy="4752528"/>
          </a:xfrm>
        </p:spPr>
        <p:txBody>
          <a:bodyPr>
            <a:normAutofit fontScale="92500"/>
          </a:bodyPr>
          <a:lstStyle/>
          <a:p>
            <a:pPr algn="just"/>
            <a:r>
              <a:rPr lang="es-ES_tradnl" dirty="0"/>
              <a:t>Al comparar la curva obtenida mediante LabView y la curva linealizada en Excel se puede concluir que el software de obtención de curvas en tiempo real obtiene las gráficas de manera exacta.</a:t>
            </a:r>
            <a:endParaRPr lang="en-US" dirty="0"/>
          </a:p>
          <a:p>
            <a:pPr algn="just"/>
            <a:r>
              <a:rPr lang="es-ES_tradnl" dirty="0"/>
              <a:t>Con los datos obtenidos al linealizar la curva se puede concluir que el consumo específico de combustible disminuye al aumentar las RPM hasta un punto mínimo que es de 0.46 kg/kW.hr  a 3413,90 RPM, y a partir de este al aumentar las revoluciones por minuto el consumo específico de combustible aumenta de manera significativa.</a:t>
            </a:r>
            <a:endParaRPr lang="en-US" dirty="0"/>
          </a:p>
          <a:p>
            <a:pPr algn="just"/>
            <a:r>
              <a:rPr lang="es-ES_tradnl" dirty="0"/>
              <a:t>Al realizar la comparación con la curva teórica se puede determinar que el motor produce los resultados esperados durante su prueba de funcionamiento.</a:t>
            </a:r>
            <a:endParaRPr lang="en-US" dirty="0"/>
          </a:p>
        </p:txBody>
      </p:sp>
    </p:spTree>
    <p:extLst>
      <p:ext uri="{BB962C8B-B14F-4D97-AF65-F5344CB8AC3E}">
        <p14:creationId xmlns:p14="http://schemas.microsoft.com/office/powerpoint/2010/main" val="109930586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70000" lnSpcReduction="20000"/>
          </a:bodyPr>
          <a:lstStyle/>
          <a:p>
            <a:pPr algn="just"/>
            <a:r>
              <a:rPr lang="es-EC" sz="3200" b="1" dirty="0"/>
              <a:t>ESTABILIZACIÓN DE LOS EQUIPOS </a:t>
            </a:r>
            <a:endParaRPr lang="en-US" sz="3200" b="1" dirty="0"/>
          </a:p>
          <a:p>
            <a:pPr marL="0" indent="0" algn="just">
              <a:buNone/>
            </a:pPr>
            <a:r>
              <a:rPr lang="es-ES_tradnl" sz="2400" dirty="0"/>
              <a:t>Para dar inicio al programa de mantenimiento preventivo se debe llevar los equipos a un nivel de operación aceptable para que a partir de este punto se inicien las acciones de mantenimiento preventivo para evitar que estos decaigan de nuevo, la estabilización de los equipos consiste en reparar o cambiar aquellos elementos defectuosos de manera que todas las partes cumplan la misión para lo que fueron diseñadas. </a:t>
            </a:r>
            <a:endParaRPr lang="en-US" sz="2400" dirty="0"/>
          </a:p>
          <a:p>
            <a:pPr algn="just"/>
            <a:r>
              <a:rPr lang="es-EC" sz="3100" b="1" dirty="0"/>
              <a:t>EVALUACIÓN GENERAL DEL FUNCIONAMIENTO DE LOS EQUIPOS </a:t>
            </a:r>
            <a:endParaRPr lang="en-US" sz="3100" b="1" dirty="0"/>
          </a:p>
          <a:p>
            <a:pPr marL="0" indent="0" algn="just">
              <a:buNone/>
            </a:pPr>
            <a:r>
              <a:rPr lang="es-ES_tradnl" sz="2400" dirty="0"/>
              <a:t>La evaluación general del funcionamiento de los equipos es muy importante ya que permite saber las condiciones del equipo en general para que de ahí se haga la planificación y programación del mantenimiento de los mismos. Esta evaluación debe ser muy minuciosa ya que de esto depende que la estabilización de los equipos sea lo mejor posible. Para poder evaluar las condiciones del equipo se utilizará como herramienta un formato en el cual se listará el componente del equipo que se deberá revisar o evaluar y anotar el estado en que se encuentra. </a:t>
            </a:r>
            <a:endParaRPr lang="en-US" sz="2400" dirty="0"/>
          </a:p>
          <a:p>
            <a:pPr algn="just"/>
            <a:endParaRPr lang="es-ES" dirty="0"/>
          </a:p>
        </p:txBody>
      </p:sp>
    </p:spTree>
    <p:extLst>
      <p:ext uri="{BB962C8B-B14F-4D97-AF65-F5344CB8AC3E}">
        <p14:creationId xmlns:p14="http://schemas.microsoft.com/office/powerpoint/2010/main" val="118975731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55000" lnSpcReduction="20000"/>
          </a:bodyPr>
          <a:lstStyle/>
          <a:p>
            <a:pPr algn="just"/>
            <a:r>
              <a:rPr lang="es-EC" sz="4600" b="1" dirty="0"/>
              <a:t>IDENTIFICACIÓN DE PIEZAS DEFECTUOSAS </a:t>
            </a:r>
            <a:endParaRPr lang="en-US" sz="4600" b="1" dirty="0"/>
          </a:p>
          <a:p>
            <a:pPr marL="0" indent="0" algn="just">
              <a:buNone/>
            </a:pPr>
            <a:r>
              <a:rPr lang="es-ES_tradnl" sz="2400" dirty="0"/>
              <a:t>Una vez que se ha realizado la evaluación de los equipos se puede identificar aquellas piezas o dispositivos que no están funcionando bien. Una forma de identificar las piezas defectuosas es tomando como herramienta los formatos de </a:t>
            </a:r>
            <a:r>
              <a:rPr lang="es-ES_tradnl" sz="2400" dirty="0" err="1"/>
              <a:t>check</a:t>
            </a:r>
            <a:r>
              <a:rPr lang="es-ES_tradnl" sz="2400" dirty="0"/>
              <a:t> </a:t>
            </a:r>
            <a:r>
              <a:rPr lang="es-ES_tradnl" sz="2400" dirty="0" err="1"/>
              <a:t>list</a:t>
            </a:r>
            <a:r>
              <a:rPr lang="es-ES_tradnl" sz="2400" dirty="0"/>
              <a:t> de los servicios o rutinas de mantenimiento, en ellos se indica cuáles son las partes o los dispositivos que deben revisarse y que deben estar funcionando en perfectas condiciones para que el equipo opere en las mejores condiciones posibles, en el caso de que haya más de una pieza defectuosa debe realizarse una lista por separado de cada equipo para poder elaborar posteriormente un listado general a efecto de realizar las órdenes de compra para reposición de los mismos. </a:t>
            </a:r>
            <a:endParaRPr lang="en-US" sz="2400" dirty="0"/>
          </a:p>
          <a:p>
            <a:pPr marL="457200" lvl="3" algn="just">
              <a:spcBef>
                <a:spcPts val="1800"/>
              </a:spcBef>
              <a:buClr>
                <a:schemeClr val="accent1"/>
              </a:buClr>
              <a:buFont typeface="Wingdings" pitchFamily="2" charset="2"/>
              <a:buChar char=""/>
            </a:pPr>
            <a:r>
              <a:rPr lang="es-EC" sz="4600" b="1" dirty="0"/>
              <a:t>CAMBIO / REPARACIÓN DE PARTES DEFECTUOSAS </a:t>
            </a:r>
            <a:endParaRPr lang="en-US" sz="4600" b="1" dirty="0"/>
          </a:p>
          <a:p>
            <a:pPr marL="0" indent="0" algn="just">
              <a:buNone/>
            </a:pPr>
            <a:r>
              <a:rPr lang="es-ES_tradnl" sz="2300" dirty="0"/>
              <a:t>Cuando se han identificado las piezas defectuosas de los equipos se debe proceder a la reparación o cambio de éstos. La decisión de reparar o de efectuar una compra de una parte defectuosa se debe hacer usando el criterio </a:t>
            </a:r>
            <a:r>
              <a:rPr lang="es-ES_tradnl" sz="2400" dirty="0"/>
              <a:t>siguiente: </a:t>
            </a:r>
            <a:endParaRPr lang="en-US" sz="2400" dirty="0"/>
          </a:p>
          <a:p>
            <a:pPr marL="0" lvl="0" indent="0" algn="just">
              <a:lnSpc>
                <a:spcPct val="120000"/>
              </a:lnSpc>
              <a:buNone/>
            </a:pPr>
            <a:r>
              <a:rPr lang="es-EC" sz="2400" dirty="0"/>
              <a:t>¿Cuánto es el costo de adquirir la pieza nueva comparado con el costo de reparación del </a:t>
            </a:r>
            <a:r>
              <a:rPr lang="es-EC" sz="2400" dirty="0" smtClean="0"/>
              <a:t>mismo</a:t>
            </a:r>
            <a:endParaRPr lang="en-US" sz="2400" dirty="0"/>
          </a:p>
          <a:p>
            <a:pPr marL="0" lvl="0" indent="0" algn="just">
              <a:lnSpc>
                <a:spcPct val="120000"/>
              </a:lnSpc>
              <a:buNone/>
            </a:pPr>
            <a:r>
              <a:rPr lang="es-EC" sz="2400" dirty="0" smtClean="0"/>
              <a:t>¿Tendrá </a:t>
            </a:r>
            <a:r>
              <a:rPr lang="es-EC" sz="2400" dirty="0"/>
              <a:t>la misma vida útil si se repara?, </a:t>
            </a:r>
            <a:endParaRPr lang="en-US" sz="2400" dirty="0"/>
          </a:p>
          <a:p>
            <a:pPr marL="0" lvl="0" indent="0" algn="just">
              <a:lnSpc>
                <a:spcPct val="120000"/>
              </a:lnSpc>
              <a:buNone/>
            </a:pPr>
            <a:r>
              <a:rPr lang="es-EC" sz="2400" dirty="0"/>
              <a:t>¿Existe en el mercado?, etc. </a:t>
            </a:r>
            <a:endParaRPr lang="en-US" sz="2400" dirty="0"/>
          </a:p>
          <a:p>
            <a:pPr algn="just"/>
            <a:endParaRPr lang="es-ES" dirty="0"/>
          </a:p>
        </p:txBody>
      </p:sp>
    </p:spTree>
    <p:extLst>
      <p:ext uri="{BB962C8B-B14F-4D97-AF65-F5344CB8AC3E}">
        <p14:creationId xmlns:p14="http://schemas.microsoft.com/office/powerpoint/2010/main" val="317214817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70000" lnSpcReduction="20000"/>
          </a:bodyPr>
          <a:lstStyle/>
          <a:p>
            <a:pPr algn="just"/>
            <a:r>
              <a:rPr lang="es-EC" sz="3200" b="1" dirty="0"/>
              <a:t>ESTABILIZACIÓN DE LOS EQUIPOS </a:t>
            </a:r>
            <a:endParaRPr lang="en-US" sz="3200" b="1" dirty="0"/>
          </a:p>
          <a:p>
            <a:pPr marL="0" indent="0" algn="just">
              <a:buNone/>
            </a:pPr>
            <a:r>
              <a:rPr lang="es-ES_tradnl" sz="2400" dirty="0"/>
              <a:t>Para dar inicio al programa de mantenimiento preventivo se debe llevar los equipos a un nivel de operación aceptable para que a partir de este punto se inicien las acciones de mantenimiento preventivo para evitar que estos decaigan de nuevo, la estabilización de los equipos consiste en reparar o cambiar aquellos elementos defectuosos de manera que todas las partes cumplan la misión para lo que fueron diseñadas. </a:t>
            </a:r>
            <a:endParaRPr lang="en-US" sz="2400" dirty="0"/>
          </a:p>
          <a:p>
            <a:pPr algn="just"/>
            <a:r>
              <a:rPr lang="es-EC" sz="3100" b="1" dirty="0"/>
              <a:t>EVALUACIÓN GENERAL DEL FUNCIONAMIENTO DE LOS EQUIPOS </a:t>
            </a:r>
            <a:endParaRPr lang="en-US" sz="3100" b="1" dirty="0"/>
          </a:p>
          <a:p>
            <a:pPr marL="0" indent="0" algn="just">
              <a:buNone/>
            </a:pPr>
            <a:r>
              <a:rPr lang="es-ES_tradnl" sz="2400" dirty="0"/>
              <a:t>La evaluación general del funcionamiento de los equipos es muy importante ya que permite saber las condiciones del equipo en general para que de ahí se haga la planificación y programación del mantenimiento de los mismos. Esta evaluación debe ser muy minuciosa ya que de esto depende que la estabilización de los equipos sea lo mejor posible. Para poder evaluar las condiciones del equipo se utilizará como herramienta un formato en el cual se listará el componente del equipo que se deberá revisar o evaluar y anotar el estado en que se encuentra. </a:t>
            </a:r>
            <a:endParaRPr lang="en-US" sz="2400" dirty="0"/>
          </a:p>
          <a:p>
            <a:pPr algn="just"/>
            <a:endParaRPr lang="es-ES" dirty="0"/>
          </a:p>
        </p:txBody>
      </p:sp>
    </p:spTree>
    <p:extLst>
      <p:ext uri="{BB962C8B-B14F-4D97-AF65-F5344CB8AC3E}">
        <p14:creationId xmlns:p14="http://schemas.microsoft.com/office/powerpoint/2010/main" val="242461405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85000" lnSpcReduction="20000"/>
          </a:bodyPr>
          <a:lstStyle/>
          <a:p>
            <a:pPr algn="just"/>
            <a:r>
              <a:rPr lang="es-EC" sz="3200" b="1" dirty="0"/>
              <a:t>REQUISICIÓN DE PARTES FALTANTES </a:t>
            </a:r>
            <a:endParaRPr lang="en-US" sz="3200" b="1" dirty="0"/>
          </a:p>
          <a:p>
            <a:pPr marL="0" indent="0" algn="just">
              <a:buNone/>
            </a:pPr>
            <a:r>
              <a:rPr lang="es-ES_tradnl" sz="2400" dirty="0"/>
              <a:t>Si es necesario adquirir una pieza nueva para reemplazar la que está defectuosa se debe realizar una requisición de compra para que el departamento de compras haga efectiva la misma en el menor tiempo posible y evitarnos demoras en las reparaciones.</a:t>
            </a:r>
            <a:endParaRPr lang="en-US" sz="2400" dirty="0"/>
          </a:p>
          <a:p>
            <a:pPr marL="457200" lvl="3" algn="just">
              <a:spcBef>
                <a:spcPts val="1800"/>
              </a:spcBef>
              <a:buClr>
                <a:schemeClr val="accent1"/>
              </a:buClr>
              <a:buFont typeface="Wingdings" pitchFamily="2" charset="2"/>
              <a:buChar char=""/>
            </a:pPr>
            <a:r>
              <a:rPr lang="es-EC" sz="3200" b="1" dirty="0"/>
              <a:t>INSTALACIÓN DE PARTES FALTANTES </a:t>
            </a:r>
            <a:endParaRPr lang="en-US" sz="3200" b="1" dirty="0"/>
          </a:p>
          <a:p>
            <a:pPr marL="0" indent="0" algn="just">
              <a:buNone/>
            </a:pPr>
            <a:r>
              <a:rPr lang="es-ES_tradnl" sz="2400" dirty="0"/>
              <a:t>Las partes defectuosas que hayan sido reparadas o adquiridas nuevas para su reemplazo deben instalarse lo más pronto posible de manera que sea posible iniciar con el programa. Este es el último paso a darse en la etapa de estabilización de los equipos y al mismo tiempo es el punto de inicio del programa ya que a partir de aquí se debe empezar a recopilar la información si no hay una base de datos existente. Esta recopilación de datos nos servirá para poder llevar un historial del equipo y evaluar los resultados con base al tiempo y a costos. </a:t>
            </a:r>
            <a:endParaRPr lang="en-US" sz="2400" dirty="0"/>
          </a:p>
          <a:p>
            <a:pPr algn="just"/>
            <a:endParaRPr lang="es-ES" dirty="0"/>
          </a:p>
        </p:txBody>
      </p:sp>
    </p:spTree>
    <p:extLst>
      <p:ext uri="{BB962C8B-B14F-4D97-AF65-F5344CB8AC3E}">
        <p14:creationId xmlns:p14="http://schemas.microsoft.com/office/powerpoint/2010/main" val="286029284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85000" lnSpcReduction="20000"/>
          </a:bodyPr>
          <a:lstStyle/>
          <a:p>
            <a:pPr algn="just"/>
            <a:r>
              <a:rPr lang="es-EC" sz="3500" b="1" dirty="0"/>
              <a:t>MECANISMOS DE RECOLECCIÓN DE INFORMACIÓN </a:t>
            </a:r>
            <a:endParaRPr lang="en-US" sz="3500" b="1" dirty="0"/>
          </a:p>
          <a:p>
            <a:pPr marL="0" indent="0" algn="just">
              <a:buNone/>
            </a:pPr>
            <a:r>
              <a:rPr lang="es-ES_tradnl" sz="2400" dirty="0"/>
              <a:t>Las técnicas  utilizadas  para  el desarrollo del programa de mantenimiento preventivo consisten básicamente en la búsqueda de fuentes de información ya sea de forma escrita o verbal que permitan conocer y entender el funcionamiento básico de los equipos para luego definir los medios a utilizar y profundizar en los temas en los que se tiene previsto trabajar. </a:t>
            </a:r>
            <a:endParaRPr lang="en-US" sz="2400" dirty="0"/>
          </a:p>
          <a:p>
            <a:pPr algn="just"/>
            <a:r>
              <a:rPr lang="es-EC" sz="4100" b="1" dirty="0"/>
              <a:t>BASES DE DATOS </a:t>
            </a:r>
            <a:endParaRPr lang="en-US" sz="4100" b="1" dirty="0"/>
          </a:p>
          <a:p>
            <a:pPr marL="0" indent="0" algn="just">
              <a:buNone/>
            </a:pPr>
            <a:r>
              <a:rPr lang="es-ES_tradnl" sz="2400" dirty="0"/>
              <a:t>Las bases de datos tienen como objetivo guardar la información que se considere necesaria de manera que esta pueda ser compartida vía correo u otro medio electrónico, además, la información puede ser graficada fácilmente lo que significa un ahorro de tiempo en la elaboración de informes. </a:t>
            </a:r>
            <a:endParaRPr lang="en-US" sz="2400" dirty="0"/>
          </a:p>
          <a:p>
            <a:pPr algn="just"/>
            <a:endParaRPr lang="es-ES" dirty="0"/>
          </a:p>
        </p:txBody>
      </p:sp>
    </p:spTree>
    <p:extLst>
      <p:ext uri="{BB962C8B-B14F-4D97-AF65-F5344CB8AC3E}">
        <p14:creationId xmlns:p14="http://schemas.microsoft.com/office/powerpoint/2010/main" val="3264037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CONSUMO ESPECIFICO DE COMBUSTIBLE</a:t>
            </a:r>
            <a:endParaRPr lang="es-ES" sz="4000" b="1" cap="all" dirty="0"/>
          </a:p>
        </p:txBody>
      </p:sp>
      <mc:AlternateContent xmlns:mc="http://schemas.openxmlformats.org/markup-compatibility/2006">
        <mc:Choice xmlns:a14="http://schemas.microsoft.com/office/drawing/2010/main" Requires="a14">
          <p:sp>
            <p:nvSpPr>
              <p:cNvPr id="3" name="2 Marcador de contenido"/>
              <p:cNvSpPr>
                <a:spLocks noGrp="1"/>
              </p:cNvSpPr>
              <p:nvPr>
                <p:ph idx="1"/>
              </p:nvPr>
            </p:nvSpPr>
            <p:spPr>
              <a:xfrm>
                <a:off x="1979712" y="1988840"/>
                <a:ext cx="7056784" cy="4705588"/>
              </a:xfrm>
            </p:spPr>
            <p:txBody>
              <a:bodyPr>
                <a:normAutofit/>
              </a:bodyPr>
              <a:lstStyle/>
              <a:p>
                <a:pPr marL="0" indent="0" algn="just">
                  <a:buNone/>
                </a:pPr>
                <a:r>
                  <a:rPr lang="es-ES_tradnl" dirty="0"/>
                  <a:t>El consumo específico es la cantidad de combustible consum</a:t>
                </a:r>
                <a:r>
                  <a:rPr lang="es-ES_tradnl" dirty="0"/>
                  <a:t>	La determinación del consumo especifico de combustible, la podemos hacer basarnos en la siguiente formula:</a:t>
                </a:r>
                <a:endParaRPr lang="en-US" dirty="0"/>
              </a:p>
              <a:p>
                <a:pPr marL="0" indent="0" algn="just">
                  <a:buNone/>
                </a:pPr>
                <a14:m>
                  <m:oMathPara xmlns:m="http://schemas.openxmlformats.org/officeDocument/2006/math">
                    <m:oMathParaPr>
                      <m:jc m:val="centerGroup"/>
                    </m:oMathParaPr>
                    <m:oMath xmlns:m="http://schemas.openxmlformats.org/officeDocument/2006/math">
                      <m:r>
                        <a:rPr lang="es-ES_tradnl" b="1" i="1"/>
                        <m:t>𝑪𝑬𝑪</m:t>
                      </m:r>
                      <m:r>
                        <a:rPr lang="es-ES_tradnl"/>
                        <m:t>=</m:t>
                      </m:r>
                      <m:f>
                        <m:fPr>
                          <m:ctrlPr>
                            <a:rPr lang="en-US" i="1"/>
                          </m:ctrlPr>
                        </m:fPr>
                        <m:num>
                          <m:r>
                            <a:rPr lang="es-ES_tradnl" b="1" i="1"/>
                            <m:t>𝒎𝒄</m:t>
                          </m:r>
                        </m:num>
                        <m:den>
                          <m:r>
                            <a:rPr lang="es-ES_tradnl" b="1" i="1"/>
                            <m:t>𝑷</m:t>
                          </m:r>
                        </m:den>
                      </m:f>
                    </m:oMath>
                  </m:oMathPara>
                </a14:m>
                <a:endParaRPr lang="en-US" dirty="0"/>
              </a:p>
              <a:p>
                <a:pPr marL="0" indent="0" algn="just">
                  <a:buNone/>
                </a:pPr>
                <a:r>
                  <a:rPr lang="es-EC" b="1" dirty="0" err="1" smtClean="0"/>
                  <a:t>CEC</a:t>
                </a:r>
                <a:r>
                  <a:rPr lang="es-EC" b="1" dirty="0" smtClean="0"/>
                  <a:t> </a:t>
                </a:r>
                <a:r>
                  <a:rPr lang="es-EC" b="1" dirty="0"/>
                  <a:t>=</a:t>
                </a:r>
                <a:r>
                  <a:rPr lang="es-EC" dirty="0"/>
                  <a:t>	Consumo específico de combustible [kg/(kW/</a:t>
                </a:r>
                <a:r>
                  <a:rPr lang="es-EC" dirty="0" err="1"/>
                  <a:t>hr</a:t>
                </a:r>
                <a:r>
                  <a:rPr lang="es-EC" dirty="0"/>
                  <a:t>)]</a:t>
                </a:r>
                <a:endParaRPr lang="en-US" dirty="0"/>
              </a:p>
              <a:p>
                <a:pPr marL="0" lvl="0" indent="0" algn="just">
                  <a:buNone/>
                </a:pPr>
                <a:r>
                  <a:rPr lang="es-EC" b="1" dirty="0"/>
                  <a:t>mc =</a:t>
                </a:r>
                <a:r>
                  <a:rPr lang="es-EC" dirty="0"/>
                  <a:t>	Consumo másico de combustible [kg/</a:t>
                </a:r>
                <a:r>
                  <a:rPr lang="es-EC" dirty="0" err="1"/>
                  <a:t>hr</a:t>
                </a:r>
                <a:r>
                  <a:rPr lang="es-EC" dirty="0"/>
                  <a:t>]</a:t>
                </a:r>
                <a:endParaRPr lang="en-US" dirty="0"/>
              </a:p>
              <a:p>
                <a:pPr marL="0" lvl="0" indent="0" algn="just">
                  <a:buNone/>
                </a:pPr>
                <a:r>
                  <a:rPr lang="es-EC" b="1" dirty="0"/>
                  <a:t>P =	</a:t>
                </a:r>
                <a:r>
                  <a:rPr lang="es-EC" dirty="0" smtClean="0"/>
                  <a:t>Potencia </a:t>
                </a:r>
                <a:r>
                  <a:rPr lang="es-EC" dirty="0"/>
                  <a:t>al freno [kW]</a:t>
                </a:r>
                <a:endParaRPr lang="en-US" dirty="0"/>
              </a:p>
              <a:p>
                <a:pPr marL="0" indent="0" algn="just">
                  <a:buNone/>
                </a:pPr>
                <a:r>
                  <a:rPr lang="es-ES_tradnl" dirty="0"/>
                  <a:t>ido por cada unidad de trabajo desarrollado por el motor. </a:t>
                </a:r>
                <a:r>
                  <a:rPr lang="en-US" dirty="0" smtClean="0"/>
                  <a:t> </a:t>
                </a:r>
                <a:endParaRPr lang="en-US" dirty="0"/>
              </a:p>
              <a:p>
                <a:pPr marL="0" indent="0" algn="just">
                  <a:buNone/>
                </a:pPr>
                <a:endParaRPr lang="en-US" dirty="0"/>
              </a:p>
            </p:txBody>
          </p:sp>
        </mc:Choice>
        <mc:Fallback>
          <p:sp>
            <p:nvSpPr>
              <p:cNvPr id="3" name="2 Marcador de contenido"/>
              <p:cNvSpPr>
                <a:spLocks noGrp="1" noRot="1" noChangeAspect="1" noMove="1" noResize="1" noEditPoints="1" noAdjustHandles="1" noChangeArrowheads="1" noChangeShapeType="1" noTextEdit="1"/>
              </p:cNvSpPr>
              <p:nvPr>
                <p:ph idx="1"/>
              </p:nvPr>
            </p:nvSpPr>
            <p:spPr>
              <a:xfrm>
                <a:off x="1979712" y="1988840"/>
                <a:ext cx="7056784" cy="4705588"/>
              </a:xfrm>
              <a:blipFill rotWithShape="0">
                <a:blip r:embed="rId2"/>
                <a:stretch>
                  <a:fillRect l="-1124" t="-777" r="-1210"/>
                </a:stretch>
              </a:blipFill>
            </p:spPr>
            <p:txBody>
              <a:bodyPr/>
              <a:lstStyle/>
              <a:p>
                <a:r>
                  <a:rPr lang="en-US">
                    <a:noFill/>
                  </a:rPr>
                  <a:t> </a:t>
                </a:r>
              </a:p>
            </p:txBody>
          </p:sp>
        </mc:Fallback>
      </mc:AlternateContent>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342145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85000" lnSpcReduction="20000"/>
          </a:bodyPr>
          <a:lstStyle/>
          <a:p>
            <a:pPr algn="just"/>
            <a:r>
              <a:rPr lang="es-EC" sz="3200" b="1" dirty="0"/>
              <a:t>REQUISICIÓN DE PARTES FALTANTES </a:t>
            </a:r>
            <a:endParaRPr lang="en-US" sz="3200" b="1" dirty="0"/>
          </a:p>
          <a:p>
            <a:pPr marL="0" indent="0" algn="just">
              <a:buNone/>
            </a:pPr>
            <a:r>
              <a:rPr lang="es-ES_tradnl" sz="2400" dirty="0"/>
              <a:t>Si es necesario adquirir una pieza nueva para reemplazar la que está defectuosa se debe realizar una requisición de compra para que el departamento de compras haga efectiva la misma en el menor tiempo posible y evitarnos demoras en las reparaciones.</a:t>
            </a:r>
            <a:endParaRPr lang="en-US" sz="2400" dirty="0"/>
          </a:p>
          <a:p>
            <a:pPr marL="457200" lvl="3" algn="just">
              <a:spcBef>
                <a:spcPts val="1800"/>
              </a:spcBef>
              <a:buClr>
                <a:schemeClr val="accent1"/>
              </a:buClr>
              <a:buFont typeface="Wingdings" pitchFamily="2" charset="2"/>
              <a:buChar char=""/>
            </a:pPr>
            <a:r>
              <a:rPr lang="es-EC" sz="3200" b="1" dirty="0"/>
              <a:t>INSTALACIÓN DE PARTES FALTANTES </a:t>
            </a:r>
            <a:endParaRPr lang="en-US" sz="3200" b="1" dirty="0"/>
          </a:p>
          <a:p>
            <a:pPr marL="0" indent="0" algn="just">
              <a:buNone/>
            </a:pPr>
            <a:r>
              <a:rPr lang="es-ES_tradnl" sz="2400" dirty="0"/>
              <a:t>Las partes defectuosas que hayan sido reparadas o adquiridas nuevas para su reemplazo deben instalarse lo más pronto posible de manera que sea posible iniciar con el programa. Este es el último paso a darse en la etapa de estabilización de los equipos y al mismo tiempo es el punto de inicio del programa ya que a partir de aquí se debe empezar a recopilar la información si no hay una base de datos existente. Esta recopilación de datos nos servirá para poder llevar un historial del equipo y evaluar los resultados con base al tiempo y a costos. </a:t>
            </a:r>
            <a:endParaRPr lang="en-US" sz="2400" dirty="0"/>
          </a:p>
          <a:p>
            <a:pPr algn="just"/>
            <a:endParaRPr lang="es-ES" dirty="0"/>
          </a:p>
        </p:txBody>
      </p:sp>
    </p:spTree>
    <p:extLst>
      <p:ext uri="{BB962C8B-B14F-4D97-AF65-F5344CB8AC3E}">
        <p14:creationId xmlns:p14="http://schemas.microsoft.com/office/powerpoint/2010/main" val="15310759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28600"/>
            <a:ext cx="6995120" cy="1143000"/>
          </a:xfrm>
        </p:spPr>
        <p:txBody>
          <a:bodyPr>
            <a:normAutofit fontScale="90000"/>
          </a:bodyPr>
          <a:lstStyle/>
          <a:p>
            <a:r>
              <a:rPr lang="es-ES" sz="3600" b="1" cap="all" dirty="0" smtClean="0"/>
              <a:t>PROGRAMA DE MANTENIMIENTO PREVENTIVO</a:t>
            </a:r>
            <a:endParaRPr lang="es-ES" sz="3600" b="1" cap="all" dirty="0"/>
          </a:p>
        </p:txBody>
      </p:sp>
      <p:sp>
        <p:nvSpPr>
          <p:cNvPr id="3" name="2 Marcador de contenido"/>
          <p:cNvSpPr>
            <a:spLocks noGrp="1"/>
          </p:cNvSpPr>
          <p:nvPr>
            <p:ph idx="1"/>
          </p:nvPr>
        </p:nvSpPr>
        <p:spPr>
          <a:xfrm>
            <a:off x="1907704" y="1916832"/>
            <a:ext cx="7128792" cy="4824536"/>
          </a:xfrm>
        </p:spPr>
        <p:txBody>
          <a:bodyPr>
            <a:normAutofit fontScale="92500" lnSpcReduction="10000"/>
          </a:bodyPr>
          <a:lstStyle/>
          <a:p>
            <a:pPr algn="just"/>
            <a:r>
              <a:rPr lang="es-EC" sz="3600" b="1" dirty="0" smtClean="0"/>
              <a:t>Formatos </a:t>
            </a:r>
            <a:r>
              <a:rPr lang="es-EC" sz="3600" b="1" dirty="0"/>
              <a:t>de servicio DIARIO, QUINCENAL y </a:t>
            </a:r>
            <a:r>
              <a:rPr lang="es-EC" sz="3600" b="1" dirty="0" smtClean="0"/>
              <a:t>MENSUAL </a:t>
            </a:r>
            <a:r>
              <a:rPr lang="es-EC" sz="3600" b="1" dirty="0"/>
              <a:t>para el banco de pruebas </a:t>
            </a:r>
            <a:endParaRPr lang="en-US" sz="3600" b="1" dirty="0"/>
          </a:p>
          <a:p>
            <a:pPr marL="0" indent="0" algn="just">
              <a:buNone/>
            </a:pPr>
            <a:r>
              <a:rPr lang="es-ES_tradnl" sz="2400" dirty="0"/>
              <a:t>Para llevar un registro de los servicios diario, quincenal y mensual del banco de pruebas se elaboraron formatos de </a:t>
            </a:r>
            <a:r>
              <a:rPr lang="es-ES_tradnl" sz="2400" dirty="0" err="1"/>
              <a:t>check</a:t>
            </a:r>
            <a:r>
              <a:rPr lang="es-ES_tradnl" sz="2400" dirty="0"/>
              <a:t> </a:t>
            </a:r>
            <a:r>
              <a:rPr lang="es-ES_tradnl" sz="2400" dirty="0" err="1"/>
              <a:t>list</a:t>
            </a:r>
            <a:r>
              <a:rPr lang="es-ES_tradnl" sz="2400" dirty="0"/>
              <a:t> los cuales deben ser llenados por el encargado del laboratorio de motores al momento de realizar el servicio y presentarlos posteriormente al Jefe de Laboratorio para que se archiven y estén a la mano en el momento en que se requieran, esto también servirá para iniciar la base de datos de los servicios y el historial del banco de pruebas. A continuación se describen los formatos en mención: </a:t>
            </a:r>
            <a:endParaRPr lang="en-US" sz="2400" dirty="0"/>
          </a:p>
          <a:p>
            <a:pPr algn="just"/>
            <a:endParaRPr lang="es-ES" dirty="0"/>
          </a:p>
        </p:txBody>
      </p:sp>
    </p:spTree>
    <p:extLst>
      <p:ext uri="{BB962C8B-B14F-4D97-AF65-F5344CB8AC3E}">
        <p14:creationId xmlns:p14="http://schemas.microsoft.com/office/powerpoint/2010/main" val="46565657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CHECK LIST DIARIO</a:t>
            </a:r>
            <a:endParaRPr lang="es-ES" sz="3600" b="1" cap="all" dirty="0"/>
          </a:p>
        </p:txBody>
      </p:sp>
      <p:pic>
        <p:nvPicPr>
          <p:cNvPr id="6" name="Imagen 5"/>
          <p:cNvPicPr/>
          <p:nvPr/>
        </p:nvPicPr>
        <p:blipFill>
          <a:blip r:embed="rId2"/>
          <a:stretch>
            <a:fillRect/>
          </a:stretch>
        </p:blipFill>
        <p:spPr>
          <a:xfrm>
            <a:off x="2627784" y="1844824"/>
            <a:ext cx="5328592" cy="4896544"/>
          </a:xfrm>
          <a:prstGeom prst="rect">
            <a:avLst/>
          </a:prstGeom>
        </p:spPr>
      </p:pic>
    </p:spTree>
    <p:extLst>
      <p:ext uri="{BB962C8B-B14F-4D97-AF65-F5344CB8AC3E}">
        <p14:creationId xmlns:p14="http://schemas.microsoft.com/office/powerpoint/2010/main" val="256408304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CHECK LIST QUINCENAL</a:t>
            </a:r>
            <a:endParaRPr lang="es-ES" sz="3600" b="1" cap="all" dirty="0"/>
          </a:p>
        </p:txBody>
      </p:sp>
      <p:pic>
        <p:nvPicPr>
          <p:cNvPr id="4" name="Imagen 3"/>
          <p:cNvPicPr/>
          <p:nvPr/>
        </p:nvPicPr>
        <p:blipFill>
          <a:blip r:embed="rId2"/>
          <a:stretch>
            <a:fillRect/>
          </a:stretch>
        </p:blipFill>
        <p:spPr>
          <a:xfrm>
            <a:off x="2699792" y="1852414"/>
            <a:ext cx="5400600" cy="4888954"/>
          </a:xfrm>
          <a:prstGeom prst="rect">
            <a:avLst/>
          </a:prstGeom>
        </p:spPr>
      </p:pic>
    </p:spTree>
    <p:extLst>
      <p:ext uri="{BB962C8B-B14F-4D97-AF65-F5344CB8AC3E}">
        <p14:creationId xmlns:p14="http://schemas.microsoft.com/office/powerpoint/2010/main" val="1885524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CHECK LIST MENSUAL</a:t>
            </a:r>
            <a:endParaRPr lang="es-ES" sz="3600" b="1" cap="all" dirty="0"/>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2438400" y="1825277"/>
            <a:ext cx="5688632" cy="5013176"/>
          </a:xfrm>
          <a:prstGeom prst="rect">
            <a:avLst/>
          </a:prstGeom>
        </p:spPr>
      </p:pic>
    </p:spTree>
    <p:extLst>
      <p:ext uri="{BB962C8B-B14F-4D97-AF65-F5344CB8AC3E}">
        <p14:creationId xmlns:p14="http://schemas.microsoft.com/office/powerpoint/2010/main" val="229846779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ACTIVIDADES DE SERVICIO MENOR</a:t>
            </a:r>
            <a:endParaRPr lang="es-ES" sz="3600" b="1" cap="all" dirty="0"/>
          </a:p>
        </p:txBody>
      </p:sp>
      <p:sp>
        <p:nvSpPr>
          <p:cNvPr id="3" name="2 Marcador de contenido"/>
          <p:cNvSpPr>
            <a:spLocks noGrp="1"/>
          </p:cNvSpPr>
          <p:nvPr>
            <p:ph idx="1"/>
          </p:nvPr>
        </p:nvSpPr>
        <p:spPr>
          <a:xfrm>
            <a:off x="1907704" y="1916832"/>
            <a:ext cx="6984776" cy="4824536"/>
          </a:xfrm>
        </p:spPr>
        <p:txBody>
          <a:bodyPr>
            <a:normAutofit fontScale="70000" lnSpcReduction="20000"/>
          </a:bodyPr>
          <a:lstStyle/>
          <a:p>
            <a:pPr lvl="0">
              <a:lnSpc>
                <a:spcPct val="120000"/>
              </a:lnSpc>
              <a:spcBef>
                <a:spcPts val="0"/>
              </a:spcBef>
            </a:pPr>
            <a:r>
              <a:rPr lang="es-EC" sz="3100" dirty="0"/>
              <a:t>Inspección visual del sistema mecánico</a:t>
            </a:r>
            <a:endParaRPr lang="en-US" sz="3100" dirty="0"/>
          </a:p>
          <a:p>
            <a:pPr lvl="0">
              <a:lnSpc>
                <a:spcPct val="120000"/>
              </a:lnSpc>
              <a:spcBef>
                <a:spcPts val="0"/>
              </a:spcBef>
            </a:pPr>
            <a:r>
              <a:rPr lang="es-EC" sz="3100" dirty="0"/>
              <a:t>Inspección visual del sistema eléctrico</a:t>
            </a:r>
            <a:endParaRPr lang="en-US" sz="3100" dirty="0"/>
          </a:p>
          <a:p>
            <a:pPr lvl="0">
              <a:lnSpc>
                <a:spcPct val="120000"/>
              </a:lnSpc>
              <a:spcBef>
                <a:spcPts val="0"/>
              </a:spcBef>
            </a:pPr>
            <a:r>
              <a:rPr lang="es-EC" sz="3100" dirty="0"/>
              <a:t>Revisar nivel de eléctrolito de Batería </a:t>
            </a:r>
            <a:endParaRPr lang="en-US" sz="3100" dirty="0"/>
          </a:p>
          <a:p>
            <a:pPr lvl="0">
              <a:lnSpc>
                <a:spcPct val="120000"/>
              </a:lnSpc>
              <a:spcBef>
                <a:spcPts val="0"/>
              </a:spcBef>
            </a:pPr>
            <a:r>
              <a:rPr lang="es-EC" sz="3100" dirty="0"/>
              <a:t>Cambiar Aceite y Filtros de Aceite</a:t>
            </a:r>
            <a:endParaRPr lang="en-US" sz="3100" dirty="0"/>
          </a:p>
          <a:p>
            <a:pPr lvl="0">
              <a:lnSpc>
                <a:spcPct val="120000"/>
              </a:lnSpc>
              <a:spcBef>
                <a:spcPts val="0"/>
              </a:spcBef>
            </a:pPr>
            <a:r>
              <a:rPr lang="es-EC" sz="3100" dirty="0"/>
              <a:t>Cambiar Filtros de Combustible </a:t>
            </a:r>
            <a:endParaRPr lang="en-US" sz="3100" dirty="0"/>
          </a:p>
          <a:p>
            <a:pPr lvl="0">
              <a:lnSpc>
                <a:spcPct val="120000"/>
              </a:lnSpc>
              <a:spcBef>
                <a:spcPts val="0"/>
              </a:spcBef>
            </a:pPr>
            <a:r>
              <a:rPr lang="es-EC" sz="3100" dirty="0"/>
              <a:t>Engrasado del freno hidráulico</a:t>
            </a:r>
            <a:endParaRPr lang="en-US" sz="3100" dirty="0"/>
          </a:p>
          <a:p>
            <a:pPr lvl="0">
              <a:lnSpc>
                <a:spcPct val="120000"/>
              </a:lnSpc>
              <a:spcBef>
                <a:spcPts val="0"/>
              </a:spcBef>
            </a:pPr>
            <a:r>
              <a:rPr lang="es-EC" sz="3100" dirty="0"/>
              <a:t>Realizar mediciones eléctricas en baterías </a:t>
            </a:r>
            <a:endParaRPr lang="en-US" sz="3100" dirty="0"/>
          </a:p>
          <a:p>
            <a:pPr lvl="0">
              <a:lnSpc>
                <a:spcPct val="120000"/>
              </a:lnSpc>
              <a:spcBef>
                <a:spcPts val="0"/>
              </a:spcBef>
            </a:pPr>
            <a:r>
              <a:rPr lang="es-EC" sz="3100" dirty="0"/>
              <a:t>Revisar e inspeccionar aditivo del refrigerante</a:t>
            </a:r>
            <a:endParaRPr lang="en-US" sz="3100" dirty="0"/>
          </a:p>
          <a:p>
            <a:pPr lvl="0">
              <a:lnSpc>
                <a:spcPct val="120000"/>
              </a:lnSpc>
              <a:spcBef>
                <a:spcPts val="0"/>
              </a:spcBef>
            </a:pPr>
            <a:r>
              <a:rPr lang="es-EC" sz="3100" dirty="0"/>
              <a:t>Revisar bandas, mangueras y abrazaderas</a:t>
            </a:r>
            <a:endParaRPr lang="en-US" sz="3100" dirty="0"/>
          </a:p>
          <a:p>
            <a:pPr lvl="0">
              <a:lnSpc>
                <a:spcPct val="120000"/>
              </a:lnSpc>
              <a:spcBef>
                <a:spcPts val="0"/>
              </a:spcBef>
            </a:pPr>
            <a:r>
              <a:rPr lang="es-EC" sz="3100" dirty="0"/>
              <a:t>Revisar nivel de combustible del motor</a:t>
            </a:r>
            <a:endParaRPr lang="en-US" sz="3100" dirty="0"/>
          </a:p>
          <a:p>
            <a:pPr lvl="0">
              <a:lnSpc>
                <a:spcPct val="120000"/>
              </a:lnSpc>
              <a:spcBef>
                <a:spcPts val="0"/>
              </a:spcBef>
            </a:pPr>
            <a:r>
              <a:rPr lang="es-EC" sz="3100" dirty="0"/>
              <a:t>Revisar protectores y tornillos del banco</a:t>
            </a:r>
            <a:endParaRPr lang="en-US" sz="3100" dirty="0"/>
          </a:p>
          <a:p>
            <a:pPr lvl="0">
              <a:lnSpc>
                <a:spcPct val="120000"/>
              </a:lnSpc>
              <a:spcBef>
                <a:spcPts val="0"/>
              </a:spcBef>
            </a:pPr>
            <a:r>
              <a:rPr lang="es-EC" sz="3100" dirty="0"/>
              <a:t>Limpieza completa del interior del tanque de refrigeración</a:t>
            </a:r>
            <a:endParaRPr lang="en-US" sz="3100" dirty="0"/>
          </a:p>
          <a:p>
            <a:pPr lvl="0">
              <a:lnSpc>
                <a:spcPct val="120000"/>
              </a:lnSpc>
              <a:spcBef>
                <a:spcPts val="0"/>
              </a:spcBef>
            </a:pPr>
            <a:r>
              <a:rPr lang="es-EC" sz="3100" dirty="0"/>
              <a:t>Revisión de fugas en cañerías</a:t>
            </a:r>
            <a:endParaRPr lang="en-US" sz="3100" dirty="0"/>
          </a:p>
          <a:p>
            <a:pPr lvl="0" algn="just"/>
            <a:endParaRPr lang="es-EC" dirty="0" smtClean="0"/>
          </a:p>
          <a:p>
            <a:endParaRPr lang="es-ES" dirty="0"/>
          </a:p>
        </p:txBody>
      </p:sp>
    </p:spTree>
    <p:extLst>
      <p:ext uri="{BB962C8B-B14F-4D97-AF65-F5344CB8AC3E}">
        <p14:creationId xmlns:p14="http://schemas.microsoft.com/office/powerpoint/2010/main" val="244410215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ACTIVIDADES DE SERVICIO MAYOR</a:t>
            </a:r>
            <a:endParaRPr lang="es-ES" sz="3600" b="1" cap="all" dirty="0"/>
          </a:p>
        </p:txBody>
      </p:sp>
      <p:sp>
        <p:nvSpPr>
          <p:cNvPr id="3" name="2 Marcador de contenido"/>
          <p:cNvSpPr>
            <a:spLocks noGrp="1"/>
          </p:cNvSpPr>
          <p:nvPr>
            <p:ph idx="1"/>
          </p:nvPr>
        </p:nvSpPr>
        <p:spPr>
          <a:xfrm>
            <a:off x="1907704" y="2204864"/>
            <a:ext cx="6984776" cy="4464496"/>
          </a:xfrm>
        </p:spPr>
        <p:txBody>
          <a:bodyPr>
            <a:noAutofit/>
          </a:bodyPr>
          <a:lstStyle/>
          <a:p>
            <a:pPr marL="0" lvl="0" indent="0" algn="just">
              <a:lnSpc>
                <a:spcPct val="120000"/>
              </a:lnSpc>
              <a:buNone/>
            </a:pPr>
            <a:r>
              <a:rPr lang="es-ES_tradnl" sz="1800" dirty="0"/>
              <a:t>El servicio mayor deberá programarse con anticipación y realizar todos los preparativos para la misma de manera que debemos elaborar un listado de los repuestos que se requerirán y elaborar las órdenes de compra respectivas, dependiendo del tipo de servicio mayor, ya sea medio </a:t>
            </a:r>
            <a:r>
              <a:rPr lang="es-ES_tradnl" sz="1800" dirty="0" err="1"/>
              <a:t>overhaul</a:t>
            </a:r>
            <a:r>
              <a:rPr lang="es-ES_tradnl" sz="1800" dirty="0"/>
              <a:t> u </a:t>
            </a:r>
            <a:r>
              <a:rPr lang="es-ES_tradnl" sz="1800" dirty="0" err="1"/>
              <a:t>overhaul</a:t>
            </a:r>
            <a:r>
              <a:rPr lang="es-ES_tradnl" sz="1800" dirty="0"/>
              <a:t> completo, así será también el tiempo requerido por lo que debe de saberse el tiempo promedio para cada tipo de servicio y en base a esto realizar la programación. La mejor forma para saber este tiempo es basándose principalmente en el control de </a:t>
            </a:r>
            <a:r>
              <a:rPr lang="es-ES_tradnl" sz="1800" dirty="0" err="1"/>
              <a:t>horómetros</a:t>
            </a:r>
            <a:r>
              <a:rPr lang="es-ES_tradnl" sz="1800" dirty="0"/>
              <a:t> ya que este control lleva en cuenta regresiva los </a:t>
            </a:r>
            <a:r>
              <a:rPr lang="es-ES_tradnl" sz="1800" dirty="0" err="1"/>
              <a:t>horómetros</a:t>
            </a:r>
            <a:r>
              <a:rPr lang="es-ES_tradnl" sz="1800" dirty="0"/>
              <a:t> para el servicio de 5000 horas (medio </a:t>
            </a:r>
            <a:r>
              <a:rPr lang="es-ES_tradnl" sz="1800" dirty="0" err="1"/>
              <a:t>overhaul</a:t>
            </a:r>
            <a:r>
              <a:rPr lang="es-ES_tradnl" sz="1800" dirty="0"/>
              <a:t>) y servicio de 10000 horas (</a:t>
            </a:r>
            <a:r>
              <a:rPr lang="es-ES_tradnl" sz="1800" dirty="0" err="1"/>
              <a:t>overhaul</a:t>
            </a:r>
            <a:r>
              <a:rPr lang="es-ES_tradnl" sz="1800" dirty="0"/>
              <a:t> completo) Y realizar la orden de compra de repuestos cuando falten como mínimo 1000 horas de operación</a:t>
            </a:r>
            <a:endParaRPr lang="es-EC" sz="5400" dirty="0" smtClean="0"/>
          </a:p>
          <a:p>
            <a:pPr marL="0" indent="0" algn="just">
              <a:buNone/>
            </a:pPr>
            <a:endParaRPr lang="es-ES" sz="5400" dirty="0"/>
          </a:p>
        </p:txBody>
      </p:sp>
    </p:spTree>
    <p:extLst>
      <p:ext uri="{BB962C8B-B14F-4D97-AF65-F5344CB8AC3E}">
        <p14:creationId xmlns:p14="http://schemas.microsoft.com/office/powerpoint/2010/main" val="164078898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err="1" smtClean="0"/>
              <a:t>OVERHAUL</a:t>
            </a:r>
            <a:endParaRPr lang="es-ES" sz="3600" b="1" cap="all" dirty="0"/>
          </a:p>
        </p:txBody>
      </p:sp>
      <p:sp>
        <p:nvSpPr>
          <p:cNvPr id="3" name="2 Marcador de contenido"/>
          <p:cNvSpPr>
            <a:spLocks noGrp="1"/>
          </p:cNvSpPr>
          <p:nvPr>
            <p:ph idx="1"/>
          </p:nvPr>
        </p:nvSpPr>
        <p:spPr>
          <a:xfrm>
            <a:off x="1907704" y="1844824"/>
            <a:ext cx="7128792" cy="4896544"/>
          </a:xfrm>
        </p:spPr>
        <p:txBody>
          <a:bodyPr>
            <a:normAutofit fontScale="92500" lnSpcReduction="20000"/>
          </a:bodyPr>
          <a:lstStyle/>
          <a:p>
            <a:pPr marL="0" indent="0" algn="just">
              <a:buNone/>
            </a:pPr>
            <a:r>
              <a:rPr lang="es-ES_tradnl" dirty="0"/>
              <a:t>Este servicio se realiza cada 10000 horas de operación y como su nombre lo indica se le realiza una reparación completa al motor por lo que el costo de la reparación es bastante alto. Algunas de las partes principales que se deben reparar o cambiar son las siguientes: </a:t>
            </a:r>
            <a:endParaRPr lang="en-US" dirty="0"/>
          </a:p>
          <a:p>
            <a:pPr lvl="0">
              <a:lnSpc>
                <a:spcPct val="120000"/>
              </a:lnSpc>
              <a:spcBef>
                <a:spcPts val="0"/>
              </a:spcBef>
            </a:pPr>
            <a:r>
              <a:rPr lang="es-EC" dirty="0"/>
              <a:t>Culatas </a:t>
            </a:r>
            <a:endParaRPr lang="en-US" dirty="0"/>
          </a:p>
          <a:p>
            <a:pPr lvl="0">
              <a:lnSpc>
                <a:spcPct val="120000"/>
              </a:lnSpc>
              <a:spcBef>
                <a:spcPts val="0"/>
              </a:spcBef>
            </a:pPr>
            <a:r>
              <a:rPr lang="es-EC" dirty="0"/>
              <a:t>Pistones </a:t>
            </a:r>
            <a:endParaRPr lang="en-US" dirty="0"/>
          </a:p>
          <a:p>
            <a:pPr lvl="0">
              <a:lnSpc>
                <a:spcPct val="120000"/>
              </a:lnSpc>
              <a:spcBef>
                <a:spcPts val="0"/>
              </a:spcBef>
            </a:pPr>
            <a:r>
              <a:rPr lang="es-EC" dirty="0"/>
              <a:t>Bielas </a:t>
            </a:r>
            <a:endParaRPr lang="en-US" dirty="0"/>
          </a:p>
          <a:p>
            <a:pPr lvl="0">
              <a:lnSpc>
                <a:spcPct val="120000"/>
              </a:lnSpc>
              <a:spcBef>
                <a:spcPts val="0"/>
              </a:spcBef>
            </a:pPr>
            <a:r>
              <a:rPr lang="es-EC" dirty="0"/>
              <a:t>Cilindros </a:t>
            </a:r>
            <a:endParaRPr lang="en-US" dirty="0"/>
          </a:p>
          <a:p>
            <a:pPr lvl="0">
              <a:lnSpc>
                <a:spcPct val="120000"/>
              </a:lnSpc>
              <a:spcBef>
                <a:spcPts val="0"/>
              </a:spcBef>
            </a:pPr>
            <a:r>
              <a:rPr lang="es-EC" dirty="0"/>
              <a:t>Anillos </a:t>
            </a:r>
            <a:endParaRPr lang="en-US" dirty="0"/>
          </a:p>
          <a:p>
            <a:pPr lvl="0">
              <a:lnSpc>
                <a:spcPct val="120000"/>
              </a:lnSpc>
              <a:spcBef>
                <a:spcPts val="0"/>
              </a:spcBef>
            </a:pPr>
            <a:r>
              <a:rPr lang="es-EC" dirty="0"/>
              <a:t>Bomba de inyección </a:t>
            </a:r>
            <a:endParaRPr lang="en-US" dirty="0"/>
          </a:p>
          <a:p>
            <a:pPr lvl="0">
              <a:lnSpc>
                <a:spcPct val="120000"/>
              </a:lnSpc>
              <a:spcBef>
                <a:spcPts val="0"/>
              </a:spcBef>
            </a:pPr>
            <a:r>
              <a:rPr lang="es-EC" dirty="0"/>
              <a:t>Tejas centrales y de biela </a:t>
            </a:r>
            <a:endParaRPr lang="en-US" dirty="0"/>
          </a:p>
          <a:p>
            <a:pPr lvl="0">
              <a:lnSpc>
                <a:spcPct val="120000"/>
              </a:lnSpc>
              <a:spcBef>
                <a:spcPts val="0"/>
              </a:spcBef>
            </a:pPr>
            <a:r>
              <a:rPr lang="es-EC" dirty="0"/>
              <a:t>Válvulas </a:t>
            </a:r>
            <a:endParaRPr lang="en-US" dirty="0"/>
          </a:p>
          <a:p>
            <a:pPr lvl="0">
              <a:lnSpc>
                <a:spcPct val="120000"/>
              </a:lnSpc>
              <a:spcBef>
                <a:spcPts val="0"/>
              </a:spcBef>
            </a:pPr>
            <a:r>
              <a:rPr lang="es-EC" dirty="0"/>
              <a:t>Líneas de combustible  </a:t>
            </a:r>
            <a:endParaRPr lang="en-US" dirty="0"/>
          </a:p>
          <a:p>
            <a:pPr lvl="0">
              <a:lnSpc>
                <a:spcPct val="120000"/>
              </a:lnSpc>
              <a:spcBef>
                <a:spcPts val="0"/>
              </a:spcBef>
            </a:pPr>
            <a:r>
              <a:rPr lang="es-EC" dirty="0"/>
              <a:t>Líneas de agua del sistema de enfriamiento </a:t>
            </a:r>
            <a:endParaRPr lang="en-US" dirty="0"/>
          </a:p>
          <a:p>
            <a:pPr lvl="0">
              <a:lnSpc>
                <a:spcPct val="120000"/>
              </a:lnSpc>
              <a:spcBef>
                <a:spcPts val="0"/>
              </a:spcBef>
            </a:pPr>
            <a:r>
              <a:rPr lang="es-EC" dirty="0"/>
              <a:t>Otros </a:t>
            </a:r>
            <a:endParaRPr lang="en-US" dirty="0"/>
          </a:p>
          <a:p>
            <a:pPr lvl="0" algn="just"/>
            <a:endParaRPr lang="es-EC" dirty="0" smtClean="0"/>
          </a:p>
          <a:p>
            <a:endParaRPr lang="es-ES" dirty="0"/>
          </a:p>
        </p:txBody>
      </p:sp>
    </p:spTree>
    <p:extLst>
      <p:ext uri="{BB962C8B-B14F-4D97-AF65-F5344CB8AC3E}">
        <p14:creationId xmlns:p14="http://schemas.microsoft.com/office/powerpoint/2010/main" val="157760411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a:bodyPr>
          <a:lstStyle/>
          <a:p>
            <a:pPr marL="0" lvl="0" indent="0" algn="just">
              <a:buNone/>
            </a:pPr>
            <a:r>
              <a:rPr lang="es-EC" dirty="0"/>
              <a:t>Antes de proceder con el encendido es necesario verificar que el depósito de agua para el circuito de refrigeración del motor se encuentre lleno y las llaves de paso de agua hacia el freno hidráulico y hacia el calorímetro se encuentre en posición abierta</a:t>
            </a:r>
            <a:endParaRPr lang="en-US" dirty="0"/>
          </a:p>
          <a:p>
            <a:pPr marL="0" lvl="0" indent="0" algn="just">
              <a:buNone/>
            </a:pPr>
            <a:endParaRPr lang="es-EC" dirty="0" smtClean="0"/>
          </a:p>
          <a:p>
            <a:pPr marL="0" indent="0" algn="just">
              <a:buNone/>
            </a:pPr>
            <a:endParaRPr lang="es-ES" dirty="0"/>
          </a:p>
        </p:txBody>
      </p:sp>
      <p:pic>
        <p:nvPicPr>
          <p:cNvPr id="4" name="Imagen 3"/>
          <p:cNvPicPr>
            <a:picLocks noChangeAspect="1"/>
          </p:cNvPicPr>
          <p:nvPr/>
        </p:nvPicPr>
        <p:blipFill rotWithShape="1">
          <a:blip r:embed="rId2"/>
          <a:srcRect l="31737" t="40156" r="26202" b="32282"/>
          <a:stretch/>
        </p:blipFill>
        <p:spPr>
          <a:xfrm>
            <a:off x="2555776" y="3933056"/>
            <a:ext cx="5472609" cy="2016224"/>
          </a:xfrm>
          <a:prstGeom prst="rect">
            <a:avLst/>
          </a:prstGeom>
        </p:spPr>
      </p:pic>
    </p:spTree>
    <p:extLst>
      <p:ext uri="{BB962C8B-B14F-4D97-AF65-F5344CB8AC3E}">
        <p14:creationId xmlns:p14="http://schemas.microsoft.com/office/powerpoint/2010/main" val="133640306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fontScale="92500"/>
          </a:bodyPr>
          <a:lstStyle/>
          <a:p>
            <a:pPr marL="0" lvl="0" indent="0" algn="just">
              <a:buNone/>
            </a:pPr>
            <a:r>
              <a:rPr lang="es-EC" dirty="0"/>
              <a:t>Realizar la conexión del cable de datos de la DAQ hacia la laptop, la cual debe previamente estar instalada los software de la Tarjeta de Adquisición de Datos USB-1408FS y el software desarrollado para la adquisición de curvas características en tiempo real junto con el software de LabView</a:t>
            </a:r>
            <a:endParaRPr lang="en-US" dirty="0"/>
          </a:p>
          <a:p>
            <a:pPr marL="0" indent="0" algn="just">
              <a:buNone/>
            </a:pPr>
            <a:endParaRPr lang="es-EC" dirty="0" smtClean="0"/>
          </a:p>
          <a:p>
            <a:pPr marL="0" indent="0" algn="just">
              <a:buNone/>
            </a:pPr>
            <a:endParaRPr lang="es-ES" dirty="0"/>
          </a:p>
        </p:txBody>
      </p:sp>
      <p:pic>
        <p:nvPicPr>
          <p:cNvPr id="5" name="Imagen 4" descr="C:\Users\BLADIMIR\Dropbox\fotos\20131203_16245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645024"/>
            <a:ext cx="4392488" cy="2808312"/>
          </a:xfrm>
          <a:prstGeom prst="rect">
            <a:avLst/>
          </a:prstGeom>
          <a:noFill/>
          <a:ln>
            <a:noFill/>
          </a:ln>
        </p:spPr>
      </p:pic>
    </p:spTree>
    <p:extLst>
      <p:ext uri="{BB962C8B-B14F-4D97-AF65-F5344CB8AC3E}">
        <p14:creationId xmlns:p14="http://schemas.microsoft.com/office/powerpoint/2010/main" val="2083022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CURVA DE CONSUMO ESPECIFICO DE COMBUSTIBLE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132856"/>
            <a:ext cx="6768752" cy="4233831"/>
          </a:xfrm>
          <a:prstGeom prst="rect">
            <a:avLst/>
          </a:prstGeom>
          <a:noFill/>
        </p:spPr>
      </p:pic>
    </p:spTree>
    <p:extLst>
      <p:ext uri="{BB962C8B-B14F-4D97-AF65-F5344CB8AC3E}">
        <p14:creationId xmlns:p14="http://schemas.microsoft.com/office/powerpoint/2010/main" val="342213963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2"/>
            <a:ext cx="6984776" cy="1872208"/>
          </a:xfrm>
        </p:spPr>
        <p:txBody>
          <a:bodyPr>
            <a:normAutofit/>
          </a:bodyPr>
          <a:lstStyle/>
          <a:p>
            <a:pPr marL="0" lvl="0" indent="0" algn="just">
              <a:buNone/>
            </a:pPr>
            <a:r>
              <a:rPr lang="es-EC" dirty="0"/>
              <a:t>Dejar encendido el motor durante un periodo de 10 minutos para que el motor estabilice las revoluciones por minuto y se pueda obtener los mejores resultados en las curvas características</a:t>
            </a:r>
            <a:endParaRPr lang="en-US" dirty="0"/>
          </a:p>
          <a:p>
            <a:pPr algn="just"/>
            <a:endParaRPr lang="es-EC" dirty="0" smtClean="0"/>
          </a:p>
          <a:p>
            <a:pPr algn="just"/>
            <a:endParaRPr lang="es-ES" dirty="0"/>
          </a:p>
        </p:txBody>
      </p:sp>
      <p:pic>
        <p:nvPicPr>
          <p:cNvPr id="5" name="Imagen 4" descr="D:\1 TRABAJOS WORD\1 ESPE\10 NIVEL\3 TESIS\TESIS\FOTOS\B (56).JPG"/>
          <p:cNvPicPr/>
          <p:nvPr/>
        </p:nvPicPr>
        <p:blipFill rotWithShape="1">
          <a:blip r:embed="rId2" cstate="print">
            <a:extLst>
              <a:ext uri="{28A0092B-C50C-407E-A947-70E740481C1C}">
                <a14:useLocalDpi xmlns:a14="http://schemas.microsoft.com/office/drawing/2010/main" val="0"/>
              </a:ext>
            </a:extLst>
          </a:blip>
          <a:srcRect l="6789" t="6367" r="20055"/>
          <a:stretch/>
        </p:blipFill>
        <p:spPr bwMode="auto">
          <a:xfrm>
            <a:off x="4067944" y="3408124"/>
            <a:ext cx="2088232" cy="31892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58851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a:bodyPr>
          <a:lstStyle/>
          <a:p>
            <a:pPr marL="0" lvl="0" indent="0">
              <a:buNone/>
            </a:pPr>
            <a:r>
              <a:rPr lang="es-EC" dirty="0"/>
              <a:t>Abrir el programa de obtención de curvas en tiempo real</a:t>
            </a:r>
            <a:endParaRPr lang="en-US" dirty="0"/>
          </a:p>
          <a:p>
            <a:pPr marL="0" indent="0" algn="just">
              <a:buNone/>
            </a:pPr>
            <a:endParaRPr lang="es-EC" dirty="0" smtClean="0"/>
          </a:p>
          <a:p>
            <a:pPr marL="0" indent="0" algn="just">
              <a:buNone/>
            </a:pPr>
            <a:endParaRPr lang="es-ES"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b="-1513"/>
          <a:stretch/>
        </p:blipFill>
        <p:spPr bwMode="auto">
          <a:xfrm>
            <a:off x="2339752" y="2462066"/>
            <a:ext cx="6147445" cy="3744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175034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a:bodyPr>
          <a:lstStyle/>
          <a:p>
            <a:pPr marL="0" lvl="0" indent="0" algn="just">
              <a:buNone/>
            </a:pPr>
            <a:r>
              <a:rPr lang="es-EC" dirty="0"/>
              <a:t>Una vez abierto el programa ingresar el número de muestras que se quiere obtener durante la ejecución del mismo, para mejores resultados se recomienda utilizar 15 muestras.</a:t>
            </a:r>
            <a:endParaRPr lang="en-US" dirty="0"/>
          </a:p>
          <a:p>
            <a:pPr marL="0" indent="0" algn="just">
              <a:buNone/>
            </a:pPr>
            <a:endParaRPr lang="es-EC" dirty="0" smtClean="0"/>
          </a:p>
          <a:p>
            <a:pPr marL="0" indent="0" algn="just">
              <a:buNone/>
            </a:pPr>
            <a:endParaRPr lang="es-ES"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t="5337" b="7075"/>
          <a:stretch/>
        </p:blipFill>
        <p:spPr bwMode="auto">
          <a:xfrm>
            <a:off x="2339752" y="3429000"/>
            <a:ext cx="6248400" cy="31393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810740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fontScale="92500" lnSpcReduction="10000"/>
          </a:bodyPr>
          <a:lstStyle/>
          <a:p>
            <a:pPr marL="0" lvl="0" indent="0" algn="just">
              <a:buNone/>
            </a:pPr>
            <a:r>
              <a:rPr lang="es-EC" dirty="0"/>
              <a:t>Durante la ejecución del programa se recomienda aumentar de manera gradual las revoluciones por minuto del motor para comprobar el correcto funcionamiento del mismo y de igual forma cerrar la turbina para comprobar si el freno hidráulico ofrece resistencia al movimiento del motor y disminuye las revoluciones del mismo  </a:t>
            </a:r>
            <a:endParaRPr lang="en-US" dirty="0"/>
          </a:p>
          <a:p>
            <a:pPr marL="0" indent="0" algn="just">
              <a:buNone/>
            </a:pPr>
            <a:endParaRPr lang="es-EC" dirty="0" smtClean="0"/>
          </a:p>
          <a:p>
            <a:pPr marL="0" indent="0" algn="just">
              <a:buNone/>
            </a:pPr>
            <a:endParaRPr lang="es-ES" dirty="0"/>
          </a:p>
        </p:txBody>
      </p:sp>
      <p:pic>
        <p:nvPicPr>
          <p:cNvPr id="5" name="Imagen 4" descr="C:\Users\BLADIMIR\Desktop\fotos\D (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3789041"/>
            <a:ext cx="4968552" cy="2815622"/>
          </a:xfrm>
          <a:prstGeom prst="rect">
            <a:avLst/>
          </a:prstGeom>
          <a:noFill/>
          <a:ln>
            <a:noFill/>
          </a:ln>
        </p:spPr>
      </p:pic>
    </p:spTree>
    <p:extLst>
      <p:ext uri="{BB962C8B-B14F-4D97-AF65-F5344CB8AC3E}">
        <p14:creationId xmlns:p14="http://schemas.microsoft.com/office/powerpoint/2010/main" val="397439967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fontScale="77500" lnSpcReduction="20000"/>
          </a:bodyPr>
          <a:lstStyle/>
          <a:p>
            <a:pPr marL="0" lvl="0" indent="0" algn="just">
              <a:buNone/>
            </a:pPr>
            <a:r>
              <a:rPr lang="es-EC" dirty="0"/>
              <a:t>Después de realizar la comprobación de las RPM del motor y del funcionamiento del freno hidráulico se debe empezar a aumentar las revoluciones del motor hasta unas 4000 RPM y de igual manera cerrar el freno hidráulico para que estas revoluciones empiecen a disminuir. </a:t>
            </a:r>
            <a:endParaRPr lang="en-US" dirty="0"/>
          </a:p>
          <a:p>
            <a:pPr marL="0" lvl="0" indent="0" algn="just">
              <a:buNone/>
            </a:pPr>
            <a:r>
              <a:rPr lang="es-EC" dirty="0"/>
              <a:t>Una vez cerrado completamente el freno hidráulico las revoluciones del motor serán bajas y se procede con el inicio la práctica para el banco de pruebas</a:t>
            </a:r>
            <a:endParaRPr lang="en-US" dirty="0"/>
          </a:p>
          <a:p>
            <a:pPr marL="0" indent="0" algn="just">
              <a:buNone/>
            </a:pPr>
            <a:endParaRPr lang="es-EC" dirty="0" smtClean="0"/>
          </a:p>
          <a:p>
            <a:pPr marL="0" indent="0" algn="just">
              <a:buNone/>
            </a:pPr>
            <a:endParaRPr lang="es-ES" dirty="0"/>
          </a:p>
        </p:txBody>
      </p:sp>
      <p:pic>
        <p:nvPicPr>
          <p:cNvPr id="5" name="Imagen 4"/>
          <p:cNvPicPr>
            <a:picLocks noChangeAspect="1"/>
          </p:cNvPicPr>
          <p:nvPr/>
        </p:nvPicPr>
        <p:blipFill rotWithShape="1">
          <a:blip r:embed="rId2"/>
          <a:srcRect l="42806" t="41141" r="32290" b="37203"/>
          <a:stretch/>
        </p:blipFill>
        <p:spPr>
          <a:xfrm>
            <a:off x="2742178" y="3789041"/>
            <a:ext cx="5459844" cy="2669256"/>
          </a:xfrm>
          <a:prstGeom prst="rect">
            <a:avLst/>
          </a:prstGeom>
        </p:spPr>
      </p:pic>
    </p:spTree>
    <p:extLst>
      <p:ext uri="{BB962C8B-B14F-4D97-AF65-F5344CB8AC3E}">
        <p14:creationId xmlns:p14="http://schemas.microsoft.com/office/powerpoint/2010/main" val="211712024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a:bodyPr>
          <a:lstStyle/>
          <a:p>
            <a:pPr marL="0" lvl="0" indent="0" algn="just">
              <a:buNone/>
            </a:pPr>
            <a:r>
              <a:rPr lang="es-EC" dirty="0"/>
              <a:t>Colocar 15 muestras en el cuadro de texto del programa para la obtención de curvas en tiempo real y con el motor encendido iniciar su ejecución.</a:t>
            </a:r>
            <a:endParaRPr lang="en-US" dirty="0"/>
          </a:p>
          <a:p>
            <a:pPr algn="just"/>
            <a:endParaRPr lang="es-EC" dirty="0" smtClean="0"/>
          </a:p>
          <a:p>
            <a:pPr algn="just"/>
            <a:endParaRPr lang="es-ES"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t="5337" b="7075"/>
          <a:stretch/>
        </p:blipFill>
        <p:spPr bwMode="auto">
          <a:xfrm>
            <a:off x="2195736" y="3068960"/>
            <a:ext cx="6491064" cy="3528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568508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3"/>
            <a:ext cx="6984776" cy="1872208"/>
          </a:xfrm>
        </p:spPr>
        <p:txBody>
          <a:bodyPr>
            <a:normAutofit/>
          </a:bodyPr>
          <a:lstStyle/>
          <a:p>
            <a:pPr marL="0" lvl="0" indent="0">
              <a:buNone/>
            </a:pPr>
            <a:r>
              <a:rPr lang="es-EC" dirty="0"/>
              <a:t>Durante el muestro es necesario empezar abrir el freno hidráulico de manera uniforme para que las RPM del motor empiecen aumentar y el programa lea estos cambios en la velocidad del programa, se recomienda realizarlo hasta que el freno este completamente abierto</a:t>
            </a:r>
            <a:endParaRPr lang="en-US" dirty="0"/>
          </a:p>
          <a:p>
            <a:pPr marL="0" indent="0" algn="just">
              <a:buNone/>
            </a:pPr>
            <a:endParaRPr lang="es-EC" dirty="0" smtClean="0"/>
          </a:p>
          <a:p>
            <a:pPr marL="0" indent="0" algn="just">
              <a:buNone/>
            </a:pPr>
            <a:endParaRPr lang="es-ES" dirty="0"/>
          </a:p>
        </p:txBody>
      </p:sp>
      <p:pic>
        <p:nvPicPr>
          <p:cNvPr id="5" name="Imagen 4"/>
          <p:cNvPicPr>
            <a:picLocks noChangeAspect="1"/>
          </p:cNvPicPr>
          <p:nvPr/>
        </p:nvPicPr>
        <p:blipFill rotWithShape="1">
          <a:blip r:embed="rId2"/>
          <a:srcRect l="39485" t="47047" r="32844" b="25391"/>
          <a:stretch/>
        </p:blipFill>
        <p:spPr>
          <a:xfrm>
            <a:off x="2699792" y="3717031"/>
            <a:ext cx="5328592" cy="2984011"/>
          </a:xfrm>
          <a:prstGeom prst="rect">
            <a:avLst/>
          </a:prstGeom>
        </p:spPr>
      </p:pic>
    </p:spTree>
    <p:extLst>
      <p:ext uri="{BB962C8B-B14F-4D97-AF65-F5344CB8AC3E}">
        <p14:creationId xmlns:p14="http://schemas.microsoft.com/office/powerpoint/2010/main" val="28970673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2"/>
            <a:ext cx="6984776" cy="4752527"/>
          </a:xfrm>
        </p:spPr>
        <p:txBody>
          <a:bodyPr>
            <a:normAutofit lnSpcReduction="10000"/>
          </a:bodyPr>
          <a:lstStyle/>
          <a:p>
            <a:pPr algn="just"/>
            <a:r>
              <a:rPr lang="es-EC" dirty="0"/>
              <a:t>Al terminar de realizar las muestras el programa se detiene de manera automática y presenta en la pantalla una tabla de datos la cual contiene la temperatura de entrada de agua hacia el motor, la temperatura de salida de agua después de pasar por la bomba de agua, la temperatura de los gases de escape, el torque, el consumo especifico de combustible, las RPM del motor y las curvas características en tiempo real como Torque, Potencia y Consumo especifico de combustible.</a:t>
            </a:r>
            <a:endParaRPr lang="en-US" dirty="0"/>
          </a:p>
          <a:p>
            <a:pPr marL="0" indent="0" algn="just">
              <a:buNone/>
            </a:pPr>
            <a:endParaRPr lang="en-US" dirty="0"/>
          </a:p>
          <a:p>
            <a:pPr algn="just"/>
            <a:r>
              <a:rPr lang="es-EC" dirty="0"/>
              <a:t>Después de obtener los datos se recomienda terminar su ejecución y cerrar el programa haciendo clic en “STOP”.</a:t>
            </a:r>
            <a:endParaRPr lang="en-US" dirty="0"/>
          </a:p>
          <a:p>
            <a:pPr marL="0" indent="0" algn="just">
              <a:buNone/>
            </a:pPr>
            <a:endParaRPr lang="es-ES" dirty="0"/>
          </a:p>
        </p:txBody>
      </p:sp>
    </p:spTree>
    <p:extLst>
      <p:ext uri="{BB962C8B-B14F-4D97-AF65-F5344CB8AC3E}">
        <p14:creationId xmlns:p14="http://schemas.microsoft.com/office/powerpoint/2010/main" val="356825626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cap="all" dirty="0" smtClean="0"/>
              <a:t>GUÍA DE ENCENDIDO DEL MOTOR</a:t>
            </a:r>
            <a:endParaRPr lang="es-ES" sz="3600" b="1" cap="all" dirty="0"/>
          </a:p>
        </p:txBody>
      </p:sp>
      <p:sp>
        <p:nvSpPr>
          <p:cNvPr id="3" name="2 Marcador de contenido"/>
          <p:cNvSpPr>
            <a:spLocks noGrp="1"/>
          </p:cNvSpPr>
          <p:nvPr>
            <p:ph idx="1"/>
          </p:nvPr>
        </p:nvSpPr>
        <p:spPr>
          <a:xfrm>
            <a:off x="1979712" y="1916832"/>
            <a:ext cx="6984776" cy="4608511"/>
          </a:xfrm>
        </p:spPr>
        <p:txBody>
          <a:bodyPr>
            <a:normAutofit/>
          </a:bodyPr>
          <a:lstStyle/>
          <a:p>
            <a:pPr lvl="0"/>
            <a:r>
              <a:rPr lang="es-EC" dirty="0"/>
              <a:t>Para apagar el motor se debe primero girar el Switch hacia la izquierda y esperar que el motor se detenga completamente</a:t>
            </a:r>
            <a:endParaRPr lang="en-US" dirty="0"/>
          </a:p>
          <a:p>
            <a:pPr lvl="0"/>
            <a:r>
              <a:rPr lang="es-EC" dirty="0"/>
              <a:t>Cerrar las llaves de paso de agua hacia el tanque de refrigeración de agua y hacia el calorímetro.</a:t>
            </a:r>
            <a:endParaRPr lang="en-US" dirty="0"/>
          </a:p>
          <a:p>
            <a:pPr lvl="0"/>
            <a:r>
              <a:rPr lang="es-EC" dirty="0"/>
              <a:t>Vaciar el deposita de agua para el circuito de refrigeración de manera completo , esto nos ayudara a evitar que se produzca óxidos en las paredes del tanque </a:t>
            </a:r>
            <a:endParaRPr lang="en-US" dirty="0"/>
          </a:p>
          <a:p>
            <a:pPr algn="just"/>
            <a:r>
              <a:rPr lang="es-EC" dirty="0"/>
              <a:t>Finalmente se recomienda Inspeccionar de manera visual que no exista fugas de agua u otro tipo de líquidos del motor </a:t>
            </a:r>
            <a:endParaRPr lang="en-US" dirty="0"/>
          </a:p>
          <a:p>
            <a:pPr marL="0" lvl="0" indent="0" algn="just">
              <a:buNone/>
            </a:pPr>
            <a:endParaRPr lang="es-EC" dirty="0" smtClean="0"/>
          </a:p>
          <a:p>
            <a:pPr marL="0" indent="0" algn="just">
              <a:buNone/>
            </a:pPr>
            <a:endParaRPr lang="es-ES" dirty="0"/>
          </a:p>
        </p:txBody>
      </p:sp>
    </p:spTree>
    <p:extLst>
      <p:ext uri="{BB962C8B-B14F-4D97-AF65-F5344CB8AC3E}">
        <p14:creationId xmlns:p14="http://schemas.microsoft.com/office/powerpoint/2010/main" val="224494051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a:t>Conclusiones</a:t>
            </a:r>
          </a:p>
        </p:txBody>
      </p:sp>
      <p:sp>
        <p:nvSpPr>
          <p:cNvPr id="3" name="2 Marcador de contenido"/>
          <p:cNvSpPr>
            <a:spLocks noGrp="1"/>
          </p:cNvSpPr>
          <p:nvPr>
            <p:ph idx="1"/>
          </p:nvPr>
        </p:nvSpPr>
        <p:spPr>
          <a:xfrm>
            <a:off x="1979712" y="1916832"/>
            <a:ext cx="6984776" cy="4824536"/>
          </a:xfrm>
        </p:spPr>
        <p:txBody>
          <a:bodyPr>
            <a:normAutofit fontScale="85000" lnSpcReduction="20000"/>
          </a:bodyPr>
          <a:lstStyle/>
          <a:p>
            <a:pPr lvl="0" algn="just"/>
            <a:r>
              <a:rPr lang="es-EC" dirty="0"/>
              <a:t>Antes de iniciar las prácticas en el banco de pruebas se debe tomar en cuenta la guía de encendido y funcionamiento del banco de pruebas, así como el mantenimiento preventivo y las recomendaciones antes de su encendido y uso.</a:t>
            </a:r>
            <a:endParaRPr lang="en-US" dirty="0"/>
          </a:p>
          <a:p>
            <a:pPr lvl="0" algn="just"/>
            <a:r>
              <a:rPr lang="es-EC" dirty="0"/>
              <a:t>En lo que se refiere al mantenimiento, el sistema implementado puede ser diagnosticado por escáneres de tipo universal que cuenten con software para Lada Niva, debido que el terminal de conexión se encuentra en la caja principal de los circuitos del motor y puede ser conectado desde este punto el scanner.</a:t>
            </a:r>
            <a:endParaRPr lang="en-US" dirty="0"/>
          </a:p>
          <a:p>
            <a:pPr lvl="0" algn="just"/>
            <a:r>
              <a:rPr lang="es-EC" dirty="0"/>
              <a:t>El torque máximo en el motor de prueba Lada Niva es de 66N.m y es producido a las 1221 RPM, y a medida que aumentan las revoluciones del motor el torque disminuye.</a:t>
            </a:r>
            <a:endParaRPr lang="en-US" dirty="0"/>
          </a:p>
          <a:p>
            <a:pPr lvl="0" algn="just"/>
            <a:r>
              <a:rPr lang="es-EC" dirty="0"/>
              <a:t>La potencia  máxima en el motor de prueba Lada Niva es de 18.50 KW y es producido a las 3021,5 RPM, a partir de este punto la potencia disminuye mientras las revoluciones aumentan.</a:t>
            </a:r>
            <a:endParaRPr lang="en-US" dirty="0"/>
          </a:p>
          <a:p>
            <a:pPr lvl="0" algn="just"/>
            <a:endParaRPr lang="es-EC" dirty="0" smtClean="0"/>
          </a:p>
          <a:p>
            <a:pPr algn="just"/>
            <a:endParaRPr lang="es-ES" dirty="0"/>
          </a:p>
        </p:txBody>
      </p:sp>
    </p:spTree>
    <p:extLst>
      <p:ext uri="{BB962C8B-B14F-4D97-AF65-F5344CB8AC3E}">
        <p14:creationId xmlns:p14="http://schemas.microsoft.com/office/powerpoint/2010/main" val="1393589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631116"/>
          </a:xfrm>
        </p:spPr>
        <p:txBody>
          <a:bodyPr>
            <a:normAutofit/>
          </a:bodyPr>
          <a:lstStyle/>
          <a:p>
            <a:pPr lvl="1" algn="r" rtl="0">
              <a:spcBef>
                <a:spcPct val="0"/>
              </a:spcBef>
            </a:pPr>
            <a:r>
              <a:rPr lang="es-ES" sz="4000" b="1" cap="all" dirty="0" smtClean="0"/>
              <a:t>BANCOS </a:t>
            </a:r>
            <a:r>
              <a:rPr lang="es-ES" sz="4000" b="1" cap="all" dirty="0"/>
              <a:t>DE PRUEBAS</a:t>
            </a:r>
            <a:r>
              <a:rPr lang="en-US" b="1" dirty="0"/>
              <a:t/>
            </a:r>
            <a:br>
              <a:rPr lang="en-US" b="1" dirty="0"/>
            </a:br>
            <a:endParaRPr lang="es-ES" sz="5400" b="1" cap="all" dirty="0"/>
          </a:p>
        </p:txBody>
      </p:sp>
      <p:sp>
        <p:nvSpPr>
          <p:cNvPr id="3" name="2 Marcador de contenido"/>
          <p:cNvSpPr>
            <a:spLocks noGrp="1"/>
          </p:cNvSpPr>
          <p:nvPr>
            <p:ph idx="1"/>
          </p:nvPr>
        </p:nvSpPr>
        <p:spPr>
          <a:xfrm>
            <a:off x="1907704" y="2240992"/>
            <a:ext cx="7056784" cy="3996320"/>
          </a:xfrm>
        </p:spPr>
        <p:txBody>
          <a:bodyPr>
            <a:normAutofit/>
          </a:bodyPr>
          <a:lstStyle/>
          <a:p>
            <a:pPr marL="0" indent="0" algn="just">
              <a:buNone/>
            </a:pPr>
            <a:r>
              <a:rPr lang="es-ES_tradnl" dirty="0"/>
              <a:t>Existen dos aspectos muy importantes dentro de la industria automotriz, el primero es la fase de desarrollo de los nuevos motores de combustión interna, y el segundo es el mantenimiento que se brinda a motores ya fabricados, con el objetivo de lograr que su tiempo de vida útil aumente. La medición de estos parámetros ayuda en varios aspectos, los cuales se encuentran muy entrelazados, pues los objetivos principales son mejorar la potencia del motor, disminuir el consumo de combustible y aminorar el impacto ambiental que produce la combustión.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0321181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a:t>Conclusiones</a:t>
            </a:r>
          </a:p>
        </p:txBody>
      </p:sp>
      <p:sp>
        <p:nvSpPr>
          <p:cNvPr id="3" name="2 Marcador de contenido"/>
          <p:cNvSpPr>
            <a:spLocks noGrp="1"/>
          </p:cNvSpPr>
          <p:nvPr>
            <p:ph idx="1"/>
          </p:nvPr>
        </p:nvSpPr>
        <p:spPr>
          <a:xfrm>
            <a:off x="1979712" y="1916832"/>
            <a:ext cx="6984776" cy="4824536"/>
          </a:xfrm>
        </p:spPr>
        <p:txBody>
          <a:bodyPr>
            <a:normAutofit fontScale="92500"/>
          </a:bodyPr>
          <a:lstStyle/>
          <a:p>
            <a:pPr lvl="0"/>
            <a:r>
              <a:rPr lang="es-EC" dirty="0"/>
              <a:t>El consumo específico de combustible en el motor de prueba Lada Niva disminuye al aumentar las RPM hasta un punto mínimo que es de 0.46 kg/kW.hr a 3413,90 RPM y a partir de este punto mientras aumentan las revoluciones por minuto el consumo específico de combustible aumenta de manera significativa.</a:t>
            </a:r>
            <a:endParaRPr lang="en-US" dirty="0"/>
          </a:p>
          <a:p>
            <a:pPr lvl="0"/>
            <a:r>
              <a:rPr lang="es-EC" dirty="0"/>
              <a:t>Para este tipo de motor, los repuestos pueden ser adquiridos fácilmente en nuestro medio y tienen un costo muy accesible</a:t>
            </a:r>
            <a:endParaRPr lang="en-US" dirty="0"/>
          </a:p>
          <a:p>
            <a:pPr lvl="0"/>
            <a:r>
              <a:rPr lang="es-EC" dirty="0"/>
              <a:t>El banco de pruebas cuenta con otros tipos de instrumentos y sensores los cuales pueden ayudar a determinar otros parámetros del motor como: temperatura de los gases de escape, consumo másico de aire, flujo de agua en el sistema de refrigeración, temperatura de aceite, amperaje de batería y presión de aceite</a:t>
            </a:r>
            <a:r>
              <a:rPr lang="es-EC" dirty="0" smtClean="0"/>
              <a:t>.</a:t>
            </a:r>
          </a:p>
          <a:p>
            <a:pPr algn="just"/>
            <a:endParaRPr lang="es-ES" dirty="0"/>
          </a:p>
        </p:txBody>
      </p:sp>
    </p:spTree>
    <p:extLst>
      <p:ext uri="{BB962C8B-B14F-4D97-AF65-F5344CB8AC3E}">
        <p14:creationId xmlns:p14="http://schemas.microsoft.com/office/powerpoint/2010/main" val="127512159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RECOMENDACIONES</a:t>
            </a:r>
            <a:endParaRPr lang="es-ES" sz="3600" b="1" cap="all" dirty="0"/>
          </a:p>
        </p:txBody>
      </p:sp>
      <p:sp>
        <p:nvSpPr>
          <p:cNvPr id="3" name="2 Marcador de contenido"/>
          <p:cNvSpPr>
            <a:spLocks noGrp="1"/>
          </p:cNvSpPr>
          <p:nvPr>
            <p:ph idx="1"/>
          </p:nvPr>
        </p:nvSpPr>
        <p:spPr>
          <a:xfrm>
            <a:off x="1979712" y="1916832"/>
            <a:ext cx="6984776" cy="4824536"/>
          </a:xfrm>
        </p:spPr>
        <p:txBody>
          <a:bodyPr>
            <a:normAutofit fontScale="70000" lnSpcReduction="20000"/>
          </a:bodyPr>
          <a:lstStyle/>
          <a:p>
            <a:pPr lvl="0"/>
            <a:r>
              <a:rPr lang="es-EC" dirty="0"/>
              <a:t>Antes de realizar una práctica en el banco de pruebas, asegurarse que las conexiones, equipos y sensores se encuentren conectados de manera correcta para evitar problemas 4 posteriores.</a:t>
            </a:r>
            <a:endParaRPr lang="en-US" dirty="0"/>
          </a:p>
          <a:p>
            <a:pPr lvl="0"/>
            <a:r>
              <a:rPr lang="es-EC" dirty="0"/>
              <a:t>Mantener el orden y limpieza el área en el cual se realiza el trabajo con la finalidad de evitar pérdida de tiempo en la búsqueda en la realización de la práctica.</a:t>
            </a:r>
            <a:endParaRPr lang="en-US" dirty="0"/>
          </a:p>
          <a:p>
            <a:pPr lvl="0"/>
            <a:r>
              <a:rPr lang="es-EC" dirty="0"/>
              <a:t>Recomendamos adquirir elementos originales, ya que los genéricos no siempre ofrecen las garantías necesarias.</a:t>
            </a:r>
            <a:endParaRPr lang="en-US" dirty="0"/>
          </a:p>
          <a:p>
            <a:pPr lvl="0"/>
            <a:r>
              <a:rPr lang="es-EC" dirty="0"/>
              <a:t>En caso de detectarse alguna anomalía en el funcionamiento del motor, acudir a talleres especializados que ofrezcan un trabajo garantizado, para evitar mayores inconvenientes.</a:t>
            </a:r>
            <a:endParaRPr lang="en-US" dirty="0"/>
          </a:p>
          <a:p>
            <a:pPr lvl="0"/>
            <a:r>
              <a:rPr lang="es-EC" dirty="0"/>
              <a:t>Durante el funcionamiento del banco de pruebas revisar que las llaves de ingreso de agua hacia el sistema de refrigeración se encuentren abiertas para evitar recalentamiento y desgaste en las partes mecánicas del motor y del freno hidráulico respectivamente.</a:t>
            </a:r>
            <a:endParaRPr lang="en-US" dirty="0"/>
          </a:p>
          <a:p>
            <a:pPr lvl="0"/>
            <a:r>
              <a:rPr lang="es-EC" dirty="0"/>
              <a:t>Después de la realización de la práctica es necesario vaciar el tanque del circuito de refrigeración para evitar que el óxido se acumule dentro de las paredes y evitar que este oxido deteriore otras partes del motor.</a:t>
            </a:r>
            <a:endParaRPr lang="en-US" dirty="0"/>
          </a:p>
          <a:p>
            <a:pPr algn="just"/>
            <a:endParaRPr lang="es-ES" dirty="0"/>
          </a:p>
        </p:txBody>
      </p:sp>
    </p:spTree>
    <p:extLst>
      <p:ext uri="{BB962C8B-B14F-4D97-AF65-F5344CB8AC3E}">
        <p14:creationId xmlns:p14="http://schemas.microsoft.com/office/powerpoint/2010/main" val="267936916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p:txBody>
          <a:bodyPr>
            <a:normAutofit/>
          </a:bodyPr>
          <a:lstStyle/>
          <a:p>
            <a:pPr lvl="0" algn="just"/>
            <a:r>
              <a:rPr lang="es-EC" dirty="0" smtClean="0"/>
              <a:t>El aporte fundamental en este proyecto </a:t>
            </a:r>
            <a:r>
              <a:rPr lang="es-EC" dirty="0" err="1" smtClean="0"/>
              <a:t>fué</a:t>
            </a:r>
            <a:r>
              <a:rPr lang="es-EC" dirty="0" smtClean="0"/>
              <a:t> la simulación en los diferentes programas utilizados, que ayudo en gran medida al diseño y posterior fabricación de una estructura solida y resistente a los diversos factores que va a ser sometido la plataforma.</a:t>
            </a:r>
          </a:p>
          <a:p>
            <a:pPr algn="just"/>
            <a:r>
              <a:rPr lang="es-EC" dirty="0" smtClean="0"/>
              <a:t>Mediante la simulación en solidworks y Sap 2000 se diseño una estructura que podrá soportar las condiciones que un cohete alcanzará en Ecuador ya que consideramos muchos factores.</a:t>
            </a:r>
          </a:p>
          <a:p>
            <a:pPr lvl="0" algn="just"/>
            <a:endParaRPr lang="es-EC" dirty="0" smtClean="0"/>
          </a:p>
          <a:p>
            <a:endParaRPr lang="es-ES"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err="1" smtClean="0"/>
              <a:t>FOTOGRAFIAS</a:t>
            </a:r>
            <a:endParaRPr lang="en-U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988840"/>
            <a:ext cx="5694028" cy="4270521"/>
          </a:xfrm>
          <a:prstGeom prst="rect">
            <a:avLst/>
          </a:prstGeom>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n-US" dirty="0" err="1" smtClean="0"/>
              <a:t>FOTOGRAFIAS</a:t>
            </a:r>
            <a:endParaRPr lang="en-U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1844824"/>
            <a:ext cx="3625606" cy="4834141"/>
          </a:xfrm>
          <a:prstGeom prst="rect">
            <a:avLst/>
          </a:prstGeom>
        </p:spPr>
      </p:pic>
    </p:spTree>
    <p:extLst>
      <p:ext uri="{BB962C8B-B14F-4D97-AF65-F5344CB8AC3E}">
        <p14:creationId xmlns:p14="http://schemas.microsoft.com/office/powerpoint/2010/main" val="48372128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284984"/>
            <a:ext cx="6248400" cy="1143000"/>
          </a:xfrm>
        </p:spPr>
        <p:txBody>
          <a:bodyPr>
            <a:noAutofit/>
          </a:bodyPr>
          <a:lstStyle/>
          <a:p>
            <a:r>
              <a:rPr lang="es-EC" sz="8000" dirty="0" smtClean="0"/>
              <a:t>FIN</a:t>
            </a:r>
            <a:endParaRPr lang="es-EC" sz="8000" dirty="0"/>
          </a:p>
        </p:txBody>
      </p:sp>
    </p:spTree>
    <p:extLst>
      <p:ext uri="{BB962C8B-B14F-4D97-AF65-F5344CB8AC3E}">
        <p14:creationId xmlns:p14="http://schemas.microsoft.com/office/powerpoint/2010/main" val="906495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ENSAYOS DE INVESTIGACIÓN Y DESARROLLO</a:t>
            </a:r>
            <a:endParaRPr lang="es-ES" sz="4000" b="1" cap="all" dirty="0"/>
          </a:p>
        </p:txBody>
      </p:sp>
      <p:sp>
        <p:nvSpPr>
          <p:cNvPr id="3" name="2 Marcador de contenido"/>
          <p:cNvSpPr>
            <a:spLocks noGrp="1"/>
          </p:cNvSpPr>
          <p:nvPr>
            <p:ph idx="1"/>
          </p:nvPr>
        </p:nvSpPr>
        <p:spPr>
          <a:xfrm>
            <a:off x="1979712" y="1963772"/>
            <a:ext cx="7056784" cy="4705588"/>
          </a:xfrm>
        </p:spPr>
        <p:txBody>
          <a:bodyPr>
            <a:normAutofit fontScale="77500" lnSpcReduction="20000"/>
          </a:bodyPr>
          <a:lstStyle/>
          <a:p>
            <a:pPr marL="0" indent="0" algn="just">
              <a:buNone/>
            </a:pPr>
            <a:r>
              <a:rPr lang="es-ES_tradnl" dirty="0"/>
              <a:t>S</a:t>
            </a:r>
            <a:r>
              <a:rPr lang="es-ES_tradnl" dirty="0" smtClean="0"/>
              <a:t>u </a:t>
            </a:r>
            <a:r>
              <a:rPr lang="es-ES_tradnl" dirty="0"/>
              <a:t>objetivo el desarrollo de un motor o de alguno de sus componentes, o bien el análisis de alguno de los procesos que tienen lugar en el mismo, por lo que en general se precisa de una instrumentación sofisticada. Las principales pruebas experimentales son enfocadas a determinar diversos parámetros, por ejemplo:</a:t>
            </a:r>
            <a:endParaRPr lang="en-US" dirty="0"/>
          </a:p>
          <a:p>
            <a:pPr lvl="0"/>
            <a:r>
              <a:rPr lang="es-EC" dirty="0"/>
              <a:t>Par motor</a:t>
            </a:r>
            <a:endParaRPr lang="en-US" dirty="0"/>
          </a:p>
          <a:p>
            <a:pPr lvl="0"/>
            <a:r>
              <a:rPr lang="es-EC" dirty="0"/>
              <a:t>Potencia desarrollada</a:t>
            </a:r>
            <a:endParaRPr lang="en-US" dirty="0"/>
          </a:p>
          <a:p>
            <a:pPr lvl="0"/>
            <a:r>
              <a:rPr lang="es-EC" dirty="0" smtClean="0"/>
              <a:t>Consumo </a:t>
            </a:r>
            <a:r>
              <a:rPr lang="es-EC" dirty="0"/>
              <a:t>de combustible</a:t>
            </a:r>
            <a:endParaRPr lang="en-US" dirty="0"/>
          </a:p>
          <a:p>
            <a:pPr marL="0" indent="0">
              <a:buNone/>
            </a:pPr>
            <a:r>
              <a:rPr lang="es-ES_tradnl" dirty="0"/>
              <a:t>Además se efectúan otras pruebas con el objeto de investigar el desarrollo de los fenómenos físicos y químicos, determinando por ejemplo:</a:t>
            </a:r>
            <a:endParaRPr lang="en-US" dirty="0"/>
          </a:p>
          <a:p>
            <a:pPr lvl="0"/>
            <a:r>
              <a:rPr lang="es-EC" dirty="0"/>
              <a:t>Evolución de las presiones en el cilindro</a:t>
            </a:r>
            <a:endParaRPr lang="en-US" dirty="0"/>
          </a:p>
          <a:p>
            <a:pPr lvl="0"/>
            <a:r>
              <a:rPr lang="es-EC" dirty="0"/>
              <a:t>Composición de los gases de escape</a:t>
            </a:r>
            <a:endParaRPr lang="en-US" dirty="0"/>
          </a:p>
          <a:p>
            <a:pPr lvl="0"/>
            <a:r>
              <a:rPr lang="es-EC" dirty="0"/>
              <a:t>Pérdidas de calor, etc.</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264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ENSAYOS DE PRODUCCIÓN</a:t>
            </a:r>
            <a:endParaRPr lang="es-ES" sz="4000" b="1" cap="all" dirty="0"/>
          </a:p>
        </p:txBody>
      </p:sp>
      <p:sp>
        <p:nvSpPr>
          <p:cNvPr id="3" name="2 Marcador de contenido"/>
          <p:cNvSpPr>
            <a:spLocks noGrp="1"/>
          </p:cNvSpPr>
          <p:nvPr>
            <p:ph idx="1"/>
          </p:nvPr>
        </p:nvSpPr>
        <p:spPr>
          <a:xfrm>
            <a:off x="1979712" y="1916832"/>
            <a:ext cx="7056784" cy="2376264"/>
          </a:xfrm>
        </p:spPr>
        <p:txBody>
          <a:bodyPr>
            <a:normAutofit fontScale="92500" lnSpcReduction="10000"/>
          </a:bodyPr>
          <a:lstStyle/>
          <a:p>
            <a:pPr marL="0" indent="0" algn="just">
              <a:buNone/>
            </a:pPr>
            <a:r>
              <a:rPr lang="es-ES_tradnl" dirty="0"/>
              <a:t>Esta área podría ser considerada como de mantenimiento, ya que su objetivo es el realizar pruebas en los motores ya fabricados en serie. Estos ensayos sirven para controlar que las características de un motor con tiempo de vida útil correspondan a las características de su motor prototipo. Además se efectúa un período de rodaje o asentamiento del motor, por lo tanto la instrumentación utilizada para estos procedimientos es más simple que la utilizada en el área de investigación y desarrollo.</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img.eltuning.com/wp-content/uploads/2011/01/Banco-de-prueba-para-mot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48" y="4286415"/>
            <a:ext cx="2351112" cy="191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54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FUNCIONAMIENTO</a:t>
            </a:r>
            <a:endParaRPr lang="es-ES" sz="4000" b="1" cap="all" dirty="0"/>
          </a:p>
        </p:txBody>
      </p:sp>
      <p:sp>
        <p:nvSpPr>
          <p:cNvPr id="3" name="2 Marcador de contenido"/>
          <p:cNvSpPr>
            <a:spLocks noGrp="1"/>
          </p:cNvSpPr>
          <p:nvPr>
            <p:ph idx="1"/>
          </p:nvPr>
        </p:nvSpPr>
        <p:spPr>
          <a:xfrm>
            <a:off x="1979712" y="2368436"/>
            <a:ext cx="7056784" cy="4489564"/>
          </a:xfrm>
        </p:spPr>
        <p:txBody>
          <a:bodyPr>
            <a:normAutofit/>
          </a:bodyPr>
          <a:lstStyle/>
          <a:p>
            <a:pPr marL="0" indent="0" algn="just">
              <a:buNone/>
            </a:pPr>
            <a:r>
              <a:rPr lang="es-ES_tradnl" dirty="0"/>
              <a:t>Un banco dinamométrico es el encargado de medir la potencia de un motor de combustión interna a determinadas revoluciones por minuto (R.P.M.). Para lo cual el banco dispone de un freno dinamométrico el cual genera un par resistente proporcionando carga al motor, es necesario indicar que como característica primordial, esta carga debe ser variable. Esta carga variable permite ensayar las distintas condiciones operativas del motor. Los bancos dinamométricos están compuestos de diferentes elementos que cambian de acuerdo a la marca, al tipo y el año de </a:t>
            </a:r>
            <a:r>
              <a:rPr lang="es-ES_tradnl" dirty="0" smtClean="0"/>
              <a:t>fabricación</a:t>
            </a:r>
            <a:r>
              <a:rPr lang="es-ES_tradnl" dirty="0"/>
              <a:t>.</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9521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PARTES DEL BANCO DE PRUEBAS</a:t>
            </a:r>
            <a:endParaRPr lang="es-ES" sz="4000" b="1" cap="all" dirty="0"/>
          </a:p>
        </p:txBody>
      </p:sp>
      <p:sp>
        <p:nvSpPr>
          <p:cNvPr id="3" name="2 Marcador de contenido"/>
          <p:cNvSpPr>
            <a:spLocks noGrp="1"/>
          </p:cNvSpPr>
          <p:nvPr>
            <p:ph idx="1"/>
          </p:nvPr>
        </p:nvSpPr>
        <p:spPr>
          <a:xfrm>
            <a:off x="1979712" y="1963772"/>
            <a:ext cx="7056784" cy="4633580"/>
          </a:xfrm>
        </p:spPr>
        <p:txBody>
          <a:bodyPr>
            <a:normAutofit fontScale="77500" lnSpcReduction="20000"/>
          </a:bodyPr>
          <a:lstStyle/>
          <a:p>
            <a:pPr algn="just"/>
            <a:r>
              <a:rPr lang="es-ES_tradnl" b="1" dirty="0"/>
              <a:t>Cimentación.-</a:t>
            </a:r>
            <a:r>
              <a:rPr lang="es-ES_tradnl" dirty="0"/>
              <a:t> Su objetivo es absorber las vibraciones que se producen debido a la existencia en el motor de fuerzas de inercia no equilibradas y los correspondientes  momentos resultantes.</a:t>
            </a:r>
            <a:endParaRPr lang="en-US" dirty="0"/>
          </a:p>
          <a:p>
            <a:pPr algn="just"/>
            <a:r>
              <a:rPr lang="es-ES_tradnl" b="1" dirty="0"/>
              <a:t>Bancada.-</a:t>
            </a:r>
            <a:r>
              <a:rPr lang="es-ES_tradnl" dirty="0"/>
              <a:t> Su misión es soportar al motor.</a:t>
            </a:r>
            <a:endParaRPr lang="en-US" dirty="0"/>
          </a:p>
          <a:p>
            <a:pPr algn="just"/>
            <a:r>
              <a:rPr lang="es-ES_tradnl" b="1" dirty="0"/>
              <a:t>Soportes.-</a:t>
            </a:r>
            <a:r>
              <a:rPr lang="es-ES_tradnl" dirty="0"/>
              <a:t> Necesarios para montar y fijar el motor en la bancada, así como regular la altura y alinear el motor con el freno.</a:t>
            </a:r>
            <a:endParaRPr lang="en-US" dirty="0"/>
          </a:p>
          <a:p>
            <a:pPr algn="just"/>
            <a:r>
              <a:rPr lang="es-ES_tradnl" b="1" dirty="0"/>
              <a:t>Freno dinamométrico.-</a:t>
            </a:r>
            <a:r>
              <a:rPr lang="es-ES_tradnl" dirty="0"/>
              <a:t> Absorbe la potencia desarrollada por el motor, ofreciendo una resistencia al giro de éste, provisto de un dispositivo para medir el par motor.</a:t>
            </a:r>
            <a:endParaRPr lang="en-US" dirty="0"/>
          </a:p>
          <a:p>
            <a:pPr algn="just"/>
            <a:r>
              <a:rPr lang="es-ES_tradnl" b="1" dirty="0"/>
              <a:t>Transmisión.-</a:t>
            </a:r>
            <a:r>
              <a:rPr lang="es-ES_tradnl" dirty="0"/>
              <a:t> Permite la conexión freno-motor con una cierta elasticidad y capacidad de absorber desalineaciones.</a:t>
            </a:r>
            <a:endParaRPr lang="en-US" dirty="0"/>
          </a:p>
          <a:p>
            <a:pPr algn="just"/>
            <a:r>
              <a:rPr lang="es-ES_tradnl" b="1" dirty="0"/>
              <a:t>Red de agua.-</a:t>
            </a:r>
            <a:r>
              <a:rPr lang="es-ES_tradnl" dirty="0"/>
              <a:t> Los frenos dinamométricos transforman toda la energía mecánica que reciben del motor en calor.  Este calor es eliminado por el sistema de refrigeración del freno que suele ser mediante un abastecimiento continuo de agua.</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48584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2224116" y="2348880"/>
            <a:ext cx="6308323" cy="3744416"/>
          </a:xfrm>
          <a:prstGeom prst="rect">
            <a:avLst/>
          </a:prstGeom>
          <a:noFill/>
        </p:spPr>
      </p:pic>
      <p:sp>
        <p:nvSpPr>
          <p:cNvPr id="9" name="1 Título"/>
          <p:cNvSpPr>
            <a:spLocks noGrp="1"/>
          </p:cNvSpPr>
          <p:nvPr>
            <p:ph type="title"/>
          </p:nvPr>
        </p:nvSpPr>
        <p:spPr>
          <a:xfrm>
            <a:off x="2627784" y="332656"/>
            <a:ext cx="6248400" cy="1143000"/>
          </a:xfrm>
        </p:spPr>
        <p:txBody>
          <a:bodyPr>
            <a:normAutofit/>
          </a:bodyPr>
          <a:lstStyle/>
          <a:p>
            <a:r>
              <a:rPr lang="es-ES" sz="4000" b="1" cap="all" dirty="0" smtClean="0"/>
              <a:t>TIPOS DE </a:t>
            </a:r>
            <a:r>
              <a:rPr lang="es-ES" sz="4000" b="1" cap="all" dirty="0"/>
              <a:t>F</a:t>
            </a:r>
            <a:r>
              <a:rPr lang="es-ES" sz="4000" b="1" cap="all" dirty="0" smtClean="0"/>
              <a:t>RENOS</a:t>
            </a:r>
            <a:endParaRPr lang="es-ES" sz="4000" b="1" cap="all" dirty="0"/>
          </a:p>
        </p:txBody>
      </p:sp>
    </p:spTree>
    <p:extLst>
      <p:ext uri="{BB962C8B-B14F-4D97-AF65-F5344CB8AC3E}">
        <p14:creationId xmlns:p14="http://schemas.microsoft.com/office/powerpoint/2010/main" val="2505879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b="1" cap="all" dirty="0" smtClean="0"/>
              <a:t>Objetivo GENERAL</a:t>
            </a:r>
            <a:endParaRPr lang="es-EC" b="1" cap="all" dirty="0"/>
          </a:p>
        </p:txBody>
      </p:sp>
      <p:sp>
        <p:nvSpPr>
          <p:cNvPr id="3" name="2 Marcador de contenido"/>
          <p:cNvSpPr>
            <a:spLocks noGrp="1"/>
          </p:cNvSpPr>
          <p:nvPr>
            <p:ph idx="1"/>
          </p:nvPr>
        </p:nvSpPr>
        <p:spPr>
          <a:xfrm>
            <a:off x="2051720" y="2852936"/>
            <a:ext cx="6635080" cy="2376264"/>
          </a:xfrm>
        </p:spPr>
        <p:txBody>
          <a:bodyPr>
            <a:normAutofit/>
          </a:bodyPr>
          <a:lstStyle/>
          <a:p>
            <a:pPr algn="just"/>
            <a:r>
              <a:rPr lang="es-ES_tradnl" dirty="0"/>
              <a:t>Implementar un banco de pruebas de inyección electrónica con un motor Lada 1.7cc  y mediante un software desarrollado en LabView obtener sus curvas características en tiempo real como: Torque, Potencia al freno y Consumo específico de combustible”</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FRENO HIDRÁULICO</a:t>
            </a:r>
            <a:endParaRPr lang="es-ES" sz="4000" b="1" cap="all" dirty="0"/>
          </a:p>
        </p:txBody>
      </p:sp>
      <p:sp>
        <p:nvSpPr>
          <p:cNvPr id="3" name="2 Marcador de contenido"/>
          <p:cNvSpPr>
            <a:spLocks noGrp="1"/>
          </p:cNvSpPr>
          <p:nvPr>
            <p:ph idx="1"/>
          </p:nvPr>
        </p:nvSpPr>
        <p:spPr>
          <a:xfrm>
            <a:off x="1979712" y="1963772"/>
            <a:ext cx="7056784" cy="1033180"/>
          </a:xfrm>
        </p:spPr>
        <p:txBody>
          <a:bodyPr>
            <a:normAutofit fontScale="85000" lnSpcReduction="20000"/>
          </a:bodyPr>
          <a:lstStyle/>
          <a:p>
            <a:pPr marL="0" indent="0" algn="just">
              <a:buNone/>
            </a:pPr>
            <a:r>
              <a:rPr lang="es-ES_tradnl" dirty="0"/>
              <a:t>Un freno dinamométrico hidráulico consiste en un disco montado en una cubierta, la cual contiene un fluido como por ejemplo el agua. La resistencia que encuentra el disco al girar es igual y opuesto a la reacción que tiende a hacer girar a la funda o cubierta.</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075228"/>
            <a:ext cx="2592288" cy="3522124"/>
          </a:xfrm>
          <a:prstGeom prst="rect">
            <a:avLst/>
          </a:prstGeom>
          <a:noFill/>
        </p:spPr>
      </p:pic>
    </p:spTree>
    <p:extLst>
      <p:ext uri="{BB962C8B-B14F-4D97-AF65-F5344CB8AC3E}">
        <p14:creationId xmlns:p14="http://schemas.microsoft.com/office/powerpoint/2010/main" val="2157928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631116"/>
          </a:xfrm>
        </p:spPr>
        <p:txBody>
          <a:bodyPr>
            <a:normAutofit/>
          </a:bodyPr>
          <a:lstStyle/>
          <a:p>
            <a:pPr lvl="1" algn="r" rtl="0">
              <a:spcBef>
                <a:spcPct val="0"/>
              </a:spcBef>
            </a:pPr>
            <a:r>
              <a:rPr lang="es-ES" sz="4000" b="1" cap="all" dirty="0" smtClean="0"/>
              <a:t>BANCOS </a:t>
            </a:r>
            <a:r>
              <a:rPr lang="es-ES" sz="4000" b="1" cap="all" dirty="0"/>
              <a:t>DE PRUEBAS</a:t>
            </a:r>
            <a:r>
              <a:rPr lang="en-US" b="1" dirty="0"/>
              <a:t/>
            </a:r>
            <a:br>
              <a:rPr lang="en-US" b="1" dirty="0"/>
            </a:br>
            <a:endParaRPr lang="es-ES" sz="54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364" y="1783229"/>
            <a:ext cx="4084667" cy="306350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16" y="3397650"/>
            <a:ext cx="3995936" cy="2996952"/>
          </a:xfrm>
          <a:prstGeom prst="rect">
            <a:avLst/>
          </a:prstGeom>
        </p:spPr>
      </p:pic>
    </p:spTree>
    <p:extLst>
      <p:ext uri="{BB962C8B-B14F-4D97-AF65-F5344CB8AC3E}">
        <p14:creationId xmlns:p14="http://schemas.microsoft.com/office/powerpoint/2010/main" val="2476080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631116"/>
          </a:xfrm>
        </p:spPr>
        <p:txBody>
          <a:bodyPr>
            <a:normAutofit/>
          </a:bodyPr>
          <a:lstStyle/>
          <a:p>
            <a:pPr lvl="1" algn="r" rtl="0">
              <a:spcBef>
                <a:spcPct val="0"/>
              </a:spcBef>
            </a:pPr>
            <a:r>
              <a:rPr lang="es-ES" sz="4000" b="1" cap="all" dirty="0" smtClean="0"/>
              <a:t>BANCOS </a:t>
            </a:r>
            <a:r>
              <a:rPr lang="es-ES" sz="4000" b="1" cap="all" dirty="0"/>
              <a:t>DE PRUEBAS</a:t>
            </a:r>
            <a:r>
              <a:rPr lang="en-US" b="1" dirty="0"/>
              <a:t/>
            </a:r>
            <a:br>
              <a:rPr lang="en-US" b="1" dirty="0"/>
            </a:br>
            <a:endParaRPr lang="es-ES" sz="54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1844824"/>
            <a:ext cx="6444097" cy="4833073"/>
          </a:xfrm>
          <a:prstGeom prst="rect">
            <a:avLst/>
          </a:prstGeom>
        </p:spPr>
      </p:pic>
    </p:spTree>
    <p:extLst>
      <p:ext uri="{BB962C8B-B14F-4D97-AF65-F5344CB8AC3E}">
        <p14:creationId xmlns:p14="http://schemas.microsoft.com/office/powerpoint/2010/main" val="3982606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_tradnl" sz="4000" b="1" cap="all" dirty="0" smtClean="0"/>
              <a:t>INFORMACIÓN </a:t>
            </a:r>
            <a:r>
              <a:rPr lang="es-ES_tradnl" sz="4000" b="1" cap="all" dirty="0"/>
              <a:t>TÉCNICA DEL MOTOR LADA 1.7CC</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Tabla 6"/>
          <p:cNvGraphicFramePr>
            <a:graphicFrameLocks noGrp="1"/>
          </p:cNvGraphicFramePr>
          <p:nvPr>
            <p:extLst>
              <p:ext uri="{D42A27DB-BD31-4B8C-83A1-F6EECF244321}">
                <p14:modId xmlns:p14="http://schemas.microsoft.com/office/powerpoint/2010/main" val="468193397"/>
              </p:ext>
            </p:extLst>
          </p:nvPr>
        </p:nvGraphicFramePr>
        <p:xfrm>
          <a:off x="2123728" y="1772816"/>
          <a:ext cx="6445224" cy="4876800"/>
        </p:xfrm>
        <a:graphic>
          <a:graphicData uri="http://schemas.openxmlformats.org/drawingml/2006/table">
            <a:tbl>
              <a:tblPr firstRow="1" firstCol="1" lastRow="1" lastCol="1" bandRow="1" bandCol="1">
                <a:tableStyleId>{5C22544A-7EE6-4342-B048-85BDC9FD1C3A}</a:tableStyleId>
              </a:tblPr>
              <a:tblGrid>
                <a:gridCol w="3230226"/>
                <a:gridCol w="3214998"/>
              </a:tblGrid>
              <a:tr h="360517">
                <a:tc>
                  <a:txBody>
                    <a:bodyPr/>
                    <a:lstStyle/>
                    <a:p>
                      <a:pPr indent="270510" algn="just">
                        <a:lnSpc>
                          <a:spcPct val="200000"/>
                        </a:lnSpc>
                        <a:spcAft>
                          <a:spcPts val="1000"/>
                        </a:spcAft>
                      </a:pPr>
                      <a:r>
                        <a:rPr lang="es-ES_tradnl" sz="2000" dirty="0">
                          <a:effectLst/>
                        </a:rPr>
                        <a:t>Cilindrada</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1.700 c.c.</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603066">
                <a:tc>
                  <a:txBody>
                    <a:bodyPr/>
                    <a:lstStyle/>
                    <a:p>
                      <a:pPr indent="270510" algn="l">
                        <a:lnSpc>
                          <a:spcPct val="100000"/>
                        </a:lnSpc>
                        <a:spcAft>
                          <a:spcPts val="1000"/>
                        </a:spcAft>
                      </a:pPr>
                      <a:r>
                        <a:rPr lang="es-ES_tradnl" sz="2000" dirty="0">
                          <a:effectLst/>
                        </a:rPr>
                        <a:t>Relación</a:t>
                      </a:r>
                      <a:r>
                        <a:rPr lang="es-ES_tradnl" sz="2000" spc="-15" dirty="0">
                          <a:effectLst/>
                        </a:rPr>
                        <a:t> </a:t>
                      </a:r>
                      <a:r>
                        <a:rPr lang="es-ES_tradnl" sz="2000" spc="5" dirty="0">
                          <a:effectLst/>
                        </a:rPr>
                        <a:t>de</a:t>
                      </a:r>
                      <a:r>
                        <a:rPr lang="es-ES_tradnl" sz="2000" spc="-20" dirty="0">
                          <a:effectLst/>
                        </a:rPr>
                        <a:t> </a:t>
                      </a:r>
                      <a:r>
                        <a:rPr lang="es-ES_tradnl" sz="2000" spc="-20" dirty="0" smtClean="0">
                          <a:effectLst/>
                        </a:rPr>
                        <a:t>   </a:t>
                      </a:r>
                      <a:r>
                        <a:rPr lang="es-ES_tradnl" sz="2000" dirty="0" smtClean="0">
                          <a:effectLst/>
                        </a:rPr>
                        <a:t>Compresión</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a:effectLst/>
                        </a:rPr>
                        <a:t>8,5</a:t>
                      </a:r>
                      <a:r>
                        <a:rPr lang="es-ES_tradnl" sz="2000" spc="5">
                          <a:effectLst/>
                        </a:rPr>
                        <a:t> </a:t>
                      </a:r>
                      <a:r>
                        <a:rPr lang="es-ES_tradnl" sz="2000">
                          <a:effectLst/>
                        </a:rPr>
                        <a:t>: 1</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a:effectLst/>
                        </a:rPr>
                        <a:t>Válvulas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8</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spc="-10">
                          <a:effectLst/>
                        </a:rPr>
                        <a:t>Número</a:t>
                      </a:r>
                      <a:r>
                        <a:rPr lang="es-ES_tradnl" sz="2000" spc="5">
                          <a:effectLst/>
                        </a:rPr>
                        <a:t> de</a:t>
                      </a:r>
                      <a:r>
                        <a:rPr lang="es-ES_tradnl" sz="2000">
                          <a:effectLst/>
                        </a:rPr>
                        <a:t> Ciclos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4</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spc="-10">
                          <a:effectLst/>
                        </a:rPr>
                        <a:t>Número</a:t>
                      </a:r>
                      <a:r>
                        <a:rPr lang="es-ES_tradnl" sz="2000" spc="5">
                          <a:effectLst/>
                        </a:rPr>
                        <a:t> de</a:t>
                      </a:r>
                      <a:r>
                        <a:rPr lang="es-ES_tradnl" sz="2000">
                          <a:effectLst/>
                        </a:rPr>
                        <a:t> Cilindros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4 en</a:t>
                      </a:r>
                      <a:r>
                        <a:rPr lang="es-ES_tradnl" sz="2000" spc="-20" dirty="0">
                          <a:effectLst/>
                        </a:rPr>
                        <a:t> </a:t>
                      </a:r>
                      <a:r>
                        <a:rPr lang="es-ES_tradnl" sz="2000" spc="5" dirty="0">
                          <a:effectLst/>
                        </a:rPr>
                        <a:t>línea</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a:effectLst/>
                        </a:rPr>
                        <a:t>Orden</a:t>
                      </a:r>
                      <a:r>
                        <a:rPr lang="es-ES_tradnl" sz="2000" spc="-15">
                          <a:effectLst/>
                        </a:rPr>
                        <a:t> </a:t>
                      </a:r>
                      <a:r>
                        <a:rPr lang="es-ES_tradnl" sz="2000" spc="5">
                          <a:effectLst/>
                        </a:rPr>
                        <a:t>de</a:t>
                      </a:r>
                      <a:r>
                        <a:rPr lang="es-ES_tradnl" sz="2000">
                          <a:effectLst/>
                        </a:rPr>
                        <a:t> encendido</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1-3-4-2</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a:effectLst/>
                        </a:rPr>
                        <a:t>Diámetro</a:t>
                      </a:r>
                      <a:r>
                        <a:rPr lang="es-ES_tradnl" sz="2000" spc="5">
                          <a:effectLst/>
                        </a:rPr>
                        <a:t> </a:t>
                      </a:r>
                      <a:r>
                        <a:rPr lang="es-ES_tradnl" sz="2000">
                          <a:effectLst/>
                        </a:rPr>
                        <a:t>x</a:t>
                      </a:r>
                      <a:r>
                        <a:rPr lang="es-ES_tradnl" sz="2000" spc="5">
                          <a:effectLst/>
                        </a:rPr>
                        <a:t> </a:t>
                      </a:r>
                      <a:r>
                        <a:rPr lang="es-ES_tradnl" sz="2000" spc="-10">
                          <a:effectLst/>
                        </a:rPr>
                        <a:t>Carrera</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78 x</a:t>
                      </a:r>
                      <a:r>
                        <a:rPr lang="es-ES_tradnl" sz="2000" spc="-25" dirty="0">
                          <a:effectLst/>
                        </a:rPr>
                        <a:t> </a:t>
                      </a:r>
                      <a:r>
                        <a:rPr lang="es-ES_tradnl" sz="2000" dirty="0">
                          <a:effectLst/>
                        </a:rPr>
                        <a:t>90</a:t>
                      </a:r>
                      <a:r>
                        <a:rPr lang="es-ES_tradnl" sz="2000" spc="25" dirty="0">
                          <a:effectLst/>
                        </a:rPr>
                        <a:t> </a:t>
                      </a:r>
                      <a:r>
                        <a:rPr lang="es-ES_tradnl" sz="2000" spc="-20" dirty="0" err="1">
                          <a:effectLst/>
                        </a:rPr>
                        <a:t>mm.</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517">
                <a:tc>
                  <a:txBody>
                    <a:bodyPr/>
                    <a:lstStyle/>
                    <a:p>
                      <a:pPr indent="270510" algn="just">
                        <a:lnSpc>
                          <a:spcPct val="200000"/>
                        </a:lnSpc>
                        <a:spcAft>
                          <a:spcPts val="1000"/>
                        </a:spcAft>
                      </a:pPr>
                      <a:r>
                        <a:rPr lang="es-ES_tradnl" sz="2000">
                          <a:effectLst/>
                        </a:rPr>
                        <a:t>Velocidad</a:t>
                      </a:r>
                      <a:r>
                        <a:rPr lang="es-ES_tradnl" sz="2000" spc="5">
                          <a:effectLst/>
                        </a:rPr>
                        <a:t> </a:t>
                      </a:r>
                      <a:r>
                        <a:rPr lang="es-ES_tradnl" sz="2000" spc="-10">
                          <a:effectLst/>
                        </a:rPr>
                        <a:t>de</a:t>
                      </a:r>
                      <a:r>
                        <a:rPr lang="es-ES_tradnl" sz="2000">
                          <a:effectLst/>
                        </a:rPr>
                        <a:t> ralentí</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200000"/>
                        </a:lnSpc>
                        <a:spcAft>
                          <a:spcPts val="1000"/>
                        </a:spcAft>
                      </a:pPr>
                      <a:r>
                        <a:rPr lang="es-ES_tradnl" sz="2000" dirty="0">
                          <a:effectLst/>
                        </a:rPr>
                        <a:t>900</a:t>
                      </a:r>
                      <a:r>
                        <a:rPr lang="es-ES_tradnl" sz="2000" spc="5" dirty="0">
                          <a:effectLst/>
                        </a:rPr>
                        <a:t> </a:t>
                      </a:r>
                      <a:r>
                        <a:rPr lang="es-ES_tradnl" sz="2000" dirty="0">
                          <a:effectLst/>
                        </a:rPr>
                        <a:t>±</a:t>
                      </a:r>
                      <a:r>
                        <a:rPr lang="es-ES_tradnl" sz="2000" spc="-10" dirty="0">
                          <a:effectLst/>
                        </a:rPr>
                        <a:t> </a:t>
                      </a:r>
                      <a:r>
                        <a:rPr lang="es-ES_tradnl" sz="2000" dirty="0">
                          <a:effectLst/>
                        </a:rPr>
                        <a:t>50</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42922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UNIDAD DE CONTROL ELECTRÓNICO</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C:\Users\BLADIMIR\Desktop\Nueva carpeta\P1020071.JPG"/>
          <p:cNvPicPr/>
          <p:nvPr/>
        </p:nvPicPr>
        <p:blipFill rotWithShape="1">
          <a:blip r:embed="rId2" cstate="print">
            <a:extLst>
              <a:ext uri="{28A0092B-C50C-407E-A947-70E740481C1C}">
                <a14:useLocalDpi xmlns:a14="http://schemas.microsoft.com/office/drawing/2010/main" val="0"/>
              </a:ext>
            </a:extLst>
          </a:blip>
          <a:srcRect l="35151" t="18162" r="32052" b="46637"/>
          <a:stretch/>
        </p:blipFill>
        <p:spPr bwMode="auto">
          <a:xfrm>
            <a:off x="2051720" y="1916832"/>
            <a:ext cx="6824464" cy="42484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1267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ESQUEMA DE CONEXIÓN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upo 6"/>
          <p:cNvGrpSpPr>
            <a:grpSpLocks/>
          </p:cNvGrpSpPr>
          <p:nvPr/>
        </p:nvGrpSpPr>
        <p:grpSpPr bwMode="auto">
          <a:xfrm rot="5400000">
            <a:off x="3131049" y="835922"/>
            <a:ext cx="4754111" cy="7056786"/>
            <a:chOff x="2015" y="1706"/>
            <a:chExt cx="8506" cy="12604"/>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 y="1761"/>
              <a:ext cx="8386" cy="124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p:cNvGrpSpPr>
              <a:grpSpLocks/>
            </p:cNvGrpSpPr>
            <p:nvPr/>
          </p:nvGrpSpPr>
          <p:grpSpPr bwMode="auto">
            <a:xfrm>
              <a:off x="2015" y="14308"/>
              <a:ext cx="8506" cy="2"/>
              <a:chOff x="2015" y="14308"/>
              <a:chExt cx="8506" cy="2"/>
            </a:xfrm>
          </p:grpSpPr>
          <p:sp>
            <p:nvSpPr>
              <p:cNvPr id="24" name="Freeform 5"/>
              <p:cNvSpPr>
                <a:spLocks/>
              </p:cNvSpPr>
              <p:nvPr/>
            </p:nvSpPr>
            <p:spPr bwMode="auto">
              <a:xfrm>
                <a:off x="2015" y="14308"/>
                <a:ext cx="8506" cy="2"/>
              </a:xfrm>
              <a:custGeom>
                <a:avLst/>
                <a:gdLst>
                  <a:gd name="T0" fmla="+- 0 2015 2015"/>
                  <a:gd name="T1" fmla="*/ T0 w 8506"/>
                  <a:gd name="T2" fmla="+- 0 10521 2015"/>
                  <a:gd name="T3" fmla="*/ T2 w 8506"/>
                </a:gdLst>
                <a:ahLst/>
                <a:cxnLst>
                  <a:cxn ang="0">
                    <a:pos x="T1" y="0"/>
                  </a:cxn>
                  <a:cxn ang="0">
                    <a:pos x="T3" y="0"/>
                  </a:cxn>
                </a:cxnLst>
                <a:rect l="0" t="0" r="r" b="b"/>
                <a:pathLst>
                  <a:path w="8506">
                    <a:moveTo>
                      <a:pt x="0" y="0"/>
                    </a:moveTo>
                    <a:lnTo>
                      <a:pt x="8506" y="0"/>
                    </a:lnTo>
                  </a:path>
                </a:pathLst>
              </a:custGeom>
              <a:noFill/>
              <a:ln w="889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0" name="Group 6"/>
            <p:cNvGrpSpPr>
              <a:grpSpLocks/>
            </p:cNvGrpSpPr>
            <p:nvPr/>
          </p:nvGrpSpPr>
          <p:grpSpPr bwMode="auto">
            <a:xfrm>
              <a:off x="2021" y="1712"/>
              <a:ext cx="2" cy="12590"/>
              <a:chOff x="2021" y="1712"/>
              <a:chExt cx="2" cy="12590"/>
            </a:xfrm>
          </p:grpSpPr>
          <p:sp>
            <p:nvSpPr>
              <p:cNvPr id="23" name="Freeform 7"/>
              <p:cNvSpPr>
                <a:spLocks/>
              </p:cNvSpPr>
              <p:nvPr/>
            </p:nvSpPr>
            <p:spPr bwMode="auto">
              <a:xfrm>
                <a:off x="2021" y="1712"/>
                <a:ext cx="2" cy="12590"/>
              </a:xfrm>
              <a:custGeom>
                <a:avLst/>
                <a:gdLst>
                  <a:gd name="T0" fmla="+- 0 1712 1712"/>
                  <a:gd name="T1" fmla="*/ 1712 h 12590"/>
                  <a:gd name="T2" fmla="+- 0 14302 1712"/>
                  <a:gd name="T3" fmla="*/ 14302 h 12590"/>
                </a:gdLst>
                <a:ahLst/>
                <a:cxnLst>
                  <a:cxn ang="0">
                    <a:pos x="0" y="T1"/>
                  </a:cxn>
                  <a:cxn ang="0">
                    <a:pos x="0" y="T3"/>
                  </a:cxn>
                </a:cxnLst>
                <a:rect l="0" t="0" r="r" b="b"/>
                <a:pathLst>
                  <a:path h="12590">
                    <a:moveTo>
                      <a:pt x="0" y="0"/>
                    </a:moveTo>
                    <a:lnTo>
                      <a:pt x="0" y="12590"/>
                    </a:lnTo>
                  </a:path>
                </a:pathLst>
              </a:custGeom>
              <a:noFill/>
              <a:ln w="889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1" name="Group 8"/>
            <p:cNvGrpSpPr>
              <a:grpSpLocks/>
            </p:cNvGrpSpPr>
            <p:nvPr/>
          </p:nvGrpSpPr>
          <p:grpSpPr bwMode="auto">
            <a:xfrm>
              <a:off x="2015" y="1706"/>
              <a:ext cx="8506" cy="2"/>
              <a:chOff x="2015" y="1706"/>
              <a:chExt cx="8506" cy="2"/>
            </a:xfrm>
          </p:grpSpPr>
          <p:sp>
            <p:nvSpPr>
              <p:cNvPr id="22" name="Freeform 9"/>
              <p:cNvSpPr>
                <a:spLocks/>
              </p:cNvSpPr>
              <p:nvPr/>
            </p:nvSpPr>
            <p:spPr bwMode="auto">
              <a:xfrm>
                <a:off x="2015" y="1706"/>
                <a:ext cx="8506" cy="2"/>
              </a:xfrm>
              <a:custGeom>
                <a:avLst/>
                <a:gdLst>
                  <a:gd name="T0" fmla="+- 0 2015 2015"/>
                  <a:gd name="T1" fmla="*/ T0 w 8506"/>
                  <a:gd name="T2" fmla="+- 0 10521 2015"/>
                  <a:gd name="T3" fmla="*/ T2 w 8506"/>
                </a:gdLst>
                <a:ahLst/>
                <a:cxnLst>
                  <a:cxn ang="0">
                    <a:pos x="T1" y="0"/>
                  </a:cxn>
                  <a:cxn ang="0">
                    <a:pos x="T3" y="0"/>
                  </a:cxn>
                </a:cxnLst>
                <a:rect l="0" t="0" r="r" b="b"/>
                <a:pathLst>
                  <a:path w="8506">
                    <a:moveTo>
                      <a:pt x="0" y="0"/>
                    </a:moveTo>
                    <a:lnTo>
                      <a:pt x="8506" y="0"/>
                    </a:lnTo>
                  </a:path>
                </a:pathLst>
              </a:custGeom>
              <a:noFill/>
              <a:ln w="889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2" name="Group 10"/>
            <p:cNvGrpSpPr>
              <a:grpSpLocks/>
            </p:cNvGrpSpPr>
            <p:nvPr/>
          </p:nvGrpSpPr>
          <p:grpSpPr bwMode="auto">
            <a:xfrm>
              <a:off x="10515" y="1713"/>
              <a:ext cx="2" cy="12590"/>
              <a:chOff x="10515" y="1713"/>
              <a:chExt cx="2" cy="12590"/>
            </a:xfrm>
          </p:grpSpPr>
          <p:sp>
            <p:nvSpPr>
              <p:cNvPr id="21" name="Freeform 11"/>
              <p:cNvSpPr>
                <a:spLocks/>
              </p:cNvSpPr>
              <p:nvPr/>
            </p:nvSpPr>
            <p:spPr bwMode="auto">
              <a:xfrm>
                <a:off x="10515" y="1713"/>
                <a:ext cx="2" cy="12590"/>
              </a:xfrm>
              <a:custGeom>
                <a:avLst/>
                <a:gdLst>
                  <a:gd name="T0" fmla="+- 0 1713 1713"/>
                  <a:gd name="T1" fmla="*/ 1713 h 12590"/>
                  <a:gd name="T2" fmla="+- 0 14303 1713"/>
                  <a:gd name="T3" fmla="*/ 14303 h 12590"/>
                </a:gdLst>
                <a:ahLst/>
                <a:cxnLst>
                  <a:cxn ang="0">
                    <a:pos x="0" y="T1"/>
                  </a:cxn>
                  <a:cxn ang="0">
                    <a:pos x="0" y="T3"/>
                  </a:cxn>
                </a:cxnLst>
                <a:rect l="0" t="0" r="r" b="b"/>
                <a:pathLst>
                  <a:path h="12590">
                    <a:moveTo>
                      <a:pt x="0" y="0"/>
                    </a:moveTo>
                    <a:lnTo>
                      <a:pt x="0" y="12590"/>
                    </a:lnTo>
                  </a:path>
                </a:pathLst>
              </a:custGeom>
              <a:noFill/>
              <a:ln w="889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3" name="Group 12"/>
            <p:cNvGrpSpPr>
              <a:grpSpLocks/>
            </p:cNvGrpSpPr>
            <p:nvPr/>
          </p:nvGrpSpPr>
          <p:grpSpPr bwMode="auto">
            <a:xfrm>
              <a:off x="2039" y="14272"/>
              <a:ext cx="8458" cy="2"/>
              <a:chOff x="2039" y="14272"/>
              <a:chExt cx="8458" cy="2"/>
            </a:xfrm>
          </p:grpSpPr>
          <p:sp>
            <p:nvSpPr>
              <p:cNvPr id="20" name="Freeform 13"/>
              <p:cNvSpPr>
                <a:spLocks/>
              </p:cNvSpPr>
              <p:nvPr/>
            </p:nvSpPr>
            <p:spPr bwMode="auto">
              <a:xfrm>
                <a:off x="2039" y="14272"/>
                <a:ext cx="8458" cy="2"/>
              </a:xfrm>
              <a:custGeom>
                <a:avLst/>
                <a:gdLst>
                  <a:gd name="T0" fmla="+- 0 2039 2039"/>
                  <a:gd name="T1" fmla="*/ T0 w 8458"/>
                  <a:gd name="T2" fmla="+- 0 10497 2039"/>
                  <a:gd name="T3" fmla="*/ T2 w 8458"/>
                </a:gdLst>
                <a:ahLst/>
                <a:cxnLst>
                  <a:cxn ang="0">
                    <a:pos x="T1" y="0"/>
                  </a:cxn>
                  <a:cxn ang="0">
                    <a:pos x="T3" y="0"/>
                  </a:cxn>
                </a:cxnLst>
                <a:rect l="0" t="0" r="r" b="b"/>
                <a:pathLst>
                  <a:path w="8458">
                    <a:moveTo>
                      <a:pt x="0" y="0"/>
                    </a:moveTo>
                    <a:lnTo>
                      <a:pt x="8458" y="0"/>
                    </a:lnTo>
                  </a:path>
                </a:pathLst>
              </a:custGeom>
              <a:noFill/>
              <a:ln w="2413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4" name="Group 14"/>
            <p:cNvGrpSpPr>
              <a:grpSpLocks/>
            </p:cNvGrpSpPr>
            <p:nvPr/>
          </p:nvGrpSpPr>
          <p:grpSpPr bwMode="auto">
            <a:xfrm>
              <a:off x="2057" y="1760"/>
              <a:ext cx="2" cy="12494"/>
              <a:chOff x="2057" y="1760"/>
              <a:chExt cx="2" cy="12494"/>
            </a:xfrm>
          </p:grpSpPr>
          <p:sp>
            <p:nvSpPr>
              <p:cNvPr id="19" name="Freeform 15"/>
              <p:cNvSpPr>
                <a:spLocks/>
              </p:cNvSpPr>
              <p:nvPr/>
            </p:nvSpPr>
            <p:spPr bwMode="auto">
              <a:xfrm>
                <a:off x="2057" y="1760"/>
                <a:ext cx="2" cy="12494"/>
              </a:xfrm>
              <a:custGeom>
                <a:avLst/>
                <a:gdLst>
                  <a:gd name="T0" fmla="+- 0 1760 1760"/>
                  <a:gd name="T1" fmla="*/ 1760 h 12494"/>
                  <a:gd name="T2" fmla="+- 0 14254 1760"/>
                  <a:gd name="T3" fmla="*/ 14254 h 12494"/>
                </a:gdLst>
                <a:ahLst/>
                <a:cxnLst>
                  <a:cxn ang="0">
                    <a:pos x="0" y="T1"/>
                  </a:cxn>
                  <a:cxn ang="0">
                    <a:pos x="0" y="T3"/>
                  </a:cxn>
                </a:cxnLst>
                <a:rect l="0" t="0" r="r" b="b"/>
                <a:pathLst>
                  <a:path h="12494">
                    <a:moveTo>
                      <a:pt x="0" y="0"/>
                    </a:moveTo>
                    <a:lnTo>
                      <a:pt x="0" y="12494"/>
                    </a:lnTo>
                  </a:path>
                </a:pathLst>
              </a:custGeom>
              <a:noFill/>
              <a:ln w="2413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5" name="Group 16"/>
            <p:cNvGrpSpPr>
              <a:grpSpLocks/>
            </p:cNvGrpSpPr>
            <p:nvPr/>
          </p:nvGrpSpPr>
          <p:grpSpPr bwMode="auto">
            <a:xfrm>
              <a:off x="2039" y="1742"/>
              <a:ext cx="8458" cy="2"/>
              <a:chOff x="2039" y="1742"/>
              <a:chExt cx="8458" cy="2"/>
            </a:xfrm>
          </p:grpSpPr>
          <p:sp>
            <p:nvSpPr>
              <p:cNvPr id="18" name="Freeform 17"/>
              <p:cNvSpPr>
                <a:spLocks/>
              </p:cNvSpPr>
              <p:nvPr/>
            </p:nvSpPr>
            <p:spPr bwMode="auto">
              <a:xfrm>
                <a:off x="2039" y="1742"/>
                <a:ext cx="8458" cy="2"/>
              </a:xfrm>
              <a:custGeom>
                <a:avLst/>
                <a:gdLst>
                  <a:gd name="T0" fmla="+- 0 2039 2039"/>
                  <a:gd name="T1" fmla="*/ T0 w 8458"/>
                  <a:gd name="T2" fmla="+- 0 10497 2039"/>
                  <a:gd name="T3" fmla="*/ T2 w 8458"/>
                </a:gdLst>
                <a:ahLst/>
                <a:cxnLst>
                  <a:cxn ang="0">
                    <a:pos x="T1" y="0"/>
                  </a:cxn>
                  <a:cxn ang="0">
                    <a:pos x="T3" y="0"/>
                  </a:cxn>
                </a:cxnLst>
                <a:rect l="0" t="0" r="r" b="b"/>
                <a:pathLst>
                  <a:path w="8458">
                    <a:moveTo>
                      <a:pt x="0" y="0"/>
                    </a:moveTo>
                    <a:lnTo>
                      <a:pt x="8458" y="0"/>
                    </a:lnTo>
                  </a:path>
                </a:pathLst>
              </a:custGeom>
              <a:noFill/>
              <a:ln w="2413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nvGrpSpPr>
            <p:cNvPr id="16" name="Group 18"/>
            <p:cNvGrpSpPr>
              <a:grpSpLocks/>
            </p:cNvGrpSpPr>
            <p:nvPr/>
          </p:nvGrpSpPr>
          <p:grpSpPr bwMode="auto">
            <a:xfrm>
              <a:off x="10479" y="1761"/>
              <a:ext cx="2" cy="12494"/>
              <a:chOff x="10479" y="1761"/>
              <a:chExt cx="2" cy="12494"/>
            </a:xfrm>
          </p:grpSpPr>
          <p:sp>
            <p:nvSpPr>
              <p:cNvPr id="17" name="Freeform 19"/>
              <p:cNvSpPr>
                <a:spLocks/>
              </p:cNvSpPr>
              <p:nvPr/>
            </p:nvSpPr>
            <p:spPr bwMode="auto">
              <a:xfrm>
                <a:off x="10479" y="1761"/>
                <a:ext cx="2" cy="12494"/>
              </a:xfrm>
              <a:custGeom>
                <a:avLst/>
                <a:gdLst>
                  <a:gd name="T0" fmla="+- 0 1761 1761"/>
                  <a:gd name="T1" fmla="*/ 1761 h 12494"/>
                  <a:gd name="T2" fmla="+- 0 14255 1761"/>
                  <a:gd name="T3" fmla="*/ 14255 h 12494"/>
                </a:gdLst>
                <a:ahLst/>
                <a:cxnLst>
                  <a:cxn ang="0">
                    <a:pos x="0" y="T1"/>
                  </a:cxn>
                  <a:cxn ang="0">
                    <a:pos x="0" y="T3"/>
                  </a:cxn>
                </a:cxnLst>
                <a:rect l="0" t="0" r="r" b="b"/>
                <a:pathLst>
                  <a:path h="12494">
                    <a:moveTo>
                      <a:pt x="0" y="0"/>
                    </a:moveTo>
                    <a:lnTo>
                      <a:pt x="0" y="12494"/>
                    </a:lnTo>
                  </a:path>
                </a:pathLst>
              </a:custGeom>
              <a:noFill/>
              <a:ln w="2413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3164500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3" y="578951"/>
            <a:ext cx="6248400" cy="1143000"/>
          </a:xfrm>
        </p:spPr>
        <p:txBody>
          <a:bodyPr>
            <a:noAutofit/>
          </a:bodyPr>
          <a:lstStyle/>
          <a:p>
            <a:pPr lvl="1" algn="ctr" rtl="0">
              <a:spcBef>
                <a:spcPct val="0"/>
              </a:spcBef>
            </a:pPr>
            <a:r>
              <a:rPr lang="es-ES" b="1" cap="all" dirty="0" smtClean="0"/>
              <a:t>DIAGNOSTICO</a:t>
            </a:r>
            <a:r>
              <a:rPr lang="es-ES" b="1" cap="all" dirty="0"/>
              <a:t>, CARACTERÍSTICAS Y COMPORTAMIENTO DE LOS SENSORES QUE CONTROLAN LA GESTIÓN ELECTRÓNICA DEL MOTOR</a:t>
            </a:r>
            <a:r>
              <a:rPr lang="en-US" sz="1000" b="1" dirty="0"/>
              <a:t/>
            </a:r>
            <a:br>
              <a:rPr lang="en-US" sz="1000" b="1" dirty="0"/>
            </a:br>
            <a:endParaRPr lang="es-ES" sz="3200" b="1" cap="all" dirty="0"/>
          </a:p>
        </p:txBody>
      </p:sp>
      <p:sp>
        <p:nvSpPr>
          <p:cNvPr id="3" name="2 Marcador de contenido"/>
          <p:cNvSpPr>
            <a:spLocks noGrp="1"/>
          </p:cNvSpPr>
          <p:nvPr>
            <p:ph idx="1"/>
          </p:nvPr>
        </p:nvSpPr>
        <p:spPr>
          <a:xfrm>
            <a:off x="1979712" y="1963772"/>
            <a:ext cx="7056784" cy="4633580"/>
          </a:xfrm>
        </p:spPr>
        <p:txBody>
          <a:bodyPr>
            <a:normAutofit fontScale="92500" lnSpcReduction="20000"/>
          </a:bodyPr>
          <a:lstStyle/>
          <a:p>
            <a:pPr marL="0" indent="0" algn="just">
              <a:buNone/>
            </a:pPr>
            <a:r>
              <a:rPr lang="es-ES_tradnl" dirty="0" smtClean="0"/>
              <a:t>Los </a:t>
            </a:r>
            <a:r>
              <a:rPr lang="es-ES_tradnl" dirty="0"/>
              <a:t>sensores que gobiernan el funcionamiento del motor de inyección electrónica se detallan a continuación, así como su estado y funciones correspondientes. Los sensores encontrados y analizados en el motor son:</a:t>
            </a:r>
            <a:endParaRPr lang="en-US" dirty="0"/>
          </a:p>
          <a:p>
            <a:pPr lvl="0" algn="just"/>
            <a:r>
              <a:rPr lang="es-EC" dirty="0"/>
              <a:t>Sensor de revoluciones del motor(CKP)</a:t>
            </a:r>
            <a:endParaRPr lang="en-US" dirty="0"/>
          </a:p>
          <a:p>
            <a:pPr lvl="0" algn="just"/>
            <a:r>
              <a:rPr lang="es-EC" dirty="0"/>
              <a:t>Sensor de Temperatura del Refrigerante del Motor (ECT)</a:t>
            </a:r>
            <a:endParaRPr lang="en-US" dirty="0"/>
          </a:p>
          <a:p>
            <a:pPr lvl="0" algn="just"/>
            <a:r>
              <a:rPr lang="es-EC" dirty="0"/>
              <a:t>Sensor de Posición de la Placa del Acelerador (TPS)</a:t>
            </a:r>
            <a:endParaRPr lang="en-US" dirty="0"/>
          </a:p>
          <a:p>
            <a:pPr lvl="0" algn="just"/>
            <a:r>
              <a:rPr lang="es-EC" dirty="0"/>
              <a:t>Sensor de Flujo de Masa de Aire (MAF)</a:t>
            </a:r>
            <a:endParaRPr lang="en-US" dirty="0"/>
          </a:p>
          <a:p>
            <a:pPr lvl="0" algn="just"/>
            <a:r>
              <a:rPr lang="es-EC" dirty="0"/>
              <a:t>Sensor de Temperatura de Aire Ingresando al Motor (IAT)</a:t>
            </a:r>
            <a:endParaRPr lang="en-US" dirty="0"/>
          </a:p>
          <a:p>
            <a:pPr lvl="0" algn="just"/>
            <a:r>
              <a:rPr lang="es-EC" dirty="0"/>
              <a:t>Motor paso a paso (IAC)</a:t>
            </a:r>
            <a:endParaRPr lang="en-US" dirty="0"/>
          </a:p>
          <a:p>
            <a:pPr lvl="0" algn="just"/>
            <a:r>
              <a:rPr lang="es-EC" dirty="0"/>
              <a:t>Sensor de Oxígeno (HEGO)</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7877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3" y="578951"/>
            <a:ext cx="6248400" cy="1143000"/>
          </a:xfrm>
        </p:spPr>
        <p:txBody>
          <a:bodyPr>
            <a:noAutofit/>
          </a:bodyPr>
          <a:lstStyle/>
          <a:p>
            <a:pPr lvl="1" algn="ctr" rtl="0">
              <a:spcBef>
                <a:spcPct val="0"/>
              </a:spcBef>
            </a:pPr>
            <a:r>
              <a:rPr lang="es-ES" b="1" cap="all" dirty="0" smtClean="0"/>
              <a:t>DIAGNOSTICO</a:t>
            </a:r>
            <a:r>
              <a:rPr lang="es-ES" b="1" cap="all" dirty="0"/>
              <a:t>, CARACTERÍSTICAS Y COMPORTAMIENTO DE LOS SENSORES QUE CONTROLAN LA GESTIÓN ELECTRÓNICA DEL MOTOR</a:t>
            </a:r>
            <a:r>
              <a:rPr lang="en-US" sz="1000" b="1" dirty="0"/>
              <a:t/>
            </a:r>
            <a:br>
              <a:rPr lang="en-US" sz="1000" b="1" dirty="0"/>
            </a:br>
            <a:endParaRPr lang="es-ES" sz="32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descr="D:\1 TRABAJOS WORD\1 ESPE\10 NIVEL\3 TESIS\TESIS\FOTOS\20131001_1259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982378"/>
            <a:ext cx="6824463" cy="4614974"/>
          </a:xfrm>
          <a:prstGeom prst="rect">
            <a:avLst/>
          </a:prstGeom>
          <a:noFill/>
          <a:ln>
            <a:noFill/>
          </a:ln>
        </p:spPr>
      </p:pic>
    </p:spTree>
    <p:extLst>
      <p:ext uri="{BB962C8B-B14F-4D97-AF65-F5344CB8AC3E}">
        <p14:creationId xmlns:p14="http://schemas.microsoft.com/office/powerpoint/2010/main" val="355295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63960" y="573841"/>
            <a:ext cx="7472536" cy="1143000"/>
          </a:xfrm>
        </p:spPr>
        <p:txBody>
          <a:bodyPr>
            <a:normAutofit fontScale="90000"/>
          </a:bodyPr>
          <a:lstStyle/>
          <a:p>
            <a:pPr lvl="2" algn="r" rtl="0">
              <a:spcBef>
                <a:spcPct val="0"/>
              </a:spcBef>
            </a:pPr>
            <a:r>
              <a:rPr lang="es-EC" sz="4000" b="1" cap="all" dirty="0" smtClean="0"/>
              <a:t>SENSOR </a:t>
            </a:r>
            <a:r>
              <a:rPr lang="es-EC" sz="4000" b="1" cap="all" dirty="0"/>
              <a:t>DE TEMPERATURA DEL REFRIGERANTE DEL MOTOR </a:t>
            </a:r>
            <a:r>
              <a:rPr lang="en-US" sz="4000" b="1" cap="all" dirty="0"/>
              <a:t/>
            </a:r>
            <a:br>
              <a:rPr lang="en-US" sz="4000" b="1" cap="all" dirty="0"/>
            </a:b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66"/>
          <p:cNvGrpSpPr>
            <a:grpSpLocks/>
          </p:cNvGrpSpPr>
          <p:nvPr/>
        </p:nvGrpSpPr>
        <p:grpSpPr bwMode="auto">
          <a:xfrm>
            <a:off x="2051720" y="1936694"/>
            <a:ext cx="6624736" cy="3868570"/>
            <a:chOff x="2948" y="1177"/>
            <a:chExt cx="7239" cy="6851"/>
          </a:xfrm>
        </p:grpSpPr>
        <p:pic>
          <p:nvPicPr>
            <p:cNvPr id="8" name="Picture 2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8" y="1462"/>
              <a:ext cx="7020" cy="656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267"/>
            <p:cNvGrpSpPr>
              <a:grpSpLocks/>
            </p:cNvGrpSpPr>
            <p:nvPr/>
          </p:nvGrpSpPr>
          <p:grpSpPr bwMode="auto">
            <a:xfrm>
              <a:off x="3047" y="1177"/>
              <a:ext cx="7140" cy="4596"/>
              <a:chOff x="3047" y="1177"/>
              <a:chExt cx="7140" cy="4596"/>
            </a:xfrm>
          </p:grpSpPr>
          <p:sp>
            <p:nvSpPr>
              <p:cNvPr id="10" name="Freeform 271"/>
              <p:cNvSpPr>
                <a:spLocks/>
              </p:cNvSpPr>
              <p:nvPr/>
            </p:nvSpPr>
            <p:spPr bwMode="auto">
              <a:xfrm>
                <a:off x="3047" y="1177"/>
                <a:ext cx="7140" cy="4596"/>
              </a:xfrm>
              <a:custGeom>
                <a:avLst/>
                <a:gdLst>
                  <a:gd name="T0" fmla="+- 0 10187 3047"/>
                  <a:gd name="T1" fmla="*/ T0 w 7140"/>
                  <a:gd name="T2" fmla="+- 0 1177 1177"/>
                  <a:gd name="T3" fmla="*/ 1177 h 4596"/>
                  <a:gd name="T4" fmla="+- 0 3047 3047"/>
                  <a:gd name="T5" fmla="*/ T4 w 7140"/>
                  <a:gd name="T6" fmla="+- 0 1177 1177"/>
                  <a:gd name="T7" fmla="*/ 1177 h 4596"/>
                  <a:gd name="T8" fmla="+- 0 3047 3047"/>
                  <a:gd name="T9" fmla="*/ T8 w 7140"/>
                  <a:gd name="T10" fmla="+- 0 5773 1177"/>
                  <a:gd name="T11" fmla="*/ 5773 h 4596"/>
                  <a:gd name="T12" fmla="+- 0 10187 3047"/>
                  <a:gd name="T13" fmla="*/ T12 w 7140"/>
                  <a:gd name="T14" fmla="+- 0 5773 1177"/>
                  <a:gd name="T15" fmla="*/ 5773 h 4596"/>
                  <a:gd name="T16" fmla="+- 0 10187 3047"/>
                  <a:gd name="T17" fmla="*/ T16 w 7140"/>
                  <a:gd name="T18" fmla="+- 0 5753 1177"/>
                  <a:gd name="T19" fmla="*/ 5753 h 4596"/>
                  <a:gd name="T20" fmla="+- 0 3067 3047"/>
                  <a:gd name="T21" fmla="*/ T20 w 7140"/>
                  <a:gd name="T22" fmla="+- 0 5753 1177"/>
                  <a:gd name="T23" fmla="*/ 5753 h 4596"/>
                  <a:gd name="T24" fmla="+- 0 3067 3047"/>
                  <a:gd name="T25" fmla="*/ T24 w 7140"/>
                  <a:gd name="T26" fmla="+- 0 1197 1177"/>
                  <a:gd name="T27" fmla="*/ 1197 h 4596"/>
                  <a:gd name="T28" fmla="+- 0 10187 3047"/>
                  <a:gd name="T29" fmla="*/ T28 w 7140"/>
                  <a:gd name="T30" fmla="+- 0 1197 1177"/>
                  <a:gd name="T31" fmla="*/ 1197 h 4596"/>
                  <a:gd name="T32" fmla="+- 0 10187 3047"/>
                  <a:gd name="T33" fmla="*/ T32 w 7140"/>
                  <a:gd name="T34" fmla="+- 0 1177 1177"/>
                  <a:gd name="T35" fmla="*/ 1177 h 45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140" h="4596">
                    <a:moveTo>
                      <a:pt x="7140" y="0"/>
                    </a:moveTo>
                    <a:lnTo>
                      <a:pt x="0" y="0"/>
                    </a:lnTo>
                    <a:lnTo>
                      <a:pt x="0" y="4596"/>
                    </a:lnTo>
                    <a:lnTo>
                      <a:pt x="7140" y="4596"/>
                    </a:lnTo>
                    <a:lnTo>
                      <a:pt x="7140" y="4576"/>
                    </a:lnTo>
                    <a:lnTo>
                      <a:pt x="20" y="4576"/>
                    </a:lnTo>
                    <a:lnTo>
                      <a:pt x="20" y="20"/>
                    </a:lnTo>
                    <a:lnTo>
                      <a:pt x="7140" y="20"/>
                    </a:lnTo>
                    <a:lnTo>
                      <a:pt x="7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269"/>
              <p:cNvSpPr>
                <a:spLocks/>
              </p:cNvSpPr>
              <p:nvPr/>
            </p:nvSpPr>
            <p:spPr bwMode="auto">
              <a:xfrm>
                <a:off x="3047" y="1177"/>
                <a:ext cx="7140" cy="4596"/>
              </a:xfrm>
              <a:custGeom>
                <a:avLst/>
                <a:gdLst>
                  <a:gd name="T0" fmla="+- 0 3087 3047"/>
                  <a:gd name="T1" fmla="*/ T0 w 7140"/>
                  <a:gd name="T2" fmla="+- 0 1217 1177"/>
                  <a:gd name="T3" fmla="*/ 1217 h 4596"/>
                  <a:gd name="T4" fmla="+- 0 3087 3047"/>
                  <a:gd name="T5" fmla="*/ T4 w 7140"/>
                  <a:gd name="T6" fmla="+- 0 5733 1177"/>
                  <a:gd name="T7" fmla="*/ 5733 h 4596"/>
                  <a:gd name="T8" fmla="+- 0 10147 3047"/>
                  <a:gd name="T9" fmla="*/ T8 w 7140"/>
                  <a:gd name="T10" fmla="+- 0 5733 1177"/>
                  <a:gd name="T11" fmla="*/ 5733 h 4596"/>
                  <a:gd name="T12" fmla="+- 0 10147 3047"/>
                  <a:gd name="T13" fmla="*/ T12 w 7140"/>
                  <a:gd name="T14" fmla="+- 0 5713 1177"/>
                  <a:gd name="T15" fmla="*/ 5713 h 4596"/>
                  <a:gd name="T16" fmla="+- 0 3107 3047"/>
                  <a:gd name="T17" fmla="*/ T16 w 7140"/>
                  <a:gd name="T18" fmla="+- 0 5713 1177"/>
                  <a:gd name="T19" fmla="*/ 5713 h 4596"/>
                  <a:gd name="T20" fmla="+- 0 3107 3047"/>
                  <a:gd name="T21" fmla="*/ T20 w 7140"/>
                  <a:gd name="T22" fmla="+- 0 1237 1177"/>
                  <a:gd name="T23" fmla="*/ 1237 h 4596"/>
                  <a:gd name="T24" fmla="+- 0 3087 3047"/>
                  <a:gd name="T25" fmla="*/ T24 w 7140"/>
                  <a:gd name="T26" fmla="+- 0 1217 1177"/>
                  <a:gd name="T27" fmla="*/ 1217 h 4596"/>
                </a:gdLst>
                <a:ahLst/>
                <a:cxnLst>
                  <a:cxn ang="0">
                    <a:pos x="T1" y="T3"/>
                  </a:cxn>
                  <a:cxn ang="0">
                    <a:pos x="T5" y="T7"/>
                  </a:cxn>
                  <a:cxn ang="0">
                    <a:pos x="T9" y="T11"/>
                  </a:cxn>
                  <a:cxn ang="0">
                    <a:pos x="T13" y="T15"/>
                  </a:cxn>
                  <a:cxn ang="0">
                    <a:pos x="T17" y="T19"/>
                  </a:cxn>
                  <a:cxn ang="0">
                    <a:pos x="T21" y="T23"/>
                  </a:cxn>
                  <a:cxn ang="0">
                    <a:pos x="T25" y="T27"/>
                  </a:cxn>
                </a:cxnLst>
                <a:rect l="0" t="0" r="r" b="b"/>
                <a:pathLst>
                  <a:path w="7140" h="4596">
                    <a:moveTo>
                      <a:pt x="40" y="40"/>
                    </a:moveTo>
                    <a:lnTo>
                      <a:pt x="40" y="4556"/>
                    </a:lnTo>
                    <a:lnTo>
                      <a:pt x="7100" y="4556"/>
                    </a:lnTo>
                    <a:lnTo>
                      <a:pt x="7100" y="4536"/>
                    </a:lnTo>
                    <a:lnTo>
                      <a:pt x="60" y="4536"/>
                    </a:lnTo>
                    <a:lnTo>
                      <a:pt x="60" y="60"/>
                    </a:lnTo>
                    <a:lnTo>
                      <a:pt x="4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68"/>
              <p:cNvSpPr>
                <a:spLocks/>
              </p:cNvSpPr>
              <p:nvPr/>
            </p:nvSpPr>
            <p:spPr bwMode="auto">
              <a:xfrm>
                <a:off x="3047" y="1177"/>
                <a:ext cx="7140" cy="4596"/>
              </a:xfrm>
              <a:custGeom>
                <a:avLst/>
                <a:gdLst>
                  <a:gd name="T0" fmla="+- 0 10147 3047"/>
                  <a:gd name="T1" fmla="*/ T0 w 7140"/>
                  <a:gd name="T2" fmla="+- 0 1217 1177"/>
                  <a:gd name="T3" fmla="*/ 1217 h 4596"/>
                  <a:gd name="T4" fmla="+- 0 3087 3047"/>
                  <a:gd name="T5" fmla="*/ T4 w 7140"/>
                  <a:gd name="T6" fmla="+- 0 1217 1177"/>
                  <a:gd name="T7" fmla="*/ 1217 h 4596"/>
                  <a:gd name="T8" fmla="+- 0 3107 3047"/>
                  <a:gd name="T9" fmla="*/ T8 w 7140"/>
                  <a:gd name="T10" fmla="+- 0 1237 1177"/>
                  <a:gd name="T11" fmla="*/ 1237 h 4596"/>
                  <a:gd name="T12" fmla="+- 0 10127 3047"/>
                  <a:gd name="T13" fmla="*/ T12 w 7140"/>
                  <a:gd name="T14" fmla="+- 0 1237 1177"/>
                  <a:gd name="T15" fmla="*/ 1237 h 4596"/>
                  <a:gd name="T16" fmla="+- 0 10127 3047"/>
                  <a:gd name="T17" fmla="*/ T16 w 7140"/>
                  <a:gd name="T18" fmla="+- 0 5713 1177"/>
                  <a:gd name="T19" fmla="*/ 5713 h 4596"/>
                  <a:gd name="T20" fmla="+- 0 10147 3047"/>
                  <a:gd name="T21" fmla="*/ T20 w 7140"/>
                  <a:gd name="T22" fmla="+- 0 5713 1177"/>
                  <a:gd name="T23" fmla="*/ 5713 h 4596"/>
                  <a:gd name="T24" fmla="+- 0 10147 3047"/>
                  <a:gd name="T25" fmla="*/ T24 w 7140"/>
                  <a:gd name="T26" fmla="+- 0 1217 1177"/>
                  <a:gd name="T27" fmla="*/ 1217 h 4596"/>
                </a:gdLst>
                <a:ahLst/>
                <a:cxnLst>
                  <a:cxn ang="0">
                    <a:pos x="T1" y="T3"/>
                  </a:cxn>
                  <a:cxn ang="0">
                    <a:pos x="T5" y="T7"/>
                  </a:cxn>
                  <a:cxn ang="0">
                    <a:pos x="T9" y="T11"/>
                  </a:cxn>
                  <a:cxn ang="0">
                    <a:pos x="T13" y="T15"/>
                  </a:cxn>
                  <a:cxn ang="0">
                    <a:pos x="T17" y="T19"/>
                  </a:cxn>
                  <a:cxn ang="0">
                    <a:pos x="T21" y="T23"/>
                  </a:cxn>
                  <a:cxn ang="0">
                    <a:pos x="T25" y="T27"/>
                  </a:cxn>
                </a:cxnLst>
                <a:rect l="0" t="0" r="r" b="b"/>
                <a:pathLst>
                  <a:path w="7140" h="4596">
                    <a:moveTo>
                      <a:pt x="7100" y="40"/>
                    </a:moveTo>
                    <a:lnTo>
                      <a:pt x="40" y="40"/>
                    </a:lnTo>
                    <a:lnTo>
                      <a:pt x="60" y="60"/>
                    </a:lnTo>
                    <a:lnTo>
                      <a:pt x="7080" y="60"/>
                    </a:lnTo>
                    <a:lnTo>
                      <a:pt x="7080" y="4536"/>
                    </a:lnTo>
                    <a:lnTo>
                      <a:pt x="7100" y="4536"/>
                    </a:lnTo>
                    <a:lnTo>
                      <a:pt x="710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1858904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3" y="54788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sensor</a:t>
            </a:r>
            <a:r>
              <a:rPr lang="en-US" sz="4000" b="1" cap="all" dirty="0"/>
              <a:t/>
            </a:r>
            <a:br>
              <a:rPr lang="en-US" sz="4000" b="1" cap="all" dirty="0"/>
            </a:br>
            <a:endParaRPr lang="es-ES" sz="4000" b="1" cap="all" dirty="0"/>
          </a:p>
        </p:txBody>
      </p:sp>
      <p:sp>
        <p:nvSpPr>
          <p:cNvPr id="3" name="2 Marcador de contenido"/>
          <p:cNvSpPr>
            <a:spLocks noGrp="1"/>
          </p:cNvSpPr>
          <p:nvPr>
            <p:ph idx="1"/>
          </p:nvPr>
        </p:nvSpPr>
        <p:spPr>
          <a:xfrm>
            <a:off x="1979712" y="1963772"/>
            <a:ext cx="7056784" cy="4633580"/>
          </a:xfrm>
        </p:spPr>
        <p:txBody>
          <a:bodyPr>
            <a:normAutofit fontScale="92500" lnSpcReduction="10000"/>
          </a:bodyPr>
          <a:lstStyle/>
          <a:p>
            <a:pPr lvl="0"/>
            <a:r>
              <a:rPr lang="es-EC" dirty="0"/>
              <a:t>La alimentación es suministrada por el Módulo de Control Electrónico del Motor, Voltaje de Referencia (Vref). </a:t>
            </a:r>
            <a:endParaRPr lang="en-US" dirty="0"/>
          </a:p>
          <a:p>
            <a:pPr lvl="0"/>
            <a:r>
              <a:rPr lang="es-EC" dirty="0"/>
              <a:t>La masa es suministrada por el Módulo de Control Electrónico del Motor (Masa Electrónica)</a:t>
            </a:r>
            <a:endParaRPr lang="en-US" dirty="0"/>
          </a:p>
          <a:p>
            <a:pPr lvl="0"/>
            <a:r>
              <a:rPr lang="es-EC" dirty="0"/>
              <a:t>El valor de la resistencia del termistor es afectada por la temperatura del líquido refrigerante.</a:t>
            </a:r>
            <a:endParaRPr lang="en-US" dirty="0"/>
          </a:p>
          <a:p>
            <a:pPr lvl="0"/>
            <a:r>
              <a:rPr lang="es-EC" dirty="0"/>
              <a:t>Con el motor frío, la temperatura del refrigerante será baja y la resistencia del termistor será alta.</a:t>
            </a:r>
            <a:endParaRPr lang="en-US" dirty="0"/>
          </a:p>
          <a:p>
            <a:pPr lvl="0"/>
            <a:r>
              <a:rPr lang="es-EC" dirty="0"/>
              <a:t>Con el motor frío, la temperatura del refrigerante será baja y el voltaje de la señal alta.</a:t>
            </a:r>
            <a:endParaRPr lang="en-US" dirty="0"/>
          </a:p>
          <a:p>
            <a:pPr lvl="0"/>
            <a:r>
              <a:rPr lang="es-EC" dirty="0"/>
              <a:t>A medida que el refrigerante del motor aumenta su temperatura, el valor de la resistencia y el voltaje disminuyen.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6337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38400" y="228600"/>
            <a:ext cx="6526088" cy="1143000"/>
          </a:xfrm>
        </p:spPr>
        <p:txBody>
          <a:bodyPr>
            <a:normAutofit fontScale="90000"/>
          </a:bodyPr>
          <a:lstStyle/>
          <a:p>
            <a:r>
              <a:rPr lang="en-US" b="1" cap="all" dirty="0" smtClean="0"/>
              <a:t>Objetivos </a:t>
            </a:r>
            <a:r>
              <a:rPr lang="es-ES" b="1" cap="all" dirty="0" smtClean="0"/>
              <a:t>específicos</a:t>
            </a:r>
            <a:endParaRPr lang="es-ES" b="1" cap="all" dirty="0"/>
          </a:p>
        </p:txBody>
      </p:sp>
      <p:sp>
        <p:nvSpPr>
          <p:cNvPr id="3" name="2 Marcador de contenido"/>
          <p:cNvSpPr>
            <a:spLocks noGrp="1"/>
          </p:cNvSpPr>
          <p:nvPr>
            <p:ph idx="1"/>
          </p:nvPr>
        </p:nvSpPr>
        <p:spPr>
          <a:xfrm>
            <a:off x="2326456" y="2204864"/>
            <a:ext cx="6635080" cy="4209331"/>
          </a:xfrm>
        </p:spPr>
        <p:txBody>
          <a:bodyPr>
            <a:normAutofit fontScale="77500" lnSpcReduction="20000"/>
          </a:bodyPr>
          <a:lstStyle/>
          <a:p>
            <a:pPr lvl="0" algn="just"/>
            <a:r>
              <a:rPr lang="es-ES_tradnl" dirty="0"/>
              <a:t>Investigar el funcionamiento de los sistemas de inyección electrónica de combustible y los bancos de pruebas existentes actualmente. </a:t>
            </a:r>
            <a:endParaRPr lang="en-US" dirty="0"/>
          </a:p>
          <a:p>
            <a:pPr lvl="0" algn="just"/>
            <a:r>
              <a:rPr lang="es-ES_tradnl" dirty="0"/>
              <a:t>Verificar el estado actual del motor.</a:t>
            </a:r>
            <a:endParaRPr lang="en-US" dirty="0"/>
          </a:p>
          <a:p>
            <a:pPr lvl="0" algn="just"/>
            <a:r>
              <a:rPr lang="es-ES_tradnl" dirty="0"/>
              <a:t>Seleccionar los elementos adecuados que incorporarán la estructura del banco de pruebas. </a:t>
            </a:r>
            <a:endParaRPr lang="en-US" dirty="0"/>
          </a:p>
          <a:p>
            <a:pPr lvl="0" algn="just"/>
            <a:r>
              <a:rPr lang="es-ES_tradnl" dirty="0"/>
              <a:t>Ensamblar y efectuar la puesta a punto del banco de pruebas. </a:t>
            </a:r>
            <a:endParaRPr lang="en-US" dirty="0"/>
          </a:p>
          <a:p>
            <a:pPr lvl="0" algn="just"/>
            <a:r>
              <a:rPr lang="es-ES_tradnl" dirty="0"/>
              <a:t>Implementar un software que permita la obtención de las curvas características en tiempo real de este motor (Torque, Potencia al freno, Consumo específico de combustible).</a:t>
            </a:r>
            <a:endParaRPr lang="en-US" dirty="0"/>
          </a:p>
          <a:p>
            <a:pPr lvl="0" algn="just"/>
            <a:r>
              <a:rPr lang="es-ES_tradnl" dirty="0"/>
              <a:t>Verificar el funcionamiento del banco de pruebas.</a:t>
            </a:r>
            <a:endParaRPr lang="en-US" dirty="0"/>
          </a:p>
          <a:p>
            <a:pPr lvl="0" algn="just"/>
            <a:r>
              <a:rPr lang="es-ES_tradnl" dirty="0"/>
              <a:t>Verificar resultados prácticos con teóricos.</a:t>
            </a:r>
            <a:endParaRPr lang="en-US" dirty="0"/>
          </a:p>
          <a:p>
            <a:pPr lvl="1" algn="just">
              <a:buNone/>
            </a:pPr>
            <a:endParaRPr lang="en-US" dirty="0" smtClean="0"/>
          </a:p>
        </p:txBody>
      </p:sp>
    </p:spTree>
    <p:extLst>
      <p:ext uri="{BB962C8B-B14F-4D97-AF65-F5344CB8AC3E}">
        <p14:creationId xmlns:p14="http://schemas.microsoft.com/office/powerpoint/2010/main" val="132412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3" y="547886"/>
            <a:ext cx="6248400" cy="1143000"/>
          </a:xfrm>
        </p:spPr>
        <p:txBody>
          <a:bodyPr>
            <a:normAutofit fontScale="90000"/>
          </a:bodyPr>
          <a:lstStyle/>
          <a:p>
            <a:pPr lvl="3" algn="r" rtl="0">
              <a:spcBef>
                <a:spcPct val="0"/>
              </a:spcBef>
            </a:pPr>
            <a:r>
              <a:rPr lang="es-EC" sz="3600" b="1" cap="all" dirty="0" smtClean="0"/>
              <a:t/>
            </a:r>
            <a:br>
              <a:rPr lang="es-EC" sz="3600" b="1" cap="all" dirty="0" smtClean="0"/>
            </a:br>
            <a:r>
              <a:rPr lang="es-EC" sz="3600" b="1" cap="all" dirty="0" smtClean="0"/>
              <a:t>Ubicación </a:t>
            </a:r>
            <a:r>
              <a:rPr lang="es-EC" sz="3600" b="1" cap="all" dirty="0"/>
              <a:t>y diagnóstico del sensor</a:t>
            </a:r>
            <a:r>
              <a:rPr lang="en-US" sz="3600" b="1" cap="all" dirty="0"/>
              <a:t/>
            </a:r>
            <a:br>
              <a:rPr lang="en-US" sz="3600" b="1" cap="all" dirty="0"/>
            </a:br>
            <a:r>
              <a:rPr lang="en-US" sz="4000" b="1" cap="all" dirty="0"/>
              <a:t/>
            </a:r>
            <a:br>
              <a:rPr lang="en-US" sz="4000" b="1" cap="all" dirty="0"/>
            </a:b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a:picLocks noChangeAspect="1"/>
          </p:cNvPicPr>
          <p:nvPr/>
        </p:nvPicPr>
        <p:blipFill rotWithShape="1">
          <a:blip r:embed="rId2"/>
          <a:srcRect l="32290" t="35235" r="24071" b="27325"/>
          <a:stretch/>
        </p:blipFill>
        <p:spPr>
          <a:xfrm>
            <a:off x="1979712" y="2228850"/>
            <a:ext cx="6966595" cy="4296494"/>
          </a:xfrm>
          <a:prstGeom prst="rect">
            <a:avLst/>
          </a:prstGeom>
        </p:spPr>
      </p:pic>
    </p:spTree>
    <p:extLst>
      <p:ext uri="{BB962C8B-B14F-4D97-AF65-F5344CB8AC3E}">
        <p14:creationId xmlns:p14="http://schemas.microsoft.com/office/powerpoint/2010/main" val="656085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Sensor </a:t>
            </a:r>
            <a:r>
              <a:rPr lang="es-EC" sz="4000" b="1" cap="all" dirty="0"/>
              <a:t>de FLUJO DE MASA DE AIRE (MAF)</a:t>
            </a:r>
            <a:r>
              <a:rPr lang="en-US" sz="4000" b="1" cap="all" dirty="0"/>
              <a:t/>
            </a:r>
            <a:br>
              <a:rPr lang="en-US" sz="4000" b="1" cap="all" dirty="0"/>
            </a:b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2051720" y="2228850"/>
            <a:ext cx="6624736" cy="4137837"/>
          </a:xfrm>
          <a:prstGeom prst="rect">
            <a:avLst/>
          </a:prstGeom>
        </p:spPr>
      </p:pic>
    </p:spTree>
    <p:extLst>
      <p:ext uri="{BB962C8B-B14F-4D97-AF65-F5344CB8AC3E}">
        <p14:creationId xmlns:p14="http://schemas.microsoft.com/office/powerpoint/2010/main" val="2047729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a:t>
            </a:r>
            <a:r>
              <a:rPr lang="es-EC" sz="4000" b="1" cap="all" dirty="0" smtClean="0"/>
              <a:t>sensor</a:t>
            </a:r>
            <a:endParaRPr lang="es-ES" sz="4000" b="1" cap="all" dirty="0"/>
          </a:p>
        </p:txBody>
      </p:sp>
      <p:sp>
        <p:nvSpPr>
          <p:cNvPr id="3" name="2 Marcador de contenido"/>
          <p:cNvSpPr>
            <a:spLocks noGrp="1"/>
          </p:cNvSpPr>
          <p:nvPr>
            <p:ph idx="1"/>
          </p:nvPr>
        </p:nvSpPr>
        <p:spPr>
          <a:xfrm>
            <a:off x="1979712" y="2060848"/>
            <a:ext cx="7056784" cy="4633580"/>
          </a:xfrm>
        </p:spPr>
        <p:txBody>
          <a:bodyPr>
            <a:normAutofit fontScale="77500" lnSpcReduction="20000"/>
          </a:bodyPr>
          <a:lstStyle/>
          <a:p>
            <a:pPr lvl="0" algn="just"/>
            <a:r>
              <a:rPr lang="es-EC" dirty="0"/>
              <a:t>Responde muy rápidamente a los cambios en el flujo de aire </a:t>
            </a:r>
            <a:endParaRPr lang="en-US" dirty="0"/>
          </a:p>
          <a:p>
            <a:pPr lvl="0" algn="just"/>
            <a:r>
              <a:rPr lang="es-EC" dirty="0"/>
              <a:t>Pequeño paquete global </a:t>
            </a:r>
            <a:endParaRPr lang="en-US" dirty="0"/>
          </a:p>
          <a:p>
            <a:pPr lvl="0" algn="just"/>
            <a:r>
              <a:rPr lang="es-EC" dirty="0"/>
              <a:t>Sin partes móviles mejora su durabilidad </a:t>
            </a:r>
            <a:endParaRPr lang="en-US" dirty="0"/>
          </a:p>
          <a:p>
            <a:pPr lvl="0" algn="just"/>
            <a:r>
              <a:rPr lang="es-EC" dirty="0"/>
              <a:t>Menos costoso </a:t>
            </a:r>
            <a:endParaRPr lang="en-US" dirty="0"/>
          </a:p>
          <a:p>
            <a:pPr lvl="0" algn="just"/>
            <a:r>
              <a:rPr lang="es-EC" dirty="0"/>
              <a:t>El termistor mide la temperatura del aire entrante. El hilo caliente se mantiene en una temperatura constante en relación con el termistor del circuito de control electrónico. Un aumento del flujo de aire hace que el hilo caliente pierda calor más rápidamente y los circuitos de control electrónico lo compensan enviando una corriente mayor a través del hilo. El circuito de control electrónico al mismo tiempo mide el flujo de corriente y emite una señal de tensión (</a:t>
            </a:r>
            <a:r>
              <a:rPr lang="es-EC" dirty="0" err="1"/>
              <a:t>vg</a:t>
            </a:r>
            <a:r>
              <a:rPr lang="es-EC" dirty="0"/>
              <a:t>) en proporción al flujo de corriente.</a:t>
            </a:r>
            <a:endParaRPr lang="en-US" dirty="0"/>
          </a:p>
          <a:p>
            <a:pPr lvl="0" algn="just"/>
            <a:r>
              <a:rPr lang="es-EC" dirty="0"/>
              <a:t>Este tipo de sensor MAF por lo tanto tiene un sensor de temperatura del aire de admisión (IAT), como parte de la carcasa. </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5743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Ubicación </a:t>
            </a:r>
            <a:r>
              <a:rPr lang="es-EC" sz="4000" b="1" cap="all" dirty="0"/>
              <a:t>y diagnóstico del </a:t>
            </a:r>
            <a:r>
              <a:rPr lang="es-EC" sz="4000" b="1" cap="all" dirty="0" smtClean="0"/>
              <a:t>sensor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a:picLocks noChangeAspect="1"/>
          </p:cNvPicPr>
          <p:nvPr/>
        </p:nvPicPr>
        <p:blipFill rotWithShape="1">
          <a:blip r:embed="rId2"/>
          <a:srcRect l="42805" t="46064" r="26756" b="24406"/>
          <a:stretch/>
        </p:blipFill>
        <p:spPr>
          <a:xfrm>
            <a:off x="1898740" y="2420888"/>
            <a:ext cx="7006169" cy="3821546"/>
          </a:xfrm>
          <a:prstGeom prst="rect">
            <a:avLst/>
          </a:prstGeom>
        </p:spPr>
      </p:pic>
    </p:spTree>
    <p:extLst>
      <p:ext uri="{BB962C8B-B14F-4D97-AF65-F5344CB8AC3E}">
        <p14:creationId xmlns:p14="http://schemas.microsoft.com/office/powerpoint/2010/main" val="3316182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a:r>
              <a:rPr lang="es-EC" sz="3200" b="1" cap="all" dirty="0" smtClean="0"/>
              <a:t>Sensor DE </a:t>
            </a:r>
            <a:r>
              <a:rPr lang="es-EC" sz="3200" b="1" cap="all" dirty="0"/>
              <a:t>POSICIÓN DE PLACA DE ACELERADOR (TPS)</a:t>
            </a:r>
            <a:endParaRPr lang="en-US" sz="32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231"/>
          <p:cNvGrpSpPr>
            <a:grpSpLocks/>
          </p:cNvGrpSpPr>
          <p:nvPr/>
        </p:nvGrpSpPr>
        <p:grpSpPr bwMode="auto">
          <a:xfrm>
            <a:off x="2051720" y="2283759"/>
            <a:ext cx="6824464" cy="4169577"/>
            <a:chOff x="2207" y="788"/>
            <a:chExt cx="8340" cy="3765"/>
          </a:xfrm>
        </p:grpSpPr>
        <p:pic>
          <p:nvPicPr>
            <p:cNvPr id="9" name="Picture 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 y="856"/>
              <a:ext cx="8220" cy="364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32"/>
            <p:cNvGrpSpPr>
              <a:grpSpLocks/>
            </p:cNvGrpSpPr>
            <p:nvPr/>
          </p:nvGrpSpPr>
          <p:grpSpPr bwMode="auto">
            <a:xfrm>
              <a:off x="2207" y="788"/>
              <a:ext cx="8340" cy="3765"/>
              <a:chOff x="2207" y="788"/>
              <a:chExt cx="8340" cy="3765"/>
            </a:xfrm>
          </p:grpSpPr>
          <p:sp>
            <p:nvSpPr>
              <p:cNvPr id="11" name="Freeform 236"/>
              <p:cNvSpPr>
                <a:spLocks/>
              </p:cNvSpPr>
              <p:nvPr/>
            </p:nvSpPr>
            <p:spPr bwMode="auto">
              <a:xfrm>
                <a:off x="2207" y="788"/>
                <a:ext cx="8340" cy="3765"/>
              </a:xfrm>
              <a:custGeom>
                <a:avLst/>
                <a:gdLst>
                  <a:gd name="T0" fmla="+- 0 10547 2207"/>
                  <a:gd name="T1" fmla="*/ T0 w 8340"/>
                  <a:gd name="T2" fmla="+- 0 788 788"/>
                  <a:gd name="T3" fmla="*/ 788 h 3765"/>
                  <a:gd name="T4" fmla="+- 0 2207 2207"/>
                  <a:gd name="T5" fmla="*/ T4 w 8340"/>
                  <a:gd name="T6" fmla="+- 0 788 788"/>
                  <a:gd name="T7" fmla="*/ 788 h 3765"/>
                  <a:gd name="T8" fmla="+- 0 2207 2207"/>
                  <a:gd name="T9" fmla="*/ T8 w 8340"/>
                  <a:gd name="T10" fmla="+- 0 4553 788"/>
                  <a:gd name="T11" fmla="*/ 4553 h 3765"/>
                  <a:gd name="T12" fmla="+- 0 10547 2207"/>
                  <a:gd name="T13" fmla="*/ T12 w 8340"/>
                  <a:gd name="T14" fmla="+- 0 4553 788"/>
                  <a:gd name="T15" fmla="*/ 4553 h 3765"/>
                  <a:gd name="T16" fmla="+- 0 10547 2207"/>
                  <a:gd name="T17" fmla="*/ T16 w 8340"/>
                  <a:gd name="T18" fmla="+- 0 4533 788"/>
                  <a:gd name="T19" fmla="*/ 4533 h 3765"/>
                  <a:gd name="T20" fmla="+- 0 2227 2207"/>
                  <a:gd name="T21" fmla="*/ T20 w 8340"/>
                  <a:gd name="T22" fmla="+- 0 4533 788"/>
                  <a:gd name="T23" fmla="*/ 4533 h 3765"/>
                  <a:gd name="T24" fmla="+- 0 2227 2207"/>
                  <a:gd name="T25" fmla="*/ T24 w 8340"/>
                  <a:gd name="T26" fmla="+- 0 808 788"/>
                  <a:gd name="T27" fmla="*/ 808 h 3765"/>
                  <a:gd name="T28" fmla="+- 0 10547 2207"/>
                  <a:gd name="T29" fmla="*/ T28 w 8340"/>
                  <a:gd name="T30" fmla="+- 0 808 788"/>
                  <a:gd name="T31" fmla="*/ 808 h 3765"/>
                  <a:gd name="T32" fmla="+- 0 10547 2207"/>
                  <a:gd name="T33" fmla="*/ T32 w 8340"/>
                  <a:gd name="T34" fmla="+- 0 788 788"/>
                  <a:gd name="T35" fmla="*/ 788 h 37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340" h="3765">
                    <a:moveTo>
                      <a:pt x="8340" y="0"/>
                    </a:moveTo>
                    <a:lnTo>
                      <a:pt x="0" y="0"/>
                    </a:lnTo>
                    <a:lnTo>
                      <a:pt x="0" y="3765"/>
                    </a:lnTo>
                    <a:lnTo>
                      <a:pt x="8340" y="3765"/>
                    </a:lnTo>
                    <a:lnTo>
                      <a:pt x="8340" y="3745"/>
                    </a:lnTo>
                    <a:lnTo>
                      <a:pt x="20" y="3745"/>
                    </a:lnTo>
                    <a:lnTo>
                      <a:pt x="20" y="20"/>
                    </a:lnTo>
                    <a:lnTo>
                      <a:pt x="8340" y="20"/>
                    </a:lnTo>
                    <a:lnTo>
                      <a:pt x="83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35"/>
              <p:cNvSpPr>
                <a:spLocks/>
              </p:cNvSpPr>
              <p:nvPr/>
            </p:nvSpPr>
            <p:spPr bwMode="auto">
              <a:xfrm>
                <a:off x="2207" y="788"/>
                <a:ext cx="8340" cy="3765"/>
              </a:xfrm>
              <a:custGeom>
                <a:avLst/>
                <a:gdLst>
                  <a:gd name="T0" fmla="+- 0 10547 2207"/>
                  <a:gd name="T1" fmla="*/ T0 w 8340"/>
                  <a:gd name="T2" fmla="+- 0 808 788"/>
                  <a:gd name="T3" fmla="*/ 808 h 3765"/>
                  <a:gd name="T4" fmla="+- 0 10527 2207"/>
                  <a:gd name="T5" fmla="*/ T4 w 8340"/>
                  <a:gd name="T6" fmla="+- 0 808 788"/>
                  <a:gd name="T7" fmla="*/ 808 h 3765"/>
                  <a:gd name="T8" fmla="+- 0 10527 2207"/>
                  <a:gd name="T9" fmla="*/ T8 w 8340"/>
                  <a:gd name="T10" fmla="+- 0 4533 788"/>
                  <a:gd name="T11" fmla="*/ 4533 h 3765"/>
                  <a:gd name="T12" fmla="+- 0 10547 2207"/>
                  <a:gd name="T13" fmla="*/ T12 w 8340"/>
                  <a:gd name="T14" fmla="+- 0 4533 788"/>
                  <a:gd name="T15" fmla="*/ 4533 h 3765"/>
                  <a:gd name="T16" fmla="+- 0 10547 2207"/>
                  <a:gd name="T17" fmla="*/ T16 w 8340"/>
                  <a:gd name="T18" fmla="+- 0 808 788"/>
                  <a:gd name="T19" fmla="*/ 808 h 3765"/>
                </a:gdLst>
                <a:ahLst/>
                <a:cxnLst>
                  <a:cxn ang="0">
                    <a:pos x="T1" y="T3"/>
                  </a:cxn>
                  <a:cxn ang="0">
                    <a:pos x="T5" y="T7"/>
                  </a:cxn>
                  <a:cxn ang="0">
                    <a:pos x="T9" y="T11"/>
                  </a:cxn>
                  <a:cxn ang="0">
                    <a:pos x="T13" y="T15"/>
                  </a:cxn>
                  <a:cxn ang="0">
                    <a:pos x="T17" y="T19"/>
                  </a:cxn>
                </a:cxnLst>
                <a:rect l="0" t="0" r="r" b="b"/>
                <a:pathLst>
                  <a:path w="8340" h="3765">
                    <a:moveTo>
                      <a:pt x="8340" y="20"/>
                    </a:moveTo>
                    <a:lnTo>
                      <a:pt x="8320" y="20"/>
                    </a:lnTo>
                    <a:lnTo>
                      <a:pt x="8320" y="3745"/>
                    </a:lnTo>
                    <a:lnTo>
                      <a:pt x="8340" y="3745"/>
                    </a:lnTo>
                    <a:lnTo>
                      <a:pt x="834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34"/>
              <p:cNvSpPr>
                <a:spLocks/>
              </p:cNvSpPr>
              <p:nvPr/>
            </p:nvSpPr>
            <p:spPr bwMode="auto">
              <a:xfrm>
                <a:off x="2207" y="788"/>
                <a:ext cx="8340" cy="3765"/>
              </a:xfrm>
              <a:custGeom>
                <a:avLst/>
                <a:gdLst>
                  <a:gd name="T0" fmla="+- 0 2247 2207"/>
                  <a:gd name="T1" fmla="*/ T0 w 8340"/>
                  <a:gd name="T2" fmla="+- 0 828 788"/>
                  <a:gd name="T3" fmla="*/ 828 h 3765"/>
                  <a:gd name="T4" fmla="+- 0 2247 2207"/>
                  <a:gd name="T5" fmla="*/ T4 w 8340"/>
                  <a:gd name="T6" fmla="+- 0 4513 788"/>
                  <a:gd name="T7" fmla="*/ 4513 h 3765"/>
                  <a:gd name="T8" fmla="+- 0 10507 2207"/>
                  <a:gd name="T9" fmla="*/ T8 w 8340"/>
                  <a:gd name="T10" fmla="+- 0 4513 788"/>
                  <a:gd name="T11" fmla="*/ 4513 h 3765"/>
                  <a:gd name="T12" fmla="+- 0 10507 2207"/>
                  <a:gd name="T13" fmla="*/ T12 w 8340"/>
                  <a:gd name="T14" fmla="+- 0 4493 788"/>
                  <a:gd name="T15" fmla="*/ 4493 h 3765"/>
                  <a:gd name="T16" fmla="+- 0 2267 2207"/>
                  <a:gd name="T17" fmla="*/ T16 w 8340"/>
                  <a:gd name="T18" fmla="+- 0 4493 788"/>
                  <a:gd name="T19" fmla="*/ 4493 h 3765"/>
                  <a:gd name="T20" fmla="+- 0 2267 2207"/>
                  <a:gd name="T21" fmla="*/ T20 w 8340"/>
                  <a:gd name="T22" fmla="+- 0 848 788"/>
                  <a:gd name="T23" fmla="*/ 848 h 3765"/>
                  <a:gd name="T24" fmla="+- 0 2247 2207"/>
                  <a:gd name="T25" fmla="*/ T24 w 8340"/>
                  <a:gd name="T26" fmla="+- 0 828 788"/>
                  <a:gd name="T27" fmla="*/ 828 h 3765"/>
                </a:gdLst>
                <a:ahLst/>
                <a:cxnLst>
                  <a:cxn ang="0">
                    <a:pos x="T1" y="T3"/>
                  </a:cxn>
                  <a:cxn ang="0">
                    <a:pos x="T5" y="T7"/>
                  </a:cxn>
                  <a:cxn ang="0">
                    <a:pos x="T9" y="T11"/>
                  </a:cxn>
                  <a:cxn ang="0">
                    <a:pos x="T13" y="T15"/>
                  </a:cxn>
                  <a:cxn ang="0">
                    <a:pos x="T17" y="T19"/>
                  </a:cxn>
                  <a:cxn ang="0">
                    <a:pos x="T21" y="T23"/>
                  </a:cxn>
                  <a:cxn ang="0">
                    <a:pos x="T25" y="T27"/>
                  </a:cxn>
                </a:cxnLst>
                <a:rect l="0" t="0" r="r" b="b"/>
                <a:pathLst>
                  <a:path w="8340" h="3765">
                    <a:moveTo>
                      <a:pt x="40" y="40"/>
                    </a:moveTo>
                    <a:lnTo>
                      <a:pt x="40" y="3725"/>
                    </a:lnTo>
                    <a:lnTo>
                      <a:pt x="8300" y="3725"/>
                    </a:lnTo>
                    <a:lnTo>
                      <a:pt x="8300" y="3705"/>
                    </a:lnTo>
                    <a:lnTo>
                      <a:pt x="60" y="3705"/>
                    </a:lnTo>
                    <a:lnTo>
                      <a:pt x="60" y="60"/>
                    </a:lnTo>
                    <a:lnTo>
                      <a:pt x="4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233"/>
              <p:cNvSpPr>
                <a:spLocks/>
              </p:cNvSpPr>
              <p:nvPr/>
            </p:nvSpPr>
            <p:spPr bwMode="auto">
              <a:xfrm>
                <a:off x="2207" y="788"/>
                <a:ext cx="8340" cy="3765"/>
              </a:xfrm>
              <a:custGeom>
                <a:avLst/>
                <a:gdLst>
                  <a:gd name="T0" fmla="+- 0 10507 2207"/>
                  <a:gd name="T1" fmla="*/ T0 w 8340"/>
                  <a:gd name="T2" fmla="+- 0 828 788"/>
                  <a:gd name="T3" fmla="*/ 828 h 3765"/>
                  <a:gd name="T4" fmla="+- 0 2247 2207"/>
                  <a:gd name="T5" fmla="*/ T4 w 8340"/>
                  <a:gd name="T6" fmla="+- 0 828 788"/>
                  <a:gd name="T7" fmla="*/ 828 h 3765"/>
                  <a:gd name="T8" fmla="+- 0 2267 2207"/>
                  <a:gd name="T9" fmla="*/ T8 w 8340"/>
                  <a:gd name="T10" fmla="+- 0 848 788"/>
                  <a:gd name="T11" fmla="*/ 848 h 3765"/>
                  <a:gd name="T12" fmla="+- 0 10487 2207"/>
                  <a:gd name="T13" fmla="*/ T12 w 8340"/>
                  <a:gd name="T14" fmla="+- 0 848 788"/>
                  <a:gd name="T15" fmla="*/ 848 h 3765"/>
                  <a:gd name="T16" fmla="+- 0 10487 2207"/>
                  <a:gd name="T17" fmla="*/ T16 w 8340"/>
                  <a:gd name="T18" fmla="+- 0 4493 788"/>
                  <a:gd name="T19" fmla="*/ 4493 h 3765"/>
                  <a:gd name="T20" fmla="+- 0 10507 2207"/>
                  <a:gd name="T21" fmla="*/ T20 w 8340"/>
                  <a:gd name="T22" fmla="+- 0 4493 788"/>
                  <a:gd name="T23" fmla="*/ 4493 h 3765"/>
                  <a:gd name="T24" fmla="+- 0 10507 2207"/>
                  <a:gd name="T25" fmla="*/ T24 w 8340"/>
                  <a:gd name="T26" fmla="+- 0 828 788"/>
                  <a:gd name="T27" fmla="*/ 828 h 3765"/>
                </a:gdLst>
                <a:ahLst/>
                <a:cxnLst>
                  <a:cxn ang="0">
                    <a:pos x="T1" y="T3"/>
                  </a:cxn>
                  <a:cxn ang="0">
                    <a:pos x="T5" y="T7"/>
                  </a:cxn>
                  <a:cxn ang="0">
                    <a:pos x="T9" y="T11"/>
                  </a:cxn>
                  <a:cxn ang="0">
                    <a:pos x="T13" y="T15"/>
                  </a:cxn>
                  <a:cxn ang="0">
                    <a:pos x="T17" y="T19"/>
                  </a:cxn>
                  <a:cxn ang="0">
                    <a:pos x="T21" y="T23"/>
                  </a:cxn>
                  <a:cxn ang="0">
                    <a:pos x="T25" y="T27"/>
                  </a:cxn>
                </a:cxnLst>
                <a:rect l="0" t="0" r="r" b="b"/>
                <a:pathLst>
                  <a:path w="8340" h="3765">
                    <a:moveTo>
                      <a:pt x="8300" y="40"/>
                    </a:moveTo>
                    <a:lnTo>
                      <a:pt x="40" y="40"/>
                    </a:lnTo>
                    <a:lnTo>
                      <a:pt x="60" y="60"/>
                    </a:lnTo>
                    <a:lnTo>
                      <a:pt x="8280" y="60"/>
                    </a:lnTo>
                    <a:lnTo>
                      <a:pt x="8280" y="3705"/>
                    </a:lnTo>
                    <a:lnTo>
                      <a:pt x="8300" y="3705"/>
                    </a:lnTo>
                    <a:lnTo>
                      <a:pt x="830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35562257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a:t>
            </a:r>
            <a:r>
              <a:rPr lang="es-EC" sz="4000" b="1" cap="all" dirty="0" smtClean="0"/>
              <a:t>sensor</a:t>
            </a:r>
            <a:endParaRPr lang="es-ES" sz="4000" b="1" cap="all" dirty="0"/>
          </a:p>
        </p:txBody>
      </p:sp>
      <p:sp>
        <p:nvSpPr>
          <p:cNvPr id="3" name="2 Marcador de contenido"/>
          <p:cNvSpPr>
            <a:spLocks noGrp="1"/>
          </p:cNvSpPr>
          <p:nvPr>
            <p:ph idx="1"/>
          </p:nvPr>
        </p:nvSpPr>
        <p:spPr>
          <a:xfrm>
            <a:off x="1979712" y="2238104"/>
            <a:ext cx="7056784" cy="4633580"/>
          </a:xfrm>
        </p:spPr>
        <p:txBody>
          <a:bodyPr>
            <a:normAutofit/>
          </a:bodyPr>
          <a:lstStyle/>
          <a:p>
            <a:pPr lvl="0" algn="just"/>
            <a:r>
              <a:rPr lang="es-EC" dirty="0"/>
              <a:t>Enviar una señal al Módulo de Control Electrónico del Motor, de acuerdo a la posición de la placa del acelerador y al ángulo de apertura, para:</a:t>
            </a:r>
            <a:endParaRPr lang="en-US" dirty="0"/>
          </a:p>
          <a:p>
            <a:pPr lvl="0" algn="just"/>
            <a:r>
              <a:rPr lang="es-EC" dirty="0"/>
              <a:t>Corregir la dosificación de combustible</a:t>
            </a:r>
            <a:endParaRPr lang="en-US" dirty="0"/>
          </a:p>
          <a:p>
            <a:pPr lvl="0" algn="just"/>
            <a:r>
              <a:rPr lang="es-EC" dirty="0"/>
              <a:t>Corregir el avance del encendido</a:t>
            </a:r>
            <a:endParaRPr lang="en-US" dirty="0"/>
          </a:p>
          <a:p>
            <a:pPr lvl="0" algn="just"/>
            <a:r>
              <a:rPr lang="es-EC" dirty="0"/>
              <a:t>Control de la marcha ralentí</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07234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Ubicación </a:t>
            </a:r>
            <a:r>
              <a:rPr lang="es-EC" sz="4000" b="1" cap="all" dirty="0"/>
              <a:t>y diagnóstico del </a:t>
            </a:r>
            <a:r>
              <a:rPr lang="es-EC" sz="4000" b="1" cap="all" dirty="0" smtClean="0"/>
              <a:t>sensor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Imagen 3"/>
          <p:cNvPicPr>
            <a:picLocks noChangeAspect="1"/>
          </p:cNvPicPr>
          <p:nvPr/>
        </p:nvPicPr>
        <p:blipFill rotWithShape="1">
          <a:blip r:embed="rId2"/>
          <a:srcRect l="38378" t="34250" r="31737" b="34250"/>
          <a:stretch/>
        </p:blipFill>
        <p:spPr>
          <a:xfrm>
            <a:off x="1982142" y="2228849"/>
            <a:ext cx="6982602" cy="4137837"/>
          </a:xfrm>
          <a:prstGeom prst="rect">
            <a:avLst/>
          </a:prstGeom>
        </p:spPr>
      </p:pic>
    </p:spTree>
    <p:extLst>
      <p:ext uri="{BB962C8B-B14F-4D97-AF65-F5344CB8AC3E}">
        <p14:creationId xmlns:p14="http://schemas.microsoft.com/office/powerpoint/2010/main" val="4255325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rtl="0">
              <a:spcBef>
                <a:spcPct val="0"/>
              </a:spcBef>
            </a:pPr>
            <a:r>
              <a:rPr lang="es-EC" sz="3200" b="1" cap="all" dirty="0" smtClean="0"/>
              <a:t>Sensor </a:t>
            </a:r>
            <a:r>
              <a:rPr lang="es-EC" sz="3200" b="1" cap="all" dirty="0"/>
              <a:t>de oxigeno (O2</a:t>
            </a:r>
            <a:r>
              <a:rPr lang="es-EC" sz="3200" b="1" cap="all" dirty="0" smtClean="0"/>
              <a:t>)</a:t>
            </a:r>
            <a:endParaRPr lang="es-ES" sz="32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195"/>
          <p:cNvPicPr/>
          <p:nvPr/>
        </p:nvPicPr>
        <p:blipFill>
          <a:blip r:embed="rId2">
            <a:extLst>
              <a:ext uri="{28A0092B-C50C-407E-A947-70E740481C1C}">
                <a14:useLocalDpi xmlns:a14="http://schemas.microsoft.com/office/drawing/2010/main" val="0"/>
              </a:ext>
            </a:extLst>
          </a:blip>
          <a:srcRect/>
          <a:stretch>
            <a:fillRect/>
          </a:stretch>
        </p:blipFill>
        <p:spPr bwMode="auto">
          <a:xfrm>
            <a:off x="2119312" y="2362792"/>
            <a:ext cx="6756872" cy="4003895"/>
          </a:xfrm>
          <a:prstGeom prst="rect">
            <a:avLst/>
          </a:prstGeom>
          <a:noFill/>
          <a:extLst/>
        </p:spPr>
      </p:pic>
    </p:spTree>
    <p:extLst>
      <p:ext uri="{BB962C8B-B14F-4D97-AF65-F5344CB8AC3E}">
        <p14:creationId xmlns:p14="http://schemas.microsoft.com/office/powerpoint/2010/main" val="23334049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a:t>
            </a:r>
            <a:r>
              <a:rPr lang="es-EC" sz="4000" b="1" cap="all" dirty="0" smtClean="0"/>
              <a:t>sensor</a:t>
            </a:r>
            <a:endParaRPr lang="es-ES" sz="4000" b="1" cap="all" dirty="0"/>
          </a:p>
        </p:txBody>
      </p:sp>
      <p:sp>
        <p:nvSpPr>
          <p:cNvPr id="3" name="2 Marcador de contenido"/>
          <p:cNvSpPr>
            <a:spLocks noGrp="1"/>
          </p:cNvSpPr>
          <p:nvPr>
            <p:ph idx="1"/>
          </p:nvPr>
        </p:nvSpPr>
        <p:spPr>
          <a:xfrm>
            <a:off x="1819400" y="1885492"/>
            <a:ext cx="7056784" cy="3960440"/>
          </a:xfrm>
        </p:spPr>
        <p:txBody>
          <a:bodyPr>
            <a:noAutofit/>
          </a:bodyPr>
          <a:lstStyle/>
          <a:p>
            <a:pPr lvl="0"/>
            <a:r>
              <a:rPr lang="es-EC" sz="1400" dirty="0"/>
              <a:t>En la práctica el sensor de oxígeno envía continuamente señales al módulo de control del motor para modificar la alimentación de combustible en una cantidad pequeña, a fin de mantener la concentración de la mezcla lo más cerca posible (± 1%) a la proporción ideal teórica (Estequiométrica) de 14.7 partes de aire a 1 parte de combustible, que es la óptima para que el catalizador funcione eficazmente.</a:t>
            </a:r>
            <a:endParaRPr lang="en-US" sz="1400" dirty="0"/>
          </a:p>
          <a:p>
            <a:pPr lvl="0"/>
            <a:r>
              <a:rPr lang="es-EC" sz="1400" dirty="0"/>
              <a:t>Establecer la riqueza o pobreza de la mezcla quemada para corregir la dosificación de combustible.</a:t>
            </a:r>
            <a:endParaRPr lang="en-US" sz="1400" dirty="0"/>
          </a:p>
          <a:p>
            <a:pPr lvl="0"/>
            <a:r>
              <a:rPr lang="es-EC" sz="1400" dirty="0" smtClean="0"/>
              <a:t>Si </a:t>
            </a:r>
            <a:r>
              <a:rPr lang="es-EC" sz="1400" dirty="0"/>
              <a:t>el contenido de oxígeno está al valor ideal (Lambda = 1)</a:t>
            </a:r>
            <a:endParaRPr lang="en-US" sz="1400" dirty="0"/>
          </a:p>
          <a:p>
            <a:pPr lvl="0"/>
            <a:r>
              <a:rPr lang="es-EC" sz="1400" dirty="0"/>
              <a:t>Si la mezcla  es  demasiado  pobre  la  tensión  será  de  200-450  </a:t>
            </a:r>
            <a:r>
              <a:rPr lang="es-EC" sz="1400" dirty="0" err="1"/>
              <a:t>mV</a:t>
            </a:r>
            <a:r>
              <a:rPr lang="es-EC" sz="1400" dirty="0"/>
              <a:t> (Lambda = 1,10).</a:t>
            </a:r>
            <a:endParaRPr lang="en-US" sz="1400" dirty="0"/>
          </a:p>
          <a:p>
            <a:pPr lvl="0"/>
            <a:r>
              <a:rPr lang="es-EC" sz="1400" dirty="0"/>
              <a:t>Si es demasiado rica la tensión será de 550-800 </a:t>
            </a:r>
            <a:r>
              <a:rPr lang="es-EC" sz="1400" dirty="0" err="1"/>
              <a:t>mV</a:t>
            </a:r>
            <a:r>
              <a:rPr lang="es-EC" sz="1400" dirty="0"/>
              <a:t> (Lambda = 0,96).</a:t>
            </a:r>
            <a:endParaRPr lang="en-US" sz="1400" dirty="0"/>
          </a:p>
          <a:p>
            <a:pPr lvl="0"/>
            <a:r>
              <a:rPr lang="es-EC" sz="1400" dirty="0" smtClean="0"/>
              <a:t>Sensor </a:t>
            </a:r>
            <a:r>
              <a:rPr lang="es-EC" sz="1400" dirty="0"/>
              <a:t>generador de tensión.</a:t>
            </a:r>
            <a:endParaRPr lang="en-US" sz="1400" dirty="0"/>
          </a:p>
          <a:p>
            <a:pPr lvl="0"/>
            <a:r>
              <a:rPr lang="es-EC" sz="1400" dirty="0"/>
              <a:t>El sensor no comenzará a funcionar hasta que haya alcanzado una temperatura 400°C - 572°C</a:t>
            </a:r>
            <a:endParaRPr lang="en-US" sz="1400" dirty="0"/>
          </a:p>
          <a:p>
            <a:pPr lvl="0"/>
            <a:r>
              <a:rPr lang="es-EC" sz="1400" dirty="0"/>
              <a:t>El sensor al ser calentado por los gases de escape comienza a generar una señal de voltaje que varía de 0,10 a 0,90 voltios.</a:t>
            </a:r>
            <a:endParaRPr lang="en-US" sz="1400"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9614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Ubicación </a:t>
            </a:r>
            <a:r>
              <a:rPr lang="es-EC" sz="4000" b="1" cap="all" dirty="0"/>
              <a:t>y diagnóstico del </a:t>
            </a:r>
            <a:r>
              <a:rPr lang="es-EC" sz="4000" b="1" cap="all" dirty="0" smtClean="0"/>
              <a:t>sensor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Imagen 3"/>
          <p:cNvPicPr>
            <a:picLocks noChangeAspect="1"/>
          </p:cNvPicPr>
          <p:nvPr/>
        </p:nvPicPr>
        <p:blipFill rotWithShape="1">
          <a:blip r:embed="rId2"/>
          <a:srcRect l="40591" t="39172" r="27863" b="21454"/>
          <a:stretch/>
        </p:blipFill>
        <p:spPr>
          <a:xfrm>
            <a:off x="2467472" y="2228850"/>
            <a:ext cx="6408712" cy="4497341"/>
          </a:xfrm>
          <a:prstGeom prst="rect">
            <a:avLst/>
          </a:prstGeom>
        </p:spPr>
      </p:pic>
    </p:spTree>
    <p:extLst>
      <p:ext uri="{BB962C8B-B14F-4D97-AF65-F5344CB8AC3E}">
        <p14:creationId xmlns:p14="http://schemas.microsoft.com/office/powerpoint/2010/main" val="57336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b="1" cap="all" dirty="0" smtClean="0"/>
              <a:t>ALCANCE</a:t>
            </a:r>
            <a:endParaRPr lang="es-EC" sz="4000" b="1" cap="all" dirty="0"/>
          </a:p>
        </p:txBody>
      </p:sp>
      <p:sp>
        <p:nvSpPr>
          <p:cNvPr id="3" name="2 Marcador de contenido"/>
          <p:cNvSpPr>
            <a:spLocks noGrp="1"/>
          </p:cNvSpPr>
          <p:nvPr>
            <p:ph idx="1"/>
          </p:nvPr>
        </p:nvSpPr>
        <p:spPr>
          <a:xfrm>
            <a:off x="2438400" y="2492896"/>
            <a:ext cx="6454080" cy="4032448"/>
          </a:xfrm>
        </p:spPr>
        <p:txBody>
          <a:bodyPr>
            <a:normAutofit/>
          </a:bodyPr>
          <a:lstStyle/>
          <a:p>
            <a:pPr algn="just"/>
            <a:r>
              <a:rPr lang="es-EC" dirty="0" smtClean="0"/>
              <a:t>Restaurar el Banco </a:t>
            </a:r>
            <a:r>
              <a:rPr lang="es-EC" dirty="0"/>
              <a:t>de Pruebas de Inyección Electrónica con un motor Lada 1.7cc  al mismo tiempo la implementación software que permita al estudiante visualizar virtualmente las curvas características (Torque, Potencia al freno, Consumo especifico de combustible) de este motor en tiempo real de forma dinámica, ordenada y comprensible,  con el propósito de unir tanto la instrucción teórica como la práctica.</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rtl="0">
              <a:spcBef>
                <a:spcPct val="0"/>
              </a:spcBef>
            </a:pPr>
            <a:r>
              <a:rPr lang="es-EC" sz="3200" b="1" cap="all" dirty="0" smtClean="0"/>
              <a:t>Sensor </a:t>
            </a:r>
            <a:r>
              <a:rPr lang="es-EC" sz="3200" b="1" cap="all" dirty="0"/>
              <a:t>de ROTACIÓN del motor (CKP</a:t>
            </a:r>
            <a:r>
              <a:rPr lang="es-EC" sz="3200" b="1" cap="all" dirty="0" smtClean="0"/>
              <a:t>)</a:t>
            </a:r>
            <a:endParaRPr lang="es-ES" sz="32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154"/>
          <p:cNvGrpSpPr>
            <a:grpSpLocks/>
          </p:cNvGrpSpPr>
          <p:nvPr/>
        </p:nvGrpSpPr>
        <p:grpSpPr bwMode="auto">
          <a:xfrm>
            <a:off x="2123728" y="2132855"/>
            <a:ext cx="6752456" cy="4464497"/>
            <a:chOff x="2207" y="1351"/>
            <a:chExt cx="8325" cy="5526"/>
          </a:xfrm>
        </p:grpSpPr>
        <p:pic>
          <p:nvPicPr>
            <p:cNvPr id="9" name="Picture 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 y="1417"/>
              <a:ext cx="8205" cy="540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55"/>
            <p:cNvGrpSpPr>
              <a:grpSpLocks/>
            </p:cNvGrpSpPr>
            <p:nvPr/>
          </p:nvGrpSpPr>
          <p:grpSpPr bwMode="auto">
            <a:xfrm>
              <a:off x="2207" y="1351"/>
              <a:ext cx="8325" cy="5526"/>
              <a:chOff x="2207" y="1351"/>
              <a:chExt cx="8325" cy="5526"/>
            </a:xfrm>
          </p:grpSpPr>
          <p:sp>
            <p:nvSpPr>
              <p:cNvPr id="11" name="Freeform 159"/>
              <p:cNvSpPr>
                <a:spLocks/>
              </p:cNvSpPr>
              <p:nvPr/>
            </p:nvSpPr>
            <p:spPr bwMode="auto">
              <a:xfrm>
                <a:off x="2207" y="1351"/>
                <a:ext cx="8325" cy="5526"/>
              </a:xfrm>
              <a:custGeom>
                <a:avLst/>
                <a:gdLst>
                  <a:gd name="T0" fmla="+- 0 10532 2207"/>
                  <a:gd name="T1" fmla="*/ T0 w 8325"/>
                  <a:gd name="T2" fmla="+- 0 1351 1351"/>
                  <a:gd name="T3" fmla="*/ 1351 h 5526"/>
                  <a:gd name="T4" fmla="+- 0 2207 2207"/>
                  <a:gd name="T5" fmla="*/ T4 w 8325"/>
                  <a:gd name="T6" fmla="+- 0 1351 1351"/>
                  <a:gd name="T7" fmla="*/ 1351 h 5526"/>
                  <a:gd name="T8" fmla="+- 0 2207 2207"/>
                  <a:gd name="T9" fmla="*/ T8 w 8325"/>
                  <a:gd name="T10" fmla="+- 0 6877 1351"/>
                  <a:gd name="T11" fmla="*/ 6877 h 5526"/>
                  <a:gd name="T12" fmla="+- 0 10532 2207"/>
                  <a:gd name="T13" fmla="*/ T12 w 8325"/>
                  <a:gd name="T14" fmla="+- 0 6877 1351"/>
                  <a:gd name="T15" fmla="*/ 6877 h 5526"/>
                  <a:gd name="T16" fmla="+- 0 10532 2207"/>
                  <a:gd name="T17" fmla="*/ T16 w 8325"/>
                  <a:gd name="T18" fmla="+- 0 6857 1351"/>
                  <a:gd name="T19" fmla="*/ 6857 h 5526"/>
                  <a:gd name="T20" fmla="+- 0 2227 2207"/>
                  <a:gd name="T21" fmla="*/ T20 w 8325"/>
                  <a:gd name="T22" fmla="+- 0 6857 1351"/>
                  <a:gd name="T23" fmla="*/ 6857 h 5526"/>
                  <a:gd name="T24" fmla="+- 0 2227 2207"/>
                  <a:gd name="T25" fmla="*/ T24 w 8325"/>
                  <a:gd name="T26" fmla="+- 0 1371 1351"/>
                  <a:gd name="T27" fmla="*/ 1371 h 5526"/>
                  <a:gd name="T28" fmla="+- 0 10532 2207"/>
                  <a:gd name="T29" fmla="*/ T28 w 8325"/>
                  <a:gd name="T30" fmla="+- 0 1371 1351"/>
                  <a:gd name="T31" fmla="*/ 1371 h 5526"/>
                  <a:gd name="T32" fmla="+- 0 10532 2207"/>
                  <a:gd name="T33" fmla="*/ T32 w 8325"/>
                  <a:gd name="T34" fmla="+- 0 1351 1351"/>
                  <a:gd name="T35" fmla="*/ 1351 h 55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325" h="5526">
                    <a:moveTo>
                      <a:pt x="8325" y="0"/>
                    </a:moveTo>
                    <a:lnTo>
                      <a:pt x="0" y="0"/>
                    </a:lnTo>
                    <a:lnTo>
                      <a:pt x="0" y="5526"/>
                    </a:lnTo>
                    <a:lnTo>
                      <a:pt x="8325" y="5526"/>
                    </a:lnTo>
                    <a:lnTo>
                      <a:pt x="8325" y="5506"/>
                    </a:lnTo>
                    <a:lnTo>
                      <a:pt x="20" y="5506"/>
                    </a:lnTo>
                    <a:lnTo>
                      <a:pt x="20" y="20"/>
                    </a:lnTo>
                    <a:lnTo>
                      <a:pt x="8325" y="20"/>
                    </a:lnTo>
                    <a:lnTo>
                      <a:pt x="83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58"/>
              <p:cNvSpPr>
                <a:spLocks/>
              </p:cNvSpPr>
              <p:nvPr/>
            </p:nvSpPr>
            <p:spPr bwMode="auto">
              <a:xfrm>
                <a:off x="2207" y="1351"/>
                <a:ext cx="8325" cy="5526"/>
              </a:xfrm>
              <a:custGeom>
                <a:avLst/>
                <a:gdLst>
                  <a:gd name="T0" fmla="+- 0 10532 2207"/>
                  <a:gd name="T1" fmla="*/ T0 w 8325"/>
                  <a:gd name="T2" fmla="+- 0 1371 1351"/>
                  <a:gd name="T3" fmla="*/ 1371 h 5526"/>
                  <a:gd name="T4" fmla="+- 0 10512 2207"/>
                  <a:gd name="T5" fmla="*/ T4 w 8325"/>
                  <a:gd name="T6" fmla="+- 0 1371 1351"/>
                  <a:gd name="T7" fmla="*/ 1371 h 5526"/>
                  <a:gd name="T8" fmla="+- 0 10512 2207"/>
                  <a:gd name="T9" fmla="*/ T8 w 8325"/>
                  <a:gd name="T10" fmla="+- 0 6857 1351"/>
                  <a:gd name="T11" fmla="*/ 6857 h 5526"/>
                  <a:gd name="T12" fmla="+- 0 10532 2207"/>
                  <a:gd name="T13" fmla="*/ T12 w 8325"/>
                  <a:gd name="T14" fmla="+- 0 6857 1351"/>
                  <a:gd name="T15" fmla="*/ 6857 h 5526"/>
                  <a:gd name="T16" fmla="+- 0 10532 2207"/>
                  <a:gd name="T17" fmla="*/ T16 w 8325"/>
                  <a:gd name="T18" fmla="+- 0 1371 1351"/>
                  <a:gd name="T19" fmla="*/ 1371 h 5526"/>
                </a:gdLst>
                <a:ahLst/>
                <a:cxnLst>
                  <a:cxn ang="0">
                    <a:pos x="T1" y="T3"/>
                  </a:cxn>
                  <a:cxn ang="0">
                    <a:pos x="T5" y="T7"/>
                  </a:cxn>
                  <a:cxn ang="0">
                    <a:pos x="T9" y="T11"/>
                  </a:cxn>
                  <a:cxn ang="0">
                    <a:pos x="T13" y="T15"/>
                  </a:cxn>
                  <a:cxn ang="0">
                    <a:pos x="T17" y="T19"/>
                  </a:cxn>
                </a:cxnLst>
                <a:rect l="0" t="0" r="r" b="b"/>
                <a:pathLst>
                  <a:path w="8325" h="5526">
                    <a:moveTo>
                      <a:pt x="8325" y="20"/>
                    </a:moveTo>
                    <a:lnTo>
                      <a:pt x="8305" y="20"/>
                    </a:lnTo>
                    <a:lnTo>
                      <a:pt x="8305" y="5506"/>
                    </a:lnTo>
                    <a:lnTo>
                      <a:pt x="8325" y="5506"/>
                    </a:lnTo>
                    <a:lnTo>
                      <a:pt x="8325"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157"/>
              <p:cNvSpPr>
                <a:spLocks/>
              </p:cNvSpPr>
              <p:nvPr/>
            </p:nvSpPr>
            <p:spPr bwMode="auto">
              <a:xfrm>
                <a:off x="2207" y="1351"/>
                <a:ext cx="8325" cy="5526"/>
              </a:xfrm>
              <a:custGeom>
                <a:avLst/>
                <a:gdLst>
                  <a:gd name="T0" fmla="+- 0 2247 2207"/>
                  <a:gd name="T1" fmla="*/ T0 w 8325"/>
                  <a:gd name="T2" fmla="+- 0 1391 1351"/>
                  <a:gd name="T3" fmla="*/ 1391 h 5526"/>
                  <a:gd name="T4" fmla="+- 0 2247 2207"/>
                  <a:gd name="T5" fmla="*/ T4 w 8325"/>
                  <a:gd name="T6" fmla="+- 0 6837 1351"/>
                  <a:gd name="T7" fmla="*/ 6837 h 5526"/>
                  <a:gd name="T8" fmla="+- 0 10492 2207"/>
                  <a:gd name="T9" fmla="*/ T8 w 8325"/>
                  <a:gd name="T10" fmla="+- 0 6837 1351"/>
                  <a:gd name="T11" fmla="*/ 6837 h 5526"/>
                  <a:gd name="T12" fmla="+- 0 10492 2207"/>
                  <a:gd name="T13" fmla="*/ T12 w 8325"/>
                  <a:gd name="T14" fmla="+- 0 6817 1351"/>
                  <a:gd name="T15" fmla="*/ 6817 h 5526"/>
                  <a:gd name="T16" fmla="+- 0 2267 2207"/>
                  <a:gd name="T17" fmla="*/ T16 w 8325"/>
                  <a:gd name="T18" fmla="+- 0 6817 1351"/>
                  <a:gd name="T19" fmla="*/ 6817 h 5526"/>
                  <a:gd name="T20" fmla="+- 0 2267 2207"/>
                  <a:gd name="T21" fmla="*/ T20 w 8325"/>
                  <a:gd name="T22" fmla="+- 0 1411 1351"/>
                  <a:gd name="T23" fmla="*/ 1411 h 5526"/>
                  <a:gd name="T24" fmla="+- 0 2247 2207"/>
                  <a:gd name="T25" fmla="*/ T24 w 8325"/>
                  <a:gd name="T26" fmla="+- 0 1391 1351"/>
                  <a:gd name="T27" fmla="*/ 1391 h 5526"/>
                </a:gdLst>
                <a:ahLst/>
                <a:cxnLst>
                  <a:cxn ang="0">
                    <a:pos x="T1" y="T3"/>
                  </a:cxn>
                  <a:cxn ang="0">
                    <a:pos x="T5" y="T7"/>
                  </a:cxn>
                  <a:cxn ang="0">
                    <a:pos x="T9" y="T11"/>
                  </a:cxn>
                  <a:cxn ang="0">
                    <a:pos x="T13" y="T15"/>
                  </a:cxn>
                  <a:cxn ang="0">
                    <a:pos x="T17" y="T19"/>
                  </a:cxn>
                  <a:cxn ang="0">
                    <a:pos x="T21" y="T23"/>
                  </a:cxn>
                  <a:cxn ang="0">
                    <a:pos x="T25" y="T27"/>
                  </a:cxn>
                </a:cxnLst>
                <a:rect l="0" t="0" r="r" b="b"/>
                <a:pathLst>
                  <a:path w="8325" h="5526">
                    <a:moveTo>
                      <a:pt x="40" y="40"/>
                    </a:moveTo>
                    <a:lnTo>
                      <a:pt x="40" y="5486"/>
                    </a:lnTo>
                    <a:lnTo>
                      <a:pt x="8285" y="5486"/>
                    </a:lnTo>
                    <a:lnTo>
                      <a:pt x="8285" y="5466"/>
                    </a:lnTo>
                    <a:lnTo>
                      <a:pt x="60" y="5466"/>
                    </a:lnTo>
                    <a:lnTo>
                      <a:pt x="60" y="60"/>
                    </a:lnTo>
                    <a:lnTo>
                      <a:pt x="4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156"/>
              <p:cNvSpPr>
                <a:spLocks/>
              </p:cNvSpPr>
              <p:nvPr/>
            </p:nvSpPr>
            <p:spPr bwMode="auto">
              <a:xfrm>
                <a:off x="2207" y="1351"/>
                <a:ext cx="8325" cy="5526"/>
              </a:xfrm>
              <a:custGeom>
                <a:avLst/>
                <a:gdLst>
                  <a:gd name="T0" fmla="+- 0 10492 2207"/>
                  <a:gd name="T1" fmla="*/ T0 w 8325"/>
                  <a:gd name="T2" fmla="+- 0 1391 1351"/>
                  <a:gd name="T3" fmla="*/ 1391 h 5526"/>
                  <a:gd name="T4" fmla="+- 0 2247 2207"/>
                  <a:gd name="T5" fmla="*/ T4 w 8325"/>
                  <a:gd name="T6" fmla="+- 0 1391 1351"/>
                  <a:gd name="T7" fmla="*/ 1391 h 5526"/>
                  <a:gd name="T8" fmla="+- 0 2267 2207"/>
                  <a:gd name="T9" fmla="*/ T8 w 8325"/>
                  <a:gd name="T10" fmla="+- 0 1411 1351"/>
                  <a:gd name="T11" fmla="*/ 1411 h 5526"/>
                  <a:gd name="T12" fmla="+- 0 10472 2207"/>
                  <a:gd name="T13" fmla="*/ T12 w 8325"/>
                  <a:gd name="T14" fmla="+- 0 1411 1351"/>
                  <a:gd name="T15" fmla="*/ 1411 h 5526"/>
                  <a:gd name="T16" fmla="+- 0 10472 2207"/>
                  <a:gd name="T17" fmla="*/ T16 w 8325"/>
                  <a:gd name="T18" fmla="+- 0 6817 1351"/>
                  <a:gd name="T19" fmla="*/ 6817 h 5526"/>
                  <a:gd name="T20" fmla="+- 0 10492 2207"/>
                  <a:gd name="T21" fmla="*/ T20 w 8325"/>
                  <a:gd name="T22" fmla="+- 0 6817 1351"/>
                  <a:gd name="T23" fmla="*/ 6817 h 5526"/>
                  <a:gd name="T24" fmla="+- 0 10492 2207"/>
                  <a:gd name="T25" fmla="*/ T24 w 8325"/>
                  <a:gd name="T26" fmla="+- 0 1391 1351"/>
                  <a:gd name="T27" fmla="*/ 1391 h 5526"/>
                </a:gdLst>
                <a:ahLst/>
                <a:cxnLst>
                  <a:cxn ang="0">
                    <a:pos x="T1" y="T3"/>
                  </a:cxn>
                  <a:cxn ang="0">
                    <a:pos x="T5" y="T7"/>
                  </a:cxn>
                  <a:cxn ang="0">
                    <a:pos x="T9" y="T11"/>
                  </a:cxn>
                  <a:cxn ang="0">
                    <a:pos x="T13" y="T15"/>
                  </a:cxn>
                  <a:cxn ang="0">
                    <a:pos x="T17" y="T19"/>
                  </a:cxn>
                  <a:cxn ang="0">
                    <a:pos x="T21" y="T23"/>
                  </a:cxn>
                  <a:cxn ang="0">
                    <a:pos x="T25" y="T27"/>
                  </a:cxn>
                </a:cxnLst>
                <a:rect l="0" t="0" r="r" b="b"/>
                <a:pathLst>
                  <a:path w="8325" h="5526">
                    <a:moveTo>
                      <a:pt x="8285" y="40"/>
                    </a:moveTo>
                    <a:lnTo>
                      <a:pt x="40" y="40"/>
                    </a:lnTo>
                    <a:lnTo>
                      <a:pt x="60" y="60"/>
                    </a:lnTo>
                    <a:lnTo>
                      <a:pt x="8265" y="60"/>
                    </a:lnTo>
                    <a:lnTo>
                      <a:pt x="8265" y="5466"/>
                    </a:lnTo>
                    <a:lnTo>
                      <a:pt x="8285" y="5466"/>
                    </a:lnTo>
                    <a:lnTo>
                      <a:pt x="828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Tree>
    <p:extLst>
      <p:ext uri="{BB962C8B-B14F-4D97-AF65-F5344CB8AC3E}">
        <p14:creationId xmlns:p14="http://schemas.microsoft.com/office/powerpoint/2010/main" val="164469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a:t>
            </a:r>
            <a:r>
              <a:rPr lang="es-EC" sz="4000" b="1" cap="all" dirty="0" smtClean="0"/>
              <a:t>sensor</a:t>
            </a:r>
            <a:endParaRPr lang="es-ES" sz="4000" b="1" cap="all" dirty="0"/>
          </a:p>
        </p:txBody>
      </p:sp>
      <p:sp>
        <p:nvSpPr>
          <p:cNvPr id="3" name="2 Marcador de contenido"/>
          <p:cNvSpPr>
            <a:spLocks noGrp="1"/>
          </p:cNvSpPr>
          <p:nvPr>
            <p:ph idx="1"/>
          </p:nvPr>
        </p:nvSpPr>
        <p:spPr>
          <a:xfrm>
            <a:off x="1979712" y="2060848"/>
            <a:ext cx="7056784" cy="4633580"/>
          </a:xfrm>
        </p:spPr>
        <p:txBody>
          <a:bodyPr>
            <a:normAutofit/>
          </a:bodyPr>
          <a:lstStyle/>
          <a:p>
            <a:pPr lvl="0"/>
            <a:r>
              <a:rPr lang="es-EC" dirty="0"/>
              <a:t>Estos sensores contienen un imán permanente encerrado parcialmente en un núcleo de hierro de bobina móvil y en parte en un devanado inductor. </a:t>
            </a:r>
          </a:p>
          <a:p>
            <a:pPr lvl="0"/>
            <a:r>
              <a:rPr lang="es-EC" dirty="0" smtClean="0"/>
              <a:t>La </a:t>
            </a:r>
            <a:r>
              <a:rPr lang="es-EC" dirty="0"/>
              <a:t>punta del sensor está colocada cerca de la corona dentada del volante.</a:t>
            </a:r>
            <a:endParaRPr lang="en-US" dirty="0"/>
          </a:p>
          <a:p>
            <a:pPr lvl="0"/>
            <a:r>
              <a:rPr lang="es-EC" dirty="0"/>
              <a:t>El disco dentado emisor de impulsos, o una rueda dentada sujeta a la polea del cigüeñal.</a:t>
            </a:r>
            <a:endParaRPr lang="en-US" dirty="0"/>
          </a:p>
          <a:p>
            <a:pPr lvl="0"/>
            <a:r>
              <a:rPr lang="es-EC" dirty="0"/>
              <a:t>El CKP tienen 3 cables, dos cables de señales y el tercero un mallado o blindaje a masa, para evitar interferencias parásitas del encendido.</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8883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Ubicación </a:t>
            </a:r>
            <a:r>
              <a:rPr lang="es-EC" sz="4000" b="1" cap="all" dirty="0"/>
              <a:t>y diagnóstico del </a:t>
            </a:r>
            <a:r>
              <a:rPr lang="es-EC" sz="4000" b="1" cap="all" dirty="0" smtClean="0"/>
              <a:t>sensor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Imagen 3"/>
          <p:cNvPicPr>
            <a:picLocks noChangeAspect="1"/>
          </p:cNvPicPr>
          <p:nvPr/>
        </p:nvPicPr>
        <p:blipFill rotWithShape="1">
          <a:blip r:embed="rId2"/>
          <a:srcRect l="37824" t="40156" r="36718" b="30313"/>
          <a:stretch/>
        </p:blipFill>
        <p:spPr>
          <a:xfrm>
            <a:off x="1979712" y="2216274"/>
            <a:ext cx="6896472" cy="4497698"/>
          </a:xfrm>
          <a:prstGeom prst="rect">
            <a:avLst/>
          </a:prstGeom>
        </p:spPr>
      </p:pic>
    </p:spTree>
    <p:extLst>
      <p:ext uri="{BB962C8B-B14F-4D97-AF65-F5344CB8AC3E}">
        <p14:creationId xmlns:p14="http://schemas.microsoft.com/office/powerpoint/2010/main" val="20554052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a:r>
              <a:rPr lang="es-EC" sz="3200" b="1" cap="all" dirty="0" smtClean="0"/>
              <a:t>Sensor </a:t>
            </a:r>
            <a:r>
              <a:rPr lang="es-EC" sz="3200" b="1" cap="all" dirty="0"/>
              <a:t>Motor paso a paso (IAC)</a:t>
            </a:r>
            <a:endParaRPr lang="en-US" sz="32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images03.evisos.com.ar/images/advertisements/2010/08/06/paso-a-paso-bosch-valvula-iac-motor-de_37aebf6c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743" y="1916832"/>
            <a:ext cx="6480720" cy="48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12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DEL </a:t>
            </a:r>
            <a:r>
              <a:rPr lang="es-EC" sz="4000" b="1" cap="all" dirty="0" smtClean="0"/>
              <a:t>sensor</a:t>
            </a:r>
            <a:endParaRPr lang="es-ES" sz="4000" b="1" cap="all" dirty="0"/>
          </a:p>
        </p:txBody>
      </p:sp>
      <p:sp>
        <p:nvSpPr>
          <p:cNvPr id="3" name="2 Marcador de contenido"/>
          <p:cNvSpPr>
            <a:spLocks noGrp="1"/>
          </p:cNvSpPr>
          <p:nvPr>
            <p:ph idx="1"/>
          </p:nvPr>
        </p:nvSpPr>
        <p:spPr>
          <a:xfrm>
            <a:off x="1979712" y="2060848"/>
            <a:ext cx="7056784" cy="4633580"/>
          </a:xfrm>
        </p:spPr>
        <p:txBody>
          <a:bodyPr>
            <a:normAutofit/>
          </a:bodyPr>
          <a:lstStyle/>
          <a:p>
            <a:pPr algn="just"/>
            <a:r>
              <a:rPr lang="es-ES_tradnl" dirty="0"/>
              <a:t>El control de marcha Ralentí en el vehículo se la realiza a través de un motor de paso a paso cuya función es obstruir o permitir el ingreso de aire a la cámara de admisión para mantener el vehículo en revoluciones constantes. El control eléctrico sobre el motor paso a paso lo realiza la computadora. Esta computadora (ECM) es capaz de controlar independientemente de la posición de la mariposa al motor paso a paso. El control del régimen de marcha lenta se encuentra vinculado a dos componentes muy importantes:</a:t>
            </a:r>
            <a:endParaRPr lang="en-US" dirty="0"/>
          </a:p>
          <a:p>
            <a:pPr lvl="0" algn="just"/>
            <a:r>
              <a:rPr lang="es-EC" dirty="0"/>
              <a:t>El Sensor de Posición de Placa del Acelerador TPS.</a:t>
            </a:r>
            <a:endParaRPr lang="en-US" dirty="0"/>
          </a:p>
          <a:p>
            <a:pPr lvl="0" algn="just"/>
            <a:r>
              <a:rPr lang="es-EC" dirty="0"/>
              <a:t>El Sensor de Temperatura ECT.</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709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Ubicación </a:t>
            </a:r>
            <a:r>
              <a:rPr lang="es-EC" sz="4000" b="1" cap="all" dirty="0"/>
              <a:t>y diagnóstico del </a:t>
            </a:r>
            <a:r>
              <a:rPr lang="es-EC" sz="4000" b="1" cap="all" dirty="0" smtClean="0"/>
              <a:t>sensor</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Imagen 2"/>
          <p:cNvPicPr>
            <a:picLocks noChangeAspect="1"/>
          </p:cNvPicPr>
          <p:nvPr/>
        </p:nvPicPr>
        <p:blipFill rotWithShape="1">
          <a:blip r:embed="rId2"/>
          <a:srcRect l="37824" t="43109" r="36718" b="24407"/>
          <a:stretch/>
        </p:blipFill>
        <p:spPr>
          <a:xfrm>
            <a:off x="2627784" y="2228850"/>
            <a:ext cx="5760640" cy="4132632"/>
          </a:xfrm>
          <a:prstGeom prst="rect">
            <a:avLst/>
          </a:prstGeom>
        </p:spPr>
      </p:pic>
    </p:spTree>
    <p:extLst>
      <p:ext uri="{BB962C8B-B14F-4D97-AF65-F5344CB8AC3E}">
        <p14:creationId xmlns:p14="http://schemas.microsoft.com/office/powerpoint/2010/main" val="6775532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a:t>
            </a:r>
            <a:r>
              <a:rPr lang="es-EC" sz="4000" b="1" cap="all" dirty="0" smtClean="0"/>
              <a:t>COMBUSTIBLE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l="38928" t="13935" r="28155" b="10668"/>
          <a:stretch/>
        </p:blipFill>
        <p:spPr bwMode="auto">
          <a:xfrm>
            <a:off x="2411760" y="1827362"/>
            <a:ext cx="5976664" cy="50306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46671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a:t>
            </a:r>
            <a:r>
              <a:rPr lang="es-EC" sz="4000" b="1" cap="all" dirty="0" smtClean="0"/>
              <a:t>COMBUSTIBLE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rotWithShape="1">
          <a:blip r:embed="rId2"/>
          <a:srcRect l="32936" t="24845" r="20675" b="29595"/>
          <a:stretch/>
        </p:blipFill>
        <p:spPr bwMode="auto">
          <a:xfrm>
            <a:off x="2051720" y="1844824"/>
            <a:ext cx="6968480" cy="47650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65153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BOMBA DE COMBUSTIBLE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D:\1 TRABAJOS WORD\1 ESPE\10 NIVEL\3 TESIS\TESIS\FOTOS\IMG_10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073" y="4222664"/>
            <a:ext cx="2520280" cy="2295360"/>
          </a:xfrm>
          <a:prstGeom prst="rect">
            <a:avLst/>
          </a:prstGeom>
          <a:noFill/>
          <a:ln>
            <a:noFill/>
          </a:ln>
        </p:spPr>
      </p:pic>
      <p:pic>
        <p:nvPicPr>
          <p:cNvPr id="8" name="Picture 75"/>
          <p:cNvPicPr/>
          <p:nvPr/>
        </p:nvPicPr>
        <p:blipFill>
          <a:blip r:embed="rId3">
            <a:extLst>
              <a:ext uri="{28A0092B-C50C-407E-A947-70E740481C1C}">
                <a14:useLocalDpi xmlns:a14="http://schemas.microsoft.com/office/drawing/2010/main" val="0"/>
              </a:ext>
            </a:extLst>
          </a:blip>
          <a:srcRect/>
          <a:stretch>
            <a:fillRect/>
          </a:stretch>
        </p:blipFill>
        <p:spPr bwMode="auto">
          <a:xfrm>
            <a:off x="5743438" y="4094764"/>
            <a:ext cx="2619947" cy="2633704"/>
          </a:xfrm>
          <a:prstGeom prst="rect">
            <a:avLst/>
          </a:prstGeom>
          <a:noFill/>
          <a:extLst/>
        </p:spPr>
      </p:pic>
      <p:sp>
        <p:nvSpPr>
          <p:cNvPr id="9" name="2 Marcador de contenido"/>
          <p:cNvSpPr>
            <a:spLocks noGrp="1"/>
          </p:cNvSpPr>
          <p:nvPr>
            <p:ph idx="1"/>
          </p:nvPr>
        </p:nvSpPr>
        <p:spPr>
          <a:xfrm>
            <a:off x="1819400" y="1956552"/>
            <a:ext cx="7056784" cy="2079104"/>
          </a:xfrm>
        </p:spPr>
        <p:txBody>
          <a:bodyPr>
            <a:normAutofit fontScale="92500" lnSpcReduction="20000"/>
          </a:bodyPr>
          <a:lstStyle/>
          <a:p>
            <a:pPr marL="0" indent="0" algn="just">
              <a:buNone/>
            </a:pPr>
            <a:r>
              <a:rPr lang="es-ES_tradnl" dirty="0"/>
              <a:t>La bomba está diseñada para suministrar una presión de combustible aproximada de 3 bares y un caudal mayor a 80 litros por hora. La bomba debe suministrar un caudal superior al necesario para poder así mantener presión y caudal en el sistema controlado por el regulador de presión ubicado en el extremo de la riel de inyección en la mayoría de vehículos en modelos nuevos el regulador es ubicado dentro del mismo tanque de esta forma se evita una línea de retorno del combustible.</a:t>
            </a:r>
            <a:endParaRPr lang="en-US" dirty="0"/>
          </a:p>
        </p:txBody>
      </p:sp>
    </p:spTree>
    <p:extLst>
      <p:ext uri="{BB962C8B-B14F-4D97-AF65-F5344CB8AC3E}">
        <p14:creationId xmlns:p14="http://schemas.microsoft.com/office/powerpoint/2010/main" val="4152297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FILTRO DE COMBUSTIBLE</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lnSpcReduction="10000"/>
          </a:bodyPr>
          <a:lstStyle/>
          <a:p>
            <a:pPr marL="0" indent="0" algn="just">
              <a:buNone/>
            </a:pPr>
            <a:r>
              <a:rPr lang="es-ES_tradnl" dirty="0"/>
              <a:t>Se encuentra instalado entre la bomba eléctrica de combustible y el riel de inyectores, y habitualmente se sitúa en el compartimiento del motor. El material filtrante puede ser el fieltro pero en la actualidad la mayoría de los filtros son de papel. El filtro, propiamente dicho, va alojado en el interior de un cartucho y no es recuperable.</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D:\1 TRABAJOS WORD\1 ESPE\10 NIVEL\3 TESIS\TESIS\FOTOS\IMG_11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125182"/>
            <a:ext cx="3240360" cy="2469829"/>
          </a:xfrm>
          <a:prstGeom prst="rect">
            <a:avLst/>
          </a:prstGeom>
          <a:noFill/>
          <a:ln>
            <a:noFill/>
          </a:ln>
        </p:spPr>
      </p:pic>
    </p:spTree>
    <p:extLst>
      <p:ext uri="{BB962C8B-B14F-4D97-AF65-F5344CB8AC3E}">
        <p14:creationId xmlns:p14="http://schemas.microsoft.com/office/powerpoint/2010/main" val="163458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a:t>MARCO </a:t>
            </a:r>
            <a:r>
              <a:rPr lang="es-ES" sz="4000" b="1" cap="all" dirty="0" smtClean="0"/>
              <a:t>TEÓRICO</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lgn="just">
              <a:buNone/>
            </a:pPr>
            <a:r>
              <a:rPr lang="es-ES_tradnl" dirty="0"/>
              <a:t>Un motor de combustión interna es un tipo de máquina que obtiene energía mecánica directamente de la energía química producida por un combustible que arde dentro de una cámara de combustión, la parte principal de un motor</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iesvillalbahervastecnologia.files.wordpress.com/2008/04/mot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709" y="3451920"/>
            <a:ext cx="3424591" cy="3088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REGULADOR DE PRESIÓN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lnSpcReduction="10000"/>
          </a:bodyPr>
          <a:lstStyle/>
          <a:p>
            <a:pPr marL="0" indent="0" algn="just">
              <a:buNone/>
            </a:pPr>
            <a:r>
              <a:rPr lang="es-ES_tradnl" dirty="0"/>
              <a:t>Una de sus funciones es la de transferir el combustible al depósito por el conducto de retorno en caso que se supere la presión máxima admisible en el riel de inyectores. Además, el regulador se encuentra comunicado con el múltiple de admisión por lo que la regulación se hace sensible a la depresión que exista en el múltiple.</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3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3949611"/>
            <a:ext cx="3151629" cy="2698492"/>
          </a:xfrm>
          <a:prstGeom prst="rect">
            <a:avLst/>
          </a:prstGeom>
          <a:noFill/>
          <a:extLst/>
        </p:spPr>
      </p:pic>
    </p:spTree>
    <p:extLst>
      <p:ext uri="{BB962C8B-B14F-4D97-AF65-F5344CB8AC3E}">
        <p14:creationId xmlns:p14="http://schemas.microsoft.com/office/powerpoint/2010/main" val="39721112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INYECTORES</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92500"/>
          </a:bodyPr>
          <a:lstStyle/>
          <a:p>
            <a:pPr marL="0" indent="0" algn="just">
              <a:buNone/>
            </a:pPr>
            <a:r>
              <a:rPr lang="es-ES_tradnl" dirty="0"/>
              <a:t>En los sistemas actuales se utilizan inyectores gobernados eléctricamente, o sea, válvulas de regulación eléctrica. Son dispositivos que tienen dos estados estables, abiertos o cerrados. Cuando están abiertos permiten el paso del combustible, y cuando están cerrados lo bloquean. La PCM es la encargada de mandar los impulsos eléctricos que gobernarán la apertura de los inyectores.</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347"/>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865712"/>
            <a:ext cx="4176464" cy="2786925"/>
          </a:xfrm>
          <a:prstGeom prst="rect">
            <a:avLst/>
          </a:prstGeom>
          <a:noFill/>
          <a:extLst/>
        </p:spPr>
      </p:pic>
    </p:spTree>
    <p:extLst>
      <p:ext uri="{BB962C8B-B14F-4D97-AF65-F5344CB8AC3E}">
        <p14:creationId xmlns:p14="http://schemas.microsoft.com/office/powerpoint/2010/main" val="1136214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a:t>
            </a:r>
            <a:r>
              <a:rPr lang="es-EC" sz="4000" b="1" cap="all" dirty="0" smtClean="0"/>
              <a:t>REFRIGERACIÓN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l="36034" t="16839" r="18206" b="22352"/>
          <a:stretch/>
        </p:blipFill>
        <p:spPr bwMode="auto">
          <a:xfrm>
            <a:off x="2478800" y="2228850"/>
            <a:ext cx="6053640" cy="43685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06294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a:t>
            </a:r>
            <a:r>
              <a:rPr lang="es-EC" sz="4000" b="1" cap="all" dirty="0" smtClean="0"/>
              <a:t>REFRIGERACIÓN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rotWithShape="1">
          <a:blip r:embed="rId2"/>
          <a:srcRect l="32352" t="14967" r="20836" b="16739"/>
          <a:stretch/>
        </p:blipFill>
        <p:spPr bwMode="auto">
          <a:xfrm>
            <a:off x="1907376" y="2228850"/>
            <a:ext cx="6769080" cy="42964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121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a:t>
            </a:r>
            <a:r>
              <a:rPr lang="es-EC" sz="4000" b="1" cap="all" dirty="0" smtClean="0"/>
              <a:t>REFRIGERACIÓN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l="38926" t="13096" r="17681" b="11593"/>
          <a:stretch/>
        </p:blipFill>
        <p:spPr bwMode="auto">
          <a:xfrm>
            <a:off x="2915816" y="2228850"/>
            <a:ext cx="5159325" cy="45149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62427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termostato</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92500" lnSpcReduction="10000"/>
          </a:bodyPr>
          <a:lstStyle/>
          <a:p>
            <a:pPr marL="0" indent="0" algn="just">
              <a:buNone/>
            </a:pPr>
            <a:r>
              <a:rPr lang="es-ES_tradnl" dirty="0"/>
              <a:t>Es un controlador de la temperatura del motor, para hacer al agua circular por el radiador o no, según la temperatura del motor. Está situado entre el bloque del motor y la parte superior del radiador. Es una válvula que consta de un resorte (muelle) lleno de un líquido volátil dependiendo de la temperatura del agua, el líquido expandirá o contara el resorte que está unido a la válvula. En nuestro motor este dispositivo fue retirado</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descr="refrigerantes"/>
          <p:cNvPicPr/>
          <p:nvPr/>
        </p:nvPicPr>
        <p:blipFill>
          <a:blip r:embed="rId2">
            <a:extLst>
              <a:ext uri="{28A0092B-C50C-407E-A947-70E740481C1C}">
                <a14:useLocalDpi xmlns:a14="http://schemas.microsoft.com/office/drawing/2010/main" val="0"/>
              </a:ext>
            </a:extLst>
          </a:blip>
          <a:srcRect/>
          <a:stretch>
            <a:fillRect/>
          </a:stretch>
        </p:blipFill>
        <p:spPr bwMode="auto">
          <a:xfrm>
            <a:off x="3740033" y="4049475"/>
            <a:ext cx="3280239" cy="2547877"/>
          </a:xfrm>
          <a:prstGeom prst="rect">
            <a:avLst/>
          </a:prstGeom>
          <a:noFill/>
          <a:ln>
            <a:noFill/>
          </a:ln>
        </p:spPr>
      </p:pic>
    </p:spTree>
    <p:extLst>
      <p:ext uri="{BB962C8B-B14F-4D97-AF65-F5344CB8AC3E}">
        <p14:creationId xmlns:p14="http://schemas.microsoft.com/office/powerpoint/2010/main" val="29046652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rtl="0">
              <a:spcBef>
                <a:spcPct val="0"/>
              </a:spcBef>
            </a:pPr>
            <a:r>
              <a:rPr lang="es-EC" sz="4000" b="1" kern="1200" cap="all" spc="200" dirty="0">
                <a:solidFill>
                  <a:schemeClr val="tx1"/>
                </a:solidFill>
                <a:latin typeface="+mj-lt"/>
                <a:ea typeface="+mj-ea"/>
                <a:cs typeface="+mj-cs"/>
              </a:rPr>
              <a:t>SISTEMA DE ADMISIÓN DE AIRE</a:t>
            </a:r>
            <a:endParaRPr lang="es-ES" sz="4000" b="1" kern="1200" cap="all" spc="200" dirty="0">
              <a:solidFill>
                <a:schemeClr val="tx1"/>
              </a:solidFill>
              <a:latin typeface="+mj-lt"/>
              <a:ea typeface="+mj-ea"/>
              <a:cs typeface="+mj-cs"/>
            </a:endParaRPr>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l="31828" t="18245" r="20573" b="13936"/>
          <a:stretch/>
        </p:blipFill>
        <p:spPr bwMode="auto">
          <a:xfrm>
            <a:off x="2195736" y="2060848"/>
            <a:ext cx="6499455" cy="46513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52011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Autofit/>
          </a:bodyPr>
          <a:lstStyle/>
          <a:p>
            <a:pPr lvl="2" algn="r" rtl="0">
              <a:spcBef>
                <a:spcPct val="0"/>
              </a:spcBef>
            </a:pPr>
            <a:r>
              <a:rPr lang="es-EC" sz="4000" b="1" kern="1200" cap="all" spc="200" dirty="0">
                <a:solidFill>
                  <a:schemeClr val="tx1"/>
                </a:solidFill>
                <a:latin typeface="+mj-lt"/>
                <a:ea typeface="+mj-ea"/>
                <a:cs typeface="+mj-cs"/>
              </a:rPr>
              <a:t>SISTEMA DE ADMISIÓN DE AIRE</a:t>
            </a:r>
            <a:endParaRPr lang="es-ES" sz="4000" b="1" kern="1200" cap="all" spc="200" dirty="0">
              <a:solidFill>
                <a:schemeClr val="tx1"/>
              </a:solidFill>
              <a:latin typeface="+mj-lt"/>
              <a:ea typeface="+mj-ea"/>
              <a:cs typeface="+mj-cs"/>
            </a:endParaRPr>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rotWithShape="1">
          <a:blip r:embed="rId2"/>
          <a:srcRect l="36561" t="12162" r="20047" b="17211"/>
          <a:stretch/>
        </p:blipFill>
        <p:spPr bwMode="auto">
          <a:xfrm>
            <a:off x="2627784" y="2239407"/>
            <a:ext cx="5852188" cy="4380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609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MÚLTIPLE DE ADMISIÓN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lnSpcReduction="10000"/>
          </a:bodyPr>
          <a:lstStyle/>
          <a:p>
            <a:pPr marL="0" indent="0" algn="just">
              <a:buNone/>
            </a:pPr>
            <a:r>
              <a:rPr lang="es-ES_tradnl" dirty="0"/>
              <a:t>El múltiple de admisión también interviene en la mezcla y atomización de la gasolina. Su función principal es distribuir la mezcla aire combustible en forma equitativa a cada cilindro. Parte de ella se desplaza en forma líquida adherida a la superficie de los ductos. Un buen múltiple de admisión ayuda a vaporizar y atomizar la gasolina.</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032" y="3906124"/>
            <a:ext cx="3852264" cy="2951876"/>
          </a:xfrm>
          <a:prstGeom prst="rect">
            <a:avLst/>
          </a:prstGeom>
          <a:noFill/>
          <a:extLst/>
        </p:spPr>
      </p:pic>
    </p:spTree>
    <p:extLst>
      <p:ext uri="{BB962C8B-B14F-4D97-AF65-F5344CB8AC3E}">
        <p14:creationId xmlns:p14="http://schemas.microsoft.com/office/powerpoint/2010/main" val="28581342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DUCTOS DE ADMISIÓN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lgn="just">
              <a:buNone/>
            </a:pPr>
            <a:r>
              <a:rPr lang="es-ES_tradnl" dirty="0"/>
              <a:t>Los conductos de admisión del motor puede ser desde un simple tramo de tubo que tiene en un extremo el filtro de aire y en el otro una superficie de acople al motor cerca de las válvulas de admisión.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D:\1 TRABAJOS WORD\1 ESPE\10 NIVEL\3 TESIS\TESIS\FOTOS\20131001_1257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1832" y="3573016"/>
            <a:ext cx="4530527" cy="2952328"/>
          </a:xfrm>
          <a:prstGeom prst="rect">
            <a:avLst/>
          </a:prstGeom>
          <a:noFill/>
          <a:ln>
            <a:noFill/>
          </a:ln>
        </p:spPr>
      </p:pic>
    </p:spTree>
    <p:extLst>
      <p:ext uri="{BB962C8B-B14F-4D97-AF65-F5344CB8AC3E}">
        <p14:creationId xmlns:p14="http://schemas.microsoft.com/office/powerpoint/2010/main" val="4190926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TIEMPO DE ADMISIÓN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a:blip r:embed="rId2" cstate="print">
            <a:extLst>
              <a:ext uri="{28A0092B-C50C-407E-A947-70E740481C1C}">
                <a14:useLocalDpi xmlns:a14="http://schemas.microsoft.com/office/drawing/2010/main" val="0"/>
              </a:ext>
            </a:extLst>
          </a:blip>
          <a:srcRect l="7045" t="21669" r="22224" b="11081"/>
          <a:stretch>
            <a:fillRect/>
          </a:stretch>
        </p:blipFill>
        <p:spPr bwMode="auto">
          <a:xfrm>
            <a:off x="2087216" y="2236549"/>
            <a:ext cx="7056784" cy="3880791"/>
          </a:xfrm>
          <a:prstGeom prst="rect">
            <a:avLst/>
          </a:prstGeom>
          <a:noFill/>
        </p:spPr>
      </p:pic>
    </p:spTree>
    <p:extLst>
      <p:ext uri="{BB962C8B-B14F-4D97-AF65-F5344CB8AC3E}">
        <p14:creationId xmlns:p14="http://schemas.microsoft.com/office/powerpoint/2010/main" val="39842750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ESCAPE DE </a:t>
            </a:r>
            <a:r>
              <a:rPr lang="es-EC" sz="4000" b="1" cap="all" dirty="0" smtClean="0"/>
              <a:t>GASES</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l="32090" t="11696" r="16891" b="8325"/>
          <a:stretch/>
        </p:blipFill>
        <p:spPr bwMode="auto">
          <a:xfrm>
            <a:off x="2627784" y="2228850"/>
            <a:ext cx="5616624" cy="4295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17693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SISTEMA </a:t>
            </a:r>
            <a:r>
              <a:rPr lang="es-EC" sz="4000" b="1" cap="all" dirty="0"/>
              <a:t>DE ESCAPE DE </a:t>
            </a:r>
            <a:r>
              <a:rPr lang="es-EC" sz="4000" b="1" cap="all" dirty="0" smtClean="0"/>
              <a:t>GASES</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rotWithShape="1">
          <a:blip r:embed="rId2"/>
          <a:srcRect l="36298" t="23387" r="17155" b="24221"/>
          <a:stretch/>
        </p:blipFill>
        <p:spPr bwMode="auto">
          <a:xfrm>
            <a:off x="2051720" y="2228850"/>
            <a:ext cx="6552728" cy="43685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131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VÁLVULAS DE ESCAPE</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92500" lnSpcReduction="10000"/>
          </a:bodyPr>
          <a:lstStyle/>
          <a:p>
            <a:pPr marL="0" indent="0" algn="just">
              <a:buNone/>
            </a:pPr>
            <a:r>
              <a:rPr lang="es-ES_tradnl" dirty="0"/>
              <a:t>Estas válvulas tienen un trabajo muy severo, se mueven a alta velocidad cuando el motor gira rápido, tiene la responsabilidad de cerrar herméticamente la salida de la cámara de combustión y están en el medio del paso de gases a más de 700ºC cuando el motor trabaja con carga y velocidad elevadas. Estas condiciones hacen que las válvulas de escape sean una pieza del motor de altas exigencias constructivas y de material.</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http://4.bp.blogspot.com/_I9-w2V8s04E/Sed4-1tz8yI/AAAAAAAAAZM/sgPabQc0kzQ/s400/Nueva+imagen+%2829%29.png"/>
          <p:cNvPicPr/>
          <p:nvPr/>
        </p:nvPicPr>
        <p:blipFill>
          <a:blip r:embed="rId2">
            <a:extLst>
              <a:ext uri="{28A0092B-C50C-407E-A947-70E740481C1C}">
                <a14:useLocalDpi xmlns:a14="http://schemas.microsoft.com/office/drawing/2010/main" val="0"/>
              </a:ext>
            </a:extLst>
          </a:blip>
          <a:srcRect/>
          <a:stretch>
            <a:fillRect/>
          </a:stretch>
        </p:blipFill>
        <p:spPr bwMode="auto">
          <a:xfrm>
            <a:off x="4587874" y="4124322"/>
            <a:ext cx="2216373" cy="2473029"/>
          </a:xfrm>
          <a:prstGeom prst="rect">
            <a:avLst/>
          </a:prstGeom>
          <a:noFill/>
          <a:ln>
            <a:noFill/>
          </a:ln>
        </p:spPr>
      </p:pic>
    </p:spTree>
    <p:extLst>
      <p:ext uri="{BB962C8B-B14F-4D97-AF65-F5344CB8AC3E}">
        <p14:creationId xmlns:p14="http://schemas.microsoft.com/office/powerpoint/2010/main" val="19065745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MÚLTIPLE DE ESCAPE</a:t>
            </a:r>
            <a:endParaRPr lang="es-ES" sz="4000" b="1" cap="all" dirty="0"/>
          </a:p>
        </p:txBody>
      </p:sp>
      <p:sp>
        <p:nvSpPr>
          <p:cNvPr id="3" name="2 Marcador de contenido"/>
          <p:cNvSpPr>
            <a:spLocks noGrp="1"/>
          </p:cNvSpPr>
          <p:nvPr>
            <p:ph idx="1"/>
          </p:nvPr>
        </p:nvSpPr>
        <p:spPr>
          <a:xfrm>
            <a:off x="1979712" y="2228850"/>
            <a:ext cx="7056784" cy="2079104"/>
          </a:xfrm>
        </p:spPr>
        <p:txBody>
          <a:bodyPr>
            <a:normAutofit/>
          </a:bodyPr>
          <a:lstStyle/>
          <a:p>
            <a:pPr marL="0" indent="0" algn="just">
              <a:buNone/>
            </a:pPr>
            <a:r>
              <a:rPr lang="es-ES_tradnl" dirty="0"/>
              <a:t>El múltiple es una tubería la cual conduce los gases salientes de la </a:t>
            </a:r>
            <a:r>
              <a:rPr lang="es-ES_tradnl" dirty="0" smtClean="0"/>
              <a:t>parte del </a:t>
            </a:r>
            <a:r>
              <a:rPr lang="es-ES_tradnl" dirty="0"/>
              <a:t>cilindro y tiene entradas para permitir la inyección del aire dentro de este. El camarín o múltiple de escape posee curvas suaves y precisas a fin de mejorar la salida de tales gases. </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Múltiple de escape"/>
          <p:cNvPicPr/>
          <p:nvPr/>
        </p:nvPicPr>
        <p:blipFill>
          <a:blip r:embed="rId2">
            <a:extLst>
              <a:ext uri="{28A0092B-C50C-407E-A947-70E740481C1C}">
                <a14:useLocalDpi xmlns:a14="http://schemas.microsoft.com/office/drawing/2010/main" val="0"/>
              </a:ext>
            </a:extLst>
          </a:blip>
          <a:srcRect/>
          <a:stretch>
            <a:fillRect/>
          </a:stretch>
        </p:blipFill>
        <p:spPr bwMode="auto">
          <a:xfrm>
            <a:off x="5275570" y="3865712"/>
            <a:ext cx="2952328" cy="2664296"/>
          </a:xfrm>
          <a:prstGeom prst="rect">
            <a:avLst/>
          </a:prstGeom>
          <a:noFill/>
          <a:ln>
            <a:noFill/>
          </a:ln>
        </p:spPr>
      </p:pic>
    </p:spTree>
    <p:extLst>
      <p:ext uri="{BB962C8B-B14F-4D97-AF65-F5344CB8AC3E}">
        <p14:creationId xmlns:p14="http://schemas.microsoft.com/office/powerpoint/2010/main" val="8802775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TABLERO DE INSTRUMENTOS</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4872" t="6897" r="4190" b="6496"/>
          <a:stretch/>
        </p:blipFill>
        <p:spPr>
          <a:xfrm rot="5400000">
            <a:off x="3189315" y="2477814"/>
            <a:ext cx="4934982" cy="3524987"/>
          </a:xfrm>
          <a:prstGeom prst="rect">
            <a:avLst/>
          </a:prstGeom>
        </p:spPr>
      </p:pic>
    </p:spTree>
    <p:extLst>
      <p:ext uri="{BB962C8B-B14F-4D97-AF65-F5344CB8AC3E}">
        <p14:creationId xmlns:p14="http://schemas.microsoft.com/office/powerpoint/2010/main" val="39566637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medidor </a:t>
            </a:r>
            <a:r>
              <a:rPr lang="es-EC" sz="4000" b="1" cap="all" dirty="0"/>
              <a:t>de presión de </a:t>
            </a:r>
            <a:r>
              <a:rPr lang="es-EC" sz="4000" b="1" cap="all" dirty="0" smtClean="0"/>
              <a:t>aceite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C:\Users\BLADIMIR\Desktop\FOTOS\20130912_084551.jpg"/>
          <p:cNvPicPr/>
          <p:nvPr/>
        </p:nvPicPr>
        <p:blipFill rotWithShape="1">
          <a:blip r:embed="rId2" cstate="print">
            <a:extLst>
              <a:ext uri="{28A0092B-C50C-407E-A947-70E740481C1C}">
                <a14:useLocalDpi xmlns:a14="http://schemas.microsoft.com/office/drawing/2010/main" val="0"/>
              </a:ext>
            </a:extLst>
          </a:blip>
          <a:srcRect l="25306" t="12875" r="29635" b="9436"/>
          <a:stretch/>
        </p:blipFill>
        <p:spPr bwMode="auto">
          <a:xfrm>
            <a:off x="3968616" y="1953329"/>
            <a:ext cx="2691616" cy="2555791"/>
          </a:xfrm>
          <a:prstGeom prst="rect">
            <a:avLst/>
          </a:prstGeom>
          <a:noFill/>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4282026662"/>
              </p:ext>
            </p:extLst>
          </p:nvPr>
        </p:nvGraphicFramePr>
        <p:xfrm>
          <a:off x="2339752" y="4699715"/>
          <a:ext cx="6395086" cy="1795735"/>
        </p:xfrm>
        <a:graphic>
          <a:graphicData uri="http://schemas.openxmlformats.org/drawingml/2006/table">
            <a:tbl>
              <a:tblPr firstRow="1" firstCol="1" bandRow="1">
                <a:tableStyleId>{5C22544A-7EE6-4342-B048-85BDC9FD1C3A}</a:tableStyleId>
              </a:tblPr>
              <a:tblGrid>
                <a:gridCol w="3197543"/>
                <a:gridCol w="3197543"/>
              </a:tblGrid>
              <a:tr h="359147">
                <a:tc>
                  <a:txBody>
                    <a:bodyPr/>
                    <a:lstStyle/>
                    <a:p>
                      <a:pPr indent="270510" algn="ctr">
                        <a:lnSpc>
                          <a:spcPct val="150000"/>
                        </a:lnSpc>
                        <a:spcAft>
                          <a:spcPts val="0"/>
                        </a:spcAft>
                      </a:pPr>
                      <a:r>
                        <a:rPr lang="es-ES_tradnl" sz="1200">
                          <a:effectLst/>
                        </a:rPr>
                        <a:t>MARCA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SMITH</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59147">
                <a:tc>
                  <a:txBody>
                    <a:bodyPr/>
                    <a:lstStyle/>
                    <a:p>
                      <a:pPr indent="270510" algn="ctr">
                        <a:lnSpc>
                          <a:spcPct val="150000"/>
                        </a:lnSpc>
                        <a:spcAft>
                          <a:spcPts val="0"/>
                        </a:spcAft>
                      </a:pPr>
                      <a:r>
                        <a:rPr lang="es-ES_tradnl" sz="1200">
                          <a:effectLst/>
                        </a:rPr>
                        <a:t>UNIDAD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LB/IN</a:t>
                      </a:r>
                      <a:r>
                        <a:rPr lang="es-ES_tradnl" sz="1200" baseline="30000">
                          <a:effectLst/>
                        </a:rPr>
                        <a:t>2</a:t>
                      </a:r>
                      <a:r>
                        <a:rPr lang="es-ES_tradnl" sz="1200">
                          <a:effectLst/>
                        </a:rPr>
                        <a:t> – Kg/cm</a:t>
                      </a:r>
                      <a:r>
                        <a:rPr lang="es-ES_tradnl" sz="1200" baseline="300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59147">
                <a:tc>
                  <a:txBody>
                    <a:bodyPr/>
                    <a:lstStyle/>
                    <a:p>
                      <a:pPr indent="270510" algn="ctr">
                        <a:lnSpc>
                          <a:spcPct val="150000"/>
                        </a:lnSpc>
                        <a:spcAft>
                          <a:spcPts val="0"/>
                        </a:spcAft>
                      </a:pPr>
                      <a:r>
                        <a:rPr lang="es-ES_tradnl" sz="1200">
                          <a:effectLst/>
                        </a:rPr>
                        <a:t>MÁXIMA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100 LB/IN</a:t>
                      </a:r>
                      <a:r>
                        <a:rPr lang="es-ES_tradnl" sz="1200" baseline="30000">
                          <a:effectLst/>
                        </a:rPr>
                        <a:t>2</a:t>
                      </a:r>
                      <a:r>
                        <a:rPr lang="es-ES_tradnl" sz="1200">
                          <a:effectLst/>
                        </a:rPr>
                        <a:t> – 7 Kg/cm</a:t>
                      </a:r>
                      <a:r>
                        <a:rPr lang="es-ES_tradnl" sz="1200" baseline="300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59147">
                <a:tc>
                  <a:txBody>
                    <a:bodyPr/>
                    <a:lstStyle/>
                    <a:p>
                      <a:pPr indent="270510" algn="ctr">
                        <a:lnSpc>
                          <a:spcPct val="150000"/>
                        </a:lnSpc>
                        <a:spcAft>
                          <a:spcPts val="0"/>
                        </a:spcAft>
                      </a:pPr>
                      <a:r>
                        <a:rPr lang="es-ES_tradnl" sz="1200">
                          <a:effectLst/>
                        </a:rPr>
                        <a:t>MÍNIMA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0 LB/IN</a:t>
                      </a:r>
                      <a:r>
                        <a:rPr lang="es-ES_tradnl" sz="1200" baseline="30000">
                          <a:effectLst/>
                        </a:rPr>
                        <a:t>2</a:t>
                      </a:r>
                      <a:r>
                        <a:rPr lang="es-ES_tradnl" sz="1200">
                          <a:effectLst/>
                        </a:rPr>
                        <a:t> – 0 Kg/cm</a:t>
                      </a:r>
                      <a:r>
                        <a:rPr lang="es-ES_tradnl" sz="1200" baseline="30000">
                          <a:effectLst/>
                        </a:rPr>
                        <a:t>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59147">
                <a:tc>
                  <a:txBody>
                    <a:bodyPr/>
                    <a:lstStyle/>
                    <a:p>
                      <a:pPr indent="270510" algn="ctr">
                        <a:lnSpc>
                          <a:spcPct val="150000"/>
                        </a:lnSpc>
                        <a:spcAft>
                          <a:spcPts val="0"/>
                        </a:spcAft>
                      </a:pPr>
                      <a:r>
                        <a:rPr lang="es-ES_tradnl" sz="1200">
                          <a:effectLst/>
                        </a:rPr>
                        <a:t>RANGO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25 LB/IN</a:t>
                      </a:r>
                      <a:r>
                        <a:rPr lang="es-ES_tradnl" sz="1200" baseline="30000" dirty="0">
                          <a:effectLst/>
                        </a:rPr>
                        <a:t>2</a:t>
                      </a:r>
                      <a:r>
                        <a:rPr lang="es-ES_tradnl" sz="1200" dirty="0">
                          <a:effectLst/>
                        </a:rPr>
                        <a:t> – 1 Kg/cm</a:t>
                      </a:r>
                      <a:r>
                        <a:rPr lang="es-ES_tradnl" sz="1200" baseline="30000" dirty="0">
                          <a:effectLst/>
                        </a:rPr>
                        <a:t>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448398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medidor </a:t>
            </a:r>
            <a:r>
              <a:rPr lang="es-EC" sz="4000" b="1" cap="all" dirty="0"/>
              <a:t>de </a:t>
            </a:r>
            <a:r>
              <a:rPr lang="es-EC" sz="4000" b="1" cap="all" dirty="0" smtClean="0"/>
              <a:t>TEMPERATURA </a:t>
            </a:r>
            <a:r>
              <a:rPr lang="es-EC" sz="4000" b="1" cap="all" dirty="0"/>
              <a:t>de </a:t>
            </a:r>
            <a:r>
              <a:rPr lang="es-EC" sz="4000" b="1" cap="all" dirty="0" smtClean="0"/>
              <a:t>aceite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Imagen 8" descr="C:\Users\BLADIMIR\Desktop\FOTOS\20130912_084559.jpg"/>
          <p:cNvPicPr/>
          <p:nvPr/>
        </p:nvPicPr>
        <p:blipFill rotWithShape="1">
          <a:blip r:embed="rId2" cstate="print">
            <a:extLst>
              <a:ext uri="{28A0092B-C50C-407E-A947-70E740481C1C}">
                <a14:useLocalDpi xmlns:a14="http://schemas.microsoft.com/office/drawing/2010/main" val="0"/>
              </a:ext>
            </a:extLst>
          </a:blip>
          <a:srcRect l="20968" t="12019" r="26743" b="862"/>
          <a:stretch/>
        </p:blipFill>
        <p:spPr bwMode="auto">
          <a:xfrm>
            <a:off x="4355976" y="2228850"/>
            <a:ext cx="2376264" cy="2260884"/>
          </a:xfrm>
          <a:prstGeom prst="rect">
            <a:avLst/>
          </a:prstGeom>
          <a:noFill/>
          <a:ln>
            <a:noFill/>
          </a:ln>
          <a:extLst>
            <a:ext uri="{53640926-AAD7-44D8-BBD7-CCE9431645EC}">
              <a14:shadowObscured xmlns:a14="http://schemas.microsoft.com/office/drawing/2010/main"/>
            </a:ext>
          </a:extLst>
        </p:spPr>
      </p:pic>
      <p:graphicFrame>
        <p:nvGraphicFramePr>
          <p:cNvPr id="4" name="Tabla 3"/>
          <p:cNvGraphicFramePr>
            <a:graphicFrameLocks noGrp="1"/>
          </p:cNvGraphicFramePr>
          <p:nvPr>
            <p:extLst>
              <p:ext uri="{D42A27DB-BD31-4B8C-83A1-F6EECF244321}">
                <p14:modId xmlns:p14="http://schemas.microsoft.com/office/powerpoint/2010/main" val="826229394"/>
              </p:ext>
            </p:extLst>
          </p:nvPr>
        </p:nvGraphicFramePr>
        <p:xfrm>
          <a:off x="2419908" y="4902631"/>
          <a:ext cx="6248400" cy="1371600"/>
        </p:xfrm>
        <a:graphic>
          <a:graphicData uri="http://schemas.openxmlformats.org/drawingml/2006/table">
            <a:tbl>
              <a:tblPr firstRow="1" firstCol="1" bandRow="1">
                <a:tableStyleId>{5C22544A-7EE6-4342-B048-85BDC9FD1C3A}</a:tableStyleId>
              </a:tblPr>
              <a:tblGrid>
                <a:gridCol w="3124200"/>
                <a:gridCol w="3124200"/>
              </a:tblGrid>
              <a:tr h="0">
                <a:tc>
                  <a:txBody>
                    <a:bodyPr/>
                    <a:lstStyle/>
                    <a:p>
                      <a:pPr indent="270510" algn="ctr">
                        <a:lnSpc>
                          <a:spcPct val="150000"/>
                        </a:lnSpc>
                        <a:spcAft>
                          <a:spcPts val="0"/>
                        </a:spcAft>
                      </a:pPr>
                      <a:r>
                        <a:rPr lang="es-ES_tradnl" sz="1200">
                          <a:effectLst/>
                        </a:rPr>
                        <a:t>MARCA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VEETHREE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UNIDAD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 GRADO CENTÍGRADO (◦C)</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MÁXIMA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130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MÍNIMA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dirty="0">
                          <a:effectLst/>
                        </a:rPr>
                        <a:t>RANGO DE MEDICIÓN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208695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pPr lvl="2" algn="r" rtl="0">
              <a:spcBef>
                <a:spcPct val="0"/>
              </a:spcBef>
            </a:pPr>
            <a:r>
              <a:rPr lang="es-EC" sz="4000" b="1" cap="all" dirty="0" smtClean="0"/>
              <a:t>AMPERÍMETRO</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C:\Users\BLADIMIR\Desktop\FOTOS\20130912_084605.jpg"/>
          <p:cNvPicPr/>
          <p:nvPr/>
        </p:nvPicPr>
        <p:blipFill rotWithShape="1">
          <a:blip r:embed="rId2" cstate="print">
            <a:extLst>
              <a:ext uri="{28A0092B-C50C-407E-A947-70E740481C1C}">
                <a14:useLocalDpi xmlns:a14="http://schemas.microsoft.com/office/drawing/2010/main" val="0"/>
              </a:ext>
            </a:extLst>
          </a:blip>
          <a:srcRect l="21449" t="17166" r="27466" b="856"/>
          <a:stretch/>
        </p:blipFill>
        <p:spPr bwMode="auto">
          <a:xfrm>
            <a:off x="6257636" y="2467817"/>
            <a:ext cx="2592288" cy="2329334"/>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159592271"/>
              </p:ext>
            </p:extLst>
          </p:nvPr>
        </p:nvGraphicFramePr>
        <p:xfrm>
          <a:off x="2616994" y="4971081"/>
          <a:ext cx="6248400" cy="1371600"/>
        </p:xfrm>
        <a:graphic>
          <a:graphicData uri="http://schemas.openxmlformats.org/drawingml/2006/table">
            <a:tbl>
              <a:tblPr firstRow="1" firstCol="1" bandRow="1">
                <a:tableStyleId>{5C22544A-7EE6-4342-B048-85BDC9FD1C3A}</a:tableStyleId>
              </a:tblPr>
              <a:tblGrid>
                <a:gridCol w="3124200"/>
                <a:gridCol w="3124200"/>
              </a:tblGrid>
              <a:tr h="0">
                <a:tc>
                  <a:txBody>
                    <a:bodyPr/>
                    <a:lstStyle/>
                    <a:p>
                      <a:pPr indent="270510" algn="ctr">
                        <a:lnSpc>
                          <a:spcPct val="150000"/>
                        </a:lnSpc>
                        <a:spcAft>
                          <a:spcPts val="0"/>
                        </a:spcAft>
                      </a:pPr>
                      <a:r>
                        <a:rPr lang="es-ES_tradnl" sz="1200">
                          <a:effectLst/>
                        </a:rPr>
                        <a:t>MARCA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SMITHS</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UNIDAD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AMPERIO (A)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MÁXIMA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MÍNIMA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-60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RANGO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8" name="Imagen 7" descr="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5" y="2380097"/>
            <a:ext cx="4234364" cy="2493295"/>
          </a:xfrm>
          <a:prstGeom prst="rect">
            <a:avLst/>
          </a:prstGeom>
          <a:noFill/>
          <a:ln>
            <a:noFill/>
          </a:ln>
        </p:spPr>
      </p:pic>
    </p:spTree>
    <p:extLst>
      <p:ext uri="{BB962C8B-B14F-4D97-AF65-F5344CB8AC3E}">
        <p14:creationId xmlns:p14="http://schemas.microsoft.com/office/powerpoint/2010/main" val="26332507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2" algn="r" rtl="0">
              <a:spcBef>
                <a:spcPct val="0"/>
              </a:spcBef>
            </a:pPr>
            <a:r>
              <a:rPr lang="es-EC" sz="4000" b="1" cap="all" dirty="0" smtClean="0"/>
              <a:t>medidor DE FLUJO DE GASES DE ESCAPE</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D:\1 TRABAJOS WORD\1 ESPE\10 NIVEL\3 TESIS\TESIS\FOTOS\C (4).jpg"/>
          <p:cNvPicPr/>
          <p:nvPr/>
        </p:nvPicPr>
        <p:blipFill rotWithShape="1">
          <a:blip r:embed="rId2" cstate="print">
            <a:extLst>
              <a:ext uri="{28A0092B-C50C-407E-A947-70E740481C1C}">
                <a14:useLocalDpi xmlns:a14="http://schemas.microsoft.com/office/drawing/2010/main" val="0"/>
              </a:ext>
            </a:extLst>
          </a:blip>
          <a:srcRect l="12324" r="30430"/>
          <a:stretch/>
        </p:blipFill>
        <p:spPr bwMode="auto">
          <a:xfrm>
            <a:off x="2093657" y="2358225"/>
            <a:ext cx="1838836" cy="4008462"/>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566075668"/>
              </p:ext>
            </p:extLst>
          </p:nvPr>
        </p:nvGraphicFramePr>
        <p:xfrm>
          <a:off x="4355976" y="3003941"/>
          <a:ext cx="4365848" cy="2717030"/>
        </p:xfrm>
        <a:graphic>
          <a:graphicData uri="http://schemas.openxmlformats.org/drawingml/2006/table">
            <a:tbl>
              <a:tblPr firstRow="1" firstCol="1" bandRow="1">
                <a:tableStyleId>{5C22544A-7EE6-4342-B048-85BDC9FD1C3A}</a:tableStyleId>
              </a:tblPr>
              <a:tblGrid>
                <a:gridCol w="2182924"/>
                <a:gridCol w="2182924"/>
              </a:tblGrid>
              <a:tr h="543406">
                <a:tc>
                  <a:txBody>
                    <a:bodyPr/>
                    <a:lstStyle/>
                    <a:p>
                      <a:pPr indent="270510" algn="ctr">
                        <a:lnSpc>
                          <a:spcPct val="150000"/>
                        </a:lnSpc>
                        <a:spcAft>
                          <a:spcPts val="0"/>
                        </a:spcAft>
                      </a:pPr>
                      <a:r>
                        <a:rPr lang="es-ES_tradnl" sz="1200">
                          <a:effectLst/>
                        </a:rPr>
                        <a:t>MARCA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GEC MARCONI</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3406">
                <a:tc>
                  <a:txBody>
                    <a:bodyPr/>
                    <a:lstStyle/>
                    <a:p>
                      <a:pPr indent="270510" algn="ctr">
                        <a:lnSpc>
                          <a:spcPct val="150000"/>
                        </a:lnSpc>
                        <a:spcAft>
                          <a:spcPts val="0"/>
                        </a:spcAft>
                      </a:pPr>
                      <a:r>
                        <a:rPr lang="es-ES_tradnl" sz="1200">
                          <a:effectLst/>
                        </a:rPr>
                        <a:t>UNIDAD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Litros/segundo</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3406">
                <a:tc>
                  <a:txBody>
                    <a:bodyPr/>
                    <a:lstStyle/>
                    <a:p>
                      <a:pPr indent="270510" algn="ctr">
                        <a:lnSpc>
                          <a:spcPct val="150000"/>
                        </a:lnSpc>
                        <a:spcAft>
                          <a:spcPts val="0"/>
                        </a:spcAft>
                      </a:pPr>
                      <a:r>
                        <a:rPr lang="es-ES_tradnl" sz="1200">
                          <a:effectLst/>
                        </a:rPr>
                        <a:t>MÁXIMA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l">
                        <a:lnSpc>
                          <a:spcPct val="150000"/>
                        </a:lnSpc>
                        <a:spcAft>
                          <a:spcPts val="0"/>
                        </a:spcAft>
                      </a:pPr>
                      <a:r>
                        <a:rPr lang="es-ES_tradnl" sz="1200" dirty="0" smtClean="0">
                          <a:effectLst/>
                        </a:rPr>
                        <a:t>0.5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3406">
                <a:tc>
                  <a:txBody>
                    <a:bodyPr/>
                    <a:lstStyle/>
                    <a:p>
                      <a:pPr indent="270510" algn="ctr">
                        <a:lnSpc>
                          <a:spcPct val="150000"/>
                        </a:lnSpc>
                        <a:spcAft>
                          <a:spcPts val="0"/>
                        </a:spcAft>
                      </a:pPr>
                      <a:r>
                        <a:rPr lang="es-ES_tradnl" sz="1200">
                          <a:effectLst/>
                        </a:rPr>
                        <a:t>MÍNIMA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0.05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3406">
                <a:tc>
                  <a:txBody>
                    <a:bodyPr/>
                    <a:lstStyle/>
                    <a:p>
                      <a:pPr indent="270510" algn="ctr">
                        <a:lnSpc>
                          <a:spcPct val="150000"/>
                        </a:lnSpc>
                        <a:spcAft>
                          <a:spcPts val="0"/>
                        </a:spcAft>
                      </a:pPr>
                      <a:r>
                        <a:rPr lang="es-ES_tradnl" sz="1200">
                          <a:effectLst/>
                        </a:rPr>
                        <a:t>RANGO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0.01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585049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pPr lvl="2" algn="r" rtl="0">
              <a:spcBef>
                <a:spcPct val="0"/>
              </a:spcBef>
            </a:pPr>
            <a:r>
              <a:rPr lang="es-EC" sz="4000" b="1" cap="all" dirty="0" smtClean="0"/>
              <a:t>MANÓMETRO</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D:\1 TRABAJOS WORD\1 ESPE\10 NIVEL\3 TESIS\TESIS\FOTOS\C (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6225" y="2420888"/>
            <a:ext cx="4791516" cy="2304256"/>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3023230692"/>
              </p:ext>
            </p:extLst>
          </p:nvPr>
        </p:nvGraphicFramePr>
        <p:xfrm>
          <a:off x="2483768" y="5373216"/>
          <a:ext cx="6248400" cy="1371600"/>
        </p:xfrm>
        <a:graphic>
          <a:graphicData uri="http://schemas.openxmlformats.org/drawingml/2006/table">
            <a:tbl>
              <a:tblPr firstRow="1" firstCol="1" bandRow="1">
                <a:tableStyleId>{5C22544A-7EE6-4342-B048-85BDC9FD1C3A}</a:tableStyleId>
              </a:tblPr>
              <a:tblGrid>
                <a:gridCol w="3124200"/>
                <a:gridCol w="3124200"/>
              </a:tblGrid>
              <a:tr h="0">
                <a:tc>
                  <a:txBody>
                    <a:bodyPr/>
                    <a:lstStyle/>
                    <a:p>
                      <a:pPr indent="270510" algn="ctr">
                        <a:lnSpc>
                          <a:spcPct val="150000"/>
                        </a:lnSpc>
                        <a:spcAft>
                          <a:spcPts val="0"/>
                        </a:spcAft>
                      </a:pPr>
                      <a:r>
                        <a:rPr lang="es-ES_tradnl" sz="1200" dirty="0">
                          <a:effectLst/>
                        </a:rPr>
                        <a:t>MARCA</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AD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dirty="0">
                          <a:effectLst/>
                        </a:rPr>
                        <a:t>UNIDAD DE MEDICIÓN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Milímetros de Agua</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MÁXIMA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75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MÍNIMA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a:effectLst/>
                        </a:rPr>
                        <a:t>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indent="270510" algn="ctr">
                        <a:lnSpc>
                          <a:spcPct val="150000"/>
                        </a:lnSpc>
                        <a:spcAft>
                          <a:spcPts val="0"/>
                        </a:spcAft>
                      </a:pPr>
                      <a:r>
                        <a:rPr lang="es-ES_tradnl" sz="1200">
                          <a:effectLst/>
                        </a:rPr>
                        <a:t>RANGO DE MEDICIÓN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70510" algn="just">
                        <a:lnSpc>
                          <a:spcPct val="150000"/>
                        </a:lnSpc>
                        <a:spcAft>
                          <a:spcPts val="0"/>
                        </a:spcAft>
                      </a:pPr>
                      <a:r>
                        <a:rPr lang="es-ES_tradnl" sz="1200" dirty="0">
                          <a:effectLst/>
                        </a:rPr>
                        <a:t>0.05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250034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 sz="4000" b="1" cap="all" dirty="0" smtClean="0"/>
              <a:t>TIEMPO DE COMPRESIÓN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l="18590" t="27972" r="26634" b="18971"/>
          <a:stretch>
            <a:fillRect/>
          </a:stretch>
        </p:blipFill>
        <p:spPr bwMode="auto">
          <a:xfrm>
            <a:off x="1979712" y="2420888"/>
            <a:ext cx="7056784" cy="3864446"/>
          </a:xfrm>
          <a:prstGeom prst="rect">
            <a:avLst/>
          </a:prstGeom>
          <a:noFill/>
        </p:spPr>
      </p:pic>
    </p:spTree>
    <p:extLst>
      <p:ext uri="{BB962C8B-B14F-4D97-AF65-F5344CB8AC3E}">
        <p14:creationId xmlns:p14="http://schemas.microsoft.com/office/powerpoint/2010/main" val="8673630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a:t>DISEÑO DEL SOPORTE</a:t>
            </a:r>
          </a:p>
        </p:txBody>
      </p:sp>
      <p:sp>
        <p:nvSpPr>
          <p:cNvPr id="3" name="2 Marcador de contenido"/>
          <p:cNvSpPr>
            <a:spLocks noGrp="1"/>
          </p:cNvSpPr>
          <p:nvPr>
            <p:ph idx="1"/>
          </p:nvPr>
        </p:nvSpPr>
        <p:spPr>
          <a:xfrm>
            <a:off x="1979712" y="1963772"/>
            <a:ext cx="7056784" cy="2079104"/>
          </a:xfrm>
        </p:spPr>
        <p:txBody>
          <a:bodyPr>
            <a:noAutofit/>
          </a:bodyPr>
          <a:lstStyle/>
          <a:p>
            <a:pPr marR="539750" indent="0" algn="just">
              <a:lnSpc>
                <a:spcPct val="200000"/>
              </a:lnSpc>
              <a:spcAft>
                <a:spcPts val="1000"/>
              </a:spcAft>
              <a:buNone/>
            </a:pPr>
            <a:r>
              <a:rPr lang="es-ES_tradnl" sz="1400" spc="5" dirty="0">
                <a:latin typeface="Arial" panose="020B0604020202020204" pitchFamily="34" charset="0"/>
                <a:ea typeface="Calibri" panose="020F0502020204030204" pitchFamily="34" charset="0"/>
              </a:rPr>
              <a:t>Se  procedió  a  realizar  el  bosquejo  de  la  estructura </a:t>
            </a:r>
            <a:r>
              <a:rPr lang="es-ES_tradnl" sz="1400" spc="5" dirty="0" smtClean="0">
                <a:latin typeface="Arial" panose="020B0604020202020204" pitchFamily="34" charset="0"/>
                <a:ea typeface="Calibri" panose="020F0502020204030204" pitchFamily="34" charset="0"/>
              </a:rPr>
              <a:t>que  </a:t>
            </a:r>
            <a:r>
              <a:rPr lang="es-ES_tradnl" sz="1400" spc="5" dirty="0">
                <a:latin typeface="Arial" panose="020B0604020202020204" pitchFamily="34" charset="0"/>
                <a:ea typeface="Calibri" panose="020F0502020204030204" pitchFamily="34" charset="0"/>
              </a:rPr>
              <a:t>satisfaga  los requerimientos anteriormente mencionados. Este diseño se lo realizó con la ayuda del programa SOLID WORKS. Como podemos observar a continuación el diseño se lo efectúo en tres dimensiones, con lo cual se logró una mejor visualización de la estructura</a:t>
            </a:r>
            <a:endParaRPr lang="en-US" sz="1400" dirty="0">
              <a:latin typeface="Arial" panose="020B0604020202020204" pitchFamily="34" charset="0"/>
              <a:ea typeface="Times New Roman" panose="02020603050405020304" pitchFamily="18" charset="0"/>
            </a:endParaRPr>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a:stretch>
            <a:fillRect/>
          </a:stretch>
        </p:blipFill>
        <p:spPr>
          <a:xfrm>
            <a:off x="4081416" y="4121100"/>
            <a:ext cx="3092247" cy="2651794"/>
          </a:xfrm>
          <a:prstGeom prst="rect">
            <a:avLst/>
          </a:prstGeom>
        </p:spPr>
      </p:pic>
    </p:spTree>
    <p:extLst>
      <p:ext uri="{BB962C8B-B14F-4D97-AF65-F5344CB8AC3E}">
        <p14:creationId xmlns:p14="http://schemas.microsoft.com/office/powerpoint/2010/main" val="15448958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a:t>DISEÑO DEL SOPORTE</a:t>
            </a:r>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2056764" y="2228850"/>
            <a:ext cx="2587243" cy="4368502"/>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4609128" y="3112518"/>
            <a:ext cx="4139336" cy="2649388"/>
          </a:xfrm>
          <a:prstGeom prst="rect">
            <a:avLst/>
          </a:prstGeom>
        </p:spPr>
      </p:pic>
    </p:spTree>
    <p:extLst>
      <p:ext uri="{BB962C8B-B14F-4D97-AF65-F5344CB8AC3E}">
        <p14:creationId xmlns:p14="http://schemas.microsoft.com/office/powerpoint/2010/main" val="22906304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a:t>DISEÑO DEL SOPORTE</a:t>
            </a:r>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C:\Users\BLADIMIR\Desktop\11.JPG"/>
          <p:cNvPicPr/>
          <p:nvPr/>
        </p:nvPicPr>
        <p:blipFill rotWithShape="1">
          <a:blip r:embed="rId2">
            <a:extLst>
              <a:ext uri="{28A0092B-C50C-407E-A947-70E740481C1C}">
                <a14:useLocalDpi xmlns:a14="http://schemas.microsoft.com/office/drawing/2010/main" val="0"/>
              </a:ext>
            </a:extLst>
          </a:blip>
          <a:srcRect l="21806" t="17717" r="6814" b="5118"/>
          <a:stretch/>
        </p:blipFill>
        <p:spPr bwMode="auto">
          <a:xfrm>
            <a:off x="2051720" y="2228849"/>
            <a:ext cx="6696744" cy="41378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20689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SIMULACIÓN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buNone/>
            </a:pPr>
            <a:r>
              <a:rPr lang="es-ES_tradnl" dirty="0"/>
              <a:t>Como primera etapa se procedió a croquizar en el programa SolidWorks PREMIUM 2012</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b="4885"/>
          <a:stretch/>
        </p:blipFill>
        <p:spPr bwMode="auto">
          <a:xfrm>
            <a:off x="2843808" y="2786672"/>
            <a:ext cx="4994910" cy="237045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979712" y="5379862"/>
            <a:ext cx="7344816" cy="1200329"/>
          </a:xfrm>
          <a:prstGeom prst="rect">
            <a:avLst/>
          </a:prstGeom>
        </p:spPr>
        <p:txBody>
          <a:bodyPr wrap="square">
            <a:spAutoFit/>
          </a:bodyPr>
          <a:lstStyle/>
          <a:p>
            <a:pPr marR="539750" indent="270510" algn="just">
              <a:spcAft>
                <a:spcPts val="1000"/>
              </a:spcAft>
            </a:pPr>
            <a:r>
              <a:rPr lang="es-ES_tradnl" dirty="0"/>
              <a:t>Una vez   realizado esto se hizo el análisis estructural  de nuestro banco, para lo cual se procedió a la utilización de la opción de   asistente para análisis Simulation Xpress es decir el Análisis de Tensiones; cómo podemos observar en la siguiente gráfica.</a:t>
            </a:r>
            <a:endParaRPr lang="en-US" dirty="0"/>
          </a:p>
        </p:txBody>
      </p:sp>
    </p:spTree>
    <p:extLst>
      <p:ext uri="{BB962C8B-B14F-4D97-AF65-F5344CB8AC3E}">
        <p14:creationId xmlns:p14="http://schemas.microsoft.com/office/powerpoint/2010/main" val="16267005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SIMULACIÓN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a:bodyPr>
          <a:lstStyle/>
          <a:p>
            <a:pPr marL="0" indent="0">
              <a:buNone/>
            </a:pPr>
            <a:r>
              <a:rPr lang="es-ES_tradnl" dirty="0"/>
              <a:t>Seguidamente se procedió a colocar las sujeciones  las cuales fueron colocadas en cada uno de los lugares que la estructura va a tener sus puntos de apoyo, es decir en los 4 lugares en los cuales están ubicadas las llantas de apoyo del banco de pruebas.</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p:nvPr/>
        </p:nvPicPr>
        <p:blipFill rotWithShape="1">
          <a:blip r:embed="rId2"/>
          <a:srcRect b="4885"/>
          <a:stretch/>
        </p:blipFill>
        <p:spPr bwMode="auto">
          <a:xfrm>
            <a:off x="1979712" y="3717032"/>
            <a:ext cx="7056784" cy="3024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73137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SIMULACIÓN</a:t>
            </a:r>
            <a:endParaRPr lang="es-ES" sz="4000" b="1" cap="all" dirty="0"/>
          </a:p>
        </p:txBody>
      </p:sp>
      <p:sp>
        <p:nvSpPr>
          <p:cNvPr id="3" name="2 Marcador de contenido"/>
          <p:cNvSpPr>
            <a:spLocks noGrp="1"/>
          </p:cNvSpPr>
          <p:nvPr>
            <p:ph idx="1"/>
          </p:nvPr>
        </p:nvSpPr>
        <p:spPr>
          <a:xfrm>
            <a:off x="1979712" y="1963772"/>
            <a:ext cx="7056784" cy="4489564"/>
          </a:xfrm>
        </p:spPr>
        <p:txBody>
          <a:bodyPr>
            <a:normAutofit/>
          </a:bodyPr>
          <a:lstStyle/>
          <a:p>
            <a:pPr marL="0" indent="0">
              <a:buNone/>
            </a:pPr>
            <a:r>
              <a:rPr lang="es-ES_tradnl" dirty="0"/>
              <a:t>El cálculo de las fuerzas que van a actuar en la estructura se la realizó, obteniendo el peso del motor con todos sus elementos como podemos observar a continuación.</a:t>
            </a:r>
            <a:endParaRPr lang="en-US" dirty="0"/>
          </a:p>
          <a:p>
            <a:pPr marL="0" indent="0">
              <a:buNone/>
            </a:pPr>
            <a:r>
              <a:rPr lang="es-ES_tradnl" b="1" dirty="0"/>
              <a:t>MASA MOTOR	=</a:t>
            </a:r>
            <a:r>
              <a:rPr lang="es-ES_tradnl" dirty="0"/>
              <a:t>		248 Kg.</a:t>
            </a:r>
            <a:endParaRPr lang="en-US" dirty="0"/>
          </a:p>
          <a:p>
            <a:pPr marL="0" indent="0">
              <a:buNone/>
            </a:pPr>
            <a:r>
              <a:rPr lang="es-ES_tradnl" b="1" dirty="0"/>
              <a:t>GRAVEDAD	=</a:t>
            </a:r>
            <a:r>
              <a:rPr lang="es-ES_tradnl" dirty="0"/>
              <a:t>		9.81 m/s</a:t>
            </a:r>
            <a:r>
              <a:rPr lang="es-ES_tradnl" baseline="30000" dirty="0"/>
              <a:t>2</a:t>
            </a:r>
            <a:endParaRPr lang="en-US" dirty="0"/>
          </a:p>
          <a:p>
            <a:pPr marL="0" indent="0">
              <a:buNone/>
            </a:pPr>
            <a:r>
              <a:rPr lang="es-ES_tradnl" b="1" dirty="0"/>
              <a:t>PESO MOTOR	=</a:t>
            </a:r>
            <a:r>
              <a:rPr lang="es-ES_tradnl" dirty="0"/>
              <a:t>		Masa motor X G</a:t>
            </a:r>
            <a:endParaRPr lang="en-US" dirty="0"/>
          </a:p>
          <a:p>
            <a:pPr marL="0" indent="0">
              <a:buNone/>
            </a:pPr>
            <a:r>
              <a:rPr lang="es-ES_tradnl" b="1" dirty="0"/>
              <a:t>PESO MOTOR	=</a:t>
            </a:r>
            <a:r>
              <a:rPr lang="es-ES_tradnl" dirty="0"/>
              <a:t>		248Kg X 9.81m/s2</a:t>
            </a:r>
            <a:endParaRPr lang="en-US" dirty="0"/>
          </a:p>
          <a:p>
            <a:pPr marL="0" indent="0">
              <a:buNone/>
            </a:pPr>
            <a:r>
              <a:rPr lang="es-ES_tradnl" b="1" dirty="0"/>
              <a:t>PESO	         	=	</a:t>
            </a:r>
            <a:r>
              <a:rPr lang="es-ES_tradnl" dirty="0"/>
              <a:t>	2432.88 N</a:t>
            </a:r>
            <a:endParaRPr lang="en-US" dirty="0"/>
          </a:p>
          <a:p>
            <a:pPr marL="0" indent="0">
              <a:buNone/>
            </a:pPr>
            <a:r>
              <a:rPr lang="es-ES_tradnl" b="1" dirty="0"/>
              <a:t>FUERZA		=</a:t>
            </a:r>
            <a:r>
              <a:rPr lang="es-ES_tradnl" dirty="0"/>
              <a:t>		2432.88 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857541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SIMULACIÓN</a:t>
            </a:r>
            <a:endParaRPr lang="es-ES" sz="4000" b="1" cap="all" dirty="0"/>
          </a:p>
        </p:txBody>
      </p:sp>
      <p:sp>
        <p:nvSpPr>
          <p:cNvPr id="3" name="2 Marcador de contenido"/>
          <p:cNvSpPr>
            <a:spLocks noGrp="1"/>
          </p:cNvSpPr>
          <p:nvPr>
            <p:ph idx="1"/>
          </p:nvPr>
        </p:nvSpPr>
        <p:spPr>
          <a:xfrm>
            <a:off x="1979712" y="1963772"/>
            <a:ext cx="7056784" cy="4777596"/>
          </a:xfrm>
        </p:spPr>
        <p:txBody>
          <a:bodyPr>
            <a:normAutofit/>
          </a:bodyPr>
          <a:lstStyle/>
          <a:p>
            <a:pPr marL="0" indent="0">
              <a:buNone/>
            </a:pPr>
            <a:r>
              <a:rPr lang="es-ES_tradnl" dirty="0"/>
              <a:t>Como  margen de seguridad se incrementó un 10% más a las fuerzas aplicadas a manera de garantía, esto es  a causa del peso del motor con lo cual se obtuvimos siguientes datos.</a:t>
            </a:r>
            <a:endParaRPr lang="en-US" dirty="0"/>
          </a:p>
          <a:p>
            <a:pPr marL="0" indent="0">
              <a:buNone/>
            </a:pPr>
            <a:r>
              <a:rPr lang="es-ES_tradnl" b="1" dirty="0"/>
              <a:t>FUERZA. GARANTÍA	=</a:t>
            </a:r>
            <a:r>
              <a:rPr lang="es-ES_tradnl" dirty="0"/>
              <a:t>  	2432.88N*10%	</a:t>
            </a:r>
            <a:endParaRPr lang="en-US" dirty="0"/>
          </a:p>
          <a:p>
            <a:pPr marL="0" indent="0">
              <a:buNone/>
            </a:pPr>
            <a:r>
              <a:rPr lang="es-ES_tradnl" b="1" dirty="0"/>
              <a:t>FUERZA. GARANTÍA	=</a:t>
            </a:r>
            <a:r>
              <a:rPr lang="es-ES_tradnl" dirty="0"/>
              <a:t>  	243.288N		</a:t>
            </a:r>
            <a:endParaRPr lang="en-US" dirty="0"/>
          </a:p>
          <a:p>
            <a:pPr marL="0" indent="0">
              <a:buNone/>
            </a:pPr>
            <a:r>
              <a:rPr lang="es-ES_tradnl" b="1" dirty="0"/>
              <a:t>FUERZA TOTAL	=</a:t>
            </a:r>
            <a:r>
              <a:rPr lang="es-ES_tradnl" dirty="0"/>
              <a:t>	Fuerza 1 + Fuerza Garantía</a:t>
            </a:r>
            <a:endParaRPr lang="en-US" dirty="0"/>
          </a:p>
          <a:p>
            <a:pPr marL="0" indent="0">
              <a:buNone/>
            </a:pPr>
            <a:r>
              <a:rPr lang="es-ES_tradnl" b="1" dirty="0"/>
              <a:t>FUERZA TOTAL	=</a:t>
            </a:r>
            <a:r>
              <a:rPr lang="es-ES_tradnl" dirty="0"/>
              <a:t>	2432.88N + 243.288N</a:t>
            </a:r>
            <a:endParaRPr lang="en-US" dirty="0"/>
          </a:p>
          <a:p>
            <a:pPr marL="0" indent="0">
              <a:buNone/>
            </a:pPr>
            <a:r>
              <a:rPr lang="es-ES_tradnl" b="1" dirty="0"/>
              <a:t>FUERZA TOTAL	=</a:t>
            </a:r>
            <a:r>
              <a:rPr lang="es-ES_tradnl" dirty="0"/>
              <a:t>	2676.168N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19661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SIMULACIÓN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92500"/>
          </a:bodyPr>
          <a:lstStyle/>
          <a:p>
            <a:pPr marL="0" indent="0">
              <a:buNone/>
            </a:pPr>
            <a:r>
              <a:rPr lang="es-ES_tradnl" dirty="0"/>
              <a:t>Como  son  4 apoyos  que  posee  el motor  la fuerza  se va a dividir  en cuatro  dando  un resultado de 699.042N redondeando 670N, con lo cual se va a realizar el análisis de tensión de la estructura lo cual se ilustra en la </a:t>
            </a:r>
            <a:r>
              <a:rPr lang="es-ES_tradnl" dirty="0" smtClean="0"/>
              <a:t>Figura, </a:t>
            </a:r>
            <a:r>
              <a:rPr lang="es-ES_tradnl" dirty="0"/>
              <a:t>donde :</a:t>
            </a:r>
            <a:endParaRPr lang="en-US" dirty="0"/>
          </a:p>
          <a:p>
            <a:pPr marL="0" indent="0">
              <a:buNone/>
            </a:pPr>
            <a:r>
              <a:rPr lang="es-ES_tradnl" b="1" dirty="0"/>
              <a:t>F1=F2=F3=F4=670N</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rotWithShape="1">
          <a:blip r:embed="rId2"/>
          <a:srcRect b="5627"/>
          <a:stretch/>
        </p:blipFill>
        <p:spPr bwMode="auto">
          <a:xfrm>
            <a:off x="1979712" y="4042876"/>
            <a:ext cx="6896472" cy="26984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74648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TENSIÓN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lnSpcReduction="10000"/>
          </a:bodyPr>
          <a:lstStyle/>
          <a:p>
            <a:pPr marL="0" indent="0" algn="just">
              <a:buNone/>
            </a:pPr>
            <a:r>
              <a:rPr lang="es-ES_tradnl" dirty="0"/>
              <a:t>Como podemos observar en la </a:t>
            </a:r>
            <a:r>
              <a:rPr lang="es-ES_tradnl" dirty="0" smtClean="0"/>
              <a:t>Figura,  </a:t>
            </a:r>
            <a:r>
              <a:rPr lang="es-ES_tradnl" dirty="0"/>
              <a:t>la tensión máxima es de 5.72692 MPa lo cual está dentro de los rangos que posee el acero estructural, ya que el mismo puede llegar a soportar una tensión de 400 MPa,  según la tabla de propiedades del material, mientras que la tensión Mínima es de 0.00606769 MPa</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2986815" y="3937089"/>
            <a:ext cx="4721860" cy="2251710"/>
          </a:xfrm>
          <a:prstGeom prst="rect">
            <a:avLst/>
          </a:prstGeom>
        </p:spPr>
      </p:pic>
    </p:spTree>
    <p:extLst>
      <p:ext uri="{BB962C8B-B14F-4D97-AF65-F5344CB8AC3E}">
        <p14:creationId xmlns:p14="http://schemas.microsoft.com/office/powerpoint/2010/main" val="26035216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DEFORMACIÓN</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85000" lnSpcReduction="20000"/>
          </a:bodyPr>
          <a:lstStyle/>
          <a:p>
            <a:pPr marL="0" indent="0" algn="just">
              <a:buNone/>
            </a:pPr>
            <a:r>
              <a:rPr lang="es-ES_tradnl" dirty="0"/>
              <a:t>Notamos en la </a:t>
            </a:r>
            <a:r>
              <a:rPr lang="es-ES_tradnl" dirty="0" smtClean="0"/>
              <a:t>Figura </a:t>
            </a:r>
            <a:r>
              <a:rPr lang="es-ES_tradnl" dirty="0"/>
              <a:t>que la mayor  deformación  va a estar presente  en los cuatro apoyos  sobre los cuales se va a encontrar el motor, como anteriormente se mencionó la estructura va a estar sometida a una deformación del tipo deformación elástica o reversible es decir, el cuerpo recupera su forma original al retirar la fuerza que le provoca la deformación. Ya que la deformación máxima que va a sufrir la estructura en uno de sus apoyos es de 0.0202167 mm, distinguimos que esta se mantiene siempre dentro del límite elástico del material.</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2856433" y="4042876"/>
            <a:ext cx="5303341" cy="2591599"/>
          </a:xfrm>
          <a:prstGeom prst="rect">
            <a:avLst/>
          </a:prstGeom>
        </p:spPr>
      </p:pic>
    </p:spTree>
    <p:extLst>
      <p:ext uri="{BB962C8B-B14F-4D97-AF65-F5344CB8AC3E}">
        <p14:creationId xmlns:p14="http://schemas.microsoft.com/office/powerpoint/2010/main" val="497609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TIEMPO DE EXPLOSIÓN</a:t>
            </a:r>
            <a:endParaRPr lang="es-ES" sz="4000" b="1" cap="all"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l="24615" t="28001" r="21175" b="16522"/>
          <a:stretch>
            <a:fillRect/>
          </a:stretch>
        </p:blipFill>
        <p:spPr bwMode="auto">
          <a:xfrm>
            <a:off x="1979712" y="2228850"/>
            <a:ext cx="6896472" cy="4243885"/>
          </a:xfrm>
          <a:prstGeom prst="rect">
            <a:avLst/>
          </a:prstGeom>
          <a:noFill/>
        </p:spPr>
      </p:pic>
    </p:spTree>
    <p:extLst>
      <p:ext uri="{BB962C8B-B14F-4D97-AF65-F5344CB8AC3E}">
        <p14:creationId xmlns:p14="http://schemas.microsoft.com/office/powerpoint/2010/main" val="41650316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r>
              <a:rPr lang="es-ES" sz="4000" b="1" cap="all" dirty="0" smtClean="0"/>
              <a:t>FACTOR DE SEGURIDAD</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fontScale="92500" lnSpcReduction="10000"/>
          </a:bodyPr>
          <a:lstStyle/>
          <a:p>
            <a:pPr marL="0" indent="0" algn="just">
              <a:buNone/>
            </a:pPr>
            <a:r>
              <a:rPr lang="es-ES_tradnl" dirty="0"/>
              <a:t>Según el American Institute of Steel Construction, nos recomienda obtener un factor de seguridad promedio de 1.67 para mantener la estabilidad de la estructura, y de acuerdo a los resultados de la simulación obtenidos en la </a:t>
            </a:r>
            <a:r>
              <a:rPr lang="es-ES_tradnl" dirty="0" smtClean="0"/>
              <a:t>Figura, </a:t>
            </a:r>
            <a:r>
              <a:rPr lang="es-ES_tradnl" dirty="0"/>
              <a:t>muestran que la estructura del banco de pruebas tiene un factor de seguridad de </a:t>
            </a:r>
            <a:r>
              <a:rPr lang="es-ES_tradnl" b="1" dirty="0"/>
              <a:t>43.6535</a:t>
            </a:r>
            <a:r>
              <a:rPr lang="es-ES_tradnl" dirty="0"/>
              <a:t>, con lo cual podemos concluir que la estructura supera los límites de seguridad para la instalación del motor de pruebas. </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3065258" y="3978510"/>
            <a:ext cx="5251157" cy="2762858"/>
          </a:xfrm>
          <a:prstGeom prst="rect">
            <a:avLst/>
          </a:prstGeom>
        </p:spPr>
      </p:pic>
    </p:spTree>
    <p:extLst>
      <p:ext uri="{BB962C8B-B14F-4D97-AF65-F5344CB8AC3E}">
        <p14:creationId xmlns:p14="http://schemas.microsoft.com/office/powerpoint/2010/main" val="21736283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r>
              <a:rPr lang="es-ES_tradnl" sz="4000" b="1" cap="all" dirty="0" smtClean="0"/>
              <a:t>CARACTERÍSTICAS </a:t>
            </a:r>
            <a:r>
              <a:rPr lang="es-ES_tradnl" sz="4000" b="1" cap="all" dirty="0"/>
              <a:t>DE LOS SENSORES Y DEL SISTEMA  ELECTRÓNICO</a:t>
            </a:r>
            <a:endParaRPr lang="es-ES" sz="4000" b="1" cap="all" dirty="0"/>
          </a:p>
        </p:txBody>
      </p:sp>
      <p:sp>
        <p:nvSpPr>
          <p:cNvPr id="3" name="2 Marcador de contenido"/>
          <p:cNvSpPr>
            <a:spLocks noGrp="1"/>
          </p:cNvSpPr>
          <p:nvPr>
            <p:ph idx="1"/>
          </p:nvPr>
        </p:nvSpPr>
        <p:spPr>
          <a:xfrm>
            <a:off x="1979712" y="2203063"/>
            <a:ext cx="7056784" cy="2079104"/>
          </a:xfrm>
        </p:spPr>
        <p:txBody>
          <a:bodyPr>
            <a:normAutofit fontScale="92500" lnSpcReduction="10000"/>
          </a:bodyPr>
          <a:lstStyle/>
          <a:p>
            <a:pPr marL="0" indent="0" algn="just">
              <a:buNone/>
            </a:pPr>
            <a:r>
              <a:rPr lang="es-ES_tradnl" dirty="0" smtClean="0"/>
              <a:t>La </a:t>
            </a:r>
            <a:r>
              <a:rPr lang="es-ES_tradnl" dirty="0"/>
              <a:t>adquisición de datos (DAQ) es el proceso de medir con una PC un fenómeno eléctrico o físico como voltaje, corriente, temperatura, presión o sonido, en nuestro caso los fenómenos a medir son temperatura, caudal, RPM y fuerza. Para la obtención de estos fenómenos físicos se utiliza un sistema DAQ que consiste de sensores, hardware de medidas DAQ y una PC con software programable que en nuestro caso será LabView. </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descr="http://www.ni.com/images/features/esa/111201_fg_daq_info_graphic.jpg"/>
          <p:cNvPicPr/>
          <p:nvPr/>
        </p:nvPicPr>
        <p:blipFill>
          <a:blip r:embed="rId2">
            <a:extLst>
              <a:ext uri="{28A0092B-C50C-407E-A947-70E740481C1C}">
                <a14:useLocalDpi xmlns:a14="http://schemas.microsoft.com/office/drawing/2010/main" val="0"/>
              </a:ext>
            </a:extLst>
          </a:blip>
          <a:srcRect/>
          <a:stretch>
            <a:fillRect/>
          </a:stretch>
        </p:blipFill>
        <p:spPr bwMode="auto">
          <a:xfrm>
            <a:off x="2983439" y="4282166"/>
            <a:ext cx="5116953" cy="1955145"/>
          </a:xfrm>
          <a:prstGeom prst="rect">
            <a:avLst/>
          </a:prstGeom>
          <a:noFill/>
          <a:ln>
            <a:noFill/>
          </a:ln>
        </p:spPr>
      </p:pic>
    </p:spTree>
    <p:extLst>
      <p:ext uri="{BB962C8B-B14F-4D97-AF65-F5344CB8AC3E}">
        <p14:creationId xmlns:p14="http://schemas.microsoft.com/office/powerpoint/2010/main" val="21739739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a:bodyPr>
          <a:lstStyle/>
          <a:p>
            <a:pPr lvl="2" algn="r" rtl="0">
              <a:spcBef>
                <a:spcPct val="0"/>
              </a:spcBef>
            </a:pPr>
            <a:r>
              <a:rPr lang="es-EC" sz="4000" b="1" cap="all" dirty="0" smtClean="0"/>
              <a:t>DISPOSITIVO </a:t>
            </a:r>
            <a:r>
              <a:rPr lang="es-EC" sz="4000" b="1" cap="all" dirty="0"/>
              <a:t>DAQ </a:t>
            </a:r>
            <a:endParaRPr lang="es-ES" sz="4000" b="1" cap="all" dirty="0"/>
          </a:p>
        </p:txBody>
      </p:sp>
      <p:sp>
        <p:nvSpPr>
          <p:cNvPr id="3" name="2 Marcador de contenido"/>
          <p:cNvSpPr>
            <a:spLocks noGrp="1"/>
          </p:cNvSpPr>
          <p:nvPr>
            <p:ph idx="1"/>
          </p:nvPr>
        </p:nvSpPr>
        <p:spPr>
          <a:xfrm>
            <a:off x="1979712" y="1963772"/>
            <a:ext cx="7056784" cy="2079104"/>
          </a:xfrm>
        </p:spPr>
        <p:txBody>
          <a:bodyPr>
            <a:normAutofit lnSpcReduction="10000"/>
          </a:bodyPr>
          <a:lstStyle/>
          <a:p>
            <a:pPr marL="0" indent="0" algn="just">
              <a:buNone/>
            </a:pPr>
            <a:r>
              <a:rPr lang="es-ES_tradnl" dirty="0"/>
              <a:t>El hardware DAQ actúa como la interfaz entre una PC y señales del mundo exterior. Funciona principalmente como un dispositivo que digitaliza señales analógicas entrantes para que una PC pueda interpretarlas. Los tres componentes clave de un dispositivo DAQ usado para medir una señal son el circuito de acondicionamiento de </a:t>
            </a:r>
            <a:r>
              <a:rPr lang="es-ES_tradnl" dirty="0" smtClean="0"/>
              <a:t>señales.</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a:stretch>
            <a:fillRect/>
          </a:stretch>
        </p:blipFill>
        <p:spPr>
          <a:xfrm>
            <a:off x="3229042" y="4042876"/>
            <a:ext cx="4558124" cy="2536512"/>
          </a:xfrm>
          <a:prstGeom prst="rect">
            <a:avLst/>
          </a:prstGeom>
        </p:spPr>
      </p:pic>
    </p:spTree>
    <p:extLst>
      <p:ext uri="{BB962C8B-B14F-4D97-AF65-F5344CB8AC3E}">
        <p14:creationId xmlns:p14="http://schemas.microsoft.com/office/powerpoint/2010/main" val="15455863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a:t>
            </a:r>
            <a:r>
              <a:rPr lang="es-EC" sz="4000" b="1" cap="all" dirty="0"/>
              <a:t>DE DISPOSITIVO DE ADQUISICIÓN DE </a:t>
            </a:r>
            <a:r>
              <a:rPr lang="es-EC" sz="4000" b="1" cap="all" dirty="0" smtClean="0"/>
              <a:t>DATOS</a:t>
            </a:r>
            <a:endParaRPr lang="es-ES" sz="4000" b="1" cap="all" dirty="0"/>
          </a:p>
        </p:txBody>
      </p:sp>
      <p:sp>
        <p:nvSpPr>
          <p:cNvPr id="3" name="2 Marcador de contenido"/>
          <p:cNvSpPr>
            <a:spLocks noGrp="1"/>
          </p:cNvSpPr>
          <p:nvPr>
            <p:ph idx="1"/>
          </p:nvPr>
        </p:nvSpPr>
        <p:spPr>
          <a:xfrm>
            <a:off x="1979712" y="1963771"/>
            <a:ext cx="7056784" cy="4402915"/>
          </a:xfrm>
        </p:spPr>
        <p:txBody>
          <a:bodyPr>
            <a:normAutofit/>
          </a:bodyPr>
          <a:lstStyle/>
          <a:p>
            <a:pPr marL="0" indent="0" algn="just">
              <a:buNone/>
            </a:pPr>
            <a:r>
              <a:rPr lang="es-ES_tradnl" dirty="0"/>
              <a:t>El USB-1408FS es un dispositivo basado en la tecnología USB que fija un nuevo estándar para la rentabilidad, basado en la PC para entradas y salidas análogas y digitales. Proporcionando 8 entradas single-ended resolución de 13-bits o 4 entradas diferenciales con resolución de 14-bits, las unidades ofrecen tasas de muestreo de hasta 48 kilomuestras/segundo con 8 rangos de entrada seleccionables por software. La unidad también proporciona 2 canales de salida análoga de 12-bits, un contador de 32-bits y 16 bits de entradas y salidas digitales. El USB-1408FS es confiable y bastante resistente para cualquier aplicación DAQ</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24114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332656"/>
            <a:ext cx="6248400" cy="1143000"/>
          </a:xfrm>
        </p:spPr>
        <p:txBody>
          <a:bodyPr>
            <a:normAutofit fontScale="90000"/>
          </a:bodyPr>
          <a:lstStyle/>
          <a:p>
            <a:pPr lvl="3" algn="r" rtl="0">
              <a:spcBef>
                <a:spcPct val="0"/>
              </a:spcBef>
            </a:pPr>
            <a:r>
              <a:rPr lang="es-EC" sz="4000" b="1" cap="all" dirty="0" smtClean="0"/>
              <a:t>CARACTERÍSTICAS DE DISPOSITIVO DE ADQUISICIÓN DE DATOS</a:t>
            </a:r>
            <a:endParaRPr lang="es-ES" sz="4000" b="1" cap="all" dirty="0"/>
          </a:p>
        </p:txBody>
      </p:sp>
      <p:sp>
        <p:nvSpPr>
          <p:cNvPr id="3" name="2 Marcador de contenido"/>
          <p:cNvSpPr>
            <a:spLocks noGrp="1"/>
          </p:cNvSpPr>
          <p:nvPr>
            <p:ph idx="1"/>
          </p:nvPr>
        </p:nvSpPr>
        <p:spPr>
          <a:xfrm>
            <a:off x="1943379" y="2044511"/>
            <a:ext cx="7056784" cy="2408201"/>
          </a:xfrm>
        </p:spPr>
        <p:txBody>
          <a:bodyPr>
            <a:normAutofit fontScale="77500" lnSpcReduction="20000"/>
          </a:bodyPr>
          <a:lstStyle/>
          <a:p>
            <a:pPr marL="0" indent="0" algn="just">
              <a:spcBef>
                <a:spcPts val="0"/>
              </a:spcBef>
              <a:buNone/>
            </a:pPr>
            <a:r>
              <a:rPr lang="es-ES_tradnl" dirty="0"/>
              <a:t>Ocho conexiones de entrada analógica (CH0 IN a CH7 IN)</a:t>
            </a:r>
            <a:endParaRPr lang="en-US" dirty="0"/>
          </a:p>
          <a:p>
            <a:pPr marL="0" indent="0" algn="just">
              <a:spcBef>
                <a:spcPts val="0"/>
              </a:spcBef>
            </a:pPr>
            <a:r>
              <a:rPr lang="es-ES_tradnl" dirty="0" smtClean="0"/>
              <a:t>Dos </a:t>
            </a:r>
            <a:r>
              <a:rPr lang="es-ES_tradnl" dirty="0"/>
              <a:t>conexiones de salida analógica (D / A SALIDA 0 a D / D </a:t>
            </a:r>
            <a:r>
              <a:rPr lang="es-ES_tradnl" dirty="0" err="1"/>
              <a:t>OUT</a:t>
            </a:r>
            <a:r>
              <a:rPr lang="es-ES_tradnl" dirty="0"/>
              <a:t> 1)</a:t>
            </a:r>
            <a:endParaRPr lang="en-US" dirty="0"/>
          </a:p>
          <a:p>
            <a:pPr marL="0" indent="0" algn="just">
              <a:spcBef>
                <a:spcPts val="0"/>
              </a:spcBef>
            </a:pPr>
            <a:r>
              <a:rPr lang="es-ES_tradnl" dirty="0" smtClean="0"/>
              <a:t>16 </a:t>
            </a:r>
            <a:r>
              <a:rPr lang="es-ES_tradnl" dirty="0"/>
              <a:t>conexiones de E/S digitales (PortA0 a Port A7 y Puerto B0 a Port B7)</a:t>
            </a:r>
            <a:endParaRPr lang="en-US" dirty="0"/>
          </a:p>
          <a:p>
            <a:pPr marL="0" indent="0" algn="just">
              <a:spcBef>
                <a:spcPts val="0"/>
              </a:spcBef>
            </a:pPr>
            <a:r>
              <a:rPr lang="es-ES_tradnl" dirty="0" smtClean="0"/>
              <a:t>Una </a:t>
            </a:r>
            <a:r>
              <a:rPr lang="es-ES_tradnl" dirty="0"/>
              <a:t>entrada de disparo externo (</a:t>
            </a:r>
            <a:r>
              <a:rPr lang="es-ES_tradnl" dirty="0" err="1"/>
              <a:t>TRIG_IN</a:t>
            </a:r>
            <a:r>
              <a:rPr lang="es-ES_tradnl" dirty="0"/>
              <a:t>)</a:t>
            </a:r>
            <a:endParaRPr lang="en-US" dirty="0"/>
          </a:p>
          <a:p>
            <a:pPr marL="0" indent="0" algn="just">
              <a:spcBef>
                <a:spcPts val="0"/>
              </a:spcBef>
            </a:pPr>
            <a:r>
              <a:rPr lang="es-ES_tradnl" dirty="0" smtClean="0"/>
              <a:t>Una </a:t>
            </a:r>
            <a:r>
              <a:rPr lang="es-ES_tradnl" dirty="0" err="1"/>
              <a:t>SYNC</a:t>
            </a:r>
            <a:r>
              <a:rPr lang="es-ES_tradnl" dirty="0"/>
              <a:t> I/O para la sincronización de reloj externo </a:t>
            </a:r>
            <a:endParaRPr lang="en-US" dirty="0"/>
          </a:p>
          <a:p>
            <a:pPr marL="0" indent="0" algn="just">
              <a:spcBef>
                <a:spcPts val="0"/>
              </a:spcBef>
            </a:pPr>
            <a:r>
              <a:rPr lang="es-ES_tradnl" dirty="0" smtClean="0"/>
              <a:t>Una </a:t>
            </a:r>
            <a:r>
              <a:rPr lang="es-ES_tradnl" dirty="0"/>
              <a:t>entrada de contador de eventos externos (</a:t>
            </a:r>
            <a:r>
              <a:rPr lang="es-ES_tradnl" dirty="0" err="1"/>
              <a:t>CTR</a:t>
            </a:r>
            <a:r>
              <a:rPr lang="es-ES_tradnl" dirty="0"/>
              <a:t>)</a:t>
            </a:r>
            <a:endParaRPr lang="en-US" dirty="0"/>
          </a:p>
          <a:p>
            <a:pPr marL="0" indent="0" algn="just">
              <a:spcBef>
                <a:spcPts val="0"/>
              </a:spcBef>
            </a:pPr>
            <a:r>
              <a:rPr lang="es-ES_tradnl" dirty="0" smtClean="0"/>
              <a:t>Una </a:t>
            </a:r>
            <a:r>
              <a:rPr lang="es-ES_tradnl" dirty="0"/>
              <a:t>salida de tensión (2.5VREF)</a:t>
            </a:r>
            <a:endParaRPr lang="en-US" dirty="0"/>
          </a:p>
          <a:p>
            <a:pPr marL="0" indent="0" algn="just">
              <a:spcBef>
                <a:spcPts val="0"/>
              </a:spcBef>
            </a:pPr>
            <a:r>
              <a:rPr lang="es-ES_tradnl" dirty="0" smtClean="0"/>
              <a:t>Una </a:t>
            </a:r>
            <a:r>
              <a:rPr lang="es-ES_tradnl" dirty="0"/>
              <a:t>salida de potencia (PC +5 V)</a:t>
            </a:r>
            <a:endParaRPr lang="en-US" dirty="0"/>
          </a:p>
          <a:p>
            <a:pPr marL="0" indent="0" algn="just">
              <a:spcBef>
                <a:spcPts val="0"/>
              </a:spcBef>
            </a:pPr>
            <a:r>
              <a:rPr lang="es-ES_tradnl" dirty="0" smtClean="0"/>
              <a:t>Cinco </a:t>
            </a:r>
            <a:r>
              <a:rPr lang="es-ES_tradnl" dirty="0"/>
              <a:t>conexiones terrestres analógicas (</a:t>
            </a:r>
            <a:r>
              <a:rPr lang="es-ES_tradnl" dirty="0" err="1"/>
              <a:t>AGND</a:t>
            </a:r>
            <a:r>
              <a:rPr lang="es-ES_tradnl" dirty="0"/>
              <a:t>) y cuatro conexiones a   tierra (</a:t>
            </a:r>
            <a:r>
              <a:rPr lang="es-ES_tradnl" dirty="0" err="1"/>
              <a:t>GND</a:t>
            </a:r>
            <a:endParaRPr lang="en-US" dirty="0"/>
          </a:p>
        </p:txBody>
      </p:sp>
      <p:sp>
        <p:nvSpPr>
          <p:cNvPr id="5" name="AutoShape 2"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QUExQUFhUXGBwbFhgYGB0bIBgcHR0gIB0eIBgaHCggGhwnHRwZITEkJikrLi4vHCAzODMsNygtLiwBCgoKDg0OGhAQGiwcHCQsNywsLCwvLiwsLCwsLCwsNywsLCwtLCwsLDEtLCw3LSwsLCwsLCwuLC0sLDQtKywsLP/AABEIAMIBAwMBIgACEQEDEQH/xAAcAAEAAgIDAQAAAAAAAAAAAAAABQYEBwIDCAH/xAA/EAACAQIEAwYDBgQFBAMBAAABAhEAAwQSITEFBkETIlFhcYEHMpEUQlKhsfAjM8HRYnKC4fFDU5KiFiTCFf/EABgBAQEBAQEAAAAAAAAAAAAAAAABAgME/8QAJREBAQEBAAEDAgcBAAAAAAAAAAERAiEDEkExcQRRkaGxwfET/9oADAMBAAIRAxEAPwDd9KUoFKUoFKUoFKUoFKUoFKUoFKV03sXbVgrOisQSAWAJA3ME7UHdSoNOcMCbhtjFWSw374yg+Bf5c3lM1QOLfGZVxNy1h7SvbUMFuOSuZ1mTO2SNR1InyFBtulVTlnm5b3arcu4dmtW7dwuh7MQ4busjuxR1K6yxEOp0mKiz8WcJkDdliAx3Qqkj1Icj6TQX+la0v/F+zlPZ2Hz/AHc7AL7lZPtHuKoPGOcMZebNcvXADsqMUUeQVf6yfOia9E0rztw3m7FW/wCXibw8mbOPo8j8qtHDfizfQ5b9pLnmP4Z9ZEqfYChrcNKhuWeZbONtl7RIK/OjfMs7bbg9CP1kVM0UpSlApSlApSlApSlApSlApSlApSlArHv460hh7iKfAsAfoTWRXnr4mcNu4LHPluswvlr4I7pUO7SkyZgzrppQbwbmGwHK510jXMACT0XXvecVKKZ1G1eUOHXL+LxFvDh3U3HIBYyBoTsD5eIr0Za45h8FgrRv3YFtVtGfmZ1ScoH4iBPkN4rlOs79tu75azedxZKTXn7nD4oYi/ibX2YtasqVNtRvcJ0LNGhgnQTGnnU7yqmJfs732W4b4vo/2ogI5tFh21u4Tq6lMwVW2JG2UR1ZbX41xa1hbL377hLaCWJ+gAHUkwAK19gvi2t8qtmwoLEjNeuFUBEwpKoxkx4eHQzURzLwixec3OIYvtGOY9mHXLbGYkIOzBfQaAiJ3OtVq5isMDlw2FtALMO8sxkQSZOug6zVTWxeIfE8DD3DasE4i2cr22YFVbSYYEG5oZG069RFalxrYvG4p79+4nfme0fKoQ7WwiywUaeuu5JJ7cSXGpUfSP02rGzK3+E/lRNSnH7/AGtqxYe8zJYGVAgNtY8wDqY0BgEADWsO1iMjZrQtI3iqAN/5ET+dYocqcrbVwv241G1BKHmC7OW8BcUmSrjfzkaz51JYbheGxUDDXmsXjtZutIc+Fu51P+EwfCd6r2HcMMra18fDgSjCVPj+96Dux+Ce1cNq+hRx5Qf9xXUoKGG1B61n4bmvs4wvElN/D/8ASvf9W0P833wPDf20qWx/ALS2e3+02zht1uhWckf5VET0MkdNpoKpfs5TI2rPtWxcTzFdmI4rw60gDNi3J+VgttQR/kJJj1NSXAeCWeIK6YDGNbIAL9rZYMoOwDKxWTB6zANB0cucVuYa6t60e8u4Ozr1U+X6GD0rfHDOP2L2HTEi4q22iSzAZWmMpJMZs2nn03rz9Z+HWOuE2Uv2blkwRcW5JYEbZdWA9dKvXA+RVtcMxfDrmIzZ7iXHZUIYGbcKmbuuSUCyCdWA0kVFxs5uLWA4tm/ZDkBgpuLJUyAQJkiQdfKsyvLHMHCMDbNr7Ot0g6DtiYuHpCpqJ20Nby+F/GrT4S1hhcm7ZSCpIJVZ7iyphsiFUnrlNF+NXWlKUClKUClKUClKUClKUClK43HCgsxAAEknYAbmg5VrD4uct3sTcs3cOM7IjJcU6aTKwdpkt+VS9jnDG4sZuH4ANYMhMRibotq8GJFoAuV030PkKwbvGcTYYpfEGdd8p8Sp6jwqpWs+UeCYnDY6zfxGGuslos+S2FknKQozMwQCTJ12GxqP5mttcfEp2N7D2mvtfspcZUWWEOSSchbQZQpJAMbTW1MZxN2cE7TJAHQAaelYfHcUl05FRSp+bMJn2NE1pvCBwysFsqF3DOgLDr39SJ12geVWi/xZL1u4t/EXbcn+FbS6SlsHyBAJ6+GtZvFuBWBcLMyqrEHKAdNOipuKl+AckcNvAhcU9wgEhHQQh/F2eVWcDxkjx8aDXtrB3SgW21g+IF9JY+PfKkmurEnEYeDct3EHQkaH0Yd0/WrxxX4TjNrilyse4yWYUDzlyZ8pqocf4DjeFt/MJtMe66ElG8ip2PkfYmglOE8aW8uV4noawsamRqg8PxO07S69k/47YgH/ADJt9IqbxDlreaQwH3l1H+1Bl21Dp6VxsfhPtXzhl1Vts7GFUamsSzxFXFx7au3Z94gKSY6kwNF0Gp2oMnscreU/Q1k4+6vdkgToa4crW7mLuN212zYTLImCSAf84IIkHYnyqwYm3wvB4gN/Fx+IWJAIW3bH0Ou+kEz4VFxXb2AuYhOyt2Lt15gFF0Hq5hR6TVi5U4ViuH22W/bFlHY5TdM9oY1RrKz2g/xKAyzMsJUyWL53v37EYUWsNH3nm2xZRIAIkGTA1gSRIqtcd54TH4hDe7WywtG2VWYDgNA7neKs5RtQIIIMiKLZnhK8Q5V4PnfE3L1xlc/ybIYhW2IzFQV1B0+lYWI50w1q2cJgMN2AOmdmObUbkmDNQ/BsLicPhbmIs3LWdHLXJfv5Fy/KpWAfvETqB5RXLhfLVriDi+cQLYeFyAagxrLHRRJnY6VcTfydGHt3vtAti2rqoJJVMzXAomAIzBjEA6R0is69zBjSR9ie8oWUuYe4zOVImGPaE5DGkToV0MEAZPMPAL3Dms3kvK6ocl5lUiDHVjJcMpKgnqAOortVLLY3tEZg15SWYsSLkqCN+vnPShqvcTx9zMl2+gd7JtgKsgZV0Uscxk7jTqfM1ZcIxw2Ow2Mwotorhc1nUZidC0HSSp121k7mqnzRwY217RdIbVRML4MM2oJ3I2FfeC37rIti5nW4B2mGLaB1kyBPzAkMVPqPKiN6cmc53sXjr1q4qrayTaGUgqykSM5/mSDMgCNNKvteeuX+ZSmJs3LVtjcXN2kiFBIIMliBJk9fPpA3jy9xFr6OWiVcrp4QCP1qLKlKUpRSlKUClKUClKUCsHjuCN7DX7IMG5adAfAspA/Ws6lBU/hfjxc4dYSMtzDqLF5OqPbGUgjxMA+pNUj4s83Xmxdnh1tL1lO0Rrr6r2ykiAjA/wAreT1IjSNbXzPhLmBxB4jhkLI4AxtofeUbXAPEdSNt41Y1qPj/ABG9xDidzF4KxeuLmSFUZnC21GpQE5Q0EidDJG+lEXc3FLS2oAJj30qLOMXtXk6LEDxJ29qwrmIuunbJacW8uuYZWAEycpMxULh8UDdkkEMQNNdehqo537/a3pdoBOp8B09B0q2cLwAslGTQ6GRv5a+X96p9q0c2g16Vl8C4e5Ym2xUA6iSNT6efkaxWo3cEW7hGOVcwBkeJGvWtcDi1u7bZLkGZBtQGWF0Mo2gMjpXLEDEdnFwhpUgHT+gH1iovBWw9zIXGcIFaZ3yxMx41qVKpHxC4fh7TWXsW+zzh8ygmJUiCASY3OkxpUHgcRlXMj5HHgd/UdanviDbY3LKghgA8EbHUSR1jaq7iOHdncALhkOmcBgP/AGWfyqiQbjysuS/bV1O5TuHTY93Q+9dxu3MHbLYd1Nq+NGKKx7u6kkaRmH5+FRi4JMjklSUI2ufMJ6DLr9RXN83YqgOZZYqNpMxIB6kUElexa2kW7ZJV5kwZBB8AZA9tR0qQ4DxW4i9stqLS5sxLwM+VZyhACDkCSDIOh0MzVrVvNaYCQ6Hby/en0rL4Piz3wN1m4g8YADr7rr6qKC43sEmKwXa4dCMRbJ7xfQ5mJYANtMgjbWffrbh+bDLf7K3bvZnD3GczcdQdAxlSDl6aSfrG8rcTyIbDEC3dAAaNmU90mdPIg+PlVp5U4rlD4XEMEKEspMQraw2vT06aeNEV7kvHfZ7hzoyjFI3Y5tRmHyjXUyTl85X1qxcrul5L1kA27pcMCCFPdju7EDQRt1nXSqZzthFN4XbdxWF0SoVpKMpyshHSSCynrPnUlyzcbGOrWry2cUo/iZvvgffHSY389fCA2auHsYzC3rGK7pyR2h+aF2M/jRgJHWB41qZLL4e42EuOpuWzmsXFOjdcoPn08/ap29h3N7sHv3gLNwi8WaCSwBzEdFE6sDqCPOYW5b7d7uHItyofsLrBu8yxKqVkknvQB94eZm3MOfrdTtzG3wwuX1S1KiBlLscsFngDQATrqBOuu9Y4lw572JJDwzy2HYGQ0aqgadD4HxqT4rfx64fDXLhlbWpgGQGgAsdtgAdtT11iT4XwzDYpGdCyXQRcgSVLEie7AyMPnDBgTqPCoIq7x+62CGfDntbdxc1zLEhSZzL11KgggiYOhFbf+EnMCXkdCf4jnOCTq0AAr6iJ8wT4GqngcGEQo4W4CT8w/Fv7anqdzUHwof8A8ziWFNpz2VxhObUqpeHWfDKRvQejaUpUaKUpQKUpQKUpQKUpQcbiBgQQCCIIOxB3EVQ+ZcLbwOH+yYFFsi8WzlJJGYbsZzKCO6G6aAbVeMbiOztu5E5VLR4wJitE8c5mOFui5ezXGvBmuADVSCoB1IGXUgD02jWpVp4fhilsKAIXQAQI3yqo6wNAB4VXDgMJZvDEpZYlVGW0AoVSNnjppHTQ6xNY3FOOXRkYlDacLct5RExqrq05lcdD08KqJ4m9u+YuFgT94yWB2MdJBFEW/BOGuC6gCkNLJM5Z6bCVI6x5VbLNmywJQhCdSDpr19us+vlVDwGAF0h7V2HDlVObLlgaydzp7GuXEhxHDySQ6/4raMv0y6n1qYurHjOKiC2htpoD+Nj4ePSq5g5i7dOjGY8vD86quM4tjXbM7C5GylAAPRVAA9qyb3xCxAQILVlXB+YpJHkob5fHqaDv45YxdzE2rqIzLbtqM7AKmoMjMYXYxvMViYbgmOtMDZRHUDZbqOPcZtSPSoPifFMRi3zXbjN4AkwPQa1xwHB3utlRrQME95wg082gTTyJHjl0qR9owYtsdjDJmjeIOUxI2HlURfxWYgxAGgA2A8KufBuA4m5bfDYl/wCGxRrcXFu5XDQSuViB3Mw6biuPA+UgcVctoO07ImWaAFA6mdAfM+GlJRHcB4JcvsjEZUJAzHQkHTQfe99POr9j+FpZsm3bQKIB269CTuxmDrUnh+EXFUuUgWiC3oDrHjAk+1ZmNK3AVfTTcdRv+/8AaqjUWJ4JczhbKM1u6M9uNQhmGUtssMCpJMaedTPLl2xfu9jj1C3rfcD5gQ4BjvCYYj1Ib31zOOcXWwGs2lY27oII17hIIzgnSSTMeOuldf8A8VdksXXtkMBBuZSQ8HSSDkGgiJmZ6aKGEzpie2w5gi3ccWhbEQA2nZzqNicpJBkDuxI4WOAO7Wbsvh7yuEuE2ykgiVu6gFS0xqNd9omW5n5ae0wxeHXTLN9V0ykSS8TqCN46iepid4HjFxNm2zBWa2CgbKJgnPHiACxHtQU7juCv4PEDENrbuGGPTMBtppBA0HkR01nMPxE3Yy2h2fZgrlgGZIkxqTpt1gzM6W669vKUeCCIynWfQbmqDyTayi8jOqhGgs5iMpI26mTtQWnl++GV7TFWEAsu6kONd9wSD6zVXNlcLxHs7P8AKcKVQGQCQViSd5k6+NTl7jOHtA5Ee+QZI0t25PWNM/51F8Tvfa76MpJFoGDbthVtqYEnc/NAkxv51Lcmtcc3vqcz63wsGIvKkC5cVSdkTvufbYVE8zYS3et2iuW2yOSA5LO6mAdQdBsYFRtrGIwcPbys/wCHumZ6RHXTfU9ayeWrNy0uLkBlIW1bM5vnILQYEkQBIGxMVO7nNrXo8zr1Oeb82PQuBzdnbznM2Rcx8TAk6edd9Y3DCeyt5vmyKGHgYEj61k1UpSlKIUpSgUpSgUrqxWJW2uZzA+v0A1JqsvzSXY9lACmO8NT+/ASaCwcWw3a2Ltv8aMv1FaK5n5ZGIVACiPbTKVykSWbU59jBCkD/ADAxII2p/wDKnG62z6T/AHqu8YuC6TcVAustE9evpP61UqgYbkMsiJfvtCCFVPDrJPnOgrA5hSxafs8PbXOsZ7kltRIjXQEADRdttKs/NfGTbs5UEOSBn9QZg+IA/Stf2xREjZe6iTYNkkfdBIbz0cd4/wCUk1j4XnvE22hwCvUf810tMab103ba4gCe7cnKfOdp8/P9kNhcGxWGxq5gFD9R5+B8DXRx/lFLykZQHHyt+9xVIwGEuYN+0LqB1SZLD0rZnC+MC7bEmdO7/Ymg1YeXQpZSGLqe+q7DTx+h9KsHKWCw4W4bgLwDmzmQqxrtt671d72DsZ87QX27p/tv0rDvW8v8m2EA8gJ9hQceF8Et2e/ZJgnMJMjy9qsPKtm0bdy0baEMT2oI/mE7lp39+mlRGGuAoDPTbw8vbasjlC4c7SetBebKhQFAhQAAPADQCqjxXCrZudm3dtv/ACX6A9UPp08v9RFst1Suesczv2Hy21hj/jJEg+QE/X2oOGLxeW21q6upEBgNCPXofzrt4ZjWFkq2RbR+WRqAGzfNOgLSYPidpM161fv2wNBeT8LgkgHz8PWl7jQtjMMJbDHYu3d9QoAkUFnD9qrJbUuCCCdlAIjVjpFUHkzGJat3Bea5uMq29S286/dG2tfcdzC9w5bruR0RR2aewG4r7i+HXALWRFVWBJE5QxnX1ipevMjfPp7z11+X9s/iHMzW1/hpbsBvlYqbjt5ltvzNY2H4Y11WvYZQAzyxdp1I1IDnctmOg0npURc4g1xOxfNqIAIE5vLUwPPf6k1sfgHKjth1tqxUG2ZG85hAnz6+tZt3qRviSen11ftPvu/xP3UHEMbbgO6kNMhtR5sUOsjy30HWpbljhLphrjqW/wDsX0RJEZlBJAA8zJ/0jwqlc18MxGEvGziP5u+cbOvRp3P9Iq9chcz/AMaz2iFrdmezGmmaBPqBsPKr3LZkT0epz3Or8ef0+Fd59w+IsXyl5AI/lOB/MUk65pMgAZfESZ6VPcicxoWw2Gug9mlwXGIG5AMA+WbU+1Xj4t2VxOBa5bCsbQ7S2SJ/zCN9RPvFaj5WtkXLY8TBPjp49NYq2b4Y57vN90+r0hcx4S5bgyrwJGxB29wT+ZqXrX+DxDMlkH/u2wI8My1sCqkKUpUUpSlBxuvlBJ6CajC1tmnNdBAmc7dZ8DHTbzqTuICCDsRB96jDwQA912A89fz+tBicUwti8Al27cKghgCY116xOxP1qMxFyxatZ1P8TXUkmRtBEwdIGorPx3LlxmzJejSIII/Q1WeMcOvW9LoXL0eAQfeN/XWqygOK8WBZbigAEkMBsGH9xVhwuIW7qsIxEgHY+VUXinctDzvbeHdP02qy2uEYh8MtxLbhSoKsIkiNDG8ddqCu/EXCFEt90rLtI6THTy3qljatgc7WrtzCw4INtlcAztBDGCAYhp9qomCvZGVomDNB1nFW1thW+aT3jvMxlI+7prtBGoIrAxDCUuD5X7je+x9Qf0rt4jhu0uvd2B1geMz6DoK4Y5IsGd5B/wDagx+K4t7txnIAZvmjbMNGPuQW/wBVWTkvGHL2bnXXLrVe4iQD66n1/cV38vYfOwYjZtD4e4oNocPYWgdJnqd/rWLxPjZOiKW9BXZwrLpnzMPCdKksTi7SfKpB8Ap/LyoIXs8rSSQrHr1kbxuOojyFSvAVCXBH3jrUPjsetxM0b9D5aVOcnYVnZWbVVEz49B+/70F5QaVjcRweZSyJba6o/hm5MA+ca1mKtYPEse1klmCCyEJLlu9nnuqEjUH1melBTeI8SQXLyOWQZsqdn909STvEzEDaqTxvCCxcdbl3vLB7RXz5p2Gms7aHX21rI43xsoWZSZGskCZ8f+arAxT3TKhySc7ZVJJPzERuVmf3NYnPXut3w1bPbmeU5w/CHE3LQjXNqJ89BA6k7nz8hWyeJ8l3r+Fy2LjC4GzKG0VoB7sjoTrP61rHk7F3Ld5MghiTqdCIB/3rdvKfNBy9leAkaK42J8D79asl91rp13P+c4n3v3+k/b+a8/WTct4gdsrhxMh5nN1Ou+prbvIvNj227NyLiaKxGuo6qw3B396qnxY4bl4gLyLpeQlgB98EAmR4jL/4msfkzCm2z6MVbUT90z08quedc71cnPxP7/xb/jbY7bDLdRoyOJPij6GfSQfY1r7lO4DfCjWCJ8P18OlX/nZs3D7wP/ab8qqnIHLpWzbxB2ckjX8IGntI+ntVZXrFYkLa7M7GfpFd/KvKNoJ2l4oSokDfeQCcuvjUUcMbjZm26VKfbWTLathi7fKi/eP9v7VRJ4RA+Ls20gqrZzAIAC7aHXeB7irzUNy1wX7OhLkNefVz0Hgo8h49T7ATNZWFKUopSlKBSlKBXx0BBBAIO4Os+1faUEMeVcIbnaGwhYagHVQddQh7s6npUwqgCBoBsBX2lBh8X4amIsvauDR1InqsjcHoa81ce4Jdwl57V1SMrEBoIDAdQeuhB969Q1rr4z8uPfwoxNn+bh5JU7XEMZhHVhAI66QKJWk8tYuMtFyq/dBljWXddVRWLDMQCyAHu+WYgA+1ReK4uNlDR1MgH23APmZ9KqMfHXC9zKFJaYAG9TtkpYshGuhZbUQSx8TtMVi4HjWGtKTbtlXjXNDlv9R218IqHtDtnzMMxLagGJB9foNddBRcbFPGcNYVctxCkaZTmO8TEk/XrXPHcXXLmDQp6jr7VC3+H2RaD2wtyzbIDFfmVmGguAwQJYT1JWDtXfx+ytu2qjYf3NSXSzGMeK5lgAqPEnWPTpOv+1WHkzjH2a4Mxi25AbyJ0B9NQD7H7oqr4e0NCfasxEmJ26D+9VG8uH3LhDm4EHfOTKSZToWnZt5HlVC5p4gcTfKW37qkKh6agS3mZnXwrDt8fuPg2thj/D+eN2t6AHxIBgN6g+NQRxi5ZJmeg3+lBj8Z4TktpmeXY98RqpBBIj8qj793LYuKhhiVn/EonMJ9YMHePKs/iV5ggvXmOWcqAmST4flvNRKYrPERFB3ctuBiLMmRmAMGInT2iZ9q2vg8KFDakncVqDhTBbikqFE6hRqIMkz4/pW48TaIXMCD/ag6OMYD7QbYkBg0gnbbUH99Ksp4LZtYZdsx18IH7mqp9oLR+4rIv8QZgEBJPWTsP+KowuZP4tm7aB+dSi+4qvfCt27LEprl7b5fAgAH06T6CrZawOxIlj8orp4phjg1fKoQwznuwGZtc0ddfc/oHdi8YFZbawbjkKq+ZMCY862Fy9wNcOstla8w/iP4+Szso006xJ1rUXw+t3LmOtliXZmDMd4Ve8fQaR71vSpVhSlKilKUoFKUoFKUoFKUoFKUoIXm/mFMDhnvuJI7ttJjO52E9BuSegBrzfzBzDfxjm5fulyZKj7qTtkTYD8z1J3q/wDx74mTfsYcExbtm4QOrO0D6BD/AORrSeMxBLEdAfrRE7aBcGIYbEGI1mBp4x7waw8Vw1WJySrj7p2PpO2/p6V2YnB5BbOZZNtHkawHWcrDxg/Qg9a+WMQTo+onutrp5GdxVES2FPuOldatH7/L0qcxCyA/XY+fn71H8RQEBh7/AL/exqC3cStrbsWrCnvwLmIGaYZpZVJ30BnXxHUScvmaw15CLYMrGbT1OmuuhFUrB4nI6vuriGH6/nBrZeGw2ZVae6VABDA5iQCJEAiQQJpIVUMBauWhF0EDpP5/0086kc/0/Wo/FC4jtZZi0EkTvDbSfTSs63xRcPGma9Hd0kW/Pwmqi38D4Fct22xDKDcykWrJMZswynOOvdJ7nWq9wHh9xsTqR8rGGGYSFJEidem5phuc8TA+0JZuW1IZc6wysuqtKkDQ+XvUXi+YGBkPkYmZtjva7xmDHxoLDzLwgtYuNiGa4UCm2B3VLMYgCZ0B8hrtpVStt2SkDJan8Esw9HcmD5hZ8Kyb2Le/lZmuTrq5kn2EBRtoB9a52MCoMxJ8TrQRt85LcW1aT8zuenkAB9TVr5E5luNZuKzStrJGYToZECNSBA+tV7jd6IAEyIaPCu7gGDxVi0Wt2m/iDTOPDUNl+mpiYFBsF8RbcwtxQ/VAdfoY1rOwmIS2NVM+dUDg/AXLg4yHLod2BZWOx8mAmD0qYs8MvWFDDEuwUahgCD6AgkE6DSguVviQBz6aa/Sqnzdzi2LfLIZF0LAQNDJA8TMfSsLFcPuX7RuXcQlu2BJQyNAJkhQAdPFvatgfDPkhbRXF3QxJUdijrBSd3KkSGIiAdRr40FX+HWEdOJ2bdwPYLW2vKLinNcXVYUN8s94+inxreNRXE+AWr+Iw2JbMLuGZjbZTuGUqyMDoVMg+II0IkzK1GilKUClKUClKUClKUClKUClKUGgPjlbI4iD0axbIP+ph/StO16F+PvDDlw2JGy5rTn17yT5d1/rXn/E28rEfT0O1EWnEotyxgmGnaRbeN5Rsk+Ry5Pp61csfwiywFg21tkr/AAnHUgbHxjTQ1QuW7vaWrmGJhge2smY76jvCfEqAR5rVks81A5Hvqc9sEKVHdaep10OlVFZtKZZG03BHmDB18j+tRwBJKnz+o/4/Os3tgzux2LZifMksfTXX6V0YkRd9wf0or5wNQxYMAY1E1sLlS6WssPwsoHoIrXPDTluGNemnUkiK2ZywpWyVcFWzDcQcvQ+YmYPhQrq4nglclgAHBHe6kTEHy1/Kumzy6uaZkl4MA66AyJ9YmP0rKxLnvAbxmkjcSJg7EA71D8Y49dQFF7kaSu7EjfN0BHQR71IldBthcWQ8m3bunTQwFY5dDoYIBg7xXPiCJcvvejVyN/IAD30k+ZrEwPCsW9sX7aZlZo+YA6btrsoIIkneszEcMvlxbCSynvENoNNtYHUa+RqiJxmOAJC7jYDxrNQOyZRDOwiIOk9YG5G/tVh4JwC2tiHt5brMSzfegHQBjMAgdPGpjDWAoMKqzGg/qepoK5a5az964SJH3e8w6+gqw4knLHhArMw66GsXGDRvU0FJ4Xzac5DWgQDAymCB6GQT7irHe5otMmUpeE9RlH5z/Ste4K3ldgRqGYfmamDXv4/D82TXm79Wy3G3vhZwuxilbFXLWZ7N0pZzsXC91GLQdM8neNI0rZ9UP4LWo4eT+K/cP0Cr/wDmr5Xi9WSd2R6OLvMtKUpWGylKUClKUClKUClKUClKUClKUEVzTwRcbhb2HeBnXun8LDVW9mA9RIrylx3hTozo6lbtpirr4QdfXXUHqD6V7CrXnxR5BOMH2nDADEoO8uwvKOknTOBsToRoehBHmzBKSwKkhlMiDB08OsirNy/w61imuW2vracAdmuneJmdCRMQNAZ1NYOO4coY5g1q4phlYQQ3hrqDPQx6msa5hpMuxP8ApGvT5qomuM4FsO62GKsVGYlZ67TOx0mPMVA4m2WukD9wJqQw9guyqoJY6KqgknyCjVj5elXjhXw8vWx2mKtugb7kdPBnGizpI32GmtEU/ljEfY5um1nLqypIU5Wgw0NpodfbzqwcI4jfxC3Xu3AXzJB0AUSdBAAAFSHNHLZuIn2dBmDaiQoyx5wPCuzlrlc2LOR2BJMtl0BEDQnc7fnUzzq74d+CQPARehE9dd/zBqP43wtXAVk/iALJGuUxJXTfeIA8KsmAYWrgOUsNBA0C67gxPsZ2G1fLOGyl9ZLMW0Hj0qohuGYG4q20YkW7eaEMQwcMCGUakDMTqfapdSdzudTWWuDJ8q7FwQ6kn8qojzXyu6+sEgVncK4Bfv6osL+NtB7dT7CgwsONDWRwDBNexVtVHystxiSPkDDX+kedW/D8kIFhrrkncgAD6GazuA8r28M5uZi9wgjNGURp90dYAEzU0xqjmn4ZYq1euvh7fbWrjs4ykZ1zEmCpjaY0mYnSYqCscmY92yrhLwP+Jco/8nIH516RpXfn8T1zMc+vR56QHIvA2weCtWLhBcZmfLtLMWgHrExPWKn6+0rhbbdrrJkx8pX2lRXylfa+UClKUClKUClKUClKUClKUClKUEBzLybhMdrftDOBAuKcrjw7w+YeTSKqSfBbCZpOIxRX8M2xPkSLf6VsylBE8A5awuDXLhrKp4tuzertLH3NS1KUEbjOBWLhk2wG/EvdP5aH3qDxfJ5/6VwEeD6R7gGfoKt1KCr8P5MtrBusXPgO6Prufyqfs4C0q5FtoF8Mo19fGsmlBGX+AWG+5lP+Ekflt+VYN3lO2fluOPWD/QVYaUEJw/lexbOZh2jeLbD0Xb6zU3SlApSlApSlB9pSlApSlApSlApSlB8pSlApSlApSlApSlApSlApSlApSlApSlApSlApSlApSlApSlApSlApSlApSlApSlApSlApSlB//9k="/>
          <p:cNvSpPr>
            <a:spLocks noChangeAspect="1" noChangeArrowheads="1"/>
          </p:cNvSpPr>
          <p:nvPr/>
        </p:nvSpPr>
        <p:spPr bwMode="auto">
          <a:xfrm>
            <a:off x="4084667" y="3865712"/>
            <a:ext cx="3334633" cy="2500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5806" y="4434567"/>
            <a:ext cx="4011930" cy="2185670"/>
          </a:xfrm>
          <a:prstGeom prst="rect">
            <a:avLst/>
          </a:prstGeom>
          <a:noFill/>
          <a:ln>
            <a:noFill/>
          </a:ln>
        </p:spPr>
      </p:pic>
    </p:spTree>
    <p:extLst>
      <p:ext uri="{BB962C8B-B14F-4D97-AF65-F5344CB8AC3E}">
        <p14:creationId xmlns:p14="http://schemas.microsoft.com/office/powerpoint/2010/main" val="30927755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3" algn="r" rtl="0">
              <a:spcBef>
                <a:spcPct val="0"/>
              </a:spcBef>
            </a:pPr>
            <a:r>
              <a:rPr lang="es-EC" sz="3200" b="1" cap="all" dirty="0" smtClean="0"/>
              <a:t>DIAGRAMA </a:t>
            </a:r>
            <a:r>
              <a:rPr lang="es-EC" sz="3200" b="1" cap="all" dirty="0"/>
              <a:t>DE </a:t>
            </a:r>
            <a:r>
              <a:rPr lang="es-EC" sz="3200" b="1" cap="all" dirty="0" smtClean="0"/>
              <a:t>CONEXIÓN</a:t>
            </a:r>
            <a:endParaRPr lang="es-ES" sz="3200" b="1" cap="all" dirty="0"/>
          </a:p>
        </p:txBody>
      </p:sp>
      <p:sp>
        <p:nvSpPr>
          <p:cNvPr id="3" name="2 Marcador de contenido"/>
          <p:cNvSpPr>
            <a:spLocks noGrp="1"/>
          </p:cNvSpPr>
          <p:nvPr>
            <p:ph idx="1"/>
          </p:nvPr>
        </p:nvSpPr>
        <p:spPr>
          <a:xfrm>
            <a:off x="2339752" y="2636912"/>
            <a:ext cx="6248400" cy="3840163"/>
          </a:xfrm>
        </p:spPr>
        <p:txBody>
          <a:bodyPr>
            <a:normAutofit/>
          </a:bodyPr>
          <a:lstStyle/>
          <a:p>
            <a:pPr marL="0" lvl="0" indent="0" algn="just">
              <a:buNone/>
            </a:pPr>
            <a:r>
              <a:rPr lang="es-ES_tradnl" dirty="0"/>
              <a:t>La tarjeta de Adquisición de datos se encuentra conectada a un circuito principal el cual es el encargado de acondicionar la señal de cada uno de los sensores para poder ser interpretados de manera gráfica en LabView. La tarjeta de Adquisición de datos se encuentra conectada a 7 sensores los cuales miden fenómenos físicos como fuerza, caudal, temperatura y revolución como se indica en la Figura </a:t>
            </a:r>
            <a:endParaRPr lang="es-EC" dirty="0" smtClean="0"/>
          </a:p>
          <a:p>
            <a:endParaRPr lang="es-ES" dirty="0"/>
          </a:p>
        </p:txBody>
      </p:sp>
    </p:spTree>
    <p:extLst>
      <p:ext uri="{BB962C8B-B14F-4D97-AF65-F5344CB8AC3E}">
        <p14:creationId xmlns:p14="http://schemas.microsoft.com/office/powerpoint/2010/main" val="17050511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3" algn="r" rtl="0">
              <a:spcBef>
                <a:spcPct val="0"/>
              </a:spcBef>
            </a:pPr>
            <a:r>
              <a:rPr lang="es-EC" sz="3200" b="1" cap="all" dirty="0" smtClean="0"/>
              <a:t>DIAGRAMA </a:t>
            </a:r>
            <a:r>
              <a:rPr lang="es-EC" sz="3200" b="1" cap="all" dirty="0"/>
              <a:t>DE </a:t>
            </a:r>
            <a:r>
              <a:rPr lang="es-EC" sz="3200" b="1" cap="all" dirty="0" smtClean="0"/>
              <a:t>CONEXIÓN</a:t>
            </a:r>
            <a:endParaRPr lang="es-ES" sz="3200" b="1" cap="all" dirty="0"/>
          </a:p>
        </p:txBody>
      </p:sp>
      <p:pic>
        <p:nvPicPr>
          <p:cNvPr id="5" name="Imagen 4"/>
          <p:cNvPicPr/>
          <p:nvPr/>
        </p:nvPicPr>
        <p:blipFill rotWithShape="1">
          <a:blip r:embed="rId2"/>
          <a:srcRect l="8392" t="3037" r="9290" b="2054"/>
          <a:stretch/>
        </p:blipFill>
        <p:spPr bwMode="auto">
          <a:xfrm>
            <a:off x="3203848" y="2253149"/>
            <a:ext cx="4891405" cy="4452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26172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DIMENSIONES</a:t>
            </a:r>
            <a:endParaRPr lang="es-ES" sz="3600" b="1" cap="all" dirty="0"/>
          </a:p>
        </p:txBody>
      </p:sp>
      <p:sp>
        <p:nvSpPr>
          <p:cNvPr id="3" name="2 Marcador de contenido"/>
          <p:cNvSpPr>
            <a:spLocks noGrp="1"/>
          </p:cNvSpPr>
          <p:nvPr>
            <p:ph idx="1"/>
          </p:nvPr>
        </p:nvSpPr>
        <p:spPr>
          <a:xfrm>
            <a:off x="1835696" y="1988840"/>
            <a:ext cx="3069704" cy="3840163"/>
          </a:xfrm>
        </p:spPr>
        <p:txBody>
          <a:bodyPr>
            <a:normAutofit/>
          </a:bodyPr>
          <a:lstStyle/>
          <a:p>
            <a:pPr marL="0" lvl="0" indent="0" algn="just">
              <a:buNone/>
            </a:pPr>
            <a:r>
              <a:rPr lang="es-ES_tradnl" dirty="0"/>
              <a:t>Las dimensiones de la tarjeta de Adquisición de Datos para determinar el espacio suficiente para su instalación adecuada se muestra en la Figura</a:t>
            </a:r>
            <a:endParaRPr lang="es-EC" dirty="0" smtClean="0"/>
          </a:p>
          <a:p>
            <a:pPr marL="0" indent="0">
              <a:buNone/>
            </a:pPr>
            <a:endParaRPr lang="es-ES"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188500"/>
            <a:ext cx="3610744" cy="4647563"/>
          </a:xfrm>
          <a:prstGeom prst="rect">
            <a:avLst/>
          </a:prstGeom>
          <a:noFill/>
          <a:ln>
            <a:noFill/>
          </a:ln>
        </p:spPr>
      </p:pic>
    </p:spTree>
    <p:extLst>
      <p:ext uri="{BB962C8B-B14F-4D97-AF65-F5344CB8AC3E}">
        <p14:creationId xmlns:p14="http://schemas.microsoft.com/office/powerpoint/2010/main" val="40581093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UBICACIÓN</a:t>
            </a:r>
            <a:endParaRPr lang="es-ES" sz="3600" b="1" cap="all" dirty="0"/>
          </a:p>
        </p:txBody>
      </p:sp>
      <p:sp>
        <p:nvSpPr>
          <p:cNvPr id="3" name="2 Marcador de contenido"/>
          <p:cNvSpPr>
            <a:spLocks noGrp="1"/>
          </p:cNvSpPr>
          <p:nvPr>
            <p:ph idx="1"/>
          </p:nvPr>
        </p:nvSpPr>
        <p:spPr>
          <a:xfrm>
            <a:off x="1907704" y="1988841"/>
            <a:ext cx="6984776" cy="1512168"/>
          </a:xfrm>
        </p:spPr>
        <p:txBody>
          <a:bodyPr>
            <a:normAutofit/>
          </a:bodyPr>
          <a:lstStyle/>
          <a:p>
            <a:pPr marL="0" lvl="0" indent="0" algn="just">
              <a:buNone/>
            </a:pPr>
            <a:r>
              <a:rPr lang="es-ES_tradnl" dirty="0"/>
              <a:t>La tarjeta de Adquisición de Datos se encuentra ubicada en una caja de paso de 10*10*10 cm, sobre la caja principal de cableado del banco de pruebas junto al volante de inercia del </a:t>
            </a:r>
            <a:r>
              <a:rPr lang="es-ES_tradnl" dirty="0" smtClean="0"/>
              <a:t>motor</a:t>
            </a:r>
            <a:endParaRPr lang="es-EC" dirty="0" smtClean="0"/>
          </a:p>
          <a:p>
            <a:endParaRPr lang="es-ES" dirty="0"/>
          </a:p>
        </p:txBody>
      </p:sp>
      <p:pic>
        <p:nvPicPr>
          <p:cNvPr id="7" name="Imagen 6" descr="D:\1 TRABAJOS WORD\1 ESPE\10 NIVEL\3 TESIS\TESIS\FOTOS\D (12).jpg"/>
          <p:cNvPicPr/>
          <p:nvPr/>
        </p:nvPicPr>
        <p:blipFill rotWithShape="1">
          <a:blip r:embed="rId2" cstate="print">
            <a:extLst>
              <a:ext uri="{28A0092B-C50C-407E-A947-70E740481C1C}">
                <a14:useLocalDpi xmlns:a14="http://schemas.microsoft.com/office/drawing/2010/main" val="0"/>
              </a:ext>
            </a:extLst>
          </a:blip>
          <a:srcRect t="14187" b="15983"/>
          <a:stretch/>
        </p:blipFill>
        <p:spPr bwMode="auto">
          <a:xfrm>
            <a:off x="3779912" y="3501009"/>
            <a:ext cx="3240360" cy="29523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8399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b="1" cap="all" dirty="0" smtClean="0"/>
              <a:t>LM 35</a:t>
            </a:r>
            <a:endParaRPr lang="es-ES" sz="3600" b="1" cap="all" dirty="0"/>
          </a:p>
        </p:txBody>
      </p:sp>
      <p:sp>
        <p:nvSpPr>
          <p:cNvPr id="3" name="2 Marcador de contenido"/>
          <p:cNvSpPr>
            <a:spLocks noGrp="1"/>
          </p:cNvSpPr>
          <p:nvPr>
            <p:ph idx="1"/>
          </p:nvPr>
        </p:nvSpPr>
        <p:spPr>
          <a:xfrm>
            <a:off x="1875728" y="1988840"/>
            <a:ext cx="7236296" cy="3840163"/>
          </a:xfrm>
        </p:spPr>
        <p:txBody>
          <a:bodyPr>
            <a:normAutofit/>
          </a:bodyPr>
          <a:lstStyle/>
          <a:p>
            <a:pPr marL="0" lvl="0" indent="0" algn="just">
              <a:buNone/>
            </a:pPr>
            <a:r>
              <a:rPr lang="es-ES_tradnl" dirty="0"/>
              <a:t>El LM35 es un sensor de temperatura integrado de precisión, cuya tensión de salida es linealmente proporcional a temperatura en </a:t>
            </a:r>
            <a:r>
              <a:rPr lang="es-ES_tradnl" dirty="0" err="1"/>
              <a:t>ºC</a:t>
            </a:r>
            <a:r>
              <a:rPr lang="es-ES_tradnl" dirty="0"/>
              <a:t> (grados centígrados). El LM35 por lo tanto tiene una ventaja sobre los sensores de temperatura lineal calibrada en grados Kelvin: que el usuario no está obligado a restar una gran tensión constante para obtener grados centígrados. El LM35 no requiere ninguna calibración externa o ajuste para proporcionar una precisión típica de ± 1.4 </a:t>
            </a:r>
            <a:r>
              <a:rPr lang="es-ES_tradnl" dirty="0" err="1"/>
              <a:t>ºC</a:t>
            </a:r>
            <a:r>
              <a:rPr lang="es-ES_tradnl" dirty="0"/>
              <a:t> a temperatura ambiente y ± 3.4 </a:t>
            </a:r>
            <a:r>
              <a:rPr lang="es-ES_tradnl" dirty="0" err="1"/>
              <a:t>ºC</a:t>
            </a:r>
            <a:r>
              <a:rPr lang="es-ES_tradnl" dirty="0"/>
              <a:t> a lo largo de su rango de temperatura (de -55 a 150 </a:t>
            </a:r>
            <a:r>
              <a:rPr lang="es-ES_tradnl" dirty="0" err="1"/>
              <a:t>ºC</a:t>
            </a:r>
            <a:r>
              <a:rPr lang="es-ES_tradnl" dirty="0"/>
              <a:t>). </a:t>
            </a:r>
            <a:endParaRPr lang="es-EC" dirty="0" smtClean="0"/>
          </a:p>
          <a:p>
            <a:pPr marL="0" indent="0">
              <a:buNone/>
            </a:pPr>
            <a:endParaRPr lang="es-ES" dirty="0"/>
          </a:p>
        </p:txBody>
      </p:sp>
      <p:pic>
        <p:nvPicPr>
          <p:cNvPr id="4" name="Imagen 3" descr="http://trastejant.es/tutoriales/electronica/img/LM3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5192284"/>
            <a:ext cx="2448272" cy="1405067"/>
          </a:xfrm>
          <a:prstGeom prst="rect">
            <a:avLst/>
          </a:prstGeom>
          <a:noFill/>
          <a:ln>
            <a:noFill/>
          </a:ln>
        </p:spPr>
      </p:pic>
    </p:spTree>
    <p:extLst>
      <p:ext uri="{BB962C8B-B14F-4D97-AF65-F5344CB8AC3E}">
        <p14:creationId xmlns:p14="http://schemas.microsoft.com/office/powerpoint/2010/main" val="789916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_Mod_theme">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Austin</Template>
  <TotalTime>2020</TotalTime>
  <Words>12001</Words>
  <Application>Microsoft Office PowerPoint</Application>
  <PresentationFormat>Presentación en pantalla (4:3)</PresentationFormat>
  <Paragraphs>1001</Paragraphs>
  <Slides>245</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245</vt:i4>
      </vt:variant>
    </vt:vector>
  </HeadingPairs>
  <TitlesOfParts>
    <vt:vector size="254" baseType="lpstr">
      <vt:lpstr>Arial</vt:lpstr>
      <vt:lpstr>Calibri</vt:lpstr>
      <vt:lpstr>Cambria Math</vt:lpstr>
      <vt:lpstr>Courier New</vt:lpstr>
      <vt:lpstr>Times New Roman</vt:lpstr>
      <vt:lpstr>Trebuchet MS</vt:lpstr>
      <vt:lpstr>Wingdings</vt:lpstr>
      <vt:lpstr>Theme_Mod_theme</vt:lpstr>
      <vt:lpstr>Visio</vt:lpstr>
      <vt:lpstr>MANTENIMIENTO MODIFICATIVO DE UN BANCO DE PRUEBAS PARA UN MOTOR LADA 1.7cc  DE INYECCIÓN ELECTRÓNICA E IMPLEMENTACIÓN DE UN SOFTWARE PARA LA OBTENCIÓN DE LAS CURVAS CARACTERÍSTICAS EN TIEMPO REAL</vt:lpstr>
      <vt:lpstr>ANTECEDENTES</vt:lpstr>
      <vt:lpstr>Objetivo GENERAL</vt:lpstr>
      <vt:lpstr>Objetivos específicos</vt:lpstr>
      <vt:lpstr>ALCANCE</vt:lpstr>
      <vt:lpstr>MARCO TEÓRICO</vt:lpstr>
      <vt:lpstr>TIEMPO DE ADMISIÓN</vt:lpstr>
      <vt:lpstr>TIEMPO DE COMPRESIÓN</vt:lpstr>
      <vt:lpstr>TIEMPO DE EXPLOSIÓN</vt:lpstr>
      <vt:lpstr>TIEMPO DE ESCAPE</vt:lpstr>
      <vt:lpstr>INYECCIÓN ELECTRÓNICA</vt:lpstr>
      <vt:lpstr>VENTAJAS</vt:lpstr>
      <vt:lpstr>DIRECTA</vt:lpstr>
      <vt:lpstr>MULTIPUNTO</vt:lpstr>
      <vt:lpstr>SEMISECUENCIAL</vt:lpstr>
      <vt:lpstr>CURVAS CARACTERÍSTICAS</vt:lpstr>
      <vt:lpstr>CURVAS CARACTERÍSTICAS</vt:lpstr>
      <vt:lpstr>CURVA DE PAR DEL MOTOR</vt:lpstr>
      <vt:lpstr>CURVA DE PAR DEL MOTOR</vt:lpstr>
      <vt:lpstr>CURVA DE POTENCIA DEL MOTOR</vt:lpstr>
      <vt:lpstr>CURVA DE POTENCIA DEL MOTOR</vt:lpstr>
      <vt:lpstr>CURVA DE CONSUMO ESPECIFICO DE COMBUSTIBLE</vt:lpstr>
      <vt:lpstr>CURVA DE CONSUMO ESPECIFICO DE COMBUSTIBLE</vt:lpstr>
      <vt:lpstr>BANCOS DE PRUEBAS </vt:lpstr>
      <vt:lpstr>ENSAYOS DE INVESTIGACIÓN Y DESARROLLO</vt:lpstr>
      <vt:lpstr>ENSAYOS DE PRODUCCIÓN</vt:lpstr>
      <vt:lpstr>FUNCIONAMIENTO</vt:lpstr>
      <vt:lpstr>PARTES DEL BANCO DE PRUEBAS</vt:lpstr>
      <vt:lpstr>TIPOS DE FRENOS</vt:lpstr>
      <vt:lpstr>FRENO HIDRÁULICO</vt:lpstr>
      <vt:lpstr>BANCOS DE PRUEBAS </vt:lpstr>
      <vt:lpstr>BANCOS DE PRUEBAS </vt:lpstr>
      <vt:lpstr>INFORMACIÓN TÉCNICA DEL MOTOR LADA 1.7CC</vt:lpstr>
      <vt:lpstr>UNIDAD DE CONTROL ELECTRÓNICO</vt:lpstr>
      <vt:lpstr>ESQUEMA DE CONEXIÓN</vt:lpstr>
      <vt:lpstr>DIAGNOSTICO, CARACTERÍSTICAS Y COMPORTAMIENTO DE LOS SENSORES QUE CONTROLAN LA GESTIÓN ELECTRÓNICA DEL MOTOR </vt:lpstr>
      <vt:lpstr>DIAGNOSTICO, CARACTERÍSTICAS Y COMPORTAMIENTO DE LOS SENSORES QUE CONTROLAN LA GESTIÓN ELECTRÓNICA DEL MOTOR </vt:lpstr>
      <vt:lpstr>SENSOR DE TEMPERATURA DEL REFRIGERANTE DEL MOTOR  </vt:lpstr>
      <vt:lpstr>CARACTERÍSTICAS DEL  sensor </vt:lpstr>
      <vt:lpstr> Ubicación y diagnóstico del sensor  </vt:lpstr>
      <vt:lpstr>Sensor de FLUJO DE MASA DE AIRE (MAF) </vt:lpstr>
      <vt:lpstr>CARACTERÍSTICAS DEL sensor</vt:lpstr>
      <vt:lpstr>Ubicación y diagnóstico del sensor</vt:lpstr>
      <vt:lpstr>Sensor DE POSICIÓN DE PLACA DE ACELERADOR (TPS)</vt:lpstr>
      <vt:lpstr>CARACTERÍSTICAS DEL sensor</vt:lpstr>
      <vt:lpstr>Ubicación y diagnóstico del sensor</vt:lpstr>
      <vt:lpstr>Sensor de oxigeno (O2)</vt:lpstr>
      <vt:lpstr>CARACTERÍSTICAS DEL sensor</vt:lpstr>
      <vt:lpstr>Ubicación y diagnóstico del sensor</vt:lpstr>
      <vt:lpstr>Sensor de ROTACIÓN del motor (CKP)</vt:lpstr>
      <vt:lpstr>CARACTERÍSTICAS DEL sensor</vt:lpstr>
      <vt:lpstr>Ubicación y diagnóstico del sensor</vt:lpstr>
      <vt:lpstr>Sensor Motor paso a paso (IAC)</vt:lpstr>
      <vt:lpstr>CARACTERÍSTICAS DEL sensor</vt:lpstr>
      <vt:lpstr>Ubicación y diagnóstico del sensor</vt:lpstr>
      <vt:lpstr>SISTEMA DE COMBUSTIBLE</vt:lpstr>
      <vt:lpstr>SISTEMA DE COMBUSTIBLE</vt:lpstr>
      <vt:lpstr>BOMBA DE COMBUSTIBLE</vt:lpstr>
      <vt:lpstr>FILTRO DE COMBUSTIBLE</vt:lpstr>
      <vt:lpstr>REGULADOR DE PRESIÓN</vt:lpstr>
      <vt:lpstr>INYECTORES</vt:lpstr>
      <vt:lpstr>SISTEMA DE REFRIGERACIÓN</vt:lpstr>
      <vt:lpstr>SISTEMA DE REFRIGERACIÓN</vt:lpstr>
      <vt:lpstr>SISTEMA DE REFRIGERACIÓN</vt:lpstr>
      <vt:lpstr>termostato</vt:lpstr>
      <vt:lpstr>SISTEMA DE ADMISIÓN DE AIRE</vt:lpstr>
      <vt:lpstr>SISTEMA DE ADMISIÓN DE AIRE</vt:lpstr>
      <vt:lpstr>MÚLTIPLE DE ADMISIÓN</vt:lpstr>
      <vt:lpstr>DUCTOS DE ADMISIÓN</vt:lpstr>
      <vt:lpstr>SISTEMA DE ESCAPE DE GASES</vt:lpstr>
      <vt:lpstr>SISTEMA DE ESCAPE DE GASES</vt:lpstr>
      <vt:lpstr>VÁLVULAS DE ESCAPE</vt:lpstr>
      <vt:lpstr>MÚLTIPLE DE ESCAPE</vt:lpstr>
      <vt:lpstr>TABLERO DE INSTRUMENTOS</vt:lpstr>
      <vt:lpstr>medidor de presión de aceite</vt:lpstr>
      <vt:lpstr>medidor de TEMPERATURA de aceite</vt:lpstr>
      <vt:lpstr>AMPERÍMETRO</vt:lpstr>
      <vt:lpstr>medidor DE FLUJO DE GASES DE ESCAPE</vt:lpstr>
      <vt:lpstr>MANÓMETRO</vt:lpstr>
      <vt:lpstr>DISEÑO DEL SOPORTE</vt:lpstr>
      <vt:lpstr>DISEÑO DEL SOPORTE</vt:lpstr>
      <vt:lpstr>DISEÑO DEL SOPORTE</vt:lpstr>
      <vt:lpstr>SIMULACIÓN</vt:lpstr>
      <vt:lpstr>SIMULACIÓN</vt:lpstr>
      <vt:lpstr>SIMULACIÓN</vt:lpstr>
      <vt:lpstr>SIMULACIÓN</vt:lpstr>
      <vt:lpstr>SIMULACIÓN</vt:lpstr>
      <vt:lpstr>TENSIÓN</vt:lpstr>
      <vt:lpstr>DEFORMACIÓN</vt:lpstr>
      <vt:lpstr>FACTOR DE SEGURIDAD</vt:lpstr>
      <vt:lpstr>CARACTERÍSTICAS DE LOS SENSORES Y DEL SISTEMA  ELECTRÓNICO</vt:lpstr>
      <vt:lpstr>DISPOSITIVO DAQ </vt:lpstr>
      <vt:lpstr>CARACTERÍSTICAS DE DISPOSITIVO DE ADQUISICIÓN DE DATOS</vt:lpstr>
      <vt:lpstr>CARACTERÍSTICAS DE DISPOSITIVO DE ADQUISICIÓN DE DATOS</vt:lpstr>
      <vt:lpstr>DIAGRAMA DE CONEXIÓN</vt:lpstr>
      <vt:lpstr>DIAGRAMA DE CONEXIÓN</vt:lpstr>
      <vt:lpstr>DIMENSIONES</vt:lpstr>
      <vt:lpstr>UBICACIÓN</vt:lpstr>
      <vt:lpstr>LM 35</vt:lpstr>
      <vt:lpstr>CARACTERÍSTICAS</vt:lpstr>
      <vt:lpstr>DIAGRAMA DE CONEXIÓN</vt:lpstr>
      <vt:lpstr>UBICACIÓN</vt:lpstr>
      <vt:lpstr>TERMOCUPLA</vt:lpstr>
      <vt:lpstr>TERMOCUPLA</vt:lpstr>
      <vt:lpstr>CARACTERÍSTICAS</vt:lpstr>
      <vt:lpstr>CARACTERÍSTICAS</vt:lpstr>
      <vt:lpstr>DIAGRAMA DE CONEXIÓN</vt:lpstr>
      <vt:lpstr>DIAGRAMA DE CONEXIÓN</vt:lpstr>
      <vt:lpstr>UBICACIÓN</vt:lpstr>
      <vt:lpstr>SENSOR DE REVOLUCIÓN</vt:lpstr>
      <vt:lpstr>SENSOR DE REVOLUCIÓN</vt:lpstr>
      <vt:lpstr>DIAGRAMA DE CONEXIÓN</vt:lpstr>
      <vt:lpstr>DIAGRAMA DE CONEXIÓN</vt:lpstr>
      <vt:lpstr>UBICACIÓN</vt:lpstr>
      <vt:lpstr>SENSOR DE FUERZA</vt:lpstr>
      <vt:lpstr>CARACTERÍSTICAS</vt:lpstr>
      <vt:lpstr>ACONDICIONAMIENTO</vt:lpstr>
      <vt:lpstr>DIAGRAMA DE CONEXIÓN</vt:lpstr>
      <vt:lpstr>DIAGRAMA DE CONEXIÓN</vt:lpstr>
      <vt:lpstr>UBICACIÓN</vt:lpstr>
      <vt:lpstr>SENSOR DE CAUDAL</vt:lpstr>
      <vt:lpstr>CARACTERÍSTICAS</vt:lpstr>
      <vt:lpstr>CARACTERÍSTICAS</vt:lpstr>
      <vt:lpstr>DIAGRAMA DE CONEXIÓN</vt:lpstr>
      <vt:lpstr>DIAGRAMA DE CONEXIÓN</vt:lpstr>
      <vt:lpstr>UBICACIÓN</vt:lpstr>
      <vt:lpstr>ESTRUCTURA DEL PROGRAMA</vt:lpstr>
      <vt:lpstr>ESTRUCTURA DEL PROGRAMA</vt:lpstr>
      <vt:lpstr>DIAGRAMA DE FLUJO</vt:lpstr>
      <vt:lpstr>SECCIÓN MECÁNICA</vt:lpstr>
      <vt:lpstr>SECCIÓN ELECTRÓNICA</vt:lpstr>
      <vt:lpstr>INSTRUMENTOS VIRTUALES</vt:lpstr>
      <vt:lpstr>CARACTERÍSTICAS</vt:lpstr>
      <vt:lpstr>EVENTOS</vt:lpstr>
      <vt:lpstr>VENTANAS DEL PROGRAMA</vt:lpstr>
      <vt:lpstr>VENTANA PRINCIPAL</vt:lpstr>
      <vt:lpstr>VENTANAS SECUNDARIAS</vt:lpstr>
      <vt:lpstr>FRONT PANEL PRINCIPAL</vt:lpstr>
      <vt:lpstr>FRONT PANEL PRINCIPAL</vt:lpstr>
      <vt:lpstr>PARTES</vt:lpstr>
      <vt:lpstr>DIAGRAMA DE BLOQUE PRINCIPAL</vt:lpstr>
      <vt:lpstr>DIAGRAMA DE BLOQUE PRINCIPAL</vt:lpstr>
      <vt:lpstr>CONTROLES</vt:lpstr>
      <vt:lpstr>CONTROLES</vt:lpstr>
      <vt:lpstr>CONTROLES</vt:lpstr>
      <vt:lpstr>EJECUCIÓN DEL VI PRINCIPAL</vt:lpstr>
      <vt:lpstr>EJECUCIÓN DEL VI PRINCIPAL</vt:lpstr>
      <vt:lpstr>EJECUCIÓN DEL VI PRINCIPAL</vt:lpstr>
      <vt:lpstr>EJECUCIÓN DEL VI PRINCIPAL</vt:lpstr>
      <vt:lpstr> FUNCIONAMIENTO DEL PROGRAMA MEDIANTE EL DIAGRAMA DE BLOQUES</vt:lpstr>
      <vt:lpstr>LECTURA DE DATOS DE LOS SENSORES</vt:lpstr>
      <vt:lpstr>LECTURA DE DATOS DE LOS SENSORES</vt:lpstr>
      <vt:lpstr>ALMACENAMIENTO DE DATOS EN ARRAY</vt:lpstr>
      <vt:lpstr>ALMACENAMIENTO DE DATOS EN ARRAY</vt:lpstr>
      <vt:lpstr> GENERACIÓN DE GRAFICAS</vt:lpstr>
      <vt:lpstr> GENERACIÓN DE GRAFICAS</vt:lpstr>
      <vt:lpstr> DESCRIPCIÓN DE LA OBTENCIÓN DE DATOS</vt:lpstr>
      <vt:lpstr>LM 35</vt:lpstr>
      <vt:lpstr>LM 35</vt:lpstr>
      <vt:lpstr>TIEMPO DE MUESTREO</vt:lpstr>
      <vt:lpstr>TIEMPO DE MUESTREO</vt:lpstr>
      <vt:lpstr>TERMOCUPLA TIPO K</vt:lpstr>
      <vt:lpstr>TIEMPO DE MUESTREO</vt:lpstr>
      <vt:lpstr>SENSOR DE REVOLUCIÓN</vt:lpstr>
      <vt:lpstr>TIEMPO DE MUESTREO</vt:lpstr>
      <vt:lpstr>SENSOR DE FUERZA</vt:lpstr>
      <vt:lpstr>TIEMPO DE MUESTREO</vt:lpstr>
      <vt:lpstr>FRONT PANEL DE LA VENTANA SECUNDARIA</vt:lpstr>
      <vt:lpstr>FRONT PANEL DE LA VENTANA SECUNDARIA</vt:lpstr>
      <vt:lpstr>PARTES DEL FRONT PANEL SECUNDARIO</vt:lpstr>
      <vt:lpstr>DIAGRAMA DE BLOQUES SECUNDARIO</vt:lpstr>
      <vt:lpstr>DIAGRAMA DE BLOQUES SECUNDARIO</vt:lpstr>
      <vt:lpstr>EJECUCIÓN DEL VI SECUNDARIO</vt:lpstr>
      <vt:lpstr>FRONT PANEL VENTANA SECUNDARIA DE FRECUENCIA</vt:lpstr>
      <vt:lpstr>FRONT PANEL VENTANA SECUNDARIA DE FRECUENCIA</vt:lpstr>
      <vt:lpstr>PARTES DEL FRONT PANEL SECUNDARIO</vt:lpstr>
      <vt:lpstr>PARTES DEL FRONT PANEL SECUNDARIO</vt:lpstr>
      <vt:lpstr>DIAGRAMA DE BLOQUES</vt:lpstr>
      <vt:lpstr>DIAGRAMA DE BLOQUES</vt:lpstr>
      <vt:lpstr>EJECUCIÓN DEL VI SECUNDARIO</vt:lpstr>
      <vt:lpstr>CALCULO DE FACTORES QUE INFLUYEN EN EL TRABAJO DEL MOTOR</vt:lpstr>
      <vt:lpstr>CILINDRADA UNITARIA</vt:lpstr>
      <vt:lpstr>CILINDRADA TOTAL</vt:lpstr>
      <vt:lpstr>CILINDRADA UNITARIA</vt:lpstr>
      <vt:lpstr>CILINDRADA TOTAL</vt:lpstr>
      <vt:lpstr>RELACIÓN DE COMPRESIÓN</vt:lpstr>
      <vt:lpstr>RELACIÓN DE COMPRESIÓN</vt:lpstr>
      <vt:lpstr>VELOCIDAD DEL EMBOLO</vt:lpstr>
      <vt:lpstr>VELOCIDAD DEL EMBOLO</vt:lpstr>
      <vt:lpstr>RELACIÓN DIÁMETRO/CARRERA</vt:lpstr>
      <vt:lpstr>CAUDAL DE COMBUSTIBLE DE INYECTORES</vt:lpstr>
      <vt:lpstr>CAUDAL DE COMBUSTIBLE DE INYECTORES</vt:lpstr>
      <vt:lpstr>CAUDAL DE COMBUSTIBLE DE INYECTORES</vt:lpstr>
      <vt:lpstr>CAUDAL DE COMBUSTIBLE DE INYECTORES</vt:lpstr>
      <vt:lpstr>CAUDAL DE COMBUSTIBLE DE INYECTORES</vt:lpstr>
      <vt:lpstr>CAUDAL DE COMBUSTIBLE DE INYECTORES</vt:lpstr>
      <vt:lpstr>CAUDAL DE COMBUSTIBLE DE INYECTORES</vt:lpstr>
      <vt:lpstr>CAUDAL DE COMBUSTIBLE DE INYECTORES</vt:lpstr>
      <vt:lpstr>CALCULO DE TORQUE</vt:lpstr>
      <vt:lpstr>CALCULO DE TORQUE</vt:lpstr>
      <vt:lpstr>GRAFICA EN LABVIEW</vt:lpstr>
      <vt:lpstr>GRAFICA EN EXCEL</vt:lpstr>
      <vt:lpstr>ANÁLISIS DE LA CURVA</vt:lpstr>
      <vt:lpstr>CALCULO DE POTENCIA</vt:lpstr>
      <vt:lpstr>CALCULO DE POTENCIA</vt:lpstr>
      <vt:lpstr>GRAFICA EN LABVIEW</vt:lpstr>
      <vt:lpstr>GRAFICA EN EXCEL</vt:lpstr>
      <vt:lpstr>ANÁLISIS DE LA CURVA</vt:lpstr>
      <vt:lpstr>CALCULO DE CONSUMO ESPECIFICO DE COMBUSTIBLE</vt:lpstr>
      <vt:lpstr>CALCULO DE CONSUMO ESPECIFICO DE COMBUSTIBLE</vt:lpstr>
      <vt:lpstr>CALCULO DE CONSUMO ESPECIFICO DE COMBUSTIBLE</vt:lpstr>
      <vt:lpstr>GRAFICA EN LABVIEW</vt:lpstr>
      <vt:lpstr>GRAFICA EN EXCEL</vt:lpstr>
      <vt:lpstr>ANÁLISIS DE LA CURVA</vt:lpstr>
      <vt:lpstr>PROGRAMA DE MANTENIMIENTO PREVENTIVO</vt:lpstr>
      <vt:lpstr>PROGRAMA DE MANTENIMIENTO PREVENTIVO</vt:lpstr>
      <vt:lpstr>PROGRAMA DE MANTENIMIENTO PREVENTIVO</vt:lpstr>
      <vt:lpstr>PROGRAMA DE MANTENIMIENTO PREVENTIVO</vt:lpstr>
      <vt:lpstr>PROGRAMA DE MANTENIMIENTO PREVENTIVO</vt:lpstr>
      <vt:lpstr>PROGRAMA DE MANTENIMIENTO PREVENTIVO</vt:lpstr>
      <vt:lpstr>PROGRAMA DE MANTENIMIENTO PREVENTIVO</vt:lpstr>
      <vt:lpstr>CHECK LIST DIARIO</vt:lpstr>
      <vt:lpstr>CHECK LIST QUINCENAL</vt:lpstr>
      <vt:lpstr>CHECK LIST MENSUAL</vt:lpstr>
      <vt:lpstr>ACTIVIDADES DE SERVICIO MENOR</vt:lpstr>
      <vt:lpstr>ACTIVIDADES DE SERVICIO MAYOR</vt:lpstr>
      <vt:lpstr>OVERHAUL</vt:lpstr>
      <vt:lpstr>GUÍA DE ENCENDIDO DEL MOTOR</vt:lpstr>
      <vt:lpstr>GUÍA DE ENCENDIDO DEL MOTOR</vt:lpstr>
      <vt:lpstr>GUÍA DE ENCENDIDO DEL MOTOR</vt:lpstr>
      <vt:lpstr>GUÍA DE ENCENDIDO DEL MOTOR</vt:lpstr>
      <vt:lpstr>GUÍA DE ENCENDIDO DEL MOTOR</vt:lpstr>
      <vt:lpstr>GUÍA DE ENCENDIDO DEL MOTOR</vt:lpstr>
      <vt:lpstr>GUÍA DE ENCENDIDO DEL MOTOR</vt:lpstr>
      <vt:lpstr>GUÍA DE ENCENDIDO DEL MOTOR</vt:lpstr>
      <vt:lpstr>GUÍA DE ENCENDIDO DEL MOTOR</vt:lpstr>
      <vt:lpstr>GUÍA DE ENCENDIDO DEL MOTOR</vt:lpstr>
      <vt:lpstr>GUÍA DE ENCENDIDO DEL MOTOR</vt:lpstr>
      <vt:lpstr>Conclusiones</vt:lpstr>
      <vt:lpstr>Conclusiones</vt:lpstr>
      <vt:lpstr>RECOMENDACIONES</vt:lpstr>
      <vt:lpstr>Conclusiones</vt:lpstr>
      <vt:lpstr>FOTOGRAFIAS</vt:lpstr>
      <vt:lpstr>FOTOGRAFIAS</vt:lpstr>
      <vt:lpstr>FIN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prototipo de plataforma para el lanzamiento de un cohete aero - espacial para el Centro de Investigación Científica (CIENCI) de la Escuela Politécnica del Ejército</dc:title>
  <dc:creator>Davo</dc:creator>
  <cp:lastModifiedBy>BLADIMIR</cp:lastModifiedBy>
  <cp:revision>199</cp:revision>
  <cp:lastPrinted>2013-04-04T14:02:29Z</cp:lastPrinted>
  <dcterms:created xsi:type="dcterms:W3CDTF">2012-08-22T15:17:31Z</dcterms:created>
  <dcterms:modified xsi:type="dcterms:W3CDTF">2014-02-03T12:18:02Z</dcterms:modified>
</cp:coreProperties>
</file>