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98" r:id="rId17"/>
    <p:sldId id="273" r:id="rId18"/>
    <p:sldId id="295" r:id="rId19"/>
    <p:sldId id="296" r:id="rId20"/>
    <p:sldId id="297"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99" r:id="rId34"/>
    <p:sldId id="286" r:id="rId35"/>
    <p:sldId id="287" r:id="rId36"/>
    <p:sldId id="288" r:id="rId37"/>
    <p:sldId id="289" r:id="rId38"/>
    <p:sldId id="290" r:id="rId39"/>
    <p:sldId id="291" r:id="rId40"/>
    <p:sldId id="292" r:id="rId41"/>
    <p:sldId id="293" r:id="rId42"/>
    <p:sldId id="29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72112" autoAdjust="0"/>
  </p:normalViewPr>
  <p:slideViewPr>
    <p:cSldViewPr snapToGrid="0" snapToObjects="1">
      <p:cViewPr varScale="1">
        <p:scale>
          <a:sx n="62" d="100"/>
          <a:sy n="62" d="100"/>
        </p:scale>
        <p:origin x="-243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3B44D-4556-4048-A0C8-09B7B418C061}" type="datetimeFigureOut">
              <a:rPr lang="en-US" smtClean="0"/>
              <a:t>19/02/14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8CB43-AB85-364B-B678-C786A79AD787}" type="slidenum">
              <a:rPr lang="en-US" smtClean="0"/>
              <a:t>‹#›</a:t>
            </a:fld>
            <a:endParaRPr lang="en-US"/>
          </a:p>
        </p:txBody>
      </p:sp>
    </p:spTree>
    <p:extLst>
      <p:ext uri="{BB962C8B-B14F-4D97-AF65-F5344CB8AC3E}">
        <p14:creationId xmlns:p14="http://schemas.microsoft.com/office/powerpoint/2010/main" val="784705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8CB43-AB85-364B-B678-C786A79AD787}" type="slidenum">
              <a:rPr lang="en-US" smtClean="0"/>
              <a:t>1</a:t>
            </a:fld>
            <a:endParaRPr lang="en-US"/>
          </a:p>
        </p:txBody>
      </p:sp>
    </p:spTree>
    <p:extLst>
      <p:ext uri="{BB962C8B-B14F-4D97-AF65-F5344CB8AC3E}">
        <p14:creationId xmlns:p14="http://schemas.microsoft.com/office/powerpoint/2010/main" val="413172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segunda ciudad más grande y más poblada del país</a:t>
            </a:r>
            <a:r>
              <a:rPr lang="es-ES_tradnl" dirty="0" smtClean="0">
                <a:effectLst/>
              </a:rPr>
              <a:t> </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Patrimonio Cultural de la Humanidad, por parte de la UNESCO en 1978</a:t>
            </a:r>
          </a:p>
          <a:p>
            <a:r>
              <a:rPr lang="es-ES" sz="1200" kern="1200" dirty="0" smtClean="0">
                <a:solidFill>
                  <a:schemeClr val="tx1"/>
                </a:solidFill>
                <a:effectLst/>
                <a:latin typeface="+mn-lt"/>
                <a:ea typeface="+mn-ea"/>
                <a:cs typeface="+mn-cs"/>
              </a:rPr>
              <a:t>Capital Americana de Cultura 2011</a:t>
            </a:r>
            <a:r>
              <a:rPr lang="es-ES_tradnl" dirty="0" smtClean="0">
                <a:effectLst/>
              </a:rPr>
              <a:t> </a:t>
            </a:r>
          </a:p>
          <a:p>
            <a:r>
              <a:rPr lang="es-ES" sz="1200" kern="1200" dirty="0" smtClean="0">
                <a:solidFill>
                  <a:schemeClr val="tx1"/>
                </a:solidFill>
                <a:effectLst/>
                <a:latin typeface="+mn-lt"/>
                <a:ea typeface="+mn-ea"/>
                <a:cs typeface="+mn-cs"/>
              </a:rPr>
              <a:t>545.000</a:t>
            </a:r>
            <a:r>
              <a:rPr lang="es-ES_tradnl" dirty="0" smtClean="0">
                <a:effectLst/>
              </a:rPr>
              <a:t> </a:t>
            </a:r>
          </a:p>
          <a:p>
            <a:r>
              <a:rPr lang="es-ES" sz="1200" kern="1200" dirty="0" smtClean="0">
                <a:solidFill>
                  <a:schemeClr val="tx1"/>
                </a:solidFill>
                <a:effectLst/>
                <a:latin typeface="+mn-lt"/>
                <a:ea typeface="+mn-ea"/>
                <a:cs typeface="+mn-cs"/>
              </a:rPr>
              <a:t>tasa de crecimiento anual de un 5%. </a:t>
            </a:r>
          </a:p>
          <a:p>
            <a:r>
              <a:rPr lang="es-ES" sz="1200" kern="1200" dirty="0" smtClean="0">
                <a:solidFill>
                  <a:schemeClr val="tx1"/>
                </a:solidFill>
                <a:effectLst/>
                <a:latin typeface="+mn-lt"/>
                <a:ea typeface="+mn-ea"/>
                <a:cs typeface="+mn-cs"/>
              </a:rPr>
              <a:t>junio, agosto, octubre y noviembre.</a:t>
            </a:r>
            <a:r>
              <a:rPr lang="es-ES_tradnl" dirty="0" smtClean="0">
                <a:effectLst/>
              </a:rPr>
              <a:t> </a:t>
            </a:r>
          </a:p>
          <a:p>
            <a:r>
              <a:rPr lang="es-ES" sz="1200" kern="1200" dirty="0" smtClean="0">
                <a:solidFill>
                  <a:schemeClr val="tx1"/>
                </a:solidFill>
                <a:effectLst/>
                <a:latin typeface="+mn-lt"/>
                <a:ea typeface="+mn-ea"/>
                <a:cs typeface="+mn-cs"/>
              </a:rPr>
              <a:t>2012 fue de 289 millones de dólares</a:t>
            </a:r>
            <a:r>
              <a:rPr lang="es-ES_tradnl" dirty="0" smtClean="0">
                <a:effectLst/>
              </a:rPr>
              <a:t> </a:t>
            </a:r>
            <a:endParaRPr lang="en-US" dirty="0"/>
          </a:p>
        </p:txBody>
      </p:sp>
      <p:sp>
        <p:nvSpPr>
          <p:cNvPr id="4" name="Slide Number Placeholder 3"/>
          <p:cNvSpPr>
            <a:spLocks noGrp="1"/>
          </p:cNvSpPr>
          <p:nvPr>
            <p:ph type="sldNum" sz="quarter" idx="10"/>
          </p:nvPr>
        </p:nvSpPr>
        <p:spPr/>
        <p:txBody>
          <a:bodyPr/>
          <a:lstStyle/>
          <a:p>
            <a:fld id="{40C8CB43-AB85-364B-B678-C786A79AD787}" type="slidenum">
              <a:rPr lang="en-US" smtClean="0"/>
              <a:t>4</a:t>
            </a:fld>
            <a:endParaRPr lang="en-US"/>
          </a:p>
        </p:txBody>
      </p:sp>
    </p:spTree>
    <p:extLst>
      <p:ext uri="{BB962C8B-B14F-4D97-AF65-F5344CB8AC3E}">
        <p14:creationId xmlns:p14="http://schemas.microsoft.com/office/powerpoint/2010/main" val="316618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iPhone 5s fue introducido el 10 de septiembre del 2013, es el primer teléfono que tiene un procesador de 64 bits de 1.3 GHz el Apple A7, cuenta con un sistema de identificación de huella digital, una memoria RAM de 1 GB y una cámara trasera con 8 megapíxeles. En la Figura 3 se muestra un iPhone 5s</a:t>
            </a:r>
            <a:r>
              <a:rPr lang="es-ES_tradnl" dirty="0" smtClean="0">
                <a:effectLst/>
              </a:rPr>
              <a:t> </a:t>
            </a:r>
          </a:p>
          <a:p>
            <a:endParaRPr lang="es-ES_tradnl" dirty="0" smtClean="0">
              <a:effectLst/>
            </a:endParaRPr>
          </a:p>
          <a:p>
            <a:r>
              <a:rPr lang="es-ES_tradnl" sz="1200" kern="1200" dirty="0" smtClean="0">
                <a:solidFill>
                  <a:schemeClr val="tx1"/>
                </a:solidFill>
                <a:effectLst/>
                <a:latin typeface="+mn-lt"/>
                <a:ea typeface="+mn-ea"/>
                <a:cs typeface="+mn-cs"/>
              </a:rPr>
              <a:t>El </a:t>
            </a:r>
            <a:r>
              <a:rPr lang="es-ES_tradnl" sz="1200" kern="1200" dirty="0" err="1" smtClean="0">
                <a:solidFill>
                  <a:schemeClr val="tx1"/>
                </a:solidFill>
                <a:effectLst/>
                <a:latin typeface="+mn-lt"/>
                <a:ea typeface="+mn-ea"/>
                <a:cs typeface="+mn-cs"/>
              </a:rPr>
              <a:t>iPad</a:t>
            </a:r>
            <a:r>
              <a:rPr lang="es-ES_tradnl" sz="1200" kern="1200" dirty="0" smtClean="0">
                <a:solidFill>
                  <a:schemeClr val="tx1"/>
                </a:solidFill>
                <a:effectLst/>
                <a:latin typeface="+mn-lt"/>
                <a:ea typeface="+mn-ea"/>
                <a:cs typeface="+mn-cs"/>
              </a:rPr>
              <a:t> Air fue introducido el 22 de octubre del 2013, también cuenta con el procesador de 64 bits Apple A7 convirtiéndola en la primera Tablet de 64 bits del mercado. Cuenta con una pantalla 9.7 pulgadas, una cámara frontal de 1,2 megapíxeles y una cámara posterior de 5 megapíxeles. En la Figura 4 se muestra un </a:t>
            </a:r>
            <a:r>
              <a:rPr lang="es-ES_tradnl" sz="1200" kern="1200" dirty="0" err="1" smtClean="0">
                <a:solidFill>
                  <a:schemeClr val="tx1"/>
                </a:solidFill>
                <a:effectLst/>
                <a:latin typeface="+mn-lt"/>
                <a:ea typeface="+mn-ea"/>
                <a:cs typeface="+mn-cs"/>
              </a:rPr>
              <a:t>iPad</a:t>
            </a:r>
            <a:r>
              <a:rPr lang="es-ES_tradnl" sz="1200" kern="1200" dirty="0" smtClean="0">
                <a:solidFill>
                  <a:schemeClr val="tx1"/>
                </a:solidFill>
                <a:effectLst/>
                <a:latin typeface="+mn-lt"/>
                <a:ea typeface="+mn-ea"/>
                <a:cs typeface="+mn-cs"/>
              </a:rPr>
              <a:t> Air.</a:t>
            </a:r>
            <a:r>
              <a:rPr lang="es-ES_tradnl" dirty="0" smtClean="0">
                <a:effectLst/>
              </a:rPr>
              <a:t> </a:t>
            </a:r>
            <a:endParaRPr lang="en-US" dirty="0"/>
          </a:p>
        </p:txBody>
      </p:sp>
      <p:sp>
        <p:nvSpPr>
          <p:cNvPr id="4" name="Slide Number Placeholder 3"/>
          <p:cNvSpPr>
            <a:spLocks noGrp="1"/>
          </p:cNvSpPr>
          <p:nvPr>
            <p:ph type="sldNum" sz="quarter" idx="10"/>
          </p:nvPr>
        </p:nvSpPr>
        <p:spPr/>
        <p:txBody>
          <a:bodyPr/>
          <a:lstStyle/>
          <a:p>
            <a:fld id="{40C8CB43-AB85-364B-B678-C786A79AD787}" type="slidenum">
              <a:rPr lang="en-US" smtClean="0"/>
              <a:t>22</a:t>
            </a:fld>
            <a:endParaRPr lang="en-US"/>
          </a:p>
        </p:txBody>
      </p:sp>
    </p:spTree>
    <p:extLst>
      <p:ext uri="{BB962C8B-B14F-4D97-AF65-F5344CB8AC3E}">
        <p14:creationId xmlns:p14="http://schemas.microsoft.com/office/powerpoint/2010/main" val="367606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Samsung </a:t>
            </a:r>
            <a:r>
              <a:rPr lang="es-ES_tradnl" sz="1200" kern="1200" dirty="0" err="1" smtClean="0">
                <a:solidFill>
                  <a:schemeClr val="tx1"/>
                </a:solidFill>
                <a:effectLst/>
                <a:latin typeface="+mn-lt"/>
                <a:ea typeface="+mn-ea"/>
                <a:cs typeface="+mn-cs"/>
              </a:rPr>
              <a:t>Galaxy</a:t>
            </a:r>
            <a:r>
              <a:rPr lang="es-ES_tradnl" sz="1200" kern="1200" dirty="0" smtClean="0">
                <a:solidFill>
                  <a:schemeClr val="tx1"/>
                </a:solidFill>
                <a:effectLst/>
                <a:latin typeface="+mn-lt"/>
                <a:ea typeface="+mn-ea"/>
                <a:cs typeface="+mn-cs"/>
              </a:rPr>
              <a:t> S4 introducido el 14 de marzo del 2013, esta compuesto por un procesador </a:t>
            </a:r>
            <a:r>
              <a:rPr lang="es-ES_tradnl" sz="1200" kern="1200" dirty="0" err="1" smtClean="0">
                <a:solidFill>
                  <a:schemeClr val="tx1"/>
                </a:solidFill>
                <a:effectLst/>
                <a:latin typeface="+mn-lt"/>
                <a:ea typeface="+mn-ea"/>
                <a:cs typeface="+mn-cs"/>
              </a:rPr>
              <a:t>Qualcomm</a:t>
            </a:r>
            <a:r>
              <a:rPr lang="es-ES_tradnl" sz="1200" kern="1200" dirty="0" smtClean="0">
                <a:solidFill>
                  <a:schemeClr val="tx1"/>
                </a:solidFill>
                <a:effectLst/>
                <a:latin typeface="+mn-lt"/>
                <a:ea typeface="+mn-ea"/>
                <a:cs typeface="+mn-cs"/>
              </a:rPr>
              <a:t> de 1.9 GHz, memoria RAM de 2GB, cámara delantera de 2 </a:t>
            </a:r>
            <a:r>
              <a:rPr lang="es-ES_tradnl" sz="1200" kern="1200" dirty="0" err="1" smtClean="0">
                <a:solidFill>
                  <a:schemeClr val="tx1"/>
                </a:solidFill>
                <a:effectLst/>
                <a:latin typeface="+mn-lt"/>
                <a:ea typeface="+mn-ea"/>
                <a:cs typeface="+mn-cs"/>
              </a:rPr>
              <a:t>mpx</a:t>
            </a:r>
            <a:r>
              <a:rPr lang="es-ES_tradnl" sz="1200" kern="1200" dirty="0" smtClean="0">
                <a:solidFill>
                  <a:schemeClr val="tx1"/>
                </a:solidFill>
                <a:effectLst/>
                <a:latin typeface="+mn-lt"/>
                <a:ea typeface="+mn-ea"/>
                <a:cs typeface="+mn-cs"/>
              </a:rPr>
              <a:t> y cámara trasera de 13 </a:t>
            </a:r>
            <a:r>
              <a:rPr lang="es-ES_tradnl" sz="1200" kern="1200" dirty="0" err="1" smtClean="0">
                <a:solidFill>
                  <a:schemeClr val="tx1"/>
                </a:solidFill>
                <a:effectLst/>
                <a:latin typeface="+mn-lt"/>
                <a:ea typeface="+mn-ea"/>
                <a:cs typeface="+mn-cs"/>
              </a:rPr>
              <a:t>mpx</a:t>
            </a:r>
            <a:r>
              <a:rPr lang="es-ES_tradnl" sz="1200" kern="1200" dirty="0" smtClean="0">
                <a:solidFill>
                  <a:schemeClr val="tx1"/>
                </a:solidFill>
                <a:effectLst/>
                <a:latin typeface="+mn-lt"/>
                <a:ea typeface="+mn-ea"/>
                <a:cs typeface="+mn-cs"/>
              </a:rPr>
              <a:t>. En la Figura 5 me muestra un Samsung </a:t>
            </a:r>
            <a:r>
              <a:rPr lang="es-ES_tradnl" sz="1200" kern="1200" dirty="0" err="1" smtClean="0">
                <a:solidFill>
                  <a:schemeClr val="tx1"/>
                </a:solidFill>
                <a:effectLst/>
                <a:latin typeface="+mn-lt"/>
                <a:ea typeface="+mn-ea"/>
                <a:cs typeface="+mn-cs"/>
              </a:rPr>
              <a:t>Galaxy</a:t>
            </a:r>
            <a:r>
              <a:rPr lang="es-ES_tradnl" sz="1200" kern="1200" dirty="0" smtClean="0">
                <a:solidFill>
                  <a:schemeClr val="tx1"/>
                </a:solidFill>
                <a:effectLst/>
                <a:latin typeface="+mn-lt"/>
                <a:ea typeface="+mn-ea"/>
                <a:cs typeface="+mn-cs"/>
              </a:rPr>
              <a:t> S4</a:t>
            </a:r>
            <a:r>
              <a:rPr lang="es-ES_tradnl" dirty="0" smtClean="0">
                <a:effectLst/>
              </a:rPr>
              <a:t> </a:t>
            </a:r>
          </a:p>
          <a:p>
            <a:endParaRPr lang="es-ES_tradnl" dirty="0" smtClean="0">
              <a:effectLst/>
            </a:endParaRPr>
          </a:p>
          <a:p>
            <a:r>
              <a:rPr lang="es-ES_tradnl" sz="1200" kern="1200" dirty="0" smtClean="0">
                <a:solidFill>
                  <a:schemeClr val="tx1"/>
                </a:solidFill>
                <a:effectLst/>
                <a:latin typeface="+mn-lt"/>
                <a:ea typeface="+mn-ea"/>
                <a:cs typeface="+mn-cs"/>
              </a:rPr>
              <a:t>La Samsung </a:t>
            </a:r>
            <a:r>
              <a:rPr lang="es-ES_tradnl" sz="1200" kern="1200" dirty="0" err="1" smtClean="0">
                <a:solidFill>
                  <a:schemeClr val="tx1"/>
                </a:solidFill>
                <a:effectLst/>
                <a:latin typeface="+mn-lt"/>
                <a:ea typeface="+mn-ea"/>
                <a:cs typeface="+mn-cs"/>
              </a:rPr>
              <a:t>Galaxy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Tab</a:t>
            </a:r>
            <a:r>
              <a:rPr lang="es-ES_tradnl" sz="1200" kern="1200" dirty="0" smtClean="0">
                <a:solidFill>
                  <a:schemeClr val="tx1"/>
                </a:solidFill>
                <a:effectLst/>
                <a:latin typeface="+mn-lt"/>
                <a:ea typeface="+mn-ea"/>
                <a:cs typeface="+mn-cs"/>
              </a:rPr>
              <a:t> 3 introducida el 24 de junio del 2013  cuenta con un procesador Intel </a:t>
            </a:r>
            <a:r>
              <a:rPr lang="es-ES_tradnl" sz="1200" kern="1200" dirty="0" err="1" smtClean="0">
                <a:solidFill>
                  <a:schemeClr val="tx1"/>
                </a:solidFill>
                <a:effectLst/>
                <a:latin typeface="+mn-lt"/>
                <a:ea typeface="+mn-ea"/>
                <a:cs typeface="+mn-cs"/>
              </a:rPr>
              <a:t>Atom</a:t>
            </a:r>
            <a:r>
              <a:rPr lang="es-ES_tradnl" sz="1200" kern="1200" dirty="0" smtClean="0">
                <a:solidFill>
                  <a:schemeClr val="tx1"/>
                </a:solidFill>
                <a:effectLst/>
                <a:latin typeface="+mn-lt"/>
                <a:ea typeface="+mn-ea"/>
                <a:cs typeface="+mn-cs"/>
              </a:rPr>
              <a:t> de 1.6 GHz, memoria RAM de 1 GB, con cámara frontal de 1.3 </a:t>
            </a:r>
            <a:r>
              <a:rPr lang="es-ES_tradnl" sz="1200" kern="1200" dirty="0" err="1" smtClean="0">
                <a:solidFill>
                  <a:schemeClr val="tx1"/>
                </a:solidFill>
                <a:effectLst/>
                <a:latin typeface="+mn-lt"/>
                <a:ea typeface="+mn-ea"/>
                <a:cs typeface="+mn-cs"/>
              </a:rPr>
              <a:t>mpx</a:t>
            </a:r>
            <a:r>
              <a:rPr lang="es-ES_tradnl" sz="1200" kern="1200" dirty="0" smtClean="0">
                <a:solidFill>
                  <a:schemeClr val="tx1"/>
                </a:solidFill>
                <a:effectLst/>
                <a:latin typeface="+mn-lt"/>
                <a:ea typeface="+mn-ea"/>
                <a:cs typeface="+mn-cs"/>
              </a:rPr>
              <a:t> y cámara posterior de 3.15 </a:t>
            </a:r>
            <a:r>
              <a:rPr lang="es-ES_tradnl" sz="1200" kern="1200" dirty="0" err="1" smtClean="0">
                <a:solidFill>
                  <a:schemeClr val="tx1"/>
                </a:solidFill>
                <a:effectLst/>
                <a:latin typeface="+mn-lt"/>
                <a:ea typeface="+mn-ea"/>
                <a:cs typeface="+mn-cs"/>
              </a:rPr>
              <a:t>mpx</a:t>
            </a:r>
            <a:r>
              <a:rPr lang="es-ES_tradnl" sz="1200" kern="1200" dirty="0" smtClean="0">
                <a:solidFill>
                  <a:schemeClr val="tx1"/>
                </a:solidFill>
                <a:effectLst/>
                <a:latin typeface="+mn-lt"/>
                <a:ea typeface="+mn-ea"/>
                <a:cs typeface="+mn-cs"/>
              </a:rPr>
              <a:t>. Viene en tres diferentes tamaños de pantalla 7.0, 8.0 10.1 pulgadas. En la Figura 6 se muestra una Samsung </a:t>
            </a:r>
            <a:r>
              <a:rPr lang="es-ES_tradnl" sz="1200" kern="1200" dirty="0" err="1" smtClean="0">
                <a:solidFill>
                  <a:schemeClr val="tx1"/>
                </a:solidFill>
                <a:effectLst/>
                <a:latin typeface="+mn-lt"/>
                <a:ea typeface="+mn-ea"/>
                <a:cs typeface="+mn-cs"/>
              </a:rPr>
              <a:t>Galaxy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Tab</a:t>
            </a:r>
            <a:r>
              <a:rPr lang="es-ES_tradnl" sz="1200" kern="1200" dirty="0" smtClean="0">
                <a:solidFill>
                  <a:schemeClr val="tx1"/>
                </a:solidFill>
                <a:effectLst/>
                <a:latin typeface="+mn-lt"/>
                <a:ea typeface="+mn-ea"/>
                <a:cs typeface="+mn-cs"/>
              </a:rPr>
              <a:t> 3</a:t>
            </a:r>
            <a:r>
              <a:rPr lang="es-ES_tradnl" dirty="0" smtClean="0">
                <a:effectLst/>
              </a:rPr>
              <a:t> </a:t>
            </a:r>
            <a:endParaRPr lang="en-US" dirty="0"/>
          </a:p>
        </p:txBody>
      </p:sp>
      <p:sp>
        <p:nvSpPr>
          <p:cNvPr id="4" name="Slide Number Placeholder 3"/>
          <p:cNvSpPr>
            <a:spLocks noGrp="1"/>
          </p:cNvSpPr>
          <p:nvPr>
            <p:ph type="sldNum" sz="quarter" idx="10"/>
          </p:nvPr>
        </p:nvSpPr>
        <p:spPr/>
        <p:txBody>
          <a:bodyPr/>
          <a:lstStyle/>
          <a:p>
            <a:fld id="{40C8CB43-AB85-364B-B678-C786A79AD787}" type="slidenum">
              <a:rPr lang="en-US" smtClean="0"/>
              <a:t>23</a:t>
            </a:fld>
            <a:endParaRPr lang="en-US"/>
          </a:p>
        </p:txBody>
      </p:sp>
    </p:spTree>
    <p:extLst>
      <p:ext uri="{BB962C8B-B14F-4D97-AF65-F5344CB8AC3E}">
        <p14:creationId xmlns:p14="http://schemas.microsoft.com/office/powerpoint/2010/main" val="408833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Esta metodología se creo pensando en las aplicaciones web, cuya principal característica es la navegabilidad, característica fundamental de las aplicaciones móviles, la cual no es tomada en cuenta en otras metodologías, haciendo a OOHDM una gran herramienta para el desarrollo móvil</a:t>
            </a:r>
            <a:r>
              <a:rPr lang="es-ES_tradnl" dirty="0" smtClean="0">
                <a:effectLst/>
              </a:rPr>
              <a:t> </a:t>
            </a:r>
            <a:endParaRPr lang="en-US" dirty="0"/>
          </a:p>
        </p:txBody>
      </p:sp>
      <p:sp>
        <p:nvSpPr>
          <p:cNvPr id="4" name="Slide Number Placeholder 3"/>
          <p:cNvSpPr>
            <a:spLocks noGrp="1"/>
          </p:cNvSpPr>
          <p:nvPr>
            <p:ph type="sldNum" sz="quarter" idx="10"/>
          </p:nvPr>
        </p:nvSpPr>
        <p:spPr/>
        <p:txBody>
          <a:bodyPr/>
          <a:lstStyle/>
          <a:p>
            <a:fld id="{40C8CB43-AB85-364B-B678-C786A79AD787}" type="slidenum">
              <a:rPr lang="en-US" smtClean="0"/>
              <a:t>29</a:t>
            </a:fld>
            <a:endParaRPr lang="en-US"/>
          </a:p>
        </p:txBody>
      </p:sp>
    </p:spTree>
    <p:extLst>
      <p:ext uri="{BB962C8B-B14F-4D97-AF65-F5344CB8AC3E}">
        <p14:creationId xmlns:p14="http://schemas.microsoft.com/office/powerpoint/2010/main" val="2361069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A88616D-4171-164A-B33D-545C80ED4B69}" type="slidenum">
              <a:rPr lang="en-US" smtClean="0"/>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s-ES_tradnl"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dirty="0"/>
          </a:p>
        </p:txBody>
      </p:sp>
      <p:sp>
        <p:nvSpPr>
          <p:cNvPr id="4" name="Date Placeholder 3"/>
          <p:cNvSpPr>
            <a:spLocks noGrp="1"/>
          </p:cNvSpPr>
          <p:nvPr>
            <p:ph type="dt" sz="half" idx="10"/>
          </p:nvPr>
        </p:nvSpPr>
        <p:spPr/>
        <p:txBody>
          <a:bodyPr/>
          <a:lstStyle/>
          <a:p>
            <a:fld id="{FAAF43B6-2D44-2B43-BD31-94574655C93C}" type="datetimeFigureOut">
              <a:rPr lang="en-US" smtClean="0"/>
              <a:t>19/02/14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FAAF43B6-2D44-2B43-BD31-94574655C93C}" type="datetimeFigureOut">
              <a:rPr lang="en-US" smtClean="0"/>
              <a:t>19/02/14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8616D-4171-164A-B33D-545C80ED4B6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s-ES_tradnl"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FAAF43B6-2D44-2B43-BD31-94574655C93C}" type="datetimeFigureOut">
              <a:rPr lang="en-US" smtClean="0"/>
              <a:t>19/02/14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8616D-4171-164A-B33D-545C80ED4B6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s-ES_tradnl"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FAAF43B6-2D44-2B43-BD31-94574655C93C}" type="datetimeFigureOut">
              <a:rPr lang="en-US" smtClean="0"/>
              <a:t>19/02/14</a:t>
            </a:fld>
            <a:endParaRPr lang="en-US" dirty="0"/>
          </a:p>
        </p:txBody>
      </p:sp>
      <p:sp>
        <p:nvSpPr>
          <p:cNvPr id="6" name="Footer Placeholder 5"/>
          <p:cNvSpPr>
            <a:spLocks noGrp="1"/>
          </p:cNvSpPr>
          <p:nvPr>
            <p:ph type="ftr" sz="quarter" idx="11"/>
          </p:nvPr>
        </p:nvSpPr>
        <p:spPr>
          <a:xfrm>
            <a:off x="5867399" y="6288741"/>
            <a:ext cx="2675965" cy="365125"/>
          </a:xfrm>
        </p:spPr>
        <p:txBody>
          <a:bodyPr/>
          <a:lstStyle/>
          <a:p>
            <a:endParaRPr lang="en-US" dirty="0"/>
          </a:p>
        </p:txBody>
      </p:sp>
      <p:sp>
        <p:nvSpPr>
          <p:cNvPr id="7" name="Slide Number Placeholder 6"/>
          <p:cNvSpPr>
            <a:spLocks noGrp="1"/>
          </p:cNvSpPr>
          <p:nvPr>
            <p:ph type="sldNum" sz="quarter" idx="12"/>
          </p:nvPr>
        </p:nvSpPr>
        <p:spPr/>
        <p:txBody>
          <a:bodyPr/>
          <a:lstStyle/>
          <a:p>
            <a:fld id="{9A88616D-4171-164A-B33D-545C80ED4B69}" type="slidenum">
              <a:rPr lang="en-US" smtClean="0"/>
              <a:t>‹#›</a:t>
            </a:fld>
            <a:endParaRPr lang="en-US" dirty="0"/>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err="1" smtClean="0"/>
              <a:t>Drag</a:t>
            </a:r>
            <a:r>
              <a:rPr lang="es-ES_tradnl" dirty="0" smtClean="0"/>
              <a:t> </a:t>
            </a:r>
            <a:r>
              <a:rPr lang="es-ES_tradnl" dirty="0" err="1" smtClean="0"/>
              <a:t>picture</a:t>
            </a:r>
            <a:r>
              <a:rPr lang="es-ES_tradnl" dirty="0" smtClean="0"/>
              <a:t> </a:t>
            </a:r>
            <a:r>
              <a:rPr lang="es-ES_tradnl" dirty="0" err="1" smtClean="0"/>
              <a:t>to</a:t>
            </a:r>
            <a:r>
              <a:rPr lang="es-ES_tradnl" dirty="0" smtClean="0"/>
              <a:t> </a:t>
            </a:r>
            <a:r>
              <a:rPr lang="es-ES_tradnl" dirty="0" err="1" smtClean="0"/>
              <a:t>placeholder</a:t>
            </a:r>
            <a:r>
              <a:rPr lang="es-ES_tradnl" dirty="0" smtClean="0"/>
              <a:t> </a:t>
            </a:r>
            <a:r>
              <a:rPr lang="es-ES_tradnl" dirty="0" err="1" smtClean="0"/>
              <a:t>or</a:t>
            </a:r>
            <a:r>
              <a:rPr lang="es-ES_tradnl" dirty="0" smtClean="0"/>
              <a:t> </a:t>
            </a:r>
            <a:r>
              <a:rPr lang="es-ES_tradnl" dirty="0" err="1" smtClean="0"/>
              <a:t>click</a:t>
            </a:r>
            <a:r>
              <a:rPr lang="es-ES_tradnl" dirty="0" smtClean="0"/>
              <a:t> </a:t>
            </a:r>
            <a:r>
              <a:rPr lang="es-ES_tradnl" dirty="0" err="1" smtClean="0"/>
              <a:t>icon</a:t>
            </a:r>
            <a:r>
              <a:rPr lang="es-ES_tradnl" dirty="0" smtClean="0"/>
              <a:t> </a:t>
            </a:r>
            <a:r>
              <a:rPr lang="es-ES_tradnl" dirty="0" err="1" smtClean="0"/>
              <a:t>to</a:t>
            </a:r>
            <a:r>
              <a:rPr lang="es-ES_tradnl" dirty="0" smtClean="0"/>
              <a:t> </a:t>
            </a:r>
            <a:r>
              <a:rPr lang="es-ES_tradnl" dirty="0" err="1" smtClean="0"/>
              <a:t>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s-ES_tradnl"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AAF43B6-2D44-2B43-BD31-94574655C93C}" type="datetimeFigureOut">
              <a:rPr lang="en-US" smtClean="0"/>
              <a:t>19/02/14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A88616D-4171-164A-B33D-545C80ED4B6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s-ES_tradnl"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AAF43B6-2D44-2B43-BD31-94574655C93C}" type="datetimeFigureOut">
              <a:rPr lang="en-US" smtClean="0"/>
              <a:t>19/02/14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A88616D-4171-164A-B33D-545C80ED4B6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FAAF43B6-2D44-2B43-BD31-94574655C93C}" type="datetimeFigureOut">
              <a:rPr lang="en-US" smtClean="0"/>
              <a:t>19/02/14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616D-4171-164A-B33D-545C80ED4B6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s-ES_tradnl"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FAAF43B6-2D44-2B43-BD31-94574655C93C}" type="datetimeFigureOut">
              <a:rPr lang="en-US" smtClean="0"/>
              <a:t>19/02/14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8616D-4171-164A-B33D-545C80ED4B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FAAF43B6-2D44-2B43-BD31-94574655C93C}" type="datetimeFigureOut">
              <a:rPr lang="en-US" smtClean="0"/>
              <a:t>19/02/14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8616D-4171-164A-B33D-545C80ED4B6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s-ES_tradnl"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FAAF43B6-2D44-2B43-BD31-94574655C93C}" type="datetimeFigureOut">
              <a:rPr lang="en-US" smtClean="0"/>
              <a:t>19/02/14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8616D-4171-164A-B33D-545C80ED4B6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Date Placeholder 4"/>
          <p:cNvSpPr>
            <a:spLocks noGrp="1"/>
          </p:cNvSpPr>
          <p:nvPr>
            <p:ph type="dt" sz="half" idx="10"/>
          </p:nvPr>
        </p:nvSpPr>
        <p:spPr/>
        <p:txBody>
          <a:bodyPr/>
          <a:lstStyle/>
          <a:p>
            <a:fld id="{FAAF43B6-2D44-2B43-BD31-94574655C93C}" type="datetimeFigureOut">
              <a:rPr lang="en-US" smtClean="0"/>
              <a:t>19/02/14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8616D-4171-164A-B33D-545C80ED4B6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s-ES_tradnl"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7" name="Date Placeholder 6"/>
          <p:cNvSpPr>
            <a:spLocks noGrp="1"/>
          </p:cNvSpPr>
          <p:nvPr>
            <p:ph type="dt" sz="half" idx="10"/>
          </p:nvPr>
        </p:nvSpPr>
        <p:spPr/>
        <p:txBody>
          <a:bodyPr/>
          <a:lstStyle/>
          <a:p>
            <a:fld id="{FAAF43B6-2D44-2B43-BD31-94574655C93C}" type="datetimeFigureOut">
              <a:rPr lang="en-US" smtClean="0"/>
              <a:t>19/02/14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8616D-4171-164A-B33D-545C80ED4B69}" type="slidenum">
              <a:rPr lang="en-US" smtClean="0"/>
              <a:t>‹#›</a:t>
            </a:fld>
            <a:endParaRPr lang="en-US" dirty="0"/>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Date Placeholder 4"/>
          <p:cNvSpPr>
            <a:spLocks noGrp="1"/>
          </p:cNvSpPr>
          <p:nvPr>
            <p:ph type="dt" sz="half" idx="10"/>
          </p:nvPr>
        </p:nvSpPr>
        <p:spPr/>
        <p:txBody>
          <a:bodyPr/>
          <a:lstStyle/>
          <a:p>
            <a:fld id="{FAAF43B6-2D44-2B43-BD31-94574655C93C}" type="datetimeFigureOut">
              <a:rPr lang="en-US" smtClean="0"/>
              <a:t>19/02/14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8616D-4171-164A-B33D-545C80ED4B69}" type="slidenum">
              <a:rPr lang="en-US" smtClean="0"/>
              <a:t>‹#›</a:t>
            </a:fld>
            <a:endParaRPr lang="en-US"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Date Placeholder 4"/>
          <p:cNvSpPr>
            <a:spLocks noGrp="1"/>
          </p:cNvSpPr>
          <p:nvPr>
            <p:ph type="dt" sz="half" idx="10"/>
          </p:nvPr>
        </p:nvSpPr>
        <p:spPr/>
        <p:txBody>
          <a:bodyPr/>
          <a:lstStyle/>
          <a:p>
            <a:fld id="{FAAF43B6-2D44-2B43-BD31-94574655C93C}" type="datetimeFigureOut">
              <a:rPr lang="en-US" smtClean="0"/>
              <a:t>19/02/14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8616D-4171-164A-B33D-545C80ED4B69}" type="slidenum">
              <a:rPr lang="en-US" smtClean="0"/>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Click to edit Master title style</a:t>
            </a:r>
            <a:endParaRPr/>
          </a:p>
        </p:txBody>
      </p:sp>
      <p:sp>
        <p:nvSpPr>
          <p:cNvPr id="5" name="Date Placeholder 4"/>
          <p:cNvSpPr>
            <a:spLocks noGrp="1"/>
          </p:cNvSpPr>
          <p:nvPr>
            <p:ph type="dt" sz="half" idx="10"/>
          </p:nvPr>
        </p:nvSpPr>
        <p:spPr/>
        <p:txBody>
          <a:bodyPr/>
          <a:lstStyle/>
          <a:p>
            <a:fld id="{FAAF43B6-2D44-2B43-BD31-94574655C93C}" type="datetimeFigureOut">
              <a:rPr lang="en-US" smtClean="0"/>
              <a:t>19/02/14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8616D-4171-164A-B33D-545C80ED4B69}" type="slidenum">
              <a:rPr lang="en-US" smtClean="0"/>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Click to edit Master title style</a:t>
            </a:r>
            <a:endParaRPr/>
          </a:p>
        </p:txBody>
      </p:sp>
      <p:sp>
        <p:nvSpPr>
          <p:cNvPr id="3" name="Date Placeholder 2"/>
          <p:cNvSpPr>
            <a:spLocks noGrp="1"/>
          </p:cNvSpPr>
          <p:nvPr>
            <p:ph type="dt" sz="half" idx="10"/>
          </p:nvPr>
        </p:nvSpPr>
        <p:spPr/>
        <p:txBody>
          <a:bodyPr/>
          <a:lstStyle/>
          <a:p>
            <a:fld id="{FAAF43B6-2D44-2B43-BD31-94574655C93C}" type="datetimeFigureOut">
              <a:rPr lang="en-US" smtClean="0"/>
              <a:t>19/02/14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8616D-4171-164A-B33D-545C80ED4B6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s-ES_tradnl"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FAAF43B6-2D44-2B43-BD31-94574655C93C}" type="datetimeFigureOut">
              <a:rPr lang="en-US" smtClean="0"/>
              <a:t>19/02/14</a:t>
            </a:fld>
            <a:endParaRPr lang="en-US"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A88616D-4171-164A-B33D-545C80ED4B6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3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88" y="913885"/>
            <a:ext cx="8456700" cy="3048516"/>
          </a:xfrm>
        </p:spPr>
        <p:txBody>
          <a:bodyPr>
            <a:noAutofit/>
          </a:bodyPr>
          <a:lstStyle/>
          <a:p>
            <a:pPr algn="ctr"/>
            <a:r>
              <a:rPr lang="en-US" sz="3200" dirty="0" smtClean="0"/>
              <a:t>DESARROLLO DE UNA APLICACIÓN MÓVIL PARA APOYAR AL TURISMO DEL CENTRO HISTÓRICO, UTILIZANDO REALIDAD AUMENTADA Y GEOLOCALIZACIÓN, PARA LA EMPRESA VLBS. CIA. LTDA</a:t>
            </a:r>
            <a:endParaRPr lang="en-US" sz="3200" dirty="0"/>
          </a:p>
        </p:txBody>
      </p:sp>
      <p:sp>
        <p:nvSpPr>
          <p:cNvPr id="3" name="Subtitle 2"/>
          <p:cNvSpPr>
            <a:spLocks noGrp="1"/>
          </p:cNvSpPr>
          <p:nvPr>
            <p:ph type="subTitle" idx="1"/>
          </p:nvPr>
        </p:nvSpPr>
        <p:spPr>
          <a:xfrm>
            <a:off x="1600201" y="4431569"/>
            <a:ext cx="6762749" cy="1752600"/>
          </a:xfrm>
        </p:spPr>
        <p:txBody>
          <a:bodyPr>
            <a:normAutofit lnSpcReduction="10000"/>
          </a:bodyPr>
          <a:lstStyle/>
          <a:p>
            <a:pPr algn="ctr"/>
            <a:endParaRPr lang="en-US" dirty="0" smtClean="0"/>
          </a:p>
          <a:p>
            <a:pPr algn="ctr"/>
            <a:r>
              <a:rPr lang="en-US" dirty="0" smtClean="0"/>
              <a:t>DANIEL AUGUSTO VERA YÁNEZ</a:t>
            </a:r>
          </a:p>
          <a:p>
            <a:pPr algn="ctr"/>
            <a:endParaRPr lang="en-US" dirty="0"/>
          </a:p>
          <a:p>
            <a:pPr algn="ctr"/>
            <a:r>
              <a:rPr lang="en-US" dirty="0" smtClean="0"/>
              <a:t>DIRECTOR: ING. OSWALDO DÍAZ</a:t>
            </a:r>
          </a:p>
          <a:p>
            <a:pPr algn="ctr"/>
            <a:r>
              <a:rPr lang="en-US" dirty="0" smtClean="0"/>
              <a:t>CODIRECTOR: ING. DIEGO MARCILLO</a:t>
            </a:r>
            <a:endParaRPr lang="en-US" dirty="0"/>
          </a:p>
        </p:txBody>
      </p:sp>
    </p:spTree>
    <p:extLst>
      <p:ext uri="{BB962C8B-B14F-4D97-AF65-F5344CB8AC3E}">
        <p14:creationId xmlns:p14="http://schemas.microsoft.com/office/powerpoint/2010/main" val="101674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INTRODUCCIÓN</a:t>
            </a:r>
          </a:p>
          <a:p>
            <a:r>
              <a:rPr lang="en-US" dirty="0" smtClean="0"/>
              <a:t>OBJETIVOS</a:t>
            </a:r>
          </a:p>
          <a:p>
            <a:r>
              <a:rPr lang="en-US" dirty="0" smtClean="0">
                <a:solidFill>
                  <a:srgbClr val="FFFF00"/>
                </a:solidFill>
              </a:rPr>
              <a:t>ALCANCE</a:t>
            </a:r>
          </a:p>
          <a:p>
            <a:r>
              <a:rPr lang="en-US" dirty="0" smtClean="0"/>
              <a:t>MARCO TEÓRICO</a:t>
            </a:r>
          </a:p>
          <a:p>
            <a:r>
              <a:rPr lang="en-US" dirty="0" smtClean="0"/>
              <a:t>METODOLOGÍA</a:t>
            </a:r>
          </a:p>
          <a:p>
            <a:r>
              <a:rPr lang="en-US" dirty="0" smtClean="0"/>
              <a:t>CONCLUSIONES Y RECOMENDACIONES</a:t>
            </a:r>
          </a:p>
          <a:p>
            <a:r>
              <a:rPr lang="en-US" dirty="0" smtClean="0"/>
              <a:t>DEMO</a:t>
            </a:r>
            <a:endParaRPr lang="en-US" dirty="0"/>
          </a:p>
        </p:txBody>
      </p:sp>
    </p:spTree>
    <p:extLst>
      <p:ext uri="{BB962C8B-B14F-4D97-AF65-F5344CB8AC3E}">
        <p14:creationId xmlns:p14="http://schemas.microsoft.com/office/powerpoint/2010/main" val="29327567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ALCANCE</a:t>
            </a:r>
            <a:endParaRPr lang="en-US" dirty="0"/>
          </a:p>
        </p:txBody>
      </p:sp>
      <p:sp>
        <p:nvSpPr>
          <p:cNvPr id="3" name="Content Placeholder 2"/>
          <p:cNvSpPr>
            <a:spLocks noGrp="1"/>
          </p:cNvSpPr>
          <p:nvPr>
            <p:ph idx="1"/>
          </p:nvPr>
        </p:nvSpPr>
        <p:spPr/>
        <p:txBody>
          <a:bodyPr>
            <a:normAutofit/>
          </a:bodyPr>
          <a:lstStyle/>
          <a:p>
            <a:pPr lvl="0"/>
            <a:r>
              <a:rPr lang="es-ES_tradnl" dirty="0"/>
              <a:t>La aplicación será desarrollada utilizando el IDE de programación Unity y las librerías Unity SDK y Vuforia SDK.</a:t>
            </a:r>
          </a:p>
          <a:p>
            <a:pPr lvl="0"/>
            <a:r>
              <a:rPr lang="es-ES_tradnl" dirty="0"/>
              <a:t>La aplicación implementada será compatible con tecnología iPhone y con las versiones de </a:t>
            </a:r>
            <a:r>
              <a:rPr lang="es-ES_tradnl" dirty="0" err="1" smtClean="0"/>
              <a:t>iOS</a:t>
            </a:r>
            <a:r>
              <a:rPr lang="es-ES_tradnl" dirty="0" smtClean="0"/>
              <a:t> </a:t>
            </a:r>
            <a:r>
              <a:rPr lang="es-ES_tradnl" dirty="0"/>
              <a:t>4 y superiores</a:t>
            </a:r>
            <a:r>
              <a:rPr lang="es-ES_tradnl" dirty="0" smtClean="0"/>
              <a:t>.</a:t>
            </a:r>
          </a:p>
          <a:p>
            <a:pPr lvl="0"/>
            <a:r>
              <a:rPr lang="es-ES_tradnl" dirty="0" smtClean="0"/>
              <a:t>La aplicación será compatible con tecnología </a:t>
            </a:r>
            <a:r>
              <a:rPr lang="es-ES_tradnl" dirty="0" err="1" smtClean="0"/>
              <a:t>Android</a:t>
            </a:r>
            <a:r>
              <a:rPr lang="es-ES_tradnl" dirty="0" smtClean="0"/>
              <a:t> </a:t>
            </a:r>
            <a:r>
              <a:rPr lang="es-ES_tradnl" dirty="0" err="1" smtClean="0"/>
              <a:t>version</a:t>
            </a:r>
            <a:r>
              <a:rPr lang="es-ES_tradnl" dirty="0" smtClean="0"/>
              <a:t> 4.0 (Ice </a:t>
            </a:r>
            <a:r>
              <a:rPr lang="es-ES_tradnl" dirty="0" err="1" smtClean="0"/>
              <a:t>Cream</a:t>
            </a:r>
            <a:r>
              <a:rPr lang="es-ES_tradnl" dirty="0" smtClean="0"/>
              <a:t> </a:t>
            </a:r>
            <a:r>
              <a:rPr lang="es-ES_tradnl" dirty="0" err="1" smtClean="0"/>
              <a:t>Sandwich</a:t>
            </a:r>
            <a:r>
              <a:rPr lang="es-ES_tradnl" dirty="0" smtClean="0"/>
              <a:t>) y superiores.</a:t>
            </a:r>
            <a:endParaRPr lang="es-ES_tradnl" dirty="0"/>
          </a:p>
          <a:p>
            <a:pPr lvl="0"/>
            <a:r>
              <a:rPr lang="es-ES_tradnl" dirty="0"/>
              <a:t>Permitirá reconocer 7 iglesias del centro histórico de Quito</a:t>
            </a:r>
            <a:r>
              <a:rPr lang="es-ES_tradnl" dirty="0" smtClean="0"/>
              <a:t>.</a:t>
            </a:r>
            <a:endParaRPr lang="es-ES_tradnl" dirty="0"/>
          </a:p>
        </p:txBody>
      </p:sp>
    </p:spTree>
    <p:extLst>
      <p:ext uri="{BB962C8B-B14F-4D97-AF65-F5344CB8AC3E}">
        <p14:creationId xmlns:p14="http://schemas.microsoft.com/office/powerpoint/2010/main" val="15759237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ALCANCE</a:t>
            </a:r>
            <a:endParaRPr lang="en-US" dirty="0"/>
          </a:p>
        </p:txBody>
      </p:sp>
      <p:sp>
        <p:nvSpPr>
          <p:cNvPr id="3" name="Content Placeholder 2"/>
          <p:cNvSpPr>
            <a:spLocks noGrp="1"/>
          </p:cNvSpPr>
          <p:nvPr>
            <p:ph idx="1"/>
          </p:nvPr>
        </p:nvSpPr>
        <p:spPr/>
        <p:txBody>
          <a:bodyPr>
            <a:normAutofit lnSpcReduction="10000"/>
          </a:bodyPr>
          <a:lstStyle/>
          <a:p>
            <a:pPr lvl="0"/>
            <a:r>
              <a:rPr lang="es-ES_tradnl" dirty="0"/>
              <a:t>Conocerá la ubicación de 7 lugares dentro del centro histórico de Quito.</a:t>
            </a:r>
          </a:p>
          <a:p>
            <a:pPr lvl="0"/>
            <a:r>
              <a:rPr lang="es-ES_tradnl" dirty="0"/>
              <a:t>Presentará información histórica de forma escrita para los 14 lugares previamente mencionados (7 iglesias y 7 lugares geográficos). </a:t>
            </a:r>
          </a:p>
          <a:p>
            <a:pPr lvl="0"/>
            <a:r>
              <a:rPr lang="es-ES_tradnl" dirty="0"/>
              <a:t>Presentará un menú simple donde se seleccionará ejecutar la cámara del dispositivo para la utilización de la realidad aumentada y también otra opción para que la aplicación muestre la ubicación del usuario de acuerdo a un punto geográfico conocido, donde la aplicación mostrará la información del mismo</a:t>
            </a:r>
            <a:r>
              <a:rPr lang="es-ES_tradnl" dirty="0" smtClean="0"/>
              <a:t>.</a:t>
            </a:r>
            <a:endParaRPr lang="es-ES_tradnl" dirty="0"/>
          </a:p>
        </p:txBody>
      </p:sp>
    </p:spTree>
    <p:extLst>
      <p:ext uri="{BB962C8B-B14F-4D97-AF65-F5344CB8AC3E}">
        <p14:creationId xmlns:p14="http://schemas.microsoft.com/office/powerpoint/2010/main" val="30980066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INTRODUCCIÓN</a:t>
            </a:r>
          </a:p>
          <a:p>
            <a:r>
              <a:rPr lang="en-US" dirty="0" smtClean="0"/>
              <a:t>OBJETIVOS</a:t>
            </a:r>
          </a:p>
          <a:p>
            <a:r>
              <a:rPr lang="en-US" dirty="0" smtClean="0"/>
              <a:t>ALCANCE</a:t>
            </a:r>
          </a:p>
          <a:p>
            <a:r>
              <a:rPr lang="en-US" dirty="0" smtClean="0">
                <a:solidFill>
                  <a:srgbClr val="FFFF00"/>
                </a:solidFill>
              </a:rPr>
              <a:t>MARCO TEÓRICO</a:t>
            </a:r>
          </a:p>
          <a:p>
            <a:r>
              <a:rPr lang="en-US" dirty="0" smtClean="0"/>
              <a:t>METODOLOGÍA</a:t>
            </a:r>
          </a:p>
          <a:p>
            <a:r>
              <a:rPr lang="en-US" dirty="0" smtClean="0"/>
              <a:t>CONCLUSIONES Y RECOMENDACIONES</a:t>
            </a:r>
          </a:p>
          <a:p>
            <a:r>
              <a:rPr lang="en-US" dirty="0" smtClean="0"/>
              <a:t>DEMO</a:t>
            </a:r>
            <a:endParaRPr lang="en-US" dirty="0"/>
          </a:p>
        </p:txBody>
      </p:sp>
    </p:spTree>
    <p:extLst>
      <p:ext uri="{BB962C8B-B14F-4D97-AF65-F5344CB8AC3E}">
        <p14:creationId xmlns:p14="http://schemas.microsoft.com/office/powerpoint/2010/main" val="16939301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REALIDAD AUMENTADA (RA)</a:t>
            </a:r>
            <a:endParaRPr lang="en-US" dirty="0"/>
          </a:p>
        </p:txBody>
      </p:sp>
      <p:pic>
        <p:nvPicPr>
          <p:cNvPr id="5" name="Picture 4" descr="ar-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55" y="1468380"/>
            <a:ext cx="8766475" cy="5188821"/>
          </a:xfrm>
          <a:prstGeom prst="rect">
            <a:avLst/>
          </a:prstGeom>
        </p:spPr>
      </p:pic>
    </p:spTree>
    <p:extLst>
      <p:ext uri="{BB962C8B-B14F-4D97-AF65-F5344CB8AC3E}">
        <p14:creationId xmlns:p14="http://schemas.microsoft.com/office/powerpoint/2010/main" val="17673222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thmine_ap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89858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382"/>
            <a:ext cx="9144000" cy="6673618"/>
          </a:xfrm>
          <a:prstGeom prst="rect">
            <a:avLst/>
          </a:prstGeom>
        </p:spPr>
      </p:pic>
    </p:spTree>
    <p:extLst>
      <p:ext uri="{BB962C8B-B14F-4D97-AF65-F5344CB8AC3E}">
        <p14:creationId xmlns:p14="http://schemas.microsoft.com/office/powerpoint/2010/main" val="35652923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GEOLOCALIZACIÓN</a:t>
            </a:r>
            <a:endParaRPr lang="en-US" dirty="0"/>
          </a:p>
        </p:txBody>
      </p:sp>
      <p:pic>
        <p:nvPicPr>
          <p:cNvPr id="4" name="Picture 3" descr="ROUTE66-FollowM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04" y="1434899"/>
            <a:ext cx="8755638" cy="5256587"/>
          </a:xfrm>
          <a:prstGeom prst="rect">
            <a:avLst/>
          </a:prstGeom>
        </p:spPr>
      </p:pic>
    </p:spTree>
    <p:extLst>
      <p:ext uri="{BB962C8B-B14F-4D97-AF65-F5344CB8AC3E}">
        <p14:creationId xmlns:p14="http://schemas.microsoft.com/office/powerpoint/2010/main" val="35009043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FÓRMULA HAVERSINE</a:t>
            </a:r>
            <a:endParaRPr lang="en-US" dirty="0"/>
          </a:p>
        </p:txBody>
      </p:sp>
      <p:pic>
        <p:nvPicPr>
          <p:cNvPr id="4" name="Picture 3" descr="have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65" y="2200809"/>
            <a:ext cx="8788073" cy="3433099"/>
          </a:xfrm>
          <a:prstGeom prst="rect">
            <a:avLst/>
          </a:prstGeom>
        </p:spPr>
      </p:pic>
    </p:spTree>
    <p:extLst>
      <p:ext uri="{BB962C8B-B14F-4D97-AF65-F5344CB8AC3E}">
        <p14:creationId xmlns:p14="http://schemas.microsoft.com/office/powerpoint/2010/main" val="4880172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RUMBO(BEARING)</a:t>
            </a:r>
            <a:endParaRPr lang="en-US" dirty="0"/>
          </a:p>
        </p:txBody>
      </p:sp>
      <p:pic>
        <p:nvPicPr>
          <p:cNvPr id="4" name="Picture 3" descr="haver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65" y="2294536"/>
            <a:ext cx="8788073" cy="1858364"/>
          </a:xfrm>
          <a:prstGeom prst="rect">
            <a:avLst/>
          </a:prstGeom>
        </p:spPr>
      </p:pic>
    </p:spTree>
    <p:extLst>
      <p:ext uri="{BB962C8B-B14F-4D97-AF65-F5344CB8AC3E}">
        <p14:creationId xmlns:p14="http://schemas.microsoft.com/office/powerpoint/2010/main" val="7850139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INTRODUCCIÓN</a:t>
            </a:r>
          </a:p>
          <a:p>
            <a:r>
              <a:rPr lang="en-US" dirty="0" smtClean="0"/>
              <a:t>OBJETIVOS</a:t>
            </a:r>
          </a:p>
          <a:p>
            <a:r>
              <a:rPr lang="en-US" dirty="0" smtClean="0"/>
              <a:t>ALCANCE</a:t>
            </a:r>
          </a:p>
          <a:p>
            <a:r>
              <a:rPr lang="en-US" dirty="0" smtClean="0"/>
              <a:t>MARCO TEÓRICO</a:t>
            </a:r>
          </a:p>
          <a:p>
            <a:r>
              <a:rPr lang="en-US" dirty="0" smtClean="0"/>
              <a:t>METODOLOGÍA</a:t>
            </a:r>
          </a:p>
          <a:p>
            <a:r>
              <a:rPr lang="en-US" dirty="0" smtClean="0"/>
              <a:t>CONCLUSIONES Y RECOMENDACIONES</a:t>
            </a:r>
          </a:p>
          <a:p>
            <a:r>
              <a:rPr lang="en-US" dirty="0" smtClean="0"/>
              <a:t>DEMO</a:t>
            </a:r>
            <a:endParaRPr lang="en-US" dirty="0"/>
          </a:p>
        </p:txBody>
      </p:sp>
    </p:spTree>
    <p:extLst>
      <p:ext uri="{BB962C8B-B14F-4D97-AF65-F5344CB8AC3E}">
        <p14:creationId xmlns:p14="http://schemas.microsoft.com/office/powerpoint/2010/main" val="34700934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ve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894"/>
            <a:ext cx="9144000" cy="6694105"/>
          </a:xfrm>
          <a:prstGeom prst="rect">
            <a:avLst/>
          </a:prstGeom>
        </p:spPr>
      </p:pic>
    </p:spTree>
    <p:extLst>
      <p:ext uri="{BB962C8B-B14F-4D97-AF65-F5344CB8AC3E}">
        <p14:creationId xmlns:p14="http://schemas.microsoft.com/office/powerpoint/2010/main" val="39985672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DISPOSITIVOS MÓVILES</a:t>
            </a:r>
            <a:endParaRPr lang="en-US" dirty="0"/>
          </a:p>
        </p:txBody>
      </p:sp>
      <p:pic>
        <p:nvPicPr>
          <p:cNvPr id="4" name="Picture 3" descr="ap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142" y="1425388"/>
            <a:ext cx="5402433" cy="4905409"/>
          </a:xfrm>
          <a:prstGeom prst="rect">
            <a:avLst/>
          </a:prstGeom>
        </p:spPr>
      </p:pic>
    </p:spTree>
    <p:extLst>
      <p:ext uri="{BB962C8B-B14F-4D97-AF65-F5344CB8AC3E}">
        <p14:creationId xmlns:p14="http://schemas.microsoft.com/office/powerpoint/2010/main" val="17845481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DISPOSITIVOS MÓVILES</a:t>
            </a:r>
            <a:endParaRPr lang="en-US" dirty="0"/>
          </a:p>
        </p:txBody>
      </p:sp>
      <p:pic>
        <p:nvPicPr>
          <p:cNvPr id="3" name="Picture 2" descr="iphone-5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21" y="1719341"/>
            <a:ext cx="3767969" cy="4324427"/>
          </a:xfrm>
          <a:prstGeom prst="rect">
            <a:avLst/>
          </a:prstGeom>
        </p:spPr>
      </p:pic>
      <p:pic>
        <p:nvPicPr>
          <p:cNvPr id="5" name="Picture 4" descr="iPad_Air_vs_iPad_mini_2_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5202" y="1719341"/>
            <a:ext cx="5032607" cy="4324427"/>
          </a:xfrm>
          <a:prstGeom prst="rect">
            <a:avLst/>
          </a:prstGeom>
        </p:spPr>
      </p:pic>
    </p:spTree>
    <p:extLst>
      <p:ext uri="{BB962C8B-B14F-4D97-AF65-F5344CB8AC3E}">
        <p14:creationId xmlns:p14="http://schemas.microsoft.com/office/powerpoint/2010/main" val="19939621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DISPOSITIVOS MÓVILES</a:t>
            </a:r>
            <a:endParaRPr lang="en-US" dirty="0"/>
          </a:p>
        </p:txBody>
      </p:sp>
      <p:pic>
        <p:nvPicPr>
          <p:cNvPr id="4" name="Picture 3" descr="Samsung-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51" y="1425388"/>
            <a:ext cx="8808956" cy="2249424"/>
          </a:xfrm>
          <a:prstGeom prst="rect">
            <a:avLst/>
          </a:prstGeom>
        </p:spPr>
      </p:pic>
      <p:pic>
        <p:nvPicPr>
          <p:cNvPr id="5" name="Picture 4" descr="SamsungGalaxyS4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51" y="3659322"/>
            <a:ext cx="4611583" cy="3029940"/>
          </a:xfrm>
          <a:prstGeom prst="rect">
            <a:avLst/>
          </a:prstGeom>
        </p:spPr>
      </p:pic>
      <p:pic>
        <p:nvPicPr>
          <p:cNvPr id="6" name="Picture 5" descr="samsung-galaxy-tab3-vs-samsung-galaxy-note8-imagen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5307" y="3659322"/>
            <a:ext cx="4318139" cy="3045677"/>
          </a:xfrm>
          <a:prstGeom prst="rect">
            <a:avLst/>
          </a:prstGeom>
        </p:spPr>
      </p:pic>
    </p:spTree>
    <p:extLst>
      <p:ext uri="{BB962C8B-B14F-4D97-AF65-F5344CB8AC3E}">
        <p14:creationId xmlns:p14="http://schemas.microsoft.com/office/powerpoint/2010/main" val="5418208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GAME ENGINE</a:t>
            </a:r>
            <a:endParaRPr lang="en-US" dirty="0"/>
          </a:p>
        </p:txBody>
      </p:sp>
      <p:pic>
        <p:nvPicPr>
          <p:cNvPr id="4" name="Picture 3" descr="junit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021207"/>
            <a:ext cx="7620000" cy="3683000"/>
          </a:xfrm>
          <a:prstGeom prst="rect">
            <a:avLst/>
          </a:prstGeom>
        </p:spPr>
      </p:pic>
    </p:spTree>
    <p:extLst>
      <p:ext uri="{BB962C8B-B14F-4D97-AF65-F5344CB8AC3E}">
        <p14:creationId xmlns:p14="http://schemas.microsoft.com/office/powerpoint/2010/main" val="41600149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VUFORIA</a:t>
            </a:r>
            <a:endParaRPr lang="en-US" dirty="0"/>
          </a:p>
        </p:txBody>
      </p:sp>
      <p:pic>
        <p:nvPicPr>
          <p:cNvPr id="4" name="Picture 3" descr="branding1_vufor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05" y="1900196"/>
            <a:ext cx="6985297" cy="4213354"/>
          </a:xfrm>
          <a:prstGeom prst="rect">
            <a:avLst/>
          </a:prstGeom>
        </p:spPr>
      </p:pic>
    </p:spTree>
    <p:extLst>
      <p:ext uri="{BB962C8B-B14F-4D97-AF65-F5344CB8AC3E}">
        <p14:creationId xmlns:p14="http://schemas.microsoft.com/office/powerpoint/2010/main" val="29111597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VUFORIA</a:t>
            </a:r>
            <a:endParaRPr lang="en-US" dirty="0"/>
          </a:p>
        </p:txBody>
      </p:sp>
      <p:pic>
        <p:nvPicPr>
          <p:cNvPr id="3" name="Picture 2" descr="Vuforia_Components_SDKse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96" y="1320800"/>
            <a:ext cx="8842088" cy="5386177"/>
          </a:xfrm>
          <a:prstGeom prst="rect">
            <a:avLst/>
          </a:prstGeom>
        </p:spPr>
      </p:pic>
    </p:spTree>
    <p:extLst>
      <p:ext uri="{BB962C8B-B14F-4D97-AF65-F5344CB8AC3E}">
        <p14:creationId xmlns:p14="http://schemas.microsoft.com/office/powerpoint/2010/main" val="42129114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XCODE</a:t>
            </a:r>
            <a:endParaRPr lang="en-US" dirty="0"/>
          </a:p>
        </p:txBody>
      </p:sp>
      <p:pic>
        <p:nvPicPr>
          <p:cNvPr id="4" name="Picture 3" descr="tools_overview_xcode_201107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2" y="1332448"/>
            <a:ext cx="8914388" cy="5525552"/>
          </a:xfrm>
          <a:prstGeom prst="rect">
            <a:avLst/>
          </a:prstGeom>
        </p:spPr>
      </p:pic>
    </p:spTree>
    <p:extLst>
      <p:ext uri="{BB962C8B-B14F-4D97-AF65-F5344CB8AC3E}">
        <p14:creationId xmlns:p14="http://schemas.microsoft.com/office/powerpoint/2010/main" val="40478682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INTRODUCCIÓN</a:t>
            </a:r>
          </a:p>
          <a:p>
            <a:r>
              <a:rPr lang="en-US" dirty="0" smtClean="0"/>
              <a:t>OBJETIVOS</a:t>
            </a:r>
          </a:p>
          <a:p>
            <a:r>
              <a:rPr lang="en-US" dirty="0" smtClean="0"/>
              <a:t>ALCANCE</a:t>
            </a:r>
          </a:p>
          <a:p>
            <a:r>
              <a:rPr lang="en-US" dirty="0" smtClean="0"/>
              <a:t>MARCO TEÓRICO</a:t>
            </a:r>
          </a:p>
          <a:p>
            <a:r>
              <a:rPr lang="en-US" dirty="0" smtClean="0">
                <a:solidFill>
                  <a:srgbClr val="FFFF00"/>
                </a:solidFill>
              </a:rPr>
              <a:t>METODOLOGÍA</a:t>
            </a:r>
          </a:p>
          <a:p>
            <a:r>
              <a:rPr lang="en-US" dirty="0" smtClean="0"/>
              <a:t>CONCLUSIONES Y RECOMENDACIONES</a:t>
            </a:r>
          </a:p>
          <a:p>
            <a:r>
              <a:rPr lang="en-US" dirty="0" smtClean="0"/>
              <a:t>DEMO</a:t>
            </a:r>
            <a:endParaRPr lang="en-US" dirty="0"/>
          </a:p>
        </p:txBody>
      </p:sp>
    </p:spTree>
    <p:extLst>
      <p:ext uri="{BB962C8B-B14F-4D97-AF65-F5344CB8AC3E}">
        <p14:creationId xmlns:p14="http://schemas.microsoft.com/office/powerpoint/2010/main" val="30598741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58450"/>
            <a:ext cx="7583487" cy="1044388"/>
          </a:xfrm>
        </p:spPr>
        <p:txBody>
          <a:bodyPr/>
          <a:lstStyle/>
          <a:p>
            <a:r>
              <a:rPr lang="es-EC" dirty="0"/>
              <a:t>OOHDM (Object Oriented Hypermedia Design Methodology</a:t>
            </a:r>
            <a:r>
              <a:rPr lang="es-EC" dirty="0" smtClean="0"/>
              <a:t>)</a:t>
            </a:r>
            <a:endParaRPr lang="en-US" dirty="0"/>
          </a:p>
        </p:txBody>
      </p:sp>
      <p:pic>
        <p:nvPicPr>
          <p:cNvPr id="4" name="3 Imagen"/>
          <p:cNvPicPr/>
          <p:nvPr/>
        </p:nvPicPr>
        <p:blipFill>
          <a:blip r:embed="rId3" cstate="print"/>
          <a:srcRect l="20556" t="20242" r="15739" b="40181"/>
          <a:stretch>
            <a:fillRect/>
          </a:stretch>
        </p:blipFill>
        <p:spPr bwMode="auto">
          <a:xfrm>
            <a:off x="85768" y="2159693"/>
            <a:ext cx="9058231" cy="3850266"/>
          </a:xfrm>
          <a:prstGeom prst="rect">
            <a:avLst/>
          </a:prstGeom>
          <a:noFill/>
          <a:ln w="9525">
            <a:noFill/>
            <a:miter lim="800000"/>
            <a:headEnd/>
            <a:tailEnd/>
          </a:ln>
        </p:spPr>
      </p:pic>
    </p:spTree>
    <p:extLst>
      <p:ext uri="{BB962C8B-B14F-4D97-AF65-F5344CB8AC3E}">
        <p14:creationId xmlns:p14="http://schemas.microsoft.com/office/powerpoint/2010/main" val="20893490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FFFF00"/>
                </a:solidFill>
              </a:rPr>
              <a:t>INTRODUCCIÓN</a:t>
            </a:r>
          </a:p>
          <a:p>
            <a:r>
              <a:rPr lang="en-US" dirty="0" smtClean="0"/>
              <a:t>OBJETIVOS</a:t>
            </a:r>
          </a:p>
          <a:p>
            <a:r>
              <a:rPr lang="en-US" dirty="0" smtClean="0"/>
              <a:t>ALCANCE</a:t>
            </a:r>
          </a:p>
          <a:p>
            <a:r>
              <a:rPr lang="en-US" dirty="0" smtClean="0"/>
              <a:t>MARCO TEÓRICO</a:t>
            </a:r>
          </a:p>
          <a:p>
            <a:r>
              <a:rPr lang="en-US" dirty="0" smtClean="0"/>
              <a:t>METODOLOGÍA</a:t>
            </a:r>
          </a:p>
          <a:p>
            <a:r>
              <a:rPr lang="en-US" dirty="0" smtClean="0"/>
              <a:t>CONCLUSIONES Y RECOMENDACIONES</a:t>
            </a:r>
          </a:p>
          <a:p>
            <a:r>
              <a:rPr lang="en-US" dirty="0" smtClean="0"/>
              <a:t>DEMO</a:t>
            </a:r>
            <a:endParaRPr lang="en-US" dirty="0"/>
          </a:p>
        </p:txBody>
      </p:sp>
    </p:spTree>
    <p:extLst>
      <p:ext uri="{BB962C8B-B14F-4D97-AF65-F5344CB8AC3E}">
        <p14:creationId xmlns:p14="http://schemas.microsoft.com/office/powerpoint/2010/main" val="2464400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REQUERIMIENTOS FUNCIONALES</a:t>
            </a:r>
            <a:endParaRPr lang="en-US" dirty="0"/>
          </a:p>
        </p:txBody>
      </p:sp>
      <p:sp>
        <p:nvSpPr>
          <p:cNvPr id="3" name="Content Placeholder 2"/>
          <p:cNvSpPr>
            <a:spLocks noGrp="1"/>
          </p:cNvSpPr>
          <p:nvPr>
            <p:ph idx="1"/>
          </p:nvPr>
        </p:nvSpPr>
        <p:spPr/>
        <p:txBody>
          <a:bodyPr/>
          <a:lstStyle/>
          <a:p>
            <a:pPr lvl="0"/>
            <a:r>
              <a:rPr lang="es-ES" dirty="0"/>
              <a:t>El sistema reconocerá 7 edificaciones situadas en el Centro Histórico de Quito, Ecuador.</a:t>
            </a:r>
            <a:endParaRPr lang="es-ES_tradnl" dirty="0"/>
          </a:p>
          <a:p>
            <a:pPr lvl="0"/>
            <a:r>
              <a:rPr lang="es-ES" dirty="0"/>
              <a:t>El sistema mostrará la información de los 7 lugares geográficos situados en el Centro Histórico de Quito, Ecuador.</a:t>
            </a:r>
            <a:endParaRPr lang="es-ES_tradnl" dirty="0"/>
          </a:p>
          <a:p>
            <a:pPr lvl="0"/>
            <a:r>
              <a:rPr lang="es-ES" dirty="0"/>
              <a:t>La aplicación permitirá tomar fotos usando la cámara del dispositivo móvil.</a:t>
            </a:r>
            <a:endParaRPr lang="es-ES_tradnl" dirty="0"/>
          </a:p>
          <a:p>
            <a:pPr lvl="0"/>
            <a:r>
              <a:rPr lang="es-ES" dirty="0"/>
              <a:t>El software mostrará a que distancia se encuentra el usuario del punto de interés más cercano</a:t>
            </a:r>
            <a:r>
              <a:rPr lang="es-ES" dirty="0" smtClean="0"/>
              <a:t>.</a:t>
            </a:r>
            <a:endParaRPr lang="es-ES_tradnl" dirty="0"/>
          </a:p>
        </p:txBody>
      </p:sp>
    </p:spTree>
    <p:extLst>
      <p:ext uri="{BB962C8B-B14F-4D97-AF65-F5344CB8AC3E}">
        <p14:creationId xmlns:p14="http://schemas.microsoft.com/office/powerpoint/2010/main" val="34444346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51390"/>
            <a:ext cx="7583487" cy="1044388"/>
          </a:xfrm>
        </p:spPr>
        <p:txBody>
          <a:bodyPr/>
          <a:lstStyle/>
          <a:p>
            <a:r>
              <a:rPr lang="en-US" dirty="0" smtClean="0"/>
              <a:t>REQUERIMIENTOS NO FUNCIONALES</a:t>
            </a:r>
            <a:endParaRPr lang="en-US" dirty="0"/>
          </a:p>
        </p:txBody>
      </p:sp>
      <p:sp>
        <p:nvSpPr>
          <p:cNvPr id="3" name="Content Placeholder 2"/>
          <p:cNvSpPr>
            <a:spLocks noGrp="1"/>
          </p:cNvSpPr>
          <p:nvPr>
            <p:ph idx="1"/>
          </p:nvPr>
        </p:nvSpPr>
        <p:spPr/>
        <p:txBody>
          <a:bodyPr>
            <a:normAutofit/>
          </a:bodyPr>
          <a:lstStyle/>
          <a:p>
            <a:pPr lvl="0"/>
            <a:r>
              <a:rPr lang="es-ES" sz="2400" dirty="0"/>
              <a:t>La aplicación funcionará bajo los sistemas operativos </a:t>
            </a:r>
            <a:r>
              <a:rPr lang="es-ES" sz="2400" dirty="0" err="1"/>
              <a:t>iOS</a:t>
            </a:r>
            <a:r>
              <a:rPr lang="es-ES" sz="2400" dirty="0"/>
              <a:t> (Apple) y </a:t>
            </a:r>
            <a:r>
              <a:rPr lang="es-ES" sz="2400" dirty="0" err="1"/>
              <a:t>Android</a:t>
            </a:r>
            <a:r>
              <a:rPr lang="es-ES" sz="2400" dirty="0"/>
              <a:t> (Google).</a:t>
            </a:r>
            <a:endParaRPr lang="es-ES_tradnl" sz="2400" dirty="0"/>
          </a:p>
          <a:p>
            <a:pPr lvl="0"/>
            <a:r>
              <a:rPr lang="es-ES" sz="2400" dirty="0"/>
              <a:t>El software requiere que el dispositivo tenga conexión a internet, mientras la aplicación esta en funcionamiento.</a:t>
            </a:r>
            <a:endParaRPr lang="es-ES_tradnl" sz="2400" dirty="0"/>
          </a:p>
          <a:p>
            <a:r>
              <a:rPr lang="es-ES" sz="2400" dirty="0"/>
              <a:t>Para que el software pueda reconocer las edificaciones se necesita que el objeto este iluminado, por lo cual se debe usar la aplicación durante el día</a:t>
            </a:r>
            <a:r>
              <a:rPr lang="es-ES" sz="2400" dirty="0" smtClean="0"/>
              <a:t>.</a:t>
            </a:r>
            <a:endParaRPr lang="en-US" sz="2400" dirty="0"/>
          </a:p>
        </p:txBody>
      </p:sp>
    </p:spTree>
    <p:extLst>
      <p:ext uri="{BB962C8B-B14F-4D97-AF65-F5344CB8AC3E}">
        <p14:creationId xmlns:p14="http://schemas.microsoft.com/office/powerpoint/2010/main" val="30589737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10610"/>
            <a:ext cx="7583487" cy="1044388"/>
          </a:xfrm>
        </p:spPr>
        <p:txBody>
          <a:bodyPr/>
          <a:lstStyle/>
          <a:p>
            <a:r>
              <a:rPr lang="en-US" dirty="0" smtClean="0"/>
              <a:t>CASOS DE USO</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23588" y="1254632"/>
            <a:ext cx="6319292" cy="2571283"/>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223588" y="3805428"/>
            <a:ext cx="6319292" cy="2893798"/>
          </a:xfrm>
          <a:prstGeom prst="rect">
            <a:avLst/>
          </a:prstGeom>
          <a:noFill/>
          <a:ln>
            <a:noFill/>
          </a:ln>
        </p:spPr>
      </p:pic>
    </p:spTree>
    <p:extLst>
      <p:ext uri="{BB962C8B-B14F-4D97-AF65-F5344CB8AC3E}">
        <p14:creationId xmlns:p14="http://schemas.microsoft.com/office/powerpoint/2010/main" val="31717202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10610"/>
            <a:ext cx="7583487" cy="1044388"/>
          </a:xfrm>
        </p:spPr>
        <p:txBody>
          <a:bodyPr/>
          <a:lstStyle/>
          <a:p>
            <a:r>
              <a:rPr lang="en-US" dirty="0" smtClean="0"/>
              <a:t>CASOS DE USO</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489400579"/>
              </p:ext>
            </p:extLst>
          </p:nvPr>
        </p:nvGraphicFramePr>
        <p:xfrm>
          <a:off x="206178" y="1447102"/>
          <a:ext cx="8704806" cy="4619319"/>
        </p:xfrm>
        <a:graphic>
          <a:graphicData uri="http://schemas.openxmlformats.org/presentationml/2006/ole">
            <mc:AlternateContent xmlns:mc="http://schemas.openxmlformats.org/markup-compatibility/2006">
              <mc:Choice xmlns:v="urn:schemas-microsoft-com:vml" Requires="v">
                <p:oleObj spid="_x0000_s1027" name="Document" r:id="rId4" imgW="5372100" imgH="2857500" progId="Word.Document.12">
                  <p:embed/>
                </p:oleObj>
              </mc:Choice>
              <mc:Fallback>
                <p:oleObj name="Document" r:id="rId4" imgW="5372100" imgH="2857500" progId="Word.Document.12">
                  <p:embed/>
                  <p:pic>
                    <p:nvPicPr>
                      <p:cNvPr id="0" name=""/>
                      <p:cNvPicPr/>
                      <p:nvPr/>
                    </p:nvPicPr>
                    <p:blipFill>
                      <a:blip r:embed="rId5"/>
                      <a:stretch>
                        <a:fillRect/>
                      </a:stretch>
                    </p:blipFill>
                    <p:spPr>
                      <a:xfrm>
                        <a:off x="206178" y="1447102"/>
                        <a:ext cx="8704806" cy="4619319"/>
                      </a:xfrm>
                      <a:prstGeom prst="rect">
                        <a:avLst/>
                      </a:prstGeom>
                    </p:spPr>
                  </p:pic>
                </p:oleObj>
              </mc:Fallback>
            </mc:AlternateContent>
          </a:graphicData>
        </a:graphic>
      </p:graphicFrame>
    </p:spTree>
    <p:extLst>
      <p:ext uri="{BB962C8B-B14F-4D97-AF65-F5344CB8AC3E}">
        <p14:creationId xmlns:p14="http://schemas.microsoft.com/office/powerpoint/2010/main" val="17673389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DISEÑO CONCEPTUAL</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9872" y="1425388"/>
            <a:ext cx="8787945" cy="5250610"/>
          </a:xfrm>
          <a:prstGeom prst="rect">
            <a:avLst/>
          </a:prstGeom>
        </p:spPr>
      </p:pic>
    </p:spTree>
    <p:extLst>
      <p:ext uri="{BB962C8B-B14F-4D97-AF65-F5344CB8AC3E}">
        <p14:creationId xmlns:p14="http://schemas.microsoft.com/office/powerpoint/2010/main" val="37637182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DISEÑO NAVEGACIONAL</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78106" y="1512131"/>
            <a:ext cx="8805201" cy="5194845"/>
          </a:xfrm>
          <a:prstGeom prst="rect">
            <a:avLst/>
          </a:prstGeom>
        </p:spPr>
      </p:pic>
    </p:spTree>
    <p:extLst>
      <p:ext uri="{BB962C8B-B14F-4D97-AF65-F5344CB8AC3E}">
        <p14:creationId xmlns:p14="http://schemas.microsoft.com/office/powerpoint/2010/main" val="343767896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INTRODUCCIÓN</a:t>
            </a:r>
          </a:p>
          <a:p>
            <a:r>
              <a:rPr lang="en-US" dirty="0" smtClean="0"/>
              <a:t>OBJETIVOS</a:t>
            </a:r>
          </a:p>
          <a:p>
            <a:r>
              <a:rPr lang="en-US" dirty="0" smtClean="0"/>
              <a:t>ALCANCE</a:t>
            </a:r>
          </a:p>
          <a:p>
            <a:r>
              <a:rPr lang="en-US" dirty="0" smtClean="0"/>
              <a:t>MARCO TEÓRICO</a:t>
            </a:r>
          </a:p>
          <a:p>
            <a:r>
              <a:rPr lang="en-US" dirty="0" smtClean="0"/>
              <a:t>METODOLOGÍA</a:t>
            </a:r>
          </a:p>
          <a:p>
            <a:r>
              <a:rPr lang="en-US" dirty="0" smtClean="0">
                <a:solidFill>
                  <a:srgbClr val="FFFF00"/>
                </a:solidFill>
              </a:rPr>
              <a:t>CONCLUSIONES Y RECOMENDACIONES</a:t>
            </a:r>
          </a:p>
          <a:p>
            <a:r>
              <a:rPr lang="en-US" dirty="0" smtClean="0"/>
              <a:t>DEMO</a:t>
            </a:r>
            <a:endParaRPr lang="en-US" dirty="0"/>
          </a:p>
        </p:txBody>
      </p:sp>
    </p:spTree>
    <p:extLst>
      <p:ext uri="{BB962C8B-B14F-4D97-AF65-F5344CB8AC3E}">
        <p14:creationId xmlns:p14="http://schemas.microsoft.com/office/powerpoint/2010/main" val="37970036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33160"/>
            <a:ext cx="7583487" cy="1044388"/>
          </a:xfrm>
        </p:spPr>
        <p:txBody>
          <a:bodyPr/>
          <a:lstStyle/>
          <a:p>
            <a:r>
              <a:rPr lang="en-US" dirty="0" smtClean="0"/>
              <a:t>CONCLUSIONES</a:t>
            </a:r>
            <a:endParaRPr lang="en-US" dirty="0"/>
          </a:p>
        </p:txBody>
      </p:sp>
      <p:sp>
        <p:nvSpPr>
          <p:cNvPr id="3" name="Content Placeholder 2"/>
          <p:cNvSpPr>
            <a:spLocks noGrp="1"/>
          </p:cNvSpPr>
          <p:nvPr>
            <p:ph idx="1"/>
          </p:nvPr>
        </p:nvSpPr>
        <p:spPr>
          <a:xfrm>
            <a:off x="779463" y="1240179"/>
            <a:ext cx="7583487" cy="5404840"/>
          </a:xfrm>
        </p:spPr>
        <p:txBody>
          <a:bodyPr>
            <a:noAutofit/>
          </a:bodyPr>
          <a:lstStyle/>
          <a:p>
            <a:pPr lvl="0" algn="just"/>
            <a:r>
              <a:rPr lang="es-ES_tradnl" sz="2100" dirty="0" smtClean="0"/>
              <a:t>El </a:t>
            </a:r>
            <a:r>
              <a:rPr lang="es-ES_tradnl" sz="2100" dirty="0"/>
              <a:t>uso de la </a:t>
            </a:r>
            <a:r>
              <a:rPr lang="es-ES_tradnl" sz="2100" b="1" u="sng" dirty="0"/>
              <a:t>geolocalización</a:t>
            </a:r>
            <a:r>
              <a:rPr lang="es-ES_tradnl" sz="2100" dirty="0"/>
              <a:t> permitió realizar un pequeño sistema de navegación que ayuda al usuario a encontrar los </a:t>
            </a:r>
            <a:r>
              <a:rPr lang="es-ES_tradnl" sz="2100" b="1" u="sng" dirty="0"/>
              <a:t>puntos de interés </a:t>
            </a:r>
            <a:r>
              <a:rPr lang="es-ES_tradnl" sz="2100" dirty="0"/>
              <a:t>de la aplicación móvil.</a:t>
            </a:r>
          </a:p>
          <a:p>
            <a:pPr lvl="0" algn="just"/>
            <a:r>
              <a:rPr lang="es-ES_tradnl" sz="2100" dirty="0"/>
              <a:t>Unity </a:t>
            </a:r>
            <a:r>
              <a:rPr lang="es-ES_tradnl" sz="2100" dirty="0" err="1"/>
              <a:t>Engine</a:t>
            </a:r>
            <a:r>
              <a:rPr lang="es-ES_tradnl" sz="2100" dirty="0"/>
              <a:t> ha permitido desarrollar una aplicación </a:t>
            </a:r>
            <a:r>
              <a:rPr lang="es-ES_tradnl" sz="2100" u="sng" dirty="0"/>
              <a:t>multiplataforma</a:t>
            </a:r>
            <a:r>
              <a:rPr lang="es-ES_tradnl" sz="2100" dirty="0"/>
              <a:t>, usando el lenguaje programación C# que sin la necesidad de reescribir el código fuente se pudo compilar la aplicación móvil para los sistemas operativos requeridos.</a:t>
            </a:r>
          </a:p>
          <a:p>
            <a:pPr lvl="0" algn="just"/>
            <a:r>
              <a:rPr lang="es-ES_tradnl" sz="2100" u="sng" dirty="0"/>
              <a:t>Vuforia SDK </a:t>
            </a:r>
            <a:r>
              <a:rPr lang="es-ES_tradnl" sz="2100" dirty="0"/>
              <a:t>ayudó a que la programación para la realidad aumentada sea fácil y al ser compatible con Unity multiplataforma (</a:t>
            </a:r>
            <a:r>
              <a:rPr lang="es-ES_tradnl" sz="2100" dirty="0" err="1"/>
              <a:t>iOS</a:t>
            </a:r>
            <a:r>
              <a:rPr lang="es-ES_tradnl" sz="2100" dirty="0"/>
              <a:t>, </a:t>
            </a:r>
            <a:r>
              <a:rPr lang="es-ES_tradnl" sz="2100" dirty="0" err="1"/>
              <a:t>Android</a:t>
            </a:r>
            <a:r>
              <a:rPr lang="es-ES_tradnl" sz="2100" dirty="0"/>
              <a:t>). Vuforia SDK esta orientado al reconocimiento de imágenes y no esta diseñado para la detección de objetos físicos, por lo cual se requirió realizar algunas modificaciones para que esta librería nos sea de utilidad</a:t>
            </a:r>
            <a:r>
              <a:rPr lang="es-ES_tradnl" sz="2100" dirty="0" smtClean="0"/>
              <a:t>.</a:t>
            </a:r>
            <a:endParaRPr lang="es-ES_tradnl" sz="2100" dirty="0"/>
          </a:p>
        </p:txBody>
      </p:sp>
    </p:spTree>
    <p:extLst>
      <p:ext uri="{BB962C8B-B14F-4D97-AF65-F5344CB8AC3E}">
        <p14:creationId xmlns:p14="http://schemas.microsoft.com/office/powerpoint/2010/main" val="6002265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33160"/>
            <a:ext cx="7583487" cy="1044388"/>
          </a:xfrm>
        </p:spPr>
        <p:txBody>
          <a:bodyPr/>
          <a:lstStyle/>
          <a:p>
            <a:r>
              <a:rPr lang="en-US" dirty="0" smtClean="0"/>
              <a:t>CONCLUSIONES</a:t>
            </a:r>
            <a:endParaRPr lang="en-US" dirty="0"/>
          </a:p>
        </p:txBody>
      </p:sp>
      <p:sp>
        <p:nvSpPr>
          <p:cNvPr id="3" name="Content Placeholder 2"/>
          <p:cNvSpPr>
            <a:spLocks noGrp="1"/>
          </p:cNvSpPr>
          <p:nvPr>
            <p:ph idx="1"/>
          </p:nvPr>
        </p:nvSpPr>
        <p:spPr>
          <a:xfrm>
            <a:off x="779463" y="1240179"/>
            <a:ext cx="7583487" cy="2957490"/>
          </a:xfrm>
        </p:spPr>
        <p:txBody>
          <a:bodyPr>
            <a:noAutofit/>
          </a:bodyPr>
          <a:lstStyle/>
          <a:p>
            <a:pPr lvl="0"/>
            <a:r>
              <a:rPr lang="es-ES_tradnl" sz="2000" dirty="0"/>
              <a:t>Para poder compilar la aplicación para los dispositivos </a:t>
            </a:r>
            <a:r>
              <a:rPr lang="es-ES_tradnl" sz="2000" dirty="0" err="1"/>
              <a:t>iOS</a:t>
            </a:r>
            <a:r>
              <a:rPr lang="es-ES_tradnl" sz="2000" dirty="0"/>
              <a:t> se requirió combinar Unity con </a:t>
            </a:r>
            <a:r>
              <a:rPr lang="es-ES_tradnl" sz="2000" dirty="0" err="1"/>
              <a:t>Xcode</a:t>
            </a:r>
            <a:r>
              <a:rPr lang="es-ES_tradnl" sz="2000" dirty="0"/>
              <a:t>. Unity genera un proyecto de </a:t>
            </a:r>
            <a:r>
              <a:rPr lang="es-ES_tradnl" sz="2000" u="sng" dirty="0" err="1"/>
              <a:t>Xcode</a:t>
            </a:r>
            <a:r>
              <a:rPr lang="es-ES_tradnl" sz="2000" dirty="0"/>
              <a:t>, con el cual se configura y se compila la aplicación móvil.</a:t>
            </a:r>
          </a:p>
          <a:p>
            <a:pPr lvl="0"/>
            <a:r>
              <a:rPr lang="es-ES_tradnl" sz="2000" dirty="0"/>
              <a:t>Al utilizar la metodología </a:t>
            </a:r>
            <a:r>
              <a:rPr lang="es-ES_tradnl" sz="2000" u="sng" dirty="0"/>
              <a:t>OOHDM</a:t>
            </a:r>
            <a:r>
              <a:rPr lang="es-ES_tradnl" sz="2000" dirty="0"/>
              <a:t> y el patrón de diseño MVC, facilito el desarrollo de la aplicación y el proceso de control de calidad de la misma.</a:t>
            </a:r>
            <a:endParaRPr lang="es-ES_tradnl" sz="2000" dirty="0">
              <a:effectLst/>
            </a:endParaRPr>
          </a:p>
        </p:txBody>
      </p:sp>
    </p:spTree>
    <p:extLst>
      <p:ext uri="{BB962C8B-B14F-4D97-AF65-F5344CB8AC3E}">
        <p14:creationId xmlns:p14="http://schemas.microsoft.com/office/powerpoint/2010/main" val="38749233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48650"/>
            <a:ext cx="7583487" cy="1044388"/>
          </a:xfrm>
        </p:spPr>
        <p:txBody>
          <a:bodyPr/>
          <a:lstStyle/>
          <a:p>
            <a:r>
              <a:rPr lang="en-US" dirty="0" smtClean="0"/>
              <a:t>RECOMENDACIONES</a:t>
            </a:r>
            <a:endParaRPr lang="en-US" dirty="0"/>
          </a:p>
        </p:txBody>
      </p:sp>
      <p:sp>
        <p:nvSpPr>
          <p:cNvPr id="3" name="Content Placeholder 2"/>
          <p:cNvSpPr>
            <a:spLocks noGrp="1"/>
          </p:cNvSpPr>
          <p:nvPr>
            <p:ph idx="1"/>
          </p:nvPr>
        </p:nvSpPr>
        <p:spPr>
          <a:xfrm>
            <a:off x="779463" y="1271159"/>
            <a:ext cx="7583487" cy="5373859"/>
          </a:xfrm>
        </p:spPr>
        <p:txBody>
          <a:bodyPr>
            <a:normAutofit/>
          </a:bodyPr>
          <a:lstStyle/>
          <a:p>
            <a:pPr lvl="0"/>
            <a:r>
              <a:rPr lang="es-ES_tradnl" dirty="0"/>
              <a:t>Al desarrollar una aplicación móvil es muy importante tener en cuenta siempre utilizar una programación óptima, ya que los dispositivos móviles cuentan con </a:t>
            </a:r>
            <a:r>
              <a:rPr lang="es-ES_tradnl" u="sng" dirty="0"/>
              <a:t>limitado hardware </a:t>
            </a:r>
            <a:r>
              <a:rPr lang="es-ES_tradnl" dirty="0"/>
              <a:t>lo que puede afectar el desempeño de la aplicación.</a:t>
            </a:r>
          </a:p>
          <a:p>
            <a:pPr lvl="0"/>
            <a:r>
              <a:rPr lang="es-ES_tradnl" dirty="0"/>
              <a:t>Antes de utilizar un </a:t>
            </a:r>
            <a:r>
              <a:rPr lang="es-ES_tradnl" u="sng" dirty="0"/>
              <a:t>paquete para Unity</a:t>
            </a:r>
            <a:r>
              <a:rPr lang="es-ES_tradnl" dirty="0"/>
              <a:t>, se debe revisar si existe documentación del mismo y los comentarios en la web de personas que ya lo hayan utilizado, con esto el tiempo de desarrollo se acorta considerablemente.</a:t>
            </a:r>
          </a:p>
          <a:p>
            <a:pPr lvl="0"/>
            <a:r>
              <a:rPr lang="es-ES_tradnl" dirty="0"/>
              <a:t>Ya que Vuforia SDK no está orientado al </a:t>
            </a:r>
            <a:r>
              <a:rPr lang="es-ES_tradnl" u="sng" dirty="0"/>
              <a:t>reconocimiento de edificaciones</a:t>
            </a:r>
            <a:r>
              <a:rPr lang="es-ES_tradnl" dirty="0"/>
              <a:t>, se recomienda buscar en el mercado librerías de realidad aumentada especializadas en este tipo de reconocimiento</a:t>
            </a:r>
            <a:r>
              <a:rPr lang="es-ES_tradnl" dirty="0" smtClean="0"/>
              <a:t>.</a:t>
            </a:r>
            <a:endParaRPr lang="es-ES_tradnl" dirty="0"/>
          </a:p>
        </p:txBody>
      </p:sp>
    </p:spTree>
    <p:extLst>
      <p:ext uri="{BB962C8B-B14F-4D97-AF65-F5344CB8AC3E}">
        <p14:creationId xmlns:p14="http://schemas.microsoft.com/office/powerpoint/2010/main" val="41284620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INTRODUCCIÓN</a:t>
            </a:r>
            <a:endParaRPr lang="en-US" dirty="0"/>
          </a:p>
        </p:txBody>
      </p:sp>
      <p:pic>
        <p:nvPicPr>
          <p:cNvPr id="4" name="Picture 3" descr="Quito volcanic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37" y="1425388"/>
            <a:ext cx="8750981" cy="5432611"/>
          </a:xfrm>
          <a:prstGeom prst="rect">
            <a:avLst/>
          </a:prstGeom>
        </p:spPr>
      </p:pic>
      <p:sp>
        <p:nvSpPr>
          <p:cNvPr id="5" name="Rectangle 4"/>
          <p:cNvSpPr/>
          <p:nvPr/>
        </p:nvSpPr>
        <p:spPr>
          <a:xfrm>
            <a:off x="2921447" y="5058425"/>
            <a:ext cx="3301104" cy="1323439"/>
          </a:xfrm>
          <a:prstGeom prst="rect">
            <a:avLst/>
          </a:prstGeom>
          <a:noFill/>
        </p:spPr>
        <p:txBody>
          <a:bodyPr wrap="none" lIns="91440" tIns="45720" rIns="91440" bIns="45720">
            <a:spAutoFit/>
          </a:bodyPr>
          <a:lstStyle/>
          <a:p>
            <a:pPr algn="ctr"/>
            <a:r>
              <a:rPr lang="es-ES_tradnl" sz="8000" b="1" spc="50" dirty="0" smtClean="0">
                <a:ln w="13500">
                  <a:solidFill>
                    <a:schemeClr val="accent1">
                      <a:shade val="2500"/>
                      <a:alpha val="6500"/>
                    </a:schemeClr>
                  </a:solidFill>
                  <a:prstDash val="solid"/>
                </a:ln>
                <a:solidFill>
                  <a:schemeClr val="accent4">
                    <a:lumMod val="60000"/>
                    <a:lumOff val="40000"/>
                    <a:alpha val="95000"/>
                  </a:schemeClr>
                </a:solidFill>
                <a:effectLst>
                  <a:innerShdw blurRad="50900" dist="38500" dir="13500000">
                    <a:srgbClr val="000000">
                      <a:alpha val="60000"/>
                    </a:srgbClr>
                  </a:innerShdw>
                </a:effectLst>
                <a:latin typeface="Lucida Sans Typewriter"/>
                <a:cs typeface="Lucida Sans Typewriter"/>
              </a:rPr>
              <a:t>Q</a:t>
            </a:r>
            <a:r>
              <a:rPr lang="es-ES_tradnl" sz="8000" b="1" spc="50" dirty="0" smtClean="0">
                <a:ln w="13500">
                  <a:solidFill>
                    <a:schemeClr val="accent1">
                      <a:shade val="2500"/>
                      <a:alpha val="6500"/>
                    </a:schemeClr>
                  </a:solidFill>
                  <a:prstDash val="solid"/>
                </a:ln>
                <a:solidFill>
                  <a:schemeClr val="bg2">
                    <a:lumMod val="60000"/>
                    <a:lumOff val="40000"/>
                    <a:alpha val="95000"/>
                  </a:schemeClr>
                </a:solidFill>
                <a:effectLst>
                  <a:innerShdw blurRad="50900" dist="38500" dir="13500000">
                    <a:srgbClr val="000000">
                      <a:alpha val="60000"/>
                    </a:srgbClr>
                  </a:innerShdw>
                </a:effectLst>
                <a:latin typeface="Lucida Sans Typewriter"/>
                <a:cs typeface="Lucida Sans Typewriter"/>
              </a:rPr>
              <a:t>U</a:t>
            </a:r>
            <a:r>
              <a:rPr lang="es-ES_tradnl" sz="8000" b="1" spc="50" dirty="0" smtClean="0">
                <a:ln w="13500">
                  <a:solidFill>
                    <a:schemeClr val="accent1">
                      <a:shade val="2500"/>
                      <a:alpha val="6500"/>
                    </a:schemeClr>
                  </a:solidFill>
                  <a:prstDash val="solid"/>
                </a:ln>
                <a:solidFill>
                  <a:schemeClr val="accent6">
                    <a:lumMod val="40000"/>
                    <a:lumOff val="60000"/>
                    <a:alpha val="95000"/>
                  </a:schemeClr>
                </a:solidFill>
                <a:effectLst>
                  <a:innerShdw blurRad="50900" dist="38500" dir="13500000">
                    <a:srgbClr val="000000">
                      <a:alpha val="60000"/>
                    </a:srgbClr>
                  </a:innerShdw>
                </a:effectLst>
                <a:latin typeface="Lucida Sans Typewriter"/>
                <a:cs typeface="Lucida Sans Typewriter"/>
              </a:rPr>
              <a:t>I</a:t>
            </a:r>
            <a:r>
              <a:rPr lang="es-ES_tradnl" sz="8000" b="1" spc="50" dirty="0" smtClean="0">
                <a:ln w="13500">
                  <a:solidFill>
                    <a:schemeClr val="accent1">
                      <a:shade val="2500"/>
                      <a:alpha val="6500"/>
                    </a:schemeClr>
                  </a:solidFill>
                  <a:prstDash val="solid"/>
                </a:ln>
                <a:solidFill>
                  <a:schemeClr val="accent3">
                    <a:lumMod val="40000"/>
                    <a:lumOff val="60000"/>
                    <a:alpha val="95000"/>
                  </a:schemeClr>
                </a:solidFill>
                <a:effectLst>
                  <a:innerShdw blurRad="50900" dist="38500" dir="13500000">
                    <a:srgbClr val="000000">
                      <a:alpha val="60000"/>
                    </a:srgbClr>
                  </a:innerShdw>
                </a:effectLst>
                <a:latin typeface="Lucida Sans Typewriter"/>
                <a:cs typeface="Lucida Sans Typewriter"/>
              </a:rPr>
              <a:t>T</a:t>
            </a:r>
            <a:r>
              <a:rPr lang="es-ES_tradnl" sz="8000" b="1" spc="50" dirty="0" smtClean="0">
                <a:ln w="13500">
                  <a:solidFill>
                    <a:schemeClr val="accent1">
                      <a:shade val="2500"/>
                      <a:alpha val="6500"/>
                    </a:schemeClr>
                  </a:solidFill>
                  <a:prstDash val="solid"/>
                </a:ln>
                <a:solidFill>
                  <a:schemeClr val="accent5">
                    <a:lumMod val="40000"/>
                    <a:lumOff val="60000"/>
                    <a:alpha val="95000"/>
                  </a:schemeClr>
                </a:solidFill>
                <a:effectLst>
                  <a:innerShdw blurRad="50900" dist="38500" dir="13500000">
                    <a:srgbClr val="000000">
                      <a:alpha val="60000"/>
                    </a:srgbClr>
                  </a:innerShdw>
                </a:effectLst>
                <a:latin typeface="Lucida Sans Typewriter"/>
                <a:cs typeface="Lucida Sans Typewriter"/>
              </a:rPr>
              <a:t>O</a:t>
            </a:r>
            <a:endParaRPr lang="es-ES_tradnl" sz="8000" b="1" spc="50" dirty="0">
              <a:ln w="13500">
                <a:solidFill>
                  <a:schemeClr val="accent1">
                    <a:shade val="2500"/>
                    <a:alpha val="6500"/>
                  </a:schemeClr>
                </a:solidFill>
                <a:prstDash val="solid"/>
              </a:ln>
              <a:solidFill>
                <a:schemeClr val="accent5">
                  <a:lumMod val="40000"/>
                  <a:lumOff val="60000"/>
                  <a:alpha val="95000"/>
                </a:schemeClr>
              </a:solidFill>
              <a:effectLst>
                <a:innerShdw blurRad="50900" dist="38500" dir="13500000">
                  <a:srgbClr val="000000">
                    <a:alpha val="60000"/>
                  </a:srgbClr>
                </a:innerShdw>
              </a:effectLst>
              <a:latin typeface="Lucida Sans Typewriter"/>
              <a:cs typeface="Lucida Sans Typewriter"/>
            </a:endParaRPr>
          </a:p>
        </p:txBody>
      </p:sp>
    </p:spTree>
    <p:extLst>
      <p:ext uri="{BB962C8B-B14F-4D97-AF65-F5344CB8AC3E}">
        <p14:creationId xmlns:p14="http://schemas.microsoft.com/office/powerpoint/2010/main" val="32666565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INTRODUCCIÓN</a:t>
            </a:r>
          </a:p>
          <a:p>
            <a:r>
              <a:rPr lang="en-US" dirty="0" smtClean="0"/>
              <a:t>OBJETIVOS</a:t>
            </a:r>
          </a:p>
          <a:p>
            <a:r>
              <a:rPr lang="en-US" dirty="0" smtClean="0"/>
              <a:t>ALCANCE</a:t>
            </a:r>
          </a:p>
          <a:p>
            <a:r>
              <a:rPr lang="en-US" dirty="0" smtClean="0"/>
              <a:t>MARCO TEÓRICO</a:t>
            </a:r>
          </a:p>
          <a:p>
            <a:r>
              <a:rPr lang="en-US" dirty="0" smtClean="0"/>
              <a:t>METODOLOGÍA</a:t>
            </a:r>
          </a:p>
          <a:p>
            <a:r>
              <a:rPr lang="en-US" dirty="0" smtClean="0"/>
              <a:t>CONCLUSIONES Y RECOMENDACIONES</a:t>
            </a:r>
          </a:p>
          <a:p>
            <a:r>
              <a:rPr lang="en-US" dirty="0" smtClean="0">
                <a:solidFill>
                  <a:srgbClr val="FFFF00"/>
                </a:solidFill>
              </a:rPr>
              <a:t>DEMO</a:t>
            </a:r>
            <a:endParaRPr lang="en-US" dirty="0">
              <a:solidFill>
                <a:srgbClr val="FFFF00"/>
              </a:solidFill>
            </a:endParaRPr>
          </a:p>
        </p:txBody>
      </p:sp>
    </p:spTree>
    <p:extLst>
      <p:ext uri="{BB962C8B-B14F-4D97-AF65-F5344CB8AC3E}">
        <p14:creationId xmlns:p14="http://schemas.microsoft.com/office/powerpoint/2010/main" val="21235976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781881"/>
            <a:ext cx="7583487" cy="1044388"/>
          </a:xfrm>
        </p:spPr>
        <p:txBody>
          <a:bodyPr/>
          <a:lstStyle/>
          <a:p>
            <a:pPr algn="ctr"/>
            <a:r>
              <a:rPr lang="en-US" sz="5400" dirty="0" smtClean="0"/>
              <a:t>DEMO</a:t>
            </a:r>
            <a:endParaRPr lang="en-US" sz="5400" dirty="0"/>
          </a:p>
        </p:txBody>
      </p:sp>
    </p:spTree>
    <p:extLst>
      <p:ext uri="{BB962C8B-B14F-4D97-AF65-F5344CB8AC3E}">
        <p14:creationId xmlns:p14="http://schemas.microsoft.com/office/powerpoint/2010/main" val="242576864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781881"/>
            <a:ext cx="7583487" cy="1044388"/>
          </a:xfrm>
        </p:spPr>
        <p:txBody>
          <a:bodyPr/>
          <a:lstStyle/>
          <a:p>
            <a:pPr algn="ctr"/>
            <a:r>
              <a:rPr lang="en-US" sz="5400" dirty="0" smtClean="0"/>
              <a:t>GRACIAS</a:t>
            </a:r>
            <a:endParaRPr lang="en-US" sz="5400" dirty="0"/>
          </a:p>
        </p:txBody>
      </p:sp>
    </p:spTree>
    <p:extLst>
      <p:ext uri="{BB962C8B-B14F-4D97-AF65-F5344CB8AC3E}">
        <p14:creationId xmlns:p14="http://schemas.microsoft.com/office/powerpoint/2010/main" val="32663421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377" y="139406"/>
            <a:ext cx="8978623" cy="6718594"/>
          </a:xfrm>
          <a:prstGeom prst="rect">
            <a:avLst/>
          </a:prstGeom>
        </p:spPr>
      </p:pic>
    </p:spTree>
    <p:extLst>
      <p:ext uri="{BB962C8B-B14F-4D97-AF65-F5344CB8AC3E}">
        <p14:creationId xmlns:p14="http://schemas.microsoft.com/office/powerpoint/2010/main" val="37560022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4896"/>
            <a:ext cx="9144000" cy="6703104"/>
          </a:xfrm>
          <a:prstGeom prst="rect">
            <a:avLst/>
          </a:prstGeom>
        </p:spPr>
      </p:pic>
    </p:spTree>
    <p:extLst>
      <p:ext uri="{BB962C8B-B14F-4D97-AF65-F5344CB8AC3E}">
        <p14:creationId xmlns:p14="http://schemas.microsoft.com/office/powerpoint/2010/main" val="10490858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INTRODUCCIÓN</a:t>
            </a:r>
          </a:p>
          <a:p>
            <a:r>
              <a:rPr lang="en-US" dirty="0" smtClean="0">
                <a:solidFill>
                  <a:srgbClr val="FFFF00"/>
                </a:solidFill>
              </a:rPr>
              <a:t>OBJETIVOS</a:t>
            </a:r>
          </a:p>
          <a:p>
            <a:r>
              <a:rPr lang="en-US" dirty="0" smtClean="0"/>
              <a:t>ALCANCE</a:t>
            </a:r>
          </a:p>
          <a:p>
            <a:r>
              <a:rPr lang="en-US" dirty="0" smtClean="0"/>
              <a:t>MARCO TEÓRICO</a:t>
            </a:r>
          </a:p>
          <a:p>
            <a:r>
              <a:rPr lang="en-US" dirty="0" smtClean="0"/>
              <a:t>METODOLOGÍA</a:t>
            </a:r>
          </a:p>
          <a:p>
            <a:r>
              <a:rPr lang="en-US" dirty="0" smtClean="0"/>
              <a:t>CONCLUSIONES Y RECOMENDACIONES</a:t>
            </a:r>
          </a:p>
          <a:p>
            <a:r>
              <a:rPr lang="en-US" dirty="0" smtClean="0"/>
              <a:t>DEMO</a:t>
            </a:r>
            <a:endParaRPr lang="en-US" dirty="0"/>
          </a:p>
        </p:txBody>
      </p:sp>
    </p:spTree>
    <p:extLst>
      <p:ext uri="{BB962C8B-B14F-4D97-AF65-F5344CB8AC3E}">
        <p14:creationId xmlns:p14="http://schemas.microsoft.com/office/powerpoint/2010/main" val="36970200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OBJETIVO GENERAL</a:t>
            </a:r>
            <a:endParaRPr lang="en-US" dirty="0"/>
          </a:p>
        </p:txBody>
      </p:sp>
      <p:sp>
        <p:nvSpPr>
          <p:cNvPr id="3" name="Content Placeholder 2"/>
          <p:cNvSpPr>
            <a:spLocks noGrp="1"/>
          </p:cNvSpPr>
          <p:nvPr>
            <p:ph idx="1"/>
          </p:nvPr>
        </p:nvSpPr>
        <p:spPr/>
        <p:txBody>
          <a:bodyPr>
            <a:normAutofit/>
          </a:bodyPr>
          <a:lstStyle/>
          <a:p>
            <a:r>
              <a:rPr lang="es-ES_tradnl" sz="4000" dirty="0" smtClean="0"/>
              <a:t>Desarrollar </a:t>
            </a:r>
            <a:r>
              <a:rPr lang="es-ES_tradnl" sz="4000" dirty="0"/>
              <a:t>una aplicación móvil interactiva de una guía turística del Centro Histórico de Quito utilizando realidad aumentada y geolocalización para difusión a los </a:t>
            </a:r>
            <a:r>
              <a:rPr lang="es-ES_tradnl" sz="4000" dirty="0" smtClean="0"/>
              <a:t>turistas.</a:t>
            </a:r>
            <a:endParaRPr lang="es-ES_tradnl" sz="4000" dirty="0"/>
          </a:p>
        </p:txBody>
      </p:sp>
    </p:spTree>
    <p:extLst>
      <p:ext uri="{BB962C8B-B14F-4D97-AF65-F5344CB8AC3E}">
        <p14:creationId xmlns:p14="http://schemas.microsoft.com/office/powerpoint/2010/main" val="35754539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OBJETIVOS ESPECÍFICOS</a:t>
            </a:r>
            <a:endParaRPr lang="en-US" dirty="0"/>
          </a:p>
        </p:txBody>
      </p:sp>
      <p:sp>
        <p:nvSpPr>
          <p:cNvPr id="3" name="Content Placeholder 2"/>
          <p:cNvSpPr>
            <a:spLocks noGrp="1"/>
          </p:cNvSpPr>
          <p:nvPr>
            <p:ph idx="1"/>
          </p:nvPr>
        </p:nvSpPr>
        <p:spPr>
          <a:xfrm>
            <a:off x="449169" y="1565470"/>
            <a:ext cx="8301811" cy="4909164"/>
          </a:xfrm>
        </p:spPr>
        <p:txBody>
          <a:bodyPr>
            <a:normAutofit/>
          </a:bodyPr>
          <a:lstStyle/>
          <a:p>
            <a:pPr lvl="0"/>
            <a:r>
              <a:rPr lang="es-ES_tradnl" dirty="0"/>
              <a:t>Revisar los fundamentos de la realidad aumentada aplicada al reconocimiento de edificaciones para turismo en dispositivos móviles.</a:t>
            </a:r>
          </a:p>
          <a:p>
            <a:pPr lvl="0"/>
            <a:r>
              <a:rPr lang="es-ES_tradnl" dirty="0"/>
              <a:t>Revisar las características básicas de la herramienta de desarrollo Unity, con el lenguaje C# y la librería Vuforia.</a:t>
            </a:r>
          </a:p>
          <a:p>
            <a:pPr lvl="0"/>
            <a:r>
              <a:rPr lang="es-ES_tradnl" dirty="0"/>
              <a:t>Realizar el análisis de requerimientos de la aplicación con la norma IEEE STD 830 - 1998.</a:t>
            </a:r>
          </a:p>
          <a:p>
            <a:pPr lvl="0"/>
            <a:r>
              <a:rPr lang="es-ES" dirty="0"/>
              <a:t>Diseñar y desarrollar la aplicación móvil empleando la metodología OOHDM con UML y el patrón de diseño MVC.</a:t>
            </a:r>
            <a:endParaRPr lang="es-ES_tradnl" dirty="0"/>
          </a:p>
          <a:p>
            <a:pPr lvl="0"/>
            <a:r>
              <a:rPr lang="es-ES" dirty="0"/>
              <a:t>Implementar la aplicación móvil con realidad aumentada y geolocalización</a:t>
            </a:r>
            <a:r>
              <a:rPr lang="es-ES" dirty="0" smtClean="0"/>
              <a:t>.</a:t>
            </a:r>
            <a:endParaRPr lang="es-ES_tradnl" dirty="0"/>
          </a:p>
        </p:txBody>
      </p:sp>
    </p:spTree>
    <p:extLst>
      <p:ext uri="{BB962C8B-B14F-4D97-AF65-F5344CB8AC3E}">
        <p14:creationId xmlns:p14="http://schemas.microsoft.com/office/powerpoint/2010/main" val="24543886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235</TotalTime>
  <Words>1212</Words>
  <Application>Microsoft Macintosh PowerPoint</Application>
  <PresentationFormat>On-screen Show (4:3)</PresentationFormat>
  <Paragraphs>146</Paragraphs>
  <Slides>42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Revolution</vt:lpstr>
      <vt:lpstr>Document</vt:lpstr>
      <vt:lpstr>DESARROLLO DE UNA APLICACIÓN MÓVIL PARA APOYAR AL TURISMO DEL CENTRO HISTÓRICO, UTILIZANDO REALIDAD AUMENTADA Y GEOLOCALIZACIÓN, PARA LA EMPRESA VLBS. CIA. LTDA</vt:lpstr>
      <vt:lpstr>AGENDA</vt:lpstr>
      <vt:lpstr>AGENDA</vt:lpstr>
      <vt:lpstr>INTRODUCCIÓN</vt:lpstr>
      <vt:lpstr>PowerPoint Presentation</vt:lpstr>
      <vt:lpstr>PowerPoint Presentation</vt:lpstr>
      <vt:lpstr>AGENDA</vt:lpstr>
      <vt:lpstr>OBJETIVO GENERAL</vt:lpstr>
      <vt:lpstr>OBJETIVOS ESPECÍFICOS</vt:lpstr>
      <vt:lpstr>AGENDA</vt:lpstr>
      <vt:lpstr>ALCANCE</vt:lpstr>
      <vt:lpstr>ALCANCE</vt:lpstr>
      <vt:lpstr>AGENDA</vt:lpstr>
      <vt:lpstr>REALIDAD AUMENTADA (RA)</vt:lpstr>
      <vt:lpstr>PowerPoint Presentation</vt:lpstr>
      <vt:lpstr>PowerPoint Presentation</vt:lpstr>
      <vt:lpstr>GEOLOCALIZACIÓN</vt:lpstr>
      <vt:lpstr>FÓRMULA HAVERSINE</vt:lpstr>
      <vt:lpstr>RUMBO(BEARING)</vt:lpstr>
      <vt:lpstr>PowerPoint Presentation</vt:lpstr>
      <vt:lpstr>DISPOSITIVOS MÓVILES</vt:lpstr>
      <vt:lpstr>DISPOSITIVOS MÓVILES</vt:lpstr>
      <vt:lpstr>DISPOSITIVOS MÓVILES</vt:lpstr>
      <vt:lpstr>UNITY GAME ENGINE</vt:lpstr>
      <vt:lpstr>VUFORIA</vt:lpstr>
      <vt:lpstr>VUFORIA</vt:lpstr>
      <vt:lpstr>XCODE</vt:lpstr>
      <vt:lpstr>AGENDA</vt:lpstr>
      <vt:lpstr>OOHDM (Object Oriented Hypermedia Design Methodology)</vt:lpstr>
      <vt:lpstr>REQUERIMIENTOS FUNCIONALES</vt:lpstr>
      <vt:lpstr>REQUERIMIENTOS NO FUNCIONALES</vt:lpstr>
      <vt:lpstr>CASOS DE USO</vt:lpstr>
      <vt:lpstr>CASOS DE USO</vt:lpstr>
      <vt:lpstr>DISEÑO CONCEPTUAL</vt:lpstr>
      <vt:lpstr>DISEÑO NAVEGACIONAL</vt:lpstr>
      <vt:lpstr>AGENDA</vt:lpstr>
      <vt:lpstr>CONCLUSIONES</vt:lpstr>
      <vt:lpstr>CONCLUSIONES</vt:lpstr>
      <vt:lpstr>RECOMENDACIONES</vt:lpstr>
      <vt:lpstr>AGENDA</vt:lpstr>
      <vt:lpstr>DEMO</vt:lpstr>
      <vt:lpstr>GRACIAS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UNA APLICACIÓN MÓVIL PARA APOYAR AL TURISMO DEL CENTRO HISTÓRICO, UTILIZANDO REALIDAD AUMENTADA Y GEOLOCALIZACIÓN, PARA LA EMPRESA VLBS. CIA. LTDA</dc:title>
  <dc:creator>Daniel Vera</dc:creator>
  <cp:lastModifiedBy>Daniel Vera</cp:lastModifiedBy>
  <cp:revision>36</cp:revision>
  <dcterms:created xsi:type="dcterms:W3CDTF">2014-02-13T16:36:43Z</dcterms:created>
  <dcterms:modified xsi:type="dcterms:W3CDTF">2014-02-19T14:33:01Z</dcterms:modified>
</cp:coreProperties>
</file>