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6"/>
  </p:notesMasterIdLst>
  <p:sldIdLst>
    <p:sldId id="337" r:id="rId2"/>
    <p:sldId id="346" r:id="rId3"/>
    <p:sldId id="347" r:id="rId4"/>
    <p:sldId id="348" r:id="rId5"/>
    <p:sldId id="349" r:id="rId6"/>
    <p:sldId id="350" r:id="rId7"/>
    <p:sldId id="351" r:id="rId8"/>
    <p:sldId id="352" r:id="rId9"/>
    <p:sldId id="353" r:id="rId10"/>
    <p:sldId id="354"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8" r:id="rId34"/>
    <p:sldId id="377" r:id="rId3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99"/>
    <a:srgbClr val="FFFFCC"/>
    <a:srgbClr val="FF6699"/>
    <a:srgbClr val="FFCC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764" autoAdjust="0"/>
  </p:normalViewPr>
  <p:slideViewPr>
    <p:cSldViewPr>
      <p:cViewPr>
        <p:scale>
          <a:sx n="73" d="100"/>
          <a:sy n="73" d="100"/>
        </p:scale>
        <p:origin x="-1284"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1BBC11-C5FE-4709-BBF0-845833C2AAD6}" type="datetimeFigureOut">
              <a:rPr lang="es-EC" smtClean="0"/>
              <a:pPr/>
              <a:t>23/04/2014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73752F-2C91-4789-B85F-0D0B3E371040}" type="slidenum">
              <a:rPr lang="es-EC" smtClean="0"/>
              <a:pPr/>
              <a:t>‹Nº›</a:t>
            </a:fld>
            <a:endParaRPr lang="es-EC"/>
          </a:p>
        </p:txBody>
      </p:sp>
    </p:spTree>
    <p:extLst>
      <p:ext uri="{BB962C8B-B14F-4D97-AF65-F5344CB8AC3E}">
        <p14:creationId xmlns:p14="http://schemas.microsoft.com/office/powerpoint/2010/main" val="3048289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973752F-2C91-4789-B85F-0D0B3E371040}" type="slidenum">
              <a:rPr lang="es-EC" smtClean="0"/>
              <a:pPr/>
              <a:t>33</a:t>
            </a:fld>
            <a:endParaRPr lang="es-EC"/>
          </a:p>
        </p:txBody>
      </p:sp>
    </p:spTree>
    <p:extLst>
      <p:ext uri="{BB962C8B-B14F-4D97-AF65-F5344CB8AC3E}">
        <p14:creationId xmlns:p14="http://schemas.microsoft.com/office/powerpoint/2010/main" val="234308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158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F4670B9-2B0F-4DBE-A978-6F302F44E6A2}" type="datetimeFigureOut">
              <a:rPr lang="es-PA" smtClean="0"/>
              <a:pPr/>
              <a:t>23/4/14</a:t>
            </a:fld>
            <a:endParaRPr lang="es-PA"/>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PA"/>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833C0EDB-2A70-4E78-8194-5F3D54B5131F}" type="slidenum">
              <a:rPr lang="es-PA" smtClean="0"/>
              <a:pPr/>
              <a:t>‹Nº›</a:t>
            </a:fld>
            <a:endParaRPr lang="es-PA"/>
          </a:p>
        </p:txBody>
      </p:sp>
    </p:spTree>
    <p:extLst>
      <p:ext uri="{BB962C8B-B14F-4D97-AF65-F5344CB8AC3E}">
        <p14:creationId xmlns:p14="http://schemas.microsoft.com/office/powerpoint/2010/main" val="3461163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LUIS\Desktop\Dibujo.jp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10556" r="31432"/>
          <a:stretch/>
        </p:blipFill>
        <p:spPr bwMode="auto">
          <a:xfrm>
            <a:off x="1" y="723900"/>
            <a:ext cx="774700" cy="6134100"/>
          </a:xfrm>
          <a:prstGeom prst="rect">
            <a:avLst/>
          </a:prstGeom>
          <a:noFill/>
          <a:extLst/>
        </p:spPr>
      </p:pic>
      <p:pic>
        <p:nvPicPr>
          <p:cNvPr id="9" name="Picture 4" descr="http://blogs.espe.edu.ec/wp-content/uploads/2013/08/Logo-RP-UFA-ESPE2.jp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3674" b="17820"/>
          <a:stretch/>
        </p:blipFill>
        <p:spPr bwMode="auto">
          <a:xfrm>
            <a:off x="1" y="44624"/>
            <a:ext cx="755575" cy="72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21925"/>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87334" y="1844576"/>
            <a:ext cx="6336704" cy="738664"/>
          </a:xfrm>
          <a:prstGeom prst="rect">
            <a:avLst/>
          </a:prstGeom>
          <a:noFill/>
        </p:spPr>
        <p:txBody>
          <a:bodyPr wrap="square">
            <a:spAutoFit/>
          </a:bodyPr>
          <a:lstStyle/>
          <a:p>
            <a:pPr algn="ctr">
              <a:defRPr/>
            </a:pPr>
            <a:r>
              <a:rPr lang="es-EC" sz="1400" b="1" dirty="0">
                <a:latin typeface="Times New Roman" pitchFamily="18" charset="0"/>
                <a:ea typeface="Calibri" pitchFamily="34" charset="0"/>
                <a:cs typeface="Times New Roman" pitchFamily="18" charset="0"/>
              </a:rPr>
              <a:t>DEPARTAMENTO DE CIENCIAS DE LA </a:t>
            </a:r>
            <a:r>
              <a:rPr lang="es-EC" sz="1400" b="1" dirty="0" smtClean="0">
                <a:latin typeface="Times New Roman" pitchFamily="18" charset="0"/>
                <a:ea typeface="Calibri" pitchFamily="34" charset="0"/>
                <a:cs typeface="Times New Roman" pitchFamily="18" charset="0"/>
              </a:rPr>
              <a:t>VIDA Y DE LA AGRICULTURA</a:t>
            </a:r>
            <a:endParaRPr lang="es-EC" sz="1400" b="1" dirty="0">
              <a:latin typeface="Times New Roman" pitchFamily="18" charset="0"/>
              <a:cs typeface="Times New Roman" pitchFamily="18" charset="0"/>
            </a:endParaRPr>
          </a:p>
          <a:p>
            <a:pPr algn="ctr" eaLnBrk="0" hangingPunct="0">
              <a:defRPr/>
            </a:pPr>
            <a:r>
              <a:rPr lang="es-EC" sz="1400" b="1" dirty="0">
                <a:latin typeface="Times New Roman" pitchFamily="18" charset="0"/>
                <a:ea typeface="Calibri" pitchFamily="34" charset="0"/>
                <a:cs typeface="Times New Roman" pitchFamily="18" charset="0"/>
              </a:rPr>
              <a:t>CARRERA DE INGENIERÍA EN BIOTECNOLOGÍA</a:t>
            </a:r>
            <a:endParaRPr lang="es-EC" sz="1400" b="1" dirty="0">
              <a:latin typeface="Times New Roman" pitchFamily="18" charset="0"/>
              <a:cs typeface="Times New Roman" pitchFamily="18" charset="0"/>
            </a:endParaRPr>
          </a:p>
          <a:p>
            <a:pPr>
              <a:defRPr/>
            </a:pPr>
            <a:endParaRPr lang="es-EC" sz="1400" b="1" dirty="0">
              <a:latin typeface="Times New Roman" pitchFamily="18" charset="0"/>
              <a:cs typeface="Times New Roman" pitchFamily="18" charset="0"/>
            </a:endParaRPr>
          </a:p>
        </p:txBody>
      </p:sp>
      <p:sp>
        <p:nvSpPr>
          <p:cNvPr id="6" name="5 Rectángulo"/>
          <p:cNvSpPr/>
          <p:nvPr/>
        </p:nvSpPr>
        <p:spPr>
          <a:xfrm>
            <a:off x="2093002" y="4355566"/>
            <a:ext cx="5616972" cy="553998"/>
          </a:xfrm>
          <a:prstGeom prst="rect">
            <a:avLst/>
          </a:prstGeom>
        </p:spPr>
        <p:txBody>
          <a:bodyPr wrap="square">
            <a:spAutoFit/>
          </a:bodyPr>
          <a:lstStyle/>
          <a:p>
            <a:pPr algn="ctr">
              <a:defRPr/>
            </a:pPr>
            <a:r>
              <a:rPr lang="es-EC" sz="1200" dirty="0">
                <a:latin typeface="Times New Roman" pitchFamily="18" charset="0"/>
                <a:ea typeface="Calibri" pitchFamily="34" charset="0"/>
                <a:cs typeface="Times New Roman" pitchFamily="18" charset="0"/>
              </a:rPr>
              <a:t>Previa a la obtención de Grado Académico o Título de:</a:t>
            </a:r>
          </a:p>
          <a:p>
            <a:pPr algn="ctr" eaLnBrk="0" hangingPunct="0">
              <a:defRPr/>
            </a:pPr>
            <a:r>
              <a:rPr lang="es-EC" b="1" dirty="0" smtClean="0">
                <a:latin typeface="Times New Roman" pitchFamily="18" charset="0"/>
                <a:ea typeface="Calibri" pitchFamily="34" charset="0"/>
                <a:cs typeface="Times New Roman" pitchFamily="18" charset="0"/>
              </a:rPr>
              <a:t>INGENIERO </a:t>
            </a:r>
            <a:r>
              <a:rPr lang="es-EC" b="1" dirty="0">
                <a:latin typeface="Times New Roman" pitchFamily="18" charset="0"/>
                <a:ea typeface="Calibri" pitchFamily="34" charset="0"/>
                <a:cs typeface="Times New Roman" pitchFamily="18" charset="0"/>
              </a:rPr>
              <a:t>EN BIOTECNOLOGÍA</a:t>
            </a:r>
            <a:endParaRPr lang="es-EC" dirty="0">
              <a:latin typeface="Times New Roman" pitchFamily="18" charset="0"/>
              <a:cs typeface="Times New Roman" pitchFamily="18" charset="0"/>
            </a:endParaRPr>
          </a:p>
        </p:txBody>
      </p:sp>
      <p:sp>
        <p:nvSpPr>
          <p:cNvPr id="7" name="7 Rectángulo"/>
          <p:cNvSpPr>
            <a:spLocks noChangeArrowheads="1"/>
          </p:cNvSpPr>
          <p:nvPr/>
        </p:nvSpPr>
        <p:spPr bwMode="auto">
          <a:xfrm>
            <a:off x="2669686" y="4974250"/>
            <a:ext cx="4572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C" sz="1600" dirty="0" err="1" smtClean="0">
                <a:latin typeface="Times New Roman" pitchFamily="18" charset="0"/>
                <a:ea typeface="Calibri" pitchFamily="34" charset="0"/>
                <a:cs typeface="Times New Roman" pitchFamily="18" charset="0"/>
              </a:rPr>
              <a:t>Elaboradoro</a:t>
            </a:r>
            <a:r>
              <a:rPr lang="es-EC" sz="1600" dirty="0" smtClean="0">
                <a:latin typeface="Times New Roman" pitchFamily="18" charset="0"/>
                <a:ea typeface="Calibri" pitchFamily="34" charset="0"/>
                <a:cs typeface="Times New Roman" pitchFamily="18" charset="0"/>
              </a:rPr>
              <a:t> </a:t>
            </a:r>
            <a:r>
              <a:rPr lang="es-EC" sz="1600" dirty="0" smtClean="0">
                <a:latin typeface="Times New Roman" pitchFamily="18" charset="0"/>
                <a:ea typeface="Calibri" pitchFamily="34" charset="0"/>
                <a:cs typeface="Times New Roman" pitchFamily="18" charset="0"/>
              </a:rPr>
              <a:t>por:</a:t>
            </a:r>
            <a:endParaRPr lang="es-EC" sz="1600" dirty="0">
              <a:latin typeface="Times New Roman" pitchFamily="18" charset="0"/>
              <a:ea typeface="Calibri" pitchFamily="34" charset="0"/>
              <a:cs typeface="Times New Roman" pitchFamily="18" charset="0"/>
            </a:endParaRPr>
          </a:p>
          <a:p>
            <a:pPr algn="ctr" eaLnBrk="0" hangingPunct="0"/>
            <a:r>
              <a:rPr lang="es-EC" b="1" dirty="0" smtClean="0">
                <a:latin typeface="Times New Roman" pitchFamily="18" charset="0"/>
                <a:ea typeface="Calibri" pitchFamily="34" charset="0"/>
                <a:cs typeface="Times New Roman" pitchFamily="18" charset="0"/>
              </a:rPr>
              <a:t>EDISON PATRICIO MARCILLO TIPÁN</a:t>
            </a:r>
            <a:endParaRPr lang="es-EC" b="1" dirty="0">
              <a:latin typeface="Times New Roman" pitchFamily="18" charset="0"/>
              <a:ea typeface="Calibri" pitchFamily="34" charset="0"/>
              <a:cs typeface="Times New Roman" pitchFamily="18" charset="0"/>
            </a:endParaRPr>
          </a:p>
        </p:txBody>
      </p:sp>
      <p:sp>
        <p:nvSpPr>
          <p:cNvPr id="8" name="1 Título"/>
          <p:cNvSpPr txBox="1">
            <a:spLocks/>
          </p:cNvSpPr>
          <p:nvPr/>
        </p:nvSpPr>
        <p:spPr>
          <a:xfrm>
            <a:off x="1043608" y="2564904"/>
            <a:ext cx="7560840" cy="1656184"/>
          </a:xfrm>
          <a:prstGeom prst="rect">
            <a:avLst/>
          </a:prstGeom>
          <a:noFill/>
        </p:spPr>
        <p:style>
          <a:lnRef idx="2">
            <a:schemeClr val="accent3"/>
          </a:lnRef>
          <a:fillRef idx="1">
            <a:schemeClr val="lt1"/>
          </a:fillRef>
          <a:effectRef idx="0">
            <a:schemeClr val="accent3"/>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C" sz="2400" i="1" dirty="0"/>
              <a:t>Evaluación de la eficiencia de un inóculo enzimático como acelerador del proceso de </a:t>
            </a:r>
            <a:r>
              <a:rPr lang="es-EC" sz="2400" i="1" dirty="0" err="1"/>
              <a:t>landfarm</a:t>
            </a:r>
            <a:r>
              <a:rPr lang="es-EC" sz="2400" i="1" dirty="0"/>
              <a:t> en biorremediación de suelos contaminados con diésel y bunker, a escala piloto. Parroquia El Reventador, Provincia de Sucumbíos</a:t>
            </a:r>
            <a:endParaRPr lang="es-ES" sz="2400" b="1" dirty="0" smtClean="0">
              <a:latin typeface="Times New Roman" pitchFamily="18" charset="0"/>
              <a:cs typeface="Times New Roman" pitchFamily="18" charset="0"/>
            </a:endParaRPr>
          </a:p>
        </p:txBody>
      </p:sp>
      <p:pic>
        <p:nvPicPr>
          <p:cNvPr id="9" name="Picture 6"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754"/>
          <a:stretch/>
        </p:blipFill>
        <p:spPr bwMode="auto">
          <a:xfrm>
            <a:off x="-4980" y="0"/>
            <a:ext cx="9001000" cy="1772816"/>
          </a:xfrm>
          <a:prstGeom prst="rect">
            <a:avLst/>
          </a:prstGeom>
          <a:noFill/>
          <a:extLst>
            <a:ext uri="{909E8E84-426E-40DD-AFC4-6F175D3DCCD1}">
              <a14:hiddenFill xmlns:a14="http://schemas.microsoft.com/office/drawing/2010/main">
                <a:solidFill>
                  <a:srgbClr val="FFFFFF"/>
                </a:solidFill>
              </a14:hiddenFill>
            </a:ext>
          </a:extLst>
        </p:spPr>
      </p:pic>
      <p:sp>
        <p:nvSpPr>
          <p:cNvPr id="10" name="7 CuadroTexto"/>
          <p:cNvSpPr txBox="1">
            <a:spLocks noChangeArrowheads="1"/>
          </p:cNvSpPr>
          <p:nvPr/>
        </p:nvSpPr>
        <p:spPr bwMode="auto">
          <a:xfrm>
            <a:off x="581579" y="5731782"/>
            <a:ext cx="43199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C" b="1" dirty="0">
                <a:latin typeface="Times New Roman" pitchFamily="18" charset="0"/>
                <a:cs typeface="Times New Roman" pitchFamily="18" charset="0"/>
              </a:rPr>
              <a:t>Director: </a:t>
            </a:r>
            <a:r>
              <a:rPr lang="es-EC" dirty="0" smtClean="0">
                <a:latin typeface="Times New Roman" pitchFamily="18" charset="0"/>
                <a:cs typeface="Times New Roman" pitchFamily="18" charset="0"/>
              </a:rPr>
              <a:t>Ing. Vargas</a:t>
            </a:r>
            <a:r>
              <a:rPr lang="es-EC" dirty="0" smtClean="0">
                <a:latin typeface="Times New Roman" pitchFamily="18" charset="0"/>
                <a:cs typeface="Times New Roman" pitchFamily="18" charset="0"/>
              </a:rPr>
              <a:t>, Rafael</a:t>
            </a:r>
            <a:endParaRPr lang="es-EC" dirty="0" smtClean="0">
              <a:latin typeface="Times New Roman" pitchFamily="18" charset="0"/>
              <a:cs typeface="Times New Roman" pitchFamily="18" charset="0"/>
            </a:endParaRPr>
          </a:p>
          <a:p>
            <a:pPr eaLnBrk="1" hangingPunct="1"/>
            <a:r>
              <a:rPr lang="es-EC" b="1" dirty="0" smtClean="0">
                <a:latin typeface="Times New Roman" pitchFamily="18" charset="0"/>
                <a:cs typeface="Times New Roman" pitchFamily="18" charset="0"/>
              </a:rPr>
              <a:t>Codirector</a:t>
            </a:r>
            <a:r>
              <a:rPr lang="es-EC" b="1" dirty="0">
                <a:latin typeface="Times New Roman" pitchFamily="18" charset="0"/>
                <a:cs typeface="Times New Roman" pitchFamily="18" charset="0"/>
              </a:rPr>
              <a:t>: </a:t>
            </a:r>
            <a:r>
              <a:rPr lang="es-EC" dirty="0">
                <a:latin typeface="Times New Roman" pitchFamily="18" charset="0"/>
                <a:cs typeface="Times New Roman" pitchFamily="18" charset="0"/>
              </a:rPr>
              <a:t>Ing.-Mat. </a:t>
            </a:r>
            <a:r>
              <a:rPr lang="es-EC" dirty="0" smtClean="0">
                <a:latin typeface="Times New Roman" pitchFamily="18" charset="0"/>
                <a:cs typeface="Times New Roman" pitchFamily="18" charset="0"/>
              </a:rPr>
              <a:t>Romero Saker, Pedro</a:t>
            </a:r>
            <a:endParaRPr lang="es-EC" dirty="0">
              <a:latin typeface="Times New Roman" pitchFamily="18" charset="0"/>
              <a:cs typeface="Times New Roman" pitchFamily="18" charset="0"/>
            </a:endParaRPr>
          </a:p>
        </p:txBody>
      </p:sp>
    </p:spTree>
    <p:extLst>
      <p:ext uri="{BB962C8B-B14F-4D97-AF65-F5344CB8AC3E}">
        <p14:creationId xmlns:p14="http://schemas.microsoft.com/office/powerpoint/2010/main" val="2959942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867552"/>
          </a:xfrm>
        </p:spPr>
        <p:txBody>
          <a:bodyPr/>
          <a:lstStyle/>
          <a:p>
            <a:r>
              <a:rPr lang="es-EC" dirty="0" smtClean="0"/>
              <a:t>Factor de estudio (T)</a:t>
            </a:r>
            <a:endParaRPr lang="es-EC" dirty="0"/>
          </a:p>
        </p:txBody>
      </p:sp>
      <p:sp>
        <p:nvSpPr>
          <p:cNvPr id="3" name="2 Título"/>
          <p:cNvSpPr>
            <a:spLocks noGrp="1"/>
          </p:cNvSpPr>
          <p:nvPr>
            <p:ph type="title"/>
          </p:nvPr>
        </p:nvSpPr>
        <p:spPr/>
        <p:txBody>
          <a:bodyPr>
            <a:normAutofit fontScale="90000"/>
          </a:bodyPr>
          <a:lstStyle/>
          <a:p>
            <a:r>
              <a:rPr lang="es-EC" dirty="0" smtClean="0"/>
              <a:t>OBTENCIÓN DE SUELO CONTAMINADO</a:t>
            </a:r>
            <a:endParaRPr lang="es-EC" dirty="0"/>
          </a:p>
        </p:txBody>
      </p:sp>
      <p:pic>
        <p:nvPicPr>
          <p:cNvPr id="4" name="3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564904"/>
            <a:ext cx="3897600" cy="2923200"/>
          </a:xfrm>
          <a:prstGeom prst="rect">
            <a:avLst/>
          </a:prstGeom>
        </p:spPr>
      </p:pic>
      <p:pic>
        <p:nvPicPr>
          <p:cNvPr id="5" name="3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602559"/>
            <a:ext cx="3897600" cy="2923200"/>
          </a:xfrm>
          <a:prstGeom prst="rect">
            <a:avLst/>
          </a:prstGeom>
        </p:spPr>
      </p:pic>
      <p:sp>
        <p:nvSpPr>
          <p:cNvPr id="6" name="5 CuadroTexto"/>
          <p:cNvSpPr txBox="1"/>
          <p:nvPr/>
        </p:nvSpPr>
        <p:spPr>
          <a:xfrm>
            <a:off x="1606508" y="5518393"/>
            <a:ext cx="1763688" cy="430887"/>
          </a:xfrm>
          <a:prstGeom prst="rect">
            <a:avLst/>
          </a:prstGeom>
          <a:noFill/>
        </p:spPr>
        <p:txBody>
          <a:bodyPr wrap="square" rtlCol="0">
            <a:spAutoFit/>
          </a:bodyPr>
          <a:lstStyle/>
          <a:p>
            <a:pPr algn="ctr"/>
            <a:r>
              <a:rPr lang="es-EC" sz="1100" dirty="0" smtClean="0"/>
              <a:t>Suelo contaminado con bunker</a:t>
            </a:r>
            <a:endParaRPr lang="es-EC" sz="1100" dirty="0"/>
          </a:p>
        </p:txBody>
      </p:sp>
      <p:sp>
        <p:nvSpPr>
          <p:cNvPr id="7" name="6 CuadroTexto"/>
          <p:cNvSpPr txBox="1"/>
          <p:nvPr/>
        </p:nvSpPr>
        <p:spPr>
          <a:xfrm>
            <a:off x="5782972" y="5590401"/>
            <a:ext cx="1763688" cy="430887"/>
          </a:xfrm>
          <a:prstGeom prst="rect">
            <a:avLst/>
          </a:prstGeom>
          <a:noFill/>
        </p:spPr>
        <p:txBody>
          <a:bodyPr wrap="square" rtlCol="0">
            <a:spAutoFit/>
          </a:bodyPr>
          <a:lstStyle/>
          <a:p>
            <a:pPr algn="ctr"/>
            <a:r>
              <a:rPr lang="es-EC" sz="1100" dirty="0" smtClean="0"/>
              <a:t>Suelo contaminado con </a:t>
            </a:r>
            <a:r>
              <a:rPr lang="es-EC" sz="1100" dirty="0" err="1" smtClean="0"/>
              <a:t>diésel</a:t>
            </a:r>
            <a:endParaRPr lang="es-EC" sz="1100" dirty="0"/>
          </a:p>
        </p:txBody>
      </p:sp>
    </p:spTree>
    <p:extLst>
      <p:ext uri="{BB962C8B-B14F-4D97-AF65-F5344CB8AC3E}">
        <p14:creationId xmlns:p14="http://schemas.microsoft.com/office/powerpoint/2010/main" val="3108596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4186808" cy="3819879"/>
          </a:xfrm>
        </p:spPr>
        <p:txBody>
          <a:bodyPr>
            <a:noAutofit/>
          </a:bodyPr>
          <a:lstStyle/>
          <a:p>
            <a:r>
              <a:rPr lang="es-EC" sz="1800" dirty="0" smtClean="0"/>
              <a:t>Factor de estudio (D).</a:t>
            </a:r>
          </a:p>
          <a:p>
            <a:r>
              <a:rPr lang="es-EC" sz="1800" dirty="0" smtClean="0"/>
              <a:t>Enzima degradadora de hidrocarburo. </a:t>
            </a:r>
          </a:p>
          <a:p>
            <a:r>
              <a:rPr lang="es-EC" sz="1800" dirty="0" smtClean="0"/>
              <a:t>Concentración base 2.560 ml de enzima por tonelada métrica de suelo contaminado con una concentración de16.000 mg/kg de TPH.</a:t>
            </a:r>
          </a:p>
          <a:p>
            <a:r>
              <a:rPr lang="es-EC" sz="1800" dirty="0" smtClean="0"/>
              <a:t>30% - 40% de enzima </a:t>
            </a:r>
            <a:r>
              <a:rPr lang="es-EC" sz="1800" dirty="0" err="1" smtClean="0"/>
              <a:t>percolan</a:t>
            </a:r>
            <a:r>
              <a:rPr lang="es-EC" sz="1800" dirty="0" smtClean="0"/>
              <a:t>. hacia niveles freáticos.</a:t>
            </a:r>
          </a:p>
          <a:p>
            <a:r>
              <a:rPr lang="es-EC" sz="1800" dirty="0" smtClean="0"/>
              <a:t>40 kg de suelo contaminado.</a:t>
            </a:r>
          </a:p>
          <a:p>
            <a:r>
              <a:rPr lang="es-EC" sz="1800" dirty="0"/>
              <a:t>4</a:t>
            </a:r>
            <a:r>
              <a:rPr lang="es-EC" sz="1800" dirty="0" smtClean="0"/>
              <a:t> niveles de dosificación.  </a:t>
            </a:r>
            <a:endParaRPr lang="es-EC" sz="1800" dirty="0"/>
          </a:p>
        </p:txBody>
      </p:sp>
      <p:sp>
        <p:nvSpPr>
          <p:cNvPr id="3" name="2 Título"/>
          <p:cNvSpPr>
            <a:spLocks noGrp="1"/>
          </p:cNvSpPr>
          <p:nvPr>
            <p:ph type="title"/>
          </p:nvPr>
        </p:nvSpPr>
        <p:spPr/>
        <p:txBody>
          <a:bodyPr>
            <a:normAutofit/>
          </a:bodyPr>
          <a:lstStyle/>
          <a:p>
            <a:r>
              <a:rPr lang="es-EC" dirty="0" smtClean="0"/>
              <a:t>INÓCULO ENZIMÁTICO DE PRUEBA</a:t>
            </a:r>
            <a:endParaRPr lang="es-EC"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844824"/>
            <a:ext cx="3052655" cy="28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5004048" y="2924944"/>
            <a:ext cx="3456384" cy="648072"/>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5 Flecha derecha"/>
          <p:cNvSpPr/>
          <p:nvPr/>
        </p:nvSpPr>
        <p:spPr>
          <a:xfrm rot="16200000">
            <a:off x="8325798" y="2771546"/>
            <a:ext cx="539552" cy="270284"/>
          </a:xfrm>
          <a:prstGeom prst="rightArrow">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Flecha derecha"/>
          <p:cNvSpPr/>
          <p:nvPr/>
        </p:nvSpPr>
        <p:spPr>
          <a:xfrm rot="5400000">
            <a:off x="8325798" y="3528138"/>
            <a:ext cx="539552" cy="270284"/>
          </a:xfrm>
          <a:prstGeom prst="rightArrow">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11" name="10 Conector recto"/>
          <p:cNvCxnSpPr/>
          <p:nvPr/>
        </p:nvCxnSpPr>
        <p:spPr>
          <a:xfrm>
            <a:off x="8388424" y="3284984"/>
            <a:ext cx="5040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4283968" y="3212976"/>
            <a:ext cx="648072" cy="0"/>
          </a:xfrm>
          <a:prstGeom prst="straightConnector1">
            <a:avLst/>
          </a:prstGeom>
          <a:noFill/>
          <a:ln w="34925">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7" name="16 CuadroTexto"/>
          <p:cNvSpPr txBox="1"/>
          <p:nvPr/>
        </p:nvSpPr>
        <p:spPr>
          <a:xfrm>
            <a:off x="8316416" y="4221088"/>
            <a:ext cx="648072" cy="338554"/>
          </a:xfrm>
          <a:prstGeom prst="rect">
            <a:avLst/>
          </a:prstGeom>
          <a:noFill/>
        </p:spPr>
        <p:txBody>
          <a:bodyPr wrap="square" rtlCol="0">
            <a:spAutoFit/>
          </a:bodyPr>
          <a:lstStyle/>
          <a:p>
            <a:pPr algn="ctr"/>
            <a:r>
              <a:rPr lang="es-EC" sz="1600" dirty="0" smtClean="0">
                <a:solidFill>
                  <a:srgbClr val="FF0000"/>
                </a:solidFill>
              </a:rPr>
              <a:t>0 ml</a:t>
            </a:r>
            <a:endParaRPr lang="es-EC" sz="1600" dirty="0">
              <a:solidFill>
                <a:srgbClr val="FF0000"/>
              </a:solidFill>
            </a:endParaRPr>
          </a:p>
        </p:txBody>
      </p:sp>
      <p:cxnSp>
        <p:nvCxnSpPr>
          <p:cNvPr id="18" name="17 Conector recto"/>
          <p:cNvCxnSpPr/>
          <p:nvPr/>
        </p:nvCxnSpPr>
        <p:spPr>
          <a:xfrm>
            <a:off x="8388424" y="4077072"/>
            <a:ext cx="5040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68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par>
                                <p:cTn id="16" presetID="4"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par>
                                <p:cTn id="22" presetID="4" presetClass="entr" presetSubtype="16"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ox(in)">
                                      <p:cBhvr>
                                        <p:cTn id="24" dur="500"/>
                                        <p:tgtEl>
                                          <p:spTgt spid="1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DISEÑO ESTADÍSTICO</a:t>
            </a:r>
            <a:endParaRPr lang="es-EC" dirty="0"/>
          </a:p>
        </p:txBody>
      </p:sp>
      <p:sp>
        <p:nvSpPr>
          <p:cNvPr id="6" name="1 Título"/>
          <p:cNvSpPr txBox="1">
            <a:spLocks/>
          </p:cNvSpPr>
          <p:nvPr/>
        </p:nvSpPr>
        <p:spPr>
          <a:xfrm>
            <a:off x="4588769" y="1433480"/>
            <a:ext cx="3204356" cy="4949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700" b="0" i="0" u="none" strike="noStrike" kern="1200" cap="none" spc="0" normalizeH="0" baseline="0" noProof="0" dirty="0" smtClean="0">
                <a:ln>
                  <a:noFill/>
                </a:ln>
                <a:solidFill>
                  <a:schemeClr val="tx1"/>
                </a:solidFill>
                <a:effectLst/>
                <a:uLnTx/>
                <a:uFillTx/>
                <a:latin typeface="+mj-lt"/>
                <a:ea typeface="+mj-ea"/>
                <a:cs typeface="+mj-cs"/>
              </a:rPr>
              <a:t>Fuente de hidrocarburo usado</a:t>
            </a:r>
            <a:endParaRPr kumimoji="0" lang="es-EC" sz="17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1 Título"/>
          <p:cNvSpPr txBox="1">
            <a:spLocks/>
          </p:cNvSpPr>
          <p:nvPr/>
        </p:nvSpPr>
        <p:spPr>
          <a:xfrm>
            <a:off x="3922695" y="4014192"/>
            <a:ext cx="4536504" cy="494928"/>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tx1"/>
                </a:solidFill>
                <a:effectLst/>
                <a:uLnTx/>
                <a:uFillTx/>
                <a:latin typeface="+mj-lt"/>
                <a:ea typeface="+mj-ea"/>
                <a:cs typeface="+mj-cs"/>
              </a:rPr>
              <a:t>Cantidad de dosificación de </a:t>
            </a:r>
            <a:r>
              <a:rPr kumimoji="0" lang="es-EC" sz="2400" b="0" i="0" u="none" strike="noStrike" kern="1200" cap="none" spc="0" normalizeH="0" baseline="0" noProof="0" dirty="0" err="1" smtClean="0">
                <a:ln>
                  <a:noFill/>
                </a:ln>
                <a:solidFill>
                  <a:schemeClr val="tx1"/>
                </a:solidFill>
                <a:effectLst/>
                <a:uLnTx/>
                <a:uFillTx/>
                <a:latin typeface="+mj-lt"/>
                <a:ea typeface="+mj-ea"/>
                <a:cs typeface="+mj-cs"/>
              </a:rPr>
              <a:t>inóculo</a:t>
            </a:r>
            <a:r>
              <a:rPr kumimoji="0" lang="es-EC" sz="2400" b="0" i="0" u="none" strike="noStrike" kern="1200" cap="none" spc="0" normalizeH="0" baseline="0" noProof="0" dirty="0" smtClean="0">
                <a:ln>
                  <a:noFill/>
                </a:ln>
                <a:solidFill>
                  <a:schemeClr val="tx1"/>
                </a:solidFill>
                <a:effectLst/>
                <a:uLnTx/>
                <a:uFillTx/>
                <a:latin typeface="+mj-lt"/>
                <a:ea typeface="+mj-ea"/>
                <a:cs typeface="+mj-cs"/>
              </a:rPr>
              <a:t> enzimático</a:t>
            </a:r>
            <a:endParaRPr kumimoji="0" lang="es-EC"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8 Imagen"/>
          <p:cNvPicPr/>
          <p:nvPr/>
        </p:nvPicPr>
        <p:blipFill>
          <a:blip r:embed="rId2" cstate="print"/>
          <a:srcRect/>
          <a:stretch>
            <a:fillRect/>
          </a:stretch>
        </p:blipFill>
        <p:spPr bwMode="auto">
          <a:xfrm>
            <a:off x="4210727" y="1941823"/>
            <a:ext cx="3960440" cy="1440160"/>
          </a:xfrm>
          <a:prstGeom prst="rect">
            <a:avLst/>
          </a:prstGeom>
          <a:noFill/>
          <a:ln w="9525">
            <a:noFill/>
            <a:miter lim="800000"/>
            <a:headEnd/>
            <a:tailEnd/>
          </a:ln>
        </p:spPr>
      </p:pic>
      <p:pic>
        <p:nvPicPr>
          <p:cNvPr id="10" name="9 Imagen"/>
          <p:cNvPicPr/>
          <p:nvPr/>
        </p:nvPicPr>
        <p:blipFill>
          <a:blip r:embed="rId3" cstate="print"/>
          <a:srcRect/>
          <a:stretch>
            <a:fillRect/>
          </a:stretch>
        </p:blipFill>
        <p:spPr bwMode="auto">
          <a:xfrm>
            <a:off x="3491880" y="4509120"/>
            <a:ext cx="5398135" cy="2005330"/>
          </a:xfrm>
          <a:prstGeom prst="rect">
            <a:avLst/>
          </a:prstGeom>
          <a:noFill/>
          <a:ln w="9525">
            <a:noFill/>
            <a:miter lim="800000"/>
            <a:headEnd/>
            <a:tailEnd/>
          </a:ln>
        </p:spPr>
      </p:pic>
      <p:sp>
        <p:nvSpPr>
          <p:cNvPr id="11" name="2 Marcador de contenido"/>
          <p:cNvSpPr>
            <a:spLocks noGrp="1"/>
          </p:cNvSpPr>
          <p:nvPr>
            <p:ph idx="1"/>
          </p:nvPr>
        </p:nvSpPr>
        <p:spPr>
          <a:xfrm>
            <a:off x="457200" y="1446893"/>
            <a:ext cx="3034680" cy="3638291"/>
          </a:xfrm>
        </p:spPr>
        <p:txBody>
          <a:bodyPr>
            <a:normAutofit/>
          </a:bodyPr>
          <a:lstStyle/>
          <a:p>
            <a:r>
              <a:rPr lang="es-ES" sz="2500" dirty="0" smtClean="0"/>
              <a:t>Diseño estadístico multifactorial.</a:t>
            </a:r>
          </a:p>
          <a:p>
            <a:r>
              <a:rPr lang="es-ES" sz="2500" dirty="0" smtClean="0"/>
              <a:t>2 x 4.</a:t>
            </a:r>
          </a:p>
          <a:p>
            <a:r>
              <a:rPr lang="es-ES" sz="2500" dirty="0" smtClean="0"/>
              <a:t>2 factores.</a:t>
            </a:r>
          </a:p>
          <a:p>
            <a:r>
              <a:rPr lang="es-ES" sz="2500" dirty="0" smtClean="0"/>
              <a:t>4 factores.</a:t>
            </a:r>
          </a:p>
          <a:p>
            <a:r>
              <a:rPr lang="es-ES" sz="2500" dirty="0" smtClean="0"/>
              <a:t>3 repeticiones.</a:t>
            </a:r>
          </a:p>
          <a:p>
            <a:r>
              <a:rPr lang="es-EC" sz="2400" dirty="0" smtClean="0"/>
              <a:t>Prueba </a:t>
            </a:r>
            <a:r>
              <a:rPr lang="es-EC" sz="2400" dirty="0"/>
              <a:t>de </a:t>
            </a:r>
            <a:r>
              <a:rPr lang="es-EC" sz="2400" dirty="0" err="1" smtClean="0"/>
              <a:t>Tukey</a:t>
            </a:r>
            <a:r>
              <a:rPr lang="es-EC" sz="2400" dirty="0" smtClean="0"/>
              <a:t> </a:t>
            </a:r>
            <a:r>
              <a:rPr lang="es-EC" sz="2400" dirty="0"/>
              <a:t>con </a:t>
            </a:r>
            <a:r>
              <a:rPr lang="es-EC" sz="2400" dirty="0" smtClean="0"/>
              <a:t>un alfa=0,05%. </a:t>
            </a:r>
            <a:endParaRPr lang="es-ES" sz="2500" dirty="0" smtClean="0"/>
          </a:p>
          <a:p>
            <a:endParaRPr lang="es-EC" sz="2500" dirty="0"/>
          </a:p>
        </p:txBody>
      </p:sp>
      <p:cxnSp>
        <p:nvCxnSpPr>
          <p:cNvPr id="4" name="3 Conector recto de flecha"/>
          <p:cNvCxnSpPr/>
          <p:nvPr/>
        </p:nvCxnSpPr>
        <p:spPr>
          <a:xfrm flipV="1">
            <a:off x="2483768" y="2661904"/>
            <a:ext cx="1438927" cy="479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2555776" y="3573016"/>
            <a:ext cx="1519319" cy="6886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863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a:t>DISEÑO </a:t>
            </a:r>
            <a:r>
              <a:rPr lang="es-EC" dirty="0" smtClean="0"/>
              <a:t>ESTADÍSTICO</a:t>
            </a:r>
            <a:endParaRPr lang="es-EC" dirty="0"/>
          </a:p>
        </p:txBody>
      </p:sp>
      <p:sp>
        <p:nvSpPr>
          <p:cNvPr id="7" name="6 CuadroTexto"/>
          <p:cNvSpPr txBox="1"/>
          <p:nvPr/>
        </p:nvSpPr>
        <p:spPr>
          <a:xfrm>
            <a:off x="611560" y="1146810"/>
            <a:ext cx="4968552" cy="369332"/>
          </a:xfrm>
          <a:prstGeom prst="rect">
            <a:avLst/>
          </a:prstGeom>
          <a:noFill/>
        </p:spPr>
        <p:txBody>
          <a:bodyPr wrap="square" rtlCol="0">
            <a:spAutoFit/>
          </a:bodyPr>
          <a:lstStyle/>
          <a:p>
            <a:pPr algn="ctr"/>
            <a:r>
              <a:rPr lang="es-EC" dirty="0" smtClean="0"/>
              <a:t>Ft x </a:t>
            </a:r>
            <a:r>
              <a:rPr lang="es-EC" dirty="0" err="1" smtClean="0"/>
              <a:t>Fd</a:t>
            </a:r>
            <a:r>
              <a:rPr lang="es-EC" dirty="0" smtClean="0"/>
              <a:t> x </a:t>
            </a:r>
            <a:r>
              <a:rPr lang="es-EC" i="1" dirty="0" smtClean="0"/>
              <a:t>n </a:t>
            </a:r>
            <a:r>
              <a:rPr lang="es-EC" dirty="0" smtClean="0"/>
              <a:t>r = Total tratamientos</a:t>
            </a:r>
            <a:endParaRPr lang="es-EC"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995908"/>
            <a:ext cx="2664296" cy="2999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999320"/>
            <a:ext cx="2664296" cy="2999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print"/>
          <a:srcRect/>
          <a:stretch>
            <a:fillRect/>
          </a:stretch>
        </p:blipFill>
        <p:spPr bwMode="auto">
          <a:xfrm>
            <a:off x="6444208" y="1995908"/>
            <a:ext cx="2254746" cy="3961249"/>
          </a:xfrm>
          <a:prstGeom prst="rect">
            <a:avLst/>
          </a:prstGeom>
          <a:noFill/>
          <a:ln w="9525">
            <a:noFill/>
            <a:miter lim="800000"/>
            <a:headEnd/>
            <a:tailEnd/>
          </a:ln>
          <a:effectLst/>
        </p:spPr>
      </p:pic>
      <p:sp>
        <p:nvSpPr>
          <p:cNvPr id="11" name="10 CuadroTexto"/>
          <p:cNvSpPr txBox="1"/>
          <p:nvPr/>
        </p:nvSpPr>
        <p:spPr>
          <a:xfrm>
            <a:off x="6432632" y="1268931"/>
            <a:ext cx="2254746" cy="584775"/>
          </a:xfrm>
          <a:prstGeom prst="rect">
            <a:avLst/>
          </a:prstGeom>
          <a:noFill/>
        </p:spPr>
        <p:txBody>
          <a:bodyPr wrap="square" rtlCol="0">
            <a:spAutoFit/>
          </a:bodyPr>
          <a:lstStyle/>
          <a:p>
            <a:pPr algn="ctr"/>
            <a:r>
              <a:rPr lang="es-EC" sz="1600" dirty="0" smtClean="0"/>
              <a:t>Ubicación por números aleatorios</a:t>
            </a:r>
            <a:endParaRPr lang="es-EC" sz="1600" dirty="0"/>
          </a:p>
        </p:txBody>
      </p:sp>
      <p:sp>
        <p:nvSpPr>
          <p:cNvPr id="12" name="11 CuadroTexto"/>
          <p:cNvSpPr txBox="1"/>
          <p:nvPr/>
        </p:nvSpPr>
        <p:spPr>
          <a:xfrm>
            <a:off x="1385646" y="1516142"/>
            <a:ext cx="4050450" cy="369332"/>
          </a:xfrm>
          <a:prstGeom prst="rect">
            <a:avLst/>
          </a:prstGeom>
          <a:noFill/>
        </p:spPr>
        <p:txBody>
          <a:bodyPr wrap="square" rtlCol="0">
            <a:spAutoFit/>
          </a:bodyPr>
          <a:lstStyle/>
          <a:p>
            <a:pPr algn="ctr"/>
            <a:r>
              <a:rPr lang="es-EC" dirty="0"/>
              <a:t>2</a:t>
            </a:r>
            <a:r>
              <a:rPr lang="es-EC" dirty="0" smtClean="0"/>
              <a:t> x 4 x 3  = 24 tratamientos (UE)</a:t>
            </a:r>
            <a:endParaRPr lang="es-EC" dirty="0"/>
          </a:p>
        </p:txBody>
      </p:sp>
    </p:spTree>
    <p:extLst>
      <p:ext uri="{BB962C8B-B14F-4D97-AF65-F5344CB8AC3E}">
        <p14:creationId xmlns:p14="http://schemas.microsoft.com/office/powerpoint/2010/main" val="3798632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2739760"/>
          </a:xfrm>
        </p:spPr>
        <p:txBody>
          <a:bodyPr/>
          <a:lstStyle/>
          <a:p>
            <a:r>
              <a:rPr lang="es-EC" dirty="0" smtClean="0"/>
              <a:t>HIPÓTESIS</a:t>
            </a:r>
          </a:p>
          <a:p>
            <a:pPr lvl="1"/>
            <a:r>
              <a:rPr lang="es-EC" dirty="0" smtClean="0"/>
              <a:t>El tratamiento con </a:t>
            </a:r>
            <a:r>
              <a:rPr lang="es-EC" dirty="0" err="1" smtClean="0"/>
              <a:t>inóculo</a:t>
            </a:r>
            <a:r>
              <a:rPr lang="es-EC" dirty="0" smtClean="0"/>
              <a:t> enzimático a una concentración de 20 ml provoca mayor remoción de TPH en suelos contaminados con </a:t>
            </a:r>
            <a:r>
              <a:rPr lang="es-EC" dirty="0" err="1" smtClean="0"/>
              <a:t>diésel</a:t>
            </a:r>
            <a:r>
              <a:rPr lang="es-EC" dirty="0" smtClean="0"/>
              <a:t> y el tratamiento con </a:t>
            </a:r>
            <a:r>
              <a:rPr lang="es-EC" dirty="0" err="1" smtClean="0"/>
              <a:t>inóculo</a:t>
            </a:r>
            <a:r>
              <a:rPr lang="es-EC" dirty="0" smtClean="0"/>
              <a:t> enzimático a una concentración de 40 ml, provoca mayor remoción de TPH en suelos contaminados con bunker.</a:t>
            </a:r>
            <a:endParaRPr lang="es-EC" dirty="0"/>
          </a:p>
        </p:txBody>
      </p:sp>
      <p:sp>
        <p:nvSpPr>
          <p:cNvPr id="3" name="2 Título"/>
          <p:cNvSpPr>
            <a:spLocks noGrp="1"/>
          </p:cNvSpPr>
          <p:nvPr>
            <p:ph type="title"/>
          </p:nvPr>
        </p:nvSpPr>
        <p:spPr/>
        <p:txBody>
          <a:bodyPr/>
          <a:lstStyle/>
          <a:p>
            <a:r>
              <a:rPr lang="es-EC" dirty="0" smtClean="0"/>
              <a:t>DISEÑO ESTADÍSTICO</a:t>
            </a:r>
            <a:endParaRPr lang="es-EC" dirty="0"/>
          </a:p>
        </p:txBody>
      </p:sp>
    </p:spTree>
    <p:extLst>
      <p:ext uri="{BB962C8B-B14F-4D97-AF65-F5344CB8AC3E}">
        <p14:creationId xmlns:p14="http://schemas.microsoft.com/office/powerpoint/2010/main" val="3819823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349079"/>
          </a:xfrm>
        </p:spPr>
        <p:txBody>
          <a:bodyPr>
            <a:normAutofit fontScale="85000" lnSpcReduction="20000"/>
          </a:bodyPr>
          <a:lstStyle/>
          <a:p>
            <a:r>
              <a:rPr lang="es-EC" dirty="0" smtClean="0"/>
              <a:t>El control del proceso de </a:t>
            </a:r>
            <a:r>
              <a:rPr lang="es-EC" dirty="0" err="1" smtClean="0"/>
              <a:t>landfarming</a:t>
            </a:r>
            <a:r>
              <a:rPr lang="es-EC" dirty="0" smtClean="0"/>
              <a:t> se dio durante un periodo de 90 días.</a:t>
            </a:r>
          </a:p>
          <a:p>
            <a:r>
              <a:rPr lang="es-EC" dirty="0" smtClean="0"/>
              <a:t>Cada 7 días se daba un volteo manual de las camas de suelo y generara un ingreso de oxígeno a toda la UE.</a:t>
            </a:r>
          </a:p>
          <a:p>
            <a:r>
              <a:rPr lang="es-EC" dirty="0" smtClean="0"/>
              <a:t>Cada 15 días de realizaba un proceso de humectación del suelo.</a:t>
            </a:r>
          </a:p>
          <a:p>
            <a:r>
              <a:rPr lang="es-EC" dirty="0" smtClean="0"/>
              <a:t>Mediante la medición de pH se verificaba si era necesario o no la adición de cal agrícola para estabilización de pH.</a:t>
            </a:r>
          </a:p>
          <a:p>
            <a:r>
              <a:rPr lang="es-EC" dirty="0" smtClean="0"/>
              <a:t>Adición de nutrientes para </a:t>
            </a:r>
            <a:r>
              <a:rPr lang="es-EC" dirty="0" err="1" smtClean="0"/>
              <a:t>bioaumentación</a:t>
            </a:r>
            <a:r>
              <a:rPr lang="es-EC" dirty="0" smtClean="0"/>
              <a:t>.</a:t>
            </a:r>
          </a:p>
          <a:p>
            <a:r>
              <a:rPr lang="es-EC" dirty="0" smtClean="0"/>
              <a:t>Re inoculación de enzima a los 60 días.</a:t>
            </a:r>
          </a:p>
        </p:txBody>
      </p:sp>
      <p:sp>
        <p:nvSpPr>
          <p:cNvPr id="2" name="1 Título"/>
          <p:cNvSpPr>
            <a:spLocks noGrp="1"/>
          </p:cNvSpPr>
          <p:nvPr>
            <p:ph type="title"/>
          </p:nvPr>
        </p:nvSpPr>
        <p:spPr/>
        <p:txBody>
          <a:bodyPr>
            <a:normAutofit/>
          </a:bodyPr>
          <a:lstStyle/>
          <a:p>
            <a:r>
              <a:rPr lang="es-EC" dirty="0" smtClean="0"/>
              <a:t>MANEJO Y CONTROL DE PROCESO</a:t>
            </a:r>
            <a:endParaRPr lang="es-EC" dirty="0"/>
          </a:p>
        </p:txBody>
      </p:sp>
    </p:spTree>
    <p:extLst>
      <p:ext uri="{BB962C8B-B14F-4D97-AF65-F5344CB8AC3E}">
        <p14:creationId xmlns:p14="http://schemas.microsoft.com/office/powerpoint/2010/main" val="2311289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u="sng" dirty="0" smtClean="0">
                <a:solidFill>
                  <a:srgbClr val="00B050"/>
                </a:solidFill>
              </a:rPr>
              <a:t>Variables de control.</a:t>
            </a:r>
          </a:p>
          <a:p>
            <a:pPr lvl="1"/>
            <a:r>
              <a:rPr lang="es-EC" sz="2000" dirty="0" smtClean="0">
                <a:solidFill>
                  <a:srgbClr val="00B050"/>
                </a:solidFill>
              </a:rPr>
              <a:t>pH, Temperatura</a:t>
            </a:r>
          </a:p>
          <a:p>
            <a:r>
              <a:rPr lang="es-EC" u="sng" dirty="0" smtClean="0">
                <a:solidFill>
                  <a:srgbClr val="00B050"/>
                </a:solidFill>
              </a:rPr>
              <a:t>Variables de respuesta.</a:t>
            </a:r>
          </a:p>
          <a:p>
            <a:pPr lvl="1"/>
            <a:r>
              <a:rPr lang="es-EC" sz="2000" dirty="0" smtClean="0">
                <a:solidFill>
                  <a:srgbClr val="00B050"/>
                </a:solidFill>
              </a:rPr>
              <a:t>TPH</a:t>
            </a:r>
          </a:p>
          <a:p>
            <a:r>
              <a:rPr lang="es-EC" u="sng" dirty="0" smtClean="0">
                <a:solidFill>
                  <a:srgbClr val="00B050"/>
                </a:solidFill>
              </a:rPr>
              <a:t>Cinética de degradación.</a:t>
            </a:r>
          </a:p>
          <a:p>
            <a:pPr lvl="1"/>
            <a:r>
              <a:rPr lang="es-EC" sz="2000" dirty="0" smtClean="0">
                <a:solidFill>
                  <a:srgbClr val="00B050"/>
                </a:solidFill>
              </a:rPr>
              <a:t>Cinética de primer orden</a:t>
            </a:r>
          </a:p>
          <a:p>
            <a:r>
              <a:rPr lang="es-EC" u="sng" dirty="0" smtClean="0">
                <a:solidFill>
                  <a:srgbClr val="00B050"/>
                </a:solidFill>
              </a:rPr>
              <a:t>Tasa de degradación.</a:t>
            </a:r>
          </a:p>
          <a:p>
            <a:r>
              <a:rPr lang="es-EC" u="sng" dirty="0" smtClean="0">
                <a:solidFill>
                  <a:srgbClr val="00B050"/>
                </a:solidFill>
              </a:rPr>
              <a:t>Eficiencia de remediación. </a:t>
            </a:r>
          </a:p>
          <a:p>
            <a:r>
              <a:rPr lang="es-EC" u="sng" dirty="0" smtClean="0">
                <a:solidFill>
                  <a:srgbClr val="00B050"/>
                </a:solidFill>
              </a:rPr>
              <a:t>Análisis </a:t>
            </a:r>
            <a:r>
              <a:rPr lang="es-EC" u="sng" dirty="0">
                <a:solidFill>
                  <a:srgbClr val="00B050"/>
                </a:solidFill>
              </a:rPr>
              <a:t>estadístico</a:t>
            </a:r>
          </a:p>
        </p:txBody>
      </p:sp>
      <p:sp>
        <p:nvSpPr>
          <p:cNvPr id="2" name="1 Título"/>
          <p:cNvSpPr>
            <a:spLocks noGrp="1"/>
          </p:cNvSpPr>
          <p:nvPr>
            <p:ph type="title"/>
          </p:nvPr>
        </p:nvSpPr>
        <p:spPr/>
        <p:txBody>
          <a:bodyPr/>
          <a:lstStyle/>
          <a:p>
            <a:r>
              <a:rPr lang="es-EC" dirty="0" smtClean="0"/>
              <a:t>RESULTADOS</a:t>
            </a:r>
            <a:endParaRPr lang="es-EC" dirty="0"/>
          </a:p>
        </p:txBody>
      </p:sp>
    </p:spTree>
    <p:extLst>
      <p:ext uri="{BB962C8B-B14F-4D97-AF65-F5344CB8AC3E}">
        <p14:creationId xmlns:p14="http://schemas.microsoft.com/office/powerpoint/2010/main" val="3547670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372200" y="3789040"/>
            <a:ext cx="2314600" cy="2337123"/>
          </a:xfrm>
        </p:spPr>
        <p:txBody>
          <a:bodyPr>
            <a:noAutofit/>
          </a:bodyPr>
          <a:lstStyle/>
          <a:p>
            <a:r>
              <a:rPr lang="es-EC" sz="1400" dirty="0" smtClean="0"/>
              <a:t>Esta diferencia de pH se debe posiblemente al incremento de la capacidad tampón en el suelo, inducido por la aplicación de sustratos en el suelo. (Suquilanda.1996).</a:t>
            </a:r>
            <a:endParaRPr lang="es-EC" sz="1400" dirty="0"/>
          </a:p>
        </p:txBody>
      </p:sp>
      <p:sp>
        <p:nvSpPr>
          <p:cNvPr id="2" name="1 Título"/>
          <p:cNvSpPr>
            <a:spLocks noGrp="1"/>
          </p:cNvSpPr>
          <p:nvPr>
            <p:ph type="title"/>
          </p:nvPr>
        </p:nvSpPr>
        <p:spPr/>
        <p:txBody>
          <a:bodyPr/>
          <a:lstStyle/>
          <a:p>
            <a:r>
              <a:rPr lang="es-EC" dirty="0" smtClean="0"/>
              <a:t>pH</a:t>
            </a:r>
            <a:endParaRPr lang="es-EC" dirty="0"/>
          </a:p>
        </p:txBody>
      </p:sp>
      <p:pic>
        <p:nvPicPr>
          <p:cNvPr id="8" name="7 Imagen"/>
          <p:cNvPicPr/>
          <p:nvPr/>
        </p:nvPicPr>
        <p:blipFill>
          <a:blip r:embed="rId2" cstate="print"/>
          <a:srcRect/>
          <a:stretch>
            <a:fillRect/>
          </a:stretch>
        </p:blipFill>
        <p:spPr bwMode="auto">
          <a:xfrm>
            <a:off x="539552" y="3284984"/>
            <a:ext cx="4589145" cy="2760345"/>
          </a:xfrm>
          <a:prstGeom prst="rect">
            <a:avLst/>
          </a:prstGeom>
          <a:noFill/>
          <a:ln w="9525">
            <a:noFill/>
            <a:miter lim="800000"/>
            <a:headEnd/>
            <a:tailEnd/>
          </a:ln>
        </p:spPr>
      </p:pic>
      <p:pic>
        <p:nvPicPr>
          <p:cNvPr id="6" name="5 Imagen"/>
          <p:cNvPicPr/>
          <p:nvPr/>
        </p:nvPicPr>
        <p:blipFill>
          <a:blip r:embed="rId3" cstate="print"/>
          <a:srcRect/>
          <a:stretch>
            <a:fillRect/>
          </a:stretch>
        </p:blipFill>
        <p:spPr bwMode="auto">
          <a:xfrm>
            <a:off x="539552" y="1484784"/>
            <a:ext cx="5431790" cy="1507763"/>
          </a:xfrm>
          <a:prstGeom prst="rect">
            <a:avLst/>
          </a:prstGeom>
          <a:noFill/>
          <a:ln w="9525">
            <a:noFill/>
            <a:miter lim="800000"/>
            <a:headEnd/>
            <a:tailEnd/>
          </a:ln>
        </p:spPr>
      </p:pic>
    </p:spTree>
    <p:extLst>
      <p:ext uri="{BB962C8B-B14F-4D97-AF65-F5344CB8AC3E}">
        <p14:creationId xmlns:p14="http://schemas.microsoft.com/office/powerpoint/2010/main" val="914895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372200" y="3789040"/>
            <a:ext cx="2314600" cy="2337123"/>
          </a:xfrm>
        </p:spPr>
        <p:txBody>
          <a:bodyPr>
            <a:normAutofit/>
          </a:bodyPr>
          <a:lstStyle/>
          <a:p>
            <a:r>
              <a:rPr lang="es-EC" sz="1600" dirty="0" smtClean="0"/>
              <a:t>Como se observa en la gráfica, la temperatura en los tratamientos mantuvo un valor promedio de 22,6°C y oscilo en un rango de 20 a 26°C.</a:t>
            </a:r>
            <a:endParaRPr lang="es-EC" sz="1600" dirty="0"/>
          </a:p>
        </p:txBody>
      </p:sp>
      <p:sp>
        <p:nvSpPr>
          <p:cNvPr id="2" name="1 Título"/>
          <p:cNvSpPr>
            <a:spLocks noGrp="1"/>
          </p:cNvSpPr>
          <p:nvPr>
            <p:ph type="title"/>
          </p:nvPr>
        </p:nvSpPr>
        <p:spPr/>
        <p:txBody>
          <a:bodyPr/>
          <a:lstStyle/>
          <a:p>
            <a:r>
              <a:rPr lang="es-EC" dirty="0" smtClean="0"/>
              <a:t>Temperatura</a:t>
            </a:r>
            <a:endParaRPr lang="es-EC" dirty="0"/>
          </a:p>
        </p:txBody>
      </p:sp>
      <p:pic>
        <p:nvPicPr>
          <p:cNvPr id="9" name="8 Imagen"/>
          <p:cNvPicPr/>
          <p:nvPr/>
        </p:nvPicPr>
        <p:blipFill>
          <a:blip r:embed="rId2" cstate="print"/>
          <a:srcRect/>
          <a:stretch>
            <a:fillRect/>
          </a:stretch>
        </p:blipFill>
        <p:spPr bwMode="auto">
          <a:xfrm>
            <a:off x="539552" y="3284984"/>
            <a:ext cx="4589145" cy="2760345"/>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539552" y="1484784"/>
            <a:ext cx="5431790" cy="1507763"/>
          </a:xfrm>
          <a:prstGeom prst="rect">
            <a:avLst/>
          </a:prstGeom>
          <a:noFill/>
          <a:ln w="9525">
            <a:noFill/>
            <a:miter lim="800000"/>
            <a:headEnd/>
            <a:tailEnd/>
          </a:ln>
        </p:spPr>
      </p:pic>
    </p:spTree>
    <p:extLst>
      <p:ext uri="{BB962C8B-B14F-4D97-AF65-F5344CB8AC3E}">
        <p14:creationId xmlns:p14="http://schemas.microsoft.com/office/powerpoint/2010/main" val="3461673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372200" y="1484785"/>
            <a:ext cx="2314600" cy="1656184"/>
          </a:xfrm>
        </p:spPr>
        <p:txBody>
          <a:bodyPr>
            <a:normAutofit/>
          </a:bodyPr>
          <a:lstStyle/>
          <a:p>
            <a:r>
              <a:rPr lang="es-EC" sz="1400" dirty="0" smtClean="0"/>
              <a:t>Diferencias marcadas en concentraciones iniciales.</a:t>
            </a:r>
          </a:p>
          <a:p>
            <a:endParaRPr lang="es-EC" sz="1400" dirty="0"/>
          </a:p>
        </p:txBody>
      </p:sp>
      <p:sp>
        <p:nvSpPr>
          <p:cNvPr id="2" name="1 Título"/>
          <p:cNvSpPr>
            <a:spLocks noGrp="1"/>
          </p:cNvSpPr>
          <p:nvPr>
            <p:ph type="title"/>
          </p:nvPr>
        </p:nvSpPr>
        <p:spPr/>
        <p:txBody>
          <a:bodyPr/>
          <a:lstStyle/>
          <a:p>
            <a:r>
              <a:rPr lang="es-EC" dirty="0" smtClean="0"/>
              <a:t>TPH</a:t>
            </a:r>
            <a:endParaRPr lang="es-EC" dirty="0"/>
          </a:p>
        </p:txBody>
      </p:sp>
      <p:pic>
        <p:nvPicPr>
          <p:cNvPr id="5" name="4 Imagen"/>
          <p:cNvPicPr/>
          <p:nvPr/>
        </p:nvPicPr>
        <p:blipFill>
          <a:blip r:embed="rId2" cstate="print"/>
          <a:srcRect/>
          <a:stretch>
            <a:fillRect/>
          </a:stretch>
        </p:blipFill>
        <p:spPr bwMode="auto">
          <a:xfrm>
            <a:off x="755576" y="3282446"/>
            <a:ext cx="3595906" cy="2472313"/>
          </a:xfrm>
          <a:prstGeom prst="rect">
            <a:avLst/>
          </a:prstGeom>
          <a:noFill/>
          <a:ln w="9525">
            <a:noFill/>
            <a:miter lim="800000"/>
            <a:headEnd/>
            <a:tailEnd/>
          </a:ln>
        </p:spPr>
      </p:pic>
      <p:pic>
        <p:nvPicPr>
          <p:cNvPr id="6" name="5 Imagen"/>
          <p:cNvPicPr/>
          <p:nvPr/>
        </p:nvPicPr>
        <p:blipFill>
          <a:blip r:embed="rId3" cstate="print"/>
          <a:srcRect/>
          <a:stretch>
            <a:fillRect/>
          </a:stretch>
        </p:blipFill>
        <p:spPr bwMode="auto">
          <a:xfrm>
            <a:off x="539552" y="1484784"/>
            <a:ext cx="5431790" cy="1507763"/>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4716016" y="3282447"/>
            <a:ext cx="3595906" cy="2472312"/>
          </a:xfrm>
          <a:prstGeom prst="rect">
            <a:avLst/>
          </a:prstGeom>
          <a:noFill/>
          <a:ln w="9525">
            <a:noFill/>
            <a:miter lim="800000"/>
            <a:headEnd/>
            <a:tailEnd/>
          </a:ln>
        </p:spPr>
      </p:pic>
    </p:spTree>
    <p:extLst>
      <p:ext uri="{BB962C8B-B14F-4D97-AF65-F5344CB8AC3E}">
        <p14:creationId xmlns:p14="http://schemas.microsoft.com/office/powerpoint/2010/main" val="1783979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907499"/>
            <a:ext cx="8229600" cy="2019680"/>
          </a:xfrm>
        </p:spPr>
        <p:txBody>
          <a:bodyPr/>
          <a:lstStyle/>
          <a:p>
            <a:r>
              <a:rPr lang="es-EC" dirty="0" smtClean="0"/>
              <a:t>Evaluar la eficiencia de un </a:t>
            </a:r>
            <a:r>
              <a:rPr lang="es-EC" dirty="0" err="1" smtClean="0"/>
              <a:t>inóculo</a:t>
            </a:r>
            <a:r>
              <a:rPr lang="es-EC" dirty="0" smtClean="0"/>
              <a:t> enzimático como acelerador del proceso de landfarm en biorremediación de suelo contaminado con </a:t>
            </a:r>
            <a:r>
              <a:rPr lang="es-EC" dirty="0" err="1" smtClean="0"/>
              <a:t>diésel</a:t>
            </a:r>
            <a:r>
              <a:rPr lang="es-EC" dirty="0" smtClean="0"/>
              <a:t> y bunker.</a:t>
            </a:r>
          </a:p>
          <a:p>
            <a:endParaRPr lang="es-EC" dirty="0"/>
          </a:p>
        </p:txBody>
      </p:sp>
      <p:sp>
        <p:nvSpPr>
          <p:cNvPr id="3" name="2 Título"/>
          <p:cNvSpPr>
            <a:spLocks noGrp="1"/>
          </p:cNvSpPr>
          <p:nvPr>
            <p:ph type="title"/>
          </p:nvPr>
        </p:nvSpPr>
        <p:spPr>
          <a:xfrm>
            <a:off x="457200" y="1700808"/>
            <a:ext cx="8229600" cy="1143000"/>
          </a:xfrm>
        </p:spPr>
        <p:txBody>
          <a:bodyPr/>
          <a:lstStyle/>
          <a:p>
            <a:pPr algn="ctr"/>
            <a:r>
              <a:rPr lang="es-EC" dirty="0" smtClean="0"/>
              <a:t>OBJETIVO GENERAL</a:t>
            </a:r>
            <a:endParaRPr lang="es-EC" dirty="0"/>
          </a:p>
        </p:txBody>
      </p:sp>
    </p:spTree>
    <p:extLst>
      <p:ext uri="{BB962C8B-B14F-4D97-AF65-F5344CB8AC3E}">
        <p14:creationId xmlns:p14="http://schemas.microsoft.com/office/powerpoint/2010/main" val="1567845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CINÉTICA DE DEGRADACIÓN</a:t>
            </a:r>
            <a:endParaRPr lang="es-EC" dirty="0"/>
          </a:p>
        </p:txBody>
      </p:sp>
      <p:pic>
        <p:nvPicPr>
          <p:cNvPr id="6" name="5 Imagen"/>
          <p:cNvPicPr/>
          <p:nvPr/>
        </p:nvPicPr>
        <p:blipFill>
          <a:blip r:embed="rId2" cstate="print"/>
          <a:srcRect/>
          <a:stretch>
            <a:fillRect/>
          </a:stretch>
        </p:blipFill>
        <p:spPr bwMode="auto">
          <a:xfrm>
            <a:off x="6228184" y="4365104"/>
            <a:ext cx="2633345" cy="2181225"/>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3" cstate="print"/>
          <a:srcRect l="34039" r="30166"/>
          <a:stretch/>
        </p:blipFill>
        <p:spPr bwMode="auto">
          <a:xfrm>
            <a:off x="827584" y="1300538"/>
            <a:ext cx="1649619" cy="1639887"/>
          </a:xfrm>
          <a:prstGeom prst="rect">
            <a:avLst/>
          </a:prstGeom>
          <a:noFill/>
          <a:ln w="9525">
            <a:noFill/>
            <a:miter lim="800000"/>
            <a:headEnd/>
            <a:tailEnd/>
          </a:ln>
          <a:effectLst/>
        </p:spPr>
      </p:pic>
      <p:pic>
        <p:nvPicPr>
          <p:cNvPr id="8" name="7 Imagen"/>
          <p:cNvPicPr/>
          <p:nvPr/>
        </p:nvPicPr>
        <p:blipFill>
          <a:blip r:embed="rId4" cstate="print"/>
          <a:srcRect/>
          <a:stretch>
            <a:fillRect/>
          </a:stretch>
        </p:blipFill>
        <p:spPr bwMode="auto">
          <a:xfrm>
            <a:off x="2627784" y="2120482"/>
            <a:ext cx="5472608" cy="2019452"/>
          </a:xfrm>
          <a:prstGeom prst="rect">
            <a:avLst/>
          </a:prstGeom>
          <a:noFill/>
          <a:ln w="9525">
            <a:noFill/>
            <a:miter lim="800000"/>
            <a:headEnd/>
            <a:tailEnd/>
          </a:ln>
        </p:spPr>
      </p:pic>
      <p:sp>
        <p:nvSpPr>
          <p:cNvPr id="10" name="9 CuadroTexto"/>
          <p:cNvSpPr txBox="1"/>
          <p:nvPr/>
        </p:nvSpPr>
        <p:spPr>
          <a:xfrm>
            <a:off x="2759840" y="6041203"/>
            <a:ext cx="3492388" cy="523220"/>
          </a:xfrm>
          <a:prstGeom prst="rect">
            <a:avLst/>
          </a:prstGeom>
          <a:noFill/>
        </p:spPr>
        <p:txBody>
          <a:bodyPr wrap="square" rtlCol="0">
            <a:spAutoFit/>
          </a:bodyPr>
          <a:lstStyle/>
          <a:p>
            <a:pPr algn="ctr"/>
            <a:r>
              <a:rPr lang="es-EC" sz="1400" dirty="0" smtClean="0"/>
              <a:t>Método de mínimos cuadrados</a:t>
            </a:r>
          </a:p>
          <a:p>
            <a:pPr algn="ctr"/>
            <a:r>
              <a:rPr lang="es-EC" sz="1400" dirty="0" smtClean="0"/>
              <a:t>Factor de correlación R</a:t>
            </a:r>
            <a:r>
              <a:rPr lang="es-EC" sz="1400" baseline="30000" dirty="0" smtClean="0"/>
              <a:t>2</a:t>
            </a:r>
            <a:r>
              <a:rPr lang="es-EC" sz="1400" dirty="0" smtClean="0"/>
              <a:t>.</a:t>
            </a:r>
            <a:endParaRPr lang="es-EC" sz="1600" baseline="30000" dirty="0"/>
          </a:p>
        </p:txBody>
      </p:sp>
      <p:cxnSp>
        <p:nvCxnSpPr>
          <p:cNvPr id="9" name="8 Conector recto de flecha"/>
          <p:cNvCxnSpPr/>
          <p:nvPr/>
        </p:nvCxnSpPr>
        <p:spPr>
          <a:xfrm>
            <a:off x="5796136" y="5301208"/>
            <a:ext cx="504056" cy="0"/>
          </a:xfrm>
          <a:prstGeom prst="straightConnector1">
            <a:avLst/>
          </a:pr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5796136" y="5661248"/>
            <a:ext cx="504056" cy="0"/>
          </a:xfrm>
          <a:prstGeom prst="straightConnector1">
            <a:avLst/>
          </a:pr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13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t>CINÉTICA DE DEGRADACIÓN</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3571" y="1510240"/>
            <a:ext cx="3785748" cy="227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886504"/>
            <a:ext cx="3789687" cy="227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1 Rectángulo"/>
              <p:cNvSpPr/>
              <p:nvPr/>
            </p:nvSpPr>
            <p:spPr>
              <a:xfrm>
                <a:off x="5396876" y="2451861"/>
                <a:ext cx="2908040"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m:rPr>
                              <m:sty m:val="p"/>
                            </m:rPr>
                            <a:rPr lang="es-EC">
                              <a:latin typeface="Cambria Math"/>
                            </a:rPr>
                            <m:t>Ln</m:t>
                          </m:r>
                          <m:r>
                            <a:rPr lang="es-EC" i="1">
                              <a:latin typeface="Cambria Math"/>
                            </a:rPr>
                            <m:t>𝐶</m:t>
                          </m:r>
                        </m:e>
                        <m:sub>
                          <m:r>
                            <a:rPr lang="es-EC" i="1">
                              <a:latin typeface="Cambria Math"/>
                            </a:rPr>
                            <m:t>𝑓</m:t>
                          </m:r>
                        </m:sub>
                      </m:sSub>
                      <m:r>
                        <a:rPr lang="es-EC" i="1">
                          <a:latin typeface="Cambria Math"/>
                        </a:rPr>
                        <m:t>=−</m:t>
                      </m:r>
                      <m:r>
                        <a:rPr lang="es-EC">
                          <a:latin typeface="Cambria Math"/>
                        </a:rPr>
                        <m:t>0.0238</m:t>
                      </m:r>
                      <m:r>
                        <a:rPr lang="es-EC" i="1">
                          <a:latin typeface="Cambria Math"/>
                        </a:rPr>
                        <m:t>∆</m:t>
                      </m:r>
                      <m:r>
                        <a:rPr lang="es-EC" i="1">
                          <a:latin typeface="Cambria Math"/>
                        </a:rPr>
                        <m:t>𝑡</m:t>
                      </m:r>
                      <m:r>
                        <a:rPr lang="es-EC" i="1">
                          <a:latin typeface="Cambria Math"/>
                        </a:rPr>
                        <m:t>+</m:t>
                      </m:r>
                      <m:r>
                        <m:rPr>
                          <m:sty m:val="p"/>
                        </m:rPr>
                        <a:rPr lang="es-EC">
                          <a:latin typeface="Cambria Math"/>
                        </a:rPr>
                        <m:t>Ln</m:t>
                      </m:r>
                      <m:sSub>
                        <m:sSubPr>
                          <m:ctrlPr>
                            <a:rPr lang="es-EC" i="1">
                              <a:latin typeface="Cambria Math"/>
                            </a:rPr>
                          </m:ctrlPr>
                        </m:sSubPr>
                        <m:e>
                          <m:r>
                            <a:rPr lang="es-EC" i="1">
                              <a:latin typeface="Cambria Math"/>
                            </a:rPr>
                            <m:t>𝐶</m:t>
                          </m:r>
                        </m:e>
                        <m:sub>
                          <m:r>
                            <a:rPr lang="es-EC" i="1">
                              <a:latin typeface="Cambria Math"/>
                            </a:rPr>
                            <m:t>𝑜</m:t>
                          </m:r>
                        </m:sub>
                      </m:sSub>
                    </m:oMath>
                  </m:oMathPara>
                </a14:m>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5396876" y="2451861"/>
                <a:ext cx="2908040" cy="395558"/>
              </a:xfrm>
              <a:prstGeom prst="rect">
                <a:avLst/>
              </a:prstGeom>
              <a:blipFill rotWithShape="1">
                <a:blip r:embed="rId4" cstate="print"/>
                <a:stretch>
                  <a:fillRect b="-923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5368027" y="4828125"/>
                <a:ext cx="2908040"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m:rPr>
                              <m:sty m:val="p"/>
                            </m:rPr>
                            <a:rPr lang="es-EC">
                              <a:latin typeface="Cambria Math"/>
                            </a:rPr>
                            <m:t>Ln</m:t>
                          </m:r>
                          <m:r>
                            <a:rPr lang="es-EC" i="1">
                              <a:latin typeface="Cambria Math"/>
                            </a:rPr>
                            <m:t>𝐶</m:t>
                          </m:r>
                        </m:e>
                        <m:sub>
                          <m:r>
                            <a:rPr lang="es-EC" i="1">
                              <a:latin typeface="Cambria Math"/>
                            </a:rPr>
                            <m:t>𝑓</m:t>
                          </m:r>
                        </m:sub>
                      </m:sSub>
                      <m:r>
                        <a:rPr lang="es-EC" i="1">
                          <a:latin typeface="Cambria Math"/>
                        </a:rPr>
                        <m:t>=−</m:t>
                      </m:r>
                      <m:r>
                        <a:rPr lang="es-EC">
                          <a:latin typeface="Cambria Math"/>
                        </a:rPr>
                        <m:t>0.0179</m:t>
                      </m:r>
                      <m:r>
                        <a:rPr lang="es-EC" i="1">
                          <a:latin typeface="Cambria Math"/>
                        </a:rPr>
                        <m:t>∆</m:t>
                      </m:r>
                      <m:r>
                        <a:rPr lang="es-EC" i="1">
                          <a:latin typeface="Cambria Math"/>
                        </a:rPr>
                        <m:t>𝑡</m:t>
                      </m:r>
                      <m:r>
                        <a:rPr lang="es-EC" i="1">
                          <a:latin typeface="Cambria Math"/>
                        </a:rPr>
                        <m:t>+</m:t>
                      </m:r>
                      <m:r>
                        <m:rPr>
                          <m:sty m:val="p"/>
                        </m:rPr>
                        <a:rPr lang="es-EC">
                          <a:latin typeface="Cambria Math"/>
                        </a:rPr>
                        <m:t>Ln</m:t>
                      </m:r>
                      <m:sSub>
                        <m:sSubPr>
                          <m:ctrlPr>
                            <a:rPr lang="es-EC" i="1">
                              <a:latin typeface="Cambria Math"/>
                            </a:rPr>
                          </m:ctrlPr>
                        </m:sSubPr>
                        <m:e>
                          <m:r>
                            <a:rPr lang="es-EC" i="1">
                              <a:latin typeface="Cambria Math"/>
                            </a:rPr>
                            <m:t>𝐶</m:t>
                          </m:r>
                        </m:e>
                        <m:sub>
                          <m:r>
                            <a:rPr lang="es-EC" i="1">
                              <a:latin typeface="Cambria Math"/>
                            </a:rPr>
                            <m:t>𝑜</m:t>
                          </m:r>
                        </m:sub>
                      </m:sSub>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5368027" y="4828125"/>
                <a:ext cx="2908040" cy="395558"/>
              </a:xfrm>
              <a:prstGeom prst="rect">
                <a:avLst/>
              </a:prstGeom>
              <a:blipFill rotWithShape="1">
                <a:blip r:embed="rId5" cstate="print"/>
                <a:stretch>
                  <a:fillRect b="-9231"/>
                </a:stretch>
              </a:blipFill>
            </p:spPr>
            <p:txBody>
              <a:bodyPr/>
              <a:lstStyle/>
              <a:p>
                <a:r>
                  <a:rPr lang="es-EC">
                    <a:noFill/>
                  </a:rPr>
                  <a:t> </a:t>
                </a:r>
              </a:p>
            </p:txBody>
          </p:sp>
        </mc:Fallback>
      </mc:AlternateContent>
      <p:sp>
        <p:nvSpPr>
          <p:cNvPr id="7" name="6 Rectángulo"/>
          <p:cNvSpPr/>
          <p:nvPr/>
        </p:nvSpPr>
        <p:spPr>
          <a:xfrm>
            <a:off x="6300192" y="4725144"/>
            <a:ext cx="864096" cy="64807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Rectángulo"/>
          <p:cNvSpPr/>
          <p:nvPr/>
        </p:nvSpPr>
        <p:spPr>
          <a:xfrm>
            <a:off x="6300192" y="2348880"/>
            <a:ext cx="864096" cy="64807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8 CuadroTexto"/>
          <p:cNvSpPr txBox="1"/>
          <p:nvPr/>
        </p:nvSpPr>
        <p:spPr>
          <a:xfrm>
            <a:off x="6012160" y="3429000"/>
            <a:ext cx="1512168" cy="830997"/>
          </a:xfrm>
          <a:prstGeom prst="rect">
            <a:avLst/>
          </a:prstGeom>
          <a:noFill/>
        </p:spPr>
        <p:txBody>
          <a:bodyPr wrap="square" rtlCol="0">
            <a:spAutoFit/>
          </a:bodyPr>
          <a:lstStyle/>
          <a:p>
            <a:pPr algn="ctr"/>
            <a:r>
              <a:rPr lang="es-EC" sz="1600" dirty="0" smtClean="0">
                <a:solidFill>
                  <a:srgbClr val="FF0000"/>
                </a:solidFill>
              </a:rPr>
              <a:t>Constante de degradación </a:t>
            </a:r>
          </a:p>
          <a:p>
            <a:pPr algn="ctr"/>
            <a:r>
              <a:rPr lang="es-EC" sz="1600" i="1" dirty="0" smtClean="0">
                <a:solidFill>
                  <a:srgbClr val="FF0000"/>
                </a:solidFill>
              </a:rPr>
              <a:t>K </a:t>
            </a:r>
            <a:endParaRPr lang="es-EC" sz="1600" i="1" dirty="0">
              <a:solidFill>
                <a:srgbClr val="FF0000"/>
              </a:solidFill>
            </a:endParaRPr>
          </a:p>
        </p:txBody>
      </p:sp>
      <p:sp>
        <p:nvSpPr>
          <p:cNvPr id="10" name="9 Flecha derecha"/>
          <p:cNvSpPr/>
          <p:nvPr/>
        </p:nvSpPr>
        <p:spPr>
          <a:xfrm rot="16200000">
            <a:off x="6597606" y="3131587"/>
            <a:ext cx="395536" cy="270284"/>
          </a:xfrm>
          <a:prstGeom prst="rightArrow">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10 Flecha derecha"/>
          <p:cNvSpPr/>
          <p:nvPr/>
        </p:nvSpPr>
        <p:spPr>
          <a:xfrm rot="5400000">
            <a:off x="6597606" y="4320226"/>
            <a:ext cx="395536" cy="270284"/>
          </a:xfrm>
          <a:prstGeom prst="rightArrow">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11 CuadroTexto"/>
          <p:cNvSpPr txBox="1"/>
          <p:nvPr/>
        </p:nvSpPr>
        <p:spPr>
          <a:xfrm>
            <a:off x="6588224" y="3068960"/>
            <a:ext cx="1512168" cy="338554"/>
          </a:xfrm>
          <a:prstGeom prst="rect">
            <a:avLst/>
          </a:prstGeom>
          <a:noFill/>
        </p:spPr>
        <p:txBody>
          <a:bodyPr wrap="square" rtlCol="0">
            <a:spAutoFit/>
          </a:bodyPr>
          <a:lstStyle/>
          <a:p>
            <a:pPr algn="ctr"/>
            <a:r>
              <a:rPr lang="es-EC" sz="1600" dirty="0" err="1" smtClean="0">
                <a:solidFill>
                  <a:srgbClr val="00B050"/>
                </a:solidFill>
              </a:rPr>
              <a:t>diésel</a:t>
            </a:r>
            <a:endParaRPr lang="es-EC" sz="1600" i="1" dirty="0">
              <a:solidFill>
                <a:srgbClr val="00B050"/>
              </a:solidFill>
            </a:endParaRPr>
          </a:p>
        </p:txBody>
      </p:sp>
      <p:sp>
        <p:nvSpPr>
          <p:cNvPr id="13" name="12 CuadroTexto"/>
          <p:cNvSpPr txBox="1"/>
          <p:nvPr/>
        </p:nvSpPr>
        <p:spPr>
          <a:xfrm>
            <a:off x="6588224" y="4221088"/>
            <a:ext cx="1512168" cy="338554"/>
          </a:xfrm>
          <a:prstGeom prst="rect">
            <a:avLst/>
          </a:prstGeom>
          <a:noFill/>
        </p:spPr>
        <p:txBody>
          <a:bodyPr wrap="square" rtlCol="0">
            <a:spAutoFit/>
          </a:bodyPr>
          <a:lstStyle/>
          <a:p>
            <a:pPr algn="ctr"/>
            <a:r>
              <a:rPr lang="es-EC" sz="1600" dirty="0" smtClean="0">
                <a:solidFill>
                  <a:srgbClr val="00B050"/>
                </a:solidFill>
              </a:rPr>
              <a:t>bunker</a:t>
            </a:r>
            <a:endParaRPr lang="es-EC" sz="1600" i="1" dirty="0">
              <a:solidFill>
                <a:srgbClr val="00B050"/>
              </a:solidFill>
            </a:endParaRPr>
          </a:p>
        </p:txBody>
      </p:sp>
    </p:spTree>
    <p:extLst>
      <p:ext uri="{BB962C8B-B14F-4D97-AF65-F5344CB8AC3E}">
        <p14:creationId xmlns:p14="http://schemas.microsoft.com/office/powerpoint/2010/main" val="26610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dirty="0" smtClean="0"/>
              <a:t>Tiempo para cumplimiento de normativa ambiental RAOH 1215</a:t>
            </a:r>
            <a:endParaRPr lang="es-EC" dirty="0"/>
          </a:p>
        </p:txBody>
      </p:sp>
      <p:pic>
        <p:nvPicPr>
          <p:cNvPr id="5" name="4 Imagen"/>
          <p:cNvPicPr/>
          <p:nvPr/>
        </p:nvPicPr>
        <p:blipFill>
          <a:blip r:embed="rId2" cstate="print"/>
          <a:srcRect/>
          <a:stretch>
            <a:fillRect/>
          </a:stretch>
        </p:blipFill>
        <p:spPr bwMode="auto">
          <a:xfrm>
            <a:off x="1118867" y="1700808"/>
            <a:ext cx="6912768" cy="2232248"/>
          </a:xfrm>
          <a:prstGeom prst="rect">
            <a:avLst/>
          </a:prstGeom>
          <a:noFill/>
          <a:ln w="9525">
            <a:noFill/>
            <a:miter lim="800000"/>
            <a:headEnd/>
            <a:tailEnd/>
          </a:ln>
        </p:spPr>
      </p:pic>
      <p:sp>
        <p:nvSpPr>
          <p:cNvPr id="3076"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610" y="4210931"/>
            <a:ext cx="40100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1 Rectángulo"/>
              <p:cNvSpPr/>
              <p:nvPr/>
            </p:nvSpPr>
            <p:spPr>
              <a:xfrm>
                <a:off x="1259632" y="4653136"/>
                <a:ext cx="2055243" cy="6245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m:t>
                      </m:r>
                      <m:r>
                        <a:rPr lang="es-EC" i="1">
                          <a:latin typeface="Cambria Math"/>
                        </a:rPr>
                        <m:t>𝑡</m:t>
                      </m:r>
                      <m:r>
                        <a:rPr lang="es-EC" i="1">
                          <a:latin typeface="Cambria Math"/>
                        </a:rPr>
                        <m:t>=</m:t>
                      </m:r>
                      <m:f>
                        <m:fPr>
                          <m:ctrlPr>
                            <a:rPr lang="es-EC" i="1">
                              <a:latin typeface="Cambria Math"/>
                            </a:rPr>
                          </m:ctrlPr>
                        </m:fPr>
                        <m:num>
                          <m:r>
                            <a:rPr lang="es-EC" i="1">
                              <a:latin typeface="Cambria Math"/>
                            </a:rPr>
                            <m:t>𝐿𝑛</m:t>
                          </m:r>
                          <m:sSub>
                            <m:sSubPr>
                              <m:ctrlPr>
                                <a:rPr lang="es-EC" i="1">
                                  <a:latin typeface="Cambria Math"/>
                                </a:rPr>
                              </m:ctrlPr>
                            </m:sSubPr>
                            <m:e>
                              <m:r>
                                <a:rPr lang="es-EC" i="1">
                                  <a:latin typeface="Cambria Math"/>
                                </a:rPr>
                                <m:t>𝐶</m:t>
                              </m:r>
                            </m:e>
                            <m:sub>
                              <m:r>
                                <a:rPr lang="es-EC" i="1">
                                  <a:latin typeface="Cambria Math"/>
                                </a:rPr>
                                <m:t>𝑓</m:t>
                              </m:r>
                            </m:sub>
                          </m:sSub>
                          <m:r>
                            <a:rPr lang="es-EC" i="1">
                              <a:latin typeface="Cambria Math"/>
                            </a:rPr>
                            <m:t>−</m:t>
                          </m:r>
                          <m:r>
                            <a:rPr lang="es-EC" i="1">
                              <a:latin typeface="Cambria Math"/>
                            </a:rPr>
                            <m:t>𝐿𝑛</m:t>
                          </m:r>
                          <m:sSub>
                            <m:sSubPr>
                              <m:ctrlPr>
                                <a:rPr lang="es-EC" i="1">
                                  <a:latin typeface="Cambria Math"/>
                                </a:rPr>
                              </m:ctrlPr>
                            </m:sSubPr>
                            <m:e>
                              <m:r>
                                <a:rPr lang="es-EC" i="1">
                                  <a:latin typeface="Cambria Math"/>
                                </a:rPr>
                                <m:t>𝐶</m:t>
                              </m:r>
                            </m:e>
                            <m:sub>
                              <m:r>
                                <a:rPr lang="es-EC" i="1">
                                  <a:latin typeface="Cambria Math"/>
                                </a:rPr>
                                <m:t>𝑜</m:t>
                              </m:r>
                            </m:sub>
                          </m:sSub>
                        </m:num>
                        <m:den>
                          <m:r>
                            <a:rPr lang="es-EC" i="1">
                              <a:latin typeface="Cambria Math"/>
                            </a:rPr>
                            <m:t>−</m:t>
                          </m:r>
                          <m:r>
                            <a:rPr lang="es-EC" i="1">
                              <a:latin typeface="Cambria Math"/>
                            </a:rPr>
                            <m:t>𝑘</m:t>
                          </m:r>
                        </m:den>
                      </m:f>
                    </m:oMath>
                  </m:oMathPara>
                </a14:m>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1259632" y="4653136"/>
                <a:ext cx="2055243" cy="624595"/>
              </a:xfrm>
              <a:prstGeom prst="rect">
                <a:avLst/>
              </a:prstGeom>
              <a:blipFill rotWithShape="1">
                <a:blip r:embed="rId4" cstate="print"/>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298084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TASA DE DEGRADACIÓN</a:t>
            </a:r>
            <a:endParaRPr lang="es-EC" dirty="0"/>
          </a:p>
        </p:txBody>
      </p:sp>
      <p:pic>
        <p:nvPicPr>
          <p:cNvPr id="8" name="7 Imagen"/>
          <p:cNvPicPr/>
          <p:nvPr/>
        </p:nvPicPr>
        <p:blipFill>
          <a:blip r:embed="rId2" cstate="print"/>
          <a:srcRect/>
          <a:stretch>
            <a:fillRect/>
          </a:stretch>
        </p:blipFill>
        <p:spPr bwMode="auto">
          <a:xfrm>
            <a:off x="682674" y="3501008"/>
            <a:ext cx="3830884" cy="2304255"/>
          </a:xfrm>
          <a:prstGeom prst="rect">
            <a:avLst/>
          </a:prstGeom>
          <a:noFill/>
          <a:ln w="9525">
            <a:noFill/>
            <a:miter lim="800000"/>
            <a:headEnd/>
            <a:tailEnd/>
          </a:ln>
        </p:spPr>
      </p:pic>
      <p:pic>
        <p:nvPicPr>
          <p:cNvPr id="6" name="5 Imagen"/>
          <p:cNvPicPr/>
          <p:nvPr/>
        </p:nvPicPr>
        <p:blipFill>
          <a:blip r:embed="rId3" cstate="print"/>
          <a:srcRect/>
          <a:stretch>
            <a:fillRect/>
          </a:stretch>
        </p:blipFill>
        <p:spPr bwMode="auto">
          <a:xfrm>
            <a:off x="539552" y="1484784"/>
            <a:ext cx="5431790" cy="1507763"/>
          </a:xfrm>
          <a:prstGeom prst="rect">
            <a:avLst/>
          </a:prstGeom>
          <a:noFill/>
          <a:ln w="9525">
            <a:noFill/>
            <a:miter lim="800000"/>
            <a:headEnd/>
            <a:tailEnd/>
          </a:ln>
        </p:spPr>
      </p:pic>
      <p:pic>
        <p:nvPicPr>
          <p:cNvPr id="7" name="6 Imagen"/>
          <p:cNvPicPr>
            <a:picLocks noChangeAspect="1"/>
          </p:cNvPicPr>
          <p:nvPr/>
        </p:nvPicPr>
        <p:blipFill>
          <a:blip r:embed="rId4" cstate="print"/>
          <a:srcRect/>
          <a:stretch>
            <a:fillRect/>
          </a:stretch>
        </p:blipFill>
        <p:spPr bwMode="auto">
          <a:xfrm>
            <a:off x="5219178" y="3501008"/>
            <a:ext cx="3830884" cy="2304255"/>
          </a:xfrm>
          <a:prstGeom prst="rect">
            <a:avLst/>
          </a:prstGeom>
          <a:noFill/>
          <a:ln w="9525">
            <a:noFill/>
            <a:miter lim="800000"/>
            <a:headEnd/>
            <a:tailEnd/>
          </a:ln>
        </p:spPr>
      </p:pic>
    </p:spTree>
    <p:extLst>
      <p:ext uri="{BB962C8B-B14F-4D97-AF65-F5344CB8AC3E}">
        <p14:creationId xmlns:p14="http://schemas.microsoft.com/office/powerpoint/2010/main" val="4223186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EFICIENCIA DE REMEDIACIÓN</a:t>
            </a:r>
            <a:endParaRPr lang="es-EC" dirty="0"/>
          </a:p>
        </p:txBody>
      </p:sp>
      <p:pic>
        <p:nvPicPr>
          <p:cNvPr id="4" name="3 Imagen"/>
          <p:cNvPicPr>
            <a:picLocks noChangeAspect="1"/>
          </p:cNvPicPr>
          <p:nvPr/>
        </p:nvPicPr>
        <p:blipFill>
          <a:blip r:embed="rId2" cstate="print"/>
          <a:srcRect/>
          <a:stretch>
            <a:fillRect/>
          </a:stretch>
        </p:blipFill>
        <p:spPr bwMode="auto">
          <a:xfrm>
            <a:off x="1043608" y="1412776"/>
            <a:ext cx="7056625" cy="4536504"/>
          </a:xfrm>
          <a:prstGeom prst="rect">
            <a:avLst/>
          </a:prstGeom>
          <a:noFill/>
          <a:ln w="9525">
            <a:noFill/>
            <a:miter lim="800000"/>
            <a:headEnd/>
            <a:tailEnd/>
          </a:ln>
        </p:spPr>
      </p:pic>
    </p:spTree>
    <p:extLst>
      <p:ext uri="{BB962C8B-B14F-4D97-AF65-F5344CB8AC3E}">
        <p14:creationId xmlns:p14="http://schemas.microsoft.com/office/powerpoint/2010/main" val="293077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340768"/>
            <a:ext cx="8229600" cy="1252736"/>
          </a:xfrm>
        </p:spPr>
        <p:txBody>
          <a:bodyPr/>
          <a:lstStyle/>
          <a:p>
            <a:r>
              <a:rPr lang="es-EC" sz="2800" dirty="0" smtClean="0"/>
              <a:t>En base a los resultados obtenidos en el </a:t>
            </a:r>
            <a:r>
              <a:rPr lang="es-EC" sz="2800" dirty="0" err="1" smtClean="0"/>
              <a:t>InfoStat</a:t>
            </a:r>
            <a:r>
              <a:rPr lang="es-EC" sz="2800" dirty="0" smtClean="0"/>
              <a:t> se tienen que existe diferencia estadística.</a:t>
            </a:r>
          </a:p>
          <a:p>
            <a:endParaRPr lang="es-EC" dirty="0"/>
          </a:p>
        </p:txBody>
      </p:sp>
      <p:sp>
        <p:nvSpPr>
          <p:cNvPr id="3" name="2 Título"/>
          <p:cNvSpPr>
            <a:spLocks noGrp="1"/>
          </p:cNvSpPr>
          <p:nvPr>
            <p:ph type="title"/>
          </p:nvPr>
        </p:nvSpPr>
        <p:spPr/>
        <p:txBody>
          <a:bodyPr/>
          <a:lstStyle/>
          <a:p>
            <a:r>
              <a:rPr lang="es-EC" dirty="0" smtClean="0"/>
              <a:t>RESULTADOS ESTADÍSTICOS	</a:t>
            </a:r>
            <a:endParaRPr lang="es-EC" dirty="0"/>
          </a:p>
        </p:txBody>
      </p:sp>
      <p:pic>
        <p:nvPicPr>
          <p:cNvPr id="4" name="3 Imagen"/>
          <p:cNvPicPr/>
          <p:nvPr/>
        </p:nvPicPr>
        <p:blipFill>
          <a:blip r:embed="rId2" cstate="print"/>
          <a:srcRect/>
          <a:stretch>
            <a:fillRect/>
          </a:stretch>
        </p:blipFill>
        <p:spPr bwMode="auto">
          <a:xfrm>
            <a:off x="827584" y="2924944"/>
            <a:ext cx="3219450" cy="2538413"/>
          </a:xfrm>
          <a:prstGeom prst="rect">
            <a:avLst/>
          </a:prstGeom>
          <a:noFill/>
          <a:ln w="3175">
            <a:solidFill>
              <a:schemeClr val="tx1">
                <a:lumMod val="50000"/>
                <a:lumOff val="50000"/>
              </a:schemeClr>
            </a:solidFill>
            <a:miter lim="800000"/>
            <a:headEnd/>
            <a:tailEnd/>
          </a:ln>
        </p:spPr>
      </p:pic>
      <p:pic>
        <p:nvPicPr>
          <p:cNvPr id="5" name="4 Imagen"/>
          <p:cNvPicPr/>
          <p:nvPr/>
        </p:nvPicPr>
        <p:blipFill>
          <a:blip r:embed="rId3" cstate="print"/>
          <a:srcRect/>
          <a:stretch>
            <a:fillRect/>
          </a:stretch>
        </p:blipFill>
        <p:spPr bwMode="auto">
          <a:xfrm>
            <a:off x="4211960" y="2852936"/>
            <a:ext cx="3579495" cy="775335"/>
          </a:xfrm>
          <a:prstGeom prst="rect">
            <a:avLst/>
          </a:prstGeom>
          <a:noFill/>
          <a:ln w="9525">
            <a:noFill/>
            <a:miter lim="800000"/>
            <a:headEnd/>
            <a:tailEnd/>
          </a:ln>
        </p:spPr>
      </p:pic>
      <p:sp>
        <p:nvSpPr>
          <p:cNvPr id="6" name="5 CuadroTexto"/>
          <p:cNvSpPr txBox="1"/>
          <p:nvPr/>
        </p:nvSpPr>
        <p:spPr>
          <a:xfrm>
            <a:off x="4644008" y="4797152"/>
            <a:ext cx="2808312" cy="923330"/>
          </a:xfrm>
          <a:prstGeom prst="rect">
            <a:avLst/>
          </a:prstGeom>
          <a:noFill/>
        </p:spPr>
        <p:txBody>
          <a:bodyPr wrap="square" rtlCol="0">
            <a:spAutoFit/>
          </a:bodyPr>
          <a:lstStyle/>
          <a:p>
            <a:r>
              <a:rPr lang="es-EC" dirty="0" smtClean="0"/>
              <a:t>Análisis entre el desempeño entre Oil fuel (bunker) y </a:t>
            </a:r>
            <a:r>
              <a:rPr lang="es-EC" dirty="0" err="1" smtClean="0"/>
              <a:t>diésel</a:t>
            </a:r>
            <a:endParaRPr lang="es-EC" dirty="0"/>
          </a:p>
        </p:txBody>
      </p:sp>
      <p:cxnSp>
        <p:nvCxnSpPr>
          <p:cNvPr id="8" name="7 Conector recto de flecha"/>
          <p:cNvCxnSpPr/>
          <p:nvPr/>
        </p:nvCxnSpPr>
        <p:spPr>
          <a:xfrm flipH="1" flipV="1">
            <a:off x="3131840" y="4365105"/>
            <a:ext cx="2232248" cy="792087"/>
          </a:xfrm>
          <a:prstGeom prst="straightConnector1">
            <a:avLst/>
          </a:prstGeom>
          <a:ln w="412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H="1" flipV="1">
            <a:off x="2267744" y="5229200"/>
            <a:ext cx="2448272" cy="360041"/>
          </a:xfrm>
          <a:prstGeom prst="straightConnector1">
            <a:avLst/>
          </a:prstGeom>
          <a:ln w="412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5220072" y="6093296"/>
            <a:ext cx="3456384" cy="523220"/>
          </a:xfrm>
          <a:prstGeom prst="rect">
            <a:avLst/>
          </a:prstGeom>
          <a:noFill/>
        </p:spPr>
        <p:txBody>
          <a:bodyPr wrap="square" rtlCol="0">
            <a:spAutoFit/>
          </a:bodyPr>
          <a:lstStyle/>
          <a:p>
            <a:r>
              <a:rPr lang="es-EC" sz="1400" dirty="0" smtClean="0"/>
              <a:t>**Todos los análisis se realizaron al día 90 de la investigación.</a:t>
            </a:r>
            <a:endParaRPr lang="es-EC" sz="1400" dirty="0"/>
          </a:p>
        </p:txBody>
      </p:sp>
    </p:spTree>
    <p:extLst>
      <p:ext uri="{BB962C8B-B14F-4D97-AF65-F5344CB8AC3E}">
        <p14:creationId xmlns:p14="http://schemas.microsoft.com/office/powerpoint/2010/main" val="998708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3600" dirty="0" smtClean="0"/>
              <a:t>Comparación del </a:t>
            </a:r>
            <a:r>
              <a:rPr lang="es-EC" sz="3600" dirty="0" err="1" smtClean="0"/>
              <a:t>inóculo</a:t>
            </a:r>
            <a:r>
              <a:rPr lang="es-EC" sz="3600" dirty="0" smtClean="0"/>
              <a:t> enzimático</a:t>
            </a:r>
            <a:endParaRPr lang="es-EC" sz="3600" dirty="0"/>
          </a:p>
        </p:txBody>
      </p:sp>
      <p:pic>
        <p:nvPicPr>
          <p:cNvPr id="4" name="3 Imagen"/>
          <p:cNvPicPr/>
          <p:nvPr/>
        </p:nvPicPr>
        <p:blipFill>
          <a:blip r:embed="rId2" cstate="print"/>
          <a:srcRect/>
          <a:stretch>
            <a:fillRect/>
          </a:stretch>
        </p:blipFill>
        <p:spPr bwMode="auto">
          <a:xfrm>
            <a:off x="827584" y="2204864"/>
            <a:ext cx="3186113" cy="2538413"/>
          </a:xfrm>
          <a:prstGeom prst="rect">
            <a:avLst/>
          </a:prstGeom>
          <a:noFill/>
          <a:ln w="3175">
            <a:solidFill>
              <a:schemeClr val="tx1">
                <a:lumMod val="50000"/>
                <a:lumOff val="50000"/>
              </a:schemeClr>
            </a:solidFill>
            <a:miter lim="800000"/>
            <a:headEnd/>
            <a:tailEnd/>
          </a:ln>
        </p:spPr>
      </p:pic>
      <p:pic>
        <p:nvPicPr>
          <p:cNvPr id="5" name="4 Marcador de contenido"/>
          <p:cNvPicPr>
            <a:picLocks noGrp="1"/>
          </p:cNvPicPr>
          <p:nvPr>
            <p:ph idx="1"/>
          </p:nvPr>
        </p:nvPicPr>
        <p:blipFill>
          <a:blip r:embed="rId3" cstate="print"/>
          <a:srcRect/>
          <a:stretch>
            <a:fillRect/>
          </a:stretch>
        </p:blipFill>
        <p:spPr bwMode="auto">
          <a:xfrm>
            <a:off x="4283968" y="2348880"/>
            <a:ext cx="4547597" cy="1549781"/>
          </a:xfrm>
          <a:prstGeom prst="rect">
            <a:avLst/>
          </a:prstGeom>
          <a:noFill/>
          <a:ln w="9525">
            <a:noFill/>
            <a:miter lim="800000"/>
            <a:headEnd/>
            <a:tailEnd/>
          </a:ln>
        </p:spPr>
      </p:pic>
    </p:spTree>
    <p:extLst>
      <p:ext uri="{BB962C8B-B14F-4D97-AF65-F5344CB8AC3E}">
        <p14:creationId xmlns:p14="http://schemas.microsoft.com/office/powerpoint/2010/main" val="4231096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78098"/>
          </a:xfrm>
        </p:spPr>
        <p:txBody>
          <a:bodyPr/>
          <a:lstStyle/>
          <a:p>
            <a:r>
              <a:rPr lang="es-EC" dirty="0" smtClean="0"/>
              <a:t>Análisis global</a:t>
            </a:r>
            <a:endParaRPr lang="es-EC" dirty="0"/>
          </a:p>
        </p:txBody>
      </p:sp>
      <p:pic>
        <p:nvPicPr>
          <p:cNvPr id="4" name="10 Imagen" descr="interacción.JPG"/>
          <p:cNvPicPr/>
          <p:nvPr/>
        </p:nvPicPr>
        <p:blipFill>
          <a:blip r:embed="rId2" cstate="print"/>
          <a:stretch>
            <a:fillRect/>
          </a:stretch>
        </p:blipFill>
        <p:spPr>
          <a:xfrm>
            <a:off x="722749" y="1124744"/>
            <a:ext cx="4425315" cy="2580704"/>
          </a:xfrm>
          <a:prstGeom prst="rect">
            <a:avLst/>
          </a:prstGeom>
          <a:ln w="3175">
            <a:solidFill>
              <a:schemeClr val="tx1">
                <a:lumMod val="50000"/>
                <a:lumOff val="50000"/>
              </a:schemeClr>
            </a:solidFill>
          </a:ln>
        </p:spPr>
      </p:pic>
      <p:pic>
        <p:nvPicPr>
          <p:cNvPr id="5" name="4 Marcador de contenido"/>
          <p:cNvPicPr>
            <a:picLocks noGrp="1"/>
          </p:cNvPicPr>
          <p:nvPr>
            <p:ph idx="1"/>
          </p:nvPr>
        </p:nvPicPr>
        <p:blipFill>
          <a:blip r:embed="rId3" cstate="print"/>
          <a:srcRect/>
          <a:stretch>
            <a:fillRect/>
          </a:stretch>
        </p:blipFill>
        <p:spPr bwMode="auto">
          <a:xfrm>
            <a:off x="3203848" y="3933056"/>
            <a:ext cx="5544616" cy="2232248"/>
          </a:xfrm>
          <a:prstGeom prst="rect">
            <a:avLst/>
          </a:prstGeom>
          <a:noFill/>
          <a:ln w="9525">
            <a:noFill/>
            <a:miter lim="800000"/>
            <a:headEnd/>
            <a:tailEnd/>
          </a:ln>
        </p:spPr>
      </p:pic>
      <p:sp>
        <p:nvSpPr>
          <p:cNvPr id="6" name="5 CuadroTexto"/>
          <p:cNvSpPr txBox="1"/>
          <p:nvPr/>
        </p:nvSpPr>
        <p:spPr>
          <a:xfrm>
            <a:off x="5436096" y="2492896"/>
            <a:ext cx="2952328" cy="1200329"/>
          </a:xfrm>
          <a:prstGeom prst="rect">
            <a:avLst/>
          </a:prstGeom>
          <a:noFill/>
        </p:spPr>
        <p:txBody>
          <a:bodyPr wrap="square" rtlCol="0">
            <a:spAutoFit/>
          </a:bodyPr>
          <a:lstStyle/>
          <a:p>
            <a:r>
              <a:rPr lang="es-EC" dirty="0" smtClean="0"/>
              <a:t>Para el análisis global se utilizó solo los datos finales de concentración. </a:t>
            </a:r>
            <a:endParaRPr lang="es-EC" dirty="0"/>
          </a:p>
        </p:txBody>
      </p:sp>
    </p:spTree>
    <p:extLst>
      <p:ext uri="{BB962C8B-B14F-4D97-AF65-F5344CB8AC3E}">
        <p14:creationId xmlns:p14="http://schemas.microsoft.com/office/powerpoint/2010/main" val="502284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Proceso de </a:t>
            </a:r>
            <a:r>
              <a:rPr lang="es-EC" i="1" dirty="0" smtClean="0"/>
              <a:t>Landfarm</a:t>
            </a:r>
            <a:endParaRPr lang="es-EC" i="1"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20072" y="1484784"/>
            <a:ext cx="2686944" cy="2015208"/>
          </a:xfrm>
          <a:prstGeom prst="rect">
            <a:avLst/>
          </a:prstGeom>
          <a:noFill/>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43608" y="4149080"/>
            <a:ext cx="2686944" cy="2015208"/>
          </a:xfrm>
          <a:prstGeom prst="rect">
            <a:avLst/>
          </a:prstGeom>
          <a:noFill/>
        </p:spPr>
      </p:pic>
      <p:pic>
        <p:nvPicPr>
          <p:cNvPr id="8" name="Picture 2" descr="C:\Users\usuario\Desktop\Remediacion Tesis PM\Fotos derrames\Fotos Manantial\IMG_0614.JPG"/>
          <p:cNvPicPr>
            <a:picLocks noChangeAspect="1" noChangeArrowheads="1"/>
          </p:cNvPicPr>
          <p:nvPr/>
        </p:nvPicPr>
        <p:blipFill>
          <a:blip r:embed="rId4" cstate="print"/>
          <a:stretch>
            <a:fillRect/>
          </a:stretch>
        </p:blipFill>
        <p:spPr bwMode="auto">
          <a:xfrm>
            <a:off x="5220072" y="4149080"/>
            <a:ext cx="2686944" cy="2015208"/>
          </a:xfrm>
          <a:prstGeom prst="rect">
            <a:avLst/>
          </a:prstGeom>
          <a:noFill/>
        </p:spPr>
      </p:pic>
      <p:sp>
        <p:nvSpPr>
          <p:cNvPr id="9" name="8 Flecha derecha"/>
          <p:cNvSpPr/>
          <p:nvPr/>
        </p:nvSpPr>
        <p:spPr>
          <a:xfrm>
            <a:off x="3923928" y="2492896"/>
            <a:ext cx="936104" cy="504056"/>
          </a:xfrm>
          <a:prstGeom prst="rightArrow">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Flecha derecha"/>
          <p:cNvSpPr/>
          <p:nvPr/>
        </p:nvSpPr>
        <p:spPr>
          <a:xfrm rot="10800000">
            <a:off x="3923928" y="4725144"/>
            <a:ext cx="936104" cy="504056"/>
          </a:xfrm>
          <a:prstGeom prst="rightArrow">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10 Flecha derecha"/>
          <p:cNvSpPr/>
          <p:nvPr/>
        </p:nvSpPr>
        <p:spPr>
          <a:xfrm rot="5400000">
            <a:off x="6408204" y="3537012"/>
            <a:ext cx="432048" cy="504056"/>
          </a:xfrm>
          <a:prstGeom prst="rightArrow">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2" name="Picture 2" descr="C:\Users\usuario\Desktop\Remediacion Tesis PM\Fotos derrames\Fotos invernadero\DSC05125.JPG"/>
          <p:cNvPicPr>
            <a:picLocks noChangeAspect="1" noChangeArrowheads="1"/>
          </p:cNvPicPr>
          <p:nvPr/>
        </p:nvPicPr>
        <p:blipFill>
          <a:blip r:embed="rId5" cstate="print"/>
          <a:stretch>
            <a:fillRect/>
          </a:stretch>
        </p:blipFill>
        <p:spPr bwMode="auto">
          <a:xfrm>
            <a:off x="1043607" y="1465892"/>
            <a:ext cx="2712134" cy="2034100"/>
          </a:xfrm>
          <a:prstGeom prst="rect">
            <a:avLst/>
          </a:prstGeom>
          <a:noFill/>
        </p:spPr>
      </p:pic>
    </p:spTree>
    <p:extLst>
      <p:ext uri="{BB962C8B-B14F-4D97-AF65-F5344CB8AC3E}">
        <p14:creationId xmlns:p14="http://schemas.microsoft.com/office/powerpoint/2010/main" val="161017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r>
              <a:rPr lang="es-EC" dirty="0" smtClean="0"/>
              <a:t>El método de </a:t>
            </a:r>
            <a:r>
              <a:rPr lang="es-EC" i="1" dirty="0" smtClean="0"/>
              <a:t>ex-situ</a:t>
            </a:r>
            <a:r>
              <a:rPr lang="es-EC" dirty="0" smtClean="0"/>
              <a:t> de landfarm para remediar suelos contaminados por hidrocarburos es una técnica que da excelentes resultados. </a:t>
            </a:r>
          </a:p>
          <a:p>
            <a:r>
              <a:rPr lang="es-EC" dirty="0" smtClean="0"/>
              <a:t>Soto (2000) reporta que los contaminaste de hidrocarburo como gasolinas, </a:t>
            </a:r>
            <a:r>
              <a:rPr lang="es-EC" dirty="0" err="1" smtClean="0"/>
              <a:t>diésel</a:t>
            </a:r>
            <a:r>
              <a:rPr lang="es-EC" dirty="0" smtClean="0"/>
              <a:t>, kerosen son compuestos de hidrocarburos que por su naturaleza de compuestos simples con menos enlaces y ramificaciones son más fáciles de degradar en comparación a los hidrocarburos como parafinas, aromáticos y asfáltenos, ciclo parafinas, estos se consideran los más resistentes a la bioremediación.</a:t>
            </a:r>
          </a:p>
          <a:p>
            <a:r>
              <a:rPr lang="es-EC" dirty="0" smtClean="0"/>
              <a:t>Enzimas </a:t>
            </a:r>
            <a:r>
              <a:rPr lang="es-EC" dirty="0" err="1" smtClean="0"/>
              <a:t>oxigenasas</a:t>
            </a:r>
            <a:r>
              <a:rPr lang="es-EC" dirty="0" smtClean="0"/>
              <a:t> y </a:t>
            </a:r>
            <a:r>
              <a:rPr lang="es-EC" dirty="0" err="1" smtClean="0"/>
              <a:t>peroxidasas</a:t>
            </a:r>
            <a:r>
              <a:rPr lang="es-EC" dirty="0" smtClean="0"/>
              <a:t> incluidas en el </a:t>
            </a:r>
            <a:r>
              <a:rPr lang="es-EC" dirty="0" err="1" smtClean="0"/>
              <a:t>inóculo</a:t>
            </a:r>
            <a:r>
              <a:rPr lang="es-EC" dirty="0" smtClean="0"/>
              <a:t> enzimático aceleran el proceso de remediación, según Benavidez (2005) la técnica de landfarm puede alcanzar valores aceptables de remoción en periodos que varían de 6 meses a varios años.</a:t>
            </a:r>
            <a:endParaRPr lang="es-EC" dirty="0"/>
          </a:p>
        </p:txBody>
      </p:sp>
      <p:sp>
        <p:nvSpPr>
          <p:cNvPr id="2" name="1 Título"/>
          <p:cNvSpPr>
            <a:spLocks noGrp="1"/>
          </p:cNvSpPr>
          <p:nvPr>
            <p:ph type="title"/>
          </p:nvPr>
        </p:nvSpPr>
        <p:spPr/>
        <p:txBody>
          <a:bodyPr/>
          <a:lstStyle/>
          <a:p>
            <a:r>
              <a:rPr lang="es-EC" dirty="0" smtClean="0"/>
              <a:t>Discusión</a:t>
            </a:r>
            <a:endParaRPr lang="es-EC" dirty="0"/>
          </a:p>
        </p:txBody>
      </p:sp>
    </p:spTree>
    <p:extLst>
      <p:ext uri="{BB962C8B-B14F-4D97-AF65-F5344CB8AC3E}">
        <p14:creationId xmlns:p14="http://schemas.microsoft.com/office/powerpoint/2010/main" val="2723009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r>
              <a:rPr lang="es-EC" dirty="0" smtClean="0"/>
              <a:t>Evaluar las condiciones físico-químicas del suelo antes de la contaminación, después de la contaminación y al final del proceso de biorremediación en niveles de macro y micro nutrientes.</a:t>
            </a:r>
          </a:p>
          <a:p>
            <a:r>
              <a:rPr lang="es-EC" dirty="0" smtClean="0"/>
              <a:t>Optimizar la concentración de </a:t>
            </a:r>
            <a:r>
              <a:rPr lang="es-EC" dirty="0" err="1" smtClean="0"/>
              <a:t>inóculo</a:t>
            </a:r>
            <a:r>
              <a:rPr lang="es-EC" dirty="0" smtClean="0"/>
              <a:t> enzimático para obtener el mayor porcentaje de remoción de TPH en suelo contaminado.</a:t>
            </a:r>
          </a:p>
          <a:p>
            <a:r>
              <a:rPr lang="es-EC" dirty="0" smtClean="0"/>
              <a:t>Evaluar la influencia de las condiciones ambientales pH y temperatura sobre un proceso de biorremediación.</a:t>
            </a:r>
          </a:p>
          <a:p>
            <a:r>
              <a:rPr lang="es-EC" dirty="0" smtClean="0"/>
              <a:t>Determinar el orden cinético de degradación que cumple este proceso de biorremediación.</a:t>
            </a:r>
          </a:p>
          <a:p>
            <a:r>
              <a:rPr lang="es-EC" dirty="0" smtClean="0"/>
              <a:t>Generar un escalado inverso que simule condiciones: físicas, químicas y biológicas en el suelo.</a:t>
            </a:r>
          </a:p>
          <a:p>
            <a:pPr>
              <a:buNone/>
            </a:pPr>
            <a:endParaRPr lang="es-EC" dirty="0"/>
          </a:p>
        </p:txBody>
      </p:sp>
      <p:sp>
        <p:nvSpPr>
          <p:cNvPr id="3" name="2 Título"/>
          <p:cNvSpPr>
            <a:spLocks noGrp="1"/>
          </p:cNvSpPr>
          <p:nvPr>
            <p:ph type="title"/>
          </p:nvPr>
        </p:nvSpPr>
        <p:spPr/>
        <p:txBody>
          <a:bodyPr/>
          <a:lstStyle/>
          <a:p>
            <a:pPr algn="ctr"/>
            <a:r>
              <a:rPr lang="es-EC" dirty="0" smtClean="0"/>
              <a:t>OBJETIVOS ESPECIFICOS </a:t>
            </a:r>
            <a:endParaRPr lang="es-EC" dirty="0"/>
          </a:p>
        </p:txBody>
      </p:sp>
    </p:spTree>
    <p:extLst>
      <p:ext uri="{BB962C8B-B14F-4D97-AF65-F5344CB8AC3E}">
        <p14:creationId xmlns:p14="http://schemas.microsoft.com/office/powerpoint/2010/main" val="1251167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r>
              <a:rPr lang="es-EC" dirty="0" smtClean="0"/>
              <a:t>Mediante la adición de diferentes concentraciones de </a:t>
            </a:r>
            <a:r>
              <a:rPr lang="es-EC" dirty="0" err="1" smtClean="0"/>
              <a:t>inóculo</a:t>
            </a:r>
            <a:r>
              <a:rPr lang="es-EC" dirty="0" smtClean="0"/>
              <a:t> se determinó que las concentraciones más elevadas generan mayor remoción de TPH, porcentajes superiores al 80% de remoción.</a:t>
            </a:r>
          </a:p>
          <a:p>
            <a:r>
              <a:rPr lang="es-EC" dirty="0" smtClean="0"/>
              <a:t>Las variaciones en las condiciones pH y temperatura afectan directamente al proceso: pico de pH, exceso de humedad, picos de temperatura. </a:t>
            </a:r>
          </a:p>
          <a:p>
            <a:r>
              <a:rPr lang="es-EC" dirty="0" smtClean="0"/>
              <a:t>De acuerdo al modelo matemático el modelo de cinética que mejor se ajustó fue de primer grado. </a:t>
            </a:r>
          </a:p>
        </p:txBody>
      </p:sp>
      <p:sp>
        <p:nvSpPr>
          <p:cNvPr id="3" name="2 Título"/>
          <p:cNvSpPr>
            <a:spLocks noGrp="1"/>
          </p:cNvSpPr>
          <p:nvPr>
            <p:ph type="title"/>
          </p:nvPr>
        </p:nvSpPr>
        <p:spPr/>
        <p:txBody>
          <a:bodyPr/>
          <a:lstStyle/>
          <a:p>
            <a:r>
              <a:rPr lang="es-EC" dirty="0" smtClean="0"/>
              <a:t>Conclusión</a:t>
            </a:r>
            <a:endParaRPr lang="es-EC" dirty="0"/>
          </a:p>
        </p:txBody>
      </p:sp>
    </p:spTree>
    <p:extLst>
      <p:ext uri="{BB962C8B-B14F-4D97-AF65-F5344CB8AC3E}">
        <p14:creationId xmlns:p14="http://schemas.microsoft.com/office/powerpoint/2010/main" val="1605342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r>
              <a:rPr lang="es-EC" dirty="0" smtClean="0"/>
              <a:t>Mediante la relación de cálculo de concentración de </a:t>
            </a:r>
            <a:r>
              <a:rPr lang="es-EC" dirty="0" err="1" smtClean="0"/>
              <a:t>inóculo</a:t>
            </a:r>
            <a:r>
              <a:rPr lang="es-EC" dirty="0" smtClean="0"/>
              <a:t> se pudo hacer un escalado para un porción de 40 kg de suelo contaminado.</a:t>
            </a:r>
          </a:p>
          <a:p>
            <a:r>
              <a:rPr lang="es-EC" dirty="0" smtClean="0"/>
              <a:t>El uso de un sistema de invernadero con variables de control y adición de suelo natural al sistema permitió obtener condiciones biológicas similares a la del suelo en estado libre. </a:t>
            </a:r>
          </a:p>
          <a:p>
            <a:r>
              <a:rPr lang="es-EC" dirty="0" smtClean="0"/>
              <a:t>El análisis de condiciones físico-químicas para aplicar la técnica de bioaumentación la cual tuvo resultados positivos ya que el suelo al ser un suelo de características acidas y arcillo por sí solo no hubiera podido realizar un proceso de biorremediación.</a:t>
            </a:r>
          </a:p>
        </p:txBody>
      </p:sp>
      <p:sp>
        <p:nvSpPr>
          <p:cNvPr id="3" name="2 Título"/>
          <p:cNvSpPr>
            <a:spLocks noGrp="1"/>
          </p:cNvSpPr>
          <p:nvPr>
            <p:ph type="title"/>
          </p:nvPr>
        </p:nvSpPr>
        <p:spPr/>
        <p:txBody>
          <a:bodyPr/>
          <a:lstStyle/>
          <a:p>
            <a:r>
              <a:rPr lang="es-EC" dirty="0" smtClean="0"/>
              <a:t>Conclusiones</a:t>
            </a:r>
            <a:endParaRPr lang="es-EC" dirty="0"/>
          </a:p>
        </p:txBody>
      </p:sp>
    </p:spTree>
    <p:extLst>
      <p:ext uri="{BB962C8B-B14F-4D97-AF65-F5344CB8AC3E}">
        <p14:creationId xmlns:p14="http://schemas.microsoft.com/office/powerpoint/2010/main" val="2537899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40000" lnSpcReduction="20000"/>
          </a:bodyPr>
          <a:lstStyle/>
          <a:p>
            <a:r>
              <a:rPr lang="es-EC" dirty="0" smtClean="0"/>
              <a:t>El uso de un </a:t>
            </a:r>
            <a:r>
              <a:rPr lang="es-EC" dirty="0" err="1" smtClean="0"/>
              <a:t>inóculo</a:t>
            </a:r>
            <a:r>
              <a:rPr lang="es-EC" dirty="0" smtClean="0"/>
              <a:t> enzimático debería ser estudiado de manera más exhaustiva, en base a la legislación ambiental vigente RAOH 1215 en donde estipula que el recurso suelo para ser considerado remediado debe cumplir cuatro parámetros químicos TPH, Plomo, Cadmio, Níquel y </a:t>
            </a:r>
            <a:r>
              <a:rPr lang="es-EC" dirty="0" err="1" smtClean="0"/>
              <a:t>HAP´s</a:t>
            </a:r>
            <a:r>
              <a:rPr lang="es-EC" dirty="0" smtClean="0"/>
              <a:t>.</a:t>
            </a:r>
          </a:p>
          <a:p>
            <a:endParaRPr lang="es-EC" dirty="0" smtClean="0"/>
          </a:p>
          <a:p>
            <a:r>
              <a:rPr lang="es-EC" dirty="0" smtClean="0"/>
              <a:t>Seria importante que para procesos de biorremediación en suelos que contengan contaminantes como bunker y crudo pesado en grandes cantidades primero se realice un pre tratamiento mediante lavados con detergentes surfactantes para mediante arrastre hidráulico se elimine de manera mecánica gran parte de contaminante y de esta manera bajar las concentraciones de TPH a concentraciones optimas de trabajo para la enzima.   </a:t>
            </a:r>
          </a:p>
          <a:p>
            <a:endParaRPr lang="es-EC" dirty="0" smtClean="0"/>
          </a:p>
          <a:p>
            <a:r>
              <a:rPr lang="es-EC" dirty="0" smtClean="0"/>
              <a:t>Durante el proceso de biorremediación de suelo por landfarm es necesario estimular el crecimiento de los microorganismos mediante la adición de variables abióticas principalmente provisión de agua mediante la humectación, el oxígeno mediante la aireación mecánica, ya que este es el aceptor de electrones en el proceso aerobio, llevado a cabo por bacterias y el adecuado suministro de nutrientes.</a:t>
            </a:r>
          </a:p>
          <a:p>
            <a:endParaRPr lang="es-EC" dirty="0" smtClean="0"/>
          </a:p>
          <a:p>
            <a:r>
              <a:rPr lang="es-EC" dirty="0" smtClean="0"/>
              <a:t>Llevar un control de pH adecuado para intervenir en el caso de que las condiciones del mismo empiece a generar procesos de acidificación con lo cual la bioaumentación realizada se vería afectada directamente en las poblaciones bacterianas autóctonas del suelo.</a:t>
            </a:r>
          </a:p>
          <a:p>
            <a:endParaRPr lang="es-EC" dirty="0" smtClean="0"/>
          </a:p>
          <a:p>
            <a:r>
              <a:rPr lang="es-EC" dirty="0" smtClean="0"/>
              <a:t>Al aplicar el proceso de bioestimulación tener un estricto control de la dosificación para evitar un excedente en la proporción de nutrientes.</a:t>
            </a:r>
          </a:p>
          <a:p>
            <a:endParaRPr lang="es-EC" dirty="0" smtClean="0"/>
          </a:p>
          <a:p>
            <a:r>
              <a:rPr lang="es-EC" dirty="0" smtClean="0"/>
              <a:t>Se ha dejado planteado que para futuras investigaciones se tome valores de concentración de 0 ml, 20 ml, 50 ml y 100 ml con lo cual se pueda evidenciar más claramente cual concentración es la más idónea.</a:t>
            </a:r>
          </a:p>
          <a:p>
            <a:endParaRPr lang="es-EC" dirty="0"/>
          </a:p>
        </p:txBody>
      </p:sp>
      <p:sp>
        <p:nvSpPr>
          <p:cNvPr id="2" name="1 Título"/>
          <p:cNvSpPr>
            <a:spLocks noGrp="1"/>
          </p:cNvSpPr>
          <p:nvPr>
            <p:ph type="title"/>
          </p:nvPr>
        </p:nvSpPr>
        <p:spPr/>
        <p:txBody>
          <a:bodyPr/>
          <a:lstStyle/>
          <a:p>
            <a:r>
              <a:rPr lang="es-EC" dirty="0" smtClean="0"/>
              <a:t>Recomendaciones</a:t>
            </a:r>
            <a:endParaRPr lang="es-EC" dirty="0"/>
          </a:p>
        </p:txBody>
      </p:sp>
    </p:spTree>
    <p:extLst>
      <p:ext uri="{BB962C8B-B14F-4D97-AF65-F5344CB8AC3E}">
        <p14:creationId xmlns:p14="http://schemas.microsoft.com/office/powerpoint/2010/main" val="1711897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3.gstatic.com/images?q=tbn:ANd9GcT0JldaPqt4rutuHbS8wO5ujkUzBT-l7TBGVhZhPZWFSJgI-8d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052736"/>
            <a:ext cx="6624736"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704" y="2332932"/>
            <a:ext cx="5832648" cy="2862322"/>
          </a:xfrm>
          <a:prstGeom prst="rect">
            <a:avLst/>
          </a:prstGeom>
        </p:spPr>
        <p:txBody>
          <a:bodyPr wrap="square">
            <a:spAutoFit/>
          </a:bodyPr>
          <a:lstStyle/>
          <a:p>
            <a:pPr algn="ctr"/>
            <a:r>
              <a:rPr lang="es-ES" sz="2000" dirty="0">
                <a:latin typeface="Times New Roman" pitchFamily="18" charset="0"/>
                <a:cs typeface="Times New Roman" pitchFamily="18" charset="0"/>
              </a:rPr>
              <a:t>Se agradece la dirección de </a:t>
            </a:r>
            <a:r>
              <a:rPr lang="es-ES" sz="2000" dirty="0" smtClean="0">
                <a:latin typeface="Times New Roman" pitchFamily="18" charset="0"/>
                <a:cs typeface="Times New Roman" pitchFamily="18" charset="0"/>
              </a:rPr>
              <a:t>Ing. Rafael Vargas </a:t>
            </a:r>
            <a:r>
              <a:rPr lang="es-ES" sz="2000" dirty="0">
                <a:latin typeface="Times New Roman" pitchFamily="18" charset="0"/>
                <a:cs typeface="Times New Roman" pitchFamily="18" charset="0"/>
              </a:rPr>
              <a:t>y codirección del Ing. Pedro Romero </a:t>
            </a:r>
            <a:r>
              <a:rPr lang="es-ES" sz="2000" dirty="0" err="1">
                <a:latin typeface="Times New Roman" pitchFamily="18" charset="0"/>
                <a:cs typeface="Times New Roman" pitchFamily="18" charset="0"/>
              </a:rPr>
              <a:t>Sáker</a:t>
            </a:r>
            <a:r>
              <a:rPr lang="es-ES" sz="2000" dirty="0" smtClean="0">
                <a:latin typeface="Times New Roman" pitchFamily="18" charset="0"/>
                <a:cs typeface="Times New Roman" pitchFamily="18" charset="0"/>
              </a:rPr>
              <a:t>.</a:t>
            </a:r>
          </a:p>
          <a:p>
            <a:pPr algn="ctr"/>
            <a:endParaRPr lang="es-ES" sz="2000" dirty="0">
              <a:latin typeface="Times New Roman" pitchFamily="18" charset="0"/>
              <a:cs typeface="Times New Roman" pitchFamily="18" charset="0"/>
            </a:endParaRPr>
          </a:p>
          <a:p>
            <a:pPr algn="ctr"/>
            <a:r>
              <a:rPr lang="es-ES" sz="2000" dirty="0" smtClean="0">
                <a:latin typeface="Times New Roman" pitchFamily="18" charset="0"/>
                <a:cs typeface="Times New Roman" pitchFamily="18" charset="0"/>
              </a:rPr>
              <a:t>Al eterno apoyo de mis padres Luis y Graciela. </a:t>
            </a:r>
            <a:endParaRPr lang="es-ES" sz="2000" dirty="0" smtClean="0">
              <a:latin typeface="Times New Roman" pitchFamily="18" charset="0"/>
              <a:cs typeface="Times New Roman" pitchFamily="18" charset="0"/>
            </a:endParaRPr>
          </a:p>
          <a:p>
            <a:pPr algn="ctr"/>
            <a:endParaRPr lang="es-ES" sz="2000" dirty="0">
              <a:latin typeface="Times New Roman" pitchFamily="18" charset="0"/>
              <a:cs typeface="Times New Roman" pitchFamily="18" charset="0"/>
            </a:endParaRPr>
          </a:p>
          <a:p>
            <a:pPr algn="ctr"/>
            <a:r>
              <a:rPr lang="es-ES" sz="2000" dirty="0" smtClean="0">
                <a:latin typeface="Times New Roman" pitchFamily="18" charset="0"/>
                <a:cs typeface="Times New Roman" pitchFamily="18" charset="0"/>
              </a:rPr>
              <a:t>También </a:t>
            </a:r>
            <a:r>
              <a:rPr lang="es-ES" sz="2000" dirty="0" smtClean="0">
                <a:latin typeface="Times New Roman" pitchFamily="18" charset="0"/>
                <a:cs typeface="Times New Roman" pitchFamily="18" charset="0"/>
              </a:rPr>
              <a:t>a mis hermanos Elena y Luis que me han apoyado durante todos los momentos de mi vida</a:t>
            </a:r>
          </a:p>
          <a:p>
            <a:pPr algn="r"/>
            <a:endParaRPr lang="es-ES" sz="2000" dirty="0" smtClean="0">
              <a:latin typeface="Times New Roman" pitchFamily="18" charset="0"/>
              <a:cs typeface="Times New Roman" pitchFamily="18" charset="0"/>
            </a:endParaRPr>
          </a:p>
          <a:p>
            <a:pPr algn="ctr"/>
            <a:r>
              <a:rPr lang="es-ES" sz="2000" dirty="0">
                <a:latin typeface="Times New Roman" pitchFamily="18" charset="0"/>
                <a:cs typeface="Times New Roman" pitchFamily="18" charset="0"/>
              </a:rPr>
              <a:t> </a:t>
            </a:r>
            <a:r>
              <a:rPr lang="es-ES" sz="2000" dirty="0" smtClean="0">
                <a:latin typeface="Times New Roman" pitchFamily="18" charset="0"/>
                <a:cs typeface="Times New Roman" pitchFamily="18" charset="0"/>
              </a:rPr>
              <a:t>                                                                        </a:t>
            </a:r>
            <a:r>
              <a:rPr lang="es-ES" sz="2000" dirty="0" smtClean="0">
                <a:latin typeface="Times New Roman" pitchFamily="18" charset="0"/>
                <a:cs typeface="Times New Roman" pitchFamily="18" charset="0"/>
              </a:rPr>
              <a:t>PM </a:t>
            </a:r>
            <a:endParaRPr lang="es-E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59737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43808" y="2348880"/>
            <a:ext cx="3672408" cy="707886"/>
          </a:xfrm>
          <a:prstGeom prst="rect">
            <a:avLst/>
          </a:prstGeom>
          <a:noFill/>
        </p:spPr>
        <p:txBody>
          <a:bodyPr wrap="square" rtlCol="0">
            <a:spAutoFit/>
          </a:bodyPr>
          <a:lstStyle/>
          <a:p>
            <a:pPr algn="ctr"/>
            <a:r>
              <a:rPr lang="es-EC" sz="4000" dirty="0" smtClean="0">
                <a:latin typeface="Gabriola" pitchFamily="82" charset="0"/>
              </a:rPr>
              <a:t>MUCHAS GRACIAS</a:t>
            </a:r>
            <a:endParaRPr lang="es-EC" sz="2400" dirty="0">
              <a:latin typeface="Gabriola" pitchFamily="82" charset="0"/>
            </a:endParaRPr>
          </a:p>
        </p:txBody>
      </p:sp>
      <p:sp>
        <p:nvSpPr>
          <p:cNvPr id="5" name="4 CuadroTexto"/>
          <p:cNvSpPr txBox="1"/>
          <p:nvPr/>
        </p:nvSpPr>
        <p:spPr>
          <a:xfrm>
            <a:off x="1403648" y="3933056"/>
            <a:ext cx="2160240" cy="369332"/>
          </a:xfrm>
          <a:prstGeom prst="rect">
            <a:avLst/>
          </a:prstGeom>
          <a:noFill/>
        </p:spPr>
        <p:txBody>
          <a:bodyPr wrap="square" rtlCol="0">
            <a:spAutoFit/>
          </a:bodyPr>
          <a:lstStyle/>
          <a:p>
            <a:r>
              <a:rPr lang="es-EC" dirty="0" smtClean="0"/>
              <a:t>Atentamente.</a:t>
            </a:r>
            <a:endParaRPr lang="es-EC" dirty="0"/>
          </a:p>
        </p:txBody>
      </p:sp>
      <p:sp>
        <p:nvSpPr>
          <p:cNvPr id="6" name="5 CuadroTexto"/>
          <p:cNvSpPr txBox="1"/>
          <p:nvPr/>
        </p:nvSpPr>
        <p:spPr>
          <a:xfrm>
            <a:off x="1403648" y="4365104"/>
            <a:ext cx="2160240" cy="369332"/>
          </a:xfrm>
          <a:prstGeom prst="rect">
            <a:avLst/>
          </a:prstGeom>
          <a:noFill/>
        </p:spPr>
        <p:txBody>
          <a:bodyPr wrap="square" rtlCol="0">
            <a:spAutoFit/>
          </a:bodyPr>
          <a:lstStyle/>
          <a:p>
            <a:r>
              <a:rPr lang="es-EC" dirty="0" smtClean="0"/>
              <a:t>Patricio Marcillo</a:t>
            </a:r>
            <a:endParaRPr lang="es-EC" dirty="0"/>
          </a:p>
        </p:txBody>
      </p:sp>
    </p:spTree>
    <p:extLst>
      <p:ext uri="{BB962C8B-B14F-4D97-AF65-F5344CB8AC3E}">
        <p14:creationId xmlns:p14="http://schemas.microsoft.com/office/powerpoint/2010/main" val="1897900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56792"/>
            <a:ext cx="4114800" cy="4525963"/>
          </a:xfrm>
        </p:spPr>
        <p:txBody>
          <a:bodyPr>
            <a:noAutofit/>
          </a:bodyPr>
          <a:lstStyle/>
          <a:p>
            <a:r>
              <a:rPr lang="es-ES" sz="2000" dirty="0" smtClean="0"/>
              <a:t>Los derrames de petróleo y sus derivados en el ámbito mundial, han provocado una severa contaminación del suelo y de los cuerpos de agua. </a:t>
            </a:r>
          </a:p>
          <a:p>
            <a:endParaRPr lang="es-ES" sz="2000" dirty="0" smtClean="0"/>
          </a:p>
          <a:p>
            <a:r>
              <a:rPr lang="es-ES" sz="2000" dirty="0" smtClean="0"/>
              <a:t>Estos compuestos son tóxicos para los seres vivos ya que son mutagénicos y carcinogénicos (</a:t>
            </a:r>
            <a:r>
              <a:rPr lang="es-ES" sz="2000" dirty="0" err="1" smtClean="0"/>
              <a:t>Ewis</a:t>
            </a:r>
            <a:r>
              <a:rPr lang="es-ES" sz="2000" dirty="0" smtClean="0"/>
              <a:t> J., 1999).</a:t>
            </a:r>
            <a:endParaRPr lang="es-EC" sz="2000" dirty="0" smtClean="0"/>
          </a:p>
        </p:txBody>
      </p:sp>
      <p:sp>
        <p:nvSpPr>
          <p:cNvPr id="2" name="1 Título"/>
          <p:cNvSpPr>
            <a:spLocks noGrp="1"/>
          </p:cNvSpPr>
          <p:nvPr>
            <p:ph type="title"/>
          </p:nvPr>
        </p:nvSpPr>
        <p:spPr/>
        <p:txBody>
          <a:bodyPr/>
          <a:lstStyle/>
          <a:p>
            <a:r>
              <a:rPr lang="es-EC" dirty="0" smtClean="0"/>
              <a:t>Antecedentes</a:t>
            </a:r>
            <a:endParaRPr lang="es-EC" dirty="0"/>
          </a:p>
        </p:txBody>
      </p:sp>
      <p:sp>
        <p:nvSpPr>
          <p:cNvPr id="25602" name="AutoShape 2" descr="data:image/jpeg;base64,/9j/4AAQSkZJRgABAQAAAQABAAD/2wCEAAkGBhQSERUUExQVFRQVFxoaGBcYGBwZHBgXGBwXGBgcHRggICYeFxojGhgYHy8gIycpLSwsFx4xNzAqNSYrLCkBCQoKDgwOFw8PGikkHCQpLCwpLCwsLCwsKSwpLCwsKSkpLCkpKSwsKSkpLCwsKSksLCwpKSwsKSksLCwsLCksLP/AABEIALcBEwMBIgACEQEDEQH/xAAbAAABBQEBAAAAAAAAAAAAAAADAAIEBQYBB//EAEcQAAECBAMFBgMFBgQFAwUAAAECEQADITEEEkEFIlFhcQYTMoGRobHB8BRCUtHhByMzYoLxcpKi0hUWU7LCFyRDNERUc4P/xAAYAQEBAQEBAAAAAAAAAAAAAAABAgADBP/EACMRAAIDAAIDAAIDAQAAAAAAAAABAhESIVETMUEDImFx0ZH/2gAMAwEAAhEDEQA/APSTMfWGkwHETcqVEXCSfQExjdo/tJTKnTZXdKJlLUgmgcoZyNNbO8eq6ORtnhZo8/R+1N1Zfs0wGt1IaldCYtcb2pWcLLnypZUZhk5UVdpzP4SXIDxtI1M1TxwqjFdo+2vdYbETJW+vDThJLukKJKeBBJALcHBakTdg9pFqw8heIRNQqYZUoEpAC1zCRmyhRyijkluQ0G0go05VDc0ebbc/aJN+z4edJQ32ibNQAHUQiUsBJCHAUoglwadIv5PaCccbIlKQUJnS5xUhbOlUvKQQxLPWjmh4waRqNQVQ3NAMVi0y05lnKkAkk6BKVKJ9AYy23+1UwSZs2Qk90MOJ0qd91SgsJUgpOjEEcQTyirCjX5oWaI2Hn5kJVbMlJ9QD84fmhAP3sMVPgJMcaA3I9eIMRlKh8wwIiFMzOPHCYTRwiGwE8NjrRwwWIwmFHSmEUxrGgZENJh6oblgs1AjWOFMFIhpMawoEUw0iHqEMYxrGhrQ0iCZYRRDo1AY4RBCmOZTG0FA4dLw5U7ZQ2qlBI9SQ5h4k8Y4sfoOEGhoCUwofl5QodBRr8Yf3a/8AAr4GPEe1Ox8RPxuK7uYlKEz5m6qaEMSbhJOoAry5R7XiMWjKQVBlAh3GtNesYHtFtHaaJjYWYmckE5iuXh0gcAFZ3X1IEcZcnVcGFwHZXFpmoUZslgpJLzw1DqxdulY9c7GS/wD2eHJ+7IlGum5flrGRwW1NtZh3iJeQkZikSCoJfeyjOMxZxcRo+1GysXMwQRhyuZMmFAmEqTKXkoDuvUEAgjMS2qolOhfJT4WZh0S8cqeDNA2gorSAwMwLSZQAcuCQkEKpUvSsafbOZcuVMUhUsy194pKiklPdhTklJIN7v6RR7K2LiUqxeaQc87GmYnLOCciL94lYQpyLMUg10i/7TTJipC0SQkzlIWhlkpBC05VEEAsRcA0hTCjLdmkow2G2cmbJWvEfvu6QCAQpagVmrJBEsvUhma5pZYxRO1sGWIJk4gsWcUTQsSHHImLDD7JVJGFRLScklBzTFTd4DddKpYQe8CqKoU+AHka7tAucMVJnyMMFlAIStU4ISErI7xK5aku+UFilXNtDrNRpNpTkIlqXN8CApSqO6QlRVTXdzUjEbe23KxGzZhSMq/shWJdQBKXMSAw8JYoAOo6GJ0nZOMMzEyZp77DKBMrMoJYTc6VpUsJzAJQpdajwtHcVhJv2VWERhM2HRKRLT/7gBcwnKV5VBBSGIupn0uBGc7MkafZ6f3Mv/wDWj/tEHyxX9np04yQMRKEuYk5coVn3BRBJFMzULah6OwtBMo7FiWFDe3xh0GQKhDMsSlBTE5Sw6cvzECE0/hPpG0bIDuzHFSjEkq/lPv8AD19ICvGoBykjN+HUaV4ebQbHIMS473cdOJTUCp5MWa71p9WguQKG6reuxy0HMuRGczKADuxHMnKOKWQrL4v8ACz/AKS8PUtmdMwXJUUKSkDQFRFDeDQ5BqEBIh3fg2Uj/OPkfpo6pTAHIVP+Fy3NwKdD8odBkHkhwkEwVC3WEgpLlqGj9W4xLxGAmIKQUgv/ADBvi+htWM5GyVysOYH3JiXNDZXUgPRipOnNw9aeUAkY1BJZQVUAgMWJpoqtdQ8GmNIGZHOO9yOZgh2lKy+J1OAUjjWlNdIb9tl5cxdhq4dz7n3tzg0zUhmXlDVJ4wYzUXBVWrkDrwe2kGwUvvAF7rGgJmoQ7clMSRSsOjUQUo9fOOERMxUspUAwdnDLSpKg5GhrUammWI04KTkIAU6iFEEEAAO4ZTV58YNBRwocAczfygCxelulTBlZCUk5g73LE10YmvPpDcSvKWG6lnGduT6PeKswEIPD2JhQkTFNcHo/+0woNBQ91JW+6U03WS46KI48q2gs2YV7uRJNgAkAgEk0JSMvrxaOYfYwFTNmnnnQP/C8GTstKnafiPKZLLf6BC1I1xCnZs1P/wAAUGukyyXNxwoDpFNiti4rvJmTOEpfKDmUKoISMuQ0BIJJNQR0i+k7MQLzcQeby/gAHg8rCSX8c29yH/tEfsUnAyHc4rM4UFLGeooz1S7IoXdmApSjsA7QmYuUk55i1KqGBehy8Kvd3IcFnrG7GCk37xfDeQT8IYrZElX3kueMvjyMHItx7PO/s09KVKAVLo4qly5GW4SRubthUA1i4wezp6pHeDEkEgMgrCVZmWFizMFJSoHUKWCLPrP+X0fcKTrYCvGp61jsrYMxKnSlA55k1LcHgd0ZZ92ZyfsfElHdoCi3ehUxEwFJVMJKHaUSpISVBg1SkgjKGMJ6pRPfCWlYY5ihDgNShva4aL1WHnhQzIJADFbIUA7E0fMfIGIuJ2opLZ5K2Bd+5OlqgVHK0ZNi0iNLxgKnBDjKFBSUoSMwzJJU71uRwgzziaKklDigIUl7i5U8N/5pljxIA4juxUvrQVHPSOK7WSbbjFwR3abG4IzWLcPSJtjSJQTiCP4yN4kEZSogPUDda+g6dJGM2lJll1YZMwWfvAWJLHdKXBdnb5RUDtHhQoZZCCX0lP6DMXqB6Q4YzD+LugCOElST/pEHP0ql8LPCdpZBDCRLANGRMlg+6hw9hE7CGQuXNVKSAQWJCwtTtxSTl6PFR9ukqTu4ZDdVJ+YIjuG2rLlJUmXJloCy6hnVUsz1VBaNTIgnp+zT8wBWyyFUKk0SAa7wYlwbPD8V2MwyZKFhDqUhJJUpRqQCfvU1qGgcybIYvKSyrjveup+US53aBK0hASCEgAATUGgYDR7Q6JyyT2ckIl4ZbgMigzcACWcvqdYBidkpJKkkk1ZJISmvNKc3ufOIkyeFSlyyhRQu4zCzAaoLUe1PV4koxwDUmCv8ppa+Uaae8No1MjYBaZClBQQq7JyhD01UPERW4sesTZWLSl1LzpzsUZQpQtUAsRd6CKyYJaknOZhUeGRnFtHFeEDOKOQJCQCGZQJCgRzzMCXL/wBoJU+TRtFps/aZKlgyQVJNFlSQrIaUSQk23mrQnW8fETApRClKvYJJ+Xxa8VvfHxZlhTl2UDS7lXs0d2ilCpZ7leJRMNlHIPwu5SX0PrFpktMNLkyialSWUDmFHGv3FawTF7XkS0uuSSQcqQpRzFWXMXyrASGYvzaM1JlzrFc2mtKnz+URhhppWrOqYEHTK7qYhyKB9XB+7HWChfLOcnOrSNhhEKUv+HNllYfuwkjLQ6mZmrz5xZy9mrAcJJ4OEqoDS6yHv6GMN/xbHJm5+/nFeVQCsibqQkJpkqx/7TSCq7SY9IKROmBJoP3CQACo5t0IIt6vxiXG/optfDXbSwk0hIPdoSo75yy0qCdW1KuQJihnSJgCQlMtbUZUwOelDy9eUNXjZisLLVOmqUoLmBQDIKpasgylKUu27wrAMVtWWEIWlIStKhWb+9UEpBIypX4WUzWvGykUm5FujZE0neSnKBuh0uKktVQ5mg1hkrY01ILocFRNMtHYABTEWHOKYdqprKKZymSAX7pOpGmZtRFpgNsTpm8lSpiRJJIylIzBSwlRD8kgh9QdYh2joopkmdsKaTLMrOhYylRKULSkBS1EhkXdqkWPKosfgZiySszSvw5ZswkZGufvamxvAJu2ZhMtDysy0jcKZg3ipY/EwsL8/JmLTiJTd5LlJBI8SZgZ7VzMBepg5DKCjY4FO5wx/wD6Th7ZoUQPtMw1/cj+if0hR0xLsm49Gh5e9KQUJVr8vr3jx/H7VnjFHEy5qzMNMoYpYWRktk/lPV3rG77KducPiUlM1SJM5IAUFLCUrLVUhSjZ/u1Ipe4pTTOTjRpgg8vJvyhITew8/wBKQ1OKw5IHeyiVBw01KnHEHNy9onjZ1HyqPCGwoiV43jveEG9OGvwoIkjZ4/AR9fVoeMDpkMaxoh98Rw9IcMb8tIk/Yj+A+8MXgv5T0P6wWYH9t+mgo2qoCi1N1P18IaMIfw/KH/Z/5YxhK2qrVSi/U/OHfbCeB/pH6w04X+UQ37IWoPaDgQUyUhR3pcs9UJr/AKY4pMvNWRJPPu0v7JEH+xL4H0MO+wr/AAn3jcGIk6TKVeTK8kkfAwAbJkm8oeSlj5tFn9kXwV6GOHCq/CY3BrZUL2HJ/AtPMTVRxGxZXBZ5mY/xTWLc4Y8Ib9lNd20aka2U/wDy8nRSv9H+2Hp2K1lL9U/7YtO6PD3jn2fp6wUjaKs7JOi1+eU/IQ0bJV/1Ff5R+cWq5XSEJJ0byjUjbKr/AIUf+of8o/OBTNlLAot+WVv0i4Ms8PdoGpJ4e8bKHbKVWz52hT0NPeBzMFO/Cgn/ABC3mGi4TOdwB4SUnkRpaOZ3/Ro2UbTKIbNnk/w0v/iT/ubjWCK2ZiP+iC/86S49frnF0J5AZqcfzIr6xH2ji1iSsykFSwKC1bO6qUd2N2gyjKTK+XJmPvSTRqBT9dOsdn5wllSilwL1c2cPo49OMS9nY5Uyq5K05kuUkUlrSooKH+/mAEwHgREmdh5SvFKB8jTzuIMIrbRnM6QXo4NqP0B4elzaGKxFaZdaOA79Tw+MXv8AwnDm0pNOa/8AdA5uzMNYyk1IbeVxZvE7alusGKKUr4RU7QxEoCWFpBHdJoyFBri9w1PSISZ2GJDICSGY0SKF/wATanTWLramw8NmSFBSVZAhIzF9wAEAEF248C8Qp3ZeQZeZMxYcOHKTVi1Mrh4ySM9L4MAkmpWkk3OZFTqagn3hRnMNLQpIJKgToAkj1aOQXE3PR7ensNhcqUqkSlZQ2YjeLaqUlio8SanV46OwOA//ABpVm+9bheJyJ7CgT5/2jpx6hYI94s5pogyewuCT4ZMsDhkRT/TDpfZRKEkSlJQOCUMOVAW9oU3aE8nwMP5cnzW8Rv8AjM1P3ZjcT3YH+qYDANiX2empLnELbgySkeiQfeK7F9npswEfbVgHQISB0BBBa+sCxHb2SCQrMa3AQoPrVMwg2NoptpftXkSQ5krerBRArUfdzUcGtehjaRqfROmdid7/AOtmnVlFZbSmVaacoPh+zpSkhM9astj3s9LandzqfyjNn9sKspy4Mu1AqYkOenduwcO7RV/+suLUcqMHKKgKspahWoawFOJMGkan0ekStkTAmqszsXUSuvIkPBVYRQrmWNKLUKeUeZSP2uYkqGeRI03UqUFF/wAJJU6uTNS8Dn/tUxBUwRLSDa6ieIABBLOOHvG2jZZ6jMxE6gFU6nPlI6Mgv5qEPMxepUP6j8aR5Mvt/jAgzM4L+FJQkeWYhmB4mtIBif2iY5QHiQGcUlgltTugsfQ+0Ogw/p65lJ1UfMn4vEXGyFFsuZhfw/NJ+UeM43buJmKSrvpoLu6SQ4FSEhAo5sQLVh+K2xNKlBapqipgSpZLigqW6aNUQOTKUT0Hac+dLUci1BQtmUg2vu0PqLe9Jjtq7Qcrl4iZKIDBMpO4eZ3WUdLRlvty0MpHfjLqZxDEdCGr0iRK7UYqoC11Zz3ruwZ7ltPjziXbK/VFnL7V7UT/APcKIDklZbi1SlvKrwDEdsMUSQvETUVAJ71WUqPoGuG9qGIkjbeJei5qiD+NTGnLjy6Q/E7RnTaTAVsS1WNb72TOliAONNYKY8Ak9osSCCjEqPNMxSmo9QMyRbWOntFi2ITNm8/3qheuqg1adYCJW9nVKLnwvNmkasGcP9XiTOzZmyCUDVRZalF+SpgowjWzZRFX2oxiWebOS1gqbx/ldzTjEhPa7HUUJsxhVxRuqgHbWvF4nbNx+GlnfkCYqxVlWlRHROIY9SKtWH47b0gvkw6EPY90VrB0KSqeUg/0w2zZRE/9QMaDm+0rcv4mNRplKSH+RryErt/jVEj7TMKuBTLqL0dJ/QaRNT2iQA3doVQbysPKJLWfxAnyh3/MsrMFJkpBAbdk4WuhO9IJD3bnCpA4oqNndqMVJDJcJcEgpR/KkFih7AOCz1NHeLeV2lxUyiTOUQKhMoJ9MqXGvD8zo7cApylEwVocyJbcv3UlI9XibJ7YZUsRiFXqqalR4CuWnlEub6KX412Pwezsao/vZ/cpaypgKriwFur6Rc4TYUtOV50yYQSd+YFCv8tePGmkZ9PbKW9UTyec8nyZgCPKJaO3cg+KTMH9CFf+UQ22UoxRdL7M4chlBRDqUGWtLFXi8JD1rWz0aCSey+FSxTKDixzFxbXyEUo7XYcim7xeSS3HwlvOsTcJtaXMLIUhbklLEhTVZ05QdLxuRpF2Eotl/wBZgeLwiFB6DK6rl6VooEFJoQDziLLnKegtdlGlq+KzHhDhill0kkZt0KLEaOSLgHw3Pie0H0fQbGYZU0lS1JLhv4ZIAzZhTvOIFbskCwEGwuVIAUymb/4yLWFJjMByiKZ605VKZiBZlDXhQ24/nDZmNJqA40YH82HV4bv2bkz03sSvMvJMlhJWopBSqiSolIsbAgXNoUaIz1aH2J93hQBTNVilhCcyyEJFCVKFCbCKvFdppKCwOagLpUkgg83b3jyWcvGBNETFZSGWVKTcKcgvcAsSxYAl4rpmIKioK3ykkKCWvQkFb1NCqvPSO1s45R6ue3iFFu5mZTQKYbyhcAZqsA7vyiDP7VyZksomYaYkqonxEE1YqCVBYDsLO5Fo8vkYlCwWWg/1AMasWYk3ZyWqeManYuzMdMlujEKKTvPmC63LMDund0ctRqxrNRD2vMmKUoy0kgEEpykIYlgh3LUJND5iKKdglhS1OGJSUulgBUUSSVvQFntxNI9GwfZKc5M3EA5rujV3csQnU348g1yjsvg1mqZWe4aYoGzUZTj16wZGzx3aE1SlKSneuARYrSFA5UkWpwPWrHuEqj98rdTlIQklJUoMHJYLI4BDJAF6Rvp/7OE97uzFS5KQ4WZaVh9d7vQ1hdLRT4zCbOkLZOJ75SmHdS8iCVElyVMWTT8T9XgyjWzICchMoAIWQo5SB980NVDeatiTowgsyRL7kkS1BZILAgqdL7rmoDvQPYcHjRye0UpIARLSlOaqWE52NkqGUZmYglxzaO4ftPMXmO6iWNAATmBewWCXFLM94PXopV9ZTyNg4/EU7rIhkgGapi/iDhO9o4T0JeL3B/s8nCWrPMSqYotVJKUpZqJdybMTZrPWJ+ydpd4A6VJK6VUA5+6klObdJAc393tMPtuUaFSRqBmLhmcsQGFR6845uT9HoX440mRz2byIShKaOc5WACsODVQSWDu4AGgBDVptrdl1zCoZ0IluPvzCos9AyckpJDaKIc3NY0qdrSSM2YJ3srqJG9wrrSFiCkvQq5X9oNMHFGOwHYhSJhmrWVEiiU0S7XclJoajnxhx7MpSwSpaRdSQkZVgkllKUo5ho2bTzjT/AGlCChJBzrBKRkc0LNSygXfgxciG4nGyFJBUCtKuGajmhUDYPy4mNqQVEyMzZqUjJ+8YGySEAsAXYOwq1xaIy9lD/wCKXQUccvdo2s2ZJZspOo8REVU7BLV4EZeDvUetIpSBxRnF7PUKqTVmBJIblXSHHYqzViH1AeNfIwTB1BRV0B9HhmJkkVyrtwCSeT09y0byyDxRMZM2fluryb+8COGW1A44gfpWNKsAvmlsBSqxU9QGbz00gMySlvCgU4lXsA0UvyMl/jRnmULlvJob3vKvGsX8vZSVVUtIHBIylj7xV7YnplIW2UkiuShQkEJN3Dkvr0FGjopWc2qHYDAJYqmKUgaEMLvqaAQ3DygVEd6QzuVC4vS+jmteQiowOPmzwtKAU0YrK10BPViT9UgH2NAm1zkAlzTfDkUDDdob384zMi+2pOlSVpllalqU1EEE1oNClzw+MMVImP4FywTTMUmn9Ijk7a8lJC0hBypLMgBT9WcVAqGberZ4y9rZu5IMwMVBgFLKnOZ3N1Eqy3sBaJEMKAFYJrRi3ueHImHjaRSQUoSK1JSVNYPaguS3CJuzMQVOkSyU/jKkyzcAOCpwHNy+nnqNjyZKlMUpK9WzzMtDRSjuP5k35wWvpSt+ibsTa8pYEtc6TMm5j4HCaVFGyhgFF3FC+kSsNs5QJKp6lJ4GWl2Kif4jZuFj92JEpASKMOQSkPz+qw5eJ4Kq9iLcaPfn+US2jokxyJeXw/duTrergEsOvCDTMUNDm4uAq9nzP8LViHkJ4m5ql2dwWIZr3rwhCSkKa2gDBg9DQMXqKW1jWamG79P8vmWPpRoURUhIHjI6U+XvrCjWYi9oNhCcrOZE6ap2cKSkOLfxPCzk0HV6CMdjuy5lzlky1MqgSpaEZMwCQ6ipISXUKZWs58Tey4fakggCYlNXJJIFdNBXTXziWrZ2dLomJCbspJanNxTqI7tHmTPG8NgJKZmQzJKEhyvKUhQq4GdEszDwdFNLxfI2YkEqlYmdlZyZZbMBU5VLcq80BgBUAxoF7RAmFLIVlbelqCgeDEVHxrE3/iIaqlD+tQPq4eNTNZS4LEnIU97iMS9CJhloDNQd4AwB4j3eKnF7OBUpRwgQQ7AzJ0zetcLyJJsfC2rRqpXaOSd1MwF2DZgSWtxcv5wFfafDEkrUlRCvCVksovYMwDJPhFKRvRjL7P2HtGXNVNlSe8zoSh5+ISQ1CdwICeQd2c3eOz+xO1FZSJeznCWAKUKKN4qBcyr1ahKQBZ428vbMpwEgmn3WUPUU9ILO7RSpdZgmAf4VG3+FJ4QMTIbH2TtTDqVuYaaFCrJSg5td5khWo3n0i8wvYWTPRnxUlCcQpO9MlKKWOm7mUkM4oXFOkXErbsqYkmTW4OYKQoeRAPnFLjcWVJO8T1WK6WJc9Q8TyyuCq27+zlVFycQSWq8pKis28QLClHalYrNoYCcAAmXORRmAVMskOQXGUcASBwFBFsufc+59fOIc/Gs7V0uPi8HH0tX8BI2VMy761ZVJAMpZTUAuxDvfgqmjRH+0JlboJejnvKgBquUlmcAAfrEHGz1E5vC/N614AtAJGG7wsC/0fal4nKLc3VFpJx6Upd0nKwbM27QAM1teEElrkhInCW81UzIO8WVvQlWQqIygBnSE0gCNi5O7cZiosmrA5akqW26GFwCXidkSkjMRSyEOhJUxGYgkmYpiQ6iw0AvHN18OytL9kvXBLTiQRYDof0BjqiTYnk39jFTtDtEUHKClIuSmtNBah5t6xUY/b0xaT4gNCa0411d4yi2cnNI05kqPiVlH1yFYhzpUl6zg5/Cuv+msYkYndZRIUfFR3tS7fXKCJxeVBSQKvvbwPoSBYtaL8TOflRpsQJCCt5iklKQvfzA5SrK4ChmVVrCGzsTIQmqjmo4KCGc7z3NE3YXHN05j7cQ1i3BJBe5ILsOt7cobI2nkJZIBIFiTw4vbjevOHxsPKjQ4/ayJqwmUpaEqDDKkBWjBykkc17oDipvFCNjySVSptQwEtQSkFOXMVkl0uotcv0NBEX7YRqoAsCKKBA4vw4wNc1wS97hyxPNnqxVW9Rzi1FolyTJe0JCFAGU61AJljdKMrHxFQUMorbUvRgCarKX3iTpUu1NPIC3SkSDLbw15gmjvqbHrxvwaEqIbMR5FvyNfKsUl2Q2BlSwQGQhgaApH/broIcndUFAElNmNAAXbLZnNo6mTUZgSkHQioFS3Bxy4QfGYgMO7SZbX3iSau5N7t+sVQWScJ2hmIohQF6ZUg1vYCLSX22np1R/lIaxYMRTiBTiIzBl1KlbxNbm51p9VhIWaE+cDihUmadXb2fWksvd0qr6rvzMGw3b+aCc6U5WZkOk+VSD5+TRlRLce9X/KHGUr9Rw/vGyh0z07Z23ZU7wTt7VGZTh6UBZShWt/K8WagUsSdcodQAJfQ019LXjxaZLW1jXkKRe7F7a4mQnKQiam7KzO9A7vWgA/pHlLg/hSn2ekzllCikoqL5nd+dR8IUZhH7TZbVws0nVjKZ9W3DR+cKCpdF3Hs3wxxQ4SiQC//TfjV/1h2NQmegCZkJHhCStLFiOYSKcHjOzNoT5QS+DWFH7q1gFuRGZzblWsW+ExgKRnSEKIqkF2PWj6aR1PPyQcXsRKFAd5Lzktl8eRrhSwXd2ag1iVhJZScqnSLbpzAUerMNdPiIKtUrVAOtA7fXyg3eAfw5b+eUejvAK5JeFwCRVxTk3m94LiMLKP3cxs7Jt6O0RBMUdEpPV/fLDVSpv/AFAOn9omyqIuMQuUofZ8GqZmusTZSCnWqSmo+qRcYFU0JdW51KSBwcgARWjCL1mKYczHJmA4qJPM/rGsaLs7RSls0yXR21b3in2hjcMbJKjVyhLV5lniPPkolh7kaAU9SYpsX2hdfdpwyiPxtZx/SPjaIbLUSvx2KzKOVCkXucxIHQc6RWzkLPlyYcL3i7VKUdW+uRgB2XmDqJ0uW5VqwjnZ1oo1YMlgpTjmbc4S2kt3ishPgTlUVqdvAgMSOdBzizkTAVgYQjdBzzyCsIW5TlQDlSpQDl3UBwqIlYXY6EAEbyjVcxRBUs6lR+8TUwuQ5S9gcLNzrMxSFpAQlEsGpCQN43ITmUXYcKmJpwQmEbx5VI9ac46kggAWPXVmcNHEr1Brd9NavHKy5PTtjJnZ88QTxI0iNO2HlHhl5un0dYn/AG1TeIE83+UVWJxy38aRyAI9zUxOmGUQp+FGYhQQnmw+N4gTtlhRoUmtMr9LW9eMTlzgoucxHHQetB8YiTcXRXdoNA5O7SrA+4jrFy+HOUY/SHidkhIrMHmHPzaIX2cCxLfXrHZqy7nVzdywOUkg1uGeJ0jDyijNmJWfukUu13Zm1jvbiuThlN8IrUk2e3L5R0S+ZFX+qxNxDIDhQP8AKGd/n1oIilZVQOen6QabHCFLn5RQJ80kku3CCqxRJfILaFh71PrpEUSegHqYkd8CwAPw+hGfJlwNIBNgB6w1WHA8Rfq35Q1SS9WHm5gknD5lBIqTQaOesNGAmZwHsICZZPKLodn1feUE+592hp2YlL0WS2jD04QbRsN+ypSEj7wrpBUEdPr3g09w7JBbjWv1wiEFE3p5kXik7B8BiE9eHlDVS6bqcoHL6aL7s7sbDTCO9mzMyjRFGLi+YB78w3HjtZWxMOkACTL3R95IUHAuxcPetSbxLmkUoNnlCMKSLe5/KFHshXloEsBYbkKDzFeJCm4srmZpCpMyQQClQQE8i6VADM7l6+IQ5MiXlAUhLglg71Pw10iZ9lGlKUuR6WhJQEi4HkBHY40CRglPQMGpVx1rfp7iJUrDEXU/sB6CAKxwehB8/wBDAJ22wh8xQlvxKHwuaQWKRYlHCvt84CqUs3UAPX8oz2N7YkKISlKhxzkejVPURFk9pZ0wslCSWfKglRFrCpNwL6+kNlqLNYlSWZipX4lH/wAQbHrAlYpIcEMQ1knXgbK8ratGUxO31J/iTZMupDKmKJcGu4lzbiPOIGI28tb9yhU08f4KRRz4wSoMKNxiN9HTxP6alePkrS7TLsynSeJ8Wg4xAOIuop7tAHiUoN5q8Pk8Z5M7ErJ3pSMwYhKc5FvvTKAjkm+kFRs4E5pjzGN177KoCyWyJDlt0Co9IdsuOUSZ23MxbDpEyhda1FCA3As6/wCkNW8NRs1M1lYhffF/AxTKS/4Zdj1UTzaDJQ4dnJBGgobClf7R1SMoJcAMRcVpyrevlpBVC536HJmsBkSkAAZWCQBccGF7fBjBcVidwJSHmJUCVKLBqOkBnsTV76aRWStqiWvMcq8pfJUBTUCeOV2+qxAViiaqAHU3f9H9YCS5nY1CdQ/lx/D9HpEdW3iKkNy9vl7xW4naCChKUIZYJdSQmqbsqxLaXv0ivn4hLOVV1FL9I2TXRb4ja6lVK1f4QAKdWeK2ZtQvus/HxersIrJmJc8RHVTX0LRagkQ52Sl4xSiQp1Hg5b0FGiQNoqKVIITvXd9Q2hAowpyHARARiwkMB5mBr2iT+FvOKqybJU2c6QC1KPlJNOaiT/cwApGlzpxgaZx5Dm318IHMmn8T9LQqJm0FK24DlDVTi7gn4wySOIvqafX94LjgUMGyu7E/eZgWcdPWKXDol8oYqb9Pf8v1hJUTQFgYbh8PmNTE9SEpDP14xpSo0VZFmSkpDuT0DQOTiShdCym8wCxsORgil66DVredTEeenIoAhiagatpQcjAmLL8bUcgNlexG9f5vD5k+la9VADzaKGQVA0cUraof69IU2ZVzcc/WjRGC1Mnz8UnVh0rDFSAoPRI53PlwivM3l9dI3PZzY0qbJTMmb5JLBywsGUkM6hXkxF4zWUCeit7M4BSpwHdpMpnJOYUehBo5dvIF2rG6M16cKH+0JMpmCQwFgBQQxTBqvwrrc3obXjm3Z1SoatRfxEebR2ALSt90S25zFg+gQR7woBBjtlhVeCdmHH9478gE1iMvtQirIWQLESlEltGUEgOKvmsDYtGbaY9FE04NViLcNdG8njsjCuSFEhqOwvw5dafMd3fZyWeiyX2sUokCUWcAMuXLuKlRBmKFTYU56RVzdozVq/hywL5lTZirnUpAzVicrBlnZ3AqWF2561a2sE7hD3SWc+J7UIZmepB5cKRLp/S1Nr0l/wA/0rETZrAPJFKgSkk+s1SuWmvSCqwcxWUKWspSonxsLFIICAEvVuhMTVtyZiPDapYgPx4Vr5QRGHzgqQASBY2ZnJYmu6k0vQsKmDgzlJkSVgihLJyoHiJykADgBu3A6kjkGl4eUlKUqKwCbZt0m+hq76GIUrHJSd4FmUxQEggkbpOrA8OGtorZ+1xqC9qENo3FhyEa+iTQBctBOVhmrQX68uno8DTtJRLJDmtdAKMH40/KM+dtkKcJfkTT0N47M25NVSoHBIYfENEtSG0WuKx6g4LqLVq1+WkQsXtyZNzrUolZy7oQCVGxqwACUgVPIV0rVTirUdHJ4aN84BOSbFTc/wBIYx7By6JZnqeqkg/5j+UAVODVUo+z+l4HkQB4iSdCCPk3vwhhB0F6OAx8ouiLDHEmwcDifrpAUSySxL8/q0PXhyliSaPmc2PVi/DyPmxU/gT8oV/AP+QwkAWI94GumvpAVTIZlilF/SXLocpY+j9N9Uiyx82UkJ7hZVTedJTWjkE6P50iFLlFqU6n5QSVIUWYHrb3/KM6MrALJNNacfOOCXxBpy+miSMO10ueID/VI5NQAxIPQgBx53jaHIOdiEkABAS12cv1cn2aGIPAJHk/nBMYJYy92SqlcycpB4UofUwNKVAuzNxoK0rFVwTfIbITen1xjneVZujNWvDSHmSNVB+Tn4isCnTAEDLmzuaDKEhOjnU9Ij2X6GrKv8LdT+kKXuh2bqK/pHRLLO4rzBZ7Dk3OOd1x/P8ASEkbnpTzgYmi7AtbUOehcQVTaQLJFIB8rj9fKLLAbTmICu7UpHHKWB66HzBiPg8O4c8YMqUQNPr4REn8Lija9m9vHEIUlbCYhnIoFBTsW0NC+nIRaZmZnPmPJyBHnuyNqnDLJCUqzUL0LcAqwHUGPQ8MvOAdWsCCQ9SCzj0JBeOMlTOsXYVADWT6QoYcOr8P+qFElmMlu9CXfNltxq2tCSG/KGo2qhCmmyzMDPlTMytUguQ7uzeUIYMbzrCbsTSgbnv0Gjs2msHElJUVAlKRV3aopdnukVOg5vHdyOGSTKxxNdGLBXDq9desNm7TVvEAtyNyeWvnSK6dOzHdomooC+r11hsuRc5stKDdJBqDpT64Rz/sv+g6cQte5VIFCQ5s2lPby5xZs190rcW1rFgJK1oTlLjo9Q3mfKgiBiZOUvq9eLwqgdjZUrgrkzqDfCkFCFEUU+lcxHvX2gJxDGtH4gj24w/vCxCW8qfm/r5wtAqHAF2GjPlTcnqC3SBKmcQCRV2cetGjiibkkcucAXN0dxrcV8jpzeGgskpxVbA8WH6wKZObQeT/ABf64QI4jSzvVNX99T/aOKSCHC68DThqS0NBZITlo4VVr7t38+cEGIWAUhBtd1WFbaRWy62OvSJSXAIDO4bVvL73t5w0gthVYklt1PufRzTygZym4KRyvz4RJRLVUqZJNmGvlbrDBKSC+Z08VDX1aMmlwLTGyMGVeEKbirXz1gqMOxYljyIf3eHLSDYpUdLD5mOKCUhyWPCp+XHThBbYpJBpSGt67r+rPA8XLLNvHzvyuKwEY+g/iEnQAhh/isBEfEVfKFsWG8pn8ne+rxlFmclQaahLDfJURalORVc+XOGYjwgZgAPwgOQ7jNxAiP3Je4YE8w3Ik166xJlykgkeJQuAXy05c9KtrFOkSrYKXMBLJBJFXDhjcF6QfuVPmWsP/MSsjhcluoiTIwuZLnMAdAzluVBWJKJEpNMhf+Yp/OJcilEq8hUaHNzekG+wn0OhLHz161iymzwKpDnmfyvAVkq+6OXH5VidMcoAcNYEkf1Dzq1OGkBnSqeJ+jP7RMlpVqB6P84bO/wjy+hDZqK3uIRRluYlqB5t9aPAJ0gu5f4D0f4xakRklyJqSGdTjTl6W6tDzkatdefpFcUjjWCysQQapBA40r61iWvpaZORKSz5fWn96PEzZe1FSlOhSEAXJBIIrcCp9Ypp2ODU+uNNYuezU9Bld6ZSlLSvKFB1g0DEAEZL6u+goYmmNm5ky8yQSwJDlyRflVo5FSvbqX3kqza76B7FYMdiMsvSMFO26pVqNyq17l4CvEH7xMKFHpikeZtjftraBuVG/MxxU8ZwmwvUE6ciwsBb11UKJlFDFsGMSQqhOlHLDXjEiVMVMZKjuqLVrUX+WkKFDJJIIt2GXs8gA1FWTXV6g+XKIipRBd9XHs7i0KFERdltHVTeAq5oQDz1hk5SgopXQjQAX4UpxhQoqPugl6BC7fP5RJkhIFXPC/wjkKKfuiV6sfLRnLA3pV/jFtJ2bLlsS6UkHOoKVb7zpFxSg6dQoURPo6Q7BielSgAlWXJ4nBYljlIPU1Dwl4vLQjNR2PEcDwhQohJWNsBLmlbkFQA0dx8j7RElT5hJANdXLX8jpxjkKEwaZLYOsOdKuPW8DVyb0jkKNbQUS5OCDvMU40Af8rRLxMkPkoAKFhQeWvpChRGm/Z0UUiPIxOUlCd5KSwLAZhxAo17GD/a0gmh8m9LwoUNBYjilZ2CCEHUlJIZ3JAPt7mBTMSzPmHow9GhQowEdGMJYqQz2cv7R1GMIOl9AB8Y7Ci0ibAr2k5+844kfQhqJ2awhQorKSsnTsciWAWN9W8j5/wB47J2aqasoQN56saCra8zpChRN/RL3B/s8UrN36iAHAy5a83Y08n6Rr8NICUJSmiAzDQniRzo7c6woUc3Js7KKRw4RBr3YPOn5mFChRNlU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25604" name="AutoShape 4" descr="data:image/jpeg;base64,/9j/4AAQSkZJRgABAQAAAQABAAD/2wCEAAkGBhQSERUUExQVFRQVFxoaGBcYGBwZHBgXGBwXGBgcHRggICYeFxojGhgYHy8gIycpLSwsFx4xNzAqNSYrLCkBCQoKDgwOFw8PGikkHCQpLCwpLCwsLCwsKSwpLCwsKSkpLCkpKSwsKSkpLCwsKSksLCwpKSwsKSksLCwsLCksLP/AABEIALcBEwMBIgACEQEDEQH/xAAbAAABBQEBAAAAAAAAAAAAAAADAAIEBQYBB//EAEcQAAECBAMFBgMFBgQFAwUAAAECEQADITEEEkEFIlFhcQYTMoGRobHB8BRCUtHhByMzYoLxcpKi0hUWU7LCFyRDNERUc4P/xAAYAQEBAQEBAAAAAAAAAAAAAAABAgADBP/EACMRAAIDAAIDAAIDAQAAAAAAAAABAhESIVETMUEDImFx0ZH/2gAMAwEAAhEDEQA/APSTMfWGkwHETcqVEXCSfQExjdo/tJTKnTZXdKJlLUgmgcoZyNNbO8eq6ORtnhZo8/R+1N1Zfs0wGt1IaldCYtcb2pWcLLnypZUZhk5UVdpzP4SXIDxtI1M1TxwqjFdo+2vdYbETJW+vDThJLukKJKeBBJALcHBakTdg9pFqw8heIRNQqYZUoEpAC1zCRmyhRyijkluQ0G0go05VDc0ebbc/aJN+z4edJQ32ibNQAHUQiUsBJCHAUoglwadIv5PaCccbIlKQUJnS5xUhbOlUvKQQxLPWjmh4waRqNQVQ3NAMVi0y05lnKkAkk6BKVKJ9AYy23+1UwSZs2Qk90MOJ0qd91SgsJUgpOjEEcQTyirCjX5oWaI2Hn5kJVbMlJ9QD84fmhAP3sMVPgJMcaA3I9eIMRlKh8wwIiFMzOPHCYTRwiGwE8NjrRwwWIwmFHSmEUxrGgZENJh6oblgs1AjWOFMFIhpMawoEUw0iHqEMYxrGhrQ0iCZYRRDo1AY4RBCmOZTG0FA4dLw5U7ZQ2qlBI9SQ5h4k8Y4sfoOEGhoCUwofl5QodBRr8Yf3a/8AAr4GPEe1Ox8RPxuK7uYlKEz5m6qaEMSbhJOoAry5R7XiMWjKQVBlAh3GtNesYHtFtHaaJjYWYmckE5iuXh0gcAFZ3X1IEcZcnVcGFwHZXFpmoUZslgpJLzw1DqxdulY9c7GS/wD2eHJ+7IlGum5flrGRwW1NtZh3iJeQkZikSCoJfeyjOMxZxcRo+1GysXMwQRhyuZMmFAmEqTKXkoDuvUEAgjMS2qolOhfJT4WZh0S8cqeDNA2gorSAwMwLSZQAcuCQkEKpUvSsafbOZcuVMUhUsy194pKiklPdhTklJIN7v6RR7K2LiUqxeaQc87GmYnLOCciL94lYQpyLMUg10i/7TTJipC0SQkzlIWhlkpBC05VEEAsRcA0hTCjLdmkow2G2cmbJWvEfvu6QCAQpagVmrJBEsvUhma5pZYxRO1sGWIJk4gsWcUTQsSHHImLDD7JVJGFRLScklBzTFTd4DddKpYQe8CqKoU+AHka7tAucMVJnyMMFlAIStU4ISErI7xK5aku+UFilXNtDrNRpNpTkIlqXN8CApSqO6QlRVTXdzUjEbe23KxGzZhSMq/shWJdQBKXMSAw8JYoAOo6GJ0nZOMMzEyZp77DKBMrMoJYTc6VpUsJzAJQpdajwtHcVhJv2VWERhM2HRKRLT/7gBcwnKV5VBBSGIupn0uBGc7MkafZ6f3Mv/wDWj/tEHyxX9np04yQMRKEuYk5coVn3BRBJFMzULah6OwtBMo7FiWFDe3xh0GQKhDMsSlBTE5Sw6cvzECE0/hPpG0bIDuzHFSjEkq/lPv8AD19ICvGoBykjN+HUaV4ebQbHIMS473cdOJTUCp5MWa71p9WguQKG6reuxy0HMuRGczKADuxHMnKOKWQrL4v8ACz/AKS8PUtmdMwXJUUKSkDQFRFDeDQ5BqEBIh3fg2Uj/OPkfpo6pTAHIVP+Fy3NwKdD8odBkHkhwkEwVC3WEgpLlqGj9W4xLxGAmIKQUgv/ADBvi+htWM5GyVysOYH3JiXNDZXUgPRipOnNw9aeUAkY1BJZQVUAgMWJpoqtdQ8GmNIGZHOO9yOZgh2lKy+J1OAUjjWlNdIb9tl5cxdhq4dz7n3tzg0zUhmXlDVJ4wYzUXBVWrkDrwe2kGwUvvAF7rGgJmoQ7clMSRSsOjUQUo9fOOERMxUspUAwdnDLSpKg5GhrUammWI04KTkIAU6iFEEEAAO4ZTV58YNBRwocAczfygCxelulTBlZCUk5g73LE10YmvPpDcSvKWG6lnGduT6PeKswEIPD2JhQkTFNcHo/+0woNBQ91JW+6U03WS46KI48q2gs2YV7uRJNgAkAgEk0JSMvrxaOYfYwFTNmnnnQP/C8GTstKnafiPKZLLf6BC1I1xCnZs1P/wAAUGukyyXNxwoDpFNiti4rvJmTOEpfKDmUKoISMuQ0BIJJNQR0i+k7MQLzcQeby/gAHg8rCSX8c29yH/tEfsUnAyHc4rM4UFLGeooz1S7IoXdmApSjsA7QmYuUk55i1KqGBehy8Kvd3IcFnrG7GCk37xfDeQT8IYrZElX3kueMvjyMHItx7PO/s09KVKAVLo4qly5GW4SRubthUA1i4wezp6pHeDEkEgMgrCVZmWFizMFJSoHUKWCLPrP+X0fcKTrYCvGp61jsrYMxKnSlA55k1LcHgd0ZZ92ZyfsfElHdoCi3ehUxEwFJVMJKHaUSpISVBg1SkgjKGMJ6pRPfCWlYY5ihDgNShva4aL1WHnhQzIJADFbIUA7E0fMfIGIuJ2opLZ5K2Bd+5OlqgVHK0ZNi0iNLxgKnBDjKFBSUoSMwzJJU71uRwgzziaKklDigIUl7i5U8N/5pljxIA4juxUvrQVHPSOK7WSbbjFwR3abG4IzWLcPSJtjSJQTiCP4yN4kEZSogPUDda+g6dJGM2lJll1YZMwWfvAWJLHdKXBdnb5RUDtHhQoZZCCX0lP6DMXqB6Q4YzD+LugCOElST/pEHP0ql8LPCdpZBDCRLANGRMlg+6hw9hE7CGQuXNVKSAQWJCwtTtxSTl6PFR9ukqTu4ZDdVJ+YIjuG2rLlJUmXJloCy6hnVUsz1VBaNTIgnp+zT8wBWyyFUKk0SAa7wYlwbPD8V2MwyZKFhDqUhJJUpRqQCfvU1qGgcybIYvKSyrjveup+US53aBK0hASCEgAATUGgYDR7Q6JyyT2ckIl4ZbgMigzcACWcvqdYBidkpJKkkk1ZJISmvNKc3ufOIkyeFSlyyhRQu4zCzAaoLUe1PV4koxwDUmCv8ppa+Uaae8No1MjYBaZClBQQq7JyhD01UPERW4sesTZWLSl1LzpzsUZQpQtUAsRd6CKyYJaknOZhUeGRnFtHFeEDOKOQJCQCGZQJCgRzzMCXL/wBoJU+TRtFps/aZKlgyQVJNFlSQrIaUSQk23mrQnW8fETApRClKvYJJ+Xxa8VvfHxZlhTl2UDS7lXs0d2ilCpZ7leJRMNlHIPwu5SX0PrFpktMNLkyialSWUDmFHGv3FawTF7XkS0uuSSQcqQpRzFWXMXyrASGYvzaM1JlzrFc2mtKnz+URhhppWrOqYEHTK7qYhyKB9XB+7HWChfLOcnOrSNhhEKUv+HNllYfuwkjLQ6mZmrz5xZy9mrAcJJ4OEqoDS6yHv6GMN/xbHJm5+/nFeVQCsibqQkJpkqx/7TSCq7SY9IKROmBJoP3CQACo5t0IIt6vxiXG/optfDXbSwk0hIPdoSo75yy0qCdW1KuQJihnSJgCQlMtbUZUwOelDy9eUNXjZisLLVOmqUoLmBQDIKpasgylKUu27wrAMVtWWEIWlIStKhWb+9UEpBIypX4WUzWvGykUm5FujZE0neSnKBuh0uKktVQ5mg1hkrY01ILocFRNMtHYABTEWHOKYdqprKKZymSAX7pOpGmZtRFpgNsTpm8lSpiRJJIylIzBSwlRD8kgh9QdYh2joopkmdsKaTLMrOhYylRKULSkBS1EhkXdqkWPKosfgZiySszSvw5ZswkZGufvamxvAJu2ZhMtDysy0jcKZg3ipY/EwsL8/JmLTiJTd5LlJBI8SZgZ7VzMBepg5DKCjY4FO5wx/wD6Th7ZoUQPtMw1/cj+if0hR0xLsm49Gh5e9KQUJVr8vr3jx/H7VnjFHEy5qzMNMoYpYWRktk/lPV3rG77KducPiUlM1SJM5IAUFLCUrLVUhSjZ/u1Ipe4pTTOTjRpgg8vJvyhITew8/wBKQ1OKw5IHeyiVBw01KnHEHNy9onjZ1HyqPCGwoiV43jveEG9OGvwoIkjZ4/AR9fVoeMDpkMaxoh98Rw9IcMb8tIk/Yj+A+8MXgv5T0P6wWYH9t+mgo2qoCi1N1P18IaMIfw/KH/Z/5YxhK2qrVSi/U/OHfbCeB/pH6w04X+UQ37IWoPaDgQUyUhR3pcs9UJr/AKY4pMvNWRJPPu0v7JEH+xL4H0MO+wr/AAn3jcGIk6TKVeTK8kkfAwAbJkm8oeSlj5tFn9kXwV6GOHCq/CY3BrZUL2HJ/AtPMTVRxGxZXBZ5mY/xTWLc4Y8Ib9lNd20aka2U/wDy8nRSv9H+2Hp2K1lL9U/7YtO6PD3jn2fp6wUjaKs7JOi1+eU/IQ0bJV/1Ff5R+cWq5XSEJJ0byjUjbKr/AIUf+of8o/OBTNlLAot+WVv0i4Ms8PdoGpJ4e8bKHbKVWz52hT0NPeBzMFO/Cgn/ABC3mGi4TOdwB4SUnkRpaOZ3/Ro2UbTKIbNnk/w0v/iT/ubjWCK2ZiP+iC/86S49frnF0J5AZqcfzIr6xH2ji1iSsykFSwKC1bO6qUd2N2gyjKTK+XJmPvSTRqBT9dOsdn5wllSilwL1c2cPo49OMS9nY5Uyq5K05kuUkUlrSooKH+/mAEwHgREmdh5SvFKB8jTzuIMIrbRnM6QXo4NqP0B4elzaGKxFaZdaOA79Tw+MXv8AwnDm0pNOa/8AdA5uzMNYyk1IbeVxZvE7alusGKKUr4RU7QxEoCWFpBHdJoyFBri9w1PSISZ2GJDICSGY0SKF/wATanTWLramw8NmSFBSVZAhIzF9wAEAEF248C8Qp3ZeQZeZMxYcOHKTVi1Mrh4ySM9L4MAkmpWkk3OZFTqagn3hRnMNLQpIJKgToAkj1aOQXE3PR7ensNhcqUqkSlZQ2YjeLaqUlio8SanV46OwOA//ABpVm+9bheJyJ7CgT5/2jpx6hYI94s5pogyewuCT4ZMsDhkRT/TDpfZRKEkSlJQOCUMOVAW9oU3aE8nwMP5cnzW8Rv8AjM1P3ZjcT3YH+qYDANiX2empLnELbgySkeiQfeK7F9npswEfbVgHQISB0BBBa+sCxHb2SCQrMa3AQoPrVMwg2NoptpftXkSQ5krerBRArUfdzUcGtehjaRqfROmdid7/AOtmnVlFZbSmVaacoPh+zpSkhM9astj3s9LandzqfyjNn9sKspy4Mu1AqYkOenduwcO7RV/+suLUcqMHKKgKspahWoawFOJMGkan0ekStkTAmqszsXUSuvIkPBVYRQrmWNKLUKeUeZSP2uYkqGeRI03UqUFF/wAJJU6uTNS8Dn/tUxBUwRLSDa6ieIABBLOOHvG2jZZ6jMxE6gFU6nPlI6Mgv5qEPMxepUP6j8aR5Mvt/jAgzM4L+FJQkeWYhmB4mtIBif2iY5QHiQGcUlgltTugsfQ+0Ogw/p65lJ1UfMn4vEXGyFFsuZhfw/NJ+UeM43buJmKSrvpoLu6SQ4FSEhAo5sQLVh+K2xNKlBapqipgSpZLigqW6aNUQOTKUT0Hac+dLUci1BQtmUg2vu0PqLe9Jjtq7Qcrl4iZKIDBMpO4eZ3WUdLRlvty0MpHfjLqZxDEdCGr0iRK7UYqoC11Zz3ruwZ7ltPjziXbK/VFnL7V7UT/APcKIDklZbi1SlvKrwDEdsMUSQvETUVAJ71WUqPoGuG9qGIkjbeJei5qiD+NTGnLjy6Q/E7RnTaTAVsS1WNb72TOliAONNYKY8Ak9osSCCjEqPNMxSmo9QMyRbWOntFi2ITNm8/3qheuqg1adYCJW9nVKLnwvNmkasGcP9XiTOzZmyCUDVRZalF+SpgowjWzZRFX2oxiWebOS1gqbx/ldzTjEhPa7HUUJsxhVxRuqgHbWvF4nbNx+GlnfkCYqxVlWlRHROIY9SKtWH47b0gvkw6EPY90VrB0KSqeUg/0w2zZRE/9QMaDm+0rcv4mNRplKSH+RryErt/jVEj7TMKuBTLqL0dJ/QaRNT2iQA3doVQbysPKJLWfxAnyh3/MsrMFJkpBAbdk4WuhO9IJD3bnCpA4oqNndqMVJDJcJcEgpR/KkFih7AOCz1NHeLeV2lxUyiTOUQKhMoJ9MqXGvD8zo7cApylEwVocyJbcv3UlI9XibJ7YZUsRiFXqqalR4CuWnlEub6KX412Pwezsao/vZ/cpaypgKriwFur6Rc4TYUtOV50yYQSd+YFCv8tePGmkZ9PbKW9UTyec8nyZgCPKJaO3cg+KTMH9CFf+UQ22UoxRdL7M4chlBRDqUGWtLFXi8JD1rWz0aCSey+FSxTKDixzFxbXyEUo7XYcim7xeSS3HwlvOsTcJtaXMLIUhbklLEhTVZ05QdLxuRpF2Eotl/wBZgeLwiFB6DK6rl6VooEFJoQDziLLnKegtdlGlq+KzHhDhill0kkZt0KLEaOSLgHw3Pie0H0fQbGYZU0lS1JLhv4ZIAzZhTvOIFbskCwEGwuVIAUymb/4yLWFJjMByiKZ605VKZiBZlDXhQ24/nDZmNJqA40YH82HV4bv2bkz03sSvMvJMlhJWopBSqiSolIsbAgXNoUaIz1aH2J93hQBTNVilhCcyyEJFCVKFCbCKvFdppKCwOagLpUkgg83b3jyWcvGBNETFZSGWVKTcKcgvcAsSxYAl4rpmIKioK3ykkKCWvQkFb1NCqvPSO1s45R6ue3iFFu5mZTQKYbyhcAZqsA7vyiDP7VyZksomYaYkqonxEE1YqCVBYDsLO5Fo8vkYlCwWWg/1AMasWYk3ZyWqeManYuzMdMlujEKKTvPmC63LMDund0ctRqxrNRD2vMmKUoy0kgEEpykIYlgh3LUJND5iKKdglhS1OGJSUulgBUUSSVvQFntxNI9GwfZKc5M3EA5rujV3csQnU348g1yjsvg1mqZWe4aYoGzUZTj16wZGzx3aE1SlKSneuARYrSFA5UkWpwPWrHuEqj98rdTlIQklJUoMHJYLI4BDJAF6Rvp/7OE97uzFS5KQ4WZaVh9d7vQ1hdLRT4zCbOkLZOJ75SmHdS8iCVElyVMWTT8T9XgyjWzICchMoAIWQo5SB980NVDeatiTowgsyRL7kkS1BZILAgqdL7rmoDvQPYcHjRye0UpIARLSlOaqWE52NkqGUZmYglxzaO4ftPMXmO6iWNAATmBewWCXFLM94PXopV9ZTyNg4/EU7rIhkgGapi/iDhO9o4T0JeL3B/s8nCWrPMSqYotVJKUpZqJdybMTZrPWJ+ydpd4A6VJK6VUA5+6klObdJAc393tMPtuUaFSRqBmLhmcsQGFR6845uT9HoX440mRz2byIShKaOc5WACsODVQSWDu4AGgBDVptrdl1zCoZ0IluPvzCos9AyckpJDaKIc3NY0qdrSSM2YJ3srqJG9wrrSFiCkvQq5X9oNMHFGOwHYhSJhmrWVEiiU0S7XclJoajnxhx7MpSwSpaRdSQkZVgkllKUo5ho2bTzjT/AGlCChJBzrBKRkc0LNSygXfgxciG4nGyFJBUCtKuGajmhUDYPy4mNqQVEyMzZqUjJ+8YGySEAsAXYOwq1xaIy9lD/wCKXQUccvdo2s2ZJZspOo8REVU7BLV4EZeDvUetIpSBxRnF7PUKqTVmBJIblXSHHYqzViH1AeNfIwTB1BRV0B9HhmJkkVyrtwCSeT09y0byyDxRMZM2fluryb+8COGW1A44gfpWNKsAvmlsBSqxU9QGbz00gMySlvCgU4lXsA0UvyMl/jRnmULlvJob3vKvGsX8vZSVVUtIHBIylj7xV7YnplIW2UkiuShQkEJN3Dkvr0FGjopWc2qHYDAJYqmKUgaEMLvqaAQ3DygVEd6QzuVC4vS+jmteQiowOPmzwtKAU0YrK10BPViT9UgH2NAm1zkAlzTfDkUDDdob384zMi+2pOlSVpllalqU1EEE1oNClzw+MMVImP4FywTTMUmn9Ijk7a8lJC0hBypLMgBT9WcVAqGberZ4y9rZu5IMwMVBgFLKnOZ3N1Eqy3sBaJEMKAFYJrRi3ueHImHjaRSQUoSK1JSVNYPaguS3CJuzMQVOkSyU/jKkyzcAOCpwHNy+nnqNjyZKlMUpK9WzzMtDRSjuP5k35wWvpSt+ibsTa8pYEtc6TMm5j4HCaVFGyhgFF3FC+kSsNs5QJKp6lJ4GWl2Kif4jZuFj92JEpASKMOQSkPz+qw5eJ4Kq9iLcaPfn+US2jokxyJeXw/duTrergEsOvCDTMUNDm4uAq9nzP8LViHkJ4m5ql2dwWIZr3rwhCSkKa2gDBg9DQMXqKW1jWamG79P8vmWPpRoURUhIHjI6U+XvrCjWYi9oNhCcrOZE6ap2cKSkOLfxPCzk0HV6CMdjuy5lzlky1MqgSpaEZMwCQ6ipISXUKZWs58Tey4fakggCYlNXJJIFdNBXTXziWrZ2dLomJCbspJanNxTqI7tHmTPG8NgJKZmQzJKEhyvKUhQq4GdEszDwdFNLxfI2YkEqlYmdlZyZZbMBU5VLcq80BgBUAxoF7RAmFLIVlbelqCgeDEVHxrE3/iIaqlD+tQPq4eNTNZS4LEnIU97iMS9CJhloDNQd4AwB4j3eKnF7OBUpRwgQQ7AzJ0zetcLyJJsfC2rRqpXaOSd1MwF2DZgSWtxcv5wFfafDEkrUlRCvCVksovYMwDJPhFKRvRjL7P2HtGXNVNlSe8zoSh5+ISQ1CdwICeQd2c3eOz+xO1FZSJeznCWAKUKKN4qBcyr1ahKQBZ428vbMpwEgmn3WUPUU9ILO7RSpdZgmAf4VG3+FJ4QMTIbH2TtTDqVuYaaFCrJSg5td5khWo3n0i8wvYWTPRnxUlCcQpO9MlKKWOm7mUkM4oXFOkXErbsqYkmTW4OYKQoeRAPnFLjcWVJO8T1WK6WJc9Q8TyyuCq27+zlVFycQSWq8pKis28QLClHalYrNoYCcAAmXORRmAVMskOQXGUcASBwFBFsufc+59fOIc/Gs7V0uPi8HH0tX8BI2VMy761ZVJAMpZTUAuxDvfgqmjRH+0JlboJejnvKgBquUlmcAAfrEHGz1E5vC/N614AtAJGG7wsC/0fal4nKLc3VFpJx6Upd0nKwbM27QAM1teEElrkhInCW81UzIO8WVvQlWQqIygBnSE0gCNi5O7cZiosmrA5akqW26GFwCXidkSkjMRSyEOhJUxGYgkmYpiQ6iw0AvHN18OytL9kvXBLTiQRYDof0BjqiTYnk39jFTtDtEUHKClIuSmtNBah5t6xUY/b0xaT4gNCa0411d4yi2cnNI05kqPiVlH1yFYhzpUl6zg5/Cuv+msYkYndZRIUfFR3tS7fXKCJxeVBSQKvvbwPoSBYtaL8TOflRpsQJCCt5iklKQvfzA5SrK4ChmVVrCGzsTIQmqjmo4KCGc7z3NE3YXHN05j7cQ1i3BJBe5ILsOt7cobI2nkJZIBIFiTw4vbjevOHxsPKjQ4/ayJqwmUpaEqDDKkBWjBykkc17oDipvFCNjySVSptQwEtQSkFOXMVkl0uotcv0NBEX7YRqoAsCKKBA4vw4wNc1wS97hyxPNnqxVW9Rzi1FolyTJe0JCFAGU61AJljdKMrHxFQUMorbUvRgCarKX3iTpUu1NPIC3SkSDLbw15gmjvqbHrxvwaEqIbMR5FvyNfKsUl2Q2BlSwQGQhgaApH/broIcndUFAElNmNAAXbLZnNo6mTUZgSkHQioFS3Bxy4QfGYgMO7SZbX3iSau5N7t+sVQWScJ2hmIohQF6ZUg1vYCLSX22np1R/lIaxYMRTiBTiIzBl1KlbxNbm51p9VhIWaE+cDihUmadXb2fWksvd0qr6rvzMGw3b+aCc6U5WZkOk+VSD5+TRlRLce9X/KHGUr9Rw/vGyh0z07Z23ZU7wTt7VGZTh6UBZShWt/K8WagUsSdcodQAJfQ019LXjxaZLW1jXkKRe7F7a4mQnKQiam7KzO9A7vWgA/pHlLg/hSn2ekzllCikoqL5nd+dR8IUZhH7TZbVws0nVjKZ9W3DR+cKCpdF3Hs3wxxQ4SiQC//TfjV/1h2NQmegCZkJHhCStLFiOYSKcHjOzNoT5QS+DWFH7q1gFuRGZzblWsW+ExgKRnSEKIqkF2PWj6aR1PPyQcXsRKFAd5Lzktl8eRrhSwXd2ag1iVhJZScqnSLbpzAUerMNdPiIKtUrVAOtA7fXyg3eAfw5b+eUejvAK5JeFwCRVxTk3m94LiMLKP3cxs7Jt6O0RBMUdEpPV/fLDVSpv/AFAOn9omyqIuMQuUofZ8GqZmusTZSCnWqSmo+qRcYFU0JdW51KSBwcgARWjCL1mKYczHJmA4qJPM/rGsaLs7RSls0yXR21b3in2hjcMbJKjVyhLV5lniPPkolh7kaAU9SYpsX2hdfdpwyiPxtZx/SPjaIbLUSvx2KzKOVCkXucxIHQc6RWzkLPlyYcL3i7VKUdW+uRgB2XmDqJ0uW5VqwjnZ1oo1YMlgpTjmbc4S2kt3ishPgTlUVqdvAgMSOdBzizkTAVgYQjdBzzyCsIW5TlQDlSpQDl3UBwqIlYXY6EAEbyjVcxRBUs6lR+8TUwuQ5S9gcLNzrMxSFpAQlEsGpCQN43ITmUXYcKmJpwQmEbx5VI9ac46kggAWPXVmcNHEr1Brd9NavHKy5PTtjJnZ88QTxI0iNO2HlHhl5un0dYn/AG1TeIE83+UVWJxy38aRyAI9zUxOmGUQp+FGYhQQnmw+N4gTtlhRoUmtMr9LW9eMTlzgoucxHHQetB8YiTcXRXdoNA5O7SrA+4jrFy+HOUY/SHidkhIrMHmHPzaIX2cCxLfXrHZqy7nVzdywOUkg1uGeJ0jDyijNmJWfukUu13Zm1jvbiuThlN8IrUk2e3L5R0S+ZFX+qxNxDIDhQP8AKGd/n1oIilZVQOen6QabHCFLn5RQJ80kku3CCqxRJfILaFh71PrpEUSegHqYkd8CwAPw+hGfJlwNIBNgB6w1WHA8Rfq35Q1SS9WHm5gknD5lBIqTQaOesNGAmZwHsICZZPKLodn1feUE+592hp2YlL0WS2jD04QbRsN+ypSEj7wrpBUEdPr3g09w7JBbjWv1wiEFE3p5kXik7B8BiE9eHlDVS6bqcoHL6aL7s7sbDTCO9mzMyjRFGLi+YB78w3HjtZWxMOkACTL3R95IUHAuxcPetSbxLmkUoNnlCMKSLe5/KFHshXloEsBYbkKDzFeJCm4srmZpCpMyQQClQQE8i6VADM7l6+IQ5MiXlAUhLglg71Pw10iZ9lGlKUuR6WhJQEi4HkBHY40CRglPQMGpVx1rfp7iJUrDEXU/sB6CAKxwehB8/wBDAJ22wh8xQlvxKHwuaQWKRYlHCvt84CqUs3UAPX8oz2N7YkKISlKhxzkejVPURFk9pZ0wslCSWfKglRFrCpNwL6+kNlqLNYlSWZipX4lH/wAQbHrAlYpIcEMQ1knXgbK8ratGUxO31J/iTZMupDKmKJcGu4lzbiPOIGI28tb9yhU08f4KRRz4wSoMKNxiN9HTxP6alePkrS7TLsynSeJ8Wg4xAOIuop7tAHiUoN5q8Pk8Z5M7ErJ3pSMwYhKc5FvvTKAjkm+kFRs4E5pjzGN177KoCyWyJDlt0Co9IdsuOUSZ23MxbDpEyhda1FCA3As6/wCkNW8NRs1M1lYhffF/AxTKS/4Zdj1UTzaDJQ4dnJBGgobClf7R1SMoJcAMRcVpyrevlpBVC536HJmsBkSkAAZWCQBccGF7fBjBcVidwJSHmJUCVKLBqOkBnsTV76aRWStqiWvMcq8pfJUBTUCeOV2+qxAViiaqAHU3f9H9YCS5nY1CdQ/lx/D9HpEdW3iKkNy9vl7xW4naCChKUIZYJdSQmqbsqxLaXv0ivn4hLOVV1FL9I2TXRb4ja6lVK1f4QAKdWeK2ZtQvus/HxersIrJmJc8RHVTX0LRagkQ52Sl4xSiQp1Hg5b0FGiQNoqKVIITvXd9Q2hAowpyHARARiwkMB5mBr2iT+FvOKqybJU2c6QC1KPlJNOaiT/cwApGlzpxgaZx5Dm318IHMmn8T9LQqJm0FK24DlDVTi7gn4wySOIvqafX94LjgUMGyu7E/eZgWcdPWKXDol8oYqb9Pf8v1hJUTQFgYbh8PmNTE9SEpDP14xpSo0VZFmSkpDuT0DQOTiShdCym8wCxsORgil66DVredTEeenIoAhiagatpQcjAmLL8bUcgNlexG9f5vD5k+la9VADzaKGQVA0cUraof69IU2ZVzcc/WjRGC1Mnz8UnVh0rDFSAoPRI53PlwivM3l9dI3PZzY0qbJTMmb5JLBywsGUkM6hXkxF4zWUCeit7M4BSpwHdpMpnJOYUehBo5dvIF2rG6M16cKH+0JMpmCQwFgBQQxTBqvwrrc3obXjm3Z1SoatRfxEebR2ALSt90S25zFg+gQR7woBBjtlhVeCdmHH9478gE1iMvtQirIWQLESlEltGUEgOKvmsDYtGbaY9FE04NViLcNdG8njsjCuSFEhqOwvw5dafMd3fZyWeiyX2sUokCUWcAMuXLuKlRBmKFTYU56RVzdozVq/hywL5lTZirnUpAzVicrBlnZ3AqWF2561a2sE7hD3SWc+J7UIZmepB5cKRLp/S1Nr0l/wA/0rETZrAPJFKgSkk+s1SuWmvSCqwcxWUKWspSonxsLFIICAEvVuhMTVtyZiPDapYgPx4Vr5QRGHzgqQASBY2ZnJYmu6k0vQsKmDgzlJkSVgihLJyoHiJykADgBu3A6kjkGl4eUlKUqKwCbZt0m+hq76GIUrHJSd4FmUxQEggkbpOrA8OGtorZ+1xqC9qENo3FhyEa+iTQBctBOVhmrQX68uno8DTtJRLJDmtdAKMH40/KM+dtkKcJfkTT0N47M25NVSoHBIYfENEtSG0WuKx6g4LqLVq1+WkQsXtyZNzrUolZy7oQCVGxqwACUgVPIV0rVTirUdHJ4aN84BOSbFTc/wBIYx7By6JZnqeqkg/5j+UAVODVUo+z+l4HkQB4iSdCCPk3vwhhB0F6OAx8ouiLDHEmwcDifrpAUSySxL8/q0PXhyliSaPmc2PVi/DyPmxU/gT8oV/AP+QwkAWI94GumvpAVTIZlilF/SXLocpY+j9N9Uiyx82UkJ7hZVTedJTWjkE6P50iFLlFqU6n5QSVIUWYHrb3/KM6MrALJNNacfOOCXxBpy+miSMO10ueID/VI5NQAxIPQgBx53jaHIOdiEkABAS12cv1cn2aGIPAJHk/nBMYJYy92SqlcycpB4UofUwNKVAuzNxoK0rFVwTfIbITen1xjneVZujNWvDSHmSNVB+Tn4isCnTAEDLmzuaDKEhOjnU9Ij2X6GrKv8LdT+kKXuh2bqK/pHRLLO4rzBZ7Dk3OOd1x/P8ASEkbnpTzgYmi7AtbUOehcQVTaQLJFIB8rj9fKLLAbTmICu7UpHHKWB66HzBiPg8O4c8YMqUQNPr4REn8Lija9m9vHEIUlbCYhnIoFBTsW0NC+nIRaZmZnPmPJyBHnuyNqnDLJCUqzUL0LcAqwHUGPQ8MvOAdWsCCQ9SCzj0JBeOMlTOsXYVADWT6QoYcOr8P+qFElmMlu9CXfNltxq2tCSG/KGo2qhCmmyzMDPlTMytUguQ7uzeUIYMbzrCbsTSgbnv0Gjs2msHElJUVAlKRV3aopdnukVOg5vHdyOGSTKxxNdGLBXDq9desNm7TVvEAtyNyeWvnSK6dOzHdomooC+r11hsuRc5stKDdJBqDpT64Rz/sv+g6cQte5VIFCQ5s2lPby5xZs190rcW1rFgJK1oTlLjo9Q3mfKgiBiZOUvq9eLwqgdjZUrgrkzqDfCkFCFEUU+lcxHvX2gJxDGtH4gj24w/vCxCW8qfm/r5wtAqHAF2GjPlTcnqC3SBKmcQCRV2cetGjiibkkcucAXN0dxrcV8jpzeGgskpxVbA8WH6wKZObQeT/ABf64QI4jSzvVNX99T/aOKSCHC68DThqS0NBZITlo4VVr7t38+cEGIWAUhBtd1WFbaRWy62OvSJSXAIDO4bVvL73t5w0gthVYklt1PufRzTygZym4KRyvz4RJRLVUqZJNmGvlbrDBKSC+Z08VDX1aMmlwLTGyMGVeEKbirXz1gqMOxYljyIf3eHLSDYpUdLD5mOKCUhyWPCp+XHThBbYpJBpSGt67r+rPA8XLLNvHzvyuKwEY+g/iEnQAhh/isBEfEVfKFsWG8pn8ne+rxlFmclQaahLDfJURalORVc+XOGYjwgZgAPwgOQ7jNxAiP3Je4YE8w3Ik166xJlykgkeJQuAXy05c9KtrFOkSrYKXMBLJBJFXDhjcF6QfuVPmWsP/MSsjhcluoiTIwuZLnMAdAzluVBWJKJEpNMhf+Yp/OJcilEq8hUaHNzekG+wn0OhLHz161iymzwKpDnmfyvAVkq+6OXH5VidMcoAcNYEkf1Dzq1OGkBnSqeJ+jP7RMlpVqB6P84bO/wjy+hDZqK3uIRRluYlqB5t9aPAJ0gu5f4D0f4xakRklyJqSGdTjTl6W6tDzkatdefpFcUjjWCysQQapBA40r61iWvpaZORKSz5fWn96PEzZe1FSlOhSEAXJBIIrcCp9Ypp2ODU+uNNYuezU9Bld6ZSlLSvKFB1g0DEAEZL6u+goYmmNm5ky8yQSwJDlyRflVo5FSvbqX3kqza76B7FYMdiMsvSMFO26pVqNyq17l4CvEH7xMKFHpikeZtjftraBuVG/MxxU8ZwmwvUE6ciwsBb11UKJlFDFsGMSQqhOlHLDXjEiVMVMZKjuqLVrUX+WkKFDJJIIt2GXs8gA1FWTXV6g+XKIipRBd9XHs7i0KFERdltHVTeAq5oQDz1hk5SgopXQjQAX4UpxhQoqPugl6BC7fP5RJkhIFXPC/wjkKKfuiV6sfLRnLA3pV/jFtJ2bLlsS6UkHOoKVb7zpFxSg6dQoURPo6Q7BielSgAlWXJ4nBYljlIPU1Dwl4vLQjNR2PEcDwhQohJWNsBLmlbkFQA0dx8j7RElT5hJANdXLX8jpxjkKEwaZLYOsOdKuPW8DVyb0jkKNbQUS5OCDvMU40Af8rRLxMkPkoAKFhQeWvpChRGm/Z0UUiPIxOUlCd5KSwLAZhxAo17GD/a0gmh8m9LwoUNBYjilZ2CCEHUlJIZ3JAPt7mBTMSzPmHow9GhQowEdGMJYqQz2cv7R1GMIOl9AB8Y7Ci0ibAr2k5+844kfQhqJ2awhQorKSsnTsciWAWN9W8j5/wB47J2aqasoQN56saCra8zpChRN/RL3B/s8UrN36iAHAy5a83Y08n6Rr8NICUJSmiAzDQniRzo7c6woUc3Js7KKRw4RBr3YPOn5mFChRNlU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6" name="Picture 1" descr="https://encrypted-tbn0.google.com/images?q=tbn:ANd9GcQKBf0Q95xP2f8H6XqnpLSChjE0PKaF7RajWM6muGlzP0qQpSKaww"/>
          <p:cNvPicPr>
            <a:picLocks noChangeAspect="1" noChangeArrowheads="1"/>
          </p:cNvPicPr>
          <p:nvPr/>
        </p:nvPicPr>
        <p:blipFill>
          <a:blip r:embed="rId2" cstate="print"/>
          <a:srcRect/>
          <a:stretch>
            <a:fillRect/>
          </a:stretch>
        </p:blipFill>
        <p:spPr bwMode="auto">
          <a:xfrm>
            <a:off x="4716016" y="2204864"/>
            <a:ext cx="2164175" cy="1800200"/>
          </a:xfrm>
          <a:prstGeom prst="rect">
            <a:avLst/>
          </a:prstGeom>
          <a:noFill/>
        </p:spPr>
      </p:pic>
      <p:pic>
        <p:nvPicPr>
          <p:cNvPr id="25606" name="Picture 6" descr="https://encrypted-tbn2.google.com/images?q=tbn:ANd9GcRwWFaw-SVljSo5XxvFd-X-ynV4DUhJeF7LMhR8hsQ7TstLnE4uBQ"/>
          <p:cNvPicPr>
            <a:picLocks noChangeAspect="1" noChangeArrowheads="1"/>
          </p:cNvPicPr>
          <p:nvPr/>
        </p:nvPicPr>
        <p:blipFill>
          <a:blip r:embed="rId3" cstate="print"/>
          <a:srcRect/>
          <a:stretch>
            <a:fillRect/>
          </a:stretch>
        </p:blipFill>
        <p:spPr bwMode="auto">
          <a:xfrm>
            <a:off x="5364088" y="2924944"/>
            <a:ext cx="2160240" cy="1823809"/>
          </a:xfrm>
          <a:prstGeom prst="rect">
            <a:avLst/>
          </a:prstGeom>
          <a:noFill/>
        </p:spPr>
      </p:pic>
      <p:pic>
        <p:nvPicPr>
          <p:cNvPr id="25608" name="Picture 8" descr="https://encrypted-tbn2.google.com/images?q=tbn:ANd9GcTuI6ayx-KyX0ElS26rx84vbjR5oRgG1WGB8Ytmq6FXxj9twew3RQ"/>
          <p:cNvPicPr>
            <a:picLocks noChangeAspect="1" noChangeArrowheads="1"/>
          </p:cNvPicPr>
          <p:nvPr/>
        </p:nvPicPr>
        <p:blipFill>
          <a:blip r:embed="rId4" cstate="print"/>
          <a:srcRect/>
          <a:stretch>
            <a:fillRect/>
          </a:stretch>
        </p:blipFill>
        <p:spPr bwMode="auto">
          <a:xfrm>
            <a:off x="6084168" y="3573016"/>
            <a:ext cx="2200275" cy="1800200"/>
          </a:xfrm>
          <a:prstGeom prst="rect">
            <a:avLst/>
          </a:prstGeom>
          <a:noFill/>
        </p:spPr>
      </p:pic>
    </p:spTree>
    <p:extLst>
      <p:ext uri="{BB962C8B-B14F-4D97-AF65-F5344CB8AC3E}">
        <p14:creationId xmlns:p14="http://schemas.microsoft.com/office/powerpoint/2010/main" val="7353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box(in)">
                                      <p:cBhvr>
                                        <p:cTn id="12" dur="500"/>
                                        <p:tgtEl>
                                          <p:spTgt spid="2560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608"/>
                                        </p:tgtEl>
                                        <p:attrNameLst>
                                          <p:attrName>style.visibility</p:attrName>
                                        </p:attrNameLst>
                                      </p:cBhvr>
                                      <p:to>
                                        <p:strVal val="visible"/>
                                      </p:to>
                                    </p:set>
                                    <p:animEffect transition="in" filter="box(in)">
                                      <p:cBhvr>
                                        <p:cTn id="17" dur="5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68144" y="2924944"/>
            <a:ext cx="2456944" cy="1842708"/>
          </a:xfrm>
        </p:spPr>
      </p:pic>
      <p:sp>
        <p:nvSpPr>
          <p:cNvPr id="2" name="1 Título"/>
          <p:cNvSpPr>
            <a:spLocks noGrp="1"/>
          </p:cNvSpPr>
          <p:nvPr>
            <p:ph type="title"/>
          </p:nvPr>
        </p:nvSpPr>
        <p:spPr/>
        <p:txBody>
          <a:bodyPr>
            <a:noAutofit/>
          </a:bodyPr>
          <a:lstStyle/>
          <a:p>
            <a:r>
              <a:rPr lang="es-EC" sz="3600" dirty="0" smtClean="0"/>
              <a:t>Derrames de bunker (</a:t>
            </a:r>
            <a:r>
              <a:rPr lang="es-EC" sz="3600" dirty="0" err="1" smtClean="0"/>
              <a:t>oil</a:t>
            </a:r>
            <a:r>
              <a:rPr lang="es-EC" sz="3600" dirty="0" smtClean="0"/>
              <a:t>-fuel #5)</a:t>
            </a:r>
            <a:br>
              <a:rPr lang="es-EC" sz="3600" dirty="0" smtClean="0"/>
            </a:br>
            <a:r>
              <a:rPr lang="es-EC" sz="2800" dirty="0" smtClean="0"/>
              <a:t>Parroquia El Reventador</a:t>
            </a:r>
            <a:endParaRPr lang="es-EC" sz="2800" dirty="0"/>
          </a:p>
        </p:txBody>
      </p:sp>
      <p:pic>
        <p:nvPicPr>
          <p:cNvPr id="5" name="3 Marcador de contenido" descr="IMG_1323.JPG"/>
          <p:cNvPicPr>
            <a:picLocks noChangeAspect="1"/>
          </p:cNvPicPr>
          <p:nvPr/>
        </p:nvPicPr>
        <p:blipFill>
          <a:blip r:embed="rId3" cstate="print"/>
          <a:stretch>
            <a:fillRect/>
          </a:stretch>
        </p:blipFill>
        <p:spPr>
          <a:xfrm>
            <a:off x="1619672" y="1700808"/>
            <a:ext cx="2456944" cy="1842708"/>
          </a:xfrm>
          <a:prstGeom prst="rect">
            <a:avLst/>
          </a:prstGeom>
        </p:spPr>
      </p:pic>
      <p:pic>
        <p:nvPicPr>
          <p:cNvPr id="6" name="3 Marcador de contenido" descr="IMG_1323.JPG"/>
          <p:cNvPicPr>
            <a:picLocks noChangeAspect="1"/>
          </p:cNvPicPr>
          <p:nvPr/>
        </p:nvPicPr>
        <p:blipFill>
          <a:blip r:embed="rId4" cstate="print"/>
          <a:stretch>
            <a:fillRect/>
          </a:stretch>
        </p:blipFill>
        <p:spPr>
          <a:xfrm>
            <a:off x="1691680" y="4293096"/>
            <a:ext cx="2456944" cy="1842708"/>
          </a:xfrm>
          <a:prstGeom prst="rect">
            <a:avLst/>
          </a:prstGeom>
        </p:spPr>
      </p:pic>
      <p:sp>
        <p:nvSpPr>
          <p:cNvPr id="8" name="7 Flecha curvada hacia abajo"/>
          <p:cNvSpPr/>
          <p:nvPr/>
        </p:nvSpPr>
        <p:spPr>
          <a:xfrm rot="1328385">
            <a:off x="4128755" y="1731213"/>
            <a:ext cx="2605827" cy="792088"/>
          </a:xfrm>
          <a:prstGeom prst="curvedDownArrow">
            <a:avLst/>
          </a:prstGeom>
          <a:solidFill>
            <a:schemeClr val="tx1">
              <a:lumMod val="75000"/>
              <a:lumOff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9" name="8 Flecha curvada hacia abajo"/>
          <p:cNvSpPr/>
          <p:nvPr/>
        </p:nvSpPr>
        <p:spPr>
          <a:xfrm rot="9540865">
            <a:off x="4195368" y="5165491"/>
            <a:ext cx="2605827" cy="792088"/>
          </a:xfrm>
          <a:prstGeom prst="curvedDownArrow">
            <a:avLst/>
          </a:prstGeom>
          <a:solidFill>
            <a:schemeClr val="tx1">
              <a:lumMod val="75000"/>
              <a:lumOff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10" name="9 CuadroTexto"/>
          <p:cNvSpPr txBox="1"/>
          <p:nvPr/>
        </p:nvSpPr>
        <p:spPr>
          <a:xfrm>
            <a:off x="6660232" y="4797152"/>
            <a:ext cx="2232248" cy="923330"/>
          </a:xfrm>
          <a:prstGeom prst="rect">
            <a:avLst/>
          </a:prstGeom>
          <a:noFill/>
        </p:spPr>
        <p:txBody>
          <a:bodyPr wrap="square" rtlCol="0">
            <a:spAutoFit/>
          </a:bodyPr>
          <a:lstStyle/>
          <a:p>
            <a:pPr algn="ctr"/>
            <a:r>
              <a:rPr lang="es-EC" dirty="0" smtClean="0"/>
              <a:t>Afectación a suelos u zonas pobladas</a:t>
            </a:r>
            <a:endParaRPr lang="es-EC" dirty="0"/>
          </a:p>
        </p:txBody>
      </p:sp>
      <p:sp>
        <p:nvSpPr>
          <p:cNvPr id="11" name="10 CuadroTexto"/>
          <p:cNvSpPr txBox="1"/>
          <p:nvPr/>
        </p:nvSpPr>
        <p:spPr>
          <a:xfrm>
            <a:off x="107504" y="4437112"/>
            <a:ext cx="1547664" cy="923330"/>
          </a:xfrm>
          <a:prstGeom prst="rect">
            <a:avLst/>
          </a:prstGeom>
          <a:noFill/>
        </p:spPr>
        <p:txBody>
          <a:bodyPr wrap="square" rtlCol="0">
            <a:spAutoFit/>
          </a:bodyPr>
          <a:lstStyle/>
          <a:p>
            <a:pPr algn="ctr"/>
            <a:r>
              <a:rPr lang="es-EC" dirty="0" smtClean="0"/>
              <a:t>Afectación a ecosistemas sensibles</a:t>
            </a:r>
            <a:endParaRPr lang="es-EC" dirty="0"/>
          </a:p>
        </p:txBody>
      </p:sp>
      <p:sp>
        <p:nvSpPr>
          <p:cNvPr id="12" name="11 CuadroTexto"/>
          <p:cNvSpPr txBox="1"/>
          <p:nvPr/>
        </p:nvSpPr>
        <p:spPr>
          <a:xfrm>
            <a:off x="1619672" y="3548543"/>
            <a:ext cx="2456944" cy="430887"/>
          </a:xfrm>
          <a:prstGeom prst="rect">
            <a:avLst/>
          </a:prstGeom>
          <a:noFill/>
        </p:spPr>
        <p:txBody>
          <a:bodyPr wrap="square" rtlCol="0">
            <a:spAutoFit/>
          </a:bodyPr>
          <a:lstStyle/>
          <a:p>
            <a:pPr algn="ctr"/>
            <a:r>
              <a:rPr lang="es-EC" sz="1100" dirty="0" smtClean="0"/>
              <a:t>Derrame de tanquero 10.000 </a:t>
            </a:r>
            <a:r>
              <a:rPr lang="es-EC" sz="1100" dirty="0" err="1" smtClean="0"/>
              <a:t>gls</a:t>
            </a:r>
            <a:r>
              <a:rPr lang="es-EC" sz="1100" dirty="0" smtClean="0"/>
              <a:t>, Reventador-2010</a:t>
            </a:r>
            <a:endParaRPr lang="es-EC" sz="1100" dirty="0"/>
          </a:p>
        </p:txBody>
      </p:sp>
      <p:sp>
        <p:nvSpPr>
          <p:cNvPr id="13" name="12 CuadroTexto"/>
          <p:cNvSpPr txBox="1"/>
          <p:nvPr/>
        </p:nvSpPr>
        <p:spPr>
          <a:xfrm>
            <a:off x="4572000" y="6167093"/>
            <a:ext cx="4418669" cy="461665"/>
          </a:xfrm>
          <a:prstGeom prst="rect">
            <a:avLst/>
          </a:prstGeom>
          <a:noFill/>
        </p:spPr>
        <p:txBody>
          <a:bodyPr wrap="square" rtlCol="0">
            <a:spAutoFit/>
          </a:bodyPr>
          <a:lstStyle/>
          <a:p>
            <a:r>
              <a:rPr lang="es-EC" sz="1200" u="sng" dirty="0" smtClean="0"/>
              <a:t>** 2009 Rotura de OCP, derrame de 12.000 </a:t>
            </a:r>
            <a:r>
              <a:rPr lang="es-EC" sz="1200" u="sng" dirty="0" err="1" smtClean="0"/>
              <a:t>bls</a:t>
            </a:r>
            <a:endParaRPr lang="es-EC" sz="1200" u="sng" dirty="0" smtClean="0"/>
          </a:p>
          <a:p>
            <a:r>
              <a:rPr lang="es-EC" sz="1200" u="sng" dirty="0" smtClean="0"/>
              <a:t>** 2013 Rotura del SOTE, derrame de aprox. 10.000 </a:t>
            </a:r>
            <a:r>
              <a:rPr lang="es-EC" sz="1200" u="sng" dirty="0" err="1" smtClean="0"/>
              <a:t>bls</a:t>
            </a:r>
            <a:endParaRPr lang="es-EC" sz="1200" u="sng" dirty="0"/>
          </a:p>
        </p:txBody>
      </p:sp>
    </p:spTree>
    <p:extLst>
      <p:ext uri="{BB962C8B-B14F-4D97-AF65-F5344CB8AC3E}">
        <p14:creationId xmlns:p14="http://schemas.microsoft.com/office/powerpoint/2010/main" val="3903462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68144" y="2924944"/>
            <a:ext cx="2456944" cy="1842708"/>
          </a:xfrm>
        </p:spPr>
      </p:pic>
      <p:sp>
        <p:nvSpPr>
          <p:cNvPr id="2" name="1 Título"/>
          <p:cNvSpPr>
            <a:spLocks noGrp="1"/>
          </p:cNvSpPr>
          <p:nvPr>
            <p:ph type="title"/>
          </p:nvPr>
        </p:nvSpPr>
        <p:spPr/>
        <p:txBody>
          <a:bodyPr>
            <a:noAutofit/>
          </a:bodyPr>
          <a:lstStyle/>
          <a:p>
            <a:r>
              <a:rPr lang="es-EC" sz="3600" dirty="0" smtClean="0"/>
              <a:t>Derrames de </a:t>
            </a:r>
            <a:r>
              <a:rPr lang="es-EC" sz="3600" dirty="0" err="1" smtClean="0"/>
              <a:t>diésel</a:t>
            </a:r>
            <a:r>
              <a:rPr lang="es-EC" sz="3600" dirty="0" smtClean="0"/>
              <a:t/>
            </a:r>
            <a:br>
              <a:rPr lang="es-EC" sz="3600" dirty="0" smtClean="0"/>
            </a:br>
            <a:r>
              <a:rPr lang="es-EC" sz="3600" dirty="0" smtClean="0"/>
              <a:t>Parroquia El Reventador</a:t>
            </a:r>
            <a:endParaRPr lang="es-EC" sz="3600" dirty="0"/>
          </a:p>
        </p:txBody>
      </p:sp>
      <p:pic>
        <p:nvPicPr>
          <p:cNvPr id="5" name="3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008" y="1700808"/>
            <a:ext cx="2456944" cy="1842708"/>
          </a:xfrm>
          <a:prstGeom prst="rect">
            <a:avLst/>
          </a:prstGeom>
        </p:spPr>
      </p:pic>
      <p:pic>
        <p:nvPicPr>
          <p:cNvPr id="6" name="3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8459" y="4350681"/>
            <a:ext cx="2303385" cy="1727538"/>
          </a:xfrm>
          <a:prstGeom prst="rect">
            <a:avLst/>
          </a:prstGeom>
        </p:spPr>
      </p:pic>
      <p:sp>
        <p:nvSpPr>
          <p:cNvPr id="8" name="7 Flecha curvada hacia abajo"/>
          <p:cNvSpPr/>
          <p:nvPr/>
        </p:nvSpPr>
        <p:spPr>
          <a:xfrm rot="1328385">
            <a:off x="4128755" y="1731213"/>
            <a:ext cx="2605827" cy="792088"/>
          </a:xfrm>
          <a:prstGeom prst="curvedDownArrow">
            <a:avLst/>
          </a:prstGeom>
          <a:solidFill>
            <a:schemeClr val="tx1">
              <a:lumMod val="75000"/>
              <a:lumOff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9" name="8 Flecha curvada hacia abajo"/>
          <p:cNvSpPr/>
          <p:nvPr/>
        </p:nvSpPr>
        <p:spPr>
          <a:xfrm rot="9540865">
            <a:off x="4195368" y="5165491"/>
            <a:ext cx="2605827" cy="792088"/>
          </a:xfrm>
          <a:prstGeom prst="curvedDownArrow">
            <a:avLst/>
          </a:prstGeom>
          <a:solidFill>
            <a:schemeClr val="tx1">
              <a:lumMod val="75000"/>
              <a:lumOff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10" name="9 CuadroTexto"/>
          <p:cNvSpPr txBox="1"/>
          <p:nvPr/>
        </p:nvSpPr>
        <p:spPr>
          <a:xfrm>
            <a:off x="6660232" y="4797152"/>
            <a:ext cx="2232248" cy="1200329"/>
          </a:xfrm>
          <a:prstGeom prst="rect">
            <a:avLst/>
          </a:prstGeom>
          <a:noFill/>
        </p:spPr>
        <p:txBody>
          <a:bodyPr wrap="square" rtlCol="0">
            <a:spAutoFit/>
          </a:bodyPr>
          <a:lstStyle/>
          <a:p>
            <a:pPr algn="ctr"/>
            <a:r>
              <a:rPr lang="es-EC" dirty="0" smtClean="0"/>
              <a:t>Poblaciones afectadas por liberación de </a:t>
            </a:r>
            <a:r>
              <a:rPr lang="es-EC" dirty="0" err="1" smtClean="0"/>
              <a:t>diésel</a:t>
            </a:r>
            <a:endParaRPr lang="es-EC" dirty="0"/>
          </a:p>
        </p:txBody>
      </p:sp>
      <p:sp>
        <p:nvSpPr>
          <p:cNvPr id="11" name="10 CuadroTexto"/>
          <p:cNvSpPr txBox="1"/>
          <p:nvPr/>
        </p:nvSpPr>
        <p:spPr>
          <a:xfrm>
            <a:off x="0" y="4437112"/>
            <a:ext cx="1655168" cy="830997"/>
          </a:xfrm>
          <a:prstGeom prst="rect">
            <a:avLst/>
          </a:prstGeom>
          <a:noFill/>
        </p:spPr>
        <p:txBody>
          <a:bodyPr wrap="square" rtlCol="0">
            <a:spAutoFit/>
          </a:bodyPr>
          <a:lstStyle/>
          <a:p>
            <a:pPr algn="ctr"/>
            <a:r>
              <a:rPr lang="es-EC" sz="1600" dirty="0" smtClean="0"/>
              <a:t>Cuerpos de agua contaminados</a:t>
            </a:r>
            <a:endParaRPr lang="es-EC" sz="1600" dirty="0"/>
          </a:p>
        </p:txBody>
      </p:sp>
      <p:sp>
        <p:nvSpPr>
          <p:cNvPr id="14" name="13 CuadroTexto"/>
          <p:cNvSpPr txBox="1"/>
          <p:nvPr/>
        </p:nvSpPr>
        <p:spPr>
          <a:xfrm>
            <a:off x="1619672" y="3548543"/>
            <a:ext cx="2456944" cy="430887"/>
          </a:xfrm>
          <a:prstGeom prst="rect">
            <a:avLst/>
          </a:prstGeom>
          <a:noFill/>
        </p:spPr>
        <p:txBody>
          <a:bodyPr wrap="square" rtlCol="0">
            <a:spAutoFit/>
          </a:bodyPr>
          <a:lstStyle/>
          <a:p>
            <a:pPr algn="ctr"/>
            <a:r>
              <a:rPr lang="es-EC" sz="1100" dirty="0" smtClean="0"/>
              <a:t>Derrame de tanquero 10.000 </a:t>
            </a:r>
            <a:r>
              <a:rPr lang="es-EC" sz="1100" dirty="0" err="1" smtClean="0"/>
              <a:t>gls</a:t>
            </a:r>
            <a:r>
              <a:rPr lang="es-EC" sz="1100" dirty="0" smtClean="0"/>
              <a:t>, Reventador-2008</a:t>
            </a:r>
            <a:endParaRPr lang="es-EC" sz="1100" dirty="0"/>
          </a:p>
        </p:txBody>
      </p:sp>
    </p:spTree>
    <p:extLst>
      <p:ext uri="{BB962C8B-B14F-4D97-AF65-F5344CB8AC3E}">
        <p14:creationId xmlns:p14="http://schemas.microsoft.com/office/powerpoint/2010/main" val="2453538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r>
              <a:rPr lang="es-ES" dirty="0" smtClean="0"/>
              <a:t>La tecnología de biorremediación con </a:t>
            </a:r>
            <a:r>
              <a:rPr lang="es-ES" dirty="0" err="1" smtClean="0"/>
              <a:t>landfarming</a:t>
            </a:r>
            <a:r>
              <a:rPr lang="es-ES" dirty="0" smtClean="0"/>
              <a:t> se fundamenta en la estimulación de la actividad biodegradadora de las poblaciones microbianas presentes en un suelo contaminado.</a:t>
            </a:r>
          </a:p>
          <a:p>
            <a:r>
              <a:rPr lang="es-ES" dirty="0" smtClean="0"/>
              <a:t>La meta final de la biorremediación, es la mineralización del contaminante. Es decir, la completa degradación de una molécula orgánica hasta compuestos inorgánicos (CO2, agua y formas inorgánicas de N, P y S) y componentes celulares (Alexander, 1994; </a:t>
            </a:r>
            <a:r>
              <a:rPr lang="es-ES" dirty="0" err="1" smtClean="0"/>
              <a:t>Eweis</a:t>
            </a:r>
            <a:r>
              <a:rPr lang="es-ES" dirty="0" smtClean="0"/>
              <a:t> J, 1999).</a:t>
            </a:r>
            <a:endParaRPr lang="es-EC" dirty="0" smtClean="0"/>
          </a:p>
        </p:txBody>
      </p:sp>
      <p:sp>
        <p:nvSpPr>
          <p:cNvPr id="2" name="1 Título"/>
          <p:cNvSpPr>
            <a:spLocks noGrp="1"/>
          </p:cNvSpPr>
          <p:nvPr>
            <p:ph type="title"/>
          </p:nvPr>
        </p:nvSpPr>
        <p:spPr/>
        <p:txBody>
          <a:bodyPr/>
          <a:lstStyle/>
          <a:p>
            <a:pPr algn="l"/>
            <a:r>
              <a:rPr lang="es-EC" dirty="0" smtClean="0"/>
              <a:t>Marco Teórico</a:t>
            </a:r>
            <a:endParaRPr lang="es-EC" dirty="0"/>
          </a:p>
        </p:txBody>
      </p:sp>
    </p:spTree>
    <p:extLst>
      <p:ext uri="{BB962C8B-B14F-4D97-AF65-F5344CB8AC3E}">
        <p14:creationId xmlns:p14="http://schemas.microsoft.com/office/powerpoint/2010/main" val="3250517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noAutofit/>
          </a:bodyPr>
          <a:lstStyle/>
          <a:p>
            <a:r>
              <a:rPr lang="es-ES" sz="2000" dirty="0" smtClean="0"/>
              <a:t>Los hidrocarburos totales de petróleo (TPH) se usa para describir a un grupo extenso de varios cientos de sustancias químicas derivadas originalmente del petróleo crudo.</a:t>
            </a:r>
          </a:p>
          <a:p>
            <a:r>
              <a:rPr lang="es-ES" sz="2000" dirty="0" smtClean="0"/>
              <a:t>Los microorganismos transforman y metabolizan aeróbicamente los hidrocarburos y otros compuestos orgánicos hasta dióxido de carbono, agua y fuentes de alimento para sustentar su crecimiento y reproducción.</a:t>
            </a:r>
          </a:p>
          <a:p>
            <a:r>
              <a:rPr lang="es-EC" sz="2000" dirty="0"/>
              <a:t>La biorremediación es una técnica que puede usarse para degradar hidrocarburos y reducir su movilidad y toxicidad (Constanza O., 2001).</a:t>
            </a:r>
          </a:p>
          <a:p>
            <a:r>
              <a:rPr lang="es-ES" sz="2000" dirty="0" smtClean="0"/>
              <a:t>A </a:t>
            </a:r>
            <a:r>
              <a:rPr lang="es-ES" sz="2000" dirty="0"/>
              <a:t>mediados del siglo XX se desarrollaron las primeras investigaciones encaminadas a estudiar el potencial de los microorganismos para </a:t>
            </a:r>
            <a:r>
              <a:rPr lang="es-ES" sz="2000" dirty="0" err="1"/>
              <a:t>biodegradar</a:t>
            </a:r>
            <a:r>
              <a:rPr lang="es-ES" sz="2000" dirty="0"/>
              <a:t> contaminantes (</a:t>
            </a:r>
            <a:r>
              <a:rPr lang="es-ES" sz="2000" dirty="0" err="1"/>
              <a:t>Zobell</a:t>
            </a:r>
            <a:r>
              <a:rPr lang="es-ES" sz="2000" dirty="0"/>
              <a:t>, 1946; Davis, 1956</a:t>
            </a:r>
            <a:r>
              <a:rPr lang="es-ES" sz="2000" dirty="0" smtClean="0"/>
              <a:t>).</a:t>
            </a:r>
            <a:endParaRPr lang="es-ES" sz="2000" dirty="0"/>
          </a:p>
        </p:txBody>
      </p:sp>
    </p:spTree>
    <p:extLst>
      <p:ext uri="{BB962C8B-B14F-4D97-AF65-F5344CB8AC3E}">
        <p14:creationId xmlns:p14="http://schemas.microsoft.com/office/powerpoint/2010/main" val="352311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r>
              <a:rPr lang="es-EC" sz="2200" dirty="0" smtClean="0"/>
              <a:t>Fase de campo </a:t>
            </a:r>
            <a:r>
              <a:rPr lang="es-EC" sz="2200" dirty="0" err="1" smtClean="0"/>
              <a:t>Landfarming</a:t>
            </a:r>
            <a:endParaRPr lang="es-EC" sz="2200" dirty="0" smtClean="0"/>
          </a:p>
          <a:p>
            <a:pPr lvl="1"/>
            <a:r>
              <a:rPr lang="es-EC" sz="1800" dirty="0" smtClean="0"/>
              <a:t>Obtención de suelo contaminado con </a:t>
            </a:r>
            <a:r>
              <a:rPr lang="es-EC" sz="1800" dirty="0" err="1" smtClean="0"/>
              <a:t>diésel</a:t>
            </a:r>
            <a:r>
              <a:rPr lang="es-EC" sz="1800" dirty="0" smtClean="0"/>
              <a:t> y bunker.</a:t>
            </a:r>
          </a:p>
          <a:p>
            <a:pPr marL="393192" lvl="1" indent="0">
              <a:buNone/>
            </a:pPr>
            <a:r>
              <a:rPr lang="es-EC" sz="1800" dirty="0"/>
              <a:t>	</a:t>
            </a:r>
            <a:r>
              <a:rPr lang="es-EC" sz="1800" dirty="0" smtClean="0"/>
              <a:t>(</a:t>
            </a:r>
            <a:r>
              <a:rPr lang="es-EC" sz="1800" i="1" dirty="0" smtClean="0"/>
              <a:t>variable independiente</a:t>
            </a:r>
            <a:r>
              <a:rPr lang="es-EC" sz="1800" dirty="0" smtClean="0"/>
              <a:t>)</a:t>
            </a:r>
          </a:p>
          <a:p>
            <a:pPr lvl="1"/>
            <a:r>
              <a:rPr lang="es-EC" sz="1800" dirty="0" smtClean="0"/>
              <a:t>Preparación y acondicionamiento de suelo a ser remediado.</a:t>
            </a:r>
          </a:p>
          <a:p>
            <a:pPr lvl="1"/>
            <a:r>
              <a:rPr lang="es-EC" sz="1800" dirty="0"/>
              <a:t>Preparación de </a:t>
            </a:r>
            <a:r>
              <a:rPr lang="es-EC" sz="1800" dirty="0" err="1" smtClean="0"/>
              <a:t>inóculo</a:t>
            </a:r>
            <a:r>
              <a:rPr lang="es-EC" sz="1800" dirty="0" smtClean="0"/>
              <a:t> </a:t>
            </a:r>
            <a:r>
              <a:rPr lang="es-EC" sz="1800" dirty="0"/>
              <a:t>y de tratamientos de </a:t>
            </a:r>
            <a:r>
              <a:rPr lang="es-EC" sz="1800" dirty="0" smtClean="0"/>
              <a:t>prueba.</a:t>
            </a:r>
          </a:p>
          <a:p>
            <a:pPr marL="393192" lvl="1" indent="0">
              <a:buNone/>
            </a:pPr>
            <a:r>
              <a:rPr lang="es-EC" sz="1800" dirty="0"/>
              <a:t>	</a:t>
            </a:r>
            <a:r>
              <a:rPr lang="es-EC" sz="1800" dirty="0" smtClean="0"/>
              <a:t>(</a:t>
            </a:r>
            <a:r>
              <a:rPr lang="es-EC" sz="1800" i="1" dirty="0" smtClean="0"/>
              <a:t>variable independiente – factor cuantitativo</a:t>
            </a:r>
            <a:r>
              <a:rPr lang="es-EC" sz="1800" dirty="0" smtClean="0"/>
              <a:t>)</a:t>
            </a:r>
            <a:endParaRPr lang="es-EC" sz="1600" dirty="0"/>
          </a:p>
          <a:p>
            <a:pPr lvl="1"/>
            <a:r>
              <a:rPr lang="es-EC" sz="1800" dirty="0" smtClean="0"/>
              <a:t>Elaboración y distribución de camas según </a:t>
            </a:r>
            <a:r>
              <a:rPr lang="es-EC" sz="1800" b="1" u="sng" dirty="0" smtClean="0"/>
              <a:t>diseño estadístico.</a:t>
            </a:r>
            <a:endParaRPr lang="es-EC" sz="1800" b="1" u="sng" dirty="0"/>
          </a:p>
          <a:p>
            <a:pPr lvl="1"/>
            <a:r>
              <a:rPr lang="es-EC" sz="1800" dirty="0" smtClean="0"/>
              <a:t>Variables de control: pH, Temperatura.</a:t>
            </a:r>
          </a:p>
          <a:p>
            <a:pPr lvl="1"/>
            <a:r>
              <a:rPr lang="es-EC" sz="1800" dirty="0" smtClean="0"/>
              <a:t>Variables de respuesta: TPH.</a:t>
            </a:r>
          </a:p>
          <a:p>
            <a:pPr marL="393192" lvl="1" indent="0">
              <a:buNone/>
            </a:pPr>
            <a:r>
              <a:rPr lang="es-EC" sz="1800" dirty="0"/>
              <a:t>	</a:t>
            </a:r>
            <a:r>
              <a:rPr lang="es-EC" sz="1800" dirty="0" smtClean="0"/>
              <a:t>(</a:t>
            </a:r>
            <a:r>
              <a:rPr lang="es-EC" sz="1800" i="1" dirty="0" smtClean="0"/>
              <a:t>variable dependiente</a:t>
            </a:r>
            <a:r>
              <a:rPr lang="es-EC" sz="1800" dirty="0" smtClean="0"/>
              <a:t>)</a:t>
            </a:r>
            <a:endParaRPr lang="es-EC" sz="1800" dirty="0"/>
          </a:p>
          <a:p>
            <a:pPr lvl="1"/>
            <a:r>
              <a:rPr lang="es-EC" sz="1800" dirty="0" smtClean="0"/>
              <a:t>Manejo y control de proceso.</a:t>
            </a:r>
          </a:p>
          <a:p>
            <a:pPr marL="393192" lvl="1" indent="0">
              <a:buNone/>
            </a:pPr>
            <a:endParaRPr lang="es-EC" sz="1800" dirty="0" smtClean="0"/>
          </a:p>
          <a:p>
            <a:pPr marL="365760" lvl="1" indent="-256032">
              <a:spcBef>
                <a:spcPts val="400"/>
              </a:spcBef>
              <a:buSzPct val="68000"/>
              <a:buFont typeface="Wingdings 3"/>
              <a:buChar char=""/>
            </a:pPr>
            <a:r>
              <a:rPr lang="es-EC" sz="2200" dirty="0" smtClean="0"/>
              <a:t>Mediciones </a:t>
            </a:r>
          </a:p>
          <a:p>
            <a:pPr lvl="1">
              <a:buSzPct val="68000"/>
            </a:pPr>
            <a:r>
              <a:rPr lang="es-EC" sz="1800" dirty="0"/>
              <a:t>Metodología de análisis para TPH, MESS-02 EPA </a:t>
            </a:r>
            <a:r>
              <a:rPr lang="es-EC" sz="1800" dirty="0" smtClean="0"/>
              <a:t>8440.418.1.</a:t>
            </a:r>
            <a:endParaRPr lang="es-EC" sz="1800" dirty="0"/>
          </a:p>
          <a:p>
            <a:pPr lvl="1">
              <a:buSzPct val="68000"/>
            </a:pPr>
            <a:r>
              <a:rPr lang="es-EC" sz="1800" dirty="0" smtClean="0"/>
              <a:t>Toma de datos de pH</a:t>
            </a:r>
            <a:r>
              <a:rPr lang="es-EC" sz="1800" dirty="0"/>
              <a:t> </a:t>
            </a:r>
            <a:r>
              <a:rPr lang="es-EC" sz="1800" dirty="0" smtClean="0"/>
              <a:t>y temperatura.</a:t>
            </a:r>
            <a:endParaRPr lang="es-EC" sz="1800" dirty="0"/>
          </a:p>
        </p:txBody>
      </p:sp>
      <p:sp>
        <p:nvSpPr>
          <p:cNvPr id="2" name="1 Título"/>
          <p:cNvSpPr>
            <a:spLocks noGrp="1"/>
          </p:cNvSpPr>
          <p:nvPr>
            <p:ph type="title"/>
          </p:nvPr>
        </p:nvSpPr>
        <p:spPr/>
        <p:txBody>
          <a:bodyPr/>
          <a:lstStyle/>
          <a:p>
            <a:r>
              <a:rPr lang="es-EC" dirty="0" smtClean="0"/>
              <a:t>METODOLOGÍA</a:t>
            </a:r>
            <a:endParaRPr lang="es-EC" dirty="0"/>
          </a:p>
        </p:txBody>
      </p:sp>
    </p:spTree>
    <p:extLst>
      <p:ext uri="{BB962C8B-B14F-4D97-AF65-F5344CB8AC3E}">
        <p14:creationId xmlns:p14="http://schemas.microsoft.com/office/powerpoint/2010/main" val="2518632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10180</TotalTime>
  <Words>1689</Words>
  <Application>Microsoft Office PowerPoint</Application>
  <PresentationFormat>Presentación en pantalla (4:3)</PresentationFormat>
  <Paragraphs>162</Paragraphs>
  <Slides>34</Slides>
  <Notes>1</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Presentación de PowerPoint</vt:lpstr>
      <vt:lpstr>OBJETIVO GENERAL</vt:lpstr>
      <vt:lpstr>OBJETIVOS ESPECIFICOS </vt:lpstr>
      <vt:lpstr>Antecedentes</vt:lpstr>
      <vt:lpstr>Derrames de bunker (oil-fuel #5) Parroquia El Reventador</vt:lpstr>
      <vt:lpstr>Derrames de diésel Parroquia El Reventador</vt:lpstr>
      <vt:lpstr>Marco Teórico</vt:lpstr>
      <vt:lpstr>Presentación de PowerPoint</vt:lpstr>
      <vt:lpstr>METODOLOGÍA</vt:lpstr>
      <vt:lpstr>OBTENCIÓN DE SUELO CONTAMINADO</vt:lpstr>
      <vt:lpstr>INÓCULO ENZIMÁTICO DE PRUEBA</vt:lpstr>
      <vt:lpstr>DISEÑO ESTADÍSTICO</vt:lpstr>
      <vt:lpstr>DISEÑO ESTADÍSTICO</vt:lpstr>
      <vt:lpstr>DISEÑO ESTADÍSTICO</vt:lpstr>
      <vt:lpstr>MANEJO Y CONTROL DE PROCESO</vt:lpstr>
      <vt:lpstr>RESULTADOS</vt:lpstr>
      <vt:lpstr>pH</vt:lpstr>
      <vt:lpstr>Temperatura</vt:lpstr>
      <vt:lpstr>TPH</vt:lpstr>
      <vt:lpstr>CINÉTICA DE DEGRADACIÓN</vt:lpstr>
      <vt:lpstr>CINÉTICA DE DEGRADACIÓN</vt:lpstr>
      <vt:lpstr>Tiempo para cumplimiento de normativa ambiental RAOH 1215</vt:lpstr>
      <vt:lpstr>TASA DE DEGRADACIÓN</vt:lpstr>
      <vt:lpstr>EFICIENCIA DE REMEDIACIÓN</vt:lpstr>
      <vt:lpstr>RESULTADOS ESTADÍSTICOS </vt:lpstr>
      <vt:lpstr>Comparación del inóculo enzimático</vt:lpstr>
      <vt:lpstr>Análisis global</vt:lpstr>
      <vt:lpstr>Proceso de Landfarm</vt:lpstr>
      <vt:lpstr>Discusión</vt:lpstr>
      <vt:lpstr>Conclusión</vt:lpstr>
      <vt:lpstr>Conclusiones</vt:lpstr>
      <vt:lpstr>Recomendaciones</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dc:creator>
  <cp:lastModifiedBy>SGI</cp:lastModifiedBy>
  <cp:revision>447</cp:revision>
  <dcterms:created xsi:type="dcterms:W3CDTF">2013-09-18T00:37:38Z</dcterms:created>
  <dcterms:modified xsi:type="dcterms:W3CDTF">2014-04-23T18:18:45Z</dcterms:modified>
</cp:coreProperties>
</file>