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Lst>
  <p:notesMasterIdLst>
    <p:notesMasterId r:id="rId47"/>
  </p:notesMasterIdLst>
  <p:sldIdLst>
    <p:sldId id="257" r:id="rId14"/>
    <p:sldId id="259" r:id="rId15"/>
    <p:sldId id="261" r:id="rId16"/>
    <p:sldId id="263" r:id="rId17"/>
    <p:sldId id="326" r:id="rId18"/>
    <p:sldId id="330" r:id="rId19"/>
    <p:sldId id="407" r:id="rId20"/>
    <p:sldId id="273" r:id="rId21"/>
    <p:sldId id="315" r:id="rId22"/>
    <p:sldId id="278" r:id="rId23"/>
    <p:sldId id="336" r:id="rId24"/>
    <p:sldId id="405" r:id="rId25"/>
    <p:sldId id="337" r:id="rId26"/>
    <p:sldId id="385" r:id="rId27"/>
    <p:sldId id="370" r:id="rId28"/>
    <p:sldId id="341" r:id="rId29"/>
    <p:sldId id="390" r:id="rId30"/>
    <p:sldId id="345" r:id="rId31"/>
    <p:sldId id="267" r:id="rId32"/>
    <p:sldId id="406" r:id="rId33"/>
    <p:sldId id="286" r:id="rId34"/>
    <p:sldId id="392" r:id="rId35"/>
    <p:sldId id="393" r:id="rId36"/>
    <p:sldId id="287" r:id="rId37"/>
    <p:sldId id="360" r:id="rId38"/>
    <p:sldId id="397" r:id="rId39"/>
    <p:sldId id="363" r:id="rId40"/>
    <p:sldId id="396" r:id="rId41"/>
    <p:sldId id="400" r:id="rId42"/>
    <p:sldId id="369" r:id="rId43"/>
    <p:sldId id="398" r:id="rId44"/>
    <p:sldId id="365" r:id="rId45"/>
    <p:sldId id="399"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4660"/>
  </p:normalViewPr>
  <p:slideViewPr>
    <p:cSldViewPr>
      <p:cViewPr>
        <p:scale>
          <a:sx n="60" d="100"/>
          <a:sy n="60" d="100"/>
        </p:scale>
        <p:origin x="-1578"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esktop\DATOS\Datos_05-02-2014(DIA%20ESCOGI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5853593656297"/>
          <c:y val="9.7077297593829548E-2"/>
          <c:w val="0.77466576622652994"/>
          <c:h val="0.78630540764993206"/>
        </c:manualLayout>
      </c:layout>
      <c:scatterChart>
        <c:scatterStyle val="lineMarker"/>
        <c:varyColors val="0"/>
        <c:ser>
          <c:idx val="0"/>
          <c:order val="0"/>
          <c:spPr>
            <a:ln w="28575">
              <a:noFill/>
            </a:ln>
          </c:spPr>
          <c:xVal>
            <c:numRef>
              <c:f>Hoja1!$Q$7:$Q$43</c:f>
              <c:numCache>
                <c:formatCode>0.000</c:formatCode>
                <c:ptCount val="37"/>
                <c:pt idx="0">
                  <c:v>1.1032146319065352</c:v>
                </c:pt>
                <c:pt idx="1">
                  <c:v>7.8</c:v>
                </c:pt>
                <c:pt idx="2">
                  <c:v>19.381727413111083</c:v>
                </c:pt>
                <c:pt idx="3">
                  <c:v>25.6</c:v>
                </c:pt>
                <c:pt idx="4">
                  <c:v>33.700000000000003</c:v>
                </c:pt>
                <c:pt idx="5">
                  <c:v>45.995158874083423</c:v>
                </c:pt>
                <c:pt idx="6">
                  <c:v>56.162947441457064</c:v>
                </c:pt>
                <c:pt idx="7">
                  <c:v>60.710196631758798</c:v>
                </c:pt>
                <c:pt idx="8">
                  <c:v>57.645533391153506</c:v>
                </c:pt>
                <c:pt idx="9">
                  <c:v>56.210599789146762</c:v>
                </c:pt>
                <c:pt idx="10">
                  <c:v>58.938644529798033</c:v>
                </c:pt>
                <c:pt idx="11">
                  <c:v>62.344790282104313</c:v>
                </c:pt>
                <c:pt idx="12">
                  <c:v>59.87166443270516</c:v>
                </c:pt>
                <c:pt idx="13">
                  <c:v>56.025741543798759</c:v>
                </c:pt>
                <c:pt idx="14">
                  <c:v>47.316572862652478</c:v>
                </c:pt>
                <c:pt idx="15">
                  <c:v>60.821595836947083</c:v>
                </c:pt>
                <c:pt idx="16">
                  <c:v>63.646088364608019</c:v>
                </c:pt>
                <c:pt idx="17">
                  <c:v>56.415531025782514</c:v>
                </c:pt>
                <c:pt idx="18">
                  <c:v>52.959397618859875</c:v>
                </c:pt>
                <c:pt idx="19">
                  <c:v>61.684185523929671</c:v>
                </c:pt>
                <c:pt idx="20">
                  <c:v>62.785149737258308</c:v>
                </c:pt>
                <c:pt idx="21">
                  <c:v>61.942745880312259</c:v>
                </c:pt>
                <c:pt idx="22">
                  <c:v>62.114253252385069</c:v>
                </c:pt>
                <c:pt idx="23">
                  <c:v>60.354260934208881</c:v>
                </c:pt>
                <c:pt idx="24">
                  <c:v>61.399639202081538</c:v>
                </c:pt>
                <c:pt idx="25">
                  <c:v>62.834064495781746</c:v>
                </c:pt>
                <c:pt idx="26">
                  <c:v>61.690682015296062</c:v>
                </c:pt>
                <c:pt idx="27">
                  <c:v>61.534766222502604</c:v>
                </c:pt>
                <c:pt idx="28">
                  <c:v>62.886036426712941</c:v>
                </c:pt>
                <c:pt idx="29">
                  <c:v>60.027580225498724</c:v>
                </c:pt>
                <c:pt idx="30">
                  <c:v>58.182576677442242</c:v>
                </c:pt>
                <c:pt idx="31">
                  <c:v>56.502150910667815</c:v>
                </c:pt>
                <c:pt idx="32">
                  <c:v>50.666136166522122</c:v>
                </c:pt>
                <c:pt idx="33">
                  <c:v>50.40411101474416</c:v>
                </c:pt>
                <c:pt idx="34">
                  <c:v>57.07167665378855</c:v>
                </c:pt>
                <c:pt idx="35">
                  <c:v>60.813655680832603</c:v>
                </c:pt>
                <c:pt idx="36">
                  <c:v>59.085971123922263</c:v>
                </c:pt>
              </c:numCache>
            </c:numRef>
          </c:xVal>
          <c:yVal>
            <c:numRef>
              <c:f>Hoja1!$R$7:$R$43</c:f>
              <c:numCache>
                <c:formatCode>0.000</c:formatCode>
                <c:ptCount val="37"/>
                <c:pt idx="0">
                  <c:v>425</c:v>
                </c:pt>
                <c:pt idx="1">
                  <c:v>452</c:v>
                </c:pt>
                <c:pt idx="2">
                  <c:v>410</c:v>
                </c:pt>
                <c:pt idx="3">
                  <c:v>420</c:v>
                </c:pt>
                <c:pt idx="4">
                  <c:v>430</c:v>
                </c:pt>
                <c:pt idx="5">
                  <c:v>550</c:v>
                </c:pt>
                <c:pt idx="6">
                  <c:v>625</c:v>
                </c:pt>
                <c:pt idx="7">
                  <c:v>670</c:v>
                </c:pt>
                <c:pt idx="8">
                  <c:v>720</c:v>
                </c:pt>
                <c:pt idx="9">
                  <c:v>725</c:v>
                </c:pt>
                <c:pt idx="10">
                  <c:v>738</c:v>
                </c:pt>
                <c:pt idx="11">
                  <c:v>840</c:v>
                </c:pt>
                <c:pt idx="12">
                  <c:v>860</c:v>
                </c:pt>
                <c:pt idx="13">
                  <c:v>930</c:v>
                </c:pt>
                <c:pt idx="14">
                  <c:v>940</c:v>
                </c:pt>
                <c:pt idx="15">
                  <c:v>845</c:v>
                </c:pt>
                <c:pt idx="16">
                  <c:v>865</c:v>
                </c:pt>
                <c:pt idx="17">
                  <c:v>840</c:v>
                </c:pt>
                <c:pt idx="18">
                  <c:v>835</c:v>
                </c:pt>
                <c:pt idx="19">
                  <c:v>840</c:v>
                </c:pt>
                <c:pt idx="20">
                  <c:v>850</c:v>
                </c:pt>
                <c:pt idx="21">
                  <c:v>867</c:v>
                </c:pt>
                <c:pt idx="22">
                  <c:v>884</c:v>
                </c:pt>
                <c:pt idx="23">
                  <c:v>890</c:v>
                </c:pt>
                <c:pt idx="24">
                  <c:v>910</c:v>
                </c:pt>
                <c:pt idx="25">
                  <c:v>956</c:v>
                </c:pt>
                <c:pt idx="26">
                  <c:v>970</c:v>
                </c:pt>
                <c:pt idx="27">
                  <c:v>935</c:v>
                </c:pt>
                <c:pt idx="28">
                  <c:v>940</c:v>
                </c:pt>
                <c:pt idx="29">
                  <c:v>925</c:v>
                </c:pt>
                <c:pt idx="30">
                  <c:v>890</c:v>
                </c:pt>
                <c:pt idx="31">
                  <c:v>930</c:v>
                </c:pt>
                <c:pt idx="32">
                  <c:v>910</c:v>
                </c:pt>
                <c:pt idx="33">
                  <c:v>890</c:v>
                </c:pt>
                <c:pt idx="34">
                  <c:v>880</c:v>
                </c:pt>
                <c:pt idx="35">
                  <c:v>992</c:v>
                </c:pt>
                <c:pt idx="36">
                  <c:v>850</c:v>
                </c:pt>
              </c:numCache>
            </c:numRef>
          </c:yVal>
          <c:smooth val="0"/>
        </c:ser>
        <c:dLbls>
          <c:showLegendKey val="0"/>
          <c:showVal val="0"/>
          <c:showCatName val="0"/>
          <c:showSerName val="0"/>
          <c:showPercent val="0"/>
          <c:showBubbleSize val="0"/>
        </c:dLbls>
        <c:axId val="748283008"/>
        <c:axId val="748284928"/>
      </c:scatterChart>
      <c:valAx>
        <c:axId val="748283008"/>
        <c:scaling>
          <c:orientation val="minMax"/>
        </c:scaling>
        <c:delete val="0"/>
        <c:axPos val="b"/>
        <c:majorGridlines/>
        <c:minorGridlines/>
        <c:title>
          <c:tx>
            <c:rich>
              <a:bodyPr/>
              <a:lstStyle/>
              <a:p>
                <a:pPr>
                  <a:defRPr/>
                </a:pPr>
                <a:r>
                  <a:rPr lang="es-EC" dirty="0">
                    <a:latin typeface="+mj-lt"/>
                  </a:rPr>
                  <a:t>Eficiencia (%)</a:t>
                </a:r>
              </a:p>
            </c:rich>
          </c:tx>
          <c:layout/>
          <c:overlay val="0"/>
        </c:title>
        <c:numFmt formatCode="0" sourceLinked="0"/>
        <c:majorTickMark val="out"/>
        <c:minorTickMark val="none"/>
        <c:tickLblPos val="nextTo"/>
        <c:crossAx val="748284928"/>
        <c:crosses val="autoZero"/>
        <c:crossBetween val="midCat"/>
      </c:valAx>
      <c:valAx>
        <c:axId val="748284928"/>
        <c:scaling>
          <c:orientation val="minMax"/>
        </c:scaling>
        <c:delete val="0"/>
        <c:axPos val="l"/>
        <c:majorGridlines/>
        <c:minorGridlines/>
        <c:title>
          <c:tx>
            <c:rich>
              <a:bodyPr/>
              <a:lstStyle/>
              <a:p>
                <a:pPr>
                  <a:defRPr/>
                </a:pPr>
                <a:r>
                  <a:rPr lang="es-EC" dirty="0">
                    <a:latin typeface="+mj-lt"/>
                  </a:rPr>
                  <a:t>Radiación</a:t>
                </a:r>
                <a:r>
                  <a:rPr lang="es-EC" baseline="0" dirty="0">
                    <a:latin typeface="+mj-lt"/>
                  </a:rPr>
                  <a:t> solar (W/m^2)</a:t>
                </a:r>
                <a:endParaRPr lang="es-EC" dirty="0">
                  <a:latin typeface="+mj-lt"/>
                </a:endParaRPr>
              </a:p>
            </c:rich>
          </c:tx>
          <c:layout/>
          <c:overlay val="0"/>
        </c:title>
        <c:numFmt formatCode="0" sourceLinked="0"/>
        <c:majorTickMark val="out"/>
        <c:minorTickMark val="none"/>
        <c:tickLblPos val="nextTo"/>
        <c:crossAx val="748283008"/>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3C5C0-256E-497C-8D31-1CDD662E9330}"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s-EC"/>
        </a:p>
      </dgm:t>
    </dgm:pt>
    <dgm:pt modelId="{69B3923A-B546-41D4-97A4-15F60E7ABD3E}">
      <dgm:prSet phldrT="[Texto]" custT="1"/>
      <dgm:spPr/>
      <dgm:t>
        <a:bodyPr/>
        <a:lstStyle/>
        <a:p>
          <a:r>
            <a:rPr lang="en-US" sz="3200" b="1" dirty="0" smtClean="0"/>
            <a:t>RADIACIÓN SOLAR</a:t>
          </a:r>
          <a:endParaRPr lang="es-EC" sz="3200" b="1" dirty="0"/>
        </a:p>
      </dgm:t>
    </dgm:pt>
    <dgm:pt modelId="{0F31CEE1-3B73-4B5A-8C5F-258AE37A7141}" type="parTrans" cxnId="{582506BF-88DD-430A-958E-C94A9F4C620D}">
      <dgm:prSet/>
      <dgm:spPr/>
      <dgm:t>
        <a:bodyPr/>
        <a:lstStyle/>
        <a:p>
          <a:endParaRPr lang="es-EC"/>
        </a:p>
      </dgm:t>
    </dgm:pt>
    <dgm:pt modelId="{02358CE9-21FC-42A2-AB06-87D50CEE25F1}" type="sibTrans" cxnId="{582506BF-88DD-430A-958E-C94A9F4C620D}">
      <dgm:prSet/>
      <dgm:spPr/>
      <dgm:t>
        <a:bodyPr/>
        <a:lstStyle/>
        <a:p>
          <a:endParaRPr lang="es-EC"/>
        </a:p>
      </dgm:t>
    </dgm:pt>
    <dgm:pt modelId="{4D71778E-69FF-4659-8697-80C55C2A62B8}">
      <dgm:prSet phldrT="[Texto]"/>
      <dgm:spPr/>
      <dgm:t>
        <a:bodyPr/>
        <a:lstStyle/>
        <a:p>
          <a:r>
            <a:rPr lang="en-US" b="1" dirty="0" err="1" smtClean="0"/>
            <a:t>Trayectoria</a:t>
          </a:r>
          <a:r>
            <a:rPr lang="en-US" b="1" dirty="0" smtClean="0"/>
            <a:t> </a:t>
          </a:r>
          <a:r>
            <a:rPr lang="en-US" b="1" dirty="0" err="1" smtClean="0"/>
            <a:t>aparente</a:t>
          </a:r>
          <a:r>
            <a:rPr lang="en-US" b="1" dirty="0" smtClean="0"/>
            <a:t> del Sol </a:t>
          </a:r>
          <a:r>
            <a:rPr lang="en-US" b="1" dirty="0" err="1" smtClean="0"/>
            <a:t>para</a:t>
          </a:r>
          <a:r>
            <a:rPr lang="en-US" b="1" dirty="0" smtClean="0"/>
            <a:t> </a:t>
          </a:r>
          <a:r>
            <a:rPr lang="en-US" b="1" dirty="0" err="1" smtClean="0"/>
            <a:t>una</a:t>
          </a:r>
          <a:r>
            <a:rPr lang="en-US" b="1" dirty="0" smtClean="0"/>
            <a:t> </a:t>
          </a:r>
          <a:r>
            <a:rPr lang="en-US" b="1" dirty="0" err="1" smtClean="0"/>
            <a:t>situación</a:t>
          </a:r>
          <a:r>
            <a:rPr lang="en-US" b="1" dirty="0" smtClean="0"/>
            <a:t> </a:t>
          </a:r>
          <a:r>
            <a:rPr lang="en-US" b="1" dirty="0" err="1" smtClean="0"/>
            <a:t>geográfica</a:t>
          </a:r>
          <a:r>
            <a:rPr lang="en-US" b="1" dirty="0" smtClean="0"/>
            <a:t> </a:t>
          </a:r>
          <a:r>
            <a:rPr lang="en-US" b="1" dirty="0" err="1" smtClean="0"/>
            <a:t>determinada</a:t>
          </a:r>
          <a:endParaRPr lang="es-EC" b="1" dirty="0"/>
        </a:p>
      </dgm:t>
    </dgm:pt>
    <dgm:pt modelId="{4D6325A8-ABBD-48BC-B883-C844EEC79316}" type="parTrans" cxnId="{21C9C96A-CA8E-4CD9-BDA2-D44F722D0BDB}">
      <dgm:prSet/>
      <dgm:spPr/>
      <dgm:t>
        <a:bodyPr/>
        <a:lstStyle/>
        <a:p>
          <a:endParaRPr lang="es-EC"/>
        </a:p>
      </dgm:t>
    </dgm:pt>
    <dgm:pt modelId="{8EE2B849-1B4D-4CEA-9CE2-F95D5195C042}" type="sibTrans" cxnId="{21C9C96A-CA8E-4CD9-BDA2-D44F722D0BDB}">
      <dgm:prSet/>
      <dgm:spPr/>
      <dgm:t>
        <a:bodyPr/>
        <a:lstStyle/>
        <a:p>
          <a:endParaRPr lang="es-EC"/>
        </a:p>
      </dgm:t>
    </dgm:pt>
    <dgm:pt modelId="{8FF93E30-5722-4A1C-9985-BD64490BB7D8}">
      <dgm:prSet phldrT="[Texto]"/>
      <dgm:spPr/>
      <dgm:t>
        <a:bodyPr/>
        <a:lstStyle/>
        <a:p>
          <a:r>
            <a:rPr lang="en-US" b="1" dirty="0" err="1" smtClean="0"/>
            <a:t>Cantidad</a:t>
          </a:r>
          <a:r>
            <a:rPr lang="en-US" b="1" dirty="0" smtClean="0"/>
            <a:t> de </a:t>
          </a:r>
          <a:r>
            <a:rPr lang="en-US" b="1" dirty="0" err="1" smtClean="0"/>
            <a:t>energía</a:t>
          </a:r>
          <a:r>
            <a:rPr lang="en-US" b="1" dirty="0" smtClean="0"/>
            <a:t> </a:t>
          </a:r>
          <a:r>
            <a:rPr lang="en-US" b="1" dirty="0" err="1" smtClean="0"/>
            <a:t>recibida</a:t>
          </a:r>
          <a:r>
            <a:rPr lang="en-US" b="1" dirty="0" smtClean="0"/>
            <a:t> </a:t>
          </a:r>
          <a:r>
            <a:rPr lang="en-US" b="1" dirty="0" err="1" smtClean="0"/>
            <a:t>por</a:t>
          </a:r>
          <a:r>
            <a:rPr lang="en-US" b="1" dirty="0" smtClean="0"/>
            <a:t> metro </a:t>
          </a:r>
          <a:r>
            <a:rPr lang="en-US" b="1" dirty="0" err="1" smtClean="0"/>
            <a:t>cuadrado</a:t>
          </a:r>
          <a:endParaRPr lang="es-EC" b="1" dirty="0"/>
        </a:p>
      </dgm:t>
    </dgm:pt>
    <dgm:pt modelId="{DD7772FE-61A3-4501-AF59-1CFB9A80E1DA}" type="parTrans" cxnId="{E9A53023-56B8-4168-8A85-5B7D63396C48}">
      <dgm:prSet/>
      <dgm:spPr/>
      <dgm:t>
        <a:bodyPr/>
        <a:lstStyle/>
        <a:p>
          <a:endParaRPr lang="es-EC"/>
        </a:p>
      </dgm:t>
    </dgm:pt>
    <dgm:pt modelId="{A367D06C-13E9-4B6D-BDDB-BF009E2E3AC2}" type="sibTrans" cxnId="{E9A53023-56B8-4168-8A85-5B7D63396C48}">
      <dgm:prSet/>
      <dgm:spPr/>
      <dgm:t>
        <a:bodyPr/>
        <a:lstStyle/>
        <a:p>
          <a:endParaRPr lang="es-EC"/>
        </a:p>
      </dgm:t>
    </dgm:pt>
    <dgm:pt modelId="{C960533C-3B88-438F-8E8A-193E43C80695}" type="pres">
      <dgm:prSet presAssocID="{D293C5C0-256E-497C-8D31-1CDD662E9330}" presName="Name0" presStyleCnt="0">
        <dgm:presLayoutVars>
          <dgm:chPref val="1"/>
          <dgm:dir/>
          <dgm:animOne val="branch"/>
          <dgm:animLvl val="lvl"/>
          <dgm:resizeHandles val="exact"/>
        </dgm:presLayoutVars>
      </dgm:prSet>
      <dgm:spPr/>
      <dgm:t>
        <a:bodyPr/>
        <a:lstStyle/>
        <a:p>
          <a:endParaRPr lang="es-EC"/>
        </a:p>
      </dgm:t>
    </dgm:pt>
    <dgm:pt modelId="{43839EFA-D076-4501-AC64-7F05B84A3C6C}" type="pres">
      <dgm:prSet presAssocID="{69B3923A-B546-41D4-97A4-15F60E7ABD3E}" presName="root1" presStyleCnt="0"/>
      <dgm:spPr/>
    </dgm:pt>
    <dgm:pt modelId="{293DED47-DD6D-441B-B879-774C50CC3441}" type="pres">
      <dgm:prSet presAssocID="{69B3923A-B546-41D4-97A4-15F60E7ABD3E}" presName="LevelOneTextNode" presStyleLbl="node0" presStyleIdx="0" presStyleCnt="1">
        <dgm:presLayoutVars>
          <dgm:chPref val="3"/>
        </dgm:presLayoutVars>
      </dgm:prSet>
      <dgm:spPr/>
      <dgm:t>
        <a:bodyPr/>
        <a:lstStyle/>
        <a:p>
          <a:endParaRPr lang="es-EC"/>
        </a:p>
      </dgm:t>
    </dgm:pt>
    <dgm:pt modelId="{2B95051D-4EDB-4919-8FEE-D26043D28CC5}" type="pres">
      <dgm:prSet presAssocID="{69B3923A-B546-41D4-97A4-15F60E7ABD3E}" presName="level2hierChild" presStyleCnt="0"/>
      <dgm:spPr/>
    </dgm:pt>
    <dgm:pt modelId="{C24AC875-FB17-4E84-B102-D61B00ED5C1B}" type="pres">
      <dgm:prSet presAssocID="{4D6325A8-ABBD-48BC-B883-C844EEC79316}" presName="conn2-1" presStyleLbl="parChTrans1D2" presStyleIdx="0" presStyleCnt="2"/>
      <dgm:spPr/>
      <dgm:t>
        <a:bodyPr/>
        <a:lstStyle/>
        <a:p>
          <a:endParaRPr lang="es-EC"/>
        </a:p>
      </dgm:t>
    </dgm:pt>
    <dgm:pt modelId="{679E30F8-99CE-4428-82D2-F1CE8C28DDDE}" type="pres">
      <dgm:prSet presAssocID="{4D6325A8-ABBD-48BC-B883-C844EEC79316}" presName="connTx" presStyleLbl="parChTrans1D2" presStyleIdx="0" presStyleCnt="2"/>
      <dgm:spPr/>
      <dgm:t>
        <a:bodyPr/>
        <a:lstStyle/>
        <a:p>
          <a:endParaRPr lang="es-EC"/>
        </a:p>
      </dgm:t>
    </dgm:pt>
    <dgm:pt modelId="{0AEF1B58-C9BF-42C8-895D-1EB9552ECF4C}" type="pres">
      <dgm:prSet presAssocID="{4D71778E-69FF-4659-8697-80C55C2A62B8}" presName="root2" presStyleCnt="0"/>
      <dgm:spPr/>
    </dgm:pt>
    <dgm:pt modelId="{7A90012C-E264-4663-8EDD-5237ACCA900A}" type="pres">
      <dgm:prSet presAssocID="{4D71778E-69FF-4659-8697-80C55C2A62B8}" presName="LevelTwoTextNode" presStyleLbl="node2" presStyleIdx="0" presStyleCnt="2" custLinFactNeighborX="-1140" custLinFactNeighborY="-66921">
        <dgm:presLayoutVars>
          <dgm:chPref val="3"/>
        </dgm:presLayoutVars>
      </dgm:prSet>
      <dgm:spPr/>
      <dgm:t>
        <a:bodyPr/>
        <a:lstStyle/>
        <a:p>
          <a:endParaRPr lang="es-EC"/>
        </a:p>
      </dgm:t>
    </dgm:pt>
    <dgm:pt modelId="{3C6EA5E3-6091-41D2-B2D9-7150D11C61FE}" type="pres">
      <dgm:prSet presAssocID="{4D71778E-69FF-4659-8697-80C55C2A62B8}" presName="level3hierChild" presStyleCnt="0"/>
      <dgm:spPr/>
    </dgm:pt>
    <dgm:pt modelId="{E821F2F8-465C-41DF-8757-33945ECBC704}" type="pres">
      <dgm:prSet presAssocID="{DD7772FE-61A3-4501-AF59-1CFB9A80E1DA}" presName="conn2-1" presStyleLbl="parChTrans1D2" presStyleIdx="1" presStyleCnt="2"/>
      <dgm:spPr/>
      <dgm:t>
        <a:bodyPr/>
        <a:lstStyle/>
        <a:p>
          <a:endParaRPr lang="es-EC"/>
        </a:p>
      </dgm:t>
    </dgm:pt>
    <dgm:pt modelId="{8E8B8D08-03F4-457F-9449-86E4150882D3}" type="pres">
      <dgm:prSet presAssocID="{DD7772FE-61A3-4501-AF59-1CFB9A80E1DA}" presName="connTx" presStyleLbl="parChTrans1D2" presStyleIdx="1" presStyleCnt="2"/>
      <dgm:spPr/>
      <dgm:t>
        <a:bodyPr/>
        <a:lstStyle/>
        <a:p>
          <a:endParaRPr lang="es-EC"/>
        </a:p>
      </dgm:t>
    </dgm:pt>
    <dgm:pt modelId="{7AF7F0B9-ED52-479B-8BFD-87E92FD796BE}" type="pres">
      <dgm:prSet presAssocID="{8FF93E30-5722-4A1C-9985-BD64490BB7D8}" presName="root2" presStyleCnt="0"/>
      <dgm:spPr/>
    </dgm:pt>
    <dgm:pt modelId="{F1EC83F5-76EC-4177-BB9E-3AF33AE9A3D1}" type="pres">
      <dgm:prSet presAssocID="{8FF93E30-5722-4A1C-9985-BD64490BB7D8}" presName="LevelTwoTextNode" presStyleLbl="node2" presStyleIdx="1" presStyleCnt="2" custLinFactNeighborX="-1140" custLinFactNeighborY="55233">
        <dgm:presLayoutVars>
          <dgm:chPref val="3"/>
        </dgm:presLayoutVars>
      </dgm:prSet>
      <dgm:spPr/>
      <dgm:t>
        <a:bodyPr/>
        <a:lstStyle/>
        <a:p>
          <a:endParaRPr lang="es-EC"/>
        </a:p>
      </dgm:t>
    </dgm:pt>
    <dgm:pt modelId="{D5C93955-B533-41E9-8E1E-7FD4A3B1637F}" type="pres">
      <dgm:prSet presAssocID="{8FF93E30-5722-4A1C-9985-BD64490BB7D8}" presName="level3hierChild" presStyleCnt="0"/>
      <dgm:spPr/>
    </dgm:pt>
  </dgm:ptLst>
  <dgm:cxnLst>
    <dgm:cxn modelId="{81A97E84-2BAC-43EF-BD6A-5BD390B66CFD}" type="presOf" srcId="{DD7772FE-61A3-4501-AF59-1CFB9A80E1DA}" destId="{E821F2F8-465C-41DF-8757-33945ECBC704}" srcOrd="0" destOrd="0" presId="urn:microsoft.com/office/officeart/2008/layout/HorizontalMultiLevelHierarchy"/>
    <dgm:cxn modelId="{85F64752-1DD2-45DC-B989-42C9D0BDB4F4}" type="presOf" srcId="{D293C5C0-256E-497C-8D31-1CDD662E9330}" destId="{C960533C-3B88-438F-8E8A-193E43C80695}" srcOrd="0" destOrd="0" presId="urn:microsoft.com/office/officeart/2008/layout/HorizontalMultiLevelHierarchy"/>
    <dgm:cxn modelId="{7BBFC89D-D867-4C2E-A05C-3ED6EFC71FC8}" type="presOf" srcId="{4D6325A8-ABBD-48BC-B883-C844EEC79316}" destId="{679E30F8-99CE-4428-82D2-F1CE8C28DDDE}" srcOrd="1" destOrd="0" presId="urn:microsoft.com/office/officeart/2008/layout/HorizontalMultiLevelHierarchy"/>
    <dgm:cxn modelId="{21C9C96A-CA8E-4CD9-BDA2-D44F722D0BDB}" srcId="{69B3923A-B546-41D4-97A4-15F60E7ABD3E}" destId="{4D71778E-69FF-4659-8697-80C55C2A62B8}" srcOrd="0" destOrd="0" parTransId="{4D6325A8-ABBD-48BC-B883-C844EEC79316}" sibTransId="{8EE2B849-1B4D-4CEA-9CE2-F95D5195C042}"/>
    <dgm:cxn modelId="{43DBC7CF-0A73-4443-ABFE-BC5C23304535}" type="presOf" srcId="{DD7772FE-61A3-4501-AF59-1CFB9A80E1DA}" destId="{8E8B8D08-03F4-457F-9449-86E4150882D3}" srcOrd="1" destOrd="0" presId="urn:microsoft.com/office/officeart/2008/layout/HorizontalMultiLevelHierarchy"/>
    <dgm:cxn modelId="{03BC82E6-90B9-4399-B353-048A704B61C3}" type="presOf" srcId="{8FF93E30-5722-4A1C-9985-BD64490BB7D8}" destId="{F1EC83F5-76EC-4177-BB9E-3AF33AE9A3D1}" srcOrd="0" destOrd="0" presId="urn:microsoft.com/office/officeart/2008/layout/HorizontalMultiLevelHierarchy"/>
    <dgm:cxn modelId="{DAF78FCC-1C4B-4CB5-9FF6-87DEA52CC69F}" type="presOf" srcId="{69B3923A-B546-41D4-97A4-15F60E7ABD3E}" destId="{293DED47-DD6D-441B-B879-774C50CC3441}" srcOrd="0" destOrd="0" presId="urn:microsoft.com/office/officeart/2008/layout/HorizontalMultiLevelHierarchy"/>
    <dgm:cxn modelId="{582506BF-88DD-430A-958E-C94A9F4C620D}" srcId="{D293C5C0-256E-497C-8D31-1CDD662E9330}" destId="{69B3923A-B546-41D4-97A4-15F60E7ABD3E}" srcOrd="0" destOrd="0" parTransId="{0F31CEE1-3B73-4B5A-8C5F-258AE37A7141}" sibTransId="{02358CE9-21FC-42A2-AB06-87D50CEE25F1}"/>
    <dgm:cxn modelId="{7F5C72B2-7EF4-4F08-A41B-0E0846E3A62C}" type="presOf" srcId="{4D71778E-69FF-4659-8697-80C55C2A62B8}" destId="{7A90012C-E264-4663-8EDD-5237ACCA900A}" srcOrd="0" destOrd="0" presId="urn:microsoft.com/office/officeart/2008/layout/HorizontalMultiLevelHierarchy"/>
    <dgm:cxn modelId="{E9A53023-56B8-4168-8A85-5B7D63396C48}" srcId="{69B3923A-B546-41D4-97A4-15F60E7ABD3E}" destId="{8FF93E30-5722-4A1C-9985-BD64490BB7D8}" srcOrd="1" destOrd="0" parTransId="{DD7772FE-61A3-4501-AF59-1CFB9A80E1DA}" sibTransId="{A367D06C-13E9-4B6D-BDDB-BF009E2E3AC2}"/>
    <dgm:cxn modelId="{DFEB22CA-F0E0-4EDE-9CA9-E4C87098575B}" type="presOf" srcId="{4D6325A8-ABBD-48BC-B883-C844EEC79316}" destId="{C24AC875-FB17-4E84-B102-D61B00ED5C1B}" srcOrd="0" destOrd="0" presId="urn:microsoft.com/office/officeart/2008/layout/HorizontalMultiLevelHierarchy"/>
    <dgm:cxn modelId="{80FDE80B-59F2-4720-ABBA-5779F1BD5D20}" type="presParOf" srcId="{C960533C-3B88-438F-8E8A-193E43C80695}" destId="{43839EFA-D076-4501-AC64-7F05B84A3C6C}" srcOrd="0" destOrd="0" presId="urn:microsoft.com/office/officeart/2008/layout/HorizontalMultiLevelHierarchy"/>
    <dgm:cxn modelId="{FF1E3C38-21E5-4B91-800F-B87C09A534A4}" type="presParOf" srcId="{43839EFA-D076-4501-AC64-7F05B84A3C6C}" destId="{293DED47-DD6D-441B-B879-774C50CC3441}" srcOrd="0" destOrd="0" presId="urn:microsoft.com/office/officeart/2008/layout/HorizontalMultiLevelHierarchy"/>
    <dgm:cxn modelId="{8873CEA9-BBFF-41B2-9821-F745727586BB}" type="presParOf" srcId="{43839EFA-D076-4501-AC64-7F05B84A3C6C}" destId="{2B95051D-4EDB-4919-8FEE-D26043D28CC5}" srcOrd="1" destOrd="0" presId="urn:microsoft.com/office/officeart/2008/layout/HorizontalMultiLevelHierarchy"/>
    <dgm:cxn modelId="{418401FA-09D0-48B9-8303-26B4BBDC0A70}" type="presParOf" srcId="{2B95051D-4EDB-4919-8FEE-D26043D28CC5}" destId="{C24AC875-FB17-4E84-B102-D61B00ED5C1B}" srcOrd="0" destOrd="0" presId="urn:microsoft.com/office/officeart/2008/layout/HorizontalMultiLevelHierarchy"/>
    <dgm:cxn modelId="{D35D6D6B-DF8A-4D00-B2DA-DB49110E87CD}" type="presParOf" srcId="{C24AC875-FB17-4E84-B102-D61B00ED5C1B}" destId="{679E30F8-99CE-4428-82D2-F1CE8C28DDDE}" srcOrd="0" destOrd="0" presId="urn:microsoft.com/office/officeart/2008/layout/HorizontalMultiLevelHierarchy"/>
    <dgm:cxn modelId="{6E59243E-ED7C-4352-943E-C2D7EC4B11C1}" type="presParOf" srcId="{2B95051D-4EDB-4919-8FEE-D26043D28CC5}" destId="{0AEF1B58-C9BF-42C8-895D-1EB9552ECF4C}" srcOrd="1" destOrd="0" presId="urn:microsoft.com/office/officeart/2008/layout/HorizontalMultiLevelHierarchy"/>
    <dgm:cxn modelId="{D31BC716-50A4-4D62-931B-572B2A377FEB}" type="presParOf" srcId="{0AEF1B58-C9BF-42C8-895D-1EB9552ECF4C}" destId="{7A90012C-E264-4663-8EDD-5237ACCA900A}" srcOrd="0" destOrd="0" presId="urn:microsoft.com/office/officeart/2008/layout/HorizontalMultiLevelHierarchy"/>
    <dgm:cxn modelId="{30EBBC11-E74A-4758-8C3E-5735345FB9ED}" type="presParOf" srcId="{0AEF1B58-C9BF-42C8-895D-1EB9552ECF4C}" destId="{3C6EA5E3-6091-41D2-B2D9-7150D11C61FE}" srcOrd="1" destOrd="0" presId="urn:microsoft.com/office/officeart/2008/layout/HorizontalMultiLevelHierarchy"/>
    <dgm:cxn modelId="{02C56558-9793-450F-8562-65F6F9017D07}" type="presParOf" srcId="{2B95051D-4EDB-4919-8FEE-D26043D28CC5}" destId="{E821F2F8-465C-41DF-8757-33945ECBC704}" srcOrd="2" destOrd="0" presId="urn:microsoft.com/office/officeart/2008/layout/HorizontalMultiLevelHierarchy"/>
    <dgm:cxn modelId="{66AD0C17-F4AB-4601-A79E-03B043942E6F}" type="presParOf" srcId="{E821F2F8-465C-41DF-8757-33945ECBC704}" destId="{8E8B8D08-03F4-457F-9449-86E4150882D3}" srcOrd="0" destOrd="0" presId="urn:microsoft.com/office/officeart/2008/layout/HorizontalMultiLevelHierarchy"/>
    <dgm:cxn modelId="{2089FC0A-9DCD-45E4-85FC-9297B0970EA4}" type="presParOf" srcId="{2B95051D-4EDB-4919-8FEE-D26043D28CC5}" destId="{7AF7F0B9-ED52-479B-8BFD-87E92FD796BE}" srcOrd="3" destOrd="0" presId="urn:microsoft.com/office/officeart/2008/layout/HorizontalMultiLevelHierarchy"/>
    <dgm:cxn modelId="{38449E70-93E6-4E38-B29D-7E988EA38455}" type="presParOf" srcId="{7AF7F0B9-ED52-479B-8BFD-87E92FD796BE}" destId="{F1EC83F5-76EC-4177-BB9E-3AF33AE9A3D1}" srcOrd="0" destOrd="0" presId="urn:microsoft.com/office/officeart/2008/layout/HorizontalMultiLevelHierarchy"/>
    <dgm:cxn modelId="{BA50A052-44D2-4D25-9957-4BA7C842BF12}" type="presParOf" srcId="{7AF7F0B9-ED52-479B-8BFD-87E92FD796BE}" destId="{D5C93955-B533-41E9-8E1E-7FD4A3B1637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F2F8-465C-41DF-8757-33945ECBC704}">
      <dsp:nvSpPr>
        <dsp:cNvPr id="0" name=""/>
        <dsp:cNvSpPr/>
      </dsp:nvSpPr>
      <dsp:spPr>
        <a:xfrm>
          <a:off x="2852418" y="2262981"/>
          <a:ext cx="531961" cy="1012424"/>
        </a:xfrm>
        <a:custGeom>
          <a:avLst/>
          <a:gdLst/>
          <a:ahLst/>
          <a:cxnLst/>
          <a:rect l="0" t="0" r="0" b="0"/>
          <a:pathLst>
            <a:path>
              <a:moveTo>
                <a:pt x="0" y="0"/>
              </a:moveTo>
              <a:lnTo>
                <a:pt x="265980" y="0"/>
              </a:lnTo>
              <a:lnTo>
                <a:pt x="265980" y="1012424"/>
              </a:lnTo>
              <a:lnTo>
                <a:pt x="531961" y="10124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9807" y="2740602"/>
        <a:ext cx="57183" cy="57183"/>
      </dsp:txXfrm>
    </dsp:sp>
    <dsp:sp modelId="{C24AC875-FB17-4E84-B102-D61B00ED5C1B}">
      <dsp:nvSpPr>
        <dsp:cNvPr id="0" name=""/>
        <dsp:cNvSpPr/>
      </dsp:nvSpPr>
      <dsp:spPr>
        <a:xfrm>
          <a:off x="2852418" y="1150047"/>
          <a:ext cx="531961" cy="1112933"/>
        </a:xfrm>
        <a:custGeom>
          <a:avLst/>
          <a:gdLst/>
          <a:ahLst/>
          <a:cxnLst/>
          <a:rect l="0" t="0" r="0" b="0"/>
          <a:pathLst>
            <a:path>
              <a:moveTo>
                <a:pt x="0" y="1112933"/>
              </a:moveTo>
              <a:lnTo>
                <a:pt x="265980" y="1112933"/>
              </a:lnTo>
              <a:lnTo>
                <a:pt x="265980" y="0"/>
              </a:lnTo>
              <a:lnTo>
                <a:pt x="531961"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7560" y="1675676"/>
        <a:ext cx="61676" cy="61676"/>
      </dsp:txXfrm>
    </dsp:sp>
    <dsp:sp modelId="{293DED47-DD6D-441B-B879-774C50CC3441}">
      <dsp:nvSpPr>
        <dsp:cNvPr id="0" name=""/>
        <dsp:cNvSpPr/>
      </dsp:nvSpPr>
      <dsp:spPr>
        <a:xfrm rot="16200000">
          <a:off x="159470" y="1833015"/>
          <a:ext cx="4525963" cy="859932"/>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RADIACIÓN SOLAR</a:t>
          </a:r>
          <a:endParaRPr lang="es-EC" sz="3200" b="1" kern="1200" dirty="0"/>
        </a:p>
      </dsp:txBody>
      <dsp:txXfrm>
        <a:off x="159470" y="1833015"/>
        <a:ext cx="4525963" cy="859932"/>
      </dsp:txXfrm>
    </dsp:sp>
    <dsp:sp modelId="{7A90012C-E264-4663-8EDD-5237ACCA900A}">
      <dsp:nvSpPr>
        <dsp:cNvPr id="0" name=""/>
        <dsp:cNvSpPr/>
      </dsp:nvSpPr>
      <dsp:spPr>
        <a:xfrm>
          <a:off x="3384379" y="720081"/>
          <a:ext cx="2820580" cy="859932"/>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t>Trayectoria</a:t>
          </a:r>
          <a:r>
            <a:rPr lang="en-US" sz="2000" b="1" kern="1200" dirty="0" smtClean="0"/>
            <a:t> </a:t>
          </a:r>
          <a:r>
            <a:rPr lang="en-US" sz="2000" b="1" kern="1200" dirty="0" err="1" smtClean="0"/>
            <a:t>aparente</a:t>
          </a:r>
          <a:r>
            <a:rPr lang="en-US" sz="2000" b="1" kern="1200" dirty="0" smtClean="0"/>
            <a:t> del Sol </a:t>
          </a:r>
          <a:r>
            <a:rPr lang="en-US" sz="2000" b="1" kern="1200" dirty="0" err="1" smtClean="0"/>
            <a:t>para</a:t>
          </a:r>
          <a:r>
            <a:rPr lang="en-US" sz="2000" b="1" kern="1200" dirty="0" smtClean="0"/>
            <a:t> </a:t>
          </a:r>
          <a:r>
            <a:rPr lang="en-US" sz="2000" b="1" kern="1200" dirty="0" err="1" smtClean="0"/>
            <a:t>una</a:t>
          </a:r>
          <a:r>
            <a:rPr lang="en-US" sz="2000" b="1" kern="1200" dirty="0" smtClean="0"/>
            <a:t> </a:t>
          </a:r>
          <a:r>
            <a:rPr lang="en-US" sz="2000" b="1" kern="1200" dirty="0" err="1" smtClean="0"/>
            <a:t>situación</a:t>
          </a:r>
          <a:r>
            <a:rPr lang="en-US" sz="2000" b="1" kern="1200" dirty="0" smtClean="0"/>
            <a:t> </a:t>
          </a:r>
          <a:r>
            <a:rPr lang="en-US" sz="2000" b="1" kern="1200" dirty="0" err="1" smtClean="0"/>
            <a:t>geográfica</a:t>
          </a:r>
          <a:r>
            <a:rPr lang="en-US" sz="2000" b="1" kern="1200" dirty="0" smtClean="0"/>
            <a:t> </a:t>
          </a:r>
          <a:r>
            <a:rPr lang="en-US" sz="2000" b="1" kern="1200" dirty="0" err="1" smtClean="0"/>
            <a:t>determinada</a:t>
          </a:r>
          <a:endParaRPr lang="es-EC" sz="2000" b="1" kern="1200" dirty="0"/>
        </a:p>
      </dsp:txBody>
      <dsp:txXfrm>
        <a:off x="3384379" y="720081"/>
        <a:ext cx="2820580" cy="859932"/>
      </dsp:txXfrm>
    </dsp:sp>
    <dsp:sp modelId="{F1EC83F5-76EC-4177-BB9E-3AF33AE9A3D1}">
      <dsp:nvSpPr>
        <dsp:cNvPr id="0" name=""/>
        <dsp:cNvSpPr/>
      </dsp:nvSpPr>
      <dsp:spPr>
        <a:xfrm>
          <a:off x="3384379" y="2845439"/>
          <a:ext cx="2820580" cy="859932"/>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t>Cantidad</a:t>
          </a:r>
          <a:r>
            <a:rPr lang="en-US" sz="2000" b="1" kern="1200" dirty="0" smtClean="0"/>
            <a:t> de </a:t>
          </a:r>
          <a:r>
            <a:rPr lang="en-US" sz="2000" b="1" kern="1200" dirty="0" err="1" smtClean="0"/>
            <a:t>energía</a:t>
          </a:r>
          <a:r>
            <a:rPr lang="en-US" sz="2000" b="1" kern="1200" dirty="0" smtClean="0"/>
            <a:t> </a:t>
          </a:r>
          <a:r>
            <a:rPr lang="en-US" sz="2000" b="1" kern="1200" dirty="0" err="1" smtClean="0"/>
            <a:t>recibida</a:t>
          </a:r>
          <a:r>
            <a:rPr lang="en-US" sz="2000" b="1" kern="1200" dirty="0" smtClean="0"/>
            <a:t> </a:t>
          </a:r>
          <a:r>
            <a:rPr lang="en-US" sz="2000" b="1" kern="1200" dirty="0" err="1" smtClean="0"/>
            <a:t>por</a:t>
          </a:r>
          <a:r>
            <a:rPr lang="en-US" sz="2000" b="1" kern="1200" dirty="0" smtClean="0"/>
            <a:t> metro </a:t>
          </a:r>
          <a:r>
            <a:rPr lang="en-US" sz="2000" b="1" kern="1200" dirty="0" err="1" smtClean="0"/>
            <a:t>cuadrado</a:t>
          </a:r>
          <a:endParaRPr lang="es-EC" sz="2000" b="1" kern="1200" dirty="0"/>
        </a:p>
      </dsp:txBody>
      <dsp:txXfrm>
        <a:off x="3384379" y="2845439"/>
        <a:ext cx="2820580" cy="8599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0.26124</cdr:x>
      <cdr:y>0.00136</cdr:y>
    </cdr:from>
    <cdr:to>
      <cdr:x>0.85724</cdr:x>
      <cdr:y>0.07355</cdr:y>
    </cdr:to>
    <cdr:sp macro="" textlink="">
      <cdr:nvSpPr>
        <cdr:cNvPr id="2" name="1 CuadroTexto"/>
        <cdr:cNvSpPr txBox="1"/>
      </cdr:nvSpPr>
      <cdr:spPr>
        <a:xfrm xmlns:a="http://schemas.openxmlformats.org/drawingml/2006/main">
          <a:off x="1410706" y="5107"/>
          <a:ext cx="3218444" cy="271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600" b="1" dirty="0">
              <a:latin typeface="+mj-lt"/>
            </a:rPr>
            <a:t>RADIACIÓN SOLAR VS EFICIENCIA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D72AA-59A9-4031-99A0-21843763AF90}" type="datetimeFigureOut">
              <a:rPr lang="es-EC" smtClean="0"/>
              <a:pPr/>
              <a:t>07/04/2014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1FBF0-778B-46DB-A340-F5905ED50058}" type="slidenum">
              <a:rPr lang="es-EC" smtClean="0"/>
              <a:pPr/>
              <a:t>‹Nº›</a:t>
            </a:fld>
            <a:endParaRPr lang="es-EC" dirty="0"/>
          </a:p>
        </p:txBody>
      </p:sp>
    </p:spTree>
    <p:extLst>
      <p:ext uri="{BB962C8B-B14F-4D97-AF65-F5344CB8AC3E}">
        <p14:creationId xmlns:p14="http://schemas.microsoft.com/office/powerpoint/2010/main" val="417631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89455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093598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546175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896503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792981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281945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4180979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527789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3666166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716826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382521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4253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9527022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59483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39568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022351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375715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7469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8954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676319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5135505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879309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17291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546175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479676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540011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1361710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4969623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123571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375595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051259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5662202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8096795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9358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8965034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076138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1828260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1818771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7929814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28194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41809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527789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36661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716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60407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38252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42533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5948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39568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0223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3757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7469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89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6763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51355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6385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87930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17291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4796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54001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62615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894553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604079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63859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62615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7451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74512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848098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273355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358794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2176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09359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952702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546175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896503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792981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28194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848098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418097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527789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366616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71682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382521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425335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59483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39568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02235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3757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273355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74695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22895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67631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513550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879309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172914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0479676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954001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19" name="Footer Placeholder 18"/>
          <p:cNvSpPr>
            <a:spLocks noGrp="1"/>
          </p:cNvSpPr>
          <p:nvPr>
            <p:ph type="ftr" sz="quarter" idx="11"/>
          </p:nvPr>
        </p:nvSpPr>
        <p:spPr/>
        <p:txBody>
          <a:bodyPr/>
          <a:lstStyle/>
          <a:p>
            <a:endParaRPr lang="es-EC" dirty="0">
              <a:solidFill>
                <a:srgbClr val="04617B">
                  <a:shade val="90000"/>
                </a:srgbClr>
              </a:solidFill>
            </a:endParaRPr>
          </a:p>
        </p:txBody>
      </p:sp>
      <p:sp>
        <p:nvSpPr>
          <p:cNvPr id="27" name="Slide Number Placeholder 2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136171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49696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358794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123571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037559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C"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905125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C"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3566220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C"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809679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4193587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076138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2182826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C"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extLst>
      <p:ext uri="{BB962C8B-B14F-4D97-AF65-F5344CB8AC3E}">
        <p14:creationId xmlns:p14="http://schemas.microsoft.com/office/powerpoint/2010/main" val="1181877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C"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22176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EC" dirty="0">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883663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379056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122764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2242673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379056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122764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8836634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379056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122764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2242673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B39F-40CA-4380-B987-8431A5E3459A}" type="datetimeFigureOut">
              <a:rPr lang="es-EC" smtClean="0">
                <a:solidFill>
                  <a:srgbClr val="04617B">
                    <a:shade val="90000"/>
                  </a:srgbClr>
                </a:solidFill>
              </a:rPr>
              <a:pPr/>
              <a:t>07/04/2014</a:t>
            </a:fld>
            <a:endParaRPr lang="es-EC" dirty="0">
              <a:solidFill>
                <a:srgbClr val="04617B">
                  <a:shade val="90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srgbClr val="04617B">
                  <a:shade val="90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2CB9F-D90D-4543-AE72-279CB077B8CB}" type="slidenum">
              <a:rPr lang="es-EC" smtClean="0">
                <a:solidFill>
                  <a:srgbClr val="04617B">
                    <a:shade val="90000"/>
                  </a:srgbClr>
                </a:solidFill>
              </a:rPr>
              <a:pPr/>
              <a:t>‹Nº›</a:t>
            </a:fld>
            <a:endParaRPr lang="es-EC" dirty="0">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46.xml"/><Relationship Id="rId16"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17.png"/><Relationship Id="rId9" Type="http://schemas.openxmlformats.org/officeDocument/2006/relationships/oleObject" Target="../embeddings/oleObject4.bin"/><Relationship Id="rId1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hyperlink" Target="ANEXOS/ANEXO%2016.mp4" TargetMode="External"/><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duotone>
              <a:schemeClr val="bg2">
                <a:shade val="90000"/>
                <a:satMod val="150000"/>
              </a:schemeClr>
              <a:schemeClr val="bg2">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pic>
        <p:nvPicPr>
          <p:cNvPr id="1026" name="Picture 2" descr="https://fbcdn-sphotos-h-a.akamaihd.net/hphotos-ak-prn2/1235466_577467498966695_2124287376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79" t="13589" r="10937" b="12564"/>
          <a:stretch/>
        </p:blipFill>
        <p:spPr bwMode="auto">
          <a:xfrm>
            <a:off x="1435651" y="332656"/>
            <a:ext cx="6272697" cy="1755055"/>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srcRect l="1963" r="1963"/>
          <a:stretch>
            <a:fillRect/>
          </a:stretch>
        </p:blipFill>
        <p:spPr bwMode="auto">
          <a:xfrm>
            <a:off x="15900" y="3645416"/>
            <a:ext cx="9144000" cy="3212584"/>
          </a:xfrm>
          <a:prstGeom prst="rect">
            <a:avLst/>
          </a:prstGeom>
          <a:noFill/>
          <a:ln w="9525">
            <a:noFill/>
            <a:miter lim="800000"/>
            <a:headEnd/>
            <a:tailEnd/>
          </a:ln>
        </p:spPr>
      </p:pic>
      <p:sp>
        <p:nvSpPr>
          <p:cNvPr id="8" name="1 Título"/>
          <p:cNvSpPr txBox="1">
            <a:spLocks/>
          </p:cNvSpPr>
          <p:nvPr/>
        </p:nvSpPr>
        <p:spPr>
          <a:xfrm>
            <a:off x="435848" y="1556792"/>
            <a:ext cx="8229600" cy="304645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endParaRPr lang="es-ES" sz="1800" dirty="0">
              <a:solidFill>
                <a:prstClr val="black"/>
              </a:solidFill>
              <a:effectLst/>
            </a:endParaRPr>
          </a:p>
          <a:p>
            <a:pPr algn="ctr"/>
            <a:r>
              <a:rPr lang="es-EC" sz="2000" dirty="0" smtClean="0">
                <a:solidFill>
                  <a:prstClr val="black"/>
                </a:solidFill>
                <a:effectLst/>
              </a:rPr>
              <a:t>DEPARTAMENTO </a:t>
            </a:r>
            <a:r>
              <a:rPr lang="es-EC" sz="2000" dirty="0">
                <a:solidFill>
                  <a:prstClr val="black"/>
                </a:solidFill>
                <a:effectLst/>
              </a:rPr>
              <a:t>DE CIENCIAS DE LA ENERGÍA</a:t>
            </a:r>
          </a:p>
          <a:p>
            <a:pPr algn="ctr"/>
            <a:r>
              <a:rPr lang="es-EC" sz="2000" dirty="0">
                <a:solidFill>
                  <a:prstClr val="black"/>
                </a:solidFill>
                <a:effectLst/>
              </a:rPr>
              <a:t>Y </a:t>
            </a:r>
            <a:r>
              <a:rPr lang="es-EC" sz="2000" dirty="0" smtClean="0">
                <a:solidFill>
                  <a:prstClr val="black"/>
                </a:solidFill>
                <a:effectLst/>
              </a:rPr>
              <a:t>MECÁNICA</a:t>
            </a:r>
          </a:p>
          <a:p>
            <a:pPr algn="ctr"/>
            <a:endParaRPr lang="es-EC" sz="2000" dirty="0">
              <a:solidFill>
                <a:prstClr val="black"/>
              </a:solidFill>
              <a:effectLst/>
            </a:endParaRPr>
          </a:p>
          <a:p>
            <a:pPr algn="ctr"/>
            <a:r>
              <a:rPr lang="es-ES" sz="2000" dirty="0" smtClean="0">
                <a:solidFill>
                  <a:prstClr val="black"/>
                </a:solidFill>
                <a:effectLst/>
              </a:rPr>
              <a:t>CARRERA DE INGENIERÍA MECÁNICA</a:t>
            </a:r>
            <a:r>
              <a:rPr lang="es-EC" sz="2000" dirty="0" smtClean="0">
                <a:solidFill>
                  <a:prstClr val="black"/>
                </a:solidFill>
                <a:effectLst/>
              </a:rPr>
              <a:t/>
            </a:r>
            <a:br>
              <a:rPr lang="es-EC" sz="2000" dirty="0" smtClean="0">
                <a:solidFill>
                  <a:prstClr val="black"/>
                </a:solidFill>
                <a:effectLst/>
              </a:rPr>
            </a:br>
            <a:r>
              <a:rPr lang="es-ES" sz="2000" dirty="0" smtClean="0">
                <a:solidFill>
                  <a:prstClr val="black"/>
                </a:solidFill>
                <a:effectLst/>
              </a:rPr>
              <a:t> </a:t>
            </a:r>
            <a:r>
              <a:rPr lang="es-EC" sz="2000" dirty="0" smtClean="0">
                <a:solidFill>
                  <a:prstClr val="black"/>
                </a:solidFill>
                <a:effectLst/>
              </a:rPr>
              <a:t/>
            </a:r>
            <a:br>
              <a:rPr lang="es-EC" sz="2000" dirty="0" smtClean="0">
                <a:solidFill>
                  <a:prstClr val="black"/>
                </a:solidFill>
                <a:effectLst/>
              </a:rPr>
            </a:br>
            <a:r>
              <a:rPr lang="es-ES" sz="2000" dirty="0" smtClean="0">
                <a:solidFill>
                  <a:prstClr val="black"/>
                </a:solidFill>
                <a:effectLst/>
              </a:rPr>
              <a:t>PROYECTO PREVIO  A LA OBTENCIÓN DEL TITULO DE INGENIERO MECÁNICO</a:t>
            </a:r>
            <a:r>
              <a:rPr lang="es-EC" sz="2400" dirty="0" smtClean="0">
                <a:solidFill>
                  <a:srgbClr val="0BD0D9">
                    <a:tint val="90000"/>
                    <a:satMod val="120000"/>
                  </a:srgbClr>
                </a:solidFill>
              </a:rPr>
              <a:t/>
            </a:r>
            <a:br>
              <a:rPr lang="es-EC" sz="2400" dirty="0" smtClean="0">
                <a:solidFill>
                  <a:srgbClr val="0BD0D9">
                    <a:tint val="90000"/>
                    <a:satMod val="120000"/>
                  </a:srgbClr>
                </a:solidFill>
              </a:rPr>
            </a:br>
            <a:endParaRPr lang="es-EC" sz="2400" dirty="0">
              <a:solidFill>
                <a:srgbClr val="0BD0D9">
                  <a:tint val="90000"/>
                  <a:satMod val="120000"/>
                </a:srgbClr>
              </a:solidFill>
            </a:endParaRPr>
          </a:p>
        </p:txBody>
      </p:sp>
    </p:spTree>
    <p:extLst>
      <p:ext uri="{BB962C8B-B14F-4D97-AF65-F5344CB8AC3E}">
        <p14:creationId xmlns:p14="http://schemas.microsoft.com/office/powerpoint/2010/main" val="378464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2825"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548680"/>
            <a:ext cx="8229600" cy="876628"/>
          </a:xfrm>
        </p:spPr>
        <p:txBody>
          <a:bodyPr>
            <a:noAutofit/>
          </a:bodyPr>
          <a:lstStyle/>
          <a:p>
            <a:pPr algn="ctr"/>
            <a:r>
              <a:rPr lang="es-EC" sz="2800" b="1" dirty="0" smtClean="0">
                <a:solidFill>
                  <a:schemeClr val="accent4">
                    <a:lumMod val="75000"/>
                  </a:schemeClr>
                </a:solidFill>
              </a:rPr>
              <a:t>DETERMINACIÓN DE CALOR ÚTIL (</a:t>
            </a:r>
            <a:r>
              <a:rPr lang="es-EC" sz="2800" b="1" dirty="0" err="1" smtClean="0">
                <a:solidFill>
                  <a:schemeClr val="accent4">
                    <a:lumMod val="75000"/>
                  </a:schemeClr>
                </a:solidFill>
              </a:rPr>
              <a:t>q</a:t>
            </a:r>
            <a:r>
              <a:rPr lang="es-EC" sz="1800" b="1" dirty="0" err="1" smtClean="0">
                <a:solidFill>
                  <a:schemeClr val="accent4">
                    <a:lumMod val="75000"/>
                  </a:schemeClr>
                </a:solidFill>
              </a:rPr>
              <a:t>ut</a:t>
            </a:r>
            <a:r>
              <a:rPr lang="es-EC" sz="2800" b="1" dirty="0" smtClean="0">
                <a:solidFill>
                  <a:schemeClr val="accent4">
                    <a:lumMod val="75000"/>
                  </a:schemeClr>
                </a:solidFill>
              </a:rPr>
              <a:t>) </a:t>
            </a:r>
            <a:endParaRPr lang="es-EC" sz="2800" b="1" dirty="0">
              <a:solidFill>
                <a:schemeClr val="accent4">
                  <a:lumMod val="75000"/>
                </a:schemeClr>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08" y="1718077"/>
            <a:ext cx="4086592" cy="3798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905640573"/>
              </p:ext>
            </p:extLst>
          </p:nvPr>
        </p:nvGraphicFramePr>
        <p:xfrm>
          <a:off x="5148064" y="1731700"/>
          <a:ext cx="2340260" cy="360040"/>
        </p:xfrm>
        <a:graphic>
          <a:graphicData uri="http://schemas.openxmlformats.org/presentationml/2006/ole">
            <mc:AlternateContent xmlns:mc="http://schemas.openxmlformats.org/markup-compatibility/2006">
              <mc:Choice xmlns:v="urn:schemas-microsoft-com:vml" Requires="v">
                <p:oleObj spid="_x0000_s20507" name="Ecuación" r:id="rId5" imgW="1485900" imgH="228600" progId="Equation.3">
                  <p:embed/>
                </p:oleObj>
              </mc:Choice>
              <mc:Fallback>
                <p:oleObj name="Ecuación" r:id="rId5" imgW="14859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731700"/>
                        <a:ext cx="2340260" cy="360040"/>
                      </a:xfrm>
                      <a:prstGeom prst="rect">
                        <a:avLst/>
                      </a:prstGeom>
                      <a:noFill/>
                    </p:spPr>
                  </p:pic>
                </p:oleObj>
              </mc:Fallback>
            </mc:AlternateContent>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332301686"/>
              </p:ext>
            </p:extLst>
          </p:nvPr>
        </p:nvGraphicFramePr>
        <p:xfrm>
          <a:off x="5220072" y="2348880"/>
          <a:ext cx="1139805" cy="300608"/>
        </p:xfrm>
        <a:graphic>
          <a:graphicData uri="http://schemas.openxmlformats.org/presentationml/2006/ole">
            <mc:AlternateContent xmlns:mc="http://schemas.openxmlformats.org/markup-compatibility/2006">
              <mc:Choice xmlns:v="urn:schemas-microsoft-com:vml" Requires="v">
                <p:oleObj spid="_x0000_s20508" name="Ecuación" r:id="rId7" imgW="863225" imgH="228501" progId="Equation.3">
                  <p:embed/>
                </p:oleObj>
              </mc:Choice>
              <mc:Fallback>
                <p:oleObj name="Ecuación" r:id="rId7" imgW="863225" imgH="22850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2348880"/>
                        <a:ext cx="1139805" cy="300608"/>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Objeto"/>
          <p:cNvGraphicFramePr>
            <a:graphicFrameLocks noChangeAspect="1"/>
          </p:cNvGraphicFramePr>
          <p:nvPr>
            <p:extLst>
              <p:ext uri="{D42A27DB-BD31-4B8C-83A1-F6EECF244321}">
                <p14:modId xmlns:p14="http://schemas.microsoft.com/office/powerpoint/2010/main" val="2537263582"/>
              </p:ext>
            </p:extLst>
          </p:nvPr>
        </p:nvGraphicFramePr>
        <p:xfrm>
          <a:off x="5148064" y="2924944"/>
          <a:ext cx="1861939" cy="331011"/>
        </p:xfrm>
        <a:graphic>
          <a:graphicData uri="http://schemas.openxmlformats.org/presentationml/2006/ole">
            <mc:AlternateContent xmlns:mc="http://schemas.openxmlformats.org/markup-compatibility/2006">
              <mc:Choice xmlns:v="urn:schemas-microsoft-com:vml" Requires="v">
                <p:oleObj spid="_x0000_s20509" name="Ecuación" r:id="rId9" imgW="1282700" imgH="228600" progId="Equation.3">
                  <p:embed/>
                </p:oleObj>
              </mc:Choice>
              <mc:Fallback>
                <p:oleObj name="Ecuación" r:id="rId9" imgW="12827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2924944"/>
                        <a:ext cx="1861939" cy="331011"/>
                      </a:xfrm>
                      <a:prstGeom prst="rect">
                        <a:avLst/>
                      </a:prstGeom>
                      <a:noFill/>
                    </p:spPr>
                  </p:pic>
                </p:oleObj>
              </mc:Fallback>
            </mc:AlternateContent>
          </a:graphicData>
        </a:graphic>
      </p:graphicFrame>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Objeto"/>
          <p:cNvGraphicFramePr>
            <a:graphicFrameLocks noChangeAspect="1"/>
          </p:cNvGraphicFramePr>
          <p:nvPr>
            <p:extLst>
              <p:ext uri="{D42A27DB-BD31-4B8C-83A1-F6EECF244321}">
                <p14:modId xmlns:p14="http://schemas.microsoft.com/office/powerpoint/2010/main" val="4023478285"/>
              </p:ext>
            </p:extLst>
          </p:nvPr>
        </p:nvGraphicFramePr>
        <p:xfrm>
          <a:off x="5148064" y="3683652"/>
          <a:ext cx="2109210" cy="329183"/>
        </p:xfrm>
        <a:graphic>
          <a:graphicData uri="http://schemas.openxmlformats.org/presentationml/2006/ole">
            <mc:AlternateContent xmlns:mc="http://schemas.openxmlformats.org/markup-compatibility/2006">
              <mc:Choice xmlns:v="urn:schemas-microsoft-com:vml" Requires="v">
                <p:oleObj spid="_x0000_s20510" name="Ecuación" r:id="rId11" imgW="1651000" imgH="254000" progId="Equation.3">
                  <p:embed/>
                </p:oleObj>
              </mc:Choice>
              <mc:Fallback>
                <p:oleObj name="Ecuación" r:id="rId11" imgW="1651000" imgH="2540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3683652"/>
                        <a:ext cx="2109210" cy="329183"/>
                      </a:xfrm>
                      <a:prstGeom prst="rect">
                        <a:avLst/>
                      </a:prstGeom>
                      <a:noFill/>
                    </p:spPr>
                  </p:pic>
                </p:oleObj>
              </mc:Fallback>
            </mc:AlternateContent>
          </a:graphicData>
        </a:graphic>
      </p:graphicFrame>
      <p:sp>
        <p:nvSpPr>
          <p:cNvPr id="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Objeto"/>
          <p:cNvGraphicFramePr>
            <a:graphicFrameLocks noChangeAspect="1"/>
          </p:cNvGraphicFramePr>
          <p:nvPr>
            <p:extLst>
              <p:ext uri="{D42A27DB-BD31-4B8C-83A1-F6EECF244321}">
                <p14:modId xmlns:p14="http://schemas.microsoft.com/office/powerpoint/2010/main" val="2282726023"/>
              </p:ext>
            </p:extLst>
          </p:nvPr>
        </p:nvGraphicFramePr>
        <p:xfrm>
          <a:off x="5076056" y="4311339"/>
          <a:ext cx="2448272" cy="365212"/>
        </p:xfrm>
        <a:graphic>
          <a:graphicData uri="http://schemas.openxmlformats.org/presentationml/2006/ole">
            <mc:AlternateContent xmlns:mc="http://schemas.openxmlformats.org/markup-compatibility/2006">
              <mc:Choice xmlns:v="urn:schemas-microsoft-com:vml" Requires="v">
                <p:oleObj spid="_x0000_s20511" name="Ecuación" r:id="rId13" imgW="1726451" imgH="253890" progId="Equation.3">
                  <p:embed/>
                </p:oleObj>
              </mc:Choice>
              <mc:Fallback>
                <p:oleObj name="Ecuación" r:id="rId13" imgW="1726451" imgH="25389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056" y="4311339"/>
                        <a:ext cx="2448272" cy="365212"/>
                      </a:xfrm>
                      <a:prstGeom prst="rect">
                        <a:avLst/>
                      </a:prstGeom>
                      <a:noFill/>
                    </p:spPr>
                  </p:pic>
                </p:oleObj>
              </mc:Fallback>
            </mc:AlternateContent>
          </a:graphicData>
        </a:graphic>
      </p:graphicFrame>
      <p:sp>
        <p:nvSpPr>
          <p:cNvPr id="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Objeto"/>
          <p:cNvGraphicFramePr>
            <a:graphicFrameLocks noChangeAspect="1"/>
          </p:cNvGraphicFramePr>
          <p:nvPr>
            <p:extLst>
              <p:ext uri="{D42A27DB-BD31-4B8C-83A1-F6EECF244321}">
                <p14:modId xmlns:p14="http://schemas.microsoft.com/office/powerpoint/2010/main" val="581743359"/>
              </p:ext>
            </p:extLst>
          </p:nvPr>
        </p:nvGraphicFramePr>
        <p:xfrm>
          <a:off x="3384820" y="5157192"/>
          <a:ext cx="2247569" cy="648072"/>
        </p:xfrm>
        <a:graphic>
          <a:graphicData uri="http://schemas.openxmlformats.org/presentationml/2006/ole">
            <mc:AlternateContent xmlns:mc="http://schemas.openxmlformats.org/markup-compatibility/2006">
              <mc:Choice xmlns:v="urn:schemas-microsoft-com:vml" Requires="v">
                <p:oleObj spid="_x0000_s20512" name="Ecuación" r:id="rId15" imgW="1548728" imgH="444307" progId="Equation.3">
                  <p:embed/>
                </p:oleObj>
              </mc:Choice>
              <mc:Fallback>
                <p:oleObj name="Ecuación" r:id="rId15" imgW="1548728" imgH="444307"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84820" y="5157192"/>
                        <a:ext cx="2247569" cy="648072"/>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775542"/>
          </a:xfrm>
        </p:spPr>
        <p:txBody>
          <a:bodyPr>
            <a:noAutofit/>
          </a:bodyPr>
          <a:lstStyle/>
          <a:p>
            <a:pPr algn="ctr"/>
            <a:r>
              <a:rPr lang="es-EC" sz="3200" b="1" dirty="0" smtClean="0">
                <a:solidFill>
                  <a:schemeClr val="accent4">
                    <a:lumMod val="75000"/>
                  </a:schemeClr>
                </a:solidFill>
              </a:rPr>
              <a:t>RENDIMIENTO TÉRMICO</a:t>
            </a:r>
            <a:endParaRPr lang="es-EC" sz="3200" dirty="0">
              <a:solidFill>
                <a:schemeClr val="accent4">
                  <a:lumMod val="75000"/>
                </a:schemeClr>
              </a:solidFill>
            </a:endParaRPr>
          </a:p>
        </p:txBody>
      </p:sp>
      <p:sp>
        <p:nvSpPr>
          <p:cNvPr id="3" name="2 Rectángulo"/>
          <p:cNvSpPr/>
          <p:nvPr/>
        </p:nvSpPr>
        <p:spPr>
          <a:xfrm>
            <a:off x="755576" y="1898829"/>
            <a:ext cx="7632848" cy="954107"/>
          </a:xfrm>
          <a:prstGeom prst="rect">
            <a:avLst/>
          </a:prstGeom>
        </p:spPr>
        <p:txBody>
          <a:bodyPr wrap="square">
            <a:spAutoFit/>
          </a:bodyPr>
          <a:lstStyle/>
          <a:p>
            <a:pPr algn="just"/>
            <a:r>
              <a:rPr lang="es-ES" altLang="es-EC" sz="2800" dirty="0">
                <a:latin typeface="+mj-lt"/>
                <a:cs typeface="Times New Roman" pitchFamily="18" charset="0"/>
              </a:rPr>
              <a:t>El rendimiento térmico se calcula mediante la </a:t>
            </a:r>
            <a:r>
              <a:rPr lang="es-ES" altLang="es-EC" sz="2800" dirty="0" smtClean="0">
                <a:latin typeface="+mj-lt"/>
                <a:cs typeface="Times New Roman" pitchFamily="18" charset="0"/>
              </a:rPr>
              <a:t>ecuación:</a:t>
            </a:r>
            <a:endParaRPr lang="es-EC" sz="2800" dirty="0">
              <a:latin typeface="+mj-l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129470740"/>
              </p:ext>
            </p:extLst>
          </p:nvPr>
        </p:nvGraphicFramePr>
        <p:xfrm>
          <a:off x="3358942" y="3501008"/>
          <a:ext cx="2941250" cy="1008112"/>
        </p:xfrm>
        <a:graphic>
          <a:graphicData uri="http://schemas.openxmlformats.org/presentationml/2006/ole">
            <mc:AlternateContent xmlns:mc="http://schemas.openxmlformats.org/markup-compatibility/2006">
              <mc:Choice xmlns:v="urn:schemas-microsoft-com:vml" Requires="v">
                <p:oleObj spid="_x0000_s13359" r:id="rId4" imgW="1307532" imgH="444307" progId="Equation.3">
                  <p:embed/>
                </p:oleObj>
              </mc:Choice>
              <mc:Fallback>
                <p:oleObj r:id="rId4" imgW="1307532" imgH="444307" progId="Equation.3">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942" y="3501008"/>
                        <a:ext cx="2941250" cy="10081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899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457200" y="925266"/>
            <a:ext cx="8229600" cy="77554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3200" b="1" dirty="0" smtClean="0">
                <a:solidFill>
                  <a:schemeClr val="accent4">
                    <a:lumMod val="75000"/>
                  </a:schemeClr>
                </a:solidFill>
              </a:rPr>
              <a:t>DISEÑO DEL SISTEMA AUTOMÁTICO DE GIRO</a:t>
            </a:r>
            <a:endParaRPr lang="es-EC" sz="3200" b="1" dirty="0">
              <a:solidFill>
                <a:schemeClr val="accent4">
                  <a:lumMod val="75000"/>
                </a:schemeClr>
              </a:solidFill>
            </a:endParaRPr>
          </a:p>
        </p:txBody>
      </p:sp>
      <p:pic>
        <p:nvPicPr>
          <p:cNvPr id="6" name="0 Imagen"/>
          <p:cNvPicPr/>
          <p:nvPr/>
        </p:nvPicPr>
        <p:blipFill rotWithShape="1">
          <a:blip r:embed="rId3">
            <a:extLst>
              <a:ext uri="{28A0092B-C50C-407E-A947-70E740481C1C}">
                <a14:useLocalDpi xmlns:a14="http://schemas.microsoft.com/office/drawing/2010/main" val="0"/>
              </a:ext>
            </a:extLst>
          </a:blip>
          <a:srcRect l="20713" t="22683" r="17827" b="14370"/>
          <a:stretch/>
        </p:blipFill>
        <p:spPr bwMode="auto">
          <a:xfrm>
            <a:off x="1295636" y="1844824"/>
            <a:ext cx="6552728"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206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32599"/>
            <a:ext cx="8229600" cy="636161"/>
          </a:xfrm>
        </p:spPr>
        <p:txBody>
          <a:bodyPr>
            <a:normAutofit/>
          </a:bodyPr>
          <a:lstStyle/>
          <a:p>
            <a:pPr algn="ctr"/>
            <a:r>
              <a:rPr lang="es-EC" sz="2800" b="1" dirty="0" smtClean="0">
                <a:solidFill>
                  <a:schemeClr val="accent4">
                    <a:lumMod val="75000"/>
                  </a:schemeClr>
                </a:solidFill>
              </a:rPr>
              <a:t>DISEÑO MECÁNICO</a:t>
            </a:r>
            <a:endParaRPr lang="es-EC" sz="2800" b="1" dirty="0">
              <a:solidFill>
                <a:schemeClr val="accent4">
                  <a:lumMod val="75000"/>
                </a:schemeClr>
              </a:solidFill>
            </a:endParaRPr>
          </a:p>
        </p:txBody>
      </p:sp>
      <p:sp>
        <p:nvSpPr>
          <p:cNvPr id="3" name="2 Marcador de contenido"/>
          <p:cNvSpPr>
            <a:spLocks noGrp="1"/>
          </p:cNvSpPr>
          <p:nvPr>
            <p:ph idx="1"/>
          </p:nvPr>
        </p:nvSpPr>
        <p:spPr>
          <a:xfrm>
            <a:off x="457200" y="2492896"/>
            <a:ext cx="5842992" cy="3355652"/>
          </a:xfrm>
        </p:spPr>
        <p:txBody>
          <a:bodyPr>
            <a:normAutofit/>
          </a:bodyPr>
          <a:lstStyle/>
          <a:p>
            <a:pPr marL="0" indent="0" algn="just">
              <a:buNone/>
            </a:pPr>
            <a:r>
              <a:rPr lang="es-EC" dirty="0">
                <a:latin typeface="+mj-lt"/>
              </a:rPr>
              <a:t>Una cadena es un elemento de transmisión de potencia que se fabrica como una serie de eslabones que se unen mediante pernos. El diseño proporciona flexibilidad mientras permite que la cadena transmita fuerzas de tracción cuya magnitud es considerable.</a:t>
            </a:r>
          </a:p>
        </p:txBody>
      </p:sp>
      <p:sp>
        <p:nvSpPr>
          <p:cNvPr id="5" name="4 Rectángulo"/>
          <p:cNvSpPr/>
          <p:nvPr/>
        </p:nvSpPr>
        <p:spPr>
          <a:xfrm>
            <a:off x="467544" y="1772816"/>
            <a:ext cx="3456384" cy="461665"/>
          </a:xfrm>
          <a:prstGeom prst="rect">
            <a:avLst/>
          </a:prstGeom>
        </p:spPr>
        <p:txBody>
          <a:bodyPr wrap="square">
            <a:spAutoFit/>
          </a:bodyPr>
          <a:lstStyle/>
          <a:p>
            <a:r>
              <a:rPr lang="es-EC" sz="2400" b="1" dirty="0">
                <a:latin typeface="+mj-lt"/>
              </a:rPr>
              <a:t>Impulsores de cadena</a:t>
            </a:r>
            <a:endParaRPr lang="es-EC" sz="2400" dirty="0">
              <a:latin typeface="+mj-lt"/>
            </a:endParaRPr>
          </a:p>
        </p:txBody>
      </p:sp>
      <p:pic>
        <p:nvPicPr>
          <p:cNvPr id="18434" name="Picture 2" descr="C:\Users\Jorge\Desktop\C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80728"/>
            <a:ext cx="2112742" cy="486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76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92664"/>
          </a:xfrm>
        </p:spPr>
        <p:txBody>
          <a:bodyPr>
            <a:normAutofit fontScale="90000"/>
          </a:bodyPr>
          <a:lstStyle/>
          <a:p>
            <a:endParaRPr lang="es-EC" dirty="0"/>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3"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457200" y="604728"/>
            <a:ext cx="8229600" cy="59202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3200" b="1" dirty="0" smtClean="0">
                <a:solidFill>
                  <a:schemeClr val="accent4">
                    <a:lumMod val="75000"/>
                  </a:schemeClr>
                </a:solidFill>
              </a:rPr>
              <a:t>DISEÑO ELECTRÓNICO</a:t>
            </a:r>
            <a:endParaRPr lang="es-EC" sz="3200" b="1" dirty="0">
              <a:solidFill>
                <a:schemeClr val="accent4">
                  <a:lumMod val="75000"/>
                </a:schemeClr>
              </a:solidFill>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129948905"/>
              </p:ext>
            </p:extLst>
          </p:nvPr>
        </p:nvGraphicFramePr>
        <p:xfrm>
          <a:off x="35496" y="2219324"/>
          <a:ext cx="9433048" cy="3153891"/>
        </p:xfrm>
        <a:graphic>
          <a:graphicData uri="http://schemas.openxmlformats.org/presentationml/2006/ole">
            <mc:AlternateContent xmlns:mc="http://schemas.openxmlformats.org/markup-compatibility/2006">
              <mc:Choice xmlns:v="urn:schemas-microsoft-com:vml" Requires="v">
                <p:oleObj spid="_x0000_s15407" name="Visio" r:id="rId4" imgW="7752678" imgH="6216210" progId="Visio.Drawing.11">
                  <p:embed/>
                </p:oleObj>
              </mc:Choice>
              <mc:Fallback>
                <p:oleObj name="Visio" r:id="rId4" imgW="7752678" imgH="6216210"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28020" b="32126"/>
                      <a:stretch>
                        <a:fillRect/>
                      </a:stretch>
                    </p:blipFill>
                    <p:spPr bwMode="auto">
                      <a:xfrm>
                        <a:off x="35496" y="2219324"/>
                        <a:ext cx="9433048" cy="3153891"/>
                      </a:xfrm>
                      <a:prstGeom prst="rect">
                        <a:avLst/>
                      </a:prstGeom>
                      <a:noFill/>
                      <a:ln>
                        <a:noFill/>
                      </a:ln>
                      <a:effectLst/>
                    </p:spPr>
                  </p:pic>
                </p:oleObj>
              </mc:Fallback>
            </mc:AlternateContent>
          </a:graphicData>
        </a:graphic>
      </p:graphicFrame>
      <p:sp>
        <p:nvSpPr>
          <p:cNvPr id="7" name="6 Rectángulo"/>
          <p:cNvSpPr/>
          <p:nvPr/>
        </p:nvSpPr>
        <p:spPr>
          <a:xfrm>
            <a:off x="395536" y="1743199"/>
            <a:ext cx="3132396" cy="461665"/>
          </a:xfrm>
          <a:prstGeom prst="rect">
            <a:avLst/>
          </a:prstGeom>
        </p:spPr>
        <p:txBody>
          <a:bodyPr wrap="none">
            <a:spAutoFit/>
          </a:bodyPr>
          <a:lstStyle/>
          <a:p>
            <a:r>
              <a:rPr lang="es-ES" sz="2400" b="1" dirty="0" smtClean="0">
                <a:latin typeface="+mj-lt"/>
              </a:rPr>
              <a:t>Sistema Automático</a:t>
            </a:r>
            <a:endParaRPr lang="es-EC" sz="2400" b="1" dirty="0">
              <a:latin typeface="+mj-lt"/>
            </a:endParaRPr>
          </a:p>
        </p:txBody>
      </p:sp>
    </p:spTree>
    <p:extLst>
      <p:ext uri="{BB962C8B-B14F-4D97-AF65-F5344CB8AC3E}">
        <p14:creationId xmlns:p14="http://schemas.microsoft.com/office/powerpoint/2010/main" val="392603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04728"/>
            <a:ext cx="8229600" cy="592024"/>
          </a:xfrm>
        </p:spPr>
        <p:txBody>
          <a:bodyPr>
            <a:normAutofit/>
          </a:bodyPr>
          <a:lstStyle/>
          <a:p>
            <a:pPr algn="ctr"/>
            <a:r>
              <a:rPr lang="es-EC" sz="3200" b="1" dirty="0" smtClean="0">
                <a:solidFill>
                  <a:schemeClr val="accent4">
                    <a:lumMod val="75000"/>
                  </a:schemeClr>
                </a:solidFill>
              </a:rPr>
              <a:t>DISEÑO ELECTRÓNICO</a:t>
            </a:r>
            <a:endParaRPr lang="es-EC" sz="3200" b="1" dirty="0">
              <a:solidFill>
                <a:schemeClr val="accent4">
                  <a:lumMod val="75000"/>
                </a:schemeClr>
              </a:solidFill>
            </a:endParaRPr>
          </a:p>
        </p:txBody>
      </p:sp>
      <p:sp>
        <p:nvSpPr>
          <p:cNvPr id="3" name="2 Rectángulo"/>
          <p:cNvSpPr/>
          <p:nvPr/>
        </p:nvSpPr>
        <p:spPr>
          <a:xfrm>
            <a:off x="683568" y="1412776"/>
            <a:ext cx="1571264" cy="461665"/>
          </a:xfrm>
          <a:prstGeom prst="rect">
            <a:avLst/>
          </a:prstGeom>
        </p:spPr>
        <p:txBody>
          <a:bodyPr wrap="none">
            <a:spAutoFit/>
          </a:bodyPr>
          <a:lstStyle/>
          <a:p>
            <a:r>
              <a:rPr lang="es-ES" sz="2400" b="1" dirty="0">
                <a:latin typeface="+mj-lt"/>
              </a:rPr>
              <a:t>Sensores</a:t>
            </a:r>
            <a:endParaRPr lang="es-EC" sz="2400" b="1" dirty="0">
              <a:latin typeface="+mj-lt"/>
            </a:endParaRPr>
          </a:p>
        </p:txBody>
      </p:sp>
      <p:sp>
        <p:nvSpPr>
          <p:cNvPr id="6" name="5 Rectángulo"/>
          <p:cNvSpPr/>
          <p:nvPr/>
        </p:nvSpPr>
        <p:spPr>
          <a:xfrm>
            <a:off x="683568" y="2060848"/>
            <a:ext cx="7704856" cy="1200329"/>
          </a:xfrm>
          <a:prstGeom prst="rect">
            <a:avLst/>
          </a:prstGeom>
        </p:spPr>
        <p:txBody>
          <a:bodyPr wrap="square">
            <a:spAutoFit/>
          </a:bodyPr>
          <a:lstStyle/>
          <a:p>
            <a:pPr algn="just"/>
            <a:r>
              <a:rPr lang="es-EC" sz="2400" dirty="0">
                <a:latin typeface="+mj-lt"/>
              </a:rPr>
              <a:t>El término sensor se refiere a un elemento que produce una señal relacionada con la cantidad que se está midiendo. </a:t>
            </a:r>
            <a:endParaRPr lang="es-EC" sz="2400" dirty="0" smtClean="0">
              <a:latin typeface="+mj-lt"/>
            </a:endParaRPr>
          </a:p>
        </p:txBody>
      </p:sp>
      <p:sp>
        <p:nvSpPr>
          <p:cNvPr id="7" name="571395 Rectángulo"/>
          <p:cNvSpPr>
            <a:spLocks noChangeArrowheads="1"/>
          </p:cNvSpPr>
          <p:nvPr/>
        </p:nvSpPr>
        <p:spPr bwMode="auto">
          <a:xfrm>
            <a:off x="3068830" y="3406764"/>
            <a:ext cx="3275013" cy="1150938"/>
          </a:xfrm>
          <a:prstGeom prst="rect">
            <a:avLst/>
          </a:prstGeom>
          <a:solidFill>
            <a:schemeClr val="accent1"/>
          </a:solidFill>
          <a:ln w="9525" algn="ctr">
            <a:solidFill>
              <a:schemeClr val="tx1"/>
            </a:solidFill>
            <a:miter lim="800000"/>
            <a:headEnd/>
            <a:tailEnd/>
          </a:ln>
        </p:spPr>
        <p:txBody>
          <a:bodyPr wrap="none" anchor="ctr"/>
          <a:lstStyle/>
          <a:p>
            <a:pPr algn="ctr"/>
            <a:r>
              <a:rPr lang="es-ES" dirty="0" smtClean="0"/>
              <a:t>Sensor</a:t>
            </a:r>
            <a:endParaRPr lang="es-ES" dirty="0"/>
          </a:p>
        </p:txBody>
      </p:sp>
      <p:sp>
        <p:nvSpPr>
          <p:cNvPr id="8" name="571396 Conector recto"/>
          <p:cNvSpPr>
            <a:spLocks noChangeShapeType="1"/>
          </p:cNvSpPr>
          <p:nvPr/>
        </p:nvSpPr>
        <p:spPr bwMode="auto">
          <a:xfrm>
            <a:off x="1665480" y="3981439"/>
            <a:ext cx="1403350" cy="0"/>
          </a:xfrm>
          <a:prstGeom prst="line">
            <a:avLst/>
          </a:prstGeom>
          <a:noFill/>
          <a:ln w="9525" algn="ctr">
            <a:solidFill>
              <a:schemeClr val="tx1"/>
            </a:solidFill>
            <a:miter lim="800000"/>
            <a:headEnd/>
            <a:tailEnd type="triangle" w="med" len="med"/>
          </a:ln>
        </p:spPr>
        <p:txBody>
          <a:bodyPr wrap="none"/>
          <a:lstStyle/>
          <a:p>
            <a:endParaRPr lang="en-US"/>
          </a:p>
        </p:txBody>
      </p:sp>
      <p:sp>
        <p:nvSpPr>
          <p:cNvPr id="9" name="571397 Conector recto"/>
          <p:cNvSpPr>
            <a:spLocks noChangeShapeType="1"/>
          </p:cNvSpPr>
          <p:nvPr/>
        </p:nvSpPr>
        <p:spPr bwMode="auto">
          <a:xfrm>
            <a:off x="6343843" y="3981439"/>
            <a:ext cx="1169987" cy="0"/>
          </a:xfrm>
          <a:prstGeom prst="line">
            <a:avLst/>
          </a:prstGeom>
          <a:noFill/>
          <a:ln w="9525" algn="ctr">
            <a:solidFill>
              <a:schemeClr val="tx1"/>
            </a:solidFill>
            <a:miter lim="800000"/>
            <a:headEnd/>
            <a:tailEnd type="triangle" w="med" len="med"/>
          </a:ln>
        </p:spPr>
        <p:txBody>
          <a:bodyPr wrap="none"/>
          <a:lstStyle/>
          <a:p>
            <a:endParaRPr lang="en-US"/>
          </a:p>
        </p:txBody>
      </p:sp>
      <p:sp>
        <p:nvSpPr>
          <p:cNvPr id="10" name="571398 CuadroTexto"/>
          <p:cNvSpPr txBox="1">
            <a:spLocks noChangeArrowheads="1"/>
          </p:cNvSpPr>
          <p:nvPr/>
        </p:nvSpPr>
        <p:spPr bwMode="auto">
          <a:xfrm>
            <a:off x="1193993" y="3765539"/>
            <a:ext cx="312737" cy="366713"/>
          </a:xfrm>
          <a:prstGeom prst="rect">
            <a:avLst/>
          </a:prstGeom>
          <a:noFill/>
          <a:ln w="9525">
            <a:noFill/>
            <a:miter lim="800000"/>
            <a:headEnd/>
            <a:tailEnd/>
          </a:ln>
        </p:spPr>
        <p:txBody>
          <a:bodyPr>
            <a:spAutoFit/>
          </a:bodyPr>
          <a:lstStyle/>
          <a:p>
            <a:pPr>
              <a:spcBef>
                <a:spcPct val="50000"/>
              </a:spcBef>
            </a:pPr>
            <a:r>
              <a:rPr lang="es-ES"/>
              <a:t>I</a:t>
            </a:r>
          </a:p>
        </p:txBody>
      </p:sp>
      <p:sp>
        <p:nvSpPr>
          <p:cNvPr id="11" name="571399 CuadroTexto"/>
          <p:cNvSpPr txBox="1">
            <a:spLocks noChangeArrowheads="1"/>
          </p:cNvSpPr>
          <p:nvPr/>
        </p:nvSpPr>
        <p:spPr bwMode="auto">
          <a:xfrm>
            <a:off x="7513830" y="3765539"/>
            <a:ext cx="390525" cy="366713"/>
          </a:xfrm>
          <a:prstGeom prst="rect">
            <a:avLst/>
          </a:prstGeom>
          <a:noFill/>
          <a:ln w="9525">
            <a:noFill/>
            <a:miter lim="800000"/>
            <a:headEnd/>
            <a:tailEnd/>
          </a:ln>
        </p:spPr>
        <p:txBody>
          <a:bodyPr>
            <a:spAutoFit/>
          </a:bodyPr>
          <a:lstStyle/>
          <a:p>
            <a:pPr>
              <a:spcBef>
                <a:spcPct val="50000"/>
              </a:spcBef>
            </a:pPr>
            <a:r>
              <a:rPr lang="es-ES"/>
              <a:t>O</a:t>
            </a:r>
          </a:p>
        </p:txBody>
      </p:sp>
      <p:pic>
        <p:nvPicPr>
          <p:cNvPr id="12" name="571401 Rectángulo"/>
          <p:cNvPicPr>
            <a:picLocks noChangeAspect="1" noChangeArrowheads="1"/>
          </p:cNvPicPr>
          <p:nvPr/>
        </p:nvPicPr>
        <p:blipFill>
          <a:blip r:embed="rId3"/>
          <a:srcRect/>
          <a:stretch>
            <a:fillRect/>
          </a:stretch>
        </p:blipFill>
        <p:spPr bwMode="auto">
          <a:xfrm rot="2117215" flipH="1">
            <a:off x="2613025" y="4885531"/>
            <a:ext cx="231775" cy="1152525"/>
          </a:xfrm>
          <a:prstGeom prst="rect">
            <a:avLst/>
          </a:prstGeom>
          <a:noFill/>
          <a:ln w="9525">
            <a:noFill/>
            <a:miter lim="800000"/>
            <a:headEnd/>
            <a:tailEnd/>
          </a:ln>
        </p:spPr>
      </p:pic>
      <p:sp>
        <p:nvSpPr>
          <p:cNvPr id="13" name="571402 Rectángulo"/>
          <p:cNvSpPr>
            <a:spLocks noChangeArrowheads="1"/>
          </p:cNvSpPr>
          <p:nvPr/>
        </p:nvSpPr>
        <p:spPr bwMode="auto">
          <a:xfrm>
            <a:off x="2224088" y="4885531"/>
            <a:ext cx="1014412" cy="1150938"/>
          </a:xfrm>
          <a:prstGeom prst="rect">
            <a:avLst/>
          </a:prstGeom>
          <a:noFill/>
          <a:ln w="9525" algn="ctr">
            <a:solidFill>
              <a:schemeClr val="tx1"/>
            </a:solidFill>
            <a:miter lim="800000"/>
            <a:headEnd/>
            <a:tailEnd/>
          </a:ln>
        </p:spPr>
        <p:txBody>
          <a:bodyPr wrap="none" anchor="ctr"/>
          <a:lstStyle/>
          <a:p>
            <a:pPr algn="ctr"/>
            <a:endParaRPr lang="es-ES"/>
          </a:p>
        </p:txBody>
      </p:sp>
      <p:sp>
        <p:nvSpPr>
          <p:cNvPr id="14" name="571403 Conector recto"/>
          <p:cNvSpPr>
            <a:spLocks noChangeShapeType="1"/>
          </p:cNvSpPr>
          <p:nvPr/>
        </p:nvSpPr>
        <p:spPr bwMode="auto">
          <a:xfrm flipV="1">
            <a:off x="1443038" y="5460206"/>
            <a:ext cx="781050" cy="1588"/>
          </a:xfrm>
          <a:prstGeom prst="line">
            <a:avLst/>
          </a:prstGeom>
          <a:noFill/>
          <a:ln w="9525" algn="ctr">
            <a:solidFill>
              <a:schemeClr val="tx1"/>
            </a:solidFill>
            <a:miter lim="800000"/>
            <a:headEnd/>
            <a:tailEnd type="triangle" w="med" len="med"/>
          </a:ln>
        </p:spPr>
        <p:txBody>
          <a:bodyPr wrap="none"/>
          <a:lstStyle/>
          <a:p>
            <a:endParaRPr lang="en-US"/>
          </a:p>
        </p:txBody>
      </p:sp>
      <p:sp>
        <p:nvSpPr>
          <p:cNvPr id="15" name="571404 Conector recto"/>
          <p:cNvSpPr>
            <a:spLocks noChangeShapeType="1"/>
          </p:cNvSpPr>
          <p:nvPr/>
        </p:nvSpPr>
        <p:spPr bwMode="auto">
          <a:xfrm>
            <a:off x="3238500" y="5461794"/>
            <a:ext cx="547688" cy="0"/>
          </a:xfrm>
          <a:prstGeom prst="line">
            <a:avLst/>
          </a:prstGeom>
          <a:noFill/>
          <a:ln w="9525" algn="ctr">
            <a:solidFill>
              <a:schemeClr val="tx1"/>
            </a:solidFill>
            <a:miter lim="800000"/>
            <a:headEnd/>
            <a:tailEnd type="triangle" w="med" len="med"/>
          </a:ln>
        </p:spPr>
        <p:txBody>
          <a:bodyPr wrap="none"/>
          <a:lstStyle/>
          <a:p>
            <a:endParaRPr lang="en-US"/>
          </a:p>
        </p:txBody>
      </p:sp>
      <p:sp>
        <p:nvSpPr>
          <p:cNvPr id="16" name="571405 CuadroTexto"/>
          <p:cNvSpPr txBox="1">
            <a:spLocks noChangeArrowheads="1"/>
          </p:cNvSpPr>
          <p:nvPr/>
        </p:nvSpPr>
        <p:spPr bwMode="auto">
          <a:xfrm>
            <a:off x="663575" y="5517356"/>
            <a:ext cx="1560513" cy="304800"/>
          </a:xfrm>
          <a:prstGeom prst="rect">
            <a:avLst/>
          </a:prstGeom>
          <a:noFill/>
          <a:ln w="9525">
            <a:noFill/>
            <a:miter lim="800000"/>
            <a:headEnd/>
            <a:tailEnd/>
          </a:ln>
        </p:spPr>
        <p:txBody>
          <a:bodyPr>
            <a:spAutoFit/>
          </a:bodyPr>
          <a:lstStyle/>
          <a:p>
            <a:pPr>
              <a:spcBef>
                <a:spcPct val="50000"/>
              </a:spcBef>
            </a:pPr>
            <a:r>
              <a:rPr lang="es-ES" sz="1400"/>
              <a:t>Temperatura</a:t>
            </a:r>
          </a:p>
        </p:txBody>
      </p:sp>
      <p:sp>
        <p:nvSpPr>
          <p:cNvPr id="17" name="571406 CuadroTexto"/>
          <p:cNvSpPr txBox="1">
            <a:spLocks noChangeArrowheads="1"/>
          </p:cNvSpPr>
          <p:nvPr/>
        </p:nvSpPr>
        <p:spPr bwMode="auto">
          <a:xfrm>
            <a:off x="3394075" y="5533231"/>
            <a:ext cx="1403350" cy="304800"/>
          </a:xfrm>
          <a:prstGeom prst="rect">
            <a:avLst/>
          </a:prstGeom>
          <a:noFill/>
          <a:ln w="9525">
            <a:noFill/>
            <a:miter lim="800000"/>
            <a:headEnd/>
            <a:tailEnd/>
          </a:ln>
        </p:spPr>
        <p:txBody>
          <a:bodyPr>
            <a:spAutoFit/>
          </a:bodyPr>
          <a:lstStyle/>
          <a:p>
            <a:pPr>
              <a:spcBef>
                <a:spcPct val="50000"/>
              </a:spcBef>
            </a:pPr>
            <a:r>
              <a:rPr lang="es-ES" sz="1400"/>
              <a:t>Dilatación</a:t>
            </a:r>
          </a:p>
        </p:txBody>
      </p:sp>
    </p:spTree>
    <p:extLst>
      <p:ext uri="{BB962C8B-B14F-4D97-AF65-F5344CB8AC3E}">
        <p14:creationId xmlns:p14="http://schemas.microsoft.com/office/powerpoint/2010/main" val="11321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548680"/>
            <a:ext cx="8229600" cy="626982"/>
          </a:xfrm>
        </p:spPr>
        <p:txBody>
          <a:bodyPr>
            <a:noAutofit/>
          </a:bodyPr>
          <a:lstStyle/>
          <a:p>
            <a:pPr lvl="1" algn="ctr" rtl="0">
              <a:spcBef>
                <a:spcPct val="0"/>
              </a:spcBef>
            </a:pPr>
            <a:r>
              <a:rPr lang="es-ES" sz="2800" b="1" dirty="0" smtClean="0">
                <a:solidFill>
                  <a:schemeClr val="accent4">
                    <a:lumMod val="75000"/>
                  </a:schemeClr>
                </a:solidFill>
                <a:latin typeface="+mj-lt"/>
              </a:rPr>
              <a:t>SENSORES </a:t>
            </a:r>
            <a:endParaRPr lang="es-EC" sz="2800" dirty="0">
              <a:solidFill>
                <a:schemeClr val="accent4">
                  <a:lumMod val="75000"/>
                </a:schemeClr>
              </a:solidFill>
              <a:latin typeface="+mj-lt"/>
            </a:endParaRPr>
          </a:p>
        </p:txBody>
      </p:sp>
      <p:pic>
        <p:nvPicPr>
          <p:cNvPr id="6" name="5 Imagen" descr="Waterproof DS18B20 Digital temperature sensor + extras"/>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6118"/>
            <a:ext cx="2376264" cy="1827881"/>
          </a:xfrm>
          <a:prstGeom prst="rect">
            <a:avLst/>
          </a:prstGeom>
          <a:noFill/>
          <a:ln>
            <a:noFill/>
          </a:ln>
        </p:spPr>
      </p:pic>
      <p:pic>
        <p:nvPicPr>
          <p:cNvPr id="10" name="9 Imagen" descr="C:\Users\Usuario\Pictures\TESIS\ULTIMAS\Nueva carpeta\DSC_0129.jpg"/>
          <p:cNvPicPr/>
          <p:nvPr/>
        </p:nvPicPr>
        <p:blipFill rotWithShape="1">
          <a:blip r:embed="rId4" cstate="print">
            <a:extLst>
              <a:ext uri="{28A0092B-C50C-407E-A947-70E740481C1C}">
                <a14:useLocalDpi xmlns:a14="http://schemas.microsoft.com/office/drawing/2010/main" val="0"/>
              </a:ext>
            </a:extLst>
          </a:blip>
          <a:srcRect t="16954" b="9626"/>
          <a:stretch/>
        </p:blipFill>
        <p:spPr bwMode="auto">
          <a:xfrm>
            <a:off x="3347864" y="1436118"/>
            <a:ext cx="2809002" cy="1893193"/>
          </a:xfrm>
          <a:prstGeom prst="rect">
            <a:avLst/>
          </a:prstGeom>
          <a:noFill/>
          <a:ln>
            <a:noFill/>
          </a:ln>
          <a:extLst>
            <a:ext uri="{53640926-AAD7-44D8-BBD7-CCE9431645EC}">
              <a14:shadowObscured xmlns:a14="http://schemas.microsoft.com/office/drawing/2010/main"/>
            </a:ext>
          </a:extLst>
        </p:spPr>
      </p:pic>
      <p:pic>
        <p:nvPicPr>
          <p:cNvPr id="11" name="10 Imagen" descr="3590S POTENCIOMETRO BOURNS 10 VUELTAS EJE 6.35mm 10K Ohm"/>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239452"/>
            <a:ext cx="2448272" cy="2024547"/>
          </a:xfrm>
          <a:prstGeom prst="rect">
            <a:avLst/>
          </a:prstGeom>
          <a:noFill/>
          <a:ln>
            <a:noFill/>
          </a:ln>
        </p:spPr>
      </p:pic>
      <p:pic>
        <p:nvPicPr>
          <p:cNvPr id="12" name="11 Imagen" descr="Liquid Flow Meter -  Plastic 1/2"/>
          <p:cNvPicPr/>
          <p:nvPr/>
        </p:nvPicPr>
        <p:blipFill>
          <a:blip r:embed="rId6">
            <a:extLst>
              <a:ext uri="{28A0092B-C50C-407E-A947-70E740481C1C}">
                <a14:useLocalDpi xmlns:a14="http://schemas.microsoft.com/office/drawing/2010/main" val="0"/>
              </a:ext>
            </a:extLst>
          </a:blip>
          <a:srcRect/>
          <a:stretch>
            <a:fillRect/>
          </a:stretch>
        </p:blipFill>
        <p:spPr bwMode="auto">
          <a:xfrm>
            <a:off x="3239851" y="3717032"/>
            <a:ext cx="2664296" cy="2016224"/>
          </a:xfrm>
          <a:prstGeom prst="rect">
            <a:avLst/>
          </a:prstGeom>
          <a:noFill/>
          <a:ln>
            <a:noFill/>
          </a:ln>
        </p:spPr>
      </p:pic>
    </p:spTree>
    <p:extLst>
      <p:ext uri="{BB962C8B-B14F-4D97-AF65-F5344CB8AC3E}">
        <p14:creationId xmlns:p14="http://schemas.microsoft.com/office/powerpoint/2010/main" val="568338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457200" y="548680"/>
            <a:ext cx="8229600" cy="63668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chemeClr val="accent4">
                    <a:lumMod val="75000"/>
                  </a:schemeClr>
                </a:solidFill>
              </a:rPr>
              <a:t>CONTROL DE GIRO DEL MOTOR</a:t>
            </a:r>
            <a:endParaRPr lang="es-EC" sz="3200" b="1" dirty="0">
              <a:solidFill>
                <a:schemeClr val="accent4">
                  <a:lumMod val="75000"/>
                </a:schemeClr>
              </a:solidFill>
            </a:endParaRPr>
          </a:p>
        </p:txBody>
      </p:sp>
      <p:sp>
        <p:nvSpPr>
          <p:cNvPr id="6" name="5 Rectángulo"/>
          <p:cNvSpPr/>
          <p:nvPr/>
        </p:nvSpPr>
        <p:spPr>
          <a:xfrm>
            <a:off x="719572" y="1737893"/>
            <a:ext cx="7704856" cy="1323439"/>
          </a:xfrm>
          <a:prstGeom prst="rect">
            <a:avLst/>
          </a:prstGeom>
        </p:spPr>
        <p:txBody>
          <a:bodyPr wrap="square">
            <a:spAutoFit/>
          </a:bodyPr>
          <a:lstStyle/>
          <a:p>
            <a:pPr algn="just"/>
            <a:r>
              <a:rPr lang="es-ES" sz="2000" dirty="0">
                <a:latin typeface="+mj-lt"/>
              </a:rPr>
              <a:t>El circuito H, permitirá al motor DC girar en ambos sentidos, avance y retroceso. El circuito tiene que ser construido con dos relés (K1 y K2) cada uno con: un contacto normalmente abierto y otro normalmente cerrado. </a:t>
            </a:r>
            <a:endParaRPr lang="es-EC" sz="2000" dirty="0">
              <a:latin typeface="+mj-lt"/>
            </a:endParaRPr>
          </a:p>
        </p:txBody>
      </p:sp>
      <p:pic>
        <p:nvPicPr>
          <p:cNvPr id="7" name="6 Imagen"/>
          <p:cNvPicPr/>
          <p:nvPr/>
        </p:nvPicPr>
        <p:blipFill rotWithShape="1">
          <a:blip r:embed="rId3"/>
          <a:srcRect l="11742" t="35757" r="4541" b="7576"/>
          <a:stretch/>
        </p:blipFill>
        <p:spPr bwMode="auto">
          <a:xfrm>
            <a:off x="1529661" y="3135953"/>
            <a:ext cx="6084676" cy="2808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58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620688"/>
            <a:ext cx="8229600" cy="566936"/>
          </a:xfrm>
        </p:spPr>
        <p:txBody>
          <a:bodyPr>
            <a:normAutofit/>
          </a:bodyPr>
          <a:lstStyle/>
          <a:p>
            <a:pPr algn="ctr"/>
            <a:r>
              <a:rPr lang="es-EC" sz="3200" b="1" dirty="0" smtClean="0">
                <a:solidFill>
                  <a:schemeClr val="accent4">
                    <a:lumMod val="75000"/>
                  </a:schemeClr>
                </a:solidFill>
              </a:rPr>
              <a:t>INTERFACES REQUERIDAS</a:t>
            </a:r>
            <a:endParaRPr lang="es-EC" sz="3200" b="1" dirty="0">
              <a:solidFill>
                <a:schemeClr val="accent4">
                  <a:lumMod val="75000"/>
                </a:schemeClr>
              </a:solidFill>
            </a:endParaRPr>
          </a:p>
        </p:txBody>
      </p:sp>
      <p:pic>
        <p:nvPicPr>
          <p:cNvPr id="16434" name="Picture 50"/>
          <p:cNvPicPr>
            <a:picLocks noChangeAspect="1" noChangeArrowheads="1"/>
          </p:cNvPicPr>
          <p:nvPr/>
        </p:nvPicPr>
        <p:blipFill rotWithShape="1">
          <a:blip r:embed="rId3">
            <a:extLst>
              <a:ext uri="{28A0092B-C50C-407E-A947-70E740481C1C}">
                <a14:useLocalDpi xmlns:a14="http://schemas.microsoft.com/office/drawing/2010/main" val="0"/>
              </a:ext>
            </a:extLst>
          </a:blip>
          <a:srcRect l="24351" t="17143" r="12338" b="13195"/>
          <a:stretch/>
        </p:blipFill>
        <p:spPr bwMode="auto">
          <a:xfrm>
            <a:off x="1378355" y="1412776"/>
            <a:ext cx="638728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523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785794"/>
            <a:ext cx="8229600" cy="632666"/>
          </a:xfrm>
        </p:spPr>
        <p:txBody>
          <a:bodyPr>
            <a:normAutofit/>
          </a:bodyPr>
          <a:lstStyle/>
          <a:p>
            <a:pPr algn="ctr"/>
            <a:r>
              <a:rPr lang="es-EC" sz="3200" b="1" dirty="0" smtClean="0">
                <a:solidFill>
                  <a:schemeClr val="accent4">
                    <a:lumMod val="75000"/>
                  </a:schemeClr>
                </a:solidFill>
              </a:rPr>
              <a:t>SELECCIÓN DEL MICROCONTROLADOR</a:t>
            </a:r>
            <a:endParaRPr lang="es-EC" sz="3200" b="1" dirty="0">
              <a:solidFill>
                <a:schemeClr val="accent4">
                  <a:lumMod val="75000"/>
                </a:schemeClr>
              </a:solidFill>
            </a:endParaRPr>
          </a:p>
        </p:txBody>
      </p:sp>
      <p:pic>
        <p:nvPicPr>
          <p:cNvPr id="6" name="5 Imagen" descr="http://arduino.cc/en/uploads/Main/ArduinoADK_R3_Front_450px.jpg?random=1389977924917"/>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16999"/>
            <a:ext cx="4968553" cy="302433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683568" y="2852936"/>
            <a:ext cx="8229600" cy="2736304"/>
          </a:xfrm>
        </p:spPr>
        <p:txBody>
          <a:bodyPr>
            <a:noAutofit/>
          </a:bodyPr>
          <a:lstStyle/>
          <a:p>
            <a:pPr marL="0" indent="0" algn="ctr">
              <a:buNone/>
            </a:pPr>
            <a:r>
              <a:rPr lang="es-ES" sz="2000" b="1" dirty="0" smtClean="0">
                <a:latin typeface="Arial" panose="020B0604020202020204" pitchFamily="34" charset="0"/>
                <a:cs typeface="Arial" panose="020B0604020202020204" pitchFamily="34" charset="0"/>
              </a:rPr>
              <a:t>ELABORADO </a:t>
            </a:r>
            <a:r>
              <a:rPr lang="es-ES" sz="2000" b="1" dirty="0">
                <a:latin typeface="Arial" panose="020B0604020202020204" pitchFamily="34" charset="0"/>
                <a:cs typeface="Arial" panose="020B0604020202020204" pitchFamily="34" charset="0"/>
              </a:rPr>
              <a:t>POR:</a:t>
            </a:r>
            <a:endParaRPr lang="es-EC" sz="2000" b="1" dirty="0">
              <a:latin typeface="Arial" panose="020B0604020202020204" pitchFamily="34" charset="0"/>
              <a:cs typeface="Arial" panose="020B0604020202020204" pitchFamily="34" charset="0"/>
            </a:endParaRPr>
          </a:p>
          <a:p>
            <a:pPr marL="0" indent="0" algn="ctr">
              <a:buNone/>
            </a:pPr>
            <a:r>
              <a:rPr lang="es-EC" sz="2000" b="1" dirty="0" smtClean="0">
                <a:latin typeface="Arial" panose="020B0604020202020204" pitchFamily="34" charset="0"/>
                <a:cs typeface="Arial" panose="020B0604020202020204" pitchFamily="34" charset="0"/>
              </a:rPr>
              <a:t>ORBEA SAMANIEGO EDISON GUSTAVO</a:t>
            </a:r>
            <a:endParaRPr lang="es-EC" sz="2000" b="1" dirty="0">
              <a:latin typeface="Arial" panose="020B0604020202020204" pitchFamily="34" charset="0"/>
              <a:cs typeface="Arial" panose="020B0604020202020204" pitchFamily="34" charset="0"/>
            </a:endParaRPr>
          </a:p>
          <a:p>
            <a:pPr marL="0" indent="0" algn="ctr">
              <a:buNone/>
            </a:pPr>
            <a:r>
              <a:rPr lang="es-EC" sz="2000" b="1" dirty="0" smtClean="0">
                <a:latin typeface="Arial" panose="020B0604020202020204" pitchFamily="34" charset="0"/>
                <a:cs typeface="Arial" panose="020B0604020202020204" pitchFamily="34" charset="0"/>
              </a:rPr>
              <a:t>SILVA BRAVO JORGE LUIS</a:t>
            </a:r>
          </a:p>
          <a:p>
            <a:pPr marL="0" indent="0" algn="ctr">
              <a:buNone/>
            </a:pPr>
            <a:endParaRPr lang="es-EC" sz="2000" b="1" dirty="0">
              <a:latin typeface="Arial" panose="020B0604020202020204" pitchFamily="34" charset="0"/>
              <a:cs typeface="Arial" panose="020B0604020202020204" pitchFamily="34" charset="0"/>
            </a:endParaRPr>
          </a:p>
          <a:p>
            <a:pPr marL="0" indent="0" algn="ctr">
              <a:buNone/>
            </a:pP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DIRECTOR: </a:t>
            </a:r>
            <a:r>
              <a:rPr lang="es-ES" sz="2000" b="1" dirty="0" smtClean="0">
                <a:latin typeface="Arial" panose="020B0604020202020204" pitchFamily="34" charset="0"/>
                <a:cs typeface="Arial" panose="020B0604020202020204" pitchFamily="34" charset="0"/>
              </a:rPr>
              <a:t>ING. JOSÉ GUASUMBA</a:t>
            </a:r>
            <a:endParaRPr lang="es-EC" sz="2000" b="1" dirty="0">
              <a:latin typeface="Arial" panose="020B0604020202020204" pitchFamily="34" charset="0"/>
              <a:cs typeface="Arial" panose="020B0604020202020204" pitchFamily="34" charset="0"/>
            </a:endParaRPr>
          </a:p>
          <a:p>
            <a:pPr marL="0" indent="0" algn="ctr">
              <a:buNone/>
            </a:pPr>
            <a:r>
              <a:rPr lang="es-ES" sz="2000" b="1" dirty="0">
                <a:latin typeface="Arial" panose="020B0604020202020204" pitchFamily="34" charset="0"/>
                <a:cs typeface="Arial" panose="020B0604020202020204" pitchFamily="34" charset="0"/>
              </a:rPr>
              <a:t>CODIRECTOR: ING. </a:t>
            </a:r>
            <a:r>
              <a:rPr lang="es-ES" sz="2000" b="1" dirty="0" smtClean="0">
                <a:latin typeface="Arial" panose="020B0604020202020204" pitchFamily="34" charset="0"/>
                <a:cs typeface="Arial" panose="020B0604020202020204" pitchFamily="34" charset="0"/>
              </a:rPr>
              <a:t>NICOLÁS PÁEZ</a:t>
            </a:r>
            <a:endParaRPr lang="es-EC" sz="2000" b="1" dirty="0">
              <a:latin typeface="Arial" panose="020B0604020202020204" pitchFamily="34" charset="0"/>
              <a:cs typeface="Arial" panose="020B0604020202020204" pitchFamily="34" charset="0"/>
            </a:endParaRPr>
          </a:p>
        </p:txBody>
      </p:sp>
      <p:sp>
        <p:nvSpPr>
          <p:cNvPr id="4" name="1 Título"/>
          <p:cNvSpPr txBox="1">
            <a:spLocks/>
          </p:cNvSpPr>
          <p:nvPr/>
        </p:nvSpPr>
        <p:spPr>
          <a:xfrm>
            <a:off x="357158" y="1196752"/>
            <a:ext cx="8373616" cy="122356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just"/>
            <a:r>
              <a:rPr lang="es-EC" sz="2400" b="1" dirty="0" smtClean="0">
                <a:solidFill>
                  <a:prstClr val="black"/>
                </a:solidFill>
              </a:rPr>
              <a:t>“INGENIERÍA INVERSA Y REPOTENCIACIÓN PARA LA OPTIMIZACIÓN, TOMA DE DATOS Y CONTROL DEL COLECTOR CILÍNDRICO PARABÓLICO DE </a:t>
            </a:r>
            <a:r>
              <a:rPr lang="es-ES" sz="2400" b="1" dirty="0">
                <a:solidFill>
                  <a:schemeClr val="tx1"/>
                </a:solidFill>
              </a:rPr>
              <a:t>7.2 m</a:t>
            </a:r>
            <a:r>
              <a:rPr lang="es-ES" sz="2400" b="1" baseline="30000" dirty="0">
                <a:solidFill>
                  <a:schemeClr val="tx1"/>
                </a:solidFill>
              </a:rPr>
              <a:t>2</a:t>
            </a:r>
            <a:endParaRPr lang="es-EC" sz="2400" b="1" dirty="0">
              <a:solidFill>
                <a:schemeClr val="tx1"/>
              </a:solidFill>
            </a:endParaRPr>
          </a:p>
        </p:txBody>
      </p:sp>
    </p:spTree>
    <p:extLst>
      <p:ext uri="{BB962C8B-B14F-4D97-AF65-F5344CB8AC3E}">
        <p14:creationId xmlns:p14="http://schemas.microsoft.com/office/powerpoint/2010/main" val="1339958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457200" y="618424"/>
            <a:ext cx="822960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C" sz="2800" b="1" smtClean="0">
                <a:solidFill>
                  <a:schemeClr val="accent4">
                    <a:lumMod val="75000"/>
                  </a:schemeClr>
                </a:solidFill>
              </a:rPr>
              <a:t>DISEÑO DE INTERFAZ GRÁFICA</a:t>
            </a:r>
            <a:endParaRPr lang="es-EC" sz="2800" b="1" dirty="0">
              <a:solidFill>
                <a:schemeClr val="accent4">
                  <a:lumMod val="75000"/>
                </a:schemeClr>
              </a:solidFill>
            </a:endParaRPr>
          </a:p>
        </p:txBody>
      </p:sp>
      <p:sp>
        <p:nvSpPr>
          <p:cNvPr id="6" name="5 Rectángulo"/>
          <p:cNvSpPr/>
          <p:nvPr/>
        </p:nvSpPr>
        <p:spPr>
          <a:xfrm>
            <a:off x="457200" y="1700808"/>
            <a:ext cx="7931224" cy="3785652"/>
          </a:xfrm>
          <a:prstGeom prst="rect">
            <a:avLst/>
          </a:prstGeom>
        </p:spPr>
        <p:txBody>
          <a:bodyPr wrap="square">
            <a:spAutoFit/>
          </a:bodyPr>
          <a:lstStyle/>
          <a:p>
            <a:pPr algn="just"/>
            <a:r>
              <a:rPr lang="es-ES" sz="2400" dirty="0">
                <a:latin typeface="+mj-lt"/>
              </a:rPr>
              <a:t>La interfaz gráfica necesitará cumplir con las siguientes tareas</a:t>
            </a:r>
            <a:r>
              <a:rPr lang="es-ES" sz="2400" dirty="0" smtClean="0">
                <a:latin typeface="+mj-lt"/>
              </a:rPr>
              <a:t>:</a:t>
            </a:r>
          </a:p>
          <a:p>
            <a:pPr algn="just"/>
            <a:endParaRPr lang="es-EC" sz="2400" dirty="0">
              <a:latin typeface="+mj-lt"/>
            </a:endParaRPr>
          </a:p>
          <a:p>
            <a:pPr marL="342900" lvl="0" indent="-342900" algn="just">
              <a:buFont typeface="Arial" panose="020B0604020202020204" pitchFamily="34" charset="0"/>
              <a:buChar char="•"/>
            </a:pPr>
            <a:r>
              <a:rPr lang="es-ES" sz="2400" dirty="0" smtClean="0">
                <a:latin typeface="+mj-lt"/>
              </a:rPr>
              <a:t>Permitir </a:t>
            </a:r>
            <a:r>
              <a:rPr lang="es-ES" sz="2400" dirty="0">
                <a:latin typeface="+mj-lt"/>
              </a:rPr>
              <a:t>la comunicación con el </a:t>
            </a:r>
            <a:r>
              <a:rPr lang="es-ES" sz="2400" dirty="0" err="1">
                <a:latin typeface="+mj-lt"/>
              </a:rPr>
              <a:t>microcontrolador</a:t>
            </a:r>
            <a:endParaRPr lang="es-EC" sz="2400" dirty="0">
              <a:latin typeface="+mj-lt"/>
            </a:endParaRPr>
          </a:p>
          <a:p>
            <a:pPr marL="342900" lvl="0" indent="-342900" algn="just">
              <a:buFont typeface="Arial" panose="020B0604020202020204" pitchFamily="34" charset="0"/>
              <a:buChar char="•"/>
            </a:pPr>
            <a:r>
              <a:rPr lang="es-ES" sz="2400" dirty="0" smtClean="0">
                <a:latin typeface="+mj-lt"/>
              </a:rPr>
              <a:t>Visualizar </a:t>
            </a:r>
            <a:r>
              <a:rPr lang="es-ES" sz="2400" dirty="0">
                <a:latin typeface="+mj-lt"/>
              </a:rPr>
              <a:t>las variables de funcionamiento del equipo </a:t>
            </a:r>
            <a:r>
              <a:rPr lang="es-ES" sz="2400" dirty="0" smtClean="0">
                <a:latin typeface="+mj-lt"/>
              </a:rPr>
              <a:t>mediante </a:t>
            </a:r>
            <a:r>
              <a:rPr lang="es-ES" sz="2400" dirty="0">
                <a:latin typeface="+mj-lt"/>
              </a:rPr>
              <a:t>pantallas.</a:t>
            </a:r>
            <a:endParaRPr lang="es-EC" sz="2400" dirty="0">
              <a:latin typeface="+mj-lt"/>
            </a:endParaRPr>
          </a:p>
          <a:p>
            <a:pPr marL="342900" lvl="0" indent="-342900" algn="just">
              <a:buFont typeface="Arial" panose="020B0604020202020204" pitchFamily="34" charset="0"/>
              <a:buChar char="•"/>
            </a:pPr>
            <a:r>
              <a:rPr lang="es-ES" sz="2400" dirty="0">
                <a:latin typeface="+mj-lt"/>
              </a:rPr>
              <a:t>Obtener el resultado de algunos cálculos propios del equipo</a:t>
            </a:r>
            <a:endParaRPr lang="es-EC" sz="2400" dirty="0">
              <a:latin typeface="+mj-lt"/>
            </a:endParaRPr>
          </a:p>
          <a:p>
            <a:pPr marL="342900" lvl="0" indent="-342900" algn="just">
              <a:buFont typeface="Arial" panose="020B0604020202020204" pitchFamily="34" charset="0"/>
              <a:buChar char="•"/>
            </a:pPr>
            <a:r>
              <a:rPr lang="es-ES" sz="2400" dirty="0">
                <a:latin typeface="+mj-lt"/>
              </a:rPr>
              <a:t>Actualizar una base de datos con las variables del equipo.</a:t>
            </a:r>
            <a:endParaRPr lang="es-EC" sz="2400" dirty="0">
              <a:latin typeface="+mj-lt"/>
            </a:endParaRPr>
          </a:p>
        </p:txBody>
      </p:sp>
    </p:spTree>
    <p:extLst>
      <p:ext uri="{BB962C8B-B14F-4D97-AF65-F5344CB8AC3E}">
        <p14:creationId xmlns:p14="http://schemas.microsoft.com/office/powerpoint/2010/main" val="3293281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18424"/>
            <a:ext cx="8229600" cy="578328"/>
          </a:xfrm>
        </p:spPr>
        <p:txBody>
          <a:bodyPr>
            <a:normAutofit/>
          </a:bodyPr>
          <a:lstStyle/>
          <a:p>
            <a:pPr algn="ctr"/>
            <a:r>
              <a:rPr lang="es-EC" sz="2800" b="1" dirty="0" smtClean="0">
                <a:solidFill>
                  <a:schemeClr val="accent4">
                    <a:lumMod val="75000"/>
                  </a:schemeClr>
                </a:solidFill>
              </a:rPr>
              <a:t>DISEÑO DE INTERFAZ GRÁFICA</a:t>
            </a:r>
            <a:endParaRPr lang="es-EC" sz="2800" b="1" dirty="0">
              <a:solidFill>
                <a:schemeClr val="accent4">
                  <a:lumMod val="75000"/>
                </a:schemeClr>
              </a:solidFill>
            </a:endParaRPr>
          </a:p>
        </p:txBody>
      </p:sp>
      <p:pic>
        <p:nvPicPr>
          <p:cNvPr id="5" name="4 Imagen" descr="C:\Users\Usuario\Desktop\INTERFAZ\1476740_764622760217935_35435528_n.jpg"/>
          <p:cNvPicPr/>
          <p:nvPr/>
        </p:nvPicPr>
        <p:blipFill rotWithShape="1">
          <a:blip r:embed="rId3">
            <a:extLst>
              <a:ext uri="{28A0092B-C50C-407E-A947-70E740481C1C}">
                <a14:useLocalDpi xmlns:a14="http://schemas.microsoft.com/office/drawing/2010/main" val="0"/>
              </a:ext>
            </a:extLst>
          </a:blip>
          <a:srcRect l="16029" t="23737" r="29783" b="15403"/>
          <a:stretch/>
        </p:blipFill>
        <p:spPr bwMode="auto">
          <a:xfrm>
            <a:off x="179511" y="1196752"/>
            <a:ext cx="4392487" cy="2952328"/>
          </a:xfrm>
          <a:prstGeom prst="rect">
            <a:avLst/>
          </a:prstGeom>
          <a:noFill/>
          <a:ln>
            <a:noFill/>
          </a:ln>
          <a:extLst>
            <a:ext uri="{53640926-AAD7-44D8-BBD7-CCE9431645EC}">
              <a14:shadowObscured xmlns:a14="http://schemas.microsoft.com/office/drawing/2010/main"/>
            </a:ext>
          </a:extLst>
        </p:spPr>
      </p:pic>
      <p:pic>
        <p:nvPicPr>
          <p:cNvPr id="6" name="5 Imagen" descr="C:\Users\Usuario\Desktop\INTERFAZ\1608632_764622813551263_1222616574_n.jpg"/>
          <p:cNvPicPr/>
          <p:nvPr/>
        </p:nvPicPr>
        <p:blipFill rotWithShape="1">
          <a:blip r:embed="rId4">
            <a:extLst>
              <a:ext uri="{28A0092B-C50C-407E-A947-70E740481C1C}">
                <a14:useLocalDpi xmlns:a14="http://schemas.microsoft.com/office/drawing/2010/main" val="0"/>
              </a:ext>
            </a:extLst>
          </a:blip>
          <a:srcRect l="15746" t="23485" r="29216" b="15404"/>
          <a:stretch/>
        </p:blipFill>
        <p:spPr bwMode="auto">
          <a:xfrm>
            <a:off x="4572000" y="3717032"/>
            <a:ext cx="4563266" cy="2859649"/>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18424"/>
            <a:ext cx="8229600" cy="578328"/>
          </a:xfrm>
        </p:spPr>
        <p:txBody>
          <a:bodyPr>
            <a:normAutofit/>
          </a:bodyPr>
          <a:lstStyle/>
          <a:p>
            <a:pPr algn="ctr"/>
            <a:r>
              <a:rPr lang="es-EC" sz="2800" b="1" dirty="0" smtClean="0">
                <a:solidFill>
                  <a:schemeClr val="accent4">
                    <a:lumMod val="75000"/>
                  </a:schemeClr>
                </a:solidFill>
              </a:rPr>
              <a:t>DISEÑO DE INTERFAZ GRÁFICA</a:t>
            </a:r>
            <a:endParaRPr lang="es-EC" sz="2800" b="1" dirty="0">
              <a:solidFill>
                <a:schemeClr val="accent4">
                  <a:lumMod val="75000"/>
                </a:schemeClr>
              </a:solidFill>
            </a:endParaRPr>
          </a:p>
        </p:txBody>
      </p:sp>
      <p:sp>
        <p:nvSpPr>
          <p:cNvPr id="3" name="2 Marcador de contenido"/>
          <p:cNvSpPr>
            <a:spLocks noGrp="1"/>
          </p:cNvSpPr>
          <p:nvPr>
            <p:ph idx="1"/>
          </p:nvPr>
        </p:nvSpPr>
        <p:spPr>
          <a:xfrm>
            <a:off x="395536" y="1556792"/>
            <a:ext cx="4752528" cy="568654"/>
          </a:xfrm>
        </p:spPr>
        <p:txBody>
          <a:bodyPr>
            <a:noAutofit/>
          </a:bodyPr>
          <a:lstStyle/>
          <a:p>
            <a:pPr marL="0" indent="0">
              <a:buNone/>
            </a:pPr>
            <a:r>
              <a:rPr lang="es-ES" sz="2800" b="1" dirty="0">
                <a:latin typeface="+mj-lt"/>
              </a:rPr>
              <a:t>Pantallas de monitoreo</a:t>
            </a:r>
            <a:endParaRPr lang="es-EC" sz="2800" dirty="0">
              <a:latin typeface="+mj-lt"/>
            </a:endParaRPr>
          </a:p>
        </p:txBody>
      </p:sp>
      <p:pic>
        <p:nvPicPr>
          <p:cNvPr id="6" name="5 Imagen" descr="C:\Users\Usuario\Desktop\INTERFAZ\1608632_764622813551263_1222616574_n.jpg"/>
          <p:cNvPicPr/>
          <p:nvPr/>
        </p:nvPicPr>
        <p:blipFill rotWithShape="1">
          <a:blip r:embed="rId3">
            <a:extLst>
              <a:ext uri="{28A0092B-C50C-407E-A947-70E740481C1C}">
                <a14:useLocalDpi xmlns:a14="http://schemas.microsoft.com/office/drawing/2010/main" val="0"/>
              </a:ext>
            </a:extLst>
          </a:blip>
          <a:srcRect l="15746" t="23485" r="29216" b="15404"/>
          <a:stretch/>
        </p:blipFill>
        <p:spPr bwMode="auto">
          <a:xfrm>
            <a:off x="1580157" y="2256201"/>
            <a:ext cx="5983684"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289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18424"/>
            <a:ext cx="8229600" cy="578328"/>
          </a:xfrm>
        </p:spPr>
        <p:txBody>
          <a:bodyPr>
            <a:normAutofit/>
          </a:bodyPr>
          <a:lstStyle/>
          <a:p>
            <a:pPr algn="ctr"/>
            <a:r>
              <a:rPr lang="es-EC" sz="2800" b="1" dirty="0" smtClean="0">
                <a:solidFill>
                  <a:schemeClr val="accent4">
                    <a:lumMod val="75000"/>
                  </a:schemeClr>
                </a:solidFill>
              </a:rPr>
              <a:t>DISEÑO DE INTERFAZ GRÁFICA</a:t>
            </a:r>
            <a:endParaRPr lang="es-EC" sz="2800" b="1" dirty="0">
              <a:solidFill>
                <a:schemeClr val="accent4">
                  <a:lumMod val="75000"/>
                </a:schemeClr>
              </a:solidFill>
            </a:endParaRPr>
          </a:p>
        </p:txBody>
      </p:sp>
      <p:sp>
        <p:nvSpPr>
          <p:cNvPr id="3" name="2 Marcador de contenido"/>
          <p:cNvSpPr>
            <a:spLocks noGrp="1"/>
          </p:cNvSpPr>
          <p:nvPr>
            <p:ph idx="1"/>
          </p:nvPr>
        </p:nvSpPr>
        <p:spPr>
          <a:xfrm>
            <a:off x="395536" y="1556792"/>
            <a:ext cx="8280920" cy="568654"/>
          </a:xfrm>
        </p:spPr>
        <p:txBody>
          <a:bodyPr>
            <a:noAutofit/>
          </a:bodyPr>
          <a:lstStyle/>
          <a:p>
            <a:pPr marL="0" indent="0" algn="just">
              <a:buNone/>
            </a:pPr>
            <a:r>
              <a:rPr lang="es-ES" sz="2200" b="1" dirty="0">
                <a:latin typeface="+mj-lt"/>
              </a:rPr>
              <a:t>Pantallas </a:t>
            </a:r>
            <a:r>
              <a:rPr lang="es-ES" sz="2200" b="1" dirty="0" smtClean="0">
                <a:latin typeface="+mj-lt"/>
              </a:rPr>
              <a:t>con Resultados de Cálculos</a:t>
            </a:r>
            <a:endParaRPr lang="es-EC" sz="2200" dirty="0">
              <a:latin typeface="+mj-lt"/>
            </a:endParaRPr>
          </a:p>
        </p:txBody>
      </p:sp>
      <p:pic>
        <p:nvPicPr>
          <p:cNvPr id="7" name="6 Imagen" descr="C:\Users\Usuario\Desktop\INTERFAZ\1600274_764622870217924_709302435_n.jpg"/>
          <p:cNvPicPr/>
          <p:nvPr/>
        </p:nvPicPr>
        <p:blipFill rotWithShape="1">
          <a:blip r:embed="rId3">
            <a:extLst>
              <a:ext uri="{28A0092B-C50C-407E-A947-70E740481C1C}">
                <a14:useLocalDpi xmlns:a14="http://schemas.microsoft.com/office/drawing/2010/main" val="0"/>
              </a:ext>
            </a:extLst>
          </a:blip>
          <a:srcRect l="15746" t="23737" r="30492" b="15656"/>
          <a:stretch/>
        </p:blipFill>
        <p:spPr bwMode="auto">
          <a:xfrm>
            <a:off x="45763" y="2564904"/>
            <a:ext cx="4536504" cy="2520280"/>
          </a:xfrm>
          <a:prstGeom prst="rect">
            <a:avLst/>
          </a:prstGeom>
          <a:noFill/>
          <a:ln>
            <a:noFill/>
          </a:ln>
          <a:extLst>
            <a:ext uri="{53640926-AAD7-44D8-BBD7-CCE9431645EC}">
              <a14:shadowObscured xmlns:a14="http://schemas.microsoft.com/office/drawing/2010/main"/>
            </a:ext>
          </a:extLst>
        </p:spPr>
      </p:pic>
      <p:pic>
        <p:nvPicPr>
          <p:cNvPr id="6" name="5 Imagen" descr="C:\Users\Usuario\Desktop\INTERFAZ\1552836_764622996884578_587398775_n.jpg"/>
          <p:cNvPicPr/>
          <p:nvPr/>
        </p:nvPicPr>
        <p:blipFill rotWithShape="1">
          <a:blip r:embed="rId4">
            <a:extLst>
              <a:ext uri="{28A0092B-C50C-407E-A947-70E740481C1C}">
                <a14:useLocalDpi xmlns:a14="http://schemas.microsoft.com/office/drawing/2010/main" val="0"/>
              </a:ext>
            </a:extLst>
          </a:blip>
          <a:srcRect l="15462" t="22727" r="31059" b="17172"/>
          <a:stretch/>
        </p:blipFill>
        <p:spPr bwMode="auto">
          <a:xfrm>
            <a:off x="4692511" y="2564904"/>
            <a:ext cx="4444593"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511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629816"/>
            <a:ext cx="8229600" cy="1143000"/>
          </a:xfrm>
        </p:spPr>
        <p:txBody>
          <a:bodyPr>
            <a:noAutofit/>
          </a:bodyPr>
          <a:lstStyle/>
          <a:p>
            <a:pPr algn="ctr"/>
            <a:r>
              <a:rPr lang="es-EC" sz="3200" b="1" dirty="0" smtClean="0">
                <a:solidFill>
                  <a:schemeClr val="accent4">
                    <a:lumMod val="75000"/>
                  </a:schemeClr>
                </a:solidFill>
              </a:rPr>
              <a:t>ACTIVIDADES DE MANTENIMIENTO CORRECTIVO</a:t>
            </a:r>
            <a:endParaRPr lang="es-EC" sz="3200" b="1" dirty="0">
              <a:solidFill>
                <a:schemeClr val="accent4">
                  <a:lumMod val="75000"/>
                </a:schemeClr>
              </a:solidFill>
            </a:endParaRPr>
          </a:p>
        </p:txBody>
      </p:sp>
      <p:pic>
        <p:nvPicPr>
          <p:cNvPr id="6" name="5 Imagen" descr="C:\Users\Usuario\Pictures\TESIS\ULTIMAS\DSC_0143.jpg"/>
          <p:cNvPicPr/>
          <p:nvPr/>
        </p:nvPicPr>
        <p:blipFill rotWithShape="1">
          <a:blip r:embed="rId3" cstate="print">
            <a:extLst>
              <a:ext uri="{28A0092B-C50C-407E-A947-70E740481C1C}">
                <a14:useLocalDpi xmlns:a14="http://schemas.microsoft.com/office/drawing/2010/main" val="0"/>
              </a:ext>
            </a:extLst>
          </a:blip>
          <a:srcRect l="11603" r="17779" b="20000"/>
          <a:stretch/>
        </p:blipFill>
        <p:spPr bwMode="auto">
          <a:xfrm>
            <a:off x="1009402" y="1988840"/>
            <a:ext cx="2194446" cy="1584176"/>
          </a:xfrm>
          <a:prstGeom prst="rect">
            <a:avLst/>
          </a:prstGeom>
          <a:noFill/>
          <a:ln>
            <a:noFill/>
          </a:ln>
        </p:spPr>
      </p:pic>
      <p:pic>
        <p:nvPicPr>
          <p:cNvPr id="9" name="8 Imagen" descr="C:\Users\Usuario\Pictures\TESIS\DSC_01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988841"/>
            <a:ext cx="2448272" cy="1584176"/>
          </a:xfrm>
          <a:prstGeom prst="rect">
            <a:avLst/>
          </a:prstGeom>
          <a:noFill/>
          <a:ln>
            <a:noFill/>
          </a:ln>
        </p:spPr>
      </p:pic>
      <p:pic>
        <p:nvPicPr>
          <p:cNvPr id="10" name="9 Imagen" descr="C:\Users\Usuario\Pictures\TESIS\DSC_0158.jpg"/>
          <p:cNvPicPr/>
          <p:nvPr/>
        </p:nvPicPr>
        <p:blipFill rotWithShape="1">
          <a:blip r:embed="rId5" cstate="print">
            <a:extLst>
              <a:ext uri="{28A0092B-C50C-407E-A947-70E740481C1C}">
                <a14:useLocalDpi xmlns:a14="http://schemas.microsoft.com/office/drawing/2010/main" val="0"/>
              </a:ext>
            </a:extLst>
          </a:blip>
          <a:srcRect t="6177" b="21911"/>
          <a:stretch/>
        </p:blipFill>
        <p:spPr bwMode="auto">
          <a:xfrm>
            <a:off x="6588224" y="1988841"/>
            <a:ext cx="1944216" cy="1584176"/>
          </a:xfrm>
          <a:prstGeom prst="rect">
            <a:avLst/>
          </a:prstGeom>
          <a:noFill/>
          <a:ln>
            <a:noFill/>
          </a:ln>
          <a:extLst>
            <a:ext uri="{53640926-AAD7-44D8-BBD7-CCE9431645EC}">
              <a14:shadowObscured xmlns:a14="http://schemas.microsoft.com/office/drawing/2010/main"/>
            </a:ext>
          </a:extLst>
        </p:spPr>
      </p:pic>
      <p:pic>
        <p:nvPicPr>
          <p:cNvPr id="11" name="10 Imagen" descr="C:\Users\Usuario\Pictures\TESIS\DSC_016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7997" y="3723136"/>
            <a:ext cx="1817255" cy="2304256"/>
          </a:xfrm>
          <a:prstGeom prst="rect">
            <a:avLst/>
          </a:prstGeom>
          <a:noFill/>
          <a:ln>
            <a:noFill/>
          </a:ln>
        </p:spPr>
      </p:pic>
      <p:pic>
        <p:nvPicPr>
          <p:cNvPr id="12" name="11 Imagen" descr="C:\Users\Usuario\Pictures\TESIS\DSC_014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121" y="3723136"/>
            <a:ext cx="1695822" cy="2304256"/>
          </a:xfrm>
          <a:prstGeom prst="rect">
            <a:avLst/>
          </a:prstGeom>
          <a:noFill/>
          <a:ln>
            <a:noFill/>
          </a:ln>
        </p:spPr>
      </p:pic>
      <p:pic>
        <p:nvPicPr>
          <p:cNvPr id="13" name="12 Imagen" descr="C:\Users\Usuario\Pictures\TESIS\DSC_016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9986" y="3828096"/>
            <a:ext cx="1680691" cy="209433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571472" y="620688"/>
            <a:ext cx="8229600" cy="516596"/>
          </a:xfrm>
          <a:prstGeom prst="rect">
            <a:avLst/>
          </a:prstGeom>
        </p:spPr>
        <p:txBody>
          <a:bodyPr vert="horz" lIns="0" rIns="0" bIns="0" anchor="b">
            <a:normAutofit lnSpcReduction="10000"/>
          </a:bodyPr>
          <a:lstStyle/>
          <a:p>
            <a:pPr marL="274320" lvl="2" indent="-274320" algn="ctr">
              <a:buClr>
                <a:schemeClr val="accent3"/>
              </a:buClr>
              <a:buSzPct val="95000"/>
            </a:pPr>
            <a:r>
              <a:rPr lang="es-ES" sz="3200" b="1" dirty="0" smtClean="0">
                <a:solidFill>
                  <a:schemeClr val="accent4">
                    <a:lumMod val="75000"/>
                  </a:schemeClr>
                </a:solidFill>
                <a:latin typeface="+mj-lt"/>
              </a:rPr>
              <a:t>MONTAJE DE SENSORES</a:t>
            </a:r>
            <a:endParaRPr lang="es-EC" sz="3200" dirty="0" smtClean="0">
              <a:solidFill>
                <a:schemeClr val="accent4">
                  <a:lumMod val="75000"/>
                </a:schemeClr>
              </a:solidFill>
              <a:latin typeface="+mj-lt"/>
            </a:endParaRPr>
          </a:p>
        </p:txBody>
      </p:sp>
      <p:pic>
        <p:nvPicPr>
          <p:cNvPr id="6" name="5 Imagen" descr="C:\Users\Usuario\Pictures\TESIS\ULTIMAS\DSC_01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166" y="2113607"/>
            <a:ext cx="1944216" cy="2630785"/>
          </a:xfrm>
          <a:prstGeom prst="rect">
            <a:avLst/>
          </a:prstGeom>
          <a:noFill/>
          <a:ln>
            <a:noFill/>
          </a:ln>
        </p:spPr>
      </p:pic>
      <p:pic>
        <p:nvPicPr>
          <p:cNvPr id="7" name="6 Imagen" descr="C:\Users\Usuario\Pictures\TESIS\ULTIMAS\DSC_01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0145" y="2299492"/>
            <a:ext cx="2923708" cy="2259013"/>
          </a:xfrm>
          <a:prstGeom prst="rect">
            <a:avLst/>
          </a:prstGeom>
          <a:noFill/>
          <a:ln>
            <a:noFill/>
          </a:ln>
        </p:spPr>
      </p:pic>
      <p:pic>
        <p:nvPicPr>
          <p:cNvPr id="8" name="7 Imagen" descr="C:\Users\Usuario\Pictures\TESIS\ULTIMAS\DSC_01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2174557"/>
            <a:ext cx="1881505" cy="250888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10" name="1 Título"/>
          <p:cNvSpPr txBox="1">
            <a:spLocks/>
          </p:cNvSpPr>
          <p:nvPr/>
        </p:nvSpPr>
        <p:spPr>
          <a:xfrm>
            <a:off x="571472" y="116632"/>
            <a:ext cx="8229600" cy="514886"/>
          </a:xfrm>
          <a:prstGeom prst="rect">
            <a:avLst/>
          </a:prstGeom>
        </p:spPr>
        <p:txBody>
          <a:bodyPr vert="horz" lIns="0" rIns="0" bIns="0" anchor="b">
            <a:normAutofit lnSpcReduction="10000"/>
          </a:bodyPr>
          <a:lstStyle/>
          <a:p>
            <a:pPr marL="274320" lvl="2" indent="-274320" algn="ctr">
              <a:buClr>
                <a:schemeClr val="accent3"/>
              </a:buClr>
              <a:buSzPct val="95000"/>
            </a:pPr>
            <a:r>
              <a:rPr lang="es-ES" sz="3200" b="1" dirty="0" smtClean="0">
                <a:solidFill>
                  <a:schemeClr val="accent4">
                    <a:lumMod val="75000"/>
                  </a:schemeClr>
                </a:solidFill>
                <a:latin typeface="+mj-lt"/>
              </a:rPr>
              <a:t>DATOS OBTENIDOS EN EL EQUIPO</a:t>
            </a:r>
            <a:endParaRPr lang="es-EC" sz="3200" dirty="0" smtClean="0">
              <a:solidFill>
                <a:schemeClr val="accent4">
                  <a:lumMod val="75000"/>
                </a:schemeClr>
              </a:solidFill>
              <a:latin typeface="+mj-lt"/>
            </a:endParaRPr>
          </a:p>
        </p:txBody>
      </p:sp>
      <p:pic>
        <p:nvPicPr>
          <p:cNvPr id="16385" name="Picture 1" descr="C:\Users\Jorge\Desktop\t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85415"/>
            <a:ext cx="8474622" cy="591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47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pPr lvl="1" algn="l" rtl="0">
              <a:spcBef>
                <a:spcPct val="0"/>
              </a:spcBef>
            </a:pPr>
            <a:r>
              <a:rPr lang="es-EC" sz="1400" dirty="0"/>
              <a:t/>
            </a:r>
            <a:br>
              <a:rPr lang="es-EC" sz="1400" dirty="0"/>
            </a:br>
            <a:endParaRPr lang="es-EC" dirty="0"/>
          </a:p>
        </p:txBody>
      </p:sp>
      <p:sp>
        <p:nvSpPr>
          <p:cNvPr id="5" name="1 Título"/>
          <p:cNvSpPr txBox="1">
            <a:spLocks/>
          </p:cNvSpPr>
          <p:nvPr/>
        </p:nvSpPr>
        <p:spPr>
          <a:xfrm>
            <a:off x="571472" y="620688"/>
            <a:ext cx="8229600" cy="514886"/>
          </a:xfrm>
          <a:prstGeom prst="rect">
            <a:avLst/>
          </a:prstGeom>
        </p:spPr>
        <p:txBody>
          <a:bodyPr vert="horz" lIns="0" rIns="0" bIns="0" anchor="b">
            <a:normAutofit lnSpcReduction="10000"/>
          </a:bodyPr>
          <a:lstStyle/>
          <a:p>
            <a:pPr marL="274320" lvl="2" indent="-274320" algn="ctr">
              <a:buClr>
                <a:schemeClr val="accent3"/>
              </a:buClr>
              <a:buSzPct val="95000"/>
            </a:pPr>
            <a:r>
              <a:rPr lang="es-ES" sz="3200" b="1" dirty="0" smtClean="0">
                <a:solidFill>
                  <a:schemeClr val="accent4">
                    <a:lumMod val="75000"/>
                  </a:schemeClr>
                </a:solidFill>
                <a:latin typeface="+mj-lt"/>
              </a:rPr>
              <a:t>RESULTADOS</a:t>
            </a:r>
            <a:endParaRPr lang="es-EC" sz="3200" dirty="0" smtClean="0">
              <a:solidFill>
                <a:schemeClr val="accent4">
                  <a:lumMod val="75000"/>
                </a:schemeClr>
              </a:solidFill>
              <a:latin typeface="+mj-lt"/>
            </a:endParaRPr>
          </a:p>
        </p:txBody>
      </p:sp>
      <p:pic>
        <p:nvPicPr>
          <p:cNvPr id="7" name="6 Imagen"/>
          <p:cNvPicPr/>
          <p:nvPr/>
        </p:nvPicPr>
        <p:blipFill rotWithShape="1">
          <a:blip r:embed="rId3"/>
          <a:srcRect l="7004" t="28106" r="39776" b="20972"/>
          <a:stretch/>
        </p:blipFill>
        <p:spPr bwMode="auto">
          <a:xfrm>
            <a:off x="1074716" y="1340768"/>
            <a:ext cx="6994566" cy="447699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571472" y="620688"/>
            <a:ext cx="8229600" cy="514886"/>
          </a:xfrm>
          <a:prstGeom prst="rect">
            <a:avLst/>
          </a:prstGeom>
        </p:spPr>
        <p:txBody>
          <a:bodyPr vert="horz" lIns="0" rIns="0" bIns="0" anchor="b">
            <a:normAutofit lnSpcReduction="10000"/>
          </a:bodyPr>
          <a:lstStyle/>
          <a:p>
            <a:pPr marL="274320" lvl="2" indent="-274320" algn="ctr">
              <a:buClr>
                <a:schemeClr val="accent3"/>
              </a:buClr>
              <a:buSzPct val="95000"/>
            </a:pPr>
            <a:r>
              <a:rPr lang="es-ES" sz="3200" b="1" dirty="0" smtClean="0">
                <a:solidFill>
                  <a:schemeClr val="accent4">
                    <a:lumMod val="75000"/>
                  </a:schemeClr>
                </a:solidFill>
                <a:latin typeface="+mj-lt"/>
              </a:rPr>
              <a:t>RESULTADOS</a:t>
            </a:r>
            <a:endParaRPr lang="es-EC" sz="3200" dirty="0" smtClean="0">
              <a:solidFill>
                <a:schemeClr val="accent4">
                  <a:lumMod val="75000"/>
                </a:schemeClr>
              </a:solidFill>
              <a:latin typeface="+mj-lt"/>
            </a:endParaRPr>
          </a:p>
        </p:txBody>
      </p:sp>
      <p:graphicFrame>
        <p:nvGraphicFramePr>
          <p:cNvPr id="6" name="5 Gráfico"/>
          <p:cNvGraphicFramePr/>
          <p:nvPr>
            <p:extLst>
              <p:ext uri="{D42A27DB-BD31-4B8C-83A1-F6EECF244321}">
                <p14:modId xmlns:p14="http://schemas.microsoft.com/office/powerpoint/2010/main" val="637023522"/>
              </p:ext>
            </p:extLst>
          </p:nvPr>
        </p:nvGraphicFramePr>
        <p:xfrm>
          <a:off x="1295635" y="1135574"/>
          <a:ext cx="6552728" cy="4813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905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6" name="2 Marcador de contenido"/>
          <p:cNvSpPr txBox="1">
            <a:spLocks/>
          </p:cNvSpPr>
          <p:nvPr/>
        </p:nvSpPr>
        <p:spPr>
          <a:xfrm>
            <a:off x="457200" y="692696"/>
            <a:ext cx="8229600" cy="5038740"/>
          </a:xfrm>
          <a:prstGeom prst="rect">
            <a:avLst/>
          </a:prstGeom>
        </p:spPr>
        <p:txBody>
          <a:bodyPr vert="horz" anchor="ct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s-EC" b="1" dirty="0" smtClean="0">
                <a:latin typeface="+mj-lt"/>
                <a:hlinkClick r:id="rId3" action="ppaction://hlinkfile"/>
              </a:rPr>
              <a:t>VIDEO </a:t>
            </a:r>
          </a:p>
          <a:p>
            <a:pPr marL="0" indent="0" algn="ctr">
              <a:buFont typeface="Wingdings 2"/>
              <a:buNone/>
            </a:pPr>
            <a:r>
              <a:rPr lang="es-EC" b="1" dirty="0" smtClean="0">
                <a:latin typeface="+mj-lt"/>
                <a:hlinkClick r:id="rId3" action="ppaction://hlinkfile"/>
              </a:rPr>
              <a:t>DEMOSTRATIVO</a:t>
            </a:r>
            <a:endParaRPr lang="es-EC" b="1" dirty="0" smtClean="0">
              <a:latin typeface="+mj-lt"/>
            </a:endParaRPr>
          </a:p>
        </p:txBody>
      </p:sp>
    </p:spTree>
    <p:extLst>
      <p:ext uri="{BB962C8B-B14F-4D97-AF65-F5344CB8AC3E}">
        <p14:creationId xmlns:p14="http://schemas.microsoft.com/office/powerpoint/2010/main" val="182897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67544" y="1338504"/>
            <a:ext cx="8229600" cy="650336"/>
          </a:xfrm>
        </p:spPr>
        <p:txBody>
          <a:bodyPr>
            <a:normAutofit/>
          </a:bodyPr>
          <a:lstStyle/>
          <a:p>
            <a:pPr algn="ctr"/>
            <a:r>
              <a:rPr lang="es-EC" sz="3200" b="1" dirty="0" smtClean="0">
                <a:solidFill>
                  <a:schemeClr val="accent4">
                    <a:lumMod val="75000"/>
                  </a:schemeClr>
                </a:solidFill>
              </a:rPr>
              <a:t>OBJETIVO GENERAL</a:t>
            </a:r>
            <a:endParaRPr lang="es-EC" sz="3200" b="1" dirty="0">
              <a:solidFill>
                <a:schemeClr val="accent4">
                  <a:lumMod val="75000"/>
                </a:schemeClr>
              </a:solidFill>
            </a:endParaRPr>
          </a:p>
        </p:txBody>
      </p:sp>
      <p:sp>
        <p:nvSpPr>
          <p:cNvPr id="3" name="2 Marcador de contenido"/>
          <p:cNvSpPr>
            <a:spLocks noGrp="1"/>
          </p:cNvSpPr>
          <p:nvPr>
            <p:ph idx="1"/>
          </p:nvPr>
        </p:nvSpPr>
        <p:spPr>
          <a:xfrm>
            <a:off x="457200" y="2655560"/>
            <a:ext cx="8229600" cy="1853560"/>
          </a:xfrm>
        </p:spPr>
        <p:txBody>
          <a:bodyPr>
            <a:normAutofit/>
          </a:bodyPr>
          <a:lstStyle/>
          <a:p>
            <a:pPr marL="0" indent="0" algn="just">
              <a:buNone/>
            </a:pPr>
            <a:r>
              <a:rPr lang="es-ES" sz="2800" dirty="0">
                <a:latin typeface="+mj-lt"/>
              </a:rPr>
              <a:t>Modernizar el colector solar del laboratorio de Energías Renovables con el fin doble de que haga seguimiento solar y que tenga un sistema de manejo de variables</a:t>
            </a:r>
            <a:r>
              <a:rPr lang="es-ES" sz="2800" dirty="0" smtClean="0">
                <a:latin typeface="+mj-lt"/>
              </a:rPr>
              <a:t>.</a:t>
            </a:r>
            <a:endParaRPr lang="es-EC" sz="2800" dirty="0">
              <a:latin typeface="+mj-lt"/>
            </a:endParaRPr>
          </a:p>
        </p:txBody>
      </p:sp>
    </p:spTree>
    <p:extLst>
      <p:ext uri="{BB962C8B-B14F-4D97-AF65-F5344CB8AC3E}">
        <p14:creationId xmlns:p14="http://schemas.microsoft.com/office/powerpoint/2010/main" val="3593158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3" name="2 Marcador de contenido"/>
          <p:cNvSpPr>
            <a:spLocks noGrp="1"/>
          </p:cNvSpPr>
          <p:nvPr>
            <p:ph idx="1"/>
          </p:nvPr>
        </p:nvSpPr>
        <p:spPr>
          <a:xfrm>
            <a:off x="457200" y="1285860"/>
            <a:ext cx="8229600" cy="5038740"/>
          </a:xfrm>
        </p:spPr>
        <p:txBody>
          <a:bodyPr>
            <a:normAutofit fontScale="85000" lnSpcReduction="20000"/>
          </a:bodyPr>
          <a:lstStyle/>
          <a:p>
            <a:pPr lvl="0" algn="just"/>
            <a:r>
              <a:rPr lang="es-EC" dirty="0">
                <a:latin typeface="+mj-lt"/>
              </a:rPr>
              <a:t>Con la culminación del presente proyecto se logró dotar al Laboratorio de Energía Renovables de la ESPE, de un equipo experimental con características únicas para el estudio más exacto de una nueva forma de generar energía aprovechando el recurso solar.</a:t>
            </a:r>
          </a:p>
          <a:p>
            <a:pPr marL="0" indent="0" algn="just">
              <a:buNone/>
            </a:pPr>
            <a:endParaRPr lang="es-EC" dirty="0">
              <a:latin typeface="+mj-lt"/>
            </a:endParaRPr>
          </a:p>
          <a:p>
            <a:pPr lvl="0" algn="just"/>
            <a:r>
              <a:rPr lang="es-EC" dirty="0">
                <a:latin typeface="+mj-lt"/>
              </a:rPr>
              <a:t>Mediante la utilización de este equipo se logró obtener una potencia </a:t>
            </a:r>
            <a:r>
              <a:rPr lang="es-EC" dirty="0" smtClean="0">
                <a:latin typeface="+mj-lt"/>
              </a:rPr>
              <a:t>media </a:t>
            </a:r>
            <a:r>
              <a:rPr lang="es-EC" dirty="0">
                <a:latin typeface="+mj-lt"/>
              </a:rPr>
              <a:t>de </a:t>
            </a:r>
            <a:r>
              <a:rPr lang="es-EC" dirty="0" smtClean="0">
                <a:latin typeface="+mj-lt"/>
              </a:rPr>
              <a:t>597,32 W/m, </a:t>
            </a:r>
            <a:r>
              <a:rPr lang="es-EC" dirty="0">
                <a:latin typeface="+mj-lt"/>
              </a:rPr>
              <a:t>con una </a:t>
            </a:r>
            <a:r>
              <a:rPr lang="es-EC" dirty="0" err="1">
                <a:latin typeface="+mj-lt"/>
              </a:rPr>
              <a:t>irradiancia</a:t>
            </a:r>
            <a:r>
              <a:rPr lang="es-EC" dirty="0">
                <a:latin typeface="+mj-lt"/>
              </a:rPr>
              <a:t> promedio de 801 W/m</a:t>
            </a:r>
            <a:r>
              <a:rPr lang="es-EC" baseline="30000" dirty="0">
                <a:latin typeface="+mj-lt"/>
              </a:rPr>
              <a:t>2</a:t>
            </a:r>
            <a:r>
              <a:rPr lang="es-EC" dirty="0">
                <a:latin typeface="+mj-lt"/>
              </a:rPr>
              <a:t>; con éstas variables se llegó a tener una eficiencia </a:t>
            </a:r>
            <a:r>
              <a:rPr lang="es-EC" dirty="0" smtClean="0">
                <a:latin typeface="+mj-lt"/>
              </a:rPr>
              <a:t>media </a:t>
            </a:r>
            <a:r>
              <a:rPr lang="es-EC" dirty="0">
                <a:latin typeface="+mj-lt"/>
              </a:rPr>
              <a:t>de </a:t>
            </a:r>
            <a:r>
              <a:rPr lang="es-EC" smtClean="0">
                <a:latin typeface="+mj-lt"/>
              </a:rPr>
              <a:t>63%.</a:t>
            </a:r>
            <a:endParaRPr lang="es-EC" dirty="0">
              <a:latin typeface="+mj-lt"/>
            </a:endParaRPr>
          </a:p>
          <a:p>
            <a:pPr marL="0" indent="0" algn="just">
              <a:buNone/>
            </a:pPr>
            <a:r>
              <a:rPr lang="es-EC" dirty="0">
                <a:latin typeface="+mj-lt"/>
              </a:rPr>
              <a:t> </a:t>
            </a:r>
          </a:p>
          <a:p>
            <a:pPr lvl="0" algn="just"/>
            <a:r>
              <a:rPr lang="es-EC" dirty="0" smtClean="0">
                <a:latin typeface="+mj-lt"/>
              </a:rPr>
              <a:t>Este equipo será destinado para operar en el laboratorio de Energías Renovables, ya que su costo de comercialización sería muy alto debido a los materiales utilizados, sin embargo queda abierta la posibilidad de un nuevo estudio para crear un nuevo prototipo que resulte menos costoso.</a:t>
            </a:r>
          </a:p>
          <a:p>
            <a:pPr marL="0" indent="0">
              <a:buNone/>
            </a:pPr>
            <a:endParaRPr lang="es-EC" dirty="0" smtClean="0">
              <a:latin typeface="+mj-lt"/>
            </a:endParaRPr>
          </a:p>
        </p:txBody>
      </p:sp>
      <p:sp>
        <p:nvSpPr>
          <p:cNvPr id="5" name="1 Título"/>
          <p:cNvSpPr txBox="1">
            <a:spLocks/>
          </p:cNvSpPr>
          <p:nvPr/>
        </p:nvSpPr>
        <p:spPr>
          <a:xfrm>
            <a:off x="500034" y="571480"/>
            <a:ext cx="8229600" cy="642942"/>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CONCLUSIONES</a:t>
            </a:r>
            <a:endParaRPr lang="es-EC" sz="3200" dirty="0" smtClean="0">
              <a:solidFill>
                <a:schemeClr val="accent4">
                  <a:lumMod val="75000"/>
                </a:schemeClr>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500034" y="571480"/>
            <a:ext cx="8229600" cy="642942"/>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CONCLUSIONES</a:t>
            </a:r>
            <a:endParaRPr lang="es-EC" sz="3200" dirty="0" smtClean="0">
              <a:solidFill>
                <a:schemeClr val="accent4">
                  <a:lumMod val="75000"/>
                </a:schemeClr>
              </a:solidFill>
              <a:latin typeface="+mj-lt"/>
            </a:endParaRPr>
          </a:p>
        </p:txBody>
      </p:sp>
      <p:sp>
        <p:nvSpPr>
          <p:cNvPr id="6" name="2 Marcador de contenido"/>
          <p:cNvSpPr txBox="1">
            <a:spLocks/>
          </p:cNvSpPr>
          <p:nvPr/>
        </p:nvSpPr>
        <p:spPr>
          <a:xfrm>
            <a:off x="457200" y="1285860"/>
            <a:ext cx="8229600" cy="495145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lgn="just"/>
            <a:r>
              <a:rPr lang="es-EC" sz="2300" dirty="0">
                <a:latin typeface="+mj-lt"/>
              </a:rPr>
              <a:t>Para realizar un seguimiento preciso se optó por un mecanismo que se comporte de tal manera que la velocidad de giro sea lenta y logre vencer las inercias generadas por los concentradores</a:t>
            </a:r>
            <a:r>
              <a:rPr lang="es-EC" sz="2300" dirty="0" smtClean="0">
                <a:latin typeface="+mj-lt"/>
              </a:rPr>
              <a:t>.</a:t>
            </a:r>
          </a:p>
          <a:p>
            <a:pPr marL="0" lvl="0" indent="0" algn="just">
              <a:buNone/>
            </a:pPr>
            <a:r>
              <a:rPr lang="es-EC" sz="2300" dirty="0">
                <a:latin typeface="+mj-lt"/>
              </a:rPr>
              <a:t> </a:t>
            </a:r>
          </a:p>
          <a:p>
            <a:pPr lvl="0" algn="just"/>
            <a:r>
              <a:rPr lang="es-EC" sz="2300" dirty="0">
                <a:latin typeface="+mj-lt"/>
              </a:rPr>
              <a:t>La implementación del sistema electrónico en el colector, permitió un monitoreo constante y detallado de cada una de las variables de funcionamiento del colector en tiempo real.</a:t>
            </a:r>
          </a:p>
          <a:p>
            <a:pPr marL="0" indent="0" algn="just">
              <a:buNone/>
            </a:pPr>
            <a:endParaRPr lang="es-EC" sz="2300" dirty="0">
              <a:latin typeface="+mj-lt"/>
            </a:endParaRPr>
          </a:p>
          <a:p>
            <a:pPr lvl="0" algn="just"/>
            <a:r>
              <a:rPr lang="es-EC" sz="2300" dirty="0">
                <a:latin typeface="+mj-lt"/>
              </a:rPr>
              <a:t>Al realizar estudios de estos nuevos métodos de generación de energía, se incentiva a realizar nuevas investigaciones y mejoras en los equipos actuales, con esto podemos conservar los recursos naturales</a:t>
            </a:r>
            <a:r>
              <a:rPr lang="es-EC" sz="2300" dirty="0" smtClean="0">
                <a:latin typeface="+mj-lt"/>
              </a:rPr>
              <a:t>.</a:t>
            </a:r>
            <a:endParaRPr lang="es-EC" sz="2300" dirty="0">
              <a:latin typeface="+mj-lt"/>
            </a:endParaRPr>
          </a:p>
        </p:txBody>
      </p:sp>
    </p:spTree>
    <p:extLst>
      <p:ext uri="{BB962C8B-B14F-4D97-AF65-F5344CB8AC3E}">
        <p14:creationId xmlns:p14="http://schemas.microsoft.com/office/powerpoint/2010/main" val="795419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pPr lvl="1" algn="l" rtl="0">
              <a:spcBef>
                <a:spcPct val="0"/>
              </a:spcBef>
            </a:pPr>
            <a:r>
              <a:rPr lang="es-EC" sz="1400" dirty="0"/>
              <a:t/>
            </a:r>
            <a:br>
              <a:rPr lang="es-EC" sz="1400" dirty="0"/>
            </a:br>
            <a:endParaRPr lang="es-EC" dirty="0"/>
          </a:p>
        </p:txBody>
      </p:sp>
      <p:sp>
        <p:nvSpPr>
          <p:cNvPr id="3" name="2 Marcador de contenido"/>
          <p:cNvSpPr>
            <a:spLocks noGrp="1"/>
          </p:cNvSpPr>
          <p:nvPr>
            <p:ph idx="1"/>
          </p:nvPr>
        </p:nvSpPr>
        <p:spPr>
          <a:xfrm>
            <a:off x="457200" y="1285860"/>
            <a:ext cx="8229600" cy="5038740"/>
          </a:xfrm>
        </p:spPr>
        <p:txBody>
          <a:bodyPr>
            <a:noAutofit/>
          </a:bodyPr>
          <a:lstStyle/>
          <a:p>
            <a:pPr lvl="0" algn="just"/>
            <a:r>
              <a:rPr lang="es-EC" sz="2200" dirty="0">
                <a:latin typeface="+mj-lt"/>
              </a:rPr>
              <a:t>El colector solar requerirá de un mantenimiento periódico, debido a su ubicación en campo abierto, de esta manera se podrá obtener un funcionamiento óptimo y preciso tal como fue diseñado.</a:t>
            </a:r>
          </a:p>
          <a:p>
            <a:pPr marL="0" indent="0" algn="just">
              <a:buNone/>
            </a:pPr>
            <a:r>
              <a:rPr lang="es-EC" sz="2200" dirty="0">
                <a:latin typeface="+mj-lt"/>
              </a:rPr>
              <a:t> </a:t>
            </a:r>
          </a:p>
          <a:p>
            <a:pPr lvl="0" algn="just"/>
            <a:r>
              <a:rPr lang="es-EC" sz="2200" dirty="0">
                <a:latin typeface="+mj-lt"/>
              </a:rPr>
              <a:t>Tener cuidado con las partes frágiles del equipo, ya que son las más difíciles de conseguir en el mercado, por lo que se recomienda tener repuestos que permitan su rápida sustitución.</a:t>
            </a:r>
          </a:p>
          <a:p>
            <a:pPr marL="0" indent="0" algn="just">
              <a:buNone/>
            </a:pPr>
            <a:r>
              <a:rPr lang="es-EC" sz="2200" dirty="0">
                <a:latin typeface="+mj-lt"/>
              </a:rPr>
              <a:t> </a:t>
            </a:r>
          </a:p>
          <a:p>
            <a:pPr lvl="0" algn="just"/>
            <a:r>
              <a:rPr lang="es-EC" sz="2200" dirty="0">
                <a:latin typeface="+mj-lt"/>
              </a:rPr>
              <a:t>Tomar las debidas precauciones al momento de realizar prácticas ya que en algunas partes del equipo se genera altas temperaturas que podrían afectar la seguridad humana</a:t>
            </a:r>
            <a:r>
              <a:rPr lang="es-EC" sz="2200" dirty="0" smtClean="0">
                <a:latin typeface="+mj-lt"/>
              </a:rPr>
              <a:t>.</a:t>
            </a:r>
            <a:endParaRPr lang="es-EC" sz="2200" dirty="0">
              <a:latin typeface="+mj-lt"/>
            </a:endParaRPr>
          </a:p>
        </p:txBody>
      </p:sp>
      <p:sp>
        <p:nvSpPr>
          <p:cNvPr id="5" name="1 Título"/>
          <p:cNvSpPr txBox="1">
            <a:spLocks/>
          </p:cNvSpPr>
          <p:nvPr/>
        </p:nvSpPr>
        <p:spPr>
          <a:xfrm>
            <a:off x="571472" y="642918"/>
            <a:ext cx="8229600" cy="571504"/>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RECOMENDACIONES</a:t>
            </a:r>
            <a:endParaRPr lang="es-EC" sz="3200" dirty="0" smtClean="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5" name="1 Título"/>
          <p:cNvSpPr txBox="1">
            <a:spLocks/>
          </p:cNvSpPr>
          <p:nvPr/>
        </p:nvSpPr>
        <p:spPr>
          <a:xfrm>
            <a:off x="571472" y="642918"/>
            <a:ext cx="8229600" cy="571504"/>
          </a:xfrm>
          <a:prstGeom prst="rect">
            <a:avLst/>
          </a:prstGeom>
        </p:spPr>
        <p:txBody>
          <a:bodyPr vert="horz" lIns="0" rIns="0" bIns="0" anchor="b">
            <a:normAutofit/>
          </a:bodyPr>
          <a:lstStyle/>
          <a:p>
            <a:pPr marL="274320" lvl="2" indent="-274320" algn="ctr">
              <a:buClr>
                <a:schemeClr val="accent3"/>
              </a:buClr>
              <a:buSzPct val="95000"/>
            </a:pPr>
            <a:r>
              <a:rPr lang="es-ES" sz="3200" b="1" dirty="0" smtClean="0">
                <a:solidFill>
                  <a:schemeClr val="accent4">
                    <a:lumMod val="75000"/>
                  </a:schemeClr>
                </a:solidFill>
                <a:latin typeface="+mj-lt"/>
              </a:rPr>
              <a:t>RECOMENDACIONES</a:t>
            </a:r>
            <a:endParaRPr lang="es-EC" sz="3200" dirty="0" smtClean="0">
              <a:solidFill>
                <a:schemeClr val="accent4">
                  <a:lumMod val="75000"/>
                </a:schemeClr>
              </a:solidFill>
            </a:endParaRPr>
          </a:p>
        </p:txBody>
      </p:sp>
      <p:sp>
        <p:nvSpPr>
          <p:cNvPr id="6" name="2 Marcador de contenido"/>
          <p:cNvSpPr txBox="1">
            <a:spLocks/>
          </p:cNvSpPr>
          <p:nvPr/>
        </p:nvSpPr>
        <p:spPr>
          <a:xfrm>
            <a:off x="457200" y="1285860"/>
            <a:ext cx="8229600" cy="503874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lgn="just"/>
            <a:r>
              <a:rPr lang="es-EC" sz="2300" dirty="0">
                <a:latin typeface="+mj-lt"/>
              </a:rPr>
              <a:t>Una vez encendido el sistema electrónico del equipo verificar la hora actual de la Tablet, ya que de esto dependerá el posicionamiento exacto de los concentradores.</a:t>
            </a:r>
          </a:p>
          <a:p>
            <a:pPr algn="just"/>
            <a:endParaRPr lang="es-EC" sz="2300" dirty="0">
              <a:latin typeface="+mj-lt"/>
            </a:endParaRPr>
          </a:p>
          <a:p>
            <a:pPr lvl="0" algn="just"/>
            <a:r>
              <a:rPr lang="es-EC" sz="2300" dirty="0">
                <a:latin typeface="+mj-lt"/>
              </a:rPr>
              <a:t>Analizar los datos obtenidos y llegar a conclusiones que permitan realizar mejoras en el estudio de este tipo de equipos para su posterior utilización en la industria.</a:t>
            </a:r>
          </a:p>
          <a:p>
            <a:pPr marL="0" indent="0" algn="just">
              <a:buNone/>
            </a:pPr>
            <a:r>
              <a:rPr lang="es-EC" sz="2300" dirty="0">
                <a:latin typeface="+mj-lt"/>
              </a:rPr>
              <a:t> </a:t>
            </a:r>
          </a:p>
          <a:p>
            <a:pPr lvl="0" algn="just"/>
            <a:r>
              <a:rPr lang="es-EC" sz="2300" dirty="0">
                <a:latin typeface="+mj-lt"/>
              </a:rPr>
              <a:t>Permitir la utilización del equipo a estudiantes de otras universidades con el fin de incentivar el estudio de las nuevas tecnologías de generación de energía más amigables con el planeta.</a:t>
            </a:r>
          </a:p>
        </p:txBody>
      </p:sp>
    </p:spTree>
    <p:extLst>
      <p:ext uri="{BB962C8B-B14F-4D97-AF65-F5344CB8AC3E}">
        <p14:creationId xmlns:p14="http://schemas.microsoft.com/office/powerpoint/2010/main" val="354324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395536" y="978464"/>
            <a:ext cx="8229600" cy="578328"/>
          </a:xfrm>
        </p:spPr>
        <p:txBody>
          <a:bodyPr>
            <a:normAutofit/>
          </a:bodyPr>
          <a:lstStyle/>
          <a:p>
            <a:pPr algn="ctr"/>
            <a:r>
              <a:rPr lang="es-EC" sz="3200" b="1" dirty="0" smtClean="0">
                <a:solidFill>
                  <a:schemeClr val="accent4">
                    <a:lumMod val="75000"/>
                  </a:schemeClr>
                </a:solidFill>
              </a:rPr>
              <a:t>OBJETIVOS ESPECÍFICOS</a:t>
            </a:r>
            <a:endParaRPr lang="es-EC" sz="3200" b="1" dirty="0">
              <a:solidFill>
                <a:schemeClr val="accent4">
                  <a:lumMod val="75000"/>
                </a:schemeClr>
              </a:solidFill>
            </a:endParaRPr>
          </a:p>
        </p:txBody>
      </p:sp>
      <p:sp>
        <p:nvSpPr>
          <p:cNvPr id="3" name="2 Marcador de contenido"/>
          <p:cNvSpPr>
            <a:spLocks noGrp="1"/>
          </p:cNvSpPr>
          <p:nvPr>
            <p:ph idx="1"/>
          </p:nvPr>
        </p:nvSpPr>
        <p:spPr>
          <a:xfrm>
            <a:off x="251520" y="2276872"/>
            <a:ext cx="8229600" cy="3240360"/>
          </a:xfrm>
        </p:spPr>
        <p:txBody>
          <a:bodyPr>
            <a:normAutofit/>
          </a:bodyPr>
          <a:lstStyle/>
          <a:p>
            <a:pPr lvl="0" algn="just">
              <a:buFont typeface="Times New Roman" panose="02020603050405020304" pitchFamily="18" charset="0"/>
              <a:buChar char="-"/>
            </a:pPr>
            <a:r>
              <a:rPr lang="es-EC" dirty="0">
                <a:latin typeface="+mj-lt"/>
              </a:rPr>
              <a:t>Realizar el análisis técnico de la situación inicial del colector cilíndrico parabólico.</a:t>
            </a:r>
          </a:p>
          <a:p>
            <a:pPr lvl="0" algn="just">
              <a:buFont typeface="Times New Roman" panose="02020603050405020304" pitchFamily="18" charset="0"/>
              <a:buChar char="-"/>
            </a:pPr>
            <a:r>
              <a:rPr lang="es-ES" dirty="0">
                <a:latin typeface="+mj-lt"/>
              </a:rPr>
              <a:t>Dimensionar e implementar el sistema de seguimiento solar automático en un eje.</a:t>
            </a:r>
            <a:endParaRPr lang="es-EC" dirty="0">
              <a:latin typeface="+mj-lt"/>
            </a:endParaRPr>
          </a:p>
          <a:p>
            <a:pPr lvl="0" algn="just">
              <a:buFont typeface="Times New Roman" panose="02020603050405020304" pitchFamily="18" charset="0"/>
              <a:buChar char="-"/>
            </a:pPr>
            <a:r>
              <a:rPr lang="es-ES" dirty="0">
                <a:latin typeface="+mj-lt"/>
              </a:rPr>
              <a:t>Diseñar el sistema eléctrico y electrónico de la adquisición de datos.</a:t>
            </a:r>
            <a:endParaRPr lang="es-EC" dirty="0">
              <a:latin typeface="+mj-lt"/>
            </a:endParaRPr>
          </a:p>
          <a:p>
            <a:pPr lvl="0" algn="just">
              <a:buFont typeface="Times New Roman" panose="02020603050405020304" pitchFamily="18" charset="0"/>
              <a:buChar char="-"/>
            </a:pPr>
            <a:r>
              <a:rPr lang="es-ES" dirty="0">
                <a:latin typeface="+mj-lt"/>
              </a:rPr>
              <a:t>Realizar las pruebas del equipo.</a:t>
            </a:r>
            <a:endParaRPr lang="es-EC" dirty="0">
              <a:latin typeface="+mj-lt"/>
            </a:endParaRPr>
          </a:p>
        </p:txBody>
      </p:sp>
    </p:spTree>
    <p:extLst>
      <p:ext uri="{BB962C8B-B14F-4D97-AF65-F5344CB8AC3E}">
        <p14:creationId xmlns:p14="http://schemas.microsoft.com/office/powerpoint/2010/main" val="185969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7" name="1 Título"/>
          <p:cNvSpPr>
            <a:spLocks noGrp="1"/>
          </p:cNvSpPr>
          <p:nvPr>
            <p:ph type="title"/>
          </p:nvPr>
        </p:nvSpPr>
        <p:spPr>
          <a:xfrm>
            <a:off x="571472" y="476672"/>
            <a:ext cx="8229600" cy="590884"/>
          </a:xfrm>
        </p:spPr>
        <p:txBody>
          <a:bodyPr>
            <a:normAutofit fontScale="90000"/>
          </a:bodyPr>
          <a:lstStyle/>
          <a:p>
            <a:pPr algn="ctr"/>
            <a:r>
              <a:rPr lang="es-EC" sz="3200" b="1" dirty="0" smtClean="0">
                <a:solidFill>
                  <a:schemeClr val="accent4">
                    <a:lumMod val="75000"/>
                  </a:schemeClr>
                </a:solidFill>
              </a:rPr>
              <a:t>APROVECHAMIENTO DE LA ENERGÍA SOLAR</a:t>
            </a:r>
            <a:endParaRPr lang="es-EC" sz="3200" b="1" dirty="0">
              <a:solidFill>
                <a:schemeClr val="accent4">
                  <a:lumMod val="75000"/>
                </a:schemeClr>
              </a:solidFill>
            </a:endParaRP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1414254639"/>
              </p:ext>
            </p:extLst>
          </p:nvPr>
        </p:nvGraphicFramePr>
        <p:xfrm>
          <a:off x="-972616"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https://encrypted-tbn2.gstatic.com/images?q=tbn:ANd9GcTdX93zpMFv-amjISQpPgMQHkTA2WRKAIyeZc15NPKKh0eoA-EOu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789040"/>
            <a:ext cx="3063875" cy="2149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4.bp.blogspot.com/_TIQdU8q_Tso/S3X4rTgfbII/AAAAAAAAELE/Vm1tGZrjXhE/s400/Precesi%C3%B3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1016248"/>
            <a:ext cx="3113793" cy="270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42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200" y="571480"/>
            <a:ext cx="8229600" cy="625272"/>
          </a:xfrm>
        </p:spPr>
        <p:txBody>
          <a:bodyPr>
            <a:normAutofit/>
          </a:bodyPr>
          <a:lstStyle/>
          <a:p>
            <a:pPr algn="ctr"/>
            <a:r>
              <a:rPr lang="es-ES" sz="2800" b="1" dirty="0" smtClean="0">
                <a:solidFill>
                  <a:schemeClr val="accent4">
                    <a:lumMod val="75000"/>
                  </a:schemeClr>
                </a:solidFill>
              </a:rPr>
              <a:t>COLECTORES CILÍNDRICOS PARABÓLICOS</a:t>
            </a:r>
            <a:endParaRPr lang="es-EC" sz="2800" dirty="0">
              <a:solidFill>
                <a:schemeClr val="accent4">
                  <a:lumMod val="75000"/>
                </a:schemeClr>
              </a:solidFill>
            </a:endParaRPr>
          </a:p>
        </p:txBody>
      </p:sp>
      <p:sp>
        <p:nvSpPr>
          <p:cNvPr id="7" name="2 Marcador de contenido"/>
          <p:cNvSpPr>
            <a:spLocks noGrp="1"/>
          </p:cNvSpPr>
          <p:nvPr>
            <p:ph idx="1"/>
          </p:nvPr>
        </p:nvSpPr>
        <p:spPr>
          <a:xfrm>
            <a:off x="395536" y="1484784"/>
            <a:ext cx="8291263" cy="2520280"/>
          </a:xfrm>
        </p:spPr>
        <p:txBody>
          <a:bodyPr>
            <a:normAutofit/>
          </a:bodyPr>
          <a:lstStyle/>
          <a:p>
            <a:pPr marL="0" indent="0" algn="just">
              <a:buNone/>
            </a:pPr>
            <a:r>
              <a:rPr lang="es-ES" dirty="0">
                <a:latin typeface="+mj-lt"/>
              </a:rPr>
              <a:t>Los colectores cilíndricos parabólicos son sistemas ópticos que concentran la intensidad de radiación sobre una superficie absorbente. Este tipo de sistemas son usualmente utilizados para la obtención de temperaturas relativamente </a:t>
            </a:r>
            <a:r>
              <a:rPr lang="es-ES" dirty="0" smtClean="0">
                <a:latin typeface="+mj-lt"/>
              </a:rPr>
              <a:t>altas, </a:t>
            </a:r>
            <a:r>
              <a:rPr lang="es-ES" dirty="0">
                <a:latin typeface="+mj-lt"/>
              </a:rPr>
              <a:t>en forma </a:t>
            </a:r>
            <a:r>
              <a:rPr lang="es-ES" dirty="0" smtClean="0">
                <a:latin typeface="+mj-lt"/>
              </a:rPr>
              <a:t>económica</a:t>
            </a:r>
          </a:p>
        </p:txBody>
      </p:sp>
      <p:pic>
        <p:nvPicPr>
          <p:cNvPr id="18434" name="Picture 2" descr="https://lh3.googleusercontent.com/-R3NNf9OYhaY/TWl4Jb9MiPI/AAAAAAAAA7U/srBER5TYxds/s1600/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245" y="3645024"/>
            <a:ext cx="3757508"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pic>
        <p:nvPicPr>
          <p:cNvPr id="5" name="4 Imagen" descr="C:\Users\Jorge\Dropbox\Colector.jpg"/>
          <p:cNvPicPr/>
          <p:nvPr/>
        </p:nvPicPr>
        <p:blipFill>
          <a:blip r:embed="rId3">
            <a:extLst>
              <a:ext uri="{28A0092B-C50C-407E-A947-70E740481C1C}">
                <a14:useLocalDpi xmlns:a14="http://schemas.microsoft.com/office/drawing/2010/main" val="0"/>
              </a:ext>
            </a:extLst>
          </a:blip>
          <a:srcRect/>
          <a:stretch>
            <a:fillRect/>
          </a:stretch>
        </p:blipFill>
        <p:spPr bwMode="auto">
          <a:xfrm>
            <a:off x="1079611" y="1556791"/>
            <a:ext cx="6984776" cy="4501115"/>
          </a:xfrm>
          <a:prstGeom prst="rect">
            <a:avLst/>
          </a:prstGeom>
          <a:noFill/>
          <a:ln>
            <a:noFill/>
          </a:ln>
        </p:spPr>
      </p:pic>
      <p:sp>
        <p:nvSpPr>
          <p:cNvPr id="6" name="1 Título"/>
          <p:cNvSpPr txBox="1">
            <a:spLocks/>
          </p:cNvSpPr>
          <p:nvPr/>
        </p:nvSpPr>
        <p:spPr>
          <a:xfrm>
            <a:off x="457200" y="571480"/>
            <a:ext cx="8229600" cy="625272"/>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2800" b="1" dirty="0" smtClean="0">
                <a:solidFill>
                  <a:schemeClr val="accent4">
                    <a:lumMod val="75000"/>
                  </a:schemeClr>
                </a:solidFill>
              </a:rPr>
              <a:t>PARTES DE COLECTOR CILÍNDRICO PARABÓLICO</a:t>
            </a:r>
            <a:endParaRPr lang="es-EC" sz="2800" dirty="0">
              <a:solidFill>
                <a:schemeClr val="accent4">
                  <a:lumMod val="75000"/>
                </a:schemeClr>
              </a:solidFill>
            </a:endParaRPr>
          </a:p>
        </p:txBody>
      </p:sp>
    </p:spTree>
    <p:extLst>
      <p:ext uri="{BB962C8B-B14F-4D97-AF65-F5344CB8AC3E}">
        <p14:creationId xmlns:p14="http://schemas.microsoft.com/office/powerpoint/2010/main" val="71326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57199" y="692696"/>
            <a:ext cx="8229600" cy="516018"/>
          </a:xfrm>
        </p:spPr>
        <p:txBody>
          <a:bodyPr>
            <a:noAutofit/>
          </a:bodyPr>
          <a:lstStyle/>
          <a:p>
            <a:pPr algn="ctr"/>
            <a:r>
              <a:rPr lang="es-EC" sz="3200" b="1" dirty="0" smtClean="0">
                <a:solidFill>
                  <a:schemeClr val="accent4">
                    <a:lumMod val="75000"/>
                  </a:schemeClr>
                </a:solidFill>
              </a:rPr>
              <a:t>EFICIENCIA</a:t>
            </a:r>
            <a:endParaRPr lang="es-EC" sz="3200" b="1" dirty="0">
              <a:solidFill>
                <a:schemeClr val="accent4">
                  <a:lumMod val="75000"/>
                </a:schemeClr>
              </a:solidFill>
            </a:endParaRPr>
          </a:p>
        </p:txBody>
      </p:sp>
      <p:sp>
        <p:nvSpPr>
          <p:cNvPr id="6" name="Text Box 29"/>
          <p:cNvSpPr txBox="1">
            <a:spLocks noChangeArrowheads="1"/>
          </p:cNvSpPr>
          <p:nvPr/>
        </p:nvSpPr>
        <p:spPr bwMode="auto">
          <a:xfrm>
            <a:off x="5181600" y="3124200"/>
            <a:ext cx="3733800" cy="7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s-ES" altLang="es-EC" dirty="0">
                <a:latin typeface="+mj-lt"/>
              </a:rPr>
              <a:t>Eficiencia vs. Temperatura de un concentrador cilíndrico parabólico.</a:t>
            </a:r>
          </a:p>
        </p:txBody>
      </p:sp>
      <p:graphicFrame>
        <p:nvGraphicFramePr>
          <p:cNvPr id="7" name="Object 30"/>
          <p:cNvGraphicFramePr>
            <a:graphicFrameLocks noChangeAspect="1"/>
          </p:cNvGraphicFramePr>
          <p:nvPr>
            <p:extLst>
              <p:ext uri="{D42A27DB-BD31-4B8C-83A1-F6EECF244321}">
                <p14:modId xmlns:p14="http://schemas.microsoft.com/office/powerpoint/2010/main" val="579172403"/>
              </p:ext>
            </p:extLst>
          </p:nvPr>
        </p:nvGraphicFramePr>
        <p:xfrm>
          <a:off x="-228600" y="730274"/>
          <a:ext cx="6650038" cy="5507038"/>
        </p:xfrm>
        <a:graphic>
          <a:graphicData uri="http://schemas.openxmlformats.org/presentationml/2006/ole">
            <mc:AlternateContent xmlns:mc="http://schemas.openxmlformats.org/markup-compatibility/2006">
              <mc:Choice xmlns:v="urn:schemas-microsoft-com:vml" Requires="v">
                <p:oleObj spid="_x0000_s4141" name="AutoCAD Drawing" r:id="rId4" imgW="3409920" imgH="2600280" progId="AutoCAD.Drawing.18">
                  <p:embed/>
                </p:oleObj>
              </mc:Choice>
              <mc:Fallback>
                <p:oleObj name="AutoCAD Drawing" r:id="rId4" imgW="3409920" imgH="2600280" progId="AutoCAD.Drawing.1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30274"/>
                        <a:ext cx="6650038"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6413" y="0"/>
            <a:ext cx="9156825" cy="6858000"/>
          </a:xfrm>
          <a:prstGeom prst="rect">
            <a:avLst/>
          </a:prstGeom>
          <a:noFill/>
          <a:ln w="9525">
            <a:noFill/>
            <a:miter lim="800000"/>
            <a:headEnd/>
            <a:tailEnd/>
          </a:ln>
          <a:effectLst/>
        </p:spPr>
      </p:pic>
      <p:sp>
        <p:nvSpPr>
          <p:cNvPr id="2" name="1 Título"/>
          <p:cNvSpPr>
            <a:spLocks noGrp="1"/>
          </p:cNvSpPr>
          <p:nvPr>
            <p:ph type="title"/>
          </p:nvPr>
        </p:nvSpPr>
        <p:spPr>
          <a:xfrm>
            <a:off x="428596" y="620688"/>
            <a:ext cx="8229600" cy="516018"/>
          </a:xfrm>
        </p:spPr>
        <p:txBody>
          <a:bodyPr>
            <a:noAutofit/>
          </a:bodyPr>
          <a:lstStyle/>
          <a:p>
            <a:pPr algn="ctr"/>
            <a:r>
              <a:rPr lang="es-EC" sz="2800" b="1" dirty="0" smtClean="0">
                <a:solidFill>
                  <a:schemeClr val="accent4">
                    <a:lumMod val="75000"/>
                  </a:schemeClr>
                </a:solidFill>
              </a:rPr>
              <a:t>DETERMINACIÓN DE PÉRDIDAS</a:t>
            </a:r>
            <a:endParaRPr lang="es-EC" sz="2800" b="1" dirty="0">
              <a:solidFill>
                <a:schemeClr val="accent4">
                  <a:lumMod val="75000"/>
                </a:schemeClr>
              </a:solidFill>
            </a:endParaRPr>
          </a:p>
        </p:txBody>
      </p:sp>
      <p:sp>
        <p:nvSpPr>
          <p:cNvPr id="3" name="2 Marcador de contenido"/>
          <p:cNvSpPr>
            <a:spLocks noGrp="1"/>
          </p:cNvSpPr>
          <p:nvPr>
            <p:ph idx="1"/>
          </p:nvPr>
        </p:nvSpPr>
        <p:spPr>
          <a:xfrm>
            <a:off x="457200" y="1412776"/>
            <a:ext cx="8229600" cy="2197576"/>
          </a:xfrm>
        </p:spPr>
        <p:txBody>
          <a:bodyPr>
            <a:normAutofit/>
          </a:bodyPr>
          <a:lstStyle/>
          <a:p>
            <a:pPr marL="0" indent="0" algn="just">
              <a:buNone/>
            </a:pPr>
            <a:r>
              <a:rPr lang="es-ES" sz="2400" dirty="0" smtClean="0">
                <a:latin typeface="+mj-lt"/>
              </a:rPr>
              <a:t>Para </a:t>
            </a:r>
            <a:r>
              <a:rPr lang="es-ES" sz="2400" dirty="0">
                <a:latin typeface="+mj-lt"/>
              </a:rPr>
              <a:t>predecir el comportamiento térmico del concentrador cilíndrico parabólico se plantea un balance de energía en el absorbedor </a:t>
            </a:r>
            <a:endParaRPr lang="es-EC" sz="2400" dirty="0">
              <a:latin typeface="+mj-lt"/>
            </a:endParaRPr>
          </a:p>
          <a:p>
            <a:endParaRPr lang="es-EC" dirty="0"/>
          </a:p>
        </p:txBody>
      </p:sp>
      <p:sp>
        <p:nvSpPr>
          <p:cNvPr id="6" name="Rectangle 37"/>
          <p:cNvSpPr>
            <a:spLocks noChangeArrowheads="1"/>
          </p:cNvSpPr>
          <p:nvPr/>
        </p:nvSpPr>
        <p:spPr bwMode="auto">
          <a:xfrm>
            <a:off x="3851920" y="2636912"/>
            <a:ext cx="5099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altLang="es-EC" sz="1400" dirty="0">
                <a:latin typeface="+mj-lt"/>
                <a:cs typeface="Times New Roman" pitchFamily="18" charset="0"/>
              </a:rPr>
              <a:t>Aplicando la ley de la conservación de la energía en el absorbedor  se tiene:</a:t>
            </a:r>
            <a:r>
              <a:rPr lang="es-ES" altLang="es-EC" sz="1100" dirty="0">
                <a:latin typeface="+mj-lt"/>
              </a:rPr>
              <a:t> </a:t>
            </a:r>
            <a:endParaRPr lang="es-ES" altLang="es-EC" dirty="0">
              <a:latin typeface="+mj-lt"/>
            </a:endParaRPr>
          </a:p>
        </p:txBody>
      </p:sp>
      <p:sp>
        <p:nvSpPr>
          <p:cNvPr id="7" name="Rectangle 38"/>
          <p:cNvSpPr>
            <a:spLocks noChangeArrowheads="1"/>
          </p:cNvSpPr>
          <p:nvPr/>
        </p:nvSpPr>
        <p:spPr bwMode="auto">
          <a:xfrm>
            <a:off x="6475040" y="4132312"/>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C" sz="1400" dirty="0" err="1">
                <a:cs typeface="Times New Roman" pitchFamily="18" charset="0"/>
              </a:rPr>
              <a:t>E</a:t>
            </a:r>
            <a:r>
              <a:rPr lang="es-ES" altLang="es-EC" sz="1400" baseline="-30000" dirty="0" err="1">
                <a:cs typeface="Times New Roman" pitchFamily="18" charset="0"/>
              </a:rPr>
              <a:t>ent</a:t>
            </a:r>
            <a:r>
              <a:rPr lang="es-ES" altLang="es-EC" sz="1400" dirty="0">
                <a:cs typeface="Times New Roman" pitchFamily="18" charset="0"/>
              </a:rPr>
              <a:t> – </a:t>
            </a:r>
            <a:r>
              <a:rPr lang="es-ES" altLang="es-EC" sz="1400" dirty="0" err="1">
                <a:cs typeface="Times New Roman" pitchFamily="18" charset="0"/>
              </a:rPr>
              <a:t>E</a:t>
            </a:r>
            <a:r>
              <a:rPr lang="es-ES" altLang="es-EC" sz="1400" baseline="-30000" dirty="0" err="1">
                <a:cs typeface="Times New Roman" pitchFamily="18" charset="0"/>
              </a:rPr>
              <a:t>sal</a:t>
            </a:r>
            <a:r>
              <a:rPr lang="es-ES" altLang="es-EC" sz="1400" dirty="0">
                <a:cs typeface="Times New Roman" pitchFamily="18" charset="0"/>
              </a:rPr>
              <a:t> = </a:t>
            </a:r>
            <a:r>
              <a:rPr lang="es-ES" altLang="es-EC" sz="1400" dirty="0">
                <a:cs typeface="Times New Roman" pitchFamily="18" charset="0"/>
                <a:sym typeface="Symbol" pitchFamily="18" charset="2"/>
              </a:rPr>
              <a:t></a:t>
            </a:r>
            <a:r>
              <a:rPr lang="es-ES" altLang="es-EC" sz="1400" dirty="0" err="1">
                <a:cs typeface="Times New Roman" pitchFamily="18" charset="0"/>
              </a:rPr>
              <a:t>E</a:t>
            </a:r>
            <a:r>
              <a:rPr lang="es-ES" altLang="es-EC" sz="1400" baseline="-30000" dirty="0" err="1">
                <a:cs typeface="Times New Roman" pitchFamily="18" charset="0"/>
                <a:sym typeface="Symbol" pitchFamily="18" charset="2"/>
              </a:rPr>
              <a:t>alm</a:t>
            </a:r>
            <a:r>
              <a:rPr lang="es-ES" altLang="es-EC" sz="1100" dirty="0">
                <a:sym typeface="Symbol" pitchFamily="18" charset="2"/>
              </a:rPr>
              <a:t> </a:t>
            </a:r>
            <a:endParaRPr lang="es-ES" altLang="es-EC" sz="1200" dirty="0">
              <a:cs typeface="Times New Roman" pitchFamily="18" charset="0"/>
              <a:sym typeface="Symbol" pitchFamily="18" charset="2"/>
            </a:endParaRPr>
          </a:p>
        </p:txBody>
      </p:sp>
      <p:sp>
        <p:nvSpPr>
          <p:cNvPr id="8" name="Rectangle 39"/>
          <p:cNvSpPr>
            <a:spLocks noChangeArrowheads="1"/>
          </p:cNvSpPr>
          <p:nvPr/>
        </p:nvSpPr>
        <p:spPr bwMode="auto">
          <a:xfrm>
            <a:off x="6347792" y="4420344"/>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C" sz="1400" dirty="0" err="1">
                <a:ea typeface="Arial Unicode MS" pitchFamily="34" charset="-128"/>
                <a:cs typeface="Arial Unicode MS" pitchFamily="34" charset="-128"/>
              </a:rPr>
              <a:t>q</a:t>
            </a:r>
            <a:r>
              <a:rPr lang="es-ES" altLang="es-EC" sz="1400" baseline="-30000" dirty="0" err="1">
                <a:ea typeface="Arial Unicode MS" pitchFamily="34" charset="-128"/>
                <a:cs typeface="Arial Unicode MS" pitchFamily="34" charset="-128"/>
              </a:rPr>
              <a:t>e</a:t>
            </a:r>
            <a:r>
              <a:rPr lang="es-ES" altLang="es-EC" sz="1400" dirty="0">
                <a:ea typeface="Arial Unicode MS" pitchFamily="34" charset="-128"/>
                <a:cs typeface="Arial Unicode MS" pitchFamily="34" charset="-128"/>
              </a:rPr>
              <a:t> – </a:t>
            </a:r>
            <a:r>
              <a:rPr lang="es-ES" altLang="es-EC" sz="1400" dirty="0" err="1">
                <a:ea typeface="Arial Unicode MS" pitchFamily="34" charset="-128"/>
                <a:cs typeface="Arial Unicode MS" pitchFamily="34" charset="-128"/>
              </a:rPr>
              <a:t>q</a:t>
            </a:r>
            <a:r>
              <a:rPr lang="es-ES" altLang="es-EC" sz="1400" baseline="-30000" dirty="0" err="1">
                <a:ea typeface="Arial Unicode MS" pitchFamily="34" charset="-128"/>
                <a:cs typeface="Arial Unicode MS" pitchFamily="34" charset="-128"/>
              </a:rPr>
              <a:t>r</a:t>
            </a:r>
            <a:r>
              <a:rPr lang="es-ES" altLang="es-EC" sz="1400" dirty="0">
                <a:ea typeface="Arial Unicode MS" pitchFamily="34" charset="-128"/>
                <a:cs typeface="Arial Unicode MS" pitchFamily="34" charset="-128"/>
              </a:rPr>
              <a:t> – </a:t>
            </a:r>
            <a:r>
              <a:rPr lang="es-ES" altLang="es-EC" sz="1400" dirty="0" err="1">
                <a:ea typeface="Arial Unicode MS" pitchFamily="34" charset="-128"/>
                <a:cs typeface="Arial Unicode MS" pitchFamily="34" charset="-128"/>
              </a:rPr>
              <a:t>q</a:t>
            </a:r>
            <a:r>
              <a:rPr lang="es-ES" altLang="es-EC" sz="1400" baseline="-30000" dirty="0" err="1">
                <a:ea typeface="Arial Unicode MS" pitchFamily="34" charset="-128"/>
                <a:cs typeface="Arial Unicode MS" pitchFamily="34" charset="-128"/>
              </a:rPr>
              <a:t>c</a:t>
            </a:r>
            <a:r>
              <a:rPr lang="es-ES" altLang="es-EC" sz="1400" dirty="0">
                <a:ea typeface="Arial Unicode MS" pitchFamily="34" charset="-128"/>
                <a:cs typeface="Arial Unicode MS" pitchFamily="34" charset="-128"/>
              </a:rPr>
              <a:t> = </a:t>
            </a:r>
            <a:r>
              <a:rPr lang="es-ES" altLang="es-EC" sz="1400" dirty="0" err="1">
                <a:ea typeface="Arial Unicode MS" pitchFamily="34" charset="-128"/>
                <a:cs typeface="Arial Unicode MS" pitchFamily="34" charset="-128"/>
              </a:rPr>
              <a:t>q</a:t>
            </a:r>
            <a:r>
              <a:rPr lang="es-ES" altLang="es-EC" sz="1400" baseline="-30000" dirty="0" err="1">
                <a:ea typeface="Arial Unicode MS" pitchFamily="34" charset="-128"/>
                <a:cs typeface="Arial Unicode MS" pitchFamily="34" charset="-128"/>
              </a:rPr>
              <a:t>ut</a:t>
            </a:r>
            <a:endParaRPr lang="es-ES" altLang="es-EC" sz="1400" dirty="0"/>
          </a:p>
        </p:txBody>
      </p:sp>
      <p:sp>
        <p:nvSpPr>
          <p:cNvPr id="9" name="Rectangle 43"/>
          <p:cNvSpPr>
            <a:spLocks noChangeArrowheads="1"/>
          </p:cNvSpPr>
          <p:nvPr/>
        </p:nvSpPr>
        <p:spPr bwMode="auto">
          <a:xfrm>
            <a:off x="6259016" y="4780384"/>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C" sz="1400">
                <a:ea typeface="Arial Unicode MS" pitchFamily="34" charset="-128"/>
                <a:cs typeface="Arial Unicode MS" pitchFamily="34" charset="-128"/>
              </a:rPr>
              <a:t>q</a:t>
            </a:r>
            <a:r>
              <a:rPr lang="es-ES" altLang="es-EC" sz="1400" baseline="-30000">
                <a:ea typeface="Arial Unicode MS" pitchFamily="34" charset="-128"/>
                <a:cs typeface="Arial Unicode MS" pitchFamily="34" charset="-128"/>
              </a:rPr>
              <a:t>e</a:t>
            </a:r>
            <a:r>
              <a:rPr lang="es-ES" altLang="es-EC" sz="1400">
                <a:ea typeface="Arial Unicode MS" pitchFamily="34" charset="-128"/>
                <a:cs typeface="Arial Unicode MS" pitchFamily="34" charset="-128"/>
              </a:rPr>
              <a:t> – q</a:t>
            </a:r>
            <a:r>
              <a:rPr lang="es-ES" altLang="es-EC" sz="1400" baseline="-30000">
                <a:ea typeface="Arial Unicode MS" pitchFamily="34" charset="-128"/>
                <a:cs typeface="Arial Unicode MS" pitchFamily="34" charset="-128"/>
              </a:rPr>
              <a:t>p</a:t>
            </a:r>
            <a:r>
              <a:rPr lang="es-ES" altLang="es-EC" sz="1400">
                <a:ea typeface="Arial Unicode MS" pitchFamily="34" charset="-128"/>
                <a:cs typeface="Arial Unicode MS" pitchFamily="34" charset="-128"/>
              </a:rPr>
              <a:t> = q</a:t>
            </a:r>
            <a:r>
              <a:rPr lang="es-ES" altLang="es-EC" sz="1400" baseline="-30000">
                <a:ea typeface="Arial Unicode MS" pitchFamily="34" charset="-128"/>
                <a:cs typeface="Arial Unicode MS" pitchFamily="34" charset="-128"/>
              </a:rPr>
              <a:t>ut</a:t>
            </a:r>
            <a:endParaRPr lang="es-ES" altLang="es-EC" sz="140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545528" y="3429000"/>
            <a:ext cx="5466632" cy="2358181"/>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7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9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TotalTime>
  <Words>724</Words>
  <Application>Microsoft Office PowerPoint</Application>
  <PresentationFormat>Presentación en pantalla (4:3)</PresentationFormat>
  <Paragraphs>105</Paragraphs>
  <Slides>33</Slides>
  <Notes>0</Notes>
  <HiddenSlides>0</HiddenSlides>
  <MMClips>0</MMClips>
  <ScaleCrop>false</ScaleCrop>
  <HeadingPairs>
    <vt:vector size="6" baseType="variant">
      <vt:variant>
        <vt:lpstr>Tema</vt:lpstr>
      </vt:variant>
      <vt:variant>
        <vt:i4>13</vt:i4>
      </vt:variant>
      <vt:variant>
        <vt:lpstr>Servidores OLE incrustados</vt:lpstr>
      </vt:variant>
      <vt:variant>
        <vt:i4>4</vt:i4>
      </vt:variant>
      <vt:variant>
        <vt:lpstr>Títulos de diapositiva</vt:lpstr>
      </vt:variant>
      <vt:variant>
        <vt:i4>33</vt:i4>
      </vt:variant>
    </vt:vector>
  </HeadingPairs>
  <TitlesOfParts>
    <vt:vector size="50" baseType="lpstr">
      <vt:lpstr>1_Flujo</vt:lpstr>
      <vt:lpstr>2_Flujo</vt:lpstr>
      <vt:lpstr>3_Flujo</vt:lpstr>
      <vt:lpstr>Tema de Office</vt:lpstr>
      <vt:lpstr>Tema1</vt:lpstr>
      <vt:lpstr>4_Flujo</vt:lpstr>
      <vt:lpstr>5_Flujo</vt:lpstr>
      <vt:lpstr>6_Flujo</vt:lpstr>
      <vt:lpstr>1_Tema de Office</vt:lpstr>
      <vt:lpstr>7_Flujo</vt:lpstr>
      <vt:lpstr>8_Flujo</vt:lpstr>
      <vt:lpstr>9_Flujo</vt:lpstr>
      <vt:lpstr>2_Tema de Office</vt:lpstr>
      <vt:lpstr>AutoCAD Drawing</vt:lpstr>
      <vt:lpstr>Ecuación</vt:lpstr>
      <vt:lpstr>Microsoft Editor de ecuaciones 3.0</vt:lpstr>
      <vt:lpstr>Visio</vt:lpstr>
      <vt:lpstr>Presentación de PowerPoint</vt:lpstr>
      <vt:lpstr>Presentación de PowerPoint</vt:lpstr>
      <vt:lpstr>OBJETIVO GENERAL</vt:lpstr>
      <vt:lpstr>OBJETIVOS ESPECÍFICOS</vt:lpstr>
      <vt:lpstr>APROVECHAMIENTO DE LA ENERGÍA SOLAR</vt:lpstr>
      <vt:lpstr>COLECTORES CILÍNDRICOS PARABÓLICOS</vt:lpstr>
      <vt:lpstr>Presentación de PowerPoint</vt:lpstr>
      <vt:lpstr>EFICIENCIA</vt:lpstr>
      <vt:lpstr>DETERMINACIÓN DE PÉRDIDAS</vt:lpstr>
      <vt:lpstr>DETERMINACIÓN DE CALOR ÚTIL (qut) </vt:lpstr>
      <vt:lpstr>RENDIMIENTO TÉRMICO</vt:lpstr>
      <vt:lpstr>Presentación de PowerPoint</vt:lpstr>
      <vt:lpstr>DISEÑO MECÁNICO</vt:lpstr>
      <vt:lpstr>Presentación de PowerPoint</vt:lpstr>
      <vt:lpstr>DISEÑO ELECTRÓNICO</vt:lpstr>
      <vt:lpstr>SENSORES </vt:lpstr>
      <vt:lpstr>Presentación de PowerPoint</vt:lpstr>
      <vt:lpstr>INTERFACES REQUERIDAS</vt:lpstr>
      <vt:lpstr>SELECCIÓN DEL MICROCONTROLADOR</vt:lpstr>
      <vt:lpstr>Presentación de PowerPoint</vt:lpstr>
      <vt:lpstr>DISEÑO DE INTERFAZ GRÁFICA</vt:lpstr>
      <vt:lpstr>DISEÑO DE INTERFAZ GRÁFICA</vt:lpstr>
      <vt:lpstr>DISEÑO DE INTERFAZ GRÁFICA</vt:lpstr>
      <vt:lpstr>ACTIVIDADES DE MANTENIMIENTO CORRECTIVO</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 </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cp:lastModifiedBy>
  <cp:revision>167</cp:revision>
  <dcterms:created xsi:type="dcterms:W3CDTF">2013-11-20T00:36:56Z</dcterms:created>
  <dcterms:modified xsi:type="dcterms:W3CDTF">2014-04-07T16:38:34Z</dcterms:modified>
</cp:coreProperties>
</file>