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330" r:id="rId4"/>
    <p:sldId id="262" r:id="rId5"/>
    <p:sldId id="263" r:id="rId6"/>
    <p:sldId id="27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9" r:id="rId23"/>
    <p:sldId id="369" r:id="rId24"/>
    <p:sldId id="360" r:id="rId25"/>
    <p:sldId id="370" r:id="rId26"/>
    <p:sldId id="361" r:id="rId27"/>
    <p:sldId id="362" r:id="rId28"/>
    <p:sldId id="365" r:id="rId29"/>
    <p:sldId id="364" r:id="rId30"/>
    <p:sldId id="367" r:id="rId31"/>
    <p:sldId id="363" r:id="rId32"/>
    <p:sldId id="368" r:id="rId33"/>
    <p:sldId id="310"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A3E75-8C59-4747-BCA9-7930D38E9123}" type="doc">
      <dgm:prSet loTypeId="urn:microsoft.com/office/officeart/2005/8/layout/vList4" loCatId="list" qsTypeId="urn:microsoft.com/office/officeart/2005/8/quickstyle/simple2" qsCatId="simple" csTypeId="urn:microsoft.com/office/officeart/2005/8/colors/accent1_2" csCatId="accent1" phldr="1"/>
      <dgm:spPr/>
      <dgm:t>
        <a:bodyPr/>
        <a:lstStyle/>
        <a:p>
          <a:endParaRPr lang="es-EC"/>
        </a:p>
      </dgm:t>
    </dgm:pt>
    <dgm:pt modelId="{262E67CB-9C2D-4CFF-A921-909AE0E52BED}">
      <dgm:prSet phldrT="[Texto]"/>
      <dgm:spPr/>
      <dgm:t>
        <a:bodyPr/>
        <a:lstStyle/>
        <a:p>
          <a:r>
            <a:rPr kumimoji="0" lang="es-ES" altLang="es-EC"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Método comparativo o de mercado</a:t>
          </a:r>
          <a:endParaRPr lang="es-EC" dirty="0"/>
        </a:p>
      </dgm:t>
    </dgm:pt>
    <dgm:pt modelId="{466C4A6F-E9F4-4997-B3E8-54464EEE8BA2}" type="parTrans" cxnId="{7BC5C40D-93A6-4392-ADCD-23D697B9C851}">
      <dgm:prSet/>
      <dgm:spPr/>
      <dgm:t>
        <a:bodyPr/>
        <a:lstStyle/>
        <a:p>
          <a:endParaRPr lang="es-EC"/>
        </a:p>
      </dgm:t>
    </dgm:pt>
    <dgm:pt modelId="{933B37CE-9D0E-440F-ACFC-9FBA2BCD4810}" type="sibTrans" cxnId="{7BC5C40D-93A6-4392-ADCD-23D697B9C851}">
      <dgm:prSet/>
      <dgm:spPr/>
      <dgm:t>
        <a:bodyPr/>
        <a:lstStyle/>
        <a:p>
          <a:endParaRPr lang="es-EC"/>
        </a:p>
      </dgm:t>
    </dgm:pt>
    <dgm:pt modelId="{F29A9A69-37E1-4EC7-A862-B17CDE1580D2}">
      <dgm:prSet phldrT="[Texto]"/>
      <dgm:spPr/>
      <dgm:t>
        <a:bodyPr/>
        <a:lstStyle/>
        <a:p>
          <a:r>
            <a:rPr kumimoji="0" lang="es-ES" altLang="es-EC"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Método de inferencia estadística o econométrico</a:t>
          </a:r>
          <a:endParaRPr lang="es-EC" dirty="0"/>
        </a:p>
      </dgm:t>
    </dgm:pt>
    <dgm:pt modelId="{8BCC53C1-A9E7-404F-9D19-C25025ADC05E}" type="parTrans" cxnId="{1F20B0E6-5F0F-4E37-8130-2E398C2EAC52}">
      <dgm:prSet/>
      <dgm:spPr/>
      <dgm:t>
        <a:bodyPr/>
        <a:lstStyle/>
        <a:p>
          <a:endParaRPr lang="es-EC"/>
        </a:p>
      </dgm:t>
    </dgm:pt>
    <dgm:pt modelId="{5007D7CA-FDE2-46A1-9233-BACD1AAC26CE}" type="sibTrans" cxnId="{1F20B0E6-5F0F-4E37-8130-2E398C2EAC52}">
      <dgm:prSet/>
      <dgm:spPr/>
      <dgm:t>
        <a:bodyPr/>
        <a:lstStyle/>
        <a:p>
          <a:endParaRPr lang="es-EC"/>
        </a:p>
      </dgm:t>
    </dgm:pt>
    <dgm:pt modelId="{403132FD-25FA-4EF3-8E5C-12EA93F0C924}">
      <dgm:prSet/>
      <dgm:spPr/>
      <dgm:t>
        <a:bodyPr/>
        <a:lstStyle/>
        <a:p>
          <a:r>
            <a:rPr kumimoji="0" lang="es-ES" altLang="es-EC"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rPr>
            <a:t>Método del costo de reposición</a:t>
          </a:r>
          <a:endParaRPr lang="es-EC" dirty="0"/>
        </a:p>
      </dgm:t>
    </dgm:pt>
    <dgm:pt modelId="{256D60A8-CCE7-4D92-8A1C-087130731EF8}" type="parTrans" cxnId="{85BB6578-F961-439C-913A-DB758CDDD4E7}">
      <dgm:prSet/>
      <dgm:spPr/>
      <dgm:t>
        <a:bodyPr/>
        <a:lstStyle/>
        <a:p>
          <a:endParaRPr lang="es-EC"/>
        </a:p>
      </dgm:t>
    </dgm:pt>
    <dgm:pt modelId="{F18F0558-F5E2-4F86-83E0-6401BF4C55C3}" type="sibTrans" cxnId="{85BB6578-F961-439C-913A-DB758CDDD4E7}">
      <dgm:prSet/>
      <dgm:spPr/>
      <dgm:t>
        <a:bodyPr/>
        <a:lstStyle/>
        <a:p>
          <a:endParaRPr lang="es-EC"/>
        </a:p>
      </dgm:t>
    </dgm:pt>
    <dgm:pt modelId="{C54E3875-1FF0-4CBE-888D-AF5F7D3B6AD2}">
      <dgm:prSet/>
      <dgm:spPr/>
      <dgm:t>
        <a:bodyPr/>
        <a:lstStyle/>
        <a:p>
          <a:r>
            <a:rPr kumimoji="0" lang="es-ES" altLang="es-EC"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rPr>
            <a:t>Método residual y el potencial de desarrollo</a:t>
          </a:r>
          <a:endParaRPr lang="es-EC" dirty="0"/>
        </a:p>
      </dgm:t>
    </dgm:pt>
    <dgm:pt modelId="{98F9CF22-58AD-46C2-AB21-A550F9169C09}" type="parTrans" cxnId="{C88E5834-3BE3-4252-AFD4-2DED22C90197}">
      <dgm:prSet/>
      <dgm:spPr/>
      <dgm:t>
        <a:bodyPr/>
        <a:lstStyle/>
        <a:p>
          <a:endParaRPr lang="es-EC"/>
        </a:p>
      </dgm:t>
    </dgm:pt>
    <dgm:pt modelId="{9D2E6431-AA2D-4369-8EEA-5EE20901E7A6}" type="sibTrans" cxnId="{C88E5834-3BE3-4252-AFD4-2DED22C90197}">
      <dgm:prSet/>
      <dgm:spPr/>
      <dgm:t>
        <a:bodyPr/>
        <a:lstStyle/>
        <a:p>
          <a:endParaRPr lang="es-EC"/>
        </a:p>
      </dgm:t>
    </dgm:pt>
    <dgm:pt modelId="{BCA6D563-9015-4587-BB79-6DB470B252D8}">
      <dgm:prSet phldrT="[Texto]"/>
      <dgm:spPr/>
      <dgm:t>
        <a:bodyPr/>
        <a:lstStyle/>
        <a:p>
          <a:r>
            <a:rPr kumimoji="0" lang="es-ES" altLang="es-EC"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Método de la renta</a:t>
          </a:r>
          <a:endParaRPr lang="es-EC" dirty="0"/>
        </a:p>
      </dgm:t>
    </dgm:pt>
    <dgm:pt modelId="{076661FB-6EC0-44FB-B775-94B1E9F9D328}" type="sibTrans" cxnId="{207F7F65-FE90-48BB-B2ED-3A507EE8938F}">
      <dgm:prSet/>
      <dgm:spPr/>
      <dgm:t>
        <a:bodyPr/>
        <a:lstStyle/>
        <a:p>
          <a:endParaRPr lang="es-EC"/>
        </a:p>
      </dgm:t>
    </dgm:pt>
    <dgm:pt modelId="{3B8B3BE7-9EFA-4F9F-B947-2A306FE52693}" type="parTrans" cxnId="{207F7F65-FE90-48BB-B2ED-3A507EE8938F}">
      <dgm:prSet/>
      <dgm:spPr/>
      <dgm:t>
        <a:bodyPr/>
        <a:lstStyle/>
        <a:p>
          <a:endParaRPr lang="es-EC"/>
        </a:p>
      </dgm:t>
    </dgm:pt>
    <dgm:pt modelId="{C496A5BC-53C8-4DE2-AF41-C67A713735E0}">
      <dgm:prSet phldrT="[Texto]"/>
      <dgm:spPr/>
      <dgm:t>
        <a:bodyPr/>
        <a:lstStyle/>
        <a:p>
          <a:r>
            <a:rPr kumimoji="0" lang="es-ES" altLang="es-EC"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Método de capitalización</a:t>
          </a:r>
          <a:endParaRPr lang="es-EC" dirty="0"/>
        </a:p>
      </dgm:t>
    </dgm:pt>
    <dgm:pt modelId="{2B149A8A-CBE3-48FD-B56C-9B022C3365DC}" type="parTrans" cxnId="{A82533EF-6101-4BE4-B6AD-BF14D759B320}">
      <dgm:prSet/>
      <dgm:spPr/>
      <dgm:t>
        <a:bodyPr/>
        <a:lstStyle/>
        <a:p>
          <a:endParaRPr lang="es-EC"/>
        </a:p>
      </dgm:t>
    </dgm:pt>
    <dgm:pt modelId="{6AA190C4-C28D-4DB1-9A32-32069ECB3A20}" type="sibTrans" cxnId="{A82533EF-6101-4BE4-B6AD-BF14D759B320}">
      <dgm:prSet/>
      <dgm:spPr/>
      <dgm:t>
        <a:bodyPr/>
        <a:lstStyle/>
        <a:p>
          <a:endParaRPr lang="es-EC"/>
        </a:p>
      </dgm:t>
    </dgm:pt>
    <dgm:pt modelId="{2E294C51-428A-427B-8BC9-966BBE3C9F1C}" type="pres">
      <dgm:prSet presAssocID="{C8BA3E75-8C59-4747-BCA9-7930D38E9123}" presName="linear" presStyleCnt="0">
        <dgm:presLayoutVars>
          <dgm:dir/>
          <dgm:resizeHandles val="exact"/>
        </dgm:presLayoutVars>
      </dgm:prSet>
      <dgm:spPr/>
      <dgm:t>
        <a:bodyPr/>
        <a:lstStyle/>
        <a:p>
          <a:endParaRPr lang="es-EC"/>
        </a:p>
      </dgm:t>
    </dgm:pt>
    <dgm:pt modelId="{A913A86B-D6EB-43DC-AF33-928A55D3E1DA}" type="pres">
      <dgm:prSet presAssocID="{262E67CB-9C2D-4CFF-A921-909AE0E52BED}" presName="comp" presStyleCnt="0"/>
      <dgm:spPr/>
    </dgm:pt>
    <dgm:pt modelId="{A0B7F31B-C46F-418E-A67B-0B6BE2DC0DBA}" type="pres">
      <dgm:prSet presAssocID="{262E67CB-9C2D-4CFF-A921-909AE0E52BED}" presName="box" presStyleLbl="node1" presStyleIdx="0" presStyleCnt="6" custLinFactNeighborX="334" custLinFactNeighborY="2098"/>
      <dgm:spPr/>
      <dgm:t>
        <a:bodyPr/>
        <a:lstStyle/>
        <a:p>
          <a:endParaRPr lang="es-EC"/>
        </a:p>
      </dgm:t>
    </dgm:pt>
    <dgm:pt modelId="{76E5B3B1-36AB-4562-8A74-35D1F869F55C}" type="pres">
      <dgm:prSet presAssocID="{262E67CB-9C2D-4CFF-A921-909AE0E52BED}" presName="img"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dgm:spPr>
      <dgm:t>
        <a:bodyPr/>
        <a:lstStyle/>
        <a:p>
          <a:endParaRPr lang="es-EC"/>
        </a:p>
      </dgm:t>
    </dgm:pt>
    <dgm:pt modelId="{A8A73BD2-0599-4D39-A5C7-8408D5FABFEE}" type="pres">
      <dgm:prSet presAssocID="{262E67CB-9C2D-4CFF-A921-909AE0E52BED}" presName="text" presStyleLbl="node1" presStyleIdx="0" presStyleCnt="6">
        <dgm:presLayoutVars>
          <dgm:bulletEnabled val="1"/>
        </dgm:presLayoutVars>
      </dgm:prSet>
      <dgm:spPr/>
      <dgm:t>
        <a:bodyPr/>
        <a:lstStyle/>
        <a:p>
          <a:endParaRPr lang="es-EC"/>
        </a:p>
      </dgm:t>
    </dgm:pt>
    <dgm:pt modelId="{7B8CE1FE-C390-4AD0-BDC8-B49B5EB0BEFA}" type="pres">
      <dgm:prSet presAssocID="{933B37CE-9D0E-440F-ACFC-9FBA2BCD4810}" presName="spacer" presStyleCnt="0"/>
      <dgm:spPr/>
    </dgm:pt>
    <dgm:pt modelId="{BF30F7B5-1036-4FA4-90D8-EF9690701A80}" type="pres">
      <dgm:prSet presAssocID="{F29A9A69-37E1-4EC7-A862-B17CDE1580D2}" presName="comp" presStyleCnt="0"/>
      <dgm:spPr/>
    </dgm:pt>
    <dgm:pt modelId="{795F1D09-AFE9-44D6-BC39-FDDFA1191231}" type="pres">
      <dgm:prSet presAssocID="{F29A9A69-37E1-4EC7-A862-B17CDE1580D2}" presName="box" presStyleLbl="node1" presStyleIdx="1" presStyleCnt="6" custLinFactNeighborX="334" custLinFactNeighborY="2098"/>
      <dgm:spPr/>
      <dgm:t>
        <a:bodyPr/>
        <a:lstStyle/>
        <a:p>
          <a:endParaRPr lang="es-EC"/>
        </a:p>
      </dgm:t>
    </dgm:pt>
    <dgm:pt modelId="{F810B7DC-0294-4631-AFD4-C30F6201AEDA}" type="pres">
      <dgm:prSet presAssocID="{F29A9A69-37E1-4EC7-A862-B17CDE1580D2}" presName="img"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6000" b="-26000"/>
          </a:stretch>
        </a:blipFill>
      </dgm:spPr>
      <dgm:t>
        <a:bodyPr/>
        <a:lstStyle/>
        <a:p>
          <a:endParaRPr lang="es-EC"/>
        </a:p>
      </dgm:t>
    </dgm:pt>
    <dgm:pt modelId="{0FAD4BF4-0A04-42CA-9D49-C4D62D9C2F29}" type="pres">
      <dgm:prSet presAssocID="{F29A9A69-37E1-4EC7-A862-B17CDE1580D2}" presName="text" presStyleLbl="node1" presStyleIdx="1" presStyleCnt="6">
        <dgm:presLayoutVars>
          <dgm:bulletEnabled val="1"/>
        </dgm:presLayoutVars>
      </dgm:prSet>
      <dgm:spPr/>
      <dgm:t>
        <a:bodyPr/>
        <a:lstStyle/>
        <a:p>
          <a:endParaRPr lang="es-EC"/>
        </a:p>
      </dgm:t>
    </dgm:pt>
    <dgm:pt modelId="{761FA824-19B4-4E79-824E-9623B0D29584}" type="pres">
      <dgm:prSet presAssocID="{5007D7CA-FDE2-46A1-9233-BACD1AAC26CE}" presName="spacer" presStyleCnt="0"/>
      <dgm:spPr/>
    </dgm:pt>
    <dgm:pt modelId="{4F9803BB-BE7D-4406-948E-9DB1928BA759}" type="pres">
      <dgm:prSet presAssocID="{403132FD-25FA-4EF3-8E5C-12EA93F0C924}" presName="comp" presStyleCnt="0"/>
      <dgm:spPr/>
    </dgm:pt>
    <dgm:pt modelId="{6EFB7C9F-A391-49EF-8A0E-39AB95313F81}" type="pres">
      <dgm:prSet presAssocID="{403132FD-25FA-4EF3-8E5C-12EA93F0C924}" presName="box" presStyleLbl="node1" presStyleIdx="2" presStyleCnt="6"/>
      <dgm:spPr/>
      <dgm:t>
        <a:bodyPr/>
        <a:lstStyle/>
        <a:p>
          <a:endParaRPr lang="es-EC"/>
        </a:p>
      </dgm:t>
    </dgm:pt>
    <dgm:pt modelId="{C4B6D22F-97C9-4325-81BD-7790727ED37F}" type="pres">
      <dgm:prSet presAssocID="{403132FD-25FA-4EF3-8E5C-12EA93F0C924}" presName="img"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1000" b="-41000"/>
          </a:stretch>
        </a:blipFill>
      </dgm:spPr>
      <dgm:t>
        <a:bodyPr/>
        <a:lstStyle/>
        <a:p>
          <a:endParaRPr lang="es-EC"/>
        </a:p>
      </dgm:t>
    </dgm:pt>
    <dgm:pt modelId="{6D4E88F9-96BD-4A2F-9411-1D0A2301F615}" type="pres">
      <dgm:prSet presAssocID="{403132FD-25FA-4EF3-8E5C-12EA93F0C924}" presName="text" presStyleLbl="node1" presStyleIdx="2" presStyleCnt="6">
        <dgm:presLayoutVars>
          <dgm:bulletEnabled val="1"/>
        </dgm:presLayoutVars>
      </dgm:prSet>
      <dgm:spPr/>
      <dgm:t>
        <a:bodyPr/>
        <a:lstStyle/>
        <a:p>
          <a:endParaRPr lang="es-EC"/>
        </a:p>
      </dgm:t>
    </dgm:pt>
    <dgm:pt modelId="{69ACD5F2-68CB-432F-B693-5AD68545079A}" type="pres">
      <dgm:prSet presAssocID="{F18F0558-F5E2-4F86-83E0-6401BF4C55C3}" presName="spacer" presStyleCnt="0"/>
      <dgm:spPr/>
    </dgm:pt>
    <dgm:pt modelId="{18DE7C1A-C19C-4A3F-9FEB-DE10A6379BCF}" type="pres">
      <dgm:prSet presAssocID="{C54E3875-1FF0-4CBE-888D-AF5F7D3B6AD2}" presName="comp" presStyleCnt="0"/>
      <dgm:spPr/>
    </dgm:pt>
    <dgm:pt modelId="{41157E33-AE74-445A-895E-3DBDCEF12D11}" type="pres">
      <dgm:prSet presAssocID="{C54E3875-1FF0-4CBE-888D-AF5F7D3B6AD2}" presName="box" presStyleLbl="node1" presStyleIdx="3" presStyleCnt="6"/>
      <dgm:spPr/>
      <dgm:t>
        <a:bodyPr/>
        <a:lstStyle/>
        <a:p>
          <a:endParaRPr lang="es-EC"/>
        </a:p>
      </dgm:t>
    </dgm:pt>
    <dgm:pt modelId="{BF0E49BF-79C7-4CC8-98F8-63EE6BDFCA8E}" type="pres">
      <dgm:prSet presAssocID="{C54E3875-1FF0-4CBE-888D-AF5F7D3B6AD2}" presName="img"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1000" b="-41000"/>
          </a:stretch>
        </a:blipFill>
      </dgm:spPr>
      <dgm:t>
        <a:bodyPr/>
        <a:lstStyle/>
        <a:p>
          <a:endParaRPr lang="es-EC"/>
        </a:p>
      </dgm:t>
    </dgm:pt>
    <dgm:pt modelId="{4498F6BC-B71E-42AB-8F0D-58015D2F52AF}" type="pres">
      <dgm:prSet presAssocID="{C54E3875-1FF0-4CBE-888D-AF5F7D3B6AD2}" presName="text" presStyleLbl="node1" presStyleIdx="3" presStyleCnt="6">
        <dgm:presLayoutVars>
          <dgm:bulletEnabled val="1"/>
        </dgm:presLayoutVars>
      </dgm:prSet>
      <dgm:spPr/>
      <dgm:t>
        <a:bodyPr/>
        <a:lstStyle/>
        <a:p>
          <a:endParaRPr lang="es-EC"/>
        </a:p>
      </dgm:t>
    </dgm:pt>
    <dgm:pt modelId="{C4988271-452E-4261-9229-A57B4A013570}" type="pres">
      <dgm:prSet presAssocID="{9D2E6431-AA2D-4369-8EEA-5EE20901E7A6}" presName="spacer" presStyleCnt="0"/>
      <dgm:spPr/>
    </dgm:pt>
    <dgm:pt modelId="{83333935-6AA5-4902-9DAC-C5B8061C06D9}" type="pres">
      <dgm:prSet presAssocID="{BCA6D563-9015-4587-BB79-6DB470B252D8}" presName="comp" presStyleCnt="0"/>
      <dgm:spPr/>
    </dgm:pt>
    <dgm:pt modelId="{BC258EB3-A3AB-436B-B884-6FBCC6AA2536}" type="pres">
      <dgm:prSet presAssocID="{BCA6D563-9015-4587-BB79-6DB470B252D8}" presName="box" presStyleLbl="node1" presStyleIdx="4" presStyleCnt="6"/>
      <dgm:spPr/>
      <dgm:t>
        <a:bodyPr/>
        <a:lstStyle/>
        <a:p>
          <a:endParaRPr lang="es-EC"/>
        </a:p>
      </dgm:t>
    </dgm:pt>
    <dgm:pt modelId="{75A7079D-E37F-44FD-B3CB-98DFEC7369C2}" type="pres">
      <dgm:prSet presAssocID="{BCA6D563-9015-4587-BB79-6DB470B252D8}" presName="img"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1000" b="-41000"/>
          </a:stretch>
        </a:blipFill>
      </dgm:spPr>
      <dgm:t>
        <a:bodyPr/>
        <a:lstStyle/>
        <a:p>
          <a:endParaRPr lang="es-EC"/>
        </a:p>
      </dgm:t>
    </dgm:pt>
    <dgm:pt modelId="{FB98CA69-A46F-480C-8EC7-ED912A8366E2}" type="pres">
      <dgm:prSet presAssocID="{BCA6D563-9015-4587-BB79-6DB470B252D8}" presName="text" presStyleLbl="node1" presStyleIdx="4" presStyleCnt="6">
        <dgm:presLayoutVars>
          <dgm:bulletEnabled val="1"/>
        </dgm:presLayoutVars>
      </dgm:prSet>
      <dgm:spPr/>
      <dgm:t>
        <a:bodyPr/>
        <a:lstStyle/>
        <a:p>
          <a:endParaRPr lang="es-EC"/>
        </a:p>
      </dgm:t>
    </dgm:pt>
    <dgm:pt modelId="{74F8997F-D23B-4531-9F1E-DD6ECB54B143}" type="pres">
      <dgm:prSet presAssocID="{076661FB-6EC0-44FB-B775-94B1E9F9D328}" presName="spacer" presStyleCnt="0"/>
      <dgm:spPr/>
    </dgm:pt>
    <dgm:pt modelId="{A3B8F6DE-A057-4DAA-81B5-BE8C4450B3D4}" type="pres">
      <dgm:prSet presAssocID="{C496A5BC-53C8-4DE2-AF41-C67A713735E0}" presName="comp" presStyleCnt="0"/>
      <dgm:spPr/>
    </dgm:pt>
    <dgm:pt modelId="{191591FA-57A1-4E3B-A1AF-564155BFC8FF}" type="pres">
      <dgm:prSet presAssocID="{C496A5BC-53C8-4DE2-AF41-C67A713735E0}" presName="box" presStyleLbl="node1" presStyleIdx="5" presStyleCnt="6"/>
      <dgm:spPr/>
      <dgm:t>
        <a:bodyPr/>
        <a:lstStyle/>
        <a:p>
          <a:endParaRPr lang="es-EC"/>
        </a:p>
      </dgm:t>
    </dgm:pt>
    <dgm:pt modelId="{D4B1A8DE-5E4F-4629-9A6C-8CC04775F3E9}" type="pres">
      <dgm:prSet presAssocID="{C496A5BC-53C8-4DE2-AF41-C67A713735E0}" presName="img"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13000" b="-113000"/>
          </a:stretch>
        </a:blipFill>
      </dgm:spPr>
      <dgm:t>
        <a:bodyPr/>
        <a:lstStyle/>
        <a:p>
          <a:endParaRPr lang="es-EC"/>
        </a:p>
      </dgm:t>
    </dgm:pt>
    <dgm:pt modelId="{EEA3BB4B-5AB7-4678-AF5C-880E28BEF564}" type="pres">
      <dgm:prSet presAssocID="{C496A5BC-53C8-4DE2-AF41-C67A713735E0}" presName="text" presStyleLbl="node1" presStyleIdx="5" presStyleCnt="6">
        <dgm:presLayoutVars>
          <dgm:bulletEnabled val="1"/>
        </dgm:presLayoutVars>
      </dgm:prSet>
      <dgm:spPr/>
      <dgm:t>
        <a:bodyPr/>
        <a:lstStyle/>
        <a:p>
          <a:endParaRPr lang="es-EC"/>
        </a:p>
      </dgm:t>
    </dgm:pt>
  </dgm:ptLst>
  <dgm:cxnLst>
    <dgm:cxn modelId="{8831C5B6-7BBD-4B36-9C87-DF8AD7A1E6F0}" type="presOf" srcId="{C8BA3E75-8C59-4747-BCA9-7930D38E9123}" destId="{2E294C51-428A-427B-8BC9-966BBE3C9F1C}" srcOrd="0" destOrd="0" presId="urn:microsoft.com/office/officeart/2005/8/layout/vList4"/>
    <dgm:cxn modelId="{04FC1211-3D8A-4FFF-A246-DA0C0BC6B618}" type="presOf" srcId="{C496A5BC-53C8-4DE2-AF41-C67A713735E0}" destId="{191591FA-57A1-4E3B-A1AF-564155BFC8FF}" srcOrd="0" destOrd="0" presId="urn:microsoft.com/office/officeart/2005/8/layout/vList4"/>
    <dgm:cxn modelId="{A82533EF-6101-4BE4-B6AD-BF14D759B320}" srcId="{C8BA3E75-8C59-4747-BCA9-7930D38E9123}" destId="{C496A5BC-53C8-4DE2-AF41-C67A713735E0}" srcOrd="5" destOrd="0" parTransId="{2B149A8A-CBE3-48FD-B56C-9B022C3365DC}" sibTransId="{6AA190C4-C28D-4DB1-9A32-32069ECB3A20}"/>
    <dgm:cxn modelId="{4BFCDD65-9760-42C5-9893-B26555E38AD0}" type="presOf" srcId="{403132FD-25FA-4EF3-8E5C-12EA93F0C924}" destId="{6EFB7C9F-A391-49EF-8A0E-39AB95313F81}" srcOrd="0" destOrd="0" presId="urn:microsoft.com/office/officeart/2005/8/layout/vList4"/>
    <dgm:cxn modelId="{29657FF9-ABA9-492E-AADA-A8872B8947D5}" type="presOf" srcId="{F29A9A69-37E1-4EC7-A862-B17CDE1580D2}" destId="{795F1D09-AFE9-44D6-BC39-FDDFA1191231}" srcOrd="0" destOrd="0" presId="urn:microsoft.com/office/officeart/2005/8/layout/vList4"/>
    <dgm:cxn modelId="{97C9997C-CA1B-47E9-9D9A-D1976CD2EE0E}" type="presOf" srcId="{C496A5BC-53C8-4DE2-AF41-C67A713735E0}" destId="{EEA3BB4B-5AB7-4678-AF5C-880E28BEF564}" srcOrd="1" destOrd="0" presId="urn:microsoft.com/office/officeart/2005/8/layout/vList4"/>
    <dgm:cxn modelId="{020261CA-B8EE-46D4-B554-A12EAF2340D2}" type="presOf" srcId="{C54E3875-1FF0-4CBE-888D-AF5F7D3B6AD2}" destId="{4498F6BC-B71E-42AB-8F0D-58015D2F52AF}" srcOrd="1" destOrd="0" presId="urn:microsoft.com/office/officeart/2005/8/layout/vList4"/>
    <dgm:cxn modelId="{795E861D-8331-4E67-8494-227B58D0F4E2}" type="presOf" srcId="{262E67CB-9C2D-4CFF-A921-909AE0E52BED}" destId="{A0B7F31B-C46F-418E-A67B-0B6BE2DC0DBA}" srcOrd="0" destOrd="0" presId="urn:microsoft.com/office/officeart/2005/8/layout/vList4"/>
    <dgm:cxn modelId="{C88E5834-3BE3-4252-AFD4-2DED22C90197}" srcId="{C8BA3E75-8C59-4747-BCA9-7930D38E9123}" destId="{C54E3875-1FF0-4CBE-888D-AF5F7D3B6AD2}" srcOrd="3" destOrd="0" parTransId="{98F9CF22-58AD-46C2-AB21-A550F9169C09}" sibTransId="{9D2E6431-AA2D-4369-8EEA-5EE20901E7A6}"/>
    <dgm:cxn modelId="{85BB6578-F961-439C-913A-DB758CDDD4E7}" srcId="{C8BA3E75-8C59-4747-BCA9-7930D38E9123}" destId="{403132FD-25FA-4EF3-8E5C-12EA93F0C924}" srcOrd="2" destOrd="0" parTransId="{256D60A8-CCE7-4D92-8A1C-087130731EF8}" sibTransId="{F18F0558-F5E2-4F86-83E0-6401BF4C55C3}"/>
    <dgm:cxn modelId="{1F20B0E6-5F0F-4E37-8130-2E398C2EAC52}" srcId="{C8BA3E75-8C59-4747-BCA9-7930D38E9123}" destId="{F29A9A69-37E1-4EC7-A862-B17CDE1580D2}" srcOrd="1" destOrd="0" parTransId="{8BCC53C1-A9E7-404F-9D19-C25025ADC05E}" sibTransId="{5007D7CA-FDE2-46A1-9233-BACD1AAC26CE}"/>
    <dgm:cxn modelId="{E52C59C1-DF7D-44BC-A13A-DE29DB8C514D}" type="presOf" srcId="{F29A9A69-37E1-4EC7-A862-B17CDE1580D2}" destId="{0FAD4BF4-0A04-42CA-9D49-C4D62D9C2F29}" srcOrd="1" destOrd="0" presId="urn:microsoft.com/office/officeart/2005/8/layout/vList4"/>
    <dgm:cxn modelId="{55381477-301E-40D3-9533-BE8BC81F58B6}" type="presOf" srcId="{403132FD-25FA-4EF3-8E5C-12EA93F0C924}" destId="{6D4E88F9-96BD-4A2F-9411-1D0A2301F615}" srcOrd="1" destOrd="0" presId="urn:microsoft.com/office/officeart/2005/8/layout/vList4"/>
    <dgm:cxn modelId="{7BC5C40D-93A6-4392-ADCD-23D697B9C851}" srcId="{C8BA3E75-8C59-4747-BCA9-7930D38E9123}" destId="{262E67CB-9C2D-4CFF-A921-909AE0E52BED}" srcOrd="0" destOrd="0" parTransId="{466C4A6F-E9F4-4997-B3E8-54464EEE8BA2}" sibTransId="{933B37CE-9D0E-440F-ACFC-9FBA2BCD4810}"/>
    <dgm:cxn modelId="{CC744257-7829-4A4D-9C1E-34E6C8B7C711}" type="presOf" srcId="{262E67CB-9C2D-4CFF-A921-909AE0E52BED}" destId="{A8A73BD2-0599-4D39-A5C7-8408D5FABFEE}" srcOrd="1" destOrd="0" presId="urn:microsoft.com/office/officeart/2005/8/layout/vList4"/>
    <dgm:cxn modelId="{A40C017C-43EE-44CC-B2D5-909299CB0A26}" type="presOf" srcId="{C54E3875-1FF0-4CBE-888D-AF5F7D3B6AD2}" destId="{41157E33-AE74-445A-895E-3DBDCEF12D11}" srcOrd="0" destOrd="0" presId="urn:microsoft.com/office/officeart/2005/8/layout/vList4"/>
    <dgm:cxn modelId="{207F7F65-FE90-48BB-B2ED-3A507EE8938F}" srcId="{C8BA3E75-8C59-4747-BCA9-7930D38E9123}" destId="{BCA6D563-9015-4587-BB79-6DB470B252D8}" srcOrd="4" destOrd="0" parTransId="{3B8B3BE7-9EFA-4F9F-B947-2A306FE52693}" sibTransId="{076661FB-6EC0-44FB-B775-94B1E9F9D328}"/>
    <dgm:cxn modelId="{11EE0D06-9008-469B-8992-5CEEFF4B3485}" type="presOf" srcId="{BCA6D563-9015-4587-BB79-6DB470B252D8}" destId="{BC258EB3-A3AB-436B-B884-6FBCC6AA2536}" srcOrd="0" destOrd="0" presId="urn:microsoft.com/office/officeart/2005/8/layout/vList4"/>
    <dgm:cxn modelId="{9BB6B11C-CBBF-4D9F-9730-8074A1C3F500}" type="presOf" srcId="{BCA6D563-9015-4587-BB79-6DB470B252D8}" destId="{FB98CA69-A46F-480C-8EC7-ED912A8366E2}" srcOrd="1" destOrd="0" presId="urn:microsoft.com/office/officeart/2005/8/layout/vList4"/>
    <dgm:cxn modelId="{50B0C114-F74C-40F0-8A59-2AAB2C1B58C2}" type="presParOf" srcId="{2E294C51-428A-427B-8BC9-966BBE3C9F1C}" destId="{A913A86B-D6EB-43DC-AF33-928A55D3E1DA}" srcOrd="0" destOrd="0" presId="urn:microsoft.com/office/officeart/2005/8/layout/vList4"/>
    <dgm:cxn modelId="{4FDF79F8-60C6-4250-9076-F95785FD8E4C}" type="presParOf" srcId="{A913A86B-D6EB-43DC-AF33-928A55D3E1DA}" destId="{A0B7F31B-C46F-418E-A67B-0B6BE2DC0DBA}" srcOrd="0" destOrd="0" presId="urn:microsoft.com/office/officeart/2005/8/layout/vList4"/>
    <dgm:cxn modelId="{D61CFB21-95EB-4046-AB8A-49600245469C}" type="presParOf" srcId="{A913A86B-D6EB-43DC-AF33-928A55D3E1DA}" destId="{76E5B3B1-36AB-4562-8A74-35D1F869F55C}" srcOrd="1" destOrd="0" presId="urn:microsoft.com/office/officeart/2005/8/layout/vList4"/>
    <dgm:cxn modelId="{ECA33BDE-E2B0-4C22-8897-57C1BB7B2C0D}" type="presParOf" srcId="{A913A86B-D6EB-43DC-AF33-928A55D3E1DA}" destId="{A8A73BD2-0599-4D39-A5C7-8408D5FABFEE}" srcOrd="2" destOrd="0" presId="urn:microsoft.com/office/officeart/2005/8/layout/vList4"/>
    <dgm:cxn modelId="{E4E0A812-8F17-4A28-AAF8-048CCD165F1E}" type="presParOf" srcId="{2E294C51-428A-427B-8BC9-966BBE3C9F1C}" destId="{7B8CE1FE-C390-4AD0-BDC8-B49B5EB0BEFA}" srcOrd="1" destOrd="0" presId="urn:microsoft.com/office/officeart/2005/8/layout/vList4"/>
    <dgm:cxn modelId="{FB0F2F94-CA15-4A06-8F9C-33C91FFC511C}" type="presParOf" srcId="{2E294C51-428A-427B-8BC9-966BBE3C9F1C}" destId="{BF30F7B5-1036-4FA4-90D8-EF9690701A80}" srcOrd="2" destOrd="0" presId="urn:microsoft.com/office/officeart/2005/8/layout/vList4"/>
    <dgm:cxn modelId="{EF611787-897F-4B44-9AFF-9D950E9B084B}" type="presParOf" srcId="{BF30F7B5-1036-4FA4-90D8-EF9690701A80}" destId="{795F1D09-AFE9-44D6-BC39-FDDFA1191231}" srcOrd="0" destOrd="0" presId="urn:microsoft.com/office/officeart/2005/8/layout/vList4"/>
    <dgm:cxn modelId="{5E9431D0-8E8B-4155-A526-332CD4D528EC}" type="presParOf" srcId="{BF30F7B5-1036-4FA4-90D8-EF9690701A80}" destId="{F810B7DC-0294-4631-AFD4-C30F6201AEDA}" srcOrd="1" destOrd="0" presId="urn:microsoft.com/office/officeart/2005/8/layout/vList4"/>
    <dgm:cxn modelId="{516E4C91-AF2D-4E01-8B58-A70DDEFA4973}" type="presParOf" srcId="{BF30F7B5-1036-4FA4-90D8-EF9690701A80}" destId="{0FAD4BF4-0A04-42CA-9D49-C4D62D9C2F29}" srcOrd="2" destOrd="0" presId="urn:microsoft.com/office/officeart/2005/8/layout/vList4"/>
    <dgm:cxn modelId="{3658846E-9421-42AD-A972-3352ACFC564D}" type="presParOf" srcId="{2E294C51-428A-427B-8BC9-966BBE3C9F1C}" destId="{761FA824-19B4-4E79-824E-9623B0D29584}" srcOrd="3" destOrd="0" presId="urn:microsoft.com/office/officeart/2005/8/layout/vList4"/>
    <dgm:cxn modelId="{447B74FF-99CD-4B63-8D73-568CA55F5C5D}" type="presParOf" srcId="{2E294C51-428A-427B-8BC9-966BBE3C9F1C}" destId="{4F9803BB-BE7D-4406-948E-9DB1928BA759}" srcOrd="4" destOrd="0" presId="urn:microsoft.com/office/officeart/2005/8/layout/vList4"/>
    <dgm:cxn modelId="{FF012952-FF22-4294-B55E-FBF39153019A}" type="presParOf" srcId="{4F9803BB-BE7D-4406-948E-9DB1928BA759}" destId="{6EFB7C9F-A391-49EF-8A0E-39AB95313F81}" srcOrd="0" destOrd="0" presId="urn:microsoft.com/office/officeart/2005/8/layout/vList4"/>
    <dgm:cxn modelId="{94445490-C0F6-4D23-BBE4-FCD8158EA8E7}" type="presParOf" srcId="{4F9803BB-BE7D-4406-948E-9DB1928BA759}" destId="{C4B6D22F-97C9-4325-81BD-7790727ED37F}" srcOrd="1" destOrd="0" presId="urn:microsoft.com/office/officeart/2005/8/layout/vList4"/>
    <dgm:cxn modelId="{061163DD-CF4C-478D-9780-F9BCF27905AB}" type="presParOf" srcId="{4F9803BB-BE7D-4406-948E-9DB1928BA759}" destId="{6D4E88F9-96BD-4A2F-9411-1D0A2301F615}" srcOrd="2" destOrd="0" presId="urn:microsoft.com/office/officeart/2005/8/layout/vList4"/>
    <dgm:cxn modelId="{49D9E20D-17CB-4F71-9534-BBBE519A3F46}" type="presParOf" srcId="{2E294C51-428A-427B-8BC9-966BBE3C9F1C}" destId="{69ACD5F2-68CB-432F-B693-5AD68545079A}" srcOrd="5" destOrd="0" presId="urn:microsoft.com/office/officeart/2005/8/layout/vList4"/>
    <dgm:cxn modelId="{2E8DFE90-109E-49B2-9E70-401D5D99ADFE}" type="presParOf" srcId="{2E294C51-428A-427B-8BC9-966BBE3C9F1C}" destId="{18DE7C1A-C19C-4A3F-9FEB-DE10A6379BCF}" srcOrd="6" destOrd="0" presId="urn:microsoft.com/office/officeart/2005/8/layout/vList4"/>
    <dgm:cxn modelId="{49B633C2-5902-45E6-8A20-564AF6093AC6}" type="presParOf" srcId="{18DE7C1A-C19C-4A3F-9FEB-DE10A6379BCF}" destId="{41157E33-AE74-445A-895E-3DBDCEF12D11}" srcOrd="0" destOrd="0" presId="urn:microsoft.com/office/officeart/2005/8/layout/vList4"/>
    <dgm:cxn modelId="{AAAB51D2-10F7-4C45-B4A8-5A2D1857599E}" type="presParOf" srcId="{18DE7C1A-C19C-4A3F-9FEB-DE10A6379BCF}" destId="{BF0E49BF-79C7-4CC8-98F8-63EE6BDFCA8E}" srcOrd="1" destOrd="0" presId="urn:microsoft.com/office/officeart/2005/8/layout/vList4"/>
    <dgm:cxn modelId="{A20D6B60-A6B7-45C1-B002-CCFD95A83185}" type="presParOf" srcId="{18DE7C1A-C19C-4A3F-9FEB-DE10A6379BCF}" destId="{4498F6BC-B71E-42AB-8F0D-58015D2F52AF}" srcOrd="2" destOrd="0" presId="urn:microsoft.com/office/officeart/2005/8/layout/vList4"/>
    <dgm:cxn modelId="{463C7CD6-EE10-45E8-BB67-DF7665EFB3EE}" type="presParOf" srcId="{2E294C51-428A-427B-8BC9-966BBE3C9F1C}" destId="{C4988271-452E-4261-9229-A57B4A013570}" srcOrd="7" destOrd="0" presId="urn:microsoft.com/office/officeart/2005/8/layout/vList4"/>
    <dgm:cxn modelId="{41B803FF-FF01-488B-8551-D24BE88CEED4}" type="presParOf" srcId="{2E294C51-428A-427B-8BC9-966BBE3C9F1C}" destId="{83333935-6AA5-4902-9DAC-C5B8061C06D9}" srcOrd="8" destOrd="0" presId="urn:microsoft.com/office/officeart/2005/8/layout/vList4"/>
    <dgm:cxn modelId="{8342BAB1-9B06-40F5-9134-03506B0B3E64}" type="presParOf" srcId="{83333935-6AA5-4902-9DAC-C5B8061C06D9}" destId="{BC258EB3-A3AB-436B-B884-6FBCC6AA2536}" srcOrd="0" destOrd="0" presId="urn:microsoft.com/office/officeart/2005/8/layout/vList4"/>
    <dgm:cxn modelId="{1962C6EE-3AFC-4525-8FE8-B42580DA1097}" type="presParOf" srcId="{83333935-6AA5-4902-9DAC-C5B8061C06D9}" destId="{75A7079D-E37F-44FD-B3CB-98DFEC7369C2}" srcOrd="1" destOrd="0" presId="urn:microsoft.com/office/officeart/2005/8/layout/vList4"/>
    <dgm:cxn modelId="{0F2B33B6-5D5B-48EF-B26B-0612DBA7226E}" type="presParOf" srcId="{83333935-6AA5-4902-9DAC-C5B8061C06D9}" destId="{FB98CA69-A46F-480C-8EC7-ED912A8366E2}" srcOrd="2" destOrd="0" presId="urn:microsoft.com/office/officeart/2005/8/layout/vList4"/>
    <dgm:cxn modelId="{B553999C-9A6B-4FC6-85C1-33C8A2553379}" type="presParOf" srcId="{2E294C51-428A-427B-8BC9-966BBE3C9F1C}" destId="{74F8997F-D23B-4531-9F1E-DD6ECB54B143}" srcOrd="9" destOrd="0" presId="urn:microsoft.com/office/officeart/2005/8/layout/vList4"/>
    <dgm:cxn modelId="{B81C8E1C-3CFD-4253-A937-493C79645EE5}" type="presParOf" srcId="{2E294C51-428A-427B-8BC9-966BBE3C9F1C}" destId="{A3B8F6DE-A057-4DAA-81B5-BE8C4450B3D4}" srcOrd="10" destOrd="0" presId="urn:microsoft.com/office/officeart/2005/8/layout/vList4"/>
    <dgm:cxn modelId="{9C2F974B-AB18-497A-9201-0774CA646DDE}" type="presParOf" srcId="{A3B8F6DE-A057-4DAA-81B5-BE8C4450B3D4}" destId="{191591FA-57A1-4E3B-A1AF-564155BFC8FF}" srcOrd="0" destOrd="0" presId="urn:microsoft.com/office/officeart/2005/8/layout/vList4"/>
    <dgm:cxn modelId="{13F7BF28-2D10-4B10-8DCE-0900DF075894}" type="presParOf" srcId="{A3B8F6DE-A057-4DAA-81B5-BE8C4450B3D4}" destId="{D4B1A8DE-5E4F-4629-9A6C-8CC04775F3E9}" srcOrd="1" destOrd="0" presId="urn:microsoft.com/office/officeart/2005/8/layout/vList4"/>
    <dgm:cxn modelId="{CF689371-B15B-47A0-81DE-04A93965C3E1}" type="presParOf" srcId="{A3B8F6DE-A057-4DAA-81B5-BE8C4450B3D4}" destId="{EEA3BB4B-5AB7-4678-AF5C-880E28BEF564}" srcOrd="2" destOrd="0" presId="urn:microsoft.com/office/officeart/2005/8/layout/vList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7F31B-C46F-418E-A67B-0B6BE2DC0DBA}">
      <dsp:nvSpPr>
        <dsp:cNvPr id="0" name=""/>
        <dsp:cNvSpPr/>
      </dsp:nvSpPr>
      <dsp:spPr>
        <a:xfrm>
          <a:off x="0" y="13114"/>
          <a:ext cx="6096000" cy="62507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0" lang="es-ES" altLang="es-EC" sz="1800" b="0" i="0" u="none" strike="noStrike" kern="1200" cap="none" normalizeH="0" baseline="0" dirty="0" smtClean="0">
              <a:ln>
                <a:noFill/>
              </a:ln>
              <a:solidFill>
                <a:schemeClr val="tx1"/>
              </a:solidFill>
              <a:effectLst/>
              <a:latin typeface="Calibri" pitchFamily="34" charset="0"/>
              <a:ea typeface="Arial Unicode MS" pitchFamily="34" charset="-128"/>
              <a:cs typeface="Times New Roman" pitchFamily="18" charset="0"/>
            </a:rPr>
            <a:t>Método comparativo o de mercado</a:t>
          </a:r>
          <a:endParaRPr lang="es-EC" sz="1800" kern="1200" dirty="0"/>
        </a:p>
      </dsp:txBody>
      <dsp:txXfrm>
        <a:off x="1281707" y="13114"/>
        <a:ext cx="4814292" cy="625078"/>
      </dsp:txXfrm>
    </dsp:sp>
    <dsp:sp modelId="{76E5B3B1-36AB-4562-8A74-35D1F869F55C}">
      <dsp:nvSpPr>
        <dsp:cNvPr id="0" name=""/>
        <dsp:cNvSpPr/>
      </dsp:nvSpPr>
      <dsp:spPr>
        <a:xfrm>
          <a:off x="62507" y="62507"/>
          <a:ext cx="1219200" cy="5000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95F1D09-AFE9-44D6-BC39-FDDFA1191231}">
      <dsp:nvSpPr>
        <dsp:cNvPr id="0" name=""/>
        <dsp:cNvSpPr/>
      </dsp:nvSpPr>
      <dsp:spPr>
        <a:xfrm>
          <a:off x="0" y="700700"/>
          <a:ext cx="6096000" cy="62507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0" lang="es-ES" altLang="es-EC" sz="1800" b="0" i="0" u="none" strike="noStrike" kern="1200" cap="none" normalizeH="0" baseline="0" dirty="0" smtClean="0">
              <a:ln>
                <a:noFill/>
              </a:ln>
              <a:solidFill>
                <a:schemeClr val="tx1"/>
              </a:solidFill>
              <a:effectLst/>
              <a:latin typeface="Calibri" pitchFamily="34" charset="0"/>
              <a:ea typeface="Arial Unicode MS" pitchFamily="34" charset="-128"/>
              <a:cs typeface="Times New Roman" pitchFamily="18" charset="0"/>
            </a:rPr>
            <a:t>Método de inferencia estadística o econométrico</a:t>
          </a:r>
          <a:endParaRPr lang="es-EC" sz="1800" kern="1200" dirty="0"/>
        </a:p>
      </dsp:txBody>
      <dsp:txXfrm>
        <a:off x="1281707" y="700700"/>
        <a:ext cx="4814292" cy="625078"/>
      </dsp:txXfrm>
    </dsp:sp>
    <dsp:sp modelId="{F810B7DC-0294-4631-AFD4-C30F6201AEDA}">
      <dsp:nvSpPr>
        <dsp:cNvPr id="0" name=""/>
        <dsp:cNvSpPr/>
      </dsp:nvSpPr>
      <dsp:spPr>
        <a:xfrm>
          <a:off x="62507" y="750093"/>
          <a:ext cx="1219200" cy="50006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6000" b="-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EFB7C9F-A391-49EF-8A0E-39AB95313F81}">
      <dsp:nvSpPr>
        <dsp:cNvPr id="0" name=""/>
        <dsp:cNvSpPr/>
      </dsp:nvSpPr>
      <dsp:spPr>
        <a:xfrm>
          <a:off x="0" y="1375171"/>
          <a:ext cx="6096000" cy="62507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0" lang="es-ES" altLang="es-EC" sz="1800" b="0" i="0" u="none" strike="noStrike" kern="1200" cap="none" normalizeH="0" baseline="0" smtClean="0">
              <a:ln>
                <a:noFill/>
              </a:ln>
              <a:solidFill>
                <a:schemeClr val="tx1"/>
              </a:solidFill>
              <a:effectLst/>
              <a:latin typeface="Calibri" pitchFamily="34" charset="0"/>
              <a:ea typeface="Arial Unicode MS" pitchFamily="34" charset="-128"/>
              <a:cs typeface="Times New Roman" pitchFamily="18" charset="0"/>
            </a:rPr>
            <a:t>Método del costo de reposición</a:t>
          </a:r>
          <a:endParaRPr lang="es-EC" sz="1800" kern="1200" dirty="0"/>
        </a:p>
      </dsp:txBody>
      <dsp:txXfrm>
        <a:off x="1281707" y="1375171"/>
        <a:ext cx="4814292" cy="625078"/>
      </dsp:txXfrm>
    </dsp:sp>
    <dsp:sp modelId="{C4B6D22F-97C9-4325-81BD-7790727ED37F}">
      <dsp:nvSpPr>
        <dsp:cNvPr id="0" name=""/>
        <dsp:cNvSpPr/>
      </dsp:nvSpPr>
      <dsp:spPr>
        <a:xfrm>
          <a:off x="62507" y="1437679"/>
          <a:ext cx="1219200" cy="50006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1000" b="-4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1157E33-AE74-445A-895E-3DBDCEF12D11}">
      <dsp:nvSpPr>
        <dsp:cNvPr id="0" name=""/>
        <dsp:cNvSpPr/>
      </dsp:nvSpPr>
      <dsp:spPr>
        <a:xfrm>
          <a:off x="0" y="2062757"/>
          <a:ext cx="6096000" cy="62507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0" lang="es-ES" altLang="es-EC" sz="1800" b="0" i="0" u="none" strike="noStrike" kern="1200" cap="none" normalizeH="0" baseline="0" smtClean="0">
              <a:ln>
                <a:noFill/>
              </a:ln>
              <a:solidFill>
                <a:schemeClr val="tx1"/>
              </a:solidFill>
              <a:effectLst/>
              <a:latin typeface="Calibri" pitchFamily="34" charset="0"/>
              <a:ea typeface="Arial Unicode MS" pitchFamily="34" charset="-128"/>
              <a:cs typeface="Times New Roman" pitchFamily="18" charset="0"/>
            </a:rPr>
            <a:t>Método residual y el potencial de desarrollo</a:t>
          </a:r>
          <a:endParaRPr lang="es-EC" sz="1800" kern="1200" dirty="0"/>
        </a:p>
      </dsp:txBody>
      <dsp:txXfrm>
        <a:off x="1281707" y="2062757"/>
        <a:ext cx="4814292" cy="625078"/>
      </dsp:txXfrm>
    </dsp:sp>
    <dsp:sp modelId="{BF0E49BF-79C7-4CC8-98F8-63EE6BDFCA8E}">
      <dsp:nvSpPr>
        <dsp:cNvPr id="0" name=""/>
        <dsp:cNvSpPr/>
      </dsp:nvSpPr>
      <dsp:spPr>
        <a:xfrm>
          <a:off x="62507" y="2125265"/>
          <a:ext cx="1219200" cy="500062"/>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1000" b="-4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C258EB3-A3AB-436B-B884-6FBCC6AA2536}">
      <dsp:nvSpPr>
        <dsp:cNvPr id="0" name=""/>
        <dsp:cNvSpPr/>
      </dsp:nvSpPr>
      <dsp:spPr>
        <a:xfrm>
          <a:off x="0" y="2750343"/>
          <a:ext cx="6096000" cy="62507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0" lang="es-ES" altLang="es-EC" sz="1800" b="0" i="0" u="none" strike="noStrike" kern="1200" cap="none" normalizeH="0" baseline="0" dirty="0" smtClean="0">
              <a:ln>
                <a:noFill/>
              </a:ln>
              <a:solidFill>
                <a:schemeClr val="tx1"/>
              </a:solidFill>
              <a:effectLst/>
              <a:latin typeface="Calibri" pitchFamily="34" charset="0"/>
              <a:ea typeface="Arial Unicode MS" pitchFamily="34" charset="-128"/>
              <a:cs typeface="Times New Roman" pitchFamily="18" charset="0"/>
            </a:rPr>
            <a:t>Método de la renta</a:t>
          </a:r>
          <a:endParaRPr lang="es-EC" sz="1800" kern="1200" dirty="0"/>
        </a:p>
      </dsp:txBody>
      <dsp:txXfrm>
        <a:off x="1281707" y="2750343"/>
        <a:ext cx="4814292" cy="625078"/>
      </dsp:txXfrm>
    </dsp:sp>
    <dsp:sp modelId="{75A7079D-E37F-44FD-B3CB-98DFEC7369C2}">
      <dsp:nvSpPr>
        <dsp:cNvPr id="0" name=""/>
        <dsp:cNvSpPr/>
      </dsp:nvSpPr>
      <dsp:spPr>
        <a:xfrm>
          <a:off x="62507" y="2812851"/>
          <a:ext cx="1219200" cy="50006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1000" b="-4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91591FA-57A1-4E3B-A1AF-564155BFC8FF}">
      <dsp:nvSpPr>
        <dsp:cNvPr id="0" name=""/>
        <dsp:cNvSpPr/>
      </dsp:nvSpPr>
      <dsp:spPr>
        <a:xfrm>
          <a:off x="0" y="3437929"/>
          <a:ext cx="6096000" cy="62507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0" lang="es-ES" altLang="es-EC" sz="1800" b="0" i="0" u="none" strike="noStrike" kern="1200" cap="none" normalizeH="0" baseline="0" dirty="0" smtClean="0">
              <a:ln>
                <a:noFill/>
              </a:ln>
              <a:solidFill>
                <a:schemeClr val="tx1"/>
              </a:solidFill>
              <a:effectLst/>
              <a:latin typeface="Calibri" pitchFamily="34" charset="0"/>
              <a:ea typeface="Arial Unicode MS" pitchFamily="34" charset="-128"/>
              <a:cs typeface="Times New Roman" pitchFamily="18" charset="0"/>
            </a:rPr>
            <a:t>Método de capitalización</a:t>
          </a:r>
          <a:endParaRPr lang="es-EC" sz="1800" kern="1200" dirty="0"/>
        </a:p>
      </dsp:txBody>
      <dsp:txXfrm>
        <a:off x="1281707" y="3437929"/>
        <a:ext cx="4814292" cy="625078"/>
      </dsp:txXfrm>
    </dsp:sp>
    <dsp:sp modelId="{D4B1A8DE-5E4F-4629-9A6C-8CC04775F3E9}">
      <dsp:nvSpPr>
        <dsp:cNvPr id="0" name=""/>
        <dsp:cNvSpPr/>
      </dsp:nvSpPr>
      <dsp:spPr>
        <a:xfrm>
          <a:off x="62507" y="3500437"/>
          <a:ext cx="1219200" cy="500062"/>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13000" b="-11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7F38B-5E0D-4C0D-BB8E-58CDF916056A}" type="datetimeFigureOut">
              <a:rPr lang="es-EC" smtClean="0"/>
              <a:pPr/>
              <a:t>05/02/2014</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6D31B-6E25-4FD3-B77A-3DF1ACDACB4C}" type="slidenum">
              <a:rPr lang="es-EC" smtClean="0"/>
              <a:pPr/>
              <a:t>‹Nº›</a:t>
            </a:fld>
            <a:endParaRPr lang="es-EC" dirty="0"/>
          </a:p>
        </p:txBody>
      </p:sp>
    </p:spTree>
    <p:extLst>
      <p:ext uri="{BB962C8B-B14F-4D97-AF65-F5344CB8AC3E}">
        <p14:creationId xmlns:p14="http://schemas.microsoft.com/office/powerpoint/2010/main" val="266199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3604D1-DE0A-4EE2-B367-2326BC15B6E1}" type="slidenum">
              <a:rPr lang="es-EC" smtClean="0"/>
              <a:pPr fontAlgn="base">
                <a:spcBef>
                  <a:spcPct val="0"/>
                </a:spcBef>
                <a:spcAft>
                  <a:spcPct val="0"/>
                </a:spcAft>
                <a:defRPr/>
              </a:pPr>
              <a:t>1</a:t>
            </a:fld>
            <a:endParaRPr lang="es-EC"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10</a:t>
            </a:fld>
            <a:endParaRPr lang="es-EC"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11</a:t>
            </a:fld>
            <a:endParaRPr lang="es-EC"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33</a:t>
            </a:fld>
            <a:endParaRPr lang="es-EC"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2</a:t>
            </a:fld>
            <a:endParaRPr lang="es-EC"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3</a:t>
            </a:fld>
            <a:endParaRPr lang="es-EC"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4</a:t>
            </a:fld>
            <a:endParaRPr lang="es-EC"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5</a:t>
            </a:fld>
            <a:endParaRPr lang="es-EC"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6</a:t>
            </a:fld>
            <a:endParaRPr lang="es-EC"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7</a:t>
            </a:fld>
            <a:endParaRPr lang="es-EC"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8</a:t>
            </a:fld>
            <a:endParaRPr lang="es-EC"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8BFA2-959E-4DE5-8FC4-7A1416989590}" type="slidenum">
              <a:rPr lang="es-EC" smtClean="0"/>
              <a:pPr fontAlgn="base">
                <a:spcBef>
                  <a:spcPct val="0"/>
                </a:spcBef>
                <a:spcAft>
                  <a:spcPct val="0"/>
                </a:spcAft>
                <a:defRPr/>
              </a:pPr>
              <a:t>9</a:t>
            </a:fld>
            <a:endParaRPr lang="es-EC"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185042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95991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392697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427298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213065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17401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18915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1565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104084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2449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977F1F-5D29-4EA6-A0CB-84224AE1196C}" type="datetimeFigureOut">
              <a:rPr lang="es-EC" smtClean="0"/>
              <a:pPr/>
              <a:t>05/02/2014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369463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7F1F-5D29-4EA6-A0CB-84224AE1196C}" type="datetimeFigureOut">
              <a:rPr lang="es-EC" smtClean="0"/>
              <a:pPr/>
              <a:t>05/02/2014</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CCAE0-DF21-4C75-8167-2D9D64517935}" type="slidenum">
              <a:rPr lang="es-EC" smtClean="0"/>
              <a:pPr/>
              <a:t>‹Nº›</a:t>
            </a:fld>
            <a:endParaRPr lang="es-EC" dirty="0"/>
          </a:p>
        </p:txBody>
      </p:sp>
    </p:spTree>
    <p:extLst>
      <p:ext uri="{BB962C8B-B14F-4D97-AF65-F5344CB8AC3E}">
        <p14:creationId xmlns:p14="http://schemas.microsoft.com/office/powerpoint/2010/main" val="424175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2.xml"/><Relationship Id="rId1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diagramColors" Target="../diagrams/colors1.xml"/><Relationship Id="rId2" Type="http://schemas.openxmlformats.org/officeDocument/2006/relationships/notesSlide" Target="../notesSlides/notesSlide5.xml"/><Relationship Id="rId16"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diagramLayout" Target="../diagrams/layout1.xml"/><Relationship Id="rId10" Type="http://schemas.openxmlformats.org/officeDocument/2006/relationships/slide" Target="slide11.xml"/><Relationship Id="rId4" Type="http://schemas.openxmlformats.org/officeDocument/2006/relationships/image" Target="../media/image2.png"/><Relationship Id="rId9" Type="http://schemas.openxmlformats.org/officeDocument/2006/relationships/slide" Target="slide10.xml"/><Relationship Id="rId1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35496" y="44624"/>
            <a:ext cx="9108504" cy="6768752"/>
            <a:chOff x="35496" y="44624"/>
            <a:chExt cx="9108504" cy="6768752"/>
          </a:xfrm>
        </p:grpSpPr>
        <p:pic>
          <p:nvPicPr>
            <p:cNvPr id="6" name="Picture 3" descr="FORMATOCARATULA.jpg"/>
            <p:cNvPicPr>
              <a:picLocks noChangeAspect="1"/>
            </p:cNvPicPr>
            <p:nvPr/>
          </p:nvPicPr>
          <p:blipFill>
            <a:blip r:embed="rId3" cstate="print"/>
            <a:stretch>
              <a:fillRect/>
            </a:stretch>
          </p:blipFill>
          <p:spPr>
            <a:xfrm>
              <a:off x="35496" y="44624"/>
              <a:ext cx="9108504" cy="6768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270" y="225282"/>
              <a:ext cx="3349329" cy="845828"/>
            </a:xfrm>
            <a:prstGeom prst="rect">
              <a:avLst/>
            </a:prstGeom>
            <a:noFill/>
            <a:ln>
              <a:noFill/>
            </a:ln>
          </p:spPr>
        </p:pic>
      </p:grpSp>
      <p:sp>
        <p:nvSpPr>
          <p:cNvPr id="8" name="1 Título"/>
          <p:cNvSpPr>
            <a:spLocks noGrp="1"/>
          </p:cNvSpPr>
          <p:nvPr>
            <p:ph type="title"/>
          </p:nvPr>
        </p:nvSpPr>
        <p:spPr>
          <a:xfrm>
            <a:off x="683568" y="1484784"/>
            <a:ext cx="7924800" cy="2088232"/>
          </a:xfrm>
        </p:spPr>
        <p:txBody>
          <a:bodyPr>
            <a:noAutofit/>
          </a:bodyPr>
          <a:lstStyle/>
          <a:p>
            <a:r>
              <a:rPr lang="es-EC" sz="35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a:t>
            </a:r>
            <a:r>
              <a:rPr lang="es-ES" sz="35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DISEÑO DE UNA METODOLOGÍA PARA REALIZAR AVALÚOS ESPECIALES EN ZONAS URBANAS</a:t>
            </a:r>
            <a:r>
              <a:rPr sz="35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a:t>
            </a:r>
            <a:endParaRPr lang="es-EC" sz="35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9" name="2 Subtítulo"/>
          <p:cNvSpPr txBox="1">
            <a:spLocks/>
          </p:cNvSpPr>
          <p:nvPr/>
        </p:nvSpPr>
        <p:spPr>
          <a:xfrm>
            <a:off x="6839744" y="4941168"/>
            <a:ext cx="2304256" cy="984736"/>
          </a:xfrm>
          <a:prstGeom prst="rect">
            <a:avLst/>
          </a:prstGeom>
        </p:spPr>
        <p:txBody>
          <a:bodyPr vert="horz">
            <a:noAutofit/>
          </a:bodyPr>
          <a:lstStyle/>
          <a:p>
            <a:pPr marL="274320" marR="0" lvl="0" indent="-274320" algn="r" defTabSz="914400" rtl="0" eaLnBrk="1" fontAlgn="auto" latinLnBrk="0" hangingPunct="1">
              <a:lnSpc>
                <a:spcPct val="100000"/>
              </a:lnSpc>
              <a:spcAft>
                <a:spcPts val="0"/>
              </a:spcAft>
              <a:buClr>
                <a:schemeClr val="accent2"/>
              </a:buClr>
              <a:buSzPct val="85000"/>
              <a:tabLst/>
              <a:defRPr/>
            </a:pPr>
            <a:r>
              <a:rPr lang="en-US" dirty="0" err="1" smtClean="0">
                <a:latin typeface="Times New Roman" pitchFamily="18" charset="0"/>
                <a:cs typeface="Times New Roman" pitchFamily="18" charset="0"/>
              </a:rPr>
              <a:t>Geovanna</a:t>
            </a:r>
            <a:r>
              <a:rPr lang="en-US" dirty="0" smtClean="0">
                <a:latin typeface="Times New Roman" pitchFamily="18" charset="0"/>
                <a:cs typeface="Times New Roman" pitchFamily="18" charset="0"/>
              </a:rPr>
              <a:t> Chávez</a:t>
            </a:r>
            <a:endParaRPr kumimoji="0" lang="en-US" b="0" i="0" u="none" strike="noStrike" kern="1200" cap="none" spc="0" normalizeH="0" baseline="0" noProof="0" dirty="0" smtClean="0">
              <a:ln>
                <a:noFill/>
              </a:ln>
              <a:effectLst/>
              <a:uLnTx/>
              <a:uFillTx/>
              <a:latin typeface="Times New Roman" pitchFamily="18" charset="0"/>
              <a:cs typeface="Times New Roman" pitchFamily="18" charset="0"/>
            </a:endParaRPr>
          </a:p>
          <a:p>
            <a:pPr marL="274320" marR="0" lvl="0" indent="-274320" algn="r" defTabSz="914400" rtl="0" eaLnBrk="1" fontAlgn="auto" latinLnBrk="0" hangingPunct="1">
              <a:lnSpc>
                <a:spcPct val="100000"/>
              </a:lnSpc>
              <a:spcAft>
                <a:spcPts val="0"/>
              </a:spcAft>
              <a:buClr>
                <a:schemeClr val="accent2"/>
              </a:buClr>
              <a:buSzPct val="85000"/>
              <a:tabLst/>
              <a:defRPr/>
            </a:pPr>
            <a:r>
              <a:rPr lang="en-US" dirty="0" err="1" smtClean="0">
                <a:latin typeface="Times New Roman" pitchFamily="18" charset="0"/>
                <a:cs typeface="Times New Roman" pitchFamily="18" charset="0"/>
              </a:rPr>
              <a:t>Enero</a:t>
            </a:r>
            <a:r>
              <a:rPr lang="en-US" dirty="0" smtClean="0">
                <a:latin typeface="Times New Roman" pitchFamily="18" charset="0"/>
                <a:cs typeface="Times New Roman" pitchFamily="18" charset="0"/>
              </a:rPr>
              <a:t> del 2014</a:t>
            </a:r>
            <a:endParaRPr kumimoji="0" lang="es-EC"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10" name="2 Subtítulo"/>
          <p:cNvSpPr txBox="1">
            <a:spLocks/>
          </p:cNvSpPr>
          <p:nvPr/>
        </p:nvSpPr>
        <p:spPr>
          <a:xfrm>
            <a:off x="2177480" y="3717032"/>
            <a:ext cx="4824536" cy="984736"/>
          </a:xfrm>
          <a:prstGeom prst="rect">
            <a:avLst/>
          </a:prstGeom>
        </p:spPr>
        <p:txBody>
          <a:bodyPr vert="horz">
            <a:noAutofit/>
          </a:bodyPr>
          <a:lstStyle/>
          <a:p>
            <a:pPr marR="0" lvl="0" algn="ctr" fontAlgn="auto">
              <a:lnSpc>
                <a:spcPct val="100000"/>
              </a:lnSpc>
              <a:spcBef>
                <a:spcPct val="0"/>
              </a:spcBef>
              <a:spcAft>
                <a:spcPts val="0"/>
              </a:spcAft>
              <a:buClr>
                <a:schemeClr val="accent2"/>
              </a:buClr>
              <a:buSzPct val="85000"/>
              <a:tabLst/>
              <a:defRPr/>
            </a:pPr>
            <a:r>
              <a:rPr lang="en-US" sz="2000" b="1" dirty="0">
                <a:solidFill>
                  <a:schemeClr val="bg1">
                    <a:lumMod val="65000"/>
                  </a:schemeClr>
                </a:solidFill>
                <a:latin typeface="Times New Roman" pitchFamily="18" charset="0"/>
                <a:ea typeface="+mj-ea"/>
                <a:cs typeface="Times New Roman" pitchFamily="18" charset="0"/>
              </a:rPr>
              <a:t>Director: Ing. Pablo Pérez</a:t>
            </a:r>
          </a:p>
          <a:p>
            <a:pPr marR="0" lvl="0" algn="ctr" fontAlgn="auto">
              <a:lnSpc>
                <a:spcPct val="100000"/>
              </a:lnSpc>
              <a:spcBef>
                <a:spcPct val="0"/>
              </a:spcBef>
              <a:spcAft>
                <a:spcPts val="0"/>
              </a:spcAft>
              <a:buClr>
                <a:schemeClr val="accent2"/>
              </a:buClr>
              <a:buSzPct val="85000"/>
              <a:tabLst/>
              <a:defRPr/>
            </a:pPr>
            <a:r>
              <a:rPr lang="en-US" sz="2000" b="1" dirty="0">
                <a:solidFill>
                  <a:schemeClr val="bg1">
                    <a:lumMod val="65000"/>
                  </a:schemeClr>
                </a:solidFill>
                <a:latin typeface="Times New Roman" pitchFamily="18" charset="0"/>
                <a:ea typeface="+mj-ea"/>
                <a:cs typeface="Times New Roman" pitchFamily="18" charset="0"/>
              </a:rPr>
              <a:t>Coodirectora: Ing. </a:t>
            </a:r>
            <a:r>
              <a:rPr lang="en-US" sz="2000" b="1" dirty="0" smtClean="0">
                <a:solidFill>
                  <a:schemeClr val="bg1">
                    <a:lumMod val="65000"/>
                  </a:schemeClr>
                </a:solidFill>
                <a:latin typeface="Times New Roman" pitchFamily="18" charset="0"/>
                <a:ea typeface="+mj-ea"/>
                <a:cs typeface="Times New Roman" pitchFamily="18" charset="0"/>
              </a:rPr>
              <a:t>Francisco León</a:t>
            </a:r>
            <a:endParaRPr lang="en-US" sz="2000" b="1" dirty="0">
              <a:solidFill>
                <a:schemeClr val="bg1">
                  <a:lumMod val="65000"/>
                </a:schemeClr>
              </a:solidFill>
              <a:latin typeface="Times New Roman" pitchFamily="18" charset="0"/>
              <a:ea typeface="+mj-ea"/>
              <a:cs typeface="Times New Roman" pitchFamily="18" charset="0"/>
            </a:endParaRPr>
          </a:p>
          <a:p>
            <a:pPr marR="0" lvl="0" algn="ctr" fontAlgn="auto">
              <a:lnSpc>
                <a:spcPct val="100000"/>
              </a:lnSpc>
              <a:spcBef>
                <a:spcPct val="0"/>
              </a:spcBef>
              <a:spcAft>
                <a:spcPts val="0"/>
              </a:spcAft>
              <a:buClr>
                <a:schemeClr val="accent2"/>
              </a:buClr>
              <a:buSzPct val="85000"/>
              <a:tabLst/>
              <a:defRPr/>
            </a:pPr>
            <a:r>
              <a:rPr lang="en-US" sz="2000" b="1" dirty="0">
                <a:solidFill>
                  <a:schemeClr val="bg1">
                    <a:lumMod val="65000"/>
                  </a:schemeClr>
                </a:solidFill>
                <a:latin typeface="Times New Roman" pitchFamily="18" charset="0"/>
                <a:ea typeface="+mj-ea"/>
                <a:cs typeface="Times New Roman" pitchFamily="18" charset="0"/>
              </a:rPr>
              <a:t>Secretario Académico: Dr. Marcelo Mejía</a:t>
            </a:r>
            <a:endParaRPr lang="es-EC" sz="2000" b="1" dirty="0">
              <a:solidFill>
                <a:schemeClr val="bg1">
                  <a:lumMod val="65000"/>
                </a:schemeClr>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864816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5" name="2 Subtítulo"/>
          <p:cNvSpPr txBox="1">
            <a:spLocks/>
          </p:cNvSpPr>
          <p:nvPr/>
        </p:nvSpPr>
        <p:spPr>
          <a:xfrm>
            <a:off x="642910" y="214290"/>
            <a:ext cx="7567610" cy="785818"/>
          </a:xfrm>
          <a:prstGeom prst="rect">
            <a:avLst/>
          </a:prstGeom>
        </p:spPr>
        <p:txBody>
          <a:bodyPr/>
          <a:lstStyle/>
          <a:p>
            <a:pPr marL="274320" lvl="0" indent="-274320" algn="ctr">
              <a:spcBef>
                <a:spcPts val="600"/>
              </a:spcBef>
              <a:buClr>
                <a:schemeClr val="accent2"/>
              </a:buClr>
              <a:buSzPct val="85000"/>
            </a:pPr>
            <a:r>
              <a:rPr lang="es-EC" sz="2800" dirty="0" smtClean="0">
                <a:solidFill>
                  <a:schemeClr val="bg1"/>
                </a:solidFill>
                <a:latin typeface="Times New Roman" pitchFamily="18" charset="0"/>
                <a:cs typeface="Times New Roman" pitchFamily="18" charset="0"/>
              </a:rPr>
              <a:t>  </a:t>
            </a:r>
            <a:r>
              <a:rPr lang="es-EC" sz="3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Aspectos Generales del cantón Pujilí</a:t>
            </a:r>
            <a:endParaRPr kumimoji="0" lang="es-EC" sz="3000" b="1" i="0"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47" y="1097287"/>
            <a:ext cx="6196566" cy="506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7 Título"/>
          <p:cNvSpPr txBox="1">
            <a:spLocks/>
          </p:cNvSpPr>
          <p:nvPr/>
        </p:nvSpPr>
        <p:spPr>
          <a:xfrm>
            <a:off x="6300192" y="1340768"/>
            <a:ext cx="2842201" cy="2232248"/>
          </a:xfrm>
          <a:prstGeom prst="rect">
            <a:avLst/>
          </a:prstGeom>
          <a:ln w="6350" cap="rnd">
            <a:noFill/>
          </a:ln>
        </p:spPr>
        <p:txBody>
          <a:bodyPr vert="horz" anchor="b" anchorCtr="0">
            <a:noAutofit/>
          </a:bodyPr>
          <a:lstStyle/>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Superficie: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130.043 hectáreas</a:t>
            </a:r>
          </a:p>
          <a:p>
            <a:pPr marR="0" lvl="0" defTabSz="914400" rtl="0" eaLnBrk="1" fontAlgn="auto" latinLnBrk="0" hangingPunct="1">
              <a:lnSpc>
                <a:spcPct val="100000"/>
              </a:lnSpc>
              <a:spcBef>
                <a:spcPct val="0"/>
              </a:spcBef>
              <a:spcAft>
                <a:spcPts val="0"/>
              </a:spcAft>
              <a:buClrTx/>
              <a:buSzTx/>
              <a:buFontTx/>
              <a:buNone/>
              <a:tabLst/>
              <a:defRPr/>
            </a:pPr>
            <a:endParaRPr lang="es-EC" spc="-100" dirty="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endParaRPr>
          </a:p>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Urbana:</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719 ha</a:t>
            </a:r>
            <a:r>
              <a:rPr kumimoji="0" lang="es-EC" i="0" u="none" strike="noStrike" kern="1200" cap="none" spc="-100" normalizeH="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(1%)</a:t>
            </a:r>
          </a:p>
          <a:p>
            <a:pPr marR="0" lvl="0" defTabSz="914400" rtl="0" eaLnBrk="1" fontAlgn="auto" latinLnBrk="0" hangingPunct="1">
              <a:lnSpc>
                <a:spcPct val="100000"/>
              </a:lnSpc>
              <a:spcBef>
                <a:spcPct val="0"/>
              </a:spcBef>
              <a:spcAft>
                <a:spcPts val="0"/>
              </a:spcAft>
              <a:buClrTx/>
              <a:buSzTx/>
              <a:buFontTx/>
              <a:buNone/>
              <a:tabLst/>
              <a:defRPr/>
            </a:pPr>
            <a:r>
              <a:rPr lang="es-EC" b="1" spc="-100" baseline="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Rural:</a:t>
            </a:r>
            <a:r>
              <a:rPr lang="es-EC"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a:t>
            </a:r>
            <a:r>
              <a:rPr lang="es-EC"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129.323ha (99%)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Población: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69.055 habitantes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endParaRPr kumimoji="0" lang="es-EC" i="0" u="none" strike="noStrike" kern="1200" cap="none" spc="-100" normalizeH="0" baseline="0" noProof="0" dirty="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endParaRPr>
          </a:p>
        </p:txBody>
      </p:sp>
      <p:pic>
        <p:nvPicPr>
          <p:cNvPr id="8" name="Picture 10" descr="FORMATOPRESENTACION.jpg"/>
          <p:cNvPicPr>
            <a:picLocks noChangeAspect="1"/>
          </p:cNvPicPr>
          <p:nvPr/>
        </p:nvPicPr>
        <p:blipFill>
          <a:blip r:embed="rId3" cstate="print"/>
          <a:srcRect/>
          <a:stretch>
            <a:fillRect/>
          </a:stretch>
        </p:blipFill>
        <p:spPr bwMode="auto">
          <a:xfrm>
            <a:off x="0" y="-44426"/>
            <a:ext cx="9144000" cy="6902450"/>
          </a:xfrm>
          <a:prstGeom prst="rect">
            <a:avLst/>
          </a:prstGeom>
          <a:noFill/>
          <a:ln w="9525">
            <a:noFill/>
            <a:miter lim="800000"/>
            <a:headEnd/>
            <a:tailEnd/>
          </a:ln>
        </p:spPr>
      </p:pic>
      <p:sp>
        <p:nvSpPr>
          <p:cNvPr id="9" name="8 Rectángulo"/>
          <p:cNvSpPr/>
          <p:nvPr/>
        </p:nvSpPr>
        <p:spPr>
          <a:xfrm>
            <a:off x="2397691" y="618653"/>
            <a:ext cx="4694589" cy="523220"/>
          </a:xfrm>
          <a:prstGeom prst="rect">
            <a:avLst/>
          </a:prstGeom>
        </p:spPr>
        <p:txBody>
          <a:bodyPr wrap="square">
            <a:spAutoFit/>
          </a:bodyPr>
          <a:lstStyle/>
          <a:p>
            <a:pPr lvl="2"/>
            <a:r>
              <a:rPr lang="es-ES" sz="2800" b="1" dirty="0">
                <a:solidFill>
                  <a:schemeClr val="accent6">
                    <a:lumMod val="75000"/>
                  </a:schemeClr>
                </a:solidFill>
              </a:rPr>
              <a:t>Método </a:t>
            </a:r>
            <a:r>
              <a:rPr lang="es-ES" sz="2800" b="1" dirty="0" smtClean="0">
                <a:solidFill>
                  <a:schemeClr val="accent6">
                    <a:lumMod val="75000"/>
                  </a:schemeClr>
                </a:solidFill>
              </a:rPr>
              <a:t>de </a:t>
            </a:r>
            <a:r>
              <a:rPr lang="es-ES" sz="2800" b="1" dirty="0">
                <a:solidFill>
                  <a:schemeClr val="accent6">
                    <a:lumMod val="75000"/>
                  </a:schemeClr>
                </a:solidFill>
              </a:rPr>
              <a:t>la renta</a:t>
            </a:r>
            <a:endParaRPr lang="es-EC" sz="2800" b="1" dirty="0">
              <a:solidFill>
                <a:schemeClr val="accent6">
                  <a:lumMod val="75000"/>
                </a:schemeClr>
              </a:solidFill>
            </a:endParaRPr>
          </a:p>
        </p:txBody>
      </p:sp>
      <p:pic>
        <p:nvPicPr>
          <p:cNvPr id="11" name="1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
        <p:nvSpPr>
          <p:cNvPr id="2" name="1 CuadroTexto"/>
          <p:cNvSpPr txBox="1"/>
          <p:nvPr/>
        </p:nvSpPr>
        <p:spPr>
          <a:xfrm>
            <a:off x="827584" y="1412776"/>
            <a:ext cx="7560840" cy="4431983"/>
          </a:xfrm>
          <a:prstGeom prst="rect">
            <a:avLst/>
          </a:prstGeom>
          <a:noFill/>
        </p:spPr>
        <p:txBody>
          <a:bodyPr wrap="square" rtlCol="0">
            <a:spAutoFit/>
          </a:bodyPr>
          <a:lstStyle/>
          <a:p>
            <a:pPr algn="just"/>
            <a:r>
              <a:rPr lang="es-ES" sz="2400" dirty="0"/>
              <a:t>Este método permite llegar al valor del inmueble a partir de la renta líquida que produce.</a:t>
            </a:r>
            <a:endParaRPr lang="es-EC" sz="2400" dirty="0"/>
          </a:p>
          <a:p>
            <a:pPr algn="just"/>
            <a:r>
              <a:rPr lang="es-ES" sz="2400" dirty="0"/>
              <a:t> </a:t>
            </a:r>
            <a:endParaRPr lang="es-EC" sz="2400" dirty="0"/>
          </a:p>
          <a:p>
            <a:pPr algn="just"/>
            <a:r>
              <a:rPr lang="es-ES" sz="2400" dirty="0"/>
              <a:t>En general denominamos alquiler a la renta que produce un inmueble. Existe en todas las ciudades y países una relación entre la renta y el valor del inmueble.</a:t>
            </a:r>
            <a:endParaRPr lang="es-EC" sz="2400" dirty="0"/>
          </a:p>
          <a:p>
            <a:pPr algn="just"/>
            <a:r>
              <a:rPr lang="es-ES" sz="2400" dirty="0"/>
              <a:t> </a:t>
            </a:r>
            <a:endParaRPr lang="es-EC" sz="2400" dirty="0"/>
          </a:p>
          <a:p>
            <a:pPr algn="just"/>
            <a:r>
              <a:rPr lang="es-ES" sz="2400" dirty="0"/>
              <a:t>Obteniendo una tasa de renta promedio para la zona y el uso específico podemos calcular cuánto puede valer el inmueble a partir de la renta. Este sería un método de renta DIRECTO.</a:t>
            </a:r>
            <a:endParaRPr lang="es-EC" sz="2400" dirty="0"/>
          </a:p>
          <a:p>
            <a:endParaRPr lang="es-EC" dirty="0"/>
          </a:p>
        </p:txBody>
      </p:sp>
    </p:spTree>
    <p:extLst>
      <p:ext uri="{BB962C8B-B14F-4D97-AF65-F5344CB8AC3E}">
        <p14:creationId xmlns:p14="http://schemas.microsoft.com/office/powerpoint/2010/main" val="52054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5" name="2 Subtítulo"/>
          <p:cNvSpPr txBox="1">
            <a:spLocks/>
          </p:cNvSpPr>
          <p:nvPr/>
        </p:nvSpPr>
        <p:spPr>
          <a:xfrm>
            <a:off x="642910" y="214290"/>
            <a:ext cx="7567610" cy="785818"/>
          </a:xfrm>
          <a:prstGeom prst="rect">
            <a:avLst/>
          </a:prstGeom>
        </p:spPr>
        <p:txBody>
          <a:bodyPr/>
          <a:lstStyle/>
          <a:p>
            <a:pPr marL="274320" lvl="0" indent="-274320" algn="ctr">
              <a:spcBef>
                <a:spcPts val="600"/>
              </a:spcBef>
              <a:buClr>
                <a:schemeClr val="accent2"/>
              </a:buClr>
              <a:buSzPct val="85000"/>
            </a:pPr>
            <a:r>
              <a:rPr lang="es-EC" sz="2800" dirty="0" smtClean="0">
                <a:solidFill>
                  <a:schemeClr val="bg1"/>
                </a:solidFill>
                <a:latin typeface="Times New Roman" pitchFamily="18" charset="0"/>
                <a:cs typeface="Times New Roman" pitchFamily="18" charset="0"/>
              </a:rPr>
              <a:t>  </a:t>
            </a:r>
            <a:r>
              <a:rPr lang="es-EC" sz="3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Aspectos Generales del cantón Pujilí</a:t>
            </a:r>
            <a:endParaRPr kumimoji="0" lang="es-EC" sz="3000" b="1" i="0"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47" y="1097287"/>
            <a:ext cx="6196566" cy="506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7 Título"/>
          <p:cNvSpPr txBox="1">
            <a:spLocks/>
          </p:cNvSpPr>
          <p:nvPr/>
        </p:nvSpPr>
        <p:spPr>
          <a:xfrm>
            <a:off x="6300192" y="1340768"/>
            <a:ext cx="2842201" cy="2232248"/>
          </a:xfrm>
          <a:prstGeom prst="rect">
            <a:avLst/>
          </a:prstGeom>
          <a:ln w="6350" cap="rnd">
            <a:noFill/>
          </a:ln>
        </p:spPr>
        <p:txBody>
          <a:bodyPr vert="horz" anchor="b" anchorCtr="0">
            <a:noAutofit/>
          </a:bodyPr>
          <a:lstStyle/>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Superficie: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130.043 hectáreas</a:t>
            </a:r>
          </a:p>
          <a:p>
            <a:pPr marR="0" lvl="0" defTabSz="914400" rtl="0" eaLnBrk="1" fontAlgn="auto" latinLnBrk="0" hangingPunct="1">
              <a:lnSpc>
                <a:spcPct val="100000"/>
              </a:lnSpc>
              <a:spcBef>
                <a:spcPct val="0"/>
              </a:spcBef>
              <a:spcAft>
                <a:spcPts val="0"/>
              </a:spcAft>
              <a:buClrTx/>
              <a:buSzTx/>
              <a:buFontTx/>
              <a:buNone/>
              <a:tabLst/>
              <a:defRPr/>
            </a:pPr>
            <a:endParaRPr lang="es-EC" spc="-100" dirty="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endParaRPr>
          </a:p>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Urbana:</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719 ha</a:t>
            </a:r>
            <a:r>
              <a:rPr kumimoji="0" lang="es-EC" i="0" u="none" strike="noStrike" kern="1200" cap="none" spc="-100" normalizeH="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(1%)</a:t>
            </a:r>
          </a:p>
          <a:p>
            <a:pPr marR="0" lvl="0" defTabSz="914400" rtl="0" eaLnBrk="1" fontAlgn="auto" latinLnBrk="0" hangingPunct="1">
              <a:lnSpc>
                <a:spcPct val="100000"/>
              </a:lnSpc>
              <a:spcBef>
                <a:spcPct val="0"/>
              </a:spcBef>
              <a:spcAft>
                <a:spcPts val="0"/>
              </a:spcAft>
              <a:buClrTx/>
              <a:buSzTx/>
              <a:buFontTx/>
              <a:buNone/>
              <a:tabLst/>
              <a:defRPr/>
            </a:pPr>
            <a:r>
              <a:rPr lang="es-EC" b="1" spc="-100" baseline="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Rural:</a:t>
            </a:r>
            <a:r>
              <a:rPr lang="es-EC"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a:t>
            </a:r>
            <a:r>
              <a:rPr lang="es-EC"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129.323ha (99%)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Población: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69.055 habitantes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endParaRPr kumimoji="0" lang="es-EC" i="0" u="none" strike="noStrike" kern="1200" cap="none" spc="-100" normalizeH="0" baseline="0" noProof="0" dirty="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endParaRPr>
          </a:p>
        </p:txBody>
      </p:sp>
      <p:pic>
        <p:nvPicPr>
          <p:cNvPr id="8" name="Picture 10" descr="FORMATOPRESENTACION.jpg"/>
          <p:cNvPicPr>
            <a:picLocks noChangeAspect="1"/>
          </p:cNvPicPr>
          <p:nvPr/>
        </p:nvPicPr>
        <p:blipFill>
          <a:blip r:embed="rId3" cstate="print"/>
          <a:srcRect/>
          <a:stretch>
            <a:fillRect/>
          </a:stretch>
        </p:blipFill>
        <p:spPr bwMode="auto">
          <a:xfrm>
            <a:off x="0" y="-44426"/>
            <a:ext cx="9144000" cy="6902450"/>
          </a:xfrm>
          <a:prstGeom prst="rect">
            <a:avLst/>
          </a:prstGeom>
          <a:noFill/>
          <a:ln w="9525">
            <a:noFill/>
            <a:miter lim="800000"/>
            <a:headEnd/>
            <a:tailEnd/>
          </a:ln>
        </p:spPr>
      </p:pic>
      <p:sp>
        <p:nvSpPr>
          <p:cNvPr id="9" name="8 Rectángulo"/>
          <p:cNvSpPr/>
          <p:nvPr/>
        </p:nvSpPr>
        <p:spPr>
          <a:xfrm>
            <a:off x="1749619" y="618653"/>
            <a:ext cx="5999738" cy="523220"/>
          </a:xfrm>
          <a:prstGeom prst="rect">
            <a:avLst/>
          </a:prstGeom>
        </p:spPr>
        <p:txBody>
          <a:bodyPr wrap="square">
            <a:spAutoFit/>
          </a:bodyPr>
          <a:lstStyle/>
          <a:p>
            <a:pPr marL="274320" lvl="2" indent="-274320" algn="ctr">
              <a:spcBef>
                <a:spcPts val="600"/>
              </a:spcBef>
              <a:buClr>
                <a:schemeClr val="accent2"/>
              </a:buClr>
              <a:buSzPct val="85000"/>
            </a:pPr>
            <a:r>
              <a:rPr lang="es-ES" sz="2800" b="1" dirty="0">
                <a:solidFill>
                  <a:schemeClr val="accent6">
                    <a:lumMod val="75000"/>
                  </a:schemeClr>
                </a:solidFill>
              </a:rPr>
              <a:t>Método </a:t>
            </a:r>
            <a:r>
              <a:rPr lang="es-ES" sz="2800" b="1" dirty="0" smtClean="0">
                <a:solidFill>
                  <a:schemeClr val="accent6">
                    <a:lumMod val="75000"/>
                  </a:schemeClr>
                </a:solidFill>
              </a:rPr>
              <a:t>de capitalización</a:t>
            </a:r>
            <a:endParaRPr lang="es-EC" sz="2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1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
        <p:nvSpPr>
          <p:cNvPr id="2" name="1 CuadroTexto"/>
          <p:cNvSpPr txBox="1"/>
          <p:nvPr/>
        </p:nvSpPr>
        <p:spPr>
          <a:xfrm>
            <a:off x="827584" y="1412776"/>
            <a:ext cx="7560840" cy="2215991"/>
          </a:xfrm>
          <a:prstGeom prst="rect">
            <a:avLst/>
          </a:prstGeom>
          <a:noFill/>
        </p:spPr>
        <p:txBody>
          <a:bodyPr wrap="square" rtlCol="0">
            <a:spAutoFit/>
          </a:bodyPr>
          <a:lstStyle/>
          <a:p>
            <a:pPr algn="just"/>
            <a:r>
              <a:rPr lang="es-ES" sz="2400" dirty="0"/>
              <a:t>Es una variante del Método de la Renta, pero lo tratamos por separado porque se trata de un cálculo INDIRECTO mediante la capitalización de todas las rentas futuras de un inmueble trayéndolas a valor presente utilizando los conceptos de las matemáticas financieras. </a:t>
            </a:r>
            <a:endParaRPr lang="es-EC" sz="2400" dirty="0"/>
          </a:p>
          <a:p>
            <a:endParaRPr lang="es-EC" dirty="0"/>
          </a:p>
        </p:txBody>
      </p:sp>
    </p:spTree>
    <p:extLst>
      <p:ext uri="{BB962C8B-B14F-4D97-AF65-F5344CB8AC3E}">
        <p14:creationId xmlns:p14="http://schemas.microsoft.com/office/powerpoint/2010/main" val="52054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a:hlinkClick r:id="rId2" action="ppaction://hlinksldjump"/>
          </p:cNvPr>
          <p:cNvPicPr>
            <a:picLocks noChangeAspect="1"/>
          </p:cNvPicPr>
          <p:nvPr/>
        </p:nvPicPr>
        <p:blipFill>
          <a:blip r:embed="rId3" cstate="print"/>
          <a:srcRect/>
          <a:stretch>
            <a:fillRect/>
          </a:stretch>
        </p:blipFill>
        <p:spPr bwMode="auto">
          <a:xfrm>
            <a:off x="0" y="-44426"/>
            <a:ext cx="9144000" cy="6902450"/>
          </a:xfrm>
          <a:prstGeom prst="rect">
            <a:avLst/>
          </a:prstGeom>
          <a:gradFill>
            <a:gsLst>
              <a:gs pos="1250">
                <a:schemeClr val="bg2">
                  <a:lumMod val="90000"/>
                </a:schemeClr>
              </a:gs>
              <a:gs pos="50000">
                <a:schemeClr val="bg2">
                  <a:lumMod val="20000"/>
                  <a:lumOff val="80000"/>
                </a:schemeClr>
              </a:gs>
              <a:gs pos="100000">
                <a:schemeClr val="accent1">
                  <a:tint val="23500"/>
                  <a:satMod val="160000"/>
                </a:schemeClr>
              </a:gs>
            </a:gsLst>
            <a:lin ang="5400000" scaled="0"/>
          </a:gradFill>
          <a:ln w="9525">
            <a:noFill/>
            <a:miter lim="800000"/>
            <a:headEnd/>
            <a:tailEnd/>
          </a:ln>
        </p:spPr>
      </p:pic>
      <p:sp>
        <p:nvSpPr>
          <p:cNvPr id="2" name="1 Título"/>
          <p:cNvSpPr>
            <a:spLocks noGrp="1"/>
          </p:cNvSpPr>
          <p:nvPr>
            <p:ph type="title"/>
          </p:nvPr>
        </p:nvSpPr>
        <p:spPr>
          <a:xfrm>
            <a:off x="146573" y="620688"/>
            <a:ext cx="8745907" cy="720080"/>
          </a:xfrm>
        </p:spPr>
        <p:txBody>
          <a:bodyPr>
            <a:noAutofit/>
          </a:bodyPr>
          <a:lstStyle/>
          <a:p>
            <a:r>
              <a:rPr lang="es-ES" sz="2800" b="1" dirty="0">
                <a:solidFill>
                  <a:schemeClr val="accent6">
                    <a:lumMod val="75000"/>
                  </a:schemeClr>
                </a:solidFill>
                <a:latin typeface="+mn-lt"/>
                <a:ea typeface="+mn-ea"/>
                <a:cs typeface="+mn-cs"/>
              </a:rPr>
              <a:t>RECOPILACIÓN Y PREPARACIÓN DE LA </a:t>
            </a:r>
            <a:r>
              <a:rPr lang="es-ES" sz="2800" b="1" dirty="0" smtClean="0">
                <a:solidFill>
                  <a:schemeClr val="accent6">
                    <a:lumMod val="75000"/>
                  </a:schemeClr>
                </a:solidFill>
                <a:latin typeface="+mn-lt"/>
                <a:ea typeface="+mn-ea"/>
                <a:cs typeface="+mn-cs"/>
              </a:rPr>
              <a:t>INFORMACIÓN</a:t>
            </a:r>
            <a:endParaRPr lang="es-ES" sz="2800" b="1" dirty="0">
              <a:solidFill>
                <a:schemeClr val="accent6">
                  <a:lumMod val="75000"/>
                </a:schemeClr>
              </a:solidFill>
              <a:latin typeface="+mn-lt"/>
              <a:ea typeface="+mn-ea"/>
              <a:cs typeface="+mn-cs"/>
            </a:endParaRPr>
          </a:p>
        </p:txBody>
      </p:sp>
      <p:sp>
        <p:nvSpPr>
          <p:cNvPr id="3" name="2 Marcador de contenido"/>
          <p:cNvSpPr>
            <a:spLocks noGrp="1"/>
          </p:cNvSpPr>
          <p:nvPr>
            <p:ph idx="1"/>
          </p:nvPr>
        </p:nvSpPr>
        <p:spPr>
          <a:xfrm>
            <a:off x="467544" y="1494018"/>
            <a:ext cx="4500594" cy="2643207"/>
          </a:xfrm>
        </p:spPr>
        <p:txBody>
          <a:bodyPr>
            <a:normAutofit lnSpcReduction="10000"/>
          </a:bodyPr>
          <a:lstStyle/>
          <a:p>
            <a:pPr marL="342900" lvl="1" indent="-342900">
              <a:buNone/>
            </a:pPr>
            <a:r>
              <a:rPr lang="x-none" b="1"/>
              <a:t>CARTOGRAFÍA </a:t>
            </a:r>
            <a:r>
              <a:rPr lang="x-none" b="1" smtClean="0"/>
              <a:t>BASE</a:t>
            </a:r>
            <a:r>
              <a:rPr lang="es-ES" b="1" dirty="0" smtClean="0"/>
              <a:t> </a:t>
            </a:r>
            <a:r>
              <a:rPr lang="es-ES" dirty="0" smtClean="0"/>
              <a:t>(</a:t>
            </a:r>
            <a:r>
              <a:rPr lang="es-EC" dirty="0" smtClean="0"/>
              <a:t>escala </a:t>
            </a:r>
            <a:r>
              <a:rPr lang="es-EC" dirty="0"/>
              <a:t>1:1.000 </a:t>
            </a:r>
            <a:r>
              <a:rPr lang="es-EC" dirty="0" smtClean="0"/>
              <a:t>):</a:t>
            </a:r>
          </a:p>
          <a:p>
            <a:pPr marL="342900" lvl="1" indent="-342900">
              <a:buFont typeface="Arial" pitchFamily="34" charset="0"/>
              <a:buChar char="•"/>
            </a:pPr>
            <a:r>
              <a:rPr lang="es-ES" sz="2400" dirty="0" smtClean="0"/>
              <a:t>RESTITUCION </a:t>
            </a:r>
          </a:p>
          <a:p>
            <a:pPr marL="342900" lvl="1" indent="-342900">
              <a:buFont typeface="Arial" pitchFamily="34" charset="0"/>
              <a:buChar char="•"/>
            </a:pPr>
            <a:r>
              <a:rPr lang="es-ES" sz="2400" dirty="0" smtClean="0"/>
              <a:t>CARTOGRAFIA CATASTRAL</a:t>
            </a:r>
          </a:p>
          <a:p>
            <a:pPr marL="342900" lvl="1" indent="-342900">
              <a:buFont typeface="Arial" pitchFamily="34" charset="0"/>
              <a:buChar char="•"/>
            </a:pPr>
            <a:r>
              <a:rPr lang="es-ES" sz="2400" dirty="0" smtClean="0"/>
              <a:t>AIVAS</a:t>
            </a:r>
          </a:p>
          <a:p>
            <a:pPr marL="342900" lvl="1" indent="-342900">
              <a:buFont typeface="Arial" pitchFamily="34" charset="0"/>
              <a:buChar char="•"/>
            </a:pPr>
            <a:r>
              <a:rPr lang="es-ES" sz="2400" dirty="0" smtClean="0"/>
              <a:t>ORTOMOSAICO</a:t>
            </a:r>
            <a:endParaRPr lang="es-ES" sz="2400" dirty="0"/>
          </a:p>
          <a:p>
            <a:pPr>
              <a:buNone/>
            </a:pPr>
            <a:endParaRPr lang="es-ES" dirty="0"/>
          </a:p>
        </p:txBody>
      </p:sp>
      <p:pic>
        <p:nvPicPr>
          <p:cNvPr id="2050" name="Picture 2" descr="REST_CENTRO"/>
          <p:cNvPicPr>
            <a:picLocks noChangeAspect="1" noChangeArrowheads="1"/>
          </p:cNvPicPr>
          <p:nvPr/>
        </p:nvPicPr>
        <p:blipFill>
          <a:blip r:embed="rId4" cstate="print"/>
          <a:srcRect/>
          <a:stretch>
            <a:fillRect/>
          </a:stretch>
        </p:blipFill>
        <p:spPr bwMode="auto">
          <a:xfrm>
            <a:off x="6028000" y="1340767"/>
            <a:ext cx="2854957" cy="3042801"/>
          </a:xfrm>
          <a:prstGeom prst="rect">
            <a:avLst/>
          </a:prstGeom>
          <a:noFill/>
          <a:ln w="9525">
            <a:noFill/>
            <a:miter lim="800000"/>
            <a:headEnd/>
            <a:tailEnd/>
          </a:ln>
        </p:spPr>
      </p:pic>
      <p:pic>
        <p:nvPicPr>
          <p:cNvPr id="2051" name="Picture 3" descr="centro_orto"/>
          <p:cNvPicPr>
            <a:picLocks noChangeAspect="1" noChangeArrowheads="1"/>
          </p:cNvPicPr>
          <p:nvPr/>
        </p:nvPicPr>
        <p:blipFill>
          <a:blip r:embed="rId5" cstate="print"/>
          <a:srcRect/>
          <a:stretch>
            <a:fillRect/>
          </a:stretch>
        </p:blipFill>
        <p:spPr bwMode="auto">
          <a:xfrm>
            <a:off x="3419448" y="3406799"/>
            <a:ext cx="2608552" cy="2666876"/>
          </a:xfrm>
          <a:prstGeom prst="rect">
            <a:avLst/>
          </a:prstGeom>
          <a:noFill/>
          <a:ln w="9525">
            <a:noFill/>
            <a:miter lim="800000"/>
            <a:headEnd/>
            <a:tailEnd/>
          </a:ln>
        </p:spPr>
      </p:pic>
    </p:spTree>
    <p:extLst>
      <p:ext uri="{BB962C8B-B14F-4D97-AF65-F5344CB8AC3E}">
        <p14:creationId xmlns:p14="http://schemas.microsoft.com/office/powerpoint/2010/main" val="127442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44426"/>
            <a:ext cx="9144000" cy="6902450"/>
          </a:xfrm>
          <a:prstGeom prst="rect">
            <a:avLst/>
          </a:prstGeom>
          <a:gradFill>
            <a:gsLst>
              <a:gs pos="1250">
                <a:schemeClr val="bg2">
                  <a:lumMod val="90000"/>
                </a:schemeClr>
              </a:gs>
              <a:gs pos="50000">
                <a:schemeClr val="bg2">
                  <a:lumMod val="20000"/>
                  <a:lumOff val="80000"/>
                </a:schemeClr>
              </a:gs>
              <a:gs pos="100000">
                <a:schemeClr val="accent1">
                  <a:tint val="23500"/>
                  <a:satMod val="160000"/>
                </a:schemeClr>
              </a:gs>
            </a:gsLst>
            <a:lin ang="5400000" scaled="0"/>
          </a:gradFill>
          <a:ln w="9525">
            <a:noFill/>
            <a:miter lim="800000"/>
            <a:headEnd/>
            <a:tailEnd/>
          </a:ln>
        </p:spPr>
      </p:pic>
      <p:sp>
        <p:nvSpPr>
          <p:cNvPr id="7" name="1 Título"/>
          <p:cNvSpPr>
            <a:spLocks noGrp="1"/>
          </p:cNvSpPr>
          <p:nvPr>
            <p:ph type="title"/>
          </p:nvPr>
        </p:nvSpPr>
        <p:spPr>
          <a:xfrm>
            <a:off x="500034" y="2780928"/>
            <a:ext cx="4071966" cy="936104"/>
          </a:xfrm>
        </p:spPr>
        <p:txBody>
          <a:bodyPr>
            <a:normAutofit fontScale="90000"/>
          </a:bodyPr>
          <a:lstStyle/>
          <a:p>
            <a:r>
              <a:rPr lang="es-ES" sz="3100" b="1" dirty="0" smtClean="0">
                <a:solidFill>
                  <a:schemeClr val="accent3">
                    <a:lumMod val="75000"/>
                  </a:schemeClr>
                </a:solidFill>
              </a:rPr>
              <a:t>ESTRUCTURACIÒN DE LA CARTOGRAFIA</a:t>
            </a:r>
            <a:r>
              <a:rPr lang="es-ES" dirty="0"/>
              <a:t/>
            </a:r>
            <a:br>
              <a:rPr lang="es-ES" dirty="0"/>
            </a:br>
            <a:endParaRPr lang="es-ES"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863677431"/>
              </p:ext>
            </p:extLst>
          </p:nvPr>
        </p:nvGraphicFramePr>
        <p:xfrm>
          <a:off x="5076056" y="620688"/>
          <a:ext cx="3714776" cy="5182790"/>
        </p:xfrm>
        <a:graphic>
          <a:graphicData uri="http://schemas.openxmlformats.org/drawingml/2006/table">
            <a:tbl>
              <a:tblPr firstRow="1" bandRow="1">
                <a:tableStyleId>{93296810-A885-4BE3-A3E7-6D5BEEA58F35}</a:tableStyleId>
              </a:tblPr>
              <a:tblGrid>
                <a:gridCol w="1285884"/>
                <a:gridCol w="1214446"/>
                <a:gridCol w="1214446"/>
              </a:tblGrid>
              <a:tr h="455398">
                <a:tc>
                  <a:txBody>
                    <a:bodyPr/>
                    <a:lstStyle/>
                    <a:p>
                      <a:pPr algn="ctr">
                        <a:lnSpc>
                          <a:spcPct val="150000"/>
                        </a:lnSpc>
                        <a:spcAft>
                          <a:spcPts val="0"/>
                        </a:spcAft>
                      </a:pPr>
                      <a:r>
                        <a:rPr lang="es-ES" sz="1100" dirty="0"/>
                        <a:t>OBJETO</a:t>
                      </a:r>
                      <a:endParaRPr lang="es-ES" sz="1200" dirty="0">
                        <a:latin typeface="Times New Roman"/>
                        <a:ea typeface="Times New Roman"/>
                      </a:endParaRPr>
                    </a:p>
                  </a:txBody>
                  <a:tcPr marL="44450" marR="44450" marT="0" marB="0" anchor="ctr"/>
                </a:tc>
                <a:tc>
                  <a:txBody>
                    <a:bodyPr/>
                    <a:lstStyle/>
                    <a:p>
                      <a:pPr algn="ctr">
                        <a:lnSpc>
                          <a:spcPct val="150000"/>
                        </a:lnSpc>
                        <a:spcAft>
                          <a:spcPts val="0"/>
                        </a:spcAft>
                      </a:pPr>
                      <a:r>
                        <a:rPr lang="es-ES" sz="1100"/>
                        <a:t>TIPO DE GEOMETRÍA</a:t>
                      </a:r>
                      <a:endParaRPr lang="es-ES" sz="1200">
                        <a:latin typeface="Times New Roman"/>
                        <a:ea typeface="Times New Roman"/>
                      </a:endParaRPr>
                    </a:p>
                  </a:txBody>
                  <a:tcPr marL="44450" marR="44450" marT="0" marB="0" anchor="ctr"/>
                </a:tc>
                <a:tc>
                  <a:txBody>
                    <a:bodyPr/>
                    <a:lstStyle/>
                    <a:p>
                      <a:pPr algn="ctr">
                        <a:lnSpc>
                          <a:spcPct val="150000"/>
                        </a:lnSpc>
                        <a:spcAft>
                          <a:spcPts val="0"/>
                        </a:spcAft>
                      </a:pPr>
                      <a:r>
                        <a:rPr lang="es-ES" sz="1100"/>
                        <a:t>ATRIBUTOS</a:t>
                      </a:r>
                      <a:endParaRPr lang="es-ES" sz="1200">
                        <a:latin typeface="Times New Roman"/>
                        <a:ea typeface="Times New Roman"/>
                      </a:endParaRPr>
                    </a:p>
                  </a:txBody>
                  <a:tcPr marL="44450" marR="44450" marT="0" marB="0" anchor="ctr"/>
                </a:tc>
              </a:tr>
              <a:tr h="455398">
                <a:tc>
                  <a:txBody>
                    <a:bodyPr/>
                    <a:lstStyle/>
                    <a:p>
                      <a:pPr algn="ctr">
                        <a:lnSpc>
                          <a:spcPct val="150000"/>
                        </a:lnSpc>
                        <a:spcAft>
                          <a:spcPts val="0"/>
                        </a:spcAft>
                      </a:pPr>
                      <a:r>
                        <a:rPr lang="es-ES" sz="1100"/>
                        <a:t>LÍMITE DEL PROYECTO</a:t>
                      </a:r>
                      <a:endParaRPr lang="es-ES" sz="1200">
                        <a:latin typeface="Times New Roman"/>
                        <a:ea typeface="Times New Roman"/>
                      </a:endParaRPr>
                    </a:p>
                  </a:txBody>
                  <a:tcPr marL="44450" marR="44450" marT="0" marB="0" anchor="ctr"/>
                </a:tc>
                <a:tc>
                  <a:txBody>
                    <a:bodyPr/>
                    <a:lstStyle/>
                    <a:p>
                      <a:pPr algn="ctr">
                        <a:lnSpc>
                          <a:spcPct val="150000"/>
                        </a:lnSpc>
                        <a:spcAft>
                          <a:spcPts val="0"/>
                        </a:spcAft>
                      </a:pPr>
                      <a:r>
                        <a:rPr lang="es-ES" sz="1100"/>
                        <a:t>polígono</a:t>
                      </a:r>
                      <a:endParaRPr lang="es-ES" sz="1200">
                        <a:latin typeface="Times New Roman"/>
                        <a:ea typeface="Times New Roman"/>
                      </a:endParaRPr>
                    </a:p>
                  </a:txBody>
                  <a:tcPr marL="44450" marR="44450" marT="0" marB="0" anchor="ctr"/>
                </a:tc>
                <a:tc>
                  <a:txBody>
                    <a:bodyPr/>
                    <a:lstStyle/>
                    <a:p>
                      <a:pPr>
                        <a:lnSpc>
                          <a:spcPct val="150000"/>
                        </a:lnSpc>
                        <a:spcAft>
                          <a:spcPts val="0"/>
                        </a:spcAft>
                      </a:pPr>
                      <a:r>
                        <a:rPr lang="es-ES" sz="1100"/>
                        <a:t>Nombre del proyecto</a:t>
                      </a:r>
                      <a:endParaRPr lang="es-ES" sz="1200">
                        <a:latin typeface="Times New Roman"/>
                        <a:ea typeface="Times New Roman"/>
                      </a:endParaRPr>
                    </a:p>
                  </a:txBody>
                  <a:tcPr marL="44450" marR="44450" marT="0" marB="0" anchor="ctr"/>
                </a:tc>
              </a:tr>
              <a:tr h="455398">
                <a:tc>
                  <a:txBody>
                    <a:bodyPr/>
                    <a:lstStyle/>
                    <a:p>
                      <a:pPr algn="ctr">
                        <a:lnSpc>
                          <a:spcPct val="150000"/>
                        </a:lnSpc>
                        <a:spcAft>
                          <a:spcPts val="0"/>
                        </a:spcAft>
                      </a:pPr>
                      <a:r>
                        <a:rPr lang="es-ES" sz="1100"/>
                        <a:t>MANZANA</a:t>
                      </a:r>
                      <a:endParaRPr lang="es-ES" sz="1200">
                        <a:latin typeface="Times New Roman"/>
                        <a:ea typeface="Times New Roman"/>
                      </a:endParaRPr>
                    </a:p>
                  </a:txBody>
                  <a:tcPr marL="44450" marR="44450" marT="0" marB="0" anchor="ctr"/>
                </a:tc>
                <a:tc>
                  <a:txBody>
                    <a:bodyPr/>
                    <a:lstStyle/>
                    <a:p>
                      <a:pPr algn="ctr">
                        <a:lnSpc>
                          <a:spcPct val="150000"/>
                        </a:lnSpc>
                        <a:spcAft>
                          <a:spcPts val="0"/>
                        </a:spcAft>
                      </a:pPr>
                      <a:r>
                        <a:rPr lang="es-ES" sz="1100"/>
                        <a:t>polígono</a:t>
                      </a:r>
                      <a:endParaRPr lang="es-ES" sz="1200">
                        <a:latin typeface="Times New Roman"/>
                        <a:ea typeface="Times New Roman"/>
                      </a:endParaRPr>
                    </a:p>
                  </a:txBody>
                  <a:tcPr marL="44450" marR="44450" marT="0" marB="0" anchor="ctr"/>
                </a:tc>
                <a:tc>
                  <a:txBody>
                    <a:bodyPr/>
                    <a:lstStyle/>
                    <a:p>
                      <a:pPr>
                        <a:lnSpc>
                          <a:spcPct val="150000"/>
                        </a:lnSpc>
                        <a:spcAft>
                          <a:spcPts val="0"/>
                        </a:spcAft>
                      </a:pPr>
                      <a:r>
                        <a:rPr lang="es-ES" sz="1100"/>
                        <a:t>Codificación de manzana</a:t>
                      </a:r>
                      <a:endParaRPr lang="es-ES" sz="1200">
                        <a:latin typeface="Times New Roman"/>
                        <a:ea typeface="Times New Roman"/>
                      </a:endParaRPr>
                    </a:p>
                  </a:txBody>
                  <a:tcPr marL="44450" marR="44450" marT="0" marB="0" anchor="ctr"/>
                </a:tc>
              </a:tr>
              <a:tr h="266819">
                <a:tc rowSpan="2">
                  <a:txBody>
                    <a:bodyPr/>
                    <a:lstStyle/>
                    <a:p>
                      <a:pPr algn="ctr">
                        <a:lnSpc>
                          <a:spcPct val="150000"/>
                        </a:lnSpc>
                        <a:spcAft>
                          <a:spcPts val="0"/>
                        </a:spcAft>
                      </a:pPr>
                      <a:r>
                        <a:rPr lang="es-ES" sz="1100"/>
                        <a:t>LOTE</a:t>
                      </a:r>
                      <a:endParaRPr lang="es-ES" sz="1200">
                        <a:latin typeface="Times New Roman"/>
                        <a:ea typeface="Times New Roman"/>
                      </a:endParaRPr>
                    </a:p>
                  </a:txBody>
                  <a:tcPr marL="44450" marR="44450" marT="0" marB="0" anchor="ctr"/>
                </a:tc>
                <a:tc rowSpan="2">
                  <a:txBody>
                    <a:bodyPr/>
                    <a:lstStyle/>
                    <a:p>
                      <a:pPr algn="ctr">
                        <a:lnSpc>
                          <a:spcPct val="150000"/>
                        </a:lnSpc>
                        <a:spcAft>
                          <a:spcPts val="0"/>
                        </a:spcAft>
                      </a:pPr>
                      <a:r>
                        <a:rPr lang="es-ES" sz="1100"/>
                        <a:t>polígono</a:t>
                      </a:r>
                      <a:endParaRPr lang="es-ES" sz="1200">
                        <a:latin typeface="Times New Roman"/>
                        <a:ea typeface="Times New Roman"/>
                      </a:endParaRPr>
                    </a:p>
                  </a:txBody>
                  <a:tcPr marL="44450" marR="44450" marT="0" marB="0" anchor="ctr"/>
                </a:tc>
                <a:tc>
                  <a:txBody>
                    <a:bodyPr/>
                    <a:lstStyle/>
                    <a:p>
                      <a:pPr>
                        <a:lnSpc>
                          <a:spcPct val="150000"/>
                        </a:lnSpc>
                        <a:spcAft>
                          <a:spcPts val="0"/>
                        </a:spcAft>
                      </a:pPr>
                      <a:r>
                        <a:rPr lang="es-ES" sz="1100"/>
                        <a:t>Clave catastral</a:t>
                      </a:r>
                      <a:endParaRPr lang="es-ES" sz="1200">
                        <a:latin typeface="Times New Roman"/>
                        <a:ea typeface="Times New Roman"/>
                      </a:endParaRPr>
                    </a:p>
                  </a:txBody>
                  <a:tcPr marL="44450" marR="44450" marT="0" marB="0" anchor="ctr"/>
                </a:tc>
              </a:tr>
              <a:tr h="266819">
                <a:tc vMerge="1">
                  <a:txBody>
                    <a:bodyPr/>
                    <a:lstStyle/>
                    <a:p>
                      <a:endParaRPr lang="es-ES"/>
                    </a:p>
                  </a:txBody>
                  <a:tcPr/>
                </a:tc>
                <a:tc vMerge="1">
                  <a:txBody>
                    <a:bodyPr/>
                    <a:lstStyle/>
                    <a:p>
                      <a:endParaRPr lang="es-ES"/>
                    </a:p>
                  </a:txBody>
                  <a:tcPr/>
                </a:tc>
                <a:tc>
                  <a:txBody>
                    <a:bodyPr/>
                    <a:lstStyle/>
                    <a:p>
                      <a:pPr>
                        <a:lnSpc>
                          <a:spcPct val="150000"/>
                        </a:lnSpc>
                        <a:spcAft>
                          <a:spcPts val="0"/>
                        </a:spcAft>
                      </a:pPr>
                      <a:r>
                        <a:rPr lang="es-ES" sz="1100"/>
                        <a:t>Área del lote</a:t>
                      </a:r>
                      <a:endParaRPr lang="es-ES" sz="1200">
                        <a:latin typeface="Times New Roman"/>
                        <a:ea typeface="Times New Roman"/>
                      </a:endParaRPr>
                    </a:p>
                  </a:txBody>
                  <a:tcPr marL="44450" marR="44450" marT="0" marB="0" anchor="ctr"/>
                </a:tc>
              </a:tr>
              <a:tr h="455398">
                <a:tc rowSpan="2">
                  <a:txBody>
                    <a:bodyPr/>
                    <a:lstStyle/>
                    <a:p>
                      <a:pPr algn="ctr">
                        <a:lnSpc>
                          <a:spcPct val="150000"/>
                        </a:lnSpc>
                        <a:spcAft>
                          <a:spcPts val="0"/>
                        </a:spcAft>
                      </a:pPr>
                      <a:r>
                        <a:rPr lang="es-ES" sz="1100" dirty="0"/>
                        <a:t>CONSTRUCCION</a:t>
                      </a:r>
                      <a:endParaRPr lang="es-ES" sz="1200" dirty="0">
                        <a:latin typeface="Times New Roman"/>
                        <a:ea typeface="Times New Roman"/>
                      </a:endParaRPr>
                    </a:p>
                  </a:txBody>
                  <a:tcPr marL="44450" marR="44450" marT="0" marB="0" anchor="ctr"/>
                </a:tc>
                <a:tc rowSpan="2">
                  <a:txBody>
                    <a:bodyPr/>
                    <a:lstStyle/>
                    <a:p>
                      <a:pPr algn="ctr">
                        <a:lnSpc>
                          <a:spcPct val="150000"/>
                        </a:lnSpc>
                        <a:spcAft>
                          <a:spcPts val="0"/>
                        </a:spcAft>
                      </a:pPr>
                      <a:r>
                        <a:rPr lang="es-ES" sz="1100"/>
                        <a:t>polígono</a:t>
                      </a:r>
                      <a:endParaRPr lang="es-ES" sz="1200">
                        <a:latin typeface="Times New Roman"/>
                        <a:ea typeface="Times New Roman"/>
                      </a:endParaRPr>
                    </a:p>
                  </a:txBody>
                  <a:tcPr marL="44450" marR="44450" marT="0" marB="0" anchor="ctr"/>
                </a:tc>
                <a:tc>
                  <a:txBody>
                    <a:bodyPr/>
                    <a:lstStyle/>
                    <a:p>
                      <a:pPr>
                        <a:lnSpc>
                          <a:spcPct val="150000"/>
                        </a:lnSpc>
                        <a:spcAft>
                          <a:spcPts val="0"/>
                        </a:spcAft>
                      </a:pPr>
                      <a:r>
                        <a:rPr lang="es-ES" sz="1100"/>
                        <a:t>Código de construcción</a:t>
                      </a:r>
                      <a:endParaRPr lang="es-ES" sz="1200">
                        <a:latin typeface="Times New Roman"/>
                        <a:ea typeface="Times New Roman"/>
                      </a:endParaRPr>
                    </a:p>
                  </a:txBody>
                  <a:tcPr marL="44450" marR="44450" marT="0" marB="0" anchor="ctr"/>
                </a:tc>
              </a:tr>
              <a:tr h="455398">
                <a:tc vMerge="1">
                  <a:txBody>
                    <a:bodyPr/>
                    <a:lstStyle/>
                    <a:p>
                      <a:endParaRPr lang="es-ES"/>
                    </a:p>
                  </a:txBody>
                  <a:tcPr/>
                </a:tc>
                <a:tc vMerge="1">
                  <a:txBody>
                    <a:bodyPr/>
                    <a:lstStyle/>
                    <a:p>
                      <a:endParaRPr lang="es-ES"/>
                    </a:p>
                  </a:txBody>
                  <a:tcPr/>
                </a:tc>
                <a:tc>
                  <a:txBody>
                    <a:bodyPr/>
                    <a:lstStyle/>
                    <a:p>
                      <a:pPr>
                        <a:lnSpc>
                          <a:spcPct val="150000"/>
                        </a:lnSpc>
                        <a:spcAft>
                          <a:spcPts val="0"/>
                        </a:spcAft>
                      </a:pPr>
                      <a:r>
                        <a:rPr lang="es-ES" sz="1100"/>
                        <a:t>Área de construcción</a:t>
                      </a:r>
                      <a:endParaRPr lang="es-ES" sz="1200">
                        <a:latin typeface="Times New Roman"/>
                        <a:ea typeface="Times New Roman"/>
                      </a:endParaRPr>
                    </a:p>
                  </a:txBody>
                  <a:tcPr marL="44450" marR="44450" marT="0" marB="0" anchor="ctr"/>
                </a:tc>
              </a:tr>
              <a:tr h="266819">
                <a:tc rowSpan="2">
                  <a:txBody>
                    <a:bodyPr/>
                    <a:lstStyle/>
                    <a:p>
                      <a:pPr algn="ctr">
                        <a:lnSpc>
                          <a:spcPct val="150000"/>
                        </a:lnSpc>
                        <a:spcAft>
                          <a:spcPts val="0"/>
                        </a:spcAft>
                      </a:pPr>
                      <a:r>
                        <a:rPr lang="es-ES" sz="1100"/>
                        <a:t>AIVA</a:t>
                      </a:r>
                      <a:endParaRPr lang="es-ES" sz="1200">
                        <a:latin typeface="Times New Roman"/>
                        <a:ea typeface="Times New Roman"/>
                      </a:endParaRPr>
                    </a:p>
                  </a:txBody>
                  <a:tcPr marL="44450" marR="44450" marT="0" marB="0" anchor="ctr"/>
                </a:tc>
                <a:tc rowSpan="2">
                  <a:txBody>
                    <a:bodyPr/>
                    <a:lstStyle/>
                    <a:p>
                      <a:pPr algn="ctr">
                        <a:lnSpc>
                          <a:spcPct val="150000"/>
                        </a:lnSpc>
                        <a:spcAft>
                          <a:spcPts val="0"/>
                        </a:spcAft>
                      </a:pPr>
                      <a:r>
                        <a:rPr lang="es-ES" sz="1100"/>
                        <a:t>polígono</a:t>
                      </a:r>
                      <a:endParaRPr lang="es-ES" sz="1200">
                        <a:latin typeface="Times New Roman"/>
                        <a:ea typeface="Times New Roman"/>
                      </a:endParaRPr>
                    </a:p>
                  </a:txBody>
                  <a:tcPr marL="44450" marR="44450" marT="0" marB="0" anchor="ctr"/>
                </a:tc>
                <a:tc>
                  <a:txBody>
                    <a:bodyPr/>
                    <a:lstStyle/>
                    <a:p>
                      <a:pPr>
                        <a:lnSpc>
                          <a:spcPct val="150000"/>
                        </a:lnSpc>
                        <a:spcAft>
                          <a:spcPts val="0"/>
                        </a:spcAft>
                      </a:pPr>
                      <a:r>
                        <a:rPr lang="es-ES" sz="1100"/>
                        <a:t>Código de AIVA</a:t>
                      </a:r>
                      <a:endParaRPr lang="es-ES" sz="1200">
                        <a:latin typeface="Times New Roman"/>
                        <a:ea typeface="Times New Roman"/>
                      </a:endParaRPr>
                    </a:p>
                  </a:txBody>
                  <a:tcPr marL="44450" marR="44450" marT="0" marB="0" anchor="ctr"/>
                </a:tc>
              </a:tr>
              <a:tr h="266819">
                <a:tc vMerge="1">
                  <a:txBody>
                    <a:bodyPr/>
                    <a:lstStyle/>
                    <a:p>
                      <a:endParaRPr lang="es-ES"/>
                    </a:p>
                  </a:txBody>
                  <a:tcPr/>
                </a:tc>
                <a:tc vMerge="1">
                  <a:txBody>
                    <a:bodyPr/>
                    <a:lstStyle/>
                    <a:p>
                      <a:endParaRPr lang="es-ES"/>
                    </a:p>
                  </a:txBody>
                  <a:tcPr/>
                </a:tc>
                <a:tc>
                  <a:txBody>
                    <a:bodyPr/>
                    <a:lstStyle/>
                    <a:p>
                      <a:pPr>
                        <a:lnSpc>
                          <a:spcPct val="150000"/>
                        </a:lnSpc>
                        <a:spcAft>
                          <a:spcPts val="0"/>
                        </a:spcAft>
                      </a:pPr>
                      <a:r>
                        <a:rPr lang="es-ES" sz="1100"/>
                        <a:t>Valor del AIVA</a:t>
                      </a:r>
                      <a:endParaRPr lang="es-ES" sz="1200">
                        <a:latin typeface="Times New Roman"/>
                        <a:ea typeface="Times New Roman"/>
                      </a:endParaRPr>
                    </a:p>
                  </a:txBody>
                  <a:tcPr marL="44450" marR="44450" marT="0" marB="0" anchor="ctr"/>
                </a:tc>
              </a:tr>
              <a:tr h="266819">
                <a:tc rowSpan="2">
                  <a:txBody>
                    <a:bodyPr/>
                    <a:lstStyle/>
                    <a:p>
                      <a:pPr algn="ctr">
                        <a:lnSpc>
                          <a:spcPct val="150000"/>
                        </a:lnSpc>
                        <a:spcAft>
                          <a:spcPts val="0"/>
                        </a:spcAft>
                      </a:pPr>
                      <a:r>
                        <a:rPr lang="es-ES" sz="1100"/>
                        <a:t>EJE VIAL</a:t>
                      </a:r>
                      <a:endParaRPr lang="es-ES" sz="1200">
                        <a:latin typeface="Times New Roman"/>
                        <a:ea typeface="Times New Roman"/>
                      </a:endParaRPr>
                    </a:p>
                  </a:txBody>
                  <a:tcPr marL="44450" marR="44450" marT="0" marB="0" anchor="ctr"/>
                </a:tc>
                <a:tc rowSpan="2">
                  <a:txBody>
                    <a:bodyPr/>
                    <a:lstStyle/>
                    <a:p>
                      <a:pPr algn="ctr">
                        <a:lnSpc>
                          <a:spcPct val="150000"/>
                        </a:lnSpc>
                        <a:spcAft>
                          <a:spcPts val="0"/>
                        </a:spcAft>
                      </a:pPr>
                      <a:r>
                        <a:rPr lang="es-ES" sz="1100"/>
                        <a:t>línea</a:t>
                      </a:r>
                      <a:endParaRPr lang="es-ES" sz="1200">
                        <a:latin typeface="Times New Roman"/>
                        <a:ea typeface="Times New Roman"/>
                      </a:endParaRPr>
                    </a:p>
                  </a:txBody>
                  <a:tcPr marL="44450" marR="44450" marT="0" marB="0" anchor="ctr"/>
                </a:tc>
                <a:tc>
                  <a:txBody>
                    <a:bodyPr/>
                    <a:lstStyle/>
                    <a:p>
                      <a:pPr>
                        <a:lnSpc>
                          <a:spcPct val="150000"/>
                        </a:lnSpc>
                        <a:spcAft>
                          <a:spcPts val="0"/>
                        </a:spcAft>
                      </a:pPr>
                      <a:r>
                        <a:rPr lang="es-ES" sz="1100"/>
                        <a:t>Nombre de la vía</a:t>
                      </a:r>
                      <a:endParaRPr lang="es-ES" sz="1200">
                        <a:latin typeface="Times New Roman"/>
                        <a:ea typeface="Times New Roman"/>
                      </a:endParaRPr>
                    </a:p>
                  </a:txBody>
                  <a:tcPr marL="44450" marR="44450" marT="0" marB="0" anchor="ctr"/>
                </a:tc>
              </a:tr>
              <a:tr h="266819">
                <a:tc vMerge="1">
                  <a:txBody>
                    <a:bodyPr/>
                    <a:lstStyle/>
                    <a:p>
                      <a:endParaRPr lang="es-ES"/>
                    </a:p>
                  </a:txBody>
                  <a:tcPr/>
                </a:tc>
                <a:tc vMerge="1">
                  <a:txBody>
                    <a:bodyPr/>
                    <a:lstStyle/>
                    <a:p>
                      <a:endParaRPr lang="es-ES"/>
                    </a:p>
                  </a:txBody>
                  <a:tcPr/>
                </a:tc>
                <a:tc>
                  <a:txBody>
                    <a:bodyPr/>
                    <a:lstStyle/>
                    <a:p>
                      <a:pPr>
                        <a:lnSpc>
                          <a:spcPct val="150000"/>
                        </a:lnSpc>
                        <a:spcAft>
                          <a:spcPts val="0"/>
                        </a:spcAft>
                      </a:pPr>
                      <a:r>
                        <a:rPr lang="es-ES" sz="1100"/>
                        <a:t>Precio del eje vial</a:t>
                      </a:r>
                      <a:endParaRPr lang="es-ES" sz="1200">
                        <a:latin typeface="Times New Roman"/>
                        <a:ea typeface="Times New Roman"/>
                      </a:endParaRPr>
                    </a:p>
                  </a:txBody>
                  <a:tcPr marL="44450" marR="44450" marT="0" marB="0" anchor="ctr"/>
                </a:tc>
              </a:tr>
              <a:tr h="266819">
                <a:tc rowSpan="2">
                  <a:txBody>
                    <a:bodyPr/>
                    <a:lstStyle/>
                    <a:p>
                      <a:pPr algn="ctr">
                        <a:lnSpc>
                          <a:spcPct val="150000"/>
                        </a:lnSpc>
                        <a:spcAft>
                          <a:spcPts val="0"/>
                        </a:spcAft>
                      </a:pPr>
                      <a:r>
                        <a:rPr lang="es-ES" sz="1100"/>
                        <a:t>CURVAS DE NIVEL</a:t>
                      </a:r>
                      <a:endParaRPr lang="es-ES" sz="1200">
                        <a:latin typeface="Times New Roman"/>
                        <a:ea typeface="Times New Roman"/>
                      </a:endParaRPr>
                    </a:p>
                  </a:txBody>
                  <a:tcPr marL="44450" marR="44450" marT="0" marB="0" anchor="ctr"/>
                </a:tc>
                <a:tc rowSpan="2">
                  <a:txBody>
                    <a:bodyPr/>
                    <a:lstStyle/>
                    <a:p>
                      <a:pPr algn="ctr">
                        <a:lnSpc>
                          <a:spcPct val="150000"/>
                        </a:lnSpc>
                        <a:spcAft>
                          <a:spcPts val="0"/>
                        </a:spcAft>
                      </a:pPr>
                      <a:r>
                        <a:rPr lang="es-ES" sz="1100"/>
                        <a:t>línea</a:t>
                      </a:r>
                      <a:endParaRPr lang="es-ES" sz="1200">
                        <a:latin typeface="Times New Roman"/>
                        <a:ea typeface="Times New Roman"/>
                      </a:endParaRPr>
                    </a:p>
                  </a:txBody>
                  <a:tcPr marL="44450" marR="44450" marT="0" marB="0" anchor="ctr"/>
                </a:tc>
                <a:tc>
                  <a:txBody>
                    <a:bodyPr/>
                    <a:lstStyle/>
                    <a:p>
                      <a:pPr>
                        <a:lnSpc>
                          <a:spcPct val="150000"/>
                        </a:lnSpc>
                        <a:spcAft>
                          <a:spcPts val="0"/>
                        </a:spcAft>
                      </a:pPr>
                      <a:r>
                        <a:rPr lang="es-ES" sz="1100"/>
                        <a:t>Categoría</a:t>
                      </a:r>
                      <a:endParaRPr lang="es-ES" sz="1200">
                        <a:latin typeface="Times New Roman"/>
                        <a:ea typeface="Times New Roman"/>
                      </a:endParaRPr>
                    </a:p>
                  </a:txBody>
                  <a:tcPr marL="44450" marR="44450" marT="0" marB="0" anchor="ctr"/>
                </a:tc>
              </a:tr>
              <a:tr h="266819">
                <a:tc vMerge="1">
                  <a:txBody>
                    <a:bodyPr/>
                    <a:lstStyle/>
                    <a:p>
                      <a:endParaRPr lang="es-ES"/>
                    </a:p>
                  </a:txBody>
                  <a:tcPr/>
                </a:tc>
                <a:tc vMerge="1">
                  <a:txBody>
                    <a:bodyPr/>
                    <a:lstStyle/>
                    <a:p>
                      <a:endParaRPr lang="es-ES"/>
                    </a:p>
                  </a:txBody>
                  <a:tcPr/>
                </a:tc>
                <a:tc>
                  <a:txBody>
                    <a:bodyPr/>
                    <a:lstStyle/>
                    <a:p>
                      <a:pPr>
                        <a:lnSpc>
                          <a:spcPct val="150000"/>
                        </a:lnSpc>
                        <a:spcAft>
                          <a:spcPts val="0"/>
                        </a:spcAft>
                      </a:pPr>
                      <a:r>
                        <a:rPr lang="es-ES" sz="1100"/>
                        <a:t>Elevación</a:t>
                      </a:r>
                      <a:endParaRPr lang="es-ES" sz="1200">
                        <a:latin typeface="Times New Roman"/>
                        <a:ea typeface="Times New Roman"/>
                      </a:endParaRPr>
                    </a:p>
                  </a:txBody>
                  <a:tcPr marL="44450" marR="44450" marT="0" marB="0" anchor="ctr"/>
                </a:tc>
              </a:tr>
              <a:tr h="266819">
                <a:tc rowSpan="2">
                  <a:txBody>
                    <a:bodyPr/>
                    <a:lstStyle/>
                    <a:p>
                      <a:pPr algn="ctr">
                        <a:lnSpc>
                          <a:spcPct val="150000"/>
                        </a:lnSpc>
                        <a:spcAft>
                          <a:spcPts val="0"/>
                        </a:spcAft>
                      </a:pPr>
                      <a:r>
                        <a:rPr lang="es-ES" sz="1100"/>
                        <a:t>VENTAS</a:t>
                      </a:r>
                      <a:endParaRPr lang="es-ES" sz="1200">
                        <a:latin typeface="Times New Roman"/>
                        <a:ea typeface="Times New Roman"/>
                      </a:endParaRPr>
                    </a:p>
                  </a:txBody>
                  <a:tcPr marL="44450" marR="44450" marT="0" marB="0" anchor="ctr"/>
                </a:tc>
                <a:tc rowSpan="2">
                  <a:txBody>
                    <a:bodyPr/>
                    <a:lstStyle/>
                    <a:p>
                      <a:pPr algn="ctr">
                        <a:lnSpc>
                          <a:spcPct val="150000"/>
                        </a:lnSpc>
                        <a:spcAft>
                          <a:spcPts val="0"/>
                        </a:spcAft>
                      </a:pPr>
                      <a:r>
                        <a:rPr lang="es-ES" sz="1100"/>
                        <a:t>punto</a:t>
                      </a:r>
                      <a:endParaRPr lang="es-ES" sz="1200">
                        <a:latin typeface="Times New Roman"/>
                        <a:ea typeface="Times New Roman"/>
                      </a:endParaRPr>
                    </a:p>
                  </a:txBody>
                  <a:tcPr marL="44450" marR="44450" marT="0" marB="0" anchor="ctr"/>
                </a:tc>
                <a:tc>
                  <a:txBody>
                    <a:bodyPr/>
                    <a:lstStyle/>
                    <a:p>
                      <a:pPr>
                        <a:lnSpc>
                          <a:spcPct val="150000"/>
                        </a:lnSpc>
                        <a:spcAft>
                          <a:spcPts val="0"/>
                        </a:spcAft>
                      </a:pPr>
                      <a:r>
                        <a:rPr lang="es-ES" sz="1100"/>
                        <a:t>Valor de venta</a:t>
                      </a:r>
                      <a:endParaRPr lang="es-ES" sz="1200">
                        <a:latin typeface="Times New Roman"/>
                        <a:ea typeface="Times New Roman"/>
                      </a:endParaRPr>
                    </a:p>
                  </a:txBody>
                  <a:tcPr marL="44450" marR="44450" marT="0" marB="0" anchor="ctr"/>
                </a:tc>
              </a:tr>
              <a:tr h="266819">
                <a:tc vMerge="1">
                  <a:txBody>
                    <a:bodyPr/>
                    <a:lstStyle/>
                    <a:p>
                      <a:endParaRPr lang="es-ES"/>
                    </a:p>
                  </a:txBody>
                  <a:tcPr/>
                </a:tc>
                <a:tc vMerge="1">
                  <a:txBody>
                    <a:bodyPr/>
                    <a:lstStyle/>
                    <a:p>
                      <a:endParaRPr lang="es-ES"/>
                    </a:p>
                  </a:txBody>
                  <a:tcPr/>
                </a:tc>
                <a:tc>
                  <a:txBody>
                    <a:bodyPr/>
                    <a:lstStyle/>
                    <a:p>
                      <a:pPr>
                        <a:lnSpc>
                          <a:spcPct val="150000"/>
                        </a:lnSpc>
                        <a:spcAft>
                          <a:spcPts val="0"/>
                        </a:spcAft>
                      </a:pPr>
                      <a:r>
                        <a:rPr lang="es-ES" sz="1100" dirty="0"/>
                        <a:t>Fuente</a:t>
                      </a:r>
                      <a:endParaRPr lang="es-ES" sz="1200" dirty="0">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3590300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44426"/>
            <a:ext cx="9144000" cy="6902450"/>
          </a:xfrm>
          <a:prstGeom prst="rect">
            <a:avLst/>
          </a:prstGeom>
          <a:noFill/>
          <a:ln w="9525">
            <a:noFill/>
            <a:miter lim="800000"/>
            <a:headEnd/>
            <a:tailEnd/>
          </a:ln>
        </p:spPr>
      </p:pic>
      <p:sp>
        <p:nvSpPr>
          <p:cNvPr id="7" name="1 Título"/>
          <p:cNvSpPr>
            <a:spLocks noGrp="1"/>
          </p:cNvSpPr>
          <p:nvPr>
            <p:ph type="title"/>
          </p:nvPr>
        </p:nvSpPr>
        <p:spPr>
          <a:xfrm>
            <a:off x="642910" y="3143248"/>
            <a:ext cx="4071966" cy="1357322"/>
          </a:xfrm>
        </p:spPr>
        <p:txBody>
          <a:bodyPr>
            <a:normAutofit fontScale="90000"/>
          </a:bodyPr>
          <a:lstStyle/>
          <a:p>
            <a:r>
              <a:rPr lang="es-ES" sz="3100" b="1" dirty="0" smtClean="0">
                <a:solidFill>
                  <a:schemeClr val="accent6">
                    <a:lumMod val="75000"/>
                  </a:schemeClr>
                </a:solidFill>
              </a:rPr>
              <a:t>ESTRUCTURACIÒN DE LA BASE ALFANUMÈRICA</a:t>
            </a:r>
            <a:br>
              <a:rPr lang="es-ES" sz="3100" b="1" dirty="0" smtClean="0">
                <a:solidFill>
                  <a:schemeClr val="accent6">
                    <a:lumMod val="75000"/>
                  </a:schemeClr>
                </a:solidFill>
              </a:rPr>
            </a:br>
            <a:r>
              <a:rPr lang="es-ES" sz="3100" b="1" dirty="0" smtClean="0">
                <a:solidFill>
                  <a:schemeClr val="accent6">
                    <a:lumMod val="75000"/>
                  </a:schemeClr>
                </a:solidFill>
              </a:rPr>
              <a:t>MODELO QUITO</a:t>
            </a:r>
            <a:r>
              <a:rPr lang="es-ES" b="1" dirty="0" smtClean="0"/>
              <a:t/>
            </a:r>
            <a:br>
              <a:rPr lang="es-ES" b="1" dirty="0" smtClean="0"/>
            </a:br>
            <a:r>
              <a:rPr lang="es-ES" b="1" dirty="0" smtClean="0"/>
              <a:t/>
            </a:r>
            <a:br>
              <a:rPr lang="es-ES" b="1" dirty="0" smtClean="0"/>
            </a:br>
            <a:r>
              <a:rPr lang="es-ES" dirty="0"/>
              <a:t/>
            </a:r>
            <a:br>
              <a:rPr lang="es-ES" dirty="0"/>
            </a:br>
            <a:endParaRPr lang="es-ES"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636942695"/>
              </p:ext>
            </p:extLst>
          </p:nvPr>
        </p:nvGraphicFramePr>
        <p:xfrm>
          <a:off x="5000628" y="826195"/>
          <a:ext cx="3315788" cy="4835053"/>
        </p:xfrm>
        <a:graphic>
          <a:graphicData uri="http://schemas.openxmlformats.org/drawingml/2006/table">
            <a:tbl>
              <a:tblPr firstRow="1" bandRow="1">
                <a:tableStyleId>{F5AB1C69-6EDB-4FF4-983F-18BD219EF322}</a:tableStyleId>
              </a:tblPr>
              <a:tblGrid>
                <a:gridCol w="2235668"/>
                <a:gridCol w="1080120"/>
              </a:tblGrid>
              <a:tr h="489795">
                <a:tc>
                  <a:txBody>
                    <a:bodyPr/>
                    <a:lstStyle/>
                    <a:p>
                      <a:pPr algn="just">
                        <a:spcAft>
                          <a:spcPts val="0"/>
                        </a:spcAft>
                      </a:pPr>
                      <a:r>
                        <a:rPr lang="es-ES" sz="1200" dirty="0"/>
                        <a:t>CAMPO </a:t>
                      </a:r>
                      <a:endParaRPr lang="es-ES" sz="1200" b="1" dirty="0">
                        <a:latin typeface="Times New Roman"/>
                        <a:ea typeface="Times New Roman"/>
                      </a:endParaRPr>
                    </a:p>
                  </a:txBody>
                  <a:tcPr marL="44450" marR="44450" marT="0" marB="0" anchor="ctr"/>
                </a:tc>
                <a:tc>
                  <a:txBody>
                    <a:bodyPr/>
                    <a:lstStyle/>
                    <a:p>
                      <a:pPr algn="just">
                        <a:spcAft>
                          <a:spcPts val="0"/>
                        </a:spcAft>
                      </a:pPr>
                      <a:r>
                        <a:rPr lang="es-ES" sz="1200" dirty="0"/>
                        <a:t>TIPO </a:t>
                      </a:r>
                      <a:endParaRPr lang="es-ES" sz="1200" b="1" dirty="0">
                        <a:latin typeface="Times New Roman"/>
                        <a:ea typeface="Times New Roman"/>
                      </a:endParaRPr>
                    </a:p>
                  </a:txBody>
                  <a:tcPr marL="44450" marR="44450" marT="0" marB="0" anchor="ctr"/>
                </a:tc>
              </a:tr>
              <a:tr h="435700">
                <a:tc>
                  <a:txBody>
                    <a:bodyPr/>
                    <a:lstStyle/>
                    <a:p>
                      <a:pPr algn="just">
                        <a:spcAft>
                          <a:spcPts val="0"/>
                        </a:spcAft>
                      </a:pPr>
                      <a:r>
                        <a:rPr lang="es-ES" sz="1200"/>
                        <a:t>CÒDIGO DE MANZANA </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a:t>texto </a:t>
                      </a:r>
                      <a:endParaRPr lang="es-ES" sz="1200" b="1" dirty="0">
                        <a:latin typeface="Times New Roman"/>
                        <a:ea typeface="Times New Roman"/>
                      </a:endParaRPr>
                    </a:p>
                  </a:txBody>
                  <a:tcPr marL="44450" marR="44450" marT="0" marB="0" anchor="ctr"/>
                </a:tc>
              </a:tr>
              <a:tr h="360040">
                <a:tc>
                  <a:txBody>
                    <a:bodyPr/>
                    <a:lstStyle/>
                    <a:p>
                      <a:pPr algn="just">
                        <a:spcAft>
                          <a:spcPts val="0"/>
                        </a:spcAft>
                      </a:pPr>
                      <a:r>
                        <a:rPr lang="es-ES" sz="1200"/>
                        <a:t>CLAVE CATASTRAL </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a:t>texto </a:t>
                      </a:r>
                      <a:endParaRPr lang="es-ES" sz="1200" b="1" dirty="0">
                        <a:latin typeface="Times New Roman"/>
                        <a:ea typeface="Times New Roman"/>
                      </a:endParaRPr>
                    </a:p>
                  </a:txBody>
                  <a:tcPr marL="44450" marR="44450" marT="0" marB="0" anchor="ctr"/>
                </a:tc>
              </a:tr>
              <a:tr h="361162">
                <a:tc>
                  <a:txBody>
                    <a:bodyPr/>
                    <a:lstStyle/>
                    <a:p>
                      <a:pPr algn="just">
                        <a:spcAft>
                          <a:spcPts val="0"/>
                        </a:spcAft>
                      </a:pPr>
                      <a:r>
                        <a:rPr lang="es-ES" sz="1200"/>
                        <a:t>ÀREA </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r h="361162">
                <a:tc>
                  <a:txBody>
                    <a:bodyPr/>
                    <a:lstStyle/>
                    <a:p>
                      <a:pPr algn="just">
                        <a:spcAft>
                          <a:spcPts val="0"/>
                        </a:spcAft>
                      </a:pPr>
                      <a:r>
                        <a:rPr lang="es-ES" sz="1200"/>
                        <a:t>FRENTE </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r h="389970">
                <a:tc>
                  <a:txBody>
                    <a:bodyPr/>
                    <a:lstStyle/>
                    <a:p>
                      <a:pPr algn="just">
                        <a:spcAft>
                          <a:spcPts val="0"/>
                        </a:spcAft>
                      </a:pPr>
                      <a:r>
                        <a:rPr lang="es-ES" sz="1200"/>
                        <a:t>FONDO </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r h="432048">
                <a:tc>
                  <a:txBody>
                    <a:bodyPr/>
                    <a:lstStyle/>
                    <a:p>
                      <a:pPr algn="just">
                        <a:spcAft>
                          <a:spcPts val="0"/>
                        </a:spcAft>
                      </a:pPr>
                      <a:r>
                        <a:rPr lang="es-ES" sz="1200" dirty="0"/>
                        <a:t>FACTOR FONDO </a:t>
                      </a:r>
                      <a:endParaRPr lang="es-ES" sz="1200" b="1" dirty="0">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r h="361162">
                <a:tc>
                  <a:txBody>
                    <a:bodyPr/>
                    <a:lstStyle/>
                    <a:p>
                      <a:pPr algn="just">
                        <a:spcAft>
                          <a:spcPts val="0"/>
                        </a:spcAft>
                      </a:pPr>
                      <a:r>
                        <a:rPr lang="es-ES" sz="1200"/>
                        <a:t>FACTOR FRENTE </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r h="361162">
                <a:tc>
                  <a:txBody>
                    <a:bodyPr/>
                    <a:lstStyle/>
                    <a:p>
                      <a:pPr algn="just">
                        <a:spcAft>
                          <a:spcPts val="0"/>
                        </a:spcAft>
                      </a:pPr>
                      <a:r>
                        <a:rPr lang="es-ES" sz="1200"/>
                        <a:t>FACTOR TAMAÑO</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r h="369405">
                <a:tc>
                  <a:txBody>
                    <a:bodyPr/>
                    <a:lstStyle/>
                    <a:p>
                      <a:pPr algn="just">
                        <a:spcAft>
                          <a:spcPts val="0"/>
                        </a:spcAft>
                      </a:pPr>
                      <a:r>
                        <a:rPr lang="es-ES" sz="1200"/>
                        <a:t>FACTOR DE CORRECCION TOTAL</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r h="361162">
                <a:tc>
                  <a:txBody>
                    <a:bodyPr/>
                    <a:lstStyle/>
                    <a:p>
                      <a:pPr algn="just">
                        <a:spcAft>
                          <a:spcPts val="0"/>
                        </a:spcAft>
                      </a:pPr>
                      <a:r>
                        <a:rPr lang="es-ES" sz="1200"/>
                        <a:t>VALOR AIVA </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r h="369405">
                <a:tc>
                  <a:txBody>
                    <a:bodyPr/>
                    <a:lstStyle/>
                    <a:p>
                      <a:pPr algn="just">
                        <a:spcAft>
                          <a:spcPts val="0"/>
                        </a:spcAft>
                      </a:pPr>
                      <a:r>
                        <a:rPr lang="es-ES" sz="1200"/>
                        <a:t>FACTOR DE CORRECCION TOTAL</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r h="180370">
                <a:tc>
                  <a:txBody>
                    <a:bodyPr/>
                    <a:lstStyle/>
                    <a:p>
                      <a:pPr algn="just">
                        <a:spcAft>
                          <a:spcPts val="0"/>
                        </a:spcAft>
                      </a:pPr>
                      <a:r>
                        <a:rPr lang="es-ES" sz="1200"/>
                        <a:t>AVALÙO LOTE </a:t>
                      </a:r>
                      <a:endParaRPr lang="es-ES" sz="1200" b="1">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b="1" dirty="0">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895119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44426"/>
            <a:ext cx="9144000" cy="6902450"/>
          </a:xfrm>
          <a:prstGeom prst="rect">
            <a:avLst/>
          </a:prstGeom>
          <a:noFill/>
          <a:ln w="9525">
            <a:noFill/>
            <a:miter lim="800000"/>
            <a:headEnd/>
            <a:tailEnd/>
          </a:ln>
        </p:spPr>
      </p:pic>
      <p:sp>
        <p:nvSpPr>
          <p:cNvPr id="7" name="1 Título"/>
          <p:cNvSpPr>
            <a:spLocks noGrp="1"/>
          </p:cNvSpPr>
          <p:nvPr>
            <p:ph type="title"/>
          </p:nvPr>
        </p:nvSpPr>
        <p:spPr>
          <a:xfrm>
            <a:off x="642910" y="3143248"/>
            <a:ext cx="4071966" cy="1357322"/>
          </a:xfrm>
        </p:spPr>
        <p:txBody>
          <a:bodyPr>
            <a:normAutofit fontScale="90000"/>
          </a:bodyPr>
          <a:lstStyle/>
          <a:p>
            <a:r>
              <a:rPr lang="es-ES" sz="3100" b="1" dirty="0" smtClean="0">
                <a:solidFill>
                  <a:schemeClr val="accent3">
                    <a:lumMod val="75000"/>
                  </a:schemeClr>
                </a:solidFill>
              </a:rPr>
              <a:t>ESTRUCTURACIÒN DE LA BASE ALFANUMÈRICA</a:t>
            </a:r>
            <a:br>
              <a:rPr lang="es-ES" sz="3100" b="1" dirty="0" smtClean="0">
                <a:solidFill>
                  <a:schemeClr val="accent3">
                    <a:lumMod val="75000"/>
                  </a:schemeClr>
                </a:solidFill>
              </a:rPr>
            </a:br>
            <a:r>
              <a:rPr lang="es-ES" sz="3100" b="1" dirty="0" smtClean="0">
                <a:solidFill>
                  <a:schemeClr val="accent3">
                    <a:lumMod val="75000"/>
                  </a:schemeClr>
                </a:solidFill>
              </a:rPr>
              <a:t>MODELO EJES VIALES</a:t>
            </a:r>
            <a:r>
              <a:rPr lang="es-ES" b="1" dirty="0" smtClean="0"/>
              <a:t/>
            </a:r>
            <a:br>
              <a:rPr lang="es-ES" b="1" dirty="0" smtClean="0"/>
            </a:br>
            <a:r>
              <a:rPr lang="es-ES" b="1" dirty="0" smtClean="0"/>
              <a:t/>
            </a:r>
            <a:br>
              <a:rPr lang="es-ES" b="1" dirty="0" smtClean="0"/>
            </a:br>
            <a:r>
              <a:rPr lang="es-ES" dirty="0"/>
              <a:t/>
            </a:r>
            <a:br>
              <a:rPr lang="es-ES" dirty="0"/>
            </a:br>
            <a:endParaRPr lang="es-ES"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2554651756"/>
              </p:ext>
            </p:extLst>
          </p:nvPr>
        </p:nvGraphicFramePr>
        <p:xfrm>
          <a:off x="5148064" y="836712"/>
          <a:ext cx="3429024" cy="4926202"/>
        </p:xfrm>
        <a:graphic>
          <a:graphicData uri="http://schemas.openxmlformats.org/drawingml/2006/table">
            <a:tbl>
              <a:tblPr firstRow="1" bandRow="1">
                <a:tableStyleId>{16D9F66E-5EB9-4882-86FB-DCBF35E3C3E4}</a:tableStyleId>
              </a:tblPr>
              <a:tblGrid>
                <a:gridCol w="2232853"/>
                <a:gridCol w="1196171"/>
              </a:tblGrid>
              <a:tr h="445379">
                <a:tc>
                  <a:txBody>
                    <a:bodyPr/>
                    <a:lstStyle/>
                    <a:p>
                      <a:pPr algn="just">
                        <a:lnSpc>
                          <a:spcPct val="150000"/>
                        </a:lnSpc>
                        <a:spcAft>
                          <a:spcPts val="0"/>
                        </a:spcAft>
                      </a:pPr>
                      <a:r>
                        <a:rPr lang="es-ES" sz="1200" dirty="0"/>
                        <a:t>CAMPO </a:t>
                      </a:r>
                      <a:endParaRPr lang="es-ES" sz="1200" dirty="0">
                        <a:latin typeface="Times New Roman"/>
                        <a:ea typeface="Times New Roman"/>
                      </a:endParaRPr>
                    </a:p>
                  </a:txBody>
                  <a:tcPr marL="9525" marR="9525" marT="9525" marB="0" anchor="b"/>
                </a:tc>
                <a:tc>
                  <a:txBody>
                    <a:bodyPr/>
                    <a:lstStyle/>
                    <a:p>
                      <a:pPr algn="just">
                        <a:lnSpc>
                          <a:spcPct val="150000"/>
                        </a:lnSpc>
                        <a:spcAft>
                          <a:spcPts val="0"/>
                        </a:spcAft>
                      </a:pPr>
                      <a:r>
                        <a:rPr lang="es-ES" sz="1200"/>
                        <a:t>TIPO </a:t>
                      </a:r>
                      <a:endParaRPr lang="es-ES" sz="1200">
                        <a:latin typeface="Times New Roman"/>
                        <a:ea typeface="Times New Roman"/>
                      </a:endParaRPr>
                    </a:p>
                  </a:txBody>
                  <a:tcPr marL="9525" marR="9525" marT="9525" marB="0" anchor="b"/>
                </a:tc>
              </a:tr>
              <a:tr h="346709">
                <a:tc>
                  <a:txBody>
                    <a:bodyPr/>
                    <a:lstStyle/>
                    <a:p>
                      <a:pPr algn="just">
                        <a:lnSpc>
                          <a:spcPct val="150000"/>
                        </a:lnSpc>
                        <a:spcAft>
                          <a:spcPts val="0"/>
                        </a:spcAft>
                      </a:pPr>
                      <a:r>
                        <a:rPr lang="es-ES" sz="1200"/>
                        <a:t>CÒDIGO DE MANZANA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a:t>texto </a:t>
                      </a:r>
                      <a:endParaRPr lang="es-ES" sz="1200">
                        <a:latin typeface="Times New Roman"/>
                        <a:ea typeface="Times New Roman"/>
                      </a:endParaRPr>
                    </a:p>
                  </a:txBody>
                  <a:tcPr marL="9525" marR="9525" marT="9525" marB="0" anchor="b"/>
                </a:tc>
              </a:tr>
              <a:tr h="360040">
                <a:tc>
                  <a:txBody>
                    <a:bodyPr/>
                    <a:lstStyle/>
                    <a:p>
                      <a:pPr algn="just">
                        <a:lnSpc>
                          <a:spcPct val="150000"/>
                        </a:lnSpc>
                        <a:spcAft>
                          <a:spcPts val="0"/>
                        </a:spcAft>
                      </a:pPr>
                      <a:r>
                        <a:rPr lang="es-ES" sz="1200"/>
                        <a:t>CLAVE CATASTRAL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a:t>texto </a:t>
                      </a:r>
                      <a:endParaRPr lang="es-ES" sz="1200">
                        <a:latin typeface="Times New Roman"/>
                        <a:ea typeface="Times New Roman"/>
                      </a:endParaRPr>
                    </a:p>
                  </a:txBody>
                  <a:tcPr marL="9525" marR="9525" marT="9525" marB="0" anchor="b"/>
                </a:tc>
              </a:tr>
              <a:tr h="309591">
                <a:tc>
                  <a:txBody>
                    <a:bodyPr/>
                    <a:lstStyle/>
                    <a:p>
                      <a:pPr algn="just">
                        <a:lnSpc>
                          <a:spcPct val="150000"/>
                        </a:lnSpc>
                        <a:spcAft>
                          <a:spcPts val="0"/>
                        </a:spcAft>
                      </a:pPr>
                      <a:r>
                        <a:rPr lang="es-ES" sz="1200"/>
                        <a:t>ÀREA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 </a:t>
                      </a:r>
                      <a:endParaRPr lang="es-ES" sz="1200" dirty="0">
                        <a:latin typeface="Times New Roman"/>
                        <a:ea typeface="Times New Roman"/>
                      </a:endParaRPr>
                    </a:p>
                  </a:txBody>
                  <a:tcPr marL="9525" marR="9525" marT="9525" marB="0" anchor="b"/>
                </a:tc>
              </a:tr>
              <a:tr h="306640">
                <a:tc>
                  <a:txBody>
                    <a:bodyPr/>
                    <a:lstStyle/>
                    <a:p>
                      <a:pPr algn="just">
                        <a:lnSpc>
                          <a:spcPct val="150000"/>
                        </a:lnSpc>
                        <a:spcAft>
                          <a:spcPts val="0"/>
                        </a:spcAft>
                      </a:pPr>
                      <a:r>
                        <a:rPr lang="es-ES" sz="1200"/>
                        <a:t>FRENTE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 </a:t>
                      </a:r>
                      <a:endParaRPr lang="es-ES" sz="1200" dirty="0">
                        <a:latin typeface="Times New Roman"/>
                        <a:ea typeface="Times New Roman"/>
                      </a:endParaRPr>
                    </a:p>
                  </a:txBody>
                  <a:tcPr marL="9525" marR="9525" marT="9525" marB="0" anchor="b"/>
                </a:tc>
              </a:tr>
              <a:tr h="329531">
                <a:tc>
                  <a:txBody>
                    <a:bodyPr/>
                    <a:lstStyle/>
                    <a:p>
                      <a:pPr algn="just">
                        <a:lnSpc>
                          <a:spcPct val="150000"/>
                        </a:lnSpc>
                        <a:spcAft>
                          <a:spcPts val="0"/>
                        </a:spcAft>
                      </a:pPr>
                      <a:r>
                        <a:rPr lang="es-ES" sz="1200"/>
                        <a:t>FONDO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r h="246533">
                <a:tc>
                  <a:txBody>
                    <a:bodyPr/>
                    <a:lstStyle/>
                    <a:p>
                      <a:pPr algn="just">
                        <a:lnSpc>
                          <a:spcPct val="150000"/>
                        </a:lnSpc>
                        <a:spcAft>
                          <a:spcPts val="0"/>
                        </a:spcAft>
                      </a:pPr>
                      <a:r>
                        <a:rPr lang="es-ES" sz="1200"/>
                        <a:t>FACTOR FONDO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r h="360040">
                <a:tc>
                  <a:txBody>
                    <a:bodyPr/>
                    <a:lstStyle/>
                    <a:p>
                      <a:pPr algn="just">
                        <a:lnSpc>
                          <a:spcPct val="150000"/>
                        </a:lnSpc>
                        <a:spcAft>
                          <a:spcPts val="0"/>
                        </a:spcAft>
                      </a:pPr>
                      <a:r>
                        <a:rPr lang="es-ES" sz="1200"/>
                        <a:t>FACTOR FRENTE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r h="344483">
                <a:tc>
                  <a:txBody>
                    <a:bodyPr/>
                    <a:lstStyle/>
                    <a:p>
                      <a:pPr algn="just">
                        <a:lnSpc>
                          <a:spcPct val="150000"/>
                        </a:lnSpc>
                        <a:spcAft>
                          <a:spcPts val="0"/>
                        </a:spcAft>
                      </a:pPr>
                      <a:r>
                        <a:rPr lang="es-ES" sz="1200"/>
                        <a:t>FACTOR PROPORCION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r h="329531">
                <a:tc>
                  <a:txBody>
                    <a:bodyPr/>
                    <a:lstStyle/>
                    <a:p>
                      <a:pPr algn="just">
                        <a:lnSpc>
                          <a:spcPct val="150000"/>
                        </a:lnSpc>
                        <a:spcAft>
                          <a:spcPts val="0"/>
                        </a:spcAft>
                      </a:pPr>
                      <a:r>
                        <a:rPr lang="es-ES" sz="1200"/>
                        <a:t>FACTOR TAMAÑO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r h="246533">
                <a:tc>
                  <a:txBody>
                    <a:bodyPr/>
                    <a:lstStyle/>
                    <a:p>
                      <a:pPr algn="just">
                        <a:lnSpc>
                          <a:spcPct val="150000"/>
                        </a:lnSpc>
                        <a:spcAft>
                          <a:spcPts val="0"/>
                        </a:spcAft>
                      </a:pPr>
                      <a:r>
                        <a:rPr lang="es-ES" sz="1200"/>
                        <a:t>FACTOR TOPOGRAFÌA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r h="288032">
                <a:tc>
                  <a:txBody>
                    <a:bodyPr/>
                    <a:lstStyle/>
                    <a:p>
                      <a:pPr algn="just">
                        <a:lnSpc>
                          <a:spcPct val="150000"/>
                        </a:lnSpc>
                        <a:spcAft>
                          <a:spcPts val="0"/>
                        </a:spcAft>
                      </a:pPr>
                      <a:r>
                        <a:rPr lang="es-ES" sz="1200"/>
                        <a:t>VALOR AIVA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r h="288032">
                <a:tc>
                  <a:txBody>
                    <a:bodyPr/>
                    <a:lstStyle/>
                    <a:p>
                      <a:pPr algn="just">
                        <a:lnSpc>
                          <a:spcPct val="150000"/>
                        </a:lnSpc>
                        <a:spcAft>
                          <a:spcPts val="0"/>
                        </a:spcAft>
                      </a:pPr>
                      <a:r>
                        <a:rPr lang="es-ES" sz="1200"/>
                        <a:t>FACTOR VARIOS FRENTES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r h="337051">
                <a:tc>
                  <a:txBody>
                    <a:bodyPr/>
                    <a:lstStyle/>
                    <a:p>
                      <a:pPr algn="just">
                        <a:lnSpc>
                          <a:spcPct val="150000"/>
                        </a:lnSpc>
                        <a:spcAft>
                          <a:spcPts val="0"/>
                        </a:spcAft>
                      </a:pPr>
                      <a:r>
                        <a:rPr lang="es-ES" sz="1200"/>
                        <a:t>FACTOR HOMOGENEIZACIÒN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r h="313453">
                <a:tc>
                  <a:txBody>
                    <a:bodyPr/>
                    <a:lstStyle/>
                    <a:p>
                      <a:pPr algn="just">
                        <a:lnSpc>
                          <a:spcPct val="150000"/>
                        </a:lnSpc>
                        <a:spcAft>
                          <a:spcPts val="0"/>
                        </a:spcAft>
                      </a:pPr>
                      <a:r>
                        <a:rPr lang="es-ES" sz="1200"/>
                        <a:t>AVALÙO LOTE </a:t>
                      </a:r>
                      <a:endParaRPr lang="es-ES" sz="1200">
                        <a:latin typeface="Times New Roman"/>
                        <a:ea typeface="Times New Roman"/>
                      </a:endParaRPr>
                    </a:p>
                  </a:txBody>
                  <a:tcPr marL="9525" marR="9525" marT="9525" marB="0" anchor="b"/>
                </a:tc>
                <a:tc>
                  <a:txBody>
                    <a:bodyPr/>
                    <a:lstStyle/>
                    <a:p>
                      <a:pPr algn="just">
                        <a:lnSpc>
                          <a:spcPct val="150000"/>
                        </a:lnSpc>
                        <a:spcAft>
                          <a:spcPts val="0"/>
                        </a:spcAft>
                      </a:pPr>
                      <a:r>
                        <a:rPr lang="es-ES" sz="1200" dirty="0" smtClean="0"/>
                        <a:t>número</a:t>
                      </a:r>
                      <a:endParaRPr lang="es-ES" sz="1200" dirty="0">
                        <a:latin typeface="Times New Roman"/>
                        <a:ea typeface="Times New Roman"/>
                      </a:endParaRPr>
                    </a:p>
                  </a:txBody>
                  <a:tcPr marL="9525" marR="9525" marT="9525" marB="0" anchor="b"/>
                </a:tc>
              </a:tr>
            </a:tbl>
          </a:graphicData>
        </a:graphic>
      </p:graphicFrame>
    </p:spTree>
    <p:extLst>
      <p:ext uri="{BB962C8B-B14F-4D97-AF65-F5344CB8AC3E}">
        <p14:creationId xmlns:p14="http://schemas.microsoft.com/office/powerpoint/2010/main" val="3884972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44426"/>
            <a:ext cx="9144000" cy="6902450"/>
          </a:xfrm>
          <a:prstGeom prst="rect">
            <a:avLst/>
          </a:prstGeom>
          <a:noFill/>
          <a:ln w="9525">
            <a:noFill/>
            <a:miter lim="800000"/>
            <a:headEnd/>
            <a:tailEnd/>
          </a:ln>
        </p:spPr>
      </p:pic>
      <p:sp>
        <p:nvSpPr>
          <p:cNvPr id="7" name="1 Título"/>
          <p:cNvSpPr>
            <a:spLocks noGrp="1"/>
          </p:cNvSpPr>
          <p:nvPr>
            <p:ph type="title"/>
          </p:nvPr>
        </p:nvSpPr>
        <p:spPr>
          <a:xfrm>
            <a:off x="642910" y="3143248"/>
            <a:ext cx="4071966" cy="1357322"/>
          </a:xfrm>
        </p:spPr>
        <p:txBody>
          <a:bodyPr>
            <a:normAutofit fontScale="90000"/>
          </a:bodyPr>
          <a:lstStyle/>
          <a:p>
            <a:r>
              <a:rPr lang="es-ES" sz="3100" b="1" dirty="0" smtClean="0">
                <a:solidFill>
                  <a:schemeClr val="accent6">
                    <a:lumMod val="75000"/>
                  </a:schemeClr>
                </a:solidFill>
              </a:rPr>
              <a:t>ESTRUCTURACIÒN DE LA BASE ALFANUMÈRICA</a:t>
            </a:r>
            <a:br>
              <a:rPr lang="es-ES" sz="3100" b="1" dirty="0" smtClean="0">
                <a:solidFill>
                  <a:schemeClr val="accent6">
                    <a:lumMod val="75000"/>
                  </a:schemeClr>
                </a:solidFill>
              </a:rPr>
            </a:br>
            <a:r>
              <a:rPr lang="es-ES" sz="3100" b="1" dirty="0" smtClean="0">
                <a:solidFill>
                  <a:schemeClr val="accent6">
                    <a:lumMod val="75000"/>
                  </a:schemeClr>
                </a:solidFill>
              </a:rPr>
              <a:t>MODELO ISOPRECIOS</a:t>
            </a:r>
            <a:r>
              <a:rPr lang="es-ES" b="1" dirty="0" smtClean="0"/>
              <a:t/>
            </a:r>
            <a:br>
              <a:rPr lang="es-ES" b="1" dirty="0" smtClean="0"/>
            </a:br>
            <a:r>
              <a:rPr lang="es-ES" b="1" dirty="0" smtClean="0"/>
              <a:t/>
            </a:r>
            <a:br>
              <a:rPr lang="es-ES" b="1" dirty="0" smtClean="0"/>
            </a:br>
            <a:r>
              <a:rPr lang="es-ES" dirty="0"/>
              <a:t/>
            </a:r>
            <a:br>
              <a:rPr lang="es-ES" dirty="0"/>
            </a:br>
            <a:endParaRPr lang="es-ES"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2391486018"/>
              </p:ext>
            </p:extLst>
          </p:nvPr>
        </p:nvGraphicFramePr>
        <p:xfrm>
          <a:off x="5076056" y="1556792"/>
          <a:ext cx="3500462" cy="3024336"/>
        </p:xfrm>
        <a:graphic>
          <a:graphicData uri="http://schemas.openxmlformats.org/drawingml/2006/table">
            <a:tbl>
              <a:tblPr firstRow="1" bandRow="1">
                <a:tableStyleId>{0505E3EF-67EA-436B-97B2-0124C06EBD24}</a:tableStyleId>
              </a:tblPr>
              <a:tblGrid>
                <a:gridCol w="1928826"/>
                <a:gridCol w="1571636"/>
              </a:tblGrid>
              <a:tr h="432609">
                <a:tc>
                  <a:txBody>
                    <a:bodyPr/>
                    <a:lstStyle/>
                    <a:p>
                      <a:pPr algn="just">
                        <a:spcAft>
                          <a:spcPts val="0"/>
                        </a:spcAft>
                      </a:pPr>
                      <a:r>
                        <a:rPr lang="es-ES" sz="1200" dirty="0"/>
                        <a:t>CAMPO </a:t>
                      </a:r>
                      <a:endParaRPr lang="es-ES" sz="1200" dirty="0">
                        <a:latin typeface="Times New Roman"/>
                        <a:ea typeface="Times New Roman"/>
                      </a:endParaRPr>
                    </a:p>
                  </a:txBody>
                  <a:tcPr marL="44450" marR="44450" marT="0" marB="0" anchor="ctr"/>
                </a:tc>
                <a:tc>
                  <a:txBody>
                    <a:bodyPr/>
                    <a:lstStyle/>
                    <a:p>
                      <a:pPr algn="just">
                        <a:spcAft>
                          <a:spcPts val="0"/>
                        </a:spcAft>
                      </a:pPr>
                      <a:r>
                        <a:rPr lang="es-ES" sz="1200"/>
                        <a:t>TIPO </a:t>
                      </a:r>
                      <a:endParaRPr lang="es-ES" sz="1200">
                        <a:latin typeface="Times New Roman"/>
                        <a:ea typeface="Times New Roman"/>
                      </a:endParaRPr>
                    </a:p>
                  </a:txBody>
                  <a:tcPr marL="44450" marR="44450" marT="0" marB="0" anchor="ctr"/>
                </a:tc>
              </a:tr>
              <a:tr h="432609">
                <a:tc>
                  <a:txBody>
                    <a:bodyPr/>
                    <a:lstStyle/>
                    <a:p>
                      <a:pPr>
                        <a:spcAft>
                          <a:spcPts val="0"/>
                        </a:spcAft>
                      </a:pPr>
                      <a:r>
                        <a:rPr lang="es-ES" sz="1200"/>
                        <a:t>CÒDIGO DE MANZANA </a:t>
                      </a:r>
                      <a:endParaRPr lang="es-ES" sz="1200">
                        <a:latin typeface="Times New Roman"/>
                        <a:ea typeface="Times New Roman"/>
                      </a:endParaRPr>
                    </a:p>
                  </a:txBody>
                  <a:tcPr marL="44450" marR="44450" marT="0" marB="0" anchor="ctr"/>
                </a:tc>
                <a:tc>
                  <a:txBody>
                    <a:bodyPr/>
                    <a:lstStyle/>
                    <a:p>
                      <a:pPr algn="just">
                        <a:spcAft>
                          <a:spcPts val="0"/>
                        </a:spcAft>
                      </a:pPr>
                      <a:r>
                        <a:rPr lang="es-ES" sz="1200"/>
                        <a:t>texto </a:t>
                      </a:r>
                      <a:endParaRPr lang="es-ES" sz="1200">
                        <a:latin typeface="Times New Roman"/>
                        <a:ea typeface="Times New Roman"/>
                      </a:endParaRPr>
                    </a:p>
                  </a:txBody>
                  <a:tcPr marL="44450" marR="44450" marT="0" marB="0" anchor="ctr"/>
                </a:tc>
              </a:tr>
              <a:tr h="432609">
                <a:tc>
                  <a:txBody>
                    <a:bodyPr/>
                    <a:lstStyle/>
                    <a:p>
                      <a:pPr>
                        <a:spcAft>
                          <a:spcPts val="0"/>
                        </a:spcAft>
                      </a:pPr>
                      <a:r>
                        <a:rPr lang="es-ES" sz="1200" dirty="0"/>
                        <a:t>CLAVE CATASTRAL </a:t>
                      </a:r>
                      <a:endParaRPr lang="es-ES" sz="1200" dirty="0">
                        <a:latin typeface="Times New Roman"/>
                        <a:ea typeface="Times New Roman"/>
                      </a:endParaRPr>
                    </a:p>
                  </a:txBody>
                  <a:tcPr marL="44450" marR="44450" marT="0" marB="0" anchor="ctr"/>
                </a:tc>
                <a:tc>
                  <a:txBody>
                    <a:bodyPr/>
                    <a:lstStyle/>
                    <a:p>
                      <a:pPr algn="just">
                        <a:spcAft>
                          <a:spcPts val="0"/>
                        </a:spcAft>
                      </a:pPr>
                      <a:r>
                        <a:rPr lang="es-ES" sz="1200"/>
                        <a:t>texto </a:t>
                      </a:r>
                      <a:endParaRPr lang="es-ES" sz="1200">
                        <a:latin typeface="Times New Roman"/>
                        <a:ea typeface="Times New Roman"/>
                      </a:endParaRPr>
                    </a:p>
                  </a:txBody>
                  <a:tcPr marL="44450" marR="44450" marT="0" marB="0" anchor="ctr"/>
                </a:tc>
              </a:tr>
              <a:tr h="432609">
                <a:tc>
                  <a:txBody>
                    <a:bodyPr/>
                    <a:lstStyle/>
                    <a:p>
                      <a:pPr>
                        <a:spcAft>
                          <a:spcPts val="0"/>
                        </a:spcAft>
                      </a:pPr>
                      <a:r>
                        <a:rPr lang="es-ES" sz="1200"/>
                        <a:t>ÀREA </a:t>
                      </a:r>
                      <a:endParaRPr lang="es-ES" sz="1200">
                        <a:latin typeface="Times New Roman"/>
                        <a:ea typeface="Times New Roman"/>
                      </a:endParaRPr>
                    </a:p>
                  </a:txBody>
                  <a:tcPr marL="44450" marR="44450" marT="0" marB="0" anchor="ctr"/>
                </a:tc>
                <a:tc>
                  <a:txBody>
                    <a:bodyPr/>
                    <a:lstStyle/>
                    <a:p>
                      <a:pPr algn="just">
                        <a:spcAft>
                          <a:spcPts val="0"/>
                        </a:spcAft>
                      </a:pPr>
                      <a:r>
                        <a:rPr lang="es-ES" sz="1200"/>
                        <a:t>nùmero </a:t>
                      </a:r>
                      <a:endParaRPr lang="es-ES" sz="1200">
                        <a:latin typeface="Times New Roman"/>
                        <a:ea typeface="Times New Roman"/>
                      </a:endParaRPr>
                    </a:p>
                  </a:txBody>
                  <a:tcPr marL="44450" marR="44450" marT="0" marB="0" anchor="ctr"/>
                </a:tc>
              </a:tr>
              <a:tr h="432609">
                <a:tc>
                  <a:txBody>
                    <a:bodyPr/>
                    <a:lstStyle/>
                    <a:p>
                      <a:pPr>
                        <a:spcAft>
                          <a:spcPts val="0"/>
                        </a:spcAft>
                      </a:pPr>
                      <a:r>
                        <a:rPr lang="es-ES" sz="1200"/>
                        <a:t>FRENTE </a:t>
                      </a:r>
                      <a:endParaRPr lang="es-ES" sz="1200">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dirty="0">
                        <a:latin typeface="Times New Roman"/>
                        <a:ea typeface="Times New Roman"/>
                      </a:endParaRPr>
                    </a:p>
                  </a:txBody>
                  <a:tcPr marL="44450" marR="44450" marT="0" marB="0" anchor="ctr"/>
                </a:tc>
              </a:tr>
              <a:tr h="429243">
                <a:tc>
                  <a:txBody>
                    <a:bodyPr/>
                    <a:lstStyle/>
                    <a:p>
                      <a:pPr>
                        <a:spcAft>
                          <a:spcPts val="0"/>
                        </a:spcAft>
                      </a:pPr>
                      <a:r>
                        <a:rPr lang="es-ES" sz="1200" dirty="0"/>
                        <a:t>VALOR ISOPRECIO </a:t>
                      </a:r>
                      <a:endParaRPr lang="es-ES" sz="1200" dirty="0">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dirty="0">
                        <a:latin typeface="Times New Roman"/>
                        <a:ea typeface="Times New Roman"/>
                      </a:endParaRPr>
                    </a:p>
                  </a:txBody>
                  <a:tcPr marL="44450" marR="44450" marT="0" marB="0" anchor="ctr"/>
                </a:tc>
              </a:tr>
              <a:tr h="432048">
                <a:tc>
                  <a:txBody>
                    <a:bodyPr/>
                    <a:lstStyle/>
                    <a:p>
                      <a:pPr>
                        <a:spcAft>
                          <a:spcPts val="0"/>
                        </a:spcAft>
                      </a:pPr>
                      <a:r>
                        <a:rPr lang="es-ES" sz="1200" dirty="0"/>
                        <a:t>AVALÙO LOTE </a:t>
                      </a:r>
                      <a:endParaRPr lang="es-ES" sz="1200" dirty="0">
                        <a:latin typeface="Times New Roman"/>
                        <a:ea typeface="Times New Roman"/>
                      </a:endParaRPr>
                    </a:p>
                  </a:txBody>
                  <a:tcPr marL="44450" marR="44450" marT="0" marB="0" anchor="ctr"/>
                </a:tc>
                <a:tc>
                  <a:txBody>
                    <a:bodyPr/>
                    <a:lstStyle/>
                    <a:p>
                      <a:pPr algn="just">
                        <a:spcAft>
                          <a:spcPts val="0"/>
                        </a:spcAft>
                      </a:pPr>
                      <a:r>
                        <a:rPr lang="es-ES" sz="1200" dirty="0" smtClean="0"/>
                        <a:t>número </a:t>
                      </a:r>
                      <a:endParaRPr lang="es-ES" sz="1200" dirty="0">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2397035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44426"/>
            <a:ext cx="9144000" cy="6902450"/>
          </a:xfrm>
          <a:prstGeom prst="rect">
            <a:avLst/>
          </a:prstGeom>
          <a:noFill/>
          <a:ln w="9525">
            <a:noFill/>
            <a:miter lim="800000"/>
            <a:headEnd/>
            <a:tailEnd/>
          </a:ln>
        </p:spPr>
      </p:pic>
      <p:sp>
        <p:nvSpPr>
          <p:cNvPr id="2" name="1 Título"/>
          <p:cNvSpPr>
            <a:spLocks noGrp="1"/>
          </p:cNvSpPr>
          <p:nvPr>
            <p:ph type="title"/>
          </p:nvPr>
        </p:nvSpPr>
        <p:spPr>
          <a:xfrm>
            <a:off x="428596" y="214290"/>
            <a:ext cx="8229600" cy="1143000"/>
          </a:xfrm>
        </p:spPr>
        <p:txBody>
          <a:bodyPr>
            <a:normAutofit/>
          </a:bodyPr>
          <a:lstStyle/>
          <a:p>
            <a:r>
              <a:rPr lang="es-ES" sz="2800" b="1" dirty="0">
                <a:solidFill>
                  <a:schemeClr val="accent6">
                    <a:lumMod val="75000"/>
                  </a:schemeClr>
                </a:solidFill>
              </a:rPr>
              <a:t>TRABAJO EN CAMPO</a:t>
            </a:r>
          </a:p>
        </p:txBody>
      </p:sp>
      <p:pic>
        <p:nvPicPr>
          <p:cNvPr id="3074" name="Picture 2" descr="117"/>
          <p:cNvPicPr>
            <a:picLocks noChangeAspect="1" noChangeArrowheads="1"/>
          </p:cNvPicPr>
          <p:nvPr/>
        </p:nvPicPr>
        <p:blipFill>
          <a:blip r:embed="rId3" cstate="print"/>
          <a:srcRect b="11903"/>
          <a:stretch>
            <a:fillRect/>
          </a:stretch>
        </p:blipFill>
        <p:spPr bwMode="auto">
          <a:xfrm>
            <a:off x="4857752" y="1285860"/>
            <a:ext cx="3568612" cy="1958231"/>
          </a:xfrm>
          <a:prstGeom prst="rect">
            <a:avLst/>
          </a:prstGeom>
          <a:noFill/>
          <a:ln w="9525">
            <a:noFill/>
            <a:miter lim="800000"/>
            <a:headEnd/>
            <a:tailEnd/>
          </a:ln>
        </p:spPr>
      </p:pic>
      <p:pic>
        <p:nvPicPr>
          <p:cNvPr id="3076" name="Picture 4" descr="115"/>
          <p:cNvPicPr>
            <a:picLocks noChangeAspect="1" noChangeArrowheads="1"/>
          </p:cNvPicPr>
          <p:nvPr/>
        </p:nvPicPr>
        <p:blipFill>
          <a:blip r:embed="rId4" cstate="print"/>
          <a:srcRect b="12674"/>
          <a:stretch>
            <a:fillRect/>
          </a:stretch>
        </p:blipFill>
        <p:spPr bwMode="auto">
          <a:xfrm>
            <a:off x="714348" y="4143380"/>
            <a:ext cx="3795661" cy="2071678"/>
          </a:xfrm>
          <a:prstGeom prst="rect">
            <a:avLst/>
          </a:prstGeom>
          <a:noFill/>
          <a:ln w="9525">
            <a:noFill/>
            <a:miter lim="800000"/>
            <a:headEnd/>
            <a:tailEnd/>
          </a:ln>
        </p:spPr>
      </p:pic>
      <p:pic>
        <p:nvPicPr>
          <p:cNvPr id="3077" name="Picture 5" descr="124"/>
          <p:cNvPicPr>
            <a:picLocks noChangeAspect="1" noChangeArrowheads="1"/>
          </p:cNvPicPr>
          <p:nvPr/>
        </p:nvPicPr>
        <p:blipFill>
          <a:blip r:embed="rId5" cstate="print"/>
          <a:srcRect b="13004"/>
          <a:stretch>
            <a:fillRect/>
          </a:stretch>
        </p:blipFill>
        <p:spPr bwMode="auto">
          <a:xfrm>
            <a:off x="1979712" y="2492896"/>
            <a:ext cx="3748407" cy="2033775"/>
          </a:xfrm>
          <a:prstGeom prst="rect">
            <a:avLst/>
          </a:prstGeom>
          <a:noFill/>
          <a:ln w="9525">
            <a:noFill/>
            <a:miter lim="800000"/>
            <a:headEnd/>
            <a:tailEnd/>
          </a:ln>
        </p:spPr>
      </p:pic>
    </p:spTree>
    <p:extLst>
      <p:ext uri="{BB962C8B-B14F-4D97-AF65-F5344CB8AC3E}">
        <p14:creationId xmlns:p14="http://schemas.microsoft.com/office/powerpoint/2010/main" val="4066386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571472" y="642918"/>
            <a:ext cx="8229600" cy="1143000"/>
          </a:xfrm>
        </p:spPr>
        <p:txBody>
          <a:bodyPr>
            <a:normAutofit/>
          </a:bodyPr>
          <a:lstStyle/>
          <a:p>
            <a:r>
              <a:rPr lang="es-ES" sz="2800" b="1" dirty="0">
                <a:solidFill>
                  <a:schemeClr val="accent1">
                    <a:lumMod val="75000"/>
                  </a:schemeClr>
                </a:solidFill>
              </a:rPr>
              <a:t>FACTOR DE </a:t>
            </a:r>
            <a:r>
              <a:rPr lang="es-ES" sz="2800" b="1" dirty="0" smtClean="0">
                <a:solidFill>
                  <a:schemeClr val="accent1">
                    <a:lumMod val="75000"/>
                  </a:schemeClr>
                </a:solidFill>
              </a:rPr>
              <a:t>CORRECCIÓN </a:t>
            </a:r>
            <a:r>
              <a:rPr lang="es-ES" sz="2800" b="1" dirty="0">
                <a:solidFill>
                  <a:schemeClr val="accent1">
                    <a:lumMod val="75000"/>
                  </a:schemeClr>
                </a:solidFill>
              </a:rPr>
              <a:t>EN COLECTA DE DATOS</a:t>
            </a:r>
          </a:p>
        </p:txBody>
      </p:sp>
      <p:pic>
        <p:nvPicPr>
          <p:cNvPr id="6146" name="Diagrama 1"/>
          <p:cNvPicPr>
            <a:picLocks noChangeArrowheads="1"/>
          </p:cNvPicPr>
          <p:nvPr/>
        </p:nvPicPr>
        <p:blipFill>
          <a:blip r:embed="rId3" cstate="print"/>
          <a:srcRect t="-13316" b="-12056"/>
          <a:stretch>
            <a:fillRect/>
          </a:stretch>
        </p:blipFill>
        <p:spPr bwMode="auto">
          <a:xfrm>
            <a:off x="1928794" y="1628800"/>
            <a:ext cx="5572164" cy="3730627"/>
          </a:xfrm>
          <a:prstGeom prst="rect">
            <a:avLst/>
          </a:prstGeom>
          <a:noFill/>
          <a:ln w="9525">
            <a:noFill/>
            <a:miter lim="800000"/>
            <a:headEnd/>
            <a:tailEnd/>
          </a:ln>
        </p:spPr>
      </p:pic>
    </p:spTree>
    <p:extLst>
      <p:ext uri="{BB962C8B-B14F-4D97-AF65-F5344CB8AC3E}">
        <p14:creationId xmlns:p14="http://schemas.microsoft.com/office/powerpoint/2010/main" val="1879432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528638" y="692696"/>
            <a:ext cx="8229600" cy="1143000"/>
          </a:xfrm>
        </p:spPr>
        <p:txBody>
          <a:bodyPr>
            <a:normAutofit/>
          </a:bodyPr>
          <a:lstStyle/>
          <a:p>
            <a:r>
              <a:rPr lang="es-ES" sz="2800" b="1" dirty="0">
                <a:solidFill>
                  <a:schemeClr val="accent6">
                    <a:lumMod val="75000"/>
                  </a:schemeClr>
                </a:solidFill>
              </a:rPr>
              <a:t>GENERACION DE MAPAS</a:t>
            </a:r>
            <a:r>
              <a:rPr lang="es-ES" sz="2800" b="1" dirty="0">
                <a:solidFill>
                  <a:schemeClr val="accent1">
                    <a:lumMod val="75000"/>
                  </a:schemeClr>
                </a:solidFill>
              </a:rPr>
              <a:t/>
            </a:r>
            <a:br>
              <a:rPr lang="es-ES" sz="2800" b="1" dirty="0">
                <a:solidFill>
                  <a:schemeClr val="accent1">
                    <a:lumMod val="75000"/>
                  </a:schemeClr>
                </a:solidFill>
              </a:rPr>
            </a:br>
            <a:endParaRPr lang="es-ES" sz="2800" b="1" dirty="0">
              <a:solidFill>
                <a:schemeClr val="accent1">
                  <a:lumMod val="75000"/>
                </a:schemeClr>
              </a:solidFill>
            </a:endParaRPr>
          </a:p>
        </p:txBody>
      </p:sp>
      <p:sp>
        <p:nvSpPr>
          <p:cNvPr id="3" name="2 Marcador de contenido"/>
          <p:cNvSpPr>
            <a:spLocks noGrp="1"/>
          </p:cNvSpPr>
          <p:nvPr>
            <p:ph idx="1"/>
          </p:nvPr>
        </p:nvSpPr>
        <p:spPr>
          <a:xfrm>
            <a:off x="500034" y="1500175"/>
            <a:ext cx="8229600" cy="571504"/>
          </a:xfrm>
        </p:spPr>
        <p:txBody>
          <a:bodyPr>
            <a:normAutofit/>
          </a:bodyPr>
          <a:lstStyle/>
          <a:p>
            <a:pPr marL="0" indent="0">
              <a:spcBef>
                <a:spcPct val="0"/>
              </a:spcBef>
              <a:buNone/>
            </a:pPr>
            <a:r>
              <a:rPr lang="es-ES" sz="2800" b="1" dirty="0">
                <a:solidFill>
                  <a:schemeClr val="accent3">
                    <a:lumMod val="75000"/>
                  </a:schemeClr>
                </a:solidFill>
                <a:latin typeface="+mj-lt"/>
                <a:ea typeface="+mj-ea"/>
                <a:cs typeface="+mj-cs"/>
              </a:rPr>
              <a:t>EJES VIALES:</a:t>
            </a:r>
          </a:p>
          <a:p>
            <a:pPr>
              <a:buNone/>
            </a:pPr>
            <a:endParaRPr lang="es-ES" dirty="0"/>
          </a:p>
        </p:txBody>
      </p:sp>
      <p:pic>
        <p:nvPicPr>
          <p:cNvPr id="4098" name="Picture 2" descr="VIAS_COSTO"/>
          <p:cNvPicPr>
            <a:picLocks noChangeAspect="1" noChangeArrowheads="1"/>
          </p:cNvPicPr>
          <p:nvPr/>
        </p:nvPicPr>
        <p:blipFill>
          <a:blip r:embed="rId3" cstate="print"/>
          <a:srcRect/>
          <a:stretch>
            <a:fillRect/>
          </a:stretch>
        </p:blipFill>
        <p:spPr bwMode="auto">
          <a:xfrm>
            <a:off x="1428728" y="2071678"/>
            <a:ext cx="3214710" cy="3617629"/>
          </a:xfrm>
          <a:prstGeom prst="rect">
            <a:avLst/>
          </a:prstGeom>
          <a:noFill/>
          <a:ln w="9525">
            <a:noFill/>
            <a:miter lim="800000"/>
            <a:headEnd/>
            <a:tailEnd/>
          </a:ln>
        </p:spPr>
      </p:pic>
      <p:pic>
        <p:nvPicPr>
          <p:cNvPr id="5" name="4 Imagen" descr="MANZANAS_CENTRO.png"/>
          <p:cNvPicPr>
            <a:picLocks noChangeAspect="1"/>
          </p:cNvPicPr>
          <p:nvPr/>
        </p:nvPicPr>
        <p:blipFill>
          <a:blip r:embed="rId4" cstate="print"/>
          <a:stretch>
            <a:fillRect/>
          </a:stretch>
        </p:blipFill>
        <p:spPr>
          <a:xfrm>
            <a:off x="4886822" y="2052531"/>
            <a:ext cx="3357586" cy="3608717"/>
          </a:xfrm>
          <a:prstGeom prst="rect">
            <a:avLst/>
          </a:prstGeom>
        </p:spPr>
      </p:pic>
    </p:spTree>
    <p:extLst>
      <p:ext uri="{BB962C8B-B14F-4D97-AF65-F5344CB8AC3E}">
        <p14:creationId xmlns:p14="http://schemas.microsoft.com/office/powerpoint/2010/main" val="835442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6" name="5 CuadroTexto"/>
          <p:cNvSpPr txBox="1"/>
          <p:nvPr/>
        </p:nvSpPr>
        <p:spPr>
          <a:xfrm>
            <a:off x="266700" y="2125305"/>
            <a:ext cx="8610600" cy="707886"/>
          </a:xfrm>
          <a:prstGeom prst="rect">
            <a:avLst/>
          </a:prstGeom>
          <a:noFill/>
        </p:spPr>
        <p:txBody>
          <a:bodyPr>
            <a:spAutoFit/>
          </a:bodyPr>
          <a:lstStyle/>
          <a:p>
            <a:pPr algn="just"/>
            <a:r>
              <a:rPr lang="es-ES" sz="2000" dirty="0" smtClean="0"/>
              <a:t>Diseñar </a:t>
            </a:r>
            <a:r>
              <a:rPr lang="es-ES" sz="2000" dirty="0"/>
              <a:t>una metodología para realizar avalúos especiales en zonas urbanas.</a:t>
            </a:r>
            <a:endParaRPr lang="es-EC" sz="2000" dirty="0"/>
          </a:p>
          <a:p>
            <a:pPr algn="just"/>
            <a:endParaRPr lang="es-EC" sz="2000" dirty="0" smtClean="0">
              <a:solidFill>
                <a:schemeClr val="tx1"/>
              </a:solidFill>
            </a:endParaRPr>
          </a:p>
        </p:txBody>
      </p:sp>
      <p:sp>
        <p:nvSpPr>
          <p:cNvPr id="5" name="2 Subtítulo"/>
          <p:cNvSpPr txBox="1">
            <a:spLocks/>
          </p:cNvSpPr>
          <p:nvPr/>
        </p:nvSpPr>
        <p:spPr>
          <a:xfrm>
            <a:off x="142844" y="2714620"/>
            <a:ext cx="8501122" cy="1506468"/>
          </a:xfrm>
          <a:prstGeom prst="rect">
            <a:avLst/>
          </a:prstGeom>
        </p:spPr>
        <p:txBody>
          <a:bodyPr/>
          <a:lstStyle/>
          <a:p>
            <a:pPr marL="274320" lvl="0" indent="-274320" algn="just">
              <a:spcBef>
                <a:spcPts val="600"/>
              </a:spcBef>
              <a:buClr>
                <a:schemeClr val="accent2"/>
              </a:buClr>
              <a:buSzPct val="85000"/>
            </a:pPr>
            <a:r>
              <a:rPr lang="es-EC" sz="2800" dirty="0" smtClean="0">
                <a:solidFill>
                  <a:schemeClr val="bg1"/>
                </a:solidFill>
                <a:latin typeface="Times New Roman" pitchFamily="18" charset="0"/>
                <a:cs typeface="Times New Roman" pitchFamily="18" charset="0"/>
              </a:rPr>
              <a:t> </a:t>
            </a:r>
            <a:endParaRPr kumimoji="0" lang="es-EC" sz="26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
        <p:nvSpPr>
          <p:cNvPr id="9" name="8 CuadroTexto"/>
          <p:cNvSpPr txBox="1"/>
          <p:nvPr/>
        </p:nvSpPr>
        <p:spPr>
          <a:xfrm>
            <a:off x="266700" y="3356992"/>
            <a:ext cx="8377266" cy="2616101"/>
          </a:xfrm>
          <a:prstGeom prst="rect">
            <a:avLst/>
          </a:prstGeom>
          <a:noFill/>
        </p:spPr>
        <p:txBody>
          <a:bodyPr wrap="square">
            <a:spAutoFit/>
          </a:bodyPr>
          <a:lstStyle/>
          <a:p>
            <a:pPr marL="285750" lvl="0" indent="-285750" algn="just">
              <a:buFont typeface="Wingdings" panose="05000000000000000000" pitchFamily="2" charset="2"/>
              <a:buChar char="q"/>
            </a:pPr>
            <a:r>
              <a:rPr lang="es-ES" dirty="0" smtClean="0"/>
              <a:t>Recopilar </a:t>
            </a:r>
            <a:r>
              <a:rPr lang="es-ES" dirty="0"/>
              <a:t>la información gráfica del catastro. </a:t>
            </a:r>
            <a:endParaRPr lang="es-EC" dirty="0"/>
          </a:p>
          <a:p>
            <a:pPr marL="285750" lvl="0" indent="-285750" algn="just">
              <a:buFont typeface="Wingdings" panose="05000000000000000000" pitchFamily="2" charset="2"/>
              <a:buChar char="q"/>
            </a:pPr>
            <a:r>
              <a:rPr lang="es-ES" dirty="0"/>
              <a:t>Generar la base de datos alfanumérica y gráfica de los predios correspondientes a la zona de estudio.</a:t>
            </a:r>
            <a:endParaRPr lang="es-EC" dirty="0"/>
          </a:p>
          <a:p>
            <a:pPr marL="285750" lvl="0" indent="-285750" algn="just">
              <a:buFont typeface="Wingdings" panose="05000000000000000000" pitchFamily="2" charset="2"/>
              <a:buChar char="q"/>
            </a:pPr>
            <a:r>
              <a:rPr lang="es-ES" dirty="0"/>
              <a:t>Determinar parámetros, criterios y excepciones de la metodología para realizar avalúos especiales en zonas urbanas.</a:t>
            </a:r>
            <a:endParaRPr lang="es-EC" dirty="0"/>
          </a:p>
          <a:p>
            <a:pPr marL="285750" lvl="0" indent="-285750" algn="just">
              <a:buFont typeface="Wingdings" panose="05000000000000000000" pitchFamily="2" charset="2"/>
              <a:buChar char="q"/>
            </a:pPr>
            <a:r>
              <a:rPr lang="es-ES" dirty="0"/>
              <a:t>Aplicar los factores correspondientes para la valoración en los tres modelos del estudio.</a:t>
            </a:r>
            <a:endParaRPr lang="es-EC" dirty="0"/>
          </a:p>
          <a:p>
            <a:pPr marL="285750" lvl="0" indent="-285750" algn="just">
              <a:buFont typeface="Wingdings" panose="05000000000000000000" pitchFamily="2" charset="2"/>
              <a:buChar char="q"/>
            </a:pPr>
            <a:r>
              <a:rPr lang="es-ES" dirty="0"/>
              <a:t>Determinar el mejor modelo de valoración según el estudio realizado.</a:t>
            </a:r>
            <a:endParaRPr lang="es-EC" dirty="0"/>
          </a:p>
          <a:p>
            <a:pPr marL="1257300" lvl="2" indent="-342900" algn="just">
              <a:buFont typeface="Wingdings" panose="05000000000000000000" pitchFamily="2" charset="2"/>
              <a:buChar char="q"/>
            </a:pPr>
            <a:endParaRPr lang="es-EC" sz="2000" dirty="0" smtClean="0">
              <a:solidFill>
                <a:schemeClr val="tx1"/>
              </a:solidFill>
            </a:endParaRPr>
          </a:p>
        </p:txBody>
      </p:sp>
      <p:sp>
        <p:nvSpPr>
          <p:cNvPr id="10" name="2 Subtítulo"/>
          <p:cNvSpPr txBox="1">
            <a:spLocks/>
          </p:cNvSpPr>
          <p:nvPr/>
        </p:nvSpPr>
        <p:spPr>
          <a:xfrm>
            <a:off x="251520" y="1556792"/>
            <a:ext cx="1855010" cy="785818"/>
          </a:xfrm>
          <a:prstGeom prst="rect">
            <a:avLst/>
          </a:prstGeom>
        </p:spPr>
        <p:txBody>
          <a:bodyPr/>
          <a:lstStyle/>
          <a:p>
            <a:pPr marL="274320" lvl="0" indent="-274320">
              <a:spcBef>
                <a:spcPts val="600"/>
              </a:spcBef>
              <a:buClr>
                <a:schemeClr val="accent2"/>
              </a:buClr>
              <a:buSzPct val="85000"/>
            </a:pPr>
            <a:r>
              <a:rPr lang="es-EC" sz="32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General</a:t>
            </a:r>
            <a:endParaRPr kumimoji="0" lang="es-EC" sz="32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1" name="2 Subtítulo"/>
          <p:cNvSpPr txBox="1">
            <a:spLocks/>
          </p:cNvSpPr>
          <p:nvPr/>
        </p:nvSpPr>
        <p:spPr>
          <a:xfrm>
            <a:off x="251520" y="2682036"/>
            <a:ext cx="2160240" cy="785818"/>
          </a:xfrm>
          <a:prstGeom prst="rect">
            <a:avLst/>
          </a:prstGeom>
        </p:spPr>
        <p:txBody>
          <a:bodyPr/>
          <a:lstStyle/>
          <a:p>
            <a:pPr marL="274320" lvl="0" indent="-274320">
              <a:spcBef>
                <a:spcPts val="600"/>
              </a:spcBef>
              <a:buClr>
                <a:schemeClr val="accent2"/>
              </a:buClr>
              <a:buSzPct val="85000"/>
            </a:pPr>
            <a:r>
              <a:rPr lang="es-EC" sz="32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Específicos</a:t>
            </a:r>
            <a:endParaRPr kumimoji="0" lang="es-EC" sz="32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22" name="2 Subtítulo"/>
          <p:cNvSpPr txBox="1">
            <a:spLocks/>
          </p:cNvSpPr>
          <p:nvPr/>
        </p:nvSpPr>
        <p:spPr>
          <a:xfrm>
            <a:off x="3203848" y="620688"/>
            <a:ext cx="2592288" cy="785818"/>
          </a:xfrm>
          <a:prstGeom prst="rect">
            <a:avLst/>
          </a:prstGeom>
        </p:spPr>
        <p:txBody>
          <a:bodyPr/>
          <a:lstStyle/>
          <a:p>
            <a:pPr marL="274320" lvl="0" indent="-274320">
              <a:spcBef>
                <a:spcPts val="600"/>
              </a:spcBef>
              <a:buClr>
                <a:schemeClr val="accent2"/>
              </a:buClr>
              <a:buSzPct val="85000"/>
            </a:pPr>
            <a:r>
              <a:rPr lang="es-EC" sz="32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OBJETIVOS</a:t>
            </a:r>
            <a:endParaRPr kumimoji="0" lang="es-EC" sz="32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876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457200" y="629816"/>
            <a:ext cx="8229600" cy="710952"/>
          </a:xfrm>
        </p:spPr>
        <p:txBody>
          <a:bodyPr>
            <a:normAutofit/>
          </a:bodyPr>
          <a:lstStyle/>
          <a:p>
            <a:r>
              <a:rPr lang="es-ES" sz="2800" b="1" dirty="0">
                <a:solidFill>
                  <a:schemeClr val="accent6">
                    <a:lumMod val="75000"/>
                  </a:schemeClr>
                </a:solidFill>
              </a:rPr>
              <a:t>GENERACION DE </a:t>
            </a:r>
            <a:r>
              <a:rPr lang="es-ES" sz="2800" b="1" dirty="0" smtClean="0">
                <a:solidFill>
                  <a:schemeClr val="accent6">
                    <a:lumMod val="75000"/>
                  </a:schemeClr>
                </a:solidFill>
              </a:rPr>
              <a:t>MAPAS</a:t>
            </a:r>
            <a:endParaRPr lang="es-ES" sz="2800" b="1" dirty="0">
              <a:solidFill>
                <a:schemeClr val="accent6">
                  <a:lumMod val="75000"/>
                </a:schemeClr>
              </a:solidFill>
            </a:endParaRPr>
          </a:p>
        </p:txBody>
      </p:sp>
      <p:sp>
        <p:nvSpPr>
          <p:cNvPr id="3" name="2 Marcador de contenido"/>
          <p:cNvSpPr>
            <a:spLocks noGrp="1"/>
          </p:cNvSpPr>
          <p:nvPr>
            <p:ph idx="1"/>
          </p:nvPr>
        </p:nvSpPr>
        <p:spPr>
          <a:xfrm>
            <a:off x="500034" y="1500175"/>
            <a:ext cx="2055742" cy="571504"/>
          </a:xfrm>
        </p:spPr>
        <p:txBody>
          <a:bodyPr>
            <a:normAutofit lnSpcReduction="10000"/>
          </a:bodyPr>
          <a:lstStyle/>
          <a:p>
            <a:pPr marL="0" indent="0">
              <a:buNone/>
            </a:pPr>
            <a:r>
              <a:rPr lang="es-ES" sz="2800" b="1" dirty="0">
                <a:solidFill>
                  <a:schemeClr val="accent3">
                    <a:lumMod val="75000"/>
                  </a:schemeClr>
                </a:solidFill>
                <a:latin typeface="+mj-lt"/>
                <a:ea typeface="+mj-ea"/>
                <a:cs typeface="+mj-cs"/>
              </a:rPr>
              <a:t>ISOPRECIOS</a:t>
            </a:r>
            <a:r>
              <a:rPr lang="es-ES" dirty="0" smtClean="0"/>
              <a:t>:</a:t>
            </a:r>
          </a:p>
          <a:p>
            <a:pPr>
              <a:buNone/>
            </a:pPr>
            <a:endParaRPr lang="es-ES" dirty="0"/>
          </a:p>
        </p:txBody>
      </p:sp>
      <p:pic>
        <p:nvPicPr>
          <p:cNvPr id="6" name="5 Imagen" descr="PUNTOS_VALOR_CENTRO.jpg"/>
          <p:cNvPicPr>
            <a:picLocks noChangeAspect="1"/>
          </p:cNvPicPr>
          <p:nvPr/>
        </p:nvPicPr>
        <p:blipFill>
          <a:blip r:embed="rId3" cstate="print"/>
          <a:stretch>
            <a:fillRect/>
          </a:stretch>
        </p:blipFill>
        <p:spPr>
          <a:xfrm>
            <a:off x="1571604" y="2143116"/>
            <a:ext cx="3214710" cy="3772845"/>
          </a:xfrm>
          <a:prstGeom prst="rect">
            <a:avLst/>
          </a:prstGeom>
        </p:spPr>
      </p:pic>
      <p:pic>
        <p:nvPicPr>
          <p:cNvPr id="5122" name="Picture 2" descr="isoprecios_centro"/>
          <p:cNvPicPr>
            <a:picLocks noChangeAspect="1" noChangeArrowheads="1"/>
          </p:cNvPicPr>
          <p:nvPr/>
        </p:nvPicPr>
        <p:blipFill>
          <a:blip r:embed="rId4" cstate="print"/>
          <a:srcRect/>
          <a:stretch>
            <a:fillRect/>
          </a:stretch>
        </p:blipFill>
        <p:spPr bwMode="auto">
          <a:xfrm>
            <a:off x="4857752" y="2071678"/>
            <a:ext cx="3572008" cy="3929066"/>
          </a:xfrm>
          <a:prstGeom prst="rect">
            <a:avLst/>
          </a:prstGeom>
          <a:noFill/>
          <a:ln w="9525">
            <a:noFill/>
            <a:miter lim="800000"/>
            <a:headEnd/>
            <a:tailEnd/>
          </a:ln>
        </p:spPr>
      </p:pic>
    </p:spTree>
    <p:extLst>
      <p:ext uri="{BB962C8B-B14F-4D97-AF65-F5344CB8AC3E}">
        <p14:creationId xmlns:p14="http://schemas.microsoft.com/office/powerpoint/2010/main" val="3558806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ctrTitle"/>
          </p:nvPr>
        </p:nvSpPr>
        <p:spPr>
          <a:xfrm>
            <a:off x="642910" y="500043"/>
            <a:ext cx="7772400" cy="1056750"/>
          </a:xfrm>
        </p:spPr>
        <p:txBody>
          <a:bodyPr>
            <a:normAutofit/>
          </a:bodyPr>
          <a:lstStyle/>
          <a:p>
            <a:r>
              <a:rPr lang="es-ES" sz="2800" b="1" dirty="0" smtClean="0">
                <a:solidFill>
                  <a:schemeClr val="accent6">
                    <a:lumMod val="75000"/>
                  </a:schemeClr>
                </a:solidFill>
              </a:rPr>
              <a:t>AVALÚO </a:t>
            </a:r>
            <a:r>
              <a:rPr lang="es-ES" sz="2800" b="1" dirty="0">
                <a:solidFill>
                  <a:schemeClr val="accent6">
                    <a:lumMod val="75000"/>
                  </a:schemeClr>
                </a:solidFill>
              </a:rPr>
              <a:t>DEL INMUEBLE</a:t>
            </a:r>
          </a:p>
        </p:txBody>
      </p:sp>
      <p:sp>
        <p:nvSpPr>
          <p:cNvPr id="3" name="2 Subtítulo"/>
          <p:cNvSpPr>
            <a:spLocks noGrp="1"/>
          </p:cNvSpPr>
          <p:nvPr>
            <p:ph type="subTitle" idx="1"/>
          </p:nvPr>
        </p:nvSpPr>
        <p:spPr>
          <a:xfrm>
            <a:off x="857224" y="1772816"/>
            <a:ext cx="4214842" cy="1752600"/>
          </a:xfrm>
        </p:spPr>
        <p:txBody>
          <a:bodyPr>
            <a:normAutofit fontScale="25000" lnSpcReduction="20000"/>
          </a:bodyPr>
          <a:lstStyle/>
          <a:p>
            <a:r>
              <a:rPr lang="es-EC" dirty="0"/>
              <a:t> </a:t>
            </a:r>
            <a:endParaRPr lang="es-ES" dirty="0"/>
          </a:p>
          <a:p>
            <a:pPr algn="r"/>
            <a:r>
              <a:rPr lang="es-EC" sz="9600" dirty="0">
                <a:solidFill>
                  <a:schemeClr val="tx1"/>
                </a:solidFill>
              </a:rPr>
              <a:t>AP= AL + AC + AD</a:t>
            </a:r>
            <a:endParaRPr lang="es-ES" sz="9600" dirty="0">
              <a:solidFill>
                <a:schemeClr val="tx1"/>
              </a:solidFill>
            </a:endParaRPr>
          </a:p>
          <a:p>
            <a:pPr algn="l"/>
            <a:r>
              <a:rPr lang="es-EC" sz="9600" dirty="0">
                <a:solidFill>
                  <a:schemeClr val="tx1"/>
                </a:solidFill>
              </a:rPr>
              <a:t> </a:t>
            </a:r>
            <a:endParaRPr lang="es-ES" sz="9600" dirty="0">
              <a:solidFill>
                <a:schemeClr val="tx1"/>
              </a:solidFill>
            </a:endParaRPr>
          </a:p>
          <a:p>
            <a:pPr algn="l"/>
            <a:r>
              <a:rPr lang="es-EC" sz="9600" dirty="0">
                <a:solidFill>
                  <a:schemeClr val="tx1"/>
                </a:solidFill>
              </a:rPr>
              <a:t>Donde:</a:t>
            </a:r>
            <a:endParaRPr lang="es-ES" sz="9600" dirty="0">
              <a:solidFill>
                <a:schemeClr val="tx1"/>
              </a:solidFill>
            </a:endParaRPr>
          </a:p>
          <a:p>
            <a:pPr algn="l"/>
            <a:r>
              <a:rPr lang="es-EC" sz="9600" b="1" dirty="0">
                <a:solidFill>
                  <a:schemeClr val="tx1"/>
                </a:solidFill>
              </a:rPr>
              <a:t> </a:t>
            </a:r>
            <a:endParaRPr lang="es-ES" sz="9600" dirty="0">
              <a:solidFill>
                <a:schemeClr val="tx1"/>
              </a:solidFill>
            </a:endParaRPr>
          </a:p>
          <a:p>
            <a:pPr algn="l"/>
            <a:r>
              <a:rPr lang="es-EC" sz="9600" b="1" dirty="0">
                <a:solidFill>
                  <a:schemeClr val="tx1"/>
                </a:solidFill>
              </a:rPr>
              <a:t>AP= </a:t>
            </a:r>
            <a:r>
              <a:rPr lang="es-EC" sz="9600" dirty="0">
                <a:solidFill>
                  <a:schemeClr val="tx1"/>
                </a:solidFill>
              </a:rPr>
              <a:t>Avalúo del predio</a:t>
            </a:r>
            <a:endParaRPr lang="es-ES" sz="9600" dirty="0">
              <a:solidFill>
                <a:schemeClr val="tx1"/>
              </a:solidFill>
            </a:endParaRPr>
          </a:p>
          <a:p>
            <a:pPr algn="l"/>
            <a:r>
              <a:rPr lang="es-EC" sz="9600" b="1" dirty="0">
                <a:solidFill>
                  <a:schemeClr val="tx1"/>
                </a:solidFill>
              </a:rPr>
              <a:t>AL= </a:t>
            </a:r>
            <a:r>
              <a:rPr lang="es-EC" sz="9600" dirty="0">
                <a:solidFill>
                  <a:schemeClr val="tx1"/>
                </a:solidFill>
              </a:rPr>
              <a:t>Avalúo del lote</a:t>
            </a:r>
            <a:endParaRPr lang="es-ES" sz="9600" dirty="0">
              <a:solidFill>
                <a:schemeClr val="tx1"/>
              </a:solidFill>
            </a:endParaRPr>
          </a:p>
          <a:p>
            <a:pPr algn="l"/>
            <a:r>
              <a:rPr lang="es-EC" sz="9600" b="1" dirty="0">
                <a:solidFill>
                  <a:schemeClr val="tx1"/>
                </a:solidFill>
              </a:rPr>
              <a:t>AC= </a:t>
            </a:r>
            <a:r>
              <a:rPr lang="es-EC" sz="9600" dirty="0">
                <a:solidFill>
                  <a:schemeClr val="tx1"/>
                </a:solidFill>
              </a:rPr>
              <a:t>Avalúo de la construcción</a:t>
            </a:r>
            <a:endParaRPr lang="es-ES" sz="9600" dirty="0">
              <a:solidFill>
                <a:schemeClr val="tx1"/>
              </a:solidFill>
            </a:endParaRPr>
          </a:p>
          <a:p>
            <a:pPr algn="l"/>
            <a:r>
              <a:rPr lang="es-EC" sz="9600" b="1" dirty="0">
                <a:solidFill>
                  <a:schemeClr val="tx1"/>
                </a:solidFill>
              </a:rPr>
              <a:t>AD= </a:t>
            </a:r>
            <a:r>
              <a:rPr lang="es-EC" sz="9600" dirty="0">
                <a:solidFill>
                  <a:schemeClr val="tx1"/>
                </a:solidFill>
              </a:rPr>
              <a:t>Avalúo de los adicionales constructivos</a:t>
            </a:r>
            <a:endParaRPr lang="es-ES" sz="9600" dirty="0">
              <a:solidFill>
                <a:schemeClr val="tx1"/>
              </a:solidFill>
            </a:endParaRPr>
          </a:p>
          <a:p>
            <a:pPr algn="l"/>
            <a:endParaRPr lang="es-ES" dirty="0"/>
          </a:p>
        </p:txBody>
      </p:sp>
      <p:pic>
        <p:nvPicPr>
          <p:cNvPr id="7" name="6 Imagen"/>
          <p:cNvPicPr>
            <a:picLocks noChangeAspect="1"/>
          </p:cNvPicPr>
          <p:nvPr/>
        </p:nvPicPr>
        <p:blipFill>
          <a:blip r:embed="rId3" cstate="print">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tretch>
            <a:fillRect/>
          </a:stretch>
        </p:blipFill>
        <p:spPr>
          <a:xfrm>
            <a:off x="5076056" y="2420888"/>
            <a:ext cx="3563888" cy="2672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3461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ctrTitle"/>
          </p:nvPr>
        </p:nvSpPr>
        <p:spPr>
          <a:xfrm>
            <a:off x="642910" y="764703"/>
            <a:ext cx="7772400" cy="864097"/>
          </a:xfrm>
        </p:spPr>
        <p:txBody>
          <a:bodyPr/>
          <a:lstStyle/>
          <a:p>
            <a:r>
              <a:rPr lang="es-ES" sz="2800" b="1" dirty="0" smtClean="0">
                <a:solidFill>
                  <a:schemeClr val="accent6">
                    <a:lumMod val="75000"/>
                  </a:schemeClr>
                </a:solidFill>
              </a:rPr>
              <a:t>AVALÚO</a:t>
            </a:r>
            <a:r>
              <a:rPr lang="es-ES" dirty="0" smtClean="0"/>
              <a:t> </a:t>
            </a:r>
            <a:r>
              <a:rPr lang="es-ES" sz="2800" b="1" dirty="0">
                <a:solidFill>
                  <a:schemeClr val="accent6">
                    <a:lumMod val="75000"/>
                  </a:schemeClr>
                </a:solidFill>
              </a:rPr>
              <a:t>DEL LOTE</a:t>
            </a:r>
          </a:p>
        </p:txBody>
      </p:sp>
      <p:sp>
        <p:nvSpPr>
          <p:cNvPr id="3" name="2 Subtítulo"/>
          <p:cNvSpPr>
            <a:spLocks noGrp="1"/>
          </p:cNvSpPr>
          <p:nvPr>
            <p:ph type="subTitle" idx="1"/>
          </p:nvPr>
        </p:nvSpPr>
        <p:spPr>
          <a:xfrm>
            <a:off x="785786" y="1928802"/>
            <a:ext cx="4214842" cy="2071702"/>
          </a:xfrm>
        </p:spPr>
        <p:txBody>
          <a:bodyPr>
            <a:normAutofit fontScale="25000" lnSpcReduction="20000"/>
          </a:bodyPr>
          <a:lstStyle/>
          <a:p>
            <a:r>
              <a:rPr lang="es-EC" dirty="0"/>
              <a:t> </a:t>
            </a:r>
            <a:endParaRPr lang="es-ES" dirty="0"/>
          </a:p>
          <a:p>
            <a:pPr algn="r"/>
            <a:r>
              <a:rPr lang="es-EC" sz="9600" dirty="0">
                <a:solidFill>
                  <a:schemeClr val="tx1"/>
                </a:solidFill>
              </a:rPr>
              <a:t>AP= AL + AC + AD</a:t>
            </a:r>
            <a:endParaRPr lang="es-ES" sz="9600" dirty="0">
              <a:solidFill>
                <a:schemeClr val="tx1"/>
              </a:solidFill>
            </a:endParaRPr>
          </a:p>
          <a:p>
            <a:pPr algn="l"/>
            <a:r>
              <a:rPr lang="es-EC" sz="9600" dirty="0">
                <a:solidFill>
                  <a:schemeClr val="tx1"/>
                </a:solidFill>
              </a:rPr>
              <a:t> </a:t>
            </a:r>
            <a:endParaRPr lang="es-ES" sz="9600" dirty="0">
              <a:solidFill>
                <a:schemeClr val="tx1"/>
              </a:solidFill>
            </a:endParaRPr>
          </a:p>
          <a:p>
            <a:pPr algn="l" hangingPunct="0"/>
            <a:r>
              <a:rPr lang="es-MX" sz="8000" dirty="0">
                <a:solidFill>
                  <a:schemeClr val="tx1"/>
                </a:solidFill>
              </a:rPr>
              <a:t>Donde :</a:t>
            </a:r>
            <a:endParaRPr lang="es-ES" sz="8000" dirty="0">
              <a:solidFill>
                <a:schemeClr val="tx1"/>
              </a:solidFill>
            </a:endParaRPr>
          </a:p>
          <a:p>
            <a:pPr algn="l" hangingPunct="0"/>
            <a:r>
              <a:rPr lang="es-MX" sz="8000" dirty="0">
                <a:solidFill>
                  <a:schemeClr val="tx1"/>
                </a:solidFill>
              </a:rPr>
              <a:t> </a:t>
            </a:r>
            <a:endParaRPr lang="es-ES" sz="8000" dirty="0">
              <a:solidFill>
                <a:schemeClr val="tx1"/>
              </a:solidFill>
            </a:endParaRPr>
          </a:p>
          <a:p>
            <a:pPr algn="l" hangingPunct="0"/>
            <a:r>
              <a:rPr lang="es-MX" sz="8000" b="1" dirty="0">
                <a:solidFill>
                  <a:schemeClr val="tx1"/>
                </a:solidFill>
              </a:rPr>
              <a:t>Al </a:t>
            </a:r>
            <a:r>
              <a:rPr lang="es-MX" sz="8000" dirty="0">
                <a:solidFill>
                  <a:schemeClr val="tx1"/>
                </a:solidFill>
              </a:rPr>
              <a:t> = Avalúo del lote</a:t>
            </a:r>
            <a:endParaRPr lang="es-ES" sz="8000" dirty="0">
              <a:solidFill>
                <a:schemeClr val="tx1"/>
              </a:solidFill>
            </a:endParaRPr>
          </a:p>
          <a:p>
            <a:pPr algn="l" hangingPunct="0"/>
            <a:r>
              <a:rPr lang="es-MX" sz="8000" b="1" dirty="0">
                <a:solidFill>
                  <a:schemeClr val="tx1"/>
                </a:solidFill>
              </a:rPr>
              <a:t>Pa</a:t>
            </a:r>
            <a:r>
              <a:rPr lang="es-MX" sz="8000" dirty="0">
                <a:solidFill>
                  <a:schemeClr val="tx1"/>
                </a:solidFill>
              </a:rPr>
              <a:t> = Valor por m2 de terreno del Área de Intervención Valorativa Urbana  (AIVAU) .</a:t>
            </a:r>
            <a:endParaRPr lang="es-ES" sz="8000" dirty="0">
              <a:solidFill>
                <a:schemeClr val="tx1"/>
              </a:solidFill>
            </a:endParaRPr>
          </a:p>
          <a:p>
            <a:pPr algn="l" hangingPunct="0"/>
            <a:r>
              <a:rPr lang="es-MX" sz="8000" b="1" dirty="0" err="1">
                <a:solidFill>
                  <a:schemeClr val="tx1"/>
                </a:solidFill>
              </a:rPr>
              <a:t>Sa</a:t>
            </a:r>
            <a:r>
              <a:rPr lang="es-MX" sz="8000" b="1" dirty="0">
                <a:solidFill>
                  <a:schemeClr val="tx1"/>
                </a:solidFill>
              </a:rPr>
              <a:t> </a:t>
            </a:r>
            <a:r>
              <a:rPr lang="es-MX" sz="8000" dirty="0">
                <a:solidFill>
                  <a:schemeClr val="tx1"/>
                </a:solidFill>
              </a:rPr>
              <a:t>= Área en m2 del lote</a:t>
            </a:r>
            <a:endParaRPr lang="es-ES" sz="8000" dirty="0">
              <a:solidFill>
                <a:schemeClr val="tx1"/>
              </a:solidFill>
            </a:endParaRPr>
          </a:p>
          <a:p>
            <a:pPr algn="l" hangingPunct="0"/>
            <a:r>
              <a:rPr lang="es-MX" sz="8000" b="1" dirty="0" err="1">
                <a:solidFill>
                  <a:schemeClr val="tx1"/>
                </a:solidFill>
              </a:rPr>
              <a:t>Fc</a:t>
            </a:r>
            <a:r>
              <a:rPr lang="es-MX" sz="8000" b="1" dirty="0">
                <a:solidFill>
                  <a:schemeClr val="tx1"/>
                </a:solidFill>
              </a:rPr>
              <a:t> </a:t>
            </a:r>
            <a:r>
              <a:rPr lang="es-MX" sz="8000" dirty="0">
                <a:solidFill>
                  <a:schemeClr val="tx1"/>
                </a:solidFill>
              </a:rPr>
              <a:t>= Factor de corrección total</a:t>
            </a:r>
            <a:endParaRPr lang="es-ES" sz="8000" dirty="0">
              <a:solidFill>
                <a:schemeClr val="tx1"/>
              </a:solidFill>
            </a:endParaRPr>
          </a:p>
        </p:txBody>
      </p:sp>
    </p:spTree>
    <p:extLst>
      <p:ext uri="{BB962C8B-B14F-4D97-AF65-F5344CB8AC3E}">
        <p14:creationId xmlns:p14="http://schemas.microsoft.com/office/powerpoint/2010/main" val="2708944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ctrTitle"/>
          </p:nvPr>
        </p:nvSpPr>
        <p:spPr>
          <a:xfrm>
            <a:off x="642910" y="764703"/>
            <a:ext cx="7772400" cy="864097"/>
          </a:xfrm>
        </p:spPr>
        <p:txBody>
          <a:bodyPr/>
          <a:lstStyle/>
          <a:p>
            <a:r>
              <a:rPr lang="es-ES" sz="2800" b="1" dirty="0" smtClean="0">
                <a:solidFill>
                  <a:schemeClr val="accent6">
                    <a:lumMod val="75000"/>
                  </a:schemeClr>
                </a:solidFill>
              </a:rPr>
              <a:t>AVALÚO</a:t>
            </a:r>
            <a:r>
              <a:rPr lang="es-ES" dirty="0" smtClean="0"/>
              <a:t> </a:t>
            </a:r>
            <a:r>
              <a:rPr lang="es-ES" sz="2800" b="1" dirty="0">
                <a:solidFill>
                  <a:schemeClr val="accent6">
                    <a:lumMod val="75000"/>
                  </a:schemeClr>
                </a:solidFill>
              </a:rPr>
              <a:t>DEL LOTE</a:t>
            </a: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2899"/>
          </a:xfrm>
          <a:prstGeom prst="rect">
            <a:avLst/>
          </a:prstGeom>
        </p:spPr>
      </p:pic>
    </p:spTree>
    <p:extLst>
      <p:ext uri="{BB962C8B-B14F-4D97-AF65-F5344CB8AC3E}">
        <p14:creationId xmlns:p14="http://schemas.microsoft.com/office/powerpoint/2010/main" val="2085173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ctrTitle"/>
          </p:nvPr>
        </p:nvSpPr>
        <p:spPr>
          <a:xfrm>
            <a:off x="642910" y="500042"/>
            <a:ext cx="7772400" cy="1470025"/>
          </a:xfrm>
        </p:spPr>
        <p:txBody>
          <a:bodyPr>
            <a:normAutofit/>
          </a:bodyPr>
          <a:lstStyle/>
          <a:p>
            <a:r>
              <a:rPr lang="es-ES" sz="2800" b="1" dirty="0" smtClean="0">
                <a:solidFill>
                  <a:schemeClr val="accent6">
                    <a:lumMod val="75000"/>
                  </a:schemeClr>
                </a:solidFill>
              </a:rPr>
              <a:t>AVALÚO </a:t>
            </a:r>
            <a:r>
              <a:rPr lang="es-ES" sz="2800" b="1" dirty="0">
                <a:solidFill>
                  <a:schemeClr val="accent6">
                    <a:lumMod val="75000"/>
                  </a:schemeClr>
                </a:solidFill>
              </a:rPr>
              <a:t>DE LA CONSTRUCCIÒN</a:t>
            </a:r>
          </a:p>
        </p:txBody>
      </p:sp>
      <p:sp>
        <p:nvSpPr>
          <p:cNvPr id="3" name="2 Subtítulo"/>
          <p:cNvSpPr>
            <a:spLocks noGrp="1"/>
          </p:cNvSpPr>
          <p:nvPr>
            <p:ph type="subTitle" idx="1"/>
          </p:nvPr>
        </p:nvSpPr>
        <p:spPr>
          <a:xfrm>
            <a:off x="1811568" y="1772816"/>
            <a:ext cx="6000792" cy="4000528"/>
          </a:xfrm>
        </p:spPr>
        <p:txBody>
          <a:bodyPr>
            <a:normAutofit fontScale="70000" lnSpcReduction="20000"/>
          </a:bodyPr>
          <a:lstStyle/>
          <a:p>
            <a:pPr algn="l"/>
            <a:r>
              <a:rPr lang="es-EC" dirty="0"/>
              <a:t> </a:t>
            </a:r>
            <a:endParaRPr lang="es-ES" dirty="0"/>
          </a:p>
          <a:p>
            <a:pPr algn="l"/>
            <a:r>
              <a:rPr lang="es-ES" sz="2800" b="1" dirty="0">
                <a:solidFill>
                  <a:schemeClr val="tx1"/>
                </a:solidFill>
              </a:rPr>
              <a:t> </a:t>
            </a:r>
            <a:r>
              <a:rPr lang="es-ES" sz="2800" b="1" dirty="0" smtClean="0">
                <a:solidFill>
                  <a:schemeClr val="tx1"/>
                </a:solidFill>
              </a:rPr>
              <a:t>                         </a:t>
            </a:r>
            <a:r>
              <a:rPr lang="es-ES" sz="2800" b="1" dirty="0" err="1" smtClean="0">
                <a:solidFill>
                  <a:schemeClr val="tx1"/>
                </a:solidFill>
              </a:rPr>
              <a:t>Vc</a:t>
            </a:r>
            <a:r>
              <a:rPr lang="es-ES" sz="2800" b="1" dirty="0" smtClean="0">
                <a:solidFill>
                  <a:schemeClr val="tx1"/>
                </a:solidFill>
              </a:rPr>
              <a:t> </a:t>
            </a:r>
            <a:r>
              <a:rPr lang="es-ES" sz="2800" b="1" dirty="0">
                <a:solidFill>
                  <a:schemeClr val="tx1"/>
                </a:solidFill>
              </a:rPr>
              <a:t>= Área  x  (valor x m2)  x  </a:t>
            </a:r>
            <a:r>
              <a:rPr lang="es-ES" sz="2800" b="1" dirty="0" err="1">
                <a:solidFill>
                  <a:schemeClr val="tx1"/>
                </a:solidFill>
              </a:rPr>
              <a:t>Fc</a:t>
            </a:r>
            <a:endParaRPr lang="es-ES" sz="2800" b="1" dirty="0">
              <a:solidFill>
                <a:schemeClr val="tx1"/>
              </a:solidFill>
            </a:endParaRPr>
          </a:p>
          <a:p>
            <a:pPr algn="r"/>
            <a:endParaRPr lang="es-ES" sz="2800" dirty="0" smtClean="0">
              <a:solidFill>
                <a:schemeClr val="tx1"/>
              </a:solidFill>
            </a:endParaRPr>
          </a:p>
          <a:p>
            <a:pPr algn="r"/>
            <a:endParaRPr lang="es-ES" sz="2800" dirty="0">
              <a:solidFill>
                <a:schemeClr val="tx1"/>
              </a:solidFill>
            </a:endParaRPr>
          </a:p>
          <a:p>
            <a:pPr algn="l"/>
            <a:r>
              <a:rPr lang="es-ES" sz="2800" b="1" dirty="0" smtClean="0">
                <a:solidFill>
                  <a:schemeClr val="tx1"/>
                </a:solidFill>
              </a:rPr>
              <a:t>Donde</a:t>
            </a:r>
            <a:endParaRPr lang="es-ES" sz="2800" b="1" dirty="0">
              <a:solidFill>
                <a:schemeClr val="tx1"/>
              </a:solidFill>
            </a:endParaRPr>
          </a:p>
          <a:p>
            <a:pPr algn="l"/>
            <a:endParaRPr lang="es-ES" sz="2800" dirty="0" smtClean="0">
              <a:solidFill>
                <a:schemeClr val="tx1"/>
              </a:solidFill>
            </a:endParaRPr>
          </a:p>
          <a:p>
            <a:pPr algn="l"/>
            <a:endParaRPr lang="es-ES" sz="2800" dirty="0">
              <a:solidFill>
                <a:schemeClr val="tx1"/>
              </a:solidFill>
            </a:endParaRPr>
          </a:p>
          <a:p>
            <a:pPr algn="l"/>
            <a:r>
              <a:rPr lang="es-ES" sz="2800" b="1" dirty="0" err="1" smtClean="0">
                <a:solidFill>
                  <a:schemeClr val="tx1"/>
                </a:solidFill>
              </a:rPr>
              <a:t>Vc</a:t>
            </a:r>
            <a:r>
              <a:rPr lang="es-ES" sz="2800" dirty="0">
                <a:solidFill>
                  <a:schemeClr val="tx1"/>
                </a:solidFill>
              </a:rPr>
              <a:t>		=	Valor de la construcción</a:t>
            </a:r>
          </a:p>
          <a:p>
            <a:pPr algn="l"/>
            <a:r>
              <a:rPr lang="es-ES" sz="2800" b="1" dirty="0">
                <a:solidFill>
                  <a:schemeClr val="tx1"/>
                </a:solidFill>
              </a:rPr>
              <a:t>Área</a:t>
            </a:r>
            <a:r>
              <a:rPr lang="es-ES" sz="2800" dirty="0">
                <a:solidFill>
                  <a:schemeClr val="tx1"/>
                </a:solidFill>
              </a:rPr>
              <a:t>		= 	Área de la construcción</a:t>
            </a:r>
          </a:p>
          <a:p>
            <a:pPr algn="l"/>
            <a:r>
              <a:rPr lang="es-ES" sz="2800" b="1" dirty="0">
                <a:solidFill>
                  <a:schemeClr val="tx1"/>
                </a:solidFill>
              </a:rPr>
              <a:t>Valor x m2</a:t>
            </a:r>
            <a:r>
              <a:rPr lang="es-ES" sz="2800" dirty="0">
                <a:solidFill>
                  <a:schemeClr val="tx1"/>
                </a:solidFill>
              </a:rPr>
              <a:t>	= 	Valor por metro cuadrado de </a:t>
            </a:r>
            <a:r>
              <a:rPr lang="es-ES" sz="2800" b="1" dirty="0">
                <a:solidFill>
                  <a:schemeClr val="tx1"/>
                </a:solidFill>
              </a:rPr>
              <a:t>construcción</a:t>
            </a:r>
          </a:p>
          <a:p>
            <a:pPr algn="l"/>
            <a:r>
              <a:rPr lang="es-ES" sz="2800" dirty="0">
                <a:solidFill>
                  <a:schemeClr val="tx1"/>
                </a:solidFill>
              </a:rPr>
              <a:t> </a:t>
            </a:r>
            <a:r>
              <a:rPr lang="es-ES" sz="2800" b="1" dirty="0" err="1">
                <a:solidFill>
                  <a:schemeClr val="tx1"/>
                </a:solidFill>
              </a:rPr>
              <a:t>Fc</a:t>
            </a:r>
            <a:r>
              <a:rPr lang="es-ES" sz="2800" dirty="0">
                <a:solidFill>
                  <a:schemeClr val="tx1"/>
                </a:solidFill>
              </a:rPr>
              <a:t>		= 	Factores de corrección.</a:t>
            </a:r>
          </a:p>
        </p:txBody>
      </p:sp>
    </p:spTree>
    <p:extLst>
      <p:ext uri="{BB962C8B-B14F-4D97-AF65-F5344CB8AC3E}">
        <p14:creationId xmlns:p14="http://schemas.microsoft.com/office/powerpoint/2010/main" val="2534930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7" name="6 Imagen"/>
          <p:cNvPicPr>
            <a:picLocks noChangeAspect="1"/>
          </p:cNvPicPr>
          <p:nvPr/>
        </p:nvPicPr>
        <p:blipFill rotWithShape="1">
          <a:blip r:embed="rId3">
            <a:extLst>
              <a:ext uri="{28A0092B-C50C-407E-A947-70E740481C1C}">
                <a14:useLocalDpi xmlns:a14="http://schemas.microsoft.com/office/drawing/2010/main" val="0"/>
              </a:ext>
            </a:extLst>
          </a:blip>
          <a:srcRect l="6061" t="9292" r="26970"/>
          <a:stretch/>
        </p:blipFill>
        <p:spPr>
          <a:xfrm>
            <a:off x="1331640" y="1052736"/>
            <a:ext cx="5832648" cy="5112568"/>
          </a:xfrm>
          <a:prstGeom prst="rect">
            <a:avLst/>
          </a:prstGeom>
        </p:spPr>
      </p:pic>
      <p:sp>
        <p:nvSpPr>
          <p:cNvPr id="8" name="1 Título"/>
          <p:cNvSpPr>
            <a:spLocks noGrp="1"/>
          </p:cNvSpPr>
          <p:nvPr>
            <p:ph type="ctrTitle"/>
          </p:nvPr>
        </p:nvSpPr>
        <p:spPr>
          <a:xfrm>
            <a:off x="642910" y="500043"/>
            <a:ext cx="7772400" cy="696710"/>
          </a:xfrm>
        </p:spPr>
        <p:txBody>
          <a:bodyPr>
            <a:normAutofit/>
          </a:bodyPr>
          <a:lstStyle/>
          <a:p>
            <a:r>
              <a:rPr lang="es-ES" sz="2800" b="1" dirty="0" smtClean="0">
                <a:solidFill>
                  <a:schemeClr val="accent6">
                    <a:lumMod val="75000"/>
                  </a:schemeClr>
                </a:solidFill>
              </a:rPr>
              <a:t>TIPOLOGÍAS CONSTRUCTIVAS</a:t>
            </a:r>
            <a:endParaRPr lang="es-ES" sz="2800" b="1" dirty="0">
              <a:solidFill>
                <a:schemeClr val="accent6">
                  <a:lumMod val="75000"/>
                </a:schemeClr>
              </a:solidFill>
            </a:endParaRPr>
          </a:p>
        </p:txBody>
      </p:sp>
    </p:spTree>
    <p:extLst>
      <p:ext uri="{BB962C8B-B14F-4D97-AF65-F5344CB8AC3E}">
        <p14:creationId xmlns:p14="http://schemas.microsoft.com/office/powerpoint/2010/main" val="142477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457200" y="418654"/>
            <a:ext cx="8229600" cy="994122"/>
          </a:xfrm>
        </p:spPr>
        <p:txBody>
          <a:bodyPr>
            <a:normAutofit/>
          </a:bodyPr>
          <a:lstStyle/>
          <a:p>
            <a:r>
              <a:rPr lang="es-EC" sz="2800" b="1" dirty="0" smtClean="0">
                <a:solidFill>
                  <a:schemeClr val="accent6">
                    <a:lumMod val="75000"/>
                  </a:schemeClr>
                </a:solidFill>
              </a:rPr>
              <a:t>METODOLOGÍA </a:t>
            </a:r>
            <a:r>
              <a:rPr lang="es-EC" sz="2800" b="1" dirty="0">
                <a:solidFill>
                  <a:schemeClr val="accent6">
                    <a:lumMod val="75000"/>
                  </a:schemeClr>
                </a:solidFill>
              </a:rPr>
              <a:t>RECOMENDADA</a:t>
            </a:r>
          </a:p>
        </p:txBody>
      </p:sp>
      <p:sp>
        <p:nvSpPr>
          <p:cNvPr id="3" name="2 Marcador de contenido"/>
          <p:cNvSpPr>
            <a:spLocks noGrp="1"/>
          </p:cNvSpPr>
          <p:nvPr>
            <p:ph idx="1"/>
          </p:nvPr>
        </p:nvSpPr>
        <p:spPr/>
        <p:txBody>
          <a:bodyPr>
            <a:normAutofit/>
          </a:bodyPr>
          <a:lstStyle/>
          <a:p>
            <a:pPr algn="just"/>
            <a:r>
              <a:rPr lang="es-EC" sz="2800" dirty="0" smtClean="0"/>
              <a:t>Después de revisar los resultados de las metodologías probadas podemos concluir que la que más se ajusta a la realidad del valor de mercado es en la que se utiliza los ejes viales para homogeneizar los precios de las AIVAS, que es la metodología que utiliza el Municipio de Quito.</a:t>
            </a:r>
          </a:p>
          <a:p>
            <a:pPr marL="0" indent="0" algn="just">
              <a:buNone/>
            </a:pPr>
            <a:endParaRPr lang="es-EC" sz="2800" dirty="0" smtClean="0"/>
          </a:p>
          <a:p>
            <a:pPr algn="just"/>
            <a:r>
              <a:rPr lang="es-EC" sz="2800" dirty="0" smtClean="0"/>
              <a:t>De esta forma tenemos valores más cercanos al valor comercial de cada uno de los predios.</a:t>
            </a:r>
            <a:endParaRPr lang="es-EC" sz="2800" dirty="0"/>
          </a:p>
        </p:txBody>
      </p:sp>
    </p:spTree>
    <p:extLst>
      <p:ext uri="{BB962C8B-B14F-4D97-AF65-F5344CB8AC3E}">
        <p14:creationId xmlns:p14="http://schemas.microsoft.com/office/powerpoint/2010/main" val="3118356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457200" y="2291782"/>
            <a:ext cx="8229600" cy="1143000"/>
          </a:xfrm>
        </p:spPr>
        <p:txBody>
          <a:bodyPr>
            <a:normAutofit/>
          </a:bodyPr>
          <a:lstStyle/>
          <a:p>
            <a:r>
              <a:rPr lang="es-ES" sz="4000" b="1" dirty="0">
                <a:solidFill>
                  <a:schemeClr val="accent1">
                    <a:lumMod val="75000"/>
                  </a:schemeClr>
                </a:solidFill>
              </a:rPr>
              <a:t>CONCLUSIONES</a:t>
            </a:r>
          </a:p>
        </p:txBody>
      </p:sp>
    </p:spTree>
    <p:extLst>
      <p:ext uri="{BB962C8B-B14F-4D97-AF65-F5344CB8AC3E}">
        <p14:creationId xmlns:p14="http://schemas.microsoft.com/office/powerpoint/2010/main" val="1644094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p:txBody>
          <a:bodyPr/>
          <a:lstStyle/>
          <a:p>
            <a:r>
              <a:rPr lang="es-ES" sz="2800" b="1" dirty="0">
                <a:solidFill>
                  <a:schemeClr val="accent6">
                    <a:lumMod val="75000"/>
                  </a:schemeClr>
                </a:solidFill>
              </a:rPr>
              <a:t>CONCLUSIONES</a:t>
            </a:r>
          </a:p>
        </p:txBody>
      </p:sp>
      <p:sp>
        <p:nvSpPr>
          <p:cNvPr id="3" name="2 Marcador de contenido"/>
          <p:cNvSpPr>
            <a:spLocks noGrp="1"/>
          </p:cNvSpPr>
          <p:nvPr>
            <p:ph idx="1"/>
          </p:nvPr>
        </p:nvSpPr>
        <p:spPr>
          <a:xfrm>
            <a:off x="457200" y="1351309"/>
            <a:ext cx="8229600" cy="4525963"/>
          </a:xfrm>
        </p:spPr>
        <p:txBody>
          <a:bodyPr>
            <a:noAutofit/>
          </a:bodyPr>
          <a:lstStyle/>
          <a:p>
            <a:pPr algn="just"/>
            <a:r>
              <a:rPr lang="es-ES" sz="2000" dirty="0" smtClean="0"/>
              <a:t>Para </a:t>
            </a:r>
            <a:r>
              <a:rPr lang="es-ES" sz="2000" dirty="0"/>
              <a:t>obtener un buen resultado del estudio de campo respecto a la valoración se debe escoger bien la muestra y sobre todo tener en cuenta la fuente de donde proviene la </a:t>
            </a:r>
            <a:r>
              <a:rPr lang="es-ES" sz="2000" dirty="0" smtClean="0"/>
              <a:t>información.</a:t>
            </a:r>
          </a:p>
          <a:p>
            <a:pPr algn="just"/>
            <a:r>
              <a:rPr lang="es-ES" sz="2000" dirty="0" smtClean="0"/>
              <a:t>En el país no se dispone de una Normativa ni un Manual de Procedimientos para la Valoración Predial, lo cual hace que cada municipalidad tome la decisión respecto a la Metodología a usarse, haciendo que no exista uniformidad en cuanto los factores aplicados.</a:t>
            </a:r>
          </a:p>
          <a:p>
            <a:pPr algn="just"/>
            <a:r>
              <a:rPr lang="es-ES" sz="2000" dirty="0" smtClean="0"/>
              <a:t>La </a:t>
            </a:r>
            <a:r>
              <a:rPr lang="es-ES" sz="2000" dirty="0"/>
              <a:t>información con la que cuentan los municipios no siempre está actualizada, ni es la suficiente para aplicar la metodología propuesta</a:t>
            </a:r>
            <a:r>
              <a:rPr lang="es-ES" sz="2000" dirty="0" smtClean="0"/>
              <a:t>.</a:t>
            </a:r>
            <a:endParaRPr lang="es-ES" sz="2000" dirty="0"/>
          </a:p>
        </p:txBody>
      </p:sp>
    </p:spTree>
    <p:extLst>
      <p:ext uri="{BB962C8B-B14F-4D97-AF65-F5344CB8AC3E}">
        <p14:creationId xmlns:p14="http://schemas.microsoft.com/office/powerpoint/2010/main" val="164775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p:txBody>
          <a:bodyPr/>
          <a:lstStyle/>
          <a:p>
            <a:r>
              <a:rPr lang="es-ES" sz="2800" b="1" dirty="0">
                <a:solidFill>
                  <a:schemeClr val="accent6">
                    <a:lumMod val="75000"/>
                  </a:schemeClr>
                </a:solidFill>
              </a:rPr>
              <a:t>CONCLUSIONES</a:t>
            </a:r>
          </a:p>
        </p:txBody>
      </p:sp>
      <p:sp>
        <p:nvSpPr>
          <p:cNvPr id="3" name="2 Marcador de contenido"/>
          <p:cNvSpPr>
            <a:spLocks noGrp="1"/>
          </p:cNvSpPr>
          <p:nvPr>
            <p:ph idx="1"/>
          </p:nvPr>
        </p:nvSpPr>
        <p:spPr>
          <a:xfrm>
            <a:off x="457200" y="1196752"/>
            <a:ext cx="8229600" cy="4525963"/>
          </a:xfrm>
        </p:spPr>
        <p:txBody>
          <a:bodyPr>
            <a:noAutofit/>
          </a:bodyPr>
          <a:lstStyle/>
          <a:p>
            <a:pPr algn="just"/>
            <a:r>
              <a:rPr lang="es-ES" sz="2000" dirty="0" smtClean="0"/>
              <a:t>Es </a:t>
            </a:r>
            <a:r>
              <a:rPr lang="es-ES" sz="2000" dirty="0"/>
              <a:t>necesario hacer un mantenimiento de los planos de valoración, puesto que las condiciones de la ciudad cambia constantemente, lo cual influye en los avalúos y si queremos contar con avalúos reales debemos estar actualizados.</a:t>
            </a:r>
          </a:p>
          <a:p>
            <a:pPr algn="just"/>
            <a:r>
              <a:rPr lang="es-ES" sz="2000" dirty="0" smtClean="0"/>
              <a:t>Es </a:t>
            </a:r>
            <a:r>
              <a:rPr lang="es-ES" sz="2000" dirty="0"/>
              <a:t>importante que los Municipios cuenten con cartografía catastral en formato digital, así como los mapas temáticos necesarios para aplicar el Modelo de Valoración propuesto </a:t>
            </a:r>
            <a:r>
              <a:rPr lang="es-ES" sz="2000" dirty="0" smtClean="0"/>
              <a:t>.</a:t>
            </a:r>
          </a:p>
          <a:p>
            <a:pPr algn="just"/>
            <a:r>
              <a:rPr lang="es-ES" sz="2000" dirty="0" smtClean="0"/>
              <a:t>La ciudadanía se verá beneficiada </a:t>
            </a:r>
            <a:r>
              <a:rPr lang="es-ES" sz="2000" dirty="0"/>
              <a:t>porque tendrá avalúos justos de sus propiedades y por ende los impuestos a pagar también serán ajustados a la realidad.</a:t>
            </a:r>
          </a:p>
          <a:p>
            <a:pPr algn="just"/>
            <a:r>
              <a:rPr lang="es-ES" sz="2000" dirty="0" smtClean="0"/>
              <a:t>La </a:t>
            </a:r>
            <a:r>
              <a:rPr lang="es-ES" sz="2000" dirty="0"/>
              <a:t>Municipalidad </a:t>
            </a:r>
            <a:r>
              <a:rPr lang="es-ES" sz="2000" dirty="0" smtClean="0"/>
              <a:t>se beneficia porque </a:t>
            </a:r>
            <a:r>
              <a:rPr lang="es-ES" sz="2000" dirty="0"/>
              <a:t>sabremos el verdadero valor de la ciudad y por lo tanto se podrá planificar con ingresos reales.</a:t>
            </a:r>
          </a:p>
          <a:p>
            <a:pPr marL="0" indent="0" algn="just">
              <a:buNone/>
            </a:pPr>
            <a:r>
              <a:rPr lang="es-ES" sz="1600" dirty="0"/>
              <a:t>	</a:t>
            </a:r>
          </a:p>
        </p:txBody>
      </p:sp>
    </p:spTree>
    <p:extLst>
      <p:ext uri="{BB962C8B-B14F-4D97-AF65-F5344CB8AC3E}">
        <p14:creationId xmlns:p14="http://schemas.microsoft.com/office/powerpoint/2010/main" val="300330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17481" y="-58305"/>
            <a:ext cx="9144000" cy="6902450"/>
          </a:xfrm>
          <a:prstGeom prst="rect">
            <a:avLst/>
          </a:prstGeom>
          <a:noFill/>
          <a:ln w="9525">
            <a:noFill/>
            <a:miter lim="800000"/>
            <a:headEnd/>
            <a:tailEnd/>
          </a:ln>
        </p:spPr>
      </p:pic>
      <p:sp>
        <p:nvSpPr>
          <p:cNvPr id="5" name="2 Subtítulo"/>
          <p:cNvSpPr txBox="1">
            <a:spLocks/>
          </p:cNvSpPr>
          <p:nvPr/>
        </p:nvSpPr>
        <p:spPr>
          <a:xfrm>
            <a:off x="770714" y="509999"/>
            <a:ext cx="7567610" cy="785818"/>
          </a:xfrm>
          <a:prstGeom prst="rect">
            <a:avLst/>
          </a:prstGeom>
        </p:spPr>
        <p:txBody>
          <a:bodyPr/>
          <a:lstStyle/>
          <a:p>
            <a:pPr marL="274320" lvl="0" indent="-274320" algn="ctr">
              <a:spcBef>
                <a:spcPts val="600"/>
              </a:spcBef>
              <a:buClr>
                <a:schemeClr val="accent2"/>
              </a:buClr>
              <a:buSzPct val="85000"/>
            </a:pPr>
            <a:r>
              <a:rPr lang="es-EC" sz="30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Generalidades del Distrito Metropolitano de Quito</a:t>
            </a:r>
            <a:endParaRPr kumimoji="0" lang="es-EC" sz="3000" b="1" i="0"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
        <p:nvSpPr>
          <p:cNvPr id="2" name="1 CuadroTexto"/>
          <p:cNvSpPr txBox="1"/>
          <p:nvPr/>
        </p:nvSpPr>
        <p:spPr>
          <a:xfrm>
            <a:off x="3059832" y="2996952"/>
            <a:ext cx="180020" cy="184666"/>
          </a:xfrm>
          <a:prstGeom prst="rect">
            <a:avLst/>
          </a:prstGeom>
          <a:noFill/>
        </p:spPr>
        <p:txBody>
          <a:bodyPr wrap="square" rtlCol="0">
            <a:spAutoFit/>
          </a:bodyPr>
          <a:lstStyle/>
          <a:p>
            <a:endParaRPr lang="es-EC" dirty="0"/>
          </a:p>
        </p:txBody>
      </p:sp>
      <p:sp>
        <p:nvSpPr>
          <p:cNvPr id="8" name="7 CuadroTexto"/>
          <p:cNvSpPr txBox="1"/>
          <p:nvPr/>
        </p:nvSpPr>
        <p:spPr>
          <a:xfrm>
            <a:off x="5076056" y="1956896"/>
            <a:ext cx="3744416" cy="3416320"/>
          </a:xfrm>
          <a:prstGeom prst="rect">
            <a:avLst/>
          </a:prstGeom>
          <a:noFill/>
        </p:spPr>
        <p:txBody>
          <a:bodyPr wrap="square">
            <a:spAutoFit/>
          </a:bodyPr>
          <a:lstStyle/>
          <a:p>
            <a:pPr marL="285750" lvl="0" indent="-285750">
              <a:lnSpc>
                <a:spcPct val="150000"/>
              </a:lnSpc>
              <a:buFont typeface="Wingdings" panose="05000000000000000000" pitchFamily="2" charset="2"/>
              <a:buChar char="Ø"/>
            </a:pPr>
            <a:r>
              <a:rPr lang="es-ES" b="1" dirty="0" smtClean="0"/>
              <a:t>Altitud: </a:t>
            </a:r>
            <a:r>
              <a:rPr lang="es-ES" dirty="0"/>
              <a:t>promedio </a:t>
            </a:r>
            <a:r>
              <a:rPr lang="es-ES" dirty="0" smtClean="0"/>
              <a:t>de </a:t>
            </a:r>
            <a:r>
              <a:rPr lang="es-ES" dirty="0"/>
              <a:t>2850 </a:t>
            </a:r>
            <a:r>
              <a:rPr lang="es-ES" dirty="0" smtClean="0"/>
              <a:t>msnm.</a:t>
            </a:r>
          </a:p>
          <a:p>
            <a:pPr marL="285750" lvl="0" indent="-285750">
              <a:lnSpc>
                <a:spcPct val="150000"/>
              </a:lnSpc>
              <a:buFont typeface="Wingdings" panose="05000000000000000000" pitchFamily="2" charset="2"/>
              <a:buChar char="Ø"/>
            </a:pPr>
            <a:r>
              <a:rPr lang="es-ES" b="1" dirty="0" smtClean="0"/>
              <a:t>Superficie: </a:t>
            </a:r>
            <a:r>
              <a:rPr lang="es-ES" dirty="0" smtClean="0"/>
              <a:t>422.000  </a:t>
            </a:r>
            <a:r>
              <a:rPr lang="es-ES" dirty="0"/>
              <a:t>has</a:t>
            </a:r>
            <a:r>
              <a:rPr lang="es-ES" dirty="0" smtClean="0"/>
              <a:t>.</a:t>
            </a:r>
            <a:endParaRPr lang="es-EC" dirty="0"/>
          </a:p>
          <a:p>
            <a:pPr marL="285750" lvl="0" indent="-285750">
              <a:lnSpc>
                <a:spcPct val="150000"/>
              </a:lnSpc>
              <a:buFont typeface="Wingdings" panose="05000000000000000000" pitchFamily="2" charset="2"/>
              <a:buChar char="Ø"/>
            </a:pPr>
            <a:r>
              <a:rPr lang="es-ES" b="1" dirty="0" smtClean="0"/>
              <a:t>Población: </a:t>
            </a:r>
            <a:r>
              <a:rPr lang="es-ES" dirty="0" smtClean="0"/>
              <a:t>2.4 millones de habitantes.</a:t>
            </a:r>
            <a:endParaRPr lang="es-EC" dirty="0" smtClean="0"/>
          </a:p>
          <a:p>
            <a:pPr marL="285750" lvl="0" indent="-285750">
              <a:lnSpc>
                <a:spcPct val="150000"/>
              </a:lnSpc>
              <a:buFont typeface="Wingdings" panose="05000000000000000000" pitchFamily="2" charset="2"/>
              <a:buChar char="Ø"/>
            </a:pPr>
            <a:r>
              <a:rPr lang="es-EC" b="1" dirty="0" smtClean="0"/>
              <a:t>Administraciones Zonales: </a:t>
            </a:r>
            <a:r>
              <a:rPr lang="es-EC" dirty="0" smtClean="0"/>
              <a:t>8</a:t>
            </a:r>
          </a:p>
          <a:p>
            <a:pPr marL="285750" lvl="0" indent="-285750">
              <a:lnSpc>
                <a:spcPct val="150000"/>
              </a:lnSpc>
              <a:buFont typeface="Wingdings" panose="05000000000000000000" pitchFamily="2" charset="2"/>
              <a:buChar char="Ø"/>
            </a:pPr>
            <a:r>
              <a:rPr lang="es-EC" b="1" dirty="0" smtClean="0"/>
              <a:t>Delegaciones Zonales: </a:t>
            </a:r>
            <a:r>
              <a:rPr lang="es-EC" dirty="0" smtClean="0"/>
              <a:t>2</a:t>
            </a:r>
          </a:p>
          <a:p>
            <a:pPr marL="285750" lvl="0" indent="-285750">
              <a:lnSpc>
                <a:spcPct val="150000"/>
              </a:lnSpc>
              <a:buFont typeface="Wingdings" panose="05000000000000000000" pitchFamily="2" charset="2"/>
              <a:buChar char="Ø"/>
            </a:pPr>
            <a:r>
              <a:rPr lang="es-EC" b="1" dirty="0" smtClean="0"/>
              <a:t>Parroquias Urbanas: </a:t>
            </a:r>
            <a:r>
              <a:rPr lang="es-EC" dirty="0" smtClean="0"/>
              <a:t>32</a:t>
            </a:r>
          </a:p>
          <a:p>
            <a:pPr marL="285750" lvl="0" indent="-285750">
              <a:lnSpc>
                <a:spcPct val="150000"/>
              </a:lnSpc>
              <a:buFont typeface="Wingdings" panose="05000000000000000000" pitchFamily="2" charset="2"/>
              <a:buChar char="Ø"/>
            </a:pPr>
            <a:r>
              <a:rPr lang="es-EC" b="1" dirty="0" smtClean="0"/>
              <a:t>Parroquias Rurales: </a:t>
            </a:r>
            <a:r>
              <a:rPr lang="es-EC" dirty="0" smtClean="0"/>
              <a:t>33</a:t>
            </a:r>
          </a:p>
        </p:txBody>
      </p:sp>
      <p:pic>
        <p:nvPicPr>
          <p:cNvPr id="9" name="8 Imagen" descr="UBICACION DOS PROYECT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640" y="1956896"/>
            <a:ext cx="3913376" cy="3416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014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457200" y="2291782"/>
            <a:ext cx="8229600" cy="1143000"/>
          </a:xfrm>
        </p:spPr>
        <p:txBody>
          <a:bodyPr>
            <a:normAutofit/>
          </a:bodyPr>
          <a:lstStyle/>
          <a:p>
            <a:r>
              <a:rPr lang="es-ES" sz="4000" b="1" dirty="0" smtClean="0">
                <a:solidFill>
                  <a:schemeClr val="accent1">
                    <a:lumMod val="75000"/>
                  </a:schemeClr>
                </a:solidFill>
              </a:rPr>
              <a:t>RECOMENDACIONES</a:t>
            </a:r>
            <a:endParaRPr lang="es-ES" sz="4000" b="1" dirty="0">
              <a:solidFill>
                <a:schemeClr val="accent1">
                  <a:lumMod val="75000"/>
                </a:schemeClr>
              </a:solidFill>
            </a:endParaRPr>
          </a:p>
        </p:txBody>
      </p:sp>
    </p:spTree>
    <p:extLst>
      <p:ext uri="{BB962C8B-B14F-4D97-AF65-F5344CB8AC3E}">
        <p14:creationId xmlns:p14="http://schemas.microsoft.com/office/powerpoint/2010/main" val="2596644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S" sz="2800" b="1" dirty="0">
                <a:solidFill>
                  <a:schemeClr val="accent6">
                    <a:lumMod val="75000"/>
                  </a:schemeClr>
                </a:solidFill>
              </a:rPr>
              <a:t>RECOMENDACIONES</a:t>
            </a:r>
          </a:p>
        </p:txBody>
      </p:sp>
      <p:sp>
        <p:nvSpPr>
          <p:cNvPr id="3" name="2 Marcador de contenido"/>
          <p:cNvSpPr>
            <a:spLocks noGrp="1"/>
          </p:cNvSpPr>
          <p:nvPr>
            <p:ph idx="1"/>
          </p:nvPr>
        </p:nvSpPr>
        <p:spPr>
          <a:xfrm>
            <a:off x="457200" y="1600201"/>
            <a:ext cx="8229600" cy="2980928"/>
          </a:xfrm>
        </p:spPr>
        <p:txBody>
          <a:bodyPr>
            <a:noAutofit/>
          </a:bodyPr>
          <a:lstStyle/>
          <a:p>
            <a:pPr lvl="0"/>
            <a:r>
              <a:rPr lang="es-ES" sz="2000" dirty="0"/>
              <a:t>Las nuevas herramientas y avances tecnológicos pueden contribuir con el mejoramiento de las valuaciones especiales, sin embargo debemos tomar en cuenta que el procesamiento de los datos es solo una de las partes del proceso general de valuación de inmuebles.</a:t>
            </a:r>
          </a:p>
          <a:p>
            <a:pPr>
              <a:buNone/>
            </a:pPr>
            <a:endParaRPr lang="es-ES" sz="2000" dirty="0"/>
          </a:p>
          <a:p>
            <a:pPr lvl="0"/>
            <a:r>
              <a:rPr lang="es-ES" sz="2000" dirty="0"/>
              <a:t>La calidad del resultado de la investigación depende en gran parte del grado de actualización de los datos catastrales que fueron proporcionados.</a:t>
            </a:r>
          </a:p>
          <a:p>
            <a:endParaRPr lang="es-ES" sz="2000" dirty="0"/>
          </a:p>
          <a:p>
            <a:pPr>
              <a:buNone/>
            </a:pPr>
            <a:r>
              <a:rPr lang="es-ES" sz="2000" dirty="0"/>
              <a:t> </a:t>
            </a:r>
          </a:p>
        </p:txBody>
      </p:sp>
    </p:spTree>
    <p:extLst>
      <p:ext uri="{BB962C8B-B14F-4D97-AF65-F5344CB8AC3E}">
        <p14:creationId xmlns:p14="http://schemas.microsoft.com/office/powerpoint/2010/main" val="4213278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S" sz="2800" b="1" dirty="0">
                <a:solidFill>
                  <a:schemeClr val="accent6">
                    <a:lumMod val="75000"/>
                  </a:schemeClr>
                </a:solidFill>
              </a:rPr>
              <a:t>RECOMENDACIONES</a:t>
            </a:r>
          </a:p>
        </p:txBody>
      </p:sp>
      <p:sp>
        <p:nvSpPr>
          <p:cNvPr id="3" name="2 Marcador de contenido"/>
          <p:cNvSpPr>
            <a:spLocks noGrp="1"/>
          </p:cNvSpPr>
          <p:nvPr>
            <p:ph idx="1"/>
          </p:nvPr>
        </p:nvSpPr>
        <p:spPr/>
        <p:txBody>
          <a:bodyPr>
            <a:noAutofit/>
          </a:bodyPr>
          <a:lstStyle/>
          <a:p>
            <a:pPr>
              <a:buNone/>
            </a:pPr>
            <a:r>
              <a:rPr lang="es-ES" sz="2000" dirty="0"/>
              <a:t> </a:t>
            </a:r>
          </a:p>
          <a:p>
            <a:pPr lvl="0"/>
            <a:r>
              <a:rPr lang="es-ES" sz="2000" dirty="0"/>
              <a:t>El contar con información actualizada y en formato digital apoyándonos en tecnología de Sistemas de Información Geográfica hace que podamos administrar de mejor manera nuestros recursos y de esta forma hacer la gestión de una forma transparente, lo cual en algunas ocasiones no logramos. Si las entidades encargadas del Centro Histórico contarían con este tipo de tecnología estamos seguros podrían hacer su trabajo de una manera más eficiente.</a:t>
            </a:r>
          </a:p>
          <a:p>
            <a:pPr>
              <a:buNone/>
            </a:pPr>
            <a:r>
              <a:rPr lang="es-ES" sz="2000" dirty="0"/>
              <a:t>	</a:t>
            </a:r>
          </a:p>
        </p:txBody>
      </p:sp>
    </p:spTree>
    <p:extLst>
      <p:ext uri="{BB962C8B-B14F-4D97-AF65-F5344CB8AC3E}">
        <p14:creationId xmlns:p14="http://schemas.microsoft.com/office/powerpoint/2010/main" val="3458153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3" name="2 Subtítulo"/>
          <p:cNvSpPr txBox="1">
            <a:spLocks/>
          </p:cNvSpPr>
          <p:nvPr/>
        </p:nvSpPr>
        <p:spPr>
          <a:xfrm>
            <a:off x="285720" y="2564904"/>
            <a:ext cx="8643998" cy="785818"/>
          </a:xfrm>
          <a:prstGeom prst="rect">
            <a:avLst/>
          </a:prstGeom>
        </p:spPr>
        <p:txBody>
          <a:bodyPr/>
          <a:lstStyle/>
          <a:p>
            <a:pPr marL="274320" lvl="0" indent="-274320" algn="ctr">
              <a:spcBef>
                <a:spcPts val="600"/>
              </a:spcBef>
              <a:buClr>
                <a:schemeClr val="accent2"/>
              </a:buClr>
              <a:buSzPct val="85000"/>
            </a:pPr>
            <a:r>
              <a:rPr lang="es-EC" sz="5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Gracias</a:t>
            </a:r>
            <a:endParaRPr kumimoji="0" lang="es-EC" sz="5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Tree>
    <p:extLst>
      <p:ext uri="{BB962C8B-B14F-4D97-AF65-F5344CB8AC3E}">
        <p14:creationId xmlns:p14="http://schemas.microsoft.com/office/powerpoint/2010/main" val="271704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3" cstate="print"/>
          <a:srcRect/>
          <a:stretch>
            <a:fillRect/>
          </a:stretch>
        </p:blipFill>
        <p:spPr bwMode="auto">
          <a:xfrm>
            <a:off x="0" y="-35527"/>
            <a:ext cx="9144000" cy="6902450"/>
          </a:xfrm>
          <a:prstGeom prst="rect">
            <a:avLst/>
          </a:prstGeom>
          <a:noFill/>
          <a:ln w="9525">
            <a:noFill/>
            <a:miter lim="800000"/>
            <a:headEnd/>
            <a:tailEnd/>
          </a:ln>
        </p:spPr>
      </p:pic>
      <p:sp>
        <p:nvSpPr>
          <p:cNvPr id="4" name="3 Flecha izquierda">
            <a:hlinkClick r:id="rId4" action="ppaction://hlinksldjump"/>
          </p:cNvPr>
          <p:cNvSpPr/>
          <p:nvPr/>
        </p:nvSpPr>
        <p:spPr>
          <a:xfrm>
            <a:off x="8316416" y="6453336"/>
            <a:ext cx="720080" cy="2669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2 Subtítulo"/>
          <p:cNvSpPr txBox="1">
            <a:spLocks/>
          </p:cNvSpPr>
          <p:nvPr/>
        </p:nvSpPr>
        <p:spPr>
          <a:xfrm>
            <a:off x="770714" y="509999"/>
            <a:ext cx="7567610" cy="785818"/>
          </a:xfrm>
          <a:prstGeom prst="rect">
            <a:avLst/>
          </a:prstGeom>
        </p:spPr>
        <p:txBody>
          <a:bodyPr/>
          <a:lstStyle/>
          <a:p>
            <a:pPr marL="274320" lvl="0" indent="-274320" algn="ctr">
              <a:spcBef>
                <a:spcPts val="600"/>
              </a:spcBef>
              <a:buClr>
                <a:schemeClr val="accent2"/>
              </a:buClr>
              <a:buSzPct val="85000"/>
            </a:pPr>
            <a:r>
              <a:rPr lang="es-EC" sz="30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Zonas de Estudio</a:t>
            </a:r>
            <a:endParaRPr kumimoji="0" lang="es-EC" sz="3000" b="1" i="0"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1" name="2 Subtítulo"/>
          <p:cNvSpPr txBox="1">
            <a:spLocks/>
          </p:cNvSpPr>
          <p:nvPr/>
        </p:nvSpPr>
        <p:spPr>
          <a:xfrm>
            <a:off x="781745" y="1055308"/>
            <a:ext cx="3358207" cy="785818"/>
          </a:xfrm>
          <a:prstGeom prst="rect">
            <a:avLst/>
          </a:prstGeom>
        </p:spPr>
        <p:txBody>
          <a:bodyPr/>
          <a:lstStyle/>
          <a:p>
            <a:pPr marL="274320" lvl="0" indent="-274320" algn="ctr">
              <a:spcBef>
                <a:spcPts val="600"/>
              </a:spcBef>
              <a:buClr>
                <a:schemeClr val="accent2"/>
              </a:buClr>
              <a:buSzPct val="85000"/>
            </a:pPr>
            <a:r>
              <a:rPr lang="es-EC" sz="30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Centro Histórico</a:t>
            </a:r>
            <a:endParaRPr kumimoji="0" lang="es-EC" sz="3000" b="1" i="0" strike="noStrike" kern="1200" cap="none" spc="0" normalizeH="0" baseline="0" noProof="0" dirty="0">
              <a:ln>
                <a:noFill/>
              </a:ln>
              <a:solidFill>
                <a:schemeClr val="accent3">
                  <a:lumMod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2" name="2 Subtítulo"/>
          <p:cNvSpPr txBox="1">
            <a:spLocks/>
          </p:cNvSpPr>
          <p:nvPr/>
        </p:nvSpPr>
        <p:spPr>
          <a:xfrm>
            <a:off x="5076056" y="1052736"/>
            <a:ext cx="3358207" cy="785818"/>
          </a:xfrm>
          <a:prstGeom prst="rect">
            <a:avLst/>
          </a:prstGeom>
        </p:spPr>
        <p:txBody>
          <a:bodyPr/>
          <a:lstStyle/>
          <a:p>
            <a:pPr marL="274320" lvl="0" indent="-274320" algn="ctr">
              <a:spcBef>
                <a:spcPts val="600"/>
              </a:spcBef>
              <a:buClr>
                <a:schemeClr val="accent2"/>
              </a:buClr>
              <a:buSzPct val="85000"/>
            </a:pPr>
            <a:r>
              <a:rPr lang="es-EC" sz="30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González Suárez</a:t>
            </a:r>
            <a:endParaRPr kumimoji="0" lang="es-EC" sz="3000" b="1" i="0" strike="noStrike" kern="1200" cap="none" spc="0" normalizeH="0" baseline="0" noProof="0" dirty="0">
              <a:ln>
                <a:noFill/>
              </a:ln>
              <a:solidFill>
                <a:schemeClr val="accent3">
                  <a:lumMod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13" name="12 Imagen" descr="CENTRO_BARRIO"/>
          <p:cNvPicPr/>
          <p:nvPr/>
        </p:nvPicPr>
        <p:blipFill>
          <a:blip r:embed="rId5">
            <a:extLst>
              <a:ext uri="{28A0092B-C50C-407E-A947-70E740481C1C}">
                <a14:useLocalDpi xmlns:a14="http://schemas.microsoft.com/office/drawing/2010/main" val="0"/>
              </a:ext>
            </a:extLst>
          </a:blip>
          <a:srcRect/>
          <a:stretch>
            <a:fillRect/>
          </a:stretch>
        </p:blipFill>
        <p:spPr bwMode="auto">
          <a:xfrm>
            <a:off x="611560" y="1732543"/>
            <a:ext cx="3674110" cy="2693035"/>
          </a:xfrm>
          <a:prstGeom prst="rect">
            <a:avLst/>
          </a:prstGeom>
          <a:ln>
            <a:noFill/>
          </a:ln>
          <a:effectLst>
            <a:outerShdw blurRad="292100" dist="139700" dir="2700000" algn="tl" rotWithShape="0">
              <a:srgbClr val="333333">
                <a:alpha val="65000"/>
              </a:srgbClr>
            </a:outerShdw>
          </a:effectLst>
        </p:spPr>
      </p:pic>
      <p:pic>
        <p:nvPicPr>
          <p:cNvPr id="14" name="13 Imagen" descr="GONZALEZ_BARRIO"/>
          <p:cNvPicPr/>
          <p:nvPr/>
        </p:nvPicPr>
        <p:blipFill>
          <a:blip r:embed="rId6">
            <a:extLst>
              <a:ext uri="{28A0092B-C50C-407E-A947-70E740481C1C}">
                <a14:useLocalDpi xmlns:a14="http://schemas.microsoft.com/office/drawing/2010/main" val="0"/>
              </a:ext>
            </a:extLst>
          </a:blip>
          <a:srcRect/>
          <a:stretch>
            <a:fillRect/>
          </a:stretch>
        </p:blipFill>
        <p:spPr bwMode="auto">
          <a:xfrm>
            <a:off x="5124395" y="1700809"/>
            <a:ext cx="3408045" cy="2724770"/>
          </a:xfrm>
          <a:prstGeom prst="rect">
            <a:avLst/>
          </a:prstGeom>
          <a:ln>
            <a:noFill/>
          </a:ln>
          <a:effectLst>
            <a:outerShdw blurRad="292100" dist="139700" dir="2700000" algn="tl" rotWithShape="0">
              <a:srgbClr val="333333">
                <a:alpha val="65000"/>
              </a:srgbClr>
            </a:outerShdw>
          </a:effectLst>
        </p:spPr>
      </p:pic>
      <p:graphicFrame>
        <p:nvGraphicFramePr>
          <p:cNvPr id="2" name="1 Tabla"/>
          <p:cNvGraphicFramePr>
            <a:graphicFrameLocks noGrp="1"/>
          </p:cNvGraphicFramePr>
          <p:nvPr>
            <p:extLst>
              <p:ext uri="{D42A27DB-BD31-4B8C-83A1-F6EECF244321}">
                <p14:modId xmlns:p14="http://schemas.microsoft.com/office/powerpoint/2010/main" val="2472056071"/>
              </p:ext>
            </p:extLst>
          </p:nvPr>
        </p:nvGraphicFramePr>
        <p:xfrm>
          <a:off x="539552" y="4581128"/>
          <a:ext cx="3870951" cy="1280160"/>
        </p:xfrm>
        <a:graphic>
          <a:graphicData uri="http://schemas.openxmlformats.org/drawingml/2006/table">
            <a:tbl>
              <a:tblPr firstRow="1" firstCol="1" bandRow="1">
                <a:tableStyleId>{2D5ABB26-0587-4C30-8999-92F81FD0307C}</a:tableStyleId>
              </a:tblPr>
              <a:tblGrid>
                <a:gridCol w="1586944"/>
                <a:gridCol w="2284007"/>
              </a:tblGrid>
              <a:tr h="186662">
                <a:tc>
                  <a:txBody>
                    <a:bodyPr/>
                    <a:lstStyle/>
                    <a:p>
                      <a:pPr>
                        <a:lnSpc>
                          <a:spcPct val="200000"/>
                        </a:lnSpc>
                        <a:spcAft>
                          <a:spcPts val="0"/>
                        </a:spcAft>
                      </a:pPr>
                      <a:r>
                        <a:rPr lang="es-ES" sz="1200" b="1" dirty="0">
                          <a:effectLst/>
                        </a:rPr>
                        <a:t>Nombre de Parroquia:</a:t>
                      </a:r>
                      <a:endParaRPr lang="es-EC" sz="1200" b="1" dirty="0">
                        <a:effectLst/>
                        <a:latin typeface="Times New Roman"/>
                        <a:ea typeface="Times New Roman"/>
                      </a:endParaRPr>
                    </a:p>
                  </a:txBody>
                  <a:tcPr marL="68580" marR="68580" marT="0" marB="0"/>
                </a:tc>
                <a:tc>
                  <a:txBody>
                    <a:bodyPr/>
                    <a:lstStyle/>
                    <a:p>
                      <a:pPr indent="0" algn="l">
                        <a:lnSpc>
                          <a:spcPct val="200000"/>
                        </a:lnSpc>
                        <a:spcAft>
                          <a:spcPts val="0"/>
                        </a:spcAft>
                      </a:pPr>
                      <a:r>
                        <a:rPr lang="es-ES" sz="1200" dirty="0">
                          <a:effectLst/>
                        </a:rPr>
                        <a:t>Centro Histórico (Código: 0303)</a:t>
                      </a:r>
                      <a:endParaRPr lang="es-EC" sz="1200" dirty="0">
                        <a:effectLst/>
                        <a:latin typeface="Times New Roman"/>
                        <a:ea typeface="Times New Roman"/>
                      </a:endParaRPr>
                    </a:p>
                  </a:txBody>
                  <a:tcPr marL="68580" marR="68580" marT="0" marB="0"/>
                </a:tc>
              </a:tr>
              <a:tr h="339910">
                <a:tc>
                  <a:txBody>
                    <a:bodyPr/>
                    <a:lstStyle/>
                    <a:p>
                      <a:pPr>
                        <a:lnSpc>
                          <a:spcPct val="200000"/>
                        </a:lnSpc>
                        <a:spcAft>
                          <a:spcPts val="0"/>
                        </a:spcAft>
                      </a:pPr>
                      <a:r>
                        <a:rPr lang="es-ES" sz="1200" b="1">
                          <a:effectLst/>
                        </a:rPr>
                        <a:t>Nombre del Barrio:</a:t>
                      </a:r>
                      <a:endParaRPr lang="es-EC" sz="1200" b="1">
                        <a:effectLst/>
                        <a:latin typeface="Times New Roman"/>
                        <a:ea typeface="Times New Roman"/>
                      </a:endParaRPr>
                    </a:p>
                  </a:txBody>
                  <a:tcPr marL="68580" marR="68580" marT="0" marB="0"/>
                </a:tc>
                <a:tc>
                  <a:txBody>
                    <a:bodyPr/>
                    <a:lstStyle/>
                    <a:p>
                      <a:pPr indent="0" algn="l">
                        <a:lnSpc>
                          <a:spcPct val="200000"/>
                        </a:lnSpc>
                        <a:spcAft>
                          <a:spcPts val="0"/>
                        </a:spcAft>
                      </a:pPr>
                      <a:r>
                        <a:rPr lang="es-ES" sz="1200" dirty="0">
                          <a:effectLst/>
                        </a:rPr>
                        <a:t>González Suárez</a:t>
                      </a:r>
                      <a:endParaRPr lang="es-EC" sz="1200" dirty="0">
                        <a:effectLst/>
                        <a:latin typeface="Times New Roman"/>
                        <a:ea typeface="Times New Roman"/>
                      </a:endParaRPr>
                    </a:p>
                  </a:txBody>
                  <a:tcPr marL="68580" marR="68580" marT="0" marB="0"/>
                </a:tc>
              </a:tr>
              <a:tr h="382398">
                <a:tc>
                  <a:txBody>
                    <a:bodyPr/>
                    <a:lstStyle/>
                    <a:p>
                      <a:pPr>
                        <a:lnSpc>
                          <a:spcPct val="150000"/>
                        </a:lnSpc>
                        <a:spcAft>
                          <a:spcPts val="0"/>
                        </a:spcAft>
                      </a:pPr>
                      <a:r>
                        <a:rPr lang="es-ES" sz="1200" b="1" dirty="0">
                          <a:effectLst/>
                        </a:rPr>
                        <a:t>Superficie aproximada de estudio:</a:t>
                      </a:r>
                      <a:endParaRPr lang="es-EC" sz="1200" b="1" dirty="0">
                        <a:effectLst/>
                        <a:latin typeface="Times New Roman"/>
                        <a:ea typeface="Times New Roman"/>
                      </a:endParaRPr>
                    </a:p>
                  </a:txBody>
                  <a:tcPr marL="68580" marR="68580" marT="0" marB="0"/>
                </a:tc>
                <a:tc>
                  <a:txBody>
                    <a:bodyPr/>
                    <a:lstStyle/>
                    <a:p>
                      <a:pPr indent="0" algn="l">
                        <a:lnSpc>
                          <a:spcPct val="200000"/>
                        </a:lnSpc>
                        <a:spcAft>
                          <a:spcPts val="0"/>
                        </a:spcAft>
                      </a:pPr>
                      <a:r>
                        <a:rPr lang="es-ES" sz="1200" dirty="0">
                          <a:effectLst/>
                        </a:rPr>
                        <a:t>17 has.</a:t>
                      </a:r>
                      <a:endParaRPr lang="es-EC" sz="1200" dirty="0">
                        <a:effectLst/>
                        <a:latin typeface="Times New Roman"/>
                        <a:ea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048676391"/>
              </p:ext>
            </p:extLst>
          </p:nvPr>
        </p:nvGraphicFramePr>
        <p:xfrm>
          <a:off x="4801522" y="4509120"/>
          <a:ext cx="4450998" cy="1676400"/>
        </p:xfrm>
        <a:graphic>
          <a:graphicData uri="http://schemas.openxmlformats.org/drawingml/2006/table">
            <a:tbl>
              <a:tblPr firstRow="1" firstCol="1" bandRow="1">
                <a:tableStyleId>{2D5ABB26-0587-4C30-8999-92F81FD0307C}</a:tableStyleId>
              </a:tblPr>
              <a:tblGrid>
                <a:gridCol w="1566651"/>
                <a:gridCol w="2884347"/>
              </a:tblGrid>
              <a:tr h="256560">
                <a:tc>
                  <a:txBody>
                    <a:bodyPr/>
                    <a:lstStyle/>
                    <a:p>
                      <a:pPr>
                        <a:lnSpc>
                          <a:spcPct val="200000"/>
                        </a:lnSpc>
                        <a:spcAft>
                          <a:spcPts val="0"/>
                        </a:spcAft>
                      </a:pPr>
                      <a:r>
                        <a:rPr lang="es-ES" sz="1100" b="1" dirty="0">
                          <a:effectLst/>
                        </a:rPr>
                        <a:t>Nombre de Parroquia: </a:t>
                      </a:r>
                      <a:endParaRPr lang="es-EC" sz="1200" b="1" dirty="0">
                        <a:effectLst/>
                        <a:latin typeface="Times New Roman"/>
                        <a:ea typeface="Times New Roman"/>
                      </a:endParaRPr>
                    </a:p>
                  </a:txBody>
                  <a:tcPr marL="68580" marR="68580" marT="0" marB="0"/>
                </a:tc>
                <a:tc>
                  <a:txBody>
                    <a:bodyPr/>
                    <a:lstStyle/>
                    <a:p>
                      <a:pPr>
                        <a:lnSpc>
                          <a:spcPct val="200000"/>
                        </a:lnSpc>
                        <a:spcAft>
                          <a:spcPts val="0"/>
                        </a:spcAft>
                      </a:pPr>
                      <a:r>
                        <a:rPr lang="es-ES" sz="1100">
                          <a:effectLst/>
                        </a:rPr>
                        <a:t>Iñaquito (Código: 0403)</a:t>
                      </a:r>
                      <a:endParaRPr lang="es-EC" sz="1200">
                        <a:effectLst/>
                        <a:latin typeface="Times New Roman"/>
                        <a:ea typeface="Times New Roman"/>
                      </a:endParaRPr>
                    </a:p>
                  </a:txBody>
                  <a:tcPr marL="68580" marR="68580" marT="0" marB="0"/>
                </a:tc>
              </a:tr>
              <a:tr h="555795">
                <a:tc>
                  <a:txBody>
                    <a:bodyPr/>
                    <a:lstStyle/>
                    <a:p>
                      <a:pPr>
                        <a:lnSpc>
                          <a:spcPct val="200000"/>
                        </a:lnSpc>
                        <a:spcAft>
                          <a:spcPts val="0"/>
                        </a:spcAft>
                      </a:pPr>
                      <a:r>
                        <a:rPr lang="es-ES" sz="1100" b="1" dirty="0">
                          <a:effectLst/>
                        </a:rPr>
                        <a:t>Área de estudio: </a:t>
                      </a:r>
                      <a:endParaRPr lang="es-EC" sz="1200" b="1" dirty="0">
                        <a:effectLst/>
                        <a:latin typeface="Times New Roman"/>
                        <a:ea typeface="Times New Roman"/>
                      </a:endParaRPr>
                    </a:p>
                  </a:txBody>
                  <a:tcPr marL="68580" marR="68580" marT="0" marB="0"/>
                </a:tc>
                <a:tc>
                  <a:txBody>
                    <a:bodyPr/>
                    <a:lstStyle/>
                    <a:p>
                      <a:pPr>
                        <a:lnSpc>
                          <a:spcPct val="200000"/>
                        </a:lnSpc>
                        <a:spcAft>
                          <a:spcPts val="0"/>
                        </a:spcAft>
                      </a:pPr>
                      <a:r>
                        <a:rPr lang="es-ES" sz="1100">
                          <a:effectLst/>
                        </a:rPr>
                        <a:t>Comprende los alrededores del Eje Vial de la Avenida González Suárez</a:t>
                      </a:r>
                      <a:endParaRPr lang="es-EC" sz="1200">
                        <a:effectLst/>
                        <a:latin typeface="Times New Roman"/>
                        <a:ea typeface="Times New Roman"/>
                      </a:endParaRPr>
                    </a:p>
                  </a:txBody>
                  <a:tcPr marL="68580" marR="68580" marT="0" marB="0"/>
                </a:tc>
              </a:tr>
              <a:tr h="555795">
                <a:tc>
                  <a:txBody>
                    <a:bodyPr/>
                    <a:lstStyle/>
                    <a:p>
                      <a:pPr>
                        <a:lnSpc>
                          <a:spcPct val="200000"/>
                        </a:lnSpc>
                        <a:spcAft>
                          <a:spcPts val="0"/>
                        </a:spcAft>
                      </a:pPr>
                      <a:r>
                        <a:rPr lang="es-ES" sz="1100" b="1" dirty="0">
                          <a:effectLst/>
                        </a:rPr>
                        <a:t>Superficie aproximada de estudio: </a:t>
                      </a:r>
                      <a:endParaRPr lang="es-EC" sz="1200" b="1" dirty="0">
                        <a:effectLst/>
                        <a:latin typeface="Times New Roman"/>
                        <a:ea typeface="Times New Roman"/>
                      </a:endParaRPr>
                    </a:p>
                  </a:txBody>
                  <a:tcPr marL="68580" marR="68580" marT="0" marB="0"/>
                </a:tc>
                <a:tc>
                  <a:txBody>
                    <a:bodyPr/>
                    <a:lstStyle/>
                    <a:p>
                      <a:pPr>
                        <a:lnSpc>
                          <a:spcPct val="200000"/>
                        </a:lnSpc>
                        <a:spcAft>
                          <a:spcPts val="0"/>
                        </a:spcAft>
                      </a:pPr>
                      <a:r>
                        <a:rPr lang="es-ES" sz="1100" dirty="0">
                          <a:effectLst/>
                        </a:rPr>
                        <a:t>24 has.</a:t>
                      </a:r>
                      <a:endParaRPr lang="es-EC"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383553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10" descr="FORMATOPRESENTACION.jpg"/>
          <p:cNvPicPr>
            <a:picLocks noChangeAspect="1"/>
          </p:cNvPicPr>
          <p:nvPr/>
        </p:nvPicPr>
        <p:blipFill>
          <a:blip r:embed="rId3" cstate="print"/>
          <a:srcRect/>
          <a:stretch>
            <a:fillRect/>
          </a:stretch>
        </p:blipFill>
        <p:spPr bwMode="auto">
          <a:xfrm>
            <a:off x="-6565" y="-27384"/>
            <a:ext cx="9144000" cy="6902450"/>
          </a:xfrm>
          <a:prstGeom prst="rect">
            <a:avLst/>
          </a:prstGeom>
          <a:noFill/>
          <a:ln w="9525">
            <a:noFill/>
            <a:miter lim="800000"/>
            <a:headEnd/>
            <a:tailEnd/>
          </a:ln>
        </p:spPr>
      </p:pic>
      <p:sp>
        <p:nvSpPr>
          <p:cNvPr id="9" name="8 Rectángulo"/>
          <p:cNvSpPr/>
          <p:nvPr/>
        </p:nvSpPr>
        <p:spPr>
          <a:xfrm>
            <a:off x="2783228" y="601524"/>
            <a:ext cx="3618298" cy="523220"/>
          </a:xfrm>
          <a:prstGeom prst="rect">
            <a:avLst/>
          </a:prstGeom>
        </p:spPr>
        <p:txBody>
          <a:bodyPr wrap="none">
            <a:spAutoFit/>
          </a:bodyPr>
          <a:lstStyle/>
          <a:p>
            <a:pPr marL="274320" lvl="0" indent="-274320" algn="ctr">
              <a:spcBef>
                <a:spcPts val="600"/>
              </a:spcBef>
              <a:buClr>
                <a:schemeClr val="accent2"/>
              </a:buClr>
              <a:buSzPct val="85000"/>
            </a:pPr>
            <a:r>
              <a:rPr lang="es-EC"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Métodos </a:t>
            </a:r>
            <a:r>
              <a:rPr lang="es-EC" sz="2800" b="1" dirty="0" err="1"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Avaluatorios</a:t>
            </a:r>
            <a:endParaRPr lang="es-EC" sz="2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
        <p:nvSpPr>
          <p:cNvPr id="7" name="6 CuadroTexto">
            <a:hlinkClick r:id="rId5" action="ppaction://hlinksldjump"/>
          </p:cNvPr>
          <p:cNvSpPr txBox="1"/>
          <p:nvPr/>
        </p:nvSpPr>
        <p:spPr>
          <a:xfrm>
            <a:off x="3770625" y="2270439"/>
            <a:ext cx="288032" cy="184666"/>
          </a:xfrm>
          <a:prstGeom prst="rect">
            <a:avLst/>
          </a:prstGeom>
          <a:noFill/>
        </p:spPr>
        <p:txBody>
          <a:bodyPr wrap="square" rtlCol="0">
            <a:spAutoFit/>
          </a:bodyPr>
          <a:lstStyle/>
          <a:p>
            <a:endParaRPr lang="es-EC" dirty="0"/>
          </a:p>
        </p:txBody>
      </p:sp>
      <p:sp>
        <p:nvSpPr>
          <p:cNvPr id="13" name="12 CuadroTexto">
            <a:hlinkClick r:id="rId6" action="ppaction://hlinksldjump"/>
          </p:cNvPr>
          <p:cNvSpPr txBox="1"/>
          <p:nvPr/>
        </p:nvSpPr>
        <p:spPr>
          <a:xfrm>
            <a:off x="3995936" y="2422839"/>
            <a:ext cx="288032" cy="184666"/>
          </a:xfrm>
          <a:prstGeom prst="rect">
            <a:avLst/>
          </a:prstGeom>
          <a:noFill/>
        </p:spPr>
        <p:txBody>
          <a:bodyPr wrap="square" rtlCol="0">
            <a:spAutoFit/>
          </a:bodyPr>
          <a:lstStyle/>
          <a:p>
            <a:endParaRPr lang="es-EC" dirty="0"/>
          </a:p>
        </p:txBody>
      </p:sp>
      <p:sp>
        <p:nvSpPr>
          <p:cNvPr id="14" name="13 CuadroTexto">
            <a:hlinkClick r:id="rId7" action="ppaction://hlinksldjump"/>
          </p:cNvPr>
          <p:cNvSpPr txBox="1"/>
          <p:nvPr/>
        </p:nvSpPr>
        <p:spPr>
          <a:xfrm>
            <a:off x="3614625" y="2607505"/>
            <a:ext cx="288032" cy="184666"/>
          </a:xfrm>
          <a:prstGeom prst="rect">
            <a:avLst/>
          </a:prstGeom>
          <a:noFill/>
        </p:spPr>
        <p:txBody>
          <a:bodyPr wrap="square" rtlCol="0">
            <a:spAutoFit/>
          </a:bodyPr>
          <a:lstStyle/>
          <a:p>
            <a:endParaRPr lang="es-EC" dirty="0"/>
          </a:p>
        </p:txBody>
      </p:sp>
      <p:sp>
        <p:nvSpPr>
          <p:cNvPr id="15" name="14 CuadroTexto">
            <a:hlinkClick r:id="rId8" action="ppaction://hlinksldjump"/>
          </p:cNvPr>
          <p:cNvSpPr txBox="1"/>
          <p:nvPr/>
        </p:nvSpPr>
        <p:spPr>
          <a:xfrm>
            <a:off x="3995936" y="2792171"/>
            <a:ext cx="288032" cy="184666"/>
          </a:xfrm>
          <a:prstGeom prst="rect">
            <a:avLst/>
          </a:prstGeom>
          <a:noFill/>
        </p:spPr>
        <p:txBody>
          <a:bodyPr wrap="square" rtlCol="0">
            <a:spAutoFit/>
          </a:bodyPr>
          <a:lstStyle/>
          <a:p>
            <a:endParaRPr lang="es-EC" dirty="0"/>
          </a:p>
        </p:txBody>
      </p:sp>
      <p:sp>
        <p:nvSpPr>
          <p:cNvPr id="16" name="15 CuadroTexto">
            <a:hlinkClick r:id="rId9" action="ppaction://hlinksldjump"/>
          </p:cNvPr>
          <p:cNvSpPr txBox="1"/>
          <p:nvPr/>
        </p:nvSpPr>
        <p:spPr>
          <a:xfrm>
            <a:off x="3707904" y="2974168"/>
            <a:ext cx="288032" cy="184666"/>
          </a:xfrm>
          <a:prstGeom prst="rect">
            <a:avLst/>
          </a:prstGeom>
          <a:noFill/>
        </p:spPr>
        <p:txBody>
          <a:bodyPr wrap="square" rtlCol="0">
            <a:spAutoFit/>
          </a:bodyPr>
          <a:lstStyle/>
          <a:p>
            <a:endParaRPr lang="es-EC" dirty="0"/>
          </a:p>
        </p:txBody>
      </p:sp>
      <p:sp>
        <p:nvSpPr>
          <p:cNvPr id="17" name="16 CuadroTexto">
            <a:hlinkClick r:id="rId10" action="ppaction://hlinksldjump"/>
          </p:cNvPr>
          <p:cNvSpPr txBox="1"/>
          <p:nvPr/>
        </p:nvSpPr>
        <p:spPr>
          <a:xfrm>
            <a:off x="3728948" y="3158834"/>
            <a:ext cx="288032" cy="184666"/>
          </a:xfrm>
          <a:prstGeom prst="rect">
            <a:avLst/>
          </a:prstGeom>
          <a:noFill/>
        </p:spPr>
        <p:txBody>
          <a:bodyPr wrap="square" rtlCol="0">
            <a:spAutoFit/>
          </a:bodyPr>
          <a:lstStyle/>
          <a:p>
            <a:endParaRPr lang="es-EC" dirty="0"/>
          </a:p>
        </p:txBody>
      </p:sp>
      <p:sp>
        <p:nvSpPr>
          <p:cNvPr id="20" name="19 CuadroTexto">
            <a:hlinkClick r:id="rId11" action="ppaction://hlinksldjump"/>
          </p:cNvPr>
          <p:cNvSpPr txBox="1"/>
          <p:nvPr/>
        </p:nvSpPr>
        <p:spPr>
          <a:xfrm>
            <a:off x="3498470" y="4869160"/>
            <a:ext cx="2088232" cy="225316"/>
          </a:xfrm>
          <a:prstGeom prst="rect">
            <a:avLst/>
          </a:prstGeom>
          <a:noFill/>
        </p:spPr>
        <p:txBody>
          <a:bodyPr wrap="square" rtlCol="0">
            <a:spAutoFit/>
          </a:bodyPr>
          <a:lstStyle/>
          <a:p>
            <a:endParaRPr lang="es-EC" dirty="0"/>
          </a:p>
        </p:txBody>
      </p:sp>
      <p:sp>
        <p:nvSpPr>
          <p:cNvPr id="21" name="20 CuadroTexto">
            <a:hlinkClick r:id="rId12" action="ppaction://hlinksldjump"/>
          </p:cNvPr>
          <p:cNvSpPr txBox="1"/>
          <p:nvPr/>
        </p:nvSpPr>
        <p:spPr>
          <a:xfrm>
            <a:off x="3297560" y="5808960"/>
            <a:ext cx="2476872" cy="284336"/>
          </a:xfrm>
          <a:prstGeom prst="rect">
            <a:avLst/>
          </a:prstGeom>
          <a:noFill/>
        </p:spPr>
        <p:txBody>
          <a:bodyPr wrap="square" rtlCol="0">
            <a:spAutoFit/>
          </a:bodyPr>
          <a:lstStyle/>
          <a:p>
            <a:endParaRPr lang="es-EC" dirty="0"/>
          </a:p>
        </p:txBody>
      </p:sp>
      <p:sp>
        <p:nvSpPr>
          <p:cNvPr id="22" name="21 CuadroTexto">
            <a:hlinkClick r:id="rId13" action="ppaction://hlinksldjump"/>
          </p:cNvPr>
          <p:cNvSpPr txBox="1"/>
          <p:nvPr/>
        </p:nvSpPr>
        <p:spPr>
          <a:xfrm>
            <a:off x="3498470" y="3933056"/>
            <a:ext cx="2088232" cy="225316"/>
          </a:xfrm>
          <a:prstGeom prst="rect">
            <a:avLst/>
          </a:prstGeom>
          <a:noFill/>
        </p:spPr>
        <p:txBody>
          <a:bodyPr wrap="square" rtlCol="0">
            <a:spAutoFit/>
          </a:bodyPr>
          <a:lstStyle/>
          <a:p>
            <a:endParaRPr lang="es-EC" dirty="0"/>
          </a:p>
        </p:txBody>
      </p:sp>
      <p:graphicFrame>
        <p:nvGraphicFramePr>
          <p:cNvPr id="4" name="3 Diagrama"/>
          <p:cNvGraphicFramePr/>
          <p:nvPr>
            <p:extLst>
              <p:ext uri="{D42A27DB-BD31-4B8C-83A1-F6EECF244321}">
                <p14:modId xmlns:p14="http://schemas.microsoft.com/office/powerpoint/2010/main" val="352272070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63112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5" name="2 Subtítulo"/>
          <p:cNvSpPr txBox="1">
            <a:spLocks/>
          </p:cNvSpPr>
          <p:nvPr/>
        </p:nvSpPr>
        <p:spPr>
          <a:xfrm>
            <a:off x="642910" y="214290"/>
            <a:ext cx="7567610" cy="785818"/>
          </a:xfrm>
          <a:prstGeom prst="rect">
            <a:avLst/>
          </a:prstGeom>
        </p:spPr>
        <p:txBody>
          <a:bodyPr/>
          <a:lstStyle/>
          <a:p>
            <a:pPr marL="274320" lvl="0" indent="-274320" algn="ctr">
              <a:spcBef>
                <a:spcPts val="600"/>
              </a:spcBef>
              <a:buClr>
                <a:schemeClr val="accent2"/>
              </a:buClr>
              <a:buSzPct val="85000"/>
            </a:pPr>
            <a:r>
              <a:rPr lang="es-EC" sz="2800" dirty="0" smtClean="0">
                <a:solidFill>
                  <a:schemeClr val="bg1"/>
                </a:solidFill>
                <a:latin typeface="Times New Roman" pitchFamily="18" charset="0"/>
                <a:cs typeface="Times New Roman" pitchFamily="18" charset="0"/>
              </a:rPr>
              <a:t>  </a:t>
            </a:r>
            <a:r>
              <a:rPr lang="es-EC" sz="3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Aspectos Generales del cantón Pujilí</a:t>
            </a:r>
            <a:endParaRPr kumimoji="0" lang="es-EC" sz="3000" b="1" i="0"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47" y="1097287"/>
            <a:ext cx="6196566" cy="506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7 Título"/>
          <p:cNvSpPr txBox="1">
            <a:spLocks/>
          </p:cNvSpPr>
          <p:nvPr/>
        </p:nvSpPr>
        <p:spPr>
          <a:xfrm>
            <a:off x="6300192" y="1340768"/>
            <a:ext cx="2842201" cy="2232248"/>
          </a:xfrm>
          <a:prstGeom prst="rect">
            <a:avLst/>
          </a:prstGeom>
          <a:ln w="6350" cap="rnd">
            <a:noFill/>
          </a:ln>
        </p:spPr>
        <p:txBody>
          <a:bodyPr vert="horz" anchor="b" anchorCtr="0">
            <a:noAutofit/>
          </a:bodyPr>
          <a:lstStyle/>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Superficie: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130.043 hectáreas</a:t>
            </a:r>
          </a:p>
          <a:p>
            <a:pPr marR="0" lvl="0" defTabSz="914400" rtl="0" eaLnBrk="1" fontAlgn="auto" latinLnBrk="0" hangingPunct="1">
              <a:lnSpc>
                <a:spcPct val="100000"/>
              </a:lnSpc>
              <a:spcBef>
                <a:spcPct val="0"/>
              </a:spcBef>
              <a:spcAft>
                <a:spcPts val="0"/>
              </a:spcAft>
              <a:buClrTx/>
              <a:buSzTx/>
              <a:buFontTx/>
              <a:buNone/>
              <a:tabLst/>
              <a:defRPr/>
            </a:pPr>
            <a:endParaRPr lang="es-EC" spc="-100" dirty="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endParaRPr>
          </a:p>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Urbana:</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719 ha</a:t>
            </a:r>
            <a:r>
              <a:rPr kumimoji="0" lang="es-EC" i="0" u="none" strike="noStrike" kern="1200" cap="none" spc="-100" normalizeH="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(1%)</a:t>
            </a:r>
          </a:p>
          <a:p>
            <a:pPr marR="0" lvl="0" defTabSz="914400" rtl="0" eaLnBrk="1" fontAlgn="auto" latinLnBrk="0" hangingPunct="1">
              <a:lnSpc>
                <a:spcPct val="100000"/>
              </a:lnSpc>
              <a:spcBef>
                <a:spcPct val="0"/>
              </a:spcBef>
              <a:spcAft>
                <a:spcPts val="0"/>
              </a:spcAft>
              <a:buClrTx/>
              <a:buSzTx/>
              <a:buFontTx/>
              <a:buNone/>
              <a:tabLst/>
              <a:defRPr/>
            </a:pPr>
            <a:r>
              <a:rPr lang="es-EC" b="1" spc="-100" baseline="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Rural:</a:t>
            </a:r>
            <a:r>
              <a:rPr lang="es-EC"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a:t>
            </a:r>
            <a:r>
              <a:rPr lang="es-EC"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129.323ha (99%)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Población: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69.055 habitantes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endParaRPr kumimoji="0" lang="es-EC" i="0" u="none" strike="noStrike" kern="1200" cap="none" spc="-100" normalizeH="0" baseline="0" noProof="0" dirty="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endParaRPr>
          </a:p>
        </p:txBody>
      </p:sp>
      <p:pic>
        <p:nvPicPr>
          <p:cNvPr id="8" name="Picture 10" descr="FORMATOPRESENTACION.jpg"/>
          <p:cNvPicPr>
            <a:picLocks noChangeAspect="1"/>
          </p:cNvPicPr>
          <p:nvPr/>
        </p:nvPicPr>
        <p:blipFill>
          <a:blip r:embed="rId3" cstate="print"/>
          <a:srcRect/>
          <a:stretch>
            <a:fillRect/>
          </a:stretch>
        </p:blipFill>
        <p:spPr bwMode="auto">
          <a:xfrm>
            <a:off x="0" y="-44426"/>
            <a:ext cx="9144000" cy="6902450"/>
          </a:xfrm>
          <a:prstGeom prst="rect">
            <a:avLst/>
          </a:prstGeom>
          <a:noFill/>
          <a:ln w="9525">
            <a:noFill/>
            <a:miter lim="800000"/>
            <a:headEnd/>
            <a:tailEnd/>
          </a:ln>
        </p:spPr>
      </p:pic>
      <p:sp>
        <p:nvSpPr>
          <p:cNvPr id="9" name="8 Rectángulo"/>
          <p:cNvSpPr/>
          <p:nvPr/>
        </p:nvSpPr>
        <p:spPr>
          <a:xfrm>
            <a:off x="1749619" y="618653"/>
            <a:ext cx="5999738" cy="523220"/>
          </a:xfrm>
          <a:prstGeom prst="rect">
            <a:avLst/>
          </a:prstGeom>
        </p:spPr>
        <p:txBody>
          <a:bodyPr wrap="square">
            <a:spAutoFit/>
          </a:bodyPr>
          <a:lstStyle/>
          <a:p>
            <a:pPr marL="274320" indent="-274320" algn="ctr">
              <a:spcBef>
                <a:spcPts val="600"/>
              </a:spcBef>
              <a:buClr>
                <a:schemeClr val="accent2"/>
              </a:buClr>
              <a:buSzPct val="85000"/>
            </a:pPr>
            <a:r>
              <a:rPr lang="es-ES" sz="2800" b="1" dirty="0">
                <a:solidFill>
                  <a:schemeClr val="accent6">
                    <a:lumMod val="75000"/>
                  </a:schemeClr>
                </a:solidFill>
              </a:rPr>
              <a:t>Método comparativo o de </a:t>
            </a:r>
            <a:r>
              <a:rPr lang="es-ES" sz="2800" b="1" dirty="0" smtClean="0">
                <a:solidFill>
                  <a:schemeClr val="accent6">
                    <a:lumMod val="75000"/>
                  </a:schemeClr>
                </a:solidFill>
              </a:rPr>
              <a:t>mercado</a:t>
            </a:r>
            <a:endParaRPr lang="es-EC" sz="2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1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
        <p:nvSpPr>
          <p:cNvPr id="2" name="1 CuadroTexto"/>
          <p:cNvSpPr txBox="1"/>
          <p:nvPr/>
        </p:nvSpPr>
        <p:spPr>
          <a:xfrm>
            <a:off x="827584" y="1412776"/>
            <a:ext cx="7560840" cy="4431983"/>
          </a:xfrm>
          <a:prstGeom prst="rect">
            <a:avLst/>
          </a:prstGeom>
          <a:noFill/>
        </p:spPr>
        <p:txBody>
          <a:bodyPr wrap="square" rtlCol="0">
            <a:spAutoFit/>
          </a:bodyPr>
          <a:lstStyle/>
          <a:p>
            <a:pPr algn="just"/>
            <a:r>
              <a:rPr lang="es-ES" sz="2400" dirty="0" smtClean="0"/>
              <a:t>Es el método </a:t>
            </a:r>
            <a:r>
              <a:rPr lang="es-ES" sz="2400" dirty="0"/>
              <a:t>más usual entre los </a:t>
            </a:r>
            <a:r>
              <a:rPr lang="es-ES" sz="2400" dirty="0" err="1"/>
              <a:t>avaluadores</a:t>
            </a:r>
            <a:r>
              <a:rPr lang="es-ES" sz="2400" dirty="0"/>
              <a:t>. Para aplicar el método comparativo se requiere realizar la comparación de precios en terrenos inmuebles similares mediante la técnica de la homogeneización y la aplicación de varios factores complementarios.</a:t>
            </a:r>
            <a:endParaRPr lang="es-EC" sz="2400" dirty="0"/>
          </a:p>
          <a:p>
            <a:pPr algn="just"/>
            <a:r>
              <a:rPr lang="es-ES" sz="2400" dirty="0"/>
              <a:t> </a:t>
            </a:r>
            <a:endParaRPr lang="es-EC" sz="2400" dirty="0"/>
          </a:p>
          <a:p>
            <a:pPr algn="just"/>
            <a:r>
              <a:rPr lang="es-ES" sz="2400" dirty="0"/>
              <a:t>Los datos recogidos y homogeneizados se promedian. Se aplican los estimadores de varianza y desviación estándar. </a:t>
            </a:r>
            <a:endParaRPr lang="es-EC" sz="2400" dirty="0"/>
          </a:p>
          <a:p>
            <a:pPr algn="just"/>
            <a:r>
              <a:rPr lang="es-ES" sz="2400" dirty="0"/>
              <a:t> </a:t>
            </a:r>
            <a:endParaRPr lang="es-EC" sz="2400" dirty="0"/>
          </a:p>
          <a:p>
            <a:pPr algn="just"/>
            <a:r>
              <a:rPr lang="es-ES" sz="2400" dirty="0"/>
              <a:t>A nivel de Latinoamérica es el más utilizado por su fácil aplicación. </a:t>
            </a:r>
            <a:endParaRPr lang="es-EC" sz="2400" dirty="0"/>
          </a:p>
          <a:p>
            <a:endParaRPr lang="es-EC" dirty="0"/>
          </a:p>
        </p:txBody>
      </p:sp>
    </p:spTree>
    <p:extLst>
      <p:ext uri="{BB962C8B-B14F-4D97-AF65-F5344CB8AC3E}">
        <p14:creationId xmlns:p14="http://schemas.microsoft.com/office/powerpoint/2010/main" val="363112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5" name="2 Subtítulo"/>
          <p:cNvSpPr txBox="1">
            <a:spLocks/>
          </p:cNvSpPr>
          <p:nvPr/>
        </p:nvSpPr>
        <p:spPr>
          <a:xfrm>
            <a:off x="642910" y="214290"/>
            <a:ext cx="7567610" cy="785818"/>
          </a:xfrm>
          <a:prstGeom prst="rect">
            <a:avLst/>
          </a:prstGeom>
        </p:spPr>
        <p:txBody>
          <a:bodyPr/>
          <a:lstStyle/>
          <a:p>
            <a:pPr marL="274320" lvl="0" indent="-274320" algn="ctr">
              <a:spcBef>
                <a:spcPts val="600"/>
              </a:spcBef>
              <a:buClr>
                <a:schemeClr val="accent2"/>
              </a:buClr>
              <a:buSzPct val="85000"/>
            </a:pPr>
            <a:r>
              <a:rPr lang="es-EC" sz="2800" dirty="0" smtClean="0">
                <a:solidFill>
                  <a:schemeClr val="bg1"/>
                </a:solidFill>
                <a:latin typeface="Times New Roman" pitchFamily="18" charset="0"/>
                <a:cs typeface="Times New Roman" pitchFamily="18" charset="0"/>
              </a:rPr>
              <a:t>  </a:t>
            </a:r>
            <a:r>
              <a:rPr lang="es-EC" sz="3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Aspectos Generales del cantón Pujilí</a:t>
            </a:r>
            <a:endParaRPr kumimoji="0" lang="es-EC" sz="3000" b="1" i="0"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47" y="1097287"/>
            <a:ext cx="6196566" cy="506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7 Título"/>
          <p:cNvSpPr txBox="1">
            <a:spLocks/>
          </p:cNvSpPr>
          <p:nvPr/>
        </p:nvSpPr>
        <p:spPr>
          <a:xfrm>
            <a:off x="6300192" y="1340768"/>
            <a:ext cx="2842201" cy="2232248"/>
          </a:xfrm>
          <a:prstGeom prst="rect">
            <a:avLst/>
          </a:prstGeom>
          <a:ln w="6350" cap="rnd">
            <a:noFill/>
          </a:ln>
        </p:spPr>
        <p:txBody>
          <a:bodyPr vert="horz" anchor="b" anchorCtr="0">
            <a:noAutofit/>
          </a:bodyPr>
          <a:lstStyle/>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Superficie: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130.043 hectáreas</a:t>
            </a:r>
          </a:p>
          <a:p>
            <a:pPr marR="0" lvl="0" defTabSz="914400" rtl="0" eaLnBrk="1" fontAlgn="auto" latinLnBrk="0" hangingPunct="1">
              <a:lnSpc>
                <a:spcPct val="100000"/>
              </a:lnSpc>
              <a:spcBef>
                <a:spcPct val="0"/>
              </a:spcBef>
              <a:spcAft>
                <a:spcPts val="0"/>
              </a:spcAft>
              <a:buClrTx/>
              <a:buSzTx/>
              <a:buFontTx/>
              <a:buNone/>
              <a:tabLst/>
              <a:defRPr/>
            </a:pPr>
            <a:endParaRPr lang="es-EC" spc="-100" dirty="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endParaRPr>
          </a:p>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Urbana:</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719 ha</a:t>
            </a:r>
            <a:r>
              <a:rPr kumimoji="0" lang="es-EC" i="0" u="none" strike="noStrike" kern="1200" cap="none" spc="-100" normalizeH="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(1%)</a:t>
            </a:r>
          </a:p>
          <a:p>
            <a:pPr marR="0" lvl="0" defTabSz="914400" rtl="0" eaLnBrk="1" fontAlgn="auto" latinLnBrk="0" hangingPunct="1">
              <a:lnSpc>
                <a:spcPct val="100000"/>
              </a:lnSpc>
              <a:spcBef>
                <a:spcPct val="0"/>
              </a:spcBef>
              <a:spcAft>
                <a:spcPts val="0"/>
              </a:spcAft>
              <a:buClrTx/>
              <a:buSzTx/>
              <a:buFontTx/>
              <a:buNone/>
              <a:tabLst/>
              <a:defRPr/>
            </a:pPr>
            <a:r>
              <a:rPr lang="es-EC" b="1" spc="-100" baseline="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Rural:</a:t>
            </a:r>
            <a:r>
              <a:rPr lang="es-EC"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a:t>
            </a:r>
            <a:r>
              <a:rPr lang="es-EC"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129.323ha (99%)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Población: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69.055 habitantes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endParaRPr kumimoji="0" lang="es-EC" i="0" u="none" strike="noStrike" kern="1200" cap="none" spc="-100" normalizeH="0" baseline="0" noProof="0" dirty="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endParaRPr>
          </a:p>
        </p:txBody>
      </p:sp>
      <p:pic>
        <p:nvPicPr>
          <p:cNvPr id="8" name="Picture 10" descr="FORMATOPRESENTACION.jpg"/>
          <p:cNvPicPr>
            <a:picLocks noChangeAspect="1"/>
          </p:cNvPicPr>
          <p:nvPr/>
        </p:nvPicPr>
        <p:blipFill>
          <a:blip r:embed="rId3" cstate="print"/>
          <a:srcRect/>
          <a:stretch>
            <a:fillRect/>
          </a:stretch>
        </p:blipFill>
        <p:spPr bwMode="auto">
          <a:xfrm>
            <a:off x="0" y="-44426"/>
            <a:ext cx="9144000" cy="6902450"/>
          </a:xfrm>
          <a:prstGeom prst="rect">
            <a:avLst/>
          </a:prstGeom>
          <a:noFill/>
          <a:ln w="9525">
            <a:noFill/>
            <a:miter lim="800000"/>
            <a:headEnd/>
            <a:tailEnd/>
          </a:ln>
        </p:spPr>
      </p:pic>
      <p:sp>
        <p:nvSpPr>
          <p:cNvPr id="9" name="8 Rectángulo"/>
          <p:cNvSpPr/>
          <p:nvPr/>
        </p:nvSpPr>
        <p:spPr>
          <a:xfrm>
            <a:off x="642910" y="618653"/>
            <a:ext cx="8033545" cy="523220"/>
          </a:xfrm>
          <a:prstGeom prst="rect">
            <a:avLst/>
          </a:prstGeom>
        </p:spPr>
        <p:txBody>
          <a:bodyPr wrap="square">
            <a:spAutoFit/>
          </a:bodyPr>
          <a:lstStyle/>
          <a:p>
            <a:pPr marL="274320" lvl="2" indent="-274320" algn="ctr">
              <a:spcBef>
                <a:spcPts val="600"/>
              </a:spcBef>
              <a:buClr>
                <a:schemeClr val="accent2"/>
              </a:buClr>
              <a:buSzPct val="85000"/>
            </a:pPr>
            <a:r>
              <a:rPr lang="es-ES" sz="2800" b="1" dirty="0">
                <a:solidFill>
                  <a:schemeClr val="accent6">
                    <a:lumMod val="75000"/>
                  </a:schemeClr>
                </a:solidFill>
              </a:rPr>
              <a:t>Método de inferencia estadística o </a:t>
            </a:r>
            <a:r>
              <a:rPr lang="es-ES" sz="2800" b="1" dirty="0" smtClean="0">
                <a:solidFill>
                  <a:schemeClr val="accent6">
                    <a:lumMod val="75000"/>
                  </a:schemeClr>
                </a:solidFill>
              </a:rPr>
              <a:t>econométrico</a:t>
            </a:r>
            <a:endParaRPr lang="es-EC" sz="2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1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
        <p:nvSpPr>
          <p:cNvPr id="2" name="1 CuadroTexto"/>
          <p:cNvSpPr txBox="1"/>
          <p:nvPr/>
        </p:nvSpPr>
        <p:spPr>
          <a:xfrm>
            <a:off x="827584" y="1412776"/>
            <a:ext cx="7560840" cy="4801314"/>
          </a:xfrm>
          <a:prstGeom prst="rect">
            <a:avLst/>
          </a:prstGeom>
          <a:noFill/>
        </p:spPr>
        <p:txBody>
          <a:bodyPr wrap="square" rtlCol="0">
            <a:spAutoFit/>
          </a:bodyPr>
          <a:lstStyle/>
          <a:p>
            <a:pPr algn="just"/>
            <a:r>
              <a:rPr lang="es-ES" sz="2400" dirty="0" smtClean="0"/>
              <a:t>El </a:t>
            </a:r>
            <a:r>
              <a:rPr lang="es-ES" sz="2400" dirty="0"/>
              <a:t>valor depende de numerosas variables y los modelos utilizan software especializado. Se aplica la correlación múltiple, modelos lineales o exponenciales, test de hipótesis, coeficientes de correlación, etc. El modelo exige por lo menos 15 datos y debe obtener resultados con margen de error inferior al 5% o del 2.5%, de tal manera que dos </a:t>
            </a:r>
            <a:r>
              <a:rPr lang="es-ES" sz="2400" dirty="0" err="1"/>
              <a:t>avaluadores</a:t>
            </a:r>
            <a:r>
              <a:rPr lang="es-ES" sz="2400" dirty="0"/>
              <a:t> que lo utilicen deben obtener un avalúo que no diste más del 10% entre sí. Es mucho más preciso para dirimir conflictos entre las partes o para inmuebles de gran tamaño que ameritan una investigación más costosa y demorada. </a:t>
            </a:r>
            <a:endParaRPr lang="es-EC" sz="2400" dirty="0"/>
          </a:p>
          <a:p>
            <a:pPr algn="just"/>
            <a:r>
              <a:rPr lang="es-ES" sz="2400" b="1" dirty="0"/>
              <a:t> </a:t>
            </a:r>
            <a:endParaRPr lang="es-EC" sz="2400" dirty="0"/>
          </a:p>
          <a:p>
            <a:endParaRPr lang="es-EC" dirty="0"/>
          </a:p>
        </p:txBody>
      </p:sp>
    </p:spTree>
    <p:extLst>
      <p:ext uri="{BB962C8B-B14F-4D97-AF65-F5344CB8AC3E}">
        <p14:creationId xmlns:p14="http://schemas.microsoft.com/office/powerpoint/2010/main" val="52054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5" name="2 Subtítulo"/>
          <p:cNvSpPr txBox="1">
            <a:spLocks/>
          </p:cNvSpPr>
          <p:nvPr/>
        </p:nvSpPr>
        <p:spPr>
          <a:xfrm>
            <a:off x="642910" y="214290"/>
            <a:ext cx="7567610" cy="785818"/>
          </a:xfrm>
          <a:prstGeom prst="rect">
            <a:avLst/>
          </a:prstGeom>
        </p:spPr>
        <p:txBody>
          <a:bodyPr/>
          <a:lstStyle/>
          <a:p>
            <a:pPr marL="274320" lvl="0" indent="-274320" algn="ctr">
              <a:spcBef>
                <a:spcPts val="600"/>
              </a:spcBef>
              <a:buClr>
                <a:schemeClr val="accent2"/>
              </a:buClr>
              <a:buSzPct val="85000"/>
            </a:pPr>
            <a:r>
              <a:rPr lang="es-EC" sz="2800" dirty="0" smtClean="0">
                <a:solidFill>
                  <a:schemeClr val="bg1"/>
                </a:solidFill>
                <a:latin typeface="Times New Roman" pitchFamily="18" charset="0"/>
                <a:cs typeface="Times New Roman" pitchFamily="18" charset="0"/>
              </a:rPr>
              <a:t>  </a:t>
            </a:r>
            <a:r>
              <a:rPr lang="es-EC" sz="3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Aspectos Generales del cantón Pujilí</a:t>
            </a:r>
            <a:endParaRPr kumimoji="0" lang="es-EC" sz="3000" b="1" i="0"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47" y="1097287"/>
            <a:ext cx="6196566" cy="506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7 Título"/>
          <p:cNvSpPr txBox="1">
            <a:spLocks/>
          </p:cNvSpPr>
          <p:nvPr/>
        </p:nvSpPr>
        <p:spPr>
          <a:xfrm>
            <a:off x="6300192" y="1340768"/>
            <a:ext cx="2842201" cy="2232248"/>
          </a:xfrm>
          <a:prstGeom prst="rect">
            <a:avLst/>
          </a:prstGeom>
          <a:ln w="6350" cap="rnd">
            <a:noFill/>
          </a:ln>
        </p:spPr>
        <p:txBody>
          <a:bodyPr vert="horz" anchor="b" anchorCtr="0">
            <a:noAutofit/>
          </a:bodyPr>
          <a:lstStyle/>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Superficie: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130.043 hectáreas</a:t>
            </a:r>
          </a:p>
          <a:p>
            <a:pPr marR="0" lvl="0" defTabSz="914400" rtl="0" eaLnBrk="1" fontAlgn="auto" latinLnBrk="0" hangingPunct="1">
              <a:lnSpc>
                <a:spcPct val="100000"/>
              </a:lnSpc>
              <a:spcBef>
                <a:spcPct val="0"/>
              </a:spcBef>
              <a:spcAft>
                <a:spcPts val="0"/>
              </a:spcAft>
              <a:buClrTx/>
              <a:buSzTx/>
              <a:buFontTx/>
              <a:buNone/>
              <a:tabLst/>
              <a:defRPr/>
            </a:pPr>
            <a:endParaRPr lang="es-EC" spc="-100" dirty="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endParaRPr>
          </a:p>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Urbana:</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719 ha</a:t>
            </a:r>
            <a:r>
              <a:rPr kumimoji="0" lang="es-EC" i="0" u="none" strike="noStrike" kern="1200" cap="none" spc="-100" normalizeH="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(1%)</a:t>
            </a:r>
          </a:p>
          <a:p>
            <a:pPr marR="0" lvl="0" defTabSz="914400" rtl="0" eaLnBrk="1" fontAlgn="auto" latinLnBrk="0" hangingPunct="1">
              <a:lnSpc>
                <a:spcPct val="100000"/>
              </a:lnSpc>
              <a:spcBef>
                <a:spcPct val="0"/>
              </a:spcBef>
              <a:spcAft>
                <a:spcPts val="0"/>
              </a:spcAft>
              <a:buClrTx/>
              <a:buSzTx/>
              <a:buFontTx/>
              <a:buNone/>
              <a:tabLst/>
              <a:defRPr/>
            </a:pPr>
            <a:r>
              <a:rPr lang="es-EC" b="1" spc="-100" baseline="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Rural:</a:t>
            </a:r>
            <a:r>
              <a:rPr lang="es-EC"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a:t>
            </a:r>
            <a:r>
              <a:rPr lang="es-EC"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129.323ha (99%)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Población: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69.055 habitantes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endParaRPr kumimoji="0" lang="es-EC" i="0" u="none" strike="noStrike" kern="1200" cap="none" spc="-100" normalizeH="0" baseline="0" noProof="0" dirty="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endParaRPr>
          </a:p>
        </p:txBody>
      </p:sp>
      <p:pic>
        <p:nvPicPr>
          <p:cNvPr id="8" name="Picture 10" descr="FORMATOPRESENTACION.jpg"/>
          <p:cNvPicPr>
            <a:picLocks noChangeAspect="1"/>
          </p:cNvPicPr>
          <p:nvPr/>
        </p:nvPicPr>
        <p:blipFill>
          <a:blip r:embed="rId3" cstate="print"/>
          <a:srcRect/>
          <a:stretch>
            <a:fillRect/>
          </a:stretch>
        </p:blipFill>
        <p:spPr bwMode="auto">
          <a:xfrm>
            <a:off x="0" y="-44426"/>
            <a:ext cx="9144000" cy="6902450"/>
          </a:xfrm>
          <a:prstGeom prst="rect">
            <a:avLst/>
          </a:prstGeom>
          <a:noFill/>
          <a:ln w="9525">
            <a:noFill/>
            <a:miter lim="800000"/>
            <a:headEnd/>
            <a:tailEnd/>
          </a:ln>
        </p:spPr>
      </p:pic>
      <p:sp>
        <p:nvSpPr>
          <p:cNvPr id="9" name="8 Rectángulo"/>
          <p:cNvSpPr/>
          <p:nvPr/>
        </p:nvSpPr>
        <p:spPr>
          <a:xfrm>
            <a:off x="1749619" y="618653"/>
            <a:ext cx="5999738" cy="523220"/>
          </a:xfrm>
          <a:prstGeom prst="rect">
            <a:avLst/>
          </a:prstGeom>
        </p:spPr>
        <p:txBody>
          <a:bodyPr wrap="square">
            <a:spAutoFit/>
          </a:bodyPr>
          <a:lstStyle/>
          <a:p>
            <a:pPr marL="274320" lvl="2" indent="-274320" algn="ctr">
              <a:spcBef>
                <a:spcPts val="600"/>
              </a:spcBef>
              <a:buClr>
                <a:schemeClr val="accent2"/>
              </a:buClr>
              <a:buSzPct val="85000"/>
            </a:pPr>
            <a:r>
              <a:rPr lang="es-ES" sz="2800" b="1" dirty="0">
                <a:solidFill>
                  <a:schemeClr val="accent6">
                    <a:lumMod val="75000"/>
                  </a:schemeClr>
                </a:solidFill>
              </a:rPr>
              <a:t>Método del costo de </a:t>
            </a:r>
            <a:r>
              <a:rPr lang="es-ES" sz="2800" b="1" dirty="0" smtClean="0">
                <a:solidFill>
                  <a:schemeClr val="accent6">
                    <a:lumMod val="75000"/>
                  </a:schemeClr>
                </a:solidFill>
              </a:rPr>
              <a:t>reposición</a:t>
            </a:r>
            <a:endParaRPr lang="es-EC" sz="2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1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
        <p:nvSpPr>
          <p:cNvPr id="2" name="1 CuadroTexto"/>
          <p:cNvSpPr txBox="1"/>
          <p:nvPr/>
        </p:nvSpPr>
        <p:spPr>
          <a:xfrm>
            <a:off x="827584" y="1412776"/>
            <a:ext cx="7560840" cy="3693319"/>
          </a:xfrm>
          <a:prstGeom prst="rect">
            <a:avLst/>
          </a:prstGeom>
          <a:noFill/>
        </p:spPr>
        <p:txBody>
          <a:bodyPr wrap="square" rtlCol="0">
            <a:spAutoFit/>
          </a:bodyPr>
          <a:lstStyle/>
          <a:p>
            <a:pPr algn="just"/>
            <a:r>
              <a:rPr lang="es-ES" sz="2400" dirty="0"/>
              <a:t>Se denomina así al método que parte de presupuestos para obtener el costo de reproducción o de sustitución de un bien inmueble. </a:t>
            </a:r>
            <a:endParaRPr lang="es-ES" sz="2400" dirty="0" smtClean="0"/>
          </a:p>
          <a:p>
            <a:pPr algn="just"/>
            <a:endParaRPr lang="es-ES" sz="2400" dirty="0"/>
          </a:p>
          <a:p>
            <a:pPr algn="just"/>
            <a:r>
              <a:rPr lang="es-ES" sz="2400" dirty="0" smtClean="0"/>
              <a:t>En </a:t>
            </a:r>
            <a:r>
              <a:rPr lang="es-ES" sz="2400" dirty="0"/>
              <a:t>general se aplica a las construcciones, obras de infraestructura, mejoras y adiciones. </a:t>
            </a:r>
            <a:endParaRPr lang="es-ES" sz="2400" dirty="0" smtClean="0"/>
          </a:p>
          <a:p>
            <a:pPr algn="just"/>
            <a:endParaRPr lang="es-ES" sz="2400" dirty="0"/>
          </a:p>
          <a:p>
            <a:pPr algn="just"/>
            <a:r>
              <a:rPr lang="es-ES" sz="2400" dirty="0" smtClean="0"/>
              <a:t>Por </a:t>
            </a:r>
            <a:r>
              <a:rPr lang="es-ES" sz="2400" dirty="0"/>
              <a:t>el costo se puede llegar a las mejoras, aplicando los métodos de la depreciación.</a:t>
            </a:r>
            <a:endParaRPr lang="es-EC" sz="2400" dirty="0"/>
          </a:p>
          <a:p>
            <a:endParaRPr lang="es-EC" dirty="0"/>
          </a:p>
        </p:txBody>
      </p:sp>
    </p:spTree>
    <p:extLst>
      <p:ext uri="{BB962C8B-B14F-4D97-AF65-F5344CB8AC3E}">
        <p14:creationId xmlns:p14="http://schemas.microsoft.com/office/powerpoint/2010/main" val="52054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5" name="2 Subtítulo"/>
          <p:cNvSpPr txBox="1">
            <a:spLocks/>
          </p:cNvSpPr>
          <p:nvPr/>
        </p:nvSpPr>
        <p:spPr>
          <a:xfrm>
            <a:off x="642910" y="214290"/>
            <a:ext cx="7567610" cy="785818"/>
          </a:xfrm>
          <a:prstGeom prst="rect">
            <a:avLst/>
          </a:prstGeom>
        </p:spPr>
        <p:txBody>
          <a:bodyPr/>
          <a:lstStyle/>
          <a:p>
            <a:pPr marL="274320" lvl="0" indent="-274320" algn="ctr">
              <a:spcBef>
                <a:spcPts val="600"/>
              </a:spcBef>
              <a:buClr>
                <a:schemeClr val="accent2"/>
              </a:buClr>
              <a:buSzPct val="85000"/>
            </a:pPr>
            <a:r>
              <a:rPr lang="es-EC" sz="2800" dirty="0" smtClean="0">
                <a:solidFill>
                  <a:schemeClr val="bg1"/>
                </a:solidFill>
                <a:latin typeface="Times New Roman" pitchFamily="18" charset="0"/>
                <a:cs typeface="Times New Roman" pitchFamily="18" charset="0"/>
              </a:rPr>
              <a:t>  </a:t>
            </a:r>
            <a:r>
              <a:rPr lang="es-EC" sz="3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Aspectos Generales del cantón Pujilí</a:t>
            </a:r>
            <a:endParaRPr kumimoji="0" lang="es-EC" sz="3000" b="1" i="0"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47" y="1097287"/>
            <a:ext cx="6196566" cy="506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7 Título"/>
          <p:cNvSpPr txBox="1">
            <a:spLocks/>
          </p:cNvSpPr>
          <p:nvPr/>
        </p:nvSpPr>
        <p:spPr>
          <a:xfrm>
            <a:off x="6300192" y="1340768"/>
            <a:ext cx="2842201" cy="2232248"/>
          </a:xfrm>
          <a:prstGeom prst="rect">
            <a:avLst/>
          </a:prstGeom>
          <a:ln w="6350" cap="rnd">
            <a:noFill/>
          </a:ln>
        </p:spPr>
        <p:txBody>
          <a:bodyPr vert="horz" anchor="b" anchorCtr="0">
            <a:noAutofit/>
          </a:bodyPr>
          <a:lstStyle/>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Superficie: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130.043 hectáreas</a:t>
            </a:r>
          </a:p>
          <a:p>
            <a:pPr marR="0" lvl="0" defTabSz="914400" rtl="0" eaLnBrk="1" fontAlgn="auto" latinLnBrk="0" hangingPunct="1">
              <a:lnSpc>
                <a:spcPct val="100000"/>
              </a:lnSpc>
              <a:spcBef>
                <a:spcPct val="0"/>
              </a:spcBef>
              <a:spcAft>
                <a:spcPts val="0"/>
              </a:spcAft>
              <a:buClrTx/>
              <a:buSzTx/>
              <a:buFontTx/>
              <a:buNone/>
              <a:tabLst/>
              <a:defRPr/>
            </a:pPr>
            <a:endParaRPr lang="es-EC" spc="-100" dirty="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endParaRPr>
          </a:p>
          <a:p>
            <a:pPr marR="0" lvl="0"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Urbana:</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719 ha</a:t>
            </a:r>
            <a:r>
              <a:rPr kumimoji="0" lang="es-EC" i="0" u="none" strike="noStrike" kern="1200" cap="none" spc="-100" normalizeH="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(1%)</a:t>
            </a:r>
          </a:p>
          <a:p>
            <a:pPr marR="0" lvl="0" defTabSz="914400" rtl="0" eaLnBrk="1" fontAlgn="auto" latinLnBrk="0" hangingPunct="1">
              <a:lnSpc>
                <a:spcPct val="100000"/>
              </a:lnSpc>
              <a:spcBef>
                <a:spcPct val="0"/>
              </a:spcBef>
              <a:spcAft>
                <a:spcPts val="0"/>
              </a:spcAft>
              <a:buClrTx/>
              <a:buSzTx/>
              <a:buFontTx/>
              <a:buNone/>
              <a:tabLst/>
              <a:defRPr/>
            </a:pPr>
            <a:r>
              <a:rPr lang="es-EC" b="1" spc="-100" baseline="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Rural:</a:t>
            </a:r>
            <a:r>
              <a:rPr lang="es-EC" b="1"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a:t>
            </a:r>
            <a:r>
              <a:rPr lang="es-EC" spc="-100" dirty="0" smtClean="0">
                <a:ln w="3200">
                  <a:solidFill>
                    <a:schemeClr val="bg2">
                      <a:shade val="75000"/>
                      <a:alpha val="25000"/>
                    </a:schemeClr>
                  </a:solidFill>
                  <a:prstDash val="solid"/>
                  <a:round/>
                </a:ln>
                <a:effectLst>
                  <a:innerShdw blurRad="50800" dist="25400" dir="13500000">
                    <a:srgbClr val="000000">
                      <a:alpha val="70000"/>
                    </a:srgbClr>
                  </a:innerShdw>
                </a:effectLst>
                <a:latin typeface="Times New Roman" pitchFamily="18" charset="0"/>
                <a:ea typeface="+mj-ea"/>
                <a:cs typeface="Times New Roman" pitchFamily="18" charset="0"/>
              </a:rPr>
              <a:t>	129.323ha (99%)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r>
              <a:rPr kumimoji="0" lang="es-EC" b="1"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 Población: </a:t>
            </a:r>
            <a: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t>69.055 habitantes </a:t>
            </a:r>
            <a:br>
              <a:rPr kumimoji="0" lang="es-EC" i="0" u="none" strike="noStrike" kern="1200" cap="none" spc="-100" normalizeH="0" baseline="0" noProof="0" dirty="0" smtClean="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rPr>
            </a:br>
            <a:endParaRPr kumimoji="0" lang="es-EC" i="0" u="none" strike="noStrike" kern="1200" cap="none" spc="-100" normalizeH="0" baseline="0" noProof="0" dirty="0">
              <a:ln w="3200">
                <a:solidFill>
                  <a:schemeClr val="bg2">
                    <a:shade val="75000"/>
                    <a:alpha val="25000"/>
                  </a:schemeClr>
                </a:solidFill>
                <a:prstDash val="solid"/>
                <a:round/>
              </a:ln>
              <a:effectLst>
                <a:innerShdw blurRad="50800" dist="25400" dir="13500000">
                  <a:srgbClr val="000000">
                    <a:alpha val="70000"/>
                  </a:srgbClr>
                </a:innerShdw>
              </a:effectLst>
              <a:uLnTx/>
              <a:uFillTx/>
              <a:latin typeface="Times New Roman" pitchFamily="18" charset="0"/>
              <a:ea typeface="+mj-ea"/>
              <a:cs typeface="Times New Roman" pitchFamily="18" charset="0"/>
            </a:endParaRPr>
          </a:p>
        </p:txBody>
      </p:sp>
      <p:pic>
        <p:nvPicPr>
          <p:cNvPr id="8" name="Picture 10" descr="FORMATOPRESENTACION.jpg"/>
          <p:cNvPicPr>
            <a:picLocks noChangeAspect="1"/>
          </p:cNvPicPr>
          <p:nvPr/>
        </p:nvPicPr>
        <p:blipFill>
          <a:blip r:embed="rId3" cstate="print"/>
          <a:srcRect/>
          <a:stretch>
            <a:fillRect/>
          </a:stretch>
        </p:blipFill>
        <p:spPr bwMode="auto">
          <a:xfrm>
            <a:off x="0" y="-44426"/>
            <a:ext cx="9144000" cy="6902450"/>
          </a:xfrm>
          <a:prstGeom prst="rect">
            <a:avLst/>
          </a:prstGeom>
          <a:noFill/>
          <a:ln w="9525">
            <a:noFill/>
            <a:miter lim="800000"/>
            <a:headEnd/>
            <a:tailEnd/>
          </a:ln>
        </p:spPr>
      </p:pic>
      <p:sp>
        <p:nvSpPr>
          <p:cNvPr id="9" name="8 Rectángulo"/>
          <p:cNvSpPr/>
          <p:nvPr/>
        </p:nvSpPr>
        <p:spPr>
          <a:xfrm>
            <a:off x="1187624" y="618653"/>
            <a:ext cx="7200800" cy="523220"/>
          </a:xfrm>
          <a:prstGeom prst="rect">
            <a:avLst/>
          </a:prstGeom>
        </p:spPr>
        <p:txBody>
          <a:bodyPr wrap="square">
            <a:spAutoFit/>
          </a:bodyPr>
          <a:lstStyle/>
          <a:p>
            <a:pPr marL="274320" lvl="2" indent="-274320" algn="ctr">
              <a:spcBef>
                <a:spcPts val="600"/>
              </a:spcBef>
              <a:buClr>
                <a:schemeClr val="accent2"/>
              </a:buClr>
              <a:buSzPct val="85000"/>
            </a:pPr>
            <a:r>
              <a:rPr lang="es-ES" sz="2800" b="1" dirty="0">
                <a:solidFill>
                  <a:schemeClr val="accent6">
                    <a:lumMod val="75000"/>
                  </a:schemeClr>
                </a:solidFill>
              </a:rPr>
              <a:t>Método </a:t>
            </a:r>
            <a:r>
              <a:rPr lang="es-ES" sz="2800" b="1" dirty="0" smtClean="0">
                <a:solidFill>
                  <a:schemeClr val="accent6">
                    <a:lumMod val="75000"/>
                  </a:schemeClr>
                </a:solidFill>
              </a:rPr>
              <a:t>residual </a:t>
            </a:r>
            <a:r>
              <a:rPr lang="es-ES" sz="2800" b="1" dirty="0">
                <a:solidFill>
                  <a:schemeClr val="accent6">
                    <a:lumMod val="75000"/>
                  </a:schemeClr>
                </a:solidFill>
              </a:rPr>
              <a:t>y el potencial de </a:t>
            </a:r>
            <a:r>
              <a:rPr lang="es-ES" sz="2800" b="1" dirty="0" smtClean="0">
                <a:solidFill>
                  <a:schemeClr val="accent6">
                    <a:lumMod val="75000"/>
                  </a:schemeClr>
                </a:solidFill>
              </a:rPr>
              <a:t>desarrollo</a:t>
            </a:r>
            <a:endParaRPr lang="es-EC" sz="2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1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805264"/>
            <a:ext cx="2376264" cy="773820"/>
          </a:xfrm>
          <a:prstGeom prst="rect">
            <a:avLst/>
          </a:prstGeom>
          <a:noFill/>
          <a:ln>
            <a:noFill/>
          </a:ln>
        </p:spPr>
      </p:pic>
      <p:sp>
        <p:nvSpPr>
          <p:cNvPr id="2" name="1 CuadroTexto"/>
          <p:cNvSpPr txBox="1"/>
          <p:nvPr/>
        </p:nvSpPr>
        <p:spPr>
          <a:xfrm>
            <a:off x="827584" y="1412776"/>
            <a:ext cx="7560840" cy="1477328"/>
          </a:xfrm>
          <a:prstGeom prst="rect">
            <a:avLst/>
          </a:prstGeom>
          <a:noFill/>
        </p:spPr>
        <p:txBody>
          <a:bodyPr wrap="square" rtlCol="0">
            <a:spAutoFit/>
          </a:bodyPr>
          <a:lstStyle/>
          <a:p>
            <a:r>
              <a:rPr lang="es-ES" sz="2400" dirty="0" smtClean="0"/>
              <a:t>Se </a:t>
            </a:r>
            <a:r>
              <a:rPr lang="es-ES" sz="2400" dirty="0"/>
              <a:t>basa en calcular el valor de un terreno como “residuo” o saldo entre el precio de venta del inmueble, restándole la utilidad y el costo de la construcción. </a:t>
            </a:r>
            <a:endParaRPr lang="es-EC" sz="2400" dirty="0"/>
          </a:p>
          <a:p>
            <a:endParaRPr lang="es-EC" dirty="0"/>
          </a:p>
        </p:txBody>
      </p:sp>
    </p:spTree>
    <p:extLst>
      <p:ext uri="{BB962C8B-B14F-4D97-AF65-F5344CB8AC3E}">
        <p14:creationId xmlns:p14="http://schemas.microsoft.com/office/powerpoint/2010/main" val="52054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1262</Words>
  <Application>Microsoft Office PowerPoint</Application>
  <PresentationFormat>Presentación en pantalla (4:3)</PresentationFormat>
  <Paragraphs>293</Paragraphs>
  <Slides>33</Slides>
  <Notes>12</Notes>
  <HiddenSlides>6</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“DISEÑO DE UNA METODOLOGÍA PARA REALIZAR AVALÚOS ESPECIALES EN ZONAS URBANAS"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RECOPILACIÓN Y PREPARACIÓN DE LA INFORMACIÓN</vt:lpstr>
      <vt:lpstr>ESTRUCTURACIÒN DE LA CARTOGRAFIA </vt:lpstr>
      <vt:lpstr>ESTRUCTURACIÒN DE LA BASE ALFANUMÈRICA MODELO QUITO   </vt:lpstr>
      <vt:lpstr>ESTRUCTURACIÒN DE LA BASE ALFANUMÈRICA MODELO EJES VIALES   </vt:lpstr>
      <vt:lpstr>ESTRUCTURACIÒN DE LA BASE ALFANUMÈRICA MODELO ISOPRECIOS   </vt:lpstr>
      <vt:lpstr>TRABAJO EN CAMPO</vt:lpstr>
      <vt:lpstr>FACTOR DE CORRECCIÓN EN COLECTA DE DATOS</vt:lpstr>
      <vt:lpstr>GENERACION DE MAPAS </vt:lpstr>
      <vt:lpstr>GENERACION DE MAPAS</vt:lpstr>
      <vt:lpstr>AVALÚO DEL INMUEBLE</vt:lpstr>
      <vt:lpstr>AVALÚO DEL LOTE</vt:lpstr>
      <vt:lpstr>AVALÚO DEL LOTE</vt:lpstr>
      <vt:lpstr>AVALÚO DE LA CONSTRUCCIÒN</vt:lpstr>
      <vt:lpstr>TIPOLOGÍAS CONSTRUCTIVAS</vt:lpstr>
      <vt:lpstr>METODOLOGÍA RECOMENDADA</vt:lpstr>
      <vt:lpstr>CONCLUSIONES</vt:lpstr>
      <vt:lpstr>CONCLUSIONES</vt:lpstr>
      <vt:lpstr>CONCLUSIONES</vt:lpstr>
      <vt:lpstr>RECOMENDACIONES</vt:lpstr>
      <vt:lpstr>RECOMENDACIONES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DEL PLAN DE ORDENAMIENTO TERRITORIAL DEL CANTÓN PUJILÍ, PROVINCIA DE COTOPAXI"</dc:title>
  <dc:creator>JOSE MARIA</dc:creator>
  <cp:lastModifiedBy>HOME</cp:lastModifiedBy>
  <cp:revision>130</cp:revision>
  <dcterms:created xsi:type="dcterms:W3CDTF">2013-12-02T22:53:39Z</dcterms:created>
  <dcterms:modified xsi:type="dcterms:W3CDTF">2014-02-05T06:24:21Z</dcterms:modified>
</cp:coreProperties>
</file>