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5" r:id="rId1"/>
  </p:sldMasterIdLst>
  <p:sldIdLst>
    <p:sldId id="256" r:id="rId2"/>
    <p:sldId id="408" r:id="rId3"/>
    <p:sldId id="258" r:id="rId4"/>
    <p:sldId id="259" r:id="rId5"/>
    <p:sldId id="260" r:id="rId6"/>
    <p:sldId id="261" r:id="rId7"/>
    <p:sldId id="262" r:id="rId8"/>
    <p:sldId id="410" r:id="rId9"/>
    <p:sldId id="413" r:id="rId10"/>
    <p:sldId id="414" r:id="rId11"/>
    <p:sldId id="275" r:id="rId12"/>
    <p:sldId id="277" r:id="rId13"/>
    <p:sldId id="278" r:id="rId14"/>
    <p:sldId id="279" r:id="rId15"/>
    <p:sldId id="293" r:id="rId16"/>
    <p:sldId id="294" r:id="rId17"/>
    <p:sldId id="298" r:id="rId18"/>
    <p:sldId id="306" r:id="rId19"/>
    <p:sldId id="309" r:id="rId20"/>
    <p:sldId id="422" r:id="rId21"/>
    <p:sldId id="312" r:id="rId22"/>
    <p:sldId id="419" r:id="rId23"/>
    <p:sldId id="433" r:id="rId24"/>
    <p:sldId id="434" r:id="rId25"/>
    <p:sldId id="319" r:id="rId26"/>
    <p:sldId id="435" r:id="rId27"/>
    <p:sldId id="320" r:id="rId28"/>
    <p:sldId id="438" r:id="rId29"/>
    <p:sldId id="445" r:id="rId30"/>
    <p:sldId id="502" r:id="rId31"/>
    <p:sldId id="457" r:id="rId32"/>
    <p:sldId id="345" r:id="rId33"/>
    <p:sldId id="350" r:id="rId34"/>
    <p:sldId id="351" r:id="rId35"/>
    <p:sldId id="352" r:id="rId36"/>
    <p:sldId id="364" r:id="rId37"/>
    <p:sldId id="463" r:id="rId38"/>
    <p:sldId id="467" r:id="rId39"/>
    <p:sldId id="506" r:id="rId40"/>
    <p:sldId id="507" r:id="rId41"/>
    <p:sldId id="483" r:id="rId42"/>
    <p:sldId id="504" r:id="rId43"/>
    <p:sldId id="505" r:id="rId44"/>
    <p:sldId id="509" r:id="rId45"/>
    <p:sldId id="493" r:id="rId46"/>
    <p:sldId id="503" r:id="rId47"/>
    <p:sldId id="508" r:id="rId48"/>
    <p:sldId id="501" r:id="rId4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o" initials="P" lastIdx="1" clrIdx="0">
    <p:extLst>
      <p:ext uri="{19B8F6BF-5375-455C-9EA6-DF929625EA0E}">
        <p15:presenceInfo xmlns:p15="http://schemas.microsoft.com/office/powerpoint/2012/main" userId="Patric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122141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F4AFEAE-BDE1-413A-B024-1DDB45878353}" type="datetimeFigureOut">
              <a:rPr lang="es-EC" smtClean="0"/>
              <a:t>28/05/2014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171397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662304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Haga clic para modificar el estilo de texto del patrón</a:t>
            </a:r>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2504735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smtClean="0"/>
              <a:t>Haga clic para modificar el estilo de texto del patrón</a:t>
            </a:r>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3475732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2975301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3396673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369534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40817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243529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F4AFEAE-BDE1-413A-B024-1DDB45878353}" type="datetimeFigureOut">
              <a:rPr lang="es-EC" smtClean="0"/>
              <a:t>28/05/2014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55828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F4AFEAE-BDE1-413A-B024-1DDB45878353}" type="datetimeFigureOut">
              <a:rPr lang="es-EC" smtClean="0"/>
              <a:t>28/05/2014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67177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F4AFEAE-BDE1-413A-B024-1DDB45878353}" type="datetimeFigureOut">
              <a:rPr lang="es-EC" smtClean="0"/>
              <a:t>28/05/2014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162866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F4AFEAE-BDE1-413A-B024-1DDB45878353}" type="datetimeFigureOut">
              <a:rPr lang="es-EC" smtClean="0"/>
              <a:t>28/05/2014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569952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AFEAE-BDE1-413A-B024-1DDB45878353}" type="datetimeFigureOut">
              <a:rPr lang="es-EC" smtClean="0"/>
              <a:t>28/05/2014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345863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F4AFEAE-BDE1-413A-B024-1DDB45878353}" type="datetimeFigureOut">
              <a:rPr lang="es-EC" smtClean="0"/>
              <a:t>28/05/2014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203061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6399212" y="5883275"/>
            <a:ext cx="914400" cy="365125"/>
          </a:xfrm>
        </p:spPr>
        <p:txBody>
          <a:bodyPr/>
          <a:lstStyle/>
          <a:p>
            <a:fld id="{AF4AFEAE-BDE1-413A-B024-1DDB45878353}" type="datetimeFigureOut">
              <a:rPr lang="es-EC" smtClean="0"/>
              <a:t>28/05/2014</a:t>
            </a:fld>
            <a:endParaRPr lang="es-EC"/>
          </a:p>
        </p:txBody>
      </p:sp>
      <p:sp>
        <p:nvSpPr>
          <p:cNvPr id="6" name="Footer Placeholder 5"/>
          <p:cNvSpPr>
            <a:spLocks noGrp="1"/>
          </p:cNvSpPr>
          <p:nvPr>
            <p:ph type="ftr" sz="quarter" idx="11"/>
          </p:nvPr>
        </p:nvSpPr>
        <p:spPr>
          <a:xfrm>
            <a:off x="1141412" y="5883275"/>
            <a:ext cx="5105400" cy="365125"/>
          </a:xfrm>
        </p:spPr>
        <p:txBody>
          <a:bodyPr/>
          <a:lstStyle/>
          <a:p>
            <a:endParaRPr lang="es-EC"/>
          </a:p>
        </p:txBody>
      </p:sp>
      <p:sp>
        <p:nvSpPr>
          <p:cNvPr id="7" name="Slide Number Placeholder 6"/>
          <p:cNvSpPr>
            <a:spLocks noGrp="1"/>
          </p:cNvSpPr>
          <p:nvPr>
            <p:ph type="sldNum" sz="quarter" idx="12"/>
          </p:nvPr>
        </p:nvSpPr>
        <p:spPr>
          <a:xfrm>
            <a:off x="10742612" y="5883275"/>
            <a:ext cx="322567" cy="365125"/>
          </a:xfrm>
        </p:spPr>
        <p:txBody>
          <a:bodyPr/>
          <a:lstStyle/>
          <a:p>
            <a:fld id="{A1DA4A0A-A38D-4545-AE4A-71C2FB00E4C1}" type="slidenum">
              <a:rPr lang="es-EC" smtClean="0"/>
              <a:t>‹Nº›</a:t>
            </a:fld>
            <a:endParaRPr lang="es-EC"/>
          </a:p>
        </p:txBody>
      </p:sp>
    </p:spTree>
    <p:extLst>
      <p:ext uri="{BB962C8B-B14F-4D97-AF65-F5344CB8AC3E}">
        <p14:creationId xmlns:p14="http://schemas.microsoft.com/office/powerpoint/2010/main" val="304554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F4AFEAE-BDE1-413A-B024-1DDB45878353}" type="datetimeFigureOut">
              <a:rPr lang="es-EC" smtClean="0"/>
              <a:t>28/05/2014</a:t>
            </a:fld>
            <a:endParaRPr lang="es-EC"/>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s-EC"/>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1DA4A0A-A38D-4545-AE4A-71C2FB00E4C1}" type="slidenum">
              <a:rPr lang="es-EC" smtClean="0"/>
              <a:t>‹Nº›</a:t>
            </a:fld>
            <a:endParaRPr lang="es-EC"/>
          </a:p>
        </p:txBody>
      </p:sp>
    </p:spTree>
    <p:extLst>
      <p:ext uri="{BB962C8B-B14F-4D97-AF65-F5344CB8AC3E}">
        <p14:creationId xmlns:p14="http://schemas.microsoft.com/office/powerpoint/2010/main" val="2846862851"/>
      </p:ext>
    </p:extLst>
  </p:cSld>
  <p:clrMap bg1="dk1" tx1="lt1" bg2="dk2"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ubTitle" idx="1"/>
          </p:nvPr>
        </p:nvSpPr>
        <p:spPr bwMode="auto">
          <a:xfrm>
            <a:off x="90703" y="1811639"/>
            <a:ext cx="11915335"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DEPARTAMENTO DE CIENCIAS DE LA ENERG</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Í</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A Y MEC</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Á</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NICA</a:t>
            </a:r>
          </a:p>
          <a:p>
            <a:pPr marL="0" marR="0" lvl="0" indent="0" algn="ctr" defTabSz="914400" rtl="0" eaLnBrk="0" fontAlgn="base" latinLnBrk="0" hangingPunct="0">
              <a:lnSpc>
                <a:spcPct val="100000"/>
              </a:lnSpc>
              <a:spcBef>
                <a:spcPct val="0"/>
              </a:spcBef>
              <a:spcAft>
                <a:spcPct val="0"/>
              </a:spcAft>
              <a:buClrTx/>
              <a:buSzTx/>
              <a:buFontTx/>
              <a:buNone/>
              <a:tabLst/>
            </a:pPr>
            <a:endParaRPr lang="en-US" cap="none"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CARRERA DE INGENIER</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Í</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A MECATR</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Ó</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NICA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DISE</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Ñ</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O, CONSTRUCCI</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Ó</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N E IMPLEMENTACI</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Ó</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N DE UN PROTOTIPO DE ROBOT M</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Ó</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VIL PARA EL RECORRIDO DE TRAYECTORIAS DEFINIDAS POR COMPUTADOR  PARA EL LABORATORIO DE ROB</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Ó</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TICA INDUSTRIAL DEL DECEM</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a:t>
            </a: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AUTORES:</a:t>
            </a: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MOYOLEMA CHAGLLA DIEGO PA</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Calibri" panose="020F0502020204030204" pitchFamily="34" charset="0"/>
                <a:ea typeface="Batang" panose="02030600000101010101" pitchFamily="18" charset="-127"/>
                <a:cs typeface="Arial" panose="020B0604020202020204" pitchFamily="34" charset="0"/>
              </a:rPr>
              <a:t>Ú</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L</a:t>
            </a: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PEREIRA SALAZAR ROBERTO PATRICIO</a:t>
            </a: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SANGOLQUÍ, MAYO </a:t>
            </a:r>
            <a:r>
              <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Batang" panose="02030600000101010101" pitchFamily="18" charset="-127"/>
                <a:cs typeface="Arial" panose="020B0604020202020204" pitchFamily="34" charset="0"/>
              </a:rPr>
              <a:t>2014</a:t>
            </a:r>
            <a:endParaRPr kumimoji="0" lang="es-EC" i="0" u="none" strike="noStrike" cap="none" normalizeH="0" baseline="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
        <p:nvSpPr>
          <p:cNvPr id="2" name="Rectángulo 1"/>
          <p:cNvSpPr/>
          <p:nvPr/>
        </p:nvSpPr>
        <p:spPr>
          <a:xfrm>
            <a:off x="554936" y="184273"/>
            <a:ext cx="11197883" cy="1417744"/>
          </a:xfrm>
          <a:prstGeom prst="rect">
            <a:avLst/>
          </a:prstGeom>
          <a:gradFill flip="none" rotWithShape="1">
            <a:gsLst>
              <a:gs pos="0">
                <a:schemeClr val="accent2">
                  <a:lumMod val="50000"/>
                  <a:tint val="66000"/>
                  <a:satMod val="160000"/>
                </a:schemeClr>
              </a:gs>
              <a:gs pos="50000">
                <a:schemeClr val="accent2">
                  <a:lumMod val="50000"/>
                  <a:tint val="44500"/>
                  <a:satMod val="160000"/>
                </a:schemeClr>
              </a:gs>
              <a:gs pos="100000">
                <a:schemeClr val="accent2">
                  <a:lumMod val="50000"/>
                  <a:tint val="23500"/>
                  <a:satMod val="160000"/>
                </a:schemeClr>
              </a:gs>
            </a:gsLst>
            <a:lin ang="13500000" scaled="1"/>
            <a:tileRect/>
          </a:gra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descr="W:\TESIS\FORMATOS\LOGO-ESP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3904" y="284868"/>
            <a:ext cx="4868935" cy="1216555"/>
          </a:xfrm>
          <a:prstGeom prst="rect">
            <a:avLst/>
          </a:prstGeom>
          <a:noFill/>
          <a:ln>
            <a:noFill/>
          </a:ln>
        </p:spPr>
      </p:pic>
    </p:spTree>
    <p:extLst>
      <p:ext uri="{BB962C8B-B14F-4D97-AF65-F5344CB8AC3E}">
        <p14:creationId xmlns:p14="http://schemas.microsoft.com/office/powerpoint/2010/main" val="180458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C"/>
          </a:p>
        </p:txBody>
      </p:sp>
      <p:graphicFrame>
        <p:nvGraphicFramePr>
          <p:cNvPr id="4" name="Marcador de contenido 4"/>
          <p:cNvGraphicFramePr>
            <a:graphicFrameLocks/>
          </p:cNvGraphicFramePr>
          <p:nvPr>
            <p:extLst>
              <p:ext uri="{D42A27DB-BD31-4B8C-83A1-F6EECF244321}">
                <p14:modId xmlns:p14="http://schemas.microsoft.com/office/powerpoint/2010/main" val="1834733161"/>
              </p:ext>
            </p:extLst>
          </p:nvPr>
        </p:nvGraphicFramePr>
        <p:xfrm>
          <a:off x="570963" y="1733513"/>
          <a:ext cx="10932159" cy="4126988"/>
        </p:xfrm>
        <a:graphic>
          <a:graphicData uri="http://schemas.openxmlformats.org/drawingml/2006/table">
            <a:tbl>
              <a:tblPr firstRow="1" firstCol="1" bandRow="1">
                <a:tableStyleId>{5C22544A-7EE6-4342-B048-85BDC9FD1C3A}</a:tableStyleId>
              </a:tblPr>
              <a:tblGrid>
                <a:gridCol w="4832489"/>
                <a:gridCol w="6099670"/>
              </a:tblGrid>
              <a:tr h="687765">
                <a:tc>
                  <a:txBody>
                    <a:bodyPr/>
                    <a:lstStyle/>
                    <a:p>
                      <a:pPr algn="ctr">
                        <a:lnSpc>
                          <a:spcPct val="100000"/>
                        </a:lnSpc>
                        <a:spcAft>
                          <a:spcPts val="1000"/>
                        </a:spcAft>
                      </a:pPr>
                      <a:r>
                        <a:rPr lang="es-EC" sz="2400" dirty="0">
                          <a:effectLst/>
                        </a:rPr>
                        <a:t> </a:t>
                      </a:r>
                      <a:r>
                        <a:rPr lang="es-EC" sz="2400" dirty="0" smtClean="0">
                          <a:effectLst/>
                        </a:rPr>
                        <a:t>Requerimiento</a:t>
                      </a:r>
                      <a:endParaRPr lang="es-EC" sz="20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1000"/>
                        </a:spcAft>
                      </a:pPr>
                      <a:r>
                        <a:rPr lang="es-EC" sz="2400" dirty="0" smtClean="0">
                          <a:effectLst/>
                        </a:rPr>
                        <a:t>Solución</a:t>
                      </a:r>
                      <a:r>
                        <a:rPr lang="es-EC" sz="2400" dirty="0">
                          <a:effectLst/>
                        </a:rPr>
                        <a:t> </a:t>
                      </a:r>
                      <a:endParaRPr lang="es-EC" sz="20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565699">
                <a:tc>
                  <a:txBody>
                    <a:bodyPr/>
                    <a:lstStyle/>
                    <a:p>
                      <a:pPr algn="just">
                        <a:lnSpc>
                          <a:spcPct val="100000"/>
                        </a:lnSpc>
                        <a:spcAft>
                          <a:spcPts val="1000"/>
                        </a:spcAft>
                      </a:pPr>
                      <a:r>
                        <a:rPr lang="es-EC" sz="2000" b="1" dirty="0">
                          <a:solidFill>
                            <a:srgbClr val="FFFFFF"/>
                          </a:solidFill>
                          <a:effectLst/>
                          <a:latin typeface="Arial" panose="020B0604020202020204" pitchFamily="34" charset="0"/>
                          <a:ea typeface="Batang" panose="02030600000101010101" pitchFamily="18" charset="-127"/>
                          <a:cs typeface="Times New Roman" panose="02020603050405020304" pitchFamily="18" charset="0"/>
                        </a:rPr>
                        <a:t>Percepción de entorno</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just">
                        <a:lnSpc>
                          <a:spcPct val="100000"/>
                        </a:lnSpc>
                        <a:spcAft>
                          <a:spcPts val="1000"/>
                        </a:spcAft>
                      </a:pPr>
                      <a:r>
                        <a:rPr lang="es-EC" sz="2000" kern="1200" dirty="0">
                          <a:solidFill>
                            <a:schemeClr val="dk1"/>
                          </a:solidFill>
                          <a:effectLst/>
                          <a:latin typeface="+mn-lt"/>
                          <a:ea typeface="+mn-ea"/>
                          <a:cs typeface="+mn-cs"/>
                        </a:rPr>
                        <a:t>Uso de sensores externos</a:t>
                      </a:r>
                    </a:p>
                  </a:txBody>
                  <a:tcPr marL="68580" marR="68580" marT="0" marB="0"/>
                </a:tc>
              </a:tr>
              <a:tr h="565699">
                <a:tc>
                  <a:txBody>
                    <a:bodyPr/>
                    <a:lstStyle/>
                    <a:p>
                      <a:pPr algn="just">
                        <a:lnSpc>
                          <a:spcPct val="100000"/>
                        </a:lnSpc>
                        <a:spcAft>
                          <a:spcPts val="1000"/>
                        </a:spcAft>
                      </a:pPr>
                      <a:r>
                        <a:rPr lang="es-EC" sz="2000" b="1">
                          <a:effectLst/>
                          <a:latin typeface="Arial" panose="020B0604020202020204" pitchFamily="34" charset="0"/>
                          <a:ea typeface="Batang" panose="02030600000101010101" pitchFamily="18" charset="-127"/>
                          <a:cs typeface="Times New Roman" panose="02020603050405020304" pitchFamily="18" charset="0"/>
                        </a:rPr>
                        <a:t>Medición de variables internas</a:t>
                      </a:r>
                      <a:endParaRPr lang="es-EC" sz="18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just">
                        <a:lnSpc>
                          <a:spcPct val="100000"/>
                        </a:lnSpc>
                        <a:spcAft>
                          <a:spcPts val="1000"/>
                        </a:spcAft>
                      </a:pPr>
                      <a:r>
                        <a:rPr lang="es-EC" sz="2000" kern="1200" dirty="0">
                          <a:solidFill>
                            <a:schemeClr val="dk1"/>
                          </a:solidFill>
                          <a:effectLst/>
                          <a:latin typeface="+mn-lt"/>
                          <a:ea typeface="+mn-ea"/>
                          <a:cs typeface="+mn-cs"/>
                        </a:rPr>
                        <a:t>Uso de sensores internos</a:t>
                      </a:r>
                    </a:p>
                  </a:txBody>
                  <a:tcPr marL="68580" marR="68580" marT="0" marB="0"/>
                </a:tc>
              </a:tr>
              <a:tr h="497526">
                <a:tc>
                  <a:txBody>
                    <a:bodyPr/>
                    <a:lstStyle/>
                    <a:p>
                      <a:pPr algn="just">
                        <a:lnSpc>
                          <a:spcPct val="100000"/>
                        </a:lnSpc>
                        <a:spcAft>
                          <a:spcPts val="1000"/>
                        </a:spcAft>
                      </a:pPr>
                      <a:r>
                        <a:rPr lang="es-EC" sz="2000" b="1" dirty="0">
                          <a:effectLst/>
                          <a:latin typeface="Arial" panose="020B0604020202020204" pitchFamily="34" charset="0"/>
                          <a:ea typeface="Batang" panose="02030600000101010101" pitchFamily="18" charset="-127"/>
                          <a:cs typeface="Times New Roman" panose="02020603050405020304" pitchFamily="18" charset="0"/>
                        </a:rPr>
                        <a:t>Comunicación inalámbrica</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marL="0" lvl="0" indent="0" algn="just">
                        <a:lnSpc>
                          <a:spcPct val="100000"/>
                        </a:lnSpc>
                        <a:spcAft>
                          <a:spcPts val="1000"/>
                        </a:spcAft>
                        <a:buFont typeface="Symbol" panose="05050102010706020507" pitchFamily="18" charset="2"/>
                        <a:buNone/>
                      </a:pPr>
                      <a:r>
                        <a:rPr lang="es-EC" sz="2000" kern="1200" dirty="0">
                          <a:solidFill>
                            <a:schemeClr val="dk1"/>
                          </a:solidFill>
                          <a:effectLst/>
                          <a:latin typeface="+mn-lt"/>
                          <a:ea typeface="+mn-ea"/>
                          <a:cs typeface="+mn-cs"/>
                        </a:rPr>
                        <a:t>Protocolos de comunicación serial</a:t>
                      </a:r>
                    </a:p>
                  </a:txBody>
                  <a:tcPr marL="68580" marR="68580" marT="0" marB="0"/>
                </a:tc>
              </a:tr>
              <a:tr h="565699">
                <a:tc>
                  <a:txBody>
                    <a:bodyPr/>
                    <a:lstStyle/>
                    <a:p>
                      <a:pPr algn="just">
                        <a:lnSpc>
                          <a:spcPct val="100000"/>
                        </a:lnSpc>
                        <a:spcAft>
                          <a:spcPts val="1000"/>
                        </a:spcAft>
                      </a:pPr>
                      <a:r>
                        <a:rPr lang="es-EC" sz="2000" b="1">
                          <a:effectLst/>
                          <a:latin typeface="Arial" panose="020B0604020202020204" pitchFamily="34" charset="0"/>
                          <a:ea typeface="Batang" panose="02030600000101010101" pitchFamily="18" charset="-127"/>
                          <a:cs typeface="Times New Roman" panose="02020603050405020304" pitchFamily="18" charset="0"/>
                        </a:rPr>
                        <a:t>Autonomía</a:t>
                      </a:r>
                      <a:endParaRPr lang="es-EC" sz="18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marL="342900" lvl="0" indent="-342900" algn="just">
                        <a:lnSpc>
                          <a:spcPct val="100000"/>
                        </a:lnSpc>
                        <a:spcAft>
                          <a:spcPts val="0"/>
                        </a:spcAft>
                        <a:buFont typeface="Symbol" panose="05050102010706020507" pitchFamily="18" charset="2"/>
                        <a:buChar char=""/>
                      </a:pPr>
                      <a:r>
                        <a:rPr lang="es-EC" sz="2000" kern="1200">
                          <a:solidFill>
                            <a:schemeClr val="dk1"/>
                          </a:solidFill>
                          <a:effectLst/>
                          <a:latin typeface="+mn-lt"/>
                          <a:ea typeface="+mn-ea"/>
                          <a:cs typeface="+mn-cs"/>
                        </a:rPr>
                        <a:t>Capacidad de las baterías</a:t>
                      </a:r>
                    </a:p>
                    <a:p>
                      <a:pPr marL="342900" lvl="0" indent="-342900" algn="just">
                        <a:lnSpc>
                          <a:spcPct val="100000"/>
                        </a:lnSpc>
                        <a:spcAft>
                          <a:spcPts val="1000"/>
                        </a:spcAft>
                        <a:buFont typeface="Symbol" panose="05050102010706020507" pitchFamily="18" charset="2"/>
                        <a:buChar char=""/>
                      </a:pPr>
                      <a:r>
                        <a:rPr lang="es-EC" sz="2000" kern="1200">
                          <a:solidFill>
                            <a:schemeClr val="dk1"/>
                          </a:solidFill>
                          <a:effectLst/>
                          <a:latin typeface="+mn-lt"/>
                          <a:ea typeface="+mn-ea"/>
                          <a:cs typeface="+mn-cs"/>
                        </a:rPr>
                        <a:t>Uso de Baterías recargables</a:t>
                      </a:r>
                    </a:p>
                  </a:txBody>
                  <a:tcPr marL="68580" marR="68580" marT="0" marB="0"/>
                </a:tc>
              </a:tr>
              <a:tr h="565699">
                <a:tc>
                  <a:txBody>
                    <a:bodyPr/>
                    <a:lstStyle/>
                    <a:p>
                      <a:pPr algn="just">
                        <a:lnSpc>
                          <a:spcPct val="100000"/>
                        </a:lnSpc>
                        <a:spcAft>
                          <a:spcPts val="1000"/>
                        </a:spcAft>
                      </a:pPr>
                      <a:r>
                        <a:rPr lang="es-EC" sz="2000" b="1" dirty="0">
                          <a:effectLst/>
                          <a:latin typeface="Arial" panose="020B0604020202020204" pitchFamily="34" charset="0"/>
                          <a:ea typeface="Batang" panose="02030600000101010101" pitchFamily="18" charset="-127"/>
                          <a:cs typeface="Times New Roman" panose="02020603050405020304" pitchFamily="18" charset="0"/>
                        </a:rPr>
                        <a:t>Velocidad Variable</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just">
                        <a:lnSpc>
                          <a:spcPct val="100000"/>
                        </a:lnSpc>
                        <a:spcAft>
                          <a:spcPts val="1000"/>
                        </a:spcAft>
                      </a:pPr>
                      <a:r>
                        <a:rPr lang="es-EC" sz="2000" kern="1200" dirty="0">
                          <a:solidFill>
                            <a:schemeClr val="dk1"/>
                          </a:solidFill>
                          <a:effectLst/>
                          <a:latin typeface="+mn-lt"/>
                          <a:ea typeface="+mn-ea"/>
                          <a:cs typeface="+mn-cs"/>
                        </a:rPr>
                        <a:t>Controlador implementado en software</a:t>
                      </a:r>
                    </a:p>
                  </a:txBody>
                  <a:tcPr marL="68580" marR="68580" marT="0" marB="0"/>
                </a:tc>
              </a:tr>
              <a:tr h="293825">
                <a:tc rowSpan="2">
                  <a:txBody>
                    <a:bodyPr/>
                    <a:lstStyle/>
                    <a:p>
                      <a:pPr algn="just">
                        <a:lnSpc>
                          <a:spcPct val="100000"/>
                        </a:lnSpc>
                        <a:spcAft>
                          <a:spcPts val="1000"/>
                        </a:spcAft>
                      </a:pPr>
                      <a:r>
                        <a:rPr lang="es-EC" sz="2000" b="1" dirty="0">
                          <a:effectLst/>
                          <a:latin typeface="Arial" panose="020B0604020202020204" pitchFamily="34" charset="0"/>
                          <a:ea typeface="Batang" panose="02030600000101010101" pitchFamily="18" charset="-127"/>
                          <a:cs typeface="Times New Roman" panose="02020603050405020304" pitchFamily="18" charset="0"/>
                        </a:rPr>
                        <a:t>Trazado de trayectorias</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just">
                        <a:lnSpc>
                          <a:spcPct val="100000"/>
                        </a:lnSpc>
                        <a:spcAft>
                          <a:spcPts val="1000"/>
                        </a:spcAft>
                      </a:pPr>
                      <a:r>
                        <a:rPr lang="es-EC" sz="2000" kern="1200" dirty="0">
                          <a:solidFill>
                            <a:schemeClr val="dk1"/>
                          </a:solidFill>
                          <a:effectLst/>
                          <a:latin typeface="+mn-lt"/>
                          <a:ea typeface="+mn-ea"/>
                          <a:cs typeface="+mn-cs"/>
                        </a:rPr>
                        <a:t>Algoritmos de control para trayectorias</a:t>
                      </a:r>
                    </a:p>
                  </a:txBody>
                  <a:tcPr marL="68580" marR="68580" marT="0" marB="0"/>
                </a:tc>
              </a:tr>
              <a:tr h="0">
                <a:tc vMerge="1">
                  <a:txBody>
                    <a:bodyPr/>
                    <a:lstStyle/>
                    <a:p>
                      <a:endParaRPr lang="es-EC"/>
                    </a:p>
                  </a:txBody>
                  <a:tcPr/>
                </a:tc>
                <a:tc rowSpan="2">
                  <a:txBody>
                    <a:bodyPr/>
                    <a:lstStyle/>
                    <a:p>
                      <a:pPr algn="just">
                        <a:lnSpc>
                          <a:spcPct val="100000"/>
                        </a:lnSpc>
                        <a:spcAft>
                          <a:spcPts val="1000"/>
                        </a:spcAft>
                      </a:pPr>
                      <a:r>
                        <a:rPr lang="es-EC" sz="2000" kern="1200" dirty="0" smtClean="0">
                          <a:solidFill>
                            <a:schemeClr val="dk1"/>
                          </a:solidFill>
                          <a:effectLst/>
                          <a:latin typeface="+mn-lt"/>
                          <a:ea typeface="+mn-ea"/>
                          <a:cs typeface="+mn-cs"/>
                        </a:rPr>
                        <a:t>Implementación</a:t>
                      </a:r>
                      <a:r>
                        <a:rPr lang="es-EC" sz="2000" kern="1200" baseline="0" dirty="0" smtClean="0">
                          <a:solidFill>
                            <a:schemeClr val="dk1"/>
                          </a:solidFill>
                          <a:effectLst/>
                          <a:latin typeface="+mn-lt"/>
                          <a:ea typeface="+mn-ea"/>
                          <a:cs typeface="+mn-cs"/>
                        </a:rPr>
                        <a:t> de GUI en </a:t>
                      </a:r>
                      <a:r>
                        <a:rPr lang="es-EC" sz="2000" kern="1200" baseline="0" dirty="0" err="1" smtClean="0">
                          <a:solidFill>
                            <a:schemeClr val="dk1"/>
                          </a:solidFill>
                          <a:effectLst/>
                          <a:latin typeface="+mn-lt"/>
                          <a:ea typeface="+mn-ea"/>
                          <a:cs typeface="+mn-cs"/>
                        </a:rPr>
                        <a:t>Matlab</a:t>
                      </a:r>
                      <a:endParaRPr lang="es-EC" sz="2000" kern="1200" dirty="0">
                        <a:solidFill>
                          <a:schemeClr val="dk1"/>
                        </a:solidFill>
                        <a:effectLst/>
                        <a:latin typeface="+mn-lt"/>
                        <a:ea typeface="+mn-ea"/>
                        <a:cs typeface="+mn-cs"/>
                      </a:endParaRPr>
                    </a:p>
                  </a:txBody>
                  <a:tcPr marL="68580" marR="68580" marT="0" marB="0"/>
                </a:tc>
              </a:tr>
              <a:tr h="282850">
                <a:tc>
                  <a:txBody>
                    <a:bodyPr/>
                    <a:lstStyle/>
                    <a:p>
                      <a:pPr algn="just">
                        <a:lnSpc>
                          <a:spcPct val="100000"/>
                        </a:lnSpc>
                        <a:spcAft>
                          <a:spcPts val="1000"/>
                        </a:spcAft>
                      </a:pPr>
                      <a:r>
                        <a:rPr lang="es-EC" sz="2000" dirty="0" smtClean="0">
                          <a:effectLst/>
                          <a:latin typeface="Arial" panose="020B0604020202020204" pitchFamily="34" charset="0"/>
                          <a:ea typeface="Batang" panose="02030600000101010101" pitchFamily="18" charset="-127"/>
                          <a:cs typeface="Arial" panose="020B0604020202020204" pitchFamily="34" charset="0"/>
                        </a:rPr>
                        <a:t>Interfaz amigable</a:t>
                      </a:r>
                      <a:endParaRPr lang="es-EC" sz="2000" dirty="0">
                        <a:effectLst/>
                        <a:latin typeface="Arial" panose="020B0604020202020204" pitchFamily="34" charset="0"/>
                        <a:ea typeface="Batang" panose="02030600000101010101" pitchFamily="18" charset="-127"/>
                        <a:cs typeface="Arial" panose="020B0604020202020204" pitchFamily="34" charset="0"/>
                      </a:endParaRPr>
                    </a:p>
                  </a:txBody>
                  <a:tcPr marL="68580" marR="68580" marT="0" marB="0"/>
                </a:tc>
                <a:tc vMerge="1">
                  <a:txBody>
                    <a:bodyPr/>
                    <a:lstStyle/>
                    <a:p>
                      <a:endParaRPr lang="es-EC"/>
                    </a:p>
                  </a:txBody>
                  <a:tcPr/>
                </a:tc>
              </a:tr>
            </a:tbl>
          </a:graphicData>
        </a:graphic>
      </p:graphicFrame>
      <p:sp>
        <p:nvSpPr>
          <p:cNvPr id="5" name="Título 1"/>
          <p:cNvSpPr txBox="1">
            <a:spLocks/>
          </p:cNvSpPr>
          <p:nvPr/>
        </p:nvSpPr>
        <p:spPr>
          <a:xfrm>
            <a:off x="883836" y="480811"/>
            <a:ext cx="9905998" cy="8457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Requerimientos y </a:t>
            </a:r>
            <a:r>
              <a:rPr lang="en-US" dirty="0" err="1"/>
              <a:t>Soluciones</a:t>
            </a:r>
            <a:r>
              <a:rPr lang="en-US" dirty="0"/>
              <a:t> (</a:t>
            </a:r>
            <a:r>
              <a:rPr lang="en-US" dirty="0" smtClean="0"/>
              <a:t>II)</a:t>
            </a:r>
            <a:endParaRPr lang="es-EC" dirty="0"/>
          </a:p>
        </p:txBody>
      </p:sp>
    </p:spTree>
    <p:extLst>
      <p:ext uri="{BB962C8B-B14F-4D97-AF65-F5344CB8AC3E}">
        <p14:creationId xmlns:p14="http://schemas.microsoft.com/office/powerpoint/2010/main" val="922403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err="1" smtClean="0"/>
              <a:t>qfd</a:t>
            </a:r>
            <a:endParaRPr lang="es-EC" dirty="0"/>
          </a:p>
        </p:txBody>
      </p:sp>
      <p:sp>
        <p:nvSpPr>
          <p:cNvPr id="5" name="Marcador de contenido 4"/>
          <p:cNvSpPr>
            <a:spLocks noGrp="1"/>
          </p:cNvSpPr>
          <p:nvPr>
            <p:ph idx="1"/>
          </p:nvPr>
        </p:nvSpPr>
        <p:spPr/>
        <p:txBody>
          <a:bodyPr/>
          <a:lstStyle/>
          <a:p>
            <a:endParaRPr lang="es-EC"/>
          </a:p>
        </p:txBody>
      </p:sp>
      <p:pic>
        <p:nvPicPr>
          <p:cNvPr id="6" name="Imagen 5"/>
          <p:cNvPicPr/>
          <p:nvPr/>
        </p:nvPicPr>
        <p:blipFill>
          <a:blip r:embed="rId2"/>
          <a:stretch>
            <a:fillRect/>
          </a:stretch>
        </p:blipFill>
        <p:spPr>
          <a:xfrm>
            <a:off x="360362" y="1179095"/>
            <a:ext cx="11393488" cy="5317958"/>
          </a:xfrm>
          <a:prstGeom prst="rect">
            <a:avLst/>
          </a:prstGeom>
        </p:spPr>
      </p:pic>
    </p:spTree>
    <p:extLst>
      <p:ext uri="{BB962C8B-B14F-4D97-AF65-F5344CB8AC3E}">
        <p14:creationId xmlns:p14="http://schemas.microsoft.com/office/powerpoint/2010/main" val="3758506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smtClean="0"/>
              <a:t>Sistemas del prototipo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451367928"/>
              </p:ext>
            </p:extLst>
          </p:nvPr>
        </p:nvGraphicFramePr>
        <p:xfrm>
          <a:off x="360362" y="1905000"/>
          <a:ext cx="11393488" cy="3114040"/>
        </p:xfrm>
        <a:graphic>
          <a:graphicData uri="http://schemas.openxmlformats.org/drawingml/2006/table">
            <a:tbl>
              <a:tblPr firstRow="1" bandRow="1">
                <a:tableStyleId>{5C22544A-7EE6-4342-B048-85BDC9FD1C3A}</a:tableStyleId>
              </a:tblPr>
              <a:tblGrid>
                <a:gridCol w="5696744"/>
                <a:gridCol w="5696744"/>
              </a:tblGrid>
              <a:tr h="370840">
                <a:tc>
                  <a:txBody>
                    <a:bodyPr/>
                    <a:lstStyle/>
                    <a:p>
                      <a:pPr algn="ctr">
                        <a:lnSpc>
                          <a:spcPct val="100000"/>
                        </a:lnSpc>
                        <a:spcAft>
                          <a:spcPts val="0"/>
                        </a:spcAft>
                      </a:pPr>
                      <a:r>
                        <a:rPr lang="es-EC" sz="1800" b="1" dirty="0">
                          <a:solidFill>
                            <a:srgbClr val="FFFFFF"/>
                          </a:solidFill>
                          <a:effectLst/>
                          <a:latin typeface="Arial" panose="020B0604020202020204" pitchFamily="34" charset="0"/>
                          <a:ea typeface="Batang" panose="02030600000101010101" pitchFamily="18" charset="-127"/>
                          <a:cs typeface="Times New Roman" panose="02020603050405020304" pitchFamily="18" charset="0"/>
                        </a:rPr>
                        <a:t>SISTEMA</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800" b="1">
                          <a:solidFill>
                            <a:srgbClr val="FFFFFF"/>
                          </a:solidFill>
                          <a:effectLst/>
                          <a:latin typeface="Arial" panose="020B0604020202020204" pitchFamily="34" charset="0"/>
                          <a:ea typeface="Batang" panose="02030600000101010101" pitchFamily="18" charset="-127"/>
                          <a:cs typeface="Times New Roman" panose="02020603050405020304" pitchFamily="18" charset="0"/>
                        </a:rPr>
                        <a:t>CONDICIONES DEL SISTEMA</a:t>
                      </a:r>
                      <a:endParaRPr lang="es-EC" sz="18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70840">
                <a:tc>
                  <a:txBody>
                    <a:bodyPr/>
                    <a:lstStyle/>
                    <a:p>
                      <a:pPr algn="ctr">
                        <a:lnSpc>
                          <a:spcPct val="100000"/>
                        </a:lnSpc>
                        <a:spcAft>
                          <a:spcPts val="0"/>
                        </a:spcAft>
                      </a:pPr>
                      <a:r>
                        <a:rPr lang="es-EC" sz="1800" b="1" dirty="0">
                          <a:effectLst/>
                          <a:latin typeface="Arial" panose="020B0604020202020204" pitchFamily="34" charset="0"/>
                          <a:ea typeface="Batang" panose="02030600000101010101" pitchFamily="18" charset="-127"/>
                          <a:cs typeface="Times New Roman" panose="02020603050405020304" pitchFamily="18" charset="0"/>
                        </a:rPr>
                        <a:t>Sistema Mecánico</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800">
                          <a:effectLst/>
                          <a:latin typeface="Arial" panose="020B0604020202020204" pitchFamily="34" charset="0"/>
                          <a:ea typeface="Batang" panose="02030600000101010101" pitchFamily="18" charset="-127"/>
                          <a:cs typeface="Times New Roman" panose="02020603050405020304" pitchFamily="18" charset="0"/>
                        </a:rPr>
                        <a:t>Capacidad de Carga</a:t>
                      </a:r>
                    </a:p>
                    <a:p>
                      <a:pPr algn="ctr">
                        <a:lnSpc>
                          <a:spcPct val="100000"/>
                        </a:lnSpc>
                        <a:spcAft>
                          <a:spcPts val="0"/>
                        </a:spcAft>
                      </a:pPr>
                      <a:r>
                        <a:rPr lang="es-EC" sz="1800">
                          <a:effectLst/>
                          <a:latin typeface="Arial" panose="020B0604020202020204" pitchFamily="34" charset="0"/>
                          <a:ea typeface="Batang" panose="02030600000101010101" pitchFamily="18" charset="-127"/>
                          <a:cs typeface="Times New Roman" panose="02020603050405020304" pitchFamily="18" charset="0"/>
                        </a:rPr>
                        <a:t>Tracción Trasera</a:t>
                      </a:r>
                    </a:p>
                    <a:p>
                      <a:pPr algn="ctr">
                        <a:lnSpc>
                          <a:spcPct val="100000"/>
                        </a:lnSpc>
                        <a:spcAft>
                          <a:spcPts val="0"/>
                        </a:spcAft>
                      </a:pPr>
                      <a:r>
                        <a:rPr lang="es-EC" sz="1800">
                          <a:effectLst/>
                          <a:latin typeface="Arial" panose="020B0604020202020204" pitchFamily="34" charset="0"/>
                          <a:ea typeface="Batang" panose="02030600000101010101" pitchFamily="18" charset="-127"/>
                          <a:cs typeface="Times New Roman" panose="02020603050405020304" pitchFamily="18" charset="0"/>
                        </a:rPr>
                        <a:t>Dirección Ackerman</a:t>
                      </a:r>
                    </a:p>
                  </a:txBody>
                  <a:tcPr marL="68580" marR="68580" marT="0" marB="0"/>
                </a:tc>
              </a:tr>
              <a:tr h="370840">
                <a:tc>
                  <a:txBody>
                    <a:bodyPr/>
                    <a:lstStyle/>
                    <a:p>
                      <a:pPr algn="ctr">
                        <a:lnSpc>
                          <a:spcPct val="100000"/>
                        </a:lnSpc>
                        <a:spcAft>
                          <a:spcPts val="0"/>
                        </a:spcAft>
                      </a:pPr>
                      <a:r>
                        <a:rPr lang="es-EC" sz="1800" b="1" dirty="0">
                          <a:effectLst/>
                          <a:latin typeface="Arial" panose="020B0604020202020204" pitchFamily="34" charset="0"/>
                          <a:ea typeface="Batang" panose="02030600000101010101" pitchFamily="18" charset="-127"/>
                          <a:cs typeface="Times New Roman" panose="02020603050405020304" pitchFamily="18" charset="0"/>
                        </a:rPr>
                        <a:t>Sistema Electrónico</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Uso de actuadores electrónicos</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Percepción de entorno</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Sensores internos</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Comunicación inalámbrica</a:t>
                      </a:r>
                    </a:p>
                  </a:txBody>
                  <a:tcPr marL="68580" marR="68580" marT="0" marB="0"/>
                </a:tc>
              </a:tr>
              <a:tr h="370840">
                <a:tc>
                  <a:txBody>
                    <a:bodyPr/>
                    <a:lstStyle/>
                    <a:p>
                      <a:pPr algn="ctr">
                        <a:lnSpc>
                          <a:spcPct val="100000"/>
                        </a:lnSpc>
                        <a:spcAft>
                          <a:spcPts val="0"/>
                        </a:spcAft>
                      </a:pPr>
                      <a:r>
                        <a:rPr lang="es-EC" sz="1800" b="1" dirty="0">
                          <a:effectLst/>
                          <a:latin typeface="Arial" panose="020B0604020202020204" pitchFamily="34" charset="0"/>
                          <a:ea typeface="Batang" panose="02030600000101010101" pitchFamily="18" charset="-127"/>
                          <a:cs typeface="Times New Roman" panose="02020603050405020304" pitchFamily="18" charset="0"/>
                        </a:rPr>
                        <a:t>Sistema De Control</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Robusto</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Rápida respuesta</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Interfaz </a:t>
                      </a:r>
                      <a:r>
                        <a:rPr lang="es-EC" sz="1800" dirty="0" smtClean="0">
                          <a:effectLst/>
                          <a:latin typeface="Arial" panose="020B0604020202020204" pitchFamily="34" charset="0"/>
                          <a:ea typeface="Batang" panose="02030600000101010101" pitchFamily="18" charset="-127"/>
                          <a:cs typeface="Times New Roman" panose="02020603050405020304" pitchFamily="18" charset="0"/>
                        </a:rPr>
                        <a:t>amigable para el usuario</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564219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smtClean="0"/>
              <a:t>Subsistemas del prototipo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27355220"/>
              </p:ext>
            </p:extLst>
          </p:nvPr>
        </p:nvGraphicFramePr>
        <p:xfrm>
          <a:off x="360362" y="2114550"/>
          <a:ext cx="11393488" cy="2839720"/>
        </p:xfrm>
        <a:graphic>
          <a:graphicData uri="http://schemas.openxmlformats.org/drawingml/2006/table">
            <a:tbl>
              <a:tblPr firstRow="1" bandRow="1">
                <a:tableStyleId>{5C22544A-7EE6-4342-B048-85BDC9FD1C3A}</a:tableStyleId>
              </a:tblPr>
              <a:tblGrid>
                <a:gridCol w="5696744"/>
                <a:gridCol w="5696744"/>
              </a:tblGrid>
              <a:tr h="370840">
                <a:tc>
                  <a:txBody>
                    <a:bodyPr/>
                    <a:lstStyle/>
                    <a:p>
                      <a:pPr algn="ctr">
                        <a:lnSpc>
                          <a:spcPct val="100000"/>
                        </a:lnSpc>
                        <a:spcAft>
                          <a:spcPts val="0"/>
                        </a:spcAft>
                      </a:pPr>
                      <a:r>
                        <a:rPr lang="es-EC" sz="1800" b="1" dirty="0">
                          <a:solidFill>
                            <a:srgbClr val="FFFFFF"/>
                          </a:solidFill>
                          <a:effectLst/>
                          <a:latin typeface="Arial" panose="020B0604020202020204" pitchFamily="34" charset="0"/>
                          <a:ea typeface="Batang" panose="02030600000101010101" pitchFamily="18" charset="-127"/>
                          <a:cs typeface="Times New Roman" panose="02020603050405020304" pitchFamily="18" charset="0"/>
                        </a:rPr>
                        <a:t>SISTEMA</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800" b="1">
                          <a:solidFill>
                            <a:srgbClr val="FFFFFF"/>
                          </a:solidFill>
                          <a:effectLst/>
                          <a:latin typeface="Arial" panose="020B0604020202020204" pitchFamily="34" charset="0"/>
                          <a:ea typeface="Batang" panose="02030600000101010101" pitchFamily="18" charset="-127"/>
                          <a:cs typeface="Times New Roman" panose="02020603050405020304" pitchFamily="18" charset="0"/>
                        </a:rPr>
                        <a:t>SUBSISTEMA</a:t>
                      </a:r>
                      <a:endParaRPr lang="es-EC" sz="18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70840">
                <a:tc>
                  <a:txBody>
                    <a:bodyPr/>
                    <a:lstStyle/>
                    <a:p>
                      <a:pPr algn="ctr">
                        <a:lnSpc>
                          <a:spcPct val="100000"/>
                        </a:lnSpc>
                        <a:spcAft>
                          <a:spcPts val="0"/>
                        </a:spcAft>
                      </a:pPr>
                      <a:r>
                        <a:rPr lang="es-EC" sz="1800" b="1" dirty="0">
                          <a:effectLst/>
                          <a:latin typeface="Arial" panose="020B0604020202020204" pitchFamily="34" charset="0"/>
                          <a:ea typeface="Batang" panose="02030600000101010101" pitchFamily="18" charset="-127"/>
                          <a:cs typeface="Times New Roman" panose="02020603050405020304" pitchFamily="18" charset="0"/>
                        </a:rPr>
                        <a:t> </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p>
                      <a:pPr algn="ctr">
                        <a:lnSpc>
                          <a:spcPct val="100000"/>
                        </a:lnSpc>
                        <a:spcAft>
                          <a:spcPts val="0"/>
                        </a:spcAft>
                      </a:pPr>
                      <a:r>
                        <a:rPr lang="es-EC" sz="1800" b="1" dirty="0">
                          <a:effectLst/>
                          <a:latin typeface="Arial" panose="020B0604020202020204" pitchFamily="34" charset="0"/>
                          <a:ea typeface="Batang" panose="02030600000101010101" pitchFamily="18" charset="-127"/>
                          <a:cs typeface="Times New Roman" panose="02020603050405020304" pitchFamily="18" charset="0"/>
                        </a:rPr>
                        <a:t>Mecánico</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800" dirty="0" smtClean="0">
                          <a:effectLst/>
                          <a:latin typeface="Arial" panose="020B0604020202020204" pitchFamily="34" charset="0"/>
                          <a:ea typeface="Batang" panose="02030600000101010101" pitchFamily="18" charset="-127"/>
                          <a:cs typeface="Times New Roman" panose="02020603050405020304" pitchFamily="18" charset="0"/>
                        </a:rPr>
                        <a:t>Motriz (Tracción)</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Estructural</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Dirección</a:t>
                      </a:r>
                    </a:p>
                  </a:txBody>
                  <a:tcPr marL="68580" marR="68580" marT="0" marB="0"/>
                </a:tc>
              </a:tr>
              <a:tr h="370840">
                <a:tc>
                  <a:txBody>
                    <a:bodyPr/>
                    <a:lstStyle/>
                    <a:p>
                      <a:pPr algn="ctr">
                        <a:lnSpc>
                          <a:spcPct val="100000"/>
                        </a:lnSpc>
                        <a:spcAft>
                          <a:spcPts val="0"/>
                        </a:spcAft>
                      </a:pPr>
                      <a:r>
                        <a:rPr lang="es-EC" sz="1800" b="1" dirty="0">
                          <a:effectLst/>
                          <a:latin typeface="Arial" panose="020B0604020202020204" pitchFamily="34" charset="0"/>
                          <a:ea typeface="Batang" panose="02030600000101010101" pitchFamily="18" charset="-127"/>
                          <a:cs typeface="Times New Roman" panose="02020603050405020304" pitchFamily="18" charset="0"/>
                        </a:rPr>
                        <a:t> </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p>
                      <a:pPr algn="ctr">
                        <a:lnSpc>
                          <a:spcPct val="100000"/>
                        </a:lnSpc>
                        <a:spcAft>
                          <a:spcPts val="0"/>
                        </a:spcAft>
                      </a:pPr>
                      <a:r>
                        <a:rPr lang="es-EC" sz="1800" b="1" dirty="0">
                          <a:effectLst/>
                          <a:latin typeface="Arial" panose="020B0604020202020204" pitchFamily="34" charset="0"/>
                          <a:ea typeface="Batang" panose="02030600000101010101" pitchFamily="18" charset="-127"/>
                          <a:cs typeface="Times New Roman" panose="02020603050405020304" pitchFamily="18" charset="0"/>
                        </a:rPr>
                        <a:t>Electrónico</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Alimentación</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Control y Potencia</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Comunicación</a:t>
                      </a:r>
                    </a:p>
                  </a:txBody>
                  <a:tcPr marL="68580" marR="68580" marT="0" marB="0"/>
                </a:tc>
              </a:tr>
              <a:tr h="370840">
                <a:tc>
                  <a:txBody>
                    <a:bodyPr/>
                    <a:lstStyle/>
                    <a:p>
                      <a:pPr algn="ctr">
                        <a:lnSpc>
                          <a:spcPct val="100000"/>
                        </a:lnSpc>
                        <a:spcAft>
                          <a:spcPts val="0"/>
                        </a:spcAft>
                      </a:pPr>
                      <a:r>
                        <a:rPr lang="es-EC" sz="1800" b="1" dirty="0">
                          <a:effectLst/>
                          <a:latin typeface="Arial" panose="020B0604020202020204" pitchFamily="34" charset="0"/>
                          <a:ea typeface="Batang" panose="02030600000101010101" pitchFamily="18" charset="-127"/>
                          <a:cs typeface="Times New Roman" panose="02020603050405020304" pitchFamily="18" charset="0"/>
                        </a:rPr>
                        <a:t> </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p>
                      <a:pPr algn="ctr">
                        <a:lnSpc>
                          <a:spcPct val="100000"/>
                        </a:lnSpc>
                        <a:spcAft>
                          <a:spcPts val="0"/>
                        </a:spcAft>
                      </a:pPr>
                      <a:r>
                        <a:rPr lang="es-EC" sz="1800" b="1" dirty="0">
                          <a:effectLst/>
                          <a:latin typeface="Arial" panose="020B0604020202020204" pitchFamily="34" charset="0"/>
                          <a:ea typeface="Batang" panose="02030600000101010101" pitchFamily="18" charset="-127"/>
                          <a:cs typeface="Times New Roman" panose="02020603050405020304" pitchFamily="18" charset="0"/>
                        </a:rPr>
                        <a:t>Control</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Control de Velocidad</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Control de Dirección</a:t>
                      </a:r>
                    </a:p>
                    <a:p>
                      <a:pPr algn="ctr">
                        <a:lnSpc>
                          <a:spcPct val="100000"/>
                        </a:lnSpc>
                        <a:spcAft>
                          <a:spcPts val="0"/>
                        </a:spcAft>
                      </a:pPr>
                      <a:r>
                        <a:rPr lang="es-EC" sz="1800" dirty="0">
                          <a:effectLst/>
                          <a:latin typeface="Arial" panose="020B0604020202020204" pitchFamily="34" charset="0"/>
                          <a:ea typeface="Batang" panose="02030600000101010101" pitchFamily="18" charset="-127"/>
                          <a:cs typeface="Times New Roman" panose="02020603050405020304" pitchFamily="18" charset="0"/>
                        </a:rPr>
                        <a:t>Trazado de Trayectorias</a:t>
                      </a:r>
                    </a:p>
                  </a:txBody>
                  <a:tcPr marL="68580" marR="68580" marT="0" marB="0"/>
                </a:tc>
              </a:tr>
            </a:tbl>
          </a:graphicData>
        </a:graphic>
      </p:graphicFrame>
    </p:spTree>
    <p:extLst>
      <p:ext uri="{BB962C8B-B14F-4D97-AF65-F5344CB8AC3E}">
        <p14:creationId xmlns:p14="http://schemas.microsoft.com/office/powerpoint/2010/main" val="532921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827617"/>
          </a:xfrm>
        </p:spPr>
        <p:txBody>
          <a:bodyPr/>
          <a:lstStyle/>
          <a:p>
            <a:r>
              <a:rPr lang="es-EC" dirty="0" smtClean="0"/>
              <a:t>Sistema mecánico.- Elementos seleccionados</a:t>
            </a:r>
            <a:endParaRPr lang="es-EC" dirty="0"/>
          </a:p>
        </p:txBody>
      </p:sp>
      <p:graphicFrame>
        <p:nvGraphicFramePr>
          <p:cNvPr id="11" name="Marcador de contenido 4"/>
          <p:cNvGraphicFramePr>
            <a:graphicFrameLocks noGrp="1"/>
          </p:cNvGraphicFramePr>
          <p:nvPr>
            <p:ph idx="1"/>
            <p:extLst>
              <p:ext uri="{D42A27DB-BD31-4B8C-83A1-F6EECF244321}">
                <p14:modId xmlns:p14="http://schemas.microsoft.com/office/powerpoint/2010/main" val="3572012116"/>
              </p:ext>
            </p:extLst>
          </p:nvPr>
        </p:nvGraphicFramePr>
        <p:xfrm>
          <a:off x="360362" y="1028701"/>
          <a:ext cx="6216174" cy="2682240"/>
        </p:xfrm>
        <a:graphic>
          <a:graphicData uri="http://schemas.openxmlformats.org/drawingml/2006/table">
            <a:tbl>
              <a:tblPr firstRow="1" firstCol="1" bandRow="1">
                <a:tableStyleId>{5C22544A-7EE6-4342-B048-85BDC9FD1C3A}</a:tableStyleId>
              </a:tblPr>
              <a:tblGrid>
                <a:gridCol w="1813272"/>
                <a:gridCol w="2465048"/>
                <a:gridCol w="1937854"/>
              </a:tblGrid>
              <a:tr h="202623">
                <a:tc>
                  <a:txBody>
                    <a:bodyPr/>
                    <a:lstStyle/>
                    <a:p>
                      <a:pPr algn="ctr">
                        <a:lnSpc>
                          <a:spcPct val="100000"/>
                        </a:lnSpc>
                        <a:spcAft>
                          <a:spcPts val="0"/>
                        </a:spcAft>
                      </a:pPr>
                      <a:r>
                        <a:rPr lang="es-EC" sz="1600" dirty="0">
                          <a:effectLst/>
                        </a:rPr>
                        <a:t>Modelo</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a:effectLst/>
                        </a:rPr>
                        <a:t>Características</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a:effectLst/>
                        </a:rPr>
                        <a:t>Gráfico</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2026226">
                <a:tc>
                  <a:txBody>
                    <a:bodyPr/>
                    <a:lstStyle/>
                    <a:p>
                      <a:pPr>
                        <a:lnSpc>
                          <a:spcPct val="100000"/>
                        </a:lnSpc>
                        <a:spcAft>
                          <a:spcPts val="0"/>
                        </a:spcAft>
                      </a:pPr>
                      <a:r>
                        <a:rPr lang="en-US" sz="1600" dirty="0">
                          <a:effectLst/>
                        </a:rPr>
                        <a:t> </a:t>
                      </a:r>
                      <a:endParaRPr lang="es-EC" sz="1600" dirty="0">
                        <a:effectLst/>
                      </a:endParaRPr>
                    </a:p>
                    <a:p>
                      <a:pPr>
                        <a:lnSpc>
                          <a:spcPct val="100000"/>
                        </a:lnSpc>
                        <a:spcAft>
                          <a:spcPts val="0"/>
                        </a:spcAft>
                      </a:pPr>
                      <a:r>
                        <a:rPr lang="en-US" sz="1600" dirty="0">
                          <a:effectLst/>
                        </a:rPr>
                        <a:t> </a:t>
                      </a:r>
                      <a:endParaRPr lang="es-EC" sz="1600" dirty="0">
                        <a:effectLst/>
                      </a:endParaRPr>
                    </a:p>
                    <a:p>
                      <a:pPr>
                        <a:lnSpc>
                          <a:spcPct val="100000"/>
                        </a:lnSpc>
                        <a:spcAft>
                          <a:spcPts val="0"/>
                        </a:spcAft>
                      </a:pPr>
                      <a:r>
                        <a:rPr lang="en-US" sz="1600" dirty="0">
                          <a:effectLst/>
                        </a:rPr>
                        <a:t>M&amp;C Electric Power Wiper Motor –WD21100/21100-B</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nSpc>
                          <a:spcPct val="100000"/>
                        </a:lnSpc>
                        <a:spcAft>
                          <a:spcPts val="0"/>
                        </a:spcAft>
                      </a:pPr>
                      <a:r>
                        <a:rPr lang="es-EC" sz="1600" dirty="0">
                          <a:effectLst/>
                        </a:rPr>
                        <a:t>Tensión: 24 VCC</a:t>
                      </a:r>
                    </a:p>
                    <a:p>
                      <a:pPr>
                        <a:lnSpc>
                          <a:spcPct val="100000"/>
                        </a:lnSpc>
                        <a:spcAft>
                          <a:spcPts val="0"/>
                        </a:spcAft>
                      </a:pPr>
                      <a:r>
                        <a:rPr lang="es-EC" sz="1600" dirty="0">
                          <a:effectLst/>
                        </a:rPr>
                        <a:t>Corriente: 3A</a:t>
                      </a:r>
                    </a:p>
                    <a:p>
                      <a:pPr>
                        <a:lnSpc>
                          <a:spcPct val="100000"/>
                        </a:lnSpc>
                        <a:spcAft>
                          <a:spcPts val="0"/>
                        </a:spcAft>
                      </a:pPr>
                      <a:r>
                        <a:rPr lang="es-EC" sz="1600" dirty="0">
                          <a:effectLst/>
                        </a:rPr>
                        <a:t>Caja de cambios de aluminio fundición a presión</a:t>
                      </a:r>
                    </a:p>
                    <a:p>
                      <a:pPr>
                        <a:lnSpc>
                          <a:spcPct val="100000"/>
                        </a:lnSpc>
                        <a:spcAft>
                          <a:spcPts val="0"/>
                        </a:spcAft>
                      </a:pPr>
                      <a:r>
                        <a:rPr lang="es-EC" sz="1600" dirty="0">
                          <a:effectLst/>
                        </a:rPr>
                        <a:t>Acero laminado </a:t>
                      </a:r>
                    </a:p>
                    <a:p>
                      <a:pPr>
                        <a:lnSpc>
                          <a:spcPct val="100000"/>
                        </a:lnSpc>
                        <a:spcAft>
                          <a:spcPts val="0"/>
                        </a:spcAft>
                      </a:pPr>
                      <a:r>
                        <a:rPr lang="es-EC" sz="1600" dirty="0">
                          <a:effectLst/>
                        </a:rPr>
                        <a:t>Diseño de doble velocidad</a:t>
                      </a:r>
                    </a:p>
                    <a:p>
                      <a:pPr>
                        <a:lnSpc>
                          <a:spcPct val="100000"/>
                        </a:lnSpc>
                        <a:spcAft>
                          <a:spcPts val="0"/>
                        </a:spcAft>
                      </a:pPr>
                      <a:r>
                        <a:rPr lang="es-EC" sz="1600" dirty="0">
                          <a:effectLst/>
                        </a:rPr>
                        <a:t>Rotor equilibrado dinámicamente</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dirty="0">
                          <a:effectLst/>
                        </a:rPr>
                        <a:t> </a:t>
                      </a:r>
                    </a:p>
                    <a:p>
                      <a:pPr algn="ctr">
                        <a:lnSpc>
                          <a:spcPct val="100000"/>
                        </a:lnSpc>
                        <a:spcAft>
                          <a:spcPts val="0"/>
                        </a:spcAft>
                      </a:pPr>
                      <a:r>
                        <a:rPr lang="es-EC" sz="1600" dirty="0">
                          <a:effectLst/>
                        </a:rPr>
                        <a:t>  </a:t>
                      </a:r>
                    </a:p>
                    <a:p>
                      <a:pPr algn="ctr">
                        <a:lnSpc>
                          <a:spcPct val="100000"/>
                        </a:lnSpc>
                        <a:spcAft>
                          <a:spcPts val="0"/>
                        </a:spcAft>
                      </a:pPr>
                      <a:r>
                        <a:rPr lang="es-EC" sz="1600" dirty="0">
                          <a:effectLst/>
                        </a:rPr>
                        <a:t> </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9651" y="1911191"/>
            <a:ext cx="1581150" cy="1029176"/>
          </a:xfrm>
          <a:prstGeom prst="rect">
            <a:avLst/>
          </a:prstGeom>
          <a:noFill/>
          <a:ln>
            <a:noFill/>
          </a:ln>
        </p:spPr>
      </p:pic>
      <p:graphicFrame>
        <p:nvGraphicFramePr>
          <p:cNvPr id="13" name="Marcador de contenido 4"/>
          <p:cNvGraphicFramePr>
            <a:graphicFrameLocks/>
          </p:cNvGraphicFramePr>
          <p:nvPr>
            <p:extLst>
              <p:ext uri="{D42A27DB-BD31-4B8C-83A1-F6EECF244321}">
                <p14:modId xmlns:p14="http://schemas.microsoft.com/office/powerpoint/2010/main" val="1580175910"/>
              </p:ext>
            </p:extLst>
          </p:nvPr>
        </p:nvGraphicFramePr>
        <p:xfrm>
          <a:off x="5351462" y="4006929"/>
          <a:ext cx="6216174" cy="2717721"/>
        </p:xfrm>
        <a:graphic>
          <a:graphicData uri="http://schemas.openxmlformats.org/drawingml/2006/table">
            <a:tbl>
              <a:tblPr firstRow="1" firstCol="1" bandRow="1">
                <a:tableStyleId>{5C22544A-7EE6-4342-B048-85BDC9FD1C3A}</a:tableStyleId>
              </a:tblPr>
              <a:tblGrid>
                <a:gridCol w="1813272"/>
                <a:gridCol w="2465048"/>
                <a:gridCol w="1937854"/>
              </a:tblGrid>
              <a:tr h="247066">
                <a:tc>
                  <a:txBody>
                    <a:bodyPr/>
                    <a:lstStyle/>
                    <a:p>
                      <a:pPr algn="ctr">
                        <a:lnSpc>
                          <a:spcPct val="100000"/>
                        </a:lnSpc>
                        <a:spcAft>
                          <a:spcPts val="0"/>
                        </a:spcAft>
                      </a:pPr>
                      <a:r>
                        <a:rPr lang="es-EC" sz="1600" dirty="0">
                          <a:effectLst/>
                        </a:rPr>
                        <a:t>Modelo</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dirty="0">
                          <a:effectLst/>
                        </a:rPr>
                        <a:t>Características</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a:effectLst/>
                        </a:rPr>
                        <a:t>Gráfico</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2470655">
                <a:tc>
                  <a:txBody>
                    <a:bodyPr/>
                    <a:lstStyle/>
                    <a:p>
                      <a:pPr>
                        <a:lnSpc>
                          <a:spcPct val="100000"/>
                        </a:lnSpc>
                        <a:spcAft>
                          <a:spcPts val="0"/>
                        </a:spcAft>
                      </a:pPr>
                      <a:r>
                        <a:rPr lang="en-US" sz="1600" dirty="0">
                          <a:effectLst/>
                        </a:rPr>
                        <a:t> </a:t>
                      </a:r>
                      <a:endParaRPr lang="es-EC" sz="1600" dirty="0">
                        <a:effectLst/>
                      </a:endParaRPr>
                    </a:p>
                    <a:p>
                      <a:pPr>
                        <a:lnSpc>
                          <a:spcPct val="100000"/>
                        </a:lnSpc>
                        <a:spcAft>
                          <a:spcPts val="0"/>
                        </a:spcAft>
                      </a:pPr>
                      <a:r>
                        <a:rPr lang="en-US" sz="1600" dirty="0">
                          <a:effectLst/>
                        </a:rPr>
                        <a:t> </a:t>
                      </a:r>
                      <a:endParaRPr lang="es-EC" sz="1600" dirty="0">
                        <a:effectLst/>
                      </a:endParaRPr>
                    </a:p>
                    <a:p>
                      <a:pPr>
                        <a:lnSpc>
                          <a:spcPct val="100000"/>
                        </a:lnSpc>
                        <a:spcAft>
                          <a:spcPts val="0"/>
                        </a:spcAft>
                      </a:pPr>
                      <a:r>
                        <a:rPr lang="en-US" sz="1600" dirty="0" err="1" smtClean="0">
                          <a:effectLst/>
                        </a:rPr>
                        <a:t>Invenscience-modelo</a:t>
                      </a:r>
                      <a:r>
                        <a:rPr lang="en-US" sz="1600" dirty="0" smtClean="0">
                          <a:effectLst/>
                        </a:rPr>
                        <a:t> </a:t>
                      </a:r>
                      <a:r>
                        <a:rPr lang="en-US" sz="1600" dirty="0" err="1" smtClean="0">
                          <a:effectLst/>
                        </a:rPr>
                        <a:t>Torxis</a:t>
                      </a:r>
                      <a:r>
                        <a:rPr lang="en-US" sz="1600" dirty="0" smtClean="0">
                          <a:effectLst/>
                        </a:rPr>
                        <a:t> i00600</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nSpc>
                          <a:spcPct val="100000"/>
                        </a:lnSpc>
                        <a:spcAft>
                          <a:spcPts val="0"/>
                        </a:spcAft>
                      </a:pPr>
                      <a:r>
                        <a:rPr lang="es-EC" sz="1600" dirty="0">
                          <a:effectLst/>
                        </a:rPr>
                        <a:t>Tensión: </a:t>
                      </a:r>
                      <a:r>
                        <a:rPr lang="es-EC" sz="1600" dirty="0" smtClean="0">
                          <a:effectLst/>
                        </a:rPr>
                        <a:t>12 </a:t>
                      </a:r>
                      <a:r>
                        <a:rPr lang="es-EC" sz="1600" dirty="0">
                          <a:effectLst/>
                        </a:rPr>
                        <a:t>VCC</a:t>
                      </a:r>
                    </a:p>
                    <a:p>
                      <a:pPr>
                        <a:lnSpc>
                          <a:spcPct val="100000"/>
                        </a:lnSpc>
                        <a:spcAft>
                          <a:spcPts val="0"/>
                        </a:spcAft>
                      </a:pPr>
                      <a:r>
                        <a:rPr lang="es-EC" sz="1600" dirty="0">
                          <a:effectLst/>
                        </a:rPr>
                        <a:t>Corriente: 3A</a:t>
                      </a:r>
                    </a:p>
                    <a:p>
                      <a:pPr>
                        <a:lnSpc>
                          <a:spcPct val="100000"/>
                        </a:lnSpc>
                        <a:spcAft>
                          <a:spcPts val="0"/>
                        </a:spcAft>
                      </a:pPr>
                      <a:r>
                        <a:rPr lang="es-EC" sz="1600" dirty="0" smtClean="0">
                          <a:effectLst/>
                        </a:rPr>
                        <a:t>Torque Máximo 22,6 [N]</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00000"/>
                        </a:lnSpc>
                        <a:spcAft>
                          <a:spcPts val="0"/>
                        </a:spcAft>
                      </a:pPr>
                      <a:r>
                        <a:rPr lang="es-EC" sz="1600" dirty="0">
                          <a:effectLst/>
                        </a:rPr>
                        <a:t> </a:t>
                      </a:r>
                    </a:p>
                    <a:p>
                      <a:pPr algn="ctr">
                        <a:lnSpc>
                          <a:spcPct val="100000"/>
                        </a:lnSpc>
                        <a:spcAft>
                          <a:spcPts val="0"/>
                        </a:spcAft>
                      </a:pPr>
                      <a:r>
                        <a:rPr lang="es-EC" sz="1600" dirty="0">
                          <a:effectLst/>
                        </a:rPr>
                        <a:t>  </a:t>
                      </a:r>
                    </a:p>
                    <a:p>
                      <a:pPr algn="ctr">
                        <a:lnSpc>
                          <a:spcPct val="100000"/>
                        </a:lnSpc>
                        <a:spcAft>
                          <a:spcPts val="0"/>
                        </a:spcAft>
                      </a:pPr>
                      <a:r>
                        <a:rPr lang="es-EC" sz="1600" dirty="0">
                          <a:effectLst/>
                        </a:rPr>
                        <a:t> </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pic>
        <p:nvPicPr>
          <p:cNvPr id="8" name="Imagen 7" descr="http://www.alpha-crucis.com/505-3505-thickbox/invenscience-i00800-torxis-servo-800-ozin-075-sec-90-deg.jpg"/>
          <p:cNvPicPr/>
          <p:nvPr/>
        </p:nvPicPr>
        <p:blipFill rotWithShape="1">
          <a:blip r:embed="rId3" cstate="print">
            <a:extLst>
              <a:ext uri="{BEBA8EAE-BF5A-486C-A8C5-ECC9F3942E4B}">
                <a14:imgProps xmlns:a14="http://schemas.microsoft.com/office/drawing/2010/main">
                  <a14:imgLayer r:embed="rId4">
                    <a14:imgEffect>
                      <a14:backgroundRemoval t="0" b="96500" l="2667" r="100000"/>
                    </a14:imgEffect>
                  </a14:imgLayer>
                </a14:imgProps>
              </a:ext>
              <a:ext uri="{28A0092B-C50C-407E-A947-70E740481C1C}">
                <a14:useLocalDpi xmlns:a14="http://schemas.microsoft.com/office/drawing/2010/main" val="0"/>
              </a:ext>
            </a:extLst>
          </a:blip>
          <a:srcRect b="5423"/>
          <a:stretch/>
        </p:blipFill>
        <p:spPr bwMode="auto">
          <a:xfrm>
            <a:off x="9734550" y="4559617"/>
            <a:ext cx="1790700" cy="1669732"/>
          </a:xfrm>
          <a:prstGeom prst="rect">
            <a:avLst/>
          </a:prstGeom>
          <a:ln w="9525" cap="flat" cmpd="sng" algn="ctr">
            <a:solidFill>
              <a:sysClr val="window" lastClr="FFFFFF">
                <a:lumMod val="65000"/>
              </a:sysClr>
            </a:solidFill>
            <a:prstDash val="solid"/>
            <a:round/>
            <a:headEnd type="none" w="med" len="med"/>
            <a:tailEnd type="none" w="med" len="med"/>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70526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a:t>diseño mecánico</a:t>
            </a:r>
            <a:r>
              <a:rPr lang="es-EC" dirty="0" smtClean="0"/>
              <a:t>.- sistema de dirección (i)</a:t>
            </a:r>
            <a:endParaRPr lang="es-EC"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3627567573"/>
              </p:ext>
            </p:extLst>
          </p:nvPr>
        </p:nvGraphicFramePr>
        <p:xfrm>
          <a:off x="360361" y="4603754"/>
          <a:ext cx="11393488" cy="1285240"/>
        </p:xfrm>
        <a:graphic>
          <a:graphicData uri="http://schemas.openxmlformats.org/drawingml/2006/table">
            <a:tbl>
              <a:tblPr firstRow="1" bandRow="1">
                <a:tableStyleId>{5C22544A-7EE6-4342-B048-85BDC9FD1C3A}</a:tableStyleId>
              </a:tblPr>
              <a:tblGrid>
                <a:gridCol w="5696744"/>
                <a:gridCol w="5696744"/>
              </a:tblGrid>
              <a:tr h="0">
                <a:tc>
                  <a:txBody>
                    <a:bodyPr/>
                    <a:lstStyle/>
                    <a:p>
                      <a:r>
                        <a:rPr lang="es-EC" dirty="0" smtClean="0"/>
                        <a:t>Elementos del mecanismo de 4 barras</a:t>
                      </a:r>
                      <a:endParaRPr lang="es-EC" dirty="0"/>
                    </a:p>
                  </a:txBody>
                  <a:tcPr/>
                </a:tc>
                <a:tc>
                  <a:txBody>
                    <a:bodyPr/>
                    <a:lstStyle/>
                    <a:p>
                      <a:r>
                        <a:rPr lang="es-EC" dirty="0" smtClean="0"/>
                        <a:t>1.-</a:t>
                      </a:r>
                      <a:r>
                        <a:rPr lang="es-EC" baseline="0" dirty="0" smtClean="0"/>
                        <a:t> Barras de dirección</a:t>
                      </a:r>
                    </a:p>
                    <a:p>
                      <a:r>
                        <a:rPr lang="es-EC" baseline="0" dirty="0" smtClean="0"/>
                        <a:t>2.- Barra estabilizadora</a:t>
                      </a:r>
                    </a:p>
                    <a:p>
                      <a:r>
                        <a:rPr lang="es-EC" baseline="0" dirty="0" smtClean="0"/>
                        <a:t>3.- Barra imaginaria</a:t>
                      </a:r>
                      <a:endParaRPr lang="es-EC" dirty="0"/>
                    </a:p>
                  </a:txBody>
                  <a:tcPr/>
                </a:tc>
              </a:tr>
              <a:tr h="370840">
                <a:tc>
                  <a:txBody>
                    <a:bodyPr/>
                    <a:lstStyle/>
                    <a:p>
                      <a:r>
                        <a:rPr lang="es-EC" dirty="0" smtClean="0"/>
                        <a:t>Accionamiento</a:t>
                      </a:r>
                      <a:endParaRPr lang="es-EC" dirty="0"/>
                    </a:p>
                  </a:txBody>
                  <a:tcPr/>
                </a:tc>
                <a:tc>
                  <a:txBody>
                    <a:bodyPr/>
                    <a:lstStyle/>
                    <a:p>
                      <a:r>
                        <a:rPr lang="es-EC" dirty="0" smtClean="0"/>
                        <a:t>Servomotor</a:t>
                      </a:r>
                      <a:endParaRPr lang="es-EC" dirty="0"/>
                    </a:p>
                  </a:txBody>
                  <a:tcPr/>
                </a:tc>
              </a:tr>
            </a:tbl>
          </a:graphicData>
        </a:graphic>
      </p:graphicFrame>
      <p:pic>
        <p:nvPicPr>
          <p:cNvPr id="6" name="Imagen 5"/>
          <p:cNvPicPr/>
          <p:nvPr/>
        </p:nvPicPr>
        <p:blipFill rotWithShape="1">
          <a:blip r:embed="rId2">
            <a:extLst>
              <a:ext uri="{28A0092B-C50C-407E-A947-70E740481C1C}">
                <a14:useLocalDpi xmlns:a14="http://schemas.microsoft.com/office/drawing/2010/main" val="0"/>
              </a:ext>
            </a:extLst>
          </a:blip>
          <a:srcRect t="6842"/>
          <a:stretch/>
        </p:blipFill>
        <p:spPr bwMode="auto">
          <a:xfrm>
            <a:off x="4566443" y="1446585"/>
            <a:ext cx="2981325" cy="264826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49006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a:t>diseño </a:t>
            </a:r>
            <a:r>
              <a:rPr lang="es-EC" dirty="0" smtClean="0"/>
              <a:t>mecánico.- sistema </a:t>
            </a:r>
            <a:r>
              <a:rPr lang="es-EC" dirty="0"/>
              <a:t>de dirección (</a:t>
            </a:r>
            <a:r>
              <a:rPr lang="es-EC" dirty="0" smtClean="0"/>
              <a:t>ii)</a:t>
            </a:r>
            <a:endParaRPr lang="es-EC" dirty="0"/>
          </a:p>
        </p:txBody>
      </p:sp>
      <p:sp>
        <p:nvSpPr>
          <p:cNvPr id="3" name="Marcador de contenido 2"/>
          <p:cNvSpPr>
            <a:spLocks noGrp="1"/>
          </p:cNvSpPr>
          <p:nvPr>
            <p:ph idx="1"/>
          </p:nvPr>
        </p:nvSpPr>
        <p:spPr>
          <a:xfrm>
            <a:off x="360362" y="1485901"/>
            <a:ext cx="11393488" cy="4883726"/>
          </a:xfrm>
        </p:spPr>
        <p:txBody>
          <a:bodyPr/>
          <a:lstStyle/>
          <a:p>
            <a:pPr marL="0" indent="0">
              <a:buNone/>
            </a:pPr>
            <a:endParaRPr lang="es-EC" dirty="0" smtClean="0"/>
          </a:p>
          <a:p>
            <a:pPr marL="0" indent="0">
              <a:buNone/>
            </a:pPr>
            <a:r>
              <a:rPr lang="es-EC" dirty="0" smtClean="0"/>
              <a:t>Para nuestro caso, la barra estabilizadora se divide en tres partes, barra derecha, izquierda y el acople del servo. Al moverse el servo, genera movimiento en los ejes de pivoteo</a:t>
            </a:r>
            <a:endParaRPr lang="es-EC" dirty="0"/>
          </a:p>
        </p:txBody>
      </p:sp>
      <p:pic>
        <p:nvPicPr>
          <p:cNvPr id="4" name="Imagen 3" descr="C:\Users\Diego\Desktop\Diego\Universidad\Tesis\TESIS APROBADA\Fotos\Fotos Finales\2014-02-10 17.47.42.jpg"/>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0007" t="12601" r="49679" b="5481"/>
          <a:stretch/>
        </p:blipFill>
        <p:spPr bwMode="auto">
          <a:xfrm rot="16200000">
            <a:off x="4963317" y="427991"/>
            <a:ext cx="2187575" cy="430339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Imagen 4"/>
          <p:cNvPicPr/>
          <p:nvPr/>
        </p:nvPicPr>
        <p:blipFill rotWithShape="1">
          <a:blip r:embed="rId4"/>
          <a:srcRect l="46517"/>
          <a:stretch/>
        </p:blipFill>
        <p:spPr bwMode="auto">
          <a:xfrm>
            <a:off x="4904579" y="4614487"/>
            <a:ext cx="2305050" cy="17551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05683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a:t>diseño mecánico.- </a:t>
            </a:r>
            <a:r>
              <a:rPr lang="es-EC" dirty="0" smtClean="0"/>
              <a:t>Estructura</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34615684"/>
              </p:ext>
            </p:extLst>
          </p:nvPr>
        </p:nvGraphicFramePr>
        <p:xfrm>
          <a:off x="360363" y="1638300"/>
          <a:ext cx="11393488" cy="1737360"/>
        </p:xfrm>
        <a:graphic>
          <a:graphicData uri="http://schemas.openxmlformats.org/drawingml/2006/table">
            <a:tbl>
              <a:tblPr firstRow="1" bandRow="1">
                <a:tableStyleId>{5C22544A-7EE6-4342-B048-85BDC9FD1C3A}</a:tableStyleId>
              </a:tblPr>
              <a:tblGrid>
                <a:gridCol w="5696744"/>
                <a:gridCol w="5696744"/>
              </a:tblGrid>
              <a:tr h="370840">
                <a:tc>
                  <a:txBody>
                    <a:bodyPr/>
                    <a:lstStyle/>
                    <a:p>
                      <a:r>
                        <a:rPr lang="es-EC" dirty="0" smtClean="0"/>
                        <a:t>Condiciones</a:t>
                      </a:r>
                      <a:endParaRPr lang="es-EC" dirty="0"/>
                    </a:p>
                  </a:txBody>
                  <a:tcPr/>
                </a:tc>
                <a:tc>
                  <a:txBody>
                    <a:bodyPr/>
                    <a:lstStyle/>
                    <a:p>
                      <a:pPr marL="285750" indent="-285750">
                        <a:buFont typeface="Arial" panose="020B0604020202020204" pitchFamily="34" charset="0"/>
                        <a:buChar char="•"/>
                      </a:pPr>
                      <a:r>
                        <a:rPr lang="es-EC" dirty="0" smtClean="0"/>
                        <a:t>Se</a:t>
                      </a:r>
                      <a:r>
                        <a:rPr lang="es-EC" baseline="0" dirty="0" smtClean="0"/>
                        <a:t> comporta como masa suspendida (no tiene contacto con la superficie)</a:t>
                      </a:r>
                    </a:p>
                    <a:p>
                      <a:pPr marL="285750" indent="-285750">
                        <a:buFont typeface="Arial" panose="020B0604020202020204" pitchFamily="34" charset="0"/>
                        <a:buChar char="•"/>
                      </a:pPr>
                      <a:r>
                        <a:rPr lang="es-EC" baseline="0" dirty="0" smtClean="0"/>
                        <a:t>Soporta los elementos propios del prototipo</a:t>
                      </a:r>
                    </a:p>
                    <a:p>
                      <a:pPr marL="285750" indent="-285750">
                        <a:buFont typeface="Arial" panose="020B0604020202020204" pitchFamily="34" charset="0"/>
                        <a:buChar char="•"/>
                      </a:pPr>
                      <a:r>
                        <a:rPr lang="es-EC" baseline="0" dirty="0" smtClean="0"/>
                        <a:t>Material ya seleccionado: Hierro (Facilidad para soldar)</a:t>
                      </a:r>
                    </a:p>
                    <a:p>
                      <a:pPr marL="285750" indent="-285750">
                        <a:buFont typeface="Arial" panose="020B0604020202020204" pitchFamily="34" charset="0"/>
                        <a:buChar char="•"/>
                      </a:pPr>
                      <a:r>
                        <a:rPr lang="es-EC" baseline="0" dirty="0" smtClean="0"/>
                        <a:t>Debe ser una sola pieza</a:t>
                      </a:r>
                    </a:p>
                  </a:txBody>
                  <a:tcPr/>
                </a:tc>
              </a:tr>
            </a:tbl>
          </a:graphicData>
        </a:graphic>
      </p:graphicFrame>
      <p:pic>
        <p:nvPicPr>
          <p:cNvPr id="4" name="Imagen 3"/>
          <p:cNvPicPr/>
          <p:nvPr/>
        </p:nvPicPr>
        <p:blipFill>
          <a:blip r:embed="rId2"/>
          <a:stretch>
            <a:fillRect/>
          </a:stretch>
        </p:blipFill>
        <p:spPr>
          <a:xfrm>
            <a:off x="4225845" y="4114800"/>
            <a:ext cx="3662522" cy="240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6923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789517"/>
          </a:xfrm>
        </p:spPr>
        <p:txBody>
          <a:bodyPr/>
          <a:lstStyle/>
          <a:p>
            <a:r>
              <a:rPr lang="es-EC" dirty="0"/>
              <a:t>diseño mecánico.- </a:t>
            </a:r>
            <a:r>
              <a:rPr lang="es-EC" dirty="0" smtClean="0"/>
              <a:t>transmisión </a:t>
            </a:r>
            <a:r>
              <a:rPr lang="es-EC" dirty="0"/>
              <a:t>de potencia (</a:t>
            </a:r>
            <a:r>
              <a:rPr lang="es-EC" dirty="0" smtClean="0"/>
              <a:t>ii)</a:t>
            </a:r>
            <a:endParaRPr lang="es-EC" dirty="0"/>
          </a:p>
        </p:txBody>
      </p:sp>
      <p:sp>
        <p:nvSpPr>
          <p:cNvPr id="3" name="Marcador de contenido 2"/>
          <p:cNvSpPr>
            <a:spLocks noGrp="1"/>
          </p:cNvSpPr>
          <p:nvPr>
            <p:ph idx="1"/>
          </p:nvPr>
        </p:nvSpPr>
        <p:spPr>
          <a:xfrm>
            <a:off x="360363" y="1219200"/>
            <a:ext cx="11393487" cy="1276350"/>
          </a:xfrm>
        </p:spPr>
        <p:txBody>
          <a:bodyPr/>
          <a:lstStyle/>
          <a:p>
            <a:r>
              <a:rPr lang="es-EC" dirty="0" smtClean="0"/>
              <a:t>Se decide trabajar con una cadena de rodillos.</a:t>
            </a:r>
          </a:p>
          <a:p>
            <a:r>
              <a:rPr lang="es-EC" dirty="0" smtClean="0"/>
              <a:t>Piñones del mismo numero de dientes y mismo paso en el eje de tracción y a la salida del motor.</a:t>
            </a:r>
            <a:endParaRPr lang="es-EC" dirty="0"/>
          </a:p>
        </p:txBody>
      </p:sp>
      <p:pic>
        <p:nvPicPr>
          <p:cNvPr id="4" name="Imagen 3"/>
          <p:cNvPicPr/>
          <p:nvPr/>
        </p:nvPicPr>
        <p:blipFill>
          <a:blip r:embed="rId2"/>
          <a:stretch>
            <a:fillRect/>
          </a:stretch>
        </p:blipFill>
        <p:spPr>
          <a:xfrm>
            <a:off x="360363" y="4686301"/>
            <a:ext cx="7468394" cy="1276350"/>
          </a:xfrm>
          <a:prstGeom prst="rect">
            <a:avLst/>
          </a:prstGeom>
          <a:ln>
            <a:noFill/>
          </a:ln>
          <a:effectLst>
            <a:outerShdw blurRad="292100" dist="139700" dir="2700000" algn="tl" rotWithShape="0">
              <a:srgbClr val="333333">
                <a:alpha val="65000"/>
              </a:srgbClr>
            </a:outerShdw>
          </a:effectLst>
        </p:spPr>
      </p:pic>
      <p:pic>
        <p:nvPicPr>
          <p:cNvPr id="5" name="Imagen 4"/>
          <p:cNvPicPr/>
          <p:nvPr/>
        </p:nvPicPr>
        <p:blipFill>
          <a:blip r:embed="rId3"/>
          <a:stretch>
            <a:fillRect/>
          </a:stretch>
        </p:blipFill>
        <p:spPr>
          <a:xfrm>
            <a:off x="8259127" y="4552950"/>
            <a:ext cx="3494723" cy="1985962"/>
          </a:xfrm>
          <a:prstGeom prst="rect">
            <a:avLst/>
          </a:prstGeom>
          <a:ln>
            <a:noFill/>
          </a:ln>
          <a:effectLst>
            <a:outerShdw blurRad="292100" dist="139700" dir="2700000" algn="tl" rotWithShape="0">
              <a:srgbClr val="333333">
                <a:alpha val="65000"/>
              </a:srgbClr>
            </a:outerShdw>
          </a:effectLst>
        </p:spPr>
      </p:pic>
      <p:graphicFrame>
        <p:nvGraphicFramePr>
          <p:cNvPr id="6" name="Tabla 5"/>
          <p:cNvGraphicFramePr>
            <a:graphicFrameLocks noGrp="1"/>
          </p:cNvGraphicFramePr>
          <p:nvPr>
            <p:extLst>
              <p:ext uri="{D42A27DB-BD31-4B8C-83A1-F6EECF244321}">
                <p14:modId xmlns:p14="http://schemas.microsoft.com/office/powerpoint/2010/main" val="551071021"/>
              </p:ext>
            </p:extLst>
          </p:nvPr>
        </p:nvGraphicFramePr>
        <p:xfrm>
          <a:off x="514350" y="2641442"/>
          <a:ext cx="5715000" cy="1188720"/>
        </p:xfrm>
        <a:graphic>
          <a:graphicData uri="http://schemas.openxmlformats.org/drawingml/2006/table">
            <a:tbl>
              <a:tblPr firstRow="1" bandRow="1">
                <a:tableStyleId>{5C22544A-7EE6-4342-B048-85BDC9FD1C3A}</a:tableStyleId>
              </a:tblPr>
              <a:tblGrid>
                <a:gridCol w="1409700"/>
                <a:gridCol w="4305300"/>
              </a:tblGrid>
              <a:tr h="370840">
                <a:tc>
                  <a:txBody>
                    <a:bodyPr/>
                    <a:lstStyle/>
                    <a:p>
                      <a:r>
                        <a:rPr lang="es-EC" dirty="0" smtClean="0"/>
                        <a:t>Ventajas</a:t>
                      </a:r>
                      <a:endParaRPr lang="es-EC" dirty="0"/>
                    </a:p>
                  </a:txBody>
                  <a:tcPr/>
                </a:tc>
                <a:tc>
                  <a:txBody>
                    <a:bodyPr/>
                    <a:lstStyle/>
                    <a:p>
                      <a:pPr marL="285750" indent="-285750">
                        <a:buFont typeface="Arial" panose="020B0604020202020204" pitchFamily="34" charset="0"/>
                        <a:buChar char="•"/>
                      </a:pPr>
                      <a:r>
                        <a:rPr lang="es-EC" dirty="0" smtClean="0"/>
                        <a:t>No hay deslizamiento</a:t>
                      </a:r>
                    </a:p>
                    <a:p>
                      <a:pPr marL="285750" indent="-285750">
                        <a:buFont typeface="Arial" panose="020B0604020202020204" pitchFamily="34" charset="0"/>
                        <a:buChar char="•"/>
                      </a:pPr>
                      <a:r>
                        <a:rPr lang="es-EC" dirty="0" smtClean="0"/>
                        <a:t>No requiere tensión</a:t>
                      </a:r>
                      <a:r>
                        <a:rPr lang="es-EC" baseline="0" dirty="0" smtClean="0"/>
                        <a:t> inicial</a:t>
                      </a:r>
                    </a:p>
                    <a:p>
                      <a:pPr marL="285750" indent="-285750">
                        <a:buFont typeface="Arial" panose="020B0604020202020204" pitchFamily="34" charset="0"/>
                        <a:buChar char="•"/>
                      </a:pPr>
                      <a:r>
                        <a:rPr lang="es-EC" baseline="0" dirty="0" smtClean="0"/>
                        <a:t>Distancias pequeñas entre centros</a:t>
                      </a:r>
                    </a:p>
                    <a:p>
                      <a:pPr marL="285750" indent="-285750">
                        <a:buFont typeface="Arial" panose="020B0604020202020204" pitchFamily="34" charset="0"/>
                        <a:buChar char="•"/>
                      </a:pPr>
                      <a:r>
                        <a:rPr lang="es-EC" baseline="0" dirty="0" smtClean="0"/>
                        <a:t>Paso a utilizar: ¼ “ (6,35mm)</a:t>
                      </a:r>
                      <a:endParaRPr lang="es-EC" dirty="0"/>
                    </a:p>
                  </a:txBody>
                  <a:tcPr/>
                </a:tc>
              </a:tr>
            </a:tbl>
          </a:graphicData>
        </a:graphic>
      </p:graphicFrame>
      <p:sp>
        <p:nvSpPr>
          <p:cNvPr id="7" name="Rectángulo 6"/>
          <p:cNvSpPr/>
          <p:nvPr/>
        </p:nvSpPr>
        <p:spPr>
          <a:xfrm>
            <a:off x="7058977" y="2724150"/>
            <a:ext cx="2019300" cy="1143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t>Relación de transmisión 1:1</a:t>
            </a:r>
            <a:endParaRPr lang="es-EC" dirty="0"/>
          </a:p>
        </p:txBody>
      </p:sp>
      <p:sp>
        <p:nvSpPr>
          <p:cNvPr id="8" name="Rectángulo 7"/>
          <p:cNvSpPr/>
          <p:nvPr/>
        </p:nvSpPr>
        <p:spPr>
          <a:xfrm>
            <a:off x="9364027" y="2743200"/>
            <a:ext cx="2019300" cy="1143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t>Longitud Final 38cm</a:t>
            </a:r>
            <a:endParaRPr lang="es-EC" dirty="0"/>
          </a:p>
        </p:txBody>
      </p:sp>
    </p:spTree>
    <p:extLst>
      <p:ext uri="{BB962C8B-B14F-4D97-AF65-F5344CB8AC3E}">
        <p14:creationId xmlns:p14="http://schemas.microsoft.com/office/powerpoint/2010/main" val="38471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a:t>diseño mecánico.- Selección </a:t>
            </a:r>
            <a:r>
              <a:rPr lang="es-EC" dirty="0" smtClean="0"/>
              <a:t>de ruedas</a:t>
            </a:r>
            <a:endParaRPr lang="es-EC" dirty="0"/>
          </a:p>
        </p:txBody>
      </p:sp>
      <p:pic>
        <p:nvPicPr>
          <p:cNvPr id="4" name="Marcador de contenido 3"/>
          <p:cNvPicPr>
            <a:picLocks noGrp="1"/>
          </p:cNvPicPr>
          <p:nvPr>
            <p:ph idx="1"/>
          </p:nvPr>
        </p:nvPicPr>
        <p:blipFill>
          <a:blip r:embed="rId2"/>
          <a:stretch>
            <a:fillRect/>
          </a:stretch>
        </p:blipFill>
        <p:spPr>
          <a:xfrm>
            <a:off x="4820840" y="2724150"/>
            <a:ext cx="2472531" cy="2133600"/>
          </a:xfrm>
          <a:prstGeom prst="rect">
            <a:avLst/>
          </a:prstGeom>
          <a:ln>
            <a:noFill/>
          </a:ln>
          <a:effectLst>
            <a:outerShdw blurRad="292100" dist="139700" dir="2700000" algn="tl" rotWithShape="0">
              <a:srgbClr val="333333">
                <a:alpha val="65000"/>
              </a:srgbClr>
            </a:outerShdw>
          </a:effectLst>
        </p:spPr>
      </p:pic>
      <p:graphicFrame>
        <p:nvGraphicFramePr>
          <p:cNvPr id="5" name="Tabla 4"/>
          <p:cNvGraphicFramePr>
            <a:graphicFrameLocks noGrp="1"/>
          </p:cNvGraphicFramePr>
          <p:nvPr>
            <p:extLst>
              <p:ext uri="{D42A27DB-BD31-4B8C-83A1-F6EECF244321}">
                <p14:modId xmlns:p14="http://schemas.microsoft.com/office/powerpoint/2010/main" val="1528465811"/>
              </p:ext>
            </p:extLst>
          </p:nvPr>
        </p:nvGraphicFramePr>
        <p:xfrm>
          <a:off x="1993105" y="1485901"/>
          <a:ext cx="8128000" cy="91440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es-EC" dirty="0" smtClean="0"/>
                        <a:t>Condiciones</a:t>
                      </a:r>
                      <a:endParaRPr lang="es-EC" dirty="0"/>
                    </a:p>
                  </a:txBody>
                  <a:tcPr/>
                </a:tc>
                <a:tc>
                  <a:txBody>
                    <a:bodyPr/>
                    <a:lstStyle/>
                    <a:p>
                      <a:pPr marL="285750" indent="-285750">
                        <a:buFont typeface="Arial" panose="020B0604020202020204" pitchFamily="34" charset="0"/>
                        <a:buChar char="•"/>
                      </a:pPr>
                      <a:r>
                        <a:rPr lang="es-EC" dirty="0" smtClean="0"/>
                        <a:t>Mayor adherencia</a:t>
                      </a:r>
                    </a:p>
                    <a:p>
                      <a:pPr marL="285750" indent="-285750">
                        <a:buFont typeface="Arial" panose="020B0604020202020204" pitchFamily="34" charset="0"/>
                        <a:buChar char="•"/>
                      </a:pPr>
                      <a:r>
                        <a:rPr lang="es-EC" dirty="0" smtClean="0"/>
                        <a:t>Simples y eficientes</a:t>
                      </a:r>
                    </a:p>
                    <a:p>
                      <a:pPr marL="285750" indent="-285750">
                        <a:buFont typeface="Arial" panose="020B0604020202020204" pitchFamily="34" charset="0"/>
                        <a:buChar char="•"/>
                      </a:pPr>
                      <a:r>
                        <a:rPr lang="es-EC" dirty="0" smtClean="0"/>
                        <a:t>Existencia en el mercado</a:t>
                      </a:r>
                    </a:p>
                  </a:txBody>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548466540"/>
              </p:ext>
            </p:extLst>
          </p:nvPr>
        </p:nvGraphicFramePr>
        <p:xfrm>
          <a:off x="1993105" y="5181599"/>
          <a:ext cx="8128000" cy="64008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es-EC" dirty="0" smtClean="0"/>
                        <a:t>Tipo</a:t>
                      </a:r>
                      <a:r>
                        <a:rPr lang="es-EC" baseline="0" dirty="0" smtClean="0"/>
                        <a:t> de llanta</a:t>
                      </a:r>
                      <a:endParaRPr lang="es-EC" dirty="0"/>
                    </a:p>
                  </a:txBody>
                  <a:tcPr/>
                </a:tc>
                <a:tc>
                  <a:txBody>
                    <a:bodyPr/>
                    <a:lstStyle/>
                    <a:p>
                      <a:pPr marL="285750" indent="-285750">
                        <a:buFont typeface="Arial" panose="020B0604020202020204" pitchFamily="34" charset="0"/>
                        <a:buChar char="•"/>
                      </a:pPr>
                      <a:r>
                        <a:rPr lang="es-EC" dirty="0" smtClean="0"/>
                        <a:t>Rines de plástico</a:t>
                      </a:r>
                    </a:p>
                    <a:p>
                      <a:pPr marL="285750" indent="-285750">
                        <a:buFont typeface="Arial" panose="020B0604020202020204" pitchFamily="34" charset="0"/>
                        <a:buChar char="•"/>
                      </a:pPr>
                      <a:r>
                        <a:rPr lang="es-EC" dirty="0" smtClean="0"/>
                        <a:t>Llantas de caucho</a:t>
                      </a:r>
                    </a:p>
                  </a:txBody>
                  <a:tcPr/>
                </a:tc>
              </a:tr>
            </a:tbl>
          </a:graphicData>
        </a:graphic>
      </p:graphicFrame>
    </p:spTree>
    <p:extLst>
      <p:ext uri="{BB962C8B-B14F-4D97-AF65-F5344CB8AC3E}">
        <p14:creationId xmlns:p14="http://schemas.microsoft.com/office/powerpoint/2010/main" val="1303467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1260" y="1485363"/>
            <a:ext cx="9905998" cy="1905000"/>
          </a:xfrm>
        </p:spPr>
        <p:txBody>
          <a:bodyPr>
            <a:normAutofit/>
          </a:bodyPr>
          <a:lstStyle/>
          <a:p>
            <a:pPr algn="ctr"/>
            <a:r>
              <a:rPr lang="en-US" sz="5300" dirty="0" smtClean="0"/>
              <a:t>INTRODUCCIÓN</a:t>
            </a:r>
            <a:endParaRPr lang="es-EC" sz="5300" dirty="0"/>
          </a:p>
        </p:txBody>
      </p:sp>
      <p:pic>
        <p:nvPicPr>
          <p:cNvPr id="41986" name="Picture 2" descr="http://1.bp.blogspot.com/-cX-cwLzcfC4/UIrczTeglRI/AAAAAAAAACE/TLH_Yhwa3kA/s1600/robo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242" y="3567448"/>
            <a:ext cx="2743529" cy="2711252"/>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http://upload.wikimedia.org/wikipedia/commons/d/d8/NASA_Mars_R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6414" y="3567448"/>
            <a:ext cx="2959529" cy="2711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478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smtClean="0"/>
              <a:t>Diseño electrónico</a:t>
            </a:r>
            <a:r>
              <a:rPr lang="es-EC" dirty="0"/>
              <a:t> </a:t>
            </a:r>
            <a:r>
              <a:rPr lang="es-EC" dirty="0" smtClean="0"/>
              <a:t>y de control</a:t>
            </a:r>
            <a:br>
              <a:rPr lang="es-EC" dirty="0" smtClean="0"/>
            </a:br>
            <a:r>
              <a:rPr lang="es-EC" dirty="0" smtClean="0"/>
              <a:t>sistema de control: descripción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8691561"/>
              </p:ext>
            </p:extLst>
          </p:nvPr>
        </p:nvGraphicFramePr>
        <p:xfrm>
          <a:off x="360362" y="2190750"/>
          <a:ext cx="11393488" cy="2560320"/>
        </p:xfrm>
        <a:graphic>
          <a:graphicData uri="http://schemas.openxmlformats.org/drawingml/2006/table">
            <a:tbl>
              <a:tblPr firstRow="1" bandRow="1">
                <a:tableStyleId>{5C22544A-7EE6-4342-B048-85BDC9FD1C3A}</a:tableStyleId>
              </a:tblPr>
              <a:tblGrid>
                <a:gridCol w="2310649"/>
                <a:gridCol w="9082839"/>
              </a:tblGrid>
              <a:tr h="1645185">
                <a:tc>
                  <a:txBody>
                    <a:bodyPr/>
                    <a:lstStyle/>
                    <a:p>
                      <a:r>
                        <a:rPr lang="es-EC" dirty="0" smtClean="0"/>
                        <a:t>Funciones</a:t>
                      </a:r>
                      <a:endParaRPr lang="es-EC" dirty="0"/>
                    </a:p>
                  </a:txBody>
                  <a:tcPr/>
                </a:tc>
                <a:tc>
                  <a:txBody>
                    <a:bodyPr/>
                    <a:lstStyle/>
                    <a:p>
                      <a:pPr marL="285750" indent="-285750">
                        <a:buFont typeface="Arial" panose="020B0604020202020204" pitchFamily="34" charset="0"/>
                        <a:buChar char="•"/>
                      </a:pPr>
                      <a:r>
                        <a:rPr lang="es-EC" dirty="0" smtClean="0"/>
                        <a:t>Detección de obstáculos</a:t>
                      </a:r>
                    </a:p>
                    <a:p>
                      <a:pPr marL="285750" indent="-285750">
                        <a:buFont typeface="Arial" panose="020B0604020202020204" pitchFamily="34" charset="0"/>
                        <a:buChar char="•"/>
                      </a:pPr>
                      <a:r>
                        <a:rPr lang="es-EC" dirty="0" smtClean="0"/>
                        <a:t>Control de velocidad lineal</a:t>
                      </a:r>
                    </a:p>
                    <a:p>
                      <a:pPr marL="285750" indent="-285750">
                        <a:buFont typeface="Arial" panose="020B0604020202020204" pitchFamily="34" charset="0"/>
                        <a:buChar char="•"/>
                      </a:pPr>
                      <a:r>
                        <a:rPr lang="es-EC" dirty="0" smtClean="0"/>
                        <a:t>Trazado de trayectorias (Circunferencia, parábola o hélice)</a:t>
                      </a:r>
                    </a:p>
                    <a:p>
                      <a:pPr marL="285750" indent="-285750">
                        <a:buFont typeface="Arial" panose="020B0604020202020204" pitchFamily="34" charset="0"/>
                        <a:buChar char="•"/>
                      </a:pPr>
                      <a:r>
                        <a:rPr lang="es-EC" dirty="0" smtClean="0"/>
                        <a:t>Dos modos de trabajo (Manual y Automático)</a:t>
                      </a:r>
                    </a:p>
                    <a:p>
                      <a:pPr marL="285750" indent="-285750">
                        <a:buFont typeface="Arial" panose="020B0604020202020204" pitchFamily="34" charset="0"/>
                        <a:buChar char="•"/>
                      </a:pPr>
                      <a:r>
                        <a:rPr lang="es-EC" dirty="0" smtClean="0"/>
                        <a:t>Uso de tarjeta</a:t>
                      </a:r>
                      <a:r>
                        <a:rPr lang="es-EC" baseline="0" dirty="0" smtClean="0"/>
                        <a:t> electrónica para  envío y recepción de datos con el computador</a:t>
                      </a:r>
                    </a:p>
                    <a:p>
                      <a:pPr marL="285750" indent="-285750">
                        <a:buFont typeface="Arial" panose="020B0604020202020204" pitchFamily="34" charset="0"/>
                        <a:buChar char="•"/>
                      </a:pPr>
                      <a:r>
                        <a:rPr lang="es-EC" baseline="0" dirty="0" smtClean="0"/>
                        <a:t>Tarjetas electrónicas (drivers) para controlar servomotor y motor DC</a:t>
                      </a:r>
                    </a:p>
                    <a:p>
                      <a:pPr marL="285750" indent="-285750">
                        <a:buFont typeface="Arial" panose="020B0604020202020204" pitchFamily="34" charset="0"/>
                        <a:buChar char="•"/>
                      </a:pPr>
                      <a:r>
                        <a:rPr lang="es-EC" baseline="0" dirty="0" smtClean="0"/>
                        <a:t>Uso de sensores externos e internos</a:t>
                      </a:r>
                    </a:p>
                    <a:p>
                      <a:pPr marL="285750" indent="-285750">
                        <a:buFont typeface="Arial" panose="020B0604020202020204" pitchFamily="34" charset="0"/>
                        <a:buChar char="•"/>
                      </a:pPr>
                      <a:endParaRPr lang="es-EC" dirty="0"/>
                    </a:p>
                  </a:txBody>
                  <a:tcPr/>
                </a:tc>
              </a:tr>
            </a:tbl>
          </a:graphicData>
        </a:graphic>
      </p:graphicFrame>
    </p:spTree>
    <p:extLst>
      <p:ext uri="{BB962C8B-B14F-4D97-AF65-F5344CB8AC3E}">
        <p14:creationId xmlns:p14="http://schemas.microsoft.com/office/powerpoint/2010/main" val="2707489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a:t>Diseño electrónico y de </a:t>
            </a:r>
            <a:r>
              <a:rPr lang="es-EC" dirty="0" smtClean="0"/>
              <a:t>control</a:t>
            </a:r>
            <a:br>
              <a:rPr lang="es-EC" dirty="0" smtClean="0"/>
            </a:br>
            <a:r>
              <a:rPr lang="es-EC" dirty="0" smtClean="0"/>
              <a:t>sistema de control: descripción</a:t>
            </a:r>
            <a:endParaRPr lang="es-EC" dirty="0"/>
          </a:p>
        </p:txBody>
      </p:sp>
      <p:sp>
        <p:nvSpPr>
          <p:cNvPr id="3" name="Marcador de contenido 2"/>
          <p:cNvSpPr>
            <a:spLocks noGrp="1"/>
          </p:cNvSpPr>
          <p:nvPr>
            <p:ph idx="1"/>
          </p:nvPr>
        </p:nvSpPr>
        <p:spPr/>
        <p:txBody>
          <a:bodyPr/>
          <a:lstStyle/>
          <a:p>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949116" y="1365162"/>
            <a:ext cx="7772400" cy="5344732"/>
          </a:xfrm>
          <a:prstGeom prst="rect">
            <a:avLst/>
          </a:prstGeom>
          <a:noFill/>
          <a:ln>
            <a:noFill/>
          </a:ln>
        </p:spPr>
      </p:pic>
    </p:spTree>
    <p:extLst>
      <p:ext uri="{BB962C8B-B14F-4D97-AF65-F5344CB8AC3E}">
        <p14:creationId xmlns:p14="http://schemas.microsoft.com/office/powerpoint/2010/main" val="20402074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568" y="224589"/>
            <a:ext cx="11622506" cy="1195137"/>
          </a:xfrm>
        </p:spPr>
        <p:txBody>
          <a:bodyPr/>
          <a:lstStyle/>
          <a:p>
            <a:r>
              <a:rPr lang="es-EC" dirty="0"/>
              <a:t>Diseño electrónico y de </a:t>
            </a:r>
            <a:r>
              <a:rPr lang="es-EC" dirty="0" smtClean="0"/>
              <a:t>control</a:t>
            </a:r>
            <a:r>
              <a:rPr lang="es-EC" dirty="0"/>
              <a:t/>
            </a:r>
            <a:br>
              <a:rPr lang="es-EC" dirty="0"/>
            </a:br>
            <a:r>
              <a:rPr lang="es-EC" dirty="0"/>
              <a:t>sistema de control: </a:t>
            </a:r>
            <a:r>
              <a:rPr lang="es-EC" dirty="0" smtClean="0"/>
              <a:t>variables del sistema</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616694299"/>
              </p:ext>
            </p:extLst>
          </p:nvPr>
        </p:nvGraphicFramePr>
        <p:xfrm>
          <a:off x="3915177" y="2165686"/>
          <a:ext cx="5204759" cy="3154985"/>
        </p:xfrm>
        <a:graphic>
          <a:graphicData uri="http://schemas.openxmlformats.org/drawingml/2006/table">
            <a:tbl>
              <a:tblPr firstRow="1" firstCol="1" bandRow="1">
                <a:tableStyleId>{5C22544A-7EE6-4342-B048-85BDC9FD1C3A}</a:tableStyleId>
              </a:tblPr>
              <a:tblGrid>
                <a:gridCol w="859193"/>
                <a:gridCol w="2172783"/>
                <a:gridCol w="2172783"/>
              </a:tblGrid>
              <a:tr h="1266055">
                <a:tc>
                  <a:txBody>
                    <a:bodyPr/>
                    <a:lstStyle/>
                    <a:p>
                      <a:pPr>
                        <a:lnSpc>
                          <a:spcPct val="115000"/>
                        </a:lnSpc>
                        <a:spcAft>
                          <a:spcPts val="1000"/>
                        </a:spcAft>
                      </a:pPr>
                      <a:r>
                        <a:rPr lang="es-EC" sz="1600">
                          <a:effectLst/>
                        </a:rPr>
                        <a:t> </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0" marR="0" marT="0" marB="0" anchor="ctr"/>
                </a:tc>
                <a:tc>
                  <a:txBody>
                    <a:bodyPr/>
                    <a:lstStyle/>
                    <a:p>
                      <a:pPr algn="ctr">
                        <a:lnSpc>
                          <a:spcPct val="115000"/>
                        </a:lnSpc>
                        <a:spcAft>
                          <a:spcPts val="0"/>
                        </a:spcAft>
                      </a:pPr>
                      <a:r>
                        <a:rPr lang="es-EC" sz="1800">
                          <a:effectLst/>
                        </a:rPr>
                        <a:t>Variables Controladas</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800">
                          <a:effectLst/>
                        </a:rPr>
                        <a:t>Variables Manipuladas</a:t>
                      </a:r>
                      <a:endParaRPr lang="es-EC" sz="1600">
                        <a:effectLst/>
                      </a:endParaRPr>
                    </a:p>
                    <a:p>
                      <a:pPr algn="ctr">
                        <a:lnSpc>
                          <a:spcPct val="115000"/>
                        </a:lnSpc>
                        <a:spcAft>
                          <a:spcPts val="0"/>
                        </a:spcAft>
                      </a:pPr>
                      <a:r>
                        <a:rPr lang="es-EC" sz="1800">
                          <a:effectLst/>
                        </a:rPr>
                        <a:t>(Acción de Control)</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944465">
                <a:tc rowSpan="2">
                  <a:txBody>
                    <a:bodyPr/>
                    <a:lstStyle/>
                    <a:p>
                      <a:pPr marL="71755" marR="71755" algn="ctr">
                        <a:lnSpc>
                          <a:spcPct val="115000"/>
                        </a:lnSpc>
                        <a:spcAft>
                          <a:spcPts val="0"/>
                        </a:spcAft>
                      </a:pPr>
                      <a:r>
                        <a:rPr lang="es-EC" sz="1800">
                          <a:effectLst/>
                        </a:rPr>
                        <a:t>Magnitud</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vert="vert270"/>
                </a:tc>
                <a:tc>
                  <a:txBody>
                    <a:bodyPr/>
                    <a:lstStyle/>
                    <a:p>
                      <a:pPr algn="ctr">
                        <a:lnSpc>
                          <a:spcPct val="115000"/>
                        </a:lnSpc>
                        <a:spcAft>
                          <a:spcPts val="0"/>
                        </a:spcAft>
                      </a:pPr>
                      <a:r>
                        <a:rPr lang="es-EC" sz="1800" dirty="0">
                          <a:effectLst/>
                        </a:rPr>
                        <a:t> </a:t>
                      </a:r>
                      <a:r>
                        <a:rPr lang="es-EC" sz="1800" dirty="0" smtClean="0">
                          <a:effectLst/>
                        </a:rPr>
                        <a:t>Distancia </a:t>
                      </a:r>
                      <a:r>
                        <a:rPr lang="es-EC" sz="1800" dirty="0">
                          <a:effectLst/>
                        </a:rPr>
                        <a:t>(Obstáculos)</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800" dirty="0">
                          <a:effectLst/>
                        </a:rPr>
                        <a:t> </a:t>
                      </a:r>
                      <a:r>
                        <a:rPr lang="es-EC" sz="1800" dirty="0" smtClean="0">
                          <a:effectLst/>
                        </a:rPr>
                        <a:t>Velocidad </a:t>
                      </a:r>
                      <a:r>
                        <a:rPr lang="es-EC" sz="1800" dirty="0">
                          <a:effectLst/>
                        </a:rPr>
                        <a:t>Lineal (Robot)</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944465">
                <a:tc vMerge="1">
                  <a:txBody>
                    <a:bodyPr/>
                    <a:lstStyle/>
                    <a:p>
                      <a:endParaRPr lang="es-EC"/>
                    </a:p>
                  </a:txBody>
                  <a:tcPr/>
                </a:tc>
                <a:tc>
                  <a:txBody>
                    <a:bodyPr/>
                    <a:lstStyle/>
                    <a:p>
                      <a:pPr algn="ctr">
                        <a:lnSpc>
                          <a:spcPct val="115000"/>
                        </a:lnSpc>
                        <a:spcAft>
                          <a:spcPts val="0"/>
                        </a:spcAft>
                      </a:pPr>
                      <a:r>
                        <a:rPr lang="es-EC" sz="1800" dirty="0" smtClean="0">
                          <a:effectLst/>
                        </a:rPr>
                        <a:t>Inclinación </a:t>
                      </a:r>
                      <a:r>
                        <a:rPr lang="es-EC" sz="1800" dirty="0">
                          <a:effectLst/>
                        </a:rPr>
                        <a:t>(Superficie)</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800" dirty="0">
                          <a:effectLst/>
                        </a:rPr>
                        <a:t> </a:t>
                      </a:r>
                      <a:r>
                        <a:rPr lang="es-EC" sz="1800" dirty="0" smtClean="0">
                          <a:effectLst/>
                        </a:rPr>
                        <a:t>Posición </a:t>
                      </a:r>
                      <a:r>
                        <a:rPr lang="es-EC" sz="1800" dirty="0">
                          <a:effectLst/>
                        </a:rPr>
                        <a:t>Angular (Dirección)</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531923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a:t>Diseño electrónico </a:t>
            </a:r>
            <a:r>
              <a:rPr lang="es-EC" dirty="0" smtClean="0"/>
              <a:t>y de control</a:t>
            </a:r>
            <a:r>
              <a:rPr lang="es-EC" dirty="0"/>
              <a:t/>
            </a:r>
            <a:br>
              <a:rPr lang="es-EC" dirty="0"/>
            </a:br>
            <a:r>
              <a:rPr lang="es-EC" dirty="0" smtClean="0"/>
              <a:t>selección de hardware: controlador</a:t>
            </a:r>
            <a:endParaRPr lang="es-EC" dirty="0"/>
          </a:p>
        </p:txBody>
      </p:sp>
      <p:sp>
        <p:nvSpPr>
          <p:cNvPr id="3" name="Marcador de contenido 2"/>
          <p:cNvSpPr>
            <a:spLocks noGrp="1"/>
          </p:cNvSpPr>
          <p:nvPr>
            <p:ph idx="1"/>
          </p:nvPr>
        </p:nvSpPr>
        <p:spPr/>
        <p:txBody>
          <a:bodyPr/>
          <a:lstStyle/>
          <a:p>
            <a:endParaRPr lang="es-EC"/>
          </a:p>
        </p:txBody>
      </p:sp>
      <p:graphicFrame>
        <p:nvGraphicFramePr>
          <p:cNvPr id="6" name="Marcador de contenido 4"/>
          <p:cNvGraphicFramePr>
            <a:graphicFrameLocks/>
          </p:cNvGraphicFramePr>
          <p:nvPr>
            <p:extLst>
              <p:ext uri="{D42A27DB-BD31-4B8C-83A1-F6EECF244321}">
                <p14:modId xmlns:p14="http://schemas.microsoft.com/office/powerpoint/2010/main" val="3154650834"/>
              </p:ext>
            </p:extLst>
          </p:nvPr>
        </p:nvGraphicFramePr>
        <p:xfrm>
          <a:off x="5689757" y="3511980"/>
          <a:ext cx="5357654" cy="2438400"/>
        </p:xfrm>
        <a:graphic>
          <a:graphicData uri="http://schemas.openxmlformats.org/drawingml/2006/table">
            <a:tbl>
              <a:tblPr firstRow="1" firstCol="1" bandRow="1">
                <a:tableStyleId>{5C22544A-7EE6-4342-B048-85BDC9FD1C3A}</a:tableStyleId>
              </a:tblPr>
              <a:tblGrid>
                <a:gridCol w="2688904"/>
                <a:gridCol w="2668750"/>
              </a:tblGrid>
              <a:tr h="0">
                <a:tc gridSpan="2">
                  <a:txBody>
                    <a:bodyPr/>
                    <a:lstStyle/>
                    <a:p>
                      <a:pPr algn="ctr">
                        <a:lnSpc>
                          <a:spcPct val="100000"/>
                        </a:lnSpc>
                        <a:spcAft>
                          <a:spcPts val="0"/>
                        </a:spcAft>
                      </a:pPr>
                      <a:r>
                        <a:rPr lang="es-EC" sz="1600" dirty="0">
                          <a:effectLst/>
                        </a:rPr>
                        <a:t>Características</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hMerge="1">
                  <a:txBody>
                    <a:bodyPr/>
                    <a:lstStyle/>
                    <a:p>
                      <a:endParaRPr lang="es-EC"/>
                    </a:p>
                  </a:txBody>
                  <a:tcPr/>
                </a:tc>
              </a:tr>
              <a:tr h="0">
                <a:tc>
                  <a:txBody>
                    <a:bodyPr/>
                    <a:lstStyle/>
                    <a:p>
                      <a:pPr>
                        <a:lnSpc>
                          <a:spcPct val="100000"/>
                        </a:lnSpc>
                        <a:spcAft>
                          <a:spcPts val="0"/>
                        </a:spcAft>
                      </a:pPr>
                      <a:r>
                        <a:rPr lang="es-EC" sz="1600" dirty="0">
                          <a:effectLst/>
                        </a:rPr>
                        <a:t>Chip</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nSpc>
                          <a:spcPct val="100000"/>
                        </a:lnSpc>
                        <a:spcAft>
                          <a:spcPts val="0"/>
                        </a:spcAft>
                      </a:pPr>
                      <a:r>
                        <a:rPr lang="es-EC" sz="1600">
                          <a:effectLst/>
                        </a:rPr>
                        <a:t>Atmega 2560</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0">
                <a:tc>
                  <a:txBody>
                    <a:bodyPr/>
                    <a:lstStyle/>
                    <a:p>
                      <a:pPr>
                        <a:lnSpc>
                          <a:spcPct val="100000"/>
                        </a:lnSpc>
                        <a:spcAft>
                          <a:spcPts val="0"/>
                        </a:spcAft>
                      </a:pPr>
                      <a:r>
                        <a:rPr lang="es-EC" sz="1600" dirty="0">
                          <a:effectLst/>
                        </a:rPr>
                        <a:t>Pines entrada/salida</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nSpc>
                          <a:spcPct val="100000"/>
                        </a:lnSpc>
                        <a:spcAft>
                          <a:spcPts val="0"/>
                        </a:spcAft>
                      </a:pPr>
                      <a:r>
                        <a:rPr lang="es-EC" sz="1600">
                          <a:effectLst/>
                        </a:rPr>
                        <a:t>54</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0">
                <a:tc>
                  <a:txBody>
                    <a:bodyPr/>
                    <a:lstStyle/>
                    <a:p>
                      <a:pPr>
                        <a:lnSpc>
                          <a:spcPct val="100000"/>
                        </a:lnSpc>
                        <a:spcAft>
                          <a:spcPts val="0"/>
                        </a:spcAft>
                      </a:pPr>
                      <a:r>
                        <a:rPr lang="es-EC" sz="1600" dirty="0">
                          <a:effectLst/>
                        </a:rPr>
                        <a:t>Disponibles como PWM</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nSpc>
                          <a:spcPct val="100000"/>
                        </a:lnSpc>
                        <a:spcAft>
                          <a:spcPts val="0"/>
                        </a:spcAft>
                      </a:pPr>
                      <a:r>
                        <a:rPr lang="es-EC" sz="1600">
                          <a:effectLst/>
                        </a:rPr>
                        <a:t>14</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0">
                <a:tc>
                  <a:txBody>
                    <a:bodyPr/>
                    <a:lstStyle/>
                    <a:p>
                      <a:pPr>
                        <a:lnSpc>
                          <a:spcPct val="100000"/>
                        </a:lnSpc>
                        <a:spcAft>
                          <a:spcPts val="0"/>
                        </a:spcAft>
                      </a:pPr>
                      <a:r>
                        <a:rPr lang="es-EC" sz="1600" dirty="0">
                          <a:effectLst/>
                        </a:rPr>
                        <a:t>Entradas analógicas</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nSpc>
                          <a:spcPct val="100000"/>
                        </a:lnSpc>
                        <a:spcAft>
                          <a:spcPts val="0"/>
                        </a:spcAft>
                      </a:pPr>
                      <a:r>
                        <a:rPr lang="es-EC" sz="1600" dirty="0">
                          <a:effectLst/>
                        </a:rPr>
                        <a:t>16</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0">
                <a:tc>
                  <a:txBody>
                    <a:bodyPr/>
                    <a:lstStyle/>
                    <a:p>
                      <a:pPr>
                        <a:lnSpc>
                          <a:spcPct val="100000"/>
                        </a:lnSpc>
                        <a:spcAft>
                          <a:spcPts val="0"/>
                        </a:spcAft>
                      </a:pPr>
                      <a:r>
                        <a:rPr lang="es-EC" sz="1600">
                          <a:effectLst/>
                        </a:rPr>
                        <a:t>Puertos de comunicación</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nSpc>
                          <a:spcPct val="100000"/>
                        </a:lnSpc>
                        <a:spcAft>
                          <a:spcPts val="0"/>
                        </a:spcAft>
                      </a:pPr>
                      <a:r>
                        <a:rPr lang="es-EC" sz="1600" dirty="0">
                          <a:effectLst/>
                        </a:rPr>
                        <a:t>4 </a:t>
                      </a:r>
                      <a:r>
                        <a:rPr lang="es-EC" sz="1600" dirty="0" err="1">
                          <a:effectLst/>
                        </a:rPr>
                        <a:t>UARTs</a:t>
                      </a:r>
                      <a:r>
                        <a:rPr lang="es-EC" sz="1600" dirty="0">
                          <a:effectLst/>
                        </a:rPr>
                        <a:t> (puerto serie)</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0">
                <a:tc>
                  <a:txBody>
                    <a:bodyPr/>
                    <a:lstStyle/>
                    <a:p>
                      <a:pPr>
                        <a:lnSpc>
                          <a:spcPct val="100000"/>
                        </a:lnSpc>
                        <a:spcAft>
                          <a:spcPts val="0"/>
                        </a:spcAft>
                      </a:pPr>
                      <a:r>
                        <a:rPr lang="es-EC" sz="1600">
                          <a:effectLst/>
                        </a:rPr>
                        <a:t>Cristal de oscilación</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nSpc>
                          <a:spcPct val="100000"/>
                        </a:lnSpc>
                        <a:spcAft>
                          <a:spcPts val="0"/>
                        </a:spcAft>
                      </a:pPr>
                      <a:r>
                        <a:rPr lang="es-EC" sz="1600" dirty="0">
                          <a:effectLst/>
                        </a:rPr>
                        <a:t>16 MHz</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0">
                <a:tc>
                  <a:txBody>
                    <a:bodyPr/>
                    <a:lstStyle/>
                    <a:p>
                      <a:pPr>
                        <a:lnSpc>
                          <a:spcPct val="100000"/>
                        </a:lnSpc>
                        <a:spcAft>
                          <a:spcPts val="0"/>
                        </a:spcAft>
                      </a:pPr>
                      <a:r>
                        <a:rPr lang="es-EC" sz="1600">
                          <a:effectLst/>
                        </a:rPr>
                        <a:t>Alimentación</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nSpc>
                          <a:spcPct val="100000"/>
                        </a:lnSpc>
                        <a:spcAft>
                          <a:spcPts val="0"/>
                        </a:spcAft>
                      </a:pPr>
                      <a:r>
                        <a:rPr lang="es-EC" sz="1600" dirty="0">
                          <a:effectLst/>
                        </a:rPr>
                        <a:t>USB 5v – entrada adicional soporta entre 7v a 12v</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pic>
        <p:nvPicPr>
          <p:cNvPr id="8" name="Imagen 7" descr="http://www.carvalelectronics.com/site/components/com_virtuemart/shop_image/product/ARDUINO_2560_506efb698028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638" y="1489074"/>
            <a:ext cx="4217670" cy="2355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343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a:t>Diseño electrónico </a:t>
            </a:r>
            <a:r>
              <a:rPr lang="es-EC" dirty="0" smtClean="0"/>
              <a:t>y de control</a:t>
            </a:r>
            <a:r>
              <a:rPr lang="es-EC" dirty="0"/>
              <a:t/>
            </a:r>
            <a:br>
              <a:rPr lang="es-EC" dirty="0"/>
            </a:br>
            <a:r>
              <a:rPr lang="es-EC" dirty="0" smtClean="0"/>
              <a:t>selección de hardware: instrumentación</a:t>
            </a:r>
            <a:endParaRPr lang="es-EC" dirty="0"/>
          </a:p>
        </p:txBody>
      </p:sp>
      <p:sp>
        <p:nvSpPr>
          <p:cNvPr id="7" name="Marcador de contenido 2"/>
          <p:cNvSpPr>
            <a:spLocks noGrp="1"/>
          </p:cNvSpPr>
          <p:nvPr>
            <p:ph idx="1"/>
          </p:nvPr>
        </p:nvSpPr>
        <p:spPr>
          <a:xfrm>
            <a:off x="360362" y="1485901"/>
            <a:ext cx="10974388" cy="668178"/>
          </a:xfrm>
        </p:spPr>
        <p:txBody>
          <a:bodyPr>
            <a:normAutofit/>
          </a:bodyPr>
          <a:lstStyle/>
          <a:p>
            <a:r>
              <a:rPr lang="es-EC" dirty="0" smtClean="0">
                <a:latin typeface="Arial" panose="020B0604020202020204" pitchFamily="34" charset="0"/>
                <a:ea typeface="Batang" panose="02030600000101010101" pitchFamily="18" charset="-127"/>
                <a:cs typeface="Times New Roman" panose="02020603050405020304" pitchFamily="18" charset="0"/>
              </a:rPr>
              <a:t>Distancia de obstáculos.- hc-sr04</a:t>
            </a:r>
            <a:endParaRPr lang="es-EC" dirty="0"/>
          </a:p>
        </p:txBody>
      </p:sp>
      <p:pic>
        <p:nvPicPr>
          <p:cNvPr id="9" name="Imagen 8"/>
          <p:cNvPicPr/>
          <p:nvPr/>
        </p:nvPicPr>
        <p:blipFill>
          <a:blip r:embed="rId2"/>
          <a:stretch>
            <a:fillRect/>
          </a:stretch>
        </p:blipFill>
        <p:spPr>
          <a:xfrm>
            <a:off x="1774838" y="2486397"/>
            <a:ext cx="2420938" cy="1905000"/>
          </a:xfrm>
          <a:prstGeom prst="rect">
            <a:avLst/>
          </a:prstGeom>
          <a:ln>
            <a:noFill/>
          </a:ln>
          <a:effectLst>
            <a:outerShdw blurRad="292100" dist="139700" dir="2700000" algn="tl" rotWithShape="0">
              <a:srgbClr val="333333">
                <a:alpha val="65000"/>
              </a:srgbClr>
            </a:outerShdw>
          </a:effectLst>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6477815" y="3908672"/>
            <a:ext cx="4039394" cy="177196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4" name="Rectángulo 3"/>
              <p:cNvSpPr/>
              <p:nvPr/>
            </p:nvSpPr>
            <p:spPr>
              <a:xfrm>
                <a:off x="234971" y="5372414"/>
                <a:ext cx="5500673"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𝐷𝑖𝑠𝑡𝑎𝑛𝑐𝑖𝑎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𝐴𝑛𝑐h𝑜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𝑝𝑢𝑙𝑠𝑜</m:t>
                          </m:r>
                          <m:r>
                            <a:rPr lang="es-EC" i="0">
                              <a:latin typeface="Cambria Math" panose="02040503050406030204" pitchFamily="18" charset="0"/>
                            </a:rPr>
                            <m:t>∗</m:t>
                          </m:r>
                          <m:r>
                            <a:rPr lang="es-EC" i="1">
                              <a:latin typeface="Cambria Math" panose="02040503050406030204" pitchFamily="18" charset="0"/>
                            </a:rPr>
                            <m:t>𝑉𝑒𝑙𝑜𝑐𝑖𝑑𝑎𝑑</m:t>
                          </m:r>
                          <m:r>
                            <a:rPr lang="es-EC" i="0">
                              <a:latin typeface="Cambria Math" panose="02040503050406030204" pitchFamily="18" charset="0"/>
                            </a:rPr>
                            <m:t> </m:t>
                          </m:r>
                          <m:r>
                            <a:rPr lang="es-EC" i="1">
                              <a:latin typeface="Cambria Math" panose="02040503050406030204" pitchFamily="18" charset="0"/>
                            </a:rPr>
                            <m:t>𝑑𝑒𝑙</m:t>
                          </m:r>
                          <m:r>
                            <a:rPr lang="es-EC" i="0">
                              <a:latin typeface="Cambria Math" panose="02040503050406030204" pitchFamily="18" charset="0"/>
                            </a:rPr>
                            <m:t> </m:t>
                          </m:r>
                          <m:r>
                            <a:rPr lang="es-EC" i="1">
                              <a:latin typeface="Cambria Math" panose="02040503050406030204" pitchFamily="18" charset="0"/>
                            </a:rPr>
                            <m:t>𝑠𝑜𝑛𝑖𝑑𝑜</m:t>
                          </m:r>
                        </m:num>
                        <m:den>
                          <m:r>
                            <a:rPr lang="es-EC" i="0">
                              <a:latin typeface="Cambria Math" panose="02040503050406030204" pitchFamily="18" charset="0"/>
                            </a:rPr>
                            <m:t>2</m:t>
                          </m:r>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234971" y="5372414"/>
                <a:ext cx="5500673" cy="616451"/>
              </a:xfrm>
              <a:prstGeom prst="rect">
                <a:avLst/>
              </a:prstGeom>
              <a:blipFill rotWithShape="0">
                <a:blip r:embed="rId4"/>
                <a:stretch>
                  <a:fillRect/>
                </a:stretch>
              </a:blipFill>
            </p:spPr>
            <p:txBody>
              <a:bodyPr/>
              <a:lstStyle/>
              <a:p>
                <a:r>
                  <a:rPr lang="es-EC">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2953726364"/>
              </p:ext>
            </p:extLst>
          </p:nvPr>
        </p:nvGraphicFramePr>
        <p:xfrm>
          <a:off x="5219700" y="2345575"/>
          <a:ext cx="6534150" cy="1371600"/>
        </p:xfrm>
        <a:graphic>
          <a:graphicData uri="http://schemas.openxmlformats.org/drawingml/2006/table">
            <a:tbl>
              <a:tblPr firstRow="1" bandRow="1">
                <a:tableStyleId>{5C22544A-7EE6-4342-B048-85BDC9FD1C3A}</a:tableStyleId>
              </a:tblPr>
              <a:tblGrid>
                <a:gridCol w="2076450"/>
                <a:gridCol w="4457700"/>
              </a:tblGrid>
              <a:tr h="333385">
                <a:tc gridSpan="2">
                  <a:txBody>
                    <a:bodyPr/>
                    <a:lstStyle/>
                    <a:p>
                      <a:r>
                        <a:rPr lang="es-EC" dirty="0" smtClean="0"/>
                        <a:t>Características</a:t>
                      </a:r>
                      <a:endParaRPr lang="es-EC" dirty="0"/>
                    </a:p>
                  </a:txBody>
                  <a:tcPr/>
                </a:tc>
                <a:tc hMerge="1">
                  <a:txBody>
                    <a:bodyPr/>
                    <a:lstStyle/>
                    <a:p>
                      <a:endParaRPr lang="es-EC" dirty="0"/>
                    </a:p>
                  </a:txBody>
                  <a:tcPr/>
                </a:tc>
              </a:tr>
              <a:tr h="333385">
                <a:tc>
                  <a:txBody>
                    <a:bodyPr/>
                    <a:lstStyle/>
                    <a:p>
                      <a:r>
                        <a:rPr lang="es-EC" dirty="0" smtClean="0"/>
                        <a:t>Distancia</a:t>
                      </a:r>
                      <a:endParaRPr lang="es-EC" dirty="0"/>
                    </a:p>
                  </a:txBody>
                  <a:tcPr/>
                </a:tc>
                <a:tc>
                  <a:txBody>
                    <a:bodyPr/>
                    <a:lstStyle/>
                    <a:p>
                      <a:r>
                        <a:rPr lang="es-EC" dirty="0" smtClean="0"/>
                        <a:t>2 cm a 400 cm</a:t>
                      </a:r>
                      <a:endParaRPr lang="es-EC" dirty="0"/>
                    </a:p>
                  </a:txBody>
                  <a:tcPr/>
                </a:tc>
              </a:tr>
              <a:tr h="583423">
                <a:tc>
                  <a:txBody>
                    <a:bodyPr/>
                    <a:lstStyle/>
                    <a:p>
                      <a:r>
                        <a:rPr lang="es-EC" dirty="0" smtClean="0"/>
                        <a:t>Funcionamiento</a:t>
                      </a:r>
                      <a:endParaRPr lang="es-EC" dirty="0"/>
                    </a:p>
                  </a:txBody>
                  <a:tcPr/>
                </a:tc>
                <a:tc>
                  <a:txBody>
                    <a:bodyPr/>
                    <a:lstStyle/>
                    <a:p>
                      <a:r>
                        <a:rPr lang="es-EC" dirty="0" smtClean="0"/>
                        <a:t>Transmisor – receptor con circuito de control</a:t>
                      </a:r>
                      <a:endParaRPr lang="es-EC" dirty="0"/>
                    </a:p>
                  </a:txBody>
                  <a:tcPr/>
                </a:tc>
              </a:tr>
            </a:tbl>
          </a:graphicData>
        </a:graphic>
      </p:graphicFrame>
    </p:spTree>
    <p:extLst>
      <p:ext uri="{BB962C8B-B14F-4D97-AF65-F5344CB8AC3E}">
        <p14:creationId xmlns:p14="http://schemas.microsoft.com/office/powerpoint/2010/main" val="36365501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100152"/>
          </a:xfrm>
        </p:spPr>
        <p:txBody>
          <a:bodyPr/>
          <a:lstStyle/>
          <a:p>
            <a:r>
              <a:rPr lang="es-EC" dirty="0"/>
              <a:t>Diseño electrónico y </a:t>
            </a:r>
            <a:r>
              <a:rPr lang="es-EC" dirty="0" smtClean="0"/>
              <a:t>de control</a:t>
            </a:r>
            <a:r>
              <a:rPr lang="es-EC" dirty="0"/>
              <a:t/>
            </a:r>
            <a:br>
              <a:rPr lang="es-EC" dirty="0"/>
            </a:br>
            <a:r>
              <a:rPr lang="es-EC" dirty="0"/>
              <a:t>selección de hardware: instrumentación</a:t>
            </a:r>
          </a:p>
        </p:txBody>
      </p:sp>
      <p:sp>
        <p:nvSpPr>
          <p:cNvPr id="4" name="Rectángulo 3"/>
          <p:cNvSpPr/>
          <p:nvPr/>
        </p:nvSpPr>
        <p:spPr>
          <a:xfrm>
            <a:off x="360362" y="1301235"/>
            <a:ext cx="11393488" cy="369332"/>
          </a:xfrm>
          <a:prstGeom prst="rect">
            <a:avLst/>
          </a:prstGeom>
        </p:spPr>
        <p:txBody>
          <a:bodyPr wrap="square">
            <a:spAutoFit/>
          </a:bodyPr>
          <a:lstStyle/>
          <a:p>
            <a:r>
              <a:rPr lang="es-EC" dirty="0" smtClean="0"/>
              <a:t>Sensor para </a:t>
            </a:r>
            <a:r>
              <a:rPr lang="es-EC" dirty="0" err="1" smtClean="0"/>
              <a:t>inclinacion</a:t>
            </a:r>
            <a:r>
              <a:rPr lang="es-EC" dirty="0" smtClean="0"/>
              <a:t>.- Acelerómetro MMA7361L</a:t>
            </a:r>
            <a:endParaRPr lang="es-EC" dirty="0"/>
          </a:p>
        </p:txBody>
      </p:sp>
      <p:pic>
        <p:nvPicPr>
          <p:cNvPr id="5" name="Imagen 4" descr="http://1.bp.blogspot.com/-CRigsbcHALw/UU5yk5iaG0I/AAAAAAAADNY/vpl530UqAeI/s1600/MMA736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431" y="1860553"/>
            <a:ext cx="1885950" cy="1820331"/>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3810000" y="1996018"/>
            <a:ext cx="2677477" cy="148481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t>Utilizado como un </a:t>
            </a:r>
            <a:r>
              <a:rPr lang="es-EC" dirty="0" err="1" smtClean="0"/>
              <a:t>inclinómetro</a:t>
            </a:r>
            <a:r>
              <a:rPr lang="es-EC" dirty="0"/>
              <a:t> </a:t>
            </a:r>
            <a:r>
              <a:rPr lang="es-EC" dirty="0" smtClean="0"/>
              <a:t>analógico</a:t>
            </a:r>
            <a:endParaRPr lang="es-EC" dirty="0"/>
          </a:p>
        </p:txBody>
      </p:sp>
      <p:sp>
        <p:nvSpPr>
          <p:cNvPr id="3" name="Rectángulo 2"/>
          <p:cNvSpPr/>
          <p:nvPr/>
        </p:nvSpPr>
        <p:spPr>
          <a:xfrm>
            <a:off x="492918" y="3952905"/>
            <a:ext cx="6096000" cy="646331"/>
          </a:xfrm>
          <a:prstGeom prst="rect">
            <a:avLst/>
          </a:prstGeom>
        </p:spPr>
        <p:txBody>
          <a:bodyPr>
            <a:spAutoFit/>
          </a:bodyPr>
          <a:lstStyle/>
          <a:p>
            <a:r>
              <a:rPr lang="es-EC" dirty="0"/>
              <a:t>Sensor </a:t>
            </a:r>
            <a:r>
              <a:rPr lang="es-EC" dirty="0" smtClean="0"/>
              <a:t>para velocidad.- Encoder </a:t>
            </a:r>
            <a:r>
              <a:rPr lang="es-EC" dirty="0"/>
              <a:t>óptico (Wheel encoder </a:t>
            </a:r>
            <a:r>
              <a:rPr lang="es-EC" dirty="0" err="1" smtClean="0"/>
              <a:t>DFRobot</a:t>
            </a:r>
            <a:r>
              <a:rPr lang="es-EC" dirty="0" smtClean="0"/>
              <a:t> 3PA)</a:t>
            </a:r>
            <a:endParaRPr lang="es-EC" dirty="0"/>
          </a:p>
        </p:txBody>
      </p:sp>
      <p:pic>
        <p:nvPicPr>
          <p:cNvPr id="8" name="Imagen 7" descr=" Wheel Encoders for DFRobot 3PA and 4WD Rovers "/>
          <p:cNvPicPr/>
          <p:nvPr/>
        </p:nvPicPr>
        <p:blipFill rotWithShape="1">
          <a:blip r:embed="rId3" cstate="print">
            <a:extLst>
              <a:ext uri="{28A0092B-C50C-407E-A947-70E740481C1C}">
                <a14:useLocalDpi xmlns:a14="http://schemas.microsoft.com/office/drawing/2010/main" val="0"/>
              </a:ext>
            </a:extLst>
          </a:blip>
          <a:srcRect l="22326" t="8021" r="20143" b="4786"/>
          <a:stretch/>
        </p:blipFill>
        <p:spPr bwMode="auto">
          <a:xfrm>
            <a:off x="1663381" y="4871257"/>
            <a:ext cx="982345" cy="148907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Imagen 8" descr="C:\Users\Diego\Dropbox\Subidas desde cámara\2014-02-10 17.55.30.jpg"/>
          <p:cNvPicPr/>
          <p:nvPr/>
        </p:nvPicPr>
        <p:blipFill rotWithShape="1">
          <a:blip r:embed="rId4" cstate="print">
            <a:extLst>
              <a:ext uri="{28A0092B-C50C-407E-A947-70E740481C1C}">
                <a14:useLocalDpi xmlns:a14="http://schemas.microsoft.com/office/drawing/2010/main" val="0"/>
              </a:ext>
            </a:extLst>
          </a:blip>
          <a:srcRect l="53628" t="2861" r="10261" b="5594"/>
          <a:stretch/>
        </p:blipFill>
        <p:spPr bwMode="auto">
          <a:xfrm>
            <a:off x="4100989" y="4460556"/>
            <a:ext cx="2095498" cy="189977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Rectángulo 9"/>
          <p:cNvSpPr/>
          <p:nvPr/>
        </p:nvSpPr>
        <p:spPr>
          <a:xfrm>
            <a:off x="8243351" y="2401386"/>
            <a:ext cx="2868093" cy="369332"/>
          </a:xfrm>
          <a:prstGeom prst="rect">
            <a:avLst/>
          </a:prstGeom>
        </p:spPr>
        <p:txBody>
          <a:bodyPr wrap="none">
            <a:spAutoFit/>
          </a:bodyPr>
          <a:lstStyle/>
          <a:p>
            <a:r>
              <a:rPr lang="es-EC" dirty="0" err="1"/>
              <a:t>Potenciometro</a:t>
            </a:r>
            <a:r>
              <a:rPr lang="es-EC" dirty="0"/>
              <a:t> rotatorio</a:t>
            </a:r>
          </a:p>
        </p:txBody>
      </p:sp>
      <p:pic>
        <p:nvPicPr>
          <p:cNvPr id="11" name="Imagen 10" descr="http://mlb-s1-p.mlstatic.com/potenciometro-rotativo-a250k-cod-001648-14172-MLB188182475_4805-F.jpg"/>
          <p:cNvPicPr/>
          <p:nvPr/>
        </p:nvPicPr>
        <p:blipFill rotWithShape="1">
          <a:blip r:embed="rId5" cstate="print">
            <a:extLst>
              <a:ext uri="{28A0092B-C50C-407E-A947-70E740481C1C}">
                <a14:useLocalDpi xmlns:a14="http://schemas.microsoft.com/office/drawing/2010/main" val="0"/>
              </a:ext>
            </a:extLst>
          </a:blip>
          <a:srcRect l="11360" b="3016"/>
          <a:stretch/>
        </p:blipFill>
        <p:spPr bwMode="auto">
          <a:xfrm>
            <a:off x="8478757" y="3143170"/>
            <a:ext cx="2397283" cy="161947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Rectángulo 5"/>
          <p:cNvSpPr/>
          <p:nvPr/>
        </p:nvSpPr>
        <p:spPr>
          <a:xfrm>
            <a:off x="8034960" y="2073072"/>
            <a:ext cx="3284874" cy="369332"/>
          </a:xfrm>
          <a:prstGeom prst="rect">
            <a:avLst/>
          </a:prstGeom>
        </p:spPr>
        <p:txBody>
          <a:bodyPr wrap="none">
            <a:spAutoFit/>
          </a:bodyPr>
          <a:lstStyle/>
          <a:p>
            <a:r>
              <a:rPr lang="es-EC" dirty="0"/>
              <a:t>Sensor para </a:t>
            </a:r>
            <a:r>
              <a:rPr lang="es-EC" dirty="0" smtClean="0"/>
              <a:t>ángulo de giro:</a:t>
            </a:r>
            <a:endParaRPr lang="es-EC" dirty="0"/>
          </a:p>
        </p:txBody>
      </p:sp>
    </p:spTree>
    <p:extLst>
      <p:ext uri="{BB962C8B-B14F-4D97-AF65-F5344CB8AC3E}">
        <p14:creationId xmlns:p14="http://schemas.microsoft.com/office/powerpoint/2010/main" val="2988643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normAutofit fontScale="90000"/>
          </a:bodyPr>
          <a:lstStyle/>
          <a:p>
            <a:r>
              <a:rPr lang="es-EC" dirty="0"/>
              <a:t>Diseño electrónico y </a:t>
            </a:r>
            <a:r>
              <a:rPr lang="es-EC" dirty="0" smtClean="0"/>
              <a:t>de </a:t>
            </a:r>
            <a:r>
              <a:rPr lang="es-EC" dirty="0"/>
              <a:t>control </a:t>
            </a:r>
            <a:br>
              <a:rPr lang="es-EC" dirty="0"/>
            </a:br>
            <a:r>
              <a:rPr lang="es-EC" dirty="0"/>
              <a:t>selección de hardware: </a:t>
            </a:r>
            <a:r>
              <a:rPr lang="es-EC" dirty="0" smtClean="0"/>
              <a:t>circuitos de control actuadores</a:t>
            </a:r>
            <a:endParaRPr lang="es-EC" dirty="0"/>
          </a:p>
        </p:txBody>
      </p:sp>
      <p:sp>
        <p:nvSpPr>
          <p:cNvPr id="3" name="Marcador de contenido 2"/>
          <p:cNvSpPr>
            <a:spLocks noGrp="1"/>
          </p:cNvSpPr>
          <p:nvPr>
            <p:ph idx="1"/>
          </p:nvPr>
        </p:nvSpPr>
        <p:spPr>
          <a:xfrm>
            <a:off x="360362" y="1638300"/>
            <a:ext cx="11393487" cy="952500"/>
          </a:xfrm>
        </p:spPr>
        <p:txBody>
          <a:bodyPr/>
          <a:lstStyle/>
          <a:p>
            <a:r>
              <a:rPr lang="es-EC" dirty="0" smtClean="0"/>
              <a:t>Servomotor.- no requiere circuito de control, debido a que el modelo de servo seleccionado ya posee internamente su circuito.</a:t>
            </a:r>
            <a:endParaRPr lang="es-EC" dirty="0"/>
          </a:p>
        </p:txBody>
      </p:sp>
      <p:sp>
        <p:nvSpPr>
          <p:cNvPr id="4" name="Marcador de contenido 2"/>
          <p:cNvSpPr txBox="1">
            <a:spLocks/>
          </p:cNvSpPr>
          <p:nvPr/>
        </p:nvSpPr>
        <p:spPr>
          <a:xfrm>
            <a:off x="360362" y="2590800"/>
            <a:ext cx="11393487" cy="6858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s-EC" dirty="0" smtClean="0"/>
              <a:t>Motor dc.- se utiliza motor driver </a:t>
            </a:r>
            <a:r>
              <a:rPr lang="es-EC" dirty="0" err="1" smtClean="0"/>
              <a:t>pololu</a:t>
            </a:r>
            <a:r>
              <a:rPr lang="es-EC" dirty="0" smtClean="0"/>
              <a:t> vnh5019</a:t>
            </a:r>
            <a:endParaRPr lang="es-EC" dirty="0"/>
          </a:p>
        </p:txBody>
      </p:sp>
      <p:pic>
        <p:nvPicPr>
          <p:cNvPr id="5" name="Imagen 4" descr="http://a.pololu-files.com/picture/0J3693.200.jpg?5737dd52f97aa31d0135f274e37a5700"/>
          <p:cNvPicPr/>
          <p:nvPr/>
        </p:nvPicPr>
        <p:blipFill>
          <a:blip r:embed="rId2">
            <a:extLst>
              <a:ext uri="{28A0092B-C50C-407E-A947-70E740481C1C}">
                <a14:useLocalDpi xmlns:a14="http://schemas.microsoft.com/office/drawing/2010/main" val="0"/>
              </a:ext>
            </a:extLst>
          </a:blip>
          <a:srcRect/>
          <a:stretch>
            <a:fillRect/>
          </a:stretch>
        </p:blipFill>
        <p:spPr bwMode="auto">
          <a:xfrm>
            <a:off x="1533525" y="3842067"/>
            <a:ext cx="2076450" cy="1536065"/>
          </a:xfrm>
          <a:prstGeom prst="rect">
            <a:avLst/>
          </a:prstGeom>
          <a:ln>
            <a:noFill/>
          </a:ln>
          <a:effectLst>
            <a:outerShdw blurRad="292100" dist="139700" dir="2700000" algn="tl" rotWithShape="0">
              <a:srgbClr val="333333">
                <a:alpha val="65000"/>
              </a:srgbClr>
            </a:outerShdw>
          </a:effectLst>
        </p:spPr>
      </p:pic>
      <p:graphicFrame>
        <p:nvGraphicFramePr>
          <p:cNvPr id="6" name="Tabla 5"/>
          <p:cNvGraphicFramePr>
            <a:graphicFrameLocks noGrp="1"/>
          </p:cNvGraphicFramePr>
          <p:nvPr>
            <p:extLst/>
          </p:nvPr>
        </p:nvGraphicFramePr>
        <p:xfrm>
          <a:off x="4162251" y="3276600"/>
          <a:ext cx="7591598" cy="3124199"/>
        </p:xfrm>
        <a:graphic>
          <a:graphicData uri="http://schemas.openxmlformats.org/drawingml/2006/table">
            <a:tbl>
              <a:tblPr firstRow="1" firstCol="1" bandRow="1">
                <a:tableStyleId>{5C22544A-7EE6-4342-B048-85BDC9FD1C3A}</a:tableStyleId>
              </a:tblPr>
              <a:tblGrid>
                <a:gridCol w="3400091"/>
                <a:gridCol w="4191507"/>
              </a:tblGrid>
              <a:tr h="284018">
                <a:tc gridSpan="2">
                  <a:txBody>
                    <a:bodyPr/>
                    <a:lstStyle/>
                    <a:p>
                      <a:pPr algn="ctr">
                        <a:lnSpc>
                          <a:spcPct val="100000"/>
                        </a:lnSpc>
                        <a:spcAft>
                          <a:spcPts val="0"/>
                        </a:spcAft>
                      </a:pPr>
                      <a:r>
                        <a:rPr lang="es-EC" sz="1600" dirty="0">
                          <a:effectLst/>
                        </a:rPr>
                        <a:t>Características</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c hMerge="1">
                  <a:txBody>
                    <a:bodyPr/>
                    <a:lstStyle/>
                    <a:p>
                      <a:endParaRPr lang="es-EC"/>
                    </a:p>
                  </a:txBody>
                  <a:tcPr/>
                </a:tc>
              </a:tr>
              <a:tr h="284018">
                <a:tc>
                  <a:txBody>
                    <a:bodyPr/>
                    <a:lstStyle/>
                    <a:p>
                      <a:pPr>
                        <a:lnSpc>
                          <a:spcPct val="100000"/>
                        </a:lnSpc>
                        <a:spcAft>
                          <a:spcPts val="0"/>
                        </a:spcAft>
                      </a:pPr>
                      <a:r>
                        <a:rPr lang="es-EC" sz="1600" dirty="0">
                          <a:effectLst/>
                        </a:rPr>
                        <a:t>Voltaje de Operación</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c>
                  <a:txBody>
                    <a:bodyPr/>
                    <a:lstStyle/>
                    <a:p>
                      <a:pPr>
                        <a:lnSpc>
                          <a:spcPct val="100000"/>
                        </a:lnSpc>
                        <a:spcAft>
                          <a:spcPts val="0"/>
                        </a:spcAft>
                      </a:pPr>
                      <a:r>
                        <a:rPr lang="es-EC" sz="1600" dirty="0">
                          <a:effectLst/>
                        </a:rPr>
                        <a:t>5.5VDC a 24VDC</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r>
              <a:tr h="284018">
                <a:tc>
                  <a:txBody>
                    <a:bodyPr/>
                    <a:lstStyle/>
                    <a:p>
                      <a:pPr>
                        <a:lnSpc>
                          <a:spcPct val="100000"/>
                        </a:lnSpc>
                        <a:spcAft>
                          <a:spcPts val="0"/>
                        </a:spcAft>
                      </a:pPr>
                      <a:r>
                        <a:rPr lang="es-EC" sz="1600">
                          <a:effectLst/>
                        </a:rPr>
                        <a:t>Corriente de Salida</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c>
                  <a:txBody>
                    <a:bodyPr/>
                    <a:lstStyle/>
                    <a:p>
                      <a:pPr>
                        <a:lnSpc>
                          <a:spcPct val="100000"/>
                        </a:lnSpc>
                        <a:spcAft>
                          <a:spcPts val="0"/>
                        </a:spcAft>
                      </a:pPr>
                      <a:r>
                        <a:rPr lang="es-EC" sz="1600" dirty="0">
                          <a:effectLst/>
                        </a:rPr>
                        <a:t>12 A continuos, picos de 30ª</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r>
              <a:tr h="568036">
                <a:tc>
                  <a:txBody>
                    <a:bodyPr/>
                    <a:lstStyle/>
                    <a:p>
                      <a:pPr>
                        <a:lnSpc>
                          <a:spcPct val="100000"/>
                        </a:lnSpc>
                        <a:spcAft>
                          <a:spcPts val="0"/>
                        </a:spcAft>
                      </a:pPr>
                      <a:r>
                        <a:rPr lang="es-EC" sz="1600">
                          <a:effectLst/>
                        </a:rPr>
                        <a:t>Voltaje de operación de las entradas</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c>
                  <a:txBody>
                    <a:bodyPr/>
                    <a:lstStyle/>
                    <a:p>
                      <a:pPr>
                        <a:lnSpc>
                          <a:spcPct val="100000"/>
                        </a:lnSpc>
                        <a:spcAft>
                          <a:spcPts val="0"/>
                        </a:spcAft>
                      </a:pPr>
                      <a:r>
                        <a:rPr lang="es-EC" sz="1600" dirty="0">
                          <a:effectLst/>
                        </a:rPr>
                        <a:t>3V</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r>
              <a:tr h="284018">
                <a:tc>
                  <a:txBody>
                    <a:bodyPr/>
                    <a:lstStyle/>
                    <a:p>
                      <a:pPr>
                        <a:lnSpc>
                          <a:spcPct val="100000"/>
                        </a:lnSpc>
                        <a:spcAft>
                          <a:spcPts val="0"/>
                        </a:spcAft>
                      </a:pPr>
                      <a:r>
                        <a:rPr lang="es-EC" sz="1600">
                          <a:effectLst/>
                        </a:rPr>
                        <a:t>Operación del PWM</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c>
                  <a:txBody>
                    <a:bodyPr/>
                    <a:lstStyle/>
                    <a:p>
                      <a:pPr>
                        <a:lnSpc>
                          <a:spcPct val="100000"/>
                        </a:lnSpc>
                        <a:spcAft>
                          <a:spcPts val="0"/>
                        </a:spcAft>
                      </a:pPr>
                      <a:r>
                        <a:rPr lang="es-EC" sz="1600" dirty="0">
                          <a:effectLst/>
                        </a:rPr>
                        <a:t>20kHz</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r>
              <a:tr h="1420091">
                <a:tc>
                  <a:txBody>
                    <a:bodyPr/>
                    <a:lstStyle/>
                    <a:p>
                      <a:pPr>
                        <a:lnSpc>
                          <a:spcPct val="100000"/>
                        </a:lnSpc>
                        <a:spcAft>
                          <a:spcPts val="0"/>
                        </a:spcAft>
                      </a:pPr>
                      <a:r>
                        <a:rPr lang="es-EC" sz="1600">
                          <a:effectLst/>
                        </a:rPr>
                        <a:t>Robustes</a:t>
                      </a:r>
                      <a:endParaRPr lang="es-EC" sz="160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c>
                  <a:txBody>
                    <a:bodyPr/>
                    <a:lstStyle/>
                    <a:p>
                      <a:pPr>
                        <a:lnSpc>
                          <a:spcPct val="100000"/>
                        </a:lnSpc>
                        <a:spcAft>
                          <a:spcPts val="0"/>
                        </a:spcAft>
                      </a:pPr>
                      <a:r>
                        <a:rPr lang="es-EC" sz="1600" dirty="0">
                          <a:effectLst/>
                        </a:rPr>
                        <a:t>Protección a voltajes de reversa</a:t>
                      </a:r>
                    </a:p>
                    <a:p>
                      <a:pPr>
                        <a:lnSpc>
                          <a:spcPct val="100000"/>
                        </a:lnSpc>
                        <a:spcAft>
                          <a:spcPts val="0"/>
                        </a:spcAft>
                      </a:pPr>
                      <a:r>
                        <a:rPr lang="es-EC" sz="1600" dirty="0">
                          <a:effectLst/>
                        </a:rPr>
                        <a:t>Apagado de emergencia a cambios inesperados de voltaje (altos y bajos voltajes).</a:t>
                      </a:r>
                    </a:p>
                    <a:p>
                      <a:pPr>
                        <a:lnSpc>
                          <a:spcPct val="100000"/>
                        </a:lnSpc>
                        <a:spcAft>
                          <a:spcPts val="0"/>
                        </a:spcAft>
                      </a:pPr>
                      <a:r>
                        <a:rPr lang="es-EC" sz="1600" dirty="0">
                          <a:effectLst/>
                        </a:rPr>
                        <a:t>Apagado de emergencia térmico</a:t>
                      </a:r>
                      <a:endParaRPr lang="es-EC" sz="1600" dirty="0">
                        <a:effectLst/>
                        <a:latin typeface="Arial" panose="020B0604020202020204" pitchFamily="34" charset="0"/>
                        <a:ea typeface="Batang" panose="02030600000101010101" pitchFamily="18" charset="-127"/>
                        <a:cs typeface="Times New Roman" panose="02020603050405020304" pitchFamily="18" charset="0"/>
                      </a:endParaRPr>
                    </a:p>
                  </a:txBody>
                  <a:tcPr marL="53253" marR="53253" marT="0" marB="0"/>
                </a:tc>
              </a:tr>
            </a:tbl>
          </a:graphicData>
        </a:graphic>
      </p:graphicFrame>
    </p:spTree>
    <p:extLst>
      <p:ext uri="{BB962C8B-B14F-4D97-AF65-F5344CB8AC3E}">
        <p14:creationId xmlns:p14="http://schemas.microsoft.com/office/powerpoint/2010/main" val="2624893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normAutofit/>
          </a:bodyPr>
          <a:lstStyle/>
          <a:p>
            <a:r>
              <a:rPr lang="es-EC" dirty="0"/>
              <a:t>Diseño electrónico y detalle del control (</a:t>
            </a:r>
            <a:r>
              <a:rPr lang="es-EC" dirty="0" smtClean="0"/>
              <a:t>viii</a:t>
            </a:r>
            <a:r>
              <a:rPr lang="es-EC" dirty="0"/>
              <a:t>)</a:t>
            </a:r>
            <a:br>
              <a:rPr lang="es-EC" dirty="0"/>
            </a:br>
            <a:r>
              <a:rPr lang="es-EC" dirty="0" smtClean="0"/>
              <a:t>diseño de alimentación</a:t>
            </a:r>
            <a:endParaRPr lang="es-EC" dirty="0"/>
          </a:p>
        </p:txBody>
      </p:sp>
      <p:sp>
        <p:nvSpPr>
          <p:cNvPr id="3" name="Marcador de contenido 2"/>
          <p:cNvSpPr>
            <a:spLocks noGrp="1"/>
          </p:cNvSpPr>
          <p:nvPr>
            <p:ph idx="1"/>
          </p:nvPr>
        </p:nvSpPr>
        <p:spPr>
          <a:xfrm>
            <a:off x="360363" y="1485901"/>
            <a:ext cx="5486645" cy="2628901"/>
          </a:xfrm>
        </p:spPr>
        <p:txBody>
          <a:bodyPr>
            <a:normAutofit/>
          </a:bodyPr>
          <a:lstStyle/>
          <a:p>
            <a:r>
              <a:rPr lang="es-EC" dirty="0" smtClean="0"/>
              <a:t>Las baterías a utilizar en el proyecto son Baterías de LI-PO o polímero de litio.</a:t>
            </a:r>
          </a:p>
          <a:p>
            <a:r>
              <a:rPr lang="es-EC" dirty="0" smtClean="0"/>
              <a:t>sus principales características son:</a:t>
            </a:r>
          </a:p>
          <a:p>
            <a:pPr lvl="1"/>
            <a:r>
              <a:rPr lang="es-EC" dirty="0" smtClean="0"/>
              <a:t>Altas prestaciones de capacidad eléctrica</a:t>
            </a:r>
          </a:p>
          <a:p>
            <a:pPr lvl="1"/>
            <a:r>
              <a:rPr lang="es-EC" dirty="0" smtClean="0"/>
              <a:t>Voltajes variados (3,7 [v] por celda)</a:t>
            </a:r>
          </a:p>
          <a:p>
            <a:pPr lvl="1"/>
            <a:r>
              <a:rPr lang="es-EC" dirty="0" smtClean="0"/>
              <a:t>Volumen pequeño y bajo peso</a:t>
            </a:r>
            <a:endParaRPr lang="es-EC" dirty="0"/>
          </a:p>
        </p:txBody>
      </p:sp>
      <p:pic>
        <p:nvPicPr>
          <p:cNvPr id="4" name="Imagen 3" descr="Bateria Lipo 3s 11.1 V 1.000 Mah 20c"/>
          <p:cNvPicPr/>
          <p:nvPr/>
        </p:nvPicPr>
        <p:blipFill rotWithShape="1">
          <a:blip r:embed="rId2">
            <a:extLst>
              <a:ext uri="{28A0092B-C50C-407E-A947-70E740481C1C}">
                <a14:useLocalDpi xmlns:a14="http://schemas.microsoft.com/office/drawing/2010/main" val="0"/>
              </a:ext>
            </a:extLst>
          </a:blip>
          <a:srcRect l="14837" t="15824" b="16384"/>
          <a:stretch/>
        </p:blipFill>
        <p:spPr bwMode="auto">
          <a:xfrm>
            <a:off x="1464706" y="4248152"/>
            <a:ext cx="2974499" cy="18002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Imagen 4" descr="http://ecx.images-amazon.com/images/I/51NZdIkPdH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0083" y="4108134"/>
            <a:ext cx="2080260" cy="2080260"/>
          </a:xfrm>
          <a:prstGeom prst="rect">
            <a:avLst/>
          </a:prstGeom>
          <a:ln>
            <a:noFill/>
          </a:ln>
          <a:effectLst>
            <a:outerShdw blurRad="292100" dist="139700" dir="2700000" algn="tl" rotWithShape="0">
              <a:srgbClr val="333333">
                <a:alpha val="65000"/>
              </a:srgbClr>
            </a:outerShdw>
          </a:effectLst>
        </p:spPr>
      </p:pic>
      <p:pic>
        <p:nvPicPr>
          <p:cNvPr id="6" name="Imagen 5" descr="Módulo Relé De 4 Canales De 5vdc Ideal Para Arduino, Pic,..."/>
          <p:cNvPicPr/>
          <p:nvPr/>
        </p:nvPicPr>
        <p:blipFill rotWithShape="1">
          <a:blip r:embed="rId4">
            <a:extLst>
              <a:ext uri="{28A0092B-C50C-407E-A947-70E740481C1C}">
                <a14:useLocalDpi xmlns:a14="http://schemas.microsoft.com/office/drawing/2010/main" val="0"/>
              </a:ext>
            </a:extLst>
          </a:blip>
          <a:srcRect t="34200" b="14800"/>
          <a:stretch/>
        </p:blipFill>
        <p:spPr bwMode="auto">
          <a:xfrm>
            <a:off x="9132284" y="4324034"/>
            <a:ext cx="2489200" cy="164846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7" name="Marcador de contenido 2"/>
          <p:cNvSpPr txBox="1">
            <a:spLocks/>
          </p:cNvSpPr>
          <p:nvPr/>
        </p:nvSpPr>
        <p:spPr>
          <a:xfrm>
            <a:off x="6267205" y="1411873"/>
            <a:ext cx="5486645" cy="26289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ctr"/>
            <a:r>
              <a:rPr lang="es-EC" dirty="0" smtClean="0"/>
              <a:t>Conversor de voltaje DC-DC</a:t>
            </a:r>
          </a:p>
          <a:p>
            <a:pPr marL="0" indent="0" algn="ctr">
              <a:buNone/>
            </a:pPr>
            <a:r>
              <a:rPr lang="es-EC" dirty="0" smtClean="0"/>
              <a:t>12V-24V</a:t>
            </a:r>
          </a:p>
          <a:p>
            <a:pPr marL="0" indent="0" algn="ctr">
              <a:buNone/>
            </a:pPr>
            <a:r>
              <a:rPr lang="en-US" dirty="0" err="1" smtClean="0"/>
              <a:t>Utilizado</a:t>
            </a:r>
            <a:r>
              <a:rPr lang="en-US" dirty="0" smtClean="0"/>
              <a:t> para </a:t>
            </a:r>
            <a:r>
              <a:rPr lang="en-US" dirty="0" err="1" smtClean="0"/>
              <a:t>alimentación</a:t>
            </a:r>
            <a:r>
              <a:rPr lang="en-US" dirty="0" smtClean="0"/>
              <a:t> del motor de </a:t>
            </a:r>
            <a:r>
              <a:rPr lang="en-US" dirty="0" err="1" smtClean="0"/>
              <a:t>tracción</a:t>
            </a:r>
            <a:endParaRPr lang="es-EC" dirty="0" smtClean="0"/>
          </a:p>
        </p:txBody>
      </p:sp>
    </p:spTree>
    <p:extLst>
      <p:ext uri="{BB962C8B-B14F-4D97-AF65-F5344CB8AC3E}">
        <p14:creationId xmlns:p14="http://schemas.microsoft.com/office/powerpoint/2010/main" val="3840085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a:t>Diseño electrónico y detalle del control (</a:t>
            </a:r>
            <a:r>
              <a:rPr lang="es-EC" dirty="0" smtClean="0"/>
              <a:t>xiv)</a:t>
            </a:r>
            <a:r>
              <a:rPr lang="es-EC" dirty="0"/>
              <a:t/>
            </a:r>
            <a:br>
              <a:rPr lang="es-EC" dirty="0"/>
            </a:br>
            <a:r>
              <a:rPr lang="es-EC" dirty="0"/>
              <a:t>diseño de </a:t>
            </a:r>
            <a:r>
              <a:rPr lang="es-EC" dirty="0" smtClean="0"/>
              <a:t>comunicación</a:t>
            </a:r>
            <a:endParaRPr lang="es-EC" dirty="0"/>
          </a:p>
        </p:txBody>
      </p:sp>
      <p:sp>
        <p:nvSpPr>
          <p:cNvPr id="7" name="Marcador de contenido 2"/>
          <p:cNvSpPr>
            <a:spLocks noGrp="1"/>
          </p:cNvSpPr>
          <p:nvPr>
            <p:ph idx="1"/>
          </p:nvPr>
        </p:nvSpPr>
        <p:spPr>
          <a:xfrm>
            <a:off x="360362" y="1485901"/>
            <a:ext cx="11393487" cy="3848100"/>
          </a:xfrm>
        </p:spPr>
        <p:txBody>
          <a:bodyPr/>
          <a:lstStyle/>
          <a:p>
            <a:pPr marL="0" indent="0" algn="ctr">
              <a:buNone/>
            </a:pPr>
            <a:r>
              <a:rPr lang="en-US" dirty="0" smtClean="0">
                <a:effectLst/>
              </a:rPr>
              <a:t>COMUNICACION INLAMBRICA MEDIANTE MODULOS DE RF XBEE</a:t>
            </a:r>
            <a:endParaRPr lang="es-EC" dirty="0" smtClean="0">
              <a:effectLst/>
            </a:endParaRPr>
          </a:p>
          <a:p>
            <a:pPr marL="0" indent="0">
              <a:buNone/>
            </a:pPr>
            <a:r>
              <a:rPr lang="es-EC" dirty="0" smtClean="0">
                <a:effectLst/>
              </a:rPr>
              <a:t>Entre </a:t>
            </a:r>
            <a:r>
              <a:rPr lang="es-EC" dirty="0">
                <a:effectLst/>
              </a:rPr>
              <a:t>las características principales tenemos:</a:t>
            </a:r>
          </a:p>
          <a:p>
            <a:pPr lvl="0"/>
            <a:r>
              <a:rPr lang="es-EC" dirty="0">
                <a:effectLst/>
              </a:rPr>
              <a:t>Alcance hasta de 100 metros en línea vista para módulos </a:t>
            </a:r>
            <a:r>
              <a:rPr lang="es-EC" dirty="0" err="1">
                <a:effectLst/>
              </a:rPr>
              <a:t>Xbee</a:t>
            </a:r>
            <a:r>
              <a:rPr lang="es-EC" dirty="0">
                <a:effectLst/>
              </a:rPr>
              <a:t> Serie 1 (utilizados en el prototipo).</a:t>
            </a:r>
          </a:p>
          <a:p>
            <a:pPr lvl="0"/>
            <a:r>
              <a:rPr lang="es-EC" dirty="0" smtClean="0">
                <a:effectLst/>
              </a:rPr>
              <a:t>Bajo </a:t>
            </a:r>
            <a:r>
              <a:rPr lang="es-EC" dirty="0">
                <a:effectLst/>
              </a:rPr>
              <a:t>consumo de corriente (&lt;50mA en </a:t>
            </a:r>
            <a:r>
              <a:rPr lang="es-EC" dirty="0" smtClean="0">
                <a:effectLst/>
              </a:rPr>
              <a:t>funcionamiento)</a:t>
            </a:r>
            <a:endParaRPr lang="es-EC" dirty="0">
              <a:effectLst/>
            </a:endParaRPr>
          </a:p>
          <a:p>
            <a:pPr lvl="0"/>
            <a:r>
              <a:rPr lang="es-EC" dirty="0">
                <a:effectLst/>
              </a:rPr>
              <a:t>Interfaz serial</a:t>
            </a:r>
          </a:p>
          <a:p>
            <a:r>
              <a:rPr lang="es-EC" dirty="0" smtClean="0">
                <a:effectLst/>
              </a:rPr>
              <a:t>Fácil </a:t>
            </a:r>
            <a:r>
              <a:rPr lang="es-EC" dirty="0">
                <a:effectLst/>
              </a:rPr>
              <a:t>integración</a:t>
            </a:r>
            <a:endParaRPr lang="es-EC" dirty="0"/>
          </a:p>
        </p:txBody>
      </p:sp>
      <p:pic>
        <p:nvPicPr>
          <p:cNvPr id="9" name="Imagen 8" descr="http://www.digi.com/images/products/xbee-xbeepro-series1.jpg"/>
          <p:cNvPicPr/>
          <p:nvPr/>
        </p:nvPicPr>
        <p:blipFill rotWithShape="1">
          <a:blip r:embed="rId2">
            <a:extLst>
              <a:ext uri="{28A0092B-C50C-407E-A947-70E740481C1C}">
                <a14:useLocalDpi xmlns:a14="http://schemas.microsoft.com/office/drawing/2010/main" val="0"/>
              </a:ext>
            </a:extLst>
          </a:blip>
          <a:srcRect t="17140" b="17856"/>
          <a:stretch/>
        </p:blipFill>
        <p:spPr bwMode="auto">
          <a:xfrm>
            <a:off x="3613150" y="4899873"/>
            <a:ext cx="2749550" cy="171894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Imagen 4" descr="http://playground.arduino.cc/uploads/Shields/XBeeBoard03_2.jpg"/>
          <p:cNvPicPr/>
          <p:nvPr/>
        </p:nvPicPr>
        <p:blipFill rotWithShape="1">
          <a:blip r:embed="rId3">
            <a:extLst>
              <a:ext uri="{28A0092B-C50C-407E-A947-70E740481C1C}">
                <a14:useLocalDpi xmlns:a14="http://schemas.microsoft.com/office/drawing/2010/main" val="0"/>
              </a:ext>
            </a:extLst>
          </a:blip>
          <a:srcRect l="10578" t="5314" r="12737" b="6429"/>
          <a:stretch/>
        </p:blipFill>
        <p:spPr bwMode="auto">
          <a:xfrm>
            <a:off x="6819900" y="4753823"/>
            <a:ext cx="2609850" cy="186499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Imagen 5" descr="http://www.xbee.cl/img/image002.jpg"/>
          <p:cNvPicPr/>
          <p:nvPr/>
        </p:nvPicPr>
        <p:blipFill rotWithShape="1">
          <a:blip r:embed="rId4">
            <a:extLst>
              <a:ext uri="{28A0092B-C50C-407E-A947-70E740481C1C}">
                <a14:useLocalDpi xmlns:a14="http://schemas.microsoft.com/office/drawing/2010/main" val="0"/>
              </a:ext>
            </a:extLst>
          </a:blip>
          <a:srcRect t="16982" b="19157"/>
          <a:stretch/>
        </p:blipFill>
        <p:spPr bwMode="auto">
          <a:xfrm>
            <a:off x="9699465" y="4870346"/>
            <a:ext cx="2282984" cy="16319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72895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normAutofit/>
          </a:bodyPr>
          <a:lstStyle/>
          <a:p>
            <a:r>
              <a:rPr lang="es-EC" dirty="0"/>
              <a:t>Diseño electrónico y detalle del control (</a:t>
            </a:r>
            <a:r>
              <a:rPr lang="es-EC" dirty="0" smtClean="0"/>
              <a:t>xxi)</a:t>
            </a:r>
            <a:r>
              <a:rPr lang="es-EC" dirty="0"/>
              <a:t/>
            </a:r>
            <a:br>
              <a:rPr lang="es-EC" dirty="0"/>
            </a:br>
            <a:r>
              <a:rPr lang="es-EC" dirty="0" smtClean="0"/>
              <a:t>software de control y monitoreo</a:t>
            </a:r>
            <a:endParaRPr lang="es-EC" dirty="0"/>
          </a:p>
        </p:txBody>
      </p:sp>
      <p:sp>
        <p:nvSpPr>
          <p:cNvPr id="7" name="Marcador de contenido 2"/>
          <p:cNvSpPr>
            <a:spLocks noGrp="1"/>
          </p:cNvSpPr>
          <p:nvPr>
            <p:ph idx="1"/>
          </p:nvPr>
        </p:nvSpPr>
        <p:spPr>
          <a:xfrm>
            <a:off x="360362" y="1485900"/>
            <a:ext cx="11393487" cy="2152649"/>
          </a:xfrm>
        </p:spPr>
        <p:txBody>
          <a:bodyPr>
            <a:normAutofit/>
          </a:bodyPr>
          <a:lstStyle/>
          <a:p>
            <a:pPr marL="0" indent="0">
              <a:buNone/>
            </a:pPr>
            <a:r>
              <a:rPr lang="es-EC" dirty="0" smtClean="0"/>
              <a:t>Ventajas en uso de </a:t>
            </a:r>
            <a:r>
              <a:rPr lang="es-EC" dirty="0" err="1" smtClean="0"/>
              <a:t>matlab</a:t>
            </a:r>
            <a:endParaRPr lang="es-EC" dirty="0" smtClean="0"/>
          </a:p>
          <a:p>
            <a:pPr>
              <a:buFont typeface="Arial" panose="020B0604020202020204" pitchFamily="34" charset="0"/>
              <a:buChar char="•"/>
            </a:pPr>
            <a:r>
              <a:rPr lang="es-EC" dirty="0" smtClean="0"/>
              <a:t>Monitoreo en tiempo real</a:t>
            </a:r>
          </a:p>
          <a:p>
            <a:pPr>
              <a:buFont typeface="Arial" panose="020B0604020202020204" pitchFamily="34" charset="0"/>
              <a:buChar char="•"/>
            </a:pPr>
            <a:r>
              <a:rPr lang="es-EC" dirty="0" smtClean="0"/>
              <a:t>Facilidad en la manipulación de datos </a:t>
            </a:r>
          </a:p>
          <a:p>
            <a:pPr>
              <a:buFont typeface="Arial" panose="020B0604020202020204" pitchFamily="34" charset="0"/>
              <a:buChar char="•"/>
            </a:pPr>
            <a:r>
              <a:rPr lang="es-EC" dirty="0" smtClean="0"/>
              <a:t>Generación de históricos</a:t>
            </a:r>
            <a:endParaRPr lang="es-EC" dirty="0"/>
          </a:p>
        </p:txBody>
      </p:sp>
      <p:pic>
        <p:nvPicPr>
          <p:cNvPr id="5" name="Imagen 4"/>
          <p:cNvPicPr/>
          <p:nvPr/>
        </p:nvPicPr>
        <p:blipFill rotWithShape="1">
          <a:blip r:embed="rId2"/>
          <a:srcRect l="35705" t="21386" r="35344" b="26629"/>
          <a:stretch/>
        </p:blipFill>
        <p:spPr bwMode="auto">
          <a:xfrm>
            <a:off x="5275310" y="3509760"/>
            <a:ext cx="2542383" cy="257079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4284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smtClean="0"/>
              <a:t>justificación</a:t>
            </a:r>
            <a:endParaRPr lang="es-EC" dirty="0"/>
          </a:p>
        </p:txBody>
      </p:sp>
      <p:sp>
        <p:nvSpPr>
          <p:cNvPr id="4" name="Rectángulo redondeado 3"/>
          <p:cNvSpPr/>
          <p:nvPr/>
        </p:nvSpPr>
        <p:spPr>
          <a:xfrm>
            <a:off x="3179618" y="1485901"/>
            <a:ext cx="1175905" cy="611332"/>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Robótica Móvil</a:t>
            </a:r>
            <a:endParaRPr lang="es-EC" sz="1400" dirty="0"/>
          </a:p>
        </p:txBody>
      </p:sp>
      <p:sp>
        <p:nvSpPr>
          <p:cNvPr id="5" name="Flecha abajo 4"/>
          <p:cNvSpPr/>
          <p:nvPr/>
        </p:nvSpPr>
        <p:spPr>
          <a:xfrm>
            <a:off x="3703492" y="2190750"/>
            <a:ext cx="166255" cy="2389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6" name="Rectángulo redondeado 5"/>
          <p:cNvSpPr/>
          <p:nvPr/>
        </p:nvSpPr>
        <p:spPr>
          <a:xfrm>
            <a:off x="3106014" y="2523258"/>
            <a:ext cx="1361209" cy="665021"/>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Constante Crecimiento</a:t>
            </a:r>
            <a:endParaRPr lang="es-EC" sz="1400" dirty="0"/>
          </a:p>
        </p:txBody>
      </p:sp>
      <p:sp>
        <p:nvSpPr>
          <p:cNvPr id="7" name="Flecha abajo 6"/>
          <p:cNvSpPr/>
          <p:nvPr/>
        </p:nvSpPr>
        <p:spPr>
          <a:xfrm>
            <a:off x="3684442" y="3280060"/>
            <a:ext cx="166255" cy="2389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8" name="Rectángulo redondeado 7"/>
          <p:cNvSpPr/>
          <p:nvPr/>
        </p:nvSpPr>
        <p:spPr>
          <a:xfrm>
            <a:off x="3106014" y="3624694"/>
            <a:ext cx="1361209" cy="611332"/>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Aplicaciones</a:t>
            </a:r>
            <a:endParaRPr lang="es-EC" sz="1400" dirty="0"/>
          </a:p>
        </p:txBody>
      </p:sp>
      <p:sp>
        <p:nvSpPr>
          <p:cNvPr id="9" name="Rectángulo redondeado 8"/>
          <p:cNvSpPr/>
          <p:nvPr/>
        </p:nvSpPr>
        <p:spPr>
          <a:xfrm>
            <a:off x="1648835" y="4961658"/>
            <a:ext cx="2035607" cy="94730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De transporte para industria Metalmecánica, Química o Militar</a:t>
            </a:r>
            <a:endParaRPr lang="es-EC" sz="1400" dirty="0"/>
          </a:p>
        </p:txBody>
      </p:sp>
      <p:sp>
        <p:nvSpPr>
          <p:cNvPr id="10" name="Flecha abajo 9"/>
          <p:cNvSpPr/>
          <p:nvPr/>
        </p:nvSpPr>
        <p:spPr>
          <a:xfrm>
            <a:off x="3106014" y="4380634"/>
            <a:ext cx="190500" cy="436415"/>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11" name="Rectángulo redondeado 10"/>
          <p:cNvSpPr/>
          <p:nvPr/>
        </p:nvSpPr>
        <p:spPr>
          <a:xfrm>
            <a:off x="4049135" y="4961658"/>
            <a:ext cx="2035607" cy="119495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Tareas específicas como reconocimiento de terreno, inspección y vigilancia.</a:t>
            </a:r>
            <a:endParaRPr lang="es-EC" sz="1400" dirty="0"/>
          </a:p>
        </p:txBody>
      </p:sp>
      <p:sp>
        <p:nvSpPr>
          <p:cNvPr id="12" name="Flecha abajo 11"/>
          <p:cNvSpPr/>
          <p:nvPr/>
        </p:nvSpPr>
        <p:spPr>
          <a:xfrm>
            <a:off x="4260273" y="4380634"/>
            <a:ext cx="190500" cy="436415"/>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13" name="Rectángulo redondeado 12"/>
          <p:cNvSpPr/>
          <p:nvPr/>
        </p:nvSpPr>
        <p:spPr>
          <a:xfrm>
            <a:off x="6958445" y="1148192"/>
            <a:ext cx="1946564" cy="704849"/>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Laboratorio de </a:t>
            </a:r>
            <a:r>
              <a:rPr lang="es-EC" sz="1400" dirty="0"/>
              <a:t>R</a:t>
            </a:r>
            <a:r>
              <a:rPr lang="es-EC" sz="1400" dirty="0" smtClean="0"/>
              <a:t>obótica </a:t>
            </a:r>
            <a:r>
              <a:rPr lang="es-EC" sz="1400" dirty="0"/>
              <a:t>I</a:t>
            </a:r>
            <a:r>
              <a:rPr lang="es-EC" sz="1400" dirty="0" smtClean="0"/>
              <a:t>ndustrial (DECEM)</a:t>
            </a:r>
            <a:endParaRPr lang="es-EC" sz="1400" dirty="0"/>
          </a:p>
        </p:txBody>
      </p:sp>
      <p:sp>
        <p:nvSpPr>
          <p:cNvPr id="14" name="Flecha abajo 13"/>
          <p:cNvSpPr/>
          <p:nvPr/>
        </p:nvSpPr>
        <p:spPr>
          <a:xfrm>
            <a:off x="7848599" y="1898064"/>
            <a:ext cx="166255" cy="2389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15" name="Rectángulo redondeado 14"/>
          <p:cNvSpPr/>
          <p:nvPr/>
        </p:nvSpPr>
        <p:spPr>
          <a:xfrm>
            <a:off x="7198300" y="2209788"/>
            <a:ext cx="1466852" cy="46067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Equipamiento</a:t>
            </a:r>
            <a:endParaRPr lang="es-EC" sz="1400" dirty="0"/>
          </a:p>
        </p:txBody>
      </p:sp>
      <p:sp>
        <p:nvSpPr>
          <p:cNvPr id="16" name="Flecha abajo 15"/>
          <p:cNvSpPr/>
          <p:nvPr/>
        </p:nvSpPr>
        <p:spPr>
          <a:xfrm>
            <a:off x="7848599" y="2722412"/>
            <a:ext cx="166255" cy="2389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17" name="Rectángulo redondeado 16"/>
          <p:cNvSpPr/>
          <p:nvPr/>
        </p:nvSpPr>
        <p:spPr>
          <a:xfrm>
            <a:off x="7013863" y="3870550"/>
            <a:ext cx="1870364" cy="613985"/>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Herramienta de estudio para robótica móvil</a:t>
            </a:r>
            <a:endParaRPr lang="es-EC" sz="1400" dirty="0"/>
          </a:p>
        </p:txBody>
      </p:sp>
      <p:sp>
        <p:nvSpPr>
          <p:cNvPr id="18" name="Flecha abajo 17"/>
          <p:cNvSpPr/>
          <p:nvPr/>
        </p:nvSpPr>
        <p:spPr>
          <a:xfrm>
            <a:off x="7848597" y="3564923"/>
            <a:ext cx="166255" cy="2389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19" name="Rectángulo redondeado 18"/>
          <p:cNvSpPr/>
          <p:nvPr/>
        </p:nvSpPr>
        <p:spPr>
          <a:xfrm>
            <a:off x="7198299" y="3034147"/>
            <a:ext cx="1466852" cy="46067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Construcción del prototipo</a:t>
            </a:r>
            <a:endParaRPr lang="es-EC" sz="1400" dirty="0"/>
          </a:p>
        </p:txBody>
      </p:sp>
      <p:sp>
        <p:nvSpPr>
          <p:cNvPr id="20" name="Flecha abajo 19"/>
          <p:cNvSpPr/>
          <p:nvPr/>
        </p:nvSpPr>
        <p:spPr>
          <a:xfrm>
            <a:off x="7848596" y="4554631"/>
            <a:ext cx="166255" cy="2389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21" name="Rectángulo redondeado 20"/>
          <p:cNvSpPr/>
          <p:nvPr/>
        </p:nvSpPr>
        <p:spPr>
          <a:xfrm>
            <a:off x="6996541" y="4846893"/>
            <a:ext cx="1870364" cy="613985"/>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Trazado de Trayectorias definidas</a:t>
            </a:r>
            <a:endParaRPr lang="es-EC" sz="1400" dirty="0"/>
          </a:p>
        </p:txBody>
      </p:sp>
      <p:sp>
        <p:nvSpPr>
          <p:cNvPr id="22" name="Flecha abajo 21"/>
          <p:cNvSpPr/>
          <p:nvPr/>
        </p:nvSpPr>
        <p:spPr>
          <a:xfrm>
            <a:off x="7848595" y="5528776"/>
            <a:ext cx="166255" cy="23899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23" name="Rectángulo redondeado 22"/>
          <p:cNvSpPr/>
          <p:nvPr/>
        </p:nvSpPr>
        <p:spPr>
          <a:xfrm>
            <a:off x="6870120" y="5821423"/>
            <a:ext cx="2157850" cy="613985"/>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dirty="0" smtClean="0"/>
              <a:t>Punto de Partida para Investigaciones Futuras</a:t>
            </a:r>
            <a:endParaRPr lang="es-EC" sz="1400" dirty="0"/>
          </a:p>
        </p:txBody>
      </p:sp>
    </p:spTree>
    <p:extLst>
      <p:ext uri="{BB962C8B-B14F-4D97-AF65-F5344CB8AC3E}">
        <p14:creationId xmlns:p14="http://schemas.microsoft.com/office/powerpoint/2010/main" val="3603744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45662" y="508102"/>
            <a:ext cx="7879080" cy="461665"/>
          </a:xfrm>
          <a:prstGeom prst="rect">
            <a:avLst/>
          </a:prstGeom>
        </p:spPr>
        <p:txBody>
          <a:bodyPr wrap="none">
            <a:spAutoFit/>
          </a:bodyPr>
          <a:lstStyle/>
          <a:p>
            <a:r>
              <a:rPr lang="en-US" sz="2400" dirty="0" smtClean="0"/>
              <a:t>DISEÑO DE LA INTERFAZ DE MONITOREO Y CONTROL</a:t>
            </a:r>
            <a:endParaRPr lang="es-EC" sz="2400" dirty="0"/>
          </a:p>
        </p:txBody>
      </p:sp>
      <p:pic>
        <p:nvPicPr>
          <p:cNvPr id="4098" name="Picture 2" descr="http://www.roland-pfister.net/images/logo_matla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363" y="1198947"/>
            <a:ext cx="2846185" cy="2236289"/>
          </a:xfrm>
          <a:prstGeom prst="rect">
            <a:avLst/>
          </a:prstGeom>
          <a:noFill/>
          <a:extLst>
            <a:ext uri="{909E8E84-426E-40DD-AFC4-6F175D3DCCD1}">
              <a14:hiddenFill xmlns:a14="http://schemas.microsoft.com/office/drawing/2010/main">
                <a:solidFill>
                  <a:srgbClr val="FFFFFF"/>
                </a:solidFill>
              </a14:hiddenFill>
            </a:ext>
          </a:extLst>
        </p:spPr>
      </p:pic>
      <p:sp>
        <p:nvSpPr>
          <p:cNvPr id="6" name="Proceso alternativo 5"/>
          <p:cNvSpPr/>
          <p:nvPr/>
        </p:nvSpPr>
        <p:spPr>
          <a:xfrm>
            <a:off x="1380423" y="1858728"/>
            <a:ext cx="2341571" cy="458365"/>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spcFirstLastPara="0" vert="horz" wrap="square" lIns="64770" tIns="64770" rIns="64770" bIns="64770" numCol="1" spcCol="1270" anchor="ctr" anchorCtr="0">
            <a:noAutofit/>
          </a:bodyPr>
          <a:lstStyle/>
          <a:p>
            <a:pPr marL="0" lvl="1" algn="ctr" defTabSz="577850">
              <a:lnSpc>
                <a:spcPct val="90000"/>
              </a:lnSpc>
              <a:spcBef>
                <a:spcPct val="0"/>
              </a:spcBef>
              <a:spcAft>
                <a:spcPct val="15000"/>
              </a:spcAft>
            </a:pPr>
            <a:r>
              <a:rPr lang="en-US" sz="1500" dirty="0" smtClean="0"/>
              <a:t>INTERFAZ GRÁFICA</a:t>
            </a:r>
            <a:endParaRPr lang="es-EC" sz="1500" kern="1200" dirty="0"/>
          </a:p>
        </p:txBody>
      </p:sp>
      <p:sp>
        <p:nvSpPr>
          <p:cNvPr id="7" name="Proceso alternativo 6"/>
          <p:cNvSpPr/>
          <p:nvPr/>
        </p:nvSpPr>
        <p:spPr>
          <a:xfrm>
            <a:off x="5242893" y="1858727"/>
            <a:ext cx="2341571" cy="458365"/>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spcFirstLastPara="0" vert="horz" wrap="square" lIns="64770" tIns="64770" rIns="64770" bIns="64770" numCol="1" spcCol="1270" anchor="ctr" anchorCtr="0">
            <a:noAutofit/>
          </a:bodyPr>
          <a:lstStyle/>
          <a:p>
            <a:pPr marL="0" lvl="1" algn="ctr" defTabSz="577850">
              <a:lnSpc>
                <a:spcPct val="90000"/>
              </a:lnSpc>
              <a:spcBef>
                <a:spcPct val="0"/>
              </a:spcBef>
              <a:spcAft>
                <a:spcPct val="15000"/>
              </a:spcAft>
            </a:pPr>
            <a:r>
              <a:rPr lang="en-US" sz="1500" dirty="0" smtClean="0"/>
              <a:t>ENTORNO GRÁFICO</a:t>
            </a:r>
            <a:endParaRPr lang="es-EC" sz="1500" kern="1200" dirty="0"/>
          </a:p>
        </p:txBody>
      </p:sp>
      <p:sp>
        <p:nvSpPr>
          <p:cNvPr id="8" name="Flecha derecha 7"/>
          <p:cNvSpPr/>
          <p:nvPr/>
        </p:nvSpPr>
        <p:spPr>
          <a:xfrm>
            <a:off x="4232016" y="1889295"/>
            <a:ext cx="500854" cy="4277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Flecha derecha 8"/>
          <p:cNvSpPr/>
          <p:nvPr/>
        </p:nvSpPr>
        <p:spPr>
          <a:xfrm>
            <a:off x="8374315" y="1889295"/>
            <a:ext cx="500854" cy="4277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Proceso alternativo 9"/>
          <p:cNvSpPr/>
          <p:nvPr/>
        </p:nvSpPr>
        <p:spPr>
          <a:xfrm>
            <a:off x="1380422" y="3390539"/>
            <a:ext cx="2341571" cy="943033"/>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spcFirstLastPara="0" vert="horz" wrap="square" lIns="64770" tIns="64770" rIns="64770" bIns="64770" numCol="1" spcCol="1270" anchor="ctr" anchorCtr="0">
            <a:noAutofit/>
          </a:bodyPr>
          <a:lstStyle/>
          <a:p>
            <a:pPr marL="0" lvl="1" algn="ctr" defTabSz="577850">
              <a:lnSpc>
                <a:spcPct val="90000"/>
              </a:lnSpc>
              <a:spcBef>
                <a:spcPct val="0"/>
              </a:spcBef>
              <a:spcAft>
                <a:spcPct val="15000"/>
              </a:spcAft>
            </a:pPr>
            <a:r>
              <a:rPr lang="en-US" sz="1500" dirty="0" smtClean="0"/>
              <a:t>CARACTERISTICAS DEPENDEN DEL FUNCIONAMIENTO CADA UNA</a:t>
            </a:r>
            <a:endParaRPr lang="es-EC" sz="1500" kern="1200" dirty="0"/>
          </a:p>
        </p:txBody>
      </p:sp>
      <p:sp>
        <p:nvSpPr>
          <p:cNvPr id="11" name="Proceso alternativo 10"/>
          <p:cNvSpPr/>
          <p:nvPr/>
        </p:nvSpPr>
        <p:spPr>
          <a:xfrm>
            <a:off x="1380422" y="5525015"/>
            <a:ext cx="2341571" cy="458365"/>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spcFirstLastPara="0" vert="horz" wrap="square" lIns="64770" tIns="64770" rIns="64770" bIns="64770" numCol="1" spcCol="1270" anchor="ctr" anchorCtr="0">
            <a:noAutofit/>
          </a:bodyPr>
          <a:lstStyle/>
          <a:p>
            <a:pPr marL="0" lvl="1" algn="ctr" defTabSz="577850">
              <a:lnSpc>
                <a:spcPct val="90000"/>
              </a:lnSpc>
              <a:spcBef>
                <a:spcPct val="0"/>
              </a:spcBef>
              <a:spcAft>
                <a:spcPct val="15000"/>
              </a:spcAft>
            </a:pPr>
            <a:r>
              <a:rPr lang="en-US" sz="1500" dirty="0" smtClean="0"/>
              <a:t>ENLAZADAS ENTRE SI</a:t>
            </a:r>
            <a:endParaRPr lang="es-EC" sz="1500" kern="1200" dirty="0"/>
          </a:p>
        </p:txBody>
      </p:sp>
      <p:sp>
        <p:nvSpPr>
          <p:cNvPr id="12" name="Flecha derecha 11"/>
          <p:cNvSpPr/>
          <p:nvPr/>
        </p:nvSpPr>
        <p:spPr>
          <a:xfrm rot="5400000">
            <a:off x="2300780" y="2639918"/>
            <a:ext cx="500854" cy="4277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derecha 12"/>
          <p:cNvSpPr/>
          <p:nvPr/>
        </p:nvSpPr>
        <p:spPr>
          <a:xfrm rot="5400000">
            <a:off x="2300781" y="4774394"/>
            <a:ext cx="500854" cy="4277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Imagen 15"/>
          <p:cNvPicPr/>
          <p:nvPr/>
        </p:nvPicPr>
        <p:blipFill>
          <a:blip r:embed="rId3"/>
          <a:stretch>
            <a:fillRect/>
          </a:stretch>
        </p:blipFill>
        <p:spPr>
          <a:xfrm>
            <a:off x="4868214" y="5161139"/>
            <a:ext cx="2162025" cy="1457968"/>
          </a:xfrm>
          <a:prstGeom prst="rect">
            <a:avLst/>
          </a:prstGeom>
          <a:ln>
            <a:noFill/>
          </a:ln>
          <a:effectLst>
            <a:outerShdw blurRad="292100" dist="139700" dir="2700000" algn="tl" rotWithShape="0">
              <a:srgbClr val="333333">
                <a:alpha val="65000"/>
              </a:srgbClr>
            </a:outerShdw>
          </a:effectLst>
        </p:spPr>
      </p:pic>
      <p:pic>
        <p:nvPicPr>
          <p:cNvPr id="17" name="Imagen 16"/>
          <p:cNvPicPr/>
          <p:nvPr/>
        </p:nvPicPr>
        <p:blipFill>
          <a:blip r:embed="rId4"/>
          <a:stretch>
            <a:fillRect/>
          </a:stretch>
        </p:blipFill>
        <p:spPr>
          <a:xfrm>
            <a:off x="8875169" y="5161139"/>
            <a:ext cx="2099257" cy="1457968"/>
          </a:xfrm>
          <a:prstGeom prst="rect">
            <a:avLst/>
          </a:prstGeom>
          <a:ln>
            <a:noFill/>
          </a:ln>
          <a:effectLst>
            <a:outerShdw blurRad="292100" dist="139700" dir="2700000" algn="tl" rotWithShape="0">
              <a:srgbClr val="333333">
                <a:alpha val="65000"/>
              </a:srgbClr>
            </a:outerShdw>
          </a:effectLst>
        </p:spPr>
      </p:pic>
      <p:sp>
        <p:nvSpPr>
          <p:cNvPr id="15" name="Flecha doblada 14"/>
          <p:cNvSpPr/>
          <p:nvPr/>
        </p:nvSpPr>
        <p:spPr>
          <a:xfrm rot="16200000" flipH="1">
            <a:off x="5473521" y="4005330"/>
            <a:ext cx="1171978" cy="630724"/>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solidFill>
                <a:schemeClr val="tx1"/>
              </a:solidFill>
            </a:endParaRPr>
          </a:p>
        </p:txBody>
      </p:sp>
      <p:sp>
        <p:nvSpPr>
          <p:cNvPr id="19" name="Flecha derecha 18"/>
          <p:cNvSpPr/>
          <p:nvPr/>
        </p:nvSpPr>
        <p:spPr>
          <a:xfrm>
            <a:off x="7383226" y="5731099"/>
            <a:ext cx="1138956" cy="289842"/>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0" name="Flecha doblada 19"/>
          <p:cNvSpPr/>
          <p:nvPr/>
        </p:nvSpPr>
        <p:spPr>
          <a:xfrm flipH="1">
            <a:off x="9362789" y="3734702"/>
            <a:ext cx="644096" cy="1171979"/>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solidFill>
                <a:schemeClr val="tx1"/>
              </a:solidFill>
            </a:endParaRPr>
          </a:p>
        </p:txBody>
      </p:sp>
      <p:sp>
        <p:nvSpPr>
          <p:cNvPr id="21" name="Flecha derecha 20"/>
          <p:cNvSpPr/>
          <p:nvPr/>
        </p:nvSpPr>
        <p:spPr>
          <a:xfrm>
            <a:off x="4148941" y="5555584"/>
            <a:ext cx="500854" cy="4277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2" name="Imagen 21"/>
          <p:cNvPicPr/>
          <p:nvPr/>
        </p:nvPicPr>
        <p:blipFill>
          <a:blip r:embed="rId5"/>
          <a:stretch>
            <a:fillRect/>
          </a:stretch>
        </p:blipFill>
        <p:spPr>
          <a:xfrm>
            <a:off x="6719064" y="3065194"/>
            <a:ext cx="2300577" cy="1497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17325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373241" y="231498"/>
            <a:ext cx="11393488" cy="975552"/>
          </a:xfrm>
        </p:spPr>
        <p:txBody>
          <a:bodyPr>
            <a:normAutofit/>
          </a:bodyPr>
          <a:lstStyle/>
          <a:p>
            <a:r>
              <a:rPr lang="es-EC" dirty="0" smtClean="0"/>
              <a:t>diseño de </a:t>
            </a:r>
            <a:r>
              <a:rPr lang="es-EC" dirty="0" err="1" smtClean="0"/>
              <a:t>laS</a:t>
            </a:r>
            <a:r>
              <a:rPr lang="es-EC" dirty="0" smtClean="0"/>
              <a:t> </a:t>
            </a:r>
            <a:r>
              <a:rPr lang="es-EC" dirty="0" err="1" smtClean="0"/>
              <a:t>interfaCES</a:t>
            </a:r>
            <a:r>
              <a:rPr lang="es-EC" dirty="0" smtClean="0"/>
              <a:t> </a:t>
            </a:r>
            <a:r>
              <a:rPr lang="es-EC" dirty="0" err="1" smtClean="0"/>
              <a:t>hmi</a:t>
            </a:r>
            <a:endParaRPr lang="es-EC" dirty="0"/>
          </a:p>
        </p:txBody>
      </p:sp>
      <p:pic>
        <p:nvPicPr>
          <p:cNvPr id="8" name="Imagen 7"/>
          <p:cNvPicPr/>
          <p:nvPr/>
        </p:nvPicPr>
        <p:blipFill>
          <a:blip r:embed="rId2"/>
          <a:stretch>
            <a:fillRect/>
          </a:stretch>
        </p:blipFill>
        <p:spPr>
          <a:xfrm>
            <a:off x="218694" y="1887287"/>
            <a:ext cx="4533610" cy="3032443"/>
          </a:xfrm>
          <a:prstGeom prst="rect">
            <a:avLst/>
          </a:prstGeom>
          <a:ln>
            <a:noFill/>
          </a:ln>
          <a:effectLst>
            <a:outerShdw blurRad="292100" dist="139700" dir="2700000" algn="tl" rotWithShape="0">
              <a:srgbClr val="333333">
                <a:alpha val="65000"/>
              </a:srgbClr>
            </a:outerShdw>
          </a:effectLst>
        </p:spPr>
      </p:pic>
      <p:pic>
        <p:nvPicPr>
          <p:cNvPr id="9" name="Imagen 8"/>
          <p:cNvPicPr/>
          <p:nvPr/>
        </p:nvPicPr>
        <p:blipFill>
          <a:blip r:embed="rId3"/>
          <a:stretch>
            <a:fillRect/>
          </a:stretch>
        </p:blipFill>
        <p:spPr>
          <a:xfrm>
            <a:off x="4224170" y="3696773"/>
            <a:ext cx="4700889" cy="3099502"/>
          </a:xfrm>
          <a:prstGeom prst="rect">
            <a:avLst/>
          </a:prstGeom>
          <a:ln>
            <a:noFill/>
          </a:ln>
          <a:effectLst>
            <a:outerShdw blurRad="292100" dist="139700" dir="2700000" algn="tl" rotWithShape="0">
              <a:srgbClr val="333333">
                <a:alpha val="65000"/>
              </a:srgbClr>
            </a:outerShdw>
          </a:effectLst>
        </p:spPr>
      </p:pic>
      <p:pic>
        <p:nvPicPr>
          <p:cNvPr id="10" name="Imagen 9"/>
          <p:cNvPicPr/>
          <p:nvPr/>
        </p:nvPicPr>
        <p:blipFill>
          <a:blip r:embed="rId4"/>
          <a:stretch>
            <a:fillRect/>
          </a:stretch>
        </p:blipFill>
        <p:spPr>
          <a:xfrm>
            <a:off x="7778839" y="1207050"/>
            <a:ext cx="4310130" cy="2978584"/>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2207271" y="6225188"/>
            <a:ext cx="2016899" cy="369332"/>
          </a:xfrm>
          <a:prstGeom prst="rect">
            <a:avLst/>
          </a:prstGeom>
        </p:spPr>
        <p:txBody>
          <a:bodyPr wrap="none">
            <a:spAutoFit/>
          </a:bodyPr>
          <a:lstStyle/>
          <a:p>
            <a:r>
              <a:rPr lang="en-US" dirty="0" smtClean="0"/>
              <a:t>MODO MANUAL</a:t>
            </a:r>
            <a:endParaRPr lang="es-EC" dirty="0"/>
          </a:p>
        </p:txBody>
      </p:sp>
      <p:sp>
        <p:nvSpPr>
          <p:cNvPr id="11" name="Rectángulo 10"/>
          <p:cNvSpPr/>
          <p:nvPr/>
        </p:nvSpPr>
        <p:spPr>
          <a:xfrm>
            <a:off x="9498564" y="4256661"/>
            <a:ext cx="2574744" cy="369332"/>
          </a:xfrm>
          <a:prstGeom prst="rect">
            <a:avLst/>
          </a:prstGeom>
        </p:spPr>
        <p:txBody>
          <a:bodyPr wrap="none">
            <a:spAutoFit/>
          </a:bodyPr>
          <a:lstStyle/>
          <a:p>
            <a:r>
              <a:rPr lang="en-US" dirty="0" smtClean="0"/>
              <a:t>MODO AUTOMÁTICO</a:t>
            </a:r>
            <a:endParaRPr lang="es-EC" dirty="0"/>
          </a:p>
        </p:txBody>
      </p:sp>
      <p:sp>
        <p:nvSpPr>
          <p:cNvPr id="12" name="Rectángulo 11"/>
          <p:cNvSpPr/>
          <p:nvPr/>
        </p:nvSpPr>
        <p:spPr>
          <a:xfrm>
            <a:off x="1141413" y="1568597"/>
            <a:ext cx="2539478" cy="369332"/>
          </a:xfrm>
          <a:prstGeom prst="rect">
            <a:avLst/>
          </a:prstGeom>
        </p:spPr>
        <p:txBody>
          <a:bodyPr wrap="none">
            <a:spAutoFit/>
          </a:bodyPr>
          <a:lstStyle/>
          <a:p>
            <a:r>
              <a:rPr lang="en-US" dirty="0" smtClean="0"/>
              <a:t>PANTALLA PRINCIPAL</a:t>
            </a:r>
            <a:endParaRPr lang="es-EC" dirty="0"/>
          </a:p>
        </p:txBody>
      </p:sp>
    </p:spTree>
    <p:extLst>
      <p:ext uri="{BB962C8B-B14F-4D97-AF65-F5344CB8AC3E}">
        <p14:creationId xmlns:p14="http://schemas.microsoft.com/office/powerpoint/2010/main" val="1414408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5553" y="852617"/>
            <a:ext cx="9905998" cy="2872946"/>
          </a:xfrm>
        </p:spPr>
        <p:txBody>
          <a:bodyPr>
            <a:normAutofit/>
          </a:bodyPr>
          <a:lstStyle/>
          <a:p>
            <a:pPr algn="ctr"/>
            <a:r>
              <a:rPr lang="en-US" sz="5300" dirty="0" smtClean="0"/>
              <a:t>CONSTRUCCIÓN</a:t>
            </a:r>
            <a:r>
              <a:rPr lang="en-US" sz="5300" dirty="0"/>
              <a:t>, MONTAJE Y VALIDACIÓN Del </a:t>
            </a:r>
            <a:r>
              <a:rPr lang="en-US" sz="5300" dirty="0" err="1"/>
              <a:t>prototipo</a:t>
            </a:r>
            <a:r>
              <a:rPr lang="es-EC" dirty="0"/>
              <a:t/>
            </a:r>
            <a:br>
              <a:rPr lang="es-EC" dirty="0"/>
            </a:br>
            <a:endParaRPr lang="es-EC" dirty="0"/>
          </a:p>
        </p:txBody>
      </p:sp>
      <p:pic>
        <p:nvPicPr>
          <p:cNvPr id="7172" name="Picture 4" descr="http://static5.depositphotos.com/1034582/504/i/950/depositphotos_5041516-Construction-robot-with-spa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1612" y="3490175"/>
            <a:ext cx="2423476" cy="303008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lawyer24h.net/wp-content/uploads/2014/03/constru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553" y="3620061"/>
            <a:ext cx="2770314" cy="277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8598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021542"/>
          </a:xfrm>
        </p:spPr>
        <p:txBody>
          <a:bodyPr/>
          <a:lstStyle/>
          <a:p>
            <a:r>
              <a:rPr lang="en-US" dirty="0" smtClean="0"/>
              <a:t>ENSAMBLE FINAL</a:t>
            </a:r>
            <a:endParaRPr lang="es-EC" dirty="0"/>
          </a:p>
        </p:txBody>
      </p:sp>
      <p:sp>
        <p:nvSpPr>
          <p:cNvPr id="3" name="Marcador de contenido 2"/>
          <p:cNvSpPr>
            <a:spLocks noGrp="1"/>
          </p:cNvSpPr>
          <p:nvPr>
            <p:ph idx="1"/>
          </p:nvPr>
        </p:nvSpPr>
        <p:spPr>
          <a:xfrm>
            <a:off x="360362" y="1222625"/>
            <a:ext cx="7813482" cy="658851"/>
          </a:xfrm>
        </p:spPr>
        <p:txBody>
          <a:bodyPr/>
          <a:lstStyle/>
          <a:p>
            <a:r>
              <a:rPr lang="en-US" dirty="0" smtClean="0"/>
              <a:t>UNA VEZ CONSIDERADO TODOS LOS PARAMETROS SE TIENE:</a:t>
            </a:r>
            <a:endParaRPr lang="es-EC" dirty="0"/>
          </a:p>
        </p:txBody>
      </p:sp>
      <p:pic>
        <p:nvPicPr>
          <p:cNvPr id="4" name="Imagen 3" descr="C:\Users\Diego\Desktop\Diego\Universidad\Tesis\TESIS APROBADA\Fotos\Fotos Finales\2014-02-10 17.47.57.jpg"/>
          <p:cNvPicPr/>
          <p:nvPr/>
        </p:nvPicPr>
        <p:blipFill rotWithShape="1">
          <a:blip r:embed="rId2" cstate="print">
            <a:extLst>
              <a:ext uri="{28A0092B-C50C-407E-A947-70E740481C1C}">
                <a14:useLocalDpi xmlns:a14="http://schemas.microsoft.com/office/drawing/2010/main" val="0"/>
              </a:ext>
            </a:extLst>
          </a:blip>
          <a:srcRect l="15336" t="1623" r="16752"/>
          <a:stretch/>
        </p:blipFill>
        <p:spPr bwMode="auto">
          <a:xfrm>
            <a:off x="4168650" y="2849647"/>
            <a:ext cx="3776909" cy="34565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Proceso alternativo 4"/>
          <p:cNvSpPr/>
          <p:nvPr/>
        </p:nvSpPr>
        <p:spPr>
          <a:xfrm>
            <a:off x="9196101" y="3764340"/>
            <a:ext cx="2276854" cy="664336"/>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spcFirstLastPara="0" vert="horz" wrap="square" lIns="64770" tIns="64770" rIns="64770" bIns="64770" numCol="1" spcCol="1270" anchor="ctr" anchorCtr="0">
            <a:noAutofit/>
          </a:bodyPr>
          <a:lstStyle/>
          <a:p>
            <a:pPr marL="0" lvl="1" algn="ctr" defTabSz="577850">
              <a:lnSpc>
                <a:spcPct val="90000"/>
              </a:lnSpc>
              <a:spcBef>
                <a:spcPct val="0"/>
              </a:spcBef>
              <a:spcAft>
                <a:spcPct val="15000"/>
              </a:spcAft>
            </a:pPr>
            <a:r>
              <a:rPr lang="en-US" sz="1500" kern="1200" dirty="0" smtClean="0"/>
              <a:t>TRACCION TRASERA</a:t>
            </a:r>
            <a:endParaRPr lang="es-EC" sz="1500" kern="1200" dirty="0"/>
          </a:p>
        </p:txBody>
      </p:sp>
      <p:sp>
        <p:nvSpPr>
          <p:cNvPr id="6" name="Proceso alternativo 5"/>
          <p:cNvSpPr/>
          <p:nvPr/>
        </p:nvSpPr>
        <p:spPr>
          <a:xfrm>
            <a:off x="1267682" y="2285663"/>
            <a:ext cx="2276854" cy="664336"/>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spcFirstLastPara="0" vert="horz" wrap="square" lIns="64770" tIns="64770" rIns="64770" bIns="64770" numCol="1" spcCol="1270" anchor="ctr" anchorCtr="0">
            <a:noAutofit/>
          </a:bodyPr>
          <a:lstStyle/>
          <a:p>
            <a:pPr marL="0" lvl="1" algn="ctr" defTabSz="577850">
              <a:lnSpc>
                <a:spcPct val="90000"/>
              </a:lnSpc>
              <a:spcBef>
                <a:spcPct val="0"/>
              </a:spcBef>
              <a:spcAft>
                <a:spcPct val="15000"/>
              </a:spcAft>
            </a:pPr>
            <a:r>
              <a:rPr lang="en-US" sz="1500" kern="1200" dirty="0" smtClean="0"/>
              <a:t>MECANISMO ACKERMAN PARA LA DIRECCIÓN </a:t>
            </a:r>
            <a:endParaRPr lang="es-EC" sz="1500" kern="1200" dirty="0"/>
          </a:p>
        </p:txBody>
      </p:sp>
      <p:cxnSp>
        <p:nvCxnSpPr>
          <p:cNvPr id="7" name="Conector recto de flecha 6"/>
          <p:cNvCxnSpPr/>
          <p:nvPr/>
        </p:nvCxnSpPr>
        <p:spPr>
          <a:xfrm>
            <a:off x="3544536" y="2949999"/>
            <a:ext cx="1941864" cy="64069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9" name="Conector recto de flecha 8"/>
          <p:cNvCxnSpPr/>
          <p:nvPr/>
        </p:nvCxnSpPr>
        <p:spPr>
          <a:xfrm flipH="1">
            <a:off x="6586655" y="4145145"/>
            <a:ext cx="2468295" cy="122147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2" name="Proceso alternativo 11"/>
          <p:cNvSpPr/>
          <p:nvPr/>
        </p:nvSpPr>
        <p:spPr>
          <a:xfrm>
            <a:off x="9196101" y="5272437"/>
            <a:ext cx="2276854" cy="664336"/>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spcFirstLastPara="0" vert="horz" wrap="square" lIns="64770" tIns="64770" rIns="64770" bIns="64770" numCol="1" spcCol="1270" anchor="ctr" anchorCtr="0">
            <a:noAutofit/>
          </a:bodyPr>
          <a:lstStyle/>
          <a:p>
            <a:pPr marL="0" lvl="1" algn="ctr" defTabSz="577850">
              <a:lnSpc>
                <a:spcPct val="90000"/>
              </a:lnSpc>
              <a:spcBef>
                <a:spcPct val="0"/>
              </a:spcBef>
              <a:spcAft>
                <a:spcPct val="15000"/>
              </a:spcAft>
            </a:pPr>
            <a:r>
              <a:rPr lang="en-US" sz="1500" kern="1200" dirty="0" smtClean="0"/>
              <a:t>LOCOMOCIÓN DE 4 RUEDAS</a:t>
            </a:r>
            <a:endParaRPr lang="es-EC" sz="1500" kern="1200" dirty="0"/>
          </a:p>
        </p:txBody>
      </p:sp>
      <p:cxnSp>
        <p:nvCxnSpPr>
          <p:cNvPr id="13" name="Conector recto de flecha 12"/>
          <p:cNvCxnSpPr/>
          <p:nvPr/>
        </p:nvCxnSpPr>
        <p:spPr>
          <a:xfrm flipH="1" flipV="1">
            <a:off x="7136780" y="4047872"/>
            <a:ext cx="1918170" cy="9727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5" name="Conector recto de flecha 14"/>
          <p:cNvCxnSpPr>
            <a:stCxn id="12" idx="1"/>
          </p:cNvCxnSpPr>
          <p:nvPr/>
        </p:nvCxnSpPr>
        <p:spPr>
          <a:xfrm flipH="1" flipV="1">
            <a:off x="7945559" y="5463896"/>
            <a:ext cx="1250542" cy="14070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7" name="Proceso alternativo 16"/>
          <p:cNvSpPr/>
          <p:nvPr/>
        </p:nvSpPr>
        <p:spPr>
          <a:xfrm>
            <a:off x="1266525" y="4226696"/>
            <a:ext cx="2276854" cy="664336"/>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spcFirstLastPara="0" vert="horz" wrap="square" lIns="64770" tIns="64770" rIns="64770" bIns="64770" numCol="1" spcCol="1270" anchor="ctr" anchorCtr="0">
            <a:noAutofit/>
          </a:bodyPr>
          <a:lstStyle/>
          <a:p>
            <a:pPr marL="0" lvl="1" algn="ctr" defTabSz="577850">
              <a:lnSpc>
                <a:spcPct val="90000"/>
              </a:lnSpc>
              <a:spcBef>
                <a:spcPct val="0"/>
              </a:spcBef>
              <a:spcAft>
                <a:spcPct val="15000"/>
              </a:spcAft>
            </a:pPr>
            <a:r>
              <a:rPr lang="en-US" sz="1500" kern="1200" dirty="0" smtClean="0"/>
              <a:t>SOPORTE MÓVIL PARA BATERIAS </a:t>
            </a:r>
            <a:endParaRPr lang="es-EC" sz="1500" kern="1200" dirty="0"/>
          </a:p>
        </p:txBody>
      </p:sp>
      <p:cxnSp>
        <p:nvCxnSpPr>
          <p:cNvPr id="18" name="Conector recto de flecha 17"/>
          <p:cNvCxnSpPr/>
          <p:nvPr/>
        </p:nvCxnSpPr>
        <p:spPr>
          <a:xfrm>
            <a:off x="3662228" y="4558864"/>
            <a:ext cx="1368651"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2" name="Proceso alternativo 21"/>
          <p:cNvSpPr/>
          <p:nvPr/>
        </p:nvSpPr>
        <p:spPr>
          <a:xfrm>
            <a:off x="9196101" y="2234010"/>
            <a:ext cx="2276854" cy="664336"/>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spcFirstLastPara="0" vert="horz" wrap="square" lIns="64770" tIns="64770" rIns="64770" bIns="64770" numCol="1" spcCol="1270" anchor="ctr" anchorCtr="0">
            <a:noAutofit/>
          </a:bodyPr>
          <a:lstStyle/>
          <a:p>
            <a:pPr marL="0" lvl="1" algn="ctr" defTabSz="577850">
              <a:lnSpc>
                <a:spcPct val="90000"/>
              </a:lnSpc>
              <a:spcBef>
                <a:spcPct val="0"/>
              </a:spcBef>
              <a:spcAft>
                <a:spcPct val="15000"/>
              </a:spcAft>
            </a:pPr>
            <a:r>
              <a:rPr lang="en-US" sz="1500" kern="1200" dirty="0" smtClean="0"/>
              <a:t>SOPORTE PARA PLACAS ELECTRÓNICAS</a:t>
            </a:r>
            <a:endParaRPr lang="es-EC" sz="1500" kern="1200" dirty="0"/>
          </a:p>
        </p:txBody>
      </p:sp>
      <p:cxnSp>
        <p:nvCxnSpPr>
          <p:cNvPr id="23" name="Conector recto de flecha 22"/>
          <p:cNvCxnSpPr/>
          <p:nvPr/>
        </p:nvCxnSpPr>
        <p:spPr>
          <a:xfrm flipH="1">
            <a:off x="7238969" y="2602508"/>
            <a:ext cx="1869750" cy="36216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83123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685429857"/>
              </p:ext>
            </p:extLst>
          </p:nvPr>
        </p:nvGraphicFramePr>
        <p:xfrm>
          <a:off x="5441796" y="1639230"/>
          <a:ext cx="5998586" cy="3691245"/>
        </p:xfrm>
        <a:graphic>
          <a:graphicData uri="http://schemas.openxmlformats.org/drawingml/2006/table">
            <a:tbl>
              <a:tblPr firstRow="1" firstCol="1" bandRow="1">
                <a:tableStyleId>{5C22544A-7EE6-4342-B048-85BDC9FD1C3A}</a:tableStyleId>
              </a:tblPr>
              <a:tblGrid>
                <a:gridCol w="3139097"/>
                <a:gridCol w="2859489"/>
              </a:tblGrid>
              <a:tr h="275912">
                <a:tc>
                  <a:txBody>
                    <a:bodyPr/>
                    <a:lstStyle/>
                    <a:p>
                      <a:pPr algn="ctr">
                        <a:lnSpc>
                          <a:spcPct val="115000"/>
                        </a:lnSpc>
                        <a:spcAft>
                          <a:spcPts val="0"/>
                        </a:spcAft>
                      </a:pPr>
                      <a:r>
                        <a:rPr lang="es-EC" sz="1600" dirty="0">
                          <a:effectLst/>
                        </a:rPr>
                        <a:t>Características</a:t>
                      </a:r>
                      <a:endParaRPr lang="es-EC" sz="14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Descripción</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26253">
                <a:tc>
                  <a:txBody>
                    <a:bodyPr/>
                    <a:lstStyle/>
                    <a:p>
                      <a:pPr algn="just">
                        <a:lnSpc>
                          <a:spcPct val="115000"/>
                        </a:lnSpc>
                        <a:spcAft>
                          <a:spcPts val="0"/>
                        </a:spcAft>
                      </a:pPr>
                      <a:r>
                        <a:rPr lang="es-EC" sz="1600">
                          <a:effectLst/>
                        </a:rPr>
                        <a:t>Dirección:</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dirty="0">
                          <a:effectLst/>
                        </a:rPr>
                        <a:t>Mecanismo de Ackerman</a:t>
                      </a:r>
                      <a:endParaRPr lang="es-EC" sz="14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276090">
                <a:tc>
                  <a:txBody>
                    <a:bodyPr/>
                    <a:lstStyle/>
                    <a:p>
                      <a:pPr algn="just">
                        <a:lnSpc>
                          <a:spcPct val="115000"/>
                        </a:lnSpc>
                        <a:spcAft>
                          <a:spcPts val="0"/>
                        </a:spcAft>
                      </a:pPr>
                      <a:r>
                        <a:rPr lang="es-EC" sz="1600">
                          <a:effectLst/>
                        </a:rPr>
                        <a:t>Carga a soportar:</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10 [kg]</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276090">
                <a:tc>
                  <a:txBody>
                    <a:bodyPr/>
                    <a:lstStyle/>
                    <a:p>
                      <a:pPr algn="just">
                        <a:lnSpc>
                          <a:spcPct val="115000"/>
                        </a:lnSpc>
                        <a:spcAft>
                          <a:spcPts val="0"/>
                        </a:spcAft>
                      </a:pPr>
                      <a:r>
                        <a:rPr lang="es-EC" sz="1600">
                          <a:effectLst/>
                        </a:rPr>
                        <a:t>Tracción:</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Trasera</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276090">
                <a:tc>
                  <a:txBody>
                    <a:bodyPr/>
                    <a:lstStyle/>
                    <a:p>
                      <a:pPr algn="just">
                        <a:lnSpc>
                          <a:spcPct val="115000"/>
                        </a:lnSpc>
                        <a:spcAft>
                          <a:spcPts val="0"/>
                        </a:spcAft>
                      </a:pPr>
                      <a:r>
                        <a:rPr lang="es-EC" sz="1600">
                          <a:effectLst/>
                        </a:rPr>
                        <a:t>Tipo de Ruedas:</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Convencionales</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31691">
                <a:tc>
                  <a:txBody>
                    <a:bodyPr/>
                    <a:lstStyle/>
                    <a:p>
                      <a:pPr algn="just">
                        <a:lnSpc>
                          <a:spcPct val="115000"/>
                        </a:lnSpc>
                        <a:spcAft>
                          <a:spcPts val="0"/>
                        </a:spcAft>
                      </a:pPr>
                      <a:r>
                        <a:rPr lang="es-EC" sz="1600">
                          <a:effectLst/>
                        </a:rPr>
                        <a:t>Diámetro  de la barra de dirección:</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¼” (6.35 [cm])</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276090">
                <a:tc>
                  <a:txBody>
                    <a:bodyPr/>
                    <a:lstStyle/>
                    <a:p>
                      <a:pPr algn="just">
                        <a:lnSpc>
                          <a:spcPct val="115000"/>
                        </a:lnSpc>
                        <a:spcAft>
                          <a:spcPts val="0"/>
                        </a:spcAft>
                      </a:pPr>
                      <a:r>
                        <a:rPr lang="es-EC" sz="1600">
                          <a:effectLst/>
                        </a:rPr>
                        <a:t>Material Chasis:</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Hierro</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276090">
                <a:tc>
                  <a:txBody>
                    <a:bodyPr/>
                    <a:lstStyle/>
                    <a:p>
                      <a:pPr algn="just">
                        <a:lnSpc>
                          <a:spcPct val="115000"/>
                        </a:lnSpc>
                        <a:spcAft>
                          <a:spcPts val="0"/>
                        </a:spcAft>
                      </a:pPr>
                      <a:r>
                        <a:rPr lang="es-EC" sz="1600">
                          <a:effectLst/>
                        </a:rPr>
                        <a:t>Material Revestimiento:</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Fibra de Vidrio</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276090">
                <a:tc>
                  <a:txBody>
                    <a:bodyPr/>
                    <a:lstStyle/>
                    <a:p>
                      <a:pPr algn="just">
                        <a:lnSpc>
                          <a:spcPct val="115000"/>
                        </a:lnSpc>
                        <a:spcAft>
                          <a:spcPts val="0"/>
                        </a:spcAft>
                      </a:pPr>
                      <a:r>
                        <a:rPr lang="es-EC" sz="1600">
                          <a:effectLst/>
                        </a:rPr>
                        <a:t>Material Soportes Placas:</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Acrílico</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276090">
                <a:tc>
                  <a:txBody>
                    <a:bodyPr/>
                    <a:lstStyle/>
                    <a:p>
                      <a:pPr algn="just">
                        <a:lnSpc>
                          <a:spcPct val="115000"/>
                        </a:lnSpc>
                        <a:spcAft>
                          <a:spcPts val="0"/>
                        </a:spcAft>
                      </a:pPr>
                      <a:r>
                        <a:rPr lang="es-EC" sz="1600">
                          <a:effectLst/>
                        </a:rPr>
                        <a:t>Transmisión de Potencia:</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Cadena</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276090">
                <a:tc>
                  <a:txBody>
                    <a:bodyPr/>
                    <a:lstStyle/>
                    <a:p>
                      <a:pPr algn="just">
                        <a:lnSpc>
                          <a:spcPct val="115000"/>
                        </a:lnSpc>
                        <a:spcAft>
                          <a:spcPts val="0"/>
                        </a:spcAft>
                      </a:pPr>
                      <a:r>
                        <a:rPr lang="es-EC" sz="1600">
                          <a:effectLst/>
                        </a:rPr>
                        <a:t>Longitud de la Cadena:</a:t>
                      </a:r>
                      <a:endParaRPr lang="es-EC" sz="14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dirty="0">
                          <a:effectLst/>
                        </a:rPr>
                        <a:t>38 [cm</a:t>
                      </a:r>
                      <a:r>
                        <a:rPr lang="es-EC" sz="1600" dirty="0" smtClean="0">
                          <a:effectLst/>
                        </a:rPr>
                        <a:t>]</a:t>
                      </a:r>
                      <a:endParaRPr lang="es-EC" sz="14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276090">
                <a:tc>
                  <a:txBody>
                    <a:bodyPr/>
                    <a:lstStyle/>
                    <a:p>
                      <a:pPr algn="just">
                        <a:lnSpc>
                          <a:spcPct val="115000"/>
                        </a:lnSpc>
                        <a:spcAft>
                          <a:spcPts val="0"/>
                        </a:spcAft>
                      </a:pPr>
                      <a:r>
                        <a:rPr lang="es-EC" sz="1600" dirty="0">
                          <a:effectLst/>
                        </a:rPr>
                        <a:t>Peso Máximo:</a:t>
                      </a:r>
                      <a:endParaRPr lang="es-EC" sz="14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marL="457200" lvl="1" indent="0" algn="l">
                        <a:lnSpc>
                          <a:spcPct val="115000"/>
                        </a:lnSpc>
                        <a:spcAft>
                          <a:spcPts val="0"/>
                        </a:spcAft>
                        <a:buFont typeface="+mj-lt"/>
                        <a:buNone/>
                      </a:pPr>
                      <a:r>
                        <a:rPr lang="en-US" sz="1600" kern="1200" dirty="0" smtClean="0">
                          <a:solidFill>
                            <a:schemeClr val="dk1"/>
                          </a:solidFill>
                          <a:effectLst/>
                          <a:latin typeface="+mn-lt"/>
                          <a:ea typeface="+mn-ea"/>
                          <a:cs typeface="+mn-cs"/>
                        </a:rPr>
                        <a:t>             15.8 [kg]</a:t>
                      </a:r>
                      <a:endParaRPr lang="es-EC" sz="1600" kern="1200" dirty="0">
                        <a:solidFill>
                          <a:schemeClr val="dk1"/>
                        </a:solidFill>
                        <a:effectLst/>
                        <a:latin typeface="+mn-lt"/>
                        <a:ea typeface="+mn-ea"/>
                        <a:cs typeface="+mn-cs"/>
                      </a:endParaRPr>
                    </a:p>
                  </a:txBody>
                  <a:tcPr marL="68580" marR="68580" marT="0" marB="0"/>
                </a:tc>
              </a:tr>
            </a:tbl>
          </a:graphicData>
        </a:graphic>
      </p:graphicFrame>
      <p:sp>
        <p:nvSpPr>
          <p:cNvPr id="4" name="Título 1"/>
          <p:cNvSpPr>
            <a:spLocks noGrp="1"/>
          </p:cNvSpPr>
          <p:nvPr>
            <p:ph type="title"/>
          </p:nvPr>
        </p:nvSpPr>
        <p:spPr>
          <a:xfrm>
            <a:off x="360362" y="201083"/>
            <a:ext cx="11393488" cy="1021542"/>
          </a:xfrm>
        </p:spPr>
        <p:txBody>
          <a:bodyPr>
            <a:normAutofit/>
          </a:bodyPr>
          <a:lstStyle/>
          <a:p>
            <a:r>
              <a:rPr lang="en-US" dirty="0" smtClean="0"/>
              <a:t>ESPECIFICACIONES MECÁNICAS FINALES DEL PROTOTIPO</a:t>
            </a:r>
            <a:endParaRPr lang="es-EC" dirty="0"/>
          </a:p>
        </p:txBody>
      </p:sp>
      <p:pic>
        <p:nvPicPr>
          <p:cNvPr id="7" name="Imagen 6" descr="C:\Users\Patricio\AppData\Local\Microsoft\Windows\Temporary Internet Files\Content.Word\20140319_194721.jpg"/>
          <p:cNvPicPr/>
          <p:nvPr/>
        </p:nvPicPr>
        <p:blipFill rotWithShape="1">
          <a:blip r:embed="rId2" cstate="print">
            <a:extLst>
              <a:ext uri="{28A0092B-C50C-407E-A947-70E740481C1C}">
                <a14:useLocalDpi xmlns:a14="http://schemas.microsoft.com/office/drawing/2010/main" val="0"/>
              </a:ext>
            </a:extLst>
          </a:blip>
          <a:srcRect l="20289" t="26135" r="12484" b="2797"/>
          <a:stretch/>
        </p:blipFill>
        <p:spPr bwMode="auto">
          <a:xfrm>
            <a:off x="942565" y="1902035"/>
            <a:ext cx="3763250" cy="302680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59831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902888"/>
          </a:xfrm>
        </p:spPr>
        <p:txBody>
          <a:bodyPr/>
          <a:lstStyle/>
          <a:p>
            <a:r>
              <a:rPr lang="en-US" dirty="0" smtClean="0"/>
              <a:t>DESPIECE DEL PROTOTIPO</a:t>
            </a:r>
            <a:endParaRPr lang="es-EC" dirty="0"/>
          </a:p>
        </p:txBody>
      </p:sp>
      <p:pic>
        <p:nvPicPr>
          <p:cNvPr id="4" name="Imagen 3"/>
          <p:cNvPicPr>
            <a:picLocks noChangeAspect="1"/>
          </p:cNvPicPr>
          <p:nvPr/>
        </p:nvPicPr>
        <p:blipFill rotWithShape="1">
          <a:blip r:embed="rId2"/>
          <a:srcRect t="4853"/>
          <a:stretch/>
        </p:blipFill>
        <p:spPr>
          <a:xfrm>
            <a:off x="402623" y="1124812"/>
            <a:ext cx="6539598" cy="5525660"/>
          </a:xfrm>
          <a:prstGeom prst="rect">
            <a:avLst/>
          </a:prstGeom>
        </p:spPr>
      </p:pic>
      <p:pic>
        <p:nvPicPr>
          <p:cNvPr id="7" name="Imagen 6"/>
          <p:cNvPicPr>
            <a:picLocks noChangeAspect="1"/>
          </p:cNvPicPr>
          <p:nvPr/>
        </p:nvPicPr>
        <p:blipFill>
          <a:blip r:embed="rId3"/>
          <a:stretch>
            <a:fillRect/>
          </a:stretch>
        </p:blipFill>
        <p:spPr>
          <a:xfrm>
            <a:off x="7394565" y="1124812"/>
            <a:ext cx="3722614" cy="5523225"/>
          </a:xfrm>
          <a:prstGeom prst="rect">
            <a:avLst/>
          </a:prstGeom>
        </p:spPr>
      </p:pic>
    </p:spTree>
    <p:extLst>
      <p:ext uri="{BB962C8B-B14F-4D97-AF65-F5344CB8AC3E}">
        <p14:creationId xmlns:p14="http://schemas.microsoft.com/office/powerpoint/2010/main" val="7644647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4438" y="194275"/>
            <a:ext cx="9905998" cy="819955"/>
          </a:xfrm>
        </p:spPr>
        <p:txBody>
          <a:bodyPr/>
          <a:lstStyle/>
          <a:p>
            <a:r>
              <a:rPr lang="en-US" dirty="0" err="1" smtClean="0"/>
              <a:t>Integración</a:t>
            </a:r>
            <a:r>
              <a:rPr lang="en-US" dirty="0" smtClean="0"/>
              <a:t> de </a:t>
            </a:r>
            <a:r>
              <a:rPr lang="en-US" dirty="0" err="1" smtClean="0"/>
              <a:t>sistemas</a:t>
            </a:r>
            <a:r>
              <a:rPr lang="en-US" dirty="0" smtClean="0"/>
              <a:t> (</a:t>
            </a:r>
            <a:r>
              <a:rPr lang="en-US" dirty="0" err="1" smtClean="0"/>
              <a:t>i</a:t>
            </a:r>
            <a:r>
              <a:rPr lang="en-US" dirty="0" smtClean="0"/>
              <a:t>)</a:t>
            </a:r>
            <a:endParaRPr lang="es-EC" dirty="0"/>
          </a:p>
        </p:txBody>
      </p:sp>
      <p:sp>
        <p:nvSpPr>
          <p:cNvPr id="5" name="Rectángulo 4"/>
          <p:cNvSpPr/>
          <p:nvPr/>
        </p:nvSpPr>
        <p:spPr>
          <a:xfrm>
            <a:off x="2291126" y="1014230"/>
            <a:ext cx="7606570" cy="461665"/>
          </a:xfrm>
          <a:prstGeom prst="rect">
            <a:avLst/>
          </a:prstGeom>
        </p:spPr>
        <p:txBody>
          <a:bodyPr wrap="none">
            <a:spAutoFit/>
          </a:bodyPr>
          <a:lstStyle/>
          <a:p>
            <a:r>
              <a:rPr lang="en-US" sz="2400" dirty="0" smtClean="0"/>
              <a:t>ADAPTACIÓN DE COMPONENTES AL PROTOTIPO</a:t>
            </a:r>
            <a:endParaRPr lang="es-EC" sz="2400" dirty="0"/>
          </a:p>
        </p:txBody>
      </p:sp>
      <p:pic>
        <p:nvPicPr>
          <p:cNvPr id="6" name="Imagen 5"/>
          <p:cNvPicPr/>
          <p:nvPr/>
        </p:nvPicPr>
        <p:blipFill>
          <a:blip r:embed="rId2"/>
          <a:stretch>
            <a:fillRect/>
          </a:stretch>
        </p:blipFill>
        <p:spPr>
          <a:xfrm>
            <a:off x="2475448" y="1622738"/>
            <a:ext cx="6617037" cy="5048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8486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4438" y="194275"/>
            <a:ext cx="9905998" cy="819955"/>
          </a:xfrm>
        </p:spPr>
        <p:txBody>
          <a:bodyPr/>
          <a:lstStyle/>
          <a:p>
            <a:r>
              <a:rPr lang="en-US" dirty="0" err="1" smtClean="0"/>
              <a:t>Integración</a:t>
            </a:r>
            <a:r>
              <a:rPr lang="en-US" dirty="0" smtClean="0"/>
              <a:t> de </a:t>
            </a:r>
            <a:r>
              <a:rPr lang="en-US" dirty="0" err="1" smtClean="0"/>
              <a:t>sistemas</a:t>
            </a:r>
            <a:r>
              <a:rPr lang="en-US" dirty="0" smtClean="0"/>
              <a:t> (ii)</a:t>
            </a:r>
            <a:endParaRPr lang="es-EC" dirty="0"/>
          </a:p>
        </p:txBody>
      </p:sp>
      <p:sp>
        <p:nvSpPr>
          <p:cNvPr id="5" name="Rectángulo 4"/>
          <p:cNvSpPr/>
          <p:nvPr/>
        </p:nvSpPr>
        <p:spPr>
          <a:xfrm>
            <a:off x="394438" y="1014230"/>
            <a:ext cx="1677062" cy="461665"/>
          </a:xfrm>
          <a:prstGeom prst="rect">
            <a:avLst/>
          </a:prstGeom>
        </p:spPr>
        <p:txBody>
          <a:bodyPr wrap="none">
            <a:spAutoFit/>
          </a:bodyPr>
          <a:lstStyle/>
          <a:p>
            <a:r>
              <a:rPr lang="en-US" sz="2400" dirty="0" smtClean="0"/>
              <a:t>ENCODER</a:t>
            </a:r>
            <a:endParaRPr lang="es-EC" sz="2400" dirty="0"/>
          </a:p>
        </p:txBody>
      </p:sp>
      <p:pic>
        <p:nvPicPr>
          <p:cNvPr id="7" name="Imagen 6" descr="C:\Users\Diego\Desktop\Diego\Universidad\Tesis\TESIS APROBADA\Fotos\Fotos Finales\2014-01-13 14.00.43.jpg"/>
          <p:cNvPicPr/>
          <p:nvPr/>
        </p:nvPicPr>
        <p:blipFill rotWithShape="1">
          <a:blip r:embed="rId2" cstate="print">
            <a:extLst>
              <a:ext uri="{28A0092B-C50C-407E-A947-70E740481C1C}">
                <a14:useLocalDpi xmlns:a14="http://schemas.microsoft.com/office/drawing/2010/main" val="0"/>
              </a:ext>
            </a:extLst>
          </a:blip>
          <a:srcRect l="14973" t="10061" r="38842"/>
          <a:stretch/>
        </p:blipFill>
        <p:spPr bwMode="auto">
          <a:xfrm>
            <a:off x="1466851" y="1475895"/>
            <a:ext cx="2895600" cy="269810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4181242242"/>
              </p:ext>
            </p:extLst>
          </p:nvPr>
        </p:nvGraphicFramePr>
        <p:xfrm>
          <a:off x="603619" y="4468324"/>
          <a:ext cx="4622064" cy="1844040"/>
        </p:xfrm>
        <a:graphic>
          <a:graphicData uri="http://schemas.openxmlformats.org/drawingml/2006/table">
            <a:tbl>
              <a:tblPr firstRow="1" bandRow="1">
                <a:tableStyleId>{5C22544A-7EE6-4342-B048-85BDC9FD1C3A}</a:tableStyleId>
              </a:tblPr>
              <a:tblGrid>
                <a:gridCol w="4622064"/>
              </a:tblGrid>
              <a:tr h="185420">
                <a:tc>
                  <a:txBody>
                    <a:bodyPr/>
                    <a:lstStyle/>
                    <a:p>
                      <a:r>
                        <a:rPr lang="es-EC" dirty="0" smtClean="0"/>
                        <a:t>Características</a:t>
                      </a:r>
                      <a:endParaRPr lang="es-EC" dirty="0"/>
                    </a:p>
                  </a:txBody>
                  <a:tcPr/>
                </a:tc>
              </a:tr>
              <a:tr h="185420">
                <a:tc>
                  <a:txBody>
                    <a:bodyPr/>
                    <a:lstStyle/>
                    <a:p>
                      <a:r>
                        <a:rPr lang="es-EC" dirty="0" smtClean="0"/>
                        <a:t>Tiene su propio acondicionamiento</a:t>
                      </a:r>
                      <a:endParaRPr lang="es-EC" dirty="0"/>
                    </a:p>
                  </a:txBody>
                  <a:tcPr/>
                </a:tc>
              </a:tr>
              <a:tr h="1112520">
                <a:tc>
                  <a:txBody>
                    <a:bodyPr/>
                    <a:lstStyle/>
                    <a:p>
                      <a:r>
                        <a:rPr lang="es-EC" dirty="0" smtClean="0"/>
                        <a:t>Disco de baja resolución</a:t>
                      </a:r>
                      <a:r>
                        <a:rPr lang="es-EC" baseline="0" dirty="0" smtClean="0"/>
                        <a:t> manufacturado (resolución de 20)</a:t>
                      </a:r>
                      <a:endParaRPr lang="es-EC" dirty="0"/>
                    </a:p>
                  </a:txBody>
                  <a:tcPr/>
                </a:tc>
              </a:tr>
            </a:tbl>
          </a:graphicData>
        </a:graphic>
      </p:graphicFrame>
      <p:sp>
        <p:nvSpPr>
          <p:cNvPr id="6" name="Rectángulo 5"/>
          <p:cNvSpPr/>
          <p:nvPr/>
        </p:nvSpPr>
        <p:spPr>
          <a:xfrm>
            <a:off x="6680938" y="980710"/>
            <a:ext cx="2779928" cy="461665"/>
          </a:xfrm>
          <a:prstGeom prst="rect">
            <a:avLst/>
          </a:prstGeom>
        </p:spPr>
        <p:txBody>
          <a:bodyPr wrap="none">
            <a:spAutoFit/>
          </a:bodyPr>
          <a:lstStyle/>
          <a:p>
            <a:r>
              <a:rPr lang="en-US" sz="2400" dirty="0" smtClean="0"/>
              <a:t>POTENCIÓMETRO</a:t>
            </a:r>
            <a:endParaRPr lang="es-EC" sz="2400" dirty="0"/>
          </a:p>
        </p:txBody>
      </p:sp>
      <p:pic>
        <p:nvPicPr>
          <p:cNvPr id="8" name="Imagen 7"/>
          <p:cNvPicPr/>
          <p:nvPr/>
        </p:nvPicPr>
        <p:blipFill>
          <a:blip r:embed="rId3"/>
          <a:stretch>
            <a:fillRect/>
          </a:stretch>
        </p:blipFill>
        <p:spPr>
          <a:xfrm>
            <a:off x="6490176" y="1475895"/>
            <a:ext cx="3161451" cy="2575560"/>
          </a:xfrm>
          <a:prstGeom prst="rect">
            <a:avLst/>
          </a:prstGeom>
          <a:ln>
            <a:noFill/>
          </a:ln>
          <a:effectLst>
            <a:outerShdw blurRad="292100" dist="139700" dir="2700000" algn="tl" rotWithShape="0">
              <a:srgbClr val="333333">
                <a:alpha val="65000"/>
              </a:srgbClr>
            </a:outerShdw>
          </a:effectLst>
        </p:spPr>
      </p:pic>
      <p:graphicFrame>
        <p:nvGraphicFramePr>
          <p:cNvPr id="9" name="Tabla 8"/>
          <p:cNvGraphicFramePr>
            <a:graphicFrameLocks noGrp="1"/>
          </p:cNvGraphicFramePr>
          <p:nvPr>
            <p:extLst>
              <p:ext uri="{D42A27DB-BD31-4B8C-83A1-F6EECF244321}">
                <p14:modId xmlns:p14="http://schemas.microsoft.com/office/powerpoint/2010/main" val="3492955090"/>
              </p:ext>
            </p:extLst>
          </p:nvPr>
        </p:nvGraphicFramePr>
        <p:xfrm>
          <a:off x="6198336" y="4601674"/>
          <a:ext cx="4622064" cy="1403196"/>
        </p:xfrm>
        <a:graphic>
          <a:graphicData uri="http://schemas.openxmlformats.org/drawingml/2006/table">
            <a:tbl>
              <a:tblPr firstRow="1" bandRow="1">
                <a:tableStyleId>{5C22544A-7EE6-4342-B048-85BDC9FD1C3A}</a:tableStyleId>
              </a:tblPr>
              <a:tblGrid>
                <a:gridCol w="4622064"/>
              </a:tblGrid>
              <a:tr h="220825">
                <a:tc>
                  <a:txBody>
                    <a:bodyPr/>
                    <a:lstStyle/>
                    <a:p>
                      <a:r>
                        <a:rPr lang="es-EC" dirty="0" smtClean="0"/>
                        <a:t>Características</a:t>
                      </a:r>
                      <a:endParaRPr lang="es-EC" dirty="0"/>
                    </a:p>
                  </a:txBody>
                  <a:tcPr/>
                </a:tc>
              </a:tr>
              <a:tr h="220825">
                <a:tc>
                  <a:txBody>
                    <a:bodyPr/>
                    <a:lstStyle/>
                    <a:p>
                      <a:r>
                        <a:rPr lang="es-EC" dirty="0" smtClean="0"/>
                        <a:t>No</a:t>
                      </a:r>
                      <a:r>
                        <a:rPr lang="es-EC" baseline="0" dirty="0" smtClean="0"/>
                        <a:t> requiere acondicionamiento</a:t>
                      </a:r>
                      <a:endParaRPr lang="es-EC" dirty="0"/>
                    </a:p>
                  </a:txBody>
                  <a:tcPr/>
                </a:tc>
              </a:tr>
              <a:tr h="671676">
                <a:tc>
                  <a:txBody>
                    <a:bodyPr/>
                    <a:lstStyle/>
                    <a:p>
                      <a:r>
                        <a:rPr lang="es-EC" dirty="0" smtClean="0"/>
                        <a:t>Posee</a:t>
                      </a:r>
                      <a:r>
                        <a:rPr lang="es-EC" baseline="0" dirty="0" smtClean="0"/>
                        <a:t> acople mecánico</a:t>
                      </a:r>
                      <a:endParaRPr lang="es-EC" dirty="0"/>
                    </a:p>
                  </a:txBody>
                  <a:tcPr/>
                </a:tc>
              </a:tr>
            </a:tbl>
          </a:graphicData>
        </a:graphic>
      </p:graphicFrame>
    </p:spTree>
    <p:extLst>
      <p:ext uri="{BB962C8B-B14F-4D97-AF65-F5344CB8AC3E}">
        <p14:creationId xmlns:p14="http://schemas.microsoft.com/office/powerpoint/2010/main" val="3049067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4742" y="300508"/>
            <a:ext cx="11170790" cy="858592"/>
          </a:xfrm>
        </p:spPr>
        <p:txBody>
          <a:bodyPr>
            <a:normAutofit fontScale="90000"/>
          </a:bodyPr>
          <a:lstStyle/>
          <a:p>
            <a:r>
              <a:rPr lang="en-US" dirty="0" err="1" smtClean="0"/>
              <a:t>Validación</a:t>
            </a:r>
            <a:r>
              <a:rPr lang="en-US" dirty="0" smtClean="0"/>
              <a:t>.- </a:t>
            </a:r>
            <a:r>
              <a:rPr lang="en-US" dirty="0" smtClean="0"/>
              <a:t>CARACTERÍSTICAS </a:t>
            </a:r>
            <a:r>
              <a:rPr lang="en-US" dirty="0" smtClean="0"/>
              <a:t>FINALES DEL PROTOTIPO</a:t>
            </a:r>
            <a:endParaRPr lang="es-EC" dirty="0"/>
          </a:p>
        </p:txBody>
      </p:sp>
      <p:graphicFrame>
        <p:nvGraphicFramePr>
          <p:cNvPr id="4" name="Marcador de contenido 3"/>
          <p:cNvGraphicFramePr>
            <a:graphicFrameLocks noGrp="1"/>
          </p:cNvGraphicFramePr>
          <p:nvPr>
            <p:ph idx="1"/>
            <p:extLst/>
          </p:nvPr>
        </p:nvGraphicFramePr>
        <p:xfrm>
          <a:off x="329969" y="1236373"/>
          <a:ext cx="8298875" cy="5371918"/>
        </p:xfrm>
        <a:graphic>
          <a:graphicData uri="http://schemas.openxmlformats.org/drawingml/2006/table">
            <a:tbl>
              <a:tblPr firstRow="1" firstCol="1" bandRow="1">
                <a:tableStyleId>{5C22544A-7EE6-4342-B048-85BDC9FD1C3A}</a:tableStyleId>
              </a:tblPr>
              <a:tblGrid>
                <a:gridCol w="3772534"/>
                <a:gridCol w="4526341"/>
              </a:tblGrid>
              <a:tr h="208645">
                <a:tc gridSpan="2">
                  <a:txBody>
                    <a:bodyPr/>
                    <a:lstStyle/>
                    <a:p>
                      <a:pPr algn="ctr">
                        <a:lnSpc>
                          <a:spcPct val="115000"/>
                        </a:lnSpc>
                        <a:spcAft>
                          <a:spcPts val="0"/>
                        </a:spcAft>
                      </a:pPr>
                      <a:r>
                        <a:rPr lang="es-EC" sz="1800" dirty="0">
                          <a:effectLst/>
                        </a:rPr>
                        <a:t>Características principales ROMOV</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hMerge="1">
                  <a:txBody>
                    <a:bodyPr/>
                    <a:lstStyle/>
                    <a:p>
                      <a:endParaRPr lang="es-EC"/>
                    </a:p>
                  </a:txBody>
                  <a:tcPr/>
                </a:tc>
              </a:tr>
              <a:tr h="226177">
                <a:tc gridSpan="2">
                  <a:txBody>
                    <a:bodyPr/>
                    <a:lstStyle/>
                    <a:p>
                      <a:pPr algn="ctr">
                        <a:lnSpc>
                          <a:spcPct val="115000"/>
                        </a:lnSpc>
                        <a:spcAft>
                          <a:spcPts val="0"/>
                        </a:spcAft>
                      </a:pPr>
                      <a:r>
                        <a:rPr lang="es-EC" sz="1500" u="sng" dirty="0">
                          <a:effectLst/>
                        </a:rPr>
                        <a:t>Subsistema Mecánico</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hMerge="1">
                  <a:txBody>
                    <a:bodyPr/>
                    <a:lstStyle/>
                    <a:p>
                      <a:endParaRPr lang="es-EC"/>
                    </a:p>
                  </a:txBody>
                  <a:tcPr/>
                </a:tc>
              </a:tr>
              <a:tr h="226177">
                <a:tc>
                  <a:txBody>
                    <a:bodyPr/>
                    <a:lstStyle/>
                    <a:p>
                      <a:pPr>
                        <a:lnSpc>
                          <a:spcPct val="115000"/>
                        </a:lnSpc>
                        <a:spcAft>
                          <a:spcPts val="0"/>
                        </a:spcAft>
                      </a:pPr>
                      <a:r>
                        <a:rPr lang="es-EC" sz="1500" dirty="0" smtClean="0">
                          <a:effectLst/>
                        </a:rPr>
                        <a:t>Número </a:t>
                      </a:r>
                      <a:r>
                        <a:rPr lang="es-EC" sz="1500" dirty="0">
                          <a:effectLst/>
                        </a:rPr>
                        <a:t>de ruedas</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Cuatro</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a:txBody>
                    <a:bodyPr/>
                    <a:lstStyle/>
                    <a:p>
                      <a:pPr>
                        <a:lnSpc>
                          <a:spcPct val="115000"/>
                        </a:lnSpc>
                        <a:spcAft>
                          <a:spcPts val="0"/>
                        </a:spcAft>
                      </a:pPr>
                      <a:r>
                        <a:rPr lang="es-EC" sz="1500" dirty="0">
                          <a:effectLst/>
                        </a:rPr>
                        <a:t>Tracción</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Trasera</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a:txBody>
                    <a:bodyPr/>
                    <a:lstStyle/>
                    <a:p>
                      <a:pPr>
                        <a:lnSpc>
                          <a:spcPct val="115000"/>
                        </a:lnSpc>
                        <a:spcAft>
                          <a:spcPts val="0"/>
                        </a:spcAft>
                      </a:pPr>
                      <a:r>
                        <a:rPr lang="es-EC" sz="1500" dirty="0">
                          <a:effectLst/>
                        </a:rPr>
                        <a:t>Dirección</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Mecanismo Ackerman</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a:txBody>
                    <a:bodyPr/>
                    <a:lstStyle/>
                    <a:p>
                      <a:pPr>
                        <a:lnSpc>
                          <a:spcPct val="115000"/>
                        </a:lnSpc>
                        <a:spcAft>
                          <a:spcPts val="0"/>
                        </a:spcAft>
                      </a:pPr>
                      <a:r>
                        <a:rPr lang="es-EC" sz="1500" dirty="0">
                          <a:effectLst/>
                        </a:rPr>
                        <a:t>Peso</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15.8 Kg</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a:txBody>
                    <a:bodyPr/>
                    <a:lstStyle/>
                    <a:p>
                      <a:pPr>
                        <a:lnSpc>
                          <a:spcPct val="115000"/>
                        </a:lnSpc>
                        <a:spcAft>
                          <a:spcPts val="0"/>
                        </a:spcAft>
                      </a:pPr>
                      <a:r>
                        <a:rPr lang="es-EC" sz="1500" dirty="0">
                          <a:effectLst/>
                        </a:rPr>
                        <a:t>Carga a soportar</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10 Kg</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a:txBody>
                    <a:bodyPr/>
                    <a:lstStyle/>
                    <a:p>
                      <a:pPr>
                        <a:lnSpc>
                          <a:spcPct val="115000"/>
                        </a:lnSpc>
                        <a:spcAft>
                          <a:spcPts val="0"/>
                        </a:spcAft>
                      </a:pPr>
                      <a:r>
                        <a:rPr lang="es-EC" sz="1500" dirty="0">
                          <a:effectLst/>
                        </a:rPr>
                        <a:t>Material de la carcasa</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Fibra de vidrio</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gridSpan="2">
                  <a:txBody>
                    <a:bodyPr/>
                    <a:lstStyle/>
                    <a:p>
                      <a:pPr algn="ctr">
                        <a:lnSpc>
                          <a:spcPct val="115000"/>
                        </a:lnSpc>
                        <a:spcAft>
                          <a:spcPts val="0"/>
                        </a:spcAft>
                      </a:pPr>
                      <a:r>
                        <a:rPr lang="es-EC" sz="1500" u="sng" dirty="0">
                          <a:effectLst/>
                        </a:rPr>
                        <a:t>Subsistema Electrónico</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hMerge="1">
                  <a:txBody>
                    <a:bodyPr/>
                    <a:lstStyle/>
                    <a:p>
                      <a:endParaRPr lang="es-EC"/>
                    </a:p>
                  </a:txBody>
                  <a:tcPr/>
                </a:tc>
              </a:tr>
              <a:tr h="226177">
                <a:tc>
                  <a:txBody>
                    <a:bodyPr/>
                    <a:lstStyle/>
                    <a:p>
                      <a:pPr>
                        <a:lnSpc>
                          <a:spcPct val="115000"/>
                        </a:lnSpc>
                        <a:spcAft>
                          <a:spcPts val="0"/>
                        </a:spcAft>
                      </a:pPr>
                      <a:r>
                        <a:rPr lang="es-EC" sz="1500" dirty="0">
                          <a:effectLst/>
                        </a:rPr>
                        <a:t>Actuadores</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Servo </a:t>
                      </a:r>
                      <a:r>
                        <a:rPr lang="es-EC" sz="1500" dirty="0" err="1">
                          <a:effectLst/>
                        </a:rPr>
                        <a:t>Torxis</a:t>
                      </a:r>
                      <a:r>
                        <a:rPr lang="es-EC" sz="1500" dirty="0">
                          <a:effectLst/>
                        </a:rPr>
                        <a:t> y Motor DC</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844320">
                <a:tc>
                  <a:txBody>
                    <a:bodyPr/>
                    <a:lstStyle/>
                    <a:p>
                      <a:pPr>
                        <a:lnSpc>
                          <a:spcPct val="115000"/>
                        </a:lnSpc>
                        <a:spcAft>
                          <a:spcPts val="0"/>
                        </a:spcAft>
                      </a:pPr>
                      <a:r>
                        <a:rPr lang="es-EC" sz="1500" dirty="0">
                          <a:effectLst/>
                        </a:rPr>
                        <a:t>Sensores</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Sensor óptico con encoder de </a:t>
                      </a:r>
                      <a:r>
                        <a:rPr lang="es-EC" sz="1500" dirty="0" err="1">
                          <a:effectLst/>
                        </a:rPr>
                        <a:t>duralon</a:t>
                      </a:r>
                      <a:r>
                        <a:rPr lang="es-EC" sz="1500" dirty="0">
                          <a:effectLst/>
                        </a:rPr>
                        <a:t>, acelerómetro MMS7361L, 4 sensores ultrasónicos HC – SR04 y potenciómetro rotatorio.</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a:txBody>
                    <a:bodyPr/>
                    <a:lstStyle/>
                    <a:p>
                      <a:pPr>
                        <a:lnSpc>
                          <a:spcPct val="115000"/>
                        </a:lnSpc>
                        <a:spcAft>
                          <a:spcPts val="0"/>
                        </a:spcAft>
                      </a:pPr>
                      <a:r>
                        <a:rPr lang="es-EC" sz="1500">
                          <a:effectLst/>
                        </a:rPr>
                        <a:t>Microcontrolador</a:t>
                      </a:r>
                      <a:endParaRPr lang="es-EC" sz="150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err="1">
                          <a:effectLst/>
                        </a:rPr>
                        <a:t>Arduino</a:t>
                      </a:r>
                      <a:r>
                        <a:rPr lang="es-EC" sz="1500" dirty="0">
                          <a:effectLst/>
                        </a:rPr>
                        <a:t> Mega 2560</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324430">
                <a:tc>
                  <a:txBody>
                    <a:bodyPr/>
                    <a:lstStyle/>
                    <a:p>
                      <a:pPr>
                        <a:lnSpc>
                          <a:spcPct val="115000"/>
                        </a:lnSpc>
                        <a:spcAft>
                          <a:spcPts val="0"/>
                        </a:spcAft>
                      </a:pPr>
                      <a:r>
                        <a:rPr lang="es-EC" sz="1500">
                          <a:effectLst/>
                        </a:rPr>
                        <a:t>Comunicación</a:t>
                      </a:r>
                      <a:endParaRPr lang="es-EC" sz="150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Serial, mediante módulos XBEE</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gridSpan="2">
                  <a:txBody>
                    <a:bodyPr/>
                    <a:lstStyle/>
                    <a:p>
                      <a:pPr algn="ctr">
                        <a:lnSpc>
                          <a:spcPct val="115000"/>
                        </a:lnSpc>
                        <a:spcAft>
                          <a:spcPts val="0"/>
                        </a:spcAft>
                      </a:pPr>
                      <a:r>
                        <a:rPr lang="es-EC" sz="1500" u="sng" dirty="0">
                          <a:effectLst/>
                        </a:rPr>
                        <a:t>Subsistema de Control</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hMerge="1">
                  <a:txBody>
                    <a:bodyPr/>
                    <a:lstStyle/>
                    <a:p>
                      <a:endParaRPr lang="es-EC"/>
                    </a:p>
                  </a:txBody>
                  <a:tcPr/>
                </a:tc>
              </a:tr>
              <a:tr h="226177">
                <a:tc>
                  <a:txBody>
                    <a:bodyPr/>
                    <a:lstStyle/>
                    <a:p>
                      <a:pPr>
                        <a:lnSpc>
                          <a:spcPct val="115000"/>
                        </a:lnSpc>
                        <a:spcAft>
                          <a:spcPts val="0"/>
                        </a:spcAft>
                      </a:pPr>
                      <a:r>
                        <a:rPr lang="es-EC" sz="1500">
                          <a:effectLst/>
                        </a:rPr>
                        <a:t>Instrumento</a:t>
                      </a:r>
                      <a:endParaRPr lang="es-EC" sz="150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Computador portátil</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a:txBody>
                    <a:bodyPr/>
                    <a:lstStyle/>
                    <a:p>
                      <a:pPr>
                        <a:lnSpc>
                          <a:spcPct val="115000"/>
                        </a:lnSpc>
                        <a:spcAft>
                          <a:spcPts val="0"/>
                        </a:spcAft>
                      </a:pPr>
                      <a:r>
                        <a:rPr lang="es-EC" sz="1500">
                          <a:effectLst/>
                        </a:rPr>
                        <a:t>Software</a:t>
                      </a:r>
                      <a:endParaRPr lang="es-EC" sz="150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err="1">
                          <a:effectLst/>
                        </a:rPr>
                        <a:t>Matlab</a:t>
                      </a:r>
                      <a:r>
                        <a:rPr lang="es-EC" sz="1500" dirty="0">
                          <a:effectLst/>
                        </a:rPr>
                        <a:t> y </a:t>
                      </a:r>
                      <a:r>
                        <a:rPr lang="es-EC" sz="1500" dirty="0" err="1">
                          <a:effectLst/>
                        </a:rPr>
                        <a:t>Arduino</a:t>
                      </a:r>
                      <a:r>
                        <a:rPr lang="es-EC" sz="1500" dirty="0">
                          <a:effectLst/>
                        </a:rPr>
                        <a:t> 1.5.2</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r h="226177">
                <a:tc>
                  <a:txBody>
                    <a:bodyPr/>
                    <a:lstStyle/>
                    <a:p>
                      <a:pPr>
                        <a:lnSpc>
                          <a:spcPct val="115000"/>
                        </a:lnSpc>
                        <a:spcAft>
                          <a:spcPts val="0"/>
                        </a:spcAft>
                      </a:pPr>
                      <a:r>
                        <a:rPr lang="es-EC" sz="1500" dirty="0">
                          <a:effectLst/>
                        </a:rPr>
                        <a:t>Dialogo Humano - Prototipo</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c>
                  <a:txBody>
                    <a:bodyPr/>
                    <a:lstStyle/>
                    <a:p>
                      <a:pPr>
                        <a:lnSpc>
                          <a:spcPct val="115000"/>
                        </a:lnSpc>
                        <a:spcAft>
                          <a:spcPts val="0"/>
                        </a:spcAft>
                      </a:pPr>
                      <a:r>
                        <a:rPr lang="es-EC" sz="1500" dirty="0">
                          <a:effectLst/>
                        </a:rPr>
                        <a:t>Interfaz gráfica (HMI)</a:t>
                      </a:r>
                      <a:endParaRPr lang="es-EC" sz="1500" dirty="0">
                        <a:effectLst/>
                        <a:latin typeface="Calibri" panose="020F0502020204030204" pitchFamily="34" charset="0"/>
                        <a:ea typeface="Batang" panose="02030600000101010101" pitchFamily="18" charset="-127"/>
                        <a:cs typeface="Times New Roman" panose="02020603050405020304" pitchFamily="18" charset="0"/>
                      </a:endParaRPr>
                    </a:p>
                  </a:txBody>
                  <a:tcPr marL="46307" marR="46307" marT="0" marB="0"/>
                </a:tc>
              </a:tr>
            </a:tbl>
          </a:graphicData>
        </a:graphic>
      </p:graphicFrame>
      <p:pic>
        <p:nvPicPr>
          <p:cNvPr id="5" name="Imagen 4" descr="C:\Users\Patricio\AppData\Local\Microsoft\Windows\Temporary Internet Files\Content.Word\20140319_194721.jpg"/>
          <p:cNvPicPr/>
          <p:nvPr/>
        </p:nvPicPr>
        <p:blipFill rotWithShape="1">
          <a:blip r:embed="rId2" cstate="print">
            <a:extLst>
              <a:ext uri="{28A0092B-C50C-407E-A947-70E740481C1C}">
                <a14:useLocalDpi xmlns:a14="http://schemas.microsoft.com/office/drawing/2010/main" val="0"/>
              </a:ext>
            </a:extLst>
          </a:blip>
          <a:srcRect l="20289" t="26135" r="12484" b="2797"/>
          <a:stretch/>
        </p:blipFill>
        <p:spPr bwMode="auto">
          <a:xfrm>
            <a:off x="8822028" y="2704563"/>
            <a:ext cx="3161903" cy="234690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5882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7917" y="911921"/>
            <a:ext cx="4252222" cy="1075905"/>
          </a:xfrm>
        </p:spPr>
        <p:txBody>
          <a:bodyPr>
            <a:normAutofit/>
          </a:bodyPr>
          <a:lstStyle/>
          <a:p>
            <a:pPr algn="ctr"/>
            <a:r>
              <a:rPr lang="en-US" dirty="0" smtClean="0"/>
              <a:t>SEGUIMIENTO DEL CONTROLADOR</a:t>
            </a:r>
            <a:endParaRPr lang="es-EC" dirty="0"/>
          </a:p>
        </p:txBody>
      </p:sp>
      <p:pic>
        <p:nvPicPr>
          <p:cNvPr id="4" name="Imagen 3"/>
          <p:cNvPicPr/>
          <p:nvPr/>
        </p:nvPicPr>
        <p:blipFill>
          <a:blip r:embed="rId2"/>
          <a:stretch>
            <a:fillRect/>
          </a:stretch>
        </p:blipFill>
        <p:spPr>
          <a:xfrm>
            <a:off x="543617" y="2184443"/>
            <a:ext cx="5375659" cy="3606757"/>
          </a:xfrm>
          <a:prstGeom prst="rect">
            <a:avLst/>
          </a:prstGeom>
          <a:ln>
            <a:noFill/>
          </a:ln>
          <a:effectLst>
            <a:outerShdw blurRad="292100" dist="139700" dir="2700000" algn="tl" rotWithShape="0">
              <a:srgbClr val="333333">
                <a:alpha val="65000"/>
              </a:srgbClr>
            </a:outerShdw>
          </a:effectLst>
        </p:spPr>
      </p:pic>
      <p:pic>
        <p:nvPicPr>
          <p:cNvPr id="5" name="Imagen 4"/>
          <p:cNvPicPr/>
          <p:nvPr/>
        </p:nvPicPr>
        <p:blipFill>
          <a:blip r:embed="rId3"/>
          <a:stretch>
            <a:fillRect/>
          </a:stretch>
        </p:blipFill>
        <p:spPr>
          <a:xfrm>
            <a:off x="6488208" y="2184443"/>
            <a:ext cx="5120695" cy="3606757"/>
          </a:xfrm>
          <a:prstGeom prst="rect">
            <a:avLst/>
          </a:prstGeom>
          <a:ln>
            <a:noFill/>
          </a:ln>
          <a:effectLst>
            <a:outerShdw blurRad="292100" dist="139700" dir="2700000" algn="tl" rotWithShape="0">
              <a:srgbClr val="333333">
                <a:alpha val="65000"/>
              </a:srgbClr>
            </a:outerShdw>
          </a:effectLst>
        </p:spPr>
      </p:pic>
      <p:sp>
        <p:nvSpPr>
          <p:cNvPr id="7" name="Título 1"/>
          <p:cNvSpPr txBox="1">
            <a:spLocks/>
          </p:cNvSpPr>
          <p:nvPr/>
        </p:nvSpPr>
        <p:spPr>
          <a:xfrm>
            <a:off x="6753708" y="911920"/>
            <a:ext cx="4252222" cy="107590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DETECCIÓN DE OBSTÁCULOS</a:t>
            </a:r>
            <a:endParaRPr lang="es-EC" dirty="0"/>
          </a:p>
        </p:txBody>
      </p:sp>
    </p:spTree>
    <p:extLst>
      <p:ext uri="{BB962C8B-B14F-4D97-AF65-F5344CB8AC3E}">
        <p14:creationId xmlns:p14="http://schemas.microsoft.com/office/powerpoint/2010/main" val="1236681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smtClean="0"/>
              <a:t>alcance</a:t>
            </a:r>
            <a:endParaRPr lang="es-EC" dirty="0"/>
          </a:p>
        </p:txBody>
      </p:sp>
      <p:sp>
        <p:nvSpPr>
          <p:cNvPr id="4" name="Rectángulo redondeado 3"/>
          <p:cNvSpPr/>
          <p:nvPr/>
        </p:nvSpPr>
        <p:spPr>
          <a:xfrm>
            <a:off x="5081156" y="3165564"/>
            <a:ext cx="1776846" cy="72736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ROMOV V1.0</a:t>
            </a:r>
            <a:endParaRPr lang="es-EC" dirty="0"/>
          </a:p>
        </p:txBody>
      </p:sp>
      <p:sp>
        <p:nvSpPr>
          <p:cNvPr id="5" name="Rectángulo redondeado 4"/>
          <p:cNvSpPr/>
          <p:nvPr/>
        </p:nvSpPr>
        <p:spPr>
          <a:xfrm>
            <a:off x="8818705" y="3076278"/>
            <a:ext cx="2050471" cy="90593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a:t>4</a:t>
            </a:r>
            <a:r>
              <a:rPr lang="es-EC" dirty="0" smtClean="0"/>
              <a:t>. Estructura que soporte 10kg de carga</a:t>
            </a:r>
            <a:endParaRPr lang="es-EC" dirty="0"/>
          </a:p>
        </p:txBody>
      </p:sp>
      <p:sp>
        <p:nvSpPr>
          <p:cNvPr id="6" name="Rectángulo redondeado 5"/>
          <p:cNvSpPr/>
          <p:nvPr/>
        </p:nvSpPr>
        <p:spPr>
          <a:xfrm>
            <a:off x="1125277" y="3143250"/>
            <a:ext cx="2059169" cy="72736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a:t>8</a:t>
            </a:r>
            <a:r>
              <a:rPr lang="es-EC" dirty="0" smtClean="0"/>
              <a:t>. Percepción</a:t>
            </a:r>
            <a:r>
              <a:rPr lang="en-US" dirty="0" smtClean="0"/>
              <a:t> de </a:t>
            </a:r>
            <a:r>
              <a:rPr lang="es-EC" dirty="0" smtClean="0"/>
              <a:t>entorno</a:t>
            </a:r>
            <a:endParaRPr lang="es-EC" dirty="0"/>
          </a:p>
        </p:txBody>
      </p:sp>
      <p:sp>
        <p:nvSpPr>
          <p:cNvPr id="7" name="Rectángulo redondeado 6"/>
          <p:cNvSpPr/>
          <p:nvPr/>
        </p:nvSpPr>
        <p:spPr>
          <a:xfrm>
            <a:off x="7452961" y="5003522"/>
            <a:ext cx="2088971" cy="853585"/>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a:t>5</a:t>
            </a:r>
            <a:r>
              <a:rPr lang="es-EC" dirty="0" smtClean="0"/>
              <a:t>. Recorrido de Trayectorias planificadas</a:t>
            </a:r>
            <a:endParaRPr lang="es-EC" dirty="0"/>
          </a:p>
        </p:txBody>
      </p:sp>
      <p:sp>
        <p:nvSpPr>
          <p:cNvPr id="8" name="Rectángulo redondeado 7"/>
          <p:cNvSpPr/>
          <p:nvPr/>
        </p:nvSpPr>
        <p:spPr>
          <a:xfrm>
            <a:off x="2695952" y="5011709"/>
            <a:ext cx="1776846" cy="72736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a:t>7</a:t>
            </a:r>
            <a:r>
              <a:rPr lang="es-EC" dirty="0" smtClean="0"/>
              <a:t>. </a:t>
            </a:r>
            <a:r>
              <a:rPr lang="es-EC" dirty="0" err="1" smtClean="0"/>
              <a:t>Odometría</a:t>
            </a:r>
            <a:endParaRPr lang="es-EC" dirty="0"/>
          </a:p>
        </p:txBody>
      </p:sp>
      <p:sp>
        <p:nvSpPr>
          <p:cNvPr id="9" name="Rectángulo redondeado 8"/>
          <p:cNvSpPr/>
          <p:nvPr/>
        </p:nvSpPr>
        <p:spPr>
          <a:xfrm>
            <a:off x="4845211" y="4877187"/>
            <a:ext cx="2305051" cy="1430882"/>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a:t>6</a:t>
            </a:r>
            <a:r>
              <a:rPr lang="es-EC" dirty="0" smtClean="0"/>
              <a:t>. Comunicación inalámbrica utilizando computador portátil</a:t>
            </a:r>
            <a:endParaRPr lang="es-EC" dirty="0"/>
          </a:p>
        </p:txBody>
      </p:sp>
      <p:sp>
        <p:nvSpPr>
          <p:cNvPr id="10" name="Rectángulo redondeado 9"/>
          <p:cNvSpPr/>
          <p:nvPr/>
        </p:nvSpPr>
        <p:spPr>
          <a:xfrm>
            <a:off x="2584391" y="1533486"/>
            <a:ext cx="1776846" cy="859382"/>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t>1. Diseño mecánico y electrónico</a:t>
            </a:r>
            <a:endParaRPr lang="es-EC" dirty="0"/>
          </a:p>
        </p:txBody>
      </p:sp>
      <p:sp>
        <p:nvSpPr>
          <p:cNvPr id="11" name="Rectángulo redondeado 10"/>
          <p:cNvSpPr/>
          <p:nvPr/>
        </p:nvSpPr>
        <p:spPr>
          <a:xfrm>
            <a:off x="4825712" y="1213784"/>
            <a:ext cx="2266948" cy="117417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t>2. Dirección mediante mecanismo </a:t>
            </a:r>
            <a:r>
              <a:rPr lang="es-EC" dirty="0" err="1" smtClean="0"/>
              <a:t>Ackerman</a:t>
            </a:r>
            <a:endParaRPr lang="es-EC" dirty="0"/>
          </a:p>
        </p:txBody>
      </p:sp>
      <p:sp>
        <p:nvSpPr>
          <p:cNvPr id="12" name="Rectángulo redondeado 11"/>
          <p:cNvSpPr/>
          <p:nvPr/>
        </p:nvSpPr>
        <p:spPr>
          <a:xfrm>
            <a:off x="7983497" y="1707574"/>
            <a:ext cx="1776846" cy="72736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t>3. Tracción trasera</a:t>
            </a:r>
            <a:endParaRPr lang="es-EC" dirty="0"/>
          </a:p>
        </p:txBody>
      </p:sp>
      <p:sp>
        <p:nvSpPr>
          <p:cNvPr id="13" name="Flecha arriba 12"/>
          <p:cNvSpPr/>
          <p:nvPr/>
        </p:nvSpPr>
        <p:spPr>
          <a:xfrm>
            <a:off x="5818909" y="2576945"/>
            <a:ext cx="280555" cy="5091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arriba 13"/>
          <p:cNvSpPr/>
          <p:nvPr/>
        </p:nvSpPr>
        <p:spPr>
          <a:xfrm rot="10800000">
            <a:off x="5829301" y="4114499"/>
            <a:ext cx="280555" cy="5091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derecha 14"/>
          <p:cNvSpPr/>
          <p:nvPr/>
        </p:nvSpPr>
        <p:spPr>
          <a:xfrm>
            <a:off x="7200900" y="3356264"/>
            <a:ext cx="1569027" cy="301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derecha 15"/>
          <p:cNvSpPr/>
          <p:nvPr/>
        </p:nvSpPr>
        <p:spPr>
          <a:xfrm rot="10800000">
            <a:off x="3295652" y="3322968"/>
            <a:ext cx="1569027" cy="301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arriba 16"/>
          <p:cNvSpPr/>
          <p:nvPr/>
        </p:nvSpPr>
        <p:spPr>
          <a:xfrm rot="3368899">
            <a:off x="7312684" y="2329458"/>
            <a:ext cx="280555" cy="926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arriba 17"/>
          <p:cNvSpPr/>
          <p:nvPr/>
        </p:nvSpPr>
        <p:spPr>
          <a:xfrm rot="18872973">
            <a:off x="4505584" y="2329458"/>
            <a:ext cx="280555" cy="9260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lecha arriba 18"/>
          <p:cNvSpPr/>
          <p:nvPr/>
        </p:nvSpPr>
        <p:spPr>
          <a:xfrm rot="13179284">
            <a:off x="4487471" y="3816531"/>
            <a:ext cx="280555" cy="12723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Flecha arriba 19"/>
          <p:cNvSpPr/>
          <p:nvPr/>
        </p:nvSpPr>
        <p:spPr>
          <a:xfrm rot="8112117">
            <a:off x="7181205" y="3769318"/>
            <a:ext cx="280555" cy="11976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66453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13" y="609600"/>
            <a:ext cx="9905998" cy="755561"/>
          </a:xfrm>
        </p:spPr>
        <p:txBody>
          <a:bodyPr/>
          <a:lstStyle/>
          <a:p>
            <a:r>
              <a:rPr lang="en-US" dirty="0" smtClean="0"/>
              <a:t>CUMPLIMIENTO DE LAS TRAYECTORIAS</a:t>
            </a:r>
            <a:endParaRPr lang="es-EC" dirty="0"/>
          </a:p>
        </p:txBody>
      </p:sp>
      <p:sp>
        <p:nvSpPr>
          <p:cNvPr id="3" name="Marcador de contenido 2"/>
          <p:cNvSpPr>
            <a:spLocks noGrp="1"/>
          </p:cNvSpPr>
          <p:nvPr>
            <p:ph idx="1"/>
          </p:nvPr>
        </p:nvSpPr>
        <p:spPr/>
        <p:txBody>
          <a:bodyPr/>
          <a:lstStyle/>
          <a:p>
            <a:endParaRPr lang="es-EC" dirty="0"/>
          </a:p>
        </p:txBody>
      </p:sp>
      <p:pic>
        <p:nvPicPr>
          <p:cNvPr id="4" name="Imagen 3"/>
          <p:cNvPicPr/>
          <p:nvPr/>
        </p:nvPicPr>
        <p:blipFill>
          <a:blip r:embed="rId2"/>
          <a:stretch>
            <a:fillRect/>
          </a:stretch>
        </p:blipFill>
        <p:spPr>
          <a:xfrm>
            <a:off x="309093" y="1701084"/>
            <a:ext cx="4997003" cy="3386071"/>
          </a:xfrm>
          <a:prstGeom prst="rect">
            <a:avLst/>
          </a:prstGeom>
          <a:noFill/>
          <a:ln>
            <a:noFill/>
          </a:ln>
        </p:spPr>
      </p:pic>
      <p:pic>
        <p:nvPicPr>
          <p:cNvPr id="6" name="Imagen 5"/>
          <p:cNvPicPr/>
          <p:nvPr/>
        </p:nvPicPr>
        <p:blipFill rotWithShape="1">
          <a:blip r:embed="rId3"/>
          <a:srcRect l="9565" r="9312"/>
          <a:stretch/>
        </p:blipFill>
        <p:spPr bwMode="auto">
          <a:xfrm>
            <a:off x="7237928" y="1701084"/>
            <a:ext cx="4816698" cy="3141372"/>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a:blip r:embed="rId4"/>
          <a:stretch>
            <a:fillRect/>
          </a:stretch>
        </p:blipFill>
        <p:spPr>
          <a:xfrm>
            <a:off x="3818444" y="3451540"/>
            <a:ext cx="4694489" cy="3285185"/>
          </a:xfrm>
          <a:prstGeom prst="rect">
            <a:avLst/>
          </a:prstGeom>
          <a:noFill/>
          <a:ln>
            <a:noFill/>
          </a:ln>
        </p:spPr>
      </p:pic>
      <p:graphicFrame>
        <p:nvGraphicFramePr>
          <p:cNvPr id="7" name="Marcador de contenido 3"/>
          <p:cNvGraphicFramePr>
            <a:graphicFrameLocks/>
          </p:cNvGraphicFramePr>
          <p:nvPr>
            <p:extLst>
              <p:ext uri="{D42A27DB-BD31-4B8C-83A1-F6EECF244321}">
                <p14:modId xmlns:p14="http://schemas.microsoft.com/office/powerpoint/2010/main" val="4137020630"/>
              </p:ext>
            </p:extLst>
          </p:nvPr>
        </p:nvGraphicFramePr>
        <p:xfrm>
          <a:off x="9162563" y="5440678"/>
          <a:ext cx="2711757" cy="1153304"/>
        </p:xfrm>
        <a:graphic>
          <a:graphicData uri="http://schemas.openxmlformats.org/drawingml/2006/table">
            <a:tbl>
              <a:tblPr firstRow="1" firstCol="1" bandRow="1">
                <a:tableStyleId>{5C22544A-7EE6-4342-B048-85BDC9FD1C3A}</a:tableStyleId>
              </a:tblPr>
              <a:tblGrid>
                <a:gridCol w="1765167"/>
                <a:gridCol w="946590"/>
              </a:tblGrid>
              <a:tr h="288326">
                <a:tc>
                  <a:txBody>
                    <a:bodyPr/>
                    <a:lstStyle/>
                    <a:p>
                      <a:pPr algn="ctr">
                        <a:lnSpc>
                          <a:spcPct val="115000"/>
                        </a:lnSpc>
                        <a:spcAft>
                          <a:spcPts val="1000"/>
                        </a:spcAft>
                      </a:pPr>
                      <a:r>
                        <a:rPr lang="es-EC" sz="1400" dirty="0">
                          <a:effectLst/>
                        </a:rPr>
                        <a:t>TRAYECTORIA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a:effectLst/>
                        </a:rPr>
                        <a:t>ERROR</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326">
                <a:tc>
                  <a:txBody>
                    <a:bodyPr/>
                    <a:lstStyle/>
                    <a:p>
                      <a:pPr algn="ctr">
                        <a:lnSpc>
                          <a:spcPct val="115000"/>
                        </a:lnSpc>
                        <a:spcAft>
                          <a:spcPts val="1000"/>
                        </a:spcAft>
                      </a:pPr>
                      <a:r>
                        <a:rPr lang="es-EC" sz="1400" dirty="0">
                          <a:effectLst/>
                        </a:rPr>
                        <a:t>Circunferencia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dirty="0" smtClean="0">
                          <a:effectLst/>
                        </a:rPr>
                        <a:t>2.07%</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326">
                <a:tc>
                  <a:txBody>
                    <a:bodyPr/>
                    <a:lstStyle/>
                    <a:p>
                      <a:pPr algn="ctr">
                        <a:lnSpc>
                          <a:spcPct val="115000"/>
                        </a:lnSpc>
                        <a:spcAft>
                          <a:spcPts val="1000"/>
                        </a:spcAft>
                      </a:pPr>
                      <a:r>
                        <a:rPr lang="es-EC" sz="1400">
                          <a:effectLst/>
                        </a:rPr>
                        <a:t>Parábola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dirty="0" smtClean="0">
                          <a:effectLst/>
                        </a:rPr>
                        <a:t>2.53%</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8326">
                <a:tc>
                  <a:txBody>
                    <a:bodyPr/>
                    <a:lstStyle/>
                    <a:p>
                      <a:pPr algn="ctr">
                        <a:lnSpc>
                          <a:spcPct val="115000"/>
                        </a:lnSpc>
                        <a:spcAft>
                          <a:spcPts val="1000"/>
                        </a:spcAft>
                      </a:pPr>
                      <a:r>
                        <a:rPr lang="es-EC" sz="1400" dirty="0">
                          <a:effectLst/>
                        </a:rPr>
                        <a:t>Hélice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s-EC" sz="1400" dirty="0" smtClean="0">
                          <a:effectLst/>
                        </a:rPr>
                        <a:t>2.53%</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911138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5553" y="852617"/>
            <a:ext cx="9905998" cy="2872946"/>
          </a:xfrm>
        </p:spPr>
        <p:txBody>
          <a:bodyPr>
            <a:normAutofit/>
          </a:bodyPr>
          <a:lstStyle/>
          <a:p>
            <a:r>
              <a:rPr lang="en-US" sz="5300" dirty="0" smtClean="0"/>
              <a:t>ANÁLISIS ECONÓMICO Y FINANCIERO</a:t>
            </a:r>
            <a:r>
              <a:rPr lang="es-EC" dirty="0"/>
              <a:t/>
            </a:r>
            <a:br>
              <a:rPr lang="es-EC" dirty="0"/>
            </a:br>
            <a:endParaRPr lang="es-EC" dirty="0"/>
          </a:p>
        </p:txBody>
      </p:sp>
      <p:pic>
        <p:nvPicPr>
          <p:cNvPr id="11266" name="Picture 2" descr="http://www.educabarrie.org/sites/default/files/cienciapedia/destacado/crisis-economica.jpg?13382001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8053" y="3725562"/>
            <a:ext cx="3175559" cy="255818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anvicentedelcaguan-caqueta.gov.co/apc-aa-files/61303166653335636531303938616631/pago.jpg"/>
          <p:cNvPicPr>
            <a:picLocks noChangeAspect="1" noChangeArrowheads="1"/>
          </p:cNvPicPr>
          <p:nvPr/>
        </p:nvPicPr>
        <p:blipFill rotWithShape="1">
          <a:blip r:embed="rId3">
            <a:extLst>
              <a:ext uri="{28A0092B-C50C-407E-A947-70E740481C1C}">
                <a14:useLocalDpi xmlns:a14="http://schemas.microsoft.com/office/drawing/2010/main" val="0"/>
              </a:ext>
            </a:extLst>
          </a:blip>
          <a:srcRect t="3646" b="6971"/>
          <a:stretch/>
        </p:blipFill>
        <p:spPr bwMode="auto">
          <a:xfrm>
            <a:off x="867216" y="3656459"/>
            <a:ext cx="3102270" cy="262729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2.bp.blogspot.com/_a_DsDVIlIcE/TAim_e1ew5I/AAAAAAAAAC8/eRYONy7JooY/s1600/ANALI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660" y="3944162"/>
            <a:ext cx="2832219" cy="212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5539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13" y="609600"/>
            <a:ext cx="4795748" cy="987380"/>
          </a:xfrm>
        </p:spPr>
        <p:txBody>
          <a:bodyPr>
            <a:normAutofit fontScale="90000"/>
          </a:bodyPr>
          <a:lstStyle/>
          <a:p>
            <a:pPr algn="ctr"/>
            <a:r>
              <a:rPr lang="en-US" dirty="0" smtClean="0"/>
              <a:t>PRESUPUESTO TOTAL</a:t>
            </a:r>
            <a:br>
              <a:rPr lang="en-US" dirty="0" smtClean="0"/>
            </a:br>
            <a:r>
              <a:rPr lang="en-US" dirty="0" smtClean="0"/>
              <a:t>PROTOTIPO - ROMOV</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24069164"/>
              </p:ext>
            </p:extLst>
          </p:nvPr>
        </p:nvGraphicFramePr>
        <p:xfrm>
          <a:off x="1034415" y="1700229"/>
          <a:ext cx="5108808" cy="5029200"/>
        </p:xfrm>
        <a:graphic>
          <a:graphicData uri="http://schemas.openxmlformats.org/drawingml/2006/table">
            <a:tbl>
              <a:tblPr firstRow="1" firstCol="1" bandRow="1">
                <a:tableStyleId>{5C22544A-7EE6-4342-B048-85BDC9FD1C3A}</a:tableStyleId>
              </a:tblPr>
              <a:tblGrid>
                <a:gridCol w="3117102"/>
                <a:gridCol w="1991706"/>
              </a:tblGrid>
              <a:tr h="387463">
                <a:tc>
                  <a:txBody>
                    <a:bodyPr/>
                    <a:lstStyle/>
                    <a:p>
                      <a:pPr algn="ctr">
                        <a:lnSpc>
                          <a:spcPct val="150000"/>
                        </a:lnSpc>
                        <a:spcAft>
                          <a:spcPts val="0"/>
                        </a:spcAft>
                      </a:pPr>
                      <a:r>
                        <a:rPr lang="es-EC" sz="2000" dirty="0">
                          <a:effectLst/>
                        </a:rPr>
                        <a:t>Descripción</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Subtotal</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87463">
                <a:tc>
                  <a:txBody>
                    <a:bodyPr/>
                    <a:lstStyle/>
                    <a:p>
                      <a:pPr>
                        <a:lnSpc>
                          <a:spcPct val="150000"/>
                        </a:lnSpc>
                        <a:spcAft>
                          <a:spcPts val="0"/>
                        </a:spcAft>
                      </a:pPr>
                      <a:r>
                        <a:rPr lang="es-EC" sz="2000" u="sng" dirty="0">
                          <a:solidFill>
                            <a:srgbClr val="FFC000"/>
                          </a:solidFill>
                          <a:effectLst/>
                        </a:rPr>
                        <a:t>Costos Directos</a:t>
                      </a:r>
                      <a:endParaRPr lang="es-EC" sz="2000" dirty="0">
                        <a:solidFill>
                          <a:srgbClr val="FFC000"/>
                        </a:solidFill>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endParaRPr lang="es-EC" sz="1800">
                        <a:effectLst/>
                        <a:latin typeface="Calibri" panose="020F0502020204030204" pitchFamily="34" charset="0"/>
                      </a:endParaRPr>
                    </a:p>
                  </a:txBody>
                  <a:tcPr marL="68580" marR="68580" marT="0" marB="0"/>
                </a:tc>
              </a:tr>
              <a:tr h="387565">
                <a:tc>
                  <a:txBody>
                    <a:bodyPr/>
                    <a:lstStyle/>
                    <a:p>
                      <a:pPr>
                        <a:lnSpc>
                          <a:spcPct val="150000"/>
                        </a:lnSpc>
                        <a:spcAft>
                          <a:spcPts val="0"/>
                        </a:spcAft>
                      </a:pPr>
                      <a:r>
                        <a:rPr lang="es-EC" sz="2000" dirty="0" smtClean="0">
                          <a:effectLst/>
                        </a:rPr>
                        <a:t>Diseño</a:t>
                      </a:r>
                      <a:r>
                        <a:rPr lang="es-EC" sz="2000" baseline="0" dirty="0" smtClean="0">
                          <a:effectLst/>
                        </a:rPr>
                        <a:t> e </a:t>
                      </a:r>
                      <a:r>
                        <a:rPr lang="es-EC" sz="2000" baseline="0" dirty="0" err="1" smtClean="0">
                          <a:effectLst/>
                        </a:rPr>
                        <a:t>Ingenieria</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a:effectLst/>
                        </a:rPr>
                        <a:t>$ 2.450,00</a:t>
                      </a:r>
                      <a:endParaRPr lang="es-EC" sz="20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87565">
                <a:tc>
                  <a:txBody>
                    <a:bodyPr/>
                    <a:lstStyle/>
                    <a:p>
                      <a:pPr>
                        <a:lnSpc>
                          <a:spcPct val="150000"/>
                        </a:lnSpc>
                        <a:spcAft>
                          <a:spcPts val="0"/>
                        </a:spcAft>
                      </a:pPr>
                      <a:r>
                        <a:rPr lang="en-US" sz="2000" dirty="0" err="1" smtClean="0">
                          <a:effectLst/>
                          <a:latin typeface="+mn-lt"/>
                          <a:ea typeface="+mn-ea"/>
                          <a:cs typeface="+mn-cs"/>
                        </a:rPr>
                        <a:t>Costo</a:t>
                      </a:r>
                      <a:r>
                        <a:rPr lang="en-US" sz="2000" baseline="0" dirty="0" smtClean="0">
                          <a:effectLst/>
                          <a:latin typeface="+mn-lt"/>
                          <a:ea typeface="+mn-ea"/>
                          <a:cs typeface="+mn-cs"/>
                        </a:rPr>
                        <a:t> de </a:t>
                      </a:r>
                      <a:r>
                        <a:rPr lang="en-US" sz="2000" baseline="0" dirty="0" err="1" smtClean="0">
                          <a:effectLst/>
                          <a:latin typeface="+mn-lt"/>
                          <a:ea typeface="+mn-ea"/>
                          <a:cs typeface="+mn-cs"/>
                        </a:rPr>
                        <a:t>Materiales</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$ 1.575,39</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87565">
                <a:tc>
                  <a:txBody>
                    <a:bodyPr/>
                    <a:lstStyle/>
                    <a:p>
                      <a:pPr>
                        <a:lnSpc>
                          <a:spcPct val="150000"/>
                        </a:lnSpc>
                        <a:spcAft>
                          <a:spcPts val="0"/>
                        </a:spcAft>
                      </a:pPr>
                      <a:r>
                        <a:rPr lang="en-US" sz="2000" dirty="0" err="1" smtClean="0">
                          <a:effectLst/>
                          <a:latin typeface="+mn-lt"/>
                          <a:ea typeface="+mn-ea"/>
                          <a:cs typeface="+mn-cs"/>
                        </a:rPr>
                        <a:t>Maquinaria</a:t>
                      </a:r>
                      <a:r>
                        <a:rPr lang="en-US" sz="2000" baseline="0" dirty="0" smtClean="0">
                          <a:effectLst/>
                          <a:latin typeface="+mn-lt"/>
                          <a:ea typeface="+mn-ea"/>
                          <a:cs typeface="+mn-cs"/>
                        </a:rPr>
                        <a:t> y </a:t>
                      </a:r>
                      <a:r>
                        <a:rPr lang="en-US" sz="2000" baseline="0" dirty="0" err="1" smtClean="0">
                          <a:effectLst/>
                          <a:latin typeface="+mn-lt"/>
                          <a:ea typeface="+mn-ea"/>
                          <a:cs typeface="+mn-cs"/>
                        </a:rPr>
                        <a:t>Equipos</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$ 364,00</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87565">
                <a:tc>
                  <a:txBody>
                    <a:bodyPr/>
                    <a:lstStyle/>
                    <a:p>
                      <a:pPr>
                        <a:lnSpc>
                          <a:spcPct val="150000"/>
                        </a:lnSpc>
                        <a:spcAft>
                          <a:spcPts val="0"/>
                        </a:spcAft>
                      </a:pPr>
                      <a:r>
                        <a:rPr lang="en-US" sz="2000" dirty="0" err="1" smtClean="0">
                          <a:effectLst/>
                          <a:latin typeface="+mn-lt"/>
                          <a:ea typeface="+mn-ea"/>
                          <a:cs typeface="+mn-cs"/>
                        </a:rPr>
                        <a:t>Costo</a:t>
                      </a:r>
                      <a:r>
                        <a:rPr lang="en-US" sz="2000" dirty="0" smtClean="0">
                          <a:effectLst/>
                          <a:latin typeface="+mn-lt"/>
                          <a:ea typeface="+mn-ea"/>
                          <a:cs typeface="+mn-cs"/>
                        </a:rPr>
                        <a:t> Mano</a:t>
                      </a:r>
                      <a:r>
                        <a:rPr lang="en-US" sz="2000" baseline="0" dirty="0" smtClean="0">
                          <a:effectLst/>
                          <a:latin typeface="+mn-lt"/>
                          <a:ea typeface="+mn-ea"/>
                          <a:cs typeface="+mn-cs"/>
                        </a:rPr>
                        <a:t> de </a:t>
                      </a:r>
                      <a:r>
                        <a:rPr lang="en-US" sz="2000" baseline="0" dirty="0" err="1" smtClean="0">
                          <a:effectLst/>
                          <a:latin typeface="+mn-lt"/>
                          <a:ea typeface="+mn-ea"/>
                          <a:cs typeface="+mn-cs"/>
                        </a:rPr>
                        <a:t>Obra</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a:effectLst/>
                        </a:rPr>
                        <a:t>$ 152,00</a:t>
                      </a:r>
                      <a:endParaRPr lang="es-EC" sz="20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87463">
                <a:tc>
                  <a:txBody>
                    <a:bodyPr/>
                    <a:lstStyle/>
                    <a:p>
                      <a:pPr>
                        <a:lnSpc>
                          <a:spcPct val="150000"/>
                        </a:lnSpc>
                        <a:spcAft>
                          <a:spcPts val="0"/>
                        </a:spcAft>
                      </a:pPr>
                      <a:r>
                        <a:rPr lang="es-EC" sz="2000" u="sng" dirty="0">
                          <a:solidFill>
                            <a:srgbClr val="FFC000"/>
                          </a:solidFill>
                          <a:effectLst/>
                        </a:rPr>
                        <a:t>Costos Indirectos</a:t>
                      </a:r>
                      <a:endParaRPr lang="es-EC" sz="2000" dirty="0">
                        <a:solidFill>
                          <a:srgbClr val="FFC000"/>
                        </a:solidFill>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endParaRPr lang="es-EC" sz="1800">
                        <a:effectLst/>
                        <a:latin typeface="Calibri" panose="020F0502020204030204" pitchFamily="34" charset="0"/>
                      </a:endParaRPr>
                    </a:p>
                  </a:txBody>
                  <a:tcPr marL="68580" marR="68580" marT="0" marB="0"/>
                </a:tc>
              </a:tr>
              <a:tr h="387565">
                <a:tc>
                  <a:txBody>
                    <a:bodyPr/>
                    <a:lstStyle/>
                    <a:p>
                      <a:pPr>
                        <a:lnSpc>
                          <a:spcPct val="150000"/>
                        </a:lnSpc>
                        <a:spcAft>
                          <a:spcPts val="0"/>
                        </a:spcAft>
                      </a:pPr>
                      <a:r>
                        <a:rPr lang="en-US" sz="2000" dirty="0" err="1" smtClean="0">
                          <a:effectLst/>
                          <a:latin typeface="+mn-lt"/>
                          <a:ea typeface="+mn-ea"/>
                          <a:cs typeface="+mn-cs"/>
                        </a:rPr>
                        <a:t>Gastos</a:t>
                      </a:r>
                      <a:r>
                        <a:rPr lang="en-US" sz="2000" baseline="0" dirty="0" smtClean="0">
                          <a:effectLst/>
                          <a:latin typeface="+mn-lt"/>
                          <a:ea typeface="+mn-ea"/>
                          <a:cs typeface="+mn-cs"/>
                        </a:rPr>
                        <a:t> </a:t>
                      </a:r>
                      <a:r>
                        <a:rPr lang="en-US" sz="2000" baseline="0" dirty="0" err="1" smtClean="0">
                          <a:effectLst/>
                          <a:latin typeface="+mn-lt"/>
                          <a:ea typeface="+mn-ea"/>
                          <a:cs typeface="+mn-cs"/>
                        </a:rPr>
                        <a:t>Generales</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$ 440,00</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87565">
                <a:tc>
                  <a:txBody>
                    <a:bodyPr/>
                    <a:lstStyle/>
                    <a:p>
                      <a:pPr>
                        <a:lnSpc>
                          <a:spcPct val="150000"/>
                        </a:lnSpc>
                        <a:spcAft>
                          <a:spcPts val="0"/>
                        </a:spcAft>
                      </a:pPr>
                      <a:r>
                        <a:rPr lang="es-EC" sz="2000" dirty="0">
                          <a:effectLst/>
                        </a:rPr>
                        <a:t>SUBTOTAL</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$ 4.981,39</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87565">
                <a:tc>
                  <a:txBody>
                    <a:bodyPr/>
                    <a:lstStyle/>
                    <a:p>
                      <a:pPr>
                        <a:lnSpc>
                          <a:spcPct val="150000"/>
                        </a:lnSpc>
                        <a:spcAft>
                          <a:spcPts val="0"/>
                        </a:spcAft>
                      </a:pPr>
                      <a:r>
                        <a:rPr lang="es-EC" sz="2000" dirty="0">
                          <a:effectLst/>
                        </a:rPr>
                        <a:t>Imprevistos (3,5%)</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$ 174,35</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387565">
                <a:tc>
                  <a:txBody>
                    <a:bodyPr/>
                    <a:lstStyle/>
                    <a:p>
                      <a:pPr>
                        <a:lnSpc>
                          <a:spcPct val="150000"/>
                        </a:lnSpc>
                        <a:spcAft>
                          <a:spcPts val="0"/>
                        </a:spcAft>
                      </a:pPr>
                      <a:r>
                        <a:rPr lang="es-EC" sz="2000" dirty="0">
                          <a:solidFill>
                            <a:srgbClr val="FFC000"/>
                          </a:solidFill>
                          <a:effectLst/>
                        </a:rPr>
                        <a:t>COSTO TOTAL</a:t>
                      </a:r>
                      <a:endParaRPr lang="es-EC" sz="2000" dirty="0">
                        <a:solidFill>
                          <a:srgbClr val="FFC000"/>
                        </a:solidFill>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solidFill>
                            <a:srgbClr val="C00000"/>
                          </a:solidFill>
                          <a:effectLst/>
                        </a:rPr>
                        <a:t>$ 5.155,74</a:t>
                      </a:r>
                      <a:endParaRPr lang="es-EC" sz="2000" dirty="0">
                        <a:solidFill>
                          <a:srgbClr val="C00000"/>
                        </a:solidFill>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sp>
        <p:nvSpPr>
          <p:cNvPr id="5" name="Título 1"/>
          <p:cNvSpPr txBox="1">
            <a:spLocks/>
          </p:cNvSpPr>
          <p:nvPr/>
        </p:nvSpPr>
        <p:spPr>
          <a:xfrm>
            <a:off x="7063549" y="2217313"/>
            <a:ext cx="4795748" cy="987380"/>
          </a:xfrm>
          <a:prstGeom prst="rect">
            <a:avLst/>
          </a:prstGeom>
        </p:spPr>
        <p:txBody>
          <a:bodyPr vert="horz" lIns="91440" tIns="45720" rIns="91440" bIns="45720" rtlCol="0" anchor="ctr">
            <a:normAutofit fontScale="82500" lnSpcReduction="1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PRESUPUESTO COMPRA</a:t>
            </a:r>
            <a:br>
              <a:rPr lang="en-US" dirty="0" smtClean="0"/>
            </a:br>
            <a:r>
              <a:rPr lang="en-US" dirty="0" smtClean="0"/>
              <a:t>PLATAFORMA COMERCIAL</a:t>
            </a:r>
            <a:endParaRPr lang="es-EC" dirty="0"/>
          </a:p>
        </p:txBody>
      </p:sp>
      <p:graphicFrame>
        <p:nvGraphicFramePr>
          <p:cNvPr id="6" name="Tabla 5"/>
          <p:cNvGraphicFramePr>
            <a:graphicFrameLocks noGrp="1"/>
          </p:cNvGraphicFramePr>
          <p:nvPr>
            <p:extLst>
              <p:ext uri="{D42A27DB-BD31-4B8C-83A1-F6EECF244321}">
                <p14:modId xmlns:p14="http://schemas.microsoft.com/office/powerpoint/2010/main" val="939545511"/>
              </p:ext>
            </p:extLst>
          </p:nvPr>
        </p:nvGraphicFramePr>
        <p:xfrm>
          <a:off x="7066739" y="3361061"/>
          <a:ext cx="4805437" cy="1645920"/>
        </p:xfrm>
        <a:graphic>
          <a:graphicData uri="http://schemas.openxmlformats.org/drawingml/2006/table">
            <a:tbl>
              <a:tblPr firstRow="1" firstCol="1" bandRow="1">
                <a:tableStyleId>{5C22544A-7EE6-4342-B048-85BDC9FD1C3A}</a:tableStyleId>
              </a:tblPr>
              <a:tblGrid>
                <a:gridCol w="3102638"/>
                <a:gridCol w="1702799"/>
              </a:tblGrid>
              <a:tr h="508826">
                <a:tc>
                  <a:txBody>
                    <a:bodyPr/>
                    <a:lstStyle/>
                    <a:p>
                      <a:pPr algn="ctr">
                        <a:lnSpc>
                          <a:spcPct val="200000"/>
                        </a:lnSpc>
                        <a:spcAft>
                          <a:spcPts val="0"/>
                        </a:spcAft>
                      </a:pPr>
                      <a:r>
                        <a:rPr lang="es-EC" sz="1800" dirty="0">
                          <a:effectLst/>
                        </a:rPr>
                        <a:t>Plataforma comercial</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200000"/>
                        </a:lnSpc>
                        <a:spcAft>
                          <a:spcPts val="0"/>
                        </a:spcAft>
                      </a:pPr>
                      <a:r>
                        <a:rPr lang="es-EC" sz="1800">
                          <a:effectLst/>
                        </a:rPr>
                        <a:t>Costo</a:t>
                      </a:r>
                      <a:endParaRPr lang="es-EC" sz="18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508929">
                <a:tc>
                  <a:txBody>
                    <a:bodyPr/>
                    <a:lstStyle/>
                    <a:p>
                      <a:pPr algn="ctr">
                        <a:lnSpc>
                          <a:spcPct val="200000"/>
                        </a:lnSpc>
                        <a:spcAft>
                          <a:spcPts val="0"/>
                        </a:spcAft>
                      </a:pPr>
                      <a:r>
                        <a:rPr lang="en-US" sz="1800" dirty="0">
                          <a:effectLst/>
                        </a:rPr>
                        <a:t>Pioneer 3-AT Mobile Robot Base</a:t>
                      </a:r>
                      <a:endParaRPr lang="es-EC" sz="18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200000"/>
                        </a:lnSpc>
                        <a:spcAft>
                          <a:spcPts val="0"/>
                        </a:spcAft>
                      </a:pPr>
                      <a:r>
                        <a:rPr lang="en-US" sz="1800" dirty="0">
                          <a:solidFill>
                            <a:srgbClr val="C00000"/>
                          </a:solidFill>
                          <a:effectLst/>
                        </a:rPr>
                        <a:t>$ </a:t>
                      </a:r>
                      <a:r>
                        <a:rPr lang="en-US" sz="1800" dirty="0" smtClean="0">
                          <a:solidFill>
                            <a:srgbClr val="C00000"/>
                          </a:solidFill>
                          <a:effectLst/>
                        </a:rPr>
                        <a:t>6.495,00</a:t>
                      </a:r>
                      <a:endParaRPr lang="es-EC" sz="1800" dirty="0">
                        <a:solidFill>
                          <a:srgbClr val="C00000"/>
                        </a:solidFill>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709080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23528" y="942303"/>
            <a:ext cx="5357610" cy="1554051"/>
          </a:xfrm>
        </p:spPr>
        <p:txBody>
          <a:bodyPr>
            <a:noAutofit/>
          </a:bodyPr>
          <a:lstStyle/>
          <a:p>
            <a:pPr algn="ctr"/>
            <a:r>
              <a:rPr lang="en-US" sz="3100" dirty="0" smtClean="0"/>
              <a:t>BENEFICIO GENERAL</a:t>
            </a:r>
            <a:r>
              <a:rPr lang="en-US" sz="3100" dirty="0"/>
              <a:t/>
            </a:r>
            <a:br>
              <a:rPr lang="en-US" sz="3100" dirty="0"/>
            </a:br>
            <a:r>
              <a:rPr lang="en-US" sz="3100" dirty="0" smtClean="0"/>
              <a:t>PLATAFORMA COMERCIAL</a:t>
            </a:r>
            <a:endParaRPr lang="es-EC" sz="31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389694491"/>
              </p:ext>
            </p:extLst>
          </p:nvPr>
        </p:nvGraphicFramePr>
        <p:xfrm>
          <a:off x="461958" y="2619235"/>
          <a:ext cx="5333535" cy="3227774"/>
        </p:xfrm>
        <a:graphic>
          <a:graphicData uri="http://schemas.openxmlformats.org/drawingml/2006/table">
            <a:tbl>
              <a:tblPr firstRow="1" firstCol="1" bandRow="1">
                <a:tableStyleId>{5C22544A-7EE6-4342-B048-85BDC9FD1C3A}</a:tableStyleId>
              </a:tblPr>
              <a:tblGrid>
                <a:gridCol w="3378576"/>
                <a:gridCol w="1954959"/>
              </a:tblGrid>
              <a:tr h="391257">
                <a:tc gridSpan="2">
                  <a:txBody>
                    <a:bodyPr/>
                    <a:lstStyle/>
                    <a:p>
                      <a:pPr algn="ctr">
                        <a:lnSpc>
                          <a:spcPct val="115000"/>
                        </a:lnSpc>
                        <a:spcAft>
                          <a:spcPts val="0"/>
                        </a:spcAft>
                      </a:pPr>
                      <a:r>
                        <a:rPr lang="es-EC" sz="1800" dirty="0">
                          <a:effectLst/>
                        </a:rPr>
                        <a:t>Beneficio general</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hMerge="1">
                  <a:txBody>
                    <a:bodyPr/>
                    <a:lstStyle/>
                    <a:p>
                      <a:endParaRPr lang="es-EC"/>
                    </a:p>
                  </a:txBody>
                  <a:tcPr/>
                </a:tc>
              </a:tr>
              <a:tr h="391510">
                <a:tc>
                  <a:txBody>
                    <a:bodyPr/>
                    <a:lstStyle/>
                    <a:p>
                      <a:pPr>
                        <a:lnSpc>
                          <a:spcPct val="115000"/>
                        </a:lnSpc>
                        <a:spcAft>
                          <a:spcPts val="0"/>
                        </a:spcAft>
                      </a:pPr>
                      <a:r>
                        <a:rPr lang="es-EC" sz="1800" dirty="0">
                          <a:effectLst/>
                        </a:rPr>
                        <a:t> Mantenimiento correctivo </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$ 200,00 </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91510">
                <a:tc>
                  <a:txBody>
                    <a:bodyPr/>
                    <a:lstStyle/>
                    <a:p>
                      <a:pPr>
                        <a:lnSpc>
                          <a:spcPct val="115000"/>
                        </a:lnSpc>
                        <a:spcAft>
                          <a:spcPts val="0"/>
                        </a:spcAft>
                      </a:pPr>
                      <a:r>
                        <a:rPr lang="es-EC" sz="1800">
                          <a:effectLst/>
                        </a:rPr>
                        <a:t> Mantenimiento preventivo </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   50,00 </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98209">
                <a:tc>
                  <a:txBody>
                    <a:bodyPr/>
                    <a:lstStyle/>
                    <a:p>
                      <a:pPr>
                        <a:lnSpc>
                          <a:spcPct val="115000"/>
                        </a:lnSpc>
                        <a:spcAft>
                          <a:spcPts val="0"/>
                        </a:spcAft>
                      </a:pPr>
                      <a:r>
                        <a:rPr lang="es-EC" sz="1800">
                          <a:effectLst/>
                        </a:rPr>
                        <a:t> Total mantenimiento </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$ 250,00 </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436134">
                <a:tc>
                  <a:txBody>
                    <a:bodyPr/>
                    <a:lstStyle/>
                    <a:p>
                      <a:pPr>
                        <a:lnSpc>
                          <a:spcPct val="115000"/>
                        </a:lnSpc>
                        <a:spcAft>
                          <a:spcPts val="0"/>
                        </a:spcAft>
                      </a:pPr>
                      <a:r>
                        <a:rPr lang="es-EC" sz="1800">
                          <a:effectLst/>
                        </a:rPr>
                        <a:t> Depreciación anual </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$ 464,02 </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436134">
                <a:tc>
                  <a:txBody>
                    <a:bodyPr/>
                    <a:lstStyle/>
                    <a:p>
                      <a:pPr>
                        <a:lnSpc>
                          <a:spcPct val="115000"/>
                        </a:lnSpc>
                        <a:spcAft>
                          <a:spcPts val="0"/>
                        </a:spcAft>
                      </a:pPr>
                      <a:r>
                        <a:rPr lang="es-EC" sz="1800">
                          <a:effectLst/>
                        </a:rPr>
                        <a:t> Depreciación mensual </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   38,67 </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91510">
                <a:tc>
                  <a:txBody>
                    <a:bodyPr/>
                    <a:lstStyle/>
                    <a:p>
                      <a:pPr>
                        <a:lnSpc>
                          <a:spcPct val="115000"/>
                        </a:lnSpc>
                        <a:spcAft>
                          <a:spcPts val="0"/>
                        </a:spcAft>
                      </a:pPr>
                      <a:r>
                        <a:rPr lang="es-EC" sz="1800">
                          <a:effectLst/>
                        </a:rPr>
                        <a:t> Ingreso anual  </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  1.000,00 </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91510">
                <a:tc>
                  <a:txBody>
                    <a:bodyPr/>
                    <a:lstStyle/>
                    <a:p>
                      <a:pPr>
                        <a:lnSpc>
                          <a:spcPct val="115000"/>
                        </a:lnSpc>
                        <a:spcAft>
                          <a:spcPts val="0"/>
                        </a:spcAft>
                      </a:pPr>
                      <a:r>
                        <a:rPr lang="es-EC" sz="1800">
                          <a:effectLst/>
                        </a:rPr>
                        <a:t> Beneficio anual </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$ 285,98 </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sp>
        <p:nvSpPr>
          <p:cNvPr id="6" name="Título 1"/>
          <p:cNvSpPr txBox="1">
            <a:spLocks/>
          </p:cNvSpPr>
          <p:nvPr/>
        </p:nvSpPr>
        <p:spPr>
          <a:xfrm>
            <a:off x="1010477" y="942304"/>
            <a:ext cx="4576807" cy="155405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BENEFICIO GENERAL</a:t>
            </a:r>
            <a:br>
              <a:rPr lang="en-US" dirty="0" smtClean="0"/>
            </a:br>
            <a:r>
              <a:rPr lang="en-US" dirty="0" smtClean="0"/>
              <a:t>PROTOTIPO - ROMOV</a:t>
            </a:r>
            <a:endParaRPr lang="es-EC" dirty="0"/>
          </a:p>
        </p:txBody>
      </p:sp>
      <p:graphicFrame>
        <p:nvGraphicFramePr>
          <p:cNvPr id="7" name="Tabla 6"/>
          <p:cNvGraphicFramePr>
            <a:graphicFrameLocks noGrp="1"/>
          </p:cNvGraphicFramePr>
          <p:nvPr>
            <p:extLst>
              <p:ext uri="{D42A27DB-BD31-4B8C-83A1-F6EECF244321}">
                <p14:modId xmlns:p14="http://schemas.microsoft.com/office/powerpoint/2010/main" val="1841744544"/>
              </p:ext>
            </p:extLst>
          </p:nvPr>
        </p:nvGraphicFramePr>
        <p:xfrm>
          <a:off x="6280083" y="2614412"/>
          <a:ext cx="5413934" cy="3232598"/>
        </p:xfrm>
        <a:graphic>
          <a:graphicData uri="http://schemas.openxmlformats.org/drawingml/2006/table">
            <a:tbl>
              <a:tblPr firstRow="1" firstCol="1" bandRow="1">
                <a:tableStyleId>{5C22544A-7EE6-4342-B048-85BDC9FD1C3A}</a:tableStyleId>
              </a:tblPr>
              <a:tblGrid>
                <a:gridCol w="3301059"/>
                <a:gridCol w="2112875"/>
              </a:tblGrid>
              <a:tr h="391842">
                <a:tc gridSpan="2">
                  <a:txBody>
                    <a:bodyPr/>
                    <a:lstStyle/>
                    <a:p>
                      <a:pPr algn="ctr">
                        <a:lnSpc>
                          <a:spcPct val="115000"/>
                        </a:lnSpc>
                        <a:spcAft>
                          <a:spcPts val="0"/>
                        </a:spcAft>
                      </a:pPr>
                      <a:r>
                        <a:rPr lang="es-EC" sz="1800" dirty="0">
                          <a:effectLst/>
                        </a:rPr>
                        <a:t>Beneficio general</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hMerge="1">
                  <a:txBody>
                    <a:bodyPr/>
                    <a:lstStyle/>
                    <a:p>
                      <a:endParaRPr lang="es-EC"/>
                    </a:p>
                  </a:txBody>
                  <a:tcPr/>
                </a:tc>
              </a:tr>
              <a:tr h="392095">
                <a:tc>
                  <a:txBody>
                    <a:bodyPr/>
                    <a:lstStyle/>
                    <a:p>
                      <a:pPr>
                        <a:lnSpc>
                          <a:spcPct val="115000"/>
                        </a:lnSpc>
                        <a:spcAft>
                          <a:spcPts val="0"/>
                        </a:spcAft>
                      </a:pPr>
                      <a:r>
                        <a:rPr lang="es-EC" sz="1800" dirty="0">
                          <a:effectLst/>
                        </a:rPr>
                        <a:t>Mantenimiento correctivo</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a:effectLst/>
                        </a:rPr>
                        <a:t>$ 200,00</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92095">
                <a:tc>
                  <a:txBody>
                    <a:bodyPr/>
                    <a:lstStyle/>
                    <a:p>
                      <a:pPr>
                        <a:lnSpc>
                          <a:spcPct val="115000"/>
                        </a:lnSpc>
                        <a:spcAft>
                          <a:spcPts val="0"/>
                        </a:spcAft>
                      </a:pPr>
                      <a:r>
                        <a:rPr lang="es-EC" sz="1800" dirty="0">
                          <a:effectLst/>
                        </a:rPr>
                        <a:t>Mantenimiento preventivo</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a:effectLst/>
                        </a:rPr>
                        <a:t>$   50,00</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98804">
                <a:tc>
                  <a:txBody>
                    <a:bodyPr/>
                    <a:lstStyle/>
                    <a:p>
                      <a:pPr>
                        <a:lnSpc>
                          <a:spcPct val="115000"/>
                        </a:lnSpc>
                        <a:spcAft>
                          <a:spcPts val="0"/>
                        </a:spcAft>
                      </a:pPr>
                      <a:r>
                        <a:rPr lang="es-EC" sz="1800" dirty="0">
                          <a:effectLst/>
                        </a:rPr>
                        <a:t>Total mantenimiento</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$ 250,00</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436786">
                <a:tc>
                  <a:txBody>
                    <a:bodyPr/>
                    <a:lstStyle/>
                    <a:p>
                      <a:pPr>
                        <a:lnSpc>
                          <a:spcPct val="115000"/>
                        </a:lnSpc>
                        <a:spcAft>
                          <a:spcPts val="0"/>
                        </a:spcAft>
                      </a:pPr>
                      <a:r>
                        <a:rPr lang="es-EC" sz="1800">
                          <a:effectLst/>
                        </a:rPr>
                        <a:t>Depreciación anual</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$ 584,55</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436786">
                <a:tc>
                  <a:txBody>
                    <a:bodyPr/>
                    <a:lstStyle/>
                    <a:p>
                      <a:pPr>
                        <a:lnSpc>
                          <a:spcPct val="115000"/>
                        </a:lnSpc>
                        <a:spcAft>
                          <a:spcPts val="0"/>
                        </a:spcAft>
                      </a:pPr>
                      <a:r>
                        <a:rPr lang="es-EC" sz="1800">
                          <a:effectLst/>
                        </a:rPr>
                        <a:t>Depreciación mensual</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48,71</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92095">
                <a:tc>
                  <a:txBody>
                    <a:bodyPr/>
                    <a:lstStyle/>
                    <a:p>
                      <a:pPr>
                        <a:lnSpc>
                          <a:spcPct val="115000"/>
                        </a:lnSpc>
                        <a:spcAft>
                          <a:spcPts val="0"/>
                        </a:spcAft>
                      </a:pPr>
                      <a:r>
                        <a:rPr lang="es-EC" sz="1800" dirty="0">
                          <a:effectLst/>
                        </a:rPr>
                        <a:t>Ingreso anual</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1.000,00</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92095">
                <a:tc>
                  <a:txBody>
                    <a:bodyPr/>
                    <a:lstStyle/>
                    <a:p>
                      <a:pPr>
                        <a:lnSpc>
                          <a:spcPct val="115000"/>
                        </a:lnSpc>
                        <a:spcAft>
                          <a:spcPts val="0"/>
                        </a:spcAft>
                      </a:pPr>
                      <a:r>
                        <a:rPr lang="es-EC" sz="1800">
                          <a:effectLst/>
                        </a:rPr>
                        <a:t>Beneficio anual</a:t>
                      </a:r>
                      <a:endParaRPr lang="es-EC" sz="16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r">
                        <a:lnSpc>
                          <a:spcPct val="115000"/>
                        </a:lnSpc>
                        <a:spcAft>
                          <a:spcPts val="0"/>
                        </a:spcAft>
                      </a:pPr>
                      <a:r>
                        <a:rPr lang="es-EC" sz="1800" dirty="0">
                          <a:effectLst/>
                        </a:rPr>
                        <a:t>$ 167,45</a:t>
                      </a:r>
                      <a:endParaRPr lang="es-EC" sz="16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803878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13" y="609600"/>
            <a:ext cx="9905998" cy="1077532"/>
          </a:xfrm>
        </p:spPr>
        <p:txBody>
          <a:bodyPr/>
          <a:lstStyle/>
          <a:p>
            <a:pPr algn="ctr"/>
            <a:r>
              <a:rPr lang="en-US" dirty="0" smtClean="0"/>
              <a:t>EVALUACION DEL PROYECTO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135925819"/>
              </p:ext>
            </p:extLst>
          </p:nvPr>
        </p:nvGraphicFramePr>
        <p:xfrm>
          <a:off x="831022" y="2959995"/>
          <a:ext cx="4162983" cy="2213556"/>
        </p:xfrm>
        <a:graphic>
          <a:graphicData uri="http://schemas.openxmlformats.org/drawingml/2006/table">
            <a:tbl>
              <a:tblPr firstRow="1" firstCol="1" bandRow="1">
                <a:tableStyleId>{5C22544A-7EE6-4342-B048-85BDC9FD1C3A}</a:tableStyleId>
              </a:tblPr>
              <a:tblGrid>
                <a:gridCol w="2205554"/>
                <a:gridCol w="1957429"/>
              </a:tblGrid>
              <a:tr h="555667">
                <a:tc>
                  <a:txBody>
                    <a:bodyPr/>
                    <a:lstStyle/>
                    <a:p>
                      <a:pPr>
                        <a:lnSpc>
                          <a:spcPct val="150000"/>
                        </a:lnSpc>
                        <a:spcAft>
                          <a:spcPts val="0"/>
                        </a:spcAft>
                      </a:pPr>
                      <a:r>
                        <a:rPr lang="es-EC" sz="2000" dirty="0">
                          <a:effectLst/>
                        </a:rPr>
                        <a:t>VAN</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888,77</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555812">
                <a:tc>
                  <a:txBody>
                    <a:bodyPr/>
                    <a:lstStyle/>
                    <a:p>
                      <a:pPr>
                        <a:lnSpc>
                          <a:spcPct val="150000"/>
                        </a:lnSpc>
                        <a:spcAft>
                          <a:spcPts val="0"/>
                        </a:spcAft>
                      </a:pPr>
                      <a:r>
                        <a:rPr lang="es-EC" sz="2000" dirty="0">
                          <a:effectLst/>
                        </a:rPr>
                        <a:t>TIR</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18,55%</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555812">
                <a:tc>
                  <a:txBody>
                    <a:bodyPr/>
                    <a:lstStyle/>
                    <a:p>
                      <a:pPr>
                        <a:lnSpc>
                          <a:spcPct val="150000"/>
                        </a:lnSpc>
                        <a:spcAft>
                          <a:spcPts val="0"/>
                        </a:spcAft>
                      </a:pPr>
                      <a:r>
                        <a:rPr lang="es-EC" sz="2000">
                          <a:effectLst/>
                        </a:rPr>
                        <a:t>B/C</a:t>
                      </a:r>
                      <a:endParaRPr lang="es-EC" sz="20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$ 1,17</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546265">
                <a:tc>
                  <a:txBody>
                    <a:bodyPr/>
                    <a:lstStyle/>
                    <a:p>
                      <a:pPr>
                        <a:lnSpc>
                          <a:spcPct val="150000"/>
                        </a:lnSpc>
                        <a:spcAft>
                          <a:spcPts val="0"/>
                        </a:spcAft>
                      </a:pPr>
                      <a:r>
                        <a:rPr lang="es-EC" sz="2000">
                          <a:effectLst/>
                        </a:rPr>
                        <a:t>RENTABILIDAD</a:t>
                      </a:r>
                      <a:endParaRPr lang="es-EC" sz="20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17%</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sp>
        <p:nvSpPr>
          <p:cNvPr id="5" name="Título 1"/>
          <p:cNvSpPr txBox="1">
            <a:spLocks/>
          </p:cNvSpPr>
          <p:nvPr/>
        </p:nvSpPr>
        <p:spPr>
          <a:xfrm>
            <a:off x="624111" y="1867437"/>
            <a:ext cx="4576807" cy="10925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smtClean="0"/>
              <a:t>PROTOTIPO ROMOV</a:t>
            </a:r>
            <a:endParaRPr lang="es-EC" sz="2800" dirty="0"/>
          </a:p>
        </p:txBody>
      </p:sp>
      <p:graphicFrame>
        <p:nvGraphicFramePr>
          <p:cNvPr id="6" name="Tabla 5"/>
          <p:cNvGraphicFramePr>
            <a:graphicFrameLocks noGrp="1"/>
          </p:cNvGraphicFramePr>
          <p:nvPr>
            <p:extLst>
              <p:ext uri="{D42A27DB-BD31-4B8C-83A1-F6EECF244321}">
                <p14:modId xmlns:p14="http://schemas.microsoft.com/office/powerpoint/2010/main" val="3474306630"/>
              </p:ext>
            </p:extLst>
          </p:nvPr>
        </p:nvGraphicFramePr>
        <p:xfrm>
          <a:off x="6145928" y="2972873"/>
          <a:ext cx="4698084" cy="2140040"/>
        </p:xfrm>
        <a:graphic>
          <a:graphicData uri="http://schemas.openxmlformats.org/drawingml/2006/table">
            <a:tbl>
              <a:tblPr firstRow="1" firstCol="1" bandRow="1">
                <a:tableStyleId>{5C22544A-7EE6-4342-B048-85BDC9FD1C3A}</a:tableStyleId>
              </a:tblPr>
              <a:tblGrid>
                <a:gridCol w="2489051"/>
                <a:gridCol w="2209033"/>
              </a:tblGrid>
              <a:tr h="516585">
                <a:tc>
                  <a:txBody>
                    <a:bodyPr/>
                    <a:lstStyle/>
                    <a:p>
                      <a:pPr>
                        <a:lnSpc>
                          <a:spcPct val="150000"/>
                        </a:lnSpc>
                        <a:spcAft>
                          <a:spcPts val="0"/>
                        </a:spcAft>
                      </a:pPr>
                      <a:r>
                        <a:rPr lang="es-EC" sz="2000" dirty="0">
                          <a:effectLst/>
                        </a:rPr>
                        <a:t>VAN</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a:effectLst/>
                        </a:rPr>
                        <a:t>-450,49</a:t>
                      </a:r>
                      <a:endParaRPr lang="es-EC" sz="20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516722">
                <a:tc>
                  <a:txBody>
                    <a:bodyPr/>
                    <a:lstStyle/>
                    <a:p>
                      <a:pPr>
                        <a:lnSpc>
                          <a:spcPct val="150000"/>
                        </a:lnSpc>
                        <a:spcAft>
                          <a:spcPts val="0"/>
                        </a:spcAft>
                      </a:pPr>
                      <a:r>
                        <a:rPr lang="es-EC" sz="2000" dirty="0">
                          <a:effectLst/>
                        </a:rPr>
                        <a:t>TIR</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13,48%</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516722">
                <a:tc>
                  <a:txBody>
                    <a:bodyPr/>
                    <a:lstStyle/>
                    <a:p>
                      <a:pPr>
                        <a:lnSpc>
                          <a:spcPct val="150000"/>
                        </a:lnSpc>
                        <a:spcAft>
                          <a:spcPts val="0"/>
                        </a:spcAft>
                      </a:pPr>
                      <a:r>
                        <a:rPr lang="es-EC" sz="2000">
                          <a:effectLst/>
                        </a:rPr>
                        <a:t>B/C</a:t>
                      </a:r>
                      <a:endParaRPr lang="es-EC" sz="200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$ 0,86</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r h="590011">
                <a:tc>
                  <a:txBody>
                    <a:bodyPr/>
                    <a:lstStyle/>
                    <a:p>
                      <a:pPr>
                        <a:lnSpc>
                          <a:spcPct val="150000"/>
                        </a:lnSpc>
                        <a:spcAft>
                          <a:spcPts val="0"/>
                        </a:spcAft>
                      </a:pPr>
                      <a:r>
                        <a:rPr lang="es-EC" sz="2000" dirty="0">
                          <a:effectLst/>
                        </a:rPr>
                        <a:t>RENTABILIDAD</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ctr">
                        <a:lnSpc>
                          <a:spcPct val="150000"/>
                        </a:lnSpc>
                        <a:spcAft>
                          <a:spcPts val="0"/>
                        </a:spcAft>
                      </a:pPr>
                      <a:r>
                        <a:rPr lang="es-EC" sz="2000" dirty="0">
                          <a:effectLst/>
                        </a:rPr>
                        <a:t>-6%</a:t>
                      </a:r>
                      <a:endParaRPr lang="es-EC" sz="2000" dirty="0">
                        <a:effectLst/>
                        <a:latin typeface="Arial" panose="020B0604020202020204" pitchFamily="34" charset="0"/>
                        <a:ea typeface="Batang" panose="02030600000101010101" pitchFamily="18" charset="-127"/>
                        <a:cs typeface="Times New Roman" panose="02020603050405020304" pitchFamily="18" charset="0"/>
                      </a:endParaRPr>
                    </a:p>
                  </a:txBody>
                  <a:tcPr marL="68580" marR="68580" marT="0" marB="0"/>
                </a:tc>
              </a:tr>
            </a:tbl>
          </a:graphicData>
        </a:graphic>
      </p:graphicFrame>
      <p:sp>
        <p:nvSpPr>
          <p:cNvPr id="7" name="Título 1"/>
          <p:cNvSpPr txBox="1">
            <a:spLocks/>
          </p:cNvSpPr>
          <p:nvPr/>
        </p:nvSpPr>
        <p:spPr>
          <a:xfrm>
            <a:off x="5915181" y="1867437"/>
            <a:ext cx="4576807" cy="10925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smtClean="0"/>
              <a:t>PLATAFORMA PIONEER</a:t>
            </a:r>
            <a:endParaRPr lang="es-EC" sz="2800" dirty="0"/>
          </a:p>
        </p:txBody>
      </p:sp>
      <p:sp>
        <p:nvSpPr>
          <p:cNvPr id="8" name="Rectángulo 7"/>
          <p:cNvSpPr/>
          <p:nvPr/>
        </p:nvSpPr>
        <p:spPr>
          <a:xfrm>
            <a:off x="851637" y="5713703"/>
            <a:ext cx="10127088" cy="707886"/>
          </a:xfrm>
          <a:prstGeom prst="rect">
            <a:avLst/>
          </a:prstGeom>
        </p:spPr>
        <p:txBody>
          <a:bodyPr wrap="square">
            <a:spAutoFit/>
          </a:bodyPr>
          <a:lstStyle/>
          <a:p>
            <a:r>
              <a:rPr lang="es-EC" sz="2000" dirty="0" smtClean="0">
                <a:latin typeface="Calibri" panose="020F0502020204030204" pitchFamily="34" charset="0"/>
                <a:ea typeface="Batang" panose="02030600000101010101" pitchFamily="18" charset="-127"/>
                <a:cs typeface="Times New Roman" panose="02020603050405020304" pitchFamily="18" charset="0"/>
              </a:rPr>
              <a:t>La construcción del prototipo ROMOV genera </a:t>
            </a:r>
            <a:r>
              <a:rPr lang="es-EC" sz="2000" dirty="0">
                <a:latin typeface="Calibri" panose="020F0502020204030204" pitchFamily="34" charset="0"/>
                <a:ea typeface="Batang" panose="02030600000101010101" pitchFamily="18" charset="-127"/>
                <a:cs typeface="Times New Roman" panose="02020603050405020304" pitchFamily="18" charset="0"/>
              </a:rPr>
              <a:t>mayor </a:t>
            </a:r>
            <a:r>
              <a:rPr lang="es-EC" sz="2000" dirty="0" smtClean="0">
                <a:latin typeface="Calibri" panose="020F0502020204030204" pitchFamily="34" charset="0"/>
                <a:ea typeface="Batang" panose="02030600000101010101" pitchFamily="18" charset="-127"/>
                <a:cs typeface="Times New Roman" panose="02020603050405020304" pitchFamily="18" charset="0"/>
              </a:rPr>
              <a:t>beneficio/costo </a:t>
            </a:r>
            <a:r>
              <a:rPr lang="es-EC" sz="2000" dirty="0">
                <a:latin typeface="Calibri" panose="020F0502020204030204" pitchFamily="34" charset="0"/>
                <a:ea typeface="Batang" panose="02030600000101010101" pitchFamily="18" charset="-127"/>
                <a:cs typeface="Times New Roman" panose="02020603050405020304" pitchFamily="18" charset="0"/>
              </a:rPr>
              <a:t>y una mayor rentabilidad de modo que conlleva ahorro, con respecto a la adquisición de un robot </a:t>
            </a:r>
            <a:r>
              <a:rPr lang="es-EC" sz="2000" dirty="0" smtClean="0">
                <a:latin typeface="Calibri" panose="020F0502020204030204" pitchFamily="34" charset="0"/>
                <a:ea typeface="Batang" panose="02030600000101010101" pitchFamily="18" charset="-127"/>
                <a:cs typeface="Times New Roman" panose="02020603050405020304" pitchFamily="18" charset="0"/>
              </a:rPr>
              <a:t>comercial</a:t>
            </a:r>
            <a:endParaRPr lang="es-EC" sz="2000" dirty="0"/>
          </a:p>
        </p:txBody>
      </p:sp>
    </p:spTree>
    <p:extLst>
      <p:ext uri="{BB962C8B-B14F-4D97-AF65-F5344CB8AC3E}">
        <p14:creationId xmlns:p14="http://schemas.microsoft.com/office/powerpoint/2010/main" val="1516517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1311" y="981406"/>
            <a:ext cx="9905998" cy="2872946"/>
          </a:xfrm>
        </p:spPr>
        <p:txBody>
          <a:bodyPr>
            <a:normAutofit/>
          </a:bodyPr>
          <a:lstStyle/>
          <a:p>
            <a:r>
              <a:rPr lang="en-US" sz="5300" dirty="0" smtClean="0"/>
              <a:t>CONCLUSIONES Y RECOMENDACIONES</a:t>
            </a:r>
            <a:r>
              <a:rPr lang="es-EC" dirty="0"/>
              <a:t/>
            </a:r>
            <a:br>
              <a:rPr lang="es-EC" dirty="0"/>
            </a:br>
            <a:endParaRPr lang="es-EC" dirty="0"/>
          </a:p>
        </p:txBody>
      </p:sp>
      <p:pic>
        <p:nvPicPr>
          <p:cNvPr id="10242" name="Picture 2" descr="http://questgarden.com/72/63/4/090923120618/images/Writing%20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8516" y="3683358"/>
            <a:ext cx="2285212" cy="284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85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13" y="609600"/>
            <a:ext cx="9905998" cy="832834"/>
          </a:xfrm>
        </p:spPr>
        <p:txBody>
          <a:bodyPr/>
          <a:lstStyle/>
          <a:p>
            <a:r>
              <a:rPr lang="en-US" dirty="0" smtClean="0"/>
              <a:t>CONCLUSIONES</a:t>
            </a:r>
            <a:endParaRPr lang="es-EC" dirty="0"/>
          </a:p>
        </p:txBody>
      </p:sp>
      <p:sp>
        <p:nvSpPr>
          <p:cNvPr id="3" name="Marcador de contenido 2"/>
          <p:cNvSpPr>
            <a:spLocks noGrp="1"/>
          </p:cNvSpPr>
          <p:nvPr>
            <p:ph idx="1"/>
          </p:nvPr>
        </p:nvSpPr>
        <p:spPr>
          <a:xfrm>
            <a:off x="502278" y="1442434"/>
            <a:ext cx="10776955" cy="5138670"/>
          </a:xfrm>
        </p:spPr>
        <p:txBody>
          <a:bodyPr/>
          <a:lstStyle/>
          <a:p>
            <a:pPr lvl="0" algn="just"/>
            <a:r>
              <a:rPr lang="es-EC" dirty="0">
                <a:effectLst/>
              </a:rPr>
              <a:t>El prototipo de robot móvil ROMOV V1.0 diseñado y construido es capaz de soportar la carga de 10 kilogramos extra al peso propio del prototipo, gracias al correcto diseño y dimensionamiento de los ejes, plataforma, soportes, eje de tracción y mecanismo Ackerman de la dirección</a:t>
            </a:r>
            <a:r>
              <a:rPr lang="es-EC" dirty="0" smtClean="0">
                <a:effectLst/>
              </a:rPr>
              <a:t>.</a:t>
            </a:r>
          </a:p>
          <a:p>
            <a:pPr marL="0" lvl="0" indent="0" algn="just">
              <a:buNone/>
            </a:pPr>
            <a:endParaRPr lang="es-EC" dirty="0" smtClean="0">
              <a:effectLst/>
            </a:endParaRPr>
          </a:p>
          <a:p>
            <a:pPr algn="just"/>
            <a:r>
              <a:rPr lang="es-EC" dirty="0">
                <a:effectLst/>
              </a:rPr>
              <a:t>A partir del modelado del comportamiento cinemático, es posible generar los algoritmos de programación necesarios para el trazado de trayectorias como circunferencia, parábola y hélice dentro del software Matlab, mediante una interfaz gráfica HMI.</a:t>
            </a:r>
          </a:p>
          <a:p>
            <a:pPr lvl="0" algn="just"/>
            <a:endParaRPr lang="es-EC" dirty="0" smtClean="0">
              <a:effectLst/>
            </a:endParaRPr>
          </a:p>
          <a:p>
            <a:pPr lvl="0" algn="just"/>
            <a:r>
              <a:rPr lang="es-EC" dirty="0">
                <a:effectLst/>
              </a:rPr>
              <a:t>Las trayectorias definidas tales como circunferencia, parábola y hélice son trazadas sin inconvenientes por el prototipo, a una velocidad máxima controlada de 12.5 metros por minuto, con errores de 2.07%, 2.53% y 2.53% para diferentes velocidades </a:t>
            </a:r>
            <a:r>
              <a:rPr lang="es-EC" dirty="0" smtClean="0">
                <a:effectLst/>
              </a:rPr>
              <a:t>seleccionadas</a:t>
            </a:r>
          </a:p>
        </p:txBody>
      </p:sp>
    </p:spTree>
    <p:extLst>
      <p:ext uri="{BB962C8B-B14F-4D97-AF65-F5344CB8AC3E}">
        <p14:creationId xmlns:p14="http://schemas.microsoft.com/office/powerpoint/2010/main" val="3525401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13" y="609600"/>
            <a:ext cx="9905998" cy="832834"/>
          </a:xfrm>
        </p:spPr>
        <p:txBody>
          <a:bodyPr/>
          <a:lstStyle/>
          <a:p>
            <a:r>
              <a:rPr lang="en-US" dirty="0" smtClean="0"/>
              <a:t>RECOMENDACIONES</a:t>
            </a:r>
            <a:endParaRPr lang="es-EC" dirty="0"/>
          </a:p>
        </p:txBody>
      </p:sp>
      <p:sp>
        <p:nvSpPr>
          <p:cNvPr id="3" name="Marcador de contenido 2"/>
          <p:cNvSpPr>
            <a:spLocks noGrp="1"/>
          </p:cNvSpPr>
          <p:nvPr>
            <p:ph idx="1"/>
          </p:nvPr>
        </p:nvSpPr>
        <p:spPr>
          <a:xfrm>
            <a:off x="703531" y="1635617"/>
            <a:ext cx="10578361" cy="4893971"/>
          </a:xfrm>
        </p:spPr>
        <p:txBody>
          <a:bodyPr>
            <a:normAutofit lnSpcReduction="10000"/>
          </a:bodyPr>
          <a:lstStyle/>
          <a:p>
            <a:pPr lvl="0" algn="just"/>
            <a:r>
              <a:rPr lang="es-EC" dirty="0">
                <a:effectLst/>
              </a:rPr>
              <a:t>Considerando que la configuración Ackerman para la dirección del prototipo, permite evitar el derrape de las ruedas y a su vez desplazarse sobre superficies regulares con inclinación; </a:t>
            </a:r>
            <a:r>
              <a:rPr lang="es-EC" dirty="0" smtClean="0">
                <a:effectLst/>
              </a:rPr>
              <a:t>se recomienda trabajar </a:t>
            </a:r>
            <a:r>
              <a:rPr lang="es-EC" dirty="0">
                <a:effectLst/>
              </a:rPr>
              <a:t>con el prototipo sobre superficies de rozamiento constante, en las cuales se evite el deslizamiento de las ruedas, ya que este inconveniente impide una correcta estimación odométrica acerca de la posición y la trayectoria que el prototipo ha recorrido</a:t>
            </a:r>
            <a:r>
              <a:rPr lang="es-EC" dirty="0" smtClean="0">
                <a:effectLst/>
              </a:rPr>
              <a:t>.</a:t>
            </a:r>
          </a:p>
          <a:p>
            <a:pPr lvl="0" algn="just"/>
            <a:endParaRPr lang="es-EC" dirty="0" smtClean="0">
              <a:effectLst/>
            </a:endParaRPr>
          </a:p>
          <a:p>
            <a:pPr lvl="0" algn="just"/>
            <a:r>
              <a:rPr lang="es-EC" dirty="0" smtClean="0">
                <a:effectLst/>
              </a:rPr>
              <a:t>En </a:t>
            </a:r>
            <a:r>
              <a:rPr lang="es-EC" dirty="0">
                <a:effectLst/>
              </a:rPr>
              <a:t>el caso de mejorar el prototipo se puede reemplazar  el controlador Arduino por un computador a bordo, y realizar una comunicación entre los dos </a:t>
            </a:r>
            <a:r>
              <a:rPr lang="es-EC" dirty="0" smtClean="0">
                <a:effectLst/>
              </a:rPr>
              <a:t>computadores;  ya que se ha previsto el espacio necesario para dicho cambio.</a:t>
            </a:r>
          </a:p>
          <a:p>
            <a:pPr lvl="0" algn="just"/>
            <a:endParaRPr lang="en-US" dirty="0">
              <a:effectLst/>
            </a:endParaRPr>
          </a:p>
          <a:p>
            <a:pPr algn="just"/>
            <a:r>
              <a:rPr lang="es-EC" dirty="0">
                <a:effectLst/>
              </a:rPr>
              <a:t>S</a:t>
            </a:r>
            <a:r>
              <a:rPr lang="es-EC" dirty="0" smtClean="0">
                <a:effectLst/>
              </a:rPr>
              <a:t>e </a:t>
            </a:r>
            <a:r>
              <a:rPr lang="es-EC" dirty="0">
                <a:effectLst/>
              </a:rPr>
              <a:t>podría mejorar el desempeño </a:t>
            </a:r>
            <a:r>
              <a:rPr lang="es-EC" dirty="0" smtClean="0">
                <a:effectLst/>
              </a:rPr>
              <a:t>del </a:t>
            </a:r>
            <a:r>
              <a:rPr lang="es-EC" dirty="0">
                <a:effectLst/>
              </a:rPr>
              <a:t>prototipo, utilizando sensores ópticos sobre las ruedas del eje de tracción o para tener una mejor estimación </a:t>
            </a:r>
            <a:r>
              <a:rPr lang="es-EC" dirty="0" smtClean="0">
                <a:effectLst/>
              </a:rPr>
              <a:t>odométrica utilizando </a:t>
            </a:r>
            <a:r>
              <a:rPr lang="es-EC" dirty="0">
                <a:effectLst/>
              </a:rPr>
              <a:t>dispositivos electrónicos de alta gama como un </a:t>
            </a:r>
            <a:r>
              <a:rPr lang="es-EC" dirty="0" smtClean="0">
                <a:effectLst/>
              </a:rPr>
              <a:t>GPS</a:t>
            </a:r>
            <a:r>
              <a:rPr lang="es-EC" dirty="0">
                <a:effectLst/>
              </a:rPr>
              <a:t>.</a:t>
            </a:r>
          </a:p>
          <a:p>
            <a:endParaRPr lang="es-EC" dirty="0"/>
          </a:p>
        </p:txBody>
      </p:sp>
    </p:spTree>
    <p:extLst>
      <p:ext uri="{BB962C8B-B14F-4D97-AF65-F5344CB8AC3E}">
        <p14:creationId xmlns:p14="http://schemas.microsoft.com/office/powerpoint/2010/main" val="97233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desmotivaciones.mx/media/demotivators/desmotivaciones.mx_gracias-por-su-atencin-profesor-gustavo-y-compaeros_135259836526.jpg"/>
          <p:cNvPicPr>
            <a:picLocks noChangeAspect="1" noChangeArrowheads="1"/>
          </p:cNvPicPr>
          <p:nvPr/>
        </p:nvPicPr>
        <p:blipFill rotWithShape="1">
          <a:blip r:embed="rId2">
            <a:extLst>
              <a:ext uri="{28A0092B-C50C-407E-A947-70E740481C1C}">
                <a14:useLocalDpi xmlns:a14="http://schemas.microsoft.com/office/drawing/2010/main" val="0"/>
              </a:ext>
            </a:extLst>
          </a:blip>
          <a:srcRect l="3136" t="2315" r="2892" b="20712"/>
          <a:stretch/>
        </p:blipFill>
        <p:spPr bwMode="auto">
          <a:xfrm>
            <a:off x="6465194" y="609600"/>
            <a:ext cx="5370490" cy="5344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230738" y="2820301"/>
            <a:ext cx="4089581" cy="1138773"/>
          </a:xfrm>
          <a:prstGeom prst="rect">
            <a:avLst/>
          </a:prstGeom>
          <a:noFill/>
        </p:spPr>
        <p:txBody>
          <a:bodyPr wrap="none" lIns="91440" tIns="45720" rIns="91440" bIns="45720">
            <a:spAutoFit/>
          </a:bodyPr>
          <a:lstStyle/>
          <a:p>
            <a:pPr algn="ctr"/>
            <a:r>
              <a:rPr lang="es-ES" sz="6800" b="1" dirty="0" smtClean="0">
                <a:ln w="22225">
                  <a:solidFill>
                    <a:schemeClr val="accent2"/>
                  </a:solidFill>
                  <a:prstDash val="solid"/>
                </a:ln>
                <a:solidFill>
                  <a:schemeClr val="accent2">
                    <a:lumMod val="40000"/>
                    <a:lumOff val="60000"/>
                  </a:schemeClr>
                </a:solidFill>
              </a:rPr>
              <a:t>GRACIAS</a:t>
            </a:r>
            <a:endParaRPr lang="es-ES" sz="6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042780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2142872"/>
          </a:xfrm>
        </p:spPr>
        <p:txBody>
          <a:bodyPr>
            <a:normAutofit/>
          </a:bodyPr>
          <a:lstStyle/>
          <a:p>
            <a:pPr algn="ctr"/>
            <a:r>
              <a:rPr lang="es-EC" sz="3600" dirty="0" smtClean="0">
                <a:solidFill>
                  <a:schemeClr val="tx1"/>
                </a:solidFill>
              </a:rPr>
              <a:t>Objetivos</a:t>
            </a:r>
            <a:br>
              <a:rPr lang="es-EC" sz="3600" dirty="0" smtClean="0">
                <a:solidFill>
                  <a:schemeClr val="tx1"/>
                </a:solidFill>
              </a:rPr>
            </a:br>
            <a:r>
              <a:rPr lang="es-EC" sz="3600" dirty="0" smtClean="0">
                <a:solidFill>
                  <a:schemeClr val="tx1"/>
                </a:solidFill>
              </a:rPr>
              <a:t/>
            </a:r>
            <a:br>
              <a:rPr lang="es-EC" sz="3600" dirty="0" smtClean="0">
                <a:solidFill>
                  <a:schemeClr val="tx1"/>
                </a:solidFill>
              </a:rPr>
            </a:br>
            <a:r>
              <a:rPr lang="es-EC" sz="3600" dirty="0">
                <a:solidFill>
                  <a:schemeClr val="tx1"/>
                </a:solidFill>
              </a:rPr>
              <a:t>objetivo general</a:t>
            </a:r>
          </a:p>
        </p:txBody>
      </p:sp>
      <p:sp>
        <p:nvSpPr>
          <p:cNvPr id="3" name="Marcador de contenido 2"/>
          <p:cNvSpPr>
            <a:spLocks noGrp="1"/>
          </p:cNvSpPr>
          <p:nvPr>
            <p:ph idx="1"/>
          </p:nvPr>
        </p:nvSpPr>
        <p:spPr>
          <a:xfrm>
            <a:off x="360362" y="2704561"/>
            <a:ext cx="11393488" cy="3124151"/>
          </a:xfrm>
        </p:spPr>
        <p:txBody>
          <a:bodyPr>
            <a:normAutofit/>
          </a:bodyPr>
          <a:lstStyle/>
          <a:p>
            <a:r>
              <a:rPr lang="es-EC" sz="2400" dirty="0">
                <a:solidFill>
                  <a:schemeClr val="tx1"/>
                </a:solidFill>
              </a:rPr>
              <a:t>Diseñar, </a:t>
            </a:r>
            <a:r>
              <a:rPr lang="es-EC" sz="2400" dirty="0" smtClean="0">
                <a:solidFill>
                  <a:schemeClr val="tx1"/>
                </a:solidFill>
              </a:rPr>
              <a:t>construir </a:t>
            </a:r>
            <a:r>
              <a:rPr lang="es-EC" sz="2400" dirty="0">
                <a:solidFill>
                  <a:schemeClr val="tx1"/>
                </a:solidFill>
              </a:rPr>
              <a:t>y validar un  prototipo de robot móvil  para el recorrido de trayectorias definidas en un computador, las mismas que se comunican vía inalámbrica al robot para aplicaciones en el Laboratorio de Robótica Industrial de la Universidad de las Fuerzas Armadas – “ESPE”.</a:t>
            </a:r>
          </a:p>
        </p:txBody>
      </p:sp>
    </p:spTree>
    <p:extLst>
      <p:ext uri="{BB962C8B-B14F-4D97-AF65-F5344CB8AC3E}">
        <p14:creationId xmlns:p14="http://schemas.microsoft.com/office/powerpoint/2010/main" val="1711529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n-US" dirty="0" err="1" smtClean="0">
                <a:solidFill>
                  <a:schemeClr val="tx1"/>
                </a:solidFill>
              </a:rPr>
              <a:t>Objetivos</a:t>
            </a:r>
            <a:r>
              <a:rPr lang="en-US" dirty="0" smtClean="0">
                <a:solidFill>
                  <a:schemeClr val="tx1"/>
                </a:solidFill>
              </a:rPr>
              <a:t> </a:t>
            </a:r>
            <a:r>
              <a:rPr lang="en-US" dirty="0" err="1" smtClean="0">
                <a:solidFill>
                  <a:schemeClr val="tx1"/>
                </a:solidFill>
              </a:rPr>
              <a:t>específicos</a:t>
            </a:r>
            <a:r>
              <a:rPr lang="en-US" dirty="0" smtClean="0">
                <a:solidFill>
                  <a:schemeClr val="tx1"/>
                </a:solidFill>
              </a:rPr>
              <a:t> (</a:t>
            </a:r>
            <a:r>
              <a:rPr lang="en-US" dirty="0" err="1" smtClean="0">
                <a:solidFill>
                  <a:schemeClr val="tx1"/>
                </a:solidFill>
              </a:rPr>
              <a:t>i</a:t>
            </a:r>
            <a:r>
              <a:rPr lang="en-US" dirty="0" smtClean="0">
                <a:solidFill>
                  <a:schemeClr val="tx1"/>
                </a:solidFill>
              </a:rPr>
              <a:t>)</a:t>
            </a:r>
            <a:endParaRPr lang="es-EC" dirty="0">
              <a:solidFill>
                <a:schemeClr val="tx1"/>
              </a:solidFill>
            </a:endParaRPr>
          </a:p>
        </p:txBody>
      </p:sp>
      <p:sp>
        <p:nvSpPr>
          <p:cNvPr id="3" name="Marcador de contenido 2"/>
          <p:cNvSpPr>
            <a:spLocks noGrp="1"/>
          </p:cNvSpPr>
          <p:nvPr>
            <p:ph idx="1"/>
          </p:nvPr>
        </p:nvSpPr>
        <p:spPr>
          <a:xfrm>
            <a:off x="360362" y="1485901"/>
            <a:ext cx="11393488" cy="4883726"/>
          </a:xfrm>
        </p:spPr>
        <p:txBody>
          <a:bodyPr>
            <a:normAutofit/>
          </a:bodyPr>
          <a:lstStyle/>
          <a:p>
            <a:pPr lvl="0"/>
            <a:r>
              <a:rPr lang="es-EC" dirty="0">
                <a:solidFill>
                  <a:schemeClr val="tx1"/>
                </a:solidFill>
                <a:effectLst/>
              </a:rPr>
              <a:t>Modelar matemáticamente y analizar el comportamiento cinemático y dinámico del robot móvil en configuración Ackerman</a:t>
            </a:r>
            <a:r>
              <a:rPr lang="es-EC" dirty="0" smtClean="0">
                <a:solidFill>
                  <a:schemeClr val="tx1"/>
                </a:solidFill>
                <a:effectLst/>
              </a:rPr>
              <a:t>.</a:t>
            </a:r>
          </a:p>
          <a:p>
            <a:pPr lvl="0"/>
            <a:endParaRPr lang="es-EC" dirty="0">
              <a:solidFill>
                <a:schemeClr val="tx1"/>
              </a:solidFill>
              <a:effectLst/>
            </a:endParaRPr>
          </a:p>
          <a:p>
            <a:pPr lvl="0"/>
            <a:r>
              <a:rPr lang="es-EC" dirty="0">
                <a:solidFill>
                  <a:schemeClr val="tx1"/>
                </a:solidFill>
                <a:effectLst/>
              </a:rPr>
              <a:t>Estructurar el diseño mecánico para la transmisión de potencia, de los ejes, plataforma y soportes que conforman la estructura del robot móvil para una carga de 10 kilogramos. </a:t>
            </a:r>
            <a:endParaRPr lang="es-EC" dirty="0" smtClean="0">
              <a:solidFill>
                <a:schemeClr val="tx1"/>
              </a:solidFill>
              <a:effectLst/>
            </a:endParaRPr>
          </a:p>
          <a:p>
            <a:pPr marL="0" lvl="0" indent="0">
              <a:buNone/>
            </a:pPr>
            <a:endParaRPr lang="es-EC" dirty="0">
              <a:solidFill>
                <a:schemeClr val="tx1"/>
              </a:solidFill>
              <a:effectLst/>
            </a:endParaRPr>
          </a:p>
          <a:p>
            <a:pPr lvl="0"/>
            <a:r>
              <a:rPr lang="es-EC" dirty="0">
                <a:solidFill>
                  <a:schemeClr val="tx1"/>
                </a:solidFill>
                <a:effectLst/>
              </a:rPr>
              <a:t>Seleccionar los sensores necesarios para realizar estimaciones por odometría, detección de obstáculos e inclinación de superficie de trabajo hasta 30 grados de pendiente</a:t>
            </a:r>
            <a:r>
              <a:rPr lang="es-EC" dirty="0" smtClean="0">
                <a:solidFill>
                  <a:schemeClr val="tx1"/>
                </a:solidFill>
                <a:effectLst/>
              </a:rPr>
              <a:t>.</a:t>
            </a:r>
          </a:p>
          <a:p>
            <a:pPr marL="0" lvl="0" indent="0">
              <a:buNone/>
            </a:pPr>
            <a:endParaRPr lang="es-EC" dirty="0">
              <a:solidFill>
                <a:schemeClr val="tx1"/>
              </a:solidFill>
              <a:effectLst/>
            </a:endParaRPr>
          </a:p>
          <a:p>
            <a:pPr lvl="0"/>
            <a:r>
              <a:rPr lang="es-EC" dirty="0">
                <a:solidFill>
                  <a:schemeClr val="tx1"/>
                </a:solidFill>
                <a:effectLst/>
              </a:rPr>
              <a:t>Elaborar el diseño de las etapas de alimentación de energía, adquisición de datos, acondicionamiento de señales, potencia y circuitos de control para los elementos electrónicos asociados al prototipo</a:t>
            </a:r>
            <a:r>
              <a:rPr lang="es-EC" dirty="0" smtClean="0">
                <a:solidFill>
                  <a:schemeClr val="tx1"/>
                </a:solidFill>
                <a:effectLst/>
              </a:rPr>
              <a:t>.</a:t>
            </a:r>
            <a:endParaRPr lang="es-EC" dirty="0">
              <a:solidFill>
                <a:schemeClr val="tx1"/>
              </a:solidFill>
              <a:effectLst/>
            </a:endParaRPr>
          </a:p>
        </p:txBody>
      </p:sp>
    </p:spTree>
    <p:extLst>
      <p:ext uri="{BB962C8B-B14F-4D97-AF65-F5344CB8AC3E}">
        <p14:creationId xmlns:p14="http://schemas.microsoft.com/office/powerpoint/2010/main" val="2481729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0362" y="201083"/>
            <a:ext cx="11393488" cy="1284818"/>
          </a:xfrm>
        </p:spPr>
        <p:txBody>
          <a:bodyPr/>
          <a:lstStyle/>
          <a:p>
            <a:r>
              <a:rPr lang="es-EC" dirty="0" smtClean="0"/>
              <a:t>Objetivos</a:t>
            </a:r>
            <a:r>
              <a:rPr lang="en-US" dirty="0" smtClean="0"/>
              <a:t> </a:t>
            </a:r>
            <a:r>
              <a:rPr lang="es-EC" dirty="0" smtClean="0"/>
              <a:t>específicos</a:t>
            </a:r>
            <a:r>
              <a:rPr lang="en-US" dirty="0" smtClean="0"/>
              <a:t> (ii)</a:t>
            </a:r>
            <a:endParaRPr lang="es-EC" dirty="0"/>
          </a:p>
        </p:txBody>
      </p:sp>
      <p:sp>
        <p:nvSpPr>
          <p:cNvPr id="3" name="Marcador de contenido 2"/>
          <p:cNvSpPr>
            <a:spLocks noGrp="1"/>
          </p:cNvSpPr>
          <p:nvPr>
            <p:ph idx="1"/>
          </p:nvPr>
        </p:nvSpPr>
        <p:spPr>
          <a:xfrm>
            <a:off x="360362" y="1485901"/>
            <a:ext cx="11393488" cy="4883726"/>
          </a:xfrm>
        </p:spPr>
        <p:txBody>
          <a:bodyPr/>
          <a:lstStyle/>
          <a:p>
            <a:pPr lvl="0"/>
            <a:r>
              <a:rPr lang="es-EC" dirty="0">
                <a:solidFill>
                  <a:schemeClr val="tx1"/>
                </a:solidFill>
                <a:effectLst/>
              </a:rPr>
              <a:t>Implementar un sistema de comunicación inalámbrica para un alcance mínimo de 10 metros entre el computador y el robot móvil</a:t>
            </a:r>
            <a:r>
              <a:rPr lang="es-EC" dirty="0" smtClean="0">
                <a:solidFill>
                  <a:schemeClr val="tx1"/>
                </a:solidFill>
                <a:effectLst/>
              </a:rPr>
              <a:t>.</a:t>
            </a:r>
          </a:p>
          <a:p>
            <a:pPr marL="0" lvl="0" indent="0">
              <a:buNone/>
            </a:pPr>
            <a:endParaRPr lang="es-EC" dirty="0">
              <a:solidFill>
                <a:schemeClr val="tx1"/>
              </a:solidFill>
              <a:effectLst/>
            </a:endParaRPr>
          </a:p>
          <a:p>
            <a:pPr lvl="0"/>
            <a:r>
              <a:rPr lang="es-EC" dirty="0">
                <a:solidFill>
                  <a:schemeClr val="tx1"/>
                </a:solidFill>
                <a:effectLst/>
              </a:rPr>
              <a:t>Programar algoritmos de control para la velocidad y dirección del robot móvil, que le permitan seguir trayectorias determinadas (circunferencia, parábola, hélice) en un plano XY mediante estimación </a:t>
            </a:r>
            <a:r>
              <a:rPr lang="es-EC" dirty="0" err="1">
                <a:solidFill>
                  <a:schemeClr val="tx1"/>
                </a:solidFill>
                <a:effectLst/>
              </a:rPr>
              <a:t>odométrica</a:t>
            </a:r>
            <a:r>
              <a:rPr lang="es-EC" dirty="0" smtClean="0">
                <a:solidFill>
                  <a:schemeClr val="tx1"/>
                </a:solidFill>
                <a:effectLst/>
              </a:rPr>
              <a:t>.</a:t>
            </a:r>
          </a:p>
          <a:p>
            <a:pPr marL="0" lvl="0" indent="0">
              <a:buNone/>
            </a:pPr>
            <a:endParaRPr lang="es-EC" dirty="0">
              <a:solidFill>
                <a:schemeClr val="tx1"/>
              </a:solidFill>
              <a:effectLst/>
            </a:endParaRPr>
          </a:p>
          <a:p>
            <a:pPr lvl="0"/>
            <a:r>
              <a:rPr lang="es-EC" dirty="0">
                <a:solidFill>
                  <a:schemeClr val="tx1"/>
                </a:solidFill>
                <a:effectLst/>
              </a:rPr>
              <a:t>Crear una interfaz gráfica para el monitoreo y control del prototipo de robot móvil</a:t>
            </a:r>
            <a:r>
              <a:rPr lang="es-EC" dirty="0" smtClean="0">
                <a:solidFill>
                  <a:schemeClr val="tx1"/>
                </a:solidFill>
                <a:effectLst/>
              </a:rPr>
              <a:t>.</a:t>
            </a:r>
          </a:p>
          <a:p>
            <a:pPr marL="0" lvl="0" indent="0">
              <a:buNone/>
            </a:pPr>
            <a:endParaRPr lang="es-EC" dirty="0">
              <a:solidFill>
                <a:schemeClr val="tx1"/>
              </a:solidFill>
              <a:effectLst/>
            </a:endParaRPr>
          </a:p>
          <a:p>
            <a:r>
              <a:rPr lang="es-EC" dirty="0">
                <a:solidFill>
                  <a:schemeClr val="tx1"/>
                </a:solidFill>
                <a:effectLst/>
              </a:rPr>
              <a:t>Validar el prototipo de robot móvil para el laboratorio de Robótica Industrial del DECEM.</a:t>
            </a:r>
            <a:endParaRPr lang="es-EC" dirty="0">
              <a:solidFill>
                <a:schemeClr val="tx1"/>
              </a:solidFill>
            </a:endParaRPr>
          </a:p>
          <a:p>
            <a:pPr marL="0" indent="0">
              <a:buNone/>
            </a:pPr>
            <a:endParaRPr lang="es-EC" dirty="0"/>
          </a:p>
        </p:txBody>
      </p:sp>
    </p:spTree>
    <p:extLst>
      <p:ext uri="{BB962C8B-B14F-4D97-AF65-F5344CB8AC3E}">
        <p14:creationId xmlns:p14="http://schemas.microsoft.com/office/powerpoint/2010/main" val="3769490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51260" y="1485363"/>
            <a:ext cx="9905998"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300" dirty="0" smtClean="0"/>
              <a:t>DISEÑO DEL PROTOTIPO</a:t>
            </a:r>
            <a:endParaRPr lang="es-EC" sz="5300" dirty="0"/>
          </a:p>
        </p:txBody>
      </p:sp>
      <p:pic>
        <p:nvPicPr>
          <p:cNvPr id="44034" name="Picture 2" descr="http://www.eoi.es/blogs/20hibridacion/files/2012/02/dreamstime_72615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535" y="3953623"/>
            <a:ext cx="2703535" cy="2027652"/>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courseware.url.edu.gt/Facultades/Facultad%20de%20Ciencias%20Econ%C3%B3micas/T%C3%A9cnicas%20B%C3%A1sicas%20de%20Investigaci%C3%B3n/Segundo%20ciclo%202010/Marco%20de%20referencia/01%20Marco%20de%20referencia/d0d6e167597537d4283f5493c678982971bfeb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947" y="3924461"/>
            <a:ext cx="2286000"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424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0957" y="532327"/>
            <a:ext cx="9905998" cy="845713"/>
          </a:xfrm>
        </p:spPr>
        <p:txBody>
          <a:bodyPr/>
          <a:lstStyle/>
          <a:p>
            <a:r>
              <a:rPr lang="en-US" dirty="0" smtClean="0"/>
              <a:t>Requerimientos y </a:t>
            </a:r>
            <a:r>
              <a:rPr lang="en-US" dirty="0" err="1" smtClean="0"/>
              <a:t>Soluciones</a:t>
            </a:r>
            <a:r>
              <a:rPr lang="en-US" dirty="0" smtClean="0"/>
              <a:t> (I)</a:t>
            </a:r>
            <a:endParaRPr lang="es-EC" dirty="0"/>
          </a:p>
        </p:txBody>
      </p:sp>
      <p:sp>
        <p:nvSpPr>
          <p:cNvPr id="3" name="Marcador de contenido 2"/>
          <p:cNvSpPr>
            <a:spLocks noGrp="1"/>
          </p:cNvSpPr>
          <p:nvPr>
            <p:ph idx="1"/>
          </p:nvPr>
        </p:nvSpPr>
        <p:spPr/>
        <p:txBody>
          <a:bodyPr/>
          <a:lstStyle/>
          <a:p>
            <a:endParaRPr lang="es-EC"/>
          </a:p>
        </p:txBody>
      </p:sp>
      <p:graphicFrame>
        <p:nvGraphicFramePr>
          <p:cNvPr id="4" name="Marcador de contenido 3"/>
          <p:cNvGraphicFramePr>
            <a:graphicFrameLocks/>
          </p:cNvGraphicFramePr>
          <p:nvPr>
            <p:extLst>
              <p:ext uri="{D42A27DB-BD31-4B8C-83A1-F6EECF244321}">
                <p14:modId xmlns:p14="http://schemas.microsoft.com/office/powerpoint/2010/main" val="3247016448"/>
              </p:ext>
            </p:extLst>
          </p:nvPr>
        </p:nvGraphicFramePr>
        <p:xfrm>
          <a:off x="567802" y="1787025"/>
          <a:ext cx="10383519" cy="4004175"/>
        </p:xfrm>
        <a:graphic>
          <a:graphicData uri="http://schemas.openxmlformats.org/drawingml/2006/table">
            <a:tbl>
              <a:tblPr firstRow="1" firstCol="1" bandRow="1">
                <a:tableStyleId>{5C22544A-7EE6-4342-B048-85BDC9FD1C3A}</a:tableStyleId>
              </a:tblPr>
              <a:tblGrid>
                <a:gridCol w="4589967"/>
                <a:gridCol w="5793552"/>
              </a:tblGrid>
              <a:tr h="734096">
                <a:tc>
                  <a:txBody>
                    <a:bodyPr/>
                    <a:lstStyle/>
                    <a:p>
                      <a:pPr algn="ctr">
                        <a:lnSpc>
                          <a:spcPct val="100000"/>
                        </a:lnSpc>
                        <a:spcAft>
                          <a:spcPts val="1000"/>
                        </a:spcAft>
                      </a:pPr>
                      <a:r>
                        <a:rPr lang="es-EC" sz="2400" b="1" kern="1200" dirty="0">
                          <a:solidFill>
                            <a:schemeClr val="lt1"/>
                          </a:solidFill>
                          <a:effectLst/>
                          <a:latin typeface="+mn-lt"/>
                          <a:ea typeface="+mn-ea"/>
                          <a:cs typeface="+mn-cs"/>
                        </a:rPr>
                        <a:t> </a:t>
                      </a:r>
                      <a:r>
                        <a:rPr lang="es-EC" sz="2400" b="1" kern="1200" dirty="0" smtClean="0">
                          <a:solidFill>
                            <a:schemeClr val="lt1"/>
                          </a:solidFill>
                          <a:effectLst/>
                          <a:latin typeface="+mn-lt"/>
                          <a:ea typeface="+mn-ea"/>
                          <a:cs typeface="+mn-cs"/>
                        </a:rPr>
                        <a:t>Requerimiento</a:t>
                      </a:r>
                      <a:endParaRPr lang="es-EC" sz="2400" b="1" kern="1200" dirty="0">
                        <a:solidFill>
                          <a:schemeClr val="lt1"/>
                        </a:solidFill>
                        <a:effectLst/>
                        <a:latin typeface="+mn-lt"/>
                        <a:ea typeface="+mn-ea"/>
                        <a:cs typeface="+mn-cs"/>
                      </a:endParaRPr>
                    </a:p>
                  </a:txBody>
                  <a:tcPr marL="68580" marR="68580" marT="0" marB="0"/>
                </a:tc>
                <a:tc>
                  <a:txBody>
                    <a:bodyPr/>
                    <a:lstStyle/>
                    <a:p>
                      <a:pPr algn="ctr">
                        <a:lnSpc>
                          <a:spcPct val="100000"/>
                        </a:lnSpc>
                        <a:spcAft>
                          <a:spcPts val="1000"/>
                        </a:spcAft>
                      </a:pPr>
                      <a:r>
                        <a:rPr lang="es-EC" sz="2400" b="1" kern="1200" dirty="0">
                          <a:solidFill>
                            <a:schemeClr val="lt1"/>
                          </a:solidFill>
                          <a:effectLst/>
                          <a:latin typeface="+mn-lt"/>
                          <a:ea typeface="+mn-ea"/>
                          <a:cs typeface="+mn-cs"/>
                        </a:rPr>
                        <a:t> </a:t>
                      </a:r>
                      <a:r>
                        <a:rPr lang="es-EC" sz="2400" b="1" kern="1200" dirty="0" smtClean="0">
                          <a:solidFill>
                            <a:schemeClr val="lt1"/>
                          </a:solidFill>
                          <a:effectLst/>
                          <a:latin typeface="+mn-lt"/>
                          <a:ea typeface="+mn-ea"/>
                          <a:cs typeface="+mn-cs"/>
                        </a:rPr>
                        <a:t>Solución</a:t>
                      </a:r>
                      <a:r>
                        <a:rPr lang="es-EC" sz="2400" b="1" kern="1200" dirty="0">
                          <a:solidFill>
                            <a:schemeClr val="lt1"/>
                          </a:solidFill>
                          <a:effectLst/>
                          <a:latin typeface="+mn-lt"/>
                          <a:ea typeface="+mn-ea"/>
                          <a:cs typeface="+mn-cs"/>
                        </a:rPr>
                        <a:t> </a:t>
                      </a:r>
                    </a:p>
                  </a:txBody>
                  <a:tcPr marL="68580" marR="68580" marT="0" marB="0"/>
                </a:tc>
              </a:tr>
              <a:tr h="342452">
                <a:tc>
                  <a:txBody>
                    <a:bodyPr/>
                    <a:lstStyle/>
                    <a:p>
                      <a:pPr algn="just">
                        <a:lnSpc>
                          <a:spcPct val="100000"/>
                        </a:lnSpc>
                        <a:spcAft>
                          <a:spcPts val="1000"/>
                        </a:spcAft>
                      </a:pPr>
                      <a:r>
                        <a:rPr lang="es-EC" sz="2000" dirty="0">
                          <a:effectLst/>
                        </a:rPr>
                        <a:t>Modular</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just">
                        <a:lnSpc>
                          <a:spcPct val="100000"/>
                        </a:lnSpc>
                        <a:spcAft>
                          <a:spcPts val="1000"/>
                        </a:spcAft>
                      </a:pPr>
                      <a:r>
                        <a:rPr lang="es-EC" sz="2000" dirty="0">
                          <a:effectLst/>
                        </a:rPr>
                        <a:t>Dispositivos Desmontables</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42452">
                <a:tc>
                  <a:txBody>
                    <a:bodyPr/>
                    <a:lstStyle/>
                    <a:p>
                      <a:pPr algn="just">
                        <a:lnSpc>
                          <a:spcPct val="100000"/>
                        </a:lnSpc>
                        <a:spcAft>
                          <a:spcPts val="1000"/>
                        </a:spcAft>
                      </a:pPr>
                      <a:r>
                        <a:rPr lang="es-EC" sz="2000" dirty="0">
                          <a:effectLst/>
                        </a:rPr>
                        <a:t>Confiable</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just">
                        <a:lnSpc>
                          <a:spcPct val="100000"/>
                        </a:lnSpc>
                        <a:spcAft>
                          <a:spcPts val="1000"/>
                        </a:spcAft>
                      </a:pPr>
                      <a:r>
                        <a:rPr lang="es-EC" sz="2000" dirty="0">
                          <a:effectLst/>
                        </a:rPr>
                        <a:t>Uso de materiales livianos y resistentes</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342452">
                <a:tc>
                  <a:txBody>
                    <a:bodyPr/>
                    <a:lstStyle/>
                    <a:p>
                      <a:pPr algn="just">
                        <a:lnSpc>
                          <a:spcPct val="100000"/>
                        </a:lnSpc>
                        <a:spcAft>
                          <a:spcPts val="1000"/>
                        </a:spcAft>
                      </a:pPr>
                      <a:r>
                        <a:rPr lang="es-EC" sz="2000" dirty="0">
                          <a:effectLst/>
                        </a:rPr>
                        <a:t>Personalizable</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just">
                        <a:lnSpc>
                          <a:spcPct val="100000"/>
                        </a:lnSpc>
                        <a:spcAft>
                          <a:spcPts val="1000"/>
                        </a:spcAft>
                      </a:pPr>
                      <a:r>
                        <a:rPr lang="es-EC" sz="2000" dirty="0">
                          <a:effectLst/>
                        </a:rPr>
                        <a:t>Uso de </a:t>
                      </a:r>
                      <a:r>
                        <a:rPr lang="es-EC" sz="2000" dirty="0" err="1">
                          <a:effectLst/>
                        </a:rPr>
                        <a:t>Microcontrolador</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706210">
                <a:tc>
                  <a:txBody>
                    <a:bodyPr/>
                    <a:lstStyle/>
                    <a:p>
                      <a:pPr algn="just">
                        <a:lnSpc>
                          <a:spcPct val="100000"/>
                        </a:lnSpc>
                        <a:spcAft>
                          <a:spcPts val="1000"/>
                        </a:spcAft>
                      </a:pPr>
                      <a:r>
                        <a:rPr lang="es-EC" sz="2000">
                          <a:effectLst/>
                        </a:rPr>
                        <a:t>Capacidad de soportar peso extra</a:t>
                      </a:r>
                      <a:endParaRPr lang="es-EC" sz="18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algn="just">
                        <a:lnSpc>
                          <a:spcPct val="100000"/>
                        </a:lnSpc>
                        <a:spcAft>
                          <a:spcPts val="1000"/>
                        </a:spcAft>
                      </a:pPr>
                      <a:r>
                        <a:rPr lang="es-EC" sz="2000" dirty="0">
                          <a:effectLst/>
                        </a:rPr>
                        <a:t>Estructura resistente y carcasa desmontable</a:t>
                      </a:r>
                      <a:endParaRPr lang="es-EC" sz="1800" dirty="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r>
              <a:tr h="466543">
                <a:tc>
                  <a:txBody>
                    <a:bodyPr/>
                    <a:lstStyle/>
                    <a:p>
                      <a:pPr algn="just">
                        <a:lnSpc>
                          <a:spcPct val="100000"/>
                        </a:lnSpc>
                        <a:spcAft>
                          <a:spcPts val="1000"/>
                        </a:spcAft>
                      </a:pPr>
                      <a:r>
                        <a:rPr lang="es-EC" sz="2000">
                          <a:effectLst/>
                        </a:rPr>
                        <a:t>Dirección Ackerman</a:t>
                      </a:r>
                      <a:endParaRPr lang="es-EC" sz="18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marL="342900" lvl="0" indent="-342900" algn="just">
                        <a:lnSpc>
                          <a:spcPct val="100000"/>
                        </a:lnSpc>
                        <a:spcAft>
                          <a:spcPts val="0"/>
                        </a:spcAft>
                        <a:buFont typeface="Symbol" panose="05050102010706020507" pitchFamily="18" charset="2"/>
                        <a:buChar char=""/>
                      </a:pPr>
                      <a:r>
                        <a:rPr lang="es-EC" sz="2000" dirty="0">
                          <a:effectLst/>
                        </a:rPr>
                        <a:t>Diseño de Mecanismo de 4 </a:t>
                      </a:r>
                      <a:r>
                        <a:rPr lang="es-EC" sz="2000" dirty="0" smtClean="0">
                          <a:effectLst/>
                        </a:rPr>
                        <a:t>barras</a:t>
                      </a:r>
                      <a:endParaRPr lang="es-EC" sz="1800" dirty="0">
                        <a:effectLst/>
                      </a:endParaRPr>
                    </a:p>
                  </a:txBody>
                  <a:tcPr marL="68580" marR="68580" marT="0" marB="0"/>
                </a:tc>
              </a:tr>
              <a:tr h="1069970">
                <a:tc>
                  <a:txBody>
                    <a:bodyPr/>
                    <a:lstStyle/>
                    <a:p>
                      <a:pPr algn="just">
                        <a:lnSpc>
                          <a:spcPct val="100000"/>
                        </a:lnSpc>
                        <a:spcAft>
                          <a:spcPts val="1000"/>
                        </a:spcAft>
                      </a:pPr>
                      <a:r>
                        <a:rPr lang="es-EC" sz="2000">
                          <a:effectLst/>
                        </a:rPr>
                        <a:t>Tracción Trasera</a:t>
                      </a:r>
                      <a:endParaRPr lang="es-EC" sz="1800">
                        <a:effectLst/>
                        <a:latin typeface="Calibri" panose="020F0502020204030204" pitchFamily="34" charset="0"/>
                        <a:ea typeface="Batang" panose="02030600000101010101" pitchFamily="18" charset="-127"/>
                        <a:cs typeface="Times New Roman" panose="02020603050405020304" pitchFamily="18" charset="0"/>
                      </a:endParaRPr>
                    </a:p>
                  </a:txBody>
                  <a:tcPr marL="68580" marR="68580" marT="0" marB="0"/>
                </a:tc>
                <a:tc>
                  <a:txBody>
                    <a:bodyPr/>
                    <a:lstStyle/>
                    <a:p>
                      <a:pPr marL="342900" lvl="0" indent="-342900" algn="just">
                        <a:lnSpc>
                          <a:spcPct val="100000"/>
                        </a:lnSpc>
                        <a:spcAft>
                          <a:spcPts val="0"/>
                        </a:spcAft>
                        <a:buFont typeface="Symbol" panose="05050102010706020507" pitchFamily="18" charset="2"/>
                        <a:buChar char=""/>
                      </a:pPr>
                      <a:r>
                        <a:rPr lang="es-EC" sz="2000" dirty="0">
                          <a:effectLst/>
                        </a:rPr>
                        <a:t>Transmisión de Potencia de actuador a eje</a:t>
                      </a:r>
                      <a:endParaRPr lang="es-EC" sz="1800" dirty="0">
                        <a:effectLst/>
                      </a:endParaRPr>
                    </a:p>
                    <a:p>
                      <a:pPr marL="342900" lvl="0" indent="-342900" algn="just">
                        <a:lnSpc>
                          <a:spcPct val="100000"/>
                        </a:lnSpc>
                        <a:spcAft>
                          <a:spcPts val="1000"/>
                        </a:spcAft>
                        <a:buFont typeface="Symbol" panose="05050102010706020507" pitchFamily="18" charset="2"/>
                        <a:buChar char=""/>
                      </a:pPr>
                      <a:r>
                        <a:rPr lang="es-EC" sz="2000" dirty="0">
                          <a:effectLst/>
                        </a:rPr>
                        <a:t>Uso de </a:t>
                      </a:r>
                      <a:r>
                        <a:rPr lang="es-EC" sz="2000" dirty="0" err="1">
                          <a:effectLst/>
                        </a:rPr>
                        <a:t>Motorreductor</a:t>
                      </a:r>
                      <a:r>
                        <a:rPr lang="es-EC" sz="2000" dirty="0">
                          <a:effectLst/>
                        </a:rPr>
                        <a:t> </a:t>
                      </a:r>
                      <a:endParaRPr lang="es-EC" sz="1800" dirty="0">
                        <a:effectLst/>
                        <a:latin typeface="Calibri" panose="020F0502020204030204" pitchFamily="34" charset="0"/>
                        <a:ea typeface="Batang" panose="02030600000101010101" pitchFamily="18" charset="-127"/>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5948565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lla">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alla">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lla">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TC103457485[[fn=Malla]]</Template>
  <TotalTime>8498</TotalTime>
  <Words>2059</Words>
  <Application>Microsoft Office PowerPoint</Application>
  <PresentationFormat>Panorámica</PresentationFormat>
  <Paragraphs>462</Paragraphs>
  <Slides>48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48</vt:i4>
      </vt:variant>
    </vt:vector>
  </HeadingPairs>
  <TitlesOfParts>
    <vt:vector size="56" baseType="lpstr">
      <vt:lpstr>Batang</vt:lpstr>
      <vt:lpstr>Arial</vt:lpstr>
      <vt:lpstr>Calibri</vt:lpstr>
      <vt:lpstr>Cambria Math</vt:lpstr>
      <vt:lpstr>Century Gothic</vt:lpstr>
      <vt:lpstr>Symbol</vt:lpstr>
      <vt:lpstr>Times New Roman</vt:lpstr>
      <vt:lpstr>Malla</vt:lpstr>
      <vt:lpstr>Presentación de PowerPoint</vt:lpstr>
      <vt:lpstr>INTRODUCCIÓN</vt:lpstr>
      <vt:lpstr>justificación</vt:lpstr>
      <vt:lpstr>alcance</vt:lpstr>
      <vt:lpstr>Objetivos  objetivo general</vt:lpstr>
      <vt:lpstr>Objetivos específicos (i)</vt:lpstr>
      <vt:lpstr>Objetivos específicos (ii)</vt:lpstr>
      <vt:lpstr>Presentación de PowerPoint</vt:lpstr>
      <vt:lpstr>Requerimientos y Soluciones (I)</vt:lpstr>
      <vt:lpstr>Presentación de PowerPoint</vt:lpstr>
      <vt:lpstr>qfd</vt:lpstr>
      <vt:lpstr>Sistemas del prototipo</vt:lpstr>
      <vt:lpstr>Subsistemas del prototipo</vt:lpstr>
      <vt:lpstr>Sistema mecánico.- Elementos seleccionados</vt:lpstr>
      <vt:lpstr>diseño mecánico.- sistema de dirección (i)</vt:lpstr>
      <vt:lpstr>diseño mecánico.- sistema de dirección (ii)</vt:lpstr>
      <vt:lpstr>diseño mecánico.- Estructura</vt:lpstr>
      <vt:lpstr>diseño mecánico.- transmisión de potencia (ii)</vt:lpstr>
      <vt:lpstr>diseño mecánico.- Selección de ruedas</vt:lpstr>
      <vt:lpstr>Diseño electrónico y de control sistema de control: descripción</vt:lpstr>
      <vt:lpstr>Diseño electrónico y de control sistema de control: descripción</vt:lpstr>
      <vt:lpstr>Diseño electrónico y de control sistema de control: variables del sistema</vt:lpstr>
      <vt:lpstr>Diseño electrónico y de control selección de hardware: controlador</vt:lpstr>
      <vt:lpstr>Diseño electrónico y de control selección de hardware: instrumentación</vt:lpstr>
      <vt:lpstr>Diseño electrónico y de control selección de hardware: instrumentación</vt:lpstr>
      <vt:lpstr>Diseño electrónico y de control  selección de hardware: circuitos de control actuadores</vt:lpstr>
      <vt:lpstr>Diseño electrónico y detalle del control (viii) diseño de alimentación</vt:lpstr>
      <vt:lpstr>Diseño electrónico y detalle del control (xiv) diseño de comunicación</vt:lpstr>
      <vt:lpstr>Diseño electrónico y detalle del control (xxi) software de control y monitoreo</vt:lpstr>
      <vt:lpstr>Presentación de PowerPoint</vt:lpstr>
      <vt:lpstr>diseño de laS interfaCES hmi</vt:lpstr>
      <vt:lpstr>CONSTRUCCIÓN, MONTAJE Y VALIDACIÓN Del prototipo </vt:lpstr>
      <vt:lpstr>ENSAMBLE FINAL</vt:lpstr>
      <vt:lpstr>ESPECIFICACIONES MECÁNICAS FINALES DEL PROTOTIPO</vt:lpstr>
      <vt:lpstr>DESPIECE DEL PROTOTIPO</vt:lpstr>
      <vt:lpstr>Integración de sistemas (i)</vt:lpstr>
      <vt:lpstr>Integración de sistemas (ii)</vt:lpstr>
      <vt:lpstr>Validación.- CARACTERÍSTICAS FINALES DEL PROTOTIPO</vt:lpstr>
      <vt:lpstr>SEGUIMIENTO DEL CONTROLADOR</vt:lpstr>
      <vt:lpstr>CUMPLIMIENTO DE LAS TRAYECTORIAS</vt:lpstr>
      <vt:lpstr>ANÁLISIS ECONÓMICO Y FINANCIERO </vt:lpstr>
      <vt:lpstr>PRESUPUESTO TOTAL PROTOTIPO - ROMOV</vt:lpstr>
      <vt:lpstr>BENEFICIO GENERAL PLATAFORMA COMERCIAL</vt:lpstr>
      <vt:lpstr>EVALUACION DEL PROYECTO</vt:lpstr>
      <vt:lpstr>CONCLUSIONES Y RECOMENDACIONES </vt:lpstr>
      <vt:lpstr>CONCLUSIONES</vt:lpstr>
      <vt:lpstr>RECOMENDACIONES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Patricio</dc:creator>
  <cp:lastModifiedBy>MoyolemaJ</cp:lastModifiedBy>
  <cp:revision>247</cp:revision>
  <dcterms:created xsi:type="dcterms:W3CDTF">2014-04-08T16:57:19Z</dcterms:created>
  <dcterms:modified xsi:type="dcterms:W3CDTF">2014-05-28T16:05:02Z</dcterms:modified>
</cp:coreProperties>
</file>