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8" r:id="rId3"/>
    <p:sldId id="260" r:id="rId4"/>
    <p:sldId id="261" r:id="rId5"/>
    <p:sldId id="264" r:id="rId6"/>
    <p:sldId id="285" r:id="rId7"/>
    <p:sldId id="367" r:id="rId8"/>
    <p:sldId id="263" r:id="rId9"/>
    <p:sldId id="267" r:id="rId10"/>
    <p:sldId id="368" r:id="rId11"/>
    <p:sldId id="269" r:id="rId12"/>
    <p:sldId id="377" r:id="rId13"/>
    <p:sldId id="403" r:id="rId14"/>
    <p:sldId id="278" r:id="rId15"/>
    <p:sldId id="320" r:id="rId16"/>
    <p:sldId id="379" r:id="rId17"/>
    <p:sldId id="284" r:id="rId18"/>
    <p:sldId id="381" r:id="rId19"/>
    <p:sldId id="296" r:id="rId20"/>
    <p:sldId id="385" r:id="rId21"/>
    <p:sldId id="386" r:id="rId22"/>
    <p:sldId id="387" r:id="rId23"/>
    <p:sldId id="388" r:id="rId24"/>
    <p:sldId id="392" r:id="rId25"/>
    <p:sldId id="398" r:id="rId26"/>
    <p:sldId id="399" r:id="rId27"/>
    <p:sldId id="336" r:id="rId28"/>
    <p:sldId id="338" r:id="rId29"/>
    <p:sldId id="342" r:id="rId30"/>
    <p:sldId id="343" r:id="rId31"/>
    <p:sldId id="311" r:id="rId32"/>
    <p:sldId id="312" r:id="rId33"/>
    <p:sldId id="313" r:id="rId34"/>
    <p:sldId id="314" r:id="rId35"/>
    <p:sldId id="302" r:id="rId3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94671" autoAdjust="0"/>
  </p:normalViewPr>
  <p:slideViewPr>
    <p:cSldViewPr>
      <p:cViewPr>
        <p:scale>
          <a:sx n="77" d="100"/>
          <a:sy n="77" d="100"/>
        </p:scale>
        <p:origin x="-1182" y="-72"/>
      </p:cViewPr>
      <p:guideLst>
        <p:guide orient="horz" pos="2160"/>
        <p:guide pos="2880"/>
      </p:guideLst>
    </p:cSldViewPr>
  </p:slideViewPr>
  <p:outlineViewPr>
    <p:cViewPr>
      <p:scale>
        <a:sx n="33" d="100"/>
        <a:sy n="33" d="100"/>
      </p:scale>
      <p:origin x="0" y="2642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5D6899-3E69-4736-8163-B2F92858557B}" type="doc">
      <dgm:prSet loTypeId="urn:microsoft.com/office/officeart/2005/8/layout/gear1" loCatId="process" qsTypeId="urn:microsoft.com/office/officeart/2005/8/quickstyle/3d2" qsCatId="3D" csTypeId="urn:microsoft.com/office/officeart/2005/8/colors/accent0_3" csCatId="mainScheme" phldr="1"/>
      <dgm:spPr/>
      <dgm:t>
        <a:bodyPr/>
        <a:lstStyle/>
        <a:p>
          <a:endParaRPr lang="en-US"/>
        </a:p>
      </dgm:t>
    </dgm:pt>
    <dgm:pt modelId="{0151A2A1-245E-4CEA-B0A2-1B8B5ECC7883}">
      <dgm:prSet phldrT="[Text]" custT="1"/>
      <dgm:spPr>
        <a:xfrm>
          <a:off x="-87869" y="0"/>
          <a:ext cx="4124331" cy="774382"/>
        </a:xfrm>
      </dgm:spPr>
      <dgm:t>
        <a:bodyPr/>
        <a:lstStyle/>
        <a:p>
          <a:pPr algn="ctr"/>
          <a:r>
            <a:rPr lang="en-US" sz="1000">
              <a:latin typeface="Corbel"/>
              <a:ea typeface="+mn-ea"/>
              <a:cs typeface="+mn-cs"/>
            </a:rPr>
            <a:t>Sistema de pre estiramiento</a:t>
          </a:r>
        </a:p>
      </dgm:t>
    </dgm:pt>
    <dgm:pt modelId="{D0B16B36-ADCC-4CE1-9A8C-66D9B8C4D932}" type="parTrans" cxnId="{59B5650F-5726-4F22-B203-76D278393370}">
      <dgm:prSet/>
      <dgm:spPr/>
      <dgm:t>
        <a:bodyPr/>
        <a:lstStyle/>
        <a:p>
          <a:pPr algn="ctr"/>
          <a:endParaRPr lang="en-US" sz="2400"/>
        </a:p>
      </dgm:t>
    </dgm:pt>
    <dgm:pt modelId="{05B83DB7-80A5-4E65-A7D6-7D1B49A628D7}" type="sibTrans" cxnId="{59B5650F-5726-4F22-B203-76D278393370}">
      <dgm:prSet/>
      <dgm:spPr>
        <a:xfrm>
          <a:off x="3357373" y="587240"/>
          <a:ext cx="503348" cy="503348"/>
        </a:xfrm>
      </dgm:spPr>
      <dgm:t>
        <a:bodyPr/>
        <a:lstStyle/>
        <a:p>
          <a:pPr algn="ctr"/>
          <a:endParaRPr lang="en-US" sz="2400">
            <a:solidFill>
              <a:sysClr val="windowText" lastClr="000000">
                <a:hueOff val="0"/>
                <a:satOff val="0"/>
                <a:lumOff val="0"/>
                <a:alphaOff val="0"/>
              </a:sysClr>
            </a:solidFill>
            <a:latin typeface="Corbel"/>
            <a:ea typeface="+mn-ea"/>
            <a:cs typeface="+mn-cs"/>
          </a:endParaRPr>
        </a:p>
      </dgm:t>
    </dgm:pt>
    <dgm:pt modelId="{99C13099-3A63-4A65-A976-FE792820202E}">
      <dgm:prSet phldrT="[Text]" custT="1"/>
      <dgm:spPr>
        <a:xfrm>
          <a:off x="420768" y="903446"/>
          <a:ext cx="3772852" cy="774382"/>
        </a:xfrm>
      </dgm:spPr>
      <dgm:t>
        <a:bodyPr/>
        <a:lstStyle/>
        <a:p>
          <a:pPr algn="ctr"/>
          <a:r>
            <a:rPr lang="en-US" sz="1000">
              <a:latin typeface="Corbel"/>
              <a:ea typeface="+mn-ea"/>
              <a:cs typeface="+mn-cs"/>
            </a:rPr>
            <a:t>Sistema de elevación</a:t>
          </a:r>
        </a:p>
      </dgm:t>
    </dgm:pt>
    <dgm:pt modelId="{7296A057-07A8-4F73-A752-B70C75637DE9}" type="parTrans" cxnId="{DB38BA5F-837C-43D2-BCAE-B32CC888E2EA}">
      <dgm:prSet/>
      <dgm:spPr/>
      <dgm:t>
        <a:bodyPr/>
        <a:lstStyle/>
        <a:p>
          <a:pPr algn="ctr"/>
          <a:endParaRPr lang="en-US" sz="2400"/>
        </a:p>
      </dgm:t>
    </dgm:pt>
    <dgm:pt modelId="{8949B044-F3E7-4D5E-9541-F650EFD60DA3}" type="sibTrans" cxnId="{DB38BA5F-837C-43D2-BCAE-B32CC888E2EA}">
      <dgm:prSet/>
      <dgm:spPr>
        <a:xfrm>
          <a:off x="3690272" y="1485523"/>
          <a:ext cx="503348" cy="503348"/>
        </a:xfrm>
      </dgm:spPr>
      <dgm:t>
        <a:bodyPr/>
        <a:lstStyle/>
        <a:p>
          <a:pPr algn="ctr"/>
          <a:endParaRPr lang="en-US" sz="2400">
            <a:solidFill>
              <a:sysClr val="windowText" lastClr="000000">
                <a:hueOff val="0"/>
                <a:satOff val="0"/>
                <a:lumOff val="0"/>
                <a:alphaOff val="0"/>
              </a:sysClr>
            </a:solidFill>
            <a:latin typeface="Corbel"/>
            <a:ea typeface="+mn-ea"/>
            <a:cs typeface="+mn-cs"/>
          </a:endParaRPr>
        </a:p>
      </dgm:t>
    </dgm:pt>
    <dgm:pt modelId="{ECF3B463-3196-49CC-8242-9E22573DDD54}">
      <dgm:prSet phldrT="[Text]" custT="1"/>
      <dgm:spPr>
        <a:xfrm>
          <a:off x="753667" y="1806892"/>
          <a:ext cx="3772852" cy="774382"/>
        </a:xfrm>
      </dgm:spPr>
      <dgm:t>
        <a:bodyPr/>
        <a:lstStyle/>
        <a:p>
          <a:pPr algn="ctr"/>
          <a:r>
            <a:rPr lang="en-US" sz="1000">
              <a:latin typeface="Corbel"/>
              <a:ea typeface="+mn-ea"/>
              <a:cs typeface="+mn-cs"/>
            </a:rPr>
            <a:t>Sistema de locomoción</a:t>
          </a:r>
        </a:p>
      </dgm:t>
    </dgm:pt>
    <dgm:pt modelId="{A8FB50D6-D0A7-4630-88AA-82D05C910585}" type="parTrans" cxnId="{A629C1D1-B46A-440A-BA40-62CA5B2D006F}">
      <dgm:prSet/>
      <dgm:spPr/>
      <dgm:t>
        <a:bodyPr/>
        <a:lstStyle/>
        <a:p>
          <a:pPr algn="ctr"/>
          <a:endParaRPr lang="en-US" sz="2400"/>
        </a:p>
      </dgm:t>
    </dgm:pt>
    <dgm:pt modelId="{2E5C0CBC-A1C6-49BB-9156-3E615615E3A8}" type="sibTrans" cxnId="{A629C1D1-B46A-440A-BA40-62CA5B2D006F}">
      <dgm:prSet/>
      <dgm:spPr/>
      <dgm:t>
        <a:bodyPr/>
        <a:lstStyle/>
        <a:p>
          <a:pPr algn="ctr"/>
          <a:endParaRPr lang="en-US" sz="2400"/>
        </a:p>
      </dgm:t>
    </dgm:pt>
    <dgm:pt modelId="{64064A84-59EB-4185-B369-EECCD0D20274}" type="pres">
      <dgm:prSet presAssocID="{115D6899-3E69-4736-8163-B2F92858557B}" presName="composite" presStyleCnt="0">
        <dgm:presLayoutVars>
          <dgm:chMax val="3"/>
          <dgm:animLvl val="lvl"/>
          <dgm:resizeHandles val="exact"/>
        </dgm:presLayoutVars>
      </dgm:prSet>
      <dgm:spPr/>
      <dgm:t>
        <a:bodyPr/>
        <a:lstStyle/>
        <a:p>
          <a:endParaRPr lang="es-ES"/>
        </a:p>
      </dgm:t>
    </dgm:pt>
    <dgm:pt modelId="{636F9CC9-F8FC-4DA5-AC95-0D4F30762148}" type="pres">
      <dgm:prSet presAssocID="{0151A2A1-245E-4CEA-B0A2-1B8B5ECC7883}" presName="gear1" presStyleLbl="node1" presStyleIdx="0" presStyleCnt="3">
        <dgm:presLayoutVars>
          <dgm:chMax val="1"/>
          <dgm:bulletEnabled val="1"/>
        </dgm:presLayoutVars>
      </dgm:prSet>
      <dgm:spPr/>
      <dgm:t>
        <a:bodyPr/>
        <a:lstStyle/>
        <a:p>
          <a:endParaRPr lang="es-ES"/>
        </a:p>
      </dgm:t>
    </dgm:pt>
    <dgm:pt modelId="{19D8BF05-AE03-48DD-AECF-8305C96DCF6B}" type="pres">
      <dgm:prSet presAssocID="{0151A2A1-245E-4CEA-B0A2-1B8B5ECC7883}" presName="gear1srcNode" presStyleLbl="node1" presStyleIdx="0" presStyleCnt="3"/>
      <dgm:spPr/>
      <dgm:t>
        <a:bodyPr/>
        <a:lstStyle/>
        <a:p>
          <a:endParaRPr lang="es-ES"/>
        </a:p>
      </dgm:t>
    </dgm:pt>
    <dgm:pt modelId="{31114E65-4041-4907-8E71-30BFA2EA7D45}" type="pres">
      <dgm:prSet presAssocID="{0151A2A1-245E-4CEA-B0A2-1B8B5ECC7883}" presName="gear1dstNode" presStyleLbl="node1" presStyleIdx="0" presStyleCnt="3"/>
      <dgm:spPr/>
      <dgm:t>
        <a:bodyPr/>
        <a:lstStyle/>
        <a:p>
          <a:endParaRPr lang="es-ES"/>
        </a:p>
      </dgm:t>
    </dgm:pt>
    <dgm:pt modelId="{EF1E8FC5-11E1-46E9-9748-9E88B66B7D90}" type="pres">
      <dgm:prSet presAssocID="{99C13099-3A63-4A65-A976-FE792820202E}" presName="gear2" presStyleLbl="node1" presStyleIdx="1" presStyleCnt="3">
        <dgm:presLayoutVars>
          <dgm:chMax val="1"/>
          <dgm:bulletEnabled val="1"/>
        </dgm:presLayoutVars>
      </dgm:prSet>
      <dgm:spPr/>
      <dgm:t>
        <a:bodyPr/>
        <a:lstStyle/>
        <a:p>
          <a:endParaRPr lang="es-ES"/>
        </a:p>
      </dgm:t>
    </dgm:pt>
    <dgm:pt modelId="{D0A8E14B-298A-4CDC-BC39-8ED32CD272C0}" type="pres">
      <dgm:prSet presAssocID="{99C13099-3A63-4A65-A976-FE792820202E}" presName="gear2srcNode" presStyleLbl="node1" presStyleIdx="1" presStyleCnt="3"/>
      <dgm:spPr/>
      <dgm:t>
        <a:bodyPr/>
        <a:lstStyle/>
        <a:p>
          <a:endParaRPr lang="es-ES"/>
        </a:p>
      </dgm:t>
    </dgm:pt>
    <dgm:pt modelId="{470F8503-D703-4D81-A61C-02EEABD67CEA}" type="pres">
      <dgm:prSet presAssocID="{99C13099-3A63-4A65-A976-FE792820202E}" presName="gear2dstNode" presStyleLbl="node1" presStyleIdx="1" presStyleCnt="3"/>
      <dgm:spPr/>
      <dgm:t>
        <a:bodyPr/>
        <a:lstStyle/>
        <a:p>
          <a:endParaRPr lang="es-ES"/>
        </a:p>
      </dgm:t>
    </dgm:pt>
    <dgm:pt modelId="{F5186D5D-38D5-42B9-A0FE-EF05340CC957}" type="pres">
      <dgm:prSet presAssocID="{ECF3B463-3196-49CC-8242-9E22573DDD54}" presName="gear3" presStyleLbl="node1" presStyleIdx="2" presStyleCnt="3"/>
      <dgm:spPr/>
      <dgm:t>
        <a:bodyPr/>
        <a:lstStyle/>
        <a:p>
          <a:endParaRPr lang="es-ES"/>
        </a:p>
      </dgm:t>
    </dgm:pt>
    <dgm:pt modelId="{6EBE6A1D-F8A3-4419-A631-A6EE2DF2570C}" type="pres">
      <dgm:prSet presAssocID="{ECF3B463-3196-49CC-8242-9E22573DDD54}" presName="gear3tx" presStyleLbl="node1" presStyleIdx="2" presStyleCnt="3">
        <dgm:presLayoutVars>
          <dgm:chMax val="1"/>
          <dgm:bulletEnabled val="1"/>
        </dgm:presLayoutVars>
      </dgm:prSet>
      <dgm:spPr/>
      <dgm:t>
        <a:bodyPr/>
        <a:lstStyle/>
        <a:p>
          <a:endParaRPr lang="es-ES"/>
        </a:p>
      </dgm:t>
    </dgm:pt>
    <dgm:pt modelId="{415C245D-5FB5-4FE6-8661-02D2B661D876}" type="pres">
      <dgm:prSet presAssocID="{ECF3B463-3196-49CC-8242-9E22573DDD54}" presName="gear3srcNode" presStyleLbl="node1" presStyleIdx="2" presStyleCnt="3"/>
      <dgm:spPr/>
      <dgm:t>
        <a:bodyPr/>
        <a:lstStyle/>
        <a:p>
          <a:endParaRPr lang="es-ES"/>
        </a:p>
      </dgm:t>
    </dgm:pt>
    <dgm:pt modelId="{AD521542-7BDF-460E-8166-081BE99DBADA}" type="pres">
      <dgm:prSet presAssocID="{ECF3B463-3196-49CC-8242-9E22573DDD54}" presName="gear3dstNode" presStyleLbl="node1" presStyleIdx="2" presStyleCnt="3"/>
      <dgm:spPr/>
      <dgm:t>
        <a:bodyPr/>
        <a:lstStyle/>
        <a:p>
          <a:endParaRPr lang="es-ES"/>
        </a:p>
      </dgm:t>
    </dgm:pt>
    <dgm:pt modelId="{7374E133-3E72-4161-90AB-EEC41A4FFB5F}" type="pres">
      <dgm:prSet presAssocID="{05B83DB7-80A5-4E65-A7D6-7D1B49A628D7}" presName="connector1" presStyleLbl="sibTrans2D1" presStyleIdx="0" presStyleCnt="3"/>
      <dgm:spPr/>
      <dgm:t>
        <a:bodyPr/>
        <a:lstStyle/>
        <a:p>
          <a:endParaRPr lang="es-ES"/>
        </a:p>
      </dgm:t>
    </dgm:pt>
    <dgm:pt modelId="{0E08BA8C-2C18-4E28-B087-FFD94F304F6B}" type="pres">
      <dgm:prSet presAssocID="{8949B044-F3E7-4D5E-9541-F650EFD60DA3}" presName="connector2" presStyleLbl="sibTrans2D1" presStyleIdx="1" presStyleCnt="3"/>
      <dgm:spPr/>
      <dgm:t>
        <a:bodyPr/>
        <a:lstStyle/>
        <a:p>
          <a:endParaRPr lang="es-ES"/>
        </a:p>
      </dgm:t>
    </dgm:pt>
    <dgm:pt modelId="{7EA471DC-CEAB-4B49-AEE5-96F84B2B50E0}" type="pres">
      <dgm:prSet presAssocID="{2E5C0CBC-A1C6-49BB-9156-3E615615E3A8}" presName="connector3" presStyleLbl="sibTrans2D1" presStyleIdx="2" presStyleCnt="3"/>
      <dgm:spPr/>
      <dgm:t>
        <a:bodyPr/>
        <a:lstStyle/>
        <a:p>
          <a:endParaRPr lang="es-ES"/>
        </a:p>
      </dgm:t>
    </dgm:pt>
  </dgm:ptLst>
  <dgm:cxnLst>
    <dgm:cxn modelId="{DB38BA5F-837C-43D2-BCAE-B32CC888E2EA}" srcId="{115D6899-3E69-4736-8163-B2F92858557B}" destId="{99C13099-3A63-4A65-A976-FE792820202E}" srcOrd="1" destOrd="0" parTransId="{7296A057-07A8-4F73-A752-B70C75637DE9}" sibTransId="{8949B044-F3E7-4D5E-9541-F650EFD60DA3}"/>
    <dgm:cxn modelId="{144DF557-3CAE-446F-A5A7-47C8EFF6284F}" type="presOf" srcId="{99C13099-3A63-4A65-A976-FE792820202E}" destId="{470F8503-D703-4D81-A61C-02EEABD67CEA}" srcOrd="2" destOrd="0" presId="urn:microsoft.com/office/officeart/2005/8/layout/gear1"/>
    <dgm:cxn modelId="{4FFD76A4-6932-4407-A81A-31064A2359ED}" type="presOf" srcId="{ECF3B463-3196-49CC-8242-9E22573DDD54}" destId="{6EBE6A1D-F8A3-4419-A631-A6EE2DF2570C}" srcOrd="1" destOrd="0" presId="urn:microsoft.com/office/officeart/2005/8/layout/gear1"/>
    <dgm:cxn modelId="{B1AD44B5-57E5-4392-94E4-C54E2482A46C}" type="presOf" srcId="{ECF3B463-3196-49CC-8242-9E22573DDD54}" destId="{415C245D-5FB5-4FE6-8661-02D2B661D876}" srcOrd="2" destOrd="0" presId="urn:microsoft.com/office/officeart/2005/8/layout/gear1"/>
    <dgm:cxn modelId="{60A16957-A280-4A69-97C5-F31E3670336C}" type="presOf" srcId="{05B83DB7-80A5-4E65-A7D6-7D1B49A628D7}" destId="{7374E133-3E72-4161-90AB-EEC41A4FFB5F}" srcOrd="0" destOrd="0" presId="urn:microsoft.com/office/officeart/2005/8/layout/gear1"/>
    <dgm:cxn modelId="{16363B5A-EDD2-46C1-A4EF-AC740E612CAC}" type="presOf" srcId="{0151A2A1-245E-4CEA-B0A2-1B8B5ECC7883}" destId="{31114E65-4041-4907-8E71-30BFA2EA7D45}" srcOrd="2" destOrd="0" presId="urn:microsoft.com/office/officeart/2005/8/layout/gear1"/>
    <dgm:cxn modelId="{49EA0716-FA99-4A7E-A0CE-F3F52734E9CD}" type="presOf" srcId="{ECF3B463-3196-49CC-8242-9E22573DDD54}" destId="{F5186D5D-38D5-42B9-A0FE-EF05340CC957}" srcOrd="0" destOrd="0" presId="urn:microsoft.com/office/officeart/2005/8/layout/gear1"/>
    <dgm:cxn modelId="{7799CCFB-CB7C-451E-A138-54201DC0F4CF}" type="presOf" srcId="{115D6899-3E69-4736-8163-B2F92858557B}" destId="{64064A84-59EB-4185-B369-EECCD0D20274}" srcOrd="0" destOrd="0" presId="urn:microsoft.com/office/officeart/2005/8/layout/gear1"/>
    <dgm:cxn modelId="{71CB8B35-23D9-4251-95AC-4EF29E322F2C}" type="presOf" srcId="{8949B044-F3E7-4D5E-9541-F650EFD60DA3}" destId="{0E08BA8C-2C18-4E28-B087-FFD94F304F6B}" srcOrd="0" destOrd="0" presId="urn:microsoft.com/office/officeart/2005/8/layout/gear1"/>
    <dgm:cxn modelId="{15D3595A-4F7C-45EC-8D96-BF98EAE66355}" type="presOf" srcId="{99C13099-3A63-4A65-A976-FE792820202E}" destId="{EF1E8FC5-11E1-46E9-9748-9E88B66B7D90}" srcOrd="0" destOrd="0" presId="urn:microsoft.com/office/officeart/2005/8/layout/gear1"/>
    <dgm:cxn modelId="{7FD8A24B-9679-4229-855D-687FD016D718}" type="presOf" srcId="{0151A2A1-245E-4CEA-B0A2-1B8B5ECC7883}" destId="{636F9CC9-F8FC-4DA5-AC95-0D4F30762148}" srcOrd="0" destOrd="0" presId="urn:microsoft.com/office/officeart/2005/8/layout/gear1"/>
    <dgm:cxn modelId="{C5114F43-23F5-4D3D-BBCC-17612E4B4A86}" type="presOf" srcId="{0151A2A1-245E-4CEA-B0A2-1B8B5ECC7883}" destId="{19D8BF05-AE03-48DD-AECF-8305C96DCF6B}" srcOrd="1" destOrd="0" presId="urn:microsoft.com/office/officeart/2005/8/layout/gear1"/>
    <dgm:cxn modelId="{A629C1D1-B46A-440A-BA40-62CA5B2D006F}" srcId="{115D6899-3E69-4736-8163-B2F92858557B}" destId="{ECF3B463-3196-49CC-8242-9E22573DDD54}" srcOrd="2" destOrd="0" parTransId="{A8FB50D6-D0A7-4630-88AA-82D05C910585}" sibTransId="{2E5C0CBC-A1C6-49BB-9156-3E615615E3A8}"/>
    <dgm:cxn modelId="{C75591CB-EADE-4FD4-846C-749313F4E7ED}" type="presOf" srcId="{2E5C0CBC-A1C6-49BB-9156-3E615615E3A8}" destId="{7EA471DC-CEAB-4B49-AEE5-96F84B2B50E0}" srcOrd="0" destOrd="0" presId="urn:microsoft.com/office/officeart/2005/8/layout/gear1"/>
    <dgm:cxn modelId="{063ED80D-693F-4572-9C97-A8FF7060EAF0}" type="presOf" srcId="{99C13099-3A63-4A65-A976-FE792820202E}" destId="{D0A8E14B-298A-4CDC-BC39-8ED32CD272C0}" srcOrd="1" destOrd="0" presId="urn:microsoft.com/office/officeart/2005/8/layout/gear1"/>
    <dgm:cxn modelId="{59B5650F-5726-4F22-B203-76D278393370}" srcId="{115D6899-3E69-4736-8163-B2F92858557B}" destId="{0151A2A1-245E-4CEA-B0A2-1B8B5ECC7883}" srcOrd="0" destOrd="0" parTransId="{D0B16B36-ADCC-4CE1-9A8C-66D9B8C4D932}" sibTransId="{05B83DB7-80A5-4E65-A7D6-7D1B49A628D7}"/>
    <dgm:cxn modelId="{ACD22F9A-593F-4D7E-AEF4-BDDC670AE38F}" type="presOf" srcId="{ECF3B463-3196-49CC-8242-9E22573DDD54}" destId="{AD521542-7BDF-460E-8166-081BE99DBADA}" srcOrd="3" destOrd="0" presId="urn:microsoft.com/office/officeart/2005/8/layout/gear1"/>
    <dgm:cxn modelId="{593679C8-AD00-45FA-A6C3-EEE486FB2D9E}" type="presParOf" srcId="{64064A84-59EB-4185-B369-EECCD0D20274}" destId="{636F9CC9-F8FC-4DA5-AC95-0D4F30762148}" srcOrd="0" destOrd="0" presId="urn:microsoft.com/office/officeart/2005/8/layout/gear1"/>
    <dgm:cxn modelId="{CC875E0E-8A72-4CC7-A8DE-EF16185AF511}" type="presParOf" srcId="{64064A84-59EB-4185-B369-EECCD0D20274}" destId="{19D8BF05-AE03-48DD-AECF-8305C96DCF6B}" srcOrd="1" destOrd="0" presId="urn:microsoft.com/office/officeart/2005/8/layout/gear1"/>
    <dgm:cxn modelId="{603112E3-EA81-458F-8E0D-0B183B29EAD2}" type="presParOf" srcId="{64064A84-59EB-4185-B369-EECCD0D20274}" destId="{31114E65-4041-4907-8E71-30BFA2EA7D45}" srcOrd="2" destOrd="0" presId="urn:microsoft.com/office/officeart/2005/8/layout/gear1"/>
    <dgm:cxn modelId="{E56755C4-5B11-4488-BE79-B12AC09AEC44}" type="presParOf" srcId="{64064A84-59EB-4185-B369-EECCD0D20274}" destId="{EF1E8FC5-11E1-46E9-9748-9E88B66B7D90}" srcOrd="3" destOrd="0" presId="urn:microsoft.com/office/officeart/2005/8/layout/gear1"/>
    <dgm:cxn modelId="{E75E44D3-9C0D-44F2-9D85-8F7CD6BE35CE}" type="presParOf" srcId="{64064A84-59EB-4185-B369-EECCD0D20274}" destId="{D0A8E14B-298A-4CDC-BC39-8ED32CD272C0}" srcOrd="4" destOrd="0" presId="urn:microsoft.com/office/officeart/2005/8/layout/gear1"/>
    <dgm:cxn modelId="{C08BF1C2-ACE8-4429-BEE7-26A675159AF0}" type="presParOf" srcId="{64064A84-59EB-4185-B369-EECCD0D20274}" destId="{470F8503-D703-4D81-A61C-02EEABD67CEA}" srcOrd="5" destOrd="0" presId="urn:microsoft.com/office/officeart/2005/8/layout/gear1"/>
    <dgm:cxn modelId="{339A4AF6-EC26-47CD-B5EE-7BD2FB6158D7}" type="presParOf" srcId="{64064A84-59EB-4185-B369-EECCD0D20274}" destId="{F5186D5D-38D5-42B9-A0FE-EF05340CC957}" srcOrd="6" destOrd="0" presId="urn:microsoft.com/office/officeart/2005/8/layout/gear1"/>
    <dgm:cxn modelId="{3CB4DEAE-D465-453D-B2C9-9A0CA48F2401}" type="presParOf" srcId="{64064A84-59EB-4185-B369-EECCD0D20274}" destId="{6EBE6A1D-F8A3-4419-A631-A6EE2DF2570C}" srcOrd="7" destOrd="0" presId="urn:microsoft.com/office/officeart/2005/8/layout/gear1"/>
    <dgm:cxn modelId="{D6FA7436-2B41-4E48-BC6D-EE00F0548B3C}" type="presParOf" srcId="{64064A84-59EB-4185-B369-EECCD0D20274}" destId="{415C245D-5FB5-4FE6-8661-02D2B661D876}" srcOrd="8" destOrd="0" presId="urn:microsoft.com/office/officeart/2005/8/layout/gear1"/>
    <dgm:cxn modelId="{20E81B68-DDD4-4910-9658-F14A25E099B6}" type="presParOf" srcId="{64064A84-59EB-4185-B369-EECCD0D20274}" destId="{AD521542-7BDF-460E-8166-081BE99DBADA}" srcOrd="9" destOrd="0" presId="urn:microsoft.com/office/officeart/2005/8/layout/gear1"/>
    <dgm:cxn modelId="{2D10603D-B8BA-47EB-A12C-871C63DA52D5}" type="presParOf" srcId="{64064A84-59EB-4185-B369-EECCD0D20274}" destId="{7374E133-3E72-4161-90AB-EEC41A4FFB5F}" srcOrd="10" destOrd="0" presId="urn:microsoft.com/office/officeart/2005/8/layout/gear1"/>
    <dgm:cxn modelId="{6124EE39-37EA-4486-AADD-8C12097C0DCF}" type="presParOf" srcId="{64064A84-59EB-4185-B369-EECCD0D20274}" destId="{0E08BA8C-2C18-4E28-B087-FFD94F304F6B}" srcOrd="11" destOrd="0" presId="urn:microsoft.com/office/officeart/2005/8/layout/gear1"/>
    <dgm:cxn modelId="{0BE74087-B0FE-4F28-8A62-9230CDCA85B2}" type="presParOf" srcId="{64064A84-59EB-4185-B369-EECCD0D20274}" destId="{7EA471DC-CEAB-4B49-AEE5-96F84B2B50E0}" srcOrd="12" destOrd="0" presId="urn:microsoft.com/office/officeart/2005/8/layout/gear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F9CC9-F8FC-4DA5-AC95-0D4F30762148}">
      <dsp:nvSpPr>
        <dsp:cNvPr id="0" name=""/>
        <dsp:cNvSpPr/>
      </dsp:nvSpPr>
      <dsp:spPr>
        <a:xfrm>
          <a:off x="2387065" y="1847005"/>
          <a:ext cx="2257450" cy="2257450"/>
        </a:xfrm>
        <a:prstGeom prst="gear9">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latin typeface="Corbel"/>
              <a:ea typeface="+mn-ea"/>
              <a:cs typeface="+mn-cs"/>
            </a:rPr>
            <a:t>Sistema de pre estiramiento</a:t>
          </a:r>
        </a:p>
      </dsp:txBody>
      <dsp:txXfrm>
        <a:off x="2840913" y="2375802"/>
        <a:ext cx="1349754" cy="1160376"/>
      </dsp:txXfrm>
    </dsp:sp>
    <dsp:sp modelId="{EF1E8FC5-11E1-46E9-9748-9E88B66B7D90}">
      <dsp:nvSpPr>
        <dsp:cNvPr id="0" name=""/>
        <dsp:cNvSpPr/>
      </dsp:nvSpPr>
      <dsp:spPr>
        <a:xfrm>
          <a:off x="1073639" y="1313425"/>
          <a:ext cx="1641782" cy="1641782"/>
        </a:xfrm>
        <a:prstGeom prst="gear6">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latin typeface="Corbel"/>
              <a:ea typeface="+mn-ea"/>
              <a:cs typeface="+mn-cs"/>
            </a:rPr>
            <a:t>Sistema de elevación</a:t>
          </a:r>
        </a:p>
      </dsp:txBody>
      <dsp:txXfrm>
        <a:off x="1486963" y="1729247"/>
        <a:ext cx="815134" cy="810138"/>
      </dsp:txXfrm>
    </dsp:sp>
    <dsp:sp modelId="{F5186D5D-38D5-42B9-A0FE-EF05340CC957}">
      <dsp:nvSpPr>
        <dsp:cNvPr id="0" name=""/>
        <dsp:cNvSpPr/>
      </dsp:nvSpPr>
      <dsp:spPr>
        <a:xfrm rot="20700000">
          <a:off x="1993204" y="180763"/>
          <a:ext cx="1608611" cy="1608611"/>
        </a:xfrm>
        <a:prstGeom prst="gear6">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latin typeface="Corbel"/>
              <a:ea typeface="+mn-ea"/>
              <a:cs typeface="+mn-cs"/>
            </a:rPr>
            <a:t>Sistema de locomoción</a:t>
          </a:r>
        </a:p>
      </dsp:txBody>
      <dsp:txXfrm rot="-20700000">
        <a:off x="2346020" y="533579"/>
        <a:ext cx="902980" cy="902980"/>
      </dsp:txXfrm>
    </dsp:sp>
    <dsp:sp modelId="{7374E133-3E72-4161-90AB-EEC41A4FFB5F}">
      <dsp:nvSpPr>
        <dsp:cNvPr id="0" name=""/>
        <dsp:cNvSpPr/>
      </dsp:nvSpPr>
      <dsp:spPr>
        <a:xfrm>
          <a:off x="2212500" y="1506918"/>
          <a:ext cx="2889537" cy="2889537"/>
        </a:xfrm>
        <a:prstGeom prst="circularArrow">
          <a:avLst>
            <a:gd name="adj1" fmla="val 4687"/>
            <a:gd name="adj2" fmla="val 299029"/>
            <a:gd name="adj3" fmla="val 2514084"/>
            <a:gd name="adj4" fmla="val 15865769"/>
            <a:gd name="adj5" fmla="val 5469"/>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E08BA8C-2C18-4E28-B087-FFD94F304F6B}">
      <dsp:nvSpPr>
        <dsp:cNvPr id="0" name=""/>
        <dsp:cNvSpPr/>
      </dsp:nvSpPr>
      <dsp:spPr>
        <a:xfrm>
          <a:off x="782882" y="950547"/>
          <a:ext cx="2099429" cy="2099429"/>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EA471DC-CEAB-4B49-AEE5-96F84B2B50E0}">
      <dsp:nvSpPr>
        <dsp:cNvPr id="0" name=""/>
        <dsp:cNvSpPr/>
      </dsp:nvSpPr>
      <dsp:spPr>
        <a:xfrm>
          <a:off x="1621116" y="-171197"/>
          <a:ext cx="2263607" cy="2263607"/>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B960A5-1835-4866-AC6D-87B3EF5E2BA9}" type="datetimeFigureOut">
              <a:rPr lang="es-ES" smtClean="0"/>
              <a:t>30/04/2014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40CA84-CC9F-48B9-BB49-DA5EFF861CD8}" type="slidenum">
              <a:rPr lang="es-ES" smtClean="0"/>
              <a:t>‹Nº›</a:t>
            </a:fld>
            <a:endParaRPr lang="es-ES"/>
          </a:p>
        </p:txBody>
      </p:sp>
    </p:spTree>
    <p:extLst>
      <p:ext uri="{BB962C8B-B14F-4D97-AF65-F5344CB8AC3E}">
        <p14:creationId xmlns:p14="http://schemas.microsoft.com/office/powerpoint/2010/main" val="69562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 continuación la exposición del proyecto de grado previo a la obtención de nuestro título</a:t>
            </a:r>
          </a:p>
        </p:txBody>
      </p:sp>
      <p:sp>
        <p:nvSpPr>
          <p:cNvPr id="1536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8F4057-4838-4C53-A988-0E0272EBE9DB}" type="slidenum">
              <a:rPr lang="es-EC" smtClean="0"/>
              <a:pPr fontAlgn="base">
                <a:spcBef>
                  <a:spcPct val="0"/>
                </a:spcBef>
                <a:spcAft>
                  <a:spcPct val="0"/>
                </a:spcAft>
                <a:defRPr/>
              </a:pPr>
              <a:t>1</a:t>
            </a:fld>
            <a:endParaRPr lang="es-EC"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5120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349CC39-AA63-4601-9C4F-2632363CD265}" type="slidenum">
              <a:rPr lang="es-EC" sz="1200">
                <a:latin typeface="Calibri" pitchFamily="34" charset="0"/>
              </a:rPr>
              <a:pPr algn="r" eaLnBrk="1" hangingPunct="1"/>
              <a:t>10</a:t>
            </a:fld>
            <a:endParaRPr lang="es-EC"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5120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349CC39-AA63-4601-9C4F-2632363CD265}" type="slidenum">
              <a:rPr lang="es-EC" sz="1200">
                <a:latin typeface="Calibri" pitchFamily="34" charset="0"/>
              </a:rPr>
              <a:pPr algn="r" eaLnBrk="1" hangingPunct="1"/>
              <a:t>11</a:t>
            </a:fld>
            <a:endParaRPr lang="es-EC"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5120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349CC39-AA63-4601-9C4F-2632363CD265}" type="slidenum">
              <a:rPr lang="es-EC" sz="1200">
                <a:latin typeface="Calibri" pitchFamily="34" charset="0"/>
              </a:rPr>
              <a:pPr algn="r" eaLnBrk="1" hangingPunct="1"/>
              <a:t>12</a:t>
            </a:fld>
            <a:endParaRPr lang="es-EC"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5120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349CC39-AA63-4601-9C4F-2632363CD265}" type="slidenum">
              <a:rPr lang="es-EC" sz="1200">
                <a:latin typeface="Calibri" pitchFamily="34" charset="0"/>
              </a:rPr>
              <a:pPr algn="r" eaLnBrk="1" hangingPunct="1"/>
              <a:t>13</a:t>
            </a:fld>
            <a:endParaRPr lang="es-EC"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5120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349CC39-AA63-4601-9C4F-2632363CD265}" type="slidenum">
              <a:rPr lang="es-EC" sz="1200">
                <a:latin typeface="Calibri" pitchFamily="34" charset="0"/>
              </a:rPr>
              <a:pPr algn="r" eaLnBrk="1" hangingPunct="1"/>
              <a:t>14</a:t>
            </a:fld>
            <a:endParaRPr lang="es-EC"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129028" name="3 Marcador de número de diapositiva"/>
          <p:cNvSpPr txBox="1">
            <a:spLocks noGrp="1"/>
          </p:cNvSpPr>
          <p:nvPr/>
        </p:nvSpPr>
        <p:spPr bwMode="auto">
          <a:xfrm>
            <a:off x="3884988" y="8684773"/>
            <a:ext cx="2971431" cy="45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CF97563-752C-4628-905F-B7D25A6BAA9E}" type="slidenum">
              <a:rPr lang="es-EC" altLang="es-ES" sz="1200">
                <a:latin typeface="Calibri" pitchFamily="34" charset="0"/>
              </a:rPr>
              <a:pPr algn="r" eaLnBrk="1" hangingPunct="1"/>
              <a:t>15</a:t>
            </a:fld>
            <a:endParaRPr lang="es-EC" altLang="es-ES"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129028" name="3 Marcador de número de diapositiva"/>
          <p:cNvSpPr txBox="1">
            <a:spLocks noGrp="1"/>
          </p:cNvSpPr>
          <p:nvPr/>
        </p:nvSpPr>
        <p:spPr bwMode="auto">
          <a:xfrm>
            <a:off x="3884988" y="8684773"/>
            <a:ext cx="2971431" cy="45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CF97563-752C-4628-905F-B7D25A6BAA9E}" type="slidenum">
              <a:rPr lang="es-EC" altLang="es-ES" sz="1200">
                <a:latin typeface="Calibri" pitchFamily="34" charset="0"/>
              </a:rPr>
              <a:pPr algn="r" eaLnBrk="1" hangingPunct="1"/>
              <a:t>16</a:t>
            </a:fld>
            <a:endParaRPr lang="es-EC" altLang="es-ES" sz="12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dirty="0" smtClean="0"/>
              <a:t>Referente al cantón el Empalme</a:t>
            </a:r>
          </a:p>
        </p:txBody>
      </p:sp>
      <p:sp>
        <p:nvSpPr>
          <p:cNvPr id="58372"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B9E6AFF-1C47-4DAB-A153-88F8FDA74EBA}" type="slidenum">
              <a:rPr lang="es-EC" sz="1200">
                <a:latin typeface="Calibri" pitchFamily="34" charset="0"/>
              </a:rPr>
              <a:pPr algn="r" eaLnBrk="1" hangingPunct="1"/>
              <a:t>17</a:t>
            </a:fld>
            <a:endParaRPr lang="es-EC" sz="12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5120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349CC39-AA63-4601-9C4F-2632363CD265}" type="slidenum">
              <a:rPr lang="es-EC" sz="1200">
                <a:latin typeface="Calibri" pitchFamily="34" charset="0"/>
              </a:rPr>
              <a:pPr algn="r" eaLnBrk="1" hangingPunct="1"/>
              <a:t>18</a:t>
            </a:fld>
            <a:endParaRPr lang="es-EC" sz="12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5120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349CC39-AA63-4601-9C4F-2632363CD265}" type="slidenum">
              <a:rPr lang="es-EC" sz="1200">
                <a:latin typeface="Calibri" pitchFamily="34" charset="0"/>
              </a:rPr>
              <a:pPr algn="r" eaLnBrk="1" hangingPunct="1"/>
              <a:t>19</a:t>
            </a:fld>
            <a:endParaRPr lang="es-EC"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EE5A9E-4409-4677-93CB-9E6100D5AA52}" type="slidenum">
              <a:rPr lang="es-EC" smtClean="0"/>
              <a:pPr fontAlgn="base">
                <a:spcBef>
                  <a:spcPct val="0"/>
                </a:spcBef>
                <a:spcAft>
                  <a:spcPct val="0"/>
                </a:spcAft>
                <a:defRPr/>
              </a:pPr>
              <a:t>2</a:t>
            </a:fld>
            <a:endParaRPr lang="es-EC"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5120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349CC39-AA63-4601-9C4F-2632363CD265}" type="slidenum">
              <a:rPr lang="es-EC" sz="1200">
                <a:latin typeface="Calibri" pitchFamily="34" charset="0"/>
              </a:rPr>
              <a:pPr algn="r" eaLnBrk="1" hangingPunct="1"/>
              <a:t>20</a:t>
            </a:fld>
            <a:endParaRPr lang="es-EC" sz="12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5120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349CC39-AA63-4601-9C4F-2632363CD265}" type="slidenum">
              <a:rPr lang="es-EC" sz="1200">
                <a:latin typeface="Calibri" pitchFamily="34" charset="0"/>
              </a:rPr>
              <a:pPr algn="r" eaLnBrk="1" hangingPunct="1"/>
              <a:t>21</a:t>
            </a:fld>
            <a:endParaRPr lang="es-EC" sz="120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5120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349CC39-AA63-4601-9C4F-2632363CD265}" type="slidenum">
              <a:rPr lang="es-EC" sz="1200">
                <a:latin typeface="Calibri" pitchFamily="34" charset="0"/>
              </a:rPr>
              <a:pPr algn="r" eaLnBrk="1" hangingPunct="1"/>
              <a:t>22</a:t>
            </a:fld>
            <a:endParaRPr lang="es-EC" sz="120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5120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349CC39-AA63-4601-9C4F-2632363CD265}" type="slidenum">
              <a:rPr lang="es-EC" sz="1200">
                <a:latin typeface="Calibri" pitchFamily="34" charset="0"/>
              </a:rPr>
              <a:pPr algn="r" eaLnBrk="1" hangingPunct="1"/>
              <a:t>23</a:t>
            </a:fld>
            <a:endParaRPr lang="es-EC" sz="120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5120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349CC39-AA63-4601-9C4F-2632363CD265}" type="slidenum">
              <a:rPr lang="es-EC" sz="1200">
                <a:latin typeface="Calibri" pitchFamily="34" charset="0"/>
              </a:rPr>
              <a:pPr algn="r" eaLnBrk="1" hangingPunct="1"/>
              <a:t>24</a:t>
            </a:fld>
            <a:endParaRPr lang="es-EC" sz="120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129028" name="3 Marcador de número de diapositiva"/>
          <p:cNvSpPr txBox="1">
            <a:spLocks noGrp="1"/>
          </p:cNvSpPr>
          <p:nvPr/>
        </p:nvSpPr>
        <p:spPr bwMode="auto">
          <a:xfrm>
            <a:off x="3884988" y="8684773"/>
            <a:ext cx="2971431" cy="45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CF97563-752C-4628-905F-B7D25A6BAA9E}" type="slidenum">
              <a:rPr lang="es-EC" altLang="es-ES" sz="1200">
                <a:latin typeface="Calibri" pitchFamily="34" charset="0"/>
              </a:rPr>
              <a:pPr algn="r" eaLnBrk="1" hangingPunct="1"/>
              <a:t>25</a:t>
            </a:fld>
            <a:endParaRPr lang="es-EC" altLang="es-ES" sz="120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129028" name="3 Marcador de número de diapositiva"/>
          <p:cNvSpPr txBox="1">
            <a:spLocks noGrp="1"/>
          </p:cNvSpPr>
          <p:nvPr/>
        </p:nvSpPr>
        <p:spPr bwMode="auto">
          <a:xfrm>
            <a:off x="3884988" y="8684773"/>
            <a:ext cx="2971431" cy="45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CF97563-752C-4628-905F-B7D25A6BAA9E}" type="slidenum">
              <a:rPr lang="es-EC" altLang="es-ES" sz="1200">
                <a:latin typeface="Calibri" pitchFamily="34" charset="0"/>
              </a:rPr>
              <a:pPr algn="r" eaLnBrk="1" hangingPunct="1"/>
              <a:t>26</a:t>
            </a:fld>
            <a:endParaRPr lang="es-EC" altLang="es-ES" sz="120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129028" name="3 Marcador de número de diapositiva"/>
          <p:cNvSpPr txBox="1">
            <a:spLocks noGrp="1"/>
          </p:cNvSpPr>
          <p:nvPr/>
        </p:nvSpPr>
        <p:spPr bwMode="auto">
          <a:xfrm>
            <a:off x="3884988" y="8684773"/>
            <a:ext cx="2971431" cy="45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CF97563-752C-4628-905F-B7D25A6BAA9E}" type="slidenum">
              <a:rPr lang="es-EC" altLang="es-ES" sz="1200">
                <a:latin typeface="Calibri" pitchFamily="34" charset="0"/>
              </a:rPr>
              <a:pPr algn="r" eaLnBrk="1" hangingPunct="1"/>
              <a:t>27</a:t>
            </a:fld>
            <a:endParaRPr lang="es-EC" altLang="es-ES" sz="120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129028" name="3 Marcador de número de diapositiva"/>
          <p:cNvSpPr txBox="1">
            <a:spLocks noGrp="1"/>
          </p:cNvSpPr>
          <p:nvPr/>
        </p:nvSpPr>
        <p:spPr bwMode="auto">
          <a:xfrm>
            <a:off x="3884988" y="8684773"/>
            <a:ext cx="2971431" cy="45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CF97563-752C-4628-905F-B7D25A6BAA9E}" type="slidenum">
              <a:rPr lang="es-EC" altLang="es-ES" sz="1200">
                <a:latin typeface="Calibri" pitchFamily="34" charset="0"/>
              </a:rPr>
              <a:pPr algn="r" eaLnBrk="1" hangingPunct="1"/>
              <a:t>28</a:t>
            </a:fld>
            <a:endParaRPr lang="es-EC" altLang="es-ES" sz="120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129028" name="3 Marcador de número de diapositiva"/>
          <p:cNvSpPr txBox="1">
            <a:spLocks noGrp="1"/>
          </p:cNvSpPr>
          <p:nvPr/>
        </p:nvSpPr>
        <p:spPr bwMode="auto">
          <a:xfrm>
            <a:off x="3884988" y="8684773"/>
            <a:ext cx="2971431" cy="45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CF97563-752C-4628-905F-B7D25A6BAA9E}" type="slidenum">
              <a:rPr lang="es-EC" altLang="es-ES" sz="1200">
                <a:latin typeface="Calibri" pitchFamily="34" charset="0"/>
              </a:rPr>
              <a:pPr algn="r" eaLnBrk="1" hangingPunct="1"/>
              <a:t>29</a:t>
            </a:fld>
            <a:endParaRPr lang="es-EC" altLang="es-E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5120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349CC39-AA63-4601-9C4F-2632363CD265}" type="slidenum">
              <a:rPr lang="es-EC" sz="1200">
                <a:latin typeface="Calibri" pitchFamily="34" charset="0"/>
              </a:rPr>
              <a:pPr algn="r" eaLnBrk="1" hangingPunct="1"/>
              <a:t>3</a:t>
            </a:fld>
            <a:endParaRPr lang="es-EC" sz="120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129028" name="3 Marcador de número de diapositiva"/>
          <p:cNvSpPr txBox="1">
            <a:spLocks noGrp="1"/>
          </p:cNvSpPr>
          <p:nvPr/>
        </p:nvSpPr>
        <p:spPr bwMode="auto">
          <a:xfrm>
            <a:off x="3884988" y="8684773"/>
            <a:ext cx="2971431" cy="45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CF97563-752C-4628-905F-B7D25A6BAA9E}" type="slidenum">
              <a:rPr lang="es-EC" altLang="es-ES" sz="1200">
                <a:latin typeface="Calibri" pitchFamily="34" charset="0"/>
              </a:rPr>
              <a:pPr algn="r" eaLnBrk="1" hangingPunct="1"/>
              <a:t>30</a:t>
            </a:fld>
            <a:endParaRPr lang="es-EC" altLang="es-ES" sz="120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129028" name="3 Marcador de número de diapositiva"/>
          <p:cNvSpPr txBox="1">
            <a:spLocks noGrp="1"/>
          </p:cNvSpPr>
          <p:nvPr/>
        </p:nvSpPr>
        <p:spPr bwMode="auto">
          <a:xfrm>
            <a:off x="3884988" y="8684773"/>
            <a:ext cx="2971431" cy="45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CF97563-752C-4628-905F-B7D25A6BAA9E}" type="slidenum">
              <a:rPr lang="es-EC" altLang="es-ES" sz="1200">
                <a:latin typeface="Calibri" pitchFamily="34" charset="0"/>
              </a:rPr>
              <a:pPr algn="r" eaLnBrk="1" hangingPunct="1"/>
              <a:t>31</a:t>
            </a:fld>
            <a:endParaRPr lang="es-EC" altLang="es-ES" sz="120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dirty="0" smtClean="0"/>
              <a:t>Referente al cantón el Empalme</a:t>
            </a:r>
          </a:p>
        </p:txBody>
      </p:sp>
      <p:sp>
        <p:nvSpPr>
          <p:cNvPr id="129028" name="3 Marcador de número de diapositiva"/>
          <p:cNvSpPr txBox="1">
            <a:spLocks noGrp="1"/>
          </p:cNvSpPr>
          <p:nvPr/>
        </p:nvSpPr>
        <p:spPr bwMode="auto">
          <a:xfrm>
            <a:off x="3884988" y="8684773"/>
            <a:ext cx="2971431" cy="45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CF97563-752C-4628-905F-B7D25A6BAA9E}" type="slidenum">
              <a:rPr lang="es-EC" altLang="es-ES" sz="1200">
                <a:latin typeface="Calibri" pitchFamily="34" charset="0"/>
              </a:rPr>
              <a:pPr algn="r" eaLnBrk="1" hangingPunct="1"/>
              <a:t>32</a:t>
            </a:fld>
            <a:endParaRPr lang="es-EC" altLang="es-ES" sz="120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129028" name="3 Marcador de número de diapositiva"/>
          <p:cNvSpPr txBox="1">
            <a:spLocks noGrp="1"/>
          </p:cNvSpPr>
          <p:nvPr/>
        </p:nvSpPr>
        <p:spPr bwMode="auto">
          <a:xfrm>
            <a:off x="3884988" y="8684773"/>
            <a:ext cx="2971431" cy="45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CF97563-752C-4628-905F-B7D25A6BAA9E}" type="slidenum">
              <a:rPr lang="es-EC" altLang="es-ES" sz="1200">
                <a:latin typeface="Calibri" pitchFamily="34" charset="0"/>
              </a:rPr>
              <a:pPr algn="r" eaLnBrk="1" hangingPunct="1"/>
              <a:t>33</a:t>
            </a:fld>
            <a:endParaRPr lang="es-EC" altLang="es-ES" sz="120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129028" name="3 Marcador de número de diapositiva"/>
          <p:cNvSpPr txBox="1">
            <a:spLocks noGrp="1"/>
          </p:cNvSpPr>
          <p:nvPr/>
        </p:nvSpPr>
        <p:spPr bwMode="auto">
          <a:xfrm>
            <a:off x="3884988" y="8684773"/>
            <a:ext cx="2971431" cy="45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CF97563-752C-4628-905F-B7D25A6BAA9E}" type="slidenum">
              <a:rPr lang="es-EC" altLang="es-ES" sz="1200">
                <a:latin typeface="Calibri" pitchFamily="34" charset="0"/>
              </a:rPr>
              <a:pPr algn="r" eaLnBrk="1" hangingPunct="1"/>
              <a:t>34</a:t>
            </a:fld>
            <a:endParaRPr lang="es-EC" altLang="es-ES" sz="120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smtClean="0"/>
              <a:t>Referente al cantón el Empalme</a:t>
            </a:r>
          </a:p>
        </p:txBody>
      </p:sp>
      <p:sp>
        <p:nvSpPr>
          <p:cNvPr id="129028" name="3 Marcador de número de diapositiva"/>
          <p:cNvSpPr txBox="1">
            <a:spLocks noGrp="1"/>
          </p:cNvSpPr>
          <p:nvPr/>
        </p:nvSpPr>
        <p:spPr bwMode="auto">
          <a:xfrm>
            <a:off x="3884988" y="8684773"/>
            <a:ext cx="2971431" cy="457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CF97563-752C-4628-905F-B7D25A6BAA9E}" type="slidenum">
              <a:rPr lang="es-EC" altLang="es-ES" sz="1200">
                <a:latin typeface="Calibri" pitchFamily="34" charset="0"/>
              </a:rPr>
              <a:pPr algn="r" eaLnBrk="1" hangingPunct="1"/>
              <a:t>35</a:t>
            </a:fld>
            <a:endParaRPr lang="es-EC" altLang="es-E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5120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349CC39-AA63-4601-9C4F-2632363CD265}" type="slidenum">
              <a:rPr lang="es-EC" sz="1200">
                <a:latin typeface="Calibri" pitchFamily="34" charset="0"/>
              </a:rPr>
              <a:pPr algn="r" eaLnBrk="1" hangingPunct="1"/>
              <a:t>4</a:t>
            </a:fld>
            <a:endParaRPr lang="es-EC"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5120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349CC39-AA63-4601-9C4F-2632363CD265}" type="slidenum">
              <a:rPr lang="es-EC" sz="1200">
                <a:latin typeface="Calibri" pitchFamily="34" charset="0"/>
              </a:rPr>
              <a:pPr algn="r" eaLnBrk="1" hangingPunct="1"/>
              <a:t>5</a:t>
            </a:fld>
            <a:endParaRPr lang="es-EC"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EE5A9E-4409-4677-93CB-9E6100D5AA52}" type="slidenum">
              <a:rPr lang="es-EC" smtClean="0"/>
              <a:pPr fontAlgn="base">
                <a:spcBef>
                  <a:spcPct val="0"/>
                </a:spcBef>
                <a:spcAft>
                  <a:spcPct val="0"/>
                </a:spcAft>
                <a:defRPr/>
              </a:pPr>
              <a:t>6</a:t>
            </a:fld>
            <a:endParaRPr lang="es-EC"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5120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349CC39-AA63-4601-9C4F-2632363CD265}" type="slidenum">
              <a:rPr lang="es-EC" sz="1200">
                <a:latin typeface="Calibri" pitchFamily="34" charset="0"/>
              </a:rPr>
              <a:pPr algn="r" eaLnBrk="1" hangingPunct="1"/>
              <a:t>7</a:t>
            </a:fld>
            <a:endParaRPr lang="es-EC"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5120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349CC39-AA63-4601-9C4F-2632363CD265}" type="slidenum">
              <a:rPr lang="es-EC" sz="1200">
                <a:latin typeface="Calibri" pitchFamily="34" charset="0"/>
              </a:rPr>
              <a:pPr algn="r" eaLnBrk="1" hangingPunct="1"/>
              <a:t>8</a:t>
            </a:fld>
            <a:endParaRPr lang="es-EC"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dirty="0" smtClean="0"/>
          </a:p>
        </p:txBody>
      </p:sp>
      <p:sp>
        <p:nvSpPr>
          <p:cNvPr id="51204" name="3 Marcador de número de diapositiva"/>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B349CC39-AA63-4601-9C4F-2632363CD265}" type="slidenum">
              <a:rPr lang="es-EC" sz="1200">
                <a:latin typeface="Calibri" pitchFamily="34" charset="0"/>
              </a:rPr>
              <a:pPr algn="r" eaLnBrk="1" hangingPunct="1"/>
              <a:t>9</a:t>
            </a:fld>
            <a:endParaRPr lang="es-EC"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635FAB71-16AE-4456-892B-871067CC075F}" type="datetimeFigureOut">
              <a:rPr lang="es-ES" smtClean="0"/>
              <a:t>30/04/2014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7AD5037-8CF7-484E-AF94-96432A9EE7B7}" type="slidenum">
              <a:rPr lang="es-ES" smtClean="0"/>
              <a:t>‹Nº›</a:t>
            </a:fld>
            <a:endParaRPr lang="es-ES"/>
          </a:p>
        </p:txBody>
      </p:sp>
    </p:spTree>
    <p:extLst>
      <p:ext uri="{BB962C8B-B14F-4D97-AF65-F5344CB8AC3E}">
        <p14:creationId xmlns:p14="http://schemas.microsoft.com/office/powerpoint/2010/main" val="315626267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35FAB71-16AE-4456-892B-871067CC075F}" type="datetimeFigureOut">
              <a:rPr lang="es-ES" smtClean="0"/>
              <a:t>30/04/2014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7AD5037-8CF7-484E-AF94-96432A9EE7B7}" type="slidenum">
              <a:rPr lang="es-ES" smtClean="0"/>
              <a:t>‹Nº›</a:t>
            </a:fld>
            <a:endParaRPr lang="es-ES"/>
          </a:p>
        </p:txBody>
      </p:sp>
    </p:spTree>
    <p:extLst>
      <p:ext uri="{BB962C8B-B14F-4D97-AF65-F5344CB8AC3E}">
        <p14:creationId xmlns:p14="http://schemas.microsoft.com/office/powerpoint/2010/main" val="263762421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35FAB71-16AE-4456-892B-871067CC075F}" type="datetimeFigureOut">
              <a:rPr lang="es-ES" smtClean="0"/>
              <a:t>30/04/2014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7AD5037-8CF7-484E-AF94-96432A9EE7B7}" type="slidenum">
              <a:rPr lang="es-ES" smtClean="0"/>
              <a:t>‹Nº›</a:t>
            </a:fld>
            <a:endParaRPr lang="es-ES"/>
          </a:p>
        </p:txBody>
      </p:sp>
    </p:spTree>
    <p:extLst>
      <p:ext uri="{BB962C8B-B14F-4D97-AF65-F5344CB8AC3E}">
        <p14:creationId xmlns:p14="http://schemas.microsoft.com/office/powerpoint/2010/main" val="32534600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635FAB71-16AE-4456-892B-871067CC075F}" type="datetimeFigureOut">
              <a:rPr lang="es-ES" smtClean="0"/>
              <a:t>30/04/2014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7AD5037-8CF7-484E-AF94-96432A9EE7B7}" type="slidenum">
              <a:rPr lang="es-ES" smtClean="0"/>
              <a:t>‹Nº›</a:t>
            </a:fld>
            <a:endParaRPr lang="es-ES"/>
          </a:p>
        </p:txBody>
      </p:sp>
    </p:spTree>
    <p:extLst>
      <p:ext uri="{BB962C8B-B14F-4D97-AF65-F5344CB8AC3E}">
        <p14:creationId xmlns:p14="http://schemas.microsoft.com/office/powerpoint/2010/main" val="279586350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35FAB71-16AE-4456-892B-871067CC075F}" type="datetimeFigureOut">
              <a:rPr lang="es-ES" smtClean="0"/>
              <a:t>30/04/2014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7AD5037-8CF7-484E-AF94-96432A9EE7B7}" type="slidenum">
              <a:rPr lang="es-ES" smtClean="0"/>
              <a:t>‹Nº›</a:t>
            </a:fld>
            <a:endParaRPr lang="es-ES"/>
          </a:p>
        </p:txBody>
      </p:sp>
    </p:spTree>
    <p:extLst>
      <p:ext uri="{BB962C8B-B14F-4D97-AF65-F5344CB8AC3E}">
        <p14:creationId xmlns:p14="http://schemas.microsoft.com/office/powerpoint/2010/main" val="378201168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635FAB71-16AE-4456-892B-871067CC075F}" type="datetimeFigureOut">
              <a:rPr lang="es-ES" smtClean="0"/>
              <a:t>30/04/2014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7AD5037-8CF7-484E-AF94-96432A9EE7B7}" type="slidenum">
              <a:rPr lang="es-ES" smtClean="0"/>
              <a:t>‹Nº›</a:t>
            </a:fld>
            <a:endParaRPr lang="es-ES"/>
          </a:p>
        </p:txBody>
      </p:sp>
    </p:spTree>
    <p:extLst>
      <p:ext uri="{BB962C8B-B14F-4D97-AF65-F5344CB8AC3E}">
        <p14:creationId xmlns:p14="http://schemas.microsoft.com/office/powerpoint/2010/main" val="41509740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635FAB71-16AE-4456-892B-871067CC075F}" type="datetimeFigureOut">
              <a:rPr lang="es-ES" smtClean="0"/>
              <a:t>30/04/2014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7AD5037-8CF7-484E-AF94-96432A9EE7B7}" type="slidenum">
              <a:rPr lang="es-ES" smtClean="0"/>
              <a:t>‹Nº›</a:t>
            </a:fld>
            <a:endParaRPr lang="es-ES"/>
          </a:p>
        </p:txBody>
      </p:sp>
    </p:spTree>
    <p:extLst>
      <p:ext uri="{BB962C8B-B14F-4D97-AF65-F5344CB8AC3E}">
        <p14:creationId xmlns:p14="http://schemas.microsoft.com/office/powerpoint/2010/main" val="262957935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35FAB71-16AE-4456-892B-871067CC075F}" type="datetimeFigureOut">
              <a:rPr lang="es-ES" smtClean="0"/>
              <a:t>30/04/2014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7AD5037-8CF7-484E-AF94-96432A9EE7B7}" type="slidenum">
              <a:rPr lang="es-ES" smtClean="0"/>
              <a:t>‹Nº›</a:t>
            </a:fld>
            <a:endParaRPr lang="es-ES"/>
          </a:p>
        </p:txBody>
      </p:sp>
    </p:spTree>
    <p:extLst>
      <p:ext uri="{BB962C8B-B14F-4D97-AF65-F5344CB8AC3E}">
        <p14:creationId xmlns:p14="http://schemas.microsoft.com/office/powerpoint/2010/main" val="294648624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35FAB71-16AE-4456-892B-871067CC075F}" type="datetimeFigureOut">
              <a:rPr lang="es-ES" smtClean="0"/>
              <a:t>30/04/2014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7AD5037-8CF7-484E-AF94-96432A9EE7B7}" type="slidenum">
              <a:rPr lang="es-ES" smtClean="0"/>
              <a:t>‹Nº›</a:t>
            </a:fld>
            <a:endParaRPr lang="es-ES"/>
          </a:p>
        </p:txBody>
      </p:sp>
    </p:spTree>
    <p:extLst>
      <p:ext uri="{BB962C8B-B14F-4D97-AF65-F5344CB8AC3E}">
        <p14:creationId xmlns:p14="http://schemas.microsoft.com/office/powerpoint/2010/main" val="75990843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35FAB71-16AE-4456-892B-871067CC075F}" type="datetimeFigureOut">
              <a:rPr lang="es-ES" smtClean="0"/>
              <a:t>30/04/2014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7AD5037-8CF7-484E-AF94-96432A9EE7B7}" type="slidenum">
              <a:rPr lang="es-ES" smtClean="0"/>
              <a:t>‹Nº›</a:t>
            </a:fld>
            <a:endParaRPr lang="es-ES"/>
          </a:p>
        </p:txBody>
      </p:sp>
    </p:spTree>
    <p:extLst>
      <p:ext uri="{BB962C8B-B14F-4D97-AF65-F5344CB8AC3E}">
        <p14:creationId xmlns:p14="http://schemas.microsoft.com/office/powerpoint/2010/main" val="141470422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35FAB71-16AE-4456-892B-871067CC075F}" type="datetimeFigureOut">
              <a:rPr lang="es-ES" smtClean="0"/>
              <a:t>30/04/2014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7AD5037-8CF7-484E-AF94-96432A9EE7B7}" type="slidenum">
              <a:rPr lang="es-ES" smtClean="0"/>
              <a:t>‹Nº›</a:t>
            </a:fld>
            <a:endParaRPr lang="es-ES"/>
          </a:p>
        </p:txBody>
      </p:sp>
    </p:spTree>
    <p:extLst>
      <p:ext uri="{BB962C8B-B14F-4D97-AF65-F5344CB8AC3E}">
        <p14:creationId xmlns:p14="http://schemas.microsoft.com/office/powerpoint/2010/main" val="840650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5FAB71-16AE-4456-892B-871067CC075F}" type="datetimeFigureOut">
              <a:rPr lang="es-ES" smtClean="0"/>
              <a:t>30/04/2014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AD5037-8CF7-484E-AF94-96432A9EE7B7}" type="slidenum">
              <a:rPr lang="es-ES" smtClean="0"/>
              <a:t>‹Nº›</a:t>
            </a:fld>
            <a:endParaRPr lang="es-ES"/>
          </a:p>
        </p:txBody>
      </p:sp>
    </p:spTree>
    <p:extLst>
      <p:ext uri="{BB962C8B-B14F-4D97-AF65-F5344CB8AC3E}">
        <p14:creationId xmlns:p14="http://schemas.microsoft.com/office/powerpoint/2010/main" val="3766730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jpeg"/><Relationship Id="rId5" Type="http://schemas.microsoft.com/office/2007/relationships/hdphoto" Target="../media/hdphoto2.wdp"/><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package" Target="../embeddings/Documento_de_Microsoft_Word2.docx"/><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Documents/Camtasia%20Studio/Movil%20Robot/Movil%20Robot.mp4" TargetMode="Externa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package" Target="../embeddings/Documento_de_Microsoft_Word1.docx"/><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jpeg"/><Relationship Id="rId7" Type="http://schemas.openxmlformats.org/officeDocument/2006/relationships/diagramLayout" Target="../diagrams/layout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7.png"/><Relationship Id="rId10" Type="http://schemas.microsoft.com/office/2007/relationships/diagramDrawing" Target="../diagrams/drawing1.xml"/><Relationship Id="rId4" Type="http://schemas.openxmlformats.org/officeDocument/2006/relationships/image" Target="../media/image6.png"/><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MATOCARATULA.jpg"/>
          <p:cNvPicPr>
            <a:picLocks noChangeAspect="1"/>
          </p:cNvPicPr>
          <p:nvPr/>
        </p:nvPicPr>
        <p:blipFill>
          <a:blip r:embed="rId3"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1 CuadroTexto"/>
          <p:cNvSpPr txBox="1"/>
          <p:nvPr/>
        </p:nvSpPr>
        <p:spPr>
          <a:xfrm>
            <a:off x="1043608" y="985952"/>
            <a:ext cx="7488832" cy="1938992"/>
          </a:xfrm>
          <a:prstGeom prst="rect">
            <a:avLst/>
          </a:prstGeom>
          <a:noFill/>
        </p:spPr>
        <p:txBody>
          <a:bodyPr wrap="square">
            <a:spAutoFit/>
          </a:bodyPr>
          <a:lstStyle/>
          <a:p>
            <a:pPr algn="ctr">
              <a:defRPr/>
            </a:pPr>
            <a:r>
              <a:rPr lang="es-EC" sz="2400" b="1" dirty="0" smtClean="0">
                <a:latin typeface="+mj-lt"/>
              </a:rPr>
              <a:t>“</a:t>
            </a:r>
            <a:r>
              <a:rPr lang="es-EC" sz="2400" b="1" dirty="0"/>
              <a:t>DISEÑO Y CONSTRUCCIÓN DE UN PROTOTIPO DE MÁQUINA ENFARDADORA SEMIAUTOMÁTICA CONTROLADA POR MICROPROCESADOR PARA CARGAS UBICADAS SOBRE PALLETS DE CUALQUIER TAMAÑO PARA LA EMPRESA ENKADOR S.A</a:t>
            </a:r>
            <a:r>
              <a:rPr lang="es-EC" sz="2400" b="1" dirty="0" smtClean="0"/>
              <a:t>.”</a:t>
            </a:r>
            <a:endParaRPr lang="es-EC" sz="2400" b="1" dirty="0">
              <a:latin typeface="+mj-lt"/>
            </a:endParaRPr>
          </a:p>
        </p:txBody>
      </p:sp>
      <p:sp>
        <p:nvSpPr>
          <p:cNvPr id="3" name="2 CuadroTexto"/>
          <p:cNvSpPr txBox="1"/>
          <p:nvPr/>
        </p:nvSpPr>
        <p:spPr>
          <a:xfrm>
            <a:off x="2035175" y="3070920"/>
            <a:ext cx="5114925" cy="646112"/>
          </a:xfrm>
          <a:prstGeom prst="rect">
            <a:avLst/>
          </a:prstGeom>
          <a:noFill/>
        </p:spPr>
        <p:txBody>
          <a:bodyPr wrap="none">
            <a:spAutoFit/>
          </a:bodyPr>
          <a:lstStyle/>
          <a:p>
            <a:pPr algn="ctr">
              <a:defRPr/>
            </a:pPr>
            <a:r>
              <a:rPr lang="es-EC" b="1" dirty="0">
                <a:latin typeface="+mn-lt"/>
              </a:rPr>
              <a:t>PROYECTO PREVIO A LA OBTENCIÓN DEL TÍTULO DE</a:t>
            </a:r>
          </a:p>
          <a:p>
            <a:pPr algn="ctr">
              <a:defRPr/>
            </a:pPr>
            <a:r>
              <a:rPr lang="es-EC" b="1" dirty="0">
                <a:latin typeface="+mn-lt"/>
              </a:rPr>
              <a:t>INGENIERO EN </a:t>
            </a:r>
            <a:r>
              <a:rPr lang="es-EC" b="1" dirty="0" smtClean="0">
                <a:latin typeface="+mn-lt"/>
              </a:rPr>
              <a:t>MECATRÓNICA</a:t>
            </a:r>
            <a:endParaRPr lang="es-EC" b="1" dirty="0">
              <a:latin typeface="+mn-lt"/>
            </a:endParaRPr>
          </a:p>
        </p:txBody>
      </p:sp>
      <p:sp>
        <p:nvSpPr>
          <p:cNvPr id="6" name="5 CuadroTexto"/>
          <p:cNvSpPr txBox="1"/>
          <p:nvPr/>
        </p:nvSpPr>
        <p:spPr>
          <a:xfrm>
            <a:off x="1619672" y="4023355"/>
            <a:ext cx="6454278" cy="1061829"/>
          </a:xfrm>
          <a:prstGeom prst="rect">
            <a:avLst/>
          </a:prstGeom>
          <a:noFill/>
        </p:spPr>
        <p:txBody>
          <a:bodyPr wrap="square">
            <a:spAutoFit/>
          </a:bodyPr>
          <a:lstStyle/>
          <a:p>
            <a:r>
              <a:rPr lang="es-EC" b="1" dirty="0">
                <a:latin typeface="+mn-lt"/>
              </a:rPr>
              <a:t>REALIZADO POR:  </a:t>
            </a:r>
            <a:r>
              <a:rPr lang="es-EC" b="1" dirty="0" smtClean="0">
                <a:latin typeface="+mn-lt"/>
              </a:rPr>
              <a:t>	</a:t>
            </a:r>
            <a:r>
              <a:rPr lang="es-EC" b="1" dirty="0" smtClean="0"/>
              <a:t>ÁVILA </a:t>
            </a:r>
            <a:r>
              <a:rPr lang="es-EC" b="1" dirty="0"/>
              <a:t>BALAREZO, EDUARDO PATRICIO</a:t>
            </a:r>
            <a:endParaRPr lang="es-ES" dirty="0"/>
          </a:p>
          <a:p>
            <a:r>
              <a:rPr lang="es-EC" b="1" dirty="0" smtClean="0"/>
              <a:t>		BARRIONUEVO </a:t>
            </a:r>
            <a:r>
              <a:rPr lang="es-EC" b="1" dirty="0"/>
              <a:t>CHILUIZA, GERMÁN OMAR</a:t>
            </a:r>
            <a:endParaRPr lang="es-ES" dirty="0"/>
          </a:p>
          <a:p>
            <a:pPr>
              <a:lnSpc>
                <a:spcPct val="150000"/>
              </a:lnSpc>
              <a:defRPr/>
            </a:pPr>
            <a:r>
              <a:rPr lang="es-EC" b="1" dirty="0">
                <a:latin typeface="+mn-lt"/>
              </a:rPr>
              <a:t>		</a:t>
            </a:r>
          </a:p>
        </p:txBody>
      </p:sp>
      <p:sp>
        <p:nvSpPr>
          <p:cNvPr id="7" name="6 CuadroTexto"/>
          <p:cNvSpPr txBox="1"/>
          <p:nvPr/>
        </p:nvSpPr>
        <p:spPr>
          <a:xfrm>
            <a:off x="2891408" y="4797152"/>
            <a:ext cx="3912840" cy="923330"/>
          </a:xfrm>
          <a:prstGeom prst="rect">
            <a:avLst/>
          </a:prstGeom>
          <a:noFill/>
        </p:spPr>
        <p:txBody>
          <a:bodyPr wrap="square">
            <a:spAutoFit/>
          </a:bodyPr>
          <a:lstStyle/>
          <a:p>
            <a:pPr>
              <a:lnSpc>
                <a:spcPct val="150000"/>
              </a:lnSpc>
              <a:defRPr/>
            </a:pPr>
            <a:r>
              <a:rPr lang="es-EC" b="1" dirty="0">
                <a:latin typeface="+mn-lt"/>
              </a:rPr>
              <a:t>DIRECTOR: ING. </a:t>
            </a:r>
            <a:r>
              <a:rPr lang="es-EC" b="1" dirty="0"/>
              <a:t>SANCHEZ, XAVIER</a:t>
            </a:r>
            <a:endParaRPr lang="es-ES" dirty="0"/>
          </a:p>
          <a:p>
            <a:pPr>
              <a:lnSpc>
                <a:spcPct val="150000"/>
              </a:lnSpc>
              <a:defRPr/>
            </a:pPr>
            <a:r>
              <a:rPr lang="es-EC" b="1" dirty="0" smtClean="0">
                <a:latin typeface="+mn-lt"/>
              </a:rPr>
              <a:t>CODIRECTOR</a:t>
            </a:r>
            <a:r>
              <a:rPr lang="es-EC" b="1" dirty="0">
                <a:latin typeface="+mn-lt"/>
              </a:rPr>
              <a:t>: ING. </a:t>
            </a:r>
            <a:r>
              <a:rPr lang="es-EC" b="1" dirty="0"/>
              <a:t>OROZCO, LUIS</a:t>
            </a:r>
            <a:endParaRPr lang="es-EC" b="1" dirty="0">
              <a:latin typeface="+mn-lt"/>
            </a:endParaRPr>
          </a:p>
        </p:txBody>
      </p:sp>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145458" y="116632"/>
            <a:ext cx="3709346" cy="836712"/>
          </a:xfrm>
          <a:prstGeom prst="rect">
            <a:avLst/>
          </a:prstGeom>
          <a:noFill/>
          <a:ln>
            <a:noFill/>
          </a:ln>
        </p:spPr>
      </p:pic>
    </p:spTree>
    <p:extLst>
      <p:ext uri="{BB962C8B-B14F-4D97-AF65-F5344CB8AC3E}">
        <p14:creationId xmlns:p14="http://schemas.microsoft.com/office/powerpoint/2010/main" val="99446088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29" y="2316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 name="Rectangle 3"/>
          <p:cNvSpPr>
            <a:spLocks noChangeArrowheads="1"/>
          </p:cNvSpPr>
          <p:nvPr/>
        </p:nvSpPr>
        <p:spPr bwMode="auto">
          <a:xfrm>
            <a:off x="0" y="3724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10 Rectángulo"/>
          <p:cNvSpPr/>
          <p:nvPr/>
        </p:nvSpPr>
        <p:spPr>
          <a:xfrm>
            <a:off x="814392" y="620688"/>
            <a:ext cx="7430016" cy="2985433"/>
          </a:xfrm>
          <a:prstGeom prst="rect">
            <a:avLst/>
          </a:prstGeom>
        </p:spPr>
        <p:txBody>
          <a:bodyPr wrap="square">
            <a:spAutoFit/>
          </a:bodyPr>
          <a:lstStyle/>
          <a:p>
            <a:pPr algn="ctr"/>
            <a:r>
              <a:rPr lang="es-ES" sz="2400" b="1" dirty="0" smtClean="0"/>
              <a:t>SISTEMA DE PRE ESTIRAMIENTO</a:t>
            </a:r>
            <a:endParaRPr lang="es-ES" sz="2000" b="1" dirty="0" smtClean="0"/>
          </a:p>
          <a:p>
            <a:pPr algn="ctr"/>
            <a:r>
              <a:rPr lang="es-ES" b="1" dirty="0"/>
              <a:t>	</a:t>
            </a:r>
            <a:endParaRPr lang="es-ES" b="1" dirty="0" smtClean="0"/>
          </a:p>
          <a:p>
            <a:pPr algn="just"/>
            <a:r>
              <a:rPr lang="es-ES" b="1" dirty="0" smtClean="0"/>
              <a:t>REQUERIMIENTOS</a:t>
            </a:r>
            <a:r>
              <a:rPr lang="es-ES" sz="2000" b="1" dirty="0" smtClean="0"/>
              <a:t>:</a:t>
            </a:r>
          </a:p>
          <a:p>
            <a:pPr algn="just"/>
            <a:endParaRPr lang="es-ES" b="1" dirty="0" smtClean="0"/>
          </a:p>
          <a:p>
            <a:pPr marL="285750" indent="-285750" algn="just">
              <a:buFont typeface="Arial" panose="020B0604020202020204" pitchFamily="34" charset="0"/>
              <a:buChar char="•"/>
            </a:pPr>
            <a:r>
              <a:rPr lang="es-ES" dirty="0" smtClean="0"/>
              <a:t>Liviano</a:t>
            </a:r>
          </a:p>
          <a:p>
            <a:pPr marL="285750" indent="-285750" algn="just">
              <a:buFont typeface="Arial" panose="020B0604020202020204" pitchFamily="34" charset="0"/>
              <a:buChar char="•"/>
            </a:pPr>
            <a:r>
              <a:rPr lang="es-ES" dirty="0" smtClean="0"/>
              <a:t>Fácil instalación </a:t>
            </a:r>
          </a:p>
          <a:p>
            <a:pPr marL="285750" indent="-285750" algn="just">
              <a:buFont typeface="Arial" panose="020B0604020202020204" pitchFamily="34" charset="0"/>
              <a:buChar char="•"/>
            </a:pPr>
            <a:r>
              <a:rPr lang="es-ES" dirty="0" smtClean="0"/>
              <a:t>Elevado % estiramiento</a:t>
            </a:r>
          </a:p>
          <a:p>
            <a:pPr marL="285750" indent="-285750" algn="just">
              <a:buFont typeface="Arial" panose="020B0604020202020204" pitchFamily="34" charset="0"/>
              <a:buChar char="•"/>
            </a:pPr>
            <a:r>
              <a:rPr lang="es-ES" dirty="0" smtClean="0"/>
              <a:t>Fácil de controlar</a:t>
            </a:r>
          </a:p>
          <a:p>
            <a:pPr algn="just"/>
            <a:endParaRPr lang="es-ES" sz="1200" b="1" dirty="0"/>
          </a:p>
          <a:p>
            <a:pPr algn="just"/>
            <a:endParaRPr lang="es-ES" sz="1200" b="1" dirty="0" smtClean="0"/>
          </a:p>
          <a:p>
            <a:pPr algn="just"/>
            <a:endParaRPr lang="es-ES" sz="1200" dirty="0"/>
          </a:p>
        </p:txBody>
      </p:sp>
      <p:pic>
        <p:nvPicPr>
          <p:cNvPr id="7" name="6 Imagen"/>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Lst>
          </a:blip>
          <a:srcRect l="27720" t="25141" r="44913" b="20056"/>
          <a:stretch/>
        </p:blipFill>
        <p:spPr bwMode="auto">
          <a:xfrm>
            <a:off x="5724128" y="1700808"/>
            <a:ext cx="2016224" cy="2520372"/>
          </a:xfrm>
          <a:prstGeom prst="rect">
            <a:avLst/>
          </a:prstGeom>
          <a:ln>
            <a:noFill/>
          </a:ln>
          <a:extLst>
            <a:ext uri="{53640926-AAD7-44D8-BBD7-CCE9431645EC}">
              <a14:shadowObscured xmlns:a14="http://schemas.microsoft.com/office/drawing/2010/main"/>
            </a:ext>
          </a:extLst>
        </p:spPr>
      </p:pic>
      <p:pic>
        <p:nvPicPr>
          <p:cNvPr id="9" name="8 Imagen"/>
          <p:cNvPicPr/>
          <p:nvPr/>
        </p:nvPicPr>
        <p:blipFill>
          <a:blip r:embed="rId6">
            <a:extLst>
              <a:ext uri="{28A0092B-C50C-407E-A947-70E740481C1C}">
                <a14:useLocalDpi xmlns:a14="http://schemas.microsoft.com/office/drawing/2010/main" val="0"/>
              </a:ext>
            </a:extLst>
          </a:blip>
          <a:srcRect/>
          <a:stretch>
            <a:fillRect/>
          </a:stretch>
        </p:blipFill>
        <p:spPr bwMode="auto">
          <a:xfrm>
            <a:off x="1691680" y="3474390"/>
            <a:ext cx="3448050" cy="1838325"/>
          </a:xfrm>
          <a:prstGeom prst="rect">
            <a:avLst/>
          </a:prstGeom>
          <a:noFill/>
          <a:ln>
            <a:noFill/>
          </a:ln>
        </p:spPr>
      </p:pic>
    </p:spTree>
    <p:extLst>
      <p:ext uri="{BB962C8B-B14F-4D97-AF65-F5344CB8AC3E}">
        <p14:creationId xmlns:p14="http://schemas.microsoft.com/office/powerpoint/2010/main" val="267711551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611560" y="620688"/>
            <a:ext cx="7704856" cy="5688632"/>
          </a:xfrm>
        </p:spPr>
        <p:txBody>
          <a:bodyPr>
            <a:normAutofit/>
          </a:bodyPr>
          <a:lstStyle/>
          <a:p>
            <a:pPr marL="457200" lvl="1" indent="0" algn="just">
              <a:buNone/>
            </a:pPr>
            <a:r>
              <a:rPr lang="es-ES" sz="4000" b="1" dirty="0" smtClean="0"/>
              <a:t>	</a:t>
            </a:r>
            <a:r>
              <a:rPr lang="es-EC" b="1" dirty="0" smtClean="0"/>
              <a:t>SISTEMA DE ELEVACIÓN</a:t>
            </a:r>
          </a:p>
          <a:p>
            <a:pPr marL="457200" lvl="1" indent="0" algn="just">
              <a:buNone/>
            </a:pPr>
            <a:endParaRPr lang="es-EC" sz="2400" b="1" dirty="0"/>
          </a:p>
          <a:p>
            <a:pPr marL="457200" lvl="1" indent="0" algn="just">
              <a:buNone/>
            </a:pPr>
            <a:r>
              <a:rPr lang="es-EC" sz="2400" b="1" dirty="0" smtClean="0"/>
              <a:t>Elementos:</a:t>
            </a:r>
          </a:p>
          <a:p>
            <a:pPr marL="457200" lvl="1" indent="0" algn="just">
              <a:buNone/>
            </a:pPr>
            <a:endParaRPr lang="es-EC" sz="2400" b="1" dirty="0" smtClean="0"/>
          </a:p>
          <a:p>
            <a:pPr lvl="1" algn="just">
              <a:buFont typeface="Wingdings" panose="05000000000000000000" pitchFamily="2" charset="2"/>
              <a:buChar char="§"/>
            </a:pPr>
            <a:r>
              <a:rPr lang="es-EC" sz="2400" i="1" dirty="0" smtClean="0"/>
              <a:t>Actuador lineal</a:t>
            </a:r>
          </a:p>
          <a:p>
            <a:pPr lvl="1" algn="just">
              <a:buFont typeface="Wingdings" panose="05000000000000000000" pitchFamily="2" charset="2"/>
              <a:buChar char="§"/>
            </a:pPr>
            <a:r>
              <a:rPr lang="es-EC" sz="2400" i="1" dirty="0" smtClean="0"/>
              <a:t>Acople entre sistemas</a:t>
            </a:r>
          </a:p>
          <a:p>
            <a:pPr lvl="1" algn="just">
              <a:buFont typeface="Wingdings" panose="05000000000000000000" pitchFamily="2" charset="2"/>
              <a:buChar char="§"/>
            </a:pPr>
            <a:r>
              <a:rPr lang="es-EC" sz="2400" i="1" dirty="0" smtClean="0"/>
              <a:t>Torre de elevación</a:t>
            </a:r>
          </a:p>
          <a:p>
            <a:pPr lvl="1" algn="just">
              <a:buFont typeface="Wingdings" panose="05000000000000000000" pitchFamily="2" charset="2"/>
              <a:buChar char="§"/>
            </a:pPr>
            <a:r>
              <a:rPr lang="es-EC" sz="2400" i="1" dirty="0" smtClean="0"/>
              <a:t>Guía-Rodamiento lineal</a:t>
            </a:r>
          </a:p>
          <a:p>
            <a:pPr lvl="1" algn="just">
              <a:buFont typeface="Wingdings" panose="05000000000000000000" pitchFamily="2" charset="2"/>
              <a:buChar char="§"/>
            </a:pPr>
            <a:r>
              <a:rPr lang="es-EC" sz="2400" i="1" dirty="0" smtClean="0"/>
              <a:t>Motor DC</a:t>
            </a:r>
          </a:p>
          <a:p>
            <a:pPr marL="457200" lvl="1" indent="0" algn="just">
              <a:buNone/>
            </a:pPr>
            <a:endParaRPr lang="es-EC" sz="2400" b="1" dirty="0" smtClean="0"/>
          </a:p>
          <a:p>
            <a:pPr algn="just"/>
            <a:endParaRPr lang="es-ES" sz="2000" dirty="0"/>
          </a:p>
          <a:p>
            <a:pPr algn="just"/>
            <a:endParaRPr lang="es-ES" sz="2000" dirty="0" smtClean="0"/>
          </a:p>
        </p:txBody>
      </p:sp>
      <p:pic>
        <p:nvPicPr>
          <p:cNvPr id="6" name="5 Imagen"/>
          <p:cNvPicPr/>
          <p:nvPr/>
        </p:nvPicPr>
        <p:blipFill rotWithShape="1">
          <a:blip r:embed="rId4">
            <a:extLst>
              <a:ext uri="{BEBA8EAE-BF5A-486C-A8C5-ECC9F3942E4B}">
                <a14:imgProps xmlns:a14="http://schemas.microsoft.com/office/drawing/2010/main">
                  <a14:imgLayer r:embed="rId5">
                    <a14:imgEffect>
                      <a14:brightnessContrast bright="20000"/>
                    </a14:imgEffect>
                  </a14:imgLayer>
                </a14:imgProps>
              </a:ext>
            </a:extLst>
          </a:blip>
          <a:srcRect l="43787" t="18079" r="42794" b="11582"/>
          <a:stretch/>
        </p:blipFill>
        <p:spPr bwMode="auto">
          <a:xfrm>
            <a:off x="5955754" y="1000171"/>
            <a:ext cx="2792710" cy="4922469"/>
          </a:xfrm>
          <a:prstGeom prst="rect">
            <a:avLst/>
          </a:prstGeom>
          <a:ln>
            <a:noFill/>
          </a:ln>
          <a:extLst>
            <a:ext uri="{53640926-AAD7-44D8-BBD7-CCE9431645EC}">
              <a14:shadowObscured xmlns:a14="http://schemas.microsoft.com/office/drawing/2010/main"/>
            </a:ext>
          </a:extLst>
        </p:spPr>
      </p:pic>
      <p:pic>
        <p:nvPicPr>
          <p:cNvPr id="5" name="Picture 2" descr="http://4.bp.blogspot.com/_G9fyHr3mqso/SJRvOkbLpbI/AAAAAAAAAOQ/QaUl_mAffSY/s400/rosca+ACM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274855" y="1781929"/>
            <a:ext cx="2178466" cy="1440160"/>
          </a:xfrm>
          <a:prstGeom prst="rect">
            <a:avLst/>
          </a:prstGeom>
          <a:noFill/>
          <a:extLst>
            <a:ext uri="{909E8E84-426E-40DD-AFC4-6F175D3DCCD1}">
              <a14:hiddenFill xmlns:a14="http://schemas.microsoft.com/office/drawing/2010/main">
                <a:solidFill>
                  <a:srgbClr val="FFFFFF"/>
                </a:solidFill>
              </a14:hiddenFill>
            </a:ext>
          </a:extLst>
        </p:spPr>
      </p:pic>
      <p:pic>
        <p:nvPicPr>
          <p:cNvPr id="7" name="6 Imagen" descr="C:\Users\Omar\Pictures\robotesis\2013-06-06 14.08.11.jpg"/>
          <p:cNvPicPr/>
          <p:nvPr/>
        </p:nvPicPr>
        <p:blipFill rotWithShape="1">
          <a:blip r:embed="rId7" cstate="print">
            <a:extLst>
              <a:ext uri="{28A0092B-C50C-407E-A947-70E740481C1C}">
                <a14:useLocalDpi xmlns:a14="http://schemas.microsoft.com/office/drawing/2010/main" val="0"/>
              </a:ext>
            </a:extLst>
          </a:blip>
          <a:srcRect l="5073" t="22558" r="9420" b="16563"/>
          <a:stretch/>
        </p:blipFill>
        <p:spPr bwMode="auto">
          <a:xfrm>
            <a:off x="4716016" y="3861048"/>
            <a:ext cx="1296144" cy="13681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476795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52413" algn="ctr" defTabSz="914400" rtl="0" eaLnBrk="1" fontAlgn="base" latinLnBrk="0" hangingPunct="1">
              <a:lnSpc>
                <a:spcPct val="100000"/>
              </a:lnSpc>
              <a:spcBef>
                <a:spcPct val="0"/>
              </a:spcBef>
              <a:spcAft>
                <a:spcPct val="0"/>
              </a:spcAft>
              <a:buClrTx/>
              <a:buSzTx/>
              <a:buFontTx/>
              <a:buNone/>
              <a:tabLst/>
            </a:pPr>
            <a:r>
              <a:rPr kumimoji="0" lang="es-EC" altLang="es-E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s-EC"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4"/>
          <p:cNvSpPr>
            <a:spLocks noChangeArrowheads="1"/>
          </p:cNvSpPr>
          <p:nvPr/>
        </p:nvSpPr>
        <p:spPr bwMode="auto">
          <a:xfrm>
            <a:off x="0"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52413" algn="ctr" defTabSz="914400" rtl="0" eaLnBrk="1" fontAlgn="base" latinLnBrk="0" hangingPunct="1">
              <a:lnSpc>
                <a:spcPct val="100000"/>
              </a:lnSpc>
              <a:spcBef>
                <a:spcPct val="0"/>
              </a:spcBef>
              <a:spcAft>
                <a:spcPct val="0"/>
              </a:spcAft>
              <a:buClrTx/>
              <a:buSzTx/>
              <a:buFontTx/>
              <a:buNone/>
              <a:tabLst/>
            </a:pPr>
            <a:r>
              <a:rPr kumimoji="0" lang="es-EC" altLang="es-ES"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es-EC" altLang="es-E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es-EC" alt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6019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4 Rectángulo"/>
          <p:cNvSpPr/>
          <p:nvPr/>
        </p:nvSpPr>
        <p:spPr>
          <a:xfrm>
            <a:off x="927754" y="908720"/>
            <a:ext cx="7200800" cy="2769989"/>
          </a:xfrm>
          <a:prstGeom prst="rect">
            <a:avLst/>
          </a:prstGeom>
        </p:spPr>
        <p:txBody>
          <a:bodyPr wrap="square">
            <a:spAutoFit/>
          </a:bodyPr>
          <a:lstStyle/>
          <a:p>
            <a:pPr algn="ctr"/>
            <a:r>
              <a:rPr lang="es-ES" sz="2800" b="1" dirty="0" smtClean="0"/>
              <a:t>SISTEMA </a:t>
            </a:r>
            <a:r>
              <a:rPr lang="es-ES" sz="2800" b="1" dirty="0"/>
              <a:t>DE </a:t>
            </a:r>
            <a:r>
              <a:rPr lang="es-ES" sz="2800" b="1" dirty="0" smtClean="0"/>
              <a:t>LOCOMOCIÓN</a:t>
            </a:r>
            <a:endParaRPr lang="es-ES" sz="2400" b="1" dirty="0"/>
          </a:p>
          <a:p>
            <a:pPr algn="ctr"/>
            <a:r>
              <a:rPr lang="es-ES" b="1" dirty="0"/>
              <a:t>	</a:t>
            </a:r>
          </a:p>
          <a:p>
            <a:pPr algn="just"/>
            <a:endParaRPr lang="es-ES" b="1" dirty="0" smtClean="0"/>
          </a:p>
          <a:p>
            <a:pPr algn="just"/>
            <a:r>
              <a:rPr lang="es-ES" b="1" dirty="0" smtClean="0"/>
              <a:t>REQUERIMIENTOS</a:t>
            </a:r>
            <a:r>
              <a:rPr lang="es-ES" sz="2000" b="1" dirty="0"/>
              <a:t>:</a:t>
            </a:r>
          </a:p>
          <a:p>
            <a:pPr algn="just"/>
            <a:endParaRPr lang="es-ES" b="1" dirty="0"/>
          </a:p>
          <a:p>
            <a:pPr marL="285750" indent="-285750" algn="just">
              <a:buFont typeface="Arial" panose="020B0604020202020204" pitchFamily="34" charset="0"/>
              <a:buChar char="•"/>
            </a:pPr>
            <a:r>
              <a:rPr lang="es-ES" dirty="0" smtClean="0"/>
              <a:t>Estabilidad</a:t>
            </a:r>
            <a:endParaRPr lang="es-ES" dirty="0"/>
          </a:p>
          <a:p>
            <a:pPr marL="285750" indent="-285750" algn="just">
              <a:buFont typeface="Arial" panose="020B0604020202020204" pitchFamily="34" charset="0"/>
              <a:buChar char="•"/>
            </a:pPr>
            <a:r>
              <a:rPr lang="es-ES" dirty="0" smtClean="0"/>
              <a:t>Alta tracción</a:t>
            </a:r>
            <a:endParaRPr lang="es-ES" dirty="0"/>
          </a:p>
          <a:p>
            <a:pPr marL="285750" indent="-285750" algn="just">
              <a:buFont typeface="Arial" panose="020B0604020202020204" pitchFamily="34" charset="0"/>
              <a:buChar char="•"/>
            </a:pPr>
            <a:r>
              <a:rPr lang="es-ES" dirty="0" smtClean="0"/>
              <a:t>Fácil </a:t>
            </a:r>
            <a:r>
              <a:rPr lang="es-ES" dirty="0"/>
              <a:t>de </a:t>
            </a:r>
            <a:r>
              <a:rPr lang="es-ES" dirty="0" smtClean="0"/>
              <a:t>controlar</a:t>
            </a:r>
          </a:p>
          <a:p>
            <a:pPr marL="285750" indent="-285750" algn="just">
              <a:buFont typeface="Arial" panose="020B0604020202020204" pitchFamily="34" charset="0"/>
              <a:buChar char="•"/>
            </a:pPr>
            <a:r>
              <a:rPr lang="es-ES" dirty="0" smtClean="0"/>
              <a:t>Bajo costo</a:t>
            </a:r>
            <a:endParaRPr lang="es-ES" dirty="0"/>
          </a:p>
        </p:txBody>
      </p:sp>
      <p:pic>
        <p:nvPicPr>
          <p:cNvPr id="58402"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2262937"/>
            <a:ext cx="341947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330314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52413" algn="ctr" defTabSz="914400" rtl="0" eaLnBrk="1" fontAlgn="base" latinLnBrk="0" hangingPunct="1">
              <a:lnSpc>
                <a:spcPct val="100000"/>
              </a:lnSpc>
              <a:spcBef>
                <a:spcPct val="0"/>
              </a:spcBef>
              <a:spcAft>
                <a:spcPct val="0"/>
              </a:spcAft>
              <a:buClrTx/>
              <a:buSzTx/>
              <a:buFontTx/>
              <a:buNone/>
              <a:tabLst/>
            </a:pPr>
            <a:r>
              <a:rPr kumimoji="0" lang="es-EC" altLang="es-E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 </a:t>
            </a:r>
            <a:endParaRPr kumimoji="0" lang="es-EC"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4"/>
          <p:cNvSpPr>
            <a:spLocks noChangeArrowheads="1"/>
          </p:cNvSpPr>
          <p:nvPr/>
        </p:nvSpPr>
        <p:spPr bwMode="auto">
          <a:xfrm>
            <a:off x="0" y="3238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252413" algn="ctr" defTabSz="914400" rtl="0" eaLnBrk="1" fontAlgn="base" latinLnBrk="0" hangingPunct="1">
              <a:lnSpc>
                <a:spcPct val="100000"/>
              </a:lnSpc>
              <a:spcBef>
                <a:spcPct val="0"/>
              </a:spcBef>
              <a:spcAft>
                <a:spcPct val="0"/>
              </a:spcAft>
              <a:buClrTx/>
              <a:buSzTx/>
              <a:buFontTx/>
              <a:buNone/>
              <a:tabLst/>
            </a:pPr>
            <a:r>
              <a:rPr kumimoji="0" lang="es-EC" altLang="es-ES" b="0" i="0" u="none" strike="noStrike" cap="none" normalizeH="0" baseline="0" dirty="0" smtClean="0">
                <a:ln>
                  <a:noFill/>
                </a:ln>
                <a:solidFill>
                  <a:srgbClr val="000000"/>
                </a:solidFill>
                <a:effectLst/>
                <a:latin typeface="Arial" pitchFamily="34" charset="0"/>
                <a:ea typeface="Times New Roman" pitchFamily="18" charset="0"/>
                <a:cs typeface="Times New Roman" pitchFamily="18" charset="0"/>
              </a:rPr>
              <a:t>   </a:t>
            </a:r>
            <a:r>
              <a:rPr kumimoji="0" lang="es-EC" altLang="es-E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es-EC" alt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6019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4 Rectángulo"/>
          <p:cNvSpPr/>
          <p:nvPr/>
        </p:nvSpPr>
        <p:spPr>
          <a:xfrm>
            <a:off x="927754" y="620688"/>
            <a:ext cx="7200800" cy="738664"/>
          </a:xfrm>
          <a:prstGeom prst="rect">
            <a:avLst/>
          </a:prstGeom>
        </p:spPr>
        <p:txBody>
          <a:bodyPr wrap="square">
            <a:spAutoFit/>
          </a:bodyPr>
          <a:lstStyle/>
          <a:p>
            <a:pPr algn="ctr"/>
            <a:r>
              <a:rPr lang="es-ES" sz="2400" b="1" dirty="0" smtClean="0"/>
              <a:t>SISTEMAS </a:t>
            </a:r>
            <a:r>
              <a:rPr lang="es-ES" sz="2400" b="1" dirty="0"/>
              <a:t>DE </a:t>
            </a:r>
            <a:r>
              <a:rPr lang="es-ES" sz="2400" b="1" dirty="0" smtClean="0"/>
              <a:t>LOCOMOCIÓN</a:t>
            </a:r>
            <a:endParaRPr lang="es-ES" sz="2000" b="1" dirty="0"/>
          </a:p>
          <a:p>
            <a:pPr algn="ctr"/>
            <a:r>
              <a:rPr lang="es-ES" b="1" dirty="0"/>
              <a:t>	</a:t>
            </a:r>
          </a:p>
        </p:txBody>
      </p:sp>
      <p:graphicFrame>
        <p:nvGraphicFramePr>
          <p:cNvPr id="6" name="5 Objeto"/>
          <p:cNvGraphicFramePr>
            <a:graphicFrameLocks noChangeAspect="1"/>
          </p:cNvGraphicFramePr>
          <p:nvPr>
            <p:extLst>
              <p:ext uri="{D42A27DB-BD31-4B8C-83A1-F6EECF244321}">
                <p14:modId xmlns:p14="http://schemas.microsoft.com/office/powerpoint/2010/main" val="2825537749"/>
              </p:ext>
            </p:extLst>
          </p:nvPr>
        </p:nvGraphicFramePr>
        <p:xfrm>
          <a:off x="1043608" y="1772816"/>
          <a:ext cx="8100392" cy="3968960"/>
        </p:xfrm>
        <a:graphic>
          <a:graphicData uri="http://schemas.openxmlformats.org/presentationml/2006/ole">
            <mc:AlternateContent xmlns:mc="http://schemas.openxmlformats.org/markup-compatibility/2006">
              <mc:Choice xmlns:v="urn:schemas-microsoft-com:vml" Requires="v">
                <p:oleObj spid="_x0000_s77848" name="Documento" r:id="rId5" imgW="5540701" imgH="2714857" progId="Word.Document.12">
                  <p:embed/>
                </p:oleObj>
              </mc:Choice>
              <mc:Fallback>
                <p:oleObj name="Documento" r:id="rId5" imgW="5540701" imgH="2714857" progId="Word.Document.12">
                  <p:embed/>
                  <p:pic>
                    <p:nvPicPr>
                      <p:cNvPr id="0" name=""/>
                      <p:cNvPicPr/>
                      <p:nvPr/>
                    </p:nvPicPr>
                    <p:blipFill>
                      <a:blip r:embed="rId6"/>
                      <a:stretch>
                        <a:fillRect/>
                      </a:stretch>
                    </p:blipFill>
                    <p:spPr>
                      <a:xfrm>
                        <a:off x="1043608" y="1772816"/>
                        <a:ext cx="8100392" cy="3968960"/>
                      </a:xfrm>
                      <a:prstGeom prst="rect">
                        <a:avLst/>
                      </a:prstGeom>
                    </p:spPr>
                  </p:pic>
                </p:oleObj>
              </mc:Fallback>
            </mc:AlternateContent>
          </a:graphicData>
        </a:graphic>
      </p:graphicFrame>
    </p:spTree>
    <p:extLst>
      <p:ext uri="{BB962C8B-B14F-4D97-AF65-F5344CB8AC3E}">
        <p14:creationId xmlns:p14="http://schemas.microsoft.com/office/powerpoint/2010/main" val="166622609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611560" y="692696"/>
            <a:ext cx="7704856" cy="5328592"/>
          </a:xfrm>
        </p:spPr>
        <p:txBody>
          <a:bodyPr>
            <a:normAutofit/>
          </a:bodyPr>
          <a:lstStyle/>
          <a:p>
            <a:pPr marL="457200" lvl="1" indent="0">
              <a:buNone/>
            </a:pPr>
            <a:r>
              <a:rPr lang="es-ES" sz="4000" b="1" dirty="0" smtClean="0"/>
              <a:t>	    </a:t>
            </a:r>
            <a:r>
              <a:rPr lang="es-EC" sz="2400" b="1" dirty="0" smtClean="0"/>
              <a:t>SUBSISTEMA DE LOCOMOCIÓN</a:t>
            </a:r>
          </a:p>
          <a:p>
            <a:pPr algn="just"/>
            <a:endParaRPr lang="es-ES" sz="2000" dirty="0"/>
          </a:p>
          <a:p>
            <a:pPr algn="just"/>
            <a:endParaRPr lang="es-ES" sz="2000" dirty="0" smtClean="0"/>
          </a:p>
        </p:txBody>
      </p:sp>
      <p:sp>
        <p:nvSpPr>
          <p:cNvPr id="4" name="3 Rectángulo"/>
          <p:cNvSpPr/>
          <p:nvPr/>
        </p:nvSpPr>
        <p:spPr>
          <a:xfrm>
            <a:off x="1152128" y="1884175"/>
            <a:ext cx="4572000" cy="2585323"/>
          </a:xfrm>
          <a:prstGeom prst="rect">
            <a:avLst/>
          </a:prstGeom>
        </p:spPr>
        <p:txBody>
          <a:bodyPr>
            <a:spAutoFit/>
          </a:bodyPr>
          <a:lstStyle/>
          <a:p>
            <a:r>
              <a:rPr lang="es-EC" b="1" dirty="0"/>
              <a:t>Consideraciones de diseño</a:t>
            </a:r>
            <a:r>
              <a:rPr lang="es-EC" b="1" dirty="0" smtClean="0"/>
              <a:t>:</a:t>
            </a:r>
          </a:p>
          <a:p>
            <a:endParaRPr lang="es-ES" dirty="0"/>
          </a:p>
          <a:p>
            <a:pPr marL="285750" lvl="0" indent="-285750">
              <a:buFont typeface="Wingdings" panose="05000000000000000000" pitchFamily="2" charset="2"/>
              <a:buChar char="§"/>
            </a:pPr>
            <a:r>
              <a:rPr lang="es-EC" dirty="0"/>
              <a:t>Maniobrabilidad</a:t>
            </a:r>
            <a:endParaRPr lang="es-ES" dirty="0"/>
          </a:p>
          <a:p>
            <a:pPr marL="285750" lvl="0" indent="-285750">
              <a:buFont typeface="Wingdings" panose="05000000000000000000" pitchFamily="2" charset="2"/>
              <a:buChar char="§"/>
            </a:pPr>
            <a:r>
              <a:rPr lang="es-EC" dirty="0"/>
              <a:t>Controlabilidad</a:t>
            </a:r>
            <a:endParaRPr lang="es-ES" dirty="0"/>
          </a:p>
          <a:p>
            <a:pPr marL="285750" lvl="0" indent="-285750">
              <a:buFont typeface="Wingdings" panose="05000000000000000000" pitchFamily="2" charset="2"/>
              <a:buChar char="§"/>
            </a:pPr>
            <a:r>
              <a:rPr lang="es-EC" dirty="0"/>
              <a:t>Tracción</a:t>
            </a:r>
            <a:endParaRPr lang="es-ES" dirty="0"/>
          </a:p>
          <a:p>
            <a:pPr marL="285750" lvl="0" indent="-285750">
              <a:buFont typeface="Wingdings" panose="05000000000000000000" pitchFamily="2" charset="2"/>
              <a:buChar char="§"/>
            </a:pPr>
            <a:r>
              <a:rPr lang="es-EC" dirty="0"/>
              <a:t>Estabilidad</a:t>
            </a:r>
            <a:endParaRPr lang="es-ES" dirty="0"/>
          </a:p>
          <a:p>
            <a:pPr marL="285750" lvl="0" indent="-285750">
              <a:buFont typeface="Wingdings" panose="05000000000000000000" pitchFamily="2" charset="2"/>
              <a:buChar char="§"/>
            </a:pPr>
            <a:r>
              <a:rPr lang="es-EC" dirty="0"/>
              <a:t>Eficiencia</a:t>
            </a:r>
            <a:endParaRPr lang="es-ES" dirty="0"/>
          </a:p>
          <a:p>
            <a:pPr marL="285750" lvl="0" indent="-285750">
              <a:buFont typeface="Wingdings" panose="05000000000000000000" pitchFamily="2" charset="2"/>
              <a:buChar char="§"/>
            </a:pPr>
            <a:r>
              <a:rPr lang="es-EC" dirty="0"/>
              <a:t>Mantenimiento</a:t>
            </a:r>
            <a:endParaRPr lang="es-ES" dirty="0"/>
          </a:p>
          <a:p>
            <a:pPr marL="285750" lvl="0" indent="-285750">
              <a:buFont typeface="Wingdings" panose="05000000000000000000" pitchFamily="2" charset="2"/>
              <a:buChar char="§"/>
            </a:pPr>
            <a:r>
              <a:rPr lang="es-EC" dirty="0"/>
              <a:t>Impacto ambiental</a:t>
            </a:r>
            <a:endParaRPr lang="es-ES" dirty="0"/>
          </a:p>
        </p:txBody>
      </p:sp>
      <p:pic>
        <p:nvPicPr>
          <p:cNvPr id="11" name="10 Imagen"/>
          <p:cNvPicPr/>
          <p:nvPr/>
        </p:nvPicPr>
        <p:blipFill rotWithShape="1">
          <a:blip r:embed="rId4"/>
          <a:srcRect l="2382" r="1586" b="1644"/>
          <a:stretch/>
        </p:blipFill>
        <p:spPr bwMode="auto">
          <a:xfrm>
            <a:off x="4572000" y="2510385"/>
            <a:ext cx="3190875" cy="19710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26285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451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18"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4 Rectángulo"/>
          <p:cNvSpPr/>
          <p:nvPr/>
        </p:nvSpPr>
        <p:spPr>
          <a:xfrm>
            <a:off x="2915816" y="620688"/>
            <a:ext cx="2736304" cy="523220"/>
          </a:xfrm>
          <a:prstGeom prst="rect">
            <a:avLst/>
          </a:prstGeom>
        </p:spPr>
        <p:txBody>
          <a:bodyPr wrap="square">
            <a:spAutoFit/>
          </a:bodyPr>
          <a:lstStyle/>
          <a:p>
            <a:pPr lvl="1"/>
            <a:r>
              <a:rPr lang="es-EC" sz="2800" b="1" dirty="0" smtClean="0"/>
              <a:t>DISEÑO FINAL</a:t>
            </a:r>
            <a:endParaRPr lang="es-ES" sz="2800" b="1" dirty="0" smtClean="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61442" name="Imagen 18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1287924"/>
            <a:ext cx="3178588" cy="48253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Tree>
    <p:extLst>
      <p:ext uri="{BB962C8B-B14F-4D97-AF65-F5344CB8AC3E}">
        <p14:creationId xmlns:p14="http://schemas.microsoft.com/office/powerpoint/2010/main" val="244125494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451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18"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7"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pic>
        <p:nvPicPr>
          <p:cNvPr id="604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4256" y="375245"/>
            <a:ext cx="2362200" cy="593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3"/>
          <p:cNvSpPr txBox="1">
            <a:spLocks/>
          </p:cNvSpPr>
          <p:nvPr/>
        </p:nvSpPr>
        <p:spPr>
          <a:xfrm>
            <a:off x="457200" y="457201"/>
            <a:ext cx="5482952" cy="570810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90000"/>
              </a:lnSpc>
              <a:buFont typeface="Arial" charset="0"/>
              <a:buNone/>
              <a:defRPr/>
            </a:pPr>
            <a:r>
              <a:rPr lang="es-ES" sz="3000" b="1" dirty="0" smtClean="0"/>
              <a:t>SISTEMA ELECTRÓNICO</a:t>
            </a:r>
          </a:p>
          <a:p>
            <a:pPr marL="0" indent="0" algn="just">
              <a:lnSpc>
                <a:spcPct val="90000"/>
              </a:lnSpc>
              <a:buFont typeface="Arial" charset="0"/>
              <a:buNone/>
              <a:defRPr/>
            </a:pPr>
            <a:endParaRPr lang="es-ES" sz="2000" dirty="0" smtClean="0"/>
          </a:p>
          <a:p>
            <a:pPr marL="0" indent="0" algn="just">
              <a:lnSpc>
                <a:spcPct val="90000"/>
              </a:lnSpc>
              <a:buFont typeface="Arial" charset="0"/>
              <a:buNone/>
              <a:defRPr/>
            </a:pPr>
            <a:r>
              <a:rPr lang="es-ES" sz="2000" b="1" dirty="0" smtClean="0"/>
              <a:t>REQUERIMIENTOS: </a:t>
            </a:r>
          </a:p>
          <a:p>
            <a:pPr marL="0" indent="0" algn="just">
              <a:lnSpc>
                <a:spcPct val="90000"/>
              </a:lnSpc>
              <a:buFont typeface="Arial" charset="0"/>
              <a:buNone/>
              <a:defRPr/>
            </a:pPr>
            <a:endParaRPr lang="es-ES" sz="2000" b="1" dirty="0" smtClean="0"/>
          </a:p>
          <a:p>
            <a:pPr algn="just"/>
            <a:r>
              <a:rPr lang="es-EC" sz="2000" dirty="0" smtClean="0"/>
              <a:t>Seleccionar la fuente de alimentación y niveles de voltaje requeridos para el correcto funcionamiento  de la máquina.</a:t>
            </a:r>
          </a:p>
          <a:p>
            <a:pPr lvl="0" algn="just"/>
            <a:r>
              <a:rPr lang="es-EC" sz="2000" dirty="0" smtClean="0"/>
              <a:t>Determinar los sensores que capten señales </a:t>
            </a:r>
            <a:r>
              <a:rPr lang="es-EC" sz="2000" dirty="0"/>
              <a:t>físicas y las convierten en señales eléctricas. </a:t>
            </a:r>
            <a:endParaRPr lang="es-EC" sz="2000" dirty="0" smtClean="0"/>
          </a:p>
          <a:p>
            <a:pPr lvl="0" algn="just"/>
            <a:r>
              <a:rPr lang="es-EC" sz="2000" dirty="0" smtClean="0"/>
              <a:t>Seleccionar el mejor controlador  para </a:t>
            </a:r>
            <a:r>
              <a:rPr lang="es-EC" sz="2000" dirty="0"/>
              <a:t>manipular, interpretar y transformar las señales provenientes de los sensores.</a:t>
            </a:r>
            <a:endParaRPr lang="es-ES" sz="2000" dirty="0"/>
          </a:p>
          <a:p>
            <a:pPr algn="just"/>
            <a:r>
              <a:rPr lang="es-EC" sz="2000" dirty="0" smtClean="0"/>
              <a:t>Desarrollar una interfaz gráfica que permita la comunicación inalámbrica entre el sistema y el usuario.</a:t>
            </a:r>
          </a:p>
          <a:p>
            <a:pPr algn="just"/>
            <a:r>
              <a:rPr lang="es-ES" sz="2000" dirty="0" smtClean="0"/>
              <a:t>Diseño y selección de drivers y  circuitos electrónicos que permitan controlar los actuadores.</a:t>
            </a:r>
          </a:p>
          <a:p>
            <a:pPr algn="just">
              <a:lnSpc>
                <a:spcPct val="90000"/>
              </a:lnSpc>
              <a:buFont typeface="Arial" charset="0"/>
              <a:buNone/>
              <a:defRPr/>
            </a:pPr>
            <a:endParaRPr lang="es-ES" sz="2000" dirty="0" smtClean="0"/>
          </a:p>
        </p:txBody>
      </p:sp>
    </p:spTree>
    <p:extLst>
      <p:ext uri="{BB962C8B-B14F-4D97-AF65-F5344CB8AC3E}">
        <p14:creationId xmlns:p14="http://schemas.microsoft.com/office/powerpoint/2010/main" val="281800094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416"/>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457200" y="188640"/>
            <a:ext cx="8229600" cy="5364163"/>
          </a:xfrm>
        </p:spPr>
        <p:txBody>
          <a:bodyPr>
            <a:normAutofit/>
          </a:bodyPr>
          <a:lstStyle/>
          <a:p>
            <a:pPr algn="ctr" eaLnBrk="1" hangingPunct="1">
              <a:lnSpc>
                <a:spcPct val="90000"/>
              </a:lnSpc>
              <a:buFont typeface="Arial" charset="0"/>
              <a:buNone/>
              <a:defRPr/>
            </a:pPr>
            <a:r>
              <a:rPr lang="es-ES" sz="2400" b="1" dirty="0" smtClean="0"/>
              <a:t>Diagrama de bloques del sistema electrónico</a:t>
            </a:r>
          </a:p>
          <a:p>
            <a:pPr marL="0" indent="0" algn="just" eaLnBrk="1" hangingPunct="1">
              <a:lnSpc>
                <a:spcPct val="90000"/>
              </a:lnSpc>
              <a:buFont typeface="Arial" charset="0"/>
              <a:buNone/>
              <a:defRPr/>
            </a:pPr>
            <a:endParaRPr lang="es-ES" sz="2000" dirty="0" smtClean="0"/>
          </a:p>
          <a:p>
            <a:pPr algn="just" eaLnBrk="1" hangingPunct="1">
              <a:lnSpc>
                <a:spcPct val="90000"/>
              </a:lnSpc>
              <a:buFont typeface="Arial" charset="0"/>
              <a:buNone/>
              <a:defRPr/>
            </a:pPr>
            <a:endParaRPr lang="es-ES" sz="2000" dirty="0" smtClean="0"/>
          </a:p>
        </p:txBody>
      </p:sp>
      <p:pic>
        <p:nvPicPr>
          <p:cNvPr id="15363" name="Picture 3" descr="C:\Users\Omar\Desktop\blok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3" y="836712"/>
            <a:ext cx="8147248" cy="5422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29186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611560" y="692696"/>
            <a:ext cx="7704856" cy="5328592"/>
          </a:xfrm>
          <a:ln>
            <a:solidFill>
              <a:schemeClr val="bg1"/>
            </a:solidFill>
          </a:ln>
        </p:spPr>
        <p:txBody>
          <a:bodyPr>
            <a:normAutofit/>
          </a:bodyPr>
          <a:lstStyle/>
          <a:p>
            <a:pPr marL="457200" lvl="1" indent="0">
              <a:buNone/>
            </a:pPr>
            <a:endParaRPr lang="es-ES" sz="2400" b="1" dirty="0" smtClean="0"/>
          </a:p>
          <a:p>
            <a:pPr marL="457200" lvl="1" indent="0">
              <a:buNone/>
            </a:pPr>
            <a:r>
              <a:rPr lang="es-EC" sz="2400" b="1" dirty="0"/>
              <a:t>Distribución de la instrumentación</a:t>
            </a:r>
            <a:endParaRPr lang="es-ES" sz="2400" dirty="0"/>
          </a:p>
          <a:p>
            <a:pPr marL="457200" lvl="1" indent="0" algn="ctr">
              <a:buNone/>
            </a:pPr>
            <a:endParaRPr lang="es-ES" sz="2400" dirty="0"/>
          </a:p>
          <a:p>
            <a:pPr marL="457200" lvl="1" indent="0">
              <a:buNone/>
            </a:pPr>
            <a:endParaRPr lang="es-ES" sz="2400" b="1" dirty="0"/>
          </a:p>
          <a:p>
            <a:pPr algn="just"/>
            <a:endParaRPr lang="es-ES" sz="2000" dirty="0" smtClean="0"/>
          </a:p>
        </p:txBody>
      </p:sp>
      <p:pic>
        <p:nvPicPr>
          <p:cNvPr id="7" name="6 Imagen"/>
          <p:cNvPicPr/>
          <p:nvPr/>
        </p:nvPicPr>
        <p:blipFill>
          <a:blip r:embed="rId4"/>
          <a:stretch>
            <a:fillRect/>
          </a:stretch>
        </p:blipFill>
        <p:spPr>
          <a:xfrm>
            <a:off x="1656556" y="1916832"/>
            <a:ext cx="5219700" cy="3530600"/>
          </a:xfrm>
          <a:prstGeom prst="rect">
            <a:avLst/>
          </a:prstGeom>
        </p:spPr>
      </p:pic>
    </p:spTree>
    <p:extLst>
      <p:ext uri="{BB962C8B-B14F-4D97-AF65-F5344CB8AC3E}">
        <p14:creationId xmlns:p14="http://schemas.microsoft.com/office/powerpoint/2010/main" val="317243089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611560" y="44624"/>
            <a:ext cx="7704856" cy="5328592"/>
          </a:xfrm>
          <a:ln>
            <a:solidFill>
              <a:schemeClr val="bg1"/>
            </a:solidFill>
          </a:ln>
        </p:spPr>
        <p:txBody>
          <a:bodyPr>
            <a:normAutofit/>
          </a:bodyPr>
          <a:lstStyle/>
          <a:p>
            <a:pPr marL="457200" lvl="1" indent="0">
              <a:buNone/>
            </a:pPr>
            <a:endParaRPr lang="es-ES" sz="2400" b="1" dirty="0" smtClean="0"/>
          </a:p>
          <a:p>
            <a:pPr marL="457200" lvl="1" indent="0" algn="ctr">
              <a:lnSpc>
                <a:spcPct val="150000"/>
              </a:lnSpc>
              <a:buNone/>
            </a:pPr>
            <a:r>
              <a:rPr lang="es-ES" b="1" dirty="0" smtClean="0"/>
              <a:t>SISTEMAS AUXILIARES</a:t>
            </a:r>
          </a:p>
          <a:p>
            <a:pPr marL="457200" lvl="1" indent="0">
              <a:lnSpc>
                <a:spcPct val="150000"/>
              </a:lnSpc>
              <a:buNone/>
            </a:pPr>
            <a:r>
              <a:rPr lang="es-ES" sz="2400" b="1" dirty="0" smtClean="0"/>
              <a:t>ALARMAS</a:t>
            </a:r>
          </a:p>
          <a:p>
            <a:pPr marL="457200" lvl="1" indent="0">
              <a:buNone/>
            </a:pPr>
            <a:r>
              <a:rPr lang="es-ES" sz="2400" dirty="0" smtClean="0"/>
              <a:t>Durante el desarrollo del proceso de enfardado se presentan ciertos factores o circunstancias que entorpecen el correcto y eficiente funcionamiento del robot. Entre los mas importantes están:</a:t>
            </a:r>
          </a:p>
          <a:p>
            <a:pPr marL="457200" lvl="1" indent="0">
              <a:buNone/>
            </a:pPr>
            <a:endParaRPr lang="es-ES" sz="2400" dirty="0" smtClean="0"/>
          </a:p>
          <a:p>
            <a:pPr marL="457200" lvl="1" indent="0">
              <a:buNone/>
            </a:pPr>
            <a:r>
              <a:rPr lang="es-ES" sz="2400" dirty="0" smtClean="0"/>
              <a:t>•	Agotamiento de la batería</a:t>
            </a:r>
          </a:p>
          <a:p>
            <a:pPr marL="457200" lvl="1" indent="0">
              <a:buNone/>
            </a:pPr>
            <a:r>
              <a:rPr lang="es-ES" sz="2400" dirty="0" smtClean="0"/>
              <a:t>•	Colisión contra objetos cercanos al pallet</a:t>
            </a:r>
          </a:p>
          <a:p>
            <a:pPr marL="457200" lvl="1" indent="0">
              <a:buNone/>
            </a:pPr>
            <a:r>
              <a:rPr lang="es-ES" sz="2400" dirty="0" smtClean="0"/>
              <a:t>•	Rotura o agotamiento de la película extensible</a:t>
            </a:r>
          </a:p>
          <a:p>
            <a:pPr marL="457200" lvl="1" indent="0">
              <a:buNone/>
            </a:pPr>
            <a:endParaRPr lang="es-ES" sz="2400" dirty="0" smtClean="0"/>
          </a:p>
          <a:p>
            <a:pPr marL="457200" lvl="1" indent="0">
              <a:buNone/>
            </a:pPr>
            <a:endParaRPr lang="es-ES" sz="2400" b="1" dirty="0"/>
          </a:p>
          <a:p>
            <a:pPr algn="just"/>
            <a:endParaRPr lang="es-ES" sz="2000" dirty="0" smtClean="0"/>
          </a:p>
        </p:txBody>
      </p:sp>
    </p:spTree>
    <p:extLst>
      <p:ext uri="{BB962C8B-B14F-4D97-AF65-F5344CB8AC3E}">
        <p14:creationId xmlns:p14="http://schemas.microsoft.com/office/powerpoint/2010/main" val="8254860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1"/>
          <p:cNvSpPr>
            <a:spLocks noGrp="1"/>
          </p:cNvSpPr>
          <p:nvPr>
            <p:ph type="body" idx="4294967295"/>
          </p:nvPr>
        </p:nvSpPr>
        <p:spPr>
          <a:xfrm>
            <a:off x="381000" y="188640"/>
            <a:ext cx="8305800" cy="5937523"/>
          </a:xfrm>
        </p:spPr>
        <p:txBody>
          <a:bodyPr>
            <a:normAutofit/>
          </a:bodyPr>
          <a:lstStyle/>
          <a:p>
            <a:pPr algn="ctr" eaLnBrk="1" hangingPunct="1">
              <a:buFont typeface="Arial" charset="0"/>
              <a:buNone/>
              <a:defRPr/>
            </a:pPr>
            <a:endParaRPr lang="es-ES" sz="3600" b="1" dirty="0" smtClean="0"/>
          </a:p>
          <a:p>
            <a:pPr algn="ctr" eaLnBrk="1" hangingPunct="1">
              <a:buFont typeface="Arial" charset="0"/>
              <a:buNone/>
              <a:defRPr/>
            </a:pPr>
            <a:r>
              <a:rPr lang="es-ES" sz="3600" b="1" dirty="0" smtClean="0"/>
              <a:t>INTRODUCCIÓN</a:t>
            </a:r>
          </a:p>
          <a:p>
            <a:pPr marL="0" indent="0" algn="just">
              <a:buNone/>
            </a:pPr>
            <a:endParaRPr lang="es-EC" sz="2000" dirty="0" smtClean="0"/>
          </a:p>
          <a:p>
            <a:pPr marL="0" indent="0" algn="just">
              <a:buNone/>
            </a:pPr>
            <a:r>
              <a:rPr lang="es-EC" sz="2000" dirty="0" smtClean="0"/>
              <a:t>El </a:t>
            </a:r>
            <a:r>
              <a:rPr lang="es-EC" sz="2000" dirty="0"/>
              <a:t>presente proyecto se lo realiza con la finalidad de brindar una solución al problema de embalar cajas de forma manual, mediante el diseño y construcción de un prototipo de máquina enfardadora, denotando la importancia de los sistemas mecatrónicos dentro la industria nacional</a:t>
            </a:r>
            <a:r>
              <a:rPr lang="es-EC" sz="2000" dirty="0" smtClean="0"/>
              <a:t>.</a:t>
            </a:r>
          </a:p>
          <a:p>
            <a:pPr marL="0" indent="0" algn="just">
              <a:buNone/>
            </a:pPr>
            <a:endParaRPr lang="es-EC" sz="2000" dirty="0"/>
          </a:p>
          <a:p>
            <a:pPr marL="0" indent="0" algn="just">
              <a:buNone/>
            </a:pPr>
            <a:r>
              <a:rPr lang="es-EC" sz="2000" dirty="0"/>
              <a:t>El embalaje  o mejor conocido como enfardado en el ámbito industrial es el proceso en el cual las cargas situadas sobre palés son envueltas mediante la utilización de película estirable. Este proceso es necesario cuando se requiere brindar una mayor protección contra agentes externos de bajo impacto, además de facilitar su transporte y almacenamiento.</a:t>
            </a:r>
            <a:endParaRPr lang="es-ES" sz="2000" dirty="0"/>
          </a:p>
          <a:p>
            <a:pPr marL="0" indent="0" algn="just">
              <a:buNone/>
            </a:pPr>
            <a:endParaRPr lang="es-ES" sz="2000" dirty="0" smtClean="0"/>
          </a:p>
          <a:p>
            <a:pPr algn="just" eaLnBrk="1" hangingPunct="1">
              <a:buFont typeface="Arial" charset="0"/>
              <a:buNone/>
              <a:defRPr/>
            </a:pPr>
            <a:endParaRPr lang="es-ES" sz="2000" dirty="0" smtClean="0"/>
          </a:p>
        </p:txBody>
      </p:sp>
    </p:spTree>
    <p:extLst>
      <p:ext uri="{BB962C8B-B14F-4D97-AF65-F5344CB8AC3E}">
        <p14:creationId xmlns:p14="http://schemas.microsoft.com/office/powerpoint/2010/main" val="61861683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577"/>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647564" y="2852936"/>
            <a:ext cx="7704856" cy="5328592"/>
          </a:xfrm>
          <a:ln>
            <a:solidFill>
              <a:schemeClr val="bg1"/>
            </a:solidFill>
          </a:ln>
        </p:spPr>
        <p:txBody>
          <a:bodyPr>
            <a:normAutofit/>
          </a:bodyPr>
          <a:lstStyle/>
          <a:p>
            <a:pPr marL="457200" lvl="1" indent="0">
              <a:buNone/>
            </a:pPr>
            <a:endParaRPr lang="es-ES" sz="2400" b="1" dirty="0"/>
          </a:p>
          <a:p>
            <a:pPr algn="just"/>
            <a:endParaRPr lang="es-ES" sz="2000" dirty="0" smtClean="0"/>
          </a:p>
        </p:txBody>
      </p:sp>
      <p:sp>
        <p:nvSpPr>
          <p:cNvPr id="5" name="4 Rectángulo"/>
          <p:cNvSpPr/>
          <p:nvPr/>
        </p:nvSpPr>
        <p:spPr>
          <a:xfrm>
            <a:off x="899592" y="807065"/>
            <a:ext cx="7200800" cy="2431435"/>
          </a:xfrm>
          <a:prstGeom prst="rect">
            <a:avLst/>
          </a:prstGeom>
        </p:spPr>
        <p:txBody>
          <a:bodyPr wrap="square">
            <a:spAutoFit/>
          </a:bodyPr>
          <a:lstStyle/>
          <a:p>
            <a:pPr lvl="1" algn="ctr"/>
            <a:r>
              <a:rPr lang="es-ES" sz="2400" b="1" dirty="0"/>
              <a:t>INTERFAZ HUMANA</a:t>
            </a:r>
          </a:p>
          <a:p>
            <a:pPr algn="ctr"/>
            <a:r>
              <a:rPr lang="es-ES" b="1" dirty="0"/>
              <a:t>	</a:t>
            </a:r>
          </a:p>
          <a:p>
            <a:pPr algn="just"/>
            <a:r>
              <a:rPr lang="es-ES" b="1" dirty="0"/>
              <a:t>REQUERIMIENTOS</a:t>
            </a:r>
            <a:r>
              <a:rPr lang="es-ES" sz="2000" b="1" dirty="0"/>
              <a:t>:</a:t>
            </a:r>
          </a:p>
          <a:p>
            <a:pPr algn="just"/>
            <a:endParaRPr lang="es-ES" b="1" dirty="0"/>
          </a:p>
          <a:p>
            <a:pPr marL="285750" indent="-285750" algn="just">
              <a:buFont typeface="Arial" panose="020B0604020202020204" pitchFamily="34" charset="0"/>
              <a:buChar char="•"/>
            </a:pPr>
            <a:r>
              <a:rPr lang="es-ES" dirty="0" smtClean="0"/>
              <a:t>Fácil manipulación </a:t>
            </a:r>
            <a:endParaRPr lang="es-ES" dirty="0"/>
          </a:p>
          <a:p>
            <a:pPr marL="285750" indent="-285750" algn="just">
              <a:buFont typeface="Arial" panose="020B0604020202020204" pitchFamily="34" charset="0"/>
              <a:buChar char="•"/>
            </a:pPr>
            <a:r>
              <a:rPr lang="es-ES" dirty="0"/>
              <a:t>Fácil </a:t>
            </a:r>
            <a:r>
              <a:rPr lang="es-ES" dirty="0" smtClean="0"/>
              <a:t>programación</a:t>
            </a:r>
          </a:p>
          <a:p>
            <a:pPr marL="285750" indent="-285750" algn="just">
              <a:buFont typeface="Arial" panose="020B0604020202020204" pitchFamily="34" charset="0"/>
              <a:buChar char="•"/>
            </a:pPr>
            <a:r>
              <a:rPr lang="es-ES" dirty="0" smtClean="0"/>
              <a:t>Protocolo de comunicación estándar</a:t>
            </a:r>
          </a:p>
          <a:p>
            <a:pPr marL="285750" indent="-285750" algn="just">
              <a:buFont typeface="Arial" panose="020B0604020202020204" pitchFamily="34" charset="0"/>
              <a:buChar char="•"/>
            </a:pPr>
            <a:r>
              <a:rPr lang="es-ES" dirty="0" smtClean="0"/>
              <a:t>Alcance moderado</a:t>
            </a:r>
            <a:endParaRPr lang="es-ES" dirty="0"/>
          </a:p>
        </p:txBody>
      </p:sp>
      <p:pic>
        <p:nvPicPr>
          <p:cNvPr id="614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0733" y="3573016"/>
            <a:ext cx="347662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61676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611560" y="692696"/>
            <a:ext cx="7704856" cy="5328592"/>
          </a:xfrm>
          <a:ln>
            <a:solidFill>
              <a:schemeClr val="bg1"/>
            </a:solidFill>
          </a:ln>
        </p:spPr>
        <p:txBody>
          <a:bodyPr>
            <a:normAutofit/>
          </a:bodyPr>
          <a:lstStyle/>
          <a:p>
            <a:pPr marL="457200" lvl="1" indent="0">
              <a:buNone/>
            </a:pPr>
            <a:r>
              <a:rPr lang="es-ES" sz="2400" b="1" dirty="0" smtClean="0"/>
              <a:t>Menú principal</a:t>
            </a:r>
          </a:p>
          <a:p>
            <a:pPr marL="457200" lvl="1" indent="0">
              <a:buNone/>
            </a:pPr>
            <a:endParaRPr lang="es-ES" sz="2400" b="1" dirty="0"/>
          </a:p>
          <a:p>
            <a:pPr algn="just"/>
            <a:endParaRPr lang="es-ES" sz="2000" dirty="0" smtClean="0"/>
          </a:p>
        </p:txBody>
      </p:sp>
      <p:pic>
        <p:nvPicPr>
          <p:cNvPr id="4" name="3 Imagen"/>
          <p:cNvPicPr/>
          <p:nvPr/>
        </p:nvPicPr>
        <p:blipFill rotWithShape="1">
          <a:blip r:embed="rId4"/>
          <a:srcRect l="9770" r="7088"/>
          <a:stretch/>
        </p:blipFill>
        <p:spPr bwMode="auto">
          <a:xfrm>
            <a:off x="2915816" y="1277838"/>
            <a:ext cx="3241675" cy="47434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239270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611560" y="692696"/>
            <a:ext cx="7704856" cy="5328592"/>
          </a:xfrm>
          <a:ln>
            <a:solidFill>
              <a:schemeClr val="bg1"/>
            </a:solidFill>
          </a:ln>
        </p:spPr>
        <p:txBody>
          <a:bodyPr>
            <a:normAutofit/>
          </a:bodyPr>
          <a:lstStyle/>
          <a:p>
            <a:pPr marL="457200" lvl="1" indent="0">
              <a:buNone/>
            </a:pPr>
            <a:r>
              <a:rPr lang="es-ES" sz="2400" b="1" dirty="0" smtClean="0"/>
              <a:t>Configuración HMI</a:t>
            </a:r>
          </a:p>
          <a:p>
            <a:pPr marL="457200" lvl="1" indent="0">
              <a:buNone/>
            </a:pPr>
            <a:endParaRPr lang="es-ES" sz="2400" b="1" dirty="0"/>
          </a:p>
          <a:p>
            <a:pPr algn="just"/>
            <a:endParaRPr lang="es-ES" sz="2000" dirty="0" smtClean="0"/>
          </a:p>
        </p:txBody>
      </p:sp>
      <p:pic>
        <p:nvPicPr>
          <p:cNvPr id="5" name="4 Imagen"/>
          <p:cNvPicPr/>
          <p:nvPr/>
        </p:nvPicPr>
        <p:blipFill rotWithShape="1">
          <a:blip r:embed="rId4"/>
          <a:srcRect b="4928"/>
          <a:stretch/>
        </p:blipFill>
        <p:spPr bwMode="auto">
          <a:xfrm>
            <a:off x="1456184" y="1556792"/>
            <a:ext cx="2971800" cy="3447415"/>
          </a:xfrm>
          <a:prstGeom prst="rect">
            <a:avLst/>
          </a:prstGeom>
          <a:ln>
            <a:noFill/>
          </a:ln>
          <a:extLst>
            <a:ext uri="{53640926-AAD7-44D8-BBD7-CCE9431645EC}">
              <a14:shadowObscured xmlns:a14="http://schemas.microsoft.com/office/drawing/2010/main"/>
            </a:ext>
          </a:extLst>
        </p:spPr>
      </p:pic>
      <p:pic>
        <p:nvPicPr>
          <p:cNvPr id="6" name="5 Imagen"/>
          <p:cNvPicPr/>
          <p:nvPr/>
        </p:nvPicPr>
        <p:blipFill rotWithShape="1">
          <a:blip r:embed="rId5"/>
          <a:srcRect b="3086"/>
          <a:stretch/>
        </p:blipFill>
        <p:spPr bwMode="auto">
          <a:xfrm>
            <a:off x="4958288" y="1665059"/>
            <a:ext cx="2926080" cy="32308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9676033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611560" y="692696"/>
            <a:ext cx="7704856" cy="5328592"/>
          </a:xfrm>
          <a:ln>
            <a:solidFill>
              <a:schemeClr val="bg1"/>
            </a:solidFill>
          </a:ln>
        </p:spPr>
        <p:txBody>
          <a:bodyPr>
            <a:normAutofit/>
          </a:bodyPr>
          <a:lstStyle/>
          <a:p>
            <a:pPr marL="457200" lvl="1" indent="0">
              <a:buNone/>
            </a:pPr>
            <a:endParaRPr lang="es-ES" sz="2400" b="1" dirty="0" smtClean="0"/>
          </a:p>
          <a:p>
            <a:pPr marL="457200" lvl="1" indent="0">
              <a:buNone/>
            </a:pPr>
            <a:r>
              <a:rPr lang="es-ES" sz="2400" b="1" dirty="0" smtClean="0"/>
              <a:t>Control Manual</a:t>
            </a:r>
          </a:p>
          <a:p>
            <a:pPr marL="457200" lvl="1" indent="0">
              <a:buNone/>
            </a:pPr>
            <a:endParaRPr lang="es-ES" sz="2400" b="1" dirty="0"/>
          </a:p>
          <a:p>
            <a:pPr algn="just"/>
            <a:endParaRPr lang="es-ES" sz="2000" dirty="0" smtClean="0"/>
          </a:p>
        </p:txBody>
      </p:sp>
      <p:pic>
        <p:nvPicPr>
          <p:cNvPr id="5" name="4 Imagen"/>
          <p:cNvPicPr/>
          <p:nvPr/>
        </p:nvPicPr>
        <p:blipFill>
          <a:blip r:embed="rId4"/>
          <a:stretch>
            <a:fillRect/>
          </a:stretch>
        </p:blipFill>
        <p:spPr>
          <a:xfrm>
            <a:off x="1765935" y="1809115"/>
            <a:ext cx="5612130" cy="3239770"/>
          </a:xfrm>
          <a:prstGeom prst="rect">
            <a:avLst/>
          </a:prstGeom>
        </p:spPr>
      </p:pic>
    </p:spTree>
    <p:extLst>
      <p:ext uri="{BB962C8B-B14F-4D97-AF65-F5344CB8AC3E}">
        <p14:creationId xmlns:p14="http://schemas.microsoft.com/office/powerpoint/2010/main" val="763960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611560" y="692696"/>
            <a:ext cx="7704856" cy="5328592"/>
          </a:xfrm>
          <a:ln>
            <a:solidFill>
              <a:schemeClr val="bg1"/>
            </a:solidFill>
          </a:ln>
        </p:spPr>
        <p:txBody>
          <a:bodyPr>
            <a:normAutofit/>
          </a:bodyPr>
          <a:lstStyle/>
          <a:p>
            <a:pPr marL="457200" lvl="1" indent="0" algn="ctr">
              <a:buNone/>
            </a:pPr>
            <a:r>
              <a:rPr lang="es-ES" b="1" dirty="0" smtClean="0"/>
              <a:t>UNIDAD DE CONTROL</a:t>
            </a:r>
            <a:endParaRPr lang="es-ES" dirty="0"/>
          </a:p>
          <a:p>
            <a:pPr marL="457200" lvl="1" indent="0" algn="ctr">
              <a:buNone/>
            </a:pPr>
            <a:endParaRPr lang="es-ES" sz="2400" b="1" dirty="0"/>
          </a:p>
          <a:p>
            <a:pPr algn="just"/>
            <a:endParaRPr lang="es-ES" sz="2000" dirty="0" smtClean="0"/>
          </a:p>
        </p:txBody>
      </p:sp>
      <p:sp>
        <p:nvSpPr>
          <p:cNvPr id="6" name="5 Rectángulo"/>
          <p:cNvSpPr/>
          <p:nvPr/>
        </p:nvSpPr>
        <p:spPr>
          <a:xfrm>
            <a:off x="755576" y="1700808"/>
            <a:ext cx="3600400" cy="4278094"/>
          </a:xfrm>
          <a:prstGeom prst="rect">
            <a:avLst/>
          </a:prstGeom>
        </p:spPr>
        <p:txBody>
          <a:bodyPr wrap="square">
            <a:spAutoFit/>
          </a:bodyPr>
          <a:lstStyle/>
          <a:p>
            <a:pPr algn="just"/>
            <a:r>
              <a:rPr lang="es-ES" sz="2000" b="1" dirty="0" smtClean="0"/>
              <a:t>REQUERIMIENTOS:</a:t>
            </a:r>
          </a:p>
          <a:p>
            <a:pPr algn="just"/>
            <a:endParaRPr lang="es-ES" b="1" dirty="0" smtClean="0"/>
          </a:p>
          <a:p>
            <a:pPr marL="285750" indent="-285750">
              <a:buFont typeface="Arial" panose="020B0604020202020204" pitchFamily="34" charset="0"/>
              <a:buChar char="•"/>
            </a:pPr>
            <a:r>
              <a:rPr lang="es-ES" dirty="0" smtClean="0"/>
              <a:t>Voltaje de alimentación 5-12 </a:t>
            </a:r>
            <a:r>
              <a:rPr lang="es-ES" dirty="0" smtClean="0"/>
              <a:t>VDC</a:t>
            </a:r>
          </a:p>
          <a:p>
            <a:r>
              <a:rPr lang="es-ES" dirty="0" smtClean="0"/>
              <a:t> </a:t>
            </a:r>
            <a:endParaRPr lang="es-ES" dirty="0" smtClean="0"/>
          </a:p>
          <a:p>
            <a:pPr marL="285750" indent="-285750" algn="just">
              <a:buFont typeface="Arial" panose="020B0604020202020204" pitchFamily="34" charset="0"/>
              <a:buChar char="•"/>
            </a:pPr>
            <a:r>
              <a:rPr lang="es-ES" dirty="0" smtClean="0"/>
              <a:t>Fácil </a:t>
            </a:r>
            <a:r>
              <a:rPr lang="es-ES" dirty="0" smtClean="0"/>
              <a:t>programación</a:t>
            </a:r>
          </a:p>
          <a:p>
            <a:pPr algn="just"/>
            <a:endParaRPr lang="es-ES" dirty="0" smtClean="0"/>
          </a:p>
          <a:p>
            <a:pPr marL="285750" indent="-285750" algn="just">
              <a:buFont typeface="Arial" panose="020B0604020202020204" pitchFamily="34" charset="0"/>
              <a:buChar char="•"/>
            </a:pPr>
            <a:r>
              <a:rPr lang="es-ES" dirty="0" smtClean="0"/>
              <a:t>Disponibilidad en el mercado </a:t>
            </a:r>
            <a:r>
              <a:rPr lang="es-ES" dirty="0" smtClean="0"/>
              <a:t>nacional</a:t>
            </a:r>
          </a:p>
          <a:p>
            <a:pPr algn="just"/>
            <a:endParaRPr lang="es-ES" dirty="0" smtClean="0"/>
          </a:p>
          <a:p>
            <a:pPr marL="285750" indent="-285750" algn="just">
              <a:buFont typeface="Arial" panose="020B0604020202020204" pitchFamily="34" charset="0"/>
              <a:buChar char="•"/>
            </a:pPr>
            <a:r>
              <a:rPr lang="es-ES" dirty="0" smtClean="0"/>
              <a:t>Mas de 30 I/O </a:t>
            </a:r>
            <a:r>
              <a:rPr lang="es-ES" dirty="0" smtClean="0"/>
              <a:t>digitales</a:t>
            </a:r>
          </a:p>
          <a:p>
            <a:pPr algn="just"/>
            <a:endParaRPr lang="es-ES" dirty="0" smtClean="0"/>
          </a:p>
          <a:p>
            <a:pPr marL="285750" indent="-285750" algn="just">
              <a:buFont typeface="Arial" panose="020B0604020202020204" pitchFamily="34" charset="0"/>
              <a:buChar char="•"/>
            </a:pPr>
            <a:r>
              <a:rPr lang="es-ES" dirty="0" smtClean="0"/>
              <a:t>4 salidas PWM</a:t>
            </a:r>
          </a:p>
          <a:p>
            <a:pPr marL="285750" indent="-285750" algn="just">
              <a:buFont typeface="Arial" panose="020B0604020202020204" pitchFamily="34" charset="0"/>
              <a:buChar char="•"/>
            </a:pPr>
            <a:endParaRPr lang="es-ES" dirty="0" smtClean="0"/>
          </a:p>
          <a:p>
            <a:pPr algn="just"/>
            <a:endParaRPr lang="es-ES" sz="1200" b="1" dirty="0"/>
          </a:p>
          <a:p>
            <a:pPr algn="just"/>
            <a:endParaRPr lang="es-ES" sz="1200" b="1" dirty="0" smtClean="0"/>
          </a:p>
          <a:p>
            <a:pPr algn="just"/>
            <a:endParaRPr lang="es-ES" sz="1200" dirty="0"/>
          </a:p>
        </p:txBody>
      </p:sp>
      <p:pic>
        <p:nvPicPr>
          <p:cNvPr id="7" name="6 Imagen" descr="http://arduino.cc/en/uploads/Main/ArduinoMega2560_R3_Front.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2492896"/>
            <a:ext cx="3665855" cy="1781175"/>
          </a:xfrm>
          <a:prstGeom prst="rect">
            <a:avLst/>
          </a:prstGeom>
          <a:noFill/>
          <a:ln>
            <a:noFill/>
          </a:ln>
        </p:spPr>
      </p:pic>
    </p:spTree>
    <p:extLst>
      <p:ext uri="{BB962C8B-B14F-4D97-AF65-F5344CB8AC3E}">
        <p14:creationId xmlns:p14="http://schemas.microsoft.com/office/powerpoint/2010/main" val="178929440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451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18"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5 Rectángulo"/>
          <p:cNvSpPr/>
          <p:nvPr/>
        </p:nvSpPr>
        <p:spPr>
          <a:xfrm>
            <a:off x="0" y="476671"/>
            <a:ext cx="3752850" cy="584775"/>
          </a:xfrm>
          <a:prstGeom prst="rect">
            <a:avLst/>
          </a:prstGeom>
        </p:spPr>
        <p:txBody>
          <a:bodyPr wrap="square">
            <a:spAutoFit/>
          </a:bodyPr>
          <a:lstStyle/>
          <a:p>
            <a:pPr algn="ctr"/>
            <a:r>
              <a:rPr lang="es-EC" sz="3200" b="1" dirty="0" smtClean="0"/>
              <a:t>ENSAMBLAJE</a:t>
            </a:r>
            <a:endParaRPr lang="es-ES" sz="3200" dirty="0"/>
          </a:p>
        </p:txBody>
      </p:sp>
      <p:pic>
        <p:nvPicPr>
          <p:cNvPr id="12" name="11 Imagen" descr="C:\Users\Omar\Desktop\BLUE\2014-02-22 14.56.50.jpg"/>
          <p:cNvPicPr/>
          <p:nvPr/>
        </p:nvPicPr>
        <p:blipFill rotWithShape="1">
          <a:blip r:embed="rId4" cstate="print">
            <a:extLst>
              <a:ext uri="{28A0092B-C50C-407E-A947-70E740481C1C}">
                <a14:useLocalDpi xmlns:a14="http://schemas.microsoft.com/office/drawing/2010/main" val="0"/>
              </a:ext>
            </a:extLst>
          </a:blip>
          <a:srcRect l="8200" t="3125" r="2970"/>
          <a:stretch/>
        </p:blipFill>
        <p:spPr bwMode="auto">
          <a:xfrm>
            <a:off x="5700539" y="1061446"/>
            <a:ext cx="3437524" cy="4815826"/>
          </a:xfrm>
          <a:prstGeom prst="rect">
            <a:avLst/>
          </a:prstGeom>
          <a:noFill/>
          <a:ln>
            <a:noFill/>
          </a:ln>
          <a:extLst>
            <a:ext uri="{53640926-AAD7-44D8-BBD7-CCE9431645EC}">
              <a14:shadowObscured xmlns:a14="http://schemas.microsoft.com/office/drawing/2010/main"/>
            </a:ext>
          </a:extLst>
        </p:spPr>
      </p:pic>
      <p:pic>
        <p:nvPicPr>
          <p:cNvPr id="13" name="12 Imagen" descr="C:\Users\Omar\Pictures\robotesis\2013-08-06 16.46.55.jpg"/>
          <p:cNvPicPr/>
          <p:nvPr/>
        </p:nvPicPr>
        <p:blipFill rotWithShape="1">
          <a:blip r:embed="rId5" cstate="print">
            <a:extLst>
              <a:ext uri="{28A0092B-C50C-407E-A947-70E740481C1C}">
                <a14:useLocalDpi xmlns:a14="http://schemas.microsoft.com/office/drawing/2010/main" val="0"/>
              </a:ext>
            </a:extLst>
          </a:blip>
          <a:srcRect l="20474" r="20576"/>
          <a:stretch/>
        </p:blipFill>
        <p:spPr bwMode="auto">
          <a:xfrm>
            <a:off x="982027" y="2492896"/>
            <a:ext cx="1788795" cy="2276475"/>
          </a:xfrm>
          <a:prstGeom prst="rect">
            <a:avLst/>
          </a:prstGeom>
          <a:noFill/>
          <a:ln>
            <a:noFill/>
          </a:ln>
          <a:extLst>
            <a:ext uri="{53640926-AAD7-44D8-BBD7-CCE9431645EC}">
              <a14:shadowObscured xmlns:a14="http://schemas.microsoft.com/office/drawing/2010/main"/>
            </a:ext>
          </a:extLst>
        </p:spPr>
      </p:pic>
      <p:pic>
        <p:nvPicPr>
          <p:cNvPr id="14" name="13 Imagen" descr="C:\Users\Omar\Pictures\robotesis\2013-08-06 17.01.38.jpg"/>
          <p:cNvPicPr/>
          <p:nvPr/>
        </p:nvPicPr>
        <p:blipFill rotWithShape="1">
          <a:blip r:embed="rId6">
            <a:extLst>
              <a:ext uri="{28A0092B-C50C-407E-A947-70E740481C1C}">
                <a14:useLocalDpi xmlns:a14="http://schemas.microsoft.com/office/drawing/2010/main" val="0"/>
              </a:ext>
            </a:extLst>
          </a:blip>
          <a:srcRect l="37594" r="42991"/>
          <a:stretch/>
        </p:blipFill>
        <p:spPr bwMode="auto">
          <a:xfrm>
            <a:off x="3563888" y="564459"/>
            <a:ext cx="1467485" cy="566991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863665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451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18"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5 Rectángulo"/>
          <p:cNvSpPr/>
          <p:nvPr/>
        </p:nvSpPr>
        <p:spPr>
          <a:xfrm>
            <a:off x="0" y="476671"/>
            <a:ext cx="3752850" cy="584775"/>
          </a:xfrm>
          <a:prstGeom prst="rect">
            <a:avLst/>
          </a:prstGeom>
        </p:spPr>
        <p:txBody>
          <a:bodyPr wrap="square">
            <a:spAutoFit/>
          </a:bodyPr>
          <a:lstStyle/>
          <a:p>
            <a:pPr algn="ctr"/>
            <a:r>
              <a:rPr lang="es-EC" sz="3200" b="1" dirty="0" smtClean="0"/>
              <a:t>ENSAMBLAJE</a:t>
            </a:r>
            <a:endParaRPr lang="es-ES" sz="3200" dirty="0"/>
          </a:p>
        </p:txBody>
      </p:sp>
      <p:pic>
        <p:nvPicPr>
          <p:cNvPr id="13" name="12 Imagen"/>
          <p:cNvPicPr/>
          <p:nvPr/>
        </p:nvPicPr>
        <p:blipFill>
          <a:blip r:embed="rId4"/>
          <a:stretch>
            <a:fillRect/>
          </a:stretch>
        </p:blipFill>
        <p:spPr>
          <a:xfrm>
            <a:off x="5646340" y="2132855"/>
            <a:ext cx="2886100" cy="3158877"/>
          </a:xfrm>
          <a:prstGeom prst="rect">
            <a:avLst/>
          </a:prstGeom>
        </p:spPr>
      </p:pic>
      <p:pic>
        <p:nvPicPr>
          <p:cNvPr id="14" name="13 Imagen"/>
          <p:cNvPicPr/>
          <p:nvPr/>
        </p:nvPicPr>
        <p:blipFill rotWithShape="1">
          <a:blip r:embed="rId5"/>
          <a:srcRect r="1998" b="22268"/>
          <a:stretch/>
        </p:blipFill>
        <p:spPr bwMode="auto">
          <a:xfrm>
            <a:off x="467544" y="1700808"/>
            <a:ext cx="4928704" cy="3590925"/>
          </a:xfrm>
          <a:prstGeom prst="rect">
            <a:avLst/>
          </a:prstGeom>
          <a:ln>
            <a:noFill/>
          </a:ln>
          <a:extLst>
            <a:ext uri="{53640926-AAD7-44D8-BBD7-CCE9431645EC}">
              <a14:shadowObscured xmlns:a14="http://schemas.microsoft.com/office/drawing/2010/main"/>
            </a:ext>
          </a:extLst>
        </p:spPr>
      </p:pic>
      <p:sp>
        <p:nvSpPr>
          <p:cNvPr id="7" name="6 Flecha derecha">
            <a:hlinkClick r:id="rId6" action="ppaction://hlinkfile"/>
          </p:cNvPr>
          <p:cNvSpPr/>
          <p:nvPr/>
        </p:nvSpPr>
        <p:spPr>
          <a:xfrm>
            <a:off x="6873366" y="1392796"/>
            <a:ext cx="432048" cy="36004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2426906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451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18"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4 Rectángulo"/>
          <p:cNvSpPr/>
          <p:nvPr/>
        </p:nvSpPr>
        <p:spPr>
          <a:xfrm>
            <a:off x="1" y="781671"/>
            <a:ext cx="9138482" cy="461665"/>
          </a:xfrm>
          <a:prstGeom prst="rect">
            <a:avLst/>
          </a:prstGeom>
        </p:spPr>
        <p:txBody>
          <a:bodyPr wrap="square">
            <a:spAutoFit/>
          </a:bodyPr>
          <a:lstStyle/>
          <a:p>
            <a:pPr lvl="1" algn="ctr"/>
            <a:r>
              <a:rPr lang="es-ES" sz="2400" b="1" dirty="0" smtClean="0"/>
              <a:t>MODO MANUAL VS MODO SEMI-AUTOMÁTICO</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 name="6 Tabla"/>
          <p:cNvGraphicFramePr>
            <a:graphicFrameLocks noGrp="1"/>
          </p:cNvGraphicFramePr>
          <p:nvPr>
            <p:extLst>
              <p:ext uri="{D42A27DB-BD31-4B8C-83A1-F6EECF244321}">
                <p14:modId xmlns:p14="http://schemas.microsoft.com/office/powerpoint/2010/main" val="490207587"/>
              </p:ext>
            </p:extLst>
          </p:nvPr>
        </p:nvGraphicFramePr>
        <p:xfrm>
          <a:off x="1835696" y="1412776"/>
          <a:ext cx="5914850" cy="1739935"/>
        </p:xfrm>
        <a:graphic>
          <a:graphicData uri="http://schemas.openxmlformats.org/drawingml/2006/table">
            <a:tbl>
              <a:tblPr firstRow="1" firstCol="1" bandRow="1">
                <a:tableStyleId>{5C22544A-7EE6-4342-B048-85BDC9FD1C3A}</a:tableStyleId>
              </a:tblPr>
              <a:tblGrid>
                <a:gridCol w="1971122"/>
                <a:gridCol w="1971864"/>
                <a:gridCol w="1971864"/>
              </a:tblGrid>
              <a:tr h="576064">
                <a:tc>
                  <a:txBody>
                    <a:bodyPr/>
                    <a:lstStyle/>
                    <a:p>
                      <a:pPr indent="252095" algn="l">
                        <a:lnSpc>
                          <a:spcPct val="150000"/>
                        </a:lnSpc>
                        <a:spcAft>
                          <a:spcPts val="0"/>
                        </a:spcAft>
                      </a:pPr>
                      <a:r>
                        <a:rPr lang="es-EC" sz="1600" dirty="0">
                          <a:effectLst/>
                        </a:rPr>
                        <a:t> </a:t>
                      </a:r>
                      <a:endParaRPr lang="es-EC" sz="1600" dirty="0">
                        <a:solidFill>
                          <a:srgbClr val="76923C"/>
                        </a:solidFill>
                        <a:effectLst/>
                        <a:latin typeface="Arial"/>
                        <a:ea typeface="Calibri"/>
                        <a:cs typeface="Times New Roman"/>
                      </a:endParaRPr>
                    </a:p>
                  </a:txBody>
                  <a:tcPr marL="68580" marR="68580" marT="0" marB="0"/>
                </a:tc>
                <a:tc>
                  <a:txBody>
                    <a:bodyPr/>
                    <a:lstStyle/>
                    <a:p>
                      <a:pPr indent="252095" algn="l">
                        <a:lnSpc>
                          <a:spcPct val="150000"/>
                        </a:lnSpc>
                        <a:spcAft>
                          <a:spcPts val="0"/>
                        </a:spcAft>
                      </a:pPr>
                      <a:r>
                        <a:rPr lang="es-EC" sz="1600">
                          <a:effectLst/>
                        </a:rPr>
                        <a:t>Manual</a:t>
                      </a:r>
                      <a:endParaRPr lang="es-EC" sz="1600">
                        <a:solidFill>
                          <a:srgbClr val="76923C"/>
                        </a:solidFill>
                        <a:effectLst/>
                        <a:latin typeface="Arial"/>
                        <a:ea typeface="Calibri"/>
                        <a:cs typeface="Times New Roman"/>
                      </a:endParaRPr>
                    </a:p>
                  </a:txBody>
                  <a:tcPr marL="68580" marR="68580" marT="0" marB="0"/>
                </a:tc>
                <a:tc>
                  <a:txBody>
                    <a:bodyPr/>
                    <a:lstStyle/>
                    <a:p>
                      <a:pPr indent="252095" algn="l">
                        <a:lnSpc>
                          <a:spcPct val="150000"/>
                        </a:lnSpc>
                        <a:spcAft>
                          <a:spcPts val="0"/>
                        </a:spcAft>
                      </a:pPr>
                      <a:r>
                        <a:rPr lang="es-EC" sz="1600">
                          <a:effectLst/>
                        </a:rPr>
                        <a:t>Semi-automático</a:t>
                      </a:r>
                      <a:endParaRPr lang="es-EC" sz="1600">
                        <a:solidFill>
                          <a:srgbClr val="76923C"/>
                        </a:solidFill>
                        <a:effectLst/>
                        <a:latin typeface="Arial"/>
                        <a:ea typeface="Calibri"/>
                        <a:cs typeface="Times New Roman"/>
                      </a:endParaRPr>
                    </a:p>
                  </a:txBody>
                  <a:tcPr marL="68580" marR="68580" marT="0" marB="0"/>
                </a:tc>
              </a:tr>
              <a:tr h="387957">
                <a:tc>
                  <a:txBody>
                    <a:bodyPr/>
                    <a:lstStyle/>
                    <a:p>
                      <a:pPr indent="252095" algn="l">
                        <a:lnSpc>
                          <a:spcPct val="150000"/>
                        </a:lnSpc>
                        <a:spcAft>
                          <a:spcPts val="0"/>
                        </a:spcAft>
                      </a:pPr>
                      <a:r>
                        <a:rPr lang="es-EC" sz="1600">
                          <a:effectLst/>
                        </a:rPr>
                        <a:t>Tiempo</a:t>
                      </a:r>
                      <a:endParaRPr lang="es-EC" sz="1600">
                        <a:solidFill>
                          <a:srgbClr val="76923C"/>
                        </a:solidFill>
                        <a:effectLst/>
                        <a:latin typeface="Arial"/>
                        <a:ea typeface="Calibri"/>
                        <a:cs typeface="Times New Roman"/>
                      </a:endParaRPr>
                    </a:p>
                  </a:txBody>
                  <a:tcPr marL="68580" marR="68580" marT="0" marB="0"/>
                </a:tc>
                <a:tc>
                  <a:txBody>
                    <a:bodyPr/>
                    <a:lstStyle/>
                    <a:p>
                      <a:pPr indent="252095" algn="l">
                        <a:lnSpc>
                          <a:spcPct val="150000"/>
                        </a:lnSpc>
                        <a:spcAft>
                          <a:spcPts val="0"/>
                        </a:spcAft>
                      </a:pPr>
                      <a:r>
                        <a:rPr lang="es-EC" sz="1600">
                          <a:effectLst/>
                        </a:rPr>
                        <a:t>3 min 25 s</a:t>
                      </a:r>
                      <a:endParaRPr lang="es-EC" sz="1600">
                        <a:solidFill>
                          <a:srgbClr val="76923C"/>
                        </a:solidFill>
                        <a:effectLst/>
                        <a:latin typeface="Arial"/>
                        <a:ea typeface="Calibri"/>
                        <a:cs typeface="Times New Roman"/>
                      </a:endParaRPr>
                    </a:p>
                  </a:txBody>
                  <a:tcPr marL="68580" marR="68580" marT="0" marB="0"/>
                </a:tc>
                <a:tc>
                  <a:txBody>
                    <a:bodyPr/>
                    <a:lstStyle/>
                    <a:p>
                      <a:pPr indent="252095" algn="l">
                        <a:lnSpc>
                          <a:spcPct val="150000"/>
                        </a:lnSpc>
                        <a:spcAft>
                          <a:spcPts val="0"/>
                        </a:spcAft>
                      </a:pPr>
                      <a:r>
                        <a:rPr lang="es-EC" sz="1600">
                          <a:effectLst/>
                        </a:rPr>
                        <a:t>3 min 3 s.</a:t>
                      </a:r>
                      <a:endParaRPr lang="es-EC" sz="1600">
                        <a:solidFill>
                          <a:srgbClr val="76923C"/>
                        </a:solidFill>
                        <a:effectLst/>
                        <a:latin typeface="Arial"/>
                        <a:ea typeface="Calibri"/>
                        <a:cs typeface="Times New Roman"/>
                      </a:endParaRPr>
                    </a:p>
                  </a:txBody>
                  <a:tcPr marL="68580" marR="68580" marT="0" marB="0"/>
                </a:tc>
              </a:tr>
              <a:tr h="387957">
                <a:tc>
                  <a:txBody>
                    <a:bodyPr/>
                    <a:lstStyle/>
                    <a:p>
                      <a:pPr indent="252095" algn="l">
                        <a:lnSpc>
                          <a:spcPct val="150000"/>
                        </a:lnSpc>
                        <a:spcAft>
                          <a:spcPts val="0"/>
                        </a:spcAft>
                      </a:pPr>
                      <a:r>
                        <a:rPr lang="es-EC" sz="1600">
                          <a:effectLst/>
                        </a:rPr>
                        <a:t>Peso</a:t>
                      </a:r>
                      <a:endParaRPr lang="es-EC" sz="1600">
                        <a:solidFill>
                          <a:srgbClr val="76923C"/>
                        </a:solidFill>
                        <a:effectLst/>
                        <a:latin typeface="Arial"/>
                        <a:ea typeface="Calibri"/>
                        <a:cs typeface="Times New Roman"/>
                      </a:endParaRPr>
                    </a:p>
                  </a:txBody>
                  <a:tcPr marL="68580" marR="68580" marT="0" marB="0"/>
                </a:tc>
                <a:tc>
                  <a:txBody>
                    <a:bodyPr/>
                    <a:lstStyle/>
                    <a:p>
                      <a:pPr indent="252095" algn="l">
                        <a:lnSpc>
                          <a:spcPct val="150000"/>
                        </a:lnSpc>
                        <a:spcAft>
                          <a:spcPts val="0"/>
                        </a:spcAft>
                      </a:pPr>
                      <a:r>
                        <a:rPr lang="es-EC" sz="1600" dirty="0">
                          <a:effectLst/>
                        </a:rPr>
                        <a:t>177gr</a:t>
                      </a:r>
                      <a:endParaRPr lang="es-EC" sz="1600" dirty="0">
                        <a:solidFill>
                          <a:srgbClr val="76923C"/>
                        </a:solidFill>
                        <a:effectLst/>
                        <a:latin typeface="Arial"/>
                        <a:ea typeface="Calibri"/>
                        <a:cs typeface="Times New Roman"/>
                      </a:endParaRPr>
                    </a:p>
                  </a:txBody>
                  <a:tcPr marL="68580" marR="68580" marT="0" marB="0"/>
                </a:tc>
                <a:tc>
                  <a:txBody>
                    <a:bodyPr/>
                    <a:lstStyle/>
                    <a:p>
                      <a:pPr indent="252095" algn="l">
                        <a:lnSpc>
                          <a:spcPct val="150000"/>
                        </a:lnSpc>
                        <a:spcAft>
                          <a:spcPts val="0"/>
                        </a:spcAft>
                      </a:pPr>
                      <a:r>
                        <a:rPr lang="es-EC" sz="1600">
                          <a:effectLst/>
                        </a:rPr>
                        <a:t>136 gr</a:t>
                      </a:r>
                      <a:endParaRPr lang="es-EC" sz="1600">
                        <a:solidFill>
                          <a:srgbClr val="76923C"/>
                        </a:solidFill>
                        <a:effectLst/>
                        <a:latin typeface="Arial"/>
                        <a:ea typeface="Calibri"/>
                        <a:cs typeface="Times New Roman"/>
                      </a:endParaRPr>
                    </a:p>
                  </a:txBody>
                  <a:tcPr marL="68580" marR="68580" marT="0" marB="0"/>
                </a:tc>
              </a:tr>
              <a:tr h="387957">
                <a:tc>
                  <a:txBody>
                    <a:bodyPr/>
                    <a:lstStyle/>
                    <a:p>
                      <a:pPr indent="252095" algn="l">
                        <a:lnSpc>
                          <a:spcPct val="150000"/>
                        </a:lnSpc>
                        <a:spcAft>
                          <a:spcPts val="0"/>
                        </a:spcAft>
                      </a:pPr>
                      <a:r>
                        <a:rPr lang="es-EC" sz="1600">
                          <a:effectLst/>
                        </a:rPr>
                        <a:t>% Estiramiento</a:t>
                      </a:r>
                      <a:endParaRPr lang="es-EC" sz="1600">
                        <a:solidFill>
                          <a:srgbClr val="76923C"/>
                        </a:solidFill>
                        <a:effectLst/>
                        <a:latin typeface="Arial"/>
                        <a:ea typeface="Calibri"/>
                        <a:cs typeface="Times New Roman"/>
                      </a:endParaRPr>
                    </a:p>
                  </a:txBody>
                  <a:tcPr marL="68580" marR="68580" marT="0" marB="0"/>
                </a:tc>
                <a:tc>
                  <a:txBody>
                    <a:bodyPr/>
                    <a:lstStyle/>
                    <a:p>
                      <a:pPr indent="252095" algn="l">
                        <a:lnSpc>
                          <a:spcPct val="150000"/>
                        </a:lnSpc>
                        <a:spcAft>
                          <a:spcPts val="0"/>
                        </a:spcAft>
                      </a:pPr>
                      <a:r>
                        <a:rPr lang="es-EC" sz="1600">
                          <a:effectLst/>
                        </a:rPr>
                        <a:t>11.5%</a:t>
                      </a:r>
                      <a:endParaRPr lang="es-EC" sz="1600">
                        <a:solidFill>
                          <a:srgbClr val="76923C"/>
                        </a:solidFill>
                        <a:effectLst/>
                        <a:latin typeface="Arial"/>
                        <a:ea typeface="Calibri"/>
                        <a:cs typeface="Times New Roman"/>
                      </a:endParaRPr>
                    </a:p>
                  </a:txBody>
                  <a:tcPr marL="68580" marR="68580" marT="0" marB="0"/>
                </a:tc>
                <a:tc>
                  <a:txBody>
                    <a:bodyPr/>
                    <a:lstStyle/>
                    <a:p>
                      <a:pPr indent="252095" algn="l">
                        <a:lnSpc>
                          <a:spcPct val="150000"/>
                        </a:lnSpc>
                        <a:spcAft>
                          <a:spcPts val="0"/>
                        </a:spcAft>
                      </a:pPr>
                      <a:r>
                        <a:rPr lang="es-EC" sz="1600" dirty="0" smtClean="0">
                          <a:effectLst/>
                        </a:rPr>
                        <a:t>32%</a:t>
                      </a:r>
                      <a:endParaRPr lang="es-EC" sz="1600" dirty="0">
                        <a:solidFill>
                          <a:srgbClr val="76923C"/>
                        </a:solidFill>
                        <a:effectLst/>
                        <a:latin typeface="Arial"/>
                        <a:ea typeface="Calibri"/>
                        <a:cs typeface="Times New Roman"/>
                      </a:endParaRPr>
                    </a:p>
                  </a:txBody>
                  <a:tcPr marL="68580" marR="68580" marT="0" marB="0"/>
                </a:tc>
              </a:tr>
            </a:tbl>
          </a:graphicData>
        </a:graphic>
      </p:graphicFrame>
      <p:pic>
        <p:nvPicPr>
          <p:cNvPr id="5427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3793" y="3527648"/>
            <a:ext cx="30194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9 Imagen" descr="C:\Users\Omar\Pictures\robotesis\2013-07-18 11.54.54.jpg"/>
          <p:cNvPicPr/>
          <p:nvPr/>
        </p:nvPicPr>
        <p:blipFill rotWithShape="1">
          <a:blip r:embed="rId5" cstate="print">
            <a:extLst>
              <a:ext uri="{28A0092B-C50C-407E-A947-70E740481C1C}">
                <a14:useLocalDpi xmlns:a14="http://schemas.microsoft.com/office/drawing/2010/main" val="0"/>
              </a:ext>
            </a:extLst>
          </a:blip>
          <a:srcRect l="6178" r="14575"/>
          <a:stretch/>
        </p:blipFill>
        <p:spPr bwMode="auto">
          <a:xfrm>
            <a:off x="1259632" y="3501008"/>
            <a:ext cx="2952328" cy="221392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866242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451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18"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4 Rectángulo"/>
          <p:cNvSpPr/>
          <p:nvPr/>
        </p:nvSpPr>
        <p:spPr>
          <a:xfrm>
            <a:off x="30503" y="620688"/>
            <a:ext cx="9138482" cy="461665"/>
          </a:xfrm>
          <a:prstGeom prst="rect">
            <a:avLst/>
          </a:prstGeom>
        </p:spPr>
        <p:txBody>
          <a:bodyPr wrap="square">
            <a:spAutoFit/>
          </a:bodyPr>
          <a:lstStyle/>
          <a:p>
            <a:pPr lvl="1" algn="ctr"/>
            <a:r>
              <a:rPr lang="es-ES" sz="2400" b="1" dirty="0" smtClean="0"/>
              <a:t>CALIDAD DEL ENFARDADO</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 name="6 Tabla"/>
          <p:cNvGraphicFramePr>
            <a:graphicFrameLocks noGrp="1"/>
          </p:cNvGraphicFramePr>
          <p:nvPr>
            <p:extLst>
              <p:ext uri="{D42A27DB-BD31-4B8C-83A1-F6EECF244321}">
                <p14:modId xmlns:p14="http://schemas.microsoft.com/office/powerpoint/2010/main" val="2881156128"/>
              </p:ext>
            </p:extLst>
          </p:nvPr>
        </p:nvGraphicFramePr>
        <p:xfrm>
          <a:off x="827585" y="1082354"/>
          <a:ext cx="7992886" cy="4507903"/>
        </p:xfrm>
        <a:graphic>
          <a:graphicData uri="http://schemas.openxmlformats.org/drawingml/2006/table">
            <a:tbl>
              <a:tblPr firstRow="1" firstCol="1" bandRow="1">
                <a:tableStyleId>{5C22544A-7EE6-4342-B048-85BDC9FD1C3A}</a:tableStyleId>
              </a:tblPr>
              <a:tblGrid>
                <a:gridCol w="1839835"/>
                <a:gridCol w="1400524"/>
                <a:gridCol w="1296144"/>
                <a:gridCol w="3456383"/>
              </a:tblGrid>
              <a:tr h="367511">
                <a:tc>
                  <a:txBody>
                    <a:bodyPr/>
                    <a:lstStyle/>
                    <a:p>
                      <a:pPr indent="252095" algn="l">
                        <a:lnSpc>
                          <a:spcPct val="150000"/>
                        </a:lnSpc>
                        <a:spcAft>
                          <a:spcPts val="0"/>
                        </a:spcAft>
                      </a:pPr>
                      <a:r>
                        <a:rPr lang="es-EC" sz="1400" dirty="0">
                          <a:effectLst/>
                        </a:rPr>
                        <a:t>Parámetros</a:t>
                      </a:r>
                      <a:endParaRPr lang="es-EC" sz="1400" dirty="0">
                        <a:solidFill>
                          <a:srgbClr val="76923C"/>
                        </a:solidFill>
                        <a:effectLst/>
                        <a:latin typeface="Arial"/>
                        <a:ea typeface="Calibri"/>
                        <a:cs typeface="Times New Roman"/>
                      </a:endParaRPr>
                    </a:p>
                  </a:txBody>
                  <a:tcPr marL="43519" marR="43519" marT="0" marB="0"/>
                </a:tc>
                <a:tc>
                  <a:txBody>
                    <a:bodyPr/>
                    <a:lstStyle/>
                    <a:p>
                      <a:pPr indent="252095" algn="l">
                        <a:lnSpc>
                          <a:spcPct val="150000"/>
                        </a:lnSpc>
                        <a:spcAft>
                          <a:spcPts val="0"/>
                        </a:spcAft>
                      </a:pPr>
                      <a:r>
                        <a:rPr lang="es-EC" sz="1400">
                          <a:effectLst/>
                        </a:rPr>
                        <a:t>Ponderación</a:t>
                      </a:r>
                      <a:endParaRPr lang="es-EC" sz="1400">
                        <a:solidFill>
                          <a:srgbClr val="76923C"/>
                        </a:solidFill>
                        <a:effectLst/>
                        <a:latin typeface="Arial"/>
                        <a:ea typeface="Calibri"/>
                        <a:cs typeface="Times New Roman"/>
                      </a:endParaRPr>
                    </a:p>
                  </a:txBody>
                  <a:tcPr marL="43519" marR="43519" marT="0" marB="0"/>
                </a:tc>
                <a:tc>
                  <a:txBody>
                    <a:bodyPr/>
                    <a:lstStyle/>
                    <a:p>
                      <a:pPr indent="252095" algn="l">
                        <a:lnSpc>
                          <a:spcPct val="150000"/>
                        </a:lnSpc>
                        <a:spcAft>
                          <a:spcPts val="0"/>
                        </a:spcAft>
                      </a:pPr>
                      <a:r>
                        <a:rPr lang="es-EC" sz="1400">
                          <a:effectLst/>
                        </a:rPr>
                        <a:t>Calificación</a:t>
                      </a:r>
                      <a:endParaRPr lang="es-EC" sz="1400">
                        <a:solidFill>
                          <a:srgbClr val="76923C"/>
                        </a:solidFill>
                        <a:effectLst/>
                        <a:latin typeface="Arial"/>
                        <a:ea typeface="Calibri"/>
                        <a:cs typeface="Times New Roman"/>
                      </a:endParaRPr>
                    </a:p>
                  </a:txBody>
                  <a:tcPr marL="43519" marR="43519" marT="0" marB="0"/>
                </a:tc>
                <a:tc>
                  <a:txBody>
                    <a:bodyPr/>
                    <a:lstStyle/>
                    <a:p>
                      <a:pPr indent="252095" algn="l">
                        <a:lnSpc>
                          <a:spcPct val="150000"/>
                        </a:lnSpc>
                        <a:spcAft>
                          <a:spcPts val="0"/>
                        </a:spcAft>
                      </a:pPr>
                      <a:r>
                        <a:rPr lang="es-EC" sz="1400">
                          <a:effectLst/>
                        </a:rPr>
                        <a:t>Observaciones</a:t>
                      </a:r>
                      <a:endParaRPr lang="es-EC" sz="1400">
                        <a:solidFill>
                          <a:srgbClr val="76923C"/>
                        </a:solidFill>
                        <a:effectLst/>
                        <a:latin typeface="Arial"/>
                        <a:ea typeface="Calibri"/>
                        <a:cs typeface="Times New Roman"/>
                      </a:endParaRPr>
                    </a:p>
                  </a:txBody>
                  <a:tcPr marL="43519" marR="43519" marT="0" marB="0"/>
                </a:tc>
              </a:tr>
              <a:tr h="233044">
                <a:tc rowSpan="2">
                  <a:txBody>
                    <a:bodyPr/>
                    <a:lstStyle/>
                    <a:p>
                      <a:pPr indent="252095" algn="l">
                        <a:lnSpc>
                          <a:spcPct val="150000"/>
                        </a:lnSpc>
                        <a:spcAft>
                          <a:spcPts val="0"/>
                        </a:spcAft>
                      </a:pPr>
                      <a:r>
                        <a:rPr lang="es-EC" sz="1400">
                          <a:effectLst/>
                        </a:rPr>
                        <a:t>Arrugas en el enfardado</a:t>
                      </a:r>
                      <a:endParaRPr lang="es-EC" sz="1400">
                        <a:solidFill>
                          <a:srgbClr val="76923C"/>
                        </a:solidFill>
                        <a:effectLst/>
                        <a:latin typeface="Arial"/>
                        <a:ea typeface="Calibri"/>
                        <a:cs typeface="Times New Roman"/>
                      </a:endParaRPr>
                    </a:p>
                  </a:txBody>
                  <a:tcPr marL="43519" marR="43519" marT="0" marB="0" anchor="ctr"/>
                </a:tc>
                <a:tc rowSpan="2">
                  <a:txBody>
                    <a:bodyPr/>
                    <a:lstStyle/>
                    <a:p>
                      <a:pPr indent="252095" algn="l">
                        <a:lnSpc>
                          <a:spcPct val="150000"/>
                        </a:lnSpc>
                        <a:spcAft>
                          <a:spcPts val="0"/>
                        </a:spcAft>
                      </a:pPr>
                      <a:r>
                        <a:rPr lang="es-EC" sz="1400">
                          <a:effectLst/>
                        </a:rPr>
                        <a:t>0.25</a:t>
                      </a:r>
                      <a:endParaRPr lang="es-EC" sz="1400">
                        <a:solidFill>
                          <a:srgbClr val="76923C"/>
                        </a:solidFill>
                        <a:effectLst/>
                        <a:latin typeface="Arial"/>
                        <a:ea typeface="Calibri"/>
                        <a:cs typeface="Times New Roman"/>
                      </a:endParaRPr>
                    </a:p>
                  </a:txBody>
                  <a:tcPr marL="43519" marR="43519" marT="0" marB="0" anchor="ctr"/>
                </a:tc>
                <a:tc>
                  <a:txBody>
                    <a:bodyPr/>
                    <a:lstStyle/>
                    <a:p>
                      <a:pPr indent="252095" algn="l">
                        <a:lnSpc>
                          <a:spcPct val="150000"/>
                        </a:lnSpc>
                        <a:spcAft>
                          <a:spcPts val="0"/>
                        </a:spcAft>
                      </a:pPr>
                      <a:r>
                        <a:rPr lang="es-EC" sz="1400">
                          <a:effectLst/>
                        </a:rPr>
                        <a:t>0.8</a:t>
                      </a:r>
                      <a:endParaRPr lang="es-EC" sz="1400">
                        <a:solidFill>
                          <a:srgbClr val="76923C"/>
                        </a:solidFill>
                        <a:effectLst/>
                        <a:latin typeface="Arial"/>
                        <a:ea typeface="Calibri"/>
                        <a:cs typeface="Times New Roman"/>
                      </a:endParaRPr>
                    </a:p>
                  </a:txBody>
                  <a:tcPr marL="43519" marR="43519" marT="0" marB="0" anchor="ctr"/>
                </a:tc>
                <a:tc rowSpan="2">
                  <a:txBody>
                    <a:bodyPr/>
                    <a:lstStyle/>
                    <a:p>
                      <a:pPr indent="252095" algn="l">
                        <a:lnSpc>
                          <a:spcPct val="150000"/>
                        </a:lnSpc>
                        <a:spcAft>
                          <a:spcPts val="0"/>
                        </a:spcAft>
                      </a:pPr>
                      <a:r>
                        <a:rPr lang="es-EC" sz="1400">
                          <a:effectLst/>
                        </a:rPr>
                        <a:t>No se encuentran</a:t>
                      </a:r>
                      <a:endParaRPr lang="es-EC" sz="1400">
                        <a:solidFill>
                          <a:srgbClr val="76923C"/>
                        </a:solidFill>
                        <a:effectLst/>
                        <a:latin typeface="Arial"/>
                        <a:ea typeface="Calibri"/>
                        <a:cs typeface="Times New Roman"/>
                      </a:endParaRPr>
                    </a:p>
                  </a:txBody>
                  <a:tcPr marL="43519" marR="43519" marT="0" marB="0"/>
                </a:tc>
              </a:tr>
              <a:tr h="367511">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400">
                          <a:effectLst/>
                        </a:rPr>
                        <a:t>0.2</a:t>
                      </a:r>
                      <a:endParaRPr lang="es-EC" sz="1400">
                        <a:solidFill>
                          <a:srgbClr val="76923C"/>
                        </a:solidFill>
                        <a:effectLst/>
                        <a:latin typeface="Arial"/>
                        <a:ea typeface="Calibri"/>
                        <a:cs typeface="Times New Roman"/>
                      </a:endParaRPr>
                    </a:p>
                  </a:txBody>
                  <a:tcPr marL="43519" marR="43519" marT="0" marB="0" anchor="ctr"/>
                </a:tc>
                <a:tc vMerge="1">
                  <a:txBody>
                    <a:bodyPr/>
                    <a:lstStyle/>
                    <a:p>
                      <a:endParaRPr lang="es-EC"/>
                    </a:p>
                  </a:txBody>
                  <a:tcPr/>
                </a:tc>
              </a:tr>
              <a:tr h="355600">
                <a:tc rowSpan="2">
                  <a:txBody>
                    <a:bodyPr/>
                    <a:lstStyle/>
                    <a:p>
                      <a:pPr indent="252095" algn="l">
                        <a:lnSpc>
                          <a:spcPct val="150000"/>
                        </a:lnSpc>
                        <a:spcAft>
                          <a:spcPts val="0"/>
                        </a:spcAft>
                      </a:pPr>
                      <a:r>
                        <a:rPr lang="es-EC" sz="1400">
                          <a:effectLst/>
                        </a:rPr>
                        <a:t>Falta de tensión de la película extensible</a:t>
                      </a:r>
                      <a:endParaRPr lang="es-EC" sz="1400">
                        <a:solidFill>
                          <a:srgbClr val="76923C"/>
                        </a:solidFill>
                        <a:effectLst/>
                        <a:latin typeface="Arial"/>
                        <a:ea typeface="Calibri"/>
                        <a:cs typeface="Times New Roman"/>
                      </a:endParaRPr>
                    </a:p>
                  </a:txBody>
                  <a:tcPr marL="43519" marR="43519" marT="0" marB="0" anchor="ctr"/>
                </a:tc>
                <a:tc rowSpan="2">
                  <a:txBody>
                    <a:bodyPr/>
                    <a:lstStyle/>
                    <a:p>
                      <a:pPr indent="252095" algn="l">
                        <a:lnSpc>
                          <a:spcPct val="150000"/>
                        </a:lnSpc>
                        <a:spcAft>
                          <a:spcPts val="0"/>
                        </a:spcAft>
                      </a:pPr>
                      <a:r>
                        <a:rPr lang="es-EC" sz="1400">
                          <a:effectLst/>
                        </a:rPr>
                        <a:t>0.25</a:t>
                      </a:r>
                      <a:endParaRPr lang="es-EC" sz="1400">
                        <a:solidFill>
                          <a:srgbClr val="76923C"/>
                        </a:solidFill>
                        <a:effectLst/>
                        <a:latin typeface="Arial"/>
                        <a:ea typeface="Calibri"/>
                        <a:cs typeface="Times New Roman"/>
                      </a:endParaRPr>
                    </a:p>
                  </a:txBody>
                  <a:tcPr marL="43519" marR="43519" marT="0" marB="0" anchor="ctr"/>
                </a:tc>
                <a:tc>
                  <a:txBody>
                    <a:bodyPr/>
                    <a:lstStyle/>
                    <a:p>
                      <a:pPr indent="252095" algn="l">
                        <a:lnSpc>
                          <a:spcPct val="150000"/>
                        </a:lnSpc>
                        <a:spcAft>
                          <a:spcPts val="0"/>
                        </a:spcAft>
                      </a:pPr>
                      <a:r>
                        <a:rPr lang="es-EC" sz="1400" dirty="0">
                          <a:effectLst/>
                        </a:rPr>
                        <a:t>0.95</a:t>
                      </a:r>
                      <a:endParaRPr lang="es-EC" sz="1400" dirty="0">
                        <a:solidFill>
                          <a:srgbClr val="76923C"/>
                        </a:solidFill>
                        <a:effectLst/>
                        <a:latin typeface="Arial"/>
                        <a:ea typeface="Calibri"/>
                        <a:cs typeface="Times New Roman"/>
                      </a:endParaRPr>
                    </a:p>
                  </a:txBody>
                  <a:tcPr marL="43519" marR="43519" marT="0" marB="0" anchor="ctr"/>
                </a:tc>
                <a:tc rowSpan="2">
                  <a:txBody>
                    <a:bodyPr/>
                    <a:lstStyle/>
                    <a:p>
                      <a:pPr indent="252095" algn="l">
                        <a:lnSpc>
                          <a:spcPct val="150000"/>
                        </a:lnSpc>
                        <a:spcAft>
                          <a:spcPts val="0"/>
                        </a:spcAft>
                      </a:pPr>
                      <a:r>
                        <a:rPr lang="es-EC" sz="1400" dirty="0">
                          <a:effectLst/>
                        </a:rPr>
                        <a:t>La película estirable se adhiere correctamente a la carga.</a:t>
                      </a:r>
                      <a:endParaRPr lang="es-EC" sz="1400" dirty="0">
                        <a:solidFill>
                          <a:srgbClr val="76923C"/>
                        </a:solidFill>
                        <a:effectLst/>
                        <a:latin typeface="Arial"/>
                        <a:ea typeface="Calibri"/>
                        <a:cs typeface="Times New Roman"/>
                      </a:endParaRPr>
                    </a:p>
                  </a:txBody>
                  <a:tcPr marL="43519" marR="43519" marT="0" marB="0"/>
                </a:tc>
              </a:tr>
              <a:tr h="379422">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400">
                          <a:effectLst/>
                        </a:rPr>
                        <a:t>0.24</a:t>
                      </a:r>
                      <a:endParaRPr lang="es-EC" sz="1400">
                        <a:solidFill>
                          <a:srgbClr val="76923C"/>
                        </a:solidFill>
                        <a:effectLst/>
                        <a:latin typeface="Arial"/>
                        <a:ea typeface="Calibri"/>
                        <a:cs typeface="Times New Roman"/>
                      </a:endParaRPr>
                    </a:p>
                  </a:txBody>
                  <a:tcPr marL="43519" marR="43519" marT="0" marB="0" anchor="ctr"/>
                </a:tc>
                <a:tc vMerge="1">
                  <a:txBody>
                    <a:bodyPr/>
                    <a:lstStyle/>
                    <a:p>
                      <a:endParaRPr lang="es-EC"/>
                    </a:p>
                  </a:txBody>
                  <a:tcPr/>
                </a:tc>
              </a:tr>
              <a:tr h="628570">
                <a:tc rowSpan="2">
                  <a:txBody>
                    <a:bodyPr/>
                    <a:lstStyle/>
                    <a:p>
                      <a:pPr indent="252095" algn="l">
                        <a:lnSpc>
                          <a:spcPct val="150000"/>
                        </a:lnSpc>
                        <a:spcAft>
                          <a:spcPts val="0"/>
                        </a:spcAft>
                      </a:pPr>
                      <a:r>
                        <a:rPr lang="es-EC" sz="1400">
                          <a:effectLst/>
                        </a:rPr>
                        <a:t>Disminución del ancho de la película extensible</a:t>
                      </a:r>
                      <a:endParaRPr lang="es-EC" sz="1400">
                        <a:solidFill>
                          <a:srgbClr val="76923C"/>
                        </a:solidFill>
                        <a:effectLst/>
                        <a:latin typeface="Arial"/>
                        <a:ea typeface="Calibri"/>
                        <a:cs typeface="Times New Roman"/>
                      </a:endParaRPr>
                    </a:p>
                  </a:txBody>
                  <a:tcPr marL="43519" marR="43519" marT="0" marB="0" anchor="ctr"/>
                </a:tc>
                <a:tc rowSpan="2">
                  <a:txBody>
                    <a:bodyPr/>
                    <a:lstStyle/>
                    <a:p>
                      <a:pPr indent="252095" algn="l">
                        <a:lnSpc>
                          <a:spcPct val="150000"/>
                        </a:lnSpc>
                        <a:spcAft>
                          <a:spcPts val="0"/>
                        </a:spcAft>
                      </a:pPr>
                      <a:r>
                        <a:rPr lang="es-EC" sz="1400">
                          <a:effectLst/>
                        </a:rPr>
                        <a:t>0.25</a:t>
                      </a:r>
                      <a:endParaRPr lang="es-EC" sz="1400">
                        <a:solidFill>
                          <a:srgbClr val="76923C"/>
                        </a:solidFill>
                        <a:effectLst/>
                        <a:latin typeface="Arial"/>
                        <a:ea typeface="Calibri"/>
                        <a:cs typeface="Times New Roman"/>
                      </a:endParaRPr>
                    </a:p>
                  </a:txBody>
                  <a:tcPr marL="43519" marR="43519" marT="0" marB="0" anchor="ctr"/>
                </a:tc>
                <a:tc>
                  <a:txBody>
                    <a:bodyPr/>
                    <a:lstStyle/>
                    <a:p>
                      <a:pPr indent="252095" algn="l">
                        <a:lnSpc>
                          <a:spcPct val="150000"/>
                        </a:lnSpc>
                        <a:spcAft>
                          <a:spcPts val="0"/>
                        </a:spcAft>
                      </a:pPr>
                      <a:r>
                        <a:rPr lang="es-EC" sz="1400">
                          <a:effectLst/>
                        </a:rPr>
                        <a:t>0.9</a:t>
                      </a:r>
                      <a:endParaRPr lang="es-EC" sz="1400">
                        <a:solidFill>
                          <a:srgbClr val="76923C"/>
                        </a:solidFill>
                        <a:effectLst/>
                        <a:latin typeface="Arial"/>
                        <a:ea typeface="Calibri"/>
                        <a:cs typeface="Times New Roman"/>
                      </a:endParaRPr>
                    </a:p>
                  </a:txBody>
                  <a:tcPr marL="43519" marR="43519" marT="0" marB="0" anchor="ctr"/>
                </a:tc>
                <a:tc rowSpan="2">
                  <a:txBody>
                    <a:bodyPr/>
                    <a:lstStyle/>
                    <a:p>
                      <a:pPr indent="252095" algn="l">
                        <a:lnSpc>
                          <a:spcPct val="150000"/>
                        </a:lnSpc>
                        <a:spcAft>
                          <a:spcPts val="0"/>
                        </a:spcAft>
                      </a:pPr>
                      <a:r>
                        <a:rPr lang="es-EC" sz="1400" dirty="0" smtClean="0">
                          <a:effectLst/>
                        </a:rPr>
                        <a:t>El </a:t>
                      </a:r>
                      <a:r>
                        <a:rPr lang="es-EC" sz="1400" dirty="0">
                          <a:effectLst/>
                        </a:rPr>
                        <a:t>porcentaje de estiramiento longitudinal es del 32% y la reducción del ancho es del 1.01%.</a:t>
                      </a:r>
                      <a:endParaRPr lang="es-EC" sz="1400" dirty="0">
                        <a:solidFill>
                          <a:srgbClr val="76923C"/>
                        </a:solidFill>
                        <a:effectLst/>
                        <a:latin typeface="Arial"/>
                        <a:ea typeface="Calibri"/>
                        <a:cs typeface="Times New Roman"/>
                      </a:endParaRPr>
                    </a:p>
                  </a:txBody>
                  <a:tcPr marL="43519" marR="43519" marT="0" marB="0"/>
                </a:tc>
              </a:tr>
              <a:tr h="482919">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400">
                          <a:effectLst/>
                        </a:rPr>
                        <a:t>0.22</a:t>
                      </a:r>
                      <a:endParaRPr lang="es-EC" sz="1400">
                        <a:solidFill>
                          <a:srgbClr val="76923C"/>
                        </a:solidFill>
                        <a:effectLst/>
                        <a:latin typeface="Arial"/>
                        <a:ea typeface="Calibri"/>
                        <a:cs typeface="Times New Roman"/>
                      </a:endParaRPr>
                    </a:p>
                  </a:txBody>
                  <a:tcPr marL="43519" marR="43519" marT="0" marB="0" anchor="ctr"/>
                </a:tc>
                <a:tc vMerge="1">
                  <a:txBody>
                    <a:bodyPr/>
                    <a:lstStyle/>
                    <a:p>
                      <a:endParaRPr lang="es-EC"/>
                    </a:p>
                  </a:txBody>
                  <a:tcPr/>
                </a:tc>
              </a:tr>
              <a:tr h="587848">
                <a:tc rowSpan="2">
                  <a:txBody>
                    <a:bodyPr/>
                    <a:lstStyle/>
                    <a:p>
                      <a:pPr indent="252095" algn="l">
                        <a:lnSpc>
                          <a:spcPct val="150000"/>
                        </a:lnSpc>
                        <a:spcAft>
                          <a:spcPts val="0"/>
                        </a:spcAft>
                      </a:pPr>
                      <a:r>
                        <a:rPr lang="es-EC" sz="1400">
                          <a:effectLst/>
                        </a:rPr>
                        <a:t>Traslape entre capas</a:t>
                      </a:r>
                      <a:endParaRPr lang="es-EC" sz="1400">
                        <a:solidFill>
                          <a:srgbClr val="76923C"/>
                        </a:solidFill>
                        <a:effectLst/>
                        <a:latin typeface="Arial"/>
                        <a:ea typeface="Calibri"/>
                        <a:cs typeface="Times New Roman"/>
                      </a:endParaRPr>
                    </a:p>
                  </a:txBody>
                  <a:tcPr marL="43519" marR="43519" marT="0" marB="0" anchor="ctr"/>
                </a:tc>
                <a:tc rowSpan="2">
                  <a:txBody>
                    <a:bodyPr/>
                    <a:lstStyle/>
                    <a:p>
                      <a:pPr indent="252095" algn="l">
                        <a:lnSpc>
                          <a:spcPct val="150000"/>
                        </a:lnSpc>
                        <a:spcAft>
                          <a:spcPts val="0"/>
                        </a:spcAft>
                      </a:pPr>
                      <a:r>
                        <a:rPr lang="es-EC" sz="1400">
                          <a:effectLst/>
                        </a:rPr>
                        <a:t>0.25</a:t>
                      </a:r>
                      <a:endParaRPr lang="es-EC" sz="1400">
                        <a:solidFill>
                          <a:srgbClr val="76923C"/>
                        </a:solidFill>
                        <a:effectLst/>
                        <a:latin typeface="Arial"/>
                        <a:ea typeface="Calibri"/>
                        <a:cs typeface="Times New Roman"/>
                      </a:endParaRPr>
                    </a:p>
                  </a:txBody>
                  <a:tcPr marL="43519" marR="43519" marT="0" marB="0" anchor="ctr"/>
                </a:tc>
                <a:tc>
                  <a:txBody>
                    <a:bodyPr/>
                    <a:lstStyle/>
                    <a:p>
                      <a:pPr indent="252095" algn="l">
                        <a:lnSpc>
                          <a:spcPct val="150000"/>
                        </a:lnSpc>
                        <a:spcAft>
                          <a:spcPts val="0"/>
                        </a:spcAft>
                      </a:pPr>
                      <a:r>
                        <a:rPr lang="es-EC" sz="1400">
                          <a:effectLst/>
                        </a:rPr>
                        <a:t>0.95</a:t>
                      </a:r>
                      <a:endParaRPr lang="es-EC" sz="1400">
                        <a:solidFill>
                          <a:srgbClr val="76923C"/>
                        </a:solidFill>
                        <a:effectLst/>
                        <a:latin typeface="Arial"/>
                        <a:ea typeface="Calibri"/>
                        <a:cs typeface="Times New Roman"/>
                      </a:endParaRPr>
                    </a:p>
                  </a:txBody>
                  <a:tcPr marL="43519" marR="43519" marT="0" marB="0" anchor="ctr"/>
                </a:tc>
                <a:tc rowSpan="2">
                  <a:txBody>
                    <a:bodyPr/>
                    <a:lstStyle/>
                    <a:p>
                      <a:pPr indent="252095" algn="l">
                        <a:lnSpc>
                          <a:spcPct val="150000"/>
                        </a:lnSpc>
                        <a:spcAft>
                          <a:spcPts val="0"/>
                        </a:spcAft>
                      </a:pPr>
                      <a:r>
                        <a:rPr lang="es-EC" sz="1400">
                          <a:effectLst/>
                        </a:rPr>
                        <a:t>Se recomienda que el traslape entre capas sea de una tercera parte o de la mitad de la película extensible. En este caso, se tiene un 33.6% de traslape</a:t>
                      </a:r>
                      <a:endParaRPr lang="es-EC" sz="1400">
                        <a:solidFill>
                          <a:srgbClr val="76923C"/>
                        </a:solidFill>
                        <a:effectLst/>
                        <a:latin typeface="Arial"/>
                        <a:ea typeface="Calibri"/>
                        <a:cs typeface="Times New Roman"/>
                      </a:endParaRPr>
                    </a:p>
                  </a:txBody>
                  <a:tcPr marL="43519" marR="43519" marT="0" marB="0"/>
                </a:tc>
              </a:tr>
              <a:tr h="698442">
                <a:tc vMerge="1">
                  <a:txBody>
                    <a:bodyPr/>
                    <a:lstStyle/>
                    <a:p>
                      <a:endParaRPr lang="es-EC"/>
                    </a:p>
                  </a:txBody>
                  <a:tcPr/>
                </a:tc>
                <a:tc vMerge="1">
                  <a:txBody>
                    <a:bodyPr/>
                    <a:lstStyle/>
                    <a:p>
                      <a:endParaRPr lang="es-EC"/>
                    </a:p>
                  </a:txBody>
                  <a:tcPr/>
                </a:tc>
                <a:tc>
                  <a:txBody>
                    <a:bodyPr/>
                    <a:lstStyle/>
                    <a:p>
                      <a:pPr indent="252095" algn="l">
                        <a:lnSpc>
                          <a:spcPct val="150000"/>
                        </a:lnSpc>
                        <a:spcAft>
                          <a:spcPts val="0"/>
                        </a:spcAft>
                      </a:pPr>
                      <a:r>
                        <a:rPr lang="es-EC" sz="1400">
                          <a:effectLst/>
                        </a:rPr>
                        <a:t>0.24</a:t>
                      </a:r>
                      <a:endParaRPr lang="es-EC" sz="1400">
                        <a:solidFill>
                          <a:srgbClr val="76923C"/>
                        </a:solidFill>
                        <a:effectLst/>
                        <a:latin typeface="Arial"/>
                        <a:ea typeface="Calibri"/>
                        <a:cs typeface="Times New Roman"/>
                      </a:endParaRPr>
                    </a:p>
                  </a:txBody>
                  <a:tcPr marL="43519" marR="43519" marT="0" marB="0" anchor="ctr"/>
                </a:tc>
                <a:tc vMerge="1">
                  <a:txBody>
                    <a:bodyPr/>
                    <a:lstStyle/>
                    <a:p>
                      <a:endParaRPr lang="es-EC"/>
                    </a:p>
                  </a:txBody>
                  <a:tcPr/>
                </a:tc>
              </a:tr>
              <a:tr h="233044">
                <a:tc>
                  <a:txBody>
                    <a:bodyPr/>
                    <a:lstStyle/>
                    <a:p>
                      <a:pPr indent="252095" algn="l">
                        <a:lnSpc>
                          <a:spcPct val="150000"/>
                        </a:lnSpc>
                        <a:spcAft>
                          <a:spcPts val="0"/>
                        </a:spcAft>
                      </a:pPr>
                      <a:r>
                        <a:rPr lang="es-EC" sz="1400">
                          <a:effectLst/>
                        </a:rPr>
                        <a:t>TOTAL</a:t>
                      </a:r>
                      <a:endParaRPr lang="es-EC" sz="1400">
                        <a:solidFill>
                          <a:srgbClr val="76923C"/>
                        </a:solidFill>
                        <a:effectLst/>
                        <a:latin typeface="Arial"/>
                        <a:ea typeface="Calibri"/>
                        <a:cs typeface="Times New Roman"/>
                      </a:endParaRPr>
                    </a:p>
                  </a:txBody>
                  <a:tcPr marL="43519" marR="43519" marT="0" marB="0"/>
                </a:tc>
                <a:tc>
                  <a:txBody>
                    <a:bodyPr/>
                    <a:lstStyle/>
                    <a:p>
                      <a:pPr indent="252095" algn="l">
                        <a:lnSpc>
                          <a:spcPct val="150000"/>
                        </a:lnSpc>
                        <a:spcAft>
                          <a:spcPts val="0"/>
                        </a:spcAft>
                      </a:pPr>
                      <a:r>
                        <a:rPr lang="es-EC" sz="1400">
                          <a:effectLst/>
                        </a:rPr>
                        <a:t>1</a:t>
                      </a:r>
                      <a:endParaRPr lang="es-EC" sz="1400">
                        <a:solidFill>
                          <a:srgbClr val="76923C"/>
                        </a:solidFill>
                        <a:effectLst/>
                        <a:latin typeface="Arial"/>
                        <a:ea typeface="Calibri"/>
                        <a:cs typeface="Times New Roman"/>
                      </a:endParaRPr>
                    </a:p>
                  </a:txBody>
                  <a:tcPr marL="43519" marR="43519" marT="0" marB="0" anchor="ctr"/>
                </a:tc>
                <a:tc>
                  <a:txBody>
                    <a:bodyPr/>
                    <a:lstStyle/>
                    <a:p>
                      <a:pPr indent="252095" algn="l">
                        <a:lnSpc>
                          <a:spcPct val="150000"/>
                        </a:lnSpc>
                        <a:spcAft>
                          <a:spcPts val="0"/>
                        </a:spcAft>
                      </a:pPr>
                      <a:r>
                        <a:rPr lang="es-EC" sz="1400">
                          <a:effectLst/>
                        </a:rPr>
                        <a:t>0.9</a:t>
                      </a:r>
                      <a:endParaRPr lang="es-EC" sz="1400">
                        <a:solidFill>
                          <a:srgbClr val="76923C"/>
                        </a:solidFill>
                        <a:effectLst/>
                        <a:latin typeface="Arial"/>
                        <a:ea typeface="Calibri"/>
                        <a:cs typeface="Times New Roman"/>
                      </a:endParaRPr>
                    </a:p>
                  </a:txBody>
                  <a:tcPr marL="43519" marR="43519" marT="0" marB="0" anchor="ctr"/>
                </a:tc>
                <a:tc>
                  <a:txBody>
                    <a:bodyPr/>
                    <a:lstStyle/>
                    <a:p>
                      <a:pPr indent="252095" algn="l">
                        <a:lnSpc>
                          <a:spcPct val="150000"/>
                        </a:lnSpc>
                        <a:spcAft>
                          <a:spcPts val="0"/>
                        </a:spcAft>
                      </a:pPr>
                      <a:r>
                        <a:rPr lang="es-EC" sz="1400" dirty="0">
                          <a:effectLst/>
                        </a:rPr>
                        <a:t> </a:t>
                      </a:r>
                      <a:endParaRPr lang="es-EC" sz="1400" dirty="0">
                        <a:solidFill>
                          <a:srgbClr val="76923C"/>
                        </a:solidFill>
                        <a:effectLst/>
                        <a:latin typeface="Arial"/>
                        <a:ea typeface="Calibri"/>
                        <a:cs typeface="Times New Roman"/>
                      </a:endParaRPr>
                    </a:p>
                  </a:txBody>
                  <a:tcPr marL="43519" marR="43519" marT="0" marB="0"/>
                </a:tc>
              </a:tr>
            </a:tbl>
          </a:graphicData>
        </a:graphic>
      </p:graphicFrame>
    </p:spTree>
    <p:extLst>
      <p:ext uri="{BB962C8B-B14F-4D97-AF65-F5344CB8AC3E}">
        <p14:creationId xmlns:p14="http://schemas.microsoft.com/office/powerpoint/2010/main" val="22300838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451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18"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4 Rectángulo"/>
          <p:cNvSpPr/>
          <p:nvPr/>
        </p:nvSpPr>
        <p:spPr>
          <a:xfrm>
            <a:off x="683568" y="1040760"/>
            <a:ext cx="7272808" cy="584775"/>
          </a:xfrm>
          <a:prstGeom prst="rect">
            <a:avLst/>
          </a:prstGeom>
        </p:spPr>
        <p:txBody>
          <a:bodyPr wrap="square">
            <a:spAutoFit/>
          </a:bodyPr>
          <a:lstStyle/>
          <a:p>
            <a:pPr lvl="1" algn="ctr"/>
            <a:r>
              <a:rPr lang="es-ES" sz="3200" b="1" dirty="0" smtClean="0"/>
              <a:t>ANÁLISIS ECONÓMICO</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 name="6 Tabla"/>
          <p:cNvGraphicFramePr>
            <a:graphicFrameLocks noGrp="1"/>
          </p:cNvGraphicFramePr>
          <p:nvPr>
            <p:extLst>
              <p:ext uri="{D42A27DB-BD31-4B8C-83A1-F6EECF244321}">
                <p14:modId xmlns:p14="http://schemas.microsoft.com/office/powerpoint/2010/main" val="1100696878"/>
              </p:ext>
            </p:extLst>
          </p:nvPr>
        </p:nvGraphicFramePr>
        <p:xfrm>
          <a:off x="1763688" y="2072982"/>
          <a:ext cx="6096000" cy="2667585"/>
        </p:xfrm>
        <a:graphic>
          <a:graphicData uri="http://schemas.openxmlformats.org/drawingml/2006/table">
            <a:tbl>
              <a:tblPr firstRow="1" bandRow="1">
                <a:tableStyleId>{5C22544A-7EE6-4342-B048-85BDC9FD1C3A}</a:tableStyleId>
              </a:tblPr>
              <a:tblGrid>
                <a:gridCol w="3048000"/>
                <a:gridCol w="3048000"/>
              </a:tblGrid>
              <a:tr h="442545">
                <a:tc>
                  <a:txBody>
                    <a:bodyPr/>
                    <a:lstStyle/>
                    <a:p>
                      <a:r>
                        <a:rPr lang="es-EC" dirty="0" smtClean="0"/>
                        <a:t>DECRIPCIÓN</a:t>
                      </a:r>
                      <a:endParaRPr lang="es-EC" dirty="0"/>
                    </a:p>
                  </a:txBody>
                  <a:tcPr/>
                </a:tc>
                <a:tc>
                  <a:txBody>
                    <a:bodyPr/>
                    <a:lstStyle/>
                    <a:p>
                      <a:r>
                        <a:rPr lang="es-EC" dirty="0" smtClean="0"/>
                        <a:t>MONTO ($)</a:t>
                      </a:r>
                      <a:endParaRPr lang="es-EC" dirty="0"/>
                    </a:p>
                  </a:txBody>
                  <a:tcPr/>
                </a:tc>
              </a:tr>
              <a:tr h="370840">
                <a:tc>
                  <a:txBody>
                    <a:bodyPr/>
                    <a:lstStyle/>
                    <a:p>
                      <a:r>
                        <a:rPr lang="es-EC" dirty="0" smtClean="0"/>
                        <a:t>Coste</a:t>
                      </a:r>
                      <a:r>
                        <a:rPr lang="es-EC" baseline="0" dirty="0" smtClean="0"/>
                        <a:t> de producción</a:t>
                      </a:r>
                      <a:endParaRPr lang="es-EC" dirty="0"/>
                    </a:p>
                  </a:txBody>
                  <a:tcPr/>
                </a:tc>
                <a:tc>
                  <a:txBody>
                    <a:bodyPr/>
                    <a:lstStyle/>
                    <a:p>
                      <a:r>
                        <a:rPr lang="es-EC" dirty="0" smtClean="0"/>
                        <a:t>2100</a:t>
                      </a:r>
                      <a:endParaRPr lang="es-EC" dirty="0"/>
                    </a:p>
                  </a:txBody>
                  <a:tcPr/>
                </a:tc>
              </a:tr>
              <a:tr h="370840">
                <a:tc>
                  <a:txBody>
                    <a:bodyPr/>
                    <a:lstStyle/>
                    <a:p>
                      <a:r>
                        <a:rPr lang="es-EC" dirty="0" smtClean="0"/>
                        <a:t>Gastos</a:t>
                      </a:r>
                      <a:r>
                        <a:rPr lang="es-EC" baseline="0" dirty="0" smtClean="0"/>
                        <a:t> (personal y de gestión)</a:t>
                      </a:r>
                      <a:endParaRPr lang="es-EC" dirty="0"/>
                    </a:p>
                  </a:txBody>
                  <a:tcPr/>
                </a:tc>
                <a:tc>
                  <a:txBody>
                    <a:bodyPr/>
                    <a:lstStyle/>
                    <a:p>
                      <a:r>
                        <a:rPr lang="es-EC" dirty="0" smtClean="0"/>
                        <a:t>7060</a:t>
                      </a:r>
                      <a:endParaRPr lang="es-EC" dirty="0"/>
                    </a:p>
                  </a:txBody>
                  <a:tcPr/>
                </a:tc>
              </a:tr>
              <a:tr h="370840">
                <a:tc>
                  <a:txBody>
                    <a:bodyPr/>
                    <a:lstStyle/>
                    <a:p>
                      <a:r>
                        <a:rPr lang="es-EC" dirty="0" smtClean="0"/>
                        <a:t>Rentabilidad (20%)</a:t>
                      </a:r>
                      <a:endParaRPr lang="es-EC"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dirty="0" smtClean="0"/>
                        <a:t>1832</a:t>
                      </a:r>
                      <a:endParaRPr lang="es-EC" dirty="0"/>
                    </a:p>
                  </a:txBody>
                  <a:tcPr/>
                </a:tc>
              </a:tr>
              <a:tr h="370840">
                <a:tc>
                  <a:txBody>
                    <a:bodyPr/>
                    <a:lstStyle/>
                    <a:p>
                      <a:r>
                        <a:rPr lang="es-EC" b="1" dirty="0" smtClean="0"/>
                        <a:t>SUBTOTAL</a:t>
                      </a:r>
                      <a:endParaRPr lang="es-EC" b="1" dirty="0"/>
                    </a:p>
                  </a:txBody>
                  <a:tcPr/>
                </a:tc>
                <a:tc>
                  <a:txBody>
                    <a:bodyPr/>
                    <a:lstStyle/>
                    <a:p>
                      <a:r>
                        <a:rPr lang="es-EC" dirty="0" smtClean="0"/>
                        <a:t>10993</a:t>
                      </a:r>
                      <a:endParaRPr lang="es-EC" dirty="0"/>
                    </a:p>
                  </a:txBody>
                  <a:tcPr/>
                </a:tc>
              </a:tr>
              <a:tr h="370840">
                <a:tc>
                  <a:txBody>
                    <a:bodyPr/>
                    <a:lstStyle/>
                    <a:p>
                      <a:r>
                        <a:rPr lang="es-EC" b="0" dirty="0" smtClean="0"/>
                        <a:t>IVA (12%)</a:t>
                      </a:r>
                      <a:endParaRPr lang="es-EC" b="0" dirty="0"/>
                    </a:p>
                  </a:txBody>
                  <a:tcPr/>
                </a:tc>
                <a:tc>
                  <a:txBody>
                    <a:bodyPr/>
                    <a:lstStyle/>
                    <a:p>
                      <a:r>
                        <a:rPr lang="es-EC" dirty="0" smtClean="0"/>
                        <a:t>1319</a:t>
                      </a:r>
                      <a:endParaRPr lang="es-EC" dirty="0"/>
                    </a:p>
                  </a:txBody>
                  <a:tcPr/>
                </a:tc>
              </a:tr>
              <a:tr h="370840">
                <a:tc>
                  <a:txBody>
                    <a:bodyPr/>
                    <a:lstStyle/>
                    <a:p>
                      <a:r>
                        <a:rPr lang="es-EC" b="1" dirty="0" smtClean="0"/>
                        <a:t>TOTAL</a:t>
                      </a:r>
                      <a:endParaRPr lang="es-EC" b="1" dirty="0"/>
                    </a:p>
                  </a:txBody>
                  <a:tcPr/>
                </a:tc>
                <a:tc>
                  <a:txBody>
                    <a:bodyPr/>
                    <a:lstStyle/>
                    <a:p>
                      <a:r>
                        <a:rPr lang="es-EC" dirty="0" smtClean="0"/>
                        <a:t>12312</a:t>
                      </a:r>
                      <a:endParaRPr lang="es-EC" dirty="0"/>
                    </a:p>
                  </a:txBody>
                  <a:tcPr/>
                </a:tc>
              </a:tr>
            </a:tbl>
          </a:graphicData>
        </a:graphic>
      </p:graphicFrame>
    </p:spTree>
    <p:extLst>
      <p:ext uri="{BB962C8B-B14F-4D97-AF65-F5344CB8AC3E}">
        <p14:creationId xmlns:p14="http://schemas.microsoft.com/office/powerpoint/2010/main" val="127377053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457200" y="44624"/>
            <a:ext cx="8229600" cy="6264696"/>
          </a:xfrm>
        </p:spPr>
        <p:txBody>
          <a:bodyPr>
            <a:normAutofit fontScale="70000" lnSpcReduction="20000"/>
          </a:bodyPr>
          <a:lstStyle/>
          <a:p>
            <a:pPr algn="ctr" eaLnBrk="1" hangingPunct="1">
              <a:lnSpc>
                <a:spcPct val="90000"/>
              </a:lnSpc>
              <a:buFont typeface="Arial" charset="0"/>
              <a:buNone/>
              <a:defRPr/>
            </a:pPr>
            <a:r>
              <a:rPr lang="es-ES" sz="4600" b="1" dirty="0" smtClean="0"/>
              <a:t>OBJETIVOS</a:t>
            </a:r>
            <a:endParaRPr lang="es-ES" sz="3600" b="1" dirty="0" smtClean="0"/>
          </a:p>
          <a:p>
            <a:pPr algn="just" eaLnBrk="1" hangingPunct="1">
              <a:lnSpc>
                <a:spcPct val="90000"/>
              </a:lnSpc>
              <a:buFont typeface="Arial" charset="0"/>
              <a:buNone/>
              <a:defRPr/>
            </a:pPr>
            <a:endParaRPr lang="es-ES" sz="2000" dirty="0" smtClean="0"/>
          </a:p>
          <a:p>
            <a:pPr marL="0" indent="0" algn="just">
              <a:buNone/>
            </a:pPr>
            <a:r>
              <a:rPr lang="es-ES" sz="2600" b="1" dirty="0" smtClean="0"/>
              <a:t>GENERAL</a:t>
            </a:r>
            <a:r>
              <a:rPr lang="es-ES" sz="2600" dirty="0" smtClean="0"/>
              <a:t>: </a:t>
            </a:r>
            <a:r>
              <a:rPr lang="es-EC" sz="2600" dirty="0"/>
              <a:t>Solucionar el problema de enfardado manual en la Empresa ENKADOR S.A. mediante el diseño y construcción de un prototipo de máquina enfardadora semiautomática controlada por microprocesador para cargas ubicadas sobre palés de mínimo 800x800 mm.</a:t>
            </a:r>
            <a:endParaRPr lang="es-ES" sz="2600" dirty="0"/>
          </a:p>
          <a:p>
            <a:pPr algn="just" eaLnBrk="1" hangingPunct="1">
              <a:lnSpc>
                <a:spcPct val="90000"/>
              </a:lnSpc>
              <a:buFont typeface="Arial" charset="0"/>
              <a:buNone/>
              <a:defRPr/>
            </a:pPr>
            <a:endParaRPr lang="es-ES" sz="2000" dirty="0" smtClean="0"/>
          </a:p>
          <a:p>
            <a:pPr algn="just" eaLnBrk="1" hangingPunct="1">
              <a:lnSpc>
                <a:spcPct val="90000"/>
              </a:lnSpc>
              <a:buFont typeface="Arial" charset="0"/>
              <a:buNone/>
              <a:defRPr/>
            </a:pPr>
            <a:r>
              <a:rPr lang="es-ES" sz="2600" b="1" dirty="0" smtClean="0"/>
              <a:t>ESPECÍFICOS</a:t>
            </a:r>
            <a:r>
              <a:rPr lang="es-ES" sz="2000" dirty="0" smtClean="0"/>
              <a:t>:</a:t>
            </a:r>
          </a:p>
          <a:p>
            <a:pPr lvl="0" algn="just"/>
            <a:r>
              <a:rPr lang="es-EC" sz="2600" dirty="0"/>
              <a:t>Realizar el diseño mecánico, electrónico y mecatrónico de una máquina enfardadora semi-automática para productos que requieran una protección contra agentes externos de bajo impacto.</a:t>
            </a:r>
            <a:endParaRPr lang="es-ES" sz="2600" dirty="0"/>
          </a:p>
          <a:p>
            <a:pPr marL="0" indent="0" algn="just">
              <a:buNone/>
            </a:pPr>
            <a:endParaRPr lang="es-ES" sz="2600" dirty="0"/>
          </a:p>
          <a:p>
            <a:pPr lvl="0" algn="just"/>
            <a:r>
              <a:rPr lang="es-EC" sz="2600" dirty="0"/>
              <a:t>Permitir una mayor calidad en el acabado del enfardado mediante el sistema de pre-estiramiento de la película plástica, eliminando el exceso de traslape entre las capas de plástico y también los espacios entre capas. </a:t>
            </a:r>
            <a:endParaRPr lang="es-ES" sz="2600" dirty="0"/>
          </a:p>
          <a:p>
            <a:pPr marL="0" indent="0" algn="just">
              <a:buNone/>
            </a:pPr>
            <a:r>
              <a:rPr lang="es-EC" sz="2600" dirty="0"/>
              <a:t> </a:t>
            </a:r>
            <a:endParaRPr lang="es-ES" sz="2600" dirty="0"/>
          </a:p>
          <a:p>
            <a:pPr lvl="0" algn="just"/>
            <a:r>
              <a:rPr lang="es-EC" sz="2600" dirty="0"/>
              <a:t>Optimizar el uso de película extensible reduciendo el consumo de materia prima entre un 20 % y 40 %.</a:t>
            </a:r>
            <a:endParaRPr lang="es-ES" sz="2600" dirty="0"/>
          </a:p>
          <a:p>
            <a:pPr marL="0" indent="0" algn="just">
              <a:buNone/>
            </a:pPr>
            <a:r>
              <a:rPr lang="es-EC" sz="2600" dirty="0"/>
              <a:t> </a:t>
            </a:r>
            <a:endParaRPr lang="es-ES" sz="2600" dirty="0"/>
          </a:p>
          <a:p>
            <a:pPr lvl="0" algn="just"/>
            <a:r>
              <a:rPr lang="es-ES_tradnl" sz="2600" dirty="0"/>
              <a:t>Controlar el recorrido de la máquina alrededor del palet, manteniendo una velocidad </a:t>
            </a:r>
            <a:r>
              <a:rPr lang="es-EC" sz="2600" dirty="0"/>
              <a:t>entre 20 y 50 m/min,</a:t>
            </a:r>
            <a:r>
              <a:rPr lang="es-ES_tradnl" sz="2600" dirty="0"/>
              <a:t> para tener un índice de </a:t>
            </a:r>
            <a:r>
              <a:rPr lang="es-ES_tradnl" sz="2600" dirty="0" smtClean="0"/>
              <a:t>accidentabilidad </a:t>
            </a:r>
            <a:r>
              <a:rPr lang="es-ES_tradnl" sz="2600" dirty="0"/>
              <a:t>menor a un 20%.</a:t>
            </a:r>
            <a:endParaRPr lang="es-ES" sz="2600" dirty="0"/>
          </a:p>
          <a:p>
            <a:pPr marL="0" indent="0" algn="just">
              <a:buNone/>
            </a:pPr>
            <a:r>
              <a:rPr lang="es-EC" sz="2600" dirty="0"/>
              <a:t> </a:t>
            </a:r>
            <a:endParaRPr lang="es-ES" sz="2600" dirty="0"/>
          </a:p>
          <a:p>
            <a:pPr lvl="0" algn="just"/>
            <a:r>
              <a:rPr lang="es-EC" sz="2600" dirty="0"/>
              <a:t>Implementar sinérgicamente los subsistemas de la máquina denotando la importancia de la Mecatrónica.</a:t>
            </a:r>
            <a:endParaRPr lang="es-ES" sz="2600" dirty="0"/>
          </a:p>
          <a:p>
            <a:pPr algn="just" eaLnBrk="1" hangingPunct="1">
              <a:lnSpc>
                <a:spcPct val="90000"/>
              </a:lnSpc>
              <a:buFont typeface="Arial" charset="0"/>
              <a:buNone/>
              <a:defRPr/>
            </a:pPr>
            <a:endParaRPr lang="es-ES" sz="2000" dirty="0" smtClean="0"/>
          </a:p>
        </p:txBody>
      </p:sp>
    </p:spTree>
    <p:extLst>
      <p:ext uri="{BB962C8B-B14F-4D97-AF65-F5344CB8AC3E}">
        <p14:creationId xmlns:p14="http://schemas.microsoft.com/office/powerpoint/2010/main" val="233792663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451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18"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4 Rectángulo"/>
          <p:cNvSpPr/>
          <p:nvPr/>
        </p:nvSpPr>
        <p:spPr>
          <a:xfrm>
            <a:off x="179512" y="692696"/>
            <a:ext cx="6933629" cy="584775"/>
          </a:xfrm>
          <a:prstGeom prst="rect">
            <a:avLst/>
          </a:prstGeom>
        </p:spPr>
        <p:txBody>
          <a:bodyPr wrap="none">
            <a:spAutoFit/>
          </a:bodyPr>
          <a:lstStyle/>
          <a:p>
            <a:pPr lvl="1"/>
            <a:r>
              <a:rPr lang="es-ES" sz="3200" b="1" dirty="0" smtClean="0"/>
              <a:t>CONCLUSIONES Y RECOMEDACIONES</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5 Rectángulo"/>
          <p:cNvSpPr/>
          <p:nvPr/>
        </p:nvSpPr>
        <p:spPr>
          <a:xfrm>
            <a:off x="755576" y="1556792"/>
            <a:ext cx="7776864" cy="7294305"/>
          </a:xfrm>
          <a:prstGeom prst="rect">
            <a:avLst/>
          </a:prstGeom>
        </p:spPr>
        <p:txBody>
          <a:bodyPr wrap="square">
            <a:spAutoFit/>
          </a:bodyPr>
          <a:lstStyle/>
          <a:p>
            <a:pPr algn="just"/>
            <a:r>
              <a:rPr lang="es-ES" b="1" dirty="0" smtClean="0"/>
              <a:t>CONCLUSIONES:</a:t>
            </a:r>
          </a:p>
          <a:p>
            <a:pPr algn="just"/>
            <a:endParaRPr lang="es-ES" b="1" dirty="0"/>
          </a:p>
          <a:p>
            <a:pPr lvl="0" algn="just"/>
            <a:r>
              <a:rPr lang="es-EC" dirty="0"/>
              <a:t>El proyecto denominado “Máquina enfardadora semi-automática controlada por microprocesador para cargas ubicadas sobre palets” ha cumplido satisfactoriamente con los objetivos planteados al iniciarse el proyecto, es decir se ha conseguido solucionar el problema de enfardado manual a través de la construcción de una máquina enfardadora tipo robot, la cual permite embalar palés de modo semi-automático reduciendo el consumo de película estirable un </a:t>
            </a:r>
            <a:r>
              <a:rPr lang="es-EC" dirty="0" smtClean="0"/>
              <a:t>20.5%.</a:t>
            </a:r>
            <a:endParaRPr lang="es-ES" dirty="0"/>
          </a:p>
          <a:p>
            <a:pPr algn="just"/>
            <a:r>
              <a:rPr lang="es-EC" dirty="0"/>
              <a:t> </a:t>
            </a:r>
            <a:endParaRPr lang="es-ES" dirty="0"/>
          </a:p>
          <a:p>
            <a:pPr lvl="0" algn="just"/>
            <a:r>
              <a:rPr lang="es-EC" dirty="0"/>
              <a:t>El correcto traslape entre capas de película extensible (33.6%), la ausencia de arrugas en el acabado, la correcta adhesión del film sobre la carga, el alto porcentaje de estiramiento longitudinal (32%) y la mínima disminución del ancho de película estirable (1.01%) permiten afirmar que el proceso de enfardado </a:t>
            </a:r>
            <a:r>
              <a:rPr lang="es-EC" dirty="0" err="1"/>
              <a:t>semi</a:t>
            </a:r>
            <a:r>
              <a:rPr lang="es-EC" dirty="0"/>
              <a:t>-automático realizado en este proyecto es de alta calidad</a:t>
            </a:r>
            <a:endParaRPr lang="es-ES" b="1" dirty="0" smtClean="0"/>
          </a:p>
          <a:p>
            <a:pPr algn="just"/>
            <a:endParaRPr lang="es-ES" b="1" dirty="0"/>
          </a:p>
          <a:p>
            <a:pPr algn="just"/>
            <a:endParaRPr lang="es-ES" b="1" dirty="0" smtClean="0"/>
          </a:p>
          <a:p>
            <a:pPr algn="just"/>
            <a:endParaRPr lang="es-ES" b="1" dirty="0"/>
          </a:p>
          <a:p>
            <a:pPr algn="just"/>
            <a:endParaRPr lang="es-ES" b="1" dirty="0" smtClean="0"/>
          </a:p>
          <a:p>
            <a:pPr algn="just"/>
            <a:endParaRPr lang="es-ES" b="1" dirty="0"/>
          </a:p>
          <a:p>
            <a:pPr algn="just"/>
            <a:endParaRPr lang="es-ES" b="1" dirty="0" smtClean="0"/>
          </a:p>
          <a:p>
            <a:pPr algn="just"/>
            <a:endParaRPr lang="es-ES" b="1" dirty="0"/>
          </a:p>
          <a:p>
            <a:pPr algn="just"/>
            <a:endParaRPr lang="es-ES" b="1" dirty="0" smtClean="0"/>
          </a:p>
          <a:p>
            <a:pPr algn="just"/>
            <a:endParaRPr lang="es-ES" b="1" dirty="0"/>
          </a:p>
          <a:p>
            <a:pPr algn="just"/>
            <a:endParaRPr lang="es-ES" b="1" dirty="0" smtClean="0"/>
          </a:p>
          <a:p>
            <a:pPr algn="just"/>
            <a:r>
              <a:rPr lang="es-ES" b="1" dirty="0" smtClean="0"/>
              <a:t> </a:t>
            </a:r>
            <a:endParaRPr lang="es-ES" dirty="0"/>
          </a:p>
        </p:txBody>
      </p:sp>
    </p:spTree>
    <p:extLst>
      <p:ext uri="{BB962C8B-B14F-4D97-AF65-F5344CB8AC3E}">
        <p14:creationId xmlns:p14="http://schemas.microsoft.com/office/powerpoint/2010/main" val="223667611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451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18"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4 Rectángulo"/>
          <p:cNvSpPr/>
          <p:nvPr/>
        </p:nvSpPr>
        <p:spPr>
          <a:xfrm>
            <a:off x="179512" y="692696"/>
            <a:ext cx="6933629" cy="584775"/>
          </a:xfrm>
          <a:prstGeom prst="rect">
            <a:avLst/>
          </a:prstGeom>
        </p:spPr>
        <p:txBody>
          <a:bodyPr wrap="none">
            <a:spAutoFit/>
          </a:bodyPr>
          <a:lstStyle/>
          <a:p>
            <a:pPr lvl="1"/>
            <a:r>
              <a:rPr lang="es-ES" sz="3200" b="1" dirty="0" smtClean="0"/>
              <a:t>CONCLUSIONES Y RECOMEDACIONES</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5 Rectángulo"/>
          <p:cNvSpPr/>
          <p:nvPr/>
        </p:nvSpPr>
        <p:spPr>
          <a:xfrm>
            <a:off x="755576" y="1556792"/>
            <a:ext cx="7776864" cy="6740307"/>
          </a:xfrm>
          <a:prstGeom prst="rect">
            <a:avLst/>
          </a:prstGeom>
        </p:spPr>
        <p:txBody>
          <a:bodyPr wrap="square">
            <a:spAutoFit/>
          </a:bodyPr>
          <a:lstStyle/>
          <a:p>
            <a:pPr algn="just"/>
            <a:r>
              <a:rPr lang="es-ES" b="1" dirty="0" smtClean="0"/>
              <a:t>CONCLUSIONES:</a:t>
            </a:r>
          </a:p>
          <a:p>
            <a:pPr algn="just"/>
            <a:endParaRPr lang="es-ES" b="1" dirty="0"/>
          </a:p>
          <a:p>
            <a:pPr lvl="0" algn="just"/>
            <a:r>
              <a:rPr lang="es-EC" dirty="0"/>
              <a:t>Las pruebas realizadas demuestran la flexibilidad, robustez y efectividad de la máquina enfardadora para diferentes tipos de cargas y palés de diferentes dimensiones, controlando el recorrido </a:t>
            </a:r>
            <a:r>
              <a:rPr lang="es-ES_tradnl" dirty="0"/>
              <a:t>de la máquina permitiendo un bajo índice de accidentabilidad (12.8%) y manteniendo una velocidad </a:t>
            </a:r>
            <a:r>
              <a:rPr lang="es-EC" dirty="0"/>
              <a:t>entre 30.6 y 48 m/min.</a:t>
            </a:r>
            <a:endParaRPr lang="es-ES" dirty="0"/>
          </a:p>
          <a:p>
            <a:pPr algn="just"/>
            <a:r>
              <a:rPr lang="es-EC" dirty="0"/>
              <a:t> </a:t>
            </a:r>
            <a:endParaRPr lang="es-ES" dirty="0"/>
          </a:p>
          <a:p>
            <a:pPr lvl="0" algn="just"/>
            <a:r>
              <a:rPr lang="es-EC" dirty="0"/>
              <a:t>El tema de seguridad industrial fue un factor de vital importancia durante el diseño y construcción del robot, ya que se hizo hincapié en la utilización de factores de seguridad para el diseño mecánico y el uso de protecciones eléctricas para los elementos electrónicos de control; la sinergia existente entre estos sistemas denota la importancia de un sistema mecatrónico, cuyo resultado se aprecia en los resultados obtenidos en las pruebas de funcionamiento.</a:t>
            </a:r>
            <a:endParaRPr lang="es-ES" dirty="0"/>
          </a:p>
          <a:p>
            <a:pPr algn="just"/>
            <a:endParaRPr lang="es-ES" b="1" dirty="0"/>
          </a:p>
          <a:p>
            <a:pPr algn="just"/>
            <a:endParaRPr lang="es-ES" b="1" dirty="0" smtClean="0"/>
          </a:p>
          <a:p>
            <a:pPr algn="just"/>
            <a:endParaRPr lang="es-ES" b="1" dirty="0"/>
          </a:p>
          <a:p>
            <a:pPr algn="just"/>
            <a:endParaRPr lang="es-ES" b="1" dirty="0" smtClean="0"/>
          </a:p>
          <a:p>
            <a:pPr algn="just"/>
            <a:endParaRPr lang="es-ES" b="1" dirty="0"/>
          </a:p>
          <a:p>
            <a:pPr algn="just"/>
            <a:endParaRPr lang="es-ES" b="1" dirty="0" smtClean="0"/>
          </a:p>
          <a:p>
            <a:pPr algn="just"/>
            <a:endParaRPr lang="es-ES" b="1" dirty="0"/>
          </a:p>
          <a:p>
            <a:pPr algn="just"/>
            <a:endParaRPr lang="es-ES" b="1" dirty="0" smtClean="0"/>
          </a:p>
          <a:p>
            <a:pPr algn="just"/>
            <a:endParaRPr lang="es-ES" b="1" dirty="0"/>
          </a:p>
          <a:p>
            <a:pPr algn="just"/>
            <a:endParaRPr lang="es-ES" b="1" dirty="0" smtClean="0"/>
          </a:p>
          <a:p>
            <a:pPr algn="just"/>
            <a:r>
              <a:rPr lang="es-ES" b="1" dirty="0" smtClean="0"/>
              <a:t> </a:t>
            </a:r>
            <a:endParaRPr lang="es-ES" dirty="0"/>
          </a:p>
        </p:txBody>
      </p:sp>
    </p:spTree>
    <p:extLst>
      <p:ext uri="{BB962C8B-B14F-4D97-AF65-F5344CB8AC3E}">
        <p14:creationId xmlns:p14="http://schemas.microsoft.com/office/powerpoint/2010/main" val="342039902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451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18"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4 Rectángulo"/>
          <p:cNvSpPr/>
          <p:nvPr/>
        </p:nvSpPr>
        <p:spPr>
          <a:xfrm>
            <a:off x="179512" y="692696"/>
            <a:ext cx="6933629" cy="584775"/>
          </a:xfrm>
          <a:prstGeom prst="rect">
            <a:avLst/>
          </a:prstGeom>
        </p:spPr>
        <p:txBody>
          <a:bodyPr wrap="none">
            <a:spAutoFit/>
          </a:bodyPr>
          <a:lstStyle/>
          <a:p>
            <a:pPr lvl="1"/>
            <a:r>
              <a:rPr lang="es-ES" sz="3200" b="1" dirty="0" smtClean="0"/>
              <a:t>CONCLUSIONES Y RECOMEDACIONES</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5 Rectángulo"/>
          <p:cNvSpPr/>
          <p:nvPr/>
        </p:nvSpPr>
        <p:spPr>
          <a:xfrm>
            <a:off x="755576" y="1556792"/>
            <a:ext cx="7776864" cy="5632311"/>
          </a:xfrm>
          <a:prstGeom prst="rect">
            <a:avLst/>
          </a:prstGeom>
        </p:spPr>
        <p:txBody>
          <a:bodyPr wrap="square">
            <a:spAutoFit/>
          </a:bodyPr>
          <a:lstStyle/>
          <a:p>
            <a:pPr algn="just"/>
            <a:r>
              <a:rPr lang="es-ES" b="1" dirty="0" smtClean="0"/>
              <a:t>CONCLUSIONES:</a:t>
            </a:r>
          </a:p>
          <a:p>
            <a:pPr algn="just"/>
            <a:endParaRPr lang="es-ES" b="1" dirty="0" smtClean="0"/>
          </a:p>
          <a:p>
            <a:pPr lvl="0"/>
            <a:r>
              <a:rPr lang="es-EC" dirty="0"/>
              <a:t>Cabe recalcar la importancia de la Ingeniería Mecatrónica dentro de la industria nacional, ya que la habilidad para incorporar el control micro-controlado en diseños mecánicos permite el mejoramiento, simplificación e innovación, para el ahorro de energía y de recursos y sistemas de alta inteligencia. </a:t>
            </a:r>
            <a:endParaRPr lang="es-ES" dirty="0"/>
          </a:p>
          <a:p>
            <a:r>
              <a:rPr lang="es-EC" dirty="0"/>
              <a:t> </a:t>
            </a:r>
            <a:endParaRPr lang="es-ES" dirty="0"/>
          </a:p>
          <a:p>
            <a:pPr lvl="0"/>
            <a:r>
              <a:rPr lang="es-EC" dirty="0"/>
              <a:t>Mediante un análisis económico se ha establecido que la inversión por parte de una empresa nacional en este tipo máquina enfardadora es rentable, en este caso la inversión se recuperará en 1.99 años.</a:t>
            </a:r>
            <a:endParaRPr lang="es-ES" b="1" dirty="0"/>
          </a:p>
          <a:p>
            <a:pPr algn="just"/>
            <a:endParaRPr lang="es-ES" b="1" dirty="0" smtClean="0"/>
          </a:p>
          <a:p>
            <a:pPr algn="just"/>
            <a:endParaRPr lang="es-ES" b="1" dirty="0"/>
          </a:p>
          <a:p>
            <a:pPr algn="just"/>
            <a:endParaRPr lang="es-ES" b="1" dirty="0" smtClean="0"/>
          </a:p>
          <a:p>
            <a:pPr algn="just"/>
            <a:endParaRPr lang="es-ES" b="1" dirty="0"/>
          </a:p>
          <a:p>
            <a:pPr algn="just"/>
            <a:endParaRPr lang="es-ES" b="1" dirty="0" smtClean="0"/>
          </a:p>
          <a:p>
            <a:pPr algn="just"/>
            <a:endParaRPr lang="es-ES" b="1" dirty="0"/>
          </a:p>
          <a:p>
            <a:pPr algn="just"/>
            <a:endParaRPr lang="es-ES" b="1" dirty="0" smtClean="0"/>
          </a:p>
          <a:p>
            <a:pPr algn="just"/>
            <a:endParaRPr lang="es-ES" b="1" dirty="0"/>
          </a:p>
          <a:p>
            <a:pPr algn="just"/>
            <a:endParaRPr lang="es-ES" b="1" dirty="0" smtClean="0"/>
          </a:p>
          <a:p>
            <a:pPr algn="just"/>
            <a:r>
              <a:rPr lang="es-ES" b="1" dirty="0" smtClean="0"/>
              <a:t> </a:t>
            </a:r>
            <a:endParaRPr lang="es-ES" dirty="0"/>
          </a:p>
        </p:txBody>
      </p:sp>
    </p:spTree>
    <p:extLst>
      <p:ext uri="{BB962C8B-B14F-4D97-AF65-F5344CB8AC3E}">
        <p14:creationId xmlns:p14="http://schemas.microsoft.com/office/powerpoint/2010/main" val="25798668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451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18"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4 Rectángulo"/>
          <p:cNvSpPr/>
          <p:nvPr/>
        </p:nvSpPr>
        <p:spPr>
          <a:xfrm>
            <a:off x="179512" y="692696"/>
            <a:ext cx="6933629" cy="584775"/>
          </a:xfrm>
          <a:prstGeom prst="rect">
            <a:avLst/>
          </a:prstGeom>
        </p:spPr>
        <p:txBody>
          <a:bodyPr wrap="none">
            <a:spAutoFit/>
          </a:bodyPr>
          <a:lstStyle/>
          <a:p>
            <a:pPr lvl="1"/>
            <a:r>
              <a:rPr lang="es-ES" sz="3200" b="1" dirty="0" smtClean="0"/>
              <a:t>CONCLUSIONES Y RECOMEDACIONES</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5 Rectángulo"/>
          <p:cNvSpPr/>
          <p:nvPr/>
        </p:nvSpPr>
        <p:spPr>
          <a:xfrm>
            <a:off x="755576" y="1556792"/>
            <a:ext cx="7776864" cy="7017306"/>
          </a:xfrm>
          <a:prstGeom prst="rect">
            <a:avLst/>
          </a:prstGeom>
        </p:spPr>
        <p:txBody>
          <a:bodyPr wrap="square">
            <a:spAutoFit/>
          </a:bodyPr>
          <a:lstStyle/>
          <a:p>
            <a:pPr algn="just"/>
            <a:r>
              <a:rPr lang="es-ES" b="1" dirty="0" smtClean="0"/>
              <a:t>RECOMEDACIONES :</a:t>
            </a:r>
          </a:p>
          <a:p>
            <a:pPr algn="just"/>
            <a:endParaRPr lang="es-ES" b="1" dirty="0" smtClean="0"/>
          </a:p>
          <a:p>
            <a:pPr lvl="0" algn="just"/>
            <a:r>
              <a:rPr lang="es-EC" dirty="0"/>
              <a:t>Es indispensable seguir todas las instrucciones previstas en el Manual de uso y mantenimiento, ya que a través de este se podrá conocer todos los elementos que constituyen la máquina, así como las soluciones a posibles problemas presentados.</a:t>
            </a:r>
            <a:endParaRPr lang="es-ES" dirty="0"/>
          </a:p>
          <a:p>
            <a:pPr algn="just"/>
            <a:r>
              <a:rPr lang="es-EC" dirty="0"/>
              <a:t> </a:t>
            </a:r>
            <a:endParaRPr lang="es-ES" dirty="0"/>
          </a:p>
          <a:p>
            <a:pPr lvl="0" algn="just"/>
            <a:r>
              <a:rPr lang="es-EC" dirty="0"/>
              <a:t>Para un mejor desempeño del sistema de elevación es recomendable realizar una permanente lubricación de acuerdo al registro de lubricación indicado en el Manual de uso y mantenimiento.</a:t>
            </a:r>
            <a:endParaRPr lang="es-ES" dirty="0"/>
          </a:p>
          <a:p>
            <a:pPr algn="just"/>
            <a:r>
              <a:rPr lang="es-EC" dirty="0"/>
              <a:t> </a:t>
            </a:r>
            <a:endParaRPr lang="es-ES" dirty="0"/>
          </a:p>
          <a:p>
            <a:pPr lvl="0" algn="just"/>
            <a:r>
              <a:rPr lang="es-EC" dirty="0"/>
              <a:t>Con el fin de evitar posibles averías en el sistema de control, especialmente en drivers y tarjeta de control, se recomienda no retirarlos del panel eléctrico, ya que frente a superficies estáticamente cargadas podrían quemarse.</a:t>
            </a:r>
            <a:endParaRPr lang="es-ES" dirty="0"/>
          </a:p>
          <a:p>
            <a:pPr algn="just"/>
            <a:endParaRPr lang="es-ES" b="1" dirty="0"/>
          </a:p>
          <a:p>
            <a:pPr algn="just"/>
            <a:endParaRPr lang="es-ES" b="1" dirty="0" smtClean="0"/>
          </a:p>
          <a:p>
            <a:pPr algn="just"/>
            <a:endParaRPr lang="es-ES" b="1" dirty="0"/>
          </a:p>
          <a:p>
            <a:pPr algn="just"/>
            <a:endParaRPr lang="es-ES" b="1" dirty="0" smtClean="0"/>
          </a:p>
          <a:p>
            <a:pPr algn="just"/>
            <a:endParaRPr lang="es-ES" b="1" dirty="0"/>
          </a:p>
          <a:p>
            <a:pPr algn="just"/>
            <a:endParaRPr lang="es-ES" b="1" dirty="0" smtClean="0"/>
          </a:p>
          <a:p>
            <a:pPr algn="just"/>
            <a:endParaRPr lang="es-ES" b="1" dirty="0"/>
          </a:p>
          <a:p>
            <a:pPr algn="just"/>
            <a:endParaRPr lang="es-ES" b="1" dirty="0" smtClean="0"/>
          </a:p>
          <a:p>
            <a:pPr algn="just"/>
            <a:endParaRPr lang="es-ES" b="1" dirty="0"/>
          </a:p>
          <a:p>
            <a:pPr algn="just"/>
            <a:endParaRPr lang="es-ES" b="1" dirty="0" smtClean="0"/>
          </a:p>
          <a:p>
            <a:pPr algn="just"/>
            <a:r>
              <a:rPr lang="es-ES" b="1" dirty="0" smtClean="0"/>
              <a:t> </a:t>
            </a:r>
            <a:endParaRPr lang="es-ES" dirty="0"/>
          </a:p>
        </p:txBody>
      </p:sp>
    </p:spTree>
    <p:extLst>
      <p:ext uri="{BB962C8B-B14F-4D97-AF65-F5344CB8AC3E}">
        <p14:creationId xmlns:p14="http://schemas.microsoft.com/office/powerpoint/2010/main" val="267639294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451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18"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5" name="4 Rectángulo"/>
          <p:cNvSpPr/>
          <p:nvPr/>
        </p:nvSpPr>
        <p:spPr>
          <a:xfrm>
            <a:off x="179512" y="692696"/>
            <a:ext cx="6933629" cy="584775"/>
          </a:xfrm>
          <a:prstGeom prst="rect">
            <a:avLst/>
          </a:prstGeom>
        </p:spPr>
        <p:txBody>
          <a:bodyPr wrap="none">
            <a:spAutoFit/>
          </a:bodyPr>
          <a:lstStyle/>
          <a:p>
            <a:pPr lvl="1"/>
            <a:r>
              <a:rPr lang="es-ES" sz="3200" b="1" dirty="0" smtClean="0"/>
              <a:t>CONCLUSIONES Y RECOMEDACIONES</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6" name="5 Rectángulo"/>
          <p:cNvSpPr/>
          <p:nvPr/>
        </p:nvSpPr>
        <p:spPr>
          <a:xfrm>
            <a:off x="755576" y="1556792"/>
            <a:ext cx="7776864" cy="7571303"/>
          </a:xfrm>
          <a:prstGeom prst="rect">
            <a:avLst/>
          </a:prstGeom>
        </p:spPr>
        <p:txBody>
          <a:bodyPr wrap="square">
            <a:spAutoFit/>
          </a:bodyPr>
          <a:lstStyle/>
          <a:p>
            <a:pPr algn="just"/>
            <a:r>
              <a:rPr lang="es-ES" b="1" dirty="0" smtClean="0"/>
              <a:t>RECOMEDACIONES :</a:t>
            </a:r>
          </a:p>
          <a:p>
            <a:pPr algn="just"/>
            <a:endParaRPr lang="es-ES" b="1" dirty="0" smtClean="0"/>
          </a:p>
          <a:p>
            <a:pPr lvl="0" algn="just"/>
            <a:r>
              <a:rPr lang="es-EC" dirty="0"/>
              <a:t>Debido a la escasa información para el desarrollo de un sistemas de pre estiramiento de la película extensible se recomienda un mayor estudio, el cual permita identificar una manera más eficiente para realizar un estiramiento para aprovechar toda la elongación del film.        </a:t>
            </a:r>
            <a:endParaRPr lang="es-ES" dirty="0"/>
          </a:p>
          <a:p>
            <a:pPr algn="just"/>
            <a:r>
              <a:rPr lang="es-EC" dirty="0"/>
              <a:t> </a:t>
            </a:r>
            <a:endParaRPr lang="es-ES" dirty="0"/>
          </a:p>
          <a:p>
            <a:pPr lvl="0" algn="just"/>
            <a:r>
              <a:rPr lang="es-EC" dirty="0"/>
              <a:t>Debido a que este es un prototipo se puede realizar varias mejoras tanto en el diseño mecánico, como en el sistema electrónico de control:</a:t>
            </a:r>
            <a:endParaRPr lang="es-ES" dirty="0"/>
          </a:p>
          <a:p>
            <a:pPr algn="just"/>
            <a:r>
              <a:rPr lang="es-EC" dirty="0"/>
              <a:t> </a:t>
            </a:r>
            <a:endParaRPr lang="es-ES" dirty="0"/>
          </a:p>
          <a:p>
            <a:pPr marL="742950" lvl="1" indent="-285750" algn="just">
              <a:buFont typeface="Arial" pitchFamily="34" charset="0"/>
              <a:buChar char="•"/>
            </a:pPr>
            <a:r>
              <a:rPr lang="es-EC" dirty="0"/>
              <a:t>Diseñar un sistema de locomoción que permita mayor controlabilidad alrededor del palé (configuración diferencial).</a:t>
            </a:r>
            <a:endParaRPr lang="es-ES" dirty="0"/>
          </a:p>
          <a:p>
            <a:pPr marL="742950" lvl="1" indent="-285750" algn="just">
              <a:buFont typeface="Arial" pitchFamily="34" charset="0"/>
              <a:buChar char="•"/>
            </a:pPr>
            <a:r>
              <a:rPr lang="es-EC" dirty="0"/>
              <a:t> Usar materiales más livianos como perfiles de aluminio para el diseño de la torre de elevación.</a:t>
            </a:r>
            <a:endParaRPr lang="es-ES" dirty="0"/>
          </a:p>
          <a:p>
            <a:pPr marL="742950" lvl="1" indent="-285750" algn="just">
              <a:buFont typeface="Arial" pitchFamily="34" charset="0"/>
              <a:buChar char="•"/>
            </a:pPr>
            <a:r>
              <a:rPr lang="es-EC" dirty="0"/>
              <a:t>Rediseñar el sistema de estiramiento para que puede pre estirar rollos de diferentes tamaños.    </a:t>
            </a:r>
            <a:endParaRPr lang="es-ES" dirty="0"/>
          </a:p>
          <a:p>
            <a:pPr algn="just"/>
            <a:endParaRPr lang="es-ES" b="1" dirty="0"/>
          </a:p>
          <a:p>
            <a:pPr algn="just"/>
            <a:endParaRPr lang="es-ES" b="1" dirty="0" smtClean="0"/>
          </a:p>
          <a:p>
            <a:pPr algn="just"/>
            <a:endParaRPr lang="es-ES" b="1" dirty="0"/>
          </a:p>
          <a:p>
            <a:pPr algn="just"/>
            <a:endParaRPr lang="es-ES" b="1" dirty="0" smtClean="0"/>
          </a:p>
          <a:p>
            <a:pPr algn="just"/>
            <a:endParaRPr lang="es-ES" b="1" dirty="0"/>
          </a:p>
          <a:p>
            <a:pPr algn="just"/>
            <a:endParaRPr lang="es-ES" b="1" dirty="0" smtClean="0"/>
          </a:p>
          <a:p>
            <a:pPr algn="just"/>
            <a:endParaRPr lang="es-ES" b="1" dirty="0"/>
          </a:p>
          <a:p>
            <a:pPr algn="just"/>
            <a:endParaRPr lang="es-ES" b="1" dirty="0" smtClean="0"/>
          </a:p>
          <a:p>
            <a:pPr algn="just"/>
            <a:endParaRPr lang="es-ES" b="1" dirty="0"/>
          </a:p>
          <a:p>
            <a:pPr algn="just"/>
            <a:endParaRPr lang="es-ES" b="1" dirty="0" smtClean="0"/>
          </a:p>
          <a:p>
            <a:pPr algn="just"/>
            <a:r>
              <a:rPr lang="es-ES" b="1" dirty="0" smtClean="0"/>
              <a:t> </a:t>
            </a:r>
            <a:endParaRPr lang="es-ES" dirty="0"/>
          </a:p>
        </p:txBody>
      </p:sp>
    </p:spTree>
    <p:extLst>
      <p:ext uri="{BB962C8B-B14F-4D97-AF65-F5344CB8AC3E}">
        <p14:creationId xmlns:p14="http://schemas.microsoft.com/office/powerpoint/2010/main" val="286426086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451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5 Rectángulo"/>
          <p:cNvSpPr>
            <a:spLocks noChangeArrowheads="1"/>
          </p:cNvSpPr>
          <p:nvPr/>
        </p:nvSpPr>
        <p:spPr bwMode="auto">
          <a:xfrm>
            <a:off x="2699792" y="2514600"/>
            <a:ext cx="396044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EC" altLang="es-ES" sz="6600" b="1" i="1" dirty="0" smtClean="0">
                <a:latin typeface="Agency FB" panose="020B0503020202020204" pitchFamily="34" charset="0"/>
              </a:rPr>
              <a:t>G R A C I A S</a:t>
            </a:r>
            <a:endParaRPr lang="en-US" altLang="es-ES" sz="6600" b="1" i="1" dirty="0">
              <a:latin typeface="Agency FB" panose="020B0503020202020204" pitchFamily="34" charset="0"/>
            </a:endParaRPr>
          </a:p>
        </p:txBody>
      </p:sp>
      <p:pic>
        <p:nvPicPr>
          <p:cNvPr id="4" name="Picture 3"/>
          <p:cNvPicPr>
            <a:picLocks noChangeAspect="1" noChangeArrowheads="1"/>
          </p:cNvPicPr>
          <p:nvPr/>
        </p:nvPicPr>
        <p:blipFill>
          <a:blip r:embed="rId4" cstate="print"/>
          <a:srcRect/>
          <a:stretch>
            <a:fillRect/>
          </a:stretch>
        </p:blipFill>
        <p:spPr bwMode="auto">
          <a:xfrm>
            <a:off x="1115616" y="3645024"/>
            <a:ext cx="6744072" cy="2228705"/>
          </a:xfrm>
          <a:prstGeom prst="rect">
            <a:avLst/>
          </a:prstGeom>
          <a:noFill/>
          <a:ln w="9525">
            <a:noFill/>
            <a:miter lim="800000"/>
            <a:headEnd/>
            <a:tailEnd/>
          </a:ln>
        </p:spPr>
      </p:pic>
    </p:spTree>
    <p:extLst>
      <p:ext uri="{BB962C8B-B14F-4D97-AF65-F5344CB8AC3E}">
        <p14:creationId xmlns:p14="http://schemas.microsoft.com/office/powerpoint/2010/main" val="796874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539552" y="764704"/>
            <a:ext cx="7704856" cy="5784304"/>
          </a:xfrm>
        </p:spPr>
        <p:txBody>
          <a:bodyPr>
            <a:normAutofit/>
          </a:bodyPr>
          <a:lstStyle/>
          <a:p>
            <a:pPr marL="342900" lvl="1" indent="-342900" algn="just">
              <a:lnSpc>
                <a:spcPct val="90000"/>
              </a:lnSpc>
              <a:buNone/>
              <a:defRPr/>
            </a:pPr>
            <a:r>
              <a:rPr lang="es-EC" b="1" dirty="0"/>
              <a:t>DEFINICIÓN DEL </a:t>
            </a:r>
            <a:r>
              <a:rPr lang="es-EC" b="1" dirty="0" smtClean="0"/>
              <a:t>PROBLEMA</a:t>
            </a:r>
          </a:p>
          <a:p>
            <a:pPr marL="342900" lvl="1" indent="-342900" algn="just">
              <a:lnSpc>
                <a:spcPct val="90000"/>
              </a:lnSpc>
              <a:buNone/>
              <a:defRPr/>
            </a:pPr>
            <a:endParaRPr lang="es-ES" sz="2400" dirty="0"/>
          </a:p>
          <a:p>
            <a:pPr algn="just"/>
            <a:r>
              <a:rPr lang="es-EC" sz="2000" dirty="0"/>
              <a:t>ENKADOR S.A.  es una empresa ecuatoriana dedicada a la fabricación y comercialización de filamentos sintéticos de poliéster y nailon para usos textiles, industriales y de limpieza. Al final de la línea de producción los productos finalizados (hilos en sus distintas presentaciones) son almacenados en cajas, las cuales a su vez son apiladas sobre palés y enfardadas con una película estirable. Estos palés cargados son movilizados mediante un montacargas a la zona de </a:t>
            </a:r>
            <a:r>
              <a:rPr lang="es-EC" sz="2000" dirty="0" smtClean="0"/>
              <a:t>almacenaje. Actualmente </a:t>
            </a:r>
            <a:r>
              <a:rPr lang="es-EC" sz="2000" dirty="0"/>
              <a:t>el proceso de enfardado se lo realiza de forma manual.</a:t>
            </a:r>
            <a:endParaRPr lang="es-ES" sz="2000" dirty="0"/>
          </a:p>
          <a:p>
            <a:pPr algn="just"/>
            <a:r>
              <a:rPr lang="es-EC" sz="2000" dirty="0"/>
              <a:t>Este proyecto pretende reemplazar al proceso manual con una máquina semiautomática que presente mayores beneficios en cuanto a tiempo de ciclo, ahorro de película estirable y calidad de </a:t>
            </a:r>
            <a:r>
              <a:rPr lang="es-EC" sz="2000" dirty="0" smtClean="0"/>
              <a:t>acabado. </a:t>
            </a:r>
            <a:endParaRPr lang="es-ES" sz="1200" dirty="0" smtClean="0"/>
          </a:p>
        </p:txBody>
      </p:sp>
    </p:spTree>
    <p:extLst>
      <p:ext uri="{BB962C8B-B14F-4D97-AF65-F5344CB8AC3E}">
        <p14:creationId xmlns:p14="http://schemas.microsoft.com/office/powerpoint/2010/main" val="133037209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611560" y="525016"/>
            <a:ext cx="7704856" cy="5784304"/>
          </a:xfrm>
        </p:spPr>
        <p:txBody>
          <a:bodyPr>
            <a:normAutofit/>
          </a:bodyPr>
          <a:lstStyle/>
          <a:p>
            <a:pPr marL="457200" lvl="1" indent="0" algn="just">
              <a:buNone/>
            </a:pPr>
            <a:r>
              <a:rPr lang="es-EC" sz="3600" b="1" dirty="0"/>
              <a:t>JUSTIFICACION E IMPORTANCIA</a:t>
            </a:r>
            <a:endParaRPr lang="es-ES" sz="3600" dirty="0"/>
          </a:p>
          <a:p>
            <a:pPr algn="just"/>
            <a:r>
              <a:rPr lang="es-EC" sz="2000" dirty="0" smtClean="0"/>
              <a:t>Disminuir </a:t>
            </a:r>
            <a:r>
              <a:rPr lang="es-EC" sz="2000" dirty="0"/>
              <a:t>los tiempos de proceso y aumentar el volumen de </a:t>
            </a:r>
            <a:r>
              <a:rPr lang="es-EC" sz="2000" dirty="0" smtClean="0"/>
              <a:t>producción</a:t>
            </a:r>
            <a:endParaRPr lang="es-EC" sz="2000" dirty="0"/>
          </a:p>
          <a:p>
            <a:pPr algn="just"/>
            <a:endParaRPr lang="es-ES" sz="2000" dirty="0"/>
          </a:p>
          <a:p>
            <a:pPr algn="just"/>
            <a:r>
              <a:rPr lang="es-EC" sz="2000" dirty="0" smtClean="0"/>
              <a:t>Cubrir </a:t>
            </a:r>
            <a:r>
              <a:rPr lang="es-EC" sz="2000" dirty="0"/>
              <a:t>las necesidades actuales de enfardado mediante el diseño y construcción de un prototipo de máquina enfardadora, la cual brinde un mayor ahorro en el consumo de película estirable (</a:t>
            </a:r>
            <a:r>
              <a:rPr lang="es-EC" sz="2000" dirty="0" smtClean="0"/>
              <a:t>20%) </a:t>
            </a:r>
            <a:r>
              <a:rPr lang="es-EC" sz="2000" dirty="0"/>
              <a:t>reduciendo el desperdicio y por ende mejoras al medio ambiente.</a:t>
            </a:r>
            <a:endParaRPr lang="es-ES" sz="2000" dirty="0"/>
          </a:p>
          <a:p>
            <a:pPr algn="just"/>
            <a:endParaRPr lang="es-EC" sz="2000" dirty="0" smtClean="0"/>
          </a:p>
          <a:p>
            <a:pPr algn="just"/>
            <a:r>
              <a:rPr lang="es-EC" sz="2000" dirty="0" smtClean="0"/>
              <a:t>Mejor </a:t>
            </a:r>
            <a:r>
              <a:rPr lang="es-EC" sz="2000" dirty="0"/>
              <a:t>presencia del </a:t>
            </a:r>
            <a:r>
              <a:rPr lang="es-EC" sz="2000" dirty="0" smtClean="0"/>
              <a:t>acabado </a:t>
            </a:r>
            <a:r>
              <a:rPr lang="es-EC" sz="2000" dirty="0"/>
              <a:t>de la carga sobre </a:t>
            </a:r>
            <a:r>
              <a:rPr lang="es-EC" sz="2000" dirty="0" smtClean="0"/>
              <a:t>palé</a:t>
            </a:r>
          </a:p>
          <a:p>
            <a:pPr algn="just"/>
            <a:endParaRPr lang="es-EC" sz="2000" dirty="0" smtClean="0"/>
          </a:p>
          <a:p>
            <a:pPr algn="just"/>
            <a:r>
              <a:rPr lang="es-EC" sz="2000" dirty="0" smtClean="0"/>
              <a:t>Por </a:t>
            </a:r>
            <a:r>
              <a:rPr lang="es-EC" sz="2000" dirty="0"/>
              <a:t>estas razones, una máquina enfardadora es una buena inversión para ENKADOR S.A. y cualquier otra empresa por optimización de la producción, acabado, mejora de la salud de los operarios y sobretodo ahorro de dinero.</a:t>
            </a:r>
            <a:endParaRPr lang="es-ES" sz="2000" dirty="0" smtClean="0"/>
          </a:p>
        </p:txBody>
      </p:sp>
    </p:spTree>
    <p:extLst>
      <p:ext uri="{BB962C8B-B14F-4D97-AF65-F5344CB8AC3E}">
        <p14:creationId xmlns:p14="http://schemas.microsoft.com/office/powerpoint/2010/main" val="210572242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1"/>
          <p:cNvSpPr>
            <a:spLocks noGrp="1"/>
          </p:cNvSpPr>
          <p:nvPr>
            <p:ph type="body" idx="4294967295"/>
          </p:nvPr>
        </p:nvSpPr>
        <p:spPr>
          <a:xfrm>
            <a:off x="381000" y="188640"/>
            <a:ext cx="8305800" cy="5592763"/>
          </a:xfrm>
        </p:spPr>
        <p:txBody>
          <a:bodyPr>
            <a:normAutofit/>
          </a:bodyPr>
          <a:lstStyle/>
          <a:p>
            <a:pPr algn="just" eaLnBrk="1" hangingPunct="1">
              <a:buFont typeface="Arial" charset="0"/>
              <a:buNone/>
              <a:defRPr/>
            </a:pPr>
            <a:endParaRPr lang="es-ES" sz="2000" dirty="0" smtClean="0"/>
          </a:p>
          <a:p>
            <a:pPr marL="0" indent="0" algn="just">
              <a:buNone/>
            </a:pPr>
            <a:r>
              <a:rPr lang="es-ES" sz="2800" b="1" dirty="0" smtClean="0"/>
              <a:t>	</a:t>
            </a:r>
            <a:r>
              <a:rPr lang="es-ES" b="1" dirty="0" smtClean="0"/>
              <a:t>ALCANCE</a:t>
            </a:r>
            <a:endParaRPr lang="es-ES" sz="2000" dirty="0" smtClean="0"/>
          </a:p>
          <a:p>
            <a:pPr marL="0" indent="0" algn="just">
              <a:buNone/>
            </a:pPr>
            <a:endParaRPr lang="es-ES" sz="2000" dirty="0" smtClean="0"/>
          </a:p>
          <a:p>
            <a:pPr algn="just"/>
            <a:r>
              <a:rPr lang="es-ES" sz="2000" dirty="0" smtClean="0"/>
              <a:t> </a:t>
            </a:r>
            <a:r>
              <a:rPr lang="es-EC" sz="2000" dirty="0"/>
              <a:t>La </a:t>
            </a:r>
            <a:r>
              <a:rPr lang="es-EC" sz="2000" dirty="0" smtClean="0"/>
              <a:t>máquina enfardadora requiere </a:t>
            </a:r>
            <a:r>
              <a:rPr lang="es-EC" sz="2000" dirty="0"/>
              <a:t>que un operario asegure la película estirable a la base del palé. A partir de ese momento la máquina tiene completa autonomía hasta el fin del proceso cuando la película plástica es cortada automáticamente.</a:t>
            </a:r>
            <a:endParaRPr lang="es-ES" sz="2000" dirty="0"/>
          </a:p>
          <a:p>
            <a:pPr algn="just"/>
            <a:r>
              <a:rPr lang="es-EC" sz="2000" dirty="0"/>
              <a:t>El operario además podrá configurar ciertos parámetros de funcionamiento como: velocidad de bajada del carro porta bobina (alta-media-baja), tipo de ciclo </a:t>
            </a:r>
            <a:r>
              <a:rPr lang="es-EC" sz="2000" dirty="0" smtClean="0"/>
              <a:t>(ciclo único o ciclo completo), </a:t>
            </a:r>
            <a:r>
              <a:rPr lang="es-EC" sz="2000" dirty="0"/>
              <a:t>o ejecutar la última configuración guardada.</a:t>
            </a:r>
            <a:endParaRPr lang="es-ES" sz="2000" dirty="0"/>
          </a:p>
          <a:p>
            <a:pPr algn="just"/>
            <a:r>
              <a:rPr lang="es-EC" sz="2000" dirty="0"/>
              <a:t>Después de ser configurada la máquina procederá a realizar el recorrido alrededor del palé envolviendo la carga. Además contará con varios sistemas de </a:t>
            </a:r>
            <a:r>
              <a:rPr lang="es-EC" sz="2000" dirty="0" smtClean="0"/>
              <a:t>seguridad </a:t>
            </a:r>
            <a:r>
              <a:rPr lang="es-EC" sz="2000" dirty="0"/>
              <a:t>y sensores que le otorgan gran funcionalidad y autonomía al proyecto.</a:t>
            </a:r>
            <a:endParaRPr lang="es-ES" sz="2000" dirty="0"/>
          </a:p>
          <a:p>
            <a:pPr marL="0" indent="0" algn="just">
              <a:buNone/>
            </a:pPr>
            <a:endParaRPr lang="es-ES" sz="2800" dirty="0"/>
          </a:p>
        </p:txBody>
      </p:sp>
    </p:spTree>
    <p:extLst>
      <p:ext uri="{BB962C8B-B14F-4D97-AF65-F5344CB8AC3E}">
        <p14:creationId xmlns:p14="http://schemas.microsoft.com/office/powerpoint/2010/main" val="216663970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3 Objeto"/>
          <p:cNvGraphicFramePr>
            <a:graphicFrameLocks noChangeAspect="1"/>
          </p:cNvGraphicFramePr>
          <p:nvPr>
            <p:extLst>
              <p:ext uri="{D42A27DB-BD31-4B8C-83A1-F6EECF244321}">
                <p14:modId xmlns:p14="http://schemas.microsoft.com/office/powerpoint/2010/main" val="2911386242"/>
              </p:ext>
            </p:extLst>
          </p:nvPr>
        </p:nvGraphicFramePr>
        <p:xfrm>
          <a:off x="1763688" y="188292"/>
          <a:ext cx="5540375" cy="6769100"/>
        </p:xfrm>
        <a:graphic>
          <a:graphicData uri="http://schemas.openxmlformats.org/presentationml/2006/ole">
            <mc:AlternateContent xmlns:mc="http://schemas.openxmlformats.org/markup-compatibility/2006">
              <mc:Choice xmlns:v="urn:schemas-microsoft-com:vml" Requires="v">
                <p:oleObj spid="_x0000_s51262" name="Documento" r:id="rId5" imgW="5540701" imgH="6769323" progId="Word.Document.12">
                  <p:embed/>
                </p:oleObj>
              </mc:Choice>
              <mc:Fallback>
                <p:oleObj name="Documento" r:id="rId5" imgW="5540701" imgH="6769323" progId="Word.Document.12">
                  <p:embed/>
                  <p:pic>
                    <p:nvPicPr>
                      <p:cNvPr id="0" name=""/>
                      <p:cNvPicPr/>
                      <p:nvPr/>
                    </p:nvPicPr>
                    <p:blipFill>
                      <a:blip r:embed="rId6"/>
                      <a:stretch>
                        <a:fillRect/>
                      </a:stretch>
                    </p:blipFill>
                    <p:spPr>
                      <a:xfrm>
                        <a:off x="1763688" y="188292"/>
                        <a:ext cx="5540375" cy="6769100"/>
                      </a:xfrm>
                      <a:prstGeom prst="rect">
                        <a:avLst/>
                      </a:prstGeom>
                    </p:spPr>
                  </p:pic>
                </p:oleObj>
              </mc:Fallback>
            </mc:AlternateContent>
          </a:graphicData>
        </a:graphic>
      </p:graphicFrame>
    </p:spTree>
    <p:extLst>
      <p:ext uri="{BB962C8B-B14F-4D97-AF65-F5344CB8AC3E}">
        <p14:creationId xmlns:p14="http://schemas.microsoft.com/office/powerpoint/2010/main" val="352844409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p:cNvSpPr>
          <p:nvPr>
            <p:ph type="body" idx="1"/>
          </p:nvPr>
        </p:nvSpPr>
        <p:spPr>
          <a:xfrm>
            <a:off x="719572" y="116632"/>
            <a:ext cx="7704856" cy="6552728"/>
          </a:xfrm>
        </p:spPr>
        <p:txBody>
          <a:bodyPr>
            <a:normAutofit/>
          </a:bodyPr>
          <a:lstStyle/>
          <a:p>
            <a:pPr marL="457200" lvl="1" indent="0" algn="just">
              <a:buNone/>
            </a:pPr>
            <a:r>
              <a:rPr lang="es-ES" sz="3600" b="1" dirty="0" smtClean="0"/>
              <a:t>	</a:t>
            </a:r>
            <a:r>
              <a:rPr lang="es-EC" sz="2000" b="1" dirty="0" smtClean="0"/>
              <a:t>   </a:t>
            </a:r>
          </a:p>
          <a:p>
            <a:pPr marL="457200" lvl="1" indent="0" algn="just">
              <a:buNone/>
            </a:pPr>
            <a:endParaRPr lang="es-EC" sz="2000" b="1" dirty="0"/>
          </a:p>
          <a:p>
            <a:pPr marL="457200" lvl="1" indent="0" algn="just">
              <a:buNone/>
            </a:pPr>
            <a:r>
              <a:rPr lang="es-EC" sz="2000" b="1" dirty="0" smtClean="0"/>
              <a:t> </a:t>
            </a:r>
          </a:p>
          <a:p>
            <a:pPr marL="457200" lvl="1" indent="0" algn="just">
              <a:buNone/>
            </a:pPr>
            <a:endParaRPr lang="es-EC" sz="2000" b="1" dirty="0" smtClean="0"/>
          </a:p>
          <a:p>
            <a:pPr marL="457200" lvl="1" indent="0" algn="just">
              <a:buNone/>
            </a:pPr>
            <a:r>
              <a:rPr lang="es-EC" sz="2000" b="1" dirty="0" smtClean="0"/>
              <a:t> </a:t>
            </a:r>
            <a:r>
              <a:rPr lang="es-EC" sz="2400" b="1" dirty="0" smtClean="0"/>
              <a:t>SISTEMA MECATRÓNICO</a:t>
            </a:r>
          </a:p>
          <a:p>
            <a:pPr marL="457200" lvl="1" indent="0" algn="just">
              <a:buNone/>
            </a:pPr>
            <a:endParaRPr lang="es-EC" sz="2400" b="1" dirty="0"/>
          </a:p>
          <a:p>
            <a:pPr marL="457200" lvl="1" indent="0" algn="just">
              <a:buNone/>
            </a:pPr>
            <a:endParaRPr lang="es-EC" sz="2400" b="1" dirty="0" smtClean="0"/>
          </a:p>
          <a:p>
            <a:pPr marL="0" indent="0" algn="just">
              <a:buNone/>
            </a:pPr>
            <a:endParaRPr lang="es-EC" sz="2400" b="1" dirty="0" smtClean="0"/>
          </a:p>
          <a:p>
            <a:pPr algn="just"/>
            <a:r>
              <a:rPr lang="es-EC" sz="2000" dirty="0" smtClean="0"/>
              <a:t>Un </a:t>
            </a:r>
            <a:r>
              <a:rPr lang="es-EC" sz="2000" dirty="0"/>
              <a:t>sistema mecatrónico es aquel sistema digital que recoge señales, las procesa y emite una respuesta por medio de actuadores, generando movimientos o acciones sobre el sistema en el que se va a actuar.</a:t>
            </a:r>
            <a:endParaRPr lang="es-ES" sz="2000" dirty="0"/>
          </a:p>
          <a:p>
            <a:pPr algn="just"/>
            <a:r>
              <a:rPr lang="es-EC" sz="2000" dirty="0" smtClean="0"/>
              <a:t>Los </a:t>
            </a:r>
            <a:r>
              <a:rPr lang="es-EC" sz="2000" dirty="0"/>
              <a:t>robots, las máquinas controladas digitalmente, los vehículos guiados automáticamente, etc. se deben considerar como sistemas mecatrónicos y en este caso la máquina enfardadora semiautomática también.</a:t>
            </a:r>
            <a:endParaRPr lang="es-ES" sz="2000" dirty="0"/>
          </a:p>
          <a:p>
            <a:pPr algn="just"/>
            <a:endParaRPr lang="es-ES" sz="2000" dirty="0"/>
          </a:p>
          <a:p>
            <a:pPr algn="just"/>
            <a:endParaRPr lang="es-ES" sz="2000" dirty="0" smtClean="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0460" y="72008"/>
            <a:ext cx="3703066" cy="364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32157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29" y="2316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7 Imagen"/>
          <p:cNvPicPr/>
          <p:nvPr/>
        </p:nvPicPr>
        <p:blipFill>
          <a:blip r:embed="rId4">
            <a:extLst>
              <a:ext uri="{28A0092B-C50C-407E-A947-70E740481C1C}">
                <a14:useLocalDpi xmlns:a14="http://schemas.microsoft.com/office/drawing/2010/main" val="0"/>
              </a:ext>
            </a:extLst>
          </a:blip>
          <a:stretch>
            <a:fillRect/>
          </a:stretch>
        </p:blipFill>
        <p:spPr>
          <a:xfrm>
            <a:off x="1554496" y="1052736"/>
            <a:ext cx="2095500" cy="2790825"/>
          </a:xfrm>
          <a:prstGeom prst="rect">
            <a:avLst/>
          </a:prstGeom>
        </p:spPr>
      </p:pic>
      <p:sp>
        <p:nvSpPr>
          <p:cNvPr id="4099" name="Rectangle 3"/>
          <p:cNvSpPr>
            <a:spLocks noGrp="1"/>
          </p:cNvSpPr>
          <p:nvPr>
            <p:ph type="body" idx="1"/>
          </p:nvPr>
        </p:nvSpPr>
        <p:spPr>
          <a:xfrm>
            <a:off x="524481" y="620688"/>
            <a:ext cx="7704856" cy="5328592"/>
          </a:xfrm>
        </p:spPr>
        <p:txBody>
          <a:bodyPr>
            <a:normAutofit/>
          </a:bodyPr>
          <a:lstStyle/>
          <a:p>
            <a:pPr marL="457200" lvl="1" indent="0" algn="just">
              <a:buNone/>
            </a:pPr>
            <a:r>
              <a:rPr lang="es-EC" sz="2400" b="1" dirty="0" smtClean="0"/>
              <a:t>PROCESO DE DISEÑO</a:t>
            </a:r>
          </a:p>
          <a:p>
            <a:pPr algn="just"/>
            <a:endParaRPr lang="es-ES" sz="2000" dirty="0"/>
          </a:p>
          <a:p>
            <a:pPr algn="just"/>
            <a:endParaRPr lang="es-ES" sz="2000" dirty="0" smtClean="0"/>
          </a:p>
        </p:txBody>
      </p:sp>
      <p:pic>
        <p:nvPicPr>
          <p:cNvPr id="4" name="3 Imagen"/>
          <p:cNvPicPr/>
          <p:nvPr/>
        </p:nvPicPr>
        <p:blipFill rotWithShape="1">
          <a:blip r:embed="rId5"/>
          <a:srcRect t="4749" b="3443"/>
          <a:stretch/>
        </p:blipFill>
        <p:spPr>
          <a:xfrm>
            <a:off x="827584" y="3843560"/>
            <a:ext cx="3549325" cy="2446029"/>
          </a:xfrm>
          <a:prstGeom prst="rect">
            <a:avLst/>
          </a:prstGeom>
        </p:spPr>
      </p:pic>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7" name="6 Diagrama"/>
          <p:cNvGraphicFramePr/>
          <p:nvPr>
            <p:extLst>
              <p:ext uri="{D42A27DB-BD31-4B8C-83A1-F6EECF244321}">
                <p14:modId xmlns:p14="http://schemas.microsoft.com/office/powerpoint/2010/main" val="3814072115"/>
              </p:ext>
            </p:extLst>
          </p:nvPr>
        </p:nvGraphicFramePr>
        <p:xfrm>
          <a:off x="3851920" y="1340768"/>
          <a:ext cx="5184576" cy="41044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Rectangle 3"/>
          <p:cNvSpPr>
            <a:spLocks noChangeArrowheads="1"/>
          </p:cNvSpPr>
          <p:nvPr/>
        </p:nvSpPr>
        <p:spPr bwMode="auto">
          <a:xfrm>
            <a:off x="0" y="3724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altLang="es-E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6840929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2997</TotalTime>
  <Words>1268</Words>
  <Application>Microsoft Office PowerPoint</Application>
  <PresentationFormat>Presentación en pantalla (4:3)</PresentationFormat>
  <Paragraphs>353</Paragraphs>
  <Slides>35</Slides>
  <Notes>35</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35</vt:i4>
      </vt:variant>
    </vt:vector>
  </HeadingPairs>
  <TitlesOfParts>
    <vt:vector size="37" baseType="lpstr">
      <vt:lpstr>Tema de Office</vt:lpstr>
      <vt:lpstr>Documento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Omar Barrionuevo</dc:creator>
  <cp:lastModifiedBy>Pato</cp:lastModifiedBy>
  <cp:revision>150</cp:revision>
  <dcterms:created xsi:type="dcterms:W3CDTF">2014-04-19T14:28:49Z</dcterms:created>
  <dcterms:modified xsi:type="dcterms:W3CDTF">2014-04-30T16:44:28Z</dcterms:modified>
</cp:coreProperties>
</file>