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83" r:id="rId4"/>
    <p:sldId id="274" r:id="rId5"/>
    <p:sldId id="272" r:id="rId6"/>
    <p:sldId id="273" r:id="rId7"/>
    <p:sldId id="275" r:id="rId8"/>
    <p:sldId id="305" r:id="rId9"/>
    <p:sldId id="278" r:id="rId10"/>
    <p:sldId id="280" r:id="rId11"/>
    <p:sldId id="281" r:id="rId12"/>
    <p:sldId id="284" r:id="rId13"/>
    <p:sldId id="286" r:id="rId14"/>
    <p:sldId id="292" r:id="rId15"/>
    <p:sldId id="282" r:id="rId16"/>
    <p:sldId id="295" r:id="rId17"/>
    <p:sldId id="287" r:id="rId18"/>
    <p:sldId id="289" r:id="rId19"/>
    <p:sldId id="298" r:id="rId20"/>
    <p:sldId id="299" r:id="rId21"/>
    <p:sldId id="300" r:id="rId22"/>
    <p:sldId id="301" r:id="rId23"/>
    <p:sldId id="302" r:id="rId24"/>
    <p:sldId id="293" r:id="rId25"/>
    <p:sldId id="303" r:id="rId26"/>
    <p:sldId id="294" r:id="rId27"/>
    <p:sldId id="291" r:id="rId28"/>
    <p:sldId id="271" r:id="rId29"/>
    <p:sldId id="261" r:id="rId30"/>
    <p:sldId id="262" r:id="rId31"/>
    <p:sldId id="263" r:id="rId32"/>
    <p:sldId id="304" r:id="rId33"/>
    <p:sldId id="288" r:id="rId34"/>
    <p:sldId id="264" r:id="rId35"/>
    <p:sldId id="265" r:id="rId36"/>
    <p:sldId id="266" r:id="rId37"/>
    <p:sldId id="267" r:id="rId38"/>
    <p:sldId id="268" r:id="rId39"/>
    <p:sldId id="269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B5"/>
    <a:srgbClr val="9EB786"/>
    <a:srgbClr val="FFFFCC"/>
    <a:srgbClr val="CC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60"/>
  </p:normalViewPr>
  <p:slideViewPr>
    <p:cSldViewPr>
      <p:cViewPr>
        <p:scale>
          <a:sx n="70" d="100"/>
          <a:sy n="70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2929D-497C-4B19-83DB-AED6DEF4E1E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DF890CB7-C2F3-4985-8EF7-F14CC69278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Estanques con peces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B3A28C5-E316-44A1-B5B6-6CD620BC4EC5}" type="parTrans" cxnId="{5B1F71B0-F02F-4E8C-935E-BC5D8965DB25}">
      <dgm:prSet/>
      <dgm:spPr/>
      <dgm:t>
        <a:bodyPr/>
        <a:lstStyle/>
        <a:p>
          <a:endParaRPr lang="es-EC"/>
        </a:p>
      </dgm:t>
    </dgm:pt>
    <dgm:pt modelId="{F5269D5C-A470-49C6-ABF8-36A697AD8F00}" type="sibTrans" cxnId="{5B1F71B0-F02F-4E8C-935E-BC5D8965DB25}">
      <dgm:prSet/>
      <dgm:spPr/>
      <dgm:t>
        <a:bodyPr/>
        <a:lstStyle/>
        <a:p>
          <a:endParaRPr lang="es-EC"/>
        </a:p>
      </dgm:t>
    </dgm:pt>
    <dgm:pt modelId="{799D3727-38C1-4E06-A197-83473CC1B2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Filtro de Sólidos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8CE15670-BC59-4DD5-A820-9174EE281221}" type="parTrans" cxnId="{30CAA3DE-BDED-4B03-BA20-6E545A377533}">
      <dgm:prSet/>
      <dgm:spPr/>
      <dgm:t>
        <a:bodyPr/>
        <a:lstStyle/>
        <a:p>
          <a:endParaRPr lang="es-EC"/>
        </a:p>
      </dgm:t>
    </dgm:pt>
    <dgm:pt modelId="{B935E63E-F0C1-4727-B322-F4A2AA61B2F6}" type="sibTrans" cxnId="{30CAA3DE-BDED-4B03-BA20-6E545A377533}">
      <dgm:prSet/>
      <dgm:spPr/>
      <dgm:t>
        <a:bodyPr/>
        <a:lstStyle/>
        <a:p>
          <a:endParaRPr lang="es-EC"/>
        </a:p>
      </dgm:t>
    </dgm:pt>
    <dgm:pt modelId="{63FD9A16-4A7C-44A8-A3EF-28CB01C61E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Tanque Nitrificante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02FEEE5-C274-4F2C-9C69-29094ED79D20}" type="parTrans" cxnId="{CE032C97-28C8-457A-855C-6CDAAF13854F}">
      <dgm:prSet/>
      <dgm:spPr/>
      <dgm:t>
        <a:bodyPr/>
        <a:lstStyle/>
        <a:p>
          <a:endParaRPr lang="es-EC"/>
        </a:p>
      </dgm:t>
    </dgm:pt>
    <dgm:pt modelId="{94C3D33D-0971-4BCD-98C3-0610419DEB66}" type="sibTrans" cxnId="{CE032C97-28C8-457A-855C-6CDAAF13854F}">
      <dgm:prSet/>
      <dgm:spPr/>
      <dgm:t>
        <a:bodyPr/>
        <a:lstStyle/>
        <a:p>
          <a:endParaRPr lang="es-EC"/>
        </a:p>
      </dgm:t>
    </dgm:pt>
    <dgm:pt modelId="{3A126B29-D5A5-4CA5-A589-C98D816BFE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Bomba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22698065-471A-42A8-87FB-563DCB021480}" type="parTrans" cxnId="{FFA72A0A-2ED8-48FA-9101-89951A4C3053}">
      <dgm:prSet/>
      <dgm:spPr/>
      <dgm:t>
        <a:bodyPr/>
        <a:lstStyle/>
        <a:p>
          <a:endParaRPr lang="es-EC"/>
        </a:p>
      </dgm:t>
    </dgm:pt>
    <dgm:pt modelId="{A5F4623D-8C8C-4906-BC6A-7B30E91CBF86}" type="sibTrans" cxnId="{FFA72A0A-2ED8-48FA-9101-89951A4C3053}">
      <dgm:prSet/>
      <dgm:spPr/>
      <dgm:t>
        <a:bodyPr/>
        <a:lstStyle/>
        <a:p>
          <a:endParaRPr lang="es-EC"/>
        </a:p>
      </dgm:t>
    </dgm:pt>
    <dgm:pt modelId="{C4BEF323-E060-418C-80E3-B2E2A523B1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Suministro de Agua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CFA426E4-8EE9-4F0A-8EF4-ECFF93710AA0}" type="parTrans" cxnId="{F75031FB-0DFF-4A0B-8EA4-E361F45692D9}">
      <dgm:prSet/>
      <dgm:spPr/>
      <dgm:t>
        <a:bodyPr/>
        <a:lstStyle/>
        <a:p>
          <a:endParaRPr lang="es-EC"/>
        </a:p>
      </dgm:t>
    </dgm:pt>
    <dgm:pt modelId="{736ED95F-9871-4807-9871-3E502571CC21}" type="sibTrans" cxnId="{F75031FB-0DFF-4A0B-8EA4-E361F45692D9}">
      <dgm:prSet/>
      <dgm:spPr/>
      <dgm:t>
        <a:bodyPr/>
        <a:lstStyle/>
        <a:p>
          <a:endParaRPr lang="es-EC"/>
        </a:p>
      </dgm:t>
    </dgm:pt>
    <dgm:pt modelId="{8C8F95BE-2348-42B1-ADE2-C354BB5C87F1}" type="pres">
      <dgm:prSet presAssocID="{0C12929D-497C-4B19-83DB-AED6DEF4E1ED}" presName="cycle" presStyleCnt="0">
        <dgm:presLayoutVars>
          <dgm:dir/>
          <dgm:resizeHandles val="exact"/>
        </dgm:presLayoutVars>
      </dgm:prSet>
      <dgm:spPr/>
    </dgm:pt>
    <dgm:pt modelId="{37722CBD-012E-4030-A9A5-294869339279}" type="pres">
      <dgm:prSet presAssocID="{DF890CB7-C2F3-4985-8EF7-F14CC69278AC}" presName="dummy" presStyleCnt="0"/>
      <dgm:spPr/>
    </dgm:pt>
    <dgm:pt modelId="{1992BF19-0749-4619-BF1D-4F08ED54CA0B}" type="pres">
      <dgm:prSet presAssocID="{DF890CB7-C2F3-4985-8EF7-F14CC69278A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11C21-C5D8-4356-BDB5-AE32704A48CE}" type="pres">
      <dgm:prSet presAssocID="{F5269D5C-A470-49C6-ABF8-36A697AD8F00}" presName="sibTrans" presStyleLbl="node1" presStyleIdx="0" presStyleCnt="5"/>
      <dgm:spPr/>
      <dgm:t>
        <a:bodyPr/>
        <a:lstStyle/>
        <a:p>
          <a:endParaRPr lang="es-EC"/>
        </a:p>
      </dgm:t>
    </dgm:pt>
    <dgm:pt modelId="{99E27306-AFB0-49EF-83C9-4FF35564F711}" type="pres">
      <dgm:prSet presAssocID="{799D3727-38C1-4E06-A197-83473CC1B26A}" presName="dummy" presStyleCnt="0"/>
      <dgm:spPr/>
    </dgm:pt>
    <dgm:pt modelId="{79E87B61-8888-47DA-864A-51B054CC8C56}" type="pres">
      <dgm:prSet presAssocID="{799D3727-38C1-4E06-A197-83473CC1B26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73B28-5FA0-4507-9BFB-26893753BD1E}" type="pres">
      <dgm:prSet presAssocID="{B935E63E-F0C1-4727-B322-F4A2AA61B2F6}" presName="sibTrans" presStyleLbl="node1" presStyleIdx="1" presStyleCnt="5"/>
      <dgm:spPr/>
      <dgm:t>
        <a:bodyPr/>
        <a:lstStyle/>
        <a:p>
          <a:endParaRPr lang="es-EC"/>
        </a:p>
      </dgm:t>
    </dgm:pt>
    <dgm:pt modelId="{37CA219A-19AD-4990-99F2-6F015DFF7C6D}" type="pres">
      <dgm:prSet presAssocID="{63FD9A16-4A7C-44A8-A3EF-28CB01C61EAF}" presName="dummy" presStyleCnt="0"/>
      <dgm:spPr/>
    </dgm:pt>
    <dgm:pt modelId="{E6909717-2AA8-4081-AA49-38A7BC1BF889}" type="pres">
      <dgm:prSet presAssocID="{63FD9A16-4A7C-44A8-A3EF-28CB01C61EA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DBD7A7-522A-4342-86D8-333035A29A16}" type="pres">
      <dgm:prSet presAssocID="{94C3D33D-0971-4BCD-98C3-0610419DEB66}" presName="sibTrans" presStyleLbl="node1" presStyleIdx="2" presStyleCnt="5"/>
      <dgm:spPr/>
      <dgm:t>
        <a:bodyPr/>
        <a:lstStyle/>
        <a:p>
          <a:endParaRPr lang="es-EC"/>
        </a:p>
      </dgm:t>
    </dgm:pt>
    <dgm:pt modelId="{59C80347-52F7-44D8-B8FC-23DBFF9BC373}" type="pres">
      <dgm:prSet presAssocID="{3A126B29-D5A5-4CA5-A589-C98D816BFE60}" presName="dummy" presStyleCnt="0"/>
      <dgm:spPr/>
    </dgm:pt>
    <dgm:pt modelId="{635946F5-4B48-4F06-AD47-BADD12E1FB64}" type="pres">
      <dgm:prSet presAssocID="{3A126B29-D5A5-4CA5-A589-C98D816BFE6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C0DF9B-CB67-45CD-96DF-831DA302678A}" type="pres">
      <dgm:prSet presAssocID="{A5F4623D-8C8C-4906-BC6A-7B30E91CBF86}" presName="sibTrans" presStyleLbl="node1" presStyleIdx="3" presStyleCnt="5"/>
      <dgm:spPr/>
      <dgm:t>
        <a:bodyPr/>
        <a:lstStyle/>
        <a:p>
          <a:endParaRPr lang="es-EC"/>
        </a:p>
      </dgm:t>
    </dgm:pt>
    <dgm:pt modelId="{F5ABF503-4F22-4AB2-BB8D-89E6131646BF}" type="pres">
      <dgm:prSet presAssocID="{C4BEF323-E060-418C-80E3-B2E2A523B14C}" presName="dummy" presStyleCnt="0"/>
      <dgm:spPr/>
    </dgm:pt>
    <dgm:pt modelId="{7B2C2699-9638-4F20-961F-3F6EA2481687}" type="pres">
      <dgm:prSet presAssocID="{C4BEF323-E060-418C-80E3-B2E2A523B14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E75E03-F157-4264-9E5E-861C33EBF1E2}" type="pres">
      <dgm:prSet presAssocID="{736ED95F-9871-4807-9871-3E502571CC21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F75031FB-0DFF-4A0B-8EA4-E361F45692D9}" srcId="{0C12929D-497C-4B19-83DB-AED6DEF4E1ED}" destId="{C4BEF323-E060-418C-80E3-B2E2A523B14C}" srcOrd="4" destOrd="0" parTransId="{CFA426E4-8EE9-4F0A-8EF4-ECFF93710AA0}" sibTransId="{736ED95F-9871-4807-9871-3E502571CC21}"/>
    <dgm:cxn modelId="{0AB01E2B-6DCA-4BA5-A99D-96BD92DC0E70}" type="presOf" srcId="{63FD9A16-4A7C-44A8-A3EF-28CB01C61EAF}" destId="{E6909717-2AA8-4081-AA49-38A7BC1BF889}" srcOrd="0" destOrd="0" presId="urn:microsoft.com/office/officeart/2005/8/layout/cycle1"/>
    <dgm:cxn modelId="{2ABA3863-2502-4105-9F42-CEE13FC46377}" type="presOf" srcId="{736ED95F-9871-4807-9871-3E502571CC21}" destId="{2BE75E03-F157-4264-9E5E-861C33EBF1E2}" srcOrd="0" destOrd="0" presId="urn:microsoft.com/office/officeart/2005/8/layout/cycle1"/>
    <dgm:cxn modelId="{B0AC595A-1CCC-499A-925D-440F3FD08026}" type="presOf" srcId="{F5269D5C-A470-49C6-ABF8-36A697AD8F00}" destId="{D7B11C21-C5D8-4356-BDB5-AE32704A48CE}" srcOrd="0" destOrd="0" presId="urn:microsoft.com/office/officeart/2005/8/layout/cycle1"/>
    <dgm:cxn modelId="{99044CD2-9A02-4596-AC7B-0E3514CACC79}" type="presOf" srcId="{3A126B29-D5A5-4CA5-A589-C98D816BFE60}" destId="{635946F5-4B48-4F06-AD47-BADD12E1FB64}" srcOrd="0" destOrd="0" presId="urn:microsoft.com/office/officeart/2005/8/layout/cycle1"/>
    <dgm:cxn modelId="{FFA72A0A-2ED8-48FA-9101-89951A4C3053}" srcId="{0C12929D-497C-4B19-83DB-AED6DEF4E1ED}" destId="{3A126B29-D5A5-4CA5-A589-C98D816BFE60}" srcOrd="3" destOrd="0" parTransId="{22698065-471A-42A8-87FB-563DCB021480}" sibTransId="{A5F4623D-8C8C-4906-BC6A-7B30E91CBF86}"/>
    <dgm:cxn modelId="{0AE3DB39-6B33-48EC-B111-9E19FF4EA00E}" type="presOf" srcId="{A5F4623D-8C8C-4906-BC6A-7B30E91CBF86}" destId="{CFC0DF9B-CB67-45CD-96DF-831DA302678A}" srcOrd="0" destOrd="0" presId="urn:microsoft.com/office/officeart/2005/8/layout/cycle1"/>
    <dgm:cxn modelId="{CE032C97-28C8-457A-855C-6CDAAF13854F}" srcId="{0C12929D-497C-4B19-83DB-AED6DEF4E1ED}" destId="{63FD9A16-4A7C-44A8-A3EF-28CB01C61EAF}" srcOrd="2" destOrd="0" parTransId="{102FEEE5-C274-4F2C-9C69-29094ED79D20}" sibTransId="{94C3D33D-0971-4BCD-98C3-0610419DEB66}"/>
    <dgm:cxn modelId="{2C933899-5764-4B27-89FA-0B3CB4BEA5D2}" type="presOf" srcId="{799D3727-38C1-4E06-A197-83473CC1B26A}" destId="{79E87B61-8888-47DA-864A-51B054CC8C56}" srcOrd="0" destOrd="0" presId="urn:microsoft.com/office/officeart/2005/8/layout/cycle1"/>
    <dgm:cxn modelId="{30CAA3DE-BDED-4B03-BA20-6E545A377533}" srcId="{0C12929D-497C-4B19-83DB-AED6DEF4E1ED}" destId="{799D3727-38C1-4E06-A197-83473CC1B26A}" srcOrd="1" destOrd="0" parTransId="{8CE15670-BC59-4DD5-A820-9174EE281221}" sibTransId="{B935E63E-F0C1-4727-B322-F4A2AA61B2F6}"/>
    <dgm:cxn modelId="{79ECC636-B6AE-4237-A005-2C0FFD701B4F}" type="presOf" srcId="{0C12929D-497C-4B19-83DB-AED6DEF4E1ED}" destId="{8C8F95BE-2348-42B1-ADE2-C354BB5C87F1}" srcOrd="0" destOrd="0" presId="urn:microsoft.com/office/officeart/2005/8/layout/cycle1"/>
    <dgm:cxn modelId="{F27D644D-0A34-4E72-BC5B-F940972E8378}" type="presOf" srcId="{C4BEF323-E060-418C-80E3-B2E2A523B14C}" destId="{7B2C2699-9638-4F20-961F-3F6EA2481687}" srcOrd="0" destOrd="0" presId="urn:microsoft.com/office/officeart/2005/8/layout/cycle1"/>
    <dgm:cxn modelId="{D7C2AE78-2847-4D94-B206-FBCDB2C81B08}" type="presOf" srcId="{94C3D33D-0971-4BCD-98C3-0610419DEB66}" destId="{AEDBD7A7-522A-4342-86D8-333035A29A16}" srcOrd="0" destOrd="0" presId="urn:microsoft.com/office/officeart/2005/8/layout/cycle1"/>
    <dgm:cxn modelId="{3187D994-9FD9-4EBC-9141-CB72F67F314A}" type="presOf" srcId="{DF890CB7-C2F3-4985-8EF7-F14CC69278AC}" destId="{1992BF19-0749-4619-BF1D-4F08ED54CA0B}" srcOrd="0" destOrd="0" presId="urn:microsoft.com/office/officeart/2005/8/layout/cycle1"/>
    <dgm:cxn modelId="{5B1F71B0-F02F-4E8C-935E-BC5D8965DB25}" srcId="{0C12929D-497C-4B19-83DB-AED6DEF4E1ED}" destId="{DF890CB7-C2F3-4985-8EF7-F14CC69278AC}" srcOrd="0" destOrd="0" parTransId="{AB3A28C5-E316-44A1-B5B6-6CD620BC4EC5}" sibTransId="{F5269D5C-A470-49C6-ABF8-36A697AD8F00}"/>
    <dgm:cxn modelId="{0F06868F-9D98-42FB-920F-D8F757C7C1D0}" type="presOf" srcId="{B935E63E-F0C1-4727-B322-F4A2AA61B2F6}" destId="{BBE73B28-5FA0-4507-9BFB-26893753BD1E}" srcOrd="0" destOrd="0" presId="urn:microsoft.com/office/officeart/2005/8/layout/cycle1"/>
    <dgm:cxn modelId="{D5EE34AD-1863-470B-9EA2-DE8836FBAC61}" type="presParOf" srcId="{8C8F95BE-2348-42B1-ADE2-C354BB5C87F1}" destId="{37722CBD-012E-4030-A9A5-294869339279}" srcOrd="0" destOrd="0" presId="urn:microsoft.com/office/officeart/2005/8/layout/cycle1"/>
    <dgm:cxn modelId="{F3CBC2FC-5D50-412A-85BE-44DB4BD99613}" type="presParOf" srcId="{8C8F95BE-2348-42B1-ADE2-C354BB5C87F1}" destId="{1992BF19-0749-4619-BF1D-4F08ED54CA0B}" srcOrd="1" destOrd="0" presId="urn:microsoft.com/office/officeart/2005/8/layout/cycle1"/>
    <dgm:cxn modelId="{A227C7D1-2876-4F2B-B601-D5160E140B17}" type="presParOf" srcId="{8C8F95BE-2348-42B1-ADE2-C354BB5C87F1}" destId="{D7B11C21-C5D8-4356-BDB5-AE32704A48CE}" srcOrd="2" destOrd="0" presId="urn:microsoft.com/office/officeart/2005/8/layout/cycle1"/>
    <dgm:cxn modelId="{E790BE6D-9FB5-462E-A5A8-653F09F99A0D}" type="presParOf" srcId="{8C8F95BE-2348-42B1-ADE2-C354BB5C87F1}" destId="{99E27306-AFB0-49EF-83C9-4FF35564F711}" srcOrd="3" destOrd="0" presId="urn:microsoft.com/office/officeart/2005/8/layout/cycle1"/>
    <dgm:cxn modelId="{1655A893-5B50-4723-9A8C-0640951AE03A}" type="presParOf" srcId="{8C8F95BE-2348-42B1-ADE2-C354BB5C87F1}" destId="{79E87B61-8888-47DA-864A-51B054CC8C56}" srcOrd="4" destOrd="0" presId="urn:microsoft.com/office/officeart/2005/8/layout/cycle1"/>
    <dgm:cxn modelId="{B918B1C3-C97E-419A-A586-84CE814AC0F2}" type="presParOf" srcId="{8C8F95BE-2348-42B1-ADE2-C354BB5C87F1}" destId="{BBE73B28-5FA0-4507-9BFB-26893753BD1E}" srcOrd="5" destOrd="0" presId="urn:microsoft.com/office/officeart/2005/8/layout/cycle1"/>
    <dgm:cxn modelId="{6DE9E751-D569-4379-B5BE-ACA67529ECEE}" type="presParOf" srcId="{8C8F95BE-2348-42B1-ADE2-C354BB5C87F1}" destId="{37CA219A-19AD-4990-99F2-6F015DFF7C6D}" srcOrd="6" destOrd="0" presId="urn:microsoft.com/office/officeart/2005/8/layout/cycle1"/>
    <dgm:cxn modelId="{5DCF8FD3-D07B-4CA4-9E73-E5D547D9229B}" type="presParOf" srcId="{8C8F95BE-2348-42B1-ADE2-C354BB5C87F1}" destId="{E6909717-2AA8-4081-AA49-38A7BC1BF889}" srcOrd="7" destOrd="0" presId="urn:microsoft.com/office/officeart/2005/8/layout/cycle1"/>
    <dgm:cxn modelId="{B350CAD1-6426-48DB-9489-B0F95405E2AD}" type="presParOf" srcId="{8C8F95BE-2348-42B1-ADE2-C354BB5C87F1}" destId="{AEDBD7A7-522A-4342-86D8-333035A29A16}" srcOrd="8" destOrd="0" presId="urn:microsoft.com/office/officeart/2005/8/layout/cycle1"/>
    <dgm:cxn modelId="{0437229E-BCBB-4ADE-B966-326E27652367}" type="presParOf" srcId="{8C8F95BE-2348-42B1-ADE2-C354BB5C87F1}" destId="{59C80347-52F7-44D8-B8FC-23DBFF9BC373}" srcOrd="9" destOrd="0" presId="urn:microsoft.com/office/officeart/2005/8/layout/cycle1"/>
    <dgm:cxn modelId="{E2F8A6CF-1F23-489F-8703-9F0F452B846C}" type="presParOf" srcId="{8C8F95BE-2348-42B1-ADE2-C354BB5C87F1}" destId="{635946F5-4B48-4F06-AD47-BADD12E1FB64}" srcOrd="10" destOrd="0" presId="urn:microsoft.com/office/officeart/2005/8/layout/cycle1"/>
    <dgm:cxn modelId="{6541848A-035A-4E5D-9EF0-28561C66CA74}" type="presParOf" srcId="{8C8F95BE-2348-42B1-ADE2-C354BB5C87F1}" destId="{CFC0DF9B-CB67-45CD-96DF-831DA302678A}" srcOrd="11" destOrd="0" presId="urn:microsoft.com/office/officeart/2005/8/layout/cycle1"/>
    <dgm:cxn modelId="{24DFEC18-50F7-48D3-AA0F-89CA50EE80F5}" type="presParOf" srcId="{8C8F95BE-2348-42B1-ADE2-C354BB5C87F1}" destId="{F5ABF503-4F22-4AB2-BB8D-89E6131646BF}" srcOrd="12" destOrd="0" presId="urn:microsoft.com/office/officeart/2005/8/layout/cycle1"/>
    <dgm:cxn modelId="{2066DE3A-784C-447B-B75F-15466E045C06}" type="presParOf" srcId="{8C8F95BE-2348-42B1-ADE2-C354BB5C87F1}" destId="{7B2C2699-9638-4F20-961F-3F6EA2481687}" srcOrd="13" destOrd="0" presId="urn:microsoft.com/office/officeart/2005/8/layout/cycle1"/>
    <dgm:cxn modelId="{046F87DC-4C06-4D88-ACA8-DFB32AA6EFD1}" type="presParOf" srcId="{8C8F95BE-2348-42B1-ADE2-C354BB5C87F1}" destId="{2BE75E03-F157-4264-9E5E-861C33EBF1E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2BF19-0749-4619-BF1D-4F08ED54CA0B}">
      <dsp:nvSpPr>
        <dsp:cNvPr id="0" name=""/>
        <dsp:cNvSpPr/>
      </dsp:nvSpPr>
      <dsp:spPr>
        <a:xfrm>
          <a:off x="8090926" y="45661"/>
          <a:ext cx="1534138" cy="153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2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Estanques con peces</a:t>
          </a:r>
          <a:endParaRPr kumimoji="0" lang="es-ES" sz="2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8090926" y="45661"/>
        <a:ext cx="1534138" cy="1534138"/>
      </dsp:txXfrm>
    </dsp:sp>
    <dsp:sp modelId="{D7B11C21-C5D8-4356-BDB5-AE32704A48CE}">
      <dsp:nvSpPr>
        <dsp:cNvPr id="0" name=""/>
        <dsp:cNvSpPr/>
      </dsp:nvSpPr>
      <dsp:spPr>
        <a:xfrm>
          <a:off x="4482275" y="1302"/>
          <a:ext cx="5751676" cy="5751676"/>
        </a:xfrm>
        <a:prstGeom prst="circularArrow">
          <a:avLst>
            <a:gd name="adj1" fmla="val 5201"/>
            <a:gd name="adj2" fmla="val 335990"/>
            <a:gd name="adj3" fmla="val 21292929"/>
            <a:gd name="adj4" fmla="val 19766513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87B61-8888-47DA-864A-51B054CC8C56}">
      <dsp:nvSpPr>
        <dsp:cNvPr id="0" name=""/>
        <dsp:cNvSpPr/>
      </dsp:nvSpPr>
      <dsp:spPr>
        <a:xfrm>
          <a:off x="9017904" y="2898606"/>
          <a:ext cx="1534138" cy="153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2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Filtro de Sólidos</a:t>
          </a:r>
          <a:endParaRPr kumimoji="0" lang="es-ES" sz="2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9017904" y="2898606"/>
        <a:ext cx="1534138" cy="1534138"/>
      </dsp:txXfrm>
    </dsp:sp>
    <dsp:sp modelId="{BBE73B28-5FA0-4507-9BFB-26893753BD1E}">
      <dsp:nvSpPr>
        <dsp:cNvPr id="0" name=""/>
        <dsp:cNvSpPr/>
      </dsp:nvSpPr>
      <dsp:spPr>
        <a:xfrm>
          <a:off x="4482275" y="1302"/>
          <a:ext cx="5751676" cy="5751676"/>
        </a:xfrm>
        <a:prstGeom prst="circularArrow">
          <a:avLst>
            <a:gd name="adj1" fmla="val 5201"/>
            <a:gd name="adj2" fmla="val 335990"/>
            <a:gd name="adj3" fmla="val 4014374"/>
            <a:gd name="adj4" fmla="val 225373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09717-2AA8-4081-AA49-38A7BC1BF889}">
      <dsp:nvSpPr>
        <dsp:cNvPr id="0" name=""/>
        <dsp:cNvSpPr/>
      </dsp:nvSpPr>
      <dsp:spPr>
        <a:xfrm>
          <a:off x="6591044" y="4661823"/>
          <a:ext cx="1534138" cy="153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2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Tanque Nitrificante</a:t>
          </a:r>
          <a:endParaRPr kumimoji="0" lang="es-ES" sz="2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6591044" y="4661823"/>
        <a:ext cx="1534138" cy="1534138"/>
      </dsp:txXfrm>
    </dsp:sp>
    <dsp:sp modelId="{AEDBD7A7-522A-4342-86D8-333035A29A16}">
      <dsp:nvSpPr>
        <dsp:cNvPr id="0" name=""/>
        <dsp:cNvSpPr/>
      </dsp:nvSpPr>
      <dsp:spPr>
        <a:xfrm>
          <a:off x="4482275" y="1302"/>
          <a:ext cx="5751676" cy="5751676"/>
        </a:xfrm>
        <a:prstGeom prst="circularArrow">
          <a:avLst>
            <a:gd name="adj1" fmla="val 5201"/>
            <a:gd name="adj2" fmla="val 335990"/>
            <a:gd name="adj3" fmla="val 8210280"/>
            <a:gd name="adj4" fmla="val 644963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946F5-4B48-4F06-AD47-BADD12E1FB64}">
      <dsp:nvSpPr>
        <dsp:cNvPr id="0" name=""/>
        <dsp:cNvSpPr/>
      </dsp:nvSpPr>
      <dsp:spPr>
        <a:xfrm>
          <a:off x="4164185" y="2898606"/>
          <a:ext cx="1534138" cy="153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2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Bomba</a:t>
          </a:r>
          <a:endParaRPr kumimoji="0" lang="es-ES" sz="2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164185" y="2898606"/>
        <a:ext cx="1534138" cy="1534138"/>
      </dsp:txXfrm>
    </dsp:sp>
    <dsp:sp modelId="{CFC0DF9B-CB67-45CD-96DF-831DA302678A}">
      <dsp:nvSpPr>
        <dsp:cNvPr id="0" name=""/>
        <dsp:cNvSpPr/>
      </dsp:nvSpPr>
      <dsp:spPr>
        <a:xfrm>
          <a:off x="4482275" y="1302"/>
          <a:ext cx="5751676" cy="5751676"/>
        </a:xfrm>
        <a:prstGeom prst="circularArrow">
          <a:avLst>
            <a:gd name="adj1" fmla="val 5201"/>
            <a:gd name="adj2" fmla="val 335990"/>
            <a:gd name="adj3" fmla="val 12297497"/>
            <a:gd name="adj4" fmla="val 10771081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2699-9638-4F20-961F-3F6EA2481687}">
      <dsp:nvSpPr>
        <dsp:cNvPr id="0" name=""/>
        <dsp:cNvSpPr/>
      </dsp:nvSpPr>
      <dsp:spPr>
        <a:xfrm>
          <a:off x="5091163" y="45661"/>
          <a:ext cx="1534138" cy="153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sz="2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Suministro de Agua</a:t>
          </a:r>
          <a:endParaRPr kumimoji="0" lang="es-ES" sz="2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5091163" y="45661"/>
        <a:ext cx="1534138" cy="1534138"/>
      </dsp:txXfrm>
    </dsp:sp>
    <dsp:sp modelId="{2BE75E03-F157-4264-9E5E-861C33EBF1E2}">
      <dsp:nvSpPr>
        <dsp:cNvPr id="0" name=""/>
        <dsp:cNvSpPr/>
      </dsp:nvSpPr>
      <dsp:spPr>
        <a:xfrm>
          <a:off x="4482275" y="1302"/>
          <a:ext cx="5751676" cy="5751676"/>
        </a:xfrm>
        <a:prstGeom prst="circularArrow">
          <a:avLst>
            <a:gd name="adj1" fmla="val 5201"/>
            <a:gd name="adj2" fmla="val 335990"/>
            <a:gd name="adj3" fmla="val 16865364"/>
            <a:gd name="adj4" fmla="val 15198647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AE288-33D6-467A-8298-773CFBE7C58E}" type="datetimeFigureOut">
              <a:rPr lang="es-EC" smtClean="0"/>
              <a:pPr/>
              <a:t>11/03/2014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F968-FDC9-44BD-AA39-E61A0D2B7A8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811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1F968-FDC9-44BD-AA39-E61A0D2B7A89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twenga.es/precios/bomba-rover-pompe-be-12894914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51.twenga.com/deportes/bomba-electrica/bomba-rover-pompe-be-tp_246266170271486091vb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www.inpa.gov.co/images/graficos/trucha.gi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hyperlink" Target="http://www.google.com.ec/imgres?imgurl=http://1.bp.blogspot.com/_9GZA53zcyaA/S695ZAuHNlI/AAAAAAAAAsc/8V_jprC_d5w/s1600/dia-mundial-agua.jpg&amp;imgrefurl=http://saveplanetgreen.blogspot.com/2010/03/onu-agua-dedica-el-dia-mundial-del-agua.html&amp;usg=__-yXmoK5VEBi0I0N3wR9t1rlMINQ=&amp;h=287&amp;w=272&amp;sz=12&amp;hl=es&amp;start=33&amp;zoom=1&amp;tbnid=bDrX0Nmhim_pJM:&amp;tbnh=115&amp;tbnw=109&amp;ei=5PZ0TvuZMMa2twfcoMXEDA&amp;prev=/search?q=calidad+de+agua&amp;start=21&amp;hl=es&amp;sa=N&amp;gbv=2&amp;tbm=isch&amp;itbs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11267" y="1285860"/>
            <a:ext cx="77755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USO DE PROBIÓTICOS EN LA PRODUCCIÓN DE TRUCHA ARCOIRIS (</a:t>
            </a:r>
            <a:r>
              <a:rPr lang="es-EC" sz="2400" b="1" i="1" dirty="0">
                <a:latin typeface="Times New Roman" pitchFamily="18" charset="0"/>
                <a:cs typeface="Times New Roman" pitchFamily="18" charset="0"/>
              </a:rPr>
              <a:t>Oncorhynchus mykiss)</a:t>
            </a: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, EN ETAPA DE ALEVINAJE, BAJO UN SISTEMA DE RECIRCULACIÓN CERRADA.</a:t>
            </a:r>
          </a:p>
          <a:p>
            <a:pPr algn="ctr">
              <a:defRPr/>
            </a:pPr>
            <a:endParaRPr lang="es-AR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s-ES" sz="2400" b="1" dirty="0">
                <a:latin typeface="Times New Roman" pitchFamily="18" charset="0"/>
              </a:rPr>
              <a:t>SANGOLQUÍ </a:t>
            </a:r>
          </a:p>
          <a:p>
            <a:pPr algn="ctr">
              <a:defRPr/>
            </a:pPr>
            <a:endParaRPr lang="es-ES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latin typeface="Times New Roman" pitchFamily="18" charset="0"/>
              </a:rPr>
              <a:t>2012</a:t>
            </a:r>
            <a:endParaRPr lang="es-ES" sz="2400" b="1" dirty="0">
              <a:latin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00232" y="4286256"/>
            <a:ext cx="316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AUTOR</a:t>
            </a: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JAVIER VELÁSQUEZ</a:t>
            </a:r>
            <a:endParaRPr lang="es-AR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14818"/>
            <a:ext cx="1549705" cy="9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0046" y="2643182"/>
            <a:ext cx="9301202" cy="1143000"/>
          </a:xfrm>
        </p:spPr>
        <p:txBody>
          <a:bodyPr/>
          <a:lstStyle/>
          <a:p>
            <a:r>
              <a:rPr lang="es-EC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MATERIALES Y MÉTODOS</a:t>
            </a:r>
            <a:endParaRPr lang="es-EC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14"/>
            <a:ext cx="8229600" cy="1143000"/>
          </a:xfrm>
        </p:spPr>
        <p:txBody>
          <a:bodyPr/>
          <a:lstStyle/>
          <a:p>
            <a:r>
              <a:rPr lang="es-EC" dirty="0" smtClean="0"/>
              <a:t>UBICACIÓN Y CARACTERÍSTICAS</a:t>
            </a:r>
            <a:endParaRPr lang="es-EC" dirty="0"/>
          </a:p>
        </p:txBody>
      </p:sp>
      <p:pic>
        <p:nvPicPr>
          <p:cNvPr id="4" name="3 Imagen" descr="C:\Users\Portatil\Desktop\FOTOS TESIS\IMG_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8577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4523440"/>
            <a:ext cx="5357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/>
              <a:t>UBICACIÓN POLÍTICA</a:t>
            </a:r>
            <a:r>
              <a:rPr lang="es-AR" dirty="0" smtClean="0"/>
              <a:t>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s-A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 smtClean="0"/>
              <a:t>Provincia:</a:t>
            </a:r>
            <a:r>
              <a:rPr lang="es-AR" dirty="0" smtClean="0"/>
              <a:t> 	Pichincha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 smtClean="0"/>
              <a:t>Cantón:</a:t>
            </a:r>
            <a:r>
              <a:rPr lang="es-AR" dirty="0" smtClean="0"/>
              <a:t> 	Rumiñahui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 smtClean="0"/>
              <a:t>Lugar:</a:t>
            </a:r>
            <a:r>
              <a:rPr lang="es-AR" dirty="0" smtClean="0"/>
              <a:t>       Hacienda El Prado (IASA I).Pailones</a:t>
            </a: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5000564" y="1281058"/>
            <a:ext cx="4143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b="1" dirty="0" smtClean="0"/>
              <a:t>CARACTERISTICA </a:t>
            </a:r>
          </a:p>
          <a:p>
            <a:pPr lvl="1"/>
            <a:r>
              <a:rPr lang="es-EC" b="1" dirty="0" smtClean="0"/>
              <a:t>AGROCLIMÁTICA</a:t>
            </a:r>
            <a:endParaRPr lang="es-EC" dirty="0" smtClean="0"/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°T ambiental media</a:t>
            </a:r>
            <a:r>
              <a:rPr lang="es-EC" dirty="0" smtClean="0"/>
              <a:t>:       17-19°C.</a:t>
            </a:r>
          </a:p>
          <a:p>
            <a:r>
              <a:rPr lang="es-EC" b="1" dirty="0" smtClean="0"/>
              <a:t>°T del agua media:         </a:t>
            </a:r>
            <a:r>
              <a:rPr lang="es-EC" dirty="0" smtClean="0"/>
              <a:t>12-13°C.</a:t>
            </a:r>
          </a:p>
          <a:p>
            <a:r>
              <a:rPr lang="es-EC" b="1" dirty="0" smtClean="0"/>
              <a:t>Oxígeno disuelto:           </a:t>
            </a:r>
            <a:r>
              <a:rPr lang="es-EC" dirty="0" smtClean="0"/>
              <a:t>6.0 ppm</a:t>
            </a:r>
          </a:p>
          <a:p>
            <a:r>
              <a:rPr lang="es-EC" b="1" dirty="0" err="1" smtClean="0"/>
              <a:t>ph</a:t>
            </a:r>
            <a:r>
              <a:rPr lang="es-EC" b="1" dirty="0" smtClean="0"/>
              <a:t>:                                    </a:t>
            </a:r>
            <a:r>
              <a:rPr lang="es-EC" dirty="0" smtClean="0"/>
              <a:t>7 – 7.5</a:t>
            </a:r>
          </a:p>
          <a:p>
            <a:r>
              <a:rPr lang="es-EC" b="1" dirty="0" smtClean="0"/>
              <a:t>Fuente hídrica:</a:t>
            </a:r>
            <a:r>
              <a:rPr lang="es-EC" dirty="0" smtClean="0"/>
              <a:t>               Río Pita.</a:t>
            </a:r>
          </a:p>
          <a:p>
            <a:r>
              <a:rPr lang="en-US" b="1" dirty="0" smtClean="0"/>
              <a:t>Caudal promedio (Q):    </a:t>
            </a:r>
            <a:r>
              <a:rPr lang="en-US" dirty="0" smtClean="0"/>
              <a:t> 30 lt/s.</a:t>
            </a:r>
            <a:endParaRPr lang="es-EC" dirty="0" smtClean="0"/>
          </a:p>
          <a:p>
            <a:pPr fontAlgn="auto">
              <a:spcAft>
                <a:spcPts val="0"/>
              </a:spcAft>
              <a:defRPr/>
            </a:pPr>
            <a:endParaRPr 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14"/>
            <a:ext cx="8229600" cy="1143000"/>
          </a:xfrm>
        </p:spPr>
        <p:txBody>
          <a:bodyPr/>
          <a:lstStyle/>
          <a:p>
            <a:r>
              <a:rPr lang="es-EC" dirty="0" smtClean="0"/>
              <a:t>RECIRCULACIÓN</a:t>
            </a:r>
            <a:endParaRPr lang="es-EC" dirty="0"/>
          </a:p>
        </p:txBody>
      </p:sp>
      <p:pic>
        <p:nvPicPr>
          <p:cNvPr id="5" name="4 Imagen" descr="C:\Users\Portatil\Desktop\FOTOS TESIS\IMG_02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9" name="Picture 1" descr="C:\Users\Portatil\Desktop\FOTOS TESIS\IMG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40298"/>
            <a:ext cx="4429156" cy="3308197"/>
          </a:xfrm>
          <a:prstGeom prst="rect">
            <a:avLst/>
          </a:prstGeom>
          <a:noFill/>
        </p:spPr>
      </p:pic>
      <p:pic>
        <p:nvPicPr>
          <p:cNvPr id="7" name="6 Imagen" descr="C:\Users\Portatil\Desktop\FOTOS TESIS\IMG_02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2704059" cy="20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65100" prst="coolSlant"/>
          </a:sp3d>
        </p:spPr>
      </p:pic>
      <p:pic>
        <p:nvPicPr>
          <p:cNvPr id="8" name="7 Imagen" descr="C:\Users\Portatil\Desktop\FOTOS TESIS\IMG_03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22165" y="3464718"/>
            <a:ext cx="264320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3500430" y="1571612"/>
            <a:ext cx="157163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5400000">
            <a:off x="6911594" y="2732478"/>
            <a:ext cx="392907" cy="214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 rot="10800000">
            <a:off x="4643438" y="4143380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2571736" y="64291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ESTANQUES</a:t>
            </a:r>
            <a:endParaRPr lang="es-EC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14876" y="57148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INSTALACIÓN DE LA BOMBA</a:t>
            </a:r>
            <a:endParaRPr lang="es-EC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57818" y="307181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INSTALACIÓN DE LA TUBERIA</a:t>
            </a:r>
            <a:endParaRPr lang="es-EC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42910" y="3192661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FUNCIONAMIENTO DEL SISTEMA</a:t>
            </a:r>
            <a:endParaRPr lang="es-EC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118" y="71422"/>
            <a:ext cx="8229600" cy="1143000"/>
          </a:xfrm>
        </p:spPr>
        <p:txBody>
          <a:bodyPr/>
          <a:lstStyle/>
          <a:p>
            <a:r>
              <a:rPr lang="es-EC" dirty="0" smtClean="0"/>
              <a:t>RECIRCULACIÓN</a:t>
            </a:r>
            <a:endParaRPr lang="es-EC" dirty="0"/>
          </a:p>
        </p:txBody>
      </p:sp>
      <p:grpSp>
        <p:nvGrpSpPr>
          <p:cNvPr id="47" name="46 Grupo"/>
          <p:cNvGrpSpPr/>
          <p:nvPr/>
        </p:nvGrpSpPr>
        <p:grpSpPr>
          <a:xfrm>
            <a:off x="1071568" y="785794"/>
            <a:ext cx="7215208" cy="5143537"/>
            <a:chOff x="1071568" y="785794"/>
            <a:chExt cx="6857989" cy="5143537"/>
          </a:xfrm>
        </p:grpSpPr>
        <p:pic>
          <p:nvPicPr>
            <p:cNvPr id="48" name="Picture 2" descr="Rover BOMBA ROVER POMPE BE M 30">
              <a:hlinkClick r:id="rId2" tooltip="&quot;Rover BOMBA ROVER POMPE BE M 30&quot;"/>
            </p:cNvPr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6000732" y="3620160"/>
              <a:ext cx="107157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 descr="Rover BOMBA ROVER POMPE BE M 30">
              <a:hlinkClick r:id="rId2" tooltip="&quot;Rover BOMBA ROVER POMPE BE M 30&quot;"/>
            </p:cNvPr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2214544" y="1214422"/>
              <a:ext cx="107157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49 Rectángulo"/>
            <p:cNvSpPr/>
            <p:nvPr/>
          </p:nvSpPr>
          <p:spPr>
            <a:xfrm>
              <a:off x="1071568" y="1285861"/>
              <a:ext cx="1285884" cy="4643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1071568" y="1285860"/>
              <a:ext cx="1285884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1071568" y="2428869"/>
              <a:ext cx="1285884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1071568" y="3571877"/>
              <a:ext cx="1285884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1214444" y="1000109"/>
              <a:ext cx="928695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5" name="54 Elipse"/>
            <p:cNvSpPr/>
            <p:nvPr/>
          </p:nvSpPr>
          <p:spPr>
            <a:xfrm>
              <a:off x="2357452" y="857233"/>
              <a:ext cx="642943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56" name="55 Conector recto"/>
            <p:cNvCxnSpPr/>
            <p:nvPr/>
          </p:nvCxnSpPr>
          <p:spPr>
            <a:xfrm rot="5400000">
              <a:off x="1536709" y="892157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flipV="1">
              <a:off x="1643072" y="785795"/>
              <a:ext cx="714380" cy="103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5400000">
              <a:off x="2536811" y="1511947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5400000">
              <a:off x="-321473" y="3679034"/>
              <a:ext cx="407196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59 Cubo"/>
            <p:cNvSpPr/>
            <p:nvPr/>
          </p:nvSpPr>
          <p:spPr>
            <a:xfrm>
              <a:off x="4286220" y="1477021"/>
              <a:ext cx="3571900" cy="3357586"/>
            </a:xfrm>
            <a:prstGeom prst="cube">
              <a:avLst>
                <a:gd name="adj" fmla="val 7246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61" name="60 Conector recto"/>
            <p:cNvCxnSpPr/>
            <p:nvPr/>
          </p:nvCxnSpPr>
          <p:spPr>
            <a:xfrm>
              <a:off x="4857722" y="3334409"/>
              <a:ext cx="1071571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>
              <a:off x="5500665" y="2691467"/>
              <a:ext cx="1071571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>
              <a:off x="6143606" y="2119962"/>
              <a:ext cx="1071571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63 Cubo"/>
            <p:cNvSpPr/>
            <p:nvPr/>
          </p:nvSpPr>
          <p:spPr>
            <a:xfrm>
              <a:off x="4357658" y="4191665"/>
              <a:ext cx="928695" cy="571504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5" name="64 Cilindro"/>
            <p:cNvSpPr/>
            <p:nvPr/>
          </p:nvSpPr>
          <p:spPr>
            <a:xfrm>
              <a:off x="5572103" y="4048788"/>
              <a:ext cx="642943" cy="107157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66" name="65 Conector recto"/>
            <p:cNvCxnSpPr/>
            <p:nvPr/>
          </p:nvCxnSpPr>
          <p:spPr>
            <a:xfrm rot="5400000" flipH="1" flipV="1">
              <a:off x="5786418" y="3548723"/>
              <a:ext cx="100013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5400000" flipH="1" flipV="1">
              <a:off x="6036450" y="4298821"/>
              <a:ext cx="428628" cy="3571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4929161" y="3048656"/>
              <a:ext cx="142876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5400000" flipH="1" flipV="1">
              <a:off x="4929162" y="1191269"/>
              <a:ext cx="1857388" cy="18573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106 Grupo"/>
            <p:cNvGrpSpPr/>
            <p:nvPr/>
          </p:nvGrpSpPr>
          <p:grpSpPr>
            <a:xfrm>
              <a:off x="6072168" y="1691334"/>
              <a:ext cx="427674" cy="428628"/>
              <a:chOff x="428596" y="1285860"/>
              <a:chExt cx="427674" cy="428628"/>
            </a:xfrm>
          </p:grpSpPr>
          <p:sp>
            <p:nvSpPr>
              <p:cNvPr id="99" name="98 Forma libre"/>
              <p:cNvSpPr/>
              <p:nvPr/>
            </p:nvSpPr>
            <p:spPr>
              <a:xfrm>
                <a:off x="571472" y="1357298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00" name="99 Forma libre"/>
              <p:cNvSpPr/>
              <p:nvPr/>
            </p:nvSpPr>
            <p:spPr>
              <a:xfrm>
                <a:off x="642910" y="1285860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01" name="100 Conector curvado"/>
              <p:cNvCxnSpPr/>
              <p:nvPr/>
            </p:nvCxnSpPr>
            <p:spPr>
              <a:xfrm rot="5400000">
                <a:off x="428596" y="1500174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curvado"/>
              <p:cNvCxnSpPr/>
              <p:nvPr/>
            </p:nvCxnSpPr>
            <p:spPr>
              <a:xfrm rot="5400000">
                <a:off x="357158" y="1428736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107 Grupo"/>
            <p:cNvGrpSpPr/>
            <p:nvPr/>
          </p:nvGrpSpPr>
          <p:grpSpPr>
            <a:xfrm>
              <a:off x="6500798" y="1262706"/>
              <a:ext cx="570550" cy="285752"/>
              <a:chOff x="214282" y="1714488"/>
              <a:chExt cx="570550" cy="285752"/>
            </a:xfrm>
          </p:grpSpPr>
          <p:sp>
            <p:nvSpPr>
              <p:cNvPr id="95" name="94 Forma libre"/>
              <p:cNvSpPr/>
              <p:nvPr/>
            </p:nvSpPr>
            <p:spPr>
              <a:xfrm>
                <a:off x="487680" y="1737360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96" name="95 Forma libre"/>
              <p:cNvSpPr/>
              <p:nvPr/>
            </p:nvSpPr>
            <p:spPr>
              <a:xfrm>
                <a:off x="571472" y="1714488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97" name="96 Conector curvado"/>
              <p:cNvCxnSpPr/>
              <p:nvPr/>
            </p:nvCxnSpPr>
            <p:spPr>
              <a:xfrm rot="5400000">
                <a:off x="214282" y="1785926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97 Conector curvado"/>
              <p:cNvCxnSpPr/>
              <p:nvPr/>
            </p:nvCxnSpPr>
            <p:spPr>
              <a:xfrm rot="5400000">
                <a:off x="142844" y="1785926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112 Grupo"/>
            <p:cNvGrpSpPr/>
            <p:nvPr/>
          </p:nvGrpSpPr>
          <p:grpSpPr>
            <a:xfrm>
              <a:off x="5429228" y="2334276"/>
              <a:ext cx="499112" cy="428628"/>
              <a:chOff x="285720" y="1214422"/>
              <a:chExt cx="499112" cy="428628"/>
            </a:xfrm>
          </p:grpSpPr>
          <p:sp>
            <p:nvSpPr>
              <p:cNvPr id="91" name="90 Forma libre"/>
              <p:cNvSpPr/>
              <p:nvPr/>
            </p:nvSpPr>
            <p:spPr>
              <a:xfrm>
                <a:off x="571472" y="1285860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92" name="91 Forma libre"/>
              <p:cNvSpPr/>
              <p:nvPr/>
            </p:nvSpPr>
            <p:spPr>
              <a:xfrm>
                <a:off x="571472" y="1214422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93" name="92 Conector curvado"/>
              <p:cNvCxnSpPr/>
              <p:nvPr/>
            </p:nvCxnSpPr>
            <p:spPr>
              <a:xfrm rot="5400000">
                <a:off x="357158" y="1428736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93 Conector curvado"/>
              <p:cNvCxnSpPr/>
              <p:nvPr/>
            </p:nvCxnSpPr>
            <p:spPr>
              <a:xfrm rot="5400000">
                <a:off x="214282" y="1428736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117 Grupo"/>
            <p:cNvGrpSpPr/>
            <p:nvPr/>
          </p:nvGrpSpPr>
          <p:grpSpPr>
            <a:xfrm>
              <a:off x="4929161" y="2905780"/>
              <a:ext cx="499112" cy="428628"/>
              <a:chOff x="357158" y="1071546"/>
              <a:chExt cx="499112" cy="428628"/>
            </a:xfrm>
          </p:grpSpPr>
          <p:sp>
            <p:nvSpPr>
              <p:cNvPr id="87" name="86 Forma libre"/>
              <p:cNvSpPr/>
              <p:nvPr/>
            </p:nvSpPr>
            <p:spPr>
              <a:xfrm>
                <a:off x="642910" y="1142984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88" name="87 Forma libre"/>
              <p:cNvSpPr/>
              <p:nvPr/>
            </p:nvSpPr>
            <p:spPr>
              <a:xfrm>
                <a:off x="571472" y="1214422"/>
                <a:ext cx="213360" cy="228600"/>
              </a:xfrm>
              <a:custGeom>
                <a:avLst/>
                <a:gdLst>
                  <a:gd name="connsiteX0" fmla="*/ 0 w 213360"/>
                  <a:gd name="connsiteY0" fmla="*/ 0 h 228600"/>
                  <a:gd name="connsiteX1" fmla="*/ 60960 w 213360"/>
                  <a:gd name="connsiteY1" fmla="*/ 15240 h 228600"/>
                  <a:gd name="connsiteX2" fmla="*/ 91440 w 213360"/>
                  <a:gd name="connsiteY2" fmla="*/ 60960 h 228600"/>
                  <a:gd name="connsiteX3" fmla="*/ 152400 w 213360"/>
                  <a:gd name="connsiteY3" fmla="*/ 198120 h 228600"/>
                  <a:gd name="connsiteX4" fmla="*/ 198120 w 213360"/>
                  <a:gd name="connsiteY4" fmla="*/ 213360 h 228600"/>
                  <a:gd name="connsiteX5" fmla="*/ 213360 w 21336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60" h="228600">
                    <a:moveTo>
                      <a:pt x="0" y="0"/>
                    </a:moveTo>
                    <a:cubicBezTo>
                      <a:pt x="20320" y="5080"/>
                      <a:pt x="43532" y="3622"/>
                      <a:pt x="60960" y="15240"/>
                    </a:cubicBezTo>
                    <a:cubicBezTo>
                      <a:pt x="76200" y="25400"/>
                      <a:pt x="84001" y="44222"/>
                      <a:pt x="91440" y="60960"/>
                    </a:cubicBezTo>
                    <a:cubicBezTo>
                      <a:pt x="105571" y="92754"/>
                      <a:pt x="116721" y="169577"/>
                      <a:pt x="152400" y="198120"/>
                    </a:cubicBezTo>
                    <a:cubicBezTo>
                      <a:pt x="164944" y="208155"/>
                      <a:pt x="183752" y="206176"/>
                      <a:pt x="198120" y="213360"/>
                    </a:cubicBezTo>
                    <a:cubicBezTo>
                      <a:pt x="204546" y="216573"/>
                      <a:pt x="208280" y="223520"/>
                      <a:pt x="213360" y="228600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89" name="88 Conector curvado"/>
              <p:cNvCxnSpPr/>
              <p:nvPr/>
            </p:nvCxnSpPr>
            <p:spPr>
              <a:xfrm rot="5400000">
                <a:off x="428596" y="1142984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89 Conector curvado"/>
              <p:cNvCxnSpPr/>
              <p:nvPr/>
            </p:nvCxnSpPr>
            <p:spPr>
              <a:xfrm rot="5400000">
                <a:off x="285720" y="1285860"/>
                <a:ext cx="285752" cy="14287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73 CuadroTexto"/>
            <p:cNvSpPr txBox="1"/>
            <p:nvPr/>
          </p:nvSpPr>
          <p:spPr>
            <a:xfrm>
              <a:off x="2972772" y="4191665"/>
              <a:ext cx="1242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/>
                <a:t>TANQUE  DE SOLIDOS</a:t>
              </a:r>
              <a:endParaRPr lang="es-EC" sz="1400" b="1" dirty="0"/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6357922" y="4834606"/>
              <a:ext cx="150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/>
                <a:t>TANQUE  NITRIFICANTE</a:t>
              </a:r>
              <a:endParaRPr lang="es-EC" sz="1400" b="1" dirty="0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6857986" y="4048789"/>
              <a:ext cx="1071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/>
                <a:t>BOMBA</a:t>
              </a:r>
              <a:endParaRPr lang="es-EC" sz="1400" b="1" dirty="0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4071905" y="5120358"/>
              <a:ext cx="1956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/>
                <a:t>SALIDA  DE AGUA DEL SISTEMA</a:t>
              </a:r>
              <a:endParaRPr lang="es-EC" sz="1400" b="1" dirty="0"/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3719685" y="1691334"/>
              <a:ext cx="2209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/>
                <a:t>ENTRADA  DE AGUA DEL SISTEMA</a:t>
              </a:r>
              <a:endParaRPr lang="es-EC" sz="1400" b="1" dirty="0"/>
            </a:p>
          </p:txBody>
        </p:sp>
        <p:cxnSp>
          <p:nvCxnSpPr>
            <p:cNvPr id="79" name="78 Conector recto"/>
            <p:cNvCxnSpPr/>
            <p:nvPr/>
          </p:nvCxnSpPr>
          <p:spPr>
            <a:xfrm rot="16200000" flipV="1">
              <a:off x="5536384" y="3941632"/>
              <a:ext cx="214314" cy="1428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rot="5400000" flipH="1" flipV="1">
              <a:off x="4786285" y="3905912"/>
              <a:ext cx="785818" cy="7858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rot="16200000" flipH="1">
              <a:off x="2358245" y="786588"/>
              <a:ext cx="214314" cy="2127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1714510" y="1643051"/>
              <a:ext cx="85725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82 Conector recto de flecha"/>
            <p:cNvCxnSpPr/>
            <p:nvPr/>
          </p:nvCxnSpPr>
          <p:spPr>
            <a:xfrm>
              <a:off x="4714847" y="2262838"/>
              <a:ext cx="571504" cy="3571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 de flecha"/>
            <p:cNvCxnSpPr/>
            <p:nvPr/>
          </p:nvCxnSpPr>
          <p:spPr>
            <a:xfrm>
              <a:off x="4000467" y="4405978"/>
              <a:ext cx="500066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 de flecha"/>
            <p:cNvCxnSpPr/>
            <p:nvPr/>
          </p:nvCxnSpPr>
          <p:spPr>
            <a:xfrm rot="10800000">
              <a:off x="5929293" y="4906044"/>
              <a:ext cx="500066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 de flecha"/>
            <p:cNvCxnSpPr/>
            <p:nvPr/>
          </p:nvCxnSpPr>
          <p:spPr>
            <a:xfrm rot="5400000" flipH="1" flipV="1">
              <a:off x="4501327" y="4976688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103 CuadroTexto"/>
          <p:cNvSpPr txBox="1"/>
          <p:nvPr/>
        </p:nvSpPr>
        <p:spPr>
          <a:xfrm>
            <a:off x="4000496" y="71435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DISEÑO</a:t>
            </a:r>
            <a:endParaRPr lang="es-EC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22"/>
            <a:ext cx="8229600" cy="1143000"/>
          </a:xfrm>
        </p:spPr>
        <p:txBody>
          <a:bodyPr/>
          <a:lstStyle/>
          <a:p>
            <a:r>
              <a:rPr lang="es-EC" dirty="0" smtClean="0"/>
              <a:t>RECIRCULACIÓN</a:t>
            </a:r>
            <a:endParaRPr lang="es-EC" dirty="0"/>
          </a:p>
        </p:txBody>
      </p:sp>
      <p:pic>
        <p:nvPicPr>
          <p:cNvPr id="4" name="3 Imagen" descr="C:\Users\Portatil\Desktop\FOTOS TESIS\IMG_04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ortatil\Desktop\FOTOS TESIS\IMG_0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18"/>
            <a:ext cx="2214578" cy="16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ortatil\Desktop\FOTOS TESIS\IMG_0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29854"/>
            <a:ext cx="2500330" cy="17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2714612" y="1571612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 rot="9191717">
            <a:off x="4800278" y="4267990"/>
            <a:ext cx="937470" cy="285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3857620" y="2390247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SALIDA DEL AGUA </a:t>
            </a:r>
            <a:endParaRPr lang="es-EC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43702" y="528638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FUNCIONAMIENTO DE LA BOMBA</a:t>
            </a:r>
            <a:endParaRPr lang="es-EC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43438" y="564357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AGUA DEVUELTA AL SISTEMA</a:t>
            </a:r>
            <a:endParaRPr lang="es-EC" sz="1400" b="1" dirty="0"/>
          </a:p>
        </p:txBody>
      </p:sp>
      <p:pic>
        <p:nvPicPr>
          <p:cNvPr id="58370" name="Picture 2" descr="C:\Users\Portatil\Desktop\FOTOS TESIS\IMG_0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106" y="714357"/>
            <a:ext cx="2104174" cy="1571636"/>
          </a:xfrm>
          <a:prstGeom prst="rect">
            <a:avLst/>
          </a:prstGeom>
          <a:noFill/>
        </p:spPr>
      </p:pic>
      <p:sp>
        <p:nvSpPr>
          <p:cNvPr id="13" name="12 Flecha derecha"/>
          <p:cNvSpPr/>
          <p:nvPr/>
        </p:nvSpPr>
        <p:spPr>
          <a:xfrm rot="5400000">
            <a:off x="6945790" y="2730956"/>
            <a:ext cx="745523" cy="36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7500990" y="2357430"/>
            <a:ext cx="171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TANQUE  NITRIFICANTE</a:t>
            </a:r>
          </a:p>
          <a:p>
            <a:r>
              <a:rPr lang="es-EC" sz="1400" b="1" i="1" dirty="0" err="1" smtClean="0"/>
              <a:t>Nitrosomas</a:t>
            </a:r>
            <a:r>
              <a:rPr lang="es-EC" sz="1400" b="1" dirty="0" smtClean="0"/>
              <a:t> y </a:t>
            </a:r>
            <a:r>
              <a:rPr lang="es-EC" sz="1400" b="1" i="1" dirty="0" err="1" smtClean="0"/>
              <a:t>Nitrobacter</a:t>
            </a:r>
            <a:endParaRPr lang="es-EC" sz="1400" b="1" i="1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785794"/>
            <a:ext cx="20512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551061" y="214311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RECOLECCIÓN DE SÓLIDOS</a:t>
            </a:r>
            <a:endParaRPr lang="es-EC" sz="1400" b="1" dirty="0"/>
          </a:p>
        </p:txBody>
      </p:sp>
      <p:sp>
        <p:nvSpPr>
          <p:cNvPr id="17" name="16 Flecha derecha"/>
          <p:cNvSpPr/>
          <p:nvPr/>
        </p:nvSpPr>
        <p:spPr>
          <a:xfrm>
            <a:off x="6000760" y="1571612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4"/>
            <a:ext cx="8715436" cy="1143000"/>
          </a:xfrm>
        </p:spPr>
        <p:txBody>
          <a:bodyPr/>
          <a:lstStyle/>
          <a:p>
            <a:r>
              <a:rPr lang="es-EC" dirty="0" smtClean="0"/>
              <a:t>PROBIÓTICO EN EL ALIMENTO</a:t>
            </a:r>
            <a:endParaRPr lang="es-EC" dirty="0"/>
          </a:p>
        </p:txBody>
      </p:sp>
      <p:pic>
        <p:nvPicPr>
          <p:cNvPr id="4" name="3 Imagen" descr="C:\Users\Portatil\AppData\Local\Microsoft\Windows\Temporary Internet Files\Content.Word\IMG_0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074345" cy="22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ortatil\AppData\Local\Microsoft\Windows\Temporary Internet Files\Content.Word\IMG_0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52" y="3429000"/>
            <a:ext cx="3638550" cy="271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 descr="F:\biobac\DSC09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2357421" cy="3143228"/>
          </a:xfrm>
          <a:prstGeom prst="rect">
            <a:avLst/>
          </a:prstGeom>
          <a:noFill/>
        </p:spPr>
      </p:pic>
      <p:sp>
        <p:nvSpPr>
          <p:cNvPr id="9" name="8 Flecha derecha"/>
          <p:cNvSpPr/>
          <p:nvPr/>
        </p:nvSpPr>
        <p:spPr>
          <a:xfrm>
            <a:off x="3143240" y="1428736"/>
            <a:ext cx="128588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6945385">
            <a:off x="6660040" y="3486635"/>
            <a:ext cx="967457" cy="326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571472" y="407194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PERFOSTIM S/F</a:t>
            </a:r>
            <a:endParaRPr lang="es-EC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86710" y="128586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PESAJE </a:t>
            </a:r>
          </a:p>
          <a:p>
            <a:r>
              <a:rPr lang="es-EC" sz="1400" b="1" dirty="0" smtClean="0"/>
              <a:t>5 Y 10 g.</a:t>
            </a:r>
            <a:endParaRPr lang="es-EC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215206" y="4572008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PREPARACIÓN DE SOLUCIÓN DE GELATINA </a:t>
            </a:r>
          </a:p>
          <a:p>
            <a:r>
              <a:rPr lang="es-EC" sz="1400" b="1" dirty="0" smtClean="0"/>
              <a:t>10g/lt</a:t>
            </a:r>
            <a:endParaRPr lang="es-EC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lang="es-EC" dirty="0" smtClean="0"/>
              <a:t>PROBIÓTICO  EN EL ALIMENTO</a:t>
            </a:r>
            <a:endParaRPr lang="es-EC" dirty="0"/>
          </a:p>
        </p:txBody>
      </p:sp>
      <p:pic>
        <p:nvPicPr>
          <p:cNvPr id="3" name="2 Imagen" descr="C:\Users\Portatil\AppData\Local\Microsoft\Windows\Temporary Internet Files\Content.Word\IMG_0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405086" cy="2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:\Users\Portatil\AppData\Local\Microsoft\Windows\Temporary Internet Files\Content.Word\IMG_0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ortatil\AppData\Local\Microsoft\Windows\Temporary Internet Files\Content.Word\IMG_0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37147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3786182" y="1500174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 rot="7654546">
            <a:off x="4062357" y="4355006"/>
            <a:ext cx="128588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785918" y="1049521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HOMOGENIZACIÓN</a:t>
            </a:r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857884" y="4071942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SECADO</a:t>
            </a:r>
            <a:endParaRPr lang="es-EC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14810" y="542926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ALMACENAJE</a:t>
            </a:r>
            <a:endParaRPr lang="es-EC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EC" dirty="0" smtClean="0"/>
              <a:t>ANÁLISIS HEMATOLÓGICOS</a:t>
            </a:r>
            <a:endParaRPr lang="es-EC" dirty="0"/>
          </a:p>
        </p:txBody>
      </p:sp>
      <p:pic>
        <p:nvPicPr>
          <p:cNvPr id="4" name="3 Imagen" descr="C:\Users\Portatil\Desktop\fotos\LABORATORIO\IMG_0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9"/>
            <a:ext cx="310656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ortatil\Desktop\fotos\LABORATORIO\IMG_05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214678" cy="205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929190" y="264318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ADORMECIMIENTO CLAVO 2ppm</a:t>
            </a:r>
            <a:endParaRPr lang="es-EC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786446" y="564357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MEDICIÓN</a:t>
            </a:r>
            <a:endParaRPr lang="es-EC" sz="1400" b="1" dirty="0"/>
          </a:p>
        </p:txBody>
      </p:sp>
      <p:pic>
        <p:nvPicPr>
          <p:cNvPr id="8" name="7 Imagen" descr="C:\Users\Portatil\Desktop\fotos\LABORATORIO\IMG_05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52214"/>
            <a:ext cx="3000396" cy="219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42844" y="485776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PESAJE</a:t>
            </a:r>
            <a:endParaRPr lang="es-EC" sz="14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3286116" y="192880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rot="10800000">
            <a:off x="4357686" y="4786322"/>
            <a:ext cx="712124" cy="235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0418" name="Picture 2" descr="C:\Users\Portatil\Desktop\LABORATORIO\IMG_0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892655"/>
            <a:ext cx="2214578" cy="2964973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928662" y="57148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TRANSPORTE</a:t>
            </a:r>
            <a:endParaRPr lang="es-EC" sz="1400" b="1" dirty="0"/>
          </a:p>
        </p:txBody>
      </p:sp>
      <p:sp>
        <p:nvSpPr>
          <p:cNvPr id="15" name="14 Flecha derecha"/>
          <p:cNvSpPr/>
          <p:nvPr/>
        </p:nvSpPr>
        <p:spPr>
          <a:xfrm rot="5400000">
            <a:off x="7000892" y="3026518"/>
            <a:ext cx="712124" cy="235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EC" dirty="0" smtClean="0"/>
              <a:t>ANÁLISIS HEMATOLÓGICOS</a:t>
            </a:r>
            <a:endParaRPr lang="es-EC" dirty="0"/>
          </a:p>
        </p:txBody>
      </p:sp>
      <p:pic>
        <p:nvPicPr>
          <p:cNvPr id="4" name="3 Imagen" descr="C:\Users\Portatil\Desktop\fotos\LABORATORIO\IMG_0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6" y="1184049"/>
            <a:ext cx="5013390" cy="37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335801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EXTRACCIÓN 1,5ml </a:t>
            </a:r>
            <a:r>
              <a:rPr lang="es-EC" sz="1400" b="1" dirty="0" err="1" smtClean="0"/>
              <a:t>aprox</a:t>
            </a:r>
            <a:endParaRPr lang="es-EC" sz="1400" b="1" dirty="0"/>
          </a:p>
        </p:txBody>
      </p:sp>
      <p:pic>
        <p:nvPicPr>
          <p:cNvPr id="6" name="5 Imagen" descr="C:\Users\Portatil\Desktop\fotos\LABORATORIO\IMG_0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497" y="785794"/>
            <a:ext cx="3604221" cy="24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C:\Users\Portatil\Desktop\LABORATORIO\IMG_0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357562"/>
            <a:ext cx="2714612" cy="202758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500694" y="5429264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ETIQUETADO DE MUESTRAS</a:t>
            </a:r>
            <a:endParaRPr lang="es-EC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EC" dirty="0" smtClean="0"/>
              <a:t>ANÁLISIS HEMATOLÓGICOS</a:t>
            </a:r>
            <a:endParaRPr lang="es-EC" dirty="0"/>
          </a:p>
        </p:txBody>
      </p:sp>
      <p:pic>
        <p:nvPicPr>
          <p:cNvPr id="3" name="2 Imagen" descr="C:\Users\Portatil\Desktop\fotos\LABORATORIO\IMG_0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14356"/>
            <a:ext cx="26581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482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HEMATOCRÍTO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2066" y="2500306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MARCAJE 3 CAPILARES POR MUESTRA</a:t>
            </a:r>
            <a:endParaRPr lang="es-EC" sz="1400" b="1" dirty="0"/>
          </a:p>
        </p:txBody>
      </p:sp>
      <p:pic>
        <p:nvPicPr>
          <p:cNvPr id="61442" name="Picture 2" descr="C:\Users\Portatil\Desktop\LABORATORIO\IMG_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71802" cy="2294371"/>
          </a:xfrm>
          <a:prstGeom prst="rect">
            <a:avLst/>
          </a:prstGeom>
          <a:noFill/>
        </p:spPr>
      </p:pic>
      <p:pic>
        <p:nvPicPr>
          <p:cNvPr id="61443" name="Picture 3" descr="C:\Users\Portatil\Desktop\LABORATORIO\IMG_0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357562"/>
            <a:ext cx="2857488" cy="213429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929190" y="557214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CENTRIFUGADO 3500rpm  10min</a:t>
            </a:r>
          </a:p>
          <a:p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5720" y="585789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LECTURA DE RESULTADOS</a:t>
            </a:r>
            <a:endParaRPr lang="es-EC" sz="1400" b="1" dirty="0"/>
          </a:p>
        </p:txBody>
      </p:sp>
      <p:pic>
        <p:nvPicPr>
          <p:cNvPr id="61444" name="Picture 4" descr="C:\Users\Portatil\Desktop\FOTOS TESIS\IMG_0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14356"/>
            <a:ext cx="3000396" cy="224103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857224" y="300037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LLENADO DEL CAPILAR</a:t>
            </a:r>
            <a:endParaRPr lang="es-EC" sz="14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3786182" y="157161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 rot="10800000">
            <a:off x="3571868" y="4357694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5400000">
            <a:off x="6500826" y="2786058"/>
            <a:ext cx="678661" cy="25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285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643470" cy="28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876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85459" y="4857760"/>
            <a:ext cx="3030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ENFERMEDADES Y MORTALIDAD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36318"/>
            <a:ext cx="2857520" cy="211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928662" y="5715016"/>
            <a:ext cx="27146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S.R.C. AHORRADOR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86446" y="2428869"/>
            <a:ext cx="26432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PROBIÓTICOS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F:\biobac\DSC09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000108"/>
            <a:ext cx="2428892" cy="1400438"/>
          </a:xfrm>
          <a:prstGeom prst="rect">
            <a:avLst/>
          </a:prstGeom>
          <a:noFill/>
        </p:spPr>
      </p:pic>
      <p:sp>
        <p:nvSpPr>
          <p:cNvPr id="10" name="9 Flecha derecha"/>
          <p:cNvSpPr/>
          <p:nvPr/>
        </p:nvSpPr>
        <p:spPr>
          <a:xfrm>
            <a:off x="4572000" y="1785926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 rot="4219786">
            <a:off x="339062" y="3543727"/>
            <a:ext cx="820296" cy="387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rot="3196393">
            <a:off x="7407579" y="3022043"/>
            <a:ext cx="750099" cy="32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16" descr="http://www.inpa.gov.co/images/graficos/trucha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643306" y="3643314"/>
            <a:ext cx="2776566" cy="9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derecha"/>
          <p:cNvSpPr/>
          <p:nvPr/>
        </p:nvSpPr>
        <p:spPr>
          <a:xfrm rot="8329134">
            <a:off x="5267049" y="3008024"/>
            <a:ext cx="1011977" cy="321471"/>
          </a:xfrm>
          <a:prstGeom prst="rightArrow">
            <a:avLst>
              <a:gd name="adj1" fmla="val 562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3571868" y="4572008"/>
            <a:ext cx="30300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↑ PARÁMETROS BIOPRODUCTIVOS MORFOMÉTRICOS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2857488" y="5000636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11" descr="ANd9GcTPfpqDip6X5yITGb2qEIcyf9f0mgaZJEDCEJQ9flELMiK5_J0mn-Rld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642918"/>
            <a:ext cx="1038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EC" dirty="0" smtClean="0"/>
              <a:t>ANÁLISIS HEMATOLÓGICOS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482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HEMOGLOBINA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714612" y="26431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5ml DE REACTIVO DE DRABKIN POR CADA TUBO</a:t>
            </a:r>
            <a:endParaRPr lang="es-EC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286248" y="557214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LLENADO DE CUBETAS CON LAS 3 SOLUCIONES</a:t>
            </a:r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5720" y="5500702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RESULTADOS POR ESPECTOFOTOMETRÍA A 546nm POR 10min</a:t>
            </a:r>
            <a:endParaRPr lang="es-EC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20" y="2857496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PIPETA  20ul</a:t>
            </a:r>
            <a:endParaRPr lang="es-EC" sz="14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2143108" y="164305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 rot="10800000">
            <a:off x="3214678" y="4357694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8906769">
            <a:off x="7215206" y="3786191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14 Imagen" descr="C:\Users\Portatil\Desktop\fotos\LABORATORIO\IMG_1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857232"/>
            <a:ext cx="2643206" cy="17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C:\Users\Portatil\Desktop\LABORATORIO\IMG_1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6332" y="968059"/>
            <a:ext cx="2004866" cy="1497461"/>
          </a:xfrm>
          <a:prstGeom prst="rect">
            <a:avLst/>
          </a:prstGeom>
          <a:noFill/>
        </p:spPr>
      </p:pic>
      <p:pic>
        <p:nvPicPr>
          <p:cNvPr id="62467" name="Picture 3" descr="C:\Users\Portatil\Desktop\LABORATORIO\IMG_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857232"/>
            <a:ext cx="2714612" cy="2027581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5786446" y="2928934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20ul DE  ESTÁNDAR WEINER SEGUNDO TUBO, Y AL TERCERO 20ul DE LA MUESTRA</a:t>
            </a:r>
            <a:endParaRPr lang="es-EC" sz="1400" b="1" dirty="0"/>
          </a:p>
        </p:txBody>
      </p:sp>
      <p:pic>
        <p:nvPicPr>
          <p:cNvPr id="62468" name="Picture 4" descr="C:\Users\Portatil\Desktop\LABORATORIO\IMG_1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90" y="3436961"/>
            <a:ext cx="2571736" cy="1920865"/>
          </a:xfrm>
          <a:prstGeom prst="rect">
            <a:avLst/>
          </a:prstGeom>
          <a:noFill/>
        </p:spPr>
      </p:pic>
      <p:pic>
        <p:nvPicPr>
          <p:cNvPr id="62469" name="Picture 5" descr="C:\Users\Portatil\Desktop\LABORATORIO\IMG_1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786190"/>
            <a:ext cx="2285984" cy="17074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EC" dirty="0" smtClean="0"/>
              <a:t>ANÁLISIS HEMATOLÓGICOS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48260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RECUENTO HERITROCITARIO Y LEUCOCITARIO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314324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SOLUCIÓN NATTY HERRICK</a:t>
            </a:r>
            <a:endParaRPr lang="es-EC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2066" y="5429264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CÁMARA DE NEUBAUER</a:t>
            </a:r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357422" y="52149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OBSERVACIÓN DE RESULTADOS</a:t>
            </a:r>
            <a:endParaRPr lang="es-EC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43372" y="314324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LLENADO DE LA PIPETA HEMATOCIMÉTRICA 0,5ml</a:t>
            </a:r>
            <a:endParaRPr lang="es-EC" sz="14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2857488" y="2071678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 rot="10800000">
            <a:off x="3214678" y="4286256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7907977">
            <a:off x="7358082" y="3500438"/>
            <a:ext cx="678661" cy="25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3490" name="Picture 2" descr="C:\Users\Portatil\Desktop\FOTOS TESIS\IMG_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3156261" cy="2357454"/>
          </a:xfrm>
          <a:prstGeom prst="rect">
            <a:avLst/>
          </a:prstGeom>
          <a:noFill/>
        </p:spPr>
      </p:pic>
      <p:pic>
        <p:nvPicPr>
          <p:cNvPr id="63491" name="Picture 3" descr="C:\Users\Portatil\Desktop\FOTOS TESIS\IMG_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2000232" cy="1494000"/>
          </a:xfrm>
          <a:prstGeom prst="rect">
            <a:avLst/>
          </a:prstGeom>
          <a:noFill/>
        </p:spPr>
      </p:pic>
      <p:pic>
        <p:nvPicPr>
          <p:cNvPr id="63492" name="Picture 4" descr="C:\Users\Portatil\Desktop\FOTOS TESIS\IMG_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2286016" cy="1494000"/>
          </a:xfrm>
          <a:prstGeom prst="rect">
            <a:avLst/>
          </a:prstGeom>
          <a:noFill/>
        </p:spPr>
      </p:pic>
      <p:pic>
        <p:nvPicPr>
          <p:cNvPr id="63493" name="Picture 5" descr="C:\Users\Portatil\Desktop\FOTOS TESIS\IMG_0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197422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EC" dirty="0" smtClean="0"/>
              <a:t>ANÁLISIS HEMATOLÓGICOS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482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ALBÚMINA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71802" y="264318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REACTIVO KIT DE HUMAN</a:t>
            </a:r>
            <a:endParaRPr lang="es-EC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2066" y="564357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LLENADO DE CUBETAS</a:t>
            </a:r>
            <a:endParaRPr lang="es-EC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20" y="300037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MICROPIPETA 20ul</a:t>
            </a:r>
            <a:endParaRPr lang="es-EC" sz="14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2357422" y="150017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6958318">
            <a:off x="7351185" y="3735230"/>
            <a:ext cx="678661" cy="25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Picture 2" descr="C:\Users\Portatil\Desktop\LABORATORIO\IMG_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662" y="992729"/>
            <a:ext cx="2199818" cy="1643073"/>
          </a:xfrm>
          <a:prstGeom prst="rect">
            <a:avLst/>
          </a:prstGeom>
          <a:noFill/>
        </p:spPr>
      </p:pic>
      <p:pic>
        <p:nvPicPr>
          <p:cNvPr id="64514" name="Picture 2" descr="C:\Users\Portatil\Desktop\LABORATORIO\IMG_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9" y="785794"/>
            <a:ext cx="2295462" cy="1714512"/>
          </a:xfrm>
          <a:prstGeom prst="rect">
            <a:avLst/>
          </a:prstGeom>
          <a:noFill/>
        </p:spPr>
      </p:pic>
      <p:pic>
        <p:nvPicPr>
          <p:cNvPr id="64515" name="Picture 3" descr="C:\Users\Portatil\Desktop\LABORATORIO\IMG_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1654079" cy="2214553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>
          <a:xfrm>
            <a:off x="5572132" y="150017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CuadroTexto"/>
          <p:cNvSpPr txBox="1"/>
          <p:nvPr/>
        </p:nvSpPr>
        <p:spPr>
          <a:xfrm>
            <a:off x="5857884" y="2928934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SE COLOCA 10ul DE MUESTRA EN 1ml DE KIT DE HUMAN</a:t>
            </a:r>
            <a:endParaRPr lang="es-EC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285984" y="547641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RESULTADOS POR ESPECTOFOTOMETRÍA A 578nm POR 10min</a:t>
            </a:r>
            <a:endParaRPr lang="es-EC" sz="1400" b="1" dirty="0"/>
          </a:p>
        </p:txBody>
      </p:sp>
      <p:sp>
        <p:nvSpPr>
          <p:cNvPr id="21" name="20 Flecha derecha"/>
          <p:cNvSpPr/>
          <p:nvPr/>
        </p:nvSpPr>
        <p:spPr>
          <a:xfrm rot="10800000">
            <a:off x="2857488" y="4357694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4516" name="Picture 4" descr="C:\Users\Portatil\Desktop\LABORATORIO\IMG_1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2500330" cy="1867531"/>
          </a:xfrm>
          <a:prstGeom prst="rect">
            <a:avLst/>
          </a:prstGeom>
          <a:noFill/>
        </p:spPr>
      </p:pic>
      <p:pic>
        <p:nvPicPr>
          <p:cNvPr id="64517" name="Picture 5" descr="C:\Users\Portatil\Desktop\LABORATORIO\IMG_1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00438"/>
            <a:ext cx="2027586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71800" y="2643182"/>
            <a:ext cx="10001288" cy="1143000"/>
          </a:xfrm>
        </p:spPr>
        <p:txBody>
          <a:bodyPr/>
          <a:lstStyle/>
          <a:p>
            <a:r>
              <a:rPr lang="es-EC" sz="5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TRATAMIENTOS</a:t>
            </a:r>
            <a:endParaRPr lang="es-EC" sz="5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118" y="71414"/>
            <a:ext cx="8229600" cy="1143000"/>
          </a:xfrm>
        </p:spPr>
        <p:txBody>
          <a:bodyPr/>
          <a:lstStyle/>
          <a:p>
            <a:r>
              <a:rPr lang="es-EC" dirty="0" smtClean="0"/>
              <a:t>RECIRCULACIÓN</a:t>
            </a:r>
            <a:endParaRPr lang="es-EC" dirty="0"/>
          </a:p>
        </p:txBody>
      </p:sp>
      <p:grpSp>
        <p:nvGrpSpPr>
          <p:cNvPr id="3" name="12 Grupo"/>
          <p:cNvGrpSpPr/>
          <p:nvPr/>
        </p:nvGrpSpPr>
        <p:grpSpPr>
          <a:xfrm>
            <a:off x="714348" y="1000108"/>
            <a:ext cx="7786742" cy="4762622"/>
            <a:chOff x="-214346" y="357166"/>
            <a:chExt cx="9307521" cy="6262820"/>
          </a:xfrm>
        </p:grpSpPr>
        <p:pic>
          <p:nvPicPr>
            <p:cNvPr id="5" name="3 Imagen" descr="C:\Users\Portatil\Desktop\FOTOS TESIS\IMG_0422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14346" y="357166"/>
              <a:ext cx="9144000" cy="626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4 Rectángulo"/>
            <p:cNvSpPr/>
            <p:nvPr/>
          </p:nvSpPr>
          <p:spPr>
            <a:xfrm>
              <a:off x="6758570" y="2285992"/>
              <a:ext cx="2334605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ESTANQUE 1</a:t>
              </a:r>
              <a:endParaRPr lang="es-E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" name="5 Rectángulo"/>
            <p:cNvSpPr/>
            <p:nvPr/>
          </p:nvSpPr>
          <p:spPr>
            <a:xfrm>
              <a:off x="2071670" y="2285992"/>
              <a:ext cx="2334605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ESTANQUE 3</a:t>
              </a:r>
              <a:endParaRPr lang="es-E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6 Rectángulo"/>
            <p:cNvSpPr/>
            <p:nvPr/>
          </p:nvSpPr>
          <p:spPr>
            <a:xfrm>
              <a:off x="4572000" y="2357430"/>
              <a:ext cx="2334605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ESTANQUE 2</a:t>
              </a:r>
              <a:endParaRPr lang="es-E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7 Rectángulo"/>
            <p:cNvSpPr/>
            <p:nvPr/>
          </p:nvSpPr>
          <p:spPr>
            <a:xfrm>
              <a:off x="-214346" y="2285992"/>
              <a:ext cx="2334605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ESTANQUE 4</a:t>
              </a:r>
              <a:endParaRPr lang="es-E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8 Flecha abajo"/>
            <p:cNvSpPr/>
            <p:nvPr/>
          </p:nvSpPr>
          <p:spPr>
            <a:xfrm>
              <a:off x="428596" y="2928934"/>
              <a:ext cx="357190" cy="71438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" name="9 Flecha abajo"/>
            <p:cNvSpPr/>
            <p:nvPr/>
          </p:nvSpPr>
          <p:spPr>
            <a:xfrm>
              <a:off x="2571736" y="2786058"/>
              <a:ext cx="357190" cy="71438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" name="10 Flecha abajo"/>
            <p:cNvSpPr/>
            <p:nvPr/>
          </p:nvSpPr>
          <p:spPr>
            <a:xfrm>
              <a:off x="5572132" y="2857496"/>
              <a:ext cx="357190" cy="71438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" name="11 Flecha abajo"/>
            <p:cNvSpPr/>
            <p:nvPr/>
          </p:nvSpPr>
          <p:spPr>
            <a:xfrm>
              <a:off x="8286776" y="2928934"/>
              <a:ext cx="357190" cy="71438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14"/>
            <a:ext cx="8229600" cy="1143000"/>
          </a:xfrm>
        </p:spPr>
        <p:txBody>
          <a:bodyPr/>
          <a:lstStyle/>
          <a:p>
            <a:r>
              <a:rPr lang="es-EC" dirty="0" smtClean="0"/>
              <a:t>TRATAMIENTOS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714356"/>
          <a:ext cx="8429685" cy="34535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9895"/>
                <a:gridCol w="2809895"/>
                <a:gridCol w="2809895"/>
              </a:tblGrid>
              <a:tr h="893233">
                <a:tc>
                  <a:txBody>
                    <a:bodyPr/>
                    <a:lstStyle/>
                    <a:p>
                      <a:r>
                        <a:rPr lang="es-EC" dirty="0" smtClean="0"/>
                        <a:t>TRATAMIENTO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PROBIÓTICO</a:t>
                      </a:r>
                      <a:r>
                        <a:rPr lang="es-EC" baseline="0" dirty="0" smtClean="0"/>
                        <a:t> EN EL MEDIO g/1000Lt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PROBIÓTICO EN EL ALIMENTO g/Kg</a:t>
                      </a:r>
                      <a:endParaRPr lang="es-EC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T1</a:t>
                      </a:r>
                      <a:endParaRPr lang="es-EC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-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T2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-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T3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T4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T6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256">
                <a:tc>
                  <a:txBody>
                    <a:bodyPr/>
                    <a:lstStyle/>
                    <a:p>
                      <a:r>
                        <a:rPr lang="es-EC" dirty="0" smtClean="0"/>
                        <a:t>TEST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-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-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000636"/>
            <a:ext cx="22320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PESO INICIAL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25 </a:t>
            </a: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g.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11" descr="Gotas de agua"/>
          <p:cNvSpPr>
            <a:spLocks noChangeArrowheads="1"/>
          </p:cNvSpPr>
          <p:nvPr/>
        </p:nvSpPr>
        <p:spPr bwMode="auto">
          <a:xfrm>
            <a:off x="2143108" y="5000636"/>
            <a:ext cx="4464050" cy="720725"/>
          </a:xfrm>
          <a:prstGeom prst="curvedUpArrow">
            <a:avLst>
              <a:gd name="adj1" fmla="val 72663"/>
              <a:gd name="adj2" fmla="val 196539"/>
              <a:gd name="adj3" fmla="val 3333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9" name="AutoShape 109"/>
          <p:cNvSpPr>
            <a:spLocks noChangeArrowheads="1"/>
          </p:cNvSpPr>
          <p:nvPr/>
        </p:nvSpPr>
        <p:spPr bwMode="auto">
          <a:xfrm>
            <a:off x="3078146" y="4137036"/>
            <a:ext cx="2447925" cy="1223963"/>
          </a:xfrm>
          <a:prstGeom prst="irregularSeal1">
            <a:avLst/>
          </a:prstGeom>
          <a:solidFill>
            <a:srgbClr val="FFCC99">
              <a:alpha val="7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dirty="0" smtClean="0"/>
              <a:t>84 </a:t>
            </a:r>
            <a:r>
              <a:rPr lang="es-AR" dirty="0"/>
              <a:t>DÍAS</a:t>
            </a:r>
            <a:endParaRPr lang="es-ES" dirty="0"/>
          </a:p>
        </p:txBody>
      </p:sp>
      <p:sp>
        <p:nvSpPr>
          <p:cNvPr id="10" name="Text Box 112"/>
          <p:cNvSpPr txBox="1">
            <a:spLocks noChangeArrowheads="1"/>
          </p:cNvSpPr>
          <p:nvPr/>
        </p:nvSpPr>
        <p:spPr bwMode="auto">
          <a:xfrm>
            <a:off x="428596" y="578645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dirty="0">
                <a:solidFill>
                  <a:srgbClr val="777777"/>
                </a:solidFill>
              </a:rPr>
              <a:t>DS </a:t>
            </a:r>
            <a:r>
              <a:rPr lang="es-AR" u="sng" dirty="0">
                <a:solidFill>
                  <a:srgbClr val="777777"/>
                </a:solidFill>
              </a:rPr>
              <a:t>+</a:t>
            </a:r>
            <a:r>
              <a:rPr lang="es-AR" dirty="0">
                <a:solidFill>
                  <a:srgbClr val="777777"/>
                </a:solidFill>
              </a:rPr>
              <a:t> </a:t>
            </a:r>
            <a:r>
              <a:rPr lang="es-AR" dirty="0" smtClean="0">
                <a:solidFill>
                  <a:srgbClr val="777777"/>
                </a:solidFill>
              </a:rPr>
              <a:t>2.5 </a:t>
            </a:r>
            <a:r>
              <a:rPr lang="es-AR" dirty="0">
                <a:solidFill>
                  <a:srgbClr val="777777"/>
                </a:solidFill>
              </a:rPr>
              <a:t>g.</a:t>
            </a:r>
            <a:endParaRPr lang="es-ES" dirty="0">
              <a:solidFill>
                <a:srgbClr val="777777"/>
              </a:solidFill>
            </a:endParaRPr>
          </a:p>
        </p:txBody>
      </p:sp>
      <p:pic>
        <p:nvPicPr>
          <p:cNvPr id="11" name="Picture 7" descr="truch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64049"/>
            <a:ext cx="1928826" cy="9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86512" y="5286388"/>
            <a:ext cx="2555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PESO </a:t>
            </a: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FINAL 80gr.</a:t>
            </a:r>
            <a:endParaRPr lang="es-A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7" descr="truch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1299503" cy="6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14"/>
            <a:ext cx="8229600" cy="1143000"/>
          </a:xfrm>
        </p:spPr>
        <p:txBody>
          <a:bodyPr/>
          <a:lstStyle/>
          <a:p>
            <a:r>
              <a:rPr lang="es-EC" dirty="0" smtClean="0"/>
              <a:t>TRATAMIENTOS</a:t>
            </a:r>
            <a:endParaRPr lang="es-EC" dirty="0"/>
          </a:p>
        </p:txBody>
      </p:sp>
      <p:grpSp>
        <p:nvGrpSpPr>
          <p:cNvPr id="3" name="37 Grupo"/>
          <p:cNvGrpSpPr/>
          <p:nvPr/>
        </p:nvGrpSpPr>
        <p:grpSpPr>
          <a:xfrm>
            <a:off x="285720" y="697579"/>
            <a:ext cx="7929618" cy="5160313"/>
            <a:chOff x="285728" y="784316"/>
            <a:chExt cx="6143668" cy="5160313"/>
          </a:xfrm>
        </p:grpSpPr>
        <p:sp>
          <p:nvSpPr>
            <p:cNvPr id="5" name="3 Rectángulo"/>
            <p:cNvSpPr/>
            <p:nvPr/>
          </p:nvSpPr>
          <p:spPr>
            <a:xfrm>
              <a:off x="3660585" y="1484859"/>
              <a:ext cx="911423" cy="4444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" name="4 Rectángulo"/>
            <p:cNvSpPr/>
            <p:nvPr/>
          </p:nvSpPr>
          <p:spPr>
            <a:xfrm>
              <a:off x="5198464" y="1500166"/>
              <a:ext cx="911423" cy="4444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" name="5 Rectángulo"/>
            <p:cNvSpPr/>
            <p:nvPr/>
          </p:nvSpPr>
          <p:spPr>
            <a:xfrm>
              <a:off x="500042" y="1484859"/>
              <a:ext cx="911423" cy="4444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660585" y="1484859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660585" y="2578880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660585" y="3672902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198464" y="1500166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198464" y="2594187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198464" y="3688209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00042" y="1484859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00042" y="2578880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00042" y="3672902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" name="50 Rectángulo"/>
            <p:cNvSpPr/>
            <p:nvPr/>
          </p:nvSpPr>
          <p:spPr>
            <a:xfrm>
              <a:off x="2074818" y="1484859"/>
              <a:ext cx="911423" cy="4444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" name="53 Rectángulo"/>
            <p:cNvSpPr/>
            <p:nvPr/>
          </p:nvSpPr>
          <p:spPr>
            <a:xfrm>
              <a:off x="2074818" y="1484859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" name="55 Rectángulo"/>
            <p:cNvSpPr/>
            <p:nvPr/>
          </p:nvSpPr>
          <p:spPr>
            <a:xfrm>
              <a:off x="2074818" y="3672902"/>
              <a:ext cx="911423" cy="109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" name="58 CuadroTexto"/>
            <p:cNvSpPr txBox="1"/>
            <p:nvPr/>
          </p:nvSpPr>
          <p:spPr>
            <a:xfrm>
              <a:off x="3761854" y="1912211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T2,R2</a:t>
              </a:r>
              <a:endParaRPr lang="es-EC" sz="2000" dirty="0"/>
            </a:p>
          </p:txBody>
        </p:sp>
        <p:sp>
          <p:nvSpPr>
            <p:cNvPr id="21" name="60 CuadroTexto"/>
            <p:cNvSpPr txBox="1"/>
            <p:nvPr/>
          </p:nvSpPr>
          <p:spPr>
            <a:xfrm>
              <a:off x="3761854" y="3009610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T1,R2</a:t>
              </a:r>
              <a:endParaRPr lang="es-EC" sz="2000" dirty="0"/>
            </a:p>
          </p:txBody>
        </p:sp>
        <p:sp>
          <p:nvSpPr>
            <p:cNvPr id="22" name="61 CuadroTexto"/>
            <p:cNvSpPr txBox="1"/>
            <p:nvPr/>
          </p:nvSpPr>
          <p:spPr>
            <a:xfrm>
              <a:off x="3761854" y="4086538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T1,R1</a:t>
              </a:r>
              <a:endParaRPr lang="es-EC" sz="2000" dirty="0"/>
            </a:p>
          </p:txBody>
        </p:sp>
        <p:sp>
          <p:nvSpPr>
            <p:cNvPr id="23" name="62 CuadroTexto"/>
            <p:cNvSpPr txBox="1"/>
            <p:nvPr/>
          </p:nvSpPr>
          <p:spPr>
            <a:xfrm>
              <a:off x="3761854" y="5163466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T2,R1</a:t>
              </a:r>
              <a:endParaRPr lang="es-EC" sz="2000" dirty="0"/>
            </a:p>
          </p:txBody>
        </p:sp>
        <p:sp>
          <p:nvSpPr>
            <p:cNvPr id="24" name="63 CuadroTexto"/>
            <p:cNvSpPr txBox="1"/>
            <p:nvPr/>
          </p:nvSpPr>
          <p:spPr>
            <a:xfrm>
              <a:off x="2071678" y="1912211"/>
              <a:ext cx="1071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TEST,R1</a:t>
              </a:r>
              <a:endParaRPr lang="es-EC" sz="2000" dirty="0"/>
            </a:p>
          </p:txBody>
        </p:sp>
        <p:sp>
          <p:nvSpPr>
            <p:cNvPr id="25" name="66 CuadroTexto"/>
            <p:cNvSpPr txBox="1"/>
            <p:nvPr/>
          </p:nvSpPr>
          <p:spPr>
            <a:xfrm>
              <a:off x="2071678" y="5163466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TEST,R2</a:t>
              </a:r>
              <a:endParaRPr lang="es-EC" sz="2000" dirty="0"/>
            </a:p>
          </p:txBody>
        </p:sp>
        <p:sp>
          <p:nvSpPr>
            <p:cNvPr id="26" name="67 CuadroTexto"/>
            <p:cNvSpPr txBox="1"/>
            <p:nvPr/>
          </p:nvSpPr>
          <p:spPr>
            <a:xfrm>
              <a:off x="5333490" y="5178773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T3,R1</a:t>
              </a:r>
              <a:endParaRPr lang="es-EC" sz="2000" dirty="0"/>
            </a:p>
          </p:txBody>
        </p:sp>
        <p:sp>
          <p:nvSpPr>
            <p:cNvPr id="27" name="68 CuadroTexto"/>
            <p:cNvSpPr txBox="1"/>
            <p:nvPr/>
          </p:nvSpPr>
          <p:spPr>
            <a:xfrm>
              <a:off x="5333490" y="4081373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T4,R2</a:t>
              </a:r>
              <a:endParaRPr lang="es-EC" sz="2000" dirty="0"/>
            </a:p>
          </p:txBody>
        </p:sp>
        <p:sp>
          <p:nvSpPr>
            <p:cNvPr id="28" name="69 CuadroTexto"/>
            <p:cNvSpPr txBox="1"/>
            <p:nvPr/>
          </p:nvSpPr>
          <p:spPr>
            <a:xfrm>
              <a:off x="5333490" y="3055728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T4,R1</a:t>
              </a:r>
              <a:endParaRPr lang="es-EC" sz="2000" dirty="0"/>
            </a:p>
          </p:txBody>
        </p:sp>
        <p:sp>
          <p:nvSpPr>
            <p:cNvPr id="29" name="70 CuadroTexto"/>
            <p:cNvSpPr txBox="1"/>
            <p:nvPr/>
          </p:nvSpPr>
          <p:spPr>
            <a:xfrm>
              <a:off x="5333490" y="1927518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T3,R2</a:t>
              </a:r>
              <a:endParaRPr lang="es-EC" sz="2000" dirty="0"/>
            </a:p>
          </p:txBody>
        </p:sp>
        <p:sp>
          <p:nvSpPr>
            <p:cNvPr id="30" name="71 CuadroTexto"/>
            <p:cNvSpPr txBox="1"/>
            <p:nvPr/>
          </p:nvSpPr>
          <p:spPr>
            <a:xfrm>
              <a:off x="601311" y="1912211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T5,R1</a:t>
              </a:r>
              <a:endParaRPr lang="es-EC" sz="2000" dirty="0"/>
            </a:p>
          </p:txBody>
        </p:sp>
        <p:sp>
          <p:nvSpPr>
            <p:cNvPr id="31" name="72 CuadroTexto"/>
            <p:cNvSpPr txBox="1"/>
            <p:nvPr/>
          </p:nvSpPr>
          <p:spPr>
            <a:xfrm>
              <a:off x="601311" y="3009610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T6,R1</a:t>
              </a:r>
              <a:endParaRPr lang="es-EC" sz="2000" dirty="0"/>
            </a:p>
          </p:txBody>
        </p:sp>
        <p:sp>
          <p:nvSpPr>
            <p:cNvPr id="32" name="73 CuadroTexto"/>
            <p:cNvSpPr txBox="1"/>
            <p:nvPr/>
          </p:nvSpPr>
          <p:spPr>
            <a:xfrm>
              <a:off x="601311" y="4066066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T5,R2</a:t>
              </a:r>
              <a:endParaRPr lang="es-EC" sz="2000" dirty="0"/>
            </a:p>
          </p:txBody>
        </p:sp>
        <p:sp>
          <p:nvSpPr>
            <p:cNvPr id="33" name="74 CuadroTexto"/>
            <p:cNvSpPr txBox="1"/>
            <p:nvPr/>
          </p:nvSpPr>
          <p:spPr>
            <a:xfrm>
              <a:off x="601311" y="5163466"/>
              <a:ext cx="810154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T6,R2</a:t>
              </a:r>
              <a:endParaRPr lang="es-EC" sz="2000" dirty="0"/>
            </a:p>
          </p:txBody>
        </p:sp>
        <p:sp>
          <p:nvSpPr>
            <p:cNvPr id="34" name="75 CuadroTexto"/>
            <p:cNvSpPr txBox="1"/>
            <p:nvPr/>
          </p:nvSpPr>
          <p:spPr>
            <a:xfrm>
              <a:off x="285728" y="784316"/>
              <a:ext cx="1552795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ESTANQUE 1</a:t>
              </a:r>
              <a:endParaRPr lang="es-EC" sz="2000" dirty="0"/>
            </a:p>
          </p:txBody>
        </p:sp>
        <p:sp>
          <p:nvSpPr>
            <p:cNvPr id="35" name="76 CuadroTexto"/>
            <p:cNvSpPr txBox="1"/>
            <p:nvPr/>
          </p:nvSpPr>
          <p:spPr>
            <a:xfrm>
              <a:off x="1838523" y="784316"/>
              <a:ext cx="1552795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ESTANQUE 2</a:t>
              </a:r>
              <a:endParaRPr lang="es-EC" sz="2000" dirty="0"/>
            </a:p>
          </p:txBody>
        </p:sp>
        <p:sp>
          <p:nvSpPr>
            <p:cNvPr id="36" name="77 CuadroTexto"/>
            <p:cNvSpPr txBox="1"/>
            <p:nvPr/>
          </p:nvSpPr>
          <p:spPr>
            <a:xfrm>
              <a:off x="3391318" y="784316"/>
              <a:ext cx="1552795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ESTANQUE 3</a:t>
              </a:r>
              <a:endParaRPr lang="es-EC" sz="2000" dirty="0"/>
            </a:p>
          </p:txBody>
        </p:sp>
        <p:sp>
          <p:nvSpPr>
            <p:cNvPr id="37" name="78 CuadroTexto"/>
            <p:cNvSpPr txBox="1"/>
            <p:nvPr/>
          </p:nvSpPr>
          <p:spPr>
            <a:xfrm>
              <a:off x="4876601" y="784316"/>
              <a:ext cx="1552795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2000" dirty="0" smtClean="0"/>
                <a:t>ESTANQUE 4</a:t>
              </a:r>
              <a:endParaRPr lang="es-EC" sz="20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57288" y="2643182"/>
            <a:ext cx="10001288" cy="1143000"/>
          </a:xfrm>
        </p:spPr>
        <p:txBody>
          <a:bodyPr/>
          <a:lstStyle/>
          <a:p>
            <a:r>
              <a:rPr lang="es-EC" sz="5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RESULTADOS Y DISCUSIÓN</a:t>
            </a:r>
            <a:endParaRPr lang="es-EC" sz="5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MORFOMÉTRICAS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00694" y="1214422"/>
          <a:ext cx="3503930" cy="3977186"/>
        </p:xfrm>
        <a:graphic>
          <a:graphicData uri="http://schemas.openxmlformats.org/drawingml/2006/table">
            <a:tbl>
              <a:tblPr/>
              <a:tblGrid>
                <a:gridCol w="1778000"/>
                <a:gridCol w="1725930"/>
              </a:tblGrid>
              <a:tr h="4270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Evaluaciones peso (g)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A  los 84 días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T1 P0A1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85.33 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T2 P0A2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74.32c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T3 P1A1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81.50ab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T4 P1A2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81.22ab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T5 P2A1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80.31ab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T6 P2A2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75.86bc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T7 Testigo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67.27d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-142908" y="642918"/>
            <a:ext cx="2000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Peso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5 Grupo"/>
          <p:cNvGrpSpPr/>
          <p:nvPr/>
        </p:nvGrpSpPr>
        <p:grpSpPr>
          <a:xfrm>
            <a:off x="214282" y="2786058"/>
            <a:ext cx="5072098" cy="3357586"/>
            <a:chOff x="285720" y="357166"/>
            <a:chExt cx="8001056" cy="500066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8001056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4 CuadroTexto"/>
            <p:cNvSpPr txBox="1"/>
            <p:nvPr/>
          </p:nvSpPr>
          <p:spPr>
            <a:xfrm>
              <a:off x="1357290" y="4214818"/>
              <a:ext cx="4929223" cy="366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000" dirty="0"/>
                <a:t> </a:t>
              </a:r>
              <a:r>
                <a:rPr lang="es-EC" sz="1000" dirty="0" smtClean="0"/>
                <a:t>     0          14         28        42        56       70       84</a:t>
              </a:r>
              <a:endParaRPr lang="es-EC" sz="1000" dirty="0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1428728" y="1380168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Geovany</a:t>
            </a:r>
            <a:r>
              <a:rPr lang="es-EC" dirty="0" smtClean="0"/>
              <a:t> </a:t>
            </a:r>
            <a:r>
              <a:rPr lang="es-EC" i="1" dirty="0" smtClean="0"/>
              <a:t>et al.</a:t>
            </a:r>
            <a:r>
              <a:rPr lang="es-EC" dirty="0" smtClean="0"/>
              <a:t>(2007); mostró que los probióticos pueden mejorar la alimentación, apetito y aumento de rendimiento de los peces de cría.</a:t>
            </a:r>
          </a:p>
          <a:p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MORFOMÉTRICAS</a:t>
            </a:r>
            <a:endParaRPr lang="es-EC" dirty="0"/>
          </a:p>
        </p:txBody>
      </p:sp>
      <p:grpSp>
        <p:nvGrpSpPr>
          <p:cNvPr id="5" name="5 Grupo"/>
          <p:cNvGrpSpPr/>
          <p:nvPr/>
        </p:nvGrpSpPr>
        <p:grpSpPr>
          <a:xfrm>
            <a:off x="142844" y="857232"/>
            <a:ext cx="4035136" cy="2643188"/>
            <a:chOff x="285720" y="357166"/>
            <a:chExt cx="8213148" cy="50006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8213148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4 CuadroTexto"/>
            <p:cNvSpPr txBox="1"/>
            <p:nvPr/>
          </p:nvSpPr>
          <p:spPr>
            <a:xfrm>
              <a:off x="1285852" y="4214818"/>
              <a:ext cx="5214974" cy="40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800" dirty="0"/>
                <a:t> </a:t>
              </a:r>
              <a:r>
                <a:rPr lang="es-EC" sz="800" dirty="0" smtClean="0"/>
                <a:t>       0         14        28       42       56        70          84</a:t>
              </a:r>
              <a:endParaRPr lang="es-EC" sz="800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-32" y="500042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Longitud total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429256" y="571480"/>
            <a:ext cx="27146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Longitud parcial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5 Grupo"/>
          <p:cNvGrpSpPr/>
          <p:nvPr/>
        </p:nvGrpSpPr>
        <p:grpSpPr>
          <a:xfrm>
            <a:off x="4572000" y="1000108"/>
            <a:ext cx="4286280" cy="2714644"/>
            <a:chOff x="285721" y="414328"/>
            <a:chExt cx="8143932" cy="497601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1" y="414328"/>
              <a:ext cx="8143932" cy="4976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4 CuadroTexto"/>
            <p:cNvSpPr txBox="1"/>
            <p:nvPr/>
          </p:nvSpPr>
          <p:spPr>
            <a:xfrm>
              <a:off x="1285852" y="4214817"/>
              <a:ext cx="5214974" cy="42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800" dirty="0"/>
                <a:t> </a:t>
              </a:r>
              <a:r>
                <a:rPr lang="es-EC" sz="800" dirty="0" smtClean="0"/>
                <a:t>       0       14          28         42           56        70         84</a:t>
              </a:r>
              <a:endParaRPr lang="es-EC" sz="800" dirty="0"/>
            </a:p>
          </p:txBody>
        </p:sp>
      </p:grpSp>
      <p:grpSp>
        <p:nvGrpSpPr>
          <p:cNvPr id="13" name="5 Grupo"/>
          <p:cNvGrpSpPr/>
          <p:nvPr/>
        </p:nvGrpSpPr>
        <p:grpSpPr>
          <a:xfrm>
            <a:off x="523856" y="3662764"/>
            <a:ext cx="3905268" cy="2338004"/>
            <a:chOff x="285720" y="357166"/>
            <a:chExt cx="8096288" cy="496176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57166"/>
              <a:ext cx="8096288" cy="496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4 CuadroTexto"/>
            <p:cNvSpPr txBox="1"/>
            <p:nvPr/>
          </p:nvSpPr>
          <p:spPr>
            <a:xfrm>
              <a:off x="1214413" y="4143381"/>
              <a:ext cx="5214974" cy="457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800" dirty="0"/>
                <a:t> </a:t>
              </a:r>
              <a:r>
                <a:rPr lang="es-EC" sz="800" dirty="0" smtClean="0"/>
                <a:t>    0        14         28         42       56      70         84</a:t>
              </a:r>
              <a:endParaRPr lang="es-EC" sz="800" dirty="0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3643306" y="4286256"/>
            <a:ext cx="27146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Ancho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14818"/>
            <a:ext cx="2390080" cy="15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42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1547"/>
            <a:ext cx="8229600" cy="30003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Mejorar parámetros </a:t>
            </a:r>
            <a:r>
              <a:rPr lang="es-EC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bioproductivos, morfológicos </a:t>
            </a:r>
            <a:r>
              <a:rPr lang="es-EC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tasas de supervivencia en alevines de trucha arcoiris, a través del suministro de probióticos en la alimentación y en el medio de cultivo (agua</a:t>
            </a:r>
            <a:r>
              <a:rPr lang="es-EC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s-EC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MORFOMÉTRICAS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642918"/>
          <a:ext cx="2887346" cy="2647960"/>
        </p:xfrm>
        <a:graphic>
          <a:graphicData uri="http://schemas.openxmlformats.org/drawingml/2006/table">
            <a:tbl>
              <a:tblPr/>
              <a:tblGrid>
                <a:gridCol w="962337"/>
                <a:gridCol w="962337"/>
                <a:gridCol w="962672"/>
              </a:tblGrid>
              <a:tr h="3309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Conversión alimenticia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P0A1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1.16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P0A2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1.41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T3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P1A1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1.24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T4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P1A2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1.24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T5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P2A1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1.27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T6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P2A2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1.38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bc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T7 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Testigo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1.60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572132" y="714356"/>
          <a:ext cx="2928957" cy="2821605"/>
        </p:xfrm>
        <a:graphic>
          <a:graphicData uri="http://schemas.openxmlformats.org/drawingml/2006/table">
            <a:tbl>
              <a:tblPr/>
              <a:tblGrid>
                <a:gridCol w="976206"/>
                <a:gridCol w="976206"/>
                <a:gridCol w="976545"/>
              </a:tblGrid>
              <a:tr h="3661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Índice de la Condición Corporal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164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P0A1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0.61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P0A2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0.59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T3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P1A1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0.61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T4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P1A2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0.61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T5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P2A1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0.62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T6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P2A2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0.59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T7 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Testigo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0.57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470472" y="3571876"/>
          <a:ext cx="3030222" cy="2249810"/>
        </p:xfrm>
        <a:graphic>
          <a:graphicData uri="http://schemas.openxmlformats.org/drawingml/2006/table">
            <a:tbl>
              <a:tblPr/>
              <a:tblGrid>
                <a:gridCol w="1009957"/>
                <a:gridCol w="1009957"/>
                <a:gridCol w="1010308"/>
              </a:tblGrid>
              <a:tr h="3292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Porcentaje de Mortalidad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P0A1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7.50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P0A2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7.50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T3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P1A1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10.55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T4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P1A2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13.55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T5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P2A1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3.00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T6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 P2A2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3.00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T7 </a:t>
                      </a: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Testigo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6.00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-142908" y="3357562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Conversión Alimenticia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929322" y="3714752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I.C.C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43240" y="3000372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Mortalidad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DEL MEDIO</a:t>
            </a:r>
            <a:endParaRPr lang="es-EC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849655" cy="232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-500098" y="538443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Nitritos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4810" y="500042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Nitratos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214" y="857232"/>
            <a:ext cx="3896628" cy="235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48" y="3786190"/>
            <a:ext cx="3829713" cy="23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-142908" y="3286124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Oxígeno Disponible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6248" y="3857628"/>
            <a:ext cx="485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3399"/>
                </a:solidFill>
              </a:rPr>
              <a:t>Dávila (2004), el uso de Probióticos reduce niveles de Nitritos y Nitratos en el Agua</a:t>
            </a:r>
            <a:endParaRPr lang="es-ES" b="1" dirty="0" smtClean="0">
              <a:solidFill>
                <a:srgbClr val="003399"/>
              </a:solidFill>
            </a:endParaRPr>
          </a:p>
          <a:p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785794"/>
          <a:ext cx="4286280" cy="2255840"/>
        </p:xfrm>
        <a:graphic>
          <a:graphicData uri="http://schemas.openxmlformats.org/drawingml/2006/table">
            <a:tbl>
              <a:tblPr/>
              <a:tblGrid>
                <a:gridCol w="2143140"/>
                <a:gridCol w="2143140"/>
              </a:tblGrid>
              <a:tr h="400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GRUPOS PROBIÓTICOS AGUA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TEMPERATURA (ºC)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P0 </a:t>
                      </a: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 Sin Probióticos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11.85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 5g./1000 L/agua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11.60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 10g./1000 L/agua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11.75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Testigo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11.69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14678" y="3357562"/>
          <a:ext cx="4615518" cy="2255840"/>
        </p:xfrm>
        <a:graphic>
          <a:graphicData uri="http://schemas.openxmlformats.org/drawingml/2006/table">
            <a:tbl>
              <a:tblPr/>
              <a:tblGrid>
                <a:gridCol w="2307759"/>
                <a:gridCol w="23077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GRUPOS PROBIÓTICOS AGUA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P0 </a:t>
                      </a: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 Sin Probióticos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7.70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 5g./1000 L/agua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7.65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 10g./1000 L/agua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7.67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Testigo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7.68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DEL MEDIO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572132" y="928670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Temperatura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85852" y="4000504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HEMATOLÓGICAS</a:t>
            </a:r>
            <a:endParaRPr lang="es-EC" dirty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49961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-428660" y="500042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Hematocríto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27917"/>
            <a:ext cx="4643438" cy="28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5143504" y="2571744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Hemoglobina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314" y="3871745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Según Tovar </a:t>
            </a:r>
            <a:r>
              <a:rPr lang="es-EC" i="1" dirty="0" smtClean="0"/>
              <a:t>et al.</a:t>
            </a:r>
            <a:r>
              <a:rPr lang="es-EC" dirty="0" smtClean="0"/>
              <a:t> 2002, 2004, los probióticos afectan el ecosistema intestinal estimulando los  mecanismos inmunitarios.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VARIABLES HEMATOLÓGICAS</a:t>
            </a:r>
            <a:endParaRPr lang="es-EC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33452"/>
            <a:ext cx="4610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9468"/>
            <a:ext cx="4610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-285784" y="500042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Glóbulos Blancos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72066" y="2753021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Albúmina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3786190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Por la presencia de compuestos de origen microbiano como LPS, </a:t>
            </a:r>
            <a:r>
              <a:rPr lang="es-EC" dirty="0" err="1" smtClean="0"/>
              <a:t>petidoglucanos</a:t>
            </a:r>
            <a:r>
              <a:rPr lang="es-EC" dirty="0" smtClean="0"/>
              <a:t> y β-</a:t>
            </a:r>
            <a:r>
              <a:rPr lang="es-EC" dirty="0" err="1" smtClean="0"/>
              <a:t>glucanos</a:t>
            </a:r>
            <a:r>
              <a:rPr lang="es-EC" dirty="0" smtClean="0"/>
              <a:t>; contenidos en los probióticos, se ha reportado un aumento en las actividades de macrófagos sometidos a regímenes de probióticos (</a:t>
            </a:r>
            <a:r>
              <a:rPr lang="es-EC" dirty="0" err="1" smtClean="0"/>
              <a:t>Pardio</a:t>
            </a:r>
            <a:r>
              <a:rPr lang="es-EC" dirty="0" smtClean="0"/>
              <a:t> </a:t>
            </a:r>
            <a:r>
              <a:rPr lang="es-EC" i="1" dirty="0" smtClean="0"/>
              <a:t>et al.,</a:t>
            </a:r>
            <a:r>
              <a:rPr lang="es-EC" dirty="0" smtClean="0"/>
              <a:t> 1996).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500362" y="2714620"/>
            <a:ext cx="100012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200" b="1" i="1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CONCLUSIONES </a:t>
            </a:r>
            <a:endParaRPr kumimoji="0" lang="es-EC" sz="5200" b="1" i="1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844" y="642918"/>
            <a:ext cx="90011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Todos los tratamientos, tuvieron un peso promedio similar, 42 días, a partir de ahí existen variaciones. </a:t>
            </a:r>
          </a:p>
          <a:p>
            <a:r>
              <a:rPr lang="es-EC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Los tratamientos (T1,T2,T3), de 5g/kg de balanceado presentaron valores en parámetros morfométricos.</a:t>
            </a:r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 </a:t>
            </a:r>
            <a:r>
              <a:rPr lang="es-EC" b="1" dirty="0" smtClean="0"/>
              <a:t> </a:t>
            </a:r>
            <a:endParaRPr lang="es-EC" dirty="0" smtClean="0"/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A mayor dosis de probióticos en el agua (10g/1000L agua), T5 y T6, la mortalidad fué de apenas un 3%.</a:t>
            </a:r>
          </a:p>
          <a:p>
            <a:r>
              <a:rPr lang="es-EC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A medida que se incrementó las dosis de los probióticos en el agua decrece el contenido de NO</a:t>
            </a:r>
            <a:r>
              <a:rPr lang="es-EC" baseline="-25000" dirty="0" smtClean="0"/>
              <a:t>2,</a:t>
            </a:r>
            <a:r>
              <a:rPr lang="es-EC" dirty="0" smtClean="0"/>
              <a:t> NO</a:t>
            </a:r>
            <a:r>
              <a:rPr lang="es-EC" baseline="-25000" dirty="0" smtClean="0"/>
              <a:t>3</a:t>
            </a:r>
            <a:r>
              <a:rPr lang="es-EC" dirty="0" smtClean="0"/>
              <a:t> y aumenta el O.D.</a:t>
            </a:r>
          </a:p>
          <a:p>
            <a:r>
              <a:rPr lang="es-EC" dirty="0" smtClean="0"/>
              <a:t> </a:t>
            </a:r>
          </a:p>
          <a:p>
            <a:r>
              <a:rPr lang="es-EC" b="1" dirty="0" smtClean="0"/>
              <a:t> </a:t>
            </a:r>
            <a:endParaRPr lang="es-EC" dirty="0" smtClean="0"/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No tiene un efecto directo sobre la temperatura y el pH. </a:t>
            </a:r>
          </a:p>
          <a:p>
            <a:r>
              <a:rPr lang="es-EC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Bajo la dosis baja de probiótico en el alimento  (5g/1000L), y en las dos dosis de probióticos en el balanceado (5 y 10g/Kg) T3 y T4, el Hematocríto y el contenido de Hemoglobina aumentan, mientras que los probióticos, dieron lugar a u mayor número de Glóbulos blancos y Albumina </a:t>
            </a:r>
          </a:p>
          <a:p>
            <a:r>
              <a:rPr lang="es-EC" dirty="0" smtClean="0"/>
              <a:t>  </a:t>
            </a:r>
          </a:p>
          <a:p>
            <a:r>
              <a:rPr lang="es-EC" dirty="0" smtClean="0"/>
              <a:t> </a:t>
            </a:r>
          </a:p>
          <a:p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643106" y="2643182"/>
            <a:ext cx="10001288" cy="1143000"/>
          </a:xfrm>
        </p:spPr>
        <p:txBody>
          <a:bodyPr/>
          <a:lstStyle/>
          <a:p>
            <a:r>
              <a:rPr lang="es-EC" sz="5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RECOMENDACIONES</a:t>
            </a:r>
            <a:endParaRPr lang="es-EC" sz="5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000108"/>
            <a:ext cx="78581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000" dirty="0" smtClean="0"/>
              <a:t>Se recomienda el uso del tratamiento 3 (de 5g/Kg y 5g/1000L) y el tratamiento 5 (5g/Kg  y 10g/1000L), por presentar una mejor respuesta en cuanto a parámetros morfométricos en la etapa de alevinaje de trucha arcoiris.</a:t>
            </a:r>
          </a:p>
          <a:p>
            <a:r>
              <a:rPr lang="es-EC" sz="2000" dirty="0" smtClean="0"/>
              <a:t> </a:t>
            </a:r>
          </a:p>
          <a:p>
            <a:pPr lvl="0"/>
            <a:r>
              <a:rPr lang="es-EC" sz="2000" dirty="0" smtClean="0"/>
              <a:t>Se recomienda el uso del tratamiento 5 (de 10g/1000L y 5g/Kg de) y el tratamiento 6 (de 10g/1000L y 10/Kg), por presentar los porcentajes más bajos en cuanto a mortalidad en la etapa de alevinaje. </a:t>
            </a:r>
          </a:p>
          <a:p>
            <a:r>
              <a:rPr lang="es-EC" sz="2000" dirty="0" smtClean="0"/>
              <a:t> </a:t>
            </a:r>
          </a:p>
          <a:p>
            <a:pPr lvl="0"/>
            <a:r>
              <a:rPr lang="es-EC" sz="2000" dirty="0" smtClean="0"/>
              <a:t>Se recomienda continuar con este tipo de investigaciones, sobre todo con los temas relacionados con Recirculación y Alimentación con probióticos, en las etapas de juveniles y engorde de la producción de trucha arcoiris.</a:t>
            </a:r>
          </a:p>
          <a:p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almon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3941775"/>
            <a:ext cx="109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85852" y="3929066"/>
            <a:ext cx="6126177" cy="1358900"/>
          </a:xfrm>
        </p:spPr>
        <p:txBody>
          <a:bodyPr/>
          <a:lstStyle/>
          <a:p>
            <a:r>
              <a:rPr lang="es-ES_tradnl" sz="7200" dirty="0" smtClean="0">
                <a:solidFill>
                  <a:srgbClr val="0C1C1D"/>
                </a:solidFill>
              </a:rPr>
              <a:t>GRACIAS</a:t>
            </a:r>
          </a:p>
        </p:txBody>
      </p:sp>
      <p:pic>
        <p:nvPicPr>
          <p:cNvPr id="6" name="Picture 7" descr="truch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691197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43182"/>
            <a:ext cx="8229600" cy="1143000"/>
          </a:xfrm>
        </p:spPr>
        <p:txBody>
          <a:bodyPr/>
          <a:lstStyle/>
          <a:p>
            <a:r>
              <a:rPr lang="es-EC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REVISIÓN LITERARIA</a:t>
            </a:r>
            <a:endParaRPr lang="es-EC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71414"/>
            <a:ext cx="8229600" cy="1143000"/>
          </a:xfrm>
        </p:spPr>
        <p:txBody>
          <a:bodyPr/>
          <a:lstStyle/>
          <a:p>
            <a:r>
              <a:rPr lang="es-EC" dirty="0" smtClean="0"/>
              <a:t>IMPORTANCIA DEL ALEVINAJE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49292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57158" y="571480"/>
            <a:ext cx="61752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s-EC" sz="3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C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Entre 0.5 y los 80 g.</a:t>
            </a:r>
          </a:p>
          <a:p>
            <a:pPr>
              <a:buFont typeface="Arial" pitchFamily="34" charset="0"/>
              <a:buChar char="•"/>
            </a:pPr>
            <a:r>
              <a:rPr lang="es-EC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Velocidad de crecimiento.</a:t>
            </a:r>
          </a:p>
          <a:p>
            <a:pPr>
              <a:buFont typeface="Arial" pitchFamily="34" charset="0"/>
              <a:buChar char="•"/>
            </a:pPr>
            <a:r>
              <a:rPr lang="es-EC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Altas Mortalidades.</a:t>
            </a:r>
            <a:endParaRPr lang="es-EC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1472" y="4643446"/>
            <a:ext cx="31935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50%</a:t>
            </a:r>
            <a:endParaRPr lang="es-EC" sz="3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C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Ds.</a:t>
            </a:r>
            <a:r>
              <a:rPr lang="es-EC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10-15Kg.</a:t>
            </a:r>
            <a:endParaRPr lang="es-EC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EC" dirty="0" smtClean="0"/>
              <a:t>PROBIÓTICOS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714356"/>
            <a:ext cx="18414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28596" y="714356"/>
            <a:ext cx="27830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PRO: A favor</a:t>
            </a:r>
          </a:p>
          <a:p>
            <a:r>
              <a:rPr lang="es-E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BIOS: Vida</a:t>
            </a:r>
            <a:endParaRPr lang="es-E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14678" y="2857496"/>
            <a:ext cx="638828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Ácido láctico.</a:t>
            </a:r>
            <a:endParaRPr lang="es-EC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Rango de pH y °T.</a:t>
            </a:r>
            <a:endParaRPr lang="es-EC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Tracto digestivo.</a:t>
            </a:r>
            <a:endParaRPr lang="es-EC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C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lora intestinal.</a:t>
            </a:r>
            <a:endParaRPr lang="es-EC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C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alud.</a:t>
            </a:r>
            <a:endParaRPr lang="es-EC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C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asa de crecimiento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s-EC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5058" name="Picture 2" descr="F:\biobac\DSC09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2839643" cy="3786190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724" y="714356"/>
            <a:ext cx="30285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42844" y="4572008"/>
            <a:ext cx="3071834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14"/>
            <a:ext cx="8229600" cy="1143000"/>
          </a:xfrm>
        </p:spPr>
        <p:txBody>
          <a:bodyPr/>
          <a:lstStyle/>
          <a:p>
            <a:r>
              <a:rPr lang="es-EC" dirty="0" smtClean="0"/>
              <a:t>MECANÍSMO DE ACCIÓN</a:t>
            </a:r>
            <a:endParaRPr lang="es-EC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4500594" cy="481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357554" y="714356"/>
            <a:ext cx="2000264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PATÓGENOS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2976" y="2571744"/>
            <a:ext cx="1785950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PROBIÓTICO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5008" y="2571744"/>
            <a:ext cx="2000264" cy="456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MICROFLORA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286380" y="4376188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RESPUESTA INMUNE: MACROFAGOS, LINFOCITOS , INMUNOGLOBULINA.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14876" y="3849863"/>
            <a:ext cx="3857620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LIPASAS Y </a:t>
            </a:r>
            <a:r>
              <a:rPr lang="el-GR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r>
              <a:rPr lang="es-EC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GLUCANOS.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86248" y="1420971"/>
            <a:ext cx="4643470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COMPETICIÓN NUTRIENTES, ESPACIO.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42910" y="1571612"/>
            <a:ext cx="4643470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PRODUCCIÓN: ÁCID. LÁCTICO</a:t>
            </a:r>
          </a:p>
          <a:p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BACTERIOQUININAS</a:t>
            </a:r>
          </a:p>
          <a:p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H202.</a:t>
            </a:r>
          </a:p>
          <a:p>
            <a:pPr>
              <a:lnSpc>
                <a:spcPct val="150000"/>
              </a:lnSpc>
            </a:pPr>
            <a:endParaRPr lang="es-EC" b="1" i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1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143512"/>
            <a:ext cx="2786082" cy="10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071538" y="392906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CORRECTA FUNCIÓN </a:t>
            </a:r>
          </a:p>
          <a:p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DIGESTIVA.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14282" y="4707119"/>
            <a:ext cx="3000396" cy="456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PRODCUCCIÓN MUCINA. 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2000232" y="5143512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0" y="-24"/>
            <a:ext cx="3857620" cy="456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MEC. INMUNOLÓGICOS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0" y="357166"/>
            <a:ext cx="4643470" cy="456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C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MEC. NO INMUNOLÓGICOS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80" y="71422"/>
            <a:ext cx="8229600" cy="1143000"/>
          </a:xfrm>
        </p:spPr>
        <p:txBody>
          <a:bodyPr/>
          <a:lstStyle/>
          <a:p>
            <a:r>
              <a:rPr lang="es-EC" dirty="0" smtClean="0"/>
              <a:t>PERFOSTIM S/F</a:t>
            </a:r>
            <a:endParaRPr lang="es-EC" dirty="0"/>
          </a:p>
        </p:txBody>
      </p:sp>
      <p:pic>
        <p:nvPicPr>
          <p:cNvPr id="19458" name="Picture 2" descr="F:\biobac\DSC09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57"/>
            <a:ext cx="3375446" cy="4500594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786182" y="928670"/>
          <a:ext cx="5072098" cy="4947287"/>
        </p:xfrm>
        <a:graphic>
          <a:graphicData uri="http://schemas.openxmlformats.org/drawingml/2006/table">
            <a:tbl>
              <a:tblPr/>
              <a:tblGrid>
                <a:gridCol w="1357322"/>
                <a:gridCol w="3714776"/>
              </a:tblGrid>
              <a:tr h="340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latin typeface="Times New Roman"/>
                          <a:ea typeface="Calibri"/>
                          <a:cs typeface="Times New Roman"/>
                        </a:rPr>
                        <a:t>Pediococcus acidilactici</a:t>
                      </a:r>
                      <a:r>
                        <a:rPr lang="pt-BR" sz="1400" dirty="0">
                          <a:latin typeface="Times New Roman"/>
                          <a:ea typeface="Calibri"/>
                          <a:cs typeface="Times New Roman"/>
                        </a:rPr>
                        <a:t> MA 18/5M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200x10exp9, coloniza el tracto digestivo.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Vitamina E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40000mg, Estimula la respuesta inmune.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Vitamina C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91000mg, Incrementa la resistencia al estrés.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Selenio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200mg, Propiedades antioxidantes que disminuyen radicales libres.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latin typeface="Times New Roman"/>
                          <a:ea typeface="Calibri"/>
                          <a:cs typeface="Times New Roman"/>
                        </a:rPr>
                        <a:t>Betaína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Propiedades antioxidantes que disminuyen radicales libres.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Sustrato prebiótico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Desarrolla la flora intestinal disminuyendo agentes patógenos.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3" descr="Esterilla"/>
          <p:cNvSpPr>
            <a:spLocks noChangeArrowheads="1"/>
          </p:cNvSpPr>
          <p:nvPr/>
        </p:nvSpPr>
        <p:spPr bwMode="auto">
          <a:xfrm>
            <a:off x="2071670" y="2122497"/>
            <a:ext cx="4178299" cy="26638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56" y="71414"/>
            <a:ext cx="8229600" cy="1143000"/>
          </a:xfrm>
        </p:spPr>
        <p:txBody>
          <a:bodyPr/>
          <a:lstStyle/>
          <a:p>
            <a:r>
              <a:rPr lang="es-EC" dirty="0" smtClean="0"/>
              <a:t>RECIRCULACIÓN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-3071866" y="500042"/>
          <a:ext cx="14716228" cy="619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2681304" y="2786058"/>
            <a:ext cx="4248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NITRATOS        NITRITOS</a:t>
            </a:r>
            <a:endParaRPr lang="es-A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O2</a:t>
            </a: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pH	Tº	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975</Words>
  <Application>Microsoft Office PowerPoint</Application>
  <PresentationFormat>Presentación en pantalla (4:3)</PresentationFormat>
  <Paragraphs>366</Paragraphs>
  <Slides>39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Diseño predeterminado</vt:lpstr>
      <vt:lpstr>CorelDRAW</vt:lpstr>
      <vt:lpstr>Presentación de PowerPoint</vt:lpstr>
      <vt:lpstr>INTRODUCCIÓN</vt:lpstr>
      <vt:lpstr>OBJETIVO</vt:lpstr>
      <vt:lpstr>REVISIÓN LITERARIA</vt:lpstr>
      <vt:lpstr>IMPORTANCIA DEL ALEVINAJE</vt:lpstr>
      <vt:lpstr>PROBIÓTICOS</vt:lpstr>
      <vt:lpstr>MECANÍSMO DE ACCIÓN</vt:lpstr>
      <vt:lpstr>PERFOSTIM S/F</vt:lpstr>
      <vt:lpstr>RECIRCULACIÓN</vt:lpstr>
      <vt:lpstr>MATERIALES Y MÉTODOS</vt:lpstr>
      <vt:lpstr>UBICACIÓN Y CARACTERÍSTICAS</vt:lpstr>
      <vt:lpstr>RECIRCULACIÓN</vt:lpstr>
      <vt:lpstr>RECIRCULACIÓN</vt:lpstr>
      <vt:lpstr>RECIRCULACIÓN</vt:lpstr>
      <vt:lpstr>PROBIÓTICO EN EL ALIMENTO</vt:lpstr>
      <vt:lpstr>PROBIÓTICO  EN EL ALIMENTO</vt:lpstr>
      <vt:lpstr>ANÁLISIS HEMATOLÓGICOS</vt:lpstr>
      <vt:lpstr>ANÁLISIS HEMATOLÓGICOS</vt:lpstr>
      <vt:lpstr>ANÁLISIS HEMATOLÓGICOS</vt:lpstr>
      <vt:lpstr>ANÁLISIS HEMATOLÓGICOS</vt:lpstr>
      <vt:lpstr>ANÁLISIS HEMATOLÓGICOS</vt:lpstr>
      <vt:lpstr>ANÁLISIS HEMATOLÓGICOS</vt:lpstr>
      <vt:lpstr>TRATAMIENTOS</vt:lpstr>
      <vt:lpstr>RECIRCULACIÓN</vt:lpstr>
      <vt:lpstr>TRATAMIENTOS</vt:lpstr>
      <vt:lpstr>TRATAMIENTOS</vt:lpstr>
      <vt:lpstr>RESULTADOS Y DISCUSIÓN</vt:lpstr>
      <vt:lpstr>VARIABLES MORFOMÉTRICAS</vt:lpstr>
      <vt:lpstr>VARIABLES MORFOMÉTRICAS</vt:lpstr>
      <vt:lpstr>VARIABLES MORFOMÉTRICAS</vt:lpstr>
      <vt:lpstr>VARIABLES DEL MEDIO</vt:lpstr>
      <vt:lpstr>VARIABLES DEL MEDIO</vt:lpstr>
      <vt:lpstr>VARIABLES HEMATOLÓGICAS</vt:lpstr>
      <vt:lpstr>VARIABLES HEMATOLÓGICAS</vt:lpstr>
      <vt:lpstr>Presentación de PowerPoint</vt:lpstr>
      <vt:lpstr>CONCLUSIONES</vt:lpstr>
      <vt:lpstr>RECOMENDACIONES</vt:lpstr>
      <vt:lpstr>RECOMENDACIONES</vt:lpstr>
      <vt:lpstr>GRACIAS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User</cp:lastModifiedBy>
  <cp:revision>91</cp:revision>
  <dcterms:created xsi:type="dcterms:W3CDTF">2008-02-13T16:07:44Z</dcterms:created>
  <dcterms:modified xsi:type="dcterms:W3CDTF">2014-03-11T16:24:24Z</dcterms:modified>
</cp:coreProperties>
</file>