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1" r:id="rId3"/>
    <p:sldId id="280" r:id="rId4"/>
    <p:sldId id="302" r:id="rId5"/>
    <p:sldId id="309" r:id="rId6"/>
    <p:sldId id="285" r:id="rId7"/>
    <p:sldId id="314" r:id="rId8"/>
    <p:sldId id="324" r:id="rId9"/>
    <p:sldId id="325" r:id="rId10"/>
    <p:sldId id="328" r:id="rId11"/>
    <p:sldId id="321" r:id="rId12"/>
    <p:sldId id="329" r:id="rId13"/>
    <p:sldId id="312" r:id="rId14"/>
    <p:sldId id="322" r:id="rId15"/>
    <p:sldId id="287" r:id="rId16"/>
    <p:sldId id="294" r:id="rId17"/>
    <p:sldId id="276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BE7C"/>
    <a:srgbClr val="55AB59"/>
    <a:srgbClr val="79B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8" autoAdjust="0"/>
    <p:restoredTop sz="94660"/>
  </p:normalViewPr>
  <p:slideViewPr>
    <p:cSldViewPr>
      <p:cViewPr>
        <p:scale>
          <a:sx n="107" d="100"/>
          <a:sy n="107" d="100"/>
        </p:scale>
        <p:origin x="-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ersonal\Tesis\grafico%20de%20encuest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ersonal\Tesis\grafico%20de%20encues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344466316710406"/>
          <c:y val="0.12269685039370079"/>
          <c:w val="0.31655533683289588"/>
          <c:h val="0.8773031496062991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Hoja1!$A$4:$A$8</c:f>
              <c:strCache>
                <c:ptCount val="5"/>
                <c:pt idx="0">
                  <c:v>Gestión estratégica de tecnologías de información y comunicaciones</c:v>
                </c:pt>
                <c:pt idx="1">
                  <c:v>Gestión de soporte técnico</c:v>
                </c:pt>
                <c:pt idx="2">
                  <c:v>Administración de servicios de redes y comunicaciones</c:v>
                </c:pt>
                <c:pt idx="3">
                  <c:v>Desarrollo, implementación y mantenimiento de aplicativos</c:v>
                </c:pt>
                <c:pt idx="4">
                  <c:v>Administración de  aplicativos y bases de datos</c:v>
                </c:pt>
              </c:strCache>
            </c:strRef>
          </c:cat>
          <c:val>
            <c:numRef>
              <c:f>Hoja1!$B$4:$B$8</c:f>
              <c:numCache>
                <c:formatCode>0.000</c:formatCode>
                <c:ptCount val="5"/>
                <c:pt idx="0">
                  <c:v>0.64612114771519658</c:v>
                </c:pt>
                <c:pt idx="1">
                  <c:v>0.58806865522412932</c:v>
                </c:pt>
                <c:pt idx="2">
                  <c:v>0.87871335825300012</c:v>
                </c:pt>
                <c:pt idx="3">
                  <c:v>0.73539928486293205</c:v>
                </c:pt>
                <c:pt idx="4">
                  <c:v>0.82423580786026196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0.02325</cdr:x>
      <cdr:y>0.84683</cdr:y>
    </cdr:from>
    <cdr:to>
      <cdr:x>0.43189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2908" y="3096344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C" sz="1100" dirty="0"/>
        </a:p>
      </cdr:txBody>
    </cdr:sp>
  </cdr:relSizeAnchor>
  <cdr:relSizeAnchor xmlns:cdr="http://schemas.openxmlformats.org/drawingml/2006/chartDrawing">
    <cdr:from>
      <cdr:x>0.07774</cdr:x>
      <cdr:y>0.85336</cdr:y>
    </cdr:from>
    <cdr:to>
      <cdr:x>0.54768</cdr:x>
      <cdr:y>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10940" y="2808312"/>
          <a:ext cx="2484276" cy="4825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_tradnl" dirty="0" smtClean="0">
              <a:latin typeface="+mn-lt"/>
              <a:ea typeface="+mn-ea"/>
              <a:cs typeface="+mn-cs"/>
            </a:rPr>
            <a:t>Índice de tiempo de agregación de valor de los procesos de UTIC: </a:t>
          </a:r>
          <a:r>
            <a:rPr lang="es-ES_tradnl" b="1" dirty="0" smtClean="0"/>
            <a:t>0,718</a:t>
          </a:r>
          <a:endParaRPr lang="es-EC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2407C-2FF6-4699-8054-1798EF26EE64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623EF-ECB5-4914-9259-33A6FFB9EA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553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570FA-EF98-4C80-85B9-93A1C437B0DB}" type="datetimeFigureOut">
              <a:rPr lang="es-EC" smtClean="0"/>
              <a:t>12/02/2014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294D3-D685-4359-A142-89836265FD9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714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62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16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18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73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88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48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94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9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9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41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2F80-CDAD-4436-937A-CFB2B0ED90BE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E3D9-02AB-4180-80A9-3C62D39DF36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05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Nueva carpeta\Respaldar\Mis Documentos\patuca\Tesis SGCP\Perfil\Fondos\fondo presentacion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2434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</p:spPr>
        <p:txBody>
          <a:bodyPr>
            <a:normAutofit fontScale="90000"/>
          </a:bodyPr>
          <a:lstStyle/>
          <a:p>
            <a:r>
              <a:rPr lang="es-EC" sz="5300" b="1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>ESCUELA POLITÉCNICA DEL EJERCITO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de la Calidad y Productividad </a:t>
            </a:r>
            <a:r>
              <a:rPr 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200" b="1" dirty="0"/>
              <a:t>TEMA: “OPTIMIZACIÓN DEL SISTEMA DE GESTIÓN DE LA UNIDAD DE TECNOLOGÍAS DE INFORMACIÓN Y COMUNICACIONES DE LA ESPE.”</a:t>
            </a:r>
            <a:r>
              <a:rPr lang="es-EC" sz="2200" dirty="0"/>
              <a:t/>
            </a:r>
            <a:br>
              <a:rPr lang="es-EC" sz="2200" dirty="0"/>
            </a:b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7056784" cy="1273696"/>
          </a:xfrm>
        </p:spPr>
        <p:txBody>
          <a:bodyPr>
            <a:normAutofit fontScale="85000" lnSpcReduction="20000"/>
          </a:bodyPr>
          <a:lstStyle/>
          <a:p>
            <a:pPr algn="l"/>
            <a:endParaRPr lang="es-EC" dirty="0" smtClean="0"/>
          </a:p>
          <a:p>
            <a:pPr algn="l"/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Ing. Alexandra García</a:t>
            </a:r>
          </a:p>
          <a:p>
            <a:pPr algn="l"/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Ing. Patricia Nogales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136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44624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6512" y="54868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PLAN DE MEJORAMIENTO</a:t>
            </a: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14344"/>
              </p:ext>
            </p:extLst>
          </p:nvPr>
        </p:nvGraphicFramePr>
        <p:xfrm>
          <a:off x="1403649" y="1731639"/>
          <a:ext cx="7200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5112568"/>
              </a:tblGrid>
              <a:tr h="1569100">
                <a:tc rowSpan="3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b="0" dirty="0" smtClean="0">
                          <a:solidFill>
                            <a:schemeClr val="tx1"/>
                          </a:solidFill>
                        </a:rPr>
                        <a:t>Actualizar</a:t>
                      </a:r>
                      <a:r>
                        <a:rPr lang="es-EC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C" sz="1400" b="0" dirty="0" smtClean="0">
                          <a:solidFill>
                            <a:schemeClr val="tx1"/>
                          </a:solidFill>
                        </a:rPr>
                        <a:t> procesos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b="0" dirty="0" smtClean="0">
                          <a:solidFill>
                            <a:schemeClr val="tx1"/>
                          </a:solidFill>
                        </a:rPr>
                        <a:t>Definir procedimientos y políticas</a:t>
                      </a:r>
                      <a:r>
                        <a:rPr lang="es-EC" sz="1400" b="0" baseline="0" dirty="0" smtClean="0">
                          <a:solidFill>
                            <a:schemeClr val="tx1"/>
                          </a:solidFill>
                        </a:rPr>
                        <a:t> para documentación y registro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b="0" dirty="0" smtClean="0">
                          <a:solidFill>
                            <a:schemeClr val="tx1"/>
                          </a:solidFill>
                        </a:rPr>
                        <a:t>Analizar</a:t>
                      </a:r>
                      <a:r>
                        <a:rPr lang="es-EC" sz="1400" b="0" baseline="0" dirty="0" smtClean="0">
                          <a:solidFill>
                            <a:schemeClr val="tx1"/>
                          </a:solidFill>
                        </a:rPr>
                        <a:t> y definir requerimientos de elementos, materiales y repuestos</a:t>
                      </a:r>
                      <a:endParaRPr lang="es-EC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b="0" dirty="0" smtClean="0">
                          <a:solidFill>
                            <a:schemeClr val="tx1"/>
                          </a:solidFill>
                        </a:rPr>
                        <a:t>Analizar y solicitar</a:t>
                      </a:r>
                      <a:r>
                        <a:rPr lang="es-EC" sz="1400" b="0" baseline="0" dirty="0" smtClean="0">
                          <a:solidFill>
                            <a:schemeClr val="tx1"/>
                          </a:solidFill>
                        </a:rPr>
                        <a:t> la definición de políticas y  procedimientos académicos institucionales</a:t>
                      </a:r>
                      <a:endParaRPr lang="es-EC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57875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b="0" dirty="0" smtClean="0">
                          <a:solidFill>
                            <a:schemeClr val="tx1"/>
                          </a:solidFill>
                        </a:rPr>
                        <a:t>Implementar herramienta</a:t>
                      </a:r>
                      <a:r>
                        <a:rPr lang="es-EC" sz="1400" b="0" baseline="0" dirty="0" smtClean="0">
                          <a:solidFill>
                            <a:schemeClr val="tx1"/>
                          </a:solidFill>
                        </a:rPr>
                        <a:t> automatizada para solicitudes de soporte</a:t>
                      </a:r>
                      <a:endParaRPr lang="es-EC" sz="14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dirty="0" smtClean="0"/>
                        <a:t>Implementar</a:t>
                      </a:r>
                      <a:r>
                        <a:rPr lang="es-EC" sz="1400" baseline="0" dirty="0" smtClean="0"/>
                        <a:t> ámbito de pruebas para garantizar la disponibilidad de los servicios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baseline="0" dirty="0" smtClean="0"/>
                        <a:t>Solicitar la construcción de infraestructura física adecuada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baseline="0" dirty="0" smtClean="0"/>
                        <a:t>Capacitar al usuario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4665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baseline="0" dirty="0" smtClean="0"/>
                        <a:t>Capacitar al personal técnico</a:t>
                      </a:r>
                      <a:endParaRPr lang="es-EC" sz="14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dirty="0" smtClean="0"/>
                        <a:t>Establecer</a:t>
                      </a:r>
                      <a:r>
                        <a:rPr lang="es-EC" sz="1400" baseline="0" dirty="0" smtClean="0"/>
                        <a:t> estándares de atención al usuario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400" baseline="0" dirty="0" smtClean="0"/>
                        <a:t>Socializar el catálogo de servicios de la UTIC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400" dirty="0" smtClean="0"/>
                        <a:t>Implementar</a:t>
                      </a:r>
                      <a:r>
                        <a:rPr lang="es-EC" sz="1400" baseline="0" dirty="0" smtClean="0"/>
                        <a:t> procedimiento para el manejo de quejas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s-EC" sz="14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18 Rectángulo"/>
          <p:cNvSpPr/>
          <p:nvPr/>
        </p:nvSpPr>
        <p:spPr>
          <a:xfrm>
            <a:off x="1547664" y="2263512"/>
            <a:ext cx="16561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C" sz="1400" dirty="0"/>
              <a:t>Bajo índice de tiempo de agregación de valor de los procesos de la </a:t>
            </a:r>
            <a:r>
              <a:rPr lang="es-EC" sz="1400" dirty="0" smtClean="0"/>
              <a:t>UTIC</a:t>
            </a:r>
          </a:p>
          <a:p>
            <a:pPr lvl="0" algn="just"/>
            <a:endParaRPr lang="es-EC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sz="1400" dirty="0"/>
              <a:t>Bajo nivel de satisfacción de los usuarios</a:t>
            </a:r>
          </a:p>
          <a:p>
            <a:pPr lvl="0" algn="just"/>
            <a:endParaRPr lang="es-EC" sz="1400" dirty="0" smtClean="0"/>
          </a:p>
          <a:p>
            <a:pPr lvl="0" algn="just"/>
            <a:endParaRPr lang="es-EC" sz="1400" dirty="0"/>
          </a:p>
        </p:txBody>
      </p:sp>
      <p:sp>
        <p:nvSpPr>
          <p:cNvPr id="7" name="6 Abrir llave"/>
          <p:cNvSpPr/>
          <p:nvPr/>
        </p:nvSpPr>
        <p:spPr>
          <a:xfrm>
            <a:off x="3203848" y="1772815"/>
            <a:ext cx="432048" cy="4032449"/>
          </a:xfrm>
          <a:prstGeom prst="leftBrace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2 Rectángulo redondeado"/>
          <p:cNvSpPr/>
          <p:nvPr/>
        </p:nvSpPr>
        <p:spPr>
          <a:xfrm>
            <a:off x="1403649" y="1412776"/>
            <a:ext cx="2016224" cy="360040"/>
          </a:xfrm>
          <a:prstGeom prst="roundRect">
            <a:avLst/>
          </a:prstGeom>
          <a:solidFill>
            <a:srgbClr val="A2BE7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Problema</a:t>
            </a:r>
            <a:endParaRPr lang="es-EC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3419873" y="1412776"/>
            <a:ext cx="5184575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Acciones 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67173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71400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6512" y="86051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_tradn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DEFINICIÓN DE INDICADORES</a:t>
            </a:r>
            <a:endParaRPr lang="es-ES_tradnl" sz="3200" b="1" dirty="0">
              <a:solidFill>
                <a:schemeClr val="tx1">
                  <a:lumMod val="65000"/>
                  <a:lumOff val="35000"/>
                </a:schemeClr>
              </a:solidFill>
              <a:latin typeface="ZapfHumnst BT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071"/>
              </p:ext>
            </p:extLst>
          </p:nvPr>
        </p:nvGraphicFramePr>
        <p:xfrm>
          <a:off x="899592" y="1495325"/>
          <a:ext cx="7496049" cy="4525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081"/>
                <a:gridCol w="1512207"/>
                <a:gridCol w="2358880"/>
                <a:gridCol w="2544881"/>
              </a:tblGrid>
              <a:tr h="377164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PROCESO</a:t>
                      </a:r>
                      <a:endParaRPr lang="es-EC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 DEL INDICADOR</a:t>
                      </a:r>
                      <a:endParaRPr lang="es-EC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DESCRIPCIÓN DEL INDICADOR</a:t>
                      </a:r>
                      <a:endParaRPr lang="es-EC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FORMA DE CÁLCULO/FORMA DE MEDICIÓN</a:t>
                      </a:r>
                      <a:endParaRPr lang="es-EC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280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>
                          <a:effectLst/>
                        </a:rPr>
                        <a:t>Gestión Estratégica de Tecnologías de Información y Comunicaciones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1000" u="none" strike="noStrike" dirty="0">
                          <a:effectLst/>
                        </a:rPr>
                        <a:t>% de efectividad del plan de contingencia ante riesgos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Mide el porcentaje de efectividad que tienen el plan de contingencia ante los riesgos identificados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No. de ítems aplicados exitosamente /No. Total de ítems del plan </a:t>
                      </a:r>
                      <a:r>
                        <a:rPr lang="es-EC" sz="1000" u="none" strike="noStrike" dirty="0" smtClean="0">
                          <a:effectLst/>
                        </a:rPr>
                        <a:t>de contingencia </a:t>
                      </a:r>
                      <a:r>
                        <a:rPr lang="es-EC" sz="1000" u="none" strike="noStrike" dirty="0">
                          <a:effectLst/>
                        </a:rPr>
                        <a:t>x 100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591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% </a:t>
                      </a:r>
                      <a:r>
                        <a:rPr lang="es-EC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es-EC" sz="1000" u="none" strike="noStrike" dirty="0">
                          <a:effectLst/>
                        </a:rPr>
                        <a:t> proyectos a tiempo y dentro del presupuesto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Mide el % de proyectos entregados a tiempo y que están  dentro del presupuesto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No. de proyectos realizados a  tiempo  y considerados en el presupuesto planificado /No. Total de proyectos planificados x 100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785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 dirty="0">
                          <a:effectLst/>
                        </a:rPr>
                        <a:t>Gestión de Soporte Técnico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% de satisfacción de usuarios a quienes se les brindó servicio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Mide el porcentaje de usuarios satisfechos con el servicio recibido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No. de usuarios satisfechos /No. Total de usuarios atendidos x 100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048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% de usuarios satisfechos con el tiempo de respuesta  del servicio recibido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Mide el porcentaje de usuarios satisfechos con la agilidad  de respuesta de TI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No. de usuarios satisfechos con el tiempo de respuesta/No. Total de usuarios atendidos x 100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0906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% de solicitudes atendidas eficientemente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Mide el porcentaje de solicitudes atendidos  eficientemente  en relación a todas las solicitudes recibidas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No. de solicitudes atendidas de acuerdo a lo planificado /No. total de solicitudes x100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4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 dirty="0">
                          <a:effectLst/>
                        </a:rPr>
                        <a:t>Administración de Servicios de Redes y Comunicaciones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Índice de operatividad de la infraestructura instalada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Evalúa la relación entre los equipos que están funcionando satisfactoriamente y el total de equipos instalados incluidos los no funcionales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No. de equipos funcionando satisfactoriamente/No. Total de equipos instalados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94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% de componentes de infraestructura de TI obsoletos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Mide el porcentaje de infraestructura de TI que no soportan requerimientos mínimos de funcionalidad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No. Total de componentes de TI obsoletos/No. Total de componentes de TI x 100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4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71400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6512" y="86051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DEFINICIÓN DE INDICADORES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1046"/>
              </p:ext>
            </p:extLst>
          </p:nvPr>
        </p:nvGraphicFramePr>
        <p:xfrm>
          <a:off x="762000" y="1862138"/>
          <a:ext cx="7620001" cy="327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411"/>
                <a:gridCol w="1309380"/>
                <a:gridCol w="2628605"/>
                <a:gridCol w="2628605"/>
              </a:tblGrid>
              <a:tr h="414734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PROCESO</a:t>
                      </a:r>
                      <a:endParaRPr lang="es-EC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 DEL INDICADOR</a:t>
                      </a:r>
                      <a:endParaRPr lang="es-EC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DESCRIPCIÓN DEL INDICADOR</a:t>
                      </a:r>
                      <a:endParaRPr lang="es-EC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FORMA DE CÁLCULO/FORMA DE MEDICIÓN</a:t>
                      </a:r>
                      <a:endParaRPr lang="es-EC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 rowSpan="2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C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s-EC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Implantación y Mantenimiento de aplicativos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C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de cumplimiento en el desarrollo de aplicativos  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C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Mide el porcentaje de  cumplimiento en el desarrollo de aplicativos de acuerdo al total de aplicativos planificados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C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 de aplicativos desarrollados/No. Total de aplicativos planificadas x 100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C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de cambios  considerados soluciones de emergencia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C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Mide el porcentaje de cambios emergentes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C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 de cambios emergentes /No. Total de cambios realizados x 100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91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>
                          <a:effectLst/>
                        </a:rPr>
                        <a:t>Administración de Aplicativos y Base de Datos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Índice de operatividad de aplicativos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Evalúa la relación entre los aplicativos que están funcionando satisfactoriamente y el total de aplicativos existentes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No. de aplicativos funcionando correctamente/No. total de aplicativos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0485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Índice de quejas de los usuarios por integridad de datos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Evalúa la cantidad de quejas  de los usuarios afectados por la integridad de los datos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000" u="none" strike="noStrike" dirty="0">
                          <a:effectLst/>
                        </a:rPr>
                        <a:t>No. de quejas por integridad de datos/No. Total de quejas presentadas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36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16632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6512" y="86051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_tradn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SIMULACIÓN DEL PROCESO MEJORADO</a:t>
            </a:r>
            <a:endParaRPr lang="es-ES_tradnl" sz="3200" b="1" dirty="0">
              <a:solidFill>
                <a:schemeClr val="tx1"/>
              </a:solidFill>
              <a:latin typeface="ZapfHumnst BT" pitchFamily="34" charset="0"/>
            </a:endParaRPr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133917"/>
              </p:ext>
            </p:extLst>
          </p:nvPr>
        </p:nvGraphicFramePr>
        <p:xfrm>
          <a:off x="2411760" y="31409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7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749570"/>
            <a:ext cx="7810500" cy="419925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accent1"/>
            </a:outerShdw>
          </a:effectLst>
        </p:spPr>
      </p:pic>
    </p:spTree>
    <p:extLst>
      <p:ext uri="{BB962C8B-B14F-4D97-AF65-F5344CB8AC3E}">
        <p14:creationId xmlns:p14="http://schemas.microsoft.com/office/powerpoint/2010/main" val="278216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16632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6512" y="86051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ANÁLISIS DE RESULTADOS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34463"/>
            <a:ext cx="4327173" cy="250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34463"/>
            <a:ext cx="2952328" cy="248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26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7" y="260648"/>
            <a:ext cx="9144000" cy="6858000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34380" y="764704"/>
            <a:ext cx="80752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CONCLUSIONES </a:t>
            </a:r>
          </a:p>
          <a:p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899592" y="1541105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_tradnl" dirty="0"/>
              <a:t>Los procesos de la UTIC documentados en el sistema de gestión de la calidad de la Universidad de las Fuerzas Armadas – ESPE, en su mayoría no son cumplidos, algunos se encuentran desactualizados y en ciertos casos la diagramación no posee numeración </a:t>
            </a:r>
            <a:r>
              <a:rPr lang="es-ES_tradnl" dirty="0" smtClean="0"/>
              <a:t>secuencial.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ES_tradnl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_tradnl" dirty="0" smtClean="0"/>
              <a:t>A </a:t>
            </a:r>
            <a:r>
              <a:rPr lang="es-ES_tradnl" dirty="0"/>
              <a:t>través del análisis de valor agregado realizado a los procesos de la UTIC, se determinó que el índice total de tiempo de agregación de valor de los procesos es de 0,718.</a:t>
            </a:r>
            <a:r>
              <a:rPr lang="es-ES_tradnl" i="1" dirty="0"/>
              <a:t> </a:t>
            </a:r>
            <a:endParaRPr lang="es-ES_tradnl" i="1" dirty="0" smtClean="0"/>
          </a:p>
          <a:p>
            <a:pPr lvl="0"/>
            <a:endParaRPr lang="es-ES_tradnl" i="1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/>
              <a:t>Como </a:t>
            </a:r>
            <a:r>
              <a:rPr lang="es-ES" dirty="0"/>
              <a:t>resultado de la encuesta realizada al personal de planta de la </a:t>
            </a:r>
            <a:r>
              <a:rPr lang="es-ES_tradnl" dirty="0"/>
              <a:t>Universidad de las Fuerzas Armadas – ESPE</a:t>
            </a:r>
            <a:r>
              <a:rPr lang="es-ES" dirty="0"/>
              <a:t>, se determinó que el 38,07% de los encuestados están conformes con el servicio brindado por la UTIC y  el 59,66% no están </a:t>
            </a:r>
            <a:r>
              <a:rPr lang="es-ES" dirty="0" smtClean="0"/>
              <a:t>satisfechos.</a:t>
            </a:r>
          </a:p>
          <a:p>
            <a:pPr lvl="0"/>
            <a:endParaRPr lang="es-ES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_tradnl" dirty="0" smtClean="0"/>
              <a:t>La </a:t>
            </a:r>
            <a:r>
              <a:rPr lang="es-ES_tradnl" dirty="0"/>
              <a:t>UTIC carece de estándares para  la prestación ágil y oportuna de los servicios, influyendo directamente en la satisfacción del cliente.</a:t>
            </a:r>
            <a:endParaRPr lang="es-EC" dirty="0"/>
          </a:p>
          <a:p>
            <a:pPr lvl="0"/>
            <a:endParaRPr lang="es-EC" dirty="0"/>
          </a:p>
          <a:p>
            <a:pPr marL="285750" lvl="0" indent="-285750">
              <a:buFont typeface="Wingdings" pitchFamily="2" charset="2"/>
              <a:buChar char="ü"/>
            </a:pPr>
            <a:endParaRPr lang="es-ES_tradnl" dirty="0" smtClean="0"/>
          </a:p>
          <a:p>
            <a:pPr lvl="0"/>
            <a:endParaRPr lang="es-EC" dirty="0"/>
          </a:p>
          <a:p>
            <a:pPr marL="285750" lvl="0" indent="-285750">
              <a:buFont typeface="Wingdings" pitchFamily="2" charset="2"/>
              <a:buChar char="ü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3826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180" y="266808"/>
            <a:ext cx="9144000" cy="6858000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57200" y="677215"/>
            <a:ext cx="80752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RECOMENDACIONES </a:t>
            </a:r>
          </a:p>
          <a:p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1115616" y="1484784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_tradnl" dirty="0"/>
              <a:t>Se recomienda la actualización de procesos, para  elevar el nivel de desempeño y cumplir con los objetivos de la </a:t>
            </a:r>
            <a:r>
              <a:rPr lang="es-ES_tradnl" dirty="0" smtClean="0"/>
              <a:t>UTIC.</a:t>
            </a:r>
          </a:p>
          <a:p>
            <a:pPr lvl="0"/>
            <a:endParaRPr lang="es-EC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C" dirty="0" smtClean="0"/>
              <a:t>Es </a:t>
            </a:r>
            <a:r>
              <a:rPr lang="es-EC" dirty="0"/>
              <a:t>necesario definir e  implementar  estándares para  mejorar el desempeño de los procesos de la UTIC y  la atención al </a:t>
            </a:r>
            <a:r>
              <a:rPr lang="es-EC" dirty="0" smtClean="0"/>
              <a:t>usuario.</a:t>
            </a:r>
          </a:p>
          <a:p>
            <a:pPr lvl="0"/>
            <a:endParaRPr lang="es-EC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/>
              <a:t>Para </a:t>
            </a:r>
            <a:r>
              <a:rPr lang="es-ES" dirty="0"/>
              <a:t>elevar el nivel de satisfacción de los usuarios, se recomienda  aplicar las acciones propuestas en este proyecto y posteriormente volver a evaluar y continuar con el ciclo de </a:t>
            </a:r>
            <a:r>
              <a:rPr lang="es-ES" dirty="0" smtClean="0"/>
              <a:t>mejora.</a:t>
            </a:r>
          </a:p>
          <a:p>
            <a:pPr lvl="0"/>
            <a:endParaRPr lang="es-ES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C" dirty="0" smtClean="0"/>
              <a:t>Los </a:t>
            </a:r>
            <a:r>
              <a:rPr lang="es-EC" dirty="0"/>
              <a:t>indicadores existentes y los definidos en  este proyecto  deben ser aplicados y evaluados en forma </a:t>
            </a:r>
            <a:r>
              <a:rPr lang="es-EC" dirty="0" smtClean="0"/>
              <a:t>permanente.</a:t>
            </a:r>
          </a:p>
          <a:p>
            <a:pPr lvl="0"/>
            <a:endParaRPr lang="es-EC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C" dirty="0" smtClean="0"/>
              <a:t>Se </a:t>
            </a:r>
            <a:r>
              <a:rPr lang="es-EC" dirty="0"/>
              <a:t>recomienda aplicar el plan de mejoramiento propuesto en el presente proyecto  y considerar como plan piloto la simulación realizada al proceso gestión de soporte técnico para los demás procesos de la UTIC.</a:t>
            </a:r>
          </a:p>
          <a:p>
            <a:r>
              <a:rPr lang="es-EC" dirty="0"/>
              <a:t/>
            </a:r>
            <a:br>
              <a:rPr lang="es-EC" dirty="0"/>
            </a:br>
            <a:r>
              <a:rPr lang="es-EC" dirty="0"/>
              <a:t> </a:t>
            </a:r>
          </a:p>
          <a:p>
            <a:pPr lvl="0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1937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7739"/>
            <a:ext cx="9144000" cy="6858000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013373" y="2564904"/>
            <a:ext cx="730304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s-EC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Gracias por su atención!</a:t>
            </a:r>
            <a:endParaRPr lang="es-EC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118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7" y="27384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35532" y="643335"/>
            <a:ext cx="8408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OBJETIVOS:</a:t>
            </a:r>
          </a:p>
        </p:txBody>
      </p:sp>
      <p:grpSp>
        <p:nvGrpSpPr>
          <p:cNvPr id="85059" name="Group 67"/>
          <p:cNvGrpSpPr>
            <a:grpSpLocks/>
          </p:cNvGrpSpPr>
          <p:nvPr/>
        </p:nvGrpSpPr>
        <p:grpSpPr bwMode="auto">
          <a:xfrm>
            <a:off x="4422031" y="544816"/>
            <a:ext cx="4612707" cy="4786312"/>
            <a:chOff x="2093" y="369"/>
            <a:chExt cx="3550" cy="3916"/>
          </a:xfrm>
        </p:grpSpPr>
        <p:grpSp>
          <p:nvGrpSpPr>
            <p:cNvPr id="5134" name="Group 4"/>
            <p:cNvGrpSpPr>
              <a:grpSpLocks/>
            </p:cNvGrpSpPr>
            <p:nvPr/>
          </p:nvGrpSpPr>
          <p:grpSpPr bwMode="auto">
            <a:xfrm>
              <a:off x="2093" y="369"/>
              <a:ext cx="3550" cy="3916"/>
              <a:chOff x="1697" y="369"/>
              <a:chExt cx="3550" cy="3916"/>
            </a:xfrm>
          </p:grpSpPr>
          <p:sp>
            <p:nvSpPr>
              <p:cNvPr id="5140" name="Freeform 5"/>
              <p:cNvSpPr>
                <a:spLocks/>
              </p:cNvSpPr>
              <p:nvPr/>
            </p:nvSpPr>
            <p:spPr bwMode="auto">
              <a:xfrm>
                <a:off x="1881" y="2138"/>
                <a:ext cx="1564" cy="1748"/>
              </a:xfrm>
              <a:custGeom>
                <a:avLst/>
                <a:gdLst>
                  <a:gd name="T0" fmla="*/ 908 w 2319"/>
                  <a:gd name="T1" fmla="*/ 0 h 2071"/>
                  <a:gd name="T2" fmla="*/ 0 w 2319"/>
                  <a:gd name="T3" fmla="*/ 1443 h 2071"/>
                  <a:gd name="T4" fmla="*/ 1942 w 2319"/>
                  <a:gd name="T5" fmla="*/ 2071 h 2071"/>
                  <a:gd name="T6" fmla="*/ 2319 w 2319"/>
                  <a:gd name="T7" fmla="*/ 487 h 2071"/>
                  <a:gd name="T8" fmla="*/ 908 w 2319"/>
                  <a:gd name="T9" fmla="*/ 0 h 2071"/>
                  <a:gd name="T10" fmla="*/ 908 w 2319"/>
                  <a:gd name="T11" fmla="*/ 0 h 20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19" h="2071">
                    <a:moveTo>
                      <a:pt x="908" y="0"/>
                    </a:moveTo>
                    <a:lnTo>
                      <a:pt x="0" y="1443"/>
                    </a:lnTo>
                    <a:lnTo>
                      <a:pt x="1942" y="2071"/>
                    </a:lnTo>
                    <a:lnTo>
                      <a:pt x="2319" y="487"/>
                    </a:lnTo>
                    <a:lnTo>
                      <a:pt x="908" y="0"/>
                    </a:lnTo>
                    <a:close/>
                  </a:path>
                </a:pathLst>
              </a:custGeom>
              <a:solidFill>
                <a:srgbClr val="FF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1" name="Freeform 6"/>
              <p:cNvSpPr>
                <a:spLocks/>
              </p:cNvSpPr>
              <p:nvPr/>
            </p:nvSpPr>
            <p:spPr bwMode="auto">
              <a:xfrm>
                <a:off x="2318" y="416"/>
                <a:ext cx="2551" cy="3444"/>
              </a:xfrm>
              <a:custGeom>
                <a:avLst/>
                <a:gdLst>
                  <a:gd name="T0" fmla="*/ 327 w 2551"/>
                  <a:gd name="T1" fmla="*/ 868 h 3444"/>
                  <a:gd name="T2" fmla="*/ 295 w 2551"/>
                  <a:gd name="T3" fmla="*/ 1314 h 3444"/>
                  <a:gd name="T4" fmla="*/ 339 w 2551"/>
                  <a:gd name="T5" fmla="*/ 1717 h 3444"/>
                  <a:gd name="T6" fmla="*/ 444 w 2551"/>
                  <a:gd name="T7" fmla="*/ 2256 h 3444"/>
                  <a:gd name="T8" fmla="*/ 390 w 2551"/>
                  <a:gd name="T9" fmla="*/ 2893 h 3444"/>
                  <a:gd name="T10" fmla="*/ 264 w 2551"/>
                  <a:gd name="T11" fmla="*/ 3231 h 3444"/>
                  <a:gd name="T12" fmla="*/ 444 w 2551"/>
                  <a:gd name="T13" fmla="*/ 3295 h 3444"/>
                  <a:gd name="T14" fmla="*/ 1017 w 2551"/>
                  <a:gd name="T15" fmla="*/ 3295 h 3444"/>
                  <a:gd name="T16" fmla="*/ 2127 w 2551"/>
                  <a:gd name="T17" fmla="*/ 3413 h 3444"/>
                  <a:gd name="T18" fmla="*/ 2551 w 2551"/>
                  <a:gd name="T19" fmla="*/ 3444 h 3444"/>
                  <a:gd name="T20" fmla="*/ 2499 w 2551"/>
                  <a:gd name="T21" fmla="*/ 3221 h 3444"/>
                  <a:gd name="T22" fmla="*/ 2476 w 2551"/>
                  <a:gd name="T23" fmla="*/ 2808 h 3444"/>
                  <a:gd name="T24" fmla="*/ 2520 w 2551"/>
                  <a:gd name="T25" fmla="*/ 2299 h 3444"/>
                  <a:gd name="T26" fmla="*/ 2499 w 2551"/>
                  <a:gd name="T27" fmla="*/ 1791 h 3444"/>
                  <a:gd name="T28" fmla="*/ 2435 w 2551"/>
                  <a:gd name="T29" fmla="*/ 1324 h 3444"/>
                  <a:gd name="T30" fmla="*/ 2414 w 2551"/>
                  <a:gd name="T31" fmla="*/ 1027 h 3444"/>
                  <a:gd name="T32" fmla="*/ 2499 w 2551"/>
                  <a:gd name="T33" fmla="*/ 434 h 3444"/>
                  <a:gd name="T34" fmla="*/ 2520 w 2551"/>
                  <a:gd name="T35" fmla="*/ 0 h 3444"/>
                  <a:gd name="T36" fmla="*/ 2255 w 2551"/>
                  <a:gd name="T37" fmla="*/ 31 h 3444"/>
                  <a:gd name="T38" fmla="*/ 1821 w 2551"/>
                  <a:gd name="T39" fmla="*/ 169 h 3444"/>
                  <a:gd name="T40" fmla="*/ 1354 w 2551"/>
                  <a:gd name="T41" fmla="*/ 275 h 3444"/>
                  <a:gd name="T42" fmla="*/ 814 w 2551"/>
                  <a:gd name="T43" fmla="*/ 296 h 3444"/>
                  <a:gd name="T44" fmla="*/ 380 w 2551"/>
                  <a:gd name="T45" fmla="*/ 285 h 3444"/>
                  <a:gd name="T46" fmla="*/ 190 w 2551"/>
                  <a:gd name="T47" fmla="*/ 308 h 3444"/>
                  <a:gd name="T48" fmla="*/ 52 w 2551"/>
                  <a:gd name="T49" fmla="*/ 413 h 3444"/>
                  <a:gd name="T50" fmla="*/ 0 w 2551"/>
                  <a:gd name="T51" fmla="*/ 541 h 3444"/>
                  <a:gd name="T52" fmla="*/ 10 w 2551"/>
                  <a:gd name="T53" fmla="*/ 667 h 3444"/>
                  <a:gd name="T54" fmla="*/ 105 w 2551"/>
                  <a:gd name="T55" fmla="*/ 806 h 3444"/>
                  <a:gd name="T56" fmla="*/ 264 w 2551"/>
                  <a:gd name="T57" fmla="*/ 880 h 3444"/>
                  <a:gd name="T58" fmla="*/ 327 w 2551"/>
                  <a:gd name="T59" fmla="*/ 868 h 3444"/>
                  <a:gd name="T60" fmla="*/ 327 w 2551"/>
                  <a:gd name="T61" fmla="*/ 868 h 344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551" h="3444">
                    <a:moveTo>
                      <a:pt x="327" y="868"/>
                    </a:moveTo>
                    <a:lnTo>
                      <a:pt x="295" y="1314"/>
                    </a:lnTo>
                    <a:lnTo>
                      <a:pt x="339" y="1717"/>
                    </a:lnTo>
                    <a:lnTo>
                      <a:pt x="444" y="2256"/>
                    </a:lnTo>
                    <a:lnTo>
                      <a:pt x="390" y="2893"/>
                    </a:lnTo>
                    <a:lnTo>
                      <a:pt x="264" y="3231"/>
                    </a:lnTo>
                    <a:lnTo>
                      <a:pt x="444" y="3295"/>
                    </a:lnTo>
                    <a:lnTo>
                      <a:pt x="1017" y="3295"/>
                    </a:lnTo>
                    <a:lnTo>
                      <a:pt x="2127" y="3413"/>
                    </a:lnTo>
                    <a:lnTo>
                      <a:pt x="2551" y="3444"/>
                    </a:lnTo>
                    <a:lnTo>
                      <a:pt x="2499" y="3221"/>
                    </a:lnTo>
                    <a:lnTo>
                      <a:pt x="2476" y="2808"/>
                    </a:lnTo>
                    <a:lnTo>
                      <a:pt x="2520" y="2299"/>
                    </a:lnTo>
                    <a:lnTo>
                      <a:pt x="2499" y="1791"/>
                    </a:lnTo>
                    <a:lnTo>
                      <a:pt x="2435" y="1324"/>
                    </a:lnTo>
                    <a:lnTo>
                      <a:pt x="2414" y="1027"/>
                    </a:lnTo>
                    <a:lnTo>
                      <a:pt x="2499" y="434"/>
                    </a:lnTo>
                    <a:lnTo>
                      <a:pt x="2520" y="0"/>
                    </a:lnTo>
                    <a:lnTo>
                      <a:pt x="2255" y="31"/>
                    </a:lnTo>
                    <a:lnTo>
                      <a:pt x="1821" y="169"/>
                    </a:lnTo>
                    <a:lnTo>
                      <a:pt x="1354" y="275"/>
                    </a:lnTo>
                    <a:lnTo>
                      <a:pt x="814" y="296"/>
                    </a:lnTo>
                    <a:lnTo>
                      <a:pt x="380" y="285"/>
                    </a:lnTo>
                    <a:lnTo>
                      <a:pt x="190" y="308"/>
                    </a:lnTo>
                    <a:lnTo>
                      <a:pt x="52" y="413"/>
                    </a:lnTo>
                    <a:lnTo>
                      <a:pt x="0" y="541"/>
                    </a:lnTo>
                    <a:lnTo>
                      <a:pt x="10" y="667"/>
                    </a:lnTo>
                    <a:lnTo>
                      <a:pt x="105" y="806"/>
                    </a:lnTo>
                    <a:lnTo>
                      <a:pt x="264" y="880"/>
                    </a:lnTo>
                    <a:lnTo>
                      <a:pt x="327" y="868"/>
                    </a:lnTo>
                    <a:close/>
                  </a:path>
                </a:pathLst>
              </a:custGeom>
              <a:solidFill>
                <a:srgbClr val="FFFA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2" name="Freeform 7"/>
              <p:cNvSpPr>
                <a:spLocks/>
              </p:cNvSpPr>
              <p:nvPr/>
            </p:nvSpPr>
            <p:spPr bwMode="auto">
              <a:xfrm>
                <a:off x="2063" y="2207"/>
                <a:ext cx="265" cy="190"/>
              </a:xfrm>
              <a:custGeom>
                <a:avLst/>
                <a:gdLst>
                  <a:gd name="T0" fmla="*/ 0 w 265"/>
                  <a:gd name="T1" fmla="*/ 190 h 190"/>
                  <a:gd name="T2" fmla="*/ 116 w 265"/>
                  <a:gd name="T3" fmla="*/ 190 h 190"/>
                  <a:gd name="T4" fmla="*/ 137 w 265"/>
                  <a:gd name="T5" fmla="*/ 106 h 190"/>
                  <a:gd name="T6" fmla="*/ 265 w 265"/>
                  <a:gd name="T7" fmla="*/ 52 h 190"/>
                  <a:gd name="T8" fmla="*/ 244 w 265"/>
                  <a:gd name="T9" fmla="*/ 11 h 190"/>
                  <a:gd name="T10" fmla="*/ 180 w 265"/>
                  <a:gd name="T11" fmla="*/ 21 h 190"/>
                  <a:gd name="T12" fmla="*/ 116 w 265"/>
                  <a:gd name="T13" fmla="*/ 0 h 190"/>
                  <a:gd name="T14" fmla="*/ 0 w 265"/>
                  <a:gd name="T15" fmla="*/ 64 h 190"/>
                  <a:gd name="T16" fmla="*/ 0 w 265"/>
                  <a:gd name="T17" fmla="*/ 190 h 190"/>
                  <a:gd name="T18" fmla="*/ 0 w 265"/>
                  <a:gd name="T19" fmla="*/ 190 h 19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5" h="190">
                    <a:moveTo>
                      <a:pt x="0" y="190"/>
                    </a:moveTo>
                    <a:lnTo>
                      <a:pt x="116" y="190"/>
                    </a:lnTo>
                    <a:lnTo>
                      <a:pt x="137" y="106"/>
                    </a:lnTo>
                    <a:lnTo>
                      <a:pt x="265" y="52"/>
                    </a:lnTo>
                    <a:lnTo>
                      <a:pt x="244" y="11"/>
                    </a:lnTo>
                    <a:lnTo>
                      <a:pt x="180" y="21"/>
                    </a:lnTo>
                    <a:lnTo>
                      <a:pt x="116" y="0"/>
                    </a:lnTo>
                    <a:lnTo>
                      <a:pt x="0" y="64"/>
                    </a:lnTo>
                    <a:lnTo>
                      <a:pt x="0" y="190"/>
                    </a:lnTo>
                    <a:close/>
                  </a:path>
                </a:pathLst>
              </a:custGeom>
              <a:solidFill>
                <a:srgbClr val="B28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3" name="Freeform 8"/>
              <p:cNvSpPr>
                <a:spLocks/>
              </p:cNvSpPr>
              <p:nvPr/>
            </p:nvSpPr>
            <p:spPr bwMode="auto">
              <a:xfrm>
                <a:off x="4499" y="406"/>
                <a:ext cx="688" cy="3072"/>
              </a:xfrm>
              <a:custGeom>
                <a:avLst/>
                <a:gdLst>
                  <a:gd name="T0" fmla="*/ 349 w 688"/>
                  <a:gd name="T1" fmla="*/ 413 h 3072"/>
                  <a:gd name="T2" fmla="*/ 223 w 688"/>
                  <a:gd name="T3" fmla="*/ 657 h 3072"/>
                  <a:gd name="T4" fmla="*/ 95 w 688"/>
                  <a:gd name="T5" fmla="*/ 572 h 3072"/>
                  <a:gd name="T6" fmla="*/ 0 w 688"/>
                  <a:gd name="T7" fmla="*/ 402 h 3072"/>
                  <a:gd name="T8" fmla="*/ 31 w 688"/>
                  <a:gd name="T9" fmla="*/ 285 h 3072"/>
                  <a:gd name="T10" fmla="*/ 105 w 688"/>
                  <a:gd name="T11" fmla="*/ 159 h 3072"/>
                  <a:gd name="T12" fmla="*/ 264 w 688"/>
                  <a:gd name="T13" fmla="*/ 74 h 3072"/>
                  <a:gd name="T14" fmla="*/ 359 w 688"/>
                  <a:gd name="T15" fmla="*/ 0 h 3072"/>
                  <a:gd name="T16" fmla="*/ 498 w 688"/>
                  <a:gd name="T17" fmla="*/ 41 h 3072"/>
                  <a:gd name="T18" fmla="*/ 593 w 688"/>
                  <a:gd name="T19" fmla="*/ 105 h 3072"/>
                  <a:gd name="T20" fmla="*/ 624 w 688"/>
                  <a:gd name="T21" fmla="*/ 264 h 3072"/>
                  <a:gd name="T22" fmla="*/ 624 w 688"/>
                  <a:gd name="T23" fmla="*/ 444 h 3072"/>
                  <a:gd name="T24" fmla="*/ 539 w 688"/>
                  <a:gd name="T25" fmla="*/ 836 h 3072"/>
                  <a:gd name="T26" fmla="*/ 434 w 688"/>
                  <a:gd name="T27" fmla="*/ 1250 h 3072"/>
                  <a:gd name="T28" fmla="*/ 465 w 688"/>
                  <a:gd name="T29" fmla="*/ 1557 h 3072"/>
                  <a:gd name="T30" fmla="*/ 572 w 688"/>
                  <a:gd name="T31" fmla="*/ 1896 h 3072"/>
                  <a:gd name="T32" fmla="*/ 634 w 688"/>
                  <a:gd name="T33" fmla="*/ 2330 h 3072"/>
                  <a:gd name="T34" fmla="*/ 688 w 688"/>
                  <a:gd name="T35" fmla="*/ 2564 h 3072"/>
                  <a:gd name="T36" fmla="*/ 498 w 688"/>
                  <a:gd name="T37" fmla="*/ 2543 h 3072"/>
                  <a:gd name="T38" fmla="*/ 465 w 688"/>
                  <a:gd name="T39" fmla="*/ 2692 h 3072"/>
                  <a:gd name="T40" fmla="*/ 508 w 688"/>
                  <a:gd name="T41" fmla="*/ 2903 h 3072"/>
                  <a:gd name="T42" fmla="*/ 560 w 688"/>
                  <a:gd name="T43" fmla="*/ 3072 h 3072"/>
                  <a:gd name="T44" fmla="*/ 328 w 688"/>
                  <a:gd name="T45" fmla="*/ 3072 h 3072"/>
                  <a:gd name="T46" fmla="*/ 307 w 688"/>
                  <a:gd name="T47" fmla="*/ 2669 h 3072"/>
                  <a:gd name="T48" fmla="*/ 307 w 688"/>
                  <a:gd name="T49" fmla="*/ 2246 h 3072"/>
                  <a:gd name="T50" fmla="*/ 285 w 688"/>
                  <a:gd name="T51" fmla="*/ 1927 h 3072"/>
                  <a:gd name="T52" fmla="*/ 264 w 688"/>
                  <a:gd name="T53" fmla="*/ 1599 h 3072"/>
                  <a:gd name="T54" fmla="*/ 243 w 688"/>
                  <a:gd name="T55" fmla="*/ 1239 h 3072"/>
                  <a:gd name="T56" fmla="*/ 243 w 688"/>
                  <a:gd name="T57" fmla="*/ 995 h 3072"/>
                  <a:gd name="T58" fmla="*/ 307 w 688"/>
                  <a:gd name="T59" fmla="*/ 677 h 3072"/>
                  <a:gd name="T60" fmla="*/ 349 w 688"/>
                  <a:gd name="T61" fmla="*/ 413 h 3072"/>
                  <a:gd name="T62" fmla="*/ 349 w 688"/>
                  <a:gd name="T63" fmla="*/ 413 h 307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688" h="3072">
                    <a:moveTo>
                      <a:pt x="349" y="413"/>
                    </a:moveTo>
                    <a:lnTo>
                      <a:pt x="223" y="657"/>
                    </a:lnTo>
                    <a:lnTo>
                      <a:pt x="95" y="572"/>
                    </a:lnTo>
                    <a:lnTo>
                      <a:pt x="0" y="402"/>
                    </a:lnTo>
                    <a:lnTo>
                      <a:pt x="31" y="285"/>
                    </a:lnTo>
                    <a:lnTo>
                      <a:pt x="105" y="159"/>
                    </a:lnTo>
                    <a:lnTo>
                      <a:pt x="264" y="74"/>
                    </a:lnTo>
                    <a:lnTo>
                      <a:pt x="359" y="0"/>
                    </a:lnTo>
                    <a:lnTo>
                      <a:pt x="498" y="41"/>
                    </a:lnTo>
                    <a:lnTo>
                      <a:pt x="593" y="105"/>
                    </a:lnTo>
                    <a:lnTo>
                      <a:pt x="624" y="264"/>
                    </a:lnTo>
                    <a:lnTo>
                      <a:pt x="624" y="444"/>
                    </a:lnTo>
                    <a:lnTo>
                      <a:pt x="539" y="836"/>
                    </a:lnTo>
                    <a:lnTo>
                      <a:pt x="434" y="1250"/>
                    </a:lnTo>
                    <a:lnTo>
                      <a:pt x="465" y="1557"/>
                    </a:lnTo>
                    <a:lnTo>
                      <a:pt x="572" y="1896"/>
                    </a:lnTo>
                    <a:lnTo>
                      <a:pt x="634" y="2330"/>
                    </a:lnTo>
                    <a:lnTo>
                      <a:pt x="688" y="2564"/>
                    </a:lnTo>
                    <a:lnTo>
                      <a:pt x="498" y="2543"/>
                    </a:lnTo>
                    <a:lnTo>
                      <a:pt x="465" y="2692"/>
                    </a:lnTo>
                    <a:lnTo>
                      <a:pt x="508" y="2903"/>
                    </a:lnTo>
                    <a:lnTo>
                      <a:pt x="560" y="3072"/>
                    </a:lnTo>
                    <a:lnTo>
                      <a:pt x="328" y="3072"/>
                    </a:lnTo>
                    <a:lnTo>
                      <a:pt x="307" y="2669"/>
                    </a:lnTo>
                    <a:lnTo>
                      <a:pt x="307" y="2246"/>
                    </a:lnTo>
                    <a:lnTo>
                      <a:pt x="285" y="1927"/>
                    </a:lnTo>
                    <a:lnTo>
                      <a:pt x="264" y="1599"/>
                    </a:lnTo>
                    <a:lnTo>
                      <a:pt x="243" y="1239"/>
                    </a:lnTo>
                    <a:lnTo>
                      <a:pt x="243" y="995"/>
                    </a:lnTo>
                    <a:lnTo>
                      <a:pt x="307" y="677"/>
                    </a:lnTo>
                    <a:lnTo>
                      <a:pt x="349" y="413"/>
                    </a:lnTo>
                    <a:close/>
                  </a:path>
                </a:pathLst>
              </a:custGeom>
              <a:solidFill>
                <a:srgbClr val="F2D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4" name="Freeform 9"/>
              <p:cNvSpPr>
                <a:spLocks/>
              </p:cNvSpPr>
              <p:nvPr/>
            </p:nvSpPr>
            <p:spPr bwMode="auto">
              <a:xfrm>
                <a:off x="1999" y="2333"/>
                <a:ext cx="180" cy="382"/>
              </a:xfrm>
              <a:custGeom>
                <a:avLst/>
                <a:gdLst>
                  <a:gd name="T0" fmla="*/ 0 w 180"/>
                  <a:gd name="T1" fmla="*/ 182 h 382"/>
                  <a:gd name="T2" fmla="*/ 54 w 180"/>
                  <a:gd name="T3" fmla="*/ 267 h 382"/>
                  <a:gd name="T4" fmla="*/ 85 w 180"/>
                  <a:gd name="T5" fmla="*/ 339 h 382"/>
                  <a:gd name="T6" fmla="*/ 139 w 180"/>
                  <a:gd name="T7" fmla="*/ 382 h 382"/>
                  <a:gd name="T8" fmla="*/ 180 w 180"/>
                  <a:gd name="T9" fmla="*/ 339 h 382"/>
                  <a:gd name="T10" fmla="*/ 149 w 180"/>
                  <a:gd name="T11" fmla="*/ 213 h 382"/>
                  <a:gd name="T12" fmla="*/ 149 w 180"/>
                  <a:gd name="T13" fmla="*/ 97 h 382"/>
                  <a:gd name="T14" fmla="*/ 180 w 180"/>
                  <a:gd name="T15" fmla="*/ 0 h 382"/>
                  <a:gd name="T16" fmla="*/ 85 w 180"/>
                  <a:gd name="T17" fmla="*/ 0 h 382"/>
                  <a:gd name="T18" fmla="*/ 0 w 180"/>
                  <a:gd name="T19" fmla="*/ 182 h 382"/>
                  <a:gd name="T20" fmla="*/ 0 w 180"/>
                  <a:gd name="T21" fmla="*/ 182 h 3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382">
                    <a:moveTo>
                      <a:pt x="0" y="182"/>
                    </a:moveTo>
                    <a:lnTo>
                      <a:pt x="54" y="267"/>
                    </a:lnTo>
                    <a:lnTo>
                      <a:pt x="85" y="339"/>
                    </a:lnTo>
                    <a:lnTo>
                      <a:pt x="139" y="382"/>
                    </a:lnTo>
                    <a:lnTo>
                      <a:pt x="180" y="339"/>
                    </a:lnTo>
                    <a:lnTo>
                      <a:pt x="149" y="213"/>
                    </a:lnTo>
                    <a:lnTo>
                      <a:pt x="149" y="97"/>
                    </a:lnTo>
                    <a:lnTo>
                      <a:pt x="180" y="0"/>
                    </a:lnTo>
                    <a:lnTo>
                      <a:pt x="85" y="0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F2D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5" name="Freeform 10"/>
              <p:cNvSpPr>
                <a:spLocks/>
              </p:cNvSpPr>
              <p:nvPr/>
            </p:nvSpPr>
            <p:spPr bwMode="auto">
              <a:xfrm>
                <a:off x="2145" y="2612"/>
                <a:ext cx="235" cy="263"/>
              </a:xfrm>
              <a:custGeom>
                <a:avLst/>
                <a:gdLst>
                  <a:gd name="T0" fmla="*/ 43 w 235"/>
                  <a:gd name="T1" fmla="*/ 0 h 263"/>
                  <a:gd name="T2" fmla="*/ 235 w 235"/>
                  <a:gd name="T3" fmla="*/ 263 h 263"/>
                  <a:gd name="T4" fmla="*/ 129 w 235"/>
                  <a:gd name="T5" fmla="*/ 231 h 263"/>
                  <a:gd name="T6" fmla="*/ 3 w 235"/>
                  <a:gd name="T7" fmla="*/ 178 h 263"/>
                  <a:gd name="T8" fmla="*/ 0 w 235"/>
                  <a:gd name="T9" fmla="*/ 72 h 263"/>
                  <a:gd name="T10" fmla="*/ 43 w 235"/>
                  <a:gd name="T11" fmla="*/ 0 h 263"/>
                  <a:gd name="T12" fmla="*/ 43 w 235"/>
                  <a:gd name="T13" fmla="*/ 0 h 2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5" h="263">
                    <a:moveTo>
                      <a:pt x="43" y="0"/>
                    </a:moveTo>
                    <a:lnTo>
                      <a:pt x="235" y="263"/>
                    </a:lnTo>
                    <a:lnTo>
                      <a:pt x="129" y="231"/>
                    </a:lnTo>
                    <a:lnTo>
                      <a:pt x="3" y="178"/>
                    </a:lnTo>
                    <a:lnTo>
                      <a:pt x="0" y="72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FA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6" name="Freeform 11"/>
              <p:cNvSpPr>
                <a:spLocks/>
              </p:cNvSpPr>
              <p:nvPr/>
            </p:nvSpPr>
            <p:spPr bwMode="auto">
              <a:xfrm>
                <a:off x="1714" y="2980"/>
                <a:ext cx="1112" cy="1262"/>
              </a:xfrm>
              <a:custGeom>
                <a:avLst/>
                <a:gdLst>
                  <a:gd name="T0" fmla="*/ 0 w 1112"/>
                  <a:gd name="T1" fmla="*/ 1177 h 1262"/>
                  <a:gd name="T2" fmla="*/ 201 w 1112"/>
                  <a:gd name="T3" fmla="*/ 1167 h 1262"/>
                  <a:gd name="T4" fmla="*/ 360 w 1112"/>
                  <a:gd name="T5" fmla="*/ 1008 h 1262"/>
                  <a:gd name="T6" fmla="*/ 550 w 1112"/>
                  <a:gd name="T7" fmla="*/ 731 h 1262"/>
                  <a:gd name="T8" fmla="*/ 699 w 1112"/>
                  <a:gd name="T9" fmla="*/ 626 h 1262"/>
                  <a:gd name="T10" fmla="*/ 751 w 1112"/>
                  <a:gd name="T11" fmla="*/ 795 h 1262"/>
                  <a:gd name="T12" fmla="*/ 773 w 1112"/>
                  <a:gd name="T13" fmla="*/ 1029 h 1262"/>
                  <a:gd name="T14" fmla="*/ 794 w 1112"/>
                  <a:gd name="T15" fmla="*/ 1177 h 1262"/>
                  <a:gd name="T16" fmla="*/ 910 w 1112"/>
                  <a:gd name="T17" fmla="*/ 1262 h 1262"/>
                  <a:gd name="T18" fmla="*/ 963 w 1112"/>
                  <a:gd name="T19" fmla="*/ 1029 h 1262"/>
                  <a:gd name="T20" fmla="*/ 1112 w 1112"/>
                  <a:gd name="T21" fmla="*/ 731 h 1262"/>
                  <a:gd name="T22" fmla="*/ 899 w 1112"/>
                  <a:gd name="T23" fmla="*/ 700 h 1262"/>
                  <a:gd name="T24" fmla="*/ 943 w 1112"/>
                  <a:gd name="T25" fmla="*/ 413 h 1262"/>
                  <a:gd name="T26" fmla="*/ 825 w 1112"/>
                  <a:gd name="T27" fmla="*/ 33 h 1262"/>
                  <a:gd name="T28" fmla="*/ 434 w 1112"/>
                  <a:gd name="T29" fmla="*/ 0 h 1262"/>
                  <a:gd name="T30" fmla="*/ 201 w 1112"/>
                  <a:gd name="T31" fmla="*/ 74 h 1262"/>
                  <a:gd name="T32" fmla="*/ 306 w 1112"/>
                  <a:gd name="T33" fmla="*/ 413 h 1262"/>
                  <a:gd name="T34" fmla="*/ 296 w 1112"/>
                  <a:gd name="T35" fmla="*/ 657 h 1262"/>
                  <a:gd name="T36" fmla="*/ 159 w 1112"/>
                  <a:gd name="T37" fmla="*/ 1018 h 1262"/>
                  <a:gd name="T38" fmla="*/ 0 w 1112"/>
                  <a:gd name="T39" fmla="*/ 1177 h 1262"/>
                  <a:gd name="T40" fmla="*/ 0 w 1112"/>
                  <a:gd name="T41" fmla="*/ 1177 h 126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12" h="1262">
                    <a:moveTo>
                      <a:pt x="0" y="1177"/>
                    </a:moveTo>
                    <a:lnTo>
                      <a:pt x="201" y="1167"/>
                    </a:lnTo>
                    <a:lnTo>
                      <a:pt x="360" y="1008"/>
                    </a:lnTo>
                    <a:lnTo>
                      <a:pt x="550" y="731"/>
                    </a:lnTo>
                    <a:lnTo>
                      <a:pt x="699" y="626"/>
                    </a:lnTo>
                    <a:lnTo>
                      <a:pt x="751" y="795"/>
                    </a:lnTo>
                    <a:lnTo>
                      <a:pt x="773" y="1029"/>
                    </a:lnTo>
                    <a:lnTo>
                      <a:pt x="794" y="1177"/>
                    </a:lnTo>
                    <a:lnTo>
                      <a:pt x="910" y="1262"/>
                    </a:lnTo>
                    <a:lnTo>
                      <a:pt x="963" y="1029"/>
                    </a:lnTo>
                    <a:lnTo>
                      <a:pt x="1112" y="731"/>
                    </a:lnTo>
                    <a:lnTo>
                      <a:pt x="899" y="700"/>
                    </a:lnTo>
                    <a:lnTo>
                      <a:pt x="943" y="413"/>
                    </a:lnTo>
                    <a:lnTo>
                      <a:pt x="825" y="33"/>
                    </a:lnTo>
                    <a:lnTo>
                      <a:pt x="434" y="0"/>
                    </a:lnTo>
                    <a:lnTo>
                      <a:pt x="201" y="74"/>
                    </a:lnTo>
                    <a:lnTo>
                      <a:pt x="306" y="413"/>
                    </a:lnTo>
                    <a:lnTo>
                      <a:pt x="296" y="657"/>
                    </a:lnTo>
                    <a:lnTo>
                      <a:pt x="159" y="1018"/>
                    </a:lnTo>
                    <a:lnTo>
                      <a:pt x="0" y="1177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7" name="Freeform 12"/>
              <p:cNvSpPr>
                <a:spLocks/>
              </p:cNvSpPr>
              <p:nvPr/>
            </p:nvSpPr>
            <p:spPr bwMode="auto">
              <a:xfrm>
                <a:off x="2179" y="2672"/>
                <a:ext cx="106" cy="796"/>
              </a:xfrm>
              <a:custGeom>
                <a:avLst/>
                <a:gdLst>
                  <a:gd name="T0" fmla="*/ 11 w 106"/>
                  <a:gd name="T1" fmla="*/ 0 h 796"/>
                  <a:gd name="T2" fmla="*/ 0 w 106"/>
                  <a:gd name="T3" fmla="*/ 680 h 796"/>
                  <a:gd name="T4" fmla="*/ 75 w 106"/>
                  <a:gd name="T5" fmla="*/ 796 h 796"/>
                  <a:gd name="T6" fmla="*/ 95 w 106"/>
                  <a:gd name="T7" fmla="*/ 637 h 796"/>
                  <a:gd name="T8" fmla="*/ 106 w 106"/>
                  <a:gd name="T9" fmla="*/ 159 h 796"/>
                  <a:gd name="T10" fmla="*/ 11 w 106"/>
                  <a:gd name="T11" fmla="*/ 0 h 796"/>
                  <a:gd name="T12" fmla="*/ 11 w 106"/>
                  <a:gd name="T13" fmla="*/ 0 h 7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6" h="796">
                    <a:moveTo>
                      <a:pt x="11" y="0"/>
                    </a:moveTo>
                    <a:lnTo>
                      <a:pt x="0" y="680"/>
                    </a:lnTo>
                    <a:lnTo>
                      <a:pt x="75" y="796"/>
                    </a:lnTo>
                    <a:lnTo>
                      <a:pt x="95" y="637"/>
                    </a:lnTo>
                    <a:lnTo>
                      <a:pt x="106" y="15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E5A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8" name="Freeform 13"/>
              <p:cNvSpPr>
                <a:spLocks/>
              </p:cNvSpPr>
              <p:nvPr/>
            </p:nvSpPr>
            <p:spPr bwMode="auto">
              <a:xfrm>
                <a:off x="1766" y="2356"/>
                <a:ext cx="975" cy="1155"/>
              </a:xfrm>
              <a:custGeom>
                <a:avLst/>
                <a:gdLst>
                  <a:gd name="T0" fmla="*/ 439 w 975"/>
                  <a:gd name="T1" fmla="*/ 249 h 1155"/>
                  <a:gd name="T2" fmla="*/ 636 w 975"/>
                  <a:gd name="T3" fmla="*/ 180 h 1155"/>
                  <a:gd name="T4" fmla="*/ 932 w 975"/>
                  <a:gd name="T5" fmla="*/ 0 h 1155"/>
                  <a:gd name="T6" fmla="*/ 806 w 975"/>
                  <a:gd name="T7" fmla="*/ 359 h 1155"/>
                  <a:gd name="T8" fmla="*/ 975 w 975"/>
                  <a:gd name="T9" fmla="*/ 593 h 1155"/>
                  <a:gd name="T10" fmla="*/ 922 w 975"/>
                  <a:gd name="T11" fmla="*/ 996 h 1155"/>
                  <a:gd name="T12" fmla="*/ 699 w 975"/>
                  <a:gd name="T13" fmla="*/ 1101 h 1155"/>
                  <a:gd name="T14" fmla="*/ 711 w 975"/>
                  <a:gd name="T15" fmla="*/ 953 h 1155"/>
                  <a:gd name="T16" fmla="*/ 657 w 975"/>
                  <a:gd name="T17" fmla="*/ 698 h 1155"/>
                  <a:gd name="T18" fmla="*/ 444 w 975"/>
                  <a:gd name="T19" fmla="*/ 762 h 1155"/>
                  <a:gd name="T20" fmla="*/ 213 w 975"/>
                  <a:gd name="T21" fmla="*/ 752 h 1155"/>
                  <a:gd name="T22" fmla="*/ 213 w 975"/>
                  <a:gd name="T23" fmla="*/ 890 h 1155"/>
                  <a:gd name="T24" fmla="*/ 275 w 975"/>
                  <a:gd name="T25" fmla="*/ 1155 h 1155"/>
                  <a:gd name="T26" fmla="*/ 0 w 975"/>
                  <a:gd name="T27" fmla="*/ 1155 h 1155"/>
                  <a:gd name="T28" fmla="*/ 64 w 975"/>
                  <a:gd name="T29" fmla="*/ 1070 h 1155"/>
                  <a:gd name="T30" fmla="*/ 128 w 975"/>
                  <a:gd name="T31" fmla="*/ 868 h 1155"/>
                  <a:gd name="T32" fmla="*/ 149 w 975"/>
                  <a:gd name="T33" fmla="*/ 752 h 1155"/>
                  <a:gd name="T34" fmla="*/ 85 w 975"/>
                  <a:gd name="T35" fmla="*/ 646 h 1155"/>
                  <a:gd name="T36" fmla="*/ 107 w 975"/>
                  <a:gd name="T37" fmla="*/ 487 h 1155"/>
                  <a:gd name="T38" fmla="*/ 213 w 975"/>
                  <a:gd name="T39" fmla="*/ 359 h 1155"/>
                  <a:gd name="T40" fmla="*/ 308 w 975"/>
                  <a:gd name="T41" fmla="*/ 316 h 1155"/>
                  <a:gd name="T42" fmla="*/ 379 w 975"/>
                  <a:gd name="T43" fmla="*/ 320 h 1155"/>
                  <a:gd name="T44" fmla="*/ 393 w 975"/>
                  <a:gd name="T45" fmla="*/ 434 h 1155"/>
                  <a:gd name="T46" fmla="*/ 572 w 975"/>
                  <a:gd name="T47" fmla="*/ 519 h 1155"/>
                  <a:gd name="T48" fmla="*/ 593 w 975"/>
                  <a:gd name="T49" fmla="*/ 455 h 1155"/>
                  <a:gd name="T50" fmla="*/ 519 w 975"/>
                  <a:gd name="T51" fmla="*/ 370 h 1155"/>
                  <a:gd name="T52" fmla="*/ 439 w 975"/>
                  <a:gd name="T53" fmla="*/ 249 h 1155"/>
                  <a:gd name="T54" fmla="*/ 439 w 975"/>
                  <a:gd name="T55" fmla="*/ 249 h 115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975" h="1155">
                    <a:moveTo>
                      <a:pt x="439" y="249"/>
                    </a:moveTo>
                    <a:lnTo>
                      <a:pt x="636" y="180"/>
                    </a:lnTo>
                    <a:lnTo>
                      <a:pt x="932" y="0"/>
                    </a:lnTo>
                    <a:lnTo>
                      <a:pt x="806" y="359"/>
                    </a:lnTo>
                    <a:lnTo>
                      <a:pt x="975" y="593"/>
                    </a:lnTo>
                    <a:lnTo>
                      <a:pt x="922" y="996"/>
                    </a:lnTo>
                    <a:lnTo>
                      <a:pt x="699" y="1101"/>
                    </a:lnTo>
                    <a:lnTo>
                      <a:pt x="711" y="953"/>
                    </a:lnTo>
                    <a:lnTo>
                      <a:pt x="657" y="698"/>
                    </a:lnTo>
                    <a:lnTo>
                      <a:pt x="444" y="762"/>
                    </a:lnTo>
                    <a:lnTo>
                      <a:pt x="213" y="752"/>
                    </a:lnTo>
                    <a:lnTo>
                      <a:pt x="213" y="890"/>
                    </a:lnTo>
                    <a:lnTo>
                      <a:pt x="275" y="1155"/>
                    </a:lnTo>
                    <a:lnTo>
                      <a:pt x="0" y="1155"/>
                    </a:lnTo>
                    <a:lnTo>
                      <a:pt x="64" y="1070"/>
                    </a:lnTo>
                    <a:lnTo>
                      <a:pt x="128" y="868"/>
                    </a:lnTo>
                    <a:lnTo>
                      <a:pt x="149" y="752"/>
                    </a:lnTo>
                    <a:lnTo>
                      <a:pt x="85" y="646"/>
                    </a:lnTo>
                    <a:lnTo>
                      <a:pt x="107" y="487"/>
                    </a:lnTo>
                    <a:lnTo>
                      <a:pt x="213" y="359"/>
                    </a:lnTo>
                    <a:lnTo>
                      <a:pt x="308" y="316"/>
                    </a:lnTo>
                    <a:lnTo>
                      <a:pt x="379" y="320"/>
                    </a:lnTo>
                    <a:lnTo>
                      <a:pt x="393" y="434"/>
                    </a:lnTo>
                    <a:lnTo>
                      <a:pt x="572" y="519"/>
                    </a:lnTo>
                    <a:lnTo>
                      <a:pt x="593" y="455"/>
                    </a:lnTo>
                    <a:lnTo>
                      <a:pt x="519" y="370"/>
                    </a:lnTo>
                    <a:lnTo>
                      <a:pt x="439" y="249"/>
                    </a:lnTo>
                    <a:close/>
                  </a:path>
                </a:pathLst>
              </a:custGeom>
              <a:solidFill>
                <a:srgbClr val="3FA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9" name="Freeform 14"/>
              <p:cNvSpPr>
                <a:spLocks/>
              </p:cNvSpPr>
              <p:nvPr/>
            </p:nvSpPr>
            <p:spPr bwMode="auto">
              <a:xfrm>
                <a:off x="2549" y="903"/>
                <a:ext cx="2119" cy="414"/>
              </a:xfrm>
              <a:custGeom>
                <a:avLst/>
                <a:gdLst>
                  <a:gd name="T0" fmla="*/ 165 w 2119"/>
                  <a:gd name="T1" fmla="*/ 393 h 414"/>
                  <a:gd name="T2" fmla="*/ 270 w 2119"/>
                  <a:gd name="T3" fmla="*/ 414 h 414"/>
                  <a:gd name="T4" fmla="*/ 471 w 2119"/>
                  <a:gd name="T5" fmla="*/ 370 h 414"/>
                  <a:gd name="T6" fmla="*/ 694 w 2119"/>
                  <a:gd name="T7" fmla="*/ 286 h 414"/>
                  <a:gd name="T8" fmla="*/ 990 w 2119"/>
                  <a:gd name="T9" fmla="*/ 201 h 414"/>
                  <a:gd name="T10" fmla="*/ 1223 w 2119"/>
                  <a:gd name="T11" fmla="*/ 180 h 414"/>
                  <a:gd name="T12" fmla="*/ 1552 w 2119"/>
                  <a:gd name="T13" fmla="*/ 180 h 414"/>
                  <a:gd name="T14" fmla="*/ 1970 w 2119"/>
                  <a:gd name="T15" fmla="*/ 222 h 414"/>
                  <a:gd name="T16" fmla="*/ 2119 w 2119"/>
                  <a:gd name="T17" fmla="*/ 180 h 414"/>
                  <a:gd name="T18" fmla="*/ 1908 w 2119"/>
                  <a:gd name="T19" fmla="*/ 32 h 414"/>
                  <a:gd name="T20" fmla="*/ 1631 w 2119"/>
                  <a:gd name="T21" fmla="*/ 0 h 414"/>
                  <a:gd name="T22" fmla="*/ 1220 w 2119"/>
                  <a:gd name="T23" fmla="*/ 11 h 414"/>
                  <a:gd name="T24" fmla="*/ 843 w 2119"/>
                  <a:gd name="T25" fmla="*/ 54 h 414"/>
                  <a:gd name="T26" fmla="*/ 249 w 2119"/>
                  <a:gd name="T27" fmla="*/ 96 h 414"/>
                  <a:gd name="T28" fmla="*/ 483 w 2119"/>
                  <a:gd name="T29" fmla="*/ 160 h 414"/>
                  <a:gd name="T30" fmla="*/ 334 w 2119"/>
                  <a:gd name="T31" fmla="*/ 244 h 414"/>
                  <a:gd name="T32" fmla="*/ 0 w 2119"/>
                  <a:gd name="T33" fmla="*/ 370 h 414"/>
                  <a:gd name="T34" fmla="*/ 165 w 2119"/>
                  <a:gd name="T35" fmla="*/ 393 h 414"/>
                  <a:gd name="T36" fmla="*/ 165 w 2119"/>
                  <a:gd name="T37" fmla="*/ 393 h 4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19" h="414">
                    <a:moveTo>
                      <a:pt x="165" y="393"/>
                    </a:moveTo>
                    <a:lnTo>
                      <a:pt x="270" y="414"/>
                    </a:lnTo>
                    <a:lnTo>
                      <a:pt x="471" y="370"/>
                    </a:lnTo>
                    <a:lnTo>
                      <a:pt x="694" y="286"/>
                    </a:lnTo>
                    <a:lnTo>
                      <a:pt x="990" y="201"/>
                    </a:lnTo>
                    <a:lnTo>
                      <a:pt x="1223" y="180"/>
                    </a:lnTo>
                    <a:lnTo>
                      <a:pt x="1552" y="180"/>
                    </a:lnTo>
                    <a:lnTo>
                      <a:pt x="1970" y="222"/>
                    </a:lnTo>
                    <a:lnTo>
                      <a:pt x="2119" y="180"/>
                    </a:lnTo>
                    <a:lnTo>
                      <a:pt x="1908" y="32"/>
                    </a:lnTo>
                    <a:lnTo>
                      <a:pt x="1631" y="0"/>
                    </a:lnTo>
                    <a:lnTo>
                      <a:pt x="1220" y="11"/>
                    </a:lnTo>
                    <a:lnTo>
                      <a:pt x="843" y="54"/>
                    </a:lnTo>
                    <a:lnTo>
                      <a:pt x="249" y="96"/>
                    </a:lnTo>
                    <a:lnTo>
                      <a:pt x="483" y="160"/>
                    </a:lnTo>
                    <a:lnTo>
                      <a:pt x="334" y="244"/>
                    </a:lnTo>
                    <a:lnTo>
                      <a:pt x="0" y="370"/>
                    </a:lnTo>
                    <a:lnTo>
                      <a:pt x="165" y="393"/>
                    </a:lnTo>
                    <a:close/>
                  </a:path>
                </a:pathLst>
              </a:custGeom>
              <a:solidFill>
                <a:srgbClr val="F2D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0" name="Freeform 15"/>
              <p:cNvSpPr>
                <a:spLocks/>
              </p:cNvSpPr>
              <p:nvPr/>
            </p:nvSpPr>
            <p:spPr bwMode="auto">
              <a:xfrm>
                <a:off x="2420" y="2558"/>
                <a:ext cx="308" cy="438"/>
              </a:xfrm>
              <a:custGeom>
                <a:avLst/>
                <a:gdLst>
                  <a:gd name="T0" fmla="*/ 0 w 308"/>
                  <a:gd name="T1" fmla="*/ 31 h 438"/>
                  <a:gd name="T2" fmla="*/ 72 w 308"/>
                  <a:gd name="T3" fmla="*/ 109 h 438"/>
                  <a:gd name="T4" fmla="*/ 143 w 308"/>
                  <a:gd name="T5" fmla="*/ 196 h 438"/>
                  <a:gd name="T6" fmla="*/ 211 w 308"/>
                  <a:gd name="T7" fmla="*/ 287 h 438"/>
                  <a:gd name="T8" fmla="*/ 308 w 308"/>
                  <a:gd name="T9" fmla="*/ 438 h 438"/>
                  <a:gd name="T10" fmla="*/ 308 w 308"/>
                  <a:gd name="T11" fmla="*/ 323 h 438"/>
                  <a:gd name="T12" fmla="*/ 242 w 308"/>
                  <a:gd name="T13" fmla="*/ 237 h 438"/>
                  <a:gd name="T14" fmla="*/ 164 w 308"/>
                  <a:gd name="T15" fmla="*/ 149 h 438"/>
                  <a:gd name="T16" fmla="*/ 93 w 308"/>
                  <a:gd name="T17" fmla="*/ 68 h 438"/>
                  <a:gd name="T18" fmla="*/ 36 w 308"/>
                  <a:gd name="T19" fmla="*/ 0 h 438"/>
                  <a:gd name="T20" fmla="*/ 0 w 308"/>
                  <a:gd name="T21" fmla="*/ 31 h 438"/>
                  <a:gd name="T22" fmla="*/ 0 w 308"/>
                  <a:gd name="T23" fmla="*/ 31 h 4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08" h="438">
                    <a:moveTo>
                      <a:pt x="0" y="31"/>
                    </a:moveTo>
                    <a:lnTo>
                      <a:pt x="72" y="109"/>
                    </a:lnTo>
                    <a:lnTo>
                      <a:pt x="143" y="196"/>
                    </a:lnTo>
                    <a:lnTo>
                      <a:pt x="211" y="287"/>
                    </a:lnTo>
                    <a:lnTo>
                      <a:pt x="308" y="438"/>
                    </a:lnTo>
                    <a:lnTo>
                      <a:pt x="308" y="323"/>
                    </a:lnTo>
                    <a:lnTo>
                      <a:pt x="242" y="237"/>
                    </a:lnTo>
                    <a:lnTo>
                      <a:pt x="164" y="149"/>
                    </a:lnTo>
                    <a:lnTo>
                      <a:pt x="93" y="68"/>
                    </a:lnTo>
                    <a:lnTo>
                      <a:pt x="36" y="0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1" name="Freeform 16"/>
              <p:cNvSpPr>
                <a:spLocks/>
              </p:cNvSpPr>
              <p:nvPr/>
            </p:nvSpPr>
            <p:spPr bwMode="auto">
              <a:xfrm>
                <a:off x="2482" y="2162"/>
                <a:ext cx="863" cy="756"/>
              </a:xfrm>
              <a:custGeom>
                <a:avLst/>
                <a:gdLst>
                  <a:gd name="T0" fmla="*/ 0 w 863"/>
                  <a:gd name="T1" fmla="*/ 699 h 756"/>
                  <a:gd name="T2" fmla="*/ 71 w 863"/>
                  <a:gd name="T3" fmla="*/ 649 h 756"/>
                  <a:gd name="T4" fmla="*/ 128 w 863"/>
                  <a:gd name="T5" fmla="*/ 633 h 756"/>
                  <a:gd name="T6" fmla="*/ 211 w 863"/>
                  <a:gd name="T7" fmla="*/ 524 h 756"/>
                  <a:gd name="T8" fmla="*/ 420 w 863"/>
                  <a:gd name="T9" fmla="*/ 344 h 756"/>
                  <a:gd name="T10" fmla="*/ 600 w 863"/>
                  <a:gd name="T11" fmla="*/ 190 h 756"/>
                  <a:gd name="T12" fmla="*/ 811 w 863"/>
                  <a:gd name="T13" fmla="*/ 0 h 756"/>
                  <a:gd name="T14" fmla="*/ 863 w 863"/>
                  <a:gd name="T15" fmla="*/ 37 h 756"/>
                  <a:gd name="T16" fmla="*/ 709 w 863"/>
                  <a:gd name="T17" fmla="*/ 170 h 756"/>
                  <a:gd name="T18" fmla="*/ 472 w 863"/>
                  <a:gd name="T19" fmla="*/ 365 h 756"/>
                  <a:gd name="T20" fmla="*/ 303 w 863"/>
                  <a:gd name="T21" fmla="*/ 519 h 756"/>
                  <a:gd name="T22" fmla="*/ 149 w 863"/>
                  <a:gd name="T23" fmla="*/ 659 h 756"/>
                  <a:gd name="T24" fmla="*/ 76 w 863"/>
                  <a:gd name="T25" fmla="*/ 704 h 756"/>
                  <a:gd name="T26" fmla="*/ 26 w 863"/>
                  <a:gd name="T27" fmla="*/ 756 h 756"/>
                  <a:gd name="T28" fmla="*/ 21 w 863"/>
                  <a:gd name="T29" fmla="*/ 730 h 756"/>
                  <a:gd name="T30" fmla="*/ 0 w 863"/>
                  <a:gd name="T31" fmla="*/ 699 h 756"/>
                  <a:gd name="T32" fmla="*/ 0 w 863"/>
                  <a:gd name="T33" fmla="*/ 699 h 75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63" h="756">
                    <a:moveTo>
                      <a:pt x="0" y="699"/>
                    </a:moveTo>
                    <a:lnTo>
                      <a:pt x="71" y="649"/>
                    </a:lnTo>
                    <a:lnTo>
                      <a:pt x="128" y="633"/>
                    </a:lnTo>
                    <a:lnTo>
                      <a:pt x="211" y="524"/>
                    </a:lnTo>
                    <a:lnTo>
                      <a:pt x="420" y="344"/>
                    </a:lnTo>
                    <a:lnTo>
                      <a:pt x="600" y="190"/>
                    </a:lnTo>
                    <a:lnTo>
                      <a:pt x="811" y="0"/>
                    </a:lnTo>
                    <a:lnTo>
                      <a:pt x="863" y="37"/>
                    </a:lnTo>
                    <a:lnTo>
                      <a:pt x="709" y="170"/>
                    </a:lnTo>
                    <a:lnTo>
                      <a:pt x="472" y="365"/>
                    </a:lnTo>
                    <a:lnTo>
                      <a:pt x="303" y="519"/>
                    </a:lnTo>
                    <a:lnTo>
                      <a:pt x="149" y="659"/>
                    </a:lnTo>
                    <a:lnTo>
                      <a:pt x="76" y="704"/>
                    </a:lnTo>
                    <a:lnTo>
                      <a:pt x="26" y="756"/>
                    </a:lnTo>
                    <a:lnTo>
                      <a:pt x="21" y="730"/>
                    </a:lnTo>
                    <a:lnTo>
                      <a:pt x="0" y="6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2" name="Freeform 17"/>
              <p:cNvSpPr>
                <a:spLocks/>
              </p:cNvSpPr>
              <p:nvPr/>
            </p:nvSpPr>
            <p:spPr bwMode="auto">
              <a:xfrm>
                <a:off x="2062" y="2712"/>
                <a:ext cx="569" cy="216"/>
              </a:xfrm>
              <a:custGeom>
                <a:avLst/>
                <a:gdLst>
                  <a:gd name="T0" fmla="*/ 0 w 569"/>
                  <a:gd name="T1" fmla="*/ 42 h 216"/>
                  <a:gd name="T2" fmla="*/ 76 w 569"/>
                  <a:gd name="T3" fmla="*/ 88 h 216"/>
                  <a:gd name="T4" fmla="*/ 152 w 569"/>
                  <a:gd name="T5" fmla="*/ 131 h 216"/>
                  <a:gd name="T6" fmla="*/ 254 w 569"/>
                  <a:gd name="T7" fmla="*/ 168 h 216"/>
                  <a:gd name="T8" fmla="*/ 352 w 569"/>
                  <a:gd name="T9" fmla="*/ 180 h 216"/>
                  <a:gd name="T10" fmla="*/ 441 w 569"/>
                  <a:gd name="T11" fmla="*/ 175 h 216"/>
                  <a:gd name="T12" fmla="*/ 480 w 569"/>
                  <a:gd name="T13" fmla="*/ 216 h 216"/>
                  <a:gd name="T14" fmla="*/ 569 w 569"/>
                  <a:gd name="T15" fmla="*/ 175 h 216"/>
                  <a:gd name="T16" fmla="*/ 553 w 569"/>
                  <a:gd name="T17" fmla="*/ 88 h 216"/>
                  <a:gd name="T18" fmla="*/ 501 w 569"/>
                  <a:gd name="T19" fmla="*/ 123 h 216"/>
                  <a:gd name="T20" fmla="*/ 522 w 569"/>
                  <a:gd name="T21" fmla="*/ 159 h 216"/>
                  <a:gd name="T22" fmla="*/ 487 w 569"/>
                  <a:gd name="T23" fmla="*/ 180 h 216"/>
                  <a:gd name="T24" fmla="*/ 446 w 569"/>
                  <a:gd name="T25" fmla="*/ 144 h 216"/>
                  <a:gd name="T26" fmla="*/ 368 w 569"/>
                  <a:gd name="T27" fmla="*/ 144 h 216"/>
                  <a:gd name="T28" fmla="*/ 282 w 569"/>
                  <a:gd name="T29" fmla="*/ 133 h 216"/>
                  <a:gd name="T30" fmla="*/ 178 w 569"/>
                  <a:gd name="T31" fmla="*/ 99 h 216"/>
                  <a:gd name="T32" fmla="*/ 76 w 569"/>
                  <a:gd name="T33" fmla="*/ 52 h 216"/>
                  <a:gd name="T34" fmla="*/ 0 w 569"/>
                  <a:gd name="T35" fmla="*/ 0 h 216"/>
                  <a:gd name="T36" fmla="*/ 0 w 569"/>
                  <a:gd name="T37" fmla="*/ 42 h 216"/>
                  <a:gd name="T38" fmla="*/ 0 w 569"/>
                  <a:gd name="T39" fmla="*/ 42 h 21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569" h="216">
                    <a:moveTo>
                      <a:pt x="0" y="42"/>
                    </a:moveTo>
                    <a:lnTo>
                      <a:pt x="76" y="88"/>
                    </a:lnTo>
                    <a:lnTo>
                      <a:pt x="152" y="131"/>
                    </a:lnTo>
                    <a:lnTo>
                      <a:pt x="254" y="168"/>
                    </a:lnTo>
                    <a:lnTo>
                      <a:pt x="352" y="180"/>
                    </a:lnTo>
                    <a:lnTo>
                      <a:pt x="441" y="175"/>
                    </a:lnTo>
                    <a:lnTo>
                      <a:pt x="480" y="216"/>
                    </a:lnTo>
                    <a:lnTo>
                      <a:pt x="569" y="175"/>
                    </a:lnTo>
                    <a:lnTo>
                      <a:pt x="553" y="88"/>
                    </a:lnTo>
                    <a:lnTo>
                      <a:pt x="501" y="123"/>
                    </a:lnTo>
                    <a:lnTo>
                      <a:pt x="522" y="159"/>
                    </a:lnTo>
                    <a:lnTo>
                      <a:pt x="487" y="180"/>
                    </a:lnTo>
                    <a:lnTo>
                      <a:pt x="446" y="144"/>
                    </a:lnTo>
                    <a:lnTo>
                      <a:pt x="368" y="144"/>
                    </a:lnTo>
                    <a:lnTo>
                      <a:pt x="282" y="133"/>
                    </a:lnTo>
                    <a:lnTo>
                      <a:pt x="178" y="99"/>
                    </a:lnTo>
                    <a:lnTo>
                      <a:pt x="76" y="52"/>
                    </a:lnTo>
                    <a:lnTo>
                      <a:pt x="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3" name="Freeform 18"/>
              <p:cNvSpPr>
                <a:spLocks/>
              </p:cNvSpPr>
              <p:nvPr/>
            </p:nvSpPr>
            <p:spPr bwMode="auto">
              <a:xfrm>
                <a:off x="2174" y="2209"/>
                <a:ext cx="631" cy="427"/>
              </a:xfrm>
              <a:custGeom>
                <a:avLst/>
                <a:gdLst>
                  <a:gd name="T0" fmla="*/ 0 w 631"/>
                  <a:gd name="T1" fmla="*/ 427 h 427"/>
                  <a:gd name="T2" fmla="*/ 50 w 631"/>
                  <a:gd name="T3" fmla="*/ 422 h 427"/>
                  <a:gd name="T4" fmla="*/ 154 w 631"/>
                  <a:gd name="T5" fmla="*/ 375 h 427"/>
                  <a:gd name="T6" fmla="*/ 251 w 631"/>
                  <a:gd name="T7" fmla="*/ 334 h 427"/>
                  <a:gd name="T8" fmla="*/ 360 w 631"/>
                  <a:gd name="T9" fmla="*/ 282 h 427"/>
                  <a:gd name="T10" fmla="*/ 472 w 631"/>
                  <a:gd name="T11" fmla="*/ 216 h 427"/>
                  <a:gd name="T12" fmla="*/ 543 w 631"/>
                  <a:gd name="T13" fmla="*/ 154 h 427"/>
                  <a:gd name="T14" fmla="*/ 543 w 631"/>
                  <a:gd name="T15" fmla="*/ 102 h 427"/>
                  <a:gd name="T16" fmla="*/ 605 w 631"/>
                  <a:gd name="T17" fmla="*/ 67 h 427"/>
                  <a:gd name="T18" fmla="*/ 631 w 631"/>
                  <a:gd name="T19" fmla="*/ 41 h 427"/>
                  <a:gd name="T20" fmla="*/ 621 w 631"/>
                  <a:gd name="T21" fmla="*/ 10 h 427"/>
                  <a:gd name="T22" fmla="*/ 554 w 631"/>
                  <a:gd name="T23" fmla="*/ 5 h 427"/>
                  <a:gd name="T24" fmla="*/ 488 w 631"/>
                  <a:gd name="T25" fmla="*/ 0 h 427"/>
                  <a:gd name="T26" fmla="*/ 493 w 631"/>
                  <a:gd name="T27" fmla="*/ 97 h 427"/>
                  <a:gd name="T28" fmla="*/ 457 w 631"/>
                  <a:gd name="T29" fmla="*/ 149 h 427"/>
                  <a:gd name="T30" fmla="*/ 400 w 631"/>
                  <a:gd name="T31" fmla="*/ 195 h 427"/>
                  <a:gd name="T32" fmla="*/ 298 w 631"/>
                  <a:gd name="T33" fmla="*/ 257 h 427"/>
                  <a:gd name="T34" fmla="*/ 159 w 631"/>
                  <a:gd name="T35" fmla="*/ 323 h 427"/>
                  <a:gd name="T36" fmla="*/ 5 w 631"/>
                  <a:gd name="T37" fmla="*/ 396 h 427"/>
                  <a:gd name="T38" fmla="*/ 0 w 631"/>
                  <a:gd name="T39" fmla="*/ 427 h 427"/>
                  <a:gd name="T40" fmla="*/ 0 w 631"/>
                  <a:gd name="T41" fmla="*/ 427 h 42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31" h="427">
                    <a:moveTo>
                      <a:pt x="0" y="427"/>
                    </a:moveTo>
                    <a:lnTo>
                      <a:pt x="50" y="422"/>
                    </a:lnTo>
                    <a:lnTo>
                      <a:pt x="154" y="375"/>
                    </a:lnTo>
                    <a:lnTo>
                      <a:pt x="251" y="334"/>
                    </a:lnTo>
                    <a:lnTo>
                      <a:pt x="360" y="282"/>
                    </a:lnTo>
                    <a:lnTo>
                      <a:pt x="472" y="216"/>
                    </a:lnTo>
                    <a:lnTo>
                      <a:pt x="543" y="154"/>
                    </a:lnTo>
                    <a:lnTo>
                      <a:pt x="543" y="102"/>
                    </a:lnTo>
                    <a:lnTo>
                      <a:pt x="605" y="67"/>
                    </a:lnTo>
                    <a:lnTo>
                      <a:pt x="631" y="41"/>
                    </a:lnTo>
                    <a:lnTo>
                      <a:pt x="621" y="10"/>
                    </a:lnTo>
                    <a:lnTo>
                      <a:pt x="554" y="5"/>
                    </a:lnTo>
                    <a:lnTo>
                      <a:pt x="488" y="0"/>
                    </a:lnTo>
                    <a:lnTo>
                      <a:pt x="493" y="97"/>
                    </a:lnTo>
                    <a:lnTo>
                      <a:pt x="457" y="149"/>
                    </a:lnTo>
                    <a:lnTo>
                      <a:pt x="400" y="195"/>
                    </a:lnTo>
                    <a:lnTo>
                      <a:pt x="298" y="257"/>
                    </a:lnTo>
                    <a:lnTo>
                      <a:pt x="159" y="323"/>
                    </a:lnTo>
                    <a:lnTo>
                      <a:pt x="5" y="396"/>
                    </a:lnTo>
                    <a:lnTo>
                      <a:pt x="0" y="4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4" name="Freeform 19"/>
              <p:cNvSpPr>
                <a:spLocks/>
              </p:cNvSpPr>
              <p:nvPr/>
            </p:nvSpPr>
            <p:spPr bwMode="auto">
              <a:xfrm>
                <a:off x="2385" y="3001"/>
                <a:ext cx="308" cy="482"/>
              </a:xfrm>
              <a:custGeom>
                <a:avLst/>
                <a:gdLst>
                  <a:gd name="T0" fmla="*/ 0 w 308"/>
                  <a:gd name="T1" fmla="*/ 29 h 482"/>
                  <a:gd name="T2" fmla="*/ 40 w 308"/>
                  <a:gd name="T3" fmla="*/ 123 h 482"/>
                  <a:gd name="T4" fmla="*/ 50 w 308"/>
                  <a:gd name="T5" fmla="*/ 200 h 482"/>
                  <a:gd name="T6" fmla="*/ 55 w 308"/>
                  <a:gd name="T7" fmla="*/ 287 h 482"/>
                  <a:gd name="T8" fmla="*/ 40 w 308"/>
                  <a:gd name="T9" fmla="*/ 389 h 482"/>
                  <a:gd name="T10" fmla="*/ 40 w 308"/>
                  <a:gd name="T11" fmla="*/ 446 h 482"/>
                  <a:gd name="T12" fmla="*/ 61 w 308"/>
                  <a:gd name="T13" fmla="*/ 477 h 482"/>
                  <a:gd name="T14" fmla="*/ 97 w 308"/>
                  <a:gd name="T15" fmla="*/ 482 h 482"/>
                  <a:gd name="T16" fmla="*/ 189 w 308"/>
                  <a:gd name="T17" fmla="*/ 441 h 482"/>
                  <a:gd name="T18" fmla="*/ 303 w 308"/>
                  <a:gd name="T19" fmla="*/ 389 h 482"/>
                  <a:gd name="T20" fmla="*/ 308 w 308"/>
                  <a:gd name="T21" fmla="*/ 308 h 482"/>
                  <a:gd name="T22" fmla="*/ 246 w 308"/>
                  <a:gd name="T23" fmla="*/ 349 h 482"/>
                  <a:gd name="T24" fmla="*/ 183 w 308"/>
                  <a:gd name="T25" fmla="*/ 385 h 482"/>
                  <a:gd name="T26" fmla="*/ 102 w 308"/>
                  <a:gd name="T27" fmla="*/ 410 h 482"/>
                  <a:gd name="T28" fmla="*/ 112 w 308"/>
                  <a:gd name="T29" fmla="*/ 339 h 482"/>
                  <a:gd name="T30" fmla="*/ 112 w 308"/>
                  <a:gd name="T31" fmla="*/ 261 h 482"/>
                  <a:gd name="T32" fmla="*/ 102 w 308"/>
                  <a:gd name="T33" fmla="*/ 164 h 482"/>
                  <a:gd name="T34" fmla="*/ 81 w 308"/>
                  <a:gd name="T35" fmla="*/ 81 h 482"/>
                  <a:gd name="T36" fmla="*/ 45 w 308"/>
                  <a:gd name="T37" fmla="*/ 0 h 482"/>
                  <a:gd name="T38" fmla="*/ 0 w 308"/>
                  <a:gd name="T39" fmla="*/ 29 h 482"/>
                  <a:gd name="T40" fmla="*/ 0 w 308"/>
                  <a:gd name="T41" fmla="*/ 29 h 48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08" h="482">
                    <a:moveTo>
                      <a:pt x="0" y="29"/>
                    </a:moveTo>
                    <a:lnTo>
                      <a:pt x="40" y="123"/>
                    </a:lnTo>
                    <a:lnTo>
                      <a:pt x="50" y="200"/>
                    </a:lnTo>
                    <a:lnTo>
                      <a:pt x="55" y="287"/>
                    </a:lnTo>
                    <a:lnTo>
                      <a:pt x="40" y="389"/>
                    </a:lnTo>
                    <a:lnTo>
                      <a:pt x="40" y="446"/>
                    </a:lnTo>
                    <a:lnTo>
                      <a:pt x="61" y="477"/>
                    </a:lnTo>
                    <a:lnTo>
                      <a:pt x="97" y="482"/>
                    </a:lnTo>
                    <a:lnTo>
                      <a:pt x="189" y="441"/>
                    </a:lnTo>
                    <a:lnTo>
                      <a:pt x="303" y="389"/>
                    </a:lnTo>
                    <a:lnTo>
                      <a:pt x="308" y="308"/>
                    </a:lnTo>
                    <a:lnTo>
                      <a:pt x="246" y="349"/>
                    </a:lnTo>
                    <a:lnTo>
                      <a:pt x="183" y="385"/>
                    </a:lnTo>
                    <a:lnTo>
                      <a:pt x="102" y="410"/>
                    </a:lnTo>
                    <a:lnTo>
                      <a:pt x="112" y="339"/>
                    </a:lnTo>
                    <a:lnTo>
                      <a:pt x="112" y="261"/>
                    </a:lnTo>
                    <a:lnTo>
                      <a:pt x="102" y="164"/>
                    </a:lnTo>
                    <a:lnTo>
                      <a:pt x="81" y="81"/>
                    </a:lnTo>
                    <a:lnTo>
                      <a:pt x="45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5" name="Freeform 20"/>
              <p:cNvSpPr>
                <a:spLocks/>
              </p:cNvSpPr>
              <p:nvPr/>
            </p:nvSpPr>
            <p:spPr bwMode="auto">
              <a:xfrm>
                <a:off x="2159" y="3072"/>
                <a:ext cx="159" cy="416"/>
              </a:xfrm>
              <a:custGeom>
                <a:avLst/>
                <a:gdLst>
                  <a:gd name="T0" fmla="*/ 138 w 159"/>
                  <a:gd name="T1" fmla="*/ 0 h 416"/>
                  <a:gd name="T2" fmla="*/ 159 w 159"/>
                  <a:gd name="T3" fmla="*/ 114 h 416"/>
                  <a:gd name="T4" fmla="*/ 148 w 159"/>
                  <a:gd name="T5" fmla="*/ 268 h 416"/>
                  <a:gd name="T6" fmla="*/ 138 w 159"/>
                  <a:gd name="T7" fmla="*/ 411 h 416"/>
                  <a:gd name="T8" fmla="*/ 107 w 159"/>
                  <a:gd name="T9" fmla="*/ 416 h 416"/>
                  <a:gd name="T10" fmla="*/ 57 w 159"/>
                  <a:gd name="T11" fmla="*/ 390 h 416"/>
                  <a:gd name="T12" fmla="*/ 0 w 159"/>
                  <a:gd name="T13" fmla="*/ 339 h 416"/>
                  <a:gd name="T14" fmla="*/ 5 w 159"/>
                  <a:gd name="T15" fmla="*/ 278 h 416"/>
                  <a:gd name="T16" fmla="*/ 15 w 159"/>
                  <a:gd name="T17" fmla="*/ 185 h 416"/>
                  <a:gd name="T18" fmla="*/ 15 w 159"/>
                  <a:gd name="T19" fmla="*/ 72 h 416"/>
                  <a:gd name="T20" fmla="*/ 5 w 159"/>
                  <a:gd name="T21" fmla="*/ 41 h 416"/>
                  <a:gd name="T22" fmla="*/ 36 w 159"/>
                  <a:gd name="T23" fmla="*/ 20 h 416"/>
                  <a:gd name="T24" fmla="*/ 57 w 159"/>
                  <a:gd name="T25" fmla="*/ 103 h 416"/>
                  <a:gd name="T26" fmla="*/ 57 w 159"/>
                  <a:gd name="T27" fmla="*/ 195 h 416"/>
                  <a:gd name="T28" fmla="*/ 41 w 159"/>
                  <a:gd name="T29" fmla="*/ 307 h 416"/>
                  <a:gd name="T30" fmla="*/ 91 w 159"/>
                  <a:gd name="T31" fmla="*/ 359 h 416"/>
                  <a:gd name="T32" fmla="*/ 102 w 159"/>
                  <a:gd name="T33" fmla="*/ 273 h 416"/>
                  <a:gd name="T34" fmla="*/ 112 w 159"/>
                  <a:gd name="T35" fmla="*/ 195 h 416"/>
                  <a:gd name="T36" fmla="*/ 114 w 159"/>
                  <a:gd name="T37" fmla="*/ 138 h 416"/>
                  <a:gd name="T38" fmla="*/ 102 w 159"/>
                  <a:gd name="T39" fmla="*/ 77 h 416"/>
                  <a:gd name="T40" fmla="*/ 86 w 159"/>
                  <a:gd name="T41" fmla="*/ 20 h 416"/>
                  <a:gd name="T42" fmla="*/ 138 w 159"/>
                  <a:gd name="T43" fmla="*/ 0 h 416"/>
                  <a:gd name="T44" fmla="*/ 138 w 159"/>
                  <a:gd name="T45" fmla="*/ 0 h 4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59" h="416">
                    <a:moveTo>
                      <a:pt x="138" y="0"/>
                    </a:moveTo>
                    <a:lnTo>
                      <a:pt x="159" y="114"/>
                    </a:lnTo>
                    <a:lnTo>
                      <a:pt x="148" y="268"/>
                    </a:lnTo>
                    <a:lnTo>
                      <a:pt x="138" y="411"/>
                    </a:lnTo>
                    <a:lnTo>
                      <a:pt x="107" y="416"/>
                    </a:lnTo>
                    <a:lnTo>
                      <a:pt x="57" y="390"/>
                    </a:lnTo>
                    <a:lnTo>
                      <a:pt x="0" y="339"/>
                    </a:lnTo>
                    <a:lnTo>
                      <a:pt x="5" y="278"/>
                    </a:lnTo>
                    <a:lnTo>
                      <a:pt x="15" y="185"/>
                    </a:lnTo>
                    <a:lnTo>
                      <a:pt x="15" y="72"/>
                    </a:lnTo>
                    <a:lnTo>
                      <a:pt x="5" y="41"/>
                    </a:lnTo>
                    <a:lnTo>
                      <a:pt x="36" y="20"/>
                    </a:lnTo>
                    <a:lnTo>
                      <a:pt x="57" y="103"/>
                    </a:lnTo>
                    <a:lnTo>
                      <a:pt x="57" y="195"/>
                    </a:lnTo>
                    <a:lnTo>
                      <a:pt x="41" y="307"/>
                    </a:lnTo>
                    <a:lnTo>
                      <a:pt x="91" y="359"/>
                    </a:lnTo>
                    <a:lnTo>
                      <a:pt x="102" y="273"/>
                    </a:lnTo>
                    <a:lnTo>
                      <a:pt x="112" y="195"/>
                    </a:lnTo>
                    <a:lnTo>
                      <a:pt x="114" y="138"/>
                    </a:lnTo>
                    <a:lnTo>
                      <a:pt x="102" y="77"/>
                    </a:lnTo>
                    <a:lnTo>
                      <a:pt x="86" y="2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6" name="Freeform 21"/>
              <p:cNvSpPr>
                <a:spLocks/>
              </p:cNvSpPr>
              <p:nvPr/>
            </p:nvSpPr>
            <p:spPr bwMode="auto">
              <a:xfrm>
                <a:off x="2200" y="2610"/>
                <a:ext cx="209" cy="261"/>
              </a:xfrm>
              <a:custGeom>
                <a:avLst/>
                <a:gdLst>
                  <a:gd name="T0" fmla="*/ 24 w 209"/>
                  <a:gd name="T1" fmla="*/ 0 h 261"/>
                  <a:gd name="T2" fmla="*/ 97 w 209"/>
                  <a:gd name="T3" fmla="*/ 81 h 261"/>
                  <a:gd name="T4" fmla="*/ 149 w 209"/>
                  <a:gd name="T5" fmla="*/ 149 h 261"/>
                  <a:gd name="T6" fmla="*/ 209 w 209"/>
                  <a:gd name="T7" fmla="*/ 261 h 261"/>
                  <a:gd name="T8" fmla="*/ 159 w 209"/>
                  <a:gd name="T9" fmla="*/ 256 h 261"/>
                  <a:gd name="T10" fmla="*/ 118 w 209"/>
                  <a:gd name="T11" fmla="*/ 206 h 261"/>
                  <a:gd name="T12" fmla="*/ 71 w 209"/>
                  <a:gd name="T13" fmla="*/ 133 h 261"/>
                  <a:gd name="T14" fmla="*/ 29 w 209"/>
                  <a:gd name="T15" fmla="*/ 71 h 261"/>
                  <a:gd name="T16" fmla="*/ 0 w 209"/>
                  <a:gd name="T17" fmla="*/ 21 h 261"/>
                  <a:gd name="T18" fmla="*/ 24 w 209"/>
                  <a:gd name="T19" fmla="*/ 0 h 261"/>
                  <a:gd name="T20" fmla="*/ 24 w 209"/>
                  <a:gd name="T21" fmla="*/ 0 h 2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9" h="261">
                    <a:moveTo>
                      <a:pt x="24" y="0"/>
                    </a:moveTo>
                    <a:lnTo>
                      <a:pt x="97" y="81"/>
                    </a:lnTo>
                    <a:lnTo>
                      <a:pt x="149" y="149"/>
                    </a:lnTo>
                    <a:lnTo>
                      <a:pt x="209" y="261"/>
                    </a:lnTo>
                    <a:lnTo>
                      <a:pt x="159" y="256"/>
                    </a:lnTo>
                    <a:lnTo>
                      <a:pt x="118" y="206"/>
                    </a:lnTo>
                    <a:lnTo>
                      <a:pt x="71" y="133"/>
                    </a:lnTo>
                    <a:lnTo>
                      <a:pt x="29" y="71"/>
                    </a:lnTo>
                    <a:lnTo>
                      <a:pt x="0" y="2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7" name="Freeform 22"/>
              <p:cNvSpPr>
                <a:spLocks/>
              </p:cNvSpPr>
              <p:nvPr/>
            </p:nvSpPr>
            <p:spPr bwMode="auto">
              <a:xfrm>
                <a:off x="2539" y="2321"/>
                <a:ext cx="168" cy="412"/>
              </a:xfrm>
              <a:custGeom>
                <a:avLst/>
                <a:gdLst>
                  <a:gd name="T0" fmla="*/ 0 w 168"/>
                  <a:gd name="T1" fmla="*/ 350 h 412"/>
                  <a:gd name="T2" fmla="*/ 29 w 168"/>
                  <a:gd name="T3" fmla="*/ 320 h 412"/>
                  <a:gd name="T4" fmla="*/ 76 w 168"/>
                  <a:gd name="T5" fmla="*/ 206 h 412"/>
                  <a:gd name="T6" fmla="*/ 112 w 168"/>
                  <a:gd name="T7" fmla="*/ 120 h 412"/>
                  <a:gd name="T8" fmla="*/ 128 w 168"/>
                  <a:gd name="T9" fmla="*/ 57 h 412"/>
                  <a:gd name="T10" fmla="*/ 164 w 168"/>
                  <a:gd name="T11" fmla="*/ 0 h 412"/>
                  <a:gd name="T12" fmla="*/ 168 w 168"/>
                  <a:gd name="T13" fmla="*/ 114 h 412"/>
                  <a:gd name="T14" fmla="*/ 128 w 168"/>
                  <a:gd name="T15" fmla="*/ 237 h 412"/>
                  <a:gd name="T16" fmla="*/ 97 w 168"/>
                  <a:gd name="T17" fmla="*/ 325 h 412"/>
                  <a:gd name="T18" fmla="*/ 45 w 168"/>
                  <a:gd name="T19" fmla="*/ 412 h 412"/>
                  <a:gd name="T20" fmla="*/ 0 w 168"/>
                  <a:gd name="T21" fmla="*/ 350 h 412"/>
                  <a:gd name="T22" fmla="*/ 0 w 168"/>
                  <a:gd name="T23" fmla="*/ 350 h 4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8" h="412">
                    <a:moveTo>
                      <a:pt x="0" y="350"/>
                    </a:moveTo>
                    <a:lnTo>
                      <a:pt x="29" y="320"/>
                    </a:lnTo>
                    <a:lnTo>
                      <a:pt x="76" y="206"/>
                    </a:lnTo>
                    <a:lnTo>
                      <a:pt x="112" y="120"/>
                    </a:lnTo>
                    <a:lnTo>
                      <a:pt x="128" y="57"/>
                    </a:lnTo>
                    <a:lnTo>
                      <a:pt x="164" y="0"/>
                    </a:lnTo>
                    <a:lnTo>
                      <a:pt x="168" y="114"/>
                    </a:lnTo>
                    <a:lnTo>
                      <a:pt x="128" y="237"/>
                    </a:lnTo>
                    <a:lnTo>
                      <a:pt x="97" y="325"/>
                    </a:lnTo>
                    <a:lnTo>
                      <a:pt x="45" y="412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8" name="Freeform 23"/>
              <p:cNvSpPr>
                <a:spLocks/>
              </p:cNvSpPr>
              <p:nvPr/>
            </p:nvSpPr>
            <p:spPr bwMode="auto">
              <a:xfrm>
                <a:off x="1835" y="2667"/>
                <a:ext cx="714" cy="477"/>
              </a:xfrm>
              <a:custGeom>
                <a:avLst/>
                <a:gdLst>
                  <a:gd name="T0" fmla="*/ 683 w 714"/>
                  <a:gd name="T1" fmla="*/ 209 h 477"/>
                  <a:gd name="T2" fmla="*/ 631 w 714"/>
                  <a:gd name="T3" fmla="*/ 272 h 477"/>
                  <a:gd name="T4" fmla="*/ 564 w 714"/>
                  <a:gd name="T5" fmla="*/ 318 h 477"/>
                  <a:gd name="T6" fmla="*/ 493 w 714"/>
                  <a:gd name="T7" fmla="*/ 363 h 477"/>
                  <a:gd name="T8" fmla="*/ 426 w 714"/>
                  <a:gd name="T9" fmla="*/ 394 h 477"/>
                  <a:gd name="T10" fmla="*/ 358 w 714"/>
                  <a:gd name="T11" fmla="*/ 415 h 477"/>
                  <a:gd name="T12" fmla="*/ 279 w 714"/>
                  <a:gd name="T13" fmla="*/ 431 h 477"/>
                  <a:gd name="T14" fmla="*/ 220 w 714"/>
                  <a:gd name="T15" fmla="*/ 425 h 477"/>
                  <a:gd name="T16" fmla="*/ 149 w 714"/>
                  <a:gd name="T17" fmla="*/ 420 h 477"/>
                  <a:gd name="T18" fmla="*/ 104 w 714"/>
                  <a:gd name="T19" fmla="*/ 412 h 477"/>
                  <a:gd name="T20" fmla="*/ 71 w 714"/>
                  <a:gd name="T21" fmla="*/ 391 h 477"/>
                  <a:gd name="T22" fmla="*/ 57 w 714"/>
                  <a:gd name="T23" fmla="*/ 355 h 477"/>
                  <a:gd name="T24" fmla="*/ 57 w 714"/>
                  <a:gd name="T25" fmla="*/ 287 h 477"/>
                  <a:gd name="T26" fmla="*/ 76 w 714"/>
                  <a:gd name="T27" fmla="*/ 209 h 477"/>
                  <a:gd name="T28" fmla="*/ 128 w 714"/>
                  <a:gd name="T29" fmla="*/ 128 h 477"/>
                  <a:gd name="T30" fmla="*/ 180 w 714"/>
                  <a:gd name="T31" fmla="*/ 76 h 477"/>
                  <a:gd name="T32" fmla="*/ 230 w 714"/>
                  <a:gd name="T33" fmla="*/ 14 h 477"/>
                  <a:gd name="T34" fmla="*/ 196 w 714"/>
                  <a:gd name="T35" fmla="*/ 0 h 477"/>
                  <a:gd name="T36" fmla="*/ 118 w 714"/>
                  <a:gd name="T37" fmla="*/ 61 h 477"/>
                  <a:gd name="T38" fmla="*/ 57 w 714"/>
                  <a:gd name="T39" fmla="*/ 138 h 477"/>
                  <a:gd name="T40" fmla="*/ 21 w 714"/>
                  <a:gd name="T41" fmla="*/ 204 h 477"/>
                  <a:gd name="T42" fmla="*/ 5 w 714"/>
                  <a:gd name="T43" fmla="*/ 272 h 477"/>
                  <a:gd name="T44" fmla="*/ 0 w 714"/>
                  <a:gd name="T45" fmla="*/ 344 h 477"/>
                  <a:gd name="T46" fmla="*/ 16 w 714"/>
                  <a:gd name="T47" fmla="*/ 394 h 477"/>
                  <a:gd name="T48" fmla="*/ 57 w 714"/>
                  <a:gd name="T49" fmla="*/ 436 h 477"/>
                  <a:gd name="T50" fmla="*/ 128 w 714"/>
                  <a:gd name="T51" fmla="*/ 457 h 477"/>
                  <a:gd name="T52" fmla="*/ 201 w 714"/>
                  <a:gd name="T53" fmla="*/ 477 h 477"/>
                  <a:gd name="T54" fmla="*/ 282 w 714"/>
                  <a:gd name="T55" fmla="*/ 477 h 477"/>
                  <a:gd name="T56" fmla="*/ 382 w 714"/>
                  <a:gd name="T57" fmla="*/ 463 h 477"/>
                  <a:gd name="T58" fmla="*/ 483 w 714"/>
                  <a:gd name="T59" fmla="*/ 431 h 477"/>
                  <a:gd name="T60" fmla="*/ 535 w 714"/>
                  <a:gd name="T61" fmla="*/ 410 h 477"/>
                  <a:gd name="T62" fmla="*/ 590 w 714"/>
                  <a:gd name="T63" fmla="*/ 384 h 477"/>
                  <a:gd name="T64" fmla="*/ 657 w 714"/>
                  <a:gd name="T65" fmla="*/ 329 h 477"/>
                  <a:gd name="T66" fmla="*/ 699 w 714"/>
                  <a:gd name="T67" fmla="*/ 292 h 477"/>
                  <a:gd name="T68" fmla="*/ 714 w 714"/>
                  <a:gd name="T69" fmla="*/ 251 h 477"/>
                  <a:gd name="T70" fmla="*/ 683 w 714"/>
                  <a:gd name="T71" fmla="*/ 209 h 477"/>
                  <a:gd name="T72" fmla="*/ 683 w 714"/>
                  <a:gd name="T73" fmla="*/ 209 h 47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14" h="477">
                    <a:moveTo>
                      <a:pt x="683" y="209"/>
                    </a:moveTo>
                    <a:lnTo>
                      <a:pt x="631" y="272"/>
                    </a:lnTo>
                    <a:lnTo>
                      <a:pt x="564" y="318"/>
                    </a:lnTo>
                    <a:lnTo>
                      <a:pt x="493" y="363"/>
                    </a:lnTo>
                    <a:lnTo>
                      <a:pt x="426" y="394"/>
                    </a:lnTo>
                    <a:lnTo>
                      <a:pt x="358" y="415"/>
                    </a:lnTo>
                    <a:lnTo>
                      <a:pt x="279" y="431"/>
                    </a:lnTo>
                    <a:lnTo>
                      <a:pt x="220" y="425"/>
                    </a:lnTo>
                    <a:lnTo>
                      <a:pt x="149" y="420"/>
                    </a:lnTo>
                    <a:lnTo>
                      <a:pt x="104" y="412"/>
                    </a:lnTo>
                    <a:lnTo>
                      <a:pt x="71" y="391"/>
                    </a:lnTo>
                    <a:lnTo>
                      <a:pt x="57" y="355"/>
                    </a:lnTo>
                    <a:lnTo>
                      <a:pt x="57" y="287"/>
                    </a:lnTo>
                    <a:lnTo>
                      <a:pt x="76" y="209"/>
                    </a:lnTo>
                    <a:lnTo>
                      <a:pt x="128" y="128"/>
                    </a:lnTo>
                    <a:lnTo>
                      <a:pt x="180" y="76"/>
                    </a:lnTo>
                    <a:lnTo>
                      <a:pt x="230" y="14"/>
                    </a:lnTo>
                    <a:lnTo>
                      <a:pt x="196" y="0"/>
                    </a:lnTo>
                    <a:lnTo>
                      <a:pt x="118" y="61"/>
                    </a:lnTo>
                    <a:lnTo>
                      <a:pt x="57" y="138"/>
                    </a:lnTo>
                    <a:lnTo>
                      <a:pt x="21" y="204"/>
                    </a:lnTo>
                    <a:lnTo>
                      <a:pt x="5" y="272"/>
                    </a:lnTo>
                    <a:lnTo>
                      <a:pt x="0" y="344"/>
                    </a:lnTo>
                    <a:lnTo>
                      <a:pt x="16" y="394"/>
                    </a:lnTo>
                    <a:lnTo>
                      <a:pt x="57" y="436"/>
                    </a:lnTo>
                    <a:lnTo>
                      <a:pt x="128" y="457"/>
                    </a:lnTo>
                    <a:lnTo>
                      <a:pt x="201" y="477"/>
                    </a:lnTo>
                    <a:lnTo>
                      <a:pt x="282" y="477"/>
                    </a:lnTo>
                    <a:lnTo>
                      <a:pt x="382" y="463"/>
                    </a:lnTo>
                    <a:lnTo>
                      <a:pt x="483" y="431"/>
                    </a:lnTo>
                    <a:lnTo>
                      <a:pt x="535" y="410"/>
                    </a:lnTo>
                    <a:lnTo>
                      <a:pt x="590" y="384"/>
                    </a:lnTo>
                    <a:lnTo>
                      <a:pt x="657" y="329"/>
                    </a:lnTo>
                    <a:lnTo>
                      <a:pt x="699" y="292"/>
                    </a:lnTo>
                    <a:lnTo>
                      <a:pt x="714" y="251"/>
                    </a:lnTo>
                    <a:lnTo>
                      <a:pt x="683" y="2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9" name="Freeform 24"/>
              <p:cNvSpPr>
                <a:spLocks/>
              </p:cNvSpPr>
              <p:nvPr/>
            </p:nvSpPr>
            <p:spPr bwMode="auto">
              <a:xfrm>
                <a:off x="1968" y="2316"/>
                <a:ext cx="211" cy="479"/>
              </a:xfrm>
              <a:custGeom>
                <a:avLst/>
                <a:gdLst>
                  <a:gd name="T0" fmla="*/ 211 w 211"/>
                  <a:gd name="T1" fmla="*/ 479 h 479"/>
                  <a:gd name="T2" fmla="*/ 206 w 211"/>
                  <a:gd name="T3" fmla="*/ 412 h 479"/>
                  <a:gd name="T4" fmla="*/ 191 w 211"/>
                  <a:gd name="T5" fmla="*/ 370 h 479"/>
                  <a:gd name="T6" fmla="*/ 175 w 211"/>
                  <a:gd name="T7" fmla="*/ 344 h 479"/>
                  <a:gd name="T8" fmla="*/ 149 w 211"/>
                  <a:gd name="T9" fmla="*/ 355 h 479"/>
                  <a:gd name="T10" fmla="*/ 133 w 211"/>
                  <a:gd name="T11" fmla="*/ 334 h 479"/>
                  <a:gd name="T12" fmla="*/ 118 w 211"/>
                  <a:gd name="T13" fmla="*/ 289 h 479"/>
                  <a:gd name="T14" fmla="*/ 107 w 211"/>
                  <a:gd name="T15" fmla="*/ 253 h 479"/>
                  <a:gd name="T16" fmla="*/ 87 w 211"/>
                  <a:gd name="T17" fmla="*/ 221 h 479"/>
                  <a:gd name="T18" fmla="*/ 52 w 211"/>
                  <a:gd name="T19" fmla="*/ 195 h 479"/>
                  <a:gd name="T20" fmla="*/ 78 w 211"/>
                  <a:gd name="T21" fmla="*/ 175 h 479"/>
                  <a:gd name="T22" fmla="*/ 102 w 211"/>
                  <a:gd name="T23" fmla="*/ 130 h 479"/>
                  <a:gd name="T24" fmla="*/ 128 w 211"/>
                  <a:gd name="T25" fmla="*/ 62 h 479"/>
                  <a:gd name="T26" fmla="*/ 149 w 211"/>
                  <a:gd name="T27" fmla="*/ 0 h 479"/>
                  <a:gd name="T28" fmla="*/ 107 w 211"/>
                  <a:gd name="T29" fmla="*/ 16 h 479"/>
                  <a:gd name="T30" fmla="*/ 87 w 211"/>
                  <a:gd name="T31" fmla="*/ 52 h 479"/>
                  <a:gd name="T32" fmla="*/ 68 w 211"/>
                  <a:gd name="T33" fmla="*/ 99 h 479"/>
                  <a:gd name="T34" fmla="*/ 47 w 211"/>
                  <a:gd name="T35" fmla="*/ 150 h 479"/>
                  <a:gd name="T36" fmla="*/ 21 w 211"/>
                  <a:gd name="T37" fmla="*/ 180 h 479"/>
                  <a:gd name="T38" fmla="*/ 0 w 211"/>
                  <a:gd name="T39" fmla="*/ 216 h 479"/>
                  <a:gd name="T40" fmla="*/ 26 w 211"/>
                  <a:gd name="T41" fmla="*/ 221 h 479"/>
                  <a:gd name="T42" fmla="*/ 52 w 211"/>
                  <a:gd name="T43" fmla="*/ 258 h 479"/>
                  <a:gd name="T44" fmla="*/ 68 w 211"/>
                  <a:gd name="T45" fmla="*/ 294 h 479"/>
                  <a:gd name="T46" fmla="*/ 83 w 211"/>
                  <a:gd name="T47" fmla="*/ 370 h 479"/>
                  <a:gd name="T48" fmla="*/ 118 w 211"/>
                  <a:gd name="T49" fmla="*/ 380 h 479"/>
                  <a:gd name="T50" fmla="*/ 165 w 211"/>
                  <a:gd name="T51" fmla="*/ 386 h 479"/>
                  <a:gd name="T52" fmla="*/ 165 w 211"/>
                  <a:gd name="T53" fmla="*/ 453 h 479"/>
                  <a:gd name="T54" fmla="*/ 211 w 211"/>
                  <a:gd name="T55" fmla="*/ 479 h 479"/>
                  <a:gd name="T56" fmla="*/ 211 w 211"/>
                  <a:gd name="T57" fmla="*/ 479 h 47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11" h="479">
                    <a:moveTo>
                      <a:pt x="211" y="479"/>
                    </a:moveTo>
                    <a:lnTo>
                      <a:pt x="206" y="412"/>
                    </a:lnTo>
                    <a:lnTo>
                      <a:pt x="191" y="370"/>
                    </a:lnTo>
                    <a:lnTo>
                      <a:pt x="175" y="344"/>
                    </a:lnTo>
                    <a:lnTo>
                      <a:pt x="149" y="355"/>
                    </a:lnTo>
                    <a:lnTo>
                      <a:pt x="133" y="334"/>
                    </a:lnTo>
                    <a:lnTo>
                      <a:pt x="118" y="289"/>
                    </a:lnTo>
                    <a:lnTo>
                      <a:pt x="107" y="253"/>
                    </a:lnTo>
                    <a:lnTo>
                      <a:pt x="87" y="221"/>
                    </a:lnTo>
                    <a:lnTo>
                      <a:pt x="52" y="195"/>
                    </a:lnTo>
                    <a:lnTo>
                      <a:pt x="78" y="175"/>
                    </a:lnTo>
                    <a:lnTo>
                      <a:pt x="102" y="130"/>
                    </a:lnTo>
                    <a:lnTo>
                      <a:pt x="128" y="62"/>
                    </a:lnTo>
                    <a:lnTo>
                      <a:pt x="149" y="0"/>
                    </a:lnTo>
                    <a:lnTo>
                      <a:pt x="107" y="16"/>
                    </a:lnTo>
                    <a:lnTo>
                      <a:pt x="87" y="52"/>
                    </a:lnTo>
                    <a:lnTo>
                      <a:pt x="68" y="99"/>
                    </a:lnTo>
                    <a:lnTo>
                      <a:pt x="47" y="150"/>
                    </a:lnTo>
                    <a:lnTo>
                      <a:pt x="21" y="180"/>
                    </a:lnTo>
                    <a:lnTo>
                      <a:pt x="0" y="216"/>
                    </a:lnTo>
                    <a:lnTo>
                      <a:pt x="26" y="221"/>
                    </a:lnTo>
                    <a:lnTo>
                      <a:pt x="52" y="258"/>
                    </a:lnTo>
                    <a:lnTo>
                      <a:pt x="68" y="294"/>
                    </a:lnTo>
                    <a:lnTo>
                      <a:pt x="83" y="370"/>
                    </a:lnTo>
                    <a:lnTo>
                      <a:pt x="118" y="380"/>
                    </a:lnTo>
                    <a:lnTo>
                      <a:pt x="165" y="386"/>
                    </a:lnTo>
                    <a:lnTo>
                      <a:pt x="165" y="453"/>
                    </a:lnTo>
                    <a:lnTo>
                      <a:pt x="211" y="4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0" name="Freeform 25"/>
              <p:cNvSpPr>
                <a:spLocks/>
              </p:cNvSpPr>
              <p:nvPr/>
            </p:nvSpPr>
            <p:spPr bwMode="auto">
              <a:xfrm>
                <a:off x="1752" y="3061"/>
                <a:ext cx="258" cy="479"/>
              </a:xfrm>
              <a:custGeom>
                <a:avLst/>
                <a:gdLst>
                  <a:gd name="T0" fmla="*/ 140 w 258"/>
                  <a:gd name="T1" fmla="*/ 0 h 479"/>
                  <a:gd name="T2" fmla="*/ 145 w 258"/>
                  <a:gd name="T3" fmla="*/ 114 h 479"/>
                  <a:gd name="T4" fmla="*/ 135 w 258"/>
                  <a:gd name="T5" fmla="*/ 185 h 479"/>
                  <a:gd name="T6" fmla="*/ 119 w 258"/>
                  <a:gd name="T7" fmla="*/ 248 h 479"/>
                  <a:gd name="T8" fmla="*/ 93 w 258"/>
                  <a:gd name="T9" fmla="*/ 301 h 479"/>
                  <a:gd name="T10" fmla="*/ 52 w 258"/>
                  <a:gd name="T11" fmla="*/ 360 h 479"/>
                  <a:gd name="T12" fmla="*/ 10 w 258"/>
                  <a:gd name="T13" fmla="*/ 412 h 479"/>
                  <a:gd name="T14" fmla="*/ 0 w 258"/>
                  <a:gd name="T15" fmla="*/ 453 h 479"/>
                  <a:gd name="T16" fmla="*/ 31 w 258"/>
                  <a:gd name="T17" fmla="*/ 474 h 479"/>
                  <a:gd name="T18" fmla="*/ 114 w 258"/>
                  <a:gd name="T19" fmla="*/ 479 h 479"/>
                  <a:gd name="T20" fmla="*/ 197 w 258"/>
                  <a:gd name="T21" fmla="*/ 471 h 479"/>
                  <a:gd name="T22" fmla="*/ 258 w 258"/>
                  <a:gd name="T23" fmla="*/ 464 h 479"/>
                  <a:gd name="T24" fmla="*/ 247 w 258"/>
                  <a:gd name="T25" fmla="*/ 396 h 479"/>
                  <a:gd name="T26" fmla="*/ 190 w 258"/>
                  <a:gd name="T27" fmla="*/ 410 h 479"/>
                  <a:gd name="T28" fmla="*/ 130 w 258"/>
                  <a:gd name="T29" fmla="*/ 420 h 479"/>
                  <a:gd name="T30" fmla="*/ 73 w 258"/>
                  <a:gd name="T31" fmla="*/ 412 h 479"/>
                  <a:gd name="T32" fmla="*/ 109 w 258"/>
                  <a:gd name="T33" fmla="*/ 360 h 479"/>
                  <a:gd name="T34" fmla="*/ 140 w 258"/>
                  <a:gd name="T35" fmla="*/ 289 h 479"/>
                  <a:gd name="T36" fmla="*/ 164 w 258"/>
                  <a:gd name="T37" fmla="*/ 227 h 479"/>
                  <a:gd name="T38" fmla="*/ 185 w 258"/>
                  <a:gd name="T39" fmla="*/ 140 h 479"/>
                  <a:gd name="T40" fmla="*/ 185 w 258"/>
                  <a:gd name="T41" fmla="*/ 42 h 479"/>
                  <a:gd name="T42" fmla="*/ 140 w 258"/>
                  <a:gd name="T43" fmla="*/ 0 h 479"/>
                  <a:gd name="T44" fmla="*/ 140 w 258"/>
                  <a:gd name="T45" fmla="*/ 0 h 47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58" h="479">
                    <a:moveTo>
                      <a:pt x="140" y="0"/>
                    </a:moveTo>
                    <a:lnTo>
                      <a:pt x="145" y="114"/>
                    </a:lnTo>
                    <a:lnTo>
                      <a:pt x="135" y="185"/>
                    </a:lnTo>
                    <a:lnTo>
                      <a:pt x="119" y="248"/>
                    </a:lnTo>
                    <a:lnTo>
                      <a:pt x="93" y="301"/>
                    </a:lnTo>
                    <a:lnTo>
                      <a:pt x="52" y="360"/>
                    </a:lnTo>
                    <a:lnTo>
                      <a:pt x="10" y="412"/>
                    </a:lnTo>
                    <a:lnTo>
                      <a:pt x="0" y="453"/>
                    </a:lnTo>
                    <a:lnTo>
                      <a:pt x="31" y="474"/>
                    </a:lnTo>
                    <a:lnTo>
                      <a:pt x="114" y="479"/>
                    </a:lnTo>
                    <a:lnTo>
                      <a:pt x="197" y="471"/>
                    </a:lnTo>
                    <a:lnTo>
                      <a:pt x="258" y="464"/>
                    </a:lnTo>
                    <a:lnTo>
                      <a:pt x="247" y="396"/>
                    </a:lnTo>
                    <a:lnTo>
                      <a:pt x="190" y="410"/>
                    </a:lnTo>
                    <a:lnTo>
                      <a:pt x="130" y="420"/>
                    </a:lnTo>
                    <a:lnTo>
                      <a:pt x="73" y="412"/>
                    </a:lnTo>
                    <a:lnTo>
                      <a:pt x="109" y="360"/>
                    </a:lnTo>
                    <a:lnTo>
                      <a:pt x="140" y="289"/>
                    </a:lnTo>
                    <a:lnTo>
                      <a:pt x="164" y="227"/>
                    </a:lnTo>
                    <a:lnTo>
                      <a:pt x="185" y="140"/>
                    </a:lnTo>
                    <a:lnTo>
                      <a:pt x="185" y="4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1" name="Freeform 26"/>
              <p:cNvSpPr>
                <a:spLocks/>
              </p:cNvSpPr>
              <p:nvPr/>
            </p:nvSpPr>
            <p:spPr bwMode="auto">
              <a:xfrm>
                <a:off x="2127" y="2276"/>
                <a:ext cx="165" cy="395"/>
              </a:xfrm>
              <a:custGeom>
                <a:avLst/>
                <a:gdLst>
                  <a:gd name="T0" fmla="*/ 165 w 165"/>
                  <a:gd name="T1" fmla="*/ 30 h 395"/>
                  <a:gd name="T2" fmla="*/ 108 w 165"/>
                  <a:gd name="T3" fmla="*/ 61 h 395"/>
                  <a:gd name="T4" fmla="*/ 78 w 165"/>
                  <a:gd name="T5" fmla="*/ 92 h 395"/>
                  <a:gd name="T6" fmla="*/ 57 w 165"/>
                  <a:gd name="T7" fmla="*/ 123 h 395"/>
                  <a:gd name="T8" fmla="*/ 52 w 165"/>
                  <a:gd name="T9" fmla="*/ 159 h 395"/>
                  <a:gd name="T10" fmla="*/ 52 w 165"/>
                  <a:gd name="T11" fmla="*/ 215 h 395"/>
                  <a:gd name="T12" fmla="*/ 52 w 165"/>
                  <a:gd name="T13" fmla="*/ 293 h 395"/>
                  <a:gd name="T14" fmla="*/ 57 w 165"/>
                  <a:gd name="T15" fmla="*/ 370 h 395"/>
                  <a:gd name="T16" fmla="*/ 73 w 165"/>
                  <a:gd name="T17" fmla="*/ 395 h 395"/>
                  <a:gd name="T18" fmla="*/ 47 w 165"/>
                  <a:gd name="T19" fmla="*/ 395 h 395"/>
                  <a:gd name="T20" fmla="*/ 16 w 165"/>
                  <a:gd name="T21" fmla="*/ 350 h 395"/>
                  <a:gd name="T22" fmla="*/ 11 w 165"/>
                  <a:gd name="T23" fmla="*/ 298 h 395"/>
                  <a:gd name="T24" fmla="*/ 0 w 165"/>
                  <a:gd name="T25" fmla="*/ 204 h 395"/>
                  <a:gd name="T26" fmla="*/ 6 w 165"/>
                  <a:gd name="T27" fmla="*/ 139 h 395"/>
                  <a:gd name="T28" fmla="*/ 26 w 165"/>
                  <a:gd name="T29" fmla="*/ 66 h 395"/>
                  <a:gd name="T30" fmla="*/ 73 w 165"/>
                  <a:gd name="T31" fmla="*/ 30 h 395"/>
                  <a:gd name="T32" fmla="*/ 118 w 165"/>
                  <a:gd name="T33" fmla="*/ 0 h 395"/>
                  <a:gd name="T34" fmla="*/ 165 w 165"/>
                  <a:gd name="T35" fmla="*/ 4 h 395"/>
                  <a:gd name="T36" fmla="*/ 165 w 165"/>
                  <a:gd name="T37" fmla="*/ 30 h 395"/>
                  <a:gd name="T38" fmla="*/ 165 w 165"/>
                  <a:gd name="T39" fmla="*/ 30 h 39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65" h="395">
                    <a:moveTo>
                      <a:pt x="165" y="30"/>
                    </a:moveTo>
                    <a:lnTo>
                      <a:pt x="108" y="61"/>
                    </a:lnTo>
                    <a:lnTo>
                      <a:pt x="78" y="92"/>
                    </a:lnTo>
                    <a:lnTo>
                      <a:pt x="57" y="123"/>
                    </a:lnTo>
                    <a:lnTo>
                      <a:pt x="52" y="159"/>
                    </a:lnTo>
                    <a:lnTo>
                      <a:pt x="52" y="215"/>
                    </a:lnTo>
                    <a:lnTo>
                      <a:pt x="52" y="293"/>
                    </a:lnTo>
                    <a:lnTo>
                      <a:pt x="57" y="370"/>
                    </a:lnTo>
                    <a:lnTo>
                      <a:pt x="73" y="395"/>
                    </a:lnTo>
                    <a:lnTo>
                      <a:pt x="47" y="395"/>
                    </a:lnTo>
                    <a:lnTo>
                      <a:pt x="16" y="350"/>
                    </a:lnTo>
                    <a:lnTo>
                      <a:pt x="11" y="298"/>
                    </a:lnTo>
                    <a:lnTo>
                      <a:pt x="0" y="204"/>
                    </a:lnTo>
                    <a:lnTo>
                      <a:pt x="6" y="139"/>
                    </a:lnTo>
                    <a:lnTo>
                      <a:pt x="26" y="66"/>
                    </a:lnTo>
                    <a:lnTo>
                      <a:pt x="73" y="30"/>
                    </a:lnTo>
                    <a:lnTo>
                      <a:pt x="118" y="0"/>
                    </a:lnTo>
                    <a:lnTo>
                      <a:pt x="165" y="4"/>
                    </a:lnTo>
                    <a:lnTo>
                      <a:pt x="165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2" name="Freeform 27"/>
              <p:cNvSpPr>
                <a:spLocks/>
              </p:cNvSpPr>
              <p:nvPr/>
            </p:nvSpPr>
            <p:spPr bwMode="auto">
              <a:xfrm>
                <a:off x="2051" y="2199"/>
                <a:ext cx="256" cy="127"/>
              </a:xfrm>
              <a:custGeom>
                <a:avLst/>
                <a:gdLst>
                  <a:gd name="T0" fmla="*/ 0 w 256"/>
                  <a:gd name="T1" fmla="*/ 81 h 127"/>
                  <a:gd name="T2" fmla="*/ 71 w 256"/>
                  <a:gd name="T3" fmla="*/ 25 h 127"/>
                  <a:gd name="T4" fmla="*/ 113 w 256"/>
                  <a:gd name="T5" fmla="*/ 0 h 127"/>
                  <a:gd name="T6" fmla="*/ 149 w 256"/>
                  <a:gd name="T7" fmla="*/ 0 h 127"/>
                  <a:gd name="T8" fmla="*/ 178 w 256"/>
                  <a:gd name="T9" fmla="*/ 31 h 127"/>
                  <a:gd name="T10" fmla="*/ 210 w 256"/>
                  <a:gd name="T11" fmla="*/ 15 h 127"/>
                  <a:gd name="T12" fmla="*/ 251 w 256"/>
                  <a:gd name="T13" fmla="*/ 10 h 127"/>
                  <a:gd name="T14" fmla="*/ 256 w 256"/>
                  <a:gd name="T15" fmla="*/ 41 h 127"/>
                  <a:gd name="T16" fmla="*/ 215 w 256"/>
                  <a:gd name="T17" fmla="*/ 51 h 127"/>
                  <a:gd name="T18" fmla="*/ 168 w 256"/>
                  <a:gd name="T19" fmla="*/ 72 h 127"/>
                  <a:gd name="T20" fmla="*/ 144 w 256"/>
                  <a:gd name="T21" fmla="*/ 81 h 127"/>
                  <a:gd name="T22" fmla="*/ 108 w 256"/>
                  <a:gd name="T23" fmla="*/ 41 h 127"/>
                  <a:gd name="T24" fmla="*/ 71 w 256"/>
                  <a:gd name="T25" fmla="*/ 77 h 127"/>
                  <a:gd name="T26" fmla="*/ 4 w 256"/>
                  <a:gd name="T27" fmla="*/ 127 h 127"/>
                  <a:gd name="T28" fmla="*/ 2 w 256"/>
                  <a:gd name="T29" fmla="*/ 91 h 127"/>
                  <a:gd name="T30" fmla="*/ 0 w 256"/>
                  <a:gd name="T31" fmla="*/ 81 h 127"/>
                  <a:gd name="T32" fmla="*/ 0 w 256"/>
                  <a:gd name="T33" fmla="*/ 81 h 12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6" h="127">
                    <a:moveTo>
                      <a:pt x="0" y="81"/>
                    </a:moveTo>
                    <a:lnTo>
                      <a:pt x="71" y="25"/>
                    </a:lnTo>
                    <a:lnTo>
                      <a:pt x="113" y="0"/>
                    </a:lnTo>
                    <a:lnTo>
                      <a:pt x="149" y="0"/>
                    </a:lnTo>
                    <a:lnTo>
                      <a:pt x="178" y="31"/>
                    </a:lnTo>
                    <a:lnTo>
                      <a:pt x="210" y="15"/>
                    </a:lnTo>
                    <a:lnTo>
                      <a:pt x="251" y="10"/>
                    </a:lnTo>
                    <a:lnTo>
                      <a:pt x="256" y="41"/>
                    </a:lnTo>
                    <a:lnTo>
                      <a:pt x="215" y="51"/>
                    </a:lnTo>
                    <a:lnTo>
                      <a:pt x="168" y="72"/>
                    </a:lnTo>
                    <a:lnTo>
                      <a:pt x="144" y="81"/>
                    </a:lnTo>
                    <a:lnTo>
                      <a:pt x="108" y="41"/>
                    </a:lnTo>
                    <a:lnTo>
                      <a:pt x="71" y="77"/>
                    </a:lnTo>
                    <a:lnTo>
                      <a:pt x="4" y="127"/>
                    </a:lnTo>
                    <a:lnTo>
                      <a:pt x="2" y="91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3" name="Freeform 28"/>
              <p:cNvSpPr>
                <a:spLocks/>
              </p:cNvSpPr>
              <p:nvPr/>
            </p:nvSpPr>
            <p:spPr bwMode="auto">
              <a:xfrm>
                <a:off x="2574" y="2261"/>
                <a:ext cx="195" cy="1459"/>
              </a:xfrm>
              <a:custGeom>
                <a:avLst/>
                <a:gdLst>
                  <a:gd name="T0" fmla="*/ 138 w 195"/>
                  <a:gd name="T1" fmla="*/ 0 h 1459"/>
                  <a:gd name="T2" fmla="*/ 169 w 195"/>
                  <a:gd name="T3" fmla="*/ 185 h 1459"/>
                  <a:gd name="T4" fmla="*/ 185 w 195"/>
                  <a:gd name="T5" fmla="*/ 302 h 1459"/>
                  <a:gd name="T6" fmla="*/ 195 w 195"/>
                  <a:gd name="T7" fmla="*/ 399 h 1459"/>
                  <a:gd name="T8" fmla="*/ 195 w 195"/>
                  <a:gd name="T9" fmla="*/ 584 h 1459"/>
                  <a:gd name="T10" fmla="*/ 179 w 195"/>
                  <a:gd name="T11" fmla="*/ 847 h 1459"/>
                  <a:gd name="T12" fmla="*/ 154 w 195"/>
                  <a:gd name="T13" fmla="*/ 1037 h 1459"/>
                  <a:gd name="T14" fmla="*/ 133 w 195"/>
                  <a:gd name="T15" fmla="*/ 1212 h 1459"/>
                  <a:gd name="T16" fmla="*/ 67 w 195"/>
                  <a:gd name="T17" fmla="*/ 1443 h 1459"/>
                  <a:gd name="T18" fmla="*/ 15 w 195"/>
                  <a:gd name="T19" fmla="*/ 1459 h 1459"/>
                  <a:gd name="T20" fmla="*/ 0 w 195"/>
                  <a:gd name="T21" fmla="*/ 1438 h 1459"/>
                  <a:gd name="T22" fmla="*/ 15 w 195"/>
                  <a:gd name="T23" fmla="*/ 1345 h 1459"/>
                  <a:gd name="T24" fmla="*/ 57 w 195"/>
                  <a:gd name="T25" fmla="*/ 1201 h 1459"/>
                  <a:gd name="T26" fmla="*/ 103 w 195"/>
                  <a:gd name="T27" fmla="*/ 970 h 1459"/>
                  <a:gd name="T28" fmla="*/ 133 w 195"/>
                  <a:gd name="T29" fmla="*/ 790 h 1459"/>
                  <a:gd name="T30" fmla="*/ 133 w 195"/>
                  <a:gd name="T31" fmla="*/ 560 h 1459"/>
                  <a:gd name="T32" fmla="*/ 150 w 195"/>
                  <a:gd name="T33" fmla="*/ 389 h 1459"/>
                  <a:gd name="T34" fmla="*/ 109 w 195"/>
                  <a:gd name="T35" fmla="*/ 138 h 1459"/>
                  <a:gd name="T36" fmla="*/ 138 w 195"/>
                  <a:gd name="T37" fmla="*/ 0 h 1459"/>
                  <a:gd name="T38" fmla="*/ 138 w 195"/>
                  <a:gd name="T39" fmla="*/ 0 h 145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95" h="1459">
                    <a:moveTo>
                      <a:pt x="138" y="0"/>
                    </a:moveTo>
                    <a:lnTo>
                      <a:pt x="169" y="185"/>
                    </a:lnTo>
                    <a:lnTo>
                      <a:pt x="185" y="302"/>
                    </a:lnTo>
                    <a:lnTo>
                      <a:pt x="195" y="399"/>
                    </a:lnTo>
                    <a:lnTo>
                      <a:pt x="195" y="584"/>
                    </a:lnTo>
                    <a:lnTo>
                      <a:pt x="179" y="847"/>
                    </a:lnTo>
                    <a:lnTo>
                      <a:pt x="154" y="1037"/>
                    </a:lnTo>
                    <a:lnTo>
                      <a:pt x="133" y="1212"/>
                    </a:lnTo>
                    <a:lnTo>
                      <a:pt x="67" y="1443"/>
                    </a:lnTo>
                    <a:lnTo>
                      <a:pt x="15" y="1459"/>
                    </a:lnTo>
                    <a:lnTo>
                      <a:pt x="0" y="1438"/>
                    </a:lnTo>
                    <a:lnTo>
                      <a:pt x="15" y="1345"/>
                    </a:lnTo>
                    <a:lnTo>
                      <a:pt x="57" y="1201"/>
                    </a:lnTo>
                    <a:lnTo>
                      <a:pt x="103" y="970"/>
                    </a:lnTo>
                    <a:lnTo>
                      <a:pt x="133" y="790"/>
                    </a:lnTo>
                    <a:lnTo>
                      <a:pt x="133" y="560"/>
                    </a:lnTo>
                    <a:lnTo>
                      <a:pt x="150" y="389"/>
                    </a:lnTo>
                    <a:lnTo>
                      <a:pt x="109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4" name="Freeform 29"/>
              <p:cNvSpPr>
                <a:spLocks/>
              </p:cNvSpPr>
              <p:nvPr/>
            </p:nvSpPr>
            <p:spPr bwMode="auto">
              <a:xfrm>
                <a:off x="1697" y="3092"/>
                <a:ext cx="365" cy="1079"/>
              </a:xfrm>
              <a:custGeom>
                <a:avLst/>
                <a:gdLst>
                  <a:gd name="T0" fmla="*/ 256 w 365"/>
                  <a:gd name="T1" fmla="*/ 0 h 1079"/>
                  <a:gd name="T2" fmla="*/ 261 w 365"/>
                  <a:gd name="T3" fmla="*/ 123 h 1079"/>
                  <a:gd name="T4" fmla="*/ 276 w 365"/>
                  <a:gd name="T5" fmla="*/ 258 h 1079"/>
                  <a:gd name="T6" fmla="*/ 297 w 365"/>
                  <a:gd name="T7" fmla="*/ 386 h 1079"/>
                  <a:gd name="T8" fmla="*/ 287 w 365"/>
                  <a:gd name="T9" fmla="*/ 469 h 1079"/>
                  <a:gd name="T10" fmla="*/ 256 w 365"/>
                  <a:gd name="T11" fmla="*/ 592 h 1079"/>
                  <a:gd name="T12" fmla="*/ 219 w 365"/>
                  <a:gd name="T13" fmla="*/ 699 h 1079"/>
                  <a:gd name="T14" fmla="*/ 169 w 365"/>
                  <a:gd name="T15" fmla="*/ 837 h 1079"/>
                  <a:gd name="T16" fmla="*/ 128 w 365"/>
                  <a:gd name="T17" fmla="*/ 925 h 1079"/>
                  <a:gd name="T18" fmla="*/ 107 w 365"/>
                  <a:gd name="T19" fmla="*/ 982 h 1079"/>
                  <a:gd name="T20" fmla="*/ 60 w 365"/>
                  <a:gd name="T21" fmla="*/ 1019 h 1079"/>
                  <a:gd name="T22" fmla="*/ 0 w 365"/>
                  <a:gd name="T23" fmla="*/ 1043 h 1079"/>
                  <a:gd name="T24" fmla="*/ 15 w 365"/>
                  <a:gd name="T25" fmla="*/ 1079 h 1079"/>
                  <a:gd name="T26" fmla="*/ 71 w 365"/>
                  <a:gd name="T27" fmla="*/ 1074 h 1079"/>
                  <a:gd name="T28" fmla="*/ 133 w 365"/>
                  <a:gd name="T29" fmla="*/ 1034 h 1079"/>
                  <a:gd name="T30" fmla="*/ 180 w 365"/>
                  <a:gd name="T31" fmla="*/ 982 h 1079"/>
                  <a:gd name="T32" fmla="*/ 235 w 365"/>
                  <a:gd name="T33" fmla="*/ 858 h 1079"/>
                  <a:gd name="T34" fmla="*/ 297 w 365"/>
                  <a:gd name="T35" fmla="*/ 699 h 1079"/>
                  <a:gd name="T36" fmla="*/ 344 w 365"/>
                  <a:gd name="T37" fmla="*/ 545 h 1079"/>
                  <a:gd name="T38" fmla="*/ 365 w 365"/>
                  <a:gd name="T39" fmla="*/ 453 h 1079"/>
                  <a:gd name="T40" fmla="*/ 365 w 365"/>
                  <a:gd name="T41" fmla="*/ 376 h 1079"/>
                  <a:gd name="T42" fmla="*/ 339 w 365"/>
                  <a:gd name="T43" fmla="*/ 237 h 1079"/>
                  <a:gd name="T44" fmla="*/ 318 w 365"/>
                  <a:gd name="T45" fmla="*/ 115 h 1079"/>
                  <a:gd name="T46" fmla="*/ 302 w 365"/>
                  <a:gd name="T47" fmla="*/ 26 h 1079"/>
                  <a:gd name="T48" fmla="*/ 256 w 365"/>
                  <a:gd name="T49" fmla="*/ 0 h 1079"/>
                  <a:gd name="T50" fmla="*/ 256 w 365"/>
                  <a:gd name="T51" fmla="*/ 0 h 107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65" h="1079">
                    <a:moveTo>
                      <a:pt x="256" y="0"/>
                    </a:moveTo>
                    <a:lnTo>
                      <a:pt x="261" y="123"/>
                    </a:lnTo>
                    <a:lnTo>
                      <a:pt x="276" y="258"/>
                    </a:lnTo>
                    <a:lnTo>
                      <a:pt x="297" y="386"/>
                    </a:lnTo>
                    <a:lnTo>
                      <a:pt x="287" y="469"/>
                    </a:lnTo>
                    <a:lnTo>
                      <a:pt x="256" y="592"/>
                    </a:lnTo>
                    <a:lnTo>
                      <a:pt x="219" y="699"/>
                    </a:lnTo>
                    <a:lnTo>
                      <a:pt x="169" y="837"/>
                    </a:lnTo>
                    <a:lnTo>
                      <a:pt x="128" y="925"/>
                    </a:lnTo>
                    <a:lnTo>
                      <a:pt x="107" y="982"/>
                    </a:lnTo>
                    <a:lnTo>
                      <a:pt x="60" y="1019"/>
                    </a:lnTo>
                    <a:lnTo>
                      <a:pt x="0" y="1043"/>
                    </a:lnTo>
                    <a:lnTo>
                      <a:pt x="15" y="1079"/>
                    </a:lnTo>
                    <a:lnTo>
                      <a:pt x="71" y="1074"/>
                    </a:lnTo>
                    <a:lnTo>
                      <a:pt x="133" y="1034"/>
                    </a:lnTo>
                    <a:lnTo>
                      <a:pt x="180" y="982"/>
                    </a:lnTo>
                    <a:lnTo>
                      <a:pt x="235" y="858"/>
                    </a:lnTo>
                    <a:lnTo>
                      <a:pt x="297" y="699"/>
                    </a:lnTo>
                    <a:lnTo>
                      <a:pt x="344" y="545"/>
                    </a:lnTo>
                    <a:lnTo>
                      <a:pt x="365" y="453"/>
                    </a:lnTo>
                    <a:lnTo>
                      <a:pt x="365" y="376"/>
                    </a:lnTo>
                    <a:lnTo>
                      <a:pt x="339" y="237"/>
                    </a:lnTo>
                    <a:lnTo>
                      <a:pt x="318" y="115"/>
                    </a:lnTo>
                    <a:lnTo>
                      <a:pt x="302" y="26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5" name="Freeform 30"/>
              <p:cNvSpPr>
                <a:spLocks/>
              </p:cNvSpPr>
              <p:nvPr/>
            </p:nvSpPr>
            <p:spPr bwMode="auto">
              <a:xfrm>
                <a:off x="1958" y="3976"/>
                <a:ext cx="534" cy="140"/>
              </a:xfrm>
              <a:custGeom>
                <a:avLst/>
                <a:gdLst>
                  <a:gd name="T0" fmla="*/ 88 w 534"/>
                  <a:gd name="T1" fmla="*/ 140 h 140"/>
                  <a:gd name="T2" fmla="*/ 201 w 534"/>
                  <a:gd name="T3" fmla="*/ 104 h 140"/>
                  <a:gd name="T4" fmla="*/ 318 w 534"/>
                  <a:gd name="T5" fmla="*/ 83 h 140"/>
                  <a:gd name="T6" fmla="*/ 422 w 534"/>
                  <a:gd name="T7" fmla="*/ 78 h 140"/>
                  <a:gd name="T8" fmla="*/ 524 w 534"/>
                  <a:gd name="T9" fmla="*/ 83 h 140"/>
                  <a:gd name="T10" fmla="*/ 534 w 534"/>
                  <a:gd name="T11" fmla="*/ 15 h 140"/>
                  <a:gd name="T12" fmla="*/ 431 w 534"/>
                  <a:gd name="T13" fmla="*/ 0 h 140"/>
                  <a:gd name="T14" fmla="*/ 349 w 534"/>
                  <a:gd name="T15" fmla="*/ 21 h 140"/>
                  <a:gd name="T16" fmla="*/ 221 w 534"/>
                  <a:gd name="T17" fmla="*/ 41 h 140"/>
                  <a:gd name="T18" fmla="*/ 62 w 534"/>
                  <a:gd name="T19" fmla="*/ 78 h 140"/>
                  <a:gd name="T20" fmla="*/ 0 w 534"/>
                  <a:gd name="T21" fmla="*/ 140 h 140"/>
                  <a:gd name="T22" fmla="*/ 88 w 534"/>
                  <a:gd name="T23" fmla="*/ 140 h 140"/>
                  <a:gd name="T24" fmla="*/ 88 w 534"/>
                  <a:gd name="T25" fmla="*/ 140 h 1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34" h="140">
                    <a:moveTo>
                      <a:pt x="88" y="140"/>
                    </a:moveTo>
                    <a:lnTo>
                      <a:pt x="201" y="104"/>
                    </a:lnTo>
                    <a:lnTo>
                      <a:pt x="318" y="83"/>
                    </a:lnTo>
                    <a:lnTo>
                      <a:pt x="422" y="78"/>
                    </a:lnTo>
                    <a:lnTo>
                      <a:pt x="524" y="83"/>
                    </a:lnTo>
                    <a:lnTo>
                      <a:pt x="534" y="15"/>
                    </a:lnTo>
                    <a:lnTo>
                      <a:pt x="431" y="0"/>
                    </a:lnTo>
                    <a:lnTo>
                      <a:pt x="349" y="21"/>
                    </a:lnTo>
                    <a:lnTo>
                      <a:pt x="221" y="41"/>
                    </a:lnTo>
                    <a:lnTo>
                      <a:pt x="62" y="78"/>
                    </a:lnTo>
                    <a:lnTo>
                      <a:pt x="0" y="140"/>
                    </a:lnTo>
                    <a:lnTo>
                      <a:pt x="88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6" name="Freeform 31"/>
              <p:cNvSpPr>
                <a:spLocks/>
              </p:cNvSpPr>
              <p:nvPr/>
            </p:nvSpPr>
            <p:spPr bwMode="auto">
              <a:xfrm>
                <a:off x="2636" y="3668"/>
                <a:ext cx="2233" cy="232"/>
              </a:xfrm>
              <a:custGeom>
                <a:avLst/>
                <a:gdLst>
                  <a:gd name="T0" fmla="*/ 21 w 2233"/>
                  <a:gd name="T1" fmla="*/ 57 h 232"/>
                  <a:gd name="T2" fmla="*/ 143 w 2233"/>
                  <a:gd name="T3" fmla="*/ 57 h 232"/>
                  <a:gd name="T4" fmla="*/ 303 w 2233"/>
                  <a:gd name="T5" fmla="*/ 42 h 232"/>
                  <a:gd name="T6" fmla="*/ 472 w 2233"/>
                  <a:gd name="T7" fmla="*/ 47 h 232"/>
                  <a:gd name="T8" fmla="*/ 647 w 2233"/>
                  <a:gd name="T9" fmla="*/ 52 h 232"/>
                  <a:gd name="T10" fmla="*/ 821 w 2233"/>
                  <a:gd name="T11" fmla="*/ 73 h 232"/>
                  <a:gd name="T12" fmla="*/ 1048 w 2233"/>
                  <a:gd name="T13" fmla="*/ 94 h 232"/>
                  <a:gd name="T14" fmla="*/ 1288 w 2233"/>
                  <a:gd name="T15" fmla="*/ 133 h 232"/>
                  <a:gd name="T16" fmla="*/ 1622 w 2233"/>
                  <a:gd name="T17" fmla="*/ 185 h 232"/>
                  <a:gd name="T18" fmla="*/ 1760 w 2233"/>
                  <a:gd name="T19" fmla="*/ 206 h 232"/>
                  <a:gd name="T20" fmla="*/ 1961 w 2233"/>
                  <a:gd name="T21" fmla="*/ 221 h 232"/>
                  <a:gd name="T22" fmla="*/ 2115 w 2233"/>
                  <a:gd name="T23" fmla="*/ 232 h 232"/>
                  <a:gd name="T24" fmla="*/ 2207 w 2233"/>
                  <a:gd name="T25" fmla="*/ 221 h 232"/>
                  <a:gd name="T26" fmla="*/ 2233 w 2233"/>
                  <a:gd name="T27" fmla="*/ 185 h 232"/>
                  <a:gd name="T28" fmla="*/ 2227 w 2233"/>
                  <a:gd name="T29" fmla="*/ 133 h 232"/>
                  <a:gd name="T30" fmla="*/ 2162 w 2233"/>
                  <a:gd name="T31" fmla="*/ 144 h 232"/>
                  <a:gd name="T32" fmla="*/ 2048 w 2233"/>
                  <a:gd name="T33" fmla="*/ 149 h 232"/>
                  <a:gd name="T34" fmla="*/ 1823 w 2233"/>
                  <a:gd name="T35" fmla="*/ 128 h 232"/>
                  <a:gd name="T36" fmla="*/ 1601 w 2233"/>
                  <a:gd name="T37" fmla="*/ 102 h 232"/>
                  <a:gd name="T38" fmla="*/ 1252 w 2233"/>
                  <a:gd name="T39" fmla="*/ 62 h 232"/>
                  <a:gd name="T40" fmla="*/ 986 w 2233"/>
                  <a:gd name="T41" fmla="*/ 31 h 232"/>
                  <a:gd name="T42" fmla="*/ 832 w 2233"/>
                  <a:gd name="T43" fmla="*/ 11 h 232"/>
                  <a:gd name="T44" fmla="*/ 590 w 2233"/>
                  <a:gd name="T45" fmla="*/ 0 h 232"/>
                  <a:gd name="T46" fmla="*/ 318 w 2233"/>
                  <a:gd name="T47" fmla="*/ 5 h 232"/>
                  <a:gd name="T48" fmla="*/ 112 w 2233"/>
                  <a:gd name="T49" fmla="*/ 11 h 232"/>
                  <a:gd name="T50" fmla="*/ 0 w 2233"/>
                  <a:gd name="T51" fmla="*/ 11 h 232"/>
                  <a:gd name="T52" fmla="*/ 21 w 2233"/>
                  <a:gd name="T53" fmla="*/ 57 h 232"/>
                  <a:gd name="T54" fmla="*/ 21 w 2233"/>
                  <a:gd name="T55" fmla="*/ 57 h 23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233" h="232">
                    <a:moveTo>
                      <a:pt x="21" y="57"/>
                    </a:moveTo>
                    <a:lnTo>
                      <a:pt x="143" y="57"/>
                    </a:lnTo>
                    <a:lnTo>
                      <a:pt x="303" y="42"/>
                    </a:lnTo>
                    <a:lnTo>
                      <a:pt x="472" y="47"/>
                    </a:lnTo>
                    <a:lnTo>
                      <a:pt x="647" y="52"/>
                    </a:lnTo>
                    <a:lnTo>
                      <a:pt x="821" y="73"/>
                    </a:lnTo>
                    <a:lnTo>
                      <a:pt x="1048" y="94"/>
                    </a:lnTo>
                    <a:lnTo>
                      <a:pt x="1288" y="133"/>
                    </a:lnTo>
                    <a:lnTo>
                      <a:pt x="1622" y="185"/>
                    </a:lnTo>
                    <a:lnTo>
                      <a:pt x="1760" y="206"/>
                    </a:lnTo>
                    <a:lnTo>
                      <a:pt x="1961" y="221"/>
                    </a:lnTo>
                    <a:lnTo>
                      <a:pt x="2115" y="232"/>
                    </a:lnTo>
                    <a:lnTo>
                      <a:pt x="2207" y="221"/>
                    </a:lnTo>
                    <a:lnTo>
                      <a:pt x="2233" y="185"/>
                    </a:lnTo>
                    <a:lnTo>
                      <a:pt x="2227" y="133"/>
                    </a:lnTo>
                    <a:lnTo>
                      <a:pt x="2162" y="144"/>
                    </a:lnTo>
                    <a:lnTo>
                      <a:pt x="2048" y="149"/>
                    </a:lnTo>
                    <a:lnTo>
                      <a:pt x="1823" y="128"/>
                    </a:lnTo>
                    <a:lnTo>
                      <a:pt x="1601" y="102"/>
                    </a:lnTo>
                    <a:lnTo>
                      <a:pt x="1252" y="62"/>
                    </a:lnTo>
                    <a:lnTo>
                      <a:pt x="986" y="31"/>
                    </a:lnTo>
                    <a:lnTo>
                      <a:pt x="832" y="11"/>
                    </a:lnTo>
                    <a:lnTo>
                      <a:pt x="590" y="0"/>
                    </a:lnTo>
                    <a:lnTo>
                      <a:pt x="318" y="5"/>
                    </a:lnTo>
                    <a:lnTo>
                      <a:pt x="112" y="11"/>
                    </a:lnTo>
                    <a:lnTo>
                      <a:pt x="0" y="11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7" name="Freeform 32"/>
              <p:cNvSpPr>
                <a:spLocks/>
              </p:cNvSpPr>
              <p:nvPr/>
            </p:nvSpPr>
            <p:spPr bwMode="auto">
              <a:xfrm>
                <a:off x="1814" y="3575"/>
                <a:ext cx="1294" cy="710"/>
              </a:xfrm>
              <a:custGeom>
                <a:avLst/>
                <a:gdLst>
                  <a:gd name="T0" fmla="*/ 37 w 1294"/>
                  <a:gd name="T1" fmla="*/ 596 h 710"/>
                  <a:gd name="T2" fmla="*/ 16 w 1294"/>
                  <a:gd name="T3" fmla="*/ 560 h 710"/>
                  <a:gd name="T4" fmla="*/ 144 w 1294"/>
                  <a:gd name="T5" fmla="*/ 510 h 710"/>
                  <a:gd name="T6" fmla="*/ 256 w 1294"/>
                  <a:gd name="T7" fmla="*/ 361 h 710"/>
                  <a:gd name="T8" fmla="*/ 426 w 1294"/>
                  <a:gd name="T9" fmla="*/ 124 h 710"/>
                  <a:gd name="T10" fmla="*/ 545 w 1294"/>
                  <a:gd name="T11" fmla="*/ 10 h 710"/>
                  <a:gd name="T12" fmla="*/ 632 w 1294"/>
                  <a:gd name="T13" fmla="*/ 26 h 710"/>
                  <a:gd name="T14" fmla="*/ 678 w 1294"/>
                  <a:gd name="T15" fmla="*/ 161 h 710"/>
                  <a:gd name="T16" fmla="*/ 709 w 1294"/>
                  <a:gd name="T17" fmla="*/ 406 h 710"/>
                  <a:gd name="T18" fmla="*/ 739 w 1294"/>
                  <a:gd name="T19" fmla="*/ 565 h 710"/>
                  <a:gd name="T20" fmla="*/ 780 w 1294"/>
                  <a:gd name="T21" fmla="*/ 633 h 710"/>
                  <a:gd name="T22" fmla="*/ 811 w 1294"/>
                  <a:gd name="T23" fmla="*/ 551 h 710"/>
                  <a:gd name="T24" fmla="*/ 827 w 1294"/>
                  <a:gd name="T25" fmla="*/ 437 h 710"/>
                  <a:gd name="T26" fmla="*/ 893 w 1294"/>
                  <a:gd name="T27" fmla="*/ 268 h 710"/>
                  <a:gd name="T28" fmla="*/ 981 w 1294"/>
                  <a:gd name="T29" fmla="*/ 124 h 710"/>
                  <a:gd name="T30" fmla="*/ 1007 w 1294"/>
                  <a:gd name="T31" fmla="*/ 195 h 710"/>
                  <a:gd name="T32" fmla="*/ 914 w 1294"/>
                  <a:gd name="T33" fmla="*/ 375 h 710"/>
                  <a:gd name="T34" fmla="*/ 1038 w 1294"/>
                  <a:gd name="T35" fmla="*/ 375 h 710"/>
                  <a:gd name="T36" fmla="*/ 1273 w 1294"/>
                  <a:gd name="T37" fmla="*/ 391 h 710"/>
                  <a:gd name="T38" fmla="*/ 1273 w 1294"/>
                  <a:gd name="T39" fmla="*/ 442 h 710"/>
                  <a:gd name="T40" fmla="*/ 1150 w 1294"/>
                  <a:gd name="T41" fmla="*/ 458 h 710"/>
                  <a:gd name="T42" fmla="*/ 1083 w 1294"/>
                  <a:gd name="T43" fmla="*/ 544 h 710"/>
                  <a:gd name="T44" fmla="*/ 965 w 1294"/>
                  <a:gd name="T45" fmla="*/ 596 h 710"/>
                  <a:gd name="T46" fmla="*/ 837 w 1294"/>
                  <a:gd name="T47" fmla="*/ 653 h 710"/>
                  <a:gd name="T48" fmla="*/ 796 w 1294"/>
                  <a:gd name="T49" fmla="*/ 710 h 710"/>
                  <a:gd name="T50" fmla="*/ 744 w 1294"/>
                  <a:gd name="T51" fmla="*/ 653 h 710"/>
                  <a:gd name="T52" fmla="*/ 673 w 1294"/>
                  <a:gd name="T53" fmla="*/ 581 h 710"/>
                  <a:gd name="T54" fmla="*/ 642 w 1294"/>
                  <a:gd name="T55" fmla="*/ 474 h 710"/>
                  <a:gd name="T56" fmla="*/ 611 w 1294"/>
                  <a:gd name="T57" fmla="*/ 187 h 710"/>
                  <a:gd name="T58" fmla="*/ 545 w 1294"/>
                  <a:gd name="T59" fmla="*/ 104 h 710"/>
                  <a:gd name="T60" fmla="*/ 405 w 1294"/>
                  <a:gd name="T61" fmla="*/ 252 h 710"/>
                  <a:gd name="T62" fmla="*/ 303 w 1294"/>
                  <a:gd name="T63" fmla="*/ 411 h 710"/>
                  <a:gd name="T64" fmla="*/ 201 w 1294"/>
                  <a:gd name="T65" fmla="*/ 544 h 710"/>
                  <a:gd name="T66" fmla="*/ 102 w 1294"/>
                  <a:gd name="T67" fmla="*/ 576 h 71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294" h="710">
                    <a:moveTo>
                      <a:pt x="102" y="576"/>
                    </a:moveTo>
                    <a:lnTo>
                      <a:pt x="37" y="596"/>
                    </a:lnTo>
                    <a:lnTo>
                      <a:pt x="0" y="586"/>
                    </a:lnTo>
                    <a:lnTo>
                      <a:pt x="16" y="560"/>
                    </a:lnTo>
                    <a:lnTo>
                      <a:pt x="78" y="541"/>
                    </a:lnTo>
                    <a:lnTo>
                      <a:pt x="144" y="510"/>
                    </a:lnTo>
                    <a:lnTo>
                      <a:pt x="191" y="458"/>
                    </a:lnTo>
                    <a:lnTo>
                      <a:pt x="256" y="361"/>
                    </a:lnTo>
                    <a:lnTo>
                      <a:pt x="329" y="257"/>
                    </a:lnTo>
                    <a:lnTo>
                      <a:pt x="426" y="124"/>
                    </a:lnTo>
                    <a:lnTo>
                      <a:pt x="504" y="52"/>
                    </a:lnTo>
                    <a:lnTo>
                      <a:pt x="545" y="10"/>
                    </a:lnTo>
                    <a:lnTo>
                      <a:pt x="595" y="0"/>
                    </a:lnTo>
                    <a:lnTo>
                      <a:pt x="632" y="26"/>
                    </a:lnTo>
                    <a:lnTo>
                      <a:pt x="658" y="93"/>
                    </a:lnTo>
                    <a:lnTo>
                      <a:pt x="678" y="161"/>
                    </a:lnTo>
                    <a:lnTo>
                      <a:pt x="689" y="283"/>
                    </a:lnTo>
                    <a:lnTo>
                      <a:pt x="709" y="406"/>
                    </a:lnTo>
                    <a:lnTo>
                      <a:pt x="720" y="489"/>
                    </a:lnTo>
                    <a:lnTo>
                      <a:pt x="739" y="565"/>
                    </a:lnTo>
                    <a:lnTo>
                      <a:pt x="754" y="601"/>
                    </a:lnTo>
                    <a:lnTo>
                      <a:pt x="780" y="633"/>
                    </a:lnTo>
                    <a:lnTo>
                      <a:pt x="791" y="581"/>
                    </a:lnTo>
                    <a:lnTo>
                      <a:pt x="811" y="551"/>
                    </a:lnTo>
                    <a:lnTo>
                      <a:pt x="822" y="515"/>
                    </a:lnTo>
                    <a:lnTo>
                      <a:pt x="827" y="437"/>
                    </a:lnTo>
                    <a:lnTo>
                      <a:pt x="848" y="351"/>
                    </a:lnTo>
                    <a:lnTo>
                      <a:pt x="893" y="268"/>
                    </a:lnTo>
                    <a:lnTo>
                      <a:pt x="924" y="187"/>
                    </a:lnTo>
                    <a:lnTo>
                      <a:pt x="981" y="124"/>
                    </a:lnTo>
                    <a:lnTo>
                      <a:pt x="1067" y="119"/>
                    </a:lnTo>
                    <a:lnTo>
                      <a:pt x="1007" y="195"/>
                    </a:lnTo>
                    <a:lnTo>
                      <a:pt x="950" y="299"/>
                    </a:lnTo>
                    <a:lnTo>
                      <a:pt x="914" y="375"/>
                    </a:lnTo>
                    <a:lnTo>
                      <a:pt x="986" y="375"/>
                    </a:lnTo>
                    <a:lnTo>
                      <a:pt x="1038" y="375"/>
                    </a:lnTo>
                    <a:lnTo>
                      <a:pt x="1088" y="391"/>
                    </a:lnTo>
                    <a:lnTo>
                      <a:pt x="1273" y="391"/>
                    </a:lnTo>
                    <a:lnTo>
                      <a:pt x="1294" y="416"/>
                    </a:lnTo>
                    <a:lnTo>
                      <a:pt x="1273" y="442"/>
                    </a:lnTo>
                    <a:lnTo>
                      <a:pt x="1187" y="442"/>
                    </a:lnTo>
                    <a:lnTo>
                      <a:pt x="1150" y="458"/>
                    </a:lnTo>
                    <a:lnTo>
                      <a:pt x="1099" y="479"/>
                    </a:lnTo>
                    <a:lnTo>
                      <a:pt x="1083" y="544"/>
                    </a:lnTo>
                    <a:lnTo>
                      <a:pt x="1038" y="565"/>
                    </a:lnTo>
                    <a:lnTo>
                      <a:pt x="965" y="596"/>
                    </a:lnTo>
                    <a:lnTo>
                      <a:pt x="884" y="617"/>
                    </a:lnTo>
                    <a:lnTo>
                      <a:pt x="837" y="653"/>
                    </a:lnTo>
                    <a:lnTo>
                      <a:pt x="822" y="695"/>
                    </a:lnTo>
                    <a:lnTo>
                      <a:pt x="796" y="710"/>
                    </a:lnTo>
                    <a:lnTo>
                      <a:pt x="765" y="679"/>
                    </a:lnTo>
                    <a:lnTo>
                      <a:pt x="744" y="653"/>
                    </a:lnTo>
                    <a:lnTo>
                      <a:pt x="715" y="612"/>
                    </a:lnTo>
                    <a:lnTo>
                      <a:pt x="673" y="581"/>
                    </a:lnTo>
                    <a:lnTo>
                      <a:pt x="647" y="536"/>
                    </a:lnTo>
                    <a:lnTo>
                      <a:pt x="642" y="474"/>
                    </a:lnTo>
                    <a:lnTo>
                      <a:pt x="626" y="273"/>
                    </a:lnTo>
                    <a:lnTo>
                      <a:pt x="611" y="187"/>
                    </a:lnTo>
                    <a:lnTo>
                      <a:pt x="585" y="67"/>
                    </a:lnTo>
                    <a:lnTo>
                      <a:pt x="545" y="104"/>
                    </a:lnTo>
                    <a:lnTo>
                      <a:pt x="472" y="166"/>
                    </a:lnTo>
                    <a:lnTo>
                      <a:pt x="405" y="252"/>
                    </a:lnTo>
                    <a:lnTo>
                      <a:pt x="350" y="335"/>
                    </a:lnTo>
                    <a:lnTo>
                      <a:pt x="303" y="411"/>
                    </a:lnTo>
                    <a:lnTo>
                      <a:pt x="248" y="479"/>
                    </a:lnTo>
                    <a:lnTo>
                      <a:pt x="201" y="544"/>
                    </a:lnTo>
                    <a:lnTo>
                      <a:pt x="144" y="570"/>
                    </a:lnTo>
                    <a:lnTo>
                      <a:pt x="102" y="5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8" name="Freeform 33"/>
              <p:cNvSpPr>
                <a:spLocks/>
              </p:cNvSpPr>
              <p:nvPr/>
            </p:nvSpPr>
            <p:spPr bwMode="auto">
              <a:xfrm>
                <a:off x="3530" y="3720"/>
                <a:ext cx="168" cy="514"/>
              </a:xfrm>
              <a:custGeom>
                <a:avLst/>
                <a:gdLst>
                  <a:gd name="T0" fmla="*/ 0 w 168"/>
                  <a:gd name="T1" fmla="*/ 477 h 514"/>
                  <a:gd name="T2" fmla="*/ 45 w 168"/>
                  <a:gd name="T3" fmla="*/ 339 h 514"/>
                  <a:gd name="T4" fmla="*/ 92 w 168"/>
                  <a:gd name="T5" fmla="*/ 123 h 514"/>
                  <a:gd name="T6" fmla="*/ 102 w 168"/>
                  <a:gd name="T7" fmla="*/ 0 h 514"/>
                  <a:gd name="T8" fmla="*/ 168 w 168"/>
                  <a:gd name="T9" fmla="*/ 16 h 514"/>
                  <a:gd name="T10" fmla="*/ 123 w 168"/>
                  <a:gd name="T11" fmla="*/ 230 h 514"/>
                  <a:gd name="T12" fmla="*/ 102 w 168"/>
                  <a:gd name="T13" fmla="*/ 370 h 514"/>
                  <a:gd name="T14" fmla="*/ 81 w 168"/>
                  <a:gd name="T15" fmla="*/ 472 h 514"/>
                  <a:gd name="T16" fmla="*/ 45 w 168"/>
                  <a:gd name="T17" fmla="*/ 514 h 514"/>
                  <a:gd name="T18" fmla="*/ 0 w 168"/>
                  <a:gd name="T19" fmla="*/ 477 h 514"/>
                  <a:gd name="T20" fmla="*/ 0 w 168"/>
                  <a:gd name="T21" fmla="*/ 477 h 5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8" h="514">
                    <a:moveTo>
                      <a:pt x="0" y="477"/>
                    </a:moveTo>
                    <a:lnTo>
                      <a:pt x="45" y="339"/>
                    </a:lnTo>
                    <a:lnTo>
                      <a:pt x="92" y="123"/>
                    </a:lnTo>
                    <a:lnTo>
                      <a:pt x="102" y="0"/>
                    </a:lnTo>
                    <a:lnTo>
                      <a:pt x="168" y="16"/>
                    </a:lnTo>
                    <a:lnTo>
                      <a:pt x="123" y="230"/>
                    </a:lnTo>
                    <a:lnTo>
                      <a:pt x="102" y="370"/>
                    </a:lnTo>
                    <a:lnTo>
                      <a:pt x="81" y="472"/>
                    </a:lnTo>
                    <a:lnTo>
                      <a:pt x="45" y="514"/>
                    </a:lnTo>
                    <a:lnTo>
                      <a:pt x="0" y="4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9" name="Freeform 34"/>
              <p:cNvSpPr>
                <a:spLocks/>
              </p:cNvSpPr>
              <p:nvPr/>
            </p:nvSpPr>
            <p:spPr bwMode="auto">
              <a:xfrm>
                <a:off x="3853" y="3770"/>
                <a:ext cx="364" cy="474"/>
              </a:xfrm>
              <a:custGeom>
                <a:avLst/>
                <a:gdLst>
                  <a:gd name="T0" fmla="*/ 0 w 364"/>
                  <a:gd name="T1" fmla="*/ 0 h 474"/>
                  <a:gd name="T2" fmla="*/ 108 w 364"/>
                  <a:gd name="T3" fmla="*/ 190 h 474"/>
                  <a:gd name="T4" fmla="*/ 179 w 364"/>
                  <a:gd name="T5" fmla="*/ 306 h 474"/>
                  <a:gd name="T6" fmla="*/ 246 w 364"/>
                  <a:gd name="T7" fmla="*/ 432 h 474"/>
                  <a:gd name="T8" fmla="*/ 282 w 364"/>
                  <a:gd name="T9" fmla="*/ 474 h 474"/>
                  <a:gd name="T10" fmla="*/ 339 w 364"/>
                  <a:gd name="T11" fmla="*/ 464 h 474"/>
                  <a:gd name="T12" fmla="*/ 364 w 364"/>
                  <a:gd name="T13" fmla="*/ 443 h 474"/>
                  <a:gd name="T14" fmla="*/ 332 w 364"/>
                  <a:gd name="T15" fmla="*/ 417 h 474"/>
                  <a:gd name="T16" fmla="*/ 262 w 364"/>
                  <a:gd name="T17" fmla="*/ 336 h 474"/>
                  <a:gd name="T18" fmla="*/ 199 w 364"/>
                  <a:gd name="T19" fmla="*/ 227 h 474"/>
                  <a:gd name="T20" fmla="*/ 128 w 364"/>
                  <a:gd name="T21" fmla="*/ 94 h 474"/>
                  <a:gd name="T22" fmla="*/ 102 w 364"/>
                  <a:gd name="T23" fmla="*/ 5 h 474"/>
                  <a:gd name="T24" fmla="*/ 0 w 364"/>
                  <a:gd name="T25" fmla="*/ 0 h 474"/>
                  <a:gd name="T26" fmla="*/ 0 w 364"/>
                  <a:gd name="T27" fmla="*/ 0 h 47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64" h="474">
                    <a:moveTo>
                      <a:pt x="0" y="0"/>
                    </a:moveTo>
                    <a:lnTo>
                      <a:pt x="108" y="190"/>
                    </a:lnTo>
                    <a:lnTo>
                      <a:pt x="179" y="306"/>
                    </a:lnTo>
                    <a:lnTo>
                      <a:pt x="246" y="432"/>
                    </a:lnTo>
                    <a:lnTo>
                      <a:pt x="282" y="474"/>
                    </a:lnTo>
                    <a:lnTo>
                      <a:pt x="339" y="464"/>
                    </a:lnTo>
                    <a:lnTo>
                      <a:pt x="364" y="443"/>
                    </a:lnTo>
                    <a:lnTo>
                      <a:pt x="332" y="417"/>
                    </a:lnTo>
                    <a:lnTo>
                      <a:pt x="262" y="336"/>
                    </a:lnTo>
                    <a:lnTo>
                      <a:pt x="199" y="227"/>
                    </a:lnTo>
                    <a:lnTo>
                      <a:pt x="128" y="94"/>
                    </a:lnTo>
                    <a:lnTo>
                      <a:pt x="10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0" name="Freeform 35"/>
              <p:cNvSpPr>
                <a:spLocks/>
              </p:cNvSpPr>
              <p:nvPr/>
            </p:nvSpPr>
            <p:spPr bwMode="auto">
              <a:xfrm>
                <a:off x="2996" y="3710"/>
                <a:ext cx="553" cy="482"/>
              </a:xfrm>
              <a:custGeom>
                <a:avLst/>
                <a:gdLst>
                  <a:gd name="T0" fmla="*/ 553 w 553"/>
                  <a:gd name="T1" fmla="*/ 0 h 482"/>
                  <a:gd name="T2" fmla="*/ 441 w 553"/>
                  <a:gd name="T3" fmla="*/ 107 h 482"/>
                  <a:gd name="T4" fmla="*/ 328 w 553"/>
                  <a:gd name="T5" fmla="*/ 216 h 482"/>
                  <a:gd name="T6" fmla="*/ 190 w 553"/>
                  <a:gd name="T7" fmla="*/ 339 h 482"/>
                  <a:gd name="T8" fmla="*/ 86 w 553"/>
                  <a:gd name="T9" fmla="*/ 441 h 482"/>
                  <a:gd name="T10" fmla="*/ 45 w 553"/>
                  <a:gd name="T11" fmla="*/ 482 h 482"/>
                  <a:gd name="T12" fmla="*/ 0 w 553"/>
                  <a:gd name="T13" fmla="*/ 456 h 482"/>
                  <a:gd name="T14" fmla="*/ 0 w 553"/>
                  <a:gd name="T15" fmla="*/ 425 h 482"/>
                  <a:gd name="T16" fmla="*/ 76 w 553"/>
                  <a:gd name="T17" fmla="*/ 370 h 482"/>
                  <a:gd name="T18" fmla="*/ 209 w 553"/>
                  <a:gd name="T19" fmla="*/ 250 h 482"/>
                  <a:gd name="T20" fmla="*/ 352 w 553"/>
                  <a:gd name="T21" fmla="*/ 112 h 482"/>
                  <a:gd name="T22" fmla="*/ 456 w 553"/>
                  <a:gd name="T23" fmla="*/ 0 h 482"/>
                  <a:gd name="T24" fmla="*/ 553 w 553"/>
                  <a:gd name="T25" fmla="*/ 0 h 482"/>
                  <a:gd name="T26" fmla="*/ 553 w 553"/>
                  <a:gd name="T27" fmla="*/ 0 h 4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53" h="482">
                    <a:moveTo>
                      <a:pt x="553" y="0"/>
                    </a:moveTo>
                    <a:lnTo>
                      <a:pt x="441" y="107"/>
                    </a:lnTo>
                    <a:lnTo>
                      <a:pt x="328" y="216"/>
                    </a:lnTo>
                    <a:lnTo>
                      <a:pt x="190" y="339"/>
                    </a:lnTo>
                    <a:lnTo>
                      <a:pt x="86" y="441"/>
                    </a:lnTo>
                    <a:lnTo>
                      <a:pt x="45" y="482"/>
                    </a:lnTo>
                    <a:lnTo>
                      <a:pt x="0" y="456"/>
                    </a:lnTo>
                    <a:lnTo>
                      <a:pt x="0" y="425"/>
                    </a:lnTo>
                    <a:lnTo>
                      <a:pt x="76" y="370"/>
                    </a:lnTo>
                    <a:lnTo>
                      <a:pt x="209" y="250"/>
                    </a:lnTo>
                    <a:lnTo>
                      <a:pt x="352" y="112"/>
                    </a:lnTo>
                    <a:lnTo>
                      <a:pt x="456" y="0"/>
                    </a:lnTo>
                    <a:lnTo>
                      <a:pt x="5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1" name="Freeform 36"/>
              <p:cNvSpPr>
                <a:spLocks/>
              </p:cNvSpPr>
              <p:nvPr/>
            </p:nvSpPr>
            <p:spPr bwMode="auto">
              <a:xfrm>
                <a:off x="2600" y="1270"/>
                <a:ext cx="98" cy="1060"/>
              </a:xfrm>
              <a:custGeom>
                <a:avLst/>
                <a:gdLst>
                  <a:gd name="T0" fmla="*/ 38 w 98"/>
                  <a:gd name="T1" fmla="*/ 3 h 1060"/>
                  <a:gd name="T2" fmla="*/ 12 w 98"/>
                  <a:gd name="T3" fmla="*/ 163 h 1060"/>
                  <a:gd name="T4" fmla="*/ 0 w 98"/>
                  <a:gd name="T5" fmla="*/ 373 h 1060"/>
                  <a:gd name="T6" fmla="*/ 8 w 98"/>
                  <a:gd name="T7" fmla="*/ 607 h 1060"/>
                  <a:gd name="T8" fmla="*/ 12 w 98"/>
                  <a:gd name="T9" fmla="*/ 719 h 1060"/>
                  <a:gd name="T10" fmla="*/ 34 w 98"/>
                  <a:gd name="T11" fmla="*/ 884 h 1060"/>
                  <a:gd name="T12" fmla="*/ 72 w 98"/>
                  <a:gd name="T13" fmla="*/ 1060 h 1060"/>
                  <a:gd name="T14" fmla="*/ 98 w 98"/>
                  <a:gd name="T15" fmla="*/ 973 h 1060"/>
                  <a:gd name="T16" fmla="*/ 77 w 98"/>
                  <a:gd name="T17" fmla="*/ 826 h 1060"/>
                  <a:gd name="T18" fmla="*/ 60 w 98"/>
                  <a:gd name="T19" fmla="*/ 680 h 1060"/>
                  <a:gd name="T20" fmla="*/ 55 w 98"/>
                  <a:gd name="T21" fmla="*/ 552 h 1060"/>
                  <a:gd name="T22" fmla="*/ 46 w 98"/>
                  <a:gd name="T23" fmla="*/ 422 h 1060"/>
                  <a:gd name="T24" fmla="*/ 51 w 98"/>
                  <a:gd name="T25" fmla="*/ 310 h 1060"/>
                  <a:gd name="T26" fmla="*/ 67 w 98"/>
                  <a:gd name="T27" fmla="*/ 138 h 1060"/>
                  <a:gd name="T28" fmla="*/ 89 w 98"/>
                  <a:gd name="T29" fmla="*/ 0 h 1060"/>
                  <a:gd name="T30" fmla="*/ 38 w 98"/>
                  <a:gd name="T31" fmla="*/ 3 h 1060"/>
                  <a:gd name="T32" fmla="*/ 38 w 98"/>
                  <a:gd name="T33" fmla="*/ 3 h 10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8" h="1060">
                    <a:moveTo>
                      <a:pt x="38" y="3"/>
                    </a:moveTo>
                    <a:lnTo>
                      <a:pt x="12" y="163"/>
                    </a:lnTo>
                    <a:lnTo>
                      <a:pt x="0" y="373"/>
                    </a:lnTo>
                    <a:lnTo>
                      <a:pt x="8" y="607"/>
                    </a:lnTo>
                    <a:lnTo>
                      <a:pt x="12" y="719"/>
                    </a:lnTo>
                    <a:lnTo>
                      <a:pt x="34" y="884"/>
                    </a:lnTo>
                    <a:lnTo>
                      <a:pt x="72" y="1060"/>
                    </a:lnTo>
                    <a:lnTo>
                      <a:pt x="98" y="973"/>
                    </a:lnTo>
                    <a:lnTo>
                      <a:pt x="77" y="826"/>
                    </a:lnTo>
                    <a:lnTo>
                      <a:pt x="60" y="680"/>
                    </a:lnTo>
                    <a:lnTo>
                      <a:pt x="55" y="552"/>
                    </a:lnTo>
                    <a:lnTo>
                      <a:pt x="46" y="422"/>
                    </a:lnTo>
                    <a:lnTo>
                      <a:pt x="51" y="310"/>
                    </a:lnTo>
                    <a:lnTo>
                      <a:pt x="67" y="138"/>
                    </a:lnTo>
                    <a:lnTo>
                      <a:pt x="89" y="0"/>
                    </a:lnTo>
                    <a:lnTo>
                      <a:pt x="38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2" name="Freeform 37"/>
              <p:cNvSpPr>
                <a:spLocks/>
              </p:cNvSpPr>
              <p:nvPr/>
            </p:nvSpPr>
            <p:spPr bwMode="auto">
              <a:xfrm>
                <a:off x="2613" y="369"/>
                <a:ext cx="2451" cy="374"/>
              </a:xfrm>
              <a:custGeom>
                <a:avLst/>
                <a:gdLst>
                  <a:gd name="T0" fmla="*/ 0 w 2451"/>
                  <a:gd name="T1" fmla="*/ 358 h 374"/>
                  <a:gd name="T2" fmla="*/ 61 w 2451"/>
                  <a:gd name="T3" fmla="*/ 332 h 374"/>
                  <a:gd name="T4" fmla="*/ 187 w 2451"/>
                  <a:gd name="T5" fmla="*/ 318 h 374"/>
                  <a:gd name="T6" fmla="*/ 490 w 2451"/>
                  <a:gd name="T7" fmla="*/ 318 h 374"/>
                  <a:gd name="T8" fmla="*/ 727 w 2451"/>
                  <a:gd name="T9" fmla="*/ 308 h 374"/>
                  <a:gd name="T10" fmla="*/ 959 w 2451"/>
                  <a:gd name="T11" fmla="*/ 284 h 374"/>
                  <a:gd name="T12" fmla="*/ 1159 w 2451"/>
                  <a:gd name="T13" fmla="*/ 256 h 374"/>
                  <a:gd name="T14" fmla="*/ 1422 w 2451"/>
                  <a:gd name="T15" fmla="*/ 196 h 374"/>
                  <a:gd name="T16" fmla="*/ 1659 w 2451"/>
                  <a:gd name="T17" fmla="*/ 137 h 374"/>
                  <a:gd name="T18" fmla="*/ 1861 w 2451"/>
                  <a:gd name="T19" fmla="*/ 75 h 374"/>
                  <a:gd name="T20" fmla="*/ 2027 w 2451"/>
                  <a:gd name="T21" fmla="*/ 24 h 374"/>
                  <a:gd name="T22" fmla="*/ 2164 w 2451"/>
                  <a:gd name="T23" fmla="*/ 0 h 374"/>
                  <a:gd name="T24" fmla="*/ 2233 w 2451"/>
                  <a:gd name="T25" fmla="*/ 0 h 374"/>
                  <a:gd name="T26" fmla="*/ 2325 w 2451"/>
                  <a:gd name="T27" fmla="*/ 11 h 374"/>
                  <a:gd name="T28" fmla="*/ 2410 w 2451"/>
                  <a:gd name="T29" fmla="*/ 45 h 374"/>
                  <a:gd name="T30" fmla="*/ 2451 w 2451"/>
                  <a:gd name="T31" fmla="*/ 80 h 374"/>
                  <a:gd name="T32" fmla="*/ 2446 w 2451"/>
                  <a:gd name="T33" fmla="*/ 111 h 374"/>
                  <a:gd name="T34" fmla="*/ 2401 w 2451"/>
                  <a:gd name="T35" fmla="*/ 116 h 374"/>
                  <a:gd name="T36" fmla="*/ 2314 w 2451"/>
                  <a:gd name="T37" fmla="*/ 80 h 374"/>
                  <a:gd name="T38" fmla="*/ 2204 w 2451"/>
                  <a:gd name="T39" fmla="*/ 71 h 374"/>
                  <a:gd name="T40" fmla="*/ 2122 w 2451"/>
                  <a:gd name="T41" fmla="*/ 75 h 374"/>
                  <a:gd name="T42" fmla="*/ 1967 w 2451"/>
                  <a:gd name="T43" fmla="*/ 111 h 374"/>
                  <a:gd name="T44" fmla="*/ 1720 w 2451"/>
                  <a:gd name="T45" fmla="*/ 182 h 374"/>
                  <a:gd name="T46" fmla="*/ 1509 w 2451"/>
                  <a:gd name="T47" fmla="*/ 237 h 374"/>
                  <a:gd name="T48" fmla="*/ 1301 w 2451"/>
                  <a:gd name="T49" fmla="*/ 282 h 374"/>
                  <a:gd name="T50" fmla="*/ 1140 w 2451"/>
                  <a:gd name="T51" fmla="*/ 313 h 374"/>
                  <a:gd name="T52" fmla="*/ 1014 w 2451"/>
                  <a:gd name="T53" fmla="*/ 332 h 374"/>
                  <a:gd name="T54" fmla="*/ 848 w 2451"/>
                  <a:gd name="T55" fmla="*/ 353 h 374"/>
                  <a:gd name="T56" fmla="*/ 711 w 2451"/>
                  <a:gd name="T57" fmla="*/ 353 h 374"/>
                  <a:gd name="T58" fmla="*/ 438 w 2451"/>
                  <a:gd name="T59" fmla="*/ 363 h 374"/>
                  <a:gd name="T60" fmla="*/ 293 w 2451"/>
                  <a:gd name="T61" fmla="*/ 358 h 374"/>
                  <a:gd name="T62" fmla="*/ 151 w 2451"/>
                  <a:gd name="T63" fmla="*/ 353 h 374"/>
                  <a:gd name="T64" fmla="*/ 35 w 2451"/>
                  <a:gd name="T65" fmla="*/ 374 h 374"/>
                  <a:gd name="T66" fmla="*/ 0 w 2451"/>
                  <a:gd name="T67" fmla="*/ 358 h 374"/>
                  <a:gd name="T68" fmla="*/ 0 w 2451"/>
                  <a:gd name="T69" fmla="*/ 358 h 37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451" h="374">
                    <a:moveTo>
                      <a:pt x="0" y="358"/>
                    </a:moveTo>
                    <a:lnTo>
                      <a:pt x="61" y="332"/>
                    </a:lnTo>
                    <a:lnTo>
                      <a:pt x="187" y="318"/>
                    </a:lnTo>
                    <a:lnTo>
                      <a:pt x="490" y="318"/>
                    </a:lnTo>
                    <a:lnTo>
                      <a:pt x="727" y="308"/>
                    </a:lnTo>
                    <a:lnTo>
                      <a:pt x="959" y="284"/>
                    </a:lnTo>
                    <a:lnTo>
                      <a:pt x="1159" y="256"/>
                    </a:lnTo>
                    <a:lnTo>
                      <a:pt x="1422" y="196"/>
                    </a:lnTo>
                    <a:lnTo>
                      <a:pt x="1659" y="137"/>
                    </a:lnTo>
                    <a:lnTo>
                      <a:pt x="1861" y="75"/>
                    </a:lnTo>
                    <a:lnTo>
                      <a:pt x="2027" y="24"/>
                    </a:lnTo>
                    <a:lnTo>
                      <a:pt x="2164" y="0"/>
                    </a:lnTo>
                    <a:lnTo>
                      <a:pt x="2233" y="0"/>
                    </a:lnTo>
                    <a:lnTo>
                      <a:pt x="2325" y="11"/>
                    </a:lnTo>
                    <a:lnTo>
                      <a:pt x="2410" y="45"/>
                    </a:lnTo>
                    <a:lnTo>
                      <a:pt x="2451" y="80"/>
                    </a:lnTo>
                    <a:lnTo>
                      <a:pt x="2446" y="111"/>
                    </a:lnTo>
                    <a:lnTo>
                      <a:pt x="2401" y="116"/>
                    </a:lnTo>
                    <a:lnTo>
                      <a:pt x="2314" y="80"/>
                    </a:lnTo>
                    <a:lnTo>
                      <a:pt x="2204" y="71"/>
                    </a:lnTo>
                    <a:lnTo>
                      <a:pt x="2122" y="75"/>
                    </a:lnTo>
                    <a:lnTo>
                      <a:pt x="1967" y="111"/>
                    </a:lnTo>
                    <a:lnTo>
                      <a:pt x="1720" y="182"/>
                    </a:lnTo>
                    <a:lnTo>
                      <a:pt x="1509" y="237"/>
                    </a:lnTo>
                    <a:lnTo>
                      <a:pt x="1301" y="282"/>
                    </a:lnTo>
                    <a:lnTo>
                      <a:pt x="1140" y="313"/>
                    </a:lnTo>
                    <a:lnTo>
                      <a:pt x="1014" y="332"/>
                    </a:lnTo>
                    <a:lnTo>
                      <a:pt x="848" y="353"/>
                    </a:lnTo>
                    <a:lnTo>
                      <a:pt x="711" y="353"/>
                    </a:lnTo>
                    <a:lnTo>
                      <a:pt x="438" y="363"/>
                    </a:lnTo>
                    <a:lnTo>
                      <a:pt x="293" y="358"/>
                    </a:lnTo>
                    <a:lnTo>
                      <a:pt x="151" y="353"/>
                    </a:lnTo>
                    <a:lnTo>
                      <a:pt x="35" y="374"/>
                    </a:lnTo>
                    <a:lnTo>
                      <a:pt x="0" y="3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3" name="Freeform 38"/>
              <p:cNvSpPr>
                <a:spLocks/>
              </p:cNvSpPr>
              <p:nvPr/>
            </p:nvSpPr>
            <p:spPr bwMode="auto">
              <a:xfrm>
                <a:off x="3051" y="435"/>
                <a:ext cx="1806" cy="655"/>
              </a:xfrm>
              <a:custGeom>
                <a:avLst/>
                <a:gdLst>
                  <a:gd name="T0" fmla="*/ 0 w 1806"/>
                  <a:gd name="T1" fmla="*/ 579 h 655"/>
                  <a:gd name="T2" fmla="*/ 99 w 1806"/>
                  <a:gd name="T3" fmla="*/ 586 h 655"/>
                  <a:gd name="T4" fmla="*/ 199 w 1806"/>
                  <a:gd name="T5" fmla="*/ 576 h 655"/>
                  <a:gd name="T6" fmla="*/ 365 w 1806"/>
                  <a:gd name="T7" fmla="*/ 564 h 655"/>
                  <a:gd name="T8" fmla="*/ 515 w 1806"/>
                  <a:gd name="T9" fmla="*/ 529 h 655"/>
                  <a:gd name="T10" fmla="*/ 697 w 1806"/>
                  <a:gd name="T11" fmla="*/ 508 h 655"/>
                  <a:gd name="T12" fmla="*/ 889 w 1806"/>
                  <a:gd name="T13" fmla="*/ 496 h 655"/>
                  <a:gd name="T14" fmla="*/ 1090 w 1806"/>
                  <a:gd name="T15" fmla="*/ 500 h 655"/>
                  <a:gd name="T16" fmla="*/ 1313 w 1806"/>
                  <a:gd name="T17" fmla="*/ 519 h 655"/>
                  <a:gd name="T18" fmla="*/ 1563 w 1806"/>
                  <a:gd name="T19" fmla="*/ 569 h 655"/>
                  <a:gd name="T20" fmla="*/ 1499 w 1806"/>
                  <a:gd name="T21" fmla="*/ 524 h 655"/>
                  <a:gd name="T22" fmla="*/ 1453 w 1806"/>
                  <a:gd name="T23" fmla="*/ 448 h 655"/>
                  <a:gd name="T24" fmla="*/ 1432 w 1806"/>
                  <a:gd name="T25" fmla="*/ 363 h 655"/>
                  <a:gd name="T26" fmla="*/ 1432 w 1806"/>
                  <a:gd name="T27" fmla="*/ 287 h 655"/>
                  <a:gd name="T28" fmla="*/ 1448 w 1806"/>
                  <a:gd name="T29" fmla="*/ 237 h 655"/>
                  <a:gd name="T30" fmla="*/ 1487 w 1806"/>
                  <a:gd name="T31" fmla="*/ 181 h 655"/>
                  <a:gd name="T32" fmla="*/ 1534 w 1806"/>
                  <a:gd name="T33" fmla="*/ 126 h 655"/>
                  <a:gd name="T34" fmla="*/ 1614 w 1806"/>
                  <a:gd name="T35" fmla="*/ 74 h 655"/>
                  <a:gd name="T36" fmla="*/ 1710 w 1806"/>
                  <a:gd name="T37" fmla="*/ 29 h 655"/>
                  <a:gd name="T38" fmla="*/ 1806 w 1806"/>
                  <a:gd name="T39" fmla="*/ 0 h 655"/>
                  <a:gd name="T40" fmla="*/ 1806 w 1806"/>
                  <a:gd name="T41" fmla="*/ 40 h 655"/>
                  <a:gd name="T42" fmla="*/ 1731 w 1806"/>
                  <a:gd name="T43" fmla="*/ 60 h 655"/>
                  <a:gd name="T44" fmla="*/ 1640 w 1806"/>
                  <a:gd name="T45" fmla="*/ 105 h 655"/>
                  <a:gd name="T46" fmla="*/ 1574 w 1806"/>
                  <a:gd name="T47" fmla="*/ 150 h 655"/>
                  <a:gd name="T48" fmla="*/ 1524 w 1806"/>
                  <a:gd name="T49" fmla="*/ 216 h 655"/>
                  <a:gd name="T50" fmla="*/ 1498 w 1806"/>
                  <a:gd name="T51" fmla="*/ 252 h 655"/>
                  <a:gd name="T52" fmla="*/ 1487 w 1806"/>
                  <a:gd name="T53" fmla="*/ 297 h 655"/>
                  <a:gd name="T54" fmla="*/ 1479 w 1806"/>
                  <a:gd name="T55" fmla="*/ 368 h 655"/>
                  <a:gd name="T56" fmla="*/ 1494 w 1806"/>
                  <a:gd name="T57" fmla="*/ 424 h 655"/>
                  <a:gd name="T58" fmla="*/ 1527 w 1806"/>
                  <a:gd name="T59" fmla="*/ 484 h 655"/>
                  <a:gd name="T60" fmla="*/ 1579 w 1806"/>
                  <a:gd name="T61" fmla="*/ 527 h 655"/>
                  <a:gd name="T62" fmla="*/ 1671 w 1806"/>
                  <a:gd name="T63" fmla="*/ 579 h 655"/>
                  <a:gd name="T64" fmla="*/ 1710 w 1806"/>
                  <a:gd name="T65" fmla="*/ 524 h 655"/>
                  <a:gd name="T66" fmla="*/ 1716 w 1806"/>
                  <a:gd name="T67" fmla="*/ 560 h 655"/>
                  <a:gd name="T68" fmla="*/ 1695 w 1806"/>
                  <a:gd name="T69" fmla="*/ 605 h 655"/>
                  <a:gd name="T70" fmla="*/ 1690 w 1806"/>
                  <a:gd name="T71" fmla="*/ 645 h 655"/>
                  <a:gd name="T72" fmla="*/ 1655 w 1806"/>
                  <a:gd name="T73" fmla="*/ 650 h 655"/>
                  <a:gd name="T74" fmla="*/ 1574 w 1806"/>
                  <a:gd name="T75" fmla="*/ 655 h 655"/>
                  <a:gd name="T76" fmla="*/ 1463 w 1806"/>
                  <a:gd name="T77" fmla="*/ 626 h 655"/>
                  <a:gd name="T78" fmla="*/ 1321 w 1806"/>
                  <a:gd name="T79" fmla="*/ 595 h 655"/>
                  <a:gd name="T80" fmla="*/ 1126 w 1806"/>
                  <a:gd name="T81" fmla="*/ 579 h 655"/>
                  <a:gd name="T82" fmla="*/ 884 w 1806"/>
                  <a:gd name="T83" fmla="*/ 574 h 655"/>
                  <a:gd name="T84" fmla="*/ 661 w 1806"/>
                  <a:gd name="T85" fmla="*/ 590 h 655"/>
                  <a:gd name="T86" fmla="*/ 479 w 1806"/>
                  <a:gd name="T87" fmla="*/ 624 h 655"/>
                  <a:gd name="T88" fmla="*/ 259 w 1806"/>
                  <a:gd name="T89" fmla="*/ 633 h 655"/>
                  <a:gd name="T90" fmla="*/ 97 w 1806"/>
                  <a:gd name="T91" fmla="*/ 621 h 655"/>
                  <a:gd name="T92" fmla="*/ 0 w 1806"/>
                  <a:gd name="T93" fmla="*/ 610 h 655"/>
                  <a:gd name="T94" fmla="*/ 0 w 1806"/>
                  <a:gd name="T95" fmla="*/ 579 h 655"/>
                  <a:gd name="T96" fmla="*/ 0 w 1806"/>
                  <a:gd name="T97" fmla="*/ 579 h 65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806" h="655">
                    <a:moveTo>
                      <a:pt x="0" y="579"/>
                    </a:moveTo>
                    <a:lnTo>
                      <a:pt x="99" y="586"/>
                    </a:lnTo>
                    <a:lnTo>
                      <a:pt x="199" y="576"/>
                    </a:lnTo>
                    <a:lnTo>
                      <a:pt x="365" y="564"/>
                    </a:lnTo>
                    <a:lnTo>
                      <a:pt x="515" y="529"/>
                    </a:lnTo>
                    <a:lnTo>
                      <a:pt x="697" y="508"/>
                    </a:lnTo>
                    <a:lnTo>
                      <a:pt x="889" y="496"/>
                    </a:lnTo>
                    <a:lnTo>
                      <a:pt x="1090" y="500"/>
                    </a:lnTo>
                    <a:lnTo>
                      <a:pt x="1313" y="519"/>
                    </a:lnTo>
                    <a:lnTo>
                      <a:pt x="1563" y="569"/>
                    </a:lnTo>
                    <a:lnTo>
                      <a:pt x="1499" y="524"/>
                    </a:lnTo>
                    <a:lnTo>
                      <a:pt x="1453" y="448"/>
                    </a:lnTo>
                    <a:lnTo>
                      <a:pt x="1432" y="363"/>
                    </a:lnTo>
                    <a:lnTo>
                      <a:pt x="1432" y="287"/>
                    </a:lnTo>
                    <a:lnTo>
                      <a:pt x="1448" y="237"/>
                    </a:lnTo>
                    <a:lnTo>
                      <a:pt x="1487" y="181"/>
                    </a:lnTo>
                    <a:lnTo>
                      <a:pt x="1534" y="126"/>
                    </a:lnTo>
                    <a:lnTo>
                      <a:pt x="1614" y="74"/>
                    </a:lnTo>
                    <a:lnTo>
                      <a:pt x="1710" y="29"/>
                    </a:lnTo>
                    <a:lnTo>
                      <a:pt x="1806" y="0"/>
                    </a:lnTo>
                    <a:lnTo>
                      <a:pt x="1806" y="40"/>
                    </a:lnTo>
                    <a:lnTo>
                      <a:pt x="1731" y="60"/>
                    </a:lnTo>
                    <a:lnTo>
                      <a:pt x="1640" y="105"/>
                    </a:lnTo>
                    <a:lnTo>
                      <a:pt x="1574" y="150"/>
                    </a:lnTo>
                    <a:lnTo>
                      <a:pt x="1524" y="216"/>
                    </a:lnTo>
                    <a:lnTo>
                      <a:pt x="1498" y="252"/>
                    </a:lnTo>
                    <a:lnTo>
                      <a:pt x="1487" y="297"/>
                    </a:lnTo>
                    <a:lnTo>
                      <a:pt x="1479" y="368"/>
                    </a:lnTo>
                    <a:lnTo>
                      <a:pt x="1494" y="424"/>
                    </a:lnTo>
                    <a:lnTo>
                      <a:pt x="1527" y="484"/>
                    </a:lnTo>
                    <a:lnTo>
                      <a:pt x="1579" y="527"/>
                    </a:lnTo>
                    <a:lnTo>
                      <a:pt x="1671" y="579"/>
                    </a:lnTo>
                    <a:lnTo>
                      <a:pt x="1710" y="524"/>
                    </a:lnTo>
                    <a:lnTo>
                      <a:pt x="1716" y="560"/>
                    </a:lnTo>
                    <a:lnTo>
                      <a:pt x="1695" y="605"/>
                    </a:lnTo>
                    <a:lnTo>
                      <a:pt x="1690" y="645"/>
                    </a:lnTo>
                    <a:lnTo>
                      <a:pt x="1655" y="650"/>
                    </a:lnTo>
                    <a:lnTo>
                      <a:pt x="1574" y="655"/>
                    </a:lnTo>
                    <a:lnTo>
                      <a:pt x="1463" y="626"/>
                    </a:lnTo>
                    <a:lnTo>
                      <a:pt x="1321" y="595"/>
                    </a:lnTo>
                    <a:lnTo>
                      <a:pt x="1126" y="579"/>
                    </a:lnTo>
                    <a:lnTo>
                      <a:pt x="884" y="574"/>
                    </a:lnTo>
                    <a:lnTo>
                      <a:pt x="661" y="590"/>
                    </a:lnTo>
                    <a:lnTo>
                      <a:pt x="479" y="624"/>
                    </a:lnTo>
                    <a:lnTo>
                      <a:pt x="259" y="633"/>
                    </a:lnTo>
                    <a:lnTo>
                      <a:pt x="97" y="621"/>
                    </a:lnTo>
                    <a:lnTo>
                      <a:pt x="0" y="610"/>
                    </a:lnTo>
                    <a:lnTo>
                      <a:pt x="0" y="5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4" name="Freeform 39"/>
              <p:cNvSpPr>
                <a:spLocks/>
              </p:cNvSpPr>
              <p:nvPr/>
            </p:nvSpPr>
            <p:spPr bwMode="auto">
              <a:xfrm>
                <a:off x="2295" y="691"/>
                <a:ext cx="1385" cy="617"/>
              </a:xfrm>
              <a:custGeom>
                <a:avLst/>
                <a:gdLst>
                  <a:gd name="T0" fmla="*/ 253 w 1385"/>
                  <a:gd name="T1" fmla="*/ 31 h 617"/>
                  <a:gd name="T2" fmla="*/ 177 w 1385"/>
                  <a:gd name="T3" fmla="*/ 66 h 617"/>
                  <a:gd name="T4" fmla="*/ 121 w 1385"/>
                  <a:gd name="T5" fmla="*/ 117 h 617"/>
                  <a:gd name="T6" fmla="*/ 81 w 1385"/>
                  <a:gd name="T7" fmla="*/ 168 h 617"/>
                  <a:gd name="T8" fmla="*/ 50 w 1385"/>
                  <a:gd name="T9" fmla="*/ 233 h 617"/>
                  <a:gd name="T10" fmla="*/ 40 w 1385"/>
                  <a:gd name="T11" fmla="*/ 304 h 617"/>
                  <a:gd name="T12" fmla="*/ 61 w 1385"/>
                  <a:gd name="T13" fmla="*/ 380 h 617"/>
                  <a:gd name="T14" fmla="*/ 106 w 1385"/>
                  <a:gd name="T15" fmla="*/ 455 h 617"/>
                  <a:gd name="T16" fmla="*/ 173 w 1385"/>
                  <a:gd name="T17" fmla="*/ 515 h 617"/>
                  <a:gd name="T18" fmla="*/ 242 w 1385"/>
                  <a:gd name="T19" fmla="*/ 546 h 617"/>
                  <a:gd name="T20" fmla="*/ 329 w 1385"/>
                  <a:gd name="T21" fmla="*/ 560 h 617"/>
                  <a:gd name="T22" fmla="*/ 429 w 1385"/>
                  <a:gd name="T23" fmla="*/ 551 h 617"/>
                  <a:gd name="T24" fmla="*/ 571 w 1385"/>
                  <a:gd name="T25" fmla="*/ 515 h 617"/>
                  <a:gd name="T26" fmla="*/ 716 w 1385"/>
                  <a:gd name="T27" fmla="*/ 465 h 617"/>
                  <a:gd name="T28" fmla="*/ 903 w 1385"/>
                  <a:gd name="T29" fmla="*/ 404 h 617"/>
                  <a:gd name="T30" fmla="*/ 1069 w 1385"/>
                  <a:gd name="T31" fmla="*/ 334 h 617"/>
                  <a:gd name="T32" fmla="*/ 1385 w 1385"/>
                  <a:gd name="T33" fmla="*/ 321 h 617"/>
                  <a:gd name="T34" fmla="*/ 1119 w 1385"/>
                  <a:gd name="T35" fmla="*/ 404 h 617"/>
                  <a:gd name="T36" fmla="*/ 958 w 1385"/>
                  <a:gd name="T37" fmla="*/ 465 h 617"/>
                  <a:gd name="T38" fmla="*/ 792 w 1385"/>
                  <a:gd name="T39" fmla="*/ 525 h 617"/>
                  <a:gd name="T40" fmla="*/ 630 w 1385"/>
                  <a:gd name="T41" fmla="*/ 572 h 617"/>
                  <a:gd name="T42" fmla="*/ 477 w 1385"/>
                  <a:gd name="T43" fmla="*/ 608 h 617"/>
                  <a:gd name="T44" fmla="*/ 403 w 1385"/>
                  <a:gd name="T45" fmla="*/ 617 h 617"/>
                  <a:gd name="T46" fmla="*/ 303 w 1385"/>
                  <a:gd name="T47" fmla="*/ 612 h 617"/>
                  <a:gd name="T48" fmla="*/ 209 w 1385"/>
                  <a:gd name="T49" fmla="*/ 591 h 617"/>
                  <a:gd name="T50" fmla="*/ 142 w 1385"/>
                  <a:gd name="T51" fmla="*/ 546 h 617"/>
                  <a:gd name="T52" fmla="*/ 61 w 1385"/>
                  <a:gd name="T53" fmla="*/ 470 h 617"/>
                  <a:gd name="T54" fmla="*/ 11 w 1385"/>
                  <a:gd name="T55" fmla="*/ 384 h 617"/>
                  <a:gd name="T56" fmla="*/ 0 w 1385"/>
                  <a:gd name="T57" fmla="*/ 309 h 617"/>
                  <a:gd name="T58" fmla="*/ 5 w 1385"/>
                  <a:gd name="T59" fmla="*/ 233 h 617"/>
                  <a:gd name="T60" fmla="*/ 31 w 1385"/>
                  <a:gd name="T61" fmla="*/ 168 h 617"/>
                  <a:gd name="T62" fmla="*/ 87 w 1385"/>
                  <a:gd name="T63" fmla="*/ 91 h 617"/>
                  <a:gd name="T64" fmla="*/ 147 w 1385"/>
                  <a:gd name="T65" fmla="*/ 41 h 617"/>
                  <a:gd name="T66" fmla="*/ 222 w 1385"/>
                  <a:gd name="T67" fmla="*/ 10 h 617"/>
                  <a:gd name="T68" fmla="*/ 263 w 1385"/>
                  <a:gd name="T69" fmla="*/ 0 h 617"/>
                  <a:gd name="T70" fmla="*/ 253 w 1385"/>
                  <a:gd name="T71" fmla="*/ 31 h 617"/>
                  <a:gd name="T72" fmla="*/ 253 w 1385"/>
                  <a:gd name="T73" fmla="*/ 31 h 61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385" h="617">
                    <a:moveTo>
                      <a:pt x="253" y="31"/>
                    </a:moveTo>
                    <a:lnTo>
                      <a:pt x="177" y="66"/>
                    </a:lnTo>
                    <a:lnTo>
                      <a:pt x="121" y="117"/>
                    </a:lnTo>
                    <a:lnTo>
                      <a:pt x="81" y="168"/>
                    </a:lnTo>
                    <a:lnTo>
                      <a:pt x="50" y="233"/>
                    </a:lnTo>
                    <a:lnTo>
                      <a:pt x="40" y="304"/>
                    </a:lnTo>
                    <a:lnTo>
                      <a:pt x="61" y="380"/>
                    </a:lnTo>
                    <a:lnTo>
                      <a:pt x="106" y="455"/>
                    </a:lnTo>
                    <a:lnTo>
                      <a:pt x="173" y="515"/>
                    </a:lnTo>
                    <a:lnTo>
                      <a:pt x="242" y="546"/>
                    </a:lnTo>
                    <a:lnTo>
                      <a:pt x="329" y="560"/>
                    </a:lnTo>
                    <a:lnTo>
                      <a:pt x="429" y="551"/>
                    </a:lnTo>
                    <a:lnTo>
                      <a:pt x="571" y="515"/>
                    </a:lnTo>
                    <a:lnTo>
                      <a:pt x="716" y="465"/>
                    </a:lnTo>
                    <a:lnTo>
                      <a:pt x="903" y="404"/>
                    </a:lnTo>
                    <a:lnTo>
                      <a:pt x="1069" y="334"/>
                    </a:lnTo>
                    <a:lnTo>
                      <a:pt x="1385" y="321"/>
                    </a:lnTo>
                    <a:lnTo>
                      <a:pt x="1119" y="404"/>
                    </a:lnTo>
                    <a:lnTo>
                      <a:pt x="958" y="465"/>
                    </a:lnTo>
                    <a:lnTo>
                      <a:pt x="792" y="525"/>
                    </a:lnTo>
                    <a:lnTo>
                      <a:pt x="630" y="572"/>
                    </a:lnTo>
                    <a:lnTo>
                      <a:pt x="477" y="608"/>
                    </a:lnTo>
                    <a:lnTo>
                      <a:pt x="403" y="617"/>
                    </a:lnTo>
                    <a:lnTo>
                      <a:pt x="303" y="612"/>
                    </a:lnTo>
                    <a:lnTo>
                      <a:pt x="209" y="591"/>
                    </a:lnTo>
                    <a:lnTo>
                      <a:pt x="142" y="546"/>
                    </a:lnTo>
                    <a:lnTo>
                      <a:pt x="61" y="470"/>
                    </a:lnTo>
                    <a:lnTo>
                      <a:pt x="11" y="384"/>
                    </a:lnTo>
                    <a:lnTo>
                      <a:pt x="0" y="309"/>
                    </a:lnTo>
                    <a:lnTo>
                      <a:pt x="5" y="233"/>
                    </a:lnTo>
                    <a:lnTo>
                      <a:pt x="31" y="168"/>
                    </a:lnTo>
                    <a:lnTo>
                      <a:pt x="87" y="91"/>
                    </a:lnTo>
                    <a:lnTo>
                      <a:pt x="147" y="41"/>
                    </a:lnTo>
                    <a:lnTo>
                      <a:pt x="222" y="10"/>
                    </a:lnTo>
                    <a:lnTo>
                      <a:pt x="263" y="0"/>
                    </a:lnTo>
                    <a:lnTo>
                      <a:pt x="253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5" name="Freeform 40"/>
              <p:cNvSpPr>
                <a:spLocks/>
              </p:cNvSpPr>
              <p:nvPr/>
            </p:nvSpPr>
            <p:spPr bwMode="auto">
              <a:xfrm>
                <a:off x="4585" y="580"/>
                <a:ext cx="493" cy="476"/>
              </a:xfrm>
              <a:custGeom>
                <a:avLst/>
                <a:gdLst>
                  <a:gd name="T0" fmla="*/ 10 w 493"/>
                  <a:gd name="T1" fmla="*/ 11 h 476"/>
                  <a:gd name="T2" fmla="*/ 106 w 493"/>
                  <a:gd name="T3" fmla="*/ 5 h 476"/>
                  <a:gd name="T4" fmla="*/ 201 w 493"/>
                  <a:gd name="T5" fmla="*/ 0 h 476"/>
                  <a:gd name="T6" fmla="*/ 303 w 493"/>
                  <a:gd name="T7" fmla="*/ 11 h 476"/>
                  <a:gd name="T8" fmla="*/ 358 w 493"/>
                  <a:gd name="T9" fmla="*/ 31 h 476"/>
                  <a:gd name="T10" fmla="*/ 419 w 493"/>
                  <a:gd name="T11" fmla="*/ 71 h 476"/>
                  <a:gd name="T12" fmla="*/ 458 w 493"/>
                  <a:gd name="T13" fmla="*/ 111 h 476"/>
                  <a:gd name="T14" fmla="*/ 493 w 493"/>
                  <a:gd name="T15" fmla="*/ 177 h 476"/>
                  <a:gd name="T16" fmla="*/ 489 w 493"/>
                  <a:gd name="T17" fmla="*/ 242 h 476"/>
                  <a:gd name="T18" fmla="*/ 464 w 493"/>
                  <a:gd name="T19" fmla="*/ 318 h 476"/>
                  <a:gd name="T20" fmla="*/ 408 w 493"/>
                  <a:gd name="T21" fmla="*/ 476 h 476"/>
                  <a:gd name="T22" fmla="*/ 408 w 493"/>
                  <a:gd name="T23" fmla="*/ 389 h 476"/>
                  <a:gd name="T24" fmla="*/ 429 w 493"/>
                  <a:gd name="T25" fmla="*/ 308 h 476"/>
                  <a:gd name="T26" fmla="*/ 443 w 493"/>
                  <a:gd name="T27" fmla="*/ 232 h 476"/>
                  <a:gd name="T28" fmla="*/ 434 w 493"/>
                  <a:gd name="T29" fmla="*/ 173 h 476"/>
                  <a:gd name="T30" fmla="*/ 408 w 493"/>
                  <a:gd name="T31" fmla="*/ 126 h 476"/>
                  <a:gd name="T32" fmla="*/ 353 w 493"/>
                  <a:gd name="T33" fmla="*/ 81 h 476"/>
                  <a:gd name="T34" fmla="*/ 287 w 493"/>
                  <a:gd name="T35" fmla="*/ 61 h 476"/>
                  <a:gd name="T36" fmla="*/ 221 w 493"/>
                  <a:gd name="T37" fmla="*/ 55 h 476"/>
                  <a:gd name="T38" fmla="*/ 166 w 493"/>
                  <a:gd name="T39" fmla="*/ 76 h 476"/>
                  <a:gd name="T40" fmla="*/ 116 w 493"/>
                  <a:gd name="T41" fmla="*/ 116 h 476"/>
                  <a:gd name="T42" fmla="*/ 100 w 493"/>
                  <a:gd name="T43" fmla="*/ 173 h 476"/>
                  <a:gd name="T44" fmla="*/ 95 w 493"/>
                  <a:gd name="T45" fmla="*/ 232 h 476"/>
                  <a:gd name="T46" fmla="*/ 102 w 493"/>
                  <a:gd name="T47" fmla="*/ 285 h 476"/>
                  <a:gd name="T48" fmla="*/ 121 w 493"/>
                  <a:gd name="T49" fmla="*/ 339 h 476"/>
                  <a:gd name="T50" fmla="*/ 126 w 493"/>
                  <a:gd name="T51" fmla="*/ 384 h 476"/>
                  <a:gd name="T52" fmla="*/ 90 w 493"/>
                  <a:gd name="T53" fmla="*/ 363 h 476"/>
                  <a:gd name="T54" fmla="*/ 66 w 493"/>
                  <a:gd name="T55" fmla="*/ 298 h 476"/>
                  <a:gd name="T56" fmla="*/ 50 w 493"/>
                  <a:gd name="T57" fmla="*/ 237 h 476"/>
                  <a:gd name="T58" fmla="*/ 50 w 493"/>
                  <a:gd name="T59" fmla="*/ 177 h 476"/>
                  <a:gd name="T60" fmla="*/ 61 w 493"/>
                  <a:gd name="T61" fmla="*/ 121 h 476"/>
                  <a:gd name="T62" fmla="*/ 100 w 493"/>
                  <a:gd name="T63" fmla="*/ 66 h 476"/>
                  <a:gd name="T64" fmla="*/ 140 w 493"/>
                  <a:gd name="T65" fmla="*/ 47 h 476"/>
                  <a:gd name="T66" fmla="*/ 71 w 493"/>
                  <a:gd name="T67" fmla="*/ 55 h 476"/>
                  <a:gd name="T68" fmla="*/ 29 w 493"/>
                  <a:gd name="T69" fmla="*/ 71 h 476"/>
                  <a:gd name="T70" fmla="*/ 0 w 493"/>
                  <a:gd name="T71" fmla="*/ 50 h 476"/>
                  <a:gd name="T72" fmla="*/ 10 w 493"/>
                  <a:gd name="T73" fmla="*/ 11 h 476"/>
                  <a:gd name="T74" fmla="*/ 10 w 493"/>
                  <a:gd name="T75" fmla="*/ 11 h 47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493" h="476">
                    <a:moveTo>
                      <a:pt x="10" y="11"/>
                    </a:moveTo>
                    <a:lnTo>
                      <a:pt x="106" y="5"/>
                    </a:lnTo>
                    <a:lnTo>
                      <a:pt x="201" y="0"/>
                    </a:lnTo>
                    <a:lnTo>
                      <a:pt x="303" y="11"/>
                    </a:lnTo>
                    <a:lnTo>
                      <a:pt x="358" y="31"/>
                    </a:lnTo>
                    <a:lnTo>
                      <a:pt x="419" y="71"/>
                    </a:lnTo>
                    <a:lnTo>
                      <a:pt x="458" y="111"/>
                    </a:lnTo>
                    <a:lnTo>
                      <a:pt x="493" y="177"/>
                    </a:lnTo>
                    <a:lnTo>
                      <a:pt x="489" y="242"/>
                    </a:lnTo>
                    <a:lnTo>
                      <a:pt x="464" y="318"/>
                    </a:lnTo>
                    <a:lnTo>
                      <a:pt x="408" y="476"/>
                    </a:lnTo>
                    <a:lnTo>
                      <a:pt x="408" y="389"/>
                    </a:lnTo>
                    <a:lnTo>
                      <a:pt x="429" y="308"/>
                    </a:lnTo>
                    <a:lnTo>
                      <a:pt x="443" y="232"/>
                    </a:lnTo>
                    <a:lnTo>
                      <a:pt x="434" y="173"/>
                    </a:lnTo>
                    <a:lnTo>
                      <a:pt x="408" y="126"/>
                    </a:lnTo>
                    <a:lnTo>
                      <a:pt x="353" y="81"/>
                    </a:lnTo>
                    <a:lnTo>
                      <a:pt x="287" y="61"/>
                    </a:lnTo>
                    <a:lnTo>
                      <a:pt x="221" y="55"/>
                    </a:lnTo>
                    <a:lnTo>
                      <a:pt x="166" y="76"/>
                    </a:lnTo>
                    <a:lnTo>
                      <a:pt x="116" y="116"/>
                    </a:lnTo>
                    <a:lnTo>
                      <a:pt x="100" y="173"/>
                    </a:lnTo>
                    <a:lnTo>
                      <a:pt x="95" y="232"/>
                    </a:lnTo>
                    <a:lnTo>
                      <a:pt x="102" y="285"/>
                    </a:lnTo>
                    <a:lnTo>
                      <a:pt x="121" y="339"/>
                    </a:lnTo>
                    <a:lnTo>
                      <a:pt x="126" y="384"/>
                    </a:lnTo>
                    <a:lnTo>
                      <a:pt x="90" y="363"/>
                    </a:lnTo>
                    <a:lnTo>
                      <a:pt x="66" y="298"/>
                    </a:lnTo>
                    <a:lnTo>
                      <a:pt x="50" y="237"/>
                    </a:lnTo>
                    <a:lnTo>
                      <a:pt x="50" y="177"/>
                    </a:lnTo>
                    <a:lnTo>
                      <a:pt x="61" y="121"/>
                    </a:lnTo>
                    <a:lnTo>
                      <a:pt x="100" y="66"/>
                    </a:lnTo>
                    <a:lnTo>
                      <a:pt x="140" y="47"/>
                    </a:lnTo>
                    <a:lnTo>
                      <a:pt x="71" y="55"/>
                    </a:lnTo>
                    <a:lnTo>
                      <a:pt x="29" y="71"/>
                    </a:lnTo>
                    <a:lnTo>
                      <a:pt x="0" y="50"/>
                    </a:lnTo>
                    <a:lnTo>
                      <a:pt x="1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6" name="Freeform 41"/>
              <p:cNvSpPr>
                <a:spLocks/>
              </p:cNvSpPr>
              <p:nvPr/>
            </p:nvSpPr>
            <p:spPr bwMode="auto">
              <a:xfrm>
                <a:off x="4696" y="782"/>
                <a:ext cx="136" cy="61"/>
              </a:xfrm>
              <a:custGeom>
                <a:avLst/>
                <a:gdLst>
                  <a:gd name="T0" fmla="*/ 34 w 136"/>
                  <a:gd name="T1" fmla="*/ 11 h 61"/>
                  <a:gd name="T2" fmla="*/ 71 w 136"/>
                  <a:gd name="T3" fmla="*/ 11 h 61"/>
                  <a:gd name="T4" fmla="*/ 136 w 136"/>
                  <a:gd name="T5" fmla="*/ 0 h 61"/>
                  <a:gd name="T6" fmla="*/ 110 w 136"/>
                  <a:gd name="T7" fmla="*/ 35 h 61"/>
                  <a:gd name="T8" fmla="*/ 76 w 136"/>
                  <a:gd name="T9" fmla="*/ 61 h 61"/>
                  <a:gd name="T10" fmla="*/ 45 w 136"/>
                  <a:gd name="T11" fmla="*/ 61 h 61"/>
                  <a:gd name="T12" fmla="*/ 10 w 136"/>
                  <a:gd name="T13" fmla="*/ 51 h 61"/>
                  <a:gd name="T14" fmla="*/ 0 w 136"/>
                  <a:gd name="T15" fmla="*/ 16 h 61"/>
                  <a:gd name="T16" fmla="*/ 34 w 136"/>
                  <a:gd name="T17" fmla="*/ 11 h 61"/>
                  <a:gd name="T18" fmla="*/ 34 w 136"/>
                  <a:gd name="T19" fmla="*/ 11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6" h="61">
                    <a:moveTo>
                      <a:pt x="34" y="11"/>
                    </a:moveTo>
                    <a:lnTo>
                      <a:pt x="71" y="11"/>
                    </a:lnTo>
                    <a:lnTo>
                      <a:pt x="136" y="0"/>
                    </a:lnTo>
                    <a:lnTo>
                      <a:pt x="110" y="35"/>
                    </a:lnTo>
                    <a:lnTo>
                      <a:pt x="76" y="61"/>
                    </a:lnTo>
                    <a:lnTo>
                      <a:pt x="45" y="61"/>
                    </a:lnTo>
                    <a:lnTo>
                      <a:pt x="10" y="51"/>
                    </a:lnTo>
                    <a:lnTo>
                      <a:pt x="0" y="16"/>
                    </a:lnTo>
                    <a:lnTo>
                      <a:pt x="34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7" name="Freeform 42"/>
              <p:cNvSpPr>
                <a:spLocks/>
              </p:cNvSpPr>
              <p:nvPr/>
            </p:nvSpPr>
            <p:spPr bwMode="auto">
              <a:xfrm>
                <a:off x="4917" y="497"/>
                <a:ext cx="330" cy="2514"/>
              </a:xfrm>
              <a:custGeom>
                <a:avLst/>
                <a:gdLst>
                  <a:gd name="T0" fmla="*/ 183 w 330"/>
                  <a:gd name="T1" fmla="*/ 0 h 2514"/>
                  <a:gd name="T2" fmla="*/ 228 w 330"/>
                  <a:gd name="T3" fmla="*/ 88 h 2514"/>
                  <a:gd name="T4" fmla="*/ 246 w 330"/>
                  <a:gd name="T5" fmla="*/ 168 h 2514"/>
                  <a:gd name="T6" fmla="*/ 240 w 330"/>
                  <a:gd name="T7" fmla="*/ 304 h 2514"/>
                  <a:gd name="T8" fmla="*/ 216 w 330"/>
                  <a:gd name="T9" fmla="*/ 431 h 2514"/>
                  <a:gd name="T10" fmla="*/ 190 w 330"/>
                  <a:gd name="T11" fmla="*/ 588 h 2514"/>
                  <a:gd name="T12" fmla="*/ 145 w 330"/>
                  <a:gd name="T13" fmla="*/ 747 h 2514"/>
                  <a:gd name="T14" fmla="*/ 88 w 330"/>
                  <a:gd name="T15" fmla="*/ 975 h 2514"/>
                  <a:gd name="T16" fmla="*/ 64 w 330"/>
                  <a:gd name="T17" fmla="*/ 1178 h 2514"/>
                  <a:gd name="T18" fmla="*/ 57 w 330"/>
                  <a:gd name="T19" fmla="*/ 1285 h 2514"/>
                  <a:gd name="T20" fmla="*/ 69 w 330"/>
                  <a:gd name="T21" fmla="*/ 1418 h 2514"/>
                  <a:gd name="T22" fmla="*/ 126 w 330"/>
                  <a:gd name="T23" fmla="*/ 1608 h 2514"/>
                  <a:gd name="T24" fmla="*/ 183 w 330"/>
                  <a:gd name="T25" fmla="*/ 1767 h 2514"/>
                  <a:gd name="T26" fmla="*/ 216 w 330"/>
                  <a:gd name="T27" fmla="*/ 1931 h 2514"/>
                  <a:gd name="T28" fmla="*/ 221 w 330"/>
                  <a:gd name="T29" fmla="*/ 2127 h 2514"/>
                  <a:gd name="T30" fmla="*/ 247 w 330"/>
                  <a:gd name="T31" fmla="*/ 2279 h 2514"/>
                  <a:gd name="T32" fmla="*/ 285 w 330"/>
                  <a:gd name="T33" fmla="*/ 2400 h 2514"/>
                  <a:gd name="T34" fmla="*/ 330 w 330"/>
                  <a:gd name="T35" fmla="*/ 2457 h 2514"/>
                  <a:gd name="T36" fmla="*/ 310 w 330"/>
                  <a:gd name="T37" fmla="*/ 2507 h 2514"/>
                  <a:gd name="T38" fmla="*/ 201 w 330"/>
                  <a:gd name="T39" fmla="*/ 2514 h 2514"/>
                  <a:gd name="T40" fmla="*/ 114 w 330"/>
                  <a:gd name="T41" fmla="*/ 2495 h 2514"/>
                  <a:gd name="T42" fmla="*/ 45 w 330"/>
                  <a:gd name="T43" fmla="*/ 2462 h 2514"/>
                  <a:gd name="T44" fmla="*/ 57 w 330"/>
                  <a:gd name="T45" fmla="*/ 2400 h 2514"/>
                  <a:gd name="T46" fmla="*/ 145 w 330"/>
                  <a:gd name="T47" fmla="*/ 2431 h 2514"/>
                  <a:gd name="T48" fmla="*/ 254 w 330"/>
                  <a:gd name="T49" fmla="*/ 2450 h 2514"/>
                  <a:gd name="T50" fmla="*/ 216 w 330"/>
                  <a:gd name="T51" fmla="*/ 2405 h 2514"/>
                  <a:gd name="T52" fmla="*/ 190 w 330"/>
                  <a:gd name="T53" fmla="*/ 2317 h 2514"/>
                  <a:gd name="T54" fmla="*/ 171 w 330"/>
                  <a:gd name="T55" fmla="*/ 2198 h 2514"/>
                  <a:gd name="T56" fmla="*/ 164 w 330"/>
                  <a:gd name="T57" fmla="*/ 2065 h 2514"/>
                  <a:gd name="T58" fmla="*/ 152 w 330"/>
                  <a:gd name="T59" fmla="*/ 1944 h 2514"/>
                  <a:gd name="T60" fmla="*/ 114 w 330"/>
                  <a:gd name="T61" fmla="*/ 1798 h 2514"/>
                  <a:gd name="T62" fmla="*/ 83 w 330"/>
                  <a:gd name="T63" fmla="*/ 1677 h 2514"/>
                  <a:gd name="T64" fmla="*/ 33 w 330"/>
                  <a:gd name="T65" fmla="*/ 1520 h 2514"/>
                  <a:gd name="T66" fmla="*/ 12 w 330"/>
                  <a:gd name="T67" fmla="*/ 1406 h 2514"/>
                  <a:gd name="T68" fmla="*/ 0 w 330"/>
                  <a:gd name="T69" fmla="*/ 1242 h 2514"/>
                  <a:gd name="T70" fmla="*/ 7 w 330"/>
                  <a:gd name="T71" fmla="*/ 1095 h 2514"/>
                  <a:gd name="T72" fmla="*/ 50 w 330"/>
                  <a:gd name="T73" fmla="*/ 906 h 2514"/>
                  <a:gd name="T74" fmla="*/ 114 w 330"/>
                  <a:gd name="T75" fmla="*/ 671 h 2514"/>
                  <a:gd name="T76" fmla="*/ 164 w 330"/>
                  <a:gd name="T77" fmla="*/ 481 h 2514"/>
                  <a:gd name="T78" fmla="*/ 190 w 330"/>
                  <a:gd name="T79" fmla="*/ 348 h 2514"/>
                  <a:gd name="T80" fmla="*/ 202 w 330"/>
                  <a:gd name="T81" fmla="*/ 202 h 2514"/>
                  <a:gd name="T82" fmla="*/ 183 w 330"/>
                  <a:gd name="T83" fmla="*/ 100 h 2514"/>
                  <a:gd name="T84" fmla="*/ 152 w 330"/>
                  <a:gd name="T85" fmla="*/ 24 h 2514"/>
                  <a:gd name="T86" fmla="*/ 183 w 330"/>
                  <a:gd name="T87" fmla="*/ 0 h 2514"/>
                  <a:gd name="T88" fmla="*/ 183 w 330"/>
                  <a:gd name="T89" fmla="*/ 0 h 251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0" h="2514">
                    <a:moveTo>
                      <a:pt x="183" y="0"/>
                    </a:moveTo>
                    <a:lnTo>
                      <a:pt x="228" y="88"/>
                    </a:lnTo>
                    <a:lnTo>
                      <a:pt x="246" y="168"/>
                    </a:lnTo>
                    <a:lnTo>
                      <a:pt x="240" y="304"/>
                    </a:lnTo>
                    <a:lnTo>
                      <a:pt x="216" y="431"/>
                    </a:lnTo>
                    <a:lnTo>
                      <a:pt x="190" y="588"/>
                    </a:lnTo>
                    <a:lnTo>
                      <a:pt x="145" y="747"/>
                    </a:lnTo>
                    <a:lnTo>
                      <a:pt x="88" y="975"/>
                    </a:lnTo>
                    <a:lnTo>
                      <a:pt x="64" y="1178"/>
                    </a:lnTo>
                    <a:lnTo>
                      <a:pt x="57" y="1285"/>
                    </a:lnTo>
                    <a:lnTo>
                      <a:pt x="69" y="1418"/>
                    </a:lnTo>
                    <a:lnTo>
                      <a:pt x="126" y="1608"/>
                    </a:lnTo>
                    <a:lnTo>
                      <a:pt x="183" y="1767"/>
                    </a:lnTo>
                    <a:lnTo>
                      <a:pt x="216" y="1931"/>
                    </a:lnTo>
                    <a:lnTo>
                      <a:pt x="221" y="2127"/>
                    </a:lnTo>
                    <a:lnTo>
                      <a:pt x="247" y="2279"/>
                    </a:lnTo>
                    <a:lnTo>
                      <a:pt x="285" y="2400"/>
                    </a:lnTo>
                    <a:lnTo>
                      <a:pt x="330" y="2457"/>
                    </a:lnTo>
                    <a:lnTo>
                      <a:pt x="310" y="2507"/>
                    </a:lnTo>
                    <a:lnTo>
                      <a:pt x="201" y="2514"/>
                    </a:lnTo>
                    <a:lnTo>
                      <a:pt x="114" y="2495"/>
                    </a:lnTo>
                    <a:lnTo>
                      <a:pt x="45" y="2462"/>
                    </a:lnTo>
                    <a:lnTo>
                      <a:pt x="57" y="2400"/>
                    </a:lnTo>
                    <a:lnTo>
                      <a:pt x="145" y="2431"/>
                    </a:lnTo>
                    <a:lnTo>
                      <a:pt x="254" y="2450"/>
                    </a:lnTo>
                    <a:lnTo>
                      <a:pt x="216" y="2405"/>
                    </a:lnTo>
                    <a:lnTo>
                      <a:pt x="190" y="2317"/>
                    </a:lnTo>
                    <a:lnTo>
                      <a:pt x="171" y="2198"/>
                    </a:lnTo>
                    <a:lnTo>
                      <a:pt x="164" y="2065"/>
                    </a:lnTo>
                    <a:lnTo>
                      <a:pt x="152" y="1944"/>
                    </a:lnTo>
                    <a:lnTo>
                      <a:pt x="114" y="1798"/>
                    </a:lnTo>
                    <a:lnTo>
                      <a:pt x="83" y="1677"/>
                    </a:lnTo>
                    <a:lnTo>
                      <a:pt x="33" y="1520"/>
                    </a:lnTo>
                    <a:lnTo>
                      <a:pt x="12" y="1406"/>
                    </a:lnTo>
                    <a:lnTo>
                      <a:pt x="0" y="1242"/>
                    </a:lnTo>
                    <a:lnTo>
                      <a:pt x="7" y="1095"/>
                    </a:lnTo>
                    <a:lnTo>
                      <a:pt x="50" y="906"/>
                    </a:lnTo>
                    <a:lnTo>
                      <a:pt x="114" y="671"/>
                    </a:lnTo>
                    <a:lnTo>
                      <a:pt x="164" y="481"/>
                    </a:lnTo>
                    <a:lnTo>
                      <a:pt x="190" y="348"/>
                    </a:lnTo>
                    <a:lnTo>
                      <a:pt x="202" y="202"/>
                    </a:lnTo>
                    <a:lnTo>
                      <a:pt x="183" y="100"/>
                    </a:lnTo>
                    <a:lnTo>
                      <a:pt x="152" y="24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8" name="Freeform 43"/>
              <p:cNvSpPr>
                <a:spLocks/>
              </p:cNvSpPr>
              <p:nvPr/>
            </p:nvSpPr>
            <p:spPr bwMode="auto">
              <a:xfrm>
                <a:off x="4829" y="1061"/>
                <a:ext cx="297" cy="2450"/>
              </a:xfrm>
              <a:custGeom>
                <a:avLst/>
                <a:gdLst>
                  <a:gd name="T0" fmla="*/ 126 w 297"/>
                  <a:gd name="T1" fmla="*/ 0 h 2450"/>
                  <a:gd name="T2" fmla="*/ 83 w 297"/>
                  <a:gd name="T3" fmla="*/ 209 h 2450"/>
                  <a:gd name="T4" fmla="*/ 50 w 297"/>
                  <a:gd name="T5" fmla="*/ 354 h 2450"/>
                  <a:gd name="T6" fmla="*/ 26 w 297"/>
                  <a:gd name="T7" fmla="*/ 487 h 2450"/>
                  <a:gd name="T8" fmla="*/ 12 w 297"/>
                  <a:gd name="T9" fmla="*/ 621 h 2450"/>
                  <a:gd name="T10" fmla="*/ 19 w 297"/>
                  <a:gd name="T11" fmla="*/ 804 h 2450"/>
                  <a:gd name="T12" fmla="*/ 45 w 297"/>
                  <a:gd name="T13" fmla="*/ 956 h 2450"/>
                  <a:gd name="T14" fmla="*/ 88 w 297"/>
                  <a:gd name="T15" fmla="*/ 1177 h 2450"/>
                  <a:gd name="T16" fmla="*/ 133 w 297"/>
                  <a:gd name="T17" fmla="*/ 1405 h 2450"/>
                  <a:gd name="T18" fmla="*/ 145 w 297"/>
                  <a:gd name="T19" fmla="*/ 1582 h 2450"/>
                  <a:gd name="T20" fmla="*/ 126 w 297"/>
                  <a:gd name="T21" fmla="*/ 1784 h 2450"/>
                  <a:gd name="T22" fmla="*/ 114 w 297"/>
                  <a:gd name="T23" fmla="*/ 1981 h 2450"/>
                  <a:gd name="T24" fmla="*/ 126 w 297"/>
                  <a:gd name="T25" fmla="*/ 2126 h 2450"/>
                  <a:gd name="T26" fmla="*/ 138 w 297"/>
                  <a:gd name="T27" fmla="*/ 2241 h 2450"/>
                  <a:gd name="T28" fmla="*/ 162 w 297"/>
                  <a:gd name="T29" fmla="*/ 2312 h 2450"/>
                  <a:gd name="T30" fmla="*/ 190 w 297"/>
                  <a:gd name="T31" fmla="*/ 2355 h 2450"/>
                  <a:gd name="T32" fmla="*/ 164 w 297"/>
                  <a:gd name="T33" fmla="*/ 2381 h 2450"/>
                  <a:gd name="T34" fmla="*/ 88 w 297"/>
                  <a:gd name="T35" fmla="*/ 2386 h 2450"/>
                  <a:gd name="T36" fmla="*/ 0 w 297"/>
                  <a:gd name="T37" fmla="*/ 2381 h 2450"/>
                  <a:gd name="T38" fmla="*/ 0 w 297"/>
                  <a:gd name="T39" fmla="*/ 2438 h 2450"/>
                  <a:gd name="T40" fmla="*/ 107 w 297"/>
                  <a:gd name="T41" fmla="*/ 2450 h 2450"/>
                  <a:gd name="T42" fmla="*/ 202 w 297"/>
                  <a:gd name="T43" fmla="*/ 2450 h 2450"/>
                  <a:gd name="T44" fmla="*/ 266 w 297"/>
                  <a:gd name="T45" fmla="*/ 2443 h 2450"/>
                  <a:gd name="T46" fmla="*/ 297 w 297"/>
                  <a:gd name="T47" fmla="*/ 2412 h 2450"/>
                  <a:gd name="T48" fmla="*/ 297 w 297"/>
                  <a:gd name="T49" fmla="*/ 2362 h 2450"/>
                  <a:gd name="T50" fmla="*/ 266 w 297"/>
                  <a:gd name="T51" fmla="*/ 2324 h 2450"/>
                  <a:gd name="T52" fmla="*/ 221 w 297"/>
                  <a:gd name="T53" fmla="*/ 2272 h 2450"/>
                  <a:gd name="T54" fmla="*/ 202 w 297"/>
                  <a:gd name="T55" fmla="*/ 2184 h 2450"/>
                  <a:gd name="T56" fmla="*/ 176 w 297"/>
                  <a:gd name="T57" fmla="*/ 2057 h 2450"/>
                  <a:gd name="T58" fmla="*/ 176 w 297"/>
                  <a:gd name="T59" fmla="*/ 1905 h 2450"/>
                  <a:gd name="T60" fmla="*/ 190 w 297"/>
                  <a:gd name="T61" fmla="*/ 1741 h 2450"/>
                  <a:gd name="T62" fmla="*/ 199 w 297"/>
                  <a:gd name="T63" fmla="*/ 1613 h 2450"/>
                  <a:gd name="T64" fmla="*/ 202 w 297"/>
                  <a:gd name="T65" fmla="*/ 1464 h 2450"/>
                  <a:gd name="T66" fmla="*/ 178 w 297"/>
                  <a:gd name="T67" fmla="*/ 1336 h 2450"/>
                  <a:gd name="T68" fmla="*/ 152 w 297"/>
                  <a:gd name="T69" fmla="*/ 1246 h 2450"/>
                  <a:gd name="T70" fmla="*/ 126 w 297"/>
                  <a:gd name="T71" fmla="*/ 1108 h 2450"/>
                  <a:gd name="T72" fmla="*/ 100 w 297"/>
                  <a:gd name="T73" fmla="*/ 1006 h 2450"/>
                  <a:gd name="T74" fmla="*/ 76 w 297"/>
                  <a:gd name="T75" fmla="*/ 854 h 2450"/>
                  <a:gd name="T76" fmla="*/ 69 w 297"/>
                  <a:gd name="T77" fmla="*/ 754 h 2450"/>
                  <a:gd name="T78" fmla="*/ 64 w 297"/>
                  <a:gd name="T79" fmla="*/ 645 h 2450"/>
                  <a:gd name="T80" fmla="*/ 76 w 297"/>
                  <a:gd name="T81" fmla="*/ 487 h 2450"/>
                  <a:gd name="T82" fmla="*/ 100 w 297"/>
                  <a:gd name="T83" fmla="*/ 323 h 2450"/>
                  <a:gd name="T84" fmla="*/ 138 w 297"/>
                  <a:gd name="T85" fmla="*/ 145 h 2450"/>
                  <a:gd name="T86" fmla="*/ 152 w 297"/>
                  <a:gd name="T87" fmla="*/ 38 h 2450"/>
                  <a:gd name="T88" fmla="*/ 126 w 297"/>
                  <a:gd name="T89" fmla="*/ 0 h 2450"/>
                  <a:gd name="T90" fmla="*/ 126 w 297"/>
                  <a:gd name="T91" fmla="*/ 0 h 245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97" h="2450">
                    <a:moveTo>
                      <a:pt x="126" y="0"/>
                    </a:moveTo>
                    <a:lnTo>
                      <a:pt x="83" y="209"/>
                    </a:lnTo>
                    <a:lnTo>
                      <a:pt x="50" y="354"/>
                    </a:lnTo>
                    <a:lnTo>
                      <a:pt x="26" y="487"/>
                    </a:lnTo>
                    <a:lnTo>
                      <a:pt x="12" y="621"/>
                    </a:lnTo>
                    <a:lnTo>
                      <a:pt x="19" y="804"/>
                    </a:lnTo>
                    <a:lnTo>
                      <a:pt x="45" y="956"/>
                    </a:lnTo>
                    <a:lnTo>
                      <a:pt x="88" y="1177"/>
                    </a:lnTo>
                    <a:lnTo>
                      <a:pt x="133" y="1405"/>
                    </a:lnTo>
                    <a:lnTo>
                      <a:pt x="145" y="1582"/>
                    </a:lnTo>
                    <a:lnTo>
                      <a:pt x="126" y="1784"/>
                    </a:lnTo>
                    <a:lnTo>
                      <a:pt x="114" y="1981"/>
                    </a:lnTo>
                    <a:lnTo>
                      <a:pt x="126" y="2126"/>
                    </a:lnTo>
                    <a:lnTo>
                      <a:pt x="138" y="2241"/>
                    </a:lnTo>
                    <a:lnTo>
                      <a:pt x="162" y="2312"/>
                    </a:lnTo>
                    <a:lnTo>
                      <a:pt x="190" y="2355"/>
                    </a:lnTo>
                    <a:lnTo>
                      <a:pt x="164" y="2381"/>
                    </a:lnTo>
                    <a:lnTo>
                      <a:pt x="88" y="2386"/>
                    </a:lnTo>
                    <a:lnTo>
                      <a:pt x="0" y="2381"/>
                    </a:lnTo>
                    <a:lnTo>
                      <a:pt x="0" y="2438"/>
                    </a:lnTo>
                    <a:lnTo>
                      <a:pt x="107" y="2450"/>
                    </a:lnTo>
                    <a:lnTo>
                      <a:pt x="202" y="2450"/>
                    </a:lnTo>
                    <a:lnTo>
                      <a:pt x="266" y="2443"/>
                    </a:lnTo>
                    <a:lnTo>
                      <a:pt x="297" y="2412"/>
                    </a:lnTo>
                    <a:lnTo>
                      <a:pt x="297" y="2362"/>
                    </a:lnTo>
                    <a:lnTo>
                      <a:pt x="266" y="2324"/>
                    </a:lnTo>
                    <a:lnTo>
                      <a:pt x="221" y="2272"/>
                    </a:lnTo>
                    <a:lnTo>
                      <a:pt x="202" y="2184"/>
                    </a:lnTo>
                    <a:lnTo>
                      <a:pt x="176" y="2057"/>
                    </a:lnTo>
                    <a:lnTo>
                      <a:pt x="176" y="1905"/>
                    </a:lnTo>
                    <a:lnTo>
                      <a:pt x="190" y="1741"/>
                    </a:lnTo>
                    <a:lnTo>
                      <a:pt x="199" y="1613"/>
                    </a:lnTo>
                    <a:lnTo>
                      <a:pt x="202" y="1464"/>
                    </a:lnTo>
                    <a:lnTo>
                      <a:pt x="178" y="1336"/>
                    </a:lnTo>
                    <a:lnTo>
                      <a:pt x="152" y="1246"/>
                    </a:lnTo>
                    <a:lnTo>
                      <a:pt x="126" y="1108"/>
                    </a:lnTo>
                    <a:lnTo>
                      <a:pt x="100" y="1006"/>
                    </a:lnTo>
                    <a:lnTo>
                      <a:pt x="76" y="854"/>
                    </a:lnTo>
                    <a:lnTo>
                      <a:pt x="69" y="754"/>
                    </a:lnTo>
                    <a:lnTo>
                      <a:pt x="64" y="645"/>
                    </a:lnTo>
                    <a:lnTo>
                      <a:pt x="76" y="487"/>
                    </a:lnTo>
                    <a:lnTo>
                      <a:pt x="100" y="323"/>
                    </a:lnTo>
                    <a:lnTo>
                      <a:pt x="138" y="145"/>
                    </a:lnTo>
                    <a:lnTo>
                      <a:pt x="152" y="38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9" name="Freeform 44"/>
              <p:cNvSpPr>
                <a:spLocks/>
              </p:cNvSpPr>
              <p:nvPr/>
            </p:nvSpPr>
            <p:spPr bwMode="auto">
              <a:xfrm>
                <a:off x="4715" y="798"/>
                <a:ext cx="226" cy="3069"/>
              </a:xfrm>
              <a:custGeom>
                <a:avLst/>
                <a:gdLst>
                  <a:gd name="T0" fmla="*/ 97 w 226"/>
                  <a:gd name="T1" fmla="*/ 0 h 3069"/>
                  <a:gd name="T2" fmla="*/ 62 w 226"/>
                  <a:gd name="T3" fmla="*/ 159 h 3069"/>
                  <a:gd name="T4" fmla="*/ 27 w 226"/>
                  <a:gd name="T5" fmla="*/ 441 h 3069"/>
                  <a:gd name="T6" fmla="*/ 0 w 226"/>
                  <a:gd name="T7" fmla="*/ 654 h 3069"/>
                  <a:gd name="T8" fmla="*/ 14 w 226"/>
                  <a:gd name="T9" fmla="*/ 1060 h 3069"/>
                  <a:gd name="T10" fmla="*/ 48 w 226"/>
                  <a:gd name="T11" fmla="*/ 1411 h 3069"/>
                  <a:gd name="T12" fmla="*/ 76 w 226"/>
                  <a:gd name="T13" fmla="*/ 1852 h 3069"/>
                  <a:gd name="T14" fmla="*/ 69 w 226"/>
                  <a:gd name="T15" fmla="*/ 2258 h 3069"/>
                  <a:gd name="T16" fmla="*/ 62 w 226"/>
                  <a:gd name="T17" fmla="*/ 2498 h 3069"/>
                  <a:gd name="T18" fmla="*/ 69 w 226"/>
                  <a:gd name="T19" fmla="*/ 2718 h 3069"/>
                  <a:gd name="T20" fmla="*/ 83 w 226"/>
                  <a:gd name="T21" fmla="*/ 2870 h 3069"/>
                  <a:gd name="T22" fmla="*/ 124 w 226"/>
                  <a:gd name="T23" fmla="*/ 3034 h 3069"/>
                  <a:gd name="T24" fmla="*/ 180 w 226"/>
                  <a:gd name="T25" fmla="*/ 3069 h 3069"/>
                  <a:gd name="T26" fmla="*/ 226 w 226"/>
                  <a:gd name="T27" fmla="*/ 3034 h 3069"/>
                  <a:gd name="T28" fmla="*/ 185 w 226"/>
                  <a:gd name="T29" fmla="*/ 2960 h 3069"/>
                  <a:gd name="T30" fmla="*/ 166 w 226"/>
                  <a:gd name="T31" fmla="*/ 2842 h 3069"/>
                  <a:gd name="T32" fmla="*/ 152 w 226"/>
                  <a:gd name="T33" fmla="*/ 2704 h 3069"/>
                  <a:gd name="T34" fmla="*/ 145 w 226"/>
                  <a:gd name="T35" fmla="*/ 2533 h 3069"/>
                  <a:gd name="T36" fmla="*/ 145 w 226"/>
                  <a:gd name="T37" fmla="*/ 2272 h 3069"/>
                  <a:gd name="T38" fmla="*/ 145 w 226"/>
                  <a:gd name="T39" fmla="*/ 2023 h 3069"/>
                  <a:gd name="T40" fmla="*/ 138 w 226"/>
                  <a:gd name="T41" fmla="*/ 1783 h 3069"/>
                  <a:gd name="T42" fmla="*/ 124 w 226"/>
                  <a:gd name="T43" fmla="*/ 1556 h 3069"/>
                  <a:gd name="T44" fmla="*/ 90 w 226"/>
                  <a:gd name="T45" fmla="*/ 1226 h 3069"/>
                  <a:gd name="T46" fmla="*/ 83 w 226"/>
                  <a:gd name="T47" fmla="*/ 1053 h 3069"/>
                  <a:gd name="T48" fmla="*/ 62 w 226"/>
                  <a:gd name="T49" fmla="*/ 889 h 3069"/>
                  <a:gd name="T50" fmla="*/ 62 w 226"/>
                  <a:gd name="T51" fmla="*/ 647 h 3069"/>
                  <a:gd name="T52" fmla="*/ 90 w 226"/>
                  <a:gd name="T53" fmla="*/ 386 h 3069"/>
                  <a:gd name="T54" fmla="*/ 117 w 226"/>
                  <a:gd name="T55" fmla="*/ 154 h 3069"/>
                  <a:gd name="T56" fmla="*/ 152 w 226"/>
                  <a:gd name="T57" fmla="*/ 21 h 3069"/>
                  <a:gd name="T58" fmla="*/ 97 w 226"/>
                  <a:gd name="T59" fmla="*/ 0 h 3069"/>
                  <a:gd name="T60" fmla="*/ 97 w 226"/>
                  <a:gd name="T61" fmla="*/ 0 h 3069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26" h="3069">
                    <a:moveTo>
                      <a:pt x="97" y="0"/>
                    </a:moveTo>
                    <a:lnTo>
                      <a:pt x="62" y="159"/>
                    </a:lnTo>
                    <a:lnTo>
                      <a:pt x="27" y="441"/>
                    </a:lnTo>
                    <a:lnTo>
                      <a:pt x="0" y="654"/>
                    </a:lnTo>
                    <a:lnTo>
                      <a:pt x="14" y="1060"/>
                    </a:lnTo>
                    <a:lnTo>
                      <a:pt x="48" y="1411"/>
                    </a:lnTo>
                    <a:lnTo>
                      <a:pt x="76" y="1852"/>
                    </a:lnTo>
                    <a:lnTo>
                      <a:pt x="69" y="2258"/>
                    </a:lnTo>
                    <a:lnTo>
                      <a:pt x="62" y="2498"/>
                    </a:lnTo>
                    <a:lnTo>
                      <a:pt x="69" y="2718"/>
                    </a:lnTo>
                    <a:lnTo>
                      <a:pt x="83" y="2870"/>
                    </a:lnTo>
                    <a:lnTo>
                      <a:pt x="124" y="3034"/>
                    </a:lnTo>
                    <a:lnTo>
                      <a:pt x="180" y="3069"/>
                    </a:lnTo>
                    <a:lnTo>
                      <a:pt x="226" y="3034"/>
                    </a:lnTo>
                    <a:lnTo>
                      <a:pt x="185" y="2960"/>
                    </a:lnTo>
                    <a:lnTo>
                      <a:pt x="166" y="2842"/>
                    </a:lnTo>
                    <a:lnTo>
                      <a:pt x="152" y="2704"/>
                    </a:lnTo>
                    <a:lnTo>
                      <a:pt x="145" y="2533"/>
                    </a:lnTo>
                    <a:lnTo>
                      <a:pt x="145" y="2272"/>
                    </a:lnTo>
                    <a:lnTo>
                      <a:pt x="145" y="2023"/>
                    </a:lnTo>
                    <a:lnTo>
                      <a:pt x="138" y="1783"/>
                    </a:lnTo>
                    <a:lnTo>
                      <a:pt x="124" y="1556"/>
                    </a:lnTo>
                    <a:lnTo>
                      <a:pt x="90" y="1226"/>
                    </a:lnTo>
                    <a:lnTo>
                      <a:pt x="83" y="1053"/>
                    </a:lnTo>
                    <a:lnTo>
                      <a:pt x="62" y="889"/>
                    </a:lnTo>
                    <a:lnTo>
                      <a:pt x="62" y="647"/>
                    </a:lnTo>
                    <a:lnTo>
                      <a:pt x="90" y="386"/>
                    </a:lnTo>
                    <a:lnTo>
                      <a:pt x="117" y="154"/>
                    </a:lnTo>
                    <a:lnTo>
                      <a:pt x="152" y="21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35" name="Group 47"/>
            <p:cNvGrpSpPr>
              <a:grpSpLocks/>
            </p:cNvGrpSpPr>
            <p:nvPr/>
          </p:nvGrpSpPr>
          <p:grpSpPr bwMode="auto">
            <a:xfrm>
              <a:off x="3198" y="1416"/>
              <a:ext cx="1902" cy="2040"/>
              <a:chOff x="2802" y="1416"/>
              <a:chExt cx="1902" cy="2040"/>
            </a:xfrm>
          </p:grpSpPr>
          <p:sp>
            <p:nvSpPr>
              <p:cNvPr id="5136" name="Line 48"/>
              <p:cNvSpPr>
                <a:spLocks noChangeShapeType="1"/>
              </p:cNvSpPr>
              <p:nvPr/>
            </p:nvSpPr>
            <p:spPr bwMode="auto">
              <a:xfrm>
                <a:off x="2808" y="1416"/>
                <a:ext cx="0" cy="204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7" name="Line 49"/>
              <p:cNvSpPr>
                <a:spLocks noChangeShapeType="1"/>
              </p:cNvSpPr>
              <p:nvPr/>
            </p:nvSpPr>
            <p:spPr bwMode="auto">
              <a:xfrm rot="5400000">
                <a:off x="3753" y="2499"/>
                <a:ext cx="0" cy="1902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85056" name="Group 64"/>
          <p:cNvGrpSpPr>
            <a:grpSpLocks/>
          </p:cNvGrpSpPr>
          <p:nvPr/>
        </p:nvGrpSpPr>
        <p:grpSpPr bwMode="auto">
          <a:xfrm>
            <a:off x="421670" y="1800175"/>
            <a:ext cx="7895499" cy="645812"/>
            <a:chOff x="258" y="1029"/>
            <a:chExt cx="4546" cy="110"/>
          </a:xfrm>
        </p:grpSpPr>
        <p:sp>
          <p:nvSpPr>
            <p:cNvPr id="5132" name="Rectangle 53"/>
            <p:cNvSpPr>
              <a:spLocks noChangeArrowheads="1"/>
            </p:cNvSpPr>
            <p:nvPr/>
          </p:nvSpPr>
          <p:spPr bwMode="auto">
            <a:xfrm>
              <a:off x="3465" y="1029"/>
              <a:ext cx="1339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3" action="ppaction://hlinksldjump"/>
                </a:rPr>
                <a:t>General</a:t>
              </a:r>
              <a:endParaRPr lang="es-ES_tradn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33" name="Text Box 61"/>
            <p:cNvSpPr txBox="1">
              <a:spLocks noChangeArrowheads="1"/>
            </p:cNvSpPr>
            <p:nvPr/>
          </p:nvSpPr>
          <p:spPr bwMode="auto">
            <a:xfrm>
              <a:off x="258" y="1042"/>
              <a:ext cx="2405" cy="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 cmpd="thickThin">
                  <a:solidFill>
                    <a:srgbClr val="00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1pPr>
              <a:lvl2pPr marL="1905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9pPr>
            </a:lstStyle>
            <a:p>
              <a:pPr algn="just" eaLnBrk="1" hangingPunct="1">
                <a:buFont typeface="Wingdings" pitchFamily="2" charset="2"/>
                <a:buNone/>
              </a:pPr>
              <a:endParaRPr lang="es-ES_tradnl" dirty="0">
                <a:solidFill>
                  <a:schemeClr val="tx1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sp>
        <p:nvSpPr>
          <p:cNvPr id="5" name="4 Rectángulo"/>
          <p:cNvSpPr/>
          <p:nvPr/>
        </p:nvSpPr>
        <p:spPr>
          <a:xfrm>
            <a:off x="6181601" y="3080413"/>
            <a:ext cx="2227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Específicos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72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636" y="404664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552" y="0"/>
            <a:ext cx="8408468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endParaRPr lang="es-ES_tradnl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OBJETIVO GENERAL</a:t>
            </a:r>
          </a:p>
        </p:txBody>
      </p:sp>
      <p:grpSp>
        <p:nvGrpSpPr>
          <p:cNvPr id="85056" name="Group 64"/>
          <p:cNvGrpSpPr>
            <a:grpSpLocks/>
          </p:cNvGrpSpPr>
          <p:nvPr/>
        </p:nvGrpSpPr>
        <p:grpSpPr bwMode="auto">
          <a:xfrm>
            <a:off x="421670" y="1800175"/>
            <a:ext cx="7895499" cy="645812"/>
            <a:chOff x="258" y="1029"/>
            <a:chExt cx="4546" cy="110"/>
          </a:xfrm>
        </p:grpSpPr>
        <p:sp>
          <p:nvSpPr>
            <p:cNvPr id="5132" name="Rectangle 53"/>
            <p:cNvSpPr>
              <a:spLocks noChangeArrowheads="1"/>
            </p:cNvSpPr>
            <p:nvPr/>
          </p:nvSpPr>
          <p:spPr bwMode="auto">
            <a:xfrm>
              <a:off x="3465" y="1029"/>
              <a:ext cx="1339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33" name="Text Box 61"/>
            <p:cNvSpPr txBox="1">
              <a:spLocks noChangeArrowheads="1"/>
            </p:cNvSpPr>
            <p:nvPr/>
          </p:nvSpPr>
          <p:spPr bwMode="auto">
            <a:xfrm>
              <a:off x="258" y="1042"/>
              <a:ext cx="2405" cy="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 cmpd="thickThin">
                  <a:solidFill>
                    <a:srgbClr val="00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1pPr>
              <a:lvl2pPr marL="1905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9pPr>
            </a:lstStyle>
            <a:p>
              <a:pPr algn="just" eaLnBrk="1" hangingPunct="1">
                <a:buFont typeface="Wingdings" pitchFamily="2" charset="2"/>
                <a:buNone/>
              </a:pPr>
              <a:endParaRPr lang="es-ES_tradnl" dirty="0">
                <a:solidFill>
                  <a:schemeClr val="tx1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sp>
        <p:nvSpPr>
          <p:cNvPr id="2" name="1 Rectángulo"/>
          <p:cNvSpPr/>
          <p:nvPr/>
        </p:nvSpPr>
        <p:spPr>
          <a:xfrm>
            <a:off x="875929" y="1772816"/>
            <a:ext cx="7344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dirty="0"/>
              <a:t>Mejorar el Sistema de Gestión de la Unidad de Tecnologías de Información y Comunicaciones de la ESPE, en base al análisis de sus procesos y evaluación del nivel de satisfacción de los usuarios,  a fin de incrementar el nivel de calidad en la prestación de los servicios que brinda  la UTIC.</a:t>
            </a:r>
            <a:endParaRPr lang="es-EC" sz="2800" dirty="0"/>
          </a:p>
        </p:txBody>
      </p:sp>
      <p:pic>
        <p:nvPicPr>
          <p:cNvPr id="9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445224"/>
            <a:ext cx="649221" cy="50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8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663" y="138499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4103" y="138499"/>
            <a:ext cx="8408468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endParaRPr lang="es-ES_tradnl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OBJETIVOS ESPECÍFICOS</a:t>
            </a:r>
          </a:p>
        </p:txBody>
      </p:sp>
      <p:grpSp>
        <p:nvGrpSpPr>
          <p:cNvPr id="85056" name="Group 64"/>
          <p:cNvGrpSpPr>
            <a:grpSpLocks/>
          </p:cNvGrpSpPr>
          <p:nvPr/>
        </p:nvGrpSpPr>
        <p:grpSpPr bwMode="auto">
          <a:xfrm>
            <a:off x="421670" y="1800175"/>
            <a:ext cx="7895499" cy="645812"/>
            <a:chOff x="258" y="1029"/>
            <a:chExt cx="4546" cy="110"/>
          </a:xfrm>
        </p:grpSpPr>
        <p:sp>
          <p:nvSpPr>
            <p:cNvPr id="5132" name="Rectangle 53"/>
            <p:cNvSpPr>
              <a:spLocks noChangeArrowheads="1"/>
            </p:cNvSpPr>
            <p:nvPr/>
          </p:nvSpPr>
          <p:spPr bwMode="auto">
            <a:xfrm>
              <a:off x="3465" y="1029"/>
              <a:ext cx="1339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33" name="Text Box 61"/>
            <p:cNvSpPr txBox="1">
              <a:spLocks noChangeArrowheads="1"/>
            </p:cNvSpPr>
            <p:nvPr/>
          </p:nvSpPr>
          <p:spPr bwMode="auto">
            <a:xfrm>
              <a:off x="258" y="1042"/>
              <a:ext cx="2405" cy="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 cmpd="thickThin">
                  <a:solidFill>
                    <a:srgbClr val="00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1pPr>
              <a:lvl2pPr marL="1905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Arial Narrow" pitchFamily="34" charset="0"/>
                </a:defRPr>
              </a:lvl9pPr>
            </a:lstStyle>
            <a:p>
              <a:pPr algn="just" eaLnBrk="1" hangingPunct="1">
                <a:buFont typeface="Wingdings" pitchFamily="2" charset="2"/>
                <a:buNone/>
              </a:pPr>
              <a:endParaRPr lang="es-ES_tradnl" dirty="0">
                <a:solidFill>
                  <a:schemeClr val="tx1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sp>
        <p:nvSpPr>
          <p:cNvPr id="2" name="1 Rectángulo"/>
          <p:cNvSpPr/>
          <p:nvPr/>
        </p:nvSpPr>
        <p:spPr>
          <a:xfrm>
            <a:off x="827584" y="1628800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es-ES_tradnl" sz="2800" dirty="0" smtClean="0"/>
              <a:t>Describir la UTIC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s-ES_tradnl" sz="2800" dirty="0" smtClean="0"/>
              <a:t>Analizar  los procesos de la UTIC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ES_tradnl" sz="2800" dirty="0"/>
              <a:t>Diagnosticar el nivel de satisfacción de los usuarios de la </a:t>
            </a:r>
            <a:r>
              <a:rPr lang="es-ES_tradnl" sz="2800" dirty="0" smtClean="0"/>
              <a:t>UTIC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s-ES_tradnl" sz="2800" dirty="0" smtClean="0"/>
              <a:t>Seleccionar el proceso crítico y simular su desempeño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s-ES_tradnl" sz="2800" dirty="0" smtClean="0"/>
              <a:t>Elaborar  un plan de mejora de los procesos de la UTIC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s-ES_tradnl" sz="2800" dirty="0" smtClean="0"/>
              <a:t>Simular el proceso crítico con las mejoras propuestas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334833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331640" y="177281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ES_tradnl" sz="2400" dirty="0" smtClean="0"/>
              <a:t>Índices </a:t>
            </a:r>
            <a:r>
              <a:rPr lang="es-ES_tradnl" sz="2400" dirty="0"/>
              <a:t>de tiempo de </a:t>
            </a:r>
            <a:r>
              <a:rPr lang="es-ES_tradnl" sz="2400" dirty="0" smtClean="0"/>
              <a:t>agregación de valor</a:t>
            </a:r>
            <a:endParaRPr lang="es-EC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60040" y="692695"/>
            <a:ext cx="7772400" cy="1224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DIAGNÓSTICO DE LA SITUACIÓN DE LA UTIC </a:t>
            </a:r>
            <a:r>
              <a:rPr lang="es-EC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/>
            </a:r>
            <a:br>
              <a:rPr lang="es-EC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</a:br>
            <a:endParaRPr lang="es-ES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n-ea"/>
              <a:cs typeface="+mn-cs"/>
            </a:endParaRPr>
          </a:p>
        </p:txBody>
      </p:sp>
      <p:graphicFrame>
        <p:nvGraphicFramePr>
          <p:cNvPr id="7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290417"/>
              </p:ext>
            </p:extLst>
          </p:nvPr>
        </p:nvGraphicFramePr>
        <p:xfrm>
          <a:off x="2051720" y="2420888"/>
          <a:ext cx="4781550" cy="352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351893"/>
              </p:ext>
            </p:extLst>
          </p:nvPr>
        </p:nvGraphicFramePr>
        <p:xfrm>
          <a:off x="1928812" y="2276872"/>
          <a:ext cx="5286375" cy="3290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3786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116632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6512" y="86051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DIAGNÓSTICO DE LA SITUACIÓN DE LA UTIC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23528" y="2132856"/>
            <a:ext cx="8783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ES_tradnl" sz="2400" dirty="0" smtClean="0">
                <a:effectLst>
                  <a:outerShdw sx="0" sy="0">
                    <a:srgbClr val="000000"/>
                  </a:outerShdw>
                </a:effectLst>
              </a:rPr>
              <a:t>Porcentaje de satisfacción  </a:t>
            </a:r>
          </a:p>
          <a:p>
            <a:pPr marL="0" lvl="1"/>
            <a:endParaRPr lang="es-EC" b="1" dirty="0">
              <a:effectLst>
                <a:outerShdw sx="0" sy="0">
                  <a:srgbClr val="000000"/>
                </a:outerShdw>
              </a:effectLst>
            </a:endParaRPr>
          </a:p>
          <a:p>
            <a:r>
              <a:rPr lang="es-EC" dirty="0" smtClean="0"/>
              <a:t> </a:t>
            </a:r>
            <a:endParaRPr lang="es-EC" dirty="0"/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061318"/>
              </p:ext>
            </p:extLst>
          </p:nvPr>
        </p:nvGraphicFramePr>
        <p:xfrm>
          <a:off x="2411760" y="31409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540096"/>
              </p:ext>
            </p:extLst>
          </p:nvPr>
        </p:nvGraphicFramePr>
        <p:xfrm>
          <a:off x="2555775" y="2673488"/>
          <a:ext cx="4782567" cy="291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Hoja de cálculo" r:id="rId5" imgW="4848120" imgH="2962365" progId="Excel.Sheet.12">
                  <p:embed/>
                </p:oleObj>
              </mc:Choice>
              <mc:Fallback>
                <p:oleObj name="Hoja de cálculo" r:id="rId5" imgW="4848120" imgH="2962365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5" y="2673488"/>
                        <a:ext cx="4782567" cy="29157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056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6857" y="62548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93910"/>
              </p:ext>
            </p:extLst>
          </p:nvPr>
        </p:nvGraphicFramePr>
        <p:xfrm>
          <a:off x="1403647" y="1893898"/>
          <a:ext cx="6840761" cy="4080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132"/>
                <a:gridCol w="4147629"/>
              </a:tblGrid>
              <a:tr h="1163542">
                <a:tc rowSpan="3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Falta de capacitación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Inadecuada distribución de personal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Personal insuficiente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Perfil inadecuado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Personal desmotivado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Falta de personal/soporte</a:t>
                      </a:r>
                      <a:r>
                        <a:rPr lang="es-EC" sz="1200" b="0" baseline="0" dirty="0" smtClean="0">
                          <a:solidFill>
                            <a:schemeClr val="tx1"/>
                          </a:solidFill>
                        </a:rPr>
                        <a:t> especializado</a:t>
                      </a:r>
                      <a:endParaRPr lang="es-EC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257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Instalaciones inadecuadas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Áreas distantes para brindar asistencia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Inadecuado sistema</a:t>
                      </a:r>
                      <a:r>
                        <a:rPr lang="es-EC" sz="1200" baseline="0" dirty="0" smtClean="0"/>
                        <a:t> de puesta a  tierra</a:t>
                      </a:r>
                      <a:endParaRPr lang="es-EC" sz="12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8815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No existen estándares definidos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Falta de políticas </a:t>
                      </a:r>
                      <a:r>
                        <a:rPr lang="es-EC" sz="1200" baseline="0" dirty="0" smtClean="0"/>
                        <a:t> </a:t>
                      </a:r>
                      <a:endParaRPr lang="es-EC" sz="12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Incumplimiento de procesos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No se dispone de procedimientos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Falta de memorias técnicas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Falta de plan informático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Inadecuada distribución de funciones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dirty="0" smtClean="0"/>
                        <a:t>Tiempo elevado para atender solicitudes y solucionar problemas.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dirty="0" smtClean="0"/>
                        <a:t>No existen acuerdos de servicios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dirty="0" smtClean="0"/>
                        <a:t>No</a:t>
                      </a:r>
                      <a:r>
                        <a:rPr lang="es-EC" sz="1200" baseline="0" dirty="0" smtClean="0"/>
                        <a:t> existe bitácora de cambios</a:t>
                      </a:r>
                      <a:endParaRPr lang="es-EC" sz="12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18 Rectángulo"/>
          <p:cNvSpPr/>
          <p:nvPr/>
        </p:nvSpPr>
        <p:spPr>
          <a:xfrm>
            <a:off x="1547664" y="3627021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C" sz="1400" dirty="0"/>
              <a:t>Bajo índice de tiempo de </a:t>
            </a:r>
            <a:r>
              <a:rPr lang="es-EC" sz="1400" dirty="0" smtClean="0"/>
              <a:t>agregación </a:t>
            </a:r>
            <a:r>
              <a:rPr lang="es-EC" sz="1400" dirty="0"/>
              <a:t>de valor de los procesos de la </a:t>
            </a:r>
            <a:r>
              <a:rPr lang="es-EC" sz="1400" dirty="0" smtClean="0"/>
              <a:t>UTIC</a:t>
            </a:r>
          </a:p>
        </p:txBody>
      </p:sp>
      <p:sp useBgFill="1">
        <p:nvSpPr>
          <p:cNvPr id="7" name="6 Abrir llave"/>
          <p:cNvSpPr/>
          <p:nvPr/>
        </p:nvSpPr>
        <p:spPr>
          <a:xfrm>
            <a:off x="3491880" y="1893897"/>
            <a:ext cx="576064" cy="405538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2 Rectángulo redondeado"/>
          <p:cNvSpPr/>
          <p:nvPr/>
        </p:nvSpPr>
        <p:spPr>
          <a:xfrm>
            <a:off x="1403648" y="1532127"/>
            <a:ext cx="2376263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Problema</a:t>
            </a:r>
            <a:endParaRPr lang="es-EC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4067944" y="1556792"/>
            <a:ext cx="41764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Causas</a:t>
            </a:r>
            <a:endParaRPr lang="es-EC" b="1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36512" y="68398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IDENTIFICACIÓN DE CAUSAS</a:t>
            </a:r>
          </a:p>
        </p:txBody>
      </p:sp>
    </p:spTree>
    <p:extLst>
      <p:ext uri="{BB962C8B-B14F-4D97-AF65-F5344CB8AC3E}">
        <p14:creationId xmlns:p14="http://schemas.microsoft.com/office/powerpoint/2010/main" val="353855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6857" y="62548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168010"/>
              </p:ext>
            </p:extLst>
          </p:nvPr>
        </p:nvGraphicFramePr>
        <p:xfrm>
          <a:off x="1573330" y="2276871"/>
          <a:ext cx="6923679" cy="222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776"/>
                <a:gridCol w="4197903"/>
              </a:tblGrid>
              <a:tr h="647651">
                <a:tc rowSpan="2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Falta de presupuesto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No se dispone de stock necesario</a:t>
                      </a:r>
                    </a:p>
                    <a:p>
                      <a:endParaRPr lang="es-EC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72866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Software</a:t>
                      </a:r>
                      <a:r>
                        <a:rPr lang="es-EC" sz="1200" baseline="0" dirty="0" smtClean="0"/>
                        <a:t> para gestión de incidencias incompleto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aseline="0" dirty="0" smtClean="0"/>
                        <a:t>Falta de equipos para protección y generación eléctrica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aseline="0" dirty="0" smtClean="0"/>
                        <a:t>Falta de infraestructura tecnológica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No</a:t>
                      </a:r>
                      <a:r>
                        <a:rPr lang="es-EC" sz="1200" baseline="0" dirty="0" smtClean="0"/>
                        <a:t> se dispone de software para administración de usuarios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err="1" smtClean="0"/>
                        <a:t>Multi</a:t>
                      </a:r>
                      <a:r>
                        <a:rPr lang="es-EC" sz="1200" dirty="0" smtClean="0"/>
                        <a:t> plataformas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Herramientas</a:t>
                      </a:r>
                      <a:r>
                        <a:rPr lang="es-EC" sz="1200" baseline="0" dirty="0" smtClean="0"/>
                        <a:t> de monitoreo incompletas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aseline="0" dirty="0" smtClean="0"/>
                        <a:t>Equipamiento obsoleto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aseline="0" dirty="0" smtClean="0"/>
                        <a:t>Fallas de infraestructura tecnológica</a:t>
                      </a:r>
                      <a:endParaRPr lang="es-EC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 useBgFill="1">
        <p:nvSpPr>
          <p:cNvPr id="7" name="6 Abrir llave"/>
          <p:cNvSpPr/>
          <p:nvPr/>
        </p:nvSpPr>
        <p:spPr>
          <a:xfrm>
            <a:off x="3923928" y="2276872"/>
            <a:ext cx="432048" cy="216936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Rectángulo redondeado"/>
          <p:cNvSpPr/>
          <p:nvPr/>
        </p:nvSpPr>
        <p:spPr>
          <a:xfrm>
            <a:off x="4355976" y="1916832"/>
            <a:ext cx="41044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Causas</a:t>
            </a:r>
            <a:endParaRPr lang="es-EC" dirty="0"/>
          </a:p>
        </p:txBody>
      </p:sp>
      <p:sp>
        <p:nvSpPr>
          <p:cNvPr id="3" name="2 Rectángulo redondeado"/>
          <p:cNvSpPr/>
          <p:nvPr/>
        </p:nvSpPr>
        <p:spPr>
          <a:xfrm>
            <a:off x="1547664" y="1916832"/>
            <a:ext cx="259228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Problema</a:t>
            </a:r>
            <a:endParaRPr lang="es-EC" dirty="0"/>
          </a:p>
        </p:txBody>
      </p:sp>
      <p:sp>
        <p:nvSpPr>
          <p:cNvPr id="10" name="9 Rectángulo"/>
          <p:cNvSpPr/>
          <p:nvPr/>
        </p:nvSpPr>
        <p:spPr>
          <a:xfrm>
            <a:off x="1907704" y="2906941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C" sz="1400" dirty="0"/>
              <a:t>Bajo índice de tiempo de </a:t>
            </a:r>
            <a:r>
              <a:rPr lang="es-EC" sz="1400" dirty="0" smtClean="0"/>
              <a:t>agregación </a:t>
            </a:r>
            <a:r>
              <a:rPr lang="es-EC" sz="1400" dirty="0"/>
              <a:t>de valor de los procesos de la </a:t>
            </a:r>
            <a:r>
              <a:rPr lang="es-EC" sz="1400" dirty="0" smtClean="0"/>
              <a:t>UTIC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4651" y="8280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IDENTIFICACIÓN DE CAUSAS</a:t>
            </a:r>
          </a:p>
        </p:txBody>
      </p:sp>
    </p:spTree>
    <p:extLst>
      <p:ext uri="{BB962C8B-B14F-4D97-AF65-F5344CB8AC3E}">
        <p14:creationId xmlns:p14="http://schemas.microsoft.com/office/powerpoint/2010/main" val="132692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Nueva carpeta\Respaldar\Mis Documentos\patuca\Tesis SGCP\Perfil\Fondos\fond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44624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6512" y="54868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IDENTIFICACIÓN DE CAUSAS</a:t>
            </a: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847445"/>
              </p:ext>
            </p:extLst>
          </p:nvPr>
        </p:nvGraphicFramePr>
        <p:xfrm>
          <a:off x="1403648" y="1772816"/>
          <a:ext cx="6544835" cy="431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630"/>
                <a:gridCol w="3968205"/>
              </a:tblGrid>
              <a:tr h="918462">
                <a:tc rowSpan="5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Falta de capacitación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Inadecuada distribución de personal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Personal insuficiente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Personal desmotivado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b="0" dirty="0" smtClean="0">
                          <a:solidFill>
                            <a:schemeClr val="tx1"/>
                          </a:solidFill>
                        </a:rPr>
                        <a:t>Falta de personal/soporte</a:t>
                      </a:r>
                      <a:r>
                        <a:rPr lang="es-EC" sz="1200" b="0" baseline="0" dirty="0" smtClean="0">
                          <a:solidFill>
                            <a:schemeClr val="tx1"/>
                          </a:solidFill>
                        </a:rPr>
                        <a:t> especializado</a:t>
                      </a:r>
                      <a:endParaRPr lang="es-EC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7483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Instalaciones inadecuadas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Áreas distantes para brindar asistencia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53428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No existen estándares definidos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Falta de políticas </a:t>
                      </a:r>
                      <a:r>
                        <a:rPr lang="es-EC" sz="1200" baseline="0" dirty="0" smtClean="0"/>
                        <a:t> </a:t>
                      </a:r>
                      <a:endParaRPr lang="es-EC" sz="12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Incumplimiento de procesos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Inadecuada distribución de funciones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dirty="0" smtClean="0"/>
                        <a:t>Tiempo elevado para la entrega de los servicios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dirty="0" smtClean="0"/>
                        <a:t>No existen acuerdos de servicios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dirty="0" smtClean="0"/>
                        <a:t>Documentación desactualizada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dirty="0" smtClean="0"/>
                        <a:t>No existe</a:t>
                      </a:r>
                      <a:r>
                        <a:rPr lang="es-EC" sz="1200" baseline="0" dirty="0" smtClean="0"/>
                        <a:t> procedimiento para manejo de reclamos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baseline="0" dirty="0" smtClean="0"/>
                        <a:t>Falta de difusión del catálogo de servicios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baseline="0" dirty="0" smtClean="0"/>
                        <a:t>Falta de procedimiento de capacitación a usuarios</a:t>
                      </a:r>
                      <a:endParaRPr lang="es-EC" sz="12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128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C" sz="1200" dirty="0" smtClean="0"/>
                        <a:t>No existe stock</a:t>
                      </a:r>
                      <a:r>
                        <a:rPr lang="es-EC" sz="1200" baseline="0" dirty="0" smtClean="0"/>
                        <a:t> de repuestos de alta demanda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4476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Software</a:t>
                      </a:r>
                      <a:r>
                        <a:rPr lang="es-EC" sz="1200" baseline="0" dirty="0" smtClean="0"/>
                        <a:t> para gestión de incidencias incompleto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dirty="0" smtClean="0"/>
                        <a:t>Herramientas</a:t>
                      </a:r>
                      <a:r>
                        <a:rPr lang="es-EC" sz="1200" baseline="0" dirty="0" smtClean="0"/>
                        <a:t> de monitoreo incompletas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s-EC" sz="1200" baseline="0" dirty="0" smtClean="0"/>
                        <a:t>Equipamiento obsoleto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18 Rectángulo"/>
          <p:cNvSpPr/>
          <p:nvPr/>
        </p:nvSpPr>
        <p:spPr>
          <a:xfrm>
            <a:off x="1547664" y="3284984"/>
            <a:ext cx="19442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sz="1400" dirty="0" smtClean="0"/>
              <a:t>Bajo nivel </a:t>
            </a:r>
            <a:r>
              <a:rPr lang="es-EC" sz="1400" dirty="0"/>
              <a:t>de satisfacción de los </a:t>
            </a:r>
            <a:r>
              <a:rPr lang="es-EC" sz="1400" dirty="0" smtClean="0"/>
              <a:t>usuarios</a:t>
            </a:r>
          </a:p>
        </p:txBody>
      </p:sp>
      <p:sp useBgFill="1">
        <p:nvSpPr>
          <p:cNvPr id="7" name="6 Abrir llave"/>
          <p:cNvSpPr/>
          <p:nvPr/>
        </p:nvSpPr>
        <p:spPr>
          <a:xfrm>
            <a:off x="3563888" y="1772817"/>
            <a:ext cx="432048" cy="432048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2 Rectángulo redondeado"/>
          <p:cNvSpPr/>
          <p:nvPr/>
        </p:nvSpPr>
        <p:spPr>
          <a:xfrm>
            <a:off x="1403648" y="1412776"/>
            <a:ext cx="2376263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Problema</a:t>
            </a:r>
            <a:endParaRPr lang="es-EC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4067944" y="1412776"/>
            <a:ext cx="388843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Causas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206588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1299</Words>
  <Application>Microsoft Office PowerPoint</Application>
  <PresentationFormat>Presentación en pantalla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Tema de Office</vt:lpstr>
      <vt:lpstr>Hoja de cálculo</vt:lpstr>
      <vt:lpstr>ESCUELA POLITÉCNICA DEL EJERCITO Maestría en Gestión de la Calidad y Productividad  TEMA: “OPTIMIZACIÓN DEL SISTEMA DE GESTIÓN DE LA UNIDAD DE TECNOLOGÍAS DE INFORMACIÓN Y COMUNICACIONES DE LA ESPE.”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POLITÉCNICA DEL EJERCITO Maestría en Gestiónn de la Calidad y</dc:title>
  <dc:creator>REDES</dc:creator>
  <cp:lastModifiedBy>Nogales Figueroa Patricia</cp:lastModifiedBy>
  <cp:revision>184</cp:revision>
  <dcterms:created xsi:type="dcterms:W3CDTF">2012-03-17T14:51:57Z</dcterms:created>
  <dcterms:modified xsi:type="dcterms:W3CDTF">2014-02-12T14:12:00Z</dcterms:modified>
</cp:coreProperties>
</file>