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75" r:id="rId6"/>
    <p:sldId id="276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7" r:id="rId22"/>
    <p:sldId id="278" r:id="rId23"/>
    <p:sldId id="273" r:id="rId2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FC53342-1CD2-4F36-B3CA-6ED029401972}">
          <p14:sldIdLst>
            <p14:sldId id="256"/>
            <p14:sldId id="274"/>
            <p14:sldId id="257"/>
            <p14:sldId id="258"/>
            <p14:sldId id="275"/>
            <p14:sldId id="276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7"/>
            <p14:sldId id="278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9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9652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504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5412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952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334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978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191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02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4338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2699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605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24446-0ADE-46B0-BA08-11789953130E}" type="datetimeFigureOut">
              <a:rPr lang="es-EC" smtClean="0"/>
              <a:t>22/04/2014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2574-DB90-4B76-9A70-DB1D7F2EFCB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80333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75" y="332656"/>
            <a:ext cx="4888389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416824" cy="5040560"/>
          </a:xfrm>
        </p:spPr>
        <p:txBody>
          <a:bodyPr>
            <a:noAutofit/>
          </a:bodyPr>
          <a:lstStyle/>
          <a:p>
            <a:r>
              <a:rPr lang="es-ES" sz="1600" b="1" dirty="0">
                <a:solidFill>
                  <a:schemeClr val="bg1"/>
                </a:solidFill>
                <a:latin typeface="Arial Black" pitchFamily="34" charset="0"/>
              </a:rPr>
              <a:t>DEPARTAMENTO  DE CIENCIAS HUMANAS Y SOCIALES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1600" b="1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CARRERA </a:t>
            </a:r>
            <a:r>
              <a:rPr lang="es-ES" sz="1600" b="1" dirty="0">
                <a:solidFill>
                  <a:schemeClr val="bg1"/>
                </a:solidFill>
                <a:latin typeface="Arial Black" pitchFamily="34" charset="0"/>
              </a:rPr>
              <a:t>DE ADMINISTRACION EDUCATIVA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1600" b="1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MX" sz="16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r>
              <a:rPr lang="es-ES" sz="1600" b="1" dirty="0">
                <a:solidFill>
                  <a:schemeClr val="bg1"/>
                </a:solidFill>
                <a:latin typeface="Arial Black" pitchFamily="34" charset="0"/>
              </a:rPr>
              <a:t>TEMA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16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1600" b="1" i="1" dirty="0">
                <a:solidFill>
                  <a:schemeClr val="bg1"/>
                </a:solidFill>
                <a:latin typeface="Arial Black" pitchFamily="34" charset="0"/>
              </a:rPr>
              <a:t>“</a:t>
            </a:r>
            <a:r>
              <a:rPr lang="es-ES" sz="1600" b="1" dirty="0">
                <a:solidFill>
                  <a:schemeClr val="bg1"/>
                </a:solidFill>
                <a:latin typeface="Arial Black" pitchFamily="34" charset="0"/>
              </a:rPr>
              <a:t>Factores de la Supervisión Educativa que influyen en la calidad del proceso de Enseñanza – Aprendizaje en las Instituciones de nivel medio de la Unidad Educativa Territorial número 7 Cantón Rumiñahui”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16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endParaRPr lang="es-ES" sz="1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1600" b="1" dirty="0" smtClean="0">
                <a:solidFill>
                  <a:schemeClr val="bg1"/>
                </a:solidFill>
                <a:latin typeface="Arial Black" pitchFamily="34" charset="0"/>
              </a:rPr>
              <a:t>SANDRA </a:t>
            </a:r>
            <a:r>
              <a:rPr lang="es-ES" sz="1600" b="1" dirty="0">
                <a:solidFill>
                  <a:schemeClr val="bg1"/>
                </a:solidFill>
                <a:latin typeface="Arial Black" pitchFamily="34" charset="0"/>
              </a:rPr>
              <a:t>LUCIA SALAZAR CARVAJAL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1600" dirty="0">
                <a:solidFill>
                  <a:schemeClr val="bg1"/>
                </a:solidFill>
                <a:latin typeface="Arial Black" pitchFamily="34" charset="0"/>
              </a:rPr>
              <a:t> 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es-ES" sz="1600" dirty="0">
                <a:solidFill>
                  <a:schemeClr val="bg1"/>
                </a:solidFill>
                <a:latin typeface="Arial Black" pitchFamily="34" charset="0"/>
              </a:rPr>
              <a:t>  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1600" b="1" dirty="0">
                <a:solidFill>
                  <a:schemeClr val="bg1"/>
                </a:solidFill>
                <a:latin typeface="Arial Black" pitchFamily="34" charset="0"/>
              </a:rPr>
              <a:t>     </a:t>
            </a:r>
            <a:r>
              <a:rPr lang="pt-BR" sz="1600" b="1" dirty="0" smtClean="0">
                <a:solidFill>
                  <a:schemeClr val="bg1"/>
                </a:solidFill>
                <a:latin typeface="Arial Black" pitchFamily="34" charset="0"/>
              </a:rPr>
              <a:t>  DIRECTOR</a:t>
            </a:r>
            <a:r>
              <a:rPr lang="pt-BR" sz="1600" b="1" dirty="0">
                <a:solidFill>
                  <a:schemeClr val="bg1"/>
                </a:solidFill>
                <a:latin typeface="Arial Black" pitchFamily="34" charset="0"/>
              </a:rPr>
              <a:t>: </a:t>
            </a:r>
            <a:r>
              <a:rPr lang="pt-BR" sz="1600" b="1" dirty="0" smtClean="0">
                <a:solidFill>
                  <a:schemeClr val="bg1"/>
                </a:solidFill>
                <a:latin typeface="Arial Black" pitchFamily="34" charset="0"/>
              </a:rPr>
              <a:t>  </a:t>
            </a:r>
            <a:r>
              <a:rPr lang="pt-BR" sz="1600" dirty="0" smtClean="0">
                <a:solidFill>
                  <a:schemeClr val="bg1"/>
                </a:solidFill>
                <a:latin typeface="Arial Black" pitchFamily="34" charset="0"/>
              </a:rPr>
              <a:t>DRA</a:t>
            </a:r>
            <a:r>
              <a:rPr lang="pt-BR" sz="1600" dirty="0">
                <a:solidFill>
                  <a:schemeClr val="bg1"/>
                </a:solidFill>
                <a:latin typeface="Arial Black" pitchFamily="34" charset="0"/>
              </a:rPr>
              <a:t>. NANCY TAPIA 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pt-BR" sz="1600" b="1" dirty="0">
                <a:solidFill>
                  <a:schemeClr val="bg1"/>
                </a:solidFill>
                <a:latin typeface="Arial Black" pitchFamily="34" charset="0"/>
              </a:rPr>
              <a:t>CODIRECTOR:</a:t>
            </a:r>
            <a:r>
              <a:rPr lang="pt-BR" sz="16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t-BR" sz="1600" dirty="0" smtClean="0">
                <a:solidFill>
                  <a:schemeClr val="bg1"/>
                </a:solidFill>
                <a:latin typeface="Arial Black" pitchFamily="34" charset="0"/>
              </a:rPr>
              <a:t>  DR</a:t>
            </a:r>
            <a:r>
              <a:rPr lang="pt-BR" sz="1600" dirty="0">
                <a:solidFill>
                  <a:schemeClr val="bg1"/>
                </a:solidFill>
                <a:latin typeface="Arial Black" pitchFamily="34" charset="0"/>
              </a:rPr>
              <a:t>. GALO ALBUJA</a:t>
            </a:r>
            <a:endParaRPr lang="es-EC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CALIDAD EDUCATIVA</a:t>
            </a:r>
            <a:endParaRPr lang="es-EC" sz="3600" dirty="0"/>
          </a:p>
        </p:txBody>
      </p:sp>
      <p:grpSp>
        <p:nvGrpSpPr>
          <p:cNvPr id="17" name="16 Grupo"/>
          <p:cNvGrpSpPr/>
          <p:nvPr/>
        </p:nvGrpSpPr>
        <p:grpSpPr>
          <a:xfrm>
            <a:off x="395536" y="1406730"/>
            <a:ext cx="8030746" cy="5118614"/>
            <a:chOff x="395536" y="1406730"/>
            <a:chExt cx="8030746" cy="5118614"/>
          </a:xfrm>
        </p:grpSpPr>
        <p:grpSp>
          <p:nvGrpSpPr>
            <p:cNvPr id="4" name="3 Grupo"/>
            <p:cNvGrpSpPr/>
            <p:nvPr/>
          </p:nvGrpSpPr>
          <p:grpSpPr>
            <a:xfrm>
              <a:off x="2018387" y="1406730"/>
              <a:ext cx="6407895" cy="5118614"/>
              <a:chOff x="1476375" y="836613"/>
              <a:chExt cx="7272338" cy="5543550"/>
            </a:xfrm>
          </p:grpSpPr>
          <p:sp>
            <p:nvSpPr>
              <p:cNvPr id="5" name="AutoShape 34"/>
              <p:cNvSpPr>
                <a:spLocks/>
              </p:cNvSpPr>
              <p:nvPr/>
            </p:nvSpPr>
            <p:spPr bwMode="auto">
              <a:xfrm>
                <a:off x="1476375" y="836613"/>
                <a:ext cx="576263" cy="5543550"/>
              </a:xfrm>
              <a:prstGeom prst="leftBrace">
                <a:avLst>
                  <a:gd name="adj1" fmla="val 80165"/>
                  <a:gd name="adj2" fmla="val 50000"/>
                </a:avLst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lnSpc>
                    <a:spcPct val="85000"/>
                  </a:lnSpc>
                </a:pP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35"/>
              <p:cNvSpPr txBox="1">
                <a:spLocks noChangeArrowheads="1"/>
              </p:cNvSpPr>
              <p:nvPr/>
            </p:nvSpPr>
            <p:spPr bwMode="auto">
              <a:xfrm>
                <a:off x="1908175" y="1074738"/>
                <a:ext cx="1302804" cy="328605"/>
              </a:xfrm>
              <a:prstGeom prst="rect">
                <a:avLst/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Pertinencia</a:t>
                </a:r>
                <a:endParaRPr lang="es-E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xt Box 36"/>
              <p:cNvSpPr txBox="1">
                <a:spLocks noChangeArrowheads="1"/>
              </p:cNvSpPr>
              <p:nvPr/>
            </p:nvSpPr>
            <p:spPr bwMode="auto">
              <a:xfrm>
                <a:off x="1920874" y="2011363"/>
                <a:ext cx="1242185" cy="326661"/>
              </a:xfrm>
              <a:prstGeom prst="rect">
                <a:avLst/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>
                    <a:solidFill>
                      <a:schemeClr val="bg1"/>
                    </a:solidFill>
                  </a:rPr>
                  <a:t>Relevancia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 Box 37"/>
              <p:cNvSpPr txBox="1">
                <a:spLocks noChangeArrowheads="1"/>
              </p:cNvSpPr>
              <p:nvPr/>
            </p:nvSpPr>
            <p:spPr bwMode="auto">
              <a:xfrm>
                <a:off x="1979612" y="4508500"/>
                <a:ext cx="1112946" cy="326661"/>
              </a:xfrm>
              <a:prstGeom prst="rect">
                <a:avLst/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>
                    <a:solidFill>
                      <a:schemeClr val="bg1"/>
                    </a:solidFill>
                  </a:rPr>
                  <a:t>Eficiencia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 Box 38"/>
              <p:cNvSpPr txBox="1">
                <a:spLocks noChangeArrowheads="1"/>
              </p:cNvSpPr>
              <p:nvPr/>
            </p:nvSpPr>
            <p:spPr bwMode="auto">
              <a:xfrm>
                <a:off x="1979612" y="3378201"/>
                <a:ext cx="927818" cy="326661"/>
              </a:xfrm>
              <a:prstGeom prst="rect">
                <a:avLst/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>
                    <a:solidFill>
                      <a:schemeClr val="bg1"/>
                    </a:solidFill>
                  </a:rPr>
                  <a:t>Eficacia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 Box 39"/>
              <p:cNvSpPr txBox="1">
                <a:spLocks noChangeArrowheads="1"/>
              </p:cNvSpPr>
              <p:nvPr/>
            </p:nvSpPr>
            <p:spPr bwMode="auto">
              <a:xfrm>
                <a:off x="2051050" y="5467351"/>
                <a:ext cx="992075" cy="326661"/>
              </a:xfrm>
              <a:prstGeom prst="rect">
                <a:avLst/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>
                    <a:solidFill>
                      <a:schemeClr val="bg1"/>
                    </a:solidFill>
                  </a:rPr>
                  <a:t>Equidad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AutoShape 40"/>
              <p:cNvSpPr>
                <a:spLocks noChangeArrowheads="1"/>
              </p:cNvSpPr>
              <p:nvPr/>
            </p:nvSpPr>
            <p:spPr bwMode="auto">
              <a:xfrm>
                <a:off x="3851275" y="836613"/>
                <a:ext cx="4897438" cy="786407"/>
              </a:xfrm>
              <a:prstGeom prst="wedgeRectCallout">
                <a:avLst>
                  <a:gd name="adj1" fmla="val -62384"/>
                  <a:gd name="adj2" fmla="val -9032"/>
                </a:avLst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Diversidad y flexibilidad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 Curriculum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 </a:t>
                </a:r>
                <a:r>
                  <a:rPr lang="es-ES_tradnl" sz="1600" b="1" dirty="0" smtClean="0">
                    <a:solidFill>
                      <a:schemeClr val="bg1"/>
                    </a:solidFill>
                  </a:rPr>
                  <a:t>Normativa</a:t>
                </a:r>
                <a:endParaRPr lang="es-ES_tradnl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AutoShape 41"/>
              <p:cNvSpPr>
                <a:spLocks noChangeArrowheads="1"/>
              </p:cNvSpPr>
              <p:nvPr/>
            </p:nvSpPr>
            <p:spPr bwMode="auto">
              <a:xfrm>
                <a:off x="3851275" y="2997200"/>
                <a:ext cx="4897438" cy="965399"/>
              </a:xfrm>
              <a:prstGeom prst="wedgeRectCallout">
                <a:avLst>
                  <a:gd name="adj1" fmla="val -64685"/>
                  <a:gd name="adj2" fmla="val -4546"/>
                </a:avLst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Logro de objetivos, gestión curricular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_tradnl" sz="1600" b="1" dirty="0">
                    <a:solidFill>
                      <a:schemeClr val="bg1"/>
                    </a:solidFill>
                  </a:rPr>
                  <a:t>Logro académico de estudiantes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 Docentes 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 Clima</a:t>
                </a:r>
                <a:endParaRPr lang="es-E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AutoShape 42"/>
              <p:cNvSpPr>
                <a:spLocks noChangeArrowheads="1"/>
              </p:cNvSpPr>
              <p:nvPr/>
            </p:nvSpPr>
            <p:spPr bwMode="auto">
              <a:xfrm>
                <a:off x="3851275" y="4221163"/>
                <a:ext cx="4897438" cy="936625"/>
              </a:xfrm>
              <a:prstGeom prst="wedgeRectCallout">
                <a:avLst>
                  <a:gd name="adj1" fmla="val -61315"/>
                  <a:gd name="adj2" fmla="val -1694"/>
                </a:avLst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>
                    <a:solidFill>
                      <a:schemeClr val="bg1"/>
                    </a:solidFill>
                  </a:rPr>
                  <a:t>Financiamiento, gestión de recursos, responsabilidad social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>
                    <a:solidFill>
                      <a:schemeClr val="bg1"/>
                    </a:solidFill>
                  </a:rPr>
                  <a:t> Gestión, participación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>
                    <a:solidFill>
                      <a:schemeClr val="bg1"/>
                    </a:solidFill>
                  </a:rPr>
                  <a:t> Disponibilidad/uso de recursos</a:t>
                </a:r>
                <a:endParaRPr lang="es-ES" sz="16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AutoShape 43"/>
              <p:cNvSpPr>
                <a:spLocks noChangeArrowheads="1"/>
              </p:cNvSpPr>
              <p:nvPr/>
            </p:nvSpPr>
            <p:spPr bwMode="auto">
              <a:xfrm>
                <a:off x="3851275" y="5467350"/>
                <a:ext cx="4897438" cy="678854"/>
              </a:xfrm>
              <a:prstGeom prst="wedgeRectCallout">
                <a:avLst>
                  <a:gd name="adj1" fmla="val -65366"/>
                  <a:gd name="adj2" fmla="val 2972"/>
                </a:avLst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85000"/>
                  </a:lnSpc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Inclusión, igualdad de oportunidades, recursos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 Paridad en logros (eficacia)</a:t>
                </a:r>
              </a:p>
              <a:p>
                <a:pPr>
                  <a:lnSpc>
                    <a:spcPct val="85000"/>
                  </a:lnSpc>
                </a:pPr>
                <a:endParaRPr lang="es-ES_tradnl" sz="1600" b="1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</a:pPr>
                <a:endParaRPr lang="es-ES" sz="16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AutoShape 44"/>
              <p:cNvSpPr>
                <a:spLocks noChangeArrowheads="1"/>
              </p:cNvSpPr>
              <p:nvPr/>
            </p:nvSpPr>
            <p:spPr bwMode="auto">
              <a:xfrm>
                <a:off x="3851275" y="1989138"/>
                <a:ext cx="4897438" cy="725686"/>
              </a:xfrm>
              <a:prstGeom prst="wedgeRectCallout">
                <a:avLst>
                  <a:gd name="adj1" fmla="val -62222"/>
                  <a:gd name="adj2" fmla="val -29796"/>
                </a:avLst>
              </a:prstGeom>
              <a:noFill/>
              <a:ln w="38100" algn="ctr">
                <a:solidFill>
                  <a:srgbClr val="FF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_tradnl" sz="1600" b="1" dirty="0" err="1" smtClean="0">
                    <a:solidFill>
                      <a:schemeClr val="bg1"/>
                    </a:solidFill>
                  </a:rPr>
                  <a:t>Curriculum</a:t>
                </a:r>
                <a:endParaRPr lang="es-ES_tradnl" sz="1600" b="1" dirty="0" smtClean="0">
                  <a:solidFill>
                    <a:schemeClr val="bg1"/>
                  </a:solidFill>
                </a:endParaRP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s-ES_tradnl" sz="1600" b="1" dirty="0">
                    <a:solidFill>
                      <a:schemeClr val="bg1"/>
                    </a:solidFill>
                  </a:rPr>
                  <a:t>Normativa</a:t>
                </a:r>
              </a:p>
              <a:p>
                <a:pPr>
                  <a:lnSpc>
                    <a:spcPct val="85000"/>
                  </a:lnSpc>
                  <a:buFontTx/>
                  <a:buChar char="•"/>
                </a:pPr>
                <a:r>
                  <a:rPr lang="es-ES_tradnl" sz="1600" b="1" dirty="0">
                    <a:solidFill>
                      <a:schemeClr val="bg1"/>
                    </a:solidFill>
                  </a:rPr>
                  <a:t> Prácticas</a:t>
                </a:r>
                <a:endParaRPr lang="es-E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Text Box 33"/>
            <p:cNvSpPr txBox="1">
              <a:spLocks noChangeArrowheads="1"/>
            </p:cNvSpPr>
            <p:nvPr/>
          </p:nvSpPr>
          <p:spPr bwMode="auto">
            <a:xfrm>
              <a:off x="395536" y="3646427"/>
              <a:ext cx="1403350" cy="565283"/>
            </a:xfrm>
            <a:prstGeom prst="rect">
              <a:avLst/>
            </a:prstGeom>
            <a:noFill/>
            <a:ln w="38100" algn="ctr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s-ES_tradnl" sz="1800" b="1" dirty="0">
                  <a:solidFill>
                    <a:schemeClr val="bg1"/>
                  </a:solidFill>
                </a:rPr>
                <a:t>Educación de Calidad</a:t>
              </a:r>
              <a:endParaRPr lang="es-ES" sz="18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71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ENSEÑANZA –A PRENDIZAJE</a:t>
            </a:r>
            <a:endParaRPr lang="es-EC" sz="3600" dirty="0"/>
          </a:p>
        </p:txBody>
      </p:sp>
      <p:pic>
        <p:nvPicPr>
          <p:cNvPr id="1026" name="Picture 2" descr="http://cnbguatemala.org/images/1/12/Proceso_de_ense%C3%B1anza-aprendizaje-evaluaci%C3%B3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7408"/>
            <a:ext cx="70485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08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HIPÓTESIS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sz="2400" dirty="0">
                <a:solidFill>
                  <a:schemeClr val="bg1"/>
                </a:solidFill>
                <a:latin typeface="Cooper Black" pitchFamily="18" charset="0"/>
              </a:rPr>
              <a:t>Los factores de la Supervisión de educación media, si influyen en la calidad del proceso de enseñanza – aprendizaje de los colegios de la Unidad Educativa Territorial No. 7 del Cantón </a:t>
            </a:r>
            <a:r>
              <a:rPr lang="es-EC" sz="2400" dirty="0" smtClean="0">
                <a:solidFill>
                  <a:schemeClr val="bg1"/>
                </a:solidFill>
                <a:latin typeface="Cooper Black" pitchFamily="18" charset="0"/>
              </a:rPr>
              <a:t>Rumiñahui</a:t>
            </a:r>
          </a:p>
          <a:p>
            <a:pPr marL="0" indent="0">
              <a:buNone/>
            </a:pPr>
            <a:endParaRPr lang="es-EC" sz="2400" dirty="0">
              <a:solidFill>
                <a:schemeClr val="bg1"/>
              </a:solidFill>
              <a:latin typeface="Cooper Black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s-EC" sz="2400" dirty="0">
                <a:solidFill>
                  <a:schemeClr val="bg1"/>
                </a:solidFill>
                <a:latin typeface="Cooper Black" pitchFamily="18" charset="0"/>
              </a:rPr>
              <a:t>Variable Independiente:  Supervisión educativa</a:t>
            </a:r>
          </a:p>
          <a:p>
            <a:pPr marL="0" indent="0">
              <a:buNone/>
            </a:pPr>
            <a:endParaRPr lang="es-EC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s-EC" sz="2400" dirty="0">
                <a:solidFill>
                  <a:schemeClr val="bg1"/>
                </a:solidFill>
                <a:latin typeface="Cooper Black" pitchFamily="18" charset="0"/>
              </a:rPr>
              <a:t>Variable Dependiente:  Calidad del Proceso de enseñanza - aprendizaje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851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ENCUESTA</a:t>
            </a:r>
            <a:endParaRPr lang="es-EC" sz="36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728368"/>
              </p:ext>
            </p:extLst>
          </p:nvPr>
        </p:nvGraphicFramePr>
        <p:xfrm>
          <a:off x="4572000" y="1340768"/>
          <a:ext cx="3672409" cy="5086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510"/>
                <a:gridCol w="2896890"/>
                <a:gridCol w="438009"/>
              </a:tblGrid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Verifican y aseguran la prestación regular del servicio educativo en condiciones de equidad, calidad y normalidad.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Informa a la institución las normas e indicaciones provenientes de las autoridades educativas.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Plantean a las autoridades educativas las necesidades y demandas de las instituciones. 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Se establece una comunicación constante entre instituciones para crear una cultura institucional centrada en logros educativos de calidad.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Aseguran la construcción y el mantenimiento de un clima organizativo adecuado para el logro de aprendizajes de los estudiantes y el desarrollo profesional de los maestros.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Promueven el trabajo colaborativo entre las instituciones de la UTE 7.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Estimulan la comunicación entre los directivos, docentes y la institución promoviendo el aprendizaje colaborativo y el desarrollo institucional.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solidFill>
                            <a:schemeClr val="bg1"/>
                          </a:solidFill>
                          <a:effectLst/>
                        </a:rPr>
                        <a:t>Promueve el desarrollo profesional de docentes y directivos mediante la resolución colaborativa de los problemas presentes en la UTE 7.</a:t>
                      </a:r>
                      <a:endParaRPr lang="es-EC" sz="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Asesora a los colectivos docentes en aquellos asuntos técnico-profesionales en los que requieren apoyo.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0224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Gestiona apoyo técnico-profesional externo para los docentes.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Establece metas institucionales de logro entre las instituciones y promueve los planes para alcanzarlos y verifica su cumplimiento.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Establece planes individuales de mejora con los docentes e impulsa su logro.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13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Estimula el uso adecuado del tiempo en el colegio y en el aula en actividades relevantes para el aprendizaje.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23258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14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Vincula a los colegios con instituciones, organismos y dependencias que les ofrezcan asistencia y asesoría que podrían requerir.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Considera que las visitas son previamente organizadas y planificadas con el fin de cumplir con los requisitos establecidos y dar soluciones oportunas a las solicitudes realizadas.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16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Se establecen procesos de supervisión previas a las visitas realizadas a las instituciones para cumplir con visitas organizadas y cumplimiento de horarios.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17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Asiste frecuentemente a las instituciones educativas para supervisar el seguimiento y cumplimiento con las disposiciones educativas requeridas.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  <a:tr h="34887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18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600">
                          <a:solidFill>
                            <a:schemeClr val="bg1"/>
                          </a:solidFill>
                          <a:effectLst/>
                        </a:rPr>
                        <a:t>Asiste frecuentemente a las instituciones educativas para cumplir con las visitas requeridas en el transcurso del período escolar a pesar de la ubicación geográfica.</a:t>
                      </a:r>
                      <a:endParaRPr lang="es-EC" sz="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EC" sz="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10" marR="36810" marT="0" marB="0" anchor="ctr"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108683"/>
              </p:ext>
            </p:extLst>
          </p:nvPr>
        </p:nvGraphicFramePr>
        <p:xfrm>
          <a:off x="1259632" y="1700808"/>
          <a:ext cx="2880360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1460"/>
                <a:gridCol w="13589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ESCALA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PUNTUACIÓN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Frecuentemente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Ocasionalmente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A veces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Nunca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9" name="Picture 2" descr="https://ejimenezgomez.files.wordpress.com/2012/03/encuestas-265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30374"/>
            <a:ext cx="1454427" cy="164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944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ESCALA DE LIKERT</a:t>
            </a:r>
            <a:endParaRPr lang="es-EC" sz="3600" dirty="0"/>
          </a:p>
        </p:txBody>
      </p:sp>
      <p:pic>
        <p:nvPicPr>
          <p:cNvPr id="4" name="Picture 4" descr="http://www.infotecarios.com/wp-content/uploads/carit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15" y="2674369"/>
            <a:ext cx="278430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4355976" y="2348880"/>
            <a:ext cx="36724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>
                <a:solidFill>
                  <a:schemeClr val="bg1"/>
                </a:solidFill>
                <a:latin typeface="Cooper Black" pitchFamily="18" charset="0"/>
              </a:rPr>
              <a:t>      </a:t>
            </a:r>
            <a:r>
              <a:rPr lang="es-EC" sz="2800" dirty="0" smtClean="0">
                <a:solidFill>
                  <a:schemeClr val="bg1"/>
                </a:solidFill>
                <a:latin typeface="Cooper Black" pitchFamily="18" charset="0"/>
              </a:rPr>
              <a:t>Permite Medir:</a:t>
            </a:r>
            <a:endParaRPr lang="es-EC" sz="2800" dirty="0">
              <a:solidFill>
                <a:schemeClr val="bg1"/>
              </a:solidFill>
              <a:latin typeface="Cooper Black" pitchFamily="18" charset="0"/>
            </a:endParaRPr>
          </a:p>
          <a:p>
            <a:endParaRPr lang="es-EC" sz="2400" dirty="0">
              <a:solidFill>
                <a:schemeClr val="bg1"/>
              </a:solidFill>
              <a:latin typeface="Cooper Black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EC" sz="2400" dirty="0">
                <a:solidFill>
                  <a:schemeClr val="bg1"/>
                </a:solidFill>
                <a:latin typeface="Cooper Black" pitchFamily="18" charset="0"/>
              </a:rPr>
              <a:t>Actitudes</a:t>
            </a:r>
          </a:p>
          <a:p>
            <a:pPr marL="285750" indent="-285750">
              <a:buFont typeface="Wingdings" pitchFamily="2" charset="2"/>
              <a:buChar char="§"/>
            </a:pPr>
            <a:endParaRPr lang="es-EC" sz="2400" dirty="0">
              <a:solidFill>
                <a:schemeClr val="bg1"/>
              </a:solidFill>
              <a:latin typeface="Cooper Black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EC" sz="2400" dirty="0">
                <a:solidFill>
                  <a:schemeClr val="bg1"/>
                </a:solidFill>
                <a:latin typeface="Cooper Black" pitchFamily="18" charset="0"/>
              </a:rPr>
              <a:t>Comportamientos</a:t>
            </a:r>
          </a:p>
          <a:p>
            <a:pPr marL="285750" indent="-285750">
              <a:buFont typeface="Wingdings" pitchFamily="2" charset="2"/>
              <a:buChar char="§"/>
            </a:pPr>
            <a:endParaRPr lang="es-EC" sz="2400" dirty="0">
              <a:solidFill>
                <a:schemeClr val="bg1"/>
              </a:solidFill>
              <a:latin typeface="Cooper Black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EC" sz="2400" dirty="0">
                <a:solidFill>
                  <a:schemeClr val="bg1"/>
                </a:solidFill>
                <a:latin typeface="Cooper Black" pitchFamily="18" charset="0"/>
              </a:rPr>
              <a:t>opiniones</a:t>
            </a:r>
          </a:p>
        </p:txBody>
      </p:sp>
    </p:spTree>
    <p:extLst>
      <p:ext uri="{BB962C8B-B14F-4D97-AF65-F5344CB8AC3E}">
        <p14:creationId xmlns:p14="http://schemas.microsoft.com/office/powerpoint/2010/main" val="40146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RESULTADOS INDIVIDUALES</a:t>
            </a:r>
            <a:endParaRPr lang="es-EC" sz="3600" dirty="0"/>
          </a:p>
        </p:txBody>
      </p:sp>
      <p:graphicFrame>
        <p:nvGraphicFramePr>
          <p:cNvPr id="7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38961"/>
              </p:ext>
            </p:extLst>
          </p:nvPr>
        </p:nvGraphicFramePr>
        <p:xfrm>
          <a:off x="1691680" y="2276872"/>
          <a:ext cx="5688632" cy="378256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923021"/>
                <a:gridCol w="2765611"/>
              </a:tblGrid>
              <a:tr h="1904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r>
                        <a:rPr lang="es-ES_tradnl" sz="1000" dirty="0" smtClean="0">
                          <a:effectLst/>
                        </a:rPr>
                        <a:t>PREGUNTA</a:t>
                      </a:r>
                      <a:endParaRPr lang="es-EC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 </a:t>
                      </a:r>
                      <a:r>
                        <a:rPr lang="es-ES_tradnl" sz="1000" dirty="0" smtClean="0">
                          <a:effectLst/>
                        </a:rPr>
                        <a:t>PORCENTAJE </a:t>
                      </a:r>
                      <a:r>
                        <a:rPr lang="es-ES_tradnl" sz="1000" dirty="0">
                          <a:effectLst/>
                        </a:rPr>
                        <a:t>DE GRAVEDAD</a:t>
                      </a:r>
                      <a:endParaRPr lang="es-EC" sz="1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18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Promueve el desarrollo profesional de docentes y directivos mediante la resolución colaborativa de los problemas presentes en la UTE 7.</a:t>
                      </a:r>
                      <a:endParaRPr lang="es-EC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50.00 %</a:t>
                      </a:r>
                      <a:endParaRPr lang="es-EC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Asesora a los colectivos docentes en aquellos asuntos técnico-profesionales en los que requieren apoyo.</a:t>
                      </a:r>
                      <a:endParaRPr lang="es-EC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50.00 %</a:t>
                      </a:r>
                      <a:endParaRPr lang="es-EC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1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Gestiona apoyo técnico-profesionales externos para los docentes.</a:t>
                      </a:r>
                      <a:endParaRPr lang="es-EC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41.67 %</a:t>
                      </a:r>
                      <a:endParaRPr lang="es-EC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1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Establece planes individuales de mejora con los docentes e impulsa su logro.</a:t>
                      </a:r>
                      <a:endParaRPr lang="es-EC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>
                          <a:effectLst/>
                        </a:rPr>
                        <a:t>50.00 %</a:t>
                      </a:r>
                      <a:endParaRPr lang="es-EC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9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Estimula el uso adecuado del tiempo en el colegio y en el aula en actividades relevantes para el aprendizaje.</a:t>
                      </a:r>
                      <a:endParaRPr lang="es-EC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1000" dirty="0">
                          <a:effectLst/>
                        </a:rPr>
                        <a:t>45.83 %</a:t>
                      </a:r>
                      <a:endParaRPr lang="es-EC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2411760" y="1340768"/>
            <a:ext cx="424847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3200" b="1" cap="none" spc="0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SUPERVISORES </a:t>
            </a:r>
            <a:endParaRPr lang="es-ES" sz="3200" b="1" cap="none" spc="0" dirty="0">
              <a:ln/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097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264312"/>
              </p:ext>
            </p:extLst>
          </p:nvPr>
        </p:nvGraphicFramePr>
        <p:xfrm>
          <a:off x="899592" y="358003"/>
          <a:ext cx="5112568" cy="64344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992567"/>
                <a:gridCol w="2120001"/>
              </a:tblGrid>
              <a:tr h="1353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 dirty="0">
                          <a:effectLst/>
                        </a:rPr>
                        <a:t>PREGUNTA</a:t>
                      </a:r>
                      <a:endParaRPr lang="es-EC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PORCENTAJE DE GRAVEDAD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/>
                </a:tc>
              </a:tr>
              <a:tr h="216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Verifica y asegura la prestación regular del servicio educativo en condiciones de equidad, calidad y normalidad.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49.04 %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216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 dirty="0">
                          <a:effectLst/>
                        </a:rPr>
                        <a:t>Informa a la institución las normas e indicaciones provenientes de las autoridades educativas.</a:t>
                      </a:r>
                      <a:endParaRPr lang="es-EC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50.00 %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216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Plantea a las autoridades educativas las necesidades y demandas de las instituciones.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46.15 %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Establece una comunicación constante con las escuelas para crear una cultura institucional centrada en logros educativos de calidad.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49.04 %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 dirty="0">
                          <a:effectLst/>
                        </a:rPr>
                        <a:t>Asegura la construcción y el mantenimiento de un clima organizativo adecuado para el logro de aprendizajes de los estudiantes y el desarrollo profesional de los maestros.</a:t>
                      </a:r>
                      <a:endParaRPr lang="es-EC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47.12 %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216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Asesora a los colectivos docentes en aquellos asuntos técnico-profesionales en los que requieren apoyo.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49.04 %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216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Gestiona apoyo técnico-profesionales externos para los docentes.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43.75 %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Establece metas institucionales de logro entre las instituciones y promueve los planes para alcanzarlos y verifica su cumplimiento.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44.23 %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216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Establece planes individuales de mejora con los docentes e impulsa su logro.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44.23 %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2164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Estimula el uso adecuado del tiempo en el colegio y en el aula en actividades relevantes para el aprendizaje.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37.98 %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Vincula a los colegios con instituciones, organismos y dependencias que les ofrezcan asistencia y asesoría que podrían requerir.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32.69 %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Las visitas son previamente organizadas y planificadas con el fin de cumplir con los requisitos establecidos y dar soluciones oportunas a las solicitudes realizadas.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 dirty="0">
                          <a:effectLst/>
                        </a:rPr>
                        <a:t>49.52 %</a:t>
                      </a:r>
                      <a:endParaRPr lang="es-EC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Establece procesos de supervisión previas a las visitas realizadas a las instituciones para cumplir con visitas organizadas y cumplimiento de horarios.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46.15 %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Asiste frecuentemente a las instituciones educativas para supervisar el seguimiento y cumplimiento con las disposiciones educativas requeridas.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47.12 %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  <a:tr h="324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>
                          <a:effectLst/>
                        </a:rPr>
                        <a:t>Asiste frecuentemente a las instituciones educativas para cumplir con las visitas requeridas en el transcurso del período escolar a pesar de la ubicación geográfica.</a:t>
                      </a:r>
                      <a:endParaRPr lang="es-EC" sz="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_tradnl" sz="800" dirty="0">
                          <a:effectLst/>
                        </a:rPr>
                        <a:t>49.52 %</a:t>
                      </a:r>
                      <a:endParaRPr lang="es-EC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242" marR="43242" marT="0" marB="0" anchor="ctr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6228184" y="2977749"/>
            <a:ext cx="266429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3200" b="1" cap="none" spc="0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/>
              </a:rPr>
              <a:t>DIRECTORES</a:t>
            </a:r>
            <a:endParaRPr lang="es-ES" sz="3200" b="1" cap="none" spc="0" dirty="0">
              <a:ln/>
              <a:solidFill>
                <a:schemeClr val="accent5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34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  <a:latin typeface="Cooper Black" pitchFamily="18" charset="0"/>
              </a:rPr>
              <a:t>RESULTADOS </a:t>
            </a:r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COMPARATIVOS</a:t>
            </a:r>
            <a:endParaRPr lang="es-EC" sz="36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62241"/>
              </p:ext>
            </p:extLst>
          </p:nvPr>
        </p:nvGraphicFramePr>
        <p:xfrm>
          <a:off x="4572000" y="1628800"/>
          <a:ext cx="4032448" cy="4536497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1199340"/>
                <a:gridCol w="934819"/>
                <a:gridCol w="1008112"/>
                <a:gridCol w="890177"/>
              </a:tblGrid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No. PREGUNTA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DIRECTIVOS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SUPERVISORES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CONFLICTO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91.67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49.04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83.33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50.00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70.83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46.15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75.00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49.04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58.33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47.12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91.67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53.37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66.67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54.33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50.00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53.85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-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50.00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49.04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41.67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43.75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11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54.17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44.23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50.00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44.23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45.83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37.98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14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54.17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32.69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95.83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49.52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16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83.33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46.15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17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83.33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47.12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X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8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18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75.00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49.52</a:t>
                      </a:r>
                      <a:endParaRPr lang="es-EC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X</a:t>
                      </a:r>
                      <a:endParaRPr lang="es-EC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11560" y="2060848"/>
            <a:ext cx="3635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solidFill>
                  <a:schemeClr val="bg1"/>
                </a:solidFill>
              </a:rPr>
              <a:t>X        no </a:t>
            </a:r>
            <a:r>
              <a:rPr lang="es-EC" dirty="0">
                <a:solidFill>
                  <a:schemeClr val="bg1"/>
                </a:solidFill>
              </a:rPr>
              <a:t>existe conflicto </a:t>
            </a:r>
          </a:p>
          <a:p>
            <a:r>
              <a:rPr lang="es-EC" dirty="0" smtClean="0">
                <a:solidFill>
                  <a:schemeClr val="bg1"/>
                </a:solidFill>
              </a:rPr>
              <a:t>XX     conflicto </a:t>
            </a:r>
            <a:r>
              <a:rPr lang="es-EC" dirty="0">
                <a:solidFill>
                  <a:schemeClr val="bg1"/>
                </a:solidFill>
              </a:rPr>
              <a:t>en una de las partes.</a:t>
            </a:r>
          </a:p>
          <a:p>
            <a:r>
              <a:rPr lang="es-EC" dirty="0" smtClean="0">
                <a:solidFill>
                  <a:schemeClr val="bg1"/>
                </a:solidFill>
              </a:rPr>
              <a:t>XXX   conflicto </a:t>
            </a:r>
            <a:r>
              <a:rPr lang="es-EC" dirty="0">
                <a:solidFill>
                  <a:schemeClr val="bg1"/>
                </a:solidFill>
              </a:rPr>
              <a:t>en las dos partes.</a:t>
            </a:r>
          </a:p>
        </p:txBody>
      </p:sp>
      <p:pic>
        <p:nvPicPr>
          <p:cNvPr id="4098" name="Picture 2" descr="http://matelucia.files.wordpress.com/2012/03/8-equi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376"/>
            <a:ext cx="2052637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0991"/>
            <a:ext cx="5431790" cy="6078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CuadroTexto"/>
          <p:cNvSpPr txBox="1"/>
          <p:nvPr/>
        </p:nvSpPr>
        <p:spPr>
          <a:xfrm>
            <a:off x="6228184" y="3460101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 smtClean="0">
                <a:solidFill>
                  <a:schemeClr val="bg1"/>
                </a:solidFill>
                <a:latin typeface="Cooper Black" pitchFamily="18" charset="0"/>
              </a:rPr>
              <a:t>COMPROBACIÓN DE HIPÓTESIS</a:t>
            </a:r>
            <a:endParaRPr lang="es-EC" sz="2000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4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3600" dirty="0" smtClean="0">
                <a:solidFill>
                  <a:schemeClr val="bg1"/>
                </a:solidFill>
                <a:latin typeface="Cooper Black" pitchFamily="18" charset="0"/>
              </a:rPr>
              <a:t>Concluida la investigación se demuestra que:  </a:t>
            </a:r>
          </a:p>
          <a:p>
            <a:pPr marL="0" indent="0" algn="ctr">
              <a:buNone/>
            </a:pPr>
            <a:endParaRPr lang="es-EC" sz="36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 algn="ctr">
              <a:buNone/>
            </a:pPr>
            <a:r>
              <a:rPr lang="es-EC" sz="3600" b="1" dirty="0" smtClean="0">
                <a:solidFill>
                  <a:schemeClr val="bg1"/>
                </a:solidFill>
                <a:latin typeface="Arial Narrow" pitchFamily="34" charset="0"/>
              </a:rPr>
              <a:t>Los factores de la </a:t>
            </a:r>
            <a:r>
              <a:rPr lang="es-EC" sz="3600" b="1" dirty="0">
                <a:solidFill>
                  <a:schemeClr val="bg1"/>
                </a:solidFill>
                <a:latin typeface="Arial Narrow" pitchFamily="34" charset="0"/>
              </a:rPr>
              <a:t>supervisión </a:t>
            </a:r>
            <a:r>
              <a:rPr lang="es-EC" sz="3600" b="1" dirty="0" smtClean="0">
                <a:solidFill>
                  <a:schemeClr val="bg1"/>
                </a:solidFill>
                <a:latin typeface="Arial Narrow" pitchFamily="34" charset="0"/>
              </a:rPr>
              <a:t>educativa </a:t>
            </a:r>
            <a:r>
              <a:rPr lang="es-EC" sz="3600" b="1" dirty="0">
                <a:solidFill>
                  <a:schemeClr val="bg1"/>
                </a:solidFill>
                <a:latin typeface="Arial Narrow" pitchFamily="34" charset="0"/>
              </a:rPr>
              <a:t>si </a:t>
            </a:r>
            <a:r>
              <a:rPr lang="es-EC" sz="3600" b="1" dirty="0" smtClean="0">
                <a:solidFill>
                  <a:schemeClr val="bg1"/>
                </a:solidFill>
                <a:latin typeface="Arial Narrow" pitchFamily="34" charset="0"/>
              </a:rPr>
              <a:t>influyen </a:t>
            </a:r>
            <a:r>
              <a:rPr lang="es-EC" sz="3600" b="1" dirty="0">
                <a:solidFill>
                  <a:schemeClr val="bg1"/>
                </a:solidFill>
                <a:latin typeface="Arial Narrow" pitchFamily="34" charset="0"/>
              </a:rPr>
              <a:t>en la calidad del proceso de </a:t>
            </a:r>
            <a:r>
              <a:rPr lang="es-EC" sz="3600" b="1" dirty="0" smtClean="0">
                <a:solidFill>
                  <a:schemeClr val="bg1"/>
                </a:solidFill>
                <a:latin typeface="Arial Narrow" pitchFamily="34" charset="0"/>
              </a:rPr>
              <a:t>enseñanza–aprendizaje </a:t>
            </a:r>
            <a:r>
              <a:rPr lang="es-EC" sz="3600" b="1" dirty="0">
                <a:solidFill>
                  <a:schemeClr val="bg1"/>
                </a:solidFill>
                <a:latin typeface="Arial Narrow" pitchFamily="34" charset="0"/>
              </a:rPr>
              <a:t>de las instituciones de nivel medio de la Unidad Territorial No. 7 del Cantón </a:t>
            </a:r>
            <a:r>
              <a:rPr lang="es-EC" sz="3600" b="1" dirty="0" smtClean="0">
                <a:solidFill>
                  <a:schemeClr val="bg1"/>
                </a:solidFill>
                <a:latin typeface="Arial Narrow" pitchFamily="34" charset="0"/>
              </a:rPr>
              <a:t>Rumiñahui</a:t>
            </a:r>
            <a:r>
              <a:rPr lang="es-EC" sz="3600" b="1" dirty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8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sz="40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C" sz="4000" dirty="0">
                <a:solidFill>
                  <a:schemeClr val="bg1"/>
                </a:solidFill>
                <a:latin typeface="Cooper Black" pitchFamily="18" charset="0"/>
              </a:rPr>
              <a:t>"Tan solo por la educación puede el hombre llegar a ser hombre. </a:t>
            </a:r>
            <a:endParaRPr lang="es-EC" sz="40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 algn="ctr">
              <a:buNone/>
            </a:pPr>
            <a:r>
              <a:rPr lang="es-EC" sz="4000" dirty="0" smtClean="0">
                <a:solidFill>
                  <a:schemeClr val="bg1"/>
                </a:solidFill>
                <a:latin typeface="Cooper Black" pitchFamily="18" charset="0"/>
              </a:rPr>
              <a:t>El </a:t>
            </a:r>
            <a:r>
              <a:rPr lang="es-EC" sz="4000" dirty="0">
                <a:solidFill>
                  <a:schemeClr val="bg1"/>
                </a:solidFill>
                <a:latin typeface="Cooper Black" pitchFamily="18" charset="0"/>
              </a:rPr>
              <a:t>hombre no es más que lo que la educación hace de </a:t>
            </a:r>
            <a:r>
              <a:rPr lang="es-EC" sz="4000" dirty="0" smtClean="0">
                <a:solidFill>
                  <a:schemeClr val="bg1"/>
                </a:solidFill>
                <a:latin typeface="Cooper Black" pitchFamily="18" charset="0"/>
              </a:rPr>
              <a:t>él</a:t>
            </a:r>
            <a:r>
              <a:rPr lang="es-EC" sz="4000" dirty="0">
                <a:solidFill>
                  <a:schemeClr val="bg1"/>
                </a:solidFill>
                <a:latin typeface="Cooper Black" pitchFamily="18" charset="0"/>
              </a:rPr>
              <a:t> "</a:t>
            </a:r>
            <a:endParaRPr lang="es-EC" sz="40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>
              <a:buNone/>
            </a:pPr>
            <a:endParaRPr lang="es-EC" sz="4000" dirty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 algn="r">
              <a:buNone/>
            </a:pPr>
            <a:r>
              <a:rPr lang="es-EC" sz="4000" i="1" dirty="0" smtClean="0">
                <a:solidFill>
                  <a:schemeClr val="bg1"/>
                </a:solidFill>
                <a:latin typeface="Cooper Black" pitchFamily="18" charset="0"/>
              </a:rPr>
              <a:t>Immanuel Kant</a:t>
            </a:r>
            <a:endParaRPr lang="es-EC" sz="4000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1026" name="Picture 2" descr="http://2.bp.blogspot.com/-P9GviLYvHbU/Udw1Di7b9ZI/AAAAAAAAFpk/kYfP_yPBEWM/s1600/educacion-financi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180510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465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>
            <a:noAutofit/>
          </a:bodyPr>
          <a:lstStyle/>
          <a:p>
            <a:r>
              <a:rPr lang="es-EC" sz="5400" dirty="0" smtClean="0">
                <a:solidFill>
                  <a:schemeClr val="bg1"/>
                </a:solidFill>
                <a:latin typeface="Cooper Black" pitchFamily="18" charset="0"/>
              </a:rPr>
              <a:t>Conclusiones </a:t>
            </a:r>
            <a:br>
              <a:rPr lang="es-EC" sz="5400" dirty="0" smtClean="0">
                <a:solidFill>
                  <a:schemeClr val="bg1"/>
                </a:solidFill>
                <a:latin typeface="Cooper Black" pitchFamily="18" charset="0"/>
              </a:rPr>
            </a:br>
            <a:r>
              <a:rPr lang="es-EC" sz="5400" dirty="0" smtClean="0">
                <a:solidFill>
                  <a:schemeClr val="bg1"/>
                </a:solidFill>
                <a:latin typeface="Cooper Black" pitchFamily="18" charset="0"/>
              </a:rPr>
              <a:t>y </a:t>
            </a:r>
            <a:br>
              <a:rPr lang="es-EC" sz="5400" dirty="0" smtClean="0">
                <a:solidFill>
                  <a:schemeClr val="bg1"/>
                </a:solidFill>
                <a:latin typeface="Cooper Black" pitchFamily="18" charset="0"/>
              </a:rPr>
            </a:br>
            <a:r>
              <a:rPr lang="es-EC" sz="5400" dirty="0" smtClean="0">
                <a:solidFill>
                  <a:schemeClr val="bg1"/>
                </a:solidFill>
                <a:latin typeface="Cooper Black" pitchFamily="18" charset="0"/>
              </a:rPr>
              <a:t>Recomendaciones </a:t>
            </a:r>
            <a:endParaRPr lang="es-EC" sz="5400" dirty="0"/>
          </a:p>
        </p:txBody>
      </p:sp>
      <p:pic>
        <p:nvPicPr>
          <p:cNvPr id="6146" name="Picture 2" descr="http://img2.wikia.nocookie.net/__cb20130502042759/usodelaswikiseneducacion/es/images/1/14/7357299562_e4a442a310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21088"/>
            <a:ext cx="20764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97067" y="188640"/>
            <a:ext cx="8229600" cy="1066130"/>
          </a:xfrm>
        </p:spPr>
        <p:txBody>
          <a:bodyPr>
            <a:noAutofit/>
          </a:bodyPr>
          <a:lstStyle/>
          <a:p>
            <a:r>
              <a:rPr lang="es-EC" sz="3600" dirty="0" smtClean="0">
                <a:solidFill>
                  <a:schemeClr val="bg1"/>
                </a:solidFill>
                <a:latin typeface="Cooper Black" pitchFamily="18" charset="0"/>
              </a:rPr>
              <a:t>INFORME TÉCNICO</a:t>
            </a:r>
            <a:endParaRPr lang="es-EC" sz="36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92896"/>
            <a:ext cx="494423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467544" y="1420517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200" dirty="0" smtClean="0">
                <a:solidFill>
                  <a:schemeClr val="bg1"/>
                </a:solidFill>
                <a:latin typeface="Cooper Black" pitchFamily="18" charset="0"/>
              </a:rPr>
              <a:t>Supervisores - Intermediaros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270209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dide.org/revista/images/stories/revista_n1/imagen1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497" y="2492896"/>
            <a:ext cx="6120680" cy="347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51681" y="83671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200" dirty="0" smtClean="0">
                <a:solidFill>
                  <a:schemeClr val="bg1"/>
                </a:solidFill>
                <a:latin typeface="Cooper Black" pitchFamily="18" charset="0"/>
              </a:rPr>
              <a:t>Cumplimiento de procesos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2588253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013176"/>
            <a:ext cx="8229600" cy="1143000"/>
          </a:xfrm>
        </p:spPr>
        <p:txBody>
          <a:bodyPr>
            <a:normAutofit/>
          </a:bodyPr>
          <a:lstStyle/>
          <a:p>
            <a:pPr marL="0" indent="0"/>
            <a:r>
              <a:rPr lang="es-EC" dirty="0" smtClean="0">
                <a:solidFill>
                  <a:schemeClr val="bg1"/>
                </a:solidFill>
                <a:latin typeface="Cooper Black" pitchFamily="18" charset="0"/>
              </a:rPr>
              <a:t>Gracias por su atención…</a:t>
            </a:r>
            <a:endParaRPr lang="es-EC" dirty="0"/>
          </a:p>
        </p:txBody>
      </p:sp>
      <p:pic>
        <p:nvPicPr>
          <p:cNvPr id="7170" name="Picture 2" descr="http://www.elblogalternativo.com/wp-content/uploads/2013/03/Dar-las-gracias-a-tod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428625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4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4295" y="260648"/>
            <a:ext cx="8229600" cy="1143000"/>
          </a:xfrm>
        </p:spPr>
        <p:txBody>
          <a:bodyPr>
            <a:no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PLANTEAMINENTO  DEL PROBLEMA</a:t>
            </a:r>
            <a:endParaRPr lang="es-EC" sz="3600" b="1" dirty="0">
              <a:solidFill>
                <a:schemeClr val="bg1"/>
              </a:solidFill>
              <a:latin typeface="Cooper Black" pitchFamily="18" charset="0"/>
            </a:endParaRPr>
          </a:p>
        </p:txBody>
      </p:sp>
      <p:grpSp>
        <p:nvGrpSpPr>
          <p:cNvPr id="1027" name="1026 Grupo"/>
          <p:cNvGrpSpPr/>
          <p:nvPr/>
        </p:nvGrpSpPr>
        <p:grpSpPr>
          <a:xfrm>
            <a:off x="532315" y="1757296"/>
            <a:ext cx="8295393" cy="4200923"/>
            <a:chOff x="480510" y="1748357"/>
            <a:chExt cx="8295393" cy="4200923"/>
          </a:xfrm>
        </p:grpSpPr>
        <p:sp>
          <p:nvSpPr>
            <p:cNvPr id="9" name="8 Cinta perforada"/>
            <p:cNvSpPr/>
            <p:nvPr/>
          </p:nvSpPr>
          <p:spPr>
            <a:xfrm>
              <a:off x="539552" y="3237403"/>
              <a:ext cx="1944216" cy="1080120"/>
            </a:xfrm>
            <a:prstGeom prst="flowChartPunchedTap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0" name="9 Cinta perforada"/>
            <p:cNvSpPr/>
            <p:nvPr/>
          </p:nvSpPr>
          <p:spPr>
            <a:xfrm>
              <a:off x="563211" y="4869160"/>
              <a:ext cx="1944216" cy="1080120"/>
            </a:xfrm>
            <a:prstGeom prst="flowChartPunchedTap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26" name="25 Rectángulo redondeado"/>
            <p:cNvSpPr/>
            <p:nvPr/>
          </p:nvSpPr>
          <p:spPr>
            <a:xfrm>
              <a:off x="6903695" y="4343819"/>
              <a:ext cx="1872208" cy="76766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grpSp>
          <p:nvGrpSpPr>
            <p:cNvPr id="1025" name="1024 Grupo"/>
            <p:cNvGrpSpPr/>
            <p:nvPr/>
          </p:nvGrpSpPr>
          <p:grpSpPr>
            <a:xfrm>
              <a:off x="480510" y="1748357"/>
              <a:ext cx="8164342" cy="3815277"/>
              <a:chOff x="539552" y="1793998"/>
              <a:chExt cx="8164342" cy="3815277"/>
            </a:xfrm>
          </p:grpSpPr>
          <p:sp>
            <p:nvSpPr>
              <p:cNvPr id="5" name="4 Elipse"/>
              <p:cNvSpPr/>
              <p:nvPr/>
            </p:nvSpPr>
            <p:spPr>
              <a:xfrm>
                <a:off x="3203848" y="2973840"/>
                <a:ext cx="2664296" cy="160728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3563888" y="3300952"/>
                <a:ext cx="1800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2000" dirty="0" smtClean="0">
                    <a:solidFill>
                      <a:schemeClr val="bg1"/>
                    </a:solidFill>
                  </a:rPr>
                  <a:t>EDUCACIÓN</a:t>
                </a:r>
                <a:endParaRPr lang="es-EC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6 Cinta perforada"/>
              <p:cNvSpPr/>
              <p:nvPr/>
            </p:nvSpPr>
            <p:spPr>
              <a:xfrm>
                <a:off x="539552" y="1793998"/>
                <a:ext cx="1944216" cy="1080120"/>
              </a:xfrm>
              <a:prstGeom prst="flowChartPunchedTap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C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95904" y="2111462"/>
                <a:ext cx="1728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2000" dirty="0" smtClean="0">
                    <a:solidFill>
                      <a:schemeClr val="bg1"/>
                    </a:solidFill>
                  </a:rPr>
                  <a:t>PLANIFICAR</a:t>
                </a:r>
                <a:endParaRPr lang="es-EC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71223" y="5209165"/>
                <a:ext cx="1728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2000" dirty="0" smtClean="0">
                    <a:solidFill>
                      <a:schemeClr val="bg1"/>
                    </a:solidFill>
                  </a:rPr>
                  <a:t>CONTROLAR</a:t>
                </a:r>
                <a:endParaRPr lang="es-EC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647564" y="3577408"/>
                <a:ext cx="1728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2000" dirty="0" smtClean="0">
                    <a:solidFill>
                      <a:schemeClr val="bg1"/>
                    </a:solidFill>
                  </a:rPr>
                  <a:t>VERIFICAR</a:t>
                </a:r>
                <a:endParaRPr lang="es-EC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3671900" y="3777484"/>
                <a:ext cx="17281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2000" dirty="0" smtClean="0">
                    <a:solidFill>
                      <a:schemeClr val="bg1"/>
                    </a:solidFill>
                  </a:rPr>
                  <a:t>2009 - 2010</a:t>
                </a:r>
                <a:endParaRPr lang="es-EC" sz="20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026" name="Picture 2" descr="http://thinkandstart.com/wp-content/uploads/2012/06/QualityAssurance1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38393" y="2898978"/>
                <a:ext cx="1602812" cy="13744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27 CuadroTexto"/>
              <p:cNvSpPr txBox="1"/>
              <p:nvPr/>
            </p:nvSpPr>
            <p:spPr>
              <a:xfrm>
                <a:off x="7151321" y="4501298"/>
                <a:ext cx="15525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C" sz="2000" b="1" dirty="0" smtClean="0">
                    <a:solidFill>
                      <a:schemeClr val="bg1"/>
                    </a:solidFill>
                  </a:rPr>
                  <a:t>CALIDAD</a:t>
                </a:r>
                <a:endParaRPr lang="es-EC" sz="20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9" name="28 Conector recto"/>
              <p:cNvCxnSpPr/>
              <p:nvPr/>
            </p:nvCxnSpPr>
            <p:spPr>
              <a:xfrm>
                <a:off x="6228184" y="3701062"/>
                <a:ext cx="57606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33 Conector recto"/>
              <p:cNvCxnSpPr/>
              <p:nvPr/>
            </p:nvCxnSpPr>
            <p:spPr>
              <a:xfrm>
                <a:off x="6228184" y="3853462"/>
                <a:ext cx="576064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870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09228" y="4149080"/>
            <a:ext cx="8229600" cy="19728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C" sz="2400" dirty="0" smtClean="0">
                <a:solidFill>
                  <a:schemeClr val="bg1"/>
                </a:solidFill>
                <a:latin typeface="Cooper Black" pitchFamily="18" charset="0"/>
              </a:rPr>
              <a:t>¿Los factores de la Supervisión de Educativa influyen en el proceso de enseñanza–aprendizaje en los colegios de la Unidad Territorial Educativa No. 7 del Cantón Rumiñahui?</a:t>
            </a:r>
          </a:p>
          <a:p>
            <a:pPr algn="just"/>
            <a:endParaRPr lang="es-EC" sz="2400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PROBLEMA DE INVESTIGACIÓN</a:t>
            </a:r>
            <a:endParaRPr lang="es-EC" sz="3600" b="1" dirty="0">
              <a:solidFill>
                <a:schemeClr val="bg1"/>
              </a:solidFill>
              <a:latin typeface="Cooper Black" pitchFamily="18" charset="0"/>
            </a:endParaRPr>
          </a:p>
        </p:txBody>
      </p:sp>
      <p:pic>
        <p:nvPicPr>
          <p:cNvPr id="2050" name="Picture 2" descr="http://apps.ucab.edu.ve/notiucab/wp-content/uploads/2012/05/calid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35819"/>
            <a:ext cx="2808312" cy="210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2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OBJETIVO GENERAL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indent="0" algn="just">
              <a:buNone/>
            </a:pPr>
            <a:endParaRPr lang="es-EC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 algn="just">
              <a:buNone/>
            </a:pPr>
            <a:r>
              <a:rPr lang="es-EC" dirty="0" smtClean="0">
                <a:solidFill>
                  <a:schemeClr val="bg1"/>
                </a:solidFill>
                <a:latin typeface="Cooper Black" pitchFamily="18" charset="0"/>
              </a:rPr>
              <a:t>Identificar los Factores de la Supervisión educativa que influyen en la calidad del proceso de Enseñanza Aprendizaje de las instituciones educativas de nivel medio de la UTE 7 del Cantón Rumiñahui.</a:t>
            </a:r>
            <a:endParaRPr lang="es-EC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1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OBJETIVOS ESPECÍFICOS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C" dirty="0" smtClean="0">
                <a:solidFill>
                  <a:schemeClr val="bg1"/>
                </a:solidFill>
                <a:latin typeface="Cooper Black" pitchFamily="18" charset="0"/>
              </a:rPr>
              <a:t> Revisar  los Aspectos Legales</a:t>
            </a:r>
          </a:p>
          <a:p>
            <a:pPr marL="0" indent="0">
              <a:buNone/>
            </a:pPr>
            <a:endParaRPr lang="es-EC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EC" dirty="0" smtClean="0">
                <a:solidFill>
                  <a:schemeClr val="bg1"/>
                </a:solidFill>
                <a:latin typeface="Cooper Black" pitchFamily="18" charset="0"/>
              </a:rPr>
              <a:t>Identificar los instrumentos</a:t>
            </a:r>
          </a:p>
          <a:p>
            <a:pPr marL="0" indent="0">
              <a:buNone/>
            </a:pPr>
            <a:endParaRPr lang="es-EC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EC" dirty="0" smtClean="0">
                <a:solidFill>
                  <a:schemeClr val="bg1"/>
                </a:solidFill>
                <a:latin typeface="Cooper Black" pitchFamily="18" charset="0"/>
              </a:rPr>
              <a:t>Caracterizar los tipos de supervisión</a:t>
            </a:r>
          </a:p>
          <a:p>
            <a:pPr marL="0" indent="0">
              <a:buNone/>
            </a:pPr>
            <a:endParaRPr lang="es-EC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s-EC" dirty="0" smtClean="0">
                <a:solidFill>
                  <a:schemeClr val="bg1"/>
                </a:solidFill>
                <a:latin typeface="Cooper Black" pitchFamily="18" charset="0"/>
              </a:rPr>
              <a:t>Desarrollar un informe técnico</a:t>
            </a:r>
            <a:endParaRPr lang="es-EC" dirty="0">
              <a:solidFill>
                <a:schemeClr val="bg1"/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2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JUSTIFICACIÓN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4653136"/>
            <a:ext cx="6264696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C" dirty="0" smtClean="0">
                <a:solidFill>
                  <a:schemeClr val="bg1"/>
                </a:solidFill>
                <a:latin typeface="Cooper Black" pitchFamily="18" charset="0"/>
              </a:rPr>
              <a:t>Identificar los factores de la Supervisión Educativa</a:t>
            </a:r>
            <a:endParaRPr lang="es-EC" dirty="0"/>
          </a:p>
        </p:txBody>
      </p:sp>
      <p:pic>
        <p:nvPicPr>
          <p:cNvPr id="3074" name="Picture 2" descr="http://comomejorartusistemaiso9001.com/blog/wp-content/uploads/2011/07/teamwork-puzz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MARCO TEÓRICO</a:t>
            </a:r>
            <a:endParaRPr lang="es-EC" sz="36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66850"/>
            <a:ext cx="5544616" cy="484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1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600" b="1" dirty="0" smtClean="0">
                <a:solidFill>
                  <a:schemeClr val="bg1"/>
                </a:solidFill>
                <a:latin typeface="Cooper Black" pitchFamily="18" charset="0"/>
              </a:rPr>
              <a:t>FACTORES CONDICIONANTES DE LA SUPERVISIÓN</a:t>
            </a:r>
            <a:endParaRPr lang="es-EC" sz="3600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C" sz="18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Aspectos Legales                       Cumplimiento de funciones</a:t>
            </a:r>
          </a:p>
          <a:p>
            <a:pPr marL="457200" lvl="1" indent="0">
              <a:buNone/>
            </a:pPr>
            <a:endParaRPr lang="es-EC" sz="1800" dirty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>
              <a:buNone/>
            </a:pPr>
            <a:endParaRPr lang="es-EC" sz="18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                                                         fichas </a:t>
            </a:r>
            <a:r>
              <a:rPr lang="es-EC" sz="1800" dirty="0">
                <a:solidFill>
                  <a:schemeClr val="bg1"/>
                </a:solidFill>
                <a:latin typeface="Cooper Black" pitchFamily="18" charset="0"/>
              </a:rPr>
              <a:t>de observación</a:t>
            </a:r>
            <a:endParaRPr lang="es-EC" sz="18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                                                         lista </a:t>
            </a:r>
            <a:r>
              <a:rPr lang="es-EC" sz="1800" dirty="0">
                <a:solidFill>
                  <a:schemeClr val="bg1"/>
                </a:solidFill>
                <a:latin typeface="Cooper Black" pitchFamily="18" charset="0"/>
              </a:rPr>
              <a:t>de verificación </a:t>
            </a: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               </a:t>
            </a:r>
            <a:endParaRPr lang="es-EC" sz="1800" dirty="0">
              <a:solidFill>
                <a:schemeClr val="bg1"/>
              </a:solidFill>
              <a:latin typeface="Cooper Black" pitchFamily="18" charset="0"/>
            </a:endParaRPr>
          </a:p>
          <a:p>
            <a:pPr marL="457200" lvl="1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Aplicación de Instrumentos         cuadros </a:t>
            </a:r>
            <a:r>
              <a:rPr lang="es-EC" sz="1800" dirty="0">
                <a:solidFill>
                  <a:schemeClr val="bg1"/>
                </a:solidFill>
                <a:latin typeface="Cooper Black" pitchFamily="18" charset="0"/>
              </a:rPr>
              <a:t>de seguimiento</a:t>
            </a:r>
          </a:p>
          <a:p>
            <a:pPr marL="457200" lvl="1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                                                 encuestas</a:t>
            </a:r>
            <a:r>
              <a:rPr lang="es-EC" sz="1800" dirty="0">
                <a:solidFill>
                  <a:schemeClr val="bg1"/>
                </a:solidFill>
                <a:latin typeface="Cooper Black" pitchFamily="18" charset="0"/>
              </a:rPr>
              <a:t>.	</a:t>
            </a:r>
            <a:endParaRPr lang="es-EC" sz="18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457200" lvl="1" indent="0">
              <a:buNone/>
            </a:pPr>
            <a:endParaRPr lang="es-EC" sz="1800" dirty="0" smtClean="0">
              <a:solidFill>
                <a:schemeClr val="bg1"/>
              </a:solidFill>
              <a:latin typeface="Cooper Black" pitchFamily="18" charset="0"/>
            </a:endParaRPr>
          </a:p>
          <a:p>
            <a:pPr marL="457200" lvl="1" indent="0">
              <a:buNone/>
            </a:pPr>
            <a:endParaRPr lang="es-EC" sz="1800" dirty="0">
              <a:solidFill>
                <a:schemeClr val="bg1"/>
              </a:solidFill>
              <a:latin typeface="Cooper Black" pitchFamily="18" charset="0"/>
            </a:endParaRPr>
          </a:p>
          <a:p>
            <a:pPr marL="0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                                                        correctiva</a:t>
            </a:r>
            <a:endParaRPr lang="es-EC" sz="1800" dirty="0">
              <a:solidFill>
                <a:schemeClr val="bg1"/>
              </a:solidFill>
              <a:latin typeface="Cooper Black" pitchFamily="18" charset="0"/>
            </a:endParaRPr>
          </a:p>
          <a:p>
            <a:pPr marL="457200" lvl="1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                                               </a:t>
            </a:r>
            <a:r>
              <a:rPr lang="es-EC" sz="1800" dirty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constructiva</a:t>
            </a:r>
          </a:p>
          <a:p>
            <a:pPr marL="457200" lvl="1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Tipos </a:t>
            </a:r>
            <a:r>
              <a:rPr lang="es-EC" sz="1800" dirty="0">
                <a:solidFill>
                  <a:schemeClr val="bg1"/>
                </a:solidFill>
                <a:latin typeface="Cooper Black" pitchFamily="18" charset="0"/>
              </a:rPr>
              <a:t>de supervisión            </a:t>
            </a: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creativa</a:t>
            </a:r>
            <a:endParaRPr lang="es-EC" sz="1800" dirty="0">
              <a:solidFill>
                <a:schemeClr val="bg1"/>
              </a:solidFill>
              <a:latin typeface="Cooper Black" pitchFamily="18" charset="0"/>
            </a:endParaRPr>
          </a:p>
          <a:p>
            <a:pPr marL="457200" lvl="1" indent="0">
              <a:buNone/>
            </a:pPr>
            <a:r>
              <a:rPr lang="es-EC" sz="1800" dirty="0" smtClean="0">
                <a:solidFill>
                  <a:schemeClr val="bg1"/>
                </a:solidFill>
                <a:latin typeface="Cooper Black" pitchFamily="18" charset="0"/>
              </a:rPr>
              <a:t>                                                                preventiva</a:t>
            </a:r>
            <a:endParaRPr lang="es-EC" sz="1800" dirty="0">
              <a:solidFill>
                <a:schemeClr val="bg1"/>
              </a:solidFill>
              <a:latin typeface="Cooper Black" pitchFamily="18" charset="0"/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4283968" y="1772816"/>
            <a:ext cx="296883" cy="4464496"/>
            <a:chOff x="4283968" y="1772816"/>
            <a:chExt cx="296883" cy="4464496"/>
          </a:xfrm>
        </p:grpSpPr>
        <p:sp>
          <p:nvSpPr>
            <p:cNvPr id="5" name="4 Abrir llave"/>
            <p:cNvSpPr/>
            <p:nvPr/>
          </p:nvSpPr>
          <p:spPr>
            <a:xfrm>
              <a:off x="4283968" y="1772816"/>
              <a:ext cx="288032" cy="720080"/>
            </a:xfrm>
            <a:prstGeom prst="lef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6" name="5 Abrir llave"/>
            <p:cNvSpPr/>
            <p:nvPr/>
          </p:nvSpPr>
          <p:spPr>
            <a:xfrm>
              <a:off x="4292819" y="3068960"/>
              <a:ext cx="288032" cy="1152128"/>
            </a:xfrm>
            <a:prstGeom prst="lef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7" name="6 Abrir llave"/>
            <p:cNvSpPr/>
            <p:nvPr/>
          </p:nvSpPr>
          <p:spPr>
            <a:xfrm>
              <a:off x="4283968" y="5085184"/>
              <a:ext cx="288032" cy="1152128"/>
            </a:xfrm>
            <a:prstGeom prst="leftBrac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</p:spTree>
    <p:extLst>
      <p:ext uri="{BB962C8B-B14F-4D97-AF65-F5344CB8AC3E}">
        <p14:creationId xmlns:p14="http://schemas.microsoft.com/office/powerpoint/2010/main" val="733925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1221</Words>
  <Application>Microsoft Office PowerPoint</Application>
  <PresentationFormat>Presentación en pantalla (4:3)</PresentationFormat>
  <Paragraphs>293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Presentación de PowerPoint</vt:lpstr>
      <vt:lpstr>Presentación de PowerPoint</vt:lpstr>
      <vt:lpstr>PLANTEAMINENTO  DEL PROBLEMA</vt:lpstr>
      <vt:lpstr>PROBLEMA DE INVESTIGACIÓN</vt:lpstr>
      <vt:lpstr>OBJETIVO GENERAL</vt:lpstr>
      <vt:lpstr>OBJETIVOS ESPECÍFICOS</vt:lpstr>
      <vt:lpstr>JUSTIFICACIÓN</vt:lpstr>
      <vt:lpstr>MARCO TEÓRICO</vt:lpstr>
      <vt:lpstr>FACTORES CONDICIONANTES DE LA SUPERVISIÓN</vt:lpstr>
      <vt:lpstr>CALIDAD EDUCATIVA</vt:lpstr>
      <vt:lpstr>ENSEÑANZA –A PRENDIZAJE</vt:lpstr>
      <vt:lpstr>HIPÓTESIS</vt:lpstr>
      <vt:lpstr>ENCUESTA</vt:lpstr>
      <vt:lpstr>ESCALA DE LIKERT</vt:lpstr>
      <vt:lpstr>RESULTADOS INDIVIDUALES</vt:lpstr>
      <vt:lpstr>Presentación de PowerPoint</vt:lpstr>
      <vt:lpstr>RESULTADOS COMPARATIVOS</vt:lpstr>
      <vt:lpstr>Presentación de PowerPoint</vt:lpstr>
      <vt:lpstr>Presentación de PowerPoint</vt:lpstr>
      <vt:lpstr>Conclusiones  y  Recomendaciones </vt:lpstr>
      <vt:lpstr>INFORME TÉCNICO</vt:lpstr>
      <vt:lpstr>Presentación de PowerPoint</vt:lpstr>
      <vt:lpstr>Gracias por su atención…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FLeon</dc:creator>
  <cp:lastModifiedBy>FLeon</cp:lastModifiedBy>
  <cp:revision>21</cp:revision>
  <dcterms:created xsi:type="dcterms:W3CDTF">2014-04-14T03:51:42Z</dcterms:created>
  <dcterms:modified xsi:type="dcterms:W3CDTF">2014-04-22T14:10:22Z</dcterms:modified>
</cp:coreProperties>
</file>