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3"/>
  </p:notesMasterIdLst>
  <p:sldIdLst>
    <p:sldId id="256" r:id="rId2"/>
    <p:sldId id="264" r:id="rId3"/>
    <p:sldId id="258" r:id="rId4"/>
    <p:sldId id="277" r:id="rId5"/>
    <p:sldId id="372" r:id="rId6"/>
    <p:sldId id="263" r:id="rId7"/>
    <p:sldId id="272" r:id="rId8"/>
    <p:sldId id="265" r:id="rId9"/>
    <p:sldId id="267" r:id="rId10"/>
    <p:sldId id="268" r:id="rId11"/>
    <p:sldId id="269" r:id="rId12"/>
    <p:sldId id="270" r:id="rId13"/>
    <p:sldId id="278" r:id="rId14"/>
    <p:sldId id="271" r:id="rId15"/>
    <p:sldId id="261" r:id="rId16"/>
    <p:sldId id="280" r:id="rId17"/>
    <p:sldId id="338" r:id="rId18"/>
    <p:sldId id="339" r:id="rId19"/>
    <p:sldId id="283" r:id="rId20"/>
    <p:sldId id="284" r:id="rId21"/>
    <p:sldId id="340" r:id="rId22"/>
    <p:sldId id="273" r:id="rId23"/>
    <p:sldId id="341" r:id="rId24"/>
    <p:sldId id="274" r:id="rId25"/>
    <p:sldId id="276" r:id="rId26"/>
    <p:sldId id="369" r:id="rId27"/>
    <p:sldId id="275" r:id="rId28"/>
    <p:sldId id="370" r:id="rId29"/>
    <p:sldId id="371" r:id="rId30"/>
    <p:sldId id="286" r:id="rId31"/>
    <p:sldId id="285" r:id="rId32"/>
  </p:sldIdLst>
  <p:sldSz cx="12192000" cy="6858000"/>
  <p:notesSz cx="6858000" cy="931386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0B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38" autoAdjust="0"/>
    <p:restoredTop sz="94660"/>
  </p:normalViewPr>
  <p:slideViewPr>
    <p:cSldViewPr snapToGrid="0">
      <p:cViewPr varScale="1">
        <p:scale>
          <a:sx n="72" d="100"/>
          <a:sy n="72" d="100"/>
        </p:scale>
        <p:origin x="504" y="66"/>
      </p:cViewPr>
      <p:guideLst/>
    </p:cSldViewPr>
  </p:slideViewPr>
  <p:notesTextViewPr>
    <p:cViewPr>
      <p:scale>
        <a:sx n="1" d="1"/>
        <a:sy n="1" d="1"/>
      </p:scale>
      <p:origin x="0" y="0"/>
    </p:cViewPr>
  </p:notesTextViewPr>
  <p:sorterViewPr>
    <p:cViewPr>
      <p:scale>
        <a:sx n="100" d="100"/>
        <a:sy n="100" d="100"/>
      </p:scale>
      <p:origin x="0" y="-176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B40EBAF3-87A3-4A2B-B2B3-8FDCEC34DFE1}" type="datetimeFigureOut">
              <a:rPr lang="es-ES" smtClean="0"/>
              <a:t>02/04/2014</a:t>
            </a:fld>
            <a:endParaRPr lang="es-ES"/>
          </a:p>
        </p:txBody>
      </p:sp>
      <p:sp>
        <p:nvSpPr>
          <p:cNvPr id="4" name="Marcador de imagen de diapositiva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81513"/>
            <a:ext cx="5486400" cy="3668712"/>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847138"/>
            <a:ext cx="2971800" cy="46672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847138"/>
            <a:ext cx="2971800" cy="466725"/>
          </a:xfrm>
          <a:prstGeom prst="rect">
            <a:avLst/>
          </a:prstGeom>
        </p:spPr>
        <p:txBody>
          <a:bodyPr vert="horz" lIns="91440" tIns="45720" rIns="91440" bIns="45720" rtlCol="0" anchor="b"/>
          <a:lstStyle>
            <a:lvl1pPr algn="r">
              <a:defRPr sz="1200"/>
            </a:lvl1pPr>
          </a:lstStyle>
          <a:p>
            <a:fld id="{C53498F8-4EB2-42FC-804F-A2A07C52EE29}" type="slidenum">
              <a:rPr lang="es-ES" smtClean="0"/>
              <a:t>‹Nº›</a:t>
            </a:fld>
            <a:endParaRPr lang="es-ES"/>
          </a:p>
        </p:txBody>
      </p:sp>
    </p:spTree>
    <p:extLst>
      <p:ext uri="{BB962C8B-B14F-4D97-AF65-F5344CB8AC3E}">
        <p14:creationId xmlns:p14="http://schemas.microsoft.com/office/powerpoint/2010/main" val="2690289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53498F8-4EB2-42FC-804F-A2A07C52EE29}" type="slidenum">
              <a:rPr lang="es-ES" smtClean="0"/>
              <a:t>1</a:t>
            </a:fld>
            <a:endParaRPr lang="es-ES"/>
          </a:p>
        </p:txBody>
      </p:sp>
    </p:spTree>
    <p:extLst>
      <p:ext uri="{BB962C8B-B14F-4D97-AF65-F5344CB8AC3E}">
        <p14:creationId xmlns:p14="http://schemas.microsoft.com/office/powerpoint/2010/main" val="3635079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4ED2DCE-19E9-4D67-924D-3D315A3D585F}" type="datetime1">
              <a:rPr lang="es-ES" smtClean="0"/>
              <a:t>02/04/2014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5CEDF20-A4C5-489E-B117-DEEF9C9F9E3D}" type="slidenum">
              <a:rPr lang="es-ES" smtClean="0"/>
              <a:t>‹Nº›</a:t>
            </a:fld>
            <a:endParaRPr lang="es-E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3770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0B6F1DE6-1DD4-4BA0-B4AE-DCEE181665DC}" type="datetime1">
              <a:rPr lang="es-ES" smtClean="0"/>
              <a:t>02/04/2014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85CEDF20-A4C5-489E-B117-DEEF9C9F9E3D}" type="slidenum">
              <a:rPr lang="es-ES" smtClean="0"/>
              <a:t>‹Nº›</a:t>
            </a:fld>
            <a:endParaRPr lang="es-ES"/>
          </a:p>
        </p:txBody>
      </p:sp>
    </p:spTree>
    <p:extLst>
      <p:ext uri="{BB962C8B-B14F-4D97-AF65-F5344CB8AC3E}">
        <p14:creationId xmlns:p14="http://schemas.microsoft.com/office/powerpoint/2010/main" val="16621270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B6F1DE6-1DD4-4BA0-B4AE-DCEE181665DC}" type="datetime1">
              <a:rPr lang="es-ES" smtClean="0"/>
              <a:t>02/04/2014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5CEDF20-A4C5-489E-B117-DEEF9C9F9E3D}" type="slidenum">
              <a:rPr lang="es-ES" smtClean="0"/>
              <a:t>‹Nº›</a:t>
            </a:fld>
            <a:endParaRPr lang="es-ES"/>
          </a:p>
        </p:txBody>
      </p:sp>
    </p:spTree>
    <p:extLst>
      <p:ext uri="{BB962C8B-B14F-4D97-AF65-F5344CB8AC3E}">
        <p14:creationId xmlns:p14="http://schemas.microsoft.com/office/powerpoint/2010/main" val="10096905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B6F1DE6-1DD4-4BA0-B4AE-DCEE181665DC}" type="datetime1">
              <a:rPr lang="es-ES" smtClean="0"/>
              <a:t>02/04/2014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5CEDF20-A4C5-489E-B117-DEEF9C9F9E3D}" type="slidenum">
              <a:rPr lang="es-ES" smtClean="0"/>
              <a:t>‹Nº›</a:t>
            </a:fld>
            <a:endParaRPr lang="es-E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3326357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B6F1DE6-1DD4-4BA0-B4AE-DCEE181665DC}" type="datetime1">
              <a:rPr lang="es-ES" smtClean="0"/>
              <a:t>02/04/2014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5CEDF20-A4C5-489E-B117-DEEF9C9F9E3D}" type="slidenum">
              <a:rPr lang="es-ES" smtClean="0"/>
              <a:t>‹Nº›</a:t>
            </a:fld>
            <a:endParaRPr lang="es-ES"/>
          </a:p>
        </p:txBody>
      </p:sp>
    </p:spTree>
    <p:extLst>
      <p:ext uri="{BB962C8B-B14F-4D97-AF65-F5344CB8AC3E}">
        <p14:creationId xmlns:p14="http://schemas.microsoft.com/office/powerpoint/2010/main" val="85698644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B6F1DE6-1DD4-4BA0-B4AE-DCEE181665DC}" type="datetime1">
              <a:rPr lang="es-ES" smtClean="0"/>
              <a:t>02/04/2014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5CEDF20-A4C5-489E-B117-DEEF9C9F9E3D}" type="slidenum">
              <a:rPr lang="es-ES" smtClean="0"/>
              <a:t>‹Nº›</a:t>
            </a:fld>
            <a:endParaRPr lang="es-E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3614120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B6F1DE6-1DD4-4BA0-B4AE-DCEE181665DC}" type="datetime1">
              <a:rPr lang="es-ES" smtClean="0"/>
              <a:t>02/04/2014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5CEDF20-A4C5-489E-B117-DEEF9C9F9E3D}" type="slidenum">
              <a:rPr lang="es-ES" smtClean="0"/>
              <a:t>‹Nº›</a:t>
            </a:fld>
            <a:endParaRPr lang="es-ES"/>
          </a:p>
        </p:txBody>
      </p:sp>
    </p:spTree>
    <p:extLst>
      <p:ext uri="{BB962C8B-B14F-4D97-AF65-F5344CB8AC3E}">
        <p14:creationId xmlns:p14="http://schemas.microsoft.com/office/powerpoint/2010/main" val="237683488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7C795D9-C9A5-4760-B035-A82A849CA475}" type="datetime1">
              <a:rPr lang="es-ES" smtClean="0"/>
              <a:t>02/04/2014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5CEDF20-A4C5-489E-B117-DEEF9C9F9E3D}" type="slidenum">
              <a:rPr lang="es-ES" smtClean="0"/>
              <a:t>‹Nº›</a:t>
            </a:fld>
            <a:endParaRPr lang="es-ES"/>
          </a:p>
        </p:txBody>
      </p:sp>
    </p:spTree>
    <p:extLst>
      <p:ext uri="{BB962C8B-B14F-4D97-AF65-F5344CB8AC3E}">
        <p14:creationId xmlns:p14="http://schemas.microsoft.com/office/powerpoint/2010/main" val="3814359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053D256-3454-4139-97DB-164F6B02BED5}" type="datetime1">
              <a:rPr lang="es-ES" smtClean="0"/>
              <a:t>02/04/2014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5CEDF20-A4C5-489E-B117-DEEF9C9F9E3D}" type="slidenum">
              <a:rPr lang="es-ES" smtClean="0"/>
              <a:t>‹Nº›</a:t>
            </a:fld>
            <a:endParaRPr lang="es-ES"/>
          </a:p>
        </p:txBody>
      </p:sp>
    </p:spTree>
    <p:extLst>
      <p:ext uri="{BB962C8B-B14F-4D97-AF65-F5344CB8AC3E}">
        <p14:creationId xmlns:p14="http://schemas.microsoft.com/office/powerpoint/2010/main" val="2126014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A26F081-C567-46DA-8D8C-83A7AE67EEB2}" type="datetime1">
              <a:rPr lang="es-ES" smtClean="0"/>
              <a:t>02/04/2014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5CEDF20-A4C5-489E-B117-DEEF9C9F9E3D}" type="slidenum">
              <a:rPr lang="es-ES" smtClean="0"/>
              <a:t>‹Nº›</a:t>
            </a:fld>
            <a:endParaRPr lang="es-ES"/>
          </a:p>
        </p:txBody>
      </p:sp>
    </p:spTree>
    <p:extLst>
      <p:ext uri="{BB962C8B-B14F-4D97-AF65-F5344CB8AC3E}">
        <p14:creationId xmlns:p14="http://schemas.microsoft.com/office/powerpoint/2010/main" val="139945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303875A-1EA5-444C-8F7A-A50B5DDCC996}" type="datetime1">
              <a:rPr lang="es-ES" smtClean="0"/>
              <a:t>02/04/2014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5CEDF20-A4C5-489E-B117-DEEF9C9F9E3D}" type="slidenum">
              <a:rPr lang="es-ES" smtClean="0"/>
              <a:t>‹Nº›</a:t>
            </a:fld>
            <a:endParaRPr lang="es-ES"/>
          </a:p>
        </p:txBody>
      </p:sp>
    </p:spTree>
    <p:extLst>
      <p:ext uri="{BB962C8B-B14F-4D97-AF65-F5344CB8AC3E}">
        <p14:creationId xmlns:p14="http://schemas.microsoft.com/office/powerpoint/2010/main" val="4012515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353CB04-D010-486B-BC14-64681EF42158}" type="datetime1">
              <a:rPr lang="es-ES" smtClean="0"/>
              <a:t>02/04/2014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5CEDF20-A4C5-489E-B117-DEEF9C9F9E3D}" type="slidenum">
              <a:rPr lang="es-ES" smtClean="0"/>
              <a:t>‹Nº›</a:t>
            </a:fld>
            <a:endParaRPr lang="es-ES"/>
          </a:p>
        </p:txBody>
      </p:sp>
    </p:spTree>
    <p:extLst>
      <p:ext uri="{BB962C8B-B14F-4D97-AF65-F5344CB8AC3E}">
        <p14:creationId xmlns:p14="http://schemas.microsoft.com/office/powerpoint/2010/main" val="2716498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3D7C45E-6B6E-4613-9E03-277AEC2787B6}" type="datetime1">
              <a:rPr lang="es-ES" smtClean="0"/>
              <a:t>02/04/2014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85CEDF20-A4C5-489E-B117-DEEF9C9F9E3D}" type="slidenum">
              <a:rPr lang="es-ES" smtClean="0"/>
              <a:t>‹Nº›</a:t>
            </a:fld>
            <a:endParaRPr lang="es-ES"/>
          </a:p>
        </p:txBody>
      </p:sp>
    </p:spTree>
    <p:extLst>
      <p:ext uri="{BB962C8B-B14F-4D97-AF65-F5344CB8AC3E}">
        <p14:creationId xmlns:p14="http://schemas.microsoft.com/office/powerpoint/2010/main" val="156047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F42975A-B180-4A50-908E-2308AABC26C2}" type="datetime1">
              <a:rPr lang="es-ES" smtClean="0"/>
              <a:t>02/04/2014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85CEDF20-A4C5-489E-B117-DEEF9C9F9E3D}" type="slidenum">
              <a:rPr lang="es-ES" smtClean="0"/>
              <a:t>‹Nº›</a:t>
            </a:fld>
            <a:endParaRPr lang="es-ES"/>
          </a:p>
        </p:txBody>
      </p:sp>
    </p:spTree>
    <p:extLst>
      <p:ext uri="{BB962C8B-B14F-4D97-AF65-F5344CB8AC3E}">
        <p14:creationId xmlns:p14="http://schemas.microsoft.com/office/powerpoint/2010/main" val="436413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AF754E-CE9D-4997-800C-025D5D35E24D}" type="datetime1">
              <a:rPr lang="es-ES" smtClean="0"/>
              <a:t>02/04/2014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85CEDF20-A4C5-489E-B117-DEEF9C9F9E3D}" type="slidenum">
              <a:rPr lang="es-ES" smtClean="0"/>
              <a:t>‹Nº›</a:t>
            </a:fld>
            <a:endParaRPr lang="es-ES"/>
          </a:p>
        </p:txBody>
      </p:sp>
    </p:spTree>
    <p:extLst>
      <p:ext uri="{BB962C8B-B14F-4D97-AF65-F5344CB8AC3E}">
        <p14:creationId xmlns:p14="http://schemas.microsoft.com/office/powerpoint/2010/main" val="100811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2D7408B-3A7F-4736-A3FA-6538EF29A6D5}" type="datetime1">
              <a:rPr lang="es-ES" smtClean="0"/>
              <a:t>02/04/2014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5CEDF20-A4C5-489E-B117-DEEF9C9F9E3D}" type="slidenum">
              <a:rPr lang="es-ES" smtClean="0"/>
              <a:t>‹Nº›</a:t>
            </a:fld>
            <a:endParaRPr lang="es-ES"/>
          </a:p>
        </p:txBody>
      </p:sp>
    </p:spTree>
    <p:extLst>
      <p:ext uri="{BB962C8B-B14F-4D97-AF65-F5344CB8AC3E}">
        <p14:creationId xmlns:p14="http://schemas.microsoft.com/office/powerpoint/2010/main" val="49907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0DCE434-F9B8-4D07-A025-222D9F45C539}" type="datetime1">
              <a:rPr lang="es-ES" smtClean="0"/>
              <a:t>02/04/2014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5CEDF20-A4C5-489E-B117-DEEF9C9F9E3D}" type="slidenum">
              <a:rPr lang="es-ES" smtClean="0"/>
              <a:t>‹Nº›</a:t>
            </a:fld>
            <a:endParaRPr lang="es-ES"/>
          </a:p>
        </p:txBody>
      </p:sp>
    </p:spTree>
    <p:extLst>
      <p:ext uri="{BB962C8B-B14F-4D97-AF65-F5344CB8AC3E}">
        <p14:creationId xmlns:p14="http://schemas.microsoft.com/office/powerpoint/2010/main" val="3983453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B6F1DE6-1DD4-4BA0-B4AE-DCEE181665DC}" type="datetime1">
              <a:rPr lang="es-ES" smtClean="0"/>
              <a:t>02/04/2014</a:t>
            </a:fld>
            <a:endParaRPr lang="es-E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E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85CEDF20-A4C5-489E-B117-DEEF9C9F9E3D}" type="slidenum">
              <a:rPr lang="es-ES" smtClean="0"/>
              <a:t>‹Nº›</a:t>
            </a:fld>
            <a:endParaRPr lang="es-ES"/>
          </a:p>
        </p:txBody>
      </p:sp>
    </p:spTree>
    <p:extLst>
      <p:ext uri="{BB962C8B-B14F-4D97-AF65-F5344CB8AC3E}">
        <p14:creationId xmlns:p14="http://schemas.microsoft.com/office/powerpoint/2010/main" val="83031191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Documento_de_Microsoft_Word_97-20031.doc"/></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493665"/>
            <a:ext cx="9144000" cy="2488854"/>
          </a:xfrm>
        </p:spPr>
        <p:txBody>
          <a:bodyPr>
            <a:normAutofit fontScale="90000"/>
          </a:bodyPr>
          <a:lstStyle/>
          <a:p>
            <a:pPr algn="ctr">
              <a:lnSpc>
                <a:spcPct val="100000"/>
              </a:lnSpc>
            </a:pPr>
            <a:r>
              <a:rPr lang="es-ES" sz="2000" b="1" dirty="0">
                <a:latin typeface="Arial" panose="020B0604020202020204" pitchFamily="34" charset="0"/>
                <a:cs typeface="Arial" panose="020B0604020202020204" pitchFamily="34" charset="0"/>
              </a:rPr>
              <a:t>DEPARTAMENTO DE SEGURIDAD Y DEFENSA	</a:t>
            </a:r>
            <a:r>
              <a:rPr lang="es-ES" sz="2000" dirty="0">
                <a:latin typeface="Arial" panose="020B0604020202020204" pitchFamily="34" charset="0"/>
                <a:cs typeface="Arial" panose="020B0604020202020204" pitchFamily="34" charset="0"/>
              </a:rPr>
              <a:t/>
            </a:r>
            <a:br>
              <a:rPr lang="es-ES" sz="2000" dirty="0">
                <a:latin typeface="Arial" panose="020B0604020202020204" pitchFamily="34" charset="0"/>
                <a:cs typeface="Arial" panose="020B0604020202020204" pitchFamily="34" charset="0"/>
              </a:rPr>
            </a:br>
            <a:r>
              <a:rPr lang="es-ES" sz="2000" b="1" dirty="0">
                <a:latin typeface="Arial" panose="020B0604020202020204" pitchFamily="34" charset="0"/>
                <a:cs typeface="Arial" panose="020B0604020202020204" pitchFamily="34" charset="0"/>
              </a:rPr>
              <a:t> </a:t>
            </a:r>
            <a:r>
              <a:rPr lang="es-ES" sz="2000" dirty="0">
                <a:latin typeface="Arial" panose="020B0604020202020204" pitchFamily="34" charset="0"/>
                <a:cs typeface="Arial" panose="020B0604020202020204" pitchFamily="34" charset="0"/>
              </a:rPr>
              <a:t/>
            </a:r>
            <a:br>
              <a:rPr lang="es-ES" sz="2000" dirty="0">
                <a:latin typeface="Arial" panose="020B0604020202020204" pitchFamily="34" charset="0"/>
                <a:cs typeface="Arial" panose="020B0604020202020204" pitchFamily="34" charset="0"/>
              </a:rPr>
            </a:br>
            <a:r>
              <a:rPr lang="es-ES" sz="2000" b="1" dirty="0">
                <a:latin typeface="Arial" panose="020B0604020202020204" pitchFamily="34" charset="0"/>
                <a:cs typeface="Arial" panose="020B0604020202020204" pitchFamily="34" charset="0"/>
              </a:rPr>
              <a:t>CARRERA DE INGENIERÍA EN SEGURIDAD, MENCIÓN SEGURIDAD PÚBLICA Y PRIVADA</a:t>
            </a:r>
            <a:r>
              <a:rPr lang="es-ES" sz="2000" dirty="0">
                <a:latin typeface="Arial" panose="020B0604020202020204" pitchFamily="34" charset="0"/>
                <a:cs typeface="Arial" panose="020B0604020202020204" pitchFamily="34" charset="0"/>
              </a:rPr>
              <a:t/>
            </a:r>
            <a:br>
              <a:rPr lang="es-ES" sz="2000" dirty="0">
                <a:latin typeface="Arial" panose="020B0604020202020204" pitchFamily="34" charset="0"/>
                <a:cs typeface="Arial" panose="020B0604020202020204" pitchFamily="34" charset="0"/>
              </a:rPr>
            </a:br>
            <a:r>
              <a:rPr lang="es-ES" sz="2000" b="1" dirty="0">
                <a:latin typeface="Arial" panose="020B0604020202020204" pitchFamily="34" charset="0"/>
                <a:cs typeface="Arial" panose="020B0604020202020204" pitchFamily="34" charset="0"/>
              </a:rPr>
              <a:t> </a:t>
            </a:r>
            <a:r>
              <a:rPr lang="es-ES" sz="2000" dirty="0">
                <a:latin typeface="Arial" panose="020B0604020202020204" pitchFamily="34" charset="0"/>
                <a:cs typeface="Arial" panose="020B0604020202020204" pitchFamily="34" charset="0"/>
              </a:rPr>
              <a:t/>
            </a:r>
            <a:br>
              <a:rPr lang="es-ES" sz="2000" dirty="0">
                <a:latin typeface="Arial" panose="020B0604020202020204" pitchFamily="34" charset="0"/>
                <a:cs typeface="Arial" panose="020B0604020202020204" pitchFamily="34" charset="0"/>
              </a:rPr>
            </a:br>
            <a:r>
              <a:rPr lang="es-ES" sz="2000" b="1" dirty="0">
                <a:latin typeface="Arial" panose="020B0604020202020204" pitchFamily="34" charset="0"/>
                <a:cs typeface="Arial" panose="020B0604020202020204" pitchFamily="34" charset="0"/>
              </a:rPr>
              <a:t>TESIS PREVIO A LA OBTENCIÓN DEL TÍTULO DE INGENIERO EN SEGURIDAD, MENCIÓN EN SEGURIDAD PÚBLICA Y </a:t>
            </a:r>
            <a:r>
              <a:rPr lang="es-ES" sz="2000" b="1" dirty="0" smtClean="0">
                <a:latin typeface="Arial" panose="020B0604020202020204" pitchFamily="34" charset="0"/>
                <a:cs typeface="Arial" panose="020B0604020202020204" pitchFamily="34" charset="0"/>
              </a:rPr>
              <a:t>PRIVADA </a:t>
            </a:r>
            <a:br>
              <a:rPr lang="es-ES" sz="2000" b="1" dirty="0" smtClean="0">
                <a:latin typeface="Arial" panose="020B0604020202020204" pitchFamily="34" charset="0"/>
                <a:cs typeface="Arial" panose="020B0604020202020204" pitchFamily="34" charset="0"/>
              </a:rPr>
            </a:br>
            <a:r>
              <a:rPr lang="es-ES" sz="2000" b="1" dirty="0" smtClean="0">
                <a:latin typeface="Arial" panose="020B0604020202020204" pitchFamily="34" charset="0"/>
                <a:cs typeface="Arial" panose="020B0604020202020204" pitchFamily="34" charset="0"/>
              </a:rPr>
              <a:t/>
            </a:r>
            <a:br>
              <a:rPr lang="es-ES" sz="2000" b="1" dirty="0" smtClean="0">
                <a:latin typeface="Arial" panose="020B0604020202020204" pitchFamily="34" charset="0"/>
                <a:cs typeface="Arial" panose="020B0604020202020204" pitchFamily="34" charset="0"/>
              </a:rPr>
            </a:br>
            <a:r>
              <a:rPr lang="es-ES" sz="2000" b="1" dirty="0">
                <a:latin typeface="Arial" panose="020B0604020202020204" pitchFamily="34" charset="0"/>
                <a:cs typeface="Arial" panose="020B0604020202020204" pitchFamily="34" charset="0"/>
              </a:rPr>
              <a:t> </a:t>
            </a:r>
            <a:r>
              <a:rPr lang="es-ES" sz="2000" b="1" dirty="0" smtClean="0">
                <a:latin typeface="Arial" panose="020B0604020202020204" pitchFamily="34" charset="0"/>
                <a:cs typeface="Arial" panose="020B0604020202020204" pitchFamily="34" charset="0"/>
              </a:rPr>
              <a:t>AUTOR</a:t>
            </a:r>
            <a:r>
              <a:rPr lang="es-ES" sz="2000" b="1" dirty="0">
                <a:latin typeface="Arial" panose="020B0604020202020204" pitchFamily="34" charset="0"/>
                <a:cs typeface="Arial" panose="020B0604020202020204" pitchFamily="34" charset="0"/>
              </a:rPr>
              <a:t>: JORGE EFRAÍN ROMERO </a:t>
            </a:r>
            <a:r>
              <a:rPr lang="es-ES" sz="2000" b="1" dirty="0" smtClean="0">
                <a:latin typeface="Arial" panose="020B0604020202020204" pitchFamily="34" charset="0"/>
                <a:cs typeface="Arial" panose="020B0604020202020204" pitchFamily="34" charset="0"/>
              </a:rPr>
              <a:t>ORTIZ</a:t>
            </a:r>
            <a:endParaRPr lang="es-ES" sz="20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1524000" y="4118873"/>
            <a:ext cx="9144000" cy="2626484"/>
          </a:xfrm>
        </p:spPr>
        <p:txBody>
          <a:bodyPr>
            <a:normAutofit fontScale="25000" lnSpcReduction="20000"/>
          </a:bodyPr>
          <a:lstStyle/>
          <a:p>
            <a:pPr algn="ctr">
              <a:lnSpc>
                <a:spcPct val="170000"/>
              </a:lnSpc>
            </a:pPr>
            <a:r>
              <a:rPr lang="es-ES" sz="8000" b="1" dirty="0">
                <a:solidFill>
                  <a:schemeClr val="tx1"/>
                </a:solidFill>
                <a:latin typeface="Arial" panose="020B0604020202020204" pitchFamily="34" charset="0"/>
                <a:cs typeface="Arial" panose="020B0604020202020204" pitchFamily="34" charset="0"/>
              </a:rPr>
              <a:t>TEMA: “EVALUACIÓN DE LA AGENDA DE SEGURIDAD CIUDADANA PARA EL DISTRITO METROPOLITANO DE QUITO, EN EL PERÍODO 2010 – 2013. PROPUESTA DE MEJORAMIENTO”.</a:t>
            </a:r>
            <a:endParaRPr lang="es-ES" sz="8000" dirty="0">
              <a:solidFill>
                <a:schemeClr val="tx1"/>
              </a:solidFill>
              <a:latin typeface="Arial" panose="020B0604020202020204" pitchFamily="34" charset="0"/>
              <a:cs typeface="Arial" panose="020B0604020202020204" pitchFamily="34" charset="0"/>
            </a:endParaRPr>
          </a:p>
          <a:p>
            <a:pPr algn="ctr">
              <a:lnSpc>
                <a:spcPct val="120000"/>
              </a:lnSpc>
            </a:pPr>
            <a:r>
              <a:rPr lang="es-ES" sz="7200" b="1" dirty="0">
                <a:solidFill>
                  <a:schemeClr val="tx1"/>
                </a:solidFill>
                <a:latin typeface="Arial" panose="020B0604020202020204" pitchFamily="34" charset="0"/>
                <a:cs typeface="Arial" panose="020B0604020202020204" pitchFamily="34" charset="0"/>
              </a:rPr>
              <a:t> </a:t>
            </a:r>
            <a:r>
              <a:rPr lang="es-ES" sz="7200" b="1" dirty="0" smtClean="0">
                <a:solidFill>
                  <a:schemeClr val="tx1"/>
                </a:solidFill>
                <a:latin typeface="Arial" panose="020B0604020202020204" pitchFamily="34" charset="0"/>
                <a:cs typeface="Arial" panose="020B0604020202020204" pitchFamily="34" charset="0"/>
              </a:rPr>
              <a:t>DIRECTOR</a:t>
            </a:r>
            <a:r>
              <a:rPr lang="es-ES" sz="7200" b="1" dirty="0">
                <a:solidFill>
                  <a:schemeClr val="tx1"/>
                </a:solidFill>
                <a:latin typeface="Arial" panose="020B0604020202020204" pitchFamily="34" charset="0"/>
                <a:cs typeface="Arial" panose="020B0604020202020204" pitchFamily="34" charset="0"/>
              </a:rPr>
              <a:t>: ING. FERNANDO SUÁREZ MOLINA</a:t>
            </a:r>
            <a:endParaRPr lang="es-ES" sz="7200" dirty="0">
              <a:solidFill>
                <a:schemeClr val="tx1"/>
              </a:solidFill>
              <a:latin typeface="Arial" panose="020B0604020202020204" pitchFamily="34" charset="0"/>
              <a:cs typeface="Arial" panose="020B0604020202020204" pitchFamily="34" charset="0"/>
            </a:endParaRPr>
          </a:p>
          <a:p>
            <a:pPr algn="ctr">
              <a:lnSpc>
                <a:spcPct val="120000"/>
              </a:lnSpc>
            </a:pPr>
            <a:r>
              <a:rPr lang="es-ES" sz="7200" b="1" dirty="0">
                <a:solidFill>
                  <a:schemeClr val="tx1"/>
                </a:solidFill>
                <a:latin typeface="Arial" panose="020B0604020202020204" pitchFamily="34" charset="0"/>
                <a:cs typeface="Arial" panose="020B0604020202020204" pitchFamily="34" charset="0"/>
              </a:rPr>
              <a:t> </a:t>
            </a:r>
            <a:r>
              <a:rPr lang="es-ES" sz="7200" b="1" dirty="0" smtClean="0">
                <a:solidFill>
                  <a:schemeClr val="tx1"/>
                </a:solidFill>
                <a:latin typeface="Arial" panose="020B0604020202020204" pitchFamily="34" charset="0"/>
                <a:cs typeface="Arial" panose="020B0604020202020204" pitchFamily="34" charset="0"/>
              </a:rPr>
              <a:t>CODIRECTOR</a:t>
            </a:r>
            <a:r>
              <a:rPr lang="es-ES" sz="7200" b="1" dirty="0">
                <a:solidFill>
                  <a:schemeClr val="tx1"/>
                </a:solidFill>
                <a:latin typeface="Arial" panose="020B0604020202020204" pitchFamily="34" charset="0"/>
                <a:cs typeface="Arial" panose="020B0604020202020204" pitchFamily="34" charset="0"/>
              </a:rPr>
              <a:t>: DR. JOSÉ LUIS LARCO HUERTAS</a:t>
            </a:r>
            <a:endParaRPr lang="es-ES" sz="7200" dirty="0">
              <a:solidFill>
                <a:schemeClr val="tx1"/>
              </a:solidFill>
              <a:latin typeface="Arial" panose="020B0604020202020204" pitchFamily="34" charset="0"/>
              <a:cs typeface="Arial" panose="020B0604020202020204" pitchFamily="34" charset="0"/>
            </a:endParaRPr>
          </a:p>
          <a:p>
            <a:pPr algn="ctr">
              <a:lnSpc>
                <a:spcPct val="120000"/>
              </a:lnSpc>
            </a:pPr>
            <a:r>
              <a:rPr lang="es-ES" sz="7200" b="1" dirty="0">
                <a:solidFill>
                  <a:schemeClr val="tx1"/>
                </a:solidFill>
                <a:latin typeface="Arial" panose="020B0604020202020204" pitchFamily="34" charset="0"/>
                <a:cs typeface="Arial" panose="020B0604020202020204" pitchFamily="34" charset="0"/>
              </a:rPr>
              <a:t> </a:t>
            </a:r>
            <a:r>
              <a:rPr lang="es-ES" sz="7200" b="1" dirty="0" smtClean="0">
                <a:solidFill>
                  <a:schemeClr val="tx1"/>
                </a:solidFill>
                <a:latin typeface="Arial" panose="020B0604020202020204" pitchFamily="34" charset="0"/>
                <a:cs typeface="Arial" panose="020B0604020202020204" pitchFamily="34" charset="0"/>
              </a:rPr>
              <a:t>SANGOLQUÍ</a:t>
            </a:r>
            <a:r>
              <a:rPr lang="es-ES" sz="7200" b="1" dirty="0">
                <a:solidFill>
                  <a:schemeClr val="tx1"/>
                </a:solidFill>
                <a:latin typeface="Arial" panose="020B0604020202020204" pitchFamily="34" charset="0"/>
                <a:cs typeface="Arial" panose="020B0604020202020204" pitchFamily="34" charset="0"/>
              </a:rPr>
              <a:t>, FEBRERO 2014</a:t>
            </a:r>
            <a:endParaRPr lang="es-ES" sz="7200" dirty="0">
              <a:solidFill>
                <a:schemeClr val="tx1"/>
              </a:solidFill>
              <a:latin typeface="Arial" panose="020B0604020202020204" pitchFamily="34" charset="0"/>
              <a:cs typeface="Arial" panose="020B0604020202020204" pitchFamily="34" charset="0"/>
            </a:endParaRPr>
          </a:p>
          <a:p>
            <a:endParaRPr lang="es-ES" dirty="0"/>
          </a:p>
        </p:txBody>
      </p:sp>
      <p:sp>
        <p:nvSpPr>
          <p:cNvPr id="4" name="Marcador de número de diapositiva 3"/>
          <p:cNvSpPr>
            <a:spLocks noGrp="1"/>
          </p:cNvSpPr>
          <p:nvPr>
            <p:ph type="sldNum" sz="quarter" idx="12"/>
          </p:nvPr>
        </p:nvSpPr>
        <p:spPr/>
        <p:txBody>
          <a:bodyPr/>
          <a:lstStyle/>
          <a:p>
            <a:fld id="{85CEDF20-A4C5-489E-B117-DEEF9C9F9E3D}" type="slidenum">
              <a:rPr lang="es-ES" smtClean="0"/>
              <a:t>1</a:t>
            </a:fld>
            <a:endParaRPr lang="es-ES"/>
          </a:p>
        </p:txBody>
      </p:sp>
      <p:pic>
        <p:nvPicPr>
          <p:cNvPr id="651" name="Imagen 650"/>
          <p:cNvPicPr/>
          <p:nvPr/>
        </p:nvPicPr>
        <p:blipFill>
          <a:blip r:embed="rId3">
            <a:extLst>
              <a:ext uri="{28A0092B-C50C-407E-A947-70E740481C1C}">
                <a14:useLocalDpi xmlns:a14="http://schemas.microsoft.com/office/drawing/2010/main" val="0"/>
              </a:ext>
            </a:extLst>
          </a:blip>
          <a:srcRect/>
          <a:stretch>
            <a:fillRect/>
          </a:stretch>
        </p:blipFill>
        <p:spPr bwMode="auto">
          <a:xfrm>
            <a:off x="3395662" y="90487"/>
            <a:ext cx="5172075" cy="1266825"/>
          </a:xfrm>
          <a:prstGeom prst="rect">
            <a:avLst/>
          </a:prstGeom>
          <a:noFill/>
          <a:ln>
            <a:noFill/>
          </a:ln>
        </p:spPr>
      </p:pic>
    </p:spTree>
    <p:extLst>
      <p:ext uri="{BB962C8B-B14F-4D97-AF65-F5344CB8AC3E}">
        <p14:creationId xmlns:p14="http://schemas.microsoft.com/office/powerpoint/2010/main" val="235674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939800" y="411163"/>
            <a:ext cx="10109200" cy="566737"/>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dirty="0">
                <a:latin typeface="Arial" panose="020B0604020202020204" pitchFamily="34" charset="0"/>
                <a:cs typeface="Arial" panose="020B0604020202020204" pitchFamily="34" charset="0"/>
              </a:rPr>
              <a:t>POLÍTICAS Y PLAN DE ACCIÓN 2010, </a:t>
            </a:r>
            <a:r>
              <a:rPr lang="es-ES" sz="2800" dirty="0">
                <a:latin typeface="Arial" panose="020B0604020202020204" pitchFamily="34" charset="0"/>
                <a:cs typeface="Arial" panose="020B0604020202020204" pitchFamily="34" charset="0"/>
              </a:rPr>
              <a:t>LÍNEAS TEMÁTICAS.-</a:t>
            </a:r>
          </a:p>
        </p:txBody>
      </p:sp>
      <p:sp>
        <p:nvSpPr>
          <p:cNvPr id="3" name="Subtítulo 2"/>
          <p:cNvSpPr txBox="1">
            <a:spLocks/>
          </p:cNvSpPr>
          <p:nvPr/>
        </p:nvSpPr>
        <p:spPr>
          <a:xfrm>
            <a:off x="939800" y="983423"/>
            <a:ext cx="10109200" cy="51390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2000" b="1" dirty="0" smtClean="0">
                <a:solidFill>
                  <a:srgbClr val="0B0BB5"/>
                </a:solidFill>
                <a:latin typeface="Arial" panose="020B0604020202020204" pitchFamily="34" charset="0"/>
                <a:cs typeface="Arial" panose="020B0604020202020204" pitchFamily="34" charset="0"/>
              </a:rPr>
              <a:t>ATENCIÓN A DEMANDAS CIUDADANAS.</a:t>
            </a:r>
          </a:p>
          <a:p>
            <a:pPr marL="0" indent="0" algn="just">
              <a:lnSpc>
                <a:spcPct val="100000"/>
              </a:lnSpc>
              <a:buNone/>
            </a:pPr>
            <a:r>
              <a:rPr lang="es-ES" sz="1800" dirty="0" smtClean="0">
                <a:solidFill>
                  <a:srgbClr val="C00000"/>
                </a:solidFill>
                <a:latin typeface="Arial" panose="020B0604020202020204" pitchFamily="34" charset="0"/>
                <a:cs typeface="Arial" panose="020B0604020202020204" pitchFamily="34" charset="0"/>
              </a:rPr>
              <a:t>3. SISTEMA INTEGRAL DE ACCESO A LA JUSTICIA PARA VÍCTIMAS DE VIOLENCIA. </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3.1 	DESCONCENTRAR Y MEJORAR LA CALIDAD DEL SERVICIO DEL SISTEMA DE ADMINISTRACIÓN DE JUSTICIA EN EL DMQ. </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3.1 	CONTRARRESTAR LA IMPUNIDAD FRENTE A LA VIOLENCIA Y EL DELITO EN EL DMQ. </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3.3. 	ACCIONAR MECANISMOS DE RESOLUCIÓN ALTERNATIVA DE CONFLICTOS. </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3.4. PROMOVER LA COORDINACIÓN INTERINSTITUCIONAL PARA LA PREVENCIÓN Y ATENCIÓN A LA VIOLENCIA INTRAFAMILIAR, DE GÉNERO Y SEXUAL EN EL DMQ. </a:t>
            </a:r>
          </a:p>
          <a:p>
            <a:pPr marL="0" indent="0" algn="just">
              <a:lnSpc>
                <a:spcPct val="100000"/>
              </a:lnSpc>
              <a:buNone/>
            </a:pPr>
            <a:r>
              <a:rPr lang="es-ES" sz="1800" dirty="0" smtClean="0">
                <a:solidFill>
                  <a:srgbClr val="C00000"/>
                </a:solidFill>
                <a:latin typeface="Arial" panose="020B0604020202020204" pitchFamily="34" charset="0"/>
                <a:cs typeface="Arial" panose="020B0604020202020204" pitchFamily="34" charset="0"/>
              </a:rPr>
              <a:t>4. SISTEMA DE ATENCIÓN DE EMERGENCIAS. </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4.1. 	FORTALECER LA INSTITUCIONALIDAD DEL CIREM. </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4.2. MEJORAR LA CAPACIDAD OPERATIVA Y RECURSOS PARA LA ATENCIÓN PRE HOSPITALARIO OPORTUNO Y EFICIENTE. </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4.3. 	OPTIMIZAR EL ACCESO DE USUARIOS A LA CENTRAL METROPOLITANA DE ATENCIÓN CIUDADANA. </a:t>
            </a:r>
            <a:endParaRPr lang="es-ES" sz="180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10</a:t>
            </a:fld>
            <a:endParaRPr lang="es-ES"/>
          </a:p>
        </p:txBody>
      </p:sp>
    </p:spTree>
    <p:extLst>
      <p:ext uri="{BB962C8B-B14F-4D97-AF65-F5344CB8AC3E}">
        <p14:creationId xmlns:p14="http://schemas.microsoft.com/office/powerpoint/2010/main" val="426947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939800" y="411163"/>
            <a:ext cx="10109200" cy="566737"/>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dirty="0">
                <a:latin typeface="Arial" panose="020B0604020202020204" pitchFamily="34" charset="0"/>
                <a:cs typeface="Arial" panose="020B0604020202020204" pitchFamily="34" charset="0"/>
              </a:rPr>
              <a:t>POLÍTICAS Y PLAN DE ACCIÓN 2010, </a:t>
            </a:r>
            <a:r>
              <a:rPr lang="es-ES" sz="2800" dirty="0">
                <a:latin typeface="Arial" panose="020B0604020202020204" pitchFamily="34" charset="0"/>
                <a:cs typeface="Arial" panose="020B0604020202020204" pitchFamily="34" charset="0"/>
              </a:rPr>
              <a:t>LÍNEAS TEMÁTICAS.-</a:t>
            </a:r>
          </a:p>
        </p:txBody>
      </p:sp>
      <p:sp>
        <p:nvSpPr>
          <p:cNvPr id="3" name="Subtítulo 2"/>
          <p:cNvSpPr txBox="1">
            <a:spLocks/>
          </p:cNvSpPr>
          <p:nvPr/>
        </p:nvSpPr>
        <p:spPr>
          <a:xfrm>
            <a:off x="939800" y="1155700"/>
            <a:ext cx="10109200" cy="25681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2000" b="1" dirty="0" smtClean="0">
                <a:solidFill>
                  <a:srgbClr val="0B0BB5"/>
                </a:solidFill>
                <a:latin typeface="Arial" panose="020B0604020202020204" pitchFamily="34" charset="0"/>
                <a:cs typeface="Arial" panose="020B0604020202020204" pitchFamily="34" charset="0"/>
              </a:rPr>
              <a:t>PARTICIPACIÓN Y CONVIVENCIA CIUDADANA. </a:t>
            </a:r>
          </a:p>
          <a:p>
            <a:pPr marL="0" indent="0" algn="just">
              <a:lnSpc>
                <a:spcPct val="100000"/>
              </a:lnSpc>
              <a:buNone/>
            </a:pPr>
            <a:r>
              <a:rPr lang="es-ES" sz="1800" dirty="0" smtClean="0">
                <a:solidFill>
                  <a:srgbClr val="C00000"/>
                </a:solidFill>
                <a:latin typeface="Arial" panose="020B0604020202020204" pitchFamily="34" charset="0"/>
                <a:cs typeface="Arial" panose="020B0604020202020204" pitchFamily="34" charset="0"/>
              </a:rPr>
              <a:t>5. PARTICIPACIÓN CIUDADANA PARA LA SEGURIDAD. </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5.1. 	PROPICIAR LA PARTICIPACIÓN ACTIVA DE LA CIUDADANÍA PARA LA SEGURIDAD CIUDADANA. </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5.2 	GARANTIZAR QUE LA CIUDADANÍA SEA UN ELEMENTO PROACTIVO EN LA GESTIÓN DE LA SEGURIDAD EN EL DMQ A TRAVÉS DE PROGRAMAS Y CAPACITACIÓN EN AUTOPROTECCIÓN. </a:t>
            </a:r>
            <a:endParaRPr lang="es-ES" sz="1800" dirty="0">
              <a:latin typeface="Arial" panose="020B0604020202020204" pitchFamily="34" charset="0"/>
              <a:cs typeface="Arial" panose="020B0604020202020204" pitchFamily="34" charset="0"/>
            </a:endParaRPr>
          </a:p>
        </p:txBody>
      </p:sp>
      <p:sp>
        <p:nvSpPr>
          <p:cNvPr id="4" name="Subtítulo 2"/>
          <p:cNvSpPr txBox="1">
            <a:spLocks/>
          </p:cNvSpPr>
          <p:nvPr/>
        </p:nvSpPr>
        <p:spPr>
          <a:xfrm>
            <a:off x="939800" y="3836780"/>
            <a:ext cx="10109200" cy="21175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2000" b="1" dirty="0" smtClean="0">
                <a:solidFill>
                  <a:srgbClr val="0B0BB5"/>
                </a:solidFill>
                <a:latin typeface="Arial" panose="020B0604020202020204" pitchFamily="34" charset="0"/>
                <a:cs typeface="Arial" panose="020B0604020202020204" pitchFamily="34" charset="0"/>
              </a:rPr>
              <a:t>PREVENCIÓN DE VIOLENCIA E INSEGURIDAD. </a:t>
            </a:r>
          </a:p>
          <a:p>
            <a:pPr marL="0" indent="0" algn="just">
              <a:lnSpc>
                <a:spcPct val="100000"/>
              </a:lnSpc>
              <a:buNone/>
            </a:pPr>
            <a:r>
              <a:rPr lang="es-ES" sz="1800" dirty="0" smtClean="0">
                <a:solidFill>
                  <a:srgbClr val="C00000"/>
                </a:solidFill>
                <a:latin typeface="Arial" panose="020B0604020202020204" pitchFamily="34" charset="0"/>
                <a:cs typeface="Arial" panose="020B0604020202020204" pitchFamily="34" charset="0"/>
              </a:rPr>
              <a:t>6. PREVENCIÓN SITUACIONAL. </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6.1. 	GARANTIZAR ESPACIOS PÚBLICOS SEGUROS DEL DMQ. </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6.2 	CONTROL DE SITIOS DE DIVERSIÓN, EXPENDIO DE ALCOHOL Y ESPECTÁCULOS PÚBLICOS QUE PUEDEN GENERAR INSEGURIDAD.</a:t>
            </a:r>
            <a:endParaRPr lang="es-ES" sz="1800" dirty="0">
              <a:latin typeface="Arial" panose="020B0604020202020204" pitchFamily="34" charset="0"/>
              <a:cs typeface="Arial" panose="020B0604020202020204" pitchFamily="34" charset="0"/>
            </a:endParaRPr>
          </a:p>
        </p:txBody>
      </p:sp>
      <p:sp>
        <p:nvSpPr>
          <p:cNvPr id="5" name="Marcador de número de diapositiva 4"/>
          <p:cNvSpPr>
            <a:spLocks noGrp="1"/>
          </p:cNvSpPr>
          <p:nvPr>
            <p:ph type="sldNum" sz="quarter" idx="12"/>
          </p:nvPr>
        </p:nvSpPr>
        <p:spPr/>
        <p:txBody>
          <a:bodyPr/>
          <a:lstStyle/>
          <a:p>
            <a:fld id="{85CEDF20-A4C5-489E-B117-DEEF9C9F9E3D}" type="slidenum">
              <a:rPr lang="es-ES" smtClean="0"/>
              <a:t>11</a:t>
            </a:fld>
            <a:endParaRPr lang="es-ES"/>
          </a:p>
        </p:txBody>
      </p:sp>
    </p:spTree>
    <p:extLst>
      <p:ext uri="{BB962C8B-B14F-4D97-AF65-F5344CB8AC3E}">
        <p14:creationId xmlns:p14="http://schemas.microsoft.com/office/powerpoint/2010/main" val="403863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939800" y="411163"/>
            <a:ext cx="10109200" cy="566737"/>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dirty="0">
                <a:latin typeface="Arial" panose="020B0604020202020204" pitchFamily="34" charset="0"/>
                <a:cs typeface="Arial" panose="020B0604020202020204" pitchFamily="34" charset="0"/>
              </a:rPr>
              <a:t>POLÍTICAS Y PLAN DE ACCIÓN 2010, </a:t>
            </a:r>
            <a:r>
              <a:rPr lang="es-ES" sz="2800" dirty="0">
                <a:latin typeface="Arial" panose="020B0604020202020204" pitchFamily="34" charset="0"/>
                <a:cs typeface="Arial" panose="020B0604020202020204" pitchFamily="34" charset="0"/>
              </a:rPr>
              <a:t>LÍNEAS TEMÁTICAS.-</a:t>
            </a:r>
          </a:p>
        </p:txBody>
      </p:sp>
      <p:sp>
        <p:nvSpPr>
          <p:cNvPr id="3" name="Subtítulo 2"/>
          <p:cNvSpPr txBox="1">
            <a:spLocks/>
          </p:cNvSpPr>
          <p:nvPr/>
        </p:nvSpPr>
        <p:spPr>
          <a:xfrm>
            <a:off x="939800" y="1155700"/>
            <a:ext cx="10109200" cy="31910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2000" b="1" dirty="0" smtClean="0">
                <a:solidFill>
                  <a:srgbClr val="0B0BB5"/>
                </a:solidFill>
                <a:latin typeface="Arial" panose="020B0604020202020204" pitchFamily="34" charset="0"/>
                <a:cs typeface="Arial" panose="020B0604020202020204" pitchFamily="34" charset="0"/>
              </a:rPr>
              <a:t>PREVENCIÓN DE VIOLENCIA E INSEGURIDAD. </a:t>
            </a:r>
          </a:p>
          <a:p>
            <a:pPr marL="0" indent="0">
              <a:buNone/>
            </a:pPr>
            <a:r>
              <a:rPr lang="es-ES" sz="1800" dirty="0" smtClean="0">
                <a:solidFill>
                  <a:srgbClr val="C00000"/>
                </a:solidFill>
                <a:latin typeface="Arial" panose="020B0604020202020204" pitchFamily="34" charset="0"/>
                <a:cs typeface="Arial" panose="020B0604020202020204" pitchFamily="34" charset="0"/>
              </a:rPr>
              <a:t>7. PREVENCIÓN DE RIESGOS NATURALES Y ANTRÓPICOS.</a:t>
            </a:r>
          </a:p>
          <a:p>
            <a:pPr marL="542925" indent="-542925">
              <a:buNone/>
              <a:tabLst>
                <a:tab pos="542925" algn="l"/>
              </a:tabLst>
            </a:pPr>
            <a:r>
              <a:rPr lang="es-ES" sz="1800" dirty="0" smtClean="0">
                <a:latin typeface="Arial" panose="020B0604020202020204" pitchFamily="34" charset="0"/>
                <a:cs typeface="Arial" panose="020B0604020202020204" pitchFamily="34" charset="0"/>
              </a:rPr>
              <a:t>7.1. 	IMPULSAR Y ASUMIR LA GESTIÓN DE RIESGOS COMO EJE TRANSVERSAL DE LA PLANIFICACIÓN Y DESARROLLO TERRITORIAL DEL DMQ.</a:t>
            </a:r>
          </a:p>
          <a:p>
            <a:pPr marL="542925" indent="-542925">
              <a:buNone/>
              <a:tabLst>
                <a:tab pos="542925" algn="l"/>
              </a:tabLst>
            </a:pPr>
            <a:r>
              <a:rPr lang="es-ES" sz="1800" dirty="0" smtClean="0">
                <a:latin typeface="Arial" panose="020B0604020202020204" pitchFamily="34" charset="0"/>
                <a:cs typeface="Arial" panose="020B0604020202020204" pitchFamily="34" charset="0"/>
              </a:rPr>
              <a:t>7.2. 	GENERAR UNA CULTURA DE PREVENCIÓN Y PREPARACIÓN A RIESGOS NATURALES Y ANTRÓPICOS. </a:t>
            </a:r>
          </a:p>
          <a:p>
            <a:pPr marL="542925" indent="-542925">
              <a:buNone/>
              <a:tabLst>
                <a:tab pos="542925" algn="l"/>
              </a:tabLst>
            </a:pPr>
            <a:r>
              <a:rPr lang="es-ES" sz="1800" dirty="0" smtClean="0">
                <a:latin typeface="Arial" panose="020B0604020202020204" pitchFamily="34" charset="0"/>
                <a:cs typeface="Arial" panose="020B0604020202020204" pitchFamily="34" charset="0"/>
              </a:rPr>
              <a:t>7.3. 	PROTEGER A LOS HABITANTES Y AL TERRITORIO DE LOS EVENTOS ADVERSOS QUE PUEDAN OCURRIR DE ORIGEN NATURAL, ANTRÓPICO Y TECNOLÓGICO.</a:t>
            </a:r>
          </a:p>
          <a:p>
            <a:pPr marL="542925" indent="-542925">
              <a:buNone/>
              <a:tabLst>
                <a:tab pos="542925" algn="l"/>
              </a:tabLst>
            </a:pPr>
            <a:r>
              <a:rPr lang="es-ES" sz="1800" dirty="0" smtClean="0">
                <a:latin typeface="Arial" panose="020B0604020202020204" pitchFamily="34" charset="0"/>
                <a:cs typeface="Arial" panose="020B0604020202020204" pitchFamily="34" charset="0"/>
              </a:rPr>
              <a:t>7.4. 	CONFORMAR EL SMGR CON CAPACIDADES HUMANAS, TÉCNICAS Y FINANCIERAS.</a:t>
            </a:r>
            <a:endParaRPr lang="es-ES" sz="180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12</a:t>
            </a:fld>
            <a:endParaRPr lang="es-ES"/>
          </a:p>
        </p:txBody>
      </p:sp>
    </p:spTree>
    <p:extLst>
      <p:ext uri="{BB962C8B-B14F-4D97-AF65-F5344CB8AC3E}">
        <p14:creationId xmlns:p14="http://schemas.microsoft.com/office/powerpoint/2010/main" val="191493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939800" y="411163"/>
            <a:ext cx="10109200" cy="566737"/>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dirty="0">
                <a:latin typeface="Arial" panose="020B0604020202020204" pitchFamily="34" charset="0"/>
                <a:cs typeface="Arial" panose="020B0604020202020204" pitchFamily="34" charset="0"/>
              </a:rPr>
              <a:t>POLÍTICAS Y PLAN DE ACCIÓN 2010, </a:t>
            </a:r>
            <a:r>
              <a:rPr lang="es-ES" sz="2800" dirty="0">
                <a:latin typeface="Arial" panose="020B0604020202020204" pitchFamily="34" charset="0"/>
                <a:cs typeface="Arial" panose="020B0604020202020204" pitchFamily="34" charset="0"/>
              </a:rPr>
              <a:t>LÍNEAS TEMÁTICAS.-</a:t>
            </a:r>
          </a:p>
        </p:txBody>
      </p:sp>
      <p:sp>
        <p:nvSpPr>
          <p:cNvPr id="3" name="Subtítulo 2"/>
          <p:cNvSpPr txBox="1">
            <a:spLocks/>
          </p:cNvSpPr>
          <p:nvPr/>
        </p:nvSpPr>
        <p:spPr>
          <a:xfrm>
            <a:off x="939800" y="1155700"/>
            <a:ext cx="10109200" cy="32175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2000" b="1" dirty="0" smtClean="0">
                <a:solidFill>
                  <a:srgbClr val="0B0BB5"/>
                </a:solidFill>
                <a:latin typeface="Arial" panose="020B0604020202020204" pitchFamily="34" charset="0"/>
                <a:cs typeface="Arial" panose="020B0604020202020204" pitchFamily="34" charset="0"/>
              </a:rPr>
              <a:t>PREVENCIÓN DE VIOLENCIA E INSEGURIDAD. </a:t>
            </a:r>
          </a:p>
          <a:p>
            <a:pPr marL="0" indent="0" algn="just">
              <a:buNone/>
              <a:tabLst>
                <a:tab pos="542925" algn="l"/>
              </a:tabLst>
            </a:pPr>
            <a:r>
              <a:rPr lang="es-ES" sz="1800" dirty="0" smtClean="0">
                <a:solidFill>
                  <a:srgbClr val="C00000"/>
                </a:solidFill>
                <a:latin typeface="Arial" panose="020B0604020202020204" pitchFamily="34" charset="0"/>
                <a:cs typeface="Arial" panose="020B0604020202020204" pitchFamily="34" charset="0"/>
              </a:rPr>
              <a:t>8. PREVENCIÓN DE RIESGOS EN LA MOVILIDAD URBANA. </a:t>
            </a:r>
          </a:p>
          <a:p>
            <a:pPr marL="542925" indent="-542925" algn="just">
              <a:buNone/>
              <a:tabLst>
                <a:tab pos="542925" algn="l"/>
              </a:tabLst>
            </a:pPr>
            <a:r>
              <a:rPr lang="es-ES" sz="1800" dirty="0" smtClean="0">
                <a:latin typeface="Arial" panose="020B0604020202020204" pitchFamily="34" charset="0"/>
                <a:cs typeface="Arial" panose="020B0604020202020204" pitchFamily="34" charset="0"/>
              </a:rPr>
              <a:t>8.1. 	PROMOVER DESPLAZAMIENTOS DE LOS CIUDADANOS EN MODOS MOTORIZADOS Y EN MODOS NO MOTORIZADOS EN CONDICIONES QUE PRESERVEN SU INTEGRIDAD. </a:t>
            </a:r>
          </a:p>
          <a:p>
            <a:pPr marL="542925" indent="-542925" algn="just">
              <a:buNone/>
              <a:tabLst>
                <a:tab pos="542925" algn="l"/>
              </a:tabLst>
            </a:pPr>
            <a:r>
              <a:rPr lang="es-ES" sz="1800" dirty="0" smtClean="0">
                <a:latin typeface="Arial" panose="020B0604020202020204" pitchFamily="34" charset="0"/>
                <a:cs typeface="Arial" panose="020B0604020202020204" pitchFamily="34" charset="0"/>
              </a:rPr>
              <a:t>8.2. 	INCORPORAR NORMAS TÉCNICAS Y ESTÁNDARES DE SEGURIDAD VIAL EN EL DISEÑO DE VÍAS.</a:t>
            </a:r>
          </a:p>
          <a:p>
            <a:pPr marL="542925" indent="-542925" algn="just">
              <a:buNone/>
              <a:tabLst>
                <a:tab pos="542925" algn="l"/>
              </a:tabLst>
            </a:pPr>
            <a:r>
              <a:rPr lang="es-ES" sz="1800" dirty="0" smtClean="0">
                <a:latin typeface="Arial" panose="020B0604020202020204" pitchFamily="34" charset="0"/>
                <a:cs typeface="Arial" panose="020B0604020202020204" pitchFamily="34" charset="0"/>
              </a:rPr>
              <a:t>8.3. 	COMPROMETER A LAS INSTANCIAS RESPONSABLES EN LA CONSTRUCCIÓN DE INFRAESTRUCTURAS ADECUADAS PARA ASEGURAR LA INTEGRIDAD DE LA CIUDADANÍA.</a:t>
            </a:r>
            <a:endParaRPr lang="es-ES" sz="180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13</a:t>
            </a:fld>
            <a:endParaRPr lang="es-ES"/>
          </a:p>
        </p:txBody>
      </p:sp>
    </p:spTree>
    <p:extLst>
      <p:ext uri="{BB962C8B-B14F-4D97-AF65-F5344CB8AC3E}">
        <p14:creationId xmlns:p14="http://schemas.microsoft.com/office/powerpoint/2010/main" val="233750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939800" y="411163"/>
            <a:ext cx="10109200" cy="566737"/>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dirty="0">
                <a:latin typeface="Arial" panose="020B0604020202020204" pitchFamily="34" charset="0"/>
                <a:cs typeface="Arial" panose="020B0604020202020204" pitchFamily="34" charset="0"/>
              </a:rPr>
              <a:t>POLÍTICAS Y PLAN DE ACCIÓN 2010, </a:t>
            </a:r>
            <a:r>
              <a:rPr lang="es-ES" sz="2800" dirty="0">
                <a:latin typeface="Arial" panose="020B0604020202020204" pitchFamily="34" charset="0"/>
                <a:cs typeface="Arial" panose="020B0604020202020204" pitchFamily="34" charset="0"/>
              </a:rPr>
              <a:t>LÍNEAS TEMÁTICAS.-</a:t>
            </a:r>
          </a:p>
        </p:txBody>
      </p:sp>
      <p:sp>
        <p:nvSpPr>
          <p:cNvPr id="3" name="Subtítulo 2"/>
          <p:cNvSpPr txBox="1">
            <a:spLocks/>
          </p:cNvSpPr>
          <p:nvPr/>
        </p:nvSpPr>
        <p:spPr>
          <a:xfrm>
            <a:off x="939800" y="1182205"/>
            <a:ext cx="10109200" cy="37741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2000" b="1" dirty="0" smtClean="0">
                <a:solidFill>
                  <a:srgbClr val="0B0BB5"/>
                </a:solidFill>
                <a:latin typeface="Arial" panose="020B0604020202020204" pitchFamily="34" charset="0"/>
                <a:cs typeface="Arial" panose="020B0604020202020204" pitchFamily="34" charset="0"/>
              </a:rPr>
              <a:t>PRODUCCIÓN DE INFORMACIÓN PARA LA TOMA DE DECISIONES. </a:t>
            </a:r>
          </a:p>
          <a:p>
            <a:pPr marL="357188" indent="-357188" algn="just">
              <a:lnSpc>
                <a:spcPct val="100000"/>
              </a:lnSpc>
              <a:buNone/>
            </a:pPr>
            <a:r>
              <a:rPr lang="es-ES" sz="1800" dirty="0" smtClean="0">
                <a:solidFill>
                  <a:srgbClr val="C00000"/>
                </a:solidFill>
                <a:latin typeface="Arial" panose="020B0604020202020204" pitchFamily="34" charset="0"/>
                <a:cs typeface="Arial" panose="020B0604020202020204" pitchFamily="34" charset="0"/>
              </a:rPr>
              <a:t>9. 	SISTEMA DE INDICADORES DE INSEGURIDAD Y VIOLENCIA EN EL DISTRITO METROPOLITANO DE QUITO. </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9.1. 	PROMOVER LA ESTANDARIZACIÓN Y HOMOLOGACIÓN DE INDICADORES DE VIOLENCIA Y CRIMINALIDAD EN EL DMQ CON INDICADORES NACIONALES E INTERNACIONALES.</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9.2. 	IMPULSAR LA CONSTRUCCIÓN, GENERACIÓN E INTERCAMBIO DE INDICADORES DE GESTIÓN Y OPERATIVIDAD DE LAS INSTITUCIONES DEL SISTEMA DE SEGURIDAD CIUDADANA DEL DMQ.</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9.3. 	IMPULSAR LA GENERACIÓN DE CONOCIMIENTO SOBRE LA PROBLEMÁTICA DE LA INSEGURIDAD Y EL IMPACTO DE LOS PLANES DE ACCIÓN.</a:t>
            </a:r>
          </a:p>
          <a:p>
            <a:pPr marL="542925" indent="-542925" algn="just">
              <a:lnSpc>
                <a:spcPct val="100000"/>
              </a:lnSpc>
              <a:buNone/>
              <a:tabLst>
                <a:tab pos="542925" algn="l"/>
              </a:tabLst>
            </a:pPr>
            <a:r>
              <a:rPr lang="es-ES" sz="1800" dirty="0">
                <a:latin typeface="Arial" panose="020B0604020202020204" pitchFamily="34" charset="0"/>
                <a:cs typeface="Arial" panose="020B0604020202020204" pitchFamily="34" charset="0"/>
              </a:rPr>
              <a:t>	</a:t>
            </a: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14</a:t>
            </a:fld>
            <a:endParaRPr lang="es-ES"/>
          </a:p>
        </p:txBody>
      </p:sp>
    </p:spTree>
    <p:extLst>
      <p:ext uri="{BB962C8B-B14F-4D97-AF65-F5344CB8AC3E}">
        <p14:creationId xmlns:p14="http://schemas.microsoft.com/office/powerpoint/2010/main" val="246689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83095" y="39757"/>
            <a:ext cx="9144000" cy="543340"/>
          </a:xfrm>
        </p:spPr>
        <p:txBody>
          <a:bodyPr>
            <a:normAutofit/>
          </a:bodyPr>
          <a:lstStyle/>
          <a:p>
            <a:pPr algn="l"/>
            <a:r>
              <a:rPr lang="es-EC" sz="2600" dirty="0">
                <a:latin typeface="Arial" panose="020B0604020202020204" pitchFamily="34" charset="0"/>
                <a:cs typeface="Arial" panose="020B0604020202020204" pitchFamily="34" charset="0"/>
              </a:rPr>
              <a:t>EVALUACIÓN DE RESULTADOS.-</a:t>
            </a:r>
            <a:endParaRPr lang="es-ES" sz="26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583095" y="636107"/>
            <a:ext cx="11184835" cy="5632172"/>
          </a:xfrm>
        </p:spPr>
        <p:txBody>
          <a:bodyPr>
            <a:noAutofit/>
          </a:bodyPr>
          <a:lstStyle/>
          <a:p>
            <a:pPr algn="just">
              <a:lnSpc>
                <a:spcPct val="150000"/>
              </a:lnSpc>
            </a:pPr>
            <a:r>
              <a:rPr lang="es-ES" sz="1800" dirty="0" smtClean="0">
                <a:solidFill>
                  <a:schemeClr val="tx1"/>
                </a:solidFill>
                <a:latin typeface="Arial" panose="020B0604020202020204" pitchFamily="34" charset="0"/>
                <a:cs typeface="Arial" panose="020B0604020202020204" pitchFamily="34" charset="0"/>
              </a:rPr>
              <a:t>LA PRESENTE EVALUACIÓN TOMA MUY EN CUENTA, LOS RESULTADOS Y ESTADÍSTICAS QUE REFLEJA LA REALIDAD DE LA CONVIVENCIA SOCIAL Y DE SEGURIDAD DEL  DMQ;  PODEMOS CONTESTAR LAS PRIMERAS INTERROGANTES DEL PROYECTO:</a:t>
            </a:r>
          </a:p>
          <a:p>
            <a:pPr lvl="0" algn="just">
              <a:lnSpc>
                <a:spcPct val="150000"/>
              </a:lnSpc>
            </a:pPr>
            <a:r>
              <a:rPr lang="es-ES" sz="1800" b="1" dirty="0" smtClean="0">
                <a:latin typeface="Arial" panose="020B0604020202020204" pitchFamily="34" charset="0"/>
                <a:cs typeface="Arial" panose="020B0604020202020204" pitchFamily="34" charset="0"/>
              </a:rPr>
              <a:t>¿ESTÁ DANDO RESULTADOS FAVORABLES LA APLICACIÓN DE LA DOCTRINA DE LA AGENDA DE SEGURIDAD CIUDADANA PARA EL DMQ 2010, EN LOS PLANES LOCALES DE SEGURIDAD CIUDADANA DEL DMQ?  </a:t>
            </a:r>
            <a:r>
              <a:rPr lang="es-ES" sz="1800" dirty="0" smtClean="0">
                <a:solidFill>
                  <a:srgbClr val="0B0BB5"/>
                </a:solidFill>
                <a:latin typeface="Arial" panose="020B0604020202020204" pitchFamily="34" charset="0"/>
                <a:cs typeface="Arial" panose="020B0604020202020204" pitchFamily="34" charset="0"/>
              </a:rPr>
              <a:t>SI, SE HA LOGRADO REDUCIR LA INSEGURIDAD EN EL DMQ</a:t>
            </a:r>
            <a:r>
              <a:rPr lang="es-ES" sz="1800" dirty="0" smtClean="0">
                <a:latin typeface="Arial" panose="020B0604020202020204" pitchFamily="34" charset="0"/>
                <a:cs typeface="Arial" panose="020B0604020202020204" pitchFamily="34" charset="0"/>
              </a:rPr>
              <a:t>. </a:t>
            </a:r>
          </a:p>
          <a:p>
            <a:pPr lvl="0" algn="just">
              <a:lnSpc>
                <a:spcPct val="150000"/>
              </a:lnSpc>
            </a:pPr>
            <a:r>
              <a:rPr lang="es-ES" sz="1800" b="1" dirty="0" smtClean="0">
                <a:latin typeface="Arial" panose="020B0604020202020204" pitchFamily="34" charset="0"/>
                <a:cs typeface="Arial" panose="020B0604020202020204" pitchFamily="34" charset="0"/>
              </a:rPr>
              <a:t>¿LOS ENTES Y ORGANISMOS INTEGRANTES DEL SISTEMA DE SEGURIDAD CIUDADANA EN EL DMQ ESTÁN CAPACITADOS Y COMPROMETIDOS CON EL CUMPLIMIENTO DE SU MISIÓN? </a:t>
            </a:r>
            <a:r>
              <a:rPr lang="es-ES" sz="1800" dirty="0" smtClean="0">
                <a:solidFill>
                  <a:srgbClr val="0B0BB5"/>
                </a:solidFill>
                <a:latin typeface="Arial" panose="020B0604020202020204" pitchFamily="34" charset="0"/>
                <a:cs typeface="Arial" panose="020B0604020202020204" pitchFamily="34" charset="0"/>
              </a:rPr>
              <a:t>SI, EN BUENA MEDIDA ESTÁN COMPROMETIDOS.</a:t>
            </a:r>
          </a:p>
          <a:p>
            <a:pPr lvl="0" algn="just">
              <a:lnSpc>
                <a:spcPct val="150000"/>
              </a:lnSpc>
            </a:pPr>
            <a:r>
              <a:rPr lang="es-ES" sz="1800" b="1" dirty="0" smtClean="0">
                <a:latin typeface="Arial" panose="020B0604020202020204" pitchFamily="34" charset="0"/>
                <a:cs typeface="Arial" panose="020B0604020202020204" pitchFamily="34" charset="0"/>
              </a:rPr>
              <a:t>¿EL NIVEL DE EJECUCIÓN ES EL ADECUADO Y CUMPLE CON SU OBJETIVO?</a:t>
            </a:r>
            <a:r>
              <a:rPr lang="es-ES" sz="1800" dirty="0" smtClean="0">
                <a:latin typeface="Arial" panose="020B0604020202020204" pitchFamily="34" charset="0"/>
                <a:cs typeface="Arial" panose="020B0604020202020204" pitchFamily="34" charset="0"/>
              </a:rPr>
              <a:t> </a:t>
            </a:r>
            <a:r>
              <a:rPr lang="es-ES" sz="1800" dirty="0" smtClean="0">
                <a:solidFill>
                  <a:srgbClr val="0B0BB5"/>
                </a:solidFill>
                <a:latin typeface="Arial" panose="020B0604020202020204" pitchFamily="34" charset="0"/>
                <a:cs typeface="Arial" panose="020B0604020202020204" pitchFamily="34" charset="0"/>
              </a:rPr>
              <a:t>NO, FALTA LLEGAR A LA EXCELENCIA , Y MAS COMPROMETIMIENTO DE LA POBLACIÓN.</a:t>
            </a:r>
          </a:p>
          <a:p>
            <a:pPr algn="just"/>
            <a:endParaRPr lang="es-ES" sz="1800" dirty="0" smtClean="0">
              <a:latin typeface="Arial" panose="020B0604020202020204" pitchFamily="34" charset="0"/>
              <a:cs typeface="Arial" panose="020B0604020202020204" pitchFamily="34" charset="0"/>
            </a:endParaRPr>
          </a:p>
          <a:p>
            <a:pPr algn="just"/>
            <a:endParaRPr lang="es-ES" sz="180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15</a:t>
            </a:fld>
            <a:endParaRPr lang="es-ES"/>
          </a:p>
        </p:txBody>
      </p:sp>
    </p:spTree>
    <p:extLst>
      <p:ext uri="{BB962C8B-B14F-4D97-AF65-F5344CB8AC3E}">
        <p14:creationId xmlns:p14="http://schemas.microsoft.com/office/powerpoint/2010/main" val="30225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77078" y="53008"/>
            <a:ext cx="9144000" cy="477079"/>
          </a:xfrm>
        </p:spPr>
        <p:txBody>
          <a:bodyPr>
            <a:normAutofit fontScale="90000"/>
          </a:bodyPr>
          <a:lstStyle/>
          <a:p>
            <a:pPr algn="l"/>
            <a:r>
              <a:rPr lang="es-EC" sz="2600" dirty="0">
                <a:latin typeface="Arial" panose="020B0604020202020204" pitchFamily="34" charset="0"/>
                <a:cs typeface="Arial" panose="020B0604020202020204" pitchFamily="34" charset="0"/>
              </a:rPr>
              <a:t>EVALUACIÓN DE RESULTADOS.-</a:t>
            </a:r>
            <a:endParaRPr lang="es-ES" sz="26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371061" y="503583"/>
            <a:ext cx="11529391" cy="6217892"/>
          </a:xfrm>
        </p:spPr>
        <p:txBody>
          <a:bodyPr>
            <a:noAutofit/>
          </a:bodyPr>
          <a:lstStyle/>
          <a:p>
            <a:pPr lvl="0" algn="just">
              <a:lnSpc>
                <a:spcPct val="150000"/>
              </a:lnSpc>
            </a:pPr>
            <a:r>
              <a:rPr lang="es-ES" sz="1800" b="1" dirty="0" smtClean="0">
                <a:latin typeface="Arial" panose="020B0604020202020204" pitchFamily="34" charset="0"/>
                <a:cs typeface="Arial" panose="020B0604020202020204" pitchFamily="34" charset="0"/>
              </a:rPr>
              <a:t>¿CUÁLES SON LOS PRINCIPALES PROBLEMAS DE FUNCIONAMIENTO?</a:t>
            </a:r>
          </a:p>
          <a:p>
            <a:pPr marL="285750" lvl="0" indent="-285750" algn="just">
              <a:lnSpc>
                <a:spcPct val="150000"/>
              </a:lnSpc>
              <a:buFont typeface="Wingdings" panose="05000000000000000000" pitchFamily="2" charset="2"/>
              <a:buChar char="Ø"/>
            </a:pPr>
            <a:r>
              <a:rPr lang="es-ES" sz="1800" dirty="0" smtClean="0">
                <a:solidFill>
                  <a:schemeClr val="tx1"/>
                </a:solidFill>
                <a:latin typeface="Arial" panose="020B0604020202020204" pitchFamily="34" charset="0"/>
                <a:cs typeface="Arial" panose="020B0604020202020204" pitchFamily="34" charset="0"/>
              </a:rPr>
              <a:t>LIMITADA ARTICULACIÓN INTERSECTORIAL DE LAS INSTITUCIONES QUE CONFORMAN EL COMITÉ METROPOLITANO DE SEGURIDAD CIUDADANA EN EL DMQ (CMSCDMQ). </a:t>
            </a:r>
          </a:p>
          <a:p>
            <a:pPr marL="285750" lvl="0" indent="-285750" algn="just">
              <a:lnSpc>
                <a:spcPct val="150000"/>
              </a:lnSpc>
              <a:buFont typeface="Wingdings" panose="05000000000000000000" pitchFamily="2" charset="2"/>
              <a:buChar char="Ø"/>
            </a:pPr>
            <a:r>
              <a:rPr lang="es-ES" sz="1800" dirty="0" smtClean="0">
                <a:solidFill>
                  <a:schemeClr val="tx1"/>
                </a:solidFill>
                <a:latin typeface="Arial" panose="020B0604020202020204" pitchFamily="34" charset="0"/>
                <a:cs typeface="Arial" panose="020B0604020202020204" pitchFamily="34" charset="0"/>
              </a:rPr>
              <a:t>LIMITADA CAPACIDAD DE ACCIÓN EN SEGURIDAD CIUDADANA DE LOS MIEMBROS DE LOS COMITÉS DE SEGURIDAD CIUDADANA Y BRIGADAS DE RIESGOS, POLÍTICAS LIMITANTES.</a:t>
            </a:r>
          </a:p>
          <a:p>
            <a:pPr marL="285750" lvl="0" indent="-285750" algn="just">
              <a:lnSpc>
                <a:spcPct val="150000"/>
              </a:lnSpc>
              <a:buFont typeface="Wingdings" panose="05000000000000000000" pitchFamily="2" charset="2"/>
              <a:buChar char="Ø"/>
            </a:pPr>
            <a:r>
              <a:rPr lang="es-ES" sz="1800" dirty="0" smtClean="0">
                <a:solidFill>
                  <a:schemeClr val="tx1"/>
                </a:solidFill>
                <a:latin typeface="Arial" panose="020B0604020202020204" pitchFamily="34" charset="0"/>
                <a:cs typeface="Arial" panose="020B0604020202020204" pitchFamily="34" charset="0"/>
              </a:rPr>
              <a:t>INSUFICIENTES RECURSOS HUMANOS Y LOGÍSTICOS EN LAS SECRETARÍAS TÉCNICAS DEL CMSCDMQ PARA EL DESARROLLO Y CAPACITACIÓN DE SUS MIEMBROS.</a:t>
            </a:r>
          </a:p>
          <a:p>
            <a:pPr marL="285750" lvl="0" indent="-285750" algn="just">
              <a:lnSpc>
                <a:spcPct val="150000"/>
              </a:lnSpc>
              <a:buFont typeface="Wingdings" panose="05000000000000000000" pitchFamily="2" charset="2"/>
              <a:buChar char="Ø"/>
            </a:pPr>
            <a:r>
              <a:rPr lang="es-ES" sz="1800" dirty="0" smtClean="0">
                <a:solidFill>
                  <a:schemeClr val="tx1"/>
                </a:solidFill>
                <a:latin typeface="Arial" panose="020B0604020202020204" pitchFamily="34" charset="0"/>
                <a:cs typeface="Arial" panose="020B0604020202020204" pitchFamily="34" charset="0"/>
              </a:rPr>
              <a:t>REDUCIDA PARTICIPACIÓN CIUDADANA EN LA PREVENCIÓN DE RIESGOS </a:t>
            </a:r>
            <a:r>
              <a:rPr lang="es-ES" sz="1800" dirty="0">
                <a:solidFill>
                  <a:schemeClr val="tx1"/>
                </a:solidFill>
                <a:latin typeface="Arial" panose="020B0604020202020204" pitchFamily="34" charset="0"/>
                <a:cs typeface="Arial" panose="020B0604020202020204" pitchFamily="34" charset="0"/>
              </a:rPr>
              <a:t>Y </a:t>
            </a:r>
            <a:r>
              <a:rPr lang="es-ES" sz="1800" dirty="0" smtClean="0">
                <a:solidFill>
                  <a:schemeClr val="tx1"/>
                </a:solidFill>
                <a:latin typeface="Arial" panose="020B0604020202020204" pitchFamily="34" charset="0"/>
                <a:cs typeface="Arial" panose="020B0604020202020204" pitchFamily="34" charset="0"/>
              </a:rPr>
              <a:t>DELITOS, FALTA DE APOYO A LA POLICÍA COMUNITARIA.</a:t>
            </a:r>
          </a:p>
          <a:p>
            <a:pPr marL="285750" indent="-285750" algn="just">
              <a:lnSpc>
                <a:spcPct val="150000"/>
              </a:lnSpc>
              <a:buFont typeface="Wingdings" panose="05000000000000000000" pitchFamily="2" charset="2"/>
              <a:buChar char="Ø"/>
            </a:pPr>
            <a:r>
              <a:rPr lang="es-ES" sz="1800" dirty="0" smtClean="0">
                <a:solidFill>
                  <a:schemeClr val="tx1"/>
                </a:solidFill>
                <a:latin typeface="Arial" panose="020B0604020202020204" pitchFamily="34" charset="0"/>
                <a:cs typeface="Arial" panose="020B0604020202020204" pitchFamily="34" charset="0"/>
              </a:rPr>
              <a:t>INOBSERVANCIA DE LAS POLÍTICAS Y LINEAMIENTOS DE LA </a:t>
            </a:r>
            <a:r>
              <a:rPr lang="es-ES" sz="1800" dirty="0">
                <a:solidFill>
                  <a:schemeClr val="tx1"/>
                </a:solidFill>
                <a:latin typeface="Arial" panose="020B0604020202020204" pitchFamily="34" charset="0"/>
                <a:cs typeface="Arial" panose="020B0604020202020204" pitchFamily="34" charset="0"/>
              </a:rPr>
              <a:t>AGENDA DE SEGURIDAD CIUDADANA PARA EL DMQ 2010. </a:t>
            </a:r>
          </a:p>
          <a:p>
            <a:pPr marL="285750" lvl="0" indent="-285750" algn="just">
              <a:lnSpc>
                <a:spcPct val="150000"/>
              </a:lnSpc>
              <a:buFont typeface="Wingdings" panose="05000000000000000000" pitchFamily="2" charset="2"/>
              <a:buChar char="Ø"/>
            </a:pPr>
            <a:r>
              <a:rPr lang="es-ES" sz="1800" dirty="0">
                <a:solidFill>
                  <a:schemeClr val="tx1"/>
                </a:solidFill>
                <a:latin typeface="Arial" panose="020B0604020202020204" pitchFamily="34" charset="0"/>
                <a:cs typeface="Arial" panose="020B0604020202020204" pitchFamily="34" charset="0"/>
              </a:rPr>
              <a:t>DESCONOCIMIENTO DE </a:t>
            </a:r>
            <a:r>
              <a:rPr lang="es-ES" sz="1800" dirty="0" smtClean="0">
                <a:solidFill>
                  <a:schemeClr val="tx1"/>
                </a:solidFill>
                <a:latin typeface="Arial" panose="020B0604020202020204" pitchFamily="34" charset="0"/>
                <a:cs typeface="Arial" panose="020B0604020202020204" pitchFamily="34" charset="0"/>
              </a:rPr>
              <a:t>LA NORMATIVIDAD EN SEGURIDAD CIUDADANA POR PARTE DE LAS AUTORIDADES Y MIEMBROS DE LOS COMITÉS, NO EXISTE UNA LEY DE SEGURIDAD CIUDADANA.</a:t>
            </a:r>
            <a:endParaRPr lang="es-ES" sz="1800" dirty="0">
              <a:solidFill>
                <a:schemeClr val="tx1"/>
              </a:solidFill>
              <a:latin typeface="Arial" panose="020B0604020202020204" pitchFamily="34" charset="0"/>
              <a:cs typeface="Arial" panose="020B0604020202020204" pitchFamily="34" charset="0"/>
            </a:endParaRPr>
          </a:p>
          <a:p>
            <a:pPr algn="just"/>
            <a:endParaRPr lang="es-ES" sz="180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16</a:t>
            </a:fld>
            <a:endParaRPr lang="es-ES"/>
          </a:p>
        </p:txBody>
      </p:sp>
    </p:spTree>
    <p:extLst>
      <p:ext uri="{BB962C8B-B14F-4D97-AF65-F5344CB8AC3E}">
        <p14:creationId xmlns:p14="http://schemas.microsoft.com/office/powerpoint/2010/main" val="226793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75861" y="132521"/>
            <a:ext cx="9144000" cy="477079"/>
          </a:xfrm>
        </p:spPr>
        <p:txBody>
          <a:bodyPr>
            <a:normAutofit fontScale="90000"/>
          </a:bodyPr>
          <a:lstStyle/>
          <a:p>
            <a:pPr algn="l"/>
            <a:r>
              <a:rPr lang="es-EC" sz="2600" dirty="0">
                <a:latin typeface="Arial" panose="020B0604020202020204" pitchFamily="34" charset="0"/>
                <a:cs typeface="Arial" panose="020B0604020202020204" pitchFamily="34" charset="0"/>
              </a:rPr>
              <a:t>EVALUACIÓN DE RESULTADOS.-</a:t>
            </a:r>
            <a:endParaRPr lang="es-ES" sz="26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371061" y="609599"/>
            <a:ext cx="11529391" cy="6248401"/>
          </a:xfrm>
        </p:spPr>
        <p:txBody>
          <a:bodyPr>
            <a:noAutofit/>
          </a:bodyPr>
          <a:lstStyle/>
          <a:p>
            <a:pPr marL="285750" indent="-285750" algn="just">
              <a:lnSpc>
                <a:spcPct val="150000"/>
              </a:lnSpc>
              <a:buFont typeface="Wingdings" panose="05000000000000000000" pitchFamily="2" charset="2"/>
              <a:buChar char="Ø"/>
            </a:pPr>
            <a:r>
              <a:rPr lang="es-ES" sz="1800" dirty="0" smtClean="0">
                <a:solidFill>
                  <a:schemeClr val="tx1"/>
                </a:solidFill>
                <a:latin typeface="Arial" panose="020B0604020202020204" pitchFamily="34" charset="0"/>
                <a:cs typeface="Arial" panose="020B0604020202020204" pitchFamily="34" charset="0"/>
              </a:rPr>
              <a:t>LIMITADA CANTIDAD DE PERSONAL POLICIAL CAPACITADO EN LABORES DE SEGURIDAD CIUDADANA. </a:t>
            </a:r>
          </a:p>
          <a:p>
            <a:pPr marL="285750" indent="-285750" algn="just">
              <a:lnSpc>
                <a:spcPct val="150000"/>
              </a:lnSpc>
              <a:buFont typeface="Wingdings" panose="05000000000000000000" pitchFamily="2" charset="2"/>
              <a:buChar char="Ø"/>
            </a:pPr>
            <a:r>
              <a:rPr lang="es-ES" sz="1800" dirty="0" smtClean="0">
                <a:solidFill>
                  <a:schemeClr val="tx1"/>
                </a:solidFill>
                <a:latin typeface="Arial" panose="020B0604020202020204" pitchFamily="34" charset="0"/>
                <a:cs typeface="Arial" panose="020B0604020202020204" pitchFamily="34" charset="0"/>
              </a:rPr>
              <a:t>FALTA  AGILITAR LOS TIEMPOS DE RESPUESTA Y REALIZAR MÁS OPERATIVOS DE CONTROL.</a:t>
            </a:r>
          </a:p>
          <a:p>
            <a:pPr marL="285750" indent="-285750" algn="just">
              <a:lnSpc>
                <a:spcPct val="150000"/>
              </a:lnSpc>
              <a:buFont typeface="Wingdings" panose="05000000000000000000" pitchFamily="2" charset="2"/>
              <a:buChar char="Ø"/>
            </a:pPr>
            <a:r>
              <a:rPr lang="es-ES" sz="1800" dirty="0" smtClean="0">
                <a:solidFill>
                  <a:schemeClr val="tx1"/>
                </a:solidFill>
                <a:latin typeface="Arial" panose="020B0604020202020204" pitchFamily="34" charset="0"/>
                <a:cs typeface="Arial" panose="020B0604020202020204" pitchFamily="34" charset="0"/>
              </a:rPr>
              <a:t>FALTA CONSTRUCCIONES Y READECUACIONES PARA LAS UNIDADES DE POLICÍA COMUNITARIA  UPC Y UVC EN EL DMQ. </a:t>
            </a:r>
          </a:p>
          <a:p>
            <a:pPr marL="285750" indent="-285750" algn="just">
              <a:lnSpc>
                <a:spcPct val="150000"/>
              </a:lnSpc>
              <a:buFont typeface="Wingdings" panose="05000000000000000000" pitchFamily="2" charset="2"/>
              <a:buChar char="Ø"/>
            </a:pPr>
            <a:r>
              <a:rPr lang="es-ES" sz="1800" dirty="0" smtClean="0">
                <a:solidFill>
                  <a:schemeClr val="tx1"/>
                </a:solidFill>
                <a:latin typeface="Arial" panose="020B0604020202020204" pitchFamily="34" charset="0"/>
                <a:cs typeface="Arial" panose="020B0604020202020204" pitchFamily="34" charset="0"/>
              </a:rPr>
              <a:t>POCA DIFUSIÓN DEL TRABAJO DEL CMSCDMQ EN ACCIONES DE SEGURIDAD CIUDADANA</a:t>
            </a:r>
            <a:r>
              <a:rPr lang="es-ES" sz="1800" dirty="0" smtClean="0">
                <a:latin typeface="Arial" panose="020B0604020202020204" pitchFamily="34" charset="0"/>
                <a:cs typeface="Arial" panose="020B0604020202020204" pitchFamily="34" charset="0"/>
              </a:rPr>
              <a:t>.</a:t>
            </a:r>
          </a:p>
          <a:p>
            <a:pPr lvl="0" algn="just">
              <a:lnSpc>
                <a:spcPct val="150000"/>
              </a:lnSpc>
            </a:pPr>
            <a:r>
              <a:rPr lang="es-ES" sz="1800" b="1" dirty="0" smtClean="0">
                <a:latin typeface="Arial" panose="020B0604020202020204" pitchFamily="34" charset="0"/>
                <a:cs typeface="Arial" panose="020B0604020202020204" pitchFamily="34" charset="0"/>
              </a:rPr>
              <a:t>¿EXISTEN LOS RESULTADOS DESEADOS? </a:t>
            </a:r>
            <a:r>
              <a:rPr lang="es-ES" sz="1800" dirty="0" smtClean="0">
                <a:solidFill>
                  <a:srgbClr val="0B0BB5"/>
                </a:solidFill>
                <a:latin typeface="Arial" panose="020B0604020202020204" pitchFamily="34" charset="0"/>
                <a:cs typeface="Arial" panose="020B0604020202020204" pitchFamily="34" charset="0"/>
              </a:rPr>
              <a:t>NO, FALTA MUCHO PARA LLEGAR A LA EXCELENCIA</a:t>
            </a:r>
            <a:r>
              <a:rPr lang="es-ES" sz="1800" dirty="0" smtClean="0">
                <a:latin typeface="Arial" panose="020B0604020202020204" pitchFamily="34" charset="0"/>
                <a:cs typeface="Arial" panose="020B0604020202020204" pitchFamily="34" charset="0"/>
              </a:rPr>
              <a:t>.</a:t>
            </a:r>
          </a:p>
          <a:p>
            <a:pPr lvl="0" algn="just">
              <a:lnSpc>
                <a:spcPct val="150000"/>
              </a:lnSpc>
            </a:pPr>
            <a:r>
              <a:rPr lang="es-ES" sz="1800" b="1" dirty="0" smtClean="0">
                <a:latin typeface="Arial" panose="020B0604020202020204" pitchFamily="34" charset="0"/>
                <a:cs typeface="Arial" panose="020B0604020202020204" pitchFamily="34" charset="0"/>
              </a:rPr>
              <a:t>¿SE JUSTIFICA UNA NUEVA PROPUESTA DE MEJORAMIENTO Y/O REDISEÑO DE LA AGENDA DE SEGURIDAD CIUDADANA PARA EL DMQ, BAJO LOS PARÁMETROS DE OBJETIVIDAD Y APLICACIÓN? </a:t>
            </a:r>
            <a:r>
              <a:rPr lang="es-ES" sz="1800" dirty="0" smtClean="0">
                <a:solidFill>
                  <a:srgbClr val="0B0BB5"/>
                </a:solidFill>
                <a:latin typeface="Arial" panose="020B0604020202020204" pitchFamily="34" charset="0"/>
                <a:cs typeface="Arial" panose="020B0604020202020204" pitchFamily="34" charset="0"/>
              </a:rPr>
              <a:t>SI, SE DEBE REALIZAR UNA NUEVA PROPUESTA.</a:t>
            </a:r>
          </a:p>
          <a:p>
            <a:pPr algn="just">
              <a:lnSpc>
                <a:spcPct val="150000"/>
              </a:lnSpc>
            </a:pPr>
            <a:r>
              <a:rPr lang="es-ES" sz="1800" dirty="0" smtClean="0">
                <a:solidFill>
                  <a:schemeClr val="tx1"/>
                </a:solidFill>
                <a:latin typeface="Arial" panose="020B0604020202020204" pitchFamily="34" charset="0"/>
                <a:cs typeface="Arial" panose="020B0604020202020204" pitchFamily="34" charset="0"/>
              </a:rPr>
              <a:t>EN TÉRMINOS GENERALES LOS ÍNDICES DE VIOLENCIA Y DELINCUENCIA EN EL DMQ SON AUN ALTOS, SIN EMBARGO EN RELACIÓN A OTROS PAÍSES ALGUNOS DE ELLOS TIENDEN A UNA NOTABLE DISMINUCIÓN. </a:t>
            </a: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17</a:t>
            </a:fld>
            <a:endParaRPr lang="es-ES"/>
          </a:p>
        </p:txBody>
      </p:sp>
    </p:spTree>
    <p:extLst>
      <p:ext uri="{BB962C8B-B14F-4D97-AF65-F5344CB8AC3E}">
        <p14:creationId xmlns:p14="http://schemas.microsoft.com/office/powerpoint/2010/main" val="426139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90331" y="159027"/>
            <a:ext cx="11277600" cy="821634"/>
          </a:xfrm>
        </p:spPr>
        <p:txBody>
          <a:bodyPr>
            <a:normAutofit fontScale="90000"/>
          </a:bodyPr>
          <a:lstStyle/>
          <a:p>
            <a:pPr algn="l"/>
            <a:r>
              <a:rPr lang="es-EC" sz="2600" dirty="0" smtClean="0">
                <a:latin typeface="Arial" panose="020B0604020202020204" pitchFamily="34" charset="0"/>
                <a:cs typeface="Arial" panose="020B0604020202020204" pitchFamily="34" charset="0"/>
              </a:rPr>
              <a:t>CONCLUSIONES SOBRE </a:t>
            </a:r>
            <a:r>
              <a:rPr lang="es-ES" sz="2600" dirty="0">
                <a:latin typeface="Arial" panose="020B0604020202020204" pitchFamily="34" charset="0"/>
                <a:cs typeface="Arial" panose="020B0604020202020204" pitchFamily="34" charset="0"/>
              </a:rPr>
              <a:t>LA </a:t>
            </a:r>
            <a:r>
              <a:rPr lang="es-ES" sz="2600" dirty="0" smtClean="0">
                <a:latin typeface="Arial" panose="020B0604020202020204" pitchFamily="34" charset="0"/>
                <a:cs typeface="Arial" panose="020B0604020202020204" pitchFamily="34" charset="0"/>
              </a:rPr>
              <a:t>APLICACIÓN Y EJECUCIÓN DE LA AGENDA </a:t>
            </a:r>
            <a:r>
              <a:rPr lang="es-ES" sz="2600" dirty="0">
                <a:latin typeface="Arial" panose="020B0604020202020204" pitchFamily="34" charset="0"/>
                <a:cs typeface="Arial" panose="020B0604020202020204" pitchFamily="34" charset="0"/>
              </a:rPr>
              <a:t>DE SEGURIDAD CIUDADANA PARA EL DMQ 2010</a:t>
            </a:r>
            <a:r>
              <a:rPr lang="es-ES" sz="2600" dirty="0" smtClean="0">
                <a:latin typeface="Arial" panose="020B0604020202020204" pitchFamily="34" charset="0"/>
                <a:cs typeface="Arial" panose="020B0604020202020204" pitchFamily="34" charset="0"/>
              </a:rPr>
              <a:t>.-</a:t>
            </a:r>
            <a:endParaRPr lang="es-ES" sz="26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490331" y="1192696"/>
            <a:ext cx="11277600" cy="5314120"/>
          </a:xfrm>
        </p:spPr>
        <p:txBody>
          <a:bodyPr>
            <a:noAutofit/>
          </a:bodyPr>
          <a:lstStyle/>
          <a:p>
            <a:pPr marL="342900" indent="-342900" algn="just">
              <a:lnSpc>
                <a:spcPct val="150000"/>
              </a:lnSpc>
              <a:buFont typeface="Wingdings" panose="05000000000000000000" pitchFamily="2" charset="2"/>
              <a:buChar char="ü"/>
            </a:pPr>
            <a:r>
              <a:rPr lang="es-ES" sz="2000" dirty="0" smtClean="0">
                <a:solidFill>
                  <a:schemeClr val="tx1"/>
                </a:solidFill>
                <a:latin typeface="Arial" panose="020B0604020202020204" pitchFamily="34" charset="0"/>
                <a:cs typeface="Arial" panose="020B0604020202020204" pitchFamily="34" charset="0"/>
              </a:rPr>
              <a:t>TODOS LOS PLANES ZONALES Y LOCALES DE SEGURIDAD CIUDADANA DEL DMQ SE TRABAJARON BAJO LOS LINEAMIENTOS DE LA AGENDA DE SEGURIDAD CIUDADANA PARA DMQ; ANALÍTICAMENTE SE CUMPLIÓ EL TRABAJO EN UN 70% DE OPERATIVIDAD Y SEGÚN LOS RESULTADOS SE OBTUVO UN 60% DE EFECTIVIDAD.</a:t>
            </a:r>
          </a:p>
          <a:p>
            <a:pPr marL="342900" indent="-342900" algn="just">
              <a:lnSpc>
                <a:spcPct val="150000"/>
              </a:lnSpc>
              <a:buFont typeface="Wingdings" panose="05000000000000000000" pitchFamily="2" charset="2"/>
              <a:buChar char="ü"/>
            </a:pPr>
            <a:r>
              <a:rPr lang="es-ES" sz="2000" dirty="0" smtClean="0">
                <a:solidFill>
                  <a:schemeClr val="tx1"/>
                </a:solidFill>
                <a:latin typeface="Arial" panose="020B0604020202020204" pitchFamily="34" charset="0"/>
                <a:cs typeface="Arial" panose="020B0604020202020204" pitchFamily="34" charset="0"/>
              </a:rPr>
              <a:t>SE CONTÓ CON LOS RECURSOS HUMANOS, ECONÓMICOS, LOGÍSTICOS Y SE EQUIPÓ A LA POLICÍA COMUNITARIA, SE CONSTRUYERON Y READECUARON 304 UPC, 2 UVC Y 15 UVC MÓVILES.</a:t>
            </a:r>
          </a:p>
          <a:p>
            <a:pPr marL="342900" indent="-342900" algn="just">
              <a:lnSpc>
                <a:spcPct val="150000"/>
              </a:lnSpc>
              <a:buFont typeface="Wingdings" panose="05000000000000000000" pitchFamily="2" charset="2"/>
              <a:buChar char="ü"/>
            </a:pPr>
            <a:r>
              <a:rPr lang="es-ES" sz="2000" dirty="0" smtClean="0">
                <a:solidFill>
                  <a:schemeClr val="tx1"/>
                </a:solidFill>
                <a:latin typeface="Arial" panose="020B0604020202020204" pitchFamily="34" charset="0"/>
                <a:cs typeface="Arial" panose="020B0604020202020204" pitchFamily="34" charset="0"/>
              </a:rPr>
              <a:t>SE MANTUVO LA PRIORIDAD A LA PARTICIPACIÓN Y CONVIVENCIA CIUDADANA, CREANDO LAS ESCUELAS CIUDADANAS DE SEGURIDAD (ECS), SE CONFORMARON Y CAPACITARON 9 CONSEJOS ZONALES DE SEGURIDAD Y 1.900 COMITÉS DE SEGURIDAD Y BRIGADAS DE RIESGOS EN TODO EL DMQ. </a:t>
            </a: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18</a:t>
            </a:fld>
            <a:endParaRPr lang="es-ES"/>
          </a:p>
        </p:txBody>
      </p:sp>
    </p:spTree>
    <p:extLst>
      <p:ext uri="{BB962C8B-B14F-4D97-AF65-F5344CB8AC3E}">
        <p14:creationId xmlns:p14="http://schemas.microsoft.com/office/powerpoint/2010/main" val="396454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90331" y="159027"/>
            <a:ext cx="11277600" cy="702364"/>
          </a:xfrm>
        </p:spPr>
        <p:txBody>
          <a:bodyPr>
            <a:normAutofit fontScale="90000"/>
          </a:bodyPr>
          <a:lstStyle/>
          <a:p>
            <a:pPr algn="l"/>
            <a:r>
              <a:rPr lang="es-EC" sz="2600" dirty="0">
                <a:latin typeface="Arial" panose="020B0604020202020204" pitchFamily="34" charset="0"/>
                <a:cs typeface="Arial" panose="020B0604020202020204" pitchFamily="34" charset="0"/>
              </a:rPr>
              <a:t>CONCLUSIONES SOBRE </a:t>
            </a:r>
            <a:r>
              <a:rPr lang="es-ES" sz="2600" dirty="0">
                <a:latin typeface="Arial" panose="020B0604020202020204" pitchFamily="34" charset="0"/>
                <a:cs typeface="Arial" panose="020B0604020202020204" pitchFamily="34" charset="0"/>
              </a:rPr>
              <a:t>LA APLICACIÓN Y EJECUCIÓN DE LA AGENDA DE SEGURIDAD CIUDADANA PARA EL DMQ 2010.-</a:t>
            </a:r>
          </a:p>
        </p:txBody>
      </p:sp>
      <p:sp>
        <p:nvSpPr>
          <p:cNvPr id="3" name="Subtítulo 2"/>
          <p:cNvSpPr>
            <a:spLocks noGrp="1"/>
          </p:cNvSpPr>
          <p:nvPr>
            <p:ph type="subTitle" idx="1"/>
          </p:nvPr>
        </p:nvSpPr>
        <p:spPr>
          <a:xfrm>
            <a:off x="490331" y="861391"/>
            <a:ext cx="11277600" cy="5645425"/>
          </a:xfrm>
        </p:spPr>
        <p:txBody>
          <a:bodyPr>
            <a:noAutofit/>
          </a:bodyPr>
          <a:lstStyle/>
          <a:p>
            <a:pPr marL="285750" indent="-285750" algn="just">
              <a:lnSpc>
                <a:spcPct val="150000"/>
              </a:lnSpc>
              <a:buFont typeface="Wingdings" panose="05000000000000000000" pitchFamily="2" charset="2"/>
              <a:buChar char="ü"/>
            </a:pPr>
            <a:r>
              <a:rPr lang="es-ES" sz="1800" dirty="0" smtClean="0">
                <a:solidFill>
                  <a:schemeClr val="tx1"/>
                </a:solidFill>
                <a:latin typeface="Arial" panose="020B0604020202020204" pitchFamily="34" charset="0"/>
                <a:cs typeface="Arial" panose="020B0604020202020204" pitchFamily="34" charset="0"/>
              </a:rPr>
              <a:t>SE TRABAJÓ COORDINADAMENTE EN LAS NUEVE ADMINISTRACIONES ZONALES Y SE CONSTRUYERON UN TOTAL DE 4.966 OBRAS, ENTRE: MOVILIDAD SUSTENTABLE, RED DISTRITAL DE CENTRALIDADES URBANAS Y RURALES, RED DISTRITAL DE ESPACIO PÚBLICO Y ÁREAS VERDES, ÁREAS PROTEGIDAS Y CORREDORES ECOLÓGICOS, DESARROLLO URBANO Y RURAL, SERVICIOS PÚBLICOS, QUITO ACCESIBLE PARA CIUDADANOS Y CIUDADANAS, HISTORIA, CULTURA, PATRIMONIO Y DIVERSIDAD, QUITO PRODUCTIVO Y SOLIDARIO, QUITO PARTICIPATIVO Y DEMOCRÁTICO Y UNA INSTITUCIONALIDAD EFICIENTE ESPACIOS PÚBLICOS SEGUROS DEL DMQ. </a:t>
            </a:r>
          </a:p>
          <a:p>
            <a:pPr marL="285750" indent="-285750" algn="just">
              <a:lnSpc>
                <a:spcPct val="150000"/>
              </a:lnSpc>
              <a:buFont typeface="Wingdings" panose="05000000000000000000" pitchFamily="2" charset="2"/>
              <a:buChar char="ü"/>
            </a:pPr>
            <a:r>
              <a:rPr lang="es-ES" sz="1800" dirty="0" smtClean="0">
                <a:solidFill>
                  <a:schemeClr val="tx1"/>
                </a:solidFill>
                <a:latin typeface="Arial" panose="020B0604020202020204" pitchFamily="34" charset="0"/>
                <a:cs typeface="Arial" panose="020B0604020202020204" pitchFamily="34" charset="0"/>
              </a:rPr>
              <a:t>SE TRABAJA BAJO LA DIRECCIÓN DOCTRINAL NACIONAL E INTERNACIONAL DEL SISTEMA ESTANDARIZADO DE INDICADORES SOBRE VIOLENCIA Y CRIMINALIDAD A TRAVÉS DEL ANÁLISIS EXPLORATORIO UNIVARIANTE Y MULTIVARIANTE DE VARIABLES DE SEGURIDAD Y RIESGO, TAREA QUE LA REALIZA EFECTIVAMENTE EL OBSERVATORIO METROPOLITANO DE SEGURIDAD CIUDADANA DEL DMQ, PARA UNA MEJOR COMPRESIÓN Y DESCIFRADO DE LOS ÍNDICES DE INSEGURIDAD.</a:t>
            </a:r>
            <a:endParaRPr lang="es-ES" sz="1800" dirty="0">
              <a:solidFill>
                <a:schemeClr val="tx1"/>
              </a:solidFill>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19</a:t>
            </a:fld>
            <a:endParaRPr lang="es-ES"/>
          </a:p>
        </p:txBody>
      </p:sp>
    </p:spTree>
    <p:extLst>
      <p:ext uri="{BB962C8B-B14F-4D97-AF65-F5344CB8AC3E}">
        <p14:creationId xmlns:p14="http://schemas.microsoft.com/office/powerpoint/2010/main" val="219598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57130" y="0"/>
            <a:ext cx="9144000" cy="543339"/>
          </a:xfrm>
        </p:spPr>
        <p:txBody>
          <a:bodyPr>
            <a:normAutofit/>
          </a:bodyPr>
          <a:lstStyle/>
          <a:p>
            <a:r>
              <a:rPr lang="es-EC" sz="2800" dirty="0" smtClean="0">
                <a:latin typeface="Arial" panose="020B0604020202020204" pitchFamily="34" charset="0"/>
                <a:cs typeface="Arial" panose="020B0604020202020204" pitchFamily="34" charset="0"/>
              </a:rPr>
              <a:t>TEMARIO</a:t>
            </a:r>
            <a:endParaRPr lang="es-ES" sz="28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728870" y="622851"/>
            <a:ext cx="10946295" cy="5963478"/>
          </a:xfrm>
        </p:spPr>
        <p:txBody>
          <a:bodyPr>
            <a:noAutofit/>
          </a:bodyPr>
          <a:lstStyle/>
          <a:p>
            <a:pPr algn="just">
              <a:lnSpc>
                <a:spcPct val="100000"/>
              </a:lnSpc>
            </a:pPr>
            <a:r>
              <a:rPr lang="es-EC" sz="2000" dirty="0">
                <a:solidFill>
                  <a:schemeClr val="tx1"/>
                </a:solidFill>
                <a:latin typeface="Arial" panose="020B0604020202020204" pitchFamily="34" charset="0"/>
                <a:cs typeface="Arial" panose="020B0604020202020204" pitchFamily="34" charset="0"/>
              </a:rPr>
              <a:t>INTRODUCCIÓN</a:t>
            </a:r>
            <a:r>
              <a:rPr lang="es-EC" sz="2000" dirty="0" smtClean="0">
                <a:solidFill>
                  <a:schemeClr val="tx1"/>
                </a:solidFill>
                <a:latin typeface="Arial" panose="020B0604020202020204" pitchFamily="34" charset="0"/>
                <a:cs typeface="Arial" panose="020B0604020202020204" pitchFamily="34" charset="0"/>
              </a:rPr>
              <a:t>.</a:t>
            </a:r>
            <a:endParaRPr lang="es-EC" sz="2000" dirty="0">
              <a:solidFill>
                <a:schemeClr val="tx1"/>
              </a:solidFill>
              <a:latin typeface="Arial" panose="020B0604020202020204" pitchFamily="34" charset="0"/>
              <a:cs typeface="Arial" panose="020B0604020202020204" pitchFamily="34" charset="0"/>
            </a:endParaRPr>
          </a:p>
          <a:p>
            <a:pPr algn="just">
              <a:lnSpc>
                <a:spcPct val="100000"/>
              </a:lnSpc>
            </a:pPr>
            <a:r>
              <a:rPr lang="es-EC" sz="2000" dirty="0">
                <a:solidFill>
                  <a:schemeClr val="tx1"/>
                </a:solidFill>
                <a:latin typeface="Arial" panose="020B0604020202020204" pitchFamily="34" charset="0"/>
                <a:cs typeface="Arial" panose="020B0604020202020204" pitchFamily="34" charset="0"/>
              </a:rPr>
              <a:t>BASE LEGAL Y PARTICIPACIÓN INTERINSTITUCIONAL</a:t>
            </a:r>
            <a:r>
              <a:rPr lang="es-EC" sz="2000" dirty="0" smtClean="0">
                <a:solidFill>
                  <a:schemeClr val="tx1"/>
                </a:solidFill>
                <a:latin typeface="Arial" panose="020B0604020202020204" pitchFamily="34" charset="0"/>
                <a:cs typeface="Arial" panose="020B0604020202020204" pitchFamily="34" charset="0"/>
              </a:rPr>
              <a:t>.</a:t>
            </a:r>
            <a:endParaRPr lang="es-EC" sz="2000" dirty="0">
              <a:solidFill>
                <a:schemeClr val="tx1"/>
              </a:solidFill>
              <a:latin typeface="Arial" panose="020B0604020202020204" pitchFamily="34" charset="0"/>
              <a:cs typeface="Arial" panose="020B0604020202020204" pitchFamily="34" charset="0"/>
            </a:endParaRPr>
          </a:p>
          <a:p>
            <a:pPr algn="just">
              <a:lnSpc>
                <a:spcPct val="100000"/>
              </a:lnSpc>
            </a:pPr>
            <a:r>
              <a:rPr lang="es-EC" sz="2000" dirty="0">
                <a:solidFill>
                  <a:schemeClr val="tx1"/>
                </a:solidFill>
                <a:latin typeface="Arial" panose="020B0604020202020204" pitchFamily="34" charset="0"/>
                <a:cs typeface="Arial" panose="020B0604020202020204" pitchFamily="34" charset="0"/>
              </a:rPr>
              <a:t>METODOLOGÍA DE LA INVESTIGACIÓN</a:t>
            </a:r>
            <a:r>
              <a:rPr lang="es-EC" sz="2000" dirty="0" smtClean="0">
                <a:solidFill>
                  <a:schemeClr val="tx1"/>
                </a:solidFill>
                <a:latin typeface="Arial" panose="020B0604020202020204" pitchFamily="34" charset="0"/>
                <a:cs typeface="Arial" panose="020B0604020202020204" pitchFamily="34" charset="0"/>
              </a:rPr>
              <a:t>.</a:t>
            </a:r>
            <a:endParaRPr lang="es-EC" sz="2000" dirty="0">
              <a:solidFill>
                <a:schemeClr val="tx1"/>
              </a:solidFill>
              <a:latin typeface="Arial" panose="020B0604020202020204" pitchFamily="34" charset="0"/>
              <a:cs typeface="Arial" panose="020B0604020202020204" pitchFamily="34" charset="0"/>
            </a:endParaRPr>
          </a:p>
          <a:p>
            <a:pPr algn="just">
              <a:lnSpc>
                <a:spcPct val="100000"/>
              </a:lnSpc>
            </a:pPr>
            <a:r>
              <a:rPr lang="es-EC" sz="2000" dirty="0">
                <a:solidFill>
                  <a:schemeClr val="tx1"/>
                </a:solidFill>
                <a:latin typeface="Arial" panose="020B0604020202020204" pitchFamily="34" charset="0"/>
                <a:cs typeface="Arial" panose="020B0604020202020204" pitchFamily="34" charset="0"/>
              </a:rPr>
              <a:t>PRINCIPALES PROBLEMAS DE INSEGURIDAD EN EL DMQ</a:t>
            </a:r>
            <a:r>
              <a:rPr lang="es-EC" sz="2000" dirty="0" smtClean="0">
                <a:solidFill>
                  <a:schemeClr val="tx1"/>
                </a:solidFill>
                <a:latin typeface="Arial" panose="020B0604020202020204" pitchFamily="34" charset="0"/>
                <a:cs typeface="Arial" panose="020B0604020202020204" pitchFamily="34" charset="0"/>
              </a:rPr>
              <a:t>.</a:t>
            </a:r>
            <a:endParaRPr lang="es-EC" sz="2000" dirty="0">
              <a:solidFill>
                <a:schemeClr val="tx1"/>
              </a:solidFill>
              <a:latin typeface="Arial" panose="020B0604020202020204" pitchFamily="34" charset="0"/>
              <a:cs typeface="Arial" panose="020B0604020202020204" pitchFamily="34" charset="0"/>
            </a:endParaRPr>
          </a:p>
          <a:p>
            <a:pPr algn="just">
              <a:lnSpc>
                <a:spcPct val="100000"/>
              </a:lnSpc>
            </a:pPr>
            <a:r>
              <a:rPr lang="es-EC" sz="2000" dirty="0">
                <a:solidFill>
                  <a:schemeClr val="tx1"/>
                </a:solidFill>
                <a:latin typeface="Arial" panose="020B0604020202020204" pitchFamily="34" charset="0"/>
                <a:cs typeface="Arial" panose="020B0604020202020204" pitchFamily="34" charset="0"/>
              </a:rPr>
              <a:t>AGENDA DE SEGURIDAD CIUDADANA PARA EL </a:t>
            </a:r>
            <a:r>
              <a:rPr lang="es-EC" sz="2000" dirty="0" smtClean="0">
                <a:solidFill>
                  <a:schemeClr val="tx1"/>
                </a:solidFill>
                <a:latin typeface="Arial" panose="020B0604020202020204" pitchFamily="34" charset="0"/>
                <a:cs typeface="Arial" panose="020B0604020202020204" pitchFamily="34" charset="0"/>
              </a:rPr>
              <a:t>DMQ 2010.</a:t>
            </a:r>
            <a:endParaRPr lang="es-EC" sz="2000" dirty="0">
              <a:solidFill>
                <a:schemeClr val="tx1"/>
              </a:solidFill>
              <a:latin typeface="Arial" panose="020B0604020202020204" pitchFamily="34" charset="0"/>
              <a:cs typeface="Arial" panose="020B0604020202020204" pitchFamily="34" charset="0"/>
            </a:endParaRPr>
          </a:p>
          <a:p>
            <a:pPr algn="just">
              <a:lnSpc>
                <a:spcPct val="100000"/>
              </a:lnSpc>
            </a:pPr>
            <a:r>
              <a:rPr lang="es-ES" sz="2000" dirty="0">
                <a:solidFill>
                  <a:schemeClr val="tx1"/>
                </a:solidFill>
                <a:latin typeface="Arial" panose="020B0604020202020204" pitchFamily="34" charset="0"/>
                <a:cs typeface="Arial" panose="020B0604020202020204" pitchFamily="34" charset="0"/>
              </a:rPr>
              <a:t>LÍNEAS TEMÁTICAS DE LA AGENDA DE SEGURIDAD CIUDADANA PARA EL DMQ 2010</a:t>
            </a:r>
            <a:r>
              <a:rPr lang="es-ES" sz="2000" dirty="0" smtClean="0">
                <a:solidFill>
                  <a:schemeClr val="tx1"/>
                </a:solidFill>
                <a:latin typeface="Arial" panose="020B0604020202020204" pitchFamily="34" charset="0"/>
                <a:cs typeface="Arial" panose="020B0604020202020204" pitchFamily="34" charset="0"/>
              </a:rPr>
              <a:t>.</a:t>
            </a:r>
            <a:endParaRPr lang="es-EC" sz="2000" dirty="0">
              <a:solidFill>
                <a:schemeClr val="tx1"/>
              </a:solidFill>
              <a:latin typeface="Arial" panose="020B0604020202020204" pitchFamily="34" charset="0"/>
              <a:cs typeface="Arial" panose="020B0604020202020204" pitchFamily="34" charset="0"/>
            </a:endParaRPr>
          </a:p>
          <a:p>
            <a:pPr algn="just">
              <a:lnSpc>
                <a:spcPct val="100000"/>
              </a:lnSpc>
            </a:pPr>
            <a:r>
              <a:rPr lang="es-EC" sz="2000" dirty="0">
                <a:solidFill>
                  <a:schemeClr val="tx1"/>
                </a:solidFill>
                <a:latin typeface="Arial" panose="020B0604020202020204" pitchFamily="34" charset="0"/>
                <a:cs typeface="Arial" panose="020B0604020202020204" pitchFamily="34" charset="0"/>
              </a:rPr>
              <a:t>POLÍTICAS Y PLAN DE </a:t>
            </a:r>
            <a:r>
              <a:rPr lang="es-EC" sz="2000" dirty="0" smtClean="0">
                <a:solidFill>
                  <a:schemeClr val="tx1"/>
                </a:solidFill>
                <a:latin typeface="Arial" panose="020B0604020202020204" pitchFamily="34" charset="0"/>
                <a:cs typeface="Arial" panose="020B0604020202020204" pitchFamily="34" charset="0"/>
              </a:rPr>
              <a:t>ACCIÓN, </a:t>
            </a:r>
            <a:r>
              <a:rPr lang="es-ES" sz="2000" dirty="0">
                <a:solidFill>
                  <a:schemeClr val="tx1"/>
                </a:solidFill>
                <a:latin typeface="Arial" panose="020B0604020202020204" pitchFamily="34" charset="0"/>
                <a:cs typeface="Arial" panose="020B0604020202020204" pitchFamily="34" charset="0"/>
              </a:rPr>
              <a:t>LÍNEAS TEMÁTICAS</a:t>
            </a:r>
            <a:r>
              <a:rPr lang="es-ES" sz="2000" dirty="0" smtClean="0">
                <a:solidFill>
                  <a:schemeClr val="tx1"/>
                </a:solidFill>
                <a:latin typeface="Arial" panose="020B0604020202020204" pitchFamily="34" charset="0"/>
                <a:cs typeface="Arial" panose="020B0604020202020204" pitchFamily="34" charset="0"/>
              </a:rPr>
              <a:t>.</a:t>
            </a:r>
            <a:endParaRPr lang="es-ES" sz="2000" dirty="0">
              <a:solidFill>
                <a:schemeClr val="tx1"/>
              </a:solidFill>
              <a:latin typeface="Arial" panose="020B0604020202020204" pitchFamily="34" charset="0"/>
              <a:cs typeface="Arial" panose="020B0604020202020204" pitchFamily="34" charset="0"/>
            </a:endParaRPr>
          </a:p>
          <a:p>
            <a:pPr algn="just">
              <a:lnSpc>
                <a:spcPct val="100000"/>
              </a:lnSpc>
            </a:pPr>
            <a:r>
              <a:rPr lang="es-EC" sz="2000" dirty="0">
                <a:solidFill>
                  <a:schemeClr val="tx1"/>
                </a:solidFill>
                <a:latin typeface="Arial" panose="020B0604020202020204" pitchFamily="34" charset="0"/>
                <a:cs typeface="Arial" panose="020B0604020202020204" pitchFamily="34" charset="0"/>
              </a:rPr>
              <a:t>EVALUACIÓN DE RESULTADOS</a:t>
            </a:r>
            <a:r>
              <a:rPr lang="es-EC" sz="2000" dirty="0" smtClean="0">
                <a:solidFill>
                  <a:schemeClr val="tx1"/>
                </a:solidFill>
                <a:latin typeface="Arial" panose="020B0604020202020204" pitchFamily="34" charset="0"/>
                <a:cs typeface="Arial" panose="020B0604020202020204" pitchFamily="34" charset="0"/>
              </a:rPr>
              <a:t>.</a:t>
            </a:r>
          </a:p>
          <a:p>
            <a:pPr algn="just">
              <a:lnSpc>
                <a:spcPct val="100000"/>
              </a:lnSpc>
            </a:pPr>
            <a:r>
              <a:rPr lang="es-EC" sz="2000" dirty="0">
                <a:solidFill>
                  <a:schemeClr val="tx1"/>
                </a:solidFill>
                <a:latin typeface="Arial" panose="020B0604020202020204" pitchFamily="34" charset="0"/>
                <a:cs typeface="Arial" panose="020B0604020202020204" pitchFamily="34" charset="0"/>
              </a:rPr>
              <a:t>CONCLUSIONES </a:t>
            </a:r>
            <a:r>
              <a:rPr lang="es-EC" sz="2000" dirty="0" smtClean="0">
                <a:solidFill>
                  <a:schemeClr val="tx1"/>
                </a:solidFill>
                <a:latin typeface="Arial" panose="020B0604020202020204" pitchFamily="34" charset="0"/>
                <a:cs typeface="Arial" panose="020B0604020202020204" pitchFamily="34" charset="0"/>
              </a:rPr>
              <a:t>Y RECOMENDACIONES SOBRE </a:t>
            </a:r>
            <a:r>
              <a:rPr lang="es-ES" sz="2000" dirty="0">
                <a:solidFill>
                  <a:schemeClr val="tx1"/>
                </a:solidFill>
                <a:latin typeface="Arial" panose="020B0604020202020204" pitchFamily="34" charset="0"/>
                <a:cs typeface="Arial" panose="020B0604020202020204" pitchFamily="34" charset="0"/>
              </a:rPr>
              <a:t>LA APLICACIÓN Y EJECUCIÓN DE LA AGENDA DE SEGURIDAD CIUDADANA PARA EL DMQ </a:t>
            </a:r>
            <a:r>
              <a:rPr lang="es-ES" sz="2000" dirty="0" smtClean="0">
                <a:solidFill>
                  <a:schemeClr val="tx1"/>
                </a:solidFill>
                <a:latin typeface="Arial" panose="020B0604020202020204" pitchFamily="34" charset="0"/>
                <a:cs typeface="Arial" panose="020B0604020202020204" pitchFamily="34" charset="0"/>
              </a:rPr>
              <a:t>2010.</a:t>
            </a:r>
          </a:p>
          <a:p>
            <a:pPr algn="just">
              <a:lnSpc>
                <a:spcPct val="100000"/>
              </a:lnSpc>
            </a:pPr>
            <a:r>
              <a:rPr lang="es-EC" sz="2000" dirty="0" smtClean="0">
                <a:solidFill>
                  <a:schemeClr val="tx1"/>
                </a:solidFill>
                <a:latin typeface="Arial" panose="020B0604020202020204" pitchFamily="34" charset="0"/>
                <a:cs typeface="Arial" panose="020B0604020202020204" pitchFamily="34" charset="0"/>
              </a:rPr>
              <a:t>PROPUESTA </a:t>
            </a:r>
            <a:r>
              <a:rPr lang="es-EC" sz="2000" dirty="0">
                <a:solidFill>
                  <a:schemeClr val="tx1"/>
                </a:solidFill>
                <a:latin typeface="Arial" panose="020B0604020202020204" pitchFamily="34" charset="0"/>
                <a:cs typeface="Arial" panose="020B0604020202020204" pitchFamily="34" charset="0"/>
              </a:rPr>
              <a:t>DE MEJORAMIENTO</a:t>
            </a:r>
            <a:r>
              <a:rPr lang="es-EC" sz="2000" dirty="0" smtClean="0">
                <a:solidFill>
                  <a:schemeClr val="tx1"/>
                </a:solidFill>
                <a:latin typeface="Arial" panose="020B0604020202020204" pitchFamily="34" charset="0"/>
                <a:cs typeface="Arial" panose="020B0604020202020204" pitchFamily="34" charset="0"/>
              </a:rPr>
              <a:t>.</a:t>
            </a:r>
          </a:p>
          <a:p>
            <a:pPr algn="just">
              <a:lnSpc>
                <a:spcPct val="100000"/>
              </a:lnSpc>
            </a:pPr>
            <a:r>
              <a:rPr lang="es-ES" sz="2000" dirty="0">
                <a:solidFill>
                  <a:schemeClr val="tx1"/>
                </a:solidFill>
                <a:latin typeface="Arial" panose="020B0604020202020204" pitchFamily="34" charset="0"/>
                <a:cs typeface="Arial" panose="020B0604020202020204" pitchFamily="34" charset="0"/>
              </a:rPr>
              <a:t>PROPÓSITO Y METAS</a:t>
            </a:r>
            <a:r>
              <a:rPr lang="es-ES" sz="2000" dirty="0" smtClean="0">
                <a:solidFill>
                  <a:schemeClr val="tx1"/>
                </a:solidFill>
                <a:latin typeface="Arial" panose="020B0604020202020204" pitchFamily="34" charset="0"/>
                <a:cs typeface="Arial" panose="020B0604020202020204" pitchFamily="34" charset="0"/>
              </a:rPr>
              <a:t>. </a:t>
            </a:r>
          </a:p>
          <a:p>
            <a:pPr algn="just">
              <a:lnSpc>
                <a:spcPct val="100000"/>
              </a:lnSpc>
            </a:pPr>
            <a:r>
              <a:rPr lang="es-EC" sz="2000" dirty="0">
                <a:solidFill>
                  <a:schemeClr val="tx1"/>
                </a:solidFill>
                <a:latin typeface="Arial" panose="020B0604020202020204" pitchFamily="34" charset="0"/>
                <a:cs typeface="Arial" panose="020B0604020202020204" pitchFamily="34" charset="0"/>
              </a:rPr>
              <a:t>RECOMENDACIONES DE LA PROPUESTA</a:t>
            </a:r>
            <a:r>
              <a:rPr lang="es-EC" sz="2000" dirty="0" smtClean="0">
                <a:solidFill>
                  <a:schemeClr val="tx1"/>
                </a:solidFill>
                <a:latin typeface="Arial" panose="020B0604020202020204" pitchFamily="34" charset="0"/>
                <a:cs typeface="Arial" panose="020B0604020202020204" pitchFamily="34" charset="0"/>
              </a:rPr>
              <a:t>.</a:t>
            </a:r>
            <a:endParaRPr lang="es-EC" sz="2000" dirty="0">
              <a:solidFill>
                <a:schemeClr val="tx1"/>
              </a:solidFill>
              <a:latin typeface="Arial" panose="020B0604020202020204" pitchFamily="34" charset="0"/>
              <a:cs typeface="Arial" panose="020B0604020202020204" pitchFamily="34" charset="0"/>
            </a:endParaRPr>
          </a:p>
          <a:p>
            <a:pPr algn="just">
              <a:lnSpc>
                <a:spcPct val="100000"/>
              </a:lnSpc>
            </a:pPr>
            <a:r>
              <a:rPr lang="es-EC" sz="2000" dirty="0">
                <a:solidFill>
                  <a:schemeClr val="tx1"/>
                </a:solidFill>
                <a:latin typeface="Arial" panose="020B0604020202020204" pitchFamily="34" charset="0"/>
                <a:cs typeface="Arial" panose="020B0604020202020204" pitchFamily="34" charset="0"/>
              </a:rPr>
              <a:t>PREGUNTAS</a:t>
            </a:r>
            <a:r>
              <a:rPr lang="es-EC" sz="2000" dirty="0" smtClean="0">
                <a:solidFill>
                  <a:schemeClr val="tx1"/>
                </a:solidFill>
                <a:latin typeface="Arial" panose="020B0604020202020204" pitchFamily="34" charset="0"/>
                <a:cs typeface="Arial" panose="020B0604020202020204" pitchFamily="34" charset="0"/>
              </a:rPr>
              <a:t>.</a:t>
            </a:r>
            <a:endParaRPr lang="es-EC" sz="2000" dirty="0">
              <a:solidFill>
                <a:schemeClr val="tx1"/>
              </a:solidFill>
              <a:latin typeface="Arial" panose="020B0604020202020204" pitchFamily="34" charset="0"/>
              <a:cs typeface="Arial" panose="020B0604020202020204" pitchFamily="34" charset="0"/>
            </a:endParaRPr>
          </a:p>
          <a:p>
            <a:pPr algn="just">
              <a:lnSpc>
                <a:spcPct val="100000"/>
              </a:lnSpc>
            </a:pPr>
            <a:endParaRPr lang="es-ES" sz="2800" dirty="0"/>
          </a:p>
        </p:txBody>
      </p:sp>
      <p:sp>
        <p:nvSpPr>
          <p:cNvPr id="4" name="Marcador de número de diapositiva 3"/>
          <p:cNvSpPr>
            <a:spLocks noGrp="1"/>
          </p:cNvSpPr>
          <p:nvPr>
            <p:ph type="sldNum" sz="quarter" idx="12"/>
          </p:nvPr>
        </p:nvSpPr>
        <p:spPr/>
        <p:txBody>
          <a:bodyPr/>
          <a:lstStyle/>
          <a:p>
            <a:fld id="{85CEDF20-A4C5-489E-B117-DEEF9C9F9E3D}" type="slidenum">
              <a:rPr lang="es-ES" smtClean="0"/>
              <a:t>2</a:t>
            </a:fld>
            <a:endParaRPr lang="es-ES"/>
          </a:p>
        </p:txBody>
      </p:sp>
    </p:spTree>
    <p:extLst>
      <p:ext uri="{BB962C8B-B14F-4D97-AF65-F5344CB8AC3E}">
        <p14:creationId xmlns:p14="http://schemas.microsoft.com/office/powerpoint/2010/main" val="289105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75861" y="278295"/>
            <a:ext cx="11078817" cy="675862"/>
          </a:xfrm>
        </p:spPr>
        <p:txBody>
          <a:bodyPr>
            <a:normAutofit fontScale="90000"/>
          </a:bodyPr>
          <a:lstStyle/>
          <a:p>
            <a:pPr algn="l"/>
            <a:r>
              <a:rPr lang="es-EC" sz="2600" dirty="0" smtClean="0">
                <a:latin typeface="Arial" panose="020B0604020202020204" pitchFamily="34" charset="0"/>
                <a:cs typeface="Arial" panose="020B0604020202020204" pitchFamily="34" charset="0"/>
              </a:rPr>
              <a:t>RECOMENDACIONES </a:t>
            </a:r>
            <a:r>
              <a:rPr lang="es-EC" sz="2600" dirty="0">
                <a:latin typeface="Arial" panose="020B0604020202020204" pitchFamily="34" charset="0"/>
                <a:cs typeface="Arial" panose="020B0604020202020204" pitchFamily="34" charset="0"/>
              </a:rPr>
              <a:t>SOBRE </a:t>
            </a:r>
            <a:r>
              <a:rPr lang="es-ES" sz="2600" dirty="0">
                <a:latin typeface="Arial" panose="020B0604020202020204" pitchFamily="34" charset="0"/>
                <a:cs typeface="Arial" panose="020B0604020202020204" pitchFamily="34" charset="0"/>
              </a:rPr>
              <a:t>LA APLICACIÓN Y EJECUCIÓN DE LA AGENDA DE SEGURIDAD CIUDADANA PARA EL DMQ 2010.-</a:t>
            </a:r>
          </a:p>
        </p:txBody>
      </p:sp>
      <p:sp>
        <p:nvSpPr>
          <p:cNvPr id="3" name="Subtítulo 2"/>
          <p:cNvSpPr>
            <a:spLocks noGrp="1"/>
          </p:cNvSpPr>
          <p:nvPr>
            <p:ph type="subTitle" idx="1"/>
          </p:nvPr>
        </p:nvSpPr>
        <p:spPr>
          <a:xfrm>
            <a:off x="675861" y="954157"/>
            <a:ext cx="11078817" cy="5903843"/>
          </a:xfrm>
        </p:spPr>
        <p:txBody>
          <a:bodyPr>
            <a:noAutofit/>
          </a:bodyPr>
          <a:lstStyle/>
          <a:p>
            <a:pPr marL="342900" indent="-342900" algn="just">
              <a:lnSpc>
                <a:spcPct val="150000"/>
              </a:lnSpc>
              <a:buFont typeface="Wingdings" panose="05000000000000000000" pitchFamily="2" charset="2"/>
              <a:buChar char="ü"/>
            </a:pPr>
            <a:r>
              <a:rPr lang="es-ES" sz="1900" dirty="0" smtClean="0">
                <a:solidFill>
                  <a:schemeClr val="tx1"/>
                </a:solidFill>
                <a:latin typeface="Arial" panose="020B0604020202020204" pitchFamily="34" charset="0"/>
                <a:cs typeface="Arial" panose="020B0604020202020204" pitchFamily="34" charset="0"/>
              </a:rPr>
              <a:t>CONTINUAR CON EL ESQUEMA PLANIFICADO Y APORTAR NUEVAS IDEAS EN LA LUCHA CONTRA LA INSEGURIDAD EN EL DMQ. REALIZAR LA PROPUESTA DE MEJORAMIENTO A LA AGENDA DE SEGURIDAD CIUDADANA PARA EL DMQ 2010.</a:t>
            </a:r>
          </a:p>
          <a:p>
            <a:pPr marL="342900" indent="-342900" algn="just">
              <a:lnSpc>
                <a:spcPct val="150000"/>
              </a:lnSpc>
              <a:buFont typeface="Wingdings" panose="05000000000000000000" pitchFamily="2" charset="2"/>
              <a:buChar char="ü"/>
            </a:pPr>
            <a:r>
              <a:rPr lang="es-ES" sz="1900" dirty="0" smtClean="0">
                <a:solidFill>
                  <a:schemeClr val="tx1"/>
                </a:solidFill>
                <a:latin typeface="Arial" panose="020B0604020202020204" pitchFamily="34" charset="0"/>
                <a:cs typeface="Arial" panose="020B0604020202020204" pitchFamily="34" charset="0"/>
              </a:rPr>
              <a:t>APROVECHAR EL APOYO ECONÓMICO Y LOGÍSTICO DEL GOBIERNO CENTRAL Y ASEGURAR LA EXPLOTACIÓN DE LAS FORTALEZAS DE LA AGENDA DE SEGURIDAD CIUDADANA PARA EL DMQ, ESTABLECIENDO POLÍTICAS RENOVADORAS PARA APROVECHAR LAS OPORTUNIDADES DEL MUNICIPIO DEL DMQ EN LUCHA CONTRA LA VIOLENCIA Y LA CRIMINALIDAD.</a:t>
            </a:r>
          </a:p>
          <a:p>
            <a:pPr marL="342900" indent="-342900" algn="just">
              <a:lnSpc>
                <a:spcPct val="150000"/>
              </a:lnSpc>
              <a:buFont typeface="Wingdings" panose="05000000000000000000" pitchFamily="2" charset="2"/>
              <a:buChar char="ü"/>
            </a:pPr>
            <a:r>
              <a:rPr lang="es-ES" sz="1900" dirty="0" smtClean="0">
                <a:solidFill>
                  <a:schemeClr val="tx1"/>
                </a:solidFill>
                <a:latin typeface="Arial" panose="020B0604020202020204" pitchFamily="34" charset="0"/>
                <a:cs typeface="Arial" panose="020B0604020202020204" pitchFamily="34" charset="0"/>
              </a:rPr>
              <a:t>CONTINUAR TRABAJANDO EN LA PARTICIPACIÓN Y CONVIVENCIA CIUDADANA CONFORMANDO LOS CONSEJOS DE SEGURIDAD ZONAL, LOS COMITÉS DE SEGURIDAD Y BRIGADAS DE RIESGOS; JUSTIFICAR DE MEJOR MANERA LAS INVERSIONES Y LOS RECURSOS ENTREGADOS AL DMQ, Y DAR MAYOR AMPLITUD A LA INTERVENCIÓN DEL CONTROL Y DE LAS VEEDURÍAS.</a:t>
            </a:r>
            <a:endParaRPr lang="es-ES" sz="1900" dirty="0">
              <a:solidFill>
                <a:schemeClr val="tx1"/>
              </a:solidFill>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20</a:t>
            </a:fld>
            <a:endParaRPr lang="es-ES"/>
          </a:p>
        </p:txBody>
      </p:sp>
    </p:spTree>
    <p:extLst>
      <p:ext uri="{BB962C8B-B14F-4D97-AF65-F5344CB8AC3E}">
        <p14:creationId xmlns:p14="http://schemas.microsoft.com/office/powerpoint/2010/main" val="192023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83095" y="172279"/>
            <a:ext cx="11078817" cy="675860"/>
          </a:xfrm>
        </p:spPr>
        <p:txBody>
          <a:bodyPr>
            <a:normAutofit fontScale="90000"/>
          </a:bodyPr>
          <a:lstStyle/>
          <a:p>
            <a:pPr algn="l"/>
            <a:r>
              <a:rPr lang="es-EC" sz="2600" dirty="0">
                <a:latin typeface="Arial" panose="020B0604020202020204" pitchFamily="34" charset="0"/>
                <a:cs typeface="Arial" panose="020B0604020202020204" pitchFamily="34" charset="0"/>
              </a:rPr>
              <a:t>RECOMENDACIONES SOBRE </a:t>
            </a:r>
            <a:r>
              <a:rPr lang="es-ES" sz="2600" dirty="0">
                <a:latin typeface="Arial" panose="020B0604020202020204" pitchFamily="34" charset="0"/>
                <a:cs typeface="Arial" panose="020B0604020202020204" pitchFamily="34" charset="0"/>
              </a:rPr>
              <a:t>LA APLICACIÓN Y EJECUCIÓN DE LA AGENDA DE SEGURIDAD CIUDADANA PARA EL DMQ 2010.-</a:t>
            </a:r>
          </a:p>
        </p:txBody>
      </p:sp>
      <p:sp>
        <p:nvSpPr>
          <p:cNvPr id="3" name="Subtítulo 2"/>
          <p:cNvSpPr>
            <a:spLocks noGrp="1"/>
          </p:cNvSpPr>
          <p:nvPr>
            <p:ph type="subTitle" idx="1"/>
          </p:nvPr>
        </p:nvSpPr>
        <p:spPr>
          <a:xfrm>
            <a:off x="583095" y="1033669"/>
            <a:ext cx="11078817" cy="5565913"/>
          </a:xfrm>
        </p:spPr>
        <p:txBody>
          <a:bodyPr>
            <a:noAutofit/>
          </a:bodyPr>
          <a:lstStyle/>
          <a:p>
            <a:pPr marL="342900" indent="-342900" algn="just">
              <a:lnSpc>
                <a:spcPct val="150000"/>
              </a:lnSpc>
              <a:buFont typeface="Wingdings" panose="05000000000000000000" pitchFamily="2" charset="2"/>
              <a:buChar char="ü"/>
            </a:pPr>
            <a:r>
              <a:rPr lang="es-ES" sz="2000" dirty="0" smtClean="0">
                <a:solidFill>
                  <a:schemeClr val="tx1"/>
                </a:solidFill>
                <a:latin typeface="Arial" panose="020B0604020202020204" pitchFamily="34" charset="0"/>
                <a:cs typeface="Arial" panose="020B0604020202020204" pitchFamily="34" charset="0"/>
              </a:rPr>
              <a:t>IMPLEMENTAR UNA CAMPAÑA DE INFORMACIÓN, SOBRE EL TRABAJO Y LAS ACTUACIONES DE LAS AUTORIDADES GUBERNAMENTALES Y LOCALES EN MATERIA DE SEGURIDAD CIUDADANA REALIZADAS EN EL DMQ, MANTENER BIEN INFORMADO A LA CIUDADANÍA DEL DMQ.</a:t>
            </a:r>
          </a:p>
          <a:p>
            <a:pPr marL="342900" indent="-342900" algn="just">
              <a:lnSpc>
                <a:spcPct val="150000"/>
              </a:lnSpc>
              <a:buFont typeface="Wingdings" panose="05000000000000000000" pitchFamily="2" charset="2"/>
              <a:buChar char="ü"/>
            </a:pPr>
            <a:r>
              <a:rPr lang="es-ES" sz="2000" dirty="0" smtClean="0">
                <a:solidFill>
                  <a:schemeClr val="tx1"/>
                </a:solidFill>
                <a:latin typeface="Arial" panose="020B0604020202020204" pitchFamily="34" charset="0"/>
                <a:cs typeface="Arial" panose="020B0604020202020204" pitchFamily="34" charset="0"/>
              </a:rPr>
              <a:t>PROGRAMAR Y REALIZAR UNA CAMPAÑA DE COMPROMETIMIENTO DE AUTORIDADES PARA CONCIENCIAR A LA CIUDADANÍA DEL DISTRITO, ADOCTRINAR Y CAPACITAR SOBRE LA CULTURA CIUDADANA DE LA SEGURIDAD, BASADOS EN UN TRABAJO DE EQUIPO REAFIRMANDO ASÍ LA TRILOGÍA MUNICIPIO – POLICÍA - COMUNIDAD. </a:t>
            </a:r>
            <a:endParaRPr lang="es-ES" sz="1800" dirty="0">
              <a:solidFill>
                <a:schemeClr val="tx1"/>
              </a:solidFill>
            </a:endParaRP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21</a:t>
            </a:fld>
            <a:endParaRPr lang="es-ES"/>
          </a:p>
        </p:txBody>
      </p:sp>
    </p:spTree>
    <p:extLst>
      <p:ext uri="{BB962C8B-B14F-4D97-AF65-F5344CB8AC3E}">
        <p14:creationId xmlns:p14="http://schemas.microsoft.com/office/powerpoint/2010/main" val="193781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22852" y="225287"/>
            <a:ext cx="9263270" cy="516834"/>
          </a:xfrm>
        </p:spPr>
        <p:txBody>
          <a:bodyPr>
            <a:noAutofit/>
          </a:bodyPr>
          <a:lstStyle/>
          <a:p>
            <a:pPr algn="l"/>
            <a:r>
              <a:rPr lang="es-EC" sz="2600" dirty="0">
                <a:latin typeface="Arial" panose="020B0604020202020204" pitchFamily="34" charset="0"/>
                <a:cs typeface="Arial" panose="020B0604020202020204" pitchFamily="34" charset="0"/>
              </a:rPr>
              <a:t>PROPUESTA DE </a:t>
            </a:r>
            <a:r>
              <a:rPr lang="es-EC" sz="2600" dirty="0" smtClean="0">
                <a:latin typeface="Arial" panose="020B0604020202020204" pitchFamily="34" charset="0"/>
                <a:cs typeface="Arial" panose="020B0604020202020204" pitchFamily="34" charset="0"/>
              </a:rPr>
              <a:t>MEJORAMIENTO.-</a:t>
            </a:r>
            <a:endParaRPr lang="es-EC" sz="26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622852" y="728869"/>
            <a:ext cx="10946296" cy="6029740"/>
          </a:xfrm>
        </p:spPr>
        <p:txBody>
          <a:bodyPr>
            <a:noAutofit/>
          </a:bodyPr>
          <a:lstStyle/>
          <a:p>
            <a:pPr marL="342900" indent="-342900" algn="just">
              <a:lnSpc>
                <a:spcPct val="150000"/>
              </a:lnSpc>
              <a:buFont typeface="Wingdings" panose="05000000000000000000" pitchFamily="2" charset="2"/>
              <a:buChar char="ü"/>
            </a:pPr>
            <a:r>
              <a:rPr lang="es-ES" sz="1900" dirty="0">
                <a:solidFill>
                  <a:schemeClr val="tx1"/>
                </a:solidFill>
                <a:latin typeface="Arial" panose="020B0604020202020204" pitchFamily="34" charset="0"/>
                <a:cs typeface="Arial" panose="020B0604020202020204" pitchFamily="34" charset="0"/>
              </a:rPr>
              <a:t>PROCURAR OBTENER UNA REDUCCIÓN SIGNIFICATIVA DE LAS FORMAS MÁS GRAVES Y PREOCUPANTES DE LA CRIMINALIDAD Y DE LOS RIESGOS EN EL </a:t>
            </a:r>
            <a:r>
              <a:rPr lang="es-ES" sz="1900" dirty="0" smtClean="0">
                <a:solidFill>
                  <a:schemeClr val="tx1"/>
                </a:solidFill>
                <a:latin typeface="Arial" panose="020B0604020202020204" pitchFamily="34" charset="0"/>
                <a:cs typeface="Arial" panose="020B0604020202020204" pitchFamily="34" charset="0"/>
              </a:rPr>
              <a:t>DMQ.</a:t>
            </a:r>
            <a:endParaRPr lang="es-ES" sz="1900" dirty="0">
              <a:solidFill>
                <a:schemeClr val="tx1"/>
              </a:solidFill>
              <a:latin typeface="Arial" panose="020B0604020202020204" pitchFamily="34" charset="0"/>
              <a:cs typeface="Arial" panose="020B0604020202020204" pitchFamily="34" charset="0"/>
            </a:endParaRPr>
          </a:p>
          <a:p>
            <a:pPr marL="342900" lvl="0" indent="-342900" algn="just">
              <a:lnSpc>
                <a:spcPct val="100000"/>
              </a:lnSpc>
              <a:buFont typeface="Wingdings" panose="05000000000000000000" pitchFamily="2" charset="2"/>
              <a:buChar char="ü"/>
            </a:pPr>
            <a:r>
              <a:rPr lang="es-ES" sz="1900" dirty="0">
                <a:solidFill>
                  <a:schemeClr val="tx1"/>
                </a:solidFill>
                <a:latin typeface="Arial" panose="020B0604020202020204" pitchFamily="34" charset="0"/>
                <a:cs typeface="Arial" panose="020B0604020202020204" pitchFamily="34" charset="0"/>
              </a:rPr>
              <a:t>FORTALECER LAS INSTITUCIONES ENCARGADAS DEL CONTROL OFICIAL DE LA DELINCUENCIA (MINISTERIOS, POLICÍA, SISTEMA PENAL, GOBIERNOS AUTÓNOMOS, CIUDADANÍA, ETC.).</a:t>
            </a:r>
          </a:p>
          <a:p>
            <a:pPr marL="342900" lvl="0" indent="-342900" algn="just">
              <a:lnSpc>
                <a:spcPct val="100000"/>
              </a:lnSpc>
              <a:buFont typeface="Wingdings" panose="05000000000000000000" pitchFamily="2" charset="2"/>
              <a:buChar char="ü"/>
            </a:pPr>
            <a:r>
              <a:rPr lang="es-ES" sz="1900" dirty="0">
                <a:solidFill>
                  <a:schemeClr val="tx1"/>
                </a:solidFill>
                <a:latin typeface="Arial" panose="020B0604020202020204" pitchFamily="34" charset="0"/>
                <a:cs typeface="Arial" panose="020B0604020202020204" pitchFamily="34" charset="0"/>
              </a:rPr>
              <a:t>MEJORAR LA IMAGEN DE ESTAS INSTITUCIONES Y ENTES ENCARGADOS DE LA SEGURIDAD CIUDADANA EN DMQ.</a:t>
            </a:r>
          </a:p>
          <a:p>
            <a:pPr marL="342900" lvl="0" indent="-342900" algn="just">
              <a:lnSpc>
                <a:spcPct val="100000"/>
              </a:lnSpc>
              <a:buFont typeface="Wingdings" panose="05000000000000000000" pitchFamily="2" charset="2"/>
              <a:buChar char="ü"/>
            </a:pPr>
            <a:r>
              <a:rPr lang="es-ES" sz="1900" dirty="0">
                <a:solidFill>
                  <a:schemeClr val="tx1"/>
                </a:solidFill>
                <a:latin typeface="Arial" panose="020B0604020202020204" pitchFamily="34" charset="0"/>
                <a:cs typeface="Arial" panose="020B0604020202020204" pitchFamily="34" charset="0"/>
              </a:rPr>
              <a:t>FOMENTAR UN MAYOR ACERCAMIENTO DE LA POLICÍA NACIONAL CON LA COMUNIDAD.</a:t>
            </a:r>
          </a:p>
          <a:p>
            <a:pPr marL="342900" lvl="0" indent="-342900" algn="just">
              <a:lnSpc>
                <a:spcPct val="100000"/>
              </a:lnSpc>
              <a:buFont typeface="Wingdings" panose="05000000000000000000" pitchFamily="2" charset="2"/>
              <a:buChar char="ü"/>
            </a:pPr>
            <a:r>
              <a:rPr lang="es-ES" sz="1900" dirty="0">
                <a:solidFill>
                  <a:schemeClr val="tx1"/>
                </a:solidFill>
                <a:latin typeface="Arial" panose="020B0604020202020204" pitchFamily="34" charset="0"/>
                <a:cs typeface="Arial" panose="020B0604020202020204" pitchFamily="34" charset="0"/>
              </a:rPr>
              <a:t>PROTEGER Y ATENDER A LAS VÍCTIMAS DEL DELITO.</a:t>
            </a:r>
          </a:p>
          <a:p>
            <a:pPr marL="342900" lvl="0" indent="-342900" algn="just">
              <a:lnSpc>
                <a:spcPct val="100000"/>
              </a:lnSpc>
              <a:buFont typeface="Wingdings" panose="05000000000000000000" pitchFamily="2" charset="2"/>
              <a:buChar char="ü"/>
            </a:pPr>
            <a:r>
              <a:rPr lang="es-ES" sz="1900" dirty="0">
                <a:solidFill>
                  <a:schemeClr val="tx1"/>
                </a:solidFill>
                <a:latin typeface="Arial" panose="020B0604020202020204" pitchFamily="34" charset="0"/>
                <a:cs typeface="Arial" panose="020B0604020202020204" pitchFamily="34" charset="0"/>
              </a:rPr>
              <a:t>DESARROLLAR UNA CULTURA DE RESPETO A LA LEY Y LAS INSTITUCIONES.</a:t>
            </a:r>
          </a:p>
          <a:p>
            <a:pPr marL="342900" lvl="0" indent="-342900" algn="just">
              <a:lnSpc>
                <a:spcPct val="100000"/>
              </a:lnSpc>
              <a:buFont typeface="Wingdings" panose="05000000000000000000" pitchFamily="2" charset="2"/>
              <a:buChar char="ü"/>
            </a:pPr>
            <a:r>
              <a:rPr lang="es-ES" sz="1900" dirty="0">
                <a:solidFill>
                  <a:schemeClr val="tx1"/>
                </a:solidFill>
                <a:latin typeface="Arial" panose="020B0604020202020204" pitchFamily="34" charset="0"/>
                <a:cs typeface="Arial" panose="020B0604020202020204" pitchFamily="34" charset="0"/>
              </a:rPr>
              <a:t>PROMOVER Y FAVORECER LA PARTICIPACIÓN ACTIVA DE LA SOCIEDAD CIVIL, SOBRE TODO MEDIANTE ACCIONES DE CARÁCTER PREVENTIVO.</a:t>
            </a:r>
          </a:p>
          <a:p>
            <a:pPr marL="342900" lvl="0" indent="-342900" algn="just">
              <a:lnSpc>
                <a:spcPct val="100000"/>
              </a:lnSpc>
              <a:buFont typeface="Wingdings" panose="05000000000000000000" pitchFamily="2" charset="2"/>
              <a:buChar char="ü"/>
            </a:pPr>
            <a:r>
              <a:rPr lang="es-ES" sz="1900" dirty="0">
                <a:solidFill>
                  <a:schemeClr val="tx1"/>
                </a:solidFill>
                <a:latin typeface="Arial" panose="020B0604020202020204" pitchFamily="34" charset="0"/>
                <a:cs typeface="Arial" panose="020B0604020202020204" pitchFamily="34" charset="0"/>
              </a:rPr>
              <a:t>CONTRIBUIR A LA COORDINACIÓN INTERINSTITUCIONAL EN LA MATERIA DE SEGURIDAD </a:t>
            </a:r>
            <a:r>
              <a:rPr lang="es-ES" sz="1900" dirty="0" smtClean="0">
                <a:solidFill>
                  <a:schemeClr val="tx1"/>
                </a:solidFill>
                <a:latin typeface="Arial" panose="020B0604020202020204" pitchFamily="34" charset="0"/>
                <a:cs typeface="Arial" panose="020B0604020202020204" pitchFamily="34" charset="0"/>
              </a:rPr>
              <a:t>CIUDADANA, INDIFERENTE DEL ACCIONAR POLÍTICO.</a:t>
            </a:r>
            <a:endParaRPr lang="es-ES" sz="1900" dirty="0">
              <a:solidFill>
                <a:schemeClr val="tx1"/>
              </a:solidFill>
              <a:latin typeface="Arial" panose="020B0604020202020204" pitchFamily="34" charset="0"/>
              <a:cs typeface="Arial" panose="020B0604020202020204" pitchFamily="34" charset="0"/>
            </a:endParaRPr>
          </a:p>
          <a:p>
            <a:pPr marL="342900" lvl="0" indent="-342900" algn="just">
              <a:lnSpc>
                <a:spcPct val="100000"/>
              </a:lnSpc>
              <a:buFont typeface="Wingdings" panose="05000000000000000000" pitchFamily="2" charset="2"/>
              <a:buChar char="ü"/>
            </a:pPr>
            <a:r>
              <a:rPr lang="es-ES" sz="1900" dirty="0">
                <a:solidFill>
                  <a:schemeClr val="tx1"/>
                </a:solidFill>
                <a:latin typeface="Arial" panose="020B0604020202020204" pitchFamily="34" charset="0"/>
                <a:cs typeface="Arial" panose="020B0604020202020204" pitchFamily="34" charset="0"/>
              </a:rPr>
              <a:t>ASEGURAR LA SOSTENIBILIDAD DE LOS PROGRAMAS EMPRENDIDOS ESTE BAJO LOS LINEAMIENTO LEGALES Y TENGAN EL AVAL FINANCIERO PARA EJECUTARLOS.</a:t>
            </a: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22</a:t>
            </a:fld>
            <a:endParaRPr lang="es-ES"/>
          </a:p>
        </p:txBody>
      </p:sp>
    </p:spTree>
    <p:extLst>
      <p:ext uri="{BB962C8B-B14F-4D97-AF65-F5344CB8AC3E}">
        <p14:creationId xmlns:p14="http://schemas.microsoft.com/office/powerpoint/2010/main" val="150245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43339" y="198783"/>
            <a:ext cx="10124661" cy="516834"/>
          </a:xfrm>
        </p:spPr>
        <p:txBody>
          <a:bodyPr>
            <a:noAutofit/>
          </a:bodyPr>
          <a:lstStyle/>
          <a:p>
            <a:pPr algn="l"/>
            <a:r>
              <a:rPr lang="es-EC" sz="2600" dirty="0">
                <a:latin typeface="Arial" panose="020B0604020202020204" pitchFamily="34" charset="0"/>
                <a:cs typeface="Arial" panose="020B0604020202020204" pitchFamily="34" charset="0"/>
              </a:rPr>
              <a:t>PROPUESTA DE </a:t>
            </a:r>
            <a:r>
              <a:rPr lang="es-EC" sz="2600" dirty="0" smtClean="0">
                <a:latin typeface="Arial" panose="020B0604020202020204" pitchFamily="34" charset="0"/>
                <a:cs typeface="Arial" panose="020B0604020202020204" pitchFamily="34" charset="0"/>
              </a:rPr>
              <a:t>MEJORAMIENTO.-</a:t>
            </a:r>
            <a:endParaRPr lang="es-EC" sz="26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543339" y="702364"/>
            <a:ext cx="11092070" cy="6029739"/>
          </a:xfrm>
        </p:spPr>
        <p:txBody>
          <a:bodyPr>
            <a:noAutofit/>
          </a:bodyPr>
          <a:lstStyle/>
          <a:p>
            <a:pPr marL="342900" indent="-342900" algn="just">
              <a:lnSpc>
                <a:spcPct val="150000"/>
              </a:lnSpc>
              <a:buFont typeface="Wingdings" panose="05000000000000000000" pitchFamily="2" charset="2"/>
              <a:buChar char="ü"/>
            </a:pPr>
            <a:r>
              <a:rPr lang="es-ES" sz="1900" dirty="0">
                <a:solidFill>
                  <a:schemeClr val="tx1"/>
                </a:solidFill>
                <a:latin typeface="Arial" panose="020B0604020202020204" pitchFamily="34" charset="0"/>
                <a:cs typeface="Arial" panose="020B0604020202020204" pitchFamily="34" charset="0"/>
              </a:rPr>
              <a:t>SE DEBE ADOPTAR UNA POLÍTICA INTEGRAL Y SOSTENIBLE DE SEGURIDAD CIUDADANA, CON EL INVOLUCRAMIENTO DIRECTO DE LA COMUNIDAD Y EL ESTADO.</a:t>
            </a:r>
          </a:p>
          <a:p>
            <a:pPr marL="342900" indent="-342900" algn="just">
              <a:lnSpc>
                <a:spcPct val="150000"/>
              </a:lnSpc>
              <a:buFont typeface="Wingdings" panose="05000000000000000000" pitchFamily="2" charset="2"/>
              <a:buChar char="ü"/>
            </a:pPr>
            <a:r>
              <a:rPr lang="es-ES" sz="1900" dirty="0">
                <a:solidFill>
                  <a:schemeClr val="tx1"/>
                </a:solidFill>
                <a:latin typeface="Arial" panose="020B0604020202020204" pitchFamily="34" charset="0"/>
                <a:cs typeface="Arial" panose="020B0604020202020204" pitchFamily="34" charset="0"/>
              </a:rPr>
              <a:t>DETERMINACIÓN DE UNA ESTRUCTURA ORGANIZATIVA EN DOS </a:t>
            </a:r>
            <a:r>
              <a:rPr lang="es-ES" sz="1900" dirty="0" smtClean="0">
                <a:solidFill>
                  <a:schemeClr val="tx1"/>
                </a:solidFill>
                <a:latin typeface="Arial" panose="020B0604020202020204" pitchFamily="34" charset="0"/>
                <a:cs typeface="Arial" panose="020B0604020202020204" pitchFamily="34" charset="0"/>
              </a:rPr>
              <a:t>NIVELES EL NACIONAL </a:t>
            </a:r>
            <a:r>
              <a:rPr lang="es-ES" sz="1900" dirty="0">
                <a:solidFill>
                  <a:schemeClr val="tx1"/>
                </a:solidFill>
                <a:latin typeface="Arial" panose="020B0604020202020204" pitchFamily="34" charset="0"/>
                <a:cs typeface="Arial" panose="020B0604020202020204" pitchFamily="34" charset="0"/>
              </a:rPr>
              <a:t>Y LOCAL.</a:t>
            </a:r>
          </a:p>
          <a:p>
            <a:pPr marL="357188" lvl="0" indent="-357188" algn="just">
              <a:lnSpc>
                <a:spcPct val="100000"/>
              </a:lnSpc>
              <a:buFont typeface="Wingdings" panose="05000000000000000000" pitchFamily="2" charset="2"/>
              <a:buChar char="ü"/>
              <a:tabLst>
                <a:tab pos="357188" algn="l"/>
              </a:tabLst>
            </a:pPr>
            <a:r>
              <a:rPr lang="es-ES" sz="1900" dirty="0" smtClean="0">
                <a:solidFill>
                  <a:schemeClr val="tx1"/>
                </a:solidFill>
                <a:latin typeface="Arial" panose="020B0604020202020204" pitchFamily="34" charset="0"/>
                <a:cs typeface="Arial" panose="020B0604020202020204" pitchFamily="34" charset="0"/>
              </a:rPr>
              <a:t>EN </a:t>
            </a:r>
            <a:r>
              <a:rPr lang="es-ES" sz="1900" dirty="0">
                <a:solidFill>
                  <a:schemeClr val="tx1"/>
                </a:solidFill>
                <a:latin typeface="Arial" panose="020B0604020202020204" pitchFamily="34" charset="0"/>
                <a:cs typeface="Arial" panose="020B0604020202020204" pitchFamily="34" charset="0"/>
              </a:rPr>
              <a:t>EL PLANO NACIONAL, TOMAR EN CUENTA LOS POSTULADOS DEL MINISTERIO COORDINADOR DE SEGURIDAD Y SUS FUNCIONES: DISEÑAR, EJECUTAR Y EVALUAR LAS POLÍTICAS GENERALES EN EL  SECTOR; ASEGURAR LA COOPERACIÓN Y COORDINACIÓN INTERINSTITUCIONAL Y COORDINAR LOS PROGRAMAS Y LAS  ACCIONES DE LOS COMITÉS LOCALES, PARA ASEGURAR SU COHERENCIA CON LAS POLÍTICAS NACIONALES.</a:t>
            </a:r>
          </a:p>
          <a:p>
            <a:pPr marL="357188" lvl="0" indent="-357188" algn="just">
              <a:lnSpc>
                <a:spcPct val="100000"/>
              </a:lnSpc>
              <a:buFont typeface="Wingdings" panose="05000000000000000000" pitchFamily="2" charset="2"/>
              <a:buChar char="ü"/>
              <a:tabLst>
                <a:tab pos="357188" algn="l"/>
              </a:tabLst>
            </a:pPr>
            <a:r>
              <a:rPr lang="es-ES" sz="1900" dirty="0" smtClean="0">
                <a:solidFill>
                  <a:schemeClr val="tx1"/>
                </a:solidFill>
                <a:latin typeface="Arial" panose="020B0604020202020204" pitchFamily="34" charset="0"/>
                <a:cs typeface="Arial" panose="020B0604020202020204" pitchFamily="34" charset="0"/>
              </a:rPr>
              <a:t>EN </a:t>
            </a:r>
            <a:r>
              <a:rPr lang="es-ES" sz="1900" dirty="0">
                <a:solidFill>
                  <a:schemeClr val="tx1"/>
                </a:solidFill>
                <a:latin typeface="Arial" panose="020B0604020202020204" pitchFamily="34" charset="0"/>
                <a:cs typeface="Arial" panose="020B0604020202020204" pitchFamily="34" charset="0"/>
              </a:rPr>
              <a:t>EL PLANO LOCAL, ESTÁ EL CONSEJO METROPOLITANO DE SEGURIDAD CIUDADANA DEL DMQ ENCARGADO DEL FORTALECIMIENTO (O CREACIÓN) DE LOS COMITÉS LOCALES DE SEGURIDAD CIUDADANA, CUYAS PRINCIPALES FUNCIONES SERÍAN: ASESORAR Y GUIAR LOS PROCESOS DE ELABORACIÓN Y PLANIFICACIÓN DE PROGRAMAS Y ACCIONES QUE PUEDAN APLICARSE CON LA FINALIDAD DE CONTROLAR Y PREVENIR LA DELINCUENCIA EN EL PLANO LOCAL, Y CONSEGUIR LA COLABORACIÓN Y COORDINAR LAS ACCIONES DE LOS SECTORES CLAVE INVOLUCRADOS.</a:t>
            </a:r>
          </a:p>
          <a:p>
            <a:pPr>
              <a:lnSpc>
                <a:spcPct val="120000"/>
              </a:lnSpc>
            </a:pPr>
            <a:endParaRPr lang="es-ES" sz="700" dirty="0"/>
          </a:p>
        </p:txBody>
      </p:sp>
      <p:sp>
        <p:nvSpPr>
          <p:cNvPr id="4" name="Marcador de número de diapositiva 3"/>
          <p:cNvSpPr>
            <a:spLocks noGrp="1"/>
          </p:cNvSpPr>
          <p:nvPr>
            <p:ph type="sldNum" sz="quarter" idx="12"/>
          </p:nvPr>
        </p:nvSpPr>
        <p:spPr/>
        <p:txBody>
          <a:bodyPr/>
          <a:lstStyle/>
          <a:p>
            <a:fld id="{85CEDF20-A4C5-489E-B117-DEEF9C9F9E3D}" type="slidenum">
              <a:rPr lang="es-ES" smtClean="0"/>
              <a:t>23</a:t>
            </a:fld>
            <a:endParaRPr lang="es-ES"/>
          </a:p>
        </p:txBody>
      </p:sp>
    </p:spTree>
    <p:extLst>
      <p:ext uri="{BB962C8B-B14F-4D97-AF65-F5344CB8AC3E}">
        <p14:creationId xmlns:p14="http://schemas.microsoft.com/office/powerpoint/2010/main" val="421392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2609" y="221216"/>
            <a:ext cx="10005391" cy="587167"/>
          </a:xfrm>
        </p:spPr>
        <p:txBody>
          <a:bodyPr>
            <a:normAutofit/>
          </a:bodyPr>
          <a:lstStyle/>
          <a:p>
            <a:pPr algn="l"/>
            <a:r>
              <a:rPr lang="es-EC" sz="2600" dirty="0">
                <a:latin typeface="Arial" panose="020B0604020202020204" pitchFamily="34" charset="0"/>
                <a:cs typeface="Arial" panose="020B0604020202020204" pitchFamily="34" charset="0"/>
              </a:rPr>
              <a:t>PROPUESTA DE </a:t>
            </a:r>
            <a:r>
              <a:rPr lang="es-EC" sz="2600" dirty="0" smtClean="0">
                <a:latin typeface="Arial" panose="020B0604020202020204" pitchFamily="34" charset="0"/>
                <a:cs typeface="Arial" panose="020B0604020202020204" pitchFamily="34" charset="0"/>
              </a:rPr>
              <a:t>MEJORAMIENTO.- Líneas Temáticas. </a:t>
            </a:r>
            <a:endParaRPr lang="es-ES" sz="26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662609" y="1139688"/>
            <a:ext cx="10972800" cy="4876800"/>
          </a:xfrm>
        </p:spPr>
        <p:txBody>
          <a:bodyPr>
            <a:noAutofit/>
          </a:bodyPr>
          <a:lstStyle/>
          <a:p>
            <a:pPr marL="1974850" indent="-1974850" algn="just">
              <a:lnSpc>
                <a:spcPct val="100000"/>
              </a:lnSpc>
            </a:pPr>
            <a:r>
              <a:rPr lang="es-EC" sz="2800" dirty="0"/>
              <a:t>TEMÁTICA: FORTALECIMIENTO INSTITUCIONAL E INVERSIÓN EN SEGURIDAD.</a:t>
            </a:r>
          </a:p>
          <a:p>
            <a:pPr marL="1974850" indent="-1974850" algn="just">
              <a:lnSpc>
                <a:spcPct val="100000"/>
              </a:lnSpc>
              <a:tabLst>
                <a:tab pos="1974850" algn="l"/>
              </a:tabLst>
            </a:pPr>
            <a:r>
              <a:rPr lang="es-EC" sz="2800" dirty="0"/>
              <a:t>TEMÁTICA: 	ATENCIÓN A DEMANDAS CIUDADANAS.</a:t>
            </a:r>
          </a:p>
          <a:p>
            <a:pPr marL="1974850" indent="-1974850" algn="just">
              <a:lnSpc>
                <a:spcPct val="100000"/>
              </a:lnSpc>
              <a:tabLst>
                <a:tab pos="1974850" algn="l"/>
              </a:tabLst>
            </a:pPr>
            <a:r>
              <a:rPr lang="es-EC" sz="2800" dirty="0"/>
              <a:t>TEMÁTICA: </a:t>
            </a:r>
            <a:r>
              <a:rPr lang="es-EC" sz="2800" dirty="0" smtClean="0"/>
              <a:t>	PARTICIPACIÓN </a:t>
            </a:r>
            <a:r>
              <a:rPr lang="es-EC" sz="2800" dirty="0"/>
              <a:t>Y CONVIVENCIA CIUDADANA.</a:t>
            </a:r>
          </a:p>
          <a:p>
            <a:pPr marL="1974850" indent="-1974850" algn="just">
              <a:lnSpc>
                <a:spcPct val="100000"/>
              </a:lnSpc>
              <a:tabLst>
                <a:tab pos="1974850" algn="l"/>
              </a:tabLst>
            </a:pPr>
            <a:r>
              <a:rPr lang="es-EC" sz="2800" dirty="0"/>
              <a:t>TEMÁTICA: </a:t>
            </a:r>
            <a:r>
              <a:rPr lang="es-EC" sz="2800" dirty="0" smtClean="0"/>
              <a:t>	PREVENCIÓN </a:t>
            </a:r>
            <a:r>
              <a:rPr lang="es-EC" sz="2800" dirty="0"/>
              <a:t>DE VIOLENCIA E INSEGURIDAD.</a:t>
            </a:r>
          </a:p>
          <a:p>
            <a:pPr marL="1974850" indent="-1974850" algn="just">
              <a:lnSpc>
                <a:spcPct val="100000"/>
              </a:lnSpc>
              <a:tabLst>
                <a:tab pos="1974850" algn="l"/>
              </a:tabLst>
            </a:pPr>
            <a:r>
              <a:rPr lang="es-EC" sz="2800" dirty="0"/>
              <a:t>TEMÁTICA: </a:t>
            </a:r>
            <a:r>
              <a:rPr lang="es-EC" sz="2800" dirty="0" smtClean="0"/>
              <a:t>	PRODUCCIÓN </a:t>
            </a:r>
            <a:r>
              <a:rPr lang="es-EC" sz="2800" dirty="0"/>
              <a:t>DE INFORMACIÓN PARA LA TOMA DE DECISIONES.</a:t>
            </a:r>
            <a:endParaRPr lang="es-ES" sz="2800" dirty="0"/>
          </a:p>
          <a:p>
            <a:pPr algn="just">
              <a:lnSpc>
                <a:spcPct val="100000"/>
              </a:lnSpc>
            </a:pPr>
            <a:endParaRPr lang="es-EC" sz="2000" dirty="0" smtClean="0"/>
          </a:p>
          <a:p>
            <a:pPr algn="r">
              <a:lnSpc>
                <a:spcPct val="100000"/>
              </a:lnSpc>
            </a:pPr>
            <a:r>
              <a:rPr lang="es-EC" sz="2000" dirty="0">
                <a:latin typeface="Arial" panose="020B0604020202020204" pitchFamily="34" charset="0"/>
                <a:cs typeface="Arial" panose="020B0604020202020204" pitchFamily="34" charset="0"/>
              </a:rPr>
              <a:t>ANEXO 3 PROPUESTA DE MEJORAMIENTO</a:t>
            </a:r>
            <a:endParaRPr lang="es-ES" sz="2000" dirty="0">
              <a:latin typeface="Arial" panose="020B0604020202020204" pitchFamily="34" charset="0"/>
              <a:cs typeface="Arial" panose="020B0604020202020204" pitchFamily="34" charset="0"/>
            </a:endParaRPr>
          </a:p>
          <a:p>
            <a:pPr algn="just">
              <a:lnSpc>
                <a:spcPct val="100000"/>
              </a:lnSpc>
            </a:pPr>
            <a:endParaRPr lang="es-ES" sz="2000" dirty="0"/>
          </a:p>
          <a:p>
            <a:pPr algn="just">
              <a:lnSpc>
                <a:spcPct val="100000"/>
              </a:lnSpc>
            </a:pPr>
            <a:endParaRPr lang="es-ES" sz="2000" dirty="0"/>
          </a:p>
          <a:p>
            <a:pPr algn="just">
              <a:lnSpc>
                <a:spcPct val="100000"/>
              </a:lnSpc>
            </a:pPr>
            <a:endParaRPr lang="es-EC" sz="2000" b="1" dirty="0" smtClean="0"/>
          </a:p>
        </p:txBody>
      </p:sp>
      <p:sp>
        <p:nvSpPr>
          <p:cNvPr id="4" name="Marcador de número de diapositiva 3"/>
          <p:cNvSpPr>
            <a:spLocks noGrp="1"/>
          </p:cNvSpPr>
          <p:nvPr>
            <p:ph type="sldNum" sz="quarter" idx="12"/>
          </p:nvPr>
        </p:nvSpPr>
        <p:spPr/>
        <p:txBody>
          <a:bodyPr/>
          <a:lstStyle/>
          <a:p>
            <a:fld id="{85CEDF20-A4C5-489E-B117-DEEF9C9F9E3D}" type="slidenum">
              <a:rPr lang="es-ES" smtClean="0"/>
              <a:t>24</a:t>
            </a:fld>
            <a:endParaRPr lang="es-ES"/>
          </a:p>
        </p:txBody>
      </p:sp>
    </p:spTree>
    <p:extLst>
      <p:ext uri="{BB962C8B-B14F-4D97-AF65-F5344CB8AC3E}">
        <p14:creationId xmlns:p14="http://schemas.microsoft.com/office/powerpoint/2010/main" val="343234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2610" y="260973"/>
            <a:ext cx="10005390" cy="534159"/>
          </a:xfrm>
        </p:spPr>
        <p:txBody>
          <a:bodyPr>
            <a:normAutofit/>
          </a:bodyPr>
          <a:lstStyle/>
          <a:p>
            <a:pPr algn="l"/>
            <a:r>
              <a:rPr lang="es-ES" sz="2600" dirty="0">
                <a:latin typeface="Arial" panose="020B0604020202020204" pitchFamily="34" charset="0"/>
                <a:cs typeface="Arial" panose="020B0604020202020204" pitchFamily="34" charset="0"/>
              </a:rPr>
              <a:t>PROPÓSITO Y METAS.- </a:t>
            </a:r>
          </a:p>
        </p:txBody>
      </p:sp>
      <p:sp>
        <p:nvSpPr>
          <p:cNvPr id="3" name="Subtítulo 2"/>
          <p:cNvSpPr>
            <a:spLocks noGrp="1"/>
          </p:cNvSpPr>
          <p:nvPr>
            <p:ph type="subTitle" idx="1"/>
          </p:nvPr>
        </p:nvSpPr>
        <p:spPr>
          <a:xfrm>
            <a:off x="662610" y="795132"/>
            <a:ext cx="10760764" cy="5897215"/>
          </a:xfrm>
        </p:spPr>
        <p:txBody>
          <a:bodyPr>
            <a:noAutofit/>
          </a:bodyPr>
          <a:lstStyle/>
          <a:p>
            <a:pPr algn="just">
              <a:lnSpc>
                <a:spcPct val="170000"/>
              </a:lnSpc>
            </a:pPr>
            <a:r>
              <a:rPr lang="es-ES" sz="2000" dirty="0" smtClean="0">
                <a:latin typeface="Arial" panose="020B0604020202020204" pitchFamily="34" charset="0"/>
                <a:cs typeface="Arial" panose="020B0604020202020204" pitchFamily="34" charset="0"/>
              </a:rPr>
              <a:t>ESTAS ACCIONES ESTRATÉGICAS PRETENDEN PRESERVAR LA VENTAJA COMPETITIVA DE LA ASCDMQ EN CUANTO A LA SEGURIDAD CIUDADANA Y APUNTAR A LAS SIGUIENTES METAS:</a:t>
            </a:r>
          </a:p>
          <a:p>
            <a:pPr marL="342900" lvl="2" indent="-342900" algn="just">
              <a:lnSpc>
                <a:spcPct val="170000"/>
              </a:lnSpc>
              <a:buFont typeface="Wingdings" panose="05000000000000000000" pitchFamily="2" charset="2"/>
              <a:buChar char="ü"/>
            </a:pPr>
            <a:r>
              <a:rPr lang="es-ES" sz="2000" dirty="0" smtClean="0">
                <a:latin typeface="Arial" panose="020B0604020202020204" pitchFamily="34" charset="0"/>
                <a:cs typeface="Arial" panose="020B0604020202020204" pitchFamily="34" charset="0"/>
              </a:rPr>
              <a:t>CONTENER EL INCREMENTO DE LAS TASAS DELICTIVAS EN EL DMQ. </a:t>
            </a:r>
          </a:p>
          <a:p>
            <a:pPr marL="342900" lvl="2" indent="-342900" algn="just">
              <a:lnSpc>
                <a:spcPct val="170000"/>
              </a:lnSpc>
              <a:buFont typeface="Wingdings" panose="05000000000000000000" pitchFamily="2" charset="2"/>
              <a:buChar char="ü"/>
            </a:pPr>
            <a:r>
              <a:rPr lang="es-ES" sz="2000" dirty="0" smtClean="0">
                <a:latin typeface="Arial" panose="020B0604020202020204" pitchFamily="34" charset="0"/>
                <a:cs typeface="Arial" panose="020B0604020202020204" pitchFamily="34" charset="0"/>
              </a:rPr>
              <a:t>MEJORAR LA PERCEPCIÓN DE SEGURIDAD Y CONFIANZA HACIA LAS INSTITUCIONES DE LA SEGURIDAD Y LA JUSTICIA PENAL, MEDIANTE LA RESPUESTA EFICAZ, COMUNICACIÓN, PARTICIPACIÓN Y EFECTIVA VINCULACIÓN COMUNITARIA. </a:t>
            </a:r>
          </a:p>
          <a:p>
            <a:pPr marL="342900" lvl="2" indent="-342900" algn="just">
              <a:lnSpc>
                <a:spcPct val="170000"/>
              </a:lnSpc>
              <a:buFont typeface="Wingdings" panose="05000000000000000000" pitchFamily="2" charset="2"/>
              <a:buChar char="ü"/>
            </a:pPr>
            <a:r>
              <a:rPr lang="es-ES" sz="2000" dirty="0" smtClean="0">
                <a:latin typeface="Arial" panose="020B0604020202020204" pitchFamily="34" charset="0"/>
                <a:cs typeface="Arial" panose="020B0604020202020204" pitchFamily="34" charset="0"/>
              </a:rPr>
              <a:t>DISMINUIR LOS ÍNDICES DE VICTIMIZACIÓN DE LA COMUNIDAD DEL DMQ. </a:t>
            </a: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25</a:t>
            </a:fld>
            <a:endParaRPr lang="es-ES"/>
          </a:p>
        </p:txBody>
      </p:sp>
    </p:spTree>
    <p:extLst>
      <p:ext uri="{BB962C8B-B14F-4D97-AF65-F5344CB8AC3E}">
        <p14:creationId xmlns:p14="http://schemas.microsoft.com/office/powerpoint/2010/main" val="199046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68626" y="260973"/>
            <a:ext cx="9899374" cy="534159"/>
          </a:xfrm>
        </p:spPr>
        <p:txBody>
          <a:bodyPr>
            <a:normAutofit/>
          </a:bodyPr>
          <a:lstStyle/>
          <a:p>
            <a:pPr algn="l"/>
            <a:r>
              <a:rPr lang="es-ES" sz="2600" dirty="0">
                <a:latin typeface="Arial" panose="020B0604020202020204" pitchFamily="34" charset="0"/>
                <a:cs typeface="Arial" panose="020B0604020202020204" pitchFamily="34" charset="0"/>
              </a:rPr>
              <a:t>PROPÓSITO Y METAS.- </a:t>
            </a:r>
          </a:p>
        </p:txBody>
      </p:sp>
      <p:sp>
        <p:nvSpPr>
          <p:cNvPr id="3" name="Subtítulo 2"/>
          <p:cNvSpPr>
            <a:spLocks noGrp="1"/>
          </p:cNvSpPr>
          <p:nvPr>
            <p:ph type="subTitle" idx="1"/>
          </p:nvPr>
        </p:nvSpPr>
        <p:spPr>
          <a:xfrm>
            <a:off x="662610" y="795132"/>
            <a:ext cx="10760764" cy="5897215"/>
          </a:xfrm>
        </p:spPr>
        <p:txBody>
          <a:bodyPr>
            <a:noAutofit/>
          </a:bodyPr>
          <a:lstStyle/>
          <a:p>
            <a:pPr marL="342900" lvl="2" indent="-342900" algn="just">
              <a:lnSpc>
                <a:spcPct val="170000"/>
              </a:lnSpc>
              <a:buFont typeface="Wingdings" panose="05000000000000000000" pitchFamily="2" charset="2"/>
              <a:buChar char="ü"/>
            </a:pPr>
            <a:r>
              <a:rPr lang="es-ES" sz="2000" dirty="0" smtClean="0">
                <a:latin typeface="Arial" panose="020B0604020202020204" pitchFamily="34" charset="0"/>
                <a:cs typeface="Arial" panose="020B0604020202020204" pitchFamily="34" charset="0"/>
              </a:rPr>
              <a:t>REDUCIR LA CIFRA OSCURA Y PROMOVER LA DENUNCIA, HABIENDO SIMPLIFICADO LOS PROCEDIMIENTOS, ACERCANDO LOS SERVICIOS Y MEJORADO LA RESPUESTA. </a:t>
            </a:r>
          </a:p>
          <a:p>
            <a:pPr marL="342900" lvl="2" indent="-342900" algn="just">
              <a:lnSpc>
                <a:spcPct val="170000"/>
              </a:lnSpc>
              <a:buFont typeface="Wingdings" panose="05000000000000000000" pitchFamily="2" charset="2"/>
              <a:buChar char="ü"/>
            </a:pPr>
            <a:r>
              <a:rPr lang="es-ES" sz="2000" dirty="0" smtClean="0">
                <a:latin typeface="Arial" panose="020B0604020202020204" pitchFamily="34" charset="0"/>
                <a:cs typeface="Arial" panose="020B0604020202020204" pitchFamily="34" charset="0"/>
              </a:rPr>
              <a:t>REDUCIR EL CONSUMO DE DROGAS Y ALCOHOL ENTRE LOS JÓVENES EN LOS BARRIOS Y ESCUELAS, DESESTIMULAR EL USO DE LAS ARMAS DE FUEGO Y REDUCIR LA TENENCIA ILEGAL.</a:t>
            </a:r>
          </a:p>
          <a:p>
            <a:pPr marL="342900" lvl="2" indent="-342900" algn="just">
              <a:lnSpc>
                <a:spcPct val="170000"/>
              </a:lnSpc>
              <a:buFont typeface="Wingdings" panose="05000000000000000000" pitchFamily="2" charset="2"/>
              <a:buChar char="ü"/>
            </a:pPr>
            <a:r>
              <a:rPr lang="es-ES" sz="2000" dirty="0" smtClean="0">
                <a:latin typeface="Arial" panose="020B0604020202020204" pitchFamily="34" charset="0"/>
                <a:cs typeface="Arial" panose="020B0604020202020204" pitchFamily="34" charset="0"/>
              </a:rPr>
              <a:t>MEJORAR LA RESPUESTA, LA ATENCIÓN A LAS VÍCTIMAS, TESTIGOS Y DETENIDOS, Y LA EFECTIVIDAD POLICIAL, FISCAL Y JUDICIAL ANTE LOS DELITOS EN GENERAL Y PARTICULARMENTE LOS MÁS GRAVES, FRECUENTES Y DE MAYOR IMPACTO.</a:t>
            </a:r>
          </a:p>
          <a:p>
            <a:pPr marL="342900" lvl="2" indent="-342900" algn="just">
              <a:lnSpc>
                <a:spcPct val="170000"/>
              </a:lnSpc>
              <a:buFont typeface="Wingdings" panose="05000000000000000000" pitchFamily="2" charset="2"/>
              <a:buChar char="ü"/>
            </a:pPr>
            <a:r>
              <a:rPr lang="es-ES" sz="2000" dirty="0" smtClean="0">
                <a:latin typeface="Arial" panose="020B0604020202020204" pitchFamily="34" charset="0"/>
                <a:cs typeface="Arial" panose="020B0604020202020204" pitchFamily="34" charset="0"/>
              </a:rPr>
              <a:t>LLEGAR AL BUEN VIVIR.</a:t>
            </a:r>
          </a:p>
          <a:p>
            <a:pPr algn="just"/>
            <a:endParaRPr lang="es-ES" sz="2000" dirty="0"/>
          </a:p>
        </p:txBody>
      </p:sp>
      <p:sp>
        <p:nvSpPr>
          <p:cNvPr id="4" name="Marcador de número de diapositiva 3"/>
          <p:cNvSpPr>
            <a:spLocks noGrp="1"/>
          </p:cNvSpPr>
          <p:nvPr>
            <p:ph type="sldNum" sz="quarter" idx="12"/>
          </p:nvPr>
        </p:nvSpPr>
        <p:spPr/>
        <p:txBody>
          <a:bodyPr/>
          <a:lstStyle/>
          <a:p>
            <a:fld id="{85CEDF20-A4C5-489E-B117-DEEF9C9F9E3D}" type="slidenum">
              <a:rPr lang="es-ES" smtClean="0"/>
              <a:t>26</a:t>
            </a:fld>
            <a:endParaRPr lang="es-ES"/>
          </a:p>
        </p:txBody>
      </p:sp>
    </p:spTree>
    <p:extLst>
      <p:ext uri="{BB962C8B-B14F-4D97-AF65-F5344CB8AC3E}">
        <p14:creationId xmlns:p14="http://schemas.microsoft.com/office/powerpoint/2010/main" val="769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56591" y="225287"/>
            <a:ext cx="10111409" cy="516835"/>
          </a:xfrm>
        </p:spPr>
        <p:txBody>
          <a:bodyPr>
            <a:normAutofit/>
          </a:bodyPr>
          <a:lstStyle/>
          <a:p>
            <a:pPr algn="l"/>
            <a:r>
              <a:rPr lang="es-EC" sz="2600" dirty="0" smtClean="0">
                <a:latin typeface="Arial" panose="020B0604020202020204" pitchFamily="34" charset="0"/>
                <a:cs typeface="Arial" panose="020B0604020202020204" pitchFamily="34" charset="0"/>
              </a:rPr>
              <a:t>RECOMENDACIONES DE LA PROPUESTA.-</a:t>
            </a:r>
            <a:endParaRPr lang="es-ES" sz="26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556591" y="861391"/>
            <a:ext cx="11237843" cy="5658679"/>
          </a:xfrm>
        </p:spPr>
        <p:txBody>
          <a:bodyPr>
            <a:noAutofit/>
          </a:bodyPr>
          <a:lstStyle/>
          <a:p>
            <a:pPr marL="342900" lvl="0" indent="-342900" algn="just">
              <a:lnSpc>
                <a:spcPct val="150000"/>
              </a:lnSpc>
              <a:buFont typeface="Wingdings" panose="05000000000000000000" pitchFamily="2" charset="2"/>
              <a:buChar char="ü"/>
            </a:pPr>
            <a:r>
              <a:rPr lang="es-ES" sz="2000" dirty="0" smtClean="0">
                <a:solidFill>
                  <a:schemeClr val="tx1"/>
                </a:solidFill>
                <a:latin typeface="Arial" panose="020B0604020202020204" pitchFamily="34" charset="0"/>
                <a:cs typeface="Arial" panose="020B0604020202020204" pitchFamily="34" charset="0"/>
              </a:rPr>
              <a:t>LA NUEVA AGENDA DE SEGURIDAD CIUDADANA DEBE TENER UN ASIDERO LEGAL, TOMAR EN CUENTA LAS GARANTÍAS CONSTITUCIONALES ECUATORIANAS, LAS NORMATIVAS GENERALES CON RESPETO A LOS DERECHOS HUMANOS Y LOS ACUERDOS INTERNACIONALES; ASÍ COMO ESTABLECER EL VÍNCULO Y RESPETO A LOS LINEAMIENTOS DE LAS POLÍTICAS PÚBLICAS DE SEGURIDAD INSCRITOS EN LOS PLANES DE SEGURIDAD NACIONALES DEL GOBIERNO Y SUS MINISTERIOS.</a:t>
            </a:r>
          </a:p>
          <a:p>
            <a:pPr marL="342900" lvl="0" indent="-342900" algn="just">
              <a:lnSpc>
                <a:spcPct val="150000"/>
              </a:lnSpc>
              <a:buFont typeface="Wingdings" panose="05000000000000000000" pitchFamily="2" charset="2"/>
              <a:buChar char="ü"/>
            </a:pPr>
            <a:r>
              <a:rPr lang="es-ES" sz="2000" dirty="0" smtClean="0">
                <a:solidFill>
                  <a:schemeClr val="tx1"/>
                </a:solidFill>
                <a:latin typeface="Arial" panose="020B0604020202020204" pitchFamily="34" charset="0"/>
                <a:cs typeface="Arial" panose="020B0604020202020204" pitchFamily="34" charset="0"/>
              </a:rPr>
              <a:t>TODA DECISIÓN DEBE IMPLEMENTARSE EN REFERENCIA A DATOS CONFIABLES COMO EL OMSC, LA POLICÍA NACIONAL, LA FUNCIÓN JUDICIAL Y LOS MINISTERIOS ENCARGADOS DE LA SEGURIDAD, EVITANDO CAER EN LA INTERPRETACIÓN DE LOS MEDIOS DE COMUNICACIÓN, ENCUESTAS Y LAS PERCEPCIONES DE INSEGURIDAD INCIERTAS.</a:t>
            </a:r>
            <a:endParaRPr lang="es-ES" sz="2000" dirty="0">
              <a:solidFill>
                <a:schemeClr val="tx1"/>
              </a:solidFill>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27</a:t>
            </a:fld>
            <a:endParaRPr lang="es-ES"/>
          </a:p>
        </p:txBody>
      </p:sp>
    </p:spTree>
    <p:extLst>
      <p:ext uri="{BB962C8B-B14F-4D97-AF65-F5344CB8AC3E}">
        <p14:creationId xmlns:p14="http://schemas.microsoft.com/office/powerpoint/2010/main" val="288879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56591" y="225287"/>
            <a:ext cx="10111409" cy="516835"/>
          </a:xfrm>
        </p:spPr>
        <p:txBody>
          <a:bodyPr>
            <a:normAutofit/>
          </a:bodyPr>
          <a:lstStyle/>
          <a:p>
            <a:pPr algn="l"/>
            <a:r>
              <a:rPr lang="es-EC" sz="2600" dirty="0">
                <a:latin typeface="Arial" panose="020B0604020202020204" pitchFamily="34" charset="0"/>
                <a:cs typeface="Arial" panose="020B0604020202020204" pitchFamily="34" charset="0"/>
              </a:rPr>
              <a:t>RECOMENDACIONES DE LA PROPUESTA.-</a:t>
            </a:r>
            <a:endParaRPr lang="es-ES" sz="26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556591" y="861391"/>
            <a:ext cx="11237843" cy="5658679"/>
          </a:xfrm>
        </p:spPr>
        <p:txBody>
          <a:bodyPr>
            <a:noAutofit/>
          </a:bodyPr>
          <a:lstStyle/>
          <a:p>
            <a:pPr marL="342900" lvl="0" indent="-342900" algn="just">
              <a:lnSpc>
                <a:spcPct val="150000"/>
              </a:lnSpc>
              <a:buFont typeface="Wingdings" panose="05000000000000000000" pitchFamily="2" charset="2"/>
              <a:buChar char="ü"/>
            </a:pPr>
            <a:r>
              <a:rPr lang="es-ES" sz="2000" dirty="0" smtClean="0">
                <a:solidFill>
                  <a:schemeClr val="tx1"/>
                </a:solidFill>
                <a:latin typeface="Arial" panose="020B0604020202020204" pitchFamily="34" charset="0"/>
                <a:cs typeface="Arial" panose="020B0604020202020204" pitchFamily="34" charset="0"/>
              </a:rPr>
              <a:t>LA AGENDA DE SEGURIDAD CIUDADANA PARA EL DMQ, DEBE PROVENIR DE UN PROCESO PARTICIPATIVO, DE TAL FORMA QUE LAS PRIORIDADES SE ESTABLEZCAN A PARTIR DE CONSENSOS, LAS RESPONSABILIDADES SE DELIMITEN ENTRE TODOS LOS ACTORES Y ACTORAS INVOLUCRADOS EN LA SEGURIDAD ASÍ COMO SE DEBE DELEGAR LOS ENTES DE CONTROL Y RENDICIÓN DE CUENTAS SOBRE LA EFECTIVIDAD DE LAS ACCIONES Y PROYECTOS EMPRENDIDOS.</a:t>
            </a:r>
          </a:p>
          <a:p>
            <a:pPr marL="342900" lvl="0" indent="-342900" algn="just">
              <a:lnSpc>
                <a:spcPct val="150000"/>
              </a:lnSpc>
              <a:buFont typeface="Wingdings" panose="05000000000000000000" pitchFamily="2" charset="2"/>
              <a:buChar char="ü"/>
            </a:pPr>
            <a:r>
              <a:rPr lang="es-ES" sz="2000" dirty="0" smtClean="0">
                <a:solidFill>
                  <a:schemeClr val="tx1"/>
                </a:solidFill>
                <a:latin typeface="Arial" panose="020B0604020202020204" pitchFamily="34" charset="0"/>
                <a:cs typeface="Arial" panose="020B0604020202020204" pitchFamily="34" charset="0"/>
              </a:rPr>
              <a:t>EVALUAR LA FACTIBILIDAD DE IMPLEMENTAR LA NUEVA AGENDA GUÍA PARA EL DISEÑO E IMPLANTACIÓN DE LOS NUEVOS PLANES DE SEGURIDAD CIUDADANA DEL DMQ EN CADA ADMINISTRACIÓN ZONAL DEL MDMQ.</a:t>
            </a: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28</a:t>
            </a:fld>
            <a:endParaRPr lang="es-ES"/>
          </a:p>
        </p:txBody>
      </p:sp>
    </p:spTree>
    <p:extLst>
      <p:ext uri="{BB962C8B-B14F-4D97-AF65-F5344CB8AC3E}">
        <p14:creationId xmlns:p14="http://schemas.microsoft.com/office/powerpoint/2010/main" val="179195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56591" y="225287"/>
            <a:ext cx="10111409" cy="516835"/>
          </a:xfrm>
        </p:spPr>
        <p:txBody>
          <a:bodyPr>
            <a:normAutofit/>
          </a:bodyPr>
          <a:lstStyle/>
          <a:p>
            <a:pPr algn="l"/>
            <a:r>
              <a:rPr lang="es-EC" sz="2600" dirty="0">
                <a:latin typeface="Arial" panose="020B0604020202020204" pitchFamily="34" charset="0"/>
                <a:cs typeface="Arial" panose="020B0604020202020204" pitchFamily="34" charset="0"/>
              </a:rPr>
              <a:t>RECOMENDACIONES DE LA PROPUESTA.-</a:t>
            </a:r>
            <a:endParaRPr lang="es-ES" sz="26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556591" y="742122"/>
            <a:ext cx="11237843" cy="5658679"/>
          </a:xfrm>
        </p:spPr>
        <p:txBody>
          <a:bodyPr>
            <a:noAutofit/>
          </a:bodyPr>
          <a:lstStyle/>
          <a:p>
            <a:pPr marL="342900" lvl="0" indent="-342900" algn="just">
              <a:lnSpc>
                <a:spcPct val="150000"/>
              </a:lnSpc>
              <a:buFont typeface="Wingdings" panose="05000000000000000000" pitchFamily="2" charset="2"/>
              <a:buChar char="ü"/>
            </a:pPr>
            <a:r>
              <a:rPr lang="es-ES" sz="2000" dirty="0" smtClean="0">
                <a:solidFill>
                  <a:schemeClr val="tx1"/>
                </a:solidFill>
                <a:latin typeface="Arial" panose="020B0604020202020204" pitchFamily="34" charset="0"/>
                <a:cs typeface="Arial" panose="020B0604020202020204" pitchFamily="34" charset="0"/>
              </a:rPr>
              <a:t>TOMAR COMO BASE LAS POLÍTICAS DE SEGURIDAD CIUDADANA SALIDAS DE LA AGENDA DE SEGURIDAD CIUDADANA PARA EL DMQ, Y ELABORAR POLÍTICAS PROPIAS CON EL FIN DE SER SOMETIDAS A VOTACIÓN EN EL CONSEJO METROPOLITANO DE SEGURIDAD CIUDADANA DEL DMQ.</a:t>
            </a:r>
          </a:p>
          <a:p>
            <a:pPr marL="342900" lvl="0" indent="-342900" algn="just">
              <a:lnSpc>
                <a:spcPct val="150000"/>
              </a:lnSpc>
              <a:buFont typeface="Wingdings" panose="05000000000000000000" pitchFamily="2" charset="2"/>
              <a:buChar char="ü"/>
            </a:pPr>
            <a:r>
              <a:rPr lang="es-ES" sz="2000" dirty="0" smtClean="0">
                <a:solidFill>
                  <a:schemeClr val="tx1"/>
                </a:solidFill>
                <a:latin typeface="Arial" panose="020B0604020202020204" pitchFamily="34" charset="0"/>
                <a:cs typeface="Arial" panose="020B0604020202020204" pitchFamily="34" charset="0"/>
              </a:rPr>
              <a:t>DOCUMENTAR LAS POLÍTICAS DE SEGURIDAD CIUDADANA A IMPLEMENTAR Y COMUNICAR A TODO EL PERSONAL INVOLUCRADO, EN EL FUNCIONAMIENTO DEL SISTEMA INTEGRAL DE SEGURIDAD CIUDADANA DEL DMQ.</a:t>
            </a:r>
          </a:p>
          <a:p>
            <a:pPr marL="342900" indent="-342900" algn="just">
              <a:lnSpc>
                <a:spcPct val="150000"/>
              </a:lnSpc>
              <a:buFont typeface="Wingdings" panose="05000000000000000000" pitchFamily="2" charset="2"/>
              <a:buChar char="ü"/>
            </a:pPr>
            <a:r>
              <a:rPr lang="es-ES" sz="2000" dirty="0" smtClean="0">
                <a:solidFill>
                  <a:schemeClr val="tx1"/>
                </a:solidFill>
                <a:latin typeface="Arial" panose="020B0604020202020204" pitchFamily="34" charset="0"/>
                <a:cs typeface="Arial" panose="020B0604020202020204" pitchFamily="34" charset="0"/>
              </a:rPr>
              <a:t>TENER EN CUENTA ESTA INVESTIGACIÓN CON EL FIN DE QUE SIRVA COMO BASE PARA ESTUDIOS POSTERIORES EN SEGURIDAD CIUDADANA LOCAL Y NACIONAL</a:t>
            </a:r>
            <a:r>
              <a:rPr lang="es-ES" sz="2000" dirty="0" smtClean="0">
                <a:latin typeface="Arial" panose="020B0604020202020204" pitchFamily="34" charset="0"/>
                <a:cs typeface="Arial" panose="020B0604020202020204" pitchFamily="34" charset="0"/>
              </a:rPr>
              <a:t>. </a:t>
            </a:r>
          </a:p>
          <a:p>
            <a:pPr algn="r">
              <a:lnSpc>
                <a:spcPct val="150000"/>
              </a:lnSpc>
            </a:pPr>
            <a:r>
              <a:rPr lang="es-EC" sz="1000" dirty="0" smtClean="0">
                <a:latin typeface="Arial" panose="020B0604020202020204" pitchFamily="34" charset="0"/>
                <a:cs typeface="Arial" panose="020B0604020202020204" pitchFamily="34" charset="0"/>
              </a:rPr>
              <a:t>GRACIAS SU ATENCIÓN</a:t>
            </a:r>
            <a:endParaRPr lang="es-ES" sz="100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29</a:t>
            </a:fld>
            <a:endParaRPr lang="es-ES"/>
          </a:p>
        </p:txBody>
      </p:sp>
    </p:spTree>
    <p:extLst>
      <p:ext uri="{BB962C8B-B14F-4D97-AF65-F5344CB8AC3E}">
        <p14:creationId xmlns:p14="http://schemas.microsoft.com/office/powerpoint/2010/main" val="51981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3600" y="138044"/>
            <a:ext cx="10515600" cy="599224"/>
          </a:xfrm>
        </p:spPr>
        <p:txBody>
          <a:bodyPr>
            <a:normAutofit/>
          </a:bodyPr>
          <a:lstStyle/>
          <a:p>
            <a:r>
              <a:rPr lang="es-ES" sz="2600" dirty="0" smtClean="0">
                <a:latin typeface="Arial" panose="020B0604020202020204" pitchFamily="34" charset="0"/>
                <a:cs typeface="Arial" panose="020B0604020202020204" pitchFamily="34" charset="0"/>
              </a:rPr>
              <a:t>INTRODUCCIÓN</a:t>
            </a:r>
            <a:r>
              <a:rPr lang="es-ES" sz="2600" dirty="0">
                <a:latin typeface="Arial" panose="020B0604020202020204" pitchFamily="34" charset="0"/>
                <a:cs typeface="Arial" panose="020B0604020202020204" pitchFamily="34" charset="0"/>
              </a:rPr>
              <a:t>.</a:t>
            </a: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3</a:t>
            </a:fld>
            <a:endParaRPr lang="es-ES"/>
          </a:p>
        </p:txBody>
      </p:sp>
      <p:sp>
        <p:nvSpPr>
          <p:cNvPr id="3" name="CuadroTexto 2"/>
          <p:cNvSpPr txBox="1"/>
          <p:nvPr/>
        </p:nvSpPr>
        <p:spPr>
          <a:xfrm>
            <a:off x="876300" y="737268"/>
            <a:ext cx="10838622" cy="5863144"/>
          </a:xfrm>
          <a:prstGeom prst="rect">
            <a:avLst/>
          </a:prstGeom>
          <a:noFill/>
        </p:spPr>
        <p:txBody>
          <a:bodyPr wrap="square" rtlCol="0">
            <a:spAutoFit/>
          </a:bodyPr>
          <a:lstStyle/>
          <a:p>
            <a:pPr algn="just"/>
            <a:r>
              <a:rPr lang="es-ES" sz="2500" dirty="0" smtClean="0">
                <a:latin typeface="Arial" panose="020B0604020202020204" pitchFamily="34" charset="0"/>
                <a:cs typeface="Arial" panose="020B0604020202020204" pitchFamily="34" charset="0"/>
              </a:rPr>
              <a:t>LA PRESENTE EVALUACIÓN, TRATA SOBRE LA APLICACIÓN Y EL FUNCIONAMIENTO DE LA AGENDA DE SEGURIDAD CIUDADANA PARA EL DISTRITO METROPOLITANO DE QUITO 2010; ES UN TRABAJO TÉCNICO CIENTÍFICO QUE PERMITE DETERMINAR EL APORTE DE LAS ENTIDADES ENCARGADAS, IDENTIFICAR LOS PROBLEMAS MÁS ACUCIANTES, EVALUAR LOS RESULTADOS PARA DIMENSIONAR LA PROBLEMÁTICA Y REDEFINIR ESTRATEGIAS EN BUSCA DE LA DISMINUCIÓN DE LA INSEGURIDAD, REALIZAR ACCIONES PREVENTIVAS E INCORPORAR GRADUALMENTE A LA CIUDADANÍA A UNA FILOSOFÍA Y CULTURA DE PAZ, CONSOLIDAR EL  TRINOMIO MUNICIPIO-POLICÍA-COMUNIDAD, EL RESPETO A LA LEY Y LA CERTEZA DE SU CUMPLIMIENTO EN BUSCA DEL DESARROLLO EQUITATIVO Y SUSTENTABLE DEL DISTRITO METROPOLITANO DE QUITO, Y LA CONSECUCIÓN DEL BUEN VIVIR ENMARCADA EN LA CONSTITUCIÓN.</a:t>
            </a:r>
            <a:endParaRPr lang="es-E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09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C" dirty="0" smtClean="0"/>
              <a:t>PREGUNTAS.-</a:t>
            </a:r>
            <a:endParaRPr lang="es-ES" dirty="0"/>
          </a:p>
        </p:txBody>
      </p:sp>
      <p:sp>
        <p:nvSpPr>
          <p:cNvPr id="3" name="Subtítulo 2"/>
          <p:cNvSpPr>
            <a:spLocks noGrp="1"/>
          </p:cNvSpPr>
          <p:nvPr>
            <p:ph type="subTitle" idx="1"/>
          </p:nvPr>
        </p:nvSpPr>
        <p:spPr/>
        <p:txBody>
          <a:bodyPr>
            <a:normAutofit/>
          </a:bodyPr>
          <a:lstStyle/>
          <a:p>
            <a:endParaRPr lang="es-ES" dirty="0"/>
          </a:p>
        </p:txBody>
      </p:sp>
      <p:sp>
        <p:nvSpPr>
          <p:cNvPr id="4" name="Marcador de número de diapositiva 3"/>
          <p:cNvSpPr>
            <a:spLocks noGrp="1"/>
          </p:cNvSpPr>
          <p:nvPr>
            <p:ph type="sldNum" sz="quarter" idx="12"/>
          </p:nvPr>
        </p:nvSpPr>
        <p:spPr/>
        <p:txBody>
          <a:bodyPr/>
          <a:lstStyle/>
          <a:p>
            <a:fld id="{85CEDF20-A4C5-489E-B117-DEEF9C9F9E3D}" type="slidenum">
              <a:rPr lang="es-ES" smtClean="0"/>
              <a:t>30</a:t>
            </a:fld>
            <a:endParaRPr lang="es-ES"/>
          </a:p>
        </p:txBody>
      </p:sp>
    </p:spTree>
    <p:extLst>
      <p:ext uri="{BB962C8B-B14F-4D97-AF65-F5344CB8AC3E}">
        <p14:creationId xmlns:p14="http://schemas.microsoft.com/office/powerpoint/2010/main" val="111112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C" dirty="0" smtClean="0"/>
              <a:t>GRACIAS SU ATENCIÓN</a:t>
            </a:r>
            <a:endParaRPr lang="es-ES" dirty="0"/>
          </a:p>
        </p:txBody>
      </p:sp>
      <p:sp>
        <p:nvSpPr>
          <p:cNvPr id="3" name="Subtítulo 2"/>
          <p:cNvSpPr>
            <a:spLocks noGrp="1"/>
          </p:cNvSpPr>
          <p:nvPr>
            <p:ph type="subTitle" idx="1"/>
          </p:nvPr>
        </p:nvSpPr>
        <p:spPr/>
        <p:txBody>
          <a:bodyPr>
            <a:normAutofit/>
          </a:bodyPr>
          <a:lstStyle/>
          <a:p>
            <a:endParaRPr lang="es-ES" dirty="0"/>
          </a:p>
        </p:txBody>
      </p:sp>
      <p:sp>
        <p:nvSpPr>
          <p:cNvPr id="4" name="Marcador de número de diapositiva 3"/>
          <p:cNvSpPr>
            <a:spLocks noGrp="1"/>
          </p:cNvSpPr>
          <p:nvPr>
            <p:ph type="sldNum" sz="quarter" idx="12"/>
          </p:nvPr>
        </p:nvSpPr>
        <p:spPr/>
        <p:txBody>
          <a:bodyPr/>
          <a:lstStyle/>
          <a:p>
            <a:fld id="{85CEDF20-A4C5-489E-B117-DEEF9C9F9E3D}" type="slidenum">
              <a:rPr lang="es-ES" smtClean="0"/>
              <a:t>31</a:t>
            </a:fld>
            <a:endParaRPr lang="es-ES"/>
          </a:p>
        </p:txBody>
      </p:sp>
    </p:spTree>
    <p:extLst>
      <p:ext uri="{BB962C8B-B14F-4D97-AF65-F5344CB8AC3E}">
        <p14:creationId xmlns:p14="http://schemas.microsoft.com/office/powerpoint/2010/main" val="303079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5150" y="77499"/>
            <a:ext cx="11061700" cy="790575"/>
          </a:xfrm>
        </p:spPr>
        <p:txBody>
          <a:bodyPr>
            <a:normAutofit/>
          </a:bodyPr>
          <a:lstStyle/>
          <a:p>
            <a:r>
              <a:rPr lang="es-EC" sz="2900" dirty="0" smtClean="0">
                <a:latin typeface="Arial" panose="020B0604020202020204" pitchFamily="34" charset="0"/>
                <a:cs typeface="Arial" panose="020B0604020202020204" pitchFamily="34" charset="0"/>
              </a:rPr>
              <a:t>BASE </a:t>
            </a:r>
            <a:r>
              <a:rPr lang="es-EC" sz="2900" dirty="0">
                <a:latin typeface="Arial" panose="020B0604020202020204" pitchFamily="34" charset="0"/>
                <a:cs typeface="Arial" panose="020B0604020202020204" pitchFamily="34" charset="0"/>
              </a:rPr>
              <a:t>LEGAL Y PARTICIPACIÓN INTERINSTITUCIONAL</a:t>
            </a:r>
            <a:r>
              <a:rPr lang="es-EC" sz="2900" dirty="0" smtClean="0">
                <a:latin typeface="Arial" panose="020B0604020202020204" pitchFamily="34" charset="0"/>
                <a:cs typeface="Arial" panose="020B0604020202020204" pitchFamily="34" charset="0"/>
              </a:rPr>
              <a:t>.</a:t>
            </a:r>
            <a:r>
              <a:rPr lang="es-EC" sz="2600" dirty="0" smtClean="0">
                <a:latin typeface="Arial" panose="020B0604020202020204" pitchFamily="34" charset="0"/>
                <a:cs typeface="Arial" panose="020B0604020202020204" pitchFamily="34" charset="0"/>
              </a:rPr>
              <a:t>-</a:t>
            </a:r>
            <a:endParaRPr lang="es-EC" sz="2600"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85CEDF20-A4C5-489E-B117-DEEF9C9F9E3D}" type="slidenum">
              <a:rPr lang="es-ES" smtClean="0"/>
              <a:t>4</a:t>
            </a:fld>
            <a:endParaRPr lang="es-ES"/>
          </a:p>
        </p:txBody>
      </p:sp>
      <p:sp>
        <p:nvSpPr>
          <p:cNvPr id="5" name="CuadroTexto 4"/>
          <p:cNvSpPr txBox="1"/>
          <p:nvPr/>
        </p:nvSpPr>
        <p:spPr>
          <a:xfrm>
            <a:off x="450575" y="828318"/>
            <a:ext cx="11343860" cy="5909310"/>
          </a:xfrm>
          <a:prstGeom prst="rect">
            <a:avLst/>
          </a:prstGeom>
          <a:noFill/>
        </p:spPr>
        <p:txBody>
          <a:bodyPr wrap="square" rtlCol="0">
            <a:spAutoFit/>
          </a:bodyPr>
          <a:lstStyle/>
          <a:p>
            <a:pPr algn="just"/>
            <a:r>
              <a:rPr lang="es-ES" b="1" dirty="0" smtClean="0">
                <a:solidFill>
                  <a:srgbClr val="0B0BB5"/>
                </a:solidFill>
                <a:latin typeface="Arial" panose="020B0604020202020204" pitchFamily="34" charset="0"/>
                <a:cs typeface="Arial" panose="020B0604020202020204" pitchFamily="34" charset="0"/>
              </a:rPr>
              <a:t>CONSTITUCIÓN POLÍTICA DEL ECUADOR </a:t>
            </a:r>
            <a:r>
              <a:rPr lang="es-ES" dirty="0" smtClean="0">
                <a:latin typeface="Arial" panose="020B0604020202020204" pitchFamily="34" charset="0"/>
                <a:cs typeface="Arial" panose="020B0604020202020204" pitchFamily="34" charset="0"/>
              </a:rPr>
              <a:t>CONSAGRA COMO DEBERES PRIMORDIALES DEL ESTADO, GARANTIZAR Y DEFENDER LA SOBERANÍA NACIONAL, PROTEGER EL PATRIMONIO NATURAL Y CULTURAL DEL PAÍS, GARANTIZAR A SUS HABITANTES EL DERECHO A UNA CULTURA DE PAZ, A LA SEGURIDAD INTEGRAL Y A VIVIR EN UNA SOCIEDAD DEMOCRÁTICA Y LIBRE DE CORRUPCIÓN. (GOBIERNO CENTRAL</a:t>
            </a:r>
            <a:r>
              <a:rPr lang="es-ES" dirty="0">
                <a:latin typeface="Arial" panose="020B0604020202020204" pitchFamily="34" charset="0"/>
                <a:cs typeface="Arial" panose="020B0604020202020204" pitchFamily="34" charset="0"/>
              </a:rPr>
              <a:t>). </a:t>
            </a:r>
            <a:r>
              <a:rPr lang="es-ES" b="1" dirty="0">
                <a:solidFill>
                  <a:srgbClr val="0B0BB5"/>
                </a:solidFill>
                <a:latin typeface="Arial" panose="020B0604020202020204" pitchFamily="34" charset="0"/>
                <a:cs typeface="Arial" panose="020B0604020202020204" pitchFamily="34" charset="0"/>
              </a:rPr>
              <a:t>LA LEY DE SEGURIDAD PÚBLICA Y DEL ESTADO</a:t>
            </a:r>
            <a:r>
              <a:rPr lang="es-ES" dirty="0">
                <a:latin typeface="Arial" panose="020B0604020202020204" pitchFamily="34" charset="0"/>
                <a:cs typeface="Arial" panose="020B0604020202020204" pitchFamily="34" charset="0"/>
              </a:rPr>
              <a:t>.</a:t>
            </a:r>
            <a:endParaRPr lang="es-ES" dirty="0" smtClean="0">
              <a:latin typeface="Arial" panose="020B0604020202020204" pitchFamily="34" charset="0"/>
              <a:cs typeface="Arial" panose="020B0604020202020204" pitchFamily="34" charset="0"/>
            </a:endParaRPr>
          </a:p>
          <a:p>
            <a:pPr algn="just"/>
            <a:endParaRPr lang="es-ES" dirty="0" smtClean="0">
              <a:latin typeface="Arial" panose="020B0604020202020204" pitchFamily="34" charset="0"/>
              <a:cs typeface="Arial" panose="020B0604020202020204" pitchFamily="34" charset="0"/>
            </a:endParaRPr>
          </a:p>
          <a:p>
            <a:pPr algn="just"/>
            <a:r>
              <a:rPr lang="es-ES" b="1" dirty="0" smtClean="0">
                <a:solidFill>
                  <a:srgbClr val="0B0BB5"/>
                </a:solidFill>
                <a:latin typeface="Arial" panose="020B0604020202020204" pitchFamily="34" charset="0"/>
                <a:cs typeface="Arial" panose="020B0604020202020204" pitchFamily="34" charset="0"/>
              </a:rPr>
              <a:t>PLAN NACIONAL DE SEGURIDAD INTEGRAL </a:t>
            </a:r>
            <a:r>
              <a:rPr lang="es-ES" dirty="0" smtClean="0">
                <a:latin typeface="Arial" panose="020B0604020202020204" pitchFamily="34" charset="0"/>
                <a:cs typeface="Arial" panose="020B0604020202020204" pitchFamily="34" charset="0"/>
              </a:rPr>
              <a:t>(MINISTERIO COORDINADOR DE SEGURIDAD, 2010), CONSTITUYE UN APORTE DE INDISCUTIBLE VALOR PARA FORTALECER LA ACCIÓN DEL ESTADO A FAVOR DEL BIEN COMÚN.</a:t>
            </a:r>
          </a:p>
          <a:p>
            <a:pPr algn="just"/>
            <a:endParaRPr lang="es-ES" dirty="0" smtClean="0">
              <a:latin typeface="Arial" panose="020B0604020202020204" pitchFamily="34" charset="0"/>
              <a:cs typeface="Arial" panose="020B0604020202020204" pitchFamily="34" charset="0"/>
            </a:endParaRPr>
          </a:p>
          <a:p>
            <a:pPr lvl="0" algn="just"/>
            <a:r>
              <a:rPr lang="es-ES" b="1" dirty="0" smtClean="0">
                <a:solidFill>
                  <a:srgbClr val="0B0BB5"/>
                </a:solidFill>
                <a:latin typeface="Arial" panose="020B0604020202020204" pitchFamily="34" charset="0"/>
                <a:cs typeface="Arial" panose="020B0604020202020204" pitchFamily="34" charset="0"/>
              </a:rPr>
              <a:t>AGENDA </a:t>
            </a:r>
            <a:r>
              <a:rPr lang="es-ES" b="1" dirty="0">
                <a:solidFill>
                  <a:srgbClr val="0B0BB5"/>
                </a:solidFill>
                <a:latin typeface="Arial" panose="020B0604020202020204" pitchFamily="34" charset="0"/>
                <a:cs typeface="Arial" panose="020B0604020202020204" pitchFamily="34" charset="0"/>
              </a:rPr>
              <a:t>DE SEGURIDAD CIUDADANA Y GOBERNABILIDAD</a:t>
            </a:r>
            <a:r>
              <a:rPr lang="es-ES" dirty="0">
                <a:latin typeface="Arial" panose="020B0604020202020204" pitchFamily="34" charset="0"/>
                <a:cs typeface="Arial" panose="020B0604020202020204" pitchFamily="34" charset="0"/>
              </a:rPr>
              <a:t>, (MINISTERIO DEL INTERIOR), </a:t>
            </a:r>
            <a:r>
              <a:rPr lang="es-ES" dirty="0" smtClean="0">
                <a:latin typeface="Arial" panose="020B0604020202020204" pitchFamily="34" charset="0"/>
                <a:cs typeface="Arial" panose="020B0604020202020204" pitchFamily="34" charset="0"/>
              </a:rPr>
              <a:t>PROMUEVE </a:t>
            </a:r>
            <a:r>
              <a:rPr lang="es-ES" dirty="0">
                <a:latin typeface="Arial" panose="020B0604020202020204" pitchFamily="34" charset="0"/>
                <a:cs typeface="Arial" panose="020B0604020202020204" pitchFamily="34" charset="0"/>
              </a:rPr>
              <a:t>LA PARTICIPACIÓN </a:t>
            </a:r>
            <a:r>
              <a:rPr lang="es-ES" dirty="0" smtClean="0">
                <a:latin typeface="Arial" panose="020B0604020202020204" pitchFamily="34" charset="0"/>
                <a:cs typeface="Arial" panose="020B0604020202020204" pitchFamily="34" charset="0"/>
              </a:rPr>
              <a:t>CIUDADANA Y MEJORAR CONDICIONES DE VIDA.</a:t>
            </a:r>
          </a:p>
          <a:p>
            <a:pPr algn="just"/>
            <a:endParaRPr lang="es-ES" dirty="0" smtClean="0">
              <a:latin typeface="Arial" panose="020B0604020202020204" pitchFamily="34" charset="0"/>
              <a:cs typeface="Arial" panose="020B0604020202020204" pitchFamily="34" charset="0"/>
            </a:endParaRPr>
          </a:p>
          <a:p>
            <a:pPr algn="just"/>
            <a:r>
              <a:rPr lang="es-ES" b="1" dirty="0" smtClean="0">
                <a:solidFill>
                  <a:srgbClr val="0B0BB5"/>
                </a:solidFill>
                <a:latin typeface="Arial" panose="020B0604020202020204" pitchFamily="34" charset="0"/>
                <a:cs typeface="Arial" panose="020B0604020202020204" pitchFamily="34" charset="0"/>
              </a:rPr>
              <a:t>PLAN NACIONAL DEL BUEN VIVIR, </a:t>
            </a:r>
            <a:r>
              <a:rPr lang="es-ES" dirty="0" smtClean="0">
                <a:latin typeface="Arial" panose="020B0604020202020204" pitchFamily="34" charset="0"/>
                <a:cs typeface="Arial" panose="020B0604020202020204" pitchFamily="34" charset="0"/>
              </a:rPr>
              <a:t>“SUMAK KAWSAY”, MODELO QUE SE FUNDAMENTA EN EL DESARROLLO DE LAS LIBERTADES, DERECHOS Y POTENCIALIDADES INDIVIDUALES. (SECRETARIA NACIONAL DE PLANIFICACIÓN Y DESARROLLO</a:t>
            </a:r>
            <a:r>
              <a:rPr lang="es-ES" dirty="0">
                <a:latin typeface="Arial" panose="020B0604020202020204" pitchFamily="34" charset="0"/>
                <a:cs typeface="Arial" panose="020B0604020202020204" pitchFamily="34" charset="0"/>
              </a:rPr>
              <a:t>). </a:t>
            </a:r>
          </a:p>
          <a:p>
            <a:pPr algn="just"/>
            <a:endParaRPr lang="es-ES" dirty="0" smtClean="0">
              <a:latin typeface="Arial" panose="020B0604020202020204" pitchFamily="34" charset="0"/>
              <a:cs typeface="Arial" panose="020B0604020202020204" pitchFamily="34" charset="0"/>
            </a:endParaRPr>
          </a:p>
          <a:p>
            <a:pPr algn="just"/>
            <a:r>
              <a:rPr lang="es-ES" dirty="0" smtClean="0">
                <a:latin typeface="Arial" panose="020B0604020202020204" pitchFamily="34" charset="0"/>
                <a:cs typeface="Arial" panose="020B0604020202020204" pitchFamily="34" charset="0"/>
              </a:rPr>
              <a:t>EL CÓDIGO ORGÁNICO DE ORGANIZACIÓN TERRITORIAL, AUTONOMÍA Y DESCENTRALIZACIÓN (</a:t>
            </a:r>
            <a:r>
              <a:rPr lang="es-ES" b="1" dirty="0" smtClean="0">
                <a:solidFill>
                  <a:srgbClr val="0B0BB5"/>
                </a:solidFill>
                <a:latin typeface="Arial" panose="020B0604020202020204" pitchFamily="34" charset="0"/>
                <a:cs typeface="Arial" panose="020B0604020202020204" pitchFamily="34" charset="0"/>
              </a:rPr>
              <a:t>COOTAD</a:t>
            </a:r>
            <a:r>
              <a:rPr lang="es-ES" dirty="0" smtClean="0">
                <a:latin typeface="Arial" panose="020B0604020202020204" pitchFamily="34" charset="0"/>
                <a:cs typeface="Arial" panose="020B0604020202020204" pitchFamily="34" charset="0"/>
              </a:rPr>
              <a:t>), (</a:t>
            </a:r>
            <a:r>
              <a:rPr lang="es-EC" dirty="0" smtClean="0">
                <a:latin typeface="Arial" panose="020B0604020202020204" pitchFamily="34" charset="0"/>
                <a:cs typeface="Arial" panose="020B0604020202020204" pitchFamily="34" charset="0"/>
              </a:rPr>
              <a:t>ASAMBLEA NACIONAL), GOBIERNO AUTÓNOMO - SUMEN LOS PATRONATOS. </a:t>
            </a:r>
          </a:p>
          <a:p>
            <a:pPr algn="just"/>
            <a:r>
              <a:rPr lang="es-ES" dirty="0" smtClean="0">
                <a:latin typeface="Arial" panose="020B0604020202020204" pitchFamily="34" charset="0"/>
                <a:cs typeface="Arial" panose="020B0604020202020204" pitchFamily="34" charset="0"/>
              </a:rPr>
              <a:t>EL MUNICIPIO DEL DMQ, ES EL PIONERO EN ESTABLECER UN MODELO DE GESTIÓN APLICABLE A LA SEGURIDAD CIUDADANA EN EL ECUADOR.</a:t>
            </a:r>
            <a:endParaRPr lang="es-ES" dirty="0"/>
          </a:p>
        </p:txBody>
      </p:sp>
    </p:spTree>
    <p:extLst>
      <p:ext uri="{BB962C8B-B14F-4D97-AF65-F5344CB8AC3E}">
        <p14:creationId xmlns:p14="http://schemas.microsoft.com/office/powerpoint/2010/main" val="193529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0330" y="39759"/>
            <a:ext cx="10969488" cy="583096"/>
          </a:xfrm>
        </p:spPr>
        <p:txBody>
          <a:bodyPr>
            <a:normAutofit fontScale="90000"/>
          </a:bodyPr>
          <a:lstStyle/>
          <a:p>
            <a:r>
              <a:rPr lang="es-ES" dirty="0" smtClean="0"/>
              <a:t/>
            </a:r>
            <a:br>
              <a:rPr lang="es-ES" dirty="0" smtClean="0"/>
            </a:br>
            <a:r>
              <a:rPr lang="es-EC" sz="2900" dirty="0" smtClean="0">
                <a:latin typeface="Arial" panose="020B0604020202020204" pitchFamily="34" charset="0"/>
                <a:cs typeface="Arial" panose="020B0604020202020204" pitchFamily="34" charset="0"/>
              </a:rPr>
              <a:t>METODOLOGÍA DE LA INVESTIGACIÓN.-</a:t>
            </a:r>
            <a:r>
              <a:rPr lang="es-EC" sz="2900" dirty="0">
                <a:latin typeface="Arial" panose="020B0604020202020204" pitchFamily="34" charset="0"/>
                <a:cs typeface="Arial" panose="020B0604020202020204" pitchFamily="34" charset="0"/>
              </a:rPr>
              <a:t/>
            </a:r>
            <a:br>
              <a:rPr lang="es-EC" sz="2900" dirty="0">
                <a:latin typeface="Arial" panose="020B0604020202020204" pitchFamily="34" charset="0"/>
                <a:cs typeface="Arial" panose="020B0604020202020204" pitchFamily="34" charset="0"/>
              </a:rPr>
            </a:br>
            <a:endParaRPr lang="es-ES" sz="290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5</a:t>
            </a:fld>
            <a:endParaRPr lang="es-ES"/>
          </a:p>
        </p:txBody>
      </p:sp>
      <p:sp>
        <p:nvSpPr>
          <p:cNvPr id="3" name="CuadroTexto 2"/>
          <p:cNvSpPr txBox="1"/>
          <p:nvPr/>
        </p:nvSpPr>
        <p:spPr>
          <a:xfrm>
            <a:off x="490330" y="636107"/>
            <a:ext cx="11224592" cy="5632311"/>
          </a:xfrm>
          <a:prstGeom prst="rect">
            <a:avLst/>
          </a:prstGeom>
          <a:noFill/>
        </p:spPr>
        <p:txBody>
          <a:bodyPr wrap="square" rtlCol="0">
            <a:spAutoFit/>
          </a:bodyPr>
          <a:lstStyle/>
          <a:p>
            <a:pPr algn="just">
              <a:lnSpc>
                <a:spcPct val="150000"/>
              </a:lnSpc>
            </a:pPr>
            <a:r>
              <a:rPr lang="es-ES" sz="2000" b="1" dirty="0" smtClean="0">
                <a:solidFill>
                  <a:srgbClr val="0B0BB5"/>
                </a:solidFill>
                <a:latin typeface="Arial" panose="020B0604020202020204" pitchFamily="34" charset="0"/>
                <a:cs typeface="Arial" panose="020B0604020202020204" pitchFamily="34" charset="0"/>
              </a:rPr>
              <a:t>PARADIGMA </a:t>
            </a:r>
            <a:r>
              <a:rPr lang="es-ES" sz="2000" b="1" dirty="0">
                <a:solidFill>
                  <a:srgbClr val="0B0BB5"/>
                </a:solidFill>
                <a:latin typeface="Arial" panose="020B0604020202020204" pitchFamily="34" charset="0"/>
                <a:cs typeface="Arial" panose="020B0604020202020204" pitchFamily="34" charset="0"/>
              </a:rPr>
              <a:t>DE ENFOQUE CUALITATIVO</a:t>
            </a:r>
            <a:r>
              <a:rPr lang="es-ES" sz="2000" b="1" dirty="0" smtClean="0">
                <a:solidFill>
                  <a:srgbClr val="0B0BB5"/>
                </a:solidFill>
                <a:latin typeface="Arial" panose="020B0604020202020204" pitchFamily="34" charset="0"/>
                <a:cs typeface="Arial" panose="020B0604020202020204" pitchFamily="34" charset="0"/>
              </a:rPr>
              <a:t>. </a:t>
            </a:r>
            <a:r>
              <a:rPr lang="es-ES" sz="2000" dirty="0" smtClean="0">
                <a:latin typeface="Arial" panose="020B0604020202020204" pitchFamily="34" charset="0"/>
                <a:cs typeface="Arial" panose="020B0604020202020204" pitchFamily="34" charset="0"/>
              </a:rPr>
              <a:t>(</a:t>
            </a:r>
            <a:r>
              <a:rPr lang="es-ES" sz="2000" dirty="0">
                <a:latin typeface="Arial" panose="020B0604020202020204" pitchFamily="34" charset="0"/>
                <a:cs typeface="Arial" panose="020B0604020202020204" pitchFamily="34" charset="0"/>
              </a:rPr>
              <a:t>LA SEGURIDAD ES UN FENÓMENO DE ÁMBITO </a:t>
            </a:r>
            <a:r>
              <a:rPr lang="es-ES" sz="2000" dirty="0" smtClean="0">
                <a:latin typeface="Arial" panose="020B0604020202020204" pitchFamily="34" charset="0"/>
                <a:cs typeface="Arial" panose="020B0604020202020204" pitchFamily="34" charset="0"/>
              </a:rPr>
              <a:t>SOCIAL).</a:t>
            </a:r>
          </a:p>
          <a:p>
            <a:pPr algn="just">
              <a:lnSpc>
                <a:spcPct val="150000"/>
              </a:lnSpc>
            </a:pPr>
            <a:r>
              <a:rPr lang="es-ES" sz="2000" dirty="0" smtClean="0">
                <a:latin typeface="Arial" panose="020B0604020202020204" pitchFamily="34" charset="0"/>
                <a:cs typeface="Arial" panose="020B0604020202020204" pitchFamily="34" charset="0"/>
              </a:rPr>
              <a:t>NIVEL </a:t>
            </a:r>
            <a:r>
              <a:rPr lang="es-ES" sz="2000" b="1" dirty="0" smtClean="0">
                <a:solidFill>
                  <a:srgbClr val="0B0BB5"/>
                </a:solidFill>
                <a:latin typeface="Arial" panose="020B0604020202020204" pitchFamily="34" charset="0"/>
                <a:cs typeface="Arial" panose="020B0604020202020204" pitchFamily="34" charset="0"/>
              </a:rPr>
              <a:t>DESCRIPTIVO Y EXPLICATIVO</a:t>
            </a:r>
            <a:r>
              <a:rPr lang="es-ES" sz="2000" dirty="0" smtClean="0">
                <a:latin typeface="Arial" panose="020B0604020202020204" pitchFamily="34" charset="0"/>
                <a:cs typeface="Arial" panose="020B0604020202020204" pitchFamily="34" charset="0"/>
              </a:rPr>
              <a:t>, PERMITE DETALLAR LAS FUNCIONES Y PROCESOS DE LA AGENDA DE SEGURIDAD CIUDADANA PARA EL DMQ 2010, Y CONSIDERAR EL TRABAJO DESARROLLADO POR LOS DISTINTOS DEPARTAMENTOS ENCARGADOS. </a:t>
            </a:r>
          </a:p>
          <a:p>
            <a:pPr algn="just">
              <a:lnSpc>
                <a:spcPct val="150000"/>
              </a:lnSpc>
            </a:pPr>
            <a:r>
              <a:rPr lang="es-ES" sz="2000" dirty="0" smtClean="0">
                <a:latin typeface="Arial" panose="020B0604020202020204" pitchFamily="34" charset="0"/>
                <a:cs typeface="Arial" panose="020B0604020202020204" pitchFamily="34" charset="0"/>
              </a:rPr>
              <a:t>TODOS LOS MÉTODOS </a:t>
            </a:r>
            <a:r>
              <a:rPr lang="es-ES" sz="2000" dirty="0">
                <a:latin typeface="Arial" panose="020B0604020202020204" pitchFamily="34" charset="0"/>
                <a:cs typeface="Arial" panose="020B0604020202020204" pitchFamily="34" charset="0"/>
              </a:rPr>
              <a:t>FACILITAN LA </a:t>
            </a:r>
            <a:r>
              <a:rPr lang="es-ES" sz="2000" dirty="0" smtClean="0">
                <a:latin typeface="Arial" panose="020B0604020202020204" pitchFamily="34" charset="0"/>
                <a:cs typeface="Arial" panose="020B0604020202020204" pitchFamily="34" charset="0"/>
              </a:rPr>
              <a:t>REALIZACIÓN DEL </a:t>
            </a:r>
            <a:r>
              <a:rPr lang="es-ES" sz="2000" dirty="0">
                <a:latin typeface="Arial" panose="020B0604020202020204" pitchFamily="34" charset="0"/>
                <a:cs typeface="Arial" panose="020B0604020202020204" pitchFamily="34" charset="0"/>
              </a:rPr>
              <a:t>TRABAJO INVESTIGATIVO, ANALÍTICO E INTERPRETATIVO DE LOS DATOS DE CAMPO COMO DE LOS DATOS DE LABORATORIO.</a:t>
            </a:r>
            <a:endParaRPr lang="es-ES" sz="2000" dirty="0"/>
          </a:p>
          <a:p>
            <a:pPr marL="357188" indent="-357188" algn="just">
              <a:lnSpc>
                <a:spcPct val="150000"/>
              </a:lnSpc>
              <a:tabLst>
                <a:tab pos="357188" algn="l"/>
              </a:tabLst>
            </a:pPr>
            <a:r>
              <a:rPr lang="es-ES" sz="2000" dirty="0" smtClean="0">
                <a:latin typeface="Arial" panose="020B0604020202020204" pitchFamily="34" charset="0"/>
                <a:cs typeface="Arial" panose="020B0604020202020204" pitchFamily="34" charset="0"/>
              </a:rPr>
              <a:t>	EL MÉTODO </a:t>
            </a:r>
            <a:r>
              <a:rPr lang="es-ES" sz="2000" b="1" dirty="0" smtClean="0">
                <a:solidFill>
                  <a:srgbClr val="0B0BB5"/>
                </a:solidFill>
                <a:latin typeface="Arial" panose="020B0604020202020204" pitchFamily="34" charset="0"/>
                <a:cs typeface="Arial" panose="020B0604020202020204" pitchFamily="34" charset="0"/>
              </a:rPr>
              <a:t>INDUCTIVO–DEDUCTIVO</a:t>
            </a:r>
            <a:r>
              <a:rPr lang="es-ES" sz="2000" dirty="0" smtClean="0">
                <a:latin typeface="Arial" panose="020B0604020202020204" pitchFamily="34" charset="0"/>
                <a:cs typeface="Arial" panose="020B0604020202020204" pitchFamily="34" charset="0"/>
              </a:rPr>
              <a:t>, RECOPILACIÓN DE DATOS. </a:t>
            </a:r>
          </a:p>
          <a:p>
            <a:pPr marL="357188" indent="-357188" algn="just">
              <a:lnSpc>
                <a:spcPct val="150000"/>
              </a:lnSpc>
              <a:tabLst>
                <a:tab pos="357188" algn="l"/>
              </a:tabLst>
            </a:pPr>
            <a:r>
              <a:rPr lang="es-ES" sz="2000" dirty="0" smtClean="0">
                <a:latin typeface="Arial" panose="020B0604020202020204" pitchFamily="34" charset="0"/>
                <a:cs typeface="Arial" panose="020B0604020202020204" pitchFamily="34" charset="0"/>
              </a:rPr>
              <a:t>	EL MÉTODO DE </a:t>
            </a:r>
            <a:r>
              <a:rPr lang="es-ES" sz="2000" b="1" dirty="0" smtClean="0">
                <a:solidFill>
                  <a:srgbClr val="0B0BB5"/>
                </a:solidFill>
                <a:latin typeface="Arial" panose="020B0604020202020204" pitchFamily="34" charset="0"/>
                <a:cs typeface="Arial" panose="020B0604020202020204" pitchFamily="34" charset="0"/>
              </a:rPr>
              <a:t>ANÁLISIS–SÍNTESIS</a:t>
            </a:r>
            <a:r>
              <a:rPr lang="es-ES" sz="2000" dirty="0" smtClean="0">
                <a:latin typeface="Arial" panose="020B0604020202020204" pitchFamily="34" charset="0"/>
                <a:cs typeface="Arial" panose="020B0604020202020204" pitchFamily="34" charset="0"/>
              </a:rPr>
              <a:t>, COMPARACIÓN E INTERPRETACIÓN DE LOS DATOS. </a:t>
            </a:r>
          </a:p>
          <a:p>
            <a:pPr marL="357188" indent="-357188" algn="just">
              <a:lnSpc>
                <a:spcPct val="150000"/>
              </a:lnSpc>
            </a:pPr>
            <a:r>
              <a:rPr lang="es-ES" sz="2000" dirty="0" smtClean="0">
                <a:latin typeface="Arial" panose="020B0604020202020204" pitchFamily="34" charset="0"/>
                <a:cs typeface="Arial" panose="020B0604020202020204" pitchFamily="34" charset="0"/>
              </a:rPr>
              <a:t>	EL MÉTODO </a:t>
            </a:r>
            <a:r>
              <a:rPr lang="es-ES" sz="2000" b="1" dirty="0" smtClean="0">
                <a:solidFill>
                  <a:srgbClr val="0B0BB5"/>
                </a:solidFill>
                <a:latin typeface="Arial" panose="020B0604020202020204" pitchFamily="34" charset="0"/>
                <a:cs typeface="Arial" panose="020B0604020202020204" pitchFamily="34" charset="0"/>
              </a:rPr>
              <a:t>EMPÍRICO</a:t>
            </a:r>
            <a:r>
              <a:rPr lang="es-ES" sz="2000" b="1" dirty="0" smtClean="0">
                <a:latin typeface="Arial" panose="020B0604020202020204" pitchFamily="34" charset="0"/>
                <a:cs typeface="Arial" panose="020B0604020202020204" pitchFamily="34" charset="0"/>
              </a:rPr>
              <a:t>,</a:t>
            </a:r>
            <a:r>
              <a:rPr lang="es-ES" sz="2000" dirty="0" smtClean="0">
                <a:latin typeface="Arial" panose="020B0604020202020204" pitchFamily="34" charset="0"/>
                <a:cs typeface="Arial" panose="020B0604020202020204" pitchFamily="34" charset="0"/>
              </a:rPr>
              <a:t> ENCUESTAS Y ENTREVISTAS. </a:t>
            </a:r>
          </a:p>
        </p:txBody>
      </p:sp>
    </p:spTree>
    <p:extLst>
      <p:ext uri="{BB962C8B-B14F-4D97-AF65-F5344CB8AC3E}">
        <p14:creationId xmlns:p14="http://schemas.microsoft.com/office/powerpoint/2010/main" val="268313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86831"/>
            <a:ext cx="10515600" cy="790575"/>
          </a:xfrm>
        </p:spPr>
        <p:txBody>
          <a:bodyPr>
            <a:normAutofit/>
          </a:bodyPr>
          <a:lstStyle/>
          <a:p>
            <a:r>
              <a:rPr lang="es-EC" sz="2600" dirty="0">
                <a:latin typeface="Arial" panose="020B0604020202020204" pitchFamily="34" charset="0"/>
                <a:cs typeface="Arial" panose="020B0604020202020204" pitchFamily="34" charset="0"/>
              </a:rPr>
              <a:t>PROBLEMAS DE INSEGURIDAD EN EL DMQ.</a:t>
            </a:r>
            <a:endParaRPr lang="es-ES" sz="2600"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85CEDF20-A4C5-489E-B117-DEEF9C9F9E3D}" type="slidenum">
              <a:rPr lang="es-ES" smtClean="0"/>
              <a:t>6</a:t>
            </a:fld>
            <a:endParaRPr lang="es-ES"/>
          </a:p>
        </p:txBody>
      </p:sp>
      <p:sp>
        <p:nvSpPr>
          <p:cNvPr id="5" name="CuadroTexto 4"/>
          <p:cNvSpPr txBox="1"/>
          <p:nvPr/>
        </p:nvSpPr>
        <p:spPr>
          <a:xfrm>
            <a:off x="622852" y="877406"/>
            <a:ext cx="11092070" cy="5909310"/>
          </a:xfrm>
          <a:prstGeom prst="rect">
            <a:avLst/>
          </a:prstGeom>
          <a:noFill/>
        </p:spPr>
        <p:txBody>
          <a:bodyPr wrap="square" rtlCol="0">
            <a:spAutoFit/>
          </a:bodyPr>
          <a:lstStyle/>
          <a:p>
            <a:pPr marL="342900" indent="-342900" algn="just">
              <a:lnSpc>
                <a:spcPct val="150000"/>
              </a:lnSpc>
              <a:buFont typeface="+mj-lt"/>
              <a:buAutoNum type="arabicPeriod"/>
            </a:pPr>
            <a:r>
              <a:rPr lang="es-ES" dirty="0" smtClean="0">
                <a:latin typeface="Arial" panose="020B0604020202020204" pitchFamily="34" charset="0"/>
                <a:cs typeface="Arial" panose="020B0604020202020204" pitchFamily="34" charset="0"/>
              </a:rPr>
              <a:t>ALTOS ÍNDICES DE DELINCUENCIA.</a:t>
            </a:r>
          </a:p>
          <a:p>
            <a:pPr marL="342900" indent="-342900" algn="just">
              <a:lnSpc>
                <a:spcPct val="150000"/>
              </a:lnSpc>
              <a:buFont typeface="+mj-lt"/>
              <a:buAutoNum type="arabicPeriod"/>
            </a:pPr>
            <a:r>
              <a:rPr lang="es-ES" dirty="0" smtClean="0">
                <a:latin typeface="Arial" panose="020B0604020202020204" pitchFamily="34" charset="0"/>
                <a:cs typeface="Arial" panose="020B0604020202020204" pitchFamily="34" charset="0"/>
              </a:rPr>
              <a:t>ELEVADOS NIVELES DE  RIESGOS Y TEMOR AL DELITO EN LA SOCIEDAD DEL DMQ.</a:t>
            </a:r>
          </a:p>
          <a:p>
            <a:pPr marL="342900" indent="-342900" algn="just">
              <a:lnSpc>
                <a:spcPct val="150000"/>
              </a:lnSpc>
              <a:buFont typeface="+mj-lt"/>
              <a:buAutoNum type="arabicPeriod"/>
            </a:pPr>
            <a:r>
              <a:rPr lang="es-ES" dirty="0" smtClean="0">
                <a:latin typeface="Arial" panose="020B0604020202020204" pitchFamily="34" charset="0"/>
                <a:cs typeface="Arial" panose="020B0604020202020204" pitchFamily="34" charset="0"/>
              </a:rPr>
              <a:t>INFLUENCIA RELATIVA DEL NARCOTRÁFICO, QUE SE HA ENRAIZADO EN TODOS LOS SECTORES Y ESTRATOS SOCIALES.</a:t>
            </a:r>
          </a:p>
          <a:p>
            <a:pPr marL="342900" indent="-342900" algn="just">
              <a:lnSpc>
                <a:spcPct val="150000"/>
              </a:lnSpc>
              <a:buFont typeface="+mj-lt"/>
              <a:buAutoNum type="arabicPeriod"/>
            </a:pPr>
            <a:r>
              <a:rPr lang="es-ES" dirty="0" smtClean="0">
                <a:latin typeface="Arial" panose="020B0604020202020204" pitchFamily="34" charset="0"/>
                <a:cs typeface="Arial" panose="020B0604020202020204" pitchFamily="34" charset="0"/>
              </a:rPr>
              <a:t>DELITOS RELACIONADOS CON DROGAS, COMO ROBOS Y ASALTOS, SON MÁS FRECUENTES.</a:t>
            </a:r>
          </a:p>
          <a:p>
            <a:pPr marL="342900" indent="-342900" algn="just">
              <a:lnSpc>
                <a:spcPct val="150000"/>
              </a:lnSpc>
              <a:buFont typeface="+mj-lt"/>
              <a:buAutoNum type="arabicPeriod"/>
            </a:pPr>
            <a:r>
              <a:rPr lang="es-ES" dirty="0" smtClean="0">
                <a:latin typeface="Arial" panose="020B0604020202020204" pitchFamily="34" charset="0"/>
                <a:cs typeface="Arial" panose="020B0604020202020204" pitchFamily="34" charset="0"/>
              </a:rPr>
              <a:t>AUMENTO DE LA PERCEPCIÓN DE VIOLENCIA Y VICTIMIZACIÓN JUVENIL, ACOMPAÑADA DE UN CONTEXTO DE EXCLUSIÓN SOCIAL.</a:t>
            </a:r>
          </a:p>
          <a:p>
            <a:pPr marL="342900" indent="-342900" algn="just">
              <a:lnSpc>
                <a:spcPct val="150000"/>
              </a:lnSpc>
              <a:buFont typeface="+mj-lt"/>
              <a:buAutoNum type="arabicPeriod"/>
            </a:pPr>
            <a:r>
              <a:rPr lang="es-ES" dirty="0" smtClean="0">
                <a:latin typeface="Arial" panose="020B0604020202020204" pitchFamily="34" charset="0"/>
                <a:cs typeface="Arial" panose="020B0604020202020204" pitchFamily="34" charset="0"/>
              </a:rPr>
              <a:t>CARENCIA DE POLÍTICAS DE SEGURIDAD ORIENTADAS A PREVENIR Y CONTRARRESTAR LA VIOLENCIA.</a:t>
            </a:r>
          </a:p>
          <a:p>
            <a:pPr marL="342900" indent="-342900" algn="just">
              <a:lnSpc>
                <a:spcPct val="150000"/>
              </a:lnSpc>
              <a:buFont typeface="+mj-lt"/>
              <a:buAutoNum type="arabicPeriod"/>
            </a:pPr>
            <a:r>
              <a:rPr lang="es-ES" dirty="0">
                <a:latin typeface="Arial" panose="020B0604020202020204" pitchFamily="34" charset="0"/>
                <a:cs typeface="Arial" panose="020B0604020202020204" pitchFamily="34" charset="0"/>
              </a:rPr>
              <a:t>FALTA DE NUEVAS ESTRATEGIAS PARA CONTENER EL AVANCE DE LA DELINCUENCIA COMÚN Y ORGANIZADA.</a:t>
            </a:r>
          </a:p>
          <a:p>
            <a:pPr marL="357188" indent="-357188" algn="just">
              <a:lnSpc>
                <a:spcPct val="150000"/>
              </a:lnSpc>
              <a:tabLst>
                <a:tab pos="357188" algn="l"/>
              </a:tabLst>
            </a:pPr>
            <a:r>
              <a:rPr lang="es-ES" dirty="0">
                <a:latin typeface="Arial" panose="020B0604020202020204" pitchFamily="34" charset="0"/>
                <a:cs typeface="Arial" panose="020B0604020202020204" pitchFamily="34" charset="0"/>
              </a:rPr>
              <a:t>8. </a:t>
            </a:r>
            <a:r>
              <a:rPr lang="es-ES" dirty="0" smtClean="0">
                <a:latin typeface="Arial" panose="020B0604020202020204" pitchFamily="34" charset="0"/>
                <a:cs typeface="Arial" panose="020B0604020202020204" pitchFamily="34" charset="0"/>
              </a:rPr>
              <a:t>	PLANES </a:t>
            </a:r>
            <a:r>
              <a:rPr lang="es-ES" dirty="0">
                <a:latin typeface="Arial" panose="020B0604020202020204" pitchFamily="34" charset="0"/>
                <a:cs typeface="Arial" panose="020B0604020202020204" pitchFamily="34" charset="0"/>
              </a:rPr>
              <a:t>Y PROYECTOS DE </a:t>
            </a:r>
            <a:r>
              <a:rPr lang="es-ES" dirty="0" smtClean="0">
                <a:latin typeface="Arial" panose="020B0604020202020204" pitchFamily="34" charset="0"/>
                <a:cs typeface="Arial" panose="020B0604020202020204" pitchFamily="34" charset="0"/>
              </a:rPr>
              <a:t>SEGURIDAD CIUDADANA OBSOLETOS.</a:t>
            </a:r>
            <a:endParaRPr lang="es-ES" dirty="0">
              <a:latin typeface="Arial" panose="020B0604020202020204" pitchFamily="34" charset="0"/>
              <a:cs typeface="Arial" panose="020B0604020202020204" pitchFamily="34" charset="0"/>
            </a:endParaRPr>
          </a:p>
          <a:p>
            <a:pPr algn="just">
              <a:lnSpc>
                <a:spcPct val="150000"/>
              </a:lnSpc>
            </a:pPr>
            <a:r>
              <a:rPr lang="es-ES" dirty="0" smtClean="0">
                <a:latin typeface="Arial" panose="020B0604020202020204" pitchFamily="34" charset="0"/>
                <a:cs typeface="Arial" panose="020B0604020202020204" pitchFamily="34" charset="0"/>
              </a:rPr>
              <a:t>LOS SONDEOS DE OPINIÓN PÚBLICA EN EL ECUADOR INDICAN QUE LA INSEGURIDAD PREOCUPA MÁS A LOS ECUATORIANOS QUE EL MISMO DESEMPLEO. </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709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39800" y="159375"/>
            <a:ext cx="10109200" cy="566737"/>
          </a:xfrm>
        </p:spPr>
        <p:txBody>
          <a:bodyPr>
            <a:normAutofit/>
          </a:bodyPr>
          <a:lstStyle/>
          <a:p>
            <a:r>
              <a:rPr lang="es-EC" sz="2600" dirty="0">
                <a:latin typeface="Arial" panose="020B0604020202020204" pitchFamily="34" charset="0"/>
                <a:cs typeface="Arial" panose="020B0604020202020204" pitchFamily="34" charset="0"/>
              </a:rPr>
              <a:t>AGENDA DE SEGURIDAD CIUDADANA PARA EL DMQ 2010.</a:t>
            </a:r>
            <a:endParaRPr lang="es-ES" sz="26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939800" y="821635"/>
            <a:ext cx="5486400" cy="5731565"/>
          </a:xfrm>
        </p:spPr>
        <p:txBody>
          <a:bodyPr>
            <a:noAutofit/>
          </a:bodyPr>
          <a:lstStyle/>
          <a:p>
            <a:pPr algn="just">
              <a:lnSpc>
                <a:spcPct val="150000"/>
              </a:lnSpc>
            </a:pPr>
            <a:r>
              <a:rPr lang="es-ES" sz="1800" dirty="0" smtClean="0">
                <a:latin typeface="Arial" panose="020B0604020202020204" pitchFamily="34" charset="0"/>
                <a:cs typeface="Arial" panose="020B0604020202020204" pitchFamily="34" charset="0"/>
              </a:rPr>
              <a:t>LA AGENDA DE SEGURIDAD CIUDADANA PARA EL DISTRITO METROPOLITANO DE QUITO 2010, ES EL DOCUMENTO BASE QUE CONTIENE UN CONJUNTO DE ESTRATEGIAS Y POLÍTICAS A SEGUIR PARA ATENDER LAS DEMANDAS DE LA CIUDADANÍA EN EL ÁMBITO DE LA SEGURIDAD CIUDADANA; SIRVE PARA EL DESARROLLO, APLICACIÓN, FUNCIONAMIENTO Y CONTROL DE TODOS LOS PLANES DE SEGURIDAD CIUDADANA EJECUTADOS EN EL DISTRITO METROPOLITANO DE QUITO, SU PRINCIPAL OBJETIVO ES GARANTIZAR LA SEGURIDAD Y LA VIDA PACÍFICA DE LOS CIUDADANOS CAPITALINOS.</a:t>
            </a:r>
            <a:endParaRPr lang="es-ES" sz="1800" dirty="0">
              <a:latin typeface="Arial" panose="020B0604020202020204" pitchFamily="34" charset="0"/>
              <a:cs typeface="Arial" panose="020B0604020202020204" pitchFamily="34" charset="0"/>
            </a:endParaRPr>
          </a:p>
        </p:txBody>
      </p:sp>
      <p:sp>
        <p:nvSpPr>
          <p:cNvPr id="5" name="Marcador de número de diapositiva 4"/>
          <p:cNvSpPr>
            <a:spLocks noGrp="1"/>
          </p:cNvSpPr>
          <p:nvPr>
            <p:ph type="sldNum" sz="quarter" idx="12"/>
          </p:nvPr>
        </p:nvSpPr>
        <p:spPr/>
        <p:txBody>
          <a:bodyPr/>
          <a:lstStyle/>
          <a:p>
            <a:fld id="{85CEDF20-A4C5-489E-B117-DEEF9C9F9E3D}" type="slidenum">
              <a:rPr lang="es-ES" smtClean="0"/>
              <a:t>7</a:t>
            </a:fld>
            <a:endParaRPr lang="es-ES"/>
          </a:p>
        </p:txBody>
      </p:sp>
      <p:graphicFrame>
        <p:nvGraphicFramePr>
          <p:cNvPr id="4" name="Objeto 3"/>
          <p:cNvGraphicFramePr>
            <a:graphicFrameLocks noChangeAspect="1"/>
          </p:cNvGraphicFramePr>
          <p:nvPr>
            <p:extLst>
              <p:ext uri="{D42A27DB-BD31-4B8C-83A1-F6EECF244321}">
                <p14:modId xmlns:p14="http://schemas.microsoft.com/office/powerpoint/2010/main" val="2158973978"/>
              </p:ext>
            </p:extLst>
          </p:nvPr>
        </p:nvGraphicFramePr>
        <p:xfrm>
          <a:off x="6593776" y="996674"/>
          <a:ext cx="5441249" cy="5284856"/>
        </p:xfrm>
        <a:graphic>
          <a:graphicData uri="http://schemas.openxmlformats.org/presentationml/2006/ole">
            <mc:AlternateContent xmlns:mc="http://schemas.openxmlformats.org/markup-compatibility/2006">
              <mc:Choice xmlns:v="urn:schemas-microsoft-com:vml" Requires="v">
                <p:oleObj spid="_x0000_s6507" name="Document" r:id="rId4" imgW="8261959" imgH="8022696" progId="Word.Document.8">
                  <p:embed/>
                </p:oleObj>
              </mc:Choice>
              <mc:Fallback>
                <p:oleObj name="Document" r:id="rId4" imgW="8261959" imgH="8022696" progId="Word.Document.8">
                  <p:embed/>
                  <p:pic>
                    <p:nvPicPr>
                      <p:cNvPr id="0" name=""/>
                      <p:cNvPicPr/>
                      <p:nvPr/>
                    </p:nvPicPr>
                    <p:blipFill>
                      <a:blip r:embed="rId5"/>
                      <a:stretch>
                        <a:fillRect/>
                      </a:stretch>
                    </p:blipFill>
                    <p:spPr>
                      <a:xfrm>
                        <a:off x="6593776" y="996674"/>
                        <a:ext cx="5441249" cy="5284856"/>
                      </a:xfrm>
                      <a:prstGeom prst="rect">
                        <a:avLst/>
                      </a:prstGeom>
                    </p:spPr>
                  </p:pic>
                </p:oleObj>
              </mc:Fallback>
            </mc:AlternateContent>
          </a:graphicData>
        </a:graphic>
      </p:graphicFrame>
    </p:spTree>
    <p:extLst>
      <p:ext uri="{BB962C8B-B14F-4D97-AF65-F5344CB8AC3E}">
        <p14:creationId xmlns:p14="http://schemas.microsoft.com/office/powerpoint/2010/main" val="201013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69843" y="159579"/>
            <a:ext cx="11025809" cy="809485"/>
          </a:xfrm>
        </p:spPr>
        <p:txBody>
          <a:bodyPr>
            <a:noAutofit/>
          </a:bodyPr>
          <a:lstStyle/>
          <a:p>
            <a:pPr algn="just">
              <a:lnSpc>
                <a:spcPct val="100000"/>
              </a:lnSpc>
            </a:pPr>
            <a:r>
              <a:rPr lang="es-ES" sz="2600" dirty="0" smtClean="0">
                <a:latin typeface="Arial" panose="020B0604020202020204" pitchFamily="34" charset="0"/>
                <a:cs typeface="Arial" panose="020B0604020202020204" pitchFamily="34" charset="0"/>
              </a:rPr>
              <a:t>LÍNEAS TEMÁTICAS DE LA AGENDA DE SEGURIDAD CIUDADANA PARA EL DMQ 2010.-</a:t>
            </a:r>
            <a:endParaRPr lang="es-ES" sz="26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569843" y="969064"/>
            <a:ext cx="11025809" cy="5723284"/>
          </a:xfrm>
        </p:spPr>
        <p:txBody>
          <a:bodyPr>
            <a:noAutofit/>
          </a:bodyPr>
          <a:lstStyle/>
          <a:p>
            <a:pPr algn="just">
              <a:lnSpc>
                <a:spcPct val="100000"/>
              </a:lnSpc>
            </a:pPr>
            <a:r>
              <a:rPr lang="es-ES" sz="2000" b="1" dirty="0">
                <a:solidFill>
                  <a:srgbClr val="0B0BB5"/>
                </a:solidFill>
                <a:latin typeface="Arial" panose="020B0604020202020204" pitchFamily="34" charset="0"/>
                <a:cs typeface="Arial" panose="020B0604020202020204" pitchFamily="34" charset="0"/>
              </a:rPr>
              <a:t>EL FORTALECIMIENTO INSTITUCIONAL E INVERSIÓN EN SEGURIDAD. </a:t>
            </a:r>
          </a:p>
          <a:p>
            <a:pPr algn="l">
              <a:lnSpc>
                <a:spcPct val="100000"/>
              </a:lnSpc>
            </a:pPr>
            <a:r>
              <a:rPr lang="es-ES" sz="1800" dirty="0" smtClean="0">
                <a:latin typeface="Arial" panose="020B0604020202020204" pitchFamily="34" charset="0"/>
                <a:cs typeface="Arial" panose="020B0604020202020204" pitchFamily="34" charset="0"/>
              </a:rPr>
              <a:t>1. POLICÍA DISTRITAL ESPECIALIZADA. </a:t>
            </a:r>
          </a:p>
          <a:p>
            <a:pPr algn="l">
              <a:lnSpc>
                <a:spcPct val="100000"/>
              </a:lnSpc>
            </a:pPr>
            <a:r>
              <a:rPr lang="es-ES" sz="1800" dirty="0" smtClean="0">
                <a:latin typeface="Arial" panose="020B0604020202020204" pitchFamily="34" charset="0"/>
                <a:cs typeface="Arial" panose="020B0604020202020204" pitchFamily="34" charset="0"/>
              </a:rPr>
              <a:t>2</a:t>
            </a:r>
            <a:r>
              <a:rPr lang="es-ES" sz="1800" dirty="0">
                <a:latin typeface="Arial" panose="020B0604020202020204" pitchFamily="34" charset="0"/>
                <a:cs typeface="Arial" panose="020B0604020202020204" pitchFamily="34" charset="0"/>
              </a:rPr>
              <a:t>. PLAN CONJUNTO DE INVERSIONES PARA LA SEGURIDAD. </a:t>
            </a:r>
          </a:p>
          <a:p>
            <a:pPr algn="just">
              <a:lnSpc>
                <a:spcPct val="100000"/>
              </a:lnSpc>
            </a:pPr>
            <a:r>
              <a:rPr lang="es-ES" sz="2000" b="1" dirty="0">
                <a:solidFill>
                  <a:srgbClr val="0B0BB5"/>
                </a:solidFill>
                <a:latin typeface="Arial" panose="020B0604020202020204" pitchFamily="34" charset="0"/>
                <a:cs typeface="Arial" panose="020B0604020202020204" pitchFamily="34" charset="0"/>
              </a:rPr>
              <a:t>ATENCIÓN A DEMANDAS CIUDADANAS.</a:t>
            </a:r>
          </a:p>
          <a:p>
            <a:pPr algn="l">
              <a:lnSpc>
                <a:spcPct val="100000"/>
              </a:lnSpc>
            </a:pPr>
            <a:r>
              <a:rPr lang="es-ES" sz="1800" dirty="0">
                <a:latin typeface="Arial" panose="020B0604020202020204" pitchFamily="34" charset="0"/>
                <a:cs typeface="Arial" panose="020B0604020202020204" pitchFamily="34" charset="0"/>
              </a:rPr>
              <a:t>3. SISTEMA INTEGRAL DE ACCESO A LA JUSTICIA PARA VÍCTIMAS DE VIOLENCIA. </a:t>
            </a:r>
          </a:p>
          <a:p>
            <a:pPr algn="l">
              <a:lnSpc>
                <a:spcPct val="100000"/>
              </a:lnSpc>
            </a:pPr>
            <a:r>
              <a:rPr lang="es-ES" sz="1800" dirty="0" smtClean="0">
                <a:latin typeface="Arial" panose="020B0604020202020204" pitchFamily="34" charset="0"/>
                <a:cs typeface="Arial" panose="020B0604020202020204" pitchFamily="34" charset="0"/>
              </a:rPr>
              <a:t>4</a:t>
            </a:r>
            <a:r>
              <a:rPr lang="es-ES" sz="1800" dirty="0">
                <a:latin typeface="Arial" panose="020B0604020202020204" pitchFamily="34" charset="0"/>
                <a:cs typeface="Arial" panose="020B0604020202020204" pitchFamily="34" charset="0"/>
              </a:rPr>
              <a:t>. SISTEMA DE ATENCIÓN DE EMERGENCIAS. </a:t>
            </a:r>
          </a:p>
          <a:p>
            <a:pPr algn="just">
              <a:lnSpc>
                <a:spcPct val="100000"/>
              </a:lnSpc>
            </a:pPr>
            <a:r>
              <a:rPr lang="es-ES" sz="2000" b="1" dirty="0">
                <a:solidFill>
                  <a:srgbClr val="0B0BB5"/>
                </a:solidFill>
                <a:latin typeface="Arial" panose="020B0604020202020204" pitchFamily="34" charset="0"/>
                <a:cs typeface="Arial" panose="020B0604020202020204" pitchFamily="34" charset="0"/>
              </a:rPr>
              <a:t>PARTICIPACIÓN Y CONVIVENCIA CIUDADANA. </a:t>
            </a:r>
          </a:p>
          <a:p>
            <a:pPr algn="just">
              <a:lnSpc>
                <a:spcPct val="100000"/>
              </a:lnSpc>
            </a:pPr>
            <a:r>
              <a:rPr lang="es-ES" sz="1800" dirty="0">
                <a:latin typeface="Arial" panose="020B0604020202020204" pitchFamily="34" charset="0"/>
                <a:cs typeface="Arial" panose="020B0604020202020204" pitchFamily="34" charset="0"/>
              </a:rPr>
              <a:t>5. PARTICIPACIÓN CIUDADANA PARA LA SEGURIDAD. </a:t>
            </a:r>
          </a:p>
          <a:p>
            <a:pPr algn="just">
              <a:lnSpc>
                <a:spcPct val="100000"/>
              </a:lnSpc>
            </a:pPr>
            <a:r>
              <a:rPr lang="es-ES" sz="2000" b="1" dirty="0">
                <a:solidFill>
                  <a:srgbClr val="0B0BB5"/>
                </a:solidFill>
                <a:latin typeface="Arial" panose="020B0604020202020204" pitchFamily="34" charset="0"/>
                <a:cs typeface="Arial" panose="020B0604020202020204" pitchFamily="34" charset="0"/>
              </a:rPr>
              <a:t>PREVENCIÓN DE VIOLENCIA E INSEGURIDAD. </a:t>
            </a:r>
          </a:p>
          <a:p>
            <a:pPr algn="l">
              <a:lnSpc>
                <a:spcPct val="100000"/>
              </a:lnSpc>
            </a:pPr>
            <a:r>
              <a:rPr lang="es-ES" sz="1800" dirty="0">
                <a:latin typeface="Arial" panose="020B0604020202020204" pitchFamily="34" charset="0"/>
                <a:cs typeface="Arial" panose="020B0604020202020204" pitchFamily="34" charset="0"/>
              </a:rPr>
              <a:t>6. PREVENCIÓN SITUACIONAL. </a:t>
            </a:r>
          </a:p>
          <a:p>
            <a:pPr algn="l">
              <a:lnSpc>
                <a:spcPct val="100000"/>
              </a:lnSpc>
            </a:pPr>
            <a:r>
              <a:rPr lang="es-ES" sz="1800" dirty="0" smtClean="0">
                <a:latin typeface="Arial" panose="020B0604020202020204" pitchFamily="34" charset="0"/>
                <a:cs typeface="Arial" panose="020B0604020202020204" pitchFamily="34" charset="0"/>
              </a:rPr>
              <a:t>7</a:t>
            </a:r>
            <a:r>
              <a:rPr lang="es-ES" sz="1800" dirty="0">
                <a:latin typeface="Arial" panose="020B0604020202020204" pitchFamily="34" charset="0"/>
                <a:cs typeface="Arial" panose="020B0604020202020204" pitchFamily="34" charset="0"/>
              </a:rPr>
              <a:t>. PREVENCIÓN DE RIESGOS NATURALES Y ANTRÓPICOS.</a:t>
            </a:r>
          </a:p>
          <a:p>
            <a:pPr algn="l">
              <a:lnSpc>
                <a:spcPct val="100000"/>
              </a:lnSpc>
            </a:pPr>
            <a:r>
              <a:rPr lang="es-ES" sz="1800" dirty="0" smtClean="0">
                <a:latin typeface="Arial" panose="020B0604020202020204" pitchFamily="34" charset="0"/>
                <a:cs typeface="Arial" panose="020B0604020202020204" pitchFamily="34" charset="0"/>
              </a:rPr>
              <a:t>8</a:t>
            </a:r>
            <a:r>
              <a:rPr lang="es-ES" sz="1800" dirty="0">
                <a:latin typeface="Arial" panose="020B0604020202020204" pitchFamily="34" charset="0"/>
                <a:cs typeface="Arial" panose="020B0604020202020204" pitchFamily="34" charset="0"/>
              </a:rPr>
              <a:t>. PREVENCIÓN DE RIESGOS EN LA MOVILIDAD URBANA. </a:t>
            </a:r>
          </a:p>
          <a:p>
            <a:pPr algn="just">
              <a:lnSpc>
                <a:spcPct val="100000"/>
              </a:lnSpc>
            </a:pPr>
            <a:r>
              <a:rPr lang="es-ES" sz="2000" b="1" dirty="0">
                <a:solidFill>
                  <a:srgbClr val="0B0BB5"/>
                </a:solidFill>
                <a:latin typeface="Arial" panose="020B0604020202020204" pitchFamily="34" charset="0"/>
                <a:cs typeface="Arial" panose="020B0604020202020204" pitchFamily="34" charset="0"/>
              </a:rPr>
              <a:t>PRODUCCIÓN DE INFORMACIÓN PARA LA TOMA DE DECISIONES. </a:t>
            </a:r>
          </a:p>
          <a:p>
            <a:pPr algn="just">
              <a:lnSpc>
                <a:spcPct val="100000"/>
              </a:lnSpc>
            </a:pPr>
            <a:r>
              <a:rPr lang="es-ES" sz="1800" dirty="0">
                <a:latin typeface="Arial" panose="020B0604020202020204" pitchFamily="34" charset="0"/>
                <a:cs typeface="Arial" panose="020B0604020202020204" pitchFamily="34" charset="0"/>
              </a:rPr>
              <a:t>9. SISTEMA DE INDICADORES DE INSEGURIDAD Y VIOLENCIA EN EL </a:t>
            </a:r>
            <a:r>
              <a:rPr lang="es-ES" sz="1800" dirty="0" smtClean="0">
                <a:latin typeface="Arial" panose="020B0604020202020204" pitchFamily="34" charset="0"/>
                <a:cs typeface="Arial" panose="020B0604020202020204" pitchFamily="34" charset="0"/>
              </a:rPr>
              <a:t>DM </a:t>
            </a:r>
            <a:r>
              <a:rPr lang="es-ES" sz="1800" dirty="0">
                <a:latin typeface="Arial" panose="020B0604020202020204" pitchFamily="34" charset="0"/>
                <a:cs typeface="Arial" panose="020B0604020202020204" pitchFamily="34" charset="0"/>
              </a:rPr>
              <a:t>DE QUITO. </a:t>
            </a:r>
          </a:p>
          <a:p>
            <a:pPr algn="just">
              <a:lnSpc>
                <a:spcPct val="100000"/>
              </a:lnSpc>
            </a:pPr>
            <a:endParaRPr lang="es-ES" sz="1800" dirty="0" smtClean="0">
              <a:latin typeface="Arial" panose="020B0604020202020204" pitchFamily="34" charset="0"/>
              <a:cs typeface="Arial" panose="020B0604020202020204" pitchFamily="34" charset="0"/>
            </a:endParaRPr>
          </a:p>
          <a:p>
            <a:pPr algn="just">
              <a:lnSpc>
                <a:spcPct val="200000"/>
              </a:lnSpc>
            </a:pPr>
            <a:endParaRPr lang="es-ES" sz="1800" dirty="0" smtClean="0">
              <a:latin typeface="Arial" panose="020B0604020202020204" pitchFamily="34" charset="0"/>
              <a:cs typeface="Arial" panose="020B0604020202020204" pitchFamily="34" charset="0"/>
            </a:endParaRPr>
          </a:p>
          <a:p>
            <a:pPr algn="just"/>
            <a:endParaRPr lang="es-ES" sz="180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8</a:t>
            </a:fld>
            <a:endParaRPr lang="es-ES"/>
          </a:p>
        </p:txBody>
      </p:sp>
    </p:spTree>
    <p:extLst>
      <p:ext uri="{BB962C8B-B14F-4D97-AF65-F5344CB8AC3E}">
        <p14:creationId xmlns:p14="http://schemas.microsoft.com/office/powerpoint/2010/main" val="297163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939800" y="358155"/>
            <a:ext cx="10109200" cy="5667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C" sz="2600" dirty="0">
                <a:latin typeface="Arial" panose="020B0604020202020204" pitchFamily="34" charset="0"/>
                <a:cs typeface="Arial" panose="020B0604020202020204" pitchFamily="34" charset="0"/>
              </a:rPr>
              <a:t>POLÍTICAS Y PLAN DE ACCIÓN 2010, </a:t>
            </a:r>
            <a:r>
              <a:rPr lang="es-EC" sz="1800" b="1" dirty="0">
                <a:solidFill>
                  <a:srgbClr val="0B0BB5"/>
                </a:solidFill>
                <a:latin typeface="Arial" panose="020B0604020202020204" pitchFamily="34" charset="0"/>
                <a:ea typeface="+mn-ea"/>
                <a:cs typeface="Arial" panose="020B0604020202020204" pitchFamily="34" charset="0"/>
              </a:rPr>
              <a:t>CUMPLIMIENTO DE LAS </a:t>
            </a:r>
            <a:r>
              <a:rPr lang="es-ES" sz="1800" b="1" dirty="0">
                <a:solidFill>
                  <a:srgbClr val="0B0BB5"/>
                </a:solidFill>
                <a:latin typeface="Arial" panose="020B0604020202020204" pitchFamily="34" charset="0"/>
                <a:ea typeface="+mn-ea"/>
                <a:cs typeface="Arial" panose="020B0604020202020204" pitchFamily="34" charset="0"/>
              </a:rPr>
              <a:t>LÍNEAS TEMÁTICAS </a:t>
            </a:r>
            <a:r>
              <a:rPr lang="es-ES" sz="1800" dirty="0">
                <a:solidFill>
                  <a:srgbClr val="0B0BB5"/>
                </a:solidFill>
                <a:latin typeface="Arial" panose="020B0604020202020204" pitchFamily="34" charset="0"/>
                <a:ea typeface="+mn-ea"/>
                <a:cs typeface="Arial" panose="020B0604020202020204" pitchFamily="34" charset="0"/>
              </a:rPr>
              <a:t>.-</a:t>
            </a:r>
          </a:p>
        </p:txBody>
      </p:sp>
      <p:sp>
        <p:nvSpPr>
          <p:cNvPr id="3" name="Subtítulo 2"/>
          <p:cNvSpPr txBox="1">
            <a:spLocks/>
          </p:cNvSpPr>
          <p:nvPr/>
        </p:nvSpPr>
        <p:spPr>
          <a:xfrm>
            <a:off x="939800" y="1028148"/>
            <a:ext cx="10109200" cy="55819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2000" b="1" dirty="0" smtClean="0">
                <a:solidFill>
                  <a:srgbClr val="0B0BB5"/>
                </a:solidFill>
                <a:latin typeface="Arial" panose="020B0604020202020204" pitchFamily="34" charset="0"/>
                <a:cs typeface="Arial" panose="020B0604020202020204" pitchFamily="34" charset="0"/>
              </a:rPr>
              <a:t>EL FORTALECIMIENTO INSTITUCIONAL E INVERSIÓN EN SEGURIDAD. </a:t>
            </a:r>
          </a:p>
          <a:p>
            <a:pPr marL="0" indent="0" algn="just">
              <a:lnSpc>
                <a:spcPct val="100000"/>
              </a:lnSpc>
              <a:buNone/>
            </a:pPr>
            <a:r>
              <a:rPr lang="es-ES" sz="1800" dirty="0" smtClean="0">
                <a:solidFill>
                  <a:srgbClr val="C00000"/>
                </a:solidFill>
                <a:latin typeface="Arial" panose="020B0604020202020204" pitchFamily="34" charset="0"/>
                <a:cs typeface="Arial" panose="020B0604020202020204" pitchFamily="34" charset="0"/>
              </a:rPr>
              <a:t>1. POLICÍA DISTRITAL ESPECIALIZADA. </a:t>
            </a:r>
          </a:p>
          <a:p>
            <a:pPr marL="542925" indent="-542925" algn="just">
              <a:lnSpc>
                <a:spcPct val="100000"/>
              </a:lnSpc>
              <a:buNone/>
            </a:pPr>
            <a:r>
              <a:rPr lang="es-ES" sz="1800" dirty="0" smtClean="0">
                <a:latin typeface="Arial" panose="020B0604020202020204" pitchFamily="34" charset="0"/>
                <a:cs typeface="Arial" panose="020B0604020202020204" pitchFamily="34" charset="0"/>
              </a:rPr>
              <a:t>1.1. 	PROMOVER LA CONFORMACIÓN DE LA POLICÍA DISTRITAL.</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1.2. 	PROPICIAR UNA POLICÍA ÁGIL, EFICIENTE Y OPORTUNA ANTE LAS LLAMADAS CIUDADANAS. </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1.3. 	PROMOVER LA GESTIÓN EFICIENTE DE LA POLICÍA JUDICIAL PARA LA SEGURIDAD CIUDADANA EN EL DMQ. </a:t>
            </a:r>
          </a:p>
          <a:p>
            <a:pPr marL="0" indent="0" algn="just">
              <a:lnSpc>
                <a:spcPct val="100000"/>
              </a:lnSpc>
              <a:buNone/>
            </a:pPr>
            <a:r>
              <a:rPr lang="es-ES" sz="1800" dirty="0" smtClean="0">
                <a:solidFill>
                  <a:srgbClr val="C00000"/>
                </a:solidFill>
                <a:latin typeface="Arial" panose="020B0604020202020204" pitchFamily="34" charset="0"/>
                <a:cs typeface="Arial" panose="020B0604020202020204" pitchFamily="34" charset="0"/>
              </a:rPr>
              <a:t>2. PLAN CONJUNTO DE INVERSIONES PARA LA SEGURIDAD. </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2.1. 	GENERAR UN PLAN CONJUNTO DE INVERSIONES EN SEGURIDAD CIUDADANA ENTRE EL MINISTERIO DE GOBIERNO, POLICÍA NACIONAL Y MUNICIPIO DE QUITO. </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2.2. 	ORIENTAR EL PLAN DE INVERSIONES EN SEGURIDAD DE ACUERDO A LA DIVISIÓN TERRITORIAL DESCONCENTRADA DEL DMQ, LA GEOGRAFÍA DEL DELITO Y LA PERCEPCIÓN DE LA CIUDADANÍA.</a:t>
            </a:r>
          </a:p>
          <a:p>
            <a:pPr marL="542925" indent="-542925" algn="just">
              <a:lnSpc>
                <a:spcPct val="100000"/>
              </a:lnSpc>
              <a:buNone/>
              <a:tabLst>
                <a:tab pos="542925" algn="l"/>
              </a:tabLst>
            </a:pPr>
            <a:r>
              <a:rPr lang="es-ES" sz="1800" dirty="0" smtClean="0">
                <a:latin typeface="Arial" panose="020B0604020202020204" pitchFamily="34" charset="0"/>
                <a:cs typeface="Arial" panose="020B0604020202020204" pitchFamily="34" charset="0"/>
              </a:rPr>
              <a:t>2.3. 	PROMOVER PROCESOS PERMANENTES DE RENDICIÓN DE CUENTAS Y VEEDURÍA CIUDADANA DE LOS ORGANISMOS Y DISTRITALES RESPONSABLES DE LA PREVENCIÓN Y EL CONTROL DE LA VIOLENCIA EN EL DMQ. </a:t>
            </a:r>
            <a:endParaRPr lang="es-ES" sz="180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2"/>
          </p:nvPr>
        </p:nvSpPr>
        <p:spPr/>
        <p:txBody>
          <a:bodyPr/>
          <a:lstStyle/>
          <a:p>
            <a:fld id="{85CEDF20-A4C5-489E-B117-DEEF9C9F9E3D}" type="slidenum">
              <a:rPr lang="es-ES" smtClean="0"/>
              <a:t>9</a:t>
            </a:fld>
            <a:endParaRPr lang="es-ES"/>
          </a:p>
        </p:txBody>
      </p:sp>
    </p:spTree>
    <p:extLst>
      <p:ext uri="{BB962C8B-B14F-4D97-AF65-F5344CB8AC3E}">
        <p14:creationId xmlns:p14="http://schemas.microsoft.com/office/powerpoint/2010/main" val="398086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1967</TotalTime>
  <Words>2890</Words>
  <Application>Microsoft Office PowerPoint</Application>
  <PresentationFormat>Panorámica</PresentationFormat>
  <Paragraphs>231</Paragraphs>
  <Slides>31</Slides>
  <Notes>1</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31</vt:i4>
      </vt:variant>
    </vt:vector>
  </HeadingPairs>
  <TitlesOfParts>
    <vt:vector size="38" baseType="lpstr">
      <vt:lpstr>Arial</vt:lpstr>
      <vt:lpstr>Calibri</vt:lpstr>
      <vt:lpstr>Century Gothic</vt:lpstr>
      <vt:lpstr>Wingdings</vt:lpstr>
      <vt:lpstr>Wingdings 3</vt:lpstr>
      <vt:lpstr>Sector</vt:lpstr>
      <vt:lpstr>Document</vt:lpstr>
      <vt:lpstr>DEPARTAMENTO DE SEGURIDAD Y DEFENSA    CARRERA DE INGENIERÍA EN SEGURIDAD, MENCIÓN SEGURIDAD PÚBLICA Y PRIVADA   TESIS PREVIO A LA OBTENCIÓN DEL TÍTULO DE INGENIERO EN SEGURIDAD, MENCIÓN EN SEGURIDAD PÚBLICA Y PRIVADA    AUTOR: JORGE EFRAÍN ROMERO ORTIZ</vt:lpstr>
      <vt:lpstr>TEMARIO</vt:lpstr>
      <vt:lpstr>INTRODUCCIÓN.</vt:lpstr>
      <vt:lpstr>BASE LEGAL Y PARTICIPACIÓN INTERINSTITUCIONAL.-</vt:lpstr>
      <vt:lpstr> METODOLOGÍA DE LA INVESTIGACIÓN.- </vt:lpstr>
      <vt:lpstr>PROBLEMAS DE INSEGURIDAD EN EL DMQ.</vt:lpstr>
      <vt:lpstr>AGENDA DE SEGURIDAD CIUDADANA PARA EL DMQ 2010.</vt:lpstr>
      <vt:lpstr>LÍNEAS TEMÁTICAS DE LA AGENDA DE SEGURIDAD CIUDADANA PARA EL DMQ 2010.-</vt:lpstr>
      <vt:lpstr>Presentación de PowerPoint</vt:lpstr>
      <vt:lpstr>Presentación de PowerPoint</vt:lpstr>
      <vt:lpstr>Presentación de PowerPoint</vt:lpstr>
      <vt:lpstr>Presentación de PowerPoint</vt:lpstr>
      <vt:lpstr>Presentación de PowerPoint</vt:lpstr>
      <vt:lpstr>Presentación de PowerPoint</vt:lpstr>
      <vt:lpstr>EVALUACIÓN DE RESULTADOS.-</vt:lpstr>
      <vt:lpstr>EVALUACIÓN DE RESULTADOS.-</vt:lpstr>
      <vt:lpstr>EVALUACIÓN DE RESULTADOS.-</vt:lpstr>
      <vt:lpstr>CONCLUSIONES SOBRE LA APLICACIÓN Y EJECUCIÓN DE LA AGENDA DE SEGURIDAD CIUDADANA PARA EL DMQ 2010.-</vt:lpstr>
      <vt:lpstr>CONCLUSIONES SOBRE LA APLICACIÓN Y EJECUCIÓN DE LA AGENDA DE SEGURIDAD CIUDADANA PARA EL DMQ 2010.-</vt:lpstr>
      <vt:lpstr>RECOMENDACIONES SOBRE LA APLICACIÓN Y EJECUCIÓN DE LA AGENDA DE SEGURIDAD CIUDADANA PARA EL DMQ 2010.-</vt:lpstr>
      <vt:lpstr>RECOMENDACIONES SOBRE LA APLICACIÓN Y EJECUCIÓN DE LA AGENDA DE SEGURIDAD CIUDADANA PARA EL DMQ 2010.-</vt:lpstr>
      <vt:lpstr>PROPUESTA DE MEJORAMIENTO.-</vt:lpstr>
      <vt:lpstr>PROPUESTA DE MEJORAMIENTO.-</vt:lpstr>
      <vt:lpstr>PROPUESTA DE MEJORAMIENTO.- Líneas Temáticas. </vt:lpstr>
      <vt:lpstr>PROPÓSITO Y METAS.- </vt:lpstr>
      <vt:lpstr>PROPÓSITO Y METAS.- </vt:lpstr>
      <vt:lpstr>RECOMENDACIONES DE LA PROPUESTA.-</vt:lpstr>
      <vt:lpstr>RECOMENDACIONES DE LA PROPUESTA.-</vt:lpstr>
      <vt:lpstr>RECOMENDACIONES DE LA PROPUESTA.-</vt:lpstr>
      <vt:lpstr>PREGUNTAS.-</vt:lpstr>
      <vt:lpstr>GRACIAS SU ATENCIÓN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E.A. Romero Ortiz</dc:creator>
  <cp:lastModifiedBy>Jorge E.A. Romero Ortiz</cp:lastModifiedBy>
  <cp:revision>319</cp:revision>
  <cp:lastPrinted>2014-03-24T23:17:43Z</cp:lastPrinted>
  <dcterms:created xsi:type="dcterms:W3CDTF">2014-03-20T13:41:50Z</dcterms:created>
  <dcterms:modified xsi:type="dcterms:W3CDTF">2014-04-03T02:46:58Z</dcterms:modified>
</cp:coreProperties>
</file>