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A4B9F-C3D4-49A2-ACF9-8FC680B99F82}" type="datetimeFigureOut">
              <a:rPr lang="es-EC" smtClean="0"/>
              <a:t>24/03/2014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683DD2-269B-4A61-983B-CB4D8B288654}" type="slidenum">
              <a:rPr lang="es-EC" smtClean="0"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12048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DISEÑO E IMPLEMENTACIÓN DE UN SISTEMA DE MONITOREO DE VARIABLES ABIÓTICAS EN LAS ESTACIONES DE YANOCOCHA, TANDAYAPA Y MASHPI PARA EL </a:t>
            </a:r>
            <a:r>
              <a:rPr lang="es-EC" b="1" dirty="0" err="1" smtClean="0"/>
              <a:t>MECN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7854696" cy="600472"/>
          </a:xfrm>
        </p:spPr>
        <p:txBody>
          <a:bodyPr/>
          <a:lstStyle/>
          <a:p>
            <a:r>
              <a:rPr lang="es-EC" dirty="0" smtClean="0"/>
              <a:t>Miguel Francisco Loaiza Ontaneda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 de transporte de datos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78894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8536"/>
            <a:ext cx="316009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75656" y="49807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Operadora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Servicio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Precio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Movistar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600 MB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15,68 USD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Claro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100 MB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3,92 USD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Alegro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700 MB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15,00 USD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300" dirty="0" smtClean="0"/>
              <a:t>Módulo de control y comunicaciones</a:t>
            </a:r>
            <a:endParaRPr lang="es-EC" sz="4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AARlogic</a:t>
            </a:r>
            <a:r>
              <a:rPr lang="es-EC" dirty="0" smtClean="0"/>
              <a:t> A05/3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2636912"/>
          <a:ext cx="4464496" cy="306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01622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Modulo </a:t>
                      </a:r>
                      <a:r>
                        <a:rPr lang="es-EC" sz="1200" b="1" dirty="0" err="1">
                          <a:latin typeface="Times New Roman"/>
                          <a:ea typeface="Calibri"/>
                          <a:cs typeface="Times New Roman"/>
                        </a:rPr>
                        <a:t>GSM</a:t>
                      </a: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/GPRS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GE863-GPS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Modulo GPS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GE863-GPS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Software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Programable con Python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Almacenador de tarjeta </a:t>
                      </a:r>
                      <a:r>
                        <a:rPr lang="es-EC" sz="1200" b="1" dirty="0" err="1">
                          <a:latin typeface="Times New Roman"/>
                          <a:ea typeface="Calibri"/>
                          <a:cs typeface="Times New Roman"/>
                        </a:rPr>
                        <a:t>SIM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latin typeface="Times New Roman"/>
                          <a:ea typeface="Calibri"/>
                          <a:cs typeface="Times New Roman"/>
                        </a:rPr>
                        <a:t>Onboard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Interface serial RS-232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• +/- 12 V level (for PC)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• CMOS level (2.8V)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Rango de voltajes de alimentación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• 6 – 36 V (VIN pins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Antena GSM/GPRS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Antena </a:t>
                      </a:r>
                      <a:r>
                        <a:rPr lang="es-EC" sz="1200" dirty="0" err="1">
                          <a:latin typeface="Times New Roman"/>
                          <a:ea typeface="Calibri"/>
                          <a:cs typeface="Times New Roman"/>
                        </a:rPr>
                        <a:t>onboard</a:t>
                      </a: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 (ANT-GXE477)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Antena GPS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Conector </a:t>
                      </a:r>
                      <a:r>
                        <a:rPr lang="es-EC" sz="1200" dirty="0" err="1">
                          <a:latin typeface="Times New Roman"/>
                          <a:ea typeface="Calibri"/>
                          <a:cs typeface="Times New Roman"/>
                        </a:rPr>
                        <a:t>U.FL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772" y="4005064"/>
            <a:ext cx="4076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 </a:t>
            </a:r>
            <a:r>
              <a:rPr lang="es-EC" dirty="0" err="1" smtClean="0"/>
              <a:t>Aarlogic</a:t>
            </a:r>
            <a:r>
              <a:rPr lang="es-EC" dirty="0" smtClean="0"/>
              <a:t> A05/3</a:t>
            </a:r>
            <a:endParaRPr lang="es-EC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54241" y="1935163"/>
            <a:ext cx="6835517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Librerías e interfaces del </a:t>
            </a:r>
            <a:r>
              <a:rPr lang="es-EC" dirty="0" smtClean="0"/>
              <a:t>módulo</a:t>
            </a:r>
            <a:endParaRPr lang="es-EC" dirty="0"/>
          </a:p>
        </p:txBody>
      </p:sp>
      <p:pic>
        <p:nvPicPr>
          <p:cNvPr id="4" name="15 Imagen" descr="es3_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915" y="1935163"/>
            <a:ext cx="6864170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total</a:t>
            </a:r>
            <a:endParaRPr lang="es-EC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839226" y="1772816"/>
          <a:ext cx="7765222" cy="4968552"/>
        </p:xfrm>
        <a:graphic>
          <a:graphicData uri="http://schemas.openxmlformats.org/presentationml/2006/ole">
            <p:oleObj spid="_x0000_s23553" name="Visio" r:id="rId3" imgW="9191743" imgH="583405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por estación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381" y="1981694"/>
            <a:ext cx="4695238" cy="42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Base de datos</a:t>
            </a:r>
            <a:endParaRPr lang="es-EC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449226" cy="4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467544" y="227687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PostgreSQL</a:t>
            </a:r>
            <a:endParaRPr lang="es-EC" b="1" dirty="0"/>
          </a:p>
          <a:p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Base de Datos Relacional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Código Libre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Alta disponibilidad y fiabilidad muy similar a Oracle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Integración con procesos en lenguaje C.</a:t>
            </a:r>
            <a:endParaRPr lang="es-EC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Human</a:t>
            </a:r>
            <a:r>
              <a:rPr lang="es-EC" dirty="0" smtClean="0"/>
              <a:t> </a:t>
            </a:r>
            <a:r>
              <a:rPr lang="es-EC" dirty="0" smtClean="0"/>
              <a:t>Machine Interface  HMI</a:t>
            </a:r>
            <a:endParaRPr lang="es-EC" dirty="0"/>
          </a:p>
        </p:txBody>
      </p:sp>
      <p:pic>
        <p:nvPicPr>
          <p:cNvPr id="4" name="2 Imagen" descr="uso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72133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59832" y="6525344"/>
            <a:ext cx="568863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467544" y="2132856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/>
              <a:t>Flex</a:t>
            </a:r>
            <a:r>
              <a:rPr lang="es-EC" b="1" dirty="0" smtClean="0"/>
              <a:t> @ Adobe</a:t>
            </a:r>
          </a:p>
          <a:p>
            <a:endParaRPr lang="es-EC" dirty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</a:t>
            </a:r>
            <a:r>
              <a:rPr lang="es-EC" dirty="0" err="1" smtClean="0"/>
              <a:t>RIA</a:t>
            </a:r>
            <a:r>
              <a:rPr lang="es-EC" dirty="0" smtClean="0"/>
              <a:t> – </a:t>
            </a:r>
            <a:r>
              <a:rPr lang="es-EC" dirty="0" err="1" smtClean="0"/>
              <a:t>Rich</a:t>
            </a:r>
            <a:r>
              <a:rPr lang="es-EC" dirty="0" smtClean="0"/>
              <a:t> Internet </a:t>
            </a:r>
            <a:r>
              <a:rPr lang="es-EC" dirty="0" err="1" smtClean="0"/>
              <a:t>Applications</a:t>
            </a:r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dirty="0" err="1" smtClean="0"/>
              <a:t>SOA</a:t>
            </a:r>
            <a:r>
              <a:rPr lang="es-EC" dirty="0" smtClean="0"/>
              <a:t> – </a:t>
            </a:r>
            <a:r>
              <a:rPr lang="es-EC" dirty="0" err="1" smtClean="0"/>
              <a:t>Service</a:t>
            </a:r>
            <a:r>
              <a:rPr lang="es-EC" dirty="0" smtClean="0"/>
              <a:t> </a:t>
            </a:r>
            <a:r>
              <a:rPr lang="es-EC" dirty="0" err="1" smtClean="0"/>
              <a:t>Oriented</a:t>
            </a:r>
            <a:r>
              <a:rPr lang="es-EC" dirty="0" smtClean="0"/>
              <a:t> </a:t>
            </a:r>
            <a:r>
              <a:rPr lang="es-EC" dirty="0" err="1" smtClean="0"/>
              <a:t>Arquitecture</a:t>
            </a:r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Metalenguaje</a:t>
            </a:r>
          </a:p>
          <a:p>
            <a:pPr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Integración con procesos Java o C.</a:t>
            </a:r>
          </a:p>
          <a:p>
            <a:pPr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Funciona en todos los dispositivos con Flash Player.</a:t>
            </a:r>
          </a:p>
          <a:p>
            <a:pPr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dirty="0" smtClean="0"/>
              <a:t>Integración a pantallas táctiles de forma nativa.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7740352" y="0"/>
            <a:ext cx="140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1 Imagen" descr="us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0"/>
            <a:ext cx="6408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 smtClean="0"/>
              <a:t>El sistema de monitoreo de variables abióticas implementado transmite información en tiempo real a una base de datos en el Museo Ecuatoriano de Ciencias Naturales con la cuál se elaboran los modelos matemáticos proactivos y prospectivos que permiten comprender de mejor manera la realidad de la presión generada por la ciudad y sus dinámicas hacia el </a:t>
            </a:r>
            <a:r>
              <a:rPr lang="es-EC" dirty="0" err="1" smtClean="0"/>
              <a:t>mecio</a:t>
            </a:r>
            <a:r>
              <a:rPr lang="es-EC" dirty="0" smtClean="0"/>
              <a:t> ambiente circundante, lo que facilita la generación de política pública en materia de conservación y desarrollo sustentable</a:t>
            </a:r>
            <a:r>
              <a:rPr lang="es-EC" dirty="0" smtClean="0"/>
              <a:t>.</a:t>
            </a:r>
            <a:endParaRPr lang="es-EC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C" dirty="0" smtClean="0"/>
              <a:t>Estudiar el estado del arte de los sistemas de monitoreo de variables abióticas.</a:t>
            </a:r>
          </a:p>
          <a:p>
            <a:pPr lvl="0"/>
            <a:r>
              <a:rPr lang="es-EC" dirty="0" smtClean="0"/>
              <a:t>Identificar las variables abióticas y la instrumentación más idónea para la medición.</a:t>
            </a:r>
          </a:p>
          <a:p>
            <a:pPr lvl="0"/>
            <a:r>
              <a:rPr lang="es-EC" dirty="0" smtClean="0"/>
              <a:t>Diseñar un sistema de transporte de datos desde las estaciones al centro de monitoreo.</a:t>
            </a:r>
          </a:p>
          <a:p>
            <a:pPr lvl="0"/>
            <a:r>
              <a:rPr lang="es-EC" dirty="0" smtClean="0"/>
              <a:t>Implementar el sistema de monitoreo haciendo uso de la instrumentación y el sistema de transporte de datos diseñados.</a:t>
            </a:r>
          </a:p>
          <a:p>
            <a:pPr lvl="0"/>
            <a:r>
              <a:rPr lang="es-EC" dirty="0" smtClean="0"/>
              <a:t>Desarrollar un HMI (Interfaz hombre máquina) para la visualización y registro de datos por parte del usuario final.</a:t>
            </a:r>
          </a:p>
          <a:p>
            <a:pPr lvl="0"/>
            <a:r>
              <a:rPr lang="es-EC" dirty="0" smtClean="0"/>
              <a:t>Validación y pruebas del sistema</a:t>
            </a:r>
            <a:r>
              <a:rPr lang="es-EC" dirty="0" smtClean="0"/>
              <a:t>.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C" dirty="0" smtClean="0"/>
              <a:t>En un periodo de seis meses se recibieron un total de cincuenta mil registros de diferentes variables abióticas, se realizaron treinta y cinco expediciones para la recolección de datos bióticos utilizando el principio de transectos, se llevo acabo ocho visitas para levantar y </a:t>
            </a:r>
            <a:r>
              <a:rPr lang="es-EC" dirty="0" err="1" smtClean="0"/>
              <a:t>parametrizar</a:t>
            </a:r>
            <a:r>
              <a:rPr lang="es-EC" dirty="0" smtClean="0"/>
              <a:t> los </a:t>
            </a:r>
            <a:r>
              <a:rPr lang="es-EC" dirty="0" err="1" smtClean="0"/>
              <a:t>indices</a:t>
            </a:r>
            <a:r>
              <a:rPr lang="es-EC" dirty="0" smtClean="0"/>
              <a:t> del componente social; y con toda esta información se elaboro un modelo matemático que </a:t>
            </a:r>
            <a:r>
              <a:rPr lang="es-EC" dirty="0" err="1" smtClean="0"/>
              <a:t>permitio</a:t>
            </a:r>
            <a:r>
              <a:rPr lang="es-EC" dirty="0" smtClean="0"/>
              <a:t> realizar una prospectiva que muestra los efectos esperados en el medio ambiente del Distrito Metropolitano de Quito por razón del cambio climático y la presión ejercida por la ciudad. En base a dicho estudio se </a:t>
            </a:r>
            <a:r>
              <a:rPr lang="es-EC" dirty="0" err="1" smtClean="0"/>
              <a:t>expidío</a:t>
            </a:r>
            <a:r>
              <a:rPr lang="es-EC" dirty="0" smtClean="0"/>
              <a:t> la Ordenanza Metropolitana 288 del 1 de Julio de 2009</a:t>
            </a:r>
            <a:r>
              <a:rPr lang="es-EC" dirty="0" smtClean="0"/>
              <a:t>.</a:t>
            </a:r>
            <a:endParaRPr lang="es-EC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</a:t>
            </a:r>
            <a:endParaRPr lang="es-EC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05347" y="1935163"/>
            <a:ext cx="5890989" cy="459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r>
              <a:rPr lang="es-EC" dirty="0" smtClean="0"/>
              <a:t>Escala:</a:t>
            </a:r>
          </a:p>
          <a:p>
            <a:pPr lvl="1"/>
            <a:r>
              <a:rPr lang="es-EC" dirty="0" err="1" smtClean="0"/>
              <a:t>Macroescala</a:t>
            </a:r>
            <a:endParaRPr lang="es-EC" dirty="0" smtClean="0"/>
          </a:p>
          <a:p>
            <a:pPr lvl="1"/>
            <a:r>
              <a:rPr lang="es-EC" dirty="0" err="1" smtClean="0"/>
              <a:t>Microescala</a:t>
            </a:r>
            <a:endParaRPr lang="es-EC" dirty="0" smtClean="0"/>
          </a:p>
          <a:p>
            <a:r>
              <a:rPr lang="es-EC" dirty="0" smtClean="0"/>
              <a:t>Distribución actual de las especies</a:t>
            </a:r>
          </a:p>
          <a:p>
            <a:r>
              <a:rPr lang="es-EC" dirty="0" smtClean="0"/>
              <a:t>Tipos de variables</a:t>
            </a:r>
          </a:p>
          <a:p>
            <a:pPr lvl="1"/>
            <a:r>
              <a:rPr lang="es-EC" dirty="0" smtClean="0"/>
              <a:t>Ambiente abiótico</a:t>
            </a:r>
          </a:p>
          <a:p>
            <a:pPr lvl="1"/>
            <a:r>
              <a:rPr lang="es-EC" dirty="0" smtClean="0"/>
              <a:t>Condiciones bióticas</a:t>
            </a:r>
          </a:p>
          <a:p>
            <a:pPr lvl="1"/>
            <a:r>
              <a:rPr lang="es-EC" dirty="0" smtClean="0"/>
              <a:t>Conectividad del medio</a:t>
            </a:r>
          </a:p>
          <a:p>
            <a:pPr lvl="1"/>
            <a:r>
              <a:rPr lang="es-EC" dirty="0" smtClean="0"/>
              <a:t>El papel de la historia</a:t>
            </a:r>
          </a:p>
          <a:p>
            <a:pPr lvl="1"/>
            <a:r>
              <a:rPr lang="es-EC" dirty="0" smtClean="0"/>
              <a:t>El papel del hombre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 abióticas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Variables meteorológicas</a:t>
            </a:r>
          </a:p>
          <a:p>
            <a:pPr lvl="1"/>
            <a:r>
              <a:rPr lang="es-EC" dirty="0" smtClean="0"/>
              <a:t>Temperatura</a:t>
            </a:r>
          </a:p>
          <a:p>
            <a:pPr lvl="1"/>
            <a:r>
              <a:rPr lang="es-EC" dirty="0" smtClean="0"/>
              <a:t>Presión atmosférica</a:t>
            </a:r>
          </a:p>
          <a:p>
            <a:pPr lvl="1"/>
            <a:r>
              <a:rPr lang="es-EC" dirty="0" smtClean="0"/>
              <a:t>Humedad</a:t>
            </a:r>
          </a:p>
          <a:p>
            <a:pPr lvl="1"/>
            <a:r>
              <a:rPr lang="es-EC" dirty="0" smtClean="0"/>
              <a:t>Lluvia</a:t>
            </a:r>
          </a:p>
          <a:p>
            <a:pPr lvl="1"/>
            <a:r>
              <a:rPr lang="es-EC" dirty="0" smtClean="0"/>
              <a:t>Viento</a:t>
            </a:r>
          </a:p>
          <a:p>
            <a:r>
              <a:rPr lang="es-EC" dirty="0" smtClean="0"/>
              <a:t>Variables relacionadas con la topografía</a:t>
            </a:r>
          </a:p>
          <a:p>
            <a:pPr lvl="1"/>
            <a:r>
              <a:rPr lang="es-EC" dirty="0" smtClean="0"/>
              <a:t>Altitud</a:t>
            </a:r>
          </a:p>
          <a:p>
            <a:pPr lvl="1"/>
            <a:r>
              <a:rPr lang="es-EC" dirty="0" smtClean="0"/>
              <a:t>Pendiente</a:t>
            </a:r>
          </a:p>
          <a:p>
            <a:pPr lvl="1"/>
            <a:r>
              <a:rPr lang="es-EC" dirty="0" smtClean="0"/>
              <a:t>Orientación e insolación</a:t>
            </a:r>
          </a:p>
          <a:p>
            <a:pPr lvl="1"/>
            <a:r>
              <a:rPr lang="es-EC" dirty="0" smtClean="0"/>
              <a:t>Curvatura</a:t>
            </a:r>
          </a:p>
          <a:p>
            <a:pPr lvl="1"/>
            <a:r>
              <a:rPr lang="es-EC" dirty="0" smtClean="0"/>
              <a:t>Índice de componente topográfico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 bióticas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Zonas de refugio y alimentación</a:t>
            </a:r>
          </a:p>
          <a:p>
            <a:r>
              <a:rPr lang="es-EC" dirty="0" smtClean="0"/>
              <a:t>Productividad de los ecosistemas</a:t>
            </a:r>
          </a:p>
          <a:p>
            <a:r>
              <a:rPr lang="es-EC" dirty="0" smtClean="0"/>
              <a:t>Conectividad</a:t>
            </a:r>
          </a:p>
          <a:p>
            <a:r>
              <a:rPr lang="es-EC" dirty="0" smtClean="0"/>
              <a:t>Dispersión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 seleccionadas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 smtClean="0"/>
              <a:t>Presión atmosférica</a:t>
            </a:r>
          </a:p>
          <a:p>
            <a:pPr lvl="0"/>
            <a:r>
              <a:rPr lang="es-EC" dirty="0" smtClean="0"/>
              <a:t>Velocidad de viento</a:t>
            </a:r>
          </a:p>
          <a:p>
            <a:pPr lvl="0"/>
            <a:r>
              <a:rPr lang="es-EC" dirty="0" smtClean="0"/>
              <a:t>Dirección de viento</a:t>
            </a:r>
          </a:p>
          <a:p>
            <a:pPr lvl="0"/>
            <a:r>
              <a:rPr lang="es-EC" dirty="0" smtClean="0"/>
              <a:t>Temperatura ambiental</a:t>
            </a:r>
          </a:p>
          <a:p>
            <a:pPr lvl="0"/>
            <a:r>
              <a:rPr lang="es-EC" dirty="0" smtClean="0"/>
              <a:t>Humedad ambiental</a:t>
            </a:r>
          </a:p>
          <a:p>
            <a:pPr lvl="0"/>
            <a:r>
              <a:rPr lang="es-EC" dirty="0" smtClean="0"/>
              <a:t>Volumen de Precipitación de </a:t>
            </a:r>
            <a:r>
              <a:rPr lang="es-EC" dirty="0" smtClean="0"/>
              <a:t>Lluvia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:\Miguel\Proyecto MECN\mecn\ENVIAR AL MUSEO\basegeneral\snap y b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179512"/>
            <a:ext cx="6408712" cy="914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7740352" y="0"/>
            <a:ext cx="140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Sensor seleccionado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err="1" smtClean="0"/>
              <a:t>Vaisala</a:t>
            </a:r>
            <a:r>
              <a:rPr lang="es-EC" b="1" dirty="0" smtClean="0"/>
              <a:t> WXT-520</a:t>
            </a:r>
            <a:endParaRPr lang="es-EC" dirty="0"/>
          </a:p>
        </p:txBody>
      </p:sp>
      <p:pic>
        <p:nvPicPr>
          <p:cNvPr id="4" name="5 Imagen" descr="transmetteur-meteorologique-wxt520-de-vaisala-883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1998854"/>
            <a:ext cx="2737842" cy="445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3137376"/>
          <a:ext cx="47525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Rango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Velocidad de viento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 – 60 m/s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Dirección de viento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 – 360°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Precipitación liquida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mm</a:t>
                      </a:r>
                      <a:r>
                        <a:rPr lang="es-EC" baseline="0" dirty="0" smtClean="0"/>
                        <a:t>/evento mm/h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Temperatura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-52 - +60°C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Presión barométrica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600 1100 </a:t>
                      </a:r>
                      <a:r>
                        <a:rPr lang="es-EC" dirty="0" err="1" smtClean="0"/>
                        <a:t>hPa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Humedad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</a:t>
                      </a:r>
                      <a:r>
                        <a:rPr lang="es-EC" baseline="0" dirty="0" smtClean="0"/>
                        <a:t> – 100% H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608</Words>
  <Application>Microsoft Office PowerPoint</Application>
  <PresentationFormat>Presentación en pantalla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Flujo</vt:lpstr>
      <vt:lpstr>Dibujo de Microsoft Visio</vt:lpstr>
      <vt:lpstr>DISEÑO E IMPLEMENTACIÓN DE UN SISTEMA DE MONITOREO DE VARIABLES ABIÓTICAS EN LAS ESTACIONES DE YANOCOCHA, TANDAYAPA Y MASHPI PARA EL MECN</vt:lpstr>
      <vt:lpstr>Objetivos</vt:lpstr>
      <vt:lpstr>Variables</vt:lpstr>
      <vt:lpstr>Variables</vt:lpstr>
      <vt:lpstr>Variables abióticas</vt:lpstr>
      <vt:lpstr>Variables bióticas</vt:lpstr>
      <vt:lpstr>Variables seleccionadas</vt:lpstr>
      <vt:lpstr>Diapositiva 8</vt:lpstr>
      <vt:lpstr>Sensor seleccionado</vt:lpstr>
      <vt:lpstr>Sistema de transporte de datos</vt:lpstr>
      <vt:lpstr>Módulo de control y comunicaciones</vt:lpstr>
      <vt:lpstr>Arquitectura Aarlogic A05/3</vt:lpstr>
      <vt:lpstr>Librerías e interfaces del módulo</vt:lpstr>
      <vt:lpstr>Diseño total</vt:lpstr>
      <vt:lpstr>Diagrama por estación</vt:lpstr>
      <vt:lpstr>Base de datos</vt:lpstr>
      <vt:lpstr>Human Machine Interface  HMI</vt:lpstr>
      <vt:lpstr>Diapositiva 18</vt:lpstr>
      <vt:lpstr>Conclusiones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IMPLEMENTACIÓN DE UN SISTEMA DE MONITOREO DE VARIABLES ABIÓTICAS EN LAS ESTACIONES DE YANOCOCHA, TANDAYAPA Y MASHPI PARA EL MECN</dc:title>
  <dc:creator>ML</dc:creator>
  <cp:lastModifiedBy>ML</cp:lastModifiedBy>
  <cp:revision>15</cp:revision>
  <dcterms:created xsi:type="dcterms:W3CDTF">2014-03-24T19:38:52Z</dcterms:created>
  <dcterms:modified xsi:type="dcterms:W3CDTF">2014-03-24T20:43:13Z</dcterms:modified>
</cp:coreProperties>
</file>