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684" r:id="rId1"/>
  </p:sldMasterIdLst>
  <p:notesMasterIdLst>
    <p:notesMasterId r:id="rId38"/>
  </p:notesMasterIdLst>
  <p:sldIdLst>
    <p:sldId id="263" r:id="rId2"/>
    <p:sldId id="257" r:id="rId3"/>
    <p:sldId id="265" r:id="rId4"/>
    <p:sldId id="258" r:id="rId5"/>
    <p:sldId id="259" r:id="rId6"/>
    <p:sldId id="260" r:id="rId7"/>
    <p:sldId id="281" r:id="rId8"/>
    <p:sldId id="261" r:id="rId9"/>
    <p:sldId id="284" r:id="rId10"/>
    <p:sldId id="285" r:id="rId11"/>
    <p:sldId id="286" r:id="rId12"/>
    <p:sldId id="268" r:id="rId13"/>
    <p:sldId id="262" r:id="rId14"/>
    <p:sldId id="267" r:id="rId15"/>
    <p:sldId id="287" r:id="rId16"/>
    <p:sldId id="288" r:id="rId17"/>
    <p:sldId id="279" r:id="rId18"/>
    <p:sldId id="289" r:id="rId19"/>
    <p:sldId id="264" r:id="rId20"/>
    <p:sldId id="275" r:id="rId21"/>
    <p:sldId id="276" r:id="rId22"/>
    <p:sldId id="290" r:id="rId23"/>
    <p:sldId id="291" r:id="rId24"/>
    <p:sldId id="292" r:id="rId25"/>
    <p:sldId id="274" r:id="rId26"/>
    <p:sldId id="280" r:id="rId27"/>
    <p:sldId id="295" r:id="rId28"/>
    <p:sldId id="293" r:id="rId29"/>
    <p:sldId id="294" r:id="rId30"/>
    <p:sldId id="269" r:id="rId31"/>
    <p:sldId id="270" r:id="rId32"/>
    <p:sldId id="271" r:id="rId33"/>
    <p:sldId id="272" r:id="rId34"/>
    <p:sldId id="273" r:id="rId35"/>
    <p:sldId id="277" r:id="rId36"/>
    <p:sldId id="278" r:id="rId3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" autoAdjust="0"/>
    <p:restoredTop sz="94660"/>
  </p:normalViewPr>
  <p:slideViewPr>
    <p:cSldViewPr>
      <p:cViewPr>
        <p:scale>
          <a:sx n="70" d="100"/>
          <a:sy n="70" d="100"/>
        </p:scale>
        <p:origin x="-16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uxi\Desktop\ESPE%20LUCIO\tesis\INVESTIGACI&#211;N\Macrociclo%20de%20Investigaci&#243;n%20CLUB%20NAUTICO%20sep%202013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Mariuxi\Desktop\ESPE%20LUCIO\tesis\INVESTIGACI&#211;N\TEXTO%20TESIS\GR&#193;FICOS\AER&#211;BICO-ANAER&#211;BICO\AN&#193;LISIS%20RESULTADO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riuxi\Desktop\ESPE%20LUCIO\tesis\INVESTIGACI&#211;N\TEXTO%20TESIS\GR&#193;FICOS\AER&#211;BICO-ANAER&#211;BICO\AN&#193;LISIS%20RESULTADO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ariuxi\Desktop\ESPE%20LUCIO\tesis\INVESTIGACI&#211;N\TEXTO%20TESIS\GR&#193;FICOS\AER&#211;BICO-ANAER&#211;BICO\AN&#193;LISIS%20RESULTADO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ariuxi\Desktop\ESPE%20LUCIO\tesis\INVESTIGACI&#211;N\TEXTO%20TESIS\GR&#193;FICOS\T&#201;CNICA\T&#201;CNICA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Mariuxi\Desktop\ESPE%20LUCIO\tesis\INVESTIGACI&#211;N\TEXTO%20TESIS\GR&#193;FICOS\T&#201;CNICA\T&#201;CNICA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Mariuxi\Desktop\ESPE%20LUCIO\tesis\INVESTIGACI&#211;N\TEXTO%20TESIS\GR&#193;FICOS\AER&#211;BICO-ANAER&#211;BICO\AN&#193;LISIS%20RESULTADOS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Mariuxi\Desktop\ESPE%20LUCIO\tesis\INVESTIGACI&#211;N\TEXTO%20TESIS\GR&#193;FICOS\AER&#211;BICO-ANAER&#211;BICO\AN&#193;LISIS%20RESULTADOS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Mariuxi\Desktop\ESPE%20LUCIO\tesis\INVESTIGACI&#211;N\TEXTO%20TESIS\GR&#193;FICOS\T&#201;CNICA\T&#201;CNICA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Mariuxi\Desktop\ESPE%20LUCIO\tesis\INVESTIGACI&#211;N\TEXTO%20TESIS\GR&#193;FICOS\AER&#211;BICO-ANAER&#211;BICO\AN&#193;LISIS%20RESULTAD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title>
      <c:tx>
        <c:rich>
          <a:bodyPr/>
          <a:lstStyle/>
          <a:p>
            <a:pPr>
              <a:defRPr/>
            </a:pPr>
            <a:r>
              <a:rPr lang="es-EC" sz="1400" b="0" dirty="0"/>
              <a:t>Volumen</a:t>
            </a:r>
            <a:r>
              <a:rPr lang="es-EC" sz="1400" b="0" baseline="0" dirty="0"/>
              <a:t> Aeróbico </a:t>
            </a:r>
            <a:r>
              <a:rPr lang="es-EC" sz="1400" b="0" baseline="0" dirty="0" smtClean="0"/>
              <a:t>– Anaeróbico</a:t>
            </a:r>
            <a:endParaRPr lang="es-EC" sz="1400" b="0" dirty="0"/>
          </a:p>
        </c:rich>
      </c:tx>
      <c:layout>
        <c:manualLayout>
          <c:xMode val="edge"/>
          <c:yMode val="edge"/>
          <c:x val="0.13141364917957923"/>
          <c:y val="5.7286039827845692E-2"/>
        </c:manualLayout>
      </c:layout>
    </c:title>
    <c:plotArea>
      <c:layout>
        <c:manualLayout>
          <c:layoutTarget val="inner"/>
          <c:xMode val="edge"/>
          <c:yMode val="edge"/>
          <c:x val="0.13319286359595761"/>
          <c:y val="0.16467458655963121"/>
          <c:w val="0.81775690227975761"/>
          <c:h val="0.57135871542940364"/>
        </c:manualLayout>
      </c:layout>
      <c:lineChart>
        <c:grouping val="standard"/>
        <c:ser>
          <c:idx val="2"/>
          <c:order val="0"/>
          <c:tx>
            <c:strRef>
              <c:f>PLANTILLA!$T$47</c:f>
              <c:strCache>
                <c:ptCount val="1"/>
                <c:pt idx="0">
                  <c:v>VOLUMEN AERÓBICO</c:v>
                </c:pt>
              </c:strCache>
            </c:strRef>
          </c:tx>
          <c:val>
            <c:numRef>
              <c:f>PLANTILLA!$U$47:$AF$47</c:f>
              <c:numCache>
                <c:formatCode>0</c:formatCode>
                <c:ptCount val="12"/>
                <c:pt idx="0">
                  <c:v>30.829268292682933</c:v>
                </c:pt>
                <c:pt idx="1">
                  <c:v>36.130272596843604</c:v>
                </c:pt>
                <c:pt idx="2">
                  <c:v>36.193974175035869</c:v>
                </c:pt>
                <c:pt idx="3">
                  <c:v>37.212625538020113</c:v>
                </c:pt>
                <c:pt idx="4">
                  <c:v>40.54002869440459</c:v>
                </c:pt>
                <c:pt idx="5">
                  <c:v>42.681205164992825</c:v>
                </c:pt>
                <c:pt idx="6">
                  <c:v>48.627259684361555</c:v>
                </c:pt>
                <c:pt idx="7">
                  <c:v>37.212625538020113</c:v>
                </c:pt>
                <c:pt idx="8">
                  <c:v>47.027259684361546</c:v>
                </c:pt>
                <c:pt idx="9">
                  <c:v>42.267431850789102</c:v>
                </c:pt>
                <c:pt idx="10">
                  <c:v>39.648780487804878</c:v>
                </c:pt>
                <c:pt idx="11">
                  <c:v>24.429268292682927</c:v>
                </c:pt>
              </c:numCache>
            </c:numRef>
          </c:val>
        </c:ser>
        <c:ser>
          <c:idx val="3"/>
          <c:order val="1"/>
          <c:tx>
            <c:strRef>
              <c:f>PLANTILLA!$T$48</c:f>
              <c:strCache>
                <c:ptCount val="1"/>
                <c:pt idx="0">
                  <c:v>VOLUMEN ANAERÓBICO</c:v>
                </c:pt>
              </c:strCache>
            </c:strRef>
          </c:tx>
          <c:val>
            <c:numRef>
              <c:f>PLANTILLA!$U$48:$AF$48</c:f>
              <c:numCache>
                <c:formatCode>0</c:formatCode>
                <c:ptCount val="12"/>
                <c:pt idx="0">
                  <c:v>0.4763358778625959</c:v>
                </c:pt>
                <c:pt idx="1">
                  <c:v>0.37543266709399264</c:v>
                </c:pt>
                <c:pt idx="2">
                  <c:v>2.6717463780010089</c:v>
                </c:pt>
                <c:pt idx="3">
                  <c:v>3.6686714257094826</c:v>
                </c:pt>
                <c:pt idx="4">
                  <c:v>7.048540068635174</c:v>
                </c:pt>
                <c:pt idx="5">
                  <c:v>8.5818536590395418</c:v>
                </c:pt>
                <c:pt idx="6">
                  <c:v>5.9814026709146892</c:v>
                </c:pt>
                <c:pt idx="7">
                  <c:v>6.7989272377187966</c:v>
                </c:pt>
                <c:pt idx="8">
                  <c:v>8.3630025456748847</c:v>
                </c:pt>
                <c:pt idx="9">
                  <c:v>0.59541984747399812</c:v>
                </c:pt>
                <c:pt idx="10">
                  <c:v>0.41679389314275195</c:v>
                </c:pt>
                <c:pt idx="11">
                  <c:v>0</c:v>
                </c:pt>
              </c:numCache>
            </c:numRef>
          </c:val>
        </c:ser>
        <c:marker val="1"/>
        <c:axId val="60934400"/>
        <c:axId val="73335168"/>
      </c:lineChart>
      <c:catAx>
        <c:axId val="6093440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Semanas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3335168"/>
        <c:crosses val="autoZero"/>
        <c:auto val="1"/>
        <c:lblAlgn val="ctr"/>
        <c:lblOffset val="100"/>
      </c:catAx>
      <c:valAx>
        <c:axId val="7333516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km</a:t>
                </a:r>
              </a:p>
            </c:rich>
          </c:tx>
          <c:layout/>
        </c:title>
        <c:numFmt formatCode="0" sourceLinked="1"/>
        <c:tickLblPos val="nextTo"/>
        <c:crossAx val="60934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0344594648213674"/>
          <c:y val="0.83615426246918134"/>
          <c:w val="0.58041621772905949"/>
          <c:h val="0.1333421059471824"/>
        </c:manualLayout>
      </c:layout>
      <c:txPr>
        <a:bodyPr/>
        <a:lstStyle/>
        <a:p>
          <a:pPr>
            <a:defRPr sz="1000" b="0"/>
          </a:pPr>
          <a:endParaRPr lang="es-EC"/>
        </a:p>
      </c:txPr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roundedCorners val="1"/>
  <c:style val="4"/>
  <c:chart>
    <c:autoTitleDeleted val="1"/>
    <c:plotArea>
      <c:layout>
        <c:manualLayout>
          <c:layoutTarget val="inner"/>
          <c:xMode val="edge"/>
          <c:yMode val="edge"/>
          <c:x val="0.11128203973459318"/>
          <c:y val="9.0219794655342384E-2"/>
          <c:w val="0.86062061869979434"/>
          <c:h val="0.78225805461534403"/>
        </c:manualLayout>
      </c:layout>
      <c:lineChart>
        <c:grouping val="standard"/>
        <c:ser>
          <c:idx val="0"/>
          <c:order val="0"/>
          <c:tx>
            <c:strRef>
              <c:f>'COMPARACIÓN AERO-ANAERO'!$C$282</c:f>
              <c:strCache>
                <c:ptCount val="1"/>
                <c:pt idx="0">
                  <c:v>PROMEDIO GENERAL</c:v>
                </c:pt>
              </c:strCache>
            </c:strRef>
          </c:tx>
          <c:spPr>
            <a:ln>
              <a:solidFill>
                <a:srgbClr val="4F81BD"/>
              </a:solidFill>
            </a:ln>
          </c:spPr>
          <c:dPt>
            <c:idx val="5"/>
            <c:spPr>
              <a:ln>
                <a:noFill/>
              </a:ln>
            </c:spPr>
          </c:dPt>
          <c:dLbls>
            <c:numFmt formatCode="mm:ss.00" sourceLinked="0"/>
            <c:txPr>
              <a:bodyPr rot="0" vert="horz"/>
              <a:lstStyle/>
              <a:p>
                <a:pPr>
                  <a:defRPr sz="1050"/>
                </a:pPr>
                <a:endParaRPr lang="es-EC"/>
              </a:p>
            </c:txPr>
            <c:dLblPos val="b"/>
            <c:showVal val="1"/>
          </c:dLbls>
          <c:cat>
            <c:strRef>
              <c:f>'COMPARACIÓN AERO-ANAERO'!$D$261:$I$261</c:f>
              <c:strCache>
                <c:ptCount val="6"/>
                <c:pt idx="0">
                  <c:v>AGOSTO</c:v>
                </c:pt>
                <c:pt idx="1">
                  <c:v>SEPTIEMBRE</c:v>
                </c:pt>
                <c:pt idx="2">
                  <c:v>OCTUBRE</c:v>
                </c:pt>
                <c:pt idx="3">
                  <c:v>NOVIEMBRE</c:v>
                </c:pt>
                <c:pt idx="4">
                  <c:v>DICIEMBRE</c:v>
                </c:pt>
                <c:pt idx="5">
                  <c:v>PROMEDIO </c:v>
                </c:pt>
              </c:strCache>
            </c:strRef>
          </c:cat>
          <c:val>
            <c:numRef>
              <c:f>'COMPARACIÓN AERO-ANAERO'!$D$370:$I$370</c:f>
              <c:numCache>
                <c:formatCode>mm:ss.00</c:formatCode>
                <c:ptCount val="6"/>
                <c:pt idx="0">
                  <c:v>8.5791377314815267E-4</c:v>
                </c:pt>
                <c:pt idx="1">
                  <c:v>8.1717171717171709E-4</c:v>
                </c:pt>
                <c:pt idx="2">
                  <c:v>8.0701058201058246E-4</c:v>
                </c:pt>
                <c:pt idx="3">
                  <c:v>8.4247685185185207E-4</c:v>
                </c:pt>
                <c:pt idx="4">
                  <c:v>8.1632667824074203E-4</c:v>
                </c:pt>
                <c:pt idx="5">
                  <c:v>8.2791844729344726E-4</c:v>
                </c:pt>
              </c:numCache>
            </c:numRef>
          </c:val>
        </c:ser>
        <c:marker val="1"/>
        <c:axId val="75543296"/>
        <c:axId val="75585024"/>
      </c:lineChart>
      <c:catAx>
        <c:axId val="75543296"/>
        <c:scaling>
          <c:orientation val="minMax"/>
        </c:scaling>
        <c:axPos val="t"/>
        <c:majorGridlines/>
        <c:numFmt formatCode="mm:ss.00" sourceLinked="1"/>
        <c:majorTickMark val="none"/>
        <c:tickLblPos val="high"/>
        <c:crossAx val="75585024"/>
        <c:crosses val="autoZero"/>
        <c:lblAlgn val="ctr"/>
        <c:lblOffset val="100"/>
      </c:catAx>
      <c:valAx>
        <c:axId val="75585024"/>
        <c:scaling>
          <c:orientation val="maxMin"/>
        </c:scaling>
        <c:axPos val="l"/>
        <c:majorGridlines/>
        <c:numFmt formatCode="mm:ss.00" sourceLinked="1"/>
        <c:tickLblPos val="nextTo"/>
        <c:crossAx val="75543296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4"/>
  <c:chart>
    <c:autoTitleDeleted val="1"/>
    <c:plotArea>
      <c:layout>
        <c:manualLayout>
          <c:layoutTarget val="inner"/>
          <c:xMode val="edge"/>
          <c:yMode val="edge"/>
          <c:x val="0.11128203973459318"/>
          <c:y val="0.11357773710523418"/>
          <c:w val="0.83880766272662577"/>
          <c:h val="0.75890012160818876"/>
        </c:manualLayout>
      </c:layout>
      <c:lineChart>
        <c:grouping val="standard"/>
        <c:ser>
          <c:idx val="0"/>
          <c:order val="0"/>
          <c:tx>
            <c:strRef>
              <c:f>'COMPARACIÓN AERO-ANAERO'!$C$282</c:f>
              <c:strCache>
                <c:ptCount val="1"/>
                <c:pt idx="0">
                  <c:v>PROMEDIO GENERAL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Pt>
            <c:idx val="5"/>
            <c:spPr>
              <a:ln>
                <a:noFill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dirty="0" smtClean="0"/>
                      <a:t>0</a:t>
                    </a:r>
                    <a:r>
                      <a:rPr lang="en-US" dirty="0" smtClean="0"/>
                      <a:t>6:07</a:t>
                    </a:r>
                    <a:endParaRPr lang="en-US" dirty="0"/>
                  </a:p>
                </c:rich>
              </c:tx>
              <c:dLblPos val="b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0</a:t>
                    </a:r>
                    <a:r>
                      <a:rPr lang="en-US" smtClean="0"/>
                      <a:t>6:02</a:t>
                    </a:r>
                    <a:endParaRPr lang="en-US"/>
                  </a:p>
                </c:rich>
              </c:tx>
              <c:dLblPos val="b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0</a:t>
                    </a:r>
                    <a:r>
                      <a:rPr lang="en-US" smtClean="0"/>
                      <a:t>5:49</a:t>
                    </a:r>
                    <a:endParaRPr lang="en-US"/>
                  </a:p>
                </c:rich>
              </c:tx>
              <c:dLblPos val="b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0</a:t>
                    </a:r>
                    <a:r>
                      <a:rPr lang="en-US" smtClean="0"/>
                      <a:t>5:59</a:t>
                    </a:r>
                    <a:endParaRPr lang="en-US"/>
                  </a:p>
                </c:rich>
              </c:tx>
              <c:dLblPos val="b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0</a:t>
                    </a:r>
                    <a:r>
                      <a:rPr lang="en-US" smtClean="0"/>
                      <a:t>5:47</a:t>
                    </a:r>
                    <a:endParaRPr lang="en-US"/>
                  </a:p>
                </c:rich>
              </c:tx>
              <c:dLblPos val="b"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100" dirty="0" smtClean="0"/>
                      <a:t>0</a:t>
                    </a:r>
                    <a:r>
                      <a:rPr lang="en-US" dirty="0" smtClean="0"/>
                      <a:t>5:57</a:t>
                    </a:r>
                    <a:endParaRPr lang="en-US" dirty="0"/>
                  </a:p>
                </c:rich>
              </c:tx>
              <c:dLblPos val="b"/>
              <c:showVal val="1"/>
            </c:dLbl>
            <c:numFmt formatCode="mm:ss.00" sourceLinked="0"/>
            <c:txPr>
              <a:bodyPr rot="0" vert="horz"/>
              <a:lstStyle/>
              <a:p>
                <a:pPr>
                  <a:defRPr sz="1100"/>
                </a:pPr>
                <a:endParaRPr lang="es-EC"/>
              </a:p>
            </c:txPr>
            <c:dLblPos val="b"/>
            <c:showVal val="1"/>
          </c:dLbls>
          <c:cat>
            <c:strRef>
              <c:f>'COMPARACIÓN AERO-ANAERO'!$D$261:$I$261</c:f>
              <c:strCache>
                <c:ptCount val="6"/>
                <c:pt idx="0">
                  <c:v>AGOSTO</c:v>
                </c:pt>
                <c:pt idx="1">
                  <c:v>SEPTIEMBRE</c:v>
                </c:pt>
                <c:pt idx="2">
                  <c:v>OCTUBRE</c:v>
                </c:pt>
                <c:pt idx="3">
                  <c:v>NOVIEMBRE</c:v>
                </c:pt>
                <c:pt idx="4">
                  <c:v>DICIEMBRE</c:v>
                </c:pt>
                <c:pt idx="5">
                  <c:v>PROMEDIO </c:v>
                </c:pt>
              </c:strCache>
            </c:strRef>
          </c:cat>
          <c:val>
            <c:numRef>
              <c:f>'COMPARACIÓN AERO-ANAERO'!$D$282:$I$282</c:f>
              <c:numCache>
                <c:formatCode>mm:ss.00</c:formatCode>
                <c:ptCount val="6"/>
                <c:pt idx="0">
                  <c:v>4.2491030092592676E-3</c:v>
                </c:pt>
                <c:pt idx="1">
                  <c:v>4.1929629629629634E-3</c:v>
                </c:pt>
                <c:pt idx="2">
                  <c:v>4.047392787524382E-3</c:v>
                </c:pt>
                <c:pt idx="3">
                  <c:v>4.1555638227513299E-3</c:v>
                </c:pt>
                <c:pt idx="4">
                  <c:v>4.0192476851851977E-3</c:v>
                </c:pt>
                <c:pt idx="5">
                  <c:v>4.1323078454798892E-3</c:v>
                </c:pt>
              </c:numCache>
            </c:numRef>
          </c:val>
        </c:ser>
        <c:marker val="1"/>
        <c:axId val="73385088"/>
        <c:axId val="73386624"/>
      </c:lineChart>
      <c:catAx>
        <c:axId val="73385088"/>
        <c:scaling>
          <c:orientation val="minMax"/>
        </c:scaling>
        <c:axPos val="t"/>
        <c:majorGridlines/>
        <c:numFmt formatCode="mm:ss.00" sourceLinked="1"/>
        <c:majorTickMark val="none"/>
        <c:tickLblPos val="high"/>
        <c:crossAx val="73386624"/>
        <c:crosses val="autoZero"/>
        <c:lblAlgn val="ctr"/>
        <c:lblOffset val="100"/>
      </c:catAx>
      <c:valAx>
        <c:axId val="73386624"/>
        <c:scaling>
          <c:orientation val="maxMin"/>
        </c:scaling>
        <c:axPos val="l"/>
        <c:majorGridlines/>
        <c:numFmt formatCode="mm:ss.00" sourceLinked="1"/>
        <c:tickLblPos val="nextTo"/>
        <c:txPr>
          <a:bodyPr/>
          <a:lstStyle/>
          <a:p>
            <a:pPr>
              <a:defRPr sz="800"/>
            </a:pPr>
            <a:endParaRPr lang="es-EC"/>
          </a:p>
        </c:txPr>
        <c:crossAx val="73385088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roundedCorners val="1"/>
  <c:style val="4"/>
  <c:chart>
    <c:autoTitleDeleted val="1"/>
    <c:plotArea>
      <c:layout>
        <c:manualLayout>
          <c:layoutTarget val="inner"/>
          <c:xMode val="edge"/>
          <c:yMode val="edge"/>
          <c:x val="0.11128203973459318"/>
          <c:y val="6.9532091555316464E-2"/>
          <c:w val="0.85820391072778623"/>
          <c:h val="0.80294585430676613"/>
        </c:manualLayout>
      </c:layout>
      <c:lineChart>
        <c:grouping val="standard"/>
        <c:ser>
          <c:idx val="0"/>
          <c:order val="0"/>
          <c:tx>
            <c:strRef>
              <c:f>'COMPARACIÓN AERO-ANAERO'!$C$282</c:f>
              <c:strCache>
                <c:ptCount val="1"/>
                <c:pt idx="0">
                  <c:v>PROMEDIO GENERAL</c:v>
                </c:pt>
              </c:strCache>
            </c:strRef>
          </c:tx>
          <c:spPr>
            <a:ln>
              <a:solidFill>
                <a:srgbClr val="4F81BD"/>
              </a:solidFill>
            </a:ln>
          </c:spPr>
          <c:dPt>
            <c:idx val="5"/>
            <c:spPr>
              <a:ln>
                <a:noFill/>
              </a:ln>
            </c:spPr>
          </c:dPt>
          <c:dLbls>
            <c:numFmt formatCode="mm:ss.00" sourceLinked="0"/>
            <c:txPr>
              <a:bodyPr rot="0" vert="horz"/>
              <a:lstStyle/>
              <a:p>
                <a:pPr>
                  <a:defRPr sz="1100"/>
                </a:pPr>
                <a:endParaRPr lang="es-EC"/>
              </a:p>
            </c:txPr>
            <c:dLblPos val="b"/>
            <c:showVal val="1"/>
          </c:dLbls>
          <c:cat>
            <c:strRef>
              <c:f>'COMPARACIÓN AERO-ANAERO'!$D$261:$I$261</c:f>
              <c:strCache>
                <c:ptCount val="6"/>
                <c:pt idx="0">
                  <c:v>AGOSTO</c:v>
                </c:pt>
                <c:pt idx="1">
                  <c:v>SEPTIEMBRE</c:v>
                </c:pt>
                <c:pt idx="2">
                  <c:v>OCTUBRE</c:v>
                </c:pt>
                <c:pt idx="3">
                  <c:v>NOVIEMBRE</c:v>
                </c:pt>
                <c:pt idx="4">
                  <c:v>DICIEMBRE</c:v>
                </c:pt>
                <c:pt idx="5">
                  <c:v>PROMEDIO </c:v>
                </c:pt>
              </c:strCache>
            </c:strRef>
          </c:cat>
          <c:val>
            <c:numRef>
              <c:f>'COMPARACIÓN AERO-ANAERO'!$D$340:$I$340</c:f>
              <c:numCache>
                <c:formatCode>mm:ss.00</c:formatCode>
                <c:ptCount val="6"/>
                <c:pt idx="0">
                  <c:v>8.6029513888889807E-4</c:v>
                </c:pt>
                <c:pt idx="1">
                  <c:v>8.2409887566137533E-4</c:v>
                </c:pt>
                <c:pt idx="2">
                  <c:v>8.1694315843622788E-4</c:v>
                </c:pt>
                <c:pt idx="3">
                  <c:v>8.3374485596708734E-4</c:v>
                </c:pt>
                <c:pt idx="4">
                  <c:v>8.2048032407407395E-4</c:v>
                </c:pt>
                <c:pt idx="5">
                  <c:v>8.3162437128487632E-4</c:v>
                </c:pt>
              </c:numCache>
            </c:numRef>
          </c:val>
        </c:ser>
        <c:marker val="1"/>
        <c:axId val="73443968"/>
        <c:axId val="74514816"/>
      </c:lineChart>
      <c:catAx>
        <c:axId val="73443968"/>
        <c:scaling>
          <c:orientation val="minMax"/>
        </c:scaling>
        <c:axPos val="t"/>
        <c:majorGridlines/>
        <c:numFmt formatCode="mm:ss.00" sourceLinked="1"/>
        <c:majorTickMark val="none"/>
        <c:tickLblPos val="high"/>
        <c:crossAx val="74514816"/>
        <c:crosses val="autoZero"/>
        <c:lblAlgn val="ctr"/>
        <c:lblOffset val="100"/>
      </c:catAx>
      <c:valAx>
        <c:axId val="74514816"/>
        <c:scaling>
          <c:orientation val="maxMin"/>
        </c:scaling>
        <c:axPos val="l"/>
        <c:majorGridlines/>
        <c:numFmt formatCode="mm:ss.00" sourceLinked="1"/>
        <c:tickLblPos val="nextTo"/>
        <c:txPr>
          <a:bodyPr/>
          <a:lstStyle/>
          <a:p>
            <a:pPr>
              <a:defRPr sz="800"/>
            </a:pPr>
            <a:endParaRPr lang="es-EC"/>
          </a:p>
        </c:txPr>
        <c:crossAx val="73443968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style val="4"/>
  <c:chart>
    <c:autoTitleDeleted val="1"/>
    <c:plotArea>
      <c:layout>
        <c:manualLayout>
          <c:layoutTarget val="inner"/>
          <c:xMode val="edge"/>
          <c:yMode val="edge"/>
          <c:x val="0.11128203973459318"/>
          <c:y val="0.16817869501903987"/>
          <c:w val="0.87154998270261241"/>
          <c:h val="0.67662235031008877"/>
        </c:manualLayout>
      </c:layout>
      <c:lineChart>
        <c:grouping val="standard"/>
        <c:ser>
          <c:idx val="0"/>
          <c:order val="0"/>
          <c:tx>
            <c:strRef>
              <c:f>'TÉCNICA LIBRE'!$O$48</c:f>
              <c:strCache>
                <c:ptCount val="1"/>
                <c:pt idx="0">
                  <c:v>GENERAL</c:v>
                </c:pt>
              </c:strCache>
            </c:strRef>
          </c:tx>
          <c:dPt>
            <c:idx val="2"/>
            <c:spPr>
              <a:ln>
                <a:noFill/>
              </a:ln>
            </c:spPr>
          </c:dPt>
          <c:dLbls>
            <c:numFmt formatCode="0.00" sourceLinked="0"/>
            <c:txPr>
              <a:bodyPr rot="0" vert="horz"/>
              <a:lstStyle/>
              <a:p>
                <a:pPr>
                  <a:defRPr sz="1100"/>
                </a:pPr>
                <a:endParaRPr lang="es-EC"/>
              </a:p>
            </c:txPr>
            <c:dLblPos val="b"/>
            <c:showVal val="1"/>
          </c:dLbls>
          <c:cat>
            <c:strRef>
              <c:f>'TÉCNICA LIBRE'!$W$77:$Y$77</c:f>
              <c:strCache>
                <c:ptCount val="3"/>
                <c:pt idx="0">
                  <c:v>SEPTIEMBRE</c:v>
                </c:pt>
                <c:pt idx="1">
                  <c:v>DICIEMBRE</c:v>
                </c:pt>
                <c:pt idx="2">
                  <c:v>PROMEDIO </c:v>
                </c:pt>
              </c:strCache>
            </c:strRef>
          </c:cat>
          <c:val>
            <c:numRef>
              <c:f>'TÉCNICA LIBRE'!$W$98:$Y$98</c:f>
              <c:numCache>
                <c:formatCode>0.00</c:formatCode>
                <c:ptCount val="3"/>
                <c:pt idx="0">
                  <c:v>88.3838383838374</c:v>
                </c:pt>
                <c:pt idx="1">
                  <c:v>90.656565656565618</c:v>
                </c:pt>
                <c:pt idx="2">
                  <c:v>89.520202020202021</c:v>
                </c:pt>
              </c:numCache>
            </c:numRef>
          </c:val>
        </c:ser>
        <c:marker val="1"/>
        <c:axId val="74567680"/>
        <c:axId val="74569216"/>
      </c:lineChart>
      <c:catAx>
        <c:axId val="74567680"/>
        <c:scaling>
          <c:orientation val="minMax"/>
        </c:scaling>
        <c:axPos val="b"/>
        <c:majorGridlines/>
        <c:majorTickMark val="none"/>
        <c:tickLblPos val="low"/>
        <c:crossAx val="74569216"/>
        <c:crosses val="autoZero"/>
        <c:lblAlgn val="ctr"/>
        <c:lblOffset val="100"/>
        <c:tickLblSkip val="1"/>
      </c:catAx>
      <c:valAx>
        <c:axId val="74569216"/>
        <c:scaling>
          <c:orientation val="minMax"/>
        </c:scaling>
        <c:axPos val="l"/>
        <c:majorGridlines/>
        <c:numFmt formatCode="0.00" sourceLinked="1"/>
        <c:tickLblPos val="nextTo"/>
        <c:crossAx val="74567680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4"/>
  <c:chart>
    <c:autoTitleDeleted val="1"/>
    <c:plotArea>
      <c:layout>
        <c:manualLayout>
          <c:layoutTarget val="inner"/>
          <c:xMode val="edge"/>
          <c:yMode val="edge"/>
          <c:x val="0.11128203973459318"/>
          <c:y val="0.16817869501903987"/>
          <c:w val="0.87154998270261241"/>
          <c:h val="0.67662235031008944"/>
        </c:manualLayout>
      </c:layout>
      <c:lineChart>
        <c:grouping val="standard"/>
        <c:ser>
          <c:idx val="0"/>
          <c:order val="0"/>
          <c:tx>
            <c:strRef>
              <c:f>'TÉCNICA LIBRE'!$O$48</c:f>
              <c:strCache>
                <c:ptCount val="1"/>
                <c:pt idx="0">
                  <c:v>GENERAL</c:v>
                </c:pt>
              </c:strCache>
            </c:strRef>
          </c:tx>
          <c:dPt>
            <c:idx val="2"/>
            <c:spPr>
              <a:ln>
                <a:noFill/>
              </a:ln>
            </c:spPr>
          </c:dPt>
          <c:dLbls>
            <c:numFmt formatCode="0.00" sourceLinked="0"/>
            <c:txPr>
              <a:bodyPr rot="0" vert="horz"/>
              <a:lstStyle/>
              <a:p>
                <a:pPr>
                  <a:defRPr sz="1100"/>
                </a:pPr>
                <a:endParaRPr lang="es-EC"/>
              </a:p>
            </c:txPr>
            <c:dLblPos val="b"/>
            <c:showVal val="1"/>
          </c:dLbls>
          <c:cat>
            <c:strRef>
              <c:f>'TÉCNICA LIBRE'!$P$102:$R$102</c:f>
              <c:strCache>
                <c:ptCount val="3"/>
                <c:pt idx="0">
                  <c:v>SEPTIEMBRE</c:v>
                </c:pt>
                <c:pt idx="1">
                  <c:v>DICIEMBRE</c:v>
                </c:pt>
                <c:pt idx="2">
                  <c:v>PROMEDIO</c:v>
                </c:pt>
              </c:strCache>
            </c:strRef>
          </c:cat>
          <c:val>
            <c:numRef>
              <c:f>'TÉCNICA LIBRE'!$P$107:$R$107</c:f>
              <c:numCache>
                <c:formatCode>0.00</c:formatCode>
                <c:ptCount val="3"/>
                <c:pt idx="0">
                  <c:v>92.424242424243431</c:v>
                </c:pt>
                <c:pt idx="1">
                  <c:v>93.939393939393966</c:v>
                </c:pt>
                <c:pt idx="2">
                  <c:v>93.181818181818187</c:v>
                </c:pt>
              </c:numCache>
            </c:numRef>
          </c:val>
        </c:ser>
        <c:marker val="1"/>
        <c:axId val="75327360"/>
        <c:axId val="75328896"/>
      </c:lineChart>
      <c:catAx>
        <c:axId val="75327360"/>
        <c:scaling>
          <c:orientation val="minMax"/>
        </c:scaling>
        <c:axPos val="b"/>
        <c:majorGridlines/>
        <c:majorTickMark val="none"/>
        <c:tickLblPos val="low"/>
        <c:crossAx val="75328896"/>
        <c:crosses val="autoZero"/>
        <c:lblAlgn val="ctr"/>
        <c:lblOffset val="100"/>
        <c:tickLblSkip val="1"/>
      </c:catAx>
      <c:valAx>
        <c:axId val="75328896"/>
        <c:scaling>
          <c:orientation val="minMax"/>
        </c:scaling>
        <c:axPos val="l"/>
        <c:majorGridlines/>
        <c:numFmt formatCode="0.00" sourceLinked="1"/>
        <c:tickLblPos val="nextTo"/>
        <c:crossAx val="75327360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roundedCorners val="1"/>
  <c:style val="4"/>
  <c:chart>
    <c:autoTitleDeleted val="1"/>
    <c:plotArea>
      <c:layout>
        <c:manualLayout>
          <c:layoutTarget val="inner"/>
          <c:xMode val="edge"/>
          <c:yMode val="edge"/>
          <c:x val="0.11128203973459318"/>
          <c:y val="9.0177375965804218E-2"/>
          <c:w val="0.87262963009080885"/>
          <c:h val="0.78230048274760156"/>
        </c:manualLayout>
      </c:layout>
      <c:lineChart>
        <c:grouping val="standard"/>
        <c:ser>
          <c:idx val="0"/>
          <c:order val="0"/>
          <c:tx>
            <c:strRef>
              <c:f>'COMPARACIÓN AERO-ANAERO'!$C$282</c:f>
              <c:strCache>
                <c:ptCount val="1"/>
                <c:pt idx="0">
                  <c:v>PROMEDIO GENERAL</c:v>
                </c:pt>
              </c:strCache>
            </c:strRef>
          </c:tx>
          <c:spPr>
            <a:ln>
              <a:solidFill>
                <a:srgbClr val="4F81BD"/>
              </a:solidFill>
            </a:ln>
          </c:spPr>
          <c:dPt>
            <c:idx val="5"/>
            <c:spPr>
              <a:ln>
                <a:noFill/>
              </a:ln>
            </c:spPr>
          </c:dPt>
          <c:dLbls>
            <c:numFmt formatCode="mm:ss.00" sourceLinked="0"/>
            <c:txPr>
              <a:bodyPr rot="0" vert="horz"/>
              <a:lstStyle/>
              <a:p>
                <a:pPr>
                  <a:defRPr sz="1100"/>
                </a:pPr>
                <a:endParaRPr lang="es-EC"/>
              </a:p>
            </c:txPr>
            <c:dLblPos val="b"/>
            <c:showVal val="1"/>
          </c:dLbls>
          <c:cat>
            <c:strRef>
              <c:f>'COMPARACIÓN AERO-ANAERO'!$D$261:$I$261</c:f>
              <c:strCache>
                <c:ptCount val="6"/>
                <c:pt idx="0">
                  <c:v>AGOSTO</c:v>
                </c:pt>
                <c:pt idx="1">
                  <c:v>SEPTIEMBRE</c:v>
                </c:pt>
                <c:pt idx="2">
                  <c:v>OCTUBRE</c:v>
                </c:pt>
                <c:pt idx="3">
                  <c:v>NOVIEMBRE</c:v>
                </c:pt>
                <c:pt idx="4">
                  <c:v>DICIEMBRE</c:v>
                </c:pt>
                <c:pt idx="5">
                  <c:v>PROMEDIO </c:v>
                </c:pt>
              </c:strCache>
            </c:strRef>
          </c:cat>
          <c:val>
            <c:numRef>
              <c:f>'COMPARACIÓN AERO-ANAERO'!$D$290:$I$290</c:f>
              <c:numCache>
                <c:formatCode>mm:ss.00</c:formatCode>
                <c:ptCount val="6"/>
                <c:pt idx="0">
                  <c:v>4.1608796296296324E-3</c:v>
                </c:pt>
                <c:pt idx="1">
                  <c:v>4.1018518518518522E-3</c:v>
                </c:pt>
                <c:pt idx="2">
                  <c:v>4.0648148148148145E-3</c:v>
                </c:pt>
                <c:pt idx="3">
                  <c:v>3.717939814814844E-3</c:v>
                </c:pt>
                <c:pt idx="4">
                  <c:v>4.0323495370370374E-3</c:v>
                </c:pt>
                <c:pt idx="5">
                  <c:v>4.068089596949891E-3</c:v>
                </c:pt>
              </c:numCache>
            </c:numRef>
          </c:val>
        </c:ser>
        <c:marker val="1"/>
        <c:axId val="75365376"/>
        <c:axId val="75404032"/>
      </c:lineChart>
      <c:catAx>
        <c:axId val="75365376"/>
        <c:scaling>
          <c:orientation val="minMax"/>
        </c:scaling>
        <c:axPos val="t"/>
        <c:majorGridlines/>
        <c:numFmt formatCode="mm:ss.00" sourceLinked="1"/>
        <c:majorTickMark val="none"/>
        <c:tickLblPos val="high"/>
        <c:crossAx val="75404032"/>
        <c:crosses val="autoZero"/>
        <c:lblAlgn val="ctr"/>
        <c:lblOffset val="100"/>
      </c:catAx>
      <c:valAx>
        <c:axId val="75404032"/>
        <c:scaling>
          <c:orientation val="maxMin"/>
        </c:scaling>
        <c:axPos val="l"/>
        <c:majorGridlines/>
        <c:numFmt formatCode="mm:ss.00" sourceLinked="1"/>
        <c:tickLblPos val="nextTo"/>
        <c:crossAx val="75365376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roundedCorners val="1"/>
  <c:style val="4"/>
  <c:chart>
    <c:autoTitleDeleted val="1"/>
    <c:plotArea>
      <c:layout>
        <c:manualLayout>
          <c:layoutTarget val="inner"/>
          <c:xMode val="edge"/>
          <c:yMode val="edge"/>
          <c:x val="0.11128203973459318"/>
          <c:y val="0.16817869501903987"/>
          <c:w val="0.86062061869979367"/>
          <c:h val="0.70429926608081306"/>
        </c:manualLayout>
      </c:layout>
      <c:lineChart>
        <c:grouping val="standard"/>
        <c:ser>
          <c:idx val="0"/>
          <c:order val="0"/>
          <c:tx>
            <c:strRef>
              <c:f>'COMPARACIÓN AERO-ANAERO'!$C$282</c:f>
              <c:strCache>
                <c:ptCount val="1"/>
                <c:pt idx="0">
                  <c:v>PROMEDIO GENERAL</c:v>
                </c:pt>
              </c:strCache>
            </c:strRef>
          </c:tx>
          <c:spPr>
            <a:ln>
              <a:solidFill>
                <a:srgbClr val="4F81BD"/>
              </a:solidFill>
            </a:ln>
          </c:spPr>
          <c:dPt>
            <c:idx val="5"/>
            <c:spPr>
              <a:ln>
                <a:noFill/>
              </a:ln>
            </c:spPr>
          </c:dPt>
          <c:dLbls>
            <c:dLbl>
              <c:idx val="0"/>
              <c:layout>
                <c:manualLayout>
                  <c:x val="-5.278483234087529E-2"/>
                  <c:y val="2.7993853665249004E-2"/>
                </c:manualLayout>
              </c:layout>
              <c:dLblPos val="r"/>
              <c:showVal val="1"/>
            </c:dLbl>
            <c:numFmt formatCode="mm:ss.00" sourceLinked="0"/>
            <c:txPr>
              <a:bodyPr rot="0" vert="horz"/>
              <a:lstStyle/>
              <a:p>
                <a:pPr>
                  <a:defRPr sz="1100"/>
                </a:pPr>
                <a:endParaRPr lang="es-EC"/>
              </a:p>
            </c:txPr>
            <c:dLblPos val="b"/>
            <c:showVal val="1"/>
          </c:dLbls>
          <c:cat>
            <c:strRef>
              <c:f>'COMPARACIÓN AERO-ANAERO'!$D$261:$I$261</c:f>
              <c:strCache>
                <c:ptCount val="6"/>
                <c:pt idx="0">
                  <c:v>AGOSTO</c:v>
                </c:pt>
                <c:pt idx="1">
                  <c:v>SEPTIEMBRE</c:v>
                </c:pt>
                <c:pt idx="2">
                  <c:v>OCTUBRE</c:v>
                </c:pt>
                <c:pt idx="3">
                  <c:v>NOVIEMBRE</c:v>
                </c:pt>
                <c:pt idx="4">
                  <c:v>DICIEMBRE</c:v>
                </c:pt>
                <c:pt idx="5">
                  <c:v>PROMEDIO </c:v>
                </c:pt>
              </c:strCache>
            </c:strRef>
          </c:cat>
          <c:val>
            <c:numRef>
              <c:f>'COMPARACIÓN AERO-ANAERO'!$D$349:$I$349</c:f>
              <c:numCache>
                <c:formatCode>mm:ss.00</c:formatCode>
                <c:ptCount val="6"/>
                <c:pt idx="0">
                  <c:v>8.6982060185185242E-4</c:v>
                </c:pt>
                <c:pt idx="1">
                  <c:v>8.4949845679013834E-4</c:v>
                </c:pt>
                <c:pt idx="2">
                  <c:v>8.5170717592592665E-4</c:v>
                </c:pt>
                <c:pt idx="3">
                  <c:v>7.6388888888889012E-4</c:v>
                </c:pt>
                <c:pt idx="4">
                  <c:v>8.3709490740741898E-4</c:v>
                </c:pt>
                <c:pt idx="5">
                  <c:v>8.4667968750002092E-4</c:v>
                </c:pt>
              </c:numCache>
            </c:numRef>
          </c:val>
        </c:ser>
        <c:marker val="1"/>
        <c:axId val="75424128"/>
        <c:axId val="75425664"/>
      </c:lineChart>
      <c:catAx>
        <c:axId val="75424128"/>
        <c:scaling>
          <c:orientation val="minMax"/>
        </c:scaling>
        <c:axPos val="t"/>
        <c:majorGridlines/>
        <c:numFmt formatCode="mm:ss.00" sourceLinked="1"/>
        <c:majorTickMark val="none"/>
        <c:tickLblPos val="high"/>
        <c:crossAx val="75425664"/>
        <c:crosses val="autoZero"/>
        <c:lblAlgn val="ctr"/>
        <c:lblOffset val="100"/>
      </c:catAx>
      <c:valAx>
        <c:axId val="75425664"/>
        <c:scaling>
          <c:orientation val="maxMin"/>
        </c:scaling>
        <c:axPos val="l"/>
        <c:majorGridlines/>
        <c:numFmt formatCode="mm:ss.00" sourceLinked="1"/>
        <c:tickLblPos val="nextTo"/>
        <c:crossAx val="75424128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4"/>
  <c:chart>
    <c:autoTitleDeleted val="1"/>
    <c:plotArea>
      <c:layout>
        <c:manualLayout>
          <c:layoutTarget val="inner"/>
          <c:xMode val="edge"/>
          <c:yMode val="edge"/>
          <c:x val="0.11128203973459318"/>
          <c:y val="0.16817869501903987"/>
          <c:w val="0.87154998270261241"/>
          <c:h val="0.67662235031008988"/>
        </c:manualLayout>
      </c:layout>
      <c:lineChart>
        <c:grouping val="standard"/>
        <c:ser>
          <c:idx val="0"/>
          <c:order val="0"/>
          <c:tx>
            <c:strRef>
              <c:f>'TÉCNICA LIBRE'!$P$127:$R$127</c:f>
              <c:strCache>
                <c:ptCount val="1"/>
                <c:pt idx="0">
                  <c:v>84,56 88,16 86,36</c:v>
                </c:pt>
              </c:strCache>
            </c:strRef>
          </c:tx>
          <c:dPt>
            <c:idx val="2"/>
            <c:spPr>
              <a:ln>
                <a:noFill/>
              </a:ln>
            </c:spPr>
          </c:dPt>
          <c:dLbls>
            <c:numFmt formatCode="0.00" sourceLinked="0"/>
            <c:txPr>
              <a:bodyPr rot="0" vert="horz"/>
              <a:lstStyle/>
              <a:p>
                <a:pPr>
                  <a:defRPr sz="1050"/>
                </a:pPr>
                <a:endParaRPr lang="es-EC"/>
              </a:p>
            </c:txPr>
            <c:dLblPos val="b"/>
            <c:showVal val="1"/>
          </c:dLbls>
          <c:cat>
            <c:strRef>
              <c:f>'TÉCNICA LIBRE'!$P$110:$R$110</c:f>
              <c:strCache>
                <c:ptCount val="3"/>
                <c:pt idx="0">
                  <c:v>SEPTIEMBRE</c:v>
                </c:pt>
                <c:pt idx="1">
                  <c:v>DICIEMBRE</c:v>
                </c:pt>
                <c:pt idx="2">
                  <c:v>PROMEDIO </c:v>
                </c:pt>
              </c:strCache>
            </c:strRef>
          </c:cat>
          <c:val>
            <c:numRef>
              <c:f>'TÉCNICA LIBRE'!$P$127:$R$127</c:f>
              <c:numCache>
                <c:formatCode>0.00</c:formatCode>
                <c:ptCount val="3"/>
                <c:pt idx="0">
                  <c:v>84.564393939393966</c:v>
                </c:pt>
                <c:pt idx="1">
                  <c:v>88.162878787877958</c:v>
                </c:pt>
                <c:pt idx="2">
                  <c:v>86.363636363636289</c:v>
                </c:pt>
              </c:numCache>
            </c:numRef>
          </c:val>
        </c:ser>
        <c:marker val="1"/>
        <c:axId val="75460608"/>
        <c:axId val="75463680"/>
      </c:lineChart>
      <c:catAx>
        <c:axId val="75460608"/>
        <c:scaling>
          <c:orientation val="minMax"/>
        </c:scaling>
        <c:axPos val="b"/>
        <c:majorGridlines/>
        <c:majorTickMark val="none"/>
        <c:tickLblPos val="low"/>
        <c:crossAx val="75463680"/>
        <c:crosses val="autoZero"/>
        <c:lblAlgn val="ctr"/>
        <c:lblOffset val="100"/>
        <c:tickLblSkip val="1"/>
      </c:catAx>
      <c:valAx>
        <c:axId val="75463680"/>
        <c:scaling>
          <c:orientation val="minMax"/>
        </c:scaling>
        <c:axPos val="l"/>
        <c:majorGridlines/>
        <c:numFmt formatCode="0.00" sourceLinked="1"/>
        <c:tickLblPos val="nextTo"/>
        <c:crossAx val="75460608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roundedCorners val="1"/>
  <c:style val="4"/>
  <c:chart>
    <c:autoTitleDeleted val="1"/>
    <c:plotArea>
      <c:layout>
        <c:manualLayout>
          <c:layoutTarget val="inner"/>
          <c:xMode val="edge"/>
          <c:yMode val="edge"/>
          <c:x val="0.11128207769139398"/>
          <c:y val="5.2895421849486382E-2"/>
          <c:w val="0.86062061869979567"/>
          <c:h val="0.78620054293751307"/>
        </c:manualLayout>
      </c:layout>
      <c:lineChart>
        <c:grouping val="standard"/>
        <c:ser>
          <c:idx val="0"/>
          <c:order val="0"/>
          <c:tx>
            <c:strRef>
              <c:f>'COMPARACIÓN AERO-ANAERO'!$C$282</c:f>
              <c:strCache>
                <c:ptCount val="1"/>
                <c:pt idx="0">
                  <c:v>PROMEDIO GENERAL</c:v>
                </c:pt>
              </c:strCache>
            </c:strRef>
          </c:tx>
          <c:spPr>
            <a:ln>
              <a:solidFill>
                <a:srgbClr val="4F81BD"/>
              </a:solidFill>
            </a:ln>
          </c:spPr>
          <c:dPt>
            <c:idx val="5"/>
            <c:spPr>
              <a:ln>
                <a:noFill/>
              </a:ln>
            </c:spPr>
          </c:dPt>
          <c:dLbls>
            <c:dLbl>
              <c:idx val="0"/>
              <c:layout>
                <c:manualLayout>
                  <c:x val="-6.4191262694099735E-2"/>
                  <c:y val="-5.5615044435168216E-2"/>
                </c:manualLayout>
              </c:layout>
              <c:dLblPos val="r"/>
              <c:showVal val="1"/>
            </c:dLbl>
            <c:numFmt formatCode="mm:ss.00" sourceLinked="0"/>
            <c:txPr>
              <a:bodyPr rot="0" vert="horz"/>
              <a:lstStyle/>
              <a:p>
                <a:pPr>
                  <a:defRPr sz="1050"/>
                </a:pPr>
                <a:endParaRPr lang="es-EC"/>
              </a:p>
            </c:txPr>
            <c:dLblPos val="b"/>
            <c:showVal val="1"/>
          </c:dLbls>
          <c:cat>
            <c:strRef>
              <c:f>'COMPARACIÓN AERO-ANAERO'!$D$261:$I$261</c:f>
              <c:strCache>
                <c:ptCount val="6"/>
                <c:pt idx="0">
                  <c:v>AGOSTO</c:v>
                </c:pt>
                <c:pt idx="1">
                  <c:v>SEPTIEMBRE</c:v>
                </c:pt>
                <c:pt idx="2">
                  <c:v>OCTUBRE</c:v>
                </c:pt>
                <c:pt idx="3">
                  <c:v>NOVIEMBRE</c:v>
                </c:pt>
                <c:pt idx="4">
                  <c:v>DICIEMBRE</c:v>
                </c:pt>
                <c:pt idx="5">
                  <c:v>PROMEDIO </c:v>
                </c:pt>
              </c:strCache>
            </c:strRef>
          </c:cat>
          <c:val>
            <c:numRef>
              <c:f>'COMPARACIÓN AERO-ANAERO'!$D$311:$I$311</c:f>
              <c:numCache>
                <c:formatCode>mm:ss.00</c:formatCode>
                <c:ptCount val="6"/>
                <c:pt idx="0">
                  <c:v>4.2711588541666824E-3</c:v>
                </c:pt>
                <c:pt idx="1">
                  <c:v>4.2157407407407534E-3</c:v>
                </c:pt>
                <c:pt idx="2">
                  <c:v>4.0427469135802504E-3</c:v>
                </c:pt>
                <c:pt idx="3">
                  <c:v>4.1892272079772103E-3</c:v>
                </c:pt>
                <c:pt idx="4">
                  <c:v>4.015972222222222E-3</c:v>
                </c:pt>
                <c:pt idx="5">
                  <c:v>4.1466724537037704E-3</c:v>
                </c:pt>
              </c:numCache>
            </c:numRef>
          </c:val>
        </c:ser>
        <c:marker val="1"/>
        <c:axId val="75501568"/>
        <c:axId val="75534720"/>
      </c:lineChart>
      <c:catAx>
        <c:axId val="75501568"/>
        <c:scaling>
          <c:orientation val="minMax"/>
        </c:scaling>
        <c:axPos val="t"/>
        <c:majorGridlines/>
        <c:numFmt formatCode="mm:ss.00" sourceLinked="1"/>
        <c:majorTickMark val="none"/>
        <c:tickLblPos val="high"/>
        <c:crossAx val="75534720"/>
        <c:crosses val="autoZero"/>
        <c:lblAlgn val="ctr"/>
        <c:lblOffset val="100"/>
      </c:catAx>
      <c:valAx>
        <c:axId val="75534720"/>
        <c:scaling>
          <c:orientation val="maxMin"/>
        </c:scaling>
        <c:axPos val="l"/>
        <c:majorGridlines/>
        <c:numFmt formatCode="mm:ss.00" sourceLinked="1"/>
        <c:tickLblPos val="nextTo"/>
        <c:crossAx val="75501568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0.77851</cdr:x>
      <cdr:y>0.14621</cdr:y>
    </cdr:from>
    <cdr:to>
      <cdr:x>0.96407</cdr:x>
      <cdr:y>0.36844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680520" y="284273"/>
          <a:ext cx="111561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5,82%</a:t>
          </a:r>
          <a:endParaRPr lang="es-EC" sz="1800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0.75455</cdr:x>
      <cdr:y>0.18325</cdr:y>
    </cdr:from>
    <cdr:to>
      <cdr:x>0.77851</cdr:x>
      <cdr:y>0.29436</cdr:y>
    </cdr:to>
    <cdr:sp macro="" textlink="">
      <cdr:nvSpPr>
        <cdr:cNvPr id="4" name="3 Flecha arriba"/>
        <cdr:cNvSpPr/>
      </cdr:nvSpPr>
      <cdr:spPr>
        <a:xfrm xmlns:a="http://schemas.openxmlformats.org/drawingml/2006/main">
          <a:off x="4536504" y="356281"/>
          <a:ext cx="144016" cy="216024"/>
        </a:xfrm>
        <a:prstGeom xmlns:a="http://schemas.openxmlformats.org/drawingml/2006/main" prst="upArrow">
          <a:avLst/>
        </a:prstGeom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C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0.77408</cdr:x>
      <cdr:y>0.20791</cdr:y>
    </cdr:from>
    <cdr:to>
      <cdr:x>0.79877</cdr:x>
      <cdr:y>0.31902</cdr:y>
    </cdr:to>
    <cdr:sp macro="" textlink="">
      <cdr:nvSpPr>
        <cdr:cNvPr id="2" name="1 Flecha arriba"/>
        <cdr:cNvSpPr/>
      </cdr:nvSpPr>
      <cdr:spPr>
        <a:xfrm xmlns:a="http://schemas.openxmlformats.org/drawingml/2006/main">
          <a:off x="4514938" y="404224"/>
          <a:ext cx="144016" cy="216024"/>
        </a:xfrm>
        <a:prstGeom xmlns:a="http://schemas.openxmlformats.org/drawingml/2006/main" prst="upArrow">
          <a:avLst/>
        </a:prstGeom>
        <a:solidFill xmlns:a="http://schemas.openxmlformats.org/drawingml/2006/main">
          <a:srgbClr val="72A376"/>
        </a:solidFill>
        <a:ln xmlns:a="http://schemas.openxmlformats.org/drawingml/2006/main" w="26425" cap="flat" cmpd="sng" algn="ctr">
          <a:solidFill>
            <a:srgbClr val="72A376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Arial"/>
            </a:defRPr>
          </a:lvl1pPr>
          <a:lvl2pPr marL="457200" indent="0">
            <a:defRPr sz="1100">
              <a:solidFill>
                <a:sysClr val="window" lastClr="FFFFFF"/>
              </a:solidFill>
              <a:latin typeface="Arial"/>
            </a:defRPr>
          </a:lvl2pPr>
          <a:lvl3pPr marL="914400" indent="0">
            <a:defRPr sz="1100">
              <a:solidFill>
                <a:sysClr val="window" lastClr="FFFFFF"/>
              </a:solidFill>
              <a:latin typeface="Arial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Arial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Arial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Arial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Arial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Arial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Arial"/>
            </a:defRPr>
          </a:lvl9pPr>
        </a:lstStyle>
        <a:p xmlns:a="http://schemas.openxmlformats.org/drawingml/2006/main">
          <a:endParaRPr lang="es-EC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0.62903</cdr:x>
      <cdr:y>0.08444</cdr:y>
    </cdr:from>
    <cdr:to>
      <cdr:x>0.66129</cdr:x>
      <cdr:y>0.26091</cdr:y>
    </cdr:to>
    <cdr:sp macro="" textlink="">
      <cdr:nvSpPr>
        <cdr:cNvPr id="2" name="1 Flecha arriba"/>
        <cdr:cNvSpPr/>
      </cdr:nvSpPr>
      <cdr:spPr>
        <a:xfrm xmlns:a="http://schemas.openxmlformats.org/drawingml/2006/main">
          <a:off x="2808312" y="103366"/>
          <a:ext cx="144016" cy="216024"/>
        </a:xfrm>
        <a:prstGeom xmlns:a="http://schemas.openxmlformats.org/drawingml/2006/main" prst="upArrow">
          <a:avLst/>
        </a:prstGeom>
        <a:solidFill xmlns:a="http://schemas.openxmlformats.org/drawingml/2006/main">
          <a:srgbClr val="72A376"/>
        </a:solidFill>
        <a:ln xmlns:a="http://schemas.openxmlformats.org/drawingml/2006/main" w="26425" cap="flat" cmpd="sng" algn="ctr">
          <a:solidFill>
            <a:srgbClr val="72A376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Arial"/>
            </a:defRPr>
          </a:lvl1pPr>
          <a:lvl2pPr marL="457200" indent="0">
            <a:defRPr sz="1100">
              <a:solidFill>
                <a:sysClr val="window" lastClr="FFFFFF"/>
              </a:solidFill>
              <a:latin typeface="Arial"/>
            </a:defRPr>
          </a:lvl2pPr>
          <a:lvl3pPr marL="914400" indent="0">
            <a:defRPr sz="1100">
              <a:solidFill>
                <a:sysClr val="window" lastClr="FFFFFF"/>
              </a:solidFill>
              <a:latin typeface="Arial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Arial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Arial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Arial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Arial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Arial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Arial"/>
            </a:defRPr>
          </a:lvl9pPr>
        </a:lstStyle>
        <a:p xmlns:a="http://schemas.openxmlformats.org/drawingml/2006/main">
          <a:endParaRPr lang="es-EC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0.60563</cdr:x>
      <cdr:y>0.11111</cdr:y>
    </cdr:from>
    <cdr:to>
      <cdr:x>0.6338</cdr:x>
      <cdr:y>0.27778</cdr:y>
    </cdr:to>
    <cdr:sp macro="" textlink="">
      <cdr:nvSpPr>
        <cdr:cNvPr id="2" name="1 Flecha arriba"/>
        <cdr:cNvSpPr/>
      </cdr:nvSpPr>
      <cdr:spPr>
        <a:xfrm xmlns:a="http://schemas.openxmlformats.org/drawingml/2006/main">
          <a:off x="3096343" y="144015"/>
          <a:ext cx="144016" cy="216024"/>
        </a:xfrm>
        <a:prstGeom xmlns:a="http://schemas.openxmlformats.org/drawingml/2006/main" prst="upArrow">
          <a:avLst/>
        </a:prstGeom>
        <a:solidFill xmlns:a="http://schemas.openxmlformats.org/drawingml/2006/main">
          <a:srgbClr val="72A376"/>
        </a:solidFill>
        <a:ln xmlns:a="http://schemas.openxmlformats.org/drawingml/2006/main" w="26425" cap="flat" cmpd="sng" algn="ctr">
          <a:solidFill>
            <a:srgbClr val="72A376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Arial"/>
            </a:defRPr>
          </a:lvl1pPr>
          <a:lvl2pPr marL="457200" indent="0">
            <a:defRPr sz="1100">
              <a:solidFill>
                <a:sysClr val="window" lastClr="FFFFFF"/>
              </a:solidFill>
              <a:latin typeface="Arial"/>
            </a:defRPr>
          </a:lvl2pPr>
          <a:lvl3pPr marL="914400" indent="0">
            <a:defRPr sz="1100">
              <a:solidFill>
                <a:sysClr val="window" lastClr="FFFFFF"/>
              </a:solidFill>
              <a:latin typeface="Arial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Arial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Arial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Arial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Arial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Arial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Arial"/>
            </a:defRPr>
          </a:lvl9pPr>
        </a:lstStyle>
        <a:p xmlns:a="http://schemas.openxmlformats.org/drawingml/2006/main">
          <a:endParaRPr lang="es-EC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0.75273</cdr:x>
      <cdr:y>0.38559</cdr:y>
    </cdr:from>
    <cdr:to>
      <cdr:x>0.77704</cdr:x>
      <cdr:y>0.50402</cdr:y>
    </cdr:to>
    <cdr:sp macro="" textlink="">
      <cdr:nvSpPr>
        <cdr:cNvPr id="2" name="1 Flecha arriba"/>
        <cdr:cNvSpPr/>
      </cdr:nvSpPr>
      <cdr:spPr>
        <a:xfrm xmlns:a="http://schemas.openxmlformats.org/drawingml/2006/main">
          <a:off x="4458047" y="703349"/>
          <a:ext cx="144016" cy="216024"/>
        </a:xfrm>
        <a:prstGeom xmlns:a="http://schemas.openxmlformats.org/drawingml/2006/main" prst="upArrow">
          <a:avLst/>
        </a:prstGeom>
        <a:solidFill xmlns:a="http://schemas.openxmlformats.org/drawingml/2006/main">
          <a:srgbClr val="72A376"/>
        </a:solidFill>
        <a:ln xmlns:a="http://schemas.openxmlformats.org/drawingml/2006/main" w="26425" cap="flat" cmpd="sng" algn="ctr">
          <a:solidFill>
            <a:srgbClr val="72A376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Arial"/>
            </a:defRPr>
          </a:lvl1pPr>
          <a:lvl2pPr marL="457200" indent="0">
            <a:defRPr sz="1100">
              <a:solidFill>
                <a:sysClr val="window" lastClr="FFFFFF"/>
              </a:solidFill>
              <a:latin typeface="Arial"/>
            </a:defRPr>
          </a:lvl2pPr>
          <a:lvl3pPr marL="914400" indent="0">
            <a:defRPr sz="1100">
              <a:solidFill>
                <a:sysClr val="window" lastClr="FFFFFF"/>
              </a:solidFill>
              <a:latin typeface="Arial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Arial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Arial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Arial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Arial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Arial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Arial"/>
            </a:defRPr>
          </a:lvl9pPr>
        </a:lstStyle>
        <a:p xmlns:a="http://schemas.openxmlformats.org/drawingml/2006/main">
          <a:endParaRPr lang="es-EC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0.75677</cdr:x>
      <cdr:y>0.40368</cdr:y>
    </cdr:from>
    <cdr:to>
      <cdr:x>0.7808</cdr:x>
      <cdr:y>0.51378</cdr:y>
    </cdr:to>
    <cdr:sp macro="" textlink="">
      <cdr:nvSpPr>
        <cdr:cNvPr id="2" name="1 Flecha arriba"/>
        <cdr:cNvSpPr/>
      </cdr:nvSpPr>
      <cdr:spPr>
        <a:xfrm xmlns:a="http://schemas.openxmlformats.org/drawingml/2006/main">
          <a:off x="4536504" y="792088"/>
          <a:ext cx="144016" cy="216024"/>
        </a:xfrm>
        <a:prstGeom xmlns:a="http://schemas.openxmlformats.org/drawingml/2006/main" prst="upArrow">
          <a:avLst/>
        </a:prstGeom>
        <a:solidFill xmlns:a="http://schemas.openxmlformats.org/drawingml/2006/main">
          <a:srgbClr val="72A376"/>
        </a:solidFill>
        <a:ln xmlns:a="http://schemas.openxmlformats.org/drawingml/2006/main" w="26425" cap="flat" cmpd="sng" algn="ctr">
          <a:solidFill>
            <a:srgbClr val="72A376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Arial"/>
            </a:defRPr>
          </a:lvl1pPr>
          <a:lvl2pPr marL="457200" indent="0">
            <a:defRPr sz="1100">
              <a:solidFill>
                <a:sysClr val="window" lastClr="FFFFFF"/>
              </a:solidFill>
              <a:latin typeface="Arial"/>
            </a:defRPr>
          </a:lvl2pPr>
          <a:lvl3pPr marL="914400" indent="0">
            <a:defRPr sz="1100">
              <a:solidFill>
                <a:sysClr val="window" lastClr="FFFFFF"/>
              </a:solidFill>
              <a:latin typeface="Arial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Arial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Arial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Arial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Arial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Arial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Arial"/>
            </a:defRPr>
          </a:lvl9pPr>
        </a:lstStyle>
        <a:p xmlns:a="http://schemas.openxmlformats.org/drawingml/2006/main">
          <a:endParaRPr lang="es-EC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0.58319</cdr:x>
      <cdr:y>0.16183</cdr:y>
    </cdr:from>
    <cdr:to>
      <cdr:x>0.61078</cdr:x>
      <cdr:y>0.33092</cdr:y>
    </cdr:to>
    <cdr:sp macro="" textlink="">
      <cdr:nvSpPr>
        <cdr:cNvPr id="2" name="1 Flecha arriba"/>
        <cdr:cNvSpPr/>
      </cdr:nvSpPr>
      <cdr:spPr>
        <a:xfrm xmlns:a="http://schemas.openxmlformats.org/drawingml/2006/main">
          <a:off x="3044466" y="206732"/>
          <a:ext cx="144016" cy="216024"/>
        </a:xfrm>
        <a:prstGeom xmlns:a="http://schemas.openxmlformats.org/drawingml/2006/main" prst="upArrow">
          <a:avLst/>
        </a:prstGeom>
        <a:solidFill xmlns:a="http://schemas.openxmlformats.org/drawingml/2006/main">
          <a:srgbClr val="72A376"/>
        </a:solidFill>
        <a:ln xmlns:a="http://schemas.openxmlformats.org/drawingml/2006/main" w="26425" cap="flat" cmpd="sng" algn="ctr">
          <a:solidFill>
            <a:srgbClr val="72A376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Arial"/>
            </a:defRPr>
          </a:lvl1pPr>
          <a:lvl2pPr marL="457200" indent="0">
            <a:defRPr sz="1100">
              <a:solidFill>
                <a:sysClr val="window" lastClr="FFFFFF"/>
              </a:solidFill>
              <a:latin typeface="Arial"/>
            </a:defRPr>
          </a:lvl2pPr>
          <a:lvl3pPr marL="914400" indent="0">
            <a:defRPr sz="1100">
              <a:solidFill>
                <a:sysClr val="window" lastClr="FFFFFF"/>
              </a:solidFill>
              <a:latin typeface="Arial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Arial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Arial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Arial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Arial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Arial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Arial"/>
            </a:defRPr>
          </a:lvl9pPr>
        </a:lstStyle>
        <a:p xmlns:a="http://schemas.openxmlformats.org/drawingml/2006/main">
          <a:endParaRPr lang="es-EC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0.79029</cdr:x>
      <cdr:y>0.24755</cdr:y>
    </cdr:from>
    <cdr:to>
      <cdr:x>0.81461</cdr:x>
      <cdr:y>0.36636</cdr:y>
    </cdr:to>
    <cdr:sp macro="" textlink="">
      <cdr:nvSpPr>
        <cdr:cNvPr id="2" name="1 Flecha arriba"/>
        <cdr:cNvSpPr/>
      </cdr:nvSpPr>
      <cdr:spPr>
        <a:xfrm xmlns:a="http://schemas.openxmlformats.org/drawingml/2006/main">
          <a:off x="4680520" y="450115"/>
          <a:ext cx="144016" cy="216024"/>
        </a:xfrm>
        <a:prstGeom xmlns:a="http://schemas.openxmlformats.org/drawingml/2006/main" prst="upArrow">
          <a:avLst/>
        </a:prstGeom>
        <a:solidFill xmlns:a="http://schemas.openxmlformats.org/drawingml/2006/main">
          <a:srgbClr val="72A376"/>
        </a:solidFill>
        <a:ln xmlns:a="http://schemas.openxmlformats.org/drawingml/2006/main" w="26425" cap="flat" cmpd="sng" algn="ctr">
          <a:solidFill>
            <a:srgbClr val="72A376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Arial"/>
            </a:defRPr>
          </a:lvl1pPr>
          <a:lvl2pPr marL="457200" indent="0">
            <a:defRPr sz="1100">
              <a:solidFill>
                <a:sysClr val="window" lastClr="FFFFFF"/>
              </a:solidFill>
              <a:latin typeface="Arial"/>
            </a:defRPr>
          </a:lvl2pPr>
          <a:lvl3pPr marL="914400" indent="0">
            <a:defRPr sz="1100">
              <a:solidFill>
                <a:sysClr val="window" lastClr="FFFFFF"/>
              </a:solidFill>
              <a:latin typeface="Arial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Arial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Arial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Arial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Arial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Arial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Arial"/>
            </a:defRPr>
          </a:lvl9pPr>
        </a:lstStyle>
        <a:p xmlns:a="http://schemas.openxmlformats.org/drawingml/2006/main">
          <a:endParaRPr lang="es-EC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0.77813</cdr:x>
      <cdr:y>0.20346</cdr:y>
    </cdr:from>
    <cdr:to>
      <cdr:x>0.80245</cdr:x>
      <cdr:y>0.31208</cdr:y>
    </cdr:to>
    <cdr:sp macro="" textlink="">
      <cdr:nvSpPr>
        <cdr:cNvPr id="2" name="1 Flecha arriba"/>
        <cdr:cNvSpPr/>
      </cdr:nvSpPr>
      <cdr:spPr>
        <a:xfrm xmlns:a="http://schemas.openxmlformats.org/drawingml/2006/main">
          <a:off x="4608512" y="404639"/>
          <a:ext cx="144016" cy="216024"/>
        </a:xfrm>
        <a:prstGeom xmlns:a="http://schemas.openxmlformats.org/drawingml/2006/main" prst="upArrow">
          <a:avLst/>
        </a:prstGeom>
        <a:solidFill xmlns:a="http://schemas.openxmlformats.org/drawingml/2006/main">
          <a:srgbClr val="72A376"/>
        </a:solidFill>
        <a:ln xmlns:a="http://schemas.openxmlformats.org/drawingml/2006/main" w="26425" cap="flat" cmpd="sng" algn="ctr">
          <a:solidFill>
            <a:srgbClr val="72A376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Arial"/>
            </a:defRPr>
          </a:lvl1pPr>
          <a:lvl2pPr marL="457200" indent="0">
            <a:defRPr sz="1100">
              <a:solidFill>
                <a:sysClr val="window" lastClr="FFFFFF"/>
              </a:solidFill>
              <a:latin typeface="Arial"/>
            </a:defRPr>
          </a:lvl2pPr>
          <a:lvl3pPr marL="914400" indent="0">
            <a:defRPr sz="1100">
              <a:solidFill>
                <a:sysClr val="window" lastClr="FFFFFF"/>
              </a:solidFill>
              <a:latin typeface="Arial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Arial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Arial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Arial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Arial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Arial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Arial"/>
            </a:defRPr>
          </a:lvl9pPr>
        </a:lstStyle>
        <a:p xmlns:a="http://schemas.openxmlformats.org/drawingml/2006/main">
          <a:endParaRPr lang="es-EC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F5BF1-B733-46B5-89C0-937AA88FF030}" type="datetimeFigureOut">
              <a:rPr lang="es-EC" smtClean="0"/>
              <a:pPr/>
              <a:t>06/03/2014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6B367-F020-489B-8352-DC362FBF08C5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5343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6B367-F020-489B-8352-DC362FBF08C5}" type="slidenum">
              <a:rPr lang="es-EC" smtClean="0"/>
              <a:pPr/>
              <a:t>2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err="1" smtClean="0"/>
              <a:t>Aerobica</a:t>
            </a:r>
            <a:r>
              <a:rPr lang="es-EC" dirty="0" smtClean="0"/>
              <a:t>, 3,19%, condición</a:t>
            </a:r>
            <a:r>
              <a:rPr lang="es-EC" baseline="0" dirty="0" smtClean="0"/>
              <a:t> física 3,91%, técnica 1,52%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6B367-F020-489B-8352-DC362FBF08C5}" type="slidenum">
              <a:rPr lang="es-EC" smtClean="0"/>
              <a:pPr/>
              <a:t>20</a:t>
            </a:fld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err="1" smtClean="0"/>
              <a:t>Aerobica</a:t>
            </a:r>
            <a:r>
              <a:rPr lang="es-EC" baseline="0" dirty="0" smtClean="0"/>
              <a:t> 6,35%, condición física 5,09%, técnica 3,6%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6B367-F020-489B-8352-DC362FBF08C5}" type="slidenum">
              <a:rPr lang="es-EC" smtClean="0"/>
              <a:pPr/>
              <a:t>21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3125-B3B4-44CC-AB3F-6DDAE5AA0E44}" type="datetimeFigureOut">
              <a:rPr lang="es-EC" smtClean="0"/>
              <a:pPr/>
              <a:t>06/03/2014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9B9F-08E6-49E2-B227-415F2B4141A0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3125-B3B4-44CC-AB3F-6DDAE5AA0E44}" type="datetimeFigureOut">
              <a:rPr lang="es-EC" smtClean="0"/>
              <a:pPr/>
              <a:t>06/03/2014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9B9F-08E6-49E2-B227-415F2B4141A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3125-B3B4-44CC-AB3F-6DDAE5AA0E44}" type="datetimeFigureOut">
              <a:rPr lang="es-EC" smtClean="0"/>
              <a:pPr/>
              <a:t>06/03/2014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9B9F-08E6-49E2-B227-415F2B4141A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3125-B3B4-44CC-AB3F-6DDAE5AA0E44}" type="datetimeFigureOut">
              <a:rPr lang="es-EC" smtClean="0"/>
              <a:pPr/>
              <a:t>06/03/2014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9B9F-08E6-49E2-B227-415F2B4141A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3125-B3B4-44CC-AB3F-6DDAE5AA0E44}" type="datetimeFigureOut">
              <a:rPr lang="es-EC" smtClean="0"/>
              <a:pPr/>
              <a:t>06/03/2014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9B9F-08E6-49E2-B227-415F2B4141A0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3125-B3B4-44CC-AB3F-6DDAE5AA0E44}" type="datetimeFigureOut">
              <a:rPr lang="es-EC" smtClean="0"/>
              <a:pPr/>
              <a:t>06/03/2014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9B9F-08E6-49E2-B227-415F2B4141A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3125-B3B4-44CC-AB3F-6DDAE5AA0E44}" type="datetimeFigureOut">
              <a:rPr lang="es-EC" smtClean="0"/>
              <a:pPr/>
              <a:t>06/03/2014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9B9F-08E6-49E2-B227-415F2B4141A0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3125-B3B4-44CC-AB3F-6DDAE5AA0E44}" type="datetimeFigureOut">
              <a:rPr lang="es-EC" smtClean="0"/>
              <a:pPr/>
              <a:t>06/03/2014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9B9F-08E6-49E2-B227-415F2B4141A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3125-B3B4-44CC-AB3F-6DDAE5AA0E44}" type="datetimeFigureOut">
              <a:rPr lang="es-EC" smtClean="0"/>
              <a:pPr/>
              <a:t>06/03/2014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9B9F-08E6-49E2-B227-415F2B4141A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3125-B3B4-44CC-AB3F-6DDAE5AA0E44}" type="datetimeFigureOut">
              <a:rPr lang="es-EC" smtClean="0"/>
              <a:pPr/>
              <a:t>06/03/2014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9B9F-08E6-49E2-B227-415F2B4141A0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3125-B3B4-44CC-AB3F-6DDAE5AA0E44}" type="datetimeFigureOut">
              <a:rPr lang="es-EC" smtClean="0"/>
              <a:pPr/>
              <a:t>06/03/2014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9B9F-08E6-49E2-B227-415F2B4141A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ED33125-B3B4-44CC-AB3F-6DDAE5AA0E44}" type="datetimeFigureOut">
              <a:rPr lang="es-EC" smtClean="0"/>
              <a:pPr/>
              <a:t>06/03/2014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D989B9F-08E6-49E2-B227-415F2B4141A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iuxi\Desktop\LUCIO%20ROJAS\fotos%20tesis%20pa\T&#201;CNICA%20LIBRE.MO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03242" y="5661248"/>
            <a:ext cx="7929198" cy="864096"/>
          </a:xfrm>
        </p:spPr>
        <p:txBody>
          <a:bodyPr>
            <a:normAutofit/>
          </a:bodyPr>
          <a:lstStyle/>
          <a:p>
            <a:r>
              <a:rPr lang="es-ES" b="1" dirty="0" smtClean="0"/>
              <a:t>AUTOR: ROJAS MARTÍNEZ LUCIO</a:t>
            </a:r>
          </a:p>
          <a:p>
            <a:r>
              <a:rPr lang="es-ES" sz="1800" b="1" dirty="0" smtClean="0"/>
              <a:t>DIRECTOR: </a:t>
            </a:r>
            <a:r>
              <a:rPr lang="es-ES" sz="1800" b="1" dirty="0" err="1" smtClean="0"/>
              <a:t>MSc.</a:t>
            </a:r>
            <a:r>
              <a:rPr lang="es-ES" sz="1800" b="1" dirty="0" smtClean="0"/>
              <a:t> MARIO VACA</a:t>
            </a:r>
            <a:r>
              <a:rPr lang="es-EC" sz="1800" dirty="0" smtClean="0"/>
              <a:t>  </a:t>
            </a:r>
            <a:r>
              <a:rPr lang="es-ES" sz="1800" b="1" dirty="0" smtClean="0"/>
              <a:t>CODIRECTOR: </a:t>
            </a:r>
            <a:r>
              <a:rPr lang="es-ES" sz="1800" b="1" dirty="0" err="1" smtClean="0"/>
              <a:t>MSc.</a:t>
            </a:r>
            <a:r>
              <a:rPr lang="es-ES" sz="1800" b="1" dirty="0" smtClean="0"/>
              <a:t> Lorena Sandoval</a:t>
            </a:r>
            <a:endParaRPr lang="es-EC" sz="1800" dirty="0" smtClean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4952322" cy="10482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1819506" y="1452898"/>
            <a:ext cx="6424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DEPARTAMENTO DE CIENCIAS HUMANAS Y SOCIALES</a:t>
            </a:r>
            <a:endParaRPr lang="es-EC" dirty="0" smtClean="0"/>
          </a:p>
          <a:p>
            <a:r>
              <a:rPr lang="es-ES" b="1" dirty="0" smtClean="0"/>
              <a:t> 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1819506" y="1914563"/>
            <a:ext cx="60486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CARRERA DE LICENCIATURA EN CIENCIAS DE LA ACTIVIDAD FÍSICA, DEPORTES Y RECREACIÓN</a:t>
            </a:r>
            <a:endParaRPr lang="es-EC" sz="1600" dirty="0" smtClean="0"/>
          </a:p>
          <a:p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1675490" y="2567226"/>
            <a:ext cx="6192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TESIS PREVIO A LA OBTENCIÓN DEL TÍTULO DE LICENCIADO EN CIENCIAS DE LA ACTIVIDAD FÍSICA, DEPORTES Y RECREACIÓN</a:t>
            </a:r>
            <a:endParaRPr lang="es-EC" sz="1600" dirty="0" smtClean="0"/>
          </a:p>
          <a:p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323528" y="3717032"/>
            <a:ext cx="86409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TEMA: </a:t>
            </a:r>
            <a:r>
              <a:rPr lang="es-ES" sz="2000" b="1" dirty="0" smtClean="0"/>
              <a:t>“INFLUENCIA DE LA CAPACIDAD AERÓBICA EN LA CONDICIÓN FÍSICO-TÉCNICA DE LOS NADADORES DE LAS CATEGORÍAS INFANTIL B, JUVENIL A Y B,  DEL  CLUB NÁUTICO DE QUITO,  DURANTE EL PERIODO SEPTIEMBRE –  DICIEMBRE 2013”.</a:t>
            </a:r>
            <a:endParaRPr lang="es-EC" sz="2000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51519" y="1988840"/>
          <a:ext cx="8892481" cy="34442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579038"/>
                <a:gridCol w="2530365"/>
                <a:gridCol w="3104509"/>
                <a:gridCol w="1678569"/>
              </a:tblGrid>
              <a:tr h="19177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800" dirty="0"/>
                        <a:t>ÁREAS DE LAS ZONAS DE ENTRENAMIENTO</a:t>
                      </a:r>
                      <a:endParaRPr lang="es-EC" sz="3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1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/>
                        <a:t>LACTATO</a:t>
                      </a:r>
                      <a:endParaRPr lang="es-EC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/>
                        <a:t>FRECUENCIA CARDIACA</a:t>
                      </a:r>
                      <a:endParaRPr lang="es-EC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/>
                        <a:t>ZONAS</a:t>
                      </a:r>
                      <a:endParaRPr lang="es-EC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/>
                        <a:t>UMBRALES</a:t>
                      </a:r>
                      <a:endParaRPr lang="es-EC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1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/>
                        <a:t>-</a:t>
                      </a:r>
                      <a:endParaRPr lang="es-EC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/>
                        <a:t>-</a:t>
                      </a:r>
                      <a:endParaRPr lang="es-EC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/>
                        <a:t>POTENCIA ALÁCTICA</a:t>
                      </a:r>
                      <a:endParaRPr lang="es-EC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8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91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/>
                        <a:t>-</a:t>
                      </a:r>
                      <a:endParaRPr lang="es-EC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/>
                        <a:t>-</a:t>
                      </a:r>
                      <a:endParaRPr lang="es-EC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/>
                        <a:t>CAPACIDAD ALÁCTICA</a:t>
                      </a:r>
                      <a:endParaRPr lang="es-EC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8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91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/>
                        <a:t>12,1 A 14</a:t>
                      </a:r>
                      <a:endParaRPr lang="es-EC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/>
                        <a:t>˃200</a:t>
                      </a:r>
                      <a:endParaRPr lang="es-EC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/>
                        <a:t>POTENCIA GLUCOLÍTICA</a:t>
                      </a:r>
                      <a:endParaRPr lang="es-EC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/>
                        <a:t> </a:t>
                      </a:r>
                      <a:endParaRPr lang="es-EC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1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/>
                        <a:t>8,1 A 12</a:t>
                      </a:r>
                      <a:endParaRPr lang="es-EC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/>
                        <a:t>˃180</a:t>
                      </a:r>
                      <a:endParaRPr lang="es-EC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/>
                        <a:t>CAPACIDAD GLUCOLÍTICA</a:t>
                      </a:r>
                      <a:endParaRPr lang="es-EC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/>
                        <a:t> </a:t>
                      </a:r>
                      <a:endParaRPr lang="es-EC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1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/>
                        <a:t>4,1 A 8</a:t>
                      </a:r>
                      <a:endParaRPr lang="es-EC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/>
                        <a:t>170-180</a:t>
                      </a:r>
                      <a:endParaRPr lang="es-EC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/>
                        <a:t>VO2 Máximo</a:t>
                      </a:r>
                      <a:endParaRPr lang="es-EC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/>
                        <a:t> </a:t>
                      </a:r>
                      <a:endParaRPr lang="es-EC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1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/>
                        <a:t>3,1 A 4</a:t>
                      </a:r>
                      <a:endParaRPr lang="es-EC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/>
                        <a:t>151-180</a:t>
                      </a:r>
                      <a:endParaRPr lang="es-EC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/>
                        <a:t>AERÓBICO MEDIO</a:t>
                      </a:r>
                      <a:endParaRPr lang="es-EC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/>
                        <a:t>ANAERÓBICO</a:t>
                      </a:r>
                      <a:endParaRPr lang="es-EC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1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/>
                        <a:t>2,1 A 3</a:t>
                      </a:r>
                      <a:endParaRPr lang="es-EC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/>
                        <a:t>131-150</a:t>
                      </a:r>
                      <a:endParaRPr lang="es-EC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/>
                        <a:t>AERÓBICO LIGERO</a:t>
                      </a:r>
                      <a:endParaRPr lang="es-EC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/>
                        <a:t>AERÓBICO</a:t>
                      </a:r>
                      <a:endParaRPr lang="es-EC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1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/>
                        <a:t>0 A 2</a:t>
                      </a:r>
                      <a:endParaRPr lang="es-EC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/>
                        <a:t>˂130</a:t>
                      </a:r>
                      <a:endParaRPr lang="es-EC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/>
                        <a:t>AERÓBICO RECUPERADOR</a:t>
                      </a:r>
                      <a:endParaRPr lang="es-EC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/>
                        <a:t> </a:t>
                      </a:r>
                      <a:endParaRPr lang="es-EC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539552" y="548681"/>
            <a:ext cx="7848600" cy="1152128"/>
          </a:xfrm>
        </p:spPr>
        <p:txBody>
          <a:bodyPr/>
          <a:lstStyle/>
          <a:p>
            <a:pPr algn="ctr"/>
            <a:r>
              <a:rPr lang="es-EC" sz="2800" b="1" dirty="0" smtClean="0">
                <a:solidFill>
                  <a:schemeClr val="accent1"/>
                </a:solidFill>
              </a:rPr>
              <a:t>Los sistemas energéticos y las zonas de entrenamiento</a:t>
            </a:r>
            <a:endParaRPr lang="es-EC" sz="2800" b="1" dirty="0">
              <a:solidFill>
                <a:schemeClr val="accent1"/>
              </a:solidFill>
            </a:endParaRPr>
          </a:p>
        </p:txBody>
      </p:sp>
      <p:pic>
        <p:nvPicPr>
          <p:cNvPr id="5" name="Picture 2" descr="https://encrypted-tbn2.gstatic.com/images?q=tbn:ANd9GcRS_jz7WYu-vkwUXCoNK2L8NFPEfYIHu6bo_32XRBkCAw1-aFMB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38446" y="5877272"/>
            <a:ext cx="1077181" cy="630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908720"/>
            <a:ext cx="7704856" cy="583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 Título"/>
          <p:cNvSpPr txBox="1">
            <a:spLocks/>
          </p:cNvSpPr>
          <p:nvPr/>
        </p:nvSpPr>
        <p:spPr>
          <a:xfrm>
            <a:off x="179512" y="404664"/>
            <a:ext cx="89644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ES" sz="2000" b="1" cap="all" spc="-1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Importancia de la Capacidad Aeróbica en las diferentes etapas</a:t>
            </a:r>
            <a:endParaRPr lang="es-EC" sz="2000" b="1" cap="all" spc="-1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91344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ES" sz="3200" b="1" dirty="0" smtClean="0">
                <a:solidFill>
                  <a:schemeClr val="accent1"/>
                </a:solidFill>
              </a:rPr>
              <a:t>METODOLOGÍA DE LA INVESTIGACIÓN</a:t>
            </a:r>
            <a:endParaRPr lang="es-EC" sz="3200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600400"/>
          </a:xfrm>
        </p:spPr>
        <p:txBody>
          <a:bodyPr>
            <a:normAutofit/>
          </a:bodyPr>
          <a:lstStyle/>
          <a:p>
            <a:pPr algn="just"/>
            <a:r>
              <a:rPr lang="es-ES" sz="2000" u="sng" dirty="0" smtClean="0"/>
              <a:t>DE CAMPO</a:t>
            </a:r>
            <a:r>
              <a:rPr lang="es-ES" sz="2000" dirty="0" smtClean="0"/>
              <a:t>: TOMANDO FUENTES PRIMARIAS Y SECUNDARIAS, TUVO EL CARÁCTER DE CUASI EXPERIMENTAL, PUES EL GRUPO SUJETO DE ESTUDIO FUE SOMETIDO A ESTIMULOS PROGRAMADOS EN FUNCION DE SUS VARIABLES</a:t>
            </a:r>
          </a:p>
          <a:p>
            <a:pPr algn="just">
              <a:buNone/>
            </a:pPr>
            <a:endParaRPr lang="es-EC" sz="2000" dirty="0" smtClean="0"/>
          </a:p>
          <a:p>
            <a:pPr algn="just"/>
            <a:r>
              <a:rPr lang="es-ES" sz="2000" u="sng" dirty="0" smtClean="0"/>
              <a:t>METODO UTILIZADO</a:t>
            </a:r>
            <a:r>
              <a:rPr lang="es-ES" sz="2000" dirty="0" smtClean="0"/>
              <a:t>: ANALÍTICO SINTÉTICO, ASI COMO EL INDUCTIVO Y DEDUCTIVO, PUES SE PARTIO DE LEYES Y PRINCIPIOS PARA LLEGAR A LA APLICACIÓN DE ESTIMULOS. LUEGO SE ANALIZARON LOS RESULTADOS, TANTO POR PARTES COMO EN LO GENERAL.</a:t>
            </a:r>
            <a:endParaRPr lang="es-EC" sz="2000" dirty="0" smtClean="0"/>
          </a:p>
          <a:p>
            <a:pPr marL="0" indent="0" algn="just">
              <a:buNone/>
            </a:pPr>
            <a:endParaRPr lang="es-EC" sz="2000" dirty="0"/>
          </a:p>
        </p:txBody>
      </p:sp>
      <p:pic>
        <p:nvPicPr>
          <p:cNvPr id="4" name="Picture 2" descr="https://encrypted-tbn2.gstatic.com/images?q=tbn:ANd9GcRS_jz7WYu-vkwUXCoNK2L8NFPEfYIHu6bo_32XRBkCAw1-aFMB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38446" y="5877272"/>
            <a:ext cx="1077181" cy="630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70601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59134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s-ES" sz="3200" b="1" dirty="0" smtClean="0">
                <a:solidFill>
                  <a:schemeClr val="accent1"/>
                </a:solidFill>
              </a:rPr>
              <a:t>POBLACIÓN Y MUESTRA</a:t>
            </a:r>
            <a:endParaRPr lang="es-EC" sz="3200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268760"/>
            <a:ext cx="4896544" cy="367240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ES" sz="1600" dirty="0" smtClean="0"/>
              <a:t>	La </a:t>
            </a:r>
            <a:r>
              <a:rPr lang="es-ES" sz="1600" dirty="0"/>
              <a:t>población fue el Club Náutico, con todos sus integrantes, con un total de 20 deportistas. Para la investigación se  tomó en cuenta la categoría infantil B de 12 años; juvenil A de 13 a 14 años; y juvenil B de 15 a 17 años. Por lo </a:t>
            </a:r>
            <a:r>
              <a:rPr lang="es-ES" sz="1600" dirty="0" smtClean="0"/>
              <a:t>tanto se </a:t>
            </a:r>
            <a:r>
              <a:rPr lang="es-ES" sz="1600" dirty="0"/>
              <a:t>r</a:t>
            </a:r>
            <a:r>
              <a:rPr lang="es-ES" sz="1600" dirty="0" smtClean="0"/>
              <a:t>ealizó </a:t>
            </a:r>
            <a:r>
              <a:rPr lang="es-ES" sz="1600" dirty="0"/>
              <a:t>un muestreo por </a:t>
            </a:r>
            <a:r>
              <a:rPr lang="es-ES" sz="1600" dirty="0" smtClean="0"/>
              <a:t>conveniencia. </a:t>
            </a:r>
          </a:p>
          <a:p>
            <a:pPr algn="just">
              <a:buNone/>
            </a:pPr>
            <a:endParaRPr lang="es-ES" sz="1600" dirty="0"/>
          </a:p>
          <a:p>
            <a:pPr algn="just">
              <a:buNone/>
            </a:pPr>
            <a:r>
              <a:rPr lang="es-ES" sz="1600" dirty="0" smtClean="0"/>
              <a:t>	Hay un 5% de seleccionados Pichincha y el 5% de selección nacional. Un 20% son damas y el 80% son varones. El nadador de mayor experiencia tiene 8 años de entrenamiento y el de menor experiencia 2 años. 15% de los nadadores poseen record nacionales.</a:t>
            </a:r>
            <a:endParaRPr lang="es-EC" sz="16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9329263"/>
              </p:ext>
            </p:extLst>
          </p:nvPr>
        </p:nvGraphicFramePr>
        <p:xfrm>
          <a:off x="539552" y="4725144"/>
          <a:ext cx="4101465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5625"/>
                <a:gridCol w="1772920"/>
                <a:gridCol w="1772920"/>
              </a:tblGrid>
              <a:tr h="711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200"/>
                        </a:spcAft>
                        <a:tabLst>
                          <a:tab pos="254000" algn="l"/>
                        </a:tabLst>
                      </a:pPr>
                      <a:r>
                        <a:rPr lang="es-ES" sz="1200" dirty="0">
                          <a:effectLst/>
                        </a:rPr>
                        <a:t>Nº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200"/>
                        </a:spcAft>
                        <a:tabLst>
                          <a:tab pos="254000" algn="l"/>
                        </a:tabLst>
                      </a:pPr>
                      <a:r>
                        <a:rPr lang="es-ES" sz="1200" dirty="0">
                          <a:effectLst/>
                        </a:rPr>
                        <a:t>CATEGORÍA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200"/>
                        </a:spcAft>
                        <a:tabLst>
                          <a:tab pos="254000" algn="l"/>
                        </a:tabLst>
                      </a:pPr>
                      <a:r>
                        <a:rPr lang="es-ES" sz="1200">
                          <a:effectLst/>
                        </a:rPr>
                        <a:t>POBLACIÓN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588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200"/>
                        </a:spcAft>
                        <a:tabLst>
                          <a:tab pos="254000" algn="l"/>
                        </a:tabLs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200"/>
                        </a:spcAft>
                        <a:tabLst>
                          <a:tab pos="254000" algn="l"/>
                        </a:tabLst>
                      </a:pPr>
                      <a:r>
                        <a:rPr lang="es-ES" sz="1200">
                          <a:effectLst/>
                        </a:rPr>
                        <a:t>INFANTIL B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200"/>
                        </a:spcAft>
                        <a:tabLst>
                          <a:tab pos="254000" algn="l"/>
                        </a:tabLst>
                      </a:pPr>
                      <a:r>
                        <a:rPr lang="es-ES" sz="1200">
                          <a:effectLst/>
                        </a:rPr>
                        <a:t>7 nadadores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11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200"/>
                        </a:spcAft>
                        <a:tabLst>
                          <a:tab pos="254000" algn="l"/>
                        </a:tabLs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200"/>
                        </a:spcAft>
                        <a:tabLst>
                          <a:tab pos="254000" algn="l"/>
                        </a:tabLst>
                      </a:pPr>
                      <a:r>
                        <a:rPr lang="es-ES" sz="1200">
                          <a:effectLst/>
                        </a:rPr>
                        <a:t>JUVENIL  A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200"/>
                        </a:spcAft>
                        <a:tabLst>
                          <a:tab pos="254000" algn="l"/>
                        </a:tabLst>
                      </a:pPr>
                      <a:r>
                        <a:rPr lang="es-ES" sz="1200">
                          <a:effectLst/>
                        </a:rPr>
                        <a:t>5 nadadores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11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200"/>
                        </a:spcAft>
                        <a:tabLst>
                          <a:tab pos="254000" algn="l"/>
                        </a:tabLs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200"/>
                        </a:spcAft>
                        <a:tabLst>
                          <a:tab pos="254000" algn="l"/>
                        </a:tabLst>
                      </a:pPr>
                      <a:r>
                        <a:rPr lang="es-ES" sz="1200">
                          <a:effectLst/>
                        </a:rPr>
                        <a:t>JUVENIL B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200"/>
                        </a:spcAft>
                        <a:tabLst>
                          <a:tab pos="254000" algn="l"/>
                        </a:tabLst>
                      </a:pPr>
                      <a:r>
                        <a:rPr lang="es-ES" sz="1200" dirty="0">
                          <a:effectLst/>
                        </a:rPr>
                        <a:t>8 nadadores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63900808"/>
              </p:ext>
            </p:extLst>
          </p:nvPr>
        </p:nvGraphicFramePr>
        <p:xfrm>
          <a:off x="5292080" y="1268760"/>
          <a:ext cx="3738024" cy="5123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020"/>
                <a:gridCol w="805954"/>
                <a:gridCol w="968848"/>
                <a:gridCol w="1619202"/>
              </a:tblGrid>
              <a:tr h="265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N°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SEXO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CATEGORÍA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NOMBRE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</a:tr>
              <a:tr h="265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VARONES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15-17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Alexander Gómez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</a:tr>
              <a:tr h="265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VARONES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15-17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Daniel de La Torre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</a:tr>
              <a:tr h="265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VARONES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15-17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David Villamarín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</a:tr>
              <a:tr h="265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VARONES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15-17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 err="1">
                          <a:effectLst/>
                        </a:rPr>
                        <a:t>Johnatan</a:t>
                      </a:r>
                      <a:r>
                        <a:rPr lang="es-EC" sz="1000" dirty="0">
                          <a:effectLst/>
                        </a:rPr>
                        <a:t> Acaro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</a:tr>
              <a:tr h="265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VARONES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15-17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Lucio Rojas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</a:tr>
              <a:tr h="265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VARONES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15-17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Marcelo Pazmiño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</a:tr>
              <a:tr h="265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VARONES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15-17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Mateo Rojas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</a:tr>
              <a:tr h="14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DAMAS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15-17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María José Simbaña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</a:tr>
              <a:tr h="265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VARONES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13-14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Byron </a:t>
                      </a:r>
                      <a:r>
                        <a:rPr lang="es-EC" sz="1000" dirty="0" err="1">
                          <a:effectLst/>
                        </a:rPr>
                        <a:t>Imbago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</a:tr>
              <a:tr h="265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VARONES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13-14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Carlos Córdova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</a:tr>
              <a:tr h="265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VARONES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13-14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Leonardo Bohórquez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</a:tr>
              <a:tr h="265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VARONES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13-14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Mauricio Flores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</a:tr>
              <a:tr h="265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VARONES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13-14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Mesías </a:t>
                      </a:r>
                      <a:r>
                        <a:rPr lang="es-EC" sz="1000" dirty="0" err="1">
                          <a:effectLst/>
                        </a:rPr>
                        <a:t>Simbaña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</a:tr>
              <a:tr h="14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DAMAS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13-14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Paula Riveros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</a:tr>
              <a:tr h="265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VARONES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11-12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Franco Muñoz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</a:tr>
              <a:tr h="265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16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VARONES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11-12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Isaac </a:t>
                      </a:r>
                      <a:r>
                        <a:rPr lang="es-EC" sz="1000" dirty="0" err="1">
                          <a:effectLst/>
                        </a:rPr>
                        <a:t>Simbaña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</a:tr>
              <a:tr h="265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17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VARONES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11-12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Nicolás Cadena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</a:tr>
              <a:tr h="265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VARONES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11-12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Pablo Paz  y Miño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</a:tr>
              <a:tr h="14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19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DAMAS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11-12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Anita Gómez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</a:tr>
              <a:tr h="14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DAMAS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11-12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Vanessa </a:t>
                      </a:r>
                      <a:r>
                        <a:rPr lang="es-EC" sz="1000" dirty="0" err="1">
                          <a:effectLst/>
                        </a:rPr>
                        <a:t>Villamarín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66" marR="44366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ES" sz="3200" b="1" dirty="0" smtClean="0">
                <a:solidFill>
                  <a:schemeClr val="accent1"/>
                </a:solidFill>
              </a:rPr>
              <a:t>INSTRUMENTOS DE INVESTIGACIÓN</a:t>
            </a:r>
            <a:endParaRPr lang="es-EC" sz="3200" b="1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56792"/>
            <a:ext cx="8892480" cy="576064"/>
          </a:xfrm>
        </p:spPr>
        <p:txBody>
          <a:bodyPr>
            <a:normAutofit/>
          </a:bodyPr>
          <a:lstStyle/>
          <a:p>
            <a:r>
              <a:rPr lang="es-EC" sz="2000" dirty="0"/>
              <a:t>Test de Capacidad </a:t>
            </a:r>
            <a:r>
              <a:rPr lang="es-EC" sz="2000" dirty="0" smtClean="0"/>
              <a:t>Aeróbica en </a:t>
            </a:r>
            <a:r>
              <a:rPr lang="es-EC" sz="2000" dirty="0"/>
              <a:t>1x400 Libre, de </a:t>
            </a:r>
            <a:r>
              <a:rPr lang="es-EC" sz="2000" dirty="0" smtClean="0"/>
              <a:t>Máximo Rendimiento</a:t>
            </a:r>
          </a:p>
          <a:p>
            <a:pPr>
              <a:buNone/>
            </a:pPr>
            <a:endParaRPr lang="es-EC" sz="2000" dirty="0" smtClean="0"/>
          </a:p>
        </p:txBody>
      </p:sp>
      <p:pic>
        <p:nvPicPr>
          <p:cNvPr id="1027" name="Picture 3" descr="C:\Users\Mariuxi\Desktop\FOTOS TESIS\3 Octubre 2013\DSC00177.JPG"/>
          <p:cNvPicPr>
            <a:picLocks noChangeAspect="1" noChangeArrowheads="1"/>
          </p:cNvPicPr>
          <p:nvPr/>
        </p:nvPicPr>
        <p:blipFill>
          <a:blip r:embed="rId2" cstate="print"/>
          <a:srcRect l="9681" t="8605" r="29006" b="-3265"/>
          <a:stretch>
            <a:fillRect/>
          </a:stretch>
        </p:blipFill>
        <p:spPr bwMode="auto">
          <a:xfrm>
            <a:off x="683568" y="2348879"/>
            <a:ext cx="3528392" cy="3064131"/>
          </a:xfrm>
          <a:prstGeom prst="rect">
            <a:avLst/>
          </a:prstGeom>
          <a:noFill/>
        </p:spPr>
      </p:pic>
      <p:pic>
        <p:nvPicPr>
          <p:cNvPr id="1028" name="Picture 4" descr="C:\Users\Mariuxi\Desktop\FOTOS TESIS\3 Octubre 2013\DSC00232.JPG"/>
          <p:cNvPicPr>
            <a:picLocks noChangeAspect="1" noChangeArrowheads="1"/>
          </p:cNvPicPr>
          <p:nvPr/>
        </p:nvPicPr>
        <p:blipFill>
          <a:blip r:embed="rId3" cstate="print"/>
          <a:srcRect l="18760" t="46" r="15852" b="1321"/>
          <a:stretch>
            <a:fillRect/>
          </a:stretch>
        </p:blipFill>
        <p:spPr bwMode="auto">
          <a:xfrm>
            <a:off x="4932040" y="3477005"/>
            <a:ext cx="3312368" cy="2810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6643155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ES" sz="3200" b="1" dirty="0" smtClean="0">
                <a:solidFill>
                  <a:schemeClr val="accent1"/>
                </a:solidFill>
              </a:rPr>
              <a:t>INSTRUMENTOS DE INVESTIGACIÓN</a:t>
            </a:r>
            <a:endParaRPr lang="es-EC" sz="3200" b="1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432048"/>
          </a:xfrm>
        </p:spPr>
        <p:txBody>
          <a:bodyPr>
            <a:normAutofit/>
          </a:bodyPr>
          <a:lstStyle/>
          <a:p>
            <a:r>
              <a:rPr lang="es-EC" sz="2000" dirty="0" smtClean="0"/>
              <a:t>Test </a:t>
            </a:r>
            <a:r>
              <a:rPr lang="es-EC" sz="2000" dirty="0"/>
              <a:t>de </a:t>
            </a:r>
            <a:r>
              <a:rPr lang="es-EC" sz="2000" b="1" dirty="0" smtClean="0"/>
              <a:t>Condición Física </a:t>
            </a:r>
            <a:r>
              <a:rPr lang="es-EC" sz="2000" dirty="0" smtClean="0"/>
              <a:t>Específica en 1x100 </a:t>
            </a:r>
            <a:r>
              <a:rPr lang="es-EC" sz="2000" dirty="0"/>
              <a:t>Libre, </a:t>
            </a:r>
            <a:r>
              <a:rPr lang="es-EC" sz="2000" dirty="0" err="1" smtClean="0"/>
              <a:t>Maximal</a:t>
            </a:r>
            <a:endParaRPr lang="es-EC" sz="2000" dirty="0" smtClean="0"/>
          </a:p>
          <a:p>
            <a:pPr>
              <a:buNone/>
            </a:pPr>
            <a:endParaRPr lang="es-EC" sz="2000" dirty="0" smtClean="0"/>
          </a:p>
        </p:txBody>
      </p:sp>
      <p:pic>
        <p:nvPicPr>
          <p:cNvPr id="45058" name="Picture 2" descr="C:\Users\Mariuxi\Desktop\Pentatlon jose Ignacio Merino 2013\DSC02573.JPG"/>
          <p:cNvPicPr>
            <a:picLocks noChangeAspect="1" noChangeArrowheads="1"/>
          </p:cNvPicPr>
          <p:nvPr/>
        </p:nvPicPr>
        <p:blipFill>
          <a:blip r:embed="rId2" cstate="print"/>
          <a:srcRect r="20085"/>
          <a:stretch>
            <a:fillRect/>
          </a:stretch>
        </p:blipFill>
        <p:spPr bwMode="auto">
          <a:xfrm>
            <a:off x="611560" y="2060848"/>
            <a:ext cx="3580576" cy="2520280"/>
          </a:xfrm>
          <a:prstGeom prst="rect">
            <a:avLst/>
          </a:prstGeom>
          <a:noFill/>
        </p:spPr>
      </p:pic>
      <p:pic>
        <p:nvPicPr>
          <p:cNvPr id="45059" name="Picture 3" descr="C:\Users\Mariuxi\Desktop\Pentatlon jose Ignacio Merino 2013\DSC02588.JPG"/>
          <p:cNvPicPr>
            <a:picLocks noChangeAspect="1" noChangeArrowheads="1"/>
          </p:cNvPicPr>
          <p:nvPr/>
        </p:nvPicPr>
        <p:blipFill>
          <a:blip r:embed="rId3" cstate="print"/>
          <a:srcRect l="23010" t="-2556" r="12276" b="19388"/>
          <a:stretch>
            <a:fillRect/>
          </a:stretch>
        </p:blipFill>
        <p:spPr bwMode="auto">
          <a:xfrm>
            <a:off x="4716016" y="3536574"/>
            <a:ext cx="3888432" cy="2810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6643155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ES" sz="3200" b="1" dirty="0" smtClean="0">
                <a:solidFill>
                  <a:schemeClr val="accent1"/>
                </a:solidFill>
              </a:rPr>
              <a:t>INSTRUMENTOS DE INVESTIGACIÓN</a:t>
            </a:r>
            <a:endParaRPr lang="es-EC" sz="3200" b="1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504056"/>
          </a:xfrm>
        </p:spPr>
        <p:txBody>
          <a:bodyPr>
            <a:normAutofit/>
          </a:bodyPr>
          <a:lstStyle/>
          <a:p>
            <a:r>
              <a:rPr lang="es-EC" sz="2000" dirty="0" smtClean="0"/>
              <a:t>Test de Valoración de la Condición Técnica Específica en el estilo libre</a:t>
            </a:r>
            <a:endParaRPr lang="es-EC" sz="2000" i="1" dirty="0" smtClean="0"/>
          </a:p>
          <a:p>
            <a:endParaRPr lang="es-EC" dirty="0"/>
          </a:p>
        </p:txBody>
      </p:sp>
      <p:pic>
        <p:nvPicPr>
          <p:cNvPr id="7" name="TÉCNICA LIBRE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07703" y="1844824"/>
            <a:ext cx="566462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643155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100392" y="2060848"/>
            <a:ext cx="288032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533400"/>
            <a:ext cx="8229600" cy="51933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kern="0" dirty="0" smtClean="0">
                <a:solidFill>
                  <a:schemeClr val="accent1"/>
                </a:solidFill>
              </a:rPr>
              <a:t>A</a:t>
            </a:r>
            <a:r>
              <a:rPr lang="es-ES" sz="3200" b="1" kern="0" noProof="0" dirty="0" smtClean="0">
                <a:solidFill>
                  <a:schemeClr val="accent1"/>
                </a:solidFill>
              </a:rPr>
              <a:t>PLICACIÓN DEL MACROCICLO TRADICIONAL</a:t>
            </a:r>
            <a:endParaRPr kumimoji="0" lang="es-EC" sz="3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6328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24565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100392" y="2060848"/>
            <a:ext cx="288032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533400"/>
            <a:ext cx="8229600" cy="51933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kern="0" noProof="0" dirty="0" smtClean="0">
                <a:solidFill>
                  <a:schemeClr val="accent1"/>
                </a:solidFill>
              </a:rPr>
              <a:t>APLICACIÓN DEL MACROCICLO TRADICIONAL</a:t>
            </a:r>
            <a:endParaRPr kumimoji="0" lang="es-EC" sz="3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6264695" cy="3744416"/>
          </a:xfrm>
          <a:prstGeom prst="rect">
            <a:avLst/>
          </a:prstGeom>
          <a:noFill/>
        </p:spPr>
      </p:pic>
      <p:pic>
        <p:nvPicPr>
          <p:cNvPr id="5" name="Picture 2" descr="https://encrypted-tbn2.gstatic.com/images?q=tbn:ANd9GcRS_jz7WYu-vkwUXCoNK2L8NFPEfYIHu6bo_32XRBkCAw1-aFMB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338446" y="5895156"/>
            <a:ext cx="1077181" cy="630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424565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44015" y="589330"/>
            <a:ext cx="3275857" cy="1196752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 smtClean="0">
                <a:solidFill>
                  <a:schemeClr val="accent1"/>
                </a:solidFill>
              </a:rPr>
              <a:t>RESULTADOS CATEGORÍA  GENERAL</a:t>
            </a:r>
            <a:endParaRPr lang="es-EC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11 Gráfico"/>
          <p:cNvGraphicFramePr/>
          <p:nvPr>
            <p:extLst>
              <p:ext uri="{D42A27DB-BD31-4B8C-83A1-F6EECF244321}">
                <p14:modId xmlns:p14="http://schemas.microsoft.com/office/powerpoint/2010/main" xmlns="" val="3383113470"/>
              </p:ext>
            </p:extLst>
          </p:nvPr>
        </p:nvGraphicFramePr>
        <p:xfrm>
          <a:off x="3337" y="1844824"/>
          <a:ext cx="3560551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xmlns="" val="233998323"/>
              </p:ext>
            </p:extLst>
          </p:nvPr>
        </p:nvGraphicFramePr>
        <p:xfrm>
          <a:off x="3347864" y="696455"/>
          <a:ext cx="601216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503755" y="456927"/>
            <a:ext cx="4380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Evolución de la capacidad aeróbica 1x400 m libre</a:t>
            </a:r>
            <a:endParaRPr lang="es-EC" sz="1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635896" y="2699628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Evolución de la condición física específica 1x100m libre</a:t>
            </a:r>
            <a:endParaRPr lang="es-EC" sz="1400" b="1" dirty="0"/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xmlns="" val="2004751627"/>
              </p:ext>
            </p:extLst>
          </p:nvPr>
        </p:nvGraphicFramePr>
        <p:xfrm>
          <a:off x="3513446" y="3024776"/>
          <a:ext cx="5832648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3419872" y="5013176"/>
            <a:ext cx="572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Evolución de la condición técnica específica, en la técnica de libre</a:t>
            </a:r>
            <a:endParaRPr lang="es-EC" sz="1400" b="1" dirty="0"/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xmlns="" val="1513053253"/>
              </p:ext>
            </p:extLst>
          </p:nvPr>
        </p:nvGraphicFramePr>
        <p:xfrm>
          <a:off x="4427984" y="5301208"/>
          <a:ext cx="4464496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8208912" y="3356992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4,85%</a:t>
            </a:r>
            <a:endParaRPr lang="es-EC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380312" y="53732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3,18%</a:t>
            </a:r>
            <a:endParaRPr lang="es-EC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65176"/>
            <a:ext cx="8229600" cy="4920208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Antecedentes del Club Náutico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Logros  importantes a partir del 2001; 7 torneos nacionales, más de 15 récords nacionales, medallas internacionales.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 smtClean="0"/>
              <a:t>Nadadores para la selección Pichincha y del Ecuador.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ES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 smtClean="0"/>
              <a:t>La capacidad aeróbica es determinante en todos los deportes.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ES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 smtClean="0"/>
              <a:t>No hay estudios al respecto, ni el respectivo seguimiento del entrenamiento aeróbico, se consideraba que a más volumen de trabajo, sin control de intensidades era lo más adecuado.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ES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 smtClean="0"/>
              <a:t>El abuso del entrenamiento aeróbico es el más riesgoso para la salud.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ES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 smtClean="0"/>
              <a:t>Actualmente en el Club Náutico se desarrolla la base aeróbica en función de planes estructurados en otros países de la élite mundial, por ejemplo Alemania y España. 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ES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 smtClean="0"/>
              <a:t>La condición físico-técnica,  depende significativamente de la capacidad aeróbica y además la mayor parte del volumen total es aeróbico. </a:t>
            </a:r>
            <a:endParaRPr lang="es-EC" dirty="0" smtClean="0"/>
          </a:p>
          <a:p>
            <a:pPr algn="just">
              <a:buFont typeface="Wingdings" panose="05000000000000000000" pitchFamily="2" charset="2"/>
              <a:buChar char="§"/>
            </a:pPr>
            <a:endParaRPr lang="es-ES" dirty="0" smtClean="0"/>
          </a:p>
          <a:p>
            <a:pPr algn="just">
              <a:buFont typeface="Wingdings" panose="05000000000000000000" pitchFamily="2" charset="2"/>
              <a:buChar char="§"/>
            </a:pPr>
            <a:endParaRPr lang="es-EC" dirty="0"/>
          </a:p>
          <a:p>
            <a:pPr>
              <a:buNone/>
            </a:pPr>
            <a:endParaRPr lang="es-EC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729865" y="548680"/>
            <a:ext cx="8153400" cy="1296144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200" b="1" dirty="0" smtClean="0">
                <a:solidFill>
                  <a:schemeClr val="accent1"/>
                </a:solidFill>
              </a:rPr>
              <a:t>EL PROBLEMA DE INVESTIGACIÓN</a:t>
            </a:r>
          </a:p>
          <a:p>
            <a:pPr algn="ctr"/>
            <a:r>
              <a:rPr lang="es-EC" sz="3200" b="1" dirty="0" smtClean="0">
                <a:solidFill>
                  <a:schemeClr val="accent1"/>
                </a:solidFill>
              </a:rPr>
              <a:t>PLANTEAMIENTO DEL PROBLEMA</a:t>
            </a:r>
          </a:p>
          <a:p>
            <a:pPr algn="ctr"/>
            <a:endParaRPr lang="es-EC" sz="3200" b="1" dirty="0" smtClean="0">
              <a:solidFill>
                <a:schemeClr val="accent1"/>
              </a:solidFill>
            </a:endParaRPr>
          </a:p>
          <a:p>
            <a:pPr algn="ctr"/>
            <a:r>
              <a:rPr lang="es-EC" sz="2400" dirty="0" smtClean="0">
                <a:solidFill>
                  <a:schemeClr val="accent1"/>
                </a:solidFill>
              </a:rPr>
              <a:t>ANTECEDENTES</a:t>
            </a:r>
            <a:endParaRPr lang="es-EC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-23651" y="2420888"/>
            <a:ext cx="2795451" cy="1475492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 smtClean="0">
                <a:solidFill>
                  <a:schemeClr val="accent1"/>
                </a:solidFill>
              </a:rPr>
              <a:t>RESULTADOS</a:t>
            </a:r>
            <a:br>
              <a:rPr lang="es-EC" sz="2800" b="1" dirty="0" smtClean="0">
                <a:solidFill>
                  <a:schemeClr val="accent1"/>
                </a:solidFill>
              </a:rPr>
            </a:br>
            <a:r>
              <a:rPr lang="es-EC" sz="2800" b="1" dirty="0" smtClean="0">
                <a:solidFill>
                  <a:schemeClr val="accent1"/>
                </a:solidFill>
              </a:rPr>
              <a:t>CATEGORÍA GENERAL DAMAS</a:t>
            </a:r>
            <a:endParaRPr lang="es-EC" sz="2800" b="1" dirty="0">
              <a:solidFill>
                <a:schemeClr val="accent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347864" y="476672"/>
            <a:ext cx="4380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Evolución de la capacidad aeróbica 1X400 m libre</a:t>
            </a:r>
            <a:endParaRPr lang="es-EC" sz="1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347864" y="2780928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Evolución de la condición física específica 1X100m  libre</a:t>
            </a:r>
            <a:endParaRPr lang="es-EC" sz="14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275856" y="5013176"/>
            <a:ext cx="5868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Evolución de la condición técnica específica, en la técnica de libre</a:t>
            </a:r>
            <a:endParaRPr lang="es-EC" sz="1400" b="1" dirty="0"/>
          </a:p>
        </p:txBody>
      </p:sp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xmlns="" val="3593350180"/>
              </p:ext>
            </p:extLst>
          </p:nvPr>
        </p:nvGraphicFramePr>
        <p:xfrm>
          <a:off x="3563889" y="5229201"/>
          <a:ext cx="5112568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xmlns="" val="1246440148"/>
              </p:ext>
            </p:extLst>
          </p:nvPr>
        </p:nvGraphicFramePr>
        <p:xfrm>
          <a:off x="2706241" y="781435"/>
          <a:ext cx="5922535" cy="1824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16 Gráfico"/>
          <p:cNvGraphicFramePr/>
          <p:nvPr>
            <p:extLst>
              <p:ext uri="{D42A27DB-BD31-4B8C-83A1-F6EECF244321}">
                <p14:modId xmlns:p14="http://schemas.microsoft.com/office/powerpoint/2010/main" xmlns="" val="2775064514"/>
              </p:ext>
            </p:extLst>
          </p:nvPr>
        </p:nvGraphicFramePr>
        <p:xfrm>
          <a:off x="2771800" y="2924944"/>
          <a:ext cx="5994544" cy="1962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7308304" y="14127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3,19%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452320" y="36450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3,91%</a:t>
            </a:r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876256" y="53012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1,52%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24392889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-23651" y="2699628"/>
            <a:ext cx="2939467" cy="1196752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 smtClean="0">
                <a:solidFill>
                  <a:schemeClr val="accent1"/>
                </a:solidFill>
              </a:rPr>
              <a:t>RESULTADOS CATEGORÍA GENERAL VARONES</a:t>
            </a:r>
            <a:endParaRPr lang="es-EC" sz="2800" b="1" dirty="0">
              <a:solidFill>
                <a:schemeClr val="accent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419872" y="404664"/>
            <a:ext cx="4380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Evolución de la capacidad aeróbica</a:t>
            </a:r>
            <a:endParaRPr lang="es-EC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419872" y="263691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Evolución de la condición física específica</a:t>
            </a:r>
            <a:endParaRPr lang="es-EC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347864" y="5013176"/>
            <a:ext cx="514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Evolución de la condición técnica específica</a:t>
            </a:r>
            <a:endParaRPr lang="es-EC" b="1" dirty="0"/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xmlns="" val="3600820791"/>
              </p:ext>
            </p:extLst>
          </p:nvPr>
        </p:nvGraphicFramePr>
        <p:xfrm>
          <a:off x="3399742" y="5382508"/>
          <a:ext cx="5220335" cy="127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xmlns="" val="2558788712"/>
              </p:ext>
            </p:extLst>
          </p:nvPr>
        </p:nvGraphicFramePr>
        <p:xfrm>
          <a:off x="2771800" y="746637"/>
          <a:ext cx="5922535" cy="1818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xmlns="" val="705804683"/>
              </p:ext>
            </p:extLst>
          </p:nvPr>
        </p:nvGraphicFramePr>
        <p:xfrm>
          <a:off x="2771800" y="3024361"/>
          <a:ext cx="5922536" cy="1988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7596336" y="11247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6,35%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524328" y="34290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5,09%</a:t>
            </a:r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588224" y="55172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3,6%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25436120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331638" y="1268760"/>
          <a:ext cx="6480722" cy="5233561"/>
        </p:xfrm>
        <a:graphic>
          <a:graphicData uri="http://schemas.openxmlformats.org/drawingml/2006/table">
            <a:tbl>
              <a:tblPr/>
              <a:tblGrid>
                <a:gridCol w="1109511"/>
                <a:gridCol w="799273"/>
                <a:gridCol w="944596"/>
                <a:gridCol w="809885"/>
                <a:gridCol w="935615"/>
                <a:gridCol w="862137"/>
                <a:gridCol w="1019705"/>
              </a:tblGrid>
              <a:tr h="225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NOMBRE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AGOSTO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SEPTIEMBRE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OCTUBRE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NOVIEMBRE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DICIEMBRE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PROMEDIO 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Alexander Gómez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06:45,00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06:50,73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05:58,00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06:34,51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06:22,74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06:30,20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Daniel de La Torre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05:07,00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05:13,31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05:01,30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05:20,33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05:10,49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David Villamarín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05:18,00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05:26,27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05:16,00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05:16,63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05:11,05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05:17,59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Johnatan Acaro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07:00,10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06:52,44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06:18,30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06:19,03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06:13,21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06:32,62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Lucio Rojas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05:39,00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05:23,43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05:13,30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05:06,08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05:14,62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05:19,29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Marcelo Pazmiño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05:46,90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05:31,91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05:24,00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05:30,06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05:33,22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Mateo Rojas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06:28,00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06:12,02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06:07,80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06:27,30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06:29,30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06:20,88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María José Simbaña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05:35,00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05:19,99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05:31,00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05:12,96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05:24,74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Byron Imbago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06:09,00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05:46,24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05:42,40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05:35,97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05:14,34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05:41,59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73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Carlos Córdova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06:31,00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06:31,43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07:34,00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06:24,83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06:18,78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06:40,01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Leonardo Bohórquez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06:01,00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05:46,35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05:29,50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05:41,37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05:44,55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Mauricio Flores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07:30,00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07:45,71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07:01,70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07:44,16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07:07,08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07:25,73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Mesías Simbaña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05:07,00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04:51,97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04:41,40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04:37,34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04:36,11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04:46,76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3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Paula Riveros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05:23,00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05:18,77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05:23,00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05:21,23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05:30,31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05:23,26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Franco Muñoz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07:07,00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06:58,25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06:52,31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06:29,82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06:51,84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3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Isaac Simbaña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06:12,45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06:30,31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06:27,00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06:20,31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05:49,32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06:15,88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Nicolás Cadena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05:39,00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05:32,07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05:23,00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05:28,89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05:23,64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05:29,32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Pablo Paz  y Miño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06:04,00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05:55,40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05:41,70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05:37,98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05:29,91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05:45,80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Anita Gómez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06:30,00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06:32,35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06:16,90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06:20,66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06:24,98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Vanessa Villamarín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06:30,00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06:26,49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06:13,90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06:09,65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06:20,01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PROMEDIO GENERAL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06:07,12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06:02,27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05:49,69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05:59,04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05:47,26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05:57,03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539" marR="46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/>
          </a:bodyPr>
          <a:lstStyle/>
          <a:p>
            <a:pPr algn="ctr"/>
            <a:r>
              <a:rPr lang="es-EC" sz="2000" b="1" dirty="0" smtClean="0"/>
              <a:t>Capacidad Aeróbica 1x400 libre, Categoría General - Individual</a:t>
            </a:r>
            <a:endParaRPr lang="es-EC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/>
          </a:bodyPr>
          <a:lstStyle/>
          <a:p>
            <a:pPr algn="ctr"/>
            <a:r>
              <a:rPr lang="es-EC" sz="2000" b="1" dirty="0" smtClean="0"/>
              <a:t>Condición física específica 1x100 libre, Categoría General - Individual</a:t>
            </a:r>
            <a:endParaRPr lang="es-EC" sz="20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539552" y="1196752"/>
          <a:ext cx="7920880" cy="5437008"/>
        </p:xfrm>
        <a:graphic>
          <a:graphicData uri="http://schemas.openxmlformats.org/drawingml/2006/table">
            <a:tbl>
              <a:tblPr/>
              <a:tblGrid>
                <a:gridCol w="1190912"/>
                <a:gridCol w="953483"/>
                <a:gridCol w="1209754"/>
                <a:gridCol w="969499"/>
                <a:gridCol w="1199391"/>
                <a:gridCol w="1102347"/>
                <a:gridCol w="1295494"/>
              </a:tblGrid>
              <a:tr h="224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NOMBRE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AGOSTO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SEPTIEMBRE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OCTUBRE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NOVIEMBRE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DICIEMBRE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PROMEDIO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Alexander Gómez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01:21,45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01:16,65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01:17,10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01:18,40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3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Daniel de La Torre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00:59,67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00:58,28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00:56,71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00:58,75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00:58,35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David Villamarín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01:10,50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01:09,26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01:06,60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01:05,16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01:07,88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3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Johnatan Acaro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01:20,01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01:17,60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01:11,99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01:11,31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01:11,78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01:14,54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Lucio Rojas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01:03,83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01:00,63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01:00,43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01:01,00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00:59,73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01:01,12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3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Marcelo Pazmiño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01:05,00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01:05,00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01:07,18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01:05,73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Mateo Rojas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01:12,00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01:11,94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01:11,97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3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María José Simbaña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01:08,08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01:10,70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01:11,97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01:10,25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Byron Imbago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01:09,29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01:08,38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01:06,45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01:07,18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01:07,37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01:07,73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3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Carlos Córdova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01:22,47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01:20,76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01:19,66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01:21,68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01:17,41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01:20,40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Leonardo Bohórquez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01:10,24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01:11,68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01:09,20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01:09,59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01:10,18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3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Mauricio Flores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01:35,00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01:28,71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01:25,76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01:24,36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01:28,46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Mesías Simbaña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01:03,68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01:02,85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01:03,27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01:02,50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01:00,29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01:02,52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3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Paula Riveros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01:08,39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01:07,98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01:08,50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01:06,00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01:06,00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01:07,37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Franco Muñoz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01:32,99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01:30,27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01:27,46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01:30,24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3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Isaac Simbaña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01:19,85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01:19,64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01:17,21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01:16,93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01:18,41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Nicolás Cadena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01:08,00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01:07,45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01:06,08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01:05,21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01:06,69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3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Pablo Paz  y Miño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01:12,00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01:11,04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01:08,72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01:11,17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01:08,23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01:10,23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Anita Gómez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01:24,70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01:14,84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01:14,75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01:12,61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01:16,72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3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Vanessa Villamarín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01:19,44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01:17,37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01:20,40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01:18,72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01:18,98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PROMEDIO GENERAL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01:14,33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01:11,20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01:10,58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01:12,04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01:10,89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01:11,85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9513" marR="39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/>
          </a:bodyPr>
          <a:lstStyle/>
          <a:p>
            <a:pPr algn="ctr"/>
            <a:r>
              <a:rPr lang="es-EC" sz="2000" b="1" dirty="0" smtClean="0"/>
              <a:t>Valoración Analítica de la Técnica Específica en Libre</a:t>
            </a:r>
            <a:endParaRPr lang="es-EC" sz="2000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547664" y="1397010"/>
          <a:ext cx="6120681" cy="5056325"/>
        </p:xfrm>
        <a:graphic>
          <a:graphicData uri="http://schemas.openxmlformats.org/drawingml/2006/table">
            <a:tbl>
              <a:tblPr/>
              <a:tblGrid>
                <a:gridCol w="1674237"/>
                <a:gridCol w="1746738"/>
                <a:gridCol w="1402173"/>
                <a:gridCol w="1297533"/>
              </a:tblGrid>
              <a:tr h="269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NOMBRE</a:t>
                      </a:r>
                      <a:endParaRPr lang="es-EC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SEPTIEMBRE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DICIEMBRE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PROMEDIO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Alexander Gómez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72,73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86,36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79,55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Daniel de La Torre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95,45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92,42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93,94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David Villamarín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93,94</a:t>
                      </a:r>
                      <a:endParaRPr lang="es-EC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98,48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96,21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Johnatan Acaro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77,27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77,27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77,27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Lucio Rojas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92,42</a:t>
                      </a:r>
                      <a:endParaRPr lang="es-EC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93,94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93,18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Marcelo </a:t>
                      </a:r>
                      <a:r>
                        <a:rPr lang="es-EC" sz="11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Pazmiño</a:t>
                      </a:r>
                      <a:endParaRPr lang="es-EC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68,18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83,33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75,76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Mateo Rojas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89,39</a:t>
                      </a:r>
                      <a:endParaRPr lang="es-EC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96,97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93,18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María José Simbaña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87,88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92,42</a:t>
                      </a:r>
                      <a:endParaRPr lang="es-EC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90,15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Byron Imbago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86,36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87,88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87,12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Carlos Córdova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66,67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78,79</a:t>
                      </a:r>
                      <a:endParaRPr lang="es-EC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72,73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Leonardo Bohórquez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90,91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80,30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85,61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Mauricio Flores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78,79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80,30</a:t>
                      </a:r>
                      <a:endParaRPr lang="es-EC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79,55</a:t>
                      </a:r>
                      <a:endParaRPr lang="es-EC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Mesías Simbaña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95,45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98,48</a:t>
                      </a:r>
                      <a:endParaRPr lang="es-EC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96,97</a:t>
                      </a:r>
                      <a:endParaRPr lang="es-EC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Paula Riveros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96,97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95,45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96,21</a:t>
                      </a:r>
                      <a:endParaRPr lang="es-EC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Franco Muñoz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78,79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89,39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84,09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Isaac Simbaña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89,39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86,36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87,88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Nicolás Cadena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86,36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90,91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88,64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Pablo Paz  y Miño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90,91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89,39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90,15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Anita Gómez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92,42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93,94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93,18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2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Vanessa Villamarín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92,42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93,94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93,18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PROMEDIO GENERAL</a:t>
                      </a:r>
                      <a:endParaRPr lang="es-EC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86,14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89,32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87,73</a:t>
                      </a:r>
                      <a:endParaRPr lang="es-EC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961" marR="59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546324"/>
              </p:ext>
            </p:extLst>
          </p:nvPr>
        </p:nvGraphicFramePr>
        <p:xfrm>
          <a:off x="395536" y="1412776"/>
          <a:ext cx="8424936" cy="37033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28192"/>
                <a:gridCol w="1512168"/>
                <a:gridCol w="1224136"/>
                <a:gridCol w="1512168"/>
                <a:gridCol w="1296144"/>
                <a:gridCol w="1152128"/>
              </a:tblGrid>
              <a:tr h="40957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C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ASISTENCIA (PORCENTAJE) POR CATEGORÍAS</a:t>
                      </a:r>
                      <a:endParaRPr lang="es-EC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>
                          <a:effectLst/>
                        </a:rPr>
                        <a:t>CATEGORÍA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>
                          <a:effectLst/>
                        </a:rPr>
                        <a:t>SEPTIEMBRE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>
                          <a:effectLst/>
                        </a:rPr>
                        <a:t>OCTUBRE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>
                          <a:effectLst/>
                        </a:rPr>
                        <a:t>NOVIEMBRE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>
                          <a:effectLst/>
                        </a:rPr>
                        <a:t>DICIEMBRE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>
                          <a:effectLst/>
                        </a:rPr>
                        <a:t>PROMEDIO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11-12 GENERAL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71%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70%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71%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80%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73%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11-12 DAMAS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79%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82%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65%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91%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79%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11-12 VARONES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68%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65%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74%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75%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70%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13-14 GENERAL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53%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62%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46%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73%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58%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13-14 DAMAS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60%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67%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48%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65%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60%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13-14 VARONES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52%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61%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46%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74%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58%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15-17 GENERAL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40%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52%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42%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62%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49%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5102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15-17 DAMAS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50%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50%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36%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59%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49%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15-17 VARONES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38%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53%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43%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62%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49%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GENERAL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53%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61%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52%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70%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61%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DAMAS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63%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66%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50%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72%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63%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VARONES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53%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59%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54%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70%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59%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https://encrypted-tbn2.gstatic.com/images?q=tbn:ANd9GcRS_jz7WYu-vkwUXCoNK2L8NFPEfYIHu6bo_32XRBkCAw1-aFMB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38446" y="5877272"/>
            <a:ext cx="1077181" cy="630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822252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83568" y="1449890"/>
          <a:ext cx="6096001" cy="898990"/>
        </p:xfrm>
        <a:graphic>
          <a:graphicData uri="http://schemas.openxmlformats.org/drawingml/2006/table">
            <a:tbl>
              <a:tblPr/>
              <a:tblGrid>
                <a:gridCol w="1609618"/>
                <a:gridCol w="984607"/>
                <a:gridCol w="779124"/>
                <a:gridCol w="684944"/>
                <a:gridCol w="967483"/>
                <a:gridCol w="1070225"/>
              </a:tblGrid>
              <a:tr h="17979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62" marR="8562" marT="85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LACTATO PROMEDIO GENERAL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979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62" marR="8562" marT="85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SEPTIEMBRE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OCTUBRE 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NOVIEMBRE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DICIEMBRE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9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GENERAL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8,17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8,08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8,18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11,21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8,91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9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DAMAS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5,08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7,15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7,70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12,03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7,99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9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VARONES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8,94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8,33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8,22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11,00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9,12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83568" y="2746034"/>
          <a:ext cx="6096001" cy="898990"/>
        </p:xfrm>
        <a:graphic>
          <a:graphicData uri="http://schemas.openxmlformats.org/drawingml/2006/table">
            <a:tbl>
              <a:tblPr/>
              <a:tblGrid>
                <a:gridCol w="1609618"/>
                <a:gridCol w="984607"/>
                <a:gridCol w="779124"/>
                <a:gridCol w="684944"/>
                <a:gridCol w="967483"/>
                <a:gridCol w="1070225"/>
              </a:tblGrid>
              <a:tr h="17979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62" marR="8562" marT="85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LACTATO PROMEDIO CATEGORÍA 15-17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979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62" marR="8562" marT="85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SEPTIEMBRE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OCTUBRE 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NOVIEMBRE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DICIEMBRE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9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GENERAL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9,80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8,94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9,14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10,74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9,65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9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DAMAS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5,80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6,90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11,30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8,00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9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VARONES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10,37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9,23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9,14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10,66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9,85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683568" y="4042178"/>
          <a:ext cx="6096001" cy="898990"/>
        </p:xfrm>
        <a:graphic>
          <a:graphicData uri="http://schemas.openxmlformats.org/drawingml/2006/table">
            <a:tbl>
              <a:tblPr/>
              <a:tblGrid>
                <a:gridCol w="1609618"/>
                <a:gridCol w="984607"/>
                <a:gridCol w="779124"/>
                <a:gridCol w="684944"/>
                <a:gridCol w="967483"/>
                <a:gridCol w="1070225"/>
              </a:tblGrid>
              <a:tr h="17979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62" marR="8562" marT="85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LACTATO PROMEDIO CATEGORÍA 13-14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979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62" marR="8562" marT="85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SEPTIEMBRE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OCTUBRE 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NOVIEMBRE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DICIEMBRE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9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GENERAL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7,67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8,08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7,70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11,58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8,76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9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DAMAS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7,70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8,60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7,70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9,50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8,38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9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VARONES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7,66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7,98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7,70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12,00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8,84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83568" y="5157192"/>
          <a:ext cx="6096001" cy="907552"/>
        </p:xfrm>
        <a:graphic>
          <a:graphicData uri="http://schemas.openxmlformats.org/drawingml/2006/table">
            <a:tbl>
              <a:tblPr/>
              <a:tblGrid>
                <a:gridCol w="1609618"/>
                <a:gridCol w="984607"/>
                <a:gridCol w="779124"/>
                <a:gridCol w="684944"/>
                <a:gridCol w="967483"/>
                <a:gridCol w="1070225"/>
              </a:tblGrid>
              <a:tr h="188360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62" marR="8562" marT="85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LACTATO PROMEDIO CATEGORÍA 11-12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979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62" marR="8562" marT="85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SEPTIEMBRE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OCTUBRE 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NOVIEMBRE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DICIEMBRE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9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GENERAL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6,48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6,72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7,58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11,45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8,06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9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DAMAS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3,40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6,55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13,65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7,87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9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VARONES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8,03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6,83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7,58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10,35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8,20</a:t>
                      </a:r>
                    </a:p>
                  </a:txBody>
                  <a:tcPr marL="8562" marR="8562" marT="85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339752" y="54868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accent1"/>
                </a:solidFill>
              </a:rPr>
              <a:t>PROMEDIOS DE LACTATO TEST 400</a:t>
            </a:r>
            <a:endParaRPr lang="es-EC" sz="2400" b="1" dirty="0">
              <a:solidFill>
                <a:schemeClr val="accent1"/>
              </a:solidFill>
            </a:endParaRPr>
          </a:p>
        </p:txBody>
      </p:sp>
      <p:pic>
        <p:nvPicPr>
          <p:cNvPr id="9" name="Picture 2" descr="https://encrypted-tbn2.gstatic.com/images?q=tbn:ANd9GcRS_jz7WYu-vkwUXCoNK2L8NFPEfYIHu6bo_32XRBkCAw1-aFMB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38446" y="5877272"/>
            <a:ext cx="1077181" cy="6301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 fontScale="90000"/>
          </a:bodyPr>
          <a:lstStyle/>
          <a:p>
            <a:pPr algn="ctr"/>
            <a:r>
              <a:rPr lang="es-EC" sz="2700" b="1" dirty="0" smtClean="0">
                <a:solidFill>
                  <a:schemeClr val="accent1"/>
                </a:solidFill>
              </a:rPr>
              <a:t>PROMEDIOS DE LACTATO TEST </a:t>
            </a:r>
            <a:r>
              <a:rPr lang="es-EC" sz="2700" b="1" dirty="0" smtClean="0">
                <a:solidFill>
                  <a:schemeClr val="accent1"/>
                </a:solidFill>
              </a:rPr>
              <a:t>100</a:t>
            </a:r>
            <a:r>
              <a:rPr lang="es-EC" b="1" dirty="0" smtClean="0">
                <a:solidFill>
                  <a:schemeClr val="accent1"/>
                </a:solidFill>
              </a:rPr>
              <a:t/>
            </a:r>
            <a:br>
              <a:rPr lang="es-EC" b="1" dirty="0" smtClean="0">
                <a:solidFill>
                  <a:schemeClr val="accent1"/>
                </a:solidFill>
              </a:rPr>
            </a:br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755576" y="908732"/>
          <a:ext cx="7560839" cy="5804092"/>
        </p:xfrm>
        <a:graphic>
          <a:graphicData uri="http://schemas.openxmlformats.org/drawingml/2006/table">
            <a:tbl>
              <a:tblPr/>
              <a:tblGrid>
                <a:gridCol w="1996401"/>
                <a:gridCol w="1221203"/>
                <a:gridCol w="966343"/>
                <a:gridCol w="849532"/>
                <a:gridCol w="1199965"/>
                <a:gridCol w="1327395"/>
              </a:tblGrid>
              <a:tr h="20728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71" marR="6971" marT="697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LACTATO PROMEDIO GENERAL 1X100 M LIBRE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728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71" marR="6971" marT="697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SEPTIEMBRE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OCTUBRE 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NOVIEMBRE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DICIEMBRE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GENERAL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8,96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10,51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8,20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11,61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9,82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DAMAS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9,30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9,08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3,40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12,40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8,54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VARONES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7,91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10,30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7,86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10,91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9,24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728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7289"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289"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71" marR="6971" marT="697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LACTATO PROMEDIO CATEGORÍA 15-17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728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71" marR="6971" marT="697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SEPTIEMBRE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OCTUBRE 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NOVIEMBRE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DICIEMBRE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GENERAL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9,15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11,74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10,15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12,13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10,79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DAMAS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7,90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8,50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8,20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VARONES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9,15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12,38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10,15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12,64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11,08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9"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7289"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71" marR="6971" marT="697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LACTATO PROMEDIO CATEGORÍA 13-14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728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71" marR="6971" marT="697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SEPTIEMBRE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OCTUBRE 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NOVIEMBRE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DICIEMBRE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GENERAL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9,55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8,50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6,50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10,65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8,80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DAMAS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15,30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5,20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3,40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15,70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9,90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VARONES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8,40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9,16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7,53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9,64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8,68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9"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7289"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71" marR="6971" marT="697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LACTATO PROMEDIO CATEGORÍA 11-12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728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71" marR="6971" marT="697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SEPTIEMBRE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OCTUBRE 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NOVIEMBRE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DICIEMBRE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GENERAL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7,90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11,18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8,93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11,94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9,99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DAMAS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6,30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11,60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13,00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10,30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VARONES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9,50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10,90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8,93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11,68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10,25</a:t>
                      </a:r>
                    </a:p>
                  </a:txBody>
                  <a:tcPr marL="6971" marR="6971" marT="6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04664"/>
            <a:ext cx="8964488" cy="951384"/>
          </a:xfrm>
        </p:spPr>
        <p:txBody>
          <a:bodyPr>
            <a:normAutofit/>
          </a:bodyPr>
          <a:lstStyle/>
          <a:p>
            <a:pPr algn="ctr"/>
            <a:r>
              <a:rPr lang="es-EC" sz="2400" b="1" dirty="0" smtClean="0">
                <a:solidFill>
                  <a:schemeClr val="accent1"/>
                </a:solidFill>
              </a:rPr>
              <a:t>Coeficiente de Correlación de Variables: Capacidad Aeróbica-Condición Física Específica</a:t>
            </a:r>
            <a:endParaRPr lang="es-EC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691680" y="2276872"/>
          <a:ext cx="5289550" cy="572135"/>
        </p:xfrm>
        <a:graphic>
          <a:graphicData uri="http://schemas.openxmlformats.org/drawingml/2006/table">
            <a:tbl>
              <a:tblPr/>
              <a:tblGrid>
                <a:gridCol w="1452245"/>
                <a:gridCol w="1351280"/>
                <a:gridCol w="1249680"/>
                <a:gridCol w="1236345"/>
              </a:tblGrid>
              <a:tr h="206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COEFICIENTE DE CORRELACIÓN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DETERMINACIÓN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CORRELACIÓN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TIPO DE CORRELACIÓN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0,832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0,69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FUERTE POSITIVA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DIRECTA FUERTE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691680" y="4005064"/>
          <a:ext cx="5688632" cy="612775"/>
        </p:xfrm>
        <a:graphic>
          <a:graphicData uri="http://schemas.openxmlformats.org/drawingml/2006/table">
            <a:tbl>
              <a:tblPr/>
              <a:tblGrid>
                <a:gridCol w="1710568"/>
                <a:gridCol w="1445588"/>
                <a:gridCol w="1239268"/>
                <a:gridCol w="1293208"/>
              </a:tblGrid>
              <a:tr h="247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COEFICIENTE DE CORRELACIÓN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DETERMINACIÓN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CORRELACIÓN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TIPO DE CORRELACIÓN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0,545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0,30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FUERTE POSITIVA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DIRECTA FUERTE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691680" y="5805264"/>
          <a:ext cx="6120679" cy="617220"/>
        </p:xfrm>
        <a:graphic>
          <a:graphicData uri="http://schemas.openxmlformats.org/drawingml/2006/table">
            <a:tbl>
              <a:tblPr/>
              <a:tblGrid>
                <a:gridCol w="1800199"/>
                <a:gridCol w="1461059"/>
                <a:gridCol w="1384584"/>
                <a:gridCol w="1474837"/>
              </a:tblGrid>
              <a:tr h="251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COEFICIENTE DE CORRELACIÓN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DETERMINACIÓN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CORRELACIÓN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TIPO DE CORRELACIÓN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0,867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0,75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FUERTE POSITIVA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DIRECTA FUERTE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2955721"/>
            <a:ext cx="914400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es-ES" b="1" i="1" dirty="0" smtClean="0" bmk="">
                <a:latin typeface="Arial" pitchFamily="34" charset="0"/>
                <a:ea typeface="Times New Roman" pitchFamily="18" charset="0"/>
                <a:cs typeface="Arial" pitchFamily="34" charset="0"/>
              </a:rPr>
              <a:t>Categoría General Damas</a:t>
            </a:r>
          </a:p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es-EC" sz="1600" i="1" dirty="0" smtClean="0" bmk="">
                <a:latin typeface="Arial" pitchFamily="34" charset="0"/>
                <a:ea typeface="Times New Roman" pitchFamily="18" charset="0"/>
                <a:cs typeface="Arial" pitchFamily="34" charset="0"/>
              </a:rPr>
              <a:t>Resultados de correlación,  capacidad aeróbica-condición física específica, en la prueba 1x100m libre,  categoría general damas.</a:t>
            </a:r>
            <a:endParaRPr lang="es-ES" sz="1600" i="1" dirty="0" smtClean="0" bmk="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119675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es-ES" b="1" i="1" dirty="0" smtClean="0" bmk="">
                <a:latin typeface="Arial" pitchFamily="34" charset="0"/>
                <a:ea typeface="Times New Roman" pitchFamily="18" charset="0"/>
                <a:cs typeface="Arial" pitchFamily="34" charset="0"/>
              </a:rPr>
              <a:t>Categoría General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es-EC" sz="1600" dirty="0" smtClean="0"/>
              <a:t>Resultados de correlación,  capacidad aeróbica-condición física específica, en la prueba 1x100m libre,  categoría general.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0" y="486916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es-ES" b="1" i="1" dirty="0" smtClean="0" bmk="">
                <a:latin typeface="Arial" pitchFamily="34" charset="0"/>
                <a:ea typeface="Times New Roman" pitchFamily="18" charset="0"/>
                <a:cs typeface="Arial" pitchFamily="34" charset="0"/>
              </a:rPr>
              <a:t>Categoría General Varones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es-EC" sz="1600" dirty="0" smtClean="0" bmk="_Toc381191360">
                <a:latin typeface="Arial" pitchFamily="34" charset="0"/>
                <a:ea typeface="Times New Roman" pitchFamily="18" charset="0"/>
                <a:cs typeface="Arial" pitchFamily="34" charset="0"/>
              </a:rPr>
              <a:t>Resultados de correlación,  capacidad aeróbica-condición física específica, en la prueba 1x100m libre,  categoría general varones</a:t>
            </a:r>
            <a:r>
              <a:rPr lang="es-EC" dirty="0" smtClean="0" bmk="_Toc38119136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s-EC" sz="1400" dirty="0" smtClean="0">
              <a:latin typeface="Arial" pitchFamily="34" charset="0"/>
              <a:cs typeface="Arial" pitchFamily="34" charset="0"/>
            </a:endParaRP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 smtClean="0">
                <a:solidFill>
                  <a:schemeClr val="accent1"/>
                </a:solidFill>
              </a:rPr>
              <a:t>Coeficiente de Correlación Entre Capacidad Aeróbica  y la Condición Técnica Específica, en la Técnica de Libre.</a:t>
            </a:r>
            <a:endParaRPr lang="es-EC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907704" y="4149080"/>
          <a:ext cx="5357495" cy="648072"/>
        </p:xfrm>
        <a:graphic>
          <a:graphicData uri="http://schemas.openxmlformats.org/drawingml/2006/table">
            <a:tbl>
              <a:tblPr/>
              <a:tblGrid>
                <a:gridCol w="1238885"/>
                <a:gridCol w="1350010"/>
                <a:gridCol w="1345565"/>
                <a:gridCol w="1423035"/>
              </a:tblGrid>
              <a:tr h="4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COEFICIENTE DE CORRELACIÓN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DETERMINACIÓN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CORRELACIÓN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TIPO DE CORRELACIÓN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0,459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0,21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DÉBIL POSITIVA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DIRECTA DÉBIL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835696" y="2348880"/>
          <a:ext cx="5357495" cy="648072"/>
        </p:xfrm>
        <a:graphic>
          <a:graphicData uri="http://schemas.openxmlformats.org/drawingml/2006/table">
            <a:tbl>
              <a:tblPr/>
              <a:tblGrid>
                <a:gridCol w="1238885"/>
                <a:gridCol w="1350010"/>
                <a:gridCol w="1345565"/>
                <a:gridCol w="1423035"/>
              </a:tblGrid>
              <a:tr h="4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COEFICIENTE DE CORRELACIÓN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DETERMINACIÓN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CORRELACIÓN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TIPO DE CORRELACIÓN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-0,249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0,06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DÉBIL NEGATIVA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INVERSA DÉBIL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907704" y="5877272"/>
          <a:ext cx="5357495" cy="576064"/>
        </p:xfrm>
        <a:graphic>
          <a:graphicData uri="http://schemas.openxmlformats.org/drawingml/2006/table">
            <a:tbl>
              <a:tblPr/>
              <a:tblGrid>
                <a:gridCol w="1238885"/>
                <a:gridCol w="1350010"/>
                <a:gridCol w="1345565"/>
                <a:gridCol w="1423035"/>
              </a:tblGrid>
              <a:tr h="3608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COEFICIENTE DE CORRELACIÓN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DETERMINACIÓN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CORRELACIÓN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TIPO DE CORRELACIÓN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0,551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0,30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POSITIVA MEDIA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DIRECTA MEDIA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79512" y="4941168"/>
            <a:ext cx="896448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s-ES" b="1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Categoría General Varones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s-EC" sz="16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Tabla </a:t>
            </a:r>
            <a:r>
              <a:rPr kumimoji="0" lang="es-EC" sz="1600" i="0" u="none" strike="noStrike" cap="none" normalizeH="0" baseline="0" dirty="0" smtClean="0" bmk="_Toc38119136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52. Resultados de correlación,  capacidad aeróbica-condición física específica en la técnica de libre, categoría general varones</a:t>
            </a:r>
            <a:r>
              <a:rPr kumimoji="0" lang="es-EC" sz="1000" i="0" u="none" strike="noStrike" cap="none" normalizeH="0" baseline="0" dirty="0" smtClean="0" bmk="_Toc38119136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C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628800"/>
            <a:ext cx="87129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es-EC" b="1" dirty="0" smtClean="0" bmk="">
                <a:latin typeface="Arial" pitchFamily="34" charset="0"/>
                <a:ea typeface="Times New Roman" pitchFamily="18" charset="0"/>
                <a:cs typeface="Arial" pitchFamily="34" charset="0"/>
              </a:rPr>
              <a:t>abla 50. </a:t>
            </a:r>
            <a:r>
              <a:rPr lang="es-EC" sz="1600" dirty="0" smtClean="0" bmk="">
                <a:latin typeface="Arial" pitchFamily="34" charset="0"/>
                <a:ea typeface="Times New Roman" pitchFamily="18" charset="0"/>
                <a:cs typeface="Arial" pitchFamily="34" charset="0"/>
              </a:rPr>
              <a:t>Resultados de correlación capacidad aeróbica-condición física específica en la técnica de libre, categoría general.</a:t>
            </a:r>
            <a:endParaRPr lang="es-EC" dirty="0" smtClean="0" bmk="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3140968"/>
            <a:ext cx="8640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es-ES" b="1" i="1" dirty="0" smtClean="0" bmk="">
                <a:latin typeface="Arial" pitchFamily="34" charset="0"/>
                <a:ea typeface="Times New Roman" pitchFamily="18" charset="0"/>
                <a:cs typeface="Arial" pitchFamily="34" charset="0"/>
              </a:rPr>
              <a:t>Categoría General Damas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es-EC" sz="1600" dirty="0" smtClean="0" bmk="">
                <a:latin typeface="Arial" pitchFamily="34" charset="0"/>
                <a:ea typeface="Times New Roman" pitchFamily="18" charset="0"/>
                <a:cs typeface="Arial" pitchFamily="34" charset="0"/>
              </a:rPr>
              <a:t>Tabla 51. Resultados de correlación capacidad aeróbica- condición física específica en la técnica de libre, categoría general damas</a:t>
            </a:r>
            <a:endParaRPr lang="es-EC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chemeClr val="accent1"/>
                </a:solidFill>
              </a:rPr>
              <a:t>FORMULACIÓN DEL PROBLEMA</a:t>
            </a:r>
            <a:endParaRPr lang="es-EC" sz="3200" b="1" dirty="0">
              <a:solidFill>
                <a:schemeClr val="accent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11560" y="141277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¿De qué manera influye la capacidad aeróbica en la condición físico-técnica </a:t>
            </a:r>
            <a:r>
              <a:rPr lang="es-ES" sz="2000" dirty="0" smtClean="0"/>
              <a:t>específica de </a:t>
            </a:r>
            <a:r>
              <a:rPr lang="es-ES" sz="2000" dirty="0"/>
              <a:t>los nadadores de las categorías infantil B, juvenil A y B,   del Club Náutico de Quito, durante el período septiembre - diciembre de 2013?</a:t>
            </a:r>
            <a:endParaRPr lang="es-EC" sz="20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7544" y="28529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200" b="1" dirty="0" smtClean="0">
                <a:solidFill>
                  <a:schemeClr val="accent1"/>
                </a:solidFill>
              </a:rPr>
              <a:t>OBJETIVO GENERAL</a:t>
            </a:r>
            <a:endParaRPr lang="es-EC" sz="3200" b="1" dirty="0">
              <a:solidFill>
                <a:schemeClr val="accent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3861048"/>
            <a:ext cx="799288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Determinar la influencia de la capacidad aeróbica en los nadadores de las categorías infantil B, juvenil A y juvenil B, de 12 a 17 años de </a:t>
            </a:r>
            <a:r>
              <a:rPr lang="es-ES" sz="2000" dirty="0" smtClean="0"/>
              <a:t>edad, en </a:t>
            </a:r>
            <a:r>
              <a:rPr lang="es-ES" sz="2000" dirty="0"/>
              <a:t>su condición físico-técnica, en el club náutico de Quito, en un período de preparación, desde septiembre hasta diciembre de 2013</a:t>
            </a:r>
            <a:endParaRPr lang="es-EC" sz="2000" dirty="0"/>
          </a:p>
          <a:p>
            <a:endParaRPr lang="es-EC" dirty="0"/>
          </a:p>
        </p:txBody>
      </p:sp>
      <p:pic>
        <p:nvPicPr>
          <p:cNvPr id="7" name="Picture 2" descr="https://encrypted-tbn2.gstatic.com/images?q=tbn:ANd9GcRS_jz7WYu-vkwUXCoNK2L8NFPEfYIHu6bo_32XRBkCAw1-aFMB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38446" y="5877272"/>
            <a:ext cx="1077181" cy="630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34880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476672"/>
            <a:ext cx="82809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s-ES_tradnl" sz="3200" b="1" spc="-1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CONCLUSIONES</a:t>
            </a:r>
            <a:endParaRPr lang="es-EC" sz="3200" b="1" spc="-1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s-EC" sz="2000" b="1" dirty="0" smtClean="0">
                <a:solidFill>
                  <a:schemeClr val="tx2"/>
                </a:solidFill>
              </a:rPr>
              <a:t>La capacidad aeróbica</a:t>
            </a:r>
            <a:endParaRPr lang="es-EC" sz="2000" b="1" dirty="0">
              <a:solidFill>
                <a:schemeClr val="tx2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133844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523112"/>
            <a:ext cx="8229600" cy="5146248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es-ES_tradnl" sz="2600" dirty="0" smtClean="0"/>
              <a:t>Fue seguida y evaluada con un test </a:t>
            </a:r>
            <a:r>
              <a:rPr lang="es-ES_tradnl" sz="2600" dirty="0" err="1" smtClean="0"/>
              <a:t>maximal</a:t>
            </a:r>
            <a:r>
              <a:rPr lang="es-ES_tradnl" sz="2600" dirty="0" smtClean="0"/>
              <a:t> de 1x400 libre, </a:t>
            </a:r>
          </a:p>
          <a:p>
            <a:pPr lvl="0" algn="just"/>
            <a:endParaRPr lang="es-ES_tradnl" sz="2600" dirty="0"/>
          </a:p>
          <a:p>
            <a:pPr lvl="0" algn="just"/>
            <a:r>
              <a:rPr lang="es-ES_tradnl" sz="2600" dirty="0"/>
              <a:t>E</a:t>
            </a:r>
            <a:r>
              <a:rPr lang="es-ES_tradnl" sz="2600" dirty="0" smtClean="0"/>
              <a:t>n el resultado </a:t>
            </a:r>
            <a:r>
              <a:rPr lang="es-ES_tradnl" sz="2600" dirty="0"/>
              <a:t>general mejoró su tiempo promedio en un 5,82%, donde las damas alcanzaron un 3,19% y los varones un 6,35%, durante un período de cuatro meses de trabajo, a través de la aplicación de un macrociclo de entrenamiento tradicional, seguida y evaluada con un test </a:t>
            </a:r>
            <a:r>
              <a:rPr lang="es-ES_tradnl" sz="2600" dirty="0" err="1"/>
              <a:t>maximal</a:t>
            </a:r>
            <a:r>
              <a:rPr lang="es-ES_tradnl" sz="2600" dirty="0"/>
              <a:t> de 1x400 libre</a:t>
            </a:r>
            <a:r>
              <a:rPr lang="es-ES_tradnl" sz="2600" dirty="0" smtClean="0"/>
              <a:t>.</a:t>
            </a:r>
          </a:p>
          <a:p>
            <a:pPr marL="0" lvl="0" indent="0" algn="just">
              <a:buNone/>
            </a:pPr>
            <a:endParaRPr lang="es-EC" sz="2600" dirty="0"/>
          </a:p>
          <a:p>
            <a:pPr lvl="0" algn="just"/>
            <a:r>
              <a:rPr lang="es-ES_tradnl" sz="2600" dirty="0" smtClean="0"/>
              <a:t>En la </a:t>
            </a:r>
            <a:r>
              <a:rPr lang="es-ES_tradnl" sz="2600" dirty="0"/>
              <a:t>categoría 15-17 mejoró a nivel general su tiempo promedio en un 4,56%, donde las damas alcanzaron un 7,04% y los varones un 4,24%, durante un período de cuatro meses de trabajo, a través de la aplicación de un </a:t>
            </a:r>
            <a:r>
              <a:rPr lang="es-ES_tradnl" sz="2600" dirty="0" err="1"/>
              <a:t>macrociclo</a:t>
            </a:r>
            <a:r>
              <a:rPr lang="es-ES_tradnl" sz="2600" dirty="0"/>
              <a:t> de entrenamiento tradicional, elaborando un plan de entrenamiento específico para ésta </a:t>
            </a:r>
            <a:r>
              <a:rPr lang="es-ES_tradnl" sz="2600" dirty="0" smtClean="0"/>
              <a:t>categoría.</a:t>
            </a:r>
          </a:p>
          <a:p>
            <a:pPr lvl="0" algn="just"/>
            <a:endParaRPr lang="es-EC" sz="2600" dirty="0"/>
          </a:p>
          <a:p>
            <a:pPr lvl="0" algn="just"/>
            <a:r>
              <a:rPr lang="es-ES_tradnl" sz="2600" dirty="0" smtClean="0"/>
              <a:t>En la </a:t>
            </a:r>
            <a:r>
              <a:rPr lang="es-ES_tradnl" sz="2600" dirty="0"/>
              <a:t>categoría 13-14 mejoró a nivel general su tiempo promedio en un 6,43%, donde las damas disminuyeron un -2,21% y los varones avanzaron un 8,08%, durante un período de cuatro meses de trabajo, a través de la aplicación de un </a:t>
            </a:r>
            <a:r>
              <a:rPr lang="es-ES_tradnl" sz="2600" dirty="0" err="1"/>
              <a:t>macrociclo</a:t>
            </a:r>
            <a:r>
              <a:rPr lang="es-ES_tradnl" sz="2600" dirty="0"/>
              <a:t> de entrenamiento tradicional, elaborando un plan de entrenamiento específico para ésta </a:t>
            </a:r>
            <a:r>
              <a:rPr lang="es-ES_tradnl" sz="2600" dirty="0" smtClean="0"/>
              <a:t>categoría.</a:t>
            </a:r>
          </a:p>
          <a:p>
            <a:pPr lvl="0" algn="just"/>
            <a:endParaRPr lang="es-ES_tradnl" sz="2600" dirty="0" smtClean="0"/>
          </a:p>
          <a:p>
            <a:pPr algn="just"/>
            <a:r>
              <a:rPr lang="es-ES_tradnl" sz="2600" dirty="0" smtClean="0"/>
              <a:t>En la </a:t>
            </a:r>
            <a:r>
              <a:rPr lang="es-ES_tradnl" sz="2600" dirty="0"/>
              <a:t>categoría 11-12 mejoró a nivel general su tiempo promedio en un 6,51%, donde las damas alcanzaron un 3,96% y los varones un 7,88%, durante un período de cuatro meses de trabajo, a través de la aplicación de un </a:t>
            </a:r>
            <a:r>
              <a:rPr lang="es-ES_tradnl" sz="2600" dirty="0" err="1"/>
              <a:t>macrociclo</a:t>
            </a:r>
            <a:r>
              <a:rPr lang="es-ES_tradnl" sz="2600" dirty="0"/>
              <a:t> de entrenamiento tradicional, elaborando un plan de entrenamiento específico para ésta </a:t>
            </a:r>
            <a:r>
              <a:rPr lang="es-ES_tradnl" sz="2600" dirty="0" smtClean="0"/>
              <a:t>categoría</a:t>
            </a:r>
            <a:r>
              <a:rPr lang="es-ES_tradnl" sz="2600" dirty="0"/>
              <a:t>.</a:t>
            </a:r>
            <a:endParaRPr lang="es-EC" sz="2600" dirty="0"/>
          </a:p>
          <a:p>
            <a:pPr lvl="0"/>
            <a:endParaRPr lang="es-EC" dirty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185140152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476672"/>
            <a:ext cx="82809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s-ES_tradnl" sz="3200" b="1" spc="-1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CONCLUSIONES</a:t>
            </a:r>
            <a:endParaRPr lang="es-EC" sz="3200" b="1" spc="-1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s-EC" sz="2000" b="1" dirty="0">
                <a:solidFill>
                  <a:schemeClr val="tx2"/>
                </a:solidFill>
              </a:rPr>
              <a:t>La </a:t>
            </a:r>
            <a:r>
              <a:rPr lang="es-EC" sz="2000" b="1" dirty="0" smtClean="0">
                <a:solidFill>
                  <a:schemeClr val="tx2"/>
                </a:solidFill>
              </a:rPr>
              <a:t>condición física específica</a:t>
            </a:r>
            <a:endParaRPr lang="es-EC" sz="2000" b="1" dirty="0">
              <a:solidFill>
                <a:schemeClr val="tx2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523112"/>
            <a:ext cx="8229600" cy="5146248"/>
          </a:xfrm>
        </p:spPr>
        <p:txBody>
          <a:bodyPr>
            <a:normAutofit/>
          </a:bodyPr>
          <a:lstStyle/>
          <a:p>
            <a:pPr lvl="0" algn="just"/>
            <a:r>
              <a:rPr lang="es-ES_tradnl" sz="1800" dirty="0" smtClean="0"/>
              <a:t>Fue medida </a:t>
            </a:r>
            <a:r>
              <a:rPr lang="es-ES_tradnl" sz="1800" dirty="0"/>
              <a:t>a través del test 1x100 </a:t>
            </a:r>
            <a:r>
              <a:rPr lang="es-ES_tradnl" sz="1800" dirty="0" smtClean="0"/>
              <a:t>libre</a:t>
            </a:r>
            <a:endParaRPr lang="es-ES_tradnl" sz="1800" dirty="0"/>
          </a:p>
          <a:p>
            <a:pPr lvl="0" algn="just"/>
            <a:endParaRPr lang="es-ES_tradnl" sz="1800" dirty="0" smtClean="0"/>
          </a:p>
          <a:p>
            <a:pPr lvl="0" algn="just"/>
            <a:r>
              <a:rPr lang="es-ES_tradnl" sz="1800" dirty="0" smtClean="0"/>
              <a:t>En la categoría general, mejoró </a:t>
            </a:r>
            <a:r>
              <a:rPr lang="es-ES_tradnl" sz="1800" dirty="0"/>
              <a:t>en general su tiempo promedio en un 4,85%. Las damas avanzaron un 3,91% y los varones un 5,09%. </a:t>
            </a:r>
            <a:endParaRPr lang="es-ES_tradnl" sz="1800" dirty="0" smtClean="0"/>
          </a:p>
          <a:p>
            <a:pPr lvl="0" algn="just"/>
            <a:endParaRPr lang="es-EC" sz="1800" dirty="0"/>
          </a:p>
          <a:p>
            <a:pPr lvl="0" algn="just"/>
            <a:r>
              <a:rPr lang="es-ES_tradnl" sz="1800" dirty="0" smtClean="0"/>
              <a:t>En </a:t>
            </a:r>
            <a:r>
              <a:rPr lang="es-ES_tradnl" sz="1800" dirty="0"/>
              <a:t>la categoría 15-17 </a:t>
            </a:r>
            <a:r>
              <a:rPr lang="es-ES_tradnl" sz="1800" dirty="0" smtClean="0"/>
              <a:t>mejoró </a:t>
            </a:r>
            <a:r>
              <a:rPr lang="es-ES_tradnl" sz="1800" dirty="0"/>
              <a:t>su tiempo promedio </a:t>
            </a:r>
            <a:r>
              <a:rPr lang="es-ES_tradnl" sz="1800" dirty="0" smtClean="0"/>
              <a:t>en </a:t>
            </a:r>
            <a:r>
              <a:rPr lang="es-ES_tradnl" sz="1800" dirty="0"/>
              <a:t>un 3,11%, donde las damas disminuyeron un -5,11% y los varones avanzaron en 4,41%. </a:t>
            </a:r>
            <a:endParaRPr lang="es-ES_tradnl" sz="1800" dirty="0" smtClean="0"/>
          </a:p>
          <a:p>
            <a:pPr lvl="0" algn="just"/>
            <a:endParaRPr lang="es-EC" sz="1800" dirty="0"/>
          </a:p>
          <a:p>
            <a:pPr lvl="0" algn="just"/>
            <a:r>
              <a:rPr lang="es-ES_tradnl" sz="1800" dirty="0"/>
              <a:t>E</a:t>
            </a:r>
            <a:r>
              <a:rPr lang="es-ES_tradnl" sz="1800" dirty="0" smtClean="0"/>
              <a:t>n </a:t>
            </a:r>
            <a:r>
              <a:rPr lang="es-ES_tradnl" sz="1800" dirty="0"/>
              <a:t>la categoría 13-14</a:t>
            </a:r>
            <a:r>
              <a:rPr lang="es-ES_tradnl" sz="1800" dirty="0" smtClean="0"/>
              <a:t> </a:t>
            </a:r>
            <a:r>
              <a:rPr lang="es-ES_tradnl" sz="1800" dirty="0"/>
              <a:t>mejoró su tiempo promedio </a:t>
            </a:r>
            <a:r>
              <a:rPr lang="es-ES_tradnl" sz="1800" dirty="0" smtClean="0"/>
              <a:t>en </a:t>
            </a:r>
            <a:r>
              <a:rPr lang="es-ES_tradnl" sz="1800" dirty="0"/>
              <a:t>un 5,66%, donde las damas elevaron un 3,62% y los varones avanzaron en 6,03%. </a:t>
            </a:r>
            <a:endParaRPr lang="es-ES_tradnl" sz="1800" dirty="0" smtClean="0"/>
          </a:p>
          <a:p>
            <a:pPr lvl="0" algn="just"/>
            <a:endParaRPr lang="es-EC" sz="1800" dirty="0"/>
          </a:p>
          <a:p>
            <a:pPr lvl="0" algn="just"/>
            <a:r>
              <a:rPr lang="es-ES_tradnl" sz="1800" dirty="0" smtClean="0"/>
              <a:t>En </a:t>
            </a:r>
            <a:r>
              <a:rPr lang="es-ES_tradnl" sz="1800" dirty="0"/>
              <a:t>la categoría 11-12</a:t>
            </a:r>
            <a:r>
              <a:rPr lang="es-ES_tradnl" sz="1800" dirty="0" smtClean="0"/>
              <a:t> </a:t>
            </a:r>
            <a:r>
              <a:rPr lang="es-ES_tradnl" sz="1800" dirty="0"/>
              <a:t>mejoró su tiempo promedio </a:t>
            </a:r>
            <a:r>
              <a:rPr lang="es-ES_tradnl" sz="1800" dirty="0" smtClean="0"/>
              <a:t>en </a:t>
            </a:r>
            <a:r>
              <a:rPr lang="es-ES_tradnl" sz="1800" dirty="0"/>
              <a:t>un 6,19%, donde las damas elevaron un 8,46% y los varones avanzaron en 5,04%. </a:t>
            </a:r>
            <a:endParaRPr lang="es-EC" sz="1800" dirty="0"/>
          </a:p>
          <a:p>
            <a:pPr lvl="0" algn="just"/>
            <a:endParaRPr lang="es-EC" sz="2600" dirty="0"/>
          </a:p>
          <a:p>
            <a:pPr lvl="0"/>
            <a:endParaRPr lang="es-EC" dirty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253170627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476672"/>
            <a:ext cx="82809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s-ES_tradnl" sz="3200" b="1" spc="-1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CONCLUSIONES</a:t>
            </a:r>
            <a:endParaRPr lang="es-EC" sz="3200" b="1" spc="-1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s-EC" sz="2000" b="1" dirty="0">
                <a:solidFill>
                  <a:schemeClr val="tx2"/>
                </a:solidFill>
              </a:rPr>
              <a:t>La condición </a:t>
            </a:r>
            <a:r>
              <a:rPr lang="es-EC" sz="2000" b="1" dirty="0" smtClean="0">
                <a:solidFill>
                  <a:schemeClr val="tx2"/>
                </a:solidFill>
              </a:rPr>
              <a:t>técnica </a:t>
            </a:r>
            <a:r>
              <a:rPr lang="es-EC" sz="2000" b="1" dirty="0">
                <a:solidFill>
                  <a:schemeClr val="tx2"/>
                </a:solidFill>
              </a:rPr>
              <a:t>específica</a:t>
            </a:r>
          </a:p>
          <a:p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133844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646223"/>
            <a:ext cx="8229600" cy="3943018"/>
          </a:xfrm>
        </p:spPr>
        <p:txBody>
          <a:bodyPr>
            <a:normAutofit/>
          </a:bodyPr>
          <a:lstStyle/>
          <a:p>
            <a:pPr lvl="0" algn="just"/>
            <a:r>
              <a:rPr lang="es-ES_tradnl" sz="1600" dirty="0" smtClean="0"/>
              <a:t>Medida </a:t>
            </a:r>
            <a:r>
              <a:rPr lang="es-ES_tradnl" sz="1600" dirty="0"/>
              <a:t>a través del test de valoración de la técnica de libre, </a:t>
            </a:r>
            <a:endParaRPr lang="es-ES_tradnl" sz="1600" dirty="0" smtClean="0"/>
          </a:p>
          <a:p>
            <a:pPr lvl="0" algn="just"/>
            <a:endParaRPr lang="es-ES_tradnl" sz="1600" dirty="0"/>
          </a:p>
          <a:p>
            <a:pPr lvl="0" algn="just"/>
            <a:r>
              <a:rPr lang="es-ES_tradnl" sz="1600" dirty="0" smtClean="0"/>
              <a:t>En general se mejoró </a:t>
            </a:r>
            <a:r>
              <a:rPr lang="es-ES_tradnl" sz="1600" dirty="0"/>
              <a:t>a nivel general en un 3,18%, obteniendo las damas una mejora del 1,52% y los varones de 3,60</a:t>
            </a:r>
            <a:r>
              <a:rPr lang="es-ES_tradnl" sz="1600" dirty="0" smtClean="0"/>
              <a:t>%.</a:t>
            </a:r>
          </a:p>
          <a:p>
            <a:pPr lvl="0" algn="just"/>
            <a:endParaRPr lang="es-EC" sz="1600" dirty="0"/>
          </a:p>
          <a:p>
            <a:pPr lvl="0" algn="just"/>
            <a:r>
              <a:rPr lang="es-ES_tradnl" sz="1600" dirty="0"/>
              <a:t>E</a:t>
            </a:r>
            <a:r>
              <a:rPr lang="es-ES_tradnl" sz="1600" dirty="0" smtClean="0"/>
              <a:t>n </a:t>
            </a:r>
            <a:r>
              <a:rPr lang="es-ES_tradnl" sz="1600" dirty="0"/>
              <a:t>la categoría 15-17 en un 5,49%, obteniendo las damas una mejora del 4,55% y los varones de 5,63</a:t>
            </a:r>
            <a:r>
              <a:rPr lang="es-ES_tradnl" sz="1600" dirty="0" smtClean="0"/>
              <a:t>%.</a:t>
            </a:r>
          </a:p>
          <a:p>
            <a:pPr lvl="0" algn="just"/>
            <a:endParaRPr lang="es-EC" sz="1600" dirty="0"/>
          </a:p>
          <a:p>
            <a:pPr lvl="0" algn="just"/>
            <a:r>
              <a:rPr lang="es-ES_tradnl" sz="1600" dirty="0" smtClean="0"/>
              <a:t>En la </a:t>
            </a:r>
            <a:r>
              <a:rPr lang="es-ES_tradnl" sz="1600" dirty="0"/>
              <a:t>categoría 13-14 en un 1,01%, obteniendo las damas una mejora del 1,52% y los varones de 1,52</a:t>
            </a:r>
            <a:r>
              <a:rPr lang="es-ES_tradnl" sz="1600" dirty="0" smtClean="0"/>
              <a:t>%.</a:t>
            </a:r>
          </a:p>
          <a:p>
            <a:pPr lvl="0" algn="just"/>
            <a:endParaRPr lang="es-EC" sz="1600" dirty="0"/>
          </a:p>
          <a:p>
            <a:pPr lvl="0" algn="just"/>
            <a:r>
              <a:rPr lang="es-ES_tradnl" sz="1600" dirty="0"/>
              <a:t>E</a:t>
            </a:r>
            <a:r>
              <a:rPr lang="es-ES_tradnl" sz="1600" dirty="0" smtClean="0"/>
              <a:t>n </a:t>
            </a:r>
            <a:r>
              <a:rPr lang="es-ES_tradnl" sz="1600" dirty="0"/>
              <a:t>la categoría 11-12 en un 2,27%, obteniendo las damas una mejora del 1,52% y los varones de 2,65%.</a:t>
            </a:r>
            <a:endParaRPr lang="es-EC" sz="1600" dirty="0"/>
          </a:p>
          <a:p>
            <a:pPr lvl="0"/>
            <a:endParaRPr lang="es-EC" dirty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25317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476672"/>
            <a:ext cx="8280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s-ES_tradnl" sz="3200" b="1" spc="-1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CONCLUSIONES</a:t>
            </a:r>
            <a:endParaRPr lang="es-EC" sz="3200" b="1" spc="-1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133844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338446"/>
            <a:ext cx="8229600" cy="5330914"/>
          </a:xfrm>
        </p:spPr>
        <p:txBody>
          <a:bodyPr>
            <a:normAutofit/>
          </a:bodyPr>
          <a:lstStyle/>
          <a:p>
            <a:pPr lvl="0" algn="just"/>
            <a:r>
              <a:rPr lang="es-ES_tradnl" sz="1600" dirty="0"/>
              <a:t>La correlación entre capacidad aeróbica y la condición física específica, a nivel general, según el coeficiente de Pearson, es de 0,83 con una determinación del 69%, por lo tanto es una correlación directa, fuerte y positiva</a:t>
            </a:r>
            <a:r>
              <a:rPr lang="es-ES_tradnl" sz="1600" dirty="0" smtClean="0"/>
              <a:t>.</a:t>
            </a:r>
          </a:p>
          <a:p>
            <a:pPr lvl="0" algn="just"/>
            <a:endParaRPr lang="es-EC" sz="1600" dirty="0"/>
          </a:p>
          <a:p>
            <a:pPr lvl="0" algn="just"/>
            <a:r>
              <a:rPr lang="es-ES_tradnl" sz="1600" dirty="0"/>
              <a:t>La correlación entre capacidad aeróbica y la condición técnica específica, a nivel general, según el coeficiente de Pearson, es de 0,46 con una determinación del 21%, por lo tanto es una correlación directa, débil y positiva</a:t>
            </a:r>
            <a:r>
              <a:rPr lang="es-ES_tradnl" sz="1600" dirty="0" smtClean="0"/>
              <a:t>.</a:t>
            </a:r>
          </a:p>
          <a:p>
            <a:pPr lvl="0" algn="just"/>
            <a:endParaRPr lang="es-EC" sz="1600" dirty="0"/>
          </a:p>
          <a:p>
            <a:pPr lvl="0" algn="just"/>
            <a:r>
              <a:rPr lang="es-ES_tradnl" sz="1600" dirty="0"/>
              <a:t>El plan de entrenamiento tradicional, específico para cada categoría aplicado en la presente investigación propició la mejoría de: la capacidad aeróbica y la condición físico-técnica </a:t>
            </a:r>
            <a:r>
              <a:rPr lang="es-ES_tradnl" sz="1600" dirty="0" smtClean="0"/>
              <a:t>específica de </a:t>
            </a:r>
            <a:r>
              <a:rPr lang="es-ES_tradnl" sz="1600" dirty="0"/>
              <a:t>los nadadores estudiados, teniendo el macrociclo aplicado una duración de cuatro meses</a:t>
            </a:r>
            <a:endParaRPr lang="es-EC" sz="1600" dirty="0"/>
          </a:p>
          <a:p>
            <a:pPr lvl="0"/>
            <a:endParaRPr lang="es-EC" dirty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296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476672"/>
            <a:ext cx="8280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s-ES_tradnl" sz="3200" b="1" spc="-1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COMPROBACIÓN HIPÓTESIS</a:t>
            </a:r>
            <a:endParaRPr lang="es-EC" sz="3200" b="1" spc="-1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133844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338446"/>
            <a:ext cx="8229600" cy="3746738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s-ES_tradnl" sz="1600" b="1" dirty="0"/>
              <a:t>La hipótesis de trabajo Hi fue comprobada </a:t>
            </a:r>
            <a:r>
              <a:rPr lang="es-ES_tradnl" sz="1600" dirty="0"/>
              <a:t>en la medida en que la capacidad aeróbica influyó de manera positiva en la condición físico- técnica de los nadadores estudiados</a:t>
            </a:r>
            <a:r>
              <a:rPr lang="es-ES_tradnl" sz="1600" dirty="0" smtClean="0"/>
              <a:t>.</a:t>
            </a:r>
          </a:p>
          <a:p>
            <a:pPr lvl="0" algn="just"/>
            <a:endParaRPr lang="es-EC" sz="1600" dirty="0"/>
          </a:p>
          <a:p>
            <a:pPr lvl="0" algn="just"/>
            <a:r>
              <a:rPr lang="es-ES_tradnl" sz="1600" b="1" dirty="0"/>
              <a:t>La hipótesis operacional Hi1 fue comprobada</a:t>
            </a:r>
            <a:r>
              <a:rPr lang="es-ES_tradnl" sz="1600" dirty="0"/>
              <a:t>, ya que en la medida en que creció la capacidad aeróbica, creció también la condición física específica</a:t>
            </a:r>
            <a:r>
              <a:rPr lang="es-ES_tradnl" sz="1600" dirty="0" smtClean="0"/>
              <a:t>.</a:t>
            </a:r>
          </a:p>
          <a:p>
            <a:pPr lvl="0" algn="just"/>
            <a:endParaRPr lang="es-EC" sz="1600" dirty="0"/>
          </a:p>
          <a:p>
            <a:pPr lvl="0" algn="just"/>
            <a:r>
              <a:rPr lang="es-ES_tradnl" sz="1600" b="1" dirty="0"/>
              <a:t>La hipótesis operacional Hi2 fue comprobada</a:t>
            </a:r>
            <a:r>
              <a:rPr lang="es-ES_tradnl" sz="1600" dirty="0"/>
              <a:t>, ya que en la medida en que creció la capacidad aeróbica, también se elevó la condición técnica específica en la ejecución de la técnica de libre, de los nadadores investigados</a:t>
            </a:r>
            <a:r>
              <a:rPr lang="es-ES_tradnl" sz="1600" dirty="0" smtClean="0"/>
              <a:t>.</a:t>
            </a:r>
          </a:p>
          <a:p>
            <a:pPr lvl="0" algn="just"/>
            <a:endParaRPr lang="es-EC" sz="1600" dirty="0"/>
          </a:p>
          <a:p>
            <a:pPr lvl="0" algn="just"/>
            <a:r>
              <a:rPr lang="es-ES_tradnl" sz="1600" b="1" dirty="0"/>
              <a:t>La hipótesis nula Ho fue descartada</a:t>
            </a:r>
            <a:r>
              <a:rPr lang="es-ES_tradnl" sz="1600" dirty="0"/>
              <a:t>, ya que tanto la capacidad física específica, así como la técnica específica, se vieron influenciadas de manera positiva por el crecimiento de la capacidad aeróbica.</a:t>
            </a:r>
            <a:endParaRPr lang="es-EC" sz="1600" dirty="0"/>
          </a:p>
          <a:p>
            <a:pPr lvl="0"/>
            <a:endParaRPr lang="es-EC" dirty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39453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476672"/>
            <a:ext cx="8280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s-ES_tradnl" sz="3200" b="1" spc="-1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DISCUSIÓN</a:t>
            </a:r>
            <a:endParaRPr lang="es-EC" sz="3200" b="1" spc="-1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133844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pPr lvl="0" algn="just"/>
            <a:r>
              <a:rPr lang="es-ES_tradnl" sz="1400" dirty="0"/>
              <a:t>Se determinó que con 4 entrenamientos de la capacidad aeróbica en la semana, se puede llegar a desarrollar esta capacidad hasta en un 11% en 10 semanas. Mientras que con menos de 2 entrenamientos por semana de la capacidad aeróbica, la condición aeróbica desciende. Con 2 o 3 entrenamientos semanales de capacidad aeróbica, se la mantiene en un 95%. </a:t>
            </a:r>
            <a:endParaRPr lang="es-ES_tradnl" sz="1400" dirty="0" smtClean="0"/>
          </a:p>
          <a:p>
            <a:pPr lvl="0" algn="just"/>
            <a:endParaRPr lang="es-EC" sz="1400" dirty="0"/>
          </a:p>
          <a:p>
            <a:pPr lvl="0" algn="just"/>
            <a:r>
              <a:rPr lang="es-ES_tradnl" sz="1400" dirty="0"/>
              <a:t>Manteniendo el 95% de la capacidad aeróbica, se mejora en las competencias anaeróbicas, pruebas en las que participan en mayor medida los velocistas.</a:t>
            </a:r>
            <a:endParaRPr lang="es-EC" sz="1400" dirty="0"/>
          </a:p>
          <a:p>
            <a:pPr lvl="0" algn="just"/>
            <a:r>
              <a:rPr lang="es-ES_tradnl" sz="1400" dirty="0"/>
              <a:t>En fondistas, la capacidad aeróbica en su rendimiento aeróbico, es específica para las pruebas de fondo. Mientras que la condición física se pierde para las pruebas anaeróbicas</a:t>
            </a:r>
            <a:r>
              <a:rPr lang="es-ES_tradnl" sz="1400" dirty="0" smtClean="0"/>
              <a:t>.</a:t>
            </a:r>
          </a:p>
          <a:p>
            <a:pPr lvl="0" algn="just"/>
            <a:endParaRPr lang="es-EC" sz="1400" dirty="0"/>
          </a:p>
          <a:p>
            <a:pPr lvl="0" algn="just"/>
            <a:r>
              <a:rPr lang="es-ES_tradnl" sz="1400" dirty="0"/>
              <a:t>Los nadadores en la etapa de desarrollo, 11 a 14 años de edad, mejoraron la condición física y en la ejecución de la técnica de libre</a:t>
            </a:r>
            <a:endParaRPr lang="es-EC" sz="1400" dirty="0"/>
          </a:p>
          <a:p>
            <a:pPr lvl="0" algn="just"/>
            <a:r>
              <a:rPr lang="es-ES_tradnl" sz="1400" dirty="0"/>
              <a:t>La capacidad aeróbica influyó en la ejecución de la técnica mejorando hasta en un 3% en la categoría general. Ver </a:t>
            </a:r>
            <a:r>
              <a:rPr lang="es-ES_tradnl" sz="1400" dirty="0" smtClean="0"/>
              <a:t>cuadros</a:t>
            </a:r>
          </a:p>
          <a:p>
            <a:pPr lvl="0" algn="just"/>
            <a:endParaRPr lang="es-EC" sz="1400" dirty="0"/>
          </a:p>
          <a:p>
            <a:pPr lvl="0" algn="just"/>
            <a:r>
              <a:rPr lang="es-ES_tradnl" sz="1400" dirty="0"/>
              <a:t>Las categorías inferiores, 11-12 y 13-14 mejoraron en un 2% la ejecución de la técnica de libre</a:t>
            </a:r>
            <a:r>
              <a:rPr lang="es-ES_tradnl" sz="1400" dirty="0" smtClean="0"/>
              <a:t>.</a:t>
            </a:r>
          </a:p>
          <a:p>
            <a:pPr lvl="0" algn="just"/>
            <a:endParaRPr lang="es-EC" sz="1400" dirty="0"/>
          </a:p>
          <a:p>
            <a:pPr lvl="0" algn="just"/>
            <a:r>
              <a:rPr lang="es-ES_tradnl" sz="1400" dirty="0"/>
              <a:t>La categoría 15-17 es la que más mejoró la ejecución de la técnica llegando a un 5%. Esto indica que  es factible continuar la mejoría de la técnica en sus respectivas especialidades</a:t>
            </a:r>
            <a:r>
              <a:rPr lang="es-ES_tradnl" sz="1400" dirty="0" smtClean="0"/>
              <a:t>.</a:t>
            </a:r>
          </a:p>
          <a:p>
            <a:pPr lvl="0" algn="just"/>
            <a:endParaRPr lang="es-EC" sz="1400" dirty="0"/>
          </a:p>
          <a:p>
            <a:pPr lvl="0" algn="just"/>
            <a:r>
              <a:rPr lang="es-ES_tradnl" sz="1400" dirty="0"/>
              <a:t>El </a:t>
            </a:r>
            <a:r>
              <a:rPr lang="es-ES_tradnl" sz="1400" dirty="0" err="1"/>
              <a:t>macrociclo</a:t>
            </a:r>
            <a:r>
              <a:rPr lang="es-ES_tradnl" sz="1400" dirty="0"/>
              <a:t> tradicional de entrenamiento, fue idóneo para desarrollar las capacidades: aeróbica, anaeróbica y técnica. La aplicación correcta de las cargas contribuyó en su desarrollo.</a:t>
            </a:r>
            <a:endParaRPr lang="es-EC" sz="1400" dirty="0"/>
          </a:p>
          <a:p>
            <a:pPr marL="0" lvl="0" indent="0">
              <a:buNone/>
            </a:pPr>
            <a:endParaRPr lang="es-EC" sz="900" dirty="0"/>
          </a:p>
          <a:p>
            <a:pPr marL="0" indent="0">
              <a:buNone/>
            </a:pPr>
            <a:endParaRPr lang="es-EC" sz="900" dirty="0"/>
          </a:p>
        </p:txBody>
      </p:sp>
    </p:spTree>
    <p:extLst>
      <p:ext uri="{BB962C8B-B14F-4D97-AF65-F5344CB8AC3E}">
        <p14:creationId xmlns:p14="http://schemas.microsoft.com/office/powerpoint/2010/main" xmlns="" val="419684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2996952"/>
            <a:ext cx="8280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s-ES_tradnl" sz="3200" b="1" spc="-1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MUCHAS GRACIAS</a:t>
            </a:r>
            <a:endParaRPr lang="es-EC" sz="3200" b="1" spc="-1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133844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14223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056"/>
          </a:xfrm>
        </p:spPr>
        <p:txBody>
          <a:bodyPr>
            <a:normAutofit/>
          </a:bodyPr>
          <a:lstStyle/>
          <a:p>
            <a:pPr lvl="0" algn="just"/>
            <a:r>
              <a:rPr lang="es-ES" sz="1800" dirty="0" smtClean="0"/>
              <a:t>Seleccionar </a:t>
            </a:r>
            <a:r>
              <a:rPr lang="es-ES" sz="1800" dirty="0"/>
              <a:t>los tipos de valoraciones más idóneos para el pre y el </a:t>
            </a:r>
            <a:r>
              <a:rPr lang="es-ES" sz="1800" dirty="0" smtClean="0"/>
              <a:t>post </a:t>
            </a:r>
            <a:r>
              <a:rPr lang="es-ES" sz="1800" dirty="0"/>
              <a:t>test de la capacidad aeróbica en los nadadores de la categoría </a:t>
            </a:r>
            <a:r>
              <a:rPr lang="es-ES" sz="1800" dirty="0" smtClean="0"/>
              <a:t>Infantil B y juvenil A y B del </a:t>
            </a:r>
            <a:r>
              <a:rPr lang="es-ES" sz="1800" dirty="0"/>
              <a:t>Club Náutico</a:t>
            </a:r>
            <a:r>
              <a:rPr lang="es-ES" sz="1800" dirty="0" smtClean="0"/>
              <a:t>.</a:t>
            </a:r>
          </a:p>
          <a:p>
            <a:pPr lvl="0" algn="just"/>
            <a:endParaRPr lang="es-EC" sz="1800" dirty="0"/>
          </a:p>
          <a:p>
            <a:pPr lvl="0" algn="just"/>
            <a:r>
              <a:rPr lang="es-ES" sz="1800" dirty="0"/>
              <a:t>Identificar la clase de test que ilustre de mejor manera los índices de condición física específica en natación</a:t>
            </a:r>
            <a:r>
              <a:rPr lang="es-ES" sz="1800" dirty="0" smtClean="0"/>
              <a:t>.</a:t>
            </a:r>
          </a:p>
          <a:p>
            <a:pPr lvl="0" algn="just">
              <a:buNone/>
            </a:pPr>
            <a:endParaRPr lang="es-EC" sz="1800" dirty="0"/>
          </a:p>
          <a:p>
            <a:pPr lvl="0" algn="just"/>
            <a:r>
              <a:rPr lang="es-ES" sz="1800" dirty="0"/>
              <a:t>Determinar los tipos de test que se aplicarán previo al inicio del </a:t>
            </a:r>
            <a:r>
              <a:rPr lang="es-ES" sz="1800" dirty="0" smtClean="0"/>
              <a:t>y </a:t>
            </a:r>
            <a:r>
              <a:rPr lang="es-ES" sz="1800" dirty="0"/>
              <a:t>posterior al </a:t>
            </a:r>
            <a:r>
              <a:rPr lang="es-ES" sz="1800" dirty="0" smtClean="0"/>
              <a:t>entrenamiento, </a:t>
            </a:r>
            <a:r>
              <a:rPr lang="es-ES" sz="1800" dirty="0"/>
              <a:t>para valorar la condición técnica específica en la ejecución de la técnica de </a:t>
            </a:r>
            <a:r>
              <a:rPr lang="es-ES" sz="1800" dirty="0" smtClean="0"/>
              <a:t>libre.</a:t>
            </a:r>
          </a:p>
          <a:p>
            <a:pPr lvl="0" algn="just"/>
            <a:endParaRPr lang="es-EC" sz="1800" dirty="0"/>
          </a:p>
          <a:p>
            <a:pPr lvl="0" algn="just"/>
            <a:r>
              <a:rPr lang="es-ES" sz="1800" dirty="0"/>
              <a:t>Proponer un plan de entrenamiento de la capacidad aeróbica para los   deportistas de las </a:t>
            </a:r>
            <a:r>
              <a:rPr lang="es-ES" sz="1800" dirty="0" smtClean="0"/>
              <a:t>edades </a:t>
            </a:r>
            <a:r>
              <a:rPr lang="es-ES" sz="1800" dirty="0"/>
              <a:t>de12 a 17 años, nadadores del Club Náutico. </a:t>
            </a:r>
            <a:endParaRPr lang="es-EC" sz="1800" dirty="0"/>
          </a:p>
          <a:p>
            <a:pPr>
              <a:buNone/>
            </a:pPr>
            <a:endParaRPr lang="es-EC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0376" y="62068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200" b="1" dirty="0" smtClean="0">
                <a:solidFill>
                  <a:schemeClr val="accent1"/>
                </a:solidFill>
              </a:rPr>
              <a:t>OBJETIVOS ESPECÍFICOS</a:t>
            </a:r>
            <a:endParaRPr lang="es-EC" sz="3200" b="1" dirty="0">
              <a:solidFill>
                <a:schemeClr val="accent1"/>
              </a:solidFill>
            </a:endParaRPr>
          </a:p>
        </p:txBody>
      </p:sp>
      <p:pic>
        <p:nvPicPr>
          <p:cNvPr id="4" name="Picture 2" descr="https://encrypted-tbn2.gstatic.com/images?q=tbn:ANd9GcRS_jz7WYu-vkwUXCoNK2L8NFPEfYIHu6bo_32XRBkCAw1-aFMB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38446" y="5877272"/>
            <a:ext cx="1077181" cy="6301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s-ES" dirty="0"/>
              <a:t> </a:t>
            </a:r>
            <a:r>
              <a:rPr lang="es-ES" dirty="0" smtClean="0"/>
              <a:t> </a:t>
            </a:r>
            <a:r>
              <a:rPr lang="es-ES" sz="2000" dirty="0" smtClean="0"/>
              <a:t>El </a:t>
            </a:r>
            <a:r>
              <a:rPr lang="es-ES" sz="2000" dirty="0"/>
              <a:t>entrenamiento </a:t>
            </a:r>
            <a:r>
              <a:rPr lang="es-ES" sz="2000" dirty="0" smtClean="0"/>
              <a:t>deportivo persigue </a:t>
            </a:r>
            <a:r>
              <a:rPr lang="es-ES" sz="2000" dirty="0"/>
              <a:t>mejorar las capacidades condicionales y coordinativas de los deportistas, </a:t>
            </a:r>
            <a:r>
              <a:rPr lang="es-ES" sz="2000" b="1" dirty="0"/>
              <a:t>respetando</a:t>
            </a:r>
            <a:r>
              <a:rPr lang="es-ES" sz="2000" dirty="0"/>
              <a:t> las etapas de desarrollo y del entrenamiento propiamente dicho.</a:t>
            </a:r>
            <a:endParaRPr lang="es-EC" sz="2000" dirty="0"/>
          </a:p>
          <a:p>
            <a:pPr algn="just">
              <a:buNone/>
            </a:pPr>
            <a:r>
              <a:rPr lang="es-ES" sz="2000" dirty="0" smtClean="0"/>
              <a:t>	</a:t>
            </a:r>
          </a:p>
          <a:p>
            <a:pPr algn="just">
              <a:buNone/>
            </a:pPr>
            <a:r>
              <a:rPr lang="es-ES" sz="2000" dirty="0" smtClean="0"/>
              <a:t>	Las </a:t>
            </a:r>
            <a:r>
              <a:rPr lang="es-ES" sz="2000" dirty="0"/>
              <a:t>capacidades físicas se dividen en tres </a:t>
            </a:r>
            <a:r>
              <a:rPr lang="es-ES" sz="2000" dirty="0" smtClean="0"/>
              <a:t>grupos: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000" dirty="0" smtClean="0"/>
              <a:t>Tempranas</a:t>
            </a:r>
            <a:r>
              <a:rPr lang="es-ES" sz="1800" dirty="0" smtClean="0"/>
              <a:t> </a:t>
            </a:r>
            <a:r>
              <a:rPr lang="es-ES" sz="1600" dirty="0" smtClean="0"/>
              <a:t>(hasta </a:t>
            </a:r>
            <a:r>
              <a:rPr lang="es-ES" sz="1600" dirty="0"/>
              <a:t>los doce años de </a:t>
            </a:r>
            <a:r>
              <a:rPr lang="es-ES" sz="1600" dirty="0" smtClean="0"/>
              <a:t>edad)V.COOR.TEC.FLEX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000" dirty="0" smtClean="0"/>
              <a:t>Neutras </a:t>
            </a:r>
            <a:r>
              <a:rPr lang="es-ES" sz="1600" dirty="0" smtClean="0"/>
              <a:t>(</a:t>
            </a:r>
            <a:r>
              <a:rPr lang="es-ES" sz="1600" dirty="0"/>
              <a:t>en cualquier </a:t>
            </a:r>
            <a:r>
              <a:rPr lang="es-ES" sz="1600" dirty="0" smtClean="0"/>
              <a:t>edad)CAP AER.RF 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000" dirty="0" smtClean="0"/>
              <a:t>Tardías </a:t>
            </a:r>
            <a:r>
              <a:rPr lang="es-ES" sz="1600" dirty="0"/>
              <a:t>(cuando el atleta ha llegado a la madurez ósea</a:t>
            </a:r>
            <a:r>
              <a:rPr lang="es-ES" sz="1600" dirty="0" smtClean="0"/>
              <a:t>).CAP ANAER.HIP.</a:t>
            </a:r>
            <a:r>
              <a:rPr lang="es-ES" sz="1800" dirty="0" smtClean="0"/>
              <a:t> </a:t>
            </a:r>
          </a:p>
          <a:p>
            <a:pPr algn="just">
              <a:buNone/>
            </a:pPr>
            <a:r>
              <a:rPr lang="es-ES" sz="1800" dirty="0" smtClean="0"/>
              <a:t>	</a:t>
            </a:r>
          </a:p>
          <a:p>
            <a:pPr algn="just">
              <a:buNone/>
            </a:pPr>
            <a:r>
              <a:rPr lang="es-ES" sz="2000" dirty="0" smtClean="0"/>
              <a:t>	De </a:t>
            </a:r>
            <a:r>
              <a:rPr lang="es-ES" sz="2000" dirty="0"/>
              <a:t>acuerdo a lo anterior, debemos decir que a nivel internacional </a:t>
            </a:r>
            <a:r>
              <a:rPr lang="es-ES" sz="2000" dirty="0" smtClean="0"/>
              <a:t>se conoce </a:t>
            </a:r>
            <a:r>
              <a:rPr lang="es-ES" sz="2000" dirty="0"/>
              <a:t>que la  capacidad aeróbica,  es la que </a:t>
            </a:r>
            <a:r>
              <a:rPr lang="es-ES" sz="2000" b="1" dirty="0"/>
              <a:t>impera</a:t>
            </a:r>
            <a:r>
              <a:rPr lang="es-ES" sz="2000" dirty="0"/>
              <a:t> por sobre las otras dos capacidades,  por lo tanto su desarrollo es determinante en la condición físico-técnica.</a:t>
            </a:r>
            <a:endParaRPr lang="es-EC" sz="2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0376" y="62068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200" b="1" dirty="0" smtClean="0">
                <a:solidFill>
                  <a:schemeClr val="accent1"/>
                </a:solidFill>
              </a:rPr>
              <a:t>JUSTIFICACIÓN E IMPORTANCIA</a:t>
            </a:r>
            <a:endParaRPr lang="es-EC" sz="3200" b="1" dirty="0">
              <a:solidFill>
                <a:schemeClr val="accent1"/>
              </a:solidFill>
            </a:endParaRPr>
          </a:p>
        </p:txBody>
      </p:sp>
      <p:pic>
        <p:nvPicPr>
          <p:cNvPr id="5" name="Picture 2" descr="https://encrypted-tbn2.gstatic.com/images?q=tbn:ANd9GcRS_jz7WYu-vkwUXCoNK2L8NFPEfYIHu6bo_32XRBkCAw1-aFMB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38446" y="5877272"/>
            <a:ext cx="1077181" cy="6301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1080120"/>
          </a:xfrm>
        </p:spPr>
        <p:txBody>
          <a:bodyPr>
            <a:normAutofit/>
          </a:bodyPr>
          <a:lstStyle/>
          <a:p>
            <a:pPr algn="ctr"/>
            <a:r>
              <a:rPr lang="es-EC" sz="3100" dirty="0"/>
              <a:t>Aporte de los sistemas energéticos, en porcentajes, por distancias de nado en </a:t>
            </a:r>
            <a:r>
              <a:rPr lang="es-EC" sz="3100" dirty="0" smtClean="0"/>
              <a:t>competición</a:t>
            </a:r>
            <a:endParaRPr lang="es-EC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8443848"/>
              </p:ext>
            </p:extLst>
          </p:nvPr>
        </p:nvGraphicFramePr>
        <p:xfrm>
          <a:off x="1763688" y="2132856"/>
          <a:ext cx="5760640" cy="29813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40160"/>
                <a:gridCol w="1440160"/>
                <a:gridCol w="1440160"/>
                <a:gridCol w="1440160"/>
              </a:tblGrid>
              <a:tr h="0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(</a:t>
                      </a:r>
                      <a:r>
                        <a:rPr lang="es-EC" sz="1400" u="none" strike="noStrike" dirty="0" err="1">
                          <a:effectLst/>
                        </a:rPr>
                        <a:t>Holmer</a:t>
                      </a:r>
                      <a:r>
                        <a:rPr lang="es-EC" sz="1400" u="none" strike="noStrike" dirty="0">
                          <a:effectLst/>
                        </a:rPr>
                        <a:t> I., 1979; </a:t>
                      </a:r>
                      <a:r>
                        <a:rPr lang="es-EC" sz="1400" u="none" strike="noStrike" dirty="0" err="1">
                          <a:effectLst/>
                        </a:rPr>
                        <a:t>Costill</a:t>
                      </a:r>
                      <a:r>
                        <a:rPr lang="es-EC" sz="1400" u="none" strike="noStrike" dirty="0">
                          <a:effectLst/>
                        </a:rPr>
                        <a:t> D.L., </a:t>
                      </a:r>
                      <a:r>
                        <a:rPr lang="es-EC" sz="1400" u="none" strike="noStrike" dirty="0" err="1">
                          <a:effectLst/>
                        </a:rPr>
                        <a:t>Maglischo</a:t>
                      </a:r>
                      <a:r>
                        <a:rPr lang="es-EC" sz="1400" u="none" strike="noStrike" dirty="0">
                          <a:effectLst/>
                        </a:rPr>
                        <a:t> E.W. y Richardson A.B., 1992)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just" fontAlgn="b"/>
                      <a:r>
                        <a:rPr lang="es-EC" sz="1600" u="none" strike="noStrike" dirty="0">
                          <a:effectLst/>
                        </a:rPr>
                        <a:t>Tabla 1 - </a:t>
                      </a:r>
                      <a:r>
                        <a:rPr lang="es-EC" sz="1600" b="1" u="none" strike="noStrike" dirty="0">
                          <a:effectLst/>
                        </a:rPr>
                        <a:t>Participación de los sistemas de energía en las distancias competitivas en Natación (en % de aporte energético)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DISTANCIA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 smtClean="0">
                          <a:effectLst/>
                        </a:rPr>
                        <a:t>ANAERÓBICO </a:t>
                      </a:r>
                      <a:r>
                        <a:rPr lang="es-EC" sz="1600" u="none" strike="noStrike" dirty="0">
                          <a:effectLst/>
                        </a:rPr>
                        <a:t>ALACTACIDO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 smtClean="0">
                          <a:effectLst/>
                        </a:rPr>
                        <a:t>ANAERÓBICO </a:t>
                      </a:r>
                      <a:r>
                        <a:rPr lang="es-EC" sz="1600" u="none" strike="noStrike" dirty="0">
                          <a:effectLst/>
                        </a:rPr>
                        <a:t>LACTACIDO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 smtClean="0">
                          <a:effectLst/>
                        </a:rPr>
                        <a:t>AERÓBICO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50 metros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45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45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10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100 metros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20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60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20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200 metros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10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50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40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400 metros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10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40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50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800 metros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5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25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70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1500 metros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5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10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85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" name="Picture 2" descr="https://encrypted-tbn2.gstatic.com/images?q=tbn:ANd9GcRS_jz7WYu-vkwUXCoNK2L8NFPEfYIHu6bo_32XRBkCAw1-aFMB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38446" y="5895156"/>
            <a:ext cx="1077181" cy="6301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 smtClean="0">
                <a:solidFill>
                  <a:schemeClr val="accent1"/>
                </a:solidFill>
              </a:rPr>
              <a:t>VARIABLES DE LA INVESTIGACIÓN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204864"/>
            <a:ext cx="8640960" cy="2404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C" dirty="0" smtClean="0"/>
              <a:t>VARIABLE INDEPENDIENTE: </a:t>
            </a:r>
            <a:br>
              <a:rPr lang="es-EC" dirty="0" smtClean="0"/>
            </a:br>
            <a:r>
              <a:rPr lang="es-EC" dirty="0" smtClean="0"/>
              <a:t>			CAPACIDAD AERÓBICA</a:t>
            </a:r>
          </a:p>
          <a:p>
            <a:pPr>
              <a:buNone/>
            </a:pPr>
            <a:endParaRPr lang="es-EC" dirty="0" smtClean="0"/>
          </a:p>
          <a:p>
            <a:pPr>
              <a:buNone/>
            </a:pPr>
            <a:r>
              <a:rPr lang="es-EC" dirty="0" smtClean="0"/>
              <a:t>VARIABLE DEPENDIENTE: </a:t>
            </a:r>
          </a:p>
          <a:p>
            <a:pPr>
              <a:buNone/>
            </a:pPr>
            <a:r>
              <a:rPr lang="es-EC" dirty="0" smtClean="0"/>
              <a:t>			CONDICIÓN FÍSICO-TÉCNICA ESPECÍFICA </a:t>
            </a:r>
            <a:endParaRPr lang="es-EC" dirty="0"/>
          </a:p>
        </p:txBody>
      </p:sp>
      <p:pic>
        <p:nvPicPr>
          <p:cNvPr id="4" name="Picture 2" descr="https://encrypted-tbn2.gstatic.com/images?q=tbn:ANd9GcRS_jz7WYu-vkwUXCoNK2L8NFPEfYIHu6bo_32XRBkCAw1-aFMB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38446" y="5877272"/>
            <a:ext cx="1077181" cy="630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accent1"/>
                </a:solidFill>
              </a:rPr>
              <a:t>HIPÓTESIS</a:t>
            </a:r>
            <a:endParaRPr lang="es-EC" sz="3200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40560"/>
          </a:xfrm>
        </p:spPr>
        <p:txBody>
          <a:bodyPr>
            <a:noAutofit/>
          </a:bodyPr>
          <a:lstStyle/>
          <a:p>
            <a:pPr algn="just"/>
            <a:r>
              <a:rPr lang="es-ES" sz="1800" b="1" dirty="0" smtClean="0"/>
              <a:t>Hipótesis </a:t>
            </a:r>
            <a:r>
              <a:rPr lang="es-ES" sz="1800" b="1" dirty="0"/>
              <a:t>de Trabajo</a:t>
            </a:r>
            <a:endParaRPr lang="es-EC" sz="1800" dirty="0"/>
          </a:p>
          <a:p>
            <a:pPr algn="just">
              <a:buNone/>
            </a:pPr>
            <a:r>
              <a:rPr lang="es-ES" sz="1600" b="1" dirty="0" smtClean="0"/>
              <a:t>	Hi</a:t>
            </a:r>
            <a:r>
              <a:rPr lang="es-ES" sz="1600" b="1" dirty="0"/>
              <a:t>:</a:t>
            </a:r>
            <a:r>
              <a:rPr lang="es-ES" sz="1600" dirty="0"/>
              <a:t> </a:t>
            </a:r>
            <a:r>
              <a:rPr lang="es-ES" sz="1600" dirty="0" smtClean="0"/>
              <a:t>La </a:t>
            </a:r>
            <a:r>
              <a:rPr lang="es-ES" sz="1600" dirty="0"/>
              <a:t>capacidad aeróbica influye de manera positiva en la condición físico-técnica </a:t>
            </a:r>
            <a:r>
              <a:rPr lang="es-ES" sz="1600" dirty="0" smtClean="0"/>
              <a:t>específica de </a:t>
            </a:r>
            <a:r>
              <a:rPr lang="es-ES" sz="1600" dirty="0"/>
              <a:t>los nadadores del Club Náutico de la categoría juvenil de 12 a 17 años en un periodo de trabajo de septiembre a diciembre de </a:t>
            </a:r>
            <a:r>
              <a:rPr lang="es-ES" sz="1600" dirty="0" smtClean="0"/>
              <a:t>2013</a:t>
            </a:r>
          </a:p>
          <a:p>
            <a:pPr algn="just">
              <a:buNone/>
            </a:pPr>
            <a:endParaRPr lang="es-EC" sz="1600" dirty="0"/>
          </a:p>
          <a:p>
            <a:pPr algn="just"/>
            <a:r>
              <a:rPr lang="es-ES" sz="1800" b="1" dirty="0" smtClean="0"/>
              <a:t>Hipótesis </a:t>
            </a:r>
            <a:r>
              <a:rPr lang="es-ES" sz="1800" b="1" dirty="0"/>
              <a:t>Operacionales</a:t>
            </a:r>
            <a:endParaRPr lang="es-EC" sz="1800" b="1" i="1" dirty="0"/>
          </a:p>
          <a:p>
            <a:pPr algn="just">
              <a:buNone/>
            </a:pPr>
            <a:r>
              <a:rPr lang="es-ES" sz="1600" b="1" dirty="0" smtClean="0"/>
              <a:t>	Hi1</a:t>
            </a:r>
            <a:r>
              <a:rPr lang="es-ES" sz="1600" b="1" dirty="0"/>
              <a:t>: </a:t>
            </a:r>
            <a:r>
              <a:rPr lang="es-ES" sz="1600" dirty="0"/>
              <a:t>A mayor capacidad aeróbica, mayor condición física específica de los nadadores del Club Náutico de la categoría juvenil de 12 a 17 años, en un periodo de trabajo de septiembre a diciembre de 2013.</a:t>
            </a:r>
            <a:endParaRPr lang="es-EC" sz="1600" dirty="0"/>
          </a:p>
          <a:p>
            <a:pPr algn="just">
              <a:buNone/>
            </a:pPr>
            <a:r>
              <a:rPr lang="es-ES" sz="1600" b="1" dirty="0" smtClean="0"/>
              <a:t>	Hi2</a:t>
            </a:r>
            <a:r>
              <a:rPr lang="es-ES" sz="1600" b="1" dirty="0"/>
              <a:t>: </a:t>
            </a:r>
            <a:r>
              <a:rPr lang="es-ES" sz="1600" dirty="0"/>
              <a:t>A mayor capacidad aeróbica, mayor condición técnica específica, en la ejecución de la técnica de libre de los nadadores del Club Náutico de la categoría juvenil de 12 a 17 años, en un periodo de trabajo de septiembre a diciembre de 2013</a:t>
            </a:r>
            <a:r>
              <a:rPr lang="es-ES" sz="1600" dirty="0" smtClean="0"/>
              <a:t>.</a:t>
            </a:r>
          </a:p>
          <a:p>
            <a:pPr algn="just">
              <a:buNone/>
            </a:pPr>
            <a:endParaRPr lang="es-EC" sz="1600" dirty="0"/>
          </a:p>
          <a:p>
            <a:pPr algn="just"/>
            <a:r>
              <a:rPr lang="es-ES" sz="1600" b="1" i="1" dirty="0" smtClean="0"/>
              <a:t> </a:t>
            </a:r>
            <a:r>
              <a:rPr lang="es-ES" sz="1800" b="1" dirty="0"/>
              <a:t>Hipótesis </a:t>
            </a:r>
            <a:r>
              <a:rPr lang="es-ES" sz="1800" b="1" dirty="0" smtClean="0"/>
              <a:t>Nula</a:t>
            </a:r>
            <a:endParaRPr lang="es-EC" sz="1800" b="1" i="1" dirty="0"/>
          </a:p>
          <a:p>
            <a:pPr algn="just">
              <a:buNone/>
            </a:pPr>
            <a:r>
              <a:rPr lang="es-ES" sz="1600" b="1" dirty="0" smtClean="0"/>
              <a:t>	Ho:</a:t>
            </a:r>
            <a:r>
              <a:rPr lang="es-ES" sz="1600" dirty="0" smtClean="0"/>
              <a:t> </a:t>
            </a:r>
            <a:r>
              <a:rPr lang="es-ES" sz="1600" dirty="0"/>
              <a:t>La capacidad aeróbica no influye positivamente en la condición físico </a:t>
            </a:r>
            <a:r>
              <a:rPr lang="es-ES" sz="1600" dirty="0" smtClean="0"/>
              <a:t>técnica específica </a:t>
            </a:r>
            <a:r>
              <a:rPr lang="es-ES" sz="1600" dirty="0"/>
              <a:t>en los nadadores del Club Náutico de la categoría juvenil de 12 a 17 años, en un periodo de trabajo de septiembre a diciembre de 2013</a:t>
            </a:r>
            <a:r>
              <a:rPr lang="es-ES" sz="1600" dirty="0" smtClean="0"/>
              <a:t>.</a:t>
            </a:r>
            <a:endParaRPr lang="es-EC" sz="1600" dirty="0"/>
          </a:p>
        </p:txBody>
      </p:sp>
      <p:pic>
        <p:nvPicPr>
          <p:cNvPr id="4" name="Picture 2" descr="https://encrypted-tbn2.gstatic.com/images?q=tbn:ANd9GcRS_jz7WYu-vkwUXCoNK2L8NFPEfYIHu6bo_32XRBkCAw1-aFMB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38446" y="5877272"/>
            <a:ext cx="1077181" cy="6301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C" sz="1800" dirty="0" smtClean="0"/>
              <a:t>SISTEMA DEL OXÍGENO O CAPACIDAD AERÓBICA: RECUPERADOR, LIGERO, MEDIO E INTENSO</a:t>
            </a:r>
          </a:p>
          <a:p>
            <a:pPr algn="just"/>
            <a:endParaRPr lang="es-EC" sz="1800" dirty="0" smtClean="0"/>
          </a:p>
          <a:p>
            <a:pPr algn="just"/>
            <a:r>
              <a:rPr lang="es-EC" sz="1800" dirty="0" smtClean="0"/>
              <a:t>LA CONDICIÓN FÍSICA : ESTADO FISICO DE UNA PERSONA DONDE EL INDIVIDUO DEMUESTRA SU F. R. V. FLEX. </a:t>
            </a:r>
          </a:p>
          <a:p>
            <a:pPr algn="just">
              <a:buNone/>
            </a:pPr>
            <a:r>
              <a:rPr lang="es-EC" sz="1800" dirty="0" smtClean="0"/>
              <a:t>   DEPORTE: SUMA DE TODAS LAS FACULTADES FISICAS QUE DETERMINAN EL RENDIMIENTO - CAPACIDADES CONDICIONALES  Y COORDINATIVAS </a:t>
            </a:r>
          </a:p>
          <a:p>
            <a:pPr algn="just">
              <a:buNone/>
            </a:pPr>
            <a:endParaRPr lang="es-EC" sz="1800" dirty="0" smtClean="0"/>
          </a:p>
          <a:p>
            <a:pPr algn="just"/>
            <a:r>
              <a:rPr lang="es-EC" sz="1800" dirty="0" smtClean="0"/>
              <a:t>LA CONDICIÓN FÍSICA ESPECÍFICA :</a:t>
            </a:r>
            <a:r>
              <a:rPr lang="es-ES" sz="1800" dirty="0" smtClean="0"/>
              <a:t> LA FORMA DE LA CONDICION FISICA ESPECIFICA DETERMINA EL LOGRO DE UNA MAYOR RENDIMIENTO DEPORTIVO “Cada deporte requerirá en el marco de su preparación un mayor o menor grado  de mejora de la condición física general y de la condición específica, pero será esta última la determinante para el logro del mejor nivel de rendimiento”. (Navarro 1999)</a:t>
            </a:r>
          </a:p>
          <a:p>
            <a:pPr algn="just"/>
            <a:endParaRPr lang="es-EC" sz="1800" dirty="0" smtClean="0"/>
          </a:p>
          <a:p>
            <a:pPr algn="just"/>
            <a:r>
              <a:rPr lang="es-EC" sz="1800" dirty="0" smtClean="0"/>
              <a:t>LA CONDICIÓN TÉCNICA  ESPECÍFICA: Se refiere a la calidad de ejecución de cada una de las técnicas de natación. En esta investigación se la realizó en la técnica de libre</a:t>
            </a:r>
          </a:p>
          <a:p>
            <a:pPr>
              <a:buNone/>
            </a:pPr>
            <a:endParaRPr lang="es-EC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95536" y="677416"/>
            <a:ext cx="8229600" cy="591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spc="-1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MARCO TEÓRICO</a:t>
            </a:r>
            <a:endParaRPr kumimoji="0" lang="es-EC" sz="3200" b="0" i="0" u="none" strike="noStrike" kern="1200" cap="none" spc="-1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s-EC" sz="2400" dirty="0" smtClean="0"/>
              <a:t>CONCEPTUALIZACIÓN:</a:t>
            </a:r>
            <a:br>
              <a:rPr lang="es-EC" sz="2400" dirty="0" smtClean="0"/>
            </a:br>
            <a:r>
              <a:rPr lang="es-EC" sz="2400" dirty="0" smtClean="0"/>
              <a:t> </a:t>
            </a:r>
            <a:br>
              <a:rPr lang="es-EC" sz="2400" dirty="0" smtClean="0"/>
            </a:br>
            <a:endParaRPr lang="es-EC" sz="2400" dirty="0"/>
          </a:p>
        </p:txBody>
      </p:sp>
      <p:pic>
        <p:nvPicPr>
          <p:cNvPr id="7" name="Picture 2" descr="https://encrypted-tbn2.gstatic.com/images?q=tbn:ANd9GcRS_jz7WYu-vkwUXCoNK2L8NFPEfYIHu6bo_32XRBkCAw1-aFMB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38446" y="5877272"/>
            <a:ext cx="1077181" cy="630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1259</TotalTime>
  <Words>3310</Words>
  <Application>Microsoft Office PowerPoint</Application>
  <PresentationFormat>Presentación en pantalla (4:3)</PresentationFormat>
  <Paragraphs>1114</Paragraphs>
  <Slides>36</Slides>
  <Notes>3</Notes>
  <HiddenSlides>6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Claridad</vt:lpstr>
      <vt:lpstr>Diapositiva 1</vt:lpstr>
      <vt:lpstr>Diapositiva 2</vt:lpstr>
      <vt:lpstr>FORMULACIÓN DEL PROBLEMA</vt:lpstr>
      <vt:lpstr>Diapositiva 4</vt:lpstr>
      <vt:lpstr>Diapositiva 5</vt:lpstr>
      <vt:lpstr>Aporte de los sistemas energéticos, en porcentajes, por distancias de nado en competición</vt:lpstr>
      <vt:lpstr>VARIABLES DE LA INVESTIGACIÓN</vt:lpstr>
      <vt:lpstr>HIPÓTESIS</vt:lpstr>
      <vt:lpstr>CONCEPTUALIZACIÓN:   </vt:lpstr>
      <vt:lpstr>Los sistemas energéticos y las zonas de entrenamiento</vt:lpstr>
      <vt:lpstr>Diapositiva 11</vt:lpstr>
      <vt:lpstr>METODOLOGÍA DE LA INVESTIGACIÓN</vt:lpstr>
      <vt:lpstr>POBLACIÓN Y MUESTRA</vt:lpstr>
      <vt:lpstr>INSTRUMENTOS DE INVESTIGACIÓN</vt:lpstr>
      <vt:lpstr>INSTRUMENTOS DE INVESTIGACIÓN</vt:lpstr>
      <vt:lpstr>INSTRUMENTOS DE INVESTIGACIÓN</vt:lpstr>
      <vt:lpstr>Diapositiva 17</vt:lpstr>
      <vt:lpstr>Diapositiva 18</vt:lpstr>
      <vt:lpstr>RESULTADOS CATEGORÍA  GENERAL</vt:lpstr>
      <vt:lpstr>RESULTADOS CATEGORÍA GENERAL DAMAS</vt:lpstr>
      <vt:lpstr>RESULTADOS CATEGORÍA GENERAL VARONES</vt:lpstr>
      <vt:lpstr>Capacidad Aeróbica 1x400 libre, Categoría General - Individual</vt:lpstr>
      <vt:lpstr>Condición física específica 1x100 libre, Categoría General - Individual</vt:lpstr>
      <vt:lpstr>Valoración Analítica de la Técnica Específica en Libre</vt:lpstr>
      <vt:lpstr>Diapositiva 25</vt:lpstr>
      <vt:lpstr>Diapositiva 26</vt:lpstr>
      <vt:lpstr>PROMEDIOS DE LACTATO TEST 100 </vt:lpstr>
      <vt:lpstr>Coeficiente de Correlación de Variables: Capacidad Aeróbica-Condición Física Específica</vt:lpstr>
      <vt:lpstr>Coeficiente de Correlación Entre Capacidad Aeróbica  y la Condición Técnica Específica, en la Técnica de Libre.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</dc:title>
  <dc:creator>Mariuxi</dc:creator>
  <cp:lastModifiedBy>Mariuxi</cp:lastModifiedBy>
  <cp:revision>189</cp:revision>
  <dcterms:created xsi:type="dcterms:W3CDTF">2014-02-28T19:43:00Z</dcterms:created>
  <dcterms:modified xsi:type="dcterms:W3CDTF">2014-03-06T11:58:17Z</dcterms:modified>
</cp:coreProperties>
</file>