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drawings/drawing2.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70"/>
  </p:notesMasterIdLst>
  <p:sldIdLst>
    <p:sldId id="410" r:id="rId2"/>
    <p:sldId id="270" r:id="rId3"/>
    <p:sldId id="277" r:id="rId4"/>
    <p:sldId id="278" r:id="rId5"/>
    <p:sldId id="280" r:id="rId6"/>
    <p:sldId id="283" r:id="rId7"/>
    <p:sldId id="285" r:id="rId8"/>
    <p:sldId id="284" r:id="rId9"/>
    <p:sldId id="282" r:id="rId10"/>
    <p:sldId id="271" r:id="rId11"/>
    <p:sldId id="287" r:id="rId12"/>
    <p:sldId id="286" r:id="rId13"/>
    <p:sldId id="292" r:id="rId14"/>
    <p:sldId id="296" r:id="rId15"/>
    <p:sldId id="279" r:id="rId16"/>
    <p:sldId id="300" r:id="rId17"/>
    <p:sldId id="302" r:id="rId18"/>
    <p:sldId id="332" r:id="rId19"/>
    <p:sldId id="320" r:id="rId20"/>
    <p:sldId id="273" r:id="rId21"/>
    <p:sldId id="311" r:id="rId22"/>
    <p:sldId id="334" r:id="rId23"/>
    <p:sldId id="409" r:id="rId24"/>
    <p:sldId id="336" r:id="rId25"/>
    <p:sldId id="342" r:id="rId26"/>
    <p:sldId id="341" r:id="rId27"/>
    <p:sldId id="312" r:id="rId28"/>
    <p:sldId id="345" r:id="rId29"/>
    <p:sldId id="346" r:id="rId30"/>
    <p:sldId id="337" r:id="rId31"/>
    <p:sldId id="348" r:id="rId32"/>
    <p:sldId id="338" r:id="rId33"/>
    <p:sldId id="400" r:id="rId34"/>
    <p:sldId id="349" r:id="rId35"/>
    <p:sldId id="350" r:id="rId36"/>
    <p:sldId id="401" r:id="rId37"/>
    <p:sldId id="412" r:id="rId38"/>
    <p:sldId id="403" r:id="rId39"/>
    <p:sldId id="404" r:id="rId40"/>
    <p:sldId id="405" r:id="rId41"/>
    <p:sldId id="414" r:id="rId42"/>
    <p:sldId id="351" r:id="rId43"/>
    <p:sldId id="352" r:id="rId44"/>
    <p:sldId id="353" r:id="rId45"/>
    <p:sldId id="274" r:id="rId46"/>
    <p:sldId id="373" r:id="rId47"/>
    <p:sldId id="357" r:id="rId48"/>
    <p:sldId id="395" r:id="rId49"/>
    <p:sldId id="397" r:id="rId50"/>
    <p:sldId id="399" r:id="rId51"/>
    <p:sldId id="368" r:id="rId52"/>
    <p:sldId id="374" r:id="rId53"/>
    <p:sldId id="376" r:id="rId54"/>
    <p:sldId id="369" r:id="rId55"/>
    <p:sldId id="377" r:id="rId56"/>
    <p:sldId id="379" r:id="rId57"/>
    <p:sldId id="371" r:id="rId58"/>
    <p:sldId id="380" r:id="rId59"/>
    <p:sldId id="382" r:id="rId60"/>
    <p:sldId id="275" r:id="rId61"/>
    <p:sldId id="389" r:id="rId62"/>
    <p:sldId id="390" r:id="rId63"/>
    <p:sldId id="391" r:id="rId64"/>
    <p:sldId id="276" r:id="rId65"/>
    <p:sldId id="393" r:id="rId66"/>
    <p:sldId id="411" r:id="rId67"/>
    <p:sldId id="394" r:id="rId68"/>
    <p:sldId id="415" r:id="rId69"/>
  </p:sldIdLst>
  <p:sldSz cx="12190413" cy="6858000"/>
  <p:notesSz cx="6858000" cy="9144000"/>
  <p:defaultTextStyle>
    <a:defPPr>
      <a:defRPr lang="es-EC"/>
    </a:defPPr>
    <a:lvl1pPr marL="0" algn="l" defTabSz="1152017" rtl="0" eaLnBrk="1" latinLnBrk="0" hangingPunct="1">
      <a:defRPr sz="2300" kern="1200">
        <a:solidFill>
          <a:schemeClr val="tx1"/>
        </a:solidFill>
        <a:latin typeface="+mn-lt"/>
        <a:ea typeface="+mn-ea"/>
        <a:cs typeface="+mn-cs"/>
      </a:defRPr>
    </a:lvl1pPr>
    <a:lvl2pPr marL="576009" algn="l" defTabSz="1152017" rtl="0" eaLnBrk="1" latinLnBrk="0" hangingPunct="1">
      <a:defRPr sz="2300" kern="1200">
        <a:solidFill>
          <a:schemeClr val="tx1"/>
        </a:solidFill>
        <a:latin typeface="+mn-lt"/>
        <a:ea typeface="+mn-ea"/>
        <a:cs typeface="+mn-cs"/>
      </a:defRPr>
    </a:lvl2pPr>
    <a:lvl3pPr marL="1152017" algn="l" defTabSz="1152017" rtl="0" eaLnBrk="1" latinLnBrk="0" hangingPunct="1">
      <a:defRPr sz="2300" kern="1200">
        <a:solidFill>
          <a:schemeClr val="tx1"/>
        </a:solidFill>
        <a:latin typeface="+mn-lt"/>
        <a:ea typeface="+mn-ea"/>
        <a:cs typeface="+mn-cs"/>
      </a:defRPr>
    </a:lvl3pPr>
    <a:lvl4pPr marL="1728026" algn="l" defTabSz="1152017" rtl="0" eaLnBrk="1" latinLnBrk="0" hangingPunct="1">
      <a:defRPr sz="2300" kern="1200">
        <a:solidFill>
          <a:schemeClr val="tx1"/>
        </a:solidFill>
        <a:latin typeface="+mn-lt"/>
        <a:ea typeface="+mn-ea"/>
        <a:cs typeface="+mn-cs"/>
      </a:defRPr>
    </a:lvl4pPr>
    <a:lvl5pPr marL="2304035" algn="l" defTabSz="1152017" rtl="0" eaLnBrk="1" latinLnBrk="0" hangingPunct="1">
      <a:defRPr sz="2300" kern="1200">
        <a:solidFill>
          <a:schemeClr val="tx1"/>
        </a:solidFill>
        <a:latin typeface="+mn-lt"/>
        <a:ea typeface="+mn-ea"/>
        <a:cs typeface="+mn-cs"/>
      </a:defRPr>
    </a:lvl5pPr>
    <a:lvl6pPr marL="2880044" algn="l" defTabSz="1152017" rtl="0" eaLnBrk="1" latinLnBrk="0" hangingPunct="1">
      <a:defRPr sz="2300" kern="1200">
        <a:solidFill>
          <a:schemeClr val="tx1"/>
        </a:solidFill>
        <a:latin typeface="+mn-lt"/>
        <a:ea typeface="+mn-ea"/>
        <a:cs typeface="+mn-cs"/>
      </a:defRPr>
    </a:lvl6pPr>
    <a:lvl7pPr marL="3456051" algn="l" defTabSz="1152017" rtl="0" eaLnBrk="1" latinLnBrk="0" hangingPunct="1">
      <a:defRPr sz="2300" kern="1200">
        <a:solidFill>
          <a:schemeClr val="tx1"/>
        </a:solidFill>
        <a:latin typeface="+mn-lt"/>
        <a:ea typeface="+mn-ea"/>
        <a:cs typeface="+mn-cs"/>
      </a:defRPr>
    </a:lvl7pPr>
    <a:lvl8pPr marL="4032060" algn="l" defTabSz="1152017" rtl="0" eaLnBrk="1" latinLnBrk="0" hangingPunct="1">
      <a:defRPr sz="2300" kern="1200">
        <a:solidFill>
          <a:schemeClr val="tx1"/>
        </a:solidFill>
        <a:latin typeface="+mn-lt"/>
        <a:ea typeface="+mn-ea"/>
        <a:cs typeface="+mn-cs"/>
      </a:defRPr>
    </a:lvl8pPr>
    <a:lvl9pPr marL="4608068" algn="l" defTabSz="1152017"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4671" autoAdjust="0"/>
  </p:normalViewPr>
  <p:slideViewPr>
    <p:cSldViewPr>
      <p:cViewPr>
        <p:scale>
          <a:sx n="70" d="100"/>
          <a:sy n="70" d="100"/>
        </p:scale>
        <p:origin x="-576" y="-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Ensayos%20asfalto\Caracterizaci&#243;n%20asfalto%20bas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Resultados%20Tesis\Viscosidad%20rotacional%20Grafica(20-02-201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min\Desktop\Viscosidad%20rotacional%20Grafic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min\Desktop\Viscosidad%20rotacional%20Grafic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dmin\Desktop\Viscosidad%20rotacional%20Grafic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dmin\Desktop\Tesis_capitulos.29.04.2014\Trabajo%20de%20Laboratorio\Ensayos%20asfalto\Penetraciones%20ACP.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dmin\Desktop\Tesis_capitulos.29.04.2014\Trabajo%20de%20Laboratorio\Ensayos%20asfalto\Reblandecimiento%20ACP.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dmin\Desktop\Tesis_capitulos.29.04.2014\Trabajo%20de%20Laboratorio\Ensayos%20asfalto\Reblandecimiento%20ACP.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dmin\Desktop\Tesis_capitulos.24.02.2014\Trabajo%20de%20Laboratorio\Ensayos%20asfalto\Ductilidad%20ACP.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dmin\Desktop\Tesis_capitulos.24.02.2014\Trabajo%20de%20Laboratorio\Ensayos%20asfalto\Inflamaci&#243;n%20ACP.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dmin\Desktop\Tesis_capitulos.24.02.2014\Trabajo%20de%20Laboratorio\Ensayos%20asfalto\Densidad%20asf%20AC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Ensayos%20asfalto\Caracterizaci&#243;n%20asfalto%20base.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Resultados%20Tesis\Calculos%20Marshall\Nuevo%20ajuste%20granulometri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SIN%20MODIFICAR%20GR4-final-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SIN%20MODIFICAR%20GR4-final-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SIN%20MODIFICAR%20GR4-final-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SIN%20MODIFICAR%20GR4-final-2.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SIN%20MODIFICAR%20GR4-final-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SIN%20MODIFICAR%20GR4-final-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1%25ACP.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1%25ACP.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1%25ACP.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min\Desktop\Tesis_capitulos.23.04.2014\Trabajo%20de%20Laboratorio\Ensayos%20asfalto\Caracterizaci&#243;n%20asfalto%20base.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1%25ACP.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1%25ACP.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1%25ACP.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2%25ACP.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2%25ACP.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2%25ACP.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2%25ACP.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2%25ACP.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Admin\Desktop\Tesis_capitulos.fin02.05.2014\Tesis_Total_Mayo_2014\Resultados_Trabajo%20de%20Lab_Abril_2014\Resultados%20Tesis\Calculos%20Marshall\MARSHALL-MEZCLA%202%25ACP.xlsx" TargetMode="External"/></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dmin\Desktop\AN&#193;LISIS%20RESULTADOS-MARSH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Ensayos%20asfalto\Penetraciones%20ACP.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Admin\Desktop\AN&#193;LISIS%20RESULTADOS-MARSHAL.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Admin\Desktop\AN&#193;LISIS%20RESULTADOS-MARSHAL.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Admin\Desktop\AN&#193;LISIS%20RESULTADOS-MARSHAL.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Admin\Desktop\AN&#193;LISIS%20RESULTADOS-MARSHAL.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Admin\Desktop\AN&#193;LISIS%20RESULTADOS-MARSH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Ensayos%20asfalto\Reblandecimiento%20AC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Ensayos%20asfalto\Reblandecimiento%20AC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min\Desktop\Tesis_capitulos.23.04.2014\Trabajo%20de%20Laboratorio\Ensayos%20asfalto\Ductilidad%20ACP.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min\Desktop\Viscosidad%20rotacional%20Grafic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dmin\Desktop\Viscosidad%20rotacional%20Graf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1"/>
          <c:tx>
            <c:v>Limite Inferior</c:v>
          </c:tx>
          <c:spPr>
            <a:ln>
              <a:prstDash val="dash"/>
            </a:ln>
          </c:spPr>
          <c:marker>
            <c:symbol val="none"/>
          </c:marker>
          <c:xVal>
            <c:numRef>
              <c:f>Inflamacion!$L$21:$L$22</c:f>
              <c:numCache>
                <c:formatCode>General</c:formatCode>
                <c:ptCount val="2"/>
                <c:pt idx="0">
                  <c:v>0</c:v>
                </c:pt>
                <c:pt idx="1">
                  <c:v>3</c:v>
                </c:pt>
              </c:numCache>
            </c:numRef>
          </c:xVal>
          <c:yVal>
            <c:numRef>
              <c:f>Inflamacion!$M$21:$M$22</c:f>
              <c:numCache>
                <c:formatCode>General</c:formatCode>
                <c:ptCount val="2"/>
                <c:pt idx="0">
                  <c:v>232</c:v>
                </c:pt>
                <c:pt idx="1">
                  <c:v>232</c:v>
                </c:pt>
              </c:numCache>
            </c:numRef>
          </c:yVal>
          <c:smooth val="0"/>
        </c:ser>
        <c:ser>
          <c:idx val="2"/>
          <c:order val="2"/>
          <c:tx>
            <c:v>Limite Superior</c:v>
          </c:tx>
          <c:spPr>
            <a:ln>
              <a:prstDash val="dash"/>
            </a:ln>
          </c:spPr>
          <c:marker>
            <c:symbol val="none"/>
          </c:marker>
          <c:xVal>
            <c:numRef>
              <c:f>Inflamacion!#REF!</c:f>
            </c:numRef>
          </c:xVal>
          <c:yVal>
            <c:numRef>
              <c:f>Inflamacion!#REF!</c:f>
              <c:numCache>
                <c:formatCode>General</c:formatCode>
                <c:ptCount val="1"/>
                <c:pt idx="0">
                  <c:v>1</c:v>
                </c:pt>
              </c:numCache>
            </c:numRef>
          </c:yVal>
          <c:smooth val="0"/>
        </c:ser>
        <c:ser>
          <c:idx val="3"/>
          <c:order val="3"/>
          <c:tx>
            <c:v>Prom.Inflamación</c:v>
          </c:tx>
          <c:marker>
            <c:symbol val="none"/>
          </c:marker>
          <c:xVal>
            <c:numRef>
              <c:f>Inflamacion!$L$25:$L$26</c:f>
              <c:numCache>
                <c:formatCode>General</c:formatCode>
                <c:ptCount val="2"/>
                <c:pt idx="0">
                  <c:v>0</c:v>
                </c:pt>
                <c:pt idx="1">
                  <c:v>4</c:v>
                </c:pt>
              </c:numCache>
            </c:numRef>
          </c:xVal>
          <c:yVal>
            <c:numRef>
              <c:f>Inflamacion!$M$25:$M$26</c:f>
              <c:numCache>
                <c:formatCode>0.0</c:formatCode>
                <c:ptCount val="2"/>
                <c:pt idx="0">
                  <c:v>291</c:v>
                </c:pt>
                <c:pt idx="1">
                  <c:v>291</c:v>
                </c:pt>
              </c:numCache>
            </c:numRef>
          </c:yVal>
          <c:smooth val="0"/>
        </c:ser>
        <c:dLbls>
          <c:showLegendKey val="0"/>
          <c:showVal val="0"/>
          <c:showCatName val="0"/>
          <c:showSerName val="0"/>
          <c:showPercent val="0"/>
          <c:showBubbleSize val="0"/>
        </c:dLbls>
        <c:axId val="87508480"/>
        <c:axId val="87510400"/>
      </c:scatterChart>
      <c:scatterChart>
        <c:scatterStyle val="smoothMarker"/>
        <c:varyColors val="0"/>
        <c:ser>
          <c:idx val="0"/>
          <c:order val="0"/>
          <c:tx>
            <c:v>Temperatura Inflamación</c:v>
          </c:tx>
          <c:dLbls>
            <c:dLblPos val="b"/>
            <c:showLegendKey val="0"/>
            <c:showVal val="1"/>
            <c:showCatName val="0"/>
            <c:showSerName val="0"/>
            <c:showPercent val="0"/>
            <c:showBubbleSize val="0"/>
            <c:showLeaderLines val="0"/>
          </c:dLbls>
          <c:xVal>
            <c:numRef>
              <c:f>Inflamacion!$D$24:$F$24</c:f>
              <c:numCache>
                <c:formatCode>General</c:formatCode>
                <c:ptCount val="3"/>
                <c:pt idx="0">
                  <c:v>1</c:v>
                </c:pt>
                <c:pt idx="1">
                  <c:v>2</c:v>
                </c:pt>
                <c:pt idx="2">
                  <c:v>3</c:v>
                </c:pt>
              </c:numCache>
            </c:numRef>
          </c:xVal>
          <c:yVal>
            <c:numRef>
              <c:f>Inflamacion!$D$25:$F$25</c:f>
              <c:numCache>
                <c:formatCode>General</c:formatCode>
                <c:ptCount val="3"/>
                <c:pt idx="0">
                  <c:v>286</c:v>
                </c:pt>
                <c:pt idx="1">
                  <c:v>296</c:v>
                </c:pt>
                <c:pt idx="2">
                  <c:v>291</c:v>
                </c:pt>
              </c:numCache>
            </c:numRef>
          </c:yVal>
          <c:smooth val="1"/>
        </c:ser>
        <c:ser>
          <c:idx val="4"/>
          <c:order val="4"/>
          <c:tx>
            <c:v>Temperatura de Combustion</c:v>
          </c:tx>
          <c:dLbls>
            <c:dLblPos val="t"/>
            <c:showLegendKey val="0"/>
            <c:showVal val="1"/>
            <c:showCatName val="0"/>
            <c:showSerName val="0"/>
            <c:showPercent val="0"/>
            <c:showBubbleSize val="0"/>
            <c:showLeaderLines val="0"/>
          </c:dLbls>
          <c:xVal>
            <c:numRef>
              <c:f>Inflamacion!$D$24:$F$24</c:f>
              <c:numCache>
                <c:formatCode>General</c:formatCode>
                <c:ptCount val="3"/>
                <c:pt idx="0">
                  <c:v>1</c:v>
                </c:pt>
                <c:pt idx="1">
                  <c:v>2</c:v>
                </c:pt>
                <c:pt idx="2">
                  <c:v>3</c:v>
                </c:pt>
              </c:numCache>
            </c:numRef>
          </c:xVal>
          <c:yVal>
            <c:numRef>
              <c:f>Inflamacion!$D$26:$F$26</c:f>
              <c:numCache>
                <c:formatCode>General</c:formatCode>
                <c:ptCount val="3"/>
                <c:pt idx="0">
                  <c:v>298</c:v>
                </c:pt>
                <c:pt idx="1">
                  <c:v>300</c:v>
                </c:pt>
                <c:pt idx="2">
                  <c:v>299</c:v>
                </c:pt>
              </c:numCache>
            </c:numRef>
          </c:yVal>
          <c:smooth val="1"/>
        </c:ser>
        <c:ser>
          <c:idx val="5"/>
          <c:order val="5"/>
          <c:tx>
            <c:v>Prom.Combustión</c:v>
          </c:tx>
          <c:xVal>
            <c:numRef>
              <c:f>Inflamacion!$O$25:$O$26</c:f>
              <c:numCache>
                <c:formatCode>General</c:formatCode>
                <c:ptCount val="2"/>
                <c:pt idx="0">
                  <c:v>0</c:v>
                </c:pt>
                <c:pt idx="1">
                  <c:v>3</c:v>
                </c:pt>
              </c:numCache>
            </c:numRef>
          </c:xVal>
          <c:yVal>
            <c:numRef>
              <c:f>Inflamacion!$P$25:$P$26</c:f>
              <c:numCache>
                <c:formatCode>0</c:formatCode>
                <c:ptCount val="2"/>
                <c:pt idx="0">
                  <c:v>299</c:v>
                </c:pt>
                <c:pt idx="1">
                  <c:v>299</c:v>
                </c:pt>
              </c:numCache>
            </c:numRef>
          </c:yVal>
          <c:smooth val="1"/>
        </c:ser>
        <c:dLbls>
          <c:showLegendKey val="0"/>
          <c:showVal val="0"/>
          <c:showCatName val="0"/>
          <c:showSerName val="0"/>
          <c:showPercent val="0"/>
          <c:showBubbleSize val="0"/>
        </c:dLbls>
        <c:axId val="87508480"/>
        <c:axId val="87510400"/>
      </c:scatterChart>
      <c:valAx>
        <c:axId val="87508480"/>
        <c:scaling>
          <c:orientation val="minMax"/>
          <c:max val="3"/>
          <c:min val="1"/>
        </c:scaling>
        <c:delete val="0"/>
        <c:axPos val="b"/>
        <c:minorGridlines/>
        <c:title>
          <c:tx>
            <c:rich>
              <a:bodyPr/>
              <a:lstStyle/>
              <a:p>
                <a:pPr>
                  <a:defRPr/>
                </a:pPr>
                <a:r>
                  <a:rPr lang="es-EC"/>
                  <a:t>Muestra</a:t>
                </a:r>
              </a:p>
            </c:rich>
          </c:tx>
          <c:layout/>
          <c:overlay val="0"/>
        </c:title>
        <c:numFmt formatCode="General" sourceLinked="1"/>
        <c:majorTickMark val="out"/>
        <c:minorTickMark val="none"/>
        <c:tickLblPos val="nextTo"/>
        <c:crossAx val="87510400"/>
        <c:crosses val="autoZero"/>
        <c:crossBetween val="midCat"/>
        <c:majorUnit val="1"/>
      </c:valAx>
      <c:valAx>
        <c:axId val="87510400"/>
        <c:scaling>
          <c:orientation val="minMax"/>
          <c:max val="302"/>
          <c:min val="230"/>
        </c:scaling>
        <c:delete val="0"/>
        <c:axPos val="l"/>
        <c:majorGridlines/>
        <c:minorGridlines/>
        <c:title>
          <c:tx>
            <c:rich>
              <a:bodyPr rot="-5400000" vert="horz"/>
              <a:lstStyle/>
              <a:p>
                <a:pPr>
                  <a:defRPr/>
                </a:pPr>
                <a:r>
                  <a:rPr lang="es-EC"/>
                  <a:t>Temperatura (°C)</a:t>
                </a:r>
              </a:p>
            </c:rich>
          </c:tx>
          <c:layout/>
          <c:overlay val="0"/>
        </c:title>
        <c:numFmt formatCode="General" sourceLinked="1"/>
        <c:majorTickMark val="out"/>
        <c:minorTickMark val="none"/>
        <c:tickLblPos val="nextTo"/>
        <c:crossAx val="87508480"/>
        <c:crosses val="autoZero"/>
        <c:crossBetween val="midCat"/>
        <c:majorUnit val="10"/>
        <c:minorUnit val="10"/>
      </c:valAx>
    </c:plotArea>
    <c:legend>
      <c:legendPos val="r"/>
      <c:legendEntry>
        <c:idx val="1"/>
        <c:delete val="1"/>
      </c:legendEntry>
      <c:layout>
        <c:manualLayout>
          <c:xMode val="edge"/>
          <c:yMode val="edge"/>
          <c:x val="0.57239532486934064"/>
          <c:y val="0.20878300383105769"/>
          <c:w val="0.36927132209896302"/>
          <c:h val="0.51520136626685176"/>
        </c:manualLayout>
      </c:layout>
      <c:overlay val="1"/>
    </c:legend>
    <c:plotVisOnly val="1"/>
    <c:dispBlanksAs val="gap"/>
    <c:showDLblsOverMax val="0"/>
  </c:chart>
  <c:txPr>
    <a:bodyPr/>
    <a:lstStyle/>
    <a:p>
      <a:pPr>
        <a:defRPr sz="11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1"/>
          <c:tx>
            <c:v>Asfalto AC-20</c:v>
          </c:tx>
          <c:spPr>
            <a:ln w="19050">
              <a:solidFill>
                <a:srgbClr val="002060"/>
              </a:solidFill>
              <a:prstDash val="sysDot"/>
            </a:ln>
          </c:spPr>
          <c:marker>
            <c:spPr>
              <a:ln w="19050">
                <a:solidFill>
                  <a:srgbClr val="002060"/>
                </a:solidFill>
                <a:prstDash val="sysDot"/>
              </a:ln>
            </c:spPr>
          </c:marker>
          <c:xVal>
            <c:numRef>
              <c:f>A.Viscosidad!$C$12:$E$12</c:f>
              <c:numCache>
                <c:formatCode>General</c:formatCode>
                <c:ptCount val="3"/>
                <c:pt idx="0">
                  <c:v>80</c:v>
                </c:pt>
                <c:pt idx="1">
                  <c:v>120</c:v>
                </c:pt>
                <c:pt idx="2">
                  <c:v>160</c:v>
                </c:pt>
              </c:numCache>
            </c:numRef>
          </c:xVal>
          <c:yVal>
            <c:numRef>
              <c:f>A.Viscosidad!$C$14:$E$14</c:f>
              <c:numCache>
                <c:formatCode>0.0</c:formatCode>
                <c:ptCount val="3"/>
                <c:pt idx="0" formatCode="General">
                  <c:v>21400</c:v>
                </c:pt>
                <c:pt idx="1">
                  <c:v>842.5</c:v>
                </c:pt>
                <c:pt idx="2">
                  <c:v>140</c:v>
                </c:pt>
              </c:numCache>
            </c:numRef>
          </c:yVal>
          <c:smooth val="1"/>
        </c:ser>
        <c:ser>
          <c:idx val="3"/>
          <c:order val="2"/>
          <c:tx>
            <c:v>0.40%</c:v>
          </c:tx>
          <c:spPr>
            <a:ln w="19050">
              <a:solidFill>
                <a:srgbClr val="FF0000"/>
              </a:solidFill>
            </a:ln>
          </c:spPr>
          <c:marker>
            <c:spPr>
              <a:ln w="19050">
                <a:solidFill>
                  <a:srgbClr val="FF0000"/>
                </a:solidFill>
              </a:ln>
            </c:spPr>
          </c:marker>
          <c:xVal>
            <c:numRef>
              <c:f>A.Viscosidad!$C$12:$E$12</c:f>
              <c:numCache>
                <c:formatCode>General</c:formatCode>
                <c:ptCount val="3"/>
                <c:pt idx="0">
                  <c:v>80</c:v>
                </c:pt>
                <c:pt idx="1">
                  <c:v>120</c:v>
                </c:pt>
                <c:pt idx="2">
                  <c:v>160</c:v>
                </c:pt>
              </c:numCache>
            </c:numRef>
          </c:xVal>
          <c:yVal>
            <c:numRef>
              <c:f>A.Viscosidad!$C$15:$E$15</c:f>
              <c:numCache>
                <c:formatCode>0.0</c:formatCode>
                <c:ptCount val="3"/>
                <c:pt idx="0" formatCode="General">
                  <c:v>19300</c:v>
                </c:pt>
                <c:pt idx="1">
                  <c:v>800</c:v>
                </c:pt>
                <c:pt idx="2">
                  <c:v>130</c:v>
                </c:pt>
              </c:numCache>
            </c:numRef>
          </c:yVal>
          <c:smooth val="1"/>
        </c:ser>
        <c:ser>
          <c:idx val="4"/>
          <c:order val="3"/>
          <c:tx>
            <c:v>0.7</c:v>
          </c:tx>
          <c:spPr>
            <a:ln w="19050">
              <a:prstDash val="dash"/>
            </a:ln>
          </c:spPr>
          <c:marker>
            <c:spPr>
              <a:ln w="19050">
                <a:prstDash val="dash"/>
              </a:ln>
            </c:spPr>
          </c:marker>
          <c:xVal>
            <c:numRef>
              <c:f>A.Viscosidad!$C$12:$E$12</c:f>
              <c:numCache>
                <c:formatCode>General</c:formatCode>
                <c:ptCount val="3"/>
                <c:pt idx="0">
                  <c:v>80</c:v>
                </c:pt>
                <c:pt idx="1">
                  <c:v>120</c:v>
                </c:pt>
                <c:pt idx="2">
                  <c:v>160</c:v>
                </c:pt>
              </c:numCache>
            </c:numRef>
          </c:xVal>
          <c:yVal>
            <c:numRef>
              <c:f>A.Viscosidad!$C$16:$E$16</c:f>
              <c:numCache>
                <c:formatCode>0.0</c:formatCode>
                <c:ptCount val="3"/>
                <c:pt idx="0" formatCode="General">
                  <c:v>18050</c:v>
                </c:pt>
                <c:pt idx="1">
                  <c:v>765</c:v>
                </c:pt>
                <c:pt idx="2">
                  <c:v>125.5</c:v>
                </c:pt>
              </c:numCache>
            </c:numRef>
          </c:yVal>
          <c:smooth val="1"/>
        </c:ser>
        <c:ser>
          <c:idx val="5"/>
          <c:order val="4"/>
          <c:tx>
            <c:v>1%</c:v>
          </c:tx>
          <c:spPr>
            <a:ln w="28575"/>
          </c:spPr>
          <c:marker>
            <c:spPr>
              <a:ln w="28575"/>
            </c:spPr>
          </c:marker>
          <c:xVal>
            <c:numRef>
              <c:f>A.Viscosidad!$C$12:$E$12</c:f>
              <c:numCache>
                <c:formatCode>General</c:formatCode>
                <c:ptCount val="3"/>
                <c:pt idx="0">
                  <c:v>80</c:v>
                </c:pt>
                <c:pt idx="1">
                  <c:v>120</c:v>
                </c:pt>
                <c:pt idx="2">
                  <c:v>160</c:v>
                </c:pt>
              </c:numCache>
            </c:numRef>
          </c:xVal>
          <c:yVal>
            <c:numRef>
              <c:f>A.Viscosidad!$C$17:$E$17</c:f>
              <c:numCache>
                <c:formatCode>0.0</c:formatCode>
                <c:ptCount val="3"/>
                <c:pt idx="0" formatCode="General">
                  <c:v>17350</c:v>
                </c:pt>
                <c:pt idx="1">
                  <c:v>695</c:v>
                </c:pt>
                <c:pt idx="2">
                  <c:v>108</c:v>
                </c:pt>
              </c:numCache>
            </c:numRef>
          </c:yVal>
          <c:smooth val="1"/>
        </c:ser>
        <c:ser>
          <c:idx val="6"/>
          <c:order val="5"/>
          <c:tx>
            <c:v>2</c:v>
          </c:tx>
          <c:spPr>
            <a:ln w="19050"/>
          </c:spPr>
          <c:marker>
            <c:spPr>
              <a:solidFill>
                <a:srgbClr val="00B050"/>
              </a:solidFill>
              <a:ln w="19050"/>
            </c:spPr>
          </c:marker>
          <c:dPt>
            <c:idx val="1"/>
            <c:marker>
              <c:spPr>
                <a:solidFill>
                  <a:srgbClr val="00B050"/>
                </a:solidFill>
                <a:ln w="28575">
                  <a:solidFill>
                    <a:srgbClr val="00B050"/>
                  </a:solidFill>
                  <a:prstDash val="dashDot"/>
                </a:ln>
              </c:spPr>
            </c:marker>
            <c:bubble3D val="0"/>
            <c:spPr>
              <a:ln w="28575">
                <a:solidFill>
                  <a:srgbClr val="00B050"/>
                </a:solidFill>
                <a:prstDash val="dashDot"/>
              </a:ln>
            </c:spPr>
          </c:dPt>
          <c:dPt>
            <c:idx val="2"/>
            <c:marker>
              <c:spPr>
                <a:solidFill>
                  <a:srgbClr val="00B050"/>
                </a:solidFill>
                <a:ln w="28575">
                  <a:solidFill>
                    <a:srgbClr val="00B050"/>
                  </a:solidFill>
                  <a:prstDash val="dashDot"/>
                </a:ln>
              </c:spPr>
            </c:marker>
            <c:bubble3D val="0"/>
            <c:spPr>
              <a:ln w="28575">
                <a:solidFill>
                  <a:srgbClr val="00B050"/>
                </a:solidFill>
                <a:prstDash val="dashDot"/>
              </a:ln>
            </c:spPr>
          </c:dPt>
          <c:xVal>
            <c:numRef>
              <c:f>A.Viscosidad!$C$12:$E$12</c:f>
              <c:numCache>
                <c:formatCode>General</c:formatCode>
                <c:ptCount val="3"/>
                <c:pt idx="0">
                  <c:v>80</c:v>
                </c:pt>
                <c:pt idx="1">
                  <c:v>120</c:v>
                </c:pt>
                <c:pt idx="2">
                  <c:v>160</c:v>
                </c:pt>
              </c:numCache>
            </c:numRef>
          </c:xVal>
          <c:yVal>
            <c:numRef>
              <c:f>A.Viscosidad!$C$18:$E$18</c:f>
              <c:numCache>
                <c:formatCode>0.0</c:formatCode>
                <c:ptCount val="3"/>
                <c:pt idx="0" formatCode="General">
                  <c:v>14067</c:v>
                </c:pt>
                <c:pt idx="1">
                  <c:v>596</c:v>
                </c:pt>
                <c:pt idx="2">
                  <c:v>99</c:v>
                </c:pt>
              </c:numCache>
            </c:numRef>
          </c:yVal>
          <c:smooth val="1"/>
        </c:ser>
        <c:dLbls>
          <c:showLegendKey val="0"/>
          <c:showVal val="0"/>
          <c:showCatName val="0"/>
          <c:showSerName val="0"/>
          <c:showPercent val="0"/>
          <c:showBubbleSize val="0"/>
        </c:dLbls>
        <c:axId val="105791872"/>
        <c:axId val="105793792"/>
      </c:scatterChart>
      <c:scatterChart>
        <c:scatterStyle val="lineMarker"/>
        <c:varyColors val="0"/>
        <c:ser>
          <c:idx val="1"/>
          <c:order val="0"/>
          <c:tx>
            <c:v>Temp.mezcla 1</c:v>
          </c:tx>
          <c:spPr>
            <a:ln w="25400" cap="flat" cmpd="sng" algn="ctr">
              <a:solidFill>
                <a:schemeClr val="dk1"/>
              </a:solidFill>
              <a:prstDash val="lgDash"/>
            </a:ln>
            <a:effectLst/>
          </c:spPr>
          <c:marker>
            <c:symbol val="none"/>
          </c:marker>
          <c:xVal>
            <c:numRef>
              <c:f>A.Viscosidad!$K$11:$K$12</c:f>
              <c:numCache>
                <c:formatCode>General</c:formatCode>
                <c:ptCount val="2"/>
                <c:pt idx="0">
                  <c:v>0</c:v>
                </c:pt>
                <c:pt idx="1">
                  <c:v>180</c:v>
                </c:pt>
              </c:numCache>
            </c:numRef>
          </c:xVal>
          <c:yVal>
            <c:numRef>
              <c:f>A.Viscosidad!$L$11:$L$12</c:f>
              <c:numCache>
                <c:formatCode>General</c:formatCode>
                <c:ptCount val="2"/>
                <c:pt idx="0">
                  <c:v>190</c:v>
                </c:pt>
                <c:pt idx="1">
                  <c:v>190</c:v>
                </c:pt>
              </c:numCache>
            </c:numRef>
          </c:yVal>
          <c:smooth val="0"/>
        </c:ser>
        <c:ser>
          <c:idx val="7"/>
          <c:order val="6"/>
          <c:tx>
            <c:v>Temp.mezcla 2</c:v>
          </c:tx>
          <c:spPr>
            <a:ln w="25400" cap="flat" cmpd="sng" algn="ctr">
              <a:solidFill>
                <a:schemeClr val="dk1"/>
              </a:solidFill>
              <a:prstDash val="dash"/>
            </a:ln>
            <a:effectLst/>
          </c:spPr>
          <c:marker>
            <c:symbol val="none"/>
          </c:marker>
          <c:xVal>
            <c:numRef>
              <c:f>A.Viscosidad!$N$11:$N$12</c:f>
              <c:numCache>
                <c:formatCode>General</c:formatCode>
                <c:ptCount val="2"/>
                <c:pt idx="0">
                  <c:v>0</c:v>
                </c:pt>
                <c:pt idx="1">
                  <c:v>180</c:v>
                </c:pt>
              </c:numCache>
            </c:numRef>
          </c:xVal>
          <c:yVal>
            <c:numRef>
              <c:f>A.Viscosidad!$O$11:$O$12</c:f>
              <c:numCache>
                <c:formatCode>General</c:formatCode>
                <c:ptCount val="2"/>
                <c:pt idx="0">
                  <c:v>150</c:v>
                </c:pt>
                <c:pt idx="1">
                  <c:v>150</c:v>
                </c:pt>
              </c:numCache>
            </c:numRef>
          </c:yVal>
          <c:smooth val="0"/>
        </c:ser>
        <c:ser>
          <c:idx val="8"/>
          <c:order val="7"/>
          <c:tx>
            <c:v>Temp.compactacion 1</c:v>
          </c:tx>
          <c:spPr>
            <a:ln w="38100" cap="flat" cmpd="sng" algn="ctr">
              <a:solidFill>
                <a:schemeClr val="dk1"/>
              </a:solidFill>
              <a:prstDash val="solid"/>
            </a:ln>
            <a:effectLst/>
          </c:spPr>
          <c:marker>
            <c:symbol val="none"/>
          </c:marker>
          <c:xVal>
            <c:numRef>
              <c:f>A.Viscosidad!$K$16:$K$17</c:f>
              <c:numCache>
                <c:formatCode>General</c:formatCode>
                <c:ptCount val="2"/>
                <c:pt idx="0">
                  <c:v>0</c:v>
                </c:pt>
                <c:pt idx="1">
                  <c:v>180</c:v>
                </c:pt>
              </c:numCache>
            </c:numRef>
          </c:xVal>
          <c:yVal>
            <c:numRef>
              <c:f>A.Viscosidad!$L$16:$L$17</c:f>
              <c:numCache>
                <c:formatCode>0.0</c:formatCode>
                <c:ptCount val="2"/>
                <c:pt idx="0">
                  <c:v>310</c:v>
                </c:pt>
                <c:pt idx="1">
                  <c:v>310</c:v>
                </c:pt>
              </c:numCache>
            </c:numRef>
          </c:yVal>
          <c:smooth val="0"/>
        </c:ser>
        <c:ser>
          <c:idx val="9"/>
          <c:order val="8"/>
          <c:tx>
            <c:v>Temp.compactación 2</c:v>
          </c:tx>
          <c:spPr>
            <a:ln w="25400" cap="flat" cmpd="sng" algn="ctr">
              <a:solidFill>
                <a:schemeClr val="dk1"/>
              </a:solidFill>
              <a:prstDash val="solid"/>
            </a:ln>
            <a:effectLst/>
          </c:spPr>
          <c:marker>
            <c:symbol val="none"/>
          </c:marker>
          <c:xVal>
            <c:numRef>
              <c:f>A.Viscosidad!$N$16:$N$17</c:f>
              <c:numCache>
                <c:formatCode>General</c:formatCode>
                <c:ptCount val="2"/>
                <c:pt idx="0">
                  <c:v>0</c:v>
                </c:pt>
                <c:pt idx="1">
                  <c:v>180</c:v>
                </c:pt>
              </c:numCache>
            </c:numRef>
          </c:xVal>
          <c:yVal>
            <c:numRef>
              <c:f>A.Viscosidad!$O$16:$O$17</c:f>
              <c:numCache>
                <c:formatCode>0</c:formatCode>
                <c:ptCount val="2"/>
                <c:pt idx="0">
                  <c:v>250</c:v>
                </c:pt>
                <c:pt idx="1">
                  <c:v>250</c:v>
                </c:pt>
              </c:numCache>
            </c:numRef>
          </c:yVal>
          <c:smooth val="0"/>
        </c:ser>
        <c:dLbls>
          <c:showLegendKey val="0"/>
          <c:showVal val="0"/>
          <c:showCatName val="0"/>
          <c:showSerName val="0"/>
          <c:showPercent val="0"/>
          <c:showBubbleSize val="0"/>
        </c:dLbls>
        <c:axId val="105791872"/>
        <c:axId val="105793792"/>
      </c:scatterChart>
      <c:valAx>
        <c:axId val="105791872"/>
        <c:scaling>
          <c:orientation val="minMax"/>
          <c:max val="170"/>
          <c:min val="80"/>
        </c:scaling>
        <c:delete val="0"/>
        <c:axPos val="b"/>
        <c:minorGridlines/>
        <c:title>
          <c:tx>
            <c:rich>
              <a:bodyPr/>
              <a:lstStyle/>
              <a:p>
                <a:pPr>
                  <a:defRPr/>
                </a:pPr>
                <a:r>
                  <a:rPr lang="es-EC"/>
                  <a:t>Temperatura (°C)</a:t>
                </a:r>
              </a:p>
            </c:rich>
          </c:tx>
          <c:layout/>
          <c:overlay val="0"/>
        </c:title>
        <c:numFmt formatCode="General" sourceLinked="1"/>
        <c:majorTickMark val="out"/>
        <c:minorTickMark val="none"/>
        <c:tickLblPos val="nextTo"/>
        <c:crossAx val="105793792"/>
        <c:crosses val="autoZero"/>
        <c:crossBetween val="midCat"/>
        <c:majorUnit val="10"/>
      </c:valAx>
      <c:valAx>
        <c:axId val="105793792"/>
        <c:scaling>
          <c:logBase val="10"/>
          <c:orientation val="minMax"/>
          <c:max val="100000"/>
          <c:min val="100"/>
        </c:scaling>
        <c:delete val="0"/>
        <c:axPos val="l"/>
        <c:majorGridlines/>
        <c:minorGridlines/>
        <c:title>
          <c:tx>
            <c:rich>
              <a:bodyPr rot="-5400000" vert="horz"/>
              <a:lstStyle/>
              <a:p>
                <a:pPr>
                  <a:defRPr/>
                </a:pPr>
                <a:r>
                  <a:rPr lang="es-EC"/>
                  <a:t>Viscosidad(Cp)</a:t>
                </a:r>
              </a:p>
            </c:rich>
          </c:tx>
          <c:layout/>
          <c:overlay val="0"/>
        </c:title>
        <c:numFmt formatCode="General" sourceLinked="1"/>
        <c:majorTickMark val="out"/>
        <c:minorTickMark val="none"/>
        <c:tickLblPos val="nextTo"/>
        <c:crossAx val="105791872"/>
        <c:crosses val="autoZero"/>
        <c:crossBetween val="midCat"/>
      </c:valAx>
    </c:plotArea>
    <c:legend>
      <c:legendPos val="r"/>
      <c:layout>
        <c:manualLayout>
          <c:xMode val="edge"/>
          <c:yMode val="edge"/>
          <c:x val="0.71566861052173791"/>
          <c:y val="5.257295593847118E-2"/>
          <c:w val="0.24588928368406249"/>
          <c:h val="0.54579526468684614"/>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Temperatura Mezcla</c:v>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dLbls>
            <c:dLblPos val="t"/>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A.Viscosidad!$E$24:$E$28</c:f>
              <c:numCache>
                <c:formatCode>General</c:formatCode>
                <c:ptCount val="5"/>
                <c:pt idx="0">
                  <c:v>156</c:v>
                </c:pt>
                <c:pt idx="1">
                  <c:v>153.5</c:v>
                </c:pt>
                <c:pt idx="2">
                  <c:v>152.5</c:v>
                </c:pt>
                <c:pt idx="3">
                  <c:v>149</c:v>
                </c:pt>
                <c:pt idx="4">
                  <c:v>146</c:v>
                </c:pt>
              </c:numCache>
            </c:numRef>
          </c:yVal>
          <c:smooth val="1"/>
        </c:ser>
        <c:ser>
          <c:idx val="1"/>
          <c:order val="1"/>
          <c:tx>
            <c:v>Temperatura Compactación</c:v>
          </c:tx>
          <c:spPr>
            <a:ln w="25400" cap="flat" cmpd="sng" algn="ctr">
              <a:solidFill>
                <a:schemeClr val="accent3"/>
              </a:solidFill>
              <a:prstDash val="solid"/>
            </a:ln>
            <a:effectLst/>
          </c:spPr>
          <c:marker>
            <c:spPr>
              <a:solidFill>
                <a:schemeClr val="lt1"/>
              </a:solidFill>
              <a:ln w="25400" cap="flat" cmpd="sng" algn="ctr">
                <a:solidFill>
                  <a:schemeClr val="accent3"/>
                </a:solidFill>
                <a:prstDash val="solid"/>
              </a:ln>
              <a:effectLst/>
            </c:spPr>
          </c:marker>
          <c:dLbls>
            <c:dLblPos val="t"/>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A.Viscosidad!$E$34:$E$38</c:f>
              <c:numCache>
                <c:formatCode>General</c:formatCode>
                <c:ptCount val="5"/>
                <c:pt idx="0">
                  <c:v>143</c:v>
                </c:pt>
                <c:pt idx="1">
                  <c:v>141.5</c:v>
                </c:pt>
                <c:pt idx="2">
                  <c:v>140.5</c:v>
                </c:pt>
                <c:pt idx="3">
                  <c:v>137</c:v>
                </c:pt>
                <c:pt idx="4">
                  <c:v>134.5</c:v>
                </c:pt>
              </c:numCache>
            </c:numRef>
          </c:yVal>
          <c:smooth val="1"/>
        </c:ser>
        <c:dLbls>
          <c:showLegendKey val="0"/>
          <c:showVal val="0"/>
          <c:showCatName val="0"/>
          <c:showSerName val="0"/>
          <c:showPercent val="0"/>
          <c:showBubbleSize val="0"/>
        </c:dLbls>
        <c:axId val="105829888"/>
        <c:axId val="105831808"/>
      </c:scatterChart>
      <c:valAx>
        <c:axId val="105829888"/>
        <c:scaling>
          <c:orientation val="minMax"/>
          <c:max val="2.0000000000000004E-2"/>
        </c:scaling>
        <c:delete val="0"/>
        <c:axPos val="b"/>
        <c:minorGridlines/>
        <c:title>
          <c:tx>
            <c:rich>
              <a:bodyPr/>
              <a:lstStyle/>
              <a:p>
                <a:pPr>
                  <a:defRPr/>
                </a:pPr>
                <a:r>
                  <a:rPr lang="es-EC"/>
                  <a:t>%ACP</a:t>
                </a:r>
              </a:p>
            </c:rich>
          </c:tx>
          <c:layout/>
          <c:overlay val="0"/>
        </c:title>
        <c:numFmt formatCode="0.0%" sourceLinked="0"/>
        <c:majorTickMark val="out"/>
        <c:minorTickMark val="none"/>
        <c:tickLblPos val="nextTo"/>
        <c:crossAx val="105831808"/>
        <c:crosses val="autoZero"/>
        <c:crossBetween val="midCat"/>
      </c:valAx>
      <c:valAx>
        <c:axId val="105831808"/>
        <c:scaling>
          <c:orientation val="minMax"/>
        </c:scaling>
        <c:delete val="0"/>
        <c:axPos val="l"/>
        <c:majorGridlines/>
        <c:title>
          <c:tx>
            <c:rich>
              <a:bodyPr rot="-5400000" vert="horz"/>
              <a:lstStyle/>
              <a:p>
                <a:pPr>
                  <a:defRPr/>
                </a:pPr>
                <a:r>
                  <a:rPr lang="es-EC"/>
                  <a:t>Temperatura (°C)</a:t>
                </a:r>
              </a:p>
            </c:rich>
          </c:tx>
          <c:layout/>
          <c:overlay val="0"/>
        </c:title>
        <c:numFmt formatCode="General" sourceLinked="1"/>
        <c:majorTickMark val="out"/>
        <c:minorTickMark val="none"/>
        <c:tickLblPos val="nextTo"/>
        <c:crossAx val="105829888"/>
        <c:crosses val="autoZero"/>
        <c:crossBetween val="midCat"/>
      </c:valAx>
    </c:plotArea>
    <c:legend>
      <c:legendPos val="r"/>
      <c:layout>
        <c:manualLayout>
          <c:xMode val="edge"/>
          <c:yMode val="edge"/>
          <c:x val="0.63256846019247592"/>
          <c:y val="6.8676727909011387E-2"/>
          <c:w val="0.31743153980752403"/>
          <c:h val="0.27931321084864391"/>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Variación Mezcla</c:v>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dLbls>
            <c:dLblPos val="t"/>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A.Viscosidad!$F$24:$F$28</c:f>
              <c:numCache>
                <c:formatCode>General</c:formatCode>
                <c:ptCount val="5"/>
                <c:pt idx="0">
                  <c:v>0</c:v>
                </c:pt>
                <c:pt idx="1">
                  <c:v>2.5</c:v>
                </c:pt>
                <c:pt idx="2">
                  <c:v>3.5</c:v>
                </c:pt>
                <c:pt idx="3">
                  <c:v>7</c:v>
                </c:pt>
                <c:pt idx="4">
                  <c:v>10</c:v>
                </c:pt>
              </c:numCache>
            </c:numRef>
          </c:yVal>
          <c:smooth val="1"/>
        </c:ser>
        <c:ser>
          <c:idx val="1"/>
          <c:order val="1"/>
          <c:tx>
            <c:v>Variación Compactación</c:v>
          </c:tx>
          <c:spPr>
            <a:ln w="25400" cap="flat" cmpd="sng" algn="ctr">
              <a:solidFill>
                <a:schemeClr val="accent3">
                  <a:shade val="50000"/>
                </a:schemeClr>
              </a:solidFill>
              <a:prstDash val="solid"/>
            </a:ln>
            <a:effectLst/>
          </c:spPr>
          <c:marker>
            <c:spPr>
              <a:solidFill>
                <a:schemeClr val="accent3"/>
              </a:solidFill>
              <a:ln w="25400" cap="flat" cmpd="sng" algn="ctr">
                <a:solidFill>
                  <a:schemeClr val="accent3">
                    <a:shade val="50000"/>
                  </a:schemeClr>
                </a:solidFill>
                <a:prstDash val="solid"/>
              </a:ln>
              <a:effectLst/>
            </c:spPr>
          </c:marker>
          <c:dLbls>
            <c:dLblPos val="r"/>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A.Viscosidad!$F$34:$F$38</c:f>
              <c:numCache>
                <c:formatCode>General</c:formatCode>
                <c:ptCount val="5"/>
                <c:pt idx="0">
                  <c:v>0</c:v>
                </c:pt>
                <c:pt idx="1">
                  <c:v>1.5</c:v>
                </c:pt>
                <c:pt idx="2">
                  <c:v>2.5</c:v>
                </c:pt>
                <c:pt idx="3">
                  <c:v>6</c:v>
                </c:pt>
                <c:pt idx="4">
                  <c:v>8.5</c:v>
                </c:pt>
              </c:numCache>
            </c:numRef>
          </c:yVal>
          <c:smooth val="1"/>
        </c:ser>
        <c:dLbls>
          <c:showLegendKey val="0"/>
          <c:showVal val="0"/>
          <c:showCatName val="0"/>
          <c:showSerName val="0"/>
          <c:showPercent val="0"/>
          <c:showBubbleSize val="0"/>
        </c:dLbls>
        <c:axId val="105878656"/>
        <c:axId val="105880576"/>
      </c:scatterChart>
      <c:valAx>
        <c:axId val="105878656"/>
        <c:scaling>
          <c:orientation val="minMax"/>
          <c:max val="2.0000000000000004E-2"/>
        </c:scaling>
        <c:delete val="0"/>
        <c:axPos val="b"/>
        <c:minorGridlines/>
        <c:title>
          <c:tx>
            <c:rich>
              <a:bodyPr/>
              <a:lstStyle/>
              <a:p>
                <a:pPr>
                  <a:defRPr/>
                </a:pPr>
                <a:r>
                  <a:rPr lang="es-EC"/>
                  <a:t>%ACP</a:t>
                </a:r>
              </a:p>
            </c:rich>
          </c:tx>
          <c:layout/>
          <c:overlay val="0"/>
        </c:title>
        <c:numFmt formatCode="0.0%" sourceLinked="0"/>
        <c:majorTickMark val="out"/>
        <c:minorTickMark val="none"/>
        <c:tickLblPos val="nextTo"/>
        <c:crossAx val="105880576"/>
        <c:crosses val="autoZero"/>
        <c:crossBetween val="midCat"/>
      </c:valAx>
      <c:valAx>
        <c:axId val="105880576"/>
        <c:scaling>
          <c:orientation val="minMax"/>
        </c:scaling>
        <c:delete val="0"/>
        <c:axPos val="l"/>
        <c:majorGridlines/>
        <c:title>
          <c:tx>
            <c:rich>
              <a:bodyPr rot="-5400000" vert="horz"/>
              <a:lstStyle/>
              <a:p>
                <a:pPr>
                  <a:defRPr/>
                </a:pPr>
                <a:r>
                  <a:rPr lang="es-EC"/>
                  <a:t>Disminución Temperatura (°C)</a:t>
                </a:r>
              </a:p>
            </c:rich>
          </c:tx>
          <c:layout/>
          <c:overlay val="0"/>
        </c:title>
        <c:numFmt formatCode="General" sourceLinked="1"/>
        <c:majorTickMark val="out"/>
        <c:minorTickMark val="none"/>
        <c:tickLblPos val="nextTo"/>
        <c:crossAx val="105878656"/>
        <c:crosses val="autoZero"/>
        <c:crossBetween val="midCat"/>
      </c:valAx>
    </c:plotArea>
    <c:legend>
      <c:legendPos val="r"/>
      <c:layout>
        <c:manualLayout>
          <c:xMode val="edge"/>
          <c:yMode val="edge"/>
          <c:x val="0.15756846019247595"/>
          <c:y val="6.8676727909011373E-2"/>
          <c:w val="0.31743153980752403"/>
          <c:h val="0.27931321084864391"/>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Variación Mezcla</c:v>
          </c:tx>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dLbls>
            <c:dLblPos val="t"/>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A.Viscosidad!$G$24:$G$28</c:f>
              <c:numCache>
                <c:formatCode>0.0</c:formatCode>
                <c:ptCount val="5"/>
                <c:pt idx="0">
                  <c:v>0</c:v>
                </c:pt>
                <c:pt idx="1">
                  <c:v>1.6025641025641022</c:v>
                </c:pt>
                <c:pt idx="2">
                  <c:v>2.2435897435897374</c:v>
                </c:pt>
                <c:pt idx="3">
                  <c:v>4.487179487179489</c:v>
                </c:pt>
                <c:pt idx="4">
                  <c:v>6.4102564102564088</c:v>
                </c:pt>
              </c:numCache>
            </c:numRef>
          </c:yVal>
          <c:smooth val="1"/>
        </c:ser>
        <c:ser>
          <c:idx val="1"/>
          <c:order val="1"/>
          <c:tx>
            <c:v>Variación Compactación</c:v>
          </c:tx>
          <c:spPr>
            <a:ln w="25400" cap="flat" cmpd="sng" algn="ctr">
              <a:solidFill>
                <a:schemeClr val="accent3">
                  <a:shade val="50000"/>
                </a:schemeClr>
              </a:solidFill>
              <a:prstDash val="solid"/>
            </a:ln>
            <a:effectLst/>
          </c:spPr>
          <c:marker>
            <c:spPr>
              <a:solidFill>
                <a:schemeClr val="accent3"/>
              </a:solidFill>
              <a:ln w="25400" cap="flat" cmpd="sng" algn="ctr">
                <a:solidFill>
                  <a:schemeClr val="accent3">
                    <a:shade val="50000"/>
                  </a:schemeClr>
                </a:solidFill>
                <a:prstDash val="solid"/>
              </a:ln>
              <a:effectLst/>
            </c:spPr>
          </c:marker>
          <c:dLbls>
            <c:dLblPos val="r"/>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A.Viscosidad!$G$34:$G$38</c:f>
              <c:numCache>
                <c:formatCode>0.0</c:formatCode>
                <c:ptCount val="5"/>
                <c:pt idx="0">
                  <c:v>0</c:v>
                </c:pt>
                <c:pt idx="1">
                  <c:v>1.0489510489510536</c:v>
                </c:pt>
                <c:pt idx="2">
                  <c:v>1.7482517482517466</c:v>
                </c:pt>
                <c:pt idx="3">
                  <c:v>4.1958041958042003</c:v>
                </c:pt>
                <c:pt idx="4">
                  <c:v>5.9440559440559468</c:v>
                </c:pt>
              </c:numCache>
            </c:numRef>
          </c:yVal>
          <c:smooth val="1"/>
        </c:ser>
        <c:dLbls>
          <c:showLegendKey val="0"/>
          <c:showVal val="0"/>
          <c:showCatName val="0"/>
          <c:showSerName val="0"/>
          <c:showPercent val="0"/>
          <c:showBubbleSize val="0"/>
        </c:dLbls>
        <c:axId val="105931520"/>
        <c:axId val="105933440"/>
      </c:scatterChart>
      <c:valAx>
        <c:axId val="105931520"/>
        <c:scaling>
          <c:orientation val="minMax"/>
          <c:max val="2.0000000000000004E-2"/>
        </c:scaling>
        <c:delete val="0"/>
        <c:axPos val="b"/>
        <c:minorGridlines/>
        <c:title>
          <c:tx>
            <c:rich>
              <a:bodyPr/>
              <a:lstStyle/>
              <a:p>
                <a:pPr>
                  <a:defRPr/>
                </a:pPr>
                <a:r>
                  <a:rPr lang="es-EC"/>
                  <a:t>%ACP</a:t>
                </a:r>
              </a:p>
            </c:rich>
          </c:tx>
          <c:layout/>
          <c:overlay val="0"/>
        </c:title>
        <c:numFmt formatCode="0.0%" sourceLinked="0"/>
        <c:majorTickMark val="out"/>
        <c:minorTickMark val="none"/>
        <c:tickLblPos val="nextTo"/>
        <c:crossAx val="105933440"/>
        <c:crosses val="autoZero"/>
        <c:crossBetween val="midCat"/>
      </c:valAx>
      <c:valAx>
        <c:axId val="105933440"/>
        <c:scaling>
          <c:orientation val="minMax"/>
        </c:scaling>
        <c:delete val="0"/>
        <c:axPos val="l"/>
        <c:majorGridlines/>
        <c:title>
          <c:tx>
            <c:rich>
              <a:bodyPr rot="-5400000" vert="horz"/>
              <a:lstStyle/>
              <a:p>
                <a:pPr>
                  <a:defRPr/>
                </a:pPr>
                <a:r>
                  <a:rPr lang="es-EC"/>
                  <a:t>Variación Temperatura (%)</a:t>
                </a:r>
              </a:p>
            </c:rich>
          </c:tx>
          <c:layout/>
          <c:overlay val="0"/>
        </c:title>
        <c:numFmt formatCode="General" sourceLinked="0"/>
        <c:majorTickMark val="out"/>
        <c:minorTickMark val="none"/>
        <c:tickLblPos val="nextTo"/>
        <c:crossAx val="105931520"/>
        <c:crosses val="autoZero"/>
        <c:crossBetween val="midCat"/>
      </c:valAx>
    </c:plotArea>
    <c:legend>
      <c:legendPos val="r"/>
      <c:layout>
        <c:manualLayout>
          <c:xMode val="edge"/>
          <c:yMode val="edge"/>
          <c:x val="0.15756846019247595"/>
          <c:y val="6.8676727909011373E-2"/>
          <c:w val="0.31743153980752403"/>
          <c:h val="0.27931321084864391"/>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Penetraciones</c:v>
          </c:tx>
          <c:spPr>
            <a:ln w="25400" cap="flat" cmpd="sng" algn="ctr">
              <a:solidFill>
                <a:schemeClr val="accent4"/>
              </a:solidFill>
              <a:prstDash val="solid"/>
            </a:ln>
            <a:effectLst/>
          </c:spPr>
          <c:marker>
            <c:spPr>
              <a:solidFill>
                <a:schemeClr val="lt1"/>
              </a:solidFill>
              <a:ln w="25400" cap="flat" cmpd="sng" algn="ctr">
                <a:solidFill>
                  <a:schemeClr val="accent4"/>
                </a:solidFill>
                <a:prstDash val="solid"/>
              </a:ln>
              <a:effectLst/>
            </c:spPr>
          </c:marker>
          <c:dLbls>
            <c:dLblPos val="t"/>
            <c:showLegendKey val="0"/>
            <c:showVal val="1"/>
            <c:showCatName val="0"/>
            <c:showSerName val="0"/>
            <c:showPercent val="0"/>
            <c:showBubbleSize val="0"/>
            <c:showLeaderLines val="0"/>
          </c:dLbls>
          <c:xVal>
            <c:numRef>
              <c:f>'R.A.R'!$B$5:$B$7</c:f>
              <c:numCache>
                <c:formatCode>0.0%</c:formatCode>
                <c:ptCount val="3"/>
                <c:pt idx="0">
                  <c:v>0</c:v>
                </c:pt>
                <c:pt idx="1">
                  <c:v>0.01</c:v>
                </c:pt>
                <c:pt idx="2">
                  <c:v>0.02</c:v>
                </c:pt>
              </c:numCache>
            </c:numRef>
          </c:xVal>
          <c:yVal>
            <c:numRef>
              <c:f>'R.A.R'!$C$5:$C$7</c:f>
              <c:numCache>
                <c:formatCode>0</c:formatCode>
                <c:ptCount val="3"/>
                <c:pt idx="0">
                  <c:v>61</c:v>
                </c:pt>
                <c:pt idx="1">
                  <c:v>71</c:v>
                </c:pt>
                <c:pt idx="2">
                  <c:v>101</c:v>
                </c:pt>
              </c:numCache>
            </c:numRef>
          </c:yVal>
          <c:smooth val="1"/>
        </c:ser>
        <c:dLbls>
          <c:showLegendKey val="0"/>
          <c:showVal val="0"/>
          <c:showCatName val="0"/>
          <c:showSerName val="0"/>
          <c:showPercent val="0"/>
          <c:showBubbleSize val="0"/>
        </c:dLbls>
        <c:axId val="105973632"/>
        <c:axId val="105988096"/>
      </c:scatterChart>
      <c:scatterChart>
        <c:scatterStyle val="lineMarker"/>
        <c:varyColors val="0"/>
        <c:ser>
          <c:idx val="1"/>
          <c:order val="1"/>
          <c:tx>
            <c:v>Limite Inferior</c:v>
          </c:tx>
          <c:spPr>
            <a:ln w="57150">
              <a:prstDash val="dash"/>
            </a:ln>
          </c:spPr>
          <c:marker>
            <c:symbol val="none"/>
          </c:marker>
          <c:xVal>
            <c:numRef>
              <c:f>'10'!$L$27:$L$28</c:f>
              <c:numCache>
                <c:formatCode>General</c:formatCode>
                <c:ptCount val="2"/>
                <c:pt idx="0">
                  <c:v>0</c:v>
                </c:pt>
                <c:pt idx="1">
                  <c:v>3</c:v>
                </c:pt>
              </c:numCache>
            </c:numRef>
          </c:xVal>
          <c:yVal>
            <c:numRef>
              <c:f>'10'!$M$27:$M$28</c:f>
              <c:numCache>
                <c:formatCode>General</c:formatCode>
                <c:ptCount val="2"/>
                <c:pt idx="0">
                  <c:v>60</c:v>
                </c:pt>
                <c:pt idx="1">
                  <c:v>60</c:v>
                </c:pt>
              </c:numCache>
            </c:numRef>
          </c:yVal>
          <c:smooth val="0"/>
        </c:ser>
        <c:ser>
          <c:idx val="2"/>
          <c:order val="2"/>
          <c:tx>
            <c:v>Limite Superior</c:v>
          </c:tx>
          <c:spPr>
            <a:ln w="38100">
              <a:solidFill>
                <a:srgbClr val="002060"/>
              </a:solidFill>
              <a:prstDash val="dash"/>
            </a:ln>
          </c:spPr>
          <c:marker>
            <c:symbol val="none"/>
          </c:marker>
          <c:xVal>
            <c:numRef>
              <c:f>'10'!$L$29:$L$30</c:f>
              <c:numCache>
                <c:formatCode>General</c:formatCode>
                <c:ptCount val="2"/>
                <c:pt idx="0">
                  <c:v>0</c:v>
                </c:pt>
                <c:pt idx="1">
                  <c:v>3</c:v>
                </c:pt>
              </c:numCache>
            </c:numRef>
          </c:xVal>
          <c:yVal>
            <c:numRef>
              <c:f>'10'!$M$29:$M$30</c:f>
              <c:numCache>
                <c:formatCode>General</c:formatCode>
                <c:ptCount val="2"/>
                <c:pt idx="0">
                  <c:v>70</c:v>
                </c:pt>
                <c:pt idx="1">
                  <c:v>70</c:v>
                </c:pt>
              </c:numCache>
            </c:numRef>
          </c:yVal>
          <c:smooth val="0"/>
        </c:ser>
        <c:dLbls>
          <c:showLegendKey val="0"/>
          <c:showVal val="0"/>
          <c:showCatName val="0"/>
          <c:showSerName val="0"/>
          <c:showPercent val="0"/>
          <c:showBubbleSize val="0"/>
        </c:dLbls>
        <c:axId val="105973632"/>
        <c:axId val="105988096"/>
      </c:scatterChart>
      <c:valAx>
        <c:axId val="105973632"/>
        <c:scaling>
          <c:orientation val="minMax"/>
          <c:max val="2.0000000000000004E-2"/>
          <c:min val="0"/>
        </c:scaling>
        <c:delete val="0"/>
        <c:axPos val="b"/>
        <c:minorGridlines/>
        <c:title>
          <c:tx>
            <c:rich>
              <a:bodyPr/>
              <a:lstStyle/>
              <a:p>
                <a:pPr>
                  <a:defRPr/>
                </a:pPr>
                <a:r>
                  <a:rPr lang="es-EC"/>
                  <a:t>% ACP</a:t>
                </a:r>
              </a:p>
            </c:rich>
          </c:tx>
          <c:layout>
            <c:manualLayout>
              <c:xMode val="edge"/>
              <c:yMode val="edge"/>
              <c:x val="0.49819363204930978"/>
              <c:y val="0.92165905668562931"/>
            </c:manualLayout>
          </c:layout>
          <c:overlay val="0"/>
        </c:title>
        <c:numFmt formatCode="0%" sourceLinked="0"/>
        <c:majorTickMark val="out"/>
        <c:minorTickMark val="none"/>
        <c:tickLblPos val="nextTo"/>
        <c:crossAx val="105988096"/>
        <c:crosses val="autoZero"/>
        <c:crossBetween val="midCat"/>
        <c:majorUnit val="1.0000000000000002E-2"/>
      </c:valAx>
      <c:valAx>
        <c:axId val="105988096"/>
        <c:scaling>
          <c:orientation val="minMax"/>
          <c:max val="110"/>
          <c:min val="60"/>
        </c:scaling>
        <c:delete val="0"/>
        <c:axPos val="l"/>
        <c:majorGridlines/>
        <c:title>
          <c:tx>
            <c:rich>
              <a:bodyPr rot="-5400000" vert="horz"/>
              <a:lstStyle/>
              <a:p>
                <a:pPr>
                  <a:defRPr/>
                </a:pPr>
                <a:r>
                  <a:rPr lang="es-EC"/>
                  <a:t>Penetración (mm/10)</a:t>
                </a:r>
              </a:p>
            </c:rich>
          </c:tx>
          <c:layout/>
          <c:overlay val="0"/>
        </c:title>
        <c:numFmt formatCode="0" sourceLinked="1"/>
        <c:majorTickMark val="out"/>
        <c:minorTickMark val="none"/>
        <c:tickLblPos val="nextTo"/>
        <c:crossAx val="105973632"/>
        <c:crosses val="autoZero"/>
        <c:crossBetween val="midCat"/>
        <c:majorUnit val="10"/>
        <c:minorUnit val="1"/>
      </c:valAx>
    </c:plotArea>
    <c:legend>
      <c:legendPos val="r"/>
      <c:layout>
        <c:manualLayout>
          <c:xMode val="edge"/>
          <c:yMode val="edge"/>
          <c:x val="0.60593110199495659"/>
          <c:y val="0.15544818382003137"/>
          <c:w val="0.33749761556892"/>
          <c:h val="0.38158794321998413"/>
        </c:manualLayout>
      </c:layout>
      <c:overlay val="1"/>
    </c:legend>
    <c:plotVisOnly val="1"/>
    <c:dispBlanksAs val="gap"/>
    <c:showDLblsOverMax val="0"/>
  </c:chart>
  <c:txPr>
    <a:bodyPr/>
    <a:lstStyle/>
    <a:p>
      <a:pPr>
        <a:defRPr sz="1200"/>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Temperatura Reblandecimiento</c:v>
          </c:tx>
          <c:spPr>
            <a:ln w="25400" cap="flat" cmpd="sng" algn="ctr">
              <a:solidFill>
                <a:schemeClr val="accent4"/>
              </a:solidFill>
              <a:prstDash val="solid"/>
            </a:ln>
            <a:effectLst/>
          </c:spPr>
          <c:marker>
            <c:spPr>
              <a:solidFill>
                <a:schemeClr val="lt1"/>
              </a:solidFill>
              <a:ln w="25400" cap="flat" cmpd="sng" algn="ctr">
                <a:solidFill>
                  <a:schemeClr val="accent4"/>
                </a:solidFill>
                <a:prstDash val="solid"/>
              </a:ln>
              <a:effectLst/>
            </c:spPr>
          </c:marker>
          <c:dLbls>
            <c:dLblPos val="t"/>
            <c:showLegendKey val="0"/>
            <c:showVal val="1"/>
            <c:showCatName val="0"/>
            <c:showSerName val="0"/>
            <c:showPercent val="0"/>
            <c:showBubbleSize val="0"/>
            <c:showLeaderLines val="0"/>
          </c:dLbls>
          <c:xVal>
            <c:numRef>
              <c:f>'R.Analisis.Res'!$B$5:$B$7</c:f>
              <c:numCache>
                <c:formatCode>0.0%</c:formatCode>
                <c:ptCount val="3"/>
                <c:pt idx="0">
                  <c:v>0</c:v>
                </c:pt>
                <c:pt idx="1">
                  <c:v>0.01</c:v>
                </c:pt>
                <c:pt idx="2">
                  <c:v>0.02</c:v>
                </c:pt>
              </c:numCache>
            </c:numRef>
          </c:xVal>
          <c:yVal>
            <c:numRef>
              <c:f>'R.Analisis.Res'!$C$5:$C$7</c:f>
              <c:numCache>
                <c:formatCode>0.0</c:formatCode>
                <c:ptCount val="3"/>
                <c:pt idx="0">
                  <c:v>48.433333333333337</c:v>
                </c:pt>
                <c:pt idx="1">
                  <c:v>44</c:v>
                </c:pt>
                <c:pt idx="2">
                  <c:v>43.666666666666664</c:v>
                </c:pt>
              </c:numCache>
            </c:numRef>
          </c:yVal>
          <c:smooth val="1"/>
        </c:ser>
        <c:dLbls>
          <c:showLegendKey val="0"/>
          <c:showVal val="0"/>
          <c:showCatName val="0"/>
          <c:showSerName val="0"/>
          <c:showPercent val="0"/>
          <c:showBubbleSize val="0"/>
        </c:dLbls>
        <c:axId val="106010880"/>
        <c:axId val="106025344"/>
      </c:scatterChart>
      <c:scatterChart>
        <c:scatterStyle val="lineMarker"/>
        <c:varyColors val="0"/>
        <c:ser>
          <c:idx val="1"/>
          <c:order val="1"/>
          <c:tx>
            <c:v>Limite Inferior</c:v>
          </c:tx>
          <c:spPr>
            <a:ln>
              <a:prstDash val="dash"/>
            </a:ln>
          </c:spPr>
          <c:marker>
            <c:symbol val="none"/>
          </c:marker>
          <c:xVal>
            <c:numRef>
              <c:f>'10'!$L$33:$L$34</c:f>
              <c:numCache>
                <c:formatCode>General</c:formatCode>
                <c:ptCount val="2"/>
                <c:pt idx="0">
                  <c:v>0</c:v>
                </c:pt>
                <c:pt idx="1">
                  <c:v>4</c:v>
                </c:pt>
              </c:numCache>
            </c:numRef>
          </c:xVal>
          <c:yVal>
            <c:numRef>
              <c:f>'10'!$M$33:$M$34</c:f>
              <c:numCache>
                <c:formatCode>General</c:formatCode>
                <c:ptCount val="2"/>
                <c:pt idx="0">
                  <c:v>48</c:v>
                </c:pt>
                <c:pt idx="1">
                  <c:v>48</c:v>
                </c:pt>
              </c:numCache>
            </c:numRef>
          </c:yVal>
          <c:smooth val="0"/>
        </c:ser>
        <c:ser>
          <c:idx val="2"/>
          <c:order val="2"/>
          <c:tx>
            <c:v>Limite Superior</c:v>
          </c:tx>
          <c:spPr>
            <a:ln>
              <a:solidFill>
                <a:srgbClr val="002060"/>
              </a:solidFill>
              <a:prstDash val="dash"/>
            </a:ln>
          </c:spPr>
          <c:marker>
            <c:symbol val="none"/>
          </c:marker>
          <c:xVal>
            <c:numRef>
              <c:f>'10'!$L$36:$L$37</c:f>
              <c:numCache>
                <c:formatCode>General</c:formatCode>
                <c:ptCount val="2"/>
                <c:pt idx="0">
                  <c:v>0</c:v>
                </c:pt>
                <c:pt idx="1">
                  <c:v>4</c:v>
                </c:pt>
              </c:numCache>
            </c:numRef>
          </c:xVal>
          <c:yVal>
            <c:numRef>
              <c:f>'10'!$M$36:$M$37</c:f>
              <c:numCache>
                <c:formatCode>General</c:formatCode>
                <c:ptCount val="2"/>
                <c:pt idx="0">
                  <c:v>55</c:v>
                </c:pt>
                <c:pt idx="1">
                  <c:v>55</c:v>
                </c:pt>
              </c:numCache>
            </c:numRef>
          </c:yVal>
          <c:smooth val="0"/>
        </c:ser>
        <c:dLbls>
          <c:showLegendKey val="0"/>
          <c:showVal val="0"/>
          <c:showCatName val="0"/>
          <c:showSerName val="0"/>
          <c:showPercent val="0"/>
          <c:showBubbleSize val="0"/>
        </c:dLbls>
        <c:axId val="106010880"/>
        <c:axId val="106025344"/>
      </c:scatterChart>
      <c:valAx>
        <c:axId val="106010880"/>
        <c:scaling>
          <c:orientation val="minMax"/>
          <c:max val="2.0000000000000004E-2"/>
          <c:min val="0"/>
        </c:scaling>
        <c:delete val="0"/>
        <c:axPos val="b"/>
        <c:minorGridlines/>
        <c:title>
          <c:tx>
            <c:rich>
              <a:bodyPr/>
              <a:lstStyle/>
              <a:p>
                <a:pPr>
                  <a:defRPr/>
                </a:pPr>
                <a:r>
                  <a:rPr lang="es-EC"/>
                  <a:t>% ACP</a:t>
                </a:r>
              </a:p>
            </c:rich>
          </c:tx>
          <c:layout/>
          <c:overlay val="0"/>
        </c:title>
        <c:numFmt formatCode="0%" sourceLinked="0"/>
        <c:majorTickMark val="out"/>
        <c:minorTickMark val="none"/>
        <c:tickLblPos val="nextTo"/>
        <c:crossAx val="106025344"/>
        <c:crosses val="autoZero"/>
        <c:crossBetween val="midCat"/>
        <c:majorUnit val="1.0000000000000002E-2"/>
      </c:valAx>
      <c:valAx>
        <c:axId val="106025344"/>
        <c:scaling>
          <c:orientation val="minMax"/>
          <c:max val="56"/>
          <c:min val="42"/>
        </c:scaling>
        <c:delete val="0"/>
        <c:axPos val="l"/>
        <c:majorGridlines/>
        <c:title>
          <c:tx>
            <c:rich>
              <a:bodyPr rot="-5400000" vert="horz"/>
              <a:lstStyle/>
              <a:p>
                <a:pPr>
                  <a:defRPr/>
                </a:pPr>
                <a:r>
                  <a:rPr lang="es-EC"/>
                  <a:t>T. Reblandecimiento (°C)</a:t>
                </a:r>
              </a:p>
            </c:rich>
          </c:tx>
          <c:layout/>
          <c:overlay val="0"/>
        </c:title>
        <c:numFmt formatCode="0.0" sourceLinked="1"/>
        <c:majorTickMark val="out"/>
        <c:minorTickMark val="none"/>
        <c:tickLblPos val="nextTo"/>
        <c:crossAx val="106010880"/>
        <c:crosses val="autoZero"/>
        <c:crossBetween val="midCat"/>
        <c:majorUnit val="1"/>
        <c:minorUnit val="1"/>
      </c:valAx>
    </c:plotArea>
    <c:legend>
      <c:legendPos val="r"/>
      <c:layout>
        <c:manualLayout>
          <c:xMode val="edge"/>
          <c:yMode val="edge"/>
          <c:x val="0.6075433529771429"/>
          <c:y val="0.20279081528725057"/>
          <c:w val="0.33944948679244435"/>
          <c:h val="0.2299752049281083"/>
        </c:manualLayout>
      </c:layout>
      <c:overlay val="1"/>
    </c:legend>
    <c:plotVisOnly val="1"/>
    <c:dispBlanksAs val="gap"/>
    <c:showDLblsOverMax val="0"/>
  </c:chart>
  <c:txPr>
    <a:bodyPr/>
    <a:lstStyle/>
    <a:p>
      <a:pPr>
        <a:defRPr sz="1200"/>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Limite Inferior</c:v>
          </c:tx>
          <c:spPr>
            <a:ln>
              <a:prstDash val="dash"/>
            </a:ln>
          </c:spPr>
          <c:marker>
            <c:symbol val="none"/>
          </c:marker>
          <c:xVal>
            <c:numRef>
              <c:f>'[Caracterización asfalto base.xlsx]Índice de Penetración'!$L$35:$L$36</c:f>
              <c:numCache>
                <c:formatCode>General</c:formatCode>
                <c:ptCount val="2"/>
                <c:pt idx="0">
                  <c:v>0</c:v>
                </c:pt>
                <c:pt idx="1">
                  <c:v>3</c:v>
                </c:pt>
              </c:numCache>
            </c:numRef>
          </c:xVal>
          <c:yVal>
            <c:numRef>
              <c:f>'[Caracterización asfalto base.xlsx]Índice de Penetración'!$M$35:$M$36</c:f>
              <c:numCache>
                <c:formatCode>General</c:formatCode>
                <c:ptCount val="2"/>
                <c:pt idx="0">
                  <c:v>-1.5</c:v>
                </c:pt>
                <c:pt idx="1">
                  <c:v>-1.5</c:v>
                </c:pt>
              </c:numCache>
            </c:numRef>
          </c:yVal>
          <c:smooth val="0"/>
        </c:ser>
        <c:ser>
          <c:idx val="2"/>
          <c:order val="1"/>
          <c:tx>
            <c:v>Limite Superior</c:v>
          </c:tx>
          <c:spPr>
            <a:ln>
              <a:solidFill>
                <a:srgbClr val="002060"/>
              </a:solidFill>
              <a:prstDash val="dash"/>
            </a:ln>
          </c:spPr>
          <c:marker>
            <c:symbol val="none"/>
          </c:marker>
          <c:xVal>
            <c:numRef>
              <c:f>'[Caracterización asfalto base.xlsx]Índice de Penetración'!$L$39:$L$40</c:f>
              <c:numCache>
                <c:formatCode>General</c:formatCode>
                <c:ptCount val="2"/>
                <c:pt idx="0">
                  <c:v>0</c:v>
                </c:pt>
                <c:pt idx="1">
                  <c:v>3</c:v>
                </c:pt>
              </c:numCache>
            </c:numRef>
          </c:xVal>
          <c:yVal>
            <c:numRef>
              <c:f>'[Caracterización asfalto base.xlsx]Índice de Penetración'!$M$39:$M$40</c:f>
              <c:numCache>
                <c:formatCode>General</c:formatCode>
                <c:ptCount val="2"/>
                <c:pt idx="0">
                  <c:v>1.5</c:v>
                </c:pt>
                <c:pt idx="1">
                  <c:v>1.5</c:v>
                </c:pt>
              </c:numCache>
            </c:numRef>
          </c:yVal>
          <c:smooth val="0"/>
        </c:ser>
        <c:ser>
          <c:idx val="0"/>
          <c:order val="2"/>
          <c:tx>
            <c:v>IP</c:v>
          </c:tx>
          <c:spPr>
            <a:ln w="25400" cap="flat" cmpd="sng" algn="ctr">
              <a:solidFill>
                <a:schemeClr val="accent4"/>
              </a:solidFill>
              <a:prstDash val="solid"/>
            </a:ln>
            <a:effectLst/>
          </c:spPr>
          <c:marker>
            <c:spPr>
              <a:solidFill>
                <a:schemeClr val="lt1"/>
              </a:solidFill>
              <a:ln w="25400" cap="flat" cmpd="sng" algn="ctr">
                <a:solidFill>
                  <a:schemeClr val="accent4"/>
                </a:solidFill>
                <a:prstDash val="solid"/>
              </a:ln>
              <a:effectLst/>
            </c:spPr>
          </c:marker>
          <c:dLbls>
            <c:dLblPos val="r"/>
            <c:showLegendKey val="0"/>
            <c:showVal val="1"/>
            <c:showCatName val="0"/>
            <c:showSerName val="0"/>
            <c:showPercent val="0"/>
            <c:showBubbleSize val="0"/>
            <c:showLeaderLines val="0"/>
          </c:dLbls>
          <c:xVal>
            <c:numRef>
              <c:f>IP.A.R!$B$5:$B$7</c:f>
              <c:numCache>
                <c:formatCode>0.0%</c:formatCode>
                <c:ptCount val="3"/>
                <c:pt idx="0">
                  <c:v>0</c:v>
                </c:pt>
                <c:pt idx="1">
                  <c:v>0.01</c:v>
                </c:pt>
                <c:pt idx="2">
                  <c:v>0.02</c:v>
                </c:pt>
              </c:numCache>
            </c:numRef>
          </c:xVal>
          <c:yVal>
            <c:numRef>
              <c:f>IP.A.R!$E$5:$E$7</c:f>
              <c:numCache>
                <c:formatCode>0.00</c:formatCode>
                <c:ptCount val="3"/>
                <c:pt idx="0">
                  <c:v>-1.1373157370197888</c:v>
                </c:pt>
                <c:pt idx="1">
                  <c:v>-2.038170064637538</c:v>
                </c:pt>
                <c:pt idx="2">
                  <c:v>-1.1956741907047841</c:v>
                </c:pt>
              </c:numCache>
            </c:numRef>
          </c:yVal>
          <c:smooth val="0"/>
        </c:ser>
        <c:dLbls>
          <c:showLegendKey val="0"/>
          <c:showVal val="0"/>
          <c:showCatName val="0"/>
          <c:showSerName val="0"/>
          <c:showPercent val="0"/>
          <c:showBubbleSize val="0"/>
        </c:dLbls>
        <c:axId val="106988288"/>
        <c:axId val="106990208"/>
      </c:scatterChart>
      <c:valAx>
        <c:axId val="106988288"/>
        <c:scaling>
          <c:orientation val="minMax"/>
          <c:max val="2.0000000000000004E-2"/>
          <c:min val="0"/>
        </c:scaling>
        <c:delete val="0"/>
        <c:axPos val="b"/>
        <c:minorGridlines/>
        <c:title>
          <c:tx>
            <c:rich>
              <a:bodyPr/>
              <a:lstStyle/>
              <a:p>
                <a:pPr>
                  <a:defRPr/>
                </a:pPr>
                <a:r>
                  <a:rPr lang="es-EC"/>
                  <a:t>% ACP</a:t>
                </a:r>
              </a:p>
            </c:rich>
          </c:tx>
          <c:layout/>
          <c:overlay val="0"/>
        </c:title>
        <c:numFmt formatCode="0%" sourceLinked="0"/>
        <c:majorTickMark val="out"/>
        <c:minorTickMark val="none"/>
        <c:tickLblPos val="nextTo"/>
        <c:crossAx val="106990208"/>
        <c:crosses val="autoZero"/>
        <c:crossBetween val="midCat"/>
        <c:majorUnit val="1.0000000000000002E-2"/>
      </c:valAx>
      <c:valAx>
        <c:axId val="106990208"/>
        <c:scaling>
          <c:orientation val="minMax"/>
          <c:max val="2"/>
          <c:min val="-2.5"/>
        </c:scaling>
        <c:delete val="0"/>
        <c:axPos val="l"/>
        <c:majorGridlines/>
        <c:minorGridlines/>
        <c:title>
          <c:tx>
            <c:rich>
              <a:bodyPr rot="-5400000" vert="horz"/>
              <a:lstStyle/>
              <a:p>
                <a:pPr>
                  <a:defRPr/>
                </a:pPr>
                <a:r>
                  <a:rPr lang="es-EC"/>
                  <a:t>Índice de Penetración </a:t>
                </a:r>
              </a:p>
            </c:rich>
          </c:tx>
          <c:layout/>
          <c:overlay val="0"/>
        </c:title>
        <c:numFmt formatCode="General" sourceLinked="1"/>
        <c:majorTickMark val="out"/>
        <c:minorTickMark val="none"/>
        <c:tickLblPos val="nextTo"/>
        <c:crossAx val="106988288"/>
        <c:crosses val="autoZero"/>
        <c:crossBetween val="midCat"/>
        <c:majorUnit val="0.5"/>
        <c:minorUnit val="0.2"/>
      </c:valAx>
    </c:plotArea>
    <c:legend>
      <c:legendPos val="r"/>
      <c:layout>
        <c:manualLayout>
          <c:xMode val="edge"/>
          <c:yMode val="edge"/>
          <c:x val="0.66194431212112725"/>
          <c:y val="0.26962122741650302"/>
          <c:w val="0.23603908052418715"/>
          <c:h val="0.16860525301470183"/>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T.Rebland.</c:v>
          </c:tx>
          <c:spPr>
            <a:ln w="25400" cap="flat" cmpd="sng" algn="ctr">
              <a:solidFill>
                <a:schemeClr val="accent4"/>
              </a:solidFill>
              <a:prstDash val="solid"/>
            </a:ln>
            <a:effectLst/>
          </c:spPr>
          <c:marker>
            <c:spPr>
              <a:solidFill>
                <a:schemeClr val="lt1"/>
              </a:solidFill>
              <a:ln w="25400" cap="flat" cmpd="sng" algn="ctr">
                <a:solidFill>
                  <a:schemeClr val="accent4"/>
                </a:solidFill>
                <a:prstDash val="solid"/>
              </a:ln>
              <a:effectLst/>
            </c:spPr>
          </c:marker>
          <c:dLbls>
            <c:dLbl>
              <c:idx val="0"/>
              <c:layout>
                <c:manualLayout>
                  <c:x val="-2.8366092247518834E-2"/>
                  <c:y val="-3.4844061758467243E-2"/>
                </c:manualLayout>
              </c:layout>
              <c:dLblPos val="r"/>
              <c:showLegendKey val="0"/>
              <c:showVal val="1"/>
              <c:showCatName val="0"/>
              <c:showSerName val="0"/>
              <c:showPercent val="0"/>
              <c:showBubbleSize val="0"/>
            </c:dLbl>
            <c:dLbl>
              <c:idx val="1"/>
              <c:layout>
                <c:manualLayout>
                  <c:x val="-3.8421396420470065E-2"/>
                  <c:y val="3.8697105307879683E-2"/>
                </c:manualLayout>
              </c:layout>
              <c:dLblPos val="r"/>
              <c:showLegendKey val="0"/>
              <c:showVal val="1"/>
              <c:showCatName val="0"/>
              <c:showSerName val="0"/>
              <c:showPercent val="0"/>
              <c:showBubbleSize val="0"/>
            </c:dLbl>
            <c:dLbl>
              <c:idx val="2"/>
              <c:layout>
                <c:manualLayout>
                  <c:x val="-1.6299727239977357E-2"/>
                  <c:y val="4.1894547354242591E-2"/>
                </c:manualLayout>
              </c:layout>
              <c:dLblPos val="r"/>
              <c:showLegendKey val="0"/>
              <c:showVal val="1"/>
              <c:showCatName val="0"/>
              <c:showSerName val="0"/>
              <c:showPercent val="0"/>
              <c:showBubbleSize val="0"/>
            </c:dLbl>
            <c:dLbl>
              <c:idx val="3"/>
              <c:layout>
                <c:manualLayout>
                  <c:x val="9.844063609695846E-3"/>
                  <c:y val="3.5252427978876739E-3"/>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xVal>
            <c:numRef>
              <c:f>'R.A.R'!$B$5:$B$7</c:f>
              <c:numCache>
                <c:formatCode>0.0%</c:formatCode>
                <c:ptCount val="3"/>
                <c:pt idx="0">
                  <c:v>0</c:v>
                </c:pt>
                <c:pt idx="1">
                  <c:v>0.01</c:v>
                </c:pt>
                <c:pt idx="2">
                  <c:v>0.02</c:v>
                </c:pt>
              </c:numCache>
            </c:numRef>
          </c:xVal>
          <c:yVal>
            <c:numRef>
              <c:f>'R.A.R'!$C$5:$C$7</c:f>
              <c:numCache>
                <c:formatCode>0</c:formatCode>
                <c:ptCount val="3"/>
                <c:pt idx="0">
                  <c:v>110</c:v>
                </c:pt>
                <c:pt idx="1">
                  <c:v>110</c:v>
                </c:pt>
                <c:pt idx="2">
                  <c:v>102.875</c:v>
                </c:pt>
              </c:numCache>
            </c:numRef>
          </c:yVal>
          <c:smooth val="1"/>
        </c:ser>
        <c:dLbls>
          <c:showLegendKey val="0"/>
          <c:showVal val="0"/>
          <c:showCatName val="0"/>
          <c:showSerName val="0"/>
          <c:showPercent val="0"/>
          <c:showBubbleSize val="0"/>
        </c:dLbls>
        <c:axId val="107102592"/>
        <c:axId val="107104512"/>
      </c:scatterChart>
      <c:scatterChart>
        <c:scatterStyle val="lineMarker"/>
        <c:varyColors val="0"/>
        <c:ser>
          <c:idx val="1"/>
          <c:order val="1"/>
          <c:tx>
            <c:v>L.Inf</c:v>
          </c:tx>
          <c:spPr>
            <a:ln>
              <a:prstDash val="dash"/>
            </a:ln>
          </c:spPr>
          <c:marker>
            <c:symbol val="none"/>
          </c:marker>
          <c:xVal>
            <c:numRef>
              <c:f>'10'!$L$19:$L$20</c:f>
              <c:numCache>
                <c:formatCode>General</c:formatCode>
                <c:ptCount val="2"/>
                <c:pt idx="0">
                  <c:v>0</c:v>
                </c:pt>
                <c:pt idx="1">
                  <c:v>4</c:v>
                </c:pt>
              </c:numCache>
            </c:numRef>
          </c:xVal>
          <c:yVal>
            <c:numRef>
              <c:f>'10'!$M$19:$M$20</c:f>
              <c:numCache>
                <c:formatCode>General</c:formatCode>
                <c:ptCount val="2"/>
                <c:pt idx="0">
                  <c:v>100</c:v>
                </c:pt>
                <c:pt idx="1">
                  <c:v>100</c:v>
                </c:pt>
              </c:numCache>
            </c:numRef>
          </c:yVal>
          <c:smooth val="0"/>
        </c:ser>
        <c:dLbls>
          <c:showLegendKey val="0"/>
          <c:showVal val="0"/>
          <c:showCatName val="0"/>
          <c:showSerName val="0"/>
          <c:showPercent val="0"/>
          <c:showBubbleSize val="0"/>
        </c:dLbls>
        <c:axId val="107102592"/>
        <c:axId val="107104512"/>
      </c:scatterChart>
      <c:valAx>
        <c:axId val="107102592"/>
        <c:scaling>
          <c:orientation val="minMax"/>
          <c:max val="2.0000000000000004E-2"/>
          <c:min val="0"/>
        </c:scaling>
        <c:delete val="0"/>
        <c:axPos val="b"/>
        <c:minorGridlines/>
        <c:title>
          <c:tx>
            <c:rich>
              <a:bodyPr/>
              <a:lstStyle/>
              <a:p>
                <a:pPr>
                  <a:defRPr/>
                </a:pPr>
                <a:r>
                  <a:rPr lang="es-EC"/>
                  <a:t>% ACP</a:t>
                </a:r>
              </a:p>
            </c:rich>
          </c:tx>
          <c:layout/>
          <c:overlay val="0"/>
        </c:title>
        <c:numFmt formatCode="0%" sourceLinked="0"/>
        <c:majorTickMark val="out"/>
        <c:minorTickMark val="none"/>
        <c:tickLblPos val="nextTo"/>
        <c:crossAx val="107104512"/>
        <c:crosses val="autoZero"/>
        <c:crossBetween val="midCat"/>
        <c:majorUnit val="1.0000000000000002E-2"/>
      </c:valAx>
      <c:valAx>
        <c:axId val="107104512"/>
        <c:scaling>
          <c:orientation val="minMax"/>
          <c:max val="112"/>
          <c:min val="98"/>
        </c:scaling>
        <c:delete val="0"/>
        <c:axPos val="l"/>
        <c:majorGridlines/>
        <c:minorGridlines/>
        <c:title>
          <c:tx>
            <c:rich>
              <a:bodyPr rot="-5400000" vert="horz"/>
              <a:lstStyle/>
              <a:p>
                <a:pPr>
                  <a:defRPr/>
                </a:pPr>
                <a:r>
                  <a:rPr lang="es-EC"/>
                  <a:t>Ductilidad(cm)</a:t>
                </a:r>
              </a:p>
            </c:rich>
          </c:tx>
          <c:layout/>
          <c:overlay val="0"/>
        </c:title>
        <c:numFmt formatCode="0" sourceLinked="1"/>
        <c:majorTickMark val="out"/>
        <c:minorTickMark val="none"/>
        <c:tickLblPos val="nextTo"/>
        <c:crossAx val="107102592"/>
        <c:crosses val="autoZero"/>
        <c:crossBetween val="midCat"/>
        <c:majorUnit val="1"/>
        <c:minorUnit val="1"/>
      </c:valAx>
    </c:plotArea>
    <c:legend>
      <c:legendPos val="r"/>
      <c:legendEntry>
        <c:idx val="0"/>
        <c:delete val="1"/>
      </c:legendEntry>
      <c:layout>
        <c:manualLayout>
          <c:xMode val="edge"/>
          <c:yMode val="edge"/>
          <c:x val="0.77313070082125679"/>
          <c:y val="0.60940689213632426"/>
          <c:w val="0.16498279873271063"/>
          <c:h val="5.7819067580581203E-2"/>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1"/>
          <c:tx>
            <c:v>Mín</c:v>
          </c:tx>
          <c:spPr>
            <a:ln>
              <a:prstDash val="dash"/>
            </a:ln>
          </c:spPr>
          <c:marker>
            <c:symbol val="none"/>
          </c:marker>
          <c:xVal>
            <c:numRef>
              <c:f>Resumen!$B$11:$B$12</c:f>
              <c:numCache>
                <c:formatCode>General</c:formatCode>
                <c:ptCount val="2"/>
                <c:pt idx="0">
                  <c:v>0</c:v>
                </c:pt>
                <c:pt idx="1">
                  <c:v>10</c:v>
                </c:pt>
              </c:numCache>
            </c:numRef>
          </c:xVal>
          <c:yVal>
            <c:numRef>
              <c:f>Resumen!$C$11:$C$12</c:f>
              <c:numCache>
                <c:formatCode>General</c:formatCode>
                <c:ptCount val="2"/>
                <c:pt idx="0">
                  <c:v>232</c:v>
                </c:pt>
                <c:pt idx="1">
                  <c:v>232</c:v>
                </c:pt>
              </c:numCache>
            </c:numRef>
          </c:yVal>
          <c:smooth val="0"/>
        </c:ser>
        <c:dLbls>
          <c:showLegendKey val="0"/>
          <c:showVal val="0"/>
          <c:showCatName val="0"/>
          <c:showSerName val="0"/>
          <c:showPercent val="0"/>
          <c:showBubbleSize val="0"/>
        </c:dLbls>
        <c:axId val="107232640"/>
        <c:axId val="107243008"/>
      </c:scatterChart>
      <c:scatterChart>
        <c:scatterStyle val="smoothMarker"/>
        <c:varyColors val="0"/>
        <c:ser>
          <c:idx val="0"/>
          <c:order val="0"/>
          <c:tx>
            <c:v>T. Inflamación</c:v>
          </c:tx>
          <c:dLbls>
            <c:dLbl>
              <c:idx val="0"/>
              <c:layout>
                <c:manualLayout>
                  <c:x val="-1.4072413000969121E-2"/>
                  <c:y val="4.2160008982735774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xVal>
            <c:numRef>
              <c:f>Resumen!$B$4:$B$6</c:f>
              <c:numCache>
                <c:formatCode>0%</c:formatCode>
                <c:ptCount val="3"/>
                <c:pt idx="0">
                  <c:v>0</c:v>
                </c:pt>
                <c:pt idx="1">
                  <c:v>0.01</c:v>
                </c:pt>
                <c:pt idx="2">
                  <c:v>0.02</c:v>
                </c:pt>
              </c:numCache>
            </c:numRef>
          </c:xVal>
          <c:yVal>
            <c:numRef>
              <c:f>Resumen!$C$4:$C$6</c:f>
              <c:numCache>
                <c:formatCode>0</c:formatCode>
                <c:ptCount val="3"/>
                <c:pt idx="0">
                  <c:v>291</c:v>
                </c:pt>
                <c:pt idx="1">
                  <c:v>289.5</c:v>
                </c:pt>
                <c:pt idx="2">
                  <c:v>286</c:v>
                </c:pt>
              </c:numCache>
            </c:numRef>
          </c:yVal>
          <c:smooth val="1"/>
        </c:ser>
        <c:ser>
          <c:idx val="2"/>
          <c:order val="2"/>
          <c:tx>
            <c:v>T. Combustión</c:v>
          </c:tx>
          <c:dLbls>
            <c:dLbl>
              <c:idx val="0"/>
              <c:layout>
                <c:manualLayout>
                  <c:x val="-1.0407825791161873E-2"/>
                  <c:y val="4.2160008982735774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xVal>
            <c:numRef>
              <c:f>Resumen!$B$4:$B$6</c:f>
              <c:numCache>
                <c:formatCode>0%</c:formatCode>
                <c:ptCount val="3"/>
                <c:pt idx="0">
                  <c:v>0</c:v>
                </c:pt>
                <c:pt idx="1">
                  <c:v>0.01</c:v>
                </c:pt>
                <c:pt idx="2">
                  <c:v>0.02</c:v>
                </c:pt>
              </c:numCache>
            </c:numRef>
          </c:xVal>
          <c:yVal>
            <c:numRef>
              <c:f>Resumen!$D$4:$D$6</c:f>
              <c:numCache>
                <c:formatCode>0</c:formatCode>
                <c:ptCount val="3"/>
                <c:pt idx="0">
                  <c:v>299</c:v>
                </c:pt>
                <c:pt idx="1">
                  <c:v>297.5</c:v>
                </c:pt>
                <c:pt idx="2">
                  <c:v>296.5</c:v>
                </c:pt>
              </c:numCache>
            </c:numRef>
          </c:yVal>
          <c:smooth val="1"/>
        </c:ser>
        <c:dLbls>
          <c:showLegendKey val="0"/>
          <c:showVal val="0"/>
          <c:showCatName val="0"/>
          <c:showSerName val="0"/>
          <c:showPercent val="0"/>
          <c:showBubbleSize val="0"/>
        </c:dLbls>
        <c:axId val="107232640"/>
        <c:axId val="107243008"/>
      </c:scatterChart>
      <c:valAx>
        <c:axId val="107232640"/>
        <c:scaling>
          <c:orientation val="minMax"/>
          <c:max val="2.0000000000000004E-2"/>
          <c:min val="0"/>
        </c:scaling>
        <c:delete val="0"/>
        <c:axPos val="b"/>
        <c:minorGridlines/>
        <c:title>
          <c:tx>
            <c:rich>
              <a:bodyPr/>
              <a:lstStyle/>
              <a:p>
                <a:pPr>
                  <a:defRPr/>
                </a:pPr>
                <a:r>
                  <a:rPr lang="es-EC"/>
                  <a:t>% ACP</a:t>
                </a:r>
              </a:p>
            </c:rich>
          </c:tx>
          <c:layout/>
          <c:overlay val="0"/>
        </c:title>
        <c:numFmt formatCode="0%" sourceLinked="0"/>
        <c:majorTickMark val="out"/>
        <c:minorTickMark val="none"/>
        <c:tickLblPos val="nextTo"/>
        <c:crossAx val="107243008"/>
        <c:crosses val="autoZero"/>
        <c:crossBetween val="midCat"/>
        <c:majorUnit val="1.0000000000000002E-2"/>
        <c:minorUnit val="2.0000000000000005E-3"/>
      </c:valAx>
      <c:valAx>
        <c:axId val="107243008"/>
        <c:scaling>
          <c:orientation val="minMax"/>
          <c:max val="300"/>
          <c:min val="230"/>
        </c:scaling>
        <c:delete val="0"/>
        <c:axPos val="l"/>
        <c:majorGridlines/>
        <c:title>
          <c:tx>
            <c:rich>
              <a:bodyPr rot="-5400000" vert="horz"/>
              <a:lstStyle/>
              <a:p>
                <a:pPr>
                  <a:defRPr/>
                </a:pPr>
                <a:r>
                  <a:rPr lang="es-EC"/>
                  <a:t>Temperatura (°C)</a:t>
                </a:r>
              </a:p>
            </c:rich>
          </c:tx>
          <c:layout/>
          <c:overlay val="0"/>
        </c:title>
        <c:numFmt formatCode="General" sourceLinked="1"/>
        <c:majorTickMark val="out"/>
        <c:minorTickMark val="none"/>
        <c:tickLblPos val="nextTo"/>
        <c:crossAx val="107232640"/>
        <c:crosses val="autoZero"/>
        <c:crossBetween val="midCat"/>
        <c:majorUnit val="4"/>
        <c:minorUnit val="4"/>
      </c:valAx>
    </c:plotArea>
    <c:legend>
      <c:legendPos val="r"/>
      <c:layout>
        <c:manualLayout>
          <c:xMode val="edge"/>
          <c:yMode val="edge"/>
          <c:x val="0.72502255641239455"/>
          <c:y val="0.43056989266982176"/>
          <c:w val="0.2235646680059277"/>
          <c:h val="0.23519551758652138"/>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1"/>
          <c:tx>
            <c:v>Mín</c:v>
          </c:tx>
          <c:spPr>
            <a:ln>
              <a:prstDash val="dash"/>
            </a:ln>
          </c:spPr>
          <c:marker>
            <c:symbol val="none"/>
          </c:marker>
          <c:xVal>
            <c:numRef>
              <c:f>Resumen!$B$11:$B$12</c:f>
              <c:numCache>
                <c:formatCode>General</c:formatCode>
                <c:ptCount val="2"/>
                <c:pt idx="0">
                  <c:v>0</c:v>
                </c:pt>
                <c:pt idx="1">
                  <c:v>10</c:v>
                </c:pt>
              </c:numCache>
            </c:numRef>
          </c:xVal>
          <c:yVal>
            <c:numRef>
              <c:f>Resumen!$C$11:$C$12</c:f>
              <c:numCache>
                <c:formatCode>0.00</c:formatCode>
                <c:ptCount val="2"/>
                <c:pt idx="0">
                  <c:v>1</c:v>
                </c:pt>
                <c:pt idx="1">
                  <c:v>1</c:v>
                </c:pt>
              </c:numCache>
            </c:numRef>
          </c:yVal>
          <c:smooth val="0"/>
        </c:ser>
        <c:dLbls>
          <c:showLegendKey val="0"/>
          <c:showVal val="0"/>
          <c:showCatName val="0"/>
          <c:showSerName val="0"/>
          <c:showPercent val="0"/>
          <c:showBubbleSize val="0"/>
        </c:dLbls>
        <c:axId val="107256832"/>
        <c:axId val="107279488"/>
      </c:scatterChart>
      <c:scatterChart>
        <c:scatterStyle val="smoothMarker"/>
        <c:varyColors val="0"/>
        <c:ser>
          <c:idx val="0"/>
          <c:order val="0"/>
          <c:tx>
            <c:v>Densidad</c:v>
          </c:tx>
          <c:dLbls>
            <c:dLbl>
              <c:idx val="0"/>
              <c:layout>
                <c:manualLayout>
                  <c:x val="-1.4072413000969121E-2"/>
                  <c:y val="4.2160008982735774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xVal>
            <c:numRef>
              <c:f>Resumen!$B$4:$B$6</c:f>
              <c:numCache>
                <c:formatCode>0%</c:formatCode>
                <c:ptCount val="3"/>
                <c:pt idx="0">
                  <c:v>0</c:v>
                </c:pt>
                <c:pt idx="1">
                  <c:v>0.01</c:v>
                </c:pt>
                <c:pt idx="2">
                  <c:v>0.02</c:v>
                </c:pt>
              </c:numCache>
            </c:numRef>
          </c:xVal>
          <c:yVal>
            <c:numRef>
              <c:f>Resumen!$C$4:$C$6</c:f>
              <c:numCache>
                <c:formatCode>0.000</c:formatCode>
                <c:ptCount val="3"/>
                <c:pt idx="0">
                  <c:v>1.011037310806054</c:v>
                </c:pt>
                <c:pt idx="1">
                  <c:v>1.0057529264214047</c:v>
                </c:pt>
                <c:pt idx="2">
                  <c:v>1.0041055679287305</c:v>
                </c:pt>
              </c:numCache>
            </c:numRef>
          </c:yVal>
          <c:smooth val="1"/>
        </c:ser>
        <c:dLbls>
          <c:showLegendKey val="0"/>
          <c:showVal val="0"/>
          <c:showCatName val="0"/>
          <c:showSerName val="0"/>
          <c:showPercent val="0"/>
          <c:showBubbleSize val="0"/>
        </c:dLbls>
        <c:axId val="107256832"/>
        <c:axId val="107279488"/>
      </c:scatterChart>
      <c:valAx>
        <c:axId val="107256832"/>
        <c:scaling>
          <c:orientation val="minMax"/>
          <c:max val="2.0000000000000004E-2"/>
          <c:min val="0"/>
        </c:scaling>
        <c:delete val="0"/>
        <c:axPos val="b"/>
        <c:minorGridlines/>
        <c:title>
          <c:tx>
            <c:rich>
              <a:bodyPr/>
              <a:lstStyle/>
              <a:p>
                <a:pPr>
                  <a:defRPr/>
                </a:pPr>
                <a:r>
                  <a:rPr lang="es-EC"/>
                  <a:t>% ACP</a:t>
                </a:r>
              </a:p>
            </c:rich>
          </c:tx>
          <c:layout/>
          <c:overlay val="0"/>
        </c:title>
        <c:numFmt formatCode="0%" sourceLinked="0"/>
        <c:majorTickMark val="out"/>
        <c:minorTickMark val="none"/>
        <c:tickLblPos val="nextTo"/>
        <c:crossAx val="107279488"/>
        <c:crosses val="autoZero"/>
        <c:crossBetween val="midCat"/>
        <c:majorUnit val="1.0000000000000002E-2"/>
        <c:minorUnit val="2.0000000000000005E-3"/>
      </c:valAx>
      <c:valAx>
        <c:axId val="107279488"/>
        <c:scaling>
          <c:orientation val="minMax"/>
          <c:max val="1.05"/>
          <c:min val="0.98"/>
        </c:scaling>
        <c:delete val="0"/>
        <c:axPos val="l"/>
        <c:majorGridlines/>
        <c:title>
          <c:tx>
            <c:rich>
              <a:bodyPr rot="-5400000" vert="horz"/>
              <a:lstStyle/>
              <a:p>
                <a:pPr>
                  <a:defRPr/>
                </a:pPr>
                <a:r>
                  <a:rPr lang="es-EC"/>
                  <a:t> Densidad (g/cm3)</a:t>
                </a:r>
              </a:p>
            </c:rich>
          </c:tx>
          <c:layout/>
          <c:overlay val="0"/>
        </c:title>
        <c:numFmt formatCode="0.000" sourceLinked="0"/>
        <c:majorTickMark val="out"/>
        <c:minorTickMark val="none"/>
        <c:tickLblPos val="nextTo"/>
        <c:crossAx val="107256832"/>
        <c:crosses val="autoZero"/>
        <c:crossBetween val="midCat"/>
        <c:majorUnit val="1.0000000000000002E-2"/>
        <c:minorUnit val="1.0000000000000002E-2"/>
      </c:valAx>
    </c:plotArea>
    <c:legend>
      <c:legendPos val="r"/>
      <c:layout>
        <c:manualLayout>
          <c:xMode val="edge"/>
          <c:yMode val="edge"/>
          <c:x val="0.71545304989682457"/>
          <c:y val="0.18974246239524628"/>
          <c:w val="0.24358937227844285"/>
          <c:h val="0.2636938913263584"/>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Temperaturas Reblandecimiento</c:v>
          </c:tx>
          <c:dLbls>
            <c:dLblPos val="t"/>
            <c:showLegendKey val="0"/>
            <c:showVal val="1"/>
            <c:showCatName val="0"/>
            <c:showSerName val="0"/>
            <c:showPercent val="0"/>
            <c:showBubbleSize val="0"/>
            <c:showLeaderLines val="0"/>
          </c:dLbls>
          <c:xVal>
            <c:numRef>
              <c:f>Reblandecimiento!$D$33:$D$36</c:f>
              <c:numCache>
                <c:formatCode>General</c:formatCode>
                <c:ptCount val="4"/>
                <c:pt idx="0">
                  <c:v>1</c:v>
                </c:pt>
                <c:pt idx="1">
                  <c:v>2</c:v>
                </c:pt>
                <c:pt idx="2">
                  <c:v>3</c:v>
                </c:pt>
              </c:numCache>
            </c:numRef>
          </c:xVal>
          <c:yVal>
            <c:numRef>
              <c:f>Reblandecimiento!$E$33:$E$36</c:f>
              <c:numCache>
                <c:formatCode>0.0</c:formatCode>
                <c:ptCount val="4"/>
                <c:pt idx="0">
                  <c:v>48.05</c:v>
                </c:pt>
                <c:pt idx="1">
                  <c:v>48.85</c:v>
                </c:pt>
                <c:pt idx="2">
                  <c:v>48.4</c:v>
                </c:pt>
              </c:numCache>
            </c:numRef>
          </c:yVal>
          <c:smooth val="1"/>
        </c:ser>
        <c:dLbls>
          <c:showLegendKey val="0"/>
          <c:showVal val="0"/>
          <c:showCatName val="0"/>
          <c:showSerName val="0"/>
          <c:showPercent val="0"/>
          <c:showBubbleSize val="0"/>
        </c:dLbls>
        <c:axId val="92433408"/>
        <c:axId val="92439680"/>
      </c:scatterChart>
      <c:scatterChart>
        <c:scatterStyle val="lineMarker"/>
        <c:varyColors val="0"/>
        <c:ser>
          <c:idx val="1"/>
          <c:order val="1"/>
          <c:tx>
            <c:v>Limite Inferior</c:v>
          </c:tx>
          <c:spPr>
            <a:ln>
              <a:prstDash val="dash"/>
            </a:ln>
          </c:spPr>
          <c:marker>
            <c:symbol val="none"/>
          </c:marker>
          <c:xVal>
            <c:numRef>
              <c:f>Reblandecimiento!$L$33:$L$34</c:f>
              <c:numCache>
                <c:formatCode>General</c:formatCode>
                <c:ptCount val="2"/>
                <c:pt idx="0">
                  <c:v>0</c:v>
                </c:pt>
                <c:pt idx="1">
                  <c:v>4</c:v>
                </c:pt>
              </c:numCache>
            </c:numRef>
          </c:xVal>
          <c:yVal>
            <c:numRef>
              <c:f>Reblandecimiento!$M$33:$M$34</c:f>
              <c:numCache>
                <c:formatCode>General</c:formatCode>
                <c:ptCount val="2"/>
                <c:pt idx="0">
                  <c:v>48</c:v>
                </c:pt>
                <c:pt idx="1">
                  <c:v>48</c:v>
                </c:pt>
              </c:numCache>
            </c:numRef>
          </c:yVal>
          <c:smooth val="0"/>
        </c:ser>
        <c:ser>
          <c:idx val="2"/>
          <c:order val="2"/>
          <c:tx>
            <c:v>Limite Superior</c:v>
          </c:tx>
          <c:spPr>
            <a:ln>
              <a:prstDash val="dash"/>
            </a:ln>
          </c:spPr>
          <c:marker>
            <c:symbol val="none"/>
          </c:marker>
          <c:xVal>
            <c:numRef>
              <c:f>Reblandecimiento!$L$37:$L$38</c:f>
              <c:numCache>
                <c:formatCode>General</c:formatCode>
                <c:ptCount val="2"/>
                <c:pt idx="0">
                  <c:v>0</c:v>
                </c:pt>
                <c:pt idx="1">
                  <c:v>4</c:v>
                </c:pt>
              </c:numCache>
            </c:numRef>
          </c:xVal>
          <c:yVal>
            <c:numRef>
              <c:f>Reblandecimiento!$M$37:$M$38</c:f>
              <c:numCache>
                <c:formatCode>General</c:formatCode>
                <c:ptCount val="2"/>
                <c:pt idx="0">
                  <c:v>55</c:v>
                </c:pt>
                <c:pt idx="1">
                  <c:v>55</c:v>
                </c:pt>
              </c:numCache>
            </c:numRef>
          </c:yVal>
          <c:smooth val="0"/>
        </c:ser>
        <c:ser>
          <c:idx val="3"/>
          <c:order val="3"/>
          <c:tx>
            <c:v>Promedio</c:v>
          </c:tx>
          <c:marker>
            <c:symbol val="none"/>
          </c:marker>
          <c:xVal>
            <c:numRef>
              <c:f>Reblandecimiento!$L$40:$L$41</c:f>
              <c:numCache>
                <c:formatCode>General</c:formatCode>
                <c:ptCount val="2"/>
                <c:pt idx="0">
                  <c:v>0</c:v>
                </c:pt>
                <c:pt idx="1">
                  <c:v>4</c:v>
                </c:pt>
              </c:numCache>
            </c:numRef>
          </c:xVal>
          <c:yVal>
            <c:numRef>
              <c:f>Reblandecimiento!$M$40:$M$41</c:f>
              <c:numCache>
                <c:formatCode>0.0</c:formatCode>
                <c:ptCount val="2"/>
                <c:pt idx="0">
                  <c:v>48.433333333333337</c:v>
                </c:pt>
                <c:pt idx="1">
                  <c:v>48.433333333333337</c:v>
                </c:pt>
              </c:numCache>
            </c:numRef>
          </c:yVal>
          <c:smooth val="0"/>
        </c:ser>
        <c:dLbls>
          <c:showLegendKey val="0"/>
          <c:showVal val="0"/>
          <c:showCatName val="0"/>
          <c:showSerName val="0"/>
          <c:showPercent val="0"/>
          <c:showBubbleSize val="0"/>
        </c:dLbls>
        <c:axId val="92433408"/>
        <c:axId val="92439680"/>
      </c:scatterChart>
      <c:valAx>
        <c:axId val="92433408"/>
        <c:scaling>
          <c:orientation val="minMax"/>
          <c:max val="3"/>
          <c:min val="1"/>
        </c:scaling>
        <c:delete val="0"/>
        <c:axPos val="b"/>
        <c:minorGridlines/>
        <c:title>
          <c:tx>
            <c:rich>
              <a:bodyPr/>
              <a:lstStyle/>
              <a:p>
                <a:pPr>
                  <a:defRPr/>
                </a:pPr>
                <a:r>
                  <a:rPr lang="es-EC"/>
                  <a:t>Muestra</a:t>
                </a:r>
              </a:p>
            </c:rich>
          </c:tx>
          <c:layout/>
          <c:overlay val="0"/>
        </c:title>
        <c:numFmt formatCode="General" sourceLinked="1"/>
        <c:majorTickMark val="out"/>
        <c:minorTickMark val="none"/>
        <c:tickLblPos val="nextTo"/>
        <c:crossAx val="92439680"/>
        <c:crosses val="autoZero"/>
        <c:crossBetween val="midCat"/>
        <c:majorUnit val="1"/>
      </c:valAx>
      <c:valAx>
        <c:axId val="92439680"/>
        <c:scaling>
          <c:orientation val="minMax"/>
          <c:max val="55"/>
          <c:min val="46"/>
        </c:scaling>
        <c:delete val="0"/>
        <c:axPos val="l"/>
        <c:majorGridlines/>
        <c:minorGridlines/>
        <c:title>
          <c:tx>
            <c:rich>
              <a:bodyPr rot="-5400000" vert="horz"/>
              <a:lstStyle/>
              <a:p>
                <a:pPr>
                  <a:defRPr/>
                </a:pPr>
                <a:r>
                  <a:rPr lang="es-EC"/>
                  <a:t>Temperatura Reblandecimiento(°C)</a:t>
                </a:r>
              </a:p>
            </c:rich>
          </c:tx>
          <c:layout/>
          <c:overlay val="0"/>
        </c:title>
        <c:numFmt formatCode="0.0" sourceLinked="1"/>
        <c:majorTickMark val="out"/>
        <c:minorTickMark val="none"/>
        <c:tickLblPos val="nextTo"/>
        <c:crossAx val="92433408"/>
        <c:crosses val="autoZero"/>
        <c:crossBetween val="midCat"/>
        <c:majorUnit val="1"/>
        <c:minorUnit val="1"/>
      </c:valAx>
    </c:plotArea>
    <c:legend>
      <c:legendPos val="r"/>
      <c:layout>
        <c:manualLayout>
          <c:xMode val="edge"/>
          <c:yMode val="edge"/>
          <c:x val="0.64255468066491683"/>
          <c:y val="9.3235613664052489E-2"/>
          <c:w val="0.30943175853018373"/>
          <c:h val="0.50513166707980195"/>
        </c:manualLayout>
      </c:layout>
      <c:overlay val="1"/>
    </c:legend>
    <c:plotVisOnly val="1"/>
    <c:dispBlanksAs val="gap"/>
    <c:showDLblsOverMax val="0"/>
  </c:chart>
  <c:txPr>
    <a:bodyPr/>
    <a:lstStyle/>
    <a:p>
      <a:pPr>
        <a:defRPr sz="1200"/>
      </a:pPr>
      <a:endParaRPr lang="es-EC"/>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Curva Granulométrica TMN:1/2 "</a:t>
            </a:r>
          </a:p>
        </c:rich>
      </c:tx>
      <c:layout/>
      <c:overlay val="0"/>
    </c:title>
    <c:autoTitleDeleted val="0"/>
    <c:plotArea>
      <c:layout/>
      <c:scatterChart>
        <c:scatterStyle val="lineMarker"/>
        <c:varyColors val="0"/>
        <c:ser>
          <c:idx val="2"/>
          <c:order val="0"/>
          <c:tx>
            <c:v>Mezcla</c:v>
          </c:tx>
          <c:xVal>
            <c:numRef>
              <c:f>('AJUSTE DE GRANULOMETRIA.densida'!$B$21,'AJUSTE DE GRANULOMETRIA.densida'!$B$22,'AJUSTE DE GRANULOMETRIA.densida'!$B$24,'AJUSTE DE GRANULOMETRIA.densida'!$B$25,'AJUSTE DE GRANULOMETRIA.densida'!$B$28,'AJUSTE DE GRANULOMETRIA.densida'!$B$30)</c:f>
              <c:numCache>
                <c:formatCode>General</c:formatCode>
                <c:ptCount val="6"/>
                <c:pt idx="0">
                  <c:v>19</c:v>
                </c:pt>
                <c:pt idx="1">
                  <c:v>12.7</c:v>
                </c:pt>
                <c:pt idx="2">
                  <c:v>4.75</c:v>
                </c:pt>
                <c:pt idx="3">
                  <c:v>2.36</c:v>
                </c:pt>
                <c:pt idx="4">
                  <c:v>0.3</c:v>
                </c:pt>
                <c:pt idx="5">
                  <c:v>7.4999999999999997E-2</c:v>
                </c:pt>
              </c:numCache>
            </c:numRef>
          </c:xVal>
          <c:yVal>
            <c:numRef>
              <c:f>('AJUSTE DE GRANULOMETRIA.densida'!$K$21,'AJUSTE DE GRANULOMETRIA.densida'!$K$22,'AJUSTE DE GRANULOMETRIA.densida'!$K$24,'AJUSTE DE GRANULOMETRIA.densida'!$K$25,'AJUSTE DE GRANULOMETRIA.densida'!$K$28,'AJUSTE DE GRANULOMETRIA.densida'!$K$30)</c:f>
              <c:numCache>
                <c:formatCode>General</c:formatCode>
                <c:ptCount val="6"/>
                <c:pt idx="0">
                  <c:v>100</c:v>
                </c:pt>
                <c:pt idx="1">
                  <c:v>90</c:v>
                </c:pt>
                <c:pt idx="2">
                  <c:v>54</c:v>
                </c:pt>
                <c:pt idx="3">
                  <c:v>39</c:v>
                </c:pt>
                <c:pt idx="4">
                  <c:v>15</c:v>
                </c:pt>
                <c:pt idx="5">
                  <c:v>10</c:v>
                </c:pt>
              </c:numCache>
            </c:numRef>
          </c:yVal>
          <c:smooth val="0"/>
        </c:ser>
        <c:ser>
          <c:idx val="0"/>
          <c:order val="1"/>
          <c:tx>
            <c:v>Limite Superior</c:v>
          </c:tx>
          <c:xVal>
            <c:numRef>
              <c:f>('Tesis_capitulos-23.10.2013\Trabajo de Laboratorio\ENSAYOS AGREGADOS\[GRANULOMETRIA-MEZCLA-BRIQUETAS.xlsx]DENSAS Mod Granulometria'!$B$34,'Tesis_capitulos-23.10.2013\Trabajo de Laboratorio\ENSAYOS AGREGADOS\[GRANULOMETRIA-MEZCLA-BRIQUETAS.xlsx]DENSAS Mod Granulometria'!$B$35,'Tesis_capitulos-23.10.2013\Trabajo de Laboratorio\ENSAYOS AGREGADOS\[GRANULOMETRIA-MEZCLA-BRIQUETAS.xlsx]DENSAS Mod Granulometria'!$B$37,'Tesis_capitulos-23.10.2013\Trabajo de Laboratorio\ENSAYOS AGREGADOS\[GRANULOMETRIA-MEZCLA-BRIQUETAS.xlsx]DENSAS Mod Granulometria'!$B$38,'Tesis_capitulos-23.10.2013\Trabajo de Laboratorio\ENSAYOS AGREGADOS\[GRANULOMETRIA-MEZCLA-BRIQUETAS.xlsx]DENSAS Mod Granulometria'!$B$41,'Tesis_capitulos-23.10.2013\Trabajo de Laboratorio\ENSAYOS AGREGADOS\[GRANULOMETRIA-MEZCLA-BRIQUETAS.xlsx]DENSAS Mod Granulometria'!$B$43)</c:f>
              <c:numCache>
                <c:formatCode>General</c:formatCode>
                <c:ptCount val="6"/>
                <c:pt idx="0">
                  <c:v>19</c:v>
                </c:pt>
                <c:pt idx="1">
                  <c:v>12.7</c:v>
                </c:pt>
                <c:pt idx="2">
                  <c:v>4.75</c:v>
                </c:pt>
                <c:pt idx="3">
                  <c:v>2.36</c:v>
                </c:pt>
                <c:pt idx="4">
                  <c:v>0.3</c:v>
                </c:pt>
                <c:pt idx="5">
                  <c:v>7.4999999999999997E-2</c:v>
                </c:pt>
              </c:numCache>
            </c:numRef>
          </c:xVal>
          <c:yVal>
            <c:numRef>
              <c:f>('Tesis_capitulos-23.10.2013\Trabajo de Laboratorio\ENSAYOS AGREGADOS\[GRANULOMETRIA-MEZCLA-BRIQUETAS.xlsx]DENSAS Mod Granulometria'!$J$34,'Tesis_capitulos-23.10.2013\Trabajo de Laboratorio\ENSAYOS AGREGADOS\[GRANULOMETRIA-MEZCLA-BRIQUETAS.xlsx]DENSAS Mod Granulometria'!$J$35,'Tesis_capitulos-23.10.2013\Trabajo de Laboratorio\ENSAYOS AGREGADOS\[GRANULOMETRIA-MEZCLA-BRIQUETAS.xlsx]DENSAS Mod Granulometria'!$J$37,'Tesis_capitulos-23.10.2013\Trabajo de Laboratorio\ENSAYOS AGREGADOS\[GRANULOMETRIA-MEZCLA-BRIQUETAS.xlsx]DENSAS Mod Granulometria'!$J$38,'Tesis_capitulos-23.10.2013\Trabajo de Laboratorio\ENSAYOS AGREGADOS\[GRANULOMETRIA-MEZCLA-BRIQUETAS.xlsx]DENSAS Mod Granulometria'!$J$41,'Tesis_capitulos-23.10.2013\Trabajo de Laboratorio\ENSAYOS AGREGADOS\[GRANULOMETRIA-MEZCLA-BRIQUETAS.xlsx]DENSAS Mod Granulometria'!$J$43)</c:f>
              <c:numCache>
                <c:formatCode>General</c:formatCode>
                <c:ptCount val="6"/>
                <c:pt idx="0">
                  <c:v>100</c:v>
                </c:pt>
                <c:pt idx="1">
                  <c:v>100</c:v>
                </c:pt>
                <c:pt idx="2">
                  <c:v>74</c:v>
                </c:pt>
                <c:pt idx="3">
                  <c:v>58</c:v>
                </c:pt>
                <c:pt idx="4">
                  <c:v>21</c:v>
                </c:pt>
                <c:pt idx="5">
                  <c:v>10</c:v>
                </c:pt>
              </c:numCache>
            </c:numRef>
          </c:yVal>
          <c:smooth val="0"/>
        </c:ser>
        <c:ser>
          <c:idx val="1"/>
          <c:order val="2"/>
          <c:tx>
            <c:v>Limite Inferior</c:v>
          </c:tx>
          <c:xVal>
            <c:numRef>
              <c:f>('Tesis_capitulos-23.10.2013\Trabajo de Laboratorio\ENSAYOS AGREGADOS\[GRANULOMETRIA-MEZCLA-BRIQUETAS.xlsx]DENSAS Mod Granulometria'!$B$34,'Tesis_capitulos-23.10.2013\Trabajo de Laboratorio\ENSAYOS AGREGADOS\[GRANULOMETRIA-MEZCLA-BRIQUETAS.xlsx]DENSAS Mod Granulometria'!$B$35,'Tesis_capitulos-23.10.2013\Trabajo de Laboratorio\ENSAYOS AGREGADOS\[GRANULOMETRIA-MEZCLA-BRIQUETAS.xlsx]DENSAS Mod Granulometria'!$B$37,'Tesis_capitulos-23.10.2013\Trabajo de Laboratorio\ENSAYOS AGREGADOS\[GRANULOMETRIA-MEZCLA-BRIQUETAS.xlsx]DENSAS Mod Granulometria'!$B$38,'Tesis_capitulos-23.10.2013\Trabajo de Laboratorio\ENSAYOS AGREGADOS\[GRANULOMETRIA-MEZCLA-BRIQUETAS.xlsx]DENSAS Mod Granulometria'!$B$41,'Tesis_capitulos-23.10.2013\Trabajo de Laboratorio\ENSAYOS AGREGADOS\[GRANULOMETRIA-MEZCLA-BRIQUETAS.xlsx]DENSAS Mod Granulometria'!$B$43)</c:f>
              <c:numCache>
                <c:formatCode>General</c:formatCode>
                <c:ptCount val="6"/>
                <c:pt idx="0">
                  <c:v>19</c:v>
                </c:pt>
                <c:pt idx="1">
                  <c:v>12.7</c:v>
                </c:pt>
                <c:pt idx="2">
                  <c:v>4.75</c:v>
                </c:pt>
                <c:pt idx="3">
                  <c:v>2.36</c:v>
                </c:pt>
                <c:pt idx="4">
                  <c:v>0.3</c:v>
                </c:pt>
                <c:pt idx="5">
                  <c:v>7.4999999999999997E-2</c:v>
                </c:pt>
              </c:numCache>
            </c:numRef>
          </c:xVal>
          <c:yVal>
            <c:numRef>
              <c:f>('Tesis_capitulos-23.10.2013\Trabajo de Laboratorio\ENSAYOS AGREGADOS\[GRANULOMETRIA-MEZCLA-BRIQUETAS.xlsx]DENSAS Mod Granulometria'!$I$34,'Tesis_capitulos-23.10.2013\Trabajo de Laboratorio\ENSAYOS AGREGADOS\[GRANULOMETRIA-MEZCLA-BRIQUETAS.xlsx]DENSAS Mod Granulometria'!$I$35,'Tesis_capitulos-23.10.2013\Trabajo de Laboratorio\ENSAYOS AGREGADOS\[GRANULOMETRIA-MEZCLA-BRIQUETAS.xlsx]DENSAS Mod Granulometria'!$I$37,'Tesis_capitulos-23.10.2013\Trabajo de Laboratorio\ENSAYOS AGREGADOS\[GRANULOMETRIA-MEZCLA-BRIQUETAS.xlsx]DENSAS Mod Granulometria'!$I$38,'Tesis_capitulos-23.10.2013\Trabajo de Laboratorio\ENSAYOS AGREGADOS\[GRANULOMETRIA-MEZCLA-BRIQUETAS.xlsx]DENSAS Mod Granulometria'!$I$41,'Tesis_capitulos-23.10.2013\Trabajo de Laboratorio\ENSAYOS AGREGADOS\[GRANULOMETRIA-MEZCLA-BRIQUETAS.xlsx]DENSAS Mod Granulometria'!$I$43)</c:f>
              <c:numCache>
                <c:formatCode>General</c:formatCode>
                <c:ptCount val="6"/>
                <c:pt idx="0">
                  <c:v>100</c:v>
                </c:pt>
                <c:pt idx="1">
                  <c:v>90</c:v>
                </c:pt>
                <c:pt idx="2">
                  <c:v>44</c:v>
                </c:pt>
                <c:pt idx="3">
                  <c:v>28</c:v>
                </c:pt>
                <c:pt idx="4">
                  <c:v>5</c:v>
                </c:pt>
                <c:pt idx="5">
                  <c:v>2</c:v>
                </c:pt>
              </c:numCache>
            </c:numRef>
          </c:yVal>
          <c:smooth val="0"/>
        </c:ser>
        <c:dLbls>
          <c:showLegendKey val="0"/>
          <c:showVal val="0"/>
          <c:showCatName val="0"/>
          <c:showSerName val="0"/>
          <c:showPercent val="0"/>
          <c:showBubbleSize val="0"/>
        </c:dLbls>
        <c:axId val="107193088"/>
        <c:axId val="107195008"/>
      </c:scatterChart>
      <c:valAx>
        <c:axId val="107193088"/>
        <c:scaling>
          <c:logBase val="10"/>
          <c:orientation val="minMax"/>
        </c:scaling>
        <c:delete val="0"/>
        <c:axPos val="b"/>
        <c:majorGridlines/>
        <c:minorGridlines/>
        <c:title>
          <c:tx>
            <c:rich>
              <a:bodyPr/>
              <a:lstStyle/>
              <a:p>
                <a:pPr>
                  <a:defRPr/>
                </a:pPr>
                <a:r>
                  <a:rPr lang="es-EC"/>
                  <a:t>TAMIZ (mm)</a:t>
                </a:r>
              </a:p>
            </c:rich>
          </c:tx>
          <c:layout/>
          <c:overlay val="0"/>
        </c:title>
        <c:numFmt formatCode="General" sourceLinked="1"/>
        <c:majorTickMark val="out"/>
        <c:minorTickMark val="none"/>
        <c:tickLblPos val="nextTo"/>
        <c:crossAx val="107195008"/>
        <c:crosses val="autoZero"/>
        <c:crossBetween val="midCat"/>
        <c:minorUnit val="10"/>
      </c:valAx>
      <c:valAx>
        <c:axId val="107195008"/>
        <c:scaling>
          <c:orientation val="minMax"/>
        </c:scaling>
        <c:delete val="0"/>
        <c:axPos val="l"/>
        <c:majorGridlines/>
        <c:minorGridlines/>
        <c:title>
          <c:tx>
            <c:rich>
              <a:bodyPr rot="-5400000" vert="horz"/>
              <a:lstStyle/>
              <a:p>
                <a:pPr>
                  <a:defRPr/>
                </a:pPr>
                <a:r>
                  <a:rPr lang="es-EC"/>
                  <a:t>PASANTE( %)</a:t>
                </a:r>
              </a:p>
            </c:rich>
          </c:tx>
          <c:layout/>
          <c:overlay val="0"/>
        </c:title>
        <c:numFmt formatCode="General" sourceLinked="1"/>
        <c:majorTickMark val="out"/>
        <c:minorTickMark val="none"/>
        <c:tickLblPos val="low"/>
        <c:crossAx val="107193088"/>
        <c:crosses val="autoZero"/>
        <c:crossBetween val="midCat"/>
      </c:valAx>
    </c:plotArea>
    <c:legend>
      <c:legendPos val="r"/>
      <c:layout>
        <c:manualLayout>
          <c:xMode val="edge"/>
          <c:yMode val="edge"/>
          <c:x val="0.7168850333327893"/>
          <c:y val="0.44590101728522008"/>
          <c:w val="0.20269852659752849"/>
          <c:h val="0.33158860367578058"/>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Va</a:t>
            </a:r>
          </a:p>
        </c:rich>
      </c:tx>
      <c:layout>
        <c:manualLayout>
          <c:xMode val="edge"/>
          <c:yMode val="edge"/>
          <c:x val="0.36651747405228591"/>
          <c:y val="3.1179686894704472E-2"/>
        </c:manualLayout>
      </c:layout>
      <c:overlay val="0"/>
    </c:title>
    <c:autoTitleDeleted val="0"/>
    <c:plotArea>
      <c:layout/>
      <c:scatterChart>
        <c:scatterStyle val="lineMarker"/>
        <c:varyColors val="0"/>
        <c:ser>
          <c:idx val="0"/>
          <c:order val="0"/>
          <c:tx>
            <c:v>%asf vs Va</c:v>
          </c:tx>
          <c:spPr>
            <a:ln w="28575">
              <a:noFill/>
            </a:ln>
          </c:spPr>
          <c:marker>
            <c:symbol val="circle"/>
            <c:size val="5"/>
            <c:spPr>
              <a:solidFill>
                <a:sysClr val="windowText" lastClr="000000"/>
              </a:solidFill>
              <a:ln>
                <a:noFill/>
              </a:ln>
            </c:spPr>
          </c:marker>
          <c:trendline>
            <c:spPr>
              <a:ln w="19050">
                <a:solidFill>
                  <a:srgbClr val="FF0000"/>
                </a:solidFill>
              </a:ln>
            </c:spPr>
            <c:trendlineType val="log"/>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Marshall'!$Z$9:$Z$13</c:f>
              <c:numCache>
                <c:formatCode>0</c:formatCode>
                <c:ptCount val="5"/>
                <c:pt idx="0">
                  <c:v>7.8955169106359149</c:v>
                </c:pt>
                <c:pt idx="1">
                  <c:v>6.5542303047205026</c:v>
                </c:pt>
                <c:pt idx="2">
                  <c:v>5.2681097154184293</c:v>
                </c:pt>
                <c:pt idx="3">
                  <c:v>4.0117298948591662</c:v>
                </c:pt>
                <c:pt idx="4">
                  <c:v>3.3934144256925607</c:v>
                </c:pt>
              </c:numCache>
            </c:numRef>
          </c:yVal>
          <c:smooth val="0"/>
        </c:ser>
        <c:ser>
          <c:idx val="1"/>
          <c:order val="1"/>
          <c:spPr>
            <a:ln w="19050">
              <a:headEnd type="none" w="med" len="med"/>
              <a:tailEnd type="arrow" w="med" len="med"/>
            </a:ln>
          </c:spPr>
          <c:marker>
            <c:symbol val="none"/>
          </c:marker>
          <c:dPt>
            <c:idx val="1"/>
            <c:bubble3D val="0"/>
            <c:spPr>
              <a:ln w="19050">
                <a:solidFill>
                  <a:srgbClr val="0070C0"/>
                </a:solidFill>
                <a:headEnd type="none" w="med" len="med"/>
                <a:tailEnd type="arrow" w="med" len="med"/>
              </a:ln>
            </c:spPr>
          </c:dPt>
          <c:xVal>
            <c:numRef>
              <c:f>'Gráficos Marshall'!$AB$18:$AB$19</c:f>
              <c:numCache>
                <c:formatCode>General</c:formatCode>
                <c:ptCount val="2"/>
                <c:pt idx="0">
                  <c:v>4.5</c:v>
                </c:pt>
                <c:pt idx="1">
                  <c:v>6.1</c:v>
                </c:pt>
              </c:numCache>
            </c:numRef>
          </c:xVal>
          <c:yVal>
            <c:numRef>
              <c:f>'Gráficos Marshall'!$AC$18:$AC$19</c:f>
              <c:numCache>
                <c:formatCode>General</c:formatCode>
                <c:ptCount val="2"/>
                <c:pt idx="0">
                  <c:v>4</c:v>
                </c:pt>
                <c:pt idx="1">
                  <c:v>4</c:v>
                </c:pt>
              </c:numCache>
            </c:numRef>
          </c:yVal>
          <c:smooth val="0"/>
        </c:ser>
        <c:ser>
          <c:idx val="2"/>
          <c:order val="2"/>
          <c:spPr>
            <a:ln w="19050">
              <a:solidFill>
                <a:srgbClr val="0070C0"/>
              </a:solidFill>
              <a:headEnd type="arrow" w="med" len="med"/>
              <a:tailEnd type="none" w="med" len="med"/>
            </a:ln>
          </c:spPr>
          <c:marker>
            <c:symbol val="none"/>
          </c:marker>
          <c:xVal>
            <c:numRef>
              <c:f>'Gráficos Marshall'!$AB$20:$AB$21</c:f>
              <c:numCache>
                <c:formatCode>General</c:formatCode>
                <c:ptCount val="2"/>
                <c:pt idx="0">
                  <c:v>6.1</c:v>
                </c:pt>
                <c:pt idx="1">
                  <c:v>6.1</c:v>
                </c:pt>
              </c:numCache>
            </c:numRef>
          </c:xVal>
          <c:yVal>
            <c:numRef>
              <c:f>'Gráficos Marshall'!$AC$20:$AC$21</c:f>
              <c:numCache>
                <c:formatCode>General</c:formatCode>
                <c:ptCount val="2"/>
                <c:pt idx="0">
                  <c:v>1</c:v>
                </c:pt>
                <c:pt idx="1">
                  <c:v>4</c:v>
                </c:pt>
              </c:numCache>
            </c:numRef>
          </c:yVal>
          <c:smooth val="0"/>
        </c:ser>
        <c:ser>
          <c:idx val="3"/>
          <c:order val="3"/>
          <c:tx>
            <c:v>Max</c:v>
          </c:tx>
          <c:spPr>
            <a:ln>
              <a:solidFill>
                <a:srgbClr val="7030A0"/>
              </a:solidFill>
              <a:prstDash val="dash"/>
            </a:ln>
          </c:spPr>
          <c:marker>
            <c:symbol val="none"/>
          </c:marker>
          <c:xVal>
            <c:numRef>
              <c:f>'Gráficos Marshall'!$Y$41:$Y$42</c:f>
              <c:numCache>
                <c:formatCode>General</c:formatCode>
                <c:ptCount val="2"/>
                <c:pt idx="0">
                  <c:v>0</c:v>
                </c:pt>
                <c:pt idx="1">
                  <c:v>7</c:v>
                </c:pt>
              </c:numCache>
            </c:numRef>
          </c:xVal>
          <c:yVal>
            <c:numRef>
              <c:f>'Gráficos Marshall'!$Z$41:$Z$42</c:f>
              <c:numCache>
                <c:formatCode>General</c:formatCode>
                <c:ptCount val="2"/>
                <c:pt idx="0">
                  <c:v>5</c:v>
                </c:pt>
                <c:pt idx="1">
                  <c:v>5</c:v>
                </c:pt>
              </c:numCache>
            </c:numRef>
          </c:yVal>
          <c:smooth val="0"/>
        </c:ser>
        <c:ser>
          <c:idx val="4"/>
          <c:order val="4"/>
          <c:tx>
            <c:v>Min</c:v>
          </c:tx>
          <c:spPr>
            <a:ln>
              <a:solidFill>
                <a:schemeClr val="accent6"/>
              </a:solidFill>
              <a:prstDash val="dash"/>
            </a:ln>
          </c:spPr>
          <c:marker>
            <c:symbol val="none"/>
          </c:marker>
          <c:xVal>
            <c:numRef>
              <c:f>'Gráficos Marshall'!$Y$44:$Y$45</c:f>
              <c:numCache>
                <c:formatCode>General</c:formatCode>
                <c:ptCount val="2"/>
                <c:pt idx="0">
                  <c:v>0</c:v>
                </c:pt>
                <c:pt idx="1">
                  <c:v>7</c:v>
                </c:pt>
              </c:numCache>
            </c:numRef>
          </c:xVal>
          <c:yVal>
            <c:numRef>
              <c:f>'Gráficos Marshall'!$Z$44:$Z$45</c:f>
              <c:numCache>
                <c:formatCode>General</c:formatCode>
                <c:ptCount val="2"/>
                <c:pt idx="0">
                  <c:v>3</c:v>
                </c:pt>
                <c:pt idx="1">
                  <c:v>3</c:v>
                </c:pt>
              </c:numCache>
            </c:numRef>
          </c:yVal>
          <c:smooth val="0"/>
        </c:ser>
        <c:dLbls>
          <c:showLegendKey val="0"/>
          <c:showVal val="0"/>
          <c:showCatName val="0"/>
          <c:showSerName val="0"/>
          <c:showPercent val="0"/>
          <c:showBubbleSize val="0"/>
        </c:dLbls>
        <c:axId val="35817728"/>
        <c:axId val="35840384"/>
      </c:scatterChart>
      <c:valAx>
        <c:axId val="35817728"/>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5840384"/>
        <c:crosses val="autoZero"/>
        <c:crossBetween val="midCat"/>
      </c:valAx>
      <c:valAx>
        <c:axId val="35840384"/>
        <c:scaling>
          <c:orientation val="minMax"/>
          <c:max val="10"/>
          <c:min val="1"/>
        </c:scaling>
        <c:delete val="0"/>
        <c:axPos val="l"/>
        <c:majorGridlines/>
        <c:title>
          <c:tx>
            <c:rich>
              <a:bodyPr rot="-5400000" vert="horz"/>
              <a:lstStyle/>
              <a:p>
                <a:pPr>
                  <a:defRPr/>
                </a:pPr>
                <a:r>
                  <a:rPr lang="es-EC"/>
                  <a:t>Vacíos (%)</a:t>
                </a:r>
              </a:p>
            </c:rich>
          </c:tx>
          <c:layout/>
          <c:overlay val="0"/>
        </c:title>
        <c:numFmt formatCode="#,##0.00" sourceLinked="0"/>
        <c:majorTickMark val="out"/>
        <c:minorTickMark val="none"/>
        <c:tickLblPos val="nextTo"/>
        <c:crossAx val="35817728"/>
        <c:crosses val="autoZero"/>
        <c:crossBetween val="midCat"/>
        <c:majorUnit val="1"/>
        <c:minorUnit val="0.1"/>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2619081453039291"/>
          <c:y val="0.29894903792193128"/>
          <c:w val="0.18610389013623538"/>
          <c:h val="0.17570457839676734"/>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Bulk</a:t>
            </a:r>
          </a:p>
        </c:rich>
      </c:tx>
      <c:layout/>
      <c:overlay val="0"/>
    </c:title>
    <c:autoTitleDeleted val="0"/>
    <c:plotArea>
      <c:layout/>
      <c:scatterChart>
        <c:scatterStyle val="lineMarker"/>
        <c:varyColors val="0"/>
        <c:ser>
          <c:idx val="0"/>
          <c:order val="0"/>
          <c:tx>
            <c:v>%asf vs Bulk</c:v>
          </c:tx>
          <c:spPr>
            <a:ln w="28575">
              <a:noFill/>
            </a:ln>
          </c:spPr>
          <c:marker>
            <c:symbol val="circle"/>
            <c:size val="5"/>
            <c:spPr>
              <a:solidFill>
                <a:schemeClr val="tx1"/>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Marshall'!$W$9:$W$13</c:f>
              <c:numCache>
                <c:formatCode>General</c:formatCode>
                <c:ptCount val="5"/>
                <c:pt idx="0">
                  <c:v>2.184718338879716</c:v>
                </c:pt>
                <c:pt idx="1">
                  <c:v>2.1908360705058278</c:v>
                </c:pt>
                <c:pt idx="2">
                  <c:v>2.2010954707622528</c:v>
                </c:pt>
                <c:pt idx="3">
                  <c:v>2.2197287461813815</c:v>
                </c:pt>
                <c:pt idx="4">
                  <c:v>2.214222941363126</c:v>
                </c:pt>
              </c:numCache>
            </c:numRef>
          </c:yVal>
          <c:smooth val="0"/>
        </c:ser>
        <c:ser>
          <c:idx val="1"/>
          <c:order val="1"/>
          <c:spPr>
            <a:ln w="19050">
              <a:solidFill>
                <a:srgbClr val="0070C0"/>
              </a:solidFill>
              <a:headEnd type="arrow" w="med" len="med"/>
              <a:tailEnd type="none" w="med" len="med"/>
            </a:ln>
          </c:spPr>
          <c:marker>
            <c:symbol val="none"/>
          </c:marker>
          <c:xVal>
            <c:numRef>
              <c:f>'Gráficos Marshall'!$W$18:$W$19</c:f>
              <c:numCache>
                <c:formatCode>General</c:formatCode>
                <c:ptCount val="2"/>
                <c:pt idx="0">
                  <c:v>4.5</c:v>
                </c:pt>
                <c:pt idx="1">
                  <c:v>6.1</c:v>
                </c:pt>
              </c:numCache>
            </c:numRef>
          </c:xVal>
          <c:yVal>
            <c:numRef>
              <c:f>'Gráficos Marshall'!$X$18:$X$19</c:f>
              <c:numCache>
                <c:formatCode>General</c:formatCode>
                <c:ptCount val="2"/>
                <c:pt idx="0">
                  <c:v>2.2130000000000001</c:v>
                </c:pt>
                <c:pt idx="1">
                  <c:v>2.2130000000000001</c:v>
                </c:pt>
              </c:numCache>
            </c:numRef>
          </c:yVal>
          <c:smooth val="0"/>
        </c:ser>
        <c:ser>
          <c:idx val="2"/>
          <c:order val="2"/>
          <c:spPr>
            <a:ln w="19050">
              <a:solidFill>
                <a:srgbClr val="0070C0"/>
              </a:solidFill>
              <a:headEnd type="none" w="med" len="med"/>
              <a:tailEnd type="arrow" w="med" len="med"/>
            </a:ln>
          </c:spPr>
          <c:marker>
            <c:symbol val="none"/>
          </c:marker>
          <c:xVal>
            <c:numRef>
              <c:f>'Gráficos Marshall'!$W$20:$W$21</c:f>
              <c:numCache>
                <c:formatCode>General</c:formatCode>
                <c:ptCount val="2"/>
                <c:pt idx="0">
                  <c:v>6.1</c:v>
                </c:pt>
                <c:pt idx="1">
                  <c:v>6.1</c:v>
                </c:pt>
              </c:numCache>
            </c:numRef>
          </c:xVal>
          <c:yVal>
            <c:numRef>
              <c:f>'Gráficos Marshall'!$X$20:$X$21</c:f>
              <c:numCache>
                <c:formatCode>General</c:formatCode>
                <c:ptCount val="2"/>
                <c:pt idx="0">
                  <c:v>2.15</c:v>
                </c:pt>
                <c:pt idx="1">
                  <c:v>2.2130000000000001</c:v>
                </c:pt>
              </c:numCache>
            </c:numRef>
          </c:yVal>
          <c:smooth val="0"/>
        </c:ser>
        <c:dLbls>
          <c:showLegendKey val="0"/>
          <c:showVal val="0"/>
          <c:showCatName val="0"/>
          <c:showSerName val="0"/>
          <c:showPercent val="0"/>
          <c:showBubbleSize val="0"/>
        </c:dLbls>
        <c:axId val="35881728"/>
        <c:axId val="35883648"/>
      </c:scatterChart>
      <c:valAx>
        <c:axId val="35881728"/>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5883648"/>
        <c:crosses val="autoZero"/>
        <c:crossBetween val="midCat"/>
      </c:valAx>
      <c:valAx>
        <c:axId val="35883648"/>
        <c:scaling>
          <c:orientation val="minMax"/>
          <c:max val="2.2400000000000002"/>
          <c:min val="2.15"/>
        </c:scaling>
        <c:delete val="0"/>
        <c:axPos val="l"/>
        <c:majorGridlines/>
        <c:title>
          <c:tx>
            <c:rich>
              <a:bodyPr rot="-5400000" vert="horz"/>
              <a:lstStyle/>
              <a:p>
                <a:pPr>
                  <a:defRPr/>
                </a:pPr>
                <a:r>
                  <a:rPr lang="es-EC"/>
                  <a:t>Gmb (g/cm3)</a:t>
                </a:r>
              </a:p>
            </c:rich>
          </c:tx>
          <c:layout/>
          <c:overlay val="0"/>
        </c:title>
        <c:numFmt formatCode="#,##0.00" sourceLinked="0"/>
        <c:majorTickMark val="out"/>
        <c:minorTickMark val="none"/>
        <c:tickLblPos val="nextTo"/>
        <c:crossAx val="35881728"/>
        <c:crosses val="autoZero"/>
        <c:crossBetween val="midCat"/>
        <c:majorUnit val="2.0000000000000004E-2"/>
      </c:valAx>
    </c:plotArea>
    <c:plotVisOnly val="1"/>
    <c:dispBlanksAs val="gap"/>
    <c:showDLblsOverMax val="0"/>
  </c:chart>
  <c:spPr>
    <a:ln w="12700">
      <a:solidFill>
        <a:schemeClr val="tx1"/>
      </a:solidFill>
    </a:ln>
  </c:spPr>
  <c:txPr>
    <a:bodyPr/>
    <a:lstStyle/>
    <a:p>
      <a:pPr>
        <a:defRPr sz="900"/>
      </a:pPr>
      <a:endParaRPr lang="es-EC"/>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Estabilidad</a:t>
            </a:r>
          </a:p>
        </c:rich>
      </c:tx>
      <c:layout/>
      <c:overlay val="0"/>
    </c:title>
    <c:autoTitleDeleted val="0"/>
    <c:plotArea>
      <c:layout/>
      <c:scatterChart>
        <c:scatterStyle val="lineMarker"/>
        <c:varyColors val="0"/>
        <c:ser>
          <c:idx val="0"/>
          <c:order val="0"/>
          <c:spPr>
            <a:ln w="25400">
              <a:noFill/>
            </a:ln>
          </c:spPr>
          <c:marker>
            <c:symbol val="circle"/>
            <c:size val="5"/>
            <c:spPr>
              <a:solidFill>
                <a:schemeClr val="tx1"/>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Marshall'!$X$9:$X$13</c:f>
              <c:numCache>
                <c:formatCode>0</c:formatCode>
                <c:ptCount val="5"/>
                <c:pt idx="0">
                  <c:v>2731.7724866666667</c:v>
                </c:pt>
                <c:pt idx="1">
                  <c:v>3068.7924666666672</c:v>
                </c:pt>
                <c:pt idx="2">
                  <c:v>3687.5080000000003</c:v>
                </c:pt>
                <c:pt idx="3">
                  <c:v>3714.5005333333334</c:v>
                </c:pt>
                <c:pt idx="4">
                  <c:v>3222.1390666666666</c:v>
                </c:pt>
              </c:numCache>
            </c:numRef>
          </c:yVal>
          <c:smooth val="0"/>
        </c:ser>
        <c:ser>
          <c:idx val="1"/>
          <c:order val="1"/>
          <c:spPr>
            <a:ln w="19050" cap="flat" cmpd="sng" algn="ctr">
              <a:solidFill>
                <a:schemeClr val="accent1"/>
              </a:solidFill>
              <a:prstDash val="solid"/>
              <a:headEnd type="arrow" w="med" len="med"/>
              <a:tailEnd type="none" w="med" len="med"/>
            </a:ln>
            <a:effectLst/>
          </c:spPr>
          <c:marker>
            <c:symbol val="none"/>
          </c:marker>
          <c:xVal>
            <c:numRef>
              <c:f>'Gráficos Marshall'!$W$27:$W$28</c:f>
              <c:numCache>
                <c:formatCode>General</c:formatCode>
                <c:ptCount val="2"/>
                <c:pt idx="0">
                  <c:v>4.5</c:v>
                </c:pt>
                <c:pt idx="1">
                  <c:v>6.1</c:v>
                </c:pt>
              </c:numCache>
            </c:numRef>
          </c:xVal>
          <c:yVal>
            <c:numRef>
              <c:f>'Gráficos Marshall'!$X$27:$X$28</c:f>
              <c:numCache>
                <c:formatCode>General</c:formatCode>
                <c:ptCount val="2"/>
                <c:pt idx="0">
                  <c:v>3550</c:v>
                </c:pt>
                <c:pt idx="1">
                  <c:v>3550</c:v>
                </c:pt>
              </c:numCache>
            </c:numRef>
          </c:yVal>
          <c:smooth val="0"/>
        </c:ser>
        <c:ser>
          <c:idx val="2"/>
          <c:order val="2"/>
          <c:spPr>
            <a:ln w="19050" cap="flat" cmpd="sng" algn="ctr">
              <a:solidFill>
                <a:schemeClr val="accent1"/>
              </a:solidFill>
              <a:prstDash val="solid"/>
              <a:headEnd type="none" w="med" len="med"/>
              <a:tailEnd type="arrow" w="med" len="med"/>
            </a:ln>
            <a:effectLst/>
          </c:spPr>
          <c:marker>
            <c:symbol val="none"/>
          </c:marker>
          <c:xVal>
            <c:numRef>
              <c:f>'Gráficos Marshall'!$W$29:$W$30</c:f>
              <c:numCache>
                <c:formatCode>General</c:formatCode>
                <c:ptCount val="2"/>
                <c:pt idx="0">
                  <c:v>6.1</c:v>
                </c:pt>
                <c:pt idx="1">
                  <c:v>6.1</c:v>
                </c:pt>
              </c:numCache>
            </c:numRef>
          </c:xVal>
          <c:yVal>
            <c:numRef>
              <c:f>'Gráficos Marshall'!$X$29:$X$30</c:f>
              <c:numCache>
                <c:formatCode>General</c:formatCode>
                <c:ptCount val="2"/>
                <c:pt idx="0">
                  <c:v>1300</c:v>
                </c:pt>
                <c:pt idx="1">
                  <c:v>3550</c:v>
                </c:pt>
              </c:numCache>
            </c:numRef>
          </c:yVal>
          <c:smooth val="0"/>
        </c:ser>
        <c:ser>
          <c:idx val="3"/>
          <c:order val="3"/>
          <c:tx>
            <c:v>Min</c:v>
          </c:tx>
          <c:spPr>
            <a:ln>
              <a:solidFill>
                <a:schemeClr val="accent6"/>
              </a:solidFill>
              <a:prstDash val="dash"/>
            </a:ln>
          </c:spPr>
          <c:marker>
            <c:symbol val="none"/>
          </c:marker>
          <c:xVal>
            <c:numRef>
              <c:f>'Gráficos Marshall'!$AA$47:$AA$48</c:f>
              <c:numCache>
                <c:formatCode>General</c:formatCode>
                <c:ptCount val="2"/>
                <c:pt idx="0">
                  <c:v>0</c:v>
                </c:pt>
                <c:pt idx="1">
                  <c:v>7</c:v>
                </c:pt>
              </c:numCache>
            </c:numRef>
          </c:xVal>
          <c:yVal>
            <c:numRef>
              <c:f>'Gráficos Marshall'!$AB$47:$AB$48</c:f>
              <c:numCache>
                <c:formatCode>General</c:formatCode>
                <c:ptCount val="2"/>
                <c:pt idx="0">
                  <c:v>1800</c:v>
                </c:pt>
                <c:pt idx="1">
                  <c:v>1800</c:v>
                </c:pt>
              </c:numCache>
            </c:numRef>
          </c:yVal>
          <c:smooth val="0"/>
        </c:ser>
        <c:dLbls>
          <c:showLegendKey val="0"/>
          <c:showVal val="0"/>
          <c:showCatName val="0"/>
          <c:showSerName val="0"/>
          <c:showPercent val="0"/>
          <c:showBubbleSize val="0"/>
        </c:dLbls>
        <c:axId val="35731328"/>
        <c:axId val="35737600"/>
      </c:scatterChart>
      <c:valAx>
        <c:axId val="35731328"/>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5737600"/>
        <c:crosses val="autoZero"/>
        <c:crossBetween val="midCat"/>
      </c:valAx>
      <c:valAx>
        <c:axId val="35737600"/>
        <c:scaling>
          <c:orientation val="minMax"/>
          <c:max val="3800"/>
          <c:min val="1700"/>
        </c:scaling>
        <c:delete val="0"/>
        <c:axPos val="l"/>
        <c:majorGridlines/>
        <c:title>
          <c:tx>
            <c:rich>
              <a:bodyPr rot="-5400000" vert="horz"/>
              <a:lstStyle/>
              <a:p>
                <a:pPr>
                  <a:defRPr/>
                </a:pPr>
                <a:r>
                  <a:rPr lang="es-EC"/>
                  <a:t>Estabilidad (lb)</a:t>
                </a:r>
              </a:p>
            </c:rich>
          </c:tx>
          <c:layout/>
          <c:overlay val="0"/>
        </c:title>
        <c:numFmt formatCode="0" sourceLinked="1"/>
        <c:majorTickMark val="out"/>
        <c:minorTickMark val="none"/>
        <c:tickLblPos val="nextTo"/>
        <c:crossAx val="35731328"/>
        <c:crosses val="autoZero"/>
        <c:crossBetween val="midCat"/>
        <c:majorUnit val="200"/>
      </c:valAx>
    </c:plotArea>
    <c:legend>
      <c:legendPos val="r"/>
      <c:legendEntry>
        <c:idx val="0"/>
        <c:delete val="1"/>
      </c:legendEntry>
      <c:legendEntry>
        <c:idx val="1"/>
        <c:delete val="1"/>
      </c:legendEntry>
      <c:legendEntry>
        <c:idx val="2"/>
        <c:delete val="1"/>
      </c:legendEntry>
      <c:legendEntry>
        <c:idx val="4"/>
        <c:delete val="1"/>
      </c:legendEntry>
      <c:layout>
        <c:manualLayout>
          <c:xMode val="edge"/>
          <c:yMode val="edge"/>
          <c:x val="0.72136675767441261"/>
          <c:y val="0.62848467875547098"/>
          <c:w val="0.18080810522298049"/>
          <c:h val="7.8337539820636154E-2"/>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flujo</a:t>
            </a:r>
          </a:p>
        </c:rich>
      </c:tx>
      <c:layout/>
      <c:overlay val="0"/>
    </c:title>
    <c:autoTitleDeleted val="0"/>
    <c:plotArea>
      <c:layout/>
      <c:scatterChart>
        <c:scatterStyle val="lineMarker"/>
        <c:varyColors val="0"/>
        <c:ser>
          <c:idx val="0"/>
          <c:order val="0"/>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Marshall'!$Y$9:$Y$13</c:f>
              <c:numCache>
                <c:formatCode>0</c:formatCode>
                <c:ptCount val="5"/>
                <c:pt idx="0">
                  <c:v>8.3333333333333339</c:v>
                </c:pt>
                <c:pt idx="1">
                  <c:v>10.333333333333334</c:v>
                </c:pt>
                <c:pt idx="2">
                  <c:v>11.333333333333334</c:v>
                </c:pt>
                <c:pt idx="3">
                  <c:v>12</c:v>
                </c:pt>
                <c:pt idx="4">
                  <c:v>13.333333333333334</c:v>
                </c:pt>
              </c:numCache>
            </c:numRef>
          </c:yVal>
          <c:smooth val="0"/>
        </c:ser>
        <c:ser>
          <c:idx val="1"/>
          <c:order val="1"/>
          <c:spPr>
            <a:ln w="19050">
              <a:solidFill>
                <a:srgbClr val="0070C0"/>
              </a:solidFill>
              <a:headEnd type="arrow" w="med" len="med"/>
              <a:tailEnd type="none" w="med" len="med"/>
            </a:ln>
          </c:spPr>
          <c:marker>
            <c:symbol val="none"/>
          </c:marker>
          <c:xVal>
            <c:numRef>
              <c:f>'Gráficos Marshall'!$W$34:$W$35</c:f>
              <c:numCache>
                <c:formatCode>General</c:formatCode>
                <c:ptCount val="2"/>
                <c:pt idx="0">
                  <c:v>4.5</c:v>
                </c:pt>
                <c:pt idx="1">
                  <c:v>6.1</c:v>
                </c:pt>
              </c:numCache>
            </c:numRef>
          </c:xVal>
          <c:yVal>
            <c:numRef>
              <c:f>'Gráficos Marshall'!$X$34:$X$35</c:f>
              <c:numCache>
                <c:formatCode>General</c:formatCode>
                <c:ptCount val="2"/>
                <c:pt idx="0">
                  <c:v>12.4</c:v>
                </c:pt>
                <c:pt idx="1">
                  <c:v>12.4</c:v>
                </c:pt>
              </c:numCache>
            </c:numRef>
          </c:yVal>
          <c:smooth val="0"/>
        </c:ser>
        <c:ser>
          <c:idx val="2"/>
          <c:order val="2"/>
          <c:spPr>
            <a:ln w="19050">
              <a:headEnd type="none" w="med" len="med"/>
              <a:tailEnd type="arrow" w="med" len="med"/>
            </a:ln>
          </c:spPr>
          <c:marker>
            <c:symbol val="none"/>
          </c:marker>
          <c:dPt>
            <c:idx val="1"/>
            <c:bubble3D val="0"/>
            <c:spPr>
              <a:ln w="19050">
                <a:solidFill>
                  <a:srgbClr val="0070C0"/>
                </a:solidFill>
                <a:headEnd type="none" w="med" len="med"/>
                <a:tailEnd type="arrow" w="med" len="med"/>
              </a:ln>
            </c:spPr>
          </c:dPt>
          <c:xVal>
            <c:numRef>
              <c:f>'Gráficos Marshall'!$W$36:$W$37</c:f>
              <c:numCache>
                <c:formatCode>General</c:formatCode>
                <c:ptCount val="2"/>
                <c:pt idx="0">
                  <c:v>6.1</c:v>
                </c:pt>
                <c:pt idx="1">
                  <c:v>6.1</c:v>
                </c:pt>
              </c:numCache>
            </c:numRef>
          </c:xVal>
          <c:yVal>
            <c:numRef>
              <c:f>'Gráficos Marshall'!$X$36:$X$37</c:f>
              <c:numCache>
                <c:formatCode>General</c:formatCode>
                <c:ptCount val="2"/>
                <c:pt idx="0">
                  <c:v>6</c:v>
                </c:pt>
                <c:pt idx="1">
                  <c:v>12.4</c:v>
                </c:pt>
              </c:numCache>
            </c:numRef>
          </c:yVal>
          <c:smooth val="0"/>
        </c:ser>
        <c:ser>
          <c:idx val="3"/>
          <c:order val="3"/>
          <c:tx>
            <c:v>Max</c:v>
          </c:tx>
          <c:spPr>
            <a:ln w="28575" cap="flat" cmpd="sng" algn="ctr">
              <a:solidFill>
                <a:srgbClr val="7030A0"/>
              </a:solidFill>
              <a:prstDash val="dash"/>
            </a:ln>
            <a:effectLst/>
          </c:spPr>
          <c:marker>
            <c:symbol val="none"/>
          </c:marker>
          <c:xVal>
            <c:numRef>
              <c:f>'Gráficos Marshall'!$Y$47:$Y$48</c:f>
              <c:numCache>
                <c:formatCode>General</c:formatCode>
                <c:ptCount val="2"/>
                <c:pt idx="0">
                  <c:v>0</c:v>
                </c:pt>
                <c:pt idx="1">
                  <c:v>7</c:v>
                </c:pt>
              </c:numCache>
            </c:numRef>
          </c:xVal>
          <c:yVal>
            <c:numRef>
              <c:f>'Gráficos Marshall'!$Z$47:$Z$48</c:f>
              <c:numCache>
                <c:formatCode>General</c:formatCode>
                <c:ptCount val="2"/>
                <c:pt idx="0">
                  <c:v>14</c:v>
                </c:pt>
                <c:pt idx="1">
                  <c:v>14</c:v>
                </c:pt>
              </c:numCache>
            </c:numRef>
          </c:yVal>
          <c:smooth val="0"/>
        </c:ser>
        <c:ser>
          <c:idx val="4"/>
          <c:order val="4"/>
          <c:tx>
            <c:v>Min</c:v>
          </c:tx>
          <c:spPr>
            <a:ln>
              <a:solidFill>
                <a:schemeClr val="accent6"/>
              </a:solidFill>
              <a:prstDash val="dash"/>
            </a:ln>
          </c:spPr>
          <c:marker>
            <c:symbol val="none"/>
          </c:marker>
          <c:xVal>
            <c:numRef>
              <c:f>'Gráficos Marshall'!$Y$50:$Y$51</c:f>
              <c:numCache>
                <c:formatCode>General</c:formatCode>
                <c:ptCount val="2"/>
                <c:pt idx="0">
                  <c:v>0</c:v>
                </c:pt>
                <c:pt idx="1">
                  <c:v>7</c:v>
                </c:pt>
              </c:numCache>
            </c:numRef>
          </c:xVal>
          <c:yVal>
            <c:numRef>
              <c:f>'Gráficos Marshall'!$Z$50:$Z$51</c:f>
              <c:numCache>
                <c:formatCode>General</c:formatCode>
                <c:ptCount val="2"/>
                <c:pt idx="0">
                  <c:v>8</c:v>
                </c:pt>
                <c:pt idx="1">
                  <c:v>8</c:v>
                </c:pt>
              </c:numCache>
            </c:numRef>
          </c:yVal>
          <c:smooth val="0"/>
        </c:ser>
        <c:dLbls>
          <c:showLegendKey val="0"/>
          <c:showVal val="0"/>
          <c:showCatName val="0"/>
          <c:showSerName val="0"/>
          <c:showPercent val="0"/>
          <c:showBubbleSize val="0"/>
        </c:dLbls>
        <c:axId val="36243712"/>
        <c:axId val="36249984"/>
      </c:scatterChart>
      <c:valAx>
        <c:axId val="36243712"/>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6249984"/>
        <c:crosses val="autoZero"/>
        <c:crossBetween val="midCat"/>
      </c:valAx>
      <c:valAx>
        <c:axId val="36249984"/>
        <c:scaling>
          <c:orientation val="minMax"/>
          <c:max val="16"/>
          <c:min val="6"/>
        </c:scaling>
        <c:delete val="0"/>
        <c:axPos val="l"/>
        <c:majorGridlines/>
        <c:title>
          <c:tx>
            <c:rich>
              <a:bodyPr rot="-5400000" vert="horz"/>
              <a:lstStyle/>
              <a:p>
                <a:pPr>
                  <a:defRPr/>
                </a:pPr>
                <a:r>
                  <a:rPr lang="es-EC"/>
                  <a:t>Flujo (0.01")</a:t>
                </a:r>
              </a:p>
            </c:rich>
          </c:tx>
          <c:layout/>
          <c:overlay val="0"/>
        </c:title>
        <c:numFmt formatCode="0" sourceLinked="1"/>
        <c:majorTickMark val="out"/>
        <c:minorTickMark val="none"/>
        <c:tickLblPos val="nextTo"/>
        <c:crossAx val="36243712"/>
        <c:crosses val="autoZero"/>
        <c:crossBetween val="midCat"/>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4482600272425381"/>
          <c:y val="0.44880926269204269"/>
          <c:w val="0.18728148769060687"/>
          <c:h val="0.17830721003134797"/>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baseline="0" dirty="0">
                <a:solidFill>
                  <a:sysClr val="windowText" lastClr="000000"/>
                </a:solidFill>
                <a:latin typeface="Arial" panose="020B0604020202020204" pitchFamily="34" charset="0"/>
                <a:ea typeface="+mn-ea"/>
                <a:cs typeface="Arial" panose="020B0604020202020204" pitchFamily="34" charset="0"/>
              </a:rPr>
              <a:t>% </a:t>
            </a:r>
            <a:r>
              <a:rPr lang="en-US" sz="1600" b="1" i="0" u="none" strike="noStrike" kern="1200" baseline="0" dirty="0" err="1">
                <a:solidFill>
                  <a:sysClr val="windowText" lastClr="000000"/>
                </a:solidFill>
                <a:latin typeface="Arial" panose="020B0604020202020204" pitchFamily="34" charset="0"/>
                <a:ea typeface="+mn-ea"/>
                <a:cs typeface="Arial" panose="020B0604020202020204" pitchFamily="34" charset="0"/>
              </a:rPr>
              <a:t>asf</a:t>
            </a:r>
            <a:r>
              <a:rPr lang="en-US" sz="1600" b="1" i="0" u="none" strike="noStrike" kern="1200" baseline="0" dirty="0">
                <a:solidFill>
                  <a:sysClr val="windowText" lastClr="000000"/>
                </a:solidFill>
                <a:latin typeface="Arial" panose="020B0604020202020204" pitchFamily="34" charset="0"/>
                <a:ea typeface="+mn-ea"/>
                <a:cs typeface="Arial" panose="020B0604020202020204" pitchFamily="34" charset="0"/>
              </a:rPr>
              <a:t>. v</a:t>
            </a:r>
            <a:r>
              <a:rPr lang="en-US" sz="1600" b="1" i="0" u="none" strike="noStrike" kern="1200" baseline="0" dirty="0" smtClean="0">
                <a:solidFill>
                  <a:sysClr val="windowText" lastClr="000000"/>
                </a:solidFill>
                <a:latin typeface="Arial" panose="020B0604020202020204" pitchFamily="34" charset="0"/>
                <a:ea typeface="+mn-ea"/>
                <a:cs typeface="Arial" panose="020B0604020202020204" pitchFamily="34" charset="0"/>
              </a:rPr>
              <a:t>s </a:t>
            </a:r>
            <a:r>
              <a:rPr lang="en-US" sz="1600" b="1" i="0" u="none" strike="noStrike" kern="1200" baseline="0" dirty="0" err="1">
                <a:solidFill>
                  <a:sysClr val="windowText" lastClr="000000"/>
                </a:solidFill>
                <a:latin typeface="Arial" panose="020B0604020202020204" pitchFamily="34" charset="0"/>
                <a:ea typeface="+mn-ea"/>
                <a:cs typeface="Arial" panose="020B0604020202020204" pitchFamily="34" charset="0"/>
              </a:rPr>
              <a:t>VAM</a:t>
            </a:r>
            <a:endParaRPr lang="en-US" sz="1600" b="1" i="0" u="none" strike="noStrike" kern="1200" baseline="0" dirty="0">
              <a:solidFill>
                <a:sysClr val="windowText" lastClr="000000"/>
              </a:solidFill>
              <a:latin typeface="Arial" panose="020B0604020202020204" pitchFamily="34" charset="0"/>
              <a:ea typeface="+mn-ea"/>
              <a:cs typeface="Arial" panose="020B0604020202020204" pitchFamily="34" charset="0"/>
            </a:endParaRPr>
          </a:p>
        </c:rich>
      </c:tx>
      <c:layout/>
      <c:overlay val="0"/>
    </c:title>
    <c:autoTitleDeleted val="0"/>
    <c:plotArea>
      <c:layout/>
      <c:scatterChart>
        <c:scatterStyle val="lineMarker"/>
        <c:varyColors val="0"/>
        <c:ser>
          <c:idx val="0"/>
          <c:order val="0"/>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Marshall'!$AA$9:$AA$13</c:f>
              <c:numCache>
                <c:formatCode>0</c:formatCode>
                <c:ptCount val="5"/>
                <c:pt idx="0">
                  <c:v>13.1670743988022</c:v>
                </c:pt>
                <c:pt idx="1">
                  <c:v>13.379817227195383</c:v>
                </c:pt>
                <c:pt idx="2">
                  <c:v>13.432216780942275</c:v>
                </c:pt>
                <c:pt idx="3">
                  <c:v>13.161289114359951</c:v>
                </c:pt>
                <c:pt idx="4">
                  <c:v>13.837445769484569</c:v>
                </c:pt>
              </c:numCache>
            </c:numRef>
          </c:yVal>
          <c:smooth val="0"/>
        </c:ser>
        <c:ser>
          <c:idx val="1"/>
          <c:order val="1"/>
          <c:spPr>
            <a:ln>
              <a:solidFill>
                <a:srgbClr val="0070C0"/>
              </a:solidFill>
              <a:headEnd type="arrow" w="med" len="med"/>
              <a:tailEnd type="none" w="med" len="med"/>
            </a:ln>
          </c:spPr>
          <c:marker>
            <c:symbol val="none"/>
          </c:marker>
          <c:dPt>
            <c:idx val="1"/>
            <c:bubble3D val="0"/>
            <c:spPr>
              <a:ln w="19050">
                <a:solidFill>
                  <a:srgbClr val="0070C0"/>
                </a:solidFill>
                <a:headEnd type="arrow" w="med" len="med"/>
                <a:tailEnd type="none" w="med" len="med"/>
              </a:ln>
            </c:spPr>
          </c:dPt>
          <c:xVal>
            <c:numRef>
              <c:f>'Gráficos Marshall'!$AB$27:$AB$28</c:f>
              <c:numCache>
                <c:formatCode>General</c:formatCode>
                <c:ptCount val="2"/>
                <c:pt idx="0">
                  <c:v>4.5</c:v>
                </c:pt>
                <c:pt idx="1">
                  <c:v>6.1</c:v>
                </c:pt>
              </c:numCache>
            </c:numRef>
          </c:xVal>
          <c:yVal>
            <c:numRef>
              <c:f>'Gráficos Marshall'!$AC$27:$AC$28</c:f>
              <c:numCache>
                <c:formatCode>General</c:formatCode>
                <c:ptCount val="2"/>
                <c:pt idx="0">
                  <c:v>13.5</c:v>
                </c:pt>
                <c:pt idx="1">
                  <c:v>13.5</c:v>
                </c:pt>
              </c:numCache>
            </c:numRef>
          </c:yVal>
          <c:smooth val="0"/>
        </c:ser>
        <c:ser>
          <c:idx val="2"/>
          <c:order val="2"/>
          <c:spPr>
            <a:ln w="19050">
              <a:solidFill>
                <a:srgbClr val="0070C0"/>
              </a:solidFill>
              <a:headEnd type="none" w="med" len="med"/>
              <a:tailEnd type="arrow" w="med" len="med"/>
            </a:ln>
          </c:spPr>
          <c:marker>
            <c:symbol val="none"/>
          </c:marker>
          <c:xVal>
            <c:numRef>
              <c:f>'Gráficos Marshall'!$AB$29:$AB$30</c:f>
              <c:numCache>
                <c:formatCode>General</c:formatCode>
                <c:ptCount val="2"/>
                <c:pt idx="0">
                  <c:v>6.1</c:v>
                </c:pt>
                <c:pt idx="1">
                  <c:v>6.1</c:v>
                </c:pt>
              </c:numCache>
            </c:numRef>
          </c:xVal>
          <c:yVal>
            <c:numRef>
              <c:f>'Gráficos Marshall'!$AC$29:$AC$30</c:f>
              <c:numCache>
                <c:formatCode>General</c:formatCode>
                <c:ptCount val="2"/>
                <c:pt idx="0">
                  <c:v>12</c:v>
                </c:pt>
                <c:pt idx="1">
                  <c:v>13.5</c:v>
                </c:pt>
              </c:numCache>
            </c:numRef>
          </c:yVal>
          <c:smooth val="0"/>
        </c:ser>
        <c:ser>
          <c:idx val="3"/>
          <c:order val="3"/>
          <c:tx>
            <c:v>Min</c:v>
          </c:tx>
          <c:spPr>
            <a:ln>
              <a:solidFill>
                <a:schemeClr val="accent6"/>
              </a:solidFill>
              <a:prstDash val="dash"/>
            </a:ln>
          </c:spPr>
          <c:marker>
            <c:symbol val="none"/>
          </c:marker>
          <c:xVal>
            <c:numRef>
              <c:f>'Gráficos Marshall'!$W$47:$W$48</c:f>
              <c:numCache>
                <c:formatCode>General</c:formatCode>
                <c:ptCount val="2"/>
                <c:pt idx="0">
                  <c:v>0</c:v>
                </c:pt>
                <c:pt idx="1">
                  <c:v>7</c:v>
                </c:pt>
              </c:numCache>
            </c:numRef>
          </c:xVal>
          <c:yVal>
            <c:numRef>
              <c:f>'Gráficos Marshall'!$X$47:$X$48</c:f>
              <c:numCache>
                <c:formatCode>General</c:formatCode>
                <c:ptCount val="2"/>
                <c:pt idx="0">
                  <c:v>13</c:v>
                </c:pt>
                <c:pt idx="1">
                  <c:v>13</c:v>
                </c:pt>
              </c:numCache>
            </c:numRef>
          </c:yVal>
          <c:smooth val="0"/>
        </c:ser>
        <c:dLbls>
          <c:showLegendKey val="0"/>
          <c:showVal val="0"/>
          <c:showCatName val="0"/>
          <c:showSerName val="0"/>
          <c:showPercent val="0"/>
          <c:showBubbleSize val="0"/>
        </c:dLbls>
        <c:axId val="36296960"/>
        <c:axId val="36303232"/>
      </c:scatterChart>
      <c:valAx>
        <c:axId val="36296960"/>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txPr>
          <a:bodyPr/>
          <a:lstStyle/>
          <a:p>
            <a:pPr>
              <a:defRPr lang="es-EC"/>
            </a:pPr>
            <a:endParaRPr lang="es-EC"/>
          </a:p>
        </c:txPr>
        <c:crossAx val="36303232"/>
        <c:crosses val="autoZero"/>
        <c:crossBetween val="midCat"/>
      </c:valAx>
      <c:valAx>
        <c:axId val="36303232"/>
        <c:scaling>
          <c:orientation val="minMax"/>
          <c:max val="16"/>
          <c:min val="12"/>
        </c:scaling>
        <c:delete val="0"/>
        <c:axPos val="l"/>
        <c:majorGridlines/>
        <c:title>
          <c:tx>
            <c:rich>
              <a:bodyPr rot="-5400000" vert="horz"/>
              <a:lstStyle/>
              <a:p>
                <a:pPr>
                  <a:defRPr/>
                </a:pPr>
                <a:r>
                  <a:rPr lang="es-EC"/>
                  <a:t>V.A.M (%)</a:t>
                </a:r>
              </a:p>
            </c:rich>
          </c:tx>
          <c:layout/>
          <c:overlay val="0"/>
        </c:title>
        <c:numFmt formatCode="#,##0.00" sourceLinked="0"/>
        <c:majorTickMark val="out"/>
        <c:minorTickMark val="none"/>
        <c:tickLblPos val="nextTo"/>
        <c:txPr>
          <a:bodyPr/>
          <a:lstStyle/>
          <a:p>
            <a:pPr>
              <a:defRPr lang="es-EC"/>
            </a:pPr>
            <a:endParaRPr lang="es-EC"/>
          </a:p>
        </c:txPr>
        <c:crossAx val="36296960"/>
        <c:crosses val="autoZero"/>
        <c:crossBetween val="midCat"/>
        <c:majorUnit val="0.5"/>
        <c:minorUnit val="0.1"/>
      </c:valAx>
      <c:spPr>
        <a:noFill/>
        <a:ln w="25400">
          <a:noFill/>
        </a:ln>
      </c:spPr>
    </c:plotArea>
    <c:legend>
      <c:legendPos val="r"/>
      <c:legendEntry>
        <c:idx val="0"/>
        <c:delete val="1"/>
      </c:legendEntry>
      <c:legendEntry>
        <c:idx val="1"/>
        <c:delete val="1"/>
      </c:legendEntry>
      <c:legendEntry>
        <c:idx val="2"/>
        <c:delete val="1"/>
      </c:legendEntry>
      <c:legendEntry>
        <c:idx val="4"/>
        <c:delete val="1"/>
      </c:legendEntry>
      <c:layout>
        <c:manualLayout>
          <c:xMode val="edge"/>
          <c:yMode val="edge"/>
          <c:x val="0.73318217003705755"/>
          <c:y val="0.66321520187064353"/>
          <c:w val="0.18195219298151827"/>
          <c:h val="8.5156773184476869E-2"/>
        </c:manualLayout>
      </c:layout>
      <c:overlay val="1"/>
    </c:legend>
    <c:plotVisOnly val="1"/>
    <c:dispBlanksAs val="gap"/>
    <c:showDLblsOverMax val="0"/>
  </c:chart>
  <c:spPr>
    <a:ln w="12700">
      <a:solidFill>
        <a:sysClr val="windowText" lastClr="000000"/>
      </a:solid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sz="1600" i="0">
                <a:latin typeface="Arial" panose="020B0604020202020204" pitchFamily="34" charset="0"/>
                <a:cs typeface="Arial" panose="020B0604020202020204" pitchFamily="34" charset="0"/>
              </a:defRPr>
            </a:pPr>
            <a:r>
              <a:rPr lang="en-US" sz="1600" i="0">
                <a:latin typeface="Arial" panose="020B0604020202020204" pitchFamily="34" charset="0"/>
                <a:cs typeface="Arial" panose="020B0604020202020204" pitchFamily="34" charset="0"/>
              </a:rPr>
              <a:t>% asf. vs VAF</a:t>
            </a:r>
          </a:p>
        </c:rich>
      </c:tx>
      <c:layout>
        <c:manualLayout>
          <c:xMode val="edge"/>
          <c:yMode val="edge"/>
          <c:x val="0.34612802486977701"/>
          <c:y val="3.1179593675920384E-2"/>
        </c:manualLayout>
      </c:layout>
      <c:overlay val="0"/>
    </c:title>
    <c:autoTitleDeleted val="0"/>
    <c:plotArea>
      <c:layout/>
      <c:scatterChart>
        <c:scatterStyle val="lineMarker"/>
        <c:varyColors val="0"/>
        <c:ser>
          <c:idx val="0"/>
          <c:order val="0"/>
          <c:tx>
            <c:v>%asf vs Va</c:v>
          </c:tx>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Marshall'!$AB$9:$AB$13</c:f>
              <c:numCache>
                <c:formatCode>0</c:formatCode>
                <c:ptCount val="5"/>
                <c:pt idx="0">
                  <c:v>40.036507760233562</c:v>
                </c:pt>
                <c:pt idx="1">
                  <c:v>51.030691906855246</c:v>
                </c:pt>
                <c:pt idx="2">
                  <c:v>60.781677092840233</c:v>
                </c:pt>
                <c:pt idx="3">
                  <c:v>69.525808766338841</c:v>
                </c:pt>
                <c:pt idx="4">
                  <c:v>75.511870795483318</c:v>
                </c:pt>
              </c:numCache>
            </c:numRef>
          </c:yVal>
          <c:smooth val="0"/>
        </c:ser>
        <c:ser>
          <c:idx val="1"/>
          <c:order val="1"/>
          <c:spPr>
            <a:ln>
              <a:solidFill>
                <a:srgbClr val="0070C0"/>
              </a:solidFill>
              <a:headEnd type="arrow" w="med" len="med"/>
              <a:tailEnd type="none" w="med" len="med"/>
            </a:ln>
          </c:spPr>
          <c:marker>
            <c:symbol val="none"/>
          </c:marker>
          <c:dPt>
            <c:idx val="1"/>
            <c:bubble3D val="0"/>
            <c:spPr>
              <a:ln w="19050">
                <a:solidFill>
                  <a:srgbClr val="0070C0"/>
                </a:solidFill>
                <a:headEnd type="arrow" w="med" len="med"/>
                <a:tailEnd type="none" w="med" len="med"/>
              </a:ln>
            </c:spPr>
          </c:dPt>
          <c:xVal>
            <c:numRef>
              <c:f>'Gráficos Marshall'!$AB$34:$AB$35</c:f>
              <c:numCache>
                <c:formatCode>General</c:formatCode>
                <c:ptCount val="2"/>
                <c:pt idx="0">
                  <c:v>4.5</c:v>
                </c:pt>
                <c:pt idx="1">
                  <c:v>6.1</c:v>
                </c:pt>
              </c:numCache>
            </c:numRef>
          </c:xVal>
          <c:yVal>
            <c:numRef>
              <c:f>'Gráficos Marshall'!$AC$34:$AC$35</c:f>
              <c:numCache>
                <c:formatCode>General</c:formatCode>
                <c:ptCount val="2"/>
                <c:pt idx="0">
                  <c:v>71</c:v>
                </c:pt>
                <c:pt idx="1">
                  <c:v>71</c:v>
                </c:pt>
              </c:numCache>
            </c:numRef>
          </c:yVal>
          <c:smooth val="0"/>
        </c:ser>
        <c:ser>
          <c:idx val="2"/>
          <c:order val="2"/>
          <c:spPr>
            <a:ln w="19050">
              <a:solidFill>
                <a:srgbClr val="0070C0"/>
              </a:solidFill>
              <a:headEnd type="none" w="med" len="med"/>
              <a:tailEnd type="arrow" w="med" len="med"/>
            </a:ln>
          </c:spPr>
          <c:marker>
            <c:symbol val="none"/>
          </c:marker>
          <c:xVal>
            <c:numRef>
              <c:f>'Gráficos Marshall'!$AB$36:$AB$37</c:f>
              <c:numCache>
                <c:formatCode>General</c:formatCode>
                <c:ptCount val="2"/>
                <c:pt idx="0">
                  <c:v>6.1</c:v>
                </c:pt>
                <c:pt idx="1">
                  <c:v>6.1</c:v>
                </c:pt>
              </c:numCache>
            </c:numRef>
          </c:xVal>
          <c:yVal>
            <c:numRef>
              <c:f>'Gráficos Marshall'!$AC$36:$AC$37</c:f>
              <c:numCache>
                <c:formatCode>General</c:formatCode>
                <c:ptCount val="2"/>
                <c:pt idx="0">
                  <c:v>20</c:v>
                </c:pt>
                <c:pt idx="1">
                  <c:v>71</c:v>
                </c:pt>
              </c:numCache>
            </c:numRef>
          </c:yVal>
          <c:smooth val="0"/>
        </c:ser>
        <c:ser>
          <c:idx val="3"/>
          <c:order val="3"/>
          <c:tx>
            <c:v>Max</c:v>
          </c:tx>
          <c:spPr>
            <a:ln>
              <a:solidFill>
                <a:srgbClr val="7030A0"/>
              </a:solidFill>
              <a:prstDash val="dash"/>
            </a:ln>
          </c:spPr>
          <c:marker>
            <c:symbol val="none"/>
          </c:marker>
          <c:xVal>
            <c:numRef>
              <c:f>'Gráficos Marshall'!$W$41:$W$42</c:f>
              <c:numCache>
                <c:formatCode>General</c:formatCode>
                <c:ptCount val="2"/>
                <c:pt idx="0">
                  <c:v>0</c:v>
                </c:pt>
                <c:pt idx="1">
                  <c:v>7</c:v>
                </c:pt>
              </c:numCache>
            </c:numRef>
          </c:xVal>
          <c:yVal>
            <c:numRef>
              <c:f>'Gráficos Marshall'!$X$41:$X$42</c:f>
              <c:numCache>
                <c:formatCode>General</c:formatCode>
                <c:ptCount val="2"/>
                <c:pt idx="0">
                  <c:v>75</c:v>
                </c:pt>
                <c:pt idx="1">
                  <c:v>75</c:v>
                </c:pt>
              </c:numCache>
            </c:numRef>
          </c:yVal>
          <c:smooth val="0"/>
        </c:ser>
        <c:ser>
          <c:idx val="4"/>
          <c:order val="4"/>
          <c:tx>
            <c:v>Min</c:v>
          </c:tx>
          <c:spPr>
            <a:ln>
              <a:solidFill>
                <a:schemeClr val="accent6"/>
              </a:solidFill>
              <a:prstDash val="dash"/>
            </a:ln>
          </c:spPr>
          <c:marker>
            <c:symbol val="none"/>
          </c:marker>
          <c:xVal>
            <c:numRef>
              <c:f>'Gráficos Marshall'!$W$44:$W$45</c:f>
              <c:numCache>
                <c:formatCode>General</c:formatCode>
                <c:ptCount val="2"/>
                <c:pt idx="0">
                  <c:v>0</c:v>
                </c:pt>
                <c:pt idx="1">
                  <c:v>7</c:v>
                </c:pt>
              </c:numCache>
            </c:numRef>
          </c:xVal>
          <c:yVal>
            <c:numRef>
              <c:f>'Gráficos Marshall'!$X$44:$X$45</c:f>
              <c:numCache>
                <c:formatCode>General</c:formatCode>
                <c:ptCount val="2"/>
                <c:pt idx="0">
                  <c:v>65</c:v>
                </c:pt>
                <c:pt idx="1">
                  <c:v>65</c:v>
                </c:pt>
              </c:numCache>
            </c:numRef>
          </c:yVal>
          <c:smooth val="0"/>
        </c:ser>
        <c:dLbls>
          <c:showLegendKey val="0"/>
          <c:showVal val="0"/>
          <c:showCatName val="0"/>
          <c:showSerName val="0"/>
          <c:showPercent val="0"/>
          <c:showBubbleSize val="0"/>
        </c:dLbls>
        <c:axId val="36166272"/>
        <c:axId val="36168448"/>
      </c:scatterChart>
      <c:valAx>
        <c:axId val="36166272"/>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txPr>
          <a:bodyPr/>
          <a:lstStyle/>
          <a:p>
            <a:pPr>
              <a:defRPr lang="es-EC"/>
            </a:pPr>
            <a:endParaRPr lang="es-EC"/>
          </a:p>
        </c:txPr>
        <c:crossAx val="36168448"/>
        <c:crosses val="autoZero"/>
        <c:crossBetween val="midCat"/>
      </c:valAx>
      <c:valAx>
        <c:axId val="36168448"/>
        <c:scaling>
          <c:orientation val="minMax"/>
          <c:max val="90"/>
          <c:min val="20"/>
        </c:scaling>
        <c:delete val="0"/>
        <c:axPos val="l"/>
        <c:majorGridlines/>
        <c:title>
          <c:tx>
            <c:rich>
              <a:bodyPr rot="-5400000" vert="horz"/>
              <a:lstStyle/>
              <a:p>
                <a:pPr>
                  <a:defRPr/>
                </a:pPr>
                <a:r>
                  <a:rPr lang="es-EC"/>
                  <a:t>V.A.F (%)</a:t>
                </a:r>
              </a:p>
            </c:rich>
          </c:tx>
          <c:layout/>
          <c:overlay val="0"/>
        </c:title>
        <c:numFmt formatCode="0" sourceLinked="1"/>
        <c:majorTickMark val="out"/>
        <c:minorTickMark val="none"/>
        <c:tickLblPos val="nextTo"/>
        <c:txPr>
          <a:bodyPr/>
          <a:lstStyle/>
          <a:p>
            <a:pPr>
              <a:defRPr lang="es-EC"/>
            </a:pPr>
            <a:endParaRPr lang="es-EC"/>
          </a:p>
        </c:txPr>
        <c:crossAx val="36166272"/>
        <c:crosses val="autoZero"/>
        <c:crossBetween val="midCat"/>
        <c:majorUnit val="5"/>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2281753394064774"/>
          <c:y val="0.5028731923854719"/>
          <c:w val="0.18610389013623538"/>
          <c:h val="0.16839026436156251"/>
        </c:manualLayout>
      </c:layout>
      <c:overlay val="1"/>
    </c:legend>
    <c:plotVisOnly val="1"/>
    <c:dispBlanksAs val="gap"/>
    <c:showDLblsOverMax val="0"/>
  </c:chart>
  <c:spPr>
    <a:ln w="12700">
      <a:solidFill>
        <a:sysClr val="windowText" lastClr="000000"/>
      </a:solidFill>
    </a:ln>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Va</a:t>
            </a:r>
          </a:p>
        </c:rich>
      </c:tx>
      <c:layout>
        <c:manualLayout>
          <c:xMode val="edge"/>
          <c:yMode val="edge"/>
          <c:x val="0.36651747405228591"/>
          <c:y val="3.1179686894704472E-2"/>
        </c:manualLayout>
      </c:layout>
      <c:overlay val="0"/>
    </c:title>
    <c:autoTitleDeleted val="0"/>
    <c:plotArea>
      <c:layout>
        <c:manualLayout>
          <c:layoutTarget val="inner"/>
          <c:xMode val="edge"/>
          <c:yMode val="edge"/>
          <c:x val="0.20167463460332477"/>
          <c:y val="0.18705694276497167"/>
          <c:w val="0.73985791317175764"/>
          <c:h val="0.58821398418794213"/>
        </c:manualLayout>
      </c:layout>
      <c:scatterChart>
        <c:scatterStyle val="lineMarker"/>
        <c:varyColors val="0"/>
        <c:ser>
          <c:idx val="0"/>
          <c:order val="0"/>
          <c:tx>
            <c:v>%asf vs Va</c:v>
          </c:tx>
          <c:spPr>
            <a:ln w="28575">
              <a:noFill/>
            </a:ln>
          </c:spPr>
          <c:marker>
            <c:symbol val="circle"/>
            <c:size val="5"/>
            <c:spPr>
              <a:solidFill>
                <a:sysClr val="windowText" lastClr="000000"/>
              </a:solidFill>
              <a:ln>
                <a:noFill/>
              </a:ln>
            </c:spPr>
          </c:marker>
          <c:trendline>
            <c:spPr>
              <a:ln w="19050">
                <a:solidFill>
                  <a:srgbClr val="FF0000"/>
                </a:solidFill>
              </a:ln>
            </c:spPr>
            <c:trendlineType val="log"/>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Marshall'!$Z$9:$Z$13</c:f>
              <c:numCache>
                <c:formatCode>0</c:formatCode>
                <c:ptCount val="5"/>
                <c:pt idx="0">
                  <c:v>8.6452509075798165</c:v>
                </c:pt>
                <c:pt idx="1">
                  <c:v>7.4460167881919368</c:v>
                </c:pt>
                <c:pt idx="2">
                  <c:v>5.5092029677330645</c:v>
                </c:pt>
                <c:pt idx="3">
                  <c:v>4.0116044949694603</c:v>
                </c:pt>
                <c:pt idx="4">
                  <c:v>2.5877540049927243</c:v>
                </c:pt>
              </c:numCache>
            </c:numRef>
          </c:yVal>
          <c:smooth val="0"/>
        </c:ser>
        <c:ser>
          <c:idx val="1"/>
          <c:order val="1"/>
          <c:spPr>
            <a:ln w="19050">
              <a:headEnd type="none" w="med" len="med"/>
              <a:tailEnd type="arrow" w="med" len="med"/>
            </a:ln>
          </c:spPr>
          <c:marker>
            <c:symbol val="none"/>
          </c:marker>
          <c:dPt>
            <c:idx val="1"/>
            <c:bubble3D val="0"/>
            <c:spPr>
              <a:ln w="19050">
                <a:solidFill>
                  <a:srgbClr val="0070C0"/>
                </a:solidFill>
                <a:headEnd type="none" w="med" len="med"/>
                <a:tailEnd type="arrow" w="med" len="med"/>
              </a:ln>
            </c:spPr>
          </c:dPt>
          <c:xVal>
            <c:numRef>
              <c:f>'Gráficos Marshall'!$AB$18:$AB$19</c:f>
              <c:numCache>
                <c:formatCode>General</c:formatCode>
                <c:ptCount val="2"/>
                <c:pt idx="0">
                  <c:v>4.5</c:v>
                </c:pt>
                <c:pt idx="1">
                  <c:v>6</c:v>
                </c:pt>
              </c:numCache>
            </c:numRef>
          </c:xVal>
          <c:yVal>
            <c:numRef>
              <c:f>'Gráficos Marshall'!$AC$18:$AC$19</c:f>
              <c:numCache>
                <c:formatCode>General</c:formatCode>
                <c:ptCount val="2"/>
                <c:pt idx="0">
                  <c:v>4</c:v>
                </c:pt>
                <c:pt idx="1">
                  <c:v>4</c:v>
                </c:pt>
              </c:numCache>
            </c:numRef>
          </c:yVal>
          <c:smooth val="0"/>
        </c:ser>
        <c:ser>
          <c:idx val="2"/>
          <c:order val="2"/>
          <c:spPr>
            <a:ln w="19050">
              <a:solidFill>
                <a:srgbClr val="0070C0"/>
              </a:solidFill>
              <a:headEnd type="arrow" w="med" len="med"/>
              <a:tailEnd type="none" w="med" len="med"/>
            </a:ln>
          </c:spPr>
          <c:marker>
            <c:symbol val="none"/>
          </c:marker>
          <c:xVal>
            <c:numRef>
              <c:f>'Gráficos Marshall'!$AB$20:$AB$21</c:f>
              <c:numCache>
                <c:formatCode>General</c:formatCode>
                <c:ptCount val="2"/>
                <c:pt idx="0">
                  <c:v>6</c:v>
                </c:pt>
                <c:pt idx="1">
                  <c:v>6</c:v>
                </c:pt>
              </c:numCache>
            </c:numRef>
          </c:xVal>
          <c:yVal>
            <c:numRef>
              <c:f>'Gráficos Marshall'!$AC$20:$AC$21</c:f>
              <c:numCache>
                <c:formatCode>General</c:formatCode>
                <c:ptCount val="2"/>
                <c:pt idx="0">
                  <c:v>1</c:v>
                </c:pt>
                <c:pt idx="1">
                  <c:v>4</c:v>
                </c:pt>
              </c:numCache>
            </c:numRef>
          </c:yVal>
          <c:smooth val="0"/>
        </c:ser>
        <c:ser>
          <c:idx val="3"/>
          <c:order val="3"/>
          <c:tx>
            <c:v>Max</c:v>
          </c:tx>
          <c:spPr>
            <a:ln>
              <a:solidFill>
                <a:srgbClr val="7030A0"/>
              </a:solidFill>
              <a:prstDash val="dash"/>
            </a:ln>
          </c:spPr>
          <c:marker>
            <c:symbol val="none"/>
          </c:marker>
          <c:xVal>
            <c:numRef>
              <c:f>'Gráficos Marshall'!$Y$41:$Y$42</c:f>
              <c:numCache>
                <c:formatCode>General</c:formatCode>
                <c:ptCount val="2"/>
                <c:pt idx="0">
                  <c:v>0</c:v>
                </c:pt>
                <c:pt idx="1">
                  <c:v>7</c:v>
                </c:pt>
              </c:numCache>
            </c:numRef>
          </c:xVal>
          <c:yVal>
            <c:numRef>
              <c:f>'Gráficos Marshall'!$Z$41:$Z$42</c:f>
              <c:numCache>
                <c:formatCode>General</c:formatCode>
                <c:ptCount val="2"/>
                <c:pt idx="0">
                  <c:v>5</c:v>
                </c:pt>
                <c:pt idx="1">
                  <c:v>5</c:v>
                </c:pt>
              </c:numCache>
            </c:numRef>
          </c:yVal>
          <c:smooth val="0"/>
        </c:ser>
        <c:ser>
          <c:idx val="4"/>
          <c:order val="4"/>
          <c:tx>
            <c:v>Min</c:v>
          </c:tx>
          <c:spPr>
            <a:ln>
              <a:solidFill>
                <a:schemeClr val="accent6"/>
              </a:solidFill>
              <a:prstDash val="dash"/>
            </a:ln>
          </c:spPr>
          <c:marker>
            <c:symbol val="none"/>
          </c:marker>
          <c:xVal>
            <c:numRef>
              <c:f>'Gráficos Marshall'!$Y$44:$Y$45</c:f>
              <c:numCache>
                <c:formatCode>General</c:formatCode>
                <c:ptCount val="2"/>
                <c:pt idx="0">
                  <c:v>0</c:v>
                </c:pt>
                <c:pt idx="1">
                  <c:v>7</c:v>
                </c:pt>
              </c:numCache>
            </c:numRef>
          </c:xVal>
          <c:yVal>
            <c:numRef>
              <c:f>'Gráficos Marshall'!$Z$44:$Z$45</c:f>
              <c:numCache>
                <c:formatCode>General</c:formatCode>
                <c:ptCount val="2"/>
                <c:pt idx="0">
                  <c:v>3</c:v>
                </c:pt>
                <c:pt idx="1">
                  <c:v>3</c:v>
                </c:pt>
              </c:numCache>
            </c:numRef>
          </c:yVal>
          <c:smooth val="0"/>
        </c:ser>
        <c:dLbls>
          <c:showLegendKey val="0"/>
          <c:showVal val="0"/>
          <c:showCatName val="0"/>
          <c:showSerName val="0"/>
          <c:showPercent val="0"/>
          <c:showBubbleSize val="0"/>
        </c:dLbls>
        <c:axId val="36237312"/>
        <c:axId val="36239232"/>
      </c:scatterChart>
      <c:valAx>
        <c:axId val="36237312"/>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6239232"/>
        <c:crosses val="autoZero"/>
        <c:crossBetween val="midCat"/>
      </c:valAx>
      <c:valAx>
        <c:axId val="36239232"/>
        <c:scaling>
          <c:orientation val="minMax"/>
          <c:max val="10"/>
          <c:min val="1"/>
        </c:scaling>
        <c:delete val="0"/>
        <c:axPos val="l"/>
        <c:majorGridlines/>
        <c:title>
          <c:tx>
            <c:rich>
              <a:bodyPr rot="-5400000" vert="horz"/>
              <a:lstStyle/>
              <a:p>
                <a:pPr>
                  <a:defRPr/>
                </a:pPr>
                <a:r>
                  <a:rPr lang="es-EC"/>
                  <a:t>Vacíos (%)</a:t>
                </a:r>
              </a:p>
            </c:rich>
          </c:tx>
          <c:layout/>
          <c:overlay val="0"/>
        </c:title>
        <c:numFmt formatCode="#,##0.00" sourceLinked="0"/>
        <c:majorTickMark val="out"/>
        <c:minorTickMark val="none"/>
        <c:tickLblPos val="nextTo"/>
        <c:crossAx val="36237312"/>
        <c:crosses val="autoZero"/>
        <c:crossBetween val="midCat"/>
        <c:majorUnit val="1"/>
        <c:minorUnit val="0.1"/>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1607097276115761"/>
          <c:y val="0.29409073399026275"/>
          <c:w val="0.18610389013623538"/>
          <c:h val="0.17570457839676734"/>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Bulk</a:t>
            </a:r>
          </a:p>
        </c:rich>
      </c:tx>
      <c:layout/>
      <c:overlay val="0"/>
    </c:title>
    <c:autoTitleDeleted val="0"/>
    <c:plotArea>
      <c:layout/>
      <c:scatterChart>
        <c:scatterStyle val="lineMarker"/>
        <c:varyColors val="0"/>
        <c:ser>
          <c:idx val="0"/>
          <c:order val="0"/>
          <c:tx>
            <c:v>%asf vs Bulk</c:v>
          </c:tx>
          <c:spPr>
            <a:ln w="28575">
              <a:noFill/>
            </a:ln>
          </c:spPr>
          <c:marker>
            <c:symbol val="circle"/>
            <c:size val="5"/>
            <c:spPr>
              <a:solidFill>
                <a:schemeClr val="tx1"/>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Marshall'!$W$9:$W$13</c:f>
              <c:numCache>
                <c:formatCode>0.000</c:formatCode>
                <c:ptCount val="5"/>
                <c:pt idx="0">
                  <c:v>2.151861114871958</c:v>
                </c:pt>
                <c:pt idx="1">
                  <c:v>2.1615982779117773</c:v>
                </c:pt>
                <c:pt idx="2">
                  <c:v>2.1888793132524635</c:v>
                </c:pt>
                <c:pt idx="3">
                  <c:v>2.2110926904583788</c:v>
                </c:pt>
                <c:pt idx="4">
                  <c:v>2.2239215760660156</c:v>
                </c:pt>
              </c:numCache>
            </c:numRef>
          </c:yVal>
          <c:smooth val="0"/>
        </c:ser>
        <c:ser>
          <c:idx val="1"/>
          <c:order val="1"/>
          <c:spPr>
            <a:ln w="19050">
              <a:solidFill>
                <a:srgbClr val="0070C0"/>
              </a:solidFill>
              <a:headEnd type="arrow" w="med" len="med"/>
              <a:tailEnd type="none" w="med" len="med"/>
            </a:ln>
          </c:spPr>
          <c:marker>
            <c:symbol val="none"/>
          </c:marker>
          <c:xVal>
            <c:numRef>
              <c:f>'Gráficos Marshall'!$W$18:$W$19</c:f>
              <c:numCache>
                <c:formatCode>General</c:formatCode>
                <c:ptCount val="2"/>
                <c:pt idx="0">
                  <c:v>4.5</c:v>
                </c:pt>
                <c:pt idx="1">
                  <c:v>6</c:v>
                </c:pt>
              </c:numCache>
            </c:numRef>
          </c:xVal>
          <c:yVal>
            <c:numRef>
              <c:f>'Gráficos Marshall'!$X$18:$X$19</c:f>
              <c:numCache>
                <c:formatCode>General</c:formatCode>
                <c:ptCount val="2"/>
                <c:pt idx="0">
                  <c:v>2.206</c:v>
                </c:pt>
                <c:pt idx="1">
                  <c:v>2.206</c:v>
                </c:pt>
              </c:numCache>
            </c:numRef>
          </c:yVal>
          <c:smooth val="0"/>
        </c:ser>
        <c:ser>
          <c:idx val="2"/>
          <c:order val="2"/>
          <c:spPr>
            <a:ln w="19050">
              <a:solidFill>
                <a:srgbClr val="0070C0"/>
              </a:solidFill>
              <a:headEnd type="none" w="med" len="med"/>
              <a:tailEnd type="arrow" w="med" len="med"/>
            </a:ln>
          </c:spPr>
          <c:marker>
            <c:symbol val="none"/>
          </c:marker>
          <c:xVal>
            <c:numRef>
              <c:f>'Gráficos Marshall'!$W$20:$W$21</c:f>
              <c:numCache>
                <c:formatCode>General</c:formatCode>
                <c:ptCount val="2"/>
                <c:pt idx="0">
                  <c:v>6</c:v>
                </c:pt>
                <c:pt idx="1">
                  <c:v>6</c:v>
                </c:pt>
              </c:numCache>
            </c:numRef>
          </c:xVal>
          <c:yVal>
            <c:numRef>
              <c:f>'Gráficos Marshall'!$X$20:$X$21</c:f>
              <c:numCache>
                <c:formatCode>General</c:formatCode>
                <c:ptCount val="2"/>
                <c:pt idx="0">
                  <c:v>2.13</c:v>
                </c:pt>
                <c:pt idx="1">
                  <c:v>2.206</c:v>
                </c:pt>
              </c:numCache>
            </c:numRef>
          </c:yVal>
          <c:smooth val="0"/>
        </c:ser>
        <c:dLbls>
          <c:showLegendKey val="0"/>
          <c:showVal val="0"/>
          <c:showCatName val="0"/>
          <c:showSerName val="0"/>
          <c:showPercent val="0"/>
          <c:showBubbleSize val="0"/>
        </c:dLbls>
        <c:axId val="36330112"/>
        <c:axId val="36336384"/>
      </c:scatterChart>
      <c:valAx>
        <c:axId val="36330112"/>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6336384"/>
        <c:crosses val="autoZero"/>
        <c:crossBetween val="midCat"/>
      </c:valAx>
      <c:valAx>
        <c:axId val="36336384"/>
        <c:scaling>
          <c:orientation val="minMax"/>
          <c:max val="2.2400000000000002"/>
          <c:min val="2.13"/>
        </c:scaling>
        <c:delete val="0"/>
        <c:axPos val="l"/>
        <c:majorGridlines/>
        <c:title>
          <c:tx>
            <c:rich>
              <a:bodyPr rot="-5400000" vert="horz"/>
              <a:lstStyle/>
              <a:p>
                <a:pPr>
                  <a:defRPr/>
                </a:pPr>
                <a:r>
                  <a:rPr lang="es-EC"/>
                  <a:t>Gmb (g/cm3)</a:t>
                </a:r>
              </a:p>
            </c:rich>
          </c:tx>
          <c:layout/>
          <c:overlay val="0"/>
        </c:title>
        <c:numFmt formatCode="#,##0.00" sourceLinked="0"/>
        <c:majorTickMark val="out"/>
        <c:minorTickMark val="none"/>
        <c:tickLblPos val="nextTo"/>
        <c:crossAx val="36330112"/>
        <c:crosses val="autoZero"/>
        <c:crossBetween val="midCat"/>
        <c:majorUnit val="2.0000000000000004E-2"/>
      </c:valAx>
    </c:plotArea>
    <c:plotVisOnly val="1"/>
    <c:dispBlanksAs val="gap"/>
    <c:showDLblsOverMax val="0"/>
  </c:chart>
  <c:spPr>
    <a:ln w="12700">
      <a:solidFill>
        <a:schemeClr val="tx1"/>
      </a:solidFill>
    </a:ln>
  </c:spPr>
  <c:txPr>
    <a:bodyPr/>
    <a:lstStyle/>
    <a:p>
      <a:pPr>
        <a:defRPr sz="900"/>
      </a:pPr>
      <a:endParaRPr lang="es-EC"/>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Estabilidad</a:t>
            </a:r>
          </a:p>
        </c:rich>
      </c:tx>
      <c:layout/>
      <c:overlay val="0"/>
    </c:title>
    <c:autoTitleDeleted val="0"/>
    <c:plotArea>
      <c:layout/>
      <c:scatterChart>
        <c:scatterStyle val="lineMarker"/>
        <c:varyColors val="0"/>
        <c:ser>
          <c:idx val="0"/>
          <c:order val="0"/>
          <c:spPr>
            <a:ln w="25400">
              <a:noFill/>
            </a:ln>
          </c:spPr>
          <c:marker>
            <c:symbol val="circle"/>
            <c:size val="5"/>
            <c:spPr>
              <a:solidFill>
                <a:schemeClr val="tx1"/>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Marshall'!$X$9:$X$13</c:f>
              <c:numCache>
                <c:formatCode>0</c:formatCode>
                <c:ptCount val="5"/>
                <c:pt idx="0">
                  <c:v>2298.7145866666669</c:v>
                </c:pt>
                <c:pt idx="1">
                  <c:v>2721.5852399999999</c:v>
                </c:pt>
                <c:pt idx="2">
                  <c:v>3060.2827200000006</c:v>
                </c:pt>
                <c:pt idx="3">
                  <c:v>3114.295066666667</c:v>
                </c:pt>
                <c:pt idx="4">
                  <c:v>3298.0711866666666</c:v>
                </c:pt>
              </c:numCache>
            </c:numRef>
          </c:yVal>
          <c:smooth val="0"/>
        </c:ser>
        <c:ser>
          <c:idx val="1"/>
          <c:order val="1"/>
          <c:spPr>
            <a:ln w="19050" cap="flat" cmpd="sng" algn="ctr">
              <a:solidFill>
                <a:schemeClr val="accent1"/>
              </a:solidFill>
              <a:prstDash val="solid"/>
              <a:headEnd type="arrow" w="med" len="med"/>
              <a:tailEnd type="none" w="med" len="med"/>
            </a:ln>
            <a:effectLst/>
          </c:spPr>
          <c:marker>
            <c:symbol val="none"/>
          </c:marker>
          <c:xVal>
            <c:numRef>
              <c:f>'Gráficos Marshall'!$W$27:$W$28</c:f>
              <c:numCache>
                <c:formatCode>General</c:formatCode>
                <c:ptCount val="2"/>
                <c:pt idx="0">
                  <c:v>4.5</c:v>
                </c:pt>
                <c:pt idx="1">
                  <c:v>6</c:v>
                </c:pt>
              </c:numCache>
            </c:numRef>
          </c:xVal>
          <c:yVal>
            <c:numRef>
              <c:f>'Gráficos Marshall'!$X$27:$X$28</c:f>
              <c:numCache>
                <c:formatCode>General</c:formatCode>
                <c:ptCount val="2"/>
                <c:pt idx="0">
                  <c:v>3170</c:v>
                </c:pt>
                <c:pt idx="1">
                  <c:v>3170</c:v>
                </c:pt>
              </c:numCache>
            </c:numRef>
          </c:yVal>
          <c:smooth val="0"/>
        </c:ser>
        <c:ser>
          <c:idx val="2"/>
          <c:order val="2"/>
          <c:spPr>
            <a:ln w="19050" cap="flat" cmpd="sng" algn="ctr">
              <a:solidFill>
                <a:schemeClr val="accent1"/>
              </a:solidFill>
              <a:prstDash val="solid"/>
              <a:headEnd type="none" w="med" len="med"/>
              <a:tailEnd type="arrow" w="med" len="med"/>
            </a:ln>
            <a:effectLst/>
          </c:spPr>
          <c:marker>
            <c:symbol val="none"/>
          </c:marker>
          <c:xVal>
            <c:numRef>
              <c:f>'Gráficos Marshall'!$W$29:$W$30</c:f>
              <c:numCache>
                <c:formatCode>General</c:formatCode>
                <c:ptCount val="2"/>
                <c:pt idx="0">
                  <c:v>6</c:v>
                </c:pt>
                <c:pt idx="1">
                  <c:v>6</c:v>
                </c:pt>
              </c:numCache>
            </c:numRef>
          </c:xVal>
          <c:yVal>
            <c:numRef>
              <c:f>'Gráficos Marshall'!$X$29:$X$30</c:f>
              <c:numCache>
                <c:formatCode>General</c:formatCode>
                <c:ptCount val="2"/>
                <c:pt idx="0">
                  <c:v>1300</c:v>
                </c:pt>
                <c:pt idx="1">
                  <c:v>3170</c:v>
                </c:pt>
              </c:numCache>
            </c:numRef>
          </c:yVal>
          <c:smooth val="0"/>
        </c:ser>
        <c:ser>
          <c:idx val="3"/>
          <c:order val="3"/>
          <c:tx>
            <c:v>Min</c:v>
          </c:tx>
          <c:spPr>
            <a:ln>
              <a:solidFill>
                <a:schemeClr val="accent6"/>
              </a:solidFill>
              <a:prstDash val="dash"/>
            </a:ln>
          </c:spPr>
          <c:marker>
            <c:symbol val="none"/>
          </c:marker>
          <c:xVal>
            <c:numRef>
              <c:f>'Gráficos Marshall'!$AA$47:$AA$48</c:f>
              <c:numCache>
                <c:formatCode>General</c:formatCode>
                <c:ptCount val="2"/>
                <c:pt idx="0">
                  <c:v>0</c:v>
                </c:pt>
                <c:pt idx="1">
                  <c:v>7</c:v>
                </c:pt>
              </c:numCache>
            </c:numRef>
          </c:xVal>
          <c:yVal>
            <c:numRef>
              <c:f>'Gráficos Marshall'!$AB$47:$AB$48</c:f>
              <c:numCache>
                <c:formatCode>General</c:formatCode>
                <c:ptCount val="2"/>
                <c:pt idx="0">
                  <c:v>1800</c:v>
                </c:pt>
                <c:pt idx="1">
                  <c:v>1800</c:v>
                </c:pt>
              </c:numCache>
            </c:numRef>
          </c:yVal>
          <c:smooth val="0"/>
        </c:ser>
        <c:dLbls>
          <c:showLegendKey val="0"/>
          <c:showVal val="0"/>
          <c:showCatName val="0"/>
          <c:showSerName val="0"/>
          <c:showPercent val="0"/>
          <c:showBubbleSize val="0"/>
        </c:dLbls>
        <c:axId val="36397440"/>
        <c:axId val="36399360"/>
      </c:scatterChart>
      <c:valAx>
        <c:axId val="36397440"/>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6399360"/>
        <c:crosses val="autoZero"/>
        <c:crossBetween val="midCat"/>
      </c:valAx>
      <c:valAx>
        <c:axId val="36399360"/>
        <c:scaling>
          <c:orientation val="minMax"/>
          <c:max val="3400"/>
          <c:min val="1700"/>
        </c:scaling>
        <c:delete val="0"/>
        <c:axPos val="l"/>
        <c:majorGridlines/>
        <c:title>
          <c:tx>
            <c:rich>
              <a:bodyPr rot="-5400000" vert="horz"/>
              <a:lstStyle/>
              <a:p>
                <a:pPr>
                  <a:defRPr/>
                </a:pPr>
                <a:r>
                  <a:rPr lang="es-EC"/>
                  <a:t>Estabilidad (lb)</a:t>
                </a:r>
              </a:p>
            </c:rich>
          </c:tx>
          <c:layout/>
          <c:overlay val="0"/>
        </c:title>
        <c:numFmt formatCode="0" sourceLinked="1"/>
        <c:majorTickMark val="out"/>
        <c:minorTickMark val="none"/>
        <c:tickLblPos val="nextTo"/>
        <c:crossAx val="36397440"/>
        <c:crosses val="autoZero"/>
        <c:crossBetween val="midCat"/>
        <c:majorUnit val="200"/>
      </c:valAx>
    </c:plotArea>
    <c:legend>
      <c:legendPos val="r"/>
      <c:legendEntry>
        <c:idx val="0"/>
        <c:delete val="1"/>
      </c:legendEntry>
      <c:legendEntry>
        <c:idx val="1"/>
        <c:delete val="1"/>
      </c:legendEntry>
      <c:legendEntry>
        <c:idx val="2"/>
        <c:delete val="1"/>
      </c:legendEntry>
      <c:legendEntry>
        <c:idx val="4"/>
        <c:delete val="1"/>
      </c:legendEntry>
      <c:layout>
        <c:manualLayout>
          <c:xMode val="edge"/>
          <c:yMode val="edge"/>
          <c:x val="0.71462019649492237"/>
          <c:y val="0.69438333453796397"/>
          <c:w val="0.18080810522298049"/>
          <c:h val="8.2104757366003672E-2"/>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Penetraciones</c:v>
          </c:tx>
          <c:xVal>
            <c:numRef>
              <c:f>Penetracion!$D$27:$D$29</c:f>
              <c:numCache>
                <c:formatCode>General</c:formatCode>
                <c:ptCount val="3"/>
                <c:pt idx="0">
                  <c:v>1</c:v>
                </c:pt>
                <c:pt idx="1">
                  <c:v>2</c:v>
                </c:pt>
                <c:pt idx="2">
                  <c:v>3</c:v>
                </c:pt>
              </c:numCache>
            </c:numRef>
          </c:xVal>
          <c:yVal>
            <c:numRef>
              <c:f>Penetracion!$E$27:$E$29</c:f>
              <c:numCache>
                <c:formatCode>0</c:formatCode>
                <c:ptCount val="3"/>
                <c:pt idx="0">
                  <c:v>60</c:v>
                </c:pt>
                <c:pt idx="1">
                  <c:v>60.5</c:v>
                </c:pt>
                <c:pt idx="2">
                  <c:v>62</c:v>
                </c:pt>
              </c:numCache>
            </c:numRef>
          </c:yVal>
          <c:smooth val="1"/>
        </c:ser>
        <c:dLbls>
          <c:showLegendKey val="0"/>
          <c:showVal val="0"/>
          <c:showCatName val="0"/>
          <c:showSerName val="0"/>
          <c:showPercent val="0"/>
          <c:showBubbleSize val="0"/>
        </c:dLbls>
        <c:axId val="92467200"/>
        <c:axId val="92469120"/>
      </c:scatterChart>
      <c:scatterChart>
        <c:scatterStyle val="lineMarker"/>
        <c:varyColors val="0"/>
        <c:ser>
          <c:idx val="1"/>
          <c:order val="1"/>
          <c:tx>
            <c:v>Limite Inferior</c:v>
          </c:tx>
          <c:spPr>
            <a:ln>
              <a:prstDash val="dash"/>
            </a:ln>
          </c:spPr>
          <c:marker>
            <c:symbol val="none"/>
          </c:marker>
          <c:xVal>
            <c:numRef>
              <c:f>Penetracion!$L$32:$L$33</c:f>
              <c:numCache>
                <c:formatCode>General</c:formatCode>
                <c:ptCount val="2"/>
                <c:pt idx="0">
                  <c:v>0</c:v>
                </c:pt>
                <c:pt idx="1">
                  <c:v>3</c:v>
                </c:pt>
              </c:numCache>
            </c:numRef>
          </c:xVal>
          <c:yVal>
            <c:numRef>
              <c:f>Penetracion!$M$32:$M$33</c:f>
              <c:numCache>
                <c:formatCode>General</c:formatCode>
                <c:ptCount val="2"/>
                <c:pt idx="0">
                  <c:v>60</c:v>
                </c:pt>
                <c:pt idx="1">
                  <c:v>60</c:v>
                </c:pt>
              </c:numCache>
            </c:numRef>
          </c:yVal>
          <c:smooth val="0"/>
        </c:ser>
        <c:ser>
          <c:idx val="2"/>
          <c:order val="2"/>
          <c:tx>
            <c:v>Limite Superior</c:v>
          </c:tx>
          <c:spPr>
            <a:ln>
              <a:prstDash val="dash"/>
            </a:ln>
          </c:spPr>
          <c:marker>
            <c:symbol val="none"/>
          </c:marker>
          <c:xVal>
            <c:numRef>
              <c:f>Penetracion!$L$35:$L$36</c:f>
              <c:numCache>
                <c:formatCode>General</c:formatCode>
                <c:ptCount val="2"/>
                <c:pt idx="0">
                  <c:v>0</c:v>
                </c:pt>
                <c:pt idx="1">
                  <c:v>3</c:v>
                </c:pt>
              </c:numCache>
            </c:numRef>
          </c:xVal>
          <c:yVal>
            <c:numRef>
              <c:f>Penetracion!$M$35:$M$36</c:f>
              <c:numCache>
                <c:formatCode>General</c:formatCode>
                <c:ptCount val="2"/>
                <c:pt idx="0">
                  <c:v>70</c:v>
                </c:pt>
                <c:pt idx="1">
                  <c:v>70</c:v>
                </c:pt>
              </c:numCache>
            </c:numRef>
          </c:yVal>
          <c:smooth val="0"/>
        </c:ser>
        <c:ser>
          <c:idx val="3"/>
          <c:order val="3"/>
          <c:tx>
            <c:v>Promedio</c:v>
          </c:tx>
          <c:marker>
            <c:symbol val="none"/>
          </c:marker>
          <c:xVal>
            <c:numRef>
              <c:f>Penetracion!$L$38:$L$39</c:f>
              <c:numCache>
                <c:formatCode>General</c:formatCode>
                <c:ptCount val="2"/>
                <c:pt idx="0">
                  <c:v>0</c:v>
                </c:pt>
                <c:pt idx="1">
                  <c:v>3</c:v>
                </c:pt>
              </c:numCache>
            </c:numRef>
          </c:xVal>
          <c:yVal>
            <c:numRef>
              <c:f>Penetracion!$M$38:$M$39</c:f>
              <c:numCache>
                <c:formatCode>0</c:formatCode>
                <c:ptCount val="2"/>
                <c:pt idx="0">
                  <c:v>61</c:v>
                </c:pt>
                <c:pt idx="1">
                  <c:v>61</c:v>
                </c:pt>
              </c:numCache>
            </c:numRef>
          </c:yVal>
          <c:smooth val="0"/>
        </c:ser>
        <c:dLbls>
          <c:showLegendKey val="0"/>
          <c:showVal val="0"/>
          <c:showCatName val="0"/>
          <c:showSerName val="0"/>
          <c:showPercent val="0"/>
          <c:showBubbleSize val="0"/>
        </c:dLbls>
        <c:axId val="92467200"/>
        <c:axId val="92469120"/>
      </c:scatterChart>
      <c:valAx>
        <c:axId val="92467200"/>
        <c:scaling>
          <c:orientation val="minMax"/>
          <c:max val="3"/>
          <c:min val="1"/>
        </c:scaling>
        <c:delete val="0"/>
        <c:axPos val="b"/>
        <c:minorGridlines/>
        <c:title>
          <c:tx>
            <c:rich>
              <a:bodyPr/>
              <a:lstStyle/>
              <a:p>
                <a:pPr>
                  <a:defRPr/>
                </a:pPr>
                <a:r>
                  <a:rPr lang="es-EC"/>
                  <a:t>Muestra</a:t>
                </a:r>
              </a:p>
            </c:rich>
          </c:tx>
          <c:layout/>
          <c:overlay val="0"/>
        </c:title>
        <c:numFmt formatCode="General" sourceLinked="1"/>
        <c:majorTickMark val="out"/>
        <c:minorTickMark val="none"/>
        <c:tickLblPos val="nextTo"/>
        <c:crossAx val="92469120"/>
        <c:crosses val="autoZero"/>
        <c:crossBetween val="midCat"/>
        <c:majorUnit val="1"/>
      </c:valAx>
      <c:valAx>
        <c:axId val="92469120"/>
        <c:scaling>
          <c:orientation val="minMax"/>
          <c:max val="72"/>
          <c:min val="58"/>
        </c:scaling>
        <c:delete val="0"/>
        <c:axPos val="l"/>
        <c:majorGridlines/>
        <c:minorGridlines/>
        <c:title>
          <c:tx>
            <c:rich>
              <a:bodyPr rot="-5400000" vert="horz"/>
              <a:lstStyle/>
              <a:p>
                <a:pPr>
                  <a:defRPr/>
                </a:pPr>
                <a:r>
                  <a:rPr lang="es-EC"/>
                  <a:t>Penetración (mm/10)</a:t>
                </a:r>
              </a:p>
            </c:rich>
          </c:tx>
          <c:layout/>
          <c:overlay val="0"/>
        </c:title>
        <c:numFmt formatCode="0" sourceLinked="1"/>
        <c:majorTickMark val="out"/>
        <c:minorTickMark val="none"/>
        <c:tickLblPos val="nextTo"/>
        <c:crossAx val="92467200"/>
        <c:crosses val="autoZero"/>
        <c:crossBetween val="midCat"/>
        <c:majorUnit val="2"/>
        <c:minorUnit val="2"/>
      </c:valAx>
    </c:plotArea>
    <c:legend>
      <c:legendPos val="r"/>
      <c:layout>
        <c:manualLayout>
          <c:xMode val="edge"/>
          <c:yMode val="edge"/>
          <c:x val="0.65495274077366561"/>
          <c:y val="0.22682176928818312"/>
          <c:w val="0.28964480409972154"/>
          <c:h val="0.33396676881374271"/>
        </c:manualLayout>
      </c:layout>
      <c:overlay val="1"/>
    </c:legend>
    <c:plotVisOnly val="1"/>
    <c:dispBlanksAs val="gap"/>
    <c:showDLblsOverMax val="0"/>
  </c:chart>
  <c:txPr>
    <a:bodyPr/>
    <a:lstStyle/>
    <a:p>
      <a:pPr>
        <a:defRPr sz="1400"/>
      </a:pPr>
      <a:endParaRPr lang="es-EC"/>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flujo</a:t>
            </a:r>
          </a:p>
        </c:rich>
      </c:tx>
      <c:layout/>
      <c:overlay val="0"/>
    </c:title>
    <c:autoTitleDeleted val="0"/>
    <c:plotArea>
      <c:layout/>
      <c:scatterChart>
        <c:scatterStyle val="lineMarker"/>
        <c:varyColors val="0"/>
        <c:ser>
          <c:idx val="0"/>
          <c:order val="0"/>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Marshall'!$Y$9:$Y$13</c:f>
              <c:numCache>
                <c:formatCode>0</c:formatCode>
                <c:ptCount val="5"/>
                <c:pt idx="0">
                  <c:v>11.333333333333334</c:v>
                </c:pt>
                <c:pt idx="1">
                  <c:v>12</c:v>
                </c:pt>
                <c:pt idx="2">
                  <c:v>13</c:v>
                </c:pt>
                <c:pt idx="3">
                  <c:v>13.333333333333334</c:v>
                </c:pt>
                <c:pt idx="4">
                  <c:v>14.333333333333334</c:v>
                </c:pt>
              </c:numCache>
            </c:numRef>
          </c:yVal>
          <c:smooth val="0"/>
        </c:ser>
        <c:ser>
          <c:idx val="1"/>
          <c:order val="1"/>
          <c:spPr>
            <a:ln w="19050">
              <a:solidFill>
                <a:srgbClr val="0070C0"/>
              </a:solidFill>
              <a:headEnd type="arrow" w="med" len="med"/>
              <a:tailEnd type="none" w="med" len="med"/>
            </a:ln>
          </c:spPr>
          <c:marker>
            <c:symbol val="none"/>
          </c:marker>
          <c:xVal>
            <c:numRef>
              <c:f>'Gráficos Marshall'!$W$34:$W$35</c:f>
              <c:numCache>
                <c:formatCode>General</c:formatCode>
                <c:ptCount val="2"/>
                <c:pt idx="0">
                  <c:v>4.5</c:v>
                </c:pt>
                <c:pt idx="1">
                  <c:v>6</c:v>
                </c:pt>
              </c:numCache>
            </c:numRef>
          </c:xVal>
          <c:yVal>
            <c:numRef>
              <c:f>'Gráficos Marshall'!$X$34:$X$35</c:f>
              <c:numCache>
                <c:formatCode>General</c:formatCode>
                <c:ptCount val="2"/>
                <c:pt idx="0">
                  <c:v>13.5</c:v>
                </c:pt>
                <c:pt idx="1">
                  <c:v>13.5</c:v>
                </c:pt>
              </c:numCache>
            </c:numRef>
          </c:yVal>
          <c:smooth val="0"/>
        </c:ser>
        <c:ser>
          <c:idx val="2"/>
          <c:order val="2"/>
          <c:spPr>
            <a:ln w="19050">
              <a:headEnd type="none" w="med" len="med"/>
              <a:tailEnd type="arrow" w="med" len="med"/>
            </a:ln>
          </c:spPr>
          <c:marker>
            <c:symbol val="none"/>
          </c:marker>
          <c:dPt>
            <c:idx val="1"/>
            <c:bubble3D val="0"/>
            <c:spPr>
              <a:ln w="19050">
                <a:solidFill>
                  <a:srgbClr val="0070C0"/>
                </a:solidFill>
                <a:headEnd type="none" w="med" len="med"/>
                <a:tailEnd type="arrow" w="med" len="med"/>
              </a:ln>
            </c:spPr>
          </c:dPt>
          <c:xVal>
            <c:numRef>
              <c:f>'Gráficos Marshall'!$W$36:$W$37</c:f>
              <c:numCache>
                <c:formatCode>General</c:formatCode>
                <c:ptCount val="2"/>
                <c:pt idx="0">
                  <c:v>6</c:v>
                </c:pt>
                <c:pt idx="1">
                  <c:v>6</c:v>
                </c:pt>
              </c:numCache>
            </c:numRef>
          </c:xVal>
          <c:yVal>
            <c:numRef>
              <c:f>'Gráficos Marshall'!$X$36:$X$37</c:f>
              <c:numCache>
                <c:formatCode>General</c:formatCode>
                <c:ptCount val="2"/>
                <c:pt idx="0">
                  <c:v>6</c:v>
                </c:pt>
                <c:pt idx="1">
                  <c:v>13.5</c:v>
                </c:pt>
              </c:numCache>
            </c:numRef>
          </c:yVal>
          <c:smooth val="0"/>
        </c:ser>
        <c:ser>
          <c:idx val="3"/>
          <c:order val="3"/>
          <c:tx>
            <c:v>Max</c:v>
          </c:tx>
          <c:spPr>
            <a:ln w="28575" cap="flat" cmpd="sng" algn="ctr">
              <a:solidFill>
                <a:srgbClr val="7030A0"/>
              </a:solidFill>
              <a:prstDash val="dash"/>
            </a:ln>
            <a:effectLst/>
          </c:spPr>
          <c:marker>
            <c:symbol val="none"/>
          </c:marker>
          <c:xVal>
            <c:numRef>
              <c:f>'Gráficos Marshall'!$Y$47:$Y$48</c:f>
              <c:numCache>
                <c:formatCode>General</c:formatCode>
                <c:ptCount val="2"/>
                <c:pt idx="0">
                  <c:v>0</c:v>
                </c:pt>
                <c:pt idx="1">
                  <c:v>7</c:v>
                </c:pt>
              </c:numCache>
            </c:numRef>
          </c:xVal>
          <c:yVal>
            <c:numRef>
              <c:f>'Gráficos Marshall'!$Z$47:$Z$48</c:f>
              <c:numCache>
                <c:formatCode>General</c:formatCode>
                <c:ptCount val="2"/>
                <c:pt idx="0">
                  <c:v>14</c:v>
                </c:pt>
                <c:pt idx="1">
                  <c:v>14</c:v>
                </c:pt>
              </c:numCache>
            </c:numRef>
          </c:yVal>
          <c:smooth val="0"/>
        </c:ser>
        <c:ser>
          <c:idx val="4"/>
          <c:order val="4"/>
          <c:tx>
            <c:v>Min</c:v>
          </c:tx>
          <c:spPr>
            <a:ln>
              <a:solidFill>
                <a:schemeClr val="accent6"/>
              </a:solidFill>
              <a:prstDash val="dash"/>
            </a:ln>
          </c:spPr>
          <c:marker>
            <c:symbol val="none"/>
          </c:marker>
          <c:xVal>
            <c:numRef>
              <c:f>'Gráficos Marshall'!$Y$50:$Y$51</c:f>
              <c:numCache>
                <c:formatCode>General</c:formatCode>
                <c:ptCount val="2"/>
                <c:pt idx="0">
                  <c:v>0</c:v>
                </c:pt>
                <c:pt idx="1">
                  <c:v>7</c:v>
                </c:pt>
              </c:numCache>
            </c:numRef>
          </c:xVal>
          <c:yVal>
            <c:numRef>
              <c:f>'Gráficos Marshall'!$Z$50:$Z$51</c:f>
              <c:numCache>
                <c:formatCode>General</c:formatCode>
                <c:ptCount val="2"/>
                <c:pt idx="0">
                  <c:v>8</c:v>
                </c:pt>
                <c:pt idx="1">
                  <c:v>8</c:v>
                </c:pt>
              </c:numCache>
            </c:numRef>
          </c:yVal>
          <c:smooth val="0"/>
        </c:ser>
        <c:dLbls>
          <c:showLegendKey val="0"/>
          <c:showVal val="0"/>
          <c:showCatName val="0"/>
          <c:showSerName val="0"/>
          <c:showPercent val="0"/>
          <c:showBubbleSize val="0"/>
        </c:dLbls>
        <c:axId val="36521088"/>
        <c:axId val="36523008"/>
      </c:scatterChart>
      <c:valAx>
        <c:axId val="36521088"/>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36523008"/>
        <c:crosses val="autoZero"/>
        <c:crossBetween val="midCat"/>
      </c:valAx>
      <c:valAx>
        <c:axId val="36523008"/>
        <c:scaling>
          <c:orientation val="minMax"/>
          <c:max val="16"/>
          <c:min val="6"/>
        </c:scaling>
        <c:delete val="0"/>
        <c:axPos val="l"/>
        <c:majorGridlines/>
        <c:title>
          <c:tx>
            <c:rich>
              <a:bodyPr rot="-5400000" vert="horz"/>
              <a:lstStyle/>
              <a:p>
                <a:pPr>
                  <a:defRPr/>
                </a:pPr>
                <a:r>
                  <a:rPr lang="es-EC"/>
                  <a:t>Flujo (0.01")</a:t>
                </a:r>
              </a:p>
            </c:rich>
          </c:tx>
          <c:layout/>
          <c:overlay val="0"/>
        </c:title>
        <c:numFmt formatCode="0" sourceLinked="1"/>
        <c:majorTickMark val="out"/>
        <c:minorTickMark val="none"/>
        <c:tickLblPos val="nextTo"/>
        <c:crossAx val="36521088"/>
        <c:crosses val="autoZero"/>
        <c:crossBetween val="midCat"/>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2445824984871199"/>
          <c:y val="0.5178330114424915"/>
          <c:w val="0.18728148769060687"/>
          <c:h val="0.17830721003134797"/>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baseline="0">
                <a:solidFill>
                  <a:sysClr val="windowText" lastClr="000000"/>
                </a:solidFill>
                <a:latin typeface="Arial" panose="020B0604020202020204" pitchFamily="34" charset="0"/>
                <a:ea typeface="+mn-ea"/>
                <a:cs typeface="Arial" panose="020B0604020202020204" pitchFamily="34" charset="0"/>
              </a:rPr>
              <a:t>% asf. Vs VAM</a:t>
            </a:r>
          </a:p>
        </c:rich>
      </c:tx>
      <c:layout/>
      <c:overlay val="0"/>
    </c:title>
    <c:autoTitleDeleted val="0"/>
    <c:plotArea>
      <c:layout/>
      <c:scatterChart>
        <c:scatterStyle val="lineMarker"/>
        <c:varyColors val="0"/>
        <c:ser>
          <c:idx val="0"/>
          <c:order val="0"/>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Marshall'!$AA$9:$AA$13</c:f>
              <c:numCache>
                <c:formatCode>0</c:formatCode>
                <c:ptCount val="5"/>
                <c:pt idx="0">
                  <c:v>14.473004246578625</c:v>
                </c:pt>
                <c:pt idx="1">
                  <c:v>14.535806473704943</c:v>
                </c:pt>
                <c:pt idx="2">
                  <c:v>13.912671031620945</c:v>
                </c:pt>
                <c:pt idx="3">
                  <c:v>13.499142983852915</c:v>
                </c:pt>
                <c:pt idx="4">
                  <c:v>13.46004062073508</c:v>
                </c:pt>
              </c:numCache>
            </c:numRef>
          </c:yVal>
          <c:smooth val="0"/>
        </c:ser>
        <c:ser>
          <c:idx val="1"/>
          <c:order val="1"/>
          <c:spPr>
            <a:ln>
              <a:solidFill>
                <a:srgbClr val="0070C0"/>
              </a:solidFill>
              <a:headEnd type="arrow" w="med" len="med"/>
              <a:tailEnd type="none" w="med" len="med"/>
            </a:ln>
          </c:spPr>
          <c:marker>
            <c:symbol val="none"/>
          </c:marker>
          <c:dPt>
            <c:idx val="1"/>
            <c:bubble3D val="0"/>
            <c:spPr>
              <a:ln w="19050">
                <a:solidFill>
                  <a:srgbClr val="0070C0"/>
                </a:solidFill>
                <a:headEnd type="arrow" w="med" len="med"/>
                <a:tailEnd type="none" w="med" len="med"/>
              </a:ln>
            </c:spPr>
          </c:dPt>
          <c:xVal>
            <c:numRef>
              <c:f>'Gráficos Marshall'!$AB$27:$AB$28</c:f>
              <c:numCache>
                <c:formatCode>General</c:formatCode>
                <c:ptCount val="2"/>
                <c:pt idx="0">
                  <c:v>4.5</c:v>
                </c:pt>
                <c:pt idx="1">
                  <c:v>6</c:v>
                </c:pt>
              </c:numCache>
            </c:numRef>
          </c:xVal>
          <c:yVal>
            <c:numRef>
              <c:f>'Gráficos Marshall'!$AC$27:$AC$28</c:f>
              <c:numCache>
                <c:formatCode>General</c:formatCode>
                <c:ptCount val="2"/>
                <c:pt idx="0">
                  <c:v>13.7</c:v>
                </c:pt>
                <c:pt idx="1">
                  <c:v>13.7</c:v>
                </c:pt>
              </c:numCache>
            </c:numRef>
          </c:yVal>
          <c:smooth val="0"/>
        </c:ser>
        <c:ser>
          <c:idx val="2"/>
          <c:order val="2"/>
          <c:spPr>
            <a:ln w="19050">
              <a:solidFill>
                <a:srgbClr val="0070C0"/>
              </a:solidFill>
              <a:headEnd type="none" w="med" len="med"/>
              <a:tailEnd type="arrow" w="med" len="med"/>
            </a:ln>
          </c:spPr>
          <c:marker>
            <c:symbol val="none"/>
          </c:marker>
          <c:xVal>
            <c:numRef>
              <c:f>'Gráficos Marshall'!$AB$29:$AB$30</c:f>
              <c:numCache>
                <c:formatCode>General</c:formatCode>
                <c:ptCount val="2"/>
                <c:pt idx="0">
                  <c:v>6</c:v>
                </c:pt>
                <c:pt idx="1">
                  <c:v>6</c:v>
                </c:pt>
              </c:numCache>
            </c:numRef>
          </c:xVal>
          <c:yVal>
            <c:numRef>
              <c:f>'Gráficos Marshall'!$AC$29:$AC$30</c:f>
              <c:numCache>
                <c:formatCode>General</c:formatCode>
                <c:ptCount val="2"/>
                <c:pt idx="0">
                  <c:v>12</c:v>
                </c:pt>
                <c:pt idx="1">
                  <c:v>13.7</c:v>
                </c:pt>
              </c:numCache>
            </c:numRef>
          </c:yVal>
          <c:smooth val="0"/>
        </c:ser>
        <c:ser>
          <c:idx val="3"/>
          <c:order val="3"/>
          <c:tx>
            <c:v>Min</c:v>
          </c:tx>
          <c:spPr>
            <a:ln>
              <a:solidFill>
                <a:schemeClr val="accent6"/>
              </a:solidFill>
              <a:prstDash val="dash"/>
            </a:ln>
          </c:spPr>
          <c:marker>
            <c:symbol val="none"/>
          </c:marker>
          <c:xVal>
            <c:numRef>
              <c:f>'Gráficos Marshall'!$W$47:$W$48</c:f>
              <c:numCache>
                <c:formatCode>General</c:formatCode>
                <c:ptCount val="2"/>
                <c:pt idx="0">
                  <c:v>0</c:v>
                </c:pt>
                <c:pt idx="1">
                  <c:v>7</c:v>
                </c:pt>
              </c:numCache>
            </c:numRef>
          </c:xVal>
          <c:yVal>
            <c:numRef>
              <c:f>'Gráficos Marshall'!$X$47:$X$48</c:f>
              <c:numCache>
                <c:formatCode>General</c:formatCode>
                <c:ptCount val="2"/>
                <c:pt idx="0">
                  <c:v>13</c:v>
                </c:pt>
                <c:pt idx="1">
                  <c:v>13</c:v>
                </c:pt>
              </c:numCache>
            </c:numRef>
          </c:yVal>
          <c:smooth val="0"/>
        </c:ser>
        <c:dLbls>
          <c:showLegendKey val="0"/>
          <c:showVal val="0"/>
          <c:showCatName val="0"/>
          <c:showSerName val="0"/>
          <c:showPercent val="0"/>
          <c:showBubbleSize val="0"/>
        </c:dLbls>
        <c:axId val="36566528"/>
        <c:axId val="36568448"/>
      </c:scatterChart>
      <c:valAx>
        <c:axId val="36566528"/>
        <c:scaling>
          <c:orientation val="minMax"/>
          <c:max val="7"/>
          <c:min val="4.5"/>
        </c:scaling>
        <c:delete val="0"/>
        <c:axPos val="b"/>
        <c:majorGridlines/>
        <c:title>
          <c:tx>
            <c:rich>
              <a:bodyPr/>
              <a:lstStyle/>
              <a:p>
                <a:pPr>
                  <a:defRPr/>
                </a:pPr>
                <a:r>
                  <a:rPr lang="es-EC"/>
                  <a:t>%</a:t>
                </a:r>
                <a:r>
                  <a:rPr lang="es-EC" baseline="0"/>
                  <a:t> Asfalto</a:t>
                </a:r>
                <a:endParaRPr lang="es-EC"/>
              </a:p>
            </c:rich>
          </c:tx>
          <c:layout/>
          <c:overlay val="0"/>
        </c:title>
        <c:numFmt formatCode="0.0" sourceLinked="1"/>
        <c:majorTickMark val="in"/>
        <c:minorTickMark val="in"/>
        <c:tickLblPos val="nextTo"/>
        <c:txPr>
          <a:bodyPr/>
          <a:lstStyle/>
          <a:p>
            <a:pPr>
              <a:defRPr lang="es-EC"/>
            </a:pPr>
            <a:endParaRPr lang="es-EC"/>
          </a:p>
        </c:txPr>
        <c:crossAx val="36568448"/>
        <c:crosses val="autoZero"/>
        <c:crossBetween val="midCat"/>
      </c:valAx>
      <c:valAx>
        <c:axId val="36568448"/>
        <c:scaling>
          <c:orientation val="minMax"/>
          <c:max val="16"/>
          <c:min val="12"/>
        </c:scaling>
        <c:delete val="0"/>
        <c:axPos val="l"/>
        <c:majorGridlines/>
        <c:title>
          <c:tx>
            <c:rich>
              <a:bodyPr rot="-5400000" vert="horz"/>
              <a:lstStyle/>
              <a:p>
                <a:pPr>
                  <a:defRPr/>
                </a:pPr>
                <a:r>
                  <a:rPr lang="es-EC"/>
                  <a:t>V.A.M (%)</a:t>
                </a:r>
              </a:p>
            </c:rich>
          </c:tx>
          <c:layout/>
          <c:overlay val="0"/>
        </c:title>
        <c:numFmt formatCode="#,##0.00" sourceLinked="0"/>
        <c:majorTickMark val="out"/>
        <c:minorTickMark val="none"/>
        <c:tickLblPos val="nextTo"/>
        <c:txPr>
          <a:bodyPr/>
          <a:lstStyle/>
          <a:p>
            <a:pPr>
              <a:defRPr lang="es-EC"/>
            </a:pPr>
            <a:endParaRPr lang="es-EC"/>
          </a:p>
        </c:txPr>
        <c:crossAx val="36566528"/>
        <c:crosses val="autoZero"/>
        <c:crossBetween val="midCat"/>
        <c:majorUnit val="0.5"/>
        <c:minorUnit val="0.1"/>
      </c:valAx>
      <c:spPr>
        <a:noFill/>
        <a:ln w="25400">
          <a:noFill/>
        </a:ln>
      </c:spPr>
    </c:plotArea>
    <c:legend>
      <c:legendPos val="r"/>
      <c:legendEntry>
        <c:idx val="0"/>
        <c:delete val="1"/>
      </c:legendEntry>
      <c:legendEntry>
        <c:idx val="1"/>
        <c:delete val="1"/>
      </c:legendEntry>
      <c:legendEntry>
        <c:idx val="2"/>
        <c:delete val="1"/>
      </c:legendEntry>
      <c:legendEntry>
        <c:idx val="4"/>
        <c:delete val="1"/>
      </c:legendEntry>
      <c:layout>
        <c:manualLayout>
          <c:xMode val="edge"/>
          <c:yMode val="edge"/>
          <c:x val="0.7433660464748284"/>
          <c:y val="0.64437824316437176"/>
          <c:w val="0.18195219298151827"/>
          <c:h val="8.5156773184476869E-2"/>
        </c:manualLayout>
      </c:layout>
      <c:overlay val="1"/>
    </c:legend>
    <c:plotVisOnly val="1"/>
    <c:dispBlanksAs val="gap"/>
    <c:showDLblsOverMax val="0"/>
  </c:chart>
  <c:spPr>
    <a:ln w="12700">
      <a:solidFill>
        <a:sysClr val="windowText" lastClr="000000"/>
      </a:solid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sz="1600" i="0">
                <a:latin typeface="Arial" panose="020B0604020202020204" pitchFamily="34" charset="0"/>
                <a:cs typeface="Arial" panose="020B0604020202020204" pitchFamily="34" charset="0"/>
              </a:defRPr>
            </a:pPr>
            <a:r>
              <a:rPr lang="en-US" sz="1600" i="0">
                <a:latin typeface="Arial" panose="020B0604020202020204" pitchFamily="34" charset="0"/>
                <a:cs typeface="Arial" panose="020B0604020202020204" pitchFamily="34" charset="0"/>
              </a:rPr>
              <a:t>% asf. vs VAF</a:t>
            </a:r>
          </a:p>
        </c:rich>
      </c:tx>
      <c:layout>
        <c:manualLayout>
          <c:xMode val="edge"/>
          <c:yMode val="edge"/>
          <c:x val="0.34612802486977701"/>
          <c:y val="3.1179593675920384E-2"/>
        </c:manualLayout>
      </c:layout>
      <c:overlay val="0"/>
    </c:title>
    <c:autoTitleDeleted val="0"/>
    <c:plotArea>
      <c:layout/>
      <c:scatterChart>
        <c:scatterStyle val="lineMarker"/>
        <c:varyColors val="0"/>
        <c:ser>
          <c:idx val="0"/>
          <c:order val="0"/>
          <c:tx>
            <c:v>%asf vs Va</c:v>
          </c:tx>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Marshall'!$AB$9:$AB$13</c:f>
              <c:numCache>
                <c:formatCode>0</c:formatCode>
                <c:ptCount val="5"/>
                <c:pt idx="0">
                  <c:v>40.267900934887088</c:v>
                </c:pt>
                <c:pt idx="1">
                  <c:v>48.777825837601512</c:v>
                </c:pt>
                <c:pt idx="2">
                  <c:v>60.427419906494926</c:v>
                </c:pt>
                <c:pt idx="3">
                  <c:v>70.318664191181099</c:v>
                </c:pt>
                <c:pt idx="4">
                  <c:v>80.830507807145409</c:v>
                </c:pt>
              </c:numCache>
            </c:numRef>
          </c:yVal>
          <c:smooth val="0"/>
        </c:ser>
        <c:ser>
          <c:idx val="1"/>
          <c:order val="1"/>
          <c:spPr>
            <a:ln>
              <a:solidFill>
                <a:srgbClr val="0070C0"/>
              </a:solidFill>
              <a:headEnd type="arrow" w="med" len="med"/>
              <a:tailEnd type="none" w="med" len="med"/>
            </a:ln>
          </c:spPr>
          <c:marker>
            <c:symbol val="none"/>
          </c:marker>
          <c:dPt>
            <c:idx val="1"/>
            <c:bubble3D val="0"/>
            <c:spPr>
              <a:ln w="19050">
                <a:solidFill>
                  <a:srgbClr val="0070C0"/>
                </a:solidFill>
                <a:headEnd type="arrow" w="med" len="med"/>
                <a:tailEnd type="none" w="med" len="med"/>
              </a:ln>
            </c:spPr>
          </c:dPt>
          <c:xVal>
            <c:numRef>
              <c:f>'Gráficos Marshall'!$AB$34:$AB$35</c:f>
              <c:numCache>
                <c:formatCode>General</c:formatCode>
                <c:ptCount val="2"/>
                <c:pt idx="0">
                  <c:v>4.5</c:v>
                </c:pt>
                <c:pt idx="1">
                  <c:v>6</c:v>
                </c:pt>
              </c:numCache>
            </c:numRef>
          </c:xVal>
          <c:yVal>
            <c:numRef>
              <c:f>'Gráficos Marshall'!$AC$34:$AC$35</c:f>
              <c:numCache>
                <c:formatCode>General</c:formatCode>
                <c:ptCount val="2"/>
                <c:pt idx="0">
                  <c:v>70</c:v>
                </c:pt>
                <c:pt idx="1">
                  <c:v>70</c:v>
                </c:pt>
              </c:numCache>
            </c:numRef>
          </c:yVal>
          <c:smooth val="0"/>
        </c:ser>
        <c:ser>
          <c:idx val="2"/>
          <c:order val="2"/>
          <c:spPr>
            <a:ln w="19050">
              <a:solidFill>
                <a:srgbClr val="0070C0"/>
              </a:solidFill>
              <a:headEnd type="none" w="med" len="med"/>
              <a:tailEnd type="arrow" w="med" len="med"/>
            </a:ln>
          </c:spPr>
          <c:marker>
            <c:symbol val="none"/>
          </c:marker>
          <c:xVal>
            <c:numRef>
              <c:f>'Gráficos Marshall'!$AB$36:$AB$37</c:f>
              <c:numCache>
                <c:formatCode>General</c:formatCode>
                <c:ptCount val="2"/>
                <c:pt idx="0">
                  <c:v>6</c:v>
                </c:pt>
                <c:pt idx="1">
                  <c:v>6</c:v>
                </c:pt>
              </c:numCache>
            </c:numRef>
          </c:xVal>
          <c:yVal>
            <c:numRef>
              <c:f>'Gráficos Marshall'!$AC$36:$AC$37</c:f>
              <c:numCache>
                <c:formatCode>General</c:formatCode>
                <c:ptCount val="2"/>
                <c:pt idx="0">
                  <c:v>20</c:v>
                </c:pt>
                <c:pt idx="1">
                  <c:v>70</c:v>
                </c:pt>
              </c:numCache>
            </c:numRef>
          </c:yVal>
          <c:smooth val="0"/>
        </c:ser>
        <c:ser>
          <c:idx val="3"/>
          <c:order val="3"/>
          <c:tx>
            <c:v>Max</c:v>
          </c:tx>
          <c:spPr>
            <a:ln>
              <a:solidFill>
                <a:srgbClr val="7030A0"/>
              </a:solidFill>
              <a:prstDash val="dash"/>
            </a:ln>
          </c:spPr>
          <c:marker>
            <c:symbol val="none"/>
          </c:marker>
          <c:xVal>
            <c:numRef>
              <c:f>'Gráficos Marshall'!$W$41:$W$42</c:f>
              <c:numCache>
                <c:formatCode>General</c:formatCode>
                <c:ptCount val="2"/>
                <c:pt idx="0">
                  <c:v>0</c:v>
                </c:pt>
                <c:pt idx="1">
                  <c:v>7</c:v>
                </c:pt>
              </c:numCache>
            </c:numRef>
          </c:xVal>
          <c:yVal>
            <c:numRef>
              <c:f>'Gráficos Marshall'!$X$41:$X$42</c:f>
              <c:numCache>
                <c:formatCode>General</c:formatCode>
                <c:ptCount val="2"/>
                <c:pt idx="0">
                  <c:v>75</c:v>
                </c:pt>
                <c:pt idx="1">
                  <c:v>75</c:v>
                </c:pt>
              </c:numCache>
            </c:numRef>
          </c:yVal>
          <c:smooth val="0"/>
        </c:ser>
        <c:ser>
          <c:idx val="4"/>
          <c:order val="4"/>
          <c:tx>
            <c:v>Min</c:v>
          </c:tx>
          <c:spPr>
            <a:ln>
              <a:solidFill>
                <a:schemeClr val="accent6"/>
              </a:solidFill>
              <a:prstDash val="dash"/>
            </a:ln>
          </c:spPr>
          <c:marker>
            <c:symbol val="none"/>
          </c:marker>
          <c:xVal>
            <c:numRef>
              <c:f>'Gráficos Marshall'!$W$44:$W$45</c:f>
              <c:numCache>
                <c:formatCode>General</c:formatCode>
                <c:ptCount val="2"/>
                <c:pt idx="0">
                  <c:v>0</c:v>
                </c:pt>
                <c:pt idx="1">
                  <c:v>7</c:v>
                </c:pt>
              </c:numCache>
            </c:numRef>
          </c:xVal>
          <c:yVal>
            <c:numRef>
              <c:f>'Gráficos Marshall'!$X$44:$X$45</c:f>
              <c:numCache>
                <c:formatCode>General</c:formatCode>
                <c:ptCount val="2"/>
                <c:pt idx="0">
                  <c:v>65</c:v>
                </c:pt>
                <c:pt idx="1">
                  <c:v>65</c:v>
                </c:pt>
              </c:numCache>
            </c:numRef>
          </c:yVal>
          <c:smooth val="0"/>
        </c:ser>
        <c:dLbls>
          <c:showLegendKey val="0"/>
          <c:showVal val="0"/>
          <c:showCatName val="0"/>
          <c:showSerName val="0"/>
          <c:showPercent val="0"/>
          <c:showBubbleSize val="0"/>
        </c:dLbls>
        <c:axId val="92522752"/>
        <c:axId val="92524928"/>
      </c:scatterChart>
      <c:valAx>
        <c:axId val="92522752"/>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txPr>
          <a:bodyPr/>
          <a:lstStyle/>
          <a:p>
            <a:pPr>
              <a:defRPr lang="es-EC"/>
            </a:pPr>
            <a:endParaRPr lang="es-EC"/>
          </a:p>
        </c:txPr>
        <c:crossAx val="92524928"/>
        <c:crosses val="autoZero"/>
        <c:crossBetween val="midCat"/>
      </c:valAx>
      <c:valAx>
        <c:axId val="92524928"/>
        <c:scaling>
          <c:orientation val="minMax"/>
          <c:max val="90"/>
          <c:min val="20"/>
        </c:scaling>
        <c:delete val="0"/>
        <c:axPos val="l"/>
        <c:majorGridlines/>
        <c:title>
          <c:tx>
            <c:rich>
              <a:bodyPr rot="-5400000" vert="horz"/>
              <a:lstStyle/>
              <a:p>
                <a:pPr>
                  <a:defRPr/>
                </a:pPr>
                <a:r>
                  <a:rPr lang="es-EC"/>
                  <a:t>V.A.F (%)</a:t>
                </a:r>
              </a:p>
            </c:rich>
          </c:tx>
          <c:layout/>
          <c:overlay val="0"/>
        </c:title>
        <c:numFmt formatCode="0" sourceLinked="1"/>
        <c:majorTickMark val="out"/>
        <c:minorTickMark val="none"/>
        <c:tickLblPos val="nextTo"/>
        <c:txPr>
          <a:bodyPr/>
          <a:lstStyle/>
          <a:p>
            <a:pPr>
              <a:defRPr lang="es-EC"/>
            </a:pPr>
            <a:endParaRPr lang="es-EC"/>
          </a:p>
        </c:txPr>
        <c:crossAx val="92522752"/>
        <c:crosses val="autoZero"/>
        <c:crossBetween val="midCat"/>
        <c:majorUnit val="5"/>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2619081453039291"/>
          <c:y val="0.51684137279717024"/>
          <c:w val="0.18610389013623538"/>
          <c:h val="0.16839026436156251"/>
        </c:manualLayout>
      </c:layout>
      <c:overlay val="1"/>
    </c:legend>
    <c:plotVisOnly val="1"/>
    <c:dispBlanksAs val="gap"/>
    <c:showDLblsOverMax val="0"/>
  </c:chart>
  <c:spPr>
    <a:ln w="12700">
      <a:solidFill>
        <a:sysClr val="windowText" lastClr="000000"/>
      </a:solid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Va</a:t>
            </a:r>
          </a:p>
        </c:rich>
      </c:tx>
      <c:layout>
        <c:manualLayout>
          <c:xMode val="edge"/>
          <c:yMode val="edge"/>
          <c:x val="0.36651747405228591"/>
          <c:y val="3.1179686894704472E-2"/>
        </c:manualLayout>
      </c:layout>
      <c:overlay val="0"/>
    </c:title>
    <c:autoTitleDeleted val="0"/>
    <c:plotArea>
      <c:layout/>
      <c:scatterChart>
        <c:scatterStyle val="lineMarker"/>
        <c:varyColors val="0"/>
        <c:ser>
          <c:idx val="0"/>
          <c:order val="0"/>
          <c:tx>
            <c:v>%asf vs Va</c:v>
          </c:tx>
          <c:spPr>
            <a:ln w="28575">
              <a:noFill/>
            </a:ln>
          </c:spPr>
          <c:marker>
            <c:symbol val="circle"/>
            <c:size val="5"/>
            <c:spPr>
              <a:solidFill>
                <a:sysClr val="windowText" lastClr="000000"/>
              </a:solidFill>
              <a:ln>
                <a:noFill/>
              </a:ln>
            </c:spPr>
          </c:marker>
          <c:trendline>
            <c:spPr>
              <a:ln w="19050">
                <a:solidFill>
                  <a:srgbClr val="FF0000"/>
                </a:solidFill>
              </a:ln>
            </c:spPr>
            <c:trendlineType val="log"/>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Marshall'!$Z$9:$Z$13</c:f>
              <c:numCache>
                <c:formatCode>0</c:formatCode>
                <c:ptCount val="5"/>
                <c:pt idx="0">
                  <c:v>7.7130800883383905</c:v>
                </c:pt>
                <c:pt idx="1">
                  <c:v>6.6363144683996182</c:v>
                </c:pt>
                <c:pt idx="2">
                  <c:v>5.2274056546623244</c:v>
                </c:pt>
                <c:pt idx="3">
                  <c:v>3.7854509731471038</c:v>
                </c:pt>
                <c:pt idx="4">
                  <c:v>2.8243876435451702</c:v>
                </c:pt>
              </c:numCache>
            </c:numRef>
          </c:yVal>
          <c:smooth val="0"/>
        </c:ser>
        <c:ser>
          <c:idx val="1"/>
          <c:order val="1"/>
          <c:spPr>
            <a:ln w="19050">
              <a:headEnd type="none" w="med" len="med"/>
              <a:tailEnd type="arrow" w="med" len="med"/>
            </a:ln>
          </c:spPr>
          <c:marker>
            <c:symbol val="none"/>
          </c:marker>
          <c:dPt>
            <c:idx val="1"/>
            <c:bubble3D val="0"/>
            <c:spPr>
              <a:ln w="19050">
                <a:solidFill>
                  <a:srgbClr val="0070C0"/>
                </a:solidFill>
                <a:headEnd type="none" w="med" len="med"/>
                <a:tailEnd type="arrow" w="med" len="med"/>
              </a:ln>
            </c:spPr>
          </c:dPt>
          <c:xVal>
            <c:numRef>
              <c:f>'Gráficos Marshall'!$AB$18:$AB$19</c:f>
              <c:numCache>
                <c:formatCode>General</c:formatCode>
                <c:ptCount val="2"/>
                <c:pt idx="0">
                  <c:v>4.5</c:v>
                </c:pt>
                <c:pt idx="1">
                  <c:v>6</c:v>
                </c:pt>
              </c:numCache>
            </c:numRef>
          </c:xVal>
          <c:yVal>
            <c:numRef>
              <c:f>'Gráficos Marshall'!$AC$18:$AC$19</c:f>
              <c:numCache>
                <c:formatCode>General</c:formatCode>
                <c:ptCount val="2"/>
                <c:pt idx="0">
                  <c:v>4</c:v>
                </c:pt>
                <c:pt idx="1">
                  <c:v>4</c:v>
                </c:pt>
              </c:numCache>
            </c:numRef>
          </c:yVal>
          <c:smooth val="0"/>
        </c:ser>
        <c:ser>
          <c:idx val="2"/>
          <c:order val="2"/>
          <c:spPr>
            <a:ln w="19050">
              <a:solidFill>
                <a:srgbClr val="0070C0"/>
              </a:solidFill>
              <a:headEnd type="arrow" w="med" len="med"/>
              <a:tailEnd type="none" w="med" len="med"/>
            </a:ln>
          </c:spPr>
          <c:marker>
            <c:symbol val="none"/>
          </c:marker>
          <c:xVal>
            <c:numRef>
              <c:f>'Gráficos Marshall'!$AB$20:$AB$21</c:f>
              <c:numCache>
                <c:formatCode>General</c:formatCode>
                <c:ptCount val="2"/>
                <c:pt idx="0">
                  <c:v>6</c:v>
                </c:pt>
                <c:pt idx="1">
                  <c:v>6</c:v>
                </c:pt>
              </c:numCache>
            </c:numRef>
          </c:xVal>
          <c:yVal>
            <c:numRef>
              <c:f>'Gráficos Marshall'!$AC$20:$AC$21</c:f>
              <c:numCache>
                <c:formatCode>General</c:formatCode>
                <c:ptCount val="2"/>
                <c:pt idx="0">
                  <c:v>1</c:v>
                </c:pt>
                <c:pt idx="1">
                  <c:v>4</c:v>
                </c:pt>
              </c:numCache>
            </c:numRef>
          </c:yVal>
          <c:smooth val="0"/>
        </c:ser>
        <c:ser>
          <c:idx val="3"/>
          <c:order val="3"/>
          <c:tx>
            <c:v>Max</c:v>
          </c:tx>
          <c:spPr>
            <a:ln>
              <a:solidFill>
                <a:srgbClr val="7030A0"/>
              </a:solidFill>
              <a:prstDash val="dash"/>
            </a:ln>
          </c:spPr>
          <c:marker>
            <c:symbol val="none"/>
          </c:marker>
          <c:xVal>
            <c:numRef>
              <c:f>'Gráficos Marshall'!$Y$41:$Y$42</c:f>
              <c:numCache>
                <c:formatCode>General</c:formatCode>
                <c:ptCount val="2"/>
                <c:pt idx="0">
                  <c:v>0</c:v>
                </c:pt>
                <c:pt idx="1">
                  <c:v>7</c:v>
                </c:pt>
              </c:numCache>
            </c:numRef>
          </c:xVal>
          <c:yVal>
            <c:numRef>
              <c:f>'Gráficos Marshall'!$Z$41:$Z$42</c:f>
              <c:numCache>
                <c:formatCode>General</c:formatCode>
                <c:ptCount val="2"/>
                <c:pt idx="0">
                  <c:v>5</c:v>
                </c:pt>
                <c:pt idx="1">
                  <c:v>5</c:v>
                </c:pt>
              </c:numCache>
            </c:numRef>
          </c:yVal>
          <c:smooth val="0"/>
        </c:ser>
        <c:ser>
          <c:idx val="4"/>
          <c:order val="4"/>
          <c:tx>
            <c:v>Min</c:v>
          </c:tx>
          <c:spPr>
            <a:ln>
              <a:solidFill>
                <a:schemeClr val="accent6"/>
              </a:solidFill>
              <a:prstDash val="dash"/>
            </a:ln>
          </c:spPr>
          <c:marker>
            <c:symbol val="none"/>
          </c:marker>
          <c:xVal>
            <c:numRef>
              <c:f>'Gráficos Marshall'!$Y$44:$Y$45</c:f>
              <c:numCache>
                <c:formatCode>General</c:formatCode>
                <c:ptCount val="2"/>
                <c:pt idx="0">
                  <c:v>0</c:v>
                </c:pt>
                <c:pt idx="1">
                  <c:v>7</c:v>
                </c:pt>
              </c:numCache>
            </c:numRef>
          </c:xVal>
          <c:yVal>
            <c:numRef>
              <c:f>'Gráficos Marshall'!$Z$44:$Z$45</c:f>
              <c:numCache>
                <c:formatCode>General</c:formatCode>
                <c:ptCount val="2"/>
                <c:pt idx="0">
                  <c:v>3</c:v>
                </c:pt>
                <c:pt idx="1">
                  <c:v>3</c:v>
                </c:pt>
              </c:numCache>
            </c:numRef>
          </c:yVal>
          <c:smooth val="0"/>
        </c:ser>
        <c:dLbls>
          <c:showLegendKey val="0"/>
          <c:showVal val="0"/>
          <c:showCatName val="0"/>
          <c:showSerName val="0"/>
          <c:showPercent val="0"/>
          <c:showBubbleSize val="0"/>
        </c:dLbls>
        <c:axId val="92594176"/>
        <c:axId val="92596096"/>
      </c:scatterChart>
      <c:valAx>
        <c:axId val="92594176"/>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92596096"/>
        <c:crosses val="autoZero"/>
        <c:crossBetween val="midCat"/>
      </c:valAx>
      <c:valAx>
        <c:axId val="92596096"/>
        <c:scaling>
          <c:orientation val="minMax"/>
          <c:max val="10"/>
          <c:min val="1"/>
        </c:scaling>
        <c:delete val="0"/>
        <c:axPos val="l"/>
        <c:majorGridlines/>
        <c:title>
          <c:tx>
            <c:rich>
              <a:bodyPr rot="-5400000" vert="horz"/>
              <a:lstStyle/>
              <a:p>
                <a:pPr>
                  <a:defRPr/>
                </a:pPr>
                <a:r>
                  <a:rPr lang="es-EC"/>
                  <a:t>Vacíos (%)</a:t>
                </a:r>
              </a:p>
            </c:rich>
          </c:tx>
          <c:layout/>
          <c:overlay val="0"/>
        </c:title>
        <c:numFmt formatCode="#,##0.00" sourceLinked="0"/>
        <c:majorTickMark val="out"/>
        <c:minorTickMark val="none"/>
        <c:tickLblPos val="nextTo"/>
        <c:crossAx val="92594176"/>
        <c:crosses val="autoZero"/>
        <c:crossBetween val="midCat"/>
        <c:majorUnit val="1"/>
        <c:minorUnit val="0.1"/>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2956409512013798"/>
          <c:y val="0.29894903792193128"/>
          <c:w val="0.18610389013623538"/>
          <c:h val="0.17570457839676734"/>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Bulk</a:t>
            </a:r>
          </a:p>
        </c:rich>
      </c:tx>
      <c:layout/>
      <c:overlay val="0"/>
    </c:title>
    <c:autoTitleDeleted val="0"/>
    <c:plotArea>
      <c:layout/>
      <c:scatterChart>
        <c:scatterStyle val="lineMarker"/>
        <c:varyColors val="0"/>
        <c:ser>
          <c:idx val="0"/>
          <c:order val="0"/>
          <c:tx>
            <c:v>%asf vs Bulk</c:v>
          </c:tx>
          <c:spPr>
            <a:ln w="28575">
              <a:noFill/>
            </a:ln>
          </c:spPr>
          <c:marker>
            <c:symbol val="circle"/>
            <c:size val="5"/>
            <c:spPr>
              <a:solidFill>
                <a:schemeClr val="tx1"/>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Marshall'!$W$9:$W$13</c:f>
              <c:numCache>
                <c:formatCode>General</c:formatCode>
                <c:ptCount val="5"/>
                <c:pt idx="0">
                  <c:v>2.1585910567337652</c:v>
                </c:pt>
                <c:pt idx="1">
                  <c:v>2.1711725070373666</c:v>
                </c:pt>
                <c:pt idx="2">
                  <c:v>2.1901946553207536</c:v>
                </c:pt>
                <c:pt idx="3">
                  <c:v>2.2095671184016763</c:v>
                </c:pt>
                <c:pt idx="4">
                  <c:v>2.2131745714182585</c:v>
                </c:pt>
              </c:numCache>
            </c:numRef>
          </c:yVal>
          <c:smooth val="0"/>
        </c:ser>
        <c:ser>
          <c:idx val="1"/>
          <c:order val="1"/>
          <c:spPr>
            <a:ln w="19050">
              <a:solidFill>
                <a:srgbClr val="0070C0"/>
              </a:solidFill>
              <a:headEnd type="arrow" w="med" len="med"/>
              <a:tailEnd type="none" w="med" len="med"/>
            </a:ln>
          </c:spPr>
          <c:marker>
            <c:symbol val="none"/>
          </c:marker>
          <c:xVal>
            <c:numRef>
              <c:f>'Gráficos Marshall'!$W$18:$W$19</c:f>
              <c:numCache>
                <c:formatCode>General</c:formatCode>
                <c:ptCount val="2"/>
                <c:pt idx="0">
                  <c:v>4.5</c:v>
                </c:pt>
                <c:pt idx="1">
                  <c:v>6</c:v>
                </c:pt>
              </c:numCache>
            </c:numRef>
          </c:xVal>
          <c:yVal>
            <c:numRef>
              <c:f>'Gráficos Marshall'!$X$18:$X$19</c:f>
              <c:numCache>
                <c:formatCode>General</c:formatCode>
                <c:ptCount val="2"/>
                <c:pt idx="0">
                  <c:v>2.2040000000000002</c:v>
                </c:pt>
                <c:pt idx="1">
                  <c:v>2.2040000000000002</c:v>
                </c:pt>
              </c:numCache>
            </c:numRef>
          </c:yVal>
          <c:smooth val="0"/>
        </c:ser>
        <c:ser>
          <c:idx val="2"/>
          <c:order val="2"/>
          <c:spPr>
            <a:ln w="19050">
              <a:solidFill>
                <a:srgbClr val="0070C0"/>
              </a:solidFill>
              <a:headEnd type="none" w="med" len="med"/>
              <a:tailEnd type="arrow" w="med" len="med"/>
            </a:ln>
          </c:spPr>
          <c:marker>
            <c:symbol val="none"/>
          </c:marker>
          <c:xVal>
            <c:numRef>
              <c:f>'Gráficos Marshall'!$W$20:$W$21</c:f>
              <c:numCache>
                <c:formatCode>General</c:formatCode>
                <c:ptCount val="2"/>
                <c:pt idx="0">
                  <c:v>6</c:v>
                </c:pt>
                <c:pt idx="1">
                  <c:v>6</c:v>
                </c:pt>
              </c:numCache>
            </c:numRef>
          </c:xVal>
          <c:yVal>
            <c:numRef>
              <c:f>'Gráficos Marshall'!$X$20:$X$21</c:f>
              <c:numCache>
                <c:formatCode>General</c:formatCode>
                <c:ptCount val="2"/>
                <c:pt idx="0">
                  <c:v>2.15</c:v>
                </c:pt>
                <c:pt idx="1">
                  <c:v>2.2040000000000002</c:v>
                </c:pt>
              </c:numCache>
            </c:numRef>
          </c:yVal>
          <c:smooth val="0"/>
        </c:ser>
        <c:dLbls>
          <c:showLegendKey val="0"/>
          <c:showVal val="0"/>
          <c:showCatName val="0"/>
          <c:showSerName val="0"/>
          <c:showPercent val="0"/>
          <c:showBubbleSize val="0"/>
        </c:dLbls>
        <c:axId val="92629632"/>
        <c:axId val="92640000"/>
      </c:scatterChart>
      <c:valAx>
        <c:axId val="92629632"/>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92640000"/>
        <c:crosses val="autoZero"/>
        <c:crossBetween val="midCat"/>
      </c:valAx>
      <c:valAx>
        <c:axId val="92640000"/>
        <c:scaling>
          <c:orientation val="minMax"/>
          <c:max val="2.2400000000000002"/>
          <c:min val="2.15"/>
        </c:scaling>
        <c:delete val="0"/>
        <c:axPos val="l"/>
        <c:majorGridlines/>
        <c:title>
          <c:tx>
            <c:rich>
              <a:bodyPr rot="-5400000" vert="horz"/>
              <a:lstStyle/>
              <a:p>
                <a:pPr>
                  <a:defRPr/>
                </a:pPr>
                <a:r>
                  <a:rPr lang="es-EC"/>
                  <a:t>Gmb (g/cm3)</a:t>
                </a:r>
              </a:p>
            </c:rich>
          </c:tx>
          <c:layout/>
          <c:overlay val="0"/>
        </c:title>
        <c:numFmt formatCode="#,##0.00" sourceLinked="0"/>
        <c:majorTickMark val="out"/>
        <c:minorTickMark val="none"/>
        <c:tickLblPos val="nextTo"/>
        <c:crossAx val="92629632"/>
        <c:crosses val="autoZero"/>
        <c:crossBetween val="midCat"/>
        <c:majorUnit val="2.0000000000000004E-2"/>
      </c:valAx>
    </c:plotArea>
    <c:plotVisOnly val="1"/>
    <c:dispBlanksAs val="gap"/>
    <c:showDLblsOverMax val="0"/>
  </c:chart>
  <c:spPr>
    <a:ln w="12700">
      <a:solidFill>
        <a:schemeClr val="tx1"/>
      </a:solidFill>
    </a:ln>
  </c:spPr>
  <c:txPr>
    <a:bodyPr/>
    <a:lstStyle/>
    <a:p>
      <a:pPr>
        <a:defRPr sz="900"/>
      </a:pPr>
      <a:endParaRPr lang="es-EC"/>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Estabilidad</a:t>
            </a:r>
          </a:p>
        </c:rich>
      </c:tx>
      <c:layout/>
      <c:overlay val="0"/>
    </c:title>
    <c:autoTitleDeleted val="0"/>
    <c:plotArea>
      <c:layout/>
      <c:scatterChart>
        <c:scatterStyle val="lineMarker"/>
        <c:varyColors val="0"/>
        <c:ser>
          <c:idx val="0"/>
          <c:order val="0"/>
          <c:spPr>
            <a:ln w="25400">
              <a:noFill/>
            </a:ln>
          </c:spPr>
          <c:marker>
            <c:symbol val="circle"/>
            <c:size val="5"/>
            <c:spPr>
              <a:solidFill>
                <a:schemeClr val="tx1"/>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Marshall'!$X$9:$X$13</c:f>
              <c:numCache>
                <c:formatCode>0</c:formatCode>
                <c:ptCount val="5"/>
                <c:pt idx="0">
                  <c:v>2842.0236533333336</c:v>
                </c:pt>
                <c:pt idx="1">
                  <c:v>3006.3008800000002</c:v>
                </c:pt>
                <c:pt idx="2">
                  <c:v>3050.0524266666666</c:v>
                </c:pt>
                <c:pt idx="3">
                  <c:v>3098.0975666666668</c:v>
                </c:pt>
                <c:pt idx="4">
                  <c:v>3229.5384733333335</c:v>
                </c:pt>
              </c:numCache>
            </c:numRef>
          </c:yVal>
          <c:smooth val="0"/>
        </c:ser>
        <c:ser>
          <c:idx val="1"/>
          <c:order val="1"/>
          <c:spPr>
            <a:ln w="19050" cap="flat" cmpd="sng" algn="ctr">
              <a:solidFill>
                <a:schemeClr val="accent1"/>
              </a:solidFill>
              <a:prstDash val="solid"/>
              <a:headEnd type="arrow" w="med" len="med"/>
              <a:tailEnd type="none" w="med" len="med"/>
            </a:ln>
            <a:effectLst/>
          </c:spPr>
          <c:marker>
            <c:symbol val="none"/>
          </c:marker>
          <c:xVal>
            <c:numRef>
              <c:f>'Gráficos Marshall'!$W$27:$W$28</c:f>
              <c:numCache>
                <c:formatCode>General</c:formatCode>
                <c:ptCount val="2"/>
                <c:pt idx="0">
                  <c:v>4.5</c:v>
                </c:pt>
                <c:pt idx="1">
                  <c:v>6</c:v>
                </c:pt>
              </c:numCache>
            </c:numRef>
          </c:xVal>
          <c:yVal>
            <c:numRef>
              <c:f>'Gráficos Marshall'!$X$27:$X$28</c:f>
              <c:numCache>
                <c:formatCode>General</c:formatCode>
                <c:ptCount val="2"/>
                <c:pt idx="0">
                  <c:v>3100</c:v>
                </c:pt>
                <c:pt idx="1">
                  <c:v>3100</c:v>
                </c:pt>
              </c:numCache>
            </c:numRef>
          </c:yVal>
          <c:smooth val="0"/>
        </c:ser>
        <c:ser>
          <c:idx val="2"/>
          <c:order val="2"/>
          <c:spPr>
            <a:ln w="19050" cap="flat" cmpd="sng" algn="ctr">
              <a:solidFill>
                <a:schemeClr val="accent1"/>
              </a:solidFill>
              <a:prstDash val="solid"/>
              <a:headEnd type="none" w="med" len="med"/>
              <a:tailEnd type="arrow" w="med" len="med"/>
            </a:ln>
            <a:effectLst/>
          </c:spPr>
          <c:marker>
            <c:symbol val="none"/>
          </c:marker>
          <c:xVal>
            <c:numRef>
              <c:f>'Gráficos Marshall'!$W$29:$W$30</c:f>
              <c:numCache>
                <c:formatCode>General</c:formatCode>
                <c:ptCount val="2"/>
                <c:pt idx="0">
                  <c:v>6</c:v>
                </c:pt>
                <c:pt idx="1">
                  <c:v>6</c:v>
                </c:pt>
              </c:numCache>
            </c:numRef>
          </c:xVal>
          <c:yVal>
            <c:numRef>
              <c:f>'Gráficos Marshall'!$X$29:$X$30</c:f>
              <c:numCache>
                <c:formatCode>General</c:formatCode>
                <c:ptCount val="2"/>
                <c:pt idx="0">
                  <c:v>1300</c:v>
                </c:pt>
                <c:pt idx="1">
                  <c:v>3100</c:v>
                </c:pt>
              </c:numCache>
            </c:numRef>
          </c:yVal>
          <c:smooth val="0"/>
        </c:ser>
        <c:ser>
          <c:idx val="3"/>
          <c:order val="3"/>
          <c:tx>
            <c:v>Min</c:v>
          </c:tx>
          <c:spPr>
            <a:ln>
              <a:solidFill>
                <a:schemeClr val="accent6"/>
              </a:solidFill>
              <a:prstDash val="dash"/>
            </a:ln>
          </c:spPr>
          <c:marker>
            <c:symbol val="none"/>
          </c:marker>
          <c:xVal>
            <c:numRef>
              <c:f>'Gráficos Marshall'!$AA$47:$AA$48</c:f>
              <c:numCache>
                <c:formatCode>General</c:formatCode>
                <c:ptCount val="2"/>
                <c:pt idx="0">
                  <c:v>0</c:v>
                </c:pt>
                <c:pt idx="1">
                  <c:v>7</c:v>
                </c:pt>
              </c:numCache>
            </c:numRef>
          </c:xVal>
          <c:yVal>
            <c:numRef>
              <c:f>'Gráficos Marshall'!$AB$47:$AB$48</c:f>
              <c:numCache>
                <c:formatCode>General</c:formatCode>
                <c:ptCount val="2"/>
                <c:pt idx="0">
                  <c:v>1800</c:v>
                </c:pt>
                <c:pt idx="1">
                  <c:v>1800</c:v>
                </c:pt>
              </c:numCache>
            </c:numRef>
          </c:yVal>
          <c:smooth val="0"/>
        </c:ser>
        <c:dLbls>
          <c:showLegendKey val="0"/>
          <c:showVal val="0"/>
          <c:showCatName val="0"/>
          <c:showSerName val="0"/>
          <c:showPercent val="0"/>
          <c:showBubbleSize val="0"/>
        </c:dLbls>
        <c:axId val="107311488"/>
        <c:axId val="107313408"/>
      </c:scatterChart>
      <c:valAx>
        <c:axId val="107311488"/>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107313408"/>
        <c:crosses val="autoZero"/>
        <c:crossBetween val="midCat"/>
      </c:valAx>
      <c:valAx>
        <c:axId val="107313408"/>
        <c:scaling>
          <c:orientation val="minMax"/>
          <c:max val="3700"/>
          <c:min val="1700"/>
        </c:scaling>
        <c:delete val="0"/>
        <c:axPos val="l"/>
        <c:majorGridlines/>
        <c:title>
          <c:tx>
            <c:rich>
              <a:bodyPr rot="-5400000" vert="horz"/>
              <a:lstStyle/>
              <a:p>
                <a:pPr>
                  <a:defRPr/>
                </a:pPr>
                <a:r>
                  <a:rPr lang="es-EC"/>
                  <a:t>Estabilidad (lb)</a:t>
                </a:r>
              </a:p>
            </c:rich>
          </c:tx>
          <c:layout/>
          <c:overlay val="0"/>
        </c:title>
        <c:numFmt formatCode="0" sourceLinked="1"/>
        <c:majorTickMark val="out"/>
        <c:minorTickMark val="none"/>
        <c:tickLblPos val="nextTo"/>
        <c:crossAx val="107311488"/>
        <c:crosses val="autoZero"/>
        <c:crossBetween val="midCat"/>
        <c:majorUnit val="200"/>
      </c:valAx>
    </c:plotArea>
    <c:legend>
      <c:legendPos val="r"/>
      <c:legendEntry>
        <c:idx val="0"/>
        <c:delete val="1"/>
      </c:legendEntry>
      <c:legendEntry>
        <c:idx val="1"/>
        <c:delete val="1"/>
      </c:legendEntry>
      <c:legendEntry>
        <c:idx val="2"/>
        <c:delete val="1"/>
      </c:legendEntry>
      <c:legendEntry>
        <c:idx val="4"/>
        <c:delete val="1"/>
      </c:legendEntry>
      <c:layout>
        <c:manualLayout>
          <c:xMode val="edge"/>
          <c:yMode val="edge"/>
          <c:x val="0.74497972180262806"/>
          <c:y val="0.59876578066086039"/>
          <c:w val="0.18080810522298049"/>
          <c:h val="8.6452197246214446E-2"/>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 asf vs flujo</a:t>
            </a:r>
          </a:p>
        </c:rich>
      </c:tx>
      <c:layout/>
      <c:overlay val="0"/>
    </c:title>
    <c:autoTitleDeleted val="0"/>
    <c:plotArea>
      <c:layout/>
      <c:scatterChart>
        <c:scatterStyle val="lineMarker"/>
        <c:varyColors val="0"/>
        <c:ser>
          <c:idx val="0"/>
          <c:order val="0"/>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Marshall'!$Y$9:$Y$13</c:f>
              <c:numCache>
                <c:formatCode>0</c:formatCode>
                <c:ptCount val="5"/>
                <c:pt idx="0">
                  <c:v>12.666666666666666</c:v>
                </c:pt>
                <c:pt idx="1">
                  <c:v>14</c:v>
                </c:pt>
                <c:pt idx="2">
                  <c:v>14.666666666666666</c:v>
                </c:pt>
                <c:pt idx="3">
                  <c:v>15.333333333333334</c:v>
                </c:pt>
                <c:pt idx="4">
                  <c:v>16.333333333333332</c:v>
                </c:pt>
              </c:numCache>
            </c:numRef>
          </c:yVal>
          <c:smooth val="0"/>
        </c:ser>
        <c:ser>
          <c:idx val="1"/>
          <c:order val="1"/>
          <c:spPr>
            <a:ln w="19050">
              <a:solidFill>
                <a:srgbClr val="0070C0"/>
              </a:solidFill>
              <a:headEnd type="arrow" w="med" len="med"/>
              <a:tailEnd type="none" w="med" len="med"/>
            </a:ln>
          </c:spPr>
          <c:marker>
            <c:symbol val="none"/>
          </c:marker>
          <c:xVal>
            <c:numRef>
              <c:f>'Gráficos Marshall'!$W$34:$W$35</c:f>
              <c:numCache>
                <c:formatCode>General</c:formatCode>
                <c:ptCount val="2"/>
                <c:pt idx="0">
                  <c:v>4.5</c:v>
                </c:pt>
                <c:pt idx="1">
                  <c:v>6</c:v>
                </c:pt>
              </c:numCache>
            </c:numRef>
          </c:xVal>
          <c:yVal>
            <c:numRef>
              <c:f>'Gráficos Marshall'!$X$34:$X$35</c:f>
              <c:numCache>
                <c:formatCode>General</c:formatCode>
                <c:ptCount val="2"/>
                <c:pt idx="0">
                  <c:v>15.5</c:v>
                </c:pt>
                <c:pt idx="1">
                  <c:v>15.5</c:v>
                </c:pt>
              </c:numCache>
            </c:numRef>
          </c:yVal>
          <c:smooth val="0"/>
        </c:ser>
        <c:ser>
          <c:idx val="2"/>
          <c:order val="2"/>
          <c:spPr>
            <a:ln w="19050">
              <a:headEnd type="none" w="med" len="med"/>
              <a:tailEnd type="arrow" w="med" len="med"/>
            </a:ln>
          </c:spPr>
          <c:marker>
            <c:symbol val="none"/>
          </c:marker>
          <c:dPt>
            <c:idx val="1"/>
            <c:bubble3D val="0"/>
            <c:spPr>
              <a:ln w="19050">
                <a:solidFill>
                  <a:srgbClr val="0070C0"/>
                </a:solidFill>
                <a:headEnd type="none" w="med" len="med"/>
                <a:tailEnd type="arrow" w="med" len="med"/>
              </a:ln>
            </c:spPr>
          </c:dPt>
          <c:xVal>
            <c:numRef>
              <c:f>'Gráficos Marshall'!$W$36:$W$37</c:f>
              <c:numCache>
                <c:formatCode>General</c:formatCode>
                <c:ptCount val="2"/>
                <c:pt idx="0">
                  <c:v>6</c:v>
                </c:pt>
                <c:pt idx="1">
                  <c:v>6</c:v>
                </c:pt>
              </c:numCache>
            </c:numRef>
          </c:xVal>
          <c:yVal>
            <c:numRef>
              <c:f>'Gráficos Marshall'!$X$36:$X$37</c:f>
              <c:numCache>
                <c:formatCode>General</c:formatCode>
                <c:ptCount val="2"/>
                <c:pt idx="0">
                  <c:v>6</c:v>
                </c:pt>
                <c:pt idx="1">
                  <c:v>15.5</c:v>
                </c:pt>
              </c:numCache>
            </c:numRef>
          </c:yVal>
          <c:smooth val="0"/>
        </c:ser>
        <c:ser>
          <c:idx val="3"/>
          <c:order val="3"/>
          <c:tx>
            <c:v>Max</c:v>
          </c:tx>
          <c:spPr>
            <a:ln w="28575" cap="flat" cmpd="sng" algn="ctr">
              <a:solidFill>
                <a:srgbClr val="7030A0"/>
              </a:solidFill>
              <a:prstDash val="dash"/>
            </a:ln>
            <a:effectLst/>
          </c:spPr>
          <c:marker>
            <c:symbol val="none"/>
          </c:marker>
          <c:xVal>
            <c:numRef>
              <c:f>'Gráficos Marshall'!$Y$47:$Y$48</c:f>
              <c:numCache>
                <c:formatCode>General</c:formatCode>
                <c:ptCount val="2"/>
                <c:pt idx="0">
                  <c:v>0</c:v>
                </c:pt>
                <c:pt idx="1">
                  <c:v>7</c:v>
                </c:pt>
              </c:numCache>
            </c:numRef>
          </c:xVal>
          <c:yVal>
            <c:numRef>
              <c:f>'Gráficos Marshall'!$Z$47:$Z$48</c:f>
              <c:numCache>
                <c:formatCode>General</c:formatCode>
                <c:ptCount val="2"/>
                <c:pt idx="0">
                  <c:v>14</c:v>
                </c:pt>
                <c:pt idx="1">
                  <c:v>14</c:v>
                </c:pt>
              </c:numCache>
            </c:numRef>
          </c:yVal>
          <c:smooth val="0"/>
        </c:ser>
        <c:ser>
          <c:idx val="4"/>
          <c:order val="4"/>
          <c:tx>
            <c:v>Min</c:v>
          </c:tx>
          <c:spPr>
            <a:ln>
              <a:solidFill>
                <a:schemeClr val="accent6"/>
              </a:solidFill>
              <a:prstDash val="dash"/>
            </a:ln>
          </c:spPr>
          <c:marker>
            <c:symbol val="none"/>
          </c:marker>
          <c:xVal>
            <c:numRef>
              <c:f>'Gráficos Marshall'!$Y$50:$Y$51</c:f>
              <c:numCache>
                <c:formatCode>General</c:formatCode>
                <c:ptCount val="2"/>
                <c:pt idx="0">
                  <c:v>0</c:v>
                </c:pt>
                <c:pt idx="1">
                  <c:v>7</c:v>
                </c:pt>
              </c:numCache>
            </c:numRef>
          </c:xVal>
          <c:yVal>
            <c:numRef>
              <c:f>'Gráficos Marshall'!$Z$50:$Z$51</c:f>
              <c:numCache>
                <c:formatCode>General</c:formatCode>
                <c:ptCount val="2"/>
                <c:pt idx="0">
                  <c:v>8</c:v>
                </c:pt>
                <c:pt idx="1">
                  <c:v>8</c:v>
                </c:pt>
              </c:numCache>
            </c:numRef>
          </c:yVal>
          <c:smooth val="0"/>
        </c:ser>
        <c:dLbls>
          <c:showLegendKey val="0"/>
          <c:showVal val="0"/>
          <c:showCatName val="0"/>
          <c:showSerName val="0"/>
          <c:showPercent val="0"/>
          <c:showBubbleSize val="0"/>
        </c:dLbls>
        <c:axId val="92677248"/>
        <c:axId val="92679168"/>
      </c:scatterChart>
      <c:valAx>
        <c:axId val="92677248"/>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crossAx val="92679168"/>
        <c:crosses val="autoZero"/>
        <c:crossBetween val="midCat"/>
      </c:valAx>
      <c:valAx>
        <c:axId val="92679168"/>
        <c:scaling>
          <c:orientation val="minMax"/>
          <c:max val="17"/>
          <c:min val="6"/>
        </c:scaling>
        <c:delete val="0"/>
        <c:axPos val="l"/>
        <c:majorGridlines/>
        <c:title>
          <c:tx>
            <c:rich>
              <a:bodyPr rot="-5400000" vert="horz"/>
              <a:lstStyle/>
              <a:p>
                <a:pPr>
                  <a:defRPr/>
                </a:pPr>
                <a:r>
                  <a:rPr lang="es-EC"/>
                  <a:t>Flujo (0.01")</a:t>
                </a:r>
              </a:p>
            </c:rich>
          </c:tx>
          <c:layout/>
          <c:overlay val="0"/>
        </c:title>
        <c:numFmt formatCode="0" sourceLinked="1"/>
        <c:majorTickMark val="out"/>
        <c:minorTickMark val="none"/>
        <c:tickLblPos val="nextTo"/>
        <c:crossAx val="92677248"/>
        <c:crosses val="autoZero"/>
        <c:crossBetween val="midCat"/>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2785287532796894"/>
          <c:y val="0.43883581007679084"/>
          <c:w val="0.18728148769060687"/>
          <c:h val="0.17830721003134797"/>
        </c:manualLayout>
      </c:layout>
      <c:overlay val="1"/>
    </c:legend>
    <c:plotVisOnly val="1"/>
    <c:dispBlanksAs val="gap"/>
    <c:showDLblsOverMax val="0"/>
  </c:chart>
  <c:spPr>
    <a:ln w="12700">
      <a:solidFill>
        <a:sysClr val="windowText" lastClr="000000"/>
      </a:solidFill>
    </a:ln>
  </c:spPr>
  <c:txPr>
    <a:bodyPr/>
    <a:lstStyle/>
    <a:p>
      <a:pPr>
        <a:defRPr sz="900"/>
      </a:pPr>
      <a:endParaRPr lang="es-EC"/>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b="1" i="0" u="none" strike="noStrike" kern="1200" baseline="0">
                <a:solidFill>
                  <a:sysClr val="windowText" lastClr="000000"/>
                </a:solidFill>
                <a:latin typeface="Arial" panose="020B0604020202020204" pitchFamily="34" charset="0"/>
                <a:ea typeface="+mn-ea"/>
                <a:cs typeface="Arial" panose="020B0604020202020204" pitchFamily="34" charset="0"/>
              </a:rPr>
              <a:t>% asf. Vs VAM</a:t>
            </a:r>
          </a:p>
        </c:rich>
      </c:tx>
      <c:layout/>
      <c:overlay val="0"/>
    </c:title>
    <c:autoTitleDeleted val="0"/>
    <c:plotArea>
      <c:layout/>
      <c:scatterChart>
        <c:scatterStyle val="lineMarker"/>
        <c:varyColors val="0"/>
        <c:ser>
          <c:idx val="0"/>
          <c:order val="0"/>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Marshall'!$AA$9:$AA$13</c:f>
              <c:numCache>
                <c:formatCode>0</c:formatCode>
                <c:ptCount val="5"/>
                <c:pt idx="0">
                  <c:v>14.205518717397615</c:v>
                </c:pt>
                <c:pt idx="1">
                  <c:v>14.157265382506012</c:v>
                </c:pt>
                <c:pt idx="2">
                  <c:v>13.86093940591949</c:v>
                </c:pt>
                <c:pt idx="3">
                  <c:v>13.558825371169405</c:v>
                </c:pt>
                <c:pt idx="4">
                  <c:v>13.878241224423135</c:v>
                </c:pt>
              </c:numCache>
            </c:numRef>
          </c:yVal>
          <c:smooth val="0"/>
        </c:ser>
        <c:ser>
          <c:idx val="1"/>
          <c:order val="1"/>
          <c:spPr>
            <a:ln>
              <a:solidFill>
                <a:srgbClr val="0070C0"/>
              </a:solidFill>
              <a:headEnd type="arrow" w="med" len="med"/>
              <a:tailEnd type="none" w="med" len="med"/>
            </a:ln>
          </c:spPr>
          <c:marker>
            <c:symbol val="none"/>
          </c:marker>
          <c:dPt>
            <c:idx val="1"/>
            <c:bubble3D val="0"/>
            <c:spPr>
              <a:ln w="19050">
                <a:solidFill>
                  <a:srgbClr val="0070C0"/>
                </a:solidFill>
                <a:headEnd type="arrow" w="med" len="med"/>
                <a:tailEnd type="none" w="med" len="med"/>
              </a:ln>
            </c:spPr>
          </c:dPt>
          <c:xVal>
            <c:numRef>
              <c:f>'Gráficos Marshall'!$AB$27:$AB$28</c:f>
              <c:numCache>
                <c:formatCode>General</c:formatCode>
                <c:ptCount val="2"/>
                <c:pt idx="0">
                  <c:v>4.5</c:v>
                </c:pt>
                <c:pt idx="1">
                  <c:v>6</c:v>
                </c:pt>
              </c:numCache>
            </c:numRef>
          </c:xVal>
          <c:yVal>
            <c:numRef>
              <c:f>'Gráficos Marshall'!$AC$27:$AC$28</c:f>
              <c:numCache>
                <c:formatCode>General</c:formatCode>
                <c:ptCount val="2"/>
                <c:pt idx="0">
                  <c:v>13.8</c:v>
                </c:pt>
                <c:pt idx="1">
                  <c:v>13.8</c:v>
                </c:pt>
              </c:numCache>
            </c:numRef>
          </c:yVal>
          <c:smooth val="0"/>
        </c:ser>
        <c:ser>
          <c:idx val="2"/>
          <c:order val="2"/>
          <c:spPr>
            <a:ln w="19050">
              <a:solidFill>
                <a:srgbClr val="0070C0"/>
              </a:solidFill>
              <a:headEnd type="none" w="med" len="med"/>
              <a:tailEnd type="arrow" w="med" len="med"/>
            </a:ln>
          </c:spPr>
          <c:marker>
            <c:symbol val="none"/>
          </c:marker>
          <c:xVal>
            <c:numRef>
              <c:f>'Gráficos Marshall'!$AB$29:$AB$30</c:f>
              <c:numCache>
                <c:formatCode>General</c:formatCode>
                <c:ptCount val="2"/>
                <c:pt idx="0">
                  <c:v>6</c:v>
                </c:pt>
                <c:pt idx="1">
                  <c:v>6</c:v>
                </c:pt>
              </c:numCache>
            </c:numRef>
          </c:xVal>
          <c:yVal>
            <c:numRef>
              <c:f>'Gráficos Marshall'!$AC$29:$AC$30</c:f>
              <c:numCache>
                <c:formatCode>General</c:formatCode>
                <c:ptCount val="2"/>
                <c:pt idx="0">
                  <c:v>12</c:v>
                </c:pt>
                <c:pt idx="1">
                  <c:v>13.8</c:v>
                </c:pt>
              </c:numCache>
            </c:numRef>
          </c:yVal>
          <c:smooth val="0"/>
        </c:ser>
        <c:ser>
          <c:idx val="3"/>
          <c:order val="3"/>
          <c:tx>
            <c:v>Min</c:v>
          </c:tx>
          <c:spPr>
            <a:ln>
              <a:solidFill>
                <a:schemeClr val="accent6"/>
              </a:solidFill>
              <a:prstDash val="dash"/>
            </a:ln>
          </c:spPr>
          <c:marker>
            <c:symbol val="none"/>
          </c:marker>
          <c:xVal>
            <c:numRef>
              <c:f>'Gráficos Marshall'!$W$47:$W$48</c:f>
              <c:numCache>
                <c:formatCode>General</c:formatCode>
                <c:ptCount val="2"/>
                <c:pt idx="0">
                  <c:v>0</c:v>
                </c:pt>
                <c:pt idx="1">
                  <c:v>7</c:v>
                </c:pt>
              </c:numCache>
            </c:numRef>
          </c:xVal>
          <c:yVal>
            <c:numRef>
              <c:f>'Gráficos Marshall'!$X$47:$X$48</c:f>
              <c:numCache>
                <c:formatCode>General</c:formatCode>
                <c:ptCount val="2"/>
                <c:pt idx="0">
                  <c:v>13</c:v>
                </c:pt>
                <c:pt idx="1">
                  <c:v>13</c:v>
                </c:pt>
              </c:numCache>
            </c:numRef>
          </c:yVal>
          <c:smooth val="0"/>
        </c:ser>
        <c:dLbls>
          <c:showLegendKey val="0"/>
          <c:showVal val="0"/>
          <c:showCatName val="0"/>
          <c:showSerName val="0"/>
          <c:showPercent val="0"/>
          <c:showBubbleSize val="0"/>
        </c:dLbls>
        <c:axId val="105408000"/>
        <c:axId val="105409920"/>
      </c:scatterChart>
      <c:valAx>
        <c:axId val="105408000"/>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txPr>
          <a:bodyPr/>
          <a:lstStyle/>
          <a:p>
            <a:pPr>
              <a:defRPr lang="es-EC"/>
            </a:pPr>
            <a:endParaRPr lang="es-EC"/>
          </a:p>
        </c:txPr>
        <c:crossAx val="105409920"/>
        <c:crosses val="autoZero"/>
        <c:crossBetween val="midCat"/>
      </c:valAx>
      <c:valAx>
        <c:axId val="105409920"/>
        <c:scaling>
          <c:orientation val="minMax"/>
          <c:max val="16"/>
          <c:min val="12"/>
        </c:scaling>
        <c:delete val="0"/>
        <c:axPos val="l"/>
        <c:majorGridlines/>
        <c:title>
          <c:tx>
            <c:rich>
              <a:bodyPr rot="-5400000" vert="horz"/>
              <a:lstStyle/>
              <a:p>
                <a:pPr>
                  <a:defRPr/>
                </a:pPr>
                <a:r>
                  <a:rPr lang="es-EC"/>
                  <a:t>V.A.M (%)</a:t>
                </a:r>
              </a:p>
            </c:rich>
          </c:tx>
          <c:layout/>
          <c:overlay val="0"/>
        </c:title>
        <c:numFmt formatCode="#,##0.00" sourceLinked="0"/>
        <c:majorTickMark val="out"/>
        <c:minorTickMark val="none"/>
        <c:tickLblPos val="nextTo"/>
        <c:txPr>
          <a:bodyPr/>
          <a:lstStyle/>
          <a:p>
            <a:pPr>
              <a:defRPr lang="es-EC"/>
            </a:pPr>
            <a:endParaRPr lang="es-EC"/>
          </a:p>
        </c:txPr>
        <c:crossAx val="105408000"/>
        <c:crosses val="autoZero"/>
        <c:crossBetween val="midCat"/>
        <c:majorUnit val="0.5"/>
        <c:minorUnit val="0.1"/>
      </c:valAx>
      <c:spPr>
        <a:noFill/>
        <a:ln w="25400">
          <a:noFill/>
        </a:ln>
      </c:spPr>
    </c:plotArea>
    <c:legend>
      <c:legendPos val="r"/>
      <c:legendEntry>
        <c:idx val="0"/>
        <c:delete val="1"/>
      </c:legendEntry>
      <c:legendEntry>
        <c:idx val="1"/>
        <c:delete val="1"/>
      </c:legendEntry>
      <c:legendEntry>
        <c:idx val="2"/>
        <c:delete val="1"/>
      </c:legendEntry>
      <c:legendEntry>
        <c:idx val="4"/>
        <c:delete val="1"/>
      </c:legendEntry>
      <c:layout>
        <c:manualLayout>
          <c:xMode val="edge"/>
          <c:yMode val="edge"/>
          <c:x val="0.72639291907854364"/>
          <c:y val="0.63966900348780376"/>
          <c:w val="0.18195219298151827"/>
          <c:h val="8.5156773184476869E-2"/>
        </c:manualLayout>
      </c:layout>
      <c:overlay val="1"/>
    </c:legend>
    <c:plotVisOnly val="1"/>
    <c:dispBlanksAs val="gap"/>
    <c:showDLblsOverMax val="0"/>
  </c:chart>
  <c:spPr>
    <a:ln w="12700">
      <a:solidFill>
        <a:sysClr val="windowText" lastClr="000000"/>
      </a:solidFill>
    </a:ln>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sz="1600" i="0">
                <a:latin typeface="Arial" panose="020B0604020202020204" pitchFamily="34" charset="0"/>
                <a:cs typeface="Arial" panose="020B0604020202020204" pitchFamily="34" charset="0"/>
              </a:defRPr>
            </a:pPr>
            <a:r>
              <a:rPr lang="en-US" sz="1600" i="0">
                <a:latin typeface="Arial" panose="020B0604020202020204" pitchFamily="34" charset="0"/>
                <a:cs typeface="Arial" panose="020B0604020202020204" pitchFamily="34" charset="0"/>
              </a:rPr>
              <a:t>% asf. vs VAF</a:t>
            </a:r>
          </a:p>
        </c:rich>
      </c:tx>
      <c:layout>
        <c:manualLayout>
          <c:xMode val="edge"/>
          <c:yMode val="edge"/>
          <c:x val="0.34612802486977701"/>
          <c:y val="3.1179593675920384E-2"/>
        </c:manualLayout>
      </c:layout>
      <c:overlay val="0"/>
    </c:title>
    <c:autoTitleDeleted val="0"/>
    <c:plotArea>
      <c:layout/>
      <c:scatterChart>
        <c:scatterStyle val="lineMarker"/>
        <c:varyColors val="0"/>
        <c:ser>
          <c:idx val="0"/>
          <c:order val="0"/>
          <c:tx>
            <c:v>%asf vs Va</c:v>
          </c:tx>
          <c:spPr>
            <a:ln w="28575">
              <a:noFill/>
            </a:ln>
          </c:spPr>
          <c:marker>
            <c:symbol val="circle"/>
            <c:size val="5"/>
            <c:spPr>
              <a:solidFill>
                <a:sysClr val="windowText" lastClr="000000"/>
              </a:solidFill>
              <a:ln>
                <a:noFill/>
              </a:ln>
            </c:spPr>
          </c:marker>
          <c:trendline>
            <c:spPr>
              <a:ln w="19050">
                <a:solidFill>
                  <a:srgbClr val="FF0000"/>
                </a:solidFill>
              </a:ln>
            </c:spPr>
            <c:trendlineType val="poly"/>
            <c:order val="2"/>
            <c:dispRSqr val="0"/>
            <c:dispEq val="0"/>
          </c:trendline>
          <c:xVal>
            <c:numRef>
              <c:f>'Gráficos Marshall'!$V$9:$V$13</c:f>
              <c:numCache>
                <c:formatCode>0.0</c:formatCode>
                <c:ptCount val="5"/>
                <c:pt idx="0">
                  <c:v>4.5</c:v>
                </c:pt>
                <c:pt idx="1">
                  <c:v>5</c:v>
                </c:pt>
                <c:pt idx="2">
                  <c:v>5.5</c:v>
                </c:pt>
                <c:pt idx="3">
                  <c:v>6</c:v>
                </c:pt>
                <c:pt idx="4">
                  <c:v>6.5</c:v>
                </c:pt>
              </c:numCache>
            </c:numRef>
          </c:xVal>
          <c:yVal>
            <c:numRef>
              <c:f>'Gráficos Marshall'!$AB$9:$AB$13</c:f>
              <c:numCache>
                <c:formatCode>0</c:formatCode>
                <c:ptCount val="5"/>
                <c:pt idx="0">
                  <c:v>45.704069325426495</c:v>
                </c:pt>
                <c:pt idx="1">
                  <c:v>53.150132183753897</c:v>
                </c:pt>
                <c:pt idx="2">
                  <c:v>62.370808103936717</c:v>
                </c:pt>
                <c:pt idx="3">
                  <c:v>72.125410266270933</c:v>
                </c:pt>
                <c:pt idx="4">
                  <c:v>79.722168090613678</c:v>
                </c:pt>
              </c:numCache>
            </c:numRef>
          </c:yVal>
          <c:smooth val="0"/>
        </c:ser>
        <c:ser>
          <c:idx val="1"/>
          <c:order val="1"/>
          <c:spPr>
            <a:ln>
              <a:solidFill>
                <a:srgbClr val="0070C0"/>
              </a:solidFill>
              <a:headEnd type="arrow" w="med" len="med"/>
              <a:tailEnd type="none" w="med" len="med"/>
            </a:ln>
          </c:spPr>
          <c:marker>
            <c:symbol val="none"/>
          </c:marker>
          <c:dPt>
            <c:idx val="1"/>
            <c:bubble3D val="0"/>
            <c:spPr>
              <a:ln w="19050">
                <a:solidFill>
                  <a:srgbClr val="0070C0"/>
                </a:solidFill>
                <a:headEnd type="arrow" w="med" len="med"/>
                <a:tailEnd type="none" w="med" len="med"/>
              </a:ln>
            </c:spPr>
          </c:dPt>
          <c:xVal>
            <c:numRef>
              <c:f>'Gráficos Marshall'!$AB$34:$AB$35</c:f>
              <c:numCache>
                <c:formatCode>General</c:formatCode>
                <c:ptCount val="2"/>
                <c:pt idx="0">
                  <c:v>4.5</c:v>
                </c:pt>
                <c:pt idx="1">
                  <c:v>6</c:v>
                </c:pt>
              </c:numCache>
            </c:numRef>
          </c:xVal>
          <c:yVal>
            <c:numRef>
              <c:f>'Gráficos Marshall'!$AC$34:$AC$35</c:f>
              <c:numCache>
                <c:formatCode>General</c:formatCode>
                <c:ptCount val="2"/>
                <c:pt idx="0">
                  <c:v>72</c:v>
                </c:pt>
                <c:pt idx="1">
                  <c:v>72</c:v>
                </c:pt>
              </c:numCache>
            </c:numRef>
          </c:yVal>
          <c:smooth val="0"/>
        </c:ser>
        <c:ser>
          <c:idx val="2"/>
          <c:order val="2"/>
          <c:spPr>
            <a:ln w="19050">
              <a:solidFill>
                <a:srgbClr val="0070C0"/>
              </a:solidFill>
              <a:headEnd type="none" w="med" len="med"/>
              <a:tailEnd type="arrow" w="med" len="med"/>
            </a:ln>
          </c:spPr>
          <c:marker>
            <c:symbol val="none"/>
          </c:marker>
          <c:xVal>
            <c:numRef>
              <c:f>'Gráficos Marshall'!$AB$36:$AB$37</c:f>
              <c:numCache>
                <c:formatCode>General</c:formatCode>
                <c:ptCount val="2"/>
                <c:pt idx="0">
                  <c:v>6</c:v>
                </c:pt>
                <c:pt idx="1">
                  <c:v>6</c:v>
                </c:pt>
              </c:numCache>
            </c:numRef>
          </c:xVal>
          <c:yVal>
            <c:numRef>
              <c:f>'Gráficos Marshall'!$AC$36:$AC$37</c:f>
              <c:numCache>
                <c:formatCode>General</c:formatCode>
                <c:ptCount val="2"/>
                <c:pt idx="0">
                  <c:v>20</c:v>
                </c:pt>
                <c:pt idx="1">
                  <c:v>72</c:v>
                </c:pt>
              </c:numCache>
            </c:numRef>
          </c:yVal>
          <c:smooth val="0"/>
        </c:ser>
        <c:ser>
          <c:idx val="3"/>
          <c:order val="3"/>
          <c:tx>
            <c:v>Max</c:v>
          </c:tx>
          <c:spPr>
            <a:ln>
              <a:solidFill>
                <a:srgbClr val="7030A0"/>
              </a:solidFill>
              <a:prstDash val="dash"/>
            </a:ln>
          </c:spPr>
          <c:marker>
            <c:symbol val="none"/>
          </c:marker>
          <c:xVal>
            <c:numRef>
              <c:f>'Gráficos Marshall'!$W$41:$W$42</c:f>
              <c:numCache>
                <c:formatCode>General</c:formatCode>
                <c:ptCount val="2"/>
                <c:pt idx="0">
                  <c:v>0</c:v>
                </c:pt>
                <c:pt idx="1">
                  <c:v>7</c:v>
                </c:pt>
              </c:numCache>
            </c:numRef>
          </c:xVal>
          <c:yVal>
            <c:numRef>
              <c:f>'Gráficos Marshall'!$X$41:$X$42</c:f>
              <c:numCache>
                <c:formatCode>General</c:formatCode>
                <c:ptCount val="2"/>
                <c:pt idx="0">
                  <c:v>75</c:v>
                </c:pt>
                <c:pt idx="1">
                  <c:v>75</c:v>
                </c:pt>
              </c:numCache>
            </c:numRef>
          </c:yVal>
          <c:smooth val="0"/>
        </c:ser>
        <c:ser>
          <c:idx val="4"/>
          <c:order val="4"/>
          <c:tx>
            <c:v>Min</c:v>
          </c:tx>
          <c:spPr>
            <a:ln>
              <a:solidFill>
                <a:schemeClr val="accent6"/>
              </a:solidFill>
              <a:prstDash val="dash"/>
            </a:ln>
          </c:spPr>
          <c:marker>
            <c:symbol val="none"/>
          </c:marker>
          <c:xVal>
            <c:numRef>
              <c:f>'Gráficos Marshall'!$W$44:$W$45</c:f>
              <c:numCache>
                <c:formatCode>General</c:formatCode>
                <c:ptCount val="2"/>
                <c:pt idx="0">
                  <c:v>0</c:v>
                </c:pt>
                <c:pt idx="1">
                  <c:v>7</c:v>
                </c:pt>
              </c:numCache>
            </c:numRef>
          </c:xVal>
          <c:yVal>
            <c:numRef>
              <c:f>'Gráficos Marshall'!$X$44:$X$45</c:f>
              <c:numCache>
                <c:formatCode>General</c:formatCode>
                <c:ptCount val="2"/>
                <c:pt idx="0">
                  <c:v>65</c:v>
                </c:pt>
                <c:pt idx="1">
                  <c:v>65</c:v>
                </c:pt>
              </c:numCache>
            </c:numRef>
          </c:yVal>
          <c:smooth val="0"/>
        </c:ser>
        <c:dLbls>
          <c:showLegendKey val="0"/>
          <c:showVal val="0"/>
          <c:showCatName val="0"/>
          <c:showSerName val="0"/>
          <c:showPercent val="0"/>
          <c:showBubbleSize val="0"/>
        </c:dLbls>
        <c:axId val="105535744"/>
        <c:axId val="105542016"/>
      </c:scatterChart>
      <c:valAx>
        <c:axId val="105535744"/>
        <c:scaling>
          <c:orientation val="minMax"/>
          <c:max val="7"/>
          <c:min val="4.5"/>
        </c:scaling>
        <c:delete val="0"/>
        <c:axPos val="b"/>
        <c:majorGridlines/>
        <c:title>
          <c:tx>
            <c:rich>
              <a:bodyPr/>
              <a:lstStyle/>
              <a:p>
                <a:pPr>
                  <a:defRPr/>
                </a:pPr>
                <a:r>
                  <a:rPr lang="es-EC"/>
                  <a:t>% Asfalto</a:t>
                </a:r>
              </a:p>
            </c:rich>
          </c:tx>
          <c:layout/>
          <c:overlay val="0"/>
        </c:title>
        <c:numFmt formatCode="0.0" sourceLinked="1"/>
        <c:majorTickMark val="in"/>
        <c:minorTickMark val="in"/>
        <c:tickLblPos val="nextTo"/>
        <c:txPr>
          <a:bodyPr/>
          <a:lstStyle/>
          <a:p>
            <a:pPr>
              <a:defRPr lang="es-EC"/>
            </a:pPr>
            <a:endParaRPr lang="es-EC"/>
          </a:p>
        </c:txPr>
        <c:crossAx val="105542016"/>
        <c:crosses val="autoZero"/>
        <c:crossBetween val="midCat"/>
      </c:valAx>
      <c:valAx>
        <c:axId val="105542016"/>
        <c:scaling>
          <c:orientation val="minMax"/>
          <c:max val="90"/>
          <c:min val="20"/>
        </c:scaling>
        <c:delete val="0"/>
        <c:axPos val="l"/>
        <c:majorGridlines/>
        <c:title>
          <c:tx>
            <c:rich>
              <a:bodyPr rot="-5400000" vert="horz"/>
              <a:lstStyle/>
              <a:p>
                <a:pPr>
                  <a:defRPr/>
                </a:pPr>
                <a:r>
                  <a:rPr lang="es-EC"/>
                  <a:t>V.A:F (%)</a:t>
                </a:r>
              </a:p>
            </c:rich>
          </c:tx>
          <c:layout/>
          <c:overlay val="0"/>
        </c:title>
        <c:numFmt formatCode="0" sourceLinked="1"/>
        <c:majorTickMark val="out"/>
        <c:minorTickMark val="none"/>
        <c:tickLblPos val="nextTo"/>
        <c:txPr>
          <a:bodyPr/>
          <a:lstStyle/>
          <a:p>
            <a:pPr>
              <a:defRPr lang="es-EC"/>
            </a:pPr>
            <a:endParaRPr lang="es-EC"/>
          </a:p>
        </c:txPr>
        <c:crossAx val="105535744"/>
        <c:crosses val="autoZero"/>
        <c:crossBetween val="midCat"/>
        <c:majorUnit val="5"/>
      </c:valAx>
    </c:plotArea>
    <c:legend>
      <c:legendPos val="r"/>
      <c:legendEntry>
        <c:idx val="0"/>
        <c:delete val="1"/>
      </c:legendEntry>
      <c:legendEntry>
        <c:idx val="1"/>
        <c:delete val="1"/>
      </c:legendEntry>
      <c:legendEntry>
        <c:idx val="2"/>
        <c:delete val="1"/>
      </c:legendEntry>
      <c:legendEntry>
        <c:idx val="5"/>
        <c:delete val="1"/>
      </c:legendEntry>
      <c:layout>
        <c:manualLayout>
          <c:xMode val="edge"/>
          <c:yMode val="edge"/>
          <c:x val="0.72619081453039291"/>
          <c:y val="0.54477773362056703"/>
          <c:w val="0.18610389013623538"/>
          <c:h val="0.16839026436156251"/>
        </c:manualLayout>
      </c:layout>
      <c:overlay val="1"/>
    </c:legend>
    <c:plotVisOnly val="1"/>
    <c:dispBlanksAs val="gap"/>
    <c:showDLblsOverMax val="0"/>
  </c:chart>
  <c:spPr>
    <a:ln w="12700">
      <a:solidFill>
        <a:sysClr val="windowText" lastClr="000000"/>
      </a:solid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5400" cap="flat" cmpd="sng" algn="ctr">
              <a:solidFill>
                <a:schemeClr val="accent6"/>
              </a:solidFill>
              <a:prstDash val="solid"/>
            </a:ln>
            <a:effectLst/>
          </c:spPr>
          <c:marker>
            <c:spPr>
              <a:solidFill>
                <a:schemeClr val="lt1"/>
              </a:solidFill>
              <a:ln w="25400" cap="flat" cmpd="sng" algn="ctr">
                <a:solidFill>
                  <a:schemeClr val="accent6"/>
                </a:solidFill>
                <a:prstDash val="solid"/>
              </a:ln>
              <a:effectLst/>
            </c:spPr>
          </c:marker>
          <c:dLbls>
            <c:dLblPos val="b"/>
            <c:showLegendKey val="0"/>
            <c:showVal val="1"/>
            <c:showCatName val="0"/>
            <c:showSerName val="0"/>
            <c:showPercent val="0"/>
            <c:showBubbleSize val="0"/>
            <c:showLeaderLines val="0"/>
          </c:dLbls>
          <c:xVal>
            <c:numRef>
              <c:f>Analisis.res!$C$6:$E$6</c:f>
              <c:numCache>
                <c:formatCode>0%</c:formatCode>
                <c:ptCount val="3"/>
                <c:pt idx="0">
                  <c:v>0</c:v>
                </c:pt>
                <c:pt idx="1">
                  <c:v>0.01</c:v>
                </c:pt>
                <c:pt idx="2">
                  <c:v>0.02</c:v>
                </c:pt>
              </c:numCache>
            </c:numRef>
          </c:xVal>
          <c:yVal>
            <c:numRef>
              <c:f>Analisis.res!$C$7:$E$7</c:f>
              <c:numCache>
                <c:formatCode>0.0</c:formatCode>
                <c:ptCount val="3"/>
                <c:pt idx="0">
                  <c:v>6.1</c:v>
                </c:pt>
                <c:pt idx="1">
                  <c:v>6</c:v>
                </c:pt>
                <c:pt idx="2">
                  <c:v>6</c:v>
                </c:pt>
              </c:numCache>
            </c:numRef>
          </c:yVal>
          <c:smooth val="0"/>
        </c:ser>
        <c:dLbls>
          <c:showLegendKey val="0"/>
          <c:showVal val="0"/>
          <c:showCatName val="0"/>
          <c:showSerName val="0"/>
          <c:showPercent val="0"/>
          <c:showBubbleSize val="0"/>
        </c:dLbls>
        <c:axId val="105586688"/>
        <c:axId val="105588608"/>
      </c:scatterChart>
      <c:valAx>
        <c:axId val="105586688"/>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5588608"/>
        <c:crosses val="autoZero"/>
        <c:crossBetween val="midCat"/>
      </c:valAx>
      <c:valAx>
        <c:axId val="105588608"/>
        <c:scaling>
          <c:orientation val="minMax"/>
        </c:scaling>
        <c:delete val="0"/>
        <c:axPos val="l"/>
        <c:majorGridlines/>
        <c:title>
          <c:tx>
            <c:rich>
              <a:bodyPr rot="-5400000" vert="horz"/>
              <a:lstStyle/>
              <a:p>
                <a:pPr>
                  <a:defRPr/>
                </a:pPr>
                <a:r>
                  <a:rPr lang="es-EC"/>
                  <a:t>% Asfalto</a:t>
                </a:r>
              </a:p>
            </c:rich>
          </c:tx>
          <c:layout/>
          <c:overlay val="0"/>
        </c:title>
        <c:numFmt formatCode="0.00" sourceLinked="0"/>
        <c:majorTickMark val="out"/>
        <c:minorTickMark val="none"/>
        <c:tickLblPos val="nextTo"/>
        <c:crossAx val="105586688"/>
        <c:crosses val="autoZero"/>
        <c:crossBetween val="midCat"/>
      </c:valAx>
    </c:plotArea>
    <c:plotVisOnly val="1"/>
    <c:dispBlanksAs val="gap"/>
    <c:showDLblsOverMax val="0"/>
  </c:chart>
  <c:txPr>
    <a:bodyPr/>
    <a:lstStyle/>
    <a:p>
      <a:pPr>
        <a:defRPr sz="1400"/>
      </a:pPr>
      <a:endParaRPr lang="es-EC"/>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Penetraciones</c:v>
          </c:tx>
          <c:spPr>
            <a:ln w="15875" cap="flat" cmpd="sng" algn="ctr">
              <a:solidFill>
                <a:schemeClr val="dk1"/>
              </a:solidFill>
              <a:prstDash val="solid"/>
            </a:ln>
            <a:effectLst/>
          </c:spPr>
          <c:marker>
            <c:spPr>
              <a:solidFill>
                <a:schemeClr val="lt1"/>
              </a:solidFill>
              <a:ln w="15875" cap="flat" cmpd="sng" algn="ctr">
                <a:solidFill>
                  <a:schemeClr val="dk1"/>
                </a:solidFill>
                <a:prstDash val="solid"/>
              </a:ln>
              <a:effectLst/>
            </c:spPr>
          </c:marker>
          <c:dLbls>
            <c:dLblPos val="t"/>
            <c:showLegendKey val="0"/>
            <c:showVal val="1"/>
            <c:showCatName val="0"/>
            <c:showSerName val="0"/>
            <c:showPercent val="0"/>
            <c:showBubbleSize val="0"/>
            <c:showLeaderLines val="0"/>
          </c:dLbls>
          <c:xVal>
            <c:numRef>
              <c:f>Resumen!$B$5:$B$12</c:f>
              <c:numCache>
                <c:formatCode>0.0%</c:formatCode>
                <c:ptCount val="8"/>
                <c:pt idx="0">
                  <c:v>0</c:v>
                </c:pt>
                <c:pt idx="1">
                  <c:v>4.0000000000000001E-3</c:v>
                </c:pt>
                <c:pt idx="2">
                  <c:v>7.0000000000000001E-3</c:v>
                </c:pt>
                <c:pt idx="3">
                  <c:v>0.01</c:v>
                </c:pt>
                <c:pt idx="4">
                  <c:v>0.02</c:v>
                </c:pt>
                <c:pt idx="5">
                  <c:v>0.03</c:v>
                </c:pt>
                <c:pt idx="6">
                  <c:v>0.05</c:v>
                </c:pt>
                <c:pt idx="7">
                  <c:v>0.1</c:v>
                </c:pt>
              </c:numCache>
            </c:numRef>
          </c:xVal>
          <c:yVal>
            <c:numRef>
              <c:f>Resumen!$C$5:$C$12</c:f>
              <c:numCache>
                <c:formatCode>0</c:formatCode>
                <c:ptCount val="8"/>
                <c:pt idx="0">
                  <c:v>61</c:v>
                </c:pt>
                <c:pt idx="1">
                  <c:v>65</c:v>
                </c:pt>
                <c:pt idx="2">
                  <c:v>68</c:v>
                </c:pt>
                <c:pt idx="3">
                  <c:v>71</c:v>
                </c:pt>
                <c:pt idx="4">
                  <c:v>101</c:v>
                </c:pt>
                <c:pt idx="5">
                  <c:v>107</c:v>
                </c:pt>
                <c:pt idx="6">
                  <c:v>159</c:v>
                </c:pt>
                <c:pt idx="7">
                  <c:v>305</c:v>
                </c:pt>
              </c:numCache>
            </c:numRef>
          </c:yVal>
          <c:smooth val="1"/>
        </c:ser>
        <c:dLbls>
          <c:showLegendKey val="0"/>
          <c:showVal val="0"/>
          <c:showCatName val="0"/>
          <c:showSerName val="0"/>
          <c:showPercent val="0"/>
          <c:showBubbleSize val="0"/>
        </c:dLbls>
        <c:axId val="105363712"/>
        <c:axId val="105374080"/>
      </c:scatterChart>
      <c:scatterChart>
        <c:scatterStyle val="lineMarker"/>
        <c:varyColors val="0"/>
        <c:ser>
          <c:idx val="1"/>
          <c:order val="1"/>
          <c:tx>
            <c:v>Limite Inferior</c:v>
          </c:tx>
          <c:spPr>
            <a:ln>
              <a:prstDash val="dash"/>
            </a:ln>
          </c:spPr>
          <c:marker>
            <c:symbol val="none"/>
          </c:marker>
          <c:xVal>
            <c:numRef>
              <c:f>'10'!$L$27:$L$28</c:f>
              <c:numCache>
                <c:formatCode>General</c:formatCode>
                <c:ptCount val="2"/>
                <c:pt idx="0">
                  <c:v>0</c:v>
                </c:pt>
                <c:pt idx="1">
                  <c:v>3</c:v>
                </c:pt>
              </c:numCache>
            </c:numRef>
          </c:xVal>
          <c:yVal>
            <c:numRef>
              <c:f>'10'!$M$27:$M$28</c:f>
              <c:numCache>
                <c:formatCode>General</c:formatCode>
                <c:ptCount val="2"/>
                <c:pt idx="0">
                  <c:v>60</c:v>
                </c:pt>
                <c:pt idx="1">
                  <c:v>60</c:v>
                </c:pt>
              </c:numCache>
            </c:numRef>
          </c:yVal>
          <c:smooth val="0"/>
        </c:ser>
        <c:ser>
          <c:idx val="2"/>
          <c:order val="2"/>
          <c:tx>
            <c:v>Limite Superior</c:v>
          </c:tx>
          <c:spPr>
            <a:ln>
              <a:solidFill>
                <a:srgbClr val="002060"/>
              </a:solidFill>
              <a:prstDash val="dash"/>
            </a:ln>
          </c:spPr>
          <c:marker>
            <c:symbol val="none"/>
          </c:marker>
          <c:xVal>
            <c:numRef>
              <c:f>'10'!$L$29:$L$30</c:f>
              <c:numCache>
                <c:formatCode>General</c:formatCode>
                <c:ptCount val="2"/>
                <c:pt idx="0">
                  <c:v>0</c:v>
                </c:pt>
                <c:pt idx="1">
                  <c:v>3</c:v>
                </c:pt>
              </c:numCache>
            </c:numRef>
          </c:xVal>
          <c:yVal>
            <c:numRef>
              <c:f>'10'!$M$29:$M$30</c:f>
              <c:numCache>
                <c:formatCode>General</c:formatCode>
                <c:ptCount val="2"/>
                <c:pt idx="0">
                  <c:v>70</c:v>
                </c:pt>
                <c:pt idx="1">
                  <c:v>70</c:v>
                </c:pt>
              </c:numCache>
            </c:numRef>
          </c:yVal>
          <c:smooth val="0"/>
        </c:ser>
        <c:dLbls>
          <c:showLegendKey val="0"/>
          <c:showVal val="0"/>
          <c:showCatName val="0"/>
          <c:showSerName val="0"/>
          <c:showPercent val="0"/>
          <c:showBubbleSize val="0"/>
        </c:dLbls>
        <c:axId val="105363712"/>
        <c:axId val="105374080"/>
      </c:scatterChart>
      <c:valAx>
        <c:axId val="105363712"/>
        <c:scaling>
          <c:orientation val="minMax"/>
          <c:max val="0.1"/>
          <c:min val="0"/>
        </c:scaling>
        <c:delete val="0"/>
        <c:axPos val="b"/>
        <c:minorGridlines/>
        <c:title>
          <c:tx>
            <c:rich>
              <a:bodyPr/>
              <a:lstStyle/>
              <a:p>
                <a:pPr>
                  <a:defRPr/>
                </a:pPr>
                <a:r>
                  <a:rPr lang="es-EC"/>
                  <a:t>% ACP</a:t>
                </a:r>
              </a:p>
            </c:rich>
          </c:tx>
          <c:layout>
            <c:manualLayout>
              <c:xMode val="edge"/>
              <c:yMode val="edge"/>
              <c:x val="0.37179202135182299"/>
              <c:y val="0.92165905668562931"/>
            </c:manualLayout>
          </c:layout>
          <c:overlay val="0"/>
        </c:title>
        <c:numFmt formatCode="0.0%" sourceLinked="1"/>
        <c:majorTickMark val="out"/>
        <c:minorTickMark val="none"/>
        <c:tickLblPos val="nextTo"/>
        <c:crossAx val="105374080"/>
        <c:crosses val="autoZero"/>
        <c:crossBetween val="midCat"/>
        <c:majorUnit val="1.0000000000000002E-2"/>
      </c:valAx>
      <c:valAx>
        <c:axId val="105374080"/>
        <c:scaling>
          <c:orientation val="minMax"/>
          <c:max val="310"/>
          <c:min val="60"/>
        </c:scaling>
        <c:delete val="0"/>
        <c:axPos val="l"/>
        <c:majorGridlines/>
        <c:title>
          <c:tx>
            <c:rich>
              <a:bodyPr rot="-5400000" vert="horz"/>
              <a:lstStyle/>
              <a:p>
                <a:pPr>
                  <a:defRPr/>
                </a:pPr>
                <a:r>
                  <a:rPr lang="es-EC"/>
                  <a:t>Penetración (mm/10)</a:t>
                </a:r>
              </a:p>
            </c:rich>
          </c:tx>
          <c:layout/>
          <c:overlay val="0"/>
        </c:title>
        <c:numFmt formatCode="0" sourceLinked="1"/>
        <c:majorTickMark val="out"/>
        <c:minorTickMark val="none"/>
        <c:tickLblPos val="nextTo"/>
        <c:crossAx val="105363712"/>
        <c:crosses val="autoZero"/>
        <c:crossBetween val="midCat"/>
        <c:majorUnit val="10"/>
        <c:minorUnit val="1"/>
      </c:valAx>
    </c:plotArea>
    <c:legend>
      <c:legendPos val="r"/>
      <c:layout>
        <c:manualLayout>
          <c:xMode val="edge"/>
          <c:yMode val="edge"/>
          <c:x val="0.66308120072753962"/>
          <c:y val="0.40321366608834913"/>
          <c:w val="0.24203983077714361"/>
          <c:h val="0.19357266782330174"/>
        </c:manualLayout>
      </c:layout>
      <c:overlay val="1"/>
    </c:legend>
    <c:plotVisOnly val="1"/>
    <c:dispBlanksAs val="gap"/>
    <c:showDLblsOverMax val="0"/>
  </c:chart>
  <c:txPr>
    <a:bodyPr/>
    <a:lstStyle/>
    <a:p>
      <a:pPr>
        <a:defRPr sz="1200"/>
      </a:pPr>
      <a:endParaRPr lang="es-EC"/>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5400" cap="flat" cmpd="sng" algn="ctr">
              <a:solidFill>
                <a:schemeClr val="dk1"/>
              </a:solidFill>
              <a:prstDash val="solid"/>
            </a:ln>
            <a:effectLst/>
          </c:spPr>
          <c:marker>
            <c:spPr>
              <a:solidFill>
                <a:schemeClr val="lt1"/>
              </a:solidFill>
              <a:ln w="25400" cap="flat" cmpd="sng" algn="ctr">
                <a:solidFill>
                  <a:schemeClr val="dk1"/>
                </a:solidFill>
                <a:prstDash val="solid"/>
              </a:ln>
              <a:effectLst/>
            </c:spPr>
          </c:marker>
          <c:dLbls>
            <c:dLbl>
              <c:idx val="2"/>
              <c:layout>
                <c:manualLayout>
                  <c:x val="0"/>
                  <c:y val="-4.1666666666666755E-2"/>
                </c:manualLayout>
              </c:layout>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xVal>
            <c:numRef>
              <c:f>Analisis.res!$C$6:$E$6</c:f>
              <c:numCache>
                <c:formatCode>0%</c:formatCode>
                <c:ptCount val="3"/>
                <c:pt idx="0">
                  <c:v>0</c:v>
                </c:pt>
                <c:pt idx="1">
                  <c:v>0.01</c:v>
                </c:pt>
                <c:pt idx="2">
                  <c:v>0.02</c:v>
                </c:pt>
              </c:numCache>
            </c:numRef>
          </c:xVal>
          <c:yVal>
            <c:numRef>
              <c:f>Analisis.res!$C$8:$E$8</c:f>
              <c:numCache>
                <c:formatCode>General</c:formatCode>
                <c:ptCount val="3"/>
                <c:pt idx="0">
                  <c:v>2.2130000000000001</c:v>
                </c:pt>
                <c:pt idx="1">
                  <c:v>2.206</c:v>
                </c:pt>
                <c:pt idx="2">
                  <c:v>2.2040000000000002</c:v>
                </c:pt>
              </c:numCache>
            </c:numRef>
          </c:yVal>
          <c:smooth val="1"/>
        </c:ser>
        <c:dLbls>
          <c:showLegendKey val="0"/>
          <c:showVal val="0"/>
          <c:showCatName val="0"/>
          <c:showSerName val="0"/>
          <c:showPercent val="0"/>
          <c:showBubbleSize val="0"/>
        </c:dLbls>
        <c:axId val="105621760"/>
        <c:axId val="105636224"/>
      </c:scatterChart>
      <c:valAx>
        <c:axId val="105621760"/>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5636224"/>
        <c:crosses val="autoZero"/>
        <c:crossBetween val="midCat"/>
      </c:valAx>
      <c:valAx>
        <c:axId val="105636224"/>
        <c:scaling>
          <c:orientation val="minMax"/>
        </c:scaling>
        <c:delete val="0"/>
        <c:axPos val="l"/>
        <c:majorGridlines/>
        <c:title>
          <c:tx>
            <c:rich>
              <a:bodyPr rot="-5400000" vert="horz"/>
              <a:lstStyle/>
              <a:p>
                <a:pPr>
                  <a:defRPr/>
                </a:pPr>
                <a:r>
                  <a:rPr lang="es-EC"/>
                  <a:t>Gmb (g/cm3)</a:t>
                </a:r>
              </a:p>
            </c:rich>
          </c:tx>
          <c:layout/>
          <c:overlay val="0"/>
        </c:title>
        <c:numFmt formatCode="0.000" sourceLinked="0"/>
        <c:majorTickMark val="out"/>
        <c:minorTickMark val="none"/>
        <c:tickLblPos val="nextTo"/>
        <c:crossAx val="105621760"/>
        <c:crosses val="autoZero"/>
        <c:crossBetween val="midCat"/>
      </c:valAx>
    </c:plotArea>
    <c:plotVisOnly val="1"/>
    <c:dispBlanksAs val="gap"/>
    <c:showDLblsOverMax val="0"/>
  </c:chart>
  <c:txPr>
    <a:bodyPr/>
    <a:lstStyle/>
    <a:p>
      <a:pPr>
        <a:defRPr sz="1400"/>
      </a:pPr>
      <a:endParaRPr lang="es-EC"/>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smoothMarker"/>
        <c:varyColors val="0"/>
        <c:ser>
          <c:idx val="0"/>
          <c:order val="0"/>
          <c:spPr>
            <a:ln w="25400" cap="flat" cmpd="sng" algn="ctr">
              <a:solidFill>
                <a:schemeClr val="accent5"/>
              </a:solidFill>
              <a:prstDash val="solid"/>
            </a:ln>
            <a:effectLst/>
          </c:spPr>
          <c:marker>
            <c:spPr>
              <a:solidFill>
                <a:schemeClr val="lt1"/>
              </a:solidFill>
              <a:ln w="25400" cap="flat" cmpd="sng" algn="ctr">
                <a:solidFill>
                  <a:schemeClr val="accent5"/>
                </a:solidFill>
                <a:prstDash val="solid"/>
              </a:ln>
              <a:effectLst/>
            </c:spPr>
          </c:marker>
          <c:dLbls>
            <c:dLbl>
              <c:idx val="2"/>
              <c:layout>
                <c:manualLayout>
                  <c:x val="-2.7777777777777779E-3"/>
                  <c:y val="-3.2407407407407406E-2"/>
                </c:manualLayout>
              </c:layout>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xVal>
            <c:numRef>
              <c:f>Analisis.res!$C$6:$E$6</c:f>
              <c:numCache>
                <c:formatCode>0%</c:formatCode>
                <c:ptCount val="3"/>
                <c:pt idx="0">
                  <c:v>0</c:v>
                </c:pt>
                <c:pt idx="1">
                  <c:v>0.01</c:v>
                </c:pt>
                <c:pt idx="2">
                  <c:v>0.02</c:v>
                </c:pt>
              </c:numCache>
            </c:numRef>
          </c:xVal>
          <c:yVal>
            <c:numRef>
              <c:f>Analisis.res!$C$9:$E$9</c:f>
              <c:numCache>
                <c:formatCode>General</c:formatCode>
                <c:ptCount val="3"/>
                <c:pt idx="0">
                  <c:v>3550</c:v>
                </c:pt>
                <c:pt idx="1">
                  <c:v>3170</c:v>
                </c:pt>
                <c:pt idx="2">
                  <c:v>3100</c:v>
                </c:pt>
              </c:numCache>
            </c:numRef>
          </c:yVal>
          <c:smooth val="1"/>
        </c:ser>
        <c:ser>
          <c:idx val="1"/>
          <c:order val="1"/>
          <c:tx>
            <c:v>Estabilidad Mínima</c:v>
          </c:tx>
          <c:spPr>
            <a:ln>
              <a:solidFill>
                <a:srgbClr val="FF0000"/>
              </a:solidFill>
              <a:prstDash val="dash"/>
            </a:ln>
          </c:spPr>
          <c:marker>
            <c:symbol val="none"/>
          </c:marker>
          <c:xVal>
            <c:numRef>
              <c:f>Analisis.res!$E$26:$E$27</c:f>
              <c:numCache>
                <c:formatCode>General</c:formatCode>
                <c:ptCount val="2"/>
                <c:pt idx="0">
                  <c:v>0</c:v>
                </c:pt>
                <c:pt idx="1">
                  <c:v>7</c:v>
                </c:pt>
              </c:numCache>
            </c:numRef>
          </c:xVal>
          <c:yVal>
            <c:numRef>
              <c:f>Analisis.res!$F$26:$F$27</c:f>
              <c:numCache>
                <c:formatCode>General</c:formatCode>
                <c:ptCount val="2"/>
                <c:pt idx="0">
                  <c:v>1800</c:v>
                </c:pt>
                <c:pt idx="1">
                  <c:v>1800</c:v>
                </c:pt>
              </c:numCache>
            </c:numRef>
          </c:yVal>
          <c:smooth val="1"/>
        </c:ser>
        <c:dLbls>
          <c:showLegendKey val="0"/>
          <c:showVal val="0"/>
          <c:showCatName val="0"/>
          <c:showSerName val="0"/>
          <c:showPercent val="0"/>
          <c:showBubbleSize val="0"/>
        </c:dLbls>
        <c:axId val="107389312"/>
        <c:axId val="107391232"/>
      </c:scatterChart>
      <c:valAx>
        <c:axId val="107389312"/>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7391232"/>
        <c:crosses val="autoZero"/>
        <c:crossBetween val="midCat"/>
      </c:valAx>
      <c:valAx>
        <c:axId val="107391232"/>
        <c:scaling>
          <c:orientation val="minMax"/>
          <c:min val="1750"/>
        </c:scaling>
        <c:delete val="0"/>
        <c:axPos val="l"/>
        <c:majorGridlines/>
        <c:title>
          <c:tx>
            <c:rich>
              <a:bodyPr rot="-5400000" vert="horz"/>
              <a:lstStyle/>
              <a:p>
                <a:pPr>
                  <a:defRPr/>
                </a:pPr>
                <a:r>
                  <a:rPr lang="es-EC"/>
                  <a:t>Estabilidad (lb)</a:t>
                </a:r>
              </a:p>
            </c:rich>
          </c:tx>
          <c:layout/>
          <c:overlay val="0"/>
        </c:title>
        <c:numFmt formatCode="0" sourceLinked="0"/>
        <c:majorTickMark val="out"/>
        <c:minorTickMark val="none"/>
        <c:tickLblPos val="nextTo"/>
        <c:crossAx val="107389312"/>
        <c:crosses val="autoZero"/>
        <c:crossBetween val="midCat"/>
      </c:valAx>
    </c:plotArea>
    <c:legend>
      <c:legendPos val="r"/>
      <c:legendEntry>
        <c:idx val="0"/>
        <c:delete val="1"/>
      </c:legendEntry>
      <c:layout>
        <c:manualLayout>
          <c:xMode val="edge"/>
          <c:yMode val="edge"/>
          <c:x val="0.46580446194225722"/>
          <c:y val="0.58314122193059204"/>
          <c:w val="0.37863998250218728"/>
          <c:h val="8.3717191601049873E-2"/>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5400" cap="flat" cmpd="sng" algn="ctr">
              <a:solidFill>
                <a:schemeClr val="accent4"/>
              </a:solidFill>
              <a:prstDash val="solid"/>
            </a:ln>
            <a:effectLst/>
          </c:spPr>
          <c:marker>
            <c:spPr>
              <a:solidFill>
                <a:schemeClr val="lt1"/>
              </a:solidFill>
              <a:ln w="25400" cap="flat" cmpd="sng" algn="ctr">
                <a:solidFill>
                  <a:schemeClr val="accent4"/>
                </a:solidFill>
                <a:prstDash val="solid"/>
              </a:ln>
              <a:effectLst/>
            </c:spPr>
          </c:marker>
          <c:dLbls>
            <c:dLbl>
              <c:idx val="2"/>
              <c:layout>
                <c:manualLayout>
                  <c:x val="0"/>
                  <c:y val="3.7037037037037035E-2"/>
                </c:manualLayout>
              </c:layout>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xVal>
            <c:numRef>
              <c:f>Analisis.res!$C$6:$E$6</c:f>
              <c:numCache>
                <c:formatCode>0%</c:formatCode>
                <c:ptCount val="3"/>
                <c:pt idx="0">
                  <c:v>0</c:v>
                </c:pt>
                <c:pt idx="1">
                  <c:v>0.01</c:v>
                </c:pt>
                <c:pt idx="2">
                  <c:v>0.02</c:v>
                </c:pt>
              </c:numCache>
            </c:numRef>
          </c:xVal>
          <c:yVal>
            <c:numRef>
              <c:f>Analisis.res!$C$10:$E$10</c:f>
              <c:numCache>
                <c:formatCode>General</c:formatCode>
                <c:ptCount val="3"/>
                <c:pt idx="0">
                  <c:v>12.4</c:v>
                </c:pt>
                <c:pt idx="1">
                  <c:v>13.5</c:v>
                </c:pt>
                <c:pt idx="2">
                  <c:v>15.5</c:v>
                </c:pt>
              </c:numCache>
            </c:numRef>
          </c:yVal>
          <c:smooth val="1"/>
        </c:ser>
        <c:ser>
          <c:idx val="1"/>
          <c:order val="1"/>
          <c:tx>
            <c:v>Flujo Mínimo</c:v>
          </c:tx>
          <c:spPr>
            <a:ln w="38100">
              <a:prstDash val="dash"/>
            </a:ln>
          </c:spPr>
          <c:marker>
            <c:symbol val="none"/>
          </c:marker>
          <c:xVal>
            <c:numRef>
              <c:f>Analisis.res!$C$29:$C$30</c:f>
              <c:numCache>
                <c:formatCode>General</c:formatCode>
                <c:ptCount val="2"/>
                <c:pt idx="0">
                  <c:v>0</c:v>
                </c:pt>
                <c:pt idx="1">
                  <c:v>7</c:v>
                </c:pt>
              </c:numCache>
            </c:numRef>
          </c:xVal>
          <c:yVal>
            <c:numRef>
              <c:f>Analisis.res!$D$29:$D$30</c:f>
              <c:numCache>
                <c:formatCode>General</c:formatCode>
                <c:ptCount val="2"/>
                <c:pt idx="0">
                  <c:v>8</c:v>
                </c:pt>
                <c:pt idx="1">
                  <c:v>8</c:v>
                </c:pt>
              </c:numCache>
            </c:numRef>
          </c:yVal>
          <c:smooth val="1"/>
        </c:ser>
        <c:ser>
          <c:idx val="2"/>
          <c:order val="2"/>
          <c:tx>
            <c:v>Flujo Máximo</c:v>
          </c:tx>
          <c:spPr>
            <a:ln w="38100">
              <a:prstDash val="dash"/>
            </a:ln>
          </c:spPr>
          <c:marker>
            <c:symbol val="none"/>
          </c:marker>
          <c:xVal>
            <c:numRef>
              <c:f>Analisis.res!$C$26:$C$27</c:f>
              <c:numCache>
                <c:formatCode>General</c:formatCode>
                <c:ptCount val="2"/>
                <c:pt idx="0">
                  <c:v>0</c:v>
                </c:pt>
                <c:pt idx="1">
                  <c:v>7</c:v>
                </c:pt>
              </c:numCache>
            </c:numRef>
          </c:xVal>
          <c:yVal>
            <c:numRef>
              <c:f>Analisis.res!$D$26:$D$27</c:f>
              <c:numCache>
                <c:formatCode>General</c:formatCode>
                <c:ptCount val="2"/>
                <c:pt idx="0">
                  <c:v>14</c:v>
                </c:pt>
                <c:pt idx="1">
                  <c:v>14</c:v>
                </c:pt>
              </c:numCache>
            </c:numRef>
          </c:yVal>
          <c:smooth val="1"/>
        </c:ser>
        <c:dLbls>
          <c:showLegendKey val="0"/>
          <c:showVal val="0"/>
          <c:showCatName val="0"/>
          <c:showSerName val="0"/>
          <c:showPercent val="0"/>
          <c:showBubbleSize val="0"/>
        </c:dLbls>
        <c:axId val="107680512"/>
        <c:axId val="107682432"/>
      </c:scatterChart>
      <c:valAx>
        <c:axId val="107680512"/>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7682432"/>
        <c:crosses val="autoZero"/>
        <c:crossBetween val="midCat"/>
      </c:valAx>
      <c:valAx>
        <c:axId val="107682432"/>
        <c:scaling>
          <c:orientation val="minMax"/>
        </c:scaling>
        <c:delete val="0"/>
        <c:axPos val="l"/>
        <c:majorGridlines/>
        <c:title>
          <c:tx>
            <c:rich>
              <a:bodyPr rot="-5400000" vert="horz"/>
              <a:lstStyle/>
              <a:p>
                <a:pPr>
                  <a:defRPr/>
                </a:pPr>
                <a:r>
                  <a:rPr lang="es-EC"/>
                  <a:t>Flujo (0.01")</a:t>
                </a:r>
              </a:p>
            </c:rich>
          </c:tx>
          <c:layout/>
          <c:overlay val="0"/>
        </c:title>
        <c:numFmt formatCode="0.000" sourceLinked="0"/>
        <c:majorTickMark val="out"/>
        <c:minorTickMark val="none"/>
        <c:tickLblPos val="nextTo"/>
        <c:crossAx val="107680512"/>
        <c:crosses val="autoZero"/>
        <c:crossBetween val="midCat"/>
      </c:valAx>
    </c:plotArea>
    <c:legend>
      <c:legendPos val="r"/>
      <c:legendEntry>
        <c:idx val="0"/>
        <c:delete val="1"/>
      </c:legendEntry>
      <c:layout>
        <c:manualLayout>
          <c:xMode val="edge"/>
          <c:yMode val="edge"/>
          <c:x val="0.66998534558180234"/>
          <c:y val="0.55517169728783899"/>
          <c:w val="0.25779243219597553"/>
          <c:h val="0.16743438320209975"/>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5400" cap="flat" cmpd="sng" algn="ctr">
              <a:solidFill>
                <a:schemeClr val="accent6">
                  <a:shade val="50000"/>
                </a:schemeClr>
              </a:solidFill>
              <a:prstDash val="solid"/>
            </a:ln>
            <a:effectLst/>
          </c:spPr>
          <c:marker>
            <c:spPr>
              <a:solidFill>
                <a:schemeClr val="accent6"/>
              </a:solidFill>
              <a:ln w="25400" cap="flat" cmpd="sng" algn="ctr">
                <a:solidFill>
                  <a:schemeClr val="accent6">
                    <a:shade val="50000"/>
                  </a:schemeClr>
                </a:solidFill>
                <a:prstDash val="solid"/>
              </a:ln>
              <a:effectLst/>
            </c:spPr>
          </c:marker>
          <c:dLbls>
            <c:dLbl>
              <c:idx val="2"/>
              <c:layout>
                <c:manualLayout>
                  <c:x val="-5.5555555555555558E-3"/>
                  <c:y val="4.1666666666666664E-2"/>
                </c:manualLayout>
              </c:layout>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xVal>
            <c:numRef>
              <c:f>Analisis.res!$C$6:$E$6</c:f>
              <c:numCache>
                <c:formatCode>0%</c:formatCode>
                <c:ptCount val="3"/>
                <c:pt idx="0">
                  <c:v>0</c:v>
                </c:pt>
                <c:pt idx="1">
                  <c:v>0.01</c:v>
                </c:pt>
                <c:pt idx="2">
                  <c:v>0.02</c:v>
                </c:pt>
              </c:numCache>
            </c:numRef>
          </c:xVal>
          <c:yVal>
            <c:numRef>
              <c:f>Analisis.res!$C$12:$E$12</c:f>
              <c:numCache>
                <c:formatCode>General</c:formatCode>
                <c:ptCount val="3"/>
                <c:pt idx="0">
                  <c:v>13.5</c:v>
                </c:pt>
                <c:pt idx="1">
                  <c:v>13.7</c:v>
                </c:pt>
                <c:pt idx="2">
                  <c:v>13.8</c:v>
                </c:pt>
              </c:numCache>
            </c:numRef>
          </c:yVal>
          <c:smooth val="1"/>
        </c:ser>
        <c:ser>
          <c:idx val="1"/>
          <c:order val="1"/>
          <c:tx>
            <c:v>V.A.M mínimo</c:v>
          </c:tx>
          <c:spPr>
            <a:ln w="38100">
              <a:prstDash val="dash"/>
            </a:ln>
          </c:spPr>
          <c:marker>
            <c:symbol val="none"/>
          </c:marker>
          <c:xVal>
            <c:numRef>
              <c:f>Analisis.res!$A$26:$A$27</c:f>
              <c:numCache>
                <c:formatCode>General</c:formatCode>
                <c:ptCount val="2"/>
                <c:pt idx="0">
                  <c:v>0</c:v>
                </c:pt>
                <c:pt idx="1">
                  <c:v>7</c:v>
                </c:pt>
              </c:numCache>
            </c:numRef>
          </c:xVal>
          <c:yVal>
            <c:numRef>
              <c:f>Analisis.res!$B$26:$B$27</c:f>
              <c:numCache>
                <c:formatCode>General</c:formatCode>
                <c:ptCount val="2"/>
                <c:pt idx="0">
                  <c:v>13</c:v>
                </c:pt>
                <c:pt idx="1">
                  <c:v>13</c:v>
                </c:pt>
              </c:numCache>
            </c:numRef>
          </c:yVal>
          <c:smooth val="1"/>
        </c:ser>
        <c:dLbls>
          <c:showLegendKey val="0"/>
          <c:showVal val="0"/>
          <c:showCatName val="0"/>
          <c:showSerName val="0"/>
          <c:showPercent val="0"/>
          <c:showBubbleSize val="0"/>
        </c:dLbls>
        <c:axId val="107742720"/>
        <c:axId val="107744640"/>
      </c:scatterChart>
      <c:valAx>
        <c:axId val="107742720"/>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7744640"/>
        <c:crosses val="autoZero"/>
        <c:crossBetween val="midCat"/>
      </c:valAx>
      <c:valAx>
        <c:axId val="107744640"/>
        <c:scaling>
          <c:orientation val="minMax"/>
        </c:scaling>
        <c:delete val="0"/>
        <c:axPos val="l"/>
        <c:majorGridlines/>
        <c:title>
          <c:tx>
            <c:rich>
              <a:bodyPr rot="-5400000" vert="horz"/>
              <a:lstStyle/>
              <a:p>
                <a:pPr>
                  <a:defRPr/>
                </a:pPr>
                <a:r>
                  <a:rPr lang="es-EC"/>
                  <a:t>V.A.M (%)</a:t>
                </a:r>
              </a:p>
            </c:rich>
          </c:tx>
          <c:layout/>
          <c:overlay val="0"/>
        </c:title>
        <c:numFmt formatCode="0.0" sourceLinked="0"/>
        <c:majorTickMark val="out"/>
        <c:minorTickMark val="none"/>
        <c:tickLblPos val="nextTo"/>
        <c:crossAx val="107742720"/>
        <c:crosses val="autoZero"/>
        <c:crossBetween val="midCat"/>
      </c:valAx>
    </c:plotArea>
    <c:legend>
      <c:legendPos val="r"/>
      <c:legendEntry>
        <c:idx val="0"/>
        <c:delete val="1"/>
      </c:legendEntry>
      <c:layout>
        <c:manualLayout>
          <c:xMode val="edge"/>
          <c:yMode val="edge"/>
          <c:x val="0.59484228847866805"/>
          <c:y val="0.48128937007874018"/>
          <c:w val="0.31904666538025989"/>
          <c:h val="8.3717191601049873E-2"/>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25400" cap="flat" cmpd="sng" algn="ctr">
              <a:solidFill>
                <a:schemeClr val="dk1">
                  <a:shade val="50000"/>
                </a:schemeClr>
              </a:solidFill>
              <a:prstDash val="solid"/>
            </a:ln>
            <a:effectLst/>
          </c:spPr>
          <c:marker>
            <c:spPr>
              <a:solidFill>
                <a:schemeClr val="dk1"/>
              </a:solidFill>
              <a:ln w="25400" cap="flat" cmpd="sng" algn="ctr">
                <a:solidFill>
                  <a:schemeClr val="dk1">
                    <a:shade val="50000"/>
                  </a:schemeClr>
                </a:solidFill>
                <a:prstDash val="solid"/>
              </a:ln>
              <a:effectLst/>
            </c:spPr>
          </c:marker>
          <c:dLbls>
            <c:dLblPos val="b"/>
            <c:showLegendKey val="0"/>
            <c:showVal val="1"/>
            <c:showCatName val="0"/>
            <c:showSerName val="0"/>
            <c:showPercent val="0"/>
            <c:showBubbleSize val="0"/>
            <c:showLeaderLines val="0"/>
          </c:dLbls>
          <c:xVal>
            <c:numRef>
              <c:f>Analisis.res!$C$6:$E$6</c:f>
              <c:numCache>
                <c:formatCode>0%</c:formatCode>
                <c:ptCount val="3"/>
                <c:pt idx="0">
                  <c:v>0</c:v>
                </c:pt>
                <c:pt idx="1">
                  <c:v>0.01</c:v>
                </c:pt>
                <c:pt idx="2">
                  <c:v>0.02</c:v>
                </c:pt>
              </c:numCache>
            </c:numRef>
          </c:xVal>
          <c:yVal>
            <c:numRef>
              <c:f>Analisis.res!$C$13:$E$13</c:f>
              <c:numCache>
                <c:formatCode>General</c:formatCode>
                <c:ptCount val="3"/>
                <c:pt idx="0">
                  <c:v>71</c:v>
                </c:pt>
                <c:pt idx="1">
                  <c:v>70</c:v>
                </c:pt>
                <c:pt idx="2">
                  <c:v>72</c:v>
                </c:pt>
              </c:numCache>
            </c:numRef>
          </c:yVal>
          <c:smooth val="1"/>
        </c:ser>
        <c:ser>
          <c:idx val="1"/>
          <c:order val="1"/>
          <c:tx>
            <c:v>V.A.F máximo</c:v>
          </c:tx>
          <c:spPr>
            <a:ln w="38100">
              <a:prstDash val="dash"/>
            </a:ln>
          </c:spPr>
          <c:marker>
            <c:symbol val="none"/>
          </c:marker>
          <c:xVal>
            <c:numRef>
              <c:f>Analisis.res!$A$20:$A$21</c:f>
              <c:numCache>
                <c:formatCode>General</c:formatCode>
                <c:ptCount val="2"/>
                <c:pt idx="0">
                  <c:v>0</c:v>
                </c:pt>
                <c:pt idx="1">
                  <c:v>7</c:v>
                </c:pt>
              </c:numCache>
            </c:numRef>
          </c:xVal>
          <c:yVal>
            <c:numRef>
              <c:f>Analisis.res!$B$20:$B$21</c:f>
              <c:numCache>
                <c:formatCode>General</c:formatCode>
                <c:ptCount val="2"/>
                <c:pt idx="0">
                  <c:v>75</c:v>
                </c:pt>
                <c:pt idx="1">
                  <c:v>75</c:v>
                </c:pt>
              </c:numCache>
            </c:numRef>
          </c:yVal>
          <c:smooth val="1"/>
        </c:ser>
        <c:ser>
          <c:idx val="2"/>
          <c:order val="2"/>
          <c:tx>
            <c:v>V.A.F mínimo</c:v>
          </c:tx>
          <c:spPr>
            <a:ln w="38100">
              <a:prstDash val="dash"/>
            </a:ln>
          </c:spPr>
          <c:marker>
            <c:symbol val="none"/>
          </c:marker>
          <c:xVal>
            <c:numRef>
              <c:f>Analisis.res!$A$23:$A$24</c:f>
              <c:numCache>
                <c:formatCode>General</c:formatCode>
                <c:ptCount val="2"/>
                <c:pt idx="0">
                  <c:v>0</c:v>
                </c:pt>
                <c:pt idx="1">
                  <c:v>7</c:v>
                </c:pt>
              </c:numCache>
            </c:numRef>
          </c:xVal>
          <c:yVal>
            <c:numRef>
              <c:f>Analisis.res!$B$23:$B$24</c:f>
              <c:numCache>
                <c:formatCode>General</c:formatCode>
                <c:ptCount val="2"/>
                <c:pt idx="0">
                  <c:v>65</c:v>
                </c:pt>
                <c:pt idx="1">
                  <c:v>65</c:v>
                </c:pt>
              </c:numCache>
            </c:numRef>
          </c:yVal>
          <c:smooth val="1"/>
        </c:ser>
        <c:dLbls>
          <c:showLegendKey val="0"/>
          <c:showVal val="0"/>
          <c:showCatName val="0"/>
          <c:showSerName val="0"/>
          <c:showPercent val="0"/>
          <c:showBubbleSize val="0"/>
        </c:dLbls>
        <c:axId val="107779968"/>
        <c:axId val="107794432"/>
      </c:scatterChart>
      <c:valAx>
        <c:axId val="107779968"/>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7794432"/>
        <c:crosses val="autoZero"/>
        <c:crossBetween val="midCat"/>
      </c:valAx>
      <c:valAx>
        <c:axId val="107794432"/>
        <c:scaling>
          <c:orientation val="minMax"/>
        </c:scaling>
        <c:delete val="0"/>
        <c:axPos val="l"/>
        <c:majorGridlines/>
        <c:title>
          <c:tx>
            <c:rich>
              <a:bodyPr rot="-5400000" vert="horz"/>
              <a:lstStyle/>
              <a:p>
                <a:pPr>
                  <a:defRPr/>
                </a:pPr>
                <a:r>
                  <a:rPr lang="es-EC"/>
                  <a:t>V.A.F (%)</a:t>
                </a:r>
              </a:p>
            </c:rich>
          </c:tx>
          <c:layout/>
          <c:overlay val="0"/>
        </c:title>
        <c:numFmt formatCode="0.000" sourceLinked="0"/>
        <c:majorTickMark val="out"/>
        <c:minorTickMark val="none"/>
        <c:tickLblPos val="nextTo"/>
        <c:crossAx val="107779968"/>
        <c:crosses val="autoZero"/>
        <c:crossBetween val="midCat"/>
      </c:valAx>
    </c:plotArea>
    <c:legend>
      <c:legendPos val="r"/>
      <c:legendEntry>
        <c:idx val="0"/>
        <c:delete val="1"/>
      </c:legendEntry>
      <c:layout>
        <c:manualLayout>
          <c:xMode val="edge"/>
          <c:yMode val="edge"/>
          <c:x val="0.64064033868732251"/>
          <c:y val="0.45690949957921406"/>
          <c:w val="0.28996846434184909"/>
          <c:h val="0.1622519085112564"/>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Temperatura Reblandecimiento</c:v>
          </c:tx>
          <c:spPr>
            <a:ln w="15875" cap="flat" cmpd="sng" algn="ctr">
              <a:solidFill>
                <a:schemeClr val="accent3">
                  <a:shade val="50000"/>
                </a:schemeClr>
              </a:solidFill>
              <a:prstDash val="solid"/>
            </a:ln>
            <a:effectLst/>
          </c:spPr>
          <c:marker>
            <c:spPr>
              <a:solidFill>
                <a:schemeClr val="accent3"/>
              </a:solidFill>
              <a:ln w="15875" cap="flat" cmpd="sng" algn="ctr">
                <a:solidFill>
                  <a:schemeClr val="accent3">
                    <a:shade val="50000"/>
                  </a:schemeClr>
                </a:solidFill>
                <a:prstDash val="solid"/>
              </a:ln>
              <a:effectLst/>
            </c:spPr>
          </c:marker>
          <c:dLbls>
            <c:dLbl>
              <c:idx val="3"/>
              <c:layout>
                <c:manualLayout>
                  <c:x val="-2.1136712315616826E-2"/>
                  <c:y val="-4.216000898273577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xVal>
            <c:numRef>
              <c:f>Resumen!$B$5:$B$12</c:f>
              <c:numCache>
                <c:formatCode>0.0%</c:formatCode>
                <c:ptCount val="8"/>
                <c:pt idx="0">
                  <c:v>0</c:v>
                </c:pt>
                <c:pt idx="1">
                  <c:v>4.0000000000000001E-3</c:v>
                </c:pt>
                <c:pt idx="2">
                  <c:v>7.0000000000000001E-3</c:v>
                </c:pt>
                <c:pt idx="3">
                  <c:v>0.01</c:v>
                </c:pt>
                <c:pt idx="4">
                  <c:v>0.02</c:v>
                </c:pt>
                <c:pt idx="5">
                  <c:v>0.03</c:v>
                </c:pt>
                <c:pt idx="6">
                  <c:v>0.05</c:v>
                </c:pt>
                <c:pt idx="7">
                  <c:v>0.1</c:v>
                </c:pt>
              </c:numCache>
            </c:numRef>
          </c:xVal>
          <c:yVal>
            <c:numRef>
              <c:f>Resumen!$C$5:$C$12</c:f>
              <c:numCache>
                <c:formatCode>0.0</c:formatCode>
                <c:ptCount val="8"/>
                <c:pt idx="0">
                  <c:v>48.433333333333337</c:v>
                </c:pt>
                <c:pt idx="1">
                  <c:v>45.933333333333337</c:v>
                </c:pt>
                <c:pt idx="2">
                  <c:v>44.133333333333333</c:v>
                </c:pt>
                <c:pt idx="3">
                  <c:v>44</c:v>
                </c:pt>
                <c:pt idx="4">
                  <c:v>43.666666666666664</c:v>
                </c:pt>
                <c:pt idx="5">
                  <c:v>38.666666666666664</c:v>
                </c:pt>
                <c:pt idx="6">
                  <c:v>35.883333333333333</c:v>
                </c:pt>
                <c:pt idx="7">
                  <c:v>30.966666666666669</c:v>
                </c:pt>
              </c:numCache>
            </c:numRef>
          </c:yVal>
          <c:smooth val="1"/>
        </c:ser>
        <c:dLbls>
          <c:showLegendKey val="0"/>
          <c:showVal val="0"/>
          <c:showCatName val="0"/>
          <c:showSerName val="0"/>
          <c:showPercent val="0"/>
          <c:showBubbleSize val="0"/>
        </c:dLbls>
        <c:axId val="87094016"/>
        <c:axId val="87095936"/>
      </c:scatterChart>
      <c:scatterChart>
        <c:scatterStyle val="lineMarker"/>
        <c:varyColors val="0"/>
        <c:ser>
          <c:idx val="1"/>
          <c:order val="1"/>
          <c:tx>
            <c:v>Limite Inferior</c:v>
          </c:tx>
          <c:spPr>
            <a:ln>
              <a:prstDash val="dash"/>
            </a:ln>
          </c:spPr>
          <c:marker>
            <c:symbol val="none"/>
          </c:marker>
          <c:xVal>
            <c:numRef>
              <c:f>'10'!$L$33:$L$34</c:f>
              <c:numCache>
                <c:formatCode>General</c:formatCode>
                <c:ptCount val="2"/>
                <c:pt idx="0">
                  <c:v>0</c:v>
                </c:pt>
                <c:pt idx="1">
                  <c:v>4</c:v>
                </c:pt>
              </c:numCache>
            </c:numRef>
          </c:xVal>
          <c:yVal>
            <c:numRef>
              <c:f>'10'!$M$33:$M$34</c:f>
              <c:numCache>
                <c:formatCode>General</c:formatCode>
                <c:ptCount val="2"/>
                <c:pt idx="0">
                  <c:v>48</c:v>
                </c:pt>
                <c:pt idx="1">
                  <c:v>48</c:v>
                </c:pt>
              </c:numCache>
            </c:numRef>
          </c:yVal>
          <c:smooth val="0"/>
        </c:ser>
        <c:ser>
          <c:idx val="2"/>
          <c:order val="2"/>
          <c:tx>
            <c:v>Limite Superior</c:v>
          </c:tx>
          <c:spPr>
            <a:ln w="38100">
              <a:solidFill>
                <a:srgbClr val="0070C0"/>
              </a:solidFill>
              <a:prstDash val="dash"/>
            </a:ln>
          </c:spPr>
          <c:marker>
            <c:symbol val="none"/>
          </c:marker>
          <c:xVal>
            <c:numRef>
              <c:f>'10'!$L$36:$L$37</c:f>
              <c:numCache>
                <c:formatCode>General</c:formatCode>
                <c:ptCount val="2"/>
                <c:pt idx="0">
                  <c:v>0</c:v>
                </c:pt>
                <c:pt idx="1">
                  <c:v>4</c:v>
                </c:pt>
              </c:numCache>
            </c:numRef>
          </c:xVal>
          <c:yVal>
            <c:numRef>
              <c:f>'10'!$M$36:$M$37</c:f>
              <c:numCache>
                <c:formatCode>General</c:formatCode>
                <c:ptCount val="2"/>
                <c:pt idx="0">
                  <c:v>55</c:v>
                </c:pt>
                <c:pt idx="1">
                  <c:v>55</c:v>
                </c:pt>
              </c:numCache>
            </c:numRef>
          </c:yVal>
          <c:smooth val="0"/>
        </c:ser>
        <c:dLbls>
          <c:showLegendKey val="0"/>
          <c:showVal val="0"/>
          <c:showCatName val="0"/>
          <c:showSerName val="0"/>
          <c:showPercent val="0"/>
          <c:showBubbleSize val="0"/>
        </c:dLbls>
        <c:axId val="87094016"/>
        <c:axId val="87095936"/>
      </c:scatterChart>
      <c:valAx>
        <c:axId val="87094016"/>
        <c:scaling>
          <c:orientation val="minMax"/>
          <c:max val="0.1"/>
          <c:min val="0"/>
        </c:scaling>
        <c:delete val="0"/>
        <c:axPos val="b"/>
        <c:minorGridlines/>
        <c:title>
          <c:tx>
            <c:rich>
              <a:bodyPr/>
              <a:lstStyle/>
              <a:p>
                <a:pPr>
                  <a:defRPr/>
                </a:pPr>
                <a:r>
                  <a:rPr lang="es-EC"/>
                  <a:t>% ACP</a:t>
                </a:r>
              </a:p>
            </c:rich>
          </c:tx>
          <c:layout/>
          <c:overlay val="0"/>
        </c:title>
        <c:numFmt formatCode="0%" sourceLinked="0"/>
        <c:majorTickMark val="out"/>
        <c:minorTickMark val="none"/>
        <c:tickLblPos val="nextTo"/>
        <c:crossAx val="87095936"/>
        <c:crosses val="autoZero"/>
        <c:crossBetween val="midCat"/>
        <c:majorUnit val="1.0000000000000002E-2"/>
      </c:valAx>
      <c:valAx>
        <c:axId val="87095936"/>
        <c:scaling>
          <c:orientation val="minMax"/>
          <c:max val="55"/>
          <c:min val="30"/>
        </c:scaling>
        <c:delete val="0"/>
        <c:axPos val="l"/>
        <c:majorGridlines/>
        <c:title>
          <c:tx>
            <c:rich>
              <a:bodyPr rot="-5400000" vert="horz"/>
              <a:lstStyle/>
              <a:p>
                <a:pPr>
                  <a:defRPr/>
                </a:pPr>
                <a:r>
                  <a:rPr lang="es-EC"/>
                  <a:t>Temperatura de Reblandecimiento (°C)</a:t>
                </a:r>
              </a:p>
            </c:rich>
          </c:tx>
          <c:layout/>
          <c:overlay val="0"/>
        </c:title>
        <c:numFmt formatCode="0" sourceLinked="0"/>
        <c:majorTickMark val="out"/>
        <c:minorTickMark val="none"/>
        <c:tickLblPos val="nextTo"/>
        <c:crossAx val="87094016"/>
        <c:crosses val="autoZero"/>
        <c:crossBetween val="midCat"/>
        <c:majorUnit val="1"/>
        <c:minorUnit val="1"/>
      </c:valAx>
    </c:plotArea>
    <c:legend>
      <c:legendPos val="r"/>
      <c:layout>
        <c:manualLayout>
          <c:xMode val="edge"/>
          <c:yMode val="edge"/>
          <c:x val="0.61977580007933419"/>
          <c:y val="0.41891068321756131"/>
          <c:w val="0.33944948679244435"/>
          <c:h val="0.16217863356487733"/>
        </c:manualLayout>
      </c:layout>
      <c:overlay val="1"/>
    </c:legend>
    <c:plotVisOnly val="1"/>
    <c:dispBlanksAs val="gap"/>
    <c:showDLblsOverMax val="0"/>
  </c:chart>
  <c:txPr>
    <a:bodyPr/>
    <a:lstStyle/>
    <a:p>
      <a:pPr>
        <a:defRPr sz="12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Limite Inferior</c:v>
          </c:tx>
          <c:spPr>
            <a:ln>
              <a:prstDash val="dash"/>
            </a:ln>
          </c:spPr>
          <c:marker>
            <c:symbol val="none"/>
          </c:marker>
          <c:xVal>
            <c:numRef>
              <c:f>'C:\Users\Admin\Desktop\Tesis_capitulos.23.04.2014\Trabajo de Laboratorio\Ensayos asfalto\[Caracterización asfalto base.xlsx]Índice de Penetración'!$L$35:$L$36</c:f>
              <c:numCache>
                <c:formatCode>General</c:formatCode>
                <c:ptCount val="2"/>
                <c:pt idx="0">
                  <c:v>0</c:v>
                </c:pt>
                <c:pt idx="1">
                  <c:v>3</c:v>
                </c:pt>
              </c:numCache>
            </c:numRef>
          </c:xVal>
          <c:yVal>
            <c:numRef>
              <c:f>'C:\Users\Admin\Desktop\Tesis_capitulos.23.04.2014\Trabajo de Laboratorio\Ensayos asfalto\[Caracterización asfalto base.xlsx]Índice de Penetración'!$M$35:$M$36</c:f>
              <c:numCache>
                <c:formatCode>General</c:formatCode>
                <c:ptCount val="2"/>
                <c:pt idx="0">
                  <c:v>-1.5</c:v>
                </c:pt>
                <c:pt idx="1">
                  <c:v>-1.5</c:v>
                </c:pt>
              </c:numCache>
            </c:numRef>
          </c:yVal>
          <c:smooth val="0"/>
        </c:ser>
        <c:ser>
          <c:idx val="2"/>
          <c:order val="1"/>
          <c:tx>
            <c:v>Limite Superior</c:v>
          </c:tx>
          <c:spPr>
            <a:ln>
              <a:solidFill>
                <a:srgbClr val="0070C0"/>
              </a:solidFill>
              <a:prstDash val="dash"/>
            </a:ln>
          </c:spPr>
          <c:marker>
            <c:symbol val="none"/>
          </c:marker>
          <c:xVal>
            <c:numRef>
              <c:f>'C:\Users\Admin\Desktop\Tesis_capitulos.23.04.2014\Trabajo de Laboratorio\Ensayos asfalto\[Caracterización asfalto base.xlsx]Índice de Penetración'!$L$39:$L$40</c:f>
              <c:numCache>
                <c:formatCode>General</c:formatCode>
                <c:ptCount val="2"/>
                <c:pt idx="0">
                  <c:v>0</c:v>
                </c:pt>
                <c:pt idx="1">
                  <c:v>3</c:v>
                </c:pt>
              </c:numCache>
            </c:numRef>
          </c:xVal>
          <c:yVal>
            <c:numRef>
              <c:f>'C:\Users\Admin\Desktop\Tesis_capitulos.23.04.2014\Trabajo de Laboratorio\Ensayos asfalto\[Caracterización asfalto base.xlsx]Índice de Penetración'!$M$39:$M$40</c:f>
              <c:numCache>
                <c:formatCode>General</c:formatCode>
                <c:ptCount val="2"/>
                <c:pt idx="0">
                  <c:v>1.5</c:v>
                </c:pt>
                <c:pt idx="1">
                  <c:v>1.5</c:v>
                </c:pt>
              </c:numCache>
            </c:numRef>
          </c:yVal>
          <c:smooth val="0"/>
        </c:ser>
        <c:ser>
          <c:idx val="0"/>
          <c:order val="2"/>
          <c:tx>
            <c:v>IP</c:v>
          </c:tx>
          <c:spPr>
            <a:ln w="15875" cap="flat" cmpd="sng" algn="ctr">
              <a:solidFill>
                <a:schemeClr val="accent3">
                  <a:shade val="50000"/>
                </a:schemeClr>
              </a:solidFill>
              <a:prstDash val="solid"/>
            </a:ln>
            <a:effectLst/>
          </c:spPr>
          <c:marker>
            <c:spPr>
              <a:solidFill>
                <a:schemeClr val="accent3"/>
              </a:solidFill>
              <a:ln w="15875" cap="flat" cmpd="sng" algn="ctr">
                <a:solidFill>
                  <a:schemeClr val="accent3">
                    <a:shade val="50000"/>
                  </a:schemeClr>
                </a:solidFill>
                <a:prstDash val="solid"/>
              </a:ln>
              <a:effectLst/>
            </c:spPr>
          </c:marker>
          <c:dLbls>
            <c:dLbl>
              <c:idx val="2"/>
              <c:layout>
                <c:manualLayout>
                  <c:x val="-5.195150428260524E-2"/>
                  <c:y val="3.6977405796303431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xVal>
            <c:numRef>
              <c:f>IP!$B$5:$B$12</c:f>
              <c:numCache>
                <c:formatCode>0.0%</c:formatCode>
                <c:ptCount val="8"/>
                <c:pt idx="0">
                  <c:v>0</c:v>
                </c:pt>
                <c:pt idx="1">
                  <c:v>4.0000000000000001E-3</c:v>
                </c:pt>
                <c:pt idx="2">
                  <c:v>7.0000000000000001E-3</c:v>
                </c:pt>
                <c:pt idx="3">
                  <c:v>0.01</c:v>
                </c:pt>
                <c:pt idx="4">
                  <c:v>0.02</c:v>
                </c:pt>
                <c:pt idx="5">
                  <c:v>0.03</c:v>
                </c:pt>
                <c:pt idx="6">
                  <c:v>0.05</c:v>
                </c:pt>
                <c:pt idx="7">
                  <c:v>0.1</c:v>
                </c:pt>
              </c:numCache>
            </c:numRef>
          </c:xVal>
          <c:yVal>
            <c:numRef>
              <c:f>IP!$E$5:$E$12</c:f>
              <c:numCache>
                <c:formatCode>0.00</c:formatCode>
                <c:ptCount val="8"/>
                <c:pt idx="0">
                  <c:v>-1.1373157370197888</c:v>
                </c:pt>
                <c:pt idx="1">
                  <c:v>-1.6757425871582379</c:v>
                </c:pt>
                <c:pt idx="2">
                  <c:v>-2.1004521964873821</c:v>
                </c:pt>
                <c:pt idx="3">
                  <c:v>-2.038170064637538</c:v>
                </c:pt>
                <c:pt idx="4">
                  <c:v>-1.1956741907047841</c:v>
                </c:pt>
                <c:pt idx="5">
                  <c:v>-2.8511618866019344</c:v>
                </c:pt>
                <c:pt idx="6">
                  <c:v>-2.8972292214114499</c:v>
                </c:pt>
                <c:pt idx="7">
                  <c:v>-3.3472518361578545</c:v>
                </c:pt>
              </c:numCache>
            </c:numRef>
          </c:yVal>
          <c:smooth val="0"/>
        </c:ser>
        <c:dLbls>
          <c:dLblPos val="t"/>
          <c:showLegendKey val="0"/>
          <c:showVal val="1"/>
          <c:showCatName val="0"/>
          <c:showSerName val="0"/>
          <c:showPercent val="0"/>
          <c:showBubbleSize val="0"/>
        </c:dLbls>
        <c:axId val="87098496"/>
        <c:axId val="87159936"/>
      </c:scatterChart>
      <c:valAx>
        <c:axId val="87098496"/>
        <c:scaling>
          <c:orientation val="minMax"/>
          <c:max val="0.1"/>
          <c:min val="0"/>
        </c:scaling>
        <c:delete val="0"/>
        <c:axPos val="b"/>
        <c:minorGridlines/>
        <c:title>
          <c:tx>
            <c:rich>
              <a:bodyPr/>
              <a:lstStyle/>
              <a:p>
                <a:pPr>
                  <a:defRPr/>
                </a:pPr>
                <a:r>
                  <a:rPr lang="es-EC"/>
                  <a:t>% ACP</a:t>
                </a:r>
              </a:p>
            </c:rich>
          </c:tx>
          <c:layout/>
          <c:overlay val="0"/>
        </c:title>
        <c:numFmt formatCode="0%" sourceLinked="0"/>
        <c:majorTickMark val="out"/>
        <c:minorTickMark val="none"/>
        <c:tickLblPos val="nextTo"/>
        <c:crossAx val="87159936"/>
        <c:crosses val="autoZero"/>
        <c:crossBetween val="midCat"/>
        <c:majorUnit val="1.0000000000000002E-2"/>
      </c:valAx>
      <c:valAx>
        <c:axId val="87159936"/>
        <c:scaling>
          <c:orientation val="minMax"/>
          <c:max val="2"/>
          <c:min val="-3.5"/>
        </c:scaling>
        <c:delete val="0"/>
        <c:axPos val="l"/>
        <c:majorGridlines/>
        <c:minorGridlines/>
        <c:title>
          <c:tx>
            <c:rich>
              <a:bodyPr rot="-5400000" vert="horz"/>
              <a:lstStyle/>
              <a:p>
                <a:pPr>
                  <a:defRPr/>
                </a:pPr>
                <a:r>
                  <a:rPr lang="es-EC"/>
                  <a:t>Índice de Penetración </a:t>
                </a:r>
              </a:p>
            </c:rich>
          </c:tx>
          <c:layout/>
          <c:overlay val="0"/>
        </c:title>
        <c:numFmt formatCode="General" sourceLinked="1"/>
        <c:majorTickMark val="out"/>
        <c:minorTickMark val="none"/>
        <c:tickLblPos val="nextTo"/>
        <c:crossAx val="87098496"/>
        <c:crosses val="autoZero"/>
        <c:crossBetween val="midCat"/>
        <c:majorUnit val="0.5"/>
        <c:minorUnit val="0.2"/>
      </c:valAx>
    </c:plotArea>
    <c:legend>
      <c:legendPos val="r"/>
      <c:layout>
        <c:manualLayout>
          <c:xMode val="edge"/>
          <c:yMode val="edge"/>
          <c:x val="0.72125629314129325"/>
          <c:y val="0.40637336416863978"/>
          <c:w val="0.23603908052418715"/>
          <c:h val="0.16860525301470183"/>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Ductilidad</c:v>
          </c:tx>
          <c:spPr>
            <a:ln w="15875" cap="flat" cmpd="sng" algn="ctr">
              <a:solidFill>
                <a:schemeClr val="accent3">
                  <a:shade val="50000"/>
                </a:schemeClr>
              </a:solidFill>
              <a:prstDash val="solid"/>
            </a:ln>
            <a:effectLst/>
          </c:spPr>
          <c:marker>
            <c:spPr>
              <a:solidFill>
                <a:schemeClr val="accent3"/>
              </a:solidFill>
              <a:ln w="15875" cap="flat" cmpd="sng" algn="ctr">
                <a:solidFill>
                  <a:schemeClr val="accent3">
                    <a:shade val="50000"/>
                  </a:schemeClr>
                </a:solidFill>
                <a:prstDash val="solid"/>
              </a:ln>
              <a:effectLst/>
            </c:spPr>
          </c:marker>
          <c:dLbls>
            <c:dLbl>
              <c:idx val="0"/>
              <c:layout>
                <c:manualLayout>
                  <c:x val="-2.8366092247518834E-2"/>
                  <c:y val="-3.4844061758467243E-2"/>
                </c:manualLayout>
              </c:layout>
              <c:dLblPos val="r"/>
              <c:showLegendKey val="0"/>
              <c:showVal val="1"/>
              <c:showCatName val="0"/>
              <c:showSerName val="0"/>
              <c:showPercent val="0"/>
              <c:showBubbleSize val="0"/>
            </c:dLbl>
            <c:dLbl>
              <c:idx val="1"/>
              <c:layout>
                <c:manualLayout>
                  <c:x val="-3.8421396420470065E-2"/>
                  <c:y val="3.8697105307879683E-2"/>
                </c:manualLayout>
              </c:layout>
              <c:dLblPos val="r"/>
              <c:showLegendKey val="0"/>
              <c:showVal val="1"/>
              <c:showCatName val="0"/>
              <c:showSerName val="0"/>
              <c:showPercent val="0"/>
              <c:showBubbleSize val="0"/>
            </c:dLbl>
            <c:dLbl>
              <c:idx val="2"/>
              <c:layout>
                <c:manualLayout>
                  <c:x val="-1.6299727239977357E-2"/>
                  <c:y val="4.1894547354242591E-2"/>
                </c:manualLayout>
              </c:layout>
              <c:dLblPos val="r"/>
              <c:showLegendKey val="0"/>
              <c:showVal val="1"/>
              <c:showCatName val="0"/>
              <c:showSerName val="0"/>
              <c:showPercent val="0"/>
              <c:showBubbleSize val="0"/>
            </c:dLbl>
            <c:dLbl>
              <c:idx val="3"/>
              <c:layout>
                <c:manualLayout>
                  <c:x val="9.844063609695846E-3"/>
                  <c:y val="3.5252427978876739E-3"/>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xVal>
            <c:numRef>
              <c:f>Resumen!$B$5:$B$12</c:f>
              <c:numCache>
                <c:formatCode>0.0%</c:formatCode>
                <c:ptCount val="8"/>
                <c:pt idx="0">
                  <c:v>0</c:v>
                </c:pt>
                <c:pt idx="1">
                  <c:v>4.0000000000000001E-3</c:v>
                </c:pt>
                <c:pt idx="2">
                  <c:v>7.0000000000000001E-3</c:v>
                </c:pt>
                <c:pt idx="3">
                  <c:v>0.01</c:v>
                </c:pt>
                <c:pt idx="4">
                  <c:v>0.02</c:v>
                </c:pt>
                <c:pt idx="5">
                  <c:v>0.03</c:v>
                </c:pt>
                <c:pt idx="6">
                  <c:v>0.05</c:v>
                </c:pt>
                <c:pt idx="7">
                  <c:v>0.1</c:v>
                </c:pt>
              </c:numCache>
            </c:numRef>
          </c:xVal>
          <c:yVal>
            <c:numRef>
              <c:f>Resumen!$C$5:$C$12</c:f>
              <c:numCache>
                <c:formatCode>0</c:formatCode>
                <c:ptCount val="8"/>
                <c:pt idx="0">
                  <c:v>110</c:v>
                </c:pt>
                <c:pt idx="1">
                  <c:v>110</c:v>
                </c:pt>
                <c:pt idx="2">
                  <c:v>110</c:v>
                </c:pt>
                <c:pt idx="3">
                  <c:v>110</c:v>
                </c:pt>
                <c:pt idx="4">
                  <c:v>102.875</c:v>
                </c:pt>
                <c:pt idx="5">
                  <c:v>94.574999999999989</c:v>
                </c:pt>
                <c:pt idx="6">
                  <c:v>84.224999999999994</c:v>
                </c:pt>
                <c:pt idx="7">
                  <c:v>71.775000000000006</c:v>
                </c:pt>
              </c:numCache>
            </c:numRef>
          </c:yVal>
          <c:smooth val="1"/>
        </c:ser>
        <c:dLbls>
          <c:showLegendKey val="0"/>
          <c:showVal val="0"/>
          <c:showCatName val="0"/>
          <c:showSerName val="0"/>
          <c:showPercent val="0"/>
          <c:showBubbleSize val="0"/>
        </c:dLbls>
        <c:axId val="87204224"/>
        <c:axId val="87206144"/>
      </c:scatterChart>
      <c:scatterChart>
        <c:scatterStyle val="lineMarker"/>
        <c:varyColors val="0"/>
        <c:ser>
          <c:idx val="1"/>
          <c:order val="1"/>
          <c:tx>
            <c:v>Limite Inferior</c:v>
          </c:tx>
          <c:spPr>
            <a:ln>
              <a:prstDash val="dash"/>
            </a:ln>
          </c:spPr>
          <c:marker>
            <c:symbol val="none"/>
          </c:marker>
          <c:xVal>
            <c:numRef>
              <c:f>'10'!$L$19:$L$20</c:f>
              <c:numCache>
                <c:formatCode>General</c:formatCode>
                <c:ptCount val="2"/>
                <c:pt idx="0">
                  <c:v>0</c:v>
                </c:pt>
                <c:pt idx="1">
                  <c:v>4</c:v>
                </c:pt>
              </c:numCache>
            </c:numRef>
          </c:xVal>
          <c:yVal>
            <c:numRef>
              <c:f>'10'!$M$19:$M$20</c:f>
              <c:numCache>
                <c:formatCode>General</c:formatCode>
                <c:ptCount val="2"/>
                <c:pt idx="0">
                  <c:v>100</c:v>
                </c:pt>
                <c:pt idx="1">
                  <c:v>100</c:v>
                </c:pt>
              </c:numCache>
            </c:numRef>
          </c:yVal>
          <c:smooth val="0"/>
        </c:ser>
        <c:dLbls>
          <c:showLegendKey val="0"/>
          <c:showVal val="0"/>
          <c:showCatName val="0"/>
          <c:showSerName val="0"/>
          <c:showPercent val="0"/>
          <c:showBubbleSize val="0"/>
        </c:dLbls>
        <c:axId val="87204224"/>
        <c:axId val="87206144"/>
      </c:scatterChart>
      <c:valAx>
        <c:axId val="87204224"/>
        <c:scaling>
          <c:orientation val="minMax"/>
          <c:max val="0.1"/>
          <c:min val="0"/>
        </c:scaling>
        <c:delete val="0"/>
        <c:axPos val="b"/>
        <c:minorGridlines/>
        <c:title>
          <c:tx>
            <c:rich>
              <a:bodyPr/>
              <a:lstStyle/>
              <a:p>
                <a:pPr>
                  <a:defRPr/>
                </a:pPr>
                <a:r>
                  <a:rPr lang="es-EC"/>
                  <a:t>% ACP</a:t>
                </a:r>
              </a:p>
            </c:rich>
          </c:tx>
          <c:layout/>
          <c:overlay val="0"/>
        </c:title>
        <c:numFmt formatCode="0.0%" sourceLinked="1"/>
        <c:majorTickMark val="out"/>
        <c:minorTickMark val="none"/>
        <c:tickLblPos val="nextTo"/>
        <c:crossAx val="87206144"/>
        <c:crosses val="autoZero"/>
        <c:crossBetween val="midCat"/>
        <c:majorUnit val="1.0000000000000002E-2"/>
      </c:valAx>
      <c:valAx>
        <c:axId val="87206144"/>
        <c:scaling>
          <c:orientation val="minMax"/>
          <c:max val="112"/>
          <c:min val="70"/>
        </c:scaling>
        <c:delete val="0"/>
        <c:axPos val="l"/>
        <c:majorGridlines/>
        <c:minorGridlines/>
        <c:title>
          <c:tx>
            <c:rich>
              <a:bodyPr rot="-5400000" vert="horz"/>
              <a:lstStyle/>
              <a:p>
                <a:pPr>
                  <a:defRPr/>
                </a:pPr>
                <a:r>
                  <a:rPr lang="es-EC"/>
                  <a:t>Ductilidad(cm)</a:t>
                </a:r>
              </a:p>
            </c:rich>
          </c:tx>
          <c:layout/>
          <c:overlay val="0"/>
        </c:title>
        <c:numFmt formatCode="0" sourceLinked="1"/>
        <c:majorTickMark val="out"/>
        <c:minorTickMark val="none"/>
        <c:tickLblPos val="nextTo"/>
        <c:crossAx val="87204224"/>
        <c:crosses val="autoZero"/>
        <c:crossBetween val="midCat"/>
        <c:majorUnit val="2"/>
        <c:minorUnit val="2"/>
      </c:valAx>
    </c:plotArea>
    <c:legend>
      <c:legendPos val="r"/>
      <c:legendEntry>
        <c:idx val="0"/>
        <c:delete val="1"/>
      </c:legendEntry>
      <c:layout>
        <c:manualLayout>
          <c:xMode val="edge"/>
          <c:yMode val="edge"/>
          <c:x val="0.61405465358066091"/>
          <c:y val="0.32657487930062901"/>
          <c:w val="0.31831005178345884"/>
          <c:h val="7.700371985875866E-2"/>
        </c:manualLayout>
      </c:layout>
      <c:overlay val="1"/>
    </c:legend>
    <c:plotVisOnly val="1"/>
    <c:dispBlanksAs val="gap"/>
    <c:showDLblsOverMax val="0"/>
  </c:chart>
  <c:txPr>
    <a:bodyPr/>
    <a:lstStyle/>
    <a:p>
      <a:pPr>
        <a:defRPr sz="14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80°C</c:v>
          </c:tx>
          <c:dLbls>
            <c:dLbl>
              <c:idx val="4"/>
              <c:layout>
                <c:manualLayout>
                  <c:x val="-2.7777777777778798E-3"/>
                  <c:y val="-3.7037037037037035E-2"/>
                </c:manualLayout>
              </c:layout>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A.Viscosidad!$C$55:$C$59</c:f>
              <c:numCache>
                <c:formatCode>General</c:formatCode>
                <c:ptCount val="5"/>
                <c:pt idx="0">
                  <c:v>21400</c:v>
                </c:pt>
                <c:pt idx="1">
                  <c:v>19300</c:v>
                </c:pt>
                <c:pt idx="2">
                  <c:v>18050</c:v>
                </c:pt>
                <c:pt idx="3">
                  <c:v>17350</c:v>
                </c:pt>
                <c:pt idx="4">
                  <c:v>14067</c:v>
                </c:pt>
              </c:numCache>
            </c:numRef>
          </c:yVal>
          <c:smooth val="1"/>
        </c:ser>
        <c:ser>
          <c:idx val="1"/>
          <c:order val="1"/>
          <c:tx>
            <c:v>120°C</c:v>
          </c:tx>
          <c:dLbls>
            <c:dLbl>
              <c:idx val="0"/>
              <c:layout>
                <c:manualLayout>
                  <c:x val="-4.4173665791776028E-2"/>
                  <c:y val="-6.528944298629346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A.Viscosidad!$D$55:$D$59</c:f>
              <c:numCache>
                <c:formatCode>0.0</c:formatCode>
                <c:ptCount val="5"/>
                <c:pt idx="0">
                  <c:v>842.5</c:v>
                </c:pt>
                <c:pt idx="1">
                  <c:v>792.5</c:v>
                </c:pt>
                <c:pt idx="2">
                  <c:v>765</c:v>
                </c:pt>
                <c:pt idx="3">
                  <c:v>724.5</c:v>
                </c:pt>
                <c:pt idx="4">
                  <c:v>660</c:v>
                </c:pt>
              </c:numCache>
            </c:numRef>
          </c:yVal>
          <c:smooth val="1"/>
        </c:ser>
        <c:ser>
          <c:idx val="2"/>
          <c:order val="2"/>
          <c:tx>
            <c:v>160°C</c:v>
          </c:tx>
          <c:dLbls>
            <c:dLblPos val="r"/>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A.Viscosidad!$E$55:$E$59</c:f>
              <c:numCache>
                <c:formatCode>0.0</c:formatCode>
                <c:ptCount val="5"/>
                <c:pt idx="0">
                  <c:v>120</c:v>
                </c:pt>
                <c:pt idx="1">
                  <c:v>115.5</c:v>
                </c:pt>
                <c:pt idx="2">
                  <c:v>112.5</c:v>
                </c:pt>
                <c:pt idx="3">
                  <c:v>110</c:v>
                </c:pt>
                <c:pt idx="4">
                  <c:v>102</c:v>
                </c:pt>
              </c:numCache>
            </c:numRef>
          </c:yVal>
          <c:smooth val="1"/>
        </c:ser>
        <c:dLbls>
          <c:showLegendKey val="0"/>
          <c:showVal val="0"/>
          <c:showCatName val="0"/>
          <c:showSerName val="0"/>
          <c:showPercent val="0"/>
          <c:showBubbleSize val="0"/>
        </c:dLbls>
        <c:axId val="105667584"/>
        <c:axId val="105669760"/>
      </c:scatterChart>
      <c:valAx>
        <c:axId val="105667584"/>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5669760"/>
        <c:crosses val="autoZero"/>
        <c:crossBetween val="midCat"/>
        <c:majorUnit val="5.000000000000001E-3"/>
      </c:valAx>
      <c:valAx>
        <c:axId val="105669760"/>
        <c:scaling>
          <c:orientation val="minMax"/>
          <c:max val="22000"/>
          <c:min val="0"/>
        </c:scaling>
        <c:delete val="0"/>
        <c:axPos val="l"/>
        <c:majorGridlines/>
        <c:title>
          <c:tx>
            <c:rich>
              <a:bodyPr rot="-5400000" vert="horz"/>
              <a:lstStyle/>
              <a:p>
                <a:pPr>
                  <a:defRPr/>
                </a:pPr>
                <a:r>
                  <a:rPr lang="es-EC"/>
                  <a:t>Viscosidad (Cp)</a:t>
                </a:r>
              </a:p>
            </c:rich>
          </c:tx>
          <c:layout/>
          <c:overlay val="0"/>
        </c:title>
        <c:numFmt formatCode="General" sourceLinked="1"/>
        <c:majorTickMark val="out"/>
        <c:minorTickMark val="none"/>
        <c:tickLblPos val="nextTo"/>
        <c:crossAx val="105667584"/>
        <c:crossesAt val="0"/>
        <c:crossBetween val="midCat"/>
        <c:majorUnit val="1500"/>
      </c:valAx>
    </c:plotArea>
    <c:legend>
      <c:legendPos val="r"/>
      <c:layout>
        <c:manualLayout>
          <c:xMode val="edge"/>
          <c:yMode val="edge"/>
          <c:x val="0.78075000000000006"/>
          <c:y val="0.36053514144065324"/>
          <c:w val="0.14980555555555555"/>
          <c:h val="0.25115157480314959"/>
        </c:manualLayout>
      </c:layout>
      <c:overlay val="1"/>
    </c:legend>
    <c:plotVisOnly val="1"/>
    <c:dispBlanksAs val="gap"/>
    <c:showDLblsOverMax val="0"/>
  </c:chart>
  <c:txPr>
    <a:bodyPr/>
    <a:lstStyle/>
    <a:p>
      <a:pPr>
        <a:defRPr sz="12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92254511854376"/>
          <c:y val="8.537886872998933E-2"/>
          <c:w val="0.83156474705478833"/>
          <c:h val="0.7643042378507382"/>
        </c:manualLayout>
      </c:layout>
      <c:scatterChart>
        <c:scatterStyle val="smoothMarker"/>
        <c:varyColors val="0"/>
        <c:ser>
          <c:idx val="0"/>
          <c:order val="0"/>
          <c:tx>
            <c:v>80°C</c:v>
          </c:tx>
          <c:dLbls>
            <c:dLblPos val="t"/>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'Analisis de visc'!$E$5:$E$9</c:f>
              <c:numCache>
                <c:formatCode>0%</c:formatCode>
                <c:ptCount val="5"/>
                <c:pt idx="0">
                  <c:v>0</c:v>
                </c:pt>
                <c:pt idx="1">
                  <c:v>9.8130841121495324E-2</c:v>
                </c:pt>
                <c:pt idx="2">
                  <c:v>0.15654205607476634</c:v>
                </c:pt>
                <c:pt idx="3">
                  <c:v>0.18925233644859812</c:v>
                </c:pt>
                <c:pt idx="4">
                  <c:v>0.34266355140186916</c:v>
                </c:pt>
              </c:numCache>
            </c:numRef>
          </c:yVal>
          <c:smooth val="1"/>
        </c:ser>
        <c:ser>
          <c:idx val="1"/>
          <c:order val="1"/>
          <c:tx>
            <c:v>120°C</c:v>
          </c:tx>
          <c:dLbls>
            <c:dLbl>
              <c:idx val="0"/>
              <c:delete val="1"/>
            </c:dLbl>
            <c:dLblPos val="t"/>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'Analisis de visc'!$E$14:$E$18</c:f>
              <c:numCache>
                <c:formatCode>0%</c:formatCode>
                <c:ptCount val="5"/>
                <c:pt idx="0">
                  <c:v>0</c:v>
                </c:pt>
                <c:pt idx="1">
                  <c:v>5.9347181008902079E-2</c:v>
                </c:pt>
                <c:pt idx="2">
                  <c:v>9.1988130563798218E-2</c:v>
                </c:pt>
                <c:pt idx="3">
                  <c:v>0.1400593471810089</c:v>
                </c:pt>
                <c:pt idx="4">
                  <c:v>0.21661721068249259</c:v>
                </c:pt>
              </c:numCache>
            </c:numRef>
          </c:yVal>
          <c:smooth val="1"/>
        </c:ser>
        <c:ser>
          <c:idx val="2"/>
          <c:order val="2"/>
          <c:tx>
            <c:v>160°C</c:v>
          </c:tx>
          <c:dLbls>
            <c:dLbl>
              <c:idx val="0"/>
              <c:delete val="1"/>
            </c:dLbl>
            <c:dLblPos val="r"/>
            <c:showLegendKey val="0"/>
            <c:showVal val="1"/>
            <c:showCatName val="0"/>
            <c:showSerName val="0"/>
            <c:showPercent val="0"/>
            <c:showBubbleSize val="0"/>
            <c:showLeaderLines val="0"/>
          </c:dLbls>
          <c:xVal>
            <c:numRef>
              <c:f>A.Viscosidad!$B$55:$B$59</c:f>
              <c:numCache>
                <c:formatCode>0.00%</c:formatCode>
                <c:ptCount val="5"/>
                <c:pt idx="0" formatCode="General">
                  <c:v>0</c:v>
                </c:pt>
                <c:pt idx="1">
                  <c:v>4.0000000000000001E-3</c:v>
                </c:pt>
                <c:pt idx="2">
                  <c:v>7.0000000000000001E-3</c:v>
                </c:pt>
                <c:pt idx="3" formatCode="0%">
                  <c:v>0.01</c:v>
                </c:pt>
                <c:pt idx="4" formatCode="0%">
                  <c:v>0.02</c:v>
                </c:pt>
              </c:numCache>
            </c:numRef>
          </c:xVal>
          <c:yVal>
            <c:numRef>
              <c:f>'Analisis de visc'!$E$23:$E$27</c:f>
              <c:numCache>
                <c:formatCode>0%</c:formatCode>
                <c:ptCount val="5"/>
                <c:pt idx="0">
                  <c:v>0</c:v>
                </c:pt>
                <c:pt idx="1">
                  <c:v>3.7499999999999999E-2</c:v>
                </c:pt>
                <c:pt idx="2">
                  <c:v>6.25E-2</c:v>
                </c:pt>
                <c:pt idx="3">
                  <c:v>8.3333333333333329E-2</c:v>
                </c:pt>
                <c:pt idx="4">
                  <c:v>0.15</c:v>
                </c:pt>
              </c:numCache>
            </c:numRef>
          </c:yVal>
          <c:smooth val="1"/>
        </c:ser>
        <c:dLbls>
          <c:showLegendKey val="0"/>
          <c:showVal val="0"/>
          <c:showCatName val="0"/>
          <c:showSerName val="0"/>
          <c:showPercent val="0"/>
          <c:showBubbleSize val="0"/>
        </c:dLbls>
        <c:axId val="105713664"/>
        <c:axId val="105715584"/>
      </c:scatterChart>
      <c:valAx>
        <c:axId val="105713664"/>
        <c:scaling>
          <c:orientation val="minMax"/>
          <c:max val="2.0000000000000004E-2"/>
        </c:scaling>
        <c:delete val="0"/>
        <c:axPos val="b"/>
        <c:majorGridlines/>
        <c:title>
          <c:tx>
            <c:rich>
              <a:bodyPr/>
              <a:lstStyle/>
              <a:p>
                <a:pPr>
                  <a:defRPr/>
                </a:pPr>
                <a:r>
                  <a:rPr lang="es-EC"/>
                  <a:t>% ACP</a:t>
                </a:r>
              </a:p>
            </c:rich>
          </c:tx>
          <c:layout/>
          <c:overlay val="0"/>
        </c:title>
        <c:numFmt formatCode="0.0%" sourceLinked="0"/>
        <c:majorTickMark val="out"/>
        <c:minorTickMark val="none"/>
        <c:tickLblPos val="nextTo"/>
        <c:crossAx val="105715584"/>
        <c:crosses val="autoZero"/>
        <c:crossBetween val="midCat"/>
        <c:majorUnit val="2.0000000000000005E-3"/>
      </c:valAx>
      <c:valAx>
        <c:axId val="105715584"/>
        <c:scaling>
          <c:orientation val="minMax"/>
          <c:max val="0.35000000000000003"/>
          <c:min val="0"/>
        </c:scaling>
        <c:delete val="0"/>
        <c:axPos val="l"/>
        <c:majorGridlines/>
        <c:title>
          <c:tx>
            <c:rich>
              <a:bodyPr rot="-5400000" vert="horz"/>
              <a:lstStyle/>
              <a:p>
                <a:pPr>
                  <a:defRPr/>
                </a:pPr>
                <a:r>
                  <a:rPr lang="es-EC"/>
                  <a:t>Variación de Viscosidad (%)</a:t>
                </a:r>
              </a:p>
            </c:rich>
          </c:tx>
          <c:layout/>
          <c:overlay val="0"/>
        </c:title>
        <c:numFmt formatCode="0%" sourceLinked="1"/>
        <c:majorTickMark val="out"/>
        <c:minorTickMark val="none"/>
        <c:tickLblPos val="nextTo"/>
        <c:crossAx val="105713664"/>
        <c:crossesAt val="0"/>
        <c:crossBetween val="midCat"/>
        <c:majorUnit val="5.000000000000001E-2"/>
      </c:valAx>
    </c:plotArea>
    <c:legend>
      <c:legendPos val="r"/>
      <c:layout>
        <c:manualLayout>
          <c:xMode val="edge"/>
          <c:yMode val="edge"/>
          <c:x val="0.785068133695217"/>
          <c:y val="0.58254876091395724"/>
          <c:w val="0.14980555555555555"/>
          <c:h val="0.25115157480314959"/>
        </c:manualLayout>
      </c:layout>
      <c:overlay val="1"/>
    </c:legend>
    <c:plotVisOnly val="1"/>
    <c:dispBlanksAs val="gap"/>
    <c:showDLblsOverMax val="0"/>
  </c:chart>
  <c:txPr>
    <a:bodyPr/>
    <a:lstStyle/>
    <a:p>
      <a:pPr>
        <a:defRPr sz="12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5AC41-6493-44A7-B51E-40171104C7C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719F1FD5-1CC1-4D62-B892-C36CFD3B40C8}">
      <dgm:prSet phldrT="[Texto]" custT="1"/>
      <dgm:spPr/>
      <dgm:t>
        <a:bodyPr/>
        <a:lstStyle/>
        <a:p>
          <a:pPr algn="ctr"/>
          <a:r>
            <a:rPr lang="es-EC" sz="1600" dirty="0" smtClean="0"/>
            <a:t>Para el ser humano es importante la movilización</a:t>
          </a:r>
          <a:endParaRPr lang="es-EC" sz="1600" dirty="0"/>
        </a:p>
      </dgm:t>
    </dgm:pt>
    <dgm:pt modelId="{D78F3DF4-2E1B-4BF4-8929-81F38A01A616}" type="parTrans" cxnId="{56C6A543-1173-44DD-B48B-3C36495BB5F4}">
      <dgm:prSet/>
      <dgm:spPr/>
      <dgm:t>
        <a:bodyPr/>
        <a:lstStyle/>
        <a:p>
          <a:pPr algn="ctr"/>
          <a:endParaRPr lang="es-EC" sz="2800"/>
        </a:p>
      </dgm:t>
    </dgm:pt>
    <dgm:pt modelId="{BDC2D220-2D44-47A9-BD1E-BAD01677CB1E}" type="sibTrans" cxnId="{56C6A543-1173-44DD-B48B-3C36495BB5F4}">
      <dgm:prSet/>
      <dgm:spPr/>
      <dgm:t>
        <a:bodyPr/>
        <a:lstStyle/>
        <a:p>
          <a:pPr algn="ctr"/>
          <a:endParaRPr lang="es-EC" sz="2800"/>
        </a:p>
      </dgm:t>
    </dgm:pt>
    <dgm:pt modelId="{714FB4FF-DF0E-4016-B1E9-58E36B077053}">
      <dgm:prSet custT="1"/>
      <dgm:spPr/>
      <dgm:t>
        <a:bodyPr/>
        <a:lstStyle/>
        <a:p>
          <a:pPr algn="ctr"/>
          <a:r>
            <a:rPr lang="es-EC" sz="1600" dirty="0" smtClean="0"/>
            <a:t>Como parte de su bienestar se considera de trascendencia las carreteras y lo que se involucra directamente en su entorno </a:t>
          </a:r>
        </a:p>
      </dgm:t>
    </dgm:pt>
    <dgm:pt modelId="{2263298D-C78C-48FA-9706-75D2C54E6EFB}" type="parTrans" cxnId="{326D052C-186D-4065-83E2-035CF36A386F}">
      <dgm:prSet/>
      <dgm:spPr/>
      <dgm:t>
        <a:bodyPr/>
        <a:lstStyle/>
        <a:p>
          <a:pPr algn="ctr"/>
          <a:endParaRPr lang="es-EC" sz="2800"/>
        </a:p>
      </dgm:t>
    </dgm:pt>
    <dgm:pt modelId="{87C7D678-0941-4E88-8AD0-23660E29F7D6}" type="sibTrans" cxnId="{326D052C-186D-4065-83E2-035CF36A386F}">
      <dgm:prSet/>
      <dgm:spPr/>
      <dgm:t>
        <a:bodyPr/>
        <a:lstStyle/>
        <a:p>
          <a:pPr algn="ctr"/>
          <a:endParaRPr lang="es-EC" sz="2800"/>
        </a:p>
      </dgm:t>
    </dgm:pt>
    <dgm:pt modelId="{C7CCA034-45D0-4206-B3D3-3D0923D3F305}">
      <dgm:prSet custT="1"/>
      <dgm:spPr/>
      <dgm:t>
        <a:bodyPr/>
        <a:lstStyle/>
        <a:p>
          <a:pPr algn="ctr"/>
          <a:r>
            <a:rPr lang="es-EC" sz="1600" dirty="0" smtClean="0"/>
            <a:t>Todo esto genera su impacto tanto en términos económicos como sociales </a:t>
          </a:r>
        </a:p>
      </dgm:t>
    </dgm:pt>
    <dgm:pt modelId="{446C11C4-8301-4F03-9ED8-2ED8AF7B0AE5}" type="parTrans" cxnId="{B15350CF-DF82-4560-9A72-F22D2A2FB636}">
      <dgm:prSet/>
      <dgm:spPr/>
      <dgm:t>
        <a:bodyPr/>
        <a:lstStyle/>
        <a:p>
          <a:pPr algn="ctr"/>
          <a:endParaRPr lang="es-EC" sz="2800"/>
        </a:p>
      </dgm:t>
    </dgm:pt>
    <dgm:pt modelId="{E5493C53-E4AB-404F-9901-0005924EEBA1}" type="sibTrans" cxnId="{B15350CF-DF82-4560-9A72-F22D2A2FB636}">
      <dgm:prSet/>
      <dgm:spPr/>
      <dgm:t>
        <a:bodyPr/>
        <a:lstStyle/>
        <a:p>
          <a:pPr algn="ctr"/>
          <a:endParaRPr lang="es-EC" sz="2800"/>
        </a:p>
      </dgm:t>
    </dgm:pt>
    <dgm:pt modelId="{D84CDB35-5A4C-49C1-BF97-BC54EC898188}">
      <dgm:prSet custT="1"/>
      <dgm:spPr/>
      <dgm:t>
        <a:bodyPr/>
        <a:lstStyle/>
        <a:p>
          <a:pPr algn="ctr"/>
          <a:r>
            <a:rPr lang="es-EC" sz="1600" dirty="0" smtClean="0"/>
            <a:t>Pero las carreteras tienen principalmente un impacto negativo en el medio ambiente, tanto en su etapa de construcción como durante el mantenimiento y su uso</a:t>
          </a:r>
          <a:endParaRPr lang="es-EC" sz="1600" dirty="0"/>
        </a:p>
      </dgm:t>
    </dgm:pt>
    <dgm:pt modelId="{74A19B77-3FDA-4275-A58F-33AF487603A6}" type="parTrans" cxnId="{F5D39BA6-EF4D-494A-B33D-1683769AC874}">
      <dgm:prSet/>
      <dgm:spPr/>
      <dgm:t>
        <a:bodyPr/>
        <a:lstStyle/>
        <a:p>
          <a:pPr algn="ctr"/>
          <a:endParaRPr lang="es-EC" sz="2800"/>
        </a:p>
      </dgm:t>
    </dgm:pt>
    <dgm:pt modelId="{A9F1DAFF-4EE6-46F5-ACA0-5BFFB19BCD91}" type="sibTrans" cxnId="{F5D39BA6-EF4D-494A-B33D-1683769AC874}">
      <dgm:prSet/>
      <dgm:spPr/>
      <dgm:t>
        <a:bodyPr/>
        <a:lstStyle/>
        <a:p>
          <a:pPr algn="ctr"/>
          <a:endParaRPr lang="es-EC" sz="2800"/>
        </a:p>
      </dgm:t>
    </dgm:pt>
    <dgm:pt modelId="{BE83F7A3-82CB-4379-827F-DA2C0048FA2B}">
      <dgm:prSet phldrT="[Texto]" custT="1"/>
      <dgm:spPr/>
      <dgm:t>
        <a:bodyPr/>
        <a:lstStyle/>
        <a:p>
          <a:pPr algn="ctr"/>
          <a:endParaRPr lang="es-EC" sz="2000"/>
        </a:p>
      </dgm:t>
    </dgm:pt>
    <dgm:pt modelId="{0349B0CE-56B6-4751-ABFB-4B76AF843D5B}" type="parTrans" cxnId="{3E13D48F-E8BA-4CC9-A528-F69D63663D5A}">
      <dgm:prSet/>
      <dgm:spPr/>
      <dgm:t>
        <a:bodyPr/>
        <a:lstStyle/>
        <a:p>
          <a:pPr algn="ctr"/>
          <a:endParaRPr lang="es-EC" sz="2800"/>
        </a:p>
      </dgm:t>
    </dgm:pt>
    <dgm:pt modelId="{C740B1B8-2EE0-4157-9768-BA4A003A2505}" type="sibTrans" cxnId="{3E13D48F-E8BA-4CC9-A528-F69D63663D5A}">
      <dgm:prSet/>
      <dgm:spPr/>
      <dgm:t>
        <a:bodyPr/>
        <a:lstStyle/>
        <a:p>
          <a:pPr algn="ctr"/>
          <a:endParaRPr lang="es-EC" sz="2800"/>
        </a:p>
      </dgm:t>
    </dgm:pt>
    <dgm:pt modelId="{F6FAF620-F84E-466F-9400-9AFC6B7B9C70}">
      <dgm:prSet custT="1"/>
      <dgm:spPr/>
      <dgm:t>
        <a:bodyPr/>
        <a:lstStyle/>
        <a:p>
          <a:pPr algn="ctr"/>
          <a:endParaRPr lang="es-EC" sz="2000" dirty="0" smtClean="0"/>
        </a:p>
      </dgm:t>
    </dgm:pt>
    <dgm:pt modelId="{584B0F7C-DAD0-415C-B785-D8E4B21B81D7}" type="parTrans" cxnId="{805EDE08-32E2-478E-896A-167728417F99}">
      <dgm:prSet/>
      <dgm:spPr/>
      <dgm:t>
        <a:bodyPr/>
        <a:lstStyle/>
        <a:p>
          <a:pPr algn="ctr"/>
          <a:endParaRPr lang="es-EC" sz="2800"/>
        </a:p>
      </dgm:t>
    </dgm:pt>
    <dgm:pt modelId="{55962C00-FBD8-4F59-B555-9C18FEF12FDB}" type="sibTrans" cxnId="{805EDE08-32E2-478E-896A-167728417F99}">
      <dgm:prSet/>
      <dgm:spPr/>
      <dgm:t>
        <a:bodyPr/>
        <a:lstStyle/>
        <a:p>
          <a:pPr algn="ctr"/>
          <a:endParaRPr lang="es-EC" sz="2800"/>
        </a:p>
      </dgm:t>
    </dgm:pt>
    <dgm:pt modelId="{A04F35EB-558C-4F4A-856C-82461549C345}">
      <dgm:prSet custT="1"/>
      <dgm:spPr/>
      <dgm:t>
        <a:bodyPr/>
        <a:lstStyle/>
        <a:p>
          <a:pPr algn="ctr"/>
          <a:endParaRPr lang="es-EC" sz="2000" dirty="0" smtClean="0"/>
        </a:p>
      </dgm:t>
    </dgm:pt>
    <dgm:pt modelId="{47C72F9B-371C-4662-BC83-BB05C36F1405}" type="parTrans" cxnId="{FD15123D-1C4D-4804-93B8-9809C8596F62}">
      <dgm:prSet/>
      <dgm:spPr/>
      <dgm:t>
        <a:bodyPr/>
        <a:lstStyle/>
        <a:p>
          <a:pPr algn="ctr"/>
          <a:endParaRPr lang="es-EC" sz="2800"/>
        </a:p>
      </dgm:t>
    </dgm:pt>
    <dgm:pt modelId="{2DD6D0B5-BBB2-4638-8848-9AB4A53CB60D}" type="sibTrans" cxnId="{FD15123D-1C4D-4804-93B8-9809C8596F62}">
      <dgm:prSet/>
      <dgm:spPr/>
      <dgm:t>
        <a:bodyPr/>
        <a:lstStyle/>
        <a:p>
          <a:pPr algn="ctr"/>
          <a:endParaRPr lang="es-EC" sz="2800"/>
        </a:p>
      </dgm:t>
    </dgm:pt>
    <dgm:pt modelId="{F040EBA0-F233-4E39-90BB-27116F596316}">
      <dgm:prSet custT="1"/>
      <dgm:spPr/>
      <dgm:t>
        <a:bodyPr/>
        <a:lstStyle/>
        <a:p>
          <a:pPr algn="ctr"/>
          <a:endParaRPr lang="es-EC" sz="2000" dirty="0"/>
        </a:p>
      </dgm:t>
    </dgm:pt>
    <dgm:pt modelId="{098A57AA-DDE0-4210-9006-5FD7F393021F}" type="parTrans" cxnId="{528D7A50-ADB5-426A-851D-F5C047F47D21}">
      <dgm:prSet/>
      <dgm:spPr/>
      <dgm:t>
        <a:bodyPr/>
        <a:lstStyle/>
        <a:p>
          <a:pPr algn="ctr"/>
          <a:endParaRPr lang="es-EC" sz="2800"/>
        </a:p>
      </dgm:t>
    </dgm:pt>
    <dgm:pt modelId="{A430AE16-3670-46BE-BA28-00BD6589A7AB}" type="sibTrans" cxnId="{528D7A50-ADB5-426A-851D-F5C047F47D21}">
      <dgm:prSet/>
      <dgm:spPr/>
      <dgm:t>
        <a:bodyPr/>
        <a:lstStyle/>
        <a:p>
          <a:pPr algn="ctr"/>
          <a:endParaRPr lang="es-EC" sz="2800"/>
        </a:p>
      </dgm:t>
    </dgm:pt>
    <dgm:pt modelId="{DF85BE86-D787-4A3F-AC5E-9E736B3C7E9A}" type="pres">
      <dgm:prSet presAssocID="{C2D5AC41-6493-44A7-B51E-40171104C7C6}" presName="Name0" presStyleCnt="0">
        <dgm:presLayoutVars>
          <dgm:chMax/>
          <dgm:chPref/>
          <dgm:dir/>
        </dgm:presLayoutVars>
      </dgm:prSet>
      <dgm:spPr/>
      <dgm:t>
        <a:bodyPr/>
        <a:lstStyle/>
        <a:p>
          <a:endParaRPr lang="es-EC"/>
        </a:p>
      </dgm:t>
    </dgm:pt>
    <dgm:pt modelId="{C3A1E3C0-5271-4F55-B174-A85D66A8755D}" type="pres">
      <dgm:prSet presAssocID="{BE83F7A3-82CB-4379-827F-DA2C0048FA2B}" presName="parenttextcomposite" presStyleCnt="0"/>
      <dgm:spPr/>
    </dgm:pt>
    <dgm:pt modelId="{EB3E4B14-5626-48CC-AB9A-830651927903}" type="pres">
      <dgm:prSet presAssocID="{BE83F7A3-82CB-4379-827F-DA2C0048FA2B}" presName="parenttext" presStyleLbl="revTx" presStyleIdx="0" presStyleCnt="4">
        <dgm:presLayoutVars>
          <dgm:chMax/>
          <dgm:chPref val="2"/>
          <dgm:bulletEnabled val="1"/>
        </dgm:presLayoutVars>
      </dgm:prSet>
      <dgm:spPr/>
      <dgm:t>
        <a:bodyPr/>
        <a:lstStyle/>
        <a:p>
          <a:endParaRPr lang="es-EC"/>
        </a:p>
      </dgm:t>
    </dgm:pt>
    <dgm:pt modelId="{D1D29315-DE74-4BCD-AD0D-1182122A9B1A}" type="pres">
      <dgm:prSet presAssocID="{BE83F7A3-82CB-4379-827F-DA2C0048FA2B}" presName="composite" presStyleCnt="0"/>
      <dgm:spPr/>
    </dgm:pt>
    <dgm:pt modelId="{3BF3269D-2E9F-4362-8A51-5A2A372D43AC}" type="pres">
      <dgm:prSet presAssocID="{BE83F7A3-82CB-4379-827F-DA2C0048FA2B}" presName="chevron1" presStyleLbl="alignNode1" presStyleIdx="0" presStyleCnt="28"/>
      <dgm:spPr/>
    </dgm:pt>
    <dgm:pt modelId="{28EB38B5-9AA4-45AF-82FA-E21C31FCE860}" type="pres">
      <dgm:prSet presAssocID="{BE83F7A3-82CB-4379-827F-DA2C0048FA2B}" presName="chevron2" presStyleLbl="alignNode1" presStyleIdx="1" presStyleCnt="28"/>
      <dgm:spPr/>
    </dgm:pt>
    <dgm:pt modelId="{483389C1-4AFE-4895-B2D4-A5F407F7FD14}" type="pres">
      <dgm:prSet presAssocID="{BE83F7A3-82CB-4379-827F-DA2C0048FA2B}" presName="chevron3" presStyleLbl="alignNode1" presStyleIdx="2" presStyleCnt="28"/>
      <dgm:spPr/>
    </dgm:pt>
    <dgm:pt modelId="{52663FFB-776B-4E03-820B-2151F228EE8B}" type="pres">
      <dgm:prSet presAssocID="{BE83F7A3-82CB-4379-827F-DA2C0048FA2B}" presName="chevron4" presStyleLbl="alignNode1" presStyleIdx="3" presStyleCnt="28"/>
      <dgm:spPr/>
    </dgm:pt>
    <dgm:pt modelId="{14DF5B65-ABA7-443C-BDE1-68BC100263FF}" type="pres">
      <dgm:prSet presAssocID="{BE83F7A3-82CB-4379-827F-DA2C0048FA2B}" presName="chevron5" presStyleLbl="alignNode1" presStyleIdx="4" presStyleCnt="28"/>
      <dgm:spPr/>
    </dgm:pt>
    <dgm:pt modelId="{547C2E9A-BA06-4755-ACCB-B34D4F3E4079}" type="pres">
      <dgm:prSet presAssocID="{BE83F7A3-82CB-4379-827F-DA2C0048FA2B}" presName="chevron6" presStyleLbl="alignNode1" presStyleIdx="5" presStyleCnt="28"/>
      <dgm:spPr/>
    </dgm:pt>
    <dgm:pt modelId="{A6F55DFD-CED3-4A34-9CEC-81C8EA6B95D8}" type="pres">
      <dgm:prSet presAssocID="{BE83F7A3-82CB-4379-827F-DA2C0048FA2B}" presName="chevron7" presStyleLbl="alignNode1" presStyleIdx="6" presStyleCnt="28"/>
      <dgm:spPr/>
    </dgm:pt>
    <dgm:pt modelId="{825E4580-85C4-46C7-AA09-4E0471354EA3}" type="pres">
      <dgm:prSet presAssocID="{BE83F7A3-82CB-4379-827F-DA2C0048FA2B}" presName="childtext" presStyleLbl="solidFgAcc1" presStyleIdx="0" presStyleCnt="4">
        <dgm:presLayoutVars>
          <dgm:chMax/>
          <dgm:chPref val="0"/>
          <dgm:bulletEnabled val="1"/>
        </dgm:presLayoutVars>
      </dgm:prSet>
      <dgm:spPr/>
      <dgm:t>
        <a:bodyPr/>
        <a:lstStyle/>
        <a:p>
          <a:endParaRPr lang="es-EC"/>
        </a:p>
      </dgm:t>
    </dgm:pt>
    <dgm:pt modelId="{FB311644-3227-4031-82B1-3E27294885C0}" type="pres">
      <dgm:prSet presAssocID="{C740B1B8-2EE0-4157-9768-BA4A003A2505}" presName="sibTrans" presStyleCnt="0"/>
      <dgm:spPr/>
    </dgm:pt>
    <dgm:pt modelId="{22E2233A-B470-43B0-8680-AD2F37F3DE75}" type="pres">
      <dgm:prSet presAssocID="{F6FAF620-F84E-466F-9400-9AFC6B7B9C70}" presName="parenttextcomposite" presStyleCnt="0"/>
      <dgm:spPr/>
    </dgm:pt>
    <dgm:pt modelId="{676891E4-DD49-46E8-AABB-52F345D265D8}" type="pres">
      <dgm:prSet presAssocID="{F6FAF620-F84E-466F-9400-9AFC6B7B9C70}" presName="parenttext" presStyleLbl="revTx" presStyleIdx="1" presStyleCnt="4">
        <dgm:presLayoutVars>
          <dgm:chMax/>
          <dgm:chPref val="2"/>
          <dgm:bulletEnabled val="1"/>
        </dgm:presLayoutVars>
      </dgm:prSet>
      <dgm:spPr/>
      <dgm:t>
        <a:bodyPr/>
        <a:lstStyle/>
        <a:p>
          <a:endParaRPr lang="es-EC"/>
        </a:p>
      </dgm:t>
    </dgm:pt>
    <dgm:pt modelId="{DEF80A62-0A8F-4F2F-8BAE-204CBFAF39D3}" type="pres">
      <dgm:prSet presAssocID="{F6FAF620-F84E-466F-9400-9AFC6B7B9C70}" presName="composite" presStyleCnt="0"/>
      <dgm:spPr/>
    </dgm:pt>
    <dgm:pt modelId="{804C0C90-1D62-424C-9DB0-6C5478C5AAC9}" type="pres">
      <dgm:prSet presAssocID="{F6FAF620-F84E-466F-9400-9AFC6B7B9C70}" presName="chevron1" presStyleLbl="alignNode1" presStyleIdx="7" presStyleCnt="28"/>
      <dgm:spPr/>
    </dgm:pt>
    <dgm:pt modelId="{B8E19372-3875-41E5-943A-AB83B656DD6F}" type="pres">
      <dgm:prSet presAssocID="{F6FAF620-F84E-466F-9400-9AFC6B7B9C70}" presName="chevron2" presStyleLbl="alignNode1" presStyleIdx="8" presStyleCnt="28"/>
      <dgm:spPr/>
    </dgm:pt>
    <dgm:pt modelId="{D5601471-7955-4824-B128-966429FCE35A}" type="pres">
      <dgm:prSet presAssocID="{F6FAF620-F84E-466F-9400-9AFC6B7B9C70}" presName="chevron3" presStyleLbl="alignNode1" presStyleIdx="9" presStyleCnt="28"/>
      <dgm:spPr/>
    </dgm:pt>
    <dgm:pt modelId="{14837812-C658-4B01-88EC-F552D1C2C000}" type="pres">
      <dgm:prSet presAssocID="{F6FAF620-F84E-466F-9400-9AFC6B7B9C70}" presName="chevron4" presStyleLbl="alignNode1" presStyleIdx="10" presStyleCnt="28"/>
      <dgm:spPr/>
    </dgm:pt>
    <dgm:pt modelId="{FC5334E3-0A71-4315-A124-77E0327D8D9D}" type="pres">
      <dgm:prSet presAssocID="{F6FAF620-F84E-466F-9400-9AFC6B7B9C70}" presName="chevron5" presStyleLbl="alignNode1" presStyleIdx="11" presStyleCnt="28"/>
      <dgm:spPr/>
    </dgm:pt>
    <dgm:pt modelId="{BE2CC745-4A65-4C73-A3AB-979419A78358}" type="pres">
      <dgm:prSet presAssocID="{F6FAF620-F84E-466F-9400-9AFC6B7B9C70}" presName="chevron6" presStyleLbl="alignNode1" presStyleIdx="12" presStyleCnt="28"/>
      <dgm:spPr/>
    </dgm:pt>
    <dgm:pt modelId="{E67CC8F0-8DFD-4A12-B3DC-99E50F6C50F2}" type="pres">
      <dgm:prSet presAssocID="{F6FAF620-F84E-466F-9400-9AFC6B7B9C70}" presName="chevron7" presStyleLbl="alignNode1" presStyleIdx="13" presStyleCnt="28"/>
      <dgm:spPr/>
    </dgm:pt>
    <dgm:pt modelId="{6B552658-5CED-40A4-99B7-4A8555E80549}" type="pres">
      <dgm:prSet presAssocID="{F6FAF620-F84E-466F-9400-9AFC6B7B9C70}" presName="childtext" presStyleLbl="solidFgAcc1" presStyleIdx="1" presStyleCnt="4">
        <dgm:presLayoutVars>
          <dgm:chMax/>
          <dgm:chPref val="0"/>
          <dgm:bulletEnabled val="1"/>
        </dgm:presLayoutVars>
      </dgm:prSet>
      <dgm:spPr/>
      <dgm:t>
        <a:bodyPr/>
        <a:lstStyle/>
        <a:p>
          <a:endParaRPr lang="es-EC"/>
        </a:p>
      </dgm:t>
    </dgm:pt>
    <dgm:pt modelId="{63698696-7194-48DC-ABD4-18BA986A578B}" type="pres">
      <dgm:prSet presAssocID="{55962C00-FBD8-4F59-B555-9C18FEF12FDB}" presName="sibTrans" presStyleCnt="0"/>
      <dgm:spPr/>
    </dgm:pt>
    <dgm:pt modelId="{84BEE5A2-4426-4CFF-A61D-13D4C6E10741}" type="pres">
      <dgm:prSet presAssocID="{A04F35EB-558C-4F4A-856C-82461549C345}" presName="parenttextcomposite" presStyleCnt="0"/>
      <dgm:spPr/>
    </dgm:pt>
    <dgm:pt modelId="{9182A011-2B37-4F15-A91A-371839BCB571}" type="pres">
      <dgm:prSet presAssocID="{A04F35EB-558C-4F4A-856C-82461549C345}" presName="parenttext" presStyleLbl="revTx" presStyleIdx="2" presStyleCnt="4">
        <dgm:presLayoutVars>
          <dgm:chMax/>
          <dgm:chPref val="2"/>
          <dgm:bulletEnabled val="1"/>
        </dgm:presLayoutVars>
      </dgm:prSet>
      <dgm:spPr/>
      <dgm:t>
        <a:bodyPr/>
        <a:lstStyle/>
        <a:p>
          <a:endParaRPr lang="es-EC"/>
        </a:p>
      </dgm:t>
    </dgm:pt>
    <dgm:pt modelId="{4BA49A12-F1D6-4009-AA3E-58647BA76CC8}" type="pres">
      <dgm:prSet presAssocID="{A04F35EB-558C-4F4A-856C-82461549C345}" presName="composite" presStyleCnt="0"/>
      <dgm:spPr/>
    </dgm:pt>
    <dgm:pt modelId="{ADB0AC17-8801-4513-9951-7A9330C5597D}" type="pres">
      <dgm:prSet presAssocID="{A04F35EB-558C-4F4A-856C-82461549C345}" presName="chevron1" presStyleLbl="alignNode1" presStyleIdx="14" presStyleCnt="28"/>
      <dgm:spPr/>
    </dgm:pt>
    <dgm:pt modelId="{674684F2-FA33-406C-9F98-AAA9846FADAD}" type="pres">
      <dgm:prSet presAssocID="{A04F35EB-558C-4F4A-856C-82461549C345}" presName="chevron2" presStyleLbl="alignNode1" presStyleIdx="15" presStyleCnt="28"/>
      <dgm:spPr/>
    </dgm:pt>
    <dgm:pt modelId="{ABC928D7-E550-4A50-A8C8-421737188768}" type="pres">
      <dgm:prSet presAssocID="{A04F35EB-558C-4F4A-856C-82461549C345}" presName="chevron3" presStyleLbl="alignNode1" presStyleIdx="16" presStyleCnt="28"/>
      <dgm:spPr/>
    </dgm:pt>
    <dgm:pt modelId="{C646D428-5582-413D-BF21-A317EC16C1EC}" type="pres">
      <dgm:prSet presAssocID="{A04F35EB-558C-4F4A-856C-82461549C345}" presName="chevron4" presStyleLbl="alignNode1" presStyleIdx="17" presStyleCnt="28"/>
      <dgm:spPr/>
    </dgm:pt>
    <dgm:pt modelId="{E4E464E2-BD1C-45AE-BC36-9F58F7547FD9}" type="pres">
      <dgm:prSet presAssocID="{A04F35EB-558C-4F4A-856C-82461549C345}" presName="chevron5" presStyleLbl="alignNode1" presStyleIdx="18" presStyleCnt="28"/>
      <dgm:spPr/>
    </dgm:pt>
    <dgm:pt modelId="{D5078D74-666B-4C93-915A-06E08F63581F}" type="pres">
      <dgm:prSet presAssocID="{A04F35EB-558C-4F4A-856C-82461549C345}" presName="chevron6" presStyleLbl="alignNode1" presStyleIdx="19" presStyleCnt="28"/>
      <dgm:spPr/>
    </dgm:pt>
    <dgm:pt modelId="{436FA5F0-E9ED-41E1-93D5-16B955D397DC}" type="pres">
      <dgm:prSet presAssocID="{A04F35EB-558C-4F4A-856C-82461549C345}" presName="chevron7" presStyleLbl="alignNode1" presStyleIdx="20" presStyleCnt="28"/>
      <dgm:spPr/>
    </dgm:pt>
    <dgm:pt modelId="{A707FB65-EE44-4C11-9947-739B677B64C7}" type="pres">
      <dgm:prSet presAssocID="{A04F35EB-558C-4F4A-856C-82461549C345}" presName="childtext" presStyleLbl="solidFgAcc1" presStyleIdx="2" presStyleCnt="4">
        <dgm:presLayoutVars>
          <dgm:chMax/>
          <dgm:chPref val="0"/>
          <dgm:bulletEnabled val="1"/>
        </dgm:presLayoutVars>
      </dgm:prSet>
      <dgm:spPr/>
      <dgm:t>
        <a:bodyPr/>
        <a:lstStyle/>
        <a:p>
          <a:endParaRPr lang="es-EC"/>
        </a:p>
      </dgm:t>
    </dgm:pt>
    <dgm:pt modelId="{A6A3FC70-6CEF-4729-8A6C-210A572289B1}" type="pres">
      <dgm:prSet presAssocID="{2DD6D0B5-BBB2-4638-8848-9AB4A53CB60D}" presName="sibTrans" presStyleCnt="0"/>
      <dgm:spPr/>
    </dgm:pt>
    <dgm:pt modelId="{56DC40A1-8F13-40BA-960F-58CCA343669E}" type="pres">
      <dgm:prSet presAssocID="{F040EBA0-F233-4E39-90BB-27116F596316}" presName="parenttextcomposite" presStyleCnt="0"/>
      <dgm:spPr/>
    </dgm:pt>
    <dgm:pt modelId="{14346865-D831-4D23-9977-087A4542E5AA}" type="pres">
      <dgm:prSet presAssocID="{F040EBA0-F233-4E39-90BB-27116F596316}" presName="parenttext" presStyleLbl="revTx" presStyleIdx="3" presStyleCnt="4">
        <dgm:presLayoutVars>
          <dgm:chMax/>
          <dgm:chPref val="2"/>
          <dgm:bulletEnabled val="1"/>
        </dgm:presLayoutVars>
      </dgm:prSet>
      <dgm:spPr/>
      <dgm:t>
        <a:bodyPr/>
        <a:lstStyle/>
        <a:p>
          <a:endParaRPr lang="es-EC"/>
        </a:p>
      </dgm:t>
    </dgm:pt>
    <dgm:pt modelId="{F473D7DD-567F-43EE-9E35-EC553FED5EBF}" type="pres">
      <dgm:prSet presAssocID="{F040EBA0-F233-4E39-90BB-27116F596316}" presName="composite" presStyleCnt="0"/>
      <dgm:spPr/>
    </dgm:pt>
    <dgm:pt modelId="{A45A32EF-E0EB-42A8-8633-098E833E107E}" type="pres">
      <dgm:prSet presAssocID="{F040EBA0-F233-4E39-90BB-27116F596316}" presName="chevron1" presStyleLbl="alignNode1" presStyleIdx="21" presStyleCnt="28"/>
      <dgm:spPr/>
    </dgm:pt>
    <dgm:pt modelId="{7FC89372-BBFB-4BCD-8811-66176B357089}" type="pres">
      <dgm:prSet presAssocID="{F040EBA0-F233-4E39-90BB-27116F596316}" presName="chevron2" presStyleLbl="alignNode1" presStyleIdx="22" presStyleCnt="28"/>
      <dgm:spPr/>
    </dgm:pt>
    <dgm:pt modelId="{749CEDAA-A742-418B-BDDE-EB49012C1FF7}" type="pres">
      <dgm:prSet presAssocID="{F040EBA0-F233-4E39-90BB-27116F596316}" presName="chevron3" presStyleLbl="alignNode1" presStyleIdx="23" presStyleCnt="28"/>
      <dgm:spPr/>
    </dgm:pt>
    <dgm:pt modelId="{4EF4D253-A614-4C12-B60F-8DF81C7D8A54}" type="pres">
      <dgm:prSet presAssocID="{F040EBA0-F233-4E39-90BB-27116F596316}" presName="chevron4" presStyleLbl="alignNode1" presStyleIdx="24" presStyleCnt="28"/>
      <dgm:spPr/>
    </dgm:pt>
    <dgm:pt modelId="{CC701567-3C25-40BF-BC1E-878BF0D42B86}" type="pres">
      <dgm:prSet presAssocID="{F040EBA0-F233-4E39-90BB-27116F596316}" presName="chevron5" presStyleLbl="alignNode1" presStyleIdx="25" presStyleCnt="28"/>
      <dgm:spPr/>
    </dgm:pt>
    <dgm:pt modelId="{5BA177B9-74E2-45B7-B614-9215DE80C4C4}" type="pres">
      <dgm:prSet presAssocID="{F040EBA0-F233-4E39-90BB-27116F596316}" presName="chevron6" presStyleLbl="alignNode1" presStyleIdx="26" presStyleCnt="28"/>
      <dgm:spPr/>
    </dgm:pt>
    <dgm:pt modelId="{73D00140-D940-41B8-94EC-FB44C682B07C}" type="pres">
      <dgm:prSet presAssocID="{F040EBA0-F233-4E39-90BB-27116F596316}" presName="chevron7" presStyleLbl="alignNode1" presStyleIdx="27" presStyleCnt="28"/>
      <dgm:spPr/>
    </dgm:pt>
    <dgm:pt modelId="{68837BF4-4B0A-4545-9BBB-A643026A5D05}" type="pres">
      <dgm:prSet presAssocID="{F040EBA0-F233-4E39-90BB-27116F596316}" presName="childtext" presStyleLbl="solidFgAcc1" presStyleIdx="3" presStyleCnt="4">
        <dgm:presLayoutVars>
          <dgm:chMax/>
          <dgm:chPref val="0"/>
          <dgm:bulletEnabled val="1"/>
        </dgm:presLayoutVars>
      </dgm:prSet>
      <dgm:spPr/>
      <dgm:t>
        <a:bodyPr/>
        <a:lstStyle/>
        <a:p>
          <a:endParaRPr lang="es-EC"/>
        </a:p>
      </dgm:t>
    </dgm:pt>
  </dgm:ptLst>
  <dgm:cxnLst>
    <dgm:cxn modelId="{528D7A50-ADB5-426A-851D-F5C047F47D21}" srcId="{C2D5AC41-6493-44A7-B51E-40171104C7C6}" destId="{F040EBA0-F233-4E39-90BB-27116F596316}" srcOrd="3" destOrd="0" parTransId="{098A57AA-DDE0-4210-9006-5FD7F393021F}" sibTransId="{A430AE16-3670-46BE-BA28-00BD6589A7AB}"/>
    <dgm:cxn modelId="{3E13D48F-E8BA-4CC9-A528-F69D63663D5A}" srcId="{C2D5AC41-6493-44A7-B51E-40171104C7C6}" destId="{BE83F7A3-82CB-4379-827F-DA2C0048FA2B}" srcOrd="0" destOrd="0" parTransId="{0349B0CE-56B6-4751-ABFB-4B76AF843D5B}" sibTransId="{C740B1B8-2EE0-4157-9768-BA4A003A2505}"/>
    <dgm:cxn modelId="{56C6A543-1173-44DD-B48B-3C36495BB5F4}" srcId="{BE83F7A3-82CB-4379-827F-DA2C0048FA2B}" destId="{719F1FD5-1CC1-4D62-B892-C36CFD3B40C8}" srcOrd="0" destOrd="0" parTransId="{D78F3DF4-2E1B-4BF4-8929-81F38A01A616}" sibTransId="{BDC2D220-2D44-47A9-BD1E-BAD01677CB1E}"/>
    <dgm:cxn modelId="{B15350CF-DF82-4560-9A72-F22D2A2FB636}" srcId="{A04F35EB-558C-4F4A-856C-82461549C345}" destId="{C7CCA034-45D0-4206-B3D3-3D0923D3F305}" srcOrd="0" destOrd="0" parTransId="{446C11C4-8301-4F03-9ED8-2ED8AF7B0AE5}" sibTransId="{E5493C53-E4AB-404F-9901-0005924EEBA1}"/>
    <dgm:cxn modelId="{EA7AA436-4082-400A-B2F7-79660F5BF437}" type="presOf" srcId="{D84CDB35-5A4C-49C1-BF97-BC54EC898188}" destId="{68837BF4-4B0A-4545-9BBB-A643026A5D05}" srcOrd="0" destOrd="0" presId="urn:microsoft.com/office/officeart/2008/layout/VerticalAccentList"/>
    <dgm:cxn modelId="{44D04E0B-FE0E-4EB8-A2AC-A675DD7B4114}" type="presOf" srcId="{714FB4FF-DF0E-4016-B1E9-58E36B077053}" destId="{6B552658-5CED-40A4-99B7-4A8555E80549}" srcOrd="0" destOrd="0" presId="urn:microsoft.com/office/officeart/2008/layout/VerticalAccentList"/>
    <dgm:cxn modelId="{E9567FEE-B062-4A0F-B37C-6EF047B49BAF}" type="presOf" srcId="{F040EBA0-F233-4E39-90BB-27116F596316}" destId="{14346865-D831-4D23-9977-087A4542E5AA}" srcOrd="0" destOrd="0" presId="urn:microsoft.com/office/officeart/2008/layout/VerticalAccentList"/>
    <dgm:cxn modelId="{29B8842B-09E0-4368-ACA5-29D19C4C5828}" type="presOf" srcId="{719F1FD5-1CC1-4D62-B892-C36CFD3B40C8}" destId="{825E4580-85C4-46C7-AA09-4E0471354EA3}" srcOrd="0" destOrd="0" presId="urn:microsoft.com/office/officeart/2008/layout/VerticalAccentList"/>
    <dgm:cxn modelId="{A66FC526-57AD-490E-90CF-1698BE7E76B4}" type="presOf" srcId="{C2D5AC41-6493-44A7-B51E-40171104C7C6}" destId="{DF85BE86-D787-4A3F-AC5E-9E736B3C7E9A}" srcOrd="0" destOrd="0" presId="urn:microsoft.com/office/officeart/2008/layout/VerticalAccentList"/>
    <dgm:cxn modelId="{67B0E7CC-5C70-42E7-8F77-BBA4F4A99E34}" type="presOf" srcId="{A04F35EB-558C-4F4A-856C-82461549C345}" destId="{9182A011-2B37-4F15-A91A-371839BCB571}" srcOrd="0" destOrd="0" presId="urn:microsoft.com/office/officeart/2008/layout/VerticalAccentList"/>
    <dgm:cxn modelId="{0449F595-79F6-4682-8E41-85374A4AD9F9}" type="presOf" srcId="{C7CCA034-45D0-4206-B3D3-3D0923D3F305}" destId="{A707FB65-EE44-4C11-9947-739B677B64C7}" srcOrd="0" destOrd="0" presId="urn:microsoft.com/office/officeart/2008/layout/VerticalAccentList"/>
    <dgm:cxn modelId="{B1040EE7-879E-4F88-9BF2-0C002130B862}" type="presOf" srcId="{BE83F7A3-82CB-4379-827F-DA2C0048FA2B}" destId="{EB3E4B14-5626-48CC-AB9A-830651927903}" srcOrd="0" destOrd="0" presId="urn:microsoft.com/office/officeart/2008/layout/VerticalAccentList"/>
    <dgm:cxn modelId="{805EDE08-32E2-478E-896A-167728417F99}" srcId="{C2D5AC41-6493-44A7-B51E-40171104C7C6}" destId="{F6FAF620-F84E-466F-9400-9AFC6B7B9C70}" srcOrd="1" destOrd="0" parTransId="{584B0F7C-DAD0-415C-B785-D8E4B21B81D7}" sibTransId="{55962C00-FBD8-4F59-B555-9C18FEF12FDB}"/>
    <dgm:cxn modelId="{326D052C-186D-4065-83E2-035CF36A386F}" srcId="{F6FAF620-F84E-466F-9400-9AFC6B7B9C70}" destId="{714FB4FF-DF0E-4016-B1E9-58E36B077053}" srcOrd="0" destOrd="0" parTransId="{2263298D-C78C-48FA-9706-75D2C54E6EFB}" sibTransId="{87C7D678-0941-4E88-8AD0-23660E29F7D6}"/>
    <dgm:cxn modelId="{BA41ED51-9123-4660-A8A9-EBFDB1FA199D}" type="presOf" srcId="{F6FAF620-F84E-466F-9400-9AFC6B7B9C70}" destId="{676891E4-DD49-46E8-AABB-52F345D265D8}" srcOrd="0" destOrd="0" presId="urn:microsoft.com/office/officeart/2008/layout/VerticalAccentList"/>
    <dgm:cxn modelId="{FD15123D-1C4D-4804-93B8-9809C8596F62}" srcId="{C2D5AC41-6493-44A7-B51E-40171104C7C6}" destId="{A04F35EB-558C-4F4A-856C-82461549C345}" srcOrd="2" destOrd="0" parTransId="{47C72F9B-371C-4662-BC83-BB05C36F1405}" sibTransId="{2DD6D0B5-BBB2-4638-8848-9AB4A53CB60D}"/>
    <dgm:cxn modelId="{F5D39BA6-EF4D-494A-B33D-1683769AC874}" srcId="{F040EBA0-F233-4E39-90BB-27116F596316}" destId="{D84CDB35-5A4C-49C1-BF97-BC54EC898188}" srcOrd="0" destOrd="0" parTransId="{74A19B77-3FDA-4275-A58F-33AF487603A6}" sibTransId="{A9F1DAFF-4EE6-46F5-ACA0-5BFFB19BCD91}"/>
    <dgm:cxn modelId="{0E0CED4D-8A62-4AC9-826E-8E3E13D58F76}" type="presParOf" srcId="{DF85BE86-D787-4A3F-AC5E-9E736B3C7E9A}" destId="{C3A1E3C0-5271-4F55-B174-A85D66A8755D}" srcOrd="0" destOrd="0" presId="urn:microsoft.com/office/officeart/2008/layout/VerticalAccentList"/>
    <dgm:cxn modelId="{CE1E781D-5B31-4546-8C7E-E74816099EC7}" type="presParOf" srcId="{C3A1E3C0-5271-4F55-B174-A85D66A8755D}" destId="{EB3E4B14-5626-48CC-AB9A-830651927903}" srcOrd="0" destOrd="0" presId="urn:microsoft.com/office/officeart/2008/layout/VerticalAccentList"/>
    <dgm:cxn modelId="{ECCF75FB-24E9-4E72-943C-DD4B3CB73B5B}" type="presParOf" srcId="{DF85BE86-D787-4A3F-AC5E-9E736B3C7E9A}" destId="{D1D29315-DE74-4BCD-AD0D-1182122A9B1A}" srcOrd="1" destOrd="0" presId="urn:microsoft.com/office/officeart/2008/layout/VerticalAccentList"/>
    <dgm:cxn modelId="{F5341C07-78BA-4D3A-A60B-84C34A7C71BB}" type="presParOf" srcId="{D1D29315-DE74-4BCD-AD0D-1182122A9B1A}" destId="{3BF3269D-2E9F-4362-8A51-5A2A372D43AC}" srcOrd="0" destOrd="0" presId="urn:microsoft.com/office/officeart/2008/layout/VerticalAccentList"/>
    <dgm:cxn modelId="{32B5A5E4-D906-411A-8B56-861BE6DFFFC8}" type="presParOf" srcId="{D1D29315-DE74-4BCD-AD0D-1182122A9B1A}" destId="{28EB38B5-9AA4-45AF-82FA-E21C31FCE860}" srcOrd="1" destOrd="0" presId="urn:microsoft.com/office/officeart/2008/layout/VerticalAccentList"/>
    <dgm:cxn modelId="{B43694D4-FC35-4A4C-B8EC-8C7E8EBEDEA3}" type="presParOf" srcId="{D1D29315-DE74-4BCD-AD0D-1182122A9B1A}" destId="{483389C1-4AFE-4895-B2D4-A5F407F7FD14}" srcOrd="2" destOrd="0" presId="urn:microsoft.com/office/officeart/2008/layout/VerticalAccentList"/>
    <dgm:cxn modelId="{6ACA18F4-8929-4C7C-A9F9-022773C609D1}" type="presParOf" srcId="{D1D29315-DE74-4BCD-AD0D-1182122A9B1A}" destId="{52663FFB-776B-4E03-820B-2151F228EE8B}" srcOrd="3" destOrd="0" presId="urn:microsoft.com/office/officeart/2008/layout/VerticalAccentList"/>
    <dgm:cxn modelId="{4D5619FC-B7C7-41AA-8D3B-22F0A0B7322F}" type="presParOf" srcId="{D1D29315-DE74-4BCD-AD0D-1182122A9B1A}" destId="{14DF5B65-ABA7-443C-BDE1-68BC100263FF}" srcOrd="4" destOrd="0" presId="urn:microsoft.com/office/officeart/2008/layout/VerticalAccentList"/>
    <dgm:cxn modelId="{E3D343B5-0F60-4747-9253-D2AE36C67BDF}" type="presParOf" srcId="{D1D29315-DE74-4BCD-AD0D-1182122A9B1A}" destId="{547C2E9A-BA06-4755-ACCB-B34D4F3E4079}" srcOrd="5" destOrd="0" presId="urn:microsoft.com/office/officeart/2008/layout/VerticalAccentList"/>
    <dgm:cxn modelId="{156D71AB-171C-490F-8867-433FB2D465ED}" type="presParOf" srcId="{D1D29315-DE74-4BCD-AD0D-1182122A9B1A}" destId="{A6F55DFD-CED3-4A34-9CEC-81C8EA6B95D8}" srcOrd="6" destOrd="0" presId="urn:microsoft.com/office/officeart/2008/layout/VerticalAccentList"/>
    <dgm:cxn modelId="{45D4EFFE-EB6D-4D21-9DD7-DC847770BE94}" type="presParOf" srcId="{D1D29315-DE74-4BCD-AD0D-1182122A9B1A}" destId="{825E4580-85C4-46C7-AA09-4E0471354EA3}" srcOrd="7" destOrd="0" presId="urn:microsoft.com/office/officeart/2008/layout/VerticalAccentList"/>
    <dgm:cxn modelId="{A368367F-D3FE-42E7-83B5-EFDD63680AE5}" type="presParOf" srcId="{DF85BE86-D787-4A3F-AC5E-9E736B3C7E9A}" destId="{FB311644-3227-4031-82B1-3E27294885C0}" srcOrd="2" destOrd="0" presId="urn:microsoft.com/office/officeart/2008/layout/VerticalAccentList"/>
    <dgm:cxn modelId="{169CD467-3E11-4DB7-879F-45A4471E2BE9}" type="presParOf" srcId="{DF85BE86-D787-4A3F-AC5E-9E736B3C7E9A}" destId="{22E2233A-B470-43B0-8680-AD2F37F3DE75}" srcOrd="3" destOrd="0" presId="urn:microsoft.com/office/officeart/2008/layout/VerticalAccentList"/>
    <dgm:cxn modelId="{DBB72112-4ECA-4622-80F9-128A220A2738}" type="presParOf" srcId="{22E2233A-B470-43B0-8680-AD2F37F3DE75}" destId="{676891E4-DD49-46E8-AABB-52F345D265D8}" srcOrd="0" destOrd="0" presId="urn:microsoft.com/office/officeart/2008/layout/VerticalAccentList"/>
    <dgm:cxn modelId="{145178CF-9BB6-46F9-A16F-163FDEA9CC55}" type="presParOf" srcId="{DF85BE86-D787-4A3F-AC5E-9E736B3C7E9A}" destId="{DEF80A62-0A8F-4F2F-8BAE-204CBFAF39D3}" srcOrd="4" destOrd="0" presId="urn:microsoft.com/office/officeart/2008/layout/VerticalAccentList"/>
    <dgm:cxn modelId="{2C7BDA17-5B18-4628-9BA1-BBCE26486450}" type="presParOf" srcId="{DEF80A62-0A8F-4F2F-8BAE-204CBFAF39D3}" destId="{804C0C90-1D62-424C-9DB0-6C5478C5AAC9}" srcOrd="0" destOrd="0" presId="urn:microsoft.com/office/officeart/2008/layout/VerticalAccentList"/>
    <dgm:cxn modelId="{8C189D0E-9D13-48B6-B3A9-21224B886011}" type="presParOf" srcId="{DEF80A62-0A8F-4F2F-8BAE-204CBFAF39D3}" destId="{B8E19372-3875-41E5-943A-AB83B656DD6F}" srcOrd="1" destOrd="0" presId="urn:microsoft.com/office/officeart/2008/layout/VerticalAccentList"/>
    <dgm:cxn modelId="{8542A97A-C8BC-4586-BABD-AAE3C19E60B1}" type="presParOf" srcId="{DEF80A62-0A8F-4F2F-8BAE-204CBFAF39D3}" destId="{D5601471-7955-4824-B128-966429FCE35A}" srcOrd="2" destOrd="0" presId="urn:microsoft.com/office/officeart/2008/layout/VerticalAccentList"/>
    <dgm:cxn modelId="{147D38B4-0A5E-43B1-AEB8-0EE7C1FE5357}" type="presParOf" srcId="{DEF80A62-0A8F-4F2F-8BAE-204CBFAF39D3}" destId="{14837812-C658-4B01-88EC-F552D1C2C000}" srcOrd="3" destOrd="0" presId="urn:microsoft.com/office/officeart/2008/layout/VerticalAccentList"/>
    <dgm:cxn modelId="{FA5ED5C0-BE4A-42A6-86FD-A768AA4DEE68}" type="presParOf" srcId="{DEF80A62-0A8F-4F2F-8BAE-204CBFAF39D3}" destId="{FC5334E3-0A71-4315-A124-77E0327D8D9D}" srcOrd="4" destOrd="0" presId="urn:microsoft.com/office/officeart/2008/layout/VerticalAccentList"/>
    <dgm:cxn modelId="{59456FC2-B56C-4662-9247-8D5B9A324401}" type="presParOf" srcId="{DEF80A62-0A8F-4F2F-8BAE-204CBFAF39D3}" destId="{BE2CC745-4A65-4C73-A3AB-979419A78358}" srcOrd="5" destOrd="0" presId="urn:microsoft.com/office/officeart/2008/layout/VerticalAccentList"/>
    <dgm:cxn modelId="{A33A5696-37AF-4DCC-8CC2-843C7C28F0D2}" type="presParOf" srcId="{DEF80A62-0A8F-4F2F-8BAE-204CBFAF39D3}" destId="{E67CC8F0-8DFD-4A12-B3DC-99E50F6C50F2}" srcOrd="6" destOrd="0" presId="urn:microsoft.com/office/officeart/2008/layout/VerticalAccentList"/>
    <dgm:cxn modelId="{8F35F13E-B071-4A3A-8E3D-B80C78662C39}" type="presParOf" srcId="{DEF80A62-0A8F-4F2F-8BAE-204CBFAF39D3}" destId="{6B552658-5CED-40A4-99B7-4A8555E80549}" srcOrd="7" destOrd="0" presId="urn:microsoft.com/office/officeart/2008/layout/VerticalAccentList"/>
    <dgm:cxn modelId="{25FFC716-8C86-4299-B2D9-048EBFE123E2}" type="presParOf" srcId="{DF85BE86-D787-4A3F-AC5E-9E736B3C7E9A}" destId="{63698696-7194-48DC-ABD4-18BA986A578B}" srcOrd="5" destOrd="0" presId="urn:microsoft.com/office/officeart/2008/layout/VerticalAccentList"/>
    <dgm:cxn modelId="{F356ABB6-1348-441F-988E-31DF1AC991DA}" type="presParOf" srcId="{DF85BE86-D787-4A3F-AC5E-9E736B3C7E9A}" destId="{84BEE5A2-4426-4CFF-A61D-13D4C6E10741}" srcOrd="6" destOrd="0" presId="urn:microsoft.com/office/officeart/2008/layout/VerticalAccentList"/>
    <dgm:cxn modelId="{CE8A3D81-1F0C-41F2-BC62-B4054C43650A}" type="presParOf" srcId="{84BEE5A2-4426-4CFF-A61D-13D4C6E10741}" destId="{9182A011-2B37-4F15-A91A-371839BCB571}" srcOrd="0" destOrd="0" presId="urn:microsoft.com/office/officeart/2008/layout/VerticalAccentList"/>
    <dgm:cxn modelId="{6D86BD95-300A-455C-A0D5-C952A4F1468B}" type="presParOf" srcId="{DF85BE86-D787-4A3F-AC5E-9E736B3C7E9A}" destId="{4BA49A12-F1D6-4009-AA3E-58647BA76CC8}" srcOrd="7" destOrd="0" presId="urn:microsoft.com/office/officeart/2008/layout/VerticalAccentList"/>
    <dgm:cxn modelId="{8A288692-2EE6-4215-877D-B3DB381F749F}" type="presParOf" srcId="{4BA49A12-F1D6-4009-AA3E-58647BA76CC8}" destId="{ADB0AC17-8801-4513-9951-7A9330C5597D}" srcOrd="0" destOrd="0" presId="urn:microsoft.com/office/officeart/2008/layout/VerticalAccentList"/>
    <dgm:cxn modelId="{4335F7AA-62F0-49BC-A166-5944CEA76790}" type="presParOf" srcId="{4BA49A12-F1D6-4009-AA3E-58647BA76CC8}" destId="{674684F2-FA33-406C-9F98-AAA9846FADAD}" srcOrd="1" destOrd="0" presId="urn:microsoft.com/office/officeart/2008/layout/VerticalAccentList"/>
    <dgm:cxn modelId="{0006C414-8092-44BF-8AE7-02F76BBB49F1}" type="presParOf" srcId="{4BA49A12-F1D6-4009-AA3E-58647BA76CC8}" destId="{ABC928D7-E550-4A50-A8C8-421737188768}" srcOrd="2" destOrd="0" presId="urn:microsoft.com/office/officeart/2008/layout/VerticalAccentList"/>
    <dgm:cxn modelId="{60368742-F87B-4C35-B7C9-9E0EAD829DB3}" type="presParOf" srcId="{4BA49A12-F1D6-4009-AA3E-58647BA76CC8}" destId="{C646D428-5582-413D-BF21-A317EC16C1EC}" srcOrd="3" destOrd="0" presId="urn:microsoft.com/office/officeart/2008/layout/VerticalAccentList"/>
    <dgm:cxn modelId="{BEAEFDBB-412B-4AEF-B74E-E3437FAEAA66}" type="presParOf" srcId="{4BA49A12-F1D6-4009-AA3E-58647BA76CC8}" destId="{E4E464E2-BD1C-45AE-BC36-9F58F7547FD9}" srcOrd="4" destOrd="0" presId="urn:microsoft.com/office/officeart/2008/layout/VerticalAccentList"/>
    <dgm:cxn modelId="{1DBD6D66-6287-4F5D-8359-005E10002C2C}" type="presParOf" srcId="{4BA49A12-F1D6-4009-AA3E-58647BA76CC8}" destId="{D5078D74-666B-4C93-915A-06E08F63581F}" srcOrd="5" destOrd="0" presId="urn:microsoft.com/office/officeart/2008/layout/VerticalAccentList"/>
    <dgm:cxn modelId="{FCD1D82B-CD24-48D8-B295-7199F2D2C491}" type="presParOf" srcId="{4BA49A12-F1D6-4009-AA3E-58647BA76CC8}" destId="{436FA5F0-E9ED-41E1-93D5-16B955D397DC}" srcOrd="6" destOrd="0" presId="urn:microsoft.com/office/officeart/2008/layout/VerticalAccentList"/>
    <dgm:cxn modelId="{980B7DB1-8B04-4ED6-99CF-5E141A946C4C}" type="presParOf" srcId="{4BA49A12-F1D6-4009-AA3E-58647BA76CC8}" destId="{A707FB65-EE44-4C11-9947-739B677B64C7}" srcOrd="7" destOrd="0" presId="urn:microsoft.com/office/officeart/2008/layout/VerticalAccentList"/>
    <dgm:cxn modelId="{EB9BB073-D74B-4B2B-98BB-19026EAAEF27}" type="presParOf" srcId="{DF85BE86-D787-4A3F-AC5E-9E736B3C7E9A}" destId="{A6A3FC70-6CEF-4729-8A6C-210A572289B1}" srcOrd="8" destOrd="0" presId="urn:microsoft.com/office/officeart/2008/layout/VerticalAccentList"/>
    <dgm:cxn modelId="{59B5F798-6909-4C46-9A6C-EDA131F7E6CD}" type="presParOf" srcId="{DF85BE86-D787-4A3F-AC5E-9E736B3C7E9A}" destId="{56DC40A1-8F13-40BA-960F-58CCA343669E}" srcOrd="9" destOrd="0" presId="urn:microsoft.com/office/officeart/2008/layout/VerticalAccentList"/>
    <dgm:cxn modelId="{7A54504D-6C44-4BE7-B4D2-E9B73459D3E7}" type="presParOf" srcId="{56DC40A1-8F13-40BA-960F-58CCA343669E}" destId="{14346865-D831-4D23-9977-087A4542E5AA}" srcOrd="0" destOrd="0" presId="urn:microsoft.com/office/officeart/2008/layout/VerticalAccentList"/>
    <dgm:cxn modelId="{FD7BA20F-2B5A-438A-962D-824A7A19D2CF}" type="presParOf" srcId="{DF85BE86-D787-4A3F-AC5E-9E736B3C7E9A}" destId="{F473D7DD-567F-43EE-9E35-EC553FED5EBF}" srcOrd="10" destOrd="0" presId="urn:microsoft.com/office/officeart/2008/layout/VerticalAccentList"/>
    <dgm:cxn modelId="{5BC8BF35-1E36-4C61-82C2-0A72BE558179}" type="presParOf" srcId="{F473D7DD-567F-43EE-9E35-EC553FED5EBF}" destId="{A45A32EF-E0EB-42A8-8633-098E833E107E}" srcOrd="0" destOrd="0" presId="urn:microsoft.com/office/officeart/2008/layout/VerticalAccentList"/>
    <dgm:cxn modelId="{8585F8C3-CFAD-49BB-80B4-4AD8B2166193}" type="presParOf" srcId="{F473D7DD-567F-43EE-9E35-EC553FED5EBF}" destId="{7FC89372-BBFB-4BCD-8811-66176B357089}" srcOrd="1" destOrd="0" presId="urn:microsoft.com/office/officeart/2008/layout/VerticalAccentList"/>
    <dgm:cxn modelId="{AAEA4271-10CC-4445-AF61-9861187A1B32}" type="presParOf" srcId="{F473D7DD-567F-43EE-9E35-EC553FED5EBF}" destId="{749CEDAA-A742-418B-BDDE-EB49012C1FF7}" srcOrd="2" destOrd="0" presId="urn:microsoft.com/office/officeart/2008/layout/VerticalAccentList"/>
    <dgm:cxn modelId="{9E72DCAE-40E7-4D98-A315-75EE7B822918}" type="presParOf" srcId="{F473D7DD-567F-43EE-9E35-EC553FED5EBF}" destId="{4EF4D253-A614-4C12-B60F-8DF81C7D8A54}" srcOrd="3" destOrd="0" presId="urn:microsoft.com/office/officeart/2008/layout/VerticalAccentList"/>
    <dgm:cxn modelId="{2637FFAC-ED9E-4DEC-A11C-97CEE2BA0463}" type="presParOf" srcId="{F473D7DD-567F-43EE-9E35-EC553FED5EBF}" destId="{CC701567-3C25-40BF-BC1E-878BF0D42B86}" srcOrd="4" destOrd="0" presId="urn:microsoft.com/office/officeart/2008/layout/VerticalAccentList"/>
    <dgm:cxn modelId="{F9145C8B-A8EF-4124-BB1D-81C8DF24234E}" type="presParOf" srcId="{F473D7DD-567F-43EE-9E35-EC553FED5EBF}" destId="{5BA177B9-74E2-45B7-B614-9215DE80C4C4}" srcOrd="5" destOrd="0" presId="urn:microsoft.com/office/officeart/2008/layout/VerticalAccentList"/>
    <dgm:cxn modelId="{74A3B59C-A03E-4214-9919-642D6B641312}" type="presParOf" srcId="{F473D7DD-567F-43EE-9E35-EC553FED5EBF}" destId="{73D00140-D940-41B8-94EC-FB44C682B07C}" srcOrd="6" destOrd="0" presId="urn:microsoft.com/office/officeart/2008/layout/VerticalAccentList"/>
    <dgm:cxn modelId="{7F1B5BC2-2480-438A-AE04-D13F94D01E70}" type="presParOf" srcId="{F473D7DD-567F-43EE-9E35-EC553FED5EBF}" destId="{68837BF4-4B0A-4545-9BBB-A643026A5D0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AB8D1F-6E54-4BF0-A56A-B87F20191653}"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s-EC"/>
        </a:p>
      </dgm:t>
    </dgm:pt>
    <dgm:pt modelId="{57176707-F199-4676-A0ED-D0ABC32BDB66}">
      <dgm:prSet phldrT="[Texto]"/>
      <dgm:spPr/>
      <dgm:t>
        <a:bodyPr/>
        <a:lstStyle/>
        <a:p>
          <a:r>
            <a:rPr lang="es-EC" dirty="0" smtClean="0"/>
            <a:t>Es la combinación de asfalto y agregados pétreos en proporciones exactas.</a:t>
          </a:r>
          <a:endParaRPr lang="es-EC" dirty="0"/>
        </a:p>
      </dgm:t>
    </dgm:pt>
    <dgm:pt modelId="{441C38B4-EFE9-470C-9FB5-82CE8021497D}" type="parTrans" cxnId="{E447C34A-1CC7-4D6F-90E3-7A713872C3F4}">
      <dgm:prSet/>
      <dgm:spPr/>
      <dgm:t>
        <a:bodyPr/>
        <a:lstStyle/>
        <a:p>
          <a:endParaRPr lang="es-EC">
            <a:solidFill>
              <a:schemeClr val="tx1"/>
            </a:solidFill>
          </a:endParaRPr>
        </a:p>
      </dgm:t>
    </dgm:pt>
    <dgm:pt modelId="{50BAE598-F817-418B-B2C0-67FA532473E6}" type="sibTrans" cxnId="{E447C34A-1CC7-4D6F-90E3-7A713872C3F4}">
      <dgm:prSet/>
      <dgm:spPr/>
      <dgm:t>
        <a:bodyPr/>
        <a:lstStyle/>
        <a:p>
          <a:endParaRPr lang="es-EC">
            <a:solidFill>
              <a:schemeClr val="tx1"/>
            </a:solidFill>
          </a:endParaRPr>
        </a:p>
      </dgm:t>
    </dgm:pt>
    <dgm:pt modelId="{A207CC01-764F-43E2-8F55-82A6FDB7AA67}">
      <dgm:prSet/>
      <dgm:spPr/>
      <dgm:t>
        <a:bodyPr/>
        <a:lstStyle/>
        <a:p>
          <a:r>
            <a:rPr lang="es-MX" dirty="0" smtClean="0"/>
            <a:t>Baja rigidez a las temperaturas normales de manejo en planta y colocación en obra.</a:t>
          </a:r>
          <a:endParaRPr lang="es-EC" dirty="0"/>
        </a:p>
      </dgm:t>
    </dgm:pt>
    <dgm:pt modelId="{9A051FA0-54FB-4C8A-B413-8375C4735E33}" type="parTrans" cxnId="{A24E5E58-324C-4B69-B8C7-A8526C66DDAC}">
      <dgm:prSet/>
      <dgm:spPr/>
      <dgm:t>
        <a:bodyPr/>
        <a:lstStyle/>
        <a:p>
          <a:endParaRPr lang="es-EC">
            <a:solidFill>
              <a:schemeClr val="tx1"/>
            </a:solidFill>
          </a:endParaRPr>
        </a:p>
      </dgm:t>
    </dgm:pt>
    <dgm:pt modelId="{3286913C-6816-4FE7-B80D-8E16DA79AF25}" type="sibTrans" cxnId="{A24E5E58-324C-4B69-B8C7-A8526C66DDAC}">
      <dgm:prSet/>
      <dgm:spPr/>
      <dgm:t>
        <a:bodyPr/>
        <a:lstStyle/>
        <a:p>
          <a:endParaRPr lang="es-EC">
            <a:solidFill>
              <a:schemeClr val="tx1"/>
            </a:solidFill>
          </a:endParaRPr>
        </a:p>
      </dgm:t>
    </dgm:pt>
    <dgm:pt modelId="{E212BF0A-FC2C-4263-B838-E782807AD9E0}">
      <dgm:prSet/>
      <dgm:spPr/>
      <dgm:t>
        <a:bodyPr/>
        <a:lstStyle/>
        <a:p>
          <a:r>
            <a:rPr lang="es-MX" dirty="0" smtClean="0"/>
            <a:t>Alta rigidez a temperaturas altas de servicio para reducir el </a:t>
          </a:r>
          <a:r>
            <a:rPr lang="es-MX" dirty="0" err="1" smtClean="0"/>
            <a:t>ahuellamiento</a:t>
          </a:r>
          <a:r>
            <a:rPr lang="es-MX" dirty="0" smtClean="0"/>
            <a:t>.</a:t>
          </a:r>
          <a:endParaRPr lang="es-EC" dirty="0"/>
        </a:p>
      </dgm:t>
    </dgm:pt>
    <dgm:pt modelId="{E6229730-0E07-455B-BB03-D2A99DEE5B8E}" type="parTrans" cxnId="{F82A0B8C-6149-460A-BB88-9DE0C4A7E625}">
      <dgm:prSet/>
      <dgm:spPr/>
      <dgm:t>
        <a:bodyPr/>
        <a:lstStyle/>
        <a:p>
          <a:endParaRPr lang="es-EC">
            <a:solidFill>
              <a:schemeClr val="tx1"/>
            </a:solidFill>
          </a:endParaRPr>
        </a:p>
      </dgm:t>
    </dgm:pt>
    <dgm:pt modelId="{A88074C2-C089-497C-BABB-39009DC20C25}" type="sibTrans" cxnId="{F82A0B8C-6149-460A-BB88-9DE0C4A7E625}">
      <dgm:prSet/>
      <dgm:spPr/>
      <dgm:t>
        <a:bodyPr/>
        <a:lstStyle/>
        <a:p>
          <a:endParaRPr lang="es-EC">
            <a:solidFill>
              <a:schemeClr val="tx1"/>
            </a:solidFill>
          </a:endParaRPr>
        </a:p>
      </dgm:t>
    </dgm:pt>
    <dgm:pt modelId="{CF24277E-2996-4FD9-AE00-33DDCFEB4589}">
      <dgm:prSet/>
      <dgm:spPr/>
      <dgm:t>
        <a:bodyPr/>
        <a:lstStyle/>
        <a:p>
          <a:r>
            <a:rPr lang="es-EC" smtClean="0"/>
            <a:t>Baja rigidez y buenas características elásticas a temperaturas bajas de servicio para reducir el riesgo de la aparición de fisuras por cambios de temperatura.</a:t>
          </a:r>
          <a:endParaRPr lang="es-EC" dirty="0"/>
        </a:p>
      </dgm:t>
    </dgm:pt>
    <dgm:pt modelId="{17AC4E3F-836B-4428-A554-AEF83E9FDC57}" type="parTrans" cxnId="{EBDD630A-E3B3-486B-8CEE-ADA86A82A5C3}">
      <dgm:prSet/>
      <dgm:spPr/>
      <dgm:t>
        <a:bodyPr/>
        <a:lstStyle/>
        <a:p>
          <a:endParaRPr lang="es-EC">
            <a:solidFill>
              <a:schemeClr val="tx1"/>
            </a:solidFill>
          </a:endParaRPr>
        </a:p>
      </dgm:t>
    </dgm:pt>
    <dgm:pt modelId="{4057EF72-142D-4072-9C26-117588714411}" type="sibTrans" cxnId="{EBDD630A-E3B3-486B-8CEE-ADA86A82A5C3}">
      <dgm:prSet/>
      <dgm:spPr/>
      <dgm:t>
        <a:bodyPr/>
        <a:lstStyle/>
        <a:p>
          <a:endParaRPr lang="es-EC">
            <a:solidFill>
              <a:schemeClr val="tx1"/>
            </a:solidFill>
          </a:endParaRPr>
        </a:p>
      </dgm:t>
    </dgm:pt>
    <dgm:pt modelId="{0064EAFD-49C0-40AA-B8E5-21FA59008B0B}" type="pres">
      <dgm:prSet presAssocID="{D5AB8D1F-6E54-4BF0-A56A-B87F20191653}" presName="Name0" presStyleCnt="0">
        <dgm:presLayoutVars>
          <dgm:dir/>
          <dgm:animLvl val="lvl"/>
          <dgm:resizeHandles val="exact"/>
        </dgm:presLayoutVars>
      </dgm:prSet>
      <dgm:spPr/>
      <dgm:t>
        <a:bodyPr/>
        <a:lstStyle/>
        <a:p>
          <a:endParaRPr lang="es-EC"/>
        </a:p>
      </dgm:t>
    </dgm:pt>
    <dgm:pt modelId="{1953C091-2BA9-4496-BE42-2752DFBF2FEB}" type="pres">
      <dgm:prSet presAssocID="{CF24277E-2996-4FD9-AE00-33DDCFEB4589}" presName="boxAndChildren" presStyleCnt="0"/>
      <dgm:spPr/>
      <dgm:t>
        <a:bodyPr/>
        <a:lstStyle/>
        <a:p>
          <a:endParaRPr lang="es-EC"/>
        </a:p>
      </dgm:t>
    </dgm:pt>
    <dgm:pt modelId="{7E1EB060-1E8C-452B-A1F1-E2FFB64D00E3}" type="pres">
      <dgm:prSet presAssocID="{CF24277E-2996-4FD9-AE00-33DDCFEB4589}" presName="parentTextBox" presStyleLbl="node1" presStyleIdx="0" presStyleCnt="4"/>
      <dgm:spPr/>
      <dgm:t>
        <a:bodyPr/>
        <a:lstStyle/>
        <a:p>
          <a:endParaRPr lang="es-EC"/>
        </a:p>
      </dgm:t>
    </dgm:pt>
    <dgm:pt modelId="{EFCE5AFF-15AF-4C4E-8589-A06B0CB4A32F}" type="pres">
      <dgm:prSet presAssocID="{A88074C2-C089-497C-BABB-39009DC20C25}" presName="sp" presStyleCnt="0"/>
      <dgm:spPr/>
      <dgm:t>
        <a:bodyPr/>
        <a:lstStyle/>
        <a:p>
          <a:endParaRPr lang="es-EC"/>
        </a:p>
      </dgm:t>
    </dgm:pt>
    <dgm:pt modelId="{321CB23A-4562-4995-A12A-E62EB81CFC1B}" type="pres">
      <dgm:prSet presAssocID="{E212BF0A-FC2C-4263-B838-E782807AD9E0}" presName="arrowAndChildren" presStyleCnt="0"/>
      <dgm:spPr/>
      <dgm:t>
        <a:bodyPr/>
        <a:lstStyle/>
        <a:p>
          <a:endParaRPr lang="es-EC"/>
        </a:p>
      </dgm:t>
    </dgm:pt>
    <dgm:pt modelId="{62D1FD92-1347-4ACA-BC7A-C12636E804CF}" type="pres">
      <dgm:prSet presAssocID="{E212BF0A-FC2C-4263-B838-E782807AD9E0}" presName="parentTextArrow" presStyleLbl="node1" presStyleIdx="1" presStyleCnt="4"/>
      <dgm:spPr/>
      <dgm:t>
        <a:bodyPr/>
        <a:lstStyle/>
        <a:p>
          <a:endParaRPr lang="es-EC"/>
        </a:p>
      </dgm:t>
    </dgm:pt>
    <dgm:pt modelId="{B0A2A5AE-0EAC-4FAB-B3CF-53FBCB0E4102}" type="pres">
      <dgm:prSet presAssocID="{3286913C-6816-4FE7-B80D-8E16DA79AF25}" presName="sp" presStyleCnt="0"/>
      <dgm:spPr/>
      <dgm:t>
        <a:bodyPr/>
        <a:lstStyle/>
        <a:p>
          <a:endParaRPr lang="es-EC"/>
        </a:p>
      </dgm:t>
    </dgm:pt>
    <dgm:pt modelId="{1185AD3E-7545-4A9B-9031-3D4B5F755AC7}" type="pres">
      <dgm:prSet presAssocID="{A207CC01-764F-43E2-8F55-82A6FDB7AA67}" presName="arrowAndChildren" presStyleCnt="0"/>
      <dgm:spPr/>
      <dgm:t>
        <a:bodyPr/>
        <a:lstStyle/>
        <a:p>
          <a:endParaRPr lang="es-EC"/>
        </a:p>
      </dgm:t>
    </dgm:pt>
    <dgm:pt modelId="{4E5B3A6E-FFDF-47F7-AACB-6B7DBE60A119}" type="pres">
      <dgm:prSet presAssocID="{A207CC01-764F-43E2-8F55-82A6FDB7AA67}" presName="parentTextArrow" presStyleLbl="node1" presStyleIdx="2" presStyleCnt="4"/>
      <dgm:spPr/>
      <dgm:t>
        <a:bodyPr/>
        <a:lstStyle/>
        <a:p>
          <a:endParaRPr lang="es-EC"/>
        </a:p>
      </dgm:t>
    </dgm:pt>
    <dgm:pt modelId="{DE73E095-FA8F-4AED-BB71-74F68DAB4C45}" type="pres">
      <dgm:prSet presAssocID="{50BAE598-F817-418B-B2C0-67FA532473E6}" presName="sp" presStyleCnt="0"/>
      <dgm:spPr/>
      <dgm:t>
        <a:bodyPr/>
        <a:lstStyle/>
        <a:p>
          <a:endParaRPr lang="es-EC"/>
        </a:p>
      </dgm:t>
    </dgm:pt>
    <dgm:pt modelId="{3B29A049-1D1B-42D1-84DB-74F364DCFA30}" type="pres">
      <dgm:prSet presAssocID="{57176707-F199-4676-A0ED-D0ABC32BDB66}" presName="arrowAndChildren" presStyleCnt="0"/>
      <dgm:spPr/>
      <dgm:t>
        <a:bodyPr/>
        <a:lstStyle/>
        <a:p>
          <a:endParaRPr lang="es-EC"/>
        </a:p>
      </dgm:t>
    </dgm:pt>
    <dgm:pt modelId="{9E36EFDF-A065-40B9-8716-D57EA8D67D8F}" type="pres">
      <dgm:prSet presAssocID="{57176707-F199-4676-A0ED-D0ABC32BDB66}" presName="parentTextArrow" presStyleLbl="node1" presStyleIdx="3" presStyleCnt="4"/>
      <dgm:spPr/>
      <dgm:t>
        <a:bodyPr/>
        <a:lstStyle/>
        <a:p>
          <a:endParaRPr lang="es-EC"/>
        </a:p>
      </dgm:t>
    </dgm:pt>
  </dgm:ptLst>
  <dgm:cxnLst>
    <dgm:cxn modelId="{0F6574FA-92E6-404D-BBF3-0517B822DB95}" type="presOf" srcId="{D5AB8D1F-6E54-4BF0-A56A-B87F20191653}" destId="{0064EAFD-49C0-40AA-B8E5-21FA59008B0B}" srcOrd="0" destOrd="0" presId="urn:microsoft.com/office/officeart/2005/8/layout/process4"/>
    <dgm:cxn modelId="{CFCF9333-5E6B-4FBA-B425-4C5AD021B806}" type="presOf" srcId="{E212BF0A-FC2C-4263-B838-E782807AD9E0}" destId="{62D1FD92-1347-4ACA-BC7A-C12636E804CF}" srcOrd="0" destOrd="0" presId="urn:microsoft.com/office/officeart/2005/8/layout/process4"/>
    <dgm:cxn modelId="{935E2413-9903-4AB4-BBD7-043F7A5F6B00}" type="presOf" srcId="{CF24277E-2996-4FD9-AE00-33DDCFEB4589}" destId="{7E1EB060-1E8C-452B-A1F1-E2FFB64D00E3}" srcOrd="0" destOrd="0" presId="urn:microsoft.com/office/officeart/2005/8/layout/process4"/>
    <dgm:cxn modelId="{EBDD630A-E3B3-486B-8CEE-ADA86A82A5C3}" srcId="{D5AB8D1F-6E54-4BF0-A56A-B87F20191653}" destId="{CF24277E-2996-4FD9-AE00-33DDCFEB4589}" srcOrd="3" destOrd="0" parTransId="{17AC4E3F-836B-4428-A554-AEF83E9FDC57}" sibTransId="{4057EF72-142D-4072-9C26-117588714411}"/>
    <dgm:cxn modelId="{F82A0B8C-6149-460A-BB88-9DE0C4A7E625}" srcId="{D5AB8D1F-6E54-4BF0-A56A-B87F20191653}" destId="{E212BF0A-FC2C-4263-B838-E782807AD9E0}" srcOrd="2" destOrd="0" parTransId="{E6229730-0E07-455B-BB03-D2A99DEE5B8E}" sibTransId="{A88074C2-C089-497C-BABB-39009DC20C25}"/>
    <dgm:cxn modelId="{5E447385-4A12-49E0-BD9A-8AE72EB693F0}" type="presOf" srcId="{A207CC01-764F-43E2-8F55-82A6FDB7AA67}" destId="{4E5B3A6E-FFDF-47F7-AACB-6B7DBE60A119}" srcOrd="0" destOrd="0" presId="urn:microsoft.com/office/officeart/2005/8/layout/process4"/>
    <dgm:cxn modelId="{035ABF48-0C2E-4E80-BA28-DC9D98B45EFF}" type="presOf" srcId="{57176707-F199-4676-A0ED-D0ABC32BDB66}" destId="{9E36EFDF-A065-40B9-8716-D57EA8D67D8F}" srcOrd="0" destOrd="0" presId="urn:microsoft.com/office/officeart/2005/8/layout/process4"/>
    <dgm:cxn modelId="{A24E5E58-324C-4B69-B8C7-A8526C66DDAC}" srcId="{D5AB8D1F-6E54-4BF0-A56A-B87F20191653}" destId="{A207CC01-764F-43E2-8F55-82A6FDB7AA67}" srcOrd="1" destOrd="0" parTransId="{9A051FA0-54FB-4C8A-B413-8375C4735E33}" sibTransId="{3286913C-6816-4FE7-B80D-8E16DA79AF25}"/>
    <dgm:cxn modelId="{E447C34A-1CC7-4D6F-90E3-7A713872C3F4}" srcId="{D5AB8D1F-6E54-4BF0-A56A-B87F20191653}" destId="{57176707-F199-4676-A0ED-D0ABC32BDB66}" srcOrd="0" destOrd="0" parTransId="{441C38B4-EFE9-470C-9FB5-82CE8021497D}" sibTransId="{50BAE598-F817-418B-B2C0-67FA532473E6}"/>
    <dgm:cxn modelId="{A0157F91-6D91-46CD-871E-820F382ADA4C}" type="presParOf" srcId="{0064EAFD-49C0-40AA-B8E5-21FA59008B0B}" destId="{1953C091-2BA9-4496-BE42-2752DFBF2FEB}" srcOrd="0" destOrd="0" presId="urn:microsoft.com/office/officeart/2005/8/layout/process4"/>
    <dgm:cxn modelId="{269043E6-8350-44AC-8824-978D62A5A117}" type="presParOf" srcId="{1953C091-2BA9-4496-BE42-2752DFBF2FEB}" destId="{7E1EB060-1E8C-452B-A1F1-E2FFB64D00E3}" srcOrd="0" destOrd="0" presId="urn:microsoft.com/office/officeart/2005/8/layout/process4"/>
    <dgm:cxn modelId="{CD38B786-9E09-441F-B419-88C681534CC0}" type="presParOf" srcId="{0064EAFD-49C0-40AA-B8E5-21FA59008B0B}" destId="{EFCE5AFF-15AF-4C4E-8589-A06B0CB4A32F}" srcOrd="1" destOrd="0" presId="urn:microsoft.com/office/officeart/2005/8/layout/process4"/>
    <dgm:cxn modelId="{CEF5EE7F-253F-4B62-945E-60B18C2C443E}" type="presParOf" srcId="{0064EAFD-49C0-40AA-B8E5-21FA59008B0B}" destId="{321CB23A-4562-4995-A12A-E62EB81CFC1B}" srcOrd="2" destOrd="0" presId="urn:microsoft.com/office/officeart/2005/8/layout/process4"/>
    <dgm:cxn modelId="{068577A5-CC2A-45F4-BDC7-B5E7BD643C87}" type="presParOf" srcId="{321CB23A-4562-4995-A12A-E62EB81CFC1B}" destId="{62D1FD92-1347-4ACA-BC7A-C12636E804CF}" srcOrd="0" destOrd="0" presId="urn:microsoft.com/office/officeart/2005/8/layout/process4"/>
    <dgm:cxn modelId="{A4EF26F0-B9F9-4380-B84F-0856C4C1B698}" type="presParOf" srcId="{0064EAFD-49C0-40AA-B8E5-21FA59008B0B}" destId="{B0A2A5AE-0EAC-4FAB-B3CF-53FBCB0E4102}" srcOrd="3" destOrd="0" presId="urn:microsoft.com/office/officeart/2005/8/layout/process4"/>
    <dgm:cxn modelId="{528ABD81-CC28-4B0E-B15A-6D469516D79D}" type="presParOf" srcId="{0064EAFD-49C0-40AA-B8E5-21FA59008B0B}" destId="{1185AD3E-7545-4A9B-9031-3D4B5F755AC7}" srcOrd="4" destOrd="0" presId="urn:microsoft.com/office/officeart/2005/8/layout/process4"/>
    <dgm:cxn modelId="{EA0A7114-B6D3-4D83-A4D2-E0735D933B14}" type="presParOf" srcId="{1185AD3E-7545-4A9B-9031-3D4B5F755AC7}" destId="{4E5B3A6E-FFDF-47F7-AACB-6B7DBE60A119}" srcOrd="0" destOrd="0" presId="urn:microsoft.com/office/officeart/2005/8/layout/process4"/>
    <dgm:cxn modelId="{26A2B499-706D-4E87-9FFA-108B2D0FCE5D}" type="presParOf" srcId="{0064EAFD-49C0-40AA-B8E5-21FA59008B0B}" destId="{DE73E095-FA8F-4AED-BB71-74F68DAB4C45}" srcOrd="5" destOrd="0" presId="urn:microsoft.com/office/officeart/2005/8/layout/process4"/>
    <dgm:cxn modelId="{2348BA7D-7733-4EBA-BB01-FDD9BE9FB5E0}" type="presParOf" srcId="{0064EAFD-49C0-40AA-B8E5-21FA59008B0B}" destId="{3B29A049-1D1B-42D1-84DB-74F364DCFA30}" srcOrd="6" destOrd="0" presId="urn:microsoft.com/office/officeart/2005/8/layout/process4"/>
    <dgm:cxn modelId="{348E0544-3247-4ECC-BA26-BBAAEBA96A7F}" type="presParOf" srcId="{3B29A049-1D1B-42D1-84DB-74F364DCFA30}" destId="{9E36EFDF-A065-40B9-8716-D57EA8D67D8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B2B182-1DD5-4489-867F-B15ECA41A224}" type="doc">
      <dgm:prSet loTypeId="urn:microsoft.com/office/officeart/2005/8/layout/hProcess9" loCatId="process" qsTypeId="urn:microsoft.com/office/officeart/2005/8/quickstyle/simple1" qsCatId="simple" csTypeId="urn:microsoft.com/office/officeart/2005/8/colors/accent1_1" csCatId="accent1" phldr="1"/>
      <dgm:spPr/>
    </dgm:pt>
    <dgm:pt modelId="{2872E3BE-4882-4557-AA98-2C3821FB1A18}">
      <dgm:prSet phldrT="[Texto]" custT="1"/>
      <dgm:spPr/>
      <dgm:t>
        <a:bodyPr/>
        <a:lstStyle/>
        <a:p>
          <a:r>
            <a:rPr lang="es-EC" sz="1600" dirty="0" smtClean="0"/>
            <a:t>El término Mezcla Asfáltica Tibia hace referencia a la variedad de tecnologías que permiten bajar las temperaturas de trabajo de las mezclas asfálticas en caliente</a:t>
          </a:r>
          <a:endParaRPr lang="es-EC" sz="1600" dirty="0"/>
        </a:p>
      </dgm:t>
    </dgm:pt>
    <dgm:pt modelId="{54640DE8-223B-4A50-9B0F-5F43BD076826}" type="parTrans" cxnId="{4C8D5832-633E-4214-8B7C-DC482E85E281}">
      <dgm:prSet/>
      <dgm:spPr/>
      <dgm:t>
        <a:bodyPr/>
        <a:lstStyle/>
        <a:p>
          <a:endParaRPr lang="es-EC"/>
        </a:p>
      </dgm:t>
    </dgm:pt>
    <dgm:pt modelId="{CD11154B-C28F-4DA0-AC89-FBE8861335CB}" type="sibTrans" cxnId="{4C8D5832-633E-4214-8B7C-DC482E85E281}">
      <dgm:prSet/>
      <dgm:spPr/>
      <dgm:t>
        <a:bodyPr/>
        <a:lstStyle/>
        <a:p>
          <a:endParaRPr lang="es-EC"/>
        </a:p>
      </dgm:t>
    </dgm:pt>
    <dgm:pt modelId="{6F803D33-E99A-4D4D-AA12-2028ACBC1765}">
      <dgm:prSet phldrT="[Texto]"/>
      <dgm:spPr/>
      <dgm:t>
        <a:bodyPr/>
        <a:lstStyle/>
        <a:p>
          <a:r>
            <a:rPr lang="es-EC" dirty="0" smtClean="0"/>
            <a:t>Tanto en su etapa de producción en planta como en la etapa de extendido y compactación en la vía.</a:t>
          </a:r>
          <a:endParaRPr lang="es-EC" dirty="0"/>
        </a:p>
      </dgm:t>
    </dgm:pt>
    <dgm:pt modelId="{1D9042E8-3BE3-41A2-82FB-273BB400430C}" type="parTrans" cxnId="{F89218E6-E4B1-42F5-ADA7-A99D8A248CC0}">
      <dgm:prSet/>
      <dgm:spPr/>
      <dgm:t>
        <a:bodyPr/>
        <a:lstStyle/>
        <a:p>
          <a:endParaRPr lang="es-EC"/>
        </a:p>
      </dgm:t>
    </dgm:pt>
    <dgm:pt modelId="{AC55546D-DE43-414A-B372-531FB6A25DB8}" type="sibTrans" cxnId="{F89218E6-E4B1-42F5-ADA7-A99D8A248CC0}">
      <dgm:prSet/>
      <dgm:spPr/>
      <dgm:t>
        <a:bodyPr/>
        <a:lstStyle/>
        <a:p>
          <a:endParaRPr lang="es-EC"/>
        </a:p>
      </dgm:t>
    </dgm:pt>
    <dgm:pt modelId="{CD00D9DA-DA0A-4E0A-96A1-C2CB5E1CBAE7}" type="pres">
      <dgm:prSet presAssocID="{3DB2B182-1DD5-4489-867F-B15ECA41A224}" presName="CompostProcess" presStyleCnt="0">
        <dgm:presLayoutVars>
          <dgm:dir/>
          <dgm:resizeHandles val="exact"/>
        </dgm:presLayoutVars>
      </dgm:prSet>
      <dgm:spPr/>
    </dgm:pt>
    <dgm:pt modelId="{9AC28C76-3D4B-45E6-BE93-2C09E61FAF58}" type="pres">
      <dgm:prSet presAssocID="{3DB2B182-1DD5-4489-867F-B15ECA41A224}" presName="arrow" presStyleLbl="bgShp" presStyleIdx="0" presStyleCnt="1"/>
      <dgm:spPr/>
    </dgm:pt>
    <dgm:pt modelId="{FDF95841-7D48-446C-970E-19D5FB1CBD1B}" type="pres">
      <dgm:prSet presAssocID="{3DB2B182-1DD5-4489-867F-B15ECA41A224}" presName="linearProcess" presStyleCnt="0"/>
      <dgm:spPr/>
    </dgm:pt>
    <dgm:pt modelId="{616B5360-794A-46D2-A191-DDA2B2833919}" type="pres">
      <dgm:prSet presAssocID="{2872E3BE-4882-4557-AA98-2C3821FB1A18}" presName="textNode" presStyleLbl="node1" presStyleIdx="0" presStyleCnt="2" custScaleY="113211">
        <dgm:presLayoutVars>
          <dgm:bulletEnabled val="1"/>
        </dgm:presLayoutVars>
      </dgm:prSet>
      <dgm:spPr/>
      <dgm:t>
        <a:bodyPr/>
        <a:lstStyle/>
        <a:p>
          <a:endParaRPr lang="es-EC"/>
        </a:p>
      </dgm:t>
    </dgm:pt>
    <dgm:pt modelId="{81924772-30D9-47C7-B9AD-4C5344C70C3A}" type="pres">
      <dgm:prSet presAssocID="{CD11154B-C28F-4DA0-AC89-FBE8861335CB}" presName="sibTrans" presStyleCnt="0"/>
      <dgm:spPr/>
    </dgm:pt>
    <dgm:pt modelId="{85FA56E8-03F6-44F2-BA37-0D7E41DD656B}" type="pres">
      <dgm:prSet presAssocID="{6F803D33-E99A-4D4D-AA12-2028ACBC1765}" presName="textNode" presStyleLbl="node1" presStyleIdx="1" presStyleCnt="2">
        <dgm:presLayoutVars>
          <dgm:bulletEnabled val="1"/>
        </dgm:presLayoutVars>
      </dgm:prSet>
      <dgm:spPr/>
      <dgm:t>
        <a:bodyPr/>
        <a:lstStyle/>
        <a:p>
          <a:endParaRPr lang="es-EC"/>
        </a:p>
      </dgm:t>
    </dgm:pt>
  </dgm:ptLst>
  <dgm:cxnLst>
    <dgm:cxn modelId="{5C4EAD4D-9E8F-4B50-AE08-072AD61E106E}" type="presOf" srcId="{3DB2B182-1DD5-4489-867F-B15ECA41A224}" destId="{CD00D9DA-DA0A-4E0A-96A1-C2CB5E1CBAE7}" srcOrd="0" destOrd="0" presId="urn:microsoft.com/office/officeart/2005/8/layout/hProcess9"/>
    <dgm:cxn modelId="{051CB4DF-5C24-4C07-B54B-AF5244A111FC}" type="presOf" srcId="{2872E3BE-4882-4557-AA98-2C3821FB1A18}" destId="{616B5360-794A-46D2-A191-DDA2B2833919}" srcOrd="0" destOrd="0" presId="urn:microsoft.com/office/officeart/2005/8/layout/hProcess9"/>
    <dgm:cxn modelId="{4C8D5832-633E-4214-8B7C-DC482E85E281}" srcId="{3DB2B182-1DD5-4489-867F-B15ECA41A224}" destId="{2872E3BE-4882-4557-AA98-2C3821FB1A18}" srcOrd="0" destOrd="0" parTransId="{54640DE8-223B-4A50-9B0F-5F43BD076826}" sibTransId="{CD11154B-C28F-4DA0-AC89-FBE8861335CB}"/>
    <dgm:cxn modelId="{EE270C27-CE18-428F-BD88-F025BBDCAE6D}" type="presOf" srcId="{6F803D33-E99A-4D4D-AA12-2028ACBC1765}" destId="{85FA56E8-03F6-44F2-BA37-0D7E41DD656B}" srcOrd="0" destOrd="0" presId="urn:microsoft.com/office/officeart/2005/8/layout/hProcess9"/>
    <dgm:cxn modelId="{F89218E6-E4B1-42F5-ADA7-A99D8A248CC0}" srcId="{3DB2B182-1DD5-4489-867F-B15ECA41A224}" destId="{6F803D33-E99A-4D4D-AA12-2028ACBC1765}" srcOrd="1" destOrd="0" parTransId="{1D9042E8-3BE3-41A2-82FB-273BB400430C}" sibTransId="{AC55546D-DE43-414A-B372-531FB6A25DB8}"/>
    <dgm:cxn modelId="{A8E7D533-8105-48F0-A40C-4EC66FEFD0E0}" type="presParOf" srcId="{CD00D9DA-DA0A-4E0A-96A1-C2CB5E1CBAE7}" destId="{9AC28C76-3D4B-45E6-BE93-2C09E61FAF58}" srcOrd="0" destOrd="0" presId="urn:microsoft.com/office/officeart/2005/8/layout/hProcess9"/>
    <dgm:cxn modelId="{A6740FE5-F50C-42B8-BC3B-9FC60D2EF400}" type="presParOf" srcId="{CD00D9DA-DA0A-4E0A-96A1-C2CB5E1CBAE7}" destId="{FDF95841-7D48-446C-970E-19D5FB1CBD1B}" srcOrd="1" destOrd="0" presId="urn:microsoft.com/office/officeart/2005/8/layout/hProcess9"/>
    <dgm:cxn modelId="{A1924E13-F7C4-4D38-93BF-7BB1FFF8878D}" type="presParOf" srcId="{FDF95841-7D48-446C-970E-19D5FB1CBD1B}" destId="{616B5360-794A-46D2-A191-DDA2B2833919}" srcOrd="0" destOrd="0" presId="urn:microsoft.com/office/officeart/2005/8/layout/hProcess9"/>
    <dgm:cxn modelId="{3ADAB7B6-6285-4260-B622-F6700A41E22B}" type="presParOf" srcId="{FDF95841-7D48-446C-970E-19D5FB1CBD1B}" destId="{81924772-30D9-47C7-B9AD-4C5344C70C3A}" srcOrd="1" destOrd="0" presId="urn:microsoft.com/office/officeart/2005/8/layout/hProcess9"/>
    <dgm:cxn modelId="{C9DA728E-90C8-4CE0-A15A-F11D519C5000}" type="presParOf" srcId="{FDF95841-7D48-446C-970E-19D5FB1CBD1B}" destId="{85FA56E8-03F6-44F2-BA37-0D7E41DD656B}"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DF1938-9ED4-4526-BD7D-905654D9AB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2491710D-F5DB-436B-8BAF-0B7710162E96}">
      <dgm:prSet phldrT="[Texto]" custT="1"/>
      <dgm:spPr/>
      <dgm:t>
        <a:bodyPr/>
        <a:lstStyle/>
        <a:p>
          <a:r>
            <a:rPr lang="es-EC" sz="3200" b="1" dirty="0" smtClean="0">
              <a:solidFill>
                <a:schemeClr val="tx1"/>
              </a:solidFill>
            </a:rPr>
            <a:t>Tratado de </a:t>
          </a:r>
          <a:r>
            <a:rPr lang="es-EC" sz="3200" b="1" dirty="0" err="1" smtClean="0">
              <a:solidFill>
                <a:schemeClr val="tx1"/>
              </a:solidFill>
            </a:rPr>
            <a:t>KYOTO</a:t>
          </a:r>
          <a:r>
            <a:rPr lang="es-EC" sz="3200" b="1" dirty="0" smtClean="0">
              <a:solidFill>
                <a:schemeClr val="tx1"/>
              </a:solidFill>
            </a:rPr>
            <a:t> (1997)</a:t>
          </a:r>
          <a:endParaRPr lang="es-EC" sz="3200" b="1" dirty="0">
            <a:solidFill>
              <a:schemeClr val="tx1"/>
            </a:solidFill>
          </a:endParaRPr>
        </a:p>
      </dgm:t>
    </dgm:pt>
    <dgm:pt modelId="{B0F6D793-0210-4224-B070-FFBAC2D535C6}" type="parTrans" cxnId="{0B21EC45-8670-44DF-8CDB-B2680F618425}">
      <dgm:prSet/>
      <dgm:spPr/>
      <dgm:t>
        <a:bodyPr/>
        <a:lstStyle/>
        <a:p>
          <a:endParaRPr lang="es-EC" sz="3200"/>
        </a:p>
      </dgm:t>
    </dgm:pt>
    <dgm:pt modelId="{5B4CC88F-23D8-4B64-BF8D-74E6143A3833}" type="sibTrans" cxnId="{0B21EC45-8670-44DF-8CDB-B2680F618425}">
      <dgm:prSet/>
      <dgm:spPr/>
      <dgm:t>
        <a:bodyPr/>
        <a:lstStyle/>
        <a:p>
          <a:endParaRPr lang="es-EC" sz="3200"/>
        </a:p>
      </dgm:t>
    </dgm:pt>
    <dgm:pt modelId="{D81A1679-B442-4D91-9395-163FB698DEF7}">
      <dgm:prSet phldrT="[Texto]" custT="1"/>
      <dgm:spPr/>
      <dgm:t>
        <a:bodyPr/>
        <a:lstStyle/>
        <a:p>
          <a:pPr algn="just"/>
          <a:r>
            <a:rPr lang="es-EC" sz="2400" dirty="0" smtClean="0"/>
            <a:t>Desarrollado por la Comunidad Europea, en respuesta a los gases de efecto invernadero generado por las Mezclas Asfálticas en Caliente.</a:t>
          </a:r>
          <a:endParaRPr lang="es-EC" sz="2400" dirty="0"/>
        </a:p>
      </dgm:t>
    </dgm:pt>
    <dgm:pt modelId="{6813BC33-77F1-4E6C-B482-38AC22761A97}" type="parTrans" cxnId="{B6ADF7B7-1D29-4A43-BBA6-82C5DE74EADE}">
      <dgm:prSet/>
      <dgm:spPr/>
      <dgm:t>
        <a:bodyPr/>
        <a:lstStyle/>
        <a:p>
          <a:endParaRPr lang="es-EC" sz="3200"/>
        </a:p>
      </dgm:t>
    </dgm:pt>
    <dgm:pt modelId="{ECA70BC3-63B0-41AF-A836-F5872DA73C4E}" type="sibTrans" cxnId="{B6ADF7B7-1D29-4A43-BBA6-82C5DE74EADE}">
      <dgm:prSet/>
      <dgm:spPr/>
      <dgm:t>
        <a:bodyPr/>
        <a:lstStyle/>
        <a:p>
          <a:endParaRPr lang="es-EC" sz="3200"/>
        </a:p>
      </dgm:t>
    </dgm:pt>
    <dgm:pt modelId="{5531C36A-F931-4718-A056-7F57097EEC25}">
      <dgm:prSet phldrT="[Texto]" custT="1"/>
      <dgm:spPr/>
      <dgm:t>
        <a:bodyPr/>
        <a:lstStyle/>
        <a:p>
          <a:pPr algn="just"/>
          <a:r>
            <a:rPr lang="es-EC" sz="2400" dirty="0" smtClean="0"/>
            <a:t>Se plantea el uso de nuevas técnicas para reducir tal efecto.</a:t>
          </a:r>
          <a:endParaRPr lang="es-EC" sz="2400" dirty="0"/>
        </a:p>
      </dgm:t>
    </dgm:pt>
    <dgm:pt modelId="{E90CDE32-E042-4ADA-89F4-70E694251B78}" type="parTrans" cxnId="{C4EF8EE8-7FB5-4C55-8633-5B1FF15637C7}">
      <dgm:prSet/>
      <dgm:spPr/>
      <dgm:t>
        <a:bodyPr/>
        <a:lstStyle/>
        <a:p>
          <a:endParaRPr lang="es-EC" sz="3200"/>
        </a:p>
      </dgm:t>
    </dgm:pt>
    <dgm:pt modelId="{513C01E2-5465-49DE-9F29-9C5E4539F8C3}" type="sibTrans" cxnId="{C4EF8EE8-7FB5-4C55-8633-5B1FF15637C7}">
      <dgm:prSet/>
      <dgm:spPr/>
      <dgm:t>
        <a:bodyPr/>
        <a:lstStyle/>
        <a:p>
          <a:endParaRPr lang="es-EC" sz="3200"/>
        </a:p>
      </dgm:t>
    </dgm:pt>
    <dgm:pt modelId="{E077B6A4-CF3E-4CF9-838B-02AEEFBACD57}">
      <dgm:prSet phldrT="[Texto]" custT="1"/>
      <dgm:spPr/>
      <dgm:t>
        <a:bodyPr/>
        <a:lstStyle/>
        <a:p>
          <a:pPr algn="l"/>
          <a:endParaRPr lang="es-EC" sz="2400" dirty="0"/>
        </a:p>
      </dgm:t>
    </dgm:pt>
    <dgm:pt modelId="{5F33E045-64EF-4E5B-BC25-FF7BDA5312BF}" type="parTrans" cxnId="{1D39D6AF-4575-45CC-A15C-E87A7979CB14}">
      <dgm:prSet/>
      <dgm:spPr/>
      <dgm:t>
        <a:bodyPr/>
        <a:lstStyle/>
        <a:p>
          <a:endParaRPr lang="es-EC" sz="3200"/>
        </a:p>
      </dgm:t>
    </dgm:pt>
    <dgm:pt modelId="{BE6A982B-D10A-431D-B420-128149B61F56}" type="sibTrans" cxnId="{1D39D6AF-4575-45CC-A15C-E87A7979CB14}">
      <dgm:prSet/>
      <dgm:spPr/>
      <dgm:t>
        <a:bodyPr/>
        <a:lstStyle/>
        <a:p>
          <a:endParaRPr lang="es-EC" sz="3200"/>
        </a:p>
      </dgm:t>
    </dgm:pt>
    <dgm:pt modelId="{77BEBADB-2298-4841-BC15-229F7BCD21B1}">
      <dgm:prSet phldrT="[Texto]" custT="1"/>
      <dgm:spPr/>
      <dgm:t>
        <a:bodyPr/>
        <a:lstStyle/>
        <a:p>
          <a:pPr algn="just"/>
          <a:r>
            <a:rPr lang="es-EC" sz="2400" dirty="0" smtClean="0"/>
            <a:t>A partir de ello, se generan investigaciones, especialmente en USA y Europa, generándose patentes.</a:t>
          </a:r>
          <a:endParaRPr lang="es-EC" sz="2400" dirty="0"/>
        </a:p>
      </dgm:t>
    </dgm:pt>
    <dgm:pt modelId="{CC56C853-C9E9-4492-B4F7-A2126234F4FF}" type="parTrans" cxnId="{F650E0B2-6AF6-4015-8B5A-DA4DAD8FFF14}">
      <dgm:prSet/>
      <dgm:spPr/>
      <dgm:t>
        <a:bodyPr/>
        <a:lstStyle/>
        <a:p>
          <a:endParaRPr lang="es-EC" sz="3200"/>
        </a:p>
      </dgm:t>
    </dgm:pt>
    <dgm:pt modelId="{5D1BD2B3-D07C-4113-BF39-BAE9B8FC4881}" type="sibTrans" cxnId="{F650E0B2-6AF6-4015-8B5A-DA4DAD8FFF14}">
      <dgm:prSet/>
      <dgm:spPr/>
      <dgm:t>
        <a:bodyPr/>
        <a:lstStyle/>
        <a:p>
          <a:endParaRPr lang="es-EC" sz="3200"/>
        </a:p>
      </dgm:t>
    </dgm:pt>
    <dgm:pt modelId="{95E5D3C3-8070-413C-8013-E913135DF5D3}">
      <dgm:prSet phldrT="[Texto]" custT="1"/>
      <dgm:spPr/>
      <dgm:t>
        <a:bodyPr/>
        <a:lstStyle/>
        <a:p>
          <a:pPr algn="l"/>
          <a:endParaRPr lang="es-EC" sz="2400" dirty="0"/>
        </a:p>
      </dgm:t>
    </dgm:pt>
    <dgm:pt modelId="{32DA1F61-05DE-430A-BA3C-3E4D91D2E2F8}" type="parTrans" cxnId="{82F10154-4F97-4413-B4F1-88FCF2C7F694}">
      <dgm:prSet/>
      <dgm:spPr/>
      <dgm:t>
        <a:bodyPr/>
        <a:lstStyle/>
        <a:p>
          <a:endParaRPr lang="es-EC" sz="3200"/>
        </a:p>
      </dgm:t>
    </dgm:pt>
    <dgm:pt modelId="{97579946-BAEC-45DD-822B-94521E5E179D}" type="sibTrans" cxnId="{82F10154-4F97-4413-B4F1-88FCF2C7F694}">
      <dgm:prSet/>
      <dgm:spPr/>
      <dgm:t>
        <a:bodyPr/>
        <a:lstStyle/>
        <a:p>
          <a:endParaRPr lang="es-EC" sz="3200"/>
        </a:p>
      </dgm:t>
    </dgm:pt>
    <dgm:pt modelId="{64495191-A403-4845-9061-EE59E41EF0C6}">
      <dgm:prSet phldrT="[Texto]" custT="1"/>
      <dgm:spPr/>
      <dgm:t>
        <a:bodyPr/>
        <a:lstStyle/>
        <a:p>
          <a:pPr algn="just"/>
          <a:endParaRPr lang="es-EC" sz="2400" dirty="0"/>
        </a:p>
      </dgm:t>
    </dgm:pt>
    <dgm:pt modelId="{161A72BA-F9D2-495D-B66C-3646FB61A6D8}" type="parTrans" cxnId="{BD83A838-6A3D-4AF1-BA91-51F047DF6A06}">
      <dgm:prSet/>
      <dgm:spPr/>
      <dgm:t>
        <a:bodyPr/>
        <a:lstStyle/>
        <a:p>
          <a:endParaRPr lang="es-EC" sz="3200"/>
        </a:p>
      </dgm:t>
    </dgm:pt>
    <dgm:pt modelId="{68B9574A-3A78-4E93-9844-9C4172344821}" type="sibTrans" cxnId="{BD83A838-6A3D-4AF1-BA91-51F047DF6A06}">
      <dgm:prSet/>
      <dgm:spPr/>
      <dgm:t>
        <a:bodyPr/>
        <a:lstStyle/>
        <a:p>
          <a:endParaRPr lang="es-EC" sz="3200"/>
        </a:p>
      </dgm:t>
    </dgm:pt>
    <dgm:pt modelId="{551F5D1C-7F53-4BBB-A1CB-FC6216346967}">
      <dgm:prSet phldrT="[Texto]" custT="1"/>
      <dgm:spPr/>
      <dgm:t>
        <a:bodyPr/>
        <a:lstStyle/>
        <a:p>
          <a:pPr algn="just"/>
          <a:endParaRPr lang="es-EC" sz="2400" dirty="0"/>
        </a:p>
      </dgm:t>
    </dgm:pt>
    <dgm:pt modelId="{148CBA57-5C58-4C4C-8012-7CDB214D0230}" type="parTrans" cxnId="{A7FD174A-52AC-4E77-836A-B0D4381F70EC}">
      <dgm:prSet/>
      <dgm:spPr/>
      <dgm:t>
        <a:bodyPr/>
        <a:lstStyle/>
        <a:p>
          <a:endParaRPr lang="es-EC" sz="3200"/>
        </a:p>
      </dgm:t>
    </dgm:pt>
    <dgm:pt modelId="{25703A7A-46B0-4878-9440-48923C60E0CF}" type="sibTrans" cxnId="{A7FD174A-52AC-4E77-836A-B0D4381F70EC}">
      <dgm:prSet/>
      <dgm:spPr/>
      <dgm:t>
        <a:bodyPr/>
        <a:lstStyle/>
        <a:p>
          <a:endParaRPr lang="es-EC" sz="3200"/>
        </a:p>
      </dgm:t>
    </dgm:pt>
    <dgm:pt modelId="{6C5B9064-690A-4CA2-8621-AAEDEA5CE3F6}">
      <dgm:prSet phldrT="[Texto]" custT="1"/>
      <dgm:spPr/>
      <dgm:t>
        <a:bodyPr/>
        <a:lstStyle/>
        <a:p>
          <a:pPr algn="just"/>
          <a:endParaRPr lang="es-EC" sz="2400" dirty="0"/>
        </a:p>
      </dgm:t>
    </dgm:pt>
    <dgm:pt modelId="{B1974E5B-F63C-4396-BB6D-0B9DE25BA6AD}" type="parTrans" cxnId="{FF17A36F-0724-416E-8C80-B7EE753990E3}">
      <dgm:prSet/>
      <dgm:spPr/>
      <dgm:t>
        <a:bodyPr/>
        <a:lstStyle/>
        <a:p>
          <a:endParaRPr lang="es-EC" sz="3200"/>
        </a:p>
      </dgm:t>
    </dgm:pt>
    <dgm:pt modelId="{08C17C18-EC9D-4687-B83D-6804664F0A4B}" type="sibTrans" cxnId="{FF17A36F-0724-416E-8C80-B7EE753990E3}">
      <dgm:prSet/>
      <dgm:spPr/>
      <dgm:t>
        <a:bodyPr/>
        <a:lstStyle/>
        <a:p>
          <a:endParaRPr lang="es-EC" sz="3200"/>
        </a:p>
      </dgm:t>
    </dgm:pt>
    <dgm:pt modelId="{DA97178A-003D-489A-9372-726E106A7DF2}" type="pres">
      <dgm:prSet presAssocID="{20DF1938-9ED4-4526-BD7D-905654D9AB0F}" presName="linear" presStyleCnt="0">
        <dgm:presLayoutVars>
          <dgm:animLvl val="lvl"/>
          <dgm:resizeHandles val="exact"/>
        </dgm:presLayoutVars>
      </dgm:prSet>
      <dgm:spPr/>
      <dgm:t>
        <a:bodyPr/>
        <a:lstStyle/>
        <a:p>
          <a:endParaRPr lang="es-EC"/>
        </a:p>
      </dgm:t>
    </dgm:pt>
    <dgm:pt modelId="{BB766673-4075-4B38-ACA6-D41AA1E1D09D}" type="pres">
      <dgm:prSet presAssocID="{2491710D-F5DB-436B-8BAF-0B7710162E96}" presName="parentText" presStyleLbl="node1" presStyleIdx="0" presStyleCnt="1">
        <dgm:presLayoutVars>
          <dgm:chMax val="0"/>
          <dgm:bulletEnabled val="1"/>
        </dgm:presLayoutVars>
      </dgm:prSet>
      <dgm:spPr/>
      <dgm:t>
        <a:bodyPr/>
        <a:lstStyle/>
        <a:p>
          <a:endParaRPr lang="es-EC"/>
        </a:p>
      </dgm:t>
    </dgm:pt>
    <dgm:pt modelId="{B07043DE-EBCF-4980-8B98-BAE31AAEF2B6}" type="pres">
      <dgm:prSet presAssocID="{2491710D-F5DB-436B-8BAF-0B7710162E96}" presName="childText" presStyleLbl="revTx" presStyleIdx="0" presStyleCnt="1">
        <dgm:presLayoutVars>
          <dgm:bulletEnabled val="1"/>
        </dgm:presLayoutVars>
      </dgm:prSet>
      <dgm:spPr/>
      <dgm:t>
        <a:bodyPr/>
        <a:lstStyle/>
        <a:p>
          <a:endParaRPr lang="es-EC"/>
        </a:p>
      </dgm:t>
    </dgm:pt>
  </dgm:ptLst>
  <dgm:cxnLst>
    <dgm:cxn modelId="{E42C324B-0CD7-4CFA-9881-92491F79DDBD}" type="presOf" srcId="{64495191-A403-4845-9061-EE59E41EF0C6}" destId="{B07043DE-EBCF-4980-8B98-BAE31AAEF2B6}" srcOrd="0" destOrd="2" presId="urn:microsoft.com/office/officeart/2005/8/layout/vList2"/>
    <dgm:cxn modelId="{BD83A838-6A3D-4AF1-BA91-51F047DF6A06}" srcId="{2491710D-F5DB-436B-8BAF-0B7710162E96}" destId="{64495191-A403-4845-9061-EE59E41EF0C6}" srcOrd="2" destOrd="0" parTransId="{161A72BA-F9D2-495D-B66C-3646FB61A6D8}" sibTransId="{68B9574A-3A78-4E93-9844-9C4172344821}"/>
    <dgm:cxn modelId="{FF17A36F-0724-416E-8C80-B7EE753990E3}" srcId="{2491710D-F5DB-436B-8BAF-0B7710162E96}" destId="{6C5B9064-690A-4CA2-8621-AAEDEA5CE3F6}" srcOrd="5" destOrd="0" parTransId="{B1974E5B-F63C-4396-BB6D-0B9DE25BA6AD}" sibTransId="{08C17C18-EC9D-4687-B83D-6804664F0A4B}"/>
    <dgm:cxn modelId="{A7FD174A-52AC-4E77-836A-B0D4381F70EC}" srcId="{2491710D-F5DB-436B-8BAF-0B7710162E96}" destId="{551F5D1C-7F53-4BBB-A1CB-FC6216346967}" srcOrd="4" destOrd="0" parTransId="{148CBA57-5C58-4C4C-8012-7CDB214D0230}" sibTransId="{25703A7A-46B0-4878-9440-48923C60E0CF}"/>
    <dgm:cxn modelId="{FDE62E49-7ACC-471F-9E74-0CD1B5DE4008}" type="presOf" srcId="{D81A1679-B442-4D91-9395-163FB698DEF7}" destId="{B07043DE-EBCF-4980-8B98-BAE31AAEF2B6}" srcOrd="0" destOrd="1" presId="urn:microsoft.com/office/officeart/2005/8/layout/vList2"/>
    <dgm:cxn modelId="{1D39D6AF-4575-45CC-A15C-E87A7979CB14}" srcId="{2491710D-F5DB-436B-8BAF-0B7710162E96}" destId="{E077B6A4-CF3E-4CF9-838B-02AEEFBACD57}" srcOrd="7" destOrd="0" parTransId="{5F33E045-64EF-4E5B-BC25-FF7BDA5312BF}" sibTransId="{BE6A982B-D10A-431D-B420-128149B61F56}"/>
    <dgm:cxn modelId="{E6EFD104-EC75-4611-9E39-8903F08C36C5}" type="presOf" srcId="{6C5B9064-690A-4CA2-8621-AAEDEA5CE3F6}" destId="{B07043DE-EBCF-4980-8B98-BAE31AAEF2B6}" srcOrd="0" destOrd="5" presId="urn:microsoft.com/office/officeart/2005/8/layout/vList2"/>
    <dgm:cxn modelId="{0B21EC45-8670-44DF-8CDB-B2680F618425}" srcId="{20DF1938-9ED4-4526-BD7D-905654D9AB0F}" destId="{2491710D-F5DB-436B-8BAF-0B7710162E96}" srcOrd="0" destOrd="0" parTransId="{B0F6D793-0210-4224-B070-FFBAC2D535C6}" sibTransId="{5B4CC88F-23D8-4B64-BF8D-74E6143A3833}"/>
    <dgm:cxn modelId="{EC769023-6439-44CD-907F-E55C5E63F10C}" type="presOf" srcId="{20DF1938-9ED4-4526-BD7D-905654D9AB0F}" destId="{DA97178A-003D-489A-9372-726E106A7DF2}" srcOrd="0" destOrd="0" presId="urn:microsoft.com/office/officeart/2005/8/layout/vList2"/>
    <dgm:cxn modelId="{61C1242F-2959-4A16-AAD7-0A61D38A03A2}" type="presOf" srcId="{95E5D3C3-8070-413C-8013-E913135DF5D3}" destId="{B07043DE-EBCF-4980-8B98-BAE31AAEF2B6}" srcOrd="0" destOrd="0" presId="urn:microsoft.com/office/officeart/2005/8/layout/vList2"/>
    <dgm:cxn modelId="{B6ADF7B7-1D29-4A43-BBA6-82C5DE74EADE}" srcId="{2491710D-F5DB-436B-8BAF-0B7710162E96}" destId="{D81A1679-B442-4D91-9395-163FB698DEF7}" srcOrd="1" destOrd="0" parTransId="{6813BC33-77F1-4E6C-B482-38AC22761A97}" sibTransId="{ECA70BC3-63B0-41AF-A836-F5872DA73C4E}"/>
    <dgm:cxn modelId="{C4EF8EE8-7FB5-4C55-8633-5B1FF15637C7}" srcId="{2491710D-F5DB-436B-8BAF-0B7710162E96}" destId="{5531C36A-F931-4718-A056-7F57097EEC25}" srcOrd="3" destOrd="0" parTransId="{E90CDE32-E042-4ADA-89F4-70E694251B78}" sibTransId="{513C01E2-5465-49DE-9F29-9C5E4539F8C3}"/>
    <dgm:cxn modelId="{82F10154-4F97-4413-B4F1-88FCF2C7F694}" srcId="{2491710D-F5DB-436B-8BAF-0B7710162E96}" destId="{95E5D3C3-8070-413C-8013-E913135DF5D3}" srcOrd="0" destOrd="0" parTransId="{32DA1F61-05DE-430A-BA3C-3E4D91D2E2F8}" sibTransId="{97579946-BAEC-45DD-822B-94521E5E179D}"/>
    <dgm:cxn modelId="{93F9B8E9-A794-4EB1-BE9F-1AD271E9E0B7}" type="presOf" srcId="{77BEBADB-2298-4841-BC15-229F7BCD21B1}" destId="{B07043DE-EBCF-4980-8B98-BAE31AAEF2B6}" srcOrd="0" destOrd="6" presId="urn:microsoft.com/office/officeart/2005/8/layout/vList2"/>
    <dgm:cxn modelId="{6EC22DD4-12C6-4549-8955-2F3D102220D6}" type="presOf" srcId="{2491710D-F5DB-436B-8BAF-0B7710162E96}" destId="{BB766673-4075-4B38-ACA6-D41AA1E1D09D}" srcOrd="0" destOrd="0" presId="urn:microsoft.com/office/officeart/2005/8/layout/vList2"/>
    <dgm:cxn modelId="{0A6737E5-6614-492D-ACEC-B3F95167936D}" type="presOf" srcId="{5531C36A-F931-4718-A056-7F57097EEC25}" destId="{B07043DE-EBCF-4980-8B98-BAE31AAEF2B6}" srcOrd="0" destOrd="3" presId="urn:microsoft.com/office/officeart/2005/8/layout/vList2"/>
    <dgm:cxn modelId="{F650E0B2-6AF6-4015-8B5A-DA4DAD8FFF14}" srcId="{2491710D-F5DB-436B-8BAF-0B7710162E96}" destId="{77BEBADB-2298-4841-BC15-229F7BCD21B1}" srcOrd="6" destOrd="0" parTransId="{CC56C853-C9E9-4492-B4F7-A2126234F4FF}" sibTransId="{5D1BD2B3-D07C-4113-BF39-BAE9B8FC4881}"/>
    <dgm:cxn modelId="{8263762B-7535-4EE6-B815-4F3D7E449470}" type="presOf" srcId="{E077B6A4-CF3E-4CF9-838B-02AEEFBACD57}" destId="{B07043DE-EBCF-4980-8B98-BAE31AAEF2B6}" srcOrd="0" destOrd="7" presId="urn:microsoft.com/office/officeart/2005/8/layout/vList2"/>
    <dgm:cxn modelId="{1C092557-ACDD-4CBD-A89A-F17B75D8DACB}" type="presOf" srcId="{551F5D1C-7F53-4BBB-A1CB-FC6216346967}" destId="{B07043DE-EBCF-4980-8B98-BAE31AAEF2B6}" srcOrd="0" destOrd="4" presId="urn:microsoft.com/office/officeart/2005/8/layout/vList2"/>
    <dgm:cxn modelId="{6CAFB8DE-5EC2-4380-B4B5-1CBB50FBF540}" type="presParOf" srcId="{DA97178A-003D-489A-9372-726E106A7DF2}" destId="{BB766673-4075-4B38-ACA6-D41AA1E1D09D}" srcOrd="0" destOrd="0" presId="urn:microsoft.com/office/officeart/2005/8/layout/vList2"/>
    <dgm:cxn modelId="{3C11AE92-0E8F-471E-A228-0EB1956F42A2}" type="presParOf" srcId="{DA97178A-003D-489A-9372-726E106A7DF2}" destId="{B07043DE-EBCF-4980-8B98-BAE31AAEF2B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989CC5-463C-4D4A-A1D8-D4C000F59CF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C"/>
        </a:p>
      </dgm:t>
    </dgm:pt>
    <dgm:pt modelId="{DD0E0059-4AB9-4775-8567-03F7EB76D843}">
      <dgm:prSet phldrT="[Texto]" custT="1"/>
      <dgm:spPr/>
      <dgm:t>
        <a:bodyPr/>
        <a:lstStyle/>
        <a:p>
          <a:r>
            <a:rPr lang="es-EC" sz="1600" dirty="0" smtClean="0">
              <a:solidFill>
                <a:schemeClr val="tx1"/>
              </a:solidFill>
            </a:rPr>
            <a:t>Reducción consumo de combustible: 30%</a:t>
          </a:r>
          <a:endParaRPr lang="es-EC" sz="1600" dirty="0">
            <a:solidFill>
              <a:schemeClr val="tx1"/>
            </a:solidFill>
          </a:endParaRPr>
        </a:p>
      </dgm:t>
    </dgm:pt>
    <dgm:pt modelId="{E31A6B13-8C0E-4206-BE4E-05E753EC1289}" type="parTrans" cxnId="{E941E4C4-808C-483B-8DBC-B8B438E506C2}">
      <dgm:prSet/>
      <dgm:spPr/>
      <dgm:t>
        <a:bodyPr/>
        <a:lstStyle/>
        <a:p>
          <a:endParaRPr lang="es-EC" sz="4000">
            <a:solidFill>
              <a:schemeClr val="tx1"/>
            </a:solidFill>
          </a:endParaRPr>
        </a:p>
      </dgm:t>
    </dgm:pt>
    <dgm:pt modelId="{2E14F53C-1FD7-4D9F-8785-3A8861DFECDD}" type="sibTrans" cxnId="{E941E4C4-808C-483B-8DBC-B8B438E506C2}">
      <dgm:prSet/>
      <dgm:spPr/>
      <dgm:t>
        <a:bodyPr/>
        <a:lstStyle/>
        <a:p>
          <a:endParaRPr lang="es-EC" sz="4000">
            <a:solidFill>
              <a:schemeClr val="tx1"/>
            </a:solidFill>
          </a:endParaRPr>
        </a:p>
      </dgm:t>
    </dgm:pt>
    <dgm:pt modelId="{F4CD9C92-5356-4C06-A18D-2EB2D257F687}">
      <dgm:prSet phldrT="[Texto]" custT="1"/>
      <dgm:spPr/>
      <dgm:t>
        <a:bodyPr/>
        <a:lstStyle/>
        <a:p>
          <a:r>
            <a:rPr lang="es-EC" sz="1600" dirty="0" smtClean="0">
              <a:solidFill>
                <a:schemeClr val="tx1"/>
              </a:solidFill>
            </a:rPr>
            <a:t>Reducción de emisiones </a:t>
          </a:r>
          <a:endParaRPr lang="es-EC" sz="1600" baseline="-25000" dirty="0">
            <a:solidFill>
              <a:schemeClr val="tx1"/>
            </a:solidFill>
          </a:endParaRPr>
        </a:p>
      </dgm:t>
    </dgm:pt>
    <dgm:pt modelId="{D5807F46-81B7-43AE-83B3-1167D5FD987B}" type="parTrans" cxnId="{779AA2A7-8559-4AFD-9D3F-F63BBFF2D595}">
      <dgm:prSet/>
      <dgm:spPr/>
      <dgm:t>
        <a:bodyPr/>
        <a:lstStyle/>
        <a:p>
          <a:endParaRPr lang="es-EC" sz="4000">
            <a:solidFill>
              <a:schemeClr val="tx1"/>
            </a:solidFill>
          </a:endParaRPr>
        </a:p>
      </dgm:t>
    </dgm:pt>
    <dgm:pt modelId="{0BA57320-2E15-4A8A-8D0A-621E03E1855F}" type="sibTrans" cxnId="{779AA2A7-8559-4AFD-9D3F-F63BBFF2D595}">
      <dgm:prSet/>
      <dgm:spPr/>
      <dgm:t>
        <a:bodyPr/>
        <a:lstStyle/>
        <a:p>
          <a:endParaRPr lang="es-EC" sz="4000">
            <a:solidFill>
              <a:schemeClr val="tx1"/>
            </a:solidFill>
          </a:endParaRPr>
        </a:p>
      </dgm:t>
    </dgm:pt>
    <dgm:pt modelId="{F4097E92-AD31-4DD0-83AE-D9049D08D696}" type="pres">
      <dgm:prSet presAssocID="{CF989CC5-463C-4D4A-A1D8-D4C000F59CF0}" presName="compositeShape" presStyleCnt="0">
        <dgm:presLayoutVars>
          <dgm:chMax val="2"/>
          <dgm:dir/>
          <dgm:resizeHandles val="exact"/>
        </dgm:presLayoutVars>
      </dgm:prSet>
      <dgm:spPr/>
      <dgm:t>
        <a:bodyPr/>
        <a:lstStyle/>
        <a:p>
          <a:endParaRPr lang="es-EC"/>
        </a:p>
      </dgm:t>
    </dgm:pt>
    <dgm:pt modelId="{8A7467F7-1EDC-4B68-AC26-B2F0D3407B89}" type="pres">
      <dgm:prSet presAssocID="{CF989CC5-463C-4D4A-A1D8-D4C000F59CF0}" presName="ribbon" presStyleLbl="node1" presStyleIdx="0" presStyleCnt="1"/>
      <dgm:spPr/>
    </dgm:pt>
    <dgm:pt modelId="{F9C7F101-7FD7-42C4-A9FC-4DF74A165352}" type="pres">
      <dgm:prSet presAssocID="{CF989CC5-463C-4D4A-A1D8-D4C000F59CF0}" presName="leftArrowText" presStyleLbl="node1" presStyleIdx="0" presStyleCnt="1">
        <dgm:presLayoutVars>
          <dgm:chMax val="0"/>
          <dgm:bulletEnabled val="1"/>
        </dgm:presLayoutVars>
      </dgm:prSet>
      <dgm:spPr/>
      <dgm:t>
        <a:bodyPr/>
        <a:lstStyle/>
        <a:p>
          <a:endParaRPr lang="es-EC"/>
        </a:p>
      </dgm:t>
    </dgm:pt>
    <dgm:pt modelId="{11F45A57-B9D9-40CC-BB23-4777A43A87F9}" type="pres">
      <dgm:prSet presAssocID="{CF989CC5-463C-4D4A-A1D8-D4C000F59CF0}" presName="rightArrowText" presStyleLbl="node1" presStyleIdx="0" presStyleCnt="1">
        <dgm:presLayoutVars>
          <dgm:chMax val="0"/>
          <dgm:bulletEnabled val="1"/>
        </dgm:presLayoutVars>
      </dgm:prSet>
      <dgm:spPr/>
      <dgm:t>
        <a:bodyPr/>
        <a:lstStyle/>
        <a:p>
          <a:endParaRPr lang="es-EC"/>
        </a:p>
      </dgm:t>
    </dgm:pt>
  </dgm:ptLst>
  <dgm:cxnLst>
    <dgm:cxn modelId="{E941E4C4-808C-483B-8DBC-B8B438E506C2}" srcId="{CF989CC5-463C-4D4A-A1D8-D4C000F59CF0}" destId="{DD0E0059-4AB9-4775-8567-03F7EB76D843}" srcOrd="0" destOrd="0" parTransId="{E31A6B13-8C0E-4206-BE4E-05E753EC1289}" sibTransId="{2E14F53C-1FD7-4D9F-8785-3A8861DFECDD}"/>
    <dgm:cxn modelId="{70D0CFC7-3003-4068-9666-60BF90B4D791}" type="presOf" srcId="{F4CD9C92-5356-4C06-A18D-2EB2D257F687}" destId="{11F45A57-B9D9-40CC-BB23-4777A43A87F9}" srcOrd="0" destOrd="0" presId="urn:microsoft.com/office/officeart/2005/8/layout/arrow6"/>
    <dgm:cxn modelId="{779AA2A7-8559-4AFD-9D3F-F63BBFF2D595}" srcId="{CF989CC5-463C-4D4A-A1D8-D4C000F59CF0}" destId="{F4CD9C92-5356-4C06-A18D-2EB2D257F687}" srcOrd="1" destOrd="0" parTransId="{D5807F46-81B7-43AE-83B3-1167D5FD987B}" sibTransId="{0BA57320-2E15-4A8A-8D0A-621E03E1855F}"/>
    <dgm:cxn modelId="{C8AFF53E-54F0-4640-85E1-42FC6BE9261F}" type="presOf" srcId="{DD0E0059-4AB9-4775-8567-03F7EB76D843}" destId="{F9C7F101-7FD7-42C4-A9FC-4DF74A165352}" srcOrd="0" destOrd="0" presId="urn:microsoft.com/office/officeart/2005/8/layout/arrow6"/>
    <dgm:cxn modelId="{A27F2E07-7024-4134-80EE-9950BD1403A2}" type="presOf" srcId="{CF989CC5-463C-4D4A-A1D8-D4C000F59CF0}" destId="{F4097E92-AD31-4DD0-83AE-D9049D08D696}" srcOrd="0" destOrd="0" presId="urn:microsoft.com/office/officeart/2005/8/layout/arrow6"/>
    <dgm:cxn modelId="{C6F6BDB9-1D13-4F67-947F-BB3B434718D2}" type="presParOf" srcId="{F4097E92-AD31-4DD0-83AE-D9049D08D696}" destId="{8A7467F7-1EDC-4B68-AC26-B2F0D3407B89}" srcOrd="0" destOrd="0" presId="urn:microsoft.com/office/officeart/2005/8/layout/arrow6"/>
    <dgm:cxn modelId="{6F31D681-A95C-47A0-8DCE-207F49C30C66}" type="presParOf" srcId="{F4097E92-AD31-4DD0-83AE-D9049D08D696}" destId="{F9C7F101-7FD7-42C4-A9FC-4DF74A165352}" srcOrd="1" destOrd="0" presId="urn:microsoft.com/office/officeart/2005/8/layout/arrow6"/>
    <dgm:cxn modelId="{9A257113-F598-46EE-8134-C58C4870967C}" type="presParOf" srcId="{F4097E92-AD31-4DD0-83AE-D9049D08D696}" destId="{11F45A57-B9D9-40CC-BB23-4777A43A87F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989CC5-463C-4D4A-A1D8-D4C000F59CF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C"/>
        </a:p>
      </dgm:t>
    </dgm:pt>
    <dgm:pt modelId="{4D80F6A2-5A91-48B8-B81D-B56BC4E9515C}">
      <dgm:prSet phldrT="[Texto]" custT="1"/>
      <dgm:spPr/>
      <dgm:t>
        <a:bodyPr/>
        <a:lstStyle/>
        <a:p>
          <a:r>
            <a:rPr lang="es-EC" sz="2400" baseline="-25000" dirty="0" smtClean="0">
              <a:solidFill>
                <a:schemeClr val="tx1"/>
              </a:solidFill>
            </a:rPr>
            <a:t>Aspectos Técnicos</a:t>
          </a:r>
          <a:endParaRPr lang="es-EC" sz="2400" baseline="-25000" dirty="0">
            <a:solidFill>
              <a:schemeClr val="tx1"/>
            </a:solidFill>
          </a:endParaRPr>
        </a:p>
      </dgm:t>
    </dgm:pt>
    <dgm:pt modelId="{3CC0585E-0E28-4B24-9B37-EF5C363ADB40}" type="parTrans" cxnId="{18D31D6B-4777-41AB-9E1F-19ECC2D9D20E}">
      <dgm:prSet/>
      <dgm:spPr/>
      <dgm:t>
        <a:bodyPr/>
        <a:lstStyle/>
        <a:p>
          <a:endParaRPr lang="es-EC" sz="2400">
            <a:solidFill>
              <a:schemeClr val="tx1"/>
            </a:solidFill>
          </a:endParaRPr>
        </a:p>
      </dgm:t>
    </dgm:pt>
    <dgm:pt modelId="{0E8BEE20-7600-4431-9970-E6FCA3F04DAF}" type="sibTrans" cxnId="{18D31D6B-4777-41AB-9E1F-19ECC2D9D20E}">
      <dgm:prSet/>
      <dgm:spPr/>
      <dgm:t>
        <a:bodyPr/>
        <a:lstStyle/>
        <a:p>
          <a:endParaRPr lang="es-EC" sz="2400">
            <a:solidFill>
              <a:schemeClr val="tx1"/>
            </a:solidFill>
          </a:endParaRPr>
        </a:p>
      </dgm:t>
    </dgm:pt>
    <dgm:pt modelId="{DDBF0ABD-DFE4-4432-8AE5-4E8EA4F6D275}">
      <dgm:prSet phldrT="[Texto]" custT="1"/>
      <dgm:spPr/>
      <dgm:t>
        <a:bodyPr/>
        <a:lstStyle/>
        <a:p>
          <a:r>
            <a:rPr lang="es-EC" sz="2400" baseline="-25000" dirty="0" smtClean="0">
              <a:solidFill>
                <a:schemeClr val="tx1"/>
              </a:solidFill>
            </a:rPr>
            <a:t>Reducción de viscosidad</a:t>
          </a:r>
          <a:endParaRPr lang="es-EC" sz="2400" baseline="-25000" dirty="0">
            <a:solidFill>
              <a:schemeClr val="tx1"/>
            </a:solidFill>
          </a:endParaRPr>
        </a:p>
      </dgm:t>
    </dgm:pt>
    <dgm:pt modelId="{2A8B1334-17B0-46BB-B62A-750FFF4EB048}" type="parTrans" cxnId="{0ECDD136-045C-4ED3-8104-53D4A0C2C7E9}">
      <dgm:prSet/>
      <dgm:spPr/>
      <dgm:t>
        <a:bodyPr/>
        <a:lstStyle/>
        <a:p>
          <a:endParaRPr lang="es-EC" sz="2400">
            <a:solidFill>
              <a:schemeClr val="tx1"/>
            </a:solidFill>
          </a:endParaRPr>
        </a:p>
      </dgm:t>
    </dgm:pt>
    <dgm:pt modelId="{5301848A-1B64-45CF-9418-AFD1B807FF63}" type="sibTrans" cxnId="{0ECDD136-045C-4ED3-8104-53D4A0C2C7E9}">
      <dgm:prSet/>
      <dgm:spPr/>
      <dgm:t>
        <a:bodyPr/>
        <a:lstStyle/>
        <a:p>
          <a:endParaRPr lang="es-EC" sz="2400">
            <a:solidFill>
              <a:schemeClr val="tx1"/>
            </a:solidFill>
          </a:endParaRPr>
        </a:p>
      </dgm:t>
    </dgm:pt>
    <dgm:pt modelId="{D63B8C8C-0907-490D-ADCE-6AF22FC061D2}" type="pres">
      <dgm:prSet presAssocID="{CF989CC5-463C-4D4A-A1D8-D4C000F59CF0}" presName="compositeShape" presStyleCnt="0">
        <dgm:presLayoutVars>
          <dgm:chMax val="2"/>
          <dgm:dir/>
          <dgm:resizeHandles val="exact"/>
        </dgm:presLayoutVars>
      </dgm:prSet>
      <dgm:spPr/>
      <dgm:t>
        <a:bodyPr/>
        <a:lstStyle/>
        <a:p>
          <a:endParaRPr lang="es-EC"/>
        </a:p>
      </dgm:t>
    </dgm:pt>
    <dgm:pt modelId="{2FA19754-F431-4B53-9F36-CEAEB6BF2763}" type="pres">
      <dgm:prSet presAssocID="{CF989CC5-463C-4D4A-A1D8-D4C000F59CF0}" presName="ribbon" presStyleLbl="node1" presStyleIdx="0" presStyleCnt="1"/>
      <dgm:spPr/>
    </dgm:pt>
    <dgm:pt modelId="{ACD3E151-98A6-441F-A2DB-84252E2B4BFD}" type="pres">
      <dgm:prSet presAssocID="{CF989CC5-463C-4D4A-A1D8-D4C000F59CF0}" presName="leftArrowText" presStyleLbl="node1" presStyleIdx="0" presStyleCnt="1">
        <dgm:presLayoutVars>
          <dgm:chMax val="0"/>
          <dgm:bulletEnabled val="1"/>
        </dgm:presLayoutVars>
      </dgm:prSet>
      <dgm:spPr/>
      <dgm:t>
        <a:bodyPr/>
        <a:lstStyle/>
        <a:p>
          <a:endParaRPr lang="es-EC"/>
        </a:p>
      </dgm:t>
    </dgm:pt>
    <dgm:pt modelId="{EFD80B44-04B8-484F-BA7F-ACABB9B46253}" type="pres">
      <dgm:prSet presAssocID="{CF989CC5-463C-4D4A-A1D8-D4C000F59CF0}" presName="rightArrowText" presStyleLbl="node1" presStyleIdx="0" presStyleCnt="1" custLinFactNeighborY="-6903">
        <dgm:presLayoutVars>
          <dgm:chMax val="0"/>
          <dgm:bulletEnabled val="1"/>
        </dgm:presLayoutVars>
      </dgm:prSet>
      <dgm:spPr/>
      <dgm:t>
        <a:bodyPr/>
        <a:lstStyle/>
        <a:p>
          <a:endParaRPr lang="es-EC"/>
        </a:p>
      </dgm:t>
    </dgm:pt>
  </dgm:ptLst>
  <dgm:cxnLst>
    <dgm:cxn modelId="{0CD552AE-F533-4515-810E-513AA59F54F5}" type="presOf" srcId="{4D80F6A2-5A91-48B8-B81D-B56BC4E9515C}" destId="{EFD80B44-04B8-484F-BA7F-ACABB9B46253}" srcOrd="0" destOrd="0" presId="urn:microsoft.com/office/officeart/2005/8/layout/arrow6"/>
    <dgm:cxn modelId="{8084AB98-2755-4FE7-8CF5-5D4B8E34545F}" type="presOf" srcId="{DDBF0ABD-DFE4-4432-8AE5-4E8EA4F6D275}" destId="{ACD3E151-98A6-441F-A2DB-84252E2B4BFD}" srcOrd="0" destOrd="0" presId="urn:microsoft.com/office/officeart/2005/8/layout/arrow6"/>
    <dgm:cxn modelId="{18D31D6B-4777-41AB-9E1F-19ECC2D9D20E}" srcId="{CF989CC5-463C-4D4A-A1D8-D4C000F59CF0}" destId="{4D80F6A2-5A91-48B8-B81D-B56BC4E9515C}" srcOrd="1" destOrd="0" parTransId="{3CC0585E-0E28-4B24-9B37-EF5C363ADB40}" sibTransId="{0E8BEE20-7600-4431-9970-E6FCA3F04DAF}"/>
    <dgm:cxn modelId="{0ECDD136-045C-4ED3-8104-53D4A0C2C7E9}" srcId="{CF989CC5-463C-4D4A-A1D8-D4C000F59CF0}" destId="{DDBF0ABD-DFE4-4432-8AE5-4E8EA4F6D275}" srcOrd="0" destOrd="0" parTransId="{2A8B1334-17B0-46BB-B62A-750FFF4EB048}" sibTransId="{5301848A-1B64-45CF-9418-AFD1B807FF63}"/>
    <dgm:cxn modelId="{D999320A-D3BC-48DD-A6D6-AE22AEFF311A}" type="presOf" srcId="{CF989CC5-463C-4D4A-A1D8-D4C000F59CF0}" destId="{D63B8C8C-0907-490D-ADCE-6AF22FC061D2}" srcOrd="0" destOrd="0" presId="urn:microsoft.com/office/officeart/2005/8/layout/arrow6"/>
    <dgm:cxn modelId="{6FC50B9A-AB55-4BB0-9621-3236BEB667FF}" type="presParOf" srcId="{D63B8C8C-0907-490D-ADCE-6AF22FC061D2}" destId="{2FA19754-F431-4B53-9F36-CEAEB6BF2763}" srcOrd="0" destOrd="0" presId="urn:microsoft.com/office/officeart/2005/8/layout/arrow6"/>
    <dgm:cxn modelId="{A71F342A-2B99-49B6-A5AC-A1101740490E}" type="presParOf" srcId="{D63B8C8C-0907-490D-ADCE-6AF22FC061D2}" destId="{ACD3E151-98A6-441F-A2DB-84252E2B4BFD}" srcOrd="1" destOrd="0" presId="urn:microsoft.com/office/officeart/2005/8/layout/arrow6"/>
    <dgm:cxn modelId="{DFBC4520-D37F-4FDB-84F9-594E3AB51FB2}" type="presParOf" srcId="{D63B8C8C-0907-490D-ADCE-6AF22FC061D2}" destId="{EFD80B44-04B8-484F-BA7F-ACABB9B46253}"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29E787-C5A0-4C13-AC05-D1C499890E6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C"/>
        </a:p>
      </dgm:t>
    </dgm:pt>
    <dgm:pt modelId="{8B956F25-DC98-4441-A452-F1EEEE6174E1}">
      <dgm:prSet phldrT="[Texto]" custT="1"/>
      <dgm:spPr/>
      <dgm:t>
        <a:bodyPr/>
        <a:lstStyle/>
        <a:p>
          <a:pPr algn="ctr"/>
          <a:r>
            <a:rPr lang="es-EC" sz="1800"/>
            <a:t>Mezclas tibias</a:t>
          </a:r>
        </a:p>
      </dgm:t>
    </dgm:pt>
    <dgm:pt modelId="{E21BBFB5-1264-4F40-B375-87B085779882}" type="parTrans" cxnId="{38F0EA37-F8F3-4296-9E8C-5F4414E575BB}">
      <dgm:prSet/>
      <dgm:spPr/>
      <dgm:t>
        <a:bodyPr/>
        <a:lstStyle/>
        <a:p>
          <a:pPr algn="ctr"/>
          <a:endParaRPr lang="es-EC" sz="1800"/>
        </a:p>
      </dgm:t>
    </dgm:pt>
    <dgm:pt modelId="{68025E55-9B61-4284-B01C-F68E8D524A4B}" type="sibTrans" cxnId="{38F0EA37-F8F3-4296-9E8C-5F4414E575BB}">
      <dgm:prSet/>
      <dgm:spPr/>
      <dgm:t>
        <a:bodyPr/>
        <a:lstStyle/>
        <a:p>
          <a:pPr algn="ctr"/>
          <a:endParaRPr lang="es-EC" sz="1800"/>
        </a:p>
      </dgm:t>
    </dgm:pt>
    <dgm:pt modelId="{BF29F717-DE49-42FB-BCCA-1CDD4DC0E92E}">
      <dgm:prSet phldrT="[Texto]" custT="1"/>
      <dgm:spPr/>
      <dgm:t>
        <a:bodyPr/>
        <a:lstStyle/>
        <a:p>
          <a:pPr algn="ctr"/>
          <a:r>
            <a:rPr lang="es-EC" sz="1800"/>
            <a:t>Aditivos Orgánicos</a:t>
          </a:r>
        </a:p>
      </dgm:t>
    </dgm:pt>
    <dgm:pt modelId="{2FA79011-365D-48E2-949F-3775CF4CA2B0}" type="parTrans" cxnId="{427CC118-45EB-42BF-BDF1-DD71136EA6CF}">
      <dgm:prSet custT="1"/>
      <dgm:spPr/>
      <dgm:t>
        <a:bodyPr/>
        <a:lstStyle/>
        <a:p>
          <a:pPr algn="ctr"/>
          <a:endParaRPr lang="es-EC" sz="1800"/>
        </a:p>
      </dgm:t>
    </dgm:pt>
    <dgm:pt modelId="{1EC3E7AB-6A26-4EC6-AB1A-E3A6EEF57B41}" type="sibTrans" cxnId="{427CC118-45EB-42BF-BDF1-DD71136EA6CF}">
      <dgm:prSet/>
      <dgm:spPr/>
      <dgm:t>
        <a:bodyPr/>
        <a:lstStyle/>
        <a:p>
          <a:pPr algn="ctr"/>
          <a:endParaRPr lang="es-EC" sz="1800"/>
        </a:p>
      </dgm:t>
    </dgm:pt>
    <dgm:pt modelId="{1ACEA5C5-609D-4AD9-A7EA-90809FBC0331}">
      <dgm:prSet phldrT="[Texto]" custT="1"/>
      <dgm:spPr/>
      <dgm:t>
        <a:bodyPr/>
        <a:lstStyle/>
        <a:p>
          <a:pPr algn="ctr"/>
          <a:r>
            <a:rPr lang="es-EC" sz="1800" dirty="0"/>
            <a:t>Ceras </a:t>
          </a:r>
          <a:r>
            <a:rPr lang="es-EC" sz="1800" dirty="0" smtClean="0"/>
            <a:t>Fisher-</a:t>
          </a:r>
          <a:r>
            <a:rPr lang="es-EC" sz="1800" dirty="0" err="1" smtClean="0"/>
            <a:t>Trospch</a:t>
          </a:r>
          <a:r>
            <a:rPr lang="es-EC" sz="1800" dirty="0" smtClean="0"/>
            <a:t> - </a:t>
          </a:r>
          <a:r>
            <a:rPr lang="es-EC" sz="1800" dirty="0" err="1" smtClean="0"/>
            <a:t>Sasobit</a:t>
          </a:r>
          <a:endParaRPr lang="es-EC" sz="1800" dirty="0"/>
        </a:p>
      </dgm:t>
    </dgm:pt>
    <dgm:pt modelId="{BAA29700-D21C-4FE1-8661-640BBA3E50EF}" type="parTrans" cxnId="{628FA43F-6539-42FE-8335-F28F4F8ED195}">
      <dgm:prSet custT="1"/>
      <dgm:spPr/>
      <dgm:t>
        <a:bodyPr/>
        <a:lstStyle/>
        <a:p>
          <a:pPr algn="ctr"/>
          <a:endParaRPr lang="es-EC" sz="1800"/>
        </a:p>
      </dgm:t>
    </dgm:pt>
    <dgm:pt modelId="{FEE099BE-A67E-4C7D-8C66-B1E2360F3E02}" type="sibTrans" cxnId="{628FA43F-6539-42FE-8335-F28F4F8ED195}">
      <dgm:prSet/>
      <dgm:spPr/>
      <dgm:t>
        <a:bodyPr/>
        <a:lstStyle/>
        <a:p>
          <a:pPr algn="ctr"/>
          <a:endParaRPr lang="es-EC" sz="1800"/>
        </a:p>
      </dgm:t>
    </dgm:pt>
    <dgm:pt modelId="{9F6419A4-13BD-4538-BFDC-9B6D67523716}">
      <dgm:prSet phldrT="[Texto]" custT="1"/>
      <dgm:spPr/>
      <dgm:t>
        <a:bodyPr/>
        <a:lstStyle/>
        <a:p>
          <a:pPr algn="ctr"/>
          <a:r>
            <a:rPr lang="es-EC" sz="1800" dirty="0"/>
            <a:t>Ceras </a:t>
          </a:r>
          <a:r>
            <a:rPr lang="es-EC" sz="1800" dirty="0" smtClean="0"/>
            <a:t>Montana-</a:t>
          </a:r>
          <a:r>
            <a:rPr lang="es-EC" sz="1800" dirty="0" err="1" smtClean="0"/>
            <a:t>Asphaltan</a:t>
          </a:r>
          <a:endParaRPr lang="es-EC" sz="1800" dirty="0"/>
        </a:p>
      </dgm:t>
    </dgm:pt>
    <dgm:pt modelId="{566D0848-5453-4605-AE81-1BF708ACADA6}" type="parTrans" cxnId="{D5903804-A04D-4F48-BDB2-535123A96157}">
      <dgm:prSet custT="1"/>
      <dgm:spPr/>
      <dgm:t>
        <a:bodyPr/>
        <a:lstStyle/>
        <a:p>
          <a:pPr algn="ctr"/>
          <a:endParaRPr lang="es-EC" sz="1800"/>
        </a:p>
      </dgm:t>
    </dgm:pt>
    <dgm:pt modelId="{3DB1DA02-D6BA-4163-9C7C-AC0801F57FDC}" type="sibTrans" cxnId="{D5903804-A04D-4F48-BDB2-535123A96157}">
      <dgm:prSet/>
      <dgm:spPr/>
      <dgm:t>
        <a:bodyPr/>
        <a:lstStyle/>
        <a:p>
          <a:pPr algn="ctr"/>
          <a:endParaRPr lang="es-EC" sz="1800"/>
        </a:p>
      </dgm:t>
    </dgm:pt>
    <dgm:pt modelId="{1D55BB1C-3DFC-411B-A2CE-58AE8FD8E4E0}">
      <dgm:prSet phldrT="[Texto]" custT="1"/>
      <dgm:spPr/>
      <dgm:t>
        <a:bodyPr/>
        <a:lstStyle/>
        <a:p>
          <a:pPr algn="ctr"/>
          <a:r>
            <a:rPr lang="es-EC" sz="1800"/>
            <a:t>Aditivos Químicos</a:t>
          </a:r>
        </a:p>
      </dgm:t>
    </dgm:pt>
    <dgm:pt modelId="{8BECDB96-C3DE-4AC7-AECD-9291AD676FC4}" type="parTrans" cxnId="{FCA85711-9F85-4470-AEE4-966B31D40B05}">
      <dgm:prSet custT="1"/>
      <dgm:spPr/>
      <dgm:t>
        <a:bodyPr/>
        <a:lstStyle/>
        <a:p>
          <a:pPr algn="ctr"/>
          <a:endParaRPr lang="es-EC" sz="1800"/>
        </a:p>
      </dgm:t>
    </dgm:pt>
    <dgm:pt modelId="{EE9496FE-3452-44D3-806F-588ED3619355}" type="sibTrans" cxnId="{FCA85711-9F85-4470-AEE4-966B31D40B05}">
      <dgm:prSet/>
      <dgm:spPr/>
      <dgm:t>
        <a:bodyPr/>
        <a:lstStyle/>
        <a:p>
          <a:pPr algn="ctr"/>
          <a:endParaRPr lang="es-EC" sz="1800"/>
        </a:p>
      </dgm:t>
    </dgm:pt>
    <dgm:pt modelId="{D27B3323-2530-4F59-A0AC-FCE3F5117039}">
      <dgm:prSet phldrT="[Texto]" custT="1"/>
      <dgm:spPr/>
      <dgm:t>
        <a:bodyPr/>
        <a:lstStyle/>
        <a:p>
          <a:pPr algn="ctr"/>
          <a:r>
            <a:rPr lang="es-EC" sz="1800" dirty="0" err="1" smtClean="0"/>
            <a:t>Emulsificantes-Evotherm</a:t>
          </a:r>
          <a:endParaRPr lang="es-EC" sz="1800" dirty="0"/>
        </a:p>
      </dgm:t>
    </dgm:pt>
    <dgm:pt modelId="{916CAD30-D6C4-4FBB-9B0F-D5A34CB56A53}" type="parTrans" cxnId="{C99CA4AC-78E2-4282-9C72-8AAF6520AA0C}">
      <dgm:prSet custT="1"/>
      <dgm:spPr/>
      <dgm:t>
        <a:bodyPr/>
        <a:lstStyle/>
        <a:p>
          <a:pPr algn="ctr"/>
          <a:endParaRPr lang="es-EC" sz="1800"/>
        </a:p>
      </dgm:t>
    </dgm:pt>
    <dgm:pt modelId="{1A5D73B5-B88B-49E8-83C6-2EB1DD7B6739}" type="sibTrans" cxnId="{C99CA4AC-78E2-4282-9C72-8AAF6520AA0C}">
      <dgm:prSet/>
      <dgm:spPr/>
      <dgm:t>
        <a:bodyPr/>
        <a:lstStyle/>
        <a:p>
          <a:pPr algn="ctr"/>
          <a:endParaRPr lang="es-EC" sz="1800"/>
        </a:p>
      </dgm:t>
    </dgm:pt>
    <dgm:pt modelId="{50A815B9-5D3D-423B-8CAB-D913052D7537}">
      <dgm:prSet phldrT="[Texto]" custT="1"/>
      <dgm:spPr/>
      <dgm:t>
        <a:bodyPr/>
        <a:lstStyle/>
        <a:p>
          <a:pPr algn="ctr"/>
          <a:r>
            <a:rPr lang="es-EC" sz="1800"/>
            <a:t>Proceso de espumación</a:t>
          </a:r>
        </a:p>
      </dgm:t>
    </dgm:pt>
    <dgm:pt modelId="{FADAD556-F4B2-4159-B0F3-C733401F9D30}" type="parTrans" cxnId="{D0ED5356-3B45-4550-9075-B235C1AF5813}">
      <dgm:prSet custT="1"/>
      <dgm:spPr/>
      <dgm:t>
        <a:bodyPr/>
        <a:lstStyle/>
        <a:p>
          <a:pPr algn="ctr"/>
          <a:endParaRPr lang="es-EC" sz="1800"/>
        </a:p>
      </dgm:t>
    </dgm:pt>
    <dgm:pt modelId="{3520F7CF-AB09-4320-8C7E-97D5B12D3B17}" type="sibTrans" cxnId="{D0ED5356-3B45-4550-9075-B235C1AF5813}">
      <dgm:prSet/>
      <dgm:spPr/>
      <dgm:t>
        <a:bodyPr/>
        <a:lstStyle/>
        <a:p>
          <a:pPr algn="ctr"/>
          <a:endParaRPr lang="es-EC" sz="1800"/>
        </a:p>
      </dgm:t>
    </dgm:pt>
    <dgm:pt modelId="{691242AC-3227-443E-9507-9D09732A5815}">
      <dgm:prSet phldrT="[Texto]" custT="1"/>
      <dgm:spPr/>
      <dgm:t>
        <a:bodyPr/>
        <a:lstStyle/>
        <a:p>
          <a:pPr algn="ctr"/>
          <a:r>
            <a:rPr lang="es-EC" sz="1800" dirty="0" smtClean="0"/>
            <a:t>Indirecto-Zeolita</a:t>
          </a:r>
          <a:endParaRPr lang="es-EC" sz="1800" dirty="0"/>
        </a:p>
      </dgm:t>
    </dgm:pt>
    <dgm:pt modelId="{768CA70F-779E-415D-B0D4-118233569A7A}" type="parTrans" cxnId="{0A799E18-9873-4050-AD12-27F2DB7D4A73}">
      <dgm:prSet custT="1"/>
      <dgm:spPr/>
      <dgm:t>
        <a:bodyPr/>
        <a:lstStyle/>
        <a:p>
          <a:pPr algn="ctr"/>
          <a:endParaRPr lang="es-EC" sz="1800"/>
        </a:p>
      </dgm:t>
    </dgm:pt>
    <dgm:pt modelId="{310BAE9B-B10C-481F-880A-E64C920A8076}" type="sibTrans" cxnId="{0A799E18-9873-4050-AD12-27F2DB7D4A73}">
      <dgm:prSet/>
      <dgm:spPr/>
      <dgm:t>
        <a:bodyPr/>
        <a:lstStyle/>
        <a:p>
          <a:pPr algn="ctr"/>
          <a:endParaRPr lang="es-EC" sz="1800"/>
        </a:p>
      </dgm:t>
    </dgm:pt>
    <dgm:pt modelId="{AE2AFB52-D339-4817-BAA6-7E1074DF4A3A}">
      <dgm:prSet phldrT="[Texto]" custT="1"/>
      <dgm:spPr/>
      <dgm:t>
        <a:bodyPr/>
        <a:lstStyle/>
        <a:p>
          <a:pPr algn="ctr"/>
          <a:r>
            <a:rPr lang="es-EC" sz="1800"/>
            <a:t>Directo</a:t>
          </a:r>
        </a:p>
      </dgm:t>
    </dgm:pt>
    <dgm:pt modelId="{71494487-955F-4F35-8DCA-363A3637F318}" type="parTrans" cxnId="{0634E220-2407-4A2E-8223-1A611B4A6B8E}">
      <dgm:prSet custT="1"/>
      <dgm:spPr/>
      <dgm:t>
        <a:bodyPr/>
        <a:lstStyle/>
        <a:p>
          <a:pPr algn="ctr"/>
          <a:endParaRPr lang="es-EC" sz="1800"/>
        </a:p>
      </dgm:t>
    </dgm:pt>
    <dgm:pt modelId="{96098E05-41F1-44FC-AB15-5A7426CE8DE4}" type="sibTrans" cxnId="{0634E220-2407-4A2E-8223-1A611B4A6B8E}">
      <dgm:prSet/>
      <dgm:spPr/>
      <dgm:t>
        <a:bodyPr/>
        <a:lstStyle/>
        <a:p>
          <a:pPr algn="ctr"/>
          <a:endParaRPr lang="es-EC" sz="1800"/>
        </a:p>
      </dgm:t>
    </dgm:pt>
    <dgm:pt modelId="{E33C4ADB-7C25-446C-BA59-4DDB20EFFFFF}">
      <dgm:prSet phldrT="[Texto]" custT="1"/>
      <dgm:spPr/>
      <dgm:t>
        <a:bodyPr/>
        <a:lstStyle/>
        <a:p>
          <a:pPr algn="ctr"/>
          <a:r>
            <a:rPr lang="es-EC" sz="1800" dirty="0" err="1" smtClean="0"/>
            <a:t>Tensoactivos-Cecabase</a:t>
          </a:r>
          <a:r>
            <a:rPr lang="es-EC" sz="1800" dirty="0" smtClean="0"/>
            <a:t> </a:t>
          </a:r>
          <a:r>
            <a:rPr lang="es-EC" sz="1800" dirty="0" err="1" smtClean="0"/>
            <a:t>RT</a:t>
          </a:r>
          <a:endParaRPr lang="es-EC" sz="1800" dirty="0"/>
        </a:p>
      </dgm:t>
    </dgm:pt>
    <dgm:pt modelId="{71D3A802-0E8B-42C8-A2B0-603426739465}" type="parTrans" cxnId="{15941006-1B34-417A-B90B-BC079DBFBAA3}">
      <dgm:prSet custT="1"/>
      <dgm:spPr/>
      <dgm:t>
        <a:bodyPr/>
        <a:lstStyle/>
        <a:p>
          <a:pPr algn="ctr"/>
          <a:endParaRPr lang="es-EC" sz="1800"/>
        </a:p>
      </dgm:t>
    </dgm:pt>
    <dgm:pt modelId="{8BA0822B-50C3-48C0-95E7-6CB94094450D}" type="sibTrans" cxnId="{15941006-1B34-417A-B90B-BC079DBFBAA3}">
      <dgm:prSet/>
      <dgm:spPr/>
      <dgm:t>
        <a:bodyPr/>
        <a:lstStyle/>
        <a:p>
          <a:pPr algn="ctr"/>
          <a:endParaRPr lang="es-EC" sz="1800"/>
        </a:p>
      </dgm:t>
    </dgm:pt>
    <dgm:pt modelId="{E407ED3B-6F9C-465F-AA08-7A775A4D2D7C}">
      <dgm:prSet phldrT="[Texto]" custT="1"/>
      <dgm:spPr/>
      <dgm:t>
        <a:bodyPr/>
        <a:lstStyle/>
        <a:p>
          <a:pPr algn="ctr"/>
          <a:r>
            <a:rPr lang="es-EC" sz="1800" dirty="0"/>
            <a:t>Ceras de Amidas Ácidos </a:t>
          </a:r>
          <a:r>
            <a:rPr lang="es-EC" sz="1800" dirty="0" smtClean="0"/>
            <a:t>Grasos-</a:t>
          </a:r>
          <a:r>
            <a:rPr lang="es-EC" sz="1800" dirty="0" err="1" smtClean="0"/>
            <a:t>Licomont</a:t>
          </a:r>
          <a:endParaRPr lang="es-EC" sz="1800" dirty="0"/>
        </a:p>
      </dgm:t>
    </dgm:pt>
    <dgm:pt modelId="{527DE867-AF6B-46F7-B19D-67ED0486E000}" type="parTrans" cxnId="{CE989DAC-3F78-468E-8B4F-B359B18FF315}">
      <dgm:prSet custT="1"/>
      <dgm:spPr/>
      <dgm:t>
        <a:bodyPr/>
        <a:lstStyle/>
        <a:p>
          <a:pPr algn="ctr"/>
          <a:endParaRPr lang="es-EC" sz="1800"/>
        </a:p>
      </dgm:t>
    </dgm:pt>
    <dgm:pt modelId="{627EDD85-4415-4F2D-B6F8-3A5D5AF5FE25}" type="sibTrans" cxnId="{CE989DAC-3F78-468E-8B4F-B359B18FF315}">
      <dgm:prSet/>
      <dgm:spPr/>
      <dgm:t>
        <a:bodyPr/>
        <a:lstStyle/>
        <a:p>
          <a:pPr algn="ctr"/>
          <a:endParaRPr lang="es-EC" sz="1800"/>
        </a:p>
      </dgm:t>
    </dgm:pt>
    <dgm:pt modelId="{A4F7937E-1AFD-493E-9127-A5C669B70113}" type="pres">
      <dgm:prSet presAssocID="{D229E787-C5A0-4C13-AC05-D1C499890E6E}" presName="diagram" presStyleCnt="0">
        <dgm:presLayoutVars>
          <dgm:chPref val="1"/>
          <dgm:dir/>
          <dgm:animOne val="branch"/>
          <dgm:animLvl val="lvl"/>
          <dgm:resizeHandles val="exact"/>
        </dgm:presLayoutVars>
      </dgm:prSet>
      <dgm:spPr/>
      <dgm:t>
        <a:bodyPr/>
        <a:lstStyle/>
        <a:p>
          <a:endParaRPr lang="es-EC"/>
        </a:p>
      </dgm:t>
    </dgm:pt>
    <dgm:pt modelId="{F9DFFD4C-B477-439B-B62A-E271193ABF8E}" type="pres">
      <dgm:prSet presAssocID="{8B956F25-DC98-4441-A452-F1EEEE6174E1}" presName="root1" presStyleCnt="0"/>
      <dgm:spPr/>
    </dgm:pt>
    <dgm:pt modelId="{F54DFBE4-0304-4279-8855-3F000E09F2BE}" type="pres">
      <dgm:prSet presAssocID="{8B956F25-DC98-4441-A452-F1EEEE6174E1}" presName="LevelOneTextNode" presStyleLbl="node0" presStyleIdx="0" presStyleCnt="1">
        <dgm:presLayoutVars>
          <dgm:chPref val="3"/>
        </dgm:presLayoutVars>
      </dgm:prSet>
      <dgm:spPr/>
      <dgm:t>
        <a:bodyPr/>
        <a:lstStyle/>
        <a:p>
          <a:endParaRPr lang="es-EC"/>
        </a:p>
      </dgm:t>
    </dgm:pt>
    <dgm:pt modelId="{B88BD020-316A-4678-A78B-C208A17BBAA4}" type="pres">
      <dgm:prSet presAssocID="{8B956F25-DC98-4441-A452-F1EEEE6174E1}" presName="level2hierChild" presStyleCnt="0"/>
      <dgm:spPr/>
    </dgm:pt>
    <dgm:pt modelId="{928CA46E-09DB-4487-A885-8A1B94FAC31A}" type="pres">
      <dgm:prSet presAssocID="{2FA79011-365D-48E2-949F-3775CF4CA2B0}" presName="conn2-1" presStyleLbl="parChTrans1D2" presStyleIdx="0" presStyleCnt="3"/>
      <dgm:spPr/>
      <dgm:t>
        <a:bodyPr/>
        <a:lstStyle/>
        <a:p>
          <a:endParaRPr lang="es-EC"/>
        </a:p>
      </dgm:t>
    </dgm:pt>
    <dgm:pt modelId="{F47C6BFF-CACD-4865-9C06-DDB206A0F2A3}" type="pres">
      <dgm:prSet presAssocID="{2FA79011-365D-48E2-949F-3775CF4CA2B0}" presName="connTx" presStyleLbl="parChTrans1D2" presStyleIdx="0" presStyleCnt="3"/>
      <dgm:spPr/>
      <dgm:t>
        <a:bodyPr/>
        <a:lstStyle/>
        <a:p>
          <a:endParaRPr lang="es-EC"/>
        </a:p>
      </dgm:t>
    </dgm:pt>
    <dgm:pt modelId="{162F4608-4E15-44FC-8FAA-36DC457C907E}" type="pres">
      <dgm:prSet presAssocID="{BF29F717-DE49-42FB-BCCA-1CDD4DC0E92E}" presName="root2" presStyleCnt="0"/>
      <dgm:spPr/>
    </dgm:pt>
    <dgm:pt modelId="{60966B1D-95BC-4921-B6F7-70B5A8775589}" type="pres">
      <dgm:prSet presAssocID="{BF29F717-DE49-42FB-BCCA-1CDD4DC0E92E}" presName="LevelTwoTextNode" presStyleLbl="node2" presStyleIdx="0" presStyleCnt="3">
        <dgm:presLayoutVars>
          <dgm:chPref val="3"/>
        </dgm:presLayoutVars>
      </dgm:prSet>
      <dgm:spPr/>
      <dgm:t>
        <a:bodyPr/>
        <a:lstStyle/>
        <a:p>
          <a:endParaRPr lang="es-EC"/>
        </a:p>
      </dgm:t>
    </dgm:pt>
    <dgm:pt modelId="{F7C7844A-7AB4-4C84-A374-AC2DABA39029}" type="pres">
      <dgm:prSet presAssocID="{BF29F717-DE49-42FB-BCCA-1CDD4DC0E92E}" presName="level3hierChild" presStyleCnt="0"/>
      <dgm:spPr/>
    </dgm:pt>
    <dgm:pt modelId="{EB95F0D0-6693-4029-9B15-F70A66386CDB}" type="pres">
      <dgm:prSet presAssocID="{BAA29700-D21C-4FE1-8661-640BBA3E50EF}" presName="conn2-1" presStyleLbl="parChTrans1D3" presStyleIdx="0" presStyleCnt="7"/>
      <dgm:spPr/>
      <dgm:t>
        <a:bodyPr/>
        <a:lstStyle/>
        <a:p>
          <a:endParaRPr lang="es-EC"/>
        </a:p>
      </dgm:t>
    </dgm:pt>
    <dgm:pt modelId="{F6D87C39-96C6-48E2-B226-29838CE138D9}" type="pres">
      <dgm:prSet presAssocID="{BAA29700-D21C-4FE1-8661-640BBA3E50EF}" presName="connTx" presStyleLbl="parChTrans1D3" presStyleIdx="0" presStyleCnt="7"/>
      <dgm:spPr/>
      <dgm:t>
        <a:bodyPr/>
        <a:lstStyle/>
        <a:p>
          <a:endParaRPr lang="es-EC"/>
        </a:p>
      </dgm:t>
    </dgm:pt>
    <dgm:pt modelId="{5D65C0A5-32E6-498A-B9A6-02C694BD8C49}" type="pres">
      <dgm:prSet presAssocID="{1ACEA5C5-609D-4AD9-A7EA-90809FBC0331}" presName="root2" presStyleCnt="0"/>
      <dgm:spPr/>
    </dgm:pt>
    <dgm:pt modelId="{4DE3E65C-4BB7-4CD0-B92F-E896404D2B86}" type="pres">
      <dgm:prSet presAssocID="{1ACEA5C5-609D-4AD9-A7EA-90809FBC0331}" presName="LevelTwoTextNode" presStyleLbl="node3" presStyleIdx="0" presStyleCnt="7" custScaleX="249734">
        <dgm:presLayoutVars>
          <dgm:chPref val="3"/>
        </dgm:presLayoutVars>
      </dgm:prSet>
      <dgm:spPr/>
      <dgm:t>
        <a:bodyPr/>
        <a:lstStyle/>
        <a:p>
          <a:endParaRPr lang="es-EC"/>
        </a:p>
      </dgm:t>
    </dgm:pt>
    <dgm:pt modelId="{2939C742-B77A-405A-BF1A-9308ECE904CE}" type="pres">
      <dgm:prSet presAssocID="{1ACEA5C5-609D-4AD9-A7EA-90809FBC0331}" presName="level3hierChild" presStyleCnt="0"/>
      <dgm:spPr/>
    </dgm:pt>
    <dgm:pt modelId="{B0B2C5F6-D3E4-4BFA-A0E4-F19CF212CA85}" type="pres">
      <dgm:prSet presAssocID="{566D0848-5453-4605-AE81-1BF708ACADA6}" presName="conn2-1" presStyleLbl="parChTrans1D3" presStyleIdx="1" presStyleCnt="7"/>
      <dgm:spPr/>
      <dgm:t>
        <a:bodyPr/>
        <a:lstStyle/>
        <a:p>
          <a:endParaRPr lang="es-EC"/>
        </a:p>
      </dgm:t>
    </dgm:pt>
    <dgm:pt modelId="{EFC9EFBF-875C-4039-A8E9-AAA85CB35AC6}" type="pres">
      <dgm:prSet presAssocID="{566D0848-5453-4605-AE81-1BF708ACADA6}" presName="connTx" presStyleLbl="parChTrans1D3" presStyleIdx="1" presStyleCnt="7"/>
      <dgm:spPr/>
      <dgm:t>
        <a:bodyPr/>
        <a:lstStyle/>
        <a:p>
          <a:endParaRPr lang="es-EC"/>
        </a:p>
      </dgm:t>
    </dgm:pt>
    <dgm:pt modelId="{5700A549-5A2B-475A-BB63-1086E097FD5F}" type="pres">
      <dgm:prSet presAssocID="{9F6419A4-13BD-4538-BFDC-9B6D67523716}" presName="root2" presStyleCnt="0"/>
      <dgm:spPr/>
    </dgm:pt>
    <dgm:pt modelId="{7955ECDE-A3CA-4873-9927-7C2E585E2CBE}" type="pres">
      <dgm:prSet presAssocID="{9F6419A4-13BD-4538-BFDC-9B6D67523716}" presName="LevelTwoTextNode" presStyleLbl="node3" presStyleIdx="1" presStyleCnt="7" custScaleX="223186">
        <dgm:presLayoutVars>
          <dgm:chPref val="3"/>
        </dgm:presLayoutVars>
      </dgm:prSet>
      <dgm:spPr/>
      <dgm:t>
        <a:bodyPr/>
        <a:lstStyle/>
        <a:p>
          <a:endParaRPr lang="es-EC"/>
        </a:p>
      </dgm:t>
    </dgm:pt>
    <dgm:pt modelId="{97468974-86BC-48B5-81DF-AD562A38ED3A}" type="pres">
      <dgm:prSet presAssocID="{9F6419A4-13BD-4538-BFDC-9B6D67523716}" presName="level3hierChild" presStyleCnt="0"/>
      <dgm:spPr/>
    </dgm:pt>
    <dgm:pt modelId="{4CF3B10D-E164-47A6-B648-713680298B66}" type="pres">
      <dgm:prSet presAssocID="{527DE867-AF6B-46F7-B19D-67ED0486E000}" presName="conn2-1" presStyleLbl="parChTrans1D3" presStyleIdx="2" presStyleCnt="7"/>
      <dgm:spPr/>
      <dgm:t>
        <a:bodyPr/>
        <a:lstStyle/>
        <a:p>
          <a:endParaRPr lang="es-EC"/>
        </a:p>
      </dgm:t>
    </dgm:pt>
    <dgm:pt modelId="{E7561C39-8960-4FAC-AD70-920F81D089D5}" type="pres">
      <dgm:prSet presAssocID="{527DE867-AF6B-46F7-B19D-67ED0486E000}" presName="connTx" presStyleLbl="parChTrans1D3" presStyleIdx="2" presStyleCnt="7"/>
      <dgm:spPr/>
      <dgm:t>
        <a:bodyPr/>
        <a:lstStyle/>
        <a:p>
          <a:endParaRPr lang="es-EC"/>
        </a:p>
      </dgm:t>
    </dgm:pt>
    <dgm:pt modelId="{A1782724-F026-48F7-9DAC-DC9F84AFD47E}" type="pres">
      <dgm:prSet presAssocID="{E407ED3B-6F9C-465F-AA08-7A775A4D2D7C}" presName="root2" presStyleCnt="0"/>
      <dgm:spPr/>
    </dgm:pt>
    <dgm:pt modelId="{13D4B8F0-5B52-4D52-A42F-D6E4284B11BB}" type="pres">
      <dgm:prSet presAssocID="{E407ED3B-6F9C-465F-AA08-7A775A4D2D7C}" presName="LevelTwoTextNode" presStyleLbl="node3" presStyleIdx="2" presStyleCnt="7" custScaleX="268083">
        <dgm:presLayoutVars>
          <dgm:chPref val="3"/>
        </dgm:presLayoutVars>
      </dgm:prSet>
      <dgm:spPr/>
      <dgm:t>
        <a:bodyPr/>
        <a:lstStyle/>
        <a:p>
          <a:endParaRPr lang="es-EC"/>
        </a:p>
      </dgm:t>
    </dgm:pt>
    <dgm:pt modelId="{3ABF1CE8-E831-43CD-BE83-56A69CC3CBEE}" type="pres">
      <dgm:prSet presAssocID="{E407ED3B-6F9C-465F-AA08-7A775A4D2D7C}" presName="level3hierChild" presStyleCnt="0"/>
      <dgm:spPr/>
    </dgm:pt>
    <dgm:pt modelId="{B16BEB46-E3E3-46AE-8083-125F3FF9DC90}" type="pres">
      <dgm:prSet presAssocID="{8BECDB96-C3DE-4AC7-AECD-9291AD676FC4}" presName="conn2-1" presStyleLbl="parChTrans1D2" presStyleIdx="1" presStyleCnt="3"/>
      <dgm:spPr/>
      <dgm:t>
        <a:bodyPr/>
        <a:lstStyle/>
        <a:p>
          <a:endParaRPr lang="es-EC"/>
        </a:p>
      </dgm:t>
    </dgm:pt>
    <dgm:pt modelId="{ECBA641E-F791-44CD-935F-0CF8F07F6A14}" type="pres">
      <dgm:prSet presAssocID="{8BECDB96-C3DE-4AC7-AECD-9291AD676FC4}" presName="connTx" presStyleLbl="parChTrans1D2" presStyleIdx="1" presStyleCnt="3"/>
      <dgm:spPr/>
      <dgm:t>
        <a:bodyPr/>
        <a:lstStyle/>
        <a:p>
          <a:endParaRPr lang="es-EC"/>
        </a:p>
      </dgm:t>
    </dgm:pt>
    <dgm:pt modelId="{F8AB7836-1B9A-4C14-9A88-9BE56EC9799D}" type="pres">
      <dgm:prSet presAssocID="{1D55BB1C-3DFC-411B-A2CE-58AE8FD8E4E0}" presName="root2" presStyleCnt="0"/>
      <dgm:spPr/>
    </dgm:pt>
    <dgm:pt modelId="{897CB109-477E-4430-B28A-42DA8FD7D477}" type="pres">
      <dgm:prSet presAssocID="{1D55BB1C-3DFC-411B-A2CE-58AE8FD8E4E0}" presName="LevelTwoTextNode" presStyleLbl="node2" presStyleIdx="1" presStyleCnt="3">
        <dgm:presLayoutVars>
          <dgm:chPref val="3"/>
        </dgm:presLayoutVars>
      </dgm:prSet>
      <dgm:spPr/>
      <dgm:t>
        <a:bodyPr/>
        <a:lstStyle/>
        <a:p>
          <a:endParaRPr lang="es-EC"/>
        </a:p>
      </dgm:t>
    </dgm:pt>
    <dgm:pt modelId="{158BFAD9-4FAB-49BF-829E-662FDD964E2C}" type="pres">
      <dgm:prSet presAssocID="{1D55BB1C-3DFC-411B-A2CE-58AE8FD8E4E0}" presName="level3hierChild" presStyleCnt="0"/>
      <dgm:spPr/>
    </dgm:pt>
    <dgm:pt modelId="{40E4059C-F82F-4582-BC84-0F41249294C1}" type="pres">
      <dgm:prSet presAssocID="{916CAD30-D6C4-4FBB-9B0F-D5A34CB56A53}" presName="conn2-1" presStyleLbl="parChTrans1D3" presStyleIdx="3" presStyleCnt="7"/>
      <dgm:spPr/>
      <dgm:t>
        <a:bodyPr/>
        <a:lstStyle/>
        <a:p>
          <a:endParaRPr lang="es-EC"/>
        </a:p>
      </dgm:t>
    </dgm:pt>
    <dgm:pt modelId="{A97C4CC6-AE16-4E5D-974B-72EBCC6ECDCD}" type="pres">
      <dgm:prSet presAssocID="{916CAD30-D6C4-4FBB-9B0F-D5A34CB56A53}" presName="connTx" presStyleLbl="parChTrans1D3" presStyleIdx="3" presStyleCnt="7"/>
      <dgm:spPr/>
      <dgm:t>
        <a:bodyPr/>
        <a:lstStyle/>
        <a:p>
          <a:endParaRPr lang="es-EC"/>
        </a:p>
      </dgm:t>
    </dgm:pt>
    <dgm:pt modelId="{3AE1E022-72F4-40E9-A882-C213D4786909}" type="pres">
      <dgm:prSet presAssocID="{D27B3323-2530-4F59-A0AC-FCE3F5117039}" presName="root2" presStyleCnt="0"/>
      <dgm:spPr/>
    </dgm:pt>
    <dgm:pt modelId="{712F12C0-8B24-42CB-88D8-FC4A7DFD147C}" type="pres">
      <dgm:prSet presAssocID="{D27B3323-2530-4F59-A0AC-FCE3F5117039}" presName="LevelTwoTextNode" presStyleLbl="node3" presStyleIdx="3" presStyleCnt="7" custScaleX="250727">
        <dgm:presLayoutVars>
          <dgm:chPref val="3"/>
        </dgm:presLayoutVars>
      </dgm:prSet>
      <dgm:spPr/>
      <dgm:t>
        <a:bodyPr/>
        <a:lstStyle/>
        <a:p>
          <a:endParaRPr lang="es-EC"/>
        </a:p>
      </dgm:t>
    </dgm:pt>
    <dgm:pt modelId="{B4230DF1-319B-42AE-A4BA-16ACD7891509}" type="pres">
      <dgm:prSet presAssocID="{D27B3323-2530-4F59-A0AC-FCE3F5117039}" presName="level3hierChild" presStyleCnt="0"/>
      <dgm:spPr/>
    </dgm:pt>
    <dgm:pt modelId="{B73D71FA-CAC9-45F0-A940-6D6941575801}" type="pres">
      <dgm:prSet presAssocID="{71D3A802-0E8B-42C8-A2B0-603426739465}" presName="conn2-1" presStyleLbl="parChTrans1D3" presStyleIdx="4" presStyleCnt="7"/>
      <dgm:spPr/>
      <dgm:t>
        <a:bodyPr/>
        <a:lstStyle/>
        <a:p>
          <a:endParaRPr lang="es-EC"/>
        </a:p>
      </dgm:t>
    </dgm:pt>
    <dgm:pt modelId="{7632D26C-EC3B-4994-BEE4-8186B273E85A}" type="pres">
      <dgm:prSet presAssocID="{71D3A802-0E8B-42C8-A2B0-603426739465}" presName="connTx" presStyleLbl="parChTrans1D3" presStyleIdx="4" presStyleCnt="7"/>
      <dgm:spPr/>
      <dgm:t>
        <a:bodyPr/>
        <a:lstStyle/>
        <a:p>
          <a:endParaRPr lang="es-EC"/>
        </a:p>
      </dgm:t>
    </dgm:pt>
    <dgm:pt modelId="{1FD97922-2F1B-4E97-A2AC-68F24A2F8A19}" type="pres">
      <dgm:prSet presAssocID="{E33C4ADB-7C25-446C-BA59-4DDB20EFFFFF}" presName="root2" presStyleCnt="0"/>
      <dgm:spPr/>
    </dgm:pt>
    <dgm:pt modelId="{928D9AD6-9B2B-4574-BC36-D01453268BCB}" type="pres">
      <dgm:prSet presAssocID="{E33C4ADB-7C25-446C-BA59-4DDB20EFFFFF}" presName="LevelTwoTextNode" presStyleLbl="node3" presStyleIdx="4" presStyleCnt="7" custScaleX="280477">
        <dgm:presLayoutVars>
          <dgm:chPref val="3"/>
        </dgm:presLayoutVars>
      </dgm:prSet>
      <dgm:spPr/>
      <dgm:t>
        <a:bodyPr/>
        <a:lstStyle/>
        <a:p>
          <a:endParaRPr lang="es-EC"/>
        </a:p>
      </dgm:t>
    </dgm:pt>
    <dgm:pt modelId="{09140A13-CBE8-4AED-B869-BCEE6E0435C9}" type="pres">
      <dgm:prSet presAssocID="{E33C4ADB-7C25-446C-BA59-4DDB20EFFFFF}" presName="level3hierChild" presStyleCnt="0"/>
      <dgm:spPr/>
    </dgm:pt>
    <dgm:pt modelId="{7AD03F29-5314-484D-894A-A3B3C50FF450}" type="pres">
      <dgm:prSet presAssocID="{FADAD556-F4B2-4159-B0F3-C733401F9D30}" presName="conn2-1" presStyleLbl="parChTrans1D2" presStyleIdx="2" presStyleCnt="3"/>
      <dgm:spPr/>
      <dgm:t>
        <a:bodyPr/>
        <a:lstStyle/>
        <a:p>
          <a:endParaRPr lang="es-EC"/>
        </a:p>
      </dgm:t>
    </dgm:pt>
    <dgm:pt modelId="{16E43508-C1E2-40E6-B3F0-4E8B10B222D5}" type="pres">
      <dgm:prSet presAssocID="{FADAD556-F4B2-4159-B0F3-C733401F9D30}" presName="connTx" presStyleLbl="parChTrans1D2" presStyleIdx="2" presStyleCnt="3"/>
      <dgm:spPr/>
      <dgm:t>
        <a:bodyPr/>
        <a:lstStyle/>
        <a:p>
          <a:endParaRPr lang="es-EC"/>
        </a:p>
      </dgm:t>
    </dgm:pt>
    <dgm:pt modelId="{CAD781BE-B76A-4B13-BFAB-8BCFA0742F29}" type="pres">
      <dgm:prSet presAssocID="{50A815B9-5D3D-423B-8CAB-D913052D7537}" presName="root2" presStyleCnt="0"/>
      <dgm:spPr/>
    </dgm:pt>
    <dgm:pt modelId="{9942D5DD-3854-4692-A103-2C4F5C755E58}" type="pres">
      <dgm:prSet presAssocID="{50A815B9-5D3D-423B-8CAB-D913052D7537}" presName="LevelTwoTextNode" presStyleLbl="node2" presStyleIdx="2" presStyleCnt="3" custScaleX="116205">
        <dgm:presLayoutVars>
          <dgm:chPref val="3"/>
        </dgm:presLayoutVars>
      </dgm:prSet>
      <dgm:spPr/>
      <dgm:t>
        <a:bodyPr/>
        <a:lstStyle/>
        <a:p>
          <a:endParaRPr lang="es-EC"/>
        </a:p>
      </dgm:t>
    </dgm:pt>
    <dgm:pt modelId="{2F1A140E-0683-4D29-9967-9D9D0F759756}" type="pres">
      <dgm:prSet presAssocID="{50A815B9-5D3D-423B-8CAB-D913052D7537}" presName="level3hierChild" presStyleCnt="0"/>
      <dgm:spPr/>
    </dgm:pt>
    <dgm:pt modelId="{373051BA-BA64-4859-9298-20B7594FE18E}" type="pres">
      <dgm:prSet presAssocID="{768CA70F-779E-415D-B0D4-118233569A7A}" presName="conn2-1" presStyleLbl="parChTrans1D3" presStyleIdx="5" presStyleCnt="7"/>
      <dgm:spPr/>
      <dgm:t>
        <a:bodyPr/>
        <a:lstStyle/>
        <a:p>
          <a:endParaRPr lang="es-EC"/>
        </a:p>
      </dgm:t>
    </dgm:pt>
    <dgm:pt modelId="{40DF21FE-8857-4249-8E0C-2A81FEC30347}" type="pres">
      <dgm:prSet presAssocID="{768CA70F-779E-415D-B0D4-118233569A7A}" presName="connTx" presStyleLbl="parChTrans1D3" presStyleIdx="5" presStyleCnt="7"/>
      <dgm:spPr/>
      <dgm:t>
        <a:bodyPr/>
        <a:lstStyle/>
        <a:p>
          <a:endParaRPr lang="es-EC"/>
        </a:p>
      </dgm:t>
    </dgm:pt>
    <dgm:pt modelId="{66A7A812-7D99-414C-845A-A5E60E4D0FCB}" type="pres">
      <dgm:prSet presAssocID="{691242AC-3227-443E-9507-9D09732A5815}" presName="root2" presStyleCnt="0"/>
      <dgm:spPr/>
    </dgm:pt>
    <dgm:pt modelId="{9C7E00B0-AD40-4B76-9E6D-54B90B094184}" type="pres">
      <dgm:prSet presAssocID="{691242AC-3227-443E-9507-9D09732A5815}" presName="LevelTwoTextNode" presStyleLbl="node3" presStyleIdx="5" presStyleCnt="7" custScaleX="163479">
        <dgm:presLayoutVars>
          <dgm:chPref val="3"/>
        </dgm:presLayoutVars>
      </dgm:prSet>
      <dgm:spPr/>
      <dgm:t>
        <a:bodyPr/>
        <a:lstStyle/>
        <a:p>
          <a:endParaRPr lang="es-EC"/>
        </a:p>
      </dgm:t>
    </dgm:pt>
    <dgm:pt modelId="{9260C9CC-4E43-4775-99EC-1B545664F0E5}" type="pres">
      <dgm:prSet presAssocID="{691242AC-3227-443E-9507-9D09732A5815}" presName="level3hierChild" presStyleCnt="0"/>
      <dgm:spPr/>
    </dgm:pt>
    <dgm:pt modelId="{E33EEC9D-21ED-4D9A-9159-CB8C33B5BE89}" type="pres">
      <dgm:prSet presAssocID="{71494487-955F-4F35-8DCA-363A3637F318}" presName="conn2-1" presStyleLbl="parChTrans1D3" presStyleIdx="6" presStyleCnt="7"/>
      <dgm:spPr/>
      <dgm:t>
        <a:bodyPr/>
        <a:lstStyle/>
        <a:p>
          <a:endParaRPr lang="es-EC"/>
        </a:p>
      </dgm:t>
    </dgm:pt>
    <dgm:pt modelId="{B4A4DDCC-A4FF-406D-B602-B88E629D57D9}" type="pres">
      <dgm:prSet presAssocID="{71494487-955F-4F35-8DCA-363A3637F318}" presName="connTx" presStyleLbl="parChTrans1D3" presStyleIdx="6" presStyleCnt="7"/>
      <dgm:spPr/>
      <dgm:t>
        <a:bodyPr/>
        <a:lstStyle/>
        <a:p>
          <a:endParaRPr lang="es-EC"/>
        </a:p>
      </dgm:t>
    </dgm:pt>
    <dgm:pt modelId="{FB805C5C-FFDE-4C3B-924A-BEBFB87C57CF}" type="pres">
      <dgm:prSet presAssocID="{AE2AFB52-D339-4817-BAA6-7E1074DF4A3A}" presName="root2" presStyleCnt="0"/>
      <dgm:spPr/>
    </dgm:pt>
    <dgm:pt modelId="{F4189F99-2B1B-432C-9F5D-DD948AEF7DB2}" type="pres">
      <dgm:prSet presAssocID="{AE2AFB52-D339-4817-BAA6-7E1074DF4A3A}" presName="LevelTwoTextNode" presStyleLbl="node3" presStyleIdx="6" presStyleCnt="7">
        <dgm:presLayoutVars>
          <dgm:chPref val="3"/>
        </dgm:presLayoutVars>
      </dgm:prSet>
      <dgm:spPr/>
      <dgm:t>
        <a:bodyPr/>
        <a:lstStyle/>
        <a:p>
          <a:endParaRPr lang="es-EC"/>
        </a:p>
      </dgm:t>
    </dgm:pt>
    <dgm:pt modelId="{169C6D3D-C85C-4166-A854-A995573A21F6}" type="pres">
      <dgm:prSet presAssocID="{AE2AFB52-D339-4817-BAA6-7E1074DF4A3A}" presName="level3hierChild" presStyleCnt="0"/>
      <dgm:spPr/>
    </dgm:pt>
  </dgm:ptLst>
  <dgm:cxnLst>
    <dgm:cxn modelId="{31B6DCE0-0857-45A7-8D3A-761F546096AD}" type="presOf" srcId="{2FA79011-365D-48E2-949F-3775CF4CA2B0}" destId="{928CA46E-09DB-4487-A885-8A1B94FAC31A}" srcOrd="0" destOrd="0" presId="urn:microsoft.com/office/officeart/2005/8/layout/hierarchy2"/>
    <dgm:cxn modelId="{A5E1ABFC-A8C5-4CED-A428-3EB76D5F7E1D}" type="presOf" srcId="{691242AC-3227-443E-9507-9D09732A5815}" destId="{9C7E00B0-AD40-4B76-9E6D-54B90B094184}" srcOrd="0" destOrd="0" presId="urn:microsoft.com/office/officeart/2005/8/layout/hierarchy2"/>
    <dgm:cxn modelId="{B8E84183-9734-40FA-AFC1-5D3CBEA5250B}" type="presOf" srcId="{50A815B9-5D3D-423B-8CAB-D913052D7537}" destId="{9942D5DD-3854-4692-A103-2C4F5C755E58}" srcOrd="0" destOrd="0" presId="urn:microsoft.com/office/officeart/2005/8/layout/hierarchy2"/>
    <dgm:cxn modelId="{EF6C66C5-4F26-418B-B60D-A680236827C6}" type="presOf" srcId="{E33C4ADB-7C25-446C-BA59-4DDB20EFFFFF}" destId="{928D9AD6-9B2B-4574-BC36-D01453268BCB}" srcOrd="0" destOrd="0" presId="urn:microsoft.com/office/officeart/2005/8/layout/hierarchy2"/>
    <dgm:cxn modelId="{87812876-5708-4A2E-AF96-3376CB8EF1ED}" type="presOf" srcId="{768CA70F-779E-415D-B0D4-118233569A7A}" destId="{373051BA-BA64-4859-9298-20B7594FE18E}" srcOrd="0" destOrd="0" presId="urn:microsoft.com/office/officeart/2005/8/layout/hierarchy2"/>
    <dgm:cxn modelId="{FE78FE5A-477B-4D56-85FA-0866D58B7168}" type="presOf" srcId="{71D3A802-0E8B-42C8-A2B0-603426739465}" destId="{B73D71FA-CAC9-45F0-A940-6D6941575801}" srcOrd="0" destOrd="0" presId="urn:microsoft.com/office/officeart/2005/8/layout/hierarchy2"/>
    <dgm:cxn modelId="{BCDB29B8-061A-4C96-AE45-4A8BC1504FDD}" type="presOf" srcId="{BF29F717-DE49-42FB-BCCA-1CDD4DC0E92E}" destId="{60966B1D-95BC-4921-B6F7-70B5A8775589}" srcOrd="0" destOrd="0" presId="urn:microsoft.com/office/officeart/2005/8/layout/hierarchy2"/>
    <dgm:cxn modelId="{D5903804-A04D-4F48-BDB2-535123A96157}" srcId="{BF29F717-DE49-42FB-BCCA-1CDD4DC0E92E}" destId="{9F6419A4-13BD-4538-BFDC-9B6D67523716}" srcOrd="1" destOrd="0" parTransId="{566D0848-5453-4605-AE81-1BF708ACADA6}" sibTransId="{3DB1DA02-D6BA-4163-9C7C-AC0801F57FDC}"/>
    <dgm:cxn modelId="{38F0EA37-F8F3-4296-9E8C-5F4414E575BB}" srcId="{D229E787-C5A0-4C13-AC05-D1C499890E6E}" destId="{8B956F25-DC98-4441-A452-F1EEEE6174E1}" srcOrd="0" destOrd="0" parTransId="{E21BBFB5-1264-4F40-B375-87B085779882}" sibTransId="{68025E55-9B61-4284-B01C-F68E8D524A4B}"/>
    <dgm:cxn modelId="{4929A5CD-D5C2-4615-93F6-7BB78D238918}" type="presOf" srcId="{8B956F25-DC98-4441-A452-F1EEEE6174E1}" destId="{F54DFBE4-0304-4279-8855-3F000E09F2BE}" srcOrd="0" destOrd="0" presId="urn:microsoft.com/office/officeart/2005/8/layout/hierarchy2"/>
    <dgm:cxn modelId="{6A4ADC7E-1051-4D67-9D17-0E2E1E5460A6}" type="presOf" srcId="{71494487-955F-4F35-8DCA-363A3637F318}" destId="{E33EEC9D-21ED-4D9A-9159-CB8C33B5BE89}" srcOrd="0" destOrd="0" presId="urn:microsoft.com/office/officeart/2005/8/layout/hierarchy2"/>
    <dgm:cxn modelId="{CF4B0293-8708-47BE-8A0C-7C413AE33AB8}" type="presOf" srcId="{566D0848-5453-4605-AE81-1BF708ACADA6}" destId="{EFC9EFBF-875C-4039-A8E9-AAA85CB35AC6}" srcOrd="1" destOrd="0" presId="urn:microsoft.com/office/officeart/2005/8/layout/hierarchy2"/>
    <dgm:cxn modelId="{E0242E2E-F11F-40F5-9DDA-8B8E1CA82C0C}" type="presOf" srcId="{D27B3323-2530-4F59-A0AC-FCE3F5117039}" destId="{712F12C0-8B24-42CB-88D8-FC4A7DFD147C}" srcOrd="0" destOrd="0" presId="urn:microsoft.com/office/officeart/2005/8/layout/hierarchy2"/>
    <dgm:cxn modelId="{9A101369-44CD-4E2E-8054-66BF9FFD64EF}" type="presOf" srcId="{71D3A802-0E8B-42C8-A2B0-603426739465}" destId="{7632D26C-EC3B-4994-BEE4-8186B273E85A}" srcOrd="1" destOrd="0" presId="urn:microsoft.com/office/officeart/2005/8/layout/hierarchy2"/>
    <dgm:cxn modelId="{FCA85711-9F85-4470-AEE4-966B31D40B05}" srcId="{8B956F25-DC98-4441-A452-F1EEEE6174E1}" destId="{1D55BB1C-3DFC-411B-A2CE-58AE8FD8E4E0}" srcOrd="1" destOrd="0" parTransId="{8BECDB96-C3DE-4AC7-AECD-9291AD676FC4}" sibTransId="{EE9496FE-3452-44D3-806F-588ED3619355}"/>
    <dgm:cxn modelId="{8E9C4154-EF82-4A87-81E4-CA084F2B8936}" type="presOf" srcId="{E407ED3B-6F9C-465F-AA08-7A775A4D2D7C}" destId="{13D4B8F0-5B52-4D52-A42F-D6E4284B11BB}" srcOrd="0" destOrd="0" presId="urn:microsoft.com/office/officeart/2005/8/layout/hierarchy2"/>
    <dgm:cxn modelId="{15941006-1B34-417A-B90B-BC079DBFBAA3}" srcId="{1D55BB1C-3DFC-411B-A2CE-58AE8FD8E4E0}" destId="{E33C4ADB-7C25-446C-BA59-4DDB20EFFFFF}" srcOrd="1" destOrd="0" parTransId="{71D3A802-0E8B-42C8-A2B0-603426739465}" sibTransId="{8BA0822B-50C3-48C0-95E7-6CB94094450D}"/>
    <dgm:cxn modelId="{4C65DDFA-89C5-489E-9E0B-B33AD8B0BD83}" type="presOf" srcId="{1D55BB1C-3DFC-411B-A2CE-58AE8FD8E4E0}" destId="{897CB109-477E-4430-B28A-42DA8FD7D477}" srcOrd="0" destOrd="0" presId="urn:microsoft.com/office/officeart/2005/8/layout/hierarchy2"/>
    <dgm:cxn modelId="{2AEBC1F9-66E8-404E-9A00-ED8E39D76719}" type="presOf" srcId="{2FA79011-365D-48E2-949F-3775CF4CA2B0}" destId="{F47C6BFF-CACD-4865-9C06-DDB206A0F2A3}" srcOrd="1" destOrd="0" presId="urn:microsoft.com/office/officeart/2005/8/layout/hierarchy2"/>
    <dgm:cxn modelId="{2DB43136-B6E7-433E-B753-CB6FF1FC5034}" type="presOf" srcId="{8BECDB96-C3DE-4AC7-AECD-9291AD676FC4}" destId="{ECBA641E-F791-44CD-935F-0CF8F07F6A14}" srcOrd="1" destOrd="0" presId="urn:microsoft.com/office/officeart/2005/8/layout/hierarchy2"/>
    <dgm:cxn modelId="{0634E220-2407-4A2E-8223-1A611B4A6B8E}" srcId="{50A815B9-5D3D-423B-8CAB-D913052D7537}" destId="{AE2AFB52-D339-4817-BAA6-7E1074DF4A3A}" srcOrd="1" destOrd="0" parTransId="{71494487-955F-4F35-8DCA-363A3637F318}" sibTransId="{96098E05-41F1-44FC-AB15-5A7426CE8DE4}"/>
    <dgm:cxn modelId="{EDDADC02-F656-4271-9EEB-1F321A0B0FB2}" type="presOf" srcId="{768CA70F-779E-415D-B0D4-118233569A7A}" destId="{40DF21FE-8857-4249-8E0C-2A81FEC30347}" srcOrd="1" destOrd="0" presId="urn:microsoft.com/office/officeart/2005/8/layout/hierarchy2"/>
    <dgm:cxn modelId="{0A799E18-9873-4050-AD12-27F2DB7D4A73}" srcId="{50A815B9-5D3D-423B-8CAB-D913052D7537}" destId="{691242AC-3227-443E-9507-9D09732A5815}" srcOrd="0" destOrd="0" parTransId="{768CA70F-779E-415D-B0D4-118233569A7A}" sibTransId="{310BAE9B-B10C-481F-880A-E64C920A8076}"/>
    <dgm:cxn modelId="{4803A26D-48C3-48DE-AE9C-CA4132251734}" type="presOf" srcId="{BAA29700-D21C-4FE1-8661-640BBA3E50EF}" destId="{EB95F0D0-6693-4029-9B15-F70A66386CDB}" srcOrd="0" destOrd="0" presId="urn:microsoft.com/office/officeart/2005/8/layout/hierarchy2"/>
    <dgm:cxn modelId="{3439B72A-99F9-4A14-9FD8-037A3FC33E0D}" type="presOf" srcId="{FADAD556-F4B2-4159-B0F3-C733401F9D30}" destId="{16E43508-C1E2-40E6-B3F0-4E8B10B222D5}" srcOrd="1" destOrd="0" presId="urn:microsoft.com/office/officeart/2005/8/layout/hierarchy2"/>
    <dgm:cxn modelId="{418A1DB8-F039-40D1-8D0F-D1F98B772025}" type="presOf" srcId="{916CAD30-D6C4-4FBB-9B0F-D5A34CB56A53}" destId="{40E4059C-F82F-4582-BC84-0F41249294C1}" srcOrd="0" destOrd="0" presId="urn:microsoft.com/office/officeart/2005/8/layout/hierarchy2"/>
    <dgm:cxn modelId="{7FC28F97-C150-4BB2-8CCF-0F074A8B48DD}" type="presOf" srcId="{566D0848-5453-4605-AE81-1BF708ACADA6}" destId="{B0B2C5F6-D3E4-4BFA-A0E4-F19CF212CA85}" srcOrd="0" destOrd="0" presId="urn:microsoft.com/office/officeart/2005/8/layout/hierarchy2"/>
    <dgm:cxn modelId="{628FA43F-6539-42FE-8335-F28F4F8ED195}" srcId="{BF29F717-DE49-42FB-BCCA-1CDD4DC0E92E}" destId="{1ACEA5C5-609D-4AD9-A7EA-90809FBC0331}" srcOrd="0" destOrd="0" parTransId="{BAA29700-D21C-4FE1-8661-640BBA3E50EF}" sibTransId="{FEE099BE-A67E-4C7D-8C66-B1E2360F3E02}"/>
    <dgm:cxn modelId="{9E60BE4F-B5FF-4E86-9F94-F97A83F1767C}" type="presOf" srcId="{AE2AFB52-D339-4817-BAA6-7E1074DF4A3A}" destId="{F4189F99-2B1B-432C-9F5D-DD948AEF7DB2}" srcOrd="0" destOrd="0" presId="urn:microsoft.com/office/officeart/2005/8/layout/hierarchy2"/>
    <dgm:cxn modelId="{DA0D2FF5-5FA8-45F4-AC14-2D08351B497D}" type="presOf" srcId="{FADAD556-F4B2-4159-B0F3-C733401F9D30}" destId="{7AD03F29-5314-484D-894A-A3B3C50FF450}" srcOrd="0" destOrd="0" presId="urn:microsoft.com/office/officeart/2005/8/layout/hierarchy2"/>
    <dgm:cxn modelId="{D0ED5356-3B45-4550-9075-B235C1AF5813}" srcId="{8B956F25-DC98-4441-A452-F1EEEE6174E1}" destId="{50A815B9-5D3D-423B-8CAB-D913052D7537}" srcOrd="2" destOrd="0" parTransId="{FADAD556-F4B2-4159-B0F3-C733401F9D30}" sibTransId="{3520F7CF-AB09-4320-8C7E-97D5B12D3B17}"/>
    <dgm:cxn modelId="{E4BEB3F8-6FE3-42F6-AC42-00FD2C289247}" type="presOf" srcId="{1ACEA5C5-609D-4AD9-A7EA-90809FBC0331}" destId="{4DE3E65C-4BB7-4CD0-B92F-E896404D2B86}" srcOrd="0" destOrd="0" presId="urn:microsoft.com/office/officeart/2005/8/layout/hierarchy2"/>
    <dgm:cxn modelId="{CC002077-37DE-45D1-8CAD-0965B019404A}" type="presOf" srcId="{BAA29700-D21C-4FE1-8661-640BBA3E50EF}" destId="{F6D87C39-96C6-48E2-B226-29838CE138D9}" srcOrd="1" destOrd="0" presId="urn:microsoft.com/office/officeart/2005/8/layout/hierarchy2"/>
    <dgm:cxn modelId="{C99CA4AC-78E2-4282-9C72-8AAF6520AA0C}" srcId="{1D55BB1C-3DFC-411B-A2CE-58AE8FD8E4E0}" destId="{D27B3323-2530-4F59-A0AC-FCE3F5117039}" srcOrd="0" destOrd="0" parTransId="{916CAD30-D6C4-4FBB-9B0F-D5A34CB56A53}" sibTransId="{1A5D73B5-B88B-49E8-83C6-2EB1DD7B6739}"/>
    <dgm:cxn modelId="{427CC118-45EB-42BF-BDF1-DD71136EA6CF}" srcId="{8B956F25-DC98-4441-A452-F1EEEE6174E1}" destId="{BF29F717-DE49-42FB-BCCA-1CDD4DC0E92E}" srcOrd="0" destOrd="0" parTransId="{2FA79011-365D-48E2-949F-3775CF4CA2B0}" sibTransId="{1EC3E7AB-6A26-4EC6-AB1A-E3A6EEF57B41}"/>
    <dgm:cxn modelId="{CE989DAC-3F78-468E-8B4F-B359B18FF315}" srcId="{BF29F717-DE49-42FB-BCCA-1CDD4DC0E92E}" destId="{E407ED3B-6F9C-465F-AA08-7A775A4D2D7C}" srcOrd="2" destOrd="0" parTransId="{527DE867-AF6B-46F7-B19D-67ED0486E000}" sibTransId="{627EDD85-4415-4F2D-B6F8-3A5D5AF5FE25}"/>
    <dgm:cxn modelId="{679C524B-4967-4B3E-83C5-95EDBB6A441D}" type="presOf" srcId="{D229E787-C5A0-4C13-AC05-D1C499890E6E}" destId="{A4F7937E-1AFD-493E-9127-A5C669B70113}" srcOrd="0" destOrd="0" presId="urn:microsoft.com/office/officeart/2005/8/layout/hierarchy2"/>
    <dgm:cxn modelId="{E79C372A-59E5-494E-93DA-DB7E94CFBEE0}" type="presOf" srcId="{71494487-955F-4F35-8DCA-363A3637F318}" destId="{B4A4DDCC-A4FF-406D-B602-B88E629D57D9}" srcOrd="1" destOrd="0" presId="urn:microsoft.com/office/officeart/2005/8/layout/hierarchy2"/>
    <dgm:cxn modelId="{569FD342-F890-4445-A58F-01CF5F9C36E9}" type="presOf" srcId="{527DE867-AF6B-46F7-B19D-67ED0486E000}" destId="{4CF3B10D-E164-47A6-B648-713680298B66}" srcOrd="0" destOrd="0" presId="urn:microsoft.com/office/officeart/2005/8/layout/hierarchy2"/>
    <dgm:cxn modelId="{ABC611FA-D581-4E63-AFAD-651D94AB7930}" type="presOf" srcId="{916CAD30-D6C4-4FBB-9B0F-D5A34CB56A53}" destId="{A97C4CC6-AE16-4E5D-974B-72EBCC6ECDCD}" srcOrd="1" destOrd="0" presId="urn:microsoft.com/office/officeart/2005/8/layout/hierarchy2"/>
    <dgm:cxn modelId="{BF149418-C1F1-4AE7-B067-4DE0AB7524F0}" type="presOf" srcId="{8BECDB96-C3DE-4AC7-AECD-9291AD676FC4}" destId="{B16BEB46-E3E3-46AE-8083-125F3FF9DC90}" srcOrd="0" destOrd="0" presId="urn:microsoft.com/office/officeart/2005/8/layout/hierarchy2"/>
    <dgm:cxn modelId="{6CF96B0B-7544-4643-A2EC-46749661CBE3}" type="presOf" srcId="{527DE867-AF6B-46F7-B19D-67ED0486E000}" destId="{E7561C39-8960-4FAC-AD70-920F81D089D5}" srcOrd="1" destOrd="0" presId="urn:microsoft.com/office/officeart/2005/8/layout/hierarchy2"/>
    <dgm:cxn modelId="{56C527F9-A1E7-4CBC-9165-2B07FFA705D1}" type="presOf" srcId="{9F6419A4-13BD-4538-BFDC-9B6D67523716}" destId="{7955ECDE-A3CA-4873-9927-7C2E585E2CBE}" srcOrd="0" destOrd="0" presId="urn:microsoft.com/office/officeart/2005/8/layout/hierarchy2"/>
    <dgm:cxn modelId="{BA7AAFFB-5702-4DC1-B659-161F63975A93}" type="presParOf" srcId="{A4F7937E-1AFD-493E-9127-A5C669B70113}" destId="{F9DFFD4C-B477-439B-B62A-E271193ABF8E}" srcOrd="0" destOrd="0" presId="urn:microsoft.com/office/officeart/2005/8/layout/hierarchy2"/>
    <dgm:cxn modelId="{A1057FDE-EA5F-4B5A-A55A-E9E907891AE9}" type="presParOf" srcId="{F9DFFD4C-B477-439B-B62A-E271193ABF8E}" destId="{F54DFBE4-0304-4279-8855-3F000E09F2BE}" srcOrd="0" destOrd="0" presId="urn:microsoft.com/office/officeart/2005/8/layout/hierarchy2"/>
    <dgm:cxn modelId="{2516F697-75CA-4D53-B701-E77CDA65F1E0}" type="presParOf" srcId="{F9DFFD4C-B477-439B-B62A-E271193ABF8E}" destId="{B88BD020-316A-4678-A78B-C208A17BBAA4}" srcOrd="1" destOrd="0" presId="urn:microsoft.com/office/officeart/2005/8/layout/hierarchy2"/>
    <dgm:cxn modelId="{8818FA11-1D84-4DAD-AF92-4FADD79092B9}" type="presParOf" srcId="{B88BD020-316A-4678-A78B-C208A17BBAA4}" destId="{928CA46E-09DB-4487-A885-8A1B94FAC31A}" srcOrd="0" destOrd="0" presId="urn:microsoft.com/office/officeart/2005/8/layout/hierarchy2"/>
    <dgm:cxn modelId="{191A57A7-6512-4A73-98B1-14D4B06AC773}" type="presParOf" srcId="{928CA46E-09DB-4487-A885-8A1B94FAC31A}" destId="{F47C6BFF-CACD-4865-9C06-DDB206A0F2A3}" srcOrd="0" destOrd="0" presId="urn:microsoft.com/office/officeart/2005/8/layout/hierarchy2"/>
    <dgm:cxn modelId="{BAFF9631-654A-4D64-9FBF-CD94839C1819}" type="presParOf" srcId="{B88BD020-316A-4678-A78B-C208A17BBAA4}" destId="{162F4608-4E15-44FC-8FAA-36DC457C907E}" srcOrd="1" destOrd="0" presId="urn:microsoft.com/office/officeart/2005/8/layout/hierarchy2"/>
    <dgm:cxn modelId="{C74D0E1A-48CD-4DB6-9BC9-1040CCB3971A}" type="presParOf" srcId="{162F4608-4E15-44FC-8FAA-36DC457C907E}" destId="{60966B1D-95BC-4921-B6F7-70B5A8775589}" srcOrd="0" destOrd="0" presId="urn:microsoft.com/office/officeart/2005/8/layout/hierarchy2"/>
    <dgm:cxn modelId="{22C4E0F6-0F7F-4979-BF83-171062C3F0DA}" type="presParOf" srcId="{162F4608-4E15-44FC-8FAA-36DC457C907E}" destId="{F7C7844A-7AB4-4C84-A374-AC2DABA39029}" srcOrd="1" destOrd="0" presId="urn:microsoft.com/office/officeart/2005/8/layout/hierarchy2"/>
    <dgm:cxn modelId="{86999B3F-502F-4A93-A5A7-F601B33CAFA2}" type="presParOf" srcId="{F7C7844A-7AB4-4C84-A374-AC2DABA39029}" destId="{EB95F0D0-6693-4029-9B15-F70A66386CDB}" srcOrd="0" destOrd="0" presId="urn:microsoft.com/office/officeart/2005/8/layout/hierarchy2"/>
    <dgm:cxn modelId="{3C110991-ADE4-4D1D-B3F8-677C7237D003}" type="presParOf" srcId="{EB95F0D0-6693-4029-9B15-F70A66386CDB}" destId="{F6D87C39-96C6-48E2-B226-29838CE138D9}" srcOrd="0" destOrd="0" presId="urn:microsoft.com/office/officeart/2005/8/layout/hierarchy2"/>
    <dgm:cxn modelId="{8DCFAB2B-3BCE-4D06-8EAB-4848205196FE}" type="presParOf" srcId="{F7C7844A-7AB4-4C84-A374-AC2DABA39029}" destId="{5D65C0A5-32E6-498A-B9A6-02C694BD8C49}" srcOrd="1" destOrd="0" presId="urn:microsoft.com/office/officeart/2005/8/layout/hierarchy2"/>
    <dgm:cxn modelId="{42E2CE05-439A-4AAE-80A7-F5513A748AB8}" type="presParOf" srcId="{5D65C0A5-32E6-498A-B9A6-02C694BD8C49}" destId="{4DE3E65C-4BB7-4CD0-B92F-E896404D2B86}" srcOrd="0" destOrd="0" presId="urn:microsoft.com/office/officeart/2005/8/layout/hierarchy2"/>
    <dgm:cxn modelId="{42018169-9502-412A-845A-BC1467DA4F53}" type="presParOf" srcId="{5D65C0A5-32E6-498A-B9A6-02C694BD8C49}" destId="{2939C742-B77A-405A-BF1A-9308ECE904CE}" srcOrd="1" destOrd="0" presId="urn:microsoft.com/office/officeart/2005/8/layout/hierarchy2"/>
    <dgm:cxn modelId="{F290307E-334A-432F-AD18-7DE3886ACC31}" type="presParOf" srcId="{F7C7844A-7AB4-4C84-A374-AC2DABA39029}" destId="{B0B2C5F6-D3E4-4BFA-A0E4-F19CF212CA85}" srcOrd="2" destOrd="0" presId="urn:microsoft.com/office/officeart/2005/8/layout/hierarchy2"/>
    <dgm:cxn modelId="{555D8562-48FF-4698-9D86-20CCCC349709}" type="presParOf" srcId="{B0B2C5F6-D3E4-4BFA-A0E4-F19CF212CA85}" destId="{EFC9EFBF-875C-4039-A8E9-AAA85CB35AC6}" srcOrd="0" destOrd="0" presId="urn:microsoft.com/office/officeart/2005/8/layout/hierarchy2"/>
    <dgm:cxn modelId="{9B986588-B97B-4F9D-8392-AA8E992C2713}" type="presParOf" srcId="{F7C7844A-7AB4-4C84-A374-AC2DABA39029}" destId="{5700A549-5A2B-475A-BB63-1086E097FD5F}" srcOrd="3" destOrd="0" presId="urn:microsoft.com/office/officeart/2005/8/layout/hierarchy2"/>
    <dgm:cxn modelId="{F131F6EF-9126-412F-9AA3-F861BB2A5AF9}" type="presParOf" srcId="{5700A549-5A2B-475A-BB63-1086E097FD5F}" destId="{7955ECDE-A3CA-4873-9927-7C2E585E2CBE}" srcOrd="0" destOrd="0" presId="urn:microsoft.com/office/officeart/2005/8/layout/hierarchy2"/>
    <dgm:cxn modelId="{681D1FA4-C9E0-4464-997C-DC8C30FBDDB7}" type="presParOf" srcId="{5700A549-5A2B-475A-BB63-1086E097FD5F}" destId="{97468974-86BC-48B5-81DF-AD562A38ED3A}" srcOrd="1" destOrd="0" presId="urn:microsoft.com/office/officeart/2005/8/layout/hierarchy2"/>
    <dgm:cxn modelId="{4960DBDE-A6D2-4FD5-A97E-51EEAA0A893D}" type="presParOf" srcId="{F7C7844A-7AB4-4C84-A374-AC2DABA39029}" destId="{4CF3B10D-E164-47A6-B648-713680298B66}" srcOrd="4" destOrd="0" presId="urn:microsoft.com/office/officeart/2005/8/layout/hierarchy2"/>
    <dgm:cxn modelId="{F2A19D55-616F-416C-99EB-8808ECC487A2}" type="presParOf" srcId="{4CF3B10D-E164-47A6-B648-713680298B66}" destId="{E7561C39-8960-4FAC-AD70-920F81D089D5}" srcOrd="0" destOrd="0" presId="urn:microsoft.com/office/officeart/2005/8/layout/hierarchy2"/>
    <dgm:cxn modelId="{888D0416-642C-4243-A1B0-AFFE12A61A99}" type="presParOf" srcId="{F7C7844A-7AB4-4C84-A374-AC2DABA39029}" destId="{A1782724-F026-48F7-9DAC-DC9F84AFD47E}" srcOrd="5" destOrd="0" presId="urn:microsoft.com/office/officeart/2005/8/layout/hierarchy2"/>
    <dgm:cxn modelId="{EAE68698-DC31-41B0-8606-B7997C2F9590}" type="presParOf" srcId="{A1782724-F026-48F7-9DAC-DC9F84AFD47E}" destId="{13D4B8F0-5B52-4D52-A42F-D6E4284B11BB}" srcOrd="0" destOrd="0" presId="urn:microsoft.com/office/officeart/2005/8/layout/hierarchy2"/>
    <dgm:cxn modelId="{EFE334BC-13A3-4439-8868-4E93CE4ADB40}" type="presParOf" srcId="{A1782724-F026-48F7-9DAC-DC9F84AFD47E}" destId="{3ABF1CE8-E831-43CD-BE83-56A69CC3CBEE}" srcOrd="1" destOrd="0" presId="urn:microsoft.com/office/officeart/2005/8/layout/hierarchy2"/>
    <dgm:cxn modelId="{132CB2B9-5D27-42E5-A386-8682B7384C27}" type="presParOf" srcId="{B88BD020-316A-4678-A78B-C208A17BBAA4}" destId="{B16BEB46-E3E3-46AE-8083-125F3FF9DC90}" srcOrd="2" destOrd="0" presId="urn:microsoft.com/office/officeart/2005/8/layout/hierarchy2"/>
    <dgm:cxn modelId="{21B78344-3A1E-45E2-944F-F631C6B428B8}" type="presParOf" srcId="{B16BEB46-E3E3-46AE-8083-125F3FF9DC90}" destId="{ECBA641E-F791-44CD-935F-0CF8F07F6A14}" srcOrd="0" destOrd="0" presId="urn:microsoft.com/office/officeart/2005/8/layout/hierarchy2"/>
    <dgm:cxn modelId="{4E6E48E6-4DFB-466C-8297-2637D07EE898}" type="presParOf" srcId="{B88BD020-316A-4678-A78B-C208A17BBAA4}" destId="{F8AB7836-1B9A-4C14-9A88-9BE56EC9799D}" srcOrd="3" destOrd="0" presId="urn:microsoft.com/office/officeart/2005/8/layout/hierarchy2"/>
    <dgm:cxn modelId="{88FB9BE8-3B19-4C76-81C7-7FCEC8927D3B}" type="presParOf" srcId="{F8AB7836-1B9A-4C14-9A88-9BE56EC9799D}" destId="{897CB109-477E-4430-B28A-42DA8FD7D477}" srcOrd="0" destOrd="0" presId="urn:microsoft.com/office/officeart/2005/8/layout/hierarchy2"/>
    <dgm:cxn modelId="{81FA446C-4783-488C-93B0-8FAF60D4D12B}" type="presParOf" srcId="{F8AB7836-1B9A-4C14-9A88-9BE56EC9799D}" destId="{158BFAD9-4FAB-49BF-829E-662FDD964E2C}" srcOrd="1" destOrd="0" presId="urn:microsoft.com/office/officeart/2005/8/layout/hierarchy2"/>
    <dgm:cxn modelId="{B233FD3A-3B62-4DB8-A2EA-DCACCB3DE794}" type="presParOf" srcId="{158BFAD9-4FAB-49BF-829E-662FDD964E2C}" destId="{40E4059C-F82F-4582-BC84-0F41249294C1}" srcOrd="0" destOrd="0" presId="urn:microsoft.com/office/officeart/2005/8/layout/hierarchy2"/>
    <dgm:cxn modelId="{3C12333E-32B0-4881-8A64-E17878C6387B}" type="presParOf" srcId="{40E4059C-F82F-4582-BC84-0F41249294C1}" destId="{A97C4CC6-AE16-4E5D-974B-72EBCC6ECDCD}" srcOrd="0" destOrd="0" presId="urn:microsoft.com/office/officeart/2005/8/layout/hierarchy2"/>
    <dgm:cxn modelId="{58481B2F-E058-4F6D-A43C-2CA315333579}" type="presParOf" srcId="{158BFAD9-4FAB-49BF-829E-662FDD964E2C}" destId="{3AE1E022-72F4-40E9-A882-C213D4786909}" srcOrd="1" destOrd="0" presId="urn:microsoft.com/office/officeart/2005/8/layout/hierarchy2"/>
    <dgm:cxn modelId="{2E9E32AC-87C2-4C94-B25F-1E244599376C}" type="presParOf" srcId="{3AE1E022-72F4-40E9-A882-C213D4786909}" destId="{712F12C0-8B24-42CB-88D8-FC4A7DFD147C}" srcOrd="0" destOrd="0" presId="urn:microsoft.com/office/officeart/2005/8/layout/hierarchy2"/>
    <dgm:cxn modelId="{BFDEE18B-8C63-494D-BB5E-11621A965CE1}" type="presParOf" srcId="{3AE1E022-72F4-40E9-A882-C213D4786909}" destId="{B4230DF1-319B-42AE-A4BA-16ACD7891509}" srcOrd="1" destOrd="0" presId="urn:microsoft.com/office/officeart/2005/8/layout/hierarchy2"/>
    <dgm:cxn modelId="{5A483AC0-A14A-42D8-B854-CA662FC44AA2}" type="presParOf" srcId="{158BFAD9-4FAB-49BF-829E-662FDD964E2C}" destId="{B73D71FA-CAC9-45F0-A940-6D6941575801}" srcOrd="2" destOrd="0" presId="urn:microsoft.com/office/officeart/2005/8/layout/hierarchy2"/>
    <dgm:cxn modelId="{557820AD-0567-4196-BC7D-61249290823D}" type="presParOf" srcId="{B73D71FA-CAC9-45F0-A940-6D6941575801}" destId="{7632D26C-EC3B-4994-BEE4-8186B273E85A}" srcOrd="0" destOrd="0" presId="urn:microsoft.com/office/officeart/2005/8/layout/hierarchy2"/>
    <dgm:cxn modelId="{FAC3D113-5652-4AC9-B167-C305B5B76616}" type="presParOf" srcId="{158BFAD9-4FAB-49BF-829E-662FDD964E2C}" destId="{1FD97922-2F1B-4E97-A2AC-68F24A2F8A19}" srcOrd="3" destOrd="0" presId="urn:microsoft.com/office/officeart/2005/8/layout/hierarchy2"/>
    <dgm:cxn modelId="{1B59A0D2-8BA6-4B05-BEAD-D7EDB5BC20A0}" type="presParOf" srcId="{1FD97922-2F1B-4E97-A2AC-68F24A2F8A19}" destId="{928D9AD6-9B2B-4574-BC36-D01453268BCB}" srcOrd="0" destOrd="0" presId="urn:microsoft.com/office/officeart/2005/8/layout/hierarchy2"/>
    <dgm:cxn modelId="{AAF079F5-3E09-458A-A4F9-E938CD52941E}" type="presParOf" srcId="{1FD97922-2F1B-4E97-A2AC-68F24A2F8A19}" destId="{09140A13-CBE8-4AED-B869-BCEE6E0435C9}" srcOrd="1" destOrd="0" presId="urn:microsoft.com/office/officeart/2005/8/layout/hierarchy2"/>
    <dgm:cxn modelId="{257E5FFA-9633-4F2B-B7E3-F746451EAAB6}" type="presParOf" srcId="{B88BD020-316A-4678-A78B-C208A17BBAA4}" destId="{7AD03F29-5314-484D-894A-A3B3C50FF450}" srcOrd="4" destOrd="0" presId="urn:microsoft.com/office/officeart/2005/8/layout/hierarchy2"/>
    <dgm:cxn modelId="{8175F36D-4672-49DB-B43B-C51387B7255E}" type="presParOf" srcId="{7AD03F29-5314-484D-894A-A3B3C50FF450}" destId="{16E43508-C1E2-40E6-B3F0-4E8B10B222D5}" srcOrd="0" destOrd="0" presId="urn:microsoft.com/office/officeart/2005/8/layout/hierarchy2"/>
    <dgm:cxn modelId="{C3F2B3A9-1883-4BF4-88BF-C766EDF9134A}" type="presParOf" srcId="{B88BD020-316A-4678-A78B-C208A17BBAA4}" destId="{CAD781BE-B76A-4B13-BFAB-8BCFA0742F29}" srcOrd="5" destOrd="0" presId="urn:microsoft.com/office/officeart/2005/8/layout/hierarchy2"/>
    <dgm:cxn modelId="{683E0AB6-982C-4D34-B122-FC250345A146}" type="presParOf" srcId="{CAD781BE-B76A-4B13-BFAB-8BCFA0742F29}" destId="{9942D5DD-3854-4692-A103-2C4F5C755E58}" srcOrd="0" destOrd="0" presId="urn:microsoft.com/office/officeart/2005/8/layout/hierarchy2"/>
    <dgm:cxn modelId="{551EC900-ACCA-4064-B6D7-B6DF29161140}" type="presParOf" srcId="{CAD781BE-B76A-4B13-BFAB-8BCFA0742F29}" destId="{2F1A140E-0683-4D29-9967-9D9D0F759756}" srcOrd="1" destOrd="0" presId="urn:microsoft.com/office/officeart/2005/8/layout/hierarchy2"/>
    <dgm:cxn modelId="{880BA11E-DE29-4E0A-B263-629FF8DBCC93}" type="presParOf" srcId="{2F1A140E-0683-4D29-9967-9D9D0F759756}" destId="{373051BA-BA64-4859-9298-20B7594FE18E}" srcOrd="0" destOrd="0" presId="urn:microsoft.com/office/officeart/2005/8/layout/hierarchy2"/>
    <dgm:cxn modelId="{D32C3188-0E1A-4D5F-9F26-76650EF2A72E}" type="presParOf" srcId="{373051BA-BA64-4859-9298-20B7594FE18E}" destId="{40DF21FE-8857-4249-8E0C-2A81FEC30347}" srcOrd="0" destOrd="0" presId="urn:microsoft.com/office/officeart/2005/8/layout/hierarchy2"/>
    <dgm:cxn modelId="{0411888B-8363-41EA-938D-5665690F7ED9}" type="presParOf" srcId="{2F1A140E-0683-4D29-9967-9D9D0F759756}" destId="{66A7A812-7D99-414C-845A-A5E60E4D0FCB}" srcOrd="1" destOrd="0" presId="urn:microsoft.com/office/officeart/2005/8/layout/hierarchy2"/>
    <dgm:cxn modelId="{2A1EDE5C-2222-4654-8C5F-1DB4E4CAA021}" type="presParOf" srcId="{66A7A812-7D99-414C-845A-A5E60E4D0FCB}" destId="{9C7E00B0-AD40-4B76-9E6D-54B90B094184}" srcOrd="0" destOrd="0" presId="urn:microsoft.com/office/officeart/2005/8/layout/hierarchy2"/>
    <dgm:cxn modelId="{7CB718B8-DCC0-4018-B96D-A58DFC3C2C17}" type="presParOf" srcId="{66A7A812-7D99-414C-845A-A5E60E4D0FCB}" destId="{9260C9CC-4E43-4775-99EC-1B545664F0E5}" srcOrd="1" destOrd="0" presId="urn:microsoft.com/office/officeart/2005/8/layout/hierarchy2"/>
    <dgm:cxn modelId="{47F8E14D-DE31-4287-86F8-989CAD1AC7AB}" type="presParOf" srcId="{2F1A140E-0683-4D29-9967-9D9D0F759756}" destId="{E33EEC9D-21ED-4D9A-9159-CB8C33B5BE89}" srcOrd="2" destOrd="0" presId="urn:microsoft.com/office/officeart/2005/8/layout/hierarchy2"/>
    <dgm:cxn modelId="{7CBB35DF-056F-4C8D-8CB8-9D8B35BF5633}" type="presParOf" srcId="{E33EEC9D-21ED-4D9A-9159-CB8C33B5BE89}" destId="{B4A4DDCC-A4FF-406D-B602-B88E629D57D9}" srcOrd="0" destOrd="0" presId="urn:microsoft.com/office/officeart/2005/8/layout/hierarchy2"/>
    <dgm:cxn modelId="{68246DD4-CAA1-4EC2-B81B-4A59AF578ED9}" type="presParOf" srcId="{2F1A140E-0683-4D29-9967-9D9D0F759756}" destId="{FB805C5C-FFDE-4C3B-924A-BEBFB87C57CF}" srcOrd="3" destOrd="0" presId="urn:microsoft.com/office/officeart/2005/8/layout/hierarchy2"/>
    <dgm:cxn modelId="{32FE737F-A1F7-44C9-BD70-F352FF9F9648}" type="presParOf" srcId="{FB805C5C-FFDE-4C3B-924A-BEBFB87C57CF}" destId="{F4189F99-2B1B-432C-9F5D-DD948AEF7DB2}" srcOrd="0" destOrd="0" presId="urn:microsoft.com/office/officeart/2005/8/layout/hierarchy2"/>
    <dgm:cxn modelId="{5AA9B414-0CD9-40E7-8744-FCA982732664}" type="presParOf" srcId="{FB805C5C-FFDE-4C3B-924A-BEBFB87C57CF}" destId="{169C6D3D-C85C-4166-A854-A995573A21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BA315C-29F3-4B5E-B0AD-59F8A840F59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D328BFE-6C04-4900-891E-C0E7BE85C16E}">
      <dgm:prSet phldrT="[Texto]" custT="1"/>
      <dgm:spPr/>
      <dgm:t>
        <a:bodyPr/>
        <a:lstStyle/>
        <a:p>
          <a:r>
            <a:rPr lang="es-MX" sz="2400" smtClean="0">
              <a:solidFill>
                <a:schemeClr val="tx1"/>
              </a:solidFill>
            </a:rPr>
            <a:t>Densidad Relativa</a:t>
          </a:r>
          <a:r>
            <a:rPr lang="es-MX" sz="1600" smtClean="0">
              <a:solidFill>
                <a:schemeClr val="tx1"/>
              </a:solidFill>
            </a:rPr>
            <a:t> </a:t>
          </a:r>
          <a:endParaRPr lang="es-EC" sz="2400" dirty="0">
            <a:solidFill>
              <a:schemeClr val="tx1"/>
            </a:solidFill>
          </a:endParaRPr>
        </a:p>
      </dgm:t>
    </dgm:pt>
    <dgm:pt modelId="{BE467C33-7086-4BCA-B8F2-E71E301B73F4}" type="parTrans" cxnId="{0FDB1AE0-A7C3-443A-B543-9F978821390A}">
      <dgm:prSet/>
      <dgm:spPr/>
      <dgm:t>
        <a:bodyPr/>
        <a:lstStyle/>
        <a:p>
          <a:endParaRPr lang="es-EC" sz="4800">
            <a:solidFill>
              <a:schemeClr val="tx1"/>
            </a:solidFill>
          </a:endParaRPr>
        </a:p>
      </dgm:t>
    </dgm:pt>
    <dgm:pt modelId="{E5612339-314F-4623-BA30-4DFAE86122BB}" type="sibTrans" cxnId="{0FDB1AE0-A7C3-443A-B543-9F978821390A}">
      <dgm:prSet/>
      <dgm:spPr/>
      <dgm:t>
        <a:bodyPr/>
        <a:lstStyle/>
        <a:p>
          <a:endParaRPr lang="es-EC" sz="4800">
            <a:solidFill>
              <a:schemeClr val="tx1"/>
            </a:solidFill>
          </a:endParaRPr>
        </a:p>
      </dgm:t>
    </dgm:pt>
    <dgm:pt modelId="{B5F8B66C-861F-47D3-8EEB-89DBA401FC98}">
      <dgm:prSet custT="1"/>
      <dgm:spPr/>
      <dgm:t>
        <a:bodyPr/>
        <a:lstStyle/>
        <a:p>
          <a:r>
            <a:rPr lang="es-MX" sz="2400" dirty="0" smtClean="0">
              <a:solidFill>
                <a:schemeClr val="tx1"/>
              </a:solidFill>
            </a:rPr>
            <a:t>Punto de Inflamación</a:t>
          </a:r>
          <a:endParaRPr lang="es-EC" sz="2400" dirty="0">
            <a:solidFill>
              <a:schemeClr val="tx1"/>
            </a:solidFill>
          </a:endParaRPr>
        </a:p>
      </dgm:t>
    </dgm:pt>
    <dgm:pt modelId="{4FBC980D-BF14-40AF-88F6-8E97D56DC6DD}" type="parTrans" cxnId="{D131449E-A33B-424A-B969-9A47E6E5ECC9}">
      <dgm:prSet/>
      <dgm:spPr/>
      <dgm:t>
        <a:bodyPr/>
        <a:lstStyle/>
        <a:p>
          <a:endParaRPr lang="es-EC" sz="4800">
            <a:solidFill>
              <a:schemeClr val="tx1"/>
            </a:solidFill>
          </a:endParaRPr>
        </a:p>
      </dgm:t>
    </dgm:pt>
    <dgm:pt modelId="{E871C7EF-135D-48F7-BC4F-48B67B271B40}" type="sibTrans" cxnId="{D131449E-A33B-424A-B969-9A47E6E5ECC9}">
      <dgm:prSet/>
      <dgm:spPr/>
      <dgm:t>
        <a:bodyPr/>
        <a:lstStyle/>
        <a:p>
          <a:endParaRPr lang="es-EC" sz="4800">
            <a:solidFill>
              <a:schemeClr val="tx1"/>
            </a:solidFill>
          </a:endParaRPr>
        </a:p>
      </dgm:t>
    </dgm:pt>
    <dgm:pt modelId="{DD8D3E91-FB38-4C79-AE38-EB978BFE9B5B}">
      <dgm:prSet custT="1"/>
      <dgm:spPr/>
      <dgm:t>
        <a:bodyPr/>
        <a:lstStyle/>
        <a:p>
          <a:r>
            <a:rPr lang="es-MX" sz="2400" dirty="0" smtClean="0">
              <a:solidFill>
                <a:schemeClr val="tx1"/>
              </a:solidFill>
            </a:rPr>
            <a:t>Punto de Reblandecimiento (Anillo y esfera)</a:t>
          </a:r>
          <a:endParaRPr lang="es-EC" sz="2400" dirty="0">
            <a:solidFill>
              <a:schemeClr val="tx1"/>
            </a:solidFill>
          </a:endParaRPr>
        </a:p>
      </dgm:t>
    </dgm:pt>
    <dgm:pt modelId="{29002E72-E29F-4D91-8D1E-51957F91B2DC}" type="parTrans" cxnId="{897DEA44-359E-4EF8-9376-46F81F2AAF3E}">
      <dgm:prSet/>
      <dgm:spPr/>
      <dgm:t>
        <a:bodyPr/>
        <a:lstStyle/>
        <a:p>
          <a:endParaRPr lang="es-EC" sz="4800">
            <a:solidFill>
              <a:schemeClr val="tx1"/>
            </a:solidFill>
          </a:endParaRPr>
        </a:p>
      </dgm:t>
    </dgm:pt>
    <dgm:pt modelId="{4F9FAC54-700B-4416-AC4B-2ED81C970DB4}" type="sibTrans" cxnId="{897DEA44-359E-4EF8-9376-46F81F2AAF3E}">
      <dgm:prSet/>
      <dgm:spPr/>
      <dgm:t>
        <a:bodyPr/>
        <a:lstStyle/>
        <a:p>
          <a:endParaRPr lang="es-EC" sz="4800">
            <a:solidFill>
              <a:schemeClr val="tx1"/>
            </a:solidFill>
          </a:endParaRPr>
        </a:p>
      </dgm:t>
    </dgm:pt>
    <dgm:pt modelId="{EE1F5DE0-9913-454A-B403-03E32F18C97F}">
      <dgm:prSet custT="1"/>
      <dgm:spPr/>
      <dgm:t>
        <a:bodyPr/>
        <a:lstStyle/>
        <a:p>
          <a:r>
            <a:rPr lang="es-MX" sz="2400" dirty="0" smtClean="0">
              <a:solidFill>
                <a:schemeClr val="tx1"/>
              </a:solidFill>
            </a:rPr>
            <a:t>Penetración a 25° C</a:t>
          </a:r>
          <a:endParaRPr lang="es-EC" sz="2400" dirty="0">
            <a:solidFill>
              <a:schemeClr val="tx1"/>
            </a:solidFill>
          </a:endParaRPr>
        </a:p>
      </dgm:t>
    </dgm:pt>
    <dgm:pt modelId="{0555565F-F155-4BE1-982C-D8342DE1B5BE}" type="parTrans" cxnId="{C6BDD2D2-6AF6-48F0-9602-D123E990BCBC}">
      <dgm:prSet/>
      <dgm:spPr/>
      <dgm:t>
        <a:bodyPr/>
        <a:lstStyle/>
        <a:p>
          <a:endParaRPr lang="es-EC" sz="4800">
            <a:solidFill>
              <a:schemeClr val="tx1"/>
            </a:solidFill>
          </a:endParaRPr>
        </a:p>
      </dgm:t>
    </dgm:pt>
    <dgm:pt modelId="{DC8A6F32-A888-47AC-A52A-5BD5A079E8C7}" type="sibTrans" cxnId="{C6BDD2D2-6AF6-48F0-9602-D123E990BCBC}">
      <dgm:prSet/>
      <dgm:spPr/>
      <dgm:t>
        <a:bodyPr/>
        <a:lstStyle/>
        <a:p>
          <a:endParaRPr lang="es-EC" sz="4800">
            <a:solidFill>
              <a:schemeClr val="tx1"/>
            </a:solidFill>
          </a:endParaRPr>
        </a:p>
      </dgm:t>
    </dgm:pt>
    <dgm:pt modelId="{158A2DE7-FDBB-4F16-8A82-8B49A3DAC3B0}">
      <dgm:prSet custT="1"/>
      <dgm:spPr/>
      <dgm:t>
        <a:bodyPr/>
        <a:lstStyle/>
        <a:p>
          <a:r>
            <a:rPr lang="es-MX" sz="2400" dirty="0" smtClean="0">
              <a:solidFill>
                <a:schemeClr val="tx1"/>
              </a:solidFill>
            </a:rPr>
            <a:t>Ductilidad a 25° C</a:t>
          </a:r>
          <a:endParaRPr lang="es-EC" sz="2400" dirty="0">
            <a:solidFill>
              <a:schemeClr val="tx1"/>
            </a:solidFill>
          </a:endParaRPr>
        </a:p>
      </dgm:t>
    </dgm:pt>
    <dgm:pt modelId="{00262DBB-7641-4D22-8610-1A4D69B3D375}" type="parTrans" cxnId="{0C240032-49F9-4E92-9A8D-D4D69EDFCBCE}">
      <dgm:prSet/>
      <dgm:spPr/>
      <dgm:t>
        <a:bodyPr/>
        <a:lstStyle/>
        <a:p>
          <a:endParaRPr lang="es-EC" sz="4800">
            <a:solidFill>
              <a:schemeClr val="tx1"/>
            </a:solidFill>
          </a:endParaRPr>
        </a:p>
      </dgm:t>
    </dgm:pt>
    <dgm:pt modelId="{5959E3FB-4187-476E-B21E-F948102C16C5}" type="sibTrans" cxnId="{0C240032-49F9-4E92-9A8D-D4D69EDFCBCE}">
      <dgm:prSet/>
      <dgm:spPr/>
      <dgm:t>
        <a:bodyPr/>
        <a:lstStyle/>
        <a:p>
          <a:endParaRPr lang="es-EC" sz="4800">
            <a:solidFill>
              <a:schemeClr val="tx1"/>
            </a:solidFill>
          </a:endParaRPr>
        </a:p>
      </dgm:t>
    </dgm:pt>
    <dgm:pt modelId="{D14A0BBE-86D6-4A12-8394-31FB1F9C7824}" type="pres">
      <dgm:prSet presAssocID="{9ABA315C-29F3-4B5E-B0AD-59F8A840F596}" presName="Name0" presStyleCnt="0">
        <dgm:presLayoutVars>
          <dgm:dir/>
          <dgm:animLvl val="lvl"/>
          <dgm:resizeHandles val="exact"/>
        </dgm:presLayoutVars>
      </dgm:prSet>
      <dgm:spPr/>
      <dgm:t>
        <a:bodyPr/>
        <a:lstStyle/>
        <a:p>
          <a:endParaRPr lang="es-EC"/>
        </a:p>
      </dgm:t>
    </dgm:pt>
    <dgm:pt modelId="{11593052-E15E-4166-A4BE-4E0CFE9EA978}" type="pres">
      <dgm:prSet presAssocID="{8D328BFE-6C04-4900-891E-C0E7BE85C16E}" presName="linNode" presStyleCnt="0"/>
      <dgm:spPr/>
    </dgm:pt>
    <dgm:pt modelId="{912A0D4B-131F-437F-829D-751CADBBC67C}" type="pres">
      <dgm:prSet presAssocID="{8D328BFE-6C04-4900-891E-C0E7BE85C16E}" presName="parentText" presStyleLbl="node1" presStyleIdx="0" presStyleCnt="5">
        <dgm:presLayoutVars>
          <dgm:chMax val="1"/>
          <dgm:bulletEnabled val="1"/>
        </dgm:presLayoutVars>
      </dgm:prSet>
      <dgm:spPr/>
      <dgm:t>
        <a:bodyPr/>
        <a:lstStyle/>
        <a:p>
          <a:endParaRPr lang="es-EC"/>
        </a:p>
      </dgm:t>
    </dgm:pt>
    <dgm:pt modelId="{95711225-2DD4-4EDD-93EC-F496C7553A65}" type="pres">
      <dgm:prSet presAssocID="{E5612339-314F-4623-BA30-4DFAE86122BB}" presName="sp" presStyleCnt="0"/>
      <dgm:spPr/>
    </dgm:pt>
    <dgm:pt modelId="{98259020-9378-4595-992B-970046A6C3A9}" type="pres">
      <dgm:prSet presAssocID="{B5F8B66C-861F-47D3-8EEB-89DBA401FC98}" presName="linNode" presStyleCnt="0"/>
      <dgm:spPr/>
    </dgm:pt>
    <dgm:pt modelId="{1FD843CA-DDAE-4517-817F-4E497356111B}" type="pres">
      <dgm:prSet presAssocID="{B5F8B66C-861F-47D3-8EEB-89DBA401FC98}" presName="parentText" presStyleLbl="node1" presStyleIdx="1" presStyleCnt="5">
        <dgm:presLayoutVars>
          <dgm:chMax val="1"/>
          <dgm:bulletEnabled val="1"/>
        </dgm:presLayoutVars>
      </dgm:prSet>
      <dgm:spPr/>
      <dgm:t>
        <a:bodyPr/>
        <a:lstStyle/>
        <a:p>
          <a:endParaRPr lang="es-EC"/>
        </a:p>
      </dgm:t>
    </dgm:pt>
    <dgm:pt modelId="{B3E8E420-74BA-4970-AC77-5A1411A96390}" type="pres">
      <dgm:prSet presAssocID="{E871C7EF-135D-48F7-BC4F-48B67B271B40}" presName="sp" presStyleCnt="0"/>
      <dgm:spPr/>
    </dgm:pt>
    <dgm:pt modelId="{2CC7BE49-B10D-4A79-B963-BB186EA22211}" type="pres">
      <dgm:prSet presAssocID="{DD8D3E91-FB38-4C79-AE38-EB978BFE9B5B}" presName="linNode" presStyleCnt="0"/>
      <dgm:spPr/>
    </dgm:pt>
    <dgm:pt modelId="{C1139084-6636-4693-A111-9F970A5D2CD9}" type="pres">
      <dgm:prSet presAssocID="{DD8D3E91-FB38-4C79-AE38-EB978BFE9B5B}" presName="parentText" presStyleLbl="node1" presStyleIdx="2" presStyleCnt="5">
        <dgm:presLayoutVars>
          <dgm:chMax val="1"/>
          <dgm:bulletEnabled val="1"/>
        </dgm:presLayoutVars>
      </dgm:prSet>
      <dgm:spPr/>
      <dgm:t>
        <a:bodyPr/>
        <a:lstStyle/>
        <a:p>
          <a:endParaRPr lang="es-EC"/>
        </a:p>
      </dgm:t>
    </dgm:pt>
    <dgm:pt modelId="{67E3D7D9-E147-4440-B223-EDAF7CF0DC51}" type="pres">
      <dgm:prSet presAssocID="{4F9FAC54-700B-4416-AC4B-2ED81C970DB4}" presName="sp" presStyleCnt="0"/>
      <dgm:spPr/>
    </dgm:pt>
    <dgm:pt modelId="{885A179F-5DF0-40D8-9770-013261283B23}" type="pres">
      <dgm:prSet presAssocID="{EE1F5DE0-9913-454A-B403-03E32F18C97F}" presName="linNode" presStyleCnt="0"/>
      <dgm:spPr/>
    </dgm:pt>
    <dgm:pt modelId="{B3C97822-E772-40A0-8B90-16EFE5D4CC77}" type="pres">
      <dgm:prSet presAssocID="{EE1F5DE0-9913-454A-B403-03E32F18C97F}" presName="parentText" presStyleLbl="node1" presStyleIdx="3" presStyleCnt="5">
        <dgm:presLayoutVars>
          <dgm:chMax val="1"/>
          <dgm:bulletEnabled val="1"/>
        </dgm:presLayoutVars>
      </dgm:prSet>
      <dgm:spPr/>
      <dgm:t>
        <a:bodyPr/>
        <a:lstStyle/>
        <a:p>
          <a:endParaRPr lang="es-EC"/>
        </a:p>
      </dgm:t>
    </dgm:pt>
    <dgm:pt modelId="{EB6E676E-BC6F-4530-AC30-695E45BDAB97}" type="pres">
      <dgm:prSet presAssocID="{DC8A6F32-A888-47AC-A52A-5BD5A079E8C7}" presName="sp" presStyleCnt="0"/>
      <dgm:spPr/>
    </dgm:pt>
    <dgm:pt modelId="{D31B11C3-C48D-4608-9625-8B95680E1B03}" type="pres">
      <dgm:prSet presAssocID="{158A2DE7-FDBB-4F16-8A82-8B49A3DAC3B0}" presName="linNode" presStyleCnt="0"/>
      <dgm:spPr/>
    </dgm:pt>
    <dgm:pt modelId="{4C64AF7B-5259-4690-A04C-D765D3E2E25D}" type="pres">
      <dgm:prSet presAssocID="{158A2DE7-FDBB-4F16-8A82-8B49A3DAC3B0}" presName="parentText" presStyleLbl="node1" presStyleIdx="4" presStyleCnt="5">
        <dgm:presLayoutVars>
          <dgm:chMax val="1"/>
          <dgm:bulletEnabled val="1"/>
        </dgm:presLayoutVars>
      </dgm:prSet>
      <dgm:spPr/>
      <dgm:t>
        <a:bodyPr/>
        <a:lstStyle/>
        <a:p>
          <a:endParaRPr lang="es-EC"/>
        </a:p>
      </dgm:t>
    </dgm:pt>
  </dgm:ptLst>
  <dgm:cxnLst>
    <dgm:cxn modelId="{DCF0F98E-FF3E-4C6D-81FC-AC9F87520377}" type="presOf" srcId="{158A2DE7-FDBB-4F16-8A82-8B49A3DAC3B0}" destId="{4C64AF7B-5259-4690-A04C-D765D3E2E25D}" srcOrd="0" destOrd="0" presId="urn:microsoft.com/office/officeart/2005/8/layout/vList5"/>
    <dgm:cxn modelId="{D131449E-A33B-424A-B969-9A47E6E5ECC9}" srcId="{9ABA315C-29F3-4B5E-B0AD-59F8A840F596}" destId="{B5F8B66C-861F-47D3-8EEB-89DBA401FC98}" srcOrd="1" destOrd="0" parTransId="{4FBC980D-BF14-40AF-88F6-8E97D56DC6DD}" sibTransId="{E871C7EF-135D-48F7-BC4F-48B67B271B40}"/>
    <dgm:cxn modelId="{4039A036-C223-499C-8DB6-F9A7A966DD36}" type="presOf" srcId="{DD8D3E91-FB38-4C79-AE38-EB978BFE9B5B}" destId="{C1139084-6636-4693-A111-9F970A5D2CD9}" srcOrd="0" destOrd="0" presId="urn:microsoft.com/office/officeart/2005/8/layout/vList5"/>
    <dgm:cxn modelId="{0C240032-49F9-4E92-9A8D-D4D69EDFCBCE}" srcId="{9ABA315C-29F3-4B5E-B0AD-59F8A840F596}" destId="{158A2DE7-FDBB-4F16-8A82-8B49A3DAC3B0}" srcOrd="4" destOrd="0" parTransId="{00262DBB-7641-4D22-8610-1A4D69B3D375}" sibTransId="{5959E3FB-4187-476E-B21E-F948102C16C5}"/>
    <dgm:cxn modelId="{5452CC82-41E0-4E5E-A506-FB0499C16934}" type="presOf" srcId="{EE1F5DE0-9913-454A-B403-03E32F18C97F}" destId="{B3C97822-E772-40A0-8B90-16EFE5D4CC77}" srcOrd="0" destOrd="0" presId="urn:microsoft.com/office/officeart/2005/8/layout/vList5"/>
    <dgm:cxn modelId="{1BEE33A4-E054-4829-83AB-872577FC906F}" type="presOf" srcId="{9ABA315C-29F3-4B5E-B0AD-59F8A840F596}" destId="{D14A0BBE-86D6-4A12-8394-31FB1F9C7824}" srcOrd="0" destOrd="0" presId="urn:microsoft.com/office/officeart/2005/8/layout/vList5"/>
    <dgm:cxn modelId="{0FDB1AE0-A7C3-443A-B543-9F978821390A}" srcId="{9ABA315C-29F3-4B5E-B0AD-59F8A840F596}" destId="{8D328BFE-6C04-4900-891E-C0E7BE85C16E}" srcOrd="0" destOrd="0" parTransId="{BE467C33-7086-4BCA-B8F2-E71E301B73F4}" sibTransId="{E5612339-314F-4623-BA30-4DFAE86122BB}"/>
    <dgm:cxn modelId="{2B534A11-C798-44E0-9B75-1E6267E1B125}" type="presOf" srcId="{B5F8B66C-861F-47D3-8EEB-89DBA401FC98}" destId="{1FD843CA-DDAE-4517-817F-4E497356111B}" srcOrd="0" destOrd="0" presId="urn:microsoft.com/office/officeart/2005/8/layout/vList5"/>
    <dgm:cxn modelId="{897DEA44-359E-4EF8-9376-46F81F2AAF3E}" srcId="{9ABA315C-29F3-4B5E-B0AD-59F8A840F596}" destId="{DD8D3E91-FB38-4C79-AE38-EB978BFE9B5B}" srcOrd="2" destOrd="0" parTransId="{29002E72-E29F-4D91-8D1E-51957F91B2DC}" sibTransId="{4F9FAC54-700B-4416-AC4B-2ED81C970DB4}"/>
    <dgm:cxn modelId="{C6BDD2D2-6AF6-48F0-9602-D123E990BCBC}" srcId="{9ABA315C-29F3-4B5E-B0AD-59F8A840F596}" destId="{EE1F5DE0-9913-454A-B403-03E32F18C97F}" srcOrd="3" destOrd="0" parTransId="{0555565F-F155-4BE1-982C-D8342DE1B5BE}" sibTransId="{DC8A6F32-A888-47AC-A52A-5BD5A079E8C7}"/>
    <dgm:cxn modelId="{745D5C84-AB36-4BA1-AF15-E53746C64D7B}" type="presOf" srcId="{8D328BFE-6C04-4900-891E-C0E7BE85C16E}" destId="{912A0D4B-131F-437F-829D-751CADBBC67C}" srcOrd="0" destOrd="0" presId="urn:microsoft.com/office/officeart/2005/8/layout/vList5"/>
    <dgm:cxn modelId="{F6F0697B-397C-4E3D-8422-DF484E256BBC}" type="presParOf" srcId="{D14A0BBE-86D6-4A12-8394-31FB1F9C7824}" destId="{11593052-E15E-4166-A4BE-4E0CFE9EA978}" srcOrd="0" destOrd="0" presId="urn:microsoft.com/office/officeart/2005/8/layout/vList5"/>
    <dgm:cxn modelId="{CBA71AF3-B6F9-4666-B8D1-774CEFDE05C7}" type="presParOf" srcId="{11593052-E15E-4166-A4BE-4E0CFE9EA978}" destId="{912A0D4B-131F-437F-829D-751CADBBC67C}" srcOrd="0" destOrd="0" presId="urn:microsoft.com/office/officeart/2005/8/layout/vList5"/>
    <dgm:cxn modelId="{866CFAA9-ACAD-4813-BD9D-648C8E11AF5D}" type="presParOf" srcId="{D14A0BBE-86D6-4A12-8394-31FB1F9C7824}" destId="{95711225-2DD4-4EDD-93EC-F496C7553A65}" srcOrd="1" destOrd="0" presId="urn:microsoft.com/office/officeart/2005/8/layout/vList5"/>
    <dgm:cxn modelId="{EC6E6BD1-3987-482A-83D6-BD60DB34CF07}" type="presParOf" srcId="{D14A0BBE-86D6-4A12-8394-31FB1F9C7824}" destId="{98259020-9378-4595-992B-970046A6C3A9}" srcOrd="2" destOrd="0" presId="urn:microsoft.com/office/officeart/2005/8/layout/vList5"/>
    <dgm:cxn modelId="{77DECBEE-537B-45C2-A6D8-A2ACA9C96492}" type="presParOf" srcId="{98259020-9378-4595-992B-970046A6C3A9}" destId="{1FD843CA-DDAE-4517-817F-4E497356111B}" srcOrd="0" destOrd="0" presId="urn:microsoft.com/office/officeart/2005/8/layout/vList5"/>
    <dgm:cxn modelId="{3AC13BB9-D9D3-4E2E-890C-8CF9B4D0B2CD}" type="presParOf" srcId="{D14A0BBE-86D6-4A12-8394-31FB1F9C7824}" destId="{B3E8E420-74BA-4970-AC77-5A1411A96390}" srcOrd="3" destOrd="0" presId="urn:microsoft.com/office/officeart/2005/8/layout/vList5"/>
    <dgm:cxn modelId="{C8C7434B-3291-4E01-92F3-AC26EBD9E12C}" type="presParOf" srcId="{D14A0BBE-86D6-4A12-8394-31FB1F9C7824}" destId="{2CC7BE49-B10D-4A79-B963-BB186EA22211}" srcOrd="4" destOrd="0" presId="urn:microsoft.com/office/officeart/2005/8/layout/vList5"/>
    <dgm:cxn modelId="{CA81A20B-64FF-4A52-93B4-0C452ABD1273}" type="presParOf" srcId="{2CC7BE49-B10D-4A79-B963-BB186EA22211}" destId="{C1139084-6636-4693-A111-9F970A5D2CD9}" srcOrd="0" destOrd="0" presId="urn:microsoft.com/office/officeart/2005/8/layout/vList5"/>
    <dgm:cxn modelId="{702E0051-9A83-46FA-B18B-BC42EBFDADC1}" type="presParOf" srcId="{D14A0BBE-86D6-4A12-8394-31FB1F9C7824}" destId="{67E3D7D9-E147-4440-B223-EDAF7CF0DC51}" srcOrd="5" destOrd="0" presId="urn:microsoft.com/office/officeart/2005/8/layout/vList5"/>
    <dgm:cxn modelId="{B97D1CB9-6630-45A4-B890-D84490803C10}" type="presParOf" srcId="{D14A0BBE-86D6-4A12-8394-31FB1F9C7824}" destId="{885A179F-5DF0-40D8-9770-013261283B23}" srcOrd="6" destOrd="0" presId="urn:microsoft.com/office/officeart/2005/8/layout/vList5"/>
    <dgm:cxn modelId="{4648B229-4937-48C5-9CCA-47A2F63595A9}" type="presParOf" srcId="{885A179F-5DF0-40D8-9770-013261283B23}" destId="{B3C97822-E772-40A0-8B90-16EFE5D4CC77}" srcOrd="0" destOrd="0" presId="urn:microsoft.com/office/officeart/2005/8/layout/vList5"/>
    <dgm:cxn modelId="{FEB8784C-DD42-4F41-85CE-12B4D42EDABE}" type="presParOf" srcId="{D14A0BBE-86D6-4A12-8394-31FB1F9C7824}" destId="{EB6E676E-BC6F-4530-AC30-695E45BDAB97}" srcOrd="7" destOrd="0" presId="urn:microsoft.com/office/officeart/2005/8/layout/vList5"/>
    <dgm:cxn modelId="{A77887B8-6222-4EA3-9B8E-712303FD5D86}" type="presParOf" srcId="{D14A0BBE-86D6-4A12-8394-31FB1F9C7824}" destId="{D31B11C3-C48D-4608-9625-8B95680E1B03}" srcOrd="8" destOrd="0" presId="urn:microsoft.com/office/officeart/2005/8/layout/vList5"/>
    <dgm:cxn modelId="{3F53B81E-A63B-4D49-8067-AD2D52AD385B}" type="presParOf" srcId="{D31B11C3-C48D-4608-9625-8B95680E1B03}" destId="{4C64AF7B-5259-4690-A04C-D765D3E2E25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31C56DE-4985-47BE-A4F9-CBFC08E380A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DBA6EE12-F505-4CB1-A211-284F49A4C07E}">
      <dgm:prSet phldrT="[Texto]"/>
      <dgm:spPr/>
      <dgm:t>
        <a:bodyPr/>
        <a:lstStyle/>
        <a:p>
          <a:r>
            <a:rPr lang="es-ES" dirty="0" smtClean="0"/>
            <a:t>APLICABLE:</a:t>
          </a:r>
          <a:endParaRPr lang="es-EC" dirty="0"/>
        </a:p>
      </dgm:t>
    </dgm:pt>
    <dgm:pt modelId="{38300AC6-5471-483F-8099-250B03841ED0}" type="parTrans" cxnId="{C7EBB5DF-5983-4888-B861-335663BB6547}">
      <dgm:prSet/>
      <dgm:spPr/>
      <dgm:t>
        <a:bodyPr/>
        <a:lstStyle/>
        <a:p>
          <a:endParaRPr lang="es-EC"/>
        </a:p>
      </dgm:t>
    </dgm:pt>
    <dgm:pt modelId="{8BE26E21-6D32-4F12-8E7D-53C55729DCC4}" type="sibTrans" cxnId="{C7EBB5DF-5983-4888-B861-335663BB6547}">
      <dgm:prSet/>
      <dgm:spPr/>
      <dgm:t>
        <a:bodyPr/>
        <a:lstStyle/>
        <a:p>
          <a:endParaRPr lang="es-EC"/>
        </a:p>
      </dgm:t>
    </dgm:pt>
    <dgm:pt modelId="{6232A4DE-34AE-4BFF-8950-C6F3E23BE407}">
      <dgm:prSet phldrT="[Texto]"/>
      <dgm:spPr/>
      <dgm:t>
        <a:bodyPr/>
        <a:lstStyle/>
        <a:p>
          <a:r>
            <a:rPr lang="es-ES" dirty="0" smtClean="0"/>
            <a:t>Tamaño máximo de 25 milímetros (1 pulgada) o menos.</a:t>
          </a:r>
          <a:endParaRPr lang="es-EC" dirty="0"/>
        </a:p>
      </dgm:t>
    </dgm:pt>
    <dgm:pt modelId="{D536824E-0CD1-41B6-8A33-06CA8ED39D2B}" type="parTrans" cxnId="{6B7B731B-8AB1-44E4-90D0-78A10D11B0C7}">
      <dgm:prSet/>
      <dgm:spPr/>
      <dgm:t>
        <a:bodyPr/>
        <a:lstStyle/>
        <a:p>
          <a:endParaRPr lang="es-EC"/>
        </a:p>
      </dgm:t>
    </dgm:pt>
    <dgm:pt modelId="{648FCEBD-2645-4014-A805-EA74F9BB8033}" type="sibTrans" cxnId="{6B7B731B-8AB1-44E4-90D0-78A10D11B0C7}">
      <dgm:prSet/>
      <dgm:spPr/>
      <dgm:t>
        <a:bodyPr/>
        <a:lstStyle/>
        <a:p>
          <a:endParaRPr lang="es-EC"/>
        </a:p>
      </dgm:t>
    </dgm:pt>
    <dgm:pt modelId="{5EE14BDF-8E77-44CE-84D3-224CFA911788}">
      <dgm:prSet phldrT="[Texto]"/>
      <dgm:spPr/>
      <dgm:t>
        <a:bodyPr/>
        <a:lstStyle/>
        <a:p>
          <a:r>
            <a:rPr lang="es-ES" dirty="0" smtClean="0"/>
            <a:t>Utiliza muestras de prueba estándar de 64 mm (2-1/2 pul.) de alto por 102 mm (4 pul.) de diámetro</a:t>
          </a:r>
          <a:endParaRPr lang="es-EC" dirty="0"/>
        </a:p>
      </dgm:t>
    </dgm:pt>
    <dgm:pt modelId="{029C8873-F353-4577-A888-5B57F5065594}" type="parTrans" cxnId="{9E8EEDB4-48B9-4020-B8FB-646444E4EECD}">
      <dgm:prSet/>
      <dgm:spPr/>
      <dgm:t>
        <a:bodyPr/>
        <a:lstStyle/>
        <a:p>
          <a:endParaRPr lang="es-EC"/>
        </a:p>
      </dgm:t>
    </dgm:pt>
    <dgm:pt modelId="{38E2E68E-2871-4919-BCA7-0BF4285AA02C}" type="sibTrans" cxnId="{9E8EEDB4-48B9-4020-B8FB-646444E4EECD}">
      <dgm:prSet/>
      <dgm:spPr/>
      <dgm:t>
        <a:bodyPr/>
        <a:lstStyle/>
        <a:p>
          <a:endParaRPr lang="es-EC"/>
        </a:p>
      </dgm:t>
    </dgm:pt>
    <dgm:pt modelId="{3EF0EF7B-69C4-405C-B4C2-123AE064705C}">
      <dgm:prSet phldrT="[Texto]"/>
      <dgm:spPr/>
      <dgm:t>
        <a:bodyPr/>
        <a:lstStyle/>
        <a:p>
          <a:r>
            <a:rPr lang="es-ES" dirty="0" smtClean="0"/>
            <a:t>CARACTERÍSTICAS:</a:t>
          </a:r>
          <a:endParaRPr lang="es-EC" dirty="0"/>
        </a:p>
      </dgm:t>
    </dgm:pt>
    <dgm:pt modelId="{CF2F8133-A702-4975-B8C7-7935D1304C5A}" type="parTrans" cxnId="{8C28AA9E-33B6-4018-9A63-919A8DF46233}">
      <dgm:prSet/>
      <dgm:spPr/>
      <dgm:t>
        <a:bodyPr/>
        <a:lstStyle/>
        <a:p>
          <a:endParaRPr lang="es-EC"/>
        </a:p>
      </dgm:t>
    </dgm:pt>
    <dgm:pt modelId="{3A110960-842A-4FCC-B26A-4E5982E68DB8}" type="sibTrans" cxnId="{8C28AA9E-33B6-4018-9A63-919A8DF46233}">
      <dgm:prSet/>
      <dgm:spPr/>
      <dgm:t>
        <a:bodyPr/>
        <a:lstStyle/>
        <a:p>
          <a:endParaRPr lang="es-EC"/>
        </a:p>
      </dgm:t>
    </dgm:pt>
    <dgm:pt modelId="{9256CE20-FA51-4E27-A0DE-3A004C30D2F1}">
      <dgm:prSet phldrT="[Texto]"/>
      <dgm:spPr/>
      <dgm:t>
        <a:bodyPr/>
        <a:lstStyle/>
        <a:p>
          <a:r>
            <a:rPr lang="es-ES" dirty="0" smtClean="0"/>
            <a:t>Análisis de densidad y vacíos </a:t>
          </a:r>
          <a:endParaRPr lang="es-EC" dirty="0"/>
        </a:p>
      </dgm:t>
    </dgm:pt>
    <dgm:pt modelId="{C5DC2D5C-E238-4D00-85D0-E40EA77E70BC}" type="parTrans" cxnId="{11631DD8-0FF0-4180-9644-0B0597FCC714}">
      <dgm:prSet/>
      <dgm:spPr/>
      <dgm:t>
        <a:bodyPr/>
        <a:lstStyle/>
        <a:p>
          <a:endParaRPr lang="es-EC"/>
        </a:p>
      </dgm:t>
    </dgm:pt>
    <dgm:pt modelId="{31E88A70-544A-4E6E-A04D-C2FECCFC23B1}" type="sibTrans" cxnId="{11631DD8-0FF0-4180-9644-0B0597FCC714}">
      <dgm:prSet/>
      <dgm:spPr/>
      <dgm:t>
        <a:bodyPr/>
        <a:lstStyle/>
        <a:p>
          <a:endParaRPr lang="es-EC"/>
        </a:p>
      </dgm:t>
    </dgm:pt>
    <dgm:pt modelId="{C107EFEC-B56E-45D7-9FE0-73ADC08F8A61}">
      <dgm:prSet phldrT="[Texto]"/>
      <dgm:spPr/>
      <dgm:t>
        <a:bodyPr/>
        <a:lstStyle/>
        <a:p>
          <a:r>
            <a:rPr lang="es-ES" dirty="0" smtClean="0"/>
            <a:t>Evaluación de la estabilidad de fluidez de las muestras de prueba.</a:t>
          </a:r>
          <a:endParaRPr lang="es-EC" dirty="0"/>
        </a:p>
      </dgm:t>
    </dgm:pt>
    <dgm:pt modelId="{4481FC1C-800C-4EC8-9630-553A7909047B}" type="parTrans" cxnId="{6C92080B-086B-4623-B493-2125DC9BFDD3}">
      <dgm:prSet/>
      <dgm:spPr/>
      <dgm:t>
        <a:bodyPr/>
        <a:lstStyle/>
        <a:p>
          <a:endParaRPr lang="es-EC"/>
        </a:p>
      </dgm:t>
    </dgm:pt>
    <dgm:pt modelId="{8268831F-2693-4162-B69D-CB2480975C32}" type="sibTrans" cxnId="{6C92080B-086B-4623-B493-2125DC9BFDD3}">
      <dgm:prSet/>
      <dgm:spPr/>
      <dgm:t>
        <a:bodyPr/>
        <a:lstStyle/>
        <a:p>
          <a:endParaRPr lang="es-EC"/>
        </a:p>
      </dgm:t>
    </dgm:pt>
    <dgm:pt modelId="{A8AB7CC8-7DC9-4918-9FE4-D36853BBC827}">
      <dgm:prSet phldrT="[Texto]"/>
      <dgm:spPr/>
      <dgm:t>
        <a:bodyPr/>
        <a:lstStyle/>
        <a:p>
          <a:endParaRPr lang="es-EC" dirty="0"/>
        </a:p>
      </dgm:t>
    </dgm:pt>
    <dgm:pt modelId="{5E87F7A7-B41E-4BAD-9345-2F0C0C44C349}" type="parTrans" cxnId="{A96D7E7B-65DC-4B7D-8F96-18BCDEB89889}">
      <dgm:prSet/>
      <dgm:spPr/>
      <dgm:t>
        <a:bodyPr/>
        <a:lstStyle/>
        <a:p>
          <a:endParaRPr lang="es-EC"/>
        </a:p>
      </dgm:t>
    </dgm:pt>
    <dgm:pt modelId="{A2D5BFCD-D8FA-4139-84F8-53EC66678EDC}" type="sibTrans" cxnId="{A96D7E7B-65DC-4B7D-8F96-18BCDEB89889}">
      <dgm:prSet/>
      <dgm:spPr/>
      <dgm:t>
        <a:bodyPr/>
        <a:lstStyle/>
        <a:p>
          <a:endParaRPr lang="es-EC"/>
        </a:p>
      </dgm:t>
    </dgm:pt>
    <dgm:pt modelId="{BDCC0E65-CBF8-4F2E-82E2-0CFD1B1D7D95}" type="pres">
      <dgm:prSet presAssocID="{231C56DE-4985-47BE-A4F9-CBFC08E380AB}" presName="Name0" presStyleCnt="0">
        <dgm:presLayoutVars>
          <dgm:dir/>
          <dgm:animLvl val="lvl"/>
          <dgm:resizeHandles/>
        </dgm:presLayoutVars>
      </dgm:prSet>
      <dgm:spPr/>
      <dgm:t>
        <a:bodyPr/>
        <a:lstStyle/>
        <a:p>
          <a:endParaRPr lang="es-EC"/>
        </a:p>
      </dgm:t>
    </dgm:pt>
    <dgm:pt modelId="{423FB02E-7908-40E3-BFBF-792C128B04F7}" type="pres">
      <dgm:prSet presAssocID="{DBA6EE12-F505-4CB1-A211-284F49A4C07E}" presName="linNode" presStyleCnt="0"/>
      <dgm:spPr/>
    </dgm:pt>
    <dgm:pt modelId="{D12D953A-ECE8-40F8-8415-F178C0F98A13}" type="pres">
      <dgm:prSet presAssocID="{DBA6EE12-F505-4CB1-A211-284F49A4C07E}" presName="parentShp" presStyleLbl="node1" presStyleIdx="0" presStyleCnt="2" custScaleX="81067" custScaleY="61227">
        <dgm:presLayoutVars>
          <dgm:bulletEnabled val="1"/>
        </dgm:presLayoutVars>
      </dgm:prSet>
      <dgm:spPr/>
      <dgm:t>
        <a:bodyPr/>
        <a:lstStyle/>
        <a:p>
          <a:endParaRPr lang="es-EC"/>
        </a:p>
      </dgm:t>
    </dgm:pt>
    <dgm:pt modelId="{7F1027BB-FFD5-4400-B162-8C23DFD3976C}" type="pres">
      <dgm:prSet presAssocID="{DBA6EE12-F505-4CB1-A211-284F49A4C07E}" presName="childShp" presStyleLbl="bgAccFollowNode1" presStyleIdx="0" presStyleCnt="2">
        <dgm:presLayoutVars>
          <dgm:bulletEnabled val="1"/>
        </dgm:presLayoutVars>
      </dgm:prSet>
      <dgm:spPr/>
      <dgm:t>
        <a:bodyPr/>
        <a:lstStyle/>
        <a:p>
          <a:endParaRPr lang="es-EC"/>
        </a:p>
      </dgm:t>
    </dgm:pt>
    <dgm:pt modelId="{DC490B23-FA15-4643-9AFA-729E72263BCC}" type="pres">
      <dgm:prSet presAssocID="{8BE26E21-6D32-4F12-8E7D-53C55729DCC4}" presName="spacing" presStyleCnt="0"/>
      <dgm:spPr/>
    </dgm:pt>
    <dgm:pt modelId="{00D68E5B-A773-4CFD-BF78-C28150A77CF9}" type="pres">
      <dgm:prSet presAssocID="{3EF0EF7B-69C4-405C-B4C2-123AE064705C}" presName="linNode" presStyleCnt="0"/>
      <dgm:spPr/>
    </dgm:pt>
    <dgm:pt modelId="{4111F7B3-87C8-4435-811D-AB6D073921DB}" type="pres">
      <dgm:prSet presAssocID="{3EF0EF7B-69C4-405C-B4C2-123AE064705C}" presName="parentShp" presStyleLbl="node1" presStyleIdx="1" presStyleCnt="2" custScaleX="84635" custScaleY="59526">
        <dgm:presLayoutVars>
          <dgm:bulletEnabled val="1"/>
        </dgm:presLayoutVars>
      </dgm:prSet>
      <dgm:spPr/>
      <dgm:t>
        <a:bodyPr/>
        <a:lstStyle/>
        <a:p>
          <a:endParaRPr lang="es-EC"/>
        </a:p>
      </dgm:t>
    </dgm:pt>
    <dgm:pt modelId="{5D8131E5-12BD-419F-9D0E-C8F3C0A4DED0}" type="pres">
      <dgm:prSet presAssocID="{3EF0EF7B-69C4-405C-B4C2-123AE064705C}" presName="childShp" presStyleLbl="bgAccFollowNode1" presStyleIdx="1" presStyleCnt="2" custLinFactNeighborX="911" custLinFactNeighborY="1628">
        <dgm:presLayoutVars>
          <dgm:bulletEnabled val="1"/>
        </dgm:presLayoutVars>
      </dgm:prSet>
      <dgm:spPr/>
      <dgm:t>
        <a:bodyPr/>
        <a:lstStyle/>
        <a:p>
          <a:endParaRPr lang="es-EC"/>
        </a:p>
      </dgm:t>
    </dgm:pt>
  </dgm:ptLst>
  <dgm:cxnLst>
    <dgm:cxn modelId="{17411E20-D0EC-4514-BB85-3647D63D2560}" type="presOf" srcId="{5EE14BDF-8E77-44CE-84D3-224CFA911788}" destId="{7F1027BB-FFD5-4400-B162-8C23DFD3976C}" srcOrd="0" destOrd="1" presId="urn:microsoft.com/office/officeart/2005/8/layout/vList6"/>
    <dgm:cxn modelId="{4D0C9261-9EF3-47C3-9CC2-3ACBB4127093}" type="presOf" srcId="{DBA6EE12-F505-4CB1-A211-284F49A4C07E}" destId="{D12D953A-ECE8-40F8-8415-F178C0F98A13}" srcOrd="0" destOrd="0" presId="urn:microsoft.com/office/officeart/2005/8/layout/vList6"/>
    <dgm:cxn modelId="{1AA42B26-A33B-4650-BDF0-DB7348634F3A}" type="presOf" srcId="{3EF0EF7B-69C4-405C-B4C2-123AE064705C}" destId="{4111F7B3-87C8-4435-811D-AB6D073921DB}" srcOrd="0" destOrd="0" presId="urn:microsoft.com/office/officeart/2005/8/layout/vList6"/>
    <dgm:cxn modelId="{6C92080B-086B-4623-B493-2125DC9BFDD3}" srcId="{3EF0EF7B-69C4-405C-B4C2-123AE064705C}" destId="{C107EFEC-B56E-45D7-9FE0-73ADC08F8A61}" srcOrd="2" destOrd="0" parTransId="{4481FC1C-800C-4EC8-9630-553A7909047B}" sibTransId="{8268831F-2693-4162-B69D-CB2480975C32}"/>
    <dgm:cxn modelId="{8C28AA9E-33B6-4018-9A63-919A8DF46233}" srcId="{231C56DE-4985-47BE-A4F9-CBFC08E380AB}" destId="{3EF0EF7B-69C4-405C-B4C2-123AE064705C}" srcOrd="1" destOrd="0" parTransId="{CF2F8133-A702-4975-B8C7-7935D1304C5A}" sibTransId="{3A110960-842A-4FCC-B26A-4E5982E68DB8}"/>
    <dgm:cxn modelId="{B8CF357F-4BDD-49BD-A1FF-287A7E265C31}" type="presOf" srcId="{231C56DE-4985-47BE-A4F9-CBFC08E380AB}" destId="{BDCC0E65-CBF8-4F2E-82E2-0CFD1B1D7D95}" srcOrd="0" destOrd="0" presId="urn:microsoft.com/office/officeart/2005/8/layout/vList6"/>
    <dgm:cxn modelId="{C7EBB5DF-5983-4888-B861-335663BB6547}" srcId="{231C56DE-4985-47BE-A4F9-CBFC08E380AB}" destId="{DBA6EE12-F505-4CB1-A211-284F49A4C07E}" srcOrd="0" destOrd="0" parTransId="{38300AC6-5471-483F-8099-250B03841ED0}" sibTransId="{8BE26E21-6D32-4F12-8E7D-53C55729DCC4}"/>
    <dgm:cxn modelId="{9379997B-3010-481E-AB1E-679E4A45F0B0}" type="presOf" srcId="{A8AB7CC8-7DC9-4918-9FE4-D36853BBC827}" destId="{5D8131E5-12BD-419F-9D0E-C8F3C0A4DED0}" srcOrd="0" destOrd="0" presId="urn:microsoft.com/office/officeart/2005/8/layout/vList6"/>
    <dgm:cxn modelId="{363C13D8-2C01-4791-9600-377ED2C8BC4B}" type="presOf" srcId="{9256CE20-FA51-4E27-A0DE-3A004C30D2F1}" destId="{5D8131E5-12BD-419F-9D0E-C8F3C0A4DED0}" srcOrd="0" destOrd="1" presId="urn:microsoft.com/office/officeart/2005/8/layout/vList6"/>
    <dgm:cxn modelId="{A96D7E7B-65DC-4B7D-8F96-18BCDEB89889}" srcId="{3EF0EF7B-69C4-405C-B4C2-123AE064705C}" destId="{A8AB7CC8-7DC9-4918-9FE4-D36853BBC827}" srcOrd="0" destOrd="0" parTransId="{5E87F7A7-B41E-4BAD-9345-2F0C0C44C349}" sibTransId="{A2D5BFCD-D8FA-4139-84F8-53EC66678EDC}"/>
    <dgm:cxn modelId="{11631DD8-0FF0-4180-9644-0B0597FCC714}" srcId="{3EF0EF7B-69C4-405C-B4C2-123AE064705C}" destId="{9256CE20-FA51-4E27-A0DE-3A004C30D2F1}" srcOrd="1" destOrd="0" parTransId="{C5DC2D5C-E238-4D00-85D0-E40EA77E70BC}" sibTransId="{31E88A70-544A-4E6E-A04D-C2FECCFC23B1}"/>
    <dgm:cxn modelId="{4833DA17-59C0-4B8A-ADFF-4C575B857E8A}" type="presOf" srcId="{C107EFEC-B56E-45D7-9FE0-73ADC08F8A61}" destId="{5D8131E5-12BD-419F-9D0E-C8F3C0A4DED0}" srcOrd="0" destOrd="2" presId="urn:microsoft.com/office/officeart/2005/8/layout/vList6"/>
    <dgm:cxn modelId="{6B7B731B-8AB1-44E4-90D0-78A10D11B0C7}" srcId="{DBA6EE12-F505-4CB1-A211-284F49A4C07E}" destId="{6232A4DE-34AE-4BFF-8950-C6F3E23BE407}" srcOrd="0" destOrd="0" parTransId="{D536824E-0CD1-41B6-8A33-06CA8ED39D2B}" sibTransId="{648FCEBD-2645-4014-A805-EA74F9BB8033}"/>
    <dgm:cxn modelId="{6550E72C-7C07-4E6A-A478-55C121AC40BE}" type="presOf" srcId="{6232A4DE-34AE-4BFF-8950-C6F3E23BE407}" destId="{7F1027BB-FFD5-4400-B162-8C23DFD3976C}" srcOrd="0" destOrd="0" presId="urn:microsoft.com/office/officeart/2005/8/layout/vList6"/>
    <dgm:cxn modelId="{9E8EEDB4-48B9-4020-B8FB-646444E4EECD}" srcId="{DBA6EE12-F505-4CB1-A211-284F49A4C07E}" destId="{5EE14BDF-8E77-44CE-84D3-224CFA911788}" srcOrd="1" destOrd="0" parTransId="{029C8873-F353-4577-A888-5B57F5065594}" sibTransId="{38E2E68E-2871-4919-BCA7-0BF4285AA02C}"/>
    <dgm:cxn modelId="{2AA69F5C-7683-4986-835F-D0B35B61547D}" type="presParOf" srcId="{BDCC0E65-CBF8-4F2E-82E2-0CFD1B1D7D95}" destId="{423FB02E-7908-40E3-BFBF-792C128B04F7}" srcOrd="0" destOrd="0" presId="urn:microsoft.com/office/officeart/2005/8/layout/vList6"/>
    <dgm:cxn modelId="{EC17A78A-4770-467D-B3CF-20B937BC5499}" type="presParOf" srcId="{423FB02E-7908-40E3-BFBF-792C128B04F7}" destId="{D12D953A-ECE8-40F8-8415-F178C0F98A13}" srcOrd="0" destOrd="0" presId="urn:microsoft.com/office/officeart/2005/8/layout/vList6"/>
    <dgm:cxn modelId="{DCF02396-D6B4-4885-ACED-F7480EA247DD}" type="presParOf" srcId="{423FB02E-7908-40E3-BFBF-792C128B04F7}" destId="{7F1027BB-FFD5-4400-B162-8C23DFD3976C}" srcOrd="1" destOrd="0" presId="urn:microsoft.com/office/officeart/2005/8/layout/vList6"/>
    <dgm:cxn modelId="{C27A1A3A-903A-47D5-9AAA-5B3122E8315A}" type="presParOf" srcId="{BDCC0E65-CBF8-4F2E-82E2-0CFD1B1D7D95}" destId="{DC490B23-FA15-4643-9AFA-729E72263BCC}" srcOrd="1" destOrd="0" presId="urn:microsoft.com/office/officeart/2005/8/layout/vList6"/>
    <dgm:cxn modelId="{D4402732-C131-45BD-BDAD-C781BCEE0890}" type="presParOf" srcId="{BDCC0E65-CBF8-4F2E-82E2-0CFD1B1D7D95}" destId="{00D68E5B-A773-4CFD-BF78-C28150A77CF9}" srcOrd="2" destOrd="0" presId="urn:microsoft.com/office/officeart/2005/8/layout/vList6"/>
    <dgm:cxn modelId="{F3F4EC7D-401C-4059-9F9B-98F8FA4E2FE7}" type="presParOf" srcId="{00D68E5B-A773-4CFD-BF78-C28150A77CF9}" destId="{4111F7B3-87C8-4435-811D-AB6D073921DB}" srcOrd="0" destOrd="0" presId="urn:microsoft.com/office/officeart/2005/8/layout/vList6"/>
    <dgm:cxn modelId="{43F447F3-53BA-4491-B349-FDEE15ABD213}" type="presParOf" srcId="{00D68E5B-A773-4CFD-BF78-C28150A77CF9}" destId="{5D8131E5-12BD-419F-9D0E-C8F3C0A4DED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006723-D51B-43E6-8F29-5A1D958DCA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02AB6E67-C342-4218-9E77-82336BC7A6C7}">
      <dgm:prSet phldrT="[Texto]"/>
      <dgm:spPr/>
      <dgm:t>
        <a:bodyPr/>
        <a:lstStyle/>
        <a:p>
          <a:pPr algn="just"/>
          <a:r>
            <a:rPr lang="es-MX" altLang="es-EC" dirty="0" smtClean="0">
              <a:solidFill>
                <a:srgbClr val="111111"/>
              </a:solidFill>
              <a:ea typeface="Calibri" charset="0"/>
            </a:rPr>
            <a:t>Se realizó el diseño Marshall para la mezcla asfáltica en caliente y mezcla asfáltica tibia, de manera que se ha conseguido realizarlas en función de las viscosidades y temperaturas indicadas, especificando la granulometría de tipo densa y que para el caso de la mezcla MAC y MAT-1% cumple con las especificaciones estipuladas en la norma NEVI-12.</a:t>
          </a:r>
          <a:endParaRPr lang="es-EC" dirty="0"/>
        </a:p>
      </dgm:t>
    </dgm:pt>
    <dgm:pt modelId="{6F4D2E32-3A93-46A5-836F-CAE4C24BA53D}" type="parTrans" cxnId="{1C2CF57A-5BAD-469C-BBD2-B7686DB7DEE2}">
      <dgm:prSet/>
      <dgm:spPr/>
      <dgm:t>
        <a:bodyPr/>
        <a:lstStyle/>
        <a:p>
          <a:pPr algn="just"/>
          <a:endParaRPr lang="es-EC"/>
        </a:p>
      </dgm:t>
    </dgm:pt>
    <dgm:pt modelId="{8020BFFE-0CC9-4CCF-97A3-D28125934755}" type="sibTrans" cxnId="{1C2CF57A-5BAD-469C-BBD2-B7686DB7DEE2}">
      <dgm:prSet/>
      <dgm:spPr/>
      <dgm:t>
        <a:bodyPr/>
        <a:lstStyle/>
        <a:p>
          <a:pPr algn="just"/>
          <a:endParaRPr lang="es-EC"/>
        </a:p>
      </dgm:t>
    </dgm:pt>
    <dgm:pt modelId="{A400A8CD-C85E-47D4-9B95-B3D0E2D2A202}" type="pres">
      <dgm:prSet presAssocID="{B5006723-D51B-43E6-8F29-5A1D958DCA38}" presName="linear" presStyleCnt="0">
        <dgm:presLayoutVars>
          <dgm:animLvl val="lvl"/>
          <dgm:resizeHandles val="exact"/>
        </dgm:presLayoutVars>
      </dgm:prSet>
      <dgm:spPr/>
    </dgm:pt>
    <dgm:pt modelId="{F630A06B-374F-4B53-9A2F-9D74F093192C}" type="pres">
      <dgm:prSet presAssocID="{02AB6E67-C342-4218-9E77-82336BC7A6C7}" presName="parentText" presStyleLbl="node1" presStyleIdx="0" presStyleCnt="1">
        <dgm:presLayoutVars>
          <dgm:chMax val="0"/>
          <dgm:bulletEnabled val="1"/>
        </dgm:presLayoutVars>
      </dgm:prSet>
      <dgm:spPr/>
      <dgm:t>
        <a:bodyPr/>
        <a:lstStyle/>
        <a:p>
          <a:endParaRPr lang="es-EC"/>
        </a:p>
      </dgm:t>
    </dgm:pt>
  </dgm:ptLst>
  <dgm:cxnLst>
    <dgm:cxn modelId="{EF0DF2F3-E72B-40CA-B0AA-D3D23976BB75}" type="presOf" srcId="{02AB6E67-C342-4218-9E77-82336BC7A6C7}" destId="{F630A06B-374F-4B53-9A2F-9D74F093192C}" srcOrd="0" destOrd="0" presId="urn:microsoft.com/office/officeart/2005/8/layout/vList2"/>
    <dgm:cxn modelId="{1C2CF57A-5BAD-469C-BBD2-B7686DB7DEE2}" srcId="{B5006723-D51B-43E6-8F29-5A1D958DCA38}" destId="{02AB6E67-C342-4218-9E77-82336BC7A6C7}" srcOrd="0" destOrd="0" parTransId="{6F4D2E32-3A93-46A5-836F-CAE4C24BA53D}" sibTransId="{8020BFFE-0CC9-4CCF-97A3-D28125934755}"/>
    <dgm:cxn modelId="{EBC77C91-E248-40F4-A07D-C7905F6535A1}" type="presOf" srcId="{B5006723-D51B-43E6-8F29-5A1D958DCA38}" destId="{A400A8CD-C85E-47D4-9B95-B3D0E2D2A202}" srcOrd="0" destOrd="0" presId="urn:microsoft.com/office/officeart/2005/8/layout/vList2"/>
    <dgm:cxn modelId="{7CBB29A9-F871-4DAA-91B4-7342BDB877BF}" type="presParOf" srcId="{A400A8CD-C85E-47D4-9B95-B3D0E2D2A202}" destId="{F630A06B-374F-4B53-9A2F-9D74F093192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006723-D51B-43E6-8F29-5A1D958DCA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9FA8439-DD14-4F45-A6AB-A9194E881A4E}">
      <dgm:prSet/>
      <dgm:spPr/>
      <dgm:t>
        <a:bodyPr/>
        <a:lstStyle/>
        <a:p>
          <a:pPr algn="just"/>
          <a:r>
            <a:rPr lang="es-MX" altLang="es-EC" dirty="0" smtClean="0">
              <a:solidFill>
                <a:srgbClr val="111111"/>
              </a:solidFill>
              <a:ea typeface="Calibri" charset="0"/>
            </a:rPr>
            <a:t>A partir de los ensayos de viscosidad y control de calidad del asfalto modificado, el </a:t>
          </a:r>
          <a:r>
            <a:rPr lang="es-MX" altLang="es-EC" b="1" dirty="0" smtClean="0">
              <a:solidFill>
                <a:srgbClr val="111111"/>
              </a:solidFill>
              <a:ea typeface="Calibri" charset="0"/>
            </a:rPr>
            <a:t>porcentaje óptimo para realizar una mezcla asfáltica tibia con una reducción de 7 °C </a:t>
          </a:r>
          <a:r>
            <a:rPr lang="es-MX" altLang="es-EC" dirty="0" smtClean="0">
              <a:solidFill>
                <a:srgbClr val="111111"/>
              </a:solidFill>
              <a:ea typeface="Calibri" charset="0"/>
            </a:rPr>
            <a:t>en la temperatura de mezcla y de 6 °C en la temperatura de producción es de 1% de ACP.</a:t>
          </a:r>
          <a:endParaRPr lang="es-EC" altLang="es-EC" dirty="0"/>
        </a:p>
      </dgm:t>
    </dgm:pt>
    <dgm:pt modelId="{12C95584-F0BE-4CF0-B2EB-7996E9E7514A}" type="parTrans" cxnId="{1DC2FF2F-FD02-443B-9232-C042D3A6559F}">
      <dgm:prSet/>
      <dgm:spPr/>
      <dgm:t>
        <a:bodyPr/>
        <a:lstStyle/>
        <a:p>
          <a:pPr algn="just"/>
          <a:endParaRPr lang="es-EC"/>
        </a:p>
      </dgm:t>
    </dgm:pt>
    <dgm:pt modelId="{719953B7-4CB9-403B-9F1B-686C55514C83}" type="sibTrans" cxnId="{1DC2FF2F-FD02-443B-9232-C042D3A6559F}">
      <dgm:prSet/>
      <dgm:spPr/>
      <dgm:t>
        <a:bodyPr/>
        <a:lstStyle/>
        <a:p>
          <a:pPr algn="just"/>
          <a:endParaRPr lang="es-EC"/>
        </a:p>
      </dgm:t>
    </dgm:pt>
    <dgm:pt modelId="{A400A8CD-C85E-47D4-9B95-B3D0E2D2A202}" type="pres">
      <dgm:prSet presAssocID="{B5006723-D51B-43E6-8F29-5A1D958DCA38}" presName="linear" presStyleCnt="0">
        <dgm:presLayoutVars>
          <dgm:animLvl val="lvl"/>
          <dgm:resizeHandles val="exact"/>
        </dgm:presLayoutVars>
      </dgm:prSet>
      <dgm:spPr/>
    </dgm:pt>
    <dgm:pt modelId="{0D2E9843-8EC0-4FD5-81D3-ECEB384ED312}" type="pres">
      <dgm:prSet presAssocID="{59FA8439-DD14-4F45-A6AB-A9194E881A4E}" presName="parentText" presStyleLbl="node1" presStyleIdx="0" presStyleCnt="1">
        <dgm:presLayoutVars>
          <dgm:chMax val="0"/>
          <dgm:bulletEnabled val="1"/>
        </dgm:presLayoutVars>
      </dgm:prSet>
      <dgm:spPr/>
    </dgm:pt>
  </dgm:ptLst>
  <dgm:cxnLst>
    <dgm:cxn modelId="{1DC2FF2F-FD02-443B-9232-C042D3A6559F}" srcId="{B5006723-D51B-43E6-8F29-5A1D958DCA38}" destId="{59FA8439-DD14-4F45-A6AB-A9194E881A4E}" srcOrd="0" destOrd="0" parTransId="{12C95584-F0BE-4CF0-B2EB-7996E9E7514A}" sibTransId="{719953B7-4CB9-403B-9F1B-686C55514C83}"/>
    <dgm:cxn modelId="{EA103664-310B-413A-870F-B4766BBBB894}" type="presOf" srcId="{B5006723-D51B-43E6-8F29-5A1D958DCA38}" destId="{A400A8CD-C85E-47D4-9B95-B3D0E2D2A202}" srcOrd="0" destOrd="0" presId="urn:microsoft.com/office/officeart/2005/8/layout/vList2"/>
    <dgm:cxn modelId="{C0CCEB52-DAFB-45F7-9CBA-334544520E4A}" type="presOf" srcId="{59FA8439-DD14-4F45-A6AB-A9194E881A4E}" destId="{0D2E9843-8EC0-4FD5-81D3-ECEB384ED312}" srcOrd="0" destOrd="0" presId="urn:microsoft.com/office/officeart/2005/8/layout/vList2"/>
    <dgm:cxn modelId="{39D85A63-7F36-42E9-88E8-824B5AC0F1F7}" type="presParOf" srcId="{A400A8CD-C85E-47D4-9B95-B3D0E2D2A202}" destId="{0D2E9843-8EC0-4FD5-81D3-ECEB384ED31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CB35F-BD7B-4243-8B85-6913AA6292B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E4CE7D58-6FDF-40F4-ACBB-E47108E74CF4}">
      <dgm:prSet phldrT="[Texto]" custT="1"/>
      <dgm:spPr/>
      <dgm:t>
        <a:bodyPr/>
        <a:lstStyle/>
        <a:p>
          <a:r>
            <a:rPr lang="es-EC" sz="1800" dirty="0" smtClean="0">
              <a:solidFill>
                <a:schemeClr val="tx1"/>
              </a:solidFill>
            </a:rPr>
            <a:t>Las Mezclas Asfálticas en caliente</a:t>
          </a:r>
          <a:endParaRPr lang="es-EC" sz="1800" dirty="0">
            <a:solidFill>
              <a:schemeClr val="tx1"/>
            </a:solidFill>
          </a:endParaRPr>
        </a:p>
      </dgm:t>
    </dgm:pt>
    <dgm:pt modelId="{2169D66D-83B1-4283-9006-A1D662465988}" type="parTrans" cxnId="{4AE60291-3A4B-4203-AD63-BCCF812BB540}">
      <dgm:prSet/>
      <dgm:spPr/>
      <dgm:t>
        <a:bodyPr/>
        <a:lstStyle/>
        <a:p>
          <a:endParaRPr lang="es-EC" sz="2000"/>
        </a:p>
      </dgm:t>
    </dgm:pt>
    <dgm:pt modelId="{82882006-8DF2-4D08-86D5-0CCAF9B308C7}" type="sibTrans" cxnId="{4AE60291-3A4B-4203-AD63-BCCF812BB540}">
      <dgm:prSet/>
      <dgm:spPr/>
      <dgm:t>
        <a:bodyPr/>
        <a:lstStyle/>
        <a:p>
          <a:endParaRPr lang="es-EC" sz="2000"/>
        </a:p>
      </dgm:t>
    </dgm:pt>
    <dgm:pt modelId="{BAE948FE-14A7-47F3-8632-A3F48E675EDC}">
      <dgm:prSet phldrT="[Texto]" custT="1"/>
      <dgm:spPr/>
      <dgm:t>
        <a:bodyPr/>
        <a:lstStyle/>
        <a:p>
          <a:r>
            <a:rPr lang="es-EC" sz="1600" dirty="0" smtClean="0"/>
            <a:t>Altas temperaturas</a:t>
          </a:r>
          <a:endParaRPr lang="es-EC" sz="1600" dirty="0"/>
        </a:p>
      </dgm:t>
    </dgm:pt>
    <dgm:pt modelId="{5B935328-F2E6-4C11-8319-315D075662FC}" type="parTrans" cxnId="{84EBE7A5-B3A6-47B3-9EA2-6BD8729F42F5}">
      <dgm:prSet/>
      <dgm:spPr/>
      <dgm:t>
        <a:bodyPr/>
        <a:lstStyle/>
        <a:p>
          <a:endParaRPr lang="es-EC" sz="2000"/>
        </a:p>
      </dgm:t>
    </dgm:pt>
    <dgm:pt modelId="{4376001A-72E4-4C6E-BD11-A343DA55BE9C}" type="sibTrans" cxnId="{84EBE7A5-B3A6-47B3-9EA2-6BD8729F42F5}">
      <dgm:prSet/>
      <dgm:spPr/>
      <dgm:t>
        <a:bodyPr/>
        <a:lstStyle/>
        <a:p>
          <a:endParaRPr lang="es-EC" sz="2000"/>
        </a:p>
      </dgm:t>
    </dgm:pt>
    <dgm:pt modelId="{89927256-178D-40E1-AFB2-FCEF42EF417A}">
      <dgm:prSet phldrT="[Texto]" custT="1"/>
      <dgm:spPr/>
      <dgm:t>
        <a:bodyPr/>
        <a:lstStyle/>
        <a:p>
          <a:r>
            <a:rPr lang="es-EC" sz="1600" dirty="0" smtClean="0"/>
            <a:t>Contaminación ambiental</a:t>
          </a:r>
          <a:endParaRPr lang="es-EC" sz="1600" dirty="0"/>
        </a:p>
      </dgm:t>
    </dgm:pt>
    <dgm:pt modelId="{1575D220-33E8-4F7B-BC8B-7ABCFC7FDC3F}" type="parTrans" cxnId="{968832DB-730A-4F0F-8AF4-6716717478AB}">
      <dgm:prSet/>
      <dgm:spPr/>
      <dgm:t>
        <a:bodyPr/>
        <a:lstStyle/>
        <a:p>
          <a:endParaRPr lang="es-EC" sz="2000"/>
        </a:p>
      </dgm:t>
    </dgm:pt>
    <dgm:pt modelId="{C4473578-3BCF-48A1-A1D5-02B8248216B5}" type="sibTrans" cxnId="{968832DB-730A-4F0F-8AF4-6716717478AB}">
      <dgm:prSet/>
      <dgm:spPr/>
      <dgm:t>
        <a:bodyPr/>
        <a:lstStyle/>
        <a:p>
          <a:endParaRPr lang="es-EC" sz="2000"/>
        </a:p>
      </dgm:t>
    </dgm:pt>
    <dgm:pt modelId="{0E2D2244-CFB2-4221-A011-C4A6C2CCB612}">
      <dgm:prSet phldrT="[Texto]" custT="1"/>
      <dgm:spPr/>
      <dgm:t>
        <a:bodyPr/>
        <a:lstStyle/>
        <a:p>
          <a:r>
            <a:rPr lang="es-EC" sz="1800" dirty="0" smtClean="0">
              <a:solidFill>
                <a:schemeClr val="tx1"/>
              </a:solidFill>
            </a:rPr>
            <a:t>La Ingeniería Civil Propone como su Principal innovación</a:t>
          </a:r>
          <a:endParaRPr lang="es-EC" sz="1800" dirty="0">
            <a:solidFill>
              <a:schemeClr val="tx1"/>
            </a:solidFill>
          </a:endParaRPr>
        </a:p>
      </dgm:t>
    </dgm:pt>
    <dgm:pt modelId="{90ABA84A-9896-4CA6-A2A2-E9605546E42C}" type="parTrans" cxnId="{741354D2-7729-4800-9BB8-ADFDE18BA848}">
      <dgm:prSet/>
      <dgm:spPr/>
      <dgm:t>
        <a:bodyPr/>
        <a:lstStyle/>
        <a:p>
          <a:endParaRPr lang="es-EC" sz="2000"/>
        </a:p>
      </dgm:t>
    </dgm:pt>
    <dgm:pt modelId="{8A3EF6E9-8CE6-4B91-B874-A57A6F40D73A}" type="sibTrans" cxnId="{741354D2-7729-4800-9BB8-ADFDE18BA848}">
      <dgm:prSet/>
      <dgm:spPr/>
      <dgm:t>
        <a:bodyPr/>
        <a:lstStyle/>
        <a:p>
          <a:endParaRPr lang="es-EC" sz="2000"/>
        </a:p>
      </dgm:t>
    </dgm:pt>
    <dgm:pt modelId="{968BB597-AFF4-4C69-ACEC-3524F30C780A}">
      <dgm:prSet phldrT="[Texto]" custT="1"/>
      <dgm:spPr/>
      <dgm:t>
        <a:bodyPr/>
        <a:lstStyle/>
        <a:p>
          <a:r>
            <a:rPr lang="es-EC" sz="1600" dirty="0" smtClean="0"/>
            <a:t>Mezclas Asfálticas Tibias</a:t>
          </a:r>
          <a:endParaRPr lang="es-EC" sz="1600" dirty="0"/>
        </a:p>
      </dgm:t>
    </dgm:pt>
    <dgm:pt modelId="{29DB2B31-55D6-4742-B121-6904AEA9C0C4}" type="parTrans" cxnId="{6FF6752B-DE85-4A3D-AA1F-27682013780D}">
      <dgm:prSet/>
      <dgm:spPr/>
      <dgm:t>
        <a:bodyPr/>
        <a:lstStyle/>
        <a:p>
          <a:endParaRPr lang="es-EC" sz="2000"/>
        </a:p>
      </dgm:t>
    </dgm:pt>
    <dgm:pt modelId="{2E305206-2ABD-4AD4-8AD2-D6D6B6403B2A}" type="sibTrans" cxnId="{6FF6752B-DE85-4A3D-AA1F-27682013780D}">
      <dgm:prSet/>
      <dgm:spPr/>
      <dgm:t>
        <a:bodyPr/>
        <a:lstStyle/>
        <a:p>
          <a:endParaRPr lang="es-EC" sz="2000"/>
        </a:p>
      </dgm:t>
    </dgm:pt>
    <dgm:pt modelId="{748B040C-9E78-4960-B08E-E5CE1F984862}">
      <dgm:prSet phldrT="[Texto]" custT="1"/>
      <dgm:spPr/>
      <dgm:t>
        <a:bodyPr/>
        <a:lstStyle/>
        <a:p>
          <a:r>
            <a:rPr lang="es-EC" sz="1600" dirty="0" smtClean="0"/>
            <a:t>Reducir impacto ambiental</a:t>
          </a:r>
          <a:endParaRPr lang="es-EC" sz="1600" dirty="0"/>
        </a:p>
      </dgm:t>
    </dgm:pt>
    <dgm:pt modelId="{35BDADA3-053B-40B4-9AC7-A8B1D1ECFEBB}" type="parTrans" cxnId="{650C0785-849E-4CEF-8CAA-16EE30921E2C}">
      <dgm:prSet/>
      <dgm:spPr/>
      <dgm:t>
        <a:bodyPr/>
        <a:lstStyle/>
        <a:p>
          <a:endParaRPr lang="es-EC" sz="2000"/>
        </a:p>
      </dgm:t>
    </dgm:pt>
    <dgm:pt modelId="{84C4DFD9-DB24-48EE-8A4E-0BD9D396F635}" type="sibTrans" cxnId="{650C0785-849E-4CEF-8CAA-16EE30921E2C}">
      <dgm:prSet/>
      <dgm:spPr/>
      <dgm:t>
        <a:bodyPr/>
        <a:lstStyle/>
        <a:p>
          <a:endParaRPr lang="es-EC" sz="2000"/>
        </a:p>
      </dgm:t>
    </dgm:pt>
    <dgm:pt modelId="{14363D00-F43A-40EA-9083-51B71479481D}">
      <dgm:prSet phldrT="[Texto]" custT="1"/>
      <dgm:spPr/>
      <dgm:t>
        <a:bodyPr/>
        <a:lstStyle/>
        <a:p>
          <a:r>
            <a:rPr lang="es-EC" sz="1800" dirty="0" smtClean="0">
              <a:solidFill>
                <a:schemeClr val="tx1"/>
              </a:solidFill>
            </a:rPr>
            <a:t>Desarrollo Sostenible </a:t>
          </a:r>
          <a:endParaRPr lang="es-EC" sz="1800" dirty="0">
            <a:solidFill>
              <a:schemeClr val="tx1"/>
            </a:solidFill>
          </a:endParaRPr>
        </a:p>
      </dgm:t>
    </dgm:pt>
    <dgm:pt modelId="{43D01B9C-6603-4170-9EDC-534F1A1D12B9}" type="parTrans" cxnId="{2A581638-4D63-4D2A-9CB4-45F944788ECA}">
      <dgm:prSet/>
      <dgm:spPr/>
      <dgm:t>
        <a:bodyPr/>
        <a:lstStyle/>
        <a:p>
          <a:endParaRPr lang="es-EC" sz="2000"/>
        </a:p>
      </dgm:t>
    </dgm:pt>
    <dgm:pt modelId="{ACF82122-E92A-4945-9AFD-6A357EBAFEB4}" type="sibTrans" cxnId="{2A581638-4D63-4D2A-9CB4-45F944788ECA}">
      <dgm:prSet/>
      <dgm:spPr/>
      <dgm:t>
        <a:bodyPr/>
        <a:lstStyle/>
        <a:p>
          <a:endParaRPr lang="es-EC" sz="2000"/>
        </a:p>
      </dgm:t>
    </dgm:pt>
    <dgm:pt modelId="{75F42F03-771E-4690-890B-07FC3E2B343A}">
      <dgm:prSet phldrT="[Texto]" custT="1"/>
      <dgm:spPr/>
      <dgm:t>
        <a:bodyPr/>
        <a:lstStyle/>
        <a:p>
          <a:r>
            <a:rPr lang="es-EC" sz="1600" dirty="0" smtClean="0"/>
            <a:t>Satisfacer necesidades del presente</a:t>
          </a:r>
          <a:endParaRPr lang="es-EC" sz="1600" dirty="0"/>
        </a:p>
      </dgm:t>
    </dgm:pt>
    <dgm:pt modelId="{67CDA922-F2A1-4D1C-A1E3-8689C98892E7}" type="parTrans" cxnId="{5EB51386-CE43-4EBE-A96F-653F99A142FA}">
      <dgm:prSet/>
      <dgm:spPr/>
      <dgm:t>
        <a:bodyPr/>
        <a:lstStyle/>
        <a:p>
          <a:endParaRPr lang="es-EC" sz="2000"/>
        </a:p>
      </dgm:t>
    </dgm:pt>
    <dgm:pt modelId="{603DC792-AF15-45FE-8700-C06A0D6E3538}" type="sibTrans" cxnId="{5EB51386-CE43-4EBE-A96F-653F99A142FA}">
      <dgm:prSet/>
      <dgm:spPr/>
      <dgm:t>
        <a:bodyPr/>
        <a:lstStyle/>
        <a:p>
          <a:endParaRPr lang="es-EC" sz="2000"/>
        </a:p>
      </dgm:t>
    </dgm:pt>
    <dgm:pt modelId="{FFC6B68A-2F04-4E02-9807-1D4E244FED77}">
      <dgm:prSet phldrT="[Texto]" custT="1"/>
      <dgm:spPr/>
      <dgm:t>
        <a:bodyPr/>
        <a:lstStyle/>
        <a:p>
          <a:r>
            <a:rPr lang="es-EC" sz="1600" dirty="0" smtClean="0"/>
            <a:t>Sin comprometer las sociedades futuras</a:t>
          </a:r>
          <a:endParaRPr lang="es-EC" sz="1600" dirty="0"/>
        </a:p>
      </dgm:t>
    </dgm:pt>
    <dgm:pt modelId="{CE1A5168-4A12-4AB6-9DCE-110B6F6004A9}" type="parTrans" cxnId="{5AFF8D40-6B79-4C50-B690-27670B7246D1}">
      <dgm:prSet/>
      <dgm:spPr/>
      <dgm:t>
        <a:bodyPr/>
        <a:lstStyle/>
        <a:p>
          <a:endParaRPr lang="es-EC" sz="2000"/>
        </a:p>
      </dgm:t>
    </dgm:pt>
    <dgm:pt modelId="{7F9D9B1C-7330-451E-8668-56DB4A497CE4}" type="sibTrans" cxnId="{5AFF8D40-6B79-4C50-B690-27670B7246D1}">
      <dgm:prSet/>
      <dgm:spPr/>
      <dgm:t>
        <a:bodyPr/>
        <a:lstStyle/>
        <a:p>
          <a:endParaRPr lang="es-EC" sz="2000"/>
        </a:p>
      </dgm:t>
    </dgm:pt>
    <dgm:pt modelId="{7382FCD9-7CFE-4B71-9A97-A2CA44894C4A}" type="pres">
      <dgm:prSet presAssocID="{7ADCB35F-BD7B-4243-8B85-6913AA6292B8}" presName="Name0" presStyleCnt="0">
        <dgm:presLayoutVars>
          <dgm:dir/>
          <dgm:animLvl val="lvl"/>
          <dgm:resizeHandles val="exact"/>
        </dgm:presLayoutVars>
      </dgm:prSet>
      <dgm:spPr/>
      <dgm:t>
        <a:bodyPr/>
        <a:lstStyle/>
        <a:p>
          <a:endParaRPr lang="es-EC"/>
        </a:p>
      </dgm:t>
    </dgm:pt>
    <dgm:pt modelId="{FEB5F2C1-FFFE-4DF6-896F-78B0D6A6A28A}" type="pres">
      <dgm:prSet presAssocID="{14363D00-F43A-40EA-9083-51B71479481D}" presName="boxAndChildren" presStyleCnt="0"/>
      <dgm:spPr/>
    </dgm:pt>
    <dgm:pt modelId="{ABF75A8E-D02D-4F8D-B1A3-D13E79C9D30B}" type="pres">
      <dgm:prSet presAssocID="{14363D00-F43A-40EA-9083-51B71479481D}" presName="parentTextBox" presStyleLbl="node1" presStyleIdx="0" presStyleCnt="3"/>
      <dgm:spPr/>
      <dgm:t>
        <a:bodyPr/>
        <a:lstStyle/>
        <a:p>
          <a:endParaRPr lang="es-EC"/>
        </a:p>
      </dgm:t>
    </dgm:pt>
    <dgm:pt modelId="{FDF605A7-06C4-490A-A252-5C3698E4E0B5}" type="pres">
      <dgm:prSet presAssocID="{14363D00-F43A-40EA-9083-51B71479481D}" presName="entireBox" presStyleLbl="node1" presStyleIdx="0" presStyleCnt="3"/>
      <dgm:spPr/>
      <dgm:t>
        <a:bodyPr/>
        <a:lstStyle/>
        <a:p>
          <a:endParaRPr lang="es-EC"/>
        </a:p>
      </dgm:t>
    </dgm:pt>
    <dgm:pt modelId="{4E80FEFD-73AB-452C-B002-FEF3CC042BB2}" type="pres">
      <dgm:prSet presAssocID="{14363D00-F43A-40EA-9083-51B71479481D}" presName="descendantBox" presStyleCnt="0"/>
      <dgm:spPr/>
    </dgm:pt>
    <dgm:pt modelId="{048AF441-B40B-47F6-85EC-108ABF1CA5A8}" type="pres">
      <dgm:prSet presAssocID="{75F42F03-771E-4690-890B-07FC3E2B343A}" presName="childTextBox" presStyleLbl="fgAccFollowNode1" presStyleIdx="0" presStyleCnt="6">
        <dgm:presLayoutVars>
          <dgm:bulletEnabled val="1"/>
        </dgm:presLayoutVars>
      </dgm:prSet>
      <dgm:spPr/>
      <dgm:t>
        <a:bodyPr/>
        <a:lstStyle/>
        <a:p>
          <a:endParaRPr lang="es-EC"/>
        </a:p>
      </dgm:t>
    </dgm:pt>
    <dgm:pt modelId="{492CBAEB-F0B7-4B7C-B080-052824422666}" type="pres">
      <dgm:prSet presAssocID="{FFC6B68A-2F04-4E02-9807-1D4E244FED77}" presName="childTextBox" presStyleLbl="fgAccFollowNode1" presStyleIdx="1" presStyleCnt="6">
        <dgm:presLayoutVars>
          <dgm:bulletEnabled val="1"/>
        </dgm:presLayoutVars>
      </dgm:prSet>
      <dgm:spPr/>
      <dgm:t>
        <a:bodyPr/>
        <a:lstStyle/>
        <a:p>
          <a:endParaRPr lang="es-EC"/>
        </a:p>
      </dgm:t>
    </dgm:pt>
    <dgm:pt modelId="{E4C54464-BF5D-4774-A5DA-8ADAD0518646}" type="pres">
      <dgm:prSet presAssocID="{8A3EF6E9-8CE6-4B91-B874-A57A6F40D73A}" presName="sp" presStyleCnt="0"/>
      <dgm:spPr/>
    </dgm:pt>
    <dgm:pt modelId="{60BE5FF6-AFA5-4BA3-A640-A361826C999C}" type="pres">
      <dgm:prSet presAssocID="{0E2D2244-CFB2-4221-A011-C4A6C2CCB612}" presName="arrowAndChildren" presStyleCnt="0"/>
      <dgm:spPr/>
    </dgm:pt>
    <dgm:pt modelId="{810093AE-8CD9-4917-886A-37AA7A1A11EA}" type="pres">
      <dgm:prSet presAssocID="{0E2D2244-CFB2-4221-A011-C4A6C2CCB612}" presName="parentTextArrow" presStyleLbl="node1" presStyleIdx="0" presStyleCnt="3"/>
      <dgm:spPr/>
      <dgm:t>
        <a:bodyPr/>
        <a:lstStyle/>
        <a:p>
          <a:endParaRPr lang="es-EC"/>
        </a:p>
      </dgm:t>
    </dgm:pt>
    <dgm:pt modelId="{D2AA5B64-25D1-4F7D-BACC-9DDD90B68305}" type="pres">
      <dgm:prSet presAssocID="{0E2D2244-CFB2-4221-A011-C4A6C2CCB612}" presName="arrow" presStyleLbl="node1" presStyleIdx="1" presStyleCnt="3"/>
      <dgm:spPr/>
      <dgm:t>
        <a:bodyPr/>
        <a:lstStyle/>
        <a:p>
          <a:endParaRPr lang="es-EC"/>
        </a:p>
      </dgm:t>
    </dgm:pt>
    <dgm:pt modelId="{087186F4-FDF4-44DD-BDF6-9FB4053C1AE3}" type="pres">
      <dgm:prSet presAssocID="{0E2D2244-CFB2-4221-A011-C4A6C2CCB612}" presName="descendantArrow" presStyleCnt="0"/>
      <dgm:spPr/>
    </dgm:pt>
    <dgm:pt modelId="{0F97ACC1-C739-459C-981A-E31636060683}" type="pres">
      <dgm:prSet presAssocID="{968BB597-AFF4-4C69-ACEC-3524F30C780A}" presName="childTextArrow" presStyleLbl="fgAccFollowNode1" presStyleIdx="2" presStyleCnt="6">
        <dgm:presLayoutVars>
          <dgm:bulletEnabled val="1"/>
        </dgm:presLayoutVars>
      </dgm:prSet>
      <dgm:spPr/>
      <dgm:t>
        <a:bodyPr/>
        <a:lstStyle/>
        <a:p>
          <a:endParaRPr lang="es-EC"/>
        </a:p>
      </dgm:t>
    </dgm:pt>
    <dgm:pt modelId="{3DD3AC5A-8488-44D9-8760-21A570AC2285}" type="pres">
      <dgm:prSet presAssocID="{748B040C-9E78-4960-B08E-E5CE1F984862}" presName="childTextArrow" presStyleLbl="fgAccFollowNode1" presStyleIdx="3" presStyleCnt="6">
        <dgm:presLayoutVars>
          <dgm:bulletEnabled val="1"/>
        </dgm:presLayoutVars>
      </dgm:prSet>
      <dgm:spPr/>
      <dgm:t>
        <a:bodyPr/>
        <a:lstStyle/>
        <a:p>
          <a:endParaRPr lang="es-EC"/>
        </a:p>
      </dgm:t>
    </dgm:pt>
    <dgm:pt modelId="{F442023E-AEF0-45AA-9E7E-BA00AB1C7E7D}" type="pres">
      <dgm:prSet presAssocID="{82882006-8DF2-4D08-86D5-0CCAF9B308C7}" presName="sp" presStyleCnt="0"/>
      <dgm:spPr/>
    </dgm:pt>
    <dgm:pt modelId="{6962A1E0-C84D-467A-AF11-0D04B4910854}" type="pres">
      <dgm:prSet presAssocID="{E4CE7D58-6FDF-40F4-ACBB-E47108E74CF4}" presName="arrowAndChildren" presStyleCnt="0"/>
      <dgm:spPr/>
    </dgm:pt>
    <dgm:pt modelId="{D602892D-1C4F-44AD-8CDC-6986CC08B7B0}" type="pres">
      <dgm:prSet presAssocID="{E4CE7D58-6FDF-40F4-ACBB-E47108E74CF4}" presName="parentTextArrow" presStyleLbl="node1" presStyleIdx="1" presStyleCnt="3"/>
      <dgm:spPr/>
      <dgm:t>
        <a:bodyPr/>
        <a:lstStyle/>
        <a:p>
          <a:endParaRPr lang="es-EC"/>
        </a:p>
      </dgm:t>
    </dgm:pt>
    <dgm:pt modelId="{D3FD6B7D-63F9-43F5-99B9-9E7FEBA9D430}" type="pres">
      <dgm:prSet presAssocID="{E4CE7D58-6FDF-40F4-ACBB-E47108E74CF4}" presName="arrow" presStyleLbl="node1" presStyleIdx="2" presStyleCnt="3"/>
      <dgm:spPr/>
      <dgm:t>
        <a:bodyPr/>
        <a:lstStyle/>
        <a:p>
          <a:endParaRPr lang="es-EC"/>
        </a:p>
      </dgm:t>
    </dgm:pt>
    <dgm:pt modelId="{6440CEA2-E5F1-454B-8C78-8C5243D5AB52}" type="pres">
      <dgm:prSet presAssocID="{E4CE7D58-6FDF-40F4-ACBB-E47108E74CF4}" presName="descendantArrow" presStyleCnt="0"/>
      <dgm:spPr/>
    </dgm:pt>
    <dgm:pt modelId="{3552F79D-1F8C-4256-B3BE-C17613EA6A9A}" type="pres">
      <dgm:prSet presAssocID="{BAE948FE-14A7-47F3-8632-A3F48E675EDC}" presName="childTextArrow" presStyleLbl="fgAccFollowNode1" presStyleIdx="4" presStyleCnt="6">
        <dgm:presLayoutVars>
          <dgm:bulletEnabled val="1"/>
        </dgm:presLayoutVars>
      </dgm:prSet>
      <dgm:spPr/>
      <dgm:t>
        <a:bodyPr/>
        <a:lstStyle/>
        <a:p>
          <a:endParaRPr lang="es-EC"/>
        </a:p>
      </dgm:t>
    </dgm:pt>
    <dgm:pt modelId="{FF7C9215-4D6D-41B9-B1B8-EBAE55DEB8CB}" type="pres">
      <dgm:prSet presAssocID="{89927256-178D-40E1-AFB2-FCEF42EF417A}" presName="childTextArrow" presStyleLbl="fgAccFollowNode1" presStyleIdx="5" presStyleCnt="6">
        <dgm:presLayoutVars>
          <dgm:bulletEnabled val="1"/>
        </dgm:presLayoutVars>
      </dgm:prSet>
      <dgm:spPr/>
      <dgm:t>
        <a:bodyPr/>
        <a:lstStyle/>
        <a:p>
          <a:endParaRPr lang="es-EC"/>
        </a:p>
      </dgm:t>
    </dgm:pt>
  </dgm:ptLst>
  <dgm:cxnLst>
    <dgm:cxn modelId="{61682CC4-1BD1-4BD1-BE27-0A7C52CE5421}" type="presOf" srcId="{BAE948FE-14A7-47F3-8632-A3F48E675EDC}" destId="{3552F79D-1F8C-4256-B3BE-C17613EA6A9A}" srcOrd="0" destOrd="0" presId="urn:microsoft.com/office/officeart/2005/8/layout/process4"/>
    <dgm:cxn modelId="{9EFF2156-A600-4536-93A0-FDB0D1584AEA}" type="presOf" srcId="{E4CE7D58-6FDF-40F4-ACBB-E47108E74CF4}" destId="{D3FD6B7D-63F9-43F5-99B9-9E7FEBA9D430}" srcOrd="1" destOrd="0" presId="urn:microsoft.com/office/officeart/2005/8/layout/process4"/>
    <dgm:cxn modelId="{650C0785-849E-4CEF-8CAA-16EE30921E2C}" srcId="{0E2D2244-CFB2-4221-A011-C4A6C2CCB612}" destId="{748B040C-9E78-4960-B08E-E5CE1F984862}" srcOrd="1" destOrd="0" parTransId="{35BDADA3-053B-40B4-9AC7-A8B1D1ECFEBB}" sibTransId="{84C4DFD9-DB24-48EE-8A4E-0BD9D396F635}"/>
    <dgm:cxn modelId="{2A581638-4D63-4D2A-9CB4-45F944788ECA}" srcId="{7ADCB35F-BD7B-4243-8B85-6913AA6292B8}" destId="{14363D00-F43A-40EA-9083-51B71479481D}" srcOrd="2" destOrd="0" parTransId="{43D01B9C-6603-4170-9EDC-534F1A1D12B9}" sibTransId="{ACF82122-E92A-4945-9AFD-6A357EBAFEB4}"/>
    <dgm:cxn modelId="{40E999F2-3863-428B-8388-F99A3061FC8C}" type="presOf" srcId="{968BB597-AFF4-4C69-ACEC-3524F30C780A}" destId="{0F97ACC1-C739-459C-981A-E31636060683}" srcOrd="0" destOrd="0" presId="urn:microsoft.com/office/officeart/2005/8/layout/process4"/>
    <dgm:cxn modelId="{E7F62BE1-3D6D-44D9-B272-8C1D02BC992D}" type="presOf" srcId="{FFC6B68A-2F04-4E02-9807-1D4E244FED77}" destId="{492CBAEB-F0B7-4B7C-B080-052824422666}" srcOrd="0" destOrd="0" presId="urn:microsoft.com/office/officeart/2005/8/layout/process4"/>
    <dgm:cxn modelId="{48542A29-9F4F-434B-9482-BC25B30ABDB0}" type="presOf" srcId="{E4CE7D58-6FDF-40F4-ACBB-E47108E74CF4}" destId="{D602892D-1C4F-44AD-8CDC-6986CC08B7B0}" srcOrd="0" destOrd="0" presId="urn:microsoft.com/office/officeart/2005/8/layout/process4"/>
    <dgm:cxn modelId="{741354D2-7729-4800-9BB8-ADFDE18BA848}" srcId="{7ADCB35F-BD7B-4243-8B85-6913AA6292B8}" destId="{0E2D2244-CFB2-4221-A011-C4A6C2CCB612}" srcOrd="1" destOrd="0" parTransId="{90ABA84A-9896-4CA6-A2A2-E9605546E42C}" sibTransId="{8A3EF6E9-8CE6-4B91-B874-A57A6F40D73A}"/>
    <dgm:cxn modelId="{4AE60291-3A4B-4203-AD63-BCCF812BB540}" srcId="{7ADCB35F-BD7B-4243-8B85-6913AA6292B8}" destId="{E4CE7D58-6FDF-40F4-ACBB-E47108E74CF4}" srcOrd="0" destOrd="0" parTransId="{2169D66D-83B1-4283-9006-A1D662465988}" sibTransId="{82882006-8DF2-4D08-86D5-0CCAF9B308C7}"/>
    <dgm:cxn modelId="{FF048A64-E59C-4596-A1F2-F493D18A2B5C}" type="presOf" srcId="{89927256-178D-40E1-AFB2-FCEF42EF417A}" destId="{FF7C9215-4D6D-41B9-B1B8-EBAE55DEB8CB}" srcOrd="0" destOrd="0" presId="urn:microsoft.com/office/officeart/2005/8/layout/process4"/>
    <dgm:cxn modelId="{6FF6752B-DE85-4A3D-AA1F-27682013780D}" srcId="{0E2D2244-CFB2-4221-A011-C4A6C2CCB612}" destId="{968BB597-AFF4-4C69-ACEC-3524F30C780A}" srcOrd="0" destOrd="0" parTransId="{29DB2B31-55D6-4742-B121-6904AEA9C0C4}" sibTransId="{2E305206-2ABD-4AD4-8AD2-D6D6B6403B2A}"/>
    <dgm:cxn modelId="{DA8E61C1-C026-4C8B-A092-B780F24923A6}" type="presOf" srcId="{75F42F03-771E-4690-890B-07FC3E2B343A}" destId="{048AF441-B40B-47F6-85EC-108ABF1CA5A8}" srcOrd="0" destOrd="0" presId="urn:microsoft.com/office/officeart/2005/8/layout/process4"/>
    <dgm:cxn modelId="{94B44B76-3C2B-4CE0-AA2C-BE4CD2CF322F}" type="presOf" srcId="{14363D00-F43A-40EA-9083-51B71479481D}" destId="{ABF75A8E-D02D-4F8D-B1A3-D13E79C9D30B}" srcOrd="0" destOrd="0" presId="urn:microsoft.com/office/officeart/2005/8/layout/process4"/>
    <dgm:cxn modelId="{5AFF8D40-6B79-4C50-B690-27670B7246D1}" srcId="{14363D00-F43A-40EA-9083-51B71479481D}" destId="{FFC6B68A-2F04-4E02-9807-1D4E244FED77}" srcOrd="1" destOrd="0" parTransId="{CE1A5168-4A12-4AB6-9DCE-110B6F6004A9}" sibTransId="{7F9D9B1C-7330-451E-8668-56DB4A497CE4}"/>
    <dgm:cxn modelId="{968832DB-730A-4F0F-8AF4-6716717478AB}" srcId="{E4CE7D58-6FDF-40F4-ACBB-E47108E74CF4}" destId="{89927256-178D-40E1-AFB2-FCEF42EF417A}" srcOrd="1" destOrd="0" parTransId="{1575D220-33E8-4F7B-BC8B-7ABCFC7FDC3F}" sibTransId="{C4473578-3BCF-48A1-A1D5-02B8248216B5}"/>
    <dgm:cxn modelId="{9DE295BA-0DC9-4D3C-899E-0F8B2FFBF415}" type="presOf" srcId="{0E2D2244-CFB2-4221-A011-C4A6C2CCB612}" destId="{810093AE-8CD9-4917-886A-37AA7A1A11EA}" srcOrd="0" destOrd="0" presId="urn:microsoft.com/office/officeart/2005/8/layout/process4"/>
    <dgm:cxn modelId="{0F030630-D77C-4542-8910-C2E75DB529EC}" type="presOf" srcId="{748B040C-9E78-4960-B08E-E5CE1F984862}" destId="{3DD3AC5A-8488-44D9-8760-21A570AC2285}" srcOrd="0" destOrd="0" presId="urn:microsoft.com/office/officeart/2005/8/layout/process4"/>
    <dgm:cxn modelId="{3E30634E-AE69-4220-BDB1-4879D552A092}" type="presOf" srcId="{14363D00-F43A-40EA-9083-51B71479481D}" destId="{FDF605A7-06C4-490A-A252-5C3698E4E0B5}" srcOrd="1" destOrd="0" presId="urn:microsoft.com/office/officeart/2005/8/layout/process4"/>
    <dgm:cxn modelId="{5EB51386-CE43-4EBE-A96F-653F99A142FA}" srcId="{14363D00-F43A-40EA-9083-51B71479481D}" destId="{75F42F03-771E-4690-890B-07FC3E2B343A}" srcOrd="0" destOrd="0" parTransId="{67CDA922-F2A1-4D1C-A1E3-8689C98892E7}" sibTransId="{603DC792-AF15-45FE-8700-C06A0D6E3538}"/>
    <dgm:cxn modelId="{4FF52C63-5A55-4554-8B4C-0B139F1BC86C}" type="presOf" srcId="{0E2D2244-CFB2-4221-A011-C4A6C2CCB612}" destId="{D2AA5B64-25D1-4F7D-BACC-9DDD90B68305}" srcOrd="1" destOrd="0" presId="urn:microsoft.com/office/officeart/2005/8/layout/process4"/>
    <dgm:cxn modelId="{043E39B5-A1D8-4487-B6DB-31B64A6F1972}" type="presOf" srcId="{7ADCB35F-BD7B-4243-8B85-6913AA6292B8}" destId="{7382FCD9-7CFE-4B71-9A97-A2CA44894C4A}" srcOrd="0" destOrd="0" presId="urn:microsoft.com/office/officeart/2005/8/layout/process4"/>
    <dgm:cxn modelId="{84EBE7A5-B3A6-47B3-9EA2-6BD8729F42F5}" srcId="{E4CE7D58-6FDF-40F4-ACBB-E47108E74CF4}" destId="{BAE948FE-14A7-47F3-8632-A3F48E675EDC}" srcOrd="0" destOrd="0" parTransId="{5B935328-F2E6-4C11-8319-315D075662FC}" sibTransId="{4376001A-72E4-4C6E-BD11-A343DA55BE9C}"/>
    <dgm:cxn modelId="{9F0BDE34-D5F1-47F9-9E0D-74693D7A323F}" type="presParOf" srcId="{7382FCD9-7CFE-4B71-9A97-A2CA44894C4A}" destId="{FEB5F2C1-FFFE-4DF6-896F-78B0D6A6A28A}" srcOrd="0" destOrd="0" presId="urn:microsoft.com/office/officeart/2005/8/layout/process4"/>
    <dgm:cxn modelId="{E22AC49A-8520-4AC6-BC1E-F61A7D319F1B}" type="presParOf" srcId="{FEB5F2C1-FFFE-4DF6-896F-78B0D6A6A28A}" destId="{ABF75A8E-D02D-4F8D-B1A3-D13E79C9D30B}" srcOrd="0" destOrd="0" presId="urn:microsoft.com/office/officeart/2005/8/layout/process4"/>
    <dgm:cxn modelId="{D58A3604-12A4-4C9A-ACF0-C77FE1CD0E09}" type="presParOf" srcId="{FEB5F2C1-FFFE-4DF6-896F-78B0D6A6A28A}" destId="{FDF605A7-06C4-490A-A252-5C3698E4E0B5}" srcOrd="1" destOrd="0" presId="urn:microsoft.com/office/officeart/2005/8/layout/process4"/>
    <dgm:cxn modelId="{C5C4C43A-DCF1-48AD-9DF6-23B4F984180C}" type="presParOf" srcId="{FEB5F2C1-FFFE-4DF6-896F-78B0D6A6A28A}" destId="{4E80FEFD-73AB-452C-B002-FEF3CC042BB2}" srcOrd="2" destOrd="0" presId="urn:microsoft.com/office/officeart/2005/8/layout/process4"/>
    <dgm:cxn modelId="{245EF60F-3967-462C-A94D-8216896E0DF8}" type="presParOf" srcId="{4E80FEFD-73AB-452C-B002-FEF3CC042BB2}" destId="{048AF441-B40B-47F6-85EC-108ABF1CA5A8}" srcOrd="0" destOrd="0" presId="urn:microsoft.com/office/officeart/2005/8/layout/process4"/>
    <dgm:cxn modelId="{B990D0F8-066F-4A92-AD7A-813640BBD601}" type="presParOf" srcId="{4E80FEFD-73AB-452C-B002-FEF3CC042BB2}" destId="{492CBAEB-F0B7-4B7C-B080-052824422666}" srcOrd="1" destOrd="0" presId="urn:microsoft.com/office/officeart/2005/8/layout/process4"/>
    <dgm:cxn modelId="{7E3D5C88-D8D0-4B42-96F9-477E928B8EF5}" type="presParOf" srcId="{7382FCD9-7CFE-4B71-9A97-A2CA44894C4A}" destId="{E4C54464-BF5D-4774-A5DA-8ADAD0518646}" srcOrd="1" destOrd="0" presId="urn:microsoft.com/office/officeart/2005/8/layout/process4"/>
    <dgm:cxn modelId="{78A4D070-97C0-4679-86F8-D47E5A10E37F}" type="presParOf" srcId="{7382FCD9-7CFE-4B71-9A97-A2CA44894C4A}" destId="{60BE5FF6-AFA5-4BA3-A640-A361826C999C}" srcOrd="2" destOrd="0" presId="urn:microsoft.com/office/officeart/2005/8/layout/process4"/>
    <dgm:cxn modelId="{E6DFA7B8-BDE0-4B2B-AF87-0C4E0D3AC8DE}" type="presParOf" srcId="{60BE5FF6-AFA5-4BA3-A640-A361826C999C}" destId="{810093AE-8CD9-4917-886A-37AA7A1A11EA}" srcOrd="0" destOrd="0" presId="urn:microsoft.com/office/officeart/2005/8/layout/process4"/>
    <dgm:cxn modelId="{566BEFFC-5240-4C6A-B8E0-67FE48C308E5}" type="presParOf" srcId="{60BE5FF6-AFA5-4BA3-A640-A361826C999C}" destId="{D2AA5B64-25D1-4F7D-BACC-9DDD90B68305}" srcOrd="1" destOrd="0" presId="urn:microsoft.com/office/officeart/2005/8/layout/process4"/>
    <dgm:cxn modelId="{5E17E3E3-7757-4AE0-B5B6-D8CB0ABF0171}" type="presParOf" srcId="{60BE5FF6-AFA5-4BA3-A640-A361826C999C}" destId="{087186F4-FDF4-44DD-BDF6-9FB4053C1AE3}" srcOrd="2" destOrd="0" presId="urn:microsoft.com/office/officeart/2005/8/layout/process4"/>
    <dgm:cxn modelId="{D35FEEA7-0640-4E93-953C-3A1495E0B112}" type="presParOf" srcId="{087186F4-FDF4-44DD-BDF6-9FB4053C1AE3}" destId="{0F97ACC1-C739-459C-981A-E31636060683}" srcOrd="0" destOrd="0" presId="urn:microsoft.com/office/officeart/2005/8/layout/process4"/>
    <dgm:cxn modelId="{18E5675A-EA76-4FFB-A22D-6565149A88DC}" type="presParOf" srcId="{087186F4-FDF4-44DD-BDF6-9FB4053C1AE3}" destId="{3DD3AC5A-8488-44D9-8760-21A570AC2285}" srcOrd="1" destOrd="0" presId="urn:microsoft.com/office/officeart/2005/8/layout/process4"/>
    <dgm:cxn modelId="{376C6740-B385-41B4-AA60-C6E1A3F52E17}" type="presParOf" srcId="{7382FCD9-7CFE-4B71-9A97-A2CA44894C4A}" destId="{F442023E-AEF0-45AA-9E7E-BA00AB1C7E7D}" srcOrd="3" destOrd="0" presId="urn:microsoft.com/office/officeart/2005/8/layout/process4"/>
    <dgm:cxn modelId="{2162E188-8ECC-4F0C-9814-F9344263CE7C}" type="presParOf" srcId="{7382FCD9-7CFE-4B71-9A97-A2CA44894C4A}" destId="{6962A1E0-C84D-467A-AF11-0D04B4910854}" srcOrd="4" destOrd="0" presId="urn:microsoft.com/office/officeart/2005/8/layout/process4"/>
    <dgm:cxn modelId="{D6CD22EE-7FF7-473E-87DB-1DB42FD8B722}" type="presParOf" srcId="{6962A1E0-C84D-467A-AF11-0D04B4910854}" destId="{D602892D-1C4F-44AD-8CDC-6986CC08B7B0}" srcOrd="0" destOrd="0" presId="urn:microsoft.com/office/officeart/2005/8/layout/process4"/>
    <dgm:cxn modelId="{89439CBB-BAA4-4CAC-B7B9-1D4860706B52}" type="presParOf" srcId="{6962A1E0-C84D-467A-AF11-0D04B4910854}" destId="{D3FD6B7D-63F9-43F5-99B9-9E7FEBA9D430}" srcOrd="1" destOrd="0" presId="urn:microsoft.com/office/officeart/2005/8/layout/process4"/>
    <dgm:cxn modelId="{38990470-808B-464A-8BA9-8EEADFB181A2}" type="presParOf" srcId="{6962A1E0-C84D-467A-AF11-0D04B4910854}" destId="{6440CEA2-E5F1-454B-8C78-8C5243D5AB52}" srcOrd="2" destOrd="0" presId="urn:microsoft.com/office/officeart/2005/8/layout/process4"/>
    <dgm:cxn modelId="{416D3C49-83B3-4330-A377-B8DE999F9D41}" type="presParOf" srcId="{6440CEA2-E5F1-454B-8C78-8C5243D5AB52}" destId="{3552F79D-1F8C-4256-B3BE-C17613EA6A9A}" srcOrd="0" destOrd="0" presId="urn:microsoft.com/office/officeart/2005/8/layout/process4"/>
    <dgm:cxn modelId="{908C09B9-593D-41CD-B92A-0E2DD10AE1AD}" type="presParOf" srcId="{6440CEA2-E5F1-454B-8C78-8C5243D5AB52}" destId="{FF7C9215-4D6D-41B9-B1B8-EBAE55DEB8C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E636C2-A7A3-4567-A1B3-84FC2A2F73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838D42F-6917-461D-A3F2-D551ABAD846D}">
      <dgm:prSet phldrT="[Texto]" custT="1"/>
      <dgm:spPr/>
      <dgm:t>
        <a:bodyPr/>
        <a:lstStyle/>
        <a:p>
          <a:pPr algn="just"/>
          <a:r>
            <a:rPr lang="es-MX" altLang="es-EC" sz="2000" smtClean="0">
              <a:solidFill>
                <a:srgbClr val="111111"/>
              </a:solidFill>
              <a:ea typeface="Calibri" charset="0"/>
            </a:rPr>
            <a:t>La disminución de las temperaturas de producción no es significativa.</a:t>
          </a:r>
          <a:endParaRPr lang="es-EC" sz="2000"/>
        </a:p>
      </dgm:t>
    </dgm:pt>
    <dgm:pt modelId="{70EB391C-8C33-4423-A94E-61BD1F661D36}" type="parTrans" cxnId="{A73D8DE3-8C3C-45F0-B09F-ADAA451E2264}">
      <dgm:prSet/>
      <dgm:spPr/>
      <dgm:t>
        <a:bodyPr/>
        <a:lstStyle/>
        <a:p>
          <a:pPr algn="just"/>
          <a:endParaRPr lang="es-EC" sz="2000"/>
        </a:p>
      </dgm:t>
    </dgm:pt>
    <dgm:pt modelId="{254411C5-50D4-453A-AD98-24F37CAE0CA5}" type="sibTrans" cxnId="{A73D8DE3-8C3C-45F0-B09F-ADAA451E2264}">
      <dgm:prSet/>
      <dgm:spPr/>
      <dgm:t>
        <a:bodyPr/>
        <a:lstStyle/>
        <a:p>
          <a:pPr algn="just"/>
          <a:endParaRPr lang="es-EC" sz="2000"/>
        </a:p>
      </dgm:t>
    </dgm:pt>
    <dgm:pt modelId="{F4C925DE-C26A-4653-957E-EBB923A561FB}">
      <dgm:prSet custT="1"/>
      <dgm:spPr/>
      <dgm:t>
        <a:bodyPr/>
        <a:lstStyle/>
        <a:p>
          <a:pPr algn="just"/>
          <a:r>
            <a:rPr lang="es-MX" altLang="es-EC" sz="2000" dirty="0" smtClean="0">
              <a:solidFill>
                <a:srgbClr val="111111"/>
              </a:solidFill>
              <a:ea typeface="Calibri" charset="0"/>
            </a:rPr>
            <a:t>El desempeño de la mezcla MAC y la MAT-1% es de similares características y que cumplen con las especificaciones de diseño Marshall, teniendo en cuenta que la MAT-1% el flujo es más alto, pero la estabilidad disminuye con lo cual los dos tipos de mezclas se las puede utilizar para capa de rodadura teniendo para la MAC un temperatura de mezcla de 156 °C y de compactación de 143 °C y para la mezcla MAT-1% una temperatura de mezcla de 149 °C y de compactación de 137 °C.</a:t>
          </a:r>
          <a:endParaRPr lang="es-MX" altLang="es-EC" sz="2000" dirty="0" smtClean="0">
            <a:solidFill>
              <a:srgbClr val="111111"/>
            </a:solidFill>
            <a:ea typeface="Calibri" charset="0"/>
          </a:endParaRPr>
        </a:p>
      </dgm:t>
    </dgm:pt>
    <dgm:pt modelId="{E6F286FF-15F3-4B73-B5AE-FAC496C78C96}" type="parTrans" cxnId="{9CF11983-973D-4AEF-9E75-2064F1ACFF29}">
      <dgm:prSet/>
      <dgm:spPr/>
      <dgm:t>
        <a:bodyPr/>
        <a:lstStyle/>
        <a:p>
          <a:pPr algn="just"/>
          <a:endParaRPr lang="es-EC" sz="2000"/>
        </a:p>
      </dgm:t>
    </dgm:pt>
    <dgm:pt modelId="{B4027682-4154-47BD-BB0D-6AF9A7A1A441}" type="sibTrans" cxnId="{9CF11983-973D-4AEF-9E75-2064F1ACFF29}">
      <dgm:prSet/>
      <dgm:spPr/>
      <dgm:t>
        <a:bodyPr/>
        <a:lstStyle/>
        <a:p>
          <a:pPr algn="just"/>
          <a:endParaRPr lang="es-EC" sz="2000"/>
        </a:p>
      </dgm:t>
    </dgm:pt>
    <dgm:pt modelId="{B3045655-8855-4780-9A8C-8DA0159F9DAD}">
      <dgm:prSet custT="1"/>
      <dgm:spPr/>
      <dgm:t>
        <a:bodyPr/>
        <a:lstStyle/>
        <a:p>
          <a:pPr algn="just"/>
          <a:r>
            <a:rPr lang="es-MX" altLang="es-EC" sz="2000" smtClean="0">
              <a:solidFill>
                <a:srgbClr val="111111"/>
              </a:solidFill>
              <a:ea typeface="Calibri" charset="0"/>
            </a:rPr>
            <a:t>El uso de mezclas asfálticas en caliente y su proceso de producción, se define que dichas mezclas, son perjudiciales para la salud y el medio ambiente por el nivel de emisiones de gases generadas.</a:t>
          </a:r>
          <a:endParaRPr lang="es-EC" altLang="es-EC" sz="2000" dirty="0"/>
        </a:p>
      </dgm:t>
    </dgm:pt>
    <dgm:pt modelId="{51CC8536-6AEB-4050-9FCD-305B1846C2C7}" type="parTrans" cxnId="{ADD5F9E1-A762-40DF-BE61-FC0CDCDC0925}">
      <dgm:prSet/>
      <dgm:spPr/>
      <dgm:t>
        <a:bodyPr/>
        <a:lstStyle/>
        <a:p>
          <a:pPr algn="just"/>
          <a:endParaRPr lang="es-EC" sz="2000"/>
        </a:p>
      </dgm:t>
    </dgm:pt>
    <dgm:pt modelId="{0E7A93C7-3975-499E-B4AE-56ACA6D490AB}" type="sibTrans" cxnId="{ADD5F9E1-A762-40DF-BE61-FC0CDCDC0925}">
      <dgm:prSet/>
      <dgm:spPr/>
      <dgm:t>
        <a:bodyPr/>
        <a:lstStyle/>
        <a:p>
          <a:pPr algn="just"/>
          <a:endParaRPr lang="es-EC" sz="2000"/>
        </a:p>
      </dgm:t>
    </dgm:pt>
    <dgm:pt modelId="{673AFBF1-DDBC-420E-908A-62FFDED740EB}" type="pres">
      <dgm:prSet presAssocID="{7AE636C2-A7A3-4567-A1B3-84FC2A2F733F}" presName="linear" presStyleCnt="0">
        <dgm:presLayoutVars>
          <dgm:animLvl val="lvl"/>
          <dgm:resizeHandles val="exact"/>
        </dgm:presLayoutVars>
      </dgm:prSet>
      <dgm:spPr/>
    </dgm:pt>
    <dgm:pt modelId="{BDA64DE8-3A9F-4B85-945D-7DF26CB66735}" type="pres">
      <dgm:prSet presAssocID="{C838D42F-6917-461D-A3F2-D551ABAD846D}" presName="parentText" presStyleLbl="node1" presStyleIdx="0" presStyleCnt="3">
        <dgm:presLayoutVars>
          <dgm:chMax val="0"/>
          <dgm:bulletEnabled val="1"/>
        </dgm:presLayoutVars>
      </dgm:prSet>
      <dgm:spPr/>
      <dgm:t>
        <a:bodyPr/>
        <a:lstStyle/>
        <a:p>
          <a:endParaRPr lang="es-EC"/>
        </a:p>
      </dgm:t>
    </dgm:pt>
    <dgm:pt modelId="{2AACE765-6FC2-47D2-8A7A-7552BC4B7B61}" type="pres">
      <dgm:prSet presAssocID="{254411C5-50D4-453A-AD98-24F37CAE0CA5}" presName="spacer" presStyleCnt="0"/>
      <dgm:spPr/>
    </dgm:pt>
    <dgm:pt modelId="{9E042878-C6D4-4333-A53E-7FB4984CF7A0}" type="pres">
      <dgm:prSet presAssocID="{F4C925DE-C26A-4653-957E-EBB923A561FB}" presName="parentText" presStyleLbl="node1" presStyleIdx="1" presStyleCnt="3">
        <dgm:presLayoutVars>
          <dgm:chMax val="0"/>
          <dgm:bulletEnabled val="1"/>
        </dgm:presLayoutVars>
      </dgm:prSet>
      <dgm:spPr/>
      <dgm:t>
        <a:bodyPr/>
        <a:lstStyle/>
        <a:p>
          <a:endParaRPr lang="es-EC"/>
        </a:p>
      </dgm:t>
    </dgm:pt>
    <dgm:pt modelId="{905E6790-8C6E-4BE4-A4EE-F0560C4E8D9C}" type="pres">
      <dgm:prSet presAssocID="{B4027682-4154-47BD-BB0D-6AF9A7A1A441}" presName="spacer" presStyleCnt="0"/>
      <dgm:spPr/>
    </dgm:pt>
    <dgm:pt modelId="{71198126-FAA7-4328-9FFB-147C05A030FA}" type="pres">
      <dgm:prSet presAssocID="{B3045655-8855-4780-9A8C-8DA0159F9DAD}" presName="parentText" presStyleLbl="node1" presStyleIdx="2" presStyleCnt="3">
        <dgm:presLayoutVars>
          <dgm:chMax val="0"/>
          <dgm:bulletEnabled val="1"/>
        </dgm:presLayoutVars>
      </dgm:prSet>
      <dgm:spPr/>
    </dgm:pt>
  </dgm:ptLst>
  <dgm:cxnLst>
    <dgm:cxn modelId="{9F358FBB-EC79-488C-81FC-9F8698F64BF6}" type="presOf" srcId="{B3045655-8855-4780-9A8C-8DA0159F9DAD}" destId="{71198126-FAA7-4328-9FFB-147C05A030FA}" srcOrd="0" destOrd="0" presId="urn:microsoft.com/office/officeart/2005/8/layout/vList2"/>
    <dgm:cxn modelId="{A73D8DE3-8C3C-45F0-B09F-ADAA451E2264}" srcId="{7AE636C2-A7A3-4567-A1B3-84FC2A2F733F}" destId="{C838D42F-6917-461D-A3F2-D551ABAD846D}" srcOrd="0" destOrd="0" parTransId="{70EB391C-8C33-4423-A94E-61BD1F661D36}" sibTransId="{254411C5-50D4-453A-AD98-24F37CAE0CA5}"/>
    <dgm:cxn modelId="{B7814FDD-6579-43AA-9C18-8BAB7C7ACB94}" type="presOf" srcId="{7AE636C2-A7A3-4567-A1B3-84FC2A2F733F}" destId="{673AFBF1-DDBC-420E-908A-62FFDED740EB}" srcOrd="0" destOrd="0" presId="urn:microsoft.com/office/officeart/2005/8/layout/vList2"/>
    <dgm:cxn modelId="{ADD5F9E1-A762-40DF-BE61-FC0CDCDC0925}" srcId="{7AE636C2-A7A3-4567-A1B3-84FC2A2F733F}" destId="{B3045655-8855-4780-9A8C-8DA0159F9DAD}" srcOrd="2" destOrd="0" parTransId="{51CC8536-6AEB-4050-9FCD-305B1846C2C7}" sibTransId="{0E7A93C7-3975-499E-B4AE-56ACA6D490AB}"/>
    <dgm:cxn modelId="{4FDD01BB-75D3-4FB9-AD42-265A0656460F}" type="presOf" srcId="{F4C925DE-C26A-4653-957E-EBB923A561FB}" destId="{9E042878-C6D4-4333-A53E-7FB4984CF7A0}" srcOrd="0" destOrd="0" presId="urn:microsoft.com/office/officeart/2005/8/layout/vList2"/>
    <dgm:cxn modelId="{9CF11983-973D-4AEF-9E75-2064F1ACFF29}" srcId="{7AE636C2-A7A3-4567-A1B3-84FC2A2F733F}" destId="{F4C925DE-C26A-4653-957E-EBB923A561FB}" srcOrd="1" destOrd="0" parTransId="{E6F286FF-15F3-4B73-B5AE-FAC496C78C96}" sibTransId="{B4027682-4154-47BD-BB0D-6AF9A7A1A441}"/>
    <dgm:cxn modelId="{DF9265D8-B1B1-445A-972E-C3F76B54D38B}" type="presOf" srcId="{C838D42F-6917-461D-A3F2-D551ABAD846D}" destId="{BDA64DE8-3A9F-4B85-945D-7DF26CB66735}" srcOrd="0" destOrd="0" presId="urn:microsoft.com/office/officeart/2005/8/layout/vList2"/>
    <dgm:cxn modelId="{48745BFE-6F95-4650-9010-20A4F31AEBE4}" type="presParOf" srcId="{673AFBF1-DDBC-420E-908A-62FFDED740EB}" destId="{BDA64DE8-3A9F-4B85-945D-7DF26CB66735}" srcOrd="0" destOrd="0" presId="urn:microsoft.com/office/officeart/2005/8/layout/vList2"/>
    <dgm:cxn modelId="{2AA43622-6872-4307-899D-61F7C56461A3}" type="presParOf" srcId="{673AFBF1-DDBC-420E-908A-62FFDED740EB}" destId="{2AACE765-6FC2-47D2-8A7A-7552BC4B7B61}" srcOrd="1" destOrd="0" presId="urn:microsoft.com/office/officeart/2005/8/layout/vList2"/>
    <dgm:cxn modelId="{5124C838-AEFB-4808-803D-B8748ED810B5}" type="presParOf" srcId="{673AFBF1-DDBC-420E-908A-62FFDED740EB}" destId="{9E042878-C6D4-4333-A53E-7FB4984CF7A0}" srcOrd="2" destOrd="0" presId="urn:microsoft.com/office/officeart/2005/8/layout/vList2"/>
    <dgm:cxn modelId="{DD2B1E29-CF57-4844-8C01-A6F9896552CA}" type="presParOf" srcId="{673AFBF1-DDBC-420E-908A-62FFDED740EB}" destId="{905E6790-8C6E-4BE4-A4EE-F0560C4E8D9C}" srcOrd="3" destOrd="0" presId="urn:microsoft.com/office/officeart/2005/8/layout/vList2"/>
    <dgm:cxn modelId="{87D206C8-6C2E-45E9-8CC6-035369DEC273}" type="presParOf" srcId="{673AFBF1-DDBC-420E-908A-62FFDED740EB}" destId="{71198126-FAA7-4328-9FFB-147C05A030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4350278-3E4D-47FA-95F3-9093AE5400A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C"/>
        </a:p>
      </dgm:t>
    </dgm:pt>
    <dgm:pt modelId="{98E21DAF-1AE1-4637-BE9F-D2508FFDCE73}">
      <dgm:prSet phldrT="[Texto]" custT="1"/>
      <dgm:spPr/>
      <dgm:t>
        <a:bodyPr/>
        <a:lstStyle/>
        <a:p>
          <a:pPr algn="just"/>
          <a:r>
            <a:rPr lang="es-MX" sz="2000" dirty="0" smtClean="0">
              <a:solidFill>
                <a:schemeClr val="tx1"/>
              </a:solidFill>
            </a:rPr>
            <a:t>Se recomienda utilizar el 1% de ACP en relación al peso del asfalto, como modificador de la viscosidad para realizar el diseño de mezcla asfáltica tibia.</a:t>
          </a:r>
          <a:endParaRPr lang="es-EC" sz="2000" dirty="0"/>
        </a:p>
      </dgm:t>
    </dgm:pt>
    <dgm:pt modelId="{27D25506-3429-4229-813D-F5DF16AC10D7}" type="parTrans" cxnId="{44F224A5-2AB7-4F9A-AAFC-2A013BAA2B3A}">
      <dgm:prSet/>
      <dgm:spPr/>
      <dgm:t>
        <a:bodyPr/>
        <a:lstStyle/>
        <a:p>
          <a:pPr algn="just"/>
          <a:endParaRPr lang="es-EC" sz="2000"/>
        </a:p>
      </dgm:t>
    </dgm:pt>
    <dgm:pt modelId="{4EBE7FC8-A315-41A3-8273-80A7E4E0137A}" type="sibTrans" cxnId="{44F224A5-2AB7-4F9A-AAFC-2A013BAA2B3A}">
      <dgm:prSet/>
      <dgm:spPr/>
      <dgm:t>
        <a:bodyPr/>
        <a:lstStyle/>
        <a:p>
          <a:pPr algn="just"/>
          <a:endParaRPr lang="es-EC" sz="2000"/>
        </a:p>
      </dgm:t>
    </dgm:pt>
    <dgm:pt modelId="{838BADB7-069E-4731-8DFD-F99C96F40793}">
      <dgm:prSet custT="1"/>
      <dgm:spPr/>
      <dgm:t>
        <a:bodyPr/>
        <a:lstStyle/>
        <a:p>
          <a:pPr algn="just"/>
          <a:r>
            <a:rPr lang="es-MX" sz="2000" dirty="0" smtClean="0">
              <a:solidFill>
                <a:schemeClr val="tx1"/>
              </a:solidFill>
            </a:rPr>
            <a:t>Para el 1% de dosificación de ACP, es recomendable utilizar para el diseño por el método Marshall, la temperatura de mezcla: 149°C y para temperatura de compactación: 137°C.</a:t>
          </a:r>
          <a:endParaRPr lang="es-EC" sz="2000" dirty="0">
            <a:solidFill>
              <a:schemeClr val="tx1"/>
            </a:solidFill>
          </a:endParaRPr>
        </a:p>
      </dgm:t>
    </dgm:pt>
    <dgm:pt modelId="{8DDD98D3-D264-4574-A663-DE0ADCF45C11}" type="parTrans" cxnId="{51D133E4-7280-4EDF-9EF9-83AEE1315722}">
      <dgm:prSet/>
      <dgm:spPr/>
      <dgm:t>
        <a:bodyPr/>
        <a:lstStyle/>
        <a:p>
          <a:pPr algn="just"/>
          <a:endParaRPr lang="es-EC" sz="2000"/>
        </a:p>
      </dgm:t>
    </dgm:pt>
    <dgm:pt modelId="{123F69D8-36A7-4F6A-824F-9C703E9F5045}" type="sibTrans" cxnId="{51D133E4-7280-4EDF-9EF9-83AEE1315722}">
      <dgm:prSet/>
      <dgm:spPr/>
      <dgm:t>
        <a:bodyPr/>
        <a:lstStyle/>
        <a:p>
          <a:pPr algn="just"/>
          <a:endParaRPr lang="es-EC" sz="2000"/>
        </a:p>
      </dgm:t>
    </dgm:pt>
    <dgm:pt modelId="{427A5968-DA40-408D-A929-D70851DCAB9E}">
      <dgm:prSet custT="1"/>
      <dgm:spPr/>
      <dgm:t>
        <a:bodyPr/>
        <a:lstStyle/>
        <a:p>
          <a:pPr algn="just"/>
          <a:r>
            <a:rPr lang="es-MX" sz="2000" smtClean="0">
              <a:solidFill>
                <a:schemeClr val="tx1"/>
              </a:solidFill>
            </a:rPr>
            <a:t>Se recomienda utilizar el Aceite Crudo de Palma, como reductor de viscosidad del asfalto, siempre y cuando cumpla dicho aceite con los parámetros de calidad exigidos, de manera que pueda disminuir las temperaturas de producción de mezclas asfálticas e investigando varios productores del mismo para tener una referencia de variación de resultados.</a:t>
          </a:r>
          <a:endParaRPr lang="es-EC" sz="2000" dirty="0">
            <a:solidFill>
              <a:schemeClr val="tx1"/>
            </a:solidFill>
          </a:endParaRPr>
        </a:p>
      </dgm:t>
    </dgm:pt>
    <dgm:pt modelId="{10D4460E-16B1-4AE3-91C5-88D1B419BD5F}" type="parTrans" cxnId="{2E1D6CA6-E80F-4CC4-BF5C-BB414B06FCD2}">
      <dgm:prSet/>
      <dgm:spPr/>
      <dgm:t>
        <a:bodyPr/>
        <a:lstStyle/>
        <a:p>
          <a:pPr algn="just"/>
          <a:endParaRPr lang="es-EC" sz="2000"/>
        </a:p>
      </dgm:t>
    </dgm:pt>
    <dgm:pt modelId="{11F0F66D-89A5-4E83-96A4-B8B929B99848}" type="sibTrans" cxnId="{2E1D6CA6-E80F-4CC4-BF5C-BB414B06FCD2}">
      <dgm:prSet/>
      <dgm:spPr/>
      <dgm:t>
        <a:bodyPr/>
        <a:lstStyle/>
        <a:p>
          <a:pPr algn="just"/>
          <a:endParaRPr lang="es-EC" sz="2000"/>
        </a:p>
      </dgm:t>
    </dgm:pt>
    <dgm:pt modelId="{C5EFBA83-6376-44F1-B3C4-9182618306BA}" type="pres">
      <dgm:prSet presAssocID="{34350278-3E4D-47FA-95F3-9093AE5400A6}" presName="Name0" presStyleCnt="0">
        <dgm:presLayoutVars>
          <dgm:chMax val="7"/>
          <dgm:dir/>
          <dgm:animLvl val="lvl"/>
          <dgm:resizeHandles val="exact"/>
        </dgm:presLayoutVars>
      </dgm:prSet>
      <dgm:spPr/>
    </dgm:pt>
    <dgm:pt modelId="{B0113F28-50D9-494D-AA7C-3669BD9D3173}" type="pres">
      <dgm:prSet presAssocID="{98E21DAF-1AE1-4637-BE9F-D2508FFDCE73}" presName="circle1" presStyleLbl="node1" presStyleIdx="0" presStyleCnt="3"/>
      <dgm:spPr/>
    </dgm:pt>
    <dgm:pt modelId="{5337D1A8-8871-4F2D-82AD-534F02A318D4}" type="pres">
      <dgm:prSet presAssocID="{98E21DAF-1AE1-4637-BE9F-D2508FFDCE73}" presName="space" presStyleCnt="0"/>
      <dgm:spPr/>
    </dgm:pt>
    <dgm:pt modelId="{780515BA-7B54-4E73-A5B6-3A2041D9A2C1}" type="pres">
      <dgm:prSet presAssocID="{98E21DAF-1AE1-4637-BE9F-D2508FFDCE73}" presName="rect1" presStyleLbl="alignAcc1" presStyleIdx="0" presStyleCnt="3"/>
      <dgm:spPr/>
      <dgm:t>
        <a:bodyPr/>
        <a:lstStyle/>
        <a:p>
          <a:endParaRPr lang="es-EC"/>
        </a:p>
      </dgm:t>
    </dgm:pt>
    <dgm:pt modelId="{E50AED4B-125C-49DA-91E4-290743E2ADC1}" type="pres">
      <dgm:prSet presAssocID="{838BADB7-069E-4731-8DFD-F99C96F40793}" presName="vertSpace2" presStyleLbl="node1" presStyleIdx="0" presStyleCnt="3"/>
      <dgm:spPr/>
    </dgm:pt>
    <dgm:pt modelId="{8137AFE9-301F-4E0F-B75F-B2985ED51800}" type="pres">
      <dgm:prSet presAssocID="{838BADB7-069E-4731-8DFD-F99C96F40793}" presName="circle2" presStyleLbl="node1" presStyleIdx="1" presStyleCnt="3"/>
      <dgm:spPr/>
    </dgm:pt>
    <dgm:pt modelId="{9DF8E966-1E9E-4D6C-8E0A-A5C81448A089}" type="pres">
      <dgm:prSet presAssocID="{838BADB7-069E-4731-8DFD-F99C96F40793}" presName="rect2" presStyleLbl="alignAcc1" presStyleIdx="1" presStyleCnt="3"/>
      <dgm:spPr/>
    </dgm:pt>
    <dgm:pt modelId="{28A8A995-35A6-40C1-B7A5-17E0F5811CC2}" type="pres">
      <dgm:prSet presAssocID="{427A5968-DA40-408D-A929-D70851DCAB9E}" presName="vertSpace3" presStyleLbl="node1" presStyleIdx="1" presStyleCnt="3"/>
      <dgm:spPr/>
    </dgm:pt>
    <dgm:pt modelId="{0B8AB5F2-CD00-4A90-A799-E0CEDF94A883}" type="pres">
      <dgm:prSet presAssocID="{427A5968-DA40-408D-A929-D70851DCAB9E}" presName="circle3" presStyleLbl="node1" presStyleIdx="2" presStyleCnt="3"/>
      <dgm:spPr/>
    </dgm:pt>
    <dgm:pt modelId="{765B5973-9006-4412-8845-702568322C57}" type="pres">
      <dgm:prSet presAssocID="{427A5968-DA40-408D-A929-D70851DCAB9E}" presName="rect3" presStyleLbl="alignAcc1" presStyleIdx="2" presStyleCnt="3"/>
      <dgm:spPr/>
    </dgm:pt>
    <dgm:pt modelId="{6040CDEC-AE9A-4828-AD4E-3A22FF233482}" type="pres">
      <dgm:prSet presAssocID="{98E21DAF-1AE1-4637-BE9F-D2508FFDCE73}" presName="rect1ParTxNoCh" presStyleLbl="alignAcc1" presStyleIdx="2" presStyleCnt="3">
        <dgm:presLayoutVars>
          <dgm:chMax val="1"/>
          <dgm:bulletEnabled val="1"/>
        </dgm:presLayoutVars>
      </dgm:prSet>
      <dgm:spPr/>
    </dgm:pt>
    <dgm:pt modelId="{D0FD0DC4-BB77-4878-9056-F8DAB1891F4C}" type="pres">
      <dgm:prSet presAssocID="{838BADB7-069E-4731-8DFD-F99C96F40793}" presName="rect2ParTxNoCh" presStyleLbl="alignAcc1" presStyleIdx="2" presStyleCnt="3">
        <dgm:presLayoutVars>
          <dgm:chMax val="1"/>
          <dgm:bulletEnabled val="1"/>
        </dgm:presLayoutVars>
      </dgm:prSet>
      <dgm:spPr/>
    </dgm:pt>
    <dgm:pt modelId="{EC68BA76-2DD1-42D7-A447-6D984CF76F0A}" type="pres">
      <dgm:prSet presAssocID="{427A5968-DA40-408D-A929-D70851DCAB9E}" presName="rect3ParTxNoCh" presStyleLbl="alignAcc1" presStyleIdx="2" presStyleCnt="3">
        <dgm:presLayoutVars>
          <dgm:chMax val="1"/>
          <dgm:bulletEnabled val="1"/>
        </dgm:presLayoutVars>
      </dgm:prSet>
      <dgm:spPr/>
    </dgm:pt>
  </dgm:ptLst>
  <dgm:cxnLst>
    <dgm:cxn modelId="{44F224A5-2AB7-4F9A-AAFC-2A013BAA2B3A}" srcId="{34350278-3E4D-47FA-95F3-9093AE5400A6}" destId="{98E21DAF-1AE1-4637-BE9F-D2508FFDCE73}" srcOrd="0" destOrd="0" parTransId="{27D25506-3429-4229-813D-F5DF16AC10D7}" sibTransId="{4EBE7FC8-A315-41A3-8273-80A7E4E0137A}"/>
    <dgm:cxn modelId="{68AB1290-0B02-4802-936C-4E849DA3B3E8}" type="presOf" srcId="{838BADB7-069E-4731-8DFD-F99C96F40793}" destId="{9DF8E966-1E9E-4D6C-8E0A-A5C81448A089}" srcOrd="0" destOrd="0" presId="urn:microsoft.com/office/officeart/2005/8/layout/target3"/>
    <dgm:cxn modelId="{2A25F5D7-FD8B-461D-9386-2BD9457C6495}" type="presOf" srcId="{427A5968-DA40-408D-A929-D70851DCAB9E}" destId="{EC68BA76-2DD1-42D7-A447-6D984CF76F0A}" srcOrd="1" destOrd="0" presId="urn:microsoft.com/office/officeart/2005/8/layout/target3"/>
    <dgm:cxn modelId="{51D133E4-7280-4EDF-9EF9-83AEE1315722}" srcId="{34350278-3E4D-47FA-95F3-9093AE5400A6}" destId="{838BADB7-069E-4731-8DFD-F99C96F40793}" srcOrd="1" destOrd="0" parTransId="{8DDD98D3-D264-4574-A663-DE0ADCF45C11}" sibTransId="{123F69D8-36A7-4F6A-824F-9C703E9F5045}"/>
    <dgm:cxn modelId="{46F292F5-5CE5-472A-B77E-D28097CE4209}" type="presOf" srcId="{98E21DAF-1AE1-4637-BE9F-D2508FFDCE73}" destId="{780515BA-7B54-4E73-A5B6-3A2041D9A2C1}" srcOrd="0" destOrd="0" presId="urn:microsoft.com/office/officeart/2005/8/layout/target3"/>
    <dgm:cxn modelId="{3F03E25F-A9D3-4DCB-9342-D9E4FD1AA98B}" type="presOf" srcId="{838BADB7-069E-4731-8DFD-F99C96F40793}" destId="{D0FD0DC4-BB77-4878-9056-F8DAB1891F4C}" srcOrd="1" destOrd="0" presId="urn:microsoft.com/office/officeart/2005/8/layout/target3"/>
    <dgm:cxn modelId="{081CCA4B-082C-415B-B74A-F153F9474895}" type="presOf" srcId="{98E21DAF-1AE1-4637-BE9F-D2508FFDCE73}" destId="{6040CDEC-AE9A-4828-AD4E-3A22FF233482}" srcOrd="1" destOrd="0" presId="urn:microsoft.com/office/officeart/2005/8/layout/target3"/>
    <dgm:cxn modelId="{5C81DF25-F445-4D71-A1BD-5CF96F6F6095}" type="presOf" srcId="{34350278-3E4D-47FA-95F3-9093AE5400A6}" destId="{C5EFBA83-6376-44F1-B3C4-9182618306BA}" srcOrd="0" destOrd="0" presId="urn:microsoft.com/office/officeart/2005/8/layout/target3"/>
    <dgm:cxn modelId="{2E1D6CA6-E80F-4CC4-BF5C-BB414B06FCD2}" srcId="{34350278-3E4D-47FA-95F3-9093AE5400A6}" destId="{427A5968-DA40-408D-A929-D70851DCAB9E}" srcOrd="2" destOrd="0" parTransId="{10D4460E-16B1-4AE3-91C5-88D1B419BD5F}" sibTransId="{11F0F66D-89A5-4E83-96A4-B8B929B99848}"/>
    <dgm:cxn modelId="{DD894D86-4CDD-46DE-8BF6-4F9EBD005ACD}" type="presOf" srcId="{427A5968-DA40-408D-A929-D70851DCAB9E}" destId="{765B5973-9006-4412-8845-702568322C57}" srcOrd="0" destOrd="0" presId="urn:microsoft.com/office/officeart/2005/8/layout/target3"/>
    <dgm:cxn modelId="{D33CF330-8B67-4841-A3F0-A3F807A11337}" type="presParOf" srcId="{C5EFBA83-6376-44F1-B3C4-9182618306BA}" destId="{B0113F28-50D9-494D-AA7C-3669BD9D3173}" srcOrd="0" destOrd="0" presId="urn:microsoft.com/office/officeart/2005/8/layout/target3"/>
    <dgm:cxn modelId="{4B6790EB-E4D2-4E3E-AF69-36BC275FD11F}" type="presParOf" srcId="{C5EFBA83-6376-44F1-B3C4-9182618306BA}" destId="{5337D1A8-8871-4F2D-82AD-534F02A318D4}" srcOrd="1" destOrd="0" presId="urn:microsoft.com/office/officeart/2005/8/layout/target3"/>
    <dgm:cxn modelId="{6F5C964B-13DF-4FD4-B9D2-2E7BDD3CF5CF}" type="presParOf" srcId="{C5EFBA83-6376-44F1-B3C4-9182618306BA}" destId="{780515BA-7B54-4E73-A5B6-3A2041D9A2C1}" srcOrd="2" destOrd="0" presId="urn:microsoft.com/office/officeart/2005/8/layout/target3"/>
    <dgm:cxn modelId="{D0AFB136-DF09-4F53-985A-987CF45343C7}" type="presParOf" srcId="{C5EFBA83-6376-44F1-B3C4-9182618306BA}" destId="{E50AED4B-125C-49DA-91E4-290743E2ADC1}" srcOrd="3" destOrd="0" presId="urn:microsoft.com/office/officeart/2005/8/layout/target3"/>
    <dgm:cxn modelId="{F0399743-B171-4263-B3A9-5A2D98D3E02D}" type="presParOf" srcId="{C5EFBA83-6376-44F1-B3C4-9182618306BA}" destId="{8137AFE9-301F-4E0F-B75F-B2985ED51800}" srcOrd="4" destOrd="0" presId="urn:microsoft.com/office/officeart/2005/8/layout/target3"/>
    <dgm:cxn modelId="{69D54AB0-9AD2-4F6D-A710-7EACD84ED3F6}" type="presParOf" srcId="{C5EFBA83-6376-44F1-B3C4-9182618306BA}" destId="{9DF8E966-1E9E-4D6C-8E0A-A5C81448A089}" srcOrd="5" destOrd="0" presId="urn:microsoft.com/office/officeart/2005/8/layout/target3"/>
    <dgm:cxn modelId="{A7C5689E-D10E-4043-BED5-217A19B67E20}" type="presParOf" srcId="{C5EFBA83-6376-44F1-B3C4-9182618306BA}" destId="{28A8A995-35A6-40C1-B7A5-17E0F5811CC2}" srcOrd="6" destOrd="0" presId="urn:microsoft.com/office/officeart/2005/8/layout/target3"/>
    <dgm:cxn modelId="{AF1B91C6-54CC-47E5-A650-E0FEA78D3F7E}" type="presParOf" srcId="{C5EFBA83-6376-44F1-B3C4-9182618306BA}" destId="{0B8AB5F2-CD00-4A90-A799-E0CEDF94A883}" srcOrd="7" destOrd="0" presId="urn:microsoft.com/office/officeart/2005/8/layout/target3"/>
    <dgm:cxn modelId="{CF4F09B8-E4E1-4B38-A7DF-A7B680C919AC}" type="presParOf" srcId="{C5EFBA83-6376-44F1-B3C4-9182618306BA}" destId="{765B5973-9006-4412-8845-702568322C57}" srcOrd="8" destOrd="0" presId="urn:microsoft.com/office/officeart/2005/8/layout/target3"/>
    <dgm:cxn modelId="{2717315D-E88F-4FAF-A378-7C58E3389F4D}" type="presParOf" srcId="{C5EFBA83-6376-44F1-B3C4-9182618306BA}" destId="{6040CDEC-AE9A-4828-AD4E-3A22FF233482}" srcOrd="9" destOrd="0" presId="urn:microsoft.com/office/officeart/2005/8/layout/target3"/>
    <dgm:cxn modelId="{088AFF8A-F362-4BA7-B4A5-582F8F940F20}" type="presParOf" srcId="{C5EFBA83-6376-44F1-B3C4-9182618306BA}" destId="{D0FD0DC4-BB77-4878-9056-F8DAB1891F4C}" srcOrd="10" destOrd="0" presId="urn:microsoft.com/office/officeart/2005/8/layout/target3"/>
    <dgm:cxn modelId="{53D78804-7E82-455C-B83F-749B33C4F421}" type="presParOf" srcId="{C5EFBA83-6376-44F1-B3C4-9182618306BA}" destId="{EC68BA76-2DD1-42D7-A447-6D984CF76F0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786F6A3-5437-4E53-A2BD-861661E4222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9EC78797-BDB6-4012-9CDB-C66BF0EE7ADD}">
      <dgm:prSet phldrT="[Texto]"/>
      <dgm:spPr/>
      <dgm:t>
        <a:bodyPr/>
        <a:lstStyle/>
        <a:p>
          <a:pPr algn="just"/>
          <a:r>
            <a:rPr lang="es-MX" smtClean="0">
              <a:solidFill>
                <a:schemeClr val="tx1"/>
              </a:solidFill>
            </a:rPr>
            <a:t>Es importante tomar en cuenta que el ACP puede ser perjudicial a temperaturas de servicio ya que a menores temperaturas el potencial reductor es mayor y eso puede generar ahuellamientos en el pavimento, se recomienda realizar ensayos de deformación como el ensayo de la rueda cargada.</a:t>
          </a:r>
          <a:endParaRPr lang="es-EC"/>
        </a:p>
      </dgm:t>
    </dgm:pt>
    <dgm:pt modelId="{3A7EAE5A-447C-4015-9247-ECA56A43B929}" type="parTrans" cxnId="{5BEBFE6A-FE79-4026-86A0-7DA60375DAA7}">
      <dgm:prSet/>
      <dgm:spPr/>
      <dgm:t>
        <a:bodyPr/>
        <a:lstStyle/>
        <a:p>
          <a:pPr algn="just"/>
          <a:endParaRPr lang="es-EC"/>
        </a:p>
      </dgm:t>
    </dgm:pt>
    <dgm:pt modelId="{2662B8CF-2A75-4D36-A061-787CCD85A30E}" type="sibTrans" cxnId="{5BEBFE6A-FE79-4026-86A0-7DA60375DAA7}">
      <dgm:prSet/>
      <dgm:spPr/>
      <dgm:t>
        <a:bodyPr/>
        <a:lstStyle/>
        <a:p>
          <a:pPr algn="just"/>
          <a:endParaRPr lang="es-EC"/>
        </a:p>
      </dgm:t>
    </dgm:pt>
    <dgm:pt modelId="{6414E5F7-044F-4CD3-ADF2-D2522FB06BD1}">
      <dgm:prSet/>
      <dgm:spPr/>
      <dgm:t>
        <a:bodyPr/>
        <a:lstStyle/>
        <a:p>
          <a:pPr algn="just"/>
          <a:r>
            <a:rPr lang="es-MX" dirty="0" smtClean="0">
              <a:solidFill>
                <a:schemeClr val="tx1"/>
              </a:solidFill>
            </a:rPr>
            <a:t>Se recomienda realizar el ensayo de envejecimiento del asfalto por medio de horno de película delgada para tener una idea del cambio de las propiedades después del ensayo.</a:t>
          </a:r>
          <a:endParaRPr lang="es-EC" dirty="0">
            <a:solidFill>
              <a:schemeClr val="tx1"/>
            </a:solidFill>
          </a:endParaRPr>
        </a:p>
      </dgm:t>
    </dgm:pt>
    <dgm:pt modelId="{1A933A42-972B-49AD-BE73-DE72DDD06BD0}" type="parTrans" cxnId="{865016D6-FB31-4E53-BD86-529179574FB5}">
      <dgm:prSet/>
      <dgm:spPr/>
      <dgm:t>
        <a:bodyPr/>
        <a:lstStyle/>
        <a:p>
          <a:pPr algn="just"/>
          <a:endParaRPr lang="es-EC"/>
        </a:p>
      </dgm:t>
    </dgm:pt>
    <dgm:pt modelId="{EC3FA5B9-0212-4762-A28E-DA7346DC5286}" type="sibTrans" cxnId="{865016D6-FB31-4E53-BD86-529179574FB5}">
      <dgm:prSet/>
      <dgm:spPr/>
      <dgm:t>
        <a:bodyPr/>
        <a:lstStyle/>
        <a:p>
          <a:pPr algn="just"/>
          <a:endParaRPr lang="es-EC"/>
        </a:p>
      </dgm:t>
    </dgm:pt>
    <dgm:pt modelId="{C93A246C-33B3-473E-8A28-EA6A31F5B141}">
      <dgm:prSet/>
      <dgm:spPr/>
      <dgm:t>
        <a:bodyPr/>
        <a:lstStyle/>
        <a:p>
          <a:pPr algn="just"/>
          <a:r>
            <a:rPr lang="es-MX" dirty="0" smtClean="0">
              <a:solidFill>
                <a:schemeClr val="tx1"/>
              </a:solidFill>
            </a:rPr>
            <a:t>Los ingenieros civiles podemos ayudar a la disminución de la contaminación del medio ambiente mediante proyectos que sean sustentables.</a:t>
          </a:r>
          <a:endParaRPr lang="es-EC" dirty="0">
            <a:solidFill>
              <a:schemeClr val="tx1"/>
            </a:solidFill>
          </a:endParaRPr>
        </a:p>
      </dgm:t>
    </dgm:pt>
    <dgm:pt modelId="{91549136-4D74-436B-89AE-F9F5E0B92D6C}" type="parTrans" cxnId="{C932829C-F410-4D29-8718-AD4E15A292C2}">
      <dgm:prSet/>
      <dgm:spPr/>
      <dgm:t>
        <a:bodyPr/>
        <a:lstStyle/>
        <a:p>
          <a:pPr algn="just"/>
          <a:endParaRPr lang="es-EC"/>
        </a:p>
      </dgm:t>
    </dgm:pt>
    <dgm:pt modelId="{75908634-5678-46A0-BA10-3DB76EAE16C3}" type="sibTrans" cxnId="{C932829C-F410-4D29-8718-AD4E15A292C2}">
      <dgm:prSet/>
      <dgm:spPr/>
      <dgm:t>
        <a:bodyPr/>
        <a:lstStyle/>
        <a:p>
          <a:pPr algn="just"/>
          <a:endParaRPr lang="es-EC"/>
        </a:p>
      </dgm:t>
    </dgm:pt>
    <dgm:pt modelId="{7245953B-D173-4E00-B134-1DD6D27D1F13}" type="pres">
      <dgm:prSet presAssocID="{6786F6A3-5437-4E53-A2BD-861661E42229}" presName="Name0" presStyleCnt="0">
        <dgm:presLayoutVars>
          <dgm:chMax val="7"/>
          <dgm:dir/>
          <dgm:animLvl val="lvl"/>
          <dgm:resizeHandles val="exact"/>
        </dgm:presLayoutVars>
      </dgm:prSet>
      <dgm:spPr/>
    </dgm:pt>
    <dgm:pt modelId="{3AA53AF3-4572-4D7A-A775-128DCC5846BE}" type="pres">
      <dgm:prSet presAssocID="{9EC78797-BDB6-4012-9CDB-C66BF0EE7ADD}" presName="circle1" presStyleLbl="node1" presStyleIdx="0" presStyleCnt="3"/>
      <dgm:spPr/>
    </dgm:pt>
    <dgm:pt modelId="{B2D902F8-B011-4E09-84FE-1E3C79A181DC}" type="pres">
      <dgm:prSet presAssocID="{9EC78797-BDB6-4012-9CDB-C66BF0EE7ADD}" presName="space" presStyleCnt="0"/>
      <dgm:spPr/>
    </dgm:pt>
    <dgm:pt modelId="{0AD34C8D-1EDB-4EB7-B898-6C28C9C6E719}" type="pres">
      <dgm:prSet presAssocID="{9EC78797-BDB6-4012-9CDB-C66BF0EE7ADD}" presName="rect1" presStyleLbl="alignAcc1" presStyleIdx="0" presStyleCnt="3"/>
      <dgm:spPr/>
    </dgm:pt>
    <dgm:pt modelId="{45B78150-684E-41C8-9D46-942C1A6A8007}" type="pres">
      <dgm:prSet presAssocID="{6414E5F7-044F-4CD3-ADF2-D2522FB06BD1}" presName="vertSpace2" presStyleLbl="node1" presStyleIdx="0" presStyleCnt="3"/>
      <dgm:spPr/>
    </dgm:pt>
    <dgm:pt modelId="{0B2A3133-441F-4251-B5D8-536A0EDAC1FD}" type="pres">
      <dgm:prSet presAssocID="{6414E5F7-044F-4CD3-ADF2-D2522FB06BD1}" presName="circle2" presStyleLbl="node1" presStyleIdx="1" presStyleCnt="3"/>
      <dgm:spPr/>
    </dgm:pt>
    <dgm:pt modelId="{2C72B6DC-77BD-4A49-8B38-ABB775C5EAB8}" type="pres">
      <dgm:prSet presAssocID="{6414E5F7-044F-4CD3-ADF2-D2522FB06BD1}" presName="rect2" presStyleLbl="alignAcc1" presStyleIdx="1" presStyleCnt="3"/>
      <dgm:spPr/>
    </dgm:pt>
    <dgm:pt modelId="{3ACC86F7-9E32-471A-8807-37A910F4DB5E}" type="pres">
      <dgm:prSet presAssocID="{C93A246C-33B3-473E-8A28-EA6A31F5B141}" presName="vertSpace3" presStyleLbl="node1" presStyleIdx="1" presStyleCnt="3"/>
      <dgm:spPr/>
    </dgm:pt>
    <dgm:pt modelId="{41DBBBE6-4E02-4F59-9070-32192AA51A7E}" type="pres">
      <dgm:prSet presAssocID="{C93A246C-33B3-473E-8A28-EA6A31F5B141}" presName="circle3" presStyleLbl="node1" presStyleIdx="2" presStyleCnt="3"/>
      <dgm:spPr/>
    </dgm:pt>
    <dgm:pt modelId="{36CBD8D2-3488-464B-8E7C-E055B65E6645}" type="pres">
      <dgm:prSet presAssocID="{C93A246C-33B3-473E-8A28-EA6A31F5B141}" presName="rect3" presStyleLbl="alignAcc1" presStyleIdx="2" presStyleCnt="3"/>
      <dgm:spPr/>
    </dgm:pt>
    <dgm:pt modelId="{DCA5AF1F-ADD2-49A3-82A8-50EB8C68D39B}" type="pres">
      <dgm:prSet presAssocID="{9EC78797-BDB6-4012-9CDB-C66BF0EE7ADD}" presName="rect1ParTxNoCh" presStyleLbl="alignAcc1" presStyleIdx="2" presStyleCnt="3">
        <dgm:presLayoutVars>
          <dgm:chMax val="1"/>
          <dgm:bulletEnabled val="1"/>
        </dgm:presLayoutVars>
      </dgm:prSet>
      <dgm:spPr/>
    </dgm:pt>
    <dgm:pt modelId="{5A39F279-2F0D-4BB0-8C52-F7CC0881879E}" type="pres">
      <dgm:prSet presAssocID="{6414E5F7-044F-4CD3-ADF2-D2522FB06BD1}" presName="rect2ParTxNoCh" presStyleLbl="alignAcc1" presStyleIdx="2" presStyleCnt="3">
        <dgm:presLayoutVars>
          <dgm:chMax val="1"/>
          <dgm:bulletEnabled val="1"/>
        </dgm:presLayoutVars>
      </dgm:prSet>
      <dgm:spPr/>
    </dgm:pt>
    <dgm:pt modelId="{29D47FEB-B0D8-4C31-AD44-565ACA239988}" type="pres">
      <dgm:prSet presAssocID="{C93A246C-33B3-473E-8A28-EA6A31F5B141}" presName="rect3ParTxNoCh" presStyleLbl="alignAcc1" presStyleIdx="2" presStyleCnt="3">
        <dgm:presLayoutVars>
          <dgm:chMax val="1"/>
          <dgm:bulletEnabled val="1"/>
        </dgm:presLayoutVars>
      </dgm:prSet>
      <dgm:spPr/>
    </dgm:pt>
  </dgm:ptLst>
  <dgm:cxnLst>
    <dgm:cxn modelId="{90F9CF25-040E-48E6-984C-4430F6A345CD}" type="presOf" srcId="{C93A246C-33B3-473E-8A28-EA6A31F5B141}" destId="{29D47FEB-B0D8-4C31-AD44-565ACA239988}" srcOrd="1" destOrd="0" presId="urn:microsoft.com/office/officeart/2005/8/layout/target3"/>
    <dgm:cxn modelId="{5BEBFE6A-FE79-4026-86A0-7DA60375DAA7}" srcId="{6786F6A3-5437-4E53-A2BD-861661E42229}" destId="{9EC78797-BDB6-4012-9CDB-C66BF0EE7ADD}" srcOrd="0" destOrd="0" parTransId="{3A7EAE5A-447C-4015-9247-ECA56A43B929}" sibTransId="{2662B8CF-2A75-4D36-A061-787CCD85A30E}"/>
    <dgm:cxn modelId="{12AF5FF8-B363-44A8-BEBA-D72EF75B0E87}" type="presOf" srcId="{6414E5F7-044F-4CD3-ADF2-D2522FB06BD1}" destId="{2C72B6DC-77BD-4A49-8B38-ABB775C5EAB8}" srcOrd="0" destOrd="0" presId="urn:microsoft.com/office/officeart/2005/8/layout/target3"/>
    <dgm:cxn modelId="{C1053A6C-6159-4C8E-8208-E1EF06F78714}" type="presOf" srcId="{6786F6A3-5437-4E53-A2BD-861661E42229}" destId="{7245953B-D173-4E00-B134-1DD6D27D1F13}" srcOrd="0" destOrd="0" presId="urn:microsoft.com/office/officeart/2005/8/layout/target3"/>
    <dgm:cxn modelId="{D73C5CF5-796F-46C8-AF85-315CA9206300}" type="presOf" srcId="{C93A246C-33B3-473E-8A28-EA6A31F5B141}" destId="{36CBD8D2-3488-464B-8E7C-E055B65E6645}" srcOrd="0" destOrd="0" presId="urn:microsoft.com/office/officeart/2005/8/layout/target3"/>
    <dgm:cxn modelId="{C932829C-F410-4D29-8718-AD4E15A292C2}" srcId="{6786F6A3-5437-4E53-A2BD-861661E42229}" destId="{C93A246C-33B3-473E-8A28-EA6A31F5B141}" srcOrd="2" destOrd="0" parTransId="{91549136-4D74-436B-89AE-F9F5E0B92D6C}" sibTransId="{75908634-5678-46A0-BA10-3DB76EAE16C3}"/>
    <dgm:cxn modelId="{A81FCF0D-A750-454F-8604-820A71D4F365}" type="presOf" srcId="{9EC78797-BDB6-4012-9CDB-C66BF0EE7ADD}" destId="{0AD34C8D-1EDB-4EB7-B898-6C28C9C6E719}" srcOrd="0" destOrd="0" presId="urn:microsoft.com/office/officeart/2005/8/layout/target3"/>
    <dgm:cxn modelId="{38C58784-A978-461E-828E-637C635029D0}" type="presOf" srcId="{9EC78797-BDB6-4012-9CDB-C66BF0EE7ADD}" destId="{DCA5AF1F-ADD2-49A3-82A8-50EB8C68D39B}" srcOrd="1" destOrd="0" presId="urn:microsoft.com/office/officeart/2005/8/layout/target3"/>
    <dgm:cxn modelId="{E00EA7DE-C125-4D68-9F33-BF1F58E7A757}" type="presOf" srcId="{6414E5F7-044F-4CD3-ADF2-D2522FB06BD1}" destId="{5A39F279-2F0D-4BB0-8C52-F7CC0881879E}" srcOrd="1" destOrd="0" presId="urn:microsoft.com/office/officeart/2005/8/layout/target3"/>
    <dgm:cxn modelId="{865016D6-FB31-4E53-BD86-529179574FB5}" srcId="{6786F6A3-5437-4E53-A2BD-861661E42229}" destId="{6414E5F7-044F-4CD3-ADF2-D2522FB06BD1}" srcOrd="1" destOrd="0" parTransId="{1A933A42-972B-49AD-BE73-DE72DDD06BD0}" sibTransId="{EC3FA5B9-0212-4762-A28E-DA7346DC5286}"/>
    <dgm:cxn modelId="{B3252BF4-105E-4D98-A342-5BDB2C6455F9}" type="presParOf" srcId="{7245953B-D173-4E00-B134-1DD6D27D1F13}" destId="{3AA53AF3-4572-4D7A-A775-128DCC5846BE}" srcOrd="0" destOrd="0" presId="urn:microsoft.com/office/officeart/2005/8/layout/target3"/>
    <dgm:cxn modelId="{B0638756-E96D-4959-99CE-7D08A6E5E693}" type="presParOf" srcId="{7245953B-D173-4E00-B134-1DD6D27D1F13}" destId="{B2D902F8-B011-4E09-84FE-1E3C79A181DC}" srcOrd="1" destOrd="0" presId="urn:microsoft.com/office/officeart/2005/8/layout/target3"/>
    <dgm:cxn modelId="{CB11C15B-D177-4DDF-BE12-AE4B23849705}" type="presParOf" srcId="{7245953B-D173-4E00-B134-1DD6D27D1F13}" destId="{0AD34C8D-1EDB-4EB7-B898-6C28C9C6E719}" srcOrd="2" destOrd="0" presId="urn:microsoft.com/office/officeart/2005/8/layout/target3"/>
    <dgm:cxn modelId="{1AC3B14F-640F-48D7-AC6D-7446E8AD7FF2}" type="presParOf" srcId="{7245953B-D173-4E00-B134-1DD6D27D1F13}" destId="{45B78150-684E-41C8-9D46-942C1A6A8007}" srcOrd="3" destOrd="0" presId="urn:microsoft.com/office/officeart/2005/8/layout/target3"/>
    <dgm:cxn modelId="{37894A70-2AD6-4D8E-BFE3-13EE07B97E10}" type="presParOf" srcId="{7245953B-D173-4E00-B134-1DD6D27D1F13}" destId="{0B2A3133-441F-4251-B5D8-536A0EDAC1FD}" srcOrd="4" destOrd="0" presId="urn:microsoft.com/office/officeart/2005/8/layout/target3"/>
    <dgm:cxn modelId="{DC0C6EA8-57AC-41AF-83AC-F0B107F32F9F}" type="presParOf" srcId="{7245953B-D173-4E00-B134-1DD6D27D1F13}" destId="{2C72B6DC-77BD-4A49-8B38-ABB775C5EAB8}" srcOrd="5" destOrd="0" presId="urn:microsoft.com/office/officeart/2005/8/layout/target3"/>
    <dgm:cxn modelId="{69B61D45-E63D-4433-9EC6-7862C93582D2}" type="presParOf" srcId="{7245953B-D173-4E00-B134-1DD6D27D1F13}" destId="{3ACC86F7-9E32-471A-8807-37A910F4DB5E}" srcOrd="6" destOrd="0" presId="urn:microsoft.com/office/officeart/2005/8/layout/target3"/>
    <dgm:cxn modelId="{DE0BC188-2D28-4CF4-9B6E-3D071385CF2A}" type="presParOf" srcId="{7245953B-D173-4E00-B134-1DD6D27D1F13}" destId="{41DBBBE6-4E02-4F59-9070-32192AA51A7E}" srcOrd="7" destOrd="0" presId="urn:microsoft.com/office/officeart/2005/8/layout/target3"/>
    <dgm:cxn modelId="{CA52B50A-7E4F-41A0-AC0F-3A76F6EB94FC}" type="presParOf" srcId="{7245953B-D173-4E00-B134-1DD6D27D1F13}" destId="{36CBD8D2-3488-464B-8E7C-E055B65E6645}" srcOrd="8" destOrd="0" presId="urn:microsoft.com/office/officeart/2005/8/layout/target3"/>
    <dgm:cxn modelId="{C5AD329E-0826-4A97-A6E6-2B7573D01012}" type="presParOf" srcId="{7245953B-D173-4E00-B134-1DD6D27D1F13}" destId="{DCA5AF1F-ADD2-49A3-82A8-50EB8C68D39B}" srcOrd="9" destOrd="0" presId="urn:microsoft.com/office/officeart/2005/8/layout/target3"/>
    <dgm:cxn modelId="{C6070B11-A29B-4338-BA5A-72C8C58E1066}" type="presParOf" srcId="{7245953B-D173-4E00-B134-1DD6D27D1F13}" destId="{5A39F279-2F0D-4BB0-8C52-F7CC0881879E}" srcOrd="10" destOrd="0" presId="urn:microsoft.com/office/officeart/2005/8/layout/target3"/>
    <dgm:cxn modelId="{A5D1FC6C-BE4A-45DB-80DA-FCB2AFF2FA8E}" type="presParOf" srcId="{7245953B-D173-4E00-B134-1DD6D27D1F13}" destId="{29D47FEB-B0D8-4C31-AD44-565ACA23998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0C8C39-B0D7-4A78-B0F8-CA23D41AE7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6F6FFB8E-3DF2-401A-9E96-473F151D6608}">
      <dgm:prSet phldrT="[Texto]" custT="1"/>
      <dgm:spPr/>
      <dgm:t>
        <a:bodyPr/>
        <a:lstStyle/>
        <a:p>
          <a:r>
            <a:rPr lang="es-EC" sz="2000" dirty="0" smtClean="0">
              <a:solidFill>
                <a:schemeClr val="tx1"/>
              </a:solidFill>
            </a:rPr>
            <a:t>Contaminación Atmosférica</a:t>
          </a:r>
          <a:endParaRPr lang="es-EC" sz="2000" dirty="0">
            <a:solidFill>
              <a:schemeClr val="tx1"/>
            </a:solidFill>
          </a:endParaRPr>
        </a:p>
      </dgm:t>
    </dgm:pt>
    <dgm:pt modelId="{47FAEA98-147B-4C2A-AE9B-4F7A4DE4AD9C}" type="parTrans" cxnId="{AE36A5C7-B4FE-4215-941E-E6B17CC225B6}">
      <dgm:prSet/>
      <dgm:spPr/>
      <dgm:t>
        <a:bodyPr/>
        <a:lstStyle/>
        <a:p>
          <a:endParaRPr lang="es-EC" sz="2000">
            <a:solidFill>
              <a:schemeClr val="tx1"/>
            </a:solidFill>
          </a:endParaRPr>
        </a:p>
      </dgm:t>
    </dgm:pt>
    <dgm:pt modelId="{1F655030-9E29-4BE6-8E57-031B0A481E75}" type="sibTrans" cxnId="{AE36A5C7-B4FE-4215-941E-E6B17CC225B6}">
      <dgm:prSet/>
      <dgm:spPr/>
      <dgm:t>
        <a:bodyPr/>
        <a:lstStyle/>
        <a:p>
          <a:endParaRPr lang="es-EC" sz="2000">
            <a:solidFill>
              <a:schemeClr val="tx1"/>
            </a:solidFill>
          </a:endParaRPr>
        </a:p>
      </dgm:t>
    </dgm:pt>
    <dgm:pt modelId="{585F3FCF-7CE6-4DC0-A530-E31654ADA944}">
      <dgm:prSet phldrT="[Texto]" custT="1"/>
      <dgm:spPr/>
      <dgm:t>
        <a:bodyPr/>
        <a:lstStyle/>
        <a:p>
          <a:pPr algn="just"/>
          <a:r>
            <a:rPr lang="es-EC" sz="1800" dirty="0" smtClean="0">
              <a:solidFill>
                <a:schemeClr val="tx1"/>
              </a:solidFill>
            </a:rPr>
            <a:t>Quema de combustibles fósiles</a:t>
          </a:r>
          <a:endParaRPr lang="es-EC" sz="1800" dirty="0">
            <a:solidFill>
              <a:schemeClr val="tx1"/>
            </a:solidFill>
          </a:endParaRPr>
        </a:p>
      </dgm:t>
    </dgm:pt>
    <dgm:pt modelId="{878ADB54-B95B-4B5A-A24E-85A293A439BD}" type="parTrans" cxnId="{2EBF78FA-5699-4CB6-8EE4-8DF791609BAF}">
      <dgm:prSet/>
      <dgm:spPr/>
      <dgm:t>
        <a:bodyPr/>
        <a:lstStyle/>
        <a:p>
          <a:endParaRPr lang="es-EC" sz="2000">
            <a:solidFill>
              <a:schemeClr val="tx1"/>
            </a:solidFill>
          </a:endParaRPr>
        </a:p>
      </dgm:t>
    </dgm:pt>
    <dgm:pt modelId="{F9D6DD5D-B4E5-4A1E-AE59-D88E19ACB4A7}" type="sibTrans" cxnId="{2EBF78FA-5699-4CB6-8EE4-8DF791609BAF}">
      <dgm:prSet/>
      <dgm:spPr/>
      <dgm:t>
        <a:bodyPr/>
        <a:lstStyle/>
        <a:p>
          <a:endParaRPr lang="es-EC" sz="2000">
            <a:solidFill>
              <a:schemeClr val="tx1"/>
            </a:solidFill>
          </a:endParaRPr>
        </a:p>
      </dgm:t>
    </dgm:pt>
    <dgm:pt modelId="{B1441833-0FE2-4832-BE5E-EC4EC21CE465}">
      <dgm:prSet phldrT="[Texto]" custT="1"/>
      <dgm:spPr/>
      <dgm:t>
        <a:bodyPr/>
        <a:lstStyle/>
        <a:p>
          <a:pPr algn="just"/>
          <a:r>
            <a:rPr lang="es-EC" sz="1800" dirty="0" smtClean="0">
              <a:solidFill>
                <a:schemeClr val="tx1"/>
              </a:solidFill>
            </a:rPr>
            <a:t>Lluvias ácidas</a:t>
          </a:r>
          <a:endParaRPr lang="es-EC" sz="1800" dirty="0">
            <a:solidFill>
              <a:schemeClr val="tx1"/>
            </a:solidFill>
          </a:endParaRPr>
        </a:p>
      </dgm:t>
    </dgm:pt>
    <dgm:pt modelId="{076D5651-B0F1-4347-BD4D-1FCF45E25FAC}" type="parTrans" cxnId="{22BDEE45-3557-486E-A749-145BA52FF4DB}">
      <dgm:prSet/>
      <dgm:spPr/>
      <dgm:t>
        <a:bodyPr/>
        <a:lstStyle/>
        <a:p>
          <a:endParaRPr lang="es-EC" sz="2000">
            <a:solidFill>
              <a:schemeClr val="tx1"/>
            </a:solidFill>
          </a:endParaRPr>
        </a:p>
      </dgm:t>
    </dgm:pt>
    <dgm:pt modelId="{2E0E70A5-FEDC-4008-B7BB-BA68808F137A}" type="sibTrans" cxnId="{22BDEE45-3557-486E-A749-145BA52FF4DB}">
      <dgm:prSet/>
      <dgm:spPr/>
      <dgm:t>
        <a:bodyPr/>
        <a:lstStyle/>
        <a:p>
          <a:endParaRPr lang="es-EC" sz="2000">
            <a:solidFill>
              <a:schemeClr val="tx1"/>
            </a:solidFill>
          </a:endParaRPr>
        </a:p>
      </dgm:t>
    </dgm:pt>
    <dgm:pt modelId="{D37178BB-7628-4400-856B-C25358BA4E3A}">
      <dgm:prSet phldrT="[Texto]" custT="1"/>
      <dgm:spPr/>
      <dgm:t>
        <a:bodyPr/>
        <a:lstStyle/>
        <a:p>
          <a:r>
            <a:rPr lang="es-EC" sz="2000" dirty="0" smtClean="0">
              <a:solidFill>
                <a:schemeClr val="tx1"/>
              </a:solidFill>
            </a:rPr>
            <a:t>Revolución Industrial</a:t>
          </a:r>
          <a:endParaRPr lang="es-EC" sz="2000" dirty="0">
            <a:solidFill>
              <a:schemeClr val="tx1"/>
            </a:solidFill>
          </a:endParaRPr>
        </a:p>
      </dgm:t>
    </dgm:pt>
    <dgm:pt modelId="{7DC78655-EE51-4493-9733-11467D3F6D8D}" type="parTrans" cxnId="{06F4B085-83E3-4A41-AE1E-F26336FC14C0}">
      <dgm:prSet/>
      <dgm:spPr/>
      <dgm:t>
        <a:bodyPr/>
        <a:lstStyle/>
        <a:p>
          <a:endParaRPr lang="es-EC" sz="2000">
            <a:solidFill>
              <a:schemeClr val="tx1"/>
            </a:solidFill>
          </a:endParaRPr>
        </a:p>
      </dgm:t>
    </dgm:pt>
    <dgm:pt modelId="{A2AAAF69-6F6B-4DA4-B3D6-12A456F197D3}" type="sibTrans" cxnId="{06F4B085-83E3-4A41-AE1E-F26336FC14C0}">
      <dgm:prSet/>
      <dgm:spPr/>
      <dgm:t>
        <a:bodyPr/>
        <a:lstStyle/>
        <a:p>
          <a:endParaRPr lang="es-EC" sz="2000">
            <a:solidFill>
              <a:schemeClr val="tx1"/>
            </a:solidFill>
          </a:endParaRPr>
        </a:p>
      </dgm:t>
    </dgm:pt>
    <dgm:pt modelId="{6617CA7C-AA4D-4BAC-9476-819FCAC07E5B}">
      <dgm:prSet phldrT="[Texto]" custT="1"/>
      <dgm:spPr/>
      <dgm:t>
        <a:bodyPr/>
        <a:lstStyle/>
        <a:p>
          <a:pPr algn="just"/>
          <a:r>
            <a:rPr lang="es-EC" sz="1800" dirty="0" smtClean="0">
              <a:solidFill>
                <a:schemeClr val="tx1"/>
              </a:solidFill>
            </a:rPr>
            <a:t>Agujeros en la capa de ozono</a:t>
          </a:r>
          <a:endParaRPr lang="es-EC" sz="1800" dirty="0">
            <a:solidFill>
              <a:schemeClr val="tx1"/>
            </a:solidFill>
          </a:endParaRPr>
        </a:p>
      </dgm:t>
    </dgm:pt>
    <dgm:pt modelId="{6E09BFA9-FC05-41F1-AB7E-FBC91303EF4E}" type="parTrans" cxnId="{A41C5111-A63D-4BBC-86B7-C42EB6EF61AC}">
      <dgm:prSet/>
      <dgm:spPr/>
      <dgm:t>
        <a:bodyPr/>
        <a:lstStyle/>
        <a:p>
          <a:endParaRPr lang="es-EC" sz="2000">
            <a:solidFill>
              <a:schemeClr val="tx1"/>
            </a:solidFill>
          </a:endParaRPr>
        </a:p>
      </dgm:t>
    </dgm:pt>
    <dgm:pt modelId="{7CC39399-94B0-4FAB-B688-DDB61F88108C}" type="sibTrans" cxnId="{A41C5111-A63D-4BBC-86B7-C42EB6EF61AC}">
      <dgm:prSet/>
      <dgm:spPr/>
      <dgm:t>
        <a:bodyPr/>
        <a:lstStyle/>
        <a:p>
          <a:endParaRPr lang="es-EC" sz="2000">
            <a:solidFill>
              <a:schemeClr val="tx1"/>
            </a:solidFill>
          </a:endParaRPr>
        </a:p>
      </dgm:t>
    </dgm:pt>
    <dgm:pt modelId="{83E17136-474D-4F7D-8823-CCA437F63483}">
      <dgm:prSet phldrT="[Texto]" custT="1"/>
      <dgm:spPr/>
      <dgm:t>
        <a:bodyPr/>
        <a:lstStyle/>
        <a:p>
          <a:pPr algn="just"/>
          <a:r>
            <a:rPr lang="es-EC" sz="1800" dirty="0" smtClean="0">
              <a:solidFill>
                <a:schemeClr val="tx1"/>
              </a:solidFill>
            </a:rPr>
            <a:t>Efecto invernadero</a:t>
          </a:r>
          <a:endParaRPr lang="es-EC" sz="1800" dirty="0">
            <a:solidFill>
              <a:schemeClr val="tx1"/>
            </a:solidFill>
          </a:endParaRPr>
        </a:p>
      </dgm:t>
    </dgm:pt>
    <dgm:pt modelId="{339DABD2-EFCD-4653-826E-1779C0371243}" type="parTrans" cxnId="{2E11EB91-2043-4D3D-8E07-F28E46CCE374}">
      <dgm:prSet/>
      <dgm:spPr/>
      <dgm:t>
        <a:bodyPr/>
        <a:lstStyle/>
        <a:p>
          <a:endParaRPr lang="es-EC" sz="2000">
            <a:solidFill>
              <a:schemeClr val="tx1"/>
            </a:solidFill>
          </a:endParaRPr>
        </a:p>
      </dgm:t>
    </dgm:pt>
    <dgm:pt modelId="{AECEA0AF-3E5B-4AEE-BADF-C003CB5BCA07}" type="sibTrans" cxnId="{2E11EB91-2043-4D3D-8E07-F28E46CCE374}">
      <dgm:prSet/>
      <dgm:spPr/>
      <dgm:t>
        <a:bodyPr/>
        <a:lstStyle/>
        <a:p>
          <a:endParaRPr lang="es-EC" sz="2000">
            <a:solidFill>
              <a:schemeClr val="tx1"/>
            </a:solidFill>
          </a:endParaRPr>
        </a:p>
      </dgm:t>
    </dgm:pt>
    <dgm:pt modelId="{FF98AEE8-475B-4335-80D3-BCE50F15D6ED}">
      <dgm:prSet phldrT="[Texto]" custT="1"/>
      <dgm:spPr/>
      <dgm:t>
        <a:bodyPr/>
        <a:lstStyle/>
        <a:p>
          <a:pPr algn="just"/>
          <a:r>
            <a:rPr lang="es-EC" sz="1600" dirty="0" err="1" smtClean="0">
              <a:solidFill>
                <a:schemeClr val="tx1"/>
              </a:solidFill>
            </a:rPr>
            <a:t>CO</a:t>
          </a:r>
          <a:r>
            <a:rPr lang="es-EC" sz="1600" baseline="-25000" dirty="0" err="1" smtClean="0">
              <a:solidFill>
                <a:schemeClr val="tx1"/>
              </a:solidFill>
            </a:rPr>
            <a:t>2</a:t>
          </a:r>
          <a:r>
            <a:rPr lang="es-EC" sz="1600" baseline="-25000" dirty="0" smtClean="0">
              <a:solidFill>
                <a:schemeClr val="tx1"/>
              </a:solidFill>
            </a:rPr>
            <a:t>: </a:t>
          </a:r>
          <a:r>
            <a:rPr lang="es-EC" sz="1600" dirty="0" smtClean="0">
              <a:solidFill>
                <a:schemeClr val="tx1"/>
              </a:solidFill>
            </a:rPr>
            <a:t>1750 de 280 ppm a 430 ppm en la actualidad:</a:t>
          </a:r>
          <a:endParaRPr lang="es-EC" sz="1600" dirty="0">
            <a:solidFill>
              <a:schemeClr val="tx1"/>
            </a:solidFill>
          </a:endParaRPr>
        </a:p>
      </dgm:t>
    </dgm:pt>
    <dgm:pt modelId="{6CD1DE6B-9FAA-44E4-AC23-BD4A4DD0B3AF}" type="parTrans" cxnId="{A03A2658-93AE-4679-8588-6345CEFF254A}">
      <dgm:prSet/>
      <dgm:spPr/>
      <dgm:t>
        <a:bodyPr/>
        <a:lstStyle/>
        <a:p>
          <a:endParaRPr lang="es-EC" sz="2000">
            <a:solidFill>
              <a:schemeClr val="tx1"/>
            </a:solidFill>
          </a:endParaRPr>
        </a:p>
      </dgm:t>
    </dgm:pt>
    <dgm:pt modelId="{B8BDB447-F187-4FB7-ABE7-40BC23B500B6}" type="sibTrans" cxnId="{A03A2658-93AE-4679-8588-6345CEFF254A}">
      <dgm:prSet/>
      <dgm:spPr/>
      <dgm:t>
        <a:bodyPr/>
        <a:lstStyle/>
        <a:p>
          <a:endParaRPr lang="es-EC" sz="2000">
            <a:solidFill>
              <a:schemeClr val="tx1"/>
            </a:solidFill>
          </a:endParaRPr>
        </a:p>
      </dgm:t>
    </dgm:pt>
    <dgm:pt modelId="{0E331EC5-8762-443C-BA8F-0613B4631B14}">
      <dgm:prSet phldrT="[Texto]" custT="1"/>
      <dgm:spPr/>
      <dgm:t>
        <a:bodyPr/>
        <a:lstStyle/>
        <a:p>
          <a:pPr algn="just"/>
          <a:r>
            <a:rPr lang="es-EC" sz="1600" dirty="0" smtClean="0">
              <a:solidFill>
                <a:schemeClr val="tx1"/>
              </a:solidFill>
            </a:rPr>
            <a:t>Aumento en la temperatura media de la tierra, pasando de 13.7 °C a 14.4 °C:</a:t>
          </a:r>
          <a:endParaRPr lang="es-EC" sz="1600" dirty="0">
            <a:solidFill>
              <a:schemeClr val="tx1"/>
            </a:solidFill>
          </a:endParaRPr>
        </a:p>
      </dgm:t>
    </dgm:pt>
    <dgm:pt modelId="{EF53C818-9621-4E21-84AE-49629DDA0B35}" type="parTrans" cxnId="{F5DCB6F9-6636-4EE5-8E5C-4C58DDBCC4AB}">
      <dgm:prSet/>
      <dgm:spPr/>
      <dgm:t>
        <a:bodyPr/>
        <a:lstStyle/>
        <a:p>
          <a:endParaRPr lang="es-EC" sz="2000">
            <a:solidFill>
              <a:schemeClr val="tx1"/>
            </a:solidFill>
          </a:endParaRPr>
        </a:p>
      </dgm:t>
    </dgm:pt>
    <dgm:pt modelId="{B2BB018A-D687-485B-84AC-0F8EBAC7B59E}" type="sibTrans" cxnId="{F5DCB6F9-6636-4EE5-8E5C-4C58DDBCC4AB}">
      <dgm:prSet/>
      <dgm:spPr/>
      <dgm:t>
        <a:bodyPr/>
        <a:lstStyle/>
        <a:p>
          <a:endParaRPr lang="es-EC" sz="2000">
            <a:solidFill>
              <a:schemeClr val="tx1"/>
            </a:solidFill>
          </a:endParaRPr>
        </a:p>
      </dgm:t>
    </dgm:pt>
    <dgm:pt modelId="{2D54010C-A8BA-4E50-96CE-58B20FB0882E}">
      <dgm:prSet phldrT="[Texto]" custT="1"/>
      <dgm:spPr/>
      <dgm:t>
        <a:bodyPr/>
        <a:lstStyle/>
        <a:p>
          <a:pPr algn="just"/>
          <a:r>
            <a:rPr lang="es-EC" sz="1600" dirty="0" smtClean="0">
              <a:solidFill>
                <a:schemeClr val="tx1"/>
              </a:solidFill>
            </a:rPr>
            <a:t>Podrían aumentar durante el presente siglo entre 1.1 y 6.4 °C y un aumento en el nivel del mar entre 18 y 59 cm lo cual ocasionaría catástrofes como sequías, diluvios, ciclones, mareas altas. </a:t>
          </a:r>
          <a:endParaRPr lang="es-EC" sz="1600" dirty="0">
            <a:solidFill>
              <a:schemeClr val="tx1"/>
            </a:solidFill>
          </a:endParaRPr>
        </a:p>
      </dgm:t>
    </dgm:pt>
    <dgm:pt modelId="{321E0DA6-6E0B-47A6-A899-1836C788EF63}" type="parTrans" cxnId="{431E58C5-0A2F-4612-8C41-22CF2C29E95F}">
      <dgm:prSet/>
      <dgm:spPr/>
      <dgm:t>
        <a:bodyPr/>
        <a:lstStyle/>
        <a:p>
          <a:endParaRPr lang="es-EC" sz="2000">
            <a:solidFill>
              <a:schemeClr val="tx1"/>
            </a:solidFill>
          </a:endParaRPr>
        </a:p>
      </dgm:t>
    </dgm:pt>
    <dgm:pt modelId="{95F4AE93-1663-4868-BA45-72A89FB1A147}" type="sibTrans" cxnId="{431E58C5-0A2F-4612-8C41-22CF2C29E95F}">
      <dgm:prSet/>
      <dgm:spPr/>
      <dgm:t>
        <a:bodyPr/>
        <a:lstStyle/>
        <a:p>
          <a:endParaRPr lang="es-EC" sz="2000">
            <a:solidFill>
              <a:schemeClr val="tx1"/>
            </a:solidFill>
          </a:endParaRPr>
        </a:p>
      </dgm:t>
    </dgm:pt>
    <dgm:pt modelId="{940F8D8E-4B90-47DF-9F47-68DB1FC0A9FB}" type="pres">
      <dgm:prSet presAssocID="{6A0C8C39-B0D7-4A78-B0F8-CA23D41AE767}" presName="Name0" presStyleCnt="0">
        <dgm:presLayoutVars>
          <dgm:dir/>
          <dgm:animLvl val="lvl"/>
          <dgm:resizeHandles val="exact"/>
        </dgm:presLayoutVars>
      </dgm:prSet>
      <dgm:spPr/>
      <dgm:t>
        <a:bodyPr/>
        <a:lstStyle/>
        <a:p>
          <a:endParaRPr lang="es-EC"/>
        </a:p>
      </dgm:t>
    </dgm:pt>
    <dgm:pt modelId="{DBAFFB81-81D0-491D-93B0-50600647CF91}" type="pres">
      <dgm:prSet presAssocID="{6F6FFB8E-3DF2-401A-9E96-473F151D6608}" presName="linNode" presStyleCnt="0"/>
      <dgm:spPr/>
    </dgm:pt>
    <dgm:pt modelId="{5C2598D4-AB32-48C7-89CC-94FB1D1E234E}" type="pres">
      <dgm:prSet presAssocID="{6F6FFB8E-3DF2-401A-9E96-473F151D6608}" presName="parentText" presStyleLbl="node1" presStyleIdx="0" presStyleCnt="2" custScaleX="71340" custScaleY="47129">
        <dgm:presLayoutVars>
          <dgm:chMax val="1"/>
          <dgm:bulletEnabled val="1"/>
        </dgm:presLayoutVars>
      </dgm:prSet>
      <dgm:spPr/>
      <dgm:t>
        <a:bodyPr/>
        <a:lstStyle/>
        <a:p>
          <a:endParaRPr lang="es-EC"/>
        </a:p>
      </dgm:t>
    </dgm:pt>
    <dgm:pt modelId="{4015163A-3071-4617-ADB5-0F1ED31C7A24}" type="pres">
      <dgm:prSet presAssocID="{6F6FFB8E-3DF2-401A-9E96-473F151D6608}" presName="descendantText" presStyleLbl="alignAccFollowNode1" presStyleIdx="0" presStyleCnt="2">
        <dgm:presLayoutVars>
          <dgm:bulletEnabled val="1"/>
        </dgm:presLayoutVars>
      </dgm:prSet>
      <dgm:spPr/>
      <dgm:t>
        <a:bodyPr/>
        <a:lstStyle/>
        <a:p>
          <a:endParaRPr lang="es-EC"/>
        </a:p>
      </dgm:t>
    </dgm:pt>
    <dgm:pt modelId="{F58A896D-E008-440F-B951-399C238FEC17}" type="pres">
      <dgm:prSet presAssocID="{1F655030-9E29-4BE6-8E57-031B0A481E75}" presName="sp" presStyleCnt="0"/>
      <dgm:spPr/>
    </dgm:pt>
    <dgm:pt modelId="{2DF4A4CB-8D3B-4F4D-81DE-059722FB6117}" type="pres">
      <dgm:prSet presAssocID="{D37178BB-7628-4400-856B-C25358BA4E3A}" presName="linNode" presStyleCnt="0"/>
      <dgm:spPr/>
    </dgm:pt>
    <dgm:pt modelId="{35A0E645-5568-4E03-89B9-35C5671454AF}" type="pres">
      <dgm:prSet presAssocID="{D37178BB-7628-4400-856B-C25358BA4E3A}" presName="parentText" presStyleLbl="node1" presStyleIdx="1" presStyleCnt="2" custScaleX="71340" custScaleY="43710">
        <dgm:presLayoutVars>
          <dgm:chMax val="1"/>
          <dgm:bulletEnabled val="1"/>
        </dgm:presLayoutVars>
      </dgm:prSet>
      <dgm:spPr/>
      <dgm:t>
        <a:bodyPr/>
        <a:lstStyle/>
        <a:p>
          <a:endParaRPr lang="es-EC"/>
        </a:p>
      </dgm:t>
    </dgm:pt>
    <dgm:pt modelId="{8D457D75-DBD2-44DC-BC04-A8C80F149136}" type="pres">
      <dgm:prSet presAssocID="{D37178BB-7628-4400-856B-C25358BA4E3A}" presName="descendantText" presStyleLbl="alignAccFollowNode1" presStyleIdx="1" presStyleCnt="2">
        <dgm:presLayoutVars>
          <dgm:bulletEnabled val="1"/>
        </dgm:presLayoutVars>
      </dgm:prSet>
      <dgm:spPr/>
      <dgm:t>
        <a:bodyPr/>
        <a:lstStyle/>
        <a:p>
          <a:endParaRPr lang="es-EC"/>
        </a:p>
      </dgm:t>
    </dgm:pt>
  </dgm:ptLst>
  <dgm:cxnLst>
    <dgm:cxn modelId="{0F707FE4-5306-4044-B499-49577E7CBB20}" type="presOf" srcId="{83E17136-474D-4F7D-8823-CCA437F63483}" destId="{4015163A-3071-4617-ADB5-0F1ED31C7A24}" srcOrd="0" destOrd="3" presId="urn:microsoft.com/office/officeart/2005/8/layout/vList5"/>
    <dgm:cxn modelId="{BFBDD7D8-9CC2-468D-95A6-5E273A055F56}" type="presOf" srcId="{B1441833-0FE2-4832-BE5E-EC4EC21CE465}" destId="{4015163A-3071-4617-ADB5-0F1ED31C7A24}" srcOrd="0" destOrd="1" presId="urn:microsoft.com/office/officeart/2005/8/layout/vList5"/>
    <dgm:cxn modelId="{7CD51ECC-BC7B-484D-86B5-FB3705BBE6B8}" type="presOf" srcId="{6A0C8C39-B0D7-4A78-B0F8-CA23D41AE767}" destId="{940F8D8E-4B90-47DF-9F47-68DB1FC0A9FB}" srcOrd="0" destOrd="0" presId="urn:microsoft.com/office/officeart/2005/8/layout/vList5"/>
    <dgm:cxn modelId="{A9468103-5F4B-4EB7-ABF6-DD8936B3968E}" type="presOf" srcId="{2D54010C-A8BA-4E50-96CE-58B20FB0882E}" destId="{8D457D75-DBD2-44DC-BC04-A8C80F149136}" srcOrd="0" destOrd="2" presId="urn:microsoft.com/office/officeart/2005/8/layout/vList5"/>
    <dgm:cxn modelId="{F5DCB6F9-6636-4EE5-8E5C-4C58DDBCC4AB}" srcId="{D37178BB-7628-4400-856B-C25358BA4E3A}" destId="{0E331EC5-8762-443C-BA8F-0613B4631B14}" srcOrd="1" destOrd="0" parTransId="{EF53C818-9621-4E21-84AE-49629DDA0B35}" sibTransId="{B2BB018A-D687-485B-84AC-0F8EBAC7B59E}"/>
    <dgm:cxn modelId="{81D2C986-643C-4778-87AA-F0A04A95923D}" type="presOf" srcId="{585F3FCF-7CE6-4DC0-A530-E31654ADA944}" destId="{4015163A-3071-4617-ADB5-0F1ED31C7A24}" srcOrd="0" destOrd="0" presId="urn:microsoft.com/office/officeart/2005/8/layout/vList5"/>
    <dgm:cxn modelId="{1A1C513C-6C1E-45D5-B25F-8274D8CF143D}" type="presOf" srcId="{D37178BB-7628-4400-856B-C25358BA4E3A}" destId="{35A0E645-5568-4E03-89B9-35C5671454AF}" srcOrd="0" destOrd="0" presId="urn:microsoft.com/office/officeart/2005/8/layout/vList5"/>
    <dgm:cxn modelId="{740F0A03-1876-4B97-A9E0-6751652100A4}" type="presOf" srcId="{0E331EC5-8762-443C-BA8F-0613B4631B14}" destId="{8D457D75-DBD2-44DC-BC04-A8C80F149136}" srcOrd="0" destOrd="1" presId="urn:microsoft.com/office/officeart/2005/8/layout/vList5"/>
    <dgm:cxn modelId="{2EBF78FA-5699-4CB6-8EE4-8DF791609BAF}" srcId="{6F6FFB8E-3DF2-401A-9E96-473F151D6608}" destId="{585F3FCF-7CE6-4DC0-A530-E31654ADA944}" srcOrd="0" destOrd="0" parTransId="{878ADB54-B95B-4B5A-A24E-85A293A439BD}" sibTransId="{F9D6DD5D-B4E5-4A1E-AE59-D88E19ACB4A7}"/>
    <dgm:cxn modelId="{2E11EB91-2043-4D3D-8E07-F28E46CCE374}" srcId="{6F6FFB8E-3DF2-401A-9E96-473F151D6608}" destId="{83E17136-474D-4F7D-8823-CCA437F63483}" srcOrd="3" destOrd="0" parTransId="{339DABD2-EFCD-4653-826E-1779C0371243}" sibTransId="{AECEA0AF-3E5B-4AEE-BADF-C003CB5BCA07}"/>
    <dgm:cxn modelId="{06F4B085-83E3-4A41-AE1E-F26336FC14C0}" srcId="{6A0C8C39-B0D7-4A78-B0F8-CA23D41AE767}" destId="{D37178BB-7628-4400-856B-C25358BA4E3A}" srcOrd="1" destOrd="0" parTransId="{7DC78655-EE51-4493-9733-11467D3F6D8D}" sibTransId="{A2AAAF69-6F6B-4DA4-B3D6-12A456F197D3}"/>
    <dgm:cxn modelId="{AE36A5C7-B4FE-4215-941E-E6B17CC225B6}" srcId="{6A0C8C39-B0D7-4A78-B0F8-CA23D41AE767}" destId="{6F6FFB8E-3DF2-401A-9E96-473F151D6608}" srcOrd="0" destOrd="0" parTransId="{47FAEA98-147B-4C2A-AE9B-4F7A4DE4AD9C}" sibTransId="{1F655030-9E29-4BE6-8E57-031B0A481E75}"/>
    <dgm:cxn modelId="{2D82F30B-6DC5-4EE6-A45B-CCE56782D44F}" type="presOf" srcId="{6F6FFB8E-3DF2-401A-9E96-473F151D6608}" destId="{5C2598D4-AB32-48C7-89CC-94FB1D1E234E}" srcOrd="0" destOrd="0" presId="urn:microsoft.com/office/officeart/2005/8/layout/vList5"/>
    <dgm:cxn modelId="{A41C5111-A63D-4BBC-86B7-C42EB6EF61AC}" srcId="{6F6FFB8E-3DF2-401A-9E96-473F151D6608}" destId="{6617CA7C-AA4D-4BAC-9476-819FCAC07E5B}" srcOrd="2" destOrd="0" parTransId="{6E09BFA9-FC05-41F1-AB7E-FBC91303EF4E}" sibTransId="{7CC39399-94B0-4FAB-B688-DDB61F88108C}"/>
    <dgm:cxn modelId="{22BDEE45-3557-486E-A749-145BA52FF4DB}" srcId="{6F6FFB8E-3DF2-401A-9E96-473F151D6608}" destId="{B1441833-0FE2-4832-BE5E-EC4EC21CE465}" srcOrd="1" destOrd="0" parTransId="{076D5651-B0F1-4347-BD4D-1FCF45E25FAC}" sibTransId="{2E0E70A5-FEDC-4008-B7BB-BA68808F137A}"/>
    <dgm:cxn modelId="{431E58C5-0A2F-4612-8C41-22CF2C29E95F}" srcId="{D37178BB-7628-4400-856B-C25358BA4E3A}" destId="{2D54010C-A8BA-4E50-96CE-58B20FB0882E}" srcOrd="2" destOrd="0" parTransId="{321E0DA6-6E0B-47A6-A899-1836C788EF63}" sibTransId="{95F4AE93-1663-4868-BA45-72A89FB1A147}"/>
    <dgm:cxn modelId="{A03A2658-93AE-4679-8588-6345CEFF254A}" srcId="{D37178BB-7628-4400-856B-C25358BA4E3A}" destId="{FF98AEE8-475B-4335-80D3-BCE50F15D6ED}" srcOrd="0" destOrd="0" parTransId="{6CD1DE6B-9FAA-44E4-AC23-BD4A4DD0B3AF}" sibTransId="{B8BDB447-F187-4FB7-ABE7-40BC23B500B6}"/>
    <dgm:cxn modelId="{D1FC3DB5-C02B-4A9E-9E6F-C98302607216}" type="presOf" srcId="{6617CA7C-AA4D-4BAC-9476-819FCAC07E5B}" destId="{4015163A-3071-4617-ADB5-0F1ED31C7A24}" srcOrd="0" destOrd="2" presId="urn:microsoft.com/office/officeart/2005/8/layout/vList5"/>
    <dgm:cxn modelId="{4F8EF902-C1D9-4504-84A9-002F5118FA07}" type="presOf" srcId="{FF98AEE8-475B-4335-80D3-BCE50F15D6ED}" destId="{8D457D75-DBD2-44DC-BC04-A8C80F149136}" srcOrd="0" destOrd="0" presId="urn:microsoft.com/office/officeart/2005/8/layout/vList5"/>
    <dgm:cxn modelId="{BA839863-7934-4758-AE9D-18BF2C6CC929}" type="presParOf" srcId="{940F8D8E-4B90-47DF-9F47-68DB1FC0A9FB}" destId="{DBAFFB81-81D0-491D-93B0-50600647CF91}" srcOrd="0" destOrd="0" presId="urn:microsoft.com/office/officeart/2005/8/layout/vList5"/>
    <dgm:cxn modelId="{60EE15D1-3BBF-47B4-845F-C09F6C3901FE}" type="presParOf" srcId="{DBAFFB81-81D0-491D-93B0-50600647CF91}" destId="{5C2598D4-AB32-48C7-89CC-94FB1D1E234E}" srcOrd="0" destOrd="0" presId="urn:microsoft.com/office/officeart/2005/8/layout/vList5"/>
    <dgm:cxn modelId="{1526A0D1-D87D-4D93-BE78-55C0D1C3877B}" type="presParOf" srcId="{DBAFFB81-81D0-491D-93B0-50600647CF91}" destId="{4015163A-3071-4617-ADB5-0F1ED31C7A24}" srcOrd="1" destOrd="0" presId="urn:microsoft.com/office/officeart/2005/8/layout/vList5"/>
    <dgm:cxn modelId="{143CD1AD-82EC-4F6C-8559-D323F4F46919}" type="presParOf" srcId="{940F8D8E-4B90-47DF-9F47-68DB1FC0A9FB}" destId="{F58A896D-E008-440F-B951-399C238FEC17}" srcOrd="1" destOrd="0" presId="urn:microsoft.com/office/officeart/2005/8/layout/vList5"/>
    <dgm:cxn modelId="{D2DA5F3A-0123-4EDB-B321-64ADD7345453}" type="presParOf" srcId="{940F8D8E-4B90-47DF-9F47-68DB1FC0A9FB}" destId="{2DF4A4CB-8D3B-4F4D-81DE-059722FB6117}" srcOrd="2" destOrd="0" presId="urn:microsoft.com/office/officeart/2005/8/layout/vList5"/>
    <dgm:cxn modelId="{82D81EBF-A7C1-4DA7-A331-017257684738}" type="presParOf" srcId="{2DF4A4CB-8D3B-4F4D-81DE-059722FB6117}" destId="{35A0E645-5568-4E03-89B9-35C5671454AF}" srcOrd="0" destOrd="0" presId="urn:microsoft.com/office/officeart/2005/8/layout/vList5"/>
    <dgm:cxn modelId="{76D2B3D3-48B9-44EC-AB53-38E27D84ADD5}" type="presParOf" srcId="{2DF4A4CB-8D3B-4F4D-81DE-059722FB6117}" destId="{8D457D75-DBD2-44DC-BC04-A8C80F14913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0C8C39-B0D7-4A78-B0F8-CA23D41AE7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6F6FFB8E-3DF2-401A-9E96-473F151D6608}">
      <dgm:prSet phldrT="[Texto]"/>
      <dgm:spPr/>
      <dgm:t>
        <a:bodyPr/>
        <a:lstStyle/>
        <a:p>
          <a:r>
            <a:rPr lang="es-EC" dirty="0" smtClean="0">
              <a:solidFill>
                <a:schemeClr val="tx1"/>
              </a:solidFill>
            </a:rPr>
            <a:t>Desde los años 80</a:t>
          </a:r>
          <a:endParaRPr lang="es-EC" dirty="0">
            <a:solidFill>
              <a:schemeClr val="tx1"/>
            </a:solidFill>
          </a:endParaRPr>
        </a:p>
      </dgm:t>
    </dgm:pt>
    <dgm:pt modelId="{47FAEA98-147B-4C2A-AE9B-4F7A4DE4AD9C}" type="parTrans" cxnId="{AE36A5C7-B4FE-4215-941E-E6B17CC225B6}">
      <dgm:prSet/>
      <dgm:spPr/>
      <dgm:t>
        <a:bodyPr/>
        <a:lstStyle/>
        <a:p>
          <a:endParaRPr lang="es-EC">
            <a:solidFill>
              <a:schemeClr val="tx1"/>
            </a:solidFill>
          </a:endParaRPr>
        </a:p>
      </dgm:t>
    </dgm:pt>
    <dgm:pt modelId="{1F655030-9E29-4BE6-8E57-031B0A481E75}" type="sibTrans" cxnId="{AE36A5C7-B4FE-4215-941E-E6B17CC225B6}">
      <dgm:prSet/>
      <dgm:spPr/>
      <dgm:t>
        <a:bodyPr/>
        <a:lstStyle/>
        <a:p>
          <a:endParaRPr lang="es-EC">
            <a:solidFill>
              <a:schemeClr val="tx1"/>
            </a:solidFill>
          </a:endParaRPr>
        </a:p>
      </dgm:t>
    </dgm:pt>
    <dgm:pt modelId="{585F3FCF-7CE6-4DC0-A530-E31654ADA944}">
      <dgm:prSet phldrT="[Texto]"/>
      <dgm:spPr/>
      <dgm:t>
        <a:bodyPr/>
        <a:lstStyle/>
        <a:p>
          <a:pPr algn="just"/>
          <a:r>
            <a:rPr lang="es-EC" dirty="0" smtClean="0">
              <a:solidFill>
                <a:schemeClr val="tx1"/>
              </a:solidFill>
            </a:rPr>
            <a:t>Tendencia a la investigación, desarrollo en innovación.</a:t>
          </a:r>
          <a:endParaRPr lang="es-EC" dirty="0">
            <a:solidFill>
              <a:schemeClr val="tx1"/>
            </a:solidFill>
          </a:endParaRPr>
        </a:p>
      </dgm:t>
    </dgm:pt>
    <dgm:pt modelId="{878ADB54-B95B-4B5A-A24E-85A293A439BD}" type="parTrans" cxnId="{2EBF78FA-5699-4CB6-8EE4-8DF791609BAF}">
      <dgm:prSet/>
      <dgm:spPr/>
      <dgm:t>
        <a:bodyPr/>
        <a:lstStyle/>
        <a:p>
          <a:endParaRPr lang="es-EC">
            <a:solidFill>
              <a:schemeClr val="tx1"/>
            </a:solidFill>
          </a:endParaRPr>
        </a:p>
      </dgm:t>
    </dgm:pt>
    <dgm:pt modelId="{F9D6DD5D-B4E5-4A1E-AE59-D88E19ACB4A7}" type="sibTrans" cxnId="{2EBF78FA-5699-4CB6-8EE4-8DF791609BAF}">
      <dgm:prSet/>
      <dgm:spPr/>
      <dgm:t>
        <a:bodyPr/>
        <a:lstStyle/>
        <a:p>
          <a:endParaRPr lang="es-EC">
            <a:solidFill>
              <a:schemeClr val="tx1"/>
            </a:solidFill>
          </a:endParaRPr>
        </a:p>
      </dgm:t>
    </dgm:pt>
    <dgm:pt modelId="{B1441833-0FE2-4832-BE5E-EC4EC21CE465}">
      <dgm:prSet phldrT="[Texto]"/>
      <dgm:spPr/>
      <dgm:t>
        <a:bodyPr/>
        <a:lstStyle/>
        <a:p>
          <a:pPr algn="just"/>
          <a:r>
            <a:rPr lang="es-EC" dirty="0" smtClean="0">
              <a:solidFill>
                <a:schemeClr val="tx1"/>
              </a:solidFill>
            </a:rPr>
            <a:t>Contribuyan a la mitigación frente al cambio climático.</a:t>
          </a:r>
          <a:endParaRPr lang="es-EC" dirty="0">
            <a:solidFill>
              <a:schemeClr val="tx1"/>
            </a:solidFill>
          </a:endParaRPr>
        </a:p>
      </dgm:t>
    </dgm:pt>
    <dgm:pt modelId="{076D5651-B0F1-4347-BD4D-1FCF45E25FAC}" type="parTrans" cxnId="{22BDEE45-3557-486E-A749-145BA52FF4DB}">
      <dgm:prSet/>
      <dgm:spPr/>
      <dgm:t>
        <a:bodyPr/>
        <a:lstStyle/>
        <a:p>
          <a:endParaRPr lang="es-EC">
            <a:solidFill>
              <a:schemeClr val="tx1"/>
            </a:solidFill>
          </a:endParaRPr>
        </a:p>
      </dgm:t>
    </dgm:pt>
    <dgm:pt modelId="{2E0E70A5-FEDC-4008-B7BB-BA68808F137A}" type="sibTrans" cxnId="{22BDEE45-3557-486E-A749-145BA52FF4DB}">
      <dgm:prSet/>
      <dgm:spPr/>
      <dgm:t>
        <a:bodyPr/>
        <a:lstStyle/>
        <a:p>
          <a:endParaRPr lang="es-EC">
            <a:solidFill>
              <a:schemeClr val="tx1"/>
            </a:solidFill>
          </a:endParaRPr>
        </a:p>
      </dgm:t>
    </dgm:pt>
    <dgm:pt modelId="{D37178BB-7628-4400-856B-C25358BA4E3A}">
      <dgm:prSet phldrT="[Texto]"/>
      <dgm:spPr/>
      <dgm:t>
        <a:bodyPr/>
        <a:lstStyle/>
        <a:p>
          <a:r>
            <a:rPr lang="es-EC" dirty="0" smtClean="0">
              <a:solidFill>
                <a:schemeClr val="tx1"/>
              </a:solidFill>
            </a:rPr>
            <a:t>Sector del Transporte</a:t>
          </a:r>
          <a:endParaRPr lang="es-EC" dirty="0">
            <a:solidFill>
              <a:schemeClr val="tx1"/>
            </a:solidFill>
          </a:endParaRPr>
        </a:p>
      </dgm:t>
    </dgm:pt>
    <dgm:pt modelId="{7DC78655-EE51-4493-9733-11467D3F6D8D}" type="parTrans" cxnId="{06F4B085-83E3-4A41-AE1E-F26336FC14C0}">
      <dgm:prSet/>
      <dgm:spPr/>
      <dgm:t>
        <a:bodyPr/>
        <a:lstStyle/>
        <a:p>
          <a:endParaRPr lang="es-EC">
            <a:solidFill>
              <a:schemeClr val="tx1"/>
            </a:solidFill>
          </a:endParaRPr>
        </a:p>
      </dgm:t>
    </dgm:pt>
    <dgm:pt modelId="{A2AAAF69-6F6B-4DA4-B3D6-12A456F197D3}" type="sibTrans" cxnId="{06F4B085-83E3-4A41-AE1E-F26336FC14C0}">
      <dgm:prSet/>
      <dgm:spPr/>
      <dgm:t>
        <a:bodyPr/>
        <a:lstStyle/>
        <a:p>
          <a:endParaRPr lang="es-EC">
            <a:solidFill>
              <a:schemeClr val="tx1"/>
            </a:solidFill>
          </a:endParaRPr>
        </a:p>
      </dgm:t>
    </dgm:pt>
    <dgm:pt modelId="{0E331EC5-8762-443C-BA8F-0613B4631B14}">
      <dgm:prSet phldrT="[Texto]"/>
      <dgm:spPr/>
      <dgm:t>
        <a:bodyPr/>
        <a:lstStyle/>
        <a:p>
          <a:pPr algn="just"/>
          <a:r>
            <a:rPr lang="es-EC" dirty="0" smtClean="0">
              <a:solidFill>
                <a:schemeClr val="tx1"/>
              </a:solidFill>
            </a:rPr>
            <a:t>Se busca alternativas tanto en el ámbito del medio de transporte como en su infraestructura.</a:t>
          </a:r>
          <a:endParaRPr lang="es-EC" dirty="0">
            <a:solidFill>
              <a:schemeClr val="tx1"/>
            </a:solidFill>
          </a:endParaRPr>
        </a:p>
      </dgm:t>
    </dgm:pt>
    <dgm:pt modelId="{EF53C818-9621-4E21-84AE-49629DDA0B35}" type="parTrans" cxnId="{F5DCB6F9-6636-4EE5-8E5C-4C58DDBCC4AB}">
      <dgm:prSet/>
      <dgm:spPr/>
      <dgm:t>
        <a:bodyPr/>
        <a:lstStyle/>
        <a:p>
          <a:endParaRPr lang="es-EC">
            <a:solidFill>
              <a:schemeClr val="tx1"/>
            </a:solidFill>
          </a:endParaRPr>
        </a:p>
      </dgm:t>
    </dgm:pt>
    <dgm:pt modelId="{B2BB018A-D687-485B-84AC-0F8EBAC7B59E}" type="sibTrans" cxnId="{F5DCB6F9-6636-4EE5-8E5C-4C58DDBCC4AB}">
      <dgm:prSet/>
      <dgm:spPr/>
      <dgm:t>
        <a:bodyPr/>
        <a:lstStyle/>
        <a:p>
          <a:endParaRPr lang="es-EC">
            <a:solidFill>
              <a:schemeClr val="tx1"/>
            </a:solidFill>
          </a:endParaRPr>
        </a:p>
      </dgm:t>
    </dgm:pt>
    <dgm:pt modelId="{A4A6ADAF-5D5E-4E50-9C28-E90F14C7DCC1}">
      <dgm:prSet phldrT="[Texto]"/>
      <dgm:spPr/>
      <dgm:t>
        <a:bodyPr/>
        <a:lstStyle/>
        <a:p>
          <a:pPr algn="just"/>
          <a:r>
            <a:rPr lang="es-EC" dirty="0" smtClean="0">
              <a:solidFill>
                <a:schemeClr val="tx1"/>
              </a:solidFill>
            </a:rPr>
            <a:t>Producto, procesos o servicios para generar sostenibilidad ambiental.</a:t>
          </a:r>
          <a:endParaRPr lang="es-EC" dirty="0">
            <a:solidFill>
              <a:schemeClr val="tx1"/>
            </a:solidFill>
          </a:endParaRPr>
        </a:p>
      </dgm:t>
    </dgm:pt>
    <dgm:pt modelId="{ACC44631-1AC0-4EBC-A3CF-51C01CE2B67D}" type="parTrans" cxnId="{996825B4-09D8-4EFB-84C4-A4C7B4F44B11}">
      <dgm:prSet/>
      <dgm:spPr/>
      <dgm:t>
        <a:bodyPr/>
        <a:lstStyle/>
        <a:p>
          <a:endParaRPr lang="es-EC"/>
        </a:p>
      </dgm:t>
    </dgm:pt>
    <dgm:pt modelId="{15316C1E-D82A-4527-BE53-BF6CD27D2F30}" type="sibTrans" cxnId="{996825B4-09D8-4EFB-84C4-A4C7B4F44B11}">
      <dgm:prSet/>
      <dgm:spPr/>
      <dgm:t>
        <a:bodyPr/>
        <a:lstStyle/>
        <a:p>
          <a:endParaRPr lang="es-EC"/>
        </a:p>
      </dgm:t>
    </dgm:pt>
    <dgm:pt modelId="{53D7CB7C-E72A-4F2F-8188-E60EB3C5B557}">
      <dgm:prSet phldrT="[Texto]"/>
      <dgm:spPr/>
      <dgm:t>
        <a:bodyPr/>
        <a:lstStyle/>
        <a:p>
          <a:pPr algn="just"/>
          <a:r>
            <a:rPr lang="es-EC" dirty="0" smtClean="0">
              <a:solidFill>
                <a:schemeClr val="tx1"/>
              </a:solidFill>
            </a:rPr>
            <a:t>Uno de los sectores más contaminantes.</a:t>
          </a:r>
          <a:endParaRPr lang="es-EC" dirty="0">
            <a:solidFill>
              <a:schemeClr val="tx1"/>
            </a:solidFill>
          </a:endParaRPr>
        </a:p>
      </dgm:t>
    </dgm:pt>
    <dgm:pt modelId="{B879C30C-799A-4F82-AD4B-FDF7DCE98A1A}" type="parTrans" cxnId="{BEFEA717-26CF-4677-8B1A-8C102CC73D2E}">
      <dgm:prSet/>
      <dgm:spPr/>
      <dgm:t>
        <a:bodyPr/>
        <a:lstStyle/>
        <a:p>
          <a:endParaRPr lang="es-EC"/>
        </a:p>
      </dgm:t>
    </dgm:pt>
    <dgm:pt modelId="{66B19F56-027E-4590-B680-4B7F14E42C19}" type="sibTrans" cxnId="{BEFEA717-26CF-4677-8B1A-8C102CC73D2E}">
      <dgm:prSet/>
      <dgm:spPr/>
      <dgm:t>
        <a:bodyPr/>
        <a:lstStyle/>
        <a:p>
          <a:endParaRPr lang="es-EC"/>
        </a:p>
      </dgm:t>
    </dgm:pt>
    <dgm:pt modelId="{FE5D77F9-C4E3-4C3E-A6C8-8BF7B57725CF}">
      <dgm:prSet phldrT="[Texto]"/>
      <dgm:spPr/>
      <dgm:t>
        <a:bodyPr/>
        <a:lstStyle/>
        <a:p>
          <a:r>
            <a:rPr lang="es-EC" dirty="0" smtClean="0">
              <a:solidFill>
                <a:schemeClr val="tx1"/>
              </a:solidFill>
            </a:rPr>
            <a:t>En Ecuador</a:t>
          </a:r>
          <a:endParaRPr lang="es-EC" dirty="0">
            <a:solidFill>
              <a:schemeClr val="tx1"/>
            </a:solidFill>
          </a:endParaRPr>
        </a:p>
      </dgm:t>
    </dgm:pt>
    <dgm:pt modelId="{8F907AB2-CC16-4F7E-AB4F-99007678EEDD}" type="parTrans" cxnId="{FA6B25F0-6933-48ED-AFD1-35D1AD1535B4}">
      <dgm:prSet/>
      <dgm:spPr/>
      <dgm:t>
        <a:bodyPr/>
        <a:lstStyle/>
        <a:p>
          <a:endParaRPr lang="es-EC"/>
        </a:p>
      </dgm:t>
    </dgm:pt>
    <dgm:pt modelId="{D6D40A7B-2D00-4302-AB2D-7F9885AF4903}" type="sibTrans" cxnId="{FA6B25F0-6933-48ED-AFD1-35D1AD1535B4}">
      <dgm:prSet/>
      <dgm:spPr/>
      <dgm:t>
        <a:bodyPr/>
        <a:lstStyle/>
        <a:p>
          <a:endParaRPr lang="es-EC"/>
        </a:p>
      </dgm:t>
    </dgm:pt>
    <dgm:pt modelId="{B3F41B3E-B4F7-4A8C-9501-7F8FFADAD5DD}">
      <dgm:prSet phldrT="[Texto]"/>
      <dgm:spPr/>
      <dgm:t>
        <a:bodyPr/>
        <a:lstStyle/>
        <a:p>
          <a:pPr algn="just"/>
          <a:r>
            <a:rPr lang="es-EC" dirty="0" smtClean="0">
              <a:solidFill>
                <a:schemeClr val="tx1"/>
              </a:solidFill>
            </a:rPr>
            <a:t>Investigar alternativas para mejorar las mezclas en caliente pero que sean amigables con el ambiente y una duración óptima.</a:t>
          </a:r>
          <a:endParaRPr lang="es-EC" dirty="0">
            <a:solidFill>
              <a:schemeClr val="tx1"/>
            </a:solidFill>
          </a:endParaRPr>
        </a:p>
      </dgm:t>
    </dgm:pt>
    <dgm:pt modelId="{19601670-343A-464A-8F8F-ECAF263E45BD}" type="parTrans" cxnId="{C84ECBFA-3D73-45F8-B881-D6D82A2B1212}">
      <dgm:prSet/>
      <dgm:spPr/>
      <dgm:t>
        <a:bodyPr/>
        <a:lstStyle/>
        <a:p>
          <a:endParaRPr lang="es-EC"/>
        </a:p>
      </dgm:t>
    </dgm:pt>
    <dgm:pt modelId="{B1111D0E-9D57-4C29-9F7C-50D9FEBB2C45}" type="sibTrans" cxnId="{C84ECBFA-3D73-45F8-B881-D6D82A2B1212}">
      <dgm:prSet/>
      <dgm:spPr/>
      <dgm:t>
        <a:bodyPr/>
        <a:lstStyle/>
        <a:p>
          <a:endParaRPr lang="es-EC"/>
        </a:p>
      </dgm:t>
    </dgm:pt>
    <dgm:pt modelId="{134564DD-6919-45CC-ABB8-01F3D08702CB}" type="pres">
      <dgm:prSet presAssocID="{6A0C8C39-B0D7-4A78-B0F8-CA23D41AE767}" presName="Name0" presStyleCnt="0">
        <dgm:presLayoutVars>
          <dgm:dir/>
          <dgm:animLvl val="lvl"/>
          <dgm:resizeHandles val="exact"/>
        </dgm:presLayoutVars>
      </dgm:prSet>
      <dgm:spPr/>
      <dgm:t>
        <a:bodyPr/>
        <a:lstStyle/>
        <a:p>
          <a:endParaRPr lang="es-EC"/>
        </a:p>
      </dgm:t>
    </dgm:pt>
    <dgm:pt modelId="{9D7736CB-D4DB-4F25-93A5-D27C6798A8F4}" type="pres">
      <dgm:prSet presAssocID="{6F6FFB8E-3DF2-401A-9E96-473F151D6608}" presName="linNode" presStyleCnt="0"/>
      <dgm:spPr/>
    </dgm:pt>
    <dgm:pt modelId="{54B7A0C2-A668-44DA-92AC-4A6F06B4EC76}" type="pres">
      <dgm:prSet presAssocID="{6F6FFB8E-3DF2-401A-9E96-473F151D6608}" presName="parentText" presStyleLbl="node1" presStyleIdx="0" presStyleCnt="3" custScaleX="65813" custScaleY="49251">
        <dgm:presLayoutVars>
          <dgm:chMax val="1"/>
          <dgm:bulletEnabled val="1"/>
        </dgm:presLayoutVars>
      </dgm:prSet>
      <dgm:spPr/>
      <dgm:t>
        <a:bodyPr/>
        <a:lstStyle/>
        <a:p>
          <a:endParaRPr lang="es-EC"/>
        </a:p>
      </dgm:t>
    </dgm:pt>
    <dgm:pt modelId="{495D2990-6801-40F1-9467-7C11F997A8C5}" type="pres">
      <dgm:prSet presAssocID="{6F6FFB8E-3DF2-401A-9E96-473F151D6608}" presName="descendantText" presStyleLbl="alignAccFollowNode1" presStyleIdx="0" presStyleCnt="3">
        <dgm:presLayoutVars>
          <dgm:bulletEnabled val="1"/>
        </dgm:presLayoutVars>
      </dgm:prSet>
      <dgm:spPr/>
      <dgm:t>
        <a:bodyPr/>
        <a:lstStyle/>
        <a:p>
          <a:endParaRPr lang="es-EC"/>
        </a:p>
      </dgm:t>
    </dgm:pt>
    <dgm:pt modelId="{CFA06601-AABA-48B1-867D-1D86945CF8D9}" type="pres">
      <dgm:prSet presAssocID="{1F655030-9E29-4BE6-8E57-031B0A481E75}" presName="sp" presStyleCnt="0"/>
      <dgm:spPr/>
    </dgm:pt>
    <dgm:pt modelId="{6015B526-4148-463B-92D5-DF0DC558883B}" type="pres">
      <dgm:prSet presAssocID="{D37178BB-7628-4400-856B-C25358BA4E3A}" presName="linNode" presStyleCnt="0"/>
      <dgm:spPr/>
    </dgm:pt>
    <dgm:pt modelId="{4FBED189-F6A2-4837-8AEA-45453F1B0816}" type="pres">
      <dgm:prSet presAssocID="{D37178BB-7628-4400-856B-C25358BA4E3A}" presName="parentText" presStyleLbl="node1" presStyleIdx="1" presStyleCnt="3" custScaleX="65671" custScaleY="51968">
        <dgm:presLayoutVars>
          <dgm:chMax val="1"/>
          <dgm:bulletEnabled val="1"/>
        </dgm:presLayoutVars>
      </dgm:prSet>
      <dgm:spPr/>
      <dgm:t>
        <a:bodyPr/>
        <a:lstStyle/>
        <a:p>
          <a:endParaRPr lang="es-EC"/>
        </a:p>
      </dgm:t>
    </dgm:pt>
    <dgm:pt modelId="{29C072D0-E9F8-49D3-92D7-6188A79C4C86}" type="pres">
      <dgm:prSet presAssocID="{D37178BB-7628-4400-856B-C25358BA4E3A}" presName="descendantText" presStyleLbl="alignAccFollowNode1" presStyleIdx="1" presStyleCnt="3">
        <dgm:presLayoutVars>
          <dgm:bulletEnabled val="1"/>
        </dgm:presLayoutVars>
      </dgm:prSet>
      <dgm:spPr/>
      <dgm:t>
        <a:bodyPr/>
        <a:lstStyle/>
        <a:p>
          <a:endParaRPr lang="es-EC"/>
        </a:p>
      </dgm:t>
    </dgm:pt>
    <dgm:pt modelId="{6118E481-2503-4839-89CD-D9B090044DB4}" type="pres">
      <dgm:prSet presAssocID="{A2AAAF69-6F6B-4DA4-B3D6-12A456F197D3}" presName="sp" presStyleCnt="0"/>
      <dgm:spPr/>
    </dgm:pt>
    <dgm:pt modelId="{B07A9189-9D37-4550-999C-EACAEDF3AC0C}" type="pres">
      <dgm:prSet presAssocID="{FE5D77F9-C4E3-4C3E-A6C8-8BF7B57725CF}" presName="linNode" presStyleCnt="0"/>
      <dgm:spPr/>
    </dgm:pt>
    <dgm:pt modelId="{1323DD1D-FDA6-40A8-92F4-485CFDAD29E7}" type="pres">
      <dgm:prSet presAssocID="{FE5D77F9-C4E3-4C3E-A6C8-8BF7B57725CF}" presName="parentText" presStyleLbl="node1" presStyleIdx="2" presStyleCnt="3" custScaleX="68195" custScaleY="38767">
        <dgm:presLayoutVars>
          <dgm:chMax val="1"/>
          <dgm:bulletEnabled val="1"/>
        </dgm:presLayoutVars>
      </dgm:prSet>
      <dgm:spPr/>
      <dgm:t>
        <a:bodyPr/>
        <a:lstStyle/>
        <a:p>
          <a:endParaRPr lang="es-EC"/>
        </a:p>
      </dgm:t>
    </dgm:pt>
    <dgm:pt modelId="{E83AA5E4-7015-4877-93AE-967798B3352E}" type="pres">
      <dgm:prSet presAssocID="{FE5D77F9-C4E3-4C3E-A6C8-8BF7B57725CF}" presName="descendantText" presStyleLbl="alignAccFollowNode1" presStyleIdx="2" presStyleCnt="3">
        <dgm:presLayoutVars>
          <dgm:bulletEnabled val="1"/>
        </dgm:presLayoutVars>
      </dgm:prSet>
      <dgm:spPr/>
      <dgm:t>
        <a:bodyPr/>
        <a:lstStyle/>
        <a:p>
          <a:endParaRPr lang="es-EC"/>
        </a:p>
      </dgm:t>
    </dgm:pt>
  </dgm:ptLst>
  <dgm:cxnLst>
    <dgm:cxn modelId="{06F4B085-83E3-4A41-AE1E-F26336FC14C0}" srcId="{6A0C8C39-B0D7-4A78-B0F8-CA23D41AE767}" destId="{D37178BB-7628-4400-856B-C25358BA4E3A}" srcOrd="1" destOrd="0" parTransId="{7DC78655-EE51-4493-9733-11467D3F6D8D}" sibTransId="{A2AAAF69-6F6B-4DA4-B3D6-12A456F197D3}"/>
    <dgm:cxn modelId="{853D53E3-E730-4C69-B691-00DD9B092035}" type="presOf" srcId="{FE5D77F9-C4E3-4C3E-A6C8-8BF7B57725CF}" destId="{1323DD1D-FDA6-40A8-92F4-485CFDAD29E7}" srcOrd="0" destOrd="0" presId="urn:microsoft.com/office/officeart/2005/8/layout/vList5"/>
    <dgm:cxn modelId="{22BDEE45-3557-486E-A749-145BA52FF4DB}" srcId="{6F6FFB8E-3DF2-401A-9E96-473F151D6608}" destId="{B1441833-0FE2-4832-BE5E-EC4EC21CE465}" srcOrd="2" destOrd="0" parTransId="{076D5651-B0F1-4347-BD4D-1FCF45E25FAC}" sibTransId="{2E0E70A5-FEDC-4008-B7BB-BA68808F137A}"/>
    <dgm:cxn modelId="{C161EC1F-90A9-4867-B86F-020C908B7DFF}" type="presOf" srcId="{6A0C8C39-B0D7-4A78-B0F8-CA23D41AE767}" destId="{134564DD-6919-45CC-ABB8-01F3D08702CB}" srcOrd="0" destOrd="0" presId="urn:microsoft.com/office/officeart/2005/8/layout/vList5"/>
    <dgm:cxn modelId="{FA6B25F0-6933-48ED-AFD1-35D1AD1535B4}" srcId="{6A0C8C39-B0D7-4A78-B0F8-CA23D41AE767}" destId="{FE5D77F9-C4E3-4C3E-A6C8-8BF7B57725CF}" srcOrd="2" destOrd="0" parTransId="{8F907AB2-CC16-4F7E-AB4F-99007678EEDD}" sibTransId="{D6D40A7B-2D00-4302-AB2D-7F9885AF4903}"/>
    <dgm:cxn modelId="{F5DCB6F9-6636-4EE5-8E5C-4C58DDBCC4AB}" srcId="{D37178BB-7628-4400-856B-C25358BA4E3A}" destId="{0E331EC5-8762-443C-BA8F-0613B4631B14}" srcOrd="1" destOrd="0" parTransId="{EF53C818-9621-4E21-84AE-49629DDA0B35}" sibTransId="{B2BB018A-D687-485B-84AC-0F8EBAC7B59E}"/>
    <dgm:cxn modelId="{2C9CBF13-9508-4647-9915-97499E58A739}" type="presOf" srcId="{D37178BB-7628-4400-856B-C25358BA4E3A}" destId="{4FBED189-F6A2-4837-8AEA-45453F1B0816}" srcOrd="0" destOrd="0" presId="urn:microsoft.com/office/officeart/2005/8/layout/vList5"/>
    <dgm:cxn modelId="{90E56EBB-77A6-4E1D-9A6B-99E33A295233}" type="presOf" srcId="{A4A6ADAF-5D5E-4E50-9C28-E90F14C7DCC1}" destId="{495D2990-6801-40F1-9467-7C11F997A8C5}" srcOrd="0" destOrd="1" presId="urn:microsoft.com/office/officeart/2005/8/layout/vList5"/>
    <dgm:cxn modelId="{6EE57643-8665-49B7-888E-D53ED177F81A}" type="presOf" srcId="{585F3FCF-7CE6-4DC0-A530-E31654ADA944}" destId="{495D2990-6801-40F1-9467-7C11F997A8C5}" srcOrd="0" destOrd="0" presId="urn:microsoft.com/office/officeart/2005/8/layout/vList5"/>
    <dgm:cxn modelId="{6D5CE1A9-0A6D-4BF5-A2BD-997171EB5055}" type="presOf" srcId="{B1441833-0FE2-4832-BE5E-EC4EC21CE465}" destId="{495D2990-6801-40F1-9467-7C11F997A8C5}" srcOrd="0" destOrd="2" presId="urn:microsoft.com/office/officeart/2005/8/layout/vList5"/>
    <dgm:cxn modelId="{E1FF782C-FCBB-4085-A786-CB23E6685D11}" type="presOf" srcId="{6F6FFB8E-3DF2-401A-9E96-473F151D6608}" destId="{54B7A0C2-A668-44DA-92AC-4A6F06B4EC76}" srcOrd="0" destOrd="0" presId="urn:microsoft.com/office/officeart/2005/8/layout/vList5"/>
    <dgm:cxn modelId="{3E83C264-9A46-4A54-8059-CB07D2D436CE}" type="presOf" srcId="{53D7CB7C-E72A-4F2F-8188-E60EB3C5B557}" destId="{29C072D0-E9F8-49D3-92D7-6188A79C4C86}" srcOrd="0" destOrd="0" presId="urn:microsoft.com/office/officeart/2005/8/layout/vList5"/>
    <dgm:cxn modelId="{2394CFCB-5FCB-4F6D-A115-A8F12DDFF6E2}" type="presOf" srcId="{B3F41B3E-B4F7-4A8C-9501-7F8FFADAD5DD}" destId="{E83AA5E4-7015-4877-93AE-967798B3352E}" srcOrd="0" destOrd="0" presId="urn:microsoft.com/office/officeart/2005/8/layout/vList5"/>
    <dgm:cxn modelId="{C84ECBFA-3D73-45F8-B881-D6D82A2B1212}" srcId="{FE5D77F9-C4E3-4C3E-A6C8-8BF7B57725CF}" destId="{B3F41B3E-B4F7-4A8C-9501-7F8FFADAD5DD}" srcOrd="0" destOrd="0" parTransId="{19601670-343A-464A-8F8F-ECAF263E45BD}" sibTransId="{B1111D0E-9D57-4C29-9F7C-50D9FEBB2C45}"/>
    <dgm:cxn modelId="{2EBF78FA-5699-4CB6-8EE4-8DF791609BAF}" srcId="{6F6FFB8E-3DF2-401A-9E96-473F151D6608}" destId="{585F3FCF-7CE6-4DC0-A530-E31654ADA944}" srcOrd="0" destOrd="0" parTransId="{878ADB54-B95B-4B5A-A24E-85A293A439BD}" sibTransId="{F9D6DD5D-B4E5-4A1E-AE59-D88E19ACB4A7}"/>
    <dgm:cxn modelId="{996825B4-09D8-4EFB-84C4-A4C7B4F44B11}" srcId="{6F6FFB8E-3DF2-401A-9E96-473F151D6608}" destId="{A4A6ADAF-5D5E-4E50-9C28-E90F14C7DCC1}" srcOrd="1" destOrd="0" parTransId="{ACC44631-1AC0-4EBC-A3CF-51C01CE2B67D}" sibTransId="{15316C1E-D82A-4527-BE53-BF6CD27D2F30}"/>
    <dgm:cxn modelId="{41CC3502-C908-4F75-B265-7F8B38D61E50}" type="presOf" srcId="{0E331EC5-8762-443C-BA8F-0613B4631B14}" destId="{29C072D0-E9F8-49D3-92D7-6188A79C4C86}" srcOrd="0" destOrd="1" presId="urn:microsoft.com/office/officeart/2005/8/layout/vList5"/>
    <dgm:cxn modelId="{BEFEA717-26CF-4677-8B1A-8C102CC73D2E}" srcId="{D37178BB-7628-4400-856B-C25358BA4E3A}" destId="{53D7CB7C-E72A-4F2F-8188-E60EB3C5B557}" srcOrd="0" destOrd="0" parTransId="{B879C30C-799A-4F82-AD4B-FDF7DCE98A1A}" sibTransId="{66B19F56-027E-4590-B680-4B7F14E42C19}"/>
    <dgm:cxn modelId="{AE36A5C7-B4FE-4215-941E-E6B17CC225B6}" srcId="{6A0C8C39-B0D7-4A78-B0F8-CA23D41AE767}" destId="{6F6FFB8E-3DF2-401A-9E96-473F151D6608}" srcOrd="0" destOrd="0" parTransId="{47FAEA98-147B-4C2A-AE9B-4F7A4DE4AD9C}" sibTransId="{1F655030-9E29-4BE6-8E57-031B0A481E75}"/>
    <dgm:cxn modelId="{60970FF3-35CE-41A0-80BD-ED7027F894F8}" type="presParOf" srcId="{134564DD-6919-45CC-ABB8-01F3D08702CB}" destId="{9D7736CB-D4DB-4F25-93A5-D27C6798A8F4}" srcOrd="0" destOrd="0" presId="urn:microsoft.com/office/officeart/2005/8/layout/vList5"/>
    <dgm:cxn modelId="{8577EB37-35B4-4238-8002-FA89B0BB8A0C}" type="presParOf" srcId="{9D7736CB-D4DB-4F25-93A5-D27C6798A8F4}" destId="{54B7A0C2-A668-44DA-92AC-4A6F06B4EC76}" srcOrd="0" destOrd="0" presId="urn:microsoft.com/office/officeart/2005/8/layout/vList5"/>
    <dgm:cxn modelId="{90AFF5F3-A069-4712-9098-C58786A6E3BC}" type="presParOf" srcId="{9D7736CB-D4DB-4F25-93A5-D27C6798A8F4}" destId="{495D2990-6801-40F1-9467-7C11F997A8C5}" srcOrd="1" destOrd="0" presId="urn:microsoft.com/office/officeart/2005/8/layout/vList5"/>
    <dgm:cxn modelId="{92A71F69-6A66-4F7D-96D0-0CECB4EE439A}" type="presParOf" srcId="{134564DD-6919-45CC-ABB8-01F3D08702CB}" destId="{CFA06601-AABA-48B1-867D-1D86945CF8D9}" srcOrd="1" destOrd="0" presId="urn:microsoft.com/office/officeart/2005/8/layout/vList5"/>
    <dgm:cxn modelId="{88E6CDC6-7CAB-4129-B79E-14D314C56108}" type="presParOf" srcId="{134564DD-6919-45CC-ABB8-01F3D08702CB}" destId="{6015B526-4148-463B-92D5-DF0DC558883B}" srcOrd="2" destOrd="0" presId="urn:microsoft.com/office/officeart/2005/8/layout/vList5"/>
    <dgm:cxn modelId="{919BC98B-F447-4492-819D-66989286611F}" type="presParOf" srcId="{6015B526-4148-463B-92D5-DF0DC558883B}" destId="{4FBED189-F6A2-4837-8AEA-45453F1B0816}" srcOrd="0" destOrd="0" presId="urn:microsoft.com/office/officeart/2005/8/layout/vList5"/>
    <dgm:cxn modelId="{451F19D0-3A85-4BFD-BFBA-A34821ED3D52}" type="presParOf" srcId="{6015B526-4148-463B-92D5-DF0DC558883B}" destId="{29C072D0-E9F8-49D3-92D7-6188A79C4C86}" srcOrd="1" destOrd="0" presId="urn:microsoft.com/office/officeart/2005/8/layout/vList5"/>
    <dgm:cxn modelId="{4BBB012E-8794-4CA0-90A3-CCBAC98A98E0}" type="presParOf" srcId="{134564DD-6919-45CC-ABB8-01F3D08702CB}" destId="{6118E481-2503-4839-89CD-D9B090044DB4}" srcOrd="3" destOrd="0" presId="urn:microsoft.com/office/officeart/2005/8/layout/vList5"/>
    <dgm:cxn modelId="{ECF873F3-049F-40C8-A2CA-8CEE024743DB}" type="presParOf" srcId="{134564DD-6919-45CC-ABB8-01F3D08702CB}" destId="{B07A9189-9D37-4550-999C-EACAEDF3AC0C}" srcOrd="4" destOrd="0" presId="urn:microsoft.com/office/officeart/2005/8/layout/vList5"/>
    <dgm:cxn modelId="{25F45E69-7167-4F83-B4B1-AC3F4967038C}" type="presParOf" srcId="{B07A9189-9D37-4550-999C-EACAEDF3AC0C}" destId="{1323DD1D-FDA6-40A8-92F4-485CFDAD29E7}" srcOrd="0" destOrd="0" presId="urn:microsoft.com/office/officeart/2005/8/layout/vList5"/>
    <dgm:cxn modelId="{1D4D193C-7A03-405C-8A12-556F749D68F4}" type="presParOf" srcId="{B07A9189-9D37-4550-999C-EACAEDF3AC0C}" destId="{E83AA5E4-7015-4877-93AE-967798B335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0C8C39-B0D7-4A78-B0F8-CA23D41AE7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32F18FC7-9DDF-40B7-89EC-815D98E4D7B5}">
      <dgm:prSet phldrT="[Texto]" custT="1"/>
      <dgm:spPr/>
      <dgm:t>
        <a:bodyPr/>
        <a:lstStyle/>
        <a:p>
          <a:r>
            <a:rPr lang="es-EC" sz="1800" dirty="0" smtClean="0">
              <a:solidFill>
                <a:schemeClr val="tx1"/>
              </a:solidFill>
            </a:rPr>
            <a:t>Las temperaturas de mezclado y compactación</a:t>
          </a:r>
          <a:endParaRPr lang="es-EC" sz="1800" dirty="0">
            <a:solidFill>
              <a:schemeClr val="tx1"/>
            </a:solidFill>
          </a:endParaRPr>
        </a:p>
      </dgm:t>
    </dgm:pt>
    <dgm:pt modelId="{3E98F157-C513-4FDA-80F4-5C7B03905D94}" type="sibTrans" cxnId="{E67DF515-C351-41B2-BB55-1CCDA9AAD2C5}">
      <dgm:prSet/>
      <dgm:spPr/>
      <dgm:t>
        <a:bodyPr/>
        <a:lstStyle/>
        <a:p>
          <a:endParaRPr lang="es-EC" sz="3200"/>
        </a:p>
      </dgm:t>
    </dgm:pt>
    <dgm:pt modelId="{92624828-3035-4D86-925F-1093D0379ABE}" type="parTrans" cxnId="{E67DF515-C351-41B2-BB55-1CCDA9AAD2C5}">
      <dgm:prSet/>
      <dgm:spPr/>
      <dgm:t>
        <a:bodyPr/>
        <a:lstStyle/>
        <a:p>
          <a:endParaRPr lang="es-EC" sz="3200"/>
        </a:p>
      </dgm:t>
    </dgm:pt>
    <dgm:pt modelId="{E6364C93-709E-4CF0-9F0C-4553C63029FC}">
      <dgm:prSet custT="1"/>
      <dgm:spPr/>
      <dgm:t>
        <a:bodyPr/>
        <a:lstStyle/>
        <a:p>
          <a:pPr algn="just"/>
          <a:r>
            <a:rPr lang="es-EC" sz="1600" dirty="0" smtClean="0">
              <a:solidFill>
                <a:schemeClr val="tx1"/>
              </a:solidFill>
            </a:rPr>
            <a:t>Son un problema por sus elevados valores de emisiones de gases contaminantes.</a:t>
          </a:r>
          <a:endParaRPr lang="es-EC" sz="1600" dirty="0">
            <a:solidFill>
              <a:schemeClr val="tx1"/>
            </a:solidFill>
          </a:endParaRPr>
        </a:p>
      </dgm:t>
    </dgm:pt>
    <dgm:pt modelId="{28B49860-34A7-4C0F-9C17-74D5DC4ADCAC}" type="parTrans" cxnId="{32F46773-FE32-4E30-AD3E-B4EA70231E7E}">
      <dgm:prSet/>
      <dgm:spPr/>
      <dgm:t>
        <a:bodyPr/>
        <a:lstStyle/>
        <a:p>
          <a:endParaRPr lang="es-EC" sz="3200"/>
        </a:p>
      </dgm:t>
    </dgm:pt>
    <dgm:pt modelId="{06C8C38B-6330-4850-A8D1-44F0A0059B3A}" type="sibTrans" cxnId="{32F46773-FE32-4E30-AD3E-B4EA70231E7E}">
      <dgm:prSet/>
      <dgm:spPr/>
      <dgm:t>
        <a:bodyPr/>
        <a:lstStyle/>
        <a:p>
          <a:endParaRPr lang="es-EC" sz="3200"/>
        </a:p>
      </dgm:t>
    </dgm:pt>
    <dgm:pt modelId="{F8E24A7B-F3DB-4CA2-92A4-86426C49530D}">
      <dgm:prSet custT="1"/>
      <dgm:spPr/>
      <dgm:t>
        <a:bodyPr/>
        <a:lstStyle/>
        <a:p>
          <a:pPr algn="just"/>
          <a:r>
            <a:rPr lang="es-EC" sz="1600" dirty="0" smtClean="0">
              <a:solidFill>
                <a:schemeClr val="tx1"/>
              </a:solidFill>
            </a:rPr>
            <a:t>Causante de un grave daño ambiental</a:t>
          </a:r>
          <a:endParaRPr lang="es-EC" sz="1600" dirty="0">
            <a:solidFill>
              <a:schemeClr val="tx1"/>
            </a:solidFill>
          </a:endParaRPr>
        </a:p>
      </dgm:t>
    </dgm:pt>
    <dgm:pt modelId="{A528805E-431C-4279-A320-8AB78CB6BAD5}" type="parTrans" cxnId="{42F2DD6F-706D-4D6A-86F6-60BF58A68088}">
      <dgm:prSet/>
      <dgm:spPr/>
      <dgm:t>
        <a:bodyPr/>
        <a:lstStyle/>
        <a:p>
          <a:endParaRPr lang="es-EC" sz="3200"/>
        </a:p>
      </dgm:t>
    </dgm:pt>
    <dgm:pt modelId="{42BA1CED-C4E8-4F51-99CE-BB939A30E114}" type="sibTrans" cxnId="{42F2DD6F-706D-4D6A-86F6-60BF58A68088}">
      <dgm:prSet/>
      <dgm:spPr/>
      <dgm:t>
        <a:bodyPr/>
        <a:lstStyle/>
        <a:p>
          <a:endParaRPr lang="es-EC" sz="3200"/>
        </a:p>
      </dgm:t>
    </dgm:pt>
    <dgm:pt modelId="{4A9E61EE-3D31-4B9E-8BAA-17832AE20307}">
      <dgm:prSet custT="1"/>
      <dgm:spPr/>
      <dgm:t>
        <a:bodyPr/>
        <a:lstStyle/>
        <a:p>
          <a:r>
            <a:rPr lang="es-EC" sz="1800" dirty="0" smtClean="0">
              <a:solidFill>
                <a:schemeClr val="tx1"/>
              </a:solidFill>
            </a:rPr>
            <a:t>Se plantea</a:t>
          </a:r>
          <a:endParaRPr lang="es-EC" sz="1800" dirty="0">
            <a:solidFill>
              <a:schemeClr val="tx1"/>
            </a:solidFill>
          </a:endParaRPr>
        </a:p>
      </dgm:t>
    </dgm:pt>
    <dgm:pt modelId="{70B8A2F1-236D-4D98-A326-89F209DF6E09}" type="parTrans" cxnId="{216CFEAF-3F16-4418-9457-68FF99635BDF}">
      <dgm:prSet/>
      <dgm:spPr/>
      <dgm:t>
        <a:bodyPr/>
        <a:lstStyle/>
        <a:p>
          <a:endParaRPr lang="es-EC" sz="3200"/>
        </a:p>
      </dgm:t>
    </dgm:pt>
    <dgm:pt modelId="{402573BC-5225-456E-BD2B-0615AE63CD5F}" type="sibTrans" cxnId="{216CFEAF-3F16-4418-9457-68FF99635BDF}">
      <dgm:prSet/>
      <dgm:spPr/>
      <dgm:t>
        <a:bodyPr/>
        <a:lstStyle/>
        <a:p>
          <a:endParaRPr lang="es-EC" sz="3200"/>
        </a:p>
      </dgm:t>
    </dgm:pt>
    <dgm:pt modelId="{897DA063-9B47-4F7E-A3FB-C7AA0A943F2E}">
      <dgm:prSet custT="1"/>
      <dgm:spPr/>
      <dgm:t>
        <a:bodyPr/>
        <a:lstStyle/>
        <a:p>
          <a:pPr algn="just"/>
          <a:r>
            <a:rPr lang="es-EC" sz="1600" dirty="0" smtClean="0">
              <a:solidFill>
                <a:schemeClr val="tx1"/>
              </a:solidFill>
            </a:rPr>
            <a:t>El uso de nuevas tecnologías para la disminución de las temperaturas de las MAC.</a:t>
          </a:r>
          <a:endParaRPr lang="es-EC" sz="1600" dirty="0">
            <a:solidFill>
              <a:schemeClr val="tx1"/>
            </a:solidFill>
          </a:endParaRPr>
        </a:p>
      </dgm:t>
    </dgm:pt>
    <dgm:pt modelId="{F83DC847-2BAA-44C4-895F-E92CF5DA8FC8}" type="parTrans" cxnId="{0B770085-3D59-4692-AFF9-C0FD2D09BC2E}">
      <dgm:prSet/>
      <dgm:spPr/>
      <dgm:t>
        <a:bodyPr/>
        <a:lstStyle/>
        <a:p>
          <a:endParaRPr lang="es-EC" sz="3200"/>
        </a:p>
      </dgm:t>
    </dgm:pt>
    <dgm:pt modelId="{F769DCD6-474B-4FA5-BB39-3DD8250778C3}" type="sibTrans" cxnId="{0B770085-3D59-4692-AFF9-C0FD2D09BC2E}">
      <dgm:prSet/>
      <dgm:spPr/>
      <dgm:t>
        <a:bodyPr/>
        <a:lstStyle/>
        <a:p>
          <a:endParaRPr lang="es-EC" sz="3200"/>
        </a:p>
      </dgm:t>
    </dgm:pt>
    <dgm:pt modelId="{96547E37-57FB-4B68-92F2-1F044925A77A}">
      <dgm:prSet custT="1"/>
      <dgm:spPr/>
      <dgm:t>
        <a:bodyPr/>
        <a:lstStyle/>
        <a:p>
          <a:pPr algn="just"/>
          <a:r>
            <a:rPr lang="es-EC" sz="1600" dirty="0" smtClean="0">
              <a:solidFill>
                <a:schemeClr val="tx1"/>
              </a:solidFill>
            </a:rPr>
            <a:t>Reducción de la viscosidad del cemento asfáltico mediante el uso del </a:t>
          </a:r>
          <a:r>
            <a:rPr lang="es-EC" sz="1600" dirty="0" err="1" smtClean="0">
              <a:solidFill>
                <a:schemeClr val="tx1"/>
              </a:solidFill>
            </a:rPr>
            <a:t>ACP</a:t>
          </a:r>
          <a:r>
            <a:rPr lang="es-EC" sz="1600" dirty="0" smtClean="0">
              <a:solidFill>
                <a:schemeClr val="tx1"/>
              </a:solidFill>
            </a:rPr>
            <a:t>.</a:t>
          </a:r>
          <a:endParaRPr lang="es-EC" sz="1600" dirty="0">
            <a:solidFill>
              <a:schemeClr val="tx1"/>
            </a:solidFill>
          </a:endParaRPr>
        </a:p>
      </dgm:t>
    </dgm:pt>
    <dgm:pt modelId="{DC2A1FC6-2CB6-46AF-8571-0BFA32D1780D}" type="parTrans" cxnId="{E4112A35-CD8E-4EBB-A84A-ED8871481EE9}">
      <dgm:prSet/>
      <dgm:spPr/>
      <dgm:t>
        <a:bodyPr/>
        <a:lstStyle/>
        <a:p>
          <a:endParaRPr lang="es-EC" sz="3200"/>
        </a:p>
      </dgm:t>
    </dgm:pt>
    <dgm:pt modelId="{22F2608E-7DAA-4D3E-A105-EF16145BA863}" type="sibTrans" cxnId="{E4112A35-CD8E-4EBB-A84A-ED8871481EE9}">
      <dgm:prSet/>
      <dgm:spPr/>
      <dgm:t>
        <a:bodyPr/>
        <a:lstStyle/>
        <a:p>
          <a:endParaRPr lang="es-EC" sz="3200"/>
        </a:p>
      </dgm:t>
    </dgm:pt>
    <dgm:pt modelId="{1291FB57-09BE-4DE2-A11F-17FFBD36BE20}">
      <dgm:prSet custT="1"/>
      <dgm:spPr/>
      <dgm:t>
        <a:bodyPr/>
        <a:lstStyle/>
        <a:p>
          <a:r>
            <a:rPr lang="es-EC" sz="1800" dirty="0" smtClean="0">
              <a:solidFill>
                <a:schemeClr val="tx1"/>
              </a:solidFill>
            </a:rPr>
            <a:t>Se genera la interrogante</a:t>
          </a:r>
          <a:endParaRPr lang="es-EC" sz="1800" dirty="0">
            <a:solidFill>
              <a:schemeClr val="tx1"/>
            </a:solidFill>
          </a:endParaRPr>
        </a:p>
      </dgm:t>
    </dgm:pt>
    <dgm:pt modelId="{D9C001A9-F029-483C-8BA6-215247F8BBF7}" type="parTrans" cxnId="{5612842D-1432-4CA0-9234-DE96F30CE5DD}">
      <dgm:prSet/>
      <dgm:spPr/>
      <dgm:t>
        <a:bodyPr/>
        <a:lstStyle/>
        <a:p>
          <a:endParaRPr lang="es-EC" sz="3200"/>
        </a:p>
      </dgm:t>
    </dgm:pt>
    <dgm:pt modelId="{9F526F8B-4849-47DC-9057-2D43E5141621}" type="sibTrans" cxnId="{5612842D-1432-4CA0-9234-DE96F30CE5DD}">
      <dgm:prSet/>
      <dgm:spPr/>
      <dgm:t>
        <a:bodyPr/>
        <a:lstStyle/>
        <a:p>
          <a:endParaRPr lang="es-EC" sz="3200"/>
        </a:p>
      </dgm:t>
    </dgm:pt>
    <dgm:pt modelId="{35AE9AF9-0F38-4A0A-A545-4D2F69FFAD72}">
      <dgm:prSet custT="1"/>
      <dgm:spPr/>
      <dgm:t>
        <a:bodyPr/>
        <a:lstStyle/>
        <a:p>
          <a:pPr algn="just"/>
          <a:r>
            <a:rPr lang="es-EC" sz="1600" dirty="0" smtClean="0">
              <a:solidFill>
                <a:schemeClr val="tx1"/>
              </a:solidFill>
            </a:rPr>
            <a:t>¿Que proceso y en qué cantidades se puede utilizar el Aceite Crudo de Palma para modificar el asfalto y de esta manera obtener una mezcla asfáltica tibia con la cual se pueda reducir la temperatura de producción de la mezcla y la viscosidad del asfalto?</a:t>
          </a:r>
          <a:endParaRPr lang="es-EC" sz="1600" dirty="0">
            <a:solidFill>
              <a:schemeClr val="tx1"/>
            </a:solidFill>
          </a:endParaRPr>
        </a:p>
      </dgm:t>
    </dgm:pt>
    <dgm:pt modelId="{2FEB3F9D-C611-4CE2-850C-C6D2E320587A}" type="parTrans" cxnId="{BCD1F4AB-7710-4570-A324-ED17078F8BEC}">
      <dgm:prSet/>
      <dgm:spPr/>
      <dgm:t>
        <a:bodyPr/>
        <a:lstStyle/>
        <a:p>
          <a:endParaRPr lang="es-EC" sz="3200"/>
        </a:p>
      </dgm:t>
    </dgm:pt>
    <dgm:pt modelId="{32E88F9A-6D38-4D69-9975-9E64607C3C27}" type="sibTrans" cxnId="{BCD1F4AB-7710-4570-A324-ED17078F8BEC}">
      <dgm:prSet/>
      <dgm:spPr/>
      <dgm:t>
        <a:bodyPr/>
        <a:lstStyle/>
        <a:p>
          <a:endParaRPr lang="es-EC" sz="3200"/>
        </a:p>
      </dgm:t>
    </dgm:pt>
    <dgm:pt modelId="{134564DD-6919-45CC-ABB8-01F3D08702CB}" type="pres">
      <dgm:prSet presAssocID="{6A0C8C39-B0D7-4A78-B0F8-CA23D41AE767}" presName="Name0" presStyleCnt="0">
        <dgm:presLayoutVars>
          <dgm:dir/>
          <dgm:animLvl val="lvl"/>
          <dgm:resizeHandles val="exact"/>
        </dgm:presLayoutVars>
      </dgm:prSet>
      <dgm:spPr/>
      <dgm:t>
        <a:bodyPr/>
        <a:lstStyle/>
        <a:p>
          <a:endParaRPr lang="es-EC"/>
        </a:p>
      </dgm:t>
    </dgm:pt>
    <dgm:pt modelId="{8E9FE32A-BBCB-468E-B6A9-14CAACEF341B}" type="pres">
      <dgm:prSet presAssocID="{32F18FC7-9DDF-40B7-89EC-815D98E4D7B5}" presName="linNode" presStyleCnt="0"/>
      <dgm:spPr/>
    </dgm:pt>
    <dgm:pt modelId="{62C0621E-5653-41A1-A25A-6E10FFA1ED69}" type="pres">
      <dgm:prSet presAssocID="{32F18FC7-9DDF-40B7-89EC-815D98E4D7B5}" presName="parentText" presStyleLbl="node1" presStyleIdx="0" presStyleCnt="3" custScaleX="71474" custScaleY="62854">
        <dgm:presLayoutVars>
          <dgm:chMax val="1"/>
          <dgm:bulletEnabled val="1"/>
        </dgm:presLayoutVars>
      </dgm:prSet>
      <dgm:spPr/>
      <dgm:t>
        <a:bodyPr/>
        <a:lstStyle/>
        <a:p>
          <a:endParaRPr lang="es-EC"/>
        </a:p>
      </dgm:t>
    </dgm:pt>
    <dgm:pt modelId="{90EB88BD-471D-4924-ACD5-8A396D6A3649}" type="pres">
      <dgm:prSet presAssocID="{32F18FC7-9DDF-40B7-89EC-815D98E4D7B5}" presName="descendantText" presStyleLbl="alignAccFollowNode1" presStyleIdx="0" presStyleCnt="3">
        <dgm:presLayoutVars>
          <dgm:bulletEnabled val="1"/>
        </dgm:presLayoutVars>
      </dgm:prSet>
      <dgm:spPr/>
      <dgm:t>
        <a:bodyPr/>
        <a:lstStyle/>
        <a:p>
          <a:endParaRPr lang="es-EC"/>
        </a:p>
      </dgm:t>
    </dgm:pt>
    <dgm:pt modelId="{9469D252-5237-471B-9871-21CF2B574AE6}" type="pres">
      <dgm:prSet presAssocID="{3E98F157-C513-4FDA-80F4-5C7B03905D94}" presName="sp" presStyleCnt="0"/>
      <dgm:spPr/>
    </dgm:pt>
    <dgm:pt modelId="{2F091059-C56E-47A7-BA05-651AB8AF5DE6}" type="pres">
      <dgm:prSet presAssocID="{4A9E61EE-3D31-4B9E-8BAA-17832AE20307}" presName="linNode" presStyleCnt="0"/>
      <dgm:spPr/>
    </dgm:pt>
    <dgm:pt modelId="{4A290420-761C-4192-89BE-5EBCF0AEB1C3}" type="pres">
      <dgm:prSet presAssocID="{4A9E61EE-3D31-4B9E-8BAA-17832AE20307}" presName="parentText" presStyleLbl="node1" presStyleIdx="1" presStyleCnt="3" custScaleX="72540" custScaleY="51786">
        <dgm:presLayoutVars>
          <dgm:chMax val="1"/>
          <dgm:bulletEnabled val="1"/>
        </dgm:presLayoutVars>
      </dgm:prSet>
      <dgm:spPr/>
      <dgm:t>
        <a:bodyPr/>
        <a:lstStyle/>
        <a:p>
          <a:endParaRPr lang="es-EC"/>
        </a:p>
      </dgm:t>
    </dgm:pt>
    <dgm:pt modelId="{8E1B9F1A-986D-4341-9EF7-9CDBCB08E39E}" type="pres">
      <dgm:prSet presAssocID="{4A9E61EE-3D31-4B9E-8BAA-17832AE20307}" presName="descendantText" presStyleLbl="alignAccFollowNode1" presStyleIdx="1" presStyleCnt="3">
        <dgm:presLayoutVars>
          <dgm:bulletEnabled val="1"/>
        </dgm:presLayoutVars>
      </dgm:prSet>
      <dgm:spPr/>
      <dgm:t>
        <a:bodyPr/>
        <a:lstStyle/>
        <a:p>
          <a:endParaRPr lang="es-EC"/>
        </a:p>
      </dgm:t>
    </dgm:pt>
    <dgm:pt modelId="{FA2DC625-07ED-4844-AEA8-CAD0AB550D9E}" type="pres">
      <dgm:prSet presAssocID="{402573BC-5225-456E-BD2B-0615AE63CD5F}" presName="sp" presStyleCnt="0"/>
      <dgm:spPr/>
    </dgm:pt>
    <dgm:pt modelId="{A231F74B-62F8-494F-8D01-34C158138C2C}" type="pres">
      <dgm:prSet presAssocID="{1291FB57-09BE-4DE2-A11F-17FFBD36BE20}" presName="linNode" presStyleCnt="0"/>
      <dgm:spPr/>
    </dgm:pt>
    <dgm:pt modelId="{1381D794-740A-419D-B449-46323DA2DF94}" type="pres">
      <dgm:prSet presAssocID="{1291FB57-09BE-4DE2-A11F-17FFBD36BE20}" presName="parentText" presStyleLbl="node1" presStyleIdx="2" presStyleCnt="3" custScaleX="69753" custScaleY="63297">
        <dgm:presLayoutVars>
          <dgm:chMax val="1"/>
          <dgm:bulletEnabled val="1"/>
        </dgm:presLayoutVars>
      </dgm:prSet>
      <dgm:spPr/>
      <dgm:t>
        <a:bodyPr/>
        <a:lstStyle/>
        <a:p>
          <a:endParaRPr lang="es-EC"/>
        </a:p>
      </dgm:t>
    </dgm:pt>
    <dgm:pt modelId="{BB8A8B70-1FC0-469B-882C-5492E107004D}" type="pres">
      <dgm:prSet presAssocID="{1291FB57-09BE-4DE2-A11F-17FFBD36BE20}" presName="descendantText" presStyleLbl="alignAccFollowNode1" presStyleIdx="2" presStyleCnt="3">
        <dgm:presLayoutVars>
          <dgm:bulletEnabled val="1"/>
        </dgm:presLayoutVars>
      </dgm:prSet>
      <dgm:spPr/>
      <dgm:t>
        <a:bodyPr/>
        <a:lstStyle/>
        <a:p>
          <a:endParaRPr lang="es-EC"/>
        </a:p>
      </dgm:t>
    </dgm:pt>
  </dgm:ptLst>
  <dgm:cxnLst>
    <dgm:cxn modelId="{2DFEC0CA-E8FF-474B-A1AC-4E0AD5995131}" type="presOf" srcId="{4A9E61EE-3D31-4B9E-8BAA-17832AE20307}" destId="{4A290420-761C-4192-89BE-5EBCF0AEB1C3}" srcOrd="0" destOrd="0" presId="urn:microsoft.com/office/officeart/2005/8/layout/vList5"/>
    <dgm:cxn modelId="{0A0C760D-3802-41D0-8E70-E62390BE4BF9}" type="presOf" srcId="{E6364C93-709E-4CF0-9F0C-4553C63029FC}" destId="{90EB88BD-471D-4924-ACD5-8A396D6A3649}" srcOrd="0" destOrd="0" presId="urn:microsoft.com/office/officeart/2005/8/layout/vList5"/>
    <dgm:cxn modelId="{BB009420-1E4F-4B41-AC17-21C4CFA4FEB3}" type="presOf" srcId="{32F18FC7-9DDF-40B7-89EC-815D98E4D7B5}" destId="{62C0621E-5653-41A1-A25A-6E10FFA1ED69}" srcOrd="0" destOrd="0" presId="urn:microsoft.com/office/officeart/2005/8/layout/vList5"/>
    <dgm:cxn modelId="{BCD1F4AB-7710-4570-A324-ED17078F8BEC}" srcId="{1291FB57-09BE-4DE2-A11F-17FFBD36BE20}" destId="{35AE9AF9-0F38-4A0A-A545-4D2F69FFAD72}" srcOrd="0" destOrd="0" parTransId="{2FEB3F9D-C611-4CE2-850C-C6D2E320587A}" sibTransId="{32E88F9A-6D38-4D69-9975-9E64607C3C27}"/>
    <dgm:cxn modelId="{0B770085-3D59-4692-AFF9-C0FD2D09BC2E}" srcId="{4A9E61EE-3D31-4B9E-8BAA-17832AE20307}" destId="{897DA063-9B47-4F7E-A3FB-C7AA0A943F2E}" srcOrd="0" destOrd="0" parTransId="{F83DC847-2BAA-44C4-895F-E92CF5DA8FC8}" sibTransId="{F769DCD6-474B-4FA5-BB39-3DD8250778C3}"/>
    <dgm:cxn modelId="{216CFEAF-3F16-4418-9457-68FF99635BDF}" srcId="{6A0C8C39-B0D7-4A78-B0F8-CA23D41AE767}" destId="{4A9E61EE-3D31-4B9E-8BAA-17832AE20307}" srcOrd="1" destOrd="0" parTransId="{70B8A2F1-236D-4D98-A326-89F209DF6E09}" sibTransId="{402573BC-5225-456E-BD2B-0615AE63CD5F}"/>
    <dgm:cxn modelId="{A7494B7E-CE4F-4109-AB4E-BC4D901E64BF}" type="presOf" srcId="{35AE9AF9-0F38-4A0A-A545-4D2F69FFAD72}" destId="{BB8A8B70-1FC0-469B-882C-5492E107004D}" srcOrd="0" destOrd="0" presId="urn:microsoft.com/office/officeart/2005/8/layout/vList5"/>
    <dgm:cxn modelId="{71E30EA1-9B96-4E7E-92F7-C9325F8C7E31}" type="presOf" srcId="{F8E24A7B-F3DB-4CA2-92A4-86426C49530D}" destId="{90EB88BD-471D-4924-ACD5-8A396D6A3649}" srcOrd="0" destOrd="1" presId="urn:microsoft.com/office/officeart/2005/8/layout/vList5"/>
    <dgm:cxn modelId="{32F46773-FE32-4E30-AD3E-B4EA70231E7E}" srcId="{32F18FC7-9DDF-40B7-89EC-815D98E4D7B5}" destId="{E6364C93-709E-4CF0-9F0C-4553C63029FC}" srcOrd="0" destOrd="0" parTransId="{28B49860-34A7-4C0F-9C17-74D5DC4ADCAC}" sibTransId="{06C8C38B-6330-4850-A8D1-44F0A0059B3A}"/>
    <dgm:cxn modelId="{339507BC-871D-4D2B-B338-4C997675FA19}" type="presOf" srcId="{897DA063-9B47-4F7E-A3FB-C7AA0A943F2E}" destId="{8E1B9F1A-986D-4341-9EF7-9CDBCB08E39E}" srcOrd="0" destOrd="0" presId="urn:microsoft.com/office/officeart/2005/8/layout/vList5"/>
    <dgm:cxn modelId="{E4112A35-CD8E-4EBB-A84A-ED8871481EE9}" srcId="{4A9E61EE-3D31-4B9E-8BAA-17832AE20307}" destId="{96547E37-57FB-4B68-92F2-1F044925A77A}" srcOrd="1" destOrd="0" parTransId="{DC2A1FC6-2CB6-46AF-8571-0BFA32D1780D}" sibTransId="{22F2608E-7DAA-4D3E-A105-EF16145BA863}"/>
    <dgm:cxn modelId="{7BEFF746-CF59-4F83-B26C-19C3A95A9D6C}" type="presOf" srcId="{1291FB57-09BE-4DE2-A11F-17FFBD36BE20}" destId="{1381D794-740A-419D-B449-46323DA2DF94}" srcOrd="0" destOrd="0" presId="urn:microsoft.com/office/officeart/2005/8/layout/vList5"/>
    <dgm:cxn modelId="{3FB01C88-B441-412D-93A2-7DBB66BDE0F4}" type="presOf" srcId="{96547E37-57FB-4B68-92F2-1F044925A77A}" destId="{8E1B9F1A-986D-4341-9EF7-9CDBCB08E39E}" srcOrd="0" destOrd="1" presId="urn:microsoft.com/office/officeart/2005/8/layout/vList5"/>
    <dgm:cxn modelId="{42F2DD6F-706D-4D6A-86F6-60BF58A68088}" srcId="{32F18FC7-9DDF-40B7-89EC-815D98E4D7B5}" destId="{F8E24A7B-F3DB-4CA2-92A4-86426C49530D}" srcOrd="1" destOrd="0" parTransId="{A528805E-431C-4279-A320-8AB78CB6BAD5}" sibTransId="{42BA1CED-C4E8-4F51-99CE-BB939A30E114}"/>
    <dgm:cxn modelId="{5612842D-1432-4CA0-9234-DE96F30CE5DD}" srcId="{6A0C8C39-B0D7-4A78-B0F8-CA23D41AE767}" destId="{1291FB57-09BE-4DE2-A11F-17FFBD36BE20}" srcOrd="2" destOrd="0" parTransId="{D9C001A9-F029-483C-8BA6-215247F8BBF7}" sibTransId="{9F526F8B-4849-47DC-9057-2D43E5141621}"/>
    <dgm:cxn modelId="{4470CE4A-A624-44BE-B0E8-08E8973D2DB9}" type="presOf" srcId="{6A0C8C39-B0D7-4A78-B0F8-CA23D41AE767}" destId="{134564DD-6919-45CC-ABB8-01F3D08702CB}" srcOrd="0" destOrd="0" presId="urn:microsoft.com/office/officeart/2005/8/layout/vList5"/>
    <dgm:cxn modelId="{E67DF515-C351-41B2-BB55-1CCDA9AAD2C5}" srcId="{6A0C8C39-B0D7-4A78-B0F8-CA23D41AE767}" destId="{32F18FC7-9DDF-40B7-89EC-815D98E4D7B5}" srcOrd="0" destOrd="0" parTransId="{92624828-3035-4D86-925F-1093D0379ABE}" sibTransId="{3E98F157-C513-4FDA-80F4-5C7B03905D94}"/>
    <dgm:cxn modelId="{AD7007AF-305E-4938-81D5-3FC6601E2230}" type="presParOf" srcId="{134564DD-6919-45CC-ABB8-01F3D08702CB}" destId="{8E9FE32A-BBCB-468E-B6A9-14CAACEF341B}" srcOrd="0" destOrd="0" presId="urn:microsoft.com/office/officeart/2005/8/layout/vList5"/>
    <dgm:cxn modelId="{31EE23F4-B5AE-4688-B8A5-3E4E86236122}" type="presParOf" srcId="{8E9FE32A-BBCB-468E-B6A9-14CAACEF341B}" destId="{62C0621E-5653-41A1-A25A-6E10FFA1ED69}" srcOrd="0" destOrd="0" presId="urn:microsoft.com/office/officeart/2005/8/layout/vList5"/>
    <dgm:cxn modelId="{E3B190AD-4E80-494D-B4E5-928782FAF41A}" type="presParOf" srcId="{8E9FE32A-BBCB-468E-B6A9-14CAACEF341B}" destId="{90EB88BD-471D-4924-ACD5-8A396D6A3649}" srcOrd="1" destOrd="0" presId="urn:microsoft.com/office/officeart/2005/8/layout/vList5"/>
    <dgm:cxn modelId="{8301F411-51C5-4B87-A56D-C38B9D0094B8}" type="presParOf" srcId="{134564DD-6919-45CC-ABB8-01F3D08702CB}" destId="{9469D252-5237-471B-9871-21CF2B574AE6}" srcOrd="1" destOrd="0" presId="urn:microsoft.com/office/officeart/2005/8/layout/vList5"/>
    <dgm:cxn modelId="{9E7F1A3A-FDDB-49C0-9BB7-9F12EFFCCBDD}" type="presParOf" srcId="{134564DD-6919-45CC-ABB8-01F3D08702CB}" destId="{2F091059-C56E-47A7-BA05-651AB8AF5DE6}" srcOrd="2" destOrd="0" presId="urn:microsoft.com/office/officeart/2005/8/layout/vList5"/>
    <dgm:cxn modelId="{23DC85C2-E344-4FCB-9E6A-982539B62579}" type="presParOf" srcId="{2F091059-C56E-47A7-BA05-651AB8AF5DE6}" destId="{4A290420-761C-4192-89BE-5EBCF0AEB1C3}" srcOrd="0" destOrd="0" presId="urn:microsoft.com/office/officeart/2005/8/layout/vList5"/>
    <dgm:cxn modelId="{D191D5E9-A72F-4E2A-87E6-96555B951799}" type="presParOf" srcId="{2F091059-C56E-47A7-BA05-651AB8AF5DE6}" destId="{8E1B9F1A-986D-4341-9EF7-9CDBCB08E39E}" srcOrd="1" destOrd="0" presId="urn:microsoft.com/office/officeart/2005/8/layout/vList5"/>
    <dgm:cxn modelId="{0CACF688-82A4-4DDB-A824-F6C6B0534AE9}" type="presParOf" srcId="{134564DD-6919-45CC-ABB8-01F3D08702CB}" destId="{FA2DC625-07ED-4844-AEA8-CAD0AB550D9E}" srcOrd="3" destOrd="0" presId="urn:microsoft.com/office/officeart/2005/8/layout/vList5"/>
    <dgm:cxn modelId="{26504363-41A6-4A05-A8A7-CD55A50C9CB3}" type="presParOf" srcId="{134564DD-6919-45CC-ABB8-01F3D08702CB}" destId="{A231F74B-62F8-494F-8D01-34C158138C2C}" srcOrd="4" destOrd="0" presId="urn:microsoft.com/office/officeart/2005/8/layout/vList5"/>
    <dgm:cxn modelId="{8C00505A-F1F4-4C12-A7CF-F4808A02A489}" type="presParOf" srcId="{A231F74B-62F8-494F-8D01-34C158138C2C}" destId="{1381D794-740A-419D-B449-46323DA2DF94}" srcOrd="0" destOrd="0" presId="urn:microsoft.com/office/officeart/2005/8/layout/vList5"/>
    <dgm:cxn modelId="{47714FDA-45AB-46F3-BA12-EE0E484527C7}" type="presParOf" srcId="{A231F74B-62F8-494F-8D01-34C158138C2C}" destId="{BB8A8B70-1FC0-469B-882C-5492E10700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24F5E3-91A9-4992-BFA5-E2AB29E2685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56110300-7BFB-4457-A53C-80E47E620A99}">
      <dgm:prSet phldrT="[Texto]" custT="1"/>
      <dgm:spPr/>
      <dgm:t>
        <a:bodyPr/>
        <a:lstStyle/>
        <a:p>
          <a:r>
            <a:rPr lang="es-EC" sz="2000" dirty="0" smtClean="0">
              <a:solidFill>
                <a:schemeClr val="tx1"/>
              </a:solidFill>
            </a:rPr>
            <a:t>Todos tenemos</a:t>
          </a:r>
          <a:endParaRPr lang="es-EC" sz="2000" dirty="0">
            <a:solidFill>
              <a:schemeClr val="tx1"/>
            </a:solidFill>
          </a:endParaRPr>
        </a:p>
      </dgm:t>
    </dgm:pt>
    <dgm:pt modelId="{AF697649-5348-4B6D-93AF-EFD9D14D8B1C}" type="parTrans" cxnId="{1810C216-B43F-4FFE-A8A1-7B1F13DBF944}">
      <dgm:prSet/>
      <dgm:spPr/>
      <dgm:t>
        <a:bodyPr/>
        <a:lstStyle/>
        <a:p>
          <a:endParaRPr lang="es-EC" sz="2000"/>
        </a:p>
      </dgm:t>
    </dgm:pt>
    <dgm:pt modelId="{AE611697-FEB3-42DE-A66A-897607A3B350}" type="sibTrans" cxnId="{1810C216-B43F-4FFE-A8A1-7B1F13DBF944}">
      <dgm:prSet/>
      <dgm:spPr/>
      <dgm:t>
        <a:bodyPr/>
        <a:lstStyle/>
        <a:p>
          <a:endParaRPr lang="es-EC" sz="2000"/>
        </a:p>
      </dgm:t>
    </dgm:pt>
    <dgm:pt modelId="{CCC8DE25-963E-4587-994D-0F101E6686F1}">
      <dgm:prSet phldrT="[Texto]" custT="1"/>
      <dgm:spPr/>
      <dgm:t>
        <a:bodyPr anchor="ctr"/>
        <a:lstStyle/>
        <a:p>
          <a:pPr algn="just"/>
          <a:r>
            <a:rPr lang="es-EC" sz="1800" dirty="0" smtClean="0"/>
            <a:t>Compromiso de aportar al mejoramiento de condiciones ambientales.</a:t>
          </a:r>
          <a:endParaRPr lang="es-EC" sz="1800" dirty="0"/>
        </a:p>
      </dgm:t>
    </dgm:pt>
    <dgm:pt modelId="{FA401C0D-F08D-4FE8-A392-DC498F833D35}" type="parTrans" cxnId="{5DC989F9-CFEB-4D40-968C-C388C6004B48}">
      <dgm:prSet/>
      <dgm:spPr/>
      <dgm:t>
        <a:bodyPr/>
        <a:lstStyle/>
        <a:p>
          <a:endParaRPr lang="es-EC" sz="2000"/>
        </a:p>
      </dgm:t>
    </dgm:pt>
    <dgm:pt modelId="{5CC848CA-F85E-49F8-B79E-9118F2C742D5}" type="sibTrans" cxnId="{5DC989F9-CFEB-4D40-968C-C388C6004B48}">
      <dgm:prSet/>
      <dgm:spPr/>
      <dgm:t>
        <a:bodyPr/>
        <a:lstStyle/>
        <a:p>
          <a:endParaRPr lang="es-EC" sz="2000"/>
        </a:p>
      </dgm:t>
    </dgm:pt>
    <dgm:pt modelId="{A178C9D0-2431-43B7-B041-8EAEF599DA42}">
      <dgm:prSet phldrT="[Texto]" custT="1"/>
      <dgm:spPr/>
      <dgm:t>
        <a:bodyPr/>
        <a:lstStyle/>
        <a:p>
          <a:r>
            <a:rPr lang="es-EC" sz="2000" dirty="0" smtClean="0">
              <a:solidFill>
                <a:schemeClr val="tx1"/>
              </a:solidFill>
            </a:rPr>
            <a:t>Ingeniería Civil</a:t>
          </a:r>
          <a:endParaRPr lang="es-EC" sz="2000" dirty="0">
            <a:solidFill>
              <a:schemeClr val="tx1"/>
            </a:solidFill>
          </a:endParaRPr>
        </a:p>
      </dgm:t>
    </dgm:pt>
    <dgm:pt modelId="{468DEEA0-43CE-46AB-89ED-83EE892222E4}" type="parTrans" cxnId="{3318D00D-C20B-45BE-B419-605C0C74B618}">
      <dgm:prSet/>
      <dgm:spPr/>
      <dgm:t>
        <a:bodyPr/>
        <a:lstStyle/>
        <a:p>
          <a:endParaRPr lang="es-EC" sz="2000"/>
        </a:p>
      </dgm:t>
    </dgm:pt>
    <dgm:pt modelId="{4EC80C59-50F4-4998-B2CD-205909FC86E0}" type="sibTrans" cxnId="{3318D00D-C20B-45BE-B419-605C0C74B618}">
      <dgm:prSet/>
      <dgm:spPr/>
      <dgm:t>
        <a:bodyPr/>
        <a:lstStyle/>
        <a:p>
          <a:endParaRPr lang="es-EC" sz="2000"/>
        </a:p>
      </dgm:t>
    </dgm:pt>
    <dgm:pt modelId="{AC3B98F0-B476-45AD-9219-001E4AA5082C}">
      <dgm:prSet phldrT="[Texto]" custT="1"/>
      <dgm:spPr/>
      <dgm:t>
        <a:bodyPr anchor="ctr"/>
        <a:lstStyle/>
        <a:p>
          <a:pPr algn="just"/>
          <a:r>
            <a:rPr lang="es-EC" sz="1800" dirty="0" smtClean="0"/>
            <a:t>Busca una mejor distribución de recursos.</a:t>
          </a:r>
          <a:endParaRPr lang="es-EC" sz="1800" dirty="0"/>
        </a:p>
      </dgm:t>
    </dgm:pt>
    <dgm:pt modelId="{91B0A44F-C512-4931-A6BD-E8BFBECB9867}" type="parTrans" cxnId="{3B32EC24-FA08-4C85-95B5-81DA11DD40AE}">
      <dgm:prSet/>
      <dgm:spPr/>
      <dgm:t>
        <a:bodyPr/>
        <a:lstStyle/>
        <a:p>
          <a:endParaRPr lang="es-EC" sz="2000"/>
        </a:p>
      </dgm:t>
    </dgm:pt>
    <dgm:pt modelId="{A63F9108-0067-45D3-BA0B-10F29468CF04}" type="sibTrans" cxnId="{3B32EC24-FA08-4C85-95B5-81DA11DD40AE}">
      <dgm:prSet/>
      <dgm:spPr/>
      <dgm:t>
        <a:bodyPr/>
        <a:lstStyle/>
        <a:p>
          <a:endParaRPr lang="es-EC" sz="2000"/>
        </a:p>
      </dgm:t>
    </dgm:pt>
    <dgm:pt modelId="{079BB8B5-99DD-4A0B-98B3-A99A66237389}">
      <dgm:prSet phldrT="[Texto]" custT="1"/>
      <dgm:spPr/>
      <dgm:t>
        <a:bodyPr/>
        <a:lstStyle/>
        <a:p>
          <a:r>
            <a:rPr lang="es-EC" sz="2000" dirty="0" smtClean="0">
              <a:solidFill>
                <a:schemeClr val="tx1"/>
              </a:solidFill>
            </a:rPr>
            <a:t>En Ecuador</a:t>
          </a:r>
          <a:endParaRPr lang="es-EC" sz="2000" dirty="0">
            <a:solidFill>
              <a:schemeClr val="tx1"/>
            </a:solidFill>
          </a:endParaRPr>
        </a:p>
      </dgm:t>
    </dgm:pt>
    <dgm:pt modelId="{EC6FA4C6-4F61-4E5D-90E8-494A8F6C84B2}" type="parTrans" cxnId="{3662C00B-D786-428F-B8B8-9F81D74A28CA}">
      <dgm:prSet/>
      <dgm:spPr/>
      <dgm:t>
        <a:bodyPr/>
        <a:lstStyle/>
        <a:p>
          <a:endParaRPr lang="es-EC" sz="2000"/>
        </a:p>
      </dgm:t>
    </dgm:pt>
    <dgm:pt modelId="{C76EC366-CF1B-40AB-BA7B-90C18B80D95F}" type="sibTrans" cxnId="{3662C00B-D786-428F-B8B8-9F81D74A28CA}">
      <dgm:prSet/>
      <dgm:spPr/>
      <dgm:t>
        <a:bodyPr/>
        <a:lstStyle/>
        <a:p>
          <a:endParaRPr lang="es-EC" sz="2000"/>
        </a:p>
      </dgm:t>
    </dgm:pt>
    <dgm:pt modelId="{E5ACE7D9-5347-4D31-933C-767CF8DFD440}">
      <dgm:prSet phldrT="[Texto]" custT="1"/>
      <dgm:spPr/>
      <dgm:t>
        <a:bodyPr anchor="ctr"/>
        <a:lstStyle/>
        <a:p>
          <a:pPr algn="just"/>
          <a:r>
            <a:rPr lang="es-EC" sz="1800" dirty="0" smtClean="0"/>
            <a:t>No existe oferta en cuanto a las MAT.</a:t>
          </a:r>
          <a:endParaRPr lang="es-EC" sz="1800" dirty="0"/>
        </a:p>
      </dgm:t>
    </dgm:pt>
    <dgm:pt modelId="{0F5BA42D-1EDF-4C4B-AEC9-A91DA3EBAC76}" type="parTrans" cxnId="{2008AAD4-B83C-481F-8570-BE93BBFDD2CF}">
      <dgm:prSet/>
      <dgm:spPr/>
      <dgm:t>
        <a:bodyPr/>
        <a:lstStyle/>
        <a:p>
          <a:endParaRPr lang="es-EC" sz="2000"/>
        </a:p>
      </dgm:t>
    </dgm:pt>
    <dgm:pt modelId="{1D08A00B-5F87-4E1A-98DC-BB231C1BC191}" type="sibTrans" cxnId="{2008AAD4-B83C-481F-8570-BE93BBFDD2CF}">
      <dgm:prSet/>
      <dgm:spPr/>
      <dgm:t>
        <a:bodyPr/>
        <a:lstStyle/>
        <a:p>
          <a:endParaRPr lang="es-EC" sz="2000"/>
        </a:p>
      </dgm:t>
    </dgm:pt>
    <dgm:pt modelId="{73A40E50-6564-4E4F-9665-A678BC5986BF}">
      <dgm:prSet phldrT="[Texto]" custT="1"/>
      <dgm:spPr/>
      <dgm:t>
        <a:bodyPr anchor="ctr"/>
        <a:lstStyle/>
        <a:p>
          <a:pPr algn="just"/>
          <a:r>
            <a:rPr lang="es-EC" sz="1800" dirty="0" smtClean="0"/>
            <a:t>Reducción de costos.</a:t>
          </a:r>
          <a:endParaRPr lang="es-EC" sz="1800" dirty="0"/>
        </a:p>
      </dgm:t>
    </dgm:pt>
    <dgm:pt modelId="{6D4C1195-D6BA-4E0C-BB57-8E9E323F1A8A}" type="parTrans" cxnId="{7640E0D9-95CB-4F2E-8ED1-7750597E7055}">
      <dgm:prSet/>
      <dgm:spPr/>
      <dgm:t>
        <a:bodyPr/>
        <a:lstStyle/>
        <a:p>
          <a:endParaRPr lang="es-EC" sz="2000"/>
        </a:p>
      </dgm:t>
    </dgm:pt>
    <dgm:pt modelId="{E88D274C-5BEE-4F94-BD75-A2E7A842B55F}" type="sibTrans" cxnId="{7640E0D9-95CB-4F2E-8ED1-7750597E7055}">
      <dgm:prSet/>
      <dgm:spPr/>
      <dgm:t>
        <a:bodyPr/>
        <a:lstStyle/>
        <a:p>
          <a:endParaRPr lang="es-EC" sz="2000"/>
        </a:p>
      </dgm:t>
    </dgm:pt>
    <dgm:pt modelId="{C751F2E0-1B57-43AC-A068-C09F888811CD}">
      <dgm:prSet phldrT="[Texto]" custT="1"/>
      <dgm:spPr/>
      <dgm:t>
        <a:bodyPr anchor="ctr"/>
        <a:lstStyle/>
        <a:p>
          <a:pPr algn="just"/>
          <a:r>
            <a:rPr lang="es-EC" sz="1800" dirty="0" smtClean="0"/>
            <a:t>Alternativas para reducción de impactos ambientales.</a:t>
          </a:r>
          <a:endParaRPr lang="es-EC" sz="1800" dirty="0"/>
        </a:p>
      </dgm:t>
    </dgm:pt>
    <dgm:pt modelId="{2F8487E9-7370-4482-87FA-E41065E90EB6}" type="parTrans" cxnId="{BA97C515-7E8E-409F-B065-3376DE95F503}">
      <dgm:prSet/>
      <dgm:spPr/>
      <dgm:t>
        <a:bodyPr/>
        <a:lstStyle/>
        <a:p>
          <a:endParaRPr lang="es-EC" sz="2000"/>
        </a:p>
      </dgm:t>
    </dgm:pt>
    <dgm:pt modelId="{F35B4D04-120B-4BBE-BA3C-ADAE65624371}" type="sibTrans" cxnId="{BA97C515-7E8E-409F-B065-3376DE95F503}">
      <dgm:prSet/>
      <dgm:spPr/>
      <dgm:t>
        <a:bodyPr/>
        <a:lstStyle/>
        <a:p>
          <a:endParaRPr lang="es-EC" sz="2000"/>
        </a:p>
      </dgm:t>
    </dgm:pt>
    <dgm:pt modelId="{FC93A69C-EDF7-424B-A84E-05D07E7BDA07}">
      <dgm:prSet phldrT="[Texto]" custT="1"/>
      <dgm:spPr/>
      <dgm:t>
        <a:bodyPr anchor="ctr"/>
        <a:lstStyle/>
        <a:p>
          <a:pPr algn="just"/>
          <a:r>
            <a:rPr lang="es-EC" sz="1800" dirty="0" smtClean="0"/>
            <a:t>Se debe cambiar el pensamiento de solo el uso de MAC</a:t>
          </a:r>
          <a:endParaRPr lang="es-EC" sz="1800" dirty="0"/>
        </a:p>
      </dgm:t>
    </dgm:pt>
    <dgm:pt modelId="{D73B6A4C-896E-44DE-98E7-6C14550C8AF2}" type="parTrans" cxnId="{A82791B3-AD73-4248-A43B-5026D5951901}">
      <dgm:prSet/>
      <dgm:spPr/>
      <dgm:t>
        <a:bodyPr/>
        <a:lstStyle/>
        <a:p>
          <a:endParaRPr lang="es-EC" sz="2000"/>
        </a:p>
      </dgm:t>
    </dgm:pt>
    <dgm:pt modelId="{EA18358D-5739-4135-A022-ADE78D7D3691}" type="sibTrans" cxnId="{A82791B3-AD73-4248-A43B-5026D5951901}">
      <dgm:prSet/>
      <dgm:spPr/>
      <dgm:t>
        <a:bodyPr/>
        <a:lstStyle/>
        <a:p>
          <a:endParaRPr lang="es-EC" sz="2000"/>
        </a:p>
      </dgm:t>
    </dgm:pt>
    <dgm:pt modelId="{65FC0629-B6D5-4B2B-A63A-EFBA19C26EF7}">
      <dgm:prSet phldrT="[Texto]" custT="1"/>
      <dgm:spPr/>
      <dgm:t>
        <a:bodyPr anchor="ctr"/>
        <a:lstStyle/>
        <a:p>
          <a:pPr algn="just"/>
          <a:r>
            <a:rPr lang="es-EC" sz="1800" dirty="0" smtClean="0"/>
            <a:t>Incursionar en el país en este ámbito y reducir la contaminación ambiental en el Ecuador.</a:t>
          </a:r>
          <a:endParaRPr lang="es-EC" sz="1800" dirty="0"/>
        </a:p>
      </dgm:t>
    </dgm:pt>
    <dgm:pt modelId="{419C9CD3-D11A-451B-BA99-CC8201DC8CE2}" type="parTrans" cxnId="{33DBCF3D-2C29-42DF-B00D-719C49458BB2}">
      <dgm:prSet/>
      <dgm:spPr/>
      <dgm:t>
        <a:bodyPr/>
        <a:lstStyle/>
        <a:p>
          <a:endParaRPr lang="es-EC" sz="2000"/>
        </a:p>
      </dgm:t>
    </dgm:pt>
    <dgm:pt modelId="{0115DE3C-4FC6-47E3-8BC3-49D50A856FD0}" type="sibTrans" cxnId="{33DBCF3D-2C29-42DF-B00D-719C49458BB2}">
      <dgm:prSet/>
      <dgm:spPr/>
      <dgm:t>
        <a:bodyPr/>
        <a:lstStyle/>
        <a:p>
          <a:endParaRPr lang="es-EC" sz="2000"/>
        </a:p>
      </dgm:t>
    </dgm:pt>
    <dgm:pt modelId="{E020E895-DE4F-4883-B254-6F9D82B65012}" type="pres">
      <dgm:prSet presAssocID="{3824F5E3-91A9-4992-BFA5-E2AB29E26855}" presName="Name0" presStyleCnt="0">
        <dgm:presLayoutVars>
          <dgm:dir/>
          <dgm:animLvl val="lvl"/>
          <dgm:resizeHandles/>
        </dgm:presLayoutVars>
      </dgm:prSet>
      <dgm:spPr/>
      <dgm:t>
        <a:bodyPr/>
        <a:lstStyle/>
        <a:p>
          <a:endParaRPr lang="es-EC"/>
        </a:p>
      </dgm:t>
    </dgm:pt>
    <dgm:pt modelId="{697AFC78-9749-4350-A3A1-E67D952FBC77}" type="pres">
      <dgm:prSet presAssocID="{56110300-7BFB-4457-A53C-80E47E620A99}" presName="linNode" presStyleCnt="0"/>
      <dgm:spPr/>
    </dgm:pt>
    <dgm:pt modelId="{0AB23AC2-609E-4F85-AE1C-C222C961984D}" type="pres">
      <dgm:prSet presAssocID="{56110300-7BFB-4457-A53C-80E47E620A99}" presName="parentShp" presStyleLbl="node1" presStyleIdx="0" presStyleCnt="3" custScaleX="80556" custScaleY="77931">
        <dgm:presLayoutVars>
          <dgm:bulletEnabled val="1"/>
        </dgm:presLayoutVars>
      </dgm:prSet>
      <dgm:spPr/>
      <dgm:t>
        <a:bodyPr/>
        <a:lstStyle/>
        <a:p>
          <a:endParaRPr lang="es-EC"/>
        </a:p>
      </dgm:t>
    </dgm:pt>
    <dgm:pt modelId="{63134B33-F9B8-402E-8F26-5A150EA3E827}" type="pres">
      <dgm:prSet presAssocID="{56110300-7BFB-4457-A53C-80E47E620A99}" presName="childShp" presStyleLbl="bgAccFollowNode1" presStyleIdx="0" presStyleCnt="3">
        <dgm:presLayoutVars>
          <dgm:bulletEnabled val="1"/>
        </dgm:presLayoutVars>
      </dgm:prSet>
      <dgm:spPr/>
      <dgm:t>
        <a:bodyPr/>
        <a:lstStyle/>
        <a:p>
          <a:endParaRPr lang="es-EC"/>
        </a:p>
      </dgm:t>
    </dgm:pt>
    <dgm:pt modelId="{E8FB4B1F-D7F2-45AF-B82E-3595C3A96A4D}" type="pres">
      <dgm:prSet presAssocID="{AE611697-FEB3-42DE-A66A-897607A3B350}" presName="spacing" presStyleCnt="0"/>
      <dgm:spPr/>
    </dgm:pt>
    <dgm:pt modelId="{CF3C1D14-1B19-4A2D-AA13-883B1F82F0DC}" type="pres">
      <dgm:prSet presAssocID="{A178C9D0-2431-43B7-B041-8EAEF599DA42}" presName="linNode" presStyleCnt="0"/>
      <dgm:spPr/>
    </dgm:pt>
    <dgm:pt modelId="{01F16578-D0E9-4B53-8D23-3872518002F2}" type="pres">
      <dgm:prSet presAssocID="{A178C9D0-2431-43B7-B041-8EAEF599DA42}" presName="parentShp" presStyleLbl="node1" presStyleIdx="1" presStyleCnt="3" custScaleX="80556" custScaleY="77241">
        <dgm:presLayoutVars>
          <dgm:bulletEnabled val="1"/>
        </dgm:presLayoutVars>
      </dgm:prSet>
      <dgm:spPr/>
      <dgm:t>
        <a:bodyPr/>
        <a:lstStyle/>
        <a:p>
          <a:endParaRPr lang="es-EC"/>
        </a:p>
      </dgm:t>
    </dgm:pt>
    <dgm:pt modelId="{BE4F2246-BA48-423F-8F32-C54673A74BF2}" type="pres">
      <dgm:prSet presAssocID="{A178C9D0-2431-43B7-B041-8EAEF599DA42}" presName="childShp" presStyleLbl="bgAccFollowNode1" presStyleIdx="1" presStyleCnt="3">
        <dgm:presLayoutVars>
          <dgm:bulletEnabled val="1"/>
        </dgm:presLayoutVars>
      </dgm:prSet>
      <dgm:spPr/>
      <dgm:t>
        <a:bodyPr/>
        <a:lstStyle/>
        <a:p>
          <a:endParaRPr lang="es-EC"/>
        </a:p>
      </dgm:t>
    </dgm:pt>
    <dgm:pt modelId="{8CFAAC4A-1BCC-4DB2-9AD9-54EB00B5C847}" type="pres">
      <dgm:prSet presAssocID="{4EC80C59-50F4-4998-B2CD-205909FC86E0}" presName="spacing" presStyleCnt="0"/>
      <dgm:spPr/>
    </dgm:pt>
    <dgm:pt modelId="{F0A6D51A-EB22-4E2E-8D82-383942CCC00D}" type="pres">
      <dgm:prSet presAssocID="{079BB8B5-99DD-4A0B-98B3-A99A66237389}" presName="linNode" presStyleCnt="0"/>
      <dgm:spPr/>
    </dgm:pt>
    <dgm:pt modelId="{7387D30C-B55E-4407-8855-7AA82A274212}" type="pres">
      <dgm:prSet presAssocID="{079BB8B5-99DD-4A0B-98B3-A99A66237389}" presName="parentShp" presStyleLbl="node1" presStyleIdx="2" presStyleCnt="3" custScaleX="75926" custScaleY="87586">
        <dgm:presLayoutVars>
          <dgm:bulletEnabled val="1"/>
        </dgm:presLayoutVars>
      </dgm:prSet>
      <dgm:spPr/>
      <dgm:t>
        <a:bodyPr/>
        <a:lstStyle/>
        <a:p>
          <a:endParaRPr lang="es-EC"/>
        </a:p>
      </dgm:t>
    </dgm:pt>
    <dgm:pt modelId="{B103FCFA-3EEA-40A1-B8BA-B25DD7FB5DB0}" type="pres">
      <dgm:prSet presAssocID="{079BB8B5-99DD-4A0B-98B3-A99A66237389}" presName="childShp" presStyleLbl="bgAccFollowNode1" presStyleIdx="2" presStyleCnt="3">
        <dgm:presLayoutVars>
          <dgm:bulletEnabled val="1"/>
        </dgm:presLayoutVars>
      </dgm:prSet>
      <dgm:spPr/>
      <dgm:t>
        <a:bodyPr/>
        <a:lstStyle/>
        <a:p>
          <a:endParaRPr lang="es-EC"/>
        </a:p>
      </dgm:t>
    </dgm:pt>
  </dgm:ptLst>
  <dgm:cxnLst>
    <dgm:cxn modelId="{1E995915-C536-4C13-955A-743CD4C09691}" type="presOf" srcId="{56110300-7BFB-4457-A53C-80E47E620A99}" destId="{0AB23AC2-609E-4F85-AE1C-C222C961984D}" srcOrd="0" destOrd="0" presId="urn:microsoft.com/office/officeart/2005/8/layout/vList6"/>
    <dgm:cxn modelId="{D3918583-4AC0-44EE-9068-234B9E082BBC}" type="presOf" srcId="{E5ACE7D9-5347-4D31-933C-767CF8DFD440}" destId="{B103FCFA-3EEA-40A1-B8BA-B25DD7FB5DB0}" srcOrd="0" destOrd="0" presId="urn:microsoft.com/office/officeart/2005/8/layout/vList6"/>
    <dgm:cxn modelId="{A679B863-E934-490A-A916-64935243BB6B}" type="presOf" srcId="{3824F5E3-91A9-4992-BFA5-E2AB29E26855}" destId="{E020E895-DE4F-4883-B254-6F9D82B65012}" srcOrd="0" destOrd="0" presId="urn:microsoft.com/office/officeart/2005/8/layout/vList6"/>
    <dgm:cxn modelId="{C36E703D-C1DB-401B-9D65-B77B491DD903}" type="presOf" srcId="{AC3B98F0-B476-45AD-9219-001E4AA5082C}" destId="{BE4F2246-BA48-423F-8F32-C54673A74BF2}" srcOrd="0" destOrd="0" presId="urn:microsoft.com/office/officeart/2005/8/layout/vList6"/>
    <dgm:cxn modelId="{A263D6B5-1BB8-426F-83C6-61029A548B49}" type="presOf" srcId="{CCC8DE25-963E-4587-994D-0F101E6686F1}" destId="{63134B33-F9B8-402E-8F26-5A150EA3E827}" srcOrd="0" destOrd="0" presId="urn:microsoft.com/office/officeart/2005/8/layout/vList6"/>
    <dgm:cxn modelId="{3318D00D-C20B-45BE-B419-605C0C74B618}" srcId="{3824F5E3-91A9-4992-BFA5-E2AB29E26855}" destId="{A178C9D0-2431-43B7-B041-8EAEF599DA42}" srcOrd="1" destOrd="0" parTransId="{468DEEA0-43CE-46AB-89ED-83EE892222E4}" sibTransId="{4EC80C59-50F4-4998-B2CD-205909FC86E0}"/>
    <dgm:cxn modelId="{78182D6E-4A86-436F-B3A8-5F17561EDBBC}" type="presOf" srcId="{079BB8B5-99DD-4A0B-98B3-A99A66237389}" destId="{7387D30C-B55E-4407-8855-7AA82A274212}" srcOrd="0" destOrd="0" presId="urn:microsoft.com/office/officeart/2005/8/layout/vList6"/>
    <dgm:cxn modelId="{3662C00B-D786-428F-B8B8-9F81D74A28CA}" srcId="{3824F5E3-91A9-4992-BFA5-E2AB29E26855}" destId="{079BB8B5-99DD-4A0B-98B3-A99A66237389}" srcOrd="2" destOrd="0" parTransId="{EC6FA4C6-4F61-4E5D-90E8-494A8F6C84B2}" sibTransId="{C76EC366-CF1B-40AB-BA7B-90C18B80D95F}"/>
    <dgm:cxn modelId="{F0AD42DB-A8A1-4B85-9245-A31DE27E15FB}" type="presOf" srcId="{A178C9D0-2431-43B7-B041-8EAEF599DA42}" destId="{01F16578-D0E9-4B53-8D23-3872518002F2}" srcOrd="0" destOrd="0" presId="urn:microsoft.com/office/officeart/2005/8/layout/vList6"/>
    <dgm:cxn modelId="{1810C216-B43F-4FFE-A8A1-7B1F13DBF944}" srcId="{3824F5E3-91A9-4992-BFA5-E2AB29E26855}" destId="{56110300-7BFB-4457-A53C-80E47E620A99}" srcOrd="0" destOrd="0" parTransId="{AF697649-5348-4B6D-93AF-EFD9D14D8B1C}" sibTransId="{AE611697-FEB3-42DE-A66A-897607A3B350}"/>
    <dgm:cxn modelId="{A9B438FA-D62B-4D02-905B-13903E10EDF5}" type="presOf" srcId="{FC93A69C-EDF7-424B-A84E-05D07E7BDA07}" destId="{B103FCFA-3EEA-40A1-B8BA-B25DD7FB5DB0}" srcOrd="0" destOrd="1" presId="urn:microsoft.com/office/officeart/2005/8/layout/vList6"/>
    <dgm:cxn modelId="{3B32EC24-FA08-4C85-95B5-81DA11DD40AE}" srcId="{A178C9D0-2431-43B7-B041-8EAEF599DA42}" destId="{AC3B98F0-B476-45AD-9219-001E4AA5082C}" srcOrd="0" destOrd="0" parTransId="{91B0A44F-C512-4931-A6BD-E8BFBECB9867}" sibTransId="{A63F9108-0067-45D3-BA0B-10F29468CF04}"/>
    <dgm:cxn modelId="{597ADE06-FBEF-4037-B285-B58410CCA4BF}" type="presOf" srcId="{C751F2E0-1B57-43AC-A068-C09F888811CD}" destId="{BE4F2246-BA48-423F-8F32-C54673A74BF2}" srcOrd="0" destOrd="2" presId="urn:microsoft.com/office/officeart/2005/8/layout/vList6"/>
    <dgm:cxn modelId="{7640E0D9-95CB-4F2E-8ED1-7750597E7055}" srcId="{A178C9D0-2431-43B7-B041-8EAEF599DA42}" destId="{73A40E50-6564-4E4F-9665-A678BC5986BF}" srcOrd="1" destOrd="0" parTransId="{6D4C1195-D6BA-4E0C-BB57-8E9E323F1A8A}" sibTransId="{E88D274C-5BEE-4F94-BD75-A2E7A842B55F}"/>
    <dgm:cxn modelId="{33DBCF3D-2C29-42DF-B00D-719C49458BB2}" srcId="{079BB8B5-99DD-4A0B-98B3-A99A66237389}" destId="{65FC0629-B6D5-4B2B-A63A-EFBA19C26EF7}" srcOrd="2" destOrd="0" parTransId="{419C9CD3-D11A-451B-BA99-CC8201DC8CE2}" sibTransId="{0115DE3C-4FC6-47E3-8BC3-49D50A856FD0}"/>
    <dgm:cxn modelId="{BA97C515-7E8E-409F-B065-3376DE95F503}" srcId="{A178C9D0-2431-43B7-B041-8EAEF599DA42}" destId="{C751F2E0-1B57-43AC-A068-C09F888811CD}" srcOrd="2" destOrd="0" parTransId="{2F8487E9-7370-4482-87FA-E41065E90EB6}" sibTransId="{F35B4D04-120B-4BBE-BA3C-ADAE65624371}"/>
    <dgm:cxn modelId="{00C268F0-4513-423D-BE40-F431B3BE1456}" type="presOf" srcId="{73A40E50-6564-4E4F-9665-A678BC5986BF}" destId="{BE4F2246-BA48-423F-8F32-C54673A74BF2}" srcOrd="0" destOrd="1" presId="urn:microsoft.com/office/officeart/2005/8/layout/vList6"/>
    <dgm:cxn modelId="{A82791B3-AD73-4248-A43B-5026D5951901}" srcId="{079BB8B5-99DD-4A0B-98B3-A99A66237389}" destId="{FC93A69C-EDF7-424B-A84E-05D07E7BDA07}" srcOrd="1" destOrd="0" parTransId="{D73B6A4C-896E-44DE-98E7-6C14550C8AF2}" sibTransId="{EA18358D-5739-4135-A022-ADE78D7D3691}"/>
    <dgm:cxn modelId="{5DC989F9-CFEB-4D40-968C-C388C6004B48}" srcId="{56110300-7BFB-4457-A53C-80E47E620A99}" destId="{CCC8DE25-963E-4587-994D-0F101E6686F1}" srcOrd="0" destOrd="0" parTransId="{FA401C0D-F08D-4FE8-A392-DC498F833D35}" sibTransId="{5CC848CA-F85E-49F8-B79E-9118F2C742D5}"/>
    <dgm:cxn modelId="{2008AAD4-B83C-481F-8570-BE93BBFDD2CF}" srcId="{079BB8B5-99DD-4A0B-98B3-A99A66237389}" destId="{E5ACE7D9-5347-4D31-933C-767CF8DFD440}" srcOrd="0" destOrd="0" parTransId="{0F5BA42D-1EDF-4C4B-AEC9-A91DA3EBAC76}" sibTransId="{1D08A00B-5F87-4E1A-98DC-BB231C1BC191}"/>
    <dgm:cxn modelId="{C15291AB-0FDE-4732-938E-C3C25DF02B3D}" type="presOf" srcId="{65FC0629-B6D5-4B2B-A63A-EFBA19C26EF7}" destId="{B103FCFA-3EEA-40A1-B8BA-B25DD7FB5DB0}" srcOrd="0" destOrd="2" presId="urn:microsoft.com/office/officeart/2005/8/layout/vList6"/>
    <dgm:cxn modelId="{2E9A64B6-FB38-4C92-B6F7-C8715DE504A1}" type="presParOf" srcId="{E020E895-DE4F-4883-B254-6F9D82B65012}" destId="{697AFC78-9749-4350-A3A1-E67D952FBC77}" srcOrd="0" destOrd="0" presId="urn:microsoft.com/office/officeart/2005/8/layout/vList6"/>
    <dgm:cxn modelId="{D15B1438-709F-47B5-ACE2-56C7F747600A}" type="presParOf" srcId="{697AFC78-9749-4350-A3A1-E67D952FBC77}" destId="{0AB23AC2-609E-4F85-AE1C-C222C961984D}" srcOrd="0" destOrd="0" presId="urn:microsoft.com/office/officeart/2005/8/layout/vList6"/>
    <dgm:cxn modelId="{E925C926-2FAE-4647-9E51-359B2F056BAB}" type="presParOf" srcId="{697AFC78-9749-4350-A3A1-E67D952FBC77}" destId="{63134B33-F9B8-402E-8F26-5A150EA3E827}" srcOrd="1" destOrd="0" presId="urn:microsoft.com/office/officeart/2005/8/layout/vList6"/>
    <dgm:cxn modelId="{63294584-28E9-45F4-B05F-8948B15305C0}" type="presParOf" srcId="{E020E895-DE4F-4883-B254-6F9D82B65012}" destId="{E8FB4B1F-D7F2-45AF-B82E-3595C3A96A4D}" srcOrd="1" destOrd="0" presId="urn:microsoft.com/office/officeart/2005/8/layout/vList6"/>
    <dgm:cxn modelId="{703CCC5C-D14B-47B5-A41E-23B37B9A1637}" type="presParOf" srcId="{E020E895-DE4F-4883-B254-6F9D82B65012}" destId="{CF3C1D14-1B19-4A2D-AA13-883B1F82F0DC}" srcOrd="2" destOrd="0" presId="urn:microsoft.com/office/officeart/2005/8/layout/vList6"/>
    <dgm:cxn modelId="{5B2B637A-8F47-42E3-987B-BF1964918BE4}" type="presParOf" srcId="{CF3C1D14-1B19-4A2D-AA13-883B1F82F0DC}" destId="{01F16578-D0E9-4B53-8D23-3872518002F2}" srcOrd="0" destOrd="0" presId="urn:microsoft.com/office/officeart/2005/8/layout/vList6"/>
    <dgm:cxn modelId="{19F2D059-F50D-4C1E-B296-E2358BA65F3A}" type="presParOf" srcId="{CF3C1D14-1B19-4A2D-AA13-883B1F82F0DC}" destId="{BE4F2246-BA48-423F-8F32-C54673A74BF2}" srcOrd="1" destOrd="0" presId="urn:microsoft.com/office/officeart/2005/8/layout/vList6"/>
    <dgm:cxn modelId="{78AEC3E9-6D13-4918-9AD9-130949F5A664}" type="presParOf" srcId="{E020E895-DE4F-4883-B254-6F9D82B65012}" destId="{8CFAAC4A-1BCC-4DB2-9AD9-54EB00B5C847}" srcOrd="3" destOrd="0" presId="urn:microsoft.com/office/officeart/2005/8/layout/vList6"/>
    <dgm:cxn modelId="{D7B292FA-4494-47AD-94B6-C1120924AC1E}" type="presParOf" srcId="{E020E895-DE4F-4883-B254-6F9D82B65012}" destId="{F0A6D51A-EB22-4E2E-8D82-383942CCC00D}" srcOrd="4" destOrd="0" presId="urn:microsoft.com/office/officeart/2005/8/layout/vList6"/>
    <dgm:cxn modelId="{6C3C0513-A2AF-4C41-ABFB-600EB8ED2B67}" type="presParOf" srcId="{F0A6D51A-EB22-4E2E-8D82-383942CCC00D}" destId="{7387D30C-B55E-4407-8855-7AA82A274212}" srcOrd="0" destOrd="0" presId="urn:microsoft.com/office/officeart/2005/8/layout/vList6"/>
    <dgm:cxn modelId="{D74984BA-8F85-40C5-A438-4C9A242E381D}" type="presParOf" srcId="{F0A6D51A-EB22-4E2E-8D82-383942CCC00D}" destId="{B103FCFA-3EEA-40A1-B8BA-B25DD7FB5DB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BEBE99-DC75-4E94-9E65-C3AD108025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2EAB764-B26A-4EE1-A67C-702A3B142E57}">
      <dgm:prSet phldrT="[Texto]"/>
      <dgm:spPr/>
      <dgm:t>
        <a:bodyPr/>
        <a:lstStyle/>
        <a:p>
          <a:r>
            <a:rPr lang="es-MX" b="1" dirty="0" smtClean="0">
              <a:solidFill>
                <a:schemeClr val="tx1"/>
              </a:solidFill>
            </a:rPr>
            <a:t>Objetivo General</a:t>
          </a:r>
          <a:endParaRPr lang="es-EC" dirty="0">
            <a:solidFill>
              <a:schemeClr val="tx1"/>
            </a:solidFill>
          </a:endParaRPr>
        </a:p>
      </dgm:t>
    </dgm:pt>
    <dgm:pt modelId="{8467B627-437D-4448-8C76-62FE568D8A34}" type="parTrans" cxnId="{5EB46708-1958-48AB-A187-6A2C5398BFDC}">
      <dgm:prSet/>
      <dgm:spPr/>
      <dgm:t>
        <a:bodyPr/>
        <a:lstStyle/>
        <a:p>
          <a:endParaRPr lang="es-EC"/>
        </a:p>
      </dgm:t>
    </dgm:pt>
    <dgm:pt modelId="{2B5BF870-6494-4868-9361-1CE75B9DF089}" type="sibTrans" cxnId="{5EB46708-1958-48AB-A187-6A2C5398BFDC}">
      <dgm:prSet/>
      <dgm:spPr/>
      <dgm:t>
        <a:bodyPr/>
        <a:lstStyle/>
        <a:p>
          <a:endParaRPr lang="es-EC"/>
        </a:p>
      </dgm:t>
    </dgm:pt>
    <dgm:pt modelId="{04A0E3C1-3B9F-4E8E-A576-D609BD81909C}">
      <dgm:prSet/>
      <dgm:spPr/>
      <dgm:t>
        <a:bodyPr/>
        <a:lstStyle/>
        <a:p>
          <a:pPr algn="just"/>
          <a:r>
            <a:rPr lang="es-MX" dirty="0" smtClean="0"/>
            <a:t>Analizar el desempeño </a:t>
          </a:r>
          <a:r>
            <a:rPr lang="es-EC" dirty="0" smtClean="0"/>
            <a:t>de mezclas asfálticas tibias.</a:t>
          </a:r>
          <a:endParaRPr lang="es-EC" dirty="0"/>
        </a:p>
      </dgm:t>
    </dgm:pt>
    <dgm:pt modelId="{6E451741-8CA6-407A-895C-0B90A36277B7}" type="parTrans" cxnId="{FFDFF343-6CC7-42F6-8321-3AF6DD32BE32}">
      <dgm:prSet/>
      <dgm:spPr/>
      <dgm:t>
        <a:bodyPr/>
        <a:lstStyle/>
        <a:p>
          <a:endParaRPr lang="es-EC"/>
        </a:p>
      </dgm:t>
    </dgm:pt>
    <dgm:pt modelId="{5F66EA21-12A9-4B82-96F3-F5A8507A69A4}" type="sibTrans" cxnId="{FFDFF343-6CC7-42F6-8321-3AF6DD32BE32}">
      <dgm:prSet/>
      <dgm:spPr/>
      <dgm:t>
        <a:bodyPr/>
        <a:lstStyle/>
        <a:p>
          <a:endParaRPr lang="es-EC"/>
        </a:p>
      </dgm:t>
    </dgm:pt>
    <dgm:pt modelId="{DF496678-EEA0-4A28-8329-57569DDF38B1}">
      <dgm:prSet/>
      <dgm:spPr/>
      <dgm:t>
        <a:bodyPr/>
        <a:lstStyle/>
        <a:p>
          <a:r>
            <a:rPr lang="es-MX" b="1" dirty="0" smtClean="0">
              <a:solidFill>
                <a:schemeClr val="tx1"/>
              </a:solidFill>
            </a:rPr>
            <a:t>Objetivos específicos</a:t>
          </a:r>
          <a:endParaRPr lang="es-EC" dirty="0">
            <a:solidFill>
              <a:schemeClr val="tx1"/>
            </a:solidFill>
          </a:endParaRPr>
        </a:p>
      </dgm:t>
    </dgm:pt>
    <dgm:pt modelId="{400A9D4E-F163-469F-A0DE-1A13CDB00AE9}" type="parTrans" cxnId="{45391228-9E7D-4451-9EE5-B03B54D18CA1}">
      <dgm:prSet/>
      <dgm:spPr/>
      <dgm:t>
        <a:bodyPr/>
        <a:lstStyle/>
        <a:p>
          <a:endParaRPr lang="es-EC"/>
        </a:p>
      </dgm:t>
    </dgm:pt>
    <dgm:pt modelId="{B87CC87E-785E-46E7-8517-58F124AEF0B4}" type="sibTrans" cxnId="{45391228-9E7D-4451-9EE5-B03B54D18CA1}">
      <dgm:prSet/>
      <dgm:spPr/>
      <dgm:t>
        <a:bodyPr/>
        <a:lstStyle/>
        <a:p>
          <a:endParaRPr lang="es-EC"/>
        </a:p>
      </dgm:t>
    </dgm:pt>
    <dgm:pt modelId="{1A9FD807-3AB1-46EE-8196-61D59908B768}">
      <dgm:prSet/>
      <dgm:spPr/>
      <dgm:t>
        <a:bodyPr/>
        <a:lstStyle/>
        <a:p>
          <a:pPr algn="just"/>
          <a:r>
            <a:rPr lang="es-MX" dirty="0" smtClean="0"/>
            <a:t>Definir las características del asfalto AC-20. </a:t>
          </a:r>
          <a:endParaRPr lang="es-EC" dirty="0"/>
        </a:p>
      </dgm:t>
    </dgm:pt>
    <dgm:pt modelId="{D1D3CDA7-4544-431C-ABCA-B5565697ED12}" type="parTrans" cxnId="{1541543A-3488-4A09-A992-46A9EE651D34}">
      <dgm:prSet/>
      <dgm:spPr/>
      <dgm:t>
        <a:bodyPr/>
        <a:lstStyle/>
        <a:p>
          <a:endParaRPr lang="es-EC"/>
        </a:p>
      </dgm:t>
    </dgm:pt>
    <dgm:pt modelId="{D2BA9438-786B-40E3-8337-B118BF69ACA5}" type="sibTrans" cxnId="{1541543A-3488-4A09-A992-46A9EE651D34}">
      <dgm:prSet/>
      <dgm:spPr/>
      <dgm:t>
        <a:bodyPr/>
        <a:lstStyle/>
        <a:p>
          <a:endParaRPr lang="es-EC"/>
        </a:p>
      </dgm:t>
    </dgm:pt>
    <dgm:pt modelId="{EBAB1531-5B0C-41A4-8A10-C00276F61654}">
      <dgm:prSet/>
      <dgm:spPr/>
      <dgm:t>
        <a:bodyPr/>
        <a:lstStyle/>
        <a:p>
          <a:pPr algn="just"/>
          <a:r>
            <a:rPr lang="es-MX" dirty="0" smtClean="0"/>
            <a:t>Obtener el asfalto modificado a partir de la mezcla de aceite crudo de Palma y asfalto.</a:t>
          </a:r>
          <a:endParaRPr lang="es-EC" dirty="0"/>
        </a:p>
      </dgm:t>
    </dgm:pt>
    <dgm:pt modelId="{31715544-9E58-4B8D-808A-41879A02BF65}" type="parTrans" cxnId="{C05147F2-3993-4AE7-B490-435EF126FAEB}">
      <dgm:prSet/>
      <dgm:spPr/>
      <dgm:t>
        <a:bodyPr/>
        <a:lstStyle/>
        <a:p>
          <a:endParaRPr lang="es-EC"/>
        </a:p>
      </dgm:t>
    </dgm:pt>
    <dgm:pt modelId="{83485BCD-93B3-4367-A32D-BFFD27F162F5}" type="sibTrans" cxnId="{C05147F2-3993-4AE7-B490-435EF126FAEB}">
      <dgm:prSet/>
      <dgm:spPr/>
      <dgm:t>
        <a:bodyPr/>
        <a:lstStyle/>
        <a:p>
          <a:endParaRPr lang="es-EC"/>
        </a:p>
      </dgm:t>
    </dgm:pt>
    <dgm:pt modelId="{9740C8EE-8B91-4294-9B40-B5C51BA28C90}">
      <dgm:prSet/>
      <dgm:spPr/>
      <dgm:t>
        <a:bodyPr/>
        <a:lstStyle/>
        <a:p>
          <a:pPr algn="just"/>
          <a:r>
            <a:rPr lang="es-MX" dirty="0" smtClean="0"/>
            <a:t>Diseñar la mezcla asfáltica en caliente y tibia de acuerdo al Método Marshall.</a:t>
          </a:r>
          <a:endParaRPr lang="es-EC" dirty="0"/>
        </a:p>
      </dgm:t>
    </dgm:pt>
    <dgm:pt modelId="{3CE24C6A-68AC-4E55-BA04-095090FAA627}" type="parTrans" cxnId="{E1D24BD6-4067-4E76-8608-2D46596F1A9F}">
      <dgm:prSet/>
      <dgm:spPr/>
      <dgm:t>
        <a:bodyPr/>
        <a:lstStyle/>
        <a:p>
          <a:endParaRPr lang="es-EC"/>
        </a:p>
      </dgm:t>
    </dgm:pt>
    <dgm:pt modelId="{67277E6B-82E0-4777-AFE7-B08624D6EACB}" type="sibTrans" cxnId="{E1D24BD6-4067-4E76-8608-2D46596F1A9F}">
      <dgm:prSet/>
      <dgm:spPr/>
      <dgm:t>
        <a:bodyPr/>
        <a:lstStyle/>
        <a:p>
          <a:endParaRPr lang="es-EC"/>
        </a:p>
      </dgm:t>
    </dgm:pt>
    <dgm:pt modelId="{4E77DC2B-52CC-4333-91EE-10216B68E3F9}">
      <dgm:prSet/>
      <dgm:spPr/>
      <dgm:t>
        <a:bodyPr/>
        <a:lstStyle/>
        <a:p>
          <a:pPr algn="just"/>
          <a:r>
            <a:rPr lang="es-MX" dirty="0" smtClean="0"/>
            <a:t>Comparar los resultados en cuanto a estabilidad y flujo.</a:t>
          </a:r>
          <a:endParaRPr lang="es-EC" dirty="0"/>
        </a:p>
      </dgm:t>
    </dgm:pt>
    <dgm:pt modelId="{A94ADFC5-6373-41EB-9B9E-AD9EBCD9869E}" type="parTrans" cxnId="{D7B5D902-28CA-49A6-86FB-F8198CFEB5B1}">
      <dgm:prSet/>
      <dgm:spPr/>
      <dgm:t>
        <a:bodyPr/>
        <a:lstStyle/>
        <a:p>
          <a:endParaRPr lang="es-EC"/>
        </a:p>
      </dgm:t>
    </dgm:pt>
    <dgm:pt modelId="{ABB9128D-BD3C-46F7-89C0-523001696284}" type="sibTrans" cxnId="{D7B5D902-28CA-49A6-86FB-F8198CFEB5B1}">
      <dgm:prSet/>
      <dgm:spPr/>
      <dgm:t>
        <a:bodyPr/>
        <a:lstStyle/>
        <a:p>
          <a:endParaRPr lang="es-EC"/>
        </a:p>
      </dgm:t>
    </dgm:pt>
    <dgm:pt modelId="{46689B4F-3BC0-4B59-AAB1-62300D4B84DB}" type="pres">
      <dgm:prSet presAssocID="{03BEBE99-DC75-4E94-9E65-C3AD1080256D}" presName="linear" presStyleCnt="0">
        <dgm:presLayoutVars>
          <dgm:animLvl val="lvl"/>
          <dgm:resizeHandles val="exact"/>
        </dgm:presLayoutVars>
      </dgm:prSet>
      <dgm:spPr/>
      <dgm:t>
        <a:bodyPr/>
        <a:lstStyle/>
        <a:p>
          <a:endParaRPr lang="es-EC"/>
        </a:p>
      </dgm:t>
    </dgm:pt>
    <dgm:pt modelId="{6BFE12AA-9D09-4BCD-8162-259B6F116156}" type="pres">
      <dgm:prSet presAssocID="{42EAB764-B26A-4EE1-A67C-702A3B142E57}" presName="parentText" presStyleLbl="node1" presStyleIdx="0" presStyleCnt="2">
        <dgm:presLayoutVars>
          <dgm:chMax val="0"/>
          <dgm:bulletEnabled val="1"/>
        </dgm:presLayoutVars>
      </dgm:prSet>
      <dgm:spPr/>
      <dgm:t>
        <a:bodyPr/>
        <a:lstStyle/>
        <a:p>
          <a:endParaRPr lang="es-EC"/>
        </a:p>
      </dgm:t>
    </dgm:pt>
    <dgm:pt modelId="{2E34FDD6-3409-4147-85A7-8046C6968FEC}" type="pres">
      <dgm:prSet presAssocID="{42EAB764-B26A-4EE1-A67C-702A3B142E57}" presName="childText" presStyleLbl="revTx" presStyleIdx="0" presStyleCnt="2">
        <dgm:presLayoutVars>
          <dgm:bulletEnabled val="1"/>
        </dgm:presLayoutVars>
      </dgm:prSet>
      <dgm:spPr/>
      <dgm:t>
        <a:bodyPr/>
        <a:lstStyle/>
        <a:p>
          <a:endParaRPr lang="es-EC"/>
        </a:p>
      </dgm:t>
    </dgm:pt>
    <dgm:pt modelId="{F8250F36-5AB8-4D4B-A93D-32CB45F661F5}" type="pres">
      <dgm:prSet presAssocID="{DF496678-EEA0-4A28-8329-57569DDF38B1}" presName="parentText" presStyleLbl="node1" presStyleIdx="1" presStyleCnt="2">
        <dgm:presLayoutVars>
          <dgm:chMax val="0"/>
          <dgm:bulletEnabled val="1"/>
        </dgm:presLayoutVars>
      </dgm:prSet>
      <dgm:spPr/>
      <dgm:t>
        <a:bodyPr/>
        <a:lstStyle/>
        <a:p>
          <a:endParaRPr lang="es-EC"/>
        </a:p>
      </dgm:t>
    </dgm:pt>
    <dgm:pt modelId="{1A90C3C8-9B29-47C2-968F-B51DEC8EC462}" type="pres">
      <dgm:prSet presAssocID="{DF496678-EEA0-4A28-8329-57569DDF38B1}" presName="childText" presStyleLbl="revTx" presStyleIdx="1" presStyleCnt="2">
        <dgm:presLayoutVars>
          <dgm:bulletEnabled val="1"/>
        </dgm:presLayoutVars>
      </dgm:prSet>
      <dgm:spPr/>
      <dgm:t>
        <a:bodyPr/>
        <a:lstStyle/>
        <a:p>
          <a:endParaRPr lang="es-EC"/>
        </a:p>
      </dgm:t>
    </dgm:pt>
  </dgm:ptLst>
  <dgm:cxnLst>
    <dgm:cxn modelId="{45391228-9E7D-4451-9EE5-B03B54D18CA1}" srcId="{03BEBE99-DC75-4E94-9E65-C3AD1080256D}" destId="{DF496678-EEA0-4A28-8329-57569DDF38B1}" srcOrd="1" destOrd="0" parTransId="{400A9D4E-F163-469F-A0DE-1A13CDB00AE9}" sibTransId="{B87CC87E-785E-46E7-8517-58F124AEF0B4}"/>
    <dgm:cxn modelId="{1541543A-3488-4A09-A992-46A9EE651D34}" srcId="{DF496678-EEA0-4A28-8329-57569DDF38B1}" destId="{1A9FD807-3AB1-46EE-8196-61D59908B768}" srcOrd="0" destOrd="0" parTransId="{D1D3CDA7-4544-431C-ABCA-B5565697ED12}" sibTransId="{D2BA9438-786B-40E3-8337-B118BF69ACA5}"/>
    <dgm:cxn modelId="{6B7CEF86-8B24-42CD-85CD-95384BC75C62}" type="presOf" srcId="{03BEBE99-DC75-4E94-9E65-C3AD1080256D}" destId="{46689B4F-3BC0-4B59-AAB1-62300D4B84DB}" srcOrd="0" destOrd="0" presId="urn:microsoft.com/office/officeart/2005/8/layout/vList2"/>
    <dgm:cxn modelId="{6B44C703-4C77-442E-8F29-967DE841BAEE}" type="presOf" srcId="{EBAB1531-5B0C-41A4-8A10-C00276F61654}" destId="{1A90C3C8-9B29-47C2-968F-B51DEC8EC462}" srcOrd="0" destOrd="1" presId="urn:microsoft.com/office/officeart/2005/8/layout/vList2"/>
    <dgm:cxn modelId="{C05147F2-3993-4AE7-B490-435EF126FAEB}" srcId="{DF496678-EEA0-4A28-8329-57569DDF38B1}" destId="{EBAB1531-5B0C-41A4-8A10-C00276F61654}" srcOrd="1" destOrd="0" parTransId="{31715544-9E58-4B8D-808A-41879A02BF65}" sibTransId="{83485BCD-93B3-4367-A32D-BFFD27F162F5}"/>
    <dgm:cxn modelId="{83876D9F-F214-4F84-A558-01C49A7B3DF4}" type="presOf" srcId="{42EAB764-B26A-4EE1-A67C-702A3B142E57}" destId="{6BFE12AA-9D09-4BCD-8162-259B6F116156}" srcOrd="0" destOrd="0" presId="urn:microsoft.com/office/officeart/2005/8/layout/vList2"/>
    <dgm:cxn modelId="{FFDFF343-6CC7-42F6-8321-3AF6DD32BE32}" srcId="{42EAB764-B26A-4EE1-A67C-702A3B142E57}" destId="{04A0E3C1-3B9F-4E8E-A576-D609BD81909C}" srcOrd="0" destOrd="0" parTransId="{6E451741-8CA6-407A-895C-0B90A36277B7}" sibTransId="{5F66EA21-12A9-4B82-96F3-F5A8507A69A4}"/>
    <dgm:cxn modelId="{5EB46708-1958-48AB-A187-6A2C5398BFDC}" srcId="{03BEBE99-DC75-4E94-9E65-C3AD1080256D}" destId="{42EAB764-B26A-4EE1-A67C-702A3B142E57}" srcOrd="0" destOrd="0" parTransId="{8467B627-437D-4448-8C76-62FE568D8A34}" sibTransId="{2B5BF870-6494-4868-9361-1CE75B9DF089}"/>
    <dgm:cxn modelId="{E1D24BD6-4067-4E76-8608-2D46596F1A9F}" srcId="{DF496678-EEA0-4A28-8329-57569DDF38B1}" destId="{9740C8EE-8B91-4294-9B40-B5C51BA28C90}" srcOrd="2" destOrd="0" parTransId="{3CE24C6A-68AC-4E55-BA04-095090FAA627}" sibTransId="{67277E6B-82E0-4777-AFE7-B08624D6EACB}"/>
    <dgm:cxn modelId="{08F7CC46-52DB-4832-8A53-FA0C74E699C0}" type="presOf" srcId="{1A9FD807-3AB1-46EE-8196-61D59908B768}" destId="{1A90C3C8-9B29-47C2-968F-B51DEC8EC462}" srcOrd="0" destOrd="0" presId="urn:microsoft.com/office/officeart/2005/8/layout/vList2"/>
    <dgm:cxn modelId="{DEAFB556-2363-462A-8BCB-D1B827DBBD6B}" type="presOf" srcId="{4E77DC2B-52CC-4333-91EE-10216B68E3F9}" destId="{1A90C3C8-9B29-47C2-968F-B51DEC8EC462}" srcOrd="0" destOrd="3" presId="urn:microsoft.com/office/officeart/2005/8/layout/vList2"/>
    <dgm:cxn modelId="{AC6DB45F-9D4B-41C2-B961-B8D7B2F6CD6E}" type="presOf" srcId="{9740C8EE-8B91-4294-9B40-B5C51BA28C90}" destId="{1A90C3C8-9B29-47C2-968F-B51DEC8EC462}" srcOrd="0" destOrd="2" presId="urn:microsoft.com/office/officeart/2005/8/layout/vList2"/>
    <dgm:cxn modelId="{1783B72F-A84B-4E7A-A371-9F4DCCBB657F}" type="presOf" srcId="{04A0E3C1-3B9F-4E8E-A576-D609BD81909C}" destId="{2E34FDD6-3409-4147-85A7-8046C6968FEC}" srcOrd="0" destOrd="0" presId="urn:microsoft.com/office/officeart/2005/8/layout/vList2"/>
    <dgm:cxn modelId="{E76A89E2-D4DC-4E39-B32C-858E4F79E5D8}" type="presOf" srcId="{DF496678-EEA0-4A28-8329-57569DDF38B1}" destId="{F8250F36-5AB8-4D4B-A93D-32CB45F661F5}" srcOrd="0" destOrd="0" presId="urn:microsoft.com/office/officeart/2005/8/layout/vList2"/>
    <dgm:cxn modelId="{D7B5D902-28CA-49A6-86FB-F8198CFEB5B1}" srcId="{DF496678-EEA0-4A28-8329-57569DDF38B1}" destId="{4E77DC2B-52CC-4333-91EE-10216B68E3F9}" srcOrd="3" destOrd="0" parTransId="{A94ADFC5-6373-41EB-9B9E-AD9EBCD9869E}" sibTransId="{ABB9128D-BD3C-46F7-89C0-523001696284}"/>
    <dgm:cxn modelId="{F5173A6D-E299-49A7-A61B-37515F3466DE}" type="presParOf" srcId="{46689B4F-3BC0-4B59-AAB1-62300D4B84DB}" destId="{6BFE12AA-9D09-4BCD-8162-259B6F116156}" srcOrd="0" destOrd="0" presId="urn:microsoft.com/office/officeart/2005/8/layout/vList2"/>
    <dgm:cxn modelId="{0EB62F5F-DC16-4A88-92F6-67862D70D872}" type="presParOf" srcId="{46689B4F-3BC0-4B59-AAB1-62300D4B84DB}" destId="{2E34FDD6-3409-4147-85A7-8046C6968FEC}" srcOrd="1" destOrd="0" presId="urn:microsoft.com/office/officeart/2005/8/layout/vList2"/>
    <dgm:cxn modelId="{134131B0-FB43-42BC-9666-08376541B8F7}" type="presParOf" srcId="{46689B4F-3BC0-4B59-AAB1-62300D4B84DB}" destId="{F8250F36-5AB8-4D4B-A93D-32CB45F661F5}" srcOrd="2" destOrd="0" presId="urn:microsoft.com/office/officeart/2005/8/layout/vList2"/>
    <dgm:cxn modelId="{4815AD21-CBB9-4B0B-AAD7-3724C01CF7AA}" type="presParOf" srcId="{46689B4F-3BC0-4B59-AAB1-62300D4B84DB}" destId="{1A90C3C8-9B29-47C2-968F-B51DEC8EC46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18EF24-EC29-464C-9C24-9F14116DE0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6409688D-91B5-425D-A2AA-C78052B9A8FF}">
      <dgm:prSet phldrT="[Texto]" custT="1"/>
      <dgm:spPr/>
      <dgm:t>
        <a:bodyPr/>
        <a:lstStyle/>
        <a:p>
          <a:pPr algn="just"/>
          <a:r>
            <a:rPr lang="es-EC" sz="3200" dirty="0" smtClean="0">
              <a:solidFill>
                <a:schemeClr val="tx1"/>
              </a:solidFill>
            </a:rPr>
            <a:t>El asfalto</a:t>
          </a:r>
          <a:endParaRPr lang="es-EC" sz="3200" dirty="0">
            <a:solidFill>
              <a:schemeClr val="tx1"/>
            </a:solidFill>
          </a:endParaRPr>
        </a:p>
      </dgm:t>
    </dgm:pt>
    <dgm:pt modelId="{82D0E8F9-5B8E-45DB-AF21-2F9F3A080C90}" type="parTrans" cxnId="{9C6124B7-6C33-49F5-AA51-0B7D474A60F2}">
      <dgm:prSet/>
      <dgm:spPr/>
      <dgm:t>
        <a:bodyPr/>
        <a:lstStyle/>
        <a:p>
          <a:pPr algn="just"/>
          <a:endParaRPr lang="es-EC" sz="1800"/>
        </a:p>
      </dgm:t>
    </dgm:pt>
    <dgm:pt modelId="{FA5C187F-5245-47CA-9205-0E72810F28AF}" type="sibTrans" cxnId="{9C6124B7-6C33-49F5-AA51-0B7D474A60F2}">
      <dgm:prSet/>
      <dgm:spPr/>
      <dgm:t>
        <a:bodyPr/>
        <a:lstStyle/>
        <a:p>
          <a:pPr algn="just"/>
          <a:endParaRPr lang="es-EC" sz="1800"/>
        </a:p>
      </dgm:t>
    </dgm:pt>
    <dgm:pt modelId="{DBC731EF-07EC-4113-8EE9-3B353601466A}">
      <dgm:prSet phldrT="[Texto]" custT="1"/>
      <dgm:spPr/>
      <dgm:t>
        <a:bodyPr/>
        <a:lstStyle/>
        <a:p>
          <a:pPr algn="just"/>
          <a:r>
            <a:rPr lang="es-EC" sz="2400" dirty="0" smtClean="0"/>
            <a:t>Es el utilizado para mezclas asfálticas viéndose como un material viscoso y pegajoso.</a:t>
          </a:r>
          <a:endParaRPr lang="es-EC" sz="2400" dirty="0"/>
        </a:p>
      </dgm:t>
    </dgm:pt>
    <dgm:pt modelId="{64285AB0-9D3D-4F65-8A13-C7BC5FEE93A8}" type="parTrans" cxnId="{7E632C39-7485-468B-AA4F-56CB4453D42F}">
      <dgm:prSet/>
      <dgm:spPr/>
      <dgm:t>
        <a:bodyPr/>
        <a:lstStyle/>
        <a:p>
          <a:pPr algn="just"/>
          <a:endParaRPr lang="es-EC" sz="1800"/>
        </a:p>
      </dgm:t>
    </dgm:pt>
    <dgm:pt modelId="{8E7EF6F3-AC10-449D-840A-78D106C6F06E}" type="sibTrans" cxnId="{7E632C39-7485-468B-AA4F-56CB4453D42F}">
      <dgm:prSet/>
      <dgm:spPr/>
      <dgm:t>
        <a:bodyPr/>
        <a:lstStyle/>
        <a:p>
          <a:pPr algn="just"/>
          <a:endParaRPr lang="es-EC" sz="1800"/>
        </a:p>
      </dgm:t>
    </dgm:pt>
    <dgm:pt modelId="{7E2FFFAA-C633-4206-8B50-1CA958676FC7}">
      <dgm:prSet phldrT="[Texto]" custT="1"/>
      <dgm:spPr/>
      <dgm:t>
        <a:bodyPr/>
        <a:lstStyle/>
        <a:p>
          <a:pPr algn="just"/>
          <a:r>
            <a:rPr lang="es-EC" sz="2400" dirty="0" smtClean="0"/>
            <a:t>Es una mezcla de hidrocarburos presentándose como un cuerpo viscoso, no cristalino y con su color característico negro.</a:t>
          </a:r>
          <a:endParaRPr lang="es-EC" sz="2400" dirty="0"/>
        </a:p>
      </dgm:t>
    </dgm:pt>
    <dgm:pt modelId="{47EBBF83-3C18-4FA2-918F-5FE8043BF896}" type="parTrans" cxnId="{0C8BED40-7B86-4128-8B57-BFFDBEEC4FAE}">
      <dgm:prSet/>
      <dgm:spPr/>
      <dgm:t>
        <a:bodyPr/>
        <a:lstStyle/>
        <a:p>
          <a:pPr algn="just"/>
          <a:endParaRPr lang="es-EC" sz="1800"/>
        </a:p>
      </dgm:t>
    </dgm:pt>
    <dgm:pt modelId="{1835E60D-7F7E-45B4-A823-C41C4BC3F5F5}" type="sibTrans" cxnId="{0C8BED40-7B86-4128-8B57-BFFDBEEC4FAE}">
      <dgm:prSet/>
      <dgm:spPr/>
      <dgm:t>
        <a:bodyPr/>
        <a:lstStyle/>
        <a:p>
          <a:pPr algn="just"/>
          <a:endParaRPr lang="es-EC" sz="1800"/>
        </a:p>
      </dgm:t>
    </dgm:pt>
    <dgm:pt modelId="{FCF213A1-8FAA-4FA0-8EA3-518805EF50AF}" type="pres">
      <dgm:prSet presAssocID="{5A18EF24-EC29-464C-9C24-9F14116DE0AE}" presName="linear" presStyleCnt="0">
        <dgm:presLayoutVars>
          <dgm:animLvl val="lvl"/>
          <dgm:resizeHandles val="exact"/>
        </dgm:presLayoutVars>
      </dgm:prSet>
      <dgm:spPr/>
      <dgm:t>
        <a:bodyPr/>
        <a:lstStyle/>
        <a:p>
          <a:endParaRPr lang="es-EC"/>
        </a:p>
      </dgm:t>
    </dgm:pt>
    <dgm:pt modelId="{534277A3-F731-4ADD-A728-E3DD86E6CC07}" type="pres">
      <dgm:prSet presAssocID="{6409688D-91B5-425D-A2AA-C78052B9A8FF}" presName="parentText" presStyleLbl="node1" presStyleIdx="0" presStyleCnt="1" custScaleY="41119">
        <dgm:presLayoutVars>
          <dgm:chMax val="0"/>
          <dgm:bulletEnabled val="1"/>
        </dgm:presLayoutVars>
      </dgm:prSet>
      <dgm:spPr/>
      <dgm:t>
        <a:bodyPr/>
        <a:lstStyle/>
        <a:p>
          <a:endParaRPr lang="es-EC"/>
        </a:p>
      </dgm:t>
    </dgm:pt>
    <dgm:pt modelId="{88BF6721-7387-4A7B-ABC5-3BDAB175A6A0}" type="pres">
      <dgm:prSet presAssocID="{6409688D-91B5-425D-A2AA-C78052B9A8FF}" presName="childText" presStyleLbl="revTx" presStyleIdx="0" presStyleCnt="1">
        <dgm:presLayoutVars>
          <dgm:bulletEnabled val="1"/>
        </dgm:presLayoutVars>
      </dgm:prSet>
      <dgm:spPr/>
      <dgm:t>
        <a:bodyPr/>
        <a:lstStyle/>
        <a:p>
          <a:endParaRPr lang="es-EC"/>
        </a:p>
      </dgm:t>
    </dgm:pt>
  </dgm:ptLst>
  <dgm:cxnLst>
    <dgm:cxn modelId="{0C8BED40-7B86-4128-8B57-BFFDBEEC4FAE}" srcId="{6409688D-91B5-425D-A2AA-C78052B9A8FF}" destId="{7E2FFFAA-C633-4206-8B50-1CA958676FC7}" srcOrd="0" destOrd="0" parTransId="{47EBBF83-3C18-4FA2-918F-5FE8043BF896}" sibTransId="{1835E60D-7F7E-45B4-A823-C41C4BC3F5F5}"/>
    <dgm:cxn modelId="{080492F2-B008-4E87-A8D6-5B4692F16C35}" type="presOf" srcId="{5A18EF24-EC29-464C-9C24-9F14116DE0AE}" destId="{FCF213A1-8FAA-4FA0-8EA3-518805EF50AF}" srcOrd="0" destOrd="0" presId="urn:microsoft.com/office/officeart/2005/8/layout/vList2"/>
    <dgm:cxn modelId="{4C025E40-99BB-46E1-AC5F-782C69397C2A}" type="presOf" srcId="{DBC731EF-07EC-4113-8EE9-3B353601466A}" destId="{88BF6721-7387-4A7B-ABC5-3BDAB175A6A0}" srcOrd="0" destOrd="1" presId="urn:microsoft.com/office/officeart/2005/8/layout/vList2"/>
    <dgm:cxn modelId="{27FCF2B3-2B9B-45C9-9777-711BDE5DED82}" type="presOf" srcId="{7E2FFFAA-C633-4206-8B50-1CA958676FC7}" destId="{88BF6721-7387-4A7B-ABC5-3BDAB175A6A0}" srcOrd="0" destOrd="0" presId="urn:microsoft.com/office/officeart/2005/8/layout/vList2"/>
    <dgm:cxn modelId="{7E632C39-7485-468B-AA4F-56CB4453D42F}" srcId="{6409688D-91B5-425D-A2AA-C78052B9A8FF}" destId="{DBC731EF-07EC-4113-8EE9-3B353601466A}" srcOrd="1" destOrd="0" parTransId="{64285AB0-9D3D-4F65-8A13-C7BC5FEE93A8}" sibTransId="{8E7EF6F3-AC10-449D-840A-78D106C6F06E}"/>
    <dgm:cxn modelId="{9C6124B7-6C33-49F5-AA51-0B7D474A60F2}" srcId="{5A18EF24-EC29-464C-9C24-9F14116DE0AE}" destId="{6409688D-91B5-425D-A2AA-C78052B9A8FF}" srcOrd="0" destOrd="0" parTransId="{82D0E8F9-5B8E-45DB-AF21-2F9F3A080C90}" sibTransId="{FA5C187F-5245-47CA-9205-0E72810F28AF}"/>
    <dgm:cxn modelId="{AD819A80-42AA-461D-9166-C42FFB20E122}" type="presOf" srcId="{6409688D-91B5-425D-A2AA-C78052B9A8FF}" destId="{534277A3-F731-4ADD-A728-E3DD86E6CC07}" srcOrd="0" destOrd="0" presId="urn:microsoft.com/office/officeart/2005/8/layout/vList2"/>
    <dgm:cxn modelId="{DBB1825B-8AB3-4DBC-98A3-52CDC389C8D5}" type="presParOf" srcId="{FCF213A1-8FAA-4FA0-8EA3-518805EF50AF}" destId="{534277A3-F731-4ADD-A728-E3DD86E6CC07}" srcOrd="0" destOrd="0" presId="urn:microsoft.com/office/officeart/2005/8/layout/vList2"/>
    <dgm:cxn modelId="{102C6268-A973-4155-BC93-4CBFB1D1BA0B}" type="presParOf" srcId="{FCF213A1-8FAA-4FA0-8EA3-518805EF50AF}" destId="{88BF6721-7387-4A7B-ABC5-3BDAB175A6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BBA45-89AD-4D06-AE89-978B65AEEE7A}" type="doc">
      <dgm:prSet loTypeId="urn:microsoft.com/office/officeart/2005/8/layout/process4" loCatId="list" qsTypeId="urn:microsoft.com/office/officeart/2005/8/quickstyle/3d1" qsCatId="3D" csTypeId="urn:microsoft.com/office/officeart/2005/8/colors/colorful1" csCatId="colorful" phldr="1"/>
      <dgm:spPr/>
      <dgm:t>
        <a:bodyPr/>
        <a:lstStyle/>
        <a:p>
          <a:endParaRPr lang="es-EC"/>
        </a:p>
      </dgm:t>
    </dgm:pt>
    <dgm:pt modelId="{9549709A-7478-4BAF-9208-DC6EC9684BDA}">
      <dgm:prSet phldrT="[Texto]" custT="1"/>
      <dgm:spPr/>
      <dgm:t>
        <a:bodyPr/>
        <a:lstStyle/>
        <a:p>
          <a:r>
            <a:rPr lang="es-EC" sz="2800" noProof="0" smtClean="0"/>
            <a:t>Propiedades</a:t>
          </a:r>
          <a:r>
            <a:rPr lang="en-US" sz="2800" smtClean="0"/>
            <a:t> Físicas del </a:t>
          </a:r>
          <a:r>
            <a:rPr lang="es-EC" sz="2800" noProof="0" smtClean="0"/>
            <a:t>Asfalto</a:t>
          </a:r>
          <a:endParaRPr lang="es-EC" sz="2800" noProof="0" dirty="0"/>
        </a:p>
      </dgm:t>
    </dgm:pt>
    <dgm:pt modelId="{FC1A3436-C9E7-45AA-8E44-8120636182D9}" type="sibTrans" cxnId="{FFD27E76-C300-4B92-A467-AFBB28EE5486}">
      <dgm:prSet/>
      <dgm:spPr/>
      <dgm:t>
        <a:bodyPr/>
        <a:lstStyle/>
        <a:p>
          <a:endParaRPr lang="es-EC" sz="1200">
            <a:solidFill>
              <a:schemeClr val="tx1"/>
            </a:solidFill>
          </a:endParaRPr>
        </a:p>
      </dgm:t>
    </dgm:pt>
    <dgm:pt modelId="{5AC431FD-9DAA-41A3-992F-9053A0DF78A7}" type="parTrans" cxnId="{FFD27E76-C300-4B92-A467-AFBB28EE5486}">
      <dgm:prSet/>
      <dgm:spPr/>
      <dgm:t>
        <a:bodyPr/>
        <a:lstStyle/>
        <a:p>
          <a:endParaRPr lang="es-EC" sz="1200">
            <a:solidFill>
              <a:schemeClr val="tx1"/>
            </a:solidFill>
          </a:endParaRPr>
        </a:p>
      </dgm:t>
    </dgm:pt>
    <dgm:pt modelId="{EA352248-29FC-4BCA-B15E-106F84F68D5F}">
      <dgm:prSet phldrT="[Texto]" custT="1"/>
      <dgm:spPr/>
      <dgm:t>
        <a:bodyPr/>
        <a:lstStyle/>
        <a:p>
          <a:r>
            <a:rPr lang="es-EC" sz="2000" noProof="0" dirty="0" smtClean="0"/>
            <a:t>Adhesión y </a:t>
          </a:r>
          <a:r>
            <a:rPr lang="es-EC" sz="2000" dirty="0" smtClean="0"/>
            <a:t>Cohesión </a:t>
          </a:r>
          <a:endParaRPr lang="es-EC" sz="2000" noProof="0" dirty="0"/>
        </a:p>
      </dgm:t>
    </dgm:pt>
    <dgm:pt modelId="{CF88E8C4-07DD-4666-B230-F6C3B5424723}" type="parTrans" cxnId="{59F87196-329C-4C26-A2D0-43A12C9FE3DD}">
      <dgm:prSet/>
      <dgm:spPr/>
      <dgm:t>
        <a:bodyPr/>
        <a:lstStyle/>
        <a:p>
          <a:endParaRPr lang="es-EC" sz="1400">
            <a:solidFill>
              <a:schemeClr val="tx1"/>
            </a:solidFill>
          </a:endParaRPr>
        </a:p>
      </dgm:t>
    </dgm:pt>
    <dgm:pt modelId="{D49634DC-3521-489A-9D62-EB2D5A9657B3}" type="sibTrans" cxnId="{59F87196-329C-4C26-A2D0-43A12C9FE3DD}">
      <dgm:prSet/>
      <dgm:spPr/>
      <dgm:t>
        <a:bodyPr/>
        <a:lstStyle/>
        <a:p>
          <a:endParaRPr lang="es-EC" sz="1400">
            <a:solidFill>
              <a:schemeClr val="tx1"/>
            </a:solidFill>
          </a:endParaRPr>
        </a:p>
      </dgm:t>
    </dgm:pt>
    <dgm:pt modelId="{6BCAF1F9-1935-4327-907B-7B930D5BB1CD}">
      <dgm:prSet phldrT="[Texto]" custT="1"/>
      <dgm:spPr/>
      <dgm:t>
        <a:bodyPr/>
        <a:lstStyle/>
        <a:p>
          <a:r>
            <a:rPr lang="es-EC" sz="2000" noProof="0" dirty="0" smtClean="0"/>
            <a:t>Durabilidad</a:t>
          </a:r>
          <a:endParaRPr lang="es-EC" sz="2000" noProof="0" dirty="0"/>
        </a:p>
      </dgm:t>
    </dgm:pt>
    <dgm:pt modelId="{8C5C01BA-CE1F-43DB-9369-9226363C6125}" type="parTrans" cxnId="{C07B7B52-7C51-4731-B900-0D8ED681F5DE}">
      <dgm:prSet/>
      <dgm:spPr/>
      <dgm:t>
        <a:bodyPr/>
        <a:lstStyle/>
        <a:p>
          <a:endParaRPr lang="es-EC" sz="1400">
            <a:solidFill>
              <a:schemeClr val="tx1"/>
            </a:solidFill>
          </a:endParaRPr>
        </a:p>
      </dgm:t>
    </dgm:pt>
    <dgm:pt modelId="{65DEEB23-3533-4D53-8B9E-31A0FE2CF4EC}" type="sibTrans" cxnId="{C07B7B52-7C51-4731-B900-0D8ED681F5DE}">
      <dgm:prSet/>
      <dgm:spPr/>
      <dgm:t>
        <a:bodyPr/>
        <a:lstStyle/>
        <a:p>
          <a:endParaRPr lang="es-EC" sz="1400">
            <a:solidFill>
              <a:schemeClr val="tx1"/>
            </a:solidFill>
          </a:endParaRPr>
        </a:p>
      </dgm:t>
    </dgm:pt>
    <dgm:pt modelId="{379AFA84-8C77-4D72-B0DB-1744CD8CA1AF}">
      <dgm:prSet phldrT="[Texto]" custT="1"/>
      <dgm:spPr/>
      <dgm:t>
        <a:bodyPr/>
        <a:lstStyle/>
        <a:p>
          <a:r>
            <a:rPr lang="es-EC" sz="2000" noProof="0" dirty="0" smtClean="0"/>
            <a:t>Susceptibilidad a la temperatura</a:t>
          </a:r>
          <a:endParaRPr lang="es-EC" sz="2000" noProof="0" dirty="0"/>
        </a:p>
      </dgm:t>
    </dgm:pt>
    <dgm:pt modelId="{4386E296-2B7D-4040-84D8-6AAA88A318A2}" type="sibTrans" cxnId="{AC3FFF79-9905-40A1-9AED-1E606EDEE3AE}">
      <dgm:prSet/>
      <dgm:spPr/>
      <dgm:t>
        <a:bodyPr/>
        <a:lstStyle/>
        <a:p>
          <a:endParaRPr lang="es-EC" sz="1400">
            <a:solidFill>
              <a:schemeClr val="tx1"/>
            </a:solidFill>
          </a:endParaRPr>
        </a:p>
      </dgm:t>
    </dgm:pt>
    <dgm:pt modelId="{73EA46D9-18D7-449D-AF72-6FCF6C11AFF8}" type="parTrans" cxnId="{AC3FFF79-9905-40A1-9AED-1E606EDEE3AE}">
      <dgm:prSet/>
      <dgm:spPr/>
      <dgm:t>
        <a:bodyPr/>
        <a:lstStyle/>
        <a:p>
          <a:endParaRPr lang="es-EC" sz="1400">
            <a:solidFill>
              <a:schemeClr val="tx1"/>
            </a:solidFill>
          </a:endParaRPr>
        </a:p>
      </dgm:t>
    </dgm:pt>
    <dgm:pt modelId="{5A2AE21C-2EB0-43D2-BD64-BA956E226454}" type="pres">
      <dgm:prSet presAssocID="{268BBA45-89AD-4D06-AE89-978B65AEEE7A}" presName="Name0" presStyleCnt="0">
        <dgm:presLayoutVars>
          <dgm:dir/>
          <dgm:animLvl val="lvl"/>
          <dgm:resizeHandles val="exact"/>
        </dgm:presLayoutVars>
      </dgm:prSet>
      <dgm:spPr/>
      <dgm:t>
        <a:bodyPr/>
        <a:lstStyle/>
        <a:p>
          <a:endParaRPr lang="es-EC"/>
        </a:p>
      </dgm:t>
    </dgm:pt>
    <dgm:pt modelId="{00FD8DA1-6486-4802-9779-AB08D94923F9}" type="pres">
      <dgm:prSet presAssocID="{6BCAF1F9-1935-4327-907B-7B930D5BB1CD}" presName="boxAndChildren" presStyleCnt="0"/>
      <dgm:spPr/>
      <dgm:t>
        <a:bodyPr/>
        <a:lstStyle/>
        <a:p>
          <a:endParaRPr lang="es-EC"/>
        </a:p>
      </dgm:t>
    </dgm:pt>
    <dgm:pt modelId="{03D0DFB1-B3DE-4B93-B240-F85E2D500750}" type="pres">
      <dgm:prSet presAssocID="{6BCAF1F9-1935-4327-907B-7B930D5BB1CD}" presName="parentTextBox" presStyleLbl="node1" presStyleIdx="0" presStyleCnt="4"/>
      <dgm:spPr/>
      <dgm:t>
        <a:bodyPr/>
        <a:lstStyle/>
        <a:p>
          <a:endParaRPr lang="es-EC"/>
        </a:p>
      </dgm:t>
    </dgm:pt>
    <dgm:pt modelId="{315C6863-82B1-4B5D-9400-5E66E20A5010}" type="pres">
      <dgm:prSet presAssocID="{4386E296-2B7D-4040-84D8-6AAA88A318A2}" presName="sp" presStyleCnt="0"/>
      <dgm:spPr/>
      <dgm:t>
        <a:bodyPr/>
        <a:lstStyle/>
        <a:p>
          <a:endParaRPr lang="es-EC"/>
        </a:p>
      </dgm:t>
    </dgm:pt>
    <dgm:pt modelId="{04C6E4C8-A0A1-4041-AD2C-CDA7A87135F7}" type="pres">
      <dgm:prSet presAssocID="{379AFA84-8C77-4D72-B0DB-1744CD8CA1AF}" presName="arrowAndChildren" presStyleCnt="0"/>
      <dgm:spPr/>
      <dgm:t>
        <a:bodyPr/>
        <a:lstStyle/>
        <a:p>
          <a:endParaRPr lang="es-EC"/>
        </a:p>
      </dgm:t>
    </dgm:pt>
    <dgm:pt modelId="{C4658A24-E602-46C0-AB34-7708EBFFBC91}" type="pres">
      <dgm:prSet presAssocID="{379AFA84-8C77-4D72-B0DB-1744CD8CA1AF}" presName="parentTextArrow" presStyleLbl="node1" presStyleIdx="1" presStyleCnt="4"/>
      <dgm:spPr/>
      <dgm:t>
        <a:bodyPr/>
        <a:lstStyle/>
        <a:p>
          <a:endParaRPr lang="es-EC"/>
        </a:p>
      </dgm:t>
    </dgm:pt>
    <dgm:pt modelId="{D65EDC49-88E3-4361-8265-6F65BD9F87A8}" type="pres">
      <dgm:prSet presAssocID="{D49634DC-3521-489A-9D62-EB2D5A9657B3}" presName="sp" presStyleCnt="0"/>
      <dgm:spPr/>
      <dgm:t>
        <a:bodyPr/>
        <a:lstStyle/>
        <a:p>
          <a:endParaRPr lang="es-EC"/>
        </a:p>
      </dgm:t>
    </dgm:pt>
    <dgm:pt modelId="{23B979AC-754F-41FD-8623-95C5C03B9576}" type="pres">
      <dgm:prSet presAssocID="{EA352248-29FC-4BCA-B15E-106F84F68D5F}" presName="arrowAndChildren" presStyleCnt="0"/>
      <dgm:spPr/>
      <dgm:t>
        <a:bodyPr/>
        <a:lstStyle/>
        <a:p>
          <a:endParaRPr lang="es-EC"/>
        </a:p>
      </dgm:t>
    </dgm:pt>
    <dgm:pt modelId="{A0E6A487-8765-4A42-9623-060368B5F104}" type="pres">
      <dgm:prSet presAssocID="{EA352248-29FC-4BCA-B15E-106F84F68D5F}" presName="parentTextArrow" presStyleLbl="node1" presStyleIdx="2" presStyleCnt="4"/>
      <dgm:spPr/>
      <dgm:t>
        <a:bodyPr/>
        <a:lstStyle/>
        <a:p>
          <a:endParaRPr lang="es-EC"/>
        </a:p>
      </dgm:t>
    </dgm:pt>
    <dgm:pt modelId="{1F0C71D9-6CBE-476C-93E0-3F57B7CC2B17}" type="pres">
      <dgm:prSet presAssocID="{FC1A3436-C9E7-45AA-8E44-8120636182D9}" presName="sp" presStyleCnt="0"/>
      <dgm:spPr/>
      <dgm:t>
        <a:bodyPr/>
        <a:lstStyle/>
        <a:p>
          <a:endParaRPr lang="es-EC"/>
        </a:p>
      </dgm:t>
    </dgm:pt>
    <dgm:pt modelId="{E4286095-646C-460A-9A30-8C7E5BDC57C1}" type="pres">
      <dgm:prSet presAssocID="{9549709A-7478-4BAF-9208-DC6EC9684BDA}" presName="arrowAndChildren" presStyleCnt="0"/>
      <dgm:spPr/>
      <dgm:t>
        <a:bodyPr/>
        <a:lstStyle/>
        <a:p>
          <a:endParaRPr lang="es-EC"/>
        </a:p>
      </dgm:t>
    </dgm:pt>
    <dgm:pt modelId="{AD8E8A0E-3CB9-4A7B-9321-FD75E3DE799F}" type="pres">
      <dgm:prSet presAssocID="{9549709A-7478-4BAF-9208-DC6EC9684BDA}" presName="parentTextArrow" presStyleLbl="node1" presStyleIdx="3" presStyleCnt="4" custScaleY="75385"/>
      <dgm:spPr/>
      <dgm:t>
        <a:bodyPr/>
        <a:lstStyle/>
        <a:p>
          <a:endParaRPr lang="es-EC"/>
        </a:p>
      </dgm:t>
    </dgm:pt>
  </dgm:ptLst>
  <dgm:cxnLst>
    <dgm:cxn modelId="{94FF77BC-560F-49C3-B5A5-87593E8FEB56}" type="presOf" srcId="{9549709A-7478-4BAF-9208-DC6EC9684BDA}" destId="{AD8E8A0E-3CB9-4A7B-9321-FD75E3DE799F}" srcOrd="0" destOrd="0" presId="urn:microsoft.com/office/officeart/2005/8/layout/process4"/>
    <dgm:cxn modelId="{E9D9E4A6-FE41-4701-BAFC-E4A29D3F581C}" type="presOf" srcId="{EA352248-29FC-4BCA-B15E-106F84F68D5F}" destId="{A0E6A487-8765-4A42-9623-060368B5F104}" srcOrd="0" destOrd="0" presId="urn:microsoft.com/office/officeart/2005/8/layout/process4"/>
    <dgm:cxn modelId="{25903384-14B4-4F4F-B4AE-48822716FC2F}" type="presOf" srcId="{379AFA84-8C77-4D72-B0DB-1744CD8CA1AF}" destId="{C4658A24-E602-46C0-AB34-7708EBFFBC91}" srcOrd="0" destOrd="0" presId="urn:microsoft.com/office/officeart/2005/8/layout/process4"/>
    <dgm:cxn modelId="{7733DED5-771F-4876-B9B9-2C1A8B80E988}" type="presOf" srcId="{268BBA45-89AD-4D06-AE89-978B65AEEE7A}" destId="{5A2AE21C-2EB0-43D2-BD64-BA956E226454}" srcOrd="0" destOrd="0" presId="urn:microsoft.com/office/officeart/2005/8/layout/process4"/>
    <dgm:cxn modelId="{920EB4D4-19D7-417A-8A1B-DB0004E96934}" type="presOf" srcId="{6BCAF1F9-1935-4327-907B-7B930D5BB1CD}" destId="{03D0DFB1-B3DE-4B93-B240-F85E2D500750}" srcOrd="0" destOrd="0" presId="urn:microsoft.com/office/officeart/2005/8/layout/process4"/>
    <dgm:cxn modelId="{59F87196-329C-4C26-A2D0-43A12C9FE3DD}" srcId="{268BBA45-89AD-4D06-AE89-978B65AEEE7A}" destId="{EA352248-29FC-4BCA-B15E-106F84F68D5F}" srcOrd="1" destOrd="0" parTransId="{CF88E8C4-07DD-4666-B230-F6C3B5424723}" sibTransId="{D49634DC-3521-489A-9D62-EB2D5A9657B3}"/>
    <dgm:cxn modelId="{AC3FFF79-9905-40A1-9AED-1E606EDEE3AE}" srcId="{268BBA45-89AD-4D06-AE89-978B65AEEE7A}" destId="{379AFA84-8C77-4D72-B0DB-1744CD8CA1AF}" srcOrd="2" destOrd="0" parTransId="{73EA46D9-18D7-449D-AF72-6FCF6C11AFF8}" sibTransId="{4386E296-2B7D-4040-84D8-6AAA88A318A2}"/>
    <dgm:cxn modelId="{C07B7B52-7C51-4731-B900-0D8ED681F5DE}" srcId="{268BBA45-89AD-4D06-AE89-978B65AEEE7A}" destId="{6BCAF1F9-1935-4327-907B-7B930D5BB1CD}" srcOrd="3" destOrd="0" parTransId="{8C5C01BA-CE1F-43DB-9369-9226363C6125}" sibTransId="{65DEEB23-3533-4D53-8B9E-31A0FE2CF4EC}"/>
    <dgm:cxn modelId="{FFD27E76-C300-4B92-A467-AFBB28EE5486}" srcId="{268BBA45-89AD-4D06-AE89-978B65AEEE7A}" destId="{9549709A-7478-4BAF-9208-DC6EC9684BDA}" srcOrd="0" destOrd="0" parTransId="{5AC431FD-9DAA-41A3-992F-9053A0DF78A7}" sibTransId="{FC1A3436-C9E7-45AA-8E44-8120636182D9}"/>
    <dgm:cxn modelId="{CC8A0AAE-4C3E-44F9-9B99-D0031C47A00E}" type="presParOf" srcId="{5A2AE21C-2EB0-43D2-BD64-BA956E226454}" destId="{00FD8DA1-6486-4802-9779-AB08D94923F9}" srcOrd="0" destOrd="0" presId="urn:microsoft.com/office/officeart/2005/8/layout/process4"/>
    <dgm:cxn modelId="{EF684F21-09E8-40AB-AE6B-8E773CA9EC3E}" type="presParOf" srcId="{00FD8DA1-6486-4802-9779-AB08D94923F9}" destId="{03D0DFB1-B3DE-4B93-B240-F85E2D500750}" srcOrd="0" destOrd="0" presId="urn:microsoft.com/office/officeart/2005/8/layout/process4"/>
    <dgm:cxn modelId="{F997C498-CC26-4E3F-921E-FD00EFD98F46}" type="presParOf" srcId="{5A2AE21C-2EB0-43D2-BD64-BA956E226454}" destId="{315C6863-82B1-4B5D-9400-5E66E20A5010}" srcOrd="1" destOrd="0" presId="urn:microsoft.com/office/officeart/2005/8/layout/process4"/>
    <dgm:cxn modelId="{CA291BA8-1A0A-4907-A225-2F48F36057D5}" type="presParOf" srcId="{5A2AE21C-2EB0-43D2-BD64-BA956E226454}" destId="{04C6E4C8-A0A1-4041-AD2C-CDA7A87135F7}" srcOrd="2" destOrd="0" presId="urn:microsoft.com/office/officeart/2005/8/layout/process4"/>
    <dgm:cxn modelId="{216E37DE-94C6-4480-9129-3E212DEA6A2D}" type="presParOf" srcId="{04C6E4C8-A0A1-4041-AD2C-CDA7A87135F7}" destId="{C4658A24-E602-46C0-AB34-7708EBFFBC91}" srcOrd="0" destOrd="0" presId="urn:microsoft.com/office/officeart/2005/8/layout/process4"/>
    <dgm:cxn modelId="{CAE62CD0-0DC6-4849-9525-EAA9792428D6}" type="presParOf" srcId="{5A2AE21C-2EB0-43D2-BD64-BA956E226454}" destId="{D65EDC49-88E3-4361-8265-6F65BD9F87A8}" srcOrd="3" destOrd="0" presId="urn:microsoft.com/office/officeart/2005/8/layout/process4"/>
    <dgm:cxn modelId="{0338A791-128A-4718-96D4-6E4F814BA696}" type="presParOf" srcId="{5A2AE21C-2EB0-43D2-BD64-BA956E226454}" destId="{23B979AC-754F-41FD-8623-95C5C03B9576}" srcOrd="4" destOrd="0" presId="urn:microsoft.com/office/officeart/2005/8/layout/process4"/>
    <dgm:cxn modelId="{B5E950F4-C646-4C18-B0E1-6F3C592EFB82}" type="presParOf" srcId="{23B979AC-754F-41FD-8623-95C5C03B9576}" destId="{A0E6A487-8765-4A42-9623-060368B5F104}" srcOrd="0" destOrd="0" presId="urn:microsoft.com/office/officeart/2005/8/layout/process4"/>
    <dgm:cxn modelId="{7FD6A7E7-78D0-4E5B-8245-199054269D4F}" type="presParOf" srcId="{5A2AE21C-2EB0-43D2-BD64-BA956E226454}" destId="{1F0C71D9-6CBE-476C-93E0-3F57B7CC2B17}" srcOrd="5" destOrd="0" presId="urn:microsoft.com/office/officeart/2005/8/layout/process4"/>
    <dgm:cxn modelId="{DA39C463-8469-4C75-B4FE-4A93C5F30A71}" type="presParOf" srcId="{5A2AE21C-2EB0-43D2-BD64-BA956E226454}" destId="{E4286095-646C-460A-9A30-8C7E5BDC57C1}" srcOrd="6" destOrd="0" presId="urn:microsoft.com/office/officeart/2005/8/layout/process4"/>
    <dgm:cxn modelId="{AD96FE93-5751-4B81-8108-2C82FB2F6F83}" type="presParOf" srcId="{E4286095-646C-460A-9A30-8C7E5BDC57C1}" destId="{AD8E8A0E-3CB9-4A7B-9321-FD75E3DE799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4B14-5626-48CC-AB9A-830651927903}">
      <dsp:nvSpPr>
        <dsp:cNvPr id="0" name=""/>
        <dsp:cNvSpPr/>
      </dsp:nvSpPr>
      <dsp:spPr>
        <a:xfrm>
          <a:off x="1044359" y="1489"/>
          <a:ext cx="5099105" cy="463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endParaRPr lang="es-EC" sz="2000" kern="1200"/>
        </a:p>
      </dsp:txBody>
      <dsp:txXfrm>
        <a:off x="1044359" y="1489"/>
        <a:ext cx="5099105" cy="463555"/>
      </dsp:txXfrm>
    </dsp:sp>
    <dsp:sp modelId="{3BF3269D-2E9F-4362-8A51-5A2A372D43AC}">
      <dsp:nvSpPr>
        <dsp:cNvPr id="0" name=""/>
        <dsp:cNvSpPr/>
      </dsp:nvSpPr>
      <dsp:spPr>
        <a:xfrm>
          <a:off x="1044359" y="465044"/>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B38B5-9AA4-45AF-82FA-E21C31FCE860}">
      <dsp:nvSpPr>
        <dsp:cNvPr id="0" name=""/>
        <dsp:cNvSpPr/>
      </dsp:nvSpPr>
      <dsp:spPr>
        <a:xfrm>
          <a:off x="1761067" y="465044"/>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389C1-4AFE-4895-B2D4-A5F407F7FD14}">
      <dsp:nvSpPr>
        <dsp:cNvPr id="0" name=""/>
        <dsp:cNvSpPr/>
      </dsp:nvSpPr>
      <dsp:spPr>
        <a:xfrm>
          <a:off x="2478341" y="465044"/>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63FFB-776B-4E03-820B-2151F228EE8B}">
      <dsp:nvSpPr>
        <dsp:cNvPr id="0" name=""/>
        <dsp:cNvSpPr/>
      </dsp:nvSpPr>
      <dsp:spPr>
        <a:xfrm>
          <a:off x="3195048" y="465044"/>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F5B65-ABA7-443C-BDE1-68BC100263FF}">
      <dsp:nvSpPr>
        <dsp:cNvPr id="0" name=""/>
        <dsp:cNvSpPr/>
      </dsp:nvSpPr>
      <dsp:spPr>
        <a:xfrm>
          <a:off x="3912323" y="465044"/>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C2E9A-BA06-4755-ACCB-B34D4F3E4079}">
      <dsp:nvSpPr>
        <dsp:cNvPr id="0" name=""/>
        <dsp:cNvSpPr/>
      </dsp:nvSpPr>
      <dsp:spPr>
        <a:xfrm>
          <a:off x="4629030" y="465044"/>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55DFD-CED3-4A34-9CEC-81C8EA6B95D8}">
      <dsp:nvSpPr>
        <dsp:cNvPr id="0" name=""/>
        <dsp:cNvSpPr/>
      </dsp:nvSpPr>
      <dsp:spPr>
        <a:xfrm>
          <a:off x="5346304" y="465044"/>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E4580-85C4-46C7-AA09-4E0471354EA3}">
      <dsp:nvSpPr>
        <dsp:cNvPr id="0" name=""/>
        <dsp:cNvSpPr/>
      </dsp:nvSpPr>
      <dsp:spPr>
        <a:xfrm>
          <a:off x="1044359" y="559472"/>
          <a:ext cx="5165394" cy="75542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t>Para el ser humano es importante la movilización</a:t>
          </a:r>
          <a:endParaRPr lang="es-EC" sz="1600" kern="1200" dirty="0"/>
        </a:p>
      </dsp:txBody>
      <dsp:txXfrm>
        <a:off x="1044359" y="559472"/>
        <a:ext cx="5165394" cy="755423"/>
      </dsp:txXfrm>
    </dsp:sp>
    <dsp:sp modelId="{676891E4-DD49-46E8-AABB-52F345D265D8}">
      <dsp:nvSpPr>
        <dsp:cNvPr id="0" name=""/>
        <dsp:cNvSpPr/>
      </dsp:nvSpPr>
      <dsp:spPr>
        <a:xfrm>
          <a:off x="1044359" y="1497458"/>
          <a:ext cx="5099105" cy="463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endParaRPr lang="es-EC" sz="2000" kern="1200" dirty="0" smtClean="0"/>
        </a:p>
      </dsp:txBody>
      <dsp:txXfrm>
        <a:off x="1044359" y="1497458"/>
        <a:ext cx="5099105" cy="463555"/>
      </dsp:txXfrm>
    </dsp:sp>
    <dsp:sp modelId="{804C0C90-1D62-424C-9DB0-6C5478C5AAC9}">
      <dsp:nvSpPr>
        <dsp:cNvPr id="0" name=""/>
        <dsp:cNvSpPr/>
      </dsp:nvSpPr>
      <dsp:spPr>
        <a:xfrm>
          <a:off x="1044359" y="1961013"/>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19372-3875-41E5-943A-AB83B656DD6F}">
      <dsp:nvSpPr>
        <dsp:cNvPr id="0" name=""/>
        <dsp:cNvSpPr/>
      </dsp:nvSpPr>
      <dsp:spPr>
        <a:xfrm>
          <a:off x="1761067" y="1961013"/>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01471-7955-4824-B128-966429FCE35A}">
      <dsp:nvSpPr>
        <dsp:cNvPr id="0" name=""/>
        <dsp:cNvSpPr/>
      </dsp:nvSpPr>
      <dsp:spPr>
        <a:xfrm>
          <a:off x="2478341" y="1961013"/>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37812-C658-4B01-88EC-F552D1C2C000}">
      <dsp:nvSpPr>
        <dsp:cNvPr id="0" name=""/>
        <dsp:cNvSpPr/>
      </dsp:nvSpPr>
      <dsp:spPr>
        <a:xfrm>
          <a:off x="3195048" y="1961013"/>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334E3-0A71-4315-A124-77E0327D8D9D}">
      <dsp:nvSpPr>
        <dsp:cNvPr id="0" name=""/>
        <dsp:cNvSpPr/>
      </dsp:nvSpPr>
      <dsp:spPr>
        <a:xfrm>
          <a:off x="3912323" y="1961013"/>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CC745-4A65-4C73-A3AB-979419A78358}">
      <dsp:nvSpPr>
        <dsp:cNvPr id="0" name=""/>
        <dsp:cNvSpPr/>
      </dsp:nvSpPr>
      <dsp:spPr>
        <a:xfrm>
          <a:off x="4629030" y="1961013"/>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CC8F0-8DFD-4A12-B3DC-99E50F6C50F2}">
      <dsp:nvSpPr>
        <dsp:cNvPr id="0" name=""/>
        <dsp:cNvSpPr/>
      </dsp:nvSpPr>
      <dsp:spPr>
        <a:xfrm>
          <a:off x="5346304" y="1961013"/>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52658-5CED-40A4-99B7-4A8555E80549}">
      <dsp:nvSpPr>
        <dsp:cNvPr id="0" name=""/>
        <dsp:cNvSpPr/>
      </dsp:nvSpPr>
      <dsp:spPr>
        <a:xfrm>
          <a:off x="1044359" y="2055441"/>
          <a:ext cx="5165394" cy="75542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t>Como parte de su bienestar se considera de trascendencia las carreteras y lo que se involucra directamente en su entorno </a:t>
          </a:r>
        </a:p>
      </dsp:txBody>
      <dsp:txXfrm>
        <a:off x="1044359" y="2055441"/>
        <a:ext cx="5165394" cy="755423"/>
      </dsp:txXfrm>
    </dsp:sp>
    <dsp:sp modelId="{9182A011-2B37-4F15-A91A-371839BCB571}">
      <dsp:nvSpPr>
        <dsp:cNvPr id="0" name=""/>
        <dsp:cNvSpPr/>
      </dsp:nvSpPr>
      <dsp:spPr>
        <a:xfrm>
          <a:off x="1044359" y="2993427"/>
          <a:ext cx="5099105" cy="463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endParaRPr lang="es-EC" sz="2000" kern="1200" dirty="0" smtClean="0"/>
        </a:p>
      </dsp:txBody>
      <dsp:txXfrm>
        <a:off x="1044359" y="2993427"/>
        <a:ext cx="5099105" cy="463555"/>
      </dsp:txXfrm>
    </dsp:sp>
    <dsp:sp modelId="{ADB0AC17-8801-4513-9951-7A9330C5597D}">
      <dsp:nvSpPr>
        <dsp:cNvPr id="0" name=""/>
        <dsp:cNvSpPr/>
      </dsp:nvSpPr>
      <dsp:spPr>
        <a:xfrm>
          <a:off x="1044359" y="3456982"/>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684F2-FA33-406C-9F98-AAA9846FADAD}">
      <dsp:nvSpPr>
        <dsp:cNvPr id="0" name=""/>
        <dsp:cNvSpPr/>
      </dsp:nvSpPr>
      <dsp:spPr>
        <a:xfrm>
          <a:off x="1761067" y="3456982"/>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928D7-E550-4A50-A8C8-421737188768}">
      <dsp:nvSpPr>
        <dsp:cNvPr id="0" name=""/>
        <dsp:cNvSpPr/>
      </dsp:nvSpPr>
      <dsp:spPr>
        <a:xfrm>
          <a:off x="2478341" y="3456982"/>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6D428-5582-413D-BF21-A317EC16C1EC}">
      <dsp:nvSpPr>
        <dsp:cNvPr id="0" name=""/>
        <dsp:cNvSpPr/>
      </dsp:nvSpPr>
      <dsp:spPr>
        <a:xfrm>
          <a:off x="3195048" y="3456982"/>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464E2-BD1C-45AE-BC36-9F58F7547FD9}">
      <dsp:nvSpPr>
        <dsp:cNvPr id="0" name=""/>
        <dsp:cNvSpPr/>
      </dsp:nvSpPr>
      <dsp:spPr>
        <a:xfrm>
          <a:off x="3912323" y="3456982"/>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78D74-666B-4C93-915A-06E08F63581F}">
      <dsp:nvSpPr>
        <dsp:cNvPr id="0" name=""/>
        <dsp:cNvSpPr/>
      </dsp:nvSpPr>
      <dsp:spPr>
        <a:xfrm>
          <a:off x="4629030" y="3456982"/>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FA5F0-E9ED-41E1-93D5-16B955D397DC}">
      <dsp:nvSpPr>
        <dsp:cNvPr id="0" name=""/>
        <dsp:cNvSpPr/>
      </dsp:nvSpPr>
      <dsp:spPr>
        <a:xfrm>
          <a:off x="5346304" y="3456982"/>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7FB65-EE44-4C11-9947-739B677B64C7}">
      <dsp:nvSpPr>
        <dsp:cNvPr id="0" name=""/>
        <dsp:cNvSpPr/>
      </dsp:nvSpPr>
      <dsp:spPr>
        <a:xfrm>
          <a:off x="1044359" y="3551410"/>
          <a:ext cx="5165394" cy="75542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t>Todo esto genera su impacto tanto en términos económicos como sociales </a:t>
          </a:r>
        </a:p>
      </dsp:txBody>
      <dsp:txXfrm>
        <a:off x="1044359" y="3551410"/>
        <a:ext cx="5165394" cy="755423"/>
      </dsp:txXfrm>
    </dsp:sp>
    <dsp:sp modelId="{14346865-D831-4D23-9977-087A4542E5AA}">
      <dsp:nvSpPr>
        <dsp:cNvPr id="0" name=""/>
        <dsp:cNvSpPr/>
      </dsp:nvSpPr>
      <dsp:spPr>
        <a:xfrm>
          <a:off x="1044359" y="4489396"/>
          <a:ext cx="5099105" cy="463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ctr" defTabSz="889000">
            <a:lnSpc>
              <a:spcPct val="90000"/>
            </a:lnSpc>
            <a:spcBef>
              <a:spcPct val="0"/>
            </a:spcBef>
            <a:spcAft>
              <a:spcPct val="35000"/>
            </a:spcAft>
          </a:pPr>
          <a:endParaRPr lang="es-EC" sz="2000" kern="1200" dirty="0"/>
        </a:p>
      </dsp:txBody>
      <dsp:txXfrm>
        <a:off x="1044359" y="4489396"/>
        <a:ext cx="5099105" cy="463555"/>
      </dsp:txXfrm>
    </dsp:sp>
    <dsp:sp modelId="{A45A32EF-E0EB-42A8-8633-098E833E107E}">
      <dsp:nvSpPr>
        <dsp:cNvPr id="0" name=""/>
        <dsp:cNvSpPr/>
      </dsp:nvSpPr>
      <dsp:spPr>
        <a:xfrm>
          <a:off x="1044359" y="4952951"/>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89372-BBFB-4BCD-8811-66176B357089}">
      <dsp:nvSpPr>
        <dsp:cNvPr id="0" name=""/>
        <dsp:cNvSpPr/>
      </dsp:nvSpPr>
      <dsp:spPr>
        <a:xfrm>
          <a:off x="1761067" y="4952951"/>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CEDAA-A742-418B-BDDE-EB49012C1FF7}">
      <dsp:nvSpPr>
        <dsp:cNvPr id="0" name=""/>
        <dsp:cNvSpPr/>
      </dsp:nvSpPr>
      <dsp:spPr>
        <a:xfrm>
          <a:off x="2478341" y="4952951"/>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4D253-A614-4C12-B60F-8DF81C7D8A54}">
      <dsp:nvSpPr>
        <dsp:cNvPr id="0" name=""/>
        <dsp:cNvSpPr/>
      </dsp:nvSpPr>
      <dsp:spPr>
        <a:xfrm>
          <a:off x="3195048" y="4952951"/>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01567-3C25-40BF-BC1E-878BF0D42B86}">
      <dsp:nvSpPr>
        <dsp:cNvPr id="0" name=""/>
        <dsp:cNvSpPr/>
      </dsp:nvSpPr>
      <dsp:spPr>
        <a:xfrm>
          <a:off x="3912323" y="4952951"/>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177B9-74E2-45B7-B614-9215DE80C4C4}">
      <dsp:nvSpPr>
        <dsp:cNvPr id="0" name=""/>
        <dsp:cNvSpPr/>
      </dsp:nvSpPr>
      <dsp:spPr>
        <a:xfrm>
          <a:off x="4629030" y="4952951"/>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00140-D940-41B8-94EC-FB44C682B07C}">
      <dsp:nvSpPr>
        <dsp:cNvPr id="0" name=""/>
        <dsp:cNvSpPr/>
      </dsp:nvSpPr>
      <dsp:spPr>
        <a:xfrm>
          <a:off x="5346304" y="4952951"/>
          <a:ext cx="1193190" cy="944278"/>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37BF4-4B0A-4545-9BBB-A643026A5D05}">
      <dsp:nvSpPr>
        <dsp:cNvPr id="0" name=""/>
        <dsp:cNvSpPr/>
      </dsp:nvSpPr>
      <dsp:spPr>
        <a:xfrm>
          <a:off x="1044359" y="5047379"/>
          <a:ext cx="5165394" cy="75542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600" kern="1200" dirty="0" smtClean="0"/>
            <a:t>Pero las carreteras tienen principalmente un impacto negativo en el medio ambiente, tanto en su etapa de construcción como durante el mantenimiento y su uso</a:t>
          </a:r>
          <a:endParaRPr lang="es-EC" sz="1600" kern="1200" dirty="0"/>
        </a:p>
      </dsp:txBody>
      <dsp:txXfrm>
        <a:off x="1044359" y="5047379"/>
        <a:ext cx="5165394" cy="755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EB060-1E8C-452B-A1F1-E2FFB64D00E3}">
      <dsp:nvSpPr>
        <dsp:cNvPr id="0" name=""/>
        <dsp:cNvSpPr/>
      </dsp:nvSpPr>
      <dsp:spPr>
        <a:xfrm>
          <a:off x="0" y="4016228"/>
          <a:ext cx="10271804" cy="87865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smtClean="0"/>
            <a:t>Baja rigidez y buenas características elásticas a temperaturas bajas de servicio para reducir el riesgo de la aparición de fisuras por cambios de temperatura.</a:t>
          </a:r>
          <a:endParaRPr lang="es-EC" sz="2100" kern="1200" dirty="0"/>
        </a:p>
      </dsp:txBody>
      <dsp:txXfrm>
        <a:off x="0" y="4016228"/>
        <a:ext cx="10271804" cy="878652"/>
      </dsp:txXfrm>
    </dsp:sp>
    <dsp:sp modelId="{62D1FD92-1347-4ACA-BC7A-C12636E804CF}">
      <dsp:nvSpPr>
        <dsp:cNvPr id="0" name=""/>
        <dsp:cNvSpPr/>
      </dsp:nvSpPr>
      <dsp:spPr>
        <a:xfrm rot="10800000">
          <a:off x="0" y="2678040"/>
          <a:ext cx="10271804" cy="1351367"/>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kern="1200" dirty="0" smtClean="0"/>
            <a:t>Alta rigidez a temperaturas altas de servicio para reducir el </a:t>
          </a:r>
          <a:r>
            <a:rPr lang="es-MX" sz="2100" kern="1200" dirty="0" err="1" smtClean="0"/>
            <a:t>ahuellamiento</a:t>
          </a:r>
          <a:r>
            <a:rPr lang="es-MX" sz="2100" kern="1200" dirty="0" smtClean="0"/>
            <a:t>.</a:t>
          </a:r>
          <a:endParaRPr lang="es-EC" sz="2100" kern="1200" dirty="0"/>
        </a:p>
      </dsp:txBody>
      <dsp:txXfrm rot="10800000">
        <a:off x="0" y="2678040"/>
        <a:ext cx="10271804" cy="878078"/>
      </dsp:txXfrm>
    </dsp:sp>
    <dsp:sp modelId="{4E5B3A6E-FFDF-47F7-AACB-6B7DBE60A119}">
      <dsp:nvSpPr>
        <dsp:cNvPr id="0" name=""/>
        <dsp:cNvSpPr/>
      </dsp:nvSpPr>
      <dsp:spPr>
        <a:xfrm rot="10800000">
          <a:off x="0" y="1339852"/>
          <a:ext cx="10271804" cy="1351367"/>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kern="1200" dirty="0" smtClean="0"/>
            <a:t>Baja rigidez a las temperaturas normales de manejo en planta y colocación en obra.</a:t>
          </a:r>
          <a:endParaRPr lang="es-EC" sz="2100" kern="1200" dirty="0"/>
        </a:p>
      </dsp:txBody>
      <dsp:txXfrm rot="10800000">
        <a:off x="0" y="1339852"/>
        <a:ext cx="10271804" cy="878078"/>
      </dsp:txXfrm>
    </dsp:sp>
    <dsp:sp modelId="{9E36EFDF-A065-40B9-8716-D57EA8D67D8F}">
      <dsp:nvSpPr>
        <dsp:cNvPr id="0" name=""/>
        <dsp:cNvSpPr/>
      </dsp:nvSpPr>
      <dsp:spPr>
        <a:xfrm rot="10800000">
          <a:off x="0" y="1664"/>
          <a:ext cx="10271804" cy="1351367"/>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Es la combinación de asfalto y agregados pétreos en proporciones exactas.</a:t>
          </a:r>
          <a:endParaRPr lang="es-EC" sz="2100" kern="1200" dirty="0"/>
        </a:p>
      </dsp:txBody>
      <dsp:txXfrm rot="10800000">
        <a:off x="0" y="1664"/>
        <a:ext cx="10271804" cy="8780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28C76-3D4B-45E6-BE93-2C09E61FAF58}">
      <dsp:nvSpPr>
        <dsp:cNvPr id="0" name=""/>
        <dsp:cNvSpPr/>
      </dsp:nvSpPr>
      <dsp:spPr>
        <a:xfrm>
          <a:off x="453591" y="0"/>
          <a:ext cx="5140701" cy="35094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B5360-794A-46D2-A191-DDA2B2833919}">
      <dsp:nvSpPr>
        <dsp:cNvPr id="0" name=""/>
        <dsp:cNvSpPr/>
      </dsp:nvSpPr>
      <dsp:spPr>
        <a:xfrm>
          <a:off x="73" y="960103"/>
          <a:ext cx="2950115" cy="1589225"/>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 término Mezcla Asfáltica Tibia hace referencia a la variedad de tecnologías que permiten bajar las temperaturas de trabajo de las mezclas asfálticas en caliente</a:t>
          </a:r>
          <a:endParaRPr lang="es-EC" sz="1600" kern="1200" dirty="0"/>
        </a:p>
      </dsp:txBody>
      <dsp:txXfrm>
        <a:off x="77653" y="1037683"/>
        <a:ext cx="2794955" cy="1434065"/>
      </dsp:txXfrm>
    </dsp:sp>
    <dsp:sp modelId="{85FA56E8-03F6-44F2-BA37-0D7E41DD656B}">
      <dsp:nvSpPr>
        <dsp:cNvPr id="0" name=""/>
        <dsp:cNvSpPr/>
      </dsp:nvSpPr>
      <dsp:spPr>
        <a:xfrm>
          <a:off x="3097694" y="1052829"/>
          <a:ext cx="2950115" cy="1403773"/>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Tanto en su etapa de producción en planta como en la etapa de extendido y compactación en la vía.</a:t>
          </a:r>
          <a:endParaRPr lang="es-EC" sz="1700" kern="1200" dirty="0"/>
        </a:p>
      </dsp:txBody>
      <dsp:txXfrm>
        <a:off x="3166221" y="1121356"/>
        <a:ext cx="2813061" cy="12667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66673-4075-4B38-ACA6-D41AA1E1D09D}">
      <dsp:nvSpPr>
        <dsp:cNvPr id="0" name=""/>
        <dsp:cNvSpPr/>
      </dsp:nvSpPr>
      <dsp:spPr>
        <a:xfrm>
          <a:off x="0" y="4178"/>
          <a:ext cx="10271804"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dirty="0" smtClean="0">
              <a:solidFill>
                <a:schemeClr val="tx1"/>
              </a:solidFill>
            </a:rPr>
            <a:t>Tratado de </a:t>
          </a:r>
          <a:r>
            <a:rPr lang="es-EC" sz="3200" b="1" kern="1200" dirty="0" err="1" smtClean="0">
              <a:solidFill>
                <a:schemeClr val="tx1"/>
              </a:solidFill>
            </a:rPr>
            <a:t>KYOTO</a:t>
          </a:r>
          <a:r>
            <a:rPr lang="es-EC" sz="3200" b="1" kern="1200" dirty="0" smtClean="0">
              <a:solidFill>
                <a:schemeClr val="tx1"/>
              </a:solidFill>
            </a:rPr>
            <a:t> (1997)</a:t>
          </a:r>
          <a:endParaRPr lang="es-EC" sz="3200" b="1" kern="1200" dirty="0">
            <a:solidFill>
              <a:schemeClr val="tx1"/>
            </a:solidFill>
          </a:endParaRPr>
        </a:p>
      </dsp:txBody>
      <dsp:txXfrm>
        <a:off x="59399" y="63577"/>
        <a:ext cx="10153006" cy="1098002"/>
      </dsp:txXfrm>
    </dsp:sp>
    <dsp:sp modelId="{B07043DE-EBCF-4980-8B98-BAE31AAEF2B6}">
      <dsp:nvSpPr>
        <dsp:cNvPr id="0" name=""/>
        <dsp:cNvSpPr/>
      </dsp:nvSpPr>
      <dsp:spPr>
        <a:xfrm>
          <a:off x="0" y="1220978"/>
          <a:ext cx="10271804"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130"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s-EC" sz="2400" kern="1200" dirty="0"/>
        </a:p>
        <a:p>
          <a:pPr marL="228600" lvl="1" indent="-228600" algn="just" defTabSz="1066800">
            <a:lnSpc>
              <a:spcPct val="90000"/>
            </a:lnSpc>
            <a:spcBef>
              <a:spcPct val="0"/>
            </a:spcBef>
            <a:spcAft>
              <a:spcPct val="20000"/>
            </a:spcAft>
            <a:buChar char="••"/>
          </a:pPr>
          <a:r>
            <a:rPr lang="es-EC" sz="2400" kern="1200" dirty="0" smtClean="0"/>
            <a:t>Desarrollado por la Comunidad Europea, en respuesta a los gases de efecto invernadero generado por las Mezclas Asfálticas en Caliente.</a:t>
          </a:r>
          <a:endParaRPr lang="es-EC" sz="2400" kern="1200" dirty="0"/>
        </a:p>
        <a:p>
          <a:pPr marL="228600" lvl="1" indent="-228600" algn="just" defTabSz="1066800">
            <a:lnSpc>
              <a:spcPct val="90000"/>
            </a:lnSpc>
            <a:spcBef>
              <a:spcPct val="0"/>
            </a:spcBef>
            <a:spcAft>
              <a:spcPct val="20000"/>
            </a:spcAft>
            <a:buChar char="••"/>
          </a:pPr>
          <a:endParaRPr lang="es-EC" sz="2400" kern="1200" dirty="0"/>
        </a:p>
        <a:p>
          <a:pPr marL="228600" lvl="1" indent="-228600" algn="just" defTabSz="1066800">
            <a:lnSpc>
              <a:spcPct val="90000"/>
            </a:lnSpc>
            <a:spcBef>
              <a:spcPct val="0"/>
            </a:spcBef>
            <a:spcAft>
              <a:spcPct val="20000"/>
            </a:spcAft>
            <a:buChar char="••"/>
          </a:pPr>
          <a:r>
            <a:rPr lang="es-EC" sz="2400" kern="1200" dirty="0" smtClean="0"/>
            <a:t>Se plantea el uso de nuevas técnicas para reducir tal efecto.</a:t>
          </a:r>
          <a:endParaRPr lang="es-EC" sz="2400" kern="1200" dirty="0"/>
        </a:p>
        <a:p>
          <a:pPr marL="228600" lvl="1" indent="-228600" algn="just" defTabSz="1066800">
            <a:lnSpc>
              <a:spcPct val="90000"/>
            </a:lnSpc>
            <a:spcBef>
              <a:spcPct val="0"/>
            </a:spcBef>
            <a:spcAft>
              <a:spcPct val="20000"/>
            </a:spcAft>
            <a:buChar char="••"/>
          </a:pPr>
          <a:endParaRPr lang="es-EC" sz="2400" kern="1200" dirty="0"/>
        </a:p>
        <a:p>
          <a:pPr marL="228600" lvl="1" indent="-228600" algn="just" defTabSz="1066800">
            <a:lnSpc>
              <a:spcPct val="90000"/>
            </a:lnSpc>
            <a:spcBef>
              <a:spcPct val="0"/>
            </a:spcBef>
            <a:spcAft>
              <a:spcPct val="20000"/>
            </a:spcAft>
            <a:buChar char="••"/>
          </a:pPr>
          <a:endParaRPr lang="es-EC" sz="2400" kern="1200" dirty="0"/>
        </a:p>
        <a:p>
          <a:pPr marL="228600" lvl="1" indent="-228600" algn="just" defTabSz="1066800">
            <a:lnSpc>
              <a:spcPct val="90000"/>
            </a:lnSpc>
            <a:spcBef>
              <a:spcPct val="0"/>
            </a:spcBef>
            <a:spcAft>
              <a:spcPct val="20000"/>
            </a:spcAft>
            <a:buChar char="••"/>
          </a:pPr>
          <a:r>
            <a:rPr lang="es-EC" sz="2400" kern="1200" dirty="0" smtClean="0"/>
            <a:t>A partir de ello, se generan investigaciones, especialmente en USA y Europa, generándose patentes.</a:t>
          </a:r>
          <a:endParaRPr lang="es-EC" sz="2400" kern="1200" dirty="0"/>
        </a:p>
        <a:p>
          <a:pPr marL="228600" lvl="1" indent="-228600" algn="l" defTabSz="1066800">
            <a:lnSpc>
              <a:spcPct val="90000"/>
            </a:lnSpc>
            <a:spcBef>
              <a:spcPct val="0"/>
            </a:spcBef>
            <a:spcAft>
              <a:spcPct val="20000"/>
            </a:spcAft>
            <a:buChar char="••"/>
          </a:pPr>
          <a:endParaRPr lang="es-EC" sz="2400" kern="1200" dirty="0"/>
        </a:p>
      </dsp:txBody>
      <dsp:txXfrm>
        <a:off x="0" y="1220978"/>
        <a:ext cx="10271804" cy="3767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467F7-1EDC-4B68-AC26-B2F0D3407B89}">
      <dsp:nvSpPr>
        <dsp:cNvPr id="0" name=""/>
        <dsp:cNvSpPr/>
      </dsp:nvSpPr>
      <dsp:spPr>
        <a:xfrm>
          <a:off x="0" y="1344274"/>
          <a:ext cx="4799908" cy="1919963"/>
        </a:xfrm>
        <a:prstGeom prst="leftRightRibb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7F101-7FD7-42C4-A9FC-4DF74A165352}">
      <dsp:nvSpPr>
        <dsp:cNvPr id="0" name=""/>
        <dsp:cNvSpPr/>
      </dsp:nvSpPr>
      <dsp:spPr>
        <a:xfrm>
          <a:off x="575989" y="1680267"/>
          <a:ext cx="1583969" cy="94078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Reducción consumo de combustible: 30%</a:t>
          </a:r>
          <a:endParaRPr lang="es-EC" sz="1600" kern="1200" dirty="0">
            <a:solidFill>
              <a:schemeClr val="tx1"/>
            </a:solidFill>
          </a:endParaRPr>
        </a:p>
      </dsp:txBody>
      <dsp:txXfrm>
        <a:off x="575989" y="1680267"/>
        <a:ext cx="1583969" cy="940782"/>
      </dsp:txXfrm>
    </dsp:sp>
    <dsp:sp modelId="{11F45A57-B9D9-40CC-BB23-4777A43A87F9}">
      <dsp:nvSpPr>
        <dsp:cNvPr id="0" name=""/>
        <dsp:cNvSpPr/>
      </dsp:nvSpPr>
      <dsp:spPr>
        <a:xfrm>
          <a:off x="2399954" y="1987462"/>
          <a:ext cx="1871964" cy="94078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Reducción de emisiones </a:t>
          </a:r>
          <a:endParaRPr lang="es-EC" sz="1600" kern="1200" baseline="-25000" dirty="0">
            <a:solidFill>
              <a:schemeClr val="tx1"/>
            </a:solidFill>
          </a:endParaRPr>
        </a:p>
      </dsp:txBody>
      <dsp:txXfrm>
        <a:off x="2399954" y="1987462"/>
        <a:ext cx="1871964" cy="9407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19754-F431-4B53-9F36-CEAEB6BF2763}">
      <dsp:nvSpPr>
        <dsp:cNvPr id="0" name=""/>
        <dsp:cNvSpPr/>
      </dsp:nvSpPr>
      <dsp:spPr>
        <a:xfrm>
          <a:off x="0" y="547205"/>
          <a:ext cx="4224745" cy="1689898"/>
        </a:xfrm>
        <a:prstGeom prst="leftRightRibb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3E151-98A6-441F-A2DB-84252E2B4BFD}">
      <dsp:nvSpPr>
        <dsp:cNvPr id="0" name=""/>
        <dsp:cNvSpPr/>
      </dsp:nvSpPr>
      <dsp:spPr>
        <a:xfrm>
          <a:off x="506969" y="842937"/>
          <a:ext cx="1394165" cy="8280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s-EC" sz="2400" kern="1200" baseline="-25000" dirty="0" smtClean="0">
              <a:solidFill>
                <a:schemeClr val="tx1"/>
              </a:solidFill>
            </a:rPr>
            <a:t>Reducción de viscosidad</a:t>
          </a:r>
          <a:endParaRPr lang="es-EC" sz="2400" kern="1200" baseline="-25000" dirty="0">
            <a:solidFill>
              <a:schemeClr val="tx1"/>
            </a:solidFill>
          </a:endParaRPr>
        </a:p>
      </dsp:txBody>
      <dsp:txXfrm>
        <a:off x="506969" y="842937"/>
        <a:ext cx="1394165" cy="828050"/>
      </dsp:txXfrm>
    </dsp:sp>
    <dsp:sp modelId="{EFD80B44-04B8-484F-BA7F-ACABB9B46253}">
      <dsp:nvSpPr>
        <dsp:cNvPr id="0" name=""/>
        <dsp:cNvSpPr/>
      </dsp:nvSpPr>
      <dsp:spPr>
        <a:xfrm>
          <a:off x="2112372" y="1056161"/>
          <a:ext cx="1647650" cy="82805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s-EC" sz="2400" kern="1200" baseline="-25000" dirty="0" smtClean="0">
              <a:solidFill>
                <a:schemeClr val="tx1"/>
              </a:solidFill>
            </a:rPr>
            <a:t>Aspectos Técnicos</a:t>
          </a:r>
          <a:endParaRPr lang="es-EC" sz="2400" kern="1200" baseline="-25000" dirty="0">
            <a:solidFill>
              <a:schemeClr val="tx1"/>
            </a:solidFill>
          </a:endParaRPr>
        </a:p>
      </dsp:txBody>
      <dsp:txXfrm>
        <a:off x="2112372" y="1056161"/>
        <a:ext cx="1647650" cy="8280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DFBE4-0304-4279-8855-3F000E09F2BE}">
      <dsp:nvSpPr>
        <dsp:cNvPr id="0" name=""/>
        <dsp:cNvSpPr/>
      </dsp:nvSpPr>
      <dsp:spPr>
        <a:xfrm>
          <a:off x="770865" y="2437170"/>
          <a:ext cx="1301548"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Mezclas tibias</a:t>
          </a:r>
        </a:p>
      </dsp:txBody>
      <dsp:txXfrm>
        <a:off x="789926" y="2456231"/>
        <a:ext cx="1263426" cy="612652"/>
      </dsp:txXfrm>
    </dsp:sp>
    <dsp:sp modelId="{928CA46E-09DB-4487-A885-8A1B94FAC31A}">
      <dsp:nvSpPr>
        <dsp:cNvPr id="0" name=""/>
        <dsp:cNvSpPr/>
      </dsp:nvSpPr>
      <dsp:spPr>
        <a:xfrm rot="17230830">
          <a:off x="1451461" y="1909247"/>
          <a:ext cx="1762523" cy="22741"/>
        </a:xfrm>
        <a:custGeom>
          <a:avLst/>
          <a:gdLst/>
          <a:ahLst/>
          <a:cxnLst/>
          <a:rect l="0" t="0" r="0" b="0"/>
          <a:pathLst>
            <a:path>
              <a:moveTo>
                <a:pt x="0" y="11370"/>
              </a:moveTo>
              <a:lnTo>
                <a:pt x="1762523" y="113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2288660" y="1876555"/>
        <a:ext cx="88126" cy="88126"/>
      </dsp:txXfrm>
    </dsp:sp>
    <dsp:sp modelId="{60966B1D-95BC-4921-B6F7-70B5A8775589}">
      <dsp:nvSpPr>
        <dsp:cNvPr id="0" name=""/>
        <dsp:cNvSpPr/>
      </dsp:nvSpPr>
      <dsp:spPr>
        <a:xfrm>
          <a:off x="2593033" y="753292"/>
          <a:ext cx="1301548"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Aditivos Orgánicos</a:t>
          </a:r>
        </a:p>
      </dsp:txBody>
      <dsp:txXfrm>
        <a:off x="2612094" y="772353"/>
        <a:ext cx="1263426" cy="612652"/>
      </dsp:txXfrm>
    </dsp:sp>
    <dsp:sp modelId="{EB95F0D0-6693-4029-9B15-F70A66386CDB}">
      <dsp:nvSpPr>
        <dsp:cNvPr id="0" name=""/>
        <dsp:cNvSpPr/>
      </dsp:nvSpPr>
      <dsp:spPr>
        <a:xfrm rot="18289469">
          <a:off x="3699058" y="693113"/>
          <a:ext cx="911664" cy="22741"/>
        </a:xfrm>
        <a:custGeom>
          <a:avLst/>
          <a:gdLst/>
          <a:ahLst/>
          <a:cxnLst/>
          <a:rect l="0" t="0" r="0" b="0"/>
          <a:pathLst>
            <a:path>
              <a:moveTo>
                <a:pt x="0" y="11370"/>
              </a:moveTo>
              <a:lnTo>
                <a:pt x="911664" y="113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132099" y="681692"/>
        <a:ext cx="45583" cy="45583"/>
      </dsp:txXfrm>
    </dsp:sp>
    <dsp:sp modelId="{4DE3E65C-4BB7-4CD0-B92F-E896404D2B86}">
      <dsp:nvSpPr>
        <dsp:cNvPr id="0" name=""/>
        <dsp:cNvSpPr/>
      </dsp:nvSpPr>
      <dsp:spPr>
        <a:xfrm>
          <a:off x="4415200" y="4902"/>
          <a:ext cx="3250408"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Ceras </a:t>
          </a:r>
          <a:r>
            <a:rPr lang="es-EC" sz="1800" kern="1200" dirty="0" smtClean="0"/>
            <a:t>Fisher-</a:t>
          </a:r>
          <a:r>
            <a:rPr lang="es-EC" sz="1800" kern="1200" dirty="0" err="1" smtClean="0"/>
            <a:t>Trospch</a:t>
          </a:r>
          <a:r>
            <a:rPr lang="es-EC" sz="1800" kern="1200" dirty="0" smtClean="0"/>
            <a:t> - </a:t>
          </a:r>
          <a:r>
            <a:rPr lang="es-EC" sz="1800" kern="1200" dirty="0" err="1" smtClean="0"/>
            <a:t>Sasobit</a:t>
          </a:r>
          <a:endParaRPr lang="es-EC" sz="1800" kern="1200" dirty="0"/>
        </a:p>
      </dsp:txBody>
      <dsp:txXfrm>
        <a:off x="4434261" y="23963"/>
        <a:ext cx="3212286" cy="612652"/>
      </dsp:txXfrm>
    </dsp:sp>
    <dsp:sp modelId="{B0B2C5F6-D3E4-4BFA-A0E4-F19CF212CA85}">
      <dsp:nvSpPr>
        <dsp:cNvPr id="0" name=""/>
        <dsp:cNvSpPr/>
      </dsp:nvSpPr>
      <dsp:spPr>
        <a:xfrm>
          <a:off x="3894581" y="1067308"/>
          <a:ext cx="520619" cy="22741"/>
        </a:xfrm>
        <a:custGeom>
          <a:avLst/>
          <a:gdLst/>
          <a:ahLst/>
          <a:cxnLst/>
          <a:rect l="0" t="0" r="0" b="0"/>
          <a:pathLst>
            <a:path>
              <a:moveTo>
                <a:pt x="0" y="11370"/>
              </a:moveTo>
              <a:lnTo>
                <a:pt x="520619" y="113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141875" y="1065663"/>
        <a:ext cx="26030" cy="26030"/>
      </dsp:txXfrm>
    </dsp:sp>
    <dsp:sp modelId="{7955ECDE-A3CA-4873-9927-7C2E585E2CBE}">
      <dsp:nvSpPr>
        <dsp:cNvPr id="0" name=""/>
        <dsp:cNvSpPr/>
      </dsp:nvSpPr>
      <dsp:spPr>
        <a:xfrm>
          <a:off x="4415200" y="753292"/>
          <a:ext cx="2904873"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Ceras </a:t>
          </a:r>
          <a:r>
            <a:rPr lang="es-EC" sz="1800" kern="1200" dirty="0" smtClean="0"/>
            <a:t>Montana-</a:t>
          </a:r>
          <a:r>
            <a:rPr lang="es-EC" sz="1800" kern="1200" dirty="0" err="1" smtClean="0"/>
            <a:t>Asphaltan</a:t>
          </a:r>
          <a:endParaRPr lang="es-EC" sz="1800" kern="1200" dirty="0"/>
        </a:p>
      </dsp:txBody>
      <dsp:txXfrm>
        <a:off x="4434261" y="772353"/>
        <a:ext cx="2866751" cy="612652"/>
      </dsp:txXfrm>
    </dsp:sp>
    <dsp:sp modelId="{4CF3B10D-E164-47A6-B648-713680298B66}">
      <dsp:nvSpPr>
        <dsp:cNvPr id="0" name=""/>
        <dsp:cNvSpPr/>
      </dsp:nvSpPr>
      <dsp:spPr>
        <a:xfrm rot="3310531">
          <a:off x="3699058" y="1441503"/>
          <a:ext cx="911664" cy="22741"/>
        </a:xfrm>
        <a:custGeom>
          <a:avLst/>
          <a:gdLst/>
          <a:ahLst/>
          <a:cxnLst/>
          <a:rect l="0" t="0" r="0" b="0"/>
          <a:pathLst>
            <a:path>
              <a:moveTo>
                <a:pt x="0" y="11370"/>
              </a:moveTo>
              <a:lnTo>
                <a:pt x="911664" y="113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132099" y="1430082"/>
        <a:ext cx="45583" cy="45583"/>
      </dsp:txXfrm>
    </dsp:sp>
    <dsp:sp modelId="{13D4B8F0-5B52-4D52-A42F-D6E4284B11BB}">
      <dsp:nvSpPr>
        <dsp:cNvPr id="0" name=""/>
        <dsp:cNvSpPr/>
      </dsp:nvSpPr>
      <dsp:spPr>
        <a:xfrm>
          <a:off x="4415200" y="1501682"/>
          <a:ext cx="3489229"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Ceras de Amidas Ácidos </a:t>
          </a:r>
          <a:r>
            <a:rPr lang="es-EC" sz="1800" kern="1200" dirty="0" smtClean="0"/>
            <a:t>Grasos-</a:t>
          </a:r>
          <a:r>
            <a:rPr lang="es-EC" sz="1800" kern="1200" dirty="0" err="1" smtClean="0"/>
            <a:t>Licomont</a:t>
          </a:r>
          <a:endParaRPr lang="es-EC" sz="1800" kern="1200" dirty="0"/>
        </a:p>
      </dsp:txBody>
      <dsp:txXfrm>
        <a:off x="4434261" y="1520743"/>
        <a:ext cx="3451107" cy="612652"/>
      </dsp:txXfrm>
    </dsp:sp>
    <dsp:sp modelId="{B16BEB46-E3E3-46AE-8083-125F3FF9DC90}">
      <dsp:nvSpPr>
        <dsp:cNvPr id="0" name=""/>
        <dsp:cNvSpPr/>
      </dsp:nvSpPr>
      <dsp:spPr>
        <a:xfrm rot="1186030">
          <a:off x="2056114" y="2844735"/>
          <a:ext cx="553217" cy="22741"/>
        </a:xfrm>
        <a:custGeom>
          <a:avLst/>
          <a:gdLst/>
          <a:ahLst/>
          <a:cxnLst/>
          <a:rect l="0" t="0" r="0" b="0"/>
          <a:pathLst>
            <a:path>
              <a:moveTo>
                <a:pt x="0" y="11370"/>
              </a:moveTo>
              <a:lnTo>
                <a:pt x="553217" y="113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2318893" y="2842275"/>
        <a:ext cx="27660" cy="27660"/>
      </dsp:txXfrm>
    </dsp:sp>
    <dsp:sp modelId="{897CB109-477E-4430-B28A-42DA8FD7D477}">
      <dsp:nvSpPr>
        <dsp:cNvPr id="0" name=""/>
        <dsp:cNvSpPr/>
      </dsp:nvSpPr>
      <dsp:spPr>
        <a:xfrm>
          <a:off x="2593033" y="2624268"/>
          <a:ext cx="1301548"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Aditivos Químicos</a:t>
          </a:r>
        </a:p>
      </dsp:txBody>
      <dsp:txXfrm>
        <a:off x="2612094" y="2643329"/>
        <a:ext cx="1263426" cy="612652"/>
      </dsp:txXfrm>
    </dsp:sp>
    <dsp:sp modelId="{40E4059C-F82F-4582-BC84-0F41249294C1}">
      <dsp:nvSpPr>
        <dsp:cNvPr id="0" name=""/>
        <dsp:cNvSpPr/>
      </dsp:nvSpPr>
      <dsp:spPr>
        <a:xfrm rot="19457599">
          <a:off x="3834318" y="2751186"/>
          <a:ext cx="641144" cy="22741"/>
        </a:xfrm>
        <a:custGeom>
          <a:avLst/>
          <a:gdLst/>
          <a:ahLst/>
          <a:cxnLst/>
          <a:rect l="0" t="0" r="0" b="0"/>
          <a:pathLst>
            <a:path>
              <a:moveTo>
                <a:pt x="0" y="11370"/>
              </a:moveTo>
              <a:lnTo>
                <a:pt x="641144" y="113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138862" y="2746528"/>
        <a:ext cx="32057" cy="32057"/>
      </dsp:txXfrm>
    </dsp:sp>
    <dsp:sp modelId="{712F12C0-8B24-42CB-88D8-FC4A7DFD147C}">
      <dsp:nvSpPr>
        <dsp:cNvPr id="0" name=""/>
        <dsp:cNvSpPr/>
      </dsp:nvSpPr>
      <dsp:spPr>
        <a:xfrm>
          <a:off x="4415200" y="2250072"/>
          <a:ext cx="3263333"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t>Emulsificantes-Evotherm</a:t>
          </a:r>
          <a:endParaRPr lang="es-EC" sz="1800" kern="1200" dirty="0"/>
        </a:p>
      </dsp:txBody>
      <dsp:txXfrm>
        <a:off x="4434261" y="2269133"/>
        <a:ext cx="3225211" cy="612652"/>
      </dsp:txXfrm>
    </dsp:sp>
    <dsp:sp modelId="{B73D71FA-CAC9-45F0-A940-6D6941575801}">
      <dsp:nvSpPr>
        <dsp:cNvPr id="0" name=""/>
        <dsp:cNvSpPr/>
      </dsp:nvSpPr>
      <dsp:spPr>
        <a:xfrm rot="2142401">
          <a:off x="3834318" y="3125381"/>
          <a:ext cx="641144" cy="22741"/>
        </a:xfrm>
        <a:custGeom>
          <a:avLst/>
          <a:gdLst/>
          <a:ahLst/>
          <a:cxnLst/>
          <a:rect l="0" t="0" r="0" b="0"/>
          <a:pathLst>
            <a:path>
              <a:moveTo>
                <a:pt x="0" y="11370"/>
              </a:moveTo>
              <a:lnTo>
                <a:pt x="641144" y="113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138862" y="3120724"/>
        <a:ext cx="32057" cy="32057"/>
      </dsp:txXfrm>
    </dsp:sp>
    <dsp:sp modelId="{928D9AD6-9B2B-4574-BC36-D01453268BCB}">
      <dsp:nvSpPr>
        <dsp:cNvPr id="0" name=""/>
        <dsp:cNvSpPr/>
      </dsp:nvSpPr>
      <dsp:spPr>
        <a:xfrm>
          <a:off x="4415200" y="2998463"/>
          <a:ext cx="3650543"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t>Tensoactivos-Cecabase</a:t>
          </a:r>
          <a:r>
            <a:rPr lang="es-EC" sz="1800" kern="1200" dirty="0" smtClean="0"/>
            <a:t> </a:t>
          </a:r>
          <a:r>
            <a:rPr lang="es-EC" sz="1800" kern="1200" dirty="0" err="1" smtClean="0"/>
            <a:t>RT</a:t>
          </a:r>
          <a:endParaRPr lang="es-EC" sz="1800" kern="1200" dirty="0"/>
        </a:p>
      </dsp:txBody>
      <dsp:txXfrm>
        <a:off x="4434261" y="3017524"/>
        <a:ext cx="3612421" cy="612652"/>
      </dsp:txXfrm>
    </dsp:sp>
    <dsp:sp modelId="{7AD03F29-5314-484D-894A-A3B3C50FF450}">
      <dsp:nvSpPr>
        <dsp:cNvPr id="0" name=""/>
        <dsp:cNvSpPr/>
      </dsp:nvSpPr>
      <dsp:spPr>
        <a:xfrm rot="4369170">
          <a:off x="1451461" y="3593125"/>
          <a:ext cx="1762523" cy="22741"/>
        </a:xfrm>
        <a:custGeom>
          <a:avLst/>
          <a:gdLst/>
          <a:ahLst/>
          <a:cxnLst/>
          <a:rect l="0" t="0" r="0" b="0"/>
          <a:pathLst>
            <a:path>
              <a:moveTo>
                <a:pt x="0" y="11370"/>
              </a:moveTo>
              <a:lnTo>
                <a:pt x="1762523" y="113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2288660" y="3560433"/>
        <a:ext cx="88126" cy="88126"/>
      </dsp:txXfrm>
    </dsp:sp>
    <dsp:sp modelId="{9942D5DD-3854-4692-A103-2C4F5C755E58}">
      <dsp:nvSpPr>
        <dsp:cNvPr id="0" name=""/>
        <dsp:cNvSpPr/>
      </dsp:nvSpPr>
      <dsp:spPr>
        <a:xfrm>
          <a:off x="2593033" y="4121048"/>
          <a:ext cx="1512464"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Proceso de espumación</a:t>
          </a:r>
        </a:p>
      </dsp:txBody>
      <dsp:txXfrm>
        <a:off x="2612094" y="4140109"/>
        <a:ext cx="1474342" cy="612652"/>
      </dsp:txXfrm>
    </dsp:sp>
    <dsp:sp modelId="{373051BA-BA64-4859-9298-20B7594FE18E}">
      <dsp:nvSpPr>
        <dsp:cNvPr id="0" name=""/>
        <dsp:cNvSpPr/>
      </dsp:nvSpPr>
      <dsp:spPr>
        <a:xfrm rot="19457599">
          <a:off x="4045234" y="4247967"/>
          <a:ext cx="641144" cy="22741"/>
        </a:xfrm>
        <a:custGeom>
          <a:avLst/>
          <a:gdLst/>
          <a:ahLst/>
          <a:cxnLst/>
          <a:rect l="0" t="0" r="0" b="0"/>
          <a:pathLst>
            <a:path>
              <a:moveTo>
                <a:pt x="0" y="11370"/>
              </a:moveTo>
              <a:lnTo>
                <a:pt x="641144" y="113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349778" y="4243309"/>
        <a:ext cx="32057" cy="32057"/>
      </dsp:txXfrm>
    </dsp:sp>
    <dsp:sp modelId="{9C7E00B0-AD40-4B76-9E6D-54B90B094184}">
      <dsp:nvSpPr>
        <dsp:cNvPr id="0" name=""/>
        <dsp:cNvSpPr/>
      </dsp:nvSpPr>
      <dsp:spPr>
        <a:xfrm>
          <a:off x="4626116" y="3746853"/>
          <a:ext cx="2127758"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Indirecto-Zeolita</a:t>
          </a:r>
          <a:endParaRPr lang="es-EC" sz="1800" kern="1200" dirty="0"/>
        </a:p>
      </dsp:txBody>
      <dsp:txXfrm>
        <a:off x="4645177" y="3765914"/>
        <a:ext cx="2089636" cy="612652"/>
      </dsp:txXfrm>
    </dsp:sp>
    <dsp:sp modelId="{E33EEC9D-21ED-4D9A-9159-CB8C33B5BE89}">
      <dsp:nvSpPr>
        <dsp:cNvPr id="0" name=""/>
        <dsp:cNvSpPr/>
      </dsp:nvSpPr>
      <dsp:spPr>
        <a:xfrm rot="2142401">
          <a:off x="4045234" y="4622162"/>
          <a:ext cx="641144" cy="22741"/>
        </a:xfrm>
        <a:custGeom>
          <a:avLst/>
          <a:gdLst/>
          <a:ahLst/>
          <a:cxnLst/>
          <a:rect l="0" t="0" r="0" b="0"/>
          <a:pathLst>
            <a:path>
              <a:moveTo>
                <a:pt x="0" y="11370"/>
              </a:moveTo>
              <a:lnTo>
                <a:pt x="641144" y="113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349778" y="4617504"/>
        <a:ext cx="32057" cy="32057"/>
      </dsp:txXfrm>
    </dsp:sp>
    <dsp:sp modelId="{F4189F99-2B1B-432C-9F5D-DD948AEF7DB2}">
      <dsp:nvSpPr>
        <dsp:cNvPr id="0" name=""/>
        <dsp:cNvSpPr/>
      </dsp:nvSpPr>
      <dsp:spPr>
        <a:xfrm>
          <a:off x="4626116" y="4495243"/>
          <a:ext cx="1301548" cy="650774"/>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Directo</a:t>
          </a:r>
        </a:p>
      </dsp:txBody>
      <dsp:txXfrm>
        <a:off x="4645177" y="4514304"/>
        <a:ext cx="1263426" cy="6126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A0D4B-131F-437F-829D-751CADBBC67C}">
      <dsp:nvSpPr>
        <dsp:cNvPr id="0" name=""/>
        <dsp:cNvSpPr/>
      </dsp:nvSpPr>
      <dsp:spPr>
        <a:xfrm>
          <a:off x="3947228" y="1983"/>
          <a:ext cx="4440631" cy="867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smtClean="0">
              <a:solidFill>
                <a:schemeClr val="tx1"/>
              </a:solidFill>
            </a:rPr>
            <a:t>Densidad Relativa</a:t>
          </a:r>
          <a:r>
            <a:rPr lang="es-MX" sz="1600" kern="1200" smtClean="0">
              <a:solidFill>
                <a:schemeClr val="tx1"/>
              </a:solidFill>
            </a:rPr>
            <a:t> </a:t>
          </a:r>
          <a:endParaRPr lang="es-EC" sz="2400" kern="1200" dirty="0">
            <a:solidFill>
              <a:schemeClr val="tx1"/>
            </a:solidFill>
          </a:endParaRPr>
        </a:p>
      </dsp:txBody>
      <dsp:txXfrm>
        <a:off x="3989553" y="44308"/>
        <a:ext cx="4355981" cy="782375"/>
      </dsp:txXfrm>
    </dsp:sp>
    <dsp:sp modelId="{1FD843CA-DDAE-4517-817F-4E497356111B}">
      <dsp:nvSpPr>
        <dsp:cNvPr id="0" name=""/>
        <dsp:cNvSpPr/>
      </dsp:nvSpPr>
      <dsp:spPr>
        <a:xfrm>
          <a:off x="3947228" y="912360"/>
          <a:ext cx="4440631" cy="867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Punto de Inflamación</a:t>
          </a:r>
          <a:endParaRPr lang="es-EC" sz="2400" kern="1200" dirty="0">
            <a:solidFill>
              <a:schemeClr val="tx1"/>
            </a:solidFill>
          </a:endParaRPr>
        </a:p>
      </dsp:txBody>
      <dsp:txXfrm>
        <a:off x="3989553" y="954685"/>
        <a:ext cx="4355981" cy="782375"/>
      </dsp:txXfrm>
    </dsp:sp>
    <dsp:sp modelId="{C1139084-6636-4693-A111-9F970A5D2CD9}">
      <dsp:nvSpPr>
        <dsp:cNvPr id="0" name=""/>
        <dsp:cNvSpPr/>
      </dsp:nvSpPr>
      <dsp:spPr>
        <a:xfrm>
          <a:off x="3947228" y="1822737"/>
          <a:ext cx="4440631" cy="867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Punto de Reblandecimiento (Anillo y esfera)</a:t>
          </a:r>
          <a:endParaRPr lang="es-EC" sz="2400" kern="1200" dirty="0">
            <a:solidFill>
              <a:schemeClr val="tx1"/>
            </a:solidFill>
          </a:endParaRPr>
        </a:p>
      </dsp:txBody>
      <dsp:txXfrm>
        <a:off x="3989553" y="1865062"/>
        <a:ext cx="4355981" cy="782375"/>
      </dsp:txXfrm>
    </dsp:sp>
    <dsp:sp modelId="{B3C97822-E772-40A0-8B90-16EFE5D4CC77}">
      <dsp:nvSpPr>
        <dsp:cNvPr id="0" name=""/>
        <dsp:cNvSpPr/>
      </dsp:nvSpPr>
      <dsp:spPr>
        <a:xfrm>
          <a:off x="3947228" y="2733114"/>
          <a:ext cx="4440631" cy="867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Penetración a 25° C</a:t>
          </a:r>
          <a:endParaRPr lang="es-EC" sz="2400" kern="1200" dirty="0">
            <a:solidFill>
              <a:schemeClr val="tx1"/>
            </a:solidFill>
          </a:endParaRPr>
        </a:p>
      </dsp:txBody>
      <dsp:txXfrm>
        <a:off x="3989553" y="2775439"/>
        <a:ext cx="4355981" cy="782375"/>
      </dsp:txXfrm>
    </dsp:sp>
    <dsp:sp modelId="{4C64AF7B-5259-4690-A04C-D765D3E2E25D}">
      <dsp:nvSpPr>
        <dsp:cNvPr id="0" name=""/>
        <dsp:cNvSpPr/>
      </dsp:nvSpPr>
      <dsp:spPr>
        <a:xfrm>
          <a:off x="3947228" y="3643491"/>
          <a:ext cx="4440631" cy="8670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Ductilidad a 25° C</a:t>
          </a:r>
          <a:endParaRPr lang="es-EC" sz="2400" kern="1200" dirty="0">
            <a:solidFill>
              <a:schemeClr val="tx1"/>
            </a:solidFill>
          </a:endParaRPr>
        </a:p>
      </dsp:txBody>
      <dsp:txXfrm>
        <a:off x="3989553" y="3685816"/>
        <a:ext cx="4355981" cy="7823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027BB-FFD5-4400-B162-8C23DFD3976C}">
      <dsp:nvSpPr>
        <dsp:cNvPr id="0" name=""/>
        <dsp:cNvSpPr/>
      </dsp:nvSpPr>
      <dsp:spPr>
        <a:xfrm>
          <a:off x="2943042" y="496"/>
          <a:ext cx="4876165" cy="193476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Tamaño máximo de 25 milímetros (1 pulgada) o menos.</a:t>
          </a:r>
          <a:endParaRPr lang="es-EC" sz="1900" kern="1200" dirty="0"/>
        </a:p>
        <a:p>
          <a:pPr marL="171450" lvl="1" indent="-171450" algn="l" defTabSz="844550">
            <a:lnSpc>
              <a:spcPct val="90000"/>
            </a:lnSpc>
            <a:spcBef>
              <a:spcPct val="0"/>
            </a:spcBef>
            <a:spcAft>
              <a:spcPct val="15000"/>
            </a:spcAft>
            <a:buChar char="••"/>
          </a:pPr>
          <a:r>
            <a:rPr lang="es-ES" sz="1900" kern="1200" dirty="0" smtClean="0"/>
            <a:t>Utiliza muestras de prueba estándar de 64 mm (2-1/2 pul.) de alto por 102 mm (4 pul.) de diámetro</a:t>
          </a:r>
          <a:endParaRPr lang="es-EC" sz="1900" kern="1200" dirty="0"/>
        </a:p>
      </dsp:txBody>
      <dsp:txXfrm>
        <a:off x="2943042" y="242342"/>
        <a:ext cx="4150628" cy="1451073"/>
      </dsp:txXfrm>
    </dsp:sp>
    <dsp:sp modelId="{D12D953A-ECE8-40F8-8415-F178C0F98A13}">
      <dsp:nvSpPr>
        <dsp:cNvPr id="0" name=""/>
        <dsp:cNvSpPr/>
      </dsp:nvSpPr>
      <dsp:spPr>
        <a:xfrm>
          <a:off x="307734" y="375579"/>
          <a:ext cx="2635307" cy="11845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APLICABLE:</a:t>
          </a:r>
          <a:endParaRPr lang="es-EC" sz="1900" kern="1200" dirty="0"/>
        </a:p>
      </dsp:txBody>
      <dsp:txXfrm>
        <a:off x="365561" y="433406"/>
        <a:ext cx="2519653" cy="1068944"/>
      </dsp:txXfrm>
    </dsp:sp>
    <dsp:sp modelId="{5D8131E5-12BD-419F-9D0E-C8F3C0A4DED0}">
      <dsp:nvSpPr>
        <dsp:cNvPr id="0" name=""/>
        <dsp:cNvSpPr/>
      </dsp:nvSpPr>
      <dsp:spPr>
        <a:xfrm>
          <a:off x="3030650" y="2129234"/>
          <a:ext cx="4876165" cy="193476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s-EC" sz="1900" kern="1200" dirty="0"/>
        </a:p>
        <a:p>
          <a:pPr marL="171450" lvl="1" indent="-171450" algn="l" defTabSz="844550">
            <a:lnSpc>
              <a:spcPct val="90000"/>
            </a:lnSpc>
            <a:spcBef>
              <a:spcPct val="0"/>
            </a:spcBef>
            <a:spcAft>
              <a:spcPct val="15000"/>
            </a:spcAft>
            <a:buChar char="••"/>
          </a:pPr>
          <a:r>
            <a:rPr lang="es-ES" sz="1900" kern="1200" dirty="0" smtClean="0"/>
            <a:t>Análisis de densidad y vacíos </a:t>
          </a:r>
          <a:endParaRPr lang="es-EC" sz="1900" kern="1200" dirty="0"/>
        </a:p>
        <a:p>
          <a:pPr marL="171450" lvl="1" indent="-171450" algn="l" defTabSz="844550">
            <a:lnSpc>
              <a:spcPct val="90000"/>
            </a:lnSpc>
            <a:spcBef>
              <a:spcPct val="0"/>
            </a:spcBef>
            <a:spcAft>
              <a:spcPct val="15000"/>
            </a:spcAft>
            <a:buChar char="••"/>
          </a:pPr>
          <a:r>
            <a:rPr lang="es-ES" sz="1900" kern="1200" dirty="0" smtClean="0"/>
            <a:t>Evaluación de la estabilidad de fluidez de las muestras de prueba.</a:t>
          </a:r>
          <a:endParaRPr lang="es-EC" sz="1900" kern="1200" dirty="0"/>
        </a:p>
      </dsp:txBody>
      <dsp:txXfrm>
        <a:off x="3030650" y="2371080"/>
        <a:ext cx="4150628" cy="1451073"/>
      </dsp:txXfrm>
    </dsp:sp>
    <dsp:sp modelId="{4111F7B3-87C8-4435-811D-AB6D073921DB}">
      <dsp:nvSpPr>
        <dsp:cNvPr id="0" name=""/>
        <dsp:cNvSpPr/>
      </dsp:nvSpPr>
      <dsp:spPr>
        <a:xfrm>
          <a:off x="249740" y="2520276"/>
          <a:ext cx="2751294" cy="11516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 sz="1900" kern="1200" dirty="0" smtClean="0"/>
            <a:t>CARACTERÍSTICAS:</a:t>
          </a:r>
          <a:endParaRPr lang="es-EC" sz="1900" kern="1200" dirty="0"/>
        </a:p>
      </dsp:txBody>
      <dsp:txXfrm>
        <a:off x="305961" y="2576497"/>
        <a:ext cx="2638852" cy="10392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0A06B-374F-4B53-9A2F-9D74F093192C}">
      <dsp:nvSpPr>
        <dsp:cNvPr id="0" name=""/>
        <dsp:cNvSpPr/>
      </dsp:nvSpPr>
      <dsp:spPr>
        <a:xfrm>
          <a:off x="0" y="88604"/>
          <a:ext cx="10225135" cy="1883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MX" altLang="es-EC" sz="2300" kern="1200" dirty="0" smtClean="0">
              <a:solidFill>
                <a:srgbClr val="111111"/>
              </a:solidFill>
              <a:ea typeface="Calibri" charset="0"/>
            </a:rPr>
            <a:t>Se realizó el diseño Marshall para la mezcla asfáltica en caliente y mezcla asfáltica tibia, de manera que se ha conseguido realizarlas en función de las viscosidades y temperaturas indicadas, especificando la granulometría de tipo densa y que para el caso de la mezcla MAC y MAT-1% cumple con las especificaciones estipuladas en la norma NEVI-12.</a:t>
          </a:r>
          <a:endParaRPr lang="es-EC" sz="2300" kern="1200" dirty="0"/>
        </a:p>
      </dsp:txBody>
      <dsp:txXfrm>
        <a:off x="91955" y="180559"/>
        <a:ext cx="10041225" cy="16997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9843-8EC0-4FD5-81D3-ECEB384ED312}">
      <dsp:nvSpPr>
        <dsp:cNvPr id="0" name=""/>
        <dsp:cNvSpPr/>
      </dsp:nvSpPr>
      <dsp:spPr>
        <a:xfrm>
          <a:off x="0" y="167579"/>
          <a:ext cx="10225135" cy="17257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MX" altLang="es-EC" sz="2500" kern="1200" dirty="0" smtClean="0">
              <a:solidFill>
                <a:srgbClr val="111111"/>
              </a:solidFill>
              <a:ea typeface="Calibri" charset="0"/>
            </a:rPr>
            <a:t>A partir de los ensayos de viscosidad y control de calidad del asfalto modificado, el </a:t>
          </a:r>
          <a:r>
            <a:rPr lang="es-MX" altLang="es-EC" sz="2500" b="1" kern="1200" dirty="0" smtClean="0">
              <a:solidFill>
                <a:srgbClr val="111111"/>
              </a:solidFill>
              <a:ea typeface="Calibri" charset="0"/>
            </a:rPr>
            <a:t>porcentaje óptimo para realizar una mezcla asfáltica tibia con una reducción de 7 °C </a:t>
          </a:r>
          <a:r>
            <a:rPr lang="es-MX" altLang="es-EC" sz="2500" kern="1200" dirty="0" smtClean="0">
              <a:solidFill>
                <a:srgbClr val="111111"/>
              </a:solidFill>
              <a:ea typeface="Calibri" charset="0"/>
            </a:rPr>
            <a:t>en la temperatura de mezcla y de 6 °C en la temperatura de producción es de 1% de ACP.</a:t>
          </a:r>
          <a:endParaRPr lang="es-EC" altLang="es-EC" sz="2500" kern="1200" dirty="0"/>
        </a:p>
      </dsp:txBody>
      <dsp:txXfrm>
        <a:off x="84244" y="251823"/>
        <a:ext cx="10056647" cy="1557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605A7-06C4-490A-A252-5C3698E4E0B5}">
      <dsp:nvSpPr>
        <dsp:cNvPr id="0" name=""/>
        <dsp:cNvSpPr/>
      </dsp:nvSpPr>
      <dsp:spPr>
        <a:xfrm>
          <a:off x="0" y="3505206"/>
          <a:ext cx="5951885" cy="11504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Desarrollo Sostenible </a:t>
          </a:r>
          <a:endParaRPr lang="es-EC" sz="1800" kern="1200" dirty="0">
            <a:solidFill>
              <a:schemeClr val="tx1"/>
            </a:solidFill>
          </a:endParaRPr>
        </a:p>
      </dsp:txBody>
      <dsp:txXfrm>
        <a:off x="0" y="3505206"/>
        <a:ext cx="5951885" cy="621263"/>
      </dsp:txXfrm>
    </dsp:sp>
    <dsp:sp modelId="{048AF441-B40B-47F6-85EC-108ABF1CA5A8}">
      <dsp:nvSpPr>
        <dsp:cNvPr id="0" name=""/>
        <dsp:cNvSpPr/>
      </dsp:nvSpPr>
      <dsp:spPr>
        <a:xfrm>
          <a:off x="0" y="4103460"/>
          <a:ext cx="2975942" cy="52922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Satisfacer necesidades del presente</a:t>
          </a:r>
          <a:endParaRPr lang="es-EC" sz="1600" kern="1200" dirty="0"/>
        </a:p>
      </dsp:txBody>
      <dsp:txXfrm>
        <a:off x="0" y="4103460"/>
        <a:ext cx="2975942" cy="529224"/>
      </dsp:txXfrm>
    </dsp:sp>
    <dsp:sp modelId="{492CBAEB-F0B7-4B7C-B080-052824422666}">
      <dsp:nvSpPr>
        <dsp:cNvPr id="0" name=""/>
        <dsp:cNvSpPr/>
      </dsp:nvSpPr>
      <dsp:spPr>
        <a:xfrm>
          <a:off x="2975942" y="4103460"/>
          <a:ext cx="2975942" cy="52922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Sin comprometer las sociedades futuras</a:t>
          </a:r>
          <a:endParaRPr lang="es-EC" sz="1600" kern="1200" dirty="0"/>
        </a:p>
      </dsp:txBody>
      <dsp:txXfrm>
        <a:off x="2975942" y="4103460"/>
        <a:ext cx="2975942" cy="529224"/>
      </dsp:txXfrm>
    </dsp:sp>
    <dsp:sp modelId="{D2AA5B64-25D1-4F7D-BACC-9DDD90B68305}">
      <dsp:nvSpPr>
        <dsp:cNvPr id="0" name=""/>
        <dsp:cNvSpPr/>
      </dsp:nvSpPr>
      <dsp:spPr>
        <a:xfrm rot="10800000">
          <a:off x="0" y="1753014"/>
          <a:ext cx="5951885" cy="176944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La Ingeniería Civil Propone como su Principal innovación</a:t>
          </a:r>
          <a:endParaRPr lang="es-EC" sz="1800" kern="1200" dirty="0">
            <a:solidFill>
              <a:schemeClr val="tx1"/>
            </a:solidFill>
          </a:endParaRPr>
        </a:p>
      </dsp:txBody>
      <dsp:txXfrm rot="-10800000">
        <a:off x="0" y="1753014"/>
        <a:ext cx="5951885" cy="621076"/>
      </dsp:txXfrm>
    </dsp:sp>
    <dsp:sp modelId="{0F97ACC1-C739-459C-981A-E31636060683}">
      <dsp:nvSpPr>
        <dsp:cNvPr id="0" name=""/>
        <dsp:cNvSpPr/>
      </dsp:nvSpPr>
      <dsp:spPr>
        <a:xfrm>
          <a:off x="0" y="2374091"/>
          <a:ext cx="2975942" cy="5290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Mezclas Asfálticas Tibias</a:t>
          </a:r>
          <a:endParaRPr lang="es-EC" sz="1600" kern="1200" dirty="0"/>
        </a:p>
      </dsp:txBody>
      <dsp:txXfrm>
        <a:off x="0" y="2374091"/>
        <a:ext cx="2975942" cy="529065"/>
      </dsp:txXfrm>
    </dsp:sp>
    <dsp:sp modelId="{3DD3AC5A-8488-44D9-8760-21A570AC2285}">
      <dsp:nvSpPr>
        <dsp:cNvPr id="0" name=""/>
        <dsp:cNvSpPr/>
      </dsp:nvSpPr>
      <dsp:spPr>
        <a:xfrm>
          <a:off x="2975942" y="2374091"/>
          <a:ext cx="2975942" cy="5290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Reducir impacto ambiental</a:t>
          </a:r>
          <a:endParaRPr lang="es-EC" sz="1600" kern="1200" dirty="0"/>
        </a:p>
      </dsp:txBody>
      <dsp:txXfrm>
        <a:off x="2975942" y="2374091"/>
        <a:ext cx="2975942" cy="529065"/>
      </dsp:txXfrm>
    </dsp:sp>
    <dsp:sp modelId="{D3FD6B7D-63F9-43F5-99B9-9E7FEBA9D430}">
      <dsp:nvSpPr>
        <dsp:cNvPr id="0" name=""/>
        <dsp:cNvSpPr/>
      </dsp:nvSpPr>
      <dsp:spPr>
        <a:xfrm rot="10800000">
          <a:off x="0" y="823"/>
          <a:ext cx="5951885" cy="176944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Las Mezclas Asfálticas en caliente</a:t>
          </a:r>
          <a:endParaRPr lang="es-EC" sz="1800" kern="1200" dirty="0">
            <a:solidFill>
              <a:schemeClr val="tx1"/>
            </a:solidFill>
          </a:endParaRPr>
        </a:p>
      </dsp:txBody>
      <dsp:txXfrm rot="-10800000">
        <a:off x="0" y="823"/>
        <a:ext cx="5951885" cy="621076"/>
      </dsp:txXfrm>
    </dsp:sp>
    <dsp:sp modelId="{3552F79D-1F8C-4256-B3BE-C17613EA6A9A}">
      <dsp:nvSpPr>
        <dsp:cNvPr id="0" name=""/>
        <dsp:cNvSpPr/>
      </dsp:nvSpPr>
      <dsp:spPr>
        <a:xfrm>
          <a:off x="0" y="621899"/>
          <a:ext cx="2975942" cy="5290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Altas temperaturas</a:t>
          </a:r>
          <a:endParaRPr lang="es-EC" sz="1600" kern="1200" dirty="0"/>
        </a:p>
      </dsp:txBody>
      <dsp:txXfrm>
        <a:off x="0" y="621899"/>
        <a:ext cx="2975942" cy="529065"/>
      </dsp:txXfrm>
    </dsp:sp>
    <dsp:sp modelId="{FF7C9215-4D6D-41B9-B1B8-EBAE55DEB8CB}">
      <dsp:nvSpPr>
        <dsp:cNvPr id="0" name=""/>
        <dsp:cNvSpPr/>
      </dsp:nvSpPr>
      <dsp:spPr>
        <a:xfrm>
          <a:off x="2975942" y="621899"/>
          <a:ext cx="2975942" cy="5290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EC" sz="1600" kern="1200" dirty="0" smtClean="0"/>
            <a:t>Contaminación ambiental</a:t>
          </a:r>
          <a:endParaRPr lang="es-EC" sz="1600" kern="1200" dirty="0"/>
        </a:p>
      </dsp:txBody>
      <dsp:txXfrm>
        <a:off x="2975942" y="621899"/>
        <a:ext cx="2975942" cy="5290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4DE8-3A9F-4B85-945D-7DF26CB66735}">
      <dsp:nvSpPr>
        <dsp:cNvPr id="0" name=""/>
        <dsp:cNvSpPr/>
      </dsp:nvSpPr>
      <dsp:spPr>
        <a:xfrm>
          <a:off x="0" y="916"/>
          <a:ext cx="10513167" cy="17967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altLang="es-EC" sz="2000" kern="1200" smtClean="0">
              <a:solidFill>
                <a:srgbClr val="111111"/>
              </a:solidFill>
              <a:ea typeface="Calibri" charset="0"/>
            </a:rPr>
            <a:t>La disminución de las temperaturas de producción no es significativa.</a:t>
          </a:r>
          <a:endParaRPr lang="es-EC" sz="2000" kern="1200"/>
        </a:p>
      </dsp:txBody>
      <dsp:txXfrm>
        <a:off x="87708" y="88624"/>
        <a:ext cx="10337751" cy="1621288"/>
      </dsp:txXfrm>
    </dsp:sp>
    <dsp:sp modelId="{9E042878-C6D4-4333-A53E-7FB4984CF7A0}">
      <dsp:nvSpPr>
        <dsp:cNvPr id="0" name=""/>
        <dsp:cNvSpPr/>
      </dsp:nvSpPr>
      <dsp:spPr>
        <a:xfrm>
          <a:off x="0" y="1810628"/>
          <a:ext cx="10513167" cy="17967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altLang="es-EC" sz="2000" kern="1200" dirty="0" smtClean="0">
              <a:solidFill>
                <a:srgbClr val="111111"/>
              </a:solidFill>
              <a:ea typeface="Calibri" charset="0"/>
            </a:rPr>
            <a:t>El desempeño de la mezcla MAC y la MAT-1% es de similares características y que cumplen con las especificaciones de diseño Marshall, teniendo en cuenta que la MAT-1% el flujo es más alto, pero la estabilidad disminuye con lo cual los dos tipos de mezclas se las puede utilizar para capa de rodadura teniendo para la MAC un temperatura de mezcla de 156 °C y de compactación de 143 °C y para la mezcla MAT-1% una temperatura de mezcla de 149 °C y de compactación de 137 °C.</a:t>
          </a:r>
          <a:endParaRPr lang="es-MX" altLang="es-EC" sz="2000" kern="1200" dirty="0" smtClean="0">
            <a:solidFill>
              <a:srgbClr val="111111"/>
            </a:solidFill>
            <a:ea typeface="Calibri" charset="0"/>
          </a:endParaRPr>
        </a:p>
      </dsp:txBody>
      <dsp:txXfrm>
        <a:off x="87708" y="1898336"/>
        <a:ext cx="10337751" cy="1621288"/>
      </dsp:txXfrm>
    </dsp:sp>
    <dsp:sp modelId="{71198126-FAA7-4328-9FFB-147C05A030FA}">
      <dsp:nvSpPr>
        <dsp:cNvPr id="0" name=""/>
        <dsp:cNvSpPr/>
      </dsp:nvSpPr>
      <dsp:spPr>
        <a:xfrm>
          <a:off x="0" y="3620340"/>
          <a:ext cx="10513167" cy="179670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altLang="es-EC" sz="2000" kern="1200" smtClean="0">
              <a:solidFill>
                <a:srgbClr val="111111"/>
              </a:solidFill>
              <a:ea typeface="Calibri" charset="0"/>
            </a:rPr>
            <a:t>El uso de mezclas asfálticas en caliente y su proceso de producción, se define que dichas mezclas, son perjudiciales para la salud y el medio ambiente por el nivel de emisiones de gases generadas.</a:t>
          </a:r>
          <a:endParaRPr lang="es-EC" altLang="es-EC" sz="2000" kern="1200" dirty="0"/>
        </a:p>
      </dsp:txBody>
      <dsp:txXfrm>
        <a:off x="87708" y="3708048"/>
        <a:ext cx="10337751" cy="162128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13F28-50D9-494D-AA7C-3669BD9D3173}">
      <dsp:nvSpPr>
        <dsp:cNvPr id="0" name=""/>
        <dsp:cNvSpPr/>
      </dsp:nvSpPr>
      <dsp:spPr>
        <a:xfrm>
          <a:off x="0" y="0"/>
          <a:ext cx="5417961" cy="541796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515BA-7B54-4E73-A5B6-3A2041D9A2C1}">
      <dsp:nvSpPr>
        <dsp:cNvPr id="0" name=""/>
        <dsp:cNvSpPr/>
      </dsp:nvSpPr>
      <dsp:spPr>
        <a:xfrm>
          <a:off x="2708980" y="0"/>
          <a:ext cx="7804187" cy="541796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rPr>
            <a:t>Se recomienda utilizar el 1% de ACP en relación al peso del asfalto, como modificador de la viscosidad para realizar el diseño de mezcla asfáltica tibia.</a:t>
          </a:r>
          <a:endParaRPr lang="es-EC" sz="2000" kern="1200" dirty="0"/>
        </a:p>
      </dsp:txBody>
      <dsp:txXfrm>
        <a:off x="2708980" y="0"/>
        <a:ext cx="7804187" cy="1625391"/>
      </dsp:txXfrm>
    </dsp:sp>
    <dsp:sp modelId="{8137AFE9-301F-4E0F-B75F-B2985ED51800}">
      <dsp:nvSpPr>
        <dsp:cNvPr id="0" name=""/>
        <dsp:cNvSpPr/>
      </dsp:nvSpPr>
      <dsp:spPr>
        <a:xfrm>
          <a:off x="948144" y="1625391"/>
          <a:ext cx="3521671" cy="352167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8E966-1E9E-4D6C-8E0A-A5C81448A089}">
      <dsp:nvSpPr>
        <dsp:cNvPr id="0" name=""/>
        <dsp:cNvSpPr/>
      </dsp:nvSpPr>
      <dsp:spPr>
        <a:xfrm>
          <a:off x="2708980" y="1625391"/>
          <a:ext cx="7804187" cy="352167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rPr>
            <a:t>Para el 1% de dosificación de ACP, es recomendable utilizar para el diseño por el método Marshall, la temperatura de mezcla: 149°C y para temperatura de compactación: 137°C.</a:t>
          </a:r>
          <a:endParaRPr lang="es-EC" sz="2000" kern="1200" dirty="0">
            <a:solidFill>
              <a:schemeClr val="tx1"/>
            </a:solidFill>
          </a:endParaRPr>
        </a:p>
      </dsp:txBody>
      <dsp:txXfrm>
        <a:off x="2708980" y="1625391"/>
        <a:ext cx="7804187" cy="1625386"/>
      </dsp:txXfrm>
    </dsp:sp>
    <dsp:sp modelId="{0B8AB5F2-CD00-4A90-A799-E0CEDF94A883}">
      <dsp:nvSpPr>
        <dsp:cNvPr id="0" name=""/>
        <dsp:cNvSpPr/>
      </dsp:nvSpPr>
      <dsp:spPr>
        <a:xfrm>
          <a:off x="1896287" y="3250778"/>
          <a:ext cx="1625386" cy="162538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B5973-9006-4412-8845-702568322C57}">
      <dsp:nvSpPr>
        <dsp:cNvPr id="0" name=""/>
        <dsp:cNvSpPr/>
      </dsp:nvSpPr>
      <dsp:spPr>
        <a:xfrm>
          <a:off x="2708980" y="3250778"/>
          <a:ext cx="7804187" cy="162538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smtClean="0">
              <a:solidFill>
                <a:schemeClr val="tx1"/>
              </a:solidFill>
            </a:rPr>
            <a:t>Se recomienda utilizar el Aceite Crudo de Palma, como reductor de viscosidad del asfalto, siempre y cuando cumpla dicho aceite con los parámetros de calidad exigidos, de manera que pueda disminuir las temperaturas de producción de mezclas asfálticas e investigando varios productores del mismo para tener una referencia de variación de resultados.</a:t>
          </a:r>
          <a:endParaRPr lang="es-EC" sz="2000" kern="1200" dirty="0">
            <a:solidFill>
              <a:schemeClr val="tx1"/>
            </a:solidFill>
          </a:endParaRPr>
        </a:p>
      </dsp:txBody>
      <dsp:txXfrm>
        <a:off x="2708980" y="3250778"/>
        <a:ext cx="7804187" cy="16253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53AF3-4572-4D7A-A775-128DCC5846BE}">
      <dsp:nvSpPr>
        <dsp:cNvPr id="0" name=""/>
        <dsp:cNvSpPr/>
      </dsp:nvSpPr>
      <dsp:spPr>
        <a:xfrm>
          <a:off x="0" y="0"/>
          <a:ext cx="5112567" cy="511256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34C8D-1EDB-4EB7-B898-6C28C9C6E719}">
      <dsp:nvSpPr>
        <dsp:cNvPr id="0" name=""/>
        <dsp:cNvSpPr/>
      </dsp:nvSpPr>
      <dsp:spPr>
        <a:xfrm>
          <a:off x="2556283" y="0"/>
          <a:ext cx="7884876" cy="511256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smtClean="0">
              <a:solidFill>
                <a:schemeClr val="tx1"/>
              </a:solidFill>
            </a:rPr>
            <a:t>Es importante tomar en cuenta que el ACP puede ser perjudicial a temperaturas de servicio ya que a menores temperaturas el potencial reductor es mayor y eso puede generar ahuellamientos en el pavimento, se recomienda realizar ensayos de deformación como el ensayo de la rueda cargada.</a:t>
          </a:r>
          <a:endParaRPr lang="es-EC" sz="2000" kern="1200"/>
        </a:p>
      </dsp:txBody>
      <dsp:txXfrm>
        <a:off x="2556283" y="0"/>
        <a:ext cx="7884876" cy="1533773"/>
      </dsp:txXfrm>
    </dsp:sp>
    <dsp:sp modelId="{0B2A3133-441F-4251-B5D8-536A0EDAC1FD}">
      <dsp:nvSpPr>
        <dsp:cNvPr id="0" name=""/>
        <dsp:cNvSpPr/>
      </dsp:nvSpPr>
      <dsp:spPr>
        <a:xfrm>
          <a:off x="894701" y="1533773"/>
          <a:ext cx="3323165" cy="3323165"/>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2B6DC-77BD-4A49-8B38-ABB775C5EAB8}">
      <dsp:nvSpPr>
        <dsp:cNvPr id="0" name=""/>
        <dsp:cNvSpPr/>
      </dsp:nvSpPr>
      <dsp:spPr>
        <a:xfrm>
          <a:off x="2556283" y="1533773"/>
          <a:ext cx="7884876" cy="332316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rPr>
            <a:t>Se recomienda realizar el ensayo de envejecimiento del asfalto por medio de horno de película delgada para tener una idea del cambio de las propiedades después del ensayo.</a:t>
          </a:r>
          <a:endParaRPr lang="es-EC" sz="2000" kern="1200" dirty="0">
            <a:solidFill>
              <a:schemeClr val="tx1"/>
            </a:solidFill>
          </a:endParaRPr>
        </a:p>
      </dsp:txBody>
      <dsp:txXfrm>
        <a:off x="2556283" y="1533773"/>
        <a:ext cx="7884876" cy="1533768"/>
      </dsp:txXfrm>
    </dsp:sp>
    <dsp:sp modelId="{41DBBBE6-4E02-4F59-9070-32192AA51A7E}">
      <dsp:nvSpPr>
        <dsp:cNvPr id="0" name=""/>
        <dsp:cNvSpPr/>
      </dsp:nvSpPr>
      <dsp:spPr>
        <a:xfrm>
          <a:off x="1789399" y="3067542"/>
          <a:ext cx="1533768" cy="1533768"/>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BD8D2-3488-464B-8E7C-E055B65E6645}">
      <dsp:nvSpPr>
        <dsp:cNvPr id="0" name=""/>
        <dsp:cNvSpPr/>
      </dsp:nvSpPr>
      <dsp:spPr>
        <a:xfrm>
          <a:off x="2556283" y="3067542"/>
          <a:ext cx="7884876" cy="1533768"/>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rPr>
            <a:t>Los ingenieros civiles podemos ayudar a la disminución de la contaminación del medio ambiente mediante proyectos que sean sustentables.</a:t>
          </a:r>
          <a:endParaRPr lang="es-EC" sz="2000" kern="1200" dirty="0">
            <a:solidFill>
              <a:schemeClr val="tx1"/>
            </a:solidFill>
          </a:endParaRPr>
        </a:p>
      </dsp:txBody>
      <dsp:txXfrm>
        <a:off x="2556283" y="3067542"/>
        <a:ext cx="7884876" cy="15337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5163A-3071-4617-ADB5-0F1ED31C7A24}">
      <dsp:nvSpPr>
        <dsp:cNvPr id="0" name=""/>
        <dsp:cNvSpPr/>
      </dsp:nvSpPr>
      <dsp:spPr>
        <a:xfrm rot="5400000">
          <a:off x="5683563" y="-2435833"/>
          <a:ext cx="1860206" cy="673562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solidFill>
                <a:schemeClr val="tx1"/>
              </a:solidFill>
            </a:rPr>
            <a:t>Quema de combustibles fósiles</a:t>
          </a:r>
          <a:endParaRPr lang="es-EC" sz="1800" kern="1200" dirty="0">
            <a:solidFill>
              <a:schemeClr val="tx1"/>
            </a:solidFill>
          </a:endParaRPr>
        </a:p>
        <a:p>
          <a:pPr marL="171450" lvl="1" indent="-171450" algn="just" defTabSz="800100">
            <a:lnSpc>
              <a:spcPct val="90000"/>
            </a:lnSpc>
            <a:spcBef>
              <a:spcPct val="0"/>
            </a:spcBef>
            <a:spcAft>
              <a:spcPct val="15000"/>
            </a:spcAft>
            <a:buChar char="••"/>
          </a:pPr>
          <a:r>
            <a:rPr lang="es-EC" sz="1800" kern="1200" dirty="0" smtClean="0">
              <a:solidFill>
                <a:schemeClr val="tx1"/>
              </a:solidFill>
            </a:rPr>
            <a:t>Lluvias ácidas</a:t>
          </a:r>
          <a:endParaRPr lang="es-EC" sz="1800" kern="1200" dirty="0">
            <a:solidFill>
              <a:schemeClr val="tx1"/>
            </a:solidFill>
          </a:endParaRPr>
        </a:p>
        <a:p>
          <a:pPr marL="171450" lvl="1" indent="-171450" algn="just" defTabSz="800100">
            <a:lnSpc>
              <a:spcPct val="90000"/>
            </a:lnSpc>
            <a:spcBef>
              <a:spcPct val="0"/>
            </a:spcBef>
            <a:spcAft>
              <a:spcPct val="15000"/>
            </a:spcAft>
            <a:buChar char="••"/>
          </a:pPr>
          <a:r>
            <a:rPr lang="es-EC" sz="1800" kern="1200" dirty="0" smtClean="0">
              <a:solidFill>
                <a:schemeClr val="tx1"/>
              </a:solidFill>
            </a:rPr>
            <a:t>Agujeros en la capa de ozono</a:t>
          </a:r>
          <a:endParaRPr lang="es-EC" sz="1800" kern="1200" dirty="0">
            <a:solidFill>
              <a:schemeClr val="tx1"/>
            </a:solidFill>
          </a:endParaRPr>
        </a:p>
        <a:p>
          <a:pPr marL="171450" lvl="1" indent="-171450" algn="just" defTabSz="800100">
            <a:lnSpc>
              <a:spcPct val="90000"/>
            </a:lnSpc>
            <a:spcBef>
              <a:spcPct val="0"/>
            </a:spcBef>
            <a:spcAft>
              <a:spcPct val="15000"/>
            </a:spcAft>
            <a:buChar char="••"/>
          </a:pPr>
          <a:r>
            <a:rPr lang="es-EC" sz="1800" kern="1200" dirty="0" smtClean="0">
              <a:solidFill>
                <a:schemeClr val="tx1"/>
              </a:solidFill>
            </a:rPr>
            <a:t>Efecto invernadero</a:t>
          </a:r>
          <a:endParaRPr lang="es-EC" sz="1800" kern="1200" dirty="0">
            <a:solidFill>
              <a:schemeClr val="tx1"/>
            </a:solidFill>
          </a:endParaRPr>
        </a:p>
      </dsp:txBody>
      <dsp:txXfrm rot="-5400000">
        <a:off x="3245855" y="92683"/>
        <a:ext cx="6644815" cy="1678590"/>
      </dsp:txXfrm>
    </dsp:sp>
    <dsp:sp modelId="{5C2598D4-AB32-48C7-89CC-94FB1D1E234E}">
      <dsp:nvSpPr>
        <dsp:cNvPr id="0" name=""/>
        <dsp:cNvSpPr/>
      </dsp:nvSpPr>
      <dsp:spPr>
        <a:xfrm>
          <a:off x="542933" y="384042"/>
          <a:ext cx="2702921" cy="10958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Contaminación Atmosférica</a:t>
          </a:r>
          <a:endParaRPr lang="es-EC" sz="2000" kern="1200" dirty="0">
            <a:solidFill>
              <a:schemeClr val="tx1"/>
            </a:solidFill>
          </a:endParaRPr>
        </a:p>
      </dsp:txBody>
      <dsp:txXfrm>
        <a:off x="596429" y="437538"/>
        <a:ext cx="2595929" cy="988878"/>
      </dsp:txXfrm>
    </dsp:sp>
    <dsp:sp modelId="{8D457D75-DBD2-44DC-BC04-A8C80F149136}">
      <dsp:nvSpPr>
        <dsp:cNvPr id="0" name=""/>
        <dsp:cNvSpPr/>
      </dsp:nvSpPr>
      <dsp:spPr>
        <a:xfrm rot="5400000">
          <a:off x="5683563" y="-459364"/>
          <a:ext cx="1860206" cy="673562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err="1" smtClean="0">
              <a:solidFill>
                <a:schemeClr val="tx1"/>
              </a:solidFill>
            </a:rPr>
            <a:t>CO</a:t>
          </a:r>
          <a:r>
            <a:rPr lang="es-EC" sz="1600" kern="1200" baseline="-25000" dirty="0" err="1" smtClean="0">
              <a:solidFill>
                <a:schemeClr val="tx1"/>
              </a:solidFill>
            </a:rPr>
            <a:t>2</a:t>
          </a:r>
          <a:r>
            <a:rPr lang="es-EC" sz="1600" kern="1200" baseline="-25000" dirty="0" smtClean="0">
              <a:solidFill>
                <a:schemeClr val="tx1"/>
              </a:solidFill>
            </a:rPr>
            <a:t>: </a:t>
          </a:r>
          <a:r>
            <a:rPr lang="es-EC" sz="1600" kern="1200" dirty="0" smtClean="0">
              <a:solidFill>
                <a:schemeClr val="tx1"/>
              </a:solidFill>
            </a:rPr>
            <a:t>1750 de 280 ppm a 430 ppm en la actualidad:</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Aumento en la temperatura media de la tierra, pasando de 13.7 °C a 14.4 °C:</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Podrían aumentar durante el presente siglo entre 1.1 y 6.4 °C y un aumento en el nivel del mar entre 18 y 59 cm lo cual ocasionaría catástrofes como sequías, diluvios, ciclones, mareas altas. </a:t>
          </a:r>
          <a:endParaRPr lang="es-EC" sz="1600" kern="1200" dirty="0">
            <a:solidFill>
              <a:schemeClr val="tx1"/>
            </a:solidFill>
          </a:endParaRPr>
        </a:p>
      </dsp:txBody>
      <dsp:txXfrm rot="-5400000">
        <a:off x="3245855" y="2069152"/>
        <a:ext cx="6644815" cy="1678590"/>
      </dsp:txXfrm>
    </dsp:sp>
    <dsp:sp modelId="{35A0E645-5568-4E03-89B9-35C5671454AF}">
      <dsp:nvSpPr>
        <dsp:cNvPr id="0" name=""/>
        <dsp:cNvSpPr/>
      </dsp:nvSpPr>
      <dsp:spPr>
        <a:xfrm>
          <a:off x="542933" y="2400262"/>
          <a:ext cx="2702921" cy="1016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Revolución Industrial</a:t>
          </a:r>
          <a:endParaRPr lang="es-EC" sz="2000" kern="1200" dirty="0">
            <a:solidFill>
              <a:schemeClr val="tx1"/>
            </a:solidFill>
          </a:endParaRPr>
        </a:p>
      </dsp:txBody>
      <dsp:txXfrm>
        <a:off x="592548" y="2449877"/>
        <a:ext cx="2603691" cy="917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2990-6801-40F1-9467-7C11F997A8C5}">
      <dsp:nvSpPr>
        <dsp:cNvPr id="0" name=""/>
        <dsp:cNvSpPr/>
      </dsp:nvSpPr>
      <dsp:spPr>
        <a:xfrm rot="5400000">
          <a:off x="5535851" y="-2456974"/>
          <a:ext cx="1781523" cy="66968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solidFill>
                <a:schemeClr val="tx1"/>
              </a:solidFill>
            </a:rPr>
            <a:t>Tendencia a la investigación, desarrollo en innovación.</a:t>
          </a:r>
          <a:endParaRPr lang="es-EC" sz="2000" kern="1200" dirty="0">
            <a:solidFill>
              <a:schemeClr val="tx1"/>
            </a:solidFill>
          </a:endParaRPr>
        </a:p>
        <a:p>
          <a:pPr marL="228600" lvl="1" indent="-228600" algn="just" defTabSz="889000">
            <a:lnSpc>
              <a:spcPct val="90000"/>
            </a:lnSpc>
            <a:spcBef>
              <a:spcPct val="0"/>
            </a:spcBef>
            <a:spcAft>
              <a:spcPct val="15000"/>
            </a:spcAft>
            <a:buChar char="••"/>
          </a:pPr>
          <a:r>
            <a:rPr lang="es-EC" sz="2000" kern="1200" dirty="0" smtClean="0">
              <a:solidFill>
                <a:schemeClr val="tx1"/>
              </a:solidFill>
            </a:rPr>
            <a:t>Producto, procesos o servicios para generar sostenibilidad ambiental.</a:t>
          </a:r>
          <a:endParaRPr lang="es-EC" sz="2000" kern="1200" dirty="0">
            <a:solidFill>
              <a:schemeClr val="tx1"/>
            </a:solidFill>
          </a:endParaRPr>
        </a:p>
        <a:p>
          <a:pPr marL="228600" lvl="1" indent="-228600" algn="just" defTabSz="889000">
            <a:lnSpc>
              <a:spcPct val="90000"/>
            </a:lnSpc>
            <a:spcBef>
              <a:spcPct val="0"/>
            </a:spcBef>
            <a:spcAft>
              <a:spcPct val="15000"/>
            </a:spcAft>
            <a:buChar char="••"/>
          </a:pPr>
          <a:r>
            <a:rPr lang="es-EC" sz="2000" kern="1200" dirty="0" smtClean="0">
              <a:solidFill>
                <a:schemeClr val="tx1"/>
              </a:solidFill>
            </a:rPr>
            <a:t>Contribuyan a la mitigación frente al cambio climático.</a:t>
          </a:r>
          <a:endParaRPr lang="es-EC" sz="2000" kern="1200" dirty="0">
            <a:solidFill>
              <a:schemeClr val="tx1"/>
            </a:solidFill>
          </a:endParaRPr>
        </a:p>
      </dsp:txBody>
      <dsp:txXfrm rot="-5400000">
        <a:off x="3078197" y="87647"/>
        <a:ext cx="6609865" cy="1607589"/>
      </dsp:txXfrm>
    </dsp:sp>
    <dsp:sp modelId="{54B7A0C2-A668-44DA-92AC-4A6F06B4EC76}">
      <dsp:nvSpPr>
        <dsp:cNvPr id="0" name=""/>
        <dsp:cNvSpPr/>
      </dsp:nvSpPr>
      <dsp:spPr>
        <a:xfrm>
          <a:off x="599042" y="343055"/>
          <a:ext cx="2479154" cy="10967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Desde los años 80</a:t>
          </a:r>
          <a:endParaRPr lang="es-EC" sz="3200" kern="1200" dirty="0">
            <a:solidFill>
              <a:schemeClr val="tx1"/>
            </a:solidFill>
          </a:endParaRPr>
        </a:p>
      </dsp:txBody>
      <dsp:txXfrm>
        <a:off x="652582" y="396595"/>
        <a:ext cx="2372074" cy="989692"/>
      </dsp:txXfrm>
    </dsp:sp>
    <dsp:sp modelId="{29C072D0-E9F8-49D3-92D7-6188A79C4C86}">
      <dsp:nvSpPr>
        <dsp:cNvPr id="0" name=""/>
        <dsp:cNvSpPr/>
      </dsp:nvSpPr>
      <dsp:spPr>
        <a:xfrm rot="5400000">
          <a:off x="5530502" y="-564106"/>
          <a:ext cx="1781523" cy="66968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solidFill>
                <a:schemeClr val="tx1"/>
              </a:solidFill>
            </a:rPr>
            <a:t>Uno de los sectores más contaminantes.</a:t>
          </a:r>
          <a:endParaRPr lang="es-EC" sz="2000" kern="1200" dirty="0">
            <a:solidFill>
              <a:schemeClr val="tx1"/>
            </a:solidFill>
          </a:endParaRPr>
        </a:p>
        <a:p>
          <a:pPr marL="228600" lvl="1" indent="-228600" algn="just" defTabSz="889000">
            <a:lnSpc>
              <a:spcPct val="90000"/>
            </a:lnSpc>
            <a:spcBef>
              <a:spcPct val="0"/>
            </a:spcBef>
            <a:spcAft>
              <a:spcPct val="15000"/>
            </a:spcAft>
            <a:buChar char="••"/>
          </a:pPr>
          <a:r>
            <a:rPr lang="es-EC" sz="2000" kern="1200" dirty="0" smtClean="0">
              <a:solidFill>
                <a:schemeClr val="tx1"/>
              </a:solidFill>
            </a:rPr>
            <a:t>Se busca alternativas tanto en el ámbito del medio de transporte como en su infraestructura.</a:t>
          </a:r>
          <a:endParaRPr lang="es-EC" sz="2000" kern="1200" dirty="0">
            <a:solidFill>
              <a:schemeClr val="tx1"/>
            </a:solidFill>
          </a:endParaRPr>
        </a:p>
      </dsp:txBody>
      <dsp:txXfrm rot="-5400000">
        <a:off x="3072848" y="1980515"/>
        <a:ext cx="6609865" cy="1607589"/>
      </dsp:txXfrm>
    </dsp:sp>
    <dsp:sp modelId="{4FBED189-F6A2-4837-8AEA-45453F1B0816}">
      <dsp:nvSpPr>
        <dsp:cNvPr id="0" name=""/>
        <dsp:cNvSpPr/>
      </dsp:nvSpPr>
      <dsp:spPr>
        <a:xfrm>
          <a:off x="599042" y="2205670"/>
          <a:ext cx="2473805" cy="115727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Sector del Transporte</a:t>
          </a:r>
          <a:endParaRPr lang="es-EC" sz="3200" kern="1200" dirty="0">
            <a:solidFill>
              <a:schemeClr val="tx1"/>
            </a:solidFill>
          </a:endParaRPr>
        </a:p>
      </dsp:txBody>
      <dsp:txXfrm>
        <a:off x="655536" y="2262164"/>
        <a:ext cx="2360817" cy="1044289"/>
      </dsp:txXfrm>
    </dsp:sp>
    <dsp:sp modelId="{E83AA5E4-7015-4877-93AE-967798B3352E}">
      <dsp:nvSpPr>
        <dsp:cNvPr id="0" name=""/>
        <dsp:cNvSpPr/>
      </dsp:nvSpPr>
      <dsp:spPr>
        <a:xfrm rot="5400000">
          <a:off x="5625580" y="1328761"/>
          <a:ext cx="1781523" cy="66968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solidFill>
                <a:schemeClr val="tx1"/>
              </a:solidFill>
            </a:rPr>
            <a:t>Investigar alternativas para mejorar las mezclas en caliente pero que sean amigables con el ambiente y una duración óptima.</a:t>
          </a:r>
          <a:endParaRPr lang="es-EC" sz="2000" kern="1200" dirty="0">
            <a:solidFill>
              <a:schemeClr val="tx1"/>
            </a:solidFill>
          </a:endParaRPr>
        </a:p>
      </dsp:txBody>
      <dsp:txXfrm rot="-5400000">
        <a:off x="3167926" y="3873383"/>
        <a:ext cx="6609865" cy="1607589"/>
      </dsp:txXfrm>
    </dsp:sp>
    <dsp:sp modelId="{1323DD1D-FDA6-40A8-92F4-485CFDAD29E7}">
      <dsp:nvSpPr>
        <dsp:cNvPr id="0" name=""/>
        <dsp:cNvSpPr/>
      </dsp:nvSpPr>
      <dsp:spPr>
        <a:xfrm>
          <a:off x="599042" y="4245525"/>
          <a:ext cx="2568883" cy="863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En Ecuador</a:t>
          </a:r>
          <a:endParaRPr lang="es-EC" sz="3200" kern="1200" dirty="0">
            <a:solidFill>
              <a:schemeClr val="tx1"/>
            </a:solidFill>
          </a:endParaRPr>
        </a:p>
      </dsp:txBody>
      <dsp:txXfrm>
        <a:off x="641185" y="4287668"/>
        <a:ext cx="2484597" cy="779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B88BD-471D-4924-ACD5-8A396D6A3649}">
      <dsp:nvSpPr>
        <dsp:cNvPr id="0" name=""/>
        <dsp:cNvSpPr/>
      </dsp:nvSpPr>
      <dsp:spPr>
        <a:xfrm rot="5400000">
          <a:off x="5975688" y="-2795127"/>
          <a:ext cx="1044341" cy="66353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tx1"/>
              </a:solidFill>
            </a:rPr>
            <a:t>Son un problema por sus elevados valores de emisiones de gases contaminantes.</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Causante de un grave daño ambiental</a:t>
          </a:r>
          <a:endParaRPr lang="es-EC" sz="1600" kern="1200" dirty="0">
            <a:solidFill>
              <a:schemeClr val="tx1"/>
            </a:solidFill>
          </a:endParaRPr>
        </a:p>
      </dsp:txBody>
      <dsp:txXfrm rot="-5400000">
        <a:off x="3180163" y="51379"/>
        <a:ext cx="6584412" cy="942379"/>
      </dsp:txXfrm>
    </dsp:sp>
    <dsp:sp modelId="{62C0621E-5653-41A1-A25A-6E10FFA1ED69}">
      <dsp:nvSpPr>
        <dsp:cNvPr id="0" name=""/>
        <dsp:cNvSpPr/>
      </dsp:nvSpPr>
      <dsp:spPr>
        <a:xfrm>
          <a:off x="512459" y="112312"/>
          <a:ext cx="2667702" cy="8205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Las temperaturas de mezclado y compactación</a:t>
          </a:r>
          <a:endParaRPr lang="es-EC" sz="1800" kern="1200" dirty="0">
            <a:solidFill>
              <a:schemeClr val="tx1"/>
            </a:solidFill>
          </a:endParaRPr>
        </a:p>
      </dsp:txBody>
      <dsp:txXfrm>
        <a:off x="552513" y="152366"/>
        <a:ext cx="2587594" cy="740404"/>
      </dsp:txXfrm>
    </dsp:sp>
    <dsp:sp modelId="{8E1B9F1A-986D-4341-9EF7-9CDBCB08E39E}">
      <dsp:nvSpPr>
        <dsp:cNvPr id="0" name=""/>
        <dsp:cNvSpPr/>
      </dsp:nvSpPr>
      <dsp:spPr>
        <a:xfrm rot="5400000">
          <a:off x="6015475" y="-1685514"/>
          <a:ext cx="1044341" cy="66353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tx1"/>
              </a:solidFill>
            </a:rPr>
            <a:t>El uso de nuevas tecnologías para la disminución de las temperaturas de las MAC.</a:t>
          </a:r>
          <a:endParaRPr lang="es-EC" sz="1600" kern="1200" dirty="0">
            <a:solidFill>
              <a:schemeClr val="tx1"/>
            </a:solidFill>
          </a:endParaRPr>
        </a:p>
        <a:p>
          <a:pPr marL="171450" lvl="1" indent="-171450" algn="just" defTabSz="711200">
            <a:lnSpc>
              <a:spcPct val="90000"/>
            </a:lnSpc>
            <a:spcBef>
              <a:spcPct val="0"/>
            </a:spcBef>
            <a:spcAft>
              <a:spcPct val="15000"/>
            </a:spcAft>
            <a:buChar char="••"/>
          </a:pPr>
          <a:r>
            <a:rPr lang="es-EC" sz="1600" kern="1200" dirty="0" smtClean="0">
              <a:solidFill>
                <a:schemeClr val="tx1"/>
              </a:solidFill>
            </a:rPr>
            <a:t>Reducción de la viscosidad del cemento asfáltico mediante el uso del </a:t>
          </a:r>
          <a:r>
            <a:rPr lang="es-EC" sz="1600" kern="1200" dirty="0" err="1" smtClean="0">
              <a:solidFill>
                <a:schemeClr val="tx1"/>
              </a:solidFill>
            </a:rPr>
            <a:t>ACP</a:t>
          </a:r>
          <a:r>
            <a:rPr lang="es-EC" sz="1600" kern="1200" dirty="0" smtClean="0">
              <a:solidFill>
                <a:schemeClr val="tx1"/>
              </a:solidFill>
            </a:rPr>
            <a:t>.</a:t>
          </a:r>
          <a:endParaRPr lang="es-EC" sz="1600" kern="1200" dirty="0">
            <a:solidFill>
              <a:schemeClr val="tx1"/>
            </a:solidFill>
          </a:endParaRPr>
        </a:p>
      </dsp:txBody>
      <dsp:txXfrm rot="-5400000">
        <a:off x="3219950" y="1160992"/>
        <a:ext cx="6584412" cy="942379"/>
      </dsp:txXfrm>
    </dsp:sp>
    <dsp:sp modelId="{4A290420-761C-4192-89BE-5EBCF0AEB1C3}">
      <dsp:nvSpPr>
        <dsp:cNvPr id="0" name=""/>
        <dsp:cNvSpPr/>
      </dsp:nvSpPr>
      <dsp:spPr>
        <a:xfrm>
          <a:off x="512459" y="1294167"/>
          <a:ext cx="2707489" cy="6760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Se plantea</a:t>
          </a:r>
          <a:endParaRPr lang="es-EC" sz="1800" kern="1200" dirty="0">
            <a:solidFill>
              <a:schemeClr val="tx1"/>
            </a:solidFill>
          </a:endParaRPr>
        </a:p>
      </dsp:txBody>
      <dsp:txXfrm>
        <a:off x="545460" y="1327168"/>
        <a:ext cx="2641487" cy="610026"/>
      </dsp:txXfrm>
    </dsp:sp>
    <dsp:sp modelId="{BB8A8B70-1FC0-469B-882C-5492E107004D}">
      <dsp:nvSpPr>
        <dsp:cNvPr id="0" name=""/>
        <dsp:cNvSpPr/>
      </dsp:nvSpPr>
      <dsp:spPr>
        <a:xfrm rot="5400000">
          <a:off x="5911453" y="-575902"/>
          <a:ext cx="1044341" cy="66353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solidFill>
                <a:schemeClr val="tx1"/>
              </a:solidFill>
            </a:rPr>
            <a:t>¿Que proceso y en qué cantidades se puede utilizar el Aceite Crudo de Palma para modificar el asfalto y de esta manera obtener una mezcla asfáltica tibia con la cual se pueda reducir la temperatura de producción de la mezcla y la viscosidad del asfalto?</a:t>
          </a:r>
          <a:endParaRPr lang="es-EC" sz="1600" kern="1200" dirty="0">
            <a:solidFill>
              <a:schemeClr val="tx1"/>
            </a:solidFill>
          </a:endParaRPr>
        </a:p>
      </dsp:txBody>
      <dsp:txXfrm rot="-5400000">
        <a:off x="3115928" y="2270604"/>
        <a:ext cx="6584412" cy="942379"/>
      </dsp:txXfrm>
    </dsp:sp>
    <dsp:sp modelId="{1381D794-740A-419D-B449-46323DA2DF94}">
      <dsp:nvSpPr>
        <dsp:cNvPr id="0" name=""/>
        <dsp:cNvSpPr/>
      </dsp:nvSpPr>
      <dsp:spPr>
        <a:xfrm>
          <a:off x="512459" y="2328646"/>
          <a:ext cx="2603467" cy="8262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Se genera la interrogante</a:t>
          </a:r>
          <a:endParaRPr lang="es-EC" sz="1800" kern="1200" dirty="0">
            <a:solidFill>
              <a:schemeClr val="tx1"/>
            </a:solidFill>
          </a:endParaRPr>
        </a:p>
      </dsp:txBody>
      <dsp:txXfrm>
        <a:off x="552795" y="2368982"/>
        <a:ext cx="2522795" cy="7456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34B33-F9B8-402E-8F26-5A150EA3E827}">
      <dsp:nvSpPr>
        <dsp:cNvPr id="0" name=""/>
        <dsp:cNvSpPr/>
      </dsp:nvSpPr>
      <dsp:spPr>
        <a:xfrm>
          <a:off x="3743938" y="0"/>
          <a:ext cx="6220681" cy="174019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Compromiso de aportar al mejoramiento de condiciones ambientales.</a:t>
          </a:r>
          <a:endParaRPr lang="es-EC" sz="1800" kern="1200" dirty="0"/>
        </a:p>
      </dsp:txBody>
      <dsp:txXfrm>
        <a:off x="3743938" y="217524"/>
        <a:ext cx="5568109" cy="1305145"/>
      </dsp:txXfrm>
    </dsp:sp>
    <dsp:sp modelId="{0AB23AC2-609E-4F85-AE1C-C222C961984D}">
      <dsp:nvSpPr>
        <dsp:cNvPr id="0" name=""/>
        <dsp:cNvSpPr/>
      </dsp:nvSpPr>
      <dsp:spPr>
        <a:xfrm>
          <a:off x="403183" y="192021"/>
          <a:ext cx="3340754" cy="13561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Todos tenemos</a:t>
          </a:r>
          <a:endParaRPr lang="es-EC" sz="2000" kern="1200" dirty="0">
            <a:solidFill>
              <a:schemeClr val="tx1"/>
            </a:solidFill>
          </a:endParaRPr>
        </a:p>
      </dsp:txBody>
      <dsp:txXfrm>
        <a:off x="469385" y="258223"/>
        <a:ext cx="3208350" cy="1223746"/>
      </dsp:txXfrm>
    </dsp:sp>
    <dsp:sp modelId="{BE4F2246-BA48-423F-8F32-C54673A74BF2}">
      <dsp:nvSpPr>
        <dsp:cNvPr id="0" name=""/>
        <dsp:cNvSpPr/>
      </dsp:nvSpPr>
      <dsp:spPr>
        <a:xfrm>
          <a:off x="3743938" y="1914212"/>
          <a:ext cx="6220681" cy="174019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Busca una mejor distribución de recursos.</a:t>
          </a:r>
          <a:endParaRPr lang="es-EC" sz="1800" kern="1200" dirty="0"/>
        </a:p>
        <a:p>
          <a:pPr marL="171450" lvl="1" indent="-171450" algn="just" defTabSz="800100">
            <a:lnSpc>
              <a:spcPct val="90000"/>
            </a:lnSpc>
            <a:spcBef>
              <a:spcPct val="0"/>
            </a:spcBef>
            <a:spcAft>
              <a:spcPct val="15000"/>
            </a:spcAft>
            <a:buChar char="••"/>
          </a:pPr>
          <a:r>
            <a:rPr lang="es-EC" sz="1800" kern="1200" dirty="0" smtClean="0"/>
            <a:t>Reducción de costos.</a:t>
          </a:r>
          <a:endParaRPr lang="es-EC" sz="1800" kern="1200" dirty="0"/>
        </a:p>
        <a:p>
          <a:pPr marL="171450" lvl="1" indent="-171450" algn="just" defTabSz="800100">
            <a:lnSpc>
              <a:spcPct val="90000"/>
            </a:lnSpc>
            <a:spcBef>
              <a:spcPct val="0"/>
            </a:spcBef>
            <a:spcAft>
              <a:spcPct val="15000"/>
            </a:spcAft>
            <a:buChar char="••"/>
          </a:pPr>
          <a:r>
            <a:rPr lang="es-EC" sz="1800" kern="1200" dirty="0" smtClean="0"/>
            <a:t>Alternativas para reducción de impactos ambientales.</a:t>
          </a:r>
          <a:endParaRPr lang="es-EC" sz="1800" kern="1200" dirty="0"/>
        </a:p>
      </dsp:txBody>
      <dsp:txXfrm>
        <a:off x="3743938" y="2131736"/>
        <a:ext cx="5568109" cy="1305145"/>
      </dsp:txXfrm>
    </dsp:sp>
    <dsp:sp modelId="{01F16578-D0E9-4B53-8D23-3872518002F2}">
      <dsp:nvSpPr>
        <dsp:cNvPr id="0" name=""/>
        <dsp:cNvSpPr/>
      </dsp:nvSpPr>
      <dsp:spPr>
        <a:xfrm>
          <a:off x="403183" y="2112238"/>
          <a:ext cx="3340754" cy="13441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Ingeniería Civil</a:t>
          </a:r>
          <a:endParaRPr lang="es-EC" sz="2000" kern="1200" dirty="0">
            <a:solidFill>
              <a:schemeClr val="tx1"/>
            </a:solidFill>
          </a:endParaRPr>
        </a:p>
      </dsp:txBody>
      <dsp:txXfrm>
        <a:off x="468799" y="2177854"/>
        <a:ext cx="3209522" cy="1212910"/>
      </dsp:txXfrm>
    </dsp:sp>
    <dsp:sp modelId="{B103FCFA-3EEA-40A1-B8BA-B25DD7FB5DB0}">
      <dsp:nvSpPr>
        <dsp:cNvPr id="0" name=""/>
        <dsp:cNvSpPr/>
      </dsp:nvSpPr>
      <dsp:spPr>
        <a:xfrm>
          <a:off x="3647932" y="3828425"/>
          <a:ext cx="6220681" cy="174019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t>No existe oferta en cuanto a las MAT.</a:t>
          </a:r>
          <a:endParaRPr lang="es-EC" sz="1800" kern="1200" dirty="0"/>
        </a:p>
        <a:p>
          <a:pPr marL="171450" lvl="1" indent="-171450" algn="just" defTabSz="800100">
            <a:lnSpc>
              <a:spcPct val="90000"/>
            </a:lnSpc>
            <a:spcBef>
              <a:spcPct val="0"/>
            </a:spcBef>
            <a:spcAft>
              <a:spcPct val="15000"/>
            </a:spcAft>
            <a:buChar char="••"/>
          </a:pPr>
          <a:r>
            <a:rPr lang="es-EC" sz="1800" kern="1200" dirty="0" smtClean="0"/>
            <a:t>Se debe cambiar el pensamiento de solo el uso de MAC</a:t>
          </a:r>
          <a:endParaRPr lang="es-EC" sz="1800" kern="1200" dirty="0"/>
        </a:p>
        <a:p>
          <a:pPr marL="171450" lvl="1" indent="-171450" algn="just" defTabSz="800100">
            <a:lnSpc>
              <a:spcPct val="90000"/>
            </a:lnSpc>
            <a:spcBef>
              <a:spcPct val="0"/>
            </a:spcBef>
            <a:spcAft>
              <a:spcPct val="15000"/>
            </a:spcAft>
            <a:buChar char="••"/>
          </a:pPr>
          <a:r>
            <a:rPr lang="es-EC" sz="1800" kern="1200" dirty="0" smtClean="0"/>
            <a:t>Incursionar en el país en este ámbito y reducir la contaminación ambiental en el Ecuador.</a:t>
          </a:r>
          <a:endParaRPr lang="es-EC" sz="1800" kern="1200" dirty="0"/>
        </a:p>
      </dsp:txBody>
      <dsp:txXfrm>
        <a:off x="3647932" y="4045949"/>
        <a:ext cx="5568109" cy="1305145"/>
      </dsp:txXfrm>
    </dsp:sp>
    <dsp:sp modelId="{7387D30C-B55E-4407-8855-7AA82A274212}">
      <dsp:nvSpPr>
        <dsp:cNvPr id="0" name=""/>
        <dsp:cNvSpPr/>
      </dsp:nvSpPr>
      <dsp:spPr>
        <a:xfrm>
          <a:off x="499188" y="3936439"/>
          <a:ext cx="3148743" cy="15241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En Ecuador</a:t>
          </a:r>
          <a:endParaRPr lang="es-EC" sz="2000" kern="1200" dirty="0">
            <a:solidFill>
              <a:schemeClr val="tx1"/>
            </a:solidFill>
          </a:endParaRPr>
        </a:p>
      </dsp:txBody>
      <dsp:txXfrm>
        <a:off x="573592" y="4010843"/>
        <a:ext cx="2999935" cy="13753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E12AA-9D09-4BCD-8162-259B6F116156}">
      <dsp:nvSpPr>
        <dsp:cNvPr id="0" name=""/>
        <dsp:cNvSpPr/>
      </dsp:nvSpPr>
      <dsp:spPr>
        <a:xfrm>
          <a:off x="0" y="32342"/>
          <a:ext cx="9887812" cy="865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MX" sz="3700" b="1" kern="1200" dirty="0" smtClean="0">
              <a:solidFill>
                <a:schemeClr val="tx1"/>
              </a:solidFill>
            </a:rPr>
            <a:t>Objetivo General</a:t>
          </a:r>
          <a:endParaRPr lang="es-EC" sz="3700" kern="1200" dirty="0">
            <a:solidFill>
              <a:schemeClr val="tx1"/>
            </a:solidFill>
          </a:endParaRPr>
        </a:p>
      </dsp:txBody>
      <dsp:txXfrm>
        <a:off x="42265" y="74607"/>
        <a:ext cx="9803282" cy="781270"/>
      </dsp:txXfrm>
    </dsp:sp>
    <dsp:sp modelId="{2E34FDD6-3409-4147-85A7-8046C6968FEC}">
      <dsp:nvSpPr>
        <dsp:cNvPr id="0" name=""/>
        <dsp:cNvSpPr/>
      </dsp:nvSpPr>
      <dsp:spPr>
        <a:xfrm>
          <a:off x="0" y="898142"/>
          <a:ext cx="9887812"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938" tIns="46990" rIns="263144" bIns="46990" numCol="1" spcCol="1270" anchor="t" anchorCtr="0">
          <a:noAutofit/>
        </a:bodyPr>
        <a:lstStyle/>
        <a:p>
          <a:pPr marL="285750" lvl="1" indent="-285750" algn="just" defTabSz="1289050">
            <a:lnSpc>
              <a:spcPct val="90000"/>
            </a:lnSpc>
            <a:spcBef>
              <a:spcPct val="0"/>
            </a:spcBef>
            <a:spcAft>
              <a:spcPct val="20000"/>
            </a:spcAft>
            <a:buChar char="••"/>
          </a:pPr>
          <a:r>
            <a:rPr lang="es-MX" sz="2900" kern="1200" dirty="0" smtClean="0"/>
            <a:t>Analizar el desempeño </a:t>
          </a:r>
          <a:r>
            <a:rPr lang="es-EC" sz="2900" kern="1200" dirty="0" smtClean="0"/>
            <a:t>de mezclas asfálticas tibias.</a:t>
          </a:r>
          <a:endParaRPr lang="es-EC" sz="2900" kern="1200" dirty="0"/>
        </a:p>
      </dsp:txBody>
      <dsp:txXfrm>
        <a:off x="0" y="898142"/>
        <a:ext cx="9887812" cy="612720"/>
      </dsp:txXfrm>
    </dsp:sp>
    <dsp:sp modelId="{F8250F36-5AB8-4D4B-A93D-32CB45F661F5}">
      <dsp:nvSpPr>
        <dsp:cNvPr id="0" name=""/>
        <dsp:cNvSpPr/>
      </dsp:nvSpPr>
      <dsp:spPr>
        <a:xfrm>
          <a:off x="0" y="1510862"/>
          <a:ext cx="9887812" cy="865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s-MX" sz="3700" b="1" kern="1200" dirty="0" smtClean="0">
              <a:solidFill>
                <a:schemeClr val="tx1"/>
              </a:solidFill>
            </a:rPr>
            <a:t>Objetivos específicos</a:t>
          </a:r>
          <a:endParaRPr lang="es-EC" sz="3700" kern="1200" dirty="0">
            <a:solidFill>
              <a:schemeClr val="tx1"/>
            </a:solidFill>
          </a:endParaRPr>
        </a:p>
      </dsp:txBody>
      <dsp:txXfrm>
        <a:off x="42265" y="1553127"/>
        <a:ext cx="9803282" cy="781270"/>
      </dsp:txXfrm>
    </dsp:sp>
    <dsp:sp modelId="{1A90C3C8-9B29-47C2-968F-B51DEC8EC462}">
      <dsp:nvSpPr>
        <dsp:cNvPr id="0" name=""/>
        <dsp:cNvSpPr/>
      </dsp:nvSpPr>
      <dsp:spPr>
        <a:xfrm>
          <a:off x="0" y="2376662"/>
          <a:ext cx="9887812" cy="306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938" tIns="46990" rIns="263144" bIns="46990" numCol="1" spcCol="1270" anchor="t" anchorCtr="0">
          <a:noAutofit/>
        </a:bodyPr>
        <a:lstStyle/>
        <a:p>
          <a:pPr marL="285750" lvl="1" indent="-285750" algn="just" defTabSz="1289050">
            <a:lnSpc>
              <a:spcPct val="90000"/>
            </a:lnSpc>
            <a:spcBef>
              <a:spcPct val="0"/>
            </a:spcBef>
            <a:spcAft>
              <a:spcPct val="20000"/>
            </a:spcAft>
            <a:buChar char="••"/>
          </a:pPr>
          <a:r>
            <a:rPr lang="es-MX" sz="2900" kern="1200" dirty="0" smtClean="0"/>
            <a:t>Definir las características del asfalto AC-20. </a:t>
          </a:r>
          <a:endParaRPr lang="es-EC" sz="2900" kern="1200" dirty="0"/>
        </a:p>
        <a:p>
          <a:pPr marL="285750" lvl="1" indent="-285750" algn="just" defTabSz="1289050">
            <a:lnSpc>
              <a:spcPct val="90000"/>
            </a:lnSpc>
            <a:spcBef>
              <a:spcPct val="0"/>
            </a:spcBef>
            <a:spcAft>
              <a:spcPct val="20000"/>
            </a:spcAft>
            <a:buChar char="••"/>
          </a:pPr>
          <a:r>
            <a:rPr lang="es-MX" sz="2900" kern="1200" dirty="0" smtClean="0"/>
            <a:t>Obtener el asfalto modificado a partir de la mezcla de aceite crudo de Palma y asfalto.</a:t>
          </a:r>
          <a:endParaRPr lang="es-EC" sz="2900" kern="1200" dirty="0"/>
        </a:p>
        <a:p>
          <a:pPr marL="285750" lvl="1" indent="-285750" algn="just" defTabSz="1289050">
            <a:lnSpc>
              <a:spcPct val="90000"/>
            </a:lnSpc>
            <a:spcBef>
              <a:spcPct val="0"/>
            </a:spcBef>
            <a:spcAft>
              <a:spcPct val="20000"/>
            </a:spcAft>
            <a:buChar char="••"/>
          </a:pPr>
          <a:r>
            <a:rPr lang="es-MX" sz="2900" kern="1200" dirty="0" smtClean="0"/>
            <a:t>Diseñar la mezcla asfáltica en caliente y tibia de acuerdo al Método Marshall.</a:t>
          </a:r>
          <a:endParaRPr lang="es-EC" sz="2900" kern="1200" dirty="0"/>
        </a:p>
        <a:p>
          <a:pPr marL="285750" lvl="1" indent="-285750" algn="just" defTabSz="1289050">
            <a:lnSpc>
              <a:spcPct val="90000"/>
            </a:lnSpc>
            <a:spcBef>
              <a:spcPct val="0"/>
            </a:spcBef>
            <a:spcAft>
              <a:spcPct val="20000"/>
            </a:spcAft>
            <a:buChar char="••"/>
          </a:pPr>
          <a:r>
            <a:rPr lang="es-MX" sz="2900" kern="1200" dirty="0" smtClean="0"/>
            <a:t>Comparar los resultados en cuanto a estabilidad y flujo.</a:t>
          </a:r>
          <a:endParaRPr lang="es-EC" sz="2900" kern="1200" dirty="0"/>
        </a:p>
      </dsp:txBody>
      <dsp:txXfrm>
        <a:off x="0" y="2376662"/>
        <a:ext cx="9887812" cy="3063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77A3-F731-4ADD-A728-E3DD86E6CC07}">
      <dsp:nvSpPr>
        <dsp:cNvPr id="0" name=""/>
        <dsp:cNvSpPr/>
      </dsp:nvSpPr>
      <dsp:spPr>
        <a:xfrm>
          <a:off x="0" y="673782"/>
          <a:ext cx="9887812" cy="4926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3200" kern="1200" dirty="0" smtClean="0">
              <a:solidFill>
                <a:schemeClr val="tx1"/>
              </a:solidFill>
            </a:rPr>
            <a:t>El asfalto</a:t>
          </a:r>
          <a:endParaRPr lang="es-EC" sz="3200" kern="1200" dirty="0">
            <a:solidFill>
              <a:schemeClr val="tx1"/>
            </a:solidFill>
          </a:endParaRPr>
        </a:p>
      </dsp:txBody>
      <dsp:txXfrm>
        <a:off x="24049" y="697831"/>
        <a:ext cx="9839714" cy="444540"/>
      </dsp:txXfrm>
    </dsp:sp>
    <dsp:sp modelId="{88BF6721-7387-4A7B-ABC5-3BDAB175A6A0}">
      <dsp:nvSpPr>
        <dsp:cNvPr id="0" name=""/>
        <dsp:cNvSpPr/>
      </dsp:nvSpPr>
      <dsp:spPr>
        <a:xfrm>
          <a:off x="0" y="1166421"/>
          <a:ext cx="9887812"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938"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Es una mezcla de hidrocarburos presentándose como un cuerpo viscoso, no cristalino y con su color característico negro.</a:t>
          </a:r>
          <a:endParaRPr lang="es-EC" sz="2400" kern="1200" dirty="0"/>
        </a:p>
        <a:p>
          <a:pPr marL="228600" lvl="1" indent="-228600" algn="just" defTabSz="1066800">
            <a:lnSpc>
              <a:spcPct val="90000"/>
            </a:lnSpc>
            <a:spcBef>
              <a:spcPct val="0"/>
            </a:spcBef>
            <a:spcAft>
              <a:spcPct val="20000"/>
            </a:spcAft>
            <a:buChar char="••"/>
          </a:pPr>
          <a:r>
            <a:rPr lang="es-EC" sz="2400" kern="1200" dirty="0" smtClean="0"/>
            <a:t>Es el utilizado para mezclas asfálticas viéndose como un material viscoso y pegajoso.</a:t>
          </a:r>
          <a:endParaRPr lang="es-EC" sz="2400" kern="1200" dirty="0"/>
        </a:p>
      </dsp:txBody>
      <dsp:txXfrm>
        <a:off x="0" y="1166421"/>
        <a:ext cx="9887812" cy="1424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0DFB1-B3DE-4B93-B240-F85E2D500750}">
      <dsp:nvSpPr>
        <dsp:cNvPr id="0" name=""/>
        <dsp:cNvSpPr/>
      </dsp:nvSpPr>
      <dsp:spPr>
        <a:xfrm>
          <a:off x="0" y="4495437"/>
          <a:ext cx="6143883" cy="1072666"/>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noProof="0" dirty="0" smtClean="0"/>
            <a:t>Durabilidad</a:t>
          </a:r>
          <a:endParaRPr lang="es-EC" sz="2000" kern="1200" noProof="0" dirty="0"/>
        </a:p>
      </dsp:txBody>
      <dsp:txXfrm>
        <a:off x="0" y="4495437"/>
        <a:ext cx="6143883" cy="1072666"/>
      </dsp:txXfrm>
    </dsp:sp>
    <dsp:sp modelId="{C4658A24-E602-46C0-AB34-7708EBFFBC91}">
      <dsp:nvSpPr>
        <dsp:cNvPr id="0" name=""/>
        <dsp:cNvSpPr/>
      </dsp:nvSpPr>
      <dsp:spPr>
        <a:xfrm rot="10800000">
          <a:off x="0" y="2861767"/>
          <a:ext cx="6143883" cy="1649760"/>
        </a:xfrm>
        <a:prstGeom prst="upArrowCallou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noProof="0" dirty="0" smtClean="0"/>
            <a:t>Susceptibilidad a la temperatura</a:t>
          </a:r>
          <a:endParaRPr lang="es-EC" sz="2000" kern="1200" noProof="0" dirty="0"/>
        </a:p>
      </dsp:txBody>
      <dsp:txXfrm rot="10800000">
        <a:off x="0" y="2861767"/>
        <a:ext cx="6143883" cy="1071965"/>
      </dsp:txXfrm>
    </dsp:sp>
    <dsp:sp modelId="{A0E6A487-8765-4A42-9623-060368B5F104}">
      <dsp:nvSpPr>
        <dsp:cNvPr id="0" name=""/>
        <dsp:cNvSpPr/>
      </dsp:nvSpPr>
      <dsp:spPr>
        <a:xfrm rot="10800000">
          <a:off x="0" y="1228096"/>
          <a:ext cx="6143883" cy="1649760"/>
        </a:xfrm>
        <a:prstGeom prst="upArrowCallou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noProof="0" dirty="0" smtClean="0"/>
            <a:t>Adhesión y </a:t>
          </a:r>
          <a:r>
            <a:rPr lang="es-EC" sz="2000" kern="1200" dirty="0" smtClean="0"/>
            <a:t>Cohesión </a:t>
          </a:r>
          <a:endParaRPr lang="es-EC" sz="2000" kern="1200" noProof="0" dirty="0"/>
        </a:p>
      </dsp:txBody>
      <dsp:txXfrm rot="10800000">
        <a:off x="0" y="1228096"/>
        <a:ext cx="6143883" cy="1071965"/>
      </dsp:txXfrm>
    </dsp:sp>
    <dsp:sp modelId="{AD8E8A0E-3CB9-4A7B-9321-FD75E3DE799F}">
      <dsp:nvSpPr>
        <dsp:cNvPr id="0" name=""/>
        <dsp:cNvSpPr/>
      </dsp:nvSpPr>
      <dsp:spPr>
        <a:xfrm rot="10800000">
          <a:off x="0" y="514"/>
          <a:ext cx="6143883" cy="1243671"/>
        </a:xfrm>
        <a:prstGeom prst="upArrowCallou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kern="1200" noProof="0" smtClean="0"/>
            <a:t>Propiedades</a:t>
          </a:r>
          <a:r>
            <a:rPr lang="en-US" sz="2800" kern="1200" smtClean="0"/>
            <a:t> Físicas del </a:t>
          </a:r>
          <a:r>
            <a:rPr lang="es-EC" sz="2800" kern="1200" noProof="0" smtClean="0"/>
            <a:t>Asfalto</a:t>
          </a:r>
          <a:endParaRPr lang="es-EC" sz="2800" kern="1200" noProof="0" dirty="0"/>
        </a:p>
      </dsp:txBody>
      <dsp:txXfrm rot="10800000">
        <a:off x="0" y="514"/>
        <a:ext cx="6143883" cy="8081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0.16945</cdr:x>
      <cdr:y>0.41392</cdr:y>
    </cdr:from>
    <cdr:to>
      <cdr:x>0.54599</cdr:x>
      <cdr:y>0.51739</cdr:y>
    </cdr:to>
    <cdr:sp macro="" textlink="">
      <cdr:nvSpPr>
        <cdr:cNvPr id="2" name="1 Cuadro de texto"/>
        <cdr:cNvSpPr txBox="1"/>
      </cdr:nvSpPr>
      <cdr:spPr>
        <a:xfrm xmlns:a="http://schemas.openxmlformats.org/drawingml/2006/main">
          <a:off x="648072" y="864096"/>
          <a:ext cx="144016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050" dirty="0"/>
            <a:t>Penetración= 61 mm/10</a:t>
          </a:r>
        </a:p>
      </cdr:txBody>
    </cdr:sp>
  </cdr:relSizeAnchor>
</c:userShapes>
</file>

<file path=ppt/drawings/drawing2.xml><?xml version="1.0" encoding="utf-8"?>
<c:userShapes xmlns:c="http://schemas.openxmlformats.org/drawingml/2006/chart">
  <cdr:relSizeAnchor xmlns:cdr="http://schemas.openxmlformats.org/drawingml/2006/chartDrawing">
    <cdr:from>
      <cdr:x>0.16883</cdr:x>
      <cdr:y>0.06489</cdr:y>
    </cdr:from>
    <cdr:to>
      <cdr:x>0.2961</cdr:x>
      <cdr:y>0.15141</cdr:y>
    </cdr:to>
    <cdr:sp macro="" textlink="">
      <cdr:nvSpPr>
        <cdr:cNvPr id="2" name="1 Cuadro de texto"/>
        <cdr:cNvSpPr txBox="1"/>
      </cdr:nvSpPr>
      <cdr:spPr>
        <a:xfrm xmlns:a="http://schemas.openxmlformats.org/drawingml/2006/main">
          <a:off x="771894" y="178130"/>
          <a:ext cx="581891" cy="237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b="1"/>
            <a:t>MAC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2B8AA-298C-4093-9802-D7B7A30C50BC}" type="datetimeFigureOut">
              <a:rPr lang="es-EC" smtClean="0"/>
              <a:t>21/05/2014</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735B8-F5C2-4B18-A9A0-1CD75D509AA3}" type="slidenum">
              <a:rPr lang="es-EC" smtClean="0"/>
              <a:t>‹Nº›</a:t>
            </a:fld>
            <a:endParaRPr lang="es-EC"/>
          </a:p>
        </p:txBody>
      </p:sp>
    </p:spTree>
    <p:extLst>
      <p:ext uri="{BB962C8B-B14F-4D97-AF65-F5344CB8AC3E}">
        <p14:creationId xmlns:p14="http://schemas.microsoft.com/office/powerpoint/2010/main" val="3987749702"/>
      </p:ext>
    </p:extLst>
  </p:cSld>
  <p:clrMap bg1="lt1" tx1="dk1" bg2="lt2" tx2="dk2" accent1="accent1" accent2="accent2" accent3="accent3" accent4="accent4" accent5="accent5" accent6="accent6" hlink="hlink" folHlink="folHlink"/>
  <p:notesStyle>
    <a:lvl1pPr marL="0" algn="l" defTabSz="1152017" rtl="0" eaLnBrk="1" latinLnBrk="0" hangingPunct="1">
      <a:defRPr sz="1500" kern="1200">
        <a:solidFill>
          <a:schemeClr val="tx1"/>
        </a:solidFill>
        <a:latin typeface="+mn-lt"/>
        <a:ea typeface="+mn-ea"/>
        <a:cs typeface="+mn-cs"/>
      </a:defRPr>
    </a:lvl1pPr>
    <a:lvl2pPr marL="576009" algn="l" defTabSz="1152017" rtl="0" eaLnBrk="1" latinLnBrk="0" hangingPunct="1">
      <a:defRPr sz="1500" kern="1200">
        <a:solidFill>
          <a:schemeClr val="tx1"/>
        </a:solidFill>
        <a:latin typeface="+mn-lt"/>
        <a:ea typeface="+mn-ea"/>
        <a:cs typeface="+mn-cs"/>
      </a:defRPr>
    </a:lvl2pPr>
    <a:lvl3pPr marL="1152017" algn="l" defTabSz="1152017" rtl="0" eaLnBrk="1" latinLnBrk="0" hangingPunct="1">
      <a:defRPr sz="1500" kern="1200">
        <a:solidFill>
          <a:schemeClr val="tx1"/>
        </a:solidFill>
        <a:latin typeface="+mn-lt"/>
        <a:ea typeface="+mn-ea"/>
        <a:cs typeface="+mn-cs"/>
      </a:defRPr>
    </a:lvl3pPr>
    <a:lvl4pPr marL="1728026" algn="l" defTabSz="1152017" rtl="0" eaLnBrk="1" latinLnBrk="0" hangingPunct="1">
      <a:defRPr sz="1500" kern="1200">
        <a:solidFill>
          <a:schemeClr val="tx1"/>
        </a:solidFill>
        <a:latin typeface="+mn-lt"/>
        <a:ea typeface="+mn-ea"/>
        <a:cs typeface="+mn-cs"/>
      </a:defRPr>
    </a:lvl4pPr>
    <a:lvl5pPr marL="2304035" algn="l" defTabSz="1152017" rtl="0" eaLnBrk="1" latinLnBrk="0" hangingPunct="1">
      <a:defRPr sz="1500" kern="1200">
        <a:solidFill>
          <a:schemeClr val="tx1"/>
        </a:solidFill>
        <a:latin typeface="+mn-lt"/>
        <a:ea typeface="+mn-ea"/>
        <a:cs typeface="+mn-cs"/>
      </a:defRPr>
    </a:lvl5pPr>
    <a:lvl6pPr marL="2880044" algn="l" defTabSz="1152017" rtl="0" eaLnBrk="1" latinLnBrk="0" hangingPunct="1">
      <a:defRPr sz="1500" kern="1200">
        <a:solidFill>
          <a:schemeClr val="tx1"/>
        </a:solidFill>
        <a:latin typeface="+mn-lt"/>
        <a:ea typeface="+mn-ea"/>
        <a:cs typeface="+mn-cs"/>
      </a:defRPr>
    </a:lvl6pPr>
    <a:lvl7pPr marL="3456051" algn="l" defTabSz="1152017" rtl="0" eaLnBrk="1" latinLnBrk="0" hangingPunct="1">
      <a:defRPr sz="1500" kern="1200">
        <a:solidFill>
          <a:schemeClr val="tx1"/>
        </a:solidFill>
        <a:latin typeface="+mn-lt"/>
        <a:ea typeface="+mn-ea"/>
        <a:cs typeface="+mn-cs"/>
      </a:defRPr>
    </a:lvl7pPr>
    <a:lvl8pPr marL="4032060" algn="l" defTabSz="1152017" rtl="0" eaLnBrk="1" latinLnBrk="0" hangingPunct="1">
      <a:defRPr sz="1500" kern="1200">
        <a:solidFill>
          <a:schemeClr val="tx1"/>
        </a:solidFill>
        <a:latin typeface="+mn-lt"/>
        <a:ea typeface="+mn-ea"/>
        <a:cs typeface="+mn-cs"/>
      </a:defRPr>
    </a:lvl8pPr>
    <a:lvl9pPr marL="4608068" algn="l" defTabSz="115201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2588" y="685800"/>
            <a:ext cx="6092825"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7E5735B8-F5C2-4B18-A9A0-1CD75D509AA3}" type="slidenum">
              <a:rPr lang="es-EC" smtClean="0"/>
              <a:t>23</a:t>
            </a:fld>
            <a:endParaRPr lang="es-EC"/>
          </a:p>
        </p:txBody>
      </p:sp>
    </p:spTree>
    <p:extLst>
      <p:ext uri="{BB962C8B-B14F-4D97-AF65-F5344CB8AC3E}">
        <p14:creationId xmlns:p14="http://schemas.microsoft.com/office/powerpoint/2010/main" val="424532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509804" y="0"/>
            <a:ext cx="13241385"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0864" y="-21508"/>
            <a:ext cx="4904850"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47" name="Rectangle 46"/>
          <p:cNvSpPr/>
          <p:nvPr/>
        </p:nvSpPr>
        <p:spPr>
          <a:xfrm>
            <a:off x="6197987" y="-21509"/>
            <a:ext cx="467299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2" name="Title 1"/>
          <p:cNvSpPr>
            <a:spLocks noGrp="1"/>
          </p:cNvSpPr>
          <p:nvPr>
            <p:ph type="ctrTitle"/>
          </p:nvPr>
        </p:nvSpPr>
        <p:spPr>
          <a:xfrm>
            <a:off x="6310343" y="2708477"/>
            <a:ext cx="4417232" cy="1702160"/>
          </a:xfrm>
        </p:spPr>
        <p:txBody>
          <a:bodyPr>
            <a:normAutofit/>
          </a:bodyPr>
          <a:lstStyle>
            <a:lvl1pP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310341" y="4421084"/>
            <a:ext cx="4412496" cy="1260629"/>
          </a:xfrm>
        </p:spPr>
        <p:txBody>
          <a:bodyPr>
            <a:normAutofit/>
          </a:bodyPr>
          <a:lstStyle>
            <a:lvl1pPr marL="0" indent="0" algn="l">
              <a:buNone/>
              <a:defRPr sz="2300">
                <a:solidFill>
                  <a:srgbClr val="424242"/>
                </a:solidFill>
              </a:defRPr>
            </a:lvl1pPr>
            <a:lvl2pPr marL="576009" indent="0" algn="ctr">
              <a:buNone/>
              <a:defRPr>
                <a:solidFill>
                  <a:schemeClr val="tx1">
                    <a:tint val="75000"/>
                  </a:schemeClr>
                </a:solidFill>
              </a:defRPr>
            </a:lvl2pPr>
            <a:lvl3pPr marL="1152017" indent="0" algn="ctr">
              <a:buNone/>
              <a:defRPr>
                <a:solidFill>
                  <a:schemeClr val="tx1">
                    <a:tint val="75000"/>
                  </a:schemeClr>
                </a:solidFill>
              </a:defRPr>
            </a:lvl3pPr>
            <a:lvl4pPr marL="1728026" indent="0" algn="ctr">
              <a:buNone/>
              <a:defRPr>
                <a:solidFill>
                  <a:schemeClr val="tx1">
                    <a:tint val="75000"/>
                  </a:schemeClr>
                </a:solidFill>
              </a:defRPr>
            </a:lvl4pPr>
            <a:lvl5pPr marL="2304035" indent="0" algn="ctr">
              <a:buNone/>
              <a:defRPr>
                <a:solidFill>
                  <a:schemeClr val="tx1">
                    <a:tint val="75000"/>
                  </a:schemeClr>
                </a:solidFill>
              </a:defRPr>
            </a:lvl5pPr>
            <a:lvl6pPr marL="2880044" indent="0" algn="ctr">
              <a:buNone/>
              <a:defRPr>
                <a:solidFill>
                  <a:schemeClr val="tx1">
                    <a:tint val="75000"/>
                  </a:schemeClr>
                </a:solidFill>
              </a:defRPr>
            </a:lvl6pPr>
            <a:lvl7pPr marL="3456051" indent="0" algn="ctr">
              <a:buNone/>
              <a:defRPr>
                <a:solidFill>
                  <a:schemeClr val="tx1">
                    <a:tint val="75000"/>
                  </a:schemeClr>
                </a:solidFill>
              </a:defRPr>
            </a:lvl7pPr>
            <a:lvl8pPr marL="4032060" indent="0" algn="ctr">
              <a:buNone/>
              <a:defRPr>
                <a:solidFill>
                  <a:schemeClr val="tx1">
                    <a:tint val="75000"/>
                  </a:schemeClr>
                </a:solidFill>
              </a:defRPr>
            </a:lvl8pPr>
            <a:lvl9pPr marL="4608068"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317504" y="1516831"/>
            <a:ext cx="2844429" cy="750981"/>
          </a:xfrm>
        </p:spPr>
        <p:txBody>
          <a:bodyPr anchor="b"/>
          <a:lstStyle>
            <a:lvl1pPr algn="l">
              <a:defRPr sz="3000"/>
            </a:lvl1pPr>
          </a:lstStyle>
          <a:p>
            <a:fld id="{204DBB39-BF13-45A0-9A55-56E9980DD585}" type="datetimeFigureOut">
              <a:rPr lang="es-EC" smtClean="0"/>
              <a:t>21/05/2014</a:t>
            </a:fld>
            <a:endParaRPr lang="es-EC"/>
          </a:p>
        </p:txBody>
      </p:sp>
      <p:sp>
        <p:nvSpPr>
          <p:cNvPr id="50" name="Rectangle 49"/>
          <p:cNvSpPr/>
          <p:nvPr/>
        </p:nvSpPr>
        <p:spPr>
          <a:xfrm>
            <a:off x="6200378" y="6088288"/>
            <a:ext cx="4672992" cy="81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5" name="Footer Placeholder 4"/>
          <p:cNvSpPr>
            <a:spLocks noGrp="1"/>
          </p:cNvSpPr>
          <p:nvPr>
            <p:ph type="ftr" sz="quarter" idx="11"/>
          </p:nvPr>
        </p:nvSpPr>
        <p:spPr>
          <a:xfrm>
            <a:off x="7070441" y="5719969"/>
            <a:ext cx="3774964"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6197989" y="5719969"/>
            <a:ext cx="858110" cy="365125"/>
          </a:xfrm>
        </p:spPr>
        <p:txBody>
          <a:bodyPr/>
          <a:lstStyle>
            <a:lvl1pPr>
              <a:defRPr>
                <a:solidFill>
                  <a:schemeClr val="accent1"/>
                </a:solidFill>
              </a:defRPr>
            </a:lvl1pPr>
          </a:lstStyle>
          <a:p>
            <a:fld id="{28A306A8-D21E-4AAE-90F5-C06F2E80DA42}" type="slidenum">
              <a:rPr lang="es-EC" smtClean="0"/>
              <a:t>‹Nº›</a:t>
            </a:fld>
            <a:endParaRPr lang="es-EC"/>
          </a:p>
        </p:txBody>
      </p:sp>
      <p:sp>
        <p:nvSpPr>
          <p:cNvPr id="89" name="Rectangle 88"/>
          <p:cNvSpPr/>
          <p:nvPr/>
        </p:nvSpPr>
        <p:spPr>
          <a:xfrm>
            <a:off x="6200378" y="6088288"/>
            <a:ext cx="4672992" cy="81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04DBB39-BF13-45A0-9A55-56E9980DD585}" type="datetimeFigureOut">
              <a:rPr lang="es-EC" smtClean="0"/>
              <a:t>21/05/2014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5" y="1030147"/>
            <a:ext cx="197901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404213" y="1030147"/>
            <a:ext cx="723066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04DBB39-BF13-45A0-9A55-56E9980DD585}" type="datetimeFigureOut">
              <a:rPr lang="es-EC" smtClean="0"/>
              <a:t>21/05/2014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4DBB39-BF13-45A0-9A55-56E9980DD585}" type="datetimeFigureOut">
              <a:rPr lang="es-EC" smtClean="0"/>
              <a:t>21/05/2014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77976" y="2900835"/>
            <a:ext cx="8848805" cy="1362076"/>
          </a:xfrm>
        </p:spPr>
        <p:txBody>
          <a:bodyPr anchor="b"/>
          <a:lstStyle>
            <a:lvl1pPr algn="l">
              <a:defRPr sz="5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77982" y="4267204"/>
            <a:ext cx="8848804" cy="1520414"/>
          </a:xfrm>
        </p:spPr>
        <p:txBody>
          <a:bodyPr anchor="t"/>
          <a:lstStyle>
            <a:lvl1pPr marL="0" indent="0">
              <a:buNone/>
              <a:defRPr sz="2500">
                <a:solidFill>
                  <a:schemeClr val="tx1">
                    <a:tint val="75000"/>
                  </a:schemeClr>
                </a:solidFill>
              </a:defRPr>
            </a:lvl1pPr>
            <a:lvl2pPr marL="576009" indent="0">
              <a:buNone/>
              <a:defRPr sz="2300">
                <a:solidFill>
                  <a:schemeClr val="tx1">
                    <a:tint val="75000"/>
                  </a:schemeClr>
                </a:solidFill>
              </a:defRPr>
            </a:lvl2pPr>
            <a:lvl3pPr marL="1152017" indent="0">
              <a:buNone/>
              <a:defRPr sz="2000">
                <a:solidFill>
                  <a:schemeClr val="tx1">
                    <a:tint val="75000"/>
                  </a:schemeClr>
                </a:solidFill>
              </a:defRPr>
            </a:lvl3pPr>
            <a:lvl4pPr marL="1728026" indent="0">
              <a:buNone/>
              <a:defRPr sz="1800">
                <a:solidFill>
                  <a:schemeClr val="tx1">
                    <a:tint val="75000"/>
                  </a:schemeClr>
                </a:solidFill>
              </a:defRPr>
            </a:lvl4pPr>
            <a:lvl5pPr marL="2304035" indent="0">
              <a:buNone/>
              <a:defRPr sz="1800">
                <a:solidFill>
                  <a:schemeClr val="tx1">
                    <a:tint val="75000"/>
                  </a:schemeClr>
                </a:solidFill>
              </a:defRPr>
            </a:lvl5pPr>
            <a:lvl6pPr marL="2880044" indent="0">
              <a:buNone/>
              <a:defRPr sz="1800">
                <a:solidFill>
                  <a:schemeClr val="tx1">
                    <a:tint val="75000"/>
                  </a:schemeClr>
                </a:solidFill>
              </a:defRPr>
            </a:lvl6pPr>
            <a:lvl7pPr marL="3456051" indent="0">
              <a:buNone/>
              <a:defRPr sz="1800">
                <a:solidFill>
                  <a:schemeClr val="tx1">
                    <a:tint val="75000"/>
                  </a:schemeClr>
                </a:solidFill>
              </a:defRPr>
            </a:lvl7pPr>
            <a:lvl8pPr marL="4032060" indent="0">
              <a:buNone/>
              <a:defRPr sz="1800">
                <a:solidFill>
                  <a:schemeClr val="tx1">
                    <a:tint val="75000"/>
                  </a:schemeClr>
                </a:solidFill>
              </a:defRPr>
            </a:lvl8pPr>
            <a:lvl9pPr marL="4608068" indent="0">
              <a:buNone/>
              <a:defRPr sz="18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4DBB39-BF13-45A0-9A55-56E9980DD585}" type="datetimeFigureOut">
              <a:rPr lang="es-EC" smtClean="0"/>
              <a:t>21/05/2014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04DBB39-BF13-45A0-9A55-56E9980DD585}" type="datetimeFigureOut">
              <a:rPr lang="es-EC" smtClean="0"/>
              <a:t>21/05/2014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8A306A8-D21E-4AAE-90F5-C06F2E80DA42}" type="slidenum">
              <a:rPr lang="es-EC" smtClean="0"/>
              <a:t>‹Nº›</a:t>
            </a:fld>
            <a:endParaRPr lang="es-EC"/>
          </a:p>
        </p:txBody>
      </p:sp>
      <p:sp>
        <p:nvSpPr>
          <p:cNvPr id="9" name="Content Placeholder 8"/>
          <p:cNvSpPr>
            <a:spLocks noGrp="1"/>
          </p:cNvSpPr>
          <p:nvPr>
            <p:ph sz="quarter" idx="13"/>
          </p:nvPr>
        </p:nvSpPr>
        <p:spPr>
          <a:xfrm>
            <a:off x="1389707" y="2313432"/>
            <a:ext cx="4559215"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6192731" y="2313431"/>
            <a:ext cx="4559215"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882572" y="2316010"/>
            <a:ext cx="4075666" cy="639762"/>
          </a:xfrm>
        </p:spPr>
        <p:txBody>
          <a:bodyPr anchor="b"/>
          <a:lstStyle>
            <a:lvl1pPr marL="0" indent="0">
              <a:buNone/>
              <a:defRPr sz="3000" b="1">
                <a:solidFill>
                  <a:schemeClr val="accent1"/>
                </a:solidFill>
              </a:defRPr>
            </a:lvl1pPr>
            <a:lvl2pPr marL="576009" indent="0">
              <a:buNone/>
              <a:defRPr sz="2500" b="1"/>
            </a:lvl2pPr>
            <a:lvl3pPr marL="1152017" indent="0">
              <a:buNone/>
              <a:defRPr sz="2300" b="1"/>
            </a:lvl3pPr>
            <a:lvl4pPr marL="1728026" indent="0">
              <a:buNone/>
              <a:defRPr sz="2000" b="1"/>
            </a:lvl4pPr>
            <a:lvl5pPr marL="2304035" indent="0">
              <a:buNone/>
              <a:defRPr sz="2000" b="1"/>
            </a:lvl5pPr>
            <a:lvl6pPr marL="2880044" indent="0">
              <a:buNone/>
              <a:defRPr sz="2000" b="1"/>
            </a:lvl6pPr>
            <a:lvl7pPr marL="3456051" indent="0">
              <a:buNone/>
              <a:defRPr sz="2000" b="1"/>
            </a:lvl7pPr>
            <a:lvl8pPr marL="4032060" indent="0">
              <a:buNone/>
              <a:defRPr sz="2000" b="1"/>
            </a:lvl8pPr>
            <a:lvl9pPr marL="4608068" indent="0">
              <a:buNone/>
              <a:defRPr sz="20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88781" y="2974699"/>
            <a:ext cx="4559215" cy="2835798"/>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81587" y="2316010"/>
            <a:ext cx="4073759" cy="639762"/>
          </a:xfrm>
        </p:spPr>
        <p:txBody>
          <a:bodyPr anchor="b"/>
          <a:lstStyle>
            <a:lvl1pPr marL="0" indent="0">
              <a:buNone/>
              <a:defRPr sz="3000" b="1">
                <a:solidFill>
                  <a:schemeClr val="accent1"/>
                </a:solidFill>
              </a:defRPr>
            </a:lvl1pPr>
            <a:lvl2pPr marL="576009" indent="0">
              <a:buNone/>
              <a:defRPr sz="2500" b="1"/>
            </a:lvl2pPr>
            <a:lvl3pPr marL="1152017" indent="0">
              <a:buNone/>
              <a:defRPr sz="2300" b="1"/>
            </a:lvl3pPr>
            <a:lvl4pPr marL="1728026" indent="0">
              <a:buNone/>
              <a:defRPr sz="2000" b="1"/>
            </a:lvl4pPr>
            <a:lvl5pPr marL="2304035" indent="0">
              <a:buNone/>
              <a:defRPr sz="2000" b="1"/>
            </a:lvl5pPr>
            <a:lvl6pPr marL="2880044" indent="0">
              <a:buNone/>
              <a:defRPr sz="2000" b="1"/>
            </a:lvl6pPr>
            <a:lvl7pPr marL="3456051" indent="0">
              <a:buNone/>
              <a:defRPr sz="2000" b="1"/>
            </a:lvl7pPr>
            <a:lvl8pPr marL="4032060" indent="0">
              <a:buNone/>
              <a:defRPr sz="2000" b="1"/>
            </a:lvl8pPr>
            <a:lvl9pPr marL="4608068" indent="0">
              <a:buNone/>
              <a:defRPr sz="20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2731" y="2974699"/>
            <a:ext cx="4559215" cy="2835798"/>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04DBB39-BF13-45A0-9A55-56E9980DD585}" type="datetimeFigureOut">
              <a:rPr lang="es-EC" smtClean="0"/>
              <a:t>21/05/2014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04DBB39-BF13-45A0-9A55-56E9980DD585}" type="datetimeFigureOut">
              <a:rPr lang="es-EC" smtClean="0"/>
              <a:t>21/05/2014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DBB39-BF13-45A0-9A55-56E9980DD585}" type="datetimeFigureOut">
              <a:rPr lang="es-EC" smtClean="0"/>
              <a:t>21/05/2014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509804" y="0"/>
            <a:ext cx="13241385"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0864" y="-21508"/>
            <a:ext cx="4904850"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57" name="Rectangle 56"/>
          <p:cNvSpPr/>
          <p:nvPr/>
        </p:nvSpPr>
        <p:spPr>
          <a:xfrm>
            <a:off x="6197987" y="-21508"/>
            <a:ext cx="4672992"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5" name="Date Placeholder 4"/>
          <p:cNvSpPr>
            <a:spLocks noGrp="1"/>
          </p:cNvSpPr>
          <p:nvPr>
            <p:ph type="dt" sz="half" idx="10"/>
          </p:nvPr>
        </p:nvSpPr>
        <p:spPr/>
        <p:txBody>
          <a:bodyPr/>
          <a:lstStyle/>
          <a:p>
            <a:fld id="{204DBB39-BF13-45A0-9A55-56E9980DD585}" type="datetimeFigureOut">
              <a:rPr lang="es-EC" smtClean="0"/>
              <a:t>21/05/2014</a:t>
            </a:fld>
            <a:endParaRPr lang="es-EC"/>
          </a:p>
        </p:txBody>
      </p:sp>
      <p:sp>
        <p:nvSpPr>
          <p:cNvPr id="7" name="Slide Number Placeholder 6"/>
          <p:cNvSpPr>
            <a:spLocks noGrp="1"/>
          </p:cNvSpPr>
          <p:nvPr>
            <p:ph type="sldNum" sz="quarter" idx="12"/>
          </p:nvPr>
        </p:nvSpPr>
        <p:spPr/>
        <p:txBody>
          <a:bodyPr/>
          <a:lstStyle/>
          <a:p>
            <a:fld id="{28A306A8-D21E-4AAE-90F5-C06F2E80DA42}" type="slidenum">
              <a:rPr lang="es-EC" smtClean="0"/>
              <a:t>‹Nº›</a:t>
            </a:fld>
            <a:endParaRPr lang="es-EC"/>
          </a:p>
        </p:txBody>
      </p:sp>
      <p:sp>
        <p:nvSpPr>
          <p:cNvPr id="58" name="Rectangle 57"/>
          <p:cNvSpPr/>
          <p:nvPr/>
        </p:nvSpPr>
        <p:spPr>
          <a:xfrm>
            <a:off x="1207281" y="601886"/>
            <a:ext cx="47490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3" name="Content Placeholder 2"/>
          <p:cNvSpPr>
            <a:spLocks noGrp="1"/>
          </p:cNvSpPr>
          <p:nvPr>
            <p:ph idx="1"/>
          </p:nvPr>
        </p:nvSpPr>
        <p:spPr>
          <a:xfrm>
            <a:off x="1527660" y="856534"/>
            <a:ext cx="4120050" cy="5150735"/>
          </a:xfrm>
        </p:spPr>
        <p:txBody>
          <a:bodyPr/>
          <a:lstStyle>
            <a:lvl1pPr>
              <a:defRPr sz="3000"/>
            </a:lvl1pPr>
            <a:lvl2pPr>
              <a:defRPr sz="2800"/>
            </a:lvl2pPr>
            <a:lvl3pPr>
              <a:defRPr sz="2500"/>
            </a:lvl3pPr>
            <a:lvl4pPr>
              <a:defRPr sz="2300"/>
            </a:lvl4pPr>
            <a:lvl5pPr>
              <a:defRPr sz="20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6200378" y="6088288"/>
            <a:ext cx="4672992" cy="81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6" name="Footer Placeholder 5"/>
          <p:cNvSpPr>
            <a:spLocks noGrp="1"/>
          </p:cNvSpPr>
          <p:nvPr>
            <p:ph type="ftr" sz="quarter" idx="11"/>
          </p:nvPr>
        </p:nvSpPr>
        <p:spPr>
          <a:xfrm>
            <a:off x="6187794" y="5724841"/>
            <a:ext cx="4657612" cy="365125"/>
          </a:xfrm>
        </p:spPr>
        <p:txBody>
          <a:bodyPr>
            <a:normAutofit/>
          </a:bodyPr>
          <a:lstStyle/>
          <a:p>
            <a:endParaRPr lang="es-EC"/>
          </a:p>
        </p:txBody>
      </p:sp>
      <p:sp>
        <p:nvSpPr>
          <p:cNvPr id="2" name="Title 1"/>
          <p:cNvSpPr>
            <a:spLocks noGrp="1"/>
          </p:cNvSpPr>
          <p:nvPr>
            <p:ph type="title"/>
          </p:nvPr>
        </p:nvSpPr>
        <p:spPr>
          <a:xfrm>
            <a:off x="6318956" y="2657439"/>
            <a:ext cx="4405523" cy="1463154"/>
          </a:xfrm>
        </p:spPr>
        <p:txBody>
          <a:bodyPr anchor="b">
            <a:normAutofit/>
          </a:bodyPr>
          <a:lstStyle>
            <a:lvl1pPr algn="l">
              <a:defRPr sz="35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6314634" y="4136995"/>
            <a:ext cx="4397806" cy="1517904"/>
          </a:xfrm>
        </p:spPr>
        <p:txBody>
          <a:bodyPr>
            <a:normAutofit/>
          </a:bodyPr>
          <a:lstStyle>
            <a:lvl1pPr marL="0" indent="0">
              <a:buNone/>
              <a:defRPr sz="2000">
                <a:solidFill>
                  <a:srgbClr val="424242"/>
                </a:solidFill>
              </a:defRPr>
            </a:lvl1pPr>
            <a:lvl2pPr marL="576009" indent="0">
              <a:buNone/>
              <a:defRPr sz="1500"/>
            </a:lvl2pPr>
            <a:lvl3pPr marL="1152017" indent="0">
              <a:buNone/>
              <a:defRPr sz="1300"/>
            </a:lvl3pPr>
            <a:lvl4pPr marL="1728026" indent="0">
              <a:buNone/>
              <a:defRPr sz="1100"/>
            </a:lvl4pPr>
            <a:lvl5pPr marL="2304035" indent="0">
              <a:buNone/>
              <a:defRPr sz="1100"/>
            </a:lvl5pPr>
            <a:lvl6pPr marL="2880044" indent="0">
              <a:buNone/>
              <a:defRPr sz="1100"/>
            </a:lvl6pPr>
            <a:lvl7pPr marL="3456051" indent="0">
              <a:buNone/>
              <a:defRPr sz="1100"/>
            </a:lvl7pPr>
            <a:lvl8pPr marL="4032060" indent="0">
              <a:buNone/>
              <a:defRPr sz="1100"/>
            </a:lvl8pPr>
            <a:lvl9pPr marL="4608068" indent="0">
              <a:buNone/>
              <a:defRPr sz="11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509804" y="0"/>
            <a:ext cx="13241385"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0864" y="-21508"/>
            <a:ext cx="4904850"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101" name="Rectangle 100"/>
          <p:cNvSpPr/>
          <p:nvPr/>
        </p:nvSpPr>
        <p:spPr>
          <a:xfrm>
            <a:off x="6197987" y="-21508"/>
            <a:ext cx="4672992"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102" name="Rectangle 101"/>
          <p:cNvSpPr/>
          <p:nvPr/>
        </p:nvSpPr>
        <p:spPr>
          <a:xfrm>
            <a:off x="1207281" y="601886"/>
            <a:ext cx="47490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105" name="Rectangle 104"/>
          <p:cNvSpPr/>
          <p:nvPr/>
        </p:nvSpPr>
        <p:spPr>
          <a:xfrm>
            <a:off x="6200378" y="6088288"/>
            <a:ext cx="4672992" cy="81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2" name="Title 1"/>
          <p:cNvSpPr>
            <a:spLocks noGrp="1"/>
          </p:cNvSpPr>
          <p:nvPr>
            <p:ph type="title"/>
          </p:nvPr>
        </p:nvSpPr>
        <p:spPr>
          <a:xfrm>
            <a:off x="6311745" y="2660906"/>
            <a:ext cx="4400739" cy="1463040"/>
          </a:xfrm>
        </p:spPr>
        <p:txBody>
          <a:bodyPr anchor="b">
            <a:normAutofit/>
          </a:bodyPr>
          <a:lstStyle>
            <a:lvl1pPr algn="l">
              <a:defRPr sz="35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340115" y="693795"/>
            <a:ext cx="4478914" cy="5468112"/>
          </a:xfrm>
        </p:spPr>
        <p:txBody>
          <a:bodyPr/>
          <a:lstStyle>
            <a:lvl1pPr marL="0" indent="0">
              <a:buNone/>
              <a:defRPr sz="4000">
                <a:solidFill>
                  <a:schemeClr val="accent1"/>
                </a:solidFill>
              </a:defRPr>
            </a:lvl1pPr>
            <a:lvl2pPr marL="576009" indent="0">
              <a:buNone/>
              <a:defRPr sz="3500"/>
            </a:lvl2pPr>
            <a:lvl3pPr marL="1152017" indent="0">
              <a:buNone/>
              <a:defRPr sz="3000"/>
            </a:lvl3pPr>
            <a:lvl4pPr marL="1728026" indent="0">
              <a:buNone/>
              <a:defRPr sz="2500"/>
            </a:lvl4pPr>
            <a:lvl5pPr marL="2304035" indent="0">
              <a:buNone/>
              <a:defRPr sz="2500"/>
            </a:lvl5pPr>
            <a:lvl6pPr marL="2880044" indent="0">
              <a:buNone/>
              <a:defRPr sz="2500"/>
            </a:lvl6pPr>
            <a:lvl7pPr marL="3456051" indent="0">
              <a:buNone/>
              <a:defRPr sz="2500"/>
            </a:lvl7pPr>
            <a:lvl8pPr marL="4032060" indent="0">
              <a:buNone/>
              <a:defRPr sz="2500"/>
            </a:lvl8pPr>
            <a:lvl9pPr marL="4608068" indent="0">
              <a:buNone/>
              <a:defRPr sz="2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12030" y="4133097"/>
            <a:ext cx="4400191" cy="1519561"/>
          </a:xfrm>
        </p:spPr>
        <p:txBody>
          <a:bodyPr>
            <a:normAutofit/>
          </a:bodyPr>
          <a:lstStyle>
            <a:lvl1pPr marL="0" indent="0">
              <a:buNone/>
              <a:defRPr sz="2000">
                <a:solidFill>
                  <a:srgbClr val="424242"/>
                </a:solidFill>
              </a:defRPr>
            </a:lvl1pPr>
            <a:lvl2pPr marL="576009" indent="0">
              <a:buNone/>
              <a:defRPr sz="1500"/>
            </a:lvl2pPr>
            <a:lvl3pPr marL="1152017" indent="0">
              <a:buNone/>
              <a:defRPr sz="1300"/>
            </a:lvl3pPr>
            <a:lvl4pPr marL="1728026" indent="0">
              <a:buNone/>
              <a:defRPr sz="1100"/>
            </a:lvl4pPr>
            <a:lvl5pPr marL="2304035" indent="0">
              <a:buNone/>
              <a:defRPr sz="1100"/>
            </a:lvl5pPr>
            <a:lvl6pPr marL="2880044" indent="0">
              <a:buNone/>
              <a:defRPr sz="1100"/>
            </a:lvl6pPr>
            <a:lvl7pPr marL="3456051" indent="0">
              <a:buNone/>
              <a:defRPr sz="1100"/>
            </a:lvl7pPr>
            <a:lvl8pPr marL="4032060" indent="0">
              <a:buNone/>
              <a:defRPr sz="1100"/>
            </a:lvl8pPr>
            <a:lvl9pPr marL="4608068"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04DBB39-BF13-45A0-9A55-56E9980DD585}" type="datetimeFigureOut">
              <a:rPr lang="es-EC" smtClean="0"/>
              <a:t>21/05/2014</a:t>
            </a:fld>
            <a:endParaRPr lang="es-EC"/>
          </a:p>
        </p:txBody>
      </p:sp>
      <p:sp>
        <p:nvSpPr>
          <p:cNvPr id="6" name="Footer Placeholder 5"/>
          <p:cNvSpPr>
            <a:spLocks noGrp="1"/>
          </p:cNvSpPr>
          <p:nvPr>
            <p:ph type="ftr" sz="quarter" idx="11"/>
          </p:nvPr>
        </p:nvSpPr>
        <p:spPr>
          <a:xfrm>
            <a:off x="6187794" y="5724841"/>
            <a:ext cx="4657612"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28A306A8-D21E-4AAE-90F5-C06F2E80DA42}"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2" name="Group 41"/>
          <p:cNvGrpSpPr/>
          <p:nvPr/>
        </p:nvGrpSpPr>
        <p:grpSpPr>
          <a:xfrm>
            <a:off x="-406347" y="0"/>
            <a:ext cx="13241385"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524" y="333492"/>
            <a:ext cx="10971372" cy="618564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70" name="Rectangle 69"/>
          <p:cNvSpPr/>
          <p:nvPr/>
        </p:nvSpPr>
        <p:spPr>
          <a:xfrm>
            <a:off x="6080864" y="-21506"/>
            <a:ext cx="4904850"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71" name="Rectangle 70"/>
          <p:cNvSpPr/>
          <p:nvPr/>
        </p:nvSpPr>
        <p:spPr>
          <a:xfrm>
            <a:off x="6197987" y="-21508"/>
            <a:ext cx="4672992"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n-US"/>
          </a:p>
        </p:txBody>
      </p:sp>
      <p:sp>
        <p:nvSpPr>
          <p:cNvPr id="2" name="Title Placeholder 1"/>
          <p:cNvSpPr>
            <a:spLocks noGrp="1"/>
          </p:cNvSpPr>
          <p:nvPr>
            <p:ph type="title"/>
          </p:nvPr>
        </p:nvSpPr>
        <p:spPr>
          <a:xfrm>
            <a:off x="1391140" y="1027664"/>
            <a:ext cx="9365106" cy="1143000"/>
          </a:xfrm>
          <a:prstGeom prst="rect">
            <a:avLst/>
          </a:prstGeom>
        </p:spPr>
        <p:txBody>
          <a:bodyPr vert="horz" lIns="115202" tIns="57601" rIns="115202" bIns="57601"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91150" y="2323657"/>
            <a:ext cx="9035247" cy="3508977"/>
          </a:xfrm>
          <a:prstGeom prst="rect">
            <a:avLst/>
          </a:prstGeom>
        </p:spPr>
        <p:txBody>
          <a:bodyPr vert="horz" lIns="115202" tIns="57601" rIns="115202" bIns="5760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95477" y="224498"/>
            <a:ext cx="2844429" cy="365125"/>
          </a:xfrm>
          <a:prstGeom prst="rect">
            <a:avLst/>
          </a:prstGeom>
        </p:spPr>
        <p:txBody>
          <a:bodyPr vert="horz" lIns="115202" tIns="57601" rIns="115202" bIns="57601" rtlCol="0" anchor="ctr"/>
          <a:lstStyle>
            <a:lvl1pPr algn="r">
              <a:defRPr sz="1500">
                <a:solidFill>
                  <a:srgbClr val="FEFEFE"/>
                </a:solidFill>
              </a:defRPr>
            </a:lvl1pPr>
          </a:lstStyle>
          <a:p>
            <a:fld id="{204DBB39-BF13-45A0-9A55-56E9980DD585}" type="datetimeFigureOut">
              <a:rPr lang="es-EC" smtClean="0"/>
              <a:t>21/05/2014</a:t>
            </a:fld>
            <a:endParaRPr lang="es-EC"/>
          </a:p>
        </p:txBody>
      </p:sp>
      <p:sp>
        <p:nvSpPr>
          <p:cNvPr id="5" name="Footer Placeholder 4"/>
          <p:cNvSpPr>
            <a:spLocks noGrp="1"/>
          </p:cNvSpPr>
          <p:nvPr>
            <p:ph type="ftr" sz="quarter" idx="3"/>
          </p:nvPr>
        </p:nvSpPr>
        <p:spPr>
          <a:xfrm>
            <a:off x="6187791" y="5852165"/>
            <a:ext cx="4668929" cy="365125"/>
          </a:xfrm>
          <a:prstGeom prst="rect">
            <a:avLst/>
          </a:prstGeom>
        </p:spPr>
        <p:txBody>
          <a:bodyPr vert="horz" lIns="115202" tIns="57601" rIns="115202" bIns="57601" rtlCol="0" anchor="ctr"/>
          <a:lstStyle>
            <a:lvl1pPr algn="r">
              <a:defRPr sz="1500">
                <a:solidFill>
                  <a:schemeClr val="accent1"/>
                </a:solidFill>
              </a:defRPr>
            </a:lvl1pPr>
          </a:lstStyle>
          <a:p>
            <a:endParaRPr lang="es-EC"/>
          </a:p>
        </p:txBody>
      </p:sp>
      <p:sp>
        <p:nvSpPr>
          <p:cNvPr id="6" name="Slide Number Placeholder 5"/>
          <p:cNvSpPr>
            <a:spLocks noGrp="1"/>
          </p:cNvSpPr>
          <p:nvPr>
            <p:ph type="sldNum" sz="quarter" idx="4"/>
          </p:nvPr>
        </p:nvSpPr>
        <p:spPr>
          <a:xfrm>
            <a:off x="6197988" y="224498"/>
            <a:ext cx="1775977" cy="365125"/>
          </a:xfrm>
          <a:prstGeom prst="rect">
            <a:avLst/>
          </a:prstGeom>
        </p:spPr>
        <p:txBody>
          <a:bodyPr vert="horz" lIns="115202" tIns="57601" rIns="115202" bIns="57601" rtlCol="0" anchor="ctr"/>
          <a:lstStyle>
            <a:lvl1pPr algn="l">
              <a:defRPr sz="1500">
                <a:solidFill>
                  <a:srgbClr val="FEFEFE"/>
                </a:solidFill>
              </a:defRPr>
            </a:lvl1pPr>
          </a:lstStyle>
          <a:p>
            <a:fld id="{28A306A8-D21E-4AAE-90F5-C06F2E80DA4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52017" rtl="0" eaLnBrk="1" latinLnBrk="0" hangingPunct="1">
        <a:spcBef>
          <a:spcPct val="0"/>
        </a:spcBef>
        <a:buNone/>
        <a:defRPr sz="5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32006" indent="-345604" algn="l" defTabSz="1152017" rtl="0" eaLnBrk="1" latinLnBrk="0" hangingPunct="1">
        <a:spcBef>
          <a:spcPct val="20000"/>
        </a:spcBef>
        <a:buClr>
          <a:schemeClr val="accent1"/>
        </a:buClr>
        <a:buSzPct val="76000"/>
        <a:buFont typeface="Wingdings 2" pitchFamily="18" charset="2"/>
        <a:buChar char=""/>
        <a:defRPr sz="3000" kern="1200">
          <a:solidFill>
            <a:schemeClr val="tx2"/>
          </a:solidFill>
          <a:latin typeface="+mn-lt"/>
          <a:ea typeface="+mn-ea"/>
          <a:cs typeface="+mn-cs"/>
        </a:defRPr>
      </a:lvl1pPr>
      <a:lvl2pPr marL="806413" indent="-345604" algn="l" defTabSz="1152017" rtl="0" eaLnBrk="1" latinLnBrk="0" hangingPunct="1">
        <a:spcBef>
          <a:spcPct val="20000"/>
        </a:spcBef>
        <a:buClr>
          <a:schemeClr val="accent1"/>
        </a:buClr>
        <a:buSzPct val="76000"/>
        <a:buFont typeface="Wingdings 2" pitchFamily="18" charset="2"/>
        <a:buChar char=""/>
        <a:defRPr sz="2800" kern="1200">
          <a:solidFill>
            <a:schemeClr val="tx2"/>
          </a:solidFill>
          <a:latin typeface="+mn-lt"/>
          <a:ea typeface="+mn-ea"/>
          <a:cs typeface="+mn-cs"/>
        </a:defRPr>
      </a:lvl2pPr>
      <a:lvl3pPr marL="1152017" indent="-288005" algn="l" defTabSz="1152017" rtl="0" eaLnBrk="1" latinLnBrk="0" hangingPunct="1">
        <a:spcBef>
          <a:spcPct val="20000"/>
        </a:spcBef>
        <a:buClr>
          <a:schemeClr val="accent1"/>
        </a:buClr>
        <a:buSzPct val="76000"/>
        <a:buFont typeface="Wingdings 2" pitchFamily="18" charset="2"/>
        <a:buChar char=""/>
        <a:defRPr sz="2500" kern="1200">
          <a:solidFill>
            <a:schemeClr val="tx2"/>
          </a:solidFill>
          <a:latin typeface="+mn-lt"/>
          <a:ea typeface="+mn-ea"/>
          <a:cs typeface="+mn-cs"/>
        </a:defRPr>
      </a:lvl3pPr>
      <a:lvl4pPr marL="1416981" indent="-288005" algn="l" defTabSz="1152017" rtl="0" eaLnBrk="1" latinLnBrk="0" hangingPunct="1">
        <a:spcBef>
          <a:spcPct val="20000"/>
        </a:spcBef>
        <a:buClr>
          <a:schemeClr val="accent1"/>
        </a:buClr>
        <a:buSzPct val="76000"/>
        <a:buFont typeface="Wingdings 2" pitchFamily="18" charset="2"/>
        <a:buChar char=""/>
        <a:defRPr sz="2300" kern="1200">
          <a:solidFill>
            <a:schemeClr val="tx2"/>
          </a:solidFill>
          <a:latin typeface="+mn-lt"/>
          <a:ea typeface="+mn-ea"/>
          <a:cs typeface="+mn-cs"/>
        </a:defRPr>
      </a:lvl4pPr>
      <a:lvl5pPr marL="1670425" indent="-288005" algn="l" defTabSz="1152017"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mn-lt"/>
          <a:ea typeface="+mn-ea"/>
          <a:cs typeface="+mn-cs"/>
        </a:defRPr>
      </a:lvl5pPr>
      <a:lvl6pPr marL="1912349" indent="-288005" algn="l" defTabSz="1152017"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6pPr>
      <a:lvl7pPr marL="2165793" indent="-288005" algn="l" defTabSz="1152017"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7pPr>
      <a:lvl8pPr marL="2419235" indent="-288005" algn="l" defTabSz="1152017"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8pPr>
      <a:lvl9pPr marL="2672681" indent="-288005" algn="l" defTabSz="1152017"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9pPr>
    </p:bodyStyle>
    <p:otherStyle>
      <a:defPPr>
        <a:defRPr lang="en-US"/>
      </a:defPPr>
      <a:lvl1pPr marL="0" algn="l" defTabSz="1152017" rtl="0" eaLnBrk="1" latinLnBrk="0" hangingPunct="1">
        <a:defRPr sz="2300" kern="1200">
          <a:solidFill>
            <a:schemeClr val="tx1"/>
          </a:solidFill>
          <a:latin typeface="+mn-lt"/>
          <a:ea typeface="+mn-ea"/>
          <a:cs typeface="+mn-cs"/>
        </a:defRPr>
      </a:lvl1pPr>
      <a:lvl2pPr marL="576009" algn="l" defTabSz="1152017" rtl="0" eaLnBrk="1" latinLnBrk="0" hangingPunct="1">
        <a:defRPr sz="2300" kern="1200">
          <a:solidFill>
            <a:schemeClr val="tx1"/>
          </a:solidFill>
          <a:latin typeface="+mn-lt"/>
          <a:ea typeface="+mn-ea"/>
          <a:cs typeface="+mn-cs"/>
        </a:defRPr>
      </a:lvl2pPr>
      <a:lvl3pPr marL="1152017" algn="l" defTabSz="1152017" rtl="0" eaLnBrk="1" latinLnBrk="0" hangingPunct="1">
        <a:defRPr sz="2300" kern="1200">
          <a:solidFill>
            <a:schemeClr val="tx1"/>
          </a:solidFill>
          <a:latin typeface="+mn-lt"/>
          <a:ea typeface="+mn-ea"/>
          <a:cs typeface="+mn-cs"/>
        </a:defRPr>
      </a:lvl3pPr>
      <a:lvl4pPr marL="1728026" algn="l" defTabSz="1152017" rtl="0" eaLnBrk="1" latinLnBrk="0" hangingPunct="1">
        <a:defRPr sz="2300" kern="1200">
          <a:solidFill>
            <a:schemeClr val="tx1"/>
          </a:solidFill>
          <a:latin typeface="+mn-lt"/>
          <a:ea typeface="+mn-ea"/>
          <a:cs typeface="+mn-cs"/>
        </a:defRPr>
      </a:lvl4pPr>
      <a:lvl5pPr marL="2304035" algn="l" defTabSz="1152017" rtl="0" eaLnBrk="1" latinLnBrk="0" hangingPunct="1">
        <a:defRPr sz="2300" kern="1200">
          <a:solidFill>
            <a:schemeClr val="tx1"/>
          </a:solidFill>
          <a:latin typeface="+mn-lt"/>
          <a:ea typeface="+mn-ea"/>
          <a:cs typeface="+mn-cs"/>
        </a:defRPr>
      </a:lvl5pPr>
      <a:lvl6pPr marL="2880044" algn="l" defTabSz="1152017" rtl="0" eaLnBrk="1" latinLnBrk="0" hangingPunct="1">
        <a:defRPr sz="2300" kern="1200">
          <a:solidFill>
            <a:schemeClr val="tx1"/>
          </a:solidFill>
          <a:latin typeface="+mn-lt"/>
          <a:ea typeface="+mn-ea"/>
          <a:cs typeface="+mn-cs"/>
        </a:defRPr>
      </a:lvl6pPr>
      <a:lvl7pPr marL="3456051" algn="l" defTabSz="1152017" rtl="0" eaLnBrk="1" latinLnBrk="0" hangingPunct="1">
        <a:defRPr sz="2300" kern="1200">
          <a:solidFill>
            <a:schemeClr val="tx1"/>
          </a:solidFill>
          <a:latin typeface="+mn-lt"/>
          <a:ea typeface="+mn-ea"/>
          <a:cs typeface="+mn-cs"/>
        </a:defRPr>
      </a:lvl7pPr>
      <a:lvl8pPr marL="4032060" algn="l" defTabSz="1152017" rtl="0" eaLnBrk="1" latinLnBrk="0" hangingPunct="1">
        <a:defRPr sz="2300" kern="1200">
          <a:solidFill>
            <a:schemeClr val="tx1"/>
          </a:solidFill>
          <a:latin typeface="+mn-lt"/>
          <a:ea typeface="+mn-ea"/>
          <a:cs typeface="+mn-cs"/>
        </a:defRPr>
      </a:lvl8pPr>
      <a:lvl9pPr marL="4608068" algn="l" defTabSz="115201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8.xml"/><Relationship Id="rId7" Type="http://schemas.openxmlformats.org/officeDocument/2006/relationships/image" Target="../media/image1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4.jpeg"/><Relationship Id="rId7" Type="http://schemas.openxmlformats.org/officeDocument/2006/relationships/diagramColors" Target="../diagrams/colors1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17.jpeg"/><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6.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Layout" Target="../diagrams/layout17.xml"/><Relationship Id="rId7" Type="http://schemas.openxmlformats.org/officeDocument/2006/relationships/image" Target="../media/image43.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5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5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5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5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99303" y="2276874"/>
            <a:ext cx="9119828" cy="27098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b="1" spc="6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 DE DESEMPEÑO DE MEZCLAS ASFÁLTICAS TIBIAS”</a:t>
            </a:r>
          </a:p>
        </p:txBody>
      </p:sp>
      <p:sp>
        <p:nvSpPr>
          <p:cNvPr id="3" name="2 Subtítulo"/>
          <p:cNvSpPr>
            <a:spLocks noGrp="1"/>
          </p:cNvSpPr>
          <p:nvPr>
            <p:ph type="subTitle" idx="1"/>
          </p:nvPr>
        </p:nvSpPr>
        <p:spPr>
          <a:xfrm>
            <a:off x="6287210" y="5144704"/>
            <a:ext cx="4412496" cy="1260629"/>
          </a:xfrm>
        </p:spPr>
        <p:txBody>
          <a:bodyPr/>
          <a:lstStyle/>
          <a:p>
            <a:r>
              <a:rPr lang="es-EC" dirty="0" smtClean="0"/>
              <a:t>ELABORADO POR:</a:t>
            </a:r>
          </a:p>
          <a:p>
            <a:r>
              <a:rPr lang="es-EC" dirty="0" smtClean="0"/>
              <a:t>JORGE A. RODRÍGUEZ C.</a:t>
            </a:r>
            <a:endParaRPr lang="es-EC"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21" y="159055"/>
            <a:ext cx="5908403" cy="182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repositorio.espe.edu.ec/retrieve/175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177" y="164375"/>
            <a:ext cx="1824226" cy="1824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2 Subtítulo"/>
          <p:cNvSpPr txBox="1">
            <a:spLocks/>
          </p:cNvSpPr>
          <p:nvPr/>
        </p:nvSpPr>
        <p:spPr>
          <a:xfrm>
            <a:off x="143322" y="5157195"/>
            <a:ext cx="4412496" cy="1260629"/>
          </a:xfrm>
          <a:prstGeom prst="rect">
            <a:avLst/>
          </a:prstGeom>
        </p:spPr>
        <p:txBody>
          <a:bodyPr vert="horz" lIns="115214" tIns="57607" rIns="115214" bIns="57607"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s-EC" sz="2000" dirty="0"/>
              <a:t>Director: Ing. Hugo Bonifaz</a:t>
            </a:r>
          </a:p>
          <a:p>
            <a:r>
              <a:rPr lang="es-EC" sz="2000" dirty="0"/>
              <a:t>Codirector: Ing. Franco Rojas</a:t>
            </a:r>
          </a:p>
        </p:txBody>
      </p:sp>
    </p:spTree>
    <p:extLst>
      <p:ext uri="{BB962C8B-B14F-4D97-AF65-F5344CB8AC3E}">
        <p14:creationId xmlns:p14="http://schemas.microsoft.com/office/powerpoint/2010/main" val="3618213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287210" y="4112587"/>
            <a:ext cx="4412496" cy="1260629"/>
          </a:xfrm>
        </p:spPr>
        <p:txBody>
          <a:bodyPr>
            <a:noAutofit/>
          </a:bodyPr>
          <a:lstStyle/>
          <a:p>
            <a:pPr algn="ctr"/>
            <a:r>
              <a:rPr lang="es-EC" sz="3600" b="1" dirty="0"/>
              <a:t>MARCO TEÓRICO</a:t>
            </a:r>
          </a:p>
        </p:txBody>
      </p:sp>
    </p:spTree>
    <p:extLst>
      <p:ext uri="{BB962C8B-B14F-4D97-AF65-F5344CB8AC3E}">
        <p14:creationId xmlns:p14="http://schemas.microsoft.com/office/powerpoint/2010/main" val="2674484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86273726"/>
              </p:ext>
            </p:extLst>
          </p:nvPr>
        </p:nvGraphicFramePr>
        <p:xfrm>
          <a:off x="1292733" y="404664"/>
          <a:ext cx="9887812" cy="3264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cdn1.anunico-st.com/foto/2013/03/jhoasfal_e_i_rl_emulsiones_de_rotura_lenta_pen_asfalto_liquido_60_70-51492ca30970c30a5754df192.jpg"/>
          <p:cNvPicPr>
            <a:picLocks noChangeAspect="1" noChangeArrowheads="1"/>
          </p:cNvPicPr>
          <p:nvPr/>
        </p:nvPicPr>
        <p:blipFill rotWithShape="1">
          <a:blip r:embed="rId7">
            <a:extLst>
              <a:ext uri="{28A0092B-C50C-407E-A947-70E740481C1C}">
                <a14:useLocalDpi xmlns:a14="http://schemas.microsoft.com/office/drawing/2010/main" val="0"/>
              </a:ext>
            </a:extLst>
          </a:blip>
          <a:srcRect l="22868" r="13704" b="15307"/>
          <a:stretch/>
        </p:blipFill>
        <p:spPr bwMode="auto">
          <a:xfrm>
            <a:off x="3173806" y="3508964"/>
            <a:ext cx="2164524" cy="28906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esis_capitulos.fin02.05.2014\Tesis_Total_Mayo_2014\FOTOS TESIS\Fotos-muestreo-asfalto\P11701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3215" y="3621025"/>
            <a:ext cx="4223919" cy="280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8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1419743166"/>
              </p:ext>
            </p:extLst>
          </p:nvPr>
        </p:nvGraphicFramePr>
        <p:xfrm>
          <a:off x="3215263" y="740702"/>
          <a:ext cx="6143883" cy="556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15106" y="548681"/>
            <a:ext cx="6336036" cy="757888"/>
          </a:xfrm>
        </p:spPr>
        <p:txBody>
          <a:bodyPr>
            <a:normAutofit/>
          </a:bodyPr>
          <a:lstStyle/>
          <a:p>
            <a:r>
              <a:rPr lang="es-EC" sz="3500" b="1" dirty="0">
                <a:solidFill>
                  <a:schemeClr val="tx1"/>
                </a:solidFill>
              </a:rPr>
              <a:t>LAS MEZCLAS ASFÁLTICAS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29828590"/>
              </p:ext>
            </p:extLst>
          </p:nvPr>
        </p:nvGraphicFramePr>
        <p:xfrm>
          <a:off x="1007303" y="1316766"/>
          <a:ext cx="10271804" cy="4896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889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47277" y="644693"/>
            <a:ext cx="7583855" cy="565866"/>
          </a:xfrm>
        </p:spPr>
        <p:txBody>
          <a:bodyPr>
            <a:normAutofit fontScale="90000"/>
          </a:bodyPr>
          <a:lstStyle/>
          <a:p>
            <a:r>
              <a:rPr lang="es-EC" sz="3000" dirty="0">
                <a:solidFill>
                  <a:schemeClr val="tx1"/>
                </a:solidFill>
              </a:rPr>
              <a:t>LAS MEZCLAS ASFÁLTICAS TIBIAS (MAT)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105" y="1316766"/>
            <a:ext cx="2705004" cy="398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10" y="1533755"/>
            <a:ext cx="2565263" cy="354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742181589"/>
              </p:ext>
            </p:extLst>
          </p:nvPr>
        </p:nvGraphicFramePr>
        <p:xfrm>
          <a:off x="3023271" y="1220760"/>
          <a:ext cx="6047884" cy="3509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2.bp.blogspot.com/-sh1fQWXNb9c/TZUmuZdkV4I/AAAAAAAAAMs/V7Sh1dlNQMc/s1600/Warm+Mix+-+Cia+Iterlow.JPG"/>
          <p:cNvPicPr>
            <a:picLocks noChangeAspect="1" noChangeArrowheads="1"/>
          </p:cNvPicPr>
          <p:nvPr/>
        </p:nvPicPr>
        <p:blipFill rotWithShape="1">
          <a:blip r:embed="rId9">
            <a:extLst>
              <a:ext uri="{28A0092B-C50C-407E-A947-70E740481C1C}">
                <a14:useLocalDpi xmlns:a14="http://schemas.microsoft.com/office/drawing/2010/main" val="0"/>
              </a:ext>
            </a:extLst>
          </a:blip>
          <a:srcRect t="17134" b="18509"/>
          <a:stretch/>
        </p:blipFill>
        <p:spPr bwMode="auto">
          <a:xfrm>
            <a:off x="3023268" y="4237920"/>
            <a:ext cx="6044805" cy="215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5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95057306"/>
              </p:ext>
            </p:extLst>
          </p:nvPr>
        </p:nvGraphicFramePr>
        <p:xfrm>
          <a:off x="1007303" y="932725"/>
          <a:ext cx="10271804" cy="499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880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83045" y="-123394"/>
            <a:ext cx="5280057" cy="661878"/>
          </a:xfrm>
        </p:spPr>
        <p:txBody>
          <a:bodyPr>
            <a:normAutofit/>
          </a:bodyPr>
          <a:lstStyle/>
          <a:p>
            <a:r>
              <a:rPr lang="es-EC" sz="2500" dirty="0">
                <a:solidFill>
                  <a:schemeClr val="bg1"/>
                </a:solidFill>
              </a:rPr>
              <a:t>BENEFICIOS DE LAS MAT</a:t>
            </a: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2623973503"/>
              </p:ext>
            </p:extLst>
          </p:nvPr>
        </p:nvGraphicFramePr>
        <p:xfrm>
          <a:off x="2063283" y="-987491"/>
          <a:ext cx="4799909"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CuadroTexto"/>
          <p:cNvSpPr txBox="1"/>
          <p:nvPr/>
        </p:nvSpPr>
        <p:spPr>
          <a:xfrm>
            <a:off x="7247185" y="836715"/>
            <a:ext cx="3839927" cy="103965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115202" tIns="57601" rIns="115202" bIns="57601" rtlCol="0">
            <a:spAutoFit/>
          </a:bodyPr>
          <a:lstStyle/>
          <a:p>
            <a:pPr marL="216027" indent="-216027">
              <a:buFont typeface="Arial" panose="020B0604020202020204" pitchFamily="34" charset="0"/>
              <a:buChar char="•"/>
            </a:pPr>
            <a:r>
              <a:rPr lang="es-EC" sz="1500" dirty="0"/>
              <a:t>Polvo: 25-55%</a:t>
            </a:r>
          </a:p>
          <a:p>
            <a:pPr marL="216027" indent="-216027">
              <a:buFont typeface="Arial" panose="020B0604020202020204" pitchFamily="34" charset="0"/>
              <a:buChar char="•"/>
            </a:pPr>
            <a:r>
              <a:rPr lang="es-EC" sz="1500" dirty="0" err="1"/>
              <a:t>NOx</a:t>
            </a:r>
            <a:r>
              <a:rPr lang="es-EC" sz="1500" dirty="0"/>
              <a:t>: óxido de nitrógeno: 60-70%</a:t>
            </a:r>
          </a:p>
          <a:p>
            <a:pPr marL="216027" indent="-216027">
              <a:buFont typeface="Arial" panose="020B0604020202020204" pitchFamily="34" charset="0"/>
              <a:buChar char="•"/>
            </a:pPr>
            <a:r>
              <a:rPr lang="es-EC" sz="1500" dirty="0" err="1"/>
              <a:t>CO2</a:t>
            </a:r>
            <a:r>
              <a:rPr lang="es-EC" sz="1500" dirty="0"/>
              <a:t>: gas carbónico: 30-40%</a:t>
            </a:r>
          </a:p>
          <a:p>
            <a:pPr marL="216027" indent="-216027">
              <a:buFont typeface="Arial" panose="020B0604020202020204" pitchFamily="34" charset="0"/>
              <a:buChar char="•"/>
            </a:pPr>
            <a:r>
              <a:rPr lang="es-EC" sz="1500" dirty="0"/>
              <a:t>CO: monóxido de carbono: 10-30%</a:t>
            </a:r>
          </a:p>
        </p:txBody>
      </p:sp>
      <p:graphicFrame>
        <p:nvGraphicFramePr>
          <p:cNvPr id="7" name="7 Marcador de contenido"/>
          <p:cNvGraphicFramePr>
            <a:graphicFrameLocks/>
          </p:cNvGraphicFramePr>
          <p:nvPr>
            <p:extLst>
              <p:ext uri="{D42A27DB-BD31-4B8C-83A1-F6EECF244321}">
                <p14:modId xmlns:p14="http://schemas.microsoft.com/office/powerpoint/2010/main" val="3826772740"/>
              </p:ext>
            </p:extLst>
          </p:nvPr>
        </p:nvGraphicFramePr>
        <p:xfrm>
          <a:off x="2542450" y="1700810"/>
          <a:ext cx="4224745" cy="27843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11 CuadroTexto"/>
          <p:cNvSpPr txBox="1"/>
          <p:nvPr/>
        </p:nvSpPr>
        <p:spPr>
          <a:xfrm>
            <a:off x="6767195" y="1988840"/>
            <a:ext cx="4511914" cy="17321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115202" tIns="57601" rIns="115202" bIns="57601" rtlCol="0">
            <a:spAutoFit/>
          </a:bodyPr>
          <a:lstStyle/>
          <a:p>
            <a:pPr marL="216003" indent="-216003" algn="just">
              <a:buFont typeface="Arial" panose="020B0604020202020204" pitchFamily="34" charset="0"/>
              <a:buChar char="•"/>
            </a:pPr>
            <a:r>
              <a:rPr lang="es-EC" sz="1500" dirty="0"/>
              <a:t>Producción, colocación y compactación a temperaturas menores</a:t>
            </a:r>
          </a:p>
          <a:p>
            <a:pPr marL="216003" indent="-216003" algn="just">
              <a:buFont typeface="Arial" panose="020B0604020202020204" pitchFamily="34" charset="0"/>
              <a:buChar char="•"/>
            </a:pPr>
            <a:r>
              <a:rPr lang="es-EC" sz="1500" dirty="0"/>
              <a:t>Mejora la densidad de la mezcla</a:t>
            </a:r>
          </a:p>
          <a:p>
            <a:pPr marL="216003" indent="-216003" algn="just">
              <a:buFont typeface="Arial" panose="020B0604020202020204" pitchFamily="34" charset="0"/>
              <a:buChar char="•"/>
            </a:pPr>
            <a:r>
              <a:rPr lang="es-EC" sz="1500" dirty="0"/>
              <a:t>Aumento de distancias de transporte.</a:t>
            </a:r>
          </a:p>
          <a:p>
            <a:pPr marL="216003" indent="-216003" algn="just">
              <a:buFont typeface="Arial" panose="020B0604020202020204" pitchFamily="34" charset="0"/>
              <a:buChar char="•"/>
            </a:pPr>
            <a:r>
              <a:rPr lang="es-EC" sz="1500" dirty="0"/>
              <a:t>Apertura al tráfico en menor tiempo.</a:t>
            </a:r>
          </a:p>
          <a:p>
            <a:pPr marL="216003" indent="-216003" algn="just">
              <a:buFont typeface="Arial" panose="020B0604020202020204" pitchFamily="34" charset="0"/>
              <a:buChar char="•"/>
            </a:pPr>
            <a:r>
              <a:rPr lang="es-EC" sz="1500" dirty="0"/>
              <a:t>Menor oxidación del asfalto por gradiente de temperatura.</a:t>
            </a:r>
          </a:p>
        </p:txBody>
      </p:sp>
      <p:pic>
        <p:nvPicPr>
          <p:cNvPr id="13" name="12 Imagen" descr="C:\Users\Admin\Desktop\wma-hma.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3184" y="3933382"/>
            <a:ext cx="3167939" cy="2471951"/>
          </a:xfrm>
          <a:prstGeom prst="rect">
            <a:avLst/>
          </a:prstGeom>
          <a:noFill/>
          <a:ln>
            <a:noFill/>
          </a:ln>
        </p:spPr>
      </p:pic>
      <p:pic>
        <p:nvPicPr>
          <p:cNvPr id="14" name="13 Imagen" descr="C:\Users\Admin\Desktop\Visc-temp2.jpg"/>
          <p:cNvPicPr/>
          <p:nvPr/>
        </p:nvPicPr>
        <p:blipFill>
          <a:blip r:embed="rId13">
            <a:extLst>
              <a:ext uri="{28A0092B-C50C-407E-A947-70E740481C1C}">
                <a14:useLocalDpi xmlns:a14="http://schemas.microsoft.com/office/drawing/2010/main" val="0"/>
              </a:ext>
            </a:extLst>
          </a:blip>
          <a:srcRect/>
          <a:stretch>
            <a:fillRect/>
          </a:stretch>
        </p:blipFill>
        <p:spPr bwMode="auto">
          <a:xfrm>
            <a:off x="1571762" y="3770776"/>
            <a:ext cx="4019388" cy="2634557"/>
          </a:xfrm>
          <a:prstGeom prst="rect">
            <a:avLst/>
          </a:prstGeom>
          <a:noFill/>
          <a:ln>
            <a:noFill/>
          </a:ln>
        </p:spPr>
      </p:pic>
    </p:spTree>
    <p:extLst>
      <p:ext uri="{BB962C8B-B14F-4D97-AF65-F5344CB8AC3E}">
        <p14:creationId xmlns:p14="http://schemas.microsoft.com/office/powerpoint/2010/main" val="166251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55125" y="548682"/>
            <a:ext cx="8160002" cy="757888"/>
          </a:xfrm>
        </p:spPr>
        <p:txBody>
          <a:bodyPr>
            <a:normAutofit/>
          </a:bodyPr>
          <a:lstStyle/>
          <a:p>
            <a:r>
              <a:rPr lang="es-EC" sz="3500" dirty="0">
                <a:solidFill>
                  <a:schemeClr val="tx1"/>
                </a:solidFill>
              </a:rPr>
              <a:t>MÉTODOS PARA PRODUCIR MAT</a:t>
            </a:r>
          </a:p>
        </p:txBody>
      </p:sp>
      <p:graphicFrame>
        <p:nvGraphicFramePr>
          <p:cNvPr id="4" name="3 Diagrama"/>
          <p:cNvGraphicFramePr/>
          <p:nvPr>
            <p:extLst>
              <p:ext uri="{D42A27DB-BD31-4B8C-83A1-F6EECF244321}">
                <p14:modId xmlns:p14="http://schemas.microsoft.com/office/powerpoint/2010/main" val="4230112194"/>
              </p:ext>
            </p:extLst>
          </p:nvPr>
        </p:nvGraphicFramePr>
        <p:xfrm>
          <a:off x="618534" y="1316766"/>
          <a:ext cx="8836610" cy="515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71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299" y="548682"/>
            <a:ext cx="9748941" cy="757888"/>
          </a:xfrm>
        </p:spPr>
        <p:txBody>
          <a:bodyPr>
            <a:noAutofit/>
          </a:bodyPr>
          <a:lstStyle/>
          <a:p>
            <a:pPr algn="ctr"/>
            <a:r>
              <a:rPr lang="es-EC" sz="2500" b="1" dirty="0">
                <a:solidFill>
                  <a:schemeClr val="tx1"/>
                </a:solidFill>
              </a:rPr>
              <a:t>ESTUDIO DE EMISIONES  REALIZADAS EN ARGENTINA</a:t>
            </a:r>
          </a:p>
        </p:txBody>
      </p:sp>
      <p:sp>
        <p:nvSpPr>
          <p:cNvPr id="3" name="2 Marcador de contenido"/>
          <p:cNvSpPr>
            <a:spLocks noGrp="1"/>
          </p:cNvSpPr>
          <p:nvPr>
            <p:ph idx="1"/>
          </p:nvPr>
        </p:nvSpPr>
        <p:spPr>
          <a:xfrm>
            <a:off x="1487300" y="1412778"/>
            <a:ext cx="9035247" cy="1440160"/>
          </a:xfrm>
        </p:spPr>
        <p:txBody>
          <a:bodyPr>
            <a:normAutofit/>
          </a:bodyPr>
          <a:lstStyle/>
          <a:p>
            <a:r>
              <a:rPr lang="es-EC" sz="2000" dirty="0">
                <a:solidFill>
                  <a:schemeClr val="tx1"/>
                </a:solidFill>
              </a:rPr>
              <a:t>Fecha: Octubre 2008</a:t>
            </a:r>
          </a:p>
          <a:p>
            <a:r>
              <a:rPr lang="es-EC" sz="2000" dirty="0">
                <a:solidFill>
                  <a:schemeClr val="tx1"/>
                </a:solidFill>
              </a:rPr>
              <a:t>Temperaturas: Mezcla: 110° C, Compactación: &lt;100° C.</a:t>
            </a:r>
          </a:p>
          <a:p>
            <a:r>
              <a:rPr lang="es-EC" sz="2000" dirty="0">
                <a:solidFill>
                  <a:schemeClr val="tx1"/>
                </a:solidFill>
              </a:rPr>
              <a:t>Producto: </a:t>
            </a:r>
            <a:r>
              <a:rPr lang="es-EC" sz="2000" dirty="0" err="1">
                <a:solidFill>
                  <a:schemeClr val="tx1"/>
                </a:solidFill>
              </a:rPr>
              <a:t>Cecabase</a:t>
            </a:r>
            <a:r>
              <a:rPr lang="es-EC" sz="2000" dirty="0">
                <a:solidFill>
                  <a:schemeClr val="tx1"/>
                </a:solidFill>
              </a:rPr>
              <a:t> </a:t>
            </a:r>
            <a:r>
              <a:rPr lang="es-EC" sz="2000" dirty="0" err="1">
                <a:solidFill>
                  <a:schemeClr val="tx1"/>
                </a:solidFill>
              </a:rPr>
              <a:t>RT</a:t>
            </a:r>
            <a:r>
              <a:rPr lang="es-EC" sz="2000" dirty="0">
                <a:solidFill>
                  <a:schemeClr val="tx1"/>
                </a:solidFill>
              </a:rPr>
              <a:t>, al 0.5% y 6.3 % de Asfalto en la mezcla</a:t>
            </a:r>
          </a:p>
          <a:p>
            <a:endParaRPr lang="es-EC" sz="2000"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299222053"/>
              </p:ext>
            </p:extLst>
          </p:nvPr>
        </p:nvGraphicFramePr>
        <p:xfrm>
          <a:off x="2660171" y="2756928"/>
          <a:ext cx="6890969" cy="1887981"/>
        </p:xfrm>
        <a:graphic>
          <a:graphicData uri="http://schemas.openxmlformats.org/drawingml/2006/table">
            <a:tbl>
              <a:tblPr firstRow="1" firstCol="1" bandRow="1">
                <a:tableStyleId>{5C22544A-7EE6-4342-B048-85BDC9FD1C3A}</a:tableStyleId>
              </a:tblPr>
              <a:tblGrid>
                <a:gridCol w="2471944"/>
                <a:gridCol w="2387289"/>
                <a:gridCol w="2031736"/>
              </a:tblGrid>
              <a:tr h="280416">
                <a:tc gridSpan="3">
                  <a:txBody>
                    <a:bodyPr/>
                    <a:lstStyle/>
                    <a:p>
                      <a:pPr algn="ctr">
                        <a:lnSpc>
                          <a:spcPct val="115000"/>
                        </a:lnSpc>
                        <a:spcAft>
                          <a:spcPts val="0"/>
                        </a:spcAft>
                      </a:pPr>
                      <a:r>
                        <a:rPr lang="es-EC" sz="1600" dirty="0">
                          <a:solidFill>
                            <a:schemeClr val="tx1"/>
                          </a:solidFill>
                          <a:effectLst/>
                        </a:rPr>
                        <a:t>Ventajas en medio ambiente</a:t>
                      </a:r>
                      <a:endParaRPr lang="es-EC" sz="1600" dirty="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766317">
                <a:tc>
                  <a:txBody>
                    <a:bodyPr/>
                    <a:lstStyle/>
                    <a:p>
                      <a:pPr algn="ctr">
                        <a:lnSpc>
                          <a:spcPct val="115000"/>
                        </a:lnSpc>
                        <a:spcAft>
                          <a:spcPts val="0"/>
                        </a:spcAft>
                      </a:pPr>
                      <a:r>
                        <a:rPr lang="es-EC" sz="1600">
                          <a:solidFill>
                            <a:schemeClr val="tx1"/>
                          </a:solidFill>
                          <a:effectLst/>
                        </a:rPr>
                        <a:t>Tipo de mezcla</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Consumo de combustible (Kg/T)</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CO</a:t>
                      </a:r>
                      <a:r>
                        <a:rPr lang="es-EC" sz="1600" baseline="-25000">
                          <a:solidFill>
                            <a:schemeClr val="tx1"/>
                          </a:solidFill>
                          <a:effectLst/>
                        </a:rPr>
                        <a:t>2</a:t>
                      </a:r>
                      <a:r>
                        <a:rPr lang="es-EC" sz="1600">
                          <a:solidFill>
                            <a:schemeClr val="tx1"/>
                          </a:solidFill>
                          <a:effectLst/>
                        </a:rPr>
                        <a:t> producido</a:t>
                      </a:r>
                    </a:p>
                    <a:p>
                      <a:pPr algn="ctr">
                        <a:lnSpc>
                          <a:spcPct val="115000"/>
                        </a:lnSpc>
                        <a:spcAft>
                          <a:spcPts val="0"/>
                        </a:spcAft>
                      </a:pPr>
                      <a:r>
                        <a:rPr lang="es-EC" sz="1600">
                          <a:solidFill>
                            <a:schemeClr val="tx1"/>
                          </a:solidFill>
                          <a:effectLst/>
                        </a:rPr>
                        <a:t>(Kg/T de mezcla)</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Mezcla tibia</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5.5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17</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Mezcla caliente</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7.1</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22.2</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dirty="0">
                          <a:solidFill>
                            <a:schemeClr val="tx1"/>
                          </a:solidFill>
                          <a:effectLst/>
                        </a:rPr>
                        <a:t>Ahorro</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1.6</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5.2</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273986548"/>
              </p:ext>
            </p:extLst>
          </p:nvPr>
        </p:nvGraphicFramePr>
        <p:xfrm>
          <a:off x="2831273" y="4773151"/>
          <a:ext cx="6335879" cy="1682496"/>
        </p:xfrm>
        <a:graphic>
          <a:graphicData uri="http://schemas.openxmlformats.org/drawingml/2006/table">
            <a:tbl>
              <a:tblPr firstRow="1" firstCol="1" bandRow="1">
                <a:tableStyleId>{5C22544A-7EE6-4342-B048-85BDC9FD1C3A}</a:tableStyleId>
              </a:tblPr>
              <a:tblGrid>
                <a:gridCol w="2623850"/>
                <a:gridCol w="1383811"/>
                <a:gridCol w="1150181"/>
                <a:gridCol w="1178037"/>
              </a:tblGrid>
              <a:tr h="560831">
                <a:tc>
                  <a:txBody>
                    <a:bodyPr/>
                    <a:lstStyle/>
                    <a:p>
                      <a:pPr algn="ctr">
                        <a:lnSpc>
                          <a:spcPct val="115000"/>
                        </a:lnSpc>
                        <a:spcAft>
                          <a:spcPts val="0"/>
                        </a:spcAft>
                      </a:pPr>
                      <a:r>
                        <a:rPr lang="es-EC" sz="1600" dirty="0">
                          <a:solidFill>
                            <a:schemeClr val="tx1"/>
                          </a:solidFill>
                          <a:effectLst/>
                        </a:rPr>
                        <a:t>Tipo</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Mezcla caliente</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Mezcla Tibia</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Diferencia</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dirty="0">
                          <a:solidFill>
                            <a:schemeClr val="tx1"/>
                          </a:solidFill>
                          <a:effectLst/>
                        </a:rPr>
                        <a:t>CO </a:t>
                      </a:r>
                      <a:r>
                        <a:rPr lang="es-EC" sz="1600" baseline="-25000" dirty="0">
                          <a:solidFill>
                            <a:schemeClr val="tx1"/>
                          </a:solidFill>
                          <a:effectLst/>
                        </a:rPr>
                        <a:t>2 </a:t>
                      </a:r>
                      <a:r>
                        <a:rPr lang="es-EC" sz="1600" dirty="0">
                          <a:solidFill>
                            <a:schemeClr val="tx1"/>
                          </a:solidFill>
                          <a:effectLst/>
                        </a:rPr>
                        <a:t>%</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2.12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1.59</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25%</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CO (ppm)</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217</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151.6</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30%</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No</a:t>
                      </a:r>
                      <a:r>
                        <a:rPr lang="es-EC" sz="1600" baseline="-25000">
                          <a:solidFill>
                            <a:schemeClr val="tx1"/>
                          </a:solidFill>
                          <a:effectLst/>
                        </a:rPr>
                        <a:t>x</a:t>
                      </a:r>
                      <a:r>
                        <a:rPr lang="es-EC" sz="1600">
                          <a:solidFill>
                            <a:schemeClr val="tx1"/>
                          </a:solidFill>
                          <a:effectLst/>
                        </a:rPr>
                        <a:t> (mg/m</a:t>
                      </a:r>
                      <a:r>
                        <a:rPr lang="es-EC" sz="1600" baseline="30000">
                          <a:solidFill>
                            <a:schemeClr val="tx1"/>
                          </a:solidFill>
                          <a:effectLst/>
                        </a:rPr>
                        <a:t>3</a:t>
                      </a:r>
                      <a:r>
                        <a:rPr lang="es-EC" sz="1600">
                          <a:solidFill>
                            <a:schemeClr val="tx1"/>
                          </a:solidFill>
                          <a:effectLst/>
                        </a:rPr>
                        <a:t> eq. NO</a:t>
                      </a:r>
                      <a:r>
                        <a:rPr lang="es-EC" sz="1600" baseline="-25000">
                          <a:solidFill>
                            <a:schemeClr val="tx1"/>
                          </a:solidFill>
                          <a:effectLst/>
                        </a:rPr>
                        <a:t>2</a:t>
                      </a:r>
                      <a:r>
                        <a:rPr lang="es-EC" sz="1600">
                          <a:solidFill>
                            <a:schemeClr val="tx1"/>
                          </a:solidFill>
                          <a:effectLst/>
                        </a:rPr>
                        <a:t>)</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26.8</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21.5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20%</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dirty="0">
                          <a:solidFill>
                            <a:schemeClr val="tx1"/>
                          </a:solidFill>
                          <a:effectLst/>
                        </a:rPr>
                        <a:t>Polvo (mg/</a:t>
                      </a:r>
                      <a:r>
                        <a:rPr lang="es-EC" sz="1600" dirty="0" err="1">
                          <a:solidFill>
                            <a:schemeClr val="tx1"/>
                          </a:solidFill>
                          <a:effectLst/>
                        </a:rPr>
                        <a:t>m</a:t>
                      </a:r>
                      <a:r>
                        <a:rPr lang="es-EC" sz="1600" baseline="30000" dirty="0" err="1">
                          <a:solidFill>
                            <a:schemeClr val="tx1"/>
                          </a:solidFill>
                          <a:effectLst/>
                        </a:rPr>
                        <a:t>3</a:t>
                      </a:r>
                      <a:r>
                        <a:rPr lang="es-EC" sz="1600" dirty="0">
                          <a:solidFill>
                            <a:schemeClr val="tx1"/>
                          </a:solidFill>
                          <a:effectLst/>
                        </a:rPr>
                        <a:t>)</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168</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88%</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spTree>
    <p:extLst>
      <p:ext uri="{BB962C8B-B14F-4D97-AF65-F5344CB8AC3E}">
        <p14:creationId xmlns:p14="http://schemas.microsoft.com/office/powerpoint/2010/main" val="2925478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10641" y="-123395"/>
            <a:ext cx="5429181" cy="758958"/>
          </a:xfrm>
        </p:spPr>
        <p:txBody>
          <a:bodyPr>
            <a:normAutofit/>
          </a:bodyPr>
          <a:lstStyle/>
          <a:p>
            <a:r>
              <a:rPr lang="es-EC" sz="2800" dirty="0">
                <a:solidFill>
                  <a:schemeClr val="bg1"/>
                </a:solidFill>
              </a:rPr>
              <a:t>ACEITE CRUDO DE PALMA</a:t>
            </a:r>
          </a:p>
        </p:txBody>
      </p:sp>
      <p:sp>
        <p:nvSpPr>
          <p:cNvPr id="3" name="2 Marcador de contenido"/>
          <p:cNvSpPr>
            <a:spLocks noGrp="1"/>
          </p:cNvSpPr>
          <p:nvPr>
            <p:ph idx="1"/>
          </p:nvPr>
        </p:nvSpPr>
        <p:spPr>
          <a:xfrm>
            <a:off x="5219809" y="836713"/>
            <a:ext cx="6059303" cy="1440160"/>
          </a:xfrm>
        </p:spPr>
        <p:txBody>
          <a:bodyPr>
            <a:normAutofit/>
          </a:bodyPr>
          <a:lstStyle/>
          <a:p>
            <a:pPr algn="just"/>
            <a:r>
              <a:rPr lang="es-EC" sz="1800" dirty="0">
                <a:solidFill>
                  <a:schemeClr val="tx1"/>
                </a:solidFill>
              </a:rPr>
              <a:t>El </a:t>
            </a:r>
            <a:r>
              <a:rPr lang="es-EC" sz="1800" dirty="0" err="1">
                <a:solidFill>
                  <a:schemeClr val="tx1"/>
                </a:solidFill>
              </a:rPr>
              <a:t>ACP</a:t>
            </a:r>
            <a:r>
              <a:rPr lang="es-EC" sz="1800" dirty="0">
                <a:solidFill>
                  <a:schemeClr val="tx1"/>
                </a:solidFill>
              </a:rPr>
              <a:t>, es un aceite de origen vegetal que se obtiene del mesocarpio de la fruta de la palma </a:t>
            </a:r>
            <a:r>
              <a:rPr lang="es-EC" sz="1800" dirty="0" err="1">
                <a:solidFill>
                  <a:schemeClr val="tx1"/>
                </a:solidFill>
              </a:rPr>
              <a:t>Elaeis</a:t>
            </a:r>
            <a:r>
              <a:rPr lang="es-EC" sz="1800" dirty="0">
                <a:solidFill>
                  <a:schemeClr val="tx1"/>
                </a:solidFill>
              </a:rPr>
              <a:t> </a:t>
            </a:r>
            <a:r>
              <a:rPr lang="es-EC" sz="1800" dirty="0" err="1">
                <a:solidFill>
                  <a:schemeClr val="tx1"/>
                </a:solidFill>
              </a:rPr>
              <a:t>guineensis</a:t>
            </a:r>
            <a:r>
              <a:rPr lang="es-EC" sz="1800" dirty="0">
                <a:solidFill>
                  <a:schemeClr val="tx1"/>
                </a:solidFill>
              </a:rPr>
              <a:t>. </a:t>
            </a:r>
          </a:p>
        </p:txBody>
      </p:sp>
      <p:pic>
        <p:nvPicPr>
          <p:cNvPr id="5" name="4 Imagen" descr="http://palma.aceitescomestibles.com/images/stories/Extraccion/aceitecrudo.jpg"/>
          <p:cNvPicPr/>
          <p:nvPr/>
        </p:nvPicPr>
        <p:blipFill>
          <a:blip r:embed="rId2">
            <a:extLst>
              <a:ext uri="{28A0092B-C50C-407E-A947-70E740481C1C}">
                <a14:useLocalDpi xmlns:a14="http://schemas.microsoft.com/office/drawing/2010/main" val="0"/>
              </a:ext>
            </a:extLst>
          </a:blip>
          <a:srcRect/>
          <a:stretch>
            <a:fillRect/>
          </a:stretch>
        </p:blipFill>
        <p:spPr bwMode="auto">
          <a:xfrm>
            <a:off x="6767196" y="3621022"/>
            <a:ext cx="4607912" cy="1728192"/>
          </a:xfrm>
          <a:prstGeom prst="rect">
            <a:avLst/>
          </a:prstGeom>
          <a:noFill/>
          <a:ln>
            <a:noFill/>
          </a:ln>
        </p:spPr>
      </p:pic>
      <p:grpSp>
        <p:nvGrpSpPr>
          <p:cNvPr id="10" name="9 Grupo"/>
          <p:cNvGrpSpPr/>
          <p:nvPr/>
        </p:nvGrpSpPr>
        <p:grpSpPr>
          <a:xfrm>
            <a:off x="2735270" y="2108845"/>
            <a:ext cx="3455934" cy="4296488"/>
            <a:chOff x="1403648" y="1779661"/>
            <a:chExt cx="2448272" cy="3024337"/>
          </a:xfrm>
        </p:grpSpPr>
        <p:pic>
          <p:nvPicPr>
            <p:cNvPr id="4" name="3 Imagen" descr="C:\Users\Admin\Desktop\Palma Ecu.jpg"/>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9661"/>
              <a:ext cx="2448272" cy="3024337"/>
            </a:xfrm>
            <a:prstGeom prst="rect">
              <a:avLst/>
            </a:prstGeom>
            <a:noFill/>
            <a:ln>
              <a:noFill/>
            </a:ln>
          </p:spPr>
        </p:pic>
        <p:sp>
          <p:nvSpPr>
            <p:cNvPr id="7" name="6 CuadroTexto"/>
            <p:cNvSpPr txBox="1"/>
            <p:nvPr/>
          </p:nvSpPr>
          <p:spPr>
            <a:xfrm>
              <a:off x="1403648" y="4542388"/>
              <a:ext cx="900100" cy="2166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400" dirty="0"/>
                <a:t>240 mil Ha</a:t>
              </a:r>
            </a:p>
          </p:txBody>
        </p:sp>
        <p:sp>
          <p:nvSpPr>
            <p:cNvPr id="8" name="7 CuadroTexto"/>
            <p:cNvSpPr txBox="1"/>
            <p:nvPr/>
          </p:nvSpPr>
          <p:spPr>
            <a:xfrm>
              <a:off x="2536787" y="4373111"/>
              <a:ext cx="1315133" cy="3682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400" dirty="0"/>
                <a:t>Santo Domingo y </a:t>
              </a:r>
              <a:r>
                <a:rPr lang="es-EC" sz="1400" dirty="0" err="1"/>
                <a:t>Quinidé</a:t>
              </a:r>
              <a:endParaRPr lang="es-EC" sz="1400" dirty="0"/>
            </a:p>
          </p:txBody>
        </p:sp>
      </p:grpSp>
      <p:sp>
        <p:nvSpPr>
          <p:cNvPr id="9" name="8 Rectángulo"/>
          <p:cNvSpPr/>
          <p:nvPr/>
        </p:nvSpPr>
        <p:spPr>
          <a:xfrm>
            <a:off x="719311" y="836717"/>
            <a:ext cx="4511914" cy="1224323"/>
          </a:xfrm>
          <a:prstGeom prst="rect">
            <a:avLst/>
          </a:prstGeom>
        </p:spPr>
        <p:txBody>
          <a:bodyPr wrap="square" lIns="115202" tIns="57601" rIns="115202" bIns="57601">
            <a:spAutoFit/>
          </a:bodyPr>
          <a:lstStyle/>
          <a:p>
            <a:pPr algn="just"/>
            <a:r>
              <a:rPr lang="es-EC" sz="1800" dirty="0"/>
              <a:t>La palma de aceite es una planta tropical propia de climas cálidos que crece en tierras por debajo de los 500 metros sobre el nivel del mar.</a:t>
            </a:r>
          </a:p>
        </p:txBody>
      </p:sp>
    </p:spTree>
    <p:extLst>
      <p:ext uri="{BB962C8B-B14F-4D97-AF65-F5344CB8AC3E}">
        <p14:creationId xmlns:p14="http://schemas.microsoft.com/office/powerpoint/2010/main" val="1763581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287210" y="3429002"/>
            <a:ext cx="4412496" cy="1260629"/>
          </a:xfrm>
        </p:spPr>
        <p:txBody>
          <a:bodyPr>
            <a:normAutofit/>
          </a:bodyPr>
          <a:lstStyle/>
          <a:p>
            <a:pPr algn="ctr"/>
            <a:r>
              <a:rPr lang="es-EC" sz="3500" b="1" dirty="0"/>
              <a:t>ANTECEDENTES Y JUSTIFICACIÓN</a:t>
            </a:r>
          </a:p>
        </p:txBody>
      </p:sp>
    </p:spTree>
    <p:extLst>
      <p:ext uri="{BB962C8B-B14F-4D97-AF65-F5344CB8AC3E}">
        <p14:creationId xmlns:p14="http://schemas.microsoft.com/office/powerpoint/2010/main" val="2798992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287210" y="3717032"/>
            <a:ext cx="4412496" cy="1260629"/>
          </a:xfrm>
        </p:spPr>
        <p:txBody>
          <a:bodyPr>
            <a:normAutofit/>
          </a:bodyPr>
          <a:lstStyle/>
          <a:p>
            <a:pPr algn="ctr"/>
            <a:r>
              <a:rPr lang="es-EC" sz="3600" b="1" dirty="0"/>
              <a:t>TRABAJO DE LABORATORIO</a:t>
            </a:r>
          </a:p>
        </p:txBody>
      </p:sp>
    </p:spTree>
    <p:extLst>
      <p:ext uri="{BB962C8B-B14F-4D97-AF65-F5344CB8AC3E}">
        <p14:creationId xmlns:p14="http://schemas.microsoft.com/office/powerpoint/2010/main" val="1912886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1299" y="740702"/>
            <a:ext cx="9365106" cy="757888"/>
          </a:xfrm>
        </p:spPr>
        <p:txBody>
          <a:bodyPr>
            <a:normAutofit/>
          </a:bodyPr>
          <a:lstStyle/>
          <a:p>
            <a:pPr lvl="2" algn="ctr" rtl="0">
              <a:spcBef>
                <a:spcPct val="0"/>
              </a:spcBef>
            </a:pPr>
            <a:r>
              <a:rPr lang="es-MX" b="1" dirty="0"/>
              <a:t>Muestreo del Cemento Asfáltico  AC-20 (</a:t>
            </a:r>
            <a:r>
              <a:rPr lang="es-MX" b="1" dirty="0" err="1"/>
              <a:t>ASTM</a:t>
            </a:r>
            <a:r>
              <a:rPr lang="es-MX" b="1" dirty="0"/>
              <a:t> D-140)</a:t>
            </a:r>
            <a:r>
              <a:rPr lang="es-EC" dirty="0"/>
              <a:t/>
            </a:r>
            <a:br>
              <a:rPr lang="es-EC" dirty="0"/>
            </a:br>
            <a:endParaRPr lang="es-EC" dirty="0"/>
          </a:p>
        </p:txBody>
      </p:sp>
      <p:pic>
        <p:nvPicPr>
          <p:cNvPr id="4" name="3 Imagen" descr="C:\Users\Admin\Desktop\Tesis_capitulos.26.12.2013\Fotos-muestreo-asfalto\P117018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299" y="1267382"/>
            <a:ext cx="4127921" cy="2353640"/>
          </a:xfrm>
          <a:prstGeom prst="rect">
            <a:avLst/>
          </a:prstGeom>
          <a:noFill/>
          <a:ln>
            <a:noFill/>
          </a:ln>
        </p:spPr>
      </p:pic>
      <p:pic>
        <p:nvPicPr>
          <p:cNvPr id="5" name="4 Imagen" descr="C:\Users\Admin\Desktop\Tesis_capitulos.26.12.2013\Fotos-muestreo-asfalto\P11701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250" y="1279201"/>
            <a:ext cx="3743928" cy="2534400"/>
          </a:xfrm>
          <a:prstGeom prst="rect">
            <a:avLst/>
          </a:prstGeom>
          <a:noFill/>
          <a:ln>
            <a:noFill/>
          </a:ln>
        </p:spPr>
      </p:pic>
      <p:pic>
        <p:nvPicPr>
          <p:cNvPr id="6" name="5 Imagen" descr="C:\Users\Admin\Desktop\Tesis_capitulos.26.12.2013\Fotos-muestreo-asfalto\P117014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9291" y="3813602"/>
            <a:ext cx="3359936" cy="2592288"/>
          </a:xfrm>
          <a:prstGeom prst="rect">
            <a:avLst/>
          </a:prstGeom>
          <a:noFill/>
          <a:ln>
            <a:noFill/>
          </a:ln>
        </p:spPr>
      </p:pic>
      <p:sp>
        <p:nvSpPr>
          <p:cNvPr id="7" name="6 Rectángulo"/>
          <p:cNvSpPr/>
          <p:nvPr/>
        </p:nvSpPr>
        <p:spPr>
          <a:xfrm>
            <a:off x="5327224" y="4269869"/>
            <a:ext cx="6095207" cy="1501322"/>
          </a:xfrm>
          <a:prstGeom prst="rect">
            <a:avLst/>
          </a:prstGeom>
        </p:spPr>
        <p:txBody>
          <a:bodyPr lIns="115202" tIns="57601" rIns="115202" bIns="57601">
            <a:spAutoFit/>
          </a:bodyPr>
          <a:lstStyle/>
          <a:p>
            <a:pPr marL="360005" indent="-360005" algn="just">
              <a:buFont typeface="Arial" panose="020B0604020202020204" pitchFamily="34" charset="0"/>
              <a:buChar char="•"/>
            </a:pPr>
            <a:r>
              <a:rPr lang="es-EC" sz="1800" dirty="0"/>
              <a:t>El muestreo se realizó del tanque de almacenamiento.</a:t>
            </a:r>
          </a:p>
          <a:p>
            <a:pPr marL="360005" indent="-360005" algn="just">
              <a:buFont typeface="Arial" panose="020B0604020202020204" pitchFamily="34" charset="0"/>
              <a:buChar char="•"/>
            </a:pPr>
            <a:r>
              <a:rPr lang="es-EC" sz="1800" dirty="0"/>
              <a:t>Numeral 3 de la norma, para análisis rutinarios en el asfalto por lo menos se tomará 1 litro y en total se debe tomar 3 muestras</a:t>
            </a:r>
          </a:p>
        </p:txBody>
      </p:sp>
    </p:spTree>
    <p:extLst>
      <p:ext uri="{BB962C8B-B14F-4D97-AF65-F5344CB8AC3E}">
        <p14:creationId xmlns:p14="http://schemas.microsoft.com/office/powerpoint/2010/main" val="4013781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6774" y="548680"/>
            <a:ext cx="6288388" cy="854968"/>
          </a:xfrm>
        </p:spPr>
        <p:txBody>
          <a:bodyPr>
            <a:noAutofit/>
          </a:bodyPr>
          <a:lstStyle/>
          <a:p>
            <a:pPr lvl="2" algn="l" rtl="0">
              <a:spcBef>
                <a:spcPct val="0"/>
              </a:spcBef>
            </a:pPr>
            <a:r>
              <a:rPr lang="es-MX" sz="2000" b="1" dirty="0"/>
              <a:t>Muestreo del Aceite Crudo de </a:t>
            </a:r>
            <a:r>
              <a:rPr lang="es-MX" sz="2000" b="1" dirty="0" smtClean="0"/>
              <a:t>Palma (</a:t>
            </a:r>
            <a:r>
              <a:rPr lang="es-MX" sz="2000" b="1" dirty="0" err="1" smtClean="0"/>
              <a:t>INEN</a:t>
            </a:r>
            <a:r>
              <a:rPr lang="es-MX" sz="2000" b="1" dirty="0" smtClean="0"/>
              <a:t>-5)</a:t>
            </a:r>
            <a:r>
              <a:rPr lang="es-EC" sz="2000" dirty="0"/>
              <a:t/>
            </a:r>
            <a:br>
              <a:rPr lang="es-EC" sz="2000" dirty="0"/>
            </a:br>
            <a:endParaRPr lang="es-EC" sz="2000" dirty="0"/>
          </a:p>
        </p:txBody>
      </p:sp>
      <p:sp>
        <p:nvSpPr>
          <p:cNvPr id="3" name="2 Marcador de contenido"/>
          <p:cNvSpPr>
            <a:spLocks noGrp="1"/>
          </p:cNvSpPr>
          <p:nvPr>
            <p:ph idx="1"/>
          </p:nvPr>
        </p:nvSpPr>
        <p:spPr>
          <a:xfrm>
            <a:off x="6191206" y="1243531"/>
            <a:ext cx="5232727" cy="2857549"/>
          </a:xfrm>
        </p:spPr>
        <p:txBody>
          <a:bodyPr>
            <a:normAutofit/>
          </a:bodyPr>
          <a:lstStyle/>
          <a:p>
            <a:pPr algn="just"/>
            <a:r>
              <a:rPr lang="es-MX" sz="1800" dirty="0">
                <a:solidFill>
                  <a:schemeClr val="tx1"/>
                </a:solidFill>
              </a:rPr>
              <a:t>En referencia a la norma </a:t>
            </a:r>
            <a:r>
              <a:rPr lang="es-MX" sz="1800" dirty="0" err="1">
                <a:solidFill>
                  <a:schemeClr val="tx1"/>
                </a:solidFill>
              </a:rPr>
              <a:t>INEN</a:t>
            </a:r>
            <a:r>
              <a:rPr lang="es-MX" sz="1800" dirty="0">
                <a:solidFill>
                  <a:schemeClr val="tx1"/>
                </a:solidFill>
              </a:rPr>
              <a:t>-5 que especifica el muestreo para grasas y aceites vegetales y a partir del numeral 3.1 que menciona el tamaño de la muestra, en donde se indica como un mínimo número de envases de plástico muestreados de 1 litro.</a:t>
            </a:r>
          </a:p>
          <a:p>
            <a:pPr algn="just"/>
            <a:r>
              <a:rPr lang="es-EC" sz="1800" dirty="0">
                <a:solidFill>
                  <a:schemeClr val="tx1"/>
                </a:solidFill>
              </a:rPr>
              <a:t>Las muestras no deben estar expuestas a la luz solar</a:t>
            </a:r>
          </a:p>
          <a:p>
            <a:pPr algn="just"/>
            <a:endParaRPr lang="es-EC" sz="1800" dirty="0">
              <a:solidFill>
                <a:schemeClr val="tx1"/>
              </a:solidFill>
            </a:endParaRPr>
          </a:p>
        </p:txBody>
      </p:sp>
      <p:pic>
        <p:nvPicPr>
          <p:cNvPr id="4" name="3 Imagen" descr="C:\Users\Admin\Desktop\Tesis_capitulos.23.04.2014\FOTOS TESIS\Mezcla con ACP\2014-01-13 09.10.12.jpg"/>
          <p:cNvPicPr/>
          <p:nvPr/>
        </p:nvPicPr>
        <p:blipFill rotWithShape="1">
          <a:blip r:embed="rId2" cstate="print">
            <a:extLst>
              <a:ext uri="{28A0092B-C50C-407E-A947-70E740481C1C}">
                <a14:useLocalDpi xmlns:a14="http://schemas.microsoft.com/office/drawing/2010/main" val="0"/>
              </a:ext>
            </a:extLst>
          </a:blip>
          <a:srcRect t="20885" r="18727" b="13352"/>
          <a:stretch/>
        </p:blipFill>
        <p:spPr bwMode="auto">
          <a:xfrm rot="5400000">
            <a:off x="431155" y="1604914"/>
            <a:ext cx="2496278" cy="1727967"/>
          </a:xfrm>
          <a:prstGeom prst="rect">
            <a:avLst/>
          </a:prstGeom>
          <a:noFill/>
          <a:ln>
            <a:noFill/>
          </a:ln>
          <a:extLst>
            <a:ext uri="{53640926-AAD7-44D8-BBD7-CCE9431645EC}">
              <a14:shadowObscured xmlns:a14="http://schemas.microsoft.com/office/drawing/2010/main"/>
            </a:ext>
          </a:extLst>
        </p:spPr>
      </p:pic>
      <p:pic>
        <p:nvPicPr>
          <p:cNvPr id="5" name="4 Imagen" descr="C:\Users\Admin\Desktop\Tesis_capitulos.12.02.2014\FOTOS TESIS\Mezcla con ACP\2014-01-06 15.57.29.jpg"/>
          <p:cNvPicPr/>
          <p:nvPr/>
        </p:nvPicPr>
        <p:blipFill rotWithShape="1">
          <a:blip r:embed="rId3" cstate="print">
            <a:extLst>
              <a:ext uri="{28A0092B-C50C-407E-A947-70E740481C1C}">
                <a14:useLocalDpi xmlns:a14="http://schemas.microsoft.com/office/drawing/2010/main" val="0"/>
              </a:ext>
            </a:extLst>
          </a:blip>
          <a:srcRect l="18051" t="14908" r="11218" b="9578"/>
          <a:stretch/>
        </p:blipFill>
        <p:spPr bwMode="auto">
          <a:xfrm>
            <a:off x="2927269" y="1220757"/>
            <a:ext cx="3263937" cy="2496280"/>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623311" y="3909053"/>
            <a:ext cx="10367800" cy="470270"/>
          </a:xfrm>
          <a:prstGeom prst="rect">
            <a:avLst/>
          </a:prstGeom>
        </p:spPr>
        <p:txBody>
          <a:bodyPr wrap="square" lIns="115202" tIns="57601" rIns="115202" bIns="57601">
            <a:spAutoFit/>
          </a:bodyPr>
          <a:lstStyle/>
          <a:p>
            <a:pPr lvl="2"/>
            <a:r>
              <a:rPr lang="es-MX" b="1" dirty="0" smtClean="0"/>
              <a:t>Porcentajes experimentados en el laboratorio de </a:t>
            </a:r>
            <a:r>
              <a:rPr lang="es-MX" b="1" dirty="0" err="1" smtClean="0"/>
              <a:t>ACP</a:t>
            </a:r>
            <a:endParaRPr lang="es-EC" dirty="0"/>
          </a:p>
        </p:txBody>
      </p:sp>
      <p:pic>
        <p:nvPicPr>
          <p:cNvPr id="7" name="6 Imagen" descr="C:\Users\Admin\Desktop\Fotos Tesis\2014-01-13 11.25.12.jpg"/>
          <p:cNvPicPr/>
          <p:nvPr/>
        </p:nvPicPr>
        <p:blipFill rotWithShape="1">
          <a:blip r:embed="rId4" cstate="print">
            <a:extLst>
              <a:ext uri="{28A0092B-C50C-407E-A947-70E740481C1C}">
                <a14:useLocalDpi xmlns:a14="http://schemas.microsoft.com/office/drawing/2010/main" val="0"/>
              </a:ext>
            </a:extLst>
          </a:blip>
          <a:srcRect l="8525" t="19839" b="33766"/>
          <a:stretch/>
        </p:blipFill>
        <p:spPr bwMode="auto">
          <a:xfrm>
            <a:off x="836872" y="4485118"/>
            <a:ext cx="3914361" cy="18669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2389013893"/>
                  </p:ext>
                </p:extLst>
              </p:nvPr>
            </p:nvGraphicFramePr>
            <p:xfrm>
              <a:off x="4847238" y="5253203"/>
              <a:ext cx="6623877" cy="1047140"/>
            </p:xfrm>
            <a:graphic>
              <a:graphicData uri="http://schemas.openxmlformats.org/drawingml/2006/table">
                <a:tbl>
                  <a:tblPr firstRow="1" firstCol="1" bandRow="1">
                    <a:tableStyleId>{21E4AEA4-8DFA-4A89-87EB-49C32662AFE0}</a:tableStyleId>
                  </a:tblPr>
                  <a:tblGrid>
                    <a:gridCol w="1055974"/>
                    <a:gridCol w="599037"/>
                    <a:gridCol w="827506"/>
                    <a:gridCol w="828272"/>
                    <a:gridCol w="828272"/>
                    <a:gridCol w="828272"/>
                    <a:gridCol w="828272"/>
                    <a:gridCol w="828272"/>
                  </a:tblGrid>
                  <a:tr h="523570">
                    <a:tc>
                      <a:txBody>
                        <a:bodyPr/>
                        <a:lstStyle/>
                        <a:p>
                          <a:pPr algn="ctr">
                            <a:lnSpc>
                              <a:spcPct val="115000"/>
                            </a:lnSpc>
                            <a:spcAft>
                              <a:spcPts val="0"/>
                            </a:spcAft>
                          </a:pPr>
                          <a:r>
                            <a:rPr lang="es-EC" sz="1600" dirty="0">
                              <a:effectLst/>
                            </a:rPr>
                            <a:t>%</a:t>
                          </a:r>
                          <a:r>
                            <a:rPr lang="es-EC" sz="1600" dirty="0" err="1">
                              <a:effectLst/>
                            </a:rPr>
                            <a:t>ACP</a:t>
                          </a:r>
                          <a:endParaRPr lang="es-EC" sz="1600" dirty="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0.4</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0.7</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dirty="0">
                              <a:effectLst/>
                            </a:rPr>
                            <a:t>2</a:t>
                          </a:r>
                          <a:endParaRPr lang="es-EC" sz="1600" dirty="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3</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5</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10</a:t>
                          </a:r>
                          <a:endParaRPr lang="es-EC" sz="1600">
                            <a:effectLst/>
                            <a:latin typeface="Arial"/>
                            <a:ea typeface="Calibri"/>
                            <a:cs typeface="Times New Roman"/>
                          </a:endParaRPr>
                        </a:p>
                      </a:txBody>
                      <a:tcPr marL="91428" marR="91428" marT="0" marB="0" anchor="ctr"/>
                    </a:tc>
                  </a:tr>
                  <a:tr h="523570">
                    <a:tc>
                      <a:txBody>
                        <a:bodyPr/>
                        <a:lstStyle/>
                        <a:p>
                          <a:pPr algn="ctr">
                            <a:lnSpc>
                              <a:spcPct val="115000"/>
                            </a:lnSpc>
                            <a:spcAft>
                              <a:spcPts val="0"/>
                            </a:spcAft>
                          </a:pPr>
                          <a14:m>
                            <m:oMath xmlns:m="http://schemas.openxmlformats.org/officeDocument/2006/math">
                              <m:sSub>
                                <m:sSubPr>
                                  <m:ctrlPr>
                                    <a:rPr lang="es-EC" sz="1600" i="1">
                                      <a:effectLst/>
                                      <a:latin typeface="Cambria Math"/>
                                    </a:rPr>
                                  </m:ctrlPr>
                                </m:sSubPr>
                                <m:e>
                                  <m:r>
                                    <a:rPr lang="es-EC" sz="1600">
                                      <a:effectLst/>
                                      <a:latin typeface="Cambria Math"/>
                                    </a:rPr>
                                    <m:t>𝑊</m:t>
                                  </m:r>
                                </m:e>
                                <m:sub>
                                  <m:r>
                                    <a:rPr lang="es-EC" sz="1600">
                                      <a:effectLst/>
                                      <a:latin typeface="Cambria Math"/>
                                    </a:rPr>
                                    <m:t>𝐴𝐶𝑃</m:t>
                                  </m:r>
                                </m:sub>
                              </m:sSub>
                            </m:oMath>
                          </a14:m>
                          <a:r>
                            <a:rPr lang="es-EC" sz="1600">
                              <a:effectLst/>
                            </a:rPr>
                            <a:t>(gr)</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0.8</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1.4</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2</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4</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6</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10</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dirty="0">
                              <a:effectLst/>
                            </a:rPr>
                            <a:t>20</a:t>
                          </a:r>
                          <a:endParaRPr lang="es-EC" sz="1600" dirty="0">
                            <a:effectLst/>
                            <a:latin typeface="Arial"/>
                            <a:ea typeface="Calibri"/>
                            <a:cs typeface="Times New Roman"/>
                          </a:endParaRPr>
                        </a:p>
                      </a:txBody>
                      <a:tcPr marL="91428" marR="91428" marT="0" marB="0" anchor="ctr"/>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2389013893"/>
                  </p:ext>
                </p:extLst>
              </p:nvPr>
            </p:nvGraphicFramePr>
            <p:xfrm>
              <a:off x="4847238" y="5253203"/>
              <a:ext cx="6623877" cy="1047140"/>
            </p:xfrm>
            <a:graphic>
              <a:graphicData uri="http://schemas.openxmlformats.org/drawingml/2006/table">
                <a:tbl>
                  <a:tblPr firstRow="1" firstCol="1" bandRow="1">
                    <a:tableStyleId>{21E4AEA4-8DFA-4A89-87EB-49C32662AFE0}</a:tableStyleId>
                  </a:tblPr>
                  <a:tblGrid>
                    <a:gridCol w="1055974"/>
                    <a:gridCol w="599037"/>
                    <a:gridCol w="827506"/>
                    <a:gridCol w="828272"/>
                    <a:gridCol w="828272"/>
                    <a:gridCol w="828272"/>
                    <a:gridCol w="828272"/>
                    <a:gridCol w="828272"/>
                  </a:tblGrid>
                  <a:tr h="523570">
                    <a:tc>
                      <a:txBody>
                        <a:bodyPr/>
                        <a:lstStyle/>
                        <a:p>
                          <a:pPr algn="ctr">
                            <a:lnSpc>
                              <a:spcPct val="115000"/>
                            </a:lnSpc>
                            <a:spcAft>
                              <a:spcPts val="0"/>
                            </a:spcAft>
                          </a:pPr>
                          <a:r>
                            <a:rPr lang="es-EC" sz="1600" dirty="0">
                              <a:effectLst/>
                            </a:rPr>
                            <a:t>%</a:t>
                          </a:r>
                          <a:r>
                            <a:rPr lang="es-EC" sz="1600" dirty="0" err="1">
                              <a:effectLst/>
                            </a:rPr>
                            <a:t>ACP</a:t>
                          </a:r>
                          <a:endParaRPr lang="es-EC" sz="1600" dirty="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0.4</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0.7</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dirty="0">
                              <a:effectLst/>
                            </a:rPr>
                            <a:t>2</a:t>
                          </a:r>
                          <a:endParaRPr lang="es-EC" sz="1600" dirty="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3</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5</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10</a:t>
                          </a:r>
                          <a:endParaRPr lang="es-EC" sz="1600">
                            <a:effectLst/>
                            <a:latin typeface="Arial"/>
                            <a:ea typeface="Calibri"/>
                            <a:cs typeface="Times New Roman"/>
                          </a:endParaRPr>
                        </a:p>
                      </a:txBody>
                      <a:tcPr marL="91428" marR="91428" marT="0" marB="0" anchor="ctr"/>
                    </a:tc>
                  </a:tr>
                  <a:tr h="523570">
                    <a:tc>
                      <a:txBody>
                        <a:bodyPr/>
                        <a:lstStyle/>
                        <a:p>
                          <a:endParaRPr lang="es-EC"/>
                        </a:p>
                      </a:txBody>
                      <a:tcPr marL="91428" marR="91428" marT="0" marB="0" anchor="ctr">
                        <a:blipFill rotWithShape="1">
                          <a:blip r:embed="rId5"/>
                          <a:stretch>
                            <a:fillRect t="-101163" r="-528324"/>
                          </a:stretch>
                        </a:blipFill>
                      </a:tcPr>
                    </a:tc>
                    <a:tc>
                      <a:txBody>
                        <a:bodyPr/>
                        <a:lstStyle/>
                        <a:p>
                          <a:pPr algn="ctr">
                            <a:lnSpc>
                              <a:spcPct val="115000"/>
                            </a:lnSpc>
                            <a:spcAft>
                              <a:spcPts val="0"/>
                            </a:spcAft>
                          </a:pPr>
                          <a:r>
                            <a:rPr lang="es-EC" sz="1600">
                              <a:effectLst/>
                            </a:rPr>
                            <a:t>0.8</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1.4</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2</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4</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6</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a:effectLst/>
                            </a:rPr>
                            <a:t>10</a:t>
                          </a:r>
                          <a:endParaRPr lang="es-EC" sz="1600">
                            <a:effectLst/>
                            <a:latin typeface="Arial"/>
                            <a:ea typeface="Calibri"/>
                            <a:cs typeface="Times New Roman"/>
                          </a:endParaRPr>
                        </a:p>
                      </a:txBody>
                      <a:tcPr marL="91428" marR="91428" marT="0" marB="0" anchor="ctr"/>
                    </a:tc>
                    <a:tc>
                      <a:txBody>
                        <a:bodyPr/>
                        <a:lstStyle/>
                        <a:p>
                          <a:pPr algn="ctr">
                            <a:lnSpc>
                              <a:spcPct val="115000"/>
                            </a:lnSpc>
                            <a:spcAft>
                              <a:spcPts val="0"/>
                            </a:spcAft>
                          </a:pPr>
                          <a:r>
                            <a:rPr lang="es-EC" sz="1600" dirty="0">
                              <a:effectLst/>
                            </a:rPr>
                            <a:t>20</a:t>
                          </a:r>
                          <a:endParaRPr lang="es-EC" sz="1600" dirty="0">
                            <a:effectLst/>
                            <a:latin typeface="Arial"/>
                            <a:ea typeface="Calibri"/>
                            <a:cs typeface="Times New Roman"/>
                          </a:endParaRPr>
                        </a:p>
                      </a:txBody>
                      <a:tcPr marL="91428" marR="91428" marT="0" marB="0" anchor="ctr"/>
                    </a:tc>
                  </a:tr>
                </a:tbl>
              </a:graphicData>
            </a:graphic>
          </p:graphicFrame>
        </mc:Fallback>
      </mc:AlternateContent>
      <mc:AlternateContent xmlns:mc="http://schemas.openxmlformats.org/markup-compatibility/2006" xmlns:a14="http://schemas.microsoft.com/office/drawing/2010/main">
        <mc:Choice Requires="a14">
          <p:sp>
            <p:nvSpPr>
              <p:cNvPr id="9" name="8 Rectángulo"/>
              <p:cNvSpPr/>
              <p:nvPr/>
            </p:nvSpPr>
            <p:spPr>
              <a:xfrm>
                <a:off x="4943231" y="4485117"/>
                <a:ext cx="3823855" cy="470270"/>
              </a:xfrm>
              <a:prstGeom prst="rect">
                <a:avLst/>
              </a:prstGeom>
            </p:spPr>
            <p:txBody>
              <a:bodyPr wrap="none" lIns="115202" tIns="57601" rIns="115202" bIns="57601">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𝑊</m:t>
                          </m:r>
                        </m:e>
                        <m:sub>
                          <m:r>
                            <a:rPr lang="es-EC" i="1">
                              <a:latin typeface="Cambria Math"/>
                            </a:rPr>
                            <m:t>𝐴𝐶𝑃</m:t>
                          </m:r>
                        </m:sub>
                      </m:sSub>
                      <m:r>
                        <a:rPr lang="es-EC" i="1">
                          <a:latin typeface="Cambria Math"/>
                        </a:rPr>
                        <m:t>=%</m:t>
                      </m:r>
                      <m:r>
                        <a:rPr lang="es-EC" i="1">
                          <a:latin typeface="Cambria Math"/>
                        </a:rPr>
                        <m:t>𝐴𝐶𝑃</m:t>
                      </m:r>
                      <m:r>
                        <a:rPr lang="es-EC" i="1">
                          <a:latin typeface="Cambria Math"/>
                        </a:rPr>
                        <m:t>∗</m:t>
                      </m:r>
                      <m:r>
                        <a:rPr lang="es-EC" i="1">
                          <a:latin typeface="Cambria Math"/>
                        </a:rPr>
                        <m:t>𝑊𝑎𝑠𝑓𝑎𝑙𝑡𝑜</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3707904" y="3363838"/>
                <a:ext cx="2935355" cy="369332"/>
              </a:xfrm>
              <a:prstGeom prst="rect">
                <a:avLst/>
              </a:prstGeom>
              <a:blipFill rotWithShape="1">
                <a:blip r:embed="rId6"/>
                <a:stretch>
                  <a:fillRect b="-15000"/>
                </a:stretch>
              </a:blipFill>
            </p:spPr>
            <p:txBody>
              <a:bodyPr/>
              <a:lstStyle/>
              <a:p>
                <a:r>
                  <a:rPr lang="es-EC">
                    <a:noFill/>
                  </a:rPr>
                  <a:t> </a:t>
                </a:r>
              </a:p>
            </p:txBody>
          </p:sp>
        </mc:Fallback>
      </mc:AlternateContent>
      <p:sp>
        <p:nvSpPr>
          <p:cNvPr id="10" name="9 CuadroTexto"/>
          <p:cNvSpPr txBox="1"/>
          <p:nvPr/>
        </p:nvSpPr>
        <p:spPr>
          <a:xfrm>
            <a:off x="8950816" y="4401500"/>
            <a:ext cx="2136298" cy="808824"/>
          </a:xfrm>
          <a:prstGeom prst="rect">
            <a:avLst/>
          </a:prstGeom>
          <a:noFill/>
        </p:spPr>
        <p:txBody>
          <a:bodyPr wrap="square" lIns="115202" tIns="57601" rIns="115202" bIns="57601" rtlCol="0">
            <a:spAutoFit/>
          </a:bodyPr>
          <a:lstStyle/>
          <a:p>
            <a:pPr marL="216003" indent="-216003">
              <a:buFont typeface="Arial" panose="020B0604020202020204" pitchFamily="34" charset="0"/>
              <a:buChar char="•"/>
            </a:pPr>
            <a:r>
              <a:rPr lang="es-EC" sz="1500" dirty="0"/>
              <a:t>W asfalto: 200 gr</a:t>
            </a:r>
          </a:p>
          <a:p>
            <a:pPr marL="216003" indent="-216003">
              <a:buFont typeface="Arial" panose="020B0604020202020204" pitchFamily="34" charset="0"/>
              <a:buChar char="•"/>
            </a:pPr>
            <a:r>
              <a:rPr lang="es-EC" sz="1500" dirty="0"/>
              <a:t>Mezcla estable</a:t>
            </a:r>
          </a:p>
          <a:p>
            <a:pPr marL="216003" indent="-216003">
              <a:buFont typeface="Arial" panose="020B0604020202020204" pitchFamily="34" charset="0"/>
              <a:buChar char="•"/>
            </a:pPr>
            <a:r>
              <a:rPr lang="es-EC" sz="1500" dirty="0"/>
              <a:t>Asfalto fluido</a:t>
            </a:r>
          </a:p>
        </p:txBody>
      </p:sp>
    </p:spTree>
    <p:extLst>
      <p:ext uri="{BB962C8B-B14F-4D97-AF65-F5344CB8AC3E}">
        <p14:creationId xmlns:p14="http://schemas.microsoft.com/office/powerpoint/2010/main" val="131996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1129" y="644692"/>
            <a:ext cx="8447996" cy="950980"/>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s-EC" sz="2500" b="1" dirty="0">
                <a:solidFill>
                  <a:schemeClr val="tx1"/>
                </a:solidFill>
              </a:rPr>
              <a:t>PRUEBAS DE CARACTERIZACIÓN EN EL ASFALTO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04665496"/>
              </p:ext>
            </p:extLst>
          </p:nvPr>
        </p:nvGraphicFramePr>
        <p:xfrm>
          <a:off x="2" y="1796821"/>
          <a:ext cx="12335088" cy="451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467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1140" y="356659"/>
            <a:ext cx="9365106" cy="1143000"/>
          </a:xfrm>
        </p:spPr>
        <p:txBody>
          <a:bodyPr>
            <a:noAutofit/>
          </a:bodyPr>
          <a:lstStyle/>
          <a:p>
            <a:pPr algn="ctr"/>
            <a:r>
              <a:rPr lang="es-EC" sz="2300" b="1" dirty="0">
                <a:solidFill>
                  <a:schemeClr val="tx1"/>
                </a:solidFill>
              </a:rPr>
              <a:t>PARÁMETROS DE EVALUACIÓN PARA ENSAYOS DE CARACTERIZACIÓN</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707763798"/>
              </p:ext>
            </p:extLst>
          </p:nvPr>
        </p:nvGraphicFramePr>
        <p:xfrm>
          <a:off x="1583293" y="3140971"/>
          <a:ext cx="4991906" cy="2907645"/>
        </p:xfrm>
        <a:graphic>
          <a:graphicData uri="http://schemas.openxmlformats.org/drawingml/2006/table">
            <a:tbl>
              <a:tblPr firstRow="1" firstCol="1" bandRow="1">
                <a:tableStyleId>{5C22544A-7EE6-4342-B048-85BDC9FD1C3A}</a:tableStyleId>
              </a:tblPr>
              <a:tblGrid>
                <a:gridCol w="2938839"/>
                <a:gridCol w="2053067"/>
              </a:tblGrid>
              <a:tr h="499801">
                <a:tc>
                  <a:txBody>
                    <a:bodyPr/>
                    <a:lstStyle/>
                    <a:p>
                      <a:pPr algn="ctr">
                        <a:lnSpc>
                          <a:spcPct val="115000"/>
                        </a:lnSpc>
                        <a:spcAft>
                          <a:spcPts val="0"/>
                        </a:spcAft>
                      </a:pPr>
                      <a:r>
                        <a:rPr lang="es-EC" sz="1600" dirty="0">
                          <a:solidFill>
                            <a:schemeClr val="tx1"/>
                          </a:solidFill>
                          <a:effectLst/>
                        </a:rPr>
                        <a:t>ENSAYO</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REFERENCIA</a:t>
                      </a:r>
                      <a:endParaRPr lang="es-EC" sz="1600">
                        <a:solidFill>
                          <a:schemeClr val="tx1"/>
                        </a:solidFill>
                        <a:effectLst/>
                        <a:latin typeface="Arial"/>
                        <a:ea typeface="Calibri"/>
                        <a:cs typeface="Times New Roman"/>
                      </a:endParaRPr>
                    </a:p>
                  </a:txBody>
                  <a:tcPr marL="59259" marR="59259" marT="0" marB="0" anchor="ctr"/>
                </a:tc>
              </a:tr>
              <a:tr h="476104">
                <a:tc>
                  <a:txBody>
                    <a:bodyPr/>
                    <a:lstStyle/>
                    <a:p>
                      <a:pPr algn="ctr">
                        <a:lnSpc>
                          <a:spcPct val="115000"/>
                        </a:lnSpc>
                        <a:spcAft>
                          <a:spcPts val="0"/>
                        </a:spcAft>
                      </a:pPr>
                      <a:r>
                        <a:rPr lang="es-EC" sz="1600">
                          <a:solidFill>
                            <a:schemeClr val="tx1"/>
                          </a:solidFill>
                          <a:effectLst/>
                        </a:rPr>
                        <a:t>Penetración(mm/10)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60-70</a:t>
                      </a:r>
                      <a:endParaRPr lang="es-EC" sz="1600">
                        <a:solidFill>
                          <a:schemeClr val="tx1"/>
                        </a:solidFill>
                        <a:effectLst/>
                        <a:latin typeface="Arial"/>
                        <a:ea typeface="Calibri"/>
                        <a:cs typeface="Times New Roman"/>
                      </a:endParaRPr>
                    </a:p>
                  </a:txBody>
                  <a:tcPr marL="59259" marR="59259" marT="0" marB="0" anchor="ctr"/>
                </a:tc>
              </a:tr>
              <a:tr h="476104">
                <a:tc>
                  <a:txBody>
                    <a:bodyPr/>
                    <a:lstStyle/>
                    <a:p>
                      <a:pPr algn="ctr">
                        <a:lnSpc>
                          <a:spcPct val="115000"/>
                        </a:lnSpc>
                        <a:spcAft>
                          <a:spcPts val="0"/>
                        </a:spcAft>
                      </a:pPr>
                      <a:r>
                        <a:rPr lang="es-EC" sz="1600">
                          <a:solidFill>
                            <a:schemeClr val="tx1"/>
                          </a:solidFill>
                          <a:effectLst/>
                        </a:rPr>
                        <a:t>Reblandecimiento(°C)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48-55</a:t>
                      </a:r>
                      <a:endParaRPr lang="es-EC" sz="1600">
                        <a:solidFill>
                          <a:schemeClr val="tx1"/>
                        </a:solidFill>
                        <a:effectLst/>
                        <a:latin typeface="Arial"/>
                        <a:ea typeface="Calibri"/>
                        <a:cs typeface="Times New Roman"/>
                      </a:endParaRPr>
                    </a:p>
                  </a:txBody>
                  <a:tcPr marL="59259" marR="59259" marT="0" marB="0" anchor="ctr"/>
                </a:tc>
              </a:tr>
              <a:tr h="476104">
                <a:tc>
                  <a:txBody>
                    <a:bodyPr/>
                    <a:lstStyle/>
                    <a:p>
                      <a:pPr algn="ctr">
                        <a:lnSpc>
                          <a:spcPct val="115000"/>
                        </a:lnSpc>
                        <a:spcAft>
                          <a:spcPts val="0"/>
                        </a:spcAft>
                      </a:pPr>
                      <a:r>
                        <a:rPr lang="es-EC" sz="1600">
                          <a:solidFill>
                            <a:schemeClr val="tx1"/>
                          </a:solidFill>
                          <a:effectLst/>
                        </a:rPr>
                        <a:t>Índice de Penetración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-1.5 -1.5</a:t>
                      </a:r>
                      <a:endParaRPr lang="es-EC" sz="1600">
                        <a:solidFill>
                          <a:schemeClr val="tx1"/>
                        </a:solidFill>
                        <a:effectLst/>
                        <a:latin typeface="Arial"/>
                        <a:ea typeface="Calibri"/>
                        <a:cs typeface="Times New Roman"/>
                      </a:endParaRPr>
                    </a:p>
                  </a:txBody>
                  <a:tcPr marL="59259" marR="59259" marT="0" marB="0" anchor="ctr"/>
                </a:tc>
              </a:tr>
              <a:tr h="476104">
                <a:tc>
                  <a:txBody>
                    <a:bodyPr/>
                    <a:lstStyle/>
                    <a:p>
                      <a:pPr algn="ctr">
                        <a:lnSpc>
                          <a:spcPct val="115000"/>
                        </a:lnSpc>
                        <a:spcAft>
                          <a:spcPts val="0"/>
                        </a:spcAft>
                      </a:pPr>
                      <a:r>
                        <a:rPr lang="es-EC" sz="1600" dirty="0">
                          <a:solidFill>
                            <a:schemeClr val="tx1"/>
                          </a:solidFill>
                          <a:effectLst/>
                        </a:rPr>
                        <a:t>Ductilidad(cm)</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min 100</a:t>
                      </a:r>
                      <a:endParaRPr lang="es-EC" sz="1600">
                        <a:solidFill>
                          <a:schemeClr val="tx1"/>
                        </a:solidFill>
                        <a:effectLst/>
                        <a:latin typeface="Arial"/>
                        <a:ea typeface="Calibri"/>
                        <a:cs typeface="Times New Roman"/>
                      </a:endParaRPr>
                    </a:p>
                  </a:txBody>
                  <a:tcPr marL="59259" marR="59259" marT="0" marB="0" anchor="ctr"/>
                </a:tc>
              </a:tr>
              <a:tr h="503428">
                <a:tc>
                  <a:txBody>
                    <a:bodyPr/>
                    <a:lstStyle/>
                    <a:p>
                      <a:pPr algn="ctr">
                        <a:lnSpc>
                          <a:spcPct val="115000"/>
                        </a:lnSpc>
                        <a:spcAft>
                          <a:spcPts val="0"/>
                        </a:spcAft>
                      </a:pPr>
                      <a:r>
                        <a:rPr lang="es-EC" sz="1600">
                          <a:solidFill>
                            <a:schemeClr val="tx1"/>
                          </a:solidFill>
                          <a:effectLst/>
                        </a:rPr>
                        <a:t>Densidad Relativa(gr/cm</a:t>
                      </a:r>
                      <a:r>
                        <a:rPr lang="es-EC" sz="1600" baseline="30000">
                          <a:solidFill>
                            <a:schemeClr val="tx1"/>
                          </a:solidFill>
                          <a:effectLst/>
                        </a:rPr>
                        <a:t>3</a:t>
                      </a:r>
                      <a:r>
                        <a:rPr lang="es-EC" sz="1600">
                          <a:solidFill>
                            <a:schemeClr val="tx1"/>
                          </a:solidFill>
                          <a:effectLst/>
                        </a:rPr>
                        <a:t>)</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min 1</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sp>
        <p:nvSpPr>
          <p:cNvPr id="8" name="7 Rectángulo"/>
          <p:cNvSpPr/>
          <p:nvPr/>
        </p:nvSpPr>
        <p:spPr>
          <a:xfrm>
            <a:off x="3071944" y="1988841"/>
            <a:ext cx="6095207" cy="670325"/>
          </a:xfrm>
          <a:prstGeom prst="rect">
            <a:avLst/>
          </a:prstGeom>
        </p:spPr>
        <p:txBody>
          <a:bodyPr lIns="115202" tIns="57601" rIns="115202" bIns="57601">
            <a:spAutoFit/>
          </a:bodyPr>
          <a:lstStyle/>
          <a:p>
            <a:r>
              <a:rPr lang="es-EC" sz="1800" dirty="0"/>
              <a:t>Según la Norma Ecuatoriana Vial </a:t>
            </a:r>
            <a:r>
              <a:rPr lang="es-EC" sz="1800" dirty="0" err="1"/>
              <a:t>NEVI</a:t>
            </a:r>
            <a:r>
              <a:rPr lang="es-EC" sz="1800" dirty="0"/>
              <a:t>-12 tabla 810-3.5, para cumplir con la calidad del asfalto a utilizar</a:t>
            </a:r>
          </a:p>
        </p:txBody>
      </p:sp>
      <p:sp>
        <p:nvSpPr>
          <p:cNvPr id="9" name="8 Rectángulo"/>
          <p:cNvSpPr/>
          <p:nvPr/>
        </p:nvSpPr>
        <p:spPr>
          <a:xfrm>
            <a:off x="6863193" y="3621023"/>
            <a:ext cx="4127921" cy="1778320"/>
          </a:xfrm>
          <a:prstGeom prst="rect">
            <a:avLst/>
          </a:prstGeom>
        </p:spPr>
        <p:txBody>
          <a:bodyPr wrap="square" lIns="115202" tIns="57601" rIns="115202" bIns="57601">
            <a:spAutoFit/>
          </a:bodyPr>
          <a:lstStyle/>
          <a:p>
            <a:pPr algn="just"/>
            <a:r>
              <a:rPr lang="es-EC" sz="1800" dirty="0"/>
              <a:t>Estos parámetros se compararán para todos los ensayos con </a:t>
            </a:r>
            <a:r>
              <a:rPr lang="es-EC" sz="1800" dirty="0" err="1"/>
              <a:t>ACP</a:t>
            </a:r>
            <a:r>
              <a:rPr lang="es-EC" sz="1800" dirty="0"/>
              <a:t>, de esta manera las propiedades físicas del asfalto modificado no se vea afectado en gran medida en comparación a las iniciales.</a:t>
            </a:r>
          </a:p>
        </p:txBody>
      </p:sp>
    </p:spTree>
    <p:extLst>
      <p:ext uri="{BB962C8B-B14F-4D97-AF65-F5344CB8AC3E}">
        <p14:creationId xmlns:p14="http://schemas.microsoft.com/office/powerpoint/2010/main" val="848622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1140" y="365788"/>
            <a:ext cx="9365106" cy="758958"/>
          </a:xfrm>
        </p:spPr>
        <p:txBody>
          <a:bodyPr>
            <a:noAutofit/>
          </a:bodyPr>
          <a:lstStyle/>
          <a:p>
            <a:pPr algn="ctr"/>
            <a:r>
              <a:rPr lang="es-EC" sz="2300" b="1" dirty="0">
                <a:solidFill>
                  <a:schemeClr val="tx1"/>
                </a:solidFill>
              </a:rPr>
              <a:t>1.-  CARACTERIZACIÓN CEMENTO ASFÁLTICO AC-20</a:t>
            </a:r>
          </a:p>
        </p:txBody>
      </p:sp>
      <p:graphicFrame>
        <p:nvGraphicFramePr>
          <p:cNvPr id="7" name="6 Tabla"/>
          <p:cNvGraphicFramePr>
            <a:graphicFrameLocks noGrp="1"/>
          </p:cNvGraphicFramePr>
          <p:nvPr>
            <p:extLst>
              <p:ext uri="{D42A27DB-BD31-4B8C-83A1-F6EECF244321}">
                <p14:modId xmlns:p14="http://schemas.microsoft.com/office/powerpoint/2010/main" val="2651771153"/>
              </p:ext>
            </p:extLst>
          </p:nvPr>
        </p:nvGraphicFramePr>
        <p:xfrm>
          <a:off x="5807213" y="4197086"/>
          <a:ext cx="5588120" cy="2306514"/>
        </p:xfrm>
        <a:graphic>
          <a:graphicData uri="http://schemas.openxmlformats.org/drawingml/2006/table">
            <a:tbl>
              <a:tblPr firstRow="1" firstCol="1" bandRow="1">
                <a:tableStyleId>{5C22544A-7EE6-4342-B048-85BDC9FD1C3A}</a:tableStyleId>
              </a:tblPr>
              <a:tblGrid>
                <a:gridCol w="2794483"/>
                <a:gridCol w="761901"/>
                <a:gridCol w="1015868"/>
                <a:gridCol w="1015868"/>
              </a:tblGrid>
              <a:tr h="505904">
                <a:tc>
                  <a:txBody>
                    <a:bodyPr/>
                    <a:lstStyle/>
                    <a:p>
                      <a:pPr algn="ctr">
                        <a:lnSpc>
                          <a:spcPct val="115000"/>
                        </a:lnSpc>
                        <a:spcAft>
                          <a:spcPts val="0"/>
                        </a:spcAft>
                      </a:pPr>
                      <a:r>
                        <a:rPr lang="es-EC" sz="1300" dirty="0">
                          <a:solidFill>
                            <a:schemeClr val="tx1"/>
                          </a:solidFill>
                          <a:effectLst/>
                        </a:rPr>
                        <a:t>Parámetro</a:t>
                      </a:r>
                      <a:endParaRPr lang="es-EC" sz="13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Resultado</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Mínimo</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Máximo</a:t>
                      </a:r>
                      <a:endParaRPr lang="es-EC" sz="1300">
                        <a:solidFill>
                          <a:schemeClr val="tx1"/>
                        </a:solidFill>
                        <a:effectLst/>
                        <a:latin typeface="Arial"/>
                        <a:ea typeface="Calibri"/>
                        <a:cs typeface="Times New Roman"/>
                      </a:endParaRPr>
                    </a:p>
                  </a:txBody>
                  <a:tcPr marL="59259" marR="59259" marT="0" marB="0" anchor="ctr"/>
                </a:tc>
              </a:tr>
              <a:tr h="235619">
                <a:tc>
                  <a:txBody>
                    <a:bodyPr/>
                    <a:lstStyle/>
                    <a:p>
                      <a:pPr algn="ctr">
                        <a:lnSpc>
                          <a:spcPct val="115000"/>
                        </a:lnSpc>
                        <a:spcAft>
                          <a:spcPts val="0"/>
                        </a:spcAft>
                      </a:pPr>
                      <a:r>
                        <a:rPr lang="es-EC" sz="1300">
                          <a:solidFill>
                            <a:schemeClr val="tx1"/>
                          </a:solidFill>
                          <a:effectLst/>
                        </a:rPr>
                        <a:t>Penetración (mm/10)</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61</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60</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70</a:t>
                      </a:r>
                      <a:endParaRPr lang="es-EC" sz="1300">
                        <a:solidFill>
                          <a:schemeClr val="tx1"/>
                        </a:solidFill>
                        <a:effectLst/>
                        <a:latin typeface="Arial"/>
                        <a:ea typeface="Calibri"/>
                        <a:cs typeface="Times New Roman"/>
                      </a:endParaRPr>
                    </a:p>
                  </a:txBody>
                  <a:tcPr marL="59259" marR="59259" marT="0" marB="0" anchor="ctr"/>
                </a:tc>
              </a:tr>
              <a:tr h="332343">
                <a:tc>
                  <a:txBody>
                    <a:bodyPr/>
                    <a:lstStyle/>
                    <a:p>
                      <a:pPr algn="ctr">
                        <a:lnSpc>
                          <a:spcPct val="115000"/>
                        </a:lnSpc>
                        <a:spcAft>
                          <a:spcPts val="0"/>
                        </a:spcAft>
                      </a:pPr>
                      <a:r>
                        <a:rPr lang="es-EC" sz="1300">
                          <a:solidFill>
                            <a:schemeClr val="tx1"/>
                          </a:solidFill>
                          <a:effectLst/>
                        </a:rPr>
                        <a:t>Reblandecimiento (°C)</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48.4</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48</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dirty="0">
                          <a:solidFill>
                            <a:schemeClr val="tx1"/>
                          </a:solidFill>
                          <a:effectLst/>
                        </a:rPr>
                        <a:t>55</a:t>
                      </a:r>
                      <a:endParaRPr lang="es-EC" sz="1300" dirty="0">
                        <a:solidFill>
                          <a:schemeClr val="tx1"/>
                        </a:solidFill>
                        <a:effectLst/>
                        <a:latin typeface="Arial"/>
                        <a:ea typeface="Calibri"/>
                        <a:cs typeface="Times New Roman"/>
                      </a:endParaRPr>
                    </a:p>
                  </a:txBody>
                  <a:tcPr marL="59259" marR="59259" marT="0" marB="0" anchor="ctr"/>
                </a:tc>
              </a:tr>
              <a:tr h="332343">
                <a:tc>
                  <a:txBody>
                    <a:bodyPr/>
                    <a:lstStyle/>
                    <a:p>
                      <a:pPr algn="ctr">
                        <a:lnSpc>
                          <a:spcPct val="115000"/>
                        </a:lnSpc>
                        <a:spcAft>
                          <a:spcPts val="0"/>
                        </a:spcAft>
                      </a:pPr>
                      <a:r>
                        <a:rPr lang="es-EC" sz="1300">
                          <a:solidFill>
                            <a:schemeClr val="tx1"/>
                          </a:solidFill>
                          <a:effectLst/>
                        </a:rPr>
                        <a:t>Índice de Penetración</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-1.14</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-1.5</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1.5</a:t>
                      </a:r>
                      <a:endParaRPr lang="es-EC" sz="1300">
                        <a:solidFill>
                          <a:schemeClr val="tx1"/>
                        </a:solidFill>
                        <a:effectLst/>
                        <a:latin typeface="Arial"/>
                        <a:ea typeface="Calibri"/>
                        <a:cs typeface="Times New Roman"/>
                      </a:endParaRPr>
                    </a:p>
                  </a:txBody>
                  <a:tcPr marL="59259" marR="59259" marT="0" marB="0" anchor="ctr"/>
                </a:tc>
              </a:tr>
              <a:tr h="235619">
                <a:tc>
                  <a:txBody>
                    <a:bodyPr/>
                    <a:lstStyle/>
                    <a:p>
                      <a:pPr algn="ctr">
                        <a:lnSpc>
                          <a:spcPct val="115000"/>
                        </a:lnSpc>
                        <a:spcAft>
                          <a:spcPts val="0"/>
                        </a:spcAft>
                      </a:pPr>
                      <a:r>
                        <a:rPr lang="es-EC" sz="1300">
                          <a:solidFill>
                            <a:schemeClr val="tx1"/>
                          </a:solidFill>
                          <a:effectLst/>
                        </a:rPr>
                        <a:t>Ductilidad (cm)</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110</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100</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a:t>
                      </a:r>
                      <a:endParaRPr lang="es-EC" sz="1300">
                        <a:solidFill>
                          <a:schemeClr val="tx1"/>
                        </a:solidFill>
                        <a:effectLst/>
                        <a:latin typeface="Arial"/>
                        <a:ea typeface="Calibri"/>
                        <a:cs typeface="Times New Roman"/>
                      </a:endParaRPr>
                    </a:p>
                  </a:txBody>
                  <a:tcPr marL="59259" marR="59259" marT="0" marB="0" anchor="ctr"/>
                </a:tc>
              </a:tr>
              <a:tr h="332343">
                <a:tc>
                  <a:txBody>
                    <a:bodyPr/>
                    <a:lstStyle/>
                    <a:p>
                      <a:pPr algn="ctr">
                        <a:lnSpc>
                          <a:spcPct val="115000"/>
                        </a:lnSpc>
                        <a:spcAft>
                          <a:spcPts val="0"/>
                        </a:spcAft>
                      </a:pPr>
                      <a:r>
                        <a:rPr lang="es-EC" sz="1300">
                          <a:solidFill>
                            <a:schemeClr val="tx1"/>
                          </a:solidFill>
                          <a:effectLst/>
                        </a:rPr>
                        <a:t>Punto de Inflamación (°C)</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291</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232</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a:t>
                      </a:r>
                      <a:endParaRPr lang="es-EC" sz="1300">
                        <a:solidFill>
                          <a:schemeClr val="tx1"/>
                        </a:solidFill>
                        <a:effectLst/>
                        <a:latin typeface="Arial"/>
                        <a:ea typeface="Calibri"/>
                        <a:cs typeface="Times New Roman"/>
                      </a:endParaRPr>
                    </a:p>
                  </a:txBody>
                  <a:tcPr marL="59259" marR="59259" marT="0" marB="0" anchor="ctr"/>
                </a:tc>
              </a:tr>
              <a:tr h="332343">
                <a:tc>
                  <a:txBody>
                    <a:bodyPr/>
                    <a:lstStyle/>
                    <a:p>
                      <a:pPr algn="ctr">
                        <a:lnSpc>
                          <a:spcPct val="115000"/>
                        </a:lnSpc>
                        <a:spcAft>
                          <a:spcPts val="0"/>
                        </a:spcAft>
                      </a:pPr>
                      <a:r>
                        <a:rPr lang="es-EC" sz="1300">
                          <a:solidFill>
                            <a:schemeClr val="tx1"/>
                          </a:solidFill>
                          <a:effectLst/>
                        </a:rPr>
                        <a:t>Densidad relativa (gr/cm</a:t>
                      </a:r>
                      <a:r>
                        <a:rPr lang="es-EC" sz="1300" baseline="30000">
                          <a:solidFill>
                            <a:schemeClr val="tx1"/>
                          </a:solidFill>
                          <a:effectLst/>
                        </a:rPr>
                        <a:t>3</a:t>
                      </a:r>
                      <a:r>
                        <a:rPr lang="es-EC" sz="1300">
                          <a:solidFill>
                            <a:schemeClr val="tx1"/>
                          </a:solidFill>
                          <a:effectLst/>
                        </a:rPr>
                        <a:t>)</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1.011</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a:solidFill>
                            <a:schemeClr val="tx1"/>
                          </a:solidFill>
                          <a:effectLst/>
                        </a:rPr>
                        <a:t>1.000 </a:t>
                      </a:r>
                      <a:endParaRPr lang="es-EC" sz="13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300" dirty="0">
                          <a:solidFill>
                            <a:schemeClr val="tx1"/>
                          </a:solidFill>
                          <a:effectLst/>
                        </a:rPr>
                        <a:t>-</a:t>
                      </a:r>
                      <a:endParaRPr lang="es-EC" sz="1300" dirty="0">
                        <a:solidFill>
                          <a:schemeClr val="tx1"/>
                        </a:solidFill>
                        <a:effectLst/>
                        <a:latin typeface="Arial"/>
                        <a:ea typeface="Calibri"/>
                        <a:cs typeface="Times New Roman"/>
                      </a:endParaRPr>
                    </a:p>
                  </a:txBody>
                  <a:tcPr marL="59259" marR="59259" marT="0" marB="0" anchor="ctr"/>
                </a:tc>
              </a:tr>
            </a:tbl>
          </a:graphicData>
        </a:graphic>
      </p:graphicFrame>
      <p:graphicFrame>
        <p:nvGraphicFramePr>
          <p:cNvPr id="8" name="7 Gráfico"/>
          <p:cNvGraphicFramePr/>
          <p:nvPr>
            <p:extLst>
              <p:ext uri="{D42A27DB-BD31-4B8C-83A1-F6EECF244321}">
                <p14:modId xmlns:p14="http://schemas.microsoft.com/office/powerpoint/2010/main" val="3917588159"/>
              </p:ext>
            </p:extLst>
          </p:nvPr>
        </p:nvGraphicFramePr>
        <p:xfrm>
          <a:off x="623311" y="3717034"/>
          <a:ext cx="4991905"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3555101742"/>
              </p:ext>
            </p:extLst>
          </p:nvPr>
        </p:nvGraphicFramePr>
        <p:xfrm>
          <a:off x="5903210" y="1124748"/>
          <a:ext cx="5279900" cy="3174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extLst>
              <p:ext uri="{D42A27DB-BD31-4B8C-83A1-F6EECF244321}">
                <p14:modId xmlns:p14="http://schemas.microsoft.com/office/powerpoint/2010/main" val="2856381209"/>
              </p:ext>
            </p:extLst>
          </p:nvPr>
        </p:nvGraphicFramePr>
        <p:xfrm>
          <a:off x="815307" y="1028736"/>
          <a:ext cx="5098870" cy="2783489"/>
        </p:xfrm>
        <a:graphic>
          <a:graphicData uri="http://schemas.openxmlformats.org/drawingml/2006/chart">
            <c:chart xmlns:c="http://schemas.openxmlformats.org/drawingml/2006/chart" xmlns:r="http://schemas.openxmlformats.org/officeDocument/2006/relationships" r:id="rId4"/>
          </a:graphicData>
        </a:graphic>
      </p:graphicFrame>
      <p:sp>
        <p:nvSpPr>
          <p:cNvPr id="11" name="1 Cuadro de texto"/>
          <p:cNvSpPr txBox="1"/>
          <p:nvPr/>
        </p:nvSpPr>
        <p:spPr>
          <a:xfrm>
            <a:off x="1487294" y="5061181"/>
            <a:ext cx="1919929" cy="288008"/>
          </a:xfrm>
          <a:prstGeom prst="rect">
            <a:avLst/>
          </a:prstGeom>
        </p:spPr>
        <p:txBody>
          <a:bodyPr wrap="square" lIns="115214" tIns="57607" rIns="115214" bIns="5760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Inflamación=</a:t>
            </a:r>
            <a:r>
              <a:rPr lang="es-EC" dirty="0" err="1"/>
              <a:t>291°C</a:t>
            </a:r>
            <a:endParaRPr lang="es-EC" dirty="0"/>
          </a:p>
        </p:txBody>
      </p:sp>
      <p:sp>
        <p:nvSpPr>
          <p:cNvPr id="12" name="1 Cuadro de texto"/>
          <p:cNvSpPr txBox="1"/>
          <p:nvPr/>
        </p:nvSpPr>
        <p:spPr>
          <a:xfrm>
            <a:off x="6959192" y="1988840"/>
            <a:ext cx="2207958" cy="288008"/>
          </a:xfrm>
          <a:prstGeom prst="rect">
            <a:avLst/>
          </a:prstGeom>
        </p:spPr>
        <p:txBody>
          <a:bodyPr wrap="square" lIns="115214" tIns="57607" rIns="115214" bIns="5760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dirty="0"/>
              <a:t>Reblandecimiento= </a:t>
            </a:r>
            <a:r>
              <a:rPr lang="es-EC" dirty="0" err="1"/>
              <a:t>48.4°C</a:t>
            </a:r>
            <a:endParaRPr lang="es-EC" dirty="0"/>
          </a:p>
        </p:txBody>
      </p:sp>
    </p:spTree>
    <p:extLst>
      <p:ext uri="{BB962C8B-B14F-4D97-AF65-F5344CB8AC3E}">
        <p14:creationId xmlns:p14="http://schemas.microsoft.com/office/powerpoint/2010/main" val="489867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1140" y="653820"/>
            <a:ext cx="9365106" cy="758958"/>
          </a:xfrm>
        </p:spPr>
        <p:txBody>
          <a:bodyPr>
            <a:noAutofit/>
          </a:bodyPr>
          <a:lstStyle/>
          <a:p>
            <a:pPr algn="ctr"/>
            <a:r>
              <a:rPr lang="es-EC" sz="2000" b="1" dirty="0">
                <a:solidFill>
                  <a:schemeClr val="tx1"/>
                </a:solidFill>
              </a:rPr>
              <a:t>2.- EXPERIMENTACIÓN PARA CONOCER PORCENTAJES A UTILIZAR EN ENSAYOS DE VISCOSIDAD</a:t>
            </a:r>
          </a:p>
        </p:txBody>
      </p:sp>
      <p:sp>
        <p:nvSpPr>
          <p:cNvPr id="3" name="2 Marcador de contenido"/>
          <p:cNvSpPr>
            <a:spLocks noGrp="1"/>
          </p:cNvSpPr>
          <p:nvPr>
            <p:ph idx="1"/>
          </p:nvPr>
        </p:nvSpPr>
        <p:spPr>
          <a:xfrm>
            <a:off x="622598" y="1412778"/>
            <a:ext cx="4031924" cy="672074"/>
          </a:xfrm>
        </p:spPr>
        <p:txBody>
          <a:bodyPr>
            <a:normAutofit/>
          </a:bodyPr>
          <a:lstStyle/>
          <a:p>
            <a:r>
              <a:rPr lang="es-EC" sz="2000" dirty="0" smtClean="0">
                <a:solidFill>
                  <a:schemeClr val="tx1"/>
                </a:solidFill>
              </a:rPr>
              <a:t>PENETRACIÓN (</a:t>
            </a:r>
            <a:r>
              <a:rPr lang="es-EC" sz="2000" dirty="0" err="1" smtClean="0">
                <a:solidFill>
                  <a:schemeClr val="tx1"/>
                </a:solidFill>
              </a:rPr>
              <a:t>ASTM</a:t>
            </a:r>
            <a:r>
              <a:rPr lang="es-EC" sz="2000" dirty="0">
                <a:solidFill>
                  <a:schemeClr val="tx1"/>
                </a:solidFill>
              </a:rPr>
              <a:t> </a:t>
            </a:r>
            <a:r>
              <a:rPr lang="es-EC" sz="2000" dirty="0" smtClean="0">
                <a:solidFill>
                  <a:schemeClr val="tx1"/>
                </a:solidFill>
              </a:rPr>
              <a:t>D-5)</a:t>
            </a:r>
            <a:endParaRPr lang="es-EC" sz="2000" dirty="0">
              <a:solidFill>
                <a:schemeClr val="tx1"/>
              </a:solidFill>
            </a:endParaRPr>
          </a:p>
        </p:txBody>
      </p:sp>
      <p:pic>
        <p:nvPicPr>
          <p:cNvPr id="4" name="3 Imagen" descr="C:\Users\Admin\Desktop\Tesis_capitulos.06.01.2014\Trabajo de Laboratorio\Ensayos asfalto\Fotos penetracion\P11702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312" y="2276872"/>
            <a:ext cx="1995677" cy="3200746"/>
          </a:xfrm>
          <a:prstGeom prst="rect">
            <a:avLst/>
          </a:prstGeom>
          <a:noFill/>
          <a:ln>
            <a:noFill/>
          </a:ln>
        </p:spPr>
      </p:pic>
      <p:graphicFrame>
        <p:nvGraphicFramePr>
          <p:cNvPr id="6" name="5 Gráfico"/>
          <p:cNvGraphicFramePr/>
          <p:nvPr>
            <p:extLst>
              <p:ext uri="{D42A27DB-BD31-4B8C-83A1-F6EECF244321}">
                <p14:modId xmlns:p14="http://schemas.microsoft.com/office/powerpoint/2010/main" val="2760369985"/>
              </p:ext>
            </p:extLst>
          </p:nvPr>
        </p:nvGraphicFramePr>
        <p:xfrm>
          <a:off x="2714989" y="1700810"/>
          <a:ext cx="8718256" cy="4512501"/>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5711625" y="1513041"/>
            <a:ext cx="3551933" cy="331783"/>
          </a:xfrm>
          <a:prstGeom prst="rect">
            <a:avLst/>
          </a:prstGeom>
          <a:noFill/>
        </p:spPr>
        <p:txBody>
          <a:bodyPr wrap="square" lIns="115214" tIns="57607" rIns="115214" bIns="57607" rtlCol="0">
            <a:spAutoFit/>
          </a:bodyPr>
          <a:lstStyle/>
          <a:p>
            <a:r>
              <a:rPr lang="es-EC" sz="1400" dirty="0"/>
              <a:t>Penetración vs % </a:t>
            </a:r>
            <a:r>
              <a:rPr lang="es-EC" sz="1400" dirty="0" err="1"/>
              <a:t>ACP</a:t>
            </a:r>
            <a:endParaRPr lang="es-EC" sz="1400" dirty="0"/>
          </a:p>
        </p:txBody>
      </p:sp>
      <p:sp>
        <p:nvSpPr>
          <p:cNvPr id="8" name="7 CuadroTexto"/>
          <p:cNvSpPr txBox="1"/>
          <p:nvPr/>
        </p:nvSpPr>
        <p:spPr>
          <a:xfrm>
            <a:off x="4271241" y="6090973"/>
            <a:ext cx="7775852" cy="393338"/>
          </a:xfrm>
          <a:prstGeom prst="rect">
            <a:avLst/>
          </a:prstGeom>
          <a:noFill/>
        </p:spPr>
        <p:txBody>
          <a:bodyPr wrap="square" lIns="115214" tIns="57607" rIns="115214" bIns="57607" rtlCol="0">
            <a:spAutoFit/>
          </a:bodyPr>
          <a:lstStyle/>
          <a:p>
            <a:r>
              <a:rPr lang="es-EC" sz="1800" b="1" dirty="0"/>
              <a:t>Porcentajes que cumplen: 0.4 , 0.7 y 1% de </a:t>
            </a:r>
            <a:r>
              <a:rPr lang="es-EC" sz="1800" b="1" dirty="0" err="1"/>
              <a:t>ACP</a:t>
            </a:r>
            <a:r>
              <a:rPr lang="es-EC" sz="1800" b="1" dirty="0"/>
              <a:t>   </a:t>
            </a:r>
          </a:p>
        </p:txBody>
      </p:sp>
    </p:spTree>
    <p:extLst>
      <p:ext uri="{BB962C8B-B14F-4D97-AF65-F5344CB8AC3E}">
        <p14:creationId xmlns:p14="http://schemas.microsoft.com/office/powerpoint/2010/main" val="4228222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1308" y="688111"/>
            <a:ext cx="10367803" cy="628654"/>
          </a:xfrm>
        </p:spPr>
        <p:txBody>
          <a:bodyPr>
            <a:normAutofit/>
          </a:bodyPr>
          <a:lstStyle/>
          <a:p>
            <a:r>
              <a:rPr lang="es-EC" sz="2500" dirty="0">
                <a:solidFill>
                  <a:schemeClr val="tx1"/>
                </a:solidFill>
              </a:rPr>
              <a:t>PUNTO DE REBLANDECIMIENTO (</a:t>
            </a:r>
            <a:r>
              <a:rPr lang="es-EC" sz="2500" dirty="0" err="1">
                <a:solidFill>
                  <a:schemeClr val="tx1"/>
                </a:solidFill>
              </a:rPr>
              <a:t>ASTM</a:t>
            </a:r>
            <a:r>
              <a:rPr lang="es-EC" sz="2500" dirty="0">
                <a:solidFill>
                  <a:schemeClr val="tx1"/>
                </a:solidFill>
              </a:rPr>
              <a:t> D-36)</a:t>
            </a:r>
          </a:p>
        </p:txBody>
      </p:sp>
      <p:pic>
        <p:nvPicPr>
          <p:cNvPr id="4" name="3 Imagen" descr="C:\Users\Admin\Desktop\Fotos Tesis\2014-01-16 13.57.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622" y="1844824"/>
            <a:ext cx="2160240" cy="3096345"/>
          </a:xfrm>
          <a:prstGeom prst="rect">
            <a:avLst/>
          </a:prstGeom>
          <a:noFill/>
          <a:ln>
            <a:noFill/>
          </a:ln>
        </p:spPr>
      </p:pic>
      <p:graphicFrame>
        <p:nvGraphicFramePr>
          <p:cNvPr id="6" name="5 Gráfico"/>
          <p:cNvGraphicFramePr/>
          <p:nvPr>
            <p:extLst>
              <p:ext uri="{D42A27DB-BD31-4B8C-83A1-F6EECF244321}">
                <p14:modId xmlns:p14="http://schemas.microsoft.com/office/powerpoint/2010/main" val="186401309"/>
              </p:ext>
            </p:extLst>
          </p:nvPr>
        </p:nvGraphicFramePr>
        <p:xfrm>
          <a:off x="3031604" y="1482461"/>
          <a:ext cx="827972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5448146" y="6021288"/>
            <a:ext cx="7775852" cy="393338"/>
          </a:xfrm>
          <a:prstGeom prst="rect">
            <a:avLst/>
          </a:prstGeom>
          <a:noFill/>
        </p:spPr>
        <p:txBody>
          <a:bodyPr wrap="square" lIns="115214" tIns="57607" rIns="115214" bIns="57607" rtlCol="0">
            <a:spAutoFit/>
          </a:bodyPr>
          <a:lstStyle/>
          <a:p>
            <a:r>
              <a:rPr lang="es-EC" sz="1800" b="1" dirty="0"/>
              <a:t>Porcentajes que cumplen: </a:t>
            </a:r>
            <a:r>
              <a:rPr lang="es-EC" sz="1800" b="1" dirty="0" smtClean="0"/>
              <a:t>Ninguno</a:t>
            </a:r>
            <a:endParaRPr lang="es-EC" sz="1800" b="1" dirty="0"/>
          </a:p>
        </p:txBody>
      </p:sp>
      <p:sp>
        <p:nvSpPr>
          <p:cNvPr id="8" name="7 CuadroTexto"/>
          <p:cNvSpPr txBox="1"/>
          <p:nvPr/>
        </p:nvSpPr>
        <p:spPr>
          <a:xfrm>
            <a:off x="5018737" y="1297017"/>
            <a:ext cx="4388837" cy="331783"/>
          </a:xfrm>
          <a:prstGeom prst="rect">
            <a:avLst/>
          </a:prstGeom>
          <a:noFill/>
        </p:spPr>
        <p:txBody>
          <a:bodyPr wrap="square" lIns="115214" tIns="57607" rIns="115214" bIns="57607" rtlCol="0">
            <a:spAutoFit/>
          </a:bodyPr>
          <a:lstStyle/>
          <a:p>
            <a:r>
              <a:rPr lang="es-EC" sz="1400" dirty="0"/>
              <a:t>Punto Reblandecimiento vs % </a:t>
            </a:r>
            <a:r>
              <a:rPr lang="es-EC" sz="1400" dirty="0" err="1"/>
              <a:t>ACP</a:t>
            </a:r>
            <a:endParaRPr lang="es-EC" sz="1400" dirty="0"/>
          </a:p>
        </p:txBody>
      </p:sp>
    </p:spTree>
    <p:extLst>
      <p:ext uri="{BB962C8B-B14F-4D97-AF65-F5344CB8AC3E}">
        <p14:creationId xmlns:p14="http://schemas.microsoft.com/office/powerpoint/2010/main" val="1382061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7300" y="688112"/>
            <a:ext cx="9035247" cy="820679"/>
          </a:xfrm>
        </p:spPr>
        <p:txBody>
          <a:bodyPr/>
          <a:lstStyle/>
          <a:p>
            <a:r>
              <a:rPr lang="es-EC" dirty="0" smtClean="0"/>
              <a:t>ÍNDICE DE PENETRACIÓN</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694606" y="2180862"/>
                <a:ext cx="4991905" cy="2914144"/>
              </a:xfrm>
              <a:prstGeom prst="rect">
                <a:avLst/>
              </a:prstGeom>
            </p:spPr>
            <p:txBody>
              <a:bodyPr wrap="square" lIns="115202" tIns="57601" rIns="115202" bIns="57601">
                <a:spAutoFit/>
              </a:bodyPr>
              <a:lstStyle/>
              <a:p>
                <a:r>
                  <a:rPr lang="es-MX" sz="1500" dirty="0"/>
                  <a:t>El índice de penetración se calcula con las ecuaciones :</a:t>
                </a:r>
                <a:endParaRPr lang="es-EC" sz="1500" dirty="0"/>
              </a:p>
              <a:p>
                <a:pPr/>
                <a14:m>
                  <m:oMathPara xmlns:m="http://schemas.openxmlformats.org/officeDocument/2006/math">
                    <m:oMathParaPr>
                      <m:jc m:val="centerGroup"/>
                    </m:oMathParaPr>
                    <m:oMath xmlns:m="http://schemas.openxmlformats.org/officeDocument/2006/math">
                      <m:r>
                        <a:rPr lang="es-EC" sz="1500" i="1">
                          <a:latin typeface="Cambria Math"/>
                        </a:rPr>
                        <m:t>𝐴</m:t>
                      </m:r>
                      <m:r>
                        <a:rPr lang="es-EC" sz="1500" i="1">
                          <a:latin typeface="Cambria Math"/>
                        </a:rPr>
                        <m:t>=50∗</m:t>
                      </m:r>
                      <m:d>
                        <m:dPr>
                          <m:begChr m:val="["/>
                          <m:endChr m:val="]"/>
                          <m:ctrlPr>
                            <a:rPr lang="es-EC" sz="1500" i="1">
                              <a:latin typeface="Cambria Math"/>
                            </a:rPr>
                          </m:ctrlPr>
                        </m:dPr>
                        <m:e>
                          <m:f>
                            <m:fPr>
                              <m:ctrlPr>
                                <a:rPr lang="es-EC" sz="1500" i="1">
                                  <a:latin typeface="Cambria Math"/>
                                </a:rPr>
                              </m:ctrlPr>
                            </m:fPr>
                            <m:num>
                              <m:func>
                                <m:funcPr>
                                  <m:ctrlPr>
                                    <a:rPr lang="es-EC" sz="1500" i="1">
                                      <a:latin typeface="Cambria Math"/>
                                    </a:rPr>
                                  </m:ctrlPr>
                                </m:funcPr>
                                <m:fName>
                                  <m:r>
                                    <m:rPr>
                                      <m:sty m:val="p"/>
                                    </m:rPr>
                                    <a:rPr lang="es-EC" sz="1500">
                                      <a:latin typeface="Cambria Math"/>
                                    </a:rPr>
                                    <m:t>log</m:t>
                                  </m:r>
                                </m:fName>
                                <m:e>
                                  <m:d>
                                    <m:dPr>
                                      <m:ctrlPr>
                                        <a:rPr lang="es-EC" sz="1500" i="1">
                                          <a:latin typeface="Cambria Math"/>
                                        </a:rPr>
                                      </m:ctrlPr>
                                    </m:dPr>
                                    <m:e>
                                      <m:r>
                                        <a:rPr lang="es-EC" sz="1500" i="1">
                                          <a:latin typeface="Cambria Math"/>
                                        </a:rPr>
                                        <m:t>800</m:t>
                                      </m:r>
                                    </m:e>
                                  </m:d>
                                </m:e>
                              </m:func>
                              <m:r>
                                <a:rPr lang="es-EC" sz="1500" i="1">
                                  <a:latin typeface="Cambria Math"/>
                                </a:rPr>
                                <m:t>−</m:t>
                              </m:r>
                              <m:func>
                                <m:funcPr>
                                  <m:ctrlPr>
                                    <a:rPr lang="es-EC" sz="1500" i="1">
                                      <a:latin typeface="Cambria Math"/>
                                    </a:rPr>
                                  </m:ctrlPr>
                                </m:funcPr>
                                <m:fName>
                                  <m:r>
                                    <m:rPr>
                                      <m:sty m:val="p"/>
                                    </m:rPr>
                                    <a:rPr lang="es-EC" sz="1500">
                                      <a:latin typeface="Cambria Math"/>
                                    </a:rPr>
                                    <m:t>log</m:t>
                                  </m:r>
                                </m:fName>
                                <m:e>
                                  <m:d>
                                    <m:dPr>
                                      <m:ctrlPr>
                                        <a:rPr lang="es-EC" sz="1500" i="1">
                                          <a:latin typeface="Cambria Math"/>
                                        </a:rPr>
                                      </m:ctrlPr>
                                    </m:dPr>
                                    <m:e>
                                      <m:r>
                                        <a:rPr lang="es-EC" sz="1500" i="1">
                                          <a:latin typeface="Cambria Math"/>
                                        </a:rPr>
                                        <m:t>𝑃𝑒𝑛</m:t>
                                      </m:r>
                                    </m:e>
                                  </m:d>
                                </m:e>
                              </m:func>
                            </m:num>
                            <m:den>
                              <m:r>
                                <a:rPr lang="es-EC" sz="1500" i="1">
                                  <a:latin typeface="Cambria Math"/>
                                </a:rPr>
                                <m:t>𝑇𝑎𝑏</m:t>
                              </m:r>
                              <m:r>
                                <a:rPr lang="es-EC" sz="1500" i="1">
                                  <a:latin typeface="Cambria Math"/>
                                </a:rPr>
                                <m:t>−25</m:t>
                              </m:r>
                            </m:den>
                          </m:f>
                        </m:e>
                      </m:d>
                      <m:r>
                        <a:rPr lang="es-EC" sz="1500" i="1">
                          <a:latin typeface="Cambria Math"/>
                        </a:rPr>
                        <m:t>               </m:t>
                      </m:r>
                    </m:oMath>
                  </m:oMathPara>
                </a14:m>
                <a:endParaRPr lang="es-EC" sz="1500" dirty="0"/>
              </a:p>
              <a:p>
                <a:r>
                  <a:rPr lang="es-EC" sz="1500" b="1" dirty="0"/>
                  <a:t>					</a:t>
                </a:r>
                <a:endParaRPr lang="es-EC" sz="1500" dirty="0"/>
              </a:p>
              <a:p>
                <a:pPr/>
                <a14:m>
                  <m:oMathPara xmlns:m="http://schemas.openxmlformats.org/officeDocument/2006/math">
                    <m:oMathParaPr>
                      <m:jc m:val="centerGroup"/>
                    </m:oMathParaPr>
                    <m:oMath xmlns:m="http://schemas.openxmlformats.org/officeDocument/2006/math">
                      <m:r>
                        <a:rPr lang="es-EC" sz="1500" i="1">
                          <a:latin typeface="Cambria Math"/>
                        </a:rPr>
                        <m:t>                  </m:t>
                      </m:r>
                      <m:r>
                        <a:rPr lang="es-EC" sz="1500" i="1">
                          <a:latin typeface="Cambria Math"/>
                        </a:rPr>
                        <m:t>𝐼𝑃</m:t>
                      </m:r>
                      <m:r>
                        <a:rPr lang="es-EC" sz="1500" i="1">
                          <a:latin typeface="Cambria Math"/>
                        </a:rPr>
                        <m:t>=</m:t>
                      </m:r>
                      <m:f>
                        <m:fPr>
                          <m:ctrlPr>
                            <a:rPr lang="es-EC" sz="1500" i="1">
                              <a:latin typeface="Cambria Math"/>
                            </a:rPr>
                          </m:ctrlPr>
                        </m:fPr>
                        <m:num>
                          <m:r>
                            <a:rPr lang="es-EC" sz="1500" i="1">
                              <a:latin typeface="Cambria Math"/>
                            </a:rPr>
                            <m:t>20−10∗</m:t>
                          </m:r>
                          <m:r>
                            <a:rPr lang="es-EC" sz="1500" i="1">
                              <a:latin typeface="Cambria Math"/>
                            </a:rPr>
                            <m:t>𝐴</m:t>
                          </m:r>
                        </m:num>
                        <m:den>
                          <m:r>
                            <a:rPr lang="es-EC" sz="1500" i="1">
                              <a:latin typeface="Cambria Math"/>
                            </a:rPr>
                            <m:t>𝐴</m:t>
                          </m:r>
                          <m:r>
                            <a:rPr lang="es-EC" sz="1500" i="1">
                              <a:latin typeface="Cambria Math"/>
                            </a:rPr>
                            <m:t>+1</m:t>
                          </m:r>
                        </m:den>
                      </m:f>
                    </m:oMath>
                  </m:oMathPara>
                </a14:m>
                <a:endParaRPr lang="es-EC" sz="1500" dirty="0"/>
              </a:p>
              <a:p>
                <a:r>
                  <a:rPr lang="es-EC" sz="1500" dirty="0"/>
                  <a:t>Donde:</a:t>
                </a:r>
              </a:p>
              <a:p>
                <a:r>
                  <a:rPr lang="es-EC" sz="1500" dirty="0"/>
                  <a:t>Pen: valor de penetración en mm/10 a </a:t>
                </a:r>
                <a:r>
                  <a:rPr lang="es-EC" sz="1500" dirty="0" err="1"/>
                  <a:t>25°C</a:t>
                </a:r>
                <a:r>
                  <a:rPr lang="es-EC" sz="1500" dirty="0"/>
                  <a:t>, 100 gr y 5 segundos.</a:t>
                </a:r>
              </a:p>
              <a:p>
                <a:r>
                  <a:rPr lang="es-EC" sz="1500" dirty="0" err="1"/>
                  <a:t>Tab</a:t>
                </a:r>
                <a:r>
                  <a:rPr lang="es-EC" sz="1500" dirty="0"/>
                  <a:t>: punto de reblandecimiento en °C, obtenido por el método de anillo y bola.</a:t>
                </a:r>
              </a:p>
            </p:txBody>
          </p:sp>
        </mc:Choice>
        <mc:Fallback xmlns="">
          <p:sp>
            <p:nvSpPr>
              <p:cNvPr id="4" name="3 Rectángulo"/>
              <p:cNvSpPr>
                <a:spLocks noRot="1" noChangeAspect="1" noMove="1" noResize="1" noEditPoints="1" noAdjustHandles="1" noChangeArrowheads="1" noChangeShapeType="1" noTextEdit="1"/>
              </p:cNvSpPr>
              <p:nvPr/>
            </p:nvSpPr>
            <p:spPr>
              <a:xfrm>
                <a:off x="694606" y="2180862"/>
                <a:ext cx="4991905" cy="2914144"/>
              </a:xfrm>
              <a:prstGeom prst="rect">
                <a:avLst/>
              </a:prstGeom>
              <a:blipFill rotWithShape="1">
                <a:blip r:embed="rId2"/>
                <a:stretch>
                  <a:fillRect b="-837"/>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1096347683"/>
              </p:ext>
            </p:extLst>
          </p:nvPr>
        </p:nvGraphicFramePr>
        <p:xfrm>
          <a:off x="5903216" y="1988841"/>
          <a:ext cx="5471897" cy="3373584"/>
        </p:xfrm>
        <a:graphic>
          <a:graphicData uri="http://schemas.openxmlformats.org/drawingml/2006/table">
            <a:tbl>
              <a:tblPr firstRow="1" firstCol="1" bandRow="1">
                <a:tableStyleId>{5C22544A-7EE6-4342-B048-85BDC9FD1C3A}</a:tableStyleId>
              </a:tblPr>
              <a:tblGrid>
                <a:gridCol w="1247976"/>
                <a:gridCol w="1343975"/>
                <a:gridCol w="1919963"/>
                <a:gridCol w="959983"/>
              </a:tblGrid>
              <a:tr h="843396">
                <a:tc>
                  <a:txBody>
                    <a:bodyPr/>
                    <a:lstStyle/>
                    <a:p>
                      <a:pPr algn="ctr">
                        <a:lnSpc>
                          <a:spcPct val="115000"/>
                        </a:lnSpc>
                        <a:spcAft>
                          <a:spcPts val="0"/>
                        </a:spcAft>
                      </a:pPr>
                      <a:r>
                        <a:rPr lang="es-EC" sz="1600" dirty="0">
                          <a:solidFill>
                            <a:schemeClr val="tx1"/>
                          </a:solidFill>
                          <a:effectLst/>
                        </a:rPr>
                        <a:t>Porcentaje </a:t>
                      </a:r>
                      <a:r>
                        <a:rPr lang="es-EC" sz="1600" dirty="0" err="1">
                          <a:solidFill>
                            <a:schemeClr val="tx1"/>
                          </a:solidFill>
                          <a:effectLst/>
                        </a:rPr>
                        <a:t>ACP</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Penetración (mm/10)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Punto de Reblandecimiento(°C)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IP</a:t>
                      </a:r>
                      <a:endParaRPr lang="es-EC" sz="1600">
                        <a:solidFill>
                          <a:schemeClr val="tx1"/>
                        </a:solidFill>
                        <a:effectLst/>
                        <a:latin typeface="Arial"/>
                        <a:ea typeface="Calibri"/>
                        <a:cs typeface="Times New Roman"/>
                      </a:endParaRPr>
                    </a:p>
                  </a:txBody>
                  <a:tcPr marL="59259" marR="59259" marT="0" marB="0" anchor="ctr"/>
                </a:tc>
              </a:tr>
              <a:tr h="562264">
                <a:tc>
                  <a:txBody>
                    <a:bodyPr/>
                    <a:lstStyle/>
                    <a:p>
                      <a:pPr algn="ctr">
                        <a:lnSpc>
                          <a:spcPct val="115000"/>
                        </a:lnSpc>
                        <a:spcAft>
                          <a:spcPts val="0"/>
                        </a:spcAft>
                      </a:pPr>
                      <a:r>
                        <a:rPr lang="es-EC" sz="1600">
                          <a:solidFill>
                            <a:schemeClr val="tx1"/>
                          </a:solidFill>
                          <a:effectLst/>
                        </a:rPr>
                        <a:t>ASFALTO AC-20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61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48.4</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-1.14</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0.4</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65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45.9</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-1.68</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dirty="0">
                          <a:solidFill>
                            <a:schemeClr val="tx1"/>
                          </a:solidFill>
                          <a:effectLst/>
                        </a:rPr>
                        <a:t>0.7</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68</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44.1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-2.10</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71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44.0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-2.04</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101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43.7</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-1.20</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3</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107</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38.7</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-2.85</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159</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35.9</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-2.90</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10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305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31.0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-3.35</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spTree>
    <p:extLst>
      <p:ext uri="{BB962C8B-B14F-4D97-AF65-F5344CB8AC3E}">
        <p14:creationId xmlns:p14="http://schemas.microsoft.com/office/powerpoint/2010/main" val="1764900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extLst>
              <p:ext uri="{D42A27DB-BD31-4B8C-83A1-F6EECF244321}">
                <p14:modId xmlns:p14="http://schemas.microsoft.com/office/powerpoint/2010/main" val="4103119281"/>
              </p:ext>
            </p:extLst>
          </p:nvPr>
        </p:nvGraphicFramePr>
        <p:xfrm>
          <a:off x="1583294" y="1124745"/>
          <a:ext cx="9023828" cy="4968551"/>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4463239" y="620688"/>
            <a:ext cx="4130462" cy="393338"/>
          </a:xfrm>
          <a:prstGeom prst="rect">
            <a:avLst/>
          </a:prstGeom>
          <a:noFill/>
        </p:spPr>
        <p:txBody>
          <a:bodyPr wrap="square" lIns="115214" tIns="57607" rIns="115214" bIns="57607" rtlCol="0">
            <a:spAutoFit/>
          </a:bodyPr>
          <a:lstStyle/>
          <a:p>
            <a:r>
              <a:rPr lang="es-EC" sz="1800" b="1" dirty="0"/>
              <a:t>Índice de Penetración vs % </a:t>
            </a:r>
            <a:r>
              <a:rPr lang="es-EC" sz="1800" b="1" dirty="0" err="1"/>
              <a:t>ACP</a:t>
            </a:r>
            <a:endParaRPr lang="es-EC" sz="1800" b="1" dirty="0"/>
          </a:p>
        </p:txBody>
      </p:sp>
      <p:sp>
        <p:nvSpPr>
          <p:cNvPr id="4" name="3 CuadroTexto"/>
          <p:cNvSpPr txBox="1"/>
          <p:nvPr/>
        </p:nvSpPr>
        <p:spPr>
          <a:xfrm>
            <a:off x="4078982" y="6090973"/>
            <a:ext cx="7775852" cy="393338"/>
          </a:xfrm>
          <a:prstGeom prst="rect">
            <a:avLst/>
          </a:prstGeom>
          <a:noFill/>
        </p:spPr>
        <p:txBody>
          <a:bodyPr wrap="square" lIns="115214" tIns="57607" rIns="115214" bIns="57607" rtlCol="0">
            <a:spAutoFit/>
          </a:bodyPr>
          <a:lstStyle/>
          <a:p>
            <a:r>
              <a:rPr lang="es-EC" sz="1800" b="1" dirty="0"/>
              <a:t>Porcentajes que cumplen: </a:t>
            </a:r>
            <a:r>
              <a:rPr lang="es-EC" sz="1800" b="1" dirty="0" smtClean="0"/>
              <a:t>2% de </a:t>
            </a:r>
            <a:r>
              <a:rPr lang="es-EC" sz="1800" b="1" dirty="0" err="1" smtClean="0"/>
              <a:t>ACP</a:t>
            </a:r>
            <a:endParaRPr lang="es-EC" sz="1800" b="1" dirty="0"/>
          </a:p>
        </p:txBody>
      </p:sp>
    </p:spTree>
    <p:extLst>
      <p:ext uri="{BB962C8B-B14F-4D97-AF65-F5344CB8AC3E}">
        <p14:creationId xmlns:p14="http://schemas.microsoft.com/office/powerpoint/2010/main" val="217857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5917" y="-114267"/>
            <a:ext cx="9365106" cy="758958"/>
          </a:xfrm>
        </p:spPr>
        <p:txBody>
          <a:bodyPr>
            <a:normAutofit/>
          </a:bodyPr>
          <a:lstStyle/>
          <a:p>
            <a:r>
              <a:rPr lang="es-EC" sz="4000" dirty="0">
                <a:solidFill>
                  <a:schemeClr val="bg1"/>
                </a:solidFill>
              </a:rPr>
              <a:t>INTRODUCCIÓN</a:t>
            </a:r>
          </a:p>
        </p:txBody>
      </p:sp>
      <p:graphicFrame>
        <p:nvGraphicFramePr>
          <p:cNvPr id="4" name="3 Diagrama"/>
          <p:cNvGraphicFramePr/>
          <p:nvPr>
            <p:extLst>
              <p:ext uri="{D42A27DB-BD31-4B8C-83A1-F6EECF244321}">
                <p14:modId xmlns:p14="http://schemas.microsoft.com/office/powerpoint/2010/main" val="1152322303"/>
              </p:ext>
            </p:extLst>
          </p:nvPr>
        </p:nvGraphicFramePr>
        <p:xfrm>
          <a:off x="-306501" y="356659"/>
          <a:ext cx="7583855" cy="589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www.abrazosyapretones.com/wp-content/uploads/2013/04/carreter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183" y="836716"/>
            <a:ext cx="3263937" cy="22890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urangoaldia.com/wp-content/uploads/2011/04/carreter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1737" y="4005068"/>
            <a:ext cx="3394029" cy="2259079"/>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abajo"/>
          <p:cNvSpPr/>
          <p:nvPr/>
        </p:nvSpPr>
        <p:spPr>
          <a:xfrm>
            <a:off x="8783155" y="3236983"/>
            <a:ext cx="383993" cy="57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s-EC"/>
          </a:p>
        </p:txBody>
      </p:sp>
    </p:spTree>
    <p:extLst>
      <p:ext uri="{BB962C8B-B14F-4D97-AF65-F5344CB8AC3E}">
        <p14:creationId xmlns:p14="http://schemas.microsoft.com/office/powerpoint/2010/main" val="1869004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5304" y="620688"/>
            <a:ext cx="9035247" cy="864096"/>
          </a:xfrm>
        </p:spPr>
        <p:txBody>
          <a:bodyPr>
            <a:normAutofit/>
          </a:bodyPr>
          <a:lstStyle/>
          <a:p>
            <a:r>
              <a:rPr lang="es-EC" sz="2400" dirty="0" smtClean="0"/>
              <a:t>DUCTILIDAD (</a:t>
            </a:r>
            <a:r>
              <a:rPr lang="es-EC" sz="2400" dirty="0" err="1" smtClean="0"/>
              <a:t>ASTM</a:t>
            </a:r>
            <a:r>
              <a:rPr lang="es-EC" sz="2400" dirty="0" smtClean="0"/>
              <a:t> D-113)</a:t>
            </a:r>
            <a:endParaRPr lang="es-EC" sz="2400" dirty="0"/>
          </a:p>
        </p:txBody>
      </p:sp>
      <p:pic>
        <p:nvPicPr>
          <p:cNvPr id="4" name="3 Imagen" descr="C:\Users\Admin\Desktop\Fotos Tesis\2014-01-08 14.59.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614" y="2492896"/>
            <a:ext cx="2808312" cy="2468054"/>
          </a:xfrm>
          <a:prstGeom prst="rect">
            <a:avLst/>
          </a:prstGeom>
          <a:noFill/>
          <a:ln>
            <a:noFill/>
          </a:ln>
        </p:spPr>
      </p:pic>
      <p:graphicFrame>
        <p:nvGraphicFramePr>
          <p:cNvPr id="6" name="5 Gráfico"/>
          <p:cNvGraphicFramePr/>
          <p:nvPr>
            <p:extLst>
              <p:ext uri="{D42A27DB-BD31-4B8C-83A1-F6EECF244321}">
                <p14:modId xmlns:p14="http://schemas.microsoft.com/office/powerpoint/2010/main" val="2317876651"/>
              </p:ext>
            </p:extLst>
          </p:nvPr>
        </p:nvGraphicFramePr>
        <p:xfrm>
          <a:off x="3579979" y="1278651"/>
          <a:ext cx="808776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6719737" y="1153001"/>
            <a:ext cx="3551933" cy="331783"/>
          </a:xfrm>
          <a:prstGeom prst="rect">
            <a:avLst/>
          </a:prstGeom>
          <a:noFill/>
        </p:spPr>
        <p:txBody>
          <a:bodyPr wrap="square" lIns="115214" tIns="57607" rIns="115214" bIns="57607" rtlCol="0">
            <a:spAutoFit/>
          </a:bodyPr>
          <a:lstStyle/>
          <a:p>
            <a:r>
              <a:rPr lang="es-EC" sz="1400" dirty="0"/>
              <a:t>Ductilidad vs % </a:t>
            </a:r>
            <a:r>
              <a:rPr lang="es-EC" sz="1400" dirty="0" err="1"/>
              <a:t>ACP</a:t>
            </a:r>
            <a:endParaRPr lang="es-EC" sz="1400" dirty="0"/>
          </a:p>
        </p:txBody>
      </p:sp>
      <p:sp>
        <p:nvSpPr>
          <p:cNvPr id="8" name="7 CuadroTexto"/>
          <p:cNvSpPr txBox="1"/>
          <p:nvPr/>
        </p:nvSpPr>
        <p:spPr>
          <a:xfrm>
            <a:off x="4943078" y="6021288"/>
            <a:ext cx="5760640" cy="393338"/>
          </a:xfrm>
          <a:prstGeom prst="rect">
            <a:avLst/>
          </a:prstGeom>
          <a:noFill/>
        </p:spPr>
        <p:txBody>
          <a:bodyPr wrap="square" lIns="115214" tIns="57607" rIns="115214" bIns="57607" rtlCol="0">
            <a:spAutoFit/>
          </a:bodyPr>
          <a:lstStyle/>
          <a:p>
            <a:r>
              <a:rPr lang="es-EC" sz="1800" b="1" dirty="0"/>
              <a:t>Porcentajes que cumplen: </a:t>
            </a:r>
            <a:r>
              <a:rPr lang="es-EC" sz="1800" b="1" dirty="0" smtClean="0"/>
              <a:t>0.4, 0.7, 1  y 2% de </a:t>
            </a:r>
            <a:r>
              <a:rPr lang="es-EC" sz="1800" b="1" dirty="0" err="1" smtClean="0"/>
              <a:t>ACP</a:t>
            </a:r>
            <a:endParaRPr lang="es-EC" sz="1800" b="1" dirty="0"/>
          </a:p>
        </p:txBody>
      </p:sp>
    </p:spTree>
    <p:extLst>
      <p:ext uri="{BB962C8B-B14F-4D97-AF65-F5344CB8AC3E}">
        <p14:creationId xmlns:p14="http://schemas.microsoft.com/office/powerpoint/2010/main" val="3691269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91297" y="908720"/>
            <a:ext cx="9035247" cy="625294"/>
          </a:xfrm>
        </p:spPr>
        <p:txBody>
          <a:bodyPr>
            <a:normAutofit/>
          </a:bodyPr>
          <a:lstStyle/>
          <a:p>
            <a:r>
              <a:rPr lang="es-EC" dirty="0" smtClean="0"/>
              <a:t>CONCLUSIÓN</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565204470"/>
              </p:ext>
            </p:extLst>
          </p:nvPr>
        </p:nvGraphicFramePr>
        <p:xfrm>
          <a:off x="2063283" y="1628800"/>
          <a:ext cx="8255839" cy="2759988"/>
        </p:xfrm>
        <a:graphic>
          <a:graphicData uri="http://schemas.openxmlformats.org/drawingml/2006/table">
            <a:tbl>
              <a:tblPr firstRow="1" firstCol="1" bandRow="1">
                <a:tableStyleId>{5C22544A-7EE6-4342-B048-85BDC9FD1C3A}</a:tableStyleId>
              </a:tblPr>
              <a:tblGrid>
                <a:gridCol w="1992634"/>
                <a:gridCol w="931102"/>
                <a:gridCol w="931102"/>
                <a:gridCol w="931102"/>
                <a:gridCol w="607753"/>
                <a:gridCol w="607753"/>
                <a:gridCol w="607753"/>
                <a:gridCol w="823320"/>
                <a:gridCol w="823320"/>
              </a:tblGrid>
              <a:tr h="281132">
                <a:tc rowSpan="2">
                  <a:txBody>
                    <a:bodyPr/>
                    <a:lstStyle/>
                    <a:p>
                      <a:pPr algn="ctr">
                        <a:lnSpc>
                          <a:spcPct val="115000"/>
                        </a:lnSpc>
                        <a:spcAft>
                          <a:spcPts val="0"/>
                        </a:spcAft>
                      </a:pPr>
                      <a:r>
                        <a:rPr lang="es-EC" sz="1600" dirty="0">
                          <a:solidFill>
                            <a:schemeClr val="tx1"/>
                          </a:solidFill>
                          <a:effectLst/>
                        </a:rPr>
                        <a:t>Parámetro</a:t>
                      </a:r>
                      <a:endParaRPr lang="es-EC" sz="1600" dirty="0">
                        <a:solidFill>
                          <a:schemeClr val="tx1"/>
                        </a:solidFill>
                        <a:effectLst/>
                        <a:latin typeface="Arial"/>
                        <a:ea typeface="Calibri"/>
                        <a:cs typeface="Times New Roman"/>
                      </a:endParaRPr>
                    </a:p>
                  </a:txBody>
                  <a:tcPr marL="59259" marR="59259" marT="0" marB="0" anchor="ctr"/>
                </a:tc>
                <a:tc gridSpan="8">
                  <a:txBody>
                    <a:bodyPr/>
                    <a:lstStyle/>
                    <a:p>
                      <a:pPr algn="ctr">
                        <a:lnSpc>
                          <a:spcPct val="115000"/>
                        </a:lnSpc>
                        <a:spcAft>
                          <a:spcPts val="0"/>
                        </a:spcAft>
                      </a:pPr>
                      <a:r>
                        <a:rPr lang="es-EC" sz="1600">
                          <a:solidFill>
                            <a:schemeClr val="tx1"/>
                          </a:solidFill>
                          <a:effectLst/>
                        </a:rPr>
                        <a:t>% de Aceite Crudo de Palma</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1132">
                <a:tc vMerge="1">
                  <a:txBody>
                    <a:bodyPr/>
                    <a:lstStyle/>
                    <a:p>
                      <a:endParaRPr lang="es-EC"/>
                    </a:p>
                  </a:txBody>
                  <a:tcPr/>
                </a:tc>
                <a:tc>
                  <a:txBody>
                    <a:bodyPr/>
                    <a:lstStyle/>
                    <a:p>
                      <a:pPr algn="ctr">
                        <a:lnSpc>
                          <a:spcPct val="115000"/>
                        </a:lnSpc>
                        <a:spcAft>
                          <a:spcPts val="0"/>
                        </a:spcAft>
                      </a:pPr>
                      <a:r>
                        <a:rPr lang="es-EC" sz="1600">
                          <a:solidFill>
                            <a:schemeClr val="tx1"/>
                          </a:solidFill>
                          <a:effectLst/>
                        </a:rPr>
                        <a:t>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0.4%</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0.7%</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3%</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10%</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Penetración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r>
              <a:tr h="536956">
                <a:tc>
                  <a:txBody>
                    <a:bodyPr/>
                    <a:lstStyle/>
                    <a:p>
                      <a:pPr algn="ctr">
                        <a:lnSpc>
                          <a:spcPct val="115000"/>
                        </a:lnSpc>
                        <a:spcAft>
                          <a:spcPts val="0"/>
                        </a:spcAft>
                      </a:pPr>
                      <a:r>
                        <a:rPr lang="es-EC" sz="1600">
                          <a:solidFill>
                            <a:schemeClr val="tx1"/>
                          </a:solidFill>
                          <a:effectLst/>
                        </a:rPr>
                        <a:t>Reblandecimiento</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IP</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Ductilidad</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N</a:t>
                      </a:r>
                      <a:endParaRPr lang="es-EC" sz="1600">
                        <a:solidFill>
                          <a:schemeClr val="tx1"/>
                        </a:solidFill>
                        <a:effectLst/>
                        <a:latin typeface="Arial"/>
                        <a:ea typeface="Calibri"/>
                        <a:cs typeface="Times New Roman"/>
                      </a:endParaRPr>
                    </a:p>
                  </a:txBody>
                  <a:tcPr marL="59259" marR="59259" marT="0" marB="0" anchor="ctr"/>
                </a:tc>
              </a:tr>
              <a:tr h="817372">
                <a:tc>
                  <a:txBody>
                    <a:bodyPr/>
                    <a:lstStyle/>
                    <a:p>
                      <a:pPr algn="ctr">
                        <a:lnSpc>
                          <a:spcPct val="115000"/>
                        </a:lnSpc>
                        <a:spcAft>
                          <a:spcPts val="0"/>
                        </a:spcAft>
                      </a:pPr>
                      <a:r>
                        <a:rPr lang="es-EC" sz="1600" dirty="0">
                          <a:solidFill>
                            <a:schemeClr val="tx1"/>
                          </a:solidFill>
                          <a:effectLst/>
                        </a:rPr>
                        <a:t>N° de Parámetros Cumplidos</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4</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sp>
        <p:nvSpPr>
          <p:cNvPr id="5" name="4 Rectángulo"/>
          <p:cNvSpPr/>
          <p:nvPr/>
        </p:nvSpPr>
        <p:spPr>
          <a:xfrm>
            <a:off x="1643903" y="5145972"/>
            <a:ext cx="9155213" cy="947324"/>
          </a:xfrm>
          <a:prstGeom prst="rect">
            <a:avLst/>
          </a:prstGeom>
        </p:spPr>
        <p:txBody>
          <a:bodyPr wrap="square" lIns="115202" tIns="57601" rIns="115202" bIns="57601">
            <a:spAutoFit/>
          </a:bodyPr>
          <a:lstStyle/>
          <a:p>
            <a:pPr marL="360005" indent="-360005">
              <a:buFont typeface="Arial" panose="020B0604020202020204" pitchFamily="34" charset="0"/>
              <a:buChar char="•"/>
            </a:pPr>
            <a:r>
              <a:rPr lang="es-EC" sz="1800" dirty="0"/>
              <a:t>Se considera trabajar con los porcentajes de </a:t>
            </a:r>
            <a:r>
              <a:rPr lang="es-EC" sz="1800" dirty="0" err="1"/>
              <a:t>ACP</a:t>
            </a:r>
            <a:r>
              <a:rPr lang="es-EC" sz="1800" dirty="0"/>
              <a:t> que cumple con mínimo 2 parámetros de calidad para posteriormente realizar los ensayos de viscosidad. </a:t>
            </a:r>
          </a:p>
          <a:p>
            <a:endParaRPr lang="es-EC" sz="1800" dirty="0"/>
          </a:p>
        </p:txBody>
      </p:sp>
      <p:sp>
        <p:nvSpPr>
          <p:cNvPr id="6" name="5 CuadroTexto"/>
          <p:cNvSpPr txBox="1"/>
          <p:nvPr/>
        </p:nvSpPr>
        <p:spPr>
          <a:xfrm>
            <a:off x="1872112" y="6059998"/>
            <a:ext cx="10559798" cy="393338"/>
          </a:xfrm>
          <a:prstGeom prst="rect">
            <a:avLst/>
          </a:prstGeom>
          <a:noFill/>
        </p:spPr>
        <p:txBody>
          <a:bodyPr wrap="square" lIns="115214" tIns="57607" rIns="115214" bIns="57607" rtlCol="0">
            <a:spAutoFit/>
          </a:bodyPr>
          <a:lstStyle/>
          <a:p>
            <a:r>
              <a:rPr lang="es-EC" sz="1800" b="1" dirty="0"/>
              <a:t>UTILIZAR EL 0.4%, 0.7%, 1% y 2% DE </a:t>
            </a:r>
            <a:r>
              <a:rPr lang="es-EC" sz="1800" b="1" dirty="0" err="1"/>
              <a:t>ACP</a:t>
            </a:r>
            <a:r>
              <a:rPr lang="es-EC" sz="1800" b="1" dirty="0"/>
              <a:t> PARA ENSAYOS DE VISCOSIDAD</a:t>
            </a:r>
          </a:p>
        </p:txBody>
      </p:sp>
      <p:sp>
        <p:nvSpPr>
          <p:cNvPr id="7" name="6 Rectángulo"/>
          <p:cNvSpPr/>
          <p:nvPr/>
        </p:nvSpPr>
        <p:spPr>
          <a:xfrm>
            <a:off x="2062758" y="4365104"/>
            <a:ext cx="2335824" cy="316394"/>
          </a:xfrm>
          <a:prstGeom prst="rect">
            <a:avLst/>
          </a:prstGeom>
        </p:spPr>
        <p:txBody>
          <a:bodyPr wrap="none" lIns="115214" tIns="57607" rIns="115214" bIns="57607">
            <a:spAutoFit/>
          </a:bodyPr>
          <a:lstStyle/>
          <a:p>
            <a:r>
              <a:rPr lang="es-EC" sz="1300" b="1" dirty="0"/>
              <a:t>C= cumple  N= no cumple</a:t>
            </a:r>
            <a:endParaRPr lang="es-EC" sz="1300" dirty="0"/>
          </a:p>
        </p:txBody>
      </p:sp>
    </p:spTree>
    <p:extLst>
      <p:ext uri="{BB962C8B-B14F-4D97-AF65-F5344CB8AC3E}">
        <p14:creationId xmlns:p14="http://schemas.microsoft.com/office/powerpoint/2010/main" val="52480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03307" y="836716"/>
            <a:ext cx="9035247" cy="625294"/>
          </a:xfrm>
        </p:spPr>
        <p:txBody>
          <a:bodyPr>
            <a:normAutofit/>
          </a:bodyPr>
          <a:lstStyle/>
          <a:p>
            <a:r>
              <a:rPr lang="es-EC" sz="2500" dirty="0">
                <a:solidFill>
                  <a:schemeClr val="tx1"/>
                </a:solidFill>
              </a:rPr>
              <a:t>VISCOSIDAD ROTACIONAL (</a:t>
            </a:r>
            <a:r>
              <a:rPr lang="es-EC" sz="2500" dirty="0" err="1">
                <a:solidFill>
                  <a:schemeClr val="tx1"/>
                </a:solidFill>
              </a:rPr>
              <a:t>ASTM</a:t>
            </a:r>
            <a:r>
              <a:rPr lang="es-EC" sz="2500" dirty="0">
                <a:solidFill>
                  <a:schemeClr val="tx1"/>
                </a:solidFill>
              </a:rPr>
              <a:t> D-4402) </a:t>
            </a:r>
          </a:p>
        </p:txBody>
      </p:sp>
      <p:pic>
        <p:nvPicPr>
          <p:cNvPr id="6" name="5 Imagen" descr="C:\Users\Admin\Desktop\Tesis_capitulos.12.02.2014\FOTOS TESIS\Fotos.Visc Rot Puce\IMG_62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1175" y="1892833"/>
            <a:ext cx="2770606" cy="3900263"/>
          </a:xfrm>
          <a:prstGeom prst="rect">
            <a:avLst/>
          </a:prstGeom>
          <a:noFill/>
          <a:ln>
            <a:noFill/>
          </a:ln>
        </p:spPr>
      </p:pic>
      <p:pic>
        <p:nvPicPr>
          <p:cNvPr id="7" name="6 Imagen" descr="C:\Users\Admin\Desktop\Tesis_capitulos.12.02.2014\FOTOS TESIS\Mezcla con ACP\2014-01-23 09.56.06.jpg"/>
          <p:cNvPicPr/>
          <p:nvPr/>
        </p:nvPicPr>
        <p:blipFill rotWithShape="1">
          <a:blip r:embed="rId3" cstate="print">
            <a:extLst>
              <a:ext uri="{28A0092B-C50C-407E-A947-70E740481C1C}">
                <a14:useLocalDpi xmlns:a14="http://schemas.microsoft.com/office/drawing/2010/main" val="0"/>
              </a:ext>
            </a:extLst>
          </a:blip>
          <a:srcRect t="34855" b="21703"/>
          <a:stretch/>
        </p:blipFill>
        <p:spPr bwMode="auto">
          <a:xfrm>
            <a:off x="1290121" y="1412777"/>
            <a:ext cx="6341061" cy="1862336"/>
          </a:xfrm>
          <a:prstGeom prst="rect">
            <a:avLst/>
          </a:prstGeom>
          <a:noFill/>
          <a:ln>
            <a:noFill/>
          </a:ln>
          <a:extLst>
            <a:ext uri="{53640926-AAD7-44D8-BBD7-CCE9431645EC}">
              <a14:shadowObscured xmlns:a14="http://schemas.microsoft.com/office/drawing/2010/main"/>
            </a:ext>
          </a:extLst>
        </p:spPr>
      </p:pic>
      <p:graphicFrame>
        <p:nvGraphicFramePr>
          <p:cNvPr id="8" name="7 Tabla"/>
          <p:cNvGraphicFramePr>
            <a:graphicFrameLocks noGrp="1"/>
          </p:cNvGraphicFramePr>
          <p:nvPr>
            <p:extLst>
              <p:ext uri="{D42A27DB-BD31-4B8C-83A1-F6EECF244321}">
                <p14:modId xmlns:p14="http://schemas.microsoft.com/office/powerpoint/2010/main" val="1988249460"/>
              </p:ext>
            </p:extLst>
          </p:nvPr>
        </p:nvGraphicFramePr>
        <p:xfrm>
          <a:off x="1487296" y="3626482"/>
          <a:ext cx="5663891" cy="2530188"/>
        </p:xfrm>
        <a:graphic>
          <a:graphicData uri="http://schemas.openxmlformats.org/drawingml/2006/table">
            <a:tbl>
              <a:tblPr firstRow="1" firstCol="1" bandRow="1">
                <a:tableStyleId>{5C22544A-7EE6-4342-B048-85BDC9FD1C3A}</a:tableStyleId>
              </a:tblPr>
              <a:tblGrid>
                <a:gridCol w="1609524"/>
                <a:gridCol w="1507654"/>
                <a:gridCol w="1283543"/>
                <a:gridCol w="1263170"/>
              </a:tblGrid>
              <a:tr h="281132">
                <a:tc rowSpan="3">
                  <a:txBody>
                    <a:bodyPr/>
                    <a:lstStyle/>
                    <a:p>
                      <a:pPr algn="ctr">
                        <a:lnSpc>
                          <a:spcPct val="115000"/>
                        </a:lnSpc>
                        <a:spcAft>
                          <a:spcPts val="0"/>
                        </a:spcAft>
                      </a:pPr>
                      <a:r>
                        <a:rPr lang="es-EC" sz="1600">
                          <a:solidFill>
                            <a:schemeClr val="tx1"/>
                          </a:solidFill>
                          <a:effectLst/>
                        </a:rPr>
                        <a:t>% ACP Añadido</a:t>
                      </a:r>
                      <a:endParaRPr lang="es-EC" sz="1600">
                        <a:solidFill>
                          <a:schemeClr val="tx1"/>
                        </a:solidFill>
                        <a:effectLst/>
                        <a:latin typeface="Arial"/>
                        <a:ea typeface="Calibri"/>
                        <a:cs typeface="Times New Roman"/>
                      </a:endParaRPr>
                    </a:p>
                  </a:txBody>
                  <a:tcPr marL="59259" marR="59259" marT="0" marB="0" anchor="ctr"/>
                </a:tc>
                <a:tc gridSpan="3">
                  <a:txBody>
                    <a:bodyPr/>
                    <a:lstStyle/>
                    <a:p>
                      <a:pPr algn="ctr">
                        <a:lnSpc>
                          <a:spcPct val="115000"/>
                        </a:lnSpc>
                        <a:spcAft>
                          <a:spcPts val="0"/>
                        </a:spcAft>
                      </a:pPr>
                      <a:r>
                        <a:rPr lang="es-EC" sz="1600">
                          <a:solidFill>
                            <a:schemeClr val="tx1"/>
                          </a:solidFill>
                          <a:effectLst/>
                        </a:rPr>
                        <a:t>Temperatura de ensayo (°C)</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281132">
                <a:tc vMerge="1">
                  <a:txBody>
                    <a:bodyPr/>
                    <a:lstStyle/>
                    <a:p>
                      <a:endParaRPr lang="es-EC"/>
                    </a:p>
                  </a:txBody>
                  <a:tcPr/>
                </a:tc>
                <a:tc>
                  <a:txBody>
                    <a:bodyPr/>
                    <a:lstStyle/>
                    <a:p>
                      <a:pPr algn="ctr">
                        <a:lnSpc>
                          <a:spcPct val="115000"/>
                        </a:lnSpc>
                        <a:spcAft>
                          <a:spcPts val="0"/>
                        </a:spcAft>
                      </a:pPr>
                      <a:r>
                        <a:rPr lang="es-EC" sz="1600">
                          <a:solidFill>
                            <a:schemeClr val="tx1"/>
                          </a:solidFill>
                          <a:effectLst/>
                        </a:rPr>
                        <a:t>80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120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160</a:t>
                      </a:r>
                      <a:endParaRPr lang="es-EC" sz="1600">
                        <a:solidFill>
                          <a:schemeClr val="tx1"/>
                        </a:solidFill>
                        <a:effectLst/>
                        <a:latin typeface="Arial"/>
                        <a:ea typeface="Calibri"/>
                        <a:cs typeface="Times New Roman"/>
                      </a:endParaRPr>
                    </a:p>
                  </a:txBody>
                  <a:tcPr marL="59259" marR="59259" marT="0" marB="0" anchor="ctr"/>
                </a:tc>
              </a:tr>
              <a:tr h="281132">
                <a:tc vMerge="1">
                  <a:txBody>
                    <a:bodyPr/>
                    <a:lstStyle/>
                    <a:p>
                      <a:endParaRPr lang="es-EC"/>
                    </a:p>
                  </a:txBody>
                  <a:tcPr/>
                </a:tc>
                <a:tc gridSpan="3">
                  <a:txBody>
                    <a:bodyPr/>
                    <a:lstStyle/>
                    <a:p>
                      <a:pPr algn="ctr">
                        <a:lnSpc>
                          <a:spcPct val="115000"/>
                        </a:lnSpc>
                        <a:spcAft>
                          <a:spcPts val="0"/>
                        </a:spcAft>
                      </a:pPr>
                      <a:r>
                        <a:rPr lang="es-EC" sz="1600">
                          <a:solidFill>
                            <a:schemeClr val="tx1"/>
                          </a:solidFill>
                          <a:effectLst/>
                        </a:rPr>
                        <a:t>Viscosidad  (Cp)</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562264">
                <a:tc>
                  <a:txBody>
                    <a:bodyPr/>
                    <a:lstStyle/>
                    <a:p>
                      <a:pPr algn="ctr">
                        <a:lnSpc>
                          <a:spcPct val="115000"/>
                        </a:lnSpc>
                        <a:spcAft>
                          <a:spcPts val="0"/>
                        </a:spcAft>
                      </a:pPr>
                      <a:r>
                        <a:rPr lang="es-EC" sz="1600">
                          <a:solidFill>
                            <a:schemeClr val="tx1"/>
                          </a:solidFill>
                          <a:effectLst/>
                        </a:rPr>
                        <a:t>ASFALTO AC-20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21400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842.5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120.0</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0.40%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19300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792.5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115.5</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0.70%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18050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765.0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112.5</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17350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724.5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110.0</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14067</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660.0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102.0</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spTree>
    <p:extLst>
      <p:ext uri="{BB962C8B-B14F-4D97-AF65-F5344CB8AC3E}">
        <p14:creationId xmlns:p14="http://schemas.microsoft.com/office/powerpoint/2010/main" val="2483097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91205" y="-219403"/>
            <a:ext cx="5567894" cy="757888"/>
          </a:xfrm>
        </p:spPr>
        <p:txBody>
          <a:bodyPr>
            <a:noAutofit/>
          </a:bodyPr>
          <a:lstStyle/>
          <a:p>
            <a:r>
              <a:rPr lang="es-EC" sz="2500" dirty="0">
                <a:solidFill>
                  <a:schemeClr val="bg1"/>
                </a:solidFill>
              </a:rPr>
              <a:t>ANÁLISIS DE RESULTADOS</a:t>
            </a:r>
          </a:p>
        </p:txBody>
      </p:sp>
      <p:sp>
        <p:nvSpPr>
          <p:cNvPr id="3" name="2 Marcador de contenido"/>
          <p:cNvSpPr>
            <a:spLocks noGrp="1"/>
          </p:cNvSpPr>
          <p:nvPr>
            <p:ph idx="1"/>
          </p:nvPr>
        </p:nvSpPr>
        <p:spPr>
          <a:xfrm>
            <a:off x="1487300" y="836714"/>
            <a:ext cx="9035247" cy="672076"/>
          </a:xfrm>
        </p:spPr>
        <p:txBody>
          <a:bodyPr/>
          <a:lstStyle/>
          <a:p>
            <a:r>
              <a:rPr lang="es-EC" dirty="0" smtClean="0"/>
              <a:t>ENSAYOS DE VISCOSIDAD</a:t>
            </a:r>
            <a:endParaRPr lang="es-EC" dirty="0"/>
          </a:p>
        </p:txBody>
      </p:sp>
      <p:graphicFrame>
        <p:nvGraphicFramePr>
          <p:cNvPr id="4" name="3 Gráfico"/>
          <p:cNvGraphicFramePr/>
          <p:nvPr>
            <p:extLst>
              <p:ext uri="{D42A27DB-BD31-4B8C-83A1-F6EECF244321}">
                <p14:modId xmlns:p14="http://schemas.microsoft.com/office/powerpoint/2010/main" val="834756603"/>
              </p:ext>
            </p:extLst>
          </p:nvPr>
        </p:nvGraphicFramePr>
        <p:xfrm>
          <a:off x="527313" y="1604798"/>
          <a:ext cx="5759890"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4175179218"/>
              </p:ext>
            </p:extLst>
          </p:nvPr>
        </p:nvGraphicFramePr>
        <p:xfrm>
          <a:off x="6383202" y="1508787"/>
          <a:ext cx="5087903" cy="3972560"/>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871287" y="5637247"/>
            <a:ext cx="3551933" cy="393338"/>
          </a:xfrm>
          <a:prstGeom prst="rect">
            <a:avLst/>
          </a:prstGeom>
          <a:noFill/>
        </p:spPr>
        <p:txBody>
          <a:bodyPr wrap="square" lIns="115214" tIns="57607" rIns="115214" bIns="57607" rtlCol="0">
            <a:spAutoFit/>
          </a:bodyPr>
          <a:lstStyle/>
          <a:p>
            <a:r>
              <a:rPr lang="es-EC" sz="1800" b="1" dirty="0"/>
              <a:t>Viscosidad vs % </a:t>
            </a:r>
            <a:r>
              <a:rPr lang="es-EC" sz="1800" b="1" dirty="0" err="1"/>
              <a:t>ACP</a:t>
            </a:r>
            <a:endParaRPr lang="es-EC" sz="1800" b="1" dirty="0"/>
          </a:p>
        </p:txBody>
      </p:sp>
      <p:sp>
        <p:nvSpPr>
          <p:cNvPr id="7" name="6 CuadroTexto"/>
          <p:cNvSpPr txBox="1"/>
          <p:nvPr/>
        </p:nvSpPr>
        <p:spPr>
          <a:xfrm>
            <a:off x="7247185" y="5637247"/>
            <a:ext cx="3551933" cy="393338"/>
          </a:xfrm>
          <a:prstGeom prst="rect">
            <a:avLst/>
          </a:prstGeom>
          <a:noFill/>
        </p:spPr>
        <p:txBody>
          <a:bodyPr wrap="square" lIns="115214" tIns="57607" rIns="115214" bIns="57607" rtlCol="0">
            <a:spAutoFit/>
          </a:bodyPr>
          <a:lstStyle/>
          <a:p>
            <a:r>
              <a:rPr lang="es-EC" sz="1800" b="1" dirty="0"/>
              <a:t>Variación de </a:t>
            </a:r>
            <a:r>
              <a:rPr lang="es-EC" sz="1800" b="1" dirty="0" err="1"/>
              <a:t>Visc</a:t>
            </a:r>
            <a:r>
              <a:rPr lang="es-EC" sz="1800" b="1" dirty="0"/>
              <a:t>. vs % </a:t>
            </a:r>
            <a:r>
              <a:rPr lang="es-EC" sz="1800" b="1" dirty="0" err="1"/>
              <a:t>ACP</a:t>
            </a:r>
            <a:endParaRPr lang="es-EC" sz="1800" b="1" dirty="0"/>
          </a:p>
        </p:txBody>
      </p:sp>
    </p:spTree>
    <p:extLst>
      <p:ext uri="{BB962C8B-B14F-4D97-AF65-F5344CB8AC3E}">
        <p14:creationId xmlns:p14="http://schemas.microsoft.com/office/powerpoint/2010/main" val="2330815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Gráfico"/>
          <p:cNvGraphicFramePr/>
          <p:nvPr>
            <p:extLst>
              <p:ext uri="{D42A27DB-BD31-4B8C-83A1-F6EECF244321}">
                <p14:modId xmlns:p14="http://schemas.microsoft.com/office/powerpoint/2010/main" val="1053585124"/>
              </p:ext>
            </p:extLst>
          </p:nvPr>
        </p:nvGraphicFramePr>
        <p:xfrm>
          <a:off x="462647" y="665058"/>
          <a:ext cx="11265126" cy="5527888"/>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6287203" y="138314"/>
            <a:ext cx="5279900" cy="393338"/>
          </a:xfrm>
          <a:prstGeom prst="rect">
            <a:avLst/>
          </a:prstGeom>
          <a:noFill/>
        </p:spPr>
        <p:txBody>
          <a:bodyPr wrap="square" lIns="115214" tIns="57607" rIns="115214" bIns="57607" rtlCol="0">
            <a:spAutoFit/>
          </a:bodyPr>
          <a:lstStyle/>
          <a:p>
            <a:r>
              <a:rPr lang="es-EC" sz="1800" dirty="0">
                <a:solidFill>
                  <a:schemeClr val="bg1"/>
                </a:solidFill>
              </a:rPr>
              <a:t>CURVA VISCOSIDAD vs TEMPERATURA</a:t>
            </a:r>
          </a:p>
        </p:txBody>
      </p:sp>
      <p:sp>
        <p:nvSpPr>
          <p:cNvPr id="5" name="4 Rectángulo"/>
          <p:cNvSpPr/>
          <p:nvPr/>
        </p:nvSpPr>
        <p:spPr>
          <a:xfrm>
            <a:off x="815308" y="5829269"/>
            <a:ext cx="6095207" cy="547226"/>
          </a:xfrm>
          <a:prstGeom prst="rect">
            <a:avLst/>
          </a:prstGeom>
        </p:spPr>
        <p:txBody>
          <a:bodyPr lIns="115214" tIns="57607" rIns="115214" bIns="57607">
            <a:spAutoFit/>
          </a:bodyPr>
          <a:lstStyle/>
          <a:p>
            <a:r>
              <a:rPr lang="es-EC" sz="1400" dirty="0"/>
              <a:t>T. mezclado: 170+-20 </a:t>
            </a:r>
            <a:r>
              <a:rPr lang="es-EC" sz="1400" dirty="0" err="1"/>
              <a:t>Centipoises</a:t>
            </a:r>
            <a:r>
              <a:rPr lang="es-EC" sz="1400" dirty="0"/>
              <a:t> (</a:t>
            </a:r>
            <a:r>
              <a:rPr lang="es-EC" sz="1400" dirty="0" err="1"/>
              <a:t>Cp</a:t>
            </a:r>
            <a:r>
              <a:rPr lang="es-EC" sz="1400" dirty="0"/>
              <a:t>)</a:t>
            </a:r>
          </a:p>
          <a:p>
            <a:r>
              <a:rPr lang="es-EC" sz="1400" dirty="0"/>
              <a:t>T. compactación: 280+-30 </a:t>
            </a:r>
            <a:r>
              <a:rPr lang="es-EC" sz="1400" dirty="0" err="1"/>
              <a:t>Centipoises</a:t>
            </a:r>
            <a:r>
              <a:rPr lang="es-EC" sz="1400" dirty="0"/>
              <a:t>.</a:t>
            </a:r>
          </a:p>
        </p:txBody>
      </p:sp>
    </p:spTree>
    <p:extLst>
      <p:ext uri="{BB962C8B-B14F-4D97-AF65-F5344CB8AC3E}">
        <p14:creationId xmlns:p14="http://schemas.microsoft.com/office/powerpoint/2010/main" val="3841011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83814388"/>
              </p:ext>
            </p:extLst>
          </p:nvPr>
        </p:nvGraphicFramePr>
        <p:xfrm>
          <a:off x="1295299" y="1220758"/>
          <a:ext cx="5886108" cy="2549311"/>
        </p:xfrm>
        <a:graphic>
          <a:graphicData uri="http://schemas.openxmlformats.org/drawingml/2006/table">
            <a:tbl>
              <a:tblPr firstRow="1" firstCol="1" bandRow="1">
                <a:tableStyleId>{5C22544A-7EE6-4342-B048-85BDC9FD1C3A}</a:tableStyleId>
              </a:tblPr>
              <a:tblGrid>
                <a:gridCol w="1564773"/>
                <a:gridCol w="1236137"/>
                <a:gridCol w="1542599"/>
                <a:gridCol w="1542599"/>
              </a:tblGrid>
              <a:tr h="280416">
                <a:tc rowSpan="3">
                  <a:txBody>
                    <a:bodyPr/>
                    <a:lstStyle/>
                    <a:p>
                      <a:pPr algn="ctr">
                        <a:lnSpc>
                          <a:spcPct val="115000"/>
                        </a:lnSpc>
                        <a:spcAft>
                          <a:spcPts val="0"/>
                        </a:spcAft>
                      </a:pPr>
                      <a:r>
                        <a:rPr lang="es-EC" sz="1600" dirty="0">
                          <a:solidFill>
                            <a:schemeClr val="tx1"/>
                          </a:solidFill>
                          <a:effectLst/>
                        </a:rPr>
                        <a:t>% </a:t>
                      </a:r>
                      <a:r>
                        <a:rPr lang="es-EC" sz="1600" dirty="0" err="1">
                          <a:solidFill>
                            <a:schemeClr val="tx1"/>
                          </a:solidFill>
                          <a:effectLst/>
                        </a:rPr>
                        <a:t>ACP</a:t>
                      </a:r>
                      <a:r>
                        <a:rPr lang="es-EC" sz="1600" dirty="0">
                          <a:solidFill>
                            <a:schemeClr val="tx1"/>
                          </a:solidFill>
                          <a:effectLst/>
                        </a:rPr>
                        <a:t> </a:t>
                      </a:r>
                    </a:p>
                    <a:p>
                      <a:pPr algn="ctr">
                        <a:lnSpc>
                          <a:spcPct val="115000"/>
                        </a:lnSpc>
                        <a:spcAft>
                          <a:spcPts val="0"/>
                        </a:spcAft>
                      </a:pPr>
                      <a:r>
                        <a:rPr lang="es-EC" sz="1600" dirty="0">
                          <a:solidFill>
                            <a:schemeClr val="tx1"/>
                          </a:solidFill>
                          <a:effectLst/>
                        </a:rPr>
                        <a:t>Añadido</a:t>
                      </a:r>
                      <a:endParaRPr lang="es-EC" sz="1600" dirty="0">
                        <a:solidFill>
                          <a:schemeClr val="tx1"/>
                        </a:solidFill>
                        <a:effectLst/>
                        <a:latin typeface="Arial"/>
                        <a:ea typeface="Calibri"/>
                        <a:cs typeface="Times New Roman"/>
                      </a:endParaRPr>
                    </a:p>
                  </a:txBody>
                  <a:tcPr marL="59259" marR="59259" marT="0" marB="0" anchor="ctr"/>
                </a:tc>
                <a:tc gridSpan="3">
                  <a:txBody>
                    <a:bodyPr/>
                    <a:lstStyle/>
                    <a:p>
                      <a:pPr algn="ctr">
                        <a:lnSpc>
                          <a:spcPct val="115000"/>
                        </a:lnSpc>
                        <a:spcAft>
                          <a:spcPts val="0"/>
                        </a:spcAft>
                      </a:pPr>
                      <a:r>
                        <a:rPr lang="es-EC" sz="1600">
                          <a:solidFill>
                            <a:schemeClr val="tx1"/>
                          </a:solidFill>
                          <a:effectLst/>
                        </a:rPr>
                        <a:t>Temperaturas (°C)</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280416">
                <a:tc vMerge="1">
                  <a:txBody>
                    <a:bodyPr/>
                    <a:lstStyle/>
                    <a:p>
                      <a:endParaRPr lang="es-EC"/>
                    </a:p>
                  </a:txBody>
                  <a:tcPr/>
                </a:tc>
                <a:tc gridSpan="3">
                  <a:txBody>
                    <a:bodyPr/>
                    <a:lstStyle/>
                    <a:p>
                      <a:pPr algn="ctr">
                        <a:lnSpc>
                          <a:spcPct val="115000"/>
                        </a:lnSpc>
                        <a:spcAft>
                          <a:spcPts val="0"/>
                        </a:spcAft>
                      </a:pPr>
                      <a:r>
                        <a:rPr lang="es-EC" sz="1600">
                          <a:solidFill>
                            <a:schemeClr val="tx1"/>
                          </a:solidFill>
                          <a:effectLst/>
                        </a:rPr>
                        <a:t>Mezcla</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280416">
                <a:tc vMerge="1">
                  <a:txBody>
                    <a:bodyPr/>
                    <a:lstStyle/>
                    <a:p>
                      <a:endParaRPr lang="es-EC"/>
                    </a:p>
                  </a:txBody>
                  <a:tcPr/>
                </a:tc>
                <a:tc>
                  <a:txBody>
                    <a:bodyPr/>
                    <a:lstStyle/>
                    <a:p>
                      <a:pPr algn="ctr">
                        <a:lnSpc>
                          <a:spcPct val="115000"/>
                        </a:lnSpc>
                        <a:spcAft>
                          <a:spcPts val="0"/>
                        </a:spcAft>
                      </a:pPr>
                      <a:r>
                        <a:rPr lang="es-EC" sz="1600">
                          <a:solidFill>
                            <a:schemeClr val="tx1"/>
                          </a:solidFill>
                          <a:effectLst/>
                        </a:rPr>
                        <a:t>Máxima</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Mínima</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Promedio</a:t>
                      </a:r>
                      <a:endParaRPr lang="es-EC" sz="1600">
                        <a:solidFill>
                          <a:schemeClr val="tx1"/>
                        </a:solidFill>
                        <a:effectLst/>
                        <a:latin typeface="Arial"/>
                        <a:ea typeface="Calibri"/>
                        <a:cs typeface="Times New Roman"/>
                      </a:endParaRPr>
                    </a:p>
                  </a:txBody>
                  <a:tcPr marL="59259" marR="59259" marT="0" marB="0" anchor="ctr"/>
                </a:tc>
              </a:tr>
              <a:tr h="586399">
                <a:tc>
                  <a:txBody>
                    <a:bodyPr/>
                    <a:lstStyle/>
                    <a:p>
                      <a:pPr algn="ctr">
                        <a:lnSpc>
                          <a:spcPct val="115000"/>
                        </a:lnSpc>
                        <a:spcAft>
                          <a:spcPts val="0"/>
                        </a:spcAft>
                      </a:pPr>
                      <a:r>
                        <a:rPr lang="es-EC" sz="1600">
                          <a:solidFill>
                            <a:schemeClr val="tx1"/>
                          </a:solidFill>
                          <a:effectLst/>
                        </a:rPr>
                        <a:t>ASFALTO </a:t>
                      </a:r>
                    </a:p>
                    <a:p>
                      <a:pPr algn="ctr">
                        <a:lnSpc>
                          <a:spcPct val="115000"/>
                        </a:lnSpc>
                        <a:spcAft>
                          <a:spcPts val="0"/>
                        </a:spcAft>
                      </a:pPr>
                      <a:r>
                        <a:rPr lang="es-EC" sz="1600">
                          <a:solidFill>
                            <a:schemeClr val="tx1"/>
                          </a:solidFill>
                          <a:effectLst/>
                        </a:rPr>
                        <a:t>AC-20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159</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153</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156</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0.40%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156</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153.5</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0.70%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155</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152.5</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dirty="0">
                          <a:solidFill>
                            <a:schemeClr val="tx1"/>
                          </a:solidFill>
                          <a:effectLst/>
                        </a:rPr>
                        <a:t>1%</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152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146</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149</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dirty="0">
                          <a:solidFill>
                            <a:schemeClr val="tx1"/>
                          </a:solidFill>
                          <a:effectLst/>
                        </a:rPr>
                        <a:t>2%</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149</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143</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146</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142434975"/>
              </p:ext>
            </p:extLst>
          </p:nvPr>
        </p:nvGraphicFramePr>
        <p:xfrm>
          <a:off x="1295304" y="3813046"/>
          <a:ext cx="5830234" cy="2523744"/>
        </p:xfrm>
        <a:graphic>
          <a:graphicData uri="http://schemas.openxmlformats.org/drawingml/2006/table">
            <a:tbl>
              <a:tblPr firstRow="1" firstCol="1" bandRow="1">
                <a:tableStyleId>{5C22544A-7EE6-4342-B048-85BDC9FD1C3A}</a:tableStyleId>
              </a:tblPr>
              <a:tblGrid>
                <a:gridCol w="1574847"/>
                <a:gridCol w="1351939"/>
                <a:gridCol w="1451724"/>
                <a:gridCol w="1451724"/>
              </a:tblGrid>
              <a:tr h="280416">
                <a:tc rowSpan="3">
                  <a:txBody>
                    <a:bodyPr/>
                    <a:lstStyle/>
                    <a:p>
                      <a:pPr algn="ctr">
                        <a:lnSpc>
                          <a:spcPct val="115000"/>
                        </a:lnSpc>
                        <a:spcAft>
                          <a:spcPts val="0"/>
                        </a:spcAft>
                      </a:pPr>
                      <a:r>
                        <a:rPr lang="es-EC" sz="1600" dirty="0">
                          <a:solidFill>
                            <a:schemeClr val="tx1"/>
                          </a:solidFill>
                          <a:effectLst/>
                        </a:rPr>
                        <a:t>% </a:t>
                      </a:r>
                      <a:r>
                        <a:rPr lang="es-EC" sz="1600" dirty="0" err="1">
                          <a:solidFill>
                            <a:schemeClr val="tx1"/>
                          </a:solidFill>
                          <a:effectLst/>
                        </a:rPr>
                        <a:t>ACP</a:t>
                      </a:r>
                      <a:endParaRPr lang="es-EC" sz="1600" dirty="0">
                        <a:solidFill>
                          <a:schemeClr val="tx1"/>
                        </a:solidFill>
                        <a:effectLst/>
                      </a:endParaRPr>
                    </a:p>
                    <a:p>
                      <a:pPr algn="ctr">
                        <a:lnSpc>
                          <a:spcPct val="115000"/>
                        </a:lnSpc>
                        <a:spcAft>
                          <a:spcPts val="0"/>
                        </a:spcAft>
                      </a:pPr>
                      <a:r>
                        <a:rPr lang="es-EC" sz="1600" dirty="0">
                          <a:solidFill>
                            <a:schemeClr val="tx1"/>
                          </a:solidFill>
                          <a:effectLst/>
                        </a:rPr>
                        <a:t>Añadido</a:t>
                      </a:r>
                      <a:endParaRPr lang="es-EC" sz="1600" dirty="0">
                        <a:solidFill>
                          <a:schemeClr val="tx1"/>
                        </a:solidFill>
                        <a:effectLst/>
                        <a:latin typeface="Arial"/>
                        <a:ea typeface="Calibri"/>
                        <a:cs typeface="Times New Roman"/>
                      </a:endParaRPr>
                    </a:p>
                  </a:txBody>
                  <a:tcPr marL="59259" marR="59259" marT="0" marB="0" anchor="ctr"/>
                </a:tc>
                <a:tc gridSpan="3">
                  <a:txBody>
                    <a:bodyPr/>
                    <a:lstStyle/>
                    <a:p>
                      <a:pPr algn="ctr">
                        <a:lnSpc>
                          <a:spcPct val="115000"/>
                        </a:lnSpc>
                        <a:spcAft>
                          <a:spcPts val="0"/>
                        </a:spcAft>
                      </a:pPr>
                      <a:r>
                        <a:rPr lang="es-EC" sz="1600">
                          <a:solidFill>
                            <a:schemeClr val="tx1"/>
                          </a:solidFill>
                          <a:effectLst/>
                        </a:rPr>
                        <a:t>Temperaturas (°C)</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280416">
                <a:tc vMerge="1">
                  <a:txBody>
                    <a:bodyPr/>
                    <a:lstStyle/>
                    <a:p>
                      <a:endParaRPr lang="es-EC"/>
                    </a:p>
                  </a:txBody>
                  <a:tcPr/>
                </a:tc>
                <a:tc gridSpan="3">
                  <a:txBody>
                    <a:bodyPr/>
                    <a:lstStyle/>
                    <a:p>
                      <a:pPr algn="ctr">
                        <a:lnSpc>
                          <a:spcPct val="115000"/>
                        </a:lnSpc>
                        <a:spcAft>
                          <a:spcPts val="0"/>
                        </a:spcAft>
                      </a:pPr>
                      <a:r>
                        <a:rPr lang="es-EC" sz="1600">
                          <a:solidFill>
                            <a:schemeClr val="tx1"/>
                          </a:solidFill>
                          <a:effectLst/>
                        </a:rPr>
                        <a:t>Compactación</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280416">
                <a:tc vMerge="1">
                  <a:txBody>
                    <a:bodyPr/>
                    <a:lstStyle/>
                    <a:p>
                      <a:endParaRPr lang="es-EC"/>
                    </a:p>
                  </a:txBody>
                  <a:tcPr/>
                </a:tc>
                <a:tc>
                  <a:txBody>
                    <a:bodyPr/>
                    <a:lstStyle/>
                    <a:p>
                      <a:pPr algn="ctr">
                        <a:lnSpc>
                          <a:spcPct val="115000"/>
                        </a:lnSpc>
                        <a:spcAft>
                          <a:spcPts val="0"/>
                        </a:spcAft>
                      </a:pPr>
                      <a:r>
                        <a:rPr lang="es-EC" sz="1600">
                          <a:solidFill>
                            <a:schemeClr val="tx1"/>
                          </a:solidFill>
                          <a:effectLst/>
                        </a:rPr>
                        <a:t>Máxima</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Mínima</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Promedio</a:t>
                      </a:r>
                      <a:endParaRPr lang="es-EC" sz="1600">
                        <a:solidFill>
                          <a:schemeClr val="tx1"/>
                        </a:solidFill>
                        <a:effectLst/>
                        <a:latin typeface="Arial"/>
                        <a:ea typeface="Calibri"/>
                        <a:cs typeface="Times New Roman"/>
                      </a:endParaRPr>
                    </a:p>
                  </a:txBody>
                  <a:tcPr marL="59259" marR="59259" marT="0" marB="0" anchor="ctr"/>
                </a:tc>
              </a:tr>
              <a:tr h="560831">
                <a:tc>
                  <a:txBody>
                    <a:bodyPr/>
                    <a:lstStyle/>
                    <a:p>
                      <a:pPr algn="ctr">
                        <a:lnSpc>
                          <a:spcPct val="115000"/>
                        </a:lnSpc>
                        <a:spcAft>
                          <a:spcPts val="0"/>
                        </a:spcAft>
                      </a:pPr>
                      <a:r>
                        <a:rPr lang="es-EC" sz="1600">
                          <a:solidFill>
                            <a:schemeClr val="tx1"/>
                          </a:solidFill>
                          <a:effectLst/>
                        </a:rPr>
                        <a:t>ASFALTO </a:t>
                      </a:r>
                    </a:p>
                    <a:p>
                      <a:pPr algn="ctr">
                        <a:lnSpc>
                          <a:spcPct val="115000"/>
                        </a:lnSpc>
                        <a:spcAft>
                          <a:spcPts val="0"/>
                        </a:spcAft>
                      </a:pPr>
                      <a:r>
                        <a:rPr lang="es-EC" sz="1600">
                          <a:solidFill>
                            <a:schemeClr val="tx1"/>
                          </a:solidFill>
                          <a:effectLst/>
                        </a:rPr>
                        <a:t>AC-20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146</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143</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0.40%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144</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139</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141.5</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0.70%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143</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138</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140.5</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140</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134</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137</a:t>
                      </a:r>
                      <a:endParaRPr lang="es-EC" sz="16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600">
                          <a:solidFill>
                            <a:schemeClr val="tx1"/>
                          </a:solidFill>
                          <a:effectLst/>
                        </a:rPr>
                        <a:t>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137</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132</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134.5</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sp>
        <p:nvSpPr>
          <p:cNvPr id="6" name="5 Rectángulo"/>
          <p:cNvSpPr/>
          <p:nvPr/>
        </p:nvSpPr>
        <p:spPr>
          <a:xfrm>
            <a:off x="7394600" y="1412780"/>
            <a:ext cx="3839927" cy="3994312"/>
          </a:xfrm>
          <a:prstGeom prst="rect">
            <a:avLst/>
          </a:prstGeom>
        </p:spPr>
        <p:txBody>
          <a:bodyPr wrap="square" lIns="115202" tIns="57601" rIns="115202" bIns="57601">
            <a:spAutoFit/>
          </a:bodyPr>
          <a:lstStyle/>
          <a:p>
            <a:pPr marL="360005" indent="-360005" algn="just">
              <a:buFont typeface="Arial" panose="020B0604020202020204" pitchFamily="34" charset="0"/>
              <a:buChar char="•"/>
            </a:pPr>
            <a:r>
              <a:rPr lang="es-EC" sz="1800" dirty="0"/>
              <a:t>Para el diseño de mezclas asfálticas, el 1% como un porcentaje que cumple parámetros de calidad y que logró una disminución de la viscosidad.</a:t>
            </a:r>
          </a:p>
          <a:p>
            <a:pPr marL="360005" indent="-360005" algn="just">
              <a:buFont typeface="Arial" panose="020B0604020202020204" pitchFamily="34" charset="0"/>
              <a:buChar char="•"/>
            </a:pPr>
            <a:endParaRPr lang="es-EC" sz="1800" dirty="0"/>
          </a:p>
          <a:p>
            <a:pPr marL="360005" indent="-360005" algn="just">
              <a:buFont typeface="Arial" panose="020B0604020202020204" pitchFamily="34" charset="0"/>
              <a:buChar char="•"/>
            </a:pPr>
            <a:r>
              <a:rPr lang="es-EC" sz="1800" dirty="0"/>
              <a:t>Pero al mismo tiempo se va a evaluar e comportamiento de una mezcla asfáltica con el 2% de </a:t>
            </a:r>
            <a:r>
              <a:rPr lang="es-EC" sz="1800" dirty="0" err="1"/>
              <a:t>ACP</a:t>
            </a:r>
            <a:r>
              <a:rPr lang="es-EC" sz="1800" dirty="0"/>
              <a:t> de tal manera saber si en cuanto a estabilidad y flujo Marshall pueda cumplir con las especificaciones </a:t>
            </a:r>
          </a:p>
        </p:txBody>
      </p:sp>
      <p:sp>
        <p:nvSpPr>
          <p:cNvPr id="7" name="2 Marcador de contenido"/>
          <p:cNvSpPr>
            <a:spLocks noGrp="1"/>
          </p:cNvSpPr>
          <p:nvPr>
            <p:ph idx="1"/>
          </p:nvPr>
        </p:nvSpPr>
        <p:spPr>
          <a:xfrm>
            <a:off x="1391297" y="740703"/>
            <a:ext cx="9035247" cy="576063"/>
          </a:xfrm>
        </p:spPr>
        <p:txBody>
          <a:bodyPr>
            <a:normAutofit/>
          </a:bodyPr>
          <a:lstStyle/>
          <a:p>
            <a:r>
              <a:rPr lang="es-EC" sz="2300" dirty="0"/>
              <a:t>TEMPERATURAS DE MEZCLA Y COMPACTACIÓN</a:t>
            </a:r>
          </a:p>
        </p:txBody>
      </p:sp>
    </p:spTree>
    <p:extLst>
      <p:ext uri="{BB962C8B-B14F-4D97-AF65-F5344CB8AC3E}">
        <p14:creationId xmlns:p14="http://schemas.microsoft.com/office/powerpoint/2010/main" val="2942817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102495285"/>
              </p:ext>
            </p:extLst>
          </p:nvPr>
        </p:nvGraphicFramePr>
        <p:xfrm>
          <a:off x="2350790" y="620688"/>
          <a:ext cx="7007867"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886573483"/>
              </p:ext>
            </p:extLst>
          </p:nvPr>
        </p:nvGraphicFramePr>
        <p:xfrm>
          <a:off x="838622" y="3861048"/>
          <a:ext cx="5471895" cy="2656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3317462470"/>
              </p:ext>
            </p:extLst>
          </p:nvPr>
        </p:nvGraphicFramePr>
        <p:xfrm>
          <a:off x="6431201" y="3861048"/>
          <a:ext cx="4895907"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2" name="1 CuadroTexto"/>
          <p:cNvSpPr txBox="1"/>
          <p:nvPr/>
        </p:nvSpPr>
        <p:spPr>
          <a:xfrm>
            <a:off x="6767196" y="0"/>
            <a:ext cx="4223919" cy="470282"/>
          </a:xfrm>
          <a:prstGeom prst="rect">
            <a:avLst/>
          </a:prstGeom>
          <a:noFill/>
        </p:spPr>
        <p:txBody>
          <a:bodyPr wrap="square" lIns="115214" tIns="57607" rIns="115214" bIns="57607" rtlCol="0">
            <a:spAutoFit/>
          </a:bodyPr>
          <a:lstStyle/>
          <a:p>
            <a:r>
              <a:rPr lang="es-EC" dirty="0" smtClean="0">
                <a:solidFill>
                  <a:schemeClr val="bg1"/>
                </a:solidFill>
              </a:rPr>
              <a:t>ANÁLISIS RESULTADOS</a:t>
            </a:r>
            <a:endParaRPr lang="es-EC" dirty="0">
              <a:solidFill>
                <a:schemeClr val="bg1"/>
              </a:solidFill>
            </a:endParaRPr>
          </a:p>
        </p:txBody>
      </p:sp>
    </p:spTree>
    <p:extLst>
      <p:ext uri="{BB962C8B-B14F-4D97-AF65-F5344CB8AC3E}">
        <p14:creationId xmlns:p14="http://schemas.microsoft.com/office/powerpoint/2010/main" val="1372834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9310" y="1052736"/>
            <a:ext cx="10559798" cy="4104453"/>
          </a:xfrm>
        </p:spPr>
        <p:txBody>
          <a:bodyPr>
            <a:noAutofit/>
          </a:bodyPr>
          <a:lstStyle/>
          <a:p>
            <a:pPr marL="86402" indent="0" algn="just">
              <a:buNone/>
            </a:pPr>
            <a:r>
              <a:rPr lang="es-MX" sz="2000" b="1" i="1" u="sng" dirty="0">
                <a:solidFill>
                  <a:schemeClr val="tx1"/>
                </a:solidFill>
              </a:rPr>
              <a:t>Viscosidad</a:t>
            </a:r>
            <a:endParaRPr lang="es-EC" sz="2000" dirty="0">
              <a:solidFill>
                <a:schemeClr val="tx1"/>
              </a:solidFill>
            </a:endParaRPr>
          </a:p>
          <a:p>
            <a:pPr marL="86402" indent="0" algn="just">
              <a:buNone/>
            </a:pPr>
            <a:r>
              <a:rPr lang="es-MX" sz="2000" b="1" i="1" dirty="0">
                <a:solidFill>
                  <a:schemeClr val="tx1"/>
                </a:solidFill>
              </a:rPr>
              <a:t> </a:t>
            </a:r>
            <a:endParaRPr lang="es-EC" sz="2000" dirty="0">
              <a:solidFill>
                <a:schemeClr val="tx1"/>
              </a:solidFill>
            </a:endParaRPr>
          </a:p>
          <a:p>
            <a:pPr lvl="0" algn="just">
              <a:buFont typeface="Arial" panose="020B0604020202020204" pitchFamily="34" charset="0"/>
              <a:buChar char="•"/>
            </a:pPr>
            <a:r>
              <a:rPr lang="es-MX" sz="2000" dirty="0">
                <a:solidFill>
                  <a:schemeClr val="tx1"/>
                </a:solidFill>
              </a:rPr>
              <a:t>A medida que se incrementa el contenido de </a:t>
            </a:r>
            <a:r>
              <a:rPr lang="es-MX" sz="2000" dirty="0" err="1">
                <a:solidFill>
                  <a:schemeClr val="tx1"/>
                </a:solidFill>
              </a:rPr>
              <a:t>ACP</a:t>
            </a:r>
            <a:r>
              <a:rPr lang="es-MX" sz="2000" dirty="0">
                <a:solidFill>
                  <a:schemeClr val="tx1"/>
                </a:solidFill>
              </a:rPr>
              <a:t>, se consigue reducir la viscosidad de manera que para el </a:t>
            </a:r>
            <a:r>
              <a:rPr lang="es-MX" sz="2000" b="1" dirty="0">
                <a:solidFill>
                  <a:schemeClr val="tx1"/>
                </a:solidFill>
              </a:rPr>
              <a:t>1% de </a:t>
            </a:r>
            <a:r>
              <a:rPr lang="es-MX" sz="2000" b="1" dirty="0" err="1">
                <a:solidFill>
                  <a:schemeClr val="tx1"/>
                </a:solidFill>
              </a:rPr>
              <a:t>ACP</a:t>
            </a:r>
            <a:r>
              <a:rPr lang="es-MX" sz="2000" b="1" dirty="0">
                <a:solidFill>
                  <a:schemeClr val="tx1"/>
                </a:solidFill>
              </a:rPr>
              <a:t> se disminuyó 7 °C</a:t>
            </a:r>
            <a:r>
              <a:rPr lang="es-MX" sz="2000" dirty="0">
                <a:solidFill>
                  <a:schemeClr val="tx1"/>
                </a:solidFill>
              </a:rPr>
              <a:t> con respecto a la temperatura del asfalto AC-20 y para el </a:t>
            </a:r>
            <a:r>
              <a:rPr lang="es-MX" sz="2000" b="1" dirty="0">
                <a:solidFill>
                  <a:schemeClr val="tx1"/>
                </a:solidFill>
              </a:rPr>
              <a:t>2% de </a:t>
            </a:r>
            <a:r>
              <a:rPr lang="es-MX" sz="2000" b="1" dirty="0" err="1">
                <a:solidFill>
                  <a:schemeClr val="tx1"/>
                </a:solidFill>
              </a:rPr>
              <a:t>ACP</a:t>
            </a:r>
            <a:r>
              <a:rPr lang="es-MX" sz="2000" b="1" dirty="0">
                <a:solidFill>
                  <a:schemeClr val="tx1"/>
                </a:solidFill>
              </a:rPr>
              <a:t> se disminuyó 10 °C</a:t>
            </a:r>
            <a:r>
              <a:rPr lang="es-MX" sz="2000" dirty="0">
                <a:solidFill>
                  <a:schemeClr val="tx1"/>
                </a:solidFill>
              </a:rPr>
              <a:t>. </a:t>
            </a:r>
          </a:p>
          <a:p>
            <a:pPr marL="86402" indent="0" algn="just">
              <a:buNone/>
            </a:pPr>
            <a:endParaRPr lang="es-EC" sz="2000" dirty="0">
              <a:solidFill>
                <a:schemeClr val="tx1"/>
              </a:solidFill>
            </a:endParaRPr>
          </a:p>
          <a:p>
            <a:pPr lvl="0" algn="just">
              <a:buFont typeface="Arial" panose="020B0604020202020204" pitchFamily="34" charset="0"/>
              <a:buChar char="•"/>
            </a:pPr>
            <a:r>
              <a:rPr lang="es-MX" sz="2000" dirty="0">
                <a:solidFill>
                  <a:schemeClr val="tx1"/>
                </a:solidFill>
              </a:rPr>
              <a:t>El incremento del contenido de </a:t>
            </a:r>
            <a:r>
              <a:rPr lang="es-MX" sz="2000" dirty="0" err="1">
                <a:solidFill>
                  <a:schemeClr val="tx1"/>
                </a:solidFill>
              </a:rPr>
              <a:t>ACP</a:t>
            </a:r>
            <a:r>
              <a:rPr lang="es-MX" sz="2000" dirty="0">
                <a:solidFill>
                  <a:schemeClr val="tx1"/>
                </a:solidFill>
              </a:rPr>
              <a:t> genera un incremento de la variación de la viscosidad, pero a menores temperaturas, a partir de ello se puede considerar como porcentaje </a:t>
            </a:r>
            <a:r>
              <a:rPr lang="es-MX" sz="2000" b="1" dirty="0">
                <a:solidFill>
                  <a:schemeClr val="tx1"/>
                </a:solidFill>
              </a:rPr>
              <a:t>óptimo al 1% </a:t>
            </a:r>
            <a:r>
              <a:rPr lang="es-MX" sz="2000" dirty="0">
                <a:solidFill>
                  <a:schemeClr val="tx1"/>
                </a:solidFill>
              </a:rPr>
              <a:t>para evitar que a bajas temperaturas se produzca </a:t>
            </a:r>
            <a:r>
              <a:rPr lang="es-MX" sz="2000" dirty="0" err="1">
                <a:solidFill>
                  <a:schemeClr val="tx1"/>
                </a:solidFill>
              </a:rPr>
              <a:t>ahuellamiento</a:t>
            </a:r>
            <a:r>
              <a:rPr lang="es-MX" sz="2000" dirty="0">
                <a:solidFill>
                  <a:schemeClr val="tx1"/>
                </a:solidFill>
              </a:rPr>
              <a:t> de la capa de rodadura por la baja consistencia del asfalto, de manera que el 2% disminuye en exceso la </a:t>
            </a:r>
            <a:r>
              <a:rPr lang="es-MX" sz="2000" dirty="0" smtClean="0">
                <a:solidFill>
                  <a:schemeClr val="tx1"/>
                </a:solidFill>
              </a:rPr>
              <a:t>viscosidad.</a:t>
            </a:r>
            <a:endParaRPr lang="es-MX" sz="2000" dirty="0">
              <a:solidFill>
                <a:schemeClr val="tx1"/>
              </a:solidFill>
            </a:endParaRPr>
          </a:p>
          <a:p>
            <a:pPr marL="86402" indent="0" algn="just">
              <a:buNone/>
            </a:pPr>
            <a:endParaRPr lang="es-EC" sz="2000" dirty="0">
              <a:solidFill>
                <a:schemeClr val="tx1"/>
              </a:solidFill>
            </a:endParaRPr>
          </a:p>
        </p:txBody>
      </p:sp>
      <p:sp>
        <p:nvSpPr>
          <p:cNvPr id="2" name="1 CuadroTexto"/>
          <p:cNvSpPr txBox="1"/>
          <p:nvPr/>
        </p:nvSpPr>
        <p:spPr>
          <a:xfrm>
            <a:off x="7151188" y="56237"/>
            <a:ext cx="3743928" cy="501060"/>
          </a:xfrm>
          <a:prstGeom prst="rect">
            <a:avLst/>
          </a:prstGeom>
          <a:noFill/>
        </p:spPr>
        <p:txBody>
          <a:bodyPr wrap="square" lIns="115214" tIns="57607" rIns="115214" bIns="57607" rtlCol="0">
            <a:spAutoFit/>
          </a:bodyPr>
          <a:lstStyle/>
          <a:p>
            <a:r>
              <a:rPr lang="es-EC" sz="2500" dirty="0">
                <a:solidFill>
                  <a:schemeClr val="bg1"/>
                </a:solidFill>
              </a:rPr>
              <a:t>CONCLUSIONES</a:t>
            </a:r>
          </a:p>
        </p:txBody>
      </p:sp>
      <p:sp>
        <p:nvSpPr>
          <p:cNvPr id="4" name="3 CuadroTexto"/>
          <p:cNvSpPr txBox="1"/>
          <p:nvPr/>
        </p:nvSpPr>
        <p:spPr>
          <a:xfrm>
            <a:off x="1296010" y="5373216"/>
            <a:ext cx="10271804" cy="393338"/>
          </a:xfrm>
          <a:prstGeom prst="rect">
            <a:avLst/>
          </a:prstGeom>
          <a:noFill/>
        </p:spPr>
        <p:txBody>
          <a:bodyPr wrap="square" lIns="115214" tIns="57607" rIns="115214" bIns="57607" rtlCol="0">
            <a:spAutoFit/>
          </a:bodyPr>
          <a:lstStyle/>
          <a:p>
            <a:r>
              <a:rPr lang="es-EC" sz="1800" b="1" dirty="0"/>
              <a:t>UTILIZAR EL 1 Y 2% DE </a:t>
            </a:r>
            <a:r>
              <a:rPr lang="es-EC" sz="1800" b="1" dirty="0" err="1"/>
              <a:t>ACP</a:t>
            </a:r>
            <a:r>
              <a:rPr lang="es-EC" sz="1800" b="1" dirty="0"/>
              <a:t> PARA CONTROL DE CALIDAD DEL ASFALTO MODIFICADO</a:t>
            </a:r>
          </a:p>
        </p:txBody>
      </p:sp>
    </p:spTree>
    <p:extLst>
      <p:ext uri="{BB962C8B-B14F-4D97-AF65-F5344CB8AC3E}">
        <p14:creationId xmlns:p14="http://schemas.microsoft.com/office/powerpoint/2010/main" val="3491626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695693373"/>
              </p:ext>
            </p:extLst>
          </p:nvPr>
        </p:nvGraphicFramePr>
        <p:xfrm>
          <a:off x="838622" y="1844824"/>
          <a:ext cx="5087903"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445180902"/>
              </p:ext>
            </p:extLst>
          </p:nvPr>
        </p:nvGraphicFramePr>
        <p:xfrm>
          <a:off x="5807174" y="1714492"/>
          <a:ext cx="5567894" cy="3977481"/>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2159284" y="1369025"/>
            <a:ext cx="2783946" cy="331783"/>
          </a:xfrm>
          <a:prstGeom prst="rect">
            <a:avLst/>
          </a:prstGeom>
          <a:noFill/>
        </p:spPr>
        <p:txBody>
          <a:bodyPr wrap="square" lIns="115214" tIns="57607" rIns="115214" bIns="57607" rtlCol="0">
            <a:spAutoFit/>
          </a:bodyPr>
          <a:lstStyle/>
          <a:p>
            <a:r>
              <a:rPr lang="es-EC" sz="1400" b="1" dirty="0"/>
              <a:t>ENSAYO DE PENETRACIÓN</a:t>
            </a:r>
          </a:p>
        </p:txBody>
      </p:sp>
      <p:sp>
        <p:nvSpPr>
          <p:cNvPr id="6" name="5 CuadroTexto"/>
          <p:cNvSpPr txBox="1"/>
          <p:nvPr/>
        </p:nvSpPr>
        <p:spPr>
          <a:xfrm>
            <a:off x="7247187" y="1297017"/>
            <a:ext cx="3647930" cy="331783"/>
          </a:xfrm>
          <a:prstGeom prst="rect">
            <a:avLst/>
          </a:prstGeom>
          <a:noFill/>
        </p:spPr>
        <p:txBody>
          <a:bodyPr wrap="square" lIns="115214" tIns="57607" rIns="115214" bIns="57607" rtlCol="0">
            <a:spAutoFit/>
          </a:bodyPr>
          <a:lstStyle/>
          <a:p>
            <a:r>
              <a:rPr lang="es-EC" sz="1400" b="1" dirty="0"/>
              <a:t>ENSAYO REBLANDECIMIENTO</a:t>
            </a:r>
          </a:p>
        </p:txBody>
      </p:sp>
      <p:sp>
        <p:nvSpPr>
          <p:cNvPr id="7" name="1 Título"/>
          <p:cNvSpPr>
            <a:spLocks noGrp="1"/>
          </p:cNvSpPr>
          <p:nvPr>
            <p:ph type="title"/>
          </p:nvPr>
        </p:nvSpPr>
        <p:spPr>
          <a:xfrm>
            <a:off x="336574" y="692696"/>
            <a:ext cx="11519272" cy="661878"/>
          </a:xfrm>
        </p:spPr>
        <p:txBody>
          <a:bodyPr>
            <a:noAutofit/>
          </a:bodyPr>
          <a:lstStyle/>
          <a:p>
            <a:pPr algn="ctr"/>
            <a:r>
              <a:rPr lang="es-EC" sz="2000" b="1" dirty="0" smtClean="0">
                <a:solidFill>
                  <a:schemeClr val="tx1"/>
                </a:solidFill>
              </a:rPr>
              <a:t>3.- CONTROL </a:t>
            </a:r>
            <a:r>
              <a:rPr lang="es-EC" sz="2000" b="1" dirty="0">
                <a:solidFill>
                  <a:schemeClr val="tx1"/>
                </a:solidFill>
              </a:rPr>
              <a:t>DE CALIDAD ASFALTO MODIFICADO A 1% Y 2% DE </a:t>
            </a:r>
            <a:r>
              <a:rPr lang="es-EC" sz="2000" b="1" dirty="0" err="1" smtClean="0">
                <a:solidFill>
                  <a:schemeClr val="tx1"/>
                </a:solidFill>
              </a:rPr>
              <a:t>ACP</a:t>
            </a:r>
            <a:r>
              <a:rPr lang="es-EC" sz="2000" b="1" dirty="0" smtClean="0">
                <a:solidFill>
                  <a:schemeClr val="tx1"/>
                </a:solidFill>
              </a:rPr>
              <a:t> PARA DISEÑO MARSHALL</a:t>
            </a:r>
            <a:endParaRPr lang="es-EC" sz="2000" b="1" dirty="0">
              <a:solidFill>
                <a:schemeClr val="tx1"/>
              </a:solidFill>
            </a:endParaRPr>
          </a:p>
        </p:txBody>
      </p:sp>
      <p:sp>
        <p:nvSpPr>
          <p:cNvPr id="8" name="7 CuadroTexto"/>
          <p:cNvSpPr txBox="1"/>
          <p:nvPr/>
        </p:nvSpPr>
        <p:spPr>
          <a:xfrm>
            <a:off x="2313237" y="5877272"/>
            <a:ext cx="2783946" cy="331783"/>
          </a:xfrm>
          <a:prstGeom prst="rect">
            <a:avLst/>
          </a:prstGeom>
          <a:noFill/>
        </p:spPr>
        <p:txBody>
          <a:bodyPr wrap="square" lIns="115214" tIns="57607" rIns="115214" bIns="57607" rtlCol="0">
            <a:spAutoFit/>
          </a:bodyPr>
          <a:lstStyle/>
          <a:p>
            <a:r>
              <a:rPr lang="es-EC" sz="1400" b="1" dirty="0" smtClean="0"/>
              <a:t>NO CUMPLE: 2% DE </a:t>
            </a:r>
            <a:r>
              <a:rPr lang="es-EC" sz="1400" b="1" dirty="0" err="1" smtClean="0"/>
              <a:t>ACP</a:t>
            </a:r>
            <a:endParaRPr lang="es-EC" sz="1400" b="1" dirty="0"/>
          </a:p>
        </p:txBody>
      </p:sp>
      <p:sp>
        <p:nvSpPr>
          <p:cNvPr id="9" name="8 CuadroTexto"/>
          <p:cNvSpPr txBox="1"/>
          <p:nvPr/>
        </p:nvSpPr>
        <p:spPr>
          <a:xfrm>
            <a:off x="7535366" y="5878870"/>
            <a:ext cx="2783946" cy="331783"/>
          </a:xfrm>
          <a:prstGeom prst="rect">
            <a:avLst/>
          </a:prstGeom>
          <a:noFill/>
        </p:spPr>
        <p:txBody>
          <a:bodyPr wrap="square" lIns="115214" tIns="57607" rIns="115214" bIns="57607" rtlCol="0">
            <a:spAutoFit/>
          </a:bodyPr>
          <a:lstStyle/>
          <a:p>
            <a:r>
              <a:rPr lang="es-EC" sz="1400" b="1" dirty="0" smtClean="0"/>
              <a:t>NO CUMPLE: 1 Y 2% DE </a:t>
            </a:r>
            <a:r>
              <a:rPr lang="es-EC" sz="1400" b="1" dirty="0" err="1" smtClean="0"/>
              <a:t>ACP</a:t>
            </a:r>
            <a:endParaRPr lang="es-EC" sz="1400" b="1" dirty="0"/>
          </a:p>
        </p:txBody>
      </p:sp>
    </p:spTree>
    <p:extLst>
      <p:ext uri="{BB962C8B-B14F-4D97-AF65-F5344CB8AC3E}">
        <p14:creationId xmlns:p14="http://schemas.microsoft.com/office/powerpoint/2010/main" val="1972905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92753490"/>
              </p:ext>
            </p:extLst>
          </p:nvPr>
        </p:nvGraphicFramePr>
        <p:xfrm>
          <a:off x="838622" y="1844824"/>
          <a:ext cx="4991905" cy="29699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966016623"/>
              </p:ext>
            </p:extLst>
          </p:nvPr>
        </p:nvGraphicFramePr>
        <p:xfrm>
          <a:off x="5669308" y="1916832"/>
          <a:ext cx="5747708" cy="3217736"/>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2142669" y="1268760"/>
            <a:ext cx="2783946" cy="331783"/>
          </a:xfrm>
          <a:prstGeom prst="rect">
            <a:avLst/>
          </a:prstGeom>
          <a:noFill/>
        </p:spPr>
        <p:txBody>
          <a:bodyPr wrap="square" lIns="115214" tIns="57607" rIns="115214" bIns="57607" rtlCol="0">
            <a:spAutoFit/>
          </a:bodyPr>
          <a:lstStyle/>
          <a:p>
            <a:r>
              <a:rPr lang="es-EC" sz="1400" b="1" dirty="0" err="1"/>
              <a:t>INDICE</a:t>
            </a:r>
            <a:r>
              <a:rPr lang="es-EC" sz="1400" b="1" dirty="0"/>
              <a:t> DE PENETRACIÓN</a:t>
            </a:r>
          </a:p>
        </p:txBody>
      </p:sp>
      <p:sp>
        <p:nvSpPr>
          <p:cNvPr id="7" name="6 CuadroTexto"/>
          <p:cNvSpPr txBox="1"/>
          <p:nvPr/>
        </p:nvSpPr>
        <p:spPr>
          <a:xfrm>
            <a:off x="7151189" y="1268760"/>
            <a:ext cx="2783946" cy="331783"/>
          </a:xfrm>
          <a:prstGeom prst="rect">
            <a:avLst/>
          </a:prstGeom>
          <a:noFill/>
        </p:spPr>
        <p:txBody>
          <a:bodyPr wrap="square" lIns="115214" tIns="57607" rIns="115214" bIns="57607" rtlCol="0">
            <a:spAutoFit/>
          </a:bodyPr>
          <a:lstStyle/>
          <a:p>
            <a:r>
              <a:rPr lang="es-EC" sz="1400" b="1" dirty="0"/>
              <a:t>ENSAYO DUCTILIDAD</a:t>
            </a:r>
          </a:p>
        </p:txBody>
      </p:sp>
      <p:sp>
        <p:nvSpPr>
          <p:cNvPr id="8" name="7 CuadroTexto"/>
          <p:cNvSpPr txBox="1"/>
          <p:nvPr/>
        </p:nvSpPr>
        <p:spPr>
          <a:xfrm>
            <a:off x="2313237" y="5229200"/>
            <a:ext cx="2783946" cy="331783"/>
          </a:xfrm>
          <a:prstGeom prst="rect">
            <a:avLst/>
          </a:prstGeom>
          <a:noFill/>
        </p:spPr>
        <p:txBody>
          <a:bodyPr wrap="square" lIns="115214" tIns="57607" rIns="115214" bIns="57607" rtlCol="0">
            <a:spAutoFit/>
          </a:bodyPr>
          <a:lstStyle/>
          <a:p>
            <a:r>
              <a:rPr lang="es-EC" sz="1400" b="1" dirty="0" smtClean="0"/>
              <a:t>NO CUMPLE: 1% DE </a:t>
            </a:r>
            <a:r>
              <a:rPr lang="es-EC" sz="1400" b="1" dirty="0" err="1" smtClean="0"/>
              <a:t>ACP</a:t>
            </a:r>
            <a:endParaRPr lang="es-EC" sz="1400" b="1" dirty="0"/>
          </a:p>
        </p:txBody>
      </p:sp>
      <p:sp>
        <p:nvSpPr>
          <p:cNvPr id="9" name="8 CuadroTexto"/>
          <p:cNvSpPr txBox="1"/>
          <p:nvPr/>
        </p:nvSpPr>
        <p:spPr>
          <a:xfrm>
            <a:off x="7679382" y="5229200"/>
            <a:ext cx="2783946" cy="331783"/>
          </a:xfrm>
          <a:prstGeom prst="rect">
            <a:avLst/>
          </a:prstGeom>
          <a:noFill/>
        </p:spPr>
        <p:txBody>
          <a:bodyPr wrap="square" lIns="115214" tIns="57607" rIns="115214" bIns="57607" rtlCol="0">
            <a:spAutoFit/>
          </a:bodyPr>
          <a:lstStyle/>
          <a:p>
            <a:r>
              <a:rPr lang="es-EC" sz="1400" b="1" dirty="0" smtClean="0"/>
              <a:t>CUMPLEN TODOS</a:t>
            </a:r>
            <a:endParaRPr lang="es-EC" sz="1400" b="1" dirty="0"/>
          </a:p>
        </p:txBody>
      </p:sp>
    </p:spTree>
    <p:extLst>
      <p:ext uri="{BB962C8B-B14F-4D97-AF65-F5344CB8AC3E}">
        <p14:creationId xmlns:p14="http://schemas.microsoft.com/office/powerpoint/2010/main" val="3096644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73270316"/>
              </p:ext>
            </p:extLst>
          </p:nvPr>
        </p:nvGraphicFramePr>
        <p:xfrm>
          <a:off x="719309" y="1172750"/>
          <a:ext cx="5951886" cy="4656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usan0898.files.wordpress.com/2013/02/logo_consejo1_1.png?w=300"/>
          <p:cNvPicPr>
            <a:picLocks noChangeAspect="1" noChangeArrowheads="1"/>
          </p:cNvPicPr>
          <p:nvPr/>
        </p:nvPicPr>
        <p:blipFill rotWithShape="1">
          <a:blip r:embed="rId7">
            <a:extLst>
              <a:ext uri="{28A0092B-C50C-407E-A947-70E740481C1C}">
                <a14:useLocalDpi xmlns:a14="http://schemas.microsoft.com/office/drawing/2010/main" val="0"/>
              </a:ext>
            </a:extLst>
          </a:blip>
          <a:srcRect b="6658"/>
          <a:stretch/>
        </p:blipFill>
        <p:spPr bwMode="auto">
          <a:xfrm>
            <a:off x="8015170" y="4140341"/>
            <a:ext cx="2643632" cy="2361004"/>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C:\Users\Admin\Desktop\equitativo amb.jpg"/>
          <p:cNvPicPr/>
          <p:nvPr/>
        </p:nvPicPr>
        <p:blipFill>
          <a:blip r:embed="rId8">
            <a:extLst>
              <a:ext uri="{28A0092B-C50C-407E-A947-70E740481C1C}">
                <a14:useLocalDpi xmlns:a14="http://schemas.microsoft.com/office/drawing/2010/main" val="0"/>
              </a:ext>
            </a:extLst>
          </a:blip>
          <a:srcRect/>
          <a:stretch>
            <a:fillRect/>
          </a:stretch>
        </p:blipFill>
        <p:spPr bwMode="auto">
          <a:xfrm>
            <a:off x="7727178" y="752524"/>
            <a:ext cx="3167940" cy="2964510"/>
          </a:xfrm>
          <a:prstGeom prst="rect">
            <a:avLst/>
          </a:prstGeom>
          <a:ln>
            <a:noFill/>
          </a:ln>
          <a:effectLst>
            <a:outerShdw blurRad="292100" dist="139700" dir="2700000" algn="tl" rotWithShape="0">
              <a:srgbClr val="333333">
                <a:alpha val="65000"/>
              </a:srgbClr>
            </a:outerShdw>
          </a:effectLst>
        </p:spPr>
      </p:pic>
      <p:sp>
        <p:nvSpPr>
          <p:cNvPr id="6" name="5 Flecha derecha"/>
          <p:cNvSpPr/>
          <p:nvPr/>
        </p:nvSpPr>
        <p:spPr>
          <a:xfrm>
            <a:off x="6767196" y="3140970"/>
            <a:ext cx="767985" cy="52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15202" tIns="57601" rIns="115202" bIns="57601" rtlCol="0" anchor="ctr"/>
          <a:lstStyle/>
          <a:p>
            <a:pPr algn="ctr"/>
            <a:endParaRPr lang="es-EC"/>
          </a:p>
        </p:txBody>
      </p:sp>
      <p:sp>
        <p:nvSpPr>
          <p:cNvPr id="2" name="1 CuadroTexto"/>
          <p:cNvSpPr txBox="1"/>
          <p:nvPr/>
        </p:nvSpPr>
        <p:spPr>
          <a:xfrm>
            <a:off x="8546844" y="3697288"/>
            <a:ext cx="1823965" cy="285604"/>
          </a:xfrm>
          <a:prstGeom prst="rect">
            <a:avLst/>
          </a:prstGeom>
          <a:noFill/>
        </p:spPr>
        <p:txBody>
          <a:bodyPr wrap="square" lIns="115202" tIns="57601" rIns="115202" bIns="57601" rtlCol="0">
            <a:spAutoFit/>
          </a:bodyPr>
          <a:lstStyle/>
          <a:p>
            <a:r>
              <a:rPr lang="es-EC" sz="1100" dirty="0"/>
              <a:t>Desarrollo Sostenible</a:t>
            </a:r>
          </a:p>
        </p:txBody>
      </p:sp>
    </p:spTree>
    <p:extLst>
      <p:ext uri="{BB962C8B-B14F-4D97-AF65-F5344CB8AC3E}">
        <p14:creationId xmlns:p14="http://schemas.microsoft.com/office/powerpoint/2010/main" val="2110469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972422697"/>
              </p:ext>
            </p:extLst>
          </p:nvPr>
        </p:nvGraphicFramePr>
        <p:xfrm>
          <a:off x="623311" y="836715"/>
          <a:ext cx="5471895" cy="3576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00359565"/>
              </p:ext>
            </p:extLst>
          </p:nvPr>
        </p:nvGraphicFramePr>
        <p:xfrm>
          <a:off x="5903211" y="932723"/>
          <a:ext cx="5658384" cy="3311314"/>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1414686" y="452673"/>
            <a:ext cx="3528827" cy="331783"/>
          </a:xfrm>
          <a:prstGeom prst="rect">
            <a:avLst/>
          </a:prstGeom>
          <a:noFill/>
        </p:spPr>
        <p:txBody>
          <a:bodyPr wrap="square" lIns="115214" tIns="57607" rIns="115214" bIns="57607" rtlCol="0">
            <a:spAutoFit/>
          </a:bodyPr>
          <a:lstStyle/>
          <a:p>
            <a:r>
              <a:rPr lang="es-EC" sz="1400" b="1" dirty="0"/>
              <a:t>PUNTO DE </a:t>
            </a:r>
            <a:r>
              <a:rPr lang="es-EC" sz="1400" b="1" dirty="0" smtClean="0"/>
              <a:t>INFLAMACIÓN </a:t>
            </a:r>
            <a:r>
              <a:rPr lang="es-EC" sz="1400" b="1" dirty="0" err="1" smtClean="0"/>
              <a:t>ASTM</a:t>
            </a:r>
            <a:r>
              <a:rPr lang="es-EC" sz="1400" b="1" dirty="0" smtClean="0"/>
              <a:t> D-92</a:t>
            </a:r>
            <a:endParaRPr lang="es-EC" sz="1400" b="1" dirty="0"/>
          </a:p>
        </p:txBody>
      </p:sp>
      <p:sp>
        <p:nvSpPr>
          <p:cNvPr id="9" name="8 CuadroTexto"/>
          <p:cNvSpPr txBox="1"/>
          <p:nvPr/>
        </p:nvSpPr>
        <p:spPr>
          <a:xfrm>
            <a:off x="7247858" y="627077"/>
            <a:ext cx="3455860" cy="331783"/>
          </a:xfrm>
          <a:prstGeom prst="rect">
            <a:avLst/>
          </a:prstGeom>
          <a:noFill/>
        </p:spPr>
        <p:txBody>
          <a:bodyPr wrap="square" lIns="115214" tIns="57607" rIns="115214" bIns="57607" rtlCol="0">
            <a:spAutoFit/>
          </a:bodyPr>
          <a:lstStyle/>
          <a:p>
            <a:r>
              <a:rPr lang="es-EC" sz="1400" b="1" dirty="0"/>
              <a:t>DENSIDAD </a:t>
            </a:r>
            <a:r>
              <a:rPr lang="es-EC" sz="1400" b="1" dirty="0" smtClean="0"/>
              <a:t>RELATIVA </a:t>
            </a:r>
            <a:r>
              <a:rPr lang="es-EC" sz="1400" b="1" dirty="0" err="1" smtClean="0"/>
              <a:t>ASTM</a:t>
            </a:r>
            <a:r>
              <a:rPr lang="es-EC" sz="1400" b="1" dirty="0" smtClean="0"/>
              <a:t> D-70</a:t>
            </a:r>
            <a:endParaRPr lang="es-EC" sz="1400" b="1" dirty="0"/>
          </a:p>
        </p:txBody>
      </p:sp>
      <p:pic>
        <p:nvPicPr>
          <p:cNvPr id="10" name="9 Imagen" descr="C:\Users\Admin\Desktop\Tesis_capitulos.12.02.2014\FOTOS TESIS\Inflamación con ACP\2014-02-12 13.18.56.jpg"/>
          <p:cNvPicPr/>
          <p:nvPr/>
        </p:nvPicPr>
        <p:blipFill rotWithShape="1">
          <a:blip r:embed="rId4" cstate="print">
            <a:extLst>
              <a:ext uri="{28A0092B-C50C-407E-A947-70E740481C1C}">
                <a14:useLocalDpi xmlns:a14="http://schemas.microsoft.com/office/drawing/2010/main" val="0"/>
              </a:ext>
            </a:extLst>
          </a:blip>
          <a:srcRect l="5304" t="13211" r="2254" b="23722"/>
          <a:stretch/>
        </p:blipFill>
        <p:spPr bwMode="auto">
          <a:xfrm>
            <a:off x="1198662" y="4437112"/>
            <a:ext cx="2665100" cy="2037612"/>
          </a:xfrm>
          <a:prstGeom prst="rect">
            <a:avLst/>
          </a:prstGeom>
          <a:noFill/>
          <a:ln>
            <a:noFill/>
          </a:ln>
          <a:extLst>
            <a:ext uri="{53640926-AAD7-44D8-BBD7-CCE9431645EC}">
              <a14:shadowObscured xmlns:a14="http://schemas.microsoft.com/office/drawing/2010/main"/>
            </a:ext>
          </a:extLst>
        </p:spPr>
      </p:pic>
      <p:pic>
        <p:nvPicPr>
          <p:cNvPr id="14" name="13 Imagen" descr="C:\Users\Admin\Desktop\Tesis_capitulos.23.04.2014\FOTOS TESIS\Densidad con ACP\2014-02-12 15.28.1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1147" y="4216620"/>
            <a:ext cx="2807787" cy="2160239"/>
          </a:xfrm>
          <a:prstGeom prst="rect">
            <a:avLst/>
          </a:prstGeom>
          <a:noFill/>
          <a:ln>
            <a:noFill/>
          </a:ln>
        </p:spPr>
      </p:pic>
      <p:sp>
        <p:nvSpPr>
          <p:cNvPr id="15" name="14 CuadroTexto"/>
          <p:cNvSpPr txBox="1"/>
          <p:nvPr/>
        </p:nvSpPr>
        <p:spPr>
          <a:xfrm>
            <a:off x="4247364" y="5325676"/>
            <a:ext cx="3143986" cy="331783"/>
          </a:xfrm>
          <a:prstGeom prst="rect">
            <a:avLst/>
          </a:prstGeom>
          <a:noFill/>
        </p:spPr>
        <p:txBody>
          <a:bodyPr wrap="square" lIns="115214" tIns="57607" rIns="115214" bIns="57607" rtlCol="0">
            <a:spAutoFit/>
          </a:bodyPr>
          <a:lstStyle/>
          <a:p>
            <a:r>
              <a:rPr lang="es-EC" sz="1400" b="1" dirty="0" smtClean="0"/>
              <a:t>CUMPLEN TODOS LOS % DE </a:t>
            </a:r>
            <a:r>
              <a:rPr lang="es-EC" sz="1400" b="1" dirty="0" err="1" smtClean="0"/>
              <a:t>ACP</a:t>
            </a:r>
            <a:endParaRPr lang="es-EC" sz="1400" b="1" dirty="0"/>
          </a:p>
        </p:txBody>
      </p:sp>
    </p:spTree>
    <p:extLst>
      <p:ext uri="{BB962C8B-B14F-4D97-AF65-F5344CB8AC3E}">
        <p14:creationId xmlns:p14="http://schemas.microsoft.com/office/powerpoint/2010/main" val="644929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97478547"/>
              </p:ext>
            </p:extLst>
          </p:nvPr>
        </p:nvGraphicFramePr>
        <p:xfrm>
          <a:off x="1486694" y="1049783"/>
          <a:ext cx="5113202" cy="2252749"/>
        </p:xfrm>
        <a:graphic>
          <a:graphicData uri="http://schemas.openxmlformats.org/drawingml/2006/table">
            <a:tbl>
              <a:tblPr firstRow="1" firstCol="1" bandRow="1">
                <a:tableStyleId>{5C22544A-7EE6-4342-B048-85BDC9FD1C3A}</a:tableStyleId>
              </a:tblPr>
              <a:tblGrid>
                <a:gridCol w="2065598"/>
                <a:gridCol w="1015868"/>
                <a:gridCol w="1015868"/>
                <a:gridCol w="1015868"/>
              </a:tblGrid>
              <a:tr h="246150">
                <a:tc rowSpan="2">
                  <a:txBody>
                    <a:bodyPr/>
                    <a:lstStyle/>
                    <a:p>
                      <a:pPr algn="ctr">
                        <a:lnSpc>
                          <a:spcPct val="115000"/>
                        </a:lnSpc>
                        <a:spcAft>
                          <a:spcPts val="0"/>
                        </a:spcAft>
                      </a:pPr>
                      <a:r>
                        <a:rPr lang="es-EC" sz="1400" dirty="0">
                          <a:solidFill>
                            <a:schemeClr val="tx1"/>
                          </a:solidFill>
                          <a:effectLst/>
                        </a:rPr>
                        <a:t>Parámetro</a:t>
                      </a:r>
                      <a:endParaRPr lang="es-EC" sz="1400" dirty="0">
                        <a:solidFill>
                          <a:schemeClr val="tx1"/>
                        </a:solidFill>
                        <a:effectLst/>
                        <a:latin typeface="Arial"/>
                        <a:ea typeface="Calibri"/>
                        <a:cs typeface="Times New Roman"/>
                      </a:endParaRPr>
                    </a:p>
                  </a:txBody>
                  <a:tcPr marL="59259" marR="59259" marT="0" marB="0" anchor="ctr"/>
                </a:tc>
                <a:tc gridSpan="3">
                  <a:txBody>
                    <a:bodyPr/>
                    <a:lstStyle/>
                    <a:p>
                      <a:pPr algn="ctr">
                        <a:lnSpc>
                          <a:spcPct val="115000"/>
                        </a:lnSpc>
                        <a:spcAft>
                          <a:spcPts val="0"/>
                        </a:spcAft>
                      </a:pPr>
                      <a:r>
                        <a:rPr lang="es-EC" sz="1400">
                          <a:solidFill>
                            <a:schemeClr val="tx1"/>
                          </a:solidFill>
                          <a:effectLst/>
                        </a:rPr>
                        <a:t>% de Aceite Crudo de Palma</a:t>
                      </a:r>
                      <a:endParaRPr lang="es-EC" sz="14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197298">
                <a:tc vMerge="1">
                  <a:txBody>
                    <a:bodyPr/>
                    <a:lstStyle/>
                    <a:p>
                      <a:endParaRPr lang="es-EC"/>
                    </a:p>
                  </a:txBody>
                  <a:tcPr/>
                </a:tc>
                <a:tc>
                  <a:txBody>
                    <a:bodyPr/>
                    <a:lstStyle/>
                    <a:p>
                      <a:pPr algn="ctr">
                        <a:lnSpc>
                          <a:spcPct val="115000"/>
                        </a:lnSpc>
                        <a:spcAft>
                          <a:spcPts val="0"/>
                        </a:spcAft>
                      </a:pPr>
                      <a:r>
                        <a:rPr lang="es-EC" sz="1400">
                          <a:solidFill>
                            <a:schemeClr val="tx1"/>
                          </a:solidFill>
                          <a:effectLst/>
                        </a:rPr>
                        <a:t>0%</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1%</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2%</a:t>
                      </a:r>
                      <a:endParaRPr lang="es-EC" sz="1400">
                        <a:solidFill>
                          <a:schemeClr val="tx1"/>
                        </a:solidFill>
                        <a:effectLst/>
                        <a:latin typeface="Arial"/>
                        <a:ea typeface="Calibri"/>
                        <a:cs typeface="Times New Roman"/>
                      </a:endParaRPr>
                    </a:p>
                  </a:txBody>
                  <a:tcPr marL="59259" marR="59259" marT="0" marB="0" anchor="ctr"/>
                </a:tc>
              </a:tr>
              <a:tr h="197298">
                <a:tc>
                  <a:txBody>
                    <a:bodyPr/>
                    <a:lstStyle/>
                    <a:p>
                      <a:pPr algn="ctr">
                        <a:lnSpc>
                          <a:spcPct val="115000"/>
                        </a:lnSpc>
                        <a:spcAft>
                          <a:spcPts val="0"/>
                        </a:spcAft>
                      </a:pPr>
                      <a:r>
                        <a:rPr lang="es-EC" sz="1400">
                          <a:solidFill>
                            <a:schemeClr val="tx1"/>
                          </a:solidFill>
                          <a:effectLst/>
                        </a:rPr>
                        <a:t>Penetración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N</a:t>
                      </a:r>
                      <a:endParaRPr lang="es-EC" sz="1400">
                        <a:solidFill>
                          <a:schemeClr val="tx1"/>
                        </a:solidFill>
                        <a:effectLst/>
                        <a:latin typeface="Arial"/>
                        <a:ea typeface="Calibri"/>
                        <a:cs typeface="Times New Roman"/>
                      </a:endParaRPr>
                    </a:p>
                  </a:txBody>
                  <a:tcPr marL="59259" marR="59259" marT="0" marB="0" anchor="ctr"/>
                </a:tc>
              </a:tr>
              <a:tr h="236681">
                <a:tc>
                  <a:txBody>
                    <a:bodyPr/>
                    <a:lstStyle/>
                    <a:p>
                      <a:pPr algn="ctr">
                        <a:lnSpc>
                          <a:spcPct val="115000"/>
                        </a:lnSpc>
                        <a:spcAft>
                          <a:spcPts val="0"/>
                        </a:spcAft>
                      </a:pPr>
                      <a:r>
                        <a:rPr lang="es-EC" sz="1400">
                          <a:solidFill>
                            <a:schemeClr val="tx1"/>
                          </a:solidFill>
                          <a:effectLst/>
                        </a:rPr>
                        <a:t>Reblandecimiento</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N</a:t>
                      </a:r>
                      <a:endParaRPr lang="es-EC" sz="1400">
                        <a:solidFill>
                          <a:schemeClr val="tx1"/>
                        </a:solidFill>
                        <a:effectLst/>
                        <a:latin typeface="Arial"/>
                        <a:ea typeface="Calibri"/>
                        <a:cs typeface="Times New Roman"/>
                      </a:endParaRPr>
                    </a:p>
                  </a:txBody>
                  <a:tcPr marL="59259" marR="59259" marT="0" marB="0" anchor="ctr"/>
                </a:tc>
              </a:tr>
              <a:tr h="263668">
                <a:tc>
                  <a:txBody>
                    <a:bodyPr/>
                    <a:lstStyle/>
                    <a:p>
                      <a:pPr algn="ctr">
                        <a:lnSpc>
                          <a:spcPct val="115000"/>
                        </a:lnSpc>
                        <a:spcAft>
                          <a:spcPts val="0"/>
                        </a:spcAft>
                      </a:pPr>
                      <a:r>
                        <a:rPr lang="es-EC" sz="1400">
                          <a:solidFill>
                            <a:schemeClr val="tx1"/>
                          </a:solidFill>
                          <a:effectLst/>
                        </a:rPr>
                        <a:t>Índice de Penetración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r>
              <a:tr h="197298">
                <a:tc>
                  <a:txBody>
                    <a:bodyPr/>
                    <a:lstStyle/>
                    <a:p>
                      <a:pPr algn="ctr">
                        <a:lnSpc>
                          <a:spcPct val="115000"/>
                        </a:lnSpc>
                        <a:spcAft>
                          <a:spcPts val="0"/>
                        </a:spcAft>
                      </a:pPr>
                      <a:r>
                        <a:rPr lang="es-EC" sz="1400">
                          <a:solidFill>
                            <a:schemeClr val="tx1"/>
                          </a:solidFill>
                          <a:effectLst/>
                        </a:rPr>
                        <a:t>Ductilidad</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r>
              <a:tr h="263668">
                <a:tc>
                  <a:txBody>
                    <a:bodyPr/>
                    <a:lstStyle/>
                    <a:p>
                      <a:pPr algn="ctr">
                        <a:lnSpc>
                          <a:spcPct val="115000"/>
                        </a:lnSpc>
                        <a:spcAft>
                          <a:spcPts val="0"/>
                        </a:spcAft>
                      </a:pPr>
                      <a:r>
                        <a:rPr lang="es-EC" sz="1400">
                          <a:solidFill>
                            <a:schemeClr val="tx1"/>
                          </a:solidFill>
                          <a:effectLst/>
                        </a:rPr>
                        <a:t>Punto de Inflamación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C</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C</a:t>
                      </a:r>
                      <a:endParaRPr lang="es-EC" sz="1400" dirty="0">
                        <a:solidFill>
                          <a:schemeClr val="tx1"/>
                        </a:solidFill>
                        <a:effectLst/>
                        <a:latin typeface="Arial"/>
                        <a:ea typeface="Calibri"/>
                        <a:cs typeface="Times New Roman"/>
                      </a:endParaRPr>
                    </a:p>
                  </a:txBody>
                  <a:tcPr marL="59259" marR="59259" marT="0" marB="0" anchor="ctr"/>
                </a:tc>
              </a:tr>
              <a:tr h="236681">
                <a:tc>
                  <a:txBody>
                    <a:bodyPr/>
                    <a:lstStyle/>
                    <a:p>
                      <a:pPr algn="ctr">
                        <a:lnSpc>
                          <a:spcPct val="115000"/>
                        </a:lnSpc>
                        <a:spcAft>
                          <a:spcPts val="0"/>
                        </a:spcAft>
                      </a:pPr>
                      <a:r>
                        <a:rPr lang="es-EC" sz="1400" dirty="0">
                          <a:solidFill>
                            <a:schemeClr val="tx1"/>
                          </a:solidFill>
                          <a:effectLst/>
                        </a:rPr>
                        <a:t>Densidad relativa</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C</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C</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C</a:t>
                      </a:r>
                      <a:endParaRPr lang="es-EC" sz="1400" dirty="0">
                        <a:solidFill>
                          <a:schemeClr val="tx1"/>
                        </a:solidFill>
                        <a:effectLst/>
                        <a:latin typeface="Arial"/>
                        <a:ea typeface="Calibri"/>
                        <a:cs typeface="Times New Roman"/>
                      </a:endParaRPr>
                    </a:p>
                  </a:txBody>
                  <a:tcPr marL="59259" marR="59259" marT="0" marB="0" anchor="ctr"/>
                </a:tc>
              </a:tr>
              <a:tr h="252443">
                <a:tc>
                  <a:txBody>
                    <a:bodyPr/>
                    <a:lstStyle/>
                    <a:p>
                      <a:pPr algn="ctr">
                        <a:lnSpc>
                          <a:spcPct val="115000"/>
                        </a:lnSpc>
                        <a:spcAft>
                          <a:spcPts val="0"/>
                        </a:spcAft>
                      </a:pPr>
                      <a:r>
                        <a:rPr lang="es-EC" sz="1400" dirty="0" smtClean="0">
                          <a:solidFill>
                            <a:schemeClr val="tx1"/>
                          </a:solidFill>
                          <a:effectLst/>
                          <a:latin typeface="Arial"/>
                          <a:ea typeface="Calibri"/>
                          <a:cs typeface="Times New Roman"/>
                        </a:rPr>
                        <a:t>Parámetros</a:t>
                      </a:r>
                      <a:r>
                        <a:rPr lang="es-EC" sz="1400" baseline="0" dirty="0" smtClean="0">
                          <a:solidFill>
                            <a:schemeClr val="tx1"/>
                          </a:solidFill>
                          <a:effectLst/>
                          <a:latin typeface="Arial"/>
                          <a:ea typeface="Calibri"/>
                          <a:cs typeface="Times New Roman"/>
                        </a:rPr>
                        <a:t> cumplidos</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smtClean="0">
                          <a:solidFill>
                            <a:schemeClr val="tx1"/>
                          </a:solidFill>
                          <a:effectLst/>
                          <a:latin typeface="Arial"/>
                          <a:ea typeface="Calibri"/>
                          <a:cs typeface="Times New Roman"/>
                        </a:rPr>
                        <a:t>6</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smtClean="0">
                          <a:solidFill>
                            <a:schemeClr val="tx1"/>
                          </a:solidFill>
                          <a:effectLst/>
                          <a:latin typeface="Arial"/>
                          <a:ea typeface="Calibri"/>
                          <a:cs typeface="Times New Roman"/>
                        </a:rPr>
                        <a:t>4</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smtClean="0">
                          <a:solidFill>
                            <a:schemeClr val="tx1"/>
                          </a:solidFill>
                          <a:effectLst/>
                          <a:latin typeface="Arial"/>
                          <a:ea typeface="Calibri"/>
                          <a:cs typeface="Times New Roman"/>
                        </a:rPr>
                        <a:t>4</a:t>
                      </a:r>
                      <a:endParaRPr lang="es-EC" sz="1400" dirty="0">
                        <a:solidFill>
                          <a:schemeClr val="tx1"/>
                        </a:solidFill>
                        <a:effectLst/>
                        <a:latin typeface="Arial"/>
                        <a:ea typeface="Calibri"/>
                        <a:cs typeface="Times New Roman"/>
                      </a:endParaRPr>
                    </a:p>
                  </a:txBody>
                  <a:tcPr marL="59259" marR="59259" marT="0" marB="0" anchor="ctr"/>
                </a:tc>
              </a:tr>
            </a:tbl>
          </a:graphicData>
        </a:graphic>
      </p:graphicFrame>
      <p:sp>
        <p:nvSpPr>
          <p:cNvPr id="5" name="4 Rectángulo"/>
          <p:cNvSpPr/>
          <p:nvPr/>
        </p:nvSpPr>
        <p:spPr>
          <a:xfrm>
            <a:off x="1508004" y="3212976"/>
            <a:ext cx="2335824" cy="316394"/>
          </a:xfrm>
          <a:prstGeom prst="rect">
            <a:avLst/>
          </a:prstGeom>
        </p:spPr>
        <p:txBody>
          <a:bodyPr wrap="none" lIns="115214" tIns="57607" rIns="115214" bIns="57607">
            <a:spAutoFit/>
          </a:bodyPr>
          <a:lstStyle/>
          <a:p>
            <a:r>
              <a:rPr lang="es-EC" sz="1300" b="1" dirty="0"/>
              <a:t>C= cumple  N= no cumple</a:t>
            </a:r>
            <a:endParaRPr lang="es-EC" sz="1300" dirty="0"/>
          </a:p>
        </p:txBody>
      </p:sp>
      <p:sp>
        <p:nvSpPr>
          <p:cNvPr id="6" name="2 Marcador de contenido"/>
          <p:cNvSpPr>
            <a:spLocks noGrp="1"/>
          </p:cNvSpPr>
          <p:nvPr>
            <p:ph idx="1"/>
          </p:nvPr>
        </p:nvSpPr>
        <p:spPr>
          <a:xfrm>
            <a:off x="982638" y="476672"/>
            <a:ext cx="9035247" cy="625294"/>
          </a:xfrm>
        </p:spPr>
        <p:txBody>
          <a:bodyPr>
            <a:normAutofit/>
          </a:bodyPr>
          <a:lstStyle/>
          <a:p>
            <a:r>
              <a:rPr lang="es-EC" dirty="0" smtClean="0"/>
              <a:t>CONCLUSIONES</a:t>
            </a:r>
            <a:endParaRPr lang="es-EC" dirty="0"/>
          </a:p>
        </p:txBody>
      </p:sp>
      <p:sp>
        <p:nvSpPr>
          <p:cNvPr id="7" name="6 Flecha derecha"/>
          <p:cNvSpPr/>
          <p:nvPr/>
        </p:nvSpPr>
        <p:spPr>
          <a:xfrm>
            <a:off x="6802011" y="2060848"/>
            <a:ext cx="671987" cy="384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15214" tIns="57607" rIns="115214" bIns="57607" rtlCol="0" anchor="ctr"/>
          <a:lstStyle/>
          <a:p>
            <a:pPr algn="ctr"/>
            <a:endParaRPr lang="es-EC"/>
          </a:p>
        </p:txBody>
      </p:sp>
      <p:sp>
        <p:nvSpPr>
          <p:cNvPr id="8" name="7 CuadroTexto"/>
          <p:cNvSpPr txBox="1"/>
          <p:nvPr/>
        </p:nvSpPr>
        <p:spPr>
          <a:xfrm>
            <a:off x="7607373" y="1484784"/>
            <a:ext cx="3263937" cy="1501334"/>
          </a:xfrm>
          <a:prstGeom prst="rect">
            <a:avLst/>
          </a:prstGeom>
          <a:noFill/>
        </p:spPr>
        <p:txBody>
          <a:bodyPr wrap="square" lIns="115214" tIns="57607" rIns="115214" bIns="57607" rtlCol="0">
            <a:spAutoFit/>
          </a:bodyPr>
          <a:lstStyle/>
          <a:p>
            <a:pPr algn="just"/>
            <a:r>
              <a:rPr lang="es-EC" sz="1500" dirty="0"/>
              <a:t>EL 1% Y 2% DE </a:t>
            </a:r>
            <a:r>
              <a:rPr lang="es-EC" sz="1500" dirty="0" err="1"/>
              <a:t>ACP</a:t>
            </a:r>
            <a:r>
              <a:rPr lang="es-EC" sz="1500" dirty="0"/>
              <a:t> NO CUMPLEN CON 2 PARÁMETROS DE </a:t>
            </a:r>
            <a:r>
              <a:rPr lang="es-EC" sz="1500" dirty="0" smtClean="0"/>
              <a:t>CALIDAD, PERO CUMPLEN CON MÁS DE LA MITAD DE ELLOS EN FUNCIÓN DEL ASFALTO AC-20</a:t>
            </a:r>
            <a:endParaRPr lang="es-EC" sz="1500" dirty="0"/>
          </a:p>
        </p:txBody>
      </p:sp>
      <p:sp>
        <p:nvSpPr>
          <p:cNvPr id="10" name="Rectangle 1"/>
          <p:cNvSpPr>
            <a:spLocks noChangeArrowheads="1"/>
          </p:cNvSpPr>
          <p:nvPr/>
        </p:nvSpPr>
        <p:spPr bwMode="auto">
          <a:xfrm>
            <a:off x="747747" y="3542267"/>
            <a:ext cx="10271803" cy="311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5202" tIns="57601" rIns="115202" bIns="57601"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a:r>
              <a:rPr lang="es-MX" altLang="es-EC" sz="1800" b="1" i="1" u="sng" dirty="0" bmk="_Toc386755924">
                <a:solidFill>
                  <a:srgbClr val="111111"/>
                </a:solidFill>
                <a:ea typeface="Calibri" charset="0"/>
              </a:rPr>
              <a:t>Control de calidad de asfalto</a:t>
            </a:r>
            <a:endParaRPr lang="es-EC" altLang="es-EC" sz="1100" dirty="0" bmk=""/>
          </a:p>
          <a:p>
            <a:pPr algn="just" eaLnBrk="0" hangingPunct="0"/>
            <a:endParaRPr lang="es-EC" altLang="es-EC" sz="1100" dirty="0"/>
          </a:p>
          <a:p>
            <a:pPr algn="just" eaLnBrk="0" hangingPunct="0">
              <a:buFontTx/>
              <a:buChar char="•"/>
            </a:pPr>
            <a:r>
              <a:rPr lang="es-MX" altLang="es-EC" sz="1800" dirty="0">
                <a:ea typeface="Calibri" charset="0"/>
              </a:rPr>
              <a:t>El asfalto AC-20 que se ha muestreado para el estudio, cumple las especificaciones estipuladas en el </a:t>
            </a:r>
            <a:r>
              <a:rPr lang="es-MX" altLang="es-EC" sz="1800" dirty="0" err="1">
                <a:ea typeface="Calibri" charset="0"/>
              </a:rPr>
              <a:t>NEVI</a:t>
            </a:r>
            <a:r>
              <a:rPr lang="es-MX" altLang="es-EC" sz="1800" dirty="0">
                <a:ea typeface="Calibri" charset="0"/>
              </a:rPr>
              <a:t>-12 .</a:t>
            </a:r>
          </a:p>
          <a:p>
            <a:pPr algn="just" eaLnBrk="0" hangingPunct="0"/>
            <a:endParaRPr lang="es-EC" altLang="es-EC" sz="1100" dirty="0"/>
          </a:p>
          <a:p>
            <a:pPr algn="just" eaLnBrk="0" hangingPunct="0">
              <a:buFontTx/>
              <a:buChar char="•"/>
            </a:pPr>
            <a:r>
              <a:rPr lang="es-MX" altLang="es-EC" sz="1800" dirty="0">
                <a:ea typeface="Calibri" charset="0"/>
              </a:rPr>
              <a:t>Se ha obtenido el asfalto modificado con </a:t>
            </a:r>
            <a:r>
              <a:rPr lang="es-MX" altLang="es-EC" sz="1800" dirty="0" err="1">
                <a:ea typeface="Calibri" charset="0"/>
              </a:rPr>
              <a:t>ACP</a:t>
            </a:r>
            <a:r>
              <a:rPr lang="es-MX" altLang="es-EC" sz="1800" dirty="0">
                <a:ea typeface="Calibri" charset="0"/>
              </a:rPr>
              <a:t> y se ha elegido los porcentajes de </a:t>
            </a:r>
            <a:r>
              <a:rPr lang="es-MX" altLang="es-EC" sz="1800" dirty="0" err="1">
                <a:ea typeface="Calibri" charset="0"/>
              </a:rPr>
              <a:t>ACP</a:t>
            </a:r>
            <a:r>
              <a:rPr lang="es-MX" altLang="es-EC" sz="1800" dirty="0">
                <a:ea typeface="Calibri" charset="0"/>
              </a:rPr>
              <a:t> óptimos que cumplan la mayoría de las especificaciones que para el 1% de </a:t>
            </a:r>
            <a:r>
              <a:rPr lang="es-MX" altLang="es-EC" sz="1800" dirty="0" err="1">
                <a:ea typeface="Calibri" charset="0"/>
              </a:rPr>
              <a:t>ACP</a:t>
            </a:r>
            <a:r>
              <a:rPr lang="es-MX" altLang="es-EC" sz="1800" dirty="0">
                <a:ea typeface="Calibri" charset="0"/>
              </a:rPr>
              <a:t> el asfalto no cumple en el ensayo de reblandecimiento y el índice de penetración y para el 2% no cumple en cuanto a la penetración y reblandecimiento con lo cual el porcentaje óptimo queda regido por los parámetros a evaluarse en el diseño Marshall.</a:t>
            </a:r>
          </a:p>
          <a:p>
            <a:pPr algn="just" eaLnBrk="0" hangingPunct="0"/>
            <a:endParaRPr lang="es-EC" altLang="es-EC" sz="1100" dirty="0"/>
          </a:p>
          <a:p>
            <a:pPr algn="just" eaLnBrk="0" hangingPunct="0"/>
            <a:endParaRPr lang="es-MX" altLang="es-EC" sz="1800" dirty="0">
              <a:ea typeface="Calibri" charset="0"/>
            </a:endParaRPr>
          </a:p>
        </p:txBody>
      </p:sp>
      <p:sp>
        <p:nvSpPr>
          <p:cNvPr id="11" name="10 CuadroTexto"/>
          <p:cNvSpPr txBox="1"/>
          <p:nvPr/>
        </p:nvSpPr>
        <p:spPr>
          <a:xfrm>
            <a:off x="2782838" y="6132006"/>
            <a:ext cx="8351840" cy="393338"/>
          </a:xfrm>
          <a:prstGeom prst="rect">
            <a:avLst/>
          </a:prstGeom>
          <a:noFill/>
        </p:spPr>
        <p:txBody>
          <a:bodyPr wrap="square" lIns="115214" tIns="57607" rIns="115214" bIns="57607" rtlCol="0">
            <a:spAutoFit/>
          </a:bodyPr>
          <a:lstStyle/>
          <a:p>
            <a:r>
              <a:rPr lang="es-EC" sz="1800" b="1" dirty="0"/>
              <a:t>UTILIZAR EL 1 Y 2% DE </a:t>
            </a:r>
            <a:r>
              <a:rPr lang="es-EC" sz="1800" b="1" dirty="0" err="1"/>
              <a:t>ACP</a:t>
            </a:r>
            <a:r>
              <a:rPr lang="es-EC" sz="1800" b="1" dirty="0"/>
              <a:t> PARA DISEÑO MARSHALL</a:t>
            </a:r>
          </a:p>
        </p:txBody>
      </p:sp>
    </p:spTree>
    <p:extLst>
      <p:ext uri="{BB962C8B-B14F-4D97-AF65-F5344CB8AC3E}">
        <p14:creationId xmlns:p14="http://schemas.microsoft.com/office/powerpoint/2010/main" val="4252223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1299" y="1268760"/>
            <a:ext cx="9365106" cy="553132"/>
          </a:xfrm>
        </p:spPr>
        <p:txBody>
          <a:bodyPr>
            <a:noAutofit/>
          </a:bodyPr>
          <a:lstStyle/>
          <a:p>
            <a:pPr lvl="2" algn="ctr" rtl="0">
              <a:spcBef>
                <a:spcPct val="0"/>
              </a:spcBef>
            </a:pPr>
            <a:r>
              <a:rPr lang="es-MX" b="1" dirty="0"/>
              <a:t>Muestreo de agregados (</a:t>
            </a:r>
            <a:r>
              <a:rPr lang="es-MX" b="1" dirty="0" err="1"/>
              <a:t>ASTM</a:t>
            </a:r>
            <a:r>
              <a:rPr lang="es-MX" b="1" dirty="0"/>
              <a:t> D-75)</a:t>
            </a:r>
            <a:r>
              <a:rPr lang="es-EC" dirty="0"/>
              <a:t/>
            </a:r>
            <a:br>
              <a:rPr lang="es-EC" dirty="0"/>
            </a:br>
            <a:endParaRPr lang="es-EC" dirty="0"/>
          </a:p>
        </p:txBody>
      </p:sp>
      <p:pic>
        <p:nvPicPr>
          <p:cNvPr id="6" name="5 Imagen" descr="C:\Users\Admin\Desktop\Mina Rio Pita.jpg"/>
          <p:cNvPicPr/>
          <p:nvPr/>
        </p:nvPicPr>
        <p:blipFill rotWithShape="1">
          <a:blip r:embed="rId2">
            <a:extLst>
              <a:ext uri="{28A0092B-C50C-407E-A947-70E740481C1C}">
                <a14:useLocalDpi xmlns:a14="http://schemas.microsoft.com/office/drawing/2010/main" val="0"/>
              </a:ext>
            </a:extLst>
          </a:blip>
          <a:srcRect l="21488" t="23227" r="17686" b="3837"/>
          <a:stretch/>
        </p:blipFill>
        <p:spPr bwMode="auto">
          <a:xfrm>
            <a:off x="911307" y="1508787"/>
            <a:ext cx="3839927" cy="2880320"/>
          </a:xfrm>
          <a:prstGeom prst="rect">
            <a:avLst/>
          </a:prstGeom>
          <a:noFill/>
          <a:ln>
            <a:noFill/>
          </a:ln>
          <a:extLst>
            <a:ext uri="{53640926-AAD7-44D8-BBD7-CCE9431645EC}">
              <a14:shadowObscured xmlns:a14="http://schemas.microsoft.com/office/drawing/2010/main"/>
            </a:ext>
          </a:extLst>
        </p:spPr>
      </p:pic>
      <p:pic>
        <p:nvPicPr>
          <p:cNvPr id="7" name="6 Imagen" descr="C:\Users\Admin\Desktop\Tesis_capitulos.17.01.2014\Fotos-muestreo-asfalto\P1170199.JPG"/>
          <p:cNvPicPr/>
          <p:nvPr/>
        </p:nvPicPr>
        <p:blipFill rotWithShape="1">
          <a:blip r:embed="rId3" cstate="print">
            <a:extLst>
              <a:ext uri="{28A0092B-C50C-407E-A947-70E740481C1C}">
                <a14:useLocalDpi xmlns:a14="http://schemas.microsoft.com/office/drawing/2010/main" val="0"/>
              </a:ext>
            </a:extLst>
          </a:blip>
          <a:srcRect l="18750" r="8712"/>
          <a:stretch/>
        </p:blipFill>
        <p:spPr bwMode="auto">
          <a:xfrm>
            <a:off x="5231226" y="1508787"/>
            <a:ext cx="3263937" cy="2880320"/>
          </a:xfrm>
          <a:prstGeom prst="rect">
            <a:avLst/>
          </a:prstGeom>
          <a:noFill/>
          <a:ln>
            <a:noFill/>
          </a:ln>
          <a:extLst>
            <a:ext uri="{53640926-AAD7-44D8-BBD7-CCE9431645EC}">
              <a14:shadowObscured xmlns:a14="http://schemas.microsoft.com/office/drawing/2010/main"/>
            </a:ext>
          </a:extLst>
        </p:spPr>
      </p:pic>
      <p:pic>
        <p:nvPicPr>
          <p:cNvPr id="8" name="7 Imagen" descr="C:\Users\Admin\Desktop\Tesis_capitulos.17.01.2014\Fotos-muestreo-asfalto\P1170202.JPG"/>
          <p:cNvPicPr/>
          <p:nvPr/>
        </p:nvPicPr>
        <p:blipFill rotWithShape="1">
          <a:blip r:embed="rId4" cstate="print">
            <a:extLst>
              <a:ext uri="{28A0092B-C50C-407E-A947-70E740481C1C}">
                <a14:useLocalDpi xmlns:a14="http://schemas.microsoft.com/office/drawing/2010/main" val="0"/>
              </a:ext>
            </a:extLst>
          </a:blip>
          <a:srcRect t="12363"/>
          <a:stretch/>
        </p:blipFill>
        <p:spPr bwMode="auto">
          <a:xfrm>
            <a:off x="8879154" y="1537912"/>
            <a:ext cx="2207958" cy="2851198"/>
          </a:xfrm>
          <a:prstGeom prst="rect">
            <a:avLst/>
          </a:prstGeom>
          <a:noFill/>
          <a:ln>
            <a:noFill/>
          </a:ln>
          <a:extLst>
            <a:ext uri="{53640926-AAD7-44D8-BBD7-CCE9431645EC}">
              <a14:shadowObscured xmlns:a14="http://schemas.microsoft.com/office/drawing/2010/main"/>
            </a:ext>
          </a:extLst>
        </p:spPr>
      </p:pic>
      <p:sp>
        <p:nvSpPr>
          <p:cNvPr id="9" name="8 Rectángulo"/>
          <p:cNvSpPr/>
          <p:nvPr/>
        </p:nvSpPr>
        <p:spPr>
          <a:xfrm>
            <a:off x="911309" y="4940393"/>
            <a:ext cx="4607911" cy="670325"/>
          </a:xfrm>
          <a:prstGeom prst="rect">
            <a:avLst/>
          </a:prstGeom>
        </p:spPr>
        <p:txBody>
          <a:bodyPr wrap="square" lIns="115202" tIns="57601" rIns="115202" bIns="57601">
            <a:spAutoFit/>
          </a:bodyPr>
          <a:lstStyle/>
          <a:p>
            <a:r>
              <a:rPr lang="es-EC" sz="1800" dirty="0"/>
              <a:t>Para tamaño de agregado de 3/4" (</a:t>
            </a:r>
            <a:r>
              <a:rPr lang="es-EC" sz="1800" dirty="0" err="1"/>
              <a:t>19mm</a:t>
            </a:r>
            <a:r>
              <a:rPr lang="es-EC" sz="1800" dirty="0"/>
              <a:t>) la masa de muestra mínimo es de 25 Kg</a:t>
            </a:r>
          </a:p>
        </p:txBody>
      </p:sp>
      <p:sp>
        <p:nvSpPr>
          <p:cNvPr id="10" name="9 Rectángulo"/>
          <p:cNvSpPr/>
          <p:nvPr/>
        </p:nvSpPr>
        <p:spPr>
          <a:xfrm>
            <a:off x="5519218" y="4948930"/>
            <a:ext cx="5375897" cy="670325"/>
          </a:xfrm>
          <a:prstGeom prst="rect">
            <a:avLst/>
          </a:prstGeom>
        </p:spPr>
        <p:txBody>
          <a:bodyPr wrap="square" lIns="115202" tIns="57601" rIns="115202" bIns="57601">
            <a:spAutoFit/>
          </a:bodyPr>
          <a:lstStyle/>
          <a:p>
            <a:r>
              <a:rPr lang="es-EC" sz="1800" dirty="0"/>
              <a:t>Para un tamaño de agregado de 3/8” o menor, la masa de muestra mínima es de 10 Kg</a:t>
            </a:r>
          </a:p>
        </p:txBody>
      </p:sp>
      <p:sp>
        <p:nvSpPr>
          <p:cNvPr id="11" name="1 Título"/>
          <p:cNvSpPr txBox="1">
            <a:spLocks/>
          </p:cNvSpPr>
          <p:nvPr/>
        </p:nvSpPr>
        <p:spPr>
          <a:xfrm>
            <a:off x="1543699" y="1003660"/>
            <a:ext cx="9365106" cy="553132"/>
          </a:xfrm>
          <a:prstGeom prst="rect">
            <a:avLst/>
          </a:prstGeom>
        </p:spPr>
        <p:txBody>
          <a:bodyPr vert="horz" lIns="115202" tIns="57601" rIns="115202" bIns="57601" rtlCol="0" anchor="b">
            <a:noAutofit/>
          </a:bodyPr>
          <a:lstStyle>
            <a:lvl1pPr algn="l" defTabSz="1152017" rtl="0" eaLnBrk="1" latinLnBrk="0" hangingPunct="1">
              <a:spcBef>
                <a:spcPct val="0"/>
              </a:spcBef>
              <a:buNone/>
              <a:defRPr sz="5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lgn="ctr" defTabSz="914400" rtl="0">
              <a:spcBef>
                <a:spcPct val="0"/>
              </a:spcBef>
            </a:pPr>
            <a:r>
              <a:rPr lang="es-MX" sz="2800" b="1" kern="0" dirty="0" smtClean="0"/>
              <a:t>CARACTERIZACIÓN DE AGREGADOS</a:t>
            </a:r>
            <a:r>
              <a:rPr lang="es-EC" sz="2800" b="1" kern="0" dirty="0" smtClean="0"/>
              <a:t/>
            </a:r>
            <a:br>
              <a:rPr lang="es-EC" sz="2800" b="1" kern="0" dirty="0" smtClean="0"/>
            </a:br>
            <a:endParaRPr lang="es-EC" sz="2800" b="1" kern="0" dirty="0"/>
          </a:p>
        </p:txBody>
      </p:sp>
    </p:spTree>
    <p:extLst>
      <p:ext uri="{BB962C8B-B14F-4D97-AF65-F5344CB8AC3E}">
        <p14:creationId xmlns:p14="http://schemas.microsoft.com/office/powerpoint/2010/main" val="4269714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20662" y="427119"/>
            <a:ext cx="5183901" cy="670325"/>
          </a:xfrm>
          <a:prstGeom prst="rect">
            <a:avLst/>
          </a:prstGeom>
        </p:spPr>
        <p:txBody>
          <a:bodyPr wrap="square" lIns="115202" tIns="57601" rIns="115202" bIns="57601">
            <a:spAutoFit/>
          </a:bodyPr>
          <a:lstStyle/>
          <a:p>
            <a:pPr lvl="2" algn="ctr"/>
            <a:r>
              <a:rPr lang="es-MX" sz="1800" b="1" dirty="0"/>
              <a:t>Abrasión de agregado grueso (</a:t>
            </a:r>
            <a:r>
              <a:rPr lang="es-MX" sz="1800" b="1" dirty="0" err="1"/>
              <a:t>ASTM</a:t>
            </a:r>
            <a:r>
              <a:rPr lang="es-MX" sz="1800" b="1" dirty="0"/>
              <a:t> C-131)</a:t>
            </a:r>
            <a:endParaRPr lang="es-EC" sz="1800" dirty="0"/>
          </a:p>
        </p:txBody>
      </p:sp>
      <p:pic>
        <p:nvPicPr>
          <p:cNvPr id="5" name="4 Imagen" descr="C:\Users\Admin\Desktop\Tesis_capitulos.06.01.2014\Trabajo de Laboratorio\Ensayos Agregados\Fotos\Fotos abrasión\2013-11-12 12.06.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07" y="1220757"/>
            <a:ext cx="3118508" cy="2016224"/>
          </a:xfrm>
          <a:prstGeom prst="rect">
            <a:avLst/>
          </a:prstGeom>
          <a:noFill/>
          <a:ln>
            <a:noFill/>
          </a:ln>
        </p:spPr>
      </p:pic>
      <p:sp>
        <p:nvSpPr>
          <p:cNvPr id="6" name="5 Rectángulo"/>
          <p:cNvSpPr/>
          <p:nvPr/>
        </p:nvSpPr>
        <p:spPr>
          <a:xfrm>
            <a:off x="-336671" y="3429001"/>
            <a:ext cx="4415916" cy="670325"/>
          </a:xfrm>
          <a:prstGeom prst="rect">
            <a:avLst/>
          </a:prstGeom>
        </p:spPr>
        <p:txBody>
          <a:bodyPr wrap="square" lIns="115202" tIns="57601" rIns="115202" bIns="57601">
            <a:spAutoFit/>
          </a:bodyPr>
          <a:lstStyle/>
          <a:p>
            <a:pPr lvl="2" algn="ctr"/>
            <a:r>
              <a:rPr lang="es-MX" sz="1800" b="1" dirty="0"/>
              <a:t>Equivalente de arena (</a:t>
            </a:r>
            <a:r>
              <a:rPr lang="es-MX" sz="1800" b="1" dirty="0" err="1"/>
              <a:t>ASTM</a:t>
            </a:r>
            <a:r>
              <a:rPr lang="es-MX" sz="1800" b="1" dirty="0"/>
              <a:t> D-2419)</a:t>
            </a:r>
            <a:endParaRPr lang="es-EC" sz="1800" dirty="0"/>
          </a:p>
        </p:txBody>
      </p:sp>
      <p:pic>
        <p:nvPicPr>
          <p:cNvPr id="7" name="6 Imagen" descr="C:\Users\Admin\Desktop\Tesis_capitulos.06.01.2014\Trabajo de Laboratorio\Ensayos Agregados\Fotos\Fotos equivalente de arena\2013-11-20 13.17.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903" y="4101079"/>
            <a:ext cx="1261365" cy="2292642"/>
          </a:xfrm>
          <a:prstGeom prst="rect">
            <a:avLst/>
          </a:prstGeom>
          <a:noFill/>
          <a:ln>
            <a:noFill/>
          </a:ln>
        </p:spPr>
      </p:pic>
      <p:sp>
        <p:nvSpPr>
          <p:cNvPr id="8" name="7 Rectángulo"/>
          <p:cNvSpPr/>
          <p:nvPr/>
        </p:nvSpPr>
        <p:spPr>
          <a:xfrm>
            <a:off x="2927275" y="693860"/>
            <a:ext cx="5143817" cy="577992"/>
          </a:xfrm>
          <a:prstGeom prst="rect">
            <a:avLst/>
          </a:prstGeom>
        </p:spPr>
        <p:txBody>
          <a:bodyPr wrap="square" lIns="115202" tIns="57601" rIns="115202" bIns="57601">
            <a:spAutoFit/>
          </a:bodyPr>
          <a:lstStyle/>
          <a:p>
            <a:pPr lvl="2"/>
            <a:r>
              <a:rPr lang="es-MX" sz="1500" b="1" dirty="0"/>
              <a:t>Peso específico y absorción de agregado grueso (</a:t>
            </a:r>
            <a:r>
              <a:rPr lang="es-MX" sz="1500" b="1" dirty="0" err="1"/>
              <a:t>ASTM</a:t>
            </a:r>
            <a:r>
              <a:rPr lang="es-MX" sz="1500" b="1" dirty="0"/>
              <a:t> D-127)</a:t>
            </a:r>
            <a:endParaRPr lang="es-EC" sz="1500" dirty="0"/>
          </a:p>
        </p:txBody>
      </p:sp>
      <p:pic>
        <p:nvPicPr>
          <p:cNvPr id="9" name="8 Imagen" descr="C:\Users\Admin\Desktop\Tesis_capitulos.06.01.2014\Trabajo de Laboratorio\Ensayos Agregados\Fotos\Fotos gravedad esp.gruesos\2013-11-01 10.43.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9236" y="1316949"/>
            <a:ext cx="2495952" cy="1920213"/>
          </a:xfrm>
          <a:prstGeom prst="rect">
            <a:avLst/>
          </a:prstGeom>
          <a:noFill/>
          <a:ln>
            <a:noFill/>
          </a:ln>
        </p:spPr>
      </p:pic>
      <p:sp>
        <p:nvSpPr>
          <p:cNvPr id="10" name="9 Rectángulo"/>
          <p:cNvSpPr/>
          <p:nvPr/>
        </p:nvSpPr>
        <p:spPr>
          <a:xfrm>
            <a:off x="3023271" y="3197491"/>
            <a:ext cx="4335664" cy="577992"/>
          </a:xfrm>
          <a:prstGeom prst="rect">
            <a:avLst/>
          </a:prstGeom>
        </p:spPr>
        <p:txBody>
          <a:bodyPr wrap="square" lIns="115202" tIns="57601" rIns="115202" bIns="57601">
            <a:spAutoFit/>
          </a:bodyPr>
          <a:lstStyle/>
          <a:p>
            <a:pPr lvl="2" algn="ctr"/>
            <a:r>
              <a:rPr lang="es-MX" sz="1500" b="1" dirty="0"/>
              <a:t>Peso específico y absorción de finos (</a:t>
            </a:r>
            <a:r>
              <a:rPr lang="es-MX" sz="1500" b="1" dirty="0" err="1"/>
              <a:t>ASTM</a:t>
            </a:r>
            <a:r>
              <a:rPr lang="es-MX" sz="1500" b="1" dirty="0"/>
              <a:t> D-128)</a:t>
            </a:r>
            <a:endParaRPr lang="es-EC" sz="1500" dirty="0"/>
          </a:p>
        </p:txBody>
      </p:sp>
      <p:pic>
        <p:nvPicPr>
          <p:cNvPr id="11" name="10 Imagen" descr="C:\Users\Admin\Desktop\Tesis_capitulos.06.01.2014\Trabajo de Laboratorio\Ensayos Agregados\Fotos\Fotos gravedad esp.finos\2013-11-06 14.37.1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1233" y="3909057"/>
            <a:ext cx="2015961" cy="2533828"/>
          </a:xfrm>
          <a:prstGeom prst="rect">
            <a:avLst/>
          </a:prstGeom>
          <a:noFill/>
          <a:ln>
            <a:noFill/>
          </a:ln>
        </p:spPr>
      </p:pic>
      <p:sp>
        <p:nvSpPr>
          <p:cNvPr id="12" name="11 Rectángulo"/>
          <p:cNvSpPr/>
          <p:nvPr/>
        </p:nvSpPr>
        <p:spPr>
          <a:xfrm>
            <a:off x="6383201" y="740707"/>
            <a:ext cx="6095207" cy="347159"/>
          </a:xfrm>
          <a:prstGeom prst="rect">
            <a:avLst/>
          </a:prstGeom>
        </p:spPr>
        <p:txBody>
          <a:bodyPr lIns="115202" tIns="57601" rIns="115202" bIns="57601">
            <a:spAutoFit/>
          </a:bodyPr>
          <a:lstStyle/>
          <a:p>
            <a:pPr lvl="2"/>
            <a:r>
              <a:rPr lang="es-MX" sz="1500" b="1" dirty="0"/>
              <a:t>Límites de consistencia (</a:t>
            </a:r>
            <a:r>
              <a:rPr lang="es-MX" sz="1500" b="1" dirty="0" err="1"/>
              <a:t>ASTM</a:t>
            </a:r>
            <a:r>
              <a:rPr lang="es-MX" sz="1500" b="1" dirty="0"/>
              <a:t> D-427)</a:t>
            </a:r>
            <a:endParaRPr lang="es-EC" sz="1500" dirty="0"/>
          </a:p>
        </p:txBody>
      </p:sp>
      <p:pic>
        <p:nvPicPr>
          <p:cNvPr id="13" name="12 Imagen" descr="C:\Users\Admin\Desktop\Tesis_capitulos.12.02.2014\FOTOS TESIS\Limites de consistencia\2014-02-12 15.11.1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7185" y="1412778"/>
            <a:ext cx="2015961" cy="1565181"/>
          </a:xfrm>
          <a:prstGeom prst="rect">
            <a:avLst/>
          </a:prstGeom>
          <a:noFill/>
          <a:ln>
            <a:noFill/>
          </a:ln>
        </p:spPr>
      </p:pic>
      <p:pic>
        <p:nvPicPr>
          <p:cNvPr id="14" name="13 Imagen" descr="C:\Users\Admin\Desktop\Tesis_capitulos.12.02.2014\FOTOS TESIS\Limites de consistencia\2014-02-12 15.19.1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3148" y="1452269"/>
            <a:ext cx="2280303" cy="1525692"/>
          </a:xfrm>
          <a:prstGeom prst="rect">
            <a:avLst/>
          </a:prstGeom>
          <a:noFill/>
          <a:ln>
            <a:noFill/>
          </a:ln>
        </p:spPr>
      </p:pic>
      <p:sp>
        <p:nvSpPr>
          <p:cNvPr id="15" name="14 Rectángulo"/>
          <p:cNvSpPr/>
          <p:nvPr/>
        </p:nvSpPr>
        <p:spPr>
          <a:xfrm>
            <a:off x="6383201" y="3300006"/>
            <a:ext cx="6095207" cy="347159"/>
          </a:xfrm>
          <a:prstGeom prst="rect">
            <a:avLst/>
          </a:prstGeom>
        </p:spPr>
        <p:txBody>
          <a:bodyPr lIns="115202" tIns="57601" rIns="115202" bIns="57601">
            <a:spAutoFit/>
          </a:bodyPr>
          <a:lstStyle/>
          <a:p>
            <a:pPr lvl="2"/>
            <a:r>
              <a:rPr lang="es-MX" sz="1500" b="1" dirty="0"/>
              <a:t>Análisis granulométrico (</a:t>
            </a:r>
            <a:r>
              <a:rPr lang="es-MX" sz="1500" b="1" dirty="0" err="1"/>
              <a:t>ASTM</a:t>
            </a:r>
            <a:r>
              <a:rPr lang="es-MX" sz="1500" b="1" dirty="0"/>
              <a:t> C-117)</a:t>
            </a:r>
            <a:endParaRPr lang="es-EC" sz="1500" dirty="0"/>
          </a:p>
        </p:txBody>
      </p:sp>
      <p:pic>
        <p:nvPicPr>
          <p:cNvPr id="16" name="15 Imagen" descr="C:\Users\Admin\Desktop\Tesis_capitulos.06.01.2014\Trabajo de Laboratorio\Ensayos Agregados\Fotos\Fotos Granulometria\2013-11-01 11.22.2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5246" y="3777817"/>
            <a:ext cx="1971874" cy="2615902"/>
          </a:xfrm>
          <a:prstGeom prst="rect">
            <a:avLst/>
          </a:prstGeom>
          <a:noFill/>
          <a:ln>
            <a:noFill/>
          </a:ln>
        </p:spPr>
      </p:pic>
    </p:spTree>
    <p:extLst>
      <p:ext uri="{BB962C8B-B14F-4D97-AF65-F5344CB8AC3E}">
        <p14:creationId xmlns:p14="http://schemas.microsoft.com/office/powerpoint/2010/main" val="4026112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7295" y="341784"/>
            <a:ext cx="9365106" cy="1143000"/>
          </a:xfrm>
        </p:spPr>
        <p:txBody>
          <a:bodyPr>
            <a:normAutofit/>
          </a:bodyPr>
          <a:lstStyle/>
          <a:p>
            <a:pPr algn="ctr"/>
            <a:r>
              <a:rPr lang="es-EC" sz="2400" b="1" dirty="0" smtClean="0">
                <a:solidFill>
                  <a:schemeClr val="tx1"/>
                </a:solidFill>
              </a:rPr>
              <a:t>RESUMEN DE RESULTADOS DE CARACTERIZACIÓN </a:t>
            </a:r>
            <a:r>
              <a:rPr lang="es-EC" sz="2400" b="1" dirty="0">
                <a:solidFill>
                  <a:schemeClr val="tx1"/>
                </a:solidFill>
              </a:rPr>
              <a:t>AGREGADOS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24353709"/>
              </p:ext>
            </p:extLst>
          </p:nvPr>
        </p:nvGraphicFramePr>
        <p:xfrm>
          <a:off x="694606" y="1581827"/>
          <a:ext cx="5087900" cy="4367453"/>
        </p:xfrm>
        <a:graphic>
          <a:graphicData uri="http://schemas.openxmlformats.org/drawingml/2006/table">
            <a:tbl>
              <a:tblPr firstRow="1" firstCol="1" bandRow="1">
                <a:tableStyleId>{5C22544A-7EE6-4342-B048-85BDC9FD1C3A}</a:tableStyleId>
              </a:tblPr>
              <a:tblGrid>
                <a:gridCol w="2090386"/>
                <a:gridCol w="916013"/>
                <a:gridCol w="2081501"/>
              </a:tblGrid>
              <a:tr h="841248">
                <a:tc>
                  <a:txBody>
                    <a:bodyPr/>
                    <a:lstStyle/>
                    <a:p>
                      <a:pPr algn="ctr">
                        <a:lnSpc>
                          <a:spcPct val="115000"/>
                        </a:lnSpc>
                        <a:spcAft>
                          <a:spcPts val="1000"/>
                        </a:spcAft>
                      </a:pPr>
                      <a:r>
                        <a:rPr lang="es-EC" sz="1400" dirty="0">
                          <a:solidFill>
                            <a:schemeClr val="tx1"/>
                          </a:solidFill>
                          <a:effectLst/>
                        </a:rPr>
                        <a:t>Ensayo</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Resultados</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Especificación NEVI-12 Tabla 811-4.1</a:t>
                      </a:r>
                      <a:endParaRPr lang="es-EC" sz="1400">
                        <a:solidFill>
                          <a:schemeClr val="tx1"/>
                        </a:solidFill>
                        <a:effectLst/>
                        <a:latin typeface="Arial"/>
                        <a:ea typeface="Calibri"/>
                        <a:cs typeface="Times New Roman"/>
                      </a:endParaRPr>
                    </a:p>
                  </a:txBody>
                  <a:tcPr marL="59259" marR="59259" marT="0" marB="0" anchor="ctr"/>
                </a:tc>
              </a:tr>
              <a:tr h="841248">
                <a:tc>
                  <a:txBody>
                    <a:bodyPr/>
                    <a:lstStyle/>
                    <a:p>
                      <a:pPr algn="ctr">
                        <a:lnSpc>
                          <a:spcPct val="115000"/>
                        </a:lnSpc>
                        <a:spcAft>
                          <a:spcPts val="1000"/>
                        </a:spcAft>
                      </a:pPr>
                      <a:r>
                        <a:rPr lang="es-EC" sz="1400" dirty="0">
                          <a:solidFill>
                            <a:schemeClr val="tx1"/>
                          </a:solidFill>
                          <a:effectLst/>
                        </a:rPr>
                        <a:t>Densidad relativa(seca al horno) [gr/</a:t>
                      </a:r>
                      <a:r>
                        <a:rPr lang="es-EC" sz="1400" dirty="0" err="1">
                          <a:solidFill>
                            <a:schemeClr val="tx1"/>
                          </a:solidFill>
                          <a:effectLst/>
                        </a:rPr>
                        <a:t>cm</a:t>
                      </a:r>
                      <a:r>
                        <a:rPr lang="es-EC" sz="1400" baseline="30000" dirty="0" err="1">
                          <a:solidFill>
                            <a:schemeClr val="tx1"/>
                          </a:solidFill>
                          <a:effectLst/>
                        </a:rPr>
                        <a:t>3</a:t>
                      </a:r>
                      <a:r>
                        <a:rPr lang="es-EC" sz="1400" dirty="0">
                          <a:solidFill>
                            <a:schemeClr val="tx1"/>
                          </a:solidFill>
                          <a:effectLst/>
                        </a:rPr>
                        <a:t>]</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2.51</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766317">
                <a:tc>
                  <a:txBody>
                    <a:bodyPr/>
                    <a:lstStyle/>
                    <a:p>
                      <a:pPr algn="ctr">
                        <a:lnSpc>
                          <a:spcPct val="115000"/>
                        </a:lnSpc>
                        <a:spcAft>
                          <a:spcPts val="1000"/>
                        </a:spcAft>
                      </a:pPr>
                      <a:r>
                        <a:rPr lang="es-EC" sz="1400">
                          <a:solidFill>
                            <a:schemeClr val="tx1"/>
                          </a:solidFill>
                          <a:effectLst/>
                        </a:rPr>
                        <a:t>Densidad relativa SSS [gr/cm</a:t>
                      </a:r>
                      <a:r>
                        <a:rPr lang="es-EC" sz="1400" baseline="30000">
                          <a:solidFill>
                            <a:schemeClr val="tx1"/>
                          </a:solidFill>
                          <a:effectLst/>
                        </a:rPr>
                        <a:t>3</a:t>
                      </a: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2.56</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796976">
                <a:tc>
                  <a:txBody>
                    <a:bodyPr/>
                    <a:lstStyle/>
                    <a:p>
                      <a:pPr algn="ctr">
                        <a:lnSpc>
                          <a:spcPct val="115000"/>
                        </a:lnSpc>
                        <a:spcAft>
                          <a:spcPts val="1000"/>
                        </a:spcAft>
                      </a:pPr>
                      <a:r>
                        <a:rPr lang="es-EC" sz="1400">
                          <a:solidFill>
                            <a:schemeClr val="tx1"/>
                          </a:solidFill>
                          <a:effectLst/>
                        </a:rPr>
                        <a:t>Densidad aparente relativa [gr/cm</a:t>
                      </a:r>
                      <a:r>
                        <a:rPr lang="es-EC" sz="1400" baseline="30000">
                          <a:solidFill>
                            <a:schemeClr val="tx1"/>
                          </a:solidFill>
                          <a:effectLst/>
                        </a:rPr>
                        <a:t>3</a:t>
                      </a: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2.65</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1000"/>
                        </a:spcAft>
                      </a:pPr>
                      <a:r>
                        <a:rPr lang="es-EC" sz="1400">
                          <a:solidFill>
                            <a:schemeClr val="tx1"/>
                          </a:solidFill>
                          <a:effectLst/>
                        </a:rPr>
                        <a:t>Absorción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2.0%</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841248">
                <a:tc>
                  <a:txBody>
                    <a:bodyPr/>
                    <a:lstStyle/>
                    <a:p>
                      <a:pPr algn="ctr">
                        <a:lnSpc>
                          <a:spcPct val="115000"/>
                        </a:lnSpc>
                        <a:spcAft>
                          <a:spcPts val="1000"/>
                        </a:spcAft>
                      </a:pPr>
                      <a:r>
                        <a:rPr lang="es-EC" sz="1400">
                          <a:solidFill>
                            <a:schemeClr val="tx1"/>
                          </a:solidFill>
                          <a:effectLst/>
                        </a:rPr>
                        <a:t>Desgaste en la Máquina de los Ángeles</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a:solidFill>
                            <a:schemeClr val="tx1"/>
                          </a:solidFill>
                          <a:effectLst/>
                        </a:rPr>
                        <a:t>28.3%</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1000"/>
                        </a:spcAft>
                      </a:pPr>
                      <a:r>
                        <a:rPr lang="es-EC" sz="1400" dirty="0" err="1">
                          <a:solidFill>
                            <a:schemeClr val="tx1"/>
                          </a:solidFill>
                          <a:effectLst/>
                        </a:rPr>
                        <a:t>max</a:t>
                      </a:r>
                      <a:r>
                        <a:rPr lang="es-EC" sz="1400" dirty="0">
                          <a:solidFill>
                            <a:schemeClr val="tx1"/>
                          </a:solidFill>
                          <a:effectLst/>
                        </a:rPr>
                        <a:t> 40%</a:t>
                      </a:r>
                      <a:endParaRPr lang="es-EC" sz="1400" dirty="0">
                        <a:solidFill>
                          <a:schemeClr val="tx1"/>
                        </a:solidFill>
                        <a:effectLst/>
                        <a:latin typeface="Arial"/>
                        <a:ea typeface="Calibri"/>
                        <a:cs typeface="Times New Roman"/>
                      </a:endParaRPr>
                    </a:p>
                  </a:txBody>
                  <a:tcPr marL="59259" marR="59259"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156204350"/>
              </p:ext>
            </p:extLst>
          </p:nvPr>
        </p:nvGraphicFramePr>
        <p:xfrm>
          <a:off x="5999209" y="1508789"/>
          <a:ext cx="5471896" cy="4542277"/>
        </p:xfrm>
        <a:graphic>
          <a:graphicData uri="http://schemas.openxmlformats.org/drawingml/2006/table">
            <a:tbl>
              <a:tblPr firstRow="1" firstCol="1" bandRow="1">
                <a:tableStyleId>{5C22544A-7EE6-4342-B048-85BDC9FD1C3A}</a:tableStyleId>
              </a:tblPr>
              <a:tblGrid>
                <a:gridCol w="2118392"/>
                <a:gridCol w="954588"/>
                <a:gridCol w="2398916"/>
              </a:tblGrid>
              <a:tr h="766317">
                <a:tc>
                  <a:txBody>
                    <a:bodyPr/>
                    <a:lstStyle/>
                    <a:p>
                      <a:pPr algn="ctr">
                        <a:lnSpc>
                          <a:spcPct val="115000"/>
                        </a:lnSpc>
                        <a:spcAft>
                          <a:spcPts val="0"/>
                        </a:spcAft>
                      </a:pPr>
                      <a:r>
                        <a:rPr lang="es-EC" sz="1400" dirty="0">
                          <a:solidFill>
                            <a:schemeClr val="tx1"/>
                          </a:solidFill>
                          <a:effectLst/>
                        </a:rPr>
                        <a:t>Ensayo</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Resultados</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Especificación NEVI-12 Tabla 811-4.2</a:t>
                      </a:r>
                      <a:endParaRPr lang="es-EC" sz="1400">
                        <a:solidFill>
                          <a:schemeClr val="tx1"/>
                        </a:solidFill>
                        <a:effectLst/>
                        <a:latin typeface="Arial"/>
                        <a:ea typeface="Calibri"/>
                        <a:cs typeface="Times New Roman"/>
                      </a:endParaRPr>
                    </a:p>
                  </a:txBody>
                  <a:tcPr marL="59259" marR="59259" marT="0" marB="0" anchor="ctr"/>
                </a:tc>
              </a:tr>
              <a:tr h="841248">
                <a:tc>
                  <a:txBody>
                    <a:bodyPr/>
                    <a:lstStyle/>
                    <a:p>
                      <a:pPr algn="ctr">
                        <a:lnSpc>
                          <a:spcPct val="115000"/>
                        </a:lnSpc>
                        <a:spcAft>
                          <a:spcPts val="0"/>
                        </a:spcAft>
                      </a:pPr>
                      <a:r>
                        <a:rPr lang="es-EC" sz="1400">
                          <a:solidFill>
                            <a:schemeClr val="tx1"/>
                          </a:solidFill>
                          <a:effectLst/>
                        </a:rPr>
                        <a:t>Densidad relativa(seca al horno) [gr/cm</a:t>
                      </a:r>
                      <a:r>
                        <a:rPr lang="es-EC" sz="1400" baseline="30000">
                          <a:solidFill>
                            <a:schemeClr val="tx1"/>
                          </a:solidFill>
                          <a:effectLst/>
                        </a:rPr>
                        <a:t>3</a:t>
                      </a: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2.48</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a:t>
                      </a:r>
                      <a:endParaRPr lang="es-EC" sz="1400" dirty="0">
                        <a:solidFill>
                          <a:schemeClr val="tx1"/>
                        </a:solidFill>
                        <a:effectLst/>
                        <a:latin typeface="Arial"/>
                        <a:ea typeface="Calibri"/>
                        <a:cs typeface="Times New Roman"/>
                      </a:endParaRPr>
                    </a:p>
                  </a:txBody>
                  <a:tcPr marL="59259" marR="59259" marT="0" marB="0" anchor="ctr"/>
                </a:tc>
              </a:tr>
              <a:tr h="766317">
                <a:tc>
                  <a:txBody>
                    <a:bodyPr/>
                    <a:lstStyle/>
                    <a:p>
                      <a:pPr algn="ctr">
                        <a:lnSpc>
                          <a:spcPct val="115000"/>
                        </a:lnSpc>
                        <a:spcAft>
                          <a:spcPts val="0"/>
                        </a:spcAft>
                      </a:pPr>
                      <a:r>
                        <a:rPr lang="es-EC" sz="1400">
                          <a:solidFill>
                            <a:schemeClr val="tx1"/>
                          </a:solidFill>
                          <a:effectLst/>
                        </a:rPr>
                        <a:t>Densidad relativa SSS [gr/cm</a:t>
                      </a:r>
                      <a:r>
                        <a:rPr lang="es-EC" sz="1400" baseline="30000">
                          <a:solidFill>
                            <a:schemeClr val="tx1"/>
                          </a:solidFill>
                          <a:effectLst/>
                        </a:rPr>
                        <a:t>3</a:t>
                      </a: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2.55</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766317">
                <a:tc>
                  <a:txBody>
                    <a:bodyPr/>
                    <a:lstStyle/>
                    <a:p>
                      <a:pPr algn="ctr">
                        <a:lnSpc>
                          <a:spcPct val="115000"/>
                        </a:lnSpc>
                        <a:spcAft>
                          <a:spcPts val="0"/>
                        </a:spcAft>
                      </a:pPr>
                      <a:r>
                        <a:rPr lang="es-EC" sz="1400">
                          <a:solidFill>
                            <a:schemeClr val="tx1"/>
                          </a:solidFill>
                          <a:effectLst/>
                        </a:rPr>
                        <a:t>Densidad aparente relativa [gr/cm</a:t>
                      </a:r>
                      <a:r>
                        <a:rPr lang="es-EC" sz="1400" baseline="30000">
                          <a:solidFill>
                            <a:schemeClr val="tx1"/>
                          </a:solidFill>
                          <a:effectLst/>
                        </a:rPr>
                        <a:t>3</a:t>
                      </a: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2.66</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280416">
                <a:tc>
                  <a:txBody>
                    <a:bodyPr/>
                    <a:lstStyle/>
                    <a:p>
                      <a:pPr algn="ctr">
                        <a:lnSpc>
                          <a:spcPct val="115000"/>
                        </a:lnSpc>
                        <a:spcAft>
                          <a:spcPts val="0"/>
                        </a:spcAft>
                      </a:pPr>
                      <a:r>
                        <a:rPr lang="es-EC" sz="1400">
                          <a:solidFill>
                            <a:schemeClr val="tx1"/>
                          </a:solidFill>
                          <a:effectLst/>
                        </a:rPr>
                        <a:t>Absorción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2.7%</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560831">
                <a:tc>
                  <a:txBody>
                    <a:bodyPr/>
                    <a:lstStyle/>
                    <a:p>
                      <a:pPr algn="ctr">
                        <a:lnSpc>
                          <a:spcPct val="115000"/>
                        </a:lnSpc>
                        <a:spcAft>
                          <a:spcPts val="0"/>
                        </a:spcAft>
                      </a:pPr>
                      <a:r>
                        <a:rPr lang="es-EC" sz="1400">
                          <a:solidFill>
                            <a:schemeClr val="tx1"/>
                          </a:solidFill>
                          <a:effectLst/>
                        </a:rPr>
                        <a:t>Equivalente de Arena</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81%</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minimo 50%</a:t>
                      </a:r>
                      <a:endParaRPr lang="es-EC" sz="1400">
                        <a:solidFill>
                          <a:schemeClr val="tx1"/>
                        </a:solidFill>
                        <a:effectLst/>
                        <a:latin typeface="Arial"/>
                        <a:ea typeface="Calibri"/>
                        <a:cs typeface="Times New Roman"/>
                      </a:endParaRPr>
                    </a:p>
                  </a:txBody>
                  <a:tcPr marL="59259" marR="59259" marT="0" marB="0" anchor="ctr"/>
                </a:tc>
              </a:tr>
              <a:tr h="560831">
                <a:tc>
                  <a:txBody>
                    <a:bodyPr/>
                    <a:lstStyle/>
                    <a:p>
                      <a:pPr algn="ctr">
                        <a:lnSpc>
                          <a:spcPct val="115000"/>
                        </a:lnSpc>
                        <a:spcAft>
                          <a:spcPts val="0"/>
                        </a:spcAft>
                      </a:pPr>
                      <a:r>
                        <a:rPr lang="es-EC" sz="1400">
                          <a:solidFill>
                            <a:schemeClr val="tx1"/>
                          </a:solidFill>
                          <a:effectLst/>
                        </a:rPr>
                        <a:t>Índice de plasticidad</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NP</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err="1">
                          <a:solidFill>
                            <a:schemeClr val="tx1"/>
                          </a:solidFill>
                          <a:effectLst/>
                        </a:rPr>
                        <a:t>max</a:t>
                      </a:r>
                      <a:r>
                        <a:rPr lang="es-EC" sz="1400" dirty="0">
                          <a:solidFill>
                            <a:schemeClr val="tx1"/>
                          </a:solidFill>
                          <a:effectLst/>
                        </a:rPr>
                        <a:t> 4%</a:t>
                      </a:r>
                      <a:endParaRPr lang="es-EC" sz="1400" dirty="0">
                        <a:solidFill>
                          <a:schemeClr val="tx1"/>
                        </a:solidFill>
                        <a:effectLst/>
                        <a:latin typeface="Arial"/>
                        <a:ea typeface="Calibri"/>
                        <a:cs typeface="Times New Roman"/>
                      </a:endParaRPr>
                    </a:p>
                  </a:txBody>
                  <a:tcPr marL="59259" marR="59259" marT="0" marB="0" anchor="ctr"/>
                </a:tc>
              </a:tr>
            </a:tbl>
          </a:graphicData>
        </a:graphic>
      </p:graphicFrame>
      <p:sp>
        <p:nvSpPr>
          <p:cNvPr id="6" name="5 CuadroTexto"/>
          <p:cNvSpPr txBox="1"/>
          <p:nvPr/>
        </p:nvSpPr>
        <p:spPr>
          <a:xfrm>
            <a:off x="1871249" y="5988002"/>
            <a:ext cx="3935925" cy="393326"/>
          </a:xfrm>
          <a:prstGeom prst="rect">
            <a:avLst/>
          </a:prstGeom>
          <a:noFill/>
        </p:spPr>
        <p:txBody>
          <a:bodyPr wrap="square" lIns="115202" tIns="57601" rIns="115202" bIns="57601" rtlCol="0">
            <a:spAutoFit/>
          </a:bodyPr>
          <a:lstStyle/>
          <a:p>
            <a:r>
              <a:rPr lang="es-EC" sz="1800" dirty="0" smtClean="0"/>
              <a:t>AGREGADO GRUESO</a:t>
            </a:r>
            <a:endParaRPr lang="es-EC" sz="1800" dirty="0"/>
          </a:p>
        </p:txBody>
      </p:sp>
      <p:sp>
        <p:nvSpPr>
          <p:cNvPr id="7" name="6 CuadroTexto"/>
          <p:cNvSpPr txBox="1"/>
          <p:nvPr/>
        </p:nvSpPr>
        <p:spPr>
          <a:xfrm>
            <a:off x="7703897" y="6060010"/>
            <a:ext cx="3935925" cy="393326"/>
          </a:xfrm>
          <a:prstGeom prst="rect">
            <a:avLst/>
          </a:prstGeom>
          <a:noFill/>
        </p:spPr>
        <p:txBody>
          <a:bodyPr wrap="square" lIns="115202" tIns="57601" rIns="115202" bIns="57601" rtlCol="0">
            <a:spAutoFit/>
          </a:bodyPr>
          <a:lstStyle/>
          <a:p>
            <a:r>
              <a:rPr lang="es-EC" sz="1800" dirty="0" smtClean="0"/>
              <a:t>AGREGADO FINO</a:t>
            </a:r>
            <a:endParaRPr lang="es-EC" sz="1800" dirty="0"/>
          </a:p>
        </p:txBody>
      </p:sp>
    </p:spTree>
    <p:extLst>
      <p:ext uri="{BB962C8B-B14F-4D97-AF65-F5344CB8AC3E}">
        <p14:creationId xmlns:p14="http://schemas.microsoft.com/office/powerpoint/2010/main" val="3933966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311230" y="3356992"/>
            <a:ext cx="4412496" cy="1260629"/>
          </a:xfrm>
        </p:spPr>
        <p:txBody>
          <a:bodyPr>
            <a:normAutofit/>
          </a:bodyPr>
          <a:lstStyle/>
          <a:p>
            <a:pPr algn="ctr"/>
            <a:r>
              <a:rPr lang="es-EC" sz="3600" b="1" dirty="0"/>
              <a:t>DISEÑO MARSHALL</a:t>
            </a:r>
          </a:p>
        </p:txBody>
      </p:sp>
    </p:spTree>
    <p:extLst>
      <p:ext uri="{BB962C8B-B14F-4D97-AF65-F5344CB8AC3E}">
        <p14:creationId xmlns:p14="http://schemas.microsoft.com/office/powerpoint/2010/main" val="2221733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43274" y="548682"/>
            <a:ext cx="7295861" cy="565866"/>
          </a:xfrm>
        </p:spPr>
        <p:txBody>
          <a:bodyPr>
            <a:noAutofit/>
          </a:bodyPr>
          <a:lstStyle/>
          <a:p>
            <a:r>
              <a:rPr lang="es-EC" sz="2300" b="1" dirty="0">
                <a:solidFill>
                  <a:schemeClr val="tx1"/>
                </a:solidFill>
              </a:rPr>
              <a:t>CARACTERÍSTICAS DE LA MEZCLA  ASFÁLTICA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15149006"/>
              </p:ext>
            </p:extLst>
          </p:nvPr>
        </p:nvGraphicFramePr>
        <p:xfrm>
          <a:off x="3047629" y="3429000"/>
          <a:ext cx="5855889" cy="2797938"/>
        </p:xfrm>
        <a:graphic>
          <a:graphicData uri="http://schemas.openxmlformats.org/drawingml/2006/table">
            <a:tbl>
              <a:tblPr firstRow="1" firstCol="1" bandRow="1">
                <a:tableStyleId>{5C22544A-7EE6-4342-B048-85BDC9FD1C3A}</a:tableStyleId>
              </a:tblPr>
              <a:tblGrid>
                <a:gridCol w="3263002"/>
                <a:gridCol w="1380589"/>
                <a:gridCol w="1212298"/>
              </a:tblGrid>
              <a:tr h="307329">
                <a:tc rowSpan="2">
                  <a:txBody>
                    <a:bodyPr/>
                    <a:lstStyle/>
                    <a:p>
                      <a:pPr algn="ctr">
                        <a:lnSpc>
                          <a:spcPct val="150000"/>
                        </a:lnSpc>
                        <a:spcAft>
                          <a:spcPts val="0"/>
                        </a:spcAft>
                      </a:pPr>
                      <a:r>
                        <a:rPr lang="es-EC" sz="1400" dirty="0">
                          <a:solidFill>
                            <a:schemeClr val="tx1"/>
                          </a:solidFill>
                          <a:effectLst/>
                        </a:rPr>
                        <a:t>Criterio</a:t>
                      </a:r>
                      <a:endParaRPr lang="es-EC" sz="1400" dirty="0">
                        <a:solidFill>
                          <a:schemeClr val="tx1"/>
                        </a:solidFill>
                        <a:effectLst/>
                        <a:latin typeface="Arial"/>
                        <a:ea typeface="Calibri"/>
                        <a:cs typeface="Times New Roman"/>
                      </a:endParaRPr>
                    </a:p>
                  </a:txBody>
                  <a:tcPr marL="59259" marR="59259" marT="0" marB="0" anchor="ctr"/>
                </a:tc>
                <a:tc gridSpan="2">
                  <a:txBody>
                    <a:bodyPr/>
                    <a:lstStyle/>
                    <a:p>
                      <a:pPr algn="ctr">
                        <a:lnSpc>
                          <a:spcPct val="150000"/>
                        </a:lnSpc>
                        <a:spcAft>
                          <a:spcPts val="0"/>
                        </a:spcAft>
                      </a:pPr>
                      <a:r>
                        <a:rPr lang="es-EC" sz="1400">
                          <a:solidFill>
                            <a:schemeClr val="tx1"/>
                          </a:solidFill>
                          <a:effectLst/>
                        </a:rPr>
                        <a:t>Tráfico Alto</a:t>
                      </a:r>
                      <a:endParaRPr lang="es-EC" sz="14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r>
              <a:tr h="307329">
                <a:tc vMerge="1">
                  <a:txBody>
                    <a:bodyPr/>
                    <a:lstStyle/>
                    <a:p>
                      <a:endParaRPr lang="es-EC"/>
                    </a:p>
                  </a:txBody>
                  <a:tcPr/>
                </a:tc>
                <a:tc>
                  <a:txBody>
                    <a:bodyPr/>
                    <a:lstStyle/>
                    <a:p>
                      <a:pPr algn="ctr">
                        <a:lnSpc>
                          <a:spcPct val="150000"/>
                        </a:lnSpc>
                        <a:spcAft>
                          <a:spcPts val="0"/>
                        </a:spcAft>
                      </a:pPr>
                      <a:r>
                        <a:rPr lang="es-EC" sz="1400">
                          <a:solidFill>
                            <a:schemeClr val="tx1"/>
                          </a:solidFill>
                          <a:effectLst/>
                        </a:rPr>
                        <a:t>min</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dirty="0" err="1">
                          <a:solidFill>
                            <a:schemeClr val="tx1"/>
                          </a:solidFill>
                          <a:effectLst/>
                        </a:rPr>
                        <a:t>max</a:t>
                      </a:r>
                      <a:endParaRPr lang="es-EC" sz="1400" dirty="0">
                        <a:solidFill>
                          <a:schemeClr val="tx1"/>
                        </a:solidFill>
                        <a:effectLst/>
                        <a:latin typeface="Arial"/>
                        <a:ea typeface="Calibri"/>
                        <a:cs typeface="Times New Roman"/>
                      </a:endParaRPr>
                    </a:p>
                  </a:txBody>
                  <a:tcPr marL="59259" marR="59259" marT="0" marB="0" anchor="ctr"/>
                </a:tc>
              </a:tr>
              <a:tr h="307329">
                <a:tc>
                  <a:txBody>
                    <a:bodyPr/>
                    <a:lstStyle/>
                    <a:p>
                      <a:pPr algn="ctr">
                        <a:lnSpc>
                          <a:spcPct val="150000"/>
                        </a:lnSpc>
                        <a:spcAft>
                          <a:spcPts val="0"/>
                        </a:spcAft>
                      </a:pPr>
                      <a:r>
                        <a:rPr lang="es-EC" sz="1400">
                          <a:solidFill>
                            <a:schemeClr val="tx1"/>
                          </a:solidFill>
                          <a:effectLst/>
                        </a:rPr>
                        <a:t>Número de golpes por cara</a:t>
                      </a:r>
                      <a:endParaRPr lang="es-EC" sz="1400">
                        <a:solidFill>
                          <a:schemeClr val="tx1"/>
                        </a:solidFill>
                        <a:effectLst/>
                        <a:latin typeface="Arial"/>
                        <a:ea typeface="Calibri"/>
                        <a:cs typeface="Times New Roman"/>
                      </a:endParaRPr>
                    </a:p>
                  </a:txBody>
                  <a:tcPr marL="59259" marR="59259" marT="0" marB="0" anchor="ctr"/>
                </a:tc>
                <a:tc gridSpan="2">
                  <a:txBody>
                    <a:bodyPr/>
                    <a:lstStyle/>
                    <a:p>
                      <a:pPr algn="ctr">
                        <a:lnSpc>
                          <a:spcPct val="150000"/>
                        </a:lnSpc>
                        <a:spcAft>
                          <a:spcPts val="0"/>
                        </a:spcAft>
                      </a:pPr>
                      <a:r>
                        <a:rPr lang="es-EC" sz="1400">
                          <a:solidFill>
                            <a:schemeClr val="tx1"/>
                          </a:solidFill>
                          <a:effectLst/>
                        </a:rPr>
                        <a:t>75</a:t>
                      </a:r>
                      <a:endParaRPr lang="es-EC" sz="14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r>
              <a:tr h="307329">
                <a:tc>
                  <a:txBody>
                    <a:bodyPr/>
                    <a:lstStyle/>
                    <a:p>
                      <a:pPr algn="ctr">
                        <a:lnSpc>
                          <a:spcPct val="150000"/>
                        </a:lnSpc>
                        <a:spcAft>
                          <a:spcPts val="0"/>
                        </a:spcAft>
                      </a:pPr>
                      <a:r>
                        <a:rPr lang="es-EC" sz="1400">
                          <a:solidFill>
                            <a:schemeClr val="tx1"/>
                          </a:solidFill>
                          <a:effectLst/>
                        </a:rPr>
                        <a:t>Estabilidad(lb)</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1800</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307329">
                <a:tc>
                  <a:txBody>
                    <a:bodyPr/>
                    <a:lstStyle/>
                    <a:p>
                      <a:pPr algn="ctr">
                        <a:lnSpc>
                          <a:spcPct val="150000"/>
                        </a:lnSpc>
                        <a:spcAft>
                          <a:spcPts val="0"/>
                        </a:spcAft>
                      </a:pPr>
                      <a:r>
                        <a:rPr lang="es-EC" sz="1400">
                          <a:solidFill>
                            <a:schemeClr val="tx1"/>
                          </a:solidFill>
                          <a:effectLst/>
                        </a:rPr>
                        <a:t>Flujo(0.01")</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8</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dirty="0">
                          <a:solidFill>
                            <a:schemeClr val="tx1"/>
                          </a:solidFill>
                          <a:effectLst/>
                        </a:rPr>
                        <a:t>14</a:t>
                      </a:r>
                      <a:endParaRPr lang="es-EC" sz="1400" dirty="0">
                        <a:solidFill>
                          <a:schemeClr val="tx1"/>
                        </a:solidFill>
                        <a:effectLst/>
                        <a:latin typeface="Arial"/>
                        <a:ea typeface="Calibri"/>
                        <a:cs typeface="Times New Roman"/>
                      </a:endParaRPr>
                    </a:p>
                  </a:txBody>
                  <a:tcPr marL="59259" marR="59259" marT="0" marB="0" anchor="ctr"/>
                </a:tc>
              </a:tr>
              <a:tr h="307329">
                <a:tc>
                  <a:txBody>
                    <a:bodyPr/>
                    <a:lstStyle/>
                    <a:p>
                      <a:pPr algn="ctr">
                        <a:lnSpc>
                          <a:spcPct val="150000"/>
                        </a:lnSpc>
                        <a:spcAft>
                          <a:spcPts val="0"/>
                        </a:spcAft>
                      </a:pPr>
                      <a:r>
                        <a:rPr lang="es-EC" sz="1400">
                          <a:solidFill>
                            <a:schemeClr val="tx1"/>
                          </a:solidFill>
                          <a:effectLst/>
                        </a:rPr>
                        <a:t>Vacíos de Aire (%)</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3</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5</a:t>
                      </a:r>
                      <a:endParaRPr lang="es-EC" sz="1400">
                        <a:solidFill>
                          <a:schemeClr val="tx1"/>
                        </a:solidFill>
                        <a:effectLst/>
                        <a:latin typeface="Arial"/>
                        <a:ea typeface="Calibri"/>
                        <a:cs typeface="Times New Roman"/>
                      </a:endParaRPr>
                    </a:p>
                  </a:txBody>
                  <a:tcPr marL="59259" marR="59259" marT="0" marB="0" anchor="ctr"/>
                </a:tc>
              </a:tr>
              <a:tr h="557658">
                <a:tc>
                  <a:txBody>
                    <a:bodyPr/>
                    <a:lstStyle/>
                    <a:p>
                      <a:pPr algn="ctr">
                        <a:lnSpc>
                          <a:spcPct val="150000"/>
                        </a:lnSpc>
                        <a:spcAft>
                          <a:spcPts val="0"/>
                        </a:spcAft>
                      </a:pPr>
                      <a:r>
                        <a:rPr lang="es-EC" sz="1400">
                          <a:solidFill>
                            <a:schemeClr val="tx1"/>
                          </a:solidFill>
                          <a:effectLst/>
                        </a:rPr>
                        <a:t>Vacíos de agregado mineral (%)</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13</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a:t>
                      </a:r>
                      <a:endParaRPr lang="es-EC" sz="1400">
                        <a:solidFill>
                          <a:schemeClr val="tx1"/>
                        </a:solidFill>
                        <a:effectLst/>
                        <a:latin typeface="Arial"/>
                        <a:ea typeface="Calibri"/>
                        <a:cs typeface="Times New Roman"/>
                      </a:endParaRPr>
                    </a:p>
                  </a:txBody>
                  <a:tcPr marL="59259" marR="59259" marT="0" marB="0" anchor="ctr"/>
                </a:tc>
              </a:tr>
              <a:tr h="307329">
                <a:tc>
                  <a:txBody>
                    <a:bodyPr/>
                    <a:lstStyle/>
                    <a:p>
                      <a:pPr algn="ctr">
                        <a:lnSpc>
                          <a:spcPct val="150000"/>
                        </a:lnSpc>
                        <a:spcAft>
                          <a:spcPts val="0"/>
                        </a:spcAft>
                      </a:pPr>
                      <a:r>
                        <a:rPr lang="es-EC" sz="1400" dirty="0">
                          <a:solidFill>
                            <a:schemeClr val="tx1"/>
                          </a:solidFill>
                          <a:effectLst/>
                        </a:rPr>
                        <a:t>Vacíos llenos de asfalto (%)</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a:solidFill>
                            <a:schemeClr val="tx1"/>
                          </a:solidFill>
                          <a:effectLst/>
                        </a:rPr>
                        <a:t>65</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50000"/>
                        </a:lnSpc>
                        <a:spcAft>
                          <a:spcPts val="0"/>
                        </a:spcAft>
                      </a:pPr>
                      <a:r>
                        <a:rPr lang="es-EC" sz="1400" dirty="0">
                          <a:solidFill>
                            <a:schemeClr val="tx1"/>
                          </a:solidFill>
                          <a:effectLst/>
                        </a:rPr>
                        <a:t>75</a:t>
                      </a:r>
                      <a:endParaRPr lang="es-EC" sz="1400" dirty="0">
                        <a:solidFill>
                          <a:schemeClr val="tx1"/>
                        </a:solidFill>
                        <a:effectLst/>
                        <a:latin typeface="Arial"/>
                        <a:ea typeface="Calibri"/>
                        <a:cs typeface="Times New Roman"/>
                      </a:endParaRPr>
                    </a:p>
                  </a:txBody>
                  <a:tcPr marL="59259" marR="59259" marT="0" marB="0" anchor="ctr"/>
                </a:tc>
              </a:tr>
            </a:tbl>
          </a:graphicData>
        </a:graphic>
      </p:graphicFrame>
      <p:sp>
        <p:nvSpPr>
          <p:cNvPr id="3" name="2 CuadroTexto"/>
          <p:cNvSpPr txBox="1"/>
          <p:nvPr/>
        </p:nvSpPr>
        <p:spPr>
          <a:xfrm>
            <a:off x="647369" y="1508791"/>
            <a:ext cx="4967850" cy="1224323"/>
          </a:xfrm>
          <a:prstGeom prst="rect">
            <a:avLst/>
          </a:prstGeom>
          <a:noFill/>
        </p:spPr>
        <p:txBody>
          <a:bodyPr wrap="square" lIns="115202" tIns="57601" rIns="115202" bIns="57601" rtlCol="0">
            <a:spAutoFit/>
          </a:bodyPr>
          <a:lstStyle/>
          <a:p>
            <a:r>
              <a:rPr lang="es-EC" sz="1800" dirty="0"/>
              <a:t>Parámetros:</a:t>
            </a:r>
          </a:p>
          <a:p>
            <a:pPr marL="360005" indent="-360005">
              <a:buFont typeface="Arial" panose="020B0604020202020204" pitchFamily="34" charset="0"/>
              <a:buChar char="•"/>
            </a:pPr>
            <a:r>
              <a:rPr lang="es-EC" sz="1800" dirty="0"/>
              <a:t>Tipo de Tráfico: Alto</a:t>
            </a:r>
          </a:p>
          <a:p>
            <a:pPr marL="360005" indent="-360005">
              <a:buFont typeface="Arial" panose="020B0604020202020204" pitchFamily="34" charset="0"/>
              <a:buChar char="•"/>
            </a:pPr>
            <a:r>
              <a:rPr lang="es-EC" sz="1800" dirty="0"/>
              <a:t>Tipo Capa Asfáltica: Capa de rodadura</a:t>
            </a:r>
          </a:p>
          <a:p>
            <a:pPr marL="360005" indent="-360005">
              <a:buFont typeface="Arial" panose="020B0604020202020204" pitchFamily="34" charset="0"/>
              <a:buChar char="•"/>
            </a:pPr>
            <a:r>
              <a:rPr lang="es-EC" sz="1800" dirty="0"/>
              <a:t>Tipo de mezcla: Graduación Densa</a:t>
            </a:r>
          </a:p>
        </p:txBody>
      </p:sp>
      <p:sp>
        <p:nvSpPr>
          <p:cNvPr id="6" name="5 CuadroTexto"/>
          <p:cNvSpPr txBox="1"/>
          <p:nvPr/>
        </p:nvSpPr>
        <p:spPr>
          <a:xfrm>
            <a:off x="4991396" y="3068960"/>
            <a:ext cx="2399954" cy="331771"/>
          </a:xfrm>
          <a:prstGeom prst="rect">
            <a:avLst/>
          </a:prstGeom>
          <a:noFill/>
        </p:spPr>
        <p:txBody>
          <a:bodyPr wrap="square" lIns="115202" tIns="57601" rIns="115202" bIns="57601" rtlCol="0">
            <a:spAutoFit/>
          </a:bodyPr>
          <a:lstStyle/>
          <a:p>
            <a:r>
              <a:rPr lang="es-EC" sz="1400" b="1" dirty="0"/>
              <a:t>CRITERIOS MARSHALL </a:t>
            </a:r>
          </a:p>
        </p:txBody>
      </p:sp>
      <p:sp>
        <p:nvSpPr>
          <p:cNvPr id="7" name="6 CuadroTexto"/>
          <p:cNvSpPr txBox="1"/>
          <p:nvPr/>
        </p:nvSpPr>
        <p:spPr>
          <a:xfrm>
            <a:off x="2975265" y="6165304"/>
            <a:ext cx="3119941" cy="331771"/>
          </a:xfrm>
          <a:prstGeom prst="rect">
            <a:avLst/>
          </a:prstGeom>
          <a:noFill/>
        </p:spPr>
        <p:txBody>
          <a:bodyPr wrap="square" lIns="115202" tIns="57601" rIns="115202" bIns="57601" rtlCol="0">
            <a:spAutoFit/>
          </a:bodyPr>
          <a:lstStyle/>
          <a:p>
            <a:r>
              <a:rPr lang="es-EC" sz="1400" dirty="0"/>
              <a:t>Fuente: tabla 811-4.4 </a:t>
            </a:r>
            <a:r>
              <a:rPr lang="es-EC" sz="1400" dirty="0" err="1"/>
              <a:t>NEVI</a:t>
            </a:r>
            <a:r>
              <a:rPr lang="es-EC" sz="1400" dirty="0"/>
              <a:t>-12 </a:t>
            </a:r>
          </a:p>
        </p:txBody>
      </p:sp>
      <p:sp>
        <p:nvSpPr>
          <p:cNvPr id="8" name="7 CuadroTexto"/>
          <p:cNvSpPr txBox="1"/>
          <p:nvPr/>
        </p:nvSpPr>
        <p:spPr>
          <a:xfrm>
            <a:off x="6671199" y="1508791"/>
            <a:ext cx="4638878" cy="1224323"/>
          </a:xfrm>
          <a:prstGeom prst="rect">
            <a:avLst/>
          </a:prstGeom>
          <a:noFill/>
        </p:spPr>
        <p:txBody>
          <a:bodyPr wrap="square" lIns="115202" tIns="57601" rIns="115202" bIns="57601" rtlCol="0">
            <a:spAutoFit/>
          </a:bodyPr>
          <a:lstStyle/>
          <a:p>
            <a:pPr algn="just"/>
            <a:r>
              <a:rPr lang="es-EC" sz="1800" dirty="0"/>
              <a:t>Tipo de </a:t>
            </a:r>
            <a:r>
              <a:rPr lang="es-EC" sz="1800" dirty="0" smtClean="0"/>
              <a:t>Mezcla (</a:t>
            </a:r>
            <a:r>
              <a:rPr lang="es-EC" sz="1800" dirty="0" err="1" smtClean="0"/>
              <a:t>NEVI</a:t>
            </a:r>
            <a:r>
              <a:rPr lang="es-EC" sz="1800" dirty="0" smtClean="0"/>
              <a:t> 812-3.3):</a:t>
            </a:r>
            <a:endParaRPr lang="es-EC" sz="1800" dirty="0"/>
          </a:p>
          <a:p>
            <a:pPr marL="216003" indent="-216003" algn="just">
              <a:buFont typeface="Arial" panose="020B0604020202020204" pitchFamily="34" charset="0"/>
              <a:buChar char="•"/>
            </a:pPr>
            <a:r>
              <a:rPr lang="es-EC" sz="1800" dirty="0"/>
              <a:t>Intensidad de tráfico: mezcla densa </a:t>
            </a:r>
          </a:p>
          <a:p>
            <a:pPr marL="216003" indent="-216003" algn="just">
              <a:buFont typeface="Arial" panose="020B0604020202020204" pitchFamily="34" charset="0"/>
              <a:buChar char="•"/>
            </a:pPr>
            <a:r>
              <a:rPr lang="es-EC" sz="1800" dirty="0"/>
              <a:t>Tipo de diseño a ser utilizado: </a:t>
            </a:r>
            <a:r>
              <a:rPr lang="es-EC" sz="1800" dirty="0" err="1"/>
              <a:t>marshall</a:t>
            </a:r>
            <a:endParaRPr lang="es-EC" sz="1800" dirty="0"/>
          </a:p>
          <a:p>
            <a:pPr marL="216003" indent="-216003" algn="just">
              <a:buFont typeface="Arial" panose="020B0604020202020204" pitchFamily="34" charset="0"/>
              <a:buChar char="•"/>
            </a:pPr>
            <a:r>
              <a:rPr lang="es-EC" sz="1800" dirty="0"/>
              <a:t>Contenido de vacíos: entre 3-5 %</a:t>
            </a:r>
          </a:p>
        </p:txBody>
      </p:sp>
    </p:spTree>
    <p:extLst>
      <p:ext uri="{BB962C8B-B14F-4D97-AF65-F5344CB8AC3E}">
        <p14:creationId xmlns:p14="http://schemas.microsoft.com/office/powerpoint/2010/main" val="7111207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566267373"/>
              </p:ext>
            </p:extLst>
          </p:nvPr>
        </p:nvGraphicFramePr>
        <p:xfrm>
          <a:off x="5159102" y="2295975"/>
          <a:ext cx="6154373" cy="3540502"/>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888420" y="3507586"/>
            <a:ext cx="3262569" cy="1501322"/>
          </a:xfrm>
          <a:prstGeom prst="rect">
            <a:avLst/>
          </a:prstGeom>
          <a:noFill/>
        </p:spPr>
        <p:txBody>
          <a:bodyPr wrap="square" lIns="115202" tIns="57601" rIns="115202" bIns="57601" rtlCol="0">
            <a:spAutoFit/>
          </a:bodyPr>
          <a:lstStyle/>
          <a:p>
            <a:pPr algn="just"/>
            <a:r>
              <a:rPr lang="es-EC" sz="1800" dirty="0"/>
              <a:t>Granulometría final, en función de la granulometría de máxima compacidad </a:t>
            </a:r>
            <a:r>
              <a:rPr lang="es-EC" sz="1800" dirty="0">
                <a:sym typeface="Wingdings" panose="05000000000000000000" pitchFamily="2" charset="2"/>
              </a:rPr>
              <a:t> Utilizada para la reducción de vacíos</a:t>
            </a:r>
          </a:p>
        </p:txBody>
      </p:sp>
      <p:sp>
        <p:nvSpPr>
          <p:cNvPr id="9" name="8 Flecha derecha"/>
          <p:cNvSpPr/>
          <p:nvPr/>
        </p:nvSpPr>
        <p:spPr>
          <a:xfrm>
            <a:off x="4405476" y="3874204"/>
            <a:ext cx="671987" cy="384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15214" tIns="57607" rIns="115214" bIns="57607" rtlCol="0" anchor="ctr"/>
          <a:lstStyle/>
          <a:p>
            <a:pPr algn="ctr"/>
            <a:endParaRPr lang="es-EC"/>
          </a:p>
        </p:txBody>
      </p:sp>
      <p:sp>
        <p:nvSpPr>
          <p:cNvPr id="10" name="9 CuadroTexto"/>
          <p:cNvSpPr txBox="1"/>
          <p:nvPr/>
        </p:nvSpPr>
        <p:spPr>
          <a:xfrm>
            <a:off x="6504089" y="138312"/>
            <a:ext cx="6431877" cy="393326"/>
          </a:xfrm>
          <a:prstGeom prst="rect">
            <a:avLst/>
          </a:prstGeom>
          <a:noFill/>
        </p:spPr>
        <p:txBody>
          <a:bodyPr wrap="square" lIns="115202" tIns="57601" rIns="115202" bIns="57601" rtlCol="0">
            <a:spAutoFit/>
          </a:bodyPr>
          <a:lstStyle/>
          <a:p>
            <a:r>
              <a:rPr lang="es-EC" sz="1800" b="1" dirty="0">
                <a:solidFill>
                  <a:schemeClr val="bg1"/>
                </a:solidFill>
              </a:rPr>
              <a:t>ESTABILIZACIÓN GRANULOMÉTRICA</a:t>
            </a:r>
          </a:p>
        </p:txBody>
      </p:sp>
      <p:sp>
        <p:nvSpPr>
          <p:cNvPr id="2" name="1 Rectángulo"/>
          <p:cNvSpPr/>
          <p:nvPr/>
        </p:nvSpPr>
        <p:spPr>
          <a:xfrm>
            <a:off x="888420" y="1340768"/>
            <a:ext cx="4608512" cy="840230"/>
          </a:xfrm>
          <a:prstGeom prst="rect">
            <a:avLst/>
          </a:prstGeom>
        </p:spPr>
        <p:txBody>
          <a:bodyPr wrap="square">
            <a:spAutoFit/>
          </a:bodyPr>
          <a:lstStyle/>
          <a:p>
            <a:pPr algn="just">
              <a:lnSpc>
                <a:spcPct val="90000"/>
              </a:lnSpc>
              <a:spcBef>
                <a:spcPts val="1260"/>
              </a:spcBef>
              <a:defRPr/>
            </a:pPr>
            <a:r>
              <a:rPr lang="es-EC" sz="1800" dirty="0"/>
              <a:t>Abrir la muestra del material en cada uno de los tamices componentes, </a:t>
            </a:r>
            <a:r>
              <a:rPr lang="es-EC" sz="1800" dirty="0" smtClean="0"/>
              <a:t>tomando los valores medios de las especificaciones.</a:t>
            </a:r>
            <a:endParaRPr lang="es-EC" sz="1800" dirty="0"/>
          </a:p>
        </p:txBody>
      </p:sp>
      <p:sp>
        <p:nvSpPr>
          <p:cNvPr id="3" name="2 Flecha abajo"/>
          <p:cNvSpPr/>
          <p:nvPr/>
        </p:nvSpPr>
        <p:spPr>
          <a:xfrm>
            <a:off x="2519704" y="2348880"/>
            <a:ext cx="33514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59967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79127" y="764706"/>
            <a:ext cx="4470381" cy="654936"/>
          </a:xfrm>
          <a:prstGeom prst="rect">
            <a:avLst/>
          </a:prstGeom>
        </p:spPr>
        <p:txBody>
          <a:bodyPr wrap="none" lIns="115202" tIns="57601" rIns="115202" bIns="57601">
            <a:spAutoFit/>
          </a:bodyPr>
          <a:lstStyle/>
          <a:p>
            <a:pPr lvl="1" algn="ctr"/>
            <a:r>
              <a:rPr lang="es-ES" sz="3500" b="1" dirty="0"/>
              <a:t>Método Marshall</a:t>
            </a:r>
            <a:endParaRPr lang="es-EC" sz="3000" dirty="0"/>
          </a:p>
        </p:txBody>
      </p:sp>
      <p:graphicFrame>
        <p:nvGraphicFramePr>
          <p:cNvPr id="7" name="6 Diagrama"/>
          <p:cNvGraphicFramePr/>
          <p:nvPr>
            <p:extLst>
              <p:ext uri="{D42A27DB-BD31-4B8C-83A1-F6EECF244321}">
                <p14:modId xmlns:p14="http://schemas.microsoft.com/office/powerpoint/2010/main" val="4023672540"/>
              </p:ext>
            </p:extLst>
          </p:nvPr>
        </p:nvGraphicFramePr>
        <p:xfrm>
          <a:off x="335318" y="1772818"/>
          <a:ext cx="81269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dmin\Desktop\Tesis_capitulos.fin02.05.2014\Tesis_Total_Mayo_2014\FOTOS TESIS\Fotos-marshall con ACP\2014-02-10 14.11.4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7172" y="1597466"/>
            <a:ext cx="3081720" cy="231159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esis_capitulos.fin02.05.2014\Tesis_Total_Mayo_2014\FOTOS TESIS\Fotos-marshall con ACP\2014-02-07 11.08.3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6564" y="3950694"/>
            <a:ext cx="1768740" cy="235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07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8310" y="548681"/>
            <a:ext cx="8255248" cy="576063"/>
          </a:xfrm>
        </p:spPr>
        <p:txBody>
          <a:bodyPr>
            <a:normAutofit/>
          </a:bodyPr>
          <a:lstStyle/>
          <a:p>
            <a:r>
              <a:rPr lang="es-EC" sz="2000" dirty="0">
                <a:solidFill>
                  <a:schemeClr val="tx1"/>
                </a:solidFill>
              </a:rPr>
              <a:t>Temperaturas de mezcla y compactación:</a:t>
            </a:r>
          </a:p>
        </p:txBody>
      </p:sp>
      <p:graphicFrame>
        <p:nvGraphicFramePr>
          <p:cNvPr id="3" name="2 Tabla"/>
          <p:cNvGraphicFramePr>
            <a:graphicFrameLocks noGrp="1"/>
          </p:cNvGraphicFramePr>
          <p:nvPr>
            <p:extLst>
              <p:ext uri="{D42A27DB-BD31-4B8C-83A1-F6EECF244321}">
                <p14:modId xmlns:p14="http://schemas.microsoft.com/office/powerpoint/2010/main" val="341418666"/>
              </p:ext>
            </p:extLst>
          </p:nvPr>
        </p:nvGraphicFramePr>
        <p:xfrm>
          <a:off x="1204100" y="1268760"/>
          <a:ext cx="4799909" cy="1874966"/>
        </p:xfrm>
        <a:graphic>
          <a:graphicData uri="http://schemas.openxmlformats.org/drawingml/2006/table">
            <a:tbl>
              <a:tblPr firstRow="1" firstCol="1" bandRow="1">
                <a:tableStyleId>{5C22544A-7EE6-4342-B048-85BDC9FD1C3A}</a:tableStyleId>
              </a:tblPr>
              <a:tblGrid>
                <a:gridCol w="1362438"/>
                <a:gridCol w="1217056"/>
                <a:gridCol w="1145559"/>
                <a:gridCol w="1074856"/>
              </a:tblGrid>
              <a:tr h="402782">
                <a:tc rowSpan="3">
                  <a:txBody>
                    <a:bodyPr/>
                    <a:lstStyle/>
                    <a:p>
                      <a:pPr algn="ctr">
                        <a:lnSpc>
                          <a:spcPct val="115000"/>
                        </a:lnSpc>
                        <a:spcAft>
                          <a:spcPts val="0"/>
                        </a:spcAft>
                      </a:pPr>
                      <a:r>
                        <a:rPr lang="es-EC" sz="1400" dirty="0">
                          <a:solidFill>
                            <a:schemeClr val="tx1"/>
                          </a:solidFill>
                          <a:effectLst/>
                        </a:rPr>
                        <a:t>% </a:t>
                      </a:r>
                      <a:r>
                        <a:rPr lang="es-EC" sz="1400" dirty="0" err="1">
                          <a:solidFill>
                            <a:schemeClr val="tx1"/>
                          </a:solidFill>
                          <a:effectLst/>
                        </a:rPr>
                        <a:t>ACP</a:t>
                      </a:r>
                      <a:r>
                        <a:rPr lang="es-EC" sz="1400" dirty="0">
                          <a:solidFill>
                            <a:schemeClr val="tx1"/>
                          </a:solidFill>
                          <a:effectLst/>
                        </a:rPr>
                        <a:t> Añadido</a:t>
                      </a:r>
                      <a:endParaRPr lang="es-EC" sz="1400" dirty="0">
                        <a:solidFill>
                          <a:schemeClr val="tx1"/>
                        </a:solidFill>
                        <a:effectLst/>
                        <a:latin typeface="Arial"/>
                        <a:ea typeface="Calibri"/>
                        <a:cs typeface="Times New Roman"/>
                      </a:endParaRPr>
                    </a:p>
                  </a:txBody>
                  <a:tcPr marL="59259" marR="59259" marT="0" marB="0" anchor="ctr"/>
                </a:tc>
                <a:tc gridSpan="2">
                  <a:txBody>
                    <a:bodyPr/>
                    <a:lstStyle/>
                    <a:p>
                      <a:pPr algn="ctr">
                        <a:lnSpc>
                          <a:spcPct val="115000"/>
                        </a:lnSpc>
                        <a:spcAft>
                          <a:spcPts val="0"/>
                        </a:spcAft>
                      </a:pPr>
                      <a:r>
                        <a:rPr lang="es-EC" sz="1400" dirty="0">
                          <a:solidFill>
                            <a:schemeClr val="tx1"/>
                          </a:solidFill>
                          <a:effectLst/>
                        </a:rPr>
                        <a:t>           Temperaturas (°C)</a:t>
                      </a:r>
                      <a:endParaRPr lang="es-EC" sz="1400" dirty="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a:txBody>
                    <a:bodyPr/>
                    <a:lstStyle/>
                    <a:p>
                      <a:pPr>
                        <a:lnSpc>
                          <a:spcPct val="115000"/>
                        </a:lnSpc>
                      </a:pPr>
                      <a:endParaRPr lang="es-EC" sz="1200" dirty="0">
                        <a:solidFill>
                          <a:schemeClr val="tx1"/>
                        </a:solidFill>
                        <a:effectLst/>
                        <a:latin typeface="Calibri"/>
                      </a:endParaRPr>
                    </a:p>
                  </a:txBody>
                  <a:tcPr marL="59259" marR="59259" marT="0" marB="0" anchor="ctr"/>
                </a:tc>
              </a:tr>
              <a:tr h="215984">
                <a:tc vMerge="1">
                  <a:txBody>
                    <a:bodyPr/>
                    <a:lstStyle/>
                    <a:p>
                      <a:endParaRPr lang="es-EC"/>
                    </a:p>
                  </a:txBody>
                  <a:tcPr/>
                </a:tc>
                <a:tc gridSpan="3">
                  <a:txBody>
                    <a:bodyPr/>
                    <a:lstStyle/>
                    <a:p>
                      <a:pPr algn="just">
                        <a:lnSpc>
                          <a:spcPct val="115000"/>
                        </a:lnSpc>
                        <a:spcAft>
                          <a:spcPts val="0"/>
                        </a:spcAft>
                      </a:pPr>
                      <a:r>
                        <a:rPr lang="es-EC" sz="1400">
                          <a:solidFill>
                            <a:schemeClr val="tx1"/>
                          </a:solidFill>
                          <a:effectLst/>
                        </a:rPr>
                        <a:t>                     Mezcla</a:t>
                      </a:r>
                      <a:endParaRPr lang="es-EC" sz="14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215984">
                <a:tc vMerge="1">
                  <a:txBody>
                    <a:bodyPr/>
                    <a:lstStyle/>
                    <a:p>
                      <a:endParaRPr lang="es-EC"/>
                    </a:p>
                  </a:txBody>
                  <a:tcPr/>
                </a:tc>
                <a:tc>
                  <a:txBody>
                    <a:bodyPr/>
                    <a:lstStyle/>
                    <a:p>
                      <a:pPr algn="ctr">
                        <a:lnSpc>
                          <a:spcPct val="115000"/>
                        </a:lnSpc>
                        <a:spcAft>
                          <a:spcPts val="0"/>
                        </a:spcAft>
                      </a:pPr>
                      <a:r>
                        <a:rPr lang="es-EC" sz="1400">
                          <a:solidFill>
                            <a:schemeClr val="tx1"/>
                          </a:solidFill>
                          <a:effectLst/>
                        </a:rPr>
                        <a:t>Máxima</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Mínima</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Promedio</a:t>
                      </a:r>
                      <a:endParaRPr lang="es-EC" sz="1400" dirty="0">
                        <a:solidFill>
                          <a:schemeClr val="tx1"/>
                        </a:solidFill>
                        <a:effectLst/>
                        <a:latin typeface="Arial"/>
                        <a:ea typeface="Calibri"/>
                        <a:cs typeface="Times New Roman"/>
                      </a:endParaRPr>
                    </a:p>
                  </a:txBody>
                  <a:tcPr marL="59259" marR="59259" marT="0" marB="0" anchor="ctr"/>
                </a:tc>
              </a:tr>
              <a:tr h="431969">
                <a:tc>
                  <a:txBody>
                    <a:bodyPr/>
                    <a:lstStyle/>
                    <a:p>
                      <a:pPr algn="ctr">
                        <a:lnSpc>
                          <a:spcPct val="115000"/>
                        </a:lnSpc>
                        <a:spcAft>
                          <a:spcPts val="0"/>
                        </a:spcAft>
                      </a:pPr>
                      <a:r>
                        <a:rPr lang="es-EC" sz="1400">
                          <a:solidFill>
                            <a:schemeClr val="tx1"/>
                          </a:solidFill>
                          <a:effectLst/>
                        </a:rPr>
                        <a:t>ASFALTO</a:t>
                      </a:r>
                    </a:p>
                    <a:p>
                      <a:pPr algn="ctr">
                        <a:lnSpc>
                          <a:spcPct val="115000"/>
                        </a:lnSpc>
                        <a:spcAft>
                          <a:spcPts val="0"/>
                        </a:spcAft>
                      </a:pPr>
                      <a:r>
                        <a:rPr lang="es-EC" sz="1400">
                          <a:solidFill>
                            <a:schemeClr val="tx1"/>
                          </a:solidFill>
                          <a:effectLst/>
                        </a:rPr>
                        <a:t>AC-20</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159</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153</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156</a:t>
                      </a:r>
                      <a:endParaRPr lang="es-EC" sz="1400">
                        <a:solidFill>
                          <a:schemeClr val="tx1"/>
                        </a:solidFill>
                        <a:effectLst/>
                        <a:latin typeface="Arial"/>
                        <a:ea typeface="Calibri"/>
                        <a:cs typeface="Times New Roman"/>
                      </a:endParaRPr>
                    </a:p>
                  </a:txBody>
                  <a:tcPr marL="59259" marR="59259" marT="0" marB="0" anchor="ctr"/>
                </a:tc>
              </a:tr>
              <a:tr h="215984">
                <a:tc>
                  <a:txBody>
                    <a:bodyPr/>
                    <a:lstStyle/>
                    <a:p>
                      <a:pPr algn="ctr">
                        <a:lnSpc>
                          <a:spcPct val="115000"/>
                        </a:lnSpc>
                        <a:spcAft>
                          <a:spcPts val="0"/>
                        </a:spcAft>
                      </a:pPr>
                      <a:r>
                        <a:rPr lang="es-EC" sz="1400">
                          <a:solidFill>
                            <a:schemeClr val="tx1"/>
                          </a:solidFill>
                          <a:effectLst/>
                        </a:rPr>
                        <a:t>1%</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152</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146</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a:solidFill>
                            <a:schemeClr val="tx1"/>
                          </a:solidFill>
                          <a:effectLst/>
                        </a:rPr>
                        <a:t>149</a:t>
                      </a:r>
                      <a:endParaRPr lang="es-EC" sz="1400">
                        <a:solidFill>
                          <a:schemeClr val="tx1"/>
                        </a:solidFill>
                        <a:effectLst/>
                        <a:latin typeface="Arial"/>
                        <a:ea typeface="Calibri"/>
                        <a:cs typeface="Times New Roman"/>
                      </a:endParaRPr>
                    </a:p>
                  </a:txBody>
                  <a:tcPr marL="59259" marR="59259" marT="0" marB="0" anchor="ctr"/>
                </a:tc>
              </a:tr>
              <a:tr h="215984">
                <a:tc>
                  <a:txBody>
                    <a:bodyPr/>
                    <a:lstStyle/>
                    <a:p>
                      <a:pPr algn="ctr">
                        <a:lnSpc>
                          <a:spcPct val="115000"/>
                        </a:lnSpc>
                        <a:spcAft>
                          <a:spcPts val="0"/>
                        </a:spcAft>
                      </a:pPr>
                      <a:r>
                        <a:rPr lang="es-EC" sz="1400">
                          <a:solidFill>
                            <a:schemeClr val="tx1"/>
                          </a:solidFill>
                          <a:effectLst/>
                        </a:rPr>
                        <a:t>2%</a:t>
                      </a:r>
                      <a:endParaRPr lang="es-EC" sz="14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149</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143</a:t>
                      </a:r>
                      <a:endParaRPr lang="es-EC" sz="14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400" dirty="0">
                          <a:solidFill>
                            <a:schemeClr val="tx1"/>
                          </a:solidFill>
                          <a:effectLst/>
                        </a:rPr>
                        <a:t>146</a:t>
                      </a:r>
                      <a:endParaRPr lang="es-EC" sz="1400" dirty="0">
                        <a:solidFill>
                          <a:schemeClr val="tx1"/>
                        </a:solidFill>
                        <a:effectLst/>
                        <a:latin typeface="Arial"/>
                        <a:ea typeface="Calibri"/>
                        <a:cs typeface="Times New Roman"/>
                      </a:endParaRPr>
                    </a:p>
                  </a:txBody>
                  <a:tcPr marL="59259" marR="59259" marT="0"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663318124"/>
              </p:ext>
            </p:extLst>
          </p:nvPr>
        </p:nvGraphicFramePr>
        <p:xfrm>
          <a:off x="6755820" y="1340768"/>
          <a:ext cx="4415916" cy="1760377"/>
        </p:xfrm>
        <a:graphic>
          <a:graphicData uri="http://schemas.openxmlformats.org/drawingml/2006/table">
            <a:tbl>
              <a:tblPr firstRow="1" firstCol="1" bandRow="1">
                <a:tableStyleId>{5C22544A-7EE6-4342-B048-85BDC9FD1C3A}</a:tableStyleId>
              </a:tblPr>
              <a:tblGrid>
                <a:gridCol w="1192428"/>
                <a:gridCol w="1023460"/>
                <a:gridCol w="1100014"/>
                <a:gridCol w="1100014"/>
              </a:tblGrid>
              <a:tr h="568609">
                <a:tc rowSpan="2">
                  <a:txBody>
                    <a:bodyPr/>
                    <a:lstStyle/>
                    <a:p>
                      <a:pPr algn="ctr">
                        <a:lnSpc>
                          <a:spcPct val="115000"/>
                        </a:lnSpc>
                        <a:spcAft>
                          <a:spcPts val="0"/>
                        </a:spcAft>
                      </a:pPr>
                      <a:r>
                        <a:rPr lang="es-EC" sz="1400" dirty="0" smtClean="0">
                          <a:solidFill>
                            <a:schemeClr val="tx1"/>
                          </a:solidFill>
                        </a:rPr>
                        <a:t>%</a:t>
                      </a:r>
                      <a:r>
                        <a:rPr lang="es-EC" sz="1400" dirty="0" err="1" smtClean="0">
                          <a:solidFill>
                            <a:schemeClr val="tx1"/>
                          </a:solidFill>
                        </a:rPr>
                        <a:t>ACP</a:t>
                      </a:r>
                      <a:r>
                        <a:rPr lang="es-EC" sz="1400" dirty="0" smtClean="0">
                          <a:solidFill>
                            <a:schemeClr val="tx1"/>
                          </a:solidFill>
                        </a:rPr>
                        <a:t> Añadido</a:t>
                      </a:r>
                      <a:endParaRPr lang="es-EC" sz="1400" dirty="0">
                        <a:solidFill>
                          <a:schemeClr val="tx1"/>
                        </a:solidFill>
                      </a:endParaRPr>
                    </a:p>
                  </a:txBody>
                  <a:tcPr marL="59259" marR="59259" marT="0" marB="0" anchor="ctr"/>
                </a:tc>
                <a:tc gridSpan="3">
                  <a:txBody>
                    <a:bodyPr/>
                    <a:lstStyle/>
                    <a:p>
                      <a:pPr algn="ctr">
                        <a:lnSpc>
                          <a:spcPct val="115000"/>
                        </a:lnSpc>
                        <a:spcAft>
                          <a:spcPts val="0"/>
                        </a:spcAft>
                      </a:pPr>
                      <a:r>
                        <a:rPr lang="es-EC" sz="1200" dirty="0">
                          <a:solidFill>
                            <a:schemeClr val="tx1"/>
                          </a:solidFill>
                        </a:rPr>
                        <a:t>Temperaturas (°C)</a:t>
                      </a:r>
                    </a:p>
                    <a:p>
                      <a:pPr algn="ctr">
                        <a:lnSpc>
                          <a:spcPct val="115000"/>
                        </a:lnSpc>
                        <a:spcAft>
                          <a:spcPts val="0"/>
                        </a:spcAft>
                      </a:pPr>
                      <a:r>
                        <a:rPr lang="es-EC" sz="1200" dirty="0">
                          <a:solidFill>
                            <a:schemeClr val="tx1"/>
                          </a:solidFill>
                        </a:rPr>
                        <a:t>Compactación</a:t>
                      </a:r>
                    </a:p>
                  </a:txBody>
                  <a:tcPr marL="59259" marR="59259" marT="0" marB="0" anchor="ctr"/>
                </a:tc>
                <a:tc hMerge="1">
                  <a:txBody>
                    <a:bodyPr/>
                    <a:lstStyle/>
                    <a:p>
                      <a:endParaRPr lang="es-EC"/>
                    </a:p>
                  </a:txBody>
                  <a:tcPr/>
                </a:tc>
                <a:tc hMerge="1">
                  <a:txBody>
                    <a:bodyPr/>
                    <a:lstStyle/>
                    <a:p>
                      <a:endParaRPr lang="es-EC"/>
                    </a:p>
                  </a:txBody>
                  <a:tcPr/>
                </a:tc>
              </a:tr>
              <a:tr h="196349">
                <a:tc vMerge="1">
                  <a:txBody>
                    <a:bodyPr/>
                    <a:lstStyle/>
                    <a:p>
                      <a:endParaRPr lang="es-EC"/>
                    </a:p>
                  </a:txBody>
                  <a:tcPr/>
                </a:tc>
                <a:tc>
                  <a:txBody>
                    <a:bodyPr/>
                    <a:lstStyle/>
                    <a:p>
                      <a:pPr algn="ctr">
                        <a:lnSpc>
                          <a:spcPct val="115000"/>
                        </a:lnSpc>
                        <a:spcAft>
                          <a:spcPts val="0"/>
                        </a:spcAft>
                      </a:pPr>
                      <a:r>
                        <a:rPr lang="es-EC" sz="1200">
                          <a:solidFill>
                            <a:schemeClr val="tx1"/>
                          </a:solidFill>
                        </a:rPr>
                        <a:t>Máxima</a:t>
                      </a:r>
                    </a:p>
                  </a:txBody>
                  <a:tcPr marL="59259" marR="59259" marT="0" marB="0" anchor="ctr"/>
                </a:tc>
                <a:tc>
                  <a:txBody>
                    <a:bodyPr/>
                    <a:lstStyle/>
                    <a:p>
                      <a:pPr algn="ctr">
                        <a:lnSpc>
                          <a:spcPct val="115000"/>
                        </a:lnSpc>
                        <a:spcAft>
                          <a:spcPts val="0"/>
                        </a:spcAft>
                      </a:pPr>
                      <a:r>
                        <a:rPr lang="es-EC" sz="1200">
                          <a:solidFill>
                            <a:schemeClr val="tx1"/>
                          </a:solidFill>
                        </a:rPr>
                        <a:t>Mínima</a:t>
                      </a:r>
                    </a:p>
                  </a:txBody>
                  <a:tcPr marL="59259" marR="59259" marT="0" marB="0" anchor="ctr"/>
                </a:tc>
                <a:tc>
                  <a:txBody>
                    <a:bodyPr/>
                    <a:lstStyle/>
                    <a:p>
                      <a:pPr algn="ctr">
                        <a:lnSpc>
                          <a:spcPct val="115000"/>
                        </a:lnSpc>
                        <a:spcAft>
                          <a:spcPts val="0"/>
                        </a:spcAft>
                      </a:pPr>
                      <a:r>
                        <a:rPr lang="es-EC" sz="1200">
                          <a:solidFill>
                            <a:schemeClr val="tx1"/>
                          </a:solidFill>
                        </a:rPr>
                        <a:t>Promedio</a:t>
                      </a:r>
                    </a:p>
                  </a:txBody>
                  <a:tcPr marL="59259" marR="59259" marT="0" marB="0" anchor="ctr"/>
                </a:tc>
              </a:tr>
              <a:tr h="369190">
                <a:tc>
                  <a:txBody>
                    <a:bodyPr/>
                    <a:lstStyle/>
                    <a:p>
                      <a:pPr algn="ctr">
                        <a:lnSpc>
                          <a:spcPct val="115000"/>
                        </a:lnSpc>
                        <a:spcAft>
                          <a:spcPts val="0"/>
                        </a:spcAft>
                      </a:pPr>
                      <a:r>
                        <a:rPr lang="es-EC" sz="1400" dirty="0" smtClean="0">
                          <a:solidFill>
                            <a:schemeClr val="tx1"/>
                          </a:solidFill>
                        </a:rPr>
                        <a:t>ASFALTO</a:t>
                      </a:r>
                      <a:r>
                        <a:rPr lang="es-EC" sz="1400" baseline="0" dirty="0" smtClean="0">
                          <a:solidFill>
                            <a:schemeClr val="tx1"/>
                          </a:solidFill>
                        </a:rPr>
                        <a:t> AC-20</a:t>
                      </a:r>
                      <a:endParaRPr lang="es-EC" sz="1400" dirty="0">
                        <a:solidFill>
                          <a:schemeClr val="tx1"/>
                        </a:solidFill>
                      </a:endParaRPr>
                    </a:p>
                  </a:txBody>
                  <a:tcPr marL="59259" marR="59259" marT="0" marB="0" anchor="ctr"/>
                </a:tc>
                <a:tc>
                  <a:txBody>
                    <a:bodyPr/>
                    <a:lstStyle/>
                    <a:p>
                      <a:pPr algn="ctr">
                        <a:lnSpc>
                          <a:spcPct val="115000"/>
                        </a:lnSpc>
                        <a:spcAft>
                          <a:spcPts val="0"/>
                        </a:spcAft>
                      </a:pPr>
                      <a:r>
                        <a:rPr lang="es-EC" sz="1200">
                          <a:solidFill>
                            <a:schemeClr val="tx1"/>
                          </a:solidFill>
                        </a:rPr>
                        <a:t>146</a:t>
                      </a:r>
                    </a:p>
                  </a:txBody>
                  <a:tcPr marL="59259" marR="59259" marT="0" marB="0" anchor="ctr"/>
                </a:tc>
                <a:tc>
                  <a:txBody>
                    <a:bodyPr/>
                    <a:lstStyle/>
                    <a:p>
                      <a:pPr algn="ctr">
                        <a:lnSpc>
                          <a:spcPct val="115000"/>
                        </a:lnSpc>
                        <a:spcAft>
                          <a:spcPts val="0"/>
                        </a:spcAft>
                      </a:pPr>
                      <a:r>
                        <a:rPr lang="es-EC" sz="1200">
                          <a:solidFill>
                            <a:schemeClr val="tx1"/>
                          </a:solidFill>
                        </a:rPr>
                        <a:t>140</a:t>
                      </a:r>
                    </a:p>
                  </a:txBody>
                  <a:tcPr marL="59259" marR="59259" marT="0" marB="0" anchor="ctr"/>
                </a:tc>
                <a:tc>
                  <a:txBody>
                    <a:bodyPr/>
                    <a:lstStyle/>
                    <a:p>
                      <a:pPr algn="ctr">
                        <a:lnSpc>
                          <a:spcPct val="115000"/>
                        </a:lnSpc>
                        <a:spcAft>
                          <a:spcPts val="0"/>
                        </a:spcAft>
                      </a:pPr>
                      <a:r>
                        <a:rPr lang="es-EC" sz="1200">
                          <a:solidFill>
                            <a:schemeClr val="tx1"/>
                          </a:solidFill>
                        </a:rPr>
                        <a:t>143</a:t>
                      </a:r>
                    </a:p>
                  </a:txBody>
                  <a:tcPr marL="59259" marR="59259" marT="0" marB="0" anchor="ctr"/>
                </a:tc>
              </a:tr>
              <a:tr h="196349">
                <a:tc>
                  <a:txBody>
                    <a:bodyPr/>
                    <a:lstStyle/>
                    <a:p>
                      <a:pPr algn="ctr">
                        <a:lnSpc>
                          <a:spcPct val="115000"/>
                        </a:lnSpc>
                        <a:spcAft>
                          <a:spcPts val="0"/>
                        </a:spcAft>
                      </a:pPr>
                      <a:r>
                        <a:rPr lang="es-EC" sz="1400">
                          <a:solidFill>
                            <a:schemeClr val="tx1"/>
                          </a:solidFill>
                        </a:rPr>
                        <a:t>1%</a:t>
                      </a:r>
                    </a:p>
                  </a:txBody>
                  <a:tcPr marL="59259" marR="59259" marT="0" marB="0" anchor="ctr"/>
                </a:tc>
                <a:tc>
                  <a:txBody>
                    <a:bodyPr/>
                    <a:lstStyle/>
                    <a:p>
                      <a:pPr algn="ctr">
                        <a:lnSpc>
                          <a:spcPct val="115000"/>
                        </a:lnSpc>
                        <a:spcAft>
                          <a:spcPts val="0"/>
                        </a:spcAft>
                      </a:pPr>
                      <a:r>
                        <a:rPr lang="es-EC" sz="1200">
                          <a:solidFill>
                            <a:schemeClr val="tx1"/>
                          </a:solidFill>
                        </a:rPr>
                        <a:t>140</a:t>
                      </a:r>
                    </a:p>
                  </a:txBody>
                  <a:tcPr marL="59259" marR="59259" marT="0" marB="0" anchor="ctr"/>
                </a:tc>
                <a:tc>
                  <a:txBody>
                    <a:bodyPr/>
                    <a:lstStyle/>
                    <a:p>
                      <a:pPr algn="ctr">
                        <a:lnSpc>
                          <a:spcPct val="115000"/>
                        </a:lnSpc>
                        <a:spcAft>
                          <a:spcPts val="0"/>
                        </a:spcAft>
                      </a:pPr>
                      <a:r>
                        <a:rPr lang="es-EC" sz="1200">
                          <a:solidFill>
                            <a:schemeClr val="tx1"/>
                          </a:solidFill>
                        </a:rPr>
                        <a:t>134</a:t>
                      </a:r>
                    </a:p>
                  </a:txBody>
                  <a:tcPr marL="59259" marR="59259" marT="0" marB="0" anchor="ctr"/>
                </a:tc>
                <a:tc>
                  <a:txBody>
                    <a:bodyPr/>
                    <a:lstStyle/>
                    <a:p>
                      <a:pPr algn="ctr">
                        <a:lnSpc>
                          <a:spcPct val="115000"/>
                        </a:lnSpc>
                        <a:spcAft>
                          <a:spcPts val="0"/>
                        </a:spcAft>
                      </a:pPr>
                      <a:r>
                        <a:rPr lang="es-EC" sz="1200">
                          <a:solidFill>
                            <a:schemeClr val="tx1"/>
                          </a:solidFill>
                        </a:rPr>
                        <a:t>137</a:t>
                      </a:r>
                    </a:p>
                  </a:txBody>
                  <a:tcPr marL="59259" marR="59259" marT="0" marB="0" anchor="ctr"/>
                </a:tc>
              </a:tr>
              <a:tr h="196349">
                <a:tc>
                  <a:txBody>
                    <a:bodyPr/>
                    <a:lstStyle/>
                    <a:p>
                      <a:pPr algn="ctr">
                        <a:lnSpc>
                          <a:spcPct val="115000"/>
                        </a:lnSpc>
                        <a:spcAft>
                          <a:spcPts val="0"/>
                        </a:spcAft>
                      </a:pPr>
                      <a:r>
                        <a:rPr lang="es-EC" sz="1400" dirty="0">
                          <a:solidFill>
                            <a:schemeClr val="tx1"/>
                          </a:solidFill>
                        </a:rPr>
                        <a:t>2%</a:t>
                      </a:r>
                    </a:p>
                  </a:txBody>
                  <a:tcPr marL="59259" marR="59259" marT="0" marB="0" anchor="ctr"/>
                </a:tc>
                <a:tc>
                  <a:txBody>
                    <a:bodyPr/>
                    <a:lstStyle/>
                    <a:p>
                      <a:pPr algn="ctr">
                        <a:lnSpc>
                          <a:spcPct val="115000"/>
                        </a:lnSpc>
                        <a:spcAft>
                          <a:spcPts val="0"/>
                        </a:spcAft>
                      </a:pPr>
                      <a:r>
                        <a:rPr lang="es-EC" sz="1200" dirty="0">
                          <a:solidFill>
                            <a:schemeClr val="tx1"/>
                          </a:solidFill>
                        </a:rPr>
                        <a:t>137</a:t>
                      </a:r>
                    </a:p>
                  </a:txBody>
                  <a:tcPr marL="59259" marR="59259" marT="0" marB="0" anchor="ctr"/>
                </a:tc>
                <a:tc>
                  <a:txBody>
                    <a:bodyPr/>
                    <a:lstStyle/>
                    <a:p>
                      <a:pPr algn="ctr">
                        <a:lnSpc>
                          <a:spcPct val="115000"/>
                        </a:lnSpc>
                        <a:spcAft>
                          <a:spcPts val="0"/>
                        </a:spcAft>
                      </a:pPr>
                      <a:r>
                        <a:rPr lang="es-EC" sz="1200">
                          <a:solidFill>
                            <a:schemeClr val="tx1"/>
                          </a:solidFill>
                        </a:rPr>
                        <a:t>132</a:t>
                      </a:r>
                    </a:p>
                  </a:txBody>
                  <a:tcPr marL="59259" marR="59259" marT="0" marB="0" anchor="ctr"/>
                </a:tc>
                <a:tc>
                  <a:txBody>
                    <a:bodyPr/>
                    <a:lstStyle/>
                    <a:p>
                      <a:pPr algn="ctr">
                        <a:lnSpc>
                          <a:spcPct val="115000"/>
                        </a:lnSpc>
                        <a:spcAft>
                          <a:spcPts val="0"/>
                        </a:spcAft>
                      </a:pPr>
                      <a:r>
                        <a:rPr lang="es-EC" sz="1200" dirty="0">
                          <a:solidFill>
                            <a:schemeClr val="tx1"/>
                          </a:solidFill>
                        </a:rPr>
                        <a:t>134.5</a:t>
                      </a:r>
                    </a:p>
                  </a:txBody>
                  <a:tcPr marL="59259" marR="59259" marT="0" marB="0" anchor="ctr"/>
                </a:tc>
              </a:tr>
            </a:tbl>
          </a:graphicData>
        </a:graphic>
      </p:graphicFrame>
      <p:grpSp>
        <p:nvGrpSpPr>
          <p:cNvPr id="24" name="23 Grupo"/>
          <p:cNvGrpSpPr/>
          <p:nvPr/>
        </p:nvGrpSpPr>
        <p:grpSpPr>
          <a:xfrm>
            <a:off x="1176163" y="3466470"/>
            <a:ext cx="2999082" cy="2766545"/>
            <a:chOff x="882236" y="3057023"/>
            <a:chExt cx="2249604" cy="1814967"/>
          </a:xfrm>
        </p:grpSpPr>
        <p:grpSp>
          <p:nvGrpSpPr>
            <p:cNvPr id="10" name="9 Grupo"/>
            <p:cNvGrpSpPr/>
            <p:nvPr/>
          </p:nvGrpSpPr>
          <p:grpSpPr>
            <a:xfrm>
              <a:off x="882236" y="3057023"/>
              <a:ext cx="2249604" cy="1602960"/>
              <a:chOff x="948038" y="3057023"/>
              <a:chExt cx="2249604" cy="1602960"/>
            </a:xfrm>
          </p:grpSpPr>
          <p:pic>
            <p:nvPicPr>
              <p:cNvPr id="16" name="15 Imagen" descr="C:\Users\Admin\Desktop\Tesis_capitulos.22.02.2014\FOTOS TESIS\Fotos-marshall con ACP\2014-02-04 12.21.21.jpg"/>
              <p:cNvPicPr/>
              <p:nvPr/>
            </p:nvPicPr>
            <p:blipFill rotWithShape="1">
              <a:blip r:embed="rId2" cstate="print">
                <a:extLst>
                  <a:ext uri="{28A0092B-C50C-407E-A947-70E740481C1C}">
                    <a14:useLocalDpi xmlns:a14="http://schemas.microsoft.com/office/drawing/2010/main" val="0"/>
                  </a:ext>
                </a:extLst>
              </a:blip>
              <a:srcRect r="17614"/>
              <a:stretch/>
            </p:blipFill>
            <p:spPr bwMode="auto">
              <a:xfrm>
                <a:off x="948038" y="3057023"/>
                <a:ext cx="1031674" cy="1602959"/>
              </a:xfrm>
              <a:prstGeom prst="rect">
                <a:avLst/>
              </a:prstGeom>
              <a:noFill/>
              <a:ln>
                <a:noFill/>
              </a:ln>
              <a:extLst>
                <a:ext uri="{53640926-AAD7-44D8-BBD7-CCE9431645EC}">
                  <a14:shadowObscured xmlns:a14="http://schemas.microsoft.com/office/drawing/2010/main"/>
                </a:ext>
              </a:extLst>
            </p:spPr>
          </p:pic>
          <p:pic>
            <p:nvPicPr>
              <p:cNvPr id="17" name="16 Imagen" descr="C:\Users\Admin\Desktop\Tesis_capitulos.22.02.2014\FOTOS TESIS\Fotos-marshall con ACP\2014-02-10 10.54.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057023"/>
                <a:ext cx="1217930" cy="1602960"/>
              </a:xfrm>
              <a:prstGeom prst="rect">
                <a:avLst/>
              </a:prstGeom>
              <a:noFill/>
              <a:ln>
                <a:noFill/>
              </a:ln>
            </p:spPr>
          </p:pic>
        </p:grpSp>
        <p:sp>
          <p:nvSpPr>
            <p:cNvPr id="22" name="21 CuadroTexto"/>
            <p:cNvSpPr txBox="1"/>
            <p:nvPr/>
          </p:nvSpPr>
          <p:spPr>
            <a:xfrm>
              <a:off x="1606482" y="4659980"/>
              <a:ext cx="614855" cy="212010"/>
            </a:xfrm>
            <a:prstGeom prst="rect">
              <a:avLst/>
            </a:prstGeom>
            <a:noFill/>
          </p:spPr>
          <p:txBody>
            <a:bodyPr wrap="square" rtlCol="0">
              <a:spAutoFit/>
            </a:bodyPr>
            <a:lstStyle/>
            <a:p>
              <a:r>
                <a:rPr lang="es-EC" sz="1500" dirty="0"/>
                <a:t>AC-20</a:t>
              </a:r>
            </a:p>
          </p:txBody>
        </p:sp>
      </p:grpSp>
      <p:grpSp>
        <p:nvGrpSpPr>
          <p:cNvPr id="26" name="25 Grupo"/>
          <p:cNvGrpSpPr/>
          <p:nvPr/>
        </p:nvGrpSpPr>
        <p:grpSpPr>
          <a:xfrm>
            <a:off x="4463240" y="3439218"/>
            <a:ext cx="3359935" cy="2761620"/>
            <a:chOff x="3347864" y="3057022"/>
            <a:chExt cx="2520279" cy="1811300"/>
          </a:xfrm>
        </p:grpSpPr>
        <p:grpSp>
          <p:nvGrpSpPr>
            <p:cNvPr id="15" name="14 Grupo"/>
            <p:cNvGrpSpPr/>
            <p:nvPr/>
          </p:nvGrpSpPr>
          <p:grpSpPr>
            <a:xfrm>
              <a:off x="3347864" y="3057022"/>
              <a:ext cx="2520279" cy="1602959"/>
              <a:chOff x="3563889" y="3057022"/>
              <a:chExt cx="2520279" cy="1602959"/>
            </a:xfrm>
          </p:grpSpPr>
          <p:pic>
            <p:nvPicPr>
              <p:cNvPr id="18" name="17 Imagen" descr="C:\Users\Admin\Desktop\Tesis_capitulos.22.02.2014\FOTOS TESIS\Fotos-marshall con ACP\2014-02-10 09.57.5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9" y="3057022"/>
                <a:ext cx="1296144" cy="1602959"/>
              </a:xfrm>
              <a:prstGeom prst="rect">
                <a:avLst/>
              </a:prstGeom>
              <a:noFill/>
              <a:ln>
                <a:noFill/>
              </a:ln>
            </p:spPr>
          </p:pic>
          <p:pic>
            <p:nvPicPr>
              <p:cNvPr id="19" name="18 Imagen" descr="C:\Users\Admin\Desktop\Tesis_capitulos.22.02.2014\FOTOS TESIS\Fotos-marshall con ACP\2014-02-10 10.18.2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3" y="3057022"/>
                <a:ext cx="1224135" cy="1602959"/>
              </a:xfrm>
              <a:prstGeom prst="rect">
                <a:avLst/>
              </a:prstGeom>
              <a:noFill/>
              <a:ln>
                <a:noFill/>
              </a:ln>
            </p:spPr>
          </p:pic>
        </p:grpSp>
        <p:sp>
          <p:nvSpPr>
            <p:cNvPr id="27" name="26 CuadroTexto"/>
            <p:cNvSpPr txBox="1"/>
            <p:nvPr/>
          </p:nvSpPr>
          <p:spPr>
            <a:xfrm>
              <a:off x="4336580" y="4656364"/>
              <a:ext cx="919495" cy="211958"/>
            </a:xfrm>
            <a:prstGeom prst="rect">
              <a:avLst/>
            </a:prstGeom>
            <a:noFill/>
          </p:spPr>
          <p:txBody>
            <a:bodyPr wrap="square" rtlCol="0">
              <a:spAutoFit/>
            </a:bodyPr>
            <a:lstStyle/>
            <a:p>
              <a:r>
                <a:rPr lang="es-EC" sz="1500" dirty="0"/>
                <a:t>1% </a:t>
              </a:r>
              <a:r>
                <a:rPr lang="es-EC" sz="1500" dirty="0" err="1"/>
                <a:t>ACP</a:t>
              </a:r>
              <a:endParaRPr lang="es-EC" sz="1500" dirty="0"/>
            </a:p>
          </p:txBody>
        </p:sp>
      </p:grpSp>
      <p:grpSp>
        <p:nvGrpSpPr>
          <p:cNvPr id="25" name="24 Grupo"/>
          <p:cNvGrpSpPr/>
          <p:nvPr/>
        </p:nvGrpSpPr>
        <p:grpSpPr>
          <a:xfrm>
            <a:off x="8207169" y="3439218"/>
            <a:ext cx="3167939" cy="2761620"/>
            <a:chOff x="6156176" y="3057022"/>
            <a:chExt cx="2376263" cy="1811299"/>
          </a:xfrm>
        </p:grpSpPr>
        <p:grpSp>
          <p:nvGrpSpPr>
            <p:cNvPr id="21" name="20 Grupo"/>
            <p:cNvGrpSpPr/>
            <p:nvPr/>
          </p:nvGrpSpPr>
          <p:grpSpPr>
            <a:xfrm>
              <a:off x="6156176" y="3057022"/>
              <a:ext cx="2376263" cy="1602961"/>
              <a:chOff x="6300193" y="3057022"/>
              <a:chExt cx="2376263" cy="1602961"/>
            </a:xfrm>
          </p:grpSpPr>
          <p:pic>
            <p:nvPicPr>
              <p:cNvPr id="20" name="19 Imagen" descr="C:\Users\Admin\Desktop\Tesis_capitulos.22.02.2014\FOTOS TESIS\Fotos-marshall con ACP\2014-02-04 11.27.2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3" y="3057023"/>
                <a:ext cx="1135062" cy="1602960"/>
              </a:xfrm>
              <a:prstGeom prst="rect">
                <a:avLst/>
              </a:prstGeom>
              <a:noFill/>
              <a:ln>
                <a:noFill/>
              </a:ln>
            </p:spPr>
          </p:pic>
          <p:pic>
            <p:nvPicPr>
              <p:cNvPr id="23" name="22 Imagen" descr="C:\Users\Admin\Desktop\Tesis_capitulos.22.02.2014\FOTOS TESIS\Fotos-marshall con ACP\2014-02-10 10.17.4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5255" y="3057022"/>
                <a:ext cx="1241201" cy="1602958"/>
              </a:xfrm>
              <a:prstGeom prst="rect">
                <a:avLst/>
              </a:prstGeom>
              <a:noFill/>
              <a:ln>
                <a:noFill/>
              </a:ln>
            </p:spPr>
          </p:pic>
        </p:grpSp>
        <p:sp>
          <p:nvSpPr>
            <p:cNvPr id="28" name="27 CuadroTexto"/>
            <p:cNvSpPr txBox="1"/>
            <p:nvPr/>
          </p:nvSpPr>
          <p:spPr>
            <a:xfrm>
              <a:off x="6831490" y="4656363"/>
              <a:ext cx="919495" cy="211958"/>
            </a:xfrm>
            <a:prstGeom prst="rect">
              <a:avLst/>
            </a:prstGeom>
            <a:noFill/>
          </p:spPr>
          <p:txBody>
            <a:bodyPr wrap="square" rtlCol="0">
              <a:spAutoFit/>
            </a:bodyPr>
            <a:lstStyle/>
            <a:p>
              <a:r>
                <a:rPr lang="es-EC" sz="1500" dirty="0"/>
                <a:t>2% </a:t>
              </a:r>
              <a:r>
                <a:rPr lang="es-EC" sz="1500" dirty="0" err="1"/>
                <a:t>ACP</a:t>
              </a:r>
              <a:endParaRPr lang="es-EC" sz="1500" dirty="0"/>
            </a:p>
          </p:txBody>
        </p:sp>
      </p:grpSp>
    </p:spTree>
    <p:extLst>
      <p:ext uri="{BB962C8B-B14F-4D97-AF65-F5344CB8AC3E}">
        <p14:creationId xmlns:p14="http://schemas.microsoft.com/office/powerpoint/2010/main" val="2524856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6" y="44086"/>
            <a:ext cx="4895907" cy="480053"/>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s-EC" sz="2300" b="1" dirty="0">
                <a:solidFill>
                  <a:schemeClr val="bg1"/>
                </a:solidFill>
              </a:rPr>
              <a:t>PLANTEAMIENTO DEL PROBLEMA</a:t>
            </a:r>
          </a:p>
        </p:txBody>
      </p:sp>
      <p:pic>
        <p:nvPicPr>
          <p:cNvPr id="1026" name="Picture 2" descr="http://www.elheraldo.hn/var/ezflow_site/storage/images/media/fotogalerias/metro/default/protesta-por-planta-asfaltica/reclamo/1214820-1-esl-MX/Recla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97" y="765732"/>
            <a:ext cx="6396490" cy="26584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2.bp.blogspot.com/_1V5_8W84w7o/SZv9I0mFKVI/AAAAAAAAAmM/W6LdWSY6dxg/s4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179" y="760835"/>
            <a:ext cx="3878055" cy="25792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Marcador de contenido"/>
          <p:cNvGraphicFramePr>
            <a:graphicFrameLocks noGrp="1"/>
          </p:cNvGraphicFramePr>
          <p:nvPr>
            <p:ph idx="1"/>
            <p:extLst>
              <p:ext uri="{D42A27DB-BD31-4B8C-83A1-F6EECF244321}">
                <p14:modId xmlns:p14="http://schemas.microsoft.com/office/powerpoint/2010/main" val="584835372"/>
              </p:ext>
            </p:extLst>
          </p:nvPr>
        </p:nvGraphicFramePr>
        <p:xfrm>
          <a:off x="754697" y="2660916"/>
          <a:ext cx="10524412" cy="3840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3833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8840" y="260651"/>
            <a:ext cx="6956340" cy="576063"/>
          </a:xfrm>
        </p:spPr>
        <p:txBody>
          <a:bodyPr>
            <a:normAutofit/>
          </a:bodyPr>
          <a:lstStyle/>
          <a:p>
            <a:r>
              <a:rPr lang="es-EC" sz="3000" dirty="0">
                <a:solidFill>
                  <a:schemeClr val="tx1"/>
                </a:solidFill>
              </a:rPr>
              <a:t>Determinación Estabilidad y flujo</a:t>
            </a:r>
          </a:p>
        </p:txBody>
      </p:sp>
      <p:sp>
        <p:nvSpPr>
          <p:cNvPr id="7" name="6 CuadroTexto"/>
          <p:cNvSpPr txBox="1"/>
          <p:nvPr/>
        </p:nvSpPr>
        <p:spPr>
          <a:xfrm>
            <a:off x="719309" y="2924182"/>
            <a:ext cx="2879945" cy="947324"/>
          </a:xfrm>
          <a:prstGeom prst="rect">
            <a:avLst/>
          </a:prstGeom>
          <a:noFill/>
        </p:spPr>
        <p:txBody>
          <a:bodyPr wrap="square" lIns="115202" tIns="57601" rIns="115202" bIns="57601" rtlCol="0">
            <a:spAutoFit/>
          </a:bodyPr>
          <a:lstStyle/>
          <a:p>
            <a:pPr algn="ctr"/>
            <a:r>
              <a:rPr lang="es-EC" sz="1800" dirty="0"/>
              <a:t>Mezclar el agregado y el asfalto caliente en las porciones establecidas</a:t>
            </a:r>
          </a:p>
        </p:txBody>
      </p:sp>
      <p:sp>
        <p:nvSpPr>
          <p:cNvPr id="8" name="7 CuadroTexto"/>
          <p:cNvSpPr txBox="1"/>
          <p:nvPr/>
        </p:nvSpPr>
        <p:spPr>
          <a:xfrm>
            <a:off x="4751232" y="2852937"/>
            <a:ext cx="2879945" cy="947324"/>
          </a:xfrm>
          <a:prstGeom prst="rect">
            <a:avLst/>
          </a:prstGeom>
          <a:noFill/>
        </p:spPr>
        <p:txBody>
          <a:bodyPr wrap="square" lIns="115202" tIns="57601" rIns="115202" bIns="57601" rtlCol="0">
            <a:spAutoFit/>
          </a:bodyPr>
          <a:lstStyle/>
          <a:p>
            <a:pPr algn="ctr"/>
            <a:r>
              <a:rPr lang="es-EC" sz="1800" dirty="0"/>
              <a:t>Compactar la mezcla homogénea 75 veces a cada lado</a:t>
            </a:r>
          </a:p>
        </p:txBody>
      </p:sp>
      <p:sp>
        <p:nvSpPr>
          <p:cNvPr id="9" name="8 CuadroTexto"/>
          <p:cNvSpPr txBox="1"/>
          <p:nvPr/>
        </p:nvSpPr>
        <p:spPr>
          <a:xfrm>
            <a:off x="8207168" y="3236982"/>
            <a:ext cx="3167940" cy="670325"/>
          </a:xfrm>
          <a:prstGeom prst="rect">
            <a:avLst/>
          </a:prstGeom>
          <a:noFill/>
        </p:spPr>
        <p:txBody>
          <a:bodyPr wrap="square" lIns="115202" tIns="57601" rIns="115202" bIns="57601" rtlCol="0">
            <a:spAutoFit/>
          </a:bodyPr>
          <a:lstStyle/>
          <a:p>
            <a:r>
              <a:rPr lang="es-EC" sz="1800" dirty="0"/>
              <a:t>Cuando las probetas están frías extraerlas.</a:t>
            </a:r>
          </a:p>
        </p:txBody>
      </p:sp>
      <p:pic>
        <p:nvPicPr>
          <p:cNvPr id="2049" name="Picture 1" descr="C:\Users\Admin\Desktop\Tesis_capitulos.fin02.05.2014\Tesis_Total_Mayo_2014\FOTOS TESIS\Fotos-marshall con ACP\2014-02-06 14.0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307" y="1028734"/>
            <a:ext cx="2591951" cy="194421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4559242" y="1014361"/>
            <a:ext cx="3247646" cy="1838578"/>
            <a:chOff x="3502315" y="1419622"/>
            <a:chExt cx="2436051" cy="1378933"/>
          </a:xfrm>
        </p:grpSpPr>
        <p:pic>
          <p:nvPicPr>
            <p:cNvPr id="15" name="14 Imagen" descr="C:\Users\Admin\Desktop\Tesis_capitulos.22.02.2014\Trabajo de Laboratorio\Método Marshall\Fotos\Fotos briquetas\Briquetas Normales\2013-11-26 11.38.01.jpg"/>
            <p:cNvPicPr/>
            <p:nvPr/>
          </p:nvPicPr>
          <p:blipFill rotWithShape="1">
            <a:blip r:embed="rId3" cstate="print">
              <a:extLst>
                <a:ext uri="{28A0092B-C50C-407E-A947-70E740481C1C}">
                  <a14:useLocalDpi xmlns:a14="http://schemas.microsoft.com/office/drawing/2010/main" val="0"/>
                </a:ext>
              </a:extLst>
            </a:blip>
            <a:srcRect r="11456" b="9836"/>
            <a:stretch/>
          </p:blipFill>
          <p:spPr bwMode="auto">
            <a:xfrm>
              <a:off x="3502315" y="1419622"/>
              <a:ext cx="1717757" cy="1378933"/>
            </a:xfrm>
            <a:prstGeom prst="rect">
              <a:avLst/>
            </a:prstGeom>
            <a:noFill/>
            <a:ln>
              <a:noFill/>
            </a:ln>
            <a:extLst>
              <a:ext uri="{53640926-AAD7-44D8-BBD7-CCE9431645EC}">
                <a14:shadowObscured xmlns:a14="http://schemas.microsoft.com/office/drawing/2010/main"/>
              </a:ext>
            </a:extLst>
          </p:spPr>
        </p:pic>
        <p:pic>
          <p:nvPicPr>
            <p:cNvPr id="16" name="15 Imagen" descr="C:\Users\Admin\Desktop\Tesis_capitulos.22.02.2014\Trabajo de Laboratorio\Método Marshall\Fotos\Fotos briquetas\Briquetas Normales\2010-12-31 23.16.05.jpg"/>
            <p:cNvPicPr/>
            <p:nvPr/>
          </p:nvPicPr>
          <p:blipFill rotWithShape="1">
            <a:blip r:embed="rId4" cstate="print">
              <a:extLst>
                <a:ext uri="{28A0092B-C50C-407E-A947-70E740481C1C}">
                  <a14:useLocalDpi xmlns:a14="http://schemas.microsoft.com/office/drawing/2010/main" val="0"/>
                </a:ext>
              </a:extLst>
            </a:blip>
            <a:srcRect l="27746" r="8671" b="6337"/>
            <a:stretch/>
          </p:blipFill>
          <p:spPr bwMode="auto">
            <a:xfrm>
              <a:off x="5148064" y="1419622"/>
              <a:ext cx="790302" cy="1378932"/>
            </a:xfrm>
            <a:prstGeom prst="rect">
              <a:avLst/>
            </a:prstGeom>
            <a:noFill/>
            <a:ln>
              <a:noFill/>
            </a:ln>
            <a:extLst>
              <a:ext uri="{53640926-AAD7-44D8-BBD7-CCE9431645EC}">
                <a14:shadowObscured xmlns:a14="http://schemas.microsoft.com/office/drawing/2010/main"/>
              </a:ext>
            </a:extLst>
          </p:spPr>
        </p:pic>
      </p:grpSp>
      <p:pic>
        <p:nvPicPr>
          <p:cNvPr id="17" name="16 Imagen" descr="C:\Users\Admin\Desktop\Tesis_capitulos.22.02.2014\Trabajo de Laboratorio\Método Marshall\Fotos\Fotos Gmb\2013-11-27 11.35.40.jpg"/>
          <p:cNvPicPr/>
          <p:nvPr/>
        </p:nvPicPr>
        <p:blipFill rotWithShape="1">
          <a:blip r:embed="rId5" cstate="print">
            <a:extLst>
              <a:ext uri="{28A0092B-C50C-407E-A947-70E740481C1C}">
                <a14:useLocalDpi xmlns:a14="http://schemas.microsoft.com/office/drawing/2010/main" val="0"/>
              </a:ext>
            </a:extLst>
          </a:blip>
          <a:srcRect l="1751" t="7880" r="3953"/>
          <a:stretch/>
        </p:blipFill>
        <p:spPr bwMode="auto">
          <a:xfrm rot="5400000">
            <a:off x="8499395" y="1364869"/>
            <a:ext cx="2199492" cy="1439972"/>
          </a:xfrm>
          <a:prstGeom prst="rect">
            <a:avLst/>
          </a:prstGeom>
          <a:noFill/>
          <a:ln>
            <a:noFill/>
          </a:ln>
          <a:extLst>
            <a:ext uri="{53640926-AAD7-44D8-BBD7-CCE9431645EC}">
              <a14:shadowObscured xmlns:a14="http://schemas.microsoft.com/office/drawing/2010/main"/>
            </a:ext>
          </a:extLst>
        </p:spPr>
      </p:pic>
      <p:pic>
        <p:nvPicPr>
          <p:cNvPr id="18" name="17 Imagen" descr="C:\Users\Admin\Desktop\Tesis_capitulos.22.02.2014\Trabajo de Laboratorio\Método Marshall\Fotos\Fotos Gmb\2013-11-27 11.41.2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689" y="3942400"/>
            <a:ext cx="2480570" cy="1728192"/>
          </a:xfrm>
          <a:prstGeom prst="rect">
            <a:avLst/>
          </a:prstGeom>
          <a:noFill/>
          <a:ln>
            <a:noFill/>
          </a:ln>
        </p:spPr>
      </p:pic>
      <p:sp>
        <p:nvSpPr>
          <p:cNvPr id="19" name="18 CuadroTexto"/>
          <p:cNvSpPr txBox="1"/>
          <p:nvPr/>
        </p:nvSpPr>
        <p:spPr>
          <a:xfrm>
            <a:off x="719309" y="5707721"/>
            <a:ext cx="2879945" cy="670325"/>
          </a:xfrm>
          <a:prstGeom prst="rect">
            <a:avLst/>
          </a:prstGeom>
          <a:noFill/>
        </p:spPr>
        <p:txBody>
          <a:bodyPr wrap="square" lIns="115202" tIns="57601" rIns="115202" bIns="57601" rtlCol="0">
            <a:spAutoFit/>
          </a:bodyPr>
          <a:lstStyle/>
          <a:p>
            <a:pPr algn="ctr"/>
            <a:r>
              <a:rPr lang="es-EC" sz="1800" dirty="0"/>
              <a:t>Determinar </a:t>
            </a:r>
            <a:r>
              <a:rPr lang="es-EC" sz="1800" dirty="0" err="1"/>
              <a:t>Gmb</a:t>
            </a:r>
            <a:r>
              <a:rPr lang="es-EC" sz="1800" dirty="0"/>
              <a:t> de las briquetas compactadas</a:t>
            </a:r>
          </a:p>
        </p:txBody>
      </p:sp>
      <p:grpSp>
        <p:nvGrpSpPr>
          <p:cNvPr id="5" name="4 Grupo"/>
          <p:cNvGrpSpPr/>
          <p:nvPr/>
        </p:nvGrpSpPr>
        <p:grpSpPr>
          <a:xfrm>
            <a:off x="4716233" y="3813044"/>
            <a:ext cx="2626956" cy="2003048"/>
            <a:chOff x="3306635" y="2859782"/>
            <a:chExt cx="1970473" cy="1502286"/>
          </a:xfrm>
        </p:grpSpPr>
        <p:pic>
          <p:nvPicPr>
            <p:cNvPr id="20" name="19 Imagen" descr="C:\Users\Admin\Desktop\Tesis_capitulos.22.02.2014\FOTOS TESIS\Fotos-marshall con ACP\2014-02-05 12.53.3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6635" y="2859782"/>
              <a:ext cx="1193357" cy="1502286"/>
            </a:xfrm>
            <a:prstGeom prst="rect">
              <a:avLst/>
            </a:prstGeom>
            <a:noFill/>
            <a:ln>
              <a:noFill/>
            </a:ln>
          </p:spPr>
        </p:pic>
        <p:pic>
          <p:nvPicPr>
            <p:cNvPr id="21" name="20 Imagen" descr="C:\Users\Admin\Desktop\Tesis_capitulos.22.02.2014\FOTOS TESIS\Fotos-marshall con ACP\2014-02-05 13.06.05.jpg"/>
            <p:cNvPicPr/>
            <p:nvPr/>
          </p:nvPicPr>
          <p:blipFill rotWithShape="1">
            <a:blip r:embed="rId8" cstate="print">
              <a:extLst>
                <a:ext uri="{28A0092B-C50C-407E-A947-70E740481C1C}">
                  <a14:useLocalDpi xmlns:a14="http://schemas.microsoft.com/office/drawing/2010/main" val="0"/>
                </a:ext>
              </a:extLst>
            </a:blip>
            <a:srcRect r="22580"/>
            <a:stretch/>
          </p:blipFill>
          <p:spPr bwMode="auto">
            <a:xfrm>
              <a:off x="4499992" y="2859782"/>
              <a:ext cx="777116" cy="1494928"/>
            </a:xfrm>
            <a:prstGeom prst="rect">
              <a:avLst/>
            </a:prstGeom>
            <a:noFill/>
            <a:ln>
              <a:noFill/>
            </a:ln>
            <a:extLst>
              <a:ext uri="{53640926-AAD7-44D8-BBD7-CCE9431645EC}">
                <a14:shadowObscured xmlns:a14="http://schemas.microsoft.com/office/drawing/2010/main"/>
              </a:ext>
            </a:extLst>
          </p:spPr>
        </p:pic>
      </p:grpSp>
      <p:sp>
        <p:nvSpPr>
          <p:cNvPr id="22" name="1 Título"/>
          <p:cNvSpPr txBox="1">
            <a:spLocks/>
          </p:cNvSpPr>
          <p:nvPr/>
        </p:nvSpPr>
        <p:spPr>
          <a:xfrm>
            <a:off x="6815193" y="0"/>
            <a:ext cx="2975943" cy="576063"/>
          </a:xfrm>
          <a:prstGeom prst="rect">
            <a:avLst/>
          </a:prstGeom>
        </p:spPr>
        <p:txBody>
          <a:bodyPr vert="horz" lIns="115202" tIns="57601" rIns="115202" bIns="57601" rtlCol="0" anchor="b">
            <a:normAutofit fontScale="97500"/>
          </a:bodyPr>
          <a:lstStyle>
            <a:lvl1pPr algn="l" defTabSz="914299"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000" dirty="0" err="1">
                <a:solidFill>
                  <a:schemeClr val="bg1"/>
                </a:solidFill>
              </a:rPr>
              <a:t>ASTM</a:t>
            </a:r>
            <a:r>
              <a:rPr lang="es-EC" sz="3000" dirty="0">
                <a:solidFill>
                  <a:schemeClr val="bg1"/>
                </a:solidFill>
              </a:rPr>
              <a:t> D-1559</a:t>
            </a:r>
          </a:p>
        </p:txBody>
      </p:sp>
      <p:sp>
        <p:nvSpPr>
          <p:cNvPr id="23" name="22 CuadroTexto"/>
          <p:cNvSpPr txBox="1"/>
          <p:nvPr/>
        </p:nvSpPr>
        <p:spPr>
          <a:xfrm>
            <a:off x="4655234" y="5806282"/>
            <a:ext cx="2879945" cy="670325"/>
          </a:xfrm>
          <a:prstGeom prst="rect">
            <a:avLst/>
          </a:prstGeom>
          <a:noFill/>
        </p:spPr>
        <p:txBody>
          <a:bodyPr wrap="square" lIns="115202" tIns="57601" rIns="115202" bIns="57601" rtlCol="0">
            <a:spAutoFit/>
          </a:bodyPr>
          <a:lstStyle/>
          <a:p>
            <a:pPr algn="ctr"/>
            <a:r>
              <a:rPr lang="es-EC" sz="1800" dirty="0"/>
              <a:t>Determinación Estabilidad y flujo</a:t>
            </a:r>
          </a:p>
        </p:txBody>
      </p:sp>
      <p:pic>
        <p:nvPicPr>
          <p:cNvPr id="24" name="23 Imagen" descr="C:\Users\Admin\Desktop\Tesis_capitulos.22.02.2014\Trabajo de Laboratorio\Método Marshall\Fotos\Fotos Gmm\2013-11-28 09.50.0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8065" y="3909057"/>
            <a:ext cx="2647056" cy="1892449"/>
          </a:xfrm>
          <a:prstGeom prst="rect">
            <a:avLst/>
          </a:prstGeom>
          <a:noFill/>
          <a:ln>
            <a:noFill/>
          </a:ln>
        </p:spPr>
      </p:pic>
      <p:sp>
        <p:nvSpPr>
          <p:cNvPr id="25" name="24 CuadroTexto"/>
          <p:cNvSpPr txBox="1"/>
          <p:nvPr/>
        </p:nvSpPr>
        <p:spPr>
          <a:xfrm>
            <a:off x="8131613" y="5786544"/>
            <a:ext cx="2879945" cy="670325"/>
          </a:xfrm>
          <a:prstGeom prst="rect">
            <a:avLst/>
          </a:prstGeom>
          <a:noFill/>
        </p:spPr>
        <p:txBody>
          <a:bodyPr wrap="square" lIns="115202" tIns="57601" rIns="115202" bIns="57601" rtlCol="0">
            <a:spAutoFit/>
          </a:bodyPr>
          <a:lstStyle/>
          <a:p>
            <a:pPr algn="ctr"/>
            <a:r>
              <a:rPr lang="es-EC" sz="1800" dirty="0"/>
              <a:t>Determinar </a:t>
            </a:r>
            <a:r>
              <a:rPr lang="es-EC" sz="1800" dirty="0" err="1"/>
              <a:t>Gmm</a:t>
            </a:r>
            <a:r>
              <a:rPr lang="es-EC" sz="1800" dirty="0"/>
              <a:t> de las mezcla sin compactar</a:t>
            </a:r>
          </a:p>
        </p:txBody>
      </p:sp>
    </p:spTree>
    <p:extLst>
      <p:ext uri="{BB962C8B-B14F-4D97-AF65-F5344CB8AC3E}">
        <p14:creationId xmlns:p14="http://schemas.microsoft.com/office/powerpoint/2010/main" val="2203623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911306" y="740704"/>
            <a:ext cx="9829810" cy="5706688"/>
          </a:xfrm>
          <a:prstGeom prst="rect">
            <a:avLst/>
          </a:prstGeom>
          <a:noFill/>
          <a:ln>
            <a:noFill/>
          </a:ln>
        </p:spPr>
      </p:pic>
      <p:sp>
        <p:nvSpPr>
          <p:cNvPr id="5" name="4 CuadroTexto"/>
          <p:cNvSpPr txBox="1"/>
          <p:nvPr/>
        </p:nvSpPr>
        <p:spPr>
          <a:xfrm>
            <a:off x="6287205" y="68628"/>
            <a:ext cx="4991905" cy="470270"/>
          </a:xfrm>
          <a:prstGeom prst="rect">
            <a:avLst/>
          </a:prstGeom>
          <a:noFill/>
        </p:spPr>
        <p:txBody>
          <a:bodyPr wrap="square" lIns="115202" tIns="57601" rIns="115202" bIns="57601" rtlCol="0">
            <a:spAutoFit/>
          </a:bodyPr>
          <a:lstStyle/>
          <a:p>
            <a:r>
              <a:rPr lang="es-EC" dirty="0" smtClean="0">
                <a:solidFill>
                  <a:schemeClr val="bg1"/>
                </a:solidFill>
              </a:rPr>
              <a:t>Mezcla Asfáltica Caliente(MAC)</a:t>
            </a:r>
            <a:endParaRPr lang="es-EC" dirty="0">
              <a:solidFill>
                <a:schemeClr val="bg1"/>
              </a:solidFill>
            </a:endParaRPr>
          </a:p>
        </p:txBody>
      </p:sp>
    </p:spTree>
    <p:extLst>
      <p:ext uri="{BB962C8B-B14F-4D97-AF65-F5344CB8AC3E}">
        <p14:creationId xmlns:p14="http://schemas.microsoft.com/office/powerpoint/2010/main" val="3737496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p:cNvGraphicFramePr>
          <p:nvPr>
            <p:extLst>
              <p:ext uri="{D42A27DB-BD31-4B8C-83A1-F6EECF244321}">
                <p14:modId xmlns:p14="http://schemas.microsoft.com/office/powerpoint/2010/main" val="2534224521"/>
              </p:ext>
            </p:extLst>
          </p:nvPr>
        </p:nvGraphicFramePr>
        <p:xfrm>
          <a:off x="719311" y="740705"/>
          <a:ext cx="5087903"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 Gráfico"/>
          <p:cNvGraphicFramePr>
            <a:graphicFrameLocks/>
          </p:cNvGraphicFramePr>
          <p:nvPr>
            <p:extLst>
              <p:ext uri="{D42A27DB-BD31-4B8C-83A1-F6EECF244321}">
                <p14:modId xmlns:p14="http://schemas.microsoft.com/office/powerpoint/2010/main" val="3408672518"/>
              </p:ext>
            </p:extLst>
          </p:nvPr>
        </p:nvGraphicFramePr>
        <p:xfrm>
          <a:off x="6191204" y="740705"/>
          <a:ext cx="4895907"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2 Gráfico"/>
          <p:cNvGraphicFramePr>
            <a:graphicFrameLocks/>
          </p:cNvGraphicFramePr>
          <p:nvPr>
            <p:extLst>
              <p:ext uri="{D42A27DB-BD31-4B8C-83A1-F6EECF244321}">
                <p14:modId xmlns:p14="http://schemas.microsoft.com/office/powerpoint/2010/main" val="639467326"/>
              </p:ext>
            </p:extLst>
          </p:nvPr>
        </p:nvGraphicFramePr>
        <p:xfrm>
          <a:off x="719311" y="3525016"/>
          <a:ext cx="5087903" cy="29763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3 Gráfico"/>
          <p:cNvGraphicFramePr>
            <a:graphicFrameLocks/>
          </p:cNvGraphicFramePr>
          <p:nvPr>
            <p:extLst>
              <p:ext uri="{D42A27DB-BD31-4B8C-83A1-F6EECF244321}">
                <p14:modId xmlns:p14="http://schemas.microsoft.com/office/powerpoint/2010/main" val="723001730"/>
              </p:ext>
            </p:extLst>
          </p:nvPr>
        </p:nvGraphicFramePr>
        <p:xfrm>
          <a:off x="6191204" y="3525013"/>
          <a:ext cx="4895907" cy="29545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90221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Gráfico"/>
          <p:cNvGraphicFramePr>
            <a:graphicFrameLocks/>
          </p:cNvGraphicFramePr>
          <p:nvPr>
            <p:extLst>
              <p:ext uri="{D42A27DB-BD31-4B8C-83A1-F6EECF244321}">
                <p14:modId xmlns:p14="http://schemas.microsoft.com/office/powerpoint/2010/main" val="10218260"/>
              </p:ext>
            </p:extLst>
          </p:nvPr>
        </p:nvGraphicFramePr>
        <p:xfrm>
          <a:off x="1007303" y="1220756"/>
          <a:ext cx="4987628" cy="3595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6 Gráfico"/>
          <p:cNvGraphicFramePr>
            <a:graphicFrameLocks/>
          </p:cNvGraphicFramePr>
          <p:nvPr>
            <p:extLst>
              <p:ext uri="{D42A27DB-BD31-4B8C-83A1-F6EECF244321}">
                <p14:modId xmlns:p14="http://schemas.microsoft.com/office/powerpoint/2010/main" val="1317757376"/>
              </p:ext>
            </p:extLst>
          </p:nvPr>
        </p:nvGraphicFramePr>
        <p:xfrm>
          <a:off x="6191212" y="1220758"/>
          <a:ext cx="5019188" cy="3552394"/>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4271245" y="5142627"/>
            <a:ext cx="3935924" cy="424104"/>
          </a:xfrm>
          <a:prstGeom prst="rect">
            <a:avLst/>
          </a:prstGeom>
          <a:noFill/>
        </p:spPr>
        <p:txBody>
          <a:bodyPr wrap="square" lIns="115202" tIns="57601" rIns="115202" bIns="57601" rtlCol="0">
            <a:spAutoFit/>
          </a:bodyPr>
          <a:lstStyle/>
          <a:p>
            <a:r>
              <a:rPr lang="es-EC" sz="2000" dirty="0"/>
              <a:t>MAC  </a:t>
            </a:r>
            <a:r>
              <a:rPr lang="es-EC" sz="2000" dirty="0">
                <a:sym typeface="Wingdings" panose="05000000000000000000" pitchFamily="2" charset="2"/>
              </a:rPr>
              <a:t> </a:t>
            </a:r>
            <a:r>
              <a:rPr lang="es-EC" sz="2000" dirty="0"/>
              <a:t>Asfalto óptimo: 6.1 %  </a:t>
            </a:r>
          </a:p>
        </p:txBody>
      </p:sp>
    </p:spTree>
    <p:extLst>
      <p:ext uri="{BB962C8B-B14F-4D97-AF65-F5344CB8AC3E}">
        <p14:creationId xmlns:p14="http://schemas.microsoft.com/office/powerpoint/2010/main" val="28648406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9918" y="-123394"/>
            <a:ext cx="4469200" cy="566936"/>
          </a:xfrm>
        </p:spPr>
        <p:txBody>
          <a:bodyPr>
            <a:normAutofit/>
          </a:bodyPr>
          <a:lstStyle/>
          <a:p>
            <a:r>
              <a:rPr lang="es-EC" sz="1800" b="1" dirty="0">
                <a:solidFill>
                  <a:schemeClr val="bg1"/>
                </a:solidFill>
              </a:rPr>
              <a:t>Mezcla </a:t>
            </a:r>
            <a:r>
              <a:rPr lang="es-EC" sz="1800" b="1" dirty="0" err="1">
                <a:solidFill>
                  <a:schemeClr val="bg1"/>
                </a:solidFill>
              </a:rPr>
              <a:t>Afáltica</a:t>
            </a:r>
            <a:r>
              <a:rPr lang="es-EC" sz="1800" b="1" dirty="0">
                <a:solidFill>
                  <a:schemeClr val="bg1"/>
                </a:solidFill>
              </a:rPr>
              <a:t> Tibia 1% </a:t>
            </a:r>
            <a:r>
              <a:rPr lang="es-EC" sz="1800" b="1" dirty="0" err="1">
                <a:solidFill>
                  <a:schemeClr val="bg1"/>
                </a:solidFill>
              </a:rPr>
              <a:t>ACP</a:t>
            </a:r>
            <a:r>
              <a:rPr lang="es-EC" sz="1800" b="1" dirty="0">
                <a:solidFill>
                  <a:schemeClr val="bg1"/>
                </a:solidFill>
              </a:rPr>
              <a:t> (MAT-1%)</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07303" y="690956"/>
            <a:ext cx="10271804" cy="5810389"/>
          </a:xfrm>
          <a:prstGeom prst="rect">
            <a:avLst/>
          </a:prstGeom>
          <a:noFill/>
          <a:ln>
            <a:noFill/>
          </a:ln>
        </p:spPr>
      </p:pic>
    </p:spTree>
    <p:extLst>
      <p:ext uri="{BB962C8B-B14F-4D97-AF65-F5344CB8AC3E}">
        <p14:creationId xmlns:p14="http://schemas.microsoft.com/office/powerpoint/2010/main" val="2861583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p:cNvGraphicFramePr>
          <p:nvPr>
            <p:extLst>
              <p:ext uri="{D42A27DB-BD31-4B8C-83A1-F6EECF244321}">
                <p14:modId xmlns:p14="http://schemas.microsoft.com/office/powerpoint/2010/main" val="813304060"/>
              </p:ext>
            </p:extLst>
          </p:nvPr>
        </p:nvGraphicFramePr>
        <p:xfrm>
          <a:off x="1007303" y="644693"/>
          <a:ext cx="4799909" cy="2717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 Gráfico"/>
          <p:cNvGraphicFramePr>
            <a:graphicFrameLocks/>
          </p:cNvGraphicFramePr>
          <p:nvPr>
            <p:extLst>
              <p:ext uri="{D42A27DB-BD31-4B8C-83A1-F6EECF244321}">
                <p14:modId xmlns:p14="http://schemas.microsoft.com/office/powerpoint/2010/main" val="263473354"/>
              </p:ext>
            </p:extLst>
          </p:nvPr>
        </p:nvGraphicFramePr>
        <p:xfrm>
          <a:off x="6239222" y="692696"/>
          <a:ext cx="4895907" cy="26367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2 Gráfico"/>
          <p:cNvGraphicFramePr>
            <a:graphicFrameLocks/>
          </p:cNvGraphicFramePr>
          <p:nvPr>
            <p:extLst>
              <p:ext uri="{D42A27DB-BD31-4B8C-83A1-F6EECF244321}">
                <p14:modId xmlns:p14="http://schemas.microsoft.com/office/powerpoint/2010/main" val="3749984179"/>
              </p:ext>
            </p:extLst>
          </p:nvPr>
        </p:nvGraphicFramePr>
        <p:xfrm>
          <a:off x="1007303" y="3525013"/>
          <a:ext cx="4799909" cy="29763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3 Gráfico"/>
          <p:cNvGraphicFramePr>
            <a:graphicFrameLocks/>
          </p:cNvGraphicFramePr>
          <p:nvPr>
            <p:extLst>
              <p:ext uri="{D42A27DB-BD31-4B8C-83A1-F6EECF244321}">
                <p14:modId xmlns:p14="http://schemas.microsoft.com/office/powerpoint/2010/main" val="2628976572"/>
              </p:ext>
            </p:extLst>
          </p:nvPr>
        </p:nvGraphicFramePr>
        <p:xfrm>
          <a:off x="6287203" y="3621021"/>
          <a:ext cx="4895907" cy="2880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50831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Gráfico"/>
          <p:cNvGraphicFramePr>
            <a:graphicFrameLocks/>
          </p:cNvGraphicFramePr>
          <p:nvPr>
            <p:extLst>
              <p:ext uri="{D42A27DB-BD31-4B8C-83A1-F6EECF244321}">
                <p14:modId xmlns:p14="http://schemas.microsoft.com/office/powerpoint/2010/main" val="139634491"/>
              </p:ext>
            </p:extLst>
          </p:nvPr>
        </p:nvGraphicFramePr>
        <p:xfrm>
          <a:off x="911306" y="1124745"/>
          <a:ext cx="4987628" cy="3595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6 Gráfico"/>
          <p:cNvGraphicFramePr>
            <a:graphicFrameLocks/>
          </p:cNvGraphicFramePr>
          <p:nvPr>
            <p:extLst>
              <p:ext uri="{D42A27DB-BD31-4B8C-83A1-F6EECF244321}">
                <p14:modId xmlns:p14="http://schemas.microsoft.com/office/powerpoint/2010/main" val="1594144966"/>
              </p:ext>
            </p:extLst>
          </p:nvPr>
        </p:nvGraphicFramePr>
        <p:xfrm>
          <a:off x="6191210" y="1124744"/>
          <a:ext cx="5019188" cy="3648406"/>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983247" y="5061182"/>
            <a:ext cx="4511914" cy="424104"/>
          </a:xfrm>
          <a:prstGeom prst="rect">
            <a:avLst/>
          </a:prstGeom>
          <a:noFill/>
        </p:spPr>
        <p:txBody>
          <a:bodyPr wrap="square" lIns="115202" tIns="57601" rIns="115202" bIns="57601" rtlCol="0">
            <a:spAutoFit/>
          </a:bodyPr>
          <a:lstStyle/>
          <a:p>
            <a:r>
              <a:rPr lang="es-EC" sz="2000" dirty="0"/>
              <a:t>MAT-1%  </a:t>
            </a:r>
            <a:r>
              <a:rPr lang="es-EC" sz="2000" dirty="0">
                <a:sym typeface="Wingdings" panose="05000000000000000000" pitchFamily="2" charset="2"/>
              </a:rPr>
              <a:t> </a:t>
            </a:r>
            <a:r>
              <a:rPr lang="es-EC" sz="2000" dirty="0"/>
              <a:t>Asfalto óptimo: 6 %  </a:t>
            </a:r>
          </a:p>
        </p:txBody>
      </p:sp>
    </p:spTree>
    <p:extLst>
      <p:ext uri="{BB962C8B-B14F-4D97-AF65-F5344CB8AC3E}">
        <p14:creationId xmlns:p14="http://schemas.microsoft.com/office/powerpoint/2010/main" val="3288782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9917" y="-18255"/>
            <a:ext cx="4661196" cy="566936"/>
          </a:xfrm>
        </p:spPr>
        <p:txBody>
          <a:bodyPr>
            <a:normAutofit/>
          </a:bodyPr>
          <a:lstStyle/>
          <a:p>
            <a:r>
              <a:rPr lang="es-EC" sz="2500" dirty="0">
                <a:solidFill>
                  <a:schemeClr val="bg1"/>
                </a:solidFill>
              </a:rPr>
              <a:t>Mezcla </a:t>
            </a:r>
            <a:r>
              <a:rPr lang="es-EC" sz="2500" dirty="0" err="1">
                <a:solidFill>
                  <a:schemeClr val="bg1"/>
                </a:solidFill>
              </a:rPr>
              <a:t>Afáltica</a:t>
            </a:r>
            <a:r>
              <a:rPr lang="es-EC" sz="2500" dirty="0">
                <a:solidFill>
                  <a:schemeClr val="bg1"/>
                </a:solidFill>
              </a:rPr>
              <a:t> Tibia 2% </a:t>
            </a:r>
            <a:r>
              <a:rPr lang="es-EC" sz="2500" dirty="0" err="1">
                <a:solidFill>
                  <a:schemeClr val="bg1"/>
                </a:solidFill>
              </a:rPr>
              <a:t>ACP</a:t>
            </a:r>
            <a:endParaRPr lang="es-EC" sz="2500" dirty="0">
              <a:solidFill>
                <a:schemeClr val="bg1"/>
              </a:solidFill>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924356" y="644693"/>
            <a:ext cx="10354754" cy="5856652"/>
          </a:xfrm>
          <a:prstGeom prst="rect">
            <a:avLst/>
          </a:prstGeom>
          <a:noFill/>
          <a:ln>
            <a:noFill/>
          </a:ln>
        </p:spPr>
      </p:pic>
    </p:spTree>
    <p:extLst>
      <p:ext uri="{BB962C8B-B14F-4D97-AF65-F5344CB8AC3E}">
        <p14:creationId xmlns:p14="http://schemas.microsoft.com/office/powerpoint/2010/main" val="303098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p:cNvGraphicFramePr>
          <p:nvPr>
            <p:extLst>
              <p:ext uri="{D42A27DB-BD31-4B8C-83A1-F6EECF244321}">
                <p14:modId xmlns:p14="http://schemas.microsoft.com/office/powerpoint/2010/main" val="198142651"/>
              </p:ext>
            </p:extLst>
          </p:nvPr>
        </p:nvGraphicFramePr>
        <p:xfrm>
          <a:off x="815308" y="740704"/>
          <a:ext cx="5019188" cy="27843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 Gráfico"/>
          <p:cNvGraphicFramePr>
            <a:graphicFrameLocks/>
          </p:cNvGraphicFramePr>
          <p:nvPr>
            <p:extLst>
              <p:ext uri="{D42A27DB-BD31-4B8C-83A1-F6EECF244321}">
                <p14:modId xmlns:p14="http://schemas.microsoft.com/office/powerpoint/2010/main" val="3988254700"/>
              </p:ext>
            </p:extLst>
          </p:nvPr>
        </p:nvGraphicFramePr>
        <p:xfrm>
          <a:off x="6191205" y="740704"/>
          <a:ext cx="4987628" cy="2784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2 Gráfico"/>
          <p:cNvGraphicFramePr>
            <a:graphicFrameLocks/>
          </p:cNvGraphicFramePr>
          <p:nvPr>
            <p:extLst>
              <p:ext uri="{D42A27DB-BD31-4B8C-83A1-F6EECF244321}">
                <p14:modId xmlns:p14="http://schemas.microsoft.com/office/powerpoint/2010/main" val="195346913"/>
              </p:ext>
            </p:extLst>
          </p:nvPr>
        </p:nvGraphicFramePr>
        <p:xfrm>
          <a:off x="815308" y="3621025"/>
          <a:ext cx="5019188" cy="28698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3 Gráfico"/>
          <p:cNvGraphicFramePr>
            <a:graphicFrameLocks/>
          </p:cNvGraphicFramePr>
          <p:nvPr>
            <p:extLst>
              <p:ext uri="{D42A27DB-BD31-4B8C-83A1-F6EECF244321}">
                <p14:modId xmlns:p14="http://schemas.microsoft.com/office/powerpoint/2010/main" val="3892146957"/>
              </p:ext>
            </p:extLst>
          </p:nvPr>
        </p:nvGraphicFramePr>
        <p:xfrm>
          <a:off x="6191205" y="3621024"/>
          <a:ext cx="4987628" cy="285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173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Gráfico"/>
          <p:cNvGraphicFramePr>
            <a:graphicFrameLocks/>
          </p:cNvGraphicFramePr>
          <p:nvPr>
            <p:extLst>
              <p:ext uri="{D42A27DB-BD31-4B8C-83A1-F6EECF244321}">
                <p14:modId xmlns:p14="http://schemas.microsoft.com/office/powerpoint/2010/main" val="410916751"/>
              </p:ext>
            </p:extLst>
          </p:nvPr>
        </p:nvGraphicFramePr>
        <p:xfrm>
          <a:off x="1007303" y="1124745"/>
          <a:ext cx="4987628" cy="3595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6 Gráfico"/>
          <p:cNvGraphicFramePr>
            <a:graphicFrameLocks/>
          </p:cNvGraphicFramePr>
          <p:nvPr>
            <p:extLst>
              <p:ext uri="{D42A27DB-BD31-4B8C-83A1-F6EECF244321}">
                <p14:modId xmlns:p14="http://schemas.microsoft.com/office/powerpoint/2010/main" val="1217966651"/>
              </p:ext>
            </p:extLst>
          </p:nvPr>
        </p:nvGraphicFramePr>
        <p:xfrm>
          <a:off x="6191210" y="1124745"/>
          <a:ext cx="5019188" cy="3636837"/>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983247" y="5061182"/>
            <a:ext cx="4511914" cy="424104"/>
          </a:xfrm>
          <a:prstGeom prst="rect">
            <a:avLst/>
          </a:prstGeom>
          <a:noFill/>
        </p:spPr>
        <p:txBody>
          <a:bodyPr wrap="square" lIns="115202" tIns="57601" rIns="115202" bIns="57601" rtlCol="0">
            <a:spAutoFit/>
          </a:bodyPr>
          <a:lstStyle/>
          <a:p>
            <a:r>
              <a:rPr lang="es-EC" sz="2000" dirty="0"/>
              <a:t>MAT-2%  </a:t>
            </a:r>
            <a:r>
              <a:rPr lang="es-EC" sz="2000" dirty="0">
                <a:sym typeface="Wingdings" panose="05000000000000000000" pitchFamily="2" charset="2"/>
              </a:rPr>
              <a:t> </a:t>
            </a:r>
            <a:r>
              <a:rPr lang="es-EC" sz="2000" dirty="0"/>
              <a:t>Asfalto óptimo: 6 %  </a:t>
            </a:r>
          </a:p>
        </p:txBody>
      </p:sp>
    </p:spTree>
    <p:extLst>
      <p:ext uri="{BB962C8B-B14F-4D97-AF65-F5344CB8AC3E}">
        <p14:creationId xmlns:p14="http://schemas.microsoft.com/office/powerpoint/2010/main" val="142027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6" y="44086"/>
            <a:ext cx="4895907" cy="480053"/>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s-EC" sz="2300" b="1" dirty="0">
                <a:solidFill>
                  <a:schemeClr val="bg1"/>
                </a:solidFill>
              </a:rPr>
              <a:t>PLANTEAMIENTO DEL PROBLEMA</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820566122"/>
              </p:ext>
            </p:extLst>
          </p:nvPr>
        </p:nvGraphicFramePr>
        <p:xfrm>
          <a:off x="911307" y="836713"/>
          <a:ext cx="10463800" cy="556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274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311230" y="3464515"/>
            <a:ext cx="4412496" cy="1260629"/>
          </a:xfrm>
        </p:spPr>
        <p:txBody>
          <a:bodyPr>
            <a:noAutofit/>
          </a:bodyPr>
          <a:lstStyle/>
          <a:p>
            <a:pPr algn="ctr"/>
            <a:r>
              <a:rPr lang="es-EC" sz="4000" b="1" dirty="0"/>
              <a:t>ANÁLISIS DE RESULTADOS</a:t>
            </a:r>
          </a:p>
        </p:txBody>
      </p:sp>
    </p:spTree>
    <p:extLst>
      <p:ext uri="{BB962C8B-B14F-4D97-AF65-F5344CB8AC3E}">
        <p14:creationId xmlns:p14="http://schemas.microsoft.com/office/powerpoint/2010/main" val="7797842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5690" y="476672"/>
            <a:ext cx="5663892" cy="854968"/>
          </a:xfrm>
        </p:spPr>
        <p:txBody>
          <a:bodyPr>
            <a:normAutofit/>
          </a:bodyPr>
          <a:lstStyle/>
          <a:p>
            <a:r>
              <a:rPr lang="es-EC" sz="3500" dirty="0">
                <a:solidFill>
                  <a:schemeClr val="tx1"/>
                </a:solidFill>
              </a:rPr>
              <a:t>ANÁLISIS DESEMPEÑO</a:t>
            </a:r>
          </a:p>
        </p:txBody>
      </p:sp>
      <p:sp>
        <p:nvSpPr>
          <p:cNvPr id="5" name="Rectangle 2"/>
          <p:cNvSpPr>
            <a:spLocks noChangeArrowheads="1"/>
          </p:cNvSpPr>
          <p:nvPr/>
        </p:nvSpPr>
        <p:spPr bwMode="auto">
          <a:xfrm>
            <a:off x="1" y="69665"/>
            <a:ext cx="238783" cy="47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5202" tIns="57601" rIns="115202" bIns="57601" numCol="1" anchor="ctr" anchorCtr="0" compatLnSpc="1">
            <a:prstTxWarp prst="textNoShape">
              <a:avLst/>
            </a:prstTxWarp>
            <a:spAutoFit/>
          </a:bodyPr>
          <a:lstStyle/>
          <a:p>
            <a:endParaRPr lang="es-EC"/>
          </a:p>
        </p:txBody>
      </p:sp>
      <p:sp>
        <p:nvSpPr>
          <p:cNvPr id="7" name="Rectangle 3"/>
          <p:cNvSpPr>
            <a:spLocks noChangeArrowheads="1"/>
          </p:cNvSpPr>
          <p:nvPr/>
        </p:nvSpPr>
        <p:spPr bwMode="auto">
          <a:xfrm>
            <a:off x="5948713" y="4106326"/>
            <a:ext cx="292994" cy="34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5202" tIns="57601" rIns="115202" bIns="57601" numCol="1" anchor="ctr" anchorCtr="0" compatLnSpc="1">
            <a:prstTxWarp prst="textNoShape">
              <a:avLst/>
            </a:prstTxWarp>
            <a:spAutoFit/>
          </a:bodyPr>
          <a:lstStyle/>
          <a:p>
            <a:pPr algn="ctr" fontAlgn="base">
              <a:spcBef>
                <a:spcPct val="0"/>
              </a:spcBef>
              <a:spcAft>
                <a:spcPct val="0"/>
              </a:spcAft>
            </a:pPr>
            <a:r>
              <a:rPr lang="es-EC" altLang="es-EC" sz="1500">
                <a:latin typeface="Arial" pitchFamily="34" charset="0"/>
                <a:ea typeface="Calibri" charset="0"/>
                <a:cs typeface="Times New Roman" pitchFamily="18" charset="0"/>
              </a:rPr>
              <a:t> </a:t>
            </a:r>
            <a:endParaRPr lang="es-EC" altLang="es-EC">
              <a:latin typeface="Arial" pitchFamily="34" charset="0"/>
              <a:cs typeface="Arial" pitchFamily="34" charset="0"/>
            </a:endParaRPr>
          </a:p>
        </p:txBody>
      </p:sp>
      <p:sp>
        <p:nvSpPr>
          <p:cNvPr id="8" name="Rectangle 5"/>
          <p:cNvSpPr>
            <a:spLocks noChangeArrowheads="1"/>
          </p:cNvSpPr>
          <p:nvPr/>
        </p:nvSpPr>
        <p:spPr bwMode="auto">
          <a:xfrm>
            <a:off x="203176" y="272866"/>
            <a:ext cx="238783" cy="47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5202" tIns="57601" rIns="115202" bIns="57601" numCol="1" anchor="ctr" anchorCtr="0" compatLnSpc="1">
            <a:prstTxWarp prst="textNoShape">
              <a:avLst/>
            </a:prstTxWarp>
            <a:spAutoFit/>
          </a:bodyPr>
          <a:lstStyle/>
          <a:p>
            <a:endParaRPr lang="es-EC"/>
          </a:p>
        </p:txBody>
      </p:sp>
      <p:graphicFrame>
        <p:nvGraphicFramePr>
          <p:cNvPr id="9" name="8 Gráfico"/>
          <p:cNvGraphicFramePr/>
          <p:nvPr>
            <p:extLst>
              <p:ext uri="{D42A27DB-BD31-4B8C-83A1-F6EECF244321}">
                <p14:modId xmlns:p14="http://schemas.microsoft.com/office/powerpoint/2010/main" val="3833886348"/>
              </p:ext>
            </p:extLst>
          </p:nvPr>
        </p:nvGraphicFramePr>
        <p:xfrm>
          <a:off x="623310" y="2180865"/>
          <a:ext cx="5279900" cy="356412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6"/>
          <p:cNvSpPr>
            <a:spLocks noChangeArrowheads="1"/>
          </p:cNvSpPr>
          <p:nvPr/>
        </p:nvSpPr>
        <p:spPr bwMode="auto">
          <a:xfrm>
            <a:off x="6151885" y="4309526"/>
            <a:ext cx="292994" cy="347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5202" tIns="57601" rIns="115202" bIns="57601" numCol="1" anchor="ctr" anchorCtr="0" compatLnSpc="1">
            <a:prstTxWarp prst="textNoShape">
              <a:avLst/>
            </a:prstTxWarp>
            <a:spAutoFit/>
          </a:bodyPr>
          <a:lstStyle/>
          <a:p>
            <a:pPr algn="ctr" fontAlgn="base">
              <a:spcBef>
                <a:spcPct val="0"/>
              </a:spcBef>
              <a:spcAft>
                <a:spcPct val="0"/>
              </a:spcAft>
            </a:pPr>
            <a:r>
              <a:rPr lang="es-EC" altLang="es-EC" sz="1500">
                <a:latin typeface="Arial" pitchFamily="34" charset="0"/>
                <a:ea typeface="Calibri" charset="0"/>
                <a:cs typeface="Times New Roman" pitchFamily="18" charset="0"/>
              </a:rPr>
              <a:t> </a:t>
            </a:r>
            <a:endParaRPr lang="es-EC" altLang="es-EC">
              <a:latin typeface="Arial" pitchFamily="34" charset="0"/>
              <a:cs typeface="Arial" pitchFamily="34" charset="0"/>
            </a:endParaRPr>
          </a:p>
        </p:txBody>
      </p:sp>
      <p:graphicFrame>
        <p:nvGraphicFramePr>
          <p:cNvPr id="11" name="10 Gráfico"/>
          <p:cNvGraphicFramePr/>
          <p:nvPr>
            <p:extLst>
              <p:ext uri="{D42A27DB-BD31-4B8C-83A1-F6EECF244321}">
                <p14:modId xmlns:p14="http://schemas.microsoft.com/office/powerpoint/2010/main" val="3076852763"/>
              </p:ext>
            </p:extLst>
          </p:nvPr>
        </p:nvGraphicFramePr>
        <p:xfrm>
          <a:off x="5711215" y="2180864"/>
          <a:ext cx="5497882" cy="3544147"/>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679292" y="1928060"/>
            <a:ext cx="3247322" cy="331783"/>
          </a:xfrm>
          <a:prstGeom prst="rect">
            <a:avLst/>
          </a:prstGeom>
          <a:noFill/>
        </p:spPr>
        <p:txBody>
          <a:bodyPr wrap="square" lIns="115214" tIns="57607" rIns="115214" bIns="57607" rtlCol="0">
            <a:spAutoFit/>
          </a:bodyPr>
          <a:lstStyle/>
          <a:p>
            <a:r>
              <a:rPr lang="es-EC" sz="1400" b="1" dirty="0"/>
              <a:t>VARIACIÓN DEL % DE ASFALTO </a:t>
            </a:r>
          </a:p>
        </p:txBody>
      </p:sp>
      <p:sp>
        <p:nvSpPr>
          <p:cNvPr id="13" name="12 CuadroTexto"/>
          <p:cNvSpPr txBox="1"/>
          <p:nvPr/>
        </p:nvSpPr>
        <p:spPr>
          <a:xfrm>
            <a:off x="6575198" y="1702357"/>
            <a:ext cx="4511914" cy="547226"/>
          </a:xfrm>
          <a:prstGeom prst="rect">
            <a:avLst/>
          </a:prstGeom>
          <a:noFill/>
        </p:spPr>
        <p:txBody>
          <a:bodyPr wrap="square" lIns="115214" tIns="57607" rIns="115214" bIns="57607" rtlCol="0">
            <a:spAutoFit/>
          </a:bodyPr>
          <a:lstStyle/>
          <a:p>
            <a:pPr algn="ctr"/>
            <a:r>
              <a:rPr lang="es-EC" sz="1400" b="1" dirty="0"/>
              <a:t>VARIACIÓN DEL GRAVEDAD ESPECIFICA DE LA BRIQUETA COMPACTADA</a:t>
            </a:r>
          </a:p>
        </p:txBody>
      </p:sp>
    </p:spTree>
    <p:extLst>
      <p:ext uri="{BB962C8B-B14F-4D97-AF65-F5344CB8AC3E}">
        <p14:creationId xmlns:p14="http://schemas.microsoft.com/office/powerpoint/2010/main" val="2582768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610592408"/>
              </p:ext>
            </p:extLst>
          </p:nvPr>
        </p:nvGraphicFramePr>
        <p:xfrm>
          <a:off x="527314" y="1796821"/>
          <a:ext cx="5663892" cy="35615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1884646190"/>
              </p:ext>
            </p:extLst>
          </p:nvPr>
        </p:nvGraphicFramePr>
        <p:xfrm>
          <a:off x="5999209" y="1796821"/>
          <a:ext cx="5471895" cy="3360930"/>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487296" y="1316768"/>
            <a:ext cx="4607912" cy="331783"/>
          </a:xfrm>
          <a:prstGeom prst="rect">
            <a:avLst/>
          </a:prstGeom>
          <a:noFill/>
        </p:spPr>
        <p:txBody>
          <a:bodyPr wrap="square" lIns="115214" tIns="57607" rIns="115214" bIns="57607" rtlCol="0">
            <a:spAutoFit/>
          </a:bodyPr>
          <a:lstStyle/>
          <a:p>
            <a:r>
              <a:rPr lang="es-EC" sz="1400" b="1" dirty="0"/>
              <a:t>VARIACIÓN DE LA ESTABILIDAD MARSHALL</a:t>
            </a:r>
          </a:p>
        </p:txBody>
      </p:sp>
      <p:sp>
        <p:nvSpPr>
          <p:cNvPr id="7" name="6 CuadroTexto"/>
          <p:cNvSpPr txBox="1"/>
          <p:nvPr/>
        </p:nvSpPr>
        <p:spPr>
          <a:xfrm>
            <a:off x="7343188" y="1330966"/>
            <a:ext cx="3247322" cy="331783"/>
          </a:xfrm>
          <a:prstGeom prst="rect">
            <a:avLst/>
          </a:prstGeom>
          <a:noFill/>
        </p:spPr>
        <p:txBody>
          <a:bodyPr wrap="square" lIns="115214" tIns="57607" rIns="115214" bIns="57607" rtlCol="0">
            <a:spAutoFit/>
          </a:bodyPr>
          <a:lstStyle/>
          <a:p>
            <a:r>
              <a:rPr lang="es-EC" sz="1400" b="1" dirty="0"/>
              <a:t>VARIACIÓN DEL FLUJO</a:t>
            </a:r>
          </a:p>
        </p:txBody>
      </p:sp>
    </p:spTree>
    <p:extLst>
      <p:ext uri="{BB962C8B-B14F-4D97-AF65-F5344CB8AC3E}">
        <p14:creationId xmlns:p14="http://schemas.microsoft.com/office/powerpoint/2010/main" val="15680139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781806632"/>
              </p:ext>
            </p:extLst>
          </p:nvPr>
        </p:nvGraphicFramePr>
        <p:xfrm>
          <a:off x="431315" y="1796819"/>
          <a:ext cx="5471895"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698557312"/>
              </p:ext>
            </p:extLst>
          </p:nvPr>
        </p:nvGraphicFramePr>
        <p:xfrm>
          <a:off x="5711214" y="1796821"/>
          <a:ext cx="5855888" cy="3561589"/>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775294" y="1124745"/>
            <a:ext cx="3247322" cy="331783"/>
          </a:xfrm>
          <a:prstGeom prst="rect">
            <a:avLst/>
          </a:prstGeom>
          <a:noFill/>
        </p:spPr>
        <p:txBody>
          <a:bodyPr wrap="square" lIns="115214" tIns="57607" rIns="115214" bIns="57607" rtlCol="0">
            <a:spAutoFit/>
          </a:bodyPr>
          <a:lstStyle/>
          <a:p>
            <a:r>
              <a:rPr lang="es-EC" sz="1400" b="1" dirty="0"/>
              <a:t>VARIACIÓN DEL % DE </a:t>
            </a:r>
            <a:r>
              <a:rPr lang="es-EC" sz="1400" b="1" dirty="0" err="1"/>
              <a:t>V.A.M</a:t>
            </a:r>
            <a:endParaRPr lang="es-EC" sz="1400" b="1" dirty="0"/>
          </a:p>
        </p:txBody>
      </p:sp>
      <p:sp>
        <p:nvSpPr>
          <p:cNvPr id="7" name="6 CuadroTexto"/>
          <p:cNvSpPr txBox="1"/>
          <p:nvPr/>
        </p:nvSpPr>
        <p:spPr>
          <a:xfrm>
            <a:off x="7247187" y="1153540"/>
            <a:ext cx="3247322" cy="331783"/>
          </a:xfrm>
          <a:prstGeom prst="rect">
            <a:avLst/>
          </a:prstGeom>
          <a:noFill/>
        </p:spPr>
        <p:txBody>
          <a:bodyPr wrap="square" lIns="115214" tIns="57607" rIns="115214" bIns="57607" rtlCol="0">
            <a:spAutoFit/>
          </a:bodyPr>
          <a:lstStyle/>
          <a:p>
            <a:r>
              <a:rPr lang="es-EC" sz="1400" b="1" dirty="0"/>
              <a:t>VARIACIÓN DEL % DE </a:t>
            </a:r>
            <a:r>
              <a:rPr lang="es-EC" sz="1400" b="1" dirty="0" err="1"/>
              <a:t>V.A.F</a:t>
            </a:r>
            <a:endParaRPr lang="es-EC" sz="1400" b="1" dirty="0"/>
          </a:p>
        </p:txBody>
      </p:sp>
      <p:sp>
        <p:nvSpPr>
          <p:cNvPr id="2" name="1 Rectángulo"/>
          <p:cNvSpPr/>
          <p:nvPr/>
        </p:nvSpPr>
        <p:spPr>
          <a:xfrm>
            <a:off x="3528391" y="5587300"/>
            <a:ext cx="6095207" cy="578004"/>
          </a:xfrm>
          <a:prstGeom prst="rect">
            <a:avLst/>
          </a:prstGeom>
        </p:spPr>
        <p:txBody>
          <a:bodyPr lIns="115214" tIns="57607" rIns="115214" bIns="57607">
            <a:spAutoFit/>
          </a:bodyPr>
          <a:lstStyle/>
          <a:p>
            <a:pPr algn="just"/>
            <a:r>
              <a:rPr lang="es-EC" sz="1500" dirty="0"/>
              <a:t>Cuanto más gruesa sea la película de asfalto que cubre las partículas de agregado, más durable será la mezcla</a:t>
            </a:r>
          </a:p>
        </p:txBody>
      </p:sp>
    </p:spTree>
    <p:extLst>
      <p:ext uri="{BB962C8B-B14F-4D97-AF65-F5344CB8AC3E}">
        <p14:creationId xmlns:p14="http://schemas.microsoft.com/office/powerpoint/2010/main" val="28090401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191206" y="3909055"/>
            <a:ext cx="4627627" cy="1260629"/>
          </a:xfrm>
        </p:spPr>
        <p:txBody>
          <a:bodyPr>
            <a:noAutofit/>
          </a:bodyPr>
          <a:lstStyle/>
          <a:p>
            <a:pPr algn="ctr"/>
            <a:r>
              <a:rPr lang="es-EC" sz="3000" dirty="0"/>
              <a:t>CONCLUSIONES Y RECOMENDACIONES</a:t>
            </a:r>
          </a:p>
        </p:txBody>
      </p:sp>
    </p:spTree>
    <p:extLst>
      <p:ext uri="{BB962C8B-B14F-4D97-AF65-F5344CB8AC3E}">
        <p14:creationId xmlns:p14="http://schemas.microsoft.com/office/powerpoint/2010/main" val="3749853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1912" y="332656"/>
            <a:ext cx="10559798" cy="80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5202" tIns="57601" rIns="115202" bIns="57601"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2" algn="just"/>
            <a:r>
              <a:rPr lang="es-MX" altLang="es-EC" sz="2000" b="1" u="sng" dirty="0" bmk="_Toc386755925">
                <a:solidFill>
                  <a:srgbClr val="111111"/>
                </a:solidFill>
                <a:ea typeface="Calibri" charset="0"/>
              </a:rPr>
              <a:t>Diseño Marshall</a:t>
            </a:r>
            <a:endParaRPr lang="es-EC" altLang="es-EC" sz="1100" u="sng" dirty="0" bmk=""/>
          </a:p>
          <a:p>
            <a:pPr algn="just" eaLnBrk="0" hangingPunct="0"/>
            <a:endParaRPr lang="es-EC" altLang="es-EC" sz="2500" dirty="0"/>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3776563297"/>
              </p:ext>
            </p:extLst>
          </p:nvPr>
        </p:nvGraphicFramePr>
        <p:xfrm>
          <a:off x="3605542" y="3056760"/>
          <a:ext cx="5114047" cy="1380352"/>
        </p:xfrm>
        <a:graphic>
          <a:graphicData uri="http://schemas.openxmlformats.org/drawingml/2006/table">
            <a:tbl>
              <a:tblPr firstRow="1" firstCol="1" bandRow="1">
                <a:tableStyleId>{5C22544A-7EE6-4342-B048-85BDC9FD1C3A}</a:tableStyleId>
              </a:tblPr>
              <a:tblGrid>
                <a:gridCol w="1887787"/>
                <a:gridCol w="1075420"/>
                <a:gridCol w="1075420"/>
                <a:gridCol w="1075420"/>
              </a:tblGrid>
              <a:tr h="281132">
                <a:tc rowSpan="2">
                  <a:txBody>
                    <a:bodyPr/>
                    <a:lstStyle/>
                    <a:p>
                      <a:pPr algn="ctr">
                        <a:lnSpc>
                          <a:spcPct val="115000"/>
                        </a:lnSpc>
                        <a:spcAft>
                          <a:spcPts val="0"/>
                        </a:spcAft>
                      </a:pPr>
                      <a:r>
                        <a:rPr lang="es-EC" sz="1600" dirty="0">
                          <a:solidFill>
                            <a:schemeClr val="tx1"/>
                          </a:solidFill>
                          <a:effectLst/>
                        </a:rPr>
                        <a:t>Parámetro</a:t>
                      </a:r>
                      <a:endParaRPr lang="es-EC" sz="1600" dirty="0">
                        <a:solidFill>
                          <a:schemeClr val="tx1"/>
                        </a:solidFill>
                        <a:effectLst/>
                        <a:latin typeface="Arial"/>
                        <a:ea typeface="Calibri"/>
                        <a:cs typeface="Times New Roman"/>
                      </a:endParaRPr>
                    </a:p>
                  </a:txBody>
                  <a:tcPr marL="59259" marR="59259" marT="0" marB="0" anchor="ctr"/>
                </a:tc>
                <a:tc gridSpan="3">
                  <a:txBody>
                    <a:bodyPr/>
                    <a:lstStyle/>
                    <a:p>
                      <a:pPr algn="ctr">
                        <a:lnSpc>
                          <a:spcPct val="115000"/>
                        </a:lnSpc>
                        <a:spcAft>
                          <a:spcPts val="0"/>
                        </a:spcAft>
                      </a:pPr>
                      <a:r>
                        <a:rPr lang="es-EC" sz="1600">
                          <a:solidFill>
                            <a:schemeClr val="tx1"/>
                          </a:solidFill>
                          <a:effectLst/>
                        </a:rPr>
                        <a:t>Tipo de Mezcla</a:t>
                      </a:r>
                      <a:endParaRPr lang="es-EC" sz="1600">
                        <a:solidFill>
                          <a:schemeClr val="tx1"/>
                        </a:solidFill>
                        <a:effectLst/>
                        <a:latin typeface="Arial"/>
                        <a:ea typeface="Calibri"/>
                        <a:cs typeface="Times New Roman"/>
                      </a:endParaRPr>
                    </a:p>
                  </a:txBody>
                  <a:tcPr marL="59259" marR="59259" marT="0" marB="0" anchor="ctr"/>
                </a:tc>
                <a:tc hMerge="1">
                  <a:txBody>
                    <a:bodyPr/>
                    <a:lstStyle/>
                    <a:p>
                      <a:endParaRPr lang="es-EC"/>
                    </a:p>
                  </a:txBody>
                  <a:tcPr/>
                </a:tc>
                <a:tc hMerge="1">
                  <a:txBody>
                    <a:bodyPr/>
                    <a:lstStyle/>
                    <a:p>
                      <a:endParaRPr lang="es-EC"/>
                    </a:p>
                  </a:txBody>
                  <a:tcPr/>
                </a:tc>
              </a:tr>
              <a:tr h="536956">
                <a:tc vMerge="1">
                  <a:txBody>
                    <a:bodyPr/>
                    <a:lstStyle/>
                    <a:p>
                      <a:endParaRPr lang="es-EC"/>
                    </a:p>
                  </a:txBody>
                  <a:tcPr/>
                </a:tc>
                <a:tc>
                  <a:txBody>
                    <a:bodyPr/>
                    <a:lstStyle/>
                    <a:p>
                      <a:pPr algn="ctr">
                        <a:lnSpc>
                          <a:spcPct val="115000"/>
                        </a:lnSpc>
                        <a:spcAft>
                          <a:spcPts val="0"/>
                        </a:spcAft>
                      </a:pPr>
                      <a:r>
                        <a:rPr lang="es-EC" sz="1600">
                          <a:solidFill>
                            <a:schemeClr val="tx1"/>
                          </a:solidFill>
                          <a:effectLst/>
                        </a:rPr>
                        <a:t>MAC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MAT-1%</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MAT-2%</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dirty="0">
                          <a:solidFill>
                            <a:schemeClr val="tx1"/>
                          </a:solidFill>
                          <a:effectLst/>
                        </a:rPr>
                        <a:t>Estabilidad</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r>
              <a:tr h="281132">
                <a:tc>
                  <a:txBody>
                    <a:bodyPr/>
                    <a:lstStyle/>
                    <a:p>
                      <a:pPr algn="ctr">
                        <a:lnSpc>
                          <a:spcPct val="115000"/>
                        </a:lnSpc>
                        <a:spcAft>
                          <a:spcPts val="0"/>
                        </a:spcAft>
                      </a:pPr>
                      <a:r>
                        <a:rPr lang="es-EC" sz="1600" dirty="0">
                          <a:solidFill>
                            <a:schemeClr val="tx1"/>
                          </a:solidFill>
                          <a:effectLst/>
                        </a:rPr>
                        <a:t>Flujo</a:t>
                      </a:r>
                      <a:endParaRPr lang="es-EC" sz="1600" dirty="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a:solidFill>
                            <a:schemeClr val="tx1"/>
                          </a:solidFill>
                          <a:effectLst/>
                        </a:rPr>
                        <a:t>C</a:t>
                      </a:r>
                      <a:endParaRPr lang="es-EC" sz="1600">
                        <a:solidFill>
                          <a:schemeClr val="tx1"/>
                        </a:solidFill>
                        <a:effectLst/>
                        <a:latin typeface="Arial"/>
                        <a:ea typeface="Calibri"/>
                        <a:cs typeface="Times New Roman"/>
                      </a:endParaRPr>
                    </a:p>
                  </a:txBody>
                  <a:tcPr marL="59259" marR="59259" marT="0" marB="0" anchor="ctr"/>
                </a:tc>
                <a:tc>
                  <a:txBody>
                    <a:bodyPr/>
                    <a:lstStyle/>
                    <a:p>
                      <a:pPr algn="ctr">
                        <a:lnSpc>
                          <a:spcPct val="115000"/>
                        </a:lnSpc>
                        <a:spcAft>
                          <a:spcPts val="0"/>
                        </a:spcAft>
                      </a:pPr>
                      <a:r>
                        <a:rPr lang="es-EC" sz="1600" dirty="0">
                          <a:solidFill>
                            <a:schemeClr val="tx1"/>
                          </a:solidFill>
                          <a:effectLst/>
                        </a:rPr>
                        <a:t>N</a:t>
                      </a:r>
                      <a:endParaRPr lang="es-EC" sz="1600" dirty="0">
                        <a:solidFill>
                          <a:schemeClr val="tx1"/>
                        </a:solidFill>
                        <a:effectLst/>
                        <a:latin typeface="Arial"/>
                        <a:ea typeface="Calibri"/>
                        <a:cs typeface="Times New Roman"/>
                      </a:endParaRPr>
                    </a:p>
                  </a:txBody>
                  <a:tcPr marL="59259" marR="59259" marT="0" marB="0" anchor="ctr"/>
                </a:tc>
              </a:tr>
            </a:tbl>
          </a:graphicData>
        </a:graphic>
      </p:graphicFrame>
      <p:graphicFrame>
        <p:nvGraphicFramePr>
          <p:cNvPr id="3" name="2 Diagrama"/>
          <p:cNvGraphicFramePr/>
          <p:nvPr>
            <p:extLst>
              <p:ext uri="{D42A27DB-BD31-4B8C-83A1-F6EECF244321}">
                <p14:modId xmlns:p14="http://schemas.microsoft.com/office/powerpoint/2010/main" val="311755383"/>
              </p:ext>
            </p:extLst>
          </p:nvPr>
        </p:nvGraphicFramePr>
        <p:xfrm>
          <a:off x="1054646" y="864035"/>
          <a:ext cx="10225136" cy="2060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2452485922"/>
              </p:ext>
            </p:extLst>
          </p:nvPr>
        </p:nvGraphicFramePr>
        <p:xfrm>
          <a:off x="1126654" y="4464435"/>
          <a:ext cx="10225136" cy="20609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419762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14225138"/>
              </p:ext>
            </p:extLst>
          </p:nvPr>
        </p:nvGraphicFramePr>
        <p:xfrm>
          <a:off x="838622" y="720019"/>
          <a:ext cx="10513168"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2818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1306" y="452672"/>
            <a:ext cx="10271804" cy="5568618"/>
          </a:xfrm>
        </p:spPr>
        <p:txBody>
          <a:bodyPr>
            <a:noAutofit/>
          </a:bodyPr>
          <a:lstStyle/>
          <a:p>
            <a:pPr marL="460808" lvl="1" indent="0" algn="just">
              <a:buNone/>
            </a:pPr>
            <a:r>
              <a:rPr lang="es-MX" sz="2000" b="1" dirty="0">
                <a:solidFill>
                  <a:schemeClr val="tx1"/>
                </a:solidFill>
              </a:rPr>
              <a:t>Recomendaciones</a:t>
            </a:r>
            <a:endParaRPr lang="es-EC" sz="2000" b="1" dirty="0">
              <a:solidFill>
                <a:schemeClr val="tx1"/>
              </a:solidFill>
            </a:endParaRPr>
          </a:p>
          <a:p>
            <a:pPr marL="86402" indent="0" algn="just">
              <a:buNone/>
            </a:pPr>
            <a:r>
              <a:rPr lang="es-MX" sz="1600" b="1" dirty="0">
                <a:solidFill>
                  <a:schemeClr val="tx1"/>
                </a:solidFill>
              </a:rPr>
              <a:t> </a:t>
            </a:r>
            <a:endParaRPr lang="es-EC" sz="1600" dirty="0">
              <a:solidFill>
                <a:schemeClr val="tx1"/>
              </a:solidFill>
            </a:endParaRPr>
          </a:p>
        </p:txBody>
      </p:sp>
      <p:graphicFrame>
        <p:nvGraphicFramePr>
          <p:cNvPr id="2" name="1 Diagrama"/>
          <p:cNvGraphicFramePr/>
          <p:nvPr>
            <p:extLst>
              <p:ext uri="{D42A27DB-BD31-4B8C-83A1-F6EECF244321}">
                <p14:modId xmlns:p14="http://schemas.microsoft.com/office/powerpoint/2010/main" val="2683959003"/>
              </p:ext>
            </p:extLst>
          </p:nvPr>
        </p:nvGraphicFramePr>
        <p:xfrm>
          <a:off x="766614" y="908720"/>
          <a:ext cx="10513168" cy="5417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0644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49077105"/>
              </p:ext>
            </p:extLst>
          </p:nvPr>
        </p:nvGraphicFramePr>
        <p:xfrm>
          <a:off x="910630" y="1196752"/>
          <a:ext cx="104411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93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6" y="44086"/>
            <a:ext cx="4895907" cy="480053"/>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s-EC" sz="2300" b="1" dirty="0">
                <a:solidFill>
                  <a:schemeClr val="bg1"/>
                </a:solidFill>
              </a:rPr>
              <a:t>PLANTEAMIENTO DEL PROBLEMA</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28460865"/>
              </p:ext>
            </p:extLst>
          </p:nvPr>
        </p:nvGraphicFramePr>
        <p:xfrm>
          <a:off x="911308" y="836714"/>
          <a:ext cx="10367803" cy="3264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Admin\Desktop\Figuras\wma-hma.png"/>
          <p:cNvPicPr/>
          <p:nvPr/>
        </p:nvPicPr>
        <p:blipFill>
          <a:blip r:embed="rId7">
            <a:extLst>
              <a:ext uri="{28A0092B-C50C-407E-A947-70E740481C1C}">
                <a14:useLocalDpi xmlns:a14="http://schemas.microsoft.com/office/drawing/2010/main" val="0"/>
              </a:ext>
            </a:extLst>
          </a:blip>
          <a:srcRect/>
          <a:stretch>
            <a:fillRect/>
          </a:stretch>
        </p:blipFill>
        <p:spPr bwMode="auto">
          <a:xfrm>
            <a:off x="3354896" y="4149080"/>
            <a:ext cx="5428259" cy="2304256"/>
          </a:xfrm>
          <a:prstGeom prst="rect">
            <a:avLst/>
          </a:prstGeom>
          <a:noFill/>
          <a:ln>
            <a:noFill/>
          </a:ln>
        </p:spPr>
      </p:pic>
    </p:spTree>
    <p:extLst>
      <p:ext uri="{BB962C8B-B14F-4D97-AF65-F5344CB8AC3E}">
        <p14:creationId xmlns:p14="http://schemas.microsoft.com/office/powerpoint/2010/main" val="289049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9918" y="-507437"/>
            <a:ext cx="9365106" cy="1143000"/>
          </a:xfrm>
        </p:spPr>
        <p:txBody>
          <a:bodyPr>
            <a:normAutofit/>
          </a:bodyPr>
          <a:lstStyle/>
          <a:p>
            <a:r>
              <a:rPr lang="es-EC" sz="4000" dirty="0">
                <a:solidFill>
                  <a:schemeClr val="bg1"/>
                </a:solidFill>
              </a:rPr>
              <a:t>JUSTIFICACIÓN</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768086286"/>
              </p:ext>
            </p:extLst>
          </p:nvPr>
        </p:nvGraphicFramePr>
        <p:xfrm>
          <a:off x="911308" y="740702"/>
          <a:ext cx="10367803" cy="556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117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057438878"/>
              </p:ext>
            </p:extLst>
          </p:nvPr>
        </p:nvGraphicFramePr>
        <p:xfrm>
          <a:off x="1199301" y="740703"/>
          <a:ext cx="9887812" cy="5472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Título"/>
          <p:cNvSpPr>
            <a:spLocks noGrp="1"/>
          </p:cNvSpPr>
          <p:nvPr>
            <p:ph type="title"/>
          </p:nvPr>
        </p:nvSpPr>
        <p:spPr>
          <a:xfrm>
            <a:off x="6575199" y="-402299"/>
            <a:ext cx="9365106" cy="1143000"/>
          </a:xfrm>
        </p:spPr>
        <p:txBody>
          <a:bodyPr>
            <a:normAutofit/>
          </a:bodyPr>
          <a:lstStyle/>
          <a:p>
            <a:r>
              <a:rPr lang="es-EC" sz="4500" dirty="0">
                <a:solidFill>
                  <a:schemeClr val="bg1"/>
                </a:solidFill>
              </a:rPr>
              <a:t>OBJETIVOS</a:t>
            </a:r>
          </a:p>
        </p:txBody>
      </p:sp>
    </p:spTree>
    <p:extLst>
      <p:ext uri="{BB962C8B-B14F-4D97-AF65-F5344CB8AC3E}">
        <p14:creationId xmlns:p14="http://schemas.microsoft.com/office/powerpoint/2010/main" val="3415226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ersonalizado 1">
      <a:majorFont>
        <a:latin typeface="Arial"/>
        <a:ea typeface=""/>
        <a:cs typeface=""/>
      </a:majorFont>
      <a:minorFont>
        <a:latin typeface="Arial"/>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8927</TotalTime>
  <Words>3678</Words>
  <Application>Microsoft Office PowerPoint</Application>
  <PresentationFormat>Personalizado</PresentationFormat>
  <Paragraphs>826</Paragraphs>
  <Slides>68</Slides>
  <Notes>1</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Austin</vt:lpstr>
      <vt:lpstr>“ANÁLISIS DE DESEMPEÑO DE MEZCLAS ASFÁLTICAS TIBIAS”</vt:lpstr>
      <vt:lpstr>Presentación de PowerPoint</vt:lpstr>
      <vt:lpstr>INTRODUCCIÓN</vt:lpstr>
      <vt:lpstr>Presentación de PowerPoint</vt:lpstr>
      <vt:lpstr>PLANTEAMIENTO DEL PROBLEMA</vt:lpstr>
      <vt:lpstr>PLANTEAMIENTO DEL PROBLEMA</vt:lpstr>
      <vt:lpstr>PLANTEAMIENTO DEL PROBLEMA</vt:lpstr>
      <vt:lpstr>JUSTIFICACIÓN</vt:lpstr>
      <vt:lpstr>OBJETIVOS</vt:lpstr>
      <vt:lpstr>Presentación de PowerPoint</vt:lpstr>
      <vt:lpstr>Presentación de PowerPoint</vt:lpstr>
      <vt:lpstr>Presentación de PowerPoint</vt:lpstr>
      <vt:lpstr>LAS MEZCLAS ASFÁLTICAS</vt:lpstr>
      <vt:lpstr>LAS MEZCLAS ASFÁLTICAS TIBIAS (MAT)</vt:lpstr>
      <vt:lpstr>Presentación de PowerPoint</vt:lpstr>
      <vt:lpstr>BENEFICIOS DE LAS MAT</vt:lpstr>
      <vt:lpstr>MÉTODOS PARA PRODUCIR MAT</vt:lpstr>
      <vt:lpstr>ESTUDIO DE EMISIONES  REALIZADAS EN ARGENTINA</vt:lpstr>
      <vt:lpstr>ACEITE CRUDO DE PALMA</vt:lpstr>
      <vt:lpstr>Presentación de PowerPoint</vt:lpstr>
      <vt:lpstr>Muestreo del Cemento Asfáltico  AC-20 (ASTM D-140) </vt:lpstr>
      <vt:lpstr>Muestreo del Aceite Crudo de Palma (INEN-5) </vt:lpstr>
      <vt:lpstr>PRUEBAS DE CARACTERIZACIÓN EN EL ASFALTO</vt:lpstr>
      <vt:lpstr>PARÁMETROS DE EVALUACIÓN PARA ENSAYOS DE CARACTERIZACIÓN</vt:lpstr>
      <vt:lpstr>1.-  CARACTERIZACIÓN CEMENTO ASFÁLTICO AC-20</vt:lpstr>
      <vt:lpstr>2.- EXPERIMENTACIÓN PARA CONOCER PORCENTAJES A UTILIZAR EN ENSAYOS DE VISCOSIDAD</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RESULTADOS</vt:lpstr>
      <vt:lpstr>Presentación de PowerPoint</vt:lpstr>
      <vt:lpstr>Presentación de PowerPoint</vt:lpstr>
      <vt:lpstr>Presentación de PowerPoint</vt:lpstr>
      <vt:lpstr>Presentación de PowerPoint</vt:lpstr>
      <vt:lpstr>3.- CONTROL DE CALIDAD ASFALTO MODIFICADO A 1% Y 2% DE ACP PARA DISEÑO MARSHALL</vt:lpstr>
      <vt:lpstr>Presentación de PowerPoint</vt:lpstr>
      <vt:lpstr>Presentación de PowerPoint</vt:lpstr>
      <vt:lpstr>Presentación de PowerPoint</vt:lpstr>
      <vt:lpstr>Muestreo de agregados (ASTM D-75) </vt:lpstr>
      <vt:lpstr>Presentación de PowerPoint</vt:lpstr>
      <vt:lpstr>RESUMEN DE RESULTADOS DE CARACTERIZACIÓN AGREGADOS</vt:lpstr>
      <vt:lpstr>Presentación de PowerPoint</vt:lpstr>
      <vt:lpstr>CARACTERÍSTICAS DE LA MEZCLA  ASFÁLTICA</vt:lpstr>
      <vt:lpstr>Presentación de PowerPoint</vt:lpstr>
      <vt:lpstr>Presentación de PowerPoint</vt:lpstr>
      <vt:lpstr>Temperaturas de mezcla y compactación:</vt:lpstr>
      <vt:lpstr>Determinación Estabilidad y flujo</vt:lpstr>
      <vt:lpstr>Presentación de PowerPoint</vt:lpstr>
      <vt:lpstr>Presentación de PowerPoint</vt:lpstr>
      <vt:lpstr>Presentación de PowerPoint</vt:lpstr>
      <vt:lpstr>Mezcla Afáltica Tibia 1% ACP (MAT-1%)</vt:lpstr>
      <vt:lpstr>Presentación de PowerPoint</vt:lpstr>
      <vt:lpstr>Presentación de PowerPoint</vt:lpstr>
      <vt:lpstr>Mezcla Afáltica Tibia 2% ACP</vt:lpstr>
      <vt:lpstr>Presentación de PowerPoint</vt:lpstr>
      <vt:lpstr>Presentación de PowerPoint</vt:lpstr>
      <vt:lpstr>Presentación de PowerPoint</vt:lpstr>
      <vt:lpstr>ANÁLISIS DESEMPEÑO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337</cp:revision>
  <dcterms:created xsi:type="dcterms:W3CDTF">2014-02-22T15:51:15Z</dcterms:created>
  <dcterms:modified xsi:type="dcterms:W3CDTF">2014-05-21T05:29:50Z</dcterms:modified>
</cp:coreProperties>
</file>