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6" r:id="rId2"/>
    <p:sldId id="370" r:id="rId3"/>
    <p:sldId id="400" r:id="rId4"/>
    <p:sldId id="372" r:id="rId5"/>
    <p:sldId id="373" r:id="rId6"/>
    <p:sldId id="374" r:id="rId7"/>
    <p:sldId id="379" r:id="rId8"/>
    <p:sldId id="375" r:id="rId9"/>
    <p:sldId id="376" r:id="rId10"/>
    <p:sldId id="377" r:id="rId11"/>
    <p:sldId id="378" r:id="rId12"/>
    <p:sldId id="459" r:id="rId13"/>
    <p:sldId id="380" r:id="rId14"/>
    <p:sldId id="381" r:id="rId15"/>
    <p:sldId id="352" r:id="rId16"/>
    <p:sldId id="353" r:id="rId17"/>
    <p:sldId id="354" r:id="rId18"/>
    <p:sldId id="355" r:id="rId19"/>
    <p:sldId id="382" r:id="rId20"/>
    <p:sldId id="383" r:id="rId21"/>
    <p:sldId id="401" r:id="rId22"/>
    <p:sldId id="402" r:id="rId23"/>
    <p:sldId id="386" r:id="rId24"/>
    <p:sldId id="387" r:id="rId25"/>
    <p:sldId id="388" r:id="rId26"/>
    <p:sldId id="389" r:id="rId27"/>
    <p:sldId id="390" r:id="rId28"/>
    <p:sldId id="391" r:id="rId29"/>
    <p:sldId id="392" r:id="rId30"/>
    <p:sldId id="393" r:id="rId31"/>
    <p:sldId id="394" r:id="rId32"/>
    <p:sldId id="403" r:id="rId33"/>
    <p:sldId id="404" r:id="rId34"/>
    <p:sldId id="405" r:id="rId35"/>
    <p:sldId id="406" r:id="rId36"/>
    <p:sldId id="407" r:id="rId37"/>
    <p:sldId id="408" r:id="rId38"/>
    <p:sldId id="409" r:id="rId39"/>
    <p:sldId id="410" r:id="rId40"/>
    <p:sldId id="411" r:id="rId41"/>
    <p:sldId id="412" r:id="rId42"/>
    <p:sldId id="413" r:id="rId43"/>
    <p:sldId id="414" r:id="rId44"/>
    <p:sldId id="416" r:id="rId45"/>
    <p:sldId id="417" r:id="rId46"/>
    <p:sldId id="418" r:id="rId47"/>
    <p:sldId id="419" r:id="rId48"/>
    <p:sldId id="420" r:id="rId49"/>
    <p:sldId id="421" r:id="rId50"/>
    <p:sldId id="422" r:id="rId51"/>
    <p:sldId id="423" r:id="rId52"/>
    <p:sldId id="424" r:id="rId53"/>
    <p:sldId id="425" r:id="rId54"/>
    <p:sldId id="426" r:id="rId55"/>
    <p:sldId id="427" r:id="rId56"/>
    <p:sldId id="428" r:id="rId57"/>
    <p:sldId id="429" r:id="rId58"/>
    <p:sldId id="430" r:id="rId59"/>
    <p:sldId id="431" r:id="rId60"/>
    <p:sldId id="432" r:id="rId61"/>
    <p:sldId id="433" r:id="rId62"/>
    <p:sldId id="434" r:id="rId63"/>
    <p:sldId id="435" r:id="rId64"/>
    <p:sldId id="436" r:id="rId65"/>
    <p:sldId id="437" r:id="rId66"/>
    <p:sldId id="438" r:id="rId67"/>
    <p:sldId id="439" r:id="rId68"/>
    <p:sldId id="440" r:id="rId69"/>
    <p:sldId id="441" r:id="rId70"/>
    <p:sldId id="442" r:id="rId71"/>
    <p:sldId id="443" r:id="rId72"/>
    <p:sldId id="444" r:id="rId73"/>
    <p:sldId id="445" r:id="rId74"/>
    <p:sldId id="446" r:id="rId75"/>
    <p:sldId id="449" r:id="rId76"/>
    <p:sldId id="450" r:id="rId77"/>
    <p:sldId id="460" r:id="rId78"/>
    <p:sldId id="451" r:id="rId79"/>
    <p:sldId id="455" r:id="rId80"/>
    <p:sldId id="461" r:id="rId81"/>
    <p:sldId id="458" r:id="rId82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3" autoAdjust="0"/>
    <p:restoredTop sz="94660"/>
  </p:normalViewPr>
  <p:slideViewPr>
    <p:cSldViewPr>
      <p:cViewPr>
        <p:scale>
          <a:sx n="70" d="100"/>
          <a:sy n="70" d="100"/>
        </p:scale>
        <p:origin x="-136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niel\Documents\UNIVERSITY\TESIS\CAPITULOS_RAI_FMSJ_SANGOLQUI\AGUA%20LUZ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niel\Documents\UNIVERSITY\TESIS\CAPITULOS_RAI_FMSJ_SANGOLQUI\AGUA%20LUZ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niel\Documents\UNIVERSITY\TESIS\CAPITULOS_RAI_FMSJ_SANGOLQUI\AGUA%20LUZ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 dirty="0"/>
              <a:t>CONSUMO MENSUAL </a:t>
            </a:r>
            <a:r>
              <a:rPr lang="pt-BR" dirty="0" smtClean="0"/>
              <a:t>DE NERGÍA 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>EN </a:t>
            </a:r>
            <a:r>
              <a:rPr lang="pt-BR" dirty="0" smtClean="0"/>
              <a:t>KWH </a:t>
            </a:r>
            <a:r>
              <a:rPr lang="pt-BR" dirty="0"/>
              <a:t>POR UNIDAD </a:t>
            </a:r>
          </a:p>
        </c:rich>
      </c:tx>
      <c:layout>
        <c:manualLayout>
          <c:xMode val="edge"/>
          <c:yMode val="edge"/>
          <c:x val="0.156163624708202"/>
          <c:y val="2.2472818064842599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Hoja1!$N$3</c:f>
              <c:strCache>
                <c:ptCount val="1"/>
                <c:pt idx="0">
                  <c:v>AGE</c:v>
                </c:pt>
              </c:strCache>
            </c:strRef>
          </c:tx>
          <c:invertIfNegative val="0"/>
          <c:cat>
            <c:strRef>
              <c:f>Hoja1!$M$4:$M$15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Hoja1!$N$4:$N$15</c:f>
              <c:numCache>
                <c:formatCode>General</c:formatCode>
                <c:ptCount val="12"/>
                <c:pt idx="0">
                  <c:v>19683</c:v>
                </c:pt>
                <c:pt idx="1">
                  <c:v>21029</c:v>
                </c:pt>
                <c:pt idx="2">
                  <c:v>23495</c:v>
                </c:pt>
                <c:pt idx="3">
                  <c:v>22185</c:v>
                </c:pt>
                <c:pt idx="4">
                  <c:v>21404</c:v>
                </c:pt>
                <c:pt idx="5">
                  <c:v>20236</c:v>
                </c:pt>
                <c:pt idx="6">
                  <c:v>24012</c:v>
                </c:pt>
                <c:pt idx="7">
                  <c:v>22197</c:v>
                </c:pt>
                <c:pt idx="8">
                  <c:v>22759</c:v>
                </c:pt>
                <c:pt idx="9">
                  <c:v>19901</c:v>
                </c:pt>
                <c:pt idx="10">
                  <c:v>21347</c:v>
                </c:pt>
                <c:pt idx="11" formatCode="0">
                  <c:v>21658.909090909099</c:v>
                </c:pt>
              </c:numCache>
            </c:numRef>
          </c:val>
        </c:ser>
        <c:ser>
          <c:idx val="1"/>
          <c:order val="1"/>
          <c:tx>
            <c:strRef>
              <c:f>Hoja1!$O$3</c:f>
              <c:strCache>
                <c:ptCount val="1"/>
                <c:pt idx="0">
                  <c:v>CEDE - EEE</c:v>
                </c:pt>
              </c:strCache>
            </c:strRef>
          </c:tx>
          <c:invertIfNegative val="0"/>
          <c:cat>
            <c:strRef>
              <c:f>Hoja1!$M$4:$M$15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Hoja1!$O$4:$O$15</c:f>
              <c:numCache>
                <c:formatCode>General</c:formatCode>
                <c:ptCount val="12"/>
                <c:pt idx="0">
                  <c:v>3625</c:v>
                </c:pt>
                <c:pt idx="1">
                  <c:v>3904</c:v>
                </c:pt>
                <c:pt idx="2">
                  <c:v>1902</c:v>
                </c:pt>
                <c:pt idx="3">
                  <c:v>4221</c:v>
                </c:pt>
                <c:pt idx="4">
                  <c:v>3964</c:v>
                </c:pt>
                <c:pt idx="5">
                  <c:v>3954</c:v>
                </c:pt>
                <c:pt idx="6">
                  <c:v>4187</c:v>
                </c:pt>
                <c:pt idx="7">
                  <c:v>4014</c:v>
                </c:pt>
                <c:pt idx="8">
                  <c:v>4343</c:v>
                </c:pt>
                <c:pt idx="9">
                  <c:v>4358</c:v>
                </c:pt>
                <c:pt idx="10">
                  <c:v>4010</c:v>
                </c:pt>
                <c:pt idx="11">
                  <c:v>3929</c:v>
                </c:pt>
              </c:numCache>
            </c:numRef>
          </c:val>
        </c:ser>
        <c:ser>
          <c:idx val="2"/>
          <c:order val="2"/>
          <c:tx>
            <c:strRef>
              <c:f>Hoja1!$P$3</c:f>
              <c:strCache>
                <c:ptCount val="1"/>
                <c:pt idx="0">
                  <c:v>INADE</c:v>
                </c:pt>
              </c:strCache>
            </c:strRef>
          </c:tx>
          <c:invertIfNegative val="0"/>
          <c:cat>
            <c:strRef>
              <c:f>Hoja1!$M$4:$M$15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Hoja1!$P$4:$P$15</c:f>
              <c:numCache>
                <c:formatCode>General</c:formatCode>
                <c:ptCount val="12"/>
                <c:pt idx="0">
                  <c:v>2850</c:v>
                </c:pt>
                <c:pt idx="1">
                  <c:v>3542</c:v>
                </c:pt>
                <c:pt idx="2">
                  <c:v>3197</c:v>
                </c:pt>
                <c:pt idx="3">
                  <c:v>2439</c:v>
                </c:pt>
                <c:pt idx="4">
                  <c:v>2254</c:v>
                </c:pt>
                <c:pt idx="5">
                  <c:v>2252</c:v>
                </c:pt>
                <c:pt idx="6">
                  <c:v>2987</c:v>
                </c:pt>
                <c:pt idx="7">
                  <c:v>3498</c:v>
                </c:pt>
                <c:pt idx="8">
                  <c:v>2797</c:v>
                </c:pt>
                <c:pt idx="9">
                  <c:v>2215</c:v>
                </c:pt>
                <c:pt idx="10">
                  <c:v>2351</c:v>
                </c:pt>
                <c:pt idx="11">
                  <c:v>3852</c:v>
                </c:pt>
              </c:numCache>
            </c:numRef>
          </c:val>
        </c:ser>
        <c:ser>
          <c:idx val="3"/>
          <c:order val="3"/>
          <c:tx>
            <c:strRef>
              <c:f>Hoja1!$Q$3</c:f>
              <c:strCache>
                <c:ptCount val="1"/>
                <c:pt idx="0">
                  <c:v>CROE</c:v>
                </c:pt>
              </c:strCache>
            </c:strRef>
          </c:tx>
          <c:invertIfNegative val="0"/>
          <c:cat>
            <c:strRef>
              <c:f>Hoja1!$M$4:$M$15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Hoja1!$Q$4:$Q$15</c:f>
              <c:numCache>
                <c:formatCode>General</c:formatCode>
                <c:ptCount val="12"/>
                <c:pt idx="0">
                  <c:v>6698</c:v>
                </c:pt>
                <c:pt idx="1">
                  <c:v>6742</c:v>
                </c:pt>
                <c:pt idx="2">
                  <c:v>6621</c:v>
                </c:pt>
                <c:pt idx="3">
                  <c:v>7984</c:v>
                </c:pt>
                <c:pt idx="4">
                  <c:v>7625</c:v>
                </c:pt>
                <c:pt idx="5">
                  <c:v>5997</c:v>
                </c:pt>
                <c:pt idx="6">
                  <c:v>7324</c:v>
                </c:pt>
                <c:pt idx="7">
                  <c:v>7289</c:v>
                </c:pt>
                <c:pt idx="8">
                  <c:v>6123</c:v>
                </c:pt>
                <c:pt idx="9">
                  <c:v>6154</c:v>
                </c:pt>
                <c:pt idx="10">
                  <c:v>9314</c:v>
                </c:pt>
                <c:pt idx="11">
                  <c:v>6859</c:v>
                </c:pt>
              </c:numCache>
            </c:numRef>
          </c:val>
        </c:ser>
        <c:ser>
          <c:idx val="4"/>
          <c:order val="4"/>
          <c:tx>
            <c:strRef>
              <c:f>Hoja1!$R$3</c:f>
              <c:strCache>
                <c:ptCount val="1"/>
                <c:pt idx="0">
                  <c:v>CSSJ</c:v>
                </c:pt>
              </c:strCache>
            </c:strRef>
          </c:tx>
          <c:invertIfNegative val="0"/>
          <c:cat>
            <c:strRef>
              <c:f>Hoja1!$M$4:$M$15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Hoja1!$R$4:$R$15</c:f>
              <c:numCache>
                <c:formatCode>General</c:formatCode>
                <c:ptCount val="12"/>
                <c:pt idx="0">
                  <c:v>1291</c:v>
                </c:pt>
                <c:pt idx="1">
                  <c:v>1680</c:v>
                </c:pt>
                <c:pt idx="2">
                  <c:v>1612</c:v>
                </c:pt>
                <c:pt idx="3">
                  <c:v>1613</c:v>
                </c:pt>
                <c:pt idx="4">
                  <c:v>1543</c:v>
                </c:pt>
                <c:pt idx="5">
                  <c:v>1581</c:v>
                </c:pt>
                <c:pt idx="6">
                  <c:v>1582</c:v>
                </c:pt>
                <c:pt idx="7">
                  <c:v>1582</c:v>
                </c:pt>
                <c:pt idx="8">
                  <c:v>1699</c:v>
                </c:pt>
                <c:pt idx="9">
                  <c:v>1702</c:v>
                </c:pt>
                <c:pt idx="10">
                  <c:v>1585</c:v>
                </c:pt>
                <c:pt idx="11">
                  <c:v>1582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0"/>
        <c:shape val="box"/>
        <c:axId val="97326592"/>
        <c:axId val="82654272"/>
        <c:axId val="0"/>
      </c:bar3DChart>
      <c:catAx>
        <c:axId val="97326592"/>
        <c:scaling>
          <c:orientation val="minMax"/>
        </c:scaling>
        <c:delete val="0"/>
        <c:axPos val="b"/>
        <c:majorTickMark val="none"/>
        <c:minorTickMark val="none"/>
        <c:tickLblPos val="nextTo"/>
        <c:crossAx val="82654272"/>
        <c:crosses val="autoZero"/>
        <c:auto val="1"/>
        <c:lblAlgn val="ctr"/>
        <c:lblOffset val="100"/>
        <c:noMultiLvlLbl val="0"/>
      </c:catAx>
      <c:valAx>
        <c:axId val="82654272"/>
        <c:scaling>
          <c:orientation val="minMax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nextTo"/>
        <c:crossAx val="97326592"/>
        <c:crosses val="autoZero"/>
        <c:crossBetween val="between"/>
      </c:valAx>
    </c:plotArea>
    <c:plotVisOnly val="1"/>
    <c:dispBlanksAs val="gap"/>
    <c:showDLblsOverMax val="0"/>
  </c:chart>
  <c:spPr>
    <a:solidFill>
      <a:schemeClr val="accent5"/>
    </a:solidFill>
    <a:ln w="38100" cap="flat" cmpd="sng" algn="ctr">
      <a:solidFill>
        <a:schemeClr val="bg1">
          <a:lumMod val="50000"/>
        </a:schemeClr>
      </a:solidFill>
      <a:prstDash val="dash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s-EC">
                <a:solidFill>
                  <a:srgbClr val="FFFFFF"/>
                </a:solidFill>
              </a:rPr>
              <a:t>CONSUMO MENSUAL DE AGUA</a:t>
            </a:r>
            <a:br>
              <a:rPr lang="es-EC">
                <a:solidFill>
                  <a:srgbClr val="FFFFFF"/>
                </a:solidFill>
              </a:rPr>
            </a:br>
            <a:r>
              <a:rPr lang="es-EC">
                <a:solidFill>
                  <a:srgbClr val="FFFFFF"/>
                </a:solidFill>
              </a:rPr>
              <a:t>EN M3 POR UNIDAD 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9828300247751E-2"/>
          <c:y val="0.26281882303089099"/>
          <c:w val="0.88760842575808496"/>
          <c:h val="0.510146412848263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Hoja1!$U$3</c:f>
              <c:strCache>
                <c:ptCount val="1"/>
                <c:pt idx="0">
                  <c:v>AGE</c:v>
                </c:pt>
              </c:strCache>
            </c:strRef>
          </c:tx>
          <c:invertIfNegative val="0"/>
          <c:cat>
            <c:strRef>
              <c:f>Hoja1!$T$4:$T$15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Hoja1!$U$4:$U$15</c:f>
              <c:numCache>
                <c:formatCode>General</c:formatCode>
                <c:ptCount val="12"/>
                <c:pt idx="0">
                  <c:v>1873</c:v>
                </c:pt>
                <c:pt idx="1">
                  <c:v>1877</c:v>
                </c:pt>
                <c:pt idx="2">
                  <c:v>1978</c:v>
                </c:pt>
                <c:pt idx="3">
                  <c:v>1600</c:v>
                </c:pt>
                <c:pt idx="4">
                  <c:v>1470</c:v>
                </c:pt>
                <c:pt idx="5">
                  <c:v>1455</c:v>
                </c:pt>
                <c:pt idx="6">
                  <c:v>1536</c:v>
                </c:pt>
                <c:pt idx="7">
                  <c:v>1813</c:v>
                </c:pt>
                <c:pt idx="8">
                  <c:v>1813</c:v>
                </c:pt>
                <c:pt idx="9">
                  <c:v>1868</c:v>
                </c:pt>
                <c:pt idx="10">
                  <c:v>1855</c:v>
                </c:pt>
                <c:pt idx="11" formatCode="0">
                  <c:v>1739.818181818182</c:v>
                </c:pt>
              </c:numCache>
            </c:numRef>
          </c:val>
        </c:ser>
        <c:ser>
          <c:idx val="1"/>
          <c:order val="1"/>
          <c:tx>
            <c:strRef>
              <c:f>Hoja1!$V$3</c:f>
              <c:strCache>
                <c:ptCount val="1"/>
                <c:pt idx="0">
                  <c:v>CEDE - EEE</c:v>
                </c:pt>
              </c:strCache>
            </c:strRef>
          </c:tx>
          <c:invertIfNegative val="0"/>
          <c:cat>
            <c:strRef>
              <c:f>Hoja1!$T$4:$T$15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Hoja1!$V$4:$V$15</c:f>
              <c:numCache>
                <c:formatCode>General</c:formatCode>
                <c:ptCount val="12"/>
                <c:pt idx="0">
                  <c:v>139</c:v>
                </c:pt>
                <c:pt idx="1">
                  <c:v>818</c:v>
                </c:pt>
                <c:pt idx="2">
                  <c:v>945</c:v>
                </c:pt>
                <c:pt idx="3">
                  <c:v>822</c:v>
                </c:pt>
                <c:pt idx="4">
                  <c:v>1143</c:v>
                </c:pt>
                <c:pt idx="5">
                  <c:v>883</c:v>
                </c:pt>
                <c:pt idx="6">
                  <c:v>1294</c:v>
                </c:pt>
                <c:pt idx="7">
                  <c:v>1013</c:v>
                </c:pt>
                <c:pt idx="8">
                  <c:v>1116</c:v>
                </c:pt>
                <c:pt idx="9">
                  <c:v>1155</c:v>
                </c:pt>
                <c:pt idx="10">
                  <c:v>837</c:v>
                </c:pt>
                <c:pt idx="11">
                  <c:v>1266</c:v>
                </c:pt>
              </c:numCache>
            </c:numRef>
          </c:val>
        </c:ser>
        <c:ser>
          <c:idx val="2"/>
          <c:order val="2"/>
          <c:tx>
            <c:strRef>
              <c:f>Hoja1!$W$3</c:f>
              <c:strCache>
                <c:ptCount val="1"/>
                <c:pt idx="0">
                  <c:v>INADE</c:v>
                </c:pt>
              </c:strCache>
            </c:strRef>
          </c:tx>
          <c:invertIfNegative val="0"/>
          <c:cat>
            <c:strRef>
              <c:f>Hoja1!$T$4:$T$15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Hoja1!$W$6:$W$15</c:f>
              <c:numCache>
                <c:formatCode>General</c:formatCode>
                <c:ptCount val="10"/>
                <c:pt idx="0">
                  <c:v>805</c:v>
                </c:pt>
                <c:pt idx="1">
                  <c:v>755</c:v>
                </c:pt>
                <c:pt idx="2">
                  <c:v>771</c:v>
                </c:pt>
                <c:pt idx="3">
                  <c:v>764</c:v>
                </c:pt>
                <c:pt idx="4">
                  <c:v>780</c:v>
                </c:pt>
                <c:pt idx="5">
                  <c:v>800</c:v>
                </c:pt>
                <c:pt idx="6">
                  <c:v>790</c:v>
                </c:pt>
                <c:pt idx="7">
                  <c:v>795</c:v>
                </c:pt>
                <c:pt idx="8">
                  <c:v>785</c:v>
                </c:pt>
                <c:pt idx="9">
                  <c:v>740</c:v>
                </c:pt>
              </c:numCache>
            </c:numRef>
          </c:val>
        </c:ser>
        <c:ser>
          <c:idx val="3"/>
          <c:order val="3"/>
          <c:tx>
            <c:strRef>
              <c:f>Hoja1!$X$3</c:f>
              <c:strCache>
                <c:ptCount val="1"/>
                <c:pt idx="0">
                  <c:v>CROE</c:v>
                </c:pt>
              </c:strCache>
            </c:strRef>
          </c:tx>
          <c:invertIfNegative val="0"/>
          <c:cat>
            <c:strRef>
              <c:f>Hoja1!$T$4:$T$15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Hoja1!$X$4:$X$15</c:f>
              <c:numCache>
                <c:formatCode>General</c:formatCode>
                <c:ptCount val="12"/>
                <c:pt idx="0">
                  <c:v>1891</c:v>
                </c:pt>
                <c:pt idx="1">
                  <c:v>1891</c:v>
                </c:pt>
                <c:pt idx="2">
                  <c:v>1891</c:v>
                </c:pt>
                <c:pt idx="3">
                  <c:v>1891</c:v>
                </c:pt>
                <c:pt idx="4">
                  <c:v>1891</c:v>
                </c:pt>
                <c:pt idx="5">
                  <c:v>1891</c:v>
                </c:pt>
                <c:pt idx="6">
                  <c:v>1891</c:v>
                </c:pt>
                <c:pt idx="7">
                  <c:v>1891</c:v>
                </c:pt>
                <c:pt idx="8">
                  <c:v>1891</c:v>
                </c:pt>
                <c:pt idx="9">
                  <c:v>1891</c:v>
                </c:pt>
                <c:pt idx="10">
                  <c:v>1891</c:v>
                </c:pt>
                <c:pt idx="11">
                  <c:v>1891</c:v>
                </c:pt>
              </c:numCache>
            </c:numRef>
          </c:val>
        </c:ser>
        <c:ser>
          <c:idx val="4"/>
          <c:order val="4"/>
          <c:tx>
            <c:strRef>
              <c:f>Hoja1!$Y$3</c:f>
              <c:strCache>
                <c:ptCount val="1"/>
                <c:pt idx="0">
                  <c:v>CSSJ</c:v>
                </c:pt>
              </c:strCache>
            </c:strRef>
          </c:tx>
          <c:invertIfNegative val="0"/>
          <c:cat>
            <c:strRef>
              <c:f>Hoja1!$T$4:$T$15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Hoja1!$Y$4:$Y$15</c:f>
              <c:numCache>
                <c:formatCode>General</c:formatCode>
                <c:ptCount val="12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0095488"/>
        <c:axId val="98762752"/>
        <c:axId val="0"/>
      </c:bar3DChart>
      <c:catAx>
        <c:axId val="100095488"/>
        <c:scaling>
          <c:orientation val="minMax"/>
        </c:scaling>
        <c:delete val="0"/>
        <c:axPos val="b"/>
        <c:majorTickMark val="none"/>
        <c:minorTickMark val="none"/>
        <c:tickLblPos val="nextTo"/>
        <c:crossAx val="98762752"/>
        <c:crosses val="autoZero"/>
        <c:auto val="1"/>
        <c:lblAlgn val="ctr"/>
        <c:lblOffset val="100"/>
        <c:noMultiLvlLbl val="0"/>
      </c:catAx>
      <c:valAx>
        <c:axId val="987627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0095488"/>
        <c:crosses val="autoZero"/>
        <c:crossBetween val="between"/>
        <c:majorUnit val="500"/>
      </c:valAx>
    </c:plotArea>
    <c:plotVisOnly val="1"/>
    <c:dispBlanksAs val="gap"/>
    <c:showDLblsOverMax val="0"/>
  </c:chart>
  <c:spPr>
    <a:solidFill>
      <a:schemeClr val="bg1">
        <a:lumMod val="50000"/>
      </a:schemeClr>
    </a:solidFill>
    <a:ln>
      <a:solidFill>
        <a:schemeClr val="accent5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s-EC">
                <a:solidFill>
                  <a:srgbClr val="FFFFFF"/>
                </a:solidFill>
              </a:rPr>
              <a:t>CONSUMO DE COMBUSTIBLES POR UNIDAD EN GAL.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Hoja1!$AA$14</c:f>
              <c:strCache>
                <c:ptCount val="1"/>
                <c:pt idx="0">
                  <c:v>DIÉSEL</c:v>
                </c:pt>
              </c:strCache>
            </c:strRef>
          </c:tx>
          <c:spPr>
            <a:solidFill>
              <a:srgbClr val="808000"/>
            </a:solidFill>
          </c:spPr>
          <c:invertIfNegative val="0"/>
          <c:cat>
            <c:strRef>
              <c:f>Hoja1!$AB$13:$AE$13</c:f>
              <c:strCache>
                <c:ptCount val="4"/>
                <c:pt idx="0">
                  <c:v>AGE- CSSJ</c:v>
                </c:pt>
                <c:pt idx="1">
                  <c:v>CEDE - EEE</c:v>
                </c:pt>
                <c:pt idx="2">
                  <c:v>INADE</c:v>
                </c:pt>
                <c:pt idx="3">
                  <c:v>CROE</c:v>
                </c:pt>
              </c:strCache>
            </c:strRef>
          </c:cat>
          <c:val>
            <c:numRef>
              <c:f>Hoja1!$AB$14:$AE$14</c:f>
              <c:numCache>
                <c:formatCode>General</c:formatCode>
                <c:ptCount val="4"/>
                <c:pt idx="0">
                  <c:v>1650</c:v>
                </c:pt>
                <c:pt idx="1">
                  <c:v>912</c:v>
                </c:pt>
                <c:pt idx="2">
                  <c:v>126</c:v>
                </c:pt>
                <c:pt idx="3">
                  <c:v>2658</c:v>
                </c:pt>
              </c:numCache>
            </c:numRef>
          </c:val>
        </c:ser>
        <c:ser>
          <c:idx val="1"/>
          <c:order val="1"/>
          <c:tx>
            <c:strRef>
              <c:f>Hoja1!$AA$15</c:f>
              <c:strCache>
                <c:ptCount val="1"/>
                <c:pt idx="0">
                  <c:v>GASOLINA</c:v>
                </c:pt>
              </c:strCache>
            </c:strRef>
          </c:tx>
          <c:spPr>
            <a:solidFill>
              <a:srgbClr val="000000"/>
            </a:solidFill>
            <a:ln>
              <a:noFill/>
            </a:ln>
          </c:spPr>
          <c:invertIfNegative val="0"/>
          <c:cat>
            <c:strRef>
              <c:f>Hoja1!$AB$13:$AE$13</c:f>
              <c:strCache>
                <c:ptCount val="4"/>
                <c:pt idx="0">
                  <c:v>AGE- CSSJ</c:v>
                </c:pt>
                <c:pt idx="1">
                  <c:v>CEDE - EEE</c:v>
                </c:pt>
                <c:pt idx="2">
                  <c:v>INADE</c:v>
                </c:pt>
                <c:pt idx="3">
                  <c:v>CROE</c:v>
                </c:pt>
              </c:strCache>
            </c:strRef>
          </c:cat>
          <c:val>
            <c:numRef>
              <c:f>Hoja1!$AB$15:$AE$15</c:f>
              <c:numCache>
                <c:formatCode>General</c:formatCode>
                <c:ptCount val="4"/>
                <c:pt idx="0">
                  <c:v>1610</c:v>
                </c:pt>
                <c:pt idx="1">
                  <c:v>204</c:v>
                </c:pt>
                <c:pt idx="2">
                  <c:v>69</c:v>
                </c:pt>
                <c:pt idx="3">
                  <c:v>123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7399808"/>
        <c:axId val="98765632"/>
        <c:axId val="0"/>
      </c:bar3DChart>
      <c:catAx>
        <c:axId val="97399808"/>
        <c:scaling>
          <c:orientation val="minMax"/>
        </c:scaling>
        <c:delete val="0"/>
        <c:axPos val="b"/>
        <c:majorTickMark val="none"/>
        <c:minorTickMark val="none"/>
        <c:tickLblPos val="nextTo"/>
        <c:crossAx val="98765632"/>
        <c:crosses val="autoZero"/>
        <c:auto val="1"/>
        <c:lblAlgn val="ctr"/>
        <c:lblOffset val="100"/>
        <c:noMultiLvlLbl val="0"/>
      </c:catAx>
      <c:valAx>
        <c:axId val="9876563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9739980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s-EC"/>
        </a:p>
      </c:txPr>
    </c:legend>
    <c:plotVisOnly val="1"/>
    <c:dispBlanksAs val="gap"/>
    <c:showDLblsOverMax val="0"/>
  </c:chart>
  <c:spPr>
    <a:solidFill>
      <a:srgbClr val="4BACC6"/>
    </a:solidFill>
    <a:ln>
      <a:solidFill>
        <a:schemeClr val="bg1">
          <a:lumMod val="50000"/>
        </a:schemeClr>
      </a:solidFill>
    </a:ln>
  </c:spPr>
  <c:externalData r:id="rId1">
    <c:autoUpdate val="0"/>
  </c:externalData>
</c:chartSpace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image" Target="../media/image104.jpg"/><Relationship Id="rId4" Type="http://schemas.openxmlformats.org/officeDocument/2006/relationships/image" Target="../media/image107.jp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image" Target="../media/image104.jpg"/><Relationship Id="rId4" Type="http://schemas.openxmlformats.org/officeDocument/2006/relationships/image" Target="../media/image107.jp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53E4E6-37EA-1949-8A2A-3FE86FBFED56}" type="doc">
      <dgm:prSet loTypeId="urn:microsoft.com/office/officeart/2005/8/layout/equation2" loCatId="" qsTypeId="urn:microsoft.com/office/officeart/2005/8/quickstyle/simple2" qsCatId="simple" csTypeId="urn:microsoft.com/office/officeart/2005/8/colors/accent5_2" csCatId="accent5" phldr="1"/>
      <dgm:spPr/>
    </dgm:pt>
    <dgm:pt modelId="{117644F1-8287-DB47-A23F-0CB05DE2C2F4}">
      <dgm:prSet phldrT="[Texto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rgbClr val="FFC000"/>
        </a:solidFill>
      </dgm:spPr>
      <dgm:t>
        <a:bodyPr/>
        <a:lstStyle/>
        <a:p>
          <a:r>
            <a:rPr lang="es-ES" sz="1600" b="1" dirty="0" smtClean="0"/>
            <a:t>FALTA DE ESTUDIOS </a:t>
          </a:r>
          <a:endParaRPr lang="es-ES" sz="1600" b="1" dirty="0"/>
        </a:p>
      </dgm:t>
    </dgm:pt>
    <dgm:pt modelId="{28247D14-9AD9-F041-8608-EC0ACDC04977}" type="parTrans" cxnId="{E51694CF-76C4-654B-8679-C77B2C93819B}">
      <dgm:prSet/>
      <dgm:spPr/>
      <dgm:t>
        <a:bodyPr/>
        <a:lstStyle/>
        <a:p>
          <a:endParaRPr lang="es-ES"/>
        </a:p>
      </dgm:t>
    </dgm:pt>
    <dgm:pt modelId="{77FFBB69-C3CA-A844-B25A-6A8672C02EF0}" type="sibTrans" cxnId="{E51694CF-76C4-654B-8679-C77B2C93819B}">
      <dgm:prSet/>
      <dgm:spPr>
        <a:solidFill>
          <a:schemeClr val="accent3"/>
        </a:solidFill>
      </dgm:spPr>
      <dgm:t>
        <a:bodyPr/>
        <a:lstStyle/>
        <a:p>
          <a:endParaRPr lang="es-ES"/>
        </a:p>
      </dgm:t>
    </dgm:pt>
    <dgm:pt modelId="{297ABB62-75BC-0940-B918-0A3DC676E71E}">
      <dgm:prSet phldrT="[Texto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rgbClr val="FFC000"/>
        </a:solidFill>
      </dgm:spPr>
      <dgm:t>
        <a:bodyPr/>
        <a:lstStyle/>
        <a:p>
          <a:r>
            <a:rPr lang="es-ES" sz="1600" b="1" dirty="0" smtClean="0"/>
            <a:t>FALTA IMPLEMENTACIÓN DE PROYECTOS             </a:t>
          </a:r>
          <a:endParaRPr lang="es-ES" sz="1600" b="1" dirty="0"/>
        </a:p>
      </dgm:t>
    </dgm:pt>
    <dgm:pt modelId="{E6D9B8C4-9761-C546-90D1-90A99851E67D}" type="parTrans" cxnId="{444E9FAD-EBFA-8344-BB71-1A59F59940D7}">
      <dgm:prSet/>
      <dgm:spPr/>
      <dgm:t>
        <a:bodyPr/>
        <a:lstStyle/>
        <a:p>
          <a:endParaRPr lang="es-ES"/>
        </a:p>
      </dgm:t>
    </dgm:pt>
    <dgm:pt modelId="{0E207B29-B3A2-074D-A508-685B799DFCDD}" type="sibTrans" cxnId="{444E9FAD-EBFA-8344-BB71-1A59F59940D7}">
      <dgm:prSet/>
      <dgm:spPr>
        <a:solidFill>
          <a:srgbClr val="9BBB59"/>
        </a:solidFill>
      </dgm:spPr>
      <dgm:t>
        <a:bodyPr/>
        <a:lstStyle/>
        <a:p>
          <a:endParaRPr lang="es-ES"/>
        </a:p>
      </dgm:t>
    </dgm:pt>
    <dgm:pt modelId="{A800948C-4178-9741-B631-7E7252E55344}">
      <dgm:prSet phldrT="[Texto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rgbClr val="FFC000"/>
        </a:solidFill>
      </dgm:spPr>
      <dgm:t>
        <a:bodyPr/>
        <a:lstStyle/>
        <a:p>
          <a:r>
            <a:rPr lang="es-ES" sz="1800" b="1" dirty="0" smtClean="0"/>
            <a:t>INCUMPLIMIENTO DE REQUISITOS LEGALES            </a:t>
          </a:r>
          <a:endParaRPr lang="es-ES" sz="1800" b="1" dirty="0"/>
        </a:p>
      </dgm:t>
    </dgm:pt>
    <dgm:pt modelId="{2A01D24D-548D-5248-882C-FEE9963796CB}" type="parTrans" cxnId="{74F10CB5-48B9-C142-96E5-16AA76B60E76}">
      <dgm:prSet/>
      <dgm:spPr/>
      <dgm:t>
        <a:bodyPr/>
        <a:lstStyle/>
        <a:p>
          <a:endParaRPr lang="es-ES"/>
        </a:p>
      </dgm:t>
    </dgm:pt>
    <dgm:pt modelId="{6C4F6F31-2762-9B41-BF3F-7B127903F2FC}" type="sibTrans" cxnId="{74F10CB5-48B9-C142-96E5-16AA76B60E76}">
      <dgm:prSet/>
      <dgm:spPr/>
      <dgm:t>
        <a:bodyPr/>
        <a:lstStyle/>
        <a:p>
          <a:endParaRPr lang="es-ES"/>
        </a:p>
      </dgm:t>
    </dgm:pt>
    <dgm:pt modelId="{F1752782-6A48-C44B-90B9-716956ADF3B1}" type="pres">
      <dgm:prSet presAssocID="{4A53E4E6-37EA-1949-8A2A-3FE86FBFED56}" presName="Name0" presStyleCnt="0">
        <dgm:presLayoutVars>
          <dgm:dir/>
          <dgm:resizeHandles val="exact"/>
        </dgm:presLayoutVars>
      </dgm:prSet>
      <dgm:spPr/>
    </dgm:pt>
    <dgm:pt modelId="{0D75B83C-B1F8-7E47-9575-3ABB2A6FE023}" type="pres">
      <dgm:prSet presAssocID="{4A53E4E6-37EA-1949-8A2A-3FE86FBFED56}" presName="vNodes" presStyleCnt="0"/>
      <dgm:spPr/>
    </dgm:pt>
    <dgm:pt modelId="{8B877299-C30E-DC45-A5E8-2FFFED6D2244}" type="pres">
      <dgm:prSet presAssocID="{117644F1-8287-DB47-A23F-0CB05DE2C2F4}" presName="node" presStyleLbl="node1" presStyleIdx="0" presStyleCnt="3" custScaleX="13088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171963-3948-464D-A4F7-307CD711EC2B}" type="pres">
      <dgm:prSet presAssocID="{77FFBB69-C3CA-A844-B25A-6A8672C02EF0}" presName="spacerT" presStyleCnt="0"/>
      <dgm:spPr/>
    </dgm:pt>
    <dgm:pt modelId="{EEA9EA0C-6901-214D-BCCA-BD89E1365BA0}" type="pres">
      <dgm:prSet presAssocID="{77FFBB69-C3CA-A844-B25A-6A8672C02EF0}" presName="sibTrans" presStyleLbl="sibTrans2D1" presStyleIdx="0" presStyleCnt="2"/>
      <dgm:spPr/>
      <dgm:t>
        <a:bodyPr/>
        <a:lstStyle/>
        <a:p>
          <a:endParaRPr lang="es-ES"/>
        </a:p>
      </dgm:t>
    </dgm:pt>
    <dgm:pt modelId="{2C36F22B-253A-034F-A787-BD98008ABAAE}" type="pres">
      <dgm:prSet presAssocID="{77FFBB69-C3CA-A844-B25A-6A8672C02EF0}" presName="spacerB" presStyleCnt="0"/>
      <dgm:spPr/>
    </dgm:pt>
    <dgm:pt modelId="{85AB68EA-4D38-5645-BDD9-A66E71E1D0D3}" type="pres">
      <dgm:prSet presAssocID="{297ABB62-75BC-0940-B918-0A3DC676E71E}" presName="node" presStyleLbl="node1" presStyleIdx="1" presStyleCnt="3" custScaleX="13088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FDFEC7-B69A-CA4F-8B18-228852A2CC14}" type="pres">
      <dgm:prSet presAssocID="{4A53E4E6-37EA-1949-8A2A-3FE86FBFED56}" presName="sibTransLast" presStyleLbl="sibTrans2D1" presStyleIdx="1" presStyleCnt="2"/>
      <dgm:spPr/>
      <dgm:t>
        <a:bodyPr/>
        <a:lstStyle/>
        <a:p>
          <a:endParaRPr lang="es-ES"/>
        </a:p>
      </dgm:t>
    </dgm:pt>
    <dgm:pt modelId="{9FA5E4CC-FC0E-634B-BA98-487F0EA96EB1}" type="pres">
      <dgm:prSet presAssocID="{4A53E4E6-37EA-1949-8A2A-3FE86FBFED56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5B22A37D-AC7A-C145-A03C-160EA045640F}" type="pres">
      <dgm:prSet presAssocID="{4A53E4E6-37EA-1949-8A2A-3FE86FBFED56}" presName="lastNode" presStyleLbl="node1" presStyleIdx="2" presStyleCnt="3" custScaleX="114237" custScaleY="50956" custLinFactNeighborX="1107" custLinFactNeighborY="19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11CA482-D199-426A-B42B-9C50A42584F4}" type="presOf" srcId="{4A53E4E6-37EA-1949-8A2A-3FE86FBFED56}" destId="{F1752782-6A48-C44B-90B9-716956ADF3B1}" srcOrd="0" destOrd="0" presId="urn:microsoft.com/office/officeart/2005/8/layout/equation2"/>
    <dgm:cxn modelId="{73AC1CF8-1545-46EC-B2F0-90F1B532A995}" type="presOf" srcId="{297ABB62-75BC-0940-B918-0A3DC676E71E}" destId="{85AB68EA-4D38-5645-BDD9-A66E71E1D0D3}" srcOrd="0" destOrd="0" presId="urn:microsoft.com/office/officeart/2005/8/layout/equation2"/>
    <dgm:cxn modelId="{92AEC925-E45A-4807-BEE2-0B7110AE8FBE}" type="presOf" srcId="{77FFBB69-C3CA-A844-B25A-6A8672C02EF0}" destId="{EEA9EA0C-6901-214D-BCCA-BD89E1365BA0}" srcOrd="0" destOrd="0" presId="urn:microsoft.com/office/officeart/2005/8/layout/equation2"/>
    <dgm:cxn modelId="{E51694CF-76C4-654B-8679-C77B2C93819B}" srcId="{4A53E4E6-37EA-1949-8A2A-3FE86FBFED56}" destId="{117644F1-8287-DB47-A23F-0CB05DE2C2F4}" srcOrd="0" destOrd="0" parTransId="{28247D14-9AD9-F041-8608-EC0ACDC04977}" sibTransId="{77FFBB69-C3CA-A844-B25A-6A8672C02EF0}"/>
    <dgm:cxn modelId="{23B0576C-80C4-4A56-953E-EDD0DAAD4A59}" type="presOf" srcId="{A800948C-4178-9741-B631-7E7252E55344}" destId="{5B22A37D-AC7A-C145-A03C-160EA045640F}" srcOrd="0" destOrd="0" presId="urn:microsoft.com/office/officeart/2005/8/layout/equation2"/>
    <dgm:cxn modelId="{F28A79DC-05EC-48DC-BB36-964DDBA20690}" type="presOf" srcId="{0E207B29-B3A2-074D-A508-685B799DFCDD}" destId="{9FA5E4CC-FC0E-634B-BA98-487F0EA96EB1}" srcOrd="1" destOrd="0" presId="urn:microsoft.com/office/officeart/2005/8/layout/equation2"/>
    <dgm:cxn modelId="{444E9FAD-EBFA-8344-BB71-1A59F59940D7}" srcId="{4A53E4E6-37EA-1949-8A2A-3FE86FBFED56}" destId="{297ABB62-75BC-0940-B918-0A3DC676E71E}" srcOrd="1" destOrd="0" parTransId="{E6D9B8C4-9761-C546-90D1-90A99851E67D}" sibTransId="{0E207B29-B3A2-074D-A508-685B799DFCDD}"/>
    <dgm:cxn modelId="{D923DCE4-54E7-4D1F-8838-10B260DF377A}" type="presOf" srcId="{117644F1-8287-DB47-A23F-0CB05DE2C2F4}" destId="{8B877299-C30E-DC45-A5E8-2FFFED6D2244}" srcOrd="0" destOrd="0" presId="urn:microsoft.com/office/officeart/2005/8/layout/equation2"/>
    <dgm:cxn modelId="{9F8C0DC1-DC5B-4C32-A132-053A631D715D}" type="presOf" srcId="{0E207B29-B3A2-074D-A508-685B799DFCDD}" destId="{F1FDFEC7-B69A-CA4F-8B18-228852A2CC14}" srcOrd="0" destOrd="0" presId="urn:microsoft.com/office/officeart/2005/8/layout/equation2"/>
    <dgm:cxn modelId="{74F10CB5-48B9-C142-96E5-16AA76B60E76}" srcId="{4A53E4E6-37EA-1949-8A2A-3FE86FBFED56}" destId="{A800948C-4178-9741-B631-7E7252E55344}" srcOrd="2" destOrd="0" parTransId="{2A01D24D-548D-5248-882C-FEE9963796CB}" sibTransId="{6C4F6F31-2762-9B41-BF3F-7B127903F2FC}"/>
    <dgm:cxn modelId="{0F734FD6-9B4C-413A-ABDD-0FC5B9B404B4}" type="presParOf" srcId="{F1752782-6A48-C44B-90B9-716956ADF3B1}" destId="{0D75B83C-B1F8-7E47-9575-3ABB2A6FE023}" srcOrd="0" destOrd="0" presId="urn:microsoft.com/office/officeart/2005/8/layout/equation2"/>
    <dgm:cxn modelId="{F77A87C8-025C-4859-B7D5-258FD07B6A22}" type="presParOf" srcId="{0D75B83C-B1F8-7E47-9575-3ABB2A6FE023}" destId="{8B877299-C30E-DC45-A5E8-2FFFED6D2244}" srcOrd="0" destOrd="0" presId="urn:microsoft.com/office/officeart/2005/8/layout/equation2"/>
    <dgm:cxn modelId="{46ED1AF4-EE7C-4DFE-BEDA-EE77D11E21EB}" type="presParOf" srcId="{0D75B83C-B1F8-7E47-9575-3ABB2A6FE023}" destId="{5B171963-3948-464D-A4F7-307CD711EC2B}" srcOrd="1" destOrd="0" presId="urn:microsoft.com/office/officeart/2005/8/layout/equation2"/>
    <dgm:cxn modelId="{F97D61F3-8856-4738-AD34-D903AE0250C1}" type="presParOf" srcId="{0D75B83C-B1F8-7E47-9575-3ABB2A6FE023}" destId="{EEA9EA0C-6901-214D-BCCA-BD89E1365BA0}" srcOrd="2" destOrd="0" presId="urn:microsoft.com/office/officeart/2005/8/layout/equation2"/>
    <dgm:cxn modelId="{05CD289A-46EE-4D37-8D7B-EBFDC34E9687}" type="presParOf" srcId="{0D75B83C-B1F8-7E47-9575-3ABB2A6FE023}" destId="{2C36F22B-253A-034F-A787-BD98008ABAAE}" srcOrd="3" destOrd="0" presId="urn:microsoft.com/office/officeart/2005/8/layout/equation2"/>
    <dgm:cxn modelId="{B5BF6F03-1ED0-4ECC-B6CD-9DD6EAA53552}" type="presParOf" srcId="{0D75B83C-B1F8-7E47-9575-3ABB2A6FE023}" destId="{85AB68EA-4D38-5645-BDD9-A66E71E1D0D3}" srcOrd="4" destOrd="0" presId="urn:microsoft.com/office/officeart/2005/8/layout/equation2"/>
    <dgm:cxn modelId="{C3B16165-8A25-4885-A7EB-BE1B3A392598}" type="presParOf" srcId="{F1752782-6A48-C44B-90B9-716956ADF3B1}" destId="{F1FDFEC7-B69A-CA4F-8B18-228852A2CC14}" srcOrd="1" destOrd="0" presId="urn:microsoft.com/office/officeart/2005/8/layout/equation2"/>
    <dgm:cxn modelId="{6F5D62A1-6DDD-4F60-B4E3-C9B15AE51C5F}" type="presParOf" srcId="{F1FDFEC7-B69A-CA4F-8B18-228852A2CC14}" destId="{9FA5E4CC-FC0E-634B-BA98-487F0EA96EB1}" srcOrd="0" destOrd="0" presId="urn:microsoft.com/office/officeart/2005/8/layout/equation2"/>
    <dgm:cxn modelId="{A5FD3531-C556-4DE7-95FA-664A6E234E1D}" type="presParOf" srcId="{F1752782-6A48-C44B-90B9-716956ADF3B1}" destId="{5B22A37D-AC7A-C145-A03C-160EA045640F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0510130-BB72-46EC-BF1A-FB5AE4E61FCE}" type="doc">
      <dgm:prSet loTypeId="urn:microsoft.com/office/officeart/2008/layout/VerticalCurvedList" loCatId="" qsTypeId="urn:microsoft.com/office/officeart/2005/8/quickstyle/simple2" qsCatId="simple" csTypeId="urn:microsoft.com/office/officeart/2005/8/colors/accent3_3" csCatId="accent3" phldr="1"/>
      <dgm:spPr/>
      <dgm:t>
        <a:bodyPr/>
        <a:lstStyle/>
        <a:p>
          <a:endParaRPr lang="es-EC"/>
        </a:p>
      </dgm:t>
    </dgm:pt>
    <dgm:pt modelId="{3676EC8D-A9A4-49CE-845F-3731564F5068}">
      <dgm:prSet custT="1"/>
      <dgm:spPr/>
      <dgm:t>
        <a:bodyPr/>
        <a:lstStyle/>
        <a:p>
          <a:pPr rtl="0"/>
          <a:r>
            <a:rPr lang="es-ES_tradnl" sz="1600" dirty="0" smtClean="0"/>
            <a:t>En los baños de las unidades se mantiene grifería tradicional, pero se debería implementar servicios sanitarios ahorradores y grifería con regulación de caudal y temporizador.</a:t>
          </a:r>
          <a:endParaRPr lang="es-EC" sz="1600" dirty="0"/>
        </a:p>
      </dgm:t>
    </dgm:pt>
    <dgm:pt modelId="{21B84665-012B-4128-828E-060E4774CF59}" type="parTrans" cxnId="{FFF895B0-5573-4A40-8D1D-805A89AB3D47}">
      <dgm:prSet/>
      <dgm:spPr/>
      <dgm:t>
        <a:bodyPr/>
        <a:lstStyle/>
        <a:p>
          <a:endParaRPr lang="es-EC" sz="1600"/>
        </a:p>
      </dgm:t>
    </dgm:pt>
    <dgm:pt modelId="{96CE8E0F-7D6D-4A7F-AAB1-75945D1A354F}" type="sibTrans" cxnId="{FFF895B0-5573-4A40-8D1D-805A89AB3D47}">
      <dgm:prSet/>
      <dgm:spPr/>
      <dgm:t>
        <a:bodyPr/>
        <a:lstStyle/>
        <a:p>
          <a:endParaRPr lang="es-EC" sz="1600"/>
        </a:p>
      </dgm:t>
    </dgm:pt>
    <dgm:pt modelId="{21D917F3-85CC-4835-96FC-936D1087E791}" type="pres">
      <dgm:prSet presAssocID="{70510130-BB72-46EC-BF1A-FB5AE4E61FC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1C251D82-FD6B-42FE-970B-AFDF3E8C6B96}" type="pres">
      <dgm:prSet presAssocID="{70510130-BB72-46EC-BF1A-FB5AE4E61FCE}" presName="Name1" presStyleCnt="0"/>
      <dgm:spPr/>
      <dgm:t>
        <a:bodyPr/>
        <a:lstStyle/>
        <a:p>
          <a:endParaRPr lang="es-ES"/>
        </a:p>
      </dgm:t>
    </dgm:pt>
    <dgm:pt modelId="{B4E1E7F9-FBA0-49D3-AB44-3AD9E05CF32B}" type="pres">
      <dgm:prSet presAssocID="{70510130-BB72-46EC-BF1A-FB5AE4E61FCE}" presName="cycle" presStyleCnt="0"/>
      <dgm:spPr/>
      <dgm:t>
        <a:bodyPr/>
        <a:lstStyle/>
        <a:p>
          <a:endParaRPr lang="es-ES"/>
        </a:p>
      </dgm:t>
    </dgm:pt>
    <dgm:pt modelId="{C30CEE3A-8D5F-4CF0-B5C1-5F8B3068FE28}" type="pres">
      <dgm:prSet presAssocID="{70510130-BB72-46EC-BF1A-FB5AE4E61FCE}" presName="srcNode" presStyleLbl="node1" presStyleIdx="0" presStyleCnt="1"/>
      <dgm:spPr/>
      <dgm:t>
        <a:bodyPr/>
        <a:lstStyle/>
        <a:p>
          <a:endParaRPr lang="es-ES"/>
        </a:p>
      </dgm:t>
    </dgm:pt>
    <dgm:pt modelId="{8134533F-7C89-4D19-90D4-B953962289D5}" type="pres">
      <dgm:prSet presAssocID="{70510130-BB72-46EC-BF1A-FB5AE4E61FCE}" presName="conn" presStyleLbl="parChTrans1D2" presStyleIdx="0" presStyleCnt="1"/>
      <dgm:spPr/>
      <dgm:t>
        <a:bodyPr/>
        <a:lstStyle/>
        <a:p>
          <a:endParaRPr lang="es-EC"/>
        </a:p>
      </dgm:t>
    </dgm:pt>
    <dgm:pt modelId="{2999BFE5-46EA-45E2-9C7E-682870E1AD17}" type="pres">
      <dgm:prSet presAssocID="{70510130-BB72-46EC-BF1A-FB5AE4E61FCE}" presName="extraNode" presStyleLbl="node1" presStyleIdx="0" presStyleCnt="1"/>
      <dgm:spPr/>
      <dgm:t>
        <a:bodyPr/>
        <a:lstStyle/>
        <a:p>
          <a:endParaRPr lang="es-ES"/>
        </a:p>
      </dgm:t>
    </dgm:pt>
    <dgm:pt modelId="{38A17153-BBED-4629-9B29-1E048A8E2285}" type="pres">
      <dgm:prSet presAssocID="{70510130-BB72-46EC-BF1A-FB5AE4E61FCE}" presName="dstNode" presStyleLbl="node1" presStyleIdx="0" presStyleCnt="1"/>
      <dgm:spPr/>
      <dgm:t>
        <a:bodyPr/>
        <a:lstStyle/>
        <a:p>
          <a:endParaRPr lang="es-ES"/>
        </a:p>
      </dgm:t>
    </dgm:pt>
    <dgm:pt modelId="{D120E5FF-436B-4167-A86F-6CE7284F7D38}" type="pres">
      <dgm:prSet presAssocID="{3676EC8D-A9A4-49CE-845F-3731564F5068}" presName="text_1" presStyleLbl="node1" presStyleIdx="0" presStyleCnt="1" custScaleY="7322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29AC2B-7707-49E8-B9E2-5D55BC2E06DC}" type="pres">
      <dgm:prSet presAssocID="{3676EC8D-A9A4-49CE-845F-3731564F5068}" presName="accent_1" presStyleCnt="0"/>
      <dgm:spPr/>
      <dgm:t>
        <a:bodyPr/>
        <a:lstStyle/>
        <a:p>
          <a:endParaRPr lang="es-ES"/>
        </a:p>
      </dgm:t>
    </dgm:pt>
    <dgm:pt modelId="{76EFAE76-C9F1-429D-A405-16082948EA04}" type="pres">
      <dgm:prSet presAssocID="{3676EC8D-A9A4-49CE-845F-3731564F5068}" presName="accentRepeatNode" presStyleLbl="solidFgAcc1" presStyleIdx="0" presStyleCnt="1"/>
      <dgm:spPr/>
      <dgm:t>
        <a:bodyPr/>
        <a:lstStyle/>
        <a:p>
          <a:endParaRPr lang="es-ES"/>
        </a:p>
      </dgm:t>
    </dgm:pt>
  </dgm:ptLst>
  <dgm:cxnLst>
    <dgm:cxn modelId="{FFF895B0-5573-4A40-8D1D-805A89AB3D47}" srcId="{70510130-BB72-46EC-BF1A-FB5AE4E61FCE}" destId="{3676EC8D-A9A4-49CE-845F-3731564F5068}" srcOrd="0" destOrd="0" parTransId="{21B84665-012B-4128-828E-060E4774CF59}" sibTransId="{96CE8E0F-7D6D-4A7F-AAB1-75945D1A354F}"/>
    <dgm:cxn modelId="{0E1B8476-68A9-42B6-A0E9-1B795C32966F}" type="presOf" srcId="{96CE8E0F-7D6D-4A7F-AAB1-75945D1A354F}" destId="{8134533F-7C89-4D19-90D4-B953962289D5}" srcOrd="0" destOrd="0" presId="urn:microsoft.com/office/officeart/2008/layout/VerticalCurvedList"/>
    <dgm:cxn modelId="{DAF017F3-0D8F-4176-9C4A-CE55449D25F2}" type="presOf" srcId="{3676EC8D-A9A4-49CE-845F-3731564F5068}" destId="{D120E5FF-436B-4167-A86F-6CE7284F7D38}" srcOrd="0" destOrd="0" presId="urn:microsoft.com/office/officeart/2008/layout/VerticalCurvedList"/>
    <dgm:cxn modelId="{55BB8533-0E7B-487A-AACE-B4C78D579FBB}" type="presOf" srcId="{70510130-BB72-46EC-BF1A-FB5AE4E61FCE}" destId="{21D917F3-85CC-4835-96FC-936D1087E791}" srcOrd="0" destOrd="0" presId="urn:microsoft.com/office/officeart/2008/layout/VerticalCurvedList"/>
    <dgm:cxn modelId="{9F4B0838-3887-48AA-8A5A-1DDF7BD44BD7}" type="presParOf" srcId="{21D917F3-85CC-4835-96FC-936D1087E791}" destId="{1C251D82-FD6B-42FE-970B-AFDF3E8C6B96}" srcOrd="0" destOrd="0" presId="urn:microsoft.com/office/officeart/2008/layout/VerticalCurvedList"/>
    <dgm:cxn modelId="{2DF5A712-CFFE-4AF5-B1FA-F9697951067D}" type="presParOf" srcId="{1C251D82-FD6B-42FE-970B-AFDF3E8C6B96}" destId="{B4E1E7F9-FBA0-49D3-AB44-3AD9E05CF32B}" srcOrd="0" destOrd="0" presId="urn:microsoft.com/office/officeart/2008/layout/VerticalCurvedList"/>
    <dgm:cxn modelId="{8E4E647B-49EF-41C6-8AEC-07979EDF0C3E}" type="presParOf" srcId="{B4E1E7F9-FBA0-49D3-AB44-3AD9E05CF32B}" destId="{C30CEE3A-8D5F-4CF0-B5C1-5F8B3068FE28}" srcOrd="0" destOrd="0" presId="urn:microsoft.com/office/officeart/2008/layout/VerticalCurvedList"/>
    <dgm:cxn modelId="{E6BF1CD6-8EB7-48BA-AFE2-27DDFC38CC46}" type="presParOf" srcId="{B4E1E7F9-FBA0-49D3-AB44-3AD9E05CF32B}" destId="{8134533F-7C89-4D19-90D4-B953962289D5}" srcOrd="1" destOrd="0" presId="urn:microsoft.com/office/officeart/2008/layout/VerticalCurvedList"/>
    <dgm:cxn modelId="{A063CA59-6C81-4124-9340-9F0E304DA26D}" type="presParOf" srcId="{B4E1E7F9-FBA0-49D3-AB44-3AD9E05CF32B}" destId="{2999BFE5-46EA-45E2-9C7E-682870E1AD17}" srcOrd="2" destOrd="0" presId="urn:microsoft.com/office/officeart/2008/layout/VerticalCurvedList"/>
    <dgm:cxn modelId="{EC173B1C-C7CD-4252-813D-48DCAFE0C09A}" type="presParOf" srcId="{B4E1E7F9-FBA0-49D3-AB44-3AD9E05CF32B}" destId="{38A17153-BBED-4629-9B29-1E048A8E2285}" srcOrd="3" destOrd="0" presId="urn:microsoft.com/office/officeart/2008/layout/VerticalCurvedList"/>
    <dgm:cxn modelId="{69FB7983-3E77-4658-94D3-4A61FE78243B}" type="presParOf" srcId="{1C251D82-FD6B-42FE-970B-AFDF3E8C6B96}" destId="{D120E5FF-436B-4167-A86F-6CE7284F7D38}" srcOrd="1" destOrd="0" presId="urn:microsoft.com/office/officeart/2008/layout/VerticalCurvedList"/>
    <dgm:cxn modelId="{F0E1EC12-C0D2-4987-9F07-A13B1A54D305}" type="presParOf" srcId="{1C251D82-FD6B-42FE-970B-AFDF3E8C6B96}" destId="{7929AC2B-7707-49E8-B9E2-5D55BC2E06DC}" srcOrd="2" destOrd="0" presId="urn:microsoft.com/office/officeart/2008/layout/VerticalCurvedList"/>
    <dgm:cxn modelId="{27C6476A-4213-4EE7-B24F-D4DC33A85746}" type="presParOf" srcId="{7929AC2B-7707-49E8-B9E2-5D55BC2E06DC}" destId="{76EFAE76-C9F1-429D-A405-16082948EA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ED7C555-032E-4493-9FF0-0AF93C4424B0}" type="doc">
      <dgm:prSet loTypeId="urn:microsoft.com/office/officeart/2008/layout/PictureStrips" loCatId="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59F41D94-AEB7-47A3-8B18-36F5F7930E73}">
      <dgm:prSet/>
      <dgm:spPr/>
      <dgm:t>
        <a:bodyPr/>
        <a:lstStyle/>
        <a:p>
          <a:pPr rtl="0"/>
          <a:r>
            <a:rPr lang="es-ES_tradnl" dirty="0" smtClean="0"/>
            <a:t>No se realizan revisiones periódicas y preventivas de la red eléctrica. </a:t>
          </a:r>
          <a:endParaRPr lang="es-EC" dirty="0"/>
        </a:p>
      </dgm:t>
    </dgm:pt>
    <dgm:pt modelId="{70BABD13-6E5D-4934-817C-0E46C07A3F36}" type="parTrans" cxnId="{53468BB1-F0D6-45ED-8719-518BE9E7126F}">
      <dgm:prSet/>
      <dgm:spPr/>
      <dgm:t>
        <a:bodyPr/>
        <a:lstStyle/>
        <a:p>
          <a:endParaRPr lang="es-EC"/>
        </a:p>
      </dgm:t>
    </dgm:pt>
    <dgm:pt modelId="{54B209AE-9A69-4C20-A9D6-BAC4CF582037}" type="sibTrans" cxnId="{53468BB1-F0D6-45ED-8719-518BE9E7126F}">
      <dgm:prSet/>
      <dgm:spPr/>
      <dgm:t>
        <a:bodyPr/>
        <a:lstStyle/>
        <a:p>
          <a:endParaRPr lang="es-EC"/>
        </a:p>
      </dgm:t>
    </dgm:pt>
    <dgm:pt modelId="{A04EF709-7BE6-4638-8D4D-A6730B752B1F}">
      <dgm:prSet/>
      <dgm:spPr/>
      <dgm:t>
        <a:bodyPr/>
        <a:lstStyle/>
        <a:p>
          <a:pPr rtl="0"/>
          <a:r>
            <a:rPr lang="es-ES_tradnl" dirty="0" smtClean="0"/>
            <a:t>El 70% de los focos de las Unidades administrativas son fluorescente INADE la mayoría son incandescentes.</a:t>
          </a:r>
          <a:endParaRPr lang="es-EC" dirty="0"/>
        </a:p>
      </dgm:t>
    </dgm:pt>
    <dgm:pt modelId="{829CADCB-5E69-4BC8-BACD-B3B5247B3048}" type="parTrans" cxnId="{04F38F47-7C75-46F4-B891-7ECEF9915823}">
      <dgm:prSet/>
      <dgm:spPr/>
      <dgm:t>
        <a:bodyPr/>
        <a:lstStyle/>
        <a:p>
          <a:endParaRPr lang="es-EC"/>
        </a:p>
      </dgm:t>
    </dgm:pt>
    <dgm:pt modelId="{B83C52EB-6664-4274-BC98-A3DD135317ED}" type="sibTrans" cxnId="{04F38F47-7C75-46F4-B891-7ECEF9915823}">
      <dgm:prSet/>
      <dgm:spPr/>
      <dgm:t>
        <a:bodyPr/>
        <a:lstStyle/>
        <a:p>
          <a:endParaRPr lang="es-EC"/>
        </a:p>
      </dgm:t>
    </dgm:pt>
    <dgm:pt modelId="{191E0C7A-0B06-4546-8C02-9A6DCDE5DCCC}">
      <dgm:prSet/>
      <dgm:spPr/>
      <dgm:t>
        <a:bodyPr/>
        <a:lstStyle/>
        <a:p>
          <a:pPr rtl="0"/>
          <a:r>
            <a:rPr lang="es-ES_tradnl" dirty="0" smtClean="0"/>
            <a:t>Las computadoras se apagan al terminar las jornadas laborales al igual que las luces, </a:t>
          </a:r>
          <a:endParaRPr lang="es-EC" dirty="0"/>
        </a:p>
      </dgm:t>
    </dgm:pt>
    <dgm:pt modelId="{D4C52B76-82D6-4E65-9A1B-077A07E807AB}" type="parTrans" cxnId="{521A2CE0-CD97-4FEC-83EE-00E414466237}">
      <dgm:prSet/>
      <dgm:spPr/>
      <dgm:t>
        <a:bodyPr/>
        <a:lstStyle/>
        <a:p>
          <a:endParaRPr lang="es-EC"/>
        </a:p>
      </dgm:t>
    </dgm:pt>
    <dgm:pt modelId="{FE41FF7F-91E3-4EC7-AD5F-8635AE09B3D5}" type="sibTrans" cxnId="{521A2CE0-CD97-4FEC-83EE-00E414466237}">
      <dgm:prSet/>
      <dgm:spPr/>
      <dgm:t>
        <a:bodyPr/>
        <a:lstStyle/>
        <a:p>
          <a:endParaRPr lang="es-EC"/>
        </a:p>
      </dgm:t>
    </dgm:pt>
    <dgm:pt modelId="{11ED96E9-5306-4A99-9B78-D954D12BF5DE}">
      <dgm:prSet/>
      <dgm:spPr/>
      <dgm:t>
        <a:bodyPr/>
        <a:lstStyle/>
        <a:p>
          <a:pPr rtl="0"/>
          <a:r>
            <a:rPr lang="es-ES_tradnl" dirty="0" smtClean="0"/>
            <a:t>No existe un programa de remplazo de equipos electrónicos y eléctricos.</a:t>
          </a:r>
          <a:endParaRPr lang="es-EC" dirty="0"/>
        </a:p>
      </dgm:t>
    </dgm:pt>
    <dgm:pt modelId="{B1D6B004-6F4A-471C-91A0-2BD4AD0E255A}" type="parTrans" cxnId="{8CF8FA3E-7A89-4DCE-AD0E-86BFDCF3C167}">
      <dgm:prSet/>
      <dgm:spPr/>
      <dgm:t>
        <a:bodyPr/>
        <a:lstStyle/>
        <a:p>
          <a:endParaRPr lang="es-EC"/>
        </a:p>
      </dgm:t>
    </dgm:pt>
    <dgm:pt modelId="{78C51185-5B9E-4491-AE63-47E1D6C847FC}" type="sibTrans" cxnId="{8CF8FA3E-7A89-4DCE-AD0E-86BFDCF3C167}">
      <dgm:prSet/>
      <dgm:spPr/>
      <dgm:t>
        <a:bodyPr/>
        <a:lstStyle/>
        <a:p>
          <a:endParaRPr lang="es-EC"/>
        </a:p>
      </dgm:t>
    </dgm:pt>
    <dgm:pt modelId="{B489C709-8ADF-4E45-B8DB-0984FC18F6E2}">
      <dgm:prSet/>
      <dgm:spPr/>
      <dgm:t>
        <a:bodyPr/>
        <a:lstStyle/>
        <a:p>
          <a:pPr rtl="0"/>
          <a:r>
            <a:rPr lang="es-ES_tradnl" dirty="0" smtClean="0"/>
            <a:t>Los vehículos necesitan chequeos preventivos en lugares especializados donde cuenten con un SGA implementado</a:t>
          </a:r>
          <a:endParaRPr lang="es-EC" dirty="0"/>
        </a:p>
      </dgm:t>
    </dgm:pt>
    <dgm:pt modelId="{FF8C0709-368B-4BC7-A2CD-BE235B22DC5D}" type="parTrans" cxnId="{9672E1A6-A7BB-4AB8-83E6-243CE06F203D}">
      <dgm:prSet/>
      <dgm:spPr/>
      <dgm:t>
        <a:bodyPr/>
        <a:lstStyle/>
        <a:p>
          <a:endParaRPr lang="es-EC"/>
        </a:p>
      </dgm:t>
    </dgm:pt>
    <dgm:pt modelId="{3707FAD2-398F-47E6-96D2-8590A14BAA78}" type="sibTrans" cxnId="{9672E1A6-A7BB-4AB8-83E6-243CE06F203D}">
      <dgm:prSet/>
      <dgm:spPr/>
      <dgm:t>
        <a:bodyPr/>
        <a:lstStyle/>
        <a:p>
          <a:endParaRPr lang="es-EC"/>
        </a:p>
      </dgm:t>
    </dgm:pt>
    <dgm:pt modelId="{E90133B7-521D-CA4A-BFF5-0690B5440960}" type="pres">
      <dgm:prSet presAssocID="{FED7C555-032E-4493-9FF0-0AF93C4424B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59B2F0F-E417-4848-932D-271AA688FEAD}" type="pres">
      <dgm:prSet presAssocID="{59F41D94-AEB7-47A3-8B18-36F5F7930E73}" presName="composite" presStyleCnt="0"/>
      <dgm:spPr/>
    </dgm:pt>
    <dgm:pt modelId="{C5194DC0-2EF6-2746-AC26-0365B85A28F6}" type="pres">
      <dgm:prSet presAssocID="{59F41D94-AEB7-47A3-8B18-36F5F7930E73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A85215-05B1-6545-8C4A-B8597076FBE6}" type="pres">
      <dgm:prSet presAssocID="{59F41D94-AEB7-47A3-8B18-36F5F7930E73}" presName="rect2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s-ES"/>
        </a:p>
      </dgm:t>
    </dgm:pt>
    <dgm:pt modelId="{CF668222-F122-7249-896B-D60B905C6C24}" type="pres">
      <dgm:prSet presAssocID="{54B209AE-9A69-4C20-A9D6-BAC4CF582037}" presName="sibTrans" presStyleCnt="0"/>
      <dgm:spPr/>
    </dgm:pt>
    <dgm:pt modelId="{6DC738AC-A618-C949-890A-F2D8118C8C7C}" type="pres">
      <dgm:prSet presAssocID="{A04EF709-7BE6-4638-8D4D-A6730B752B1F}" presName="composite" presStyleCnt="0"/>
      <dgm:spPr/>
    </dgm:pt>
    <dgm:pt modelId="{7B9950F9-7DEC-6041-BABF-7E18AFC1FBA7}" type="pres">
      <dgm:prSet presAssocID="{A04EF709-7BE6-4638-8D4D-A6730B752B1F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06BB23-4133-8B4B-97E6-EDDEA1C33B1D}" type="pres">
      <dgm:prSet presAssocID="{A04EF709-7BE6-4638-8D4D-A6730B752B1F}" presName="rect2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  <dgm:t>
        <a:bodyPr/>
        <a:lstStyle/>
        <a:p>
          <a:endParaRPr lang="es-ES"/>
        </a:p>
      </dgm:t>
    </dgm:pt>
    <dgm:pt modelId="{887B2AC2-D2AA-384B-B73C-99BA4081F8DE}" type="pres">
      <dgm:prSet presAssocID="{B83C52EB-6664-4274-BC98-A3DD135317ED}" presName="sibTrans" presStyleCnt="0"/>
      <dgm:spPr/>
    </dgm:pt>
    <dgm:pt modelId="{0EAA7024-61EE-CC4E-9CAD-EDE93D83CB1C}" type="pres">
      <dgm:prSet presAssocID="{191E0C7A-0B06-4546-8C02-9A6DCDE5DCCC}" presName="composite" presStyleCnt="0"/>
      <dgm:spPr/>
    </dgm:pt>
    <dgm:pt modelId="{BC16B007-192F-9E4A-B086-9D42408C11E4}" type="pres">
      <dgm:prSet presAssocID="{191E0C7A-0B06-4546-8C02-9A6DCDE5DCCC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39BB29-3E57-6E49-AD64-8D87F28A42BE}" type="pres">
      <dgm:prSet presAssocID="{191E0C7A-0B06-4546-8C02-9A6DCDE5DCCC}" presName="rect2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  <dgm:t>
        <a:bodyPr/>
        <a:lstStyle/>
        <a:p>
          <a:endParaRPr lang="es-EC"/>
        </a:p>
      </dgm:t>
    </dgm:pt>
    <dgm:pt modelId="{435B3895-229A-9B41-8ADC-95D821149371}" type="pres">
      <dgm:prSet presAssocID="{FE41FF7F-91E3-4EC7-AD5F-8635AE09B3D5}" presName="sibTrans" presStyleCnt="0"/>
      <dgm:spPr/>
    </dgm:pt>
    <dgm:pt modelId="{3FCBF31D-2A2A-5E4F-A152-A040B31E6F72}" type="pres">
      <dgm:prSet presAssocID="{11ED96E9-5306-4A99-9B78-D954D12BF5DE}" presName="composite" presStyleCnt="0"/>
      <dgm:spPr/>
    </dgm:pt>
    <dgm:pt modelId="{6F294599-0396-A840-B1DC-FB4F25B69F18}" type="pres">
      <dgm:prSet presAssocID="{11ED96E9-5306-4A99-9B78-D954D12BF5DE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A86394-9D80-5F44-A354-7211689A89BE}" type="pres">
      <dgm:prSet presAssocID="{11ED96E9-5306-4A99-9B78-D954D12BF5DE}" presName="rect2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000" r="-52000"/>
          </a:stretch>
        </a:blipFill>
      </dgm:spPr>
      <dgm:t>
        <a:bodyPr/>
        <a:lstStyle/>
        <a:p>
          <a:endParaRPr lang="es-EC"/>
        </a:p>
      </dgm:t>
    </dgm:pt>
    <dgm:pt modelId="{95B850F4-6F54-4541-8629-BF7D906CA09C}" type="pres">
      <dgm:prSet presAssocID="{78C51185-5B9E-4491-AE63-47E1D6C847FC}" presName="sibTrans" presStyleCnt="0"/>
      <dgm:spPr/>
    </dgm:pt>
    <dgm:pt modelId="{DC250C26-2634-FF4D-A120-E8EC98EED337}" type="pres">
      <dgm:prSet presAssocID="{B489C709-8ADF-4E45-B8DB-0984FC18F6E2}" presName="composite" presStyleCnt="0"/>
      <dgm:spPr/>
    </dgm:pt>
    <dgm:pt modelId="{2CCB5831-3E46-F542-A670-F8847521603F}" type="pres">
      <dgm:prSet presAssocID="{B489C709-8ADF-4E45-B8DB-0984FC18F6E2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81564A-EF8D-AD45-AFAF-5525DF2A044A}" type="pres">
      <dgm:prSet presAssocID="{B489C709-8ADF-4E45-B8DB-0984FC18F6E2}" presName="rect2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</dgm:spPr>
      <dgm:t>
        <a:bodyPr/>
        <a:lstStyle/>
        <a:p>
          <a:endParaRPr lang="es-EC"/>
        </a:p>
      </dgm:t>
    </dgm:pt>
  </dgm:ptLst>
  <dgm:cxnLst>
    <dgm:cxn modelId="{7414DDEF-3974-4891-AD08-200F1E898D63}" type="presOf" srcId="{59F41D94-AEB7-47A3-8B18-36F5F7930E73}" destId="{C5194DC0-2EF6-2746-AC26-0365B85A28F6}" srcOrd="0" destOrd="0" presId="urn:microsoft.com/office/officeart/2008/layout/PictureStrips"/>
    <dgm:cxn modelId="{8CF8FA3E-7A89-4DCE-AD0E-86BFDCF3C167}" srcId="{FED7C555-032E-4493-9FF0-0AF93C4424B0}" destId="{11ED96E9-5306-4A99-9B78-D954D12BF5DE}" srcOrd="3" destOrd="0" parTransId="{B1D6B004-6F4A-471C-91A0-2BD4AD0E255A}" sibTransId="{78C51185-5B9E-4491-AE63-47E1D6C847FC}"/>
    <dgm:cxn modelId="{53468BB1-F0D6-45ED-8719-518BE9E7126F}" srcId="{FED7C555-032E-4493-9FF0-0AF93C4424B0}" destId="{59F41D94-AEB7-47A3-8B18-36F5F7930E73}" srcOrd="0" destOrd="0" parTransId="{70BABD13-6E5D-4934-817C-0E46C07A3F36}" sibTransId="{54B209AE-9A69-4C20-A9D6-BAC4CF582037}"/>
    <dgm:cxn modelId="{F52CE13A-C022-4ED8-8CBE-F34CA0D8A6D5}" type="presOf" srcId="{FED7C555-032E-4493-9FF0-0AF93C4424B0}" destId="{E90133B7-521D-CA4A-BFF5-0690B5440960}" srcOrd="0" destOrd="0" presId="urn:microsoft.com/office/officeart/2008/layout/PictureStrips"/>
    <dgm:cxn modelId="{2B69DFA4-680A-49BC-B768-11F2F8EA70FA}" type="presOf" srcId="{A04EF709-7BE6-4638-8D4D-A6730B752B1F}" destId="{7B9950F9-7DEC-6041-BABF-7E18AFC1FBA7}" srcOrd="0" destOrd="0" presId="urn:microsoft.com/office/officeart/2008/layout/PictureStrips"/>
    <dgm:cxn modelId="{2A37766C-A73C-45F8-8C5A-5253EFA61C9C}" type="presOf" srcId="{B489C709-8ADF-4E45-B8DB-0984FC18F6E2}" destId="{2CCB5831-3E46-F542-A670-F8847521603F}" srcOrd="0" destOrd="0" presId="urn:microsoft.com/office/officeart/2008/layout/PictureStrips"/>
    <dgm:cxn modelId="{04F38F47-7C75-46F4-B891-7ECEF9915823}" srcId="{FED7C555-032E-4493-9FF0-0AF93C4424B0}" destId="{A04EF709-7BE6-4638-8D4D-A6730B752B1F}" srcOrd="1" destOrd="0" parTransId="{829CADCB-5E69-4BC8-BACD-B3B5247B3048}" sibTransId="{B83C52EB-6664-4274-BC98-A3DD135317ED}"/>
    <dgm:cxn modelId="{3B3E8D71-3D3F-4467-BB92-9F8554D74B3B}" type="presOf" srcId="{11ED96E9-5306-4A99-9B78-D954D12BF5DE}" destId="{6F294599-0396-A840-B1DC-FB4F25B69F18}" srcOrd="0" destOrd="0" presId="urn:microsoft.com/office/officeart/2008/layout/PictureStrips"/>
    <dgm:cxn modelId="{521A2CE0-CD97-4FEC-83EE-00E414466237}" srcId="{FED7C555-032E-4493-9FF0-0AF93C4424B0}" destId="{191E0C7A-0B06-4546-8C02-9A6DCDE5DCCC}" srcOrd="2" destOrd="0" parTransId="{D4C52B76-82D6-4E65-9A1B-077A07E807AB}" sibTransId="{FE41FF7F-91E3-4EC7-AD5F-8635AE09B3D5}"/>
    <dgm:cxn modelId="{9672E1A6-A7BB-4AB8-83E6-243CE06F203D}" srcId="{FED7C555-032E-4493-9FF0-0AF93C4424B0}" destId="{B489C709-8ADF-4E45-B8DB-0984FC18F6E2}" srcOrd="4" destOrd="0" parTransId="{FF8C0709-368B-4BC7-A2CD-BE235B22DC5D}" sibTransId="{3707FAD2-398F-47E6-96D2-8590A14BAA78}"/>
    <dgm:cxn modelId="{F982DCF3-3605-435D-86A5-6E44C0380F26}" type="presOf" srcId="{191E0C7A-0B06-4546-8C02-9A6DCDE5DCCC}" destId="{BC16B007-192F-9E4A-B086-9D42408C11E4}" srcOrd="0" destOrd="0" presId="urn:microsoft.com/office/officeart/2008/layout/PictureStrips"/>
    <dgm:cxn modelId="{5423DE63-D5AF-4121-8D0C-93E34E3C0F2F}" type="presParOf" srcId="{E90133B7-521D-CA4A-BFF5-0690B5440960}" destId="{B59B2F0F-E417-4848-932D-271AA688FEAD}" srcOrd="0" destOrd="0" presId="urn:microsoft.com/office/officeart/2008/layout/PictureStrips"/>
    <dgm:cxn modelId="{D86DB0E9-953A-4758-83D9-A59D18BF9D41}" type="presParOf" srcId="{B59B2F0F-E417-4848-932D-271AA688FEAD}" destId="{C5194DC0-2EF6-2746-AC26-0365B85A28F6}" srcOrd="0" destOrd="0" presId="urn:microsoft.com/office/officeart/2008/layout/PictureStrips"/>
    <dgm:cxn modelId="{47142CC3-4DEA-4CCD-95F2-CA59D4C2E9A7}" type="presParOf" srcId="{B59B2F0F-E417-4848-932D-271AA688FEAD}" destId="{53A85215-05B1-6545-8C4A-B8597076FBE6}" srcOrd="1" destOrd="0" presId="urn:microsoft.com/office/officeart/2008/layout/PictureStrips"/>
    <dgm:cxn modelId="{817052E2-ECCB-41D6-AF3C-026B6FF941CA}" type="presParOf" srcId="{E90133B7-521D-CA4A-BFF5-0690B5440960}" destId="{CF668222-F122-7249-896B-D60B905C6C24}" srcOrd="1" destOrd="0" presId="urn:microsoft.com/office/officeart/2008/layout/PictureStrips"/>
    <dgm:cxn modelId="{F760194E-62B1-4050-B56F-0E93ED0B6884}" type="presParOf" srcId="{E90133B7-521D-CA4A-BFF5-0690B5440960}" destId="{6DC738AC-A618-C949-890A-F2D8118C8C7C}" srcOrd="2" destOrd="0" presId="urn:microsoft.com/office/officeart/2008/layout/PictureStrips"/>
    <dgm:cxn modelId="{DAABCC8F-436A-46FB-9820-1666D7940C3B}" type="presParOf" srcId="{6DC738AC-A618-C949-890A-F2D8118C8C7C}" destId="{7B9950F9-7DEC-6041-BABF-7E18AFC1FBA7}" srcOrd="0" destOrd="0" presId="urn:microsoft.com/office/officeart/2008/layout/PictureStrips"/>
    <dgm:cxn modelId="{435FEBBF-1D65-42A5-A5DC-FF19107048A8}" type="presParOf" srcId="{6DC738AC-A618-C949-890A-F2D8118C8C7C}" destId="{1206BB23-4133-8B4B-97E6-EDDEA1C33B1D}" srcOrd="1" destOrd="0" presId="urn:microsoft.com/office/officeart/2008/layout/PictureStrips"/>
    <dgm:cxn modelId="{932566F5-3FE1-428F-9306-D31A57D112C9}" type="presParOf" srcId="{E90133B7-521D-CA4A-BFF5-0690B5440960}" destId="{887B2AC2-D2AA-384B-B73C-99BA4081F8DE}" srcOrd="3" destOrd="0" presId="urn:microsoft.com/office/officeart/2008/layout/PictureStrips"/>
    <dgm:cxn modelId="{A6316C0D-4E18-4E2B-A536-421662F05F1E}" type="presParOf" srcId="{E90133B7-521D-CA4A-BFF5-0690B5440960}" destId="{0EAA7024-61EE-CC4E-9CAD-EDE93D83CB1C}" srcOrd="4" destOrd="0" presId="urn:microsoft.com/office/officeart/2008/layout/PictureStrips"/>
    <dgm:cxn modelId="{EADBFD0B-CB9D-446B-B5F9-12AE1E286C80}" type="presParOf" srcId="{0EAA7024-61EE-CC4E-9CAD-EDE93D83CB1C}" destId="{BC16B007-192F-9E4A-B086-9D42408C11E4}" srcOrd="0" destOrd="0" presId="urn:microsoft.com/office/officeart/2008/layout/PictureStrips"/>
    <dgm:cxn modelId="{06E0E849-EA8D-455F-95E7-E9C767D23C77}" type="presParOf" srcId="{0EAA7024-61EE-CC4E-9CAD-EDE93D83CB1C}" destId="{B339BB29-3E57-6E49-AD64-8D87F28A42BE}" srcOrd="1" destOrd="0" presId="urn:microsoft.com/office/officeart/2008/layout/PictureStrips"/>
    <dgm:cxn modelId="{EED4FDFA-529E-4254-96D6-EEC32E5CE475}" type="presParOf" srcId="{E90133B7-521D-CA4A-BFF5-0690B5440960}" destId="{435B3895-229A-9B41-8ADC-95D821149371}" srcOrd="5" destOrd="0" presId="urn:microsoft.com/office/officeart/2008/layout/PictureStrips"/>
    <dgm:cxn modelId="{C0B297D2-6881-4499-BE97-1DF2353D6273}" type="presParOf" srcId="{E90133B7-521D-CA4A-BFF5-0690B5440960}" destId="{3FCBF31D-2A2A-5E4F-A152-A040B31E6F72}" srcOrd="6" destOrd="0" presId="urn:microsoft.com/office/officeart/2008/layout/PictureStrips"/>
    <dgm:cxn modelId="{CBA641B7-670D-41FF-A6B9-6F446596C218}" type="presParOf" srcId="{3FCBF31D-2A2A-5E4F-A152-A040B31E6F72}" destId="{6F294599-0396-A840-B1DC-FB4F25B69F18}" srcOrd="0" destOrd="0" presId="urn:microsoft.com/office/officeart/2008/layout/PictureStrips"/>
    <dgm:cxn modelId="{647F6DE7-E46D-4EDE-A219-F01DACCEE169}" type="presParOf" srcId="{3FCBF31D-2A2A-5E4F-A152-A040B31E6F72}" destId="{D8A86394-9D80-5F44-A354-7211689A89BE}" srcOrd="1" destOrd="0" presId="urn:microsoft.com/office/officeart/2008/layout/PictureStrips"/>
    <dgm:cxn modelId="{AE8801A4-8D91-42C3-B306-F7A88846D30B}" type="presParOf" srcId="{E90133B7-521D-CA4A-BFF5-0690B5440960}" destId="{95B850F4-6F54-4541-8629-BF7D906CA09C}" srcOrd="7" destOrd="0" presId="urn:microsoft.com/office/officeart/2008/layout/PictureStrips"/>
    <dgm:cxn modelId="{9B6990F9-8292-4EDF-A91A-B85E348CA978}" type="presParOf" srcId="{E90133B7-521D-CA4A-BFF5-0690B5440960}" destId="{DC250C26-2634-FF4D-A120-E8EC98EED337}" srcOrd="8" destOrd="0" presId="urn:microsoft.com/office/officeart/2008/layout/PictureStrips"/>
    <dgm:cxn modelId="{915FEF21-B651-43BF-9D49-C46F0DFF735E}" type="presParOf" srcId="{DC250C26-2634-FF4D-A120-E8EC98EED337}" destId="{2CCB5831-3E46-F542-A670-F8847521603F}" srcOrd="0" destOrd="0" presId="urn:microsoft.com/office/officeart/2008/layout/PictureStrips"/>
    <dgm:cxn modelId="{BD73C683-B105-4E60-9649-08CEC8C115ED}" type="presParOf" srcId="{DC250C26-2634-FF4D-A120-E8EC98EED337}" destId="{F081564A-EF8D-AD45-AFAF-5525DF2A044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5AD71A3-216E-0747-A80F-A318DAEF4768}" type="doc">
      <dgm:prSet loTypeId="urn:microsoft.com/office/officeart/2005/8/layout/hProcess10" loCatId="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54599223-639C-2A43-AAB1-72DA14CF8230}">
      <dgm:prSet phldrT="[Texto]"/>
      <dgm:spPr/>
      <dgm:t>
        <a:bodyPr/>
        <a:lstStyle/>
        <a:p>
          <a:r>
            <a:rPr lang="es-ES" dirty="0" smtClean="0"/>
            <a:t>ACCIONES PREVENTIVAS</a:t>
          </a:r>
          <a:endParaRPr lang="es-ES" dirty="0"/>
        </a:p>
      </dgm:t>
    </dgm:pt>
    <dgm:pt modelId="{54B9FAE2-C129-DF44-BED1-43295429D698}" type="parTrans" cxnId="{7A342732-047F-374C-B497-8E4884A41005}">
      <dgm:prSet/>
      <dgm:spPr/>
      <dgm:t>
        <a:bodyPr/>
        <a:lstStyle/>
        <a:p>
          <a:endParaRPr lang="es-ES"/>
        </a:p>
      </dgm:t>
    </dgm:pt>
    <dgm:pt modelId="{7B13A0A7-65EF-1443-84C1-B6E9B3D5E242}" type="sibTrans" cxnId="{7A342732-047F-374C-B497-8E4884A41005}">
      <dgm:prSet/>
      <dgm:spPr/>
      <dgm:t>
        <a:bodyPr/>
        <a:lstStyle/>
        <a:p>
          <a:endParaRPr lang="es-ES"/>
        </a:p>
      </dgm:t>
    </dgm:pt>
    <dgm:pt modelId="{7A8E164E-56B5-9249-8700-7270A3E9DBE8}">
      <dgm:prSet phldrT="[Texto]"/>
      <dgm:spPr/>
      <dgm:t>
        <a:bodyPr/>
        <a:lstStyle/>
        <a:p>
          <a:r>
            <a:rPr lang="es-ES" dirty="0" smtClean="0"/>
            <a:t>REGISTRO DE PACIENTES</a:t>
          </a:r>
          <a:endParaRPr lang="es-ES" dirty="0"/>
        </a:p>
      </dgm:t>
    </dgm:pt>
    <dgm:pt modelId="{82F6BDBE-006A-F74B-B164-304A58CB684C}" type="parTrans" cxnId="{DAC2AE5E-051B-A94A-AA7C-D7E6804851E5}">
      <dgm:prSet/>
      <dgm:spPr/>
      <dgm:t>
        <a:bodyPr/>
        <a:lstStyle/>
        <a:p>
          <a:endParaRPr lang="es-ES"/>
        </a:p>
      </dgm:t>
    </dgm:pt>
    <dgm:pt modelId="{D53A4B98-BEDE-5746-8AAF-951BD64D53EB}" type="sibTrans" cxnId="{DAC2AE5E-051B-A94A-AA7C-D7E6804851E5}">
      <dgm:prSet/>
      <dgm:spPr/>
      <dgm:t>
        <a:bodyPr/>
        <a:lstStyle/>
        <a:p>
          <a:endParaRPr lang="es-ES"/>
        </a:p>
      </dgm:t>
    </dgm:pt>
    <dgm:pt modelId="{56C6894E-7A2F-E345-B5C0-908F2B0AAF30}">
      <dgm:prSet phldrT="[Texto]"/>
      <dgm:spPr/>
      <dgm:t>
        <a:bodyPr/>
        <a:lstStyle/>
        <a:p>
          <a:r>
            <a:rPr lang="es-ES" dirty="0" smtClean="0"/>
            <a:t>CONSULTA MÉDICA</a:t>
          </a:r>
          <a:endParaRPr lang="es-ES" dirty="0"/>
        </a:p>
      </dgm:t>
    </dgm:pt>
    <dgm:pt modelId="{4E8BDD31-3604-C948-B7A3-17D00ECC0733}" type="parTrans" cxnId="{E2173CDB-47E4-5141-B0E9-702ECFEC93FB}">
      <dgm:prSet/>
      <dgm:spPr/>
      <dgm:t>
        <a:bodyPr/>
        <a:lstStyle/>
        <a:p>
          <a:endParaRPr lang="es-ES"/>
        </a:p>
      </dgm:t>
    </dgm:pt>
    <dgm:pt modelId="{98C8941D-5120-9346-AE44-2EB8345F07AF}" type="sibTrans" cxnId="{E2173CDB-47E4-5141-B0E9-702ECFEC93FB}">
      <dgm:prSet/>
      <dgm:spPr/>
      <dgm:t>
        <a:bodyPr/>
        <a:lstStyle/>
        <a:p>
          <a:endParaRPr lang="es-ES"/>
        </a:p>
      </dgm:t>
    </dgm:pt>
    <dgm:pt modelId="{C8286D45-9B02-7A4D-9051-BE638D4D2ED4}">
      <dgm:prSet phldrT="[Texto]"/>
      <dgm:spPr/>
      <dgm:t>
        <a:bodyPr/>
        <a:lstStyle/>
        <a:p>
          <a:r>
            <a:rPr lang="es-ES" dirty="0" smtClean="0"/>
            <a:t>SERVICIOS MÉDICOS</a:t>
          </a:r>
          <a:endParaRPr lang="es-ES" dirty="0"/>
        </a:p>
      </dgm:t>
    </dgm:pt>
    <dgm:pt modelId="{DA3B618B-0A5F-9148-B0B3-24BDE1BF2B56}" type="parTrans" cxnId="{A1D19CBA-E1BD-DC4D-8AB9-820E5757964A}">
      <dgm:prSet/>
      <dgm:spPr/>
      <dgm:t>
        <a:bodyPr/>
        <a:lstStyle/>
        <a:p>
          <a:endParaRPr lang="es-ES"/>
        </a:p>
      </dgm:t>
    </dgm:pt>
    <dgm:pt modelId="{570EFFE9-B1BB-9C4D-AE6E-8F7282B6E727}" type="sibTrans" cxnId="{A1D19CBA-E1BD-DC4D-8AB9-820E5757964A}">
      <dgm:prSet/>
      <dgm:spPr/>
      <dgm:t>
        <a:bodyPr/>
        <a:lstStyle/>
        <a:p>
          <a:endParaRPr lang="es-ES"/>
        </a:p>
      </dgm:t>
    </dgm:pt>
    <dgm:pt modelId="{378B5514-146A-A440-8B06-2EDDEAB233B4}" type="pres">
      <dgm:prSet presAssocID="{85AD71A3-216E-0747-A80F-A318DAEF476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0A1D638-3187-8B4D-BF3B-5840D7923948}" type="pres">
      <dgm:prSet presAssocID="{54599223-639C-2A43-AAB1-72DA14CF8230}" presName="composite" presStyleCnt="0"/>
      <dgm:spPr/>
    </dgm:pt>
    <dgm:pt modelId="{2777150A-B87F-5E4B-A966-0C9475100CF3}" type="pres">
      <dgm:prSet presAssocID="{54599223-639C-2A43-AAB1-72DA14CF8230}" presName="imagSh" presStyleLbl="b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A1B80A3D-22A4-504E-B6E0-336F891E97D1}" type="pres">
      <dgm:prSet presAssocID="{54599223-639C-2A43-AAB1-72DA14CF8230}" presName="tx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88012A-1DAB-0940-8D73-3B47D13BD53C}" type="pres">
      <dgm:prSet presAssocID="{7B13A0A7-65EF-1443-84C1-B6E9B3D5E242}" presName="sibTrans" presStyleLbl="sibTrans2D1" presStyleIdx="0" presStyleCnt="3"/>
      <dgm:spPr/>
      <dgm:t>
        <a:bodyPr/>
        <a:lstStyle/>
        <a:p>
          <a:endParaRPr lang="es-ES"/>
        </a:p>
      </dgm:t>
    </dgm:pt>
    <dgm:pt modelId="{5A11B024-F663-1847-936C-B95FCAB7091A}" type="pres">
      <dgm:prSet presAssocID="{7B13A0A7-65EF-1443-84C1-B6E9B3D5E242}" presName="connTx" presStyleLbl="sibTrans2D1" presStyleIdx="0" presStyleCnt="3"/>
      <dgm:spPr/>
      <dgm:t>
        <a:bodyPr/>
        <a:lstStyle/>
        <a:p>
          <a:endParaRPr lang="es-ES"/>
        </a:p>
      </dgm:t>
    </dgm:pt>
    <dgm:pt modelId="{C00FED10-1249-324B-8CA1-73467585ED42}" type="pres">
      <dgm:prSet presAssocID="{7A8E164E-56B5-9249-8700-7270A3E9DBE8}" presName="composite" presStyleCnt="0"/>
      <dgm:spPr/>
    </dgm:pt>
    <dgm:pt modelId="{203A7890-D845-1040-AB52-C8528DF53FBE}" type="pres">
      <dgm:prSet presAssocID="{7A8E164E-56B5-9249-8700-7270A3E9DBE8}" presName="imagSh" presStyleLbl="b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es-ES"/>
        </a:p>
      </dgm:t>
    </dgm:pt>
    <dgm:pt modelId="{F225E112-8F9B-5845-A1E2-843F176FE8BB}" type="pres">
      <dgm:prSet presAssocID="{7A8E164E-56B5-9249-8700-7270A3E9DBE8}" presName="tx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81C786-EF46-8F4D-B78A-0FF7636427D6}" type="pres">
      <dgm:prSet presAssocID="{D53A4B98-BEDE-5746-8AAF-951BD64D53EB}" presName="sibTrans" presStyleLbl="sibTrans2D1" presStyleIdx="1" presStyleCnt="3"/>
      <dgm:spPr/>
      <dgm:t>
        <a:bodyPr/>
        <a:lstStyle/>
        <a:p>
          <a:endParaRPr lang="es-ES"/>
        </a:p>
      </dgm:t>
    </dgm:pt>
    <dgm:pt modelId="{0F7AC759-43C5-604F-942A-3363A05FE97B}" type="pres">
      <dgm:prSet presAssocID="{D53A4B98-BEDE-5746-8AAF-951BD64D53EB}" presName="connTx" presStyleLbl="sibTrans2D1" presStyleIdx="1" presStyleCnt="3"/>
      <dgm:spPr/>
      <dgm:t>
        <a:bodyPr/>
        <a:lstStyle/>
        <a:p>
          <a:endParaRPr lang="es-ES"/>
        </a:p>
      </dgm:t>
    </dgm:pt>
    <dgm:pt modelId="{3CCA9941-C06D-9946-BCDE-E18DEB37DA56}" type="pres">
      <dgm:prSet presAssocID="{56C6894E-7A2F-E345-B5C0-908F2B0AAF30}" presName="composite" presStyleCnt="0"/>
      <dgm:spPr/>
    </dgm:pt>
    <dgm:pt modelId="{A2747DE4-B98D-694B-978C-F32B827A4834}" type="pres">
      <dgm:prSet presAssocID="{56C6894E-7A2F-E345-B5C0-908F2B0AAF30}" presName="imagSh" presStyleLbl="b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8FDF5DCB-E4BD-A24D-BC38-F0547AC17FF6}" type="pres">
      <dgm:prSet presAssocID="{56C6894E-7A2F-E345-B5C0-908F2B0AAF30}" presName="tx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63359A-C175-8E40-AA1E-2D3929332F28}" type="pres">
      <dgm:prSet presAssocID="{98C8941D-5120-9346-AE44-2EB8345F07AF}" presName="sibTrans" presStyleLbl="sibTrans2D1" presStyleIdx="2" presStyleCnt="3"/>
      <dgm:spPr/>
      <dgm:t>
        <a:bodyPr/>
        <a:lstStyle/>
        <a:p>
          <a:endParaRPr lang="es-ES"/>
        </a:p>
      </dgm:t>
    </dgm:pt>
    <dgm:pt modelId="{A400720A-C8E6-404E-A68E-3A3ADA3EC8E2}" type="pres">
      <dgm:prSet presAssocID="{98C8941D-5120-9346-AE44-2EB8345F07AF}" presName="connTx" presStyleLbl="sibTrans2D1" presStyleIdx="2" presStyleCnt="3"/>
      <dgm:spPr/>
      <dgm:t>
        <a:bodyPr/>
        <a:lstStyle/>
        <a:p>
          <a:endParaRPr lang="es-ES"/>
        </a:p>
      </dgm:t>
    </dgm:pt>
    <dgm:pt modelId="{6ED2BCE2-0176-E047-838B-D514E464CA66}" type="pres">
      <dgm:prSet presAssocID="{C8286D45-9B02-7A4D-9051-BE638D4D2ED4}" presName="composite" presStyleCnt="0"/>
      <dgm:spPr/>
    </dgm:pt>
    <dgm:pt modelId="{F289206A-9C88-4445-BF20-7731C94858F1}" type="pres">
      <dgm:prSet presAssocID="{C8286D45-9B02-7A4D-9051-BE638D4D2ED4}" presName="imagSh" presStyleLbl="b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22D1AD04-0C19-264D-9EC7-6624A505E1C0}" type="pres">
      <dgm:prSet presAssocID="{C8286D45-9B02-7A4D-9051-BE638D4D2ED4}" presName="tx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B5C57E4-D5D9-4CE8-A9E9-9970F73E4D9D}" type="presOf" srcId="{98C8941D-5120-9346-AE44-2EB8345F07AF}" destId="{A400720A-C8E6-404E-A68E-3A3ADA3EC8E2}" srcOrd="1" destOrd="0" presId="urn:microsoft.com/office/officeart/2005/8/layout/hProcess10"/>
    <dgm:cxn modelId="{99F2DDE9-35CD-42CF-9654-D90116AC4C17}" type="presOf" srcId="{C8286D45-9B02-7A4D-9051-BE638D4D2ED4}" destId="{22D1AD04-0C19-264D-9EC7-6624A505E1C0}" srcOrd="0" destOrd="0" presId="urn:microsoft.com/office/officeart/2005/8/layout/hProcess10"/>
    <dgm:cxn modelId="{C2DC139F-6409-4E06-BAC7-497276964A52}" type="presOf" srcId="{85AD71A3-216E-0747-A80F-A318DAEF4768}" destId="{378B5514-146A-A440-8B06-2EDDEAB233B4}" srcOrd="0" destOrd="0" presId="urn:microsoft.com/office/officeart/2005/8/layout/hProcess10"/>
    <dgm:cxn modelId="{9B4B769E-1170-4FBA-9064-AD06CB82BD67}" type="presOf" srcId="{56C6894E-7A2F-E345-B5C0-908F2B0AAF30}" destId="{8FDF5DCB-E4BD-A24D-BC38-F0547AC17FF6}" srcOrd="0" destOrd="0" presId="urn:microsoft.com/office/officeart/2005/8/layout/hProcess10"/>
    <dgm:cxn modelId="{E2173CDB-47E4-5141-B0E9-702ECFEC93FB}" srcId="{85AD71A3-216E-0747-A80F-A318DAEF4768}" destId="{56C6894E-7A2F-E345-B5C0-908F2B0AAF30}" srcOrd="2" destOrd="0" parTransId="{4E8BDD31-3604-C948-B7A3-17D00ECC0733}" sibTransId="{98C8941D-5120-9346-AE44-2EB8345F07AF}"/>
    <dgm:cxn modelId="{52884A13-BE69-48B3-BCE2-9AED73E35E60}" type="presOf" srcId="{7B13A0A7-65EF-1443-84C1-B6E9B3D5E242}" destId="{5A11B024-F663-1847-936C-B95FCAB7091A}" srcOrd="1" destOrd="0" presId="urn:microsoft.com/office/officeart/2005/8/layout/hProcess10"/>
    <dgm:cxn modelId="{9C8DDBEC-7110-4921-A43B-00825E76D415}" type="presOf" srcId="{7A8E164E-56B5-9249-8700-7270A3E9DBE8}" destId="{F225E112-8F9B-5845-A1E2-843F176FE8BB}" srcOrd="0" destOrd="0" presId="urn:microsoft.com/office/officeart/2005/8/layout/hProcess10"/>
    <dgm:cxn modelId="{18919C1C-638C-4EB2-A21C-FB67E04E460D}" type="presOf" srcId="{98C8941D-5120-9346-AE44-2EB8345F07AF}" destId="{C163359A-C175-8E40-AA1E-2D3929332F28}" srcOrd="0" destOrd="0" presId="urn:microsoft.com/office/officeart/2005/8/layout/hProcess10"/>
    <dgm:cxn modelId="{7A342732-047F-374C-B497-8E4884A41005}" srcId="{85AD71A3-216E-0747-A80F-A318DAEF4768}" destId="{54599223-639C-2A43-AAB1-72DA14CF8230}" srcOrd="0" destOrd="0" parTransId="{54B9FAE2-C129-DF44-BED1-43295429D698}" sibTransId="{7B13A0A7-65EF-1443-84C1-B6E9B3D5E242}"/>
    <dgm:cxn modelId="{A1D19CBA-E1BD-DC4D-8AB9-820E5757964A}" srcId="{85AD71A3-216E-0747-A80F-A318DAEF4768}" destId="{C8286D45-9B02-7A4D-9051-BE638D4D2ED4}" srcOrd="3" destOrd="0" parTransId="{DA3B618B-0A5F-9148-B0B3-24BDE1BF2B56}" sibTransId="{570EFFE9-B1BB-9C4D-AE6E-8F7282B6E727}"/>
    <dgm:cxn modelId="{DAC2AE5E-051B-A94A-AA7C-D7E6804851E5}" srcId="{85AD71A3-216E-0747-A80F-A318DAEF4768}" destId="{7A8E164E-56B5-9249-8700-7270A3E9DBE8}" srcOrd="1" destOrd="0" parTransId="{82F6BDBE-006A-F74B-B164-304A58CB684C}" sibTransId="{D53A4B98-BEDE-5746-8AAF-951BD64D53EB}"/>
    <dgm:cxn modelId="{97B4EAD0-67AA-4A27-8FAF-95D94B41110C}" type="presOf" srcId="{D53A4B98-BEDE-5746-8AAF-951BD64D53EB}" destId="{8A81C786-EF46-8F4D-B78A-0FF7636427D6}" srcOrd="0" destOrd="0" presId="urn:microsoft.com/office/officeart/2005/8/layout/hProcess10"/>
    <dgm:cxn modelId="{DEF76900-B15F-4E03-B59B-6CA2811044A7}" type="presOf" srcId="{D53A4B98-BEDE-5746-8AAF-951BD64D53EB}" destId="{0F7AC759-43C5-604F-942A-3363A05FE97B}" srcOrd="1" destOrd="0" presId="urn:microsoft.com/office/officeart/2005/8/layout/hProcess10"/>
    <dgm:cxn modelId="{D8EC9A5F-A807-4779-98F3-1A6D13F69514}" type="presOf" srcId="{7B13A0A7-65EF-1443-84C1-B6E9B3D5E242}" destId="{E788012A-1DAB-0940-8D73-3B47D13BD53C}" srcOrd="0" destOrd="0" presId="urn:microsoft.com/office/officeart/2005/8/layout/hProcess10"/>
    <dgm:cxn modelId="{B7AF0FE8-8F66-4E07-A122-59BF956EAED4}" type="presOf" srcId="{54599223-639C-2A43-AAB1-72DA14CF8230}" destId="{A1B80A3D-22A4-504E-B6E0-336F891E97D1}" srcOrd="0" destOrd="0" presId="urn:microsoft.com/office/officeart/2005/8/layout/hProcess10"/>
    <dgm:cxn modelId="{428E816A-F066-408A-AA8F-D1C0B9E80C30}" type="presParOf" srcId="{378B5514-146A-A440-8B06-2EDDEAB233B4}" destId="{A0A1D638-3187-8B4D-BF3B-5840D7923948}" srcOrd="0" destOrd="0" presId="urn:microsoft.com/office/officeart/2005/8/layout/hProcess10"/>
    <dgm:cxn modelId="{B00256D4-A346-42A6-B323-BAFE8746B2DA}" type="presParOf" srcId="{A0A1D638-3187-8B4D-BF3B-5840D7923948}" destId="{2777150A-B87F-5E4B-A966-0C9475100CF3}" srcOrd="0" destOrd="0" presId="urn:microsoft.com/office/officeart/2005/8/layout/hProcess10"/>
    <dgm:cxn modelId="{74B96161-29AA-41A3-9E54-C04E61CE83A4}" type="presParOf" srcId="{A0A1D638-3187-8B4D-BF3B-5840D7923948}" destId="{A1B80A3D-22A4-504E-B6E0-336F891E97D1}" srcOrd="1" destOrd="0" presId="urn:microsoft.com/office/officeart/2005/8/layout/hProcess10"/>
    <dgm:cxn modelId="{785349AF-33E0-443C-90B4-3326EBEB67FC}" type="presParOf" srcId="{378B5514-146A-A440-8B06-2EDDEAB233B4}" destId="{E788012A-1DAB-0940-8D73-3B47D13BD53C}" srcOrd="1" destOrd="0" presId="urn:microsoft.com/office/officeart/2005/8/layout/hProcess10"/>
    <dgm:cxn modelId="{12E2DA7E-7F4C-4A6F-8F01-7FB8CB3ABC9D}" type="presParOf" srcId="{E788012A-1DAB-0940-8D73-3B47D13BD53C}" destId="{5A11B024-F663-1847-936C-B95FCAB7091A}" srcOrd="0" destOrd="0" presId="urn:microsoft.com/office/officeart/2005/8/layout/hProcess10"/>
    <dgm:cxn modelId="{3AA3F32B-D0E1-4998-A755-9DD574B89EC8}" type="presParOf" srcId="{378B5514-146A-A440-8B06-2EDDEAB233B4}" destId="{C00FED10-1249-324B-8CA1-73467585ED42}" srcOrd="2" destOrd="0" presId="urn:microsoft.com/office/officeart/2005/8/layout/hProcess10"/>
    <dgm:cxn modelId="{7F7B01C4-D71C-472E-8847-271048B8B189}" type="presParOf" srcId="{C00FED10-1249-324B-8CA1-73467585ED42}" destId="{203A7890-D845-1040-AB52-C8528DF53FBE}" srcOrd="0" destOrd="0" presId="urn:microsoft.com/office/officeart/2005/8/layout/hProcess10"/>
    <dgm:cxn modelId="{341535DA-A981-48E8-A5D9-FC6CC98EAB07}" type="presParOf" srcId="{C00FED10-1249-324B-8CA1-73467585ED42}" destId="{F225E112-8F9B-5845-A1E2-843F176FE8BB}" srcOrd="1" destOrd="0" presId="urn:microsoft.com/office/officeart/2005/8/layout/hProcess10"/>
    <dgm:cxn modelId="{41ED484F-427F-4D36-8B07-EC60C1DC7CAD}" type="presParOf" srcId="{378B5514-146A-A440-8B06-2EDDEAB233B4}" destId="{8A81C786-EF46-8F4D-B78A-0FF7636427D6}" srcOrd="3" destOrd="0" presId="urn:microsoft.com/office/officeart/2005/8/layout/hProcess10"/>
    <dgm:cxn modelId="{7FC1FCAC-B369-4FC0-94E8-6CC0D74D5A9B}" type="presParOf" srcId="{8A81C786-EF46-8F4D-B78A-0FF7636427D6}" destId="{0F7AC759-43C5-604F-942A-3363A05FE97B}" srcOrd="0" destOrd="0" presId="urn:microsoft.com/office/officeart/2005/8/layout/hProcess10"/>
    <dgm:cxn modelId="{1158051E-0EF8-4E3F-9AE1-B67D8A4058CC}" type="presParOf" srcId="{378B5514-146A-A440-8B06-2EDDEAB233B4}" destId="{3CCA9941-C06D-9946-BCDE-E18DEB37DA56}" srcOrd="4" destOrd="0" presId="urn:microsoft.com/office/officeart/2005/8/layout/hProcess10"/>
    <dgm:cxn modelId="{02AFDAE7-DD9F-4B7E-B271-54222E036028}" type="presParOf" srcId="{3CCA9941-C06D-9946-BCDE-E18DEB37DA56}" destId="{A2747DE4-B98D-694B-978C-F32B827A4834}" srcOrd="0" destOrd="0" presId="urn:microsoft.com/office/officeart/2005/8/layout/hProcess10"/>
    <dgm:cxn modelId="{3275D98B-7BEA-4526-90EC-9D8B543B1527}" type="presParOf" srcId="{3CCA9941-C06D-9946-BCDE-E18DEB37DA56}" destId="{8FDF5DCB-E4BD-A24D-BC38-F0547AC17FF6}" srcOrd="1" destOrd="0" presId="urn:microsoft.com/office/officeart/2005/8/layout/hProcess10"/>
    <dgm:cxn modelId="{0F6BA513-68F9-4DD3-B36D-47D275EAC482}" type="presParOf" srcId="{378B5514-146A-A440-8B06-2EDDEAB233B4}" destId="{C163359A-C175-8E40-AA1E-2D3929332F28}" srcOrd="5" destOrd="0" presId="urn:microsoft.com/office/officeart/2005/8/layout/hProcess10"/>
    <dgm:cxn modelId="{D9D457BB-AB6D-463D-9DF9-EEEF578E8FC0}" type="presParOf" srcId="{C163359A-C175-8E40-AA1E-2D3929332F28}" destId="{A400720A-C8E6-404E-A68E-3A3ADA3EC8E2}" srcOrd="0" destOrd="0" presId="urn:microsoft.com/office/officeart/2005/8/layout/hProcess10"/>
    <dgm:cxn modelId="{8C6B7626-39F0-451B-B812-F689C9D4ED86}" type="presParOf" srcId="{378B5514-146A-A440-8B06-2EDDEAB233B4}" destId="{6ED2BCE2-0176-E047-838B-D514E464CA66}" srcOrd="6" destOrd="0" presId="urn:microsoft.com/office/officeart/2005/8/layout/hProcess10"/>
    <dgm:cxn modelId="{7208E94F-246F-4B2A-99DB-722456284172}" type="presParOf" srcId="{6ED2BCE2-0176-E047-838B-D514E464CA66}" destId="{F289206A-9C88-4445-BF20-7731C94858F1}" srcOrd="0" destOrd="0" presId="urn:microsoft.com/office/officeart/2005/8/layout/hProcess10"/>
    <dgm:cxn modelId="{1AF5D35C-1FC2-48A5-9902-FBC73AC905E2}" type="presParOf" srcId="{6ED2BCE2-0176-E047-838B-D514E464CA66}" destId="{22D1AD04-0C19-264D-9EC7-6624A505E1C0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2EC48A9-E7B5-4C9E-A3C7-FCFBFA5E6211}" type="doc">
      <dgm:prSet loTypeId="urn:microsoft.com/office/officeart/2008/layout/AccentedPicture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s-EC"/>
        </a:p>
      </dgm:t>
    </dgm:pt>
    <dgm:pt modelId="{CA963FB7-7A61-4383-8831-7AA70EA7BD63}">
      <dgm:prSet custT="1"/>
      <dgm:spPr/>
      <dgm:t>
        <a:bodyPr/>
        <a:lstStyle/>
        <a:p>
          <a:pPr algn="just" rtl="0"/>
          <a:r>
            <a:rPr lang="es-ES" sz="1400" b="1" dirty="0" smtClean="0"/>
            <a:t> </a:t>
          </a:r>
          <a:endParaRPr lang="es-EC" sz="1400" dirty="0"/>
        </a:p>
      </dgm:t>
    </dgm:pt>
    <dgm:pt modelId="{CCC1CE68-1E67-4E6F-BC96-C081367DCA8E}" type="parTrans" cxnId="{1FD77318-F79D-4820-AA71-B6D1FB060167}">
      <dgm:prSet/>
      <dgm:spPr/>
      <dgm:t>
        <a:bodyPr/>
        <a:lstStyle/>
        <a:p>
          <a:pPr algn="just"/>
          <a:endParaRPr lang="es-EC" sz="2000"/>
        </a:p>
      </dgm:t>
    </dgm:pt>
    <dgm:pt modelId="{96CE9E01-295B-4737-9149-B8B20FB81ECC}" type="sibTrans" cxnId="{1FD77318-F79D-4820-AA71-B6D1FB060167}">
      <dgm:prSet/>
      <dgm:spPr/>
      <dgm:t>
        <a:bodyPr/>
        <a:lstStyle/>
        <a:p>
          <a:pPr algn="just"/>
          <a:endParaRPr lang="es-EC" sz="2000"/>
        </a:p>
      </dgm:t>
    </dgm:pt>
    <dgm:pt modelId="{AEB2ABCF-2C9C-44B1-B80E-58DFDBB9B47B}">
      <dgm:prSet custT="1"/>
      <dgm:spPr/>
      <dgm:t>
        <a:bodyPr/>
        <a:lstStyle/>
        <a:p>
          <a:pPr algn="just" rtl="0"/>
          <a:r>
            <a:rPr lang="es-ES" sz="1400" b="1" dirty="0" smtClean="0"/>
            <a:t>  </a:t>
          </a:r>
          <a:endParaRPr lang="es-EC" sz="1400" dirty="0"/>
        </a:p>
      </dgm:t>
    </dgm:pt>
    <dgm:pt modelId="{668BDD05-F988-4194-84EB-25E5F6FF67C7}" type="parTrans" cxnId="{6511EE17-235A-4979-8A80-2B9003AD145D}">
      <dgm:prSet/>
      <dgm:spPr/>
      <dgm:t>
        <a:bodyPr/>
        <a:lstStyle/>
        <a:p>
          <a:pPr algn="just"/>
          <a:endParaRPr lang="es-EC" sz="2000"/>
        </a:p>
      </dgm:t>
    </dgm:pt>
    <dgm:pt modelId="{DDB44E5D-7B5F-4A5C-B181-61C64E642568}" type="sibTrans" cxnId="{6511EE17-235A-4979-8A80-2B9003AD145D}">
      <dgm:prSet/>
      <dgm:spPr/>
      <dgm:t>
        <a:bodyPr/>
        <a:lstStyle/>
        <a:p>
          <a:pPr algn="just"/>
          <a:endParaRPr lang="es-EC" sz="2000"/>
        </a:p>
      </dgm:t>
    </dgm:pt>
    <dgm:pt modelId="{746F264C-6DBB-479A-920F-9B8931071457}">
      <dgm:prSet custT="1"/>
      <dgm:spPr/>
      <dgm:t>
        <a:bodyPr/>
        <a:lstStyle/>
        <a:p>
          <a:pPr algn="just" rtl="0"/>
          <a:r>
            <a:rPr lang="es-EC" sz="1400" baseline="0" dirty="0" smtClean="0"/>
            <a:t>  </a:t>
          </a:r>
          <a:endParaRPr lang="es-EC" sz="1400" dirty="0"/>
        </a:p>
      </dgm:t>
    </dgm:pt>
    <dgm:pt modelId="{A403E9DC-C9A7-4889-B1CF-EC0147B8BBC2}" type="parTrans" cxnId="{468FC5B1-573B-4AEA-ACA4-586D31E69D6B}">
      <dgm:prSet/>
      <dgm:spPr/>
      <dgm:t>
        <a:bodyPr/>
        <a:lstStyle/>
        <a:p>
          <a:pPr algn="just"/>
          <a:endParaRPr lang="es-EC" sz="2000"/>
        </a:p>
      </dgm:t>
    </dgm:pt>
    <dgm:pt modelId="{32D280D5-9F74-42D1-9387-72729EAB7791}" type="sibTrans" cxnId="{468FC5B1-573B-4AEA-ACA4-586D31E69D6B}">
      <dgm:prSet/>
      <dgm:spPr/>
      <dgm:t>
        <a:bodyPr/>
        <a:lstStyle/>
        <a:p>
          <a:pPr algn="just"/>
          <a:endParaRPr lang="es-EC" sz="2000"/>
        </a:p>
      </dgm:t>
    </dgm:pt>
    <dgm:pt modelId="{832EAE97-B077-C141-9FC0-3A40221C70BF}">
      <dgm:prSet custT="1"/>
      <dgm:spPr/>
      <dgm:t>
        <a:bodyPr/>
        <a:lstStyle/>
        <a:p>
          <a:pPr algn="just" rtl="0"/>
          <a:endParaRPr lang="es-EC" sz="1400" dirty="0"/>
        </a:p>
      </dgm:t>
    </dgm:pt>
    <dgm:pt modelId="{FD663B4C-A9E9-3944-ADA2-B33340E74E4C}" type="parTrans" cxnId="{EE69C2E1-18A5-1E4D-984D-09C119AA8327}">
      <dgm:prSet/>
      <dgm:spPr/>
      <dgm:t>
        <a:bodyPr/>
        <a:lstStyle/>
        <a:p>
          <a:endParaRPr lang="es-ES"/>
        </a:p>
      </dgm:t>
    </dgm:pt>
    <dgm:pt modelId="{6E5E6AA8-14FC-8249-98E5-2E532132C00C}" type="sibTrans" cxnId="{EE69C2E1-18A5-1E4D-984D-09C119AA8327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s-ES"/>
        </a:p>
      </dgm:t>
    </dgm:pt>
    <dgm:pt modelId="{1DF323BE-2392-4A4E-8CE7-8CC06098BB3A}" type="pres">
      <dgm:prSet presAssocID="{42EC48A9-E7B5-4C9E-A3C7-FCFBFA5E6211}" presName="Name0" presStyleCnt="0">
        <dgm:presLayoutVars>
          <dgm:dir/>
        </dgm:presLayoutVars>
      </dgm:prSet>
      <dgm:spPr/>
      <dgm:t>
        <a:bodyPr/>
        <a:lstStyle/>
        <a:p>
          <a:endParaRPr lang="es-ES"/>
        </a:p>
      </dgm:t>
    </dgm:pt>
    <dgm:pt modelId="{CDA585BC-31D8-2244-B873-DE5AE6024DA0}" type="pres">
      <dgm:prSet presAssocID="{6E5E6AA8-14FC-8249-98E5-2E532132C00C}" presName="picture_1" presStyleLbl="bgImgPlace1" presStyleIdx="0" presStyleCnt="1"/>
      <dgm:spPr/>
      <dgm:t>
        <a:bodyPr/>
        <a:lstStyle/>
        <a:p>
          <a:endParaRPr lang="es-ES"/>
        </a:p>
      </dgm:t>
    </dgm:pt>
    <dgm:pt modelId="{DFEABB02-5FDE-9244-9738-1EE0990BA2C0}" type="pres">
      <dgm:prSet presAssocID="{832EAE97-B077-C141-9FC0-3A40221C70BF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A349D1-23A5-FA47-8033-5C34100B3777}" type="pres">
      <dgm:prSet presAssocID="{42EC48A9-E7B5-4C9E-A3C7-FCFBFA5E6211}" presName="linV" presStyleCnt="0"/>
      <dgm:spPr/>
      <dgm:t>
        <a:bodyPr/>
        <a:lstStyle/>
        <a:p>
          <a:endParaRPr lang="es-ES"/>
        </a:p>
      </dgm:t>
    </dgm:pt>
    <dgm:pt modelId="{9136D410-FCAE-7B45-94B0-5564E9CB7AF9}" type="pres">
      <dgm:prSet presAssocID="{CA963FB7-7A61-4383-8831-7AA70EA7BD63}" presName="pair" presStyleCnt="0"/>
      <dgm:spPr/>
      <dgm:t>
        <a:bodyPr/>
        <a:lstStyle/>
        <a:p>
          <a:endParaRPr lang="es-ES"/>
        </a:p>
      </dgm:t>
    </dgm:pt>
    <dgm:pt modelId="{37A7A4F3-85AA-DA42-B2E8-850BD1FB7B34}" type="pres">
      <dgm:prSet presAssocID="{CA963FB7-7A61-4383-8831-7AA70EA7BD63}" presName="spaceH" presStyleLbl="node1" presStyleIdx="0" presStyleCnt="0"/>
      <dgm:spPr/>
      <dgm:t>
        <a:bodyPr/>
        <a:lstStyle/>
        <a:p>
          <a:endParaRPr lang="es-ES"/>
        </a:p>
      </dgm:t>
    </dgm:pt>
    <dgm:pt modelId="{58369B6D-13DA-C846-9825-B00ECFF3C437}" type="pres">
      <dgm:prSet presAssocID="{CA963FB7-7A61-4383-8831-7AA70EA7BD63}" presName="desPictures" presStyleLbl="alignImgPlace1" presStyleIdx="0" presStyleCnt="3"/>
      <dgm:spPr/>
      <dgm:t>
        <a:bodyPr/>
        <a:lstStyle/>
        <a:p>
          <a:endParaRPr lang="es-ES"/>
        </a:p>
      </dgm:t>
    </dgm:pt>
    <dgm:pt modelId="{6E275B4A-1E5C-CB42-A93C-A46D076A63F3}" type="pres">
      <dgm:prSet presAssocID="{CA963FB7-7A61-4383-8831-7AA70EA7BD63}" presName="desTextWrapper" presStyleCnt="0"/>
      <dgm:spPr/>
      <dgm:t>
        <a:bodyPr/>
        <a:lstStyle/>
        <a:p>
          <a:endParaRPr lang="es-ES"/>
        </a:p>
      </dgm:t>
    </dgm:pt>
    <dgm:pt modelId="{5018B3C1-B6AD-7D45-987B-499BBFBF97F5}" type="pres">
      <dgm:prSet presAssocID="{CA963FB7-7A61-4383-8831-7AA70EA7BD63}" presName="desText" presStyleLbl="revTx" presStyleIdx="0" presStyleCnt="3" custScaleX="26756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0D294FA-91CA-6348-A5CD-FB6EB7F5F91E}" type="pres">
      <dgm:prSet presAssocID="{96CE9E01-295B-4737-9149-B8B20FB81ECC}" presName="spaceV" presStyleCnt="0"/>
      <dgm:spPr/>
      <dgm:t>
        <a:bodyPr/>
        <a:lstStyle/>
        <a:p>
          <a:endParaRPr lang="es-ES"/>
        </a:p>
      </dgm:t>
    </dgm:pt>
    <dgm:pt modelId="{58CBF005-0254-3141-BD96-F982B6DC6F69}" type="pres">
      <dgm:prSet presAssocID="{AEB2ABCF-2C9C-44B1-B80E-58DFDBB9B47B}" presName="pair" presStyleCnt="0"/>
      <dgm:spPr/>
      <dgm:t>
        <a:bodyPr/>
        <a:lstStyle/>
        <a:p>
          <a:endParaRPr lang="es-ES"/>
        </a:p>
      </dgm:t>
    </dgm:pt>
    <dgm:pt modelId="{037CBBD9-8B75-D149-8649-80AA7E0A308E}" type="pres">
      <dgm:prSet presAssocID="{AEB2ABCF-2C9C-44B1-B80E-58DFDBB9B47B}" presName="spaceH" presStyleLbl="node1" presStyleIdx="0" presStyleCnt="0"/>
      <dgm:spPr/>
      <dgm:t>
        <a:bodyPr/>
        <a:lstStyle/>
        <a:p>
          <a:endParaRPr lang="es-ES"/>
        </a:p>
      </dgm:t>
    </dgm:pt>
    <dgm:pt modelId="{55E26322-611A-D042-885C-F59A67B4CF24}" type="pres">
      <dgm:prSet presAssocID="{AEB2ABCF-2C9C-44B1-B80E-58DFDBB9B47B}" presName="desPictures" presStyleLbl="alignImgPlace1" presStyleIdx="1" presStyleCnt="3"/>
      <dgm:spPr/>
      <dgm:t>
        <a:bodyPr/>
        <a:lstStyle/>
        <a:p>
          <a:endParaRPr lang="es-ES"/>
        </a:p>
      </dgm:t>
    </dgm:pt>
    <dgm:pt modelId="{83C454D0-0020-8C44-A1F4-62D8B43F798D}" type="pres">
      <dgm:prSet presAssocID="{AEB2ABCF-2C9C-44B1-B80E-58DFDBB9B47B}" presName="desTextWrapper" presStyleCnt="0"/>
      <dgm:spPr/>
      <dgm:t>
        <a:bodyPr/>
        <a:lstStyle/>
        <a:p>
          <a:endParaRPr lang="es-ES"/>
        </a:p>
      </dgm:t>
    </dgm:pt>
    <dgm:pt modelId="{4AE216CA-E686-7B4D-B885-3E5AD23B5957}" type="pres">
      <dgm:prSet presAssocID="{AEB2ABCF-2C9C-44B1-B80E-58DFDBB9B47B}" presName="desText" presStyleLbl="revTx" presStyleIdx="1" presStyleCnt="3" custScaleX="2719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48BBC4-D33D-F947-8770-7BA3D36FAE87}" type="pres">
      <dgm:prSet presAssocID="{DDB44E5D-7B5F-4A5C-B181-61C64E642568}" presName="spaceV" presStyleCnt="0"/>
      <dgm:spPr/>
      <dgm:t>
        <a:bodyPr/>
        <a:lstStyle/>
        <a:p>
          <a:endParaRPr lang="es-ES"/>
        </a:p>
      </dgm:t>
    </dgm:pt>
    <dgm:pt modelId="{84FC31EF-71B0-504F-875F-8E9519338068}" type="pres">
      <dgm:prSet presAssocID="{746F264C-6DBB-479A-920F-9B8931071457}" presName="pair" presStyleCnt="0"/>
      <dgm:spPr/>
      <dgm:t>
        <a:bodyPr/>
        <a:lstStyle/>
        <a:p>
          <a:endParaRPr lang="es-ES"/>
        </a:p>
      </dgm:t>
    </dgm:pt>
    <dgm:pt modelId="{37069A04-437A-8049-9376-A50A8151BCF8}" type="pres">
      <dgm:prSet presAssocID="{746F264C-6DBB-479A-920F-9B8931071457}" presName="spaceH" presStyleLbl="node1" presStyleIdx="0" presStyleCnt="0"/>
      <dgm:spPr/>
      <dgm:t>
        <a:bodyPr/>
        <a:lstStyle/>
        <a:p>
          <a:endParaRPr lang="es-ES"/>
        </a:p>
      </dgm:t>
    </dgm:pt>
    <dgm:pt modelId="{8FBD3A27-9697-EB47-AF5A-01A4AEFF6E80}" type="pres">
      <dgm:prSet presAssocID="{746F264C-6DBB-479A-920F-9B8931071457}" presName="desPictures" presStyleLbl="alignImgPlace1" presStyleIdx="2" presStyleCnt="3"/>
      <dgm:spPr/>
      <dgm:t>
        <a:bodyPr/>
        <a:lstStyle/>
        <a:p>
          <a:endParaRPr lang="es-ES"/>
        </a:p>
      </dgm:t>
    </dgm:pt>
    <dgm:pt modelId="{C2D2C37E-E55D-904D-8D90-0B2987F58D50}" type="pres">
      <dgm:prSet presAssocID="{746F264C-6DBB-479A-920F-9B8931071457}" presName="desTextWrapper" presStyleCnt="0"/>
      <dgm:spPr/>
      <dgm:t>
        <a:bodyPr/>
        <a:lstStyle/>
        <a:p>
          <a:endParaRPr lang="es-ES"/>
        </a:p>
      </dgm:t>
    </dgm:pt>
    <dgm:pt modelId="{2A37EB75-EF8B-6148-B7E8-31CB05BDC8C0}" type="pres">
      <dgm:prSet presAssocID="{746F264C-6DBB-479A-920F-9B8931071457}" presName="desText" presStyleLbl="revTx" presStyleIdx="2" presStyleCnt="3" custScaleX="26996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29277B-A8EF-6644-8F00-C2387C0E4F36}" type="pres">
      <dgm:prSet presAssocID="{42EC48A9-E7B5-4C9E-A3C7-FCFBFA5E6211}" presName="maxNode" presStyleCnt="0"/>
      <dgm:spPr/>
      <dgm:t>
        <a:bodyPr/>
        <a:lstStyle/>
        <a:p>
          <a:endParaRPr lang="es-ES"/>
        </a:p>
      </dgm:t>
    </dgm:pt>
    <dgm:pt modelId="{C5EE6F3A-5110-B946-AACE-3EE6E659B546}" type="pres">
      <dgm:prSet presAssocID="{42EC48A9-E7B5-4C9E-A3C7-FCFBFA5E6211}" presName="Name33" presStyleCnt="0"/>
      <dgm:spPr/>
      <dgm:t>
        <a:bodyPr/>
        <a:lstStyle/>
        <a:p>
          <a:endParaRPr lang="es-ES"/>
        </a:p>
      </dgm:t>
    </dgm:pt>
  </dgm:ptLst>
  <dgm:cxnLst>
    <dgm:cxn modelId="{1FD77318-F79D-4820-AA71-B6D1FB060167}" srcId="{42EC48A9-E7B5-4C9E-A3C7-FCFBFA5E6211}" destId="{CA963FB7-7A61-4383-8831-7AA70EA7BD63}" srcOrd="1" destOrd="0" parTransId="{CCC1CE68-1E67-4E6F-BC96-C081367DCA8E}" sibTransId="{96CE9E01-295B-4737-9149-B8B20FB81ECC}"/>
    <dgm:cxn modelId="{EE69C2E1-18A5-1E4D-984D-09C119AA8327}" srcId="{42EC48A9-E7B5-4C9E-A3C7-FCFBFA5E6211}" destId="{832EAE97-B077-C141-9FC0-3A40221C70BF}" srcOrd="0" destOrd="0" parTransId="{FD663B4C-A9E9-3944-ADA2-B33340E74E4C}" sibTransId="{6E5E6AA8-14FC-8249-98E5-2E532132C00C}"/>
    <dgm:cxn modelId="{0F19D62C-4B1D-47F6-AD09-4DB17E702FCE}" type="presOf" srcId="{832EAE97-B077-C141-9FC0-3A40221C70BF}" destId="{DFEABB02-5FDE-9244-9738-1EE0990BA2C0}" srcOrd="0" destOrd="0" presId="urn:microsoft.com/office/officeart/2008/layout/AccentedPicture"/>
    <dgm:cxn modelId="{8AC393F4-3EA5-4906-948D-8587EB71F512}" type="presOf" srcId="{42EC48A9-E7B5-4C9E-A3C7-FCFBFA5E6211}" destId="{1DF323BE-2392-4A4E-8CE7-8CC06098BB3A}" srcOrd="0" destOrd="0" presId="urn:microsoft.com/office/officeart/2008/layout/AccentedPicture"/>
    <dgm:cxn modelId="{468FC5B1-573B-4AEA-ACA4-586D31E69D6B}" srcId="{42EC48A9-E7B5-4C9E-A3C7-FCFBFA5E6211}" destId="{746F264C-6DBB-479A-920F-9B8931071457}" srcOrd="3" destOrd="0" parTransId="{A403E9DC-C9A7-4889-B1CF-EC0147B8BBC2}" sibTransId="{32D280D5-9F74-42D1-9387-72729EAB7791}"/>
    <dgm:cxn modelId="{A7F85F28-0F8F-47BA-8642-E248A5A665A6}" type="presOf" srcId="{CA963FB7-7A61-4383-8831-7AA70EA7BD63}" destId="{5018B3C1-B6AD-7D45-987B-499BBFBF97F5}" srcOrd="0" destOrd="0" presId="urn:microsoft.com/office/officeart/2008/layout/AccentedPicture"/>
    <dgm:cxn modelId="{CD38F0BA-773C-4413-BE3F-D28473A3DA80}" type="presOf" srcId="{6E5E6AA8-14FC-8249-98E5-2E532132C00C}" destId="{CDA585BC-31D8-2244-B873-DE5AE6024DA0}" srcOrd="0" destOrd="0" presId="urn:microsoft.com/office/officeart/2008/layout/AccentedPicture"/>
    <dgm:cxn modelId="{6511EE17-235A-4979-8A80-2B9003AD145D}" srcId="{42EC48A9-E7B5-4C9E-A3C7-FCFBFA5E6211}" destId="{AEB2ABCF-2C9C-44B1-B80E-58DFDBB9B47B}" srcOrd="2" destOrd="0" parTransId="{668BDD05-F988-4194-84EB-25E5F6FF67C7}" sibTransId="{DDB44E5D-7B5F-4A5C-B181-61C64E642568}"/>
    <dgm:cxn modelId="{7CDF4C4E-F6C6-49F6-A309-72948AADF989}" type="presOf" srcId="{AEB2ABCF-2C9C-44B1-B80E-58DFDBB9B47B}" destId="{4AE216CA-E686-7B4D-B885-3E5AD23B5957}" srcOrd="0" destOrd="0" presId="urn:microsoft.com/office/officeart/2008/layout/AccentedPicture"/>
    <dgm:cxn modelId="{5AB4535C-9889-48A7-BE9F-7AA3BB7177EB}" type="presOf" srcId="{746F264C-6DBB-479A-920F-9B8931071457}" destId="{2A37EB75-EF8B-6148-B7E8-31CB05BDC8C0}" srcOrd="0" destOrd="0" presId="urn:microsoft.com/office/officeart/2008/layout/AccentedPicture"/>
    <dgm:cxn modelId="{B3F85704-0095-4F9E-8371-1CCDB3FAAED6}" type="presParOf" srcId="{1DF323BE-2392-4A4E-8CE7-8CC06098BB3A}" destId="{CDA585BC-31D8-2244-B873-DE5AE6024DA0}" srcOrd="0" destOrd="0" presId="urn:microsoft.com/office/officeart/2008/layout/AccentedPicture"/>
    <dgm:cxn modelId="{36B15DC8-0A5E-4237-A8A2-F384F3E975A0}" type="presParOf" srcId="{1DF323BE-2392-4A4E-8CE7-8CC06098BB3A}" destId="{DFEABB02-5FDE-9244-9738-1EE0990BA2C0}" srcOrd="1" destOrd="0" presId="urn:microsoft.com/office/officeart/2008/layout/AccentedPicture"/>
    <dgm:cxn modelId="{4E8E0B0B-F6F1-4147-B009-28481CBAF8A9}" type="presParOf" srcId="{1DF323BE-2392-4A4E-8CE7-8CC06098BB3A}" destId="{FEA349D1-23A5-FA47-8033-5C34100B3777}" srcOrd="2" destOrd="0" presId="urn:microsoft.com/office/officeart/2008/layout/AccentedPicture"/>
    <dgm:cxn modelId="{8158385C-B65B-46CA-BE27-CD4D77291753}" type="presParOf" srcId="{FEA349D1-23A5-FA47-8033-5C34100B3777}" destId="{9136D410-FCAE-7B45-94B0-5564E9CB7AF9}" srcOrd="0" destOrd="0" presId="urn:microsoft.com/office/officeart/2008/layout/AccentedPicture"/>
    <dgm:cxn modelId="{46EDE583-ED11-4570-AB12-251C3452EE26}" type="presParOf" srcId="{9136D410-FCAE-7B45-94B0-5564E9CB7AF9}" destId="{37A7A4F3-85AA-DA42-B2E8-850BD1FB7B34}" srcOrd="0" destOrd="0" presId="urn:microsoft.com/office/officeart/2008/layout/AccentedPicture"/>
    <dgm:cxn modelId="{3D182CAE-4E71-4311-9867-DC166042F431}" type="presParOf" srcId="{9136D410-FCAE-7B45-94B0-5564E9CB7AF9}" destId="{58369B6D-13DA-C846-9825-B00ECFF3C437}" srcOrd="1" destOrd="0" presId="urn:microsoft.com/office/officeart/2008/layout/AccentedPicture"/>
    <dgm:cxn modelId="{D6BC7D51-E1A6-4213-B1A3-5E11A75BDB04}" type="presParOf" srcId="{9136D410-FCAE-7B45-94B0-5564E9CB7AF9}" destId="{6E275B4A-1E5C-CB42-A93C-A46D076A63F3}" srcOrd="2" destOrd="0" presId="urn:microsoft.com/office/officeart/2008/layout/AccentedPicture"/>
    <dgm:cxn modelId="{A7F77629-F96F-409B-BC97-2335ACB6C0A2}" type="presParOf" srcId="{6E275B4A-1E5C-CB42-A93C-A46D076A63F3}" destId="{5018B3C1-B6AD-7D45-987B-499BBFBF97F5}" srcOrd="0" destOrd="0" presId="urn:microsoft.com/office/officeart/2008/layout/AccentedPicture"/>
    <dgm:cxn modelId="{5CD01EDC-F953-4F6A-B49C-B4A03FAFAE38}" type="presParOf" srcId="{FEA349D1-23A5-FA47-8033-5C34100B3777}" destId="{A0D294FA-91CA-6348-A5CD-FB6EB7F5F91E}" srcOrd="1" destOrd="0" presId="urn:microsoft.com/office/officeart/2008/layout/AccentedPicture"/>
    <dgm:cxn modelId="{14BB781E-A9FC-47B1-ADF7-78C750621C59}" type="presParOf" srcId="{FEA349D1-23A5-FA47-8033-5C34100B3777}" destId="{58CBF005-0254-3141-BD96-F982B6DC6F69}" srcOrd="2" destOrd="0" presId="urn:microsoft.com/office/officeart/2008/layout/AccentedPicture"/>
    <dgm:cxn modelId="{1F38CA8D-A3D7-4A4C-B33A-40D3A163CB19}" type="presParOf" srcId="{58CBF005-0254-3141-BD96-F982B6DC6F69}" destId="{037CBBD9-8B75-D149-8649-80AA7E0A308E}" srcOrd="0" destOrd="0" presId="urn:microsoft.com/office/officeart/2008/layout/AccentedPicture"/>
    <dgm:cxn modelId="{2B72C235-F013-448B-BFD7-8476D4007657}" type="presParOf" srcId="{58CBF005-0254-3141-BD96-F982B6DC6F69}" destId="{55E26322-611A-D042-885C-F59A67B4CF24}" srcOrd="1" destOrd="0" presId="urn:microsoft.com/office/officeart/2008/layout/AccentedPicture"/>
    <dgm:cxn modelId="{65F7E33E-E94E-409B-87E6-75AAD52026D8}" type="presParOf" srcId="{58CBF005-0254-3141-BD96-F982B6DC6F69}" destId="{83C454D0-0020-8C44-A1F4-62D8B43F798D}" srcOrd="2" destOrd="0" presId="urn:microsoft.com/office/officeart/2008/layout/AccentedPicture"/>
    <dgm:cxn modelId="{A2CF6CAE-52AB-492B-A9EF-284337096216}" type="presParOf" srcId="{83C454D0-0020-8C44-A1F4-62D8B43F798D}" destId="{4AE216CA-E686-7B4D-B885-3E5AD23B5957}" srcOrd="0" destOrd="0" presId="urn:microsoft.com/office/officeart/2008/layout/AccentedPicture"/>
    <dgm:cxn modelId="{55B83569-BC42-4050-8707-CDE400D9520A}" type="presParOf" srcId="{FEA349D1-23A5-FA47-8033-5C34100B3777}" destId="{4748BBC4-D33D-F947-8770-7BA3D36FAE87}" srcOrd="3" destOrd="0" presId="urn:microsoft.com/office/officeart/2008/layout/AccentedPicture"/>
    <dgm:cxn modelId="{A5F6FB1F-20C8-4CB9-BA39-ED67929D897D}" type="presParOf" srcId="{FEA349D1-23A5-FA47-8033-5C34100B3777}" destId="{84FC31EF-71B0-504F-875F-8E9519338068}" srcOrd="4" destOrd="0" presId="urn:microsoft.com/office/officeart/2008/layout/AccentedPicture"/>
    <dgm:cxn modelId="{7ADDF380-247D-468E-B18C-32B2501DC723}" type="presParOf" srcId="{84FC31EF-71B0-504F-875F-8E9519338068}" destId="{37069A04-437A-8049-9376-A50A8151BCF8}" srcOrd="0" destOrd="0" presId="urn:microsoft.com/office/officeart/2008/layout/AccentedPicture"/>
    <dgm:cxn modelId="{479CB3C4-2FC4-4478-B710-A584327D0F71}" type="presParOf" srcId="{84FC31EF-71B0-504F-875F-8E9519338068}" destId="{8FBD3A27-9697-EB47-AF5A-01A4AEFF6E80}" srcOrd="1" destOrd="0" presId="urn:microsoft.com/office/officeart/2008/layout/AccentedPicture"/>
    <dgm:cxn modelId="{9265A902-716B-48AE-8A95-C9F6AF13CEA3}" type="presParOf" srcId="{84FC31EF-71B0-504F-875F-8E9519338068}" destId="{C2D2C37E-E55D-904D-8D90-0B2987F58D50}" srcOrd="2" destOrd="0" presId="urn:microsoft.com/office/officeart/2008/layout/AccentedPicture"/>
    <dgm:cxn modelId="{FDD4B048-5393-4317-A87B-4A07361142DA}" type="presParOf" srcId="{C2D2C37E-E55D-904D-8D90-0B2987F58D50}" destId="{2A37EB75-EF8B-6148-B7E8-31CB05BDC8C0}" srcOrd="0" destOrd="0" presId="urn:microsoft.com/office/officeart/2008/layout/AccentedPicture"/>
    <dgm:cxn modelId="{12EE3337-72A7-45B8-94BF-88CC470EF7B6}" type="presParOf" srcId="{1DF323BE-2392-4A4E-8CE7-8CC06098BB3A}" destId="{C929277B-A8EF-6644-8F00-C2387C0E4F36}" srcOrd="3" destOrd="0" presId="urn:microsoft.com/office/officeart/2008/layout/AccentedPicture"/>
    <dgm:cxn modelId="{294EA8F2-B35A-47E9-915B-B58ED12B3107}" type="presParOf" srcId="{C929277B-A8EF-6644-8F00-C2387C0E4F36}" destId="{C5EE6F3A-5110-B946-AACE-3EE6E659B546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D448A7B-43ED-48EA-A715-CD67E4EFE154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8887A7BE-DD70-43BE-8295-2845F9C74E6C}">
      <dgm:prSet/>
      <dgm:spPr/>
      <dgm:t>
        <a:bodyPr/>
        <a:lstStyle/>
        <a:p>
          <a:pPr rtl="0"/>
          <a:r>
            <a:rPr lang="es-ES" b="1" dirty="0" smtClean="0"/>
            <a:t>DURACIÓN (D) </a:t>
          </a:r>
          <a:endParaRPr lang="es-EC" dirty="0"/>
        </a:p>
      </dgm:t>
    </dgm:pt>
    <dgm:pt modelId="{5F9B97E5-ADB9-469A-BA9E-2739D6B4EC19}" type="parTrans" cxnId="{37EDFE57-CAE8-4DCB-83CF-B12D74010C71}">
      <dgm:prSet/>
      <dgm:spPr/>
      <dgm:t>
        <a:bodyPr/>
        <a:lstStyle/>
        <a:p>
          <a:endParaRPr lang="es-EC"/>
        </a:p>
      </dgm:t>
    </dgm:pt>
    <dgm:pt modelId="{1CE0F8FC-870C-40FB-AB00-D693E170474B}" type="sibTrans" cxnId="{37EDFE57-CAE8-4DCB-83CF-B12D74010C71}">
      <dgm:prSet/>
      <dgm:spPr/>
      <dgm:t>
        <a:bodyPr/>
        <a:lstStyle/>
        <a:p>
          <a:endParaRPr lang="es-EC"/>
        </a:p>
      </dgm:t>
    </dgm:pt>
    <dgm:pt modelId="{B1A64A13-26B1-4589-B841-C4D005AEA9E9}">
      <dgm:prSet/>
      <dgm:spPr/>
      <dgm:t>
        <a:bodyPr/>
        <a:lstStyle/>
        <a:p>
          <a:pPr rtl="0"/>
          <a:r>
            <a:rPr lang="es-ES" b="1" dirty="0" smtClean="0"/>
            <a:t>EXTENSIÓN (E)</a:t>
          </a:r>
          <a:endParaRPr lang="es-EC" dirty="0"/>
        </a:p>
      </dgm:t>
    </dgm:pt>
    <dgm:pt modelId="{47632D2D-513C-4D44-BA7E-38462D3B0DC3}" type="parTrans" cxnId="{8D573FA0-ADD0-462A-B53F-70F2CFCBBFDE}">
      <dgm:prSet/>
      <dgm:spPr/>
      <dgm:t>
        <a:bodyPr/>
        <a:lstStyle/>
        <a:p>
          <a:endParaRPr lang="es-EC"/>
        </a:p>
      </dgm:t>
    </dgm:pt>
    <dgm:pt modelId="{089C1997-CE97-406D-8B45-EA7E5F6654D9}" type="sibTrans" cxnId="{8D573FA0-ADD0-462A-B53F-70F2CFCBBFDE}">
      <dgm:prSet/>
      <dgm:spPr/>
      <dgm:t>
        <a:bodyPr/>
        <a:lstStyle/>
        <a:p>
          <a:endParaRPr lang="es-EC"/>
        </a:p>
      </dgm:t>
    </dgm:pt>
    <dgm:pt modelId="{DC9B088B-7E1E-44E9-95D8-8BB423593BC9}">
      <dgm:prSet/>
      <dgm:spPr/>
      <dgm:t>
        <a:bodyPr/>
        <a:lstStyle/>
        <a:p>
          <a:pPr rtl="0"/>
          <a:r>
            <a:rPr lang="es-EC" dirty="0" smtClean="0"/>
            <a:t>GRADO DE AFECTACIÓN (GA)</a:t>
          </a:r>
          <a:endParaRPr lang="es-EC" dirty="0"/>
        </a:p>
      </dgm:t>
    </dgm:pt>
    <dgm:pt modelId="{17981810-8E56-4D77-9088-9C7677E2CAA6}" type="parTrans" cxnId="{04D84DBF-7ED1-4F88-A10C-320A9A9668E7}">
      <dgm:prSet/>
      <dgm:spPr/>
      <dgm:t>
        <a:bodyPr/>
        <a:lstStyle/>
        <a:p>
          <a:endParaRPr lang="es-EC"/>
        </a:p>
      </dgm:t>
    </dgm:pt>
    <dgm:pt modelId="{FD746B33-4F1C-4C72-875C-12FC484B69AB}" type="sibTrans" cxnId="{04D84DBF-7ED1-4F88-A10C-320A9A9668E7}">
      <dgm:prSet/>
      <dgm:spPr/>
      <dgm:t>
        <a:bodyPr/>
        <a:lstStyle/>
        <a:p>
          <a:endParaRPr lang="es-EC"/>
        </a:p>
      </dgm:t>
    </dgm:pt>
    <dgm:pt modelId="{4F1D8FDA-44CC-45DE-90A3-231F8835D443}">
      <dgm:prSet/>
      <dgm:spPr/>
      <dgm:t>
        <a:bodyPr/>
        <a:lstStyle/>
        <a:p>
          <a:pPr rtl="0"/>
          <a:r>
            <a:rPr lang="es-EC" dirty="0" smtClean="0"/>
            <a:t>NATURALEZA DE LA SUSTACIA (NSTACIÓN (GA)</a:t>
          </a:r>
          <a:endParaRPr lang="es-EC" dirty="0"/>
        </a:p>
      </dgm:t>
    </dgm:pt>
    <dgm:pt modelId="{387A30C0-5EC2-49CA-AB4D-3E9E79C46148}" type="parTrans" cxnId="{56E60385-6E47-41BF-A54D-40AB909373BE}">
      <dgm:prSet/>
      <dgm:spPr/>
      <dgm:t>
        <a:bodyPr/>
        <a:lstStyle/>
        <a:p>
          <a:endParaRPr lang="es-EC"/>
        </a:p>
      </dgm:t>
    </dgm:pt>
    <dgm:pt modelId="{660CF769-0747-49B2-B215-5AF45681DFEC}" type="sibTrans" cxnId="{56E60385-6E47-41BF-A54D-40AB909373BE}">
      <dgm:prSet/>
      <dgm:spPr/>
      <dgm:t>
        <a:bodyPr/>
        <a:lstStyle/>
        <a:p>
          <a:endParaRPr lang="es-EC"/>
        </a:p>
      </dgm:t>
    </dgm:pt>
    <dgm:pt modelId="{729F26E9-DE5D-4968-925F-A20E65580909}">
      <dgm:prSet/>
      <dgm:spPr/>
      <dgm:t>
        <a:bodyPr/>
        <a:lstStyle/>
        <a:p>
          <a:pPr rtl="0"/>
          <a:r>
            <a:rPr lang="es-EC" dirty="0" smtClean="0"/>
            <a:t>CONDICIONES DE CONTROL (CC)</a:t>
          </a:r>
          <a:endParaRPr lang="es-EC" dirty="0"/>
        </a:p>
      </dgm:t>
    </dgm:pt>
    <dgm:pt modelId="{A99A5BA2-A9F5-4BCB-AC5F-8621C398C8E3}" type="parTrans" cxnId="{DE9F2105-A597-4B8A-B8E9-E21EF9D1BDD2}">
      <dgm:prSet/>
      <dgm:spPr/>
      <dgm:t>
        <a:bodyPr/>
        <a:lstStyle/>
        <a:p>
          <a:endParaRPr lang="es-EC"/>
        </a:p>
      </dgm:t>
    </dgm:pt>
    <dgm:pt modelId="{FE9130BC-350F-461C-B246-B5B021F7E9FF}" type="sibTrans" cxnId="{DE9F2105-A597-4B8A-B8E9-E21EF9D1BDD2}">
      <dgm:prSet/>
      <dgm:spPr/>
      <dgm:t>
        <a:bodyPr/>
        <a:lstStyle/>
        <a:p>
          <a:endParaRPr lang="es-EC"/>
        </a:p>
      </dgm:t>
    </dgm:pt>
    <dgm:pt modelId="{7E2475BA-4A2A-4F41-8A26-23E20339B92C}">
      <dgm:prSet/>
      <dgm:spPr/>
      <dgm:t>
        <a:bodyPr/>
        <a:lstStyle/>
        <a:p>
          <a:pPr rtl="0"/>
          <a:r>
            <a:rPr lang="es-ES" b="1" smtClean="0"/>
            <a:t>FRECUENCIA (F)</a:t>
          </a:r>
          <a:endParaRPr lang="es-EC" dirty="0"/>
        </a:p>
      </dgm:t>
    </dgm:pt>
    <dgm:pt modelId="{FEA3D951-0A7F-4A5B-95BB-AAC9B0D8C4DA}" type="parTrans" cxnId="{600E423F-7D02-42FD-81B2-8D7FDC57311B}">
      <dgm:prSet/>
      <dgm:spPr/>
      <dgm:t>
        <a:bodyPr/>
        <a:lstStyle/>
        <a:p>
          <a:endParaRPr lang="es-EC"/>
        </a:p>
      </dgm:t>
    </dgm:pt>
    <dgm:pt modelId="{E9E36FAC-60A6-487B-A4E4-579B9BA14655}" type="sibTrans" cxnId="{600E423F-7D02-42FD-81B2-8D7FDC57311B}">
      <dgm:prSet/>
      <dgm:spPr/>
      <dgm:t>
        <a:bodyPr/>
        <a:lstStyle/>
        <a:p>
          <a:endParaRPr lang="es-EC"/>
        </a:p>
      </dgm:t>
    </dgm:pt>
    <dgm:pt modelId="{118A47AE-01A9-4192-B759-C59BB52E84DD}">
      <dgm:prSet/>
      <dgm:spPr/>
      <dgm:t>
        <a:bodyPr/>
        <a:lstStyle/>
        <a:p>
          <a:pPr rtl="0"/>
          <a:r>
            <a:rPr lang="es-EC" dirty="0" smtClean="0"/>
            <a:t>PROBABILIDAD DE OCURRENCIA (Pr)</a:t>
          </a:r>
          <a:endParaRPr lang="es-EC" dirty="0"/>
        </a:p>
      </dgm:t>
    </dgm:pt>
    <dgm:pt modelId="{FB588A1F-DA7D-454E-BC56-96493E5A6C5A}" type="parTrans" cxnId="{EE041574-0FC9-4FFD-9ABE-8A9B185D69FD}">
      <dgm:prSet/>
      <dgm:spPr/>
      <dgm:t>
        <a:bodyPr/>
        <a:lstStyle/>
        <a:p>
          <a:endParaRPr lang="es-EC"/>
        </a:p>
      </dgm:t>
    </dgm:pt>
    <dgm:pt modelId="{8FD5A20C-DBCC-408F-A1FD-15C863D48325}" type="sibTrans" cxnId="{EE041574-0FC9-4FFD-9ABE-8A9B185D69FD}">
      <dgm:prSet/>
      <dgm:spPr/>
      <dgm:t>
        <a:bodyPr/>
        <a:lstStyle/>
        <a:p>
          <a:endParaRPr lang="es-EC"/>
        </a:p>
      </dgm:t>
    </dgm:pt>
    <dgm:pt modelId="{12F75A6A-E02D-42E2-B152-3468B4F85304}" type="pres">
      <dgm:prSet presAssocID="{5D448A7B-43ED-48EA-A715-CD67E4EFE15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53DBB551-18DC-45CF-9283-E1FAC24FD9BE}" type="pres">
      <dgm:prSet presAssocID="{5D448A7B-43ED-48EA-A715-CD67E4EFE154}" presName="Name1" presStyleCnt="0"/>
      <dgm:spPr/>
      <dgm:t>
        <a:bodyPr/>
        <a:lstStyle/>
        <a:p>
          <a:endParaRPr lang="es-ES"/>
        </a:p>
      </dgm:t>
    </dgm:pt>
    <dgm:pt modelId="{684F6424-DB77-4260-89F6-C75D5E985D74}" type="pres">
      <dgm:prSet presAssocID="{5D448A7B-43ED-48EA-A715-CD67E4EFE154}" presName="cycle" presStyleCnt="0"/>
      <dgm:spPr/>
      <dgm:t>
        <a:bodyPr/>
        <a:lstStyle/>
        <a:p>
          <a:endParaRPr lang="es-ES"/>
        </a:p>
      </dgm:t>
    </dgm:pt>
    <dgm:pt modelId="{F6B784FB-7969-432B-B918-1E4C8A7D5B33}" type="pres">
      <dgm:prSet presAssocID="{5D448A7B-43ED-48EA-A715-CD67E4EFE154}" presName="srcNode" presStyleLbl="node1" presStyleIdx="0" presStyleCnt="7"/>
      <dgm:spPr/>
      <dgm:t>
        <a:bodyPr/>
        <a:lstStyle/>
        <a:p>
          <a:endParaRPr lang="es-ES"/>
        </a:p>
      </dgm:t>
    </dgm:pt>
    <dgm:pt modelId="{17998A9E-EE54-4778-8D5E-DDEBF93E0BA7}" type="pres">
      <dgm:prSet presAssocID="{5D448A7B-43ED-48EA-A715-CD67E4EFE154}" presName="conn" presStyleLbl="parChTrans1D2" presStyleIdx="0" presStyleCnt="1"/>
      <dgm:spPr/>
      <dgm:t>
        <a:bodyPr/>
        <a:lstStyle/>
        <a:p>
          <a:endParaRPr lang="es-EC"/>
        </a:p>
      </dgm:t>
    </dgm:pt>
    <dgm:pt modelId="{E13BE19F-A660-4B87-97F1-A9B2A87C9501}" type="pres">
      <dgm:prSet presAssocID="{5D448A7B-43ED-48EA-A715-CD67E4EFE154}" presName="extraNode" presStyleLbl="node1" presStyleIdx="0" presStyleCnt="7"/>
      <dgm:spPr/>
      <dgm:t>
        <a:bodyPr/>
        <a:lstStyle/>
        <a:p>
          <a:endParaRPr lang="es-ES"/>
        </a:p>
      </dgm:t>
    </dgm:pt>
    <dgm:pt modelId="{A534B821-543B-42B2-B870-5D7256BDBA2A}" type="pres">
      <dgm:prSet presAssocID="{5D448A7B-43ED-48EA-A715-CD67E4EFE154}" presName="dstNode" presStyleLbl="node1" presStyleIdx="0" presStyleCnt="7"/>
      <dgm:spPr/>
      <dgm:t>
        <a:bodyPr/>
        <a:lstStyle/>
        <a:p>
          <a:endParaRPr lang="es-ES"/>
        </a:p>
      </dgm:t>
    </dgm:pt>
    <dgm:pt modelId="{0FFC8F35-D53C-497D-88CD-2564DFD400C6}" type="pres">
      <dgm:prSet presAssocID="{8887A7BE-DD70-43BE-8295-2845F9C74E6C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E52FC4-C419-444B-86CD-BBF3C673FC76}" type="pres">
      <dgm:prSet presAssocID="{8887A7BE-DD70-43BE-8295-2845F9C74E6C}" presName="accent_1" presStyleCnt="0"/>
      <dgm:spPr/>
      <dgm:t>
        <a:bodyPr/>
        <a:lstStyle/>
        <a:p>
          <a:endParaRPr lang="es-ES"/>
        </a:p>
      </dgm:t>
    </dgm:pt>
    <dgm:pt modelId="{DCF134B0-8814-4824-9FA6-9ADA4296F50C}" type="pres">
      <dgm:prSet presAssocID="{8887A7BE-DD70-43BE-8295-2845F9C74E6C}" presName="accentRepeatNode" presStyleLbl="solidFgAcc1" presStyleIdx="0" presStyleCnt="7"/>
      <dgm:spPr/>
      <dgm:t>
        <a:bodyPr/>
        <a:lstStyle/>
        <a:p>
          <a:endParaRPr lang="es-ES"/>
        </a:p>
      </dgm:t>
    </dgm:pt>
    <dgm:pt modelId="{83E4282B-0FA4-4072-8485-DB5D36227B60}" type="pres">
      <dgm:prSet presAssocID="{B1A64A13-26B1-4589-B841-C4D005AEA9E9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E0C2B4-126C-4E3F-AE35-B68DFF291D37}" type="pres">
      <dgm:prSet presAssocID="{B1A64A13-26B1-4589-B841-C4D005AEA9E9}" presName="accent_2" presStyleCnt="0"/>
      <dgm:spPr/>
      <dgm:t>
        <a:bodyPr/>
        <a:lstStyle/>
        <a:p>
          <a:endParaRPr lang="es-ES"/>
        </a:p>
      </dgm:t>
    </dgm:pt>
    <dgm:pt modelId="{8A0ABFA1-667C-47B2-9836-BB67F22171C2}" type="pres">
      <dgm:prSet presAssocID="{B1A64A13-26B1-4589-B841-C4D005AEA9E9}" presName="accentRepeatNode" presStyleLbl="solidFgAcc1" presStyleIdx="1" presStyleCnt="7"/>
      <dgm:spPr/>
      <dgm:t>
        <a:bodyPr/>
        <a:lstStyle/>
        <a:p>
          <a:endParaRPr lang="es-ES"/>
        </a:p>
      </dgm:t>
    </dgm:pt>
    <dgm:pt modelId="{48AE7279-D5C1-4334-9DAD-B92EDBF62CC0}" type="pres">
      <dgm:prSet presAssocID="{DC9B088B-7E1E-44E9-95D8-8BB423593BC9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A4B3804-93BE-47AA-B6A0-FD363D4031EC}" type="pres">
      <dgm:prSet presAssocID="{DC9B088B-7E1E-44E9-95D8-8BB423593BC9}" presName="accent_3" presStyleCnt="0"/>
      <dgm:spPr/>
      <dgm:t>
        <a:bodyPr/>
        <a:lstStyle/>
        <a:p>
          <a:endParaRPr lang="es-ES"/>
        </a:p>
      </dgm:t>
    </dgm:pt>
    <dgm:pt modelId="{3E150A25-829E-4810-B04D-7EFD5FDEFC61}" type="pres">
      <dgm:prSet presAssocID="{DC9B088B-7E1E-44E9-95D8-8BB423593BC9}" presName="accentRepeatNode" presStyleLbl="solidFgAcc1" presStyleIdx="2" presStyleCnt="7"/>
      <dgm:spPr/>
      <dgm:t>
        <a:bodyPr/>
        <a:lstStyle/>
        <a:p>
          <a:endParaRPr lang="es-ES"/>
        </a:p>
      </dgm:t>
    </dgm:pt>
    <dgm:pt modelId="{EDC2CA9E-736E-4F3D-AA51-D39AB2206586}" type="pres">
      <dgm:prSet presAssocID="{4F1D8FDA-44CC-45DE-90A3-231F8835D443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EDA2D2-C0D9-4C42-A1D6-166802890FD0}" type="pres">
      <dgm:prSet presAssocID="{4F1D8FDA-44CC-45DE-90A3-231F8835D443}" presName="accent_4" presStyleCnt="0"/>
      <dgm:spPr/>
      <dgm:t>
        <a:bodyPr/>
        <a:lstStyle/>
        <a:p>
          <a:endParaRPr lang="es-ES"/>
        </a:p>
      </dgm:t>
    </dgm:pt>
    <dgm:pt modelId="{3AAD580D-7D71-4F12-8DFD-E4C767EF9884}" type="pres">
      <dgm:prSet presAssocID="{4F1D8FDA-44CC-45DE-90A3-231F8835D443}" presName="accentRepeatNode" presStyleLbl="solidFgAcc1" presStyleIdx="3" presStyleCnt="7"/>
      <dgm:spPr/>
      <dgm:t>
        <a:bodyPr/>
        <a:lstStyle/>
        <a:p>
          <a:endParaRPr lang="es-ES"/>
        </a:p>
      </dgm:t>
    </dgm:pt>
    <dgm:pt modelId="{3398070C-0F3C-41DD-9316-21965717B935}" type="pres">
      <dgm:prSet presAssocID="{729F26E9-DE5D-4968-925F-A20E65580909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46A78F-D328-4AAE-90FA-D069CF74EA60}" type="pres">
      <dgm:prSet presAssocID="{729F26E9-DE5D-4968-925F-A20E65580909}" presName="accent_5" presStyleCnt="0"/>
      <dgm:spPr/>
      <dgm:t>
        <a:bodyPr/>
        <a:lstStyle/>
        <a:p>
          <a:endParaRPr lang="es-ES"/>
        </a:p>
      </dgm:t>
    </dgm:pt>
    <dgm:pt modelId="{477A7219-8ED2-4856-B298-769B4FDFB520}" type="pres">
      <dgm:prSet presAssocID="{729F26E9-DE5D-4968-925F-A20E65580909}" presName="accentRepeatNode" presStyleLbl="solidFgAcc1" presStyleIdx="4" presStyleCnt="7"/>
      <dgm:spPr/>
      <dgm:t>
        <a:bodyPr/>
        <a:lstStyle/>
        <a:p>
          <a:endParaRPr lang="es-ES"/>
        </a:p>
      </dgm:t>
    </dgm:pt>
    <dgm:pt modelId="{F248FD4D-EEE3-41BE-AA2A-1BAD058C6CCC}" type="pres">
      <dgm:prSet presAssocID="{7E2475BA-4A2A-4F41-8A26-23E20339B92C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844C5C9-D377-4DA1-8534-258B416C652E}" type="pres">
      <dgm:prSet presAssocID="{7E2475BA-4A2A-4F41-8A26-23E20339B92C}" presName="accent_6" presStyleCnt="0"/>
      <dgm:spPr/>
      <dgm:t>
        <a:bodyPr/>
        <a:lstStyle/>
        <a:p>
          <a:endParaRPr lang="es-ES"/>
        </a:p>
      </dgm:t>
    </dgm:pt>
    <dgm:pt modelId="{0815DB17-665C-433D-99B7-AF1AC1F29783}" type="pres">
      <dgm:prSet presAssocID="{7E2475BA-4A2A-4F41-8A26-23E20339B92C}" presName="accentRepeatNode" presStyleLbl="solidFgAcc1" presStyleIdx="5" presStyleCnt="7"/>
      <dgm:spPr/>
      <dgm:t>
        <a:bodyPr/>
        <a:lstStyle/>
        <a:p>
          <a:endParaRPr lang="es-ES"/>
        </a:p>
      </dgm:t>
    </dgm:pt>
    <dgm:pt modelId="{BCBFE783-E514-4DB3-85BF-D12B1F08AFF0}" type="pres">
      <dgm:prSet presAssocID="{118A47AE-01A9-4192-B759-C59BB52E84DD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2080CB-35A5-4DD7-BA18-C78D75A2EE10}" type="pres">
      <dgm:prSet presAssocID="{118A47AE-01A9-4192-B759-C59BB52E84DD}" presName="accent_7" presStyleCnt="0"/>
      <dgm:spPr/>
      <dgm:t>
        <a:bodyPr/>
        <a:lstStyle/>
        <a:p>
          <a:endParaRPr lang="es-ES"/>
        </a:p>
      </dgm:t>
    </dgm:pt>
    <dgm:pt modelId="{267C74CA-A9E3-49F9-91B5-35EB234734D0}" type="pres">
      <dgm:prSet presAssocID="{118A47AE-01A9-4192-B759-C59BB52E84DD}" presName="accentRepeatNode" presStyleLbl="solidFgAcc1" presStyleIdx="6" presStyleCnt="7"/>
      <dgm:spPr/>
      <dgm:t>
        <a:bodyPr/>
        <a:lstStyle/>
        <a:p>
          <a:endParaRPr lang="es-ES"/>
        </a:p>
      </dgm:t>
    </dgm:pt>
  </dgm:ptLst>
  <dgm:cxnLst>
    <dgm:cxn modelId="{37EDFE57-CAE8-4DCB-83CF-B12D74010C71}" srcId="{5D448A7B-43ED-48EA-A715-CD67E4EFE154}" destId="{8887A7BE-DD70-43BE-8295-2845F9C74E6C}" srcOrd="0" destOrd="0" parTransId="{5F9B97E5-ADB9-469A-BA9E-2739D6B4EC19}" sibTransId="{1CE0F8FC-870C-40FB-AB00-D693E170474B}"/>
    <dgm:cxn modelId="{7995549A-738F-4CDE-9BB9-593C71FF0021}" type="presOf" srcId="{4F1D8FDA-44CC-45DE-90A3-231F8835D443}" destId="{EDC2CA9E-736E-4F3D-AA51-D39AB2206586}" srcOrd="0" destOrd="0" presId="urn:microsoft.com/office/officeart/2008/layout/VerticalCurvedList"/>
    <dgm:cxn modelId="{DE9F2105-A597-4B8A-B8E9-E21EF9D1BDD2}" srcId="{5D448A7B-43ED-48EA-A715-CD67E4EFE154}" destId="{729F26E9-DE5D-4968-925F-A20E65580909}" srcOrd="4" destOrd="0" parTransId="{A99A5BA2-A9F5-4BCB-AC5F-8621C398C8E3}" sibTransId="{FE9130BC-350F-461C-B246-B5B021F7E9FF}"/>
    <dgm:cxn modelId="{04D84DBF-7ED1-4F88-A10C-320A9A9668E7}" srcId="{5D448A7B-43ED-48EA-A715-CD67E4EFE154}" destId="{DC9B088B-7E1E-44E9-95D8-8BB423593BC9}" srcOrd="2" destOrd="0" parTransId="{17981810-8E56-4D77-9088-9C7677E2CAA6}" sibTransId="{FD746B33-4F1C-4C72-875C-12FC484B69AB}"/>
    <dgm:cxn modelId="{56E60385-6E47-41BF-A54D-40AB909373BE}" srcId="{5D448A7B-43ED-48EA-A715-CD67E4EFE154}" destId="{4F1D8FDA-44CC-45DE-90A3-231F8835D443}" srcOrd="3" destOrd="0" parTransId="{387A30C0-5EC2-49CA-AB4D-3E9E79C46148}" sibTransId="{660CF769-0747-49B2-B215-5AF45681DFEC}"/>
    <dgm:cxn modelId="{ADDF6414-F5FE-4B7B-AABE-D7BB9724E159}" type="presOf" srcId="{5D448A7B-43ED-48EA-A715-CD67E4EFE154}" destId="{12F75A6A-E02D-42E2-B152-3468B4F85304}" srcOrd="0" destOrd="0" presId="urn:microsoft.com/office/officeart/2008/layout/VerticalCurvedList"/>
    <dgm:cxn modelId="{53E742BE-D29E-40DD-909C-73E16A524897}" type="presOf" srcId="{1CE0F8FC-870C-40FB-AB00-D693E170474B}" destId="{17998A9E-EE54-4778-8D5E-DDEBF93E0BA7}" srcOrd="0" destOrd="0" presId="urn:microsoft.com/office/officeart/2008/layout/VerticalCurvedList"/>
    <dgm:cxn modelId="{3E0ACA16-0383-478E-A9FC-A28BB08210BF}" type="presOf" srcId="{B1A64A13-26B1-4589-B841-C4D005AEA9E9}" destId="{83E4282B-0FA4-4072-8485-DB5D36227B60}" srcOrd="0" destOrd="0" presId="urn:microsoft.com/office/officeart/2008/layout/VerticalCurvedList"/>
    <dgm:cxn modelId="{76402B1C-FE19-401A-B940-51CF7C299641}" type="presOf" srcId="{7E2475BA-4A2A-4F41-8A26-23E20339B92C}" destId="{F248FD4D-EEE3-41BE-AA2A-1BAD058C6CCC}" srcOrd="0" destOrd="0" presId="urn:microsoft.com/office/officeart/2008/layout/VerticalCurvedList"/>
    <dgm:cxn modelId="{8D573FA0-ADD0-462A-B53F-70F2CFCBBFDE}" srcId="{5D448A7B-43ED-48EA-A715-CD67E4EFE154}" destId="{B1A64A13-26B1-4589-B841-C4D005AEA9E9}" srcOrd="1" destOrd="0" parTransId="{47632D2D-513C-4D44-BA7E-38462D3B0DC3}" sibTransId="{089C1997-CE97-406D-8B45-EA7E5F6654D9}"/>
    <dgm:cxn modelId="{B8FF0B1E-92E1-4872-9B9F-6C28241207ED}" type="presOf" srcId="{DC9B088B-7E1E-44E9-95D8-8BB423593BC9}" destId="{48AE7279-D5C1-4334-9DAD-B92EDBF62CC0}" srcOrd="0" destOrd="0" presId="urn:microsoft.com/office/officeart/2008/layout/VerticalCurvedList"/>
    <dgm:cxn modelId="{11748765-1A5F-49FF-964C-FA8E06FC3220}" type="presOf" srcId="{118A47AE-01A9-4192-B759-C59BB52E84DD}" destId="{BCBFE783-E514-4DB3-85BF-D12B1F08AFF0}" srcOrd="0" destOrd="0" presId="urn:microsoft.com/office/officeart/2008/layout/VerticalCurvedList"/>
    <dgm:cxn modelId="{EE041574-0FC9-4FFD-9ABE-8A9B185D69FD}" srcId="{5D448A7B-43ED-48EA-A715-CD67E4EFE154}" destId="{118A47AE-01A9-4192-B759-C59BB52E84DD}" srcOrd="6" destOrd="0" parTransId="{FB588A1F-DA7D-454E-BC56-96493E5A6C5A}" sibTransId="{8FD5A20C-DBCC-408F-A1FD-15C863D48325}"/>
    <dgm:cxn modelId="{600E423F-7D02-42FD-81B2-8D7FDC57311B}" srcId="{5D448A7B-43ED-48EA-A715-CD67E4EFE154}" destId="{7E2475BA-4A2A-4F41-8A26-23E20339B92C}" srcOrd="5" destOrd="0" parTransId="{FEA3D951-0A7F-4A5B-95BB-AAC9B0D8C4DA}" sibTransId="{E9E36FAC-60A6-487B-A4E4-579B9BA14655}"/>
    <dgm:cxn modelId="{0370D4D3-0EB9-4F47-B8C7-F95BA03B63D4}" type="presOf" srcId="{8887A7BE-DD70-43BE-8295-2845F9C74E6C}" destId="{0FFC8F35-D53C-497D-88CD-2564DFD400C6}" srcOrd="0" destOrd="0" presId="urn:microsoft.com/office/officeart/2008/layout/VerticalCurvedList"/>
    <dgm:cxn modelId="{534FFDCE-4D82-48A4-8FEA-9ED16D0C3FE3}" type="presOf" srcId="{729F26E9-DE5D-4968-925F-A20E65580909}" destId="{3398070C-0F3C-41DD-9316-21965717B935}" srcOrd="0" destOrd="0" presId="urn:microsoft.com/office/officeart/2008/layout/VerticalCurvedList"/>
    <dgm:cxn modelId="{087FDF3E-B406-404C-9C09-5E47D476BFF0}" type="presParOf" srcId="{12F75A6A-E02D-42E2-B152-3468B4F85304}" destId="{53DBB551-18DC-45CF-9283-E1FAC24FD9BE}" srcOrd="0" destOrd="0" presId="urn:microsoft.com/office/officeart/2008/layout/VerticalCurvedList"/>
    <dgm:cxn modelId="{18D62329-CC42-42E4-8194-E2BA309AFEAC}" type="presParOf" srcId="{53DBB551-18DC-45CF-9283-E1FAC24FD9BE}" destId="{684F6424-DB77-4260-89F6-C75D5E985D74}" srcOrd="0" destOrd="0" presId="urn:microsoft.com/office/officeart/2008/layout/VerticalCurvedList"/>
    <dgm:cxn modelId="{584FF20E-D18C-42E6-8750-46897460F1DF}" type="presParOf" srcId="{684F6424-DB77-4260-89F6-C75D5E985D74}" destId="{F6B784FB-7969-432B-B918-1E4C8A7D5B33}" srcOrd="0" destOrd="0" presId="urn:microsoft.com/office/officeart/2008/layout/VerticalCurvedList"/>
    <dgm:cxn modelId="{7D5EB0C5-3B5A-44F3-A695-4A3EEF4F037F}" type="presParOf" srcId="{684F6424-DB77-4260-89F6-C75D5E985D74}" destId="{17998A9E-EE54-4778-8D5E-DDEBF93E0BA7}" srcOrd="1" destOrd="0" presId="urn:microsoft.com/office/officeart/2008/layout/VerticalCurvedList"/>
    <dgm:cxn modelId="{DC33641F-753E-44BA-8295-5B772E6AE7D9}" type="presParOf" srcId="{684F6424-DB77-4260-89F6-C75D5E985D74}" destId="{E13BE19F-A660-4B87-97F1-A9B2A87C9501}" srcOrd="2" destOrd="0" presId="urn:microsoft.com/office/officeart/2008/layout/VerticalCurvedList"/>
    <dgm:cxn modelId="{2973630C-8422-4914-A878-03AD43FB3AB3}" type="presParOf" srcId="{684F6424-DB77-4260-89F6-C75D5E985D74}" destId="{A534B821-543B-42B2-B870-5D7256BDBA2A}" srcOrd="3" destOrd="0" presId="urn:microsoft.com/office/officeart/2008/layout/VerticalCurvedList"/>
    <dgm:cxn modelId="{1B5A2180-9C16-4416-9442-95B762B6A774}" type="presParOf" srcId="{53DBB551-18DC-45CF-9283-E1FAC24FD9BE}" destId="{0FFC8F35-D53C-497D-88CD-2564DFD400C6}" srcOrd="1" destOrd="0" presId="urn:microsoft.com/office/officeart/2008/layout/VerticalCurvedList"/>
    <dgm:cxn modelId="{E375627C-4A89-49DF-BE36-0A6FB8F99D37}" type="presParOf" srcId="{53DBB551-18DC-45CF-9283-E1FAC24FD9BE}" destId="{04E52FC4-C419-444B-86CD-BBF3C673FC76}" srcOrd="2" destOrd="0" presId="urn:microsoft.com/office/officeart/2008/layout/VerticalCurvedList"/>
    <dgm:cxn modelId="{768F7C10-F844-4278-A8E9-821265B9B067}" type="presParOf" srcId="{04E52FC4-C419-444B-86CD-BBF3C673FC76}" destId="{DCF134B0-8814-4824-9FA6-9ADA4296F50C}" srcOrd="0" destOrd="0" presId="urn:microsoft.com/office/officeart/2008/layout/VerticalCurvedList"/>
    <dgm:cxn modelId="{0C7547D0-3BF7-4095-94D7-B1D37554B5CB}" type="presParOf" srcId="{53DBB551-18DC-45CF-9283-E1FAC24FD9BE}" destId="{83E4282B-0FA4-4072-8485-DB5D36227B60}" srcOrd="3" destOrd="0" presId="urn:microsoft.com/office/officeart/2008/layout/VerticalCurvedList"/>
    <dgm:cxn modelId="{12B9397F-E475-4EED-88AC-51E7A6D61D4C}" type="presParOf" srcId="{53DBB551-18DC-45CF-9283-E1FAC24FD9BE}" destId="{2EE0C2B4-126C-4E3F-AE35-B68DFF291D37}" srcOrd="4" destOrd="0" presId="urn:microsoft.com/office/officeart/2008/layout/VerticalCurvedList"/>
    <dgm:cxn modelId="{809DC3A0-F412-442E-A2AA-AE0DE7636D4E}" type="presParOf" srcId="{2EE0C2B4-126C-4E3F-AE35-B68DFF291D37}" destId="{8A0ABFA1-667C-47B2-9836-BB67F22171C2}" srcOrd="0" destOrd="0" presId="urn:microsoft.com/office/officeart/2008/layout/VerticalCurvedList"/>
    <dgm:cxn modelId="{2F025460-5201-4FB3-BE4A-31D5A019BB9B}" type="presParOf" srcId="{53DBB551-18DC-45CF-9283-E1FAC24FD9BE}" destId="{48AE7279-D5C1-4334-9DAD-B92EDBF62CC0}" srcOrd="5" destOrd="0" presId="urn:microsoft.com/office/officeart/2008/layout/VerticalCurvedList"/>
    <dgm:cxn modelId="{01CC4A56-9253-40B3-A5BB-938E0AE5E8FF}" type="presParOf" srcId="{53DBB551-18DC-45CF-9283-E1FAC24FD9BE}" destId="{2A4B3804-93BE-47AA-B6A0-FD363D4031EC}" srcOrd="6" destOrd="0" presId="urn:microsoft.com/office/officeart/2008/layout/VerticalCurvedList"/>
    <dgm:cxn modelId="{C4B3BB24-C8DF-44F9-A73C-02A3E6E74C65}" type="presParOf" srcId="{2A4B3804-93BE-47AA-B6A0-FD363D4031EC}" destId="{3E150A25-829E-4810-B04D-7EFD5FDEFC61}" srcOrd="0" destOrd="0" presId="urn:microsoft.com/office/officeart/2008/layout/VerticalCurvedList"/>
    <dgm:cxn modelId="{1F3AD759-1968-402D-BCC6-D44B53DE83E0}" type="presParOf" srcId="{53DBB551-18DC-45CF-9283-E1FAC24FD9BE}" destId="{EDC2CA9E-736E-4F3D-AA51-D39AB2206586}" srcOrd="7" destOrd="0" presId="urn:microsoft.com/office/officeart/2008/layout/VerticalCurvedList"/>
    <dgm:cxn modelId="{118BDE1D-89BC-4C2D-B8EF-F623D9190AE1}" type="presParOf" srcId="{53DBB551-18DC-45CF-9283-E1FAC24FD9BE}" destId="{C7EDA2D2-C0D9-4C42-A1D6-166802890FD0}" srcOrd="8" destOrd="0" presId="urn:microsoft.com/office/officeart/2008/layout/VerticalCurvedList"/>
    <dgm:cxn modelId="{34D427A8-E27E-4691-A0D0-471B36EDC2E4}" type="presParOf" srcId="{C7EDA2D2-C0D9-4C42-A1D6-166802890FD0}" destId="{3AAD580D-7D71-4F12-8DFD-E4C767EF9884}" srcOrd="0" destOrd="0" presId="urn:microsoft.com/office/officeart/2008/layout/VerticalCurvedList"/>
    <dgm:cxn modelId="{3FC89581-DCB8-47FB-B7AF-7526FBDEA0E1}" type="presParOf" srcId="{53DBB551-18DC-45CF-9283-E1FAC24FD9BE}" destId="{3398070C-0F3C-41DD-9316-21965717B935}" srcOrd="9" destOrd="0" presId="urn:microsoft.com/office/officeart/2008/layout/VerticalCurvedList"/>
    <dgm:cxn modelId="{EBBEE489-40CD-4110-A56B-57D31FBE3E25}" type="presParOf" srcId="{53DBB551-18DC-45CF-9283-E1FAC24FD9BE}" destId="{D346A78F-D328-4AAE-90FA-D069CF74EA60}" srcOrd="10" destOrd="0" presId="urn:microsoft.com/office/officeart/2008/layout/VerticalCurvedList"/>
    <dgm:cxn modelId="{5661EF76-593A-46C3-B97E-7292ABCE00E5}" type="presParOf" srcId="{D346A78F-D328-4AAE-90FA-D069CF74EA60}" destId="{477A7219-8ED2-4856-B298-769B4FDFB520}" srcOrd="0" destOrd="0" presId="urn:microsoft.com/office/officeart/2008/layout/VerticalCurvedList"/>
    <dgm:cxn modelId="{529A145B-B316-42AC-8F70-89C7BC191FD0}" type="presParOf" srcId="{53DBB551-18DC-45CF-9283-E1FAC24FD9BE}" destId="{F248FD4D-EEE3-41BE-AA2A-1BAD058C6CCC}" srcOrd="11" destOrd="0" presId="urn:microsoft.com/office/officeart/2008/layout/VerticalCurvedList"/>
    <dgm:cxn modelId="{A1D42D2D-A37C-4932-A81C-3807D870579A}" type="presParOf" srcId="{53DBB551-18DC-45CF-9283-E1FAC24FD9BE}" destId="{1844C5C9-D377-4DA1-8534-258B416C652E}" srcOrd="12" destOrd="0" presId="urn:microsoft.com/office/officeart/2008/layout/VerticalCurvedList"/>
    <dgm:cxn modelId="{E13BF160-6E4E-4EA5-A54F-C5A55A4F8607}" type="presParOf" srcId="{1844C5C9-D377-4DA1-8534-258B416C652E}" destId="{0815DB17-665C-433D-99B7-AF1AC1F29783}" srcOrd="0" destOrd="0" presId="urn:microsoft.com/office/officeart/2008/layout/VerticalCurvedList"/>
    <dgm:cxn modelId="{3BD5DE09-4E4F-4AF8-8C94-9F7EB5D942FC}" type="presParOf" srcId="{53DBB551-18DC-45CF-9283-E1FAC24FD9BE}" destId="{BCBFE783-E514-4DB3-85BF-D12B1F08AFF0}" srcOrd="13" destOrd="0" presId="urn:microsoft.com/office/officeart/2008/layout/VerticalCurvedList"/>
    <dgm:cxn modelId="{E0141FEE-BF2D-48F5-AEB9-5962F70FCF70}" type="presParOf" srcId="{53DBB551-18DC-45CF-9283-E1FAC24FD9BE}" destId="{8A2080CB-35A5-4DD7-BA18-C78D75A2EE10}" srcOrd="14" destOrd="0" presId="urn:microsoft.com/office/officeart/2008/layout/VerticalCurvedList"/>
    <dgm:cxn modelId="{F42C2385-AA43-4EF5-9223-8256A7FDED60}" type="presParOf" srcId="{8A2080CB-35A5-4DD7-BA18-C78D75A2EE10}" destId="{267C74CA-A9E3-49F9-91B5-35EB234734D0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9FF5C32-BBC0-47DB-B12E-325EBFBA769B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s-ES"/>
        </a:p>
      </dgm:t>
    </dgm:pt>
    <dgm:pt modelId="{9938FB78-C15A-4FD3-BF10-8A1957EF25B0}">
      <dgm:prSet phldrT="[Texto]" custT="1"/>
      <dgm:spPr/>
      <dgm:t>
        <a:bodyPr/>
        <a:lstStyle/>
        <a:p>
          <a:pPr algn="just"/>
          <a:r>
            <a:rPr lang="es-ES" sz="1400" dirty="0" smtClean="0"/>
            <a:t>Finalizado el Desarrollo de la Revisión Ambiental Inicial en el Fuerte Militar San Jorge, con los impactos ambientales significativos que se han identificados, da lugar a la actualización de los Programas de Gestión Ambiental para el Fuerte Militar San Jorge para su aplicación.</a:t>
          </a:r>
          <a:endParaRPr lang="es-ES" sz="1400" dirty="0"/>
        </a:p>
      </dgm:t>
    </dgm:pt>
    <dgm:pt modelId="{08F1AE4C-7211-4F58-AA91-CF63C3F06619}" type="parTrans" cxnId="{CACCE0D2-3319-4D06-9994-3B13C9F2C3E5}">
      <dgm:prSet/>
      <dgm:spPr/>
      <dgm:t>
        <a:bodyPr/>
        <a:lstStyle/>
        <a:p>
          <a:endParaRPr lang="es-ES"/>
        </a:p>
      </dgm:t>
    </dgm:pt>
    <dgm:pt modelId="{23078B3D-6254-4A79-8A8D-D8C9DF7A28B7}" type="sibTrans" cxnId="{CACCE0D2-3319-4D06-9994-3B13C9F2C3E5}">
      <dgm:prSet/>
      <dgm:spPr/>
      <dgm:t>
        <a:bodyPr/>
        <a:lstStyle/>
        <a:p>
          <a:endParaRPr lang="es-ES"/>
        </a:p>
      </dgm:t>
    </dgm:pt>
    <dgm:pt modelId="{068373E5-1599-40CC-B6D8-A0460F6B6A12}">
      <dgm:prSet phldrT="[Texto]" custT="1"/>
      <dgm:spPr/>
      <dgm:t>
        <a:bodyPr/>
        <a:lstStyle/>
        <a:p>
          <a:pPr algn="just"/>
          <a:r>
            <a:rPr lang="es-ES" sz="1400" dirty="0" smtClean="0"/>
            <a:t>Los residuos especiales (equipos eléctricos y electrónicos, cartuchos y tóner de impresoras y copiadoras), son generados en su mayoría en la parte administrativa. </a:t>
          </a:r>
          <a:endParaRPr lang="es-ES" sz="1400" dirty="0"/>
        </a:p>
      </dgm:t>
    </dgm:pt>
    <dgm:pt modelId="{8B38C350-90F7-49B4-9489-201C14810DF0}" type="parTrans" cxnId="{767530C9-6BE4-461D-8ABD-03E6E7DB19D1}">
      <dgm:prSet/>
      <dgm:spPr/>
      <dgm:t>
        <a:bodyPr/>
        <a:lstStyle/>
        <a:p>
          <a:endParaRPr lang="es-ES"/>
        </a:p>
      </dgm:t>
    </dgm:pt>
    <dgm:pt modelId="{3C3E56E1-E2E5-40D1-AEFD-CBA2B0F3308B}" type="sibTrans" cxnId="{767530C9-6BE4-461D-8ABD-03E6E7DB19D1}">
      <dgm:prSet/>
      <dgm:spPr/>
      <dgm:t>
        <a:bodyPr/>
        <a:lstStyle/>
        <a:p>
          <a:endParaRPr lang="es-ES"/>
        </a:p>
      </dgm:t>
    </dgm:pt>
    <dgm:pt modelId="{9B8D2116-D192-495A-8FD2-A8B201B8EEF6}">
      <dgm:prSet phldrT="[Texto]" custT="1"/>
      <dgm:spPr/>
      <dgm:t>
        <a:bodyPr/>
        <a:lstStyle/>
        <a:p>
          <a:pPr algn="just"/>
          <a:r>
            <a:rPr lang="es-ES" sz="1400" dirty="0" smtClean="0"/>
            <a:t>La generación de residuos comunes (cartón, papel, plástico), se identificó como  impacto ambiental significativo, que se da lugar en el CROE específicamente.</a:t>
          </a:r>
          <a:endParaRPr lang="es-ES" sz="1400" dirty="0"/>
        </a:p>
      </dgm:t>
    </dgm:pt>
    <dgm:pt modelId="{5C7AF748-EE90-488B-9BBD-05D472D6EF90}" type="parTrans" cxnId="{F513CA5A-FEE4-4D8B-A5B4-0CEA1DA926C8}">
      <dgm:prSet/>
      <dgm:spPr/>
      <dgm:t>
        <a:bodyPr/>
        <a:lstStyle/>
        <a:p>
          <a:endParaRPr lang="es-ES"/>
        </a:p>
      </dgm:t>
    </dgm:pt>
    <dgm:pt modelId="{6B574D3A-2915-442F-9E63-7694616806C4}" type="sibTrans" cxnId="{F513CA5A-FEE4-4D8B-A5B4-0CEA1DA926C8}">
      <dgm:prSet/>
      <dgm:spPr/>
      <dgm:t>
        <a:bodyPr/>
        <a:lstStyle/>
        <a:p>
          <a:endParaRPr lang="es-ES"/>
        </a:p>
      </dgm:t>
    </dgm:pt>
    <dgm:pt modelId="{23151A07-C097-4C4C-A972-B156FCF21C0F}">
      <dgm:prSet phldrT="[Texto]" custT="1"/>
      <dgm:spPr/>
      <dgm:t>
        <a:bodyPr/>
        <a:lstStyle/>
        <a:p>
          <a:pPr algn="just"/>
          <a:r>
            <a:rPr lang="es-ES" sz="1400" dirty="0" smtClean="0"/>
            <a:t>Debido al manejo inadecuado de los impactos ambientales significativos antes mencionados, se da el incumplimiento a la  ORDENANZA MUNIPAL DE RUMIÑAHUI-014, para la conservación del ambiente.</a:t>
          </a:r>
          <a:endParaRPr lang="es-ES" sz="1400" dirty="0"/>
        </a:p>
      </dgm:t>
    </dgm:pt>
    <dgm:pt modelId="{73057DFA-F3F5-4804-BBBE-7F14BA029F18}" type="parTrans" cxnId="{BC7EF6A1-86AF-4E23-85C3-60684CA3ADD6}">
      <dgm:prSet/>
      <dgm:spPr/>
      <dgm:t>
        <a:bodyPr/>
        <a:lstStyle/>
        <a:p>
          <a:endParaRPr lang="es-ES"/>
        </a:p>
      </dgm:t>
    </dgm:pt>
    <dgm:pt modelId="{0671D867-2016-40BE-B245-FF2107E0B3A2}" type="sibTrans" cxnId="{BC7EF6A1-86AF-4E23-85C3-60684CA3ADD6}">
      <dgm:prSet/>
      <dgm:spPr/>
      <dgm:t>
        <a:bodyPr/>
        <a:lstStyle/>
        <a:p>
          <a:endParaRPr lang="es-ES"/>
        </a:p>
      </dgm:t>
    </dgm:pt>
    <dgm:pt modelId="{C1C69B13-AAC8-49F0-A8C9-995052685EA3}" type="pres">
      <dgm:prSet presAssocID="{19FF5C32-BBC0-47DB-B12E-325EBFBA769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6A7957E1-11C3-4728-AF56-3C4E7CFF48A6}" type="pres">
      <dgm:prSet presAssocID="{19FF5C32-BBC0-47DB-B12E-325EBFBA769B}" presName="Name1" presStyleCnt="0"/>
      <dgm:spPr/>
      <dgm:t>
        <a:bodyPr/>
        <a:lstStyle/>
        <a:p>
          <a:endParaRPr lang="es-ES"/>
        </a:p>
      </dgm:t>
    </dgm:pt>
    <dgm:pt modelId="{4C2FD63B-3BE1-4632-B7D2-C77529B7B056}" type="pres">
      <dgm:prSet presAssocID="{19FF5C32-BBC0-47DB-B12E-325EBFBA769B}" presName="cycle" presStyleCnt="0"/>
      <dgm:spPr/>
      <dgm:t>
        <a:bodyPr/>
        <a:lstStyle/>
        <a:p>
          <a:endParaRPr lang="es-ES"/>
        </a:p>
      </dgm:t>
    </dgm:pt>
    <dgm:pt modelId="{ACEB5FF9-097D-4DB4-A43F-0BB3868A0AF7}" type="pres">
      <dgm:prSet presAssocID="{19FF5C32-BBC0-47DB-B12E-325EBFBA769B}" presName="srcNode" presStyleLbl="node1" presStyleIdx="0" presStyleCnt="4"/>
      <dgm:spPr/>
      <dgm:t>
        <a:bodyPr/>
        <a:lstStyle/>
        <a:p>
          <a:endParaRPr lang="es-ES"/>
        </a:p>
      </dgm:t>
    </dgm:pt>
    <dgm:pt modelId="{4CE7F8D2-29C2-44DE-95DF-282437E11C9A}" type="pres">
      <dgm:prSet presAssocID="{19FF5C32-BBC0-47DB-B12E-325EBFBA769B}" presName="conn" presStyleLbl="parChTrans1D2" presStyleIdx="0" presStyleCnt="1"/>
      <dgm:spPr/>
      <dgm:t>
        <a:bodyPr/>
        <a:lstStyle/>
        <a:p>
          <a:endParaRPr lang="es-ES"/>
        </a:p>
      </dgm:t>
    </dgm:pt>
    <dgm:pt modelId="{E8245A60-3B33-477A-A91C-C9DA745AA1D2}" type="pres">
      <dgm:prSet presAssocID="{19FF5C32-BBC0-47DB-B12E-325EBFBA769B}" presName="extraNode" presStyleLbl="node1" presStyleIdx="0" presStyleCnt="4"/>
      <dgm:spPr/>
      <dgm:t>
        <a:bodyPr/>
        <a:lstStyle/>
        <a:p>
          <a:endParaRPr lang="es-ES"/>
        </a:p>
      </dgm:t>
    </dgm:pt>
    <dgm:pt modelId="{5C436FB2-A613-4B31-85E6-00E21259F372}" type="pres">
      <dgm:prSet presAssocID="{19FF5C32-BBC0-47DB-B12E-325EBFBA769B}" presName="dstNode" presStyleLbl="node1" presStyleIdx="0" presStyleCnt="4"/>
      <dgm:spPr/>
      <dgm:t>
        <a:bodyPr/>
        <a:lstStyle/>
        <a:p>
          <a:endParaRPr lang="es-ES"/>
        </a:p>
      </dgm:t>
    </dgm:pt>
    <dgm:pt modelId="{A1FE74A5-A39B-4455-8711-352CAE88B4C0}" type="pres">
      <dgm:prSet presAssocID="{9938FB78-C15A-4FD3-BF10-8A1957EF25B0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22DBC3-543E-40DB-A21C-E282DC81B1B1}" type="pres">
      <dgm:prSet presAssocID="{9938FB78-C15A-4FD3-BF10-8A1957EF25B0}" presName="accent_1" presStyleCnt="0"/>
      <dgm:spPr/>
      <dgm:t>
        <a:bodyPr/>
        <a:lstStyle/>
        <a:p>
          <a:endParaRPr lang="es-ES"/>
        </a:p>
      </dgm:t>
    </dgm:pt>
    <dgm:pt modelId="{EF5C2069-861B-41D1-8546-54F58E6D08CA}" type="pres">
      <dgm:prSet presAssocID="{9938FB78-C15A-4FD3-BF10-8A1957EF25B0}" presName="accentRepeatNode" presStyleLbl="solidFgAcc1" presStyleIdx="0" presStyleCnt="4"/>
      <dgm:spPr/>
      <dgm:t>
        <a:bodyPr/>
        <a:lstStyle/>
        <a:p>
          <a:endParaRPr lang="es-ES"/>
        </a:p>
      </dgm:t>
    </dgm:pt>
    <dgm:pt modelId="{CDF75DB0-744C-4C26-B2B8-2625B6EA385C}" type="pres">
      <dgm:prSet presAssocID="{068373E5-1599-40CC-B6D8-A0460F6B6A1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F6697A-1367-4CAF-9F9C-E01186FAA528}" type="pres">
      <dgm:prSet presAssocID="{068373E5-1599-40CC-B6D8-A0460F6B6A12}" presName="accent_2" presStyleCnt="0"/>
      <dgm:spPr/>
      <dgm:t>
        <a:bodyPr/>
        <a:lstStyle/>
        <a:p>
          <a:endParaRPr lang="es-ES"/>
        </a:p>
      </dgm:t>
    </dgm:pt>
    <dgm:pt modelId="{5F204604-2971-45CD-A90C-A29801E21B0D}" type="pres">
      <dgm:prSet presAssocID="{068373E5-1599-40CC-B6D8-A0460F6B6A12}" presName="accentRepeatNode" presStyleLbl="solidFgAcc1" presStyleIdx="1" presStyleCnt="4"/>
      <dgm:spPr/>
      <dgm:t>
        <a:bodyPr/>
        <a:lstStyle/>
        <a:p>
          <a:endParaRPr lang="es-ES"/>
        </a:p>
      </dgm:t>
    </dgm:pt>
    <dgm:pt modelId="{9727076A-046E-421A-9492-A60211DBEE3A}" type="pres">
      <dgm:prSet presAssocID="{9B8D2116-D192-495A-8FD2-A8B201B8EEF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CA547C-EB8E-4F56-AE0E-90F57B239512}" type="pres">
      <dgm:prSet presAssocID="{9B8D2116-D192-495A-8FD2-A8B201B8EEF6}" presName="accent_3" presStyleCnt="0"/>
      <dgm:spPr/>
      <dgm:t>
        <a:bodyPr/>
        <a:lstStyle/>
        <a:p>
          <a:endParaRPr lang="es-ES"/>
        </a:p>
      </dgm:t>
    </dgm:pt>
    <dgm:pt modelId="{5908EE23-D240-41FE-AEC0-91BC18467F15}" type="pres">
      <dgm:prSet presAssocID="{9B8D2116-D192-495A-8FD2-A8B201B8EEF6}" presName="accentRepeatNode" presStyleLbl="solidFgAcc1" presStyleIdx="2" presStyleCnt="4"/>
      <dgm:spPr/>
      <dgm:t>
        <a:bodyPr/>
        <a:lstStyle/>
        <a:p>
          <a:endParaRPr lang="es-ES"/>
        </a:p>
      </dgm:t>
    </dgm:pt>
    <dgm:pt modelId="{CC1F5E9E-00F3-4382-9368-698D94C06AB7}" type="pres">
      <dgm:prSet presAssocID="{23151A07-C097-4C4C-A972-B156FCF21C0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98E827-1CBF-44F1-B552-0E0B40E87715}" type="pres">
      <dgm:prSet presAssocID="{23151A07-C097-4C4C-A972-B156FCF21C0F}" presName="accent_4" presStyleCnt="0"/>
      <dgm:spPr/>
      <dgm:t>
        <a:bodyPr/>
        <a:lstStyle/>
        <a:p>
          <a:endParaRPr lang="es-ES"/>
        </a:p>
      </dgm:t>
    </dgm:pt>
    <dgm:pt modelId="{A82504CA-5EAB-4BA8-A425-A461E51957DE}" type="pres">
      <dgm:prSet presAssocID="{23151A07-C097-4C4C-A972-B156FCF21C0F}" presName="accentRepeatNode" presStyleLbl="solidFgAcc1" presStyleIdx="3" presStyleCnt="4"/>
      <dgm:spPr/>
      <dgm:t>
        <a:bodyPr/>
        <a:lstStyle/>
        <a:p>
          <a:endParaRPr lang="es-ES"/>
        </a:p>
      </dgm:t>
    </dgm:pt>
  </dgm:ptLst>
  <dgm:cxnLst>
    <dgm:cxn modelId="{BC7EF6A1-86AF-4E23-85C3-60684CA3ADD6}" srcId="{19FF5C32-BBC0-47DB-B12E-325EBFBA769B}" destId="{23151A07-C097-4C4C-A972-B156FCF21C0F}" srcOrd="3" destOrd="0" parTransId="{73057DFA-F3F5-4804-BBBE-7F14BA029F18}" sibTransId="{0671D867-2016-40BE-B245-FF2107E0B3A2}"/>
    <dgm:cxn modelId="{84A79685-3152-4F43-B8F2-5B202D3287ED}" type="presOf" srcId="{23151A07-C097-4C4C-A972-B156FCF21C0F}" destId="{CC1F5E9E-00F3-4382-9368-698D94C06AB7}" srcOrd="0" destOrd="0" presId="urn:microsoft.com/office/officeart/2008/layout/VerticalCurvedList"/>
    <dgm:cxn modelId="{CEDF62E6-19B6-4713-A154-6656F75F06F3}" type="presOf" srcId="{19FF5C32-BBC0-47DB-B12E-325EBFBA769B}" destId="{C1C69B13-AAC8-49F0-A8C9-995052685EA3}" srcOrd="0" destOrd="0" presId="urn:microsoft.com/office/officeart/2008/layout/VerticalCurvedList"/>
    <dgm:cxn modelId="{CDDA82DE-1ED2-4F8F-AE1A-0AC11FC9E977}" type="presOf" srcId="{9B8D2116-D192-495A-8FD2-A8B201B8EEF6}" destId="{9727076A-046E-421A-9492-A60211DBEE3A}" srcOrd="0" destOrd="0" presId="urn:microsoft.com/office/officeart/2008/layout/VerticalCurvedList"/>
    <dgm:cxn modelId="{A7F86834-DAAD-4016-9876-4F47E21CF2E1}" type="presOf" srcId="{068373E5-1599-40CC-B6D8-A0460F6B6A12}" destId="{CDF75DB0-744C-4C26-B2B8-2625B6EA385C}" srcOrd="0" destOrd="0" presId="urn:microsoft.com/office/officeart/2008/layout/VerticalCurvedList"/>
    <dgm:cxn modelId="{767530C9-6BE4-461D-8ABD-03E6E7DB19D1}" srcId="{19FF5C32-BBC0-47DB-B12E-325EBFBA769B}" destId="{068373E5-1599-40CC-B6D8-A0460F6B6A12}" srcOrd="1" destOrd="0" parTransId="{8B38C350-90F7-49B4-9489-201C14810DF0}" sibTransId="{3C3E56E1-E2E5-40D1-AEFD-CBA2B0F3308B}"/>
    <dgm:cxn modelId="{01EA1864-BD31-4B9C-92A8-5A34981E770F}" type="presOf" srcId="{9938FB78-C15A-4FD3-BF10-8A1957EF25B0}" destId="{A1FE74A5-A39B-4455-8711-352CAE88B4C0}" srcOrd="0" destOrd="0" presId="urn:microsoft.com/office/officeart/2008/layout/VerticalCurvedList"/>
    <dgm:cxn modelId="{CACCE0D2-3319-4D06-9994-3B13C9F2C3E5}" srcId="{19FF5C32-BBC0-47DB-B12E-325EBFBA769B}" destId="{9938FB78-C15A-4FD3-BF10-8A1957EF25B0}" srcOrd="0" destOrd="0" parTransId="{08F1AE4C-7211-4F58-AA91-CF63C3F06619}" sibTransId="{23078B3D-6254-4A79-8A8D-D8C9DF7A28B7}"/>
    <dgm:cxn modelId="{F513CA5A-FEE4-4D8B-A5B4-0CEA1DA926C8}" srcId="{19FF5C32-BBC0-47DB-B12E-325EBFBA769B}" destId="{9B8D2116-D192-495A-8FD2-A8B201B8EEF6}" srcOrd="2" destOrd="0" parTransId="{5C7AF748-EE90-488B-9BBD-05D472D6EF90}" sibTransId="{6B574D3A-2915-442F-9E63-7694616806C4}"/>
    <dgm:cxn modelId="{B1D416DC-B7C7-4B5F-8EAF-82BD8F93A3A8}" type="presOf" srcId="{23078B3D-6254-4A79-8A8D-D8C9DF7A28B7}" destId="{4CE7F8D2-29C2-44DE-95DF-282437E11C9A}" srcOrd="0" destOrd="0" presId="urn:microsoft.com/office/officeart/2008/layout/VerticalCurvedList"/>
    <dgm:cxn modelId="{90BED43D-F377-44B5-BC9E-67B22D2BCEF9}" type="presParOf" srcId="{C1C69B13-AAC8-49F0-A8C9-995052685EA3}" destId="{6A7957E1-11C3-4728-AF56-3C4E7CFF48A6}" srcOrd="0" destOrd="0" presId="urn:microsoft.com/office/officeart/2008/layout/VerticalCurvedList"/>
    <dgm:cxn modelId="{4099DF4F-BFAA-4D9F-8BE4-B0B1DCA947E0}" type="presParOf" srcId="{6A7957E1-11C3-4728-AF56-3C4E7CFF48A6}" destId="{4C2FD63B-3BE1-4632-B7D2-C77529B7B056}" srcOrd="0" destOrd="0" presId="urn:microsoft.com/office/officeart/2008/layout/VerticalCurvedList"/>
    <dgm:cxn modelId="{9B9256E4-9019-4CC8-8A9E-E274792CC597}" type="presParOf" srcId="{4C2FD63B-3BE1-4632-B7D2-C77529B7B056}" destId="{ACEB5FF9-097D-4DB4-A43F-0BB3868A0AF7}" srcOrd="0" destOrd="0" presId="urn:microsoft.com/office/officeart/2008/layout/VerticalCurvedList"/>
    <dgm:cxn modelId="{55E14E1F-6799-4038-8596-035CD0485674}" type="presParOf" srcId="{4C2FD63B-3BE1-4632-B7D2-C77529B7B056}" destId="{4CE7F8D2-29C2-44DE-95DF-282437E11C9A}" srcOrd="1" destOrd="0" presId="urn:microsoft.com/office/officeart/2008/layout/VerticalCurvedList"/>
    <dgm:cxn modelId="{5610935B-EB87-48CE-86E9-0EE68161C81D}" type="presParOf" srcId="{4C2FD63B-3BE1-4632-B7D2-C77529B7B056}" destId="{E8245A60-3B33-477A-A91C-C9DA745AA1D2}" srcOrd="2" destOrd="0" presId="urn:microsoft.com/office/officeart/2008/layout/VerticalCurvedList"/>
    <dgm:cxn modelId="{CF9A6B3F-4A7E-4256-968E-CA62E86867E6}" type="presParOf" srcId="{4C2FD63B-3BE1-4632-B7D2-C77529B7B056}" destId="{5C436FB2-A613-4B31-85E6-00E21259F372}" srcOrd="3" destOrd="0" presId="urn:microsoft.com/office/officeart/2008/layout/VerticalCurvedList"/>
    <dgm:cxn modelId="{A0351D01-A6C6-4755-9893-530B6A071517}" type="presParOf" srcId="{6A7957E1-11C3-4728-AF56-3C4E7CFF48A6}" destId="{A1FE74A5-A39B-4455-8711-352CAE88B4C0}" srcOrd="1" destOrd="0" presId="urn:microsoft.com/office/officeart/2008/layout/VerticalCurvedList"/>
    <dgm:cxn modelId="{25F649D0-AF52-4811-8CC6-043BFC66373C}" type="presParOf" srcId="{6A7957E1-11C3-4728-AF56-3C4E7CFF48A6}" destId="{1222DBC3-543E-40DB-A21C-E282DC81B1B1}" srcOrd="2" destOrd="0" presId="urn:microsoft.com/office/officeart/2008/layout/VerticalCurvedList"/>
    <dgm:cxn modelId="{0F1B9079-D560-4F5F-93D3-C6EE9E59BC2C}" type="presParOf" srcId="{1222DBC3-543E-40DB-A21C-E282DC81B1B1}" destId="{EF5C2069-861B-41D1-8546-54F58E6D08CA}" srcOrd="0" destOrd="0" presId="urn:microsoft.com/office/officeart/2008/layout/VerticalCurvedList"/>
    <dgm:cxn modelId="{1B0B030F-9E37-4D10-91FA-870C4748DC03}" type="presParOf" srcId="{6A7957E1-11C3-4728-AF56-3C4E7CFF48A6}" destId="{CDF75DB0-744C-4C26-B2B8-2625B6EA385C}" srcOrd="3" destOrd="0" presId="urn:microsoft.com/office/officeart/2008/layout/VerticalCurvedList"/>
    <dgm:cxn modelId="{AAB7FB77-A3DC-436E-B174-E199311160F3}" type="presParOf" srcId="{6A7957E1-11C3-4728-AF56-3C4E7CFF48A6}" destId="{AAF6697A-1367-4CAF-9F9C-E01186FAA528}" srcOrd="4" destOrd="0" presId="urn:microsoft.com/office/officeart/2008/layout/VerticalCurvedList"/>
    <dgm:cxn modelId="{965A409C-83FD-449E-A987-F47DF1D56C05}" type="presParOf" srcId="{AAF6697A-1367-4CAF-9F9C-E01186FAA528}" destId="{5F204604-2971-45CD-A90C-A29801E21B0D}" srcOrd="0" destOrd="0" presId="urn:microsoft.com/office/officeart/2008/layout/VerticalCurvedList"/>
    <dgm:cxn modelId="{E4B4C80B-B2D9-40C5-9D6E-ACF39ECC39A0}" type="presParOf" srcId="{6A7957E1-11C3-4728-AF56-3C4E7CFF48A6}" destId="{9727076A-046E-421A-9492-A60211DBEE3A}" srcOrd="5" destOrd="0" presId="urn:microsoft.com/office/officeart/2008/layout/VerticalCurvedList"/>
    <dgm:cxn modelId="{EF586CDD-4B8D-4469-AB81-35DC5FDD121C}" type="presParOf" srcId="{6A7957E1-11C3-4728-AF56-3C4E7CFF48A6}" destId="{EECA547C-EB8E-4F56-AE0E-90F57B239512}" srcOrd="6" destOrd="0" presId="urn:microsoft.com/office/officeart/2008/layout/VerticalCurvedList"/>
    <dgm:cxn modelId="{ADDA8FC9-9D39-42D6-A168-145814444105}" type="presParOf" srcId="{EECA547C-EB8E-4F56-AE0E-90F57B239512}" destId="{5908EE23-D240-41FE-AEC0-91BC18467F15}" srcOrd="0" destOrd="0" presId="urn:microsoft.com/office/officeart/2008/layout/VerticalCurvedList"/>
    <dgm:cxn modelId="{ACAB8415-1A48-4752-B097-9B8E8292BB6C}" type="presParOf" srcId="{6A7957E1-11C3-4728-AF56-3C4E7CFF48A6}" destId="{CC1F5E9E-00F3-4382-9368-698D94C06AB7}" srcOrd="7" destOrd="0" presId="urn:microsoft.com/office/officeart/2008/layout/VerticalCurvedList"/>
    <dgm:cxn modelId="{BF548D86-01EB-428C-898A-C7306F7C66D6}" type="presParOf" srcId="{6A7957E1-11C3-4728-AF56-3C4E7CFF48A6}" destId="{ED98E827-1CBF-44F1-B552-0E0B40E87715}" srcOrd="8" destOrd="0" presId="urn:microsoft.com/office/officeart/2008/layout/VerticalCurvedList"/>
    <dgm:cxn modelId="{FBD154E9-1084-478A-9664-55D96512ECB9}" type="presParOf" srcId="{ED98E827-1CBF-44F1-B552-0E0B40E87715}" destId="{A82504CA-5EAB-4BA8-A425-A461E51957D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4C32A70-8972-4835-8DEE-8CAA17F929E7}" type="doc">
      <dgm:prSet loTypeId="urn:microsoft.com/office/officeart/2005/8/layout/list1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s-ES"/>
        </a:p>
      </dgm:t>
    </dgm:pt>
    <dgm:pt modelId="{DE9A8BDA-3A63-47AA-9A9C-824A6630CA5E}">
      <dgm:prSet phldrT="[Texto]" custT="1"/>
      <dgm:spPr/>
      <dgm:t>
        <a:bodyPr/>
        <a:lstStyle/>
        <a:p>
          <a:pPr algn="just"/>
          <a:r>
            <a:rPr lang="es-ES" sz="1400" dirty="0" smtClean="0"/>
            <a:t>De acuerdo con la Norma Ecuatoriana (TULSMA, Libro VI, Anexo 1), las gasolineras deben estar al menos a un radio de 30 m de un cuerpo de agua dulce, por lo que la Academia de Guerra deberá reubicar los talleres donde se lavan los vehículos de la unidad. </a:t>
          </a:r>
          <a:endParaRPr lang="es-ES" sz="1400" dirty="0"/>
        </a:p>
      </dgm:t>
    </dgm:pt>
    <dgm:pt modelId="{039C0207-093B-407E-85FA-2F7F01766EDC}" type="parTrans" cxnId="{5AFA66A6-8D68-44A0-9906-0C682B26DDAE}">
      <dgm:prSet/>
      <dgm:spPr/>
      <dgm:t>
        <a:bodyPr/>
        <a:lstStyle/>
        <a:p>
          <a:endParaRPr lang="es-ES"/>
        </a:p>
      </dgm:t>
    </dgm:pt>
    <dgm:pt modelId="{3590BAE9-537A-40AD-AF9D-2D302FD25EC7}" type="sibTrans" cxnId="{5AFA66A6-8D68-44A0-9906-0C682B26DDAE}">
      <dgm:prSet/>
      <dgm:spPr/>
      <dgm:t>
        <a:bodyPr/>
        <a:lstStyle/>
        <a:p>
          <a:endParaRPr lang="es-ES"/>
        </a:p>
      </dgm:t>
    </dgm:pt>
    <dgm:pt modelId="{1ACD5B60-DB4B-43B3-B712-54F1152EFC25}">
      <dgm:prSet phldrT="[Texto]" custT="1"/>
      <dgm:spPr/>
      <dgm:t>
        <a:bodyPr/>
        <a:lstStyle/>
        <a:p>
          <a:pPr algn="just"/>
          <a:r>
            <a:rPr lang="es-ES" sz="1400" dirty="0" smtClean="0"/>
            <a:t>En la Tabla No. 4-1, hace referencia a los requisitos que debe cumplir el Fuerte Militar San Jorge para establecer una política ambiental, por tal razón se debe diseñar una acorde a los aspectos ambientales identificados en el FMSJ.</a:t>
          </a:r>
          <a:endParaRPr lang="es-ES" sz="1400" dirty="0"/>
        </a:p>
      </dgm:t>
    </dgm:pt>
    <dgm:pt modelId="{29245611-0E44-4C55-AEB7-FAB3169A1C6A}" type="parTrans" cxnId="{2CE82C23-9EDC-417D-8CFF-78AE50B1DE12}">
      <dgm:prSet/>
      <dgm:spPr/>
      <dgm:t>
        <a:bodyPr/>
        <a:lstStyle/>
        <a:p>
          <a:endParaRPr lang="es-ES"/>
        </a:p>
      </dgm:t>
    </dgm:pt>
    <dgm:pt modelId="{7BA29728-3554-4F34-8362-08DF5E567E63}" type="sibTrans" cxnId="{2CE82C23-9EDC-417D-8CFF-78AE50B1DE12}">
      <dgm:prSet/>
      <dgm:spPr/>
      <dgm:t>
        <a:bodyPr/>
        <a:lstStyle/>
        <a:p>
          <a:endParaRPr lang="es-ES"/>
        </a:p>
      </dgm:t>
    </dgm:pt>
    <dgm:pt modelId="{1A697EB2-5686-4F97-BCE3-F9CEDA210852}">
      <dgm:prSet phldrT="[Texto]" custT="1"/>
      <dgm:spPr/>
      <dgm:t>
        <a:bodyPr/>
        <a:lstStyle/>
        <a:p>
          <a:pPr algn="just"/>
          <a:r>
            <a:rPr lang="es-ES" sz="1400" dirty="0" smtClean="0"/>
            <a:t>Se propone la actualización de los Programas de Gestión Ambiental del Plan de Seguridad, Salud y Ambiente adjuntados en el Anexo 3, estos deben ser homologados para todas las unidades del Fuerte Militar San Jorge.</a:t>
          </a:r>
          <a:endParaRPr lang="es-ES" sz="1400" dirty="0"/>
        </a:p>
      </dgm:t>
    </dgm:pt>
    <dgm:pt modelId="{9DF9E1ED-D557-44C5-8578-71BD5ABD185C}" type="parTrans" cxnId="{6E8DBD85-869C-41A7-B856-2703EB03D476}">
      <dgm:prSet/>
      <dgm:spPr/>
      <dgm:t>
        <a:bodyPr/>
        <a:lstStyle/>
        <a:p>
          <a:endParaRPr lang="es-ES"/>
        </a:p>
      </dgm:t>
    </dgm:pt>
    <dgm:pt modelId="{EDD4D969-C26F-4C4F-8145-8942818ED1D1}" type="sibTrans" cxnId="{6E8DBD85-869C-41A7-B856-2703EB03D476}">
      <dgm:prSet/>
      <dgm:spPr/>
      <dgm:t>
        <a:bodyPr/>
        <a:lstStyle/>
        <a:p>
          <a:endParaRPr lang="es-ES"/>
        </a:p>
      </dgm:t>
    </dgm:pt>
    <dgm:pt modelId="{C62B023A-C235-4012-9FA0-E51F01351C01}">
      <dgm:prSet phldrT="[Texto]" custT="1"/>
      <dgm:spPr/>
      <dgm:t>
        <a:bodyPr/>
        <a:lstStyle/>
        <a:p>
          <a:pPr algn="just"/>
          <a:r>
            <a:rPr lang="es-ES" sz="1400" dirty="0" smtClean="0"/>
            <a:t>Para la conservación del componente agua, se debe ejecutar las actividades propuestas en el Programa de Prevención de Contaminación Ambiental una vez aprobada por la alta dirección.</a:t>
          </a:r>
          <a:endParaRPr lang="es-ES" sz="1400" dirty="0"/>
        </a:p>
      </dgm:t>
    </dgm:pt>
    <dgm:pt modelId="{D18D7ECE-665E-4643-A10F-A80A4ABEC8D5}" type="parTrans" cxnId="{93950FC2-A124-4BC0-9F69-A88A22D1D02F}">
      <dgm:prSet/>
      <dgm:spPr/>
      <dgm:t>
        <a:bodyPr/>
        <a:lstStyle/>
        <a:p>
          <a:endParaRPr lang="es-ES"/>
        </a:p>
      </dgm:t>
    </dgm:pt>
    <dgm:pt modelId="{5AC843B0-CB5C-4D62-B3B1-0697E0DC6418}" type="sibTrans" cxnId="{93950FC2-A124-4BC0-9F69-A88A22D1D02F}">
      <dgm:prSet/>
      <dgm:spPr/>
      <dgm:t>
        <a:bodyPr/>
        <a:lstStyle/>
        <a:p>
          <a:endParaRPr lang="es-ES"/>
        </a:p>
      </dgm:t>
    </dgm:pt>
    <dgm:pt modelId="{C6AA61DD-721B-436A-B010-C58574991D22}">
      <dgm:prSet phldrT="[Texto]" custT="1"/>
      <dgm:spPr/>
      <dgm:t>
        <a:bodyPr/>
        <a:lstStyle/>
        <a:p>
          <a:pPr algn="just"/>
          <a:r>
            <a:rPr lang="es-ES" sz="1400" dirty="0" smtClean="0"/>
            <a:t>Se debe mantener el procedimiento descrito en el capítulo 6, para la identificación de los aspectos ambientales en el Fuerte Militar San Jorge, de manera que pueda planificar sus objetivos, metas y programas de manera eficaz al momento de implementar un SGA.</a:t>
          </a:r>
          <a:endParaRPr lang="es-ES" sz="1400" dirty="0"/>
        </a:p>
      </dgm:t>
    </dgm:pt>
    <dgm:pt modelId="{F0A06EA6-8617-4D1A-98AB-2E6C73999C7D}" type="parTrans" cxnId="{75CC9CC1-D9E1-4443-B685-B25687101525}">
      <dgm:prSet/>
      <dgm:spPr/>
      <dgm:t>
        <a:bodyPr/>
        <a:lstStyle/>
        <a:p>
          <a:endParaRPr lang="es-ES"/>
        </a:p>
      </dgm:t>
    </dgm:pt>
    <dgm:pt modelId="{99CC8D59-0420-44EE-82CD-FBC2DDA98DEE}" type="sibTrans" cxnId="{75CC9CC1-D9E1-4443-B685-B25687101525}">
      <dgm:prSet/>
      <dgm:spPr/>
      <dgm:t>
        <a:bodyPr/>
        <a:lstStyle/>
        <a:p>
          <a:endParaRPr lang="es-ES"/>
        </a:p>
      </dgm:t>
    </dgm:pt>
    <dgm:pt modelId="{2EA23484-3F21-47B4-BF72-0B9093A50C12}" type="pres">
      <dgm:prSet presAssocID="{54C32A70-8972-4835-8DEE-8CAA17F929E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62CD848-EB52-443A-B6FA-93AAF8EEE85F}" type="pres">
      <dgm:prSet presAssocID="{DE9A8BDA-3A63-47AA-9A9C-824A6630CA5E}" presName="parentLin" presStyleCnt="0"/>
      <dgm:spPr/>
      <dgm:t>
        <a:bodyPr/>
        <a:lstStyle/>
        <a:p>
          <a:endParaRPr lang="es-ES"/>
        </a:p>
      </dgm:t>
    </dgm:pt>
    <dgm:pt modelId="{0143F5E0-A15D-4E0F-8A4C-11A48B98F1ED}" type="pres">
      <dgm:prSet presAssocID="{DE9A8BDA-3A63-47AA-9A9C-824A6630CA5E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D2DC078A-B1C7-4608-9D24-55A84087B443}" type="pres">
      <dgm:prSet presAssocID="{DE9A8BDA-3A63-47AA-9A9C-824A6630CA5E}" presName="parentText" presStyleLbl="node1" presStyleIdx="0" presStyleCnt="5" custScaleX="150037" custScaleY="24797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DA399E-547D-4FCA-AEA0-E116D0B3C984}" type="pres">
      <dgm:prSet presAssocID="{DE9A8BDA-3A63-47AA-9A9C-824A6630CA5E}" presName="negativeSpace" presStyleCnt="0"/>
      <dgm:spPr/>
      <dgm:t>
        <a:bodyPr/>
        <a:lstStyle/>
        <a:p>
          <a:endParaRPr lang="es-ES"/>
        </a:p>
      </dgm:t>
    </dgm:pt>
    <dgm:pt modelId="{E0BEB996-643A-41C8-8F24-AD557321D706}" type="pres">
      <dgm:prSet presAssocID="{DE9A8BDA-3A63-47AA-9A9C-824A6630CA5E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953B13-13C2-42DB-B536-7C288588EA71}" type="pres">
      <dgm:prSet presAssocID="{3590BAE9-537A-40AD-AF9D-2D302FD25EC7}" presName="spaceBetweenRectangles" presStyleCnt="0"/>
      <dgm:spPr/>
      <dgm:t>
        <a:bodyPr/>
        <a:lstStyle/>
        <a:p>
          <a:endParaRPr lang="es-ES"/>
        </a:p>
      </dgm:t>
    </dgm:pt>
    <dgm:pt modelId="{23D32D51-CDD7-41F5-8AF8-9D358A4D4C2F}" type="pres">
      <dgm:prSet presAssocID="{1ACD5B60-DB4B-43B3-B712-54F1152EFC25}" presName="parentLin" presStyleCnt="0"/>
      <dgm:spPr/>
      <dgm:t>
        <a:bodyPr/>
        <a:lstStyle/>
        <a:p>
          <a:endParaRPr lang="es-ES"/>
        </a:p>
      </dgm:t>
    </dgm:pt>
    <dgm:pt modelId="{3BB72E46-75B0-40F4-B5C5-9480A4097A4E}" type="pres">
      <dgm:prSet presAssocID="{1ACD5B60-DB4B-43B3-B712-54F1152EFC25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8E51A2CE-7AD6-42E8-9053-355472D0E977}" type="pres">
      <dgm:prSet presAssocID="{1ACD5B60-DB4B-43B3-B712-54F1152EFC25}" presName="parentText" presStyleLbl="node1" presStyleIdx="1" presStyleCnt="5" custScaleX="150037" custScaleY="24797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534E47-48EE-447F-80CB-2BBD85A02138}" type="pres">
      <dgm:prSet presAssocID="{1ACD5B60-DB4B-43B3-B712-54F1152EFC25}" presName="negativeSpace" presStyleCnt="0"/>
      <dgm:spPr/>
      <dgm:t>
        <a:bodyPr/>
        <a:lstStyle/>
        <a:p>
          <a:endParaRPr lang="es-ES"/>
        </a:p>
      </dgm:t>
    </dgm:pt>
    <dgm:pt modelId="{9DD8C1AA-46CD-4403-8540-585DBF6A7BB3}" type="pres">
      <dgm:prSet presAssocID="{1ACD5B60-DB4B-43B3-B712-54F1152EFC25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983A43-BDC9-4E1C-A120-4D1F110292AC}" type="pres">
      <dgm:prSet presAssocID="{7BA29728-3554-4F34-8362-08DF5E567E63}" presName="spaceBetweenRectangles" presStyleCnt="0"/>
      <dgm:spPr/>
      <dgm:t>
        <a:bodyPr/>
        <a:lstStyle/>
        <a:p>
          <a:endParaRPr lang="es-ES"/>
        </a:p>
      </dgm:t>
    </dgm:pt>
    <dgm:pt modelId="{D7CEAAA3-0B30-4E57-AF8F-BFA819CA8387}" type="pres">
      <dgm:prSet presAssocID="{1A697EB2-5686-4F97-BCE3-F9CEDA210852}" presName="parentLin" presStyleCnt="0"/>
      <dgm:spPr/>
      <dgm:t>
        <a:bodyPr/>
        <a:lstStyle/>
        <a:p>
          <a:endParaRPr lang="es-ES"/>
        </a:p>
      </dgm:t>
    </dgm:pt>
    <dgm:pt modelId="{D09A9312-1DE8-4E8D-9050-8E231AF0A2E0}" type="pres">
      <dgm:prSet presAssocID="{1A697EB2-5686-4F97-BCE3-F9CEDA210852}" presName="parentLeftMargin" presStyleLbl="node1" presStyleIdx="1" presStyleCnt="5"/>
      <dgm:spPr/>
      <dgm:t>
        <a:bodyPr/>
        <a:lstStyle/>
        <a:p>
          <a:endParaRPr lang="es-ES"/>
        </a:p>
      </dgm:t>
    </dgm:pt>
    <dgm:pt modelId="{1F343608-D641-4CF9-A777-D5F8A2250C9E}" type="pres">
      <dgm:prSet presAssocID="{1A697EB2-5686-4F97-BCE3-F9CEDA210852}" presName="parentText" presStyleLbl="node1" presStyleIdx="2" presStyleCnt="5" custScaleX="150037" custScaleY="24797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F61DB4-075C-4879-B64C-86F246DD8B90}" type="pres">
      <dgm:prSet presAssocID="{1A697EB2-5686-4F97-BCE3-F9CEDA210852}" presName="negativeSpace" presStyleCnt="0"/>
      <dgm:spPr/>
      <dgm:t>
        <a:bodyPr/>
        <a:lstStyle/>
        <a:p>
          <a:endParaRPr lang="es-ES"/>
        </a:p>
      </dgm:t>
    </dgm:pt>
    <dgm:pt modelId="{EB62BF62-BA5E-494A-8A29-FA35EE2B51A4}" type="pres">
      <dgm:prSet presAssocID="{1A697EB2-5686-4F97-BCE3-F9CEDA210852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F6E707-F20B-484B-AC01-E7E578BBF078}" type="pres">
      <dgm:prSet presAssocID="{EDD4D969-C26F-4C4F-8145-8942818ED1D1}" presName="spaceBetweenRectangles" presStyleCnt="0"/>
      <dgm:spPr/>
      <dgm:t>
        <a:bodyPr/>
        <a:lstStyle/>
        <a:p>
          <a:endParaRPr lang="es-ES"/>
        </a:p>
      </dgm:t>
    </dgm:pt>
    <dgm:pt modelId="{32783102-4D50-41B3-911B-D77C4B90EF77}" type="pres">
      <dgm:prSet presAssocID="{C62B023A-C235-4012-9FA0-E51F01351C01}" presName="parentLin" presStyleCnt="0"/>
      <dgm:spPr/>
      <dgm:t>
        <a:bodyPr/>
        <a:lstStyle/>
        <a:p>
          <a:endParaRPr lang="es-ES"/>
        </a:p>
      </dgm:t>
    </dgm:pt>
    <dgm:pt modelId="{44493AA6-5232-4D74-A7DA-3FD5AE1B4EA4}" type="pres">
      <dgm:prSet presAssocID="{C62B023A-C235-4012-9FA0-E51F01351C01}" presName="parentLeftMargin" presStyleLbl="node1" presStyleIdx="2" presStyleCnt="5"/>
      <dgm:spPr/>
      <dgm:t>
        <a:bodyPr/>
        <a:lstStyle/>
        <a:p>
          <a:endParaRPr lang="es-ES"/>
        </a:p>
      </dgm:t>
    </dgm:pt>
    <dgm:pt modelId="{7D2E5EA8-247C-4066-8E8B-0A7423FA62B9}" type="pres">
      <dgm:prSet presAssocID="{C62B023A-C235-4012-9FA0-E51F01351C01}" presName="parentText" presStyleLbl="node1" presStyleIdx="3" presStyleCnt="5" custScaleX="150037" custScaleY="24797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6F3E94-2588-4839-9B23-1B89B4C10320}" type="pres">
      <dgm:prSet presAssocID="{C62B023A-C235-4012-9FA0-E51F01351C01}" presName="negativeSpace" presStyleCnt="0"/>
      <dgm:spPr/>
      <dgm:t>
        <a:bodyPr/>
        <a:lstStyle/>
        <a:p>
          <a:endParaRPr lang="es-ES"/>
        </a:p>
      </dgm:t>
    </dgm:pt>
    <dgm:pt modelId="{C0FE2483-E89C-4D3D-BC69-9AAA7BE96D3E}" type="pres">
      <dgm:prSet presAssocID="{C62B023A-C235-4012-9FA0-E51F01351C01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4CB7FF-E63C-4E9D-99CC-BB530A1B20AA}" type="pres">
      <dgm:prSet presAssocID="{5AC843B0-CB5C-4D62-B3B1-0697E0DC6418}" presName="spaceBetweenRectangles" presStyleCnt="0"/>
      <dgm:spPr/>
      <dgm:t>
        <a:bodyPr/>
        <a:lstStyle/>
        <a:p>
          <a:endParaRPr lang="es-ES"/>
        </a:p>
      </dgm:t>
    </dgm:pt>
    <dgm:pt modelId="{664CD6FB-D77A-406D-BFE2-26035C303498}" type="pres">
      <dgm:prSet presAssocID="{C6AA61DD-721B-436A-B010-C58574991D22}" presName="parentLin" presStyleCnt="0"/>
      <dgm:spPr/>
      <dgm:t>
        <a:bodyPr/>
        <a:lstStyle/>
        <a:p>
          <a:endParaRPr lang="es-ES"/>
        </a:p>
      </dgm:t>
    </dgm:pt>
    <dgm:pt modelId="{3028741B-F913-4D7C-8ABC-445CEF29592F}" type="pres">
      <dgm:prSet presAssocID="{C6AA61DD-721B-436A-B010-C58574991D22}" presName="parentLeftMargin" presStyleLbl="node1" presStyleIdx="3" presStyleCnt="5"/>
      <dgm:spPr/>
      <dgm:t>
        <a:bodyPr/>
        <a:lstStyle/>
        <a:p>
          <a:endParaRPr lang="es-ES"/>
        </a:p>
      </dgm:t>
    </dgm:pt>
    <dgm:pt modelId="{41C5A195-A08E-41C0-BFB3-6F1D1752BC81}" type="pres">
      <dgm:prSet presAssocID="{C6AA61DD-721B-436A-B010-C58574991D22}" presName="parentText" presStyleLbl="node1" presStyleIdx="4" presStyleCnt="5" custScaleX="150037" custScaleY="24797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E20427-8820-4F92-A854-24C5CE76ED43}" type="pres">
      <dgm:prSet presAssocID="{C6AA61DD-721B-436A-B010-C58574991D22}" presName="negativeSpace" presStyleCnt="0"/>
      <dgm:spPr/>
      <dgm:t>
        <a:bodyPr/>
        <a:lstStyle/>
        <a:p>
          <a:endParaRPr lang="es-ES"/>
        </a:p>
      </dgm:t>
    </dgm:pt>
    <dgm:pt modelId="{E5359322-E7D1-48B2-8AE2-C6EEEF467B15}" type="pres">
      <dgm:prSet presAssocID="{C6AA61DD-721B-436A-B010-C58574991D22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993FFA5-A922-4165-9DF9-6B5903E5F56A}" type="presOf" srcId="{C6AA61DD-721B-436A-B010-C58574991D22}" destId="{3028741B-F913-4D7C-8ABC-445CEF29592F}" srcOrd="0" destOrd="0" presId="urn:microsoft.com/office/officeart/2005/8/layout/list1"/>
    <dgm:cxn modelId="{CAA0E568-F757-4D79-8059-A3059D4EE5F0}" type="presOf" srcId="{DE9A8BDA-3A63-47AA-9A9C-824A6630CA5E}" destId="{D2DC078A-B1C7-4608-9D24-55A84087B443}" srcOrd="1" destOrd="0" presId="urn:microsoft.com/office/officeart/2005/8/layout/list1"/>
    <dgm:cxn modelId="{6163F83E-AD4F-47AB-B165-272DF1EEBD3A}" type="presOf" srcId="{1ACD5B60-DB4B-43B3-B712-54F1152EFC25}" destId="{3BB72E46-75B0-40F4-B5C5-9480A4097A4E}" srcOrd="0" destOrd="0" presId="urn:microsoft.com/office/officeart/2005/8/layout/list1"/>
    <dgm:cxn modelId="{DB1026DD-4176-4EB7-A70C-D74C7FB95E44}" type="presOf" srcId="{C6AA61DD-721B-436A-B010-C58574991D22}" destId="{41C5A195-A08E-41C0-BFB3-6F1D1752BC81}" srcOrd="1" destOrd="0" presId="urn:microsoft.com/office/officeart/2005/8/layout/list1"/>
    <dgm:cxn modelId="{CA988A01-AE15-47A2-890B-FE9EEE50CC49}" type="presOf" srcId="{C62B023A-C235-4012-9FA0-E51F01351C01}" destId="{7D2E5EA8-247C-4066-8E8B-0A7423FA62B9}" srcOrd="1" destOrd="0" presId="urn:microsoft.com/office/officeart/2005/8/layout/list1"/>
    <dgm:cxn modelId="{2CE82C23-9EDC-417D-8CFF-78AE50B1DE12}" srcId="{54C32A70-8972-4835-8DEE-8CAA17F929E7}" destId="{1ACD5B60-DB4B-43B3-B712-54F1152EFC25}" srcOrd="1" destOrd="0" parTransId="{29245611-0E44-4C55-AEB7-FAB3169A1C6A}" sibTransId="{7BA29728-3554-4F34-8362-08DF5E567E63}"/>
    <dgm:cxn modelId="{42D9FF87-205A-4D39-8A96-2588B42CCF96}" type="presOf" srcId="{DE9A8BDA-3A63-47AA-9A9C-824A6630CA5E}" destId="{0143F5E0-A15D-4E0F-8A4C-11A48B98F1ED}" srcOrd="0" destOrd="0" presId="urn:microsoft.com/office/officeart/2005/8/layout/list1"/>
    <dgm:cxn modelId="{04EC7D51-8B7E-4316-859A-F0033D03982D}" type="presOf" srcId="{C62B023A-C235-4012-9FA0-E51F01351C01}" destId="{44493AA6-5232-4D74-A7DA-3FD5AE1B4EA4}" srcOrd="0" destOrd="0" presId="urn:microsoft.com/office/officeart/2005/8/layout/list1"/>
    <dgm:cxn modelId="{D64EA598-0D18-42E4-803B-D190FEBE905E}" type="presOf" srcId="{1A697EB2-5686-4F97-BCE3-F9CEDA210852}" destId="{D09A9312-1DE8-4E8D-9050-8E231AF0A2E0}" srcOrd="0" destOrd="0" presId="urn:microsoft.com/office/officeart/2005/8/layout/list1"/>
    <dgm:cxn modelId="{93950FC2-A124-4BC0-9F69-A88A22D1D02F}" srcId="{54C32A70-8972-4835-8DEE-8CAA17F929E7}" destId="{C62B023A-C235-4012-9FA0-E51F01351C01}" srcOrd="3" destOrd="0" parTransId="{D18D7ECE-665E-4643-A10F-A80A4ABEC8D5}" sibTransId="{5AC843B0-CB5C-4D62-B3B1-0697E0DC6418}"/>
    <dgm:cxn modelId="{D14FC52F-5410-40B7-8238-5D9F124A26D5}" type="presOf" srcId="{1ACD5B60-DB4B-43B3-B712-54F1152EFC25}" destId="{8E51A2CE-7AD6-42E8-9053-355472D0E977}" srcOrd="1" destOrd="0" presId="urn:microsoft.com/office/officeart/2005/8/layout/list1"/>
    <dgm:cxn modelId="{AF192CF6-7840-4E1C-8210-EAFF6EFD853B}" type="presOf" srcId="{54C32A70-8972-4835-8DEE-8CAA17F929E7}" destId="{2EA23484-3F21-47B4-BF72-0B9093A50C12}" srcOrd="0" destOrd="0" presId="urn:microsoft.com/office/officeart/2005/8/layout/list1"/>
    <dgm:cxn modelId="{75CC9CC1-D9E1-4443-B685-B25687101525}" srcId="{54C32A70-8972-4835-8DEE-8CAA17F929E7}" destId="{C6AA61DD-721B-436A-B010-C58574991D22}" srcOrd="4" destOrd="0" parTransId="{F0A06EA6-8617-4D1A-98AB-2E6C73999C7D}" sibTransId="{99CC8D59-0420-44EE-82CD-FBC2DDA98DEE}"/>
    <dgm:cxn modelId="{5AFA66A6-8D68-44A0-9906-0C682B26DDAE}" srcId="{54C32A70-8972-4835-8DEE-8CAA17F929E7}" destId="{DE9A8BDA-3A63-47AA-9A9C-824A6630CA5E}" srcOrd="0" destOrd="0" parTransId="{039C0207-093B-407E-85FA-2F7F01766EDC}" sibTransId="{3590BAE9-537A-40AD-AF9D-2D302FD25EC7}"/>
    <dgm:cxn modelId="{4EE61177-AB10-4CBA-8E27-3AFFF98E6977}" type="presOf" srcId="{1A697EB2-5686-4F97-BCE3-F9CEDA210852}" destId="{1F343608-D641-4CF9-A777-D5F8A2250C9E}" srcOrd="1" destOrd="0" presId="urn:microsoft.com/office/officeart/2005/8/layout/list1"/>
    <dgm:cxn modelId="{6E8DBD85-869C-41A7-B856-2703EB03D476}" srcId="{54C32A70-8972-4835-8DEE-8CAA17F929E7}" destId="{1A697EB2-5686-4F97-BCE3-F9CEDA210852}" srcOrd="2" destOrd="0" parTransId="{9DF9E1ED-D557-44C5-8578-71BD5ABD185C}" sibTransId="{EDD4D969-C26F-4C4F-8145-8942818ED1D1}"/>
    <dgm:cxn modelId="{02602E82-EBB5-4CA4-ABAF-413F0568D0FD}" type="presParOf" srcId="{2EA23484-3F21-47B4-BF72-0B9093A50C12}" destId="{E62CD848-EB52-443A-B6FA-93AAF8EEE85F}" srcOrd="0" destOrd="0" presId="urn:microsoft.com/office/officeart/2005/8/layout/list1"/>
    <dgm:cxn modelId="{AFE9E56D-ECD2-415E-AE59-82894AAB8BBD}" type="presParOf" srcId="{E62CD848-EB52-443A-B6FA-93AAF8EEE85F}" destId="{0143F5E0-A15D-4E0F-8A4C-11A48B98F1ED}" srcOrd="0" destOrd="0" presId="urn:microsoft.com/office/officeart/2005/8/layout/list1"/>
    <dgm:cxn modelId="{59A268F5-30CE-4489-90FE-B431E9DFDA44}" type="presParOf" srcId="{E62CD848-EB52-443A-B6FA-93AAF8EEE85F}" destId="{D2DC078A-B1C7-4608-9D24-55A84087B443}" srcOrd="1" destOrd="0" presId="urn:microsoft.com/office/officeart/2005/8/layout/list1"/>
    <dgm:cxn modelId="{7FE6DEB2-8C41-4ECF-B4B1-AE03DC82A94F}" type="presParOf" srcId="{2EA23484-3F21-47B4-BF72-0B9093A50C12}" destId="{E4DA399E-547D-4FCA-AEA0-E116D0B3C984}" srcOrd="1" destOrd="0" presId="urn:microsoft.com/office/officeart/2005/8/layout/list1"/>
    <dgm:cxn modelId="{1D3A285F-7D13-4B9A-A3AF-F92C4DF11F15}" type="presParOf" srcId="{2EA23484-3F21-47B4-BF72-0B9093A50C12}" destId="{E0BEB996-643A-41C8-8F24-AD557321D706}" srcOrd="2" destOrd="0" presId="urn:microsoft.com/office/officeart/2005/8/layout/list1"/>
    <dgm:cxn modelId="{F481E4D6-E7F2-4E21-9888-30F4B7F9372E}" type="presParOf" srcId="{2EA23484-3F21-47B4-BF72-0B9093A50C12}" destId="{03953B13-13C2-42DB-B536-7C288588EA71}" srcOrd="3" destOrd="0" presId="urn:microsoft.com/office/officeart/2005/8/layout/list1"/>
    <dgm:cxn modelId="{A21E3109-61BD-4615-8B8D-FD3F82F43CC3}" type="presParOf" srcId="{2EA23484-3F21-47B4-BF72-0B9093A50C12}" destId="{23D32D51-CDD7-41F5-8AF8-9D358A4D4C2F}" srcOrd="4" destOrd="0" presId="urn:microsoft.com/office/officeart/2005/8/layout/list1"/>
    <dgm:cxn modelId="{88E4C230-C586-4FE9-9C3A-F33322EBEDBC}" type="presParOf" srcId="{23D32D51-CDD7-41F5-8AF8-9D358A4D4C2F}" destId="{3BB72E46-75B0-40F4-B5C5-9480A4097A4E}" srcOrd="0" destOrd="0" presId="urn:microsoft.com/office/officeart/2005/8/layout/list1"/>
    <dgm:cxn modelId="{D6F629A3-C9AB-422F-9A26-2211B641FA15}" type="presParOf" srcId="{23D32D51-CDD7-41F5-8AF8-9D358A4D4C2F}" destId="{8E51A2CE-7AD6-42E8-9053-355472D0E977}" srcOrd="1" destOrd="0" presId="urn:microsoft.com/office/officeart/2005/8/layout/list1"/>
    <dgm:cxn modelId="{D2140CA0-C033-4A98-9FE5-602A750F89FE}" type="presParOf" srcId="{2EA23484-3F21-47B4-BF72-0B9093A50C12}" destId="{8E534E47-48EE-447F-80CB-2BBD85A02138}" srcOrd="5" destOrd="0" presId="urn:microsoft.com/office/officeart/2005/8/layout/list1"/>
    <dgm:cxn modelId="{F3716C2A-A9B1-4474-91F0-F86B24AB938D}" type="presParOf" srcId="{2EA23484-3F21-47B4-BF72-0B9093A50C12}" destId="{9DD8C1AA-46CD-4403-8540-585DBF6A7BB3}" srcOrd="6" destOrd="0" presId="urn:microsoft.com/office/officeart/2005/8/layout/list1"/>
    <dgm:cxn modelId="{41C42BAB-0943-4D35-9E13-FD535DCB212A}" type="presParOf" srcId="{2EA23484-3F21-47B4-BF72-0B9093A50C12}" destId="{38983A43-BDC9-4E1C-A120-4D1F110292AC}" srcOrd="7" destOrd="0" presId="urn:microsoft.com/office/officeart/2005/8/layout/list1"/>
    <dgm:cxn modelId="{B18C7951-B54E-4762-AFBA-1EF74627519F}" type="presParOf" srcId="{2EA23484-3F21-47B4-BF72-0B9093A50C12}" destId="{D7CEAAA3-0B30-4E57-AF8F-BFA819CA8387}" srcOrd="8" destOrd="0" presId="urn:microsoft.com/office/officeart/2005/8/layout/list1"/>
    <dgm:cxn modelId="{68A12704-E0DA-4E36-92AA-1015E9E633D3}" type="presParOf" srcId="{D7CEAAA3-0B30-4E57-AF8F-BFA819CA8387}" destId="{D09A9312-1DE8-4E8D-9050-8E231AF0A2E0}" srcOrd="0" destOrd="0" presId="urn:microsoft.com/office/officeart/2005/8/layout/list1"/>
    <dgm:cxn modelId="{6F041A68-9F86-42BB-90A8-11093CB57946}" type="presParOf" srcId="{D7CEAAA3-0B30-4E57-AF8F-BFA819CA8387}" destId="{1F343608-D641-4CF9-A777-D5F8A2250C9E}" srcOrd="1" destOrd="0" presId="urn:microsoft.com/office/officeart/2005/8/layout/list1"/>
    <dgm:cxn modelId="{76EA88CA-7511-4C4C-9122-6BAA291F5C6E}" type="presParOf" srcId="{2EA23484-3F21-47B4-BF72-0B9093A50C12}" destId="{69F61DB4-075C-4879-B64C-86F246DD8B90}" srcOrd="9" destOrd="0" presId="urn:microsoft.com/office/officeart/2005/8/layout/list1"/>
    <dgm:cxn modelId="{C37F7EEC-F572-4E57-9303-9576DCA3FF8C}" type="presParOf" srcId="{2EA23484-3F21-47B4-BF72-0B9093A50C12}" destId="{EB62BF62-BA5E-494A-8A29-FA35EE2B51A4}" srcOrd="10" destOrd="0" presId="urn:microsoft.com/office/officeart/2005/8/layout/list1"/>
    <dgm:cxn modelId="{A7642806-D466-4947-A3C6-CFB9FA2AF4CB}" type="presParOf" srcId="{2EA23484-3F21-47B4-BF72-0B9093A50C12}" destId="{62F6E707-F20B-484B-AC01-E7E578BBF078}" srcOrd="11" destOrd="0" presId="urn:microsoft.com/office/officeart/2005/8/layout/list1"/>
    <dgm:cxn modelId="{47CECA0F-98BC-42F9-B5AD-12277EA94D4B}" type="presParOf" srcId="{2EA23484-3F21-47B4-BF72-0B9093A50C12}" destId="{32783102-4D50-41B3-911B-D77C4B90EF77}" srcOrd="12" destOrd="0" presId="urn:microsoft.com/office/officeart/2005/8/layout/list1"/>
    <dgm:cxn modelId="{703FE6B6-99AA-4045-AAF2-7DF8B64DEFAF}" type="presParOf" srcId="{32783102-4D50-41B3-911B-D77C4B90EF77}" destId="{44493AA6-5232-4D74-A7DA-3FD5AE1B4EA4}" srcOrd="0" destOrd="0" presId="urn:microsoft.com/office/officeart/2005/8/layout/list1"/>
    <dgm:cxn modelId="{18383001-060A-4A43-80BA-81B8745CCF3C}" type="presParOf" srcId="{32783102-4D50-41B3-911B-D77C4B90EF77}" destId="{7D2E5EA8-247C-4066-8E8B-0A7423FA62B9}" srcOrd="1" destOrd="0" presId="urn:microsoft.com/office/officeart/2005/8/layout/list1"/>
    <dgm:cxn modelId="{79C3E31F-8116-4401-8B3F-D42E87C821B5}" type="presParOf" srcId="{2EA23484-3F21-47B4-BF72-0B9093A50C12}" destId="{0D6F3E94-2588-4839-9B23-1B89B4C10320}" srcOrd="13" destOrd="0" presId="urn:microsoft.com/office/officeart/2005/8/layout/list1"/>
    <dgm:cxn modelId="{680D7115-B2FC-4A5D-B11A-88998271516D}" type="presParOf" srcId="{2EA23484-3F21-47B4-BF72-0B9093A50C12}" destId="{C0FE2483-E89C-4D3D-BC69-9AAA7BE96D3E}" srcOrd="14" destOrd="0" presId="urn:microsoft.com/office/officeart/2005/8/layout/list1"/>
    <dgm:cxn modelId="{A9E40EE4-18C5-41C8-A491-40B4F652A69E}" type="presParOf" srcId="{2EA23484-3F21-47B4-BF72-0B9093A50C12}" destId="{7B4CB7FF-E63C-4E9D-99CC-BB530A1B20AA}" srcOrd="15" destOrd="0" presId="urn:microsoft.com/office/officeart/2005/8/layout/list1"/>
    <dgm:cxn modelId="{7CBFCC36-0CC3-41DA-8C76-948A8EC37724}" type="presParOf" srcId="{2EA23484-3F21-47B4-BF72-0B9093A50C12}" destId="{664CD6FB-D77A-406D-BFE2-26035C303498}" srcOrd="16" destOrd="0" presId="urn:microsoft.com/office/officeart/2005/8/layout/list1"/>
    <dgm:cxn modelId="{28DABDA3-12FE-4826-8906-0090DA7A9AF0}" type="presParOf" srcId="{664CD6FB-D77A-406D-BFE2-26035C303498}" destId="{3028741B-F913-4D7C-8ABC-445CEF29592F}" srcOrd="0" destOrd="0" presId="urn:microsoft.com/office/officeart/2005/8/layout/list1"/>
    <dgm:cxn modelId="{AB33143A-45E8-40F2-9115-F1B30E450E79}" type="presParOf" srcId="{664CD6FB-D77A-406D-BFE2-26035C303498}" destId="{41C5A195-A08E-41C0-BFB3-6F1D1752BC81}" srcOrd="1" destOrd="0" presId="urn:microsoft.com/office/officeart/2005/8/layout/list1"/>
    <dgm:cxn modelId="{08D4328B-0440-4930-A490-6115D7CD668E}" type="presParOf" srcId="{2EA23484-3F21-47B4-BF72-0B9093A50C12}" destId="{22E20427-8820-4F92-A854-24C5CE76ED43}" srcOrd="17" destOrd="0" presId="urn:microsoft.com/office/officeart/2005/8/layout/list1"/>
    <dgm:cxn modelId="{A2053245-DEED-4879-BB86-170261D1AF4A}" type="presParOf" srcId="{2EA23484-3F21-47B4-BF72-0B9093A50C12}" destId="{E5359322-E7D1-48B2-8AE2-C6EEEF467B1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954D5A-78C3-BF44-AE73-49CAC2F7FBB5}" type="doc">
      <dgm:prSet loTypeId="urn:microsoft.com/office/officeart/2009/layout/CircleArrowProcess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F7FB8287-8B1B-1941-9E7C-2279CC78B114}">
      <dgm:prSet phldrT="[Texto]" custT="1"/>
      <dgm:spPr/>
      <dgm:t>
        <a:bodyPr/>
        <a:lstStyle/>
        <a:p>
          <a:pPr algn="l"/>
          <a:r>
            <a:rPr lang="es-ES" sz="1600" dirty="0" smtClean="0"/>
            <a:t>CLIMA</a:t>
          </a:r>
          <a:endParaRPr lang="es-ES" sz="1600" dirty="0"/>
        </a:p>
      </dgm:t>
    </dgm:pt>
    <dgm:pt modelId="{E6E87795-2610-2149-A4D8-8AC5534FD5B7}" type="parTrans" cxnId="{B23BCEA3-B3DC-3F45-A85A-04D4717A217C}">
      <dgm:prSet/>
      <dgm:spPr/>
      <dgm:t>
        <a:bodyPr/>
        <a:lstStyle/>
        <a:p>
          <a:endParaRPr lang="es-ES" sz="2800"/>
        </a:p>
      </dgm:t>
    </dgm:pt>
    <dgm:pt modelId="{89FB58BB-1585-AF46-B9C5-F9AAB39E767A}" type="sibTrans" cxnId="{B23BCEA3-B3DC-3F45-A85A-04D4717A217C}">
      <dgm:prSet/>
      <dgm:spPr/>
      <dgm:t>
        <a:bodyPr/>
        <a:lstStyle/>
        <a:p>
          <a:endParaRPr lang="es-ES" sz="2800"/>
        </a:p>
      </dgm:t>
    </dgm:pt>
    <dgm:pt modelId="{50739AB9-F309-C943-854D-AB6476823C25}">
      <dgm:prSet phldrT="[Texto]" custT="1"/>
      <dgm:spPr/>
      <dgm:t>
        <a:bodyPr/>
        <a:lstStyle/>
        <a:p>
          <a:pPr algn="r"/>
          <a:r>
            <a:rPr lang="es-ES" sz="1600" dirty="0" smtClean="0"/>
            <a:t>VEGETACIÓN</a:t>
          </a:r>
          <a:endParaRPr lang="es-ES" sz="1600" dirty="0"/>
        </a:p>
      </dgm:t>
    </dgm:pt>
    <dgm:pt modelId="{6C6106CB-1C56-6943-8A93-8CA4E8505CE7}" type="parTrans" cxnId="{9E3E5933-4C4A-9843-AE06-1D3850775A9A}">
      <dgm:prSet/>
      <dgm:spPr/>
      <dgm:t>
        <a:bodyPr/>
        <a:lstStyle/>
        <a:p>
          <a:endParaRPr lang="es-ES" sz="2800"/>
        </a:p>
      </dgm:t>
    </dgm:pt>
    <dgm:pt modelId="{BA7A5A54-E498-9C43-9D7B-0BC83DB893C9}" type="sibTrans" cxnId="{9E3E5933-4C4A-9843-AE06-1D3850775A9A}">
      <dgm:prSet/>
      <dgm:spPr/>
      <dgm:t>
        <a:bodyPr/>
        <a:lstStyle/>
        <a:p>
          <a:endParaRPr lang="es-ES" sz="2800"/>
        </a:p>
      </dgm:t>
    </dgm:pt>
    <dgm:pt modelId="{CD5AA0D2-F9EA-B046-A93F-C543C501A6E0}">
      <dgm:prSet phldrT="[Texto]" custT="1"/>
      <dgm:spPr/>
      <dgm:t>
        <a:bodyPr/>
        <a:lstStyle/>
        <a:p>
          <a:pPr algn="r"/>
          <a:r>
            <a:rPr lang="es-EC" sz="1600" dirty="0" smtClean="0">
              <a:latin typeface="Times New Roman" pitchFamily="18" charset="0"/>
              <a:ea typeface="Calibri" pitchFamily="34" charset="0"/>
              <a:cs typeface="Times New Roman" pitchFamily="18" charset="0"/>
            </a:rPr>
            <a:t>Biondicador de  la calidad ambiental del lugar</a:t>
          </a:r>
          <a:endParaRPr lang="es-ES" sz="1600" dirty="0"/>
        </a:p>
      </dgm:t>
    </dgm:pt>
    <dgm:pt modelId="{EFBAC5F1-4F7F-1742-AF5A-64340CA8EA2B}" type="parTrans" cxnId="{6C242305-E774-EB4C-B58A-0D8CD24D3CDC}">
      <dgm:prSet/>
      <dgm:spPr/>
      <dgm:t>
        <a:bodyPr/>
        <a:lstStyle/>
        <a:p>
          <a:endParaRPr lang="es-ES" sz="2800"/>
        </a:p>
      </dgm:t>
    </dgm:pt>
    <dgm:pt modelId="{2BAFBA62-B2EE-4447-BFDD-04A9B9A9E3B2}" type="sibTrans" cxnId="{6C242305-E774-EB4C-B58A-0D8CD24D3CDC}">
      <dgm:prSet/>
      <dgm:spPr/>
      <dgm:t>
        <a:bodyPr/>
        <a:lstStyle/>
        <a:p>
          <a:endParaRPr lang="es-ES" sz="2800"/>
        </a:p>
      </dgm:t>
    </dgm:pt>
    <dgm:pt modelId="{1D05A033-03D2-6D46-A203-28C3919100B1}" type="pres">
      <dgm:prSet presAssocID="{F6954D5A-78C3-BF44-AE73-49CAC2F7FBB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946456F8-108B-6540-8685-D6109945A02B}" type="pres">
      <dgm:prSet presAssocID="{F7FB8287-8B1B-1941-9E7C-2279CC78B114}" presName="Accent1" presStyleCnt="0"/>
      <dgm:spPr/>
    </dgm:pt>
    <dgm:pt modelId="{DC90FB55-D898-984D-9659-D9D76AEE492C}" type="pres">
      <dgm:prSet presAssocID="{F7FB8287-8B1B-1941-9E7C-2279CC78B114}" presName="Accent" presStyleLbl="node1" presStyleIdx="0" presStyleCnt="3"/>
      <dgm:spPr/>
    </dgm:pt>
    <dgm:pt modelId="{BD3CE936-44BB-8F4C-9EEA-02F70CB95E7A}" type="pres">
      <dgm:prSet presAssocID="{F7FB8287-8B1B-1941-9E7C-2279CC78B114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B5409E-DB73-FA42-9044-041B5AF6DFEB}" type="pres">
      <dgm:prSet presAssocID="{50739AB9-F309-C943-854D-AB6476823C25}" presName="Accent2" presStyleCnt="0"/>
      <dgm:spPr/>
    </dgm:pt>
    <dgm:pt modelId="{4E1F98EC-43BF-BE43-99B4-F8D97DCD7A27}" type="pres">
      <dgm:prSet presAssocID="{50739AB9-F309-C943-854D-AB6476823C25}" presName="Accent" presStyleLbl="node1" presStyleIdx="1" presStyleCnt="3"/>
      <dgm:spPr/>
    </dgm:pt>
    <dgm:pt modelId="{01F75DFB-873D-6745-B94A-0A678492E7A6}" type="pres">
      <dgm:prSet presAssocID="{50739AB9-F309-C943-854D-AB6476823C25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32C992-E195-4744-8032-F961A349BAFB}" type="pres">
      <dgm:prSet presAssocID="{CD5AA0D2-F9EA-B046-A93F-C543C501A6E0}" presName="Accent3" presStyleCnt="0"/>
      <dgm:spPr/>
    </dgm:pt>
    <dgm:pt modelId="{29A8085A-052B-7344-9E56-A3152C2C4EBA}" type="pres">
      <dgm:prSet presAssocID="{CD5AA0D2-F9EA-B046-A93F-C543C501A6E0}" presName="Accent" presStyleLbl="node1" presStyleIdx="2" presStyleCnt="3"/>
      <dgm:spPr/>
    </dgm:pt>
    <dgm:pt modelId="{36736111-877E-3744-A894-DC4D2CD29F46}" type="pres">
      <dgm:prSet presAssocID="{CD5AA0D2-F9EA-B046-A93F-C543C501A6E0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FCA3903-B977-4CBD-B130-F143E4C73C21}" type="presOf" srcId="{CD5AA0D2-F9EA-B046-A93F-C543C501A6E0}" destId="{36736111-877E-3744-A894-DC4D2CD29F46}" srcOrd="0" destOrd="0" presId="urn:microsoft.com/office/officeart/2009/layout/CircleArrowProcess"/>
    <dgm:cxn modelId="{2D84F49C-0D57-456B-8B8A-6146EC9A1206}" type="presOf" srcId="{F6954D5A-78C3-BF44-AE73-49CAC2F7FBB5}" destId="{1D05A033-03D2-6D46-A203-28C3919100B1}" srcOrd="0" destOrd="0" presId="urn:microsoft.com/office/officeart/2009/layout/CircleArrowProcess"/>
    <dgm:cxn modelId="{FD406282-0926-469E-86F8-D8208E740C32}" type="presOf" srcId="{50739AB9-F309-C943-854D-AB6476823C25}" destId="{01F75DFB-873D-6745-B94A-0A678492E7A6}" srcOrd="0" destOrd="0" presId="urn:microsoft.com/office/officeart/2009/layout/CircleArrowProcess"/>
    <dgm:cxn modelId="{1C59563C-FBE6-4C68-9110-8DFA1A4A926C}" type="presOf" srcId="{F7FB8287-8B1B-1941-9E7C-2279CC78B114}" destId="{BD3CE936-44BB-8F4C-9EEA-02F70CB95E7A}" srcOrd="0" destOrd="0" presId="urn:microsoft.com/office/officeart/2009/layout/CircleArrowProcess"/>
    <dgm:cxn modelId="{6C242305-E774-EB4C-B58A-0D8CD24D3CDC}" srcId="{F6954D5A-78C3-BF44-AE73-49CAC2F7FBB5}" destId="{CD5AA0D2-F9EA-B046-A93F-C543C501A6E0}" srcOrd="2" destOrd="0" parTransId="{EFBAC5F1-4F7F-1742-AF5A-64340CA8EA2B}" sibTransId="{2BAFBA62-B2EE-4447-BFDD-04A9B9A9E3B2}"/>
    <dgm:cxn modelId="{B23BCEA3-B3DC-3F45-A85A-04D4717A217C}" srcId="{F6954D5A-78C3-BF44-AE73-49CAC2F7FBB5}" destId="{F7FB8287-8B1B-1941-9E7C-2279CC78B114}" srcOrd="0" destOrd="0" parTransId="{E6E87795-2610-2149-A4D8-8AC5534FD5B7}" sibTransId="{89FB58BB-1585-AF46-B9C5-F9AAB39E767A}"/>
    <dgm:cxn modelId="{9E3E5933-4C4A-9843-AE06-1D3850775A9A}" srcId="{F6954D5A-78C3-BF44-AE73-49CAC2F7FBB5}" destId="{50739AB9-F309-C943-854D-AB6476823C25}" srcOrd="1" destOrd="0" parTransId="{6C6106CB-1C56-6943-8A93-8CA4E8505CE7}" sibTransId="{BA7A5A54-E498-9C43-9D7B-0BC83DB893C9}"/>
    <dgm:cxn modelId="{9F831728-0A2A-479A-9A56-908DD676C15C}" type="presParOf" srcId="{1D05A033-03D2-6D46-A203-28C3919100B1}" destId="{946456F8-108B-6540-8685-D6109945A02B}" srcOrd="0" destOrd="0" presId="urn:microsoft.com/office/officeart/2009/layout/CircleArrowProcess"/>
    <dgm:cxn modelId="{449808AD-36DB-4649-8DE4-C9F712DF16D9}" type="presParOf" srcId="{946456F8-108B-6540-8685-D6109945A02B}" destId="{DC90FB55-D898-984D-9659-D9D76AEE492C}" srcOrd="0" destOrd="0" presId="urn:microsoft.com/office/officeart/2009/layout/CircleArrowProcess"/>
    <dgm:cxn modelId="{003A5D7F-508E-4678-9B27-424AB9BB7050}" type="presParOf" srcId="{1D05A033-03D2-6D46-A203-28C3919100B1}" destId="{BD3CE936-44BB-8F4C-9EEA-02F70CB95E7A}" srcOrd="1" destOrd="0" presId="urn:microsoft.com/office/officeart/2009/layout/CircleArrowProcess"/>
    <dgm:cxn modelId="{46E6AA9B-6B23-4AF2-A12B-BC48DD30BBCC}" type="presParOf" srcId="{1D05A033-03D2-6D46-A203-28C3919100B1}" destId="{23B5409E-DB73-FA42-9044-041B5AF6DFEB}" srcOrd="2" destOrd="0" presId="urn:microsoft.com/office/officeart/2009/layout/CircleArrowProcess"/>
    <dgm:cxn modelId="{E39A9A0E-9AA7-409A-BBDB-F6F2ED1493E4}" type="presParOf" srcId="{23B5409E-DB73-FA42-9044-041B5AF6DFEB}" destId="{4E1F98EC-43BF-BE43-99B4-F8D97DCD7A27}" srcOrd="0" destOrd="0" presId="urn:microsoft.com/office/officeart/2009/layout/CircleArrowProcess"/>
    <dgm:cxn modelId="{67559A22-263E-40E2-91F3-03E453BF2C83}" type="presParOf" srcId="{1D05A033-03D2-6D46-A203-28C3919100B1}" destId="{01F75DFB-873D-6745-B94A-0A678492E7A6}" srcOrd="3" destOrd="0" presId="urn:microsoft.com/office/officeart/2009/layout/CircleArrowProcess"/>
    <dgm:cxn modelId="{C0974ED0-AE38-453F-9B45-AD625640BCDE}" type="presParOf" srcId="{1D05A033-03D2-6D46-A203-28C3919100B1}" destId="{2E32C992-E195-4744-8032-F961A349BAFB}" srcOrd="4" destOrd="0" presId="urn:microsoft.com/office/officeart/2009/layout/CircleArrowProcess"/>
    <dgm:cxn modelId="{B83A3BF0-47A0-4DC4-B1F2-2295ACBE23E2}" type="presParOf" srcId="{2E32C992-E195-4744-8032-F961A349BAFB}" destId="{29A8085A-052B-7344-9E56-A3152C2C4EBA}" srcOrd="0" destOrd="0" presId="urn:microsoft.com/office/officeart/2009/layout/CircleArrowProcess"/>
    <dgm:cxn modelId="{091868A0-7F29-4F05-8E88-AC1C182A839C}" type="presParOf" srcId="{1D05A033-03D2-6D46-A203-28C3919100B1}" destId="{36736111-877E-3744-A894-DC4D2CD29F46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21749D-F366-514F-B88D-75C9CFCDA7D3}" type="doc">
      <dgm:prSet loTypeId="urn:microsoft.com/office/officeart/2005/8/layout/lProcess2" loCatId="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6F7A7252-FC39-BA4C-9951-B70FC0E4EDEF}">
      <dgm:prSet custT="1"/>
      <dgm:spPr/>
      <dgm:t>
        <a:bodyPr/>
        <a:lstStyle/>
        <a:p>
          <a:pPr rtl="0"/>
          <a:r>
            <a:rPr lang="es-ES" sz="5400" b="1" dirty="0" smtClean="0">
              <a:solidFill>
                <a:schemeClr val="accent3">
                  <a:lumMod val="50000"/>
                </a:schemeClr>
              </a:solidFill>
            </a:rPr>
            <a:t>INADE</a:t>
          </a:r>
          <a:endParaRPr lang="es-ES" sz="6500" dirty="0">
            <a:solidFill>
              <a:schemeClr val="accent3">
                <a:lumMod val="50000"/>
              </a:schemeClr>
            </a:solidFill>
          </a:endParaRPr>
        </a:p>
      </dgm:t>
    </dgm:pt>
    <dgm:pt modelId="{49608C22-7641-844E-9FB7-0227175EAEA2}" type="parTrans" cxnId="{452F51DA-CED5-6A4B-B919-D974199BAB32}">
      <dgm:prSet/>
      <dgm:spPr/>
      <dgm:t>
        <a:bodyPr/>
        <a:lstStyle/>
        <a:p>
          <a:endParaRPr lang="es-ES"/>
        </a:p>
      </dgm:t>
    </dgm:pt>
    <dgm:pt modelId="{844B6667-5BAB-7740-8D47-B05F06074B32}" type="sibTrans" cxnId="{452F51DA-CED5-6A4B-B919-D974199BAB32}">
      <dgm:prSet/>
      <dgm:spPr/>
      <dgm:t>
        <a:bodyPr/>
        <a:lstStyle/>
        <a:p>
          <a:endParaRPr lang="es-ES"/>
        </a:p>
      </dgm:t>
    </dgm:pt>
    <dgm:pt modelId="{256BC41D-880B-3941-B8D4-45D4AD6D7810}">
      <dgm:prSet custT="1"/>
      <dgm:spPr/>
      <dgm:t>
        <a:bodyPr/>
        <a:lstStyle/>
        <a:p>
          <a:pPr rtl="0"/>
          <a:r>
            <a:rPr lang="es-ES_tradnl" sz="1600" dirty="0" smtClean="0"/>
            <a:t>La Unidad lleva desde 1986, 27 años de funcionamiento</a:t>
          </a:r>
          <a:endParaRPr lang="es-ES_tradnl" sz="1600" dirty="0"/>
        </a:p>
      </dgm:t>
    </dgm:pt>
    <dgm:pt modelId="{86BC3527-85A6-1B47-A29C-F19BC1A4E2A3}" type="parTrans" cxnId="{89D316B8-DA24-5A45-AFC6-194B26B0EE41}">
      <dgm:prSet/>
      <dgm:spPr/>
      <dgm:t>
        <a:bodyPr/>
        <a:lstStyle/>
        <a:p>
          <a:endParaRPr lang="es-ES"/>
        </a:p>
      </dgm:t>
    </dgm:pt>
    <dgm:pt modelId="{4C6C56F4-F292-8847-8D64-24153EB54E8A}" type="sibTrans" cxnId="{89D316B8-DA24-5A45-AFC6-194B26B0EE41}">
      <dgm:prSet/>
      <dgm:spPr/>
      <dgm:t>
        <a:bodyPr/>
        <a:lstStyle/>
        <a:p>
          <a:endParaRPr lang="es-ES"/>
        </a:p>
      </dgm:t>
    </dgm:pt>
    <dgm:pt modelId="{55C76CE4-3CDE-6942-8276-FDB089682D9A}">
      <dgm:prSet custT="1"/>
      <dgm:spPr/>
      <dgm:t>
        <a:bodyPr/>
        <a:lstStyle/>
        <a:p>
          <a:pPr rtl="0"/>
          <a:r>
            <a:rPr lang="es-ES" sz="5400" b="1" dirty="0" smtClean="0">
              <a:solidFill>
                <a:srgbClr val="4F6228"/>
              </a:solidFill>
            </a:rPr>
            <a:t>CEDE</a:t>
          </a:r>
          <a:endParaRPr lang="es-ES" sz="6500" dirty="0">
            <a:solidFill>
              <a:srgbClr val="4F6228"/>
            </a:solidFill>
          </a:endParaRPr>
        </a:p>
      </dgm:t>
    </dgm:pt>
    <dgm:pt modelId="{D180574B-4928-134F-A55B-79B6203FC5BC}" type="parTrans" cxnId="{74FF90B3-F4EE-2F4C-9B11-D76424C82DFB}">
      <dgm:prSet/>
      <dgm:spPr/>
      <dgm:t>
        <a:bodyPr/>
        <a:lstStyle/>
        <a:p>
          <a:endParaRPr lang="es-ES"/>
        </a:p>
      </dgm:t>
    </dgm:pt>
    <dgm:pt modelId="{1EFAAA4C-B970-1A47-9594-0D6675B52AB6}" type="sibTrans" cxnId="{74FF90B3-F4EE-2F4C-9B11-D76424C82DFB}">
      <dgm:prSet/>
      <dgm:spPr/>
      <dgm:t>
        <a:bodyPr/>
        <a:lstStyle/>
        <a:p>
          <a:endParaRPr lang="es-ES"/>
        </a:p>
      </dgm:t>
    </dgm:pt>
    <dgm:pt modelId="{1E651539-DCA7-664A-8B8A-5380246FE3C2}">
      <dgm:prSet custT="1"/>
      <dgm:spPr/>
      <dgm:t>
        <a:bodyPr/>
        <a:lstStyle/>
        <a:p>
          <a:pPr rtl="0"/>
          <a:r>
            <a:rPr lang="es-ES_tradnl" sz="1600" dirty="0" smtClean="0"/>
            <a:t>La Unidad lleva 5 años de funcionamiento</a:t>
          </a:r>
          <a:endParaRPr lang="es-ES_tradnl" sz="1600" dirty="0"/>
        </a:p>
      </dgm:t>
    </dgm:pt>
    <dgm:pt modelId="{9FB4FA2A-FF87-324D-883B-9D2D4AC760C9}" type="parTrans" cxnId="{FF7C0D2D-7EAF-9543-AA77-E12480E23D86}">
      <dgm:prSet/>
      <dgm:spPr/>
      <dgm:t>
        <a:bodyPr/>
        <a:lstStyle/>
        <a:p>
          <a:endParaRPr lang="es-ES"/>
        </a:p>
      </dgm:t>
    </dgm:pt>
    <dgm:pt modelId="{718A0083-DA9F-DC44-84B7-6ADFBB328F84}" type="sibTrans" cxnId="{FF7C0D2D-7EAF-9543-AA77-E12480E23D86}">
      <dgm:prSet/>
      <dgm:spPr/>
      <dgm:t>
        <a:bodyPr/>
        <a:lstStyle/>
        <a:p>
          <a:endParaRPr lang="es-ES"/>
        </a:p>
      </dgm:t>
    </dgm:pt>
    <dgm:pt modelId="{7A03B2B9-B424-294C-A8B7-5C8D38C66577}">
      <dgm:prSet custT="1"/>
      <dgm:spPr/>
      <dgm:t>
        <a:bodyPr/>
        <a:lstStyle/>
        <a:p>
          <a:pPr rtl="0"/>
          <a:r>
            <a:rPr lang="es-ES_tradnl" sz="1400" dirty="0" smtClean="0"/>
            <a:t>El Centro de recreación de Oficiales lleva 30 años de funcionamiento desde 1983</a:t>
          </a:r>
          <a:endParaRPr lang="es-ES_tradnl" sz="1400" dirty="0"/>
        </a:p>
      </dgm:t>
    </dgm:pt>
    <dgm:pt modelId="{C7CE650B-62B1-9945-BC36-3CB44FA3D9A0}" type="parTrans" cxnId="{00F03178-C594-3646-8546-56D8571A9349}">
      <dgm:prSet/>
      <dgm:spPr/>
      <dgm:t>
        <a:bodyPr/>
        <a:lstStyle/>
        <a:p>
          <a:endParaRPr lang="es-ES"/>
        </a:p>
      </dgm:t>
    </dgm:pt>
    <dgm:pt modelId="{72D420D0-3498-534E-A4BE-94B95661BB3F}" type="sibTrans" cxnId="{00F03178-C594-3646-8546-56D8571A9349}">
      <dgm:prSet/>
      <dgm:spPr/>
      <dgm:t>
        <a:bodyPr/>
        <a:lstStyle/>
        <a:p>
          <a:endParaRPr lang="es-ES"/>
        </a:p>
      </dgm:t>
    </dgm:pt>
    <dgm:pt modelId="{EB7B0C87-9017-7448-8E50-7BD7EF6A4B48}">
      <dgm:prSet custT="1"/>
      <dgm:spPr/>
      <dgm:t>
        <a:bodyPr/>
        <a:lstStyle/>
        <a:p>
          <a:pPr rtl="0"/>
          <a:r>
            <a:rPr lang="es-ES_tradnl" sz="2000" dirty="0" smtClean="0"/>
            <a:t>Área de 0,56 Ha. </a:t>
          </a:r>
          <a:endParaRPr lang="es-ES_tradnl" sz="2000" dirty="0"/>
        </a:p>
      </dgm:t>
    </dgm:pt>
    <dgm:pt modelId="{BE070FDF-77CB-DC41-89D8-2B5725787787}" type="parTrans" cxnId="{A03E585C-BD7C-744C-B810-8910993FD180}">
      <dgm:prSet/>
      <dgm:spPr/>
      <dgm:t>
        <a:bodyPr/>
        <a:lstStyle/>
        <a:p>
          <a:endParaRPr lang="es-ES"/>
        </a:p>
      </dgm:t>
    </dgm:pt>
    <dgm:pt modelId="{74764F3B-D5CD-A147-9ACB-B9873A5D50E7}" type="sibTrans" cxnId="{A03E585C-BD7C-744C-B810-8910993FD180}">
      <dgm:prSet/>
      <dgm:spPr/>
      <dgm:t>
        <a:bodyPr/>
        <a:lstStyle/>
        <a:p>
          <a:endParaRPr lang="es-ES"/>
        </a:p>
      </dgm:t>
    </dgm:pt>
    <dgm:pt modelId="{25E45318-26FC-5949-8F69-ABCBDD0BD5CC}">
      <dgm:prSet custT="1"/>
      <dgm:spPr/>
      <dgm:t>
        <a:bodyPr/>
        <a:lstStyle/>
        <a:p>
          <a:pPr rtl="0"/>
          <a:r>
            <a:rPr lang="es-ES_tradnl" sz="1400" dirty="0" smtClean="0"/>
            <a:t>Aspecto limpio y ordenado</a:t>
          </a:r>
          <a:endParaRPr lang="es-ES_tradnl" sz="1400" dirty="0"/>
        </a:p>
      </dgm:t>
    </dgm:pt>
    <dgm:pt modelId="{4F77B7E7-AC62-364D-B524-BD98EF80757C}" type="parTrans" cxnId="{E5079F2E-E79F-774B-9431-EA19B786F4B9}">
      <dgm:prSet/>
      <dgm:spPr/>
      <dgm:t>
        <a:bodyPr/>
        <a:lstStyle/>
        <a:p>
          <a:endParaRPr lang="es-ES"/>
        </a:p>
      </dgm:t>
    </dgm:pt>
    <dgm:pt modelId="{E3DB7946-6E8D-3A47-8AA7-E7B1B66358CB}" type="sibTrans" cxnId="{E5079F2E-E79F-774B-9431-EA19B786F4B9}">
      <dgm:prSet/>
      <dgm:spPr/>
      <dgm:t>
        <a:bodyPr/>
        <a:lstStyle/>
        <a:p>
          <a:endParaRPr lang="es-ES"/>
        </a:p>
      </dgm:t>
    </dgm:pt>
    <dgm:pt modelId="{66681EE7-7F2A-2340-AB7B-94588DD96B04}">
      <dgm:prSet custT="1"/>
      <dgm:spPr/>
      <dgm:t>
        <a:bodyPr/>
        <a:lstStyle/>
        <a:p>
          <a:pPr rtl="0"/>
          <a:r>
            <a:rPr lang="es-ES_tradnl" sz="2000" dirty="0" smtClean="0"/>
            <a:t>Área de 1,79 Ha. </a:t>
          </a:r>
          <a:endParaRPr lang="es-ES_tradnl" sz="2000" dirty="0"/>
        </a:p>
      </dgm:t>
    </dgm:pt>
    <dgm:pt modelId="{22340B65-C59F-8B41-AD28-0B368C8025BD}" type="parTrans" cxnId="{CDAC3B57-F634-B545-9258-57CD7DBEB31C}">
      <dgm:prSet/>
      <dgm:spPr/>
      <dgm:t>
        <a:bodyPr/>
        <a:lstStyle/>
        <a:p>
          <a:endParaRPr lang="es-ES"/>
        </a:p>
      </dgm:t>
    </dgm:pt>
    <dgm:pt modelId="{81E4A980-D94B-ED40-800E-43C4121A0E8D}" type="sibTrans" cxnId="{CDAC3B57-F634-B545-9258-57CD7DBEB31C}">
      <dgm:prSet/>
      <dgm:spPr/>
      <dgm:t>
        <a:bodyPr/>
        <a:lstStyle/>
        <a:p>
          <a:endParaRPr lang="es-ES"/>
        </a:p>
      </dgm:t>
    </dgm:pt>
    <dgm:pt modelId="{793BAE50-EC2D-7F4B-B168-2CCD5C0F3755}">
      <dgm:prSet custT="1"/>
      <dgm:spPr/>
      <dgm:t>
        <a:bodyPr/>
        <a:lstStyle/>
        <a:p>
          <a:pPr rtl="0"/>
          <a:r>
            <a:rPr lang="es-ES_tradnl" sz="1400" dirty="0" smtClean="0"/>
            <a:t>Apariencia limpia y ordenada</a:t>
          </a:r>
          <a:endParaRPr lang="es-ES_tradnl" sz="1400" dirty="0"/>
        </a:p>
      </dgm:t>
    </dgm:pt>
    <dgm:pt modelId="{A6936885-AE39-7E44-8250-CC9A11E80F3D}" type="parTrans" cxnId="{450BB431-D5FE-B243-86AA-FB1168E825E5}">
      <dgm:prSet/>
      <dgm:spPr/>
      <dgm:t>
        <a:bodyPr/>
        <a:lstStyle/>
        <a:p>
          <a:endParaRPr lang="es-ES"/>
        </a:p>
      </dgm:t>
    </dgm:pt>
    <dgm:pt modelId="{469C325E-0EBC-1B41-B9E7-310D598F4C7E}" type="sibTrans" cxnId="{450BB431-D5FE-B243-86AA-FB1168E825E5}">
      <dgm:prSet/>
      <dgm:spPr/>
      <dgm:t>
        <a:bodyPr/>
        <a:lstStyle/>
        <a:p>
          <a:endParaRPr lang="es-ES"/>
        </a:p>
      </dgm:t>
    </dgm:pt>
    <dgm:pt modelId="{9E434231-7B93-6448-A39F-FF83A7040947}">
      <dgm:prSet custT="1"/>
      <dgm:spPr/>
      <dgm:t>
        <a:bodyPr/>
        <a:lstStyle/>
        <a:p>
          <a:pPr rtl="0"/>
          <a:r>
            <a:rPr lang="es-ES" sz="5400" b="1" dirty="0" smtClean="0">
              <a:solidFill>
                <a:srgbClr val="4F6228"/>
              </a:solidFill>
            </a:rPr>
            <a:t>CROE</a:t>
          </a:r>
          <a:endParaRPr lang="es-ES_tradnl" sz="6500" dirty="0">
            <a:solidFill>
              <a:srgbClr val="4F6228"/>
            </a:solidFill>
          </a:endParaRPr>
        </a:p>
      </dgm:t>
    </dgm:pt>
    <dgm:pt modelId="{9AEB98CA-C95F-5744-A21D-B7856D7A5FA2}" type="parTrans" cxnId="{644F585E-3B0E-4043-BF89-5496458A6736}">
      <dgm:prSet/>
      <dgm:spPr/>
      <dgm:t>
        <a:bodyPr/>
        <a:lstStyle/>
        <a:p>
          <a:endParaRPr lang="es-ES"/>
        </a:p>
      </dgm:t>
    </dgm:pt>
    <dgm:pt modelId="{890A9FF9-E277-A242-95AE-72C18ECBF3D0}" type="sibTrans" cxnId="{644F585E-3B0E-4043-BF89-5496458A6736}">
      <dgm:prSet/>
      <dgm:spPr/>
      <dgm:t>
        <a:bodyPr/>
        <a:lstStyle/>
        <a:p>
          <a:endParaRPr lang="es-ES"/>
        </a:p>
      </dgm:t>
    </dgm:pt>
    <dgm:pt modelId="{625660FA-65CF-734B-976B-E1A11DE9CC4D}">
      <dgm:prSet custT="1"/>
      <dgm:spPr/>
      <dgm:t>
        <a:bodyPr/>
        <a:lstStyle/>
        <a:p>
          <a:pPr rtl="0"/>
          <a:r>
            <a:rPr lang="es-ES_tradnl" sz="2000" dirty="0" smtClean="0"/>
            <a:t> Área de 3,9 Ha. </a:t>
          </a:r>
          <a:endParaRPr lang="es-ES_tradnl" sz="2000" dirty="0"/>
        </a:p>
      </dgm:t>
    </dgm:pt>
    <dgm:pt modelId="{743B9D46-7B1E-F147-A44C-1DF2F1272F3F}" type="parTrans" cxnId="{89D3F32A-2DCC-F545-A1A7-923C4206735D}">
      <dgm:prSet/>
      <dgm:spPr/>
      <dgm:t>
        <a:bodyPr/>
        <a:lstStyle/>
        <a:p>
          <a:endParaRPr lang="es-ES"/>
        </a:p>
      </dgm:t>
    </dgm:pt>
    <dgm:pt modelId="{DE96A205-F06D-5646-92C1-F418F474B585}" type="sibTrans" cxnId="{89D3F32A-2DCC-F545-A1A7-923C4206735D}">
      <dgm:prSet/>
      <dgm:spPr/>
      <dgm:t>
        <a:bodyPr/>
        <a:lstStyle/>
        <a:p>
          <a:endParaRPr lang="es-ES"/>
        </a:p>
      </dgm:t>
    </dgm:pt>
    <dgm:pt modelId="{A040C230-2DDE-0645-B08A-A5C3A438D17B}">
      <dgm:prSet custT="1"/>
      <dgm:spPr/>
      <dgm:t>
        <a:bodyPr/>
        <a:lstStyle/>
        <a:p>
          <a:pPr rtl="0"/>
          <a:r>
            <a:rPr lang="es-ES_tradnl" sz="1400" dirty="0" smtClean="0"/>
            <a:t>Servicio de luz, agua, teléfono en todo el complejo y alcantarillado únicamente en el edificio administrativo y salones de eventos.</a:t>
          </a:r>
          <a:endParaRPr lang="es-ES_tradnl" sz="1400" dirty="0"/>
        </a:p>
      </dgm:t>
    </dgm:pt>
    <dgm:pt modelId="{3A5403F7-6113-F24D-B9E2-932A74070715}" type="parTrans" cxnId="{D4DE859F-A0C9-1D45-872E-7C8B9EA0D493}">
      <dgm:prSet/>
      <dgm:spPr/>
      <dgm:t>
        <a:bodyPr/>
        <a:lstStyle/>
        <a:p>
          <a:endParaRPr lang="es-ES"/>
        </a:p>
      </dgm:t>
    </dgm:pt>
    <dgm:pt modelId="{0D581372-C33D-D84C-908F-3197E459354F}" type="sibTrans" cxnId="{D4DE859F-A0C9-1D45-872E-7C8B9EA0D493}">
      <dgm:prSet/>
      <dgm:spPr/>
      <dgm:t>
        <a:bodyPr/>
        <a:lstStyle/>
        <a:p>
          <a:endParaRPr lang="es-ES"/>
        </a:p>
      </dgm:t>
    </dgm:pt>
    <dgm:pt modelId="{5FD043CC-AEAB-9E40-8EEA-00A379A61DBB}">
      <dgm:prSet custT="1"/>
      <dgm:spPr/>
      <dgm:t>
        <a:bodyPr/>
        <a:lstStyle/>
        <a:p>
          <a:pPr rtl="0"/>
          <a:r>
            <a:rPr lang="es-ES_tradnl" sz="1400" dirty="0" smtClean="0"/>
            <a:t>Servicios de luz, agua, teléfono y alcantarillado.</a:t>
          </a:r>
          <a:endParaRPr lang="es-ES_tradnl" sz="1400" dirty="0"/>
        </a:p>
      </dgm:t>
    </dgm:pt>
    <dgm:pt modelId="{43799CCD-3074-1641-96A9-C9EC2EB816AA}" type="parTrans" cxnId="{478422E2-FC5A-D342-B6B8-F1F4F7C1D3D0}">
      <dgm:prSet/>
      <dgm:spPr/>
    </dgm:pt>
    <dgm:pt modelId="{66ECF288-E8A7-1940-BBF7-A68CAB2E237D}" type="sibTrans" cxnId="{478422E2-FC5A-D342-B6B8-F1F4F7C1D3D0}">
      <dgm:prSet/>
      <dgm:spPr/>
    </dgm:pt>
    <dgm:pt modelId="{3D36D776-E24D-254E-A32C-41D10ACBEFC5}">
      <dgm:prSet custT="1"/>
      <dgm:spPr/>
      <dgm:t>
        <a:bodyPr/>
        <a:lstStyle/>
        <a:p>
          <a:pPr rtl="0"/>
          <a:r>
            <a:rPr lang="es-ES_tradnl" sz="1400" dirty="0" smtClean="0"/>
            <a:t>Servicios de luz, agua y teléfono. </a:t>
          </a:r>
          <a:endParaRPr lang="es-ES_tradnl" sz="1400" dirty="0"/>
        </a:p>
      </dgm:t>
    </dgm:pt>
    <dgm:pt modelId="{BC382104-7F2C-D74F-8C19-7BAEE8D104D6}" type="parTrans" cxnId="{5B15B644-6CE8-D041-AA22-F1216BD2ACE0}">
      <dgm:prSet/>
      <dgm:spPr/>
    </dgm:pt>
    <dgm:pt modelId="{B019E018-8AD0-A44A-962B-0DFEA7519163}" type="sibTrans" cxnId="{5B15B644-6CE8-D041-AA22-F1216BD2ACE0}">
      <dgm:prSet/>
      <dgm:spPr/>
    </dgm:pt>
    <dgm:pt modelId="{78C7CDBC-B2B5-8E45-8838-27C3D130BBEB}" type="pres">
      <dgm:prSet presAssocID="{8D21749D-F366-514F-B88D-75C9CFCDA7D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CCE7603-DE28-9E4F-BDA6-89DFF00BD36E}" type="pres">
      <dgm:prSet presAssocID="{6F7A7252-FC39-BA4C-9951-B70FC0E4EDEF}" presName="compNode" presStyleCnt="0"/>
      <dgm:spPr/>
    </dgm:pt>
    <dgm:pt modelId="{BF30213E-3530-6A4E-A96B-E5C5BB5A9F46}" type="pres">
      <dgm:prSet presAssocID="{6F7A7252-FC39-BA4C-9951-B70FC0E4EDEF}" presName="aNode" presStyleLbl="bgShp" presStyleIdx="0" presStyleCnt="3"/>
      <dgm:spPr/>
      <dgm:t>
        <a:bodyPr/>
        <a:lstStyle/>
        <a:p>
          <a:endParaRPr lang="es-ES"/>
        </a:p>
      </dgm:t>
    </dgm:pt>
    <dgm:pt modelId="{16888A21-0A2D-A944-BB44-3BAEF427B8B6}" type="pres">
      <dgm:prSet presAssocID="{6F7A7252-FC39-BA4C-9951-B70FC0E4EDEF}" presName="textNode" presStyleLbl="bgShp" presStyleIdx="0" presStyleCnt="3"/>
      <dgm:spPr/>
      <dgm:t>
        <a:bodyPr/>
        <a:lstStyle/>
        <a:p>
          <a:endParaRPr lang="es-ES"/>
        </a:p>
      </dgm:t>
    </dgm:pt>
    <dgm:pt modelId="{B182508F-B770-3748-816B-7B8AF05DCE84}" type="pres">
      <dgm:prSet presAssocID="{6F7A7252-FC39-BA4C-9951-B70FC0E4EDEF}" presName="compChildNode" presStyleCnt="0"/>
      <dgm:spPr/>
    </dgm:pt>
    <dgm:pt modelId="{9F658B18-DDC3-8F43-AD15-EDFED31C87EB}" type="pres">
      <dgm:prSet presAssocID="{6F7A7252-FC39-BA4C-9951-B70FC0E4EDEF}" presName="theInnerList" presStyleCnt="0"/>
      <dgm:spPr/>
    </dgm:pt>
    <dgm:pt modelId="{D9C96338-0089-4D4E-BF93-AAF3DB4254EE}" type="pres">
      <dgm:prSet presAssocID="{256BC41D-880B-3941-B8D4-45D4AD6D7810}" presName="child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489180-F8A7-6B47-AD93-BF57E8FD0EE0}" type="pres">
      <dgm:prSet presAssocID="{256BC41D-880B-3941-B8D4-45D4AD6D7810}" presName="aSpace2" presStyleCnt="0"/>
      <dgm:spPr/>
    </dgm:pt>
    <dgm:pt modelId="{D0872BE6-3644-6B44-8C7D-52912B0BA9B8}" type="pres">
      <dgm:prSet presAssocID="{EB7B0C87-9017-7448-8E50-7BD7EF6A4B48}" presName="child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3693AB-D055-AA49-8AE5-743E7493E5EF}" type="pres">
      <dgm:prSet presAssocID="{EB7B0C87-9017-7448-8E50-7BD7EF6A4B48}" presName="aSpace2" presStyleCnt="0"/>
      <dgm:spPr/>
    </dgm:pt>
    <dgm:pt modelId="{A820BBD9-2A98-6447-B13D-777B7E4F73D8}" type="pres">
      <dgm:prSet presAssocID="{25E45318-26FC-5949-8F69-ABCBDD0BD5CC}" presName="child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93BDD2-1EA3-B849-8D72-2829F842941C}" type="pres">
      <dgm:prSet presAssocID="{25E45318-26FC-5949-8F69-ABCBDD0BD5CC}" presName="aSpace2" presStyleCnt="0"/>
      <dgm:spPr/>
    </dgm:pt>
    <dgm:pt modelId="{AA79DAED-D5A8-3246-979F-D5A948FEFA8E}" type="pres">
      <dgm:prSet presAssocID="{5FD043CC-AEAB-9E40-8EEA-00A379A61DBB}" presName="child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06B840-7FDF-9148-AD87-D2FD9F5923AD}" type="pres">
      <dgm:prSet presAssocID="{6F7A7252-FC39-BA4C-9951-B70FC0E4EDEF}" presName="aSpace" presStyleCnt="0"/>
      <dgm:spPr/>
    </dgm:pt>
    <dgm:pt modelId="{7834B6D0-241E-944A-A138-7F3B6C30A97B}" type="pres">
      <dgm:prSet presAssocID="{55C76CE4-3CDE-6942-8276-FDB089682D9A}" presName="compNode" presStyleCnt="0"/>
      <dgm:spPr/>
    </dgm:pt>
    <dgm:pt modelId="{4B6FF5EB-A9B0-8343-8809-AB7A2311B382}" type="pres">
      <dgm:prSet presAssocID="{55C76CE4-3CDE-6942-8276-FDB089682D9A}" presName="aNode" presStyleLbl="bgShp" presStyleIdx="1" presStyleCnt="3"/>
      <dgm:spPr/>
      <dgm:t>
        <a:bodyPr/>
        <a:lstStyle/>
        <a:p>
          <a:endParaRPr lang="es-ES"/>
        </a:p>
      </dgm:t>
    </dgm:pt>
    <dgm:pt modelId="{14575D2B-0AE2-494D-80E1-DC005C648278}" type="pres">
      <dgm:prSet presAssocID="{55C76CE4-3CDE-6942-8276-FDB089682D9A}" presName="textNode" presStyleLbl="bgShp" presStyleIdx="1" presStyleCnt="3"/>
      <dgm:spPr/>
      <dgm:t>
        <a:bodyPr/>
        <a:lstStyle/>
        <a:p>
          <a:endParaRPr lang="es-ES"/>
        </a:p>
      </dgm:t>
    </dgm:pt>
    <dgm:pt modelId="{E067474E-48BF-8742-88C5-BBF1D9A6FB2B}" type="pres">
      <dgm:prSet presAssocID="{55C76CE4-3CDE-6942-8276-FDB089682D9A}" presName="compChildNode" presStyleCnt="0"/>
      <dgm:spPr/>
    </dgm:pt>
    <dgm:pt modelId="{93E763F4-828B-A04F-81B2-F4F285D80B37}" type="pres">
      <dgm:prSet presAssocID="{55C76CE4-3CDE-6942-8276-FDB089682D9A}" presName="theInnerList" presStyleCnt="0"/>
      <dgm:spPr/>
    </dgm:pt>
    <dgm:pt modelId="{D2ECAB90-198E-2446-BB48-3E5626ABA60D}" type="pres">
      <dgm:prSet presAssocID="{1E651539-DCA7-664A-8B8A-5380246FE3C2}" presName="child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948BD4-3985-B54A-9506-978D0C2E477D}" type="pres">
      <dgm:prSet presAssocID="{1E651539-DCA7-664A-8B8A-5380246FE3C2}" presName="aSpace2" presStyleCnt="0"/>
      <dgm:spPr/>
    </dgm:pt>
    <dgm:pt modelId="{BF22AD01-50AC-EE4A-8984-7C8D7A44EA4A}" type="pres">
      <dgm:prSet presAssocID="{66681EE7-7F2A-2340-AB7B-94588DD96B04}" presName="child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5A9D5A-13B9-F34C-9B3A-45DC38F1A372}" type="pres">
      <dgm:prSet presAssocID="{66681EE7-7F2A-2340-AB7B-94588DD96B04}" presName="aSpace2" presStyleCnt="0"/>
      <dgm:spPr/>
    </dgm:pt>
    <dgm:pt modelId="{03F846FA-4524-AA4C-85A8-6D74606312D7}" type="pres">
      <dgm:prSet presAssocID="{793BAE50-EC2D-7F4B-B168-2CCD5C0F3755}" presName="child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ED3C2A-D2BC-BE45-8C96-51AC677D03DB}" type="pres">
      <dgm:prSet presAssocID="{793BAE50-EC2D-7F4B-B168-2CCD5C0F3755}" presName="aSpace2" presStyleCnt="0"/>
      <dgm:spPr/>
    </dgm:pt>
    <dgm:pt modelId="{AD57AAA2-BDC6-074B-A486-CF6779A90E25}" type="pres">
      <dgm:prSet presAssocID="{3D36D776-E24D-254E-A32C-41D10ACBEFC5}" presName="child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275D7C-51B4-BE4E-893C-679F29BCB6F8}" type="pres">
      <dgm:prSet presAssocID="{55C76CE4-3CDE-6942-8276-FDB089682D9A}" presName="aSpace" presStyleCnt="0"/>
      <dgm:spPr/>
    </dgm:pt>
    <dgm:pt modelId="{C5D51F63-0F09-984B-B681-638C91CEB120}" type="pres">
      <dgm:prSet presAssocID="{9E434231-7B93-6448-A39F-FF83A7040947}" presName="compNode" presStyleCnt="0"/>
      <dgm:spPr/>
    </dgm:pt>
    <dgm:pt modelId="{1A5F939C-10AA-F641-9F84-BA2A3AFDB30F}" type="pres">
      <dgm:prSet presAssocID="{9E434231-7B93-6448-A39F-FF83A7040947}" presName="aNode" presStyleLbl="bgShp" presStyleIdx="2" presStyleCnt="3"/>
      <dgm:spPr/>
      <dgm:t>
        <a:bodyPr/>
        <a:lstStyle/>
        <a:p>
          <a:endParaRPr lang="es-ES"/>
        </a:p>
      </dgm:t>
    </dgm:pt>
    <dgm:pt modelId="{3805AFEA-8665-3A4F-82C1-466A2D3E1B33}" type="pres">
      <dgm:prSet presAssocID="{9E434231-7B93-6448-A39F-FF83A7040947}" presName="textNode" presStyleLbl="bgShp" presStyleIdx="2" presStyleCnt="3"/>
      <dgm:spPr/>
      <dgm:t>
        <a:bodyPr/>
        <a:lstStyle/>
        <a:p>
          <a:endParaRPr lang="es-ES"/>
        </a:p>
      </dgm:t>
    </dgm:pt>
    <dgm:pt modelId="{F282F634-D7D2-9A44-BF36-7E7946AF6A35}" type="pres">
      <dgm:prSet presAssocID="{9E434231-7B93-6448-A39F-FF83A7040947}" presName="compChildNode" presStyleCnt="0"/>
      <dgm:spPr/>
    </dgm:pt>
    <dgm:pt modelId="{E76C20DB-19BB-1647-8D85-7BB555A5B72C}" type="pres">
      <dgm:prSet presAssocID="{9E434231-7B93-6448-A39F-FF83A7040947}" presName="theInnerList" presStyleCnt="0"/>
      <dgm:spPr/>
    </dgm:pt>
    <dgm:pt modelId="{32C6FFBA-9E08-1946-A47A-F9A5B5FD002C}" type="pres">
      <dgm:prSet presAssocID="{7A03B2B9-B424-294C-A8B7-5C8D38C66577}" presName="child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F1AF5A-BA3D-5449-BF0F-7055ED775CCA}" type="pres">
      <dgm:prSet presAssocID="{7A03B2B9-B424-294C-A8B7-5C8D38C66577}" presName="aSpace2" presStyleCnt="0"/>
      <dgm:spPr/>
    </dgm:pt>
    <dgm:pt modelId="{56AF4B72-250D-5C43-A87B-8311A03DE27F}" type="pres">
      <dgm:prSet presAssocID="{625660FA-65CF-734B-976B-E1A11DE9CC4D}" presName="child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5A6C0E-E654-CC45-B9F5-A36579327B61}" type="pres">
      <dgm:prSet presAssocID="{625660FA-65CF-734B-976B-E1A11DE9CC4D}" presName="aSpace2" presStyleCnt="0"/>
      <dgm:spPr/>
    </dgm:pt>
    <dgm:pt modelId="{53136ADC-83BD-3E40-B2C2-86C8212839C4}" type="pres">
      <dgm:prSet presAssocID="{A040C230-2DDE-0645-B08A-A5C3A438D17B}" presName="childNode" presStyleLbl="node1" presStyleIdx="10" presStyleCnt="11" custScaleY="2052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50070F3-6A8B-44D5-955D-BB3B7CCA18AA}" type="presOf" srcId="{7A03B2B9-B424-294C-A8B7-5C8D38C66577}" destId="{32C6FFBA-9E08-1946-A47A-F9A5B5FD002C}" srcOrd="0" destOrd="0" presId="urn:microsoft.com/office/officeart/2005/8/layout/lProcess2"/>
    <dgm:cxn modelId="{FF7C0D2D-7EAF-9543-AA77-E12480E23D86}" srcId="{55C76CE4-3CDE-6942-8276-FDB089682D9A}" destId="{1E651539-DCA7-664A-8B8A-5380246FE3C2}" srcOrd="0" destOrd="0" parTransId="{9FB4FA2A-FF87-324D-883B-9D2D4AC760C9}" sibTransId="{718A0083-DA9F-DC44-84B7-6ADFBB328F84}"/>
    <dgm:cxn modelId="{0C51322F-9D1C-4C00-8DA9-FF3F1A5137BA}" type="presOf" srcId="{6F7A7252-FC39-BA4C-9951-B70FC0E4EDEF}" destId="{BF30213E-3530-6A4E-A96B-E5C5BB5A9F46}" srcOrd="0" destOrd="0" presId="urn:microsoft.com/office/officeart/2005/8/layout/lProcess2"/>
    <dgm:cxn modelId="{AE307248-A50E-48B6-A6D6-ABF3677E9BEA}" type="presOf" srcId="{55C76CE4-3CDE-6942-8276-FDB089682D9A}" destId="{14575D2B-0AE2-494D-80E1-DC005C648278}" srcOrd="1" destOrd="0" presId="urn:microsoft.com/office/officeart/2005/8/layout/lProcess2"/>
    <dgm:cxn modelId="{74FF90B3-F4EE-2F4C-9B11-D76424C82DFB}" srcId="{8D21749D-F366-514F-B88D-75C9CFCDA7D3}" destId="{55C76CE4-3CDE-6942-8276-FDB089682D9A}" srcOrd="1" destOrd="0" parTransId="{D180574B-4928-134F-A55B-79B6203FC5BC}" sibTransId="{1EFAAA4C-B970-1A47-9594-0D6675B52AB6}"/>
    <dgm:cxn modelId="{51F4C6CD-3C22-42E7-AA6D-CD3691116603}" type="presOf" srcId="{8D21749D-F366-514F-B88D-75C9CFCDA7D3}" destId="{78C7CDBC-B2B5-8E45-8838-27C3D130BBEB}" srcOrd="0" destOrd="0" presId="urn:microsoft.com/office/officeart/2005/8/layout/lProcess2"/>
    <dgm:cxn modelId="{FF8707D7-FBB3-469F-A9E9-EAE05C589847}" type="presOf" srcId="{9E434231-7B93-6448-A39F-FF83A7040947}" destId="{3805AFEA-8665-3A4F-82C1-466A2D3E1B33}" srcOrd="1" destOrd="0" presId="urn:microsoft.com/office/officeart/2005/8/layout/lProcess2"/>
    <dgm:cxn modelId="{DAE3E5CF-70BB-42AC-A61C-24E0C539CFED}" type="presOf" srcId="{793BAE50-EC2D-7F4B-B168-2CCD5C0F3755}" destId="{03F846FA-4524-AA4C-85A8-6D74606312D7}" srcOrd="0" destOrd="0" presId="urn:microsoft.com/office/officeart/2005/8/layout/lProcess2"/>
    <dgm:cxn modelId="{E5079F2E-E79F-774B-9431-EA19B786F4B9}" srcId="{6F7A7252-FC39-BA4C-9951-B70FC0E4EDEF}" destId="{25E45318-26FC-5949-8F69-ABCBDD0BD5CC}" srcOrd="2" destOrd="0" parTransId="{4F77B7E7-AC62-364D-B524-BD98EF80757C}" sibTransId="{E3DB7946-6E8D-3A47-8AA7-E7B1B66358CB}"/>
    <dgm:cxn modelId="{91EFD57E-BA5B-4867-826C-755076B0CA7B}" type="presOf" srcId="{5FD043CC-AEAB-9E40-8EEA-00A379A61DBB}" destId="{AA79DAED-D5A8-3246-979F-D5A948FEFA8E}" srcOrd="0" destOrd="0" presId="urn:microsoft.com/office/officeart/2005/8/layout/lProcess2"/>
    <dgm:cxn modelId="{5A5E7852-2456-4921-B55F-1A8A26485DE3}" type="presOf" srcId="{9E434231-7B93-6448-A39F-FF83A7040947}" destId="{1A5F939C-10AA-F641-9F84-BA2A3AFDB30F}" srcOrd="0" destOrd="0" presId="urn:microsoft.com/office/officeart/2005/8/layout/lProcess2"/>
    <dgm:cxn modelId="{85FBA7D2-06FB-4B99-A163-3ED8BB26AA5E}" type="presOf" srcId="{66681EE7-7F2A-2340-AB7B-94588DD96B04}" destId="{BF22AD01-50AC-EE4A-8984-7C8D7A44EA4A}" srcOrd="0" destOrd="0" presId="urn:microsoft.com/office/officeart/2005/8/layout/lProcess2"/>
    <dgm:cxn modelId="{A0B78CDE-5216-4526-A116-B48FD033DBE3}" type="presOf" srcId="{3D36D776-E24D-254E-A32C-41D10ACBEFC5}" destId="{AD57AAA2-BDC6-074B-A486-CF6779A90E25}" srcOrd="0" destOrd="0" presId="urn:microsoft.com/office/officeart/2005/8/layout/lProcess2"/>
    <dgm:cxn modelId="{478422E2-FC5A-D342-B6B8-F1F4F7C1D3D0}" srcId="{6F7A7252-FC39-BA4C-9951-B70FC0E4EDEF}" destId="{5FD043CC-AEAB-9E40-8EEA-00A379A61DBB}" srcOrd="3" destOrd="0" parTransId="{43799CCD-3074-1641-96A9-C9EC2EB816AA}" sibTransId="{66ECF288-E8A7-1940-BBF7-A68CAB2E237D}"/>
    <dgm:cxn modelId="{D4DE859F-A0C9-1D45-872E-7C8B9EA0D493}" srcId="{9E434231-7B93-6448-A39F-FF83A7040947}" destId="{A040C230-2DDE-0645-B08A-A5C3A438D17B}" srcOrd="2" destOrd="0" parTransId="{3A5403F7-6113-F24D-B9E2-932A74070715}" sibTransId="{0D581372-C33D-D84C-908F-3197E459354F}"/>
    <dgm:cxn modelId="{58EE013A-6190-46CF-8C6E-8E52F9467D0A}" type="presOf" srcId="{256BC41D-880B-3941-B8D4-45D4AD6D7810}" destId="{D9C96338-0089-4D4E-BF93-AAF3DB4254EE}" srcOrd="0" destOrd="0" presId="urn:microsoft.com/office/officeart/2005/8/layout/lProcess2"/>
    <dgm:cxn modelId="{CE341F98-E97E-4E03-8E34-15FDFC0947E0}" type="presOf" srcId="{55C76CE4-3CDE-6942-8276-FDB089682D9A}" destId="{4B6FF5EB-A9B0-8343-8809-AB7A2311B382}" srcOrd="0" destOrd="0" presId="urn:microsoft.com/office/officeart/2005/8/layout/lProcess2"/>
    <dgm:cxn modelId="{5B15B644-6CE8-D041-AA22-F1216BD2ACE0}" srcId="{55C76CE4-3CDE-6942-8276-FDB089682D9A}" destId="{3D36D776-E24D-254E-A32C-41D10ACBEFC5}" srcOrd="3" destOrd="0" parTransId="{BC382104-7F2C-D74F-8C19-7BAEE8D104D6}" sibTransId="{B019E018-8AD0-A44A-962B-0DFEA7519163}"/>
    <dgm:cxn modelId="{452F51DA-CED5-6A4B-B919-D974199BAB32}" srcId="{8D21749D-F366-514F-B88D-75C9CFCDA7D3}" destId="{6F7A7252-FC39-BA4C-9951-B70FC0E4EDEF}" srcOrd="0" destOrd="0" parTransId="{49608C22-7641-844E-9FB7-0227175EAEA2}" sibTransId="{844B6667-5BAB-7740-8D47-B05F06074B32}"/>
    <dgm:cxn modelId="{00F03178-C594-3646-8546-56D8571A9349}" srcId="{9E434231-7B93-6448-A39F-FF83A7040947}" destId="{7A03B2B9-B424-294C-A8B7-5C8D38C66577}" srcOrd="0" destOrd="0" parTransId="{C7CE650B-62B1-9945-BC36-3CB44FA3D9A0}" sibTransId="{72D420D0-3498-534E-A4BE-94B95661BB3F}"/>
    <dgm:cxn modelId="{450BB431-D5FE-B243-86AA-FB1168E825E5}" srcId="{55C76CE4-3CDE-6942-8276-FDB089682D9A}" destId="{793BAE50-EC2D-7F4B-B168-2CCD5C0F3755}" srcOrd="2" destOrd="0" parTransId="{A6936885-AE39-7E44-8250-CC9A11E80F3D}" sibTransId="{469C325E-0EBC-1B41-B9E7-310D598F4C7E}"/>
    <dgm:cxn modelId="{A0F3E089-4806-48B8-9D78-F173AEB404EA}" type="presOf" srcId="{1E651539-DCA7-664A-8B8A-5380246FE3C2}" destId="{D2ECAB90-198E-2446-BB48-3E5626ABA60D}" srcOrd="0" destOrd="0" presId="urn:microsoft.com/office/officeart/2005/8/layout/lProcess2"/>
    <dgm:cxn modelId="{89D3F32A-2DCC-F545-A1A7-923C4206735D}" srcId="{9E434231-7B93-6448-A39F-FF83A7040947}" destId="{625660FA-65CF-734B-976B-E1A11DE9CC4D}" srcOrd="1" destOrd="0" parTransId="{743B9D46-7B1E-F147-A44C-1DF2F1272F3F}" sibTransId="{DE96A205-F06D-5646-92C1-F418F474B585}"/>
    <dgm:cxn modelId="{2E9FF65F-2A2D-4370-8399-D0EF1FA50C1B}" type="presOf" srcId="{625660FA-65CF-734B-976B-E1A11DE9CC4D}" destId="{56AF4B72-250D-5C43-A87B-8311A03DE27F}" srcOrd="0" destOrd="0" presId="urn:microsoft.com/office/officeart/2005/8/layout/lProcess2"/>
    <dgm:cxn modelId="{644F585E-3B0E-4043-BF89-5496458A6736}" srcId="{8D21749D-F366-514F-B88D-75C9CFCDA7D3}" destId="{9E434231-7B93-6448-A39F-FF83A7040947}" srcOrd="2" destOrd="0" parTransId="{9AEB98CA-C95F-5744-A21D-B7856D7A5FA2}" sibTransId="{890A9FF9-E277-A242-95AE-72C18ECBF3D0}"/>
    <dgm:cxn modelId="{74AFD0FB-6F63-4224-BA84-F8C3977D57FA}" type="presOf" srcId="{25E45318-26FC-5949-8F69-ABCBDD0BD5CC}" destId="{A820BBD9-2A98-6447-B13D-777B7E4F73D8}" srcOrd="0" destOrd="0" presId="urn:microsoft.com/office/officeart/2005/8/layout/lProcess2"/>
    <dgm:cxn modelId="{CDAC3B57-F634-B545-9258-57CD7DBEB31C}" srcId="{55C76CE4-3CDE-6942-8276-FDB089682D9A}" destId="{66681EE7-7F2A-2340-AB7B-94588DD96B04}" srcOrd="1" destOrd="0" parTransId="{22340B65-C59F-8B41-AD28-0B368C8025BD}" sibTransId="{81E4A980-D94B-ED40-800E-43C4121A0E8D}"/>
    <dgm:cxn modelId="{89D316B8-DA24-5A45-AFC6-194B26B0EE41}" srcId="{6F7A7252-FC39-BA4C-9951-B70FC0E4EDEF}" destId="{256BC41D-880B-3941-B8D4-45D4AD6D7810}" srcOrd="0" destOrd="0" parTransId="{86BC3527-85A6-1B47-A29C-F19BC1A4E2A3}" sibTransId="{4C6C56F4-F292-8847-8D64-24153EB54E8A}"/>
    <dgm:cxn modelId="{630B3C4C-F631-4061-BCEC-128066CEECD4}" type="presOf" srcId="{6F7A7252-FC39-BA4C-9951-B70FC0E4EDEF}" destId="{16888A21-0A2D-A944-BB44-3BAEF427B8B6}" srcOrd="1" destOrd="0" presId="urn:microsoft.com/office/officeart/2005/8/layout/lProcess2"/>
    <dgm:cxn modelId="{A03E585C-BD7C-744C-B810-8910993FD180}" srcId="{6F7A7252-FC39-BA4C-9951-B70FC0E4EDEF}" destId="{EB7B0C87-9017-7448-8E50-7BD7EF6A4B48}" srcOrd="1" destOrd="0" parTransId="{BE070FDF-77CB-DC41-89D8-2B5725787787}" sibTransId="{74764F3B-D5CD-A147-9ACB-B9873A5D50E7}"/>
    <dgm:cxn modelId="{7AC93F2E-54F8-4E5F-B5B2-4C0CF0D56D14}" type="presOf" srcId="{EB7B0C87-9017-7448-8E50-7BD7EF6A4B48}" destId="{D0872BE6-3644-6B44-8C7D-52912B0BA9B8}" srcOrd="0" destOrd="0" presId="urn:microsoft.com/office/officeart/2005/8/layout/lProcess2"/>
    <dgm:cxn modelId="{70DE3664-F898-429B-A229-C9F5643B961A}" type="presOf" srcId="{A040C230-2DDE-0645-B08A-A5C3A438D17B}" destId="{53136ADC-83BD-3E40-B2C2-86C8212839C4}" srcOrd="0" destOrd="0" presId="urn:microsoft.com/office/officeart/2005/8/layout/lProcess2"/>
    <dgm:cxn modelId="{7E4C1D54-5A97-401C-86BD-B962D121F37D}" type="presParOf" srcId="{78C7CDBC-B2B5-8E45-8838-27C3D130BBEB}" destId="{ECCE7603-DE28-9E4F-BDA6-89DFF00BD36E}" srcOrd="0" destOrd="0" presId="urn:microsoft.com/office/officeart/2005/8/layout/lProcess2"/>
    <dgm:cxn modelId="{E5872723-31DA-443C-B064-E0E4A8CD5A9B}" type="presParOf" srcId="{ECCE7603-DE28-9E4F-BDA6-89DFF00BD36E}" destId="{BF30213E-3530-6A4E-A96B-E5C5BB5A9F46}" srcOrd="0" destOrd="0" presId="urn:microsoft.com/office/officeart/2005/8/layout/lProcess2"/>
    <dgm:cxn modelId="{5E4269CF-AB0F-4F66-AFE2-09BEF7AB4A3D}" type="presParOf" srcId="{ECCE7603-DE28-9E4F-BDA6-89DFF00BD36E}" destId="{16888A21-0A2D-A944-BB44-3BAEF427B8B6}" srcOrd="1" destOrd="0" presId="urn:microsoft.com/office/officeart/2005/8/layout/lProcess2"/>
    <dgm:cxn modelId="{640590B2-7078-4196-BFE6-D24977E18A65}" type="presParOf" srcId="{ECCE7603-DE28-9E4F-BDA6-89DFF00BD36E}" destId="{B182508F-B770-3748-816B-7B8AF05DCE84}" srcOrd="2" destOrd="0" presId="urn:microsoft.com/office/officeart/2005/8/layout/lProcess2"/>
    <dgm:cxn modelId="{9BF151B2-57F0-4BAD-A000-6A32C1BE341C}" type="presParOf" srcId="{B182508F-B770-3748-816B-7B8AF05DCE84}" destId="{9F658B18-DDC3-8F43-AD15-EDFED31C87EB}" srcOrd="0" destOrd="0" presId="urn:microsoft.com/office/officeart/2005/8/layout/lProcess2"/>
    <dgm:cxn modelId="{57BE0F3B-B00B-4051-A1E0-BCBBEAE4EACD}" type="presParOf" srcId="{9F658B18-DDC3-8F43-AD15-EDFED31C87EB}" destId="{D9C96338-0089-4D4E-BF93-AAF3DB4254EE}" srcOrd="0" destOrd="0" presId="urn:microsoft.com/office/officeart/2005/8/layout/lProcess2"/>
    <dgm:cxn modelId="{5FED77C2-BF4E-40EA-BA56-1D6792CAC8D0}" type="presParOf" srcId="{9F658B18-DDC3-8F43-AD15-EDFED31C87EB}" destId="{E2489180-F8A7-6B47-AD93-BF57E8FD0EE0}" srcOrd="1" destOrd="0" presId="urn:microsoft.com/office/officeart/2005/8/layout/lProcess2"/>
    <dgm:cxn modelId="{34D155AC-A623-4394-B5F9-3E3322FD052A}" type="presParOf" srcId="{9F658B18-DDC3-8F43-AD15-EDFED31C87EB}" destId="{D0872BE6-3644-6B44-8C7D-52912B0BA9B8}" srcOrd="2" destOrd="0" presId="urn:microsoft.com/office/officeart/2005/8/layout/lProcess2"/>
    <dgm:cxn modelId="{2E9012BE-BAA8-459E-9F3F-7D7266517640}" type="presParOf" srcId="{9F658B18-DDC3-8F43-AD15-EDFED31C87EB}" destId="{5D3693AB-D055-AA49-8AE5-743E7493E5EF}" srcOrd="3" destOrd="0" presId="urn:microsoft.com/office/officeart/2005/8/layout/lProcess2"/>
    <dgm:cxn modelId="{27D38B3C-4904-4EF6-862E-73A03EAF9154}" type="presParOf" srcId="{9F658B18-DDC3-8F43-AD15-EDFED31C87EB}" destId="{A820BBD9-2A98-6447-B13D-777B7E4F73D8}" srcOrd="4" destOrd="0" presId="urn:microsoft.com/office/officeart/2005/8/layout/lProcess2"/>
    <dgm:cxn modelId="{ED332827-C9FB-42E4-B0A9-B86C30D11F5C}" type="presParOf" srcId="{9F658B18-DDC3-8F43-AD15-EDFED31C87EB}" destId="{3693BDD2-1EA3-B849-8D72-2829F842941C}" srcOrd="5" destOrd="0" presId="urn:microsoft.com/office/officeart/2005/8/layout/lProcess2"/>
    <dgm:cxn modelId="{70B791DD-75FC-4321-93A4-A4E04BD34149}" type="presParOf" srcId="{9F658B18-DDC3-8F43-AD15-EDFED31C87EB}" destId="{AA79DAED-D5A8-3246-979F-D5A948FEFA8E}" srcOrd="6" destOrd="0" presId="urn:microsoft.com/office/officeart/2005/8/layout/lProcess2"/>
    <dgm:cxn modelId="{B1E953E5-7E88-488C-95DA-5284E5A41858}" type="presParOf" srcId="{78C7CDBC-B2B5-8E45-8838-27C3D130BBEB}" destId="{8306B840-7FDF-9148-AD87-D2FD9F5923AD}" srcOrd="1" destOrd="0" presId="urn:microsoft.com/office/officeart/2005/8/layout/lProcess2"/>
    <dgm:cxn modelId="{823D9FB5-0C7D-4881-92FC-FCA753C4ADF7}" type="presParOf" srcId="{78C7CDBC-B2B5-8E45-8838-27C3D130BBEB}" destId="{7834B6D0-241E-944A-A138-7F3B6C30A97B}" srcOrd="2" destOrd="0" presId="urn:microsoft.com/office/officeart/2005/8/layout/lProcess2"/>
    <dgm:cxn modelId="{F62D3C62-E81D-4DB9-AC58-EF37A4767743}" type="presParOf" srcId="{7834B6D0-241E-944A-A138-7F3B6C30A97B}" destId="{4B6FF5EB-A9B0-8343-8809-AB7A2311B382}" srcOrd="0" destOrd="0" presId="urn:microsoft.com/office/officeart/2005/8/layout/lProcess2"/>
    <dgm:cxn modelId="{0DC53E89-D73E-421C-8F95-A54EDA8A8B95}" type="presParOf" srcId="{7834B6D0-241E-944A-A138-7F3B6C30A97B}" destId="{14575D2B-0AE2-494D-80E1-DC005C648278}" srcOrd="1" destOrd="0" presId="urn:microsoft.com/office/officeart/2005/8/layout/lProcess2"/>
    <dgm:cxn modelId="{EBA844D2-ECDF-42C7-B4A9-7BD59F163C60}" type="presParOf" srcId="{7834B6D0-241E-944A-A138-7F3B6C30A97B}" destId="{E067474E-48BF-8742-88C5-BBF1D9A6FB2B}" srcOrd="2" destOrd="0" presId="urn:microsoft.com/office/officeart/2005/8/layout/lProcess2"/>
    <dgm:cxn modelId="{C5A24ED0-AB2C-444F-84C1-9D1A8ECD241D}" type="presParOf" srcId="{E067474E-48BF-8742-88C5-BBF1D9A6FB2B}" destId="{93E763F4-828B-A04F-81B2-F4F285D80B37}" srcOrd="0" destOrd="0" presId="urn:microsoft.com/office/officeart/2005/8/layout/lProcess2"/>
    <dgm:cxn modelId="{73B7164C-8D8E-4A6F-9ADC-365D4F6AE578}" type="presParOf" srcId="{93E763F4-828B-A04F-81B2-F4F285D80B37}" destId="{D2ECAB90-198E-2446-BB48-3E5626ABA60D}" srcOrd="0" destOrd="0" presId="urn:microsoft.com/office/officeart/2005/8/layout/lProcess2"/>
    <dgm:cxn modelId="{98BA055C-906F-4DFB-8B31-FD0D9653C1AC}" type="presParOf" srcId="{93E763F4-828B-A04F-81B2-F4F285D80B37}" destId="{21948BD4-3985-B54A-9506-978D0C2E477D}" srcOrd="1" destOrd="0" presId="urn:microsoft.com/office/officeart/2005/8/layout/lProcess2"/>
    <dgm:cxn modelId="{C8FC469D-4323-48D4-A0EA-9A425D7D5467}" type="presParOf" srcId="{93E763F4-828B-A04F-81B2-F4F285D80B37}" destId="{BF22AD01-50AC-EE4A-8984-7C8D7A44EA4A}" srcOrd="2" destOrd="0" presId="urn:microsoft.com/office/officeart/2005/8/layout/lProcess2"/>
    <dgm:cxn modelId="{643EF9E3-24F1-4ADA-BD5F-1D16350035DA}" type="presParOf" srcId="{93E763F4-828B-A04F-81B2-F4F285D80B37}" destId="{035A9D5A-13B9-F34C-9B3A-45DC38F1A372}" srcOrd="3" destOrd="0" presId="urn:microsoft.com/office/officeart/2005/8/layout/lProcess2"/>
    <dgm:cxn modelId="{D8AD10AB-152D-422E-B15B-FD893561D849}" type="presParOf" srcId="{93E763F4-828B-A04F-81B2-F4F285D80B37}" destId="{03F846FA-4524-AA4C-85A8-6D74606312D7}" srcOrd="4" destOrd="0" presId="urn:microsoft.com/office/officeart/2005/8/layout/lProcess2"/>
    <dgm:cxn modelId="{163B05EA-B7A3-4FBC-A01E-17DDFE404E31}" type="presParOf" srcId="{93E763F4-828B-A04F-81B2-F4F285D80B37}" destId="{DAED3C2A-D2BC-BE45-8C96-51AC677D03DB}" srcOrd="5" destOrd="0" presId="urn:microsoft.com/office/officeart/2005/8/layout/lProcess2"/>
    <dgm:cxn modelId="{6ECD99C6-F4DE-4F88-B6BA-56898A8BB999}" type="presParOf" srcId="{93E763F4-828B-A04F-81B2-F4F285D80B37}" destId="{AD57AAA2-BDC6-074B-A486-CF6779A90E25}" srcOrd="6" destOrd="0" presId="urn:microsoft.com/office/officeart/2005/8/layout/lProcess2"/>
    <dgm:cxn modelId="{8D6AEEB2-79D3-474E-89D5-5BC50E4FDA6E}" type="presParOf" srcId="{78C7CDBC-B2B5-8E45-8838-27C3D130BBEB}" destId="{E1275D7C-51B4-BE4E-893C-679F29BCB6F8}" srcOrd="3" destOrd="0" presId="urn:microsoft.com/office/officeart/2005/8/layout/lProcess2"/>
    <dgm:cxn modelId="{37ED9849-CC5A-49AE-B31D-0109E45C2DC4}" type="presParOf" srcId="{78C7CDBC-B2B5-8E45-8838-27C3D130BBEB}" destId="{C5D51F63-0F09-984B-B681-638C91CEB120}" srcOrd="4" destOrd="0" presId="urn:microsoft.com/office/officeart/2005/8/layout/lProcess2"/>
    <dgm:cxn modelId="{B05622BE-9D6B-48D4-BD41-AC87D5216184}" type="presParOf" srcId="{C5D51F63-0F09-984B-B681-638C91CEB120}" destId="{1A5F939C-10AA-F641-9F84-BA2A3AFDB30F}" srcOrd="0" destOrd="0" presId="urn:microsoft.com/office/officeart/2005/8/layout/lProcess2"/>
    <dgm:cxn modelId="{8C393B95-2CE7-4E96-B26B-53C73ECCFECA}" type="presParOf" srcId="{C5D51F63-0F09-984B-B681-638C91CEB120}" destId="{3805AFEA-8665-3A4F-82C1-466A2D3E1B33}" srcOrd="1" destOrd="0" presId="urn:microsoft.com/office/officeart/2005/8/layout/lProcess2"/>
    <dgm:cxn modelId="{CDF8AB46-6B4F-4BC5-8125-A0D8E89C1F3F}" type="presParOf" srcId="{C5D51F63-0F09-984B-B681-638C91CEB120}" destId="{F282F634-D7D2-9A44-BF36-7E7946AF6A35}" srcOrd="2" destOrd="0" presId="urn:microsoft.com/office/officeart/2005/8/layout/lProcess2"/>
    <dgm:cxn modelId="{AC3A7C66-D1BE-40AD-A352-82390AEFAF40}" type="presParOf" srcId="{F282F634-D7D2-9A44-BF36-7E7946AF6A35}" destId="{E76C20DB-19BB-1647-8D85-7BB555A5B72C}" srcOrd="0" destOrd="0" presId="urn:microsoft.com/office/officeart/2005/8/layout/lProcess2"/>
    <dgm:cxn modelId="{3D6D0888-5585-40BC-B119-5D09DC765374}" type="presParOf" srcId="{E76C20DB-19BB-1647-8D85-7BB555A5B72C}" destId="{32C6FFBA-9E08-1946-A47A-F9A5B5FD002C}" srcOrd="0" destOrd="0" presId="urn:microsoft.com/office/officeart/2005/8/layout/lProcess2"/>
    <dgm:cxn modelId="{BD864B07-A00E-4B3B-BE69-37411DCF35F4}" type="presParOf" srcId="{E76C20DB-19BB-1647-8D85-7BB555A5B72C}" destId="{FDF1AF5A-BA3D-5449-BF0F-7055ED775CCA}" srcOrd="1" destOrd="0" presId="urn:microsoft.com/office/officeart/2005/8/layout/lProcess2"/>
    <dgm:cxn modelId="{C0A2C94B-5B15-408F-B0BB-EDC47C13D87A}" type="presParOf" srcId="{E76C20DB-19BB-1647-8D85-7BB555A5B72C}" destId="{56AF4B72-250D-5C43-A87B-8311A03DE27F}" srcOrd="2" destOrd="0" presId="urn:microsoft.com/office/officeart/2005/8/layout/lProcess2"/>
    <dgm:cxn modelId="{B5260659-43EC-42E2-B0F4-90E9D6810A04}" type="presParOf" srcId="{E76C20DB-19BB-1647-8D85-7BB555A5B72C}" destId="{6B5A6C0E-E654-CC45-B9F5-A36579327B61}" srcOrd="3" destOrd="0" presId="urn:microsoft.com/office/officeart/2005/8/layout/lProcess2"/>
    <dgm:cxn modelId="{6509BB7C-9280-4B04-8392-529E20A47D41}" type="presParOf" srcId="{E76C20DB-19BB-1647-8D85-7BB555A5B72C}" destId="{53136ADC-83BD-3E40-B2C2-86C8212839C4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21749D-F366-514F-B88D-75C9CFCDA7D3}" type="doc">
      <dgm:prSet loTypeId="urn:microsoft.com/office/officeart/2005/8/layout/lProcess2" loCatId="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78C7CDBC-B2B5-8E45-8838-27C3D130BBEB}" type="pres">
      <dgm:prSet presAssocID="{8D21749D-F366-514F-B88D-75C9CFCDA7D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</dgm:ptLst>
  <dgm:cxnLst>
    <dgm:cxn modelId="{D8E16D97-B461-42AD-BF3D-2F12DEBB474D}" type="presOf" srcId="{8D21749D-F366-514F-B88D-75C9CFCDA7D3}" destId="{78C7CDBC-B2B5-8E45-8838-27C3D130BBEB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F9631D-DBAC-1440-AF69-DF01AA0636BB}" type="doc">
      <dgm:prSet loTypeId="urn:microsoft.com/office/officeart/2005/8/layout/lProcess2" loCatId="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C08289BE-C388-9941-96E8-CAB31D0DC255}">
      <dgm:prSet phldrT="[Texto]" custT="1"/>
      <dgm:spPr/>
      <dgm:t>
        <a:bodyPr/>
        <a:lstStyle/>
        <a:p>
          <a:r>
            <a:rPr lang="es-ES" sz="5400" b="1" dirty="0" smtClean="0"/>
            <a:t>EEE</a:t>
          </a:r>
          <a:endParaRPr lang="es-ES" sz="5400" dirty="0"/>
        </a:p>
      </dgm:t>
    </dgm:pt>
    <dgm:pt modelId="{72F3F620-9322-9643-9BBA-990239F9EB92}" type="parTrans" cxnId="{FC9BD4C1-AF4D-E841-889B-A6834C6427B1}">
      <dgm:prSet/>
      <dgm:spPr/>
      <dgm:t>
        <a:bodyPr/>
        <a:lstStyle/>
        <a:p>
          <a:endParaRPr lang="es-ES"/>
        </a:p>
      </dgm:t>
    </dgm:pt>
    <dgm:pt modelId="{F411A50C-4278-9C40-8905-C0054E6D5138}" type="sibTrans" cxnId="{FC9BD4C1-AF4D-E841-889B-A6834C6427B1}">
      <dgm:prSet/>
      <dgm:spPr/>
      <dgm:t>
        <a:bodyPr/>
        <a:lstStyle/>
        <a:p>
          <a:endParaRPr lang="es-ES"/>
        </a:p>
      </dgm:t>
    </dgm:pt>
    <dgm:pt modelId="{CDCCB7DF-F4B1-9E4B-A2BF-4FAEBBD44553}">
      <dgm:prSet custT="1"/>
      <dgm:spPr/>
      <dgm:t>
        <a:bodyPr/>
        <a:lstStyle/>
        <a:p>
          <a:r>
            <a:rPr lang="es-ES" sz="1600" dirty="0" smtClean="0"/>
            <a:t>Las instalaciones de la Escuela de Equitación tiene 56 años</a:t>
          </a:r>
          <a:endParaRPr lang="es-EC" sz="1600" dirty="0"/>
        </a:p>
      </dgm:t>
    </dgm:pt>
    <dgm:pt modelId="{7E98EB2D-6097-7E4B-A714-98FA530B088B}" type="parTrans" cxnId="{57BF091D-C78B-E14E-A130-5BDEDB211DC6}">
      <dgm:prSet/>
      <dgm:spPr/>
      <dgm:t>
        <a:bodyPr/>
        <a:lstStyle/>
        <a:p>
          <a:endParaRPr lang="es-ES"/>
        </a:p>
      </dgm:t>
    </dgm:pt>
    <dgm:pt modelId="{90525AF7-86C5-F240-8E57-DC839FD516CC}" type="sibTrans" cxnId="{57BF091D-C78B-E14E-A130-5BDEDB211DC6}">
      <dgm:prSet/>
      <dgm:spPr/>
      <dgm:t>
        <a:bodyPr/>
        <a:lstStyle/>
        <a:p>
          <a:endParaRPr lang="es-ES"/>
        </a:p>
      </dgm:t>
    </dgm:pt>
    <dgm:pt modelId="{35CE649E-DB06-474C-AAB6-DE59BF6671C2}">
      <dgm:prSet custT="1"/>
      <dgm:spPr/>
      <dgm:t>
        <a:bodyPr/>
        <a:lstStyle/>
        <a:p>
          <a:r>
            <a:rPr lang="es-ES" sz="5400" b="1" dirty="0" smtClean="0"/>
            <a:t>AGE</a:t>
          </a:r>
          <a:endParaRPr lang="es-EC" sz="5400" dirty="0"/>
        </a:p>
      </dgm:t>
    </dgm:pt>
    <dgm:pt modelId="{75F13695-4974-AD40-A1D5-43C6A40F36CC}" type="parTrans" cxnId="{40EDC8D2-CB8A-0D46-A4AB-23D164630C43}">
      <dgm:prSet/>
      <dgm:spPr/>
      <dgm:t>
        <a:bodyPr/>
        <a:lstStyle/>
        <a:p>
          <a:endParaRPr lang="es-ES"/>
        </a:p>
      </dgm:t>
    </dgm:pt>
    <dgm:pt modelId="{22398790-20C4-4D45-9664-95FBB2608421}" type="sibTrans" cxnId="{40EDC8D2-CB8A-0D46-A4AB-23D164630C43}">
      <dgm:prSet/>
      <dgm:spPr/>
      <dgm:t>
        <a:bodyPr/>
        <a:lstStyle/>
        <a:p>
          <a:endParaRPr lang="es-ES"/>
        </a:p>
      </dgm:t>
    </dgm:pt>
    <dgm:pt modelId="{662B1497-5849-0A40-8BF3-8BF0840A3F3A}">
      <dgm:prSet custT="1"/>
      <dgm:spPr/>
      <dgm:t>
        <a:bodyPr/>
        <a:lstStyle/>
        <a:p>
          <a:r>
            <a:rPr lang="es-ES" sz="1600" dirty="0" smtClean="0"/>
            <a:t>La AGE funciona desde 1921</a:t>
          </a:r>
          <a:endParaRPr lang="es-EC" sz="1600" dirty="0"/>
        </a:p>
      </dgm:t>
    </dgm:pt>
    <dgm:pt modelId="{71B3FE2B-17A8-6140-A809-428457F9E852}" type="parTrans" cxnId="{0E53599D-696A-3D4A-8D39-B33644170332}">
      <dgm:prSet/>
      <dgm:spPr/>
      <dgm:t>
        <a:bodyPr/>
        <a:lstStyle/>
        <a:p>
          <a:endParaRPr lang="es-ES"/>
        </a:p>
      </dgm:t>
    </dgm:pt>
    <dgm:pt modelId="{B4B019D8-0515-0147-8E7E-3170B65DCED4}" type="sibTrans" cxnId="{0E53599D-696A-3D4A-8D39-B33644170332}">
      <dgm:prSet/>
      <dgm:spPr/>
      <dgm:t>
        <a:bodyPr/>
        <a:lstStyle/>
        <a:p>
          <a:endParaRPr lang="es-ES"/>
        </a:p>
      </dgm:t>
    </dgm:pt>
    <dgm:pt modelId="{039AA786-1114-BD46-A4B6-3AA0F7816010}">
      <dgm:prSet custT="1"/>
      <dgm:spPr/>
      <dgm:t>
        <a:bodyPr/>
        <a:lstStyle/>
        <a:p>
          <a:r>
            <a:rPr lang="es-ES" sz="5400" b="1" dirty="0" smtClean="0"/>
            <a:t>C.S.S.J</a:t>
          </a:r>
          <a:endParaRPr lang="es-EC" sz="5400" dirty="0"/>
        </a:p>
      </dgm:t>
    </dgm:pt>
    <dgm:pt modelId="{AFD679DD-D89E-534A-8934-92FF316B6145}" type="parTrans" cxnId="{7AC3E2D0-1CF2-E54E-B233-AF9C3A4B0D70}">
      <dgm:prSet/>
      <dgm:spPr/>
      <dgm:t>
        <a:bodyPr/>
        <a:lstStyle/>
        <a:p>
          <a:endParaRPr lang="es-ES"/>
        </a:p>
      </dgm:t>
    </dgm:pt>
    <dgm:pt modelId="{F3E61968-2F24-C144-941E-E86D018F982D}" type="sibTrans" cxnId="{7AC3E2D0-1CF2-E54E-B233-AF9C3A4B0D70}">
      <dgm:prSet/>
      <dgm:spPr/>
      <dgm:t>
        <a:bodyPr/>
        <a:lstStyle/>
        <a:p>
          <a:endParaRPr lang="es-ES"/>
        </a:p>
      </dgm:t>
    </dgm:pt>
    <dgm:pt modelId="{E0F3A334-2946-4049-8D54-3F40ACC96D33}">
      <dgm:prSet custT="1"/>
      <dgm:spPr/>
      <dgm:t>
        <a:bodyPr/>
        <a:lstStyle/>
        <a:p>
          <a:r>
            <a:rPr lang="es-ES" sz="1600" dirty="0" smtClean="0"/>
            <a:t>Las instalaciones fueron construidas hace 12 años en el 2001</a:t>
          </a:r>
          <a:endParaRPr lang="es-EC" sz="1600" dirty="0"/>
        </a:p>
      </dgm:t>
    </dgm:pt>
    <dgm:pt modelId="{A2BA1E15-F0D5-A348-AF55-C229248F5F42}" type="parTrans" cxnId="{D5E9DFD4-493F-5A40-814B-250A8B168B9F}">
      <dgm:prSet/>
      <dgm:spPr/>
      <dgm:t>
        <a:bodyPr/>
        <a:lstStyle/>
        <a:p>
          <a:endParaRPr lang="es-ES"/>
        </a:p>
      </dgm:t>
    </dgm:pt>
    <dgm:pt modelId="{92852103-0328-1344-8D4F-ECEA3C58E48E}" type="sibTrans" cxnId="{D5E9DFD4-493F-5A40-814B-250A8B168B9F}">
      <dgm:prSet/>
      <dgm:spPr/>
      <dgm:t>
        <a:bodyPr/>
        <a:lstStyle/>
        <a:p>
          <a:endParaRPr lang="es-ES"/>
        </a:p>
      </dgm:t>
    </dgm:pt>
    <dgm:pt modelId="{A8C22E8E-2607-9B41-888D-2C133FC7C913}">
      <dgm:prSet custT="1"/>
      <dgm:spPr/>
      <dgm:t>
        <a:bodyPr/>
        <a:lstStyle/>
        <a:p>
          <a:r>
            <a:rPr lang="es-ES" sz="1600" dirty="0" smtClean="0"/>
            <a:t>Área : 5 Ha.</a:t>
          </a:r>
          <a:endParaRPr lang="es-EC" sz="1600" dirty="0"/>
        </a:p>
      </dgm:t>
    </dgm:pt>
    <dgm:pt modelId="{5DB586FC-5A22-2049-ACCB-541189A7998B}" type="parTrans" cxnId="{FC9B2F7F-657D-BC41-9B10-B1B7ACFE12DF}">
      <dgm:prSet/>
      <dgm:spPr/>
      <dgm:t>
        <a:bodyPr/>
        <a:lstStyle/>
        <a:p>
          <a:endParaRPr lang="es-ES"/>
        </a:p>
      </dgm:t>
    </dgm:pt>
    <dgm:pt modelId="{98D4B3DB-AC0B-9047-A310-C0825591CB90}" type="sibTrans" cxnId="{FC9B2F7F-657D-BC41-9B10-B1B7ACFE12DF}">
      <dgm:prSet/>
      <dgm:spPr/>
      <dgm:t>
        <a:bodyPr/>
        <a:lstStyle/>
        <a:p>
          <a:endParaRPr lang="es-ES"/>
        </a:p>
      </dgm:t>
    </dgm:pt>
    <dgm:pt modelId="{E911A7C8-9D46-2547-A108-82AFB24881FD}">
      <dgm:prSet custT="1"/>
      <dgm:spPr/>
      <dgm:t>
        <a:bodyPr/>
        <a:lstStyle/>
        <a:p>
          <a:r>
            <a:rPr lang="es-ES" sz="1200" dirty="0" smtClean="0"/>
            <a:t>Apariencia de instalaciones administrativas ordenada y limpia mientras que en los habitáculos es difícil mantener totalmente limpios. </a:t>
          </a:r>
          <a:endParaRPr lang="es-EC" sz="1200" dirty="0"/>
        </a:p>
      </dgm:t>
    </dgm:pt>
    <dgm:pt modelId="{0F55BD1B-D3D2-434E-B1F0-67E44619D544}" type="parTrans" cxnId="{D620B03D-6A38-9F45-BCC5-065233BD4CD6}">
      <dgm:prSet/>
      <dgm:spPr/>
      <dgm:t>
        <a:bodyPr/>
        <a:lstStyle/>
        <a:p>
          <a:endParaRPr lang="es-ES"/>
        </a:p>
      </dgm:t>
    </dgm:pt>
    <dgm:pt modelId="{A2FC8E3C-C18C-1D45-8BBB-1DD1A7DADF7A}" type="sibTrans" cxnId="{D620B03D-6A38-9F45-BCC5-065233BD4CD6}">
      <dgm:prSet/>
      <dgm:spPr/>
      <dgm:t>
        <a:bodyPr/>
        <a:lstStyle/>
        <a:p>
          <a:endParaRPr lang="es-ES"/>
        </a:p>
      </dgm:t>
    </dgm:pt>
    <dgm:pt modelId="{539275B9-18DD-5643-9256-6E1A5C458AA9}">
      <dgm:prSet custT="1"/>
      <dgm:spPr/>
      <dgm:t>
        <a:bodyPr/>
        <a:lstStyle/>
        <a:p>
          <a:r>
            <a:rPr lang="es-ES" sz="1600" dirty="0" smtClean="0"/>
            <a:t>Servicios básicos comprende: luz eléctrica, agua potable y teléfono.</a:t>
          </a:r>
          <a:endParaRPr lang="es-EC" sz="1600" dirty="0"/>
        </a:p>
      </dgm:t>
    </dgm:pt>
    <dgm:pt modelId="{14D79F47-C16D-2C4C-A0C2-9375D15FABD2}" type="parTrans" cxnId="{7371E1BE-7C84-8745-9423-8882C2CA4424}">
      <dgm:prSet/>
      <dgm:spPr/>
      <dgm:t>
        <a:bodyPr/>
        <a:lstStyle/>
        <a:p>
          <a:endParaRPr lang="es-ES"/>
        </a:p>
      </dgm:t>
    </dgm:pt>
    <dgm:pt modelId="{238C13A1-2D00-2045-A12C-010A2D4663A0}" type="sibTrans" cxnId="{7371E1BE-7C84-8745-9423-8882C2CA4424}">
      <dgm:prSet/>
      <dgm:spPr/>
      <dgm:t>
        <a:bodyPr/>
        <a:lstStyle/>
        <a:p>
          <a:endParaRPr lang="es-ES"/>
        </a:p>
      </dgm:t>
    </dgm:pt>
    <dgm:pt modelId="{8268B6A2-493B-9944-B1A5-7B7DD873A471}">
      <dgm:prSet custT="1"/>
      <dgm:spPr/>
      <dgm:t>
        <a:bodyPr/>
        <a:lstStyle/>
        <a:p>
          <a:r>
            <a:rPr lang="es-ES" sz="1600" dirty="0" smtClean="0"/>
            <a:t>Área: 6 Ha. </a:t>
          </a:r>
          <a:endParaRPr lang="es-EC" sz="1600" dirty="0"/>
        </a:p>
      </dgm:t>
    </dgm:pt>
    <dgm:pt modelId="{8BE5A4C9-FA04-964A-9845-0920174FC449}" type="parTrans" cxnId="{F5825E24-0992-1D45-AB05-DE1477E116F7}">
      <dgm:prSet/>
      <dgm:spPr/>
      <dgm:t>
        <a:bodyPr/>
        <a:lstStyle/>
        <a:p>
          <a:endParaRPr lang="es-ES"/>
        </a:p>
      </dgm:t>
    </dgm:pt>
    <dgm:pt modelId="{54979875-2992-3E4E-9ADF-7C48C08FAEBB}" type="sibTrans" cxnId="{F5825E24-0992-1D45-AB05-DE1477E116F7}">
      <dgm:prSet/>
      <dgm:spPr/>
      <dgm:t>
        <a:bodyPr/>
        <a:lstStyle/>
        <a:p>
          <a:endParaRPr lang="es-ES"/>
        </a:p>
      </dgm:t>
    </dgm:pt>
    <dgm:pt modelId="{0F50F894-952C-304F-AC3F-F094A72FC15C}">
      <dgm:prSet custT="1"/>
      <dgm:spPr/>
      <dgm:t>
        <a:bodyPr/>
        <a:lstStyle/>
        <a:p>
          <a:r>
            <a:rPr lang="es-ES" sz="1600" dirty="0" smtClean="0"/>
            <a:t>Sus instalaciones se muestran ordenadas y limpias</a:t>
          </a:r>
          <a:endParaRPr lang="es-EC" sz="1600" dirty="0"/>
        </a:p>
      </dgm:t>
    </dgm:pt>
    <dgm:pt modelId="{6103F017-4375-C34F-AD4B-FE8F7E4AA09B}" type="parTrans" cxnId="{C56A9DDF-0606-A84E-BB15-0679375A02ED}">
      <dgm:prSet/>
      <dgm:spPr/>
      <dgm:t>
        <a:bodyPr/>
        <a:lstStyle/>
        <a:p>
          <a:endParaRPr lang="es-ES"/>
        </a:p>
      </dgm:t>
    </dgm:pt>
    <dgm:pt modelId="{692FD456-6DEB-AC4F-865B-E373BFB78E88}" type="sibTrans" cxnId="{C56A9DDF-0606-A84E-BB15-0679375A02ED}">
      <dgm:prSet/>
      <dgm:spPr/>
      <dgm:t>
        <a:bodyPr/>
        <a:lstStyle/>
        <a:p>
          <a:endParaRPr lang="es-ES"/>
        </a:p>
      </dgm:t>
    </dgm:pt>
    <dgm:pt modelId="{CC14FFDD-CCCE-3340-AEED-8D72644B70D5}">
      <dgm:prSet custT="1"/>
      <dgm:spPr/>
      <dgm:t>
        <a:bodyPr/>
        <a:lstStyle/>
        <a:p>
          <a:r>
            <a:rPr lang="es-ES" sz="1600" dirty="0" smtClean="0"/>
            <a:t>Cuenta con alcantarillado, agua potable, luz eléctrica y redes telefónicas.</a:t>
          </a:r>
          <a:endParaRPr lang="es-EC" sz="1600" dirty="0"/>
        </a:p>
      </dgm:t>
    </dgm:pt>
    <dgm:pt modelId="{01E47E4C-14FE-1B42-8677-4FD3A0086558}" type="parTrans" cxnId="{6B581F91-892C-1F42-AF90-BDE641C571CC}">
      <dgm:prSet/>
      <dgm:spPr/>
      <dgm:t>
        <a:bodyPr/>
        <a:lstStyle/>
        <a:p>
          <a:endParaRPr lang="es-ES"/>
        </a:p>
      </dgm:t>
    </dgm:pt>
    <dgm:pt modelId="{BDC39910-DCB6-024E-BF84-B042CBFC6E0F}" type="sibTrans" cxnId="{6B581F91-892C-1F42-AF90-BDE641C571CC}">
      <dgm:prSet/>
      <dgm:spPr/>
      <dgm:t>
        <a:bodyPr/>
        <a:lstStyle/>
        <a:p>
          <a:endParaRPr lang="es-ES"/>
        </a:p>
      </dgm:t>
    </dgm:pt>
    <dgm:pt modelId="{7C137B33-8104-5043-96BA-0A9E4DCA0FE4}">
      <dgm:prSet custT="1"/>
      <dgm:spPr/>
      <dgm:t>
        <a:bodyPr/>
        <a:lstStyle/>
        <a:p>
          <a:r>
            <a:rPr lang="es-ES" sz="1600" dirty="0" smtClean="0"/>
            <a:t>Aspecto limpio y ordenado. </a:t>
          </a:r>
          <a:endParaRPr lang="es-EC" sz="1600" dirty="0"/>
        </a:p>
      </dgm:t>
    </dgm:pt>
    <dgm:pt modelId="{C7491782-9EA1-234F-9888-FC352B5BB40A}" type="parTrans" cxnId="{9BC5AF3D-F88E-7A42-ADFC-66F833B9A57F}">
      <dgm:prSet/>
      <dgm:spPr/>
      <dgm:t>
        <a:bodyPr/>
        <a:lstStyle/>
        <a:p>
          <a:endParaRPr lang="es-ES"/>
        </a:p>
      </dgm:t>
    </dgm:pt>
    <dgm:pt modelId="{C1A35275-1424-B747-AC6A-E95B46FFAA12}" type="sibTrans" cxnId="{9BC5AF3D-F88E-7A42-ADFC-66F833B9A57F}">
      <dgm:prSet/>
      <dgm:spPr/>
      <dgm:t>
        <a:bodyPr/>
        <a:lstStyle/>
        <a:p>
          <a:endParaRPr lang="es-ES"/>
        </a:p>
      </dgm:t>
    </dgm:pt>
    <dgm:pt modelId="{2F3CB5AE-AFD6-3246-A1A1-4A5FE57A7C03}">
      <dgm:prSet custT="1"/>
      <dgm:spPr/>
      <dgm:t>
        <a:bodyPr/>
        <a:lstStyle/>
        <a:p>
          <a:r>
            <a:rPr lang="es-ES" sz="1600" dirty="0" smtClean="0"/>
            <a:t>Área : 700 m2</a:t>
          </a:r>
          <a:endParaRPr lang="es-EC" sz="1600" dirty="0"/>
        </a:p>
      </dgm:t>
    </dgm:pt>
    <dgm:pt modelId="{BD527360-C625-7C4D-A7F1-73F45B2DFBE1}" type="parTrans" cxnId="{C163D73E-A8C1-B641-81D6-3F2956F765CA}">
      <dgm:prSet/>
      <dgm:spPr/>
      <dgm:t>
        <a:bodyPr/>
        <a:lstStyle/>
        <a:p>
          <a:endParaRPr lang="es-ES"/>
        </a:p>
      </dgm:t>
    </dgm:pt>
    <dgm:pt modelId="{93A94479-2F60-7D48-AA66-38D12F1BFA28}" type="sibTrans" cxnId="{C163D73E-A8C1-B641-81D6-3F2956F765CA}">
      <dgm:prSet/>
      <dgm:spPr/>
      <dgm:t>
        <a:bodyPr/>
        <a:lstStyle/>
        <a:p>
          <a:endParaRPr lang="es-ES"/>
        </a:p>
      </dgm:t>
    </dgm:pt>
    <dgm:pt modelId="{F282D328-8A3F-BA4F-AE8F-4854606462B2}">
      <dgm:prSet custT="1"/>
      <dgm:spPr/>
      <dgm:t>
        <a:bodyPr/>
        <a:lstStyle/>
        <a:p>
          <a:r>
            <a:rPr lang="es-ES" sz="1600" dirty="0" smtClean="0"/>
            <a:t>Cuenta con todos los servicios básico</a:t>
          </a:r>
          <a:endParaRPr lang="es-EC" sz="1600" dirty="0"/>
        </a:p>
      </dgm:t>
    </dgm:pt>
    <dgm:pt modelId="{935F6302-CBEB-BC4B-9B40-9A0383F599A8}" type="parTrans" cxnId="{BE89179C-F0A1-E841-8C77-513920B51904}">
      <dgm:prSet/>
      <dgm:spPr/>
      <dgm:t>
        <a:bodyPr/>
        <a:lstStyle/>
        <a:p>
          <a:endParaRPr lang="es-ES"/>
        </a:p>
      </dgm:t>
    </dgm:pt>
    <dgm:pt modelId="{2E6E2541-44F2-8D43-A849-79E8E9869D17}" type="sibTrans" cxnId="{BE89179C-F0A1-E841-8C77-513920B51904}">
      <dgm:prSet/>
      <dgm:spPr/>
      <dgm:t>
        <a:bodyPr/>
        <a:lstStyle/>
        <a:p>
          <a:endParaRPr lang="es-ES"/>
        </a:p>
      </dgm:t>
    </dgm:pt>
    <dgm:pt modelId="{7A6DCE52-DDE4-7C4C-A8E3-60F3D409D423}" type="pres">
      <dgm:prSet presAssocID="{86F9631D-DBAC-1440-AF69-DF01AA0636B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6C429E2-2363-EB4F-A7C6-BB0FC8E3DCDF}" type="pres">
      <dgm:prSet presAssocID="{C08289BE-C388-9941-96E8-CAB31D0DC255}" presName="compNode" presStyleCnt="0"/>
      <dgm:spPr/>
    </dgm:pt>
    <dgm:pt modelId="{7C6F962A-E046-3349-A1AA-915D0859EBE4}" type="pres">
      <dgm:prSet presAssocID="{C08289BE-C388-9941-96E8-CAB31D0DC255}" presName="aNode" presStyleLbl="bgShp" presStyleIdx="0" presStyleCnt="3"/>
      <dgm:spPr/>
      <dgm:t>
        <a:bodyPr/>
        <a:lstStyle/>
        <a:p>
          <a:endParaRPr lang="es-ES"/>
        </a:p>
      </dgm:t>
    </dgm:pt>
    <dgm:pt modelId="{CC2E6A64-3FE3-B94B-8A5F-F2E7C16FAF06}" type="pres">
      <dgm:prSet presAssocID="{C08289BE-C388-9941-96E8-CAB31D0DC255}" presName="textNode" presStyleLbl="bgShp" presStyleIdx="0" presStyleCnt="3"/>
      <dgm:spPr/>
      <dgm:t>
        <a:bodyPr/>
        <a:lstStyle/>
        <a:p>
          <a:endParaRPr lang="es-ES"/>
        </a:p>
      </dgm:t>
    </dgm:pt>
    <dgm:pt modelId="{665ECD0A-7375-4048-AD29-A3B8642ACE64}" type="pres">
      <dgm:prSet presAssocID="{C08289BE-C388-9941-96E8-CAB31D0DC255}" presName="compChildNode" presStyleCnt="0"/>
      <dgm:spPr/>
    </dgm:pt>
    <dgm:pt modelId="{42278376-05B5-B249-A7BA-17306301B16E}" type="pres">
      <dgm:prSet presAssocID="{C08289BE-C388-9941-96E8-CAB31D0DC255}" presName="theInnerList" presStyleCnt="0"/>
      <dgm:spPr/>
    </dgm:pt>
    <dgm:pt modelId="{4578A3BD-2670-7E4F-9F7A-3DDA5AC7B2A6}" type="pres">
      <dgm:prSet presAssocID="{CDCCB7DF-F4B1-9E4B-A2BF-4FAEBBD44553}" presName="childNode" presStyleLbl="node1" presStyleIdx="0" presStyleCnt="12" custScaleY="1460200" custLinFactY="-200000" custLinFactNeighborX="-699" custLinFactNeighborY="-2769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B677E3-190F-6342-A447-C46D126EBC17}" type="pres">
      <dgm:prSet presAssocID="{CDCCB7DF-F4B1-9E4B-A2BF-4FAEBBD44553}" presName="aSpace2" presStyleCnt="0"/>
      <dgm:spPr/>
    </dgm:pt>
    <dgm:pt modelId="{FF416D05-29AE-2B4F-8D86-2F930D21D358}" type="pres">
      <dgm:prSet presAssocID="{A8C22E8E-2607-9B41-888D-2C133FC7C913}" presName="childNode" presStyleLbl="node1" presStyleIdx="1" presStyleCnt="12" custScaleY="1139532" custLinFactY="-13467" custLinFactNeighborX="-699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F6884D-979C-FF46-BB24-2318B2C639CD}" type="pres">
      <dgm:prSet presAssocID="{A8C22E8E-2607-9B41-888D-2C133FC7C913}" presName="aSpace2" presStyleCnt="0"/>
      <dgm:spPr/>
    </dgm:pt>
    <dgm:pt modelId="{BDB206ED-754E-C94B-BB96-56B90D9924C7}" type="pres">
      <dgm:prSet presAssocID="{E911A7C8-9D46-2547-A108-82AFB24881FD}" presName="childNode" presStyleLbl="node1" presStyleIdx="2" presStyleCnt="12" custScaleY="2000000" custLinFactNeighborX="-699" custLinFactNeighborY="9468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9663C8-991D-D945-ADBB-4B8C7A258C0C}" type="pres">
      <dgm:prSet presAssocID="{E911A7C8-9D46-2547-A108-82AFB24881FD}" presName="aSpace2" presStyleCnt="0"/>
      <dgm:spPr/>
    </dgm:pt>
    <dgm:pt modelId="{FAA7AE7B-F845-EB41-9063-9D5D670744C6}" type="pres">
      <dgm:prSet presAssocID="{539275B9-18DD-5643-9256-6E1A5C458AA9}" presName="childNode" presStyleLbl="node1" presStyleIdx="3" presStyleCnt="12" custScaleY="2000000" custLinFactY="200000" custLinFactNeighborX="-699" custLinFactNeighborY="28050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58C7DA-53FC-A24C-84EF-626089E3F3B3}" type="pres">
      <dgm:prSet presAssocID="{C08289BE-C388-9941-96E8-CAB31D0DC255}" presName="aSpace" presStyleCnt="0"/>
      <dgm:spPr/>
    </dgm:pt>
    <dgm:pt modelId="{DDC2093A-1333-2F43-8942-5C9F272E796E}" type="pres">
      <dgm:prSet presAssocID="{35CE649E-DB06-474C-AAB6-DE59BF6671C2}" presName="compNode" presStyleCnt="0"/>
      <dgm:spPr/>
    </dgm:pt>
    <dgm:pt modelId="{B9ADD261-6AB6-354D-B2B1-FCA53F86DE44}" type="pres">
      <dgm:prSet presAssocID="{35CE649E-DB06-474C-AAB6-DE59BF6671C2}" presName="aNode" presStyleLbl="bgShp" presStyleIdx="1" presStyleCnt="3"/>
      <dgm:spPr/>
      <dgm:t>
        <a:bodyPr/>
        <a:lstStyle/>
        <a:p>
          <a:endParaRPr lang="es-ES"/>
        </a:p>
      </dgm:t>
    </dgm:pt>
    <dgm:pt modelId="{C8F26A87-F7A5-084B-BEAA-B4891BD96B8B}" type="pres">
      <dgm:prSet presAssocID="{35CE649E-DB06-474C-AAB6-DE59BF6671C2}" presName="textNode" presStyleLbl="bgShp" presStyleIdx="1" presStyleCnt="3"/>
      <dgm:spPr/>
      <dgm:t>
        <a:bodyPr/>
        <a:lstStyle/>
        <a:p>
          <a:endParaRPr lang="es-ES"/>
        </a:p>
      </dgm:t>
    </dgm:pt>
    <dgm:pt modelId="{A791F098-1D2A-614C-9010-A1717CE72401}" type="pres">
      <dgm:prSet presAssocID="{35CE649E-DB06-474C-AAB6-DE59BF6671C2}" presName="compChildNode" presStyleCnt="0"/>
      <dgm:spPr/>
    </dgm:pt>
    <dgm:pt modelId="{9F8FE43A-9311-0341-94AC-B824E16BBAF0}" type="pres">
      <dgm:prSet presAssocID="{35CE649E-DB06-474C-AAB6-DE59BF6671C2}" presName="theInnerList" presStyleCnt="0"/>
      <dgm:spPr/>
    </dgm:pt>
    <dgm:pt modelId="{7B5B2305-F196-0041-A28A-D864CBF6F3EA}" type="pres">
      <dgm:prSet presAssocID="{662B1497-5849-0A40-8BF3-8BF0840A3F3A}" presName="childNode" presStyleLbl="node1" presStyleIdx="4" presStyleCnt="12" custLinFactY="-8550" custLinFactNeighborX="891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9695D9-BEF5-7F41-839A-91B8EEA3BB26}" type="pres">
      <dgm:prSet presAssocID="{662B1497-5849-0A40-8BF3-8BF0840A3F3A}" presName="aSpace2" presStyleCnt="0"/>
      <dgm:spPr/>
    </dgm:pt>
    <dgm:pt modelId="{C89B65C0-A903-EF43-AF45-F6F073217D06}" type="pres">
      <dgm:prSet presAssocID="{8268B6A2-493B-9944-B1A5-7B7DD873A471}" presName="childNode" presStyleLbl="node1" presStyleIdx="5" presStyleCnt="12" custLinFactY="-2872" custLinFactNeighborX="891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F4C5AE-272F-5544-86DC-CB96A3369906}" type="pres">
      <dgm:prSet presAssocID="{8268B6A2-493B-9944-B1A5-7B7DD873A471}" presName="aSpace2" presStyleCnt="0"/>
      <dgm:spPr/>
    </dgm:pt>
    <dgm:pt modelId="{13FE4F5E-FE1F-6A45-907A-8A26390A137B}" type="pres">
      <dgm:prSet presAssocID="{0F50F894-952C-304F-AC3F-F094A72FC15C}" presName="childNode" presStyleLbl="node1" presStyleIdx="6" presStyleCnt="12" custScaleY="150359" custLinFactNeighborX="891" custLinFactNeighborY="-817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1FBA16-2AA7-C347-AC10-F60D9911FC57}" type="pres">
      <dgm:prSet presAssocID="{0F50F894-952C-304F-AC3F-F094A72FC15C}" presName="aSpace2" presStyleCnt="0"/>
      <dgm:spPr/>
    </dgm:pt>
    <dgm:pt modelId="{3499C69A-DE93-114A-9FB2-934E8B229AA1}" type="pres">
      <dgm:prSet presAssocID="{CC14FFDD-CCCE-3340-AEED-8D72644B70D5}" presName="childNode" presStyleLbl="node1" presStyleIdx="7" presStyleCnt="12" custScaleY="156125" custLinFactNeighborX="891" custLinFactNeighborY="8629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1CF5C2-2293-304D-A0AE-003636BA9601}" type="pres">
      <dgm:prSet presAssocID="{35CE649E-DB06-474C-AAB6-DE59BF6671C2}" presName="aSpace" presStyleCnt="0"/>
      <dgm:spPr/>
    </dgm:pt>
    <dgm:pt modelId="{4C5F78C2-04E6-7740-9B33-FAB913575CDF}" type="pres">
      <dgm:prSet presAssocID="{039AA786-1114-BD46-A4B6-3AA0F7816010}" presName="compNode" presStyleCnt="0"/>
      <dgm:spPr/>
    </dgm:pt>
    <dgm:pt modelId="{2EC02281-5CA8-DD48-AFD4-2C137FCC0241}" type="pres">
      <dgm:prSet presAssocID="{039AA786-1114-BD46-A4B6-3AA0F7816010}" presName="aNode" presStyleLbl="bgShp" presStyleIdx="2" presStyleCnt="3"/>
      <dgm:spPr/>
      <dgm:t>
        <a:bodyPr/>
        <a:lstStyle/>
        <a:p>
          <a:endParaRPr lang="es-ES"/>
        </a:p>
      </dgm:t>
    </dgm:pt>
    <dgm:pt modelId="{7352C9CB-9A1C-764A-839B-08A3F7ED1140}" type="pres">
      <dgm:prSet presAssocID="{039AA786-1114-BD46-A4B6-3AA0F7816010}" presName="textNode" presStyleLbl="bgShp" presStyleIdx="2" presStyleCnt="3"/>
      <dgm:spPr/>
      <dgm:t>
        <a:bodyPr/>
        <a:lstStyle/>
        <a:p>
          <a:endParaRPr lang="es-ES"/>
        </a:p>
      </dgm:t>
    </dgm:pt>
    <dgm:pt modelId="{B7C19C40-AD14-6F49-B340-D9EB431D3154}" type="pres">
      <dgm:prSet presAssocID="{039AA786-1114-BD46-A4B6-3AA0F7816010}" presName="compChildNode" presStyleCnt="0"/>
      <dgm:spPr/>
    </dgm:pt>
    <dgm:pt modelId="{F85F70A3-82E4-4648-87F5-6E4B71EA4DD8}" type="pres">
      <dgm:prSet presAssocID="{039AA786-1114-BD46-A4B6-3AA0F7816010}" presName="theInnerList" presStyleCnt="0"/>
      <dgm:spPr/>
    </dgm:pt>
    <dgm:pt modelId="{3F5113F7-5F1A-3748-998D-4BCFF2805644}" type="pres">
      <dgm:prSet presAssocID="{E0F3A334-2946-4049-8D54-3F40ACC96D33}" presName="childNode" presStyleLbl="node1" presStyleIdx="8" presStyleCnt="12" custScaleY="143507" custLinFactY="-8550" custLinFactNeighborX="-756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081E76-69ED-7045-9634-C3738E8CB031}" type="pres">
      <dgm:prSet presAssocID="{E0F3A334-2946-4049-8D54-3F40ACC96D33}" presName="aSpace2" presStyleCnt="0"/>
      <dgm:spPr/>
    </dgm:pt>
    <dgm:pt modelId="{BD06F935-A18C-0F4E-99D5-BE05A6BD16DD}" type="pres">
      <dgm:prSet presAssocID="{2F3CB5AE-AFD6-3246-A1A1-4A5FE57A7C03}" presName="childNode" presStyleLbl="node1" presStyleIdx="9" presStyleCnt="12" custLinFactNeighborX="-756" custLinFactNeighborY="-653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83E1B1-83B6-E14C-86DE-C0851CB031CC}" type="pres">
      <dgm:prSet presAssocID="{2F3CB5AE-AFD6-3246-A1A1-4A5FE57A7C03}" presName="aSpace2" presStyleCnt="0"/>
      <dgm:spPr/>
    </dgm:pt>
    <dgm:pt modelId="{5E2AA0BD-D2C3-B240-AEAA-ACA502A23261}" type="pres">
      <dgm:prSet presAssocID="{7C137B33-8104-5043-96BA-0A9E4DCA0FE4}" presName="childNode" presStyleLbl="node1" presStyleIdx="10" presStyleCnt="12" custScaleY="119655" custLinFactNeighborX="-756" custLinFactNeighborY="-2200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ACD2225-F6AA-724B-8B93-699096818B89}" type="pres">
      <dgm:prSet presAssocID="{7C137B33-8104-5043-96BA-0A9E4DCA0FE4}" presName="aSpace2" presStyleCnt="0"/>
      <dgm:spPr/>
    </dgm:pt>
    <dgm:pt modelId="{56C1B632-0325-F244-A3B6-7CE992D97728}" type="pres">
      <dgm:prSet presAssocID="{F282D328-8A3F-BA4F-AE8F-4854606462B2}" presName="childNode" presStyleLbl="node1" presStyleIdx="11" presStyleCnt="12" custLinFactNeighborY="366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2C6EE4A-4AC1-4C4F-93DC-5CABD30684EF}" type="presOf" srcId="{662B1497-5849-0A40-8BF3-8BF0840A3F3A}" destId="{7B5B2305-F196-0041-A28A-D864CBF6F3EA}" srcOrd="0" destOrd="0" presId="urn:microsoft.com/office/officeart/2005/8/layout/lProcess2"/>
    <dgm:cxn modelId="{46EEC526-6974-4018-B092-82482A27119F}" type="presOf" srcId="{7C137B33-8104-5043-96BA-0A9E4DCA0FE4}" destId="{5E2AA0BD-D2C3-B240-AEAA-ACA502A23261}" srcOrd="0" destOrd="0" presId="urn:microsoft.com/office/officeart/2005/8/layout/lProcess2"/>
    <dgm:cxn modelId="{288B43C5-041B-44DA-B87E-296F5F232838}" type="presOf" srcId="{E0F3A334-2946-4049-8D54-3F40ACC96D33}" destId="{3F5113F7-5F1A-3748-998D-4BCFF2805644}" srcOrd="0" destOrd="0" presId="urn:microsoft.com/office/officeart/2005/8/layout/lProcess2"/>
    <dgm:cxn modelId="{7800D9AE-7976-45D8-BD14-9A66A144F32F}" type="presOf" srcId="{CC14FFDD-CCCE-3340-AEED-8D72644B70D5}" destId="{3499C69A-DE93-114A-9FB2-934E8B229AA1}" srcOrd="0" destOrd="0" presId="urn:microsoft.com/office/officeart/2005/8/layout/lProcess2"/>
    <dgm:cxn modelId="{F5825E24-0992-1D45-AB05-DE1477E116F7}" srcId="{35CE649E-DB06-474C-AAB6-DE59BF6671C2}" destId="{8268B6A2-493B-9944-B1A5-7B7DD873A471}" srcOrd="1" destOrd="0" parTransId="{8BE5A4C9-FA04-964A-9845-0920174FC449}" sibTransId="{54979875-2992-3E4E-9ADF-7C48C08FAEBB}"/>
    <dgm:cxn modelId="{9B17B013-261A-4342-BB0B-DC403B2DF53D}" type="presOf" srcId="{CDCCB7DF-F4B1-9E4B-A2BF-4FAEBBD44553}" destId="{4578A3BD-2670-7E4F-9F7A-3DDA5AC7B2A6}" srcOrd="0" destOrd="0" presId="urn:microsoft.com/office/officeart/2005/8/layout/lProcess2"/>
    <dgm:cxn modelId="{02D63FAF-61E9-43E6-B30D-85B1F8612764}" type="presOf" srcId="{F282D328-8A3F-BA4F-AE8F-4854606462B2}" destId="{56C1B632-0325-F244-A3B6-7CE992D97728}" srcOrd="0" destOrd="0" presId="urn:microsoft.com/office/officeart/2005/8/layout/lProcess2"/>
    <dgm:cxn modelId="{BE89179C-F0A1-E841-8C77-513920B51904}" srcId="{039AA786-1114-BD46-A4B6-3AA0F7816010}" destId="{F282D328-8A3F-BA4F-AE8F-4854606462B2}" srcOrd="3" destOrd="0" parTransId="{935F6302-CBEB-BC4B-9B40-9A0383F599A8}" sibTransId="{2E6E2541-44F2-8D43-A849-79E8E9869D17}"/>
    <dgm:cxn modelId="{D620B03D-6A38-9F45-BCC5-065233BD4CD6}" srcId="{C08289BE-C388-9941-96E8-CAB31D0DC255}" destId="{E911A7C8-9D46-2547-A108-82AFB24881FD}" srcOrd="2" destOrd="0" parTransId="{0F55BD1B-D3D2-434E-B1F0-67E44619D544}" sibTransId="{A2FC8E3C-C18C-1D45-8BBB-1DD1A7DADF7A}"/>
    <dgm:cxn modelId="{C56A9DDF-0606-A84E-BB15-0679375A02ED}" srcId="{35CE649E-DB06-474C-AAB6-DE59BF6671C2}" destId="{0F50F894-952C-304F-AC3F-F094A72FC15C}" srcOrd="2" destOrd="0" parTransId="{6103F017-4375-C34F-AD4B-FE8F7E4AA09B}" sibTransId="{692FD456-6DEB-AC4F-865B-E373BFB78E88}"/>
    <dgm:cxn modelId="{6B581F91-892C-1F42-AF90-BDE641C571CC}" srcId="{35CE649E-DB06-474C-AAB6-DE59BF6671C2}" destId="{CC14FFDD-CCCE-3340-AEED-8D72644B70D5}" srcOrd="3" destOrd="0" parTransId="{01E47E4C-14FE-1B42-8677-4FD3A0086558}" sibTransId="{BDC39910-DCB6-024E-BF84-B042CBFC6E0F}"/>
    <dgm:cxn modelId="{7371E1BE-7C84-8745-9423-8882C2CA4424}" srcId="{C08289BE-C388-9941-96E8-CAB31D0DC255}" destId="{539275B9-18DD-5643-9256-6E1A5C458AA9}" srcOrd="3" destOrd="0" parTransId="{14D79F47-C16D-2C4C-A0C2-9375D15FABD2}" sibTransId="{238C13A1-2D00-2045-A12C-010A2D4663A0}"/>
    <dgm:cxn modelId="{BD01D461-B2F4-43C9-871D-FB886D1C5E66}" type="presOf" srcId="{2F3CB5AE-AFD6-3246-A1A1-4A5FE57A7C03}" destId="{BD06F935-A18C-0F4E-99D5-BE05A6BD16DD}" srcOrd="0" destOrd="0" presId="urn:microsoft.com/office/officeart/2005/8/layout/lProcess2"/>
    <dgm:cxn modelId="{BAA1B10E-EF57-42AE-8226-A9D2A9F343CF}" type="presOf" srcId="{8268B6A2-493B-9944-B1A5-7B7DD873A471}" destId="{C89B65C0-A903-EF43-AF45-F6F073217D06}" srcOrd="0" destOrd="0" presId="urn:microsoft.com/office/officeart/2005/8/layout/lProcess2"/>
    <dgm:cxn modelId="{D5E9DFD4-493F-5A40-814B-250A8B168B9F}" srcId="{039AA786-1114-BD46-A4B6-3AA0F7816010}" destId="{E0F3A334-2946-4049-8D54-3F40ACC96D33}" srcOrd="0" destOrd="0" parTransId="{A2BA1E15-F0D5-A348-AF55-C229248F5F42}" sibTransId="{92852103-0328-1344-8D4F-ECEA3C58E48E}"/>
    <dgm:cxn modelId="{8889B0BE-02D4-430E-B793-594D577E7684}" type="presOf" srcId="{86F9631D-DBAC-1440-AF69-DF01AA0636BB}" destId="{7A6DCE52-DDE4-7C4C-A8E3-60F3D409D423}" srcOrd="0" destOrd="0" presId="urn:microsoft.com/office/officeart/2005/8/layout/lProcess2"/>
    <dgm:cxn modelId="{57BF091D-C78B-E14E-A130-5BDEDB211DC6}" srcId="{C08289BE-C388-9941-96E8-CAB31D0DC255}" destId="{CDCCB7DF-F4B1-9E4B-A2BF-4FAEBBD44553}" srcOrd="0" destOrd="0" parTransId="{7E98EB2D-6097-7E4B-A714-98FA530B088B}" sibTransId="{90525AF7-86C5-F240-8E57-DC839FD516CC}"/>
    <dgm:cxn modelId="{2258B972-9388-40D0-BBB2-9AE8D8EBCD5E}" type="presOf" srcId="{039AA786-1114-BD46-A4B6-3AA0F7816010}" destId="{2EC02281-5CA8-DD48-AFD4-2C137FCC0241}" srcOrd="0" destOrd="0" presId="urn:microsoft.com/office/officeart/2005/8/layout/lProcess2"/>
    <dgm:cxn modelId="{C163D73E-A8C1-B641-81D6-3F2956F765CA}" srcId="{039AA786-1114-BD46-A4B6-3AA0F7816010}" destId="{2F3CB5AE-AFD6-3246-A1A1-4A5FE57A7C03}" srcOrd="1" destOrd="0" parTransId="{BD527360-C625-7C4D-A7F1-73F45B2DFBE1}" sibTransId="{93A94479-2F60-7D48-AA66-38D12F1BFA28}"/>
    <dgm:cxn modelId="{A439367A-E2BB-427A-84DE-029746A9EFE3}" type="presOf" srcId="{539275B9-18DD-5643-9256-6E1A5C458AA9}" destId="{FAA7AE7B-F845-EB41-9063-9D5D670744C6}" srcOrd="0" destOrd="0" presId="urn:microsoft.com/office/officeart/2005/8/layout/lProcess2"/>
    <dgm:cxn modelId="{0E53599D-696A-3D4A-8D39-B33644170332}" srcId="{35CE649E-DB06-474C-AAB6-DE59BF6671C2}" destId="{662B1497-5849-0A40-8BF3-8BF0840A3F3A}" srcOrd="0" destOrd="0" parTransId="{71B3FE2B-17A8-6140-A809-428457F9E852}" sibTransId="{B4B019D8-0515-0147-8E7E-3170B65DCED4}"/>
    <dgm:cxn modelId="{FC9B2F7F-657D-BC41-9B10-B1B7ACFE12DF}" srcId="{C08289BE-C388-9941-96E8-CAB31D0DC255}" destId="{A8C22E8E-2607-9B41-888D-2C133FC7C913}" srcOrd="1" destOrd="0" parTransId="{5DB586FC-5A22-2049-ACCB-541189A7998B}" sibTransId="{98D4B3DB-AC0B-9047-A310-C0825591CB90}"/>
    <dgm:cxn modelId="{7AC3E2D0-1CF2-E54E-B233-AF9C3A4B0D70}" srcId="{86F9631D-DBAC-1440-AF69-DF01AA0636BB}" destId="{039AA786-1114-BD46-A4B6-3AA0F7816010}" srcOrd="2" destOrd="0" parTransId="{AFD679DD-D89E-534A-8934-92FF316B6145}" sibTransId="{F3E61968-2F24-C144-941E-E86D018F982D}"/>
    <dgm:cxn modelId="{295591A9-886E-4694-B044-A4513780DBCC}" type="presOf" srcId="{E911A7C8-9D46-2547-A108-82AFB24881FD}" destId="{BDB206ED-754E-C94B-BB96-56B90D9924C7}" srcOrd="0" destOrd="0" presId="urn:microsoft.com/office/officeart/2005/8/layout/lProcess2"/>
    <dgm:cxn modelId="{FCFD4ADA-74E5-47F5-95CC-8A029BC469EC}" type="presOf" srcId="{C08289BE-C388-9941-96E8-CAB31D0DC255}" destId="{CC2E6A64-3FE3-B94B-8A5F-F2E7C16FAF06}" srcOrd="1" destOrd="0" presId="urn:microsoft.com/office/officeart/2005/8/layout/lProcess2"/>
    <dgm:cxn modelId="{A3078DCD-5B8B-4D41-8ADC-11E9A2722517}" type="presOf" srcId="{039AA786-1114-BD46-A4B6-3AA0F7816010}" destId="{7352C9CB-9A1C-764A-839B-08A3F7ED1140}" srcOrd="1" destOrd="0" presId="urn:microsoft.com/office/officeart/2005/8/layout/lProcess2"/>
    <dgm:cxn modelId="{D4300584-0F34-40A1-8CC5-4F1B4DED756C}" type="presOf" srcId="{35CE649E-DB06-474C-AAB6-DE59BF6671C2}" destId="{B9ADD261-6AB6-354D-B2B1-FCA53F86DE44}" srcOrd="0" destOrd="0" presId="urn:microsoft.com/office/officeart/2005/8/layout/lProcess2"/>
    <dgm:cxn modelId="{35D74451-91E5-4559-A991-412619F731E8}" type="presOf" srcId="{35CE649E-DB06-474C-AAB6-DE59BF6671C2}" destId="{C8F26A87-F7A5-084B-BEAA-B4891BD96B8B}" srcOrd="1" destOrd="0" presId="urn:microsoft.com/office/officeart/2005/8/layout/lProcess2"/>
    <dgm:cxn modelId="{9BC5AF3D-F88E-7A42-ADFC-66F833B9A57F}" srcId="{039AA786-1114-BD46-A4B6-3AA0F7816010}" destId="{7C137B33-8104-5043-96BA-0A9E4DCA0FE4}" srcOrd="2" destOrd="0" parTransId="{C7491782-9EA1-234F-9888-FC352B5BB40A}" sibTransId="{C1A35275-1424-B747-AC6A-E95B46FFAA12}"/>
    <dgm:cxn modelId="{F0716827-30EE-4D30-97B5-4EABA2B9D936}" type="presOf" srcId="{0F50F894-952C-304F-AC3F-F094A72FC15C}" destId="{13FE4F5E-FE1F-6A45-907A-8A26390A137B}" srcOrd="0" destOrd="0" presId="urn:microsoft.com/office/officeart/2005/8/layout/lProcess2"/>
    <dgm:cxn modelId="{8BA7EAB1-3623-4470-AEC0-236C2B070B9A}" type="presOf" srcId="{A8C22E8E-2607-9B41-888D-2C133FC7C913}" destId="{FF416D05-29AE-2B4F-8D86-2F930D21D358}" srcOrd="0" destOrd="0" presId="urn:microsoft.com/office/officeart/2005/8/layout/lProcess2"/>
    <dgm:cxn modelId="{40EDC8D2-CB8A-0D46-A4AB-23D164630C43}" srcId="{86F9631D-DBAC-1440-AF69-DF01AA0636BB}" destId="{35CE649E-DB06-474C-AAB6-DE59BF6671C2}" srcOrd="1" destOrd="0" parTransId="{75F13695-4974-AD40-A1D5-43C6A40F36CC}" sibTransId="{22398790-20C4-4D45-9664-95FBB2608421}"/>
    <dgm:cxn modelId="{75D05D1D-6D28-483D-B2C4-E6F6E017F5FF}" type="presOf" srcId="{C08289BE-C388-9941-96E8-CAB31D0DC255}" destId="{7C6F962A-E046-3349-A1AA-915D0859EBE4}" srcOrd="0" destOrd="0" presId="urn:microsoft.com/office/officeart/2005/8/layout/lProcess2"/>
    <dgm:cxn modelId="{FC9BD4C1-AF4D-E841-889B-A6834C6427B1}" srcId="{86F9631D-DBAC-1440-AF69-DF01AA0636BB}" destId="{C08289BE-C388-9941-96E8-CAB31D0DC255}" srcOrd="0" destOrd="0" parTransId="{72F3F620-9322-9643-9BBA-990239F9EB92}" sibTransId="{F411A50C-4278-9C40-8905-C0054E6D5138}"/>
    <dgm:cxn modelId="{095C1A49-8F56-4919-BE7A-394696073FF6}" type="presParOf" srcId="{7A6DCE52-DDE4-7C4C-A8E3-60F3D409D423}" destId="{26C429E2-2363-EB4F-A7C6-BB0FC8E3DCDF}" srcOrd="0" destOrd="0" presId="urn:microsoft.com/office/officeart/2005/8/layout/lProcess2"/>
    <dgm:cxn modelId="{5B078465-2B15-4D2B-BCC9-FD5A4F4384E8}" type="presParOf" srcId="{26C429E2-2363-EB4F-A7C6-BB0FC8E3DCDF}" destId="{7C6F962A-E046-3349-A1AA-915D0859EBE4}" srcOrd="0" destOrd="0" presId="urn:microsoft.com/office/officeart/2005/8/layout/lProcess2"/>
    <dgm:cxn modelId="{0440D072-0F47-46CB-857A-A6E1863DCCB8}" type="presParOf" srcId="{26C429E2-2363-EB4F-A7C6-BB0FC8E3DCDF}" destId="{CC2E6A64-3FE3-B94B-8A5F-F2E7C16FAF06}" srcOrd="1" destOrd="0" presId="urn:microsoft.com/office/officeart/2005/8/layout/lProcess2"/>
    <dgm:cxn modelId="{C76B5982-4EA2-431B-9F3A-7209D312C134}" type="presParOf" srcId="{26C429E2-2363-EB4F-A7C6-BB0FC8E3DCDF}" destId="{665ECD0A-7375-4048-AD29-A3B8642ACE64}" srcOrd="2" destOrd="0" presId="urn:microsoft.com/office/officeart/2005/8/layout/lProcess2"/>
    <dgm:cxn modelId="{37D48657-7D2F-408A-8865-B01D2938C02F}" type="presParOf" srcId="{665ECD0A-7375-4048-AD29-A3B8642ACE64}" destId="{42278376-05B5-B249-A7BA-17306301B16E}" srcOrd="0" destOrd="0" presId="urn:microsoft.com/office/officeart/2005/8/layout/lProcess2"/>
    <dgm:cxn modelId="{DD6E47A7-97AA-46CC-BA0A-B4F40ACDEF86}" type="presParOf" srcId="{42278376-05B5-B249-A7BA-17306301B16E}" destId="{4578A3BD-2670-7E4F-9F7A-3DDA5AC7B2A6}" srcOrd="0" destOrd="0" presId="urn:microsoft.com/office/officeart/2005/8/layout/lProcess2"/>
    <dgm:cxn modelId="{F7B3237E-1255-42AD-B4F2-F3B38AE0E2E5}" type="presParOf" srcId="{42278376-05B5-B249-A7BA-17306301B16E}" destId="{EDB677E3-190F-6342-A447-C46D126EBC17}" srcOrd="1" destOrd="0" presId="urn:microsoft.com/office/officeart/2005/8/layout/lProcess2"/>
    <dgm:cxn modelId="{CEC14A49-67F3-4D50-AA3F-9F186016D874}" type="presParOf" srcId="{42278376-05B5-B249-A7BA-17306301B16E}" destId="{FF416D05-29AE-2B4F-8D86-2F930D21D358}" srcOrd="2" destOrd="0" presId="urn:microsoft.com/office/officeart/2005/8/layout/lProcess2"/>
    <dgm:cxn modelId="{0804BA43-1014-464A-B83A-2454E9D57E79}" type="presParOf" srcId="{42278376-05B5-B249-A7BA-17306301B16E}" destId="{0DF6884D-979C-FF46-BB24-2318B2C639CD}" srcOrd="3" destOrd="0" presId="urn:microsoft.com/office/officeart/2005/8/layout/lProcess2"/>
    <dgm:cxn modelId="{C808072E-9D19-4584-A35B-D7E942BF4623}" type="presParOf" srcId="{42278376-05B5-B249-A7BA-17306301B16E}" destId="{BDB206ED-754E-C94B-BB96-56B90D9924C7}" srcOrd="4" destOrd="0" presId="urn:microsoft.com/office/officeart/2005/8/layout/lProcess2"/>
    <dgm:cxn modelId="{F5EEB3F3-A7CA-4C63-B2E1-137BD6B66403}" type="presParOf" srcId="{42278376-05B5-B249-A7BA-17306301B16E}" destId="{E79663C8-991D-D945-ADBB-4B8C7A258C0C}" srcOrd="5" destOrd="0" presId="urn:microsoft.com/office/officeart/2005/8/layout/lProcess2"/>
    <dgm:cxn modelId="{14FA55DB-1D5C-49A6-808B-98138D537FE2}" type="presParOf" srcId="{42278376-05B5-B249-A7BA-17306301B16E}" destId="{FAA7AE7B-F845-EB41-9063-9D5D670744C6}" srcOrd="6" destOrd="0" presId="urn:microsoft.com/office/officeart/2005/8/layout/lProcess2"/>
    <dgm:cxn modelId="{5B5CC9E4-139B-4BCD-9C42-FBB63E41E131}" type="presParOf" srcId="{7A6DCE52-DDE4-7C4C-A8E3-60F3D409D423}" destId="{0758C7DA-53FC-A24C-84EF-626089E3F3B3}" srcOrd="1" destOrd="0" presId="urn:microsoft.com/office/officeart/2005/8/layout/lProcess2"/>
    <dgm:cxn modelId="{423FDB68-E4DC-4246-8EE9-8C6315173DD0}" type="presParOf" srcId="{7A6DCE52-DDE4-7C4C-A8E3-60F3D409D423}" destId="{DDC2093A-1333-2F43-8942-5C9F272E796E}" srcOrd="2" destOrd="0" presId="urn:microsoft.com/office/officeart/2005/8/layout/lProcess2"/>
    <dgm:cxn modelId="{F36890AC-3EB2-48AD-8D4F-22551E4E5087}" type="presParOf" srcId="{DDC2093A-1333-2F43-8942-5C9F272E796E}" destId="{B9ADD261-6AB6-354D-B2B1-FCA53F86DE44}" srcOrd="0" destOrd="0" presId="urn:microsoft.com/office/officeart/2005/8/layout/lProcess2"/>
    <dgm:cxn modelId="{F37B55E8-D64B-4205-8B5A-915AD9EDBEF8}" type="presParOf" srcId="{DDC2093A-1333-2F43-8942-5C9F272E796E}" destId="{C8F26A87-F7A5-084B-BEAA-B4891BD96B8B}" srcOrd="1" destOrd="0" presId="urn:microsoft.com/office/officeart/2005/8/layout/lProcess2"/>
    <dgm:cxn modelId="{054DD98F-903A-4577-893B-F5C037958060}" type="presParOf" srcId="{DDC2093A-1333-2F43-8942-5C9F272E796E}" destId="{A791F098-1D2A-614C-9010-A1717CE72401}" srcOrd="2" destOrd="0" presId="urn:microsoft.com/office/officeart/2005/8/layout/lProcess2"/>
    <dgm:cxn modelId="{062C4194-3022-4047-9232-0D4C7352C5C4}" type="presParOf" srcId="{A791F098-1D2A-614C-9010-A1717CE72401}" destId="{9F8FE43A-9311-0341-94AC-B824E16BBAF0}" srcOrd="0" destOrd="0" presId="urn:microsoft.com/office/officeart/2005/8/layout/lProcess2"/>
    <dgm:cxn modelId="{DCB8DD63-EC00-4B35-9104-8D75A7C25225}" type="presParOf" srcId="{9F8FE43A-9311-0341-94AC-B824E16BBAF0}" destId="{7B5B2305-F196-0041-A28A-D864CBF6F3EA}" srcOrd="0" destOrd="0" presId="urn:microsoft.com/office/officeart/2005/8/layout/lProcess2"/>
    <dgm:cxn modelId="{8A0E360E-3B68-4154-9A71-C89CF0BA019E}" type="presParOf" srcId="{9F8FE43A-9311-0341-94AC-B824E16BBAF0}" destId="{D49695D9-BEF5-7F41-839A-91B8EEA3BB26}" srcOrd="1" destOrd="0" presId="urn:microsoft.com/office/officeart/2005/8/layout/lProcess2"/>
    <dgm:cxn modelId="{6EEC8887-5A6E-4F3B-84EE-81C07D25A84A}" type="presParOf" srcId="{9F8FE43A-9311-0341-94AC-B824E16BBAF0}" destId="{C89B65C0-A903-EF43-AF45-F6F073217D06}" srcOrd="2" destOrd="0" presId="urn:microsoft.com/office/officeart/2005/8/layout/lProcess2"/>
    <dgm:cxn modelId="{696500BB-C35C-43BE-A1DA-B669F82359FD}" type="presParOf" srcId="{9F8FE43A-9311-0341-94AC-B824E16BBAF0}" destId="{5FF4C5AE-272F-5544-86DC-CB96A3369906}" srcOrd="3" destOrd="0" presId="urn:microsoft.com/office/officeart/2005/8/layout/lProcess2"/>
    <dgm:cxn modelId="{D1FA7E31-E969-469F-8F6B-BFA375EE1A4A}" type="presParOf" srcId="{9F8FE43A-9311-0341-94AC-B824E16BBAF0}" destId="{13FE4F5E-FE1F-6A45-907A-8A26390A137B}" srcOrd="4" destOrd="0" presId="urn:microsoft.com/office/officeart/2005/8/layout/lProcess2"/>
    <dgm:cxn modelId="{54958F22-994C-4B16-8C30-3CDD8FD70BAA}" type="presParOf" srcId="{9F8FE43A-9311-0341-94AC-B824E16BBAF0}" destId="{A51FBA16-2AA7-C347-AC10-F60D9911FC57}" srcOrd="5" destOrd="0" presId="urn:microsoft.com/office/officeart/2005/8/layout/lProcess2"/>
    <dgm:cxn modelId="{0EBC7F2E-7DDD-4933-A6E1-EB2307E927EF}" type="presParOf" srcId="{9F8FE43A-9311-0341-94AC-B824E16BBAF0}" destId="{3499C69A-DE93-114A-9FB2-934E8B229AA1}" srcOrd="6" destOrd="0" presId="urn:microsoft.com/office/officeart/2005/8/layout/lProcess2"/>
    <dgm:cxn modelId="{D98B8601-22A9-4F8A-B4B3-0AD43DF41578}" type="presParOf" srcId="{7A6DCE52-DDE4-7C4C-A8E3-60F3D409D423}" destId="{251CF5C2-2293-304D-A0AE-003636BA9601}" srcOrd="3" destOrd="0" presId="urn:microsoft.com/office/officeart/2005/8/layout/lProcess2"/>
    <dgm:cxn modelId="{39D246E8-0A42-4FC1-A9B8-6C643DDC1313}" type="presParOf" srcId="{7A6DCE52-DDE4-7C4C-A8E3-60F3D409D423}" destId="{4C5F78C2-04E6-7740-9B33-FAB913575CDF}" srcOrd="4" destOrd="0" presId="urn:microsoft.com/office/officeart/2005/8/layout/lProcess2"/>
    <dgm:cxn modelId="{BDBC6AC5-FA8A-438D-9857-87D09E8B007D}" type="presParOf" srcId="{4C5F78C2-04E6-7740-9B33-FAB913575CDF}" destId="{2EC02281-5CA8-DD48-AFD4-2C137FCC0241}" srcOrd="0" destOrd="0" presId="urn:microsoft.com/office/officeart/2005/8/layout/lProcess2"/>
    <dgm:cxn modelId="{741EBD35-1271-42D7-A4DF-AB3E8AC512CD}" type="presParOf" srcId="{4C5F78C2-04E6-7740-9B33-FAB913575CDF}" destId="{7352C9CB-9A1C-764A-839B-08A3F7ED1140}" srcOrd="1" destOrd="0" presId="urn:microsoft.com/office/officeart/2005/8/layout/lProcess2"/>
    <dgm:cxn modelId="{507C98AF-8DBE-4578-A70C-ACE953072587}" type="presParOf" srcId="{4C5F78C2-04E6-7740-9B33-FAB913575CDF}" destId="{B7C19C40-AD14-6F49-B340-D9EB431D3154}" srcOrd="2" destOrd="0" presId="urn:microsoft.com/office/officeart/2005/8/layout/lProcess2"/>
    <dgm:cxn modelId="{168974BE-E29C-4EFE-B46B-1FE6714FDBFA}" type="presParOf" srcId="{B7C19C40-AD14-6F49-B340-D9EB431D3154}" destId="{F85F70A3-82E4-4648-87F5-6E4B71EA4DD8}" srcOrd="0" destOrd="0" presId="urn:microsoft.com/office/officeart/2005/8/layout/lProcess2"/>
    <dgm:cxn modelId="{37DD144A-DE86-4B4D-8DB8-EDE1C2BB3AD7}" type="presParOf" srcId="{F85F70A3-82E4-4648-87F5-6E4B71EA4DD8}" destId="{3F5113F7-5F1A-3748-998D-4BCFF2805644}" srcOrd="0" destOrd="0" presId="urn:microsoft.com/office/officeart/2005/8/layout/lProcess2"/>
    <dgm:cxn modelId="{4D2BCA1B-4145-49DF-89AE-9374B7078865}" type="presParOf" srcId="{F85F70A3-82E4-4648-87F5-6E4B71EA4DD8}" destId="{78081E76-69ED-7045-9634-C3738E8CB031}" srcOrd="1" destOrd="0" presId="urn:microsoft.com/office/officeart/2005/8/layout/lProcess2"/>
    <dgm:cxn modelId="{CBCA72F8-65D8-4DB6-B98C-31B6617D3F88}" type="presParOf" srcId="{F85F70A3-82E4-4648-87F5-6E4B71EA4DD8}" destId="{BD06F935-A18C-0F4E-99D5-BE05A6BD16DD}" srcOrd="2" destOrd="0" presId="urn:microsoft.com/office/officeart/2005/8/layout/lProcess2"/>
    <dgm:cxn modelId="{ED6E2F9B-AB0B-4465-A0A9-AF847B97FBBA}" type="presParOf" srcId="{F85F70A3-82E4-4648-87F5-6E4B71EA4DD8}" destId="{B383E1B1-83B6-E14C-86DE-C0851CB031CC}" srcOrd="3" destOrd="0" presId="urn:microsoft.com/office/officeart/2005/8/layout/lProcess2"/>
    <dgm:cxn modelId="{9AE55E05-3A1E-468F-8CBB-DA2883439CB5}" type="presParOf" srcId="{F85F70A3-82E4-4648-87F5-6E4B71EA4DD8}" destId="{5E2AA0BD-D2C3-B240-AEAA-ACA502A23261}" srcOrd="4" destOrd="0" presId="urn:microsoft.com/office/officeart/2005/8/layout/lProcess2"/>
    <dgm:cxn modelId="{98B6AD53-0C0A-431D-8304-7128B5DC9BA5}" type="presParOf" srcId="{F85F70A3-82E4-4648-87F5-6E4B71EA4DD8}" destId="{3ACD2225-F6AA-724B-8B93-699096818B89}" srcOrd="5" destOrd="0" presId="urn:microsoft.com/office/officeart/2005/8/layout/lProcess2"/>
    <dgm:cxn modelId="{43A1C54E-4B97-4EF8-B33A-75B8F3706452}" type="presParOf" srcId="{F85F70A3-82E4-4648-87F5-6E4B71EA4DD8}" destId="{56C1B632-0325-F244-A3B6-7CE992D97728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BDECBDB-3A18-4BE7-87E9-93CCCF716AC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249FA61-ADB0-4FB2-8414-4B38FF08B119}">
      <dgm:prSet phldrT="[Texto]" custT="1"/>
      <dgm:spPr/>
      <dgm:t>
        <a:bodyPr/>
        <a:lstStyle/>
        <a:p>
          <a:pPr algn="just"/>
          <a:r>
            <a:rPr lang="es-ES" sz="1400" dirty="0" smtClean="0"/>
            <a:t>Realiza actividades de carácter académico, aquí es donde se forman los futuros Generales del Ejército.</a:t>
          </a:r>
          <a:endParaRPr lang="es-ES" sz="1400" dirty="0"/>
        </a:p>
      </dgm:t>
    </dgm:pt>
    <dgm:pt modelId="{87C198D8-EAC5-4F05-9F92-047717FCA031}" type="parTrans" cxnId="{D5C88C58-E4C7-42BD-88AB-D5E85FA62A11}">
      <dgm:prSet/>
      <dgm:spPr/>
      <dgm:t>
        <a:bodyPr/>
        <a:lstStyle/>
        <a:p>
          <a:endParaRPr lang="es-ES"/>
        </a:p>
      </dgm:t>
    </dgm:pt>
    <dgm:pt modelId="{96120C98-B95E-413E-9DE5-35EAFF1D3D50}" type="sibTrans" cxnId="{D5C88C58-E4C7-42BD-88AB-D5E85FA62A11}">
      <dgm:prSet/>
      <dgm:spPr/>
      <dgm:t>
        <a:bodyPr/>
        <a:lstStyle/>
        <a:p>
          <a:endParaRPr lang="es-ES"/>
        </a:p>
      </dgm:t>
    </dgm:pt>
    <dgm:pt modelId="{A2CEE72D-1713-48A3-AB3B-4EC646140209}">
      <dgm:prSet phldrT="[Texto]" custT="1"/>
      <dgm:spPr/>
      <dgm:t>
        <a:bodyPr/>
        <a:lstStyle/>
        <a:p>
          <a:pPr algn="just"/>
          <a:r>
            <a:rPr lang="es-EC" sz="1400" dirty="0" smtClean="0"/>
            <a:t>Desarrollan actividades y servicios netamente recreativos</a:t>
          </a:r>
          <a:r>
            <a:rPr lang="es-EC" sz="1500" dirty="0" smtClean="0"/>
            <a:t>.</a:t>
          </a:r>
          <a:endParaRPr lang="es-ES" sz="1500" dirty="0"/>
        </a:p>
      </dgm:t>
    </dgm:pt>
    <dgm:pt modelId="{BE240955-4A98-47D5-A0DB-2982E1AB2572}" type="parTrans" cxnId="{7A2A6931-590D-4B46-BB67-620471BE66DC}">
      <dgm:prSet/>
      <dgm:spPr/>
      <dgm:t>
        <a:bodyPr/>
        <a:lstStyle/>
        <a:p>
          <a:endParaRPr lang="es-ES"/>
        </a:p>
      </dgm:t>
    </dgm:pt>
    <dgm:pt modelId="{BC48901B-6E6D-4C34-971A-6808CDAF8146}" type="sibTrans" cxnId="{7A2A6931-590D-4B46-BB67-620471BE66DC}">
      <dgm:prSet/>
      <dgm:spPr/>
      <dgm:t>
        <a:bodyPr/>
        <a:lstStyle/>
        <a:p>
          <a:endParaRPr lang="es-ES"/>
        </a:p>
      </dgm:t>
    </dgm:pt>
    <dgm:pt modelId="{9DEAC771-8033-444A-84DD-755459D3EA82}">
      <dgm:prSet phldrT="[Texto]" custT="1"/>
      <dgm:spPr/>
      <dgm:t>
        <a:bodyPr/>
        <a:lstStyle/>
        <a:p>
          <a:pPr algn="just"/>
          <a:r>
            <a:rPr lang="es-ES" sz="1400" dirty="0" smtClean="0"/>
            <a:t>Realizan actividades recaen en el campo administrativo y también hay actividades académicas producto de las capacitaciones constantes que recibe el personal militar</a:t>
          </a:r>
          <a:r>
            <a:rPr lang="es-ES" sz="1000" dirty="0" smtClean="0"/>
            <a:t>.</a:t>
          </a:r>
          <a:endParaRPr lang="es-ES" sz="1000" dirty="0"/>
        </a:p>
      </dgm:t>
    </dgm:pt>
    <dgm:pt modelId="{77D90C32-EA39-4C6B-9A36-CB0E95F836E0}" type="parTrans" cxnId="{0A31B7D8-6972-40B1-AB9C-EF70633EF267}">
      <dgm:prSet/>
      <dgm:spPr/>
      <dgm:t>
        <a:bodyPr/>
        <a:lstStyle/>
        <a:p>
          <a:endParaRPr lang="es-ES"/>
        </a:p>
      </dgm:t>
    </dgm:pt>
    <dgm:pt modelId="{23953888-E15A-433B-9DC6-0C6E268ED330}" type="sibTrans" cxnId="{0A31B7D8-6972-40B1-AB9C-EF70633EF267}">
      <dgm:prSet/>
      <dgm:spPr/>
      <dgm:t>
        <a:bodyPr/>
        <a:lstStyle/>
        <a:p>
          <a:endParaRPr lang="es-ES"/>
        </a:p>
      </dgm:t>
    </dgm:pt>
    <dgm:pt modelId="{A0CC29C0-6D4A-4C06-BF1E-6011F3D7052E}">
      <dgm:prSet phldrT="[Texto]" custT="1"/>
      <dgm:spPr/>
      <dgm:t>
        <a:bodyPr/>
        <a:lstStyle/>
        <a:p>
          <a:pPr algn="just"/>
          <a:r>
            <a:rPr lang="es-EC" sz="1400" dirty="0" smtClean="0"/>
            <a:t>Ofrece diversos servicios  hípicos dirigidos a niños/as,  escuela de equitación para maestros, concursos hípicos y abastecimiento de la gasolinera.</a:t>
          </a:r>
          <a:endParaRPr lang="es-ES" sz="1400" dirty="0"/>
        </a:p>
      </dgm:t>
    </dgm:pt>
    <dgm:pt modelId="{97858859-1C95-43B2-BD78-F5527229A490}" type="parTrans" cxnId="{4621735D-8CB8-493E-B3C0-F9D99A5B2C21}">
      <dgm:prSet/>
      <dgm:spPr/>
      <dgm:t>
        <a:bodyPr/>
        <a:lstStyle/>
        <a:p>
          <a:endParaRPr lang="es-ES"/>
        </a:p>
      </dgm:t>
    </dgm:pt>
    <dgm:pt modelId="{2A66E443-B117-40CA-BCC3-62D22B9855A8}" type="sibTrans" cxnId="{4621735D-8CB8-493E-B3C0-F9D99A5B2C21}">
      <dgm:prSet/>
      <dgm:spPr/>
      <dgm:t>
        <a:bodyPr/>
        <a:lstStyle/>
        <a:p>
          <a:endParaRPr lang="es-ES"/>
        </a:p>
      </dgm:t>
    </dgm:pt>
    <dgm:pt modelId="{F538114E-177C-4AC6-8CC6-80F149E452F1}">
      <dgm:prSet phldrT="[Texto]" custT="1"/>
      <dgm:spPr/>
      <dgm:t>
        <a:bodyPr/>
        <a:lstStyle/>
        <a:p>
          <a:pPr algn="just"/>
          <a:r>
            <a:rPr lang="es-EC" sz="1400" dirty="0" smtClean="0"/>
            <a:t>Se prestan servicios médicos generales para personal militar, servidores públicos y familiares.</a:t>
          </a:r>
          <a:endParaRPr lang="es-ES" sz="1400" dirty="0"/>
        </a:p>
      </dgm:t>
    </dgm:pt>
    <dgm:pt modelId="{53C9E72F-6EA4-4011-9A9A-1B2E917B36F2}" type="parTrans" cxnId="{4AEB8203-7B46-4B60-808F-7BD3CB5D2063}">
      <dgm:prSet/>
      <dgm:spPr/>
      <dgm:t>
        <a:bodyPr/>
        <a:lstStyle/>
        <a:p>
          <a:endParaRPr lang="es-ES"/>
        </a:p>
      </dgm:t>
    </dgm:pt>
    <dgm:pt modelId="{D5C7F8A1-6FAC-4D85-8664-A54DF48DEC14}" type="sibTrans" cxnId="{4AEB8203-7B46-4B60-808F-7BD3CB5D2063}">
      <dgm:prSet/>
      <dgm:spPr/>
      <dgm:t>
        <a:bodyPr/>
        <a:lstStyle/>
        <a:p>
          <a:endParaRPr lang="es-ES"/>
        </a:p>
      </dgm:t>
    </dgm:pt>
    <dgm:pt modelId="{676E54B1-EEE0-404C-8326-587AC12A4EA3}">
      <dgm:prSet phldrT="[Texto]" custT="1"/>
      <dgm:spPr/>
      <dgm:t>
        <a:bodyPr/>
        <a:lstStyle/>
        <a:p>
          <a:pPr algn="just"/>
          <a:r>
            <a:rPr lang="es-EC" sz="1400" dirty="0" smtClean="0"/>
            <a:t>Servicios académicos preparando y dictando cursos de ascenso para oficiales del Ejército Ecuatoriano, y abastecimiento de la gasolinera</a:t>
          </a:r>
          <a:r>
            <a:rPr lang="es-EC" sz="1200" dirty="0" smtClean="0"/>
            <a:t>.</a:t>
          </a:r>
          <a:endParaRPr lang="es-ES" sz="1200" dirty="0"/>
        </a:p>
      </dgm:t>
    </dgm:pt>
    <dgm:pt modelId="{46117AC2-98DE-484A-A114-12D4BBD24C41}" type="sibTrans" cxnId="{5CDDFBD6-A5B7-4044-818E-FD5411182075}">
      <dgm:prSet/>
      <dgm:spPr/>
      <dgm:t>
        <a:bodyPr/>
        <a:lstStyle/>
        <a:p>
          <a:endParaRPr lang="es-ES"/>
        </a:p>
      </dgm:t>
    </dgm:pt>
    <dgm:pt modelId="{5ED1A50A-16F7-4145-97BB-E38DF4C99701}" type="parTrans" cxnId="{5CDDFBD6-A5B7-4044-818E-FD5411182075}">
      <dgm:prSet/>
      <dgm:spPr/>
      <dgm:t>
        <a:bodyPr/>
        <a:lstStyle/>
        <a:p>
          <a:endParaRPr lang="es-ES"/>
        </a:p>
      </dgm:t>
    </dgm:pt>
    <dgm:pt modelId="{91AAAD2A-3492-4B08-98B9-084EDAA71042}" type="pres">
      <dgm:prSet presAssocID="{5BDECBDB-3A18-4BE7-87E9-93CCCF716AC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92F471F-9519-4C64-9E6E-C54081A27180}" type="pres">
      <dgm:prSet presAssocID="{1249FA61-ADB0-4FB2-8414-4B38FF08B119}" presName="composite" presStyleCnt="0"/>
      <dgm:spPr/>
    </dgm:pt>
    <dgm:pt modelId="{50067696-5C4B-4117-9042-BB869E7DEC98}" type="pres">
      <dgm:prSet presAssocID="{1249FA61-ADB0-4FB2-8414-4B38FF08B119}" presName="imgShp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CEB1D55-614D-49BE-9977-71D6995037F1}" type="pres">
      <dgm:prSet presAssocID="{1249FA61-ADB0-4FB2-8414-4B38FF08B119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340E87-D7E2-429A-9DBA-2EDA5C65C972}" type="pres">
      <dgm:prSet presAssocID="{96120C98-B95E-413E-9DE5-35EAFF1D3D50}" presName="spacing" presStyleCnt="0"/>
      <dgm:spPr/>
    </dgm:pt>
    <dgm:pt modelId="{1DBCB261-945A-4BBF-B5CD-04131DEC1621}" type="pres">
      <dgm:prSet presAssocID="{A2CEE72D-1713-48A3-AB3B-4EC646140209}" presName="composite" presStyleCnt="0"/>
      <dgm:spPr/>
    </dgm:pt>
    <dgm:pt modelId="{2339AFBA-944E-460A-AE7D-4F4007EF353F}" type="pres">
      <dgm:prSet presAssocID="{A2CEE72D-1713-48A3-AB3B-4EC646140209}" presName="imgShp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23F96A6-380D-4C8F-805E-13F882622493}" type="pres">
      <dgm:prSet presAssocID="{A2CEE72D-1713-48A3-AB3B-4EC646140209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C72383-2071-4B82-B860-D7519E443C80}" type="pres">
      <dgm:prSet presAssocID="{BC48901B-6E6D-4C34-971A-6808CDAF8146}" presName="spacing" presStyleCnt="0"/>
      <dgm:spPr/>
    </dgm:pt>
    <dgm:pt modelId="{D7AC62D7-5E3B-4710-B6CE-6BBFF09FBBC7}" type="pres">
      <dgm:prSet presAssocID="{9DEAC771-8033-444A-84DD-755459D3EA82}" presName="composite" presStyleCnt="0"/>
      <dgm:spPr/>
    </dgm:pt>
    <dgm:pt modelId="{D450B9D6-F6F0-485F-B19C-A6B089C2D29E}" type="pres">
      <dgm:prSet presAssocID="{9DEAC771-8033-444A-84DD-755459D3EA82}" presName="imgShp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9E755BC-08B3-4D3E-A230-AE3B2D9A621F}" type="pres">
      <dgm:prSet presAssocID="{9DEAC771-8033-444A-84DD-755459D3EA82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8B46F0-7B60-469F-AA94-3DB654EC364E}" type="pres">
      <dgm:prSet presAssocID="{23953888-E15A-433B-9DC6-0C6E268ED330}" presName="spacing" presStyleCnt="0"/>
      <dgm:spPr/>
    </dgm:pt>
    <dgm:pt modelId="{0A213F1A-BCF3-42F6-9464-5E20D7F014AF}" type="pres">
      <dgm:prSet presAssocID="{A0CC29C0-6D4A-4C06-BF1E-6011F3D7052E}" presName="composite" presStyleCnt="0"/>
      <dgm:spPr/>
    </dgm:pt>
    <dgm:pt modelId="{EE3489BA-CD64-4491-B917-6FC9F6537706}" type="pres">
      <dgm:prSet presAssocID="{A0CC29C0-6D4A-4C06-BF1E-6011F3D7052E}" presName="imgShp" presStyleLbl="fgImgPlace1" presStyleIdx="3" presStyleCnt="6"/>
      <dgm:spPr/>
    </dgm:pt>
    <dgm:pt modelId="{2006B08C-9272-4D57-8606-73BDF155F3BF}" type="pres">
      <dgm:prSet presAssocID="{A0CC29C0-6D4A-4C06-BF1E-6011F3D7052E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479C18-DFE3-4765-B358-797F70BEB631}" type="pres">
      <dgm:prSet presAssocID="{2A66E443-B117-40CA-BCC3-62D22B9855A8}" presName="spacing" presStyleCnt="0"/>
      <dgm:spPr/>
    </dgm:pt>
    <dgm:pt modelId="{640E71E2-9EAA-4246-8668-818B2FF5985A}" type="pres">
      <dgm:prSet presAssocID="{676E54B1-EEE0-404C-8326-587AC12A4EA3}" presName="composite" presStyleCnt="0"/>
      <dgm:spPr/>
    </dgm:pt>
    <dgm:pt modelId="{263E0CCA-F08F-4F15-99E1-C2A410450FD3}" type="pres">
      <dgm:prSet presAssocID="{676E54B1-EEE0-404C-8326-587AC12A4EA3}" presName="imgShp" presStyleLbl="fgImgPlace1" presStyleIdx="4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50D954C-9138-4518-8527-36BAAD83B8DB}" type="pres">
      <dgm:prSet presAssocID="{676E54B1-EEE0-404C-8326-587AC12A4EA3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3796C0-4529-421F-854A-480C567C0B21}" type="pres">
      <dgm:prSet presAssocID="{46117AC2-98DE-484A-A114-12D4BBD24C41}" presName="spacing" presStyleCnt="0"/>
      <dgm:spPr/>
    </dgm:pt>
    <dgm:pt modelId="{9F55D3C2-7809-408C-BF40-102F6A58253A}" type="pres">
      <dgm:prSet presAssocID="{F538114E-177C-4AC6-8CC6-80F149E452F1}" presName="composite" presStyleCnt="0"/>
      <dgm:spPr/>
    </dgm:pt>
    <dgm:pt modelId="{EF95E332-4D69-4EE2-9C5F-562530974F5E}" type="pres">
      <dgm:prSet presAssocID="{F538114E-177C-4AC6-8CC6-80F149E452F1}" presName="imgShp" presStyleLbl="fgImgPlace1" presStyleIdx="5" presStyleCnt="6" custLinFactY="-100000" custLinFactNeighborX="619" custLinFactNeighborY="-15613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CE221279-6197-421C-B6D3-7B78651C5A14}" type="pres">
      <dgm:prSet presAssocID="{F538114E-177C-4AC6-8CC6-80F149E452F1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DEF787A-2685-439C-9BBA-D86DF6D3A0BE}" type="presOf" srcId="{F538114E-177C-4AC6-8CC6-80F149E452F1}" destId="{CE221279-6197-421C-B6D3-7B78651C5A14}" srcOrd="0" destOrd="0" presId="urn:microsoft.com/office/officeart/2005/8/layout/vList3"/>
    <dgm:cxn modelId="{4AEB8203-7B46-4B60-808F-7BD3CB5D2063}" srcId="{5BDECBDB-3A18-4BE7-87E9-93CCCF716AC2}" destId="{F538114E-177C-4AC6-8CC6-80F149E452F1}" srcOrd="5" destOrd="0" parTransId="{53C9E72F-6EA4-4011-9A9A-1B2E917B36F2}" sibTransId="{D5C7F8A1-6FAC-4D85-8664-A54DF48DEC14}"/>
    <dgm:cxn modelId="{0A31B7D8-6972-40B1-AB9C-EF70633EF267}" srcId="{5BDECBDB-3A18-4BE7-87E9-93CCCF716AC2}" destId="{9DEAC771-8033-444A-84DD-755459D3EA82}" srcOrd="2" destOrd="0" parTransId="{77D90C32-EA39-4C6B-9A36-CB0E95F836E0}" sibTransId="{23953888-E15A-433B-9DC6-0C6E268ED330}"/>
    <dgm:cxn modelId="{673982DF-D980-40B9-AAE4-3448CF25F7F1}" type="presOf" srcId="{9DEAC771-8033-444A-84DD-755459D3EA82}" destId="{B9E755BC-08B3-4D3E-A230-AE3B2D9A621F}" srcOrd="0" destOrd="0" presId="urn:microsoft.com/office/officeart/2005/8/layout/vList3"/>
    <dgm:cxn modelId="{D62E19D8-3490-48CB-85B4-E46E4184C61A}" type="presOf" srcId="{A2CEE72D-1713-48A3-AB3B-4EC646140209}" destId="{123F96A6-380D-4C8F-805E-13F882622493}" srcOrd="0" destOrd="0" presId="urn:microsoft.com/office/officeart/2005/8/layout/vList3"/>
    <dgm:cxn modelId="{2E4379BE-4A0B-4C13-8DA8-8DCE494BCBB1}" type="presOf" srcId="{1249FA61-ADB0-4FB2-8414-4B38FF08B119}" destId="{0CEB1D55-614D-49BE-9977-71D6995037F1}" srcOrd="0" destOrd="0" presId="urn:microsoft.com/office/officeart/2005/8/layout/vList3"/>
    <dgm:cxn modelId="{7A2A6931-590D-4B46-BB67-620471BE66DC}" srcId="{5BDECBDB-3A18-4BE7-87E9-93CCCF716AC2}" destId="{A2CEE72D-1713-48A3-AB3B-4EC646140209}" srcOrd="1" destOrd="0" parTransId="{BE240955-4A98-47D5-A0DB-2982E1AB2572}" sibTransId="{BC48901B-6E6D-4C34-971A-6808CDAF8146}"/>
    <dgm:cxn modelId="{C23BC35C-A987-4CB4-9ADA-01E6CBF3F655}" type="presOf" srcId="{A0CC29C0-6D4A-4C06-BF1E-6011F3D7052E}" destId="{2006B08C-9272-4D57-8606-73BDF155F3BF}" srcOrd="0" destOrd="0" presId="urn:microsoft.com/office/officeart/2005/8/layout/vList3"/>
    <dgm:cxn modelId="{D5C88C58-E4C7-42BD-88AB-D5E85FA62A11}" srcId="{5BDECBDB-3A18-4BE7-87E9-93CCCF716AC2}" destId="{1249FA61-ADB0-4FB2-8414-4B38FF08B119}" srcOrd="0" destOrd="0" parTransId="{87C198D8-EAC5-4F05-9F92-047717FCA031}" sibTransId="{96120C98-B95E-413E-9DE5-35EAFF1D3D50}"/>
    <dgm:cxn modelId="{AC403CEB-1165-4620-8AC7-9AB7C0CE66C9}" type="presOf" srcId="{676E54B1-EEE0-404C-8326-587AC12A4EA3}" destId="{250D954C-9138-4518-8527-36BAAD83B8DB}" srcOrd="0" destOrd="0" presId="urn:microsoft.com/office/officeart/2005/8/layout/vList3"/>
    <dgm:cxn modelId="{5CDDFBD6-A5B7-4044-818E-FD5411182075}" srcId="{5BDECBDB-3A18-4BE7-87E9-93CCCF716AC2}" destId="{676E54B1-EEE0-404C-8326-587AC12A4EA3}" srcOrd="4" destOrd="0" parTransId="{5ED1A50A-16F7-4145-97BB-E38DF4C99701}" sibTransId="{46117AC2-98DE-484A-A114-12D4BBD24C41}"/>
    <dgm:cxn modelId="{4621735D-8CB8-493E-B3C0-F9D99A5B2C21}" srcId="{5BDECBDB-3A18-4BE7-87E9-93CCCF716AC2}" destId="{A0CC29C0-6D4A-4C06-BF1E-6011F3D7052E}" srcOrd="3" destOrd="0" parTransId="{97858859-1C95-43B2-BD78-F5527229A490}" sibTransId="{2A66E443-B117-40CA-BCC3-62D22B9855A8}"/>
    <dgm:cxn modelId="{3FBE203D-E1B4-48C3-BB63-AB049D8C5139}" type="presOf" srcId="{5BDECBDB-3A18-4BE7-87E9-93CCCF716AC2}" destId="{91AAAD2A-3492-4B08-98B9-084EDAA71042}" srcOrd="0" destOrd="0" presId="urn:microsoft.com/office/officeart/2005/8/layout/vList3"/>
    <dgm:cxn modelId="{E4654A56-BF99-490E-871D-8773746C0F77}" type="presParOf" srcId="{91AAAD2A-3492-4B08-98B9-084EDAA71042}" destId="{B92F471F-9519-4C64-9E6E-C54081A27180}" srcOrd="0" destOrd="0" presId="urn:microsoft.com/office/officeart/2005/8/layout/vList3"/>
    <dgm:cxn modelId="{1F42ED88-FAD5-4BB5-9BB1-826F9E826E33}" type="presParOf" srcId="{B92F471F-9519-4C64-9E6E-C54081A27180}" destId="{50067696-5C4B-4117-9042-BB869E7DEC98}" srcOrd="0" destOrd="0" presId="urn:microsoft.com/office/officeart/2005/8/layout/vList3"/>
    <dgm:cxn modelId="{0DB4ED1E-84C3-4091-9889-93DEF74B83C6}" type="presParOf" srcId="{B92F471F-9519-4C64-9E6E-C54081A27180}" destId="{0CEB1D55-614D-49BE-9977-71D6995037F1}" srcOrd="1" destOrd="0" presId="urn:microsoft.com/office/officeart/2005/8/layout/vList3"/>
    <dgm:cxn modelId="{4B530C48-5416-4C0D-9E81-7DDC08ECEDF2}" type="presParOf" srcId="{91AAAD2A-3492-4B08-98B9-084EDAA71042}" destId="{06340E87-D7E2-429A-9DBA-2EDA5C65C972}" srcOrd="1" destOrd="0" presId="urn:microsoft.com/office/officeart/2005/8/layout/vList3"/>
    <dgm:cxn modelId="{95A2D29C-5F8D-4618-B06E-7A34A9375A2A}" type="presParOf" srcId="{91AAAD2A-3492-4B08-98B9-084EDAA71042}" destId="{1DBCB261-945A-4BBF-B5CD-04131DEC1621}" srcOrd="2" destOrd="0" presId="urn:microsoft.com/office/officeart/2005/8/layout/vList3"/>
    <dgm:cxn modelId="{896F2A7E-F11D-4DBF-9EEF-6CF77A0EB86E}" type="presParOf" srcId="{1DBCB261-945A-4BBF-B5CD-04131DEC1621}" destId="{2339AFBA-944E-460A-AE7D-4F4007EF353F}" srcOrd="0" destOrd="0" presId="urn:microsoft.com/office/officeart/2005/8/layout/vList3"/>
    <dgm:cxn modelId="{E9624668-D0E6-45F7-85A3-99C0C77C3DF5}" type="presParOf" srcId="{1DBCB261-945A-4BBF-B5CD-04131DEC1621}" destId="{123F96A6-380D-4C8F-805E-13F882622493}" srcOrd="1" destOrd="0" presId="urn:microsoft.com/office/officeart/2005/8/layout/vList3"/>
    <dgm:cxn modelId="{E06FCACA-C4C5-45B8-8DB6-F789B7158869}" type="presParOf" srcId="{91AAAD2A-3492-4B08-98B9-084EDAA71042}" destId="{8DC72383-2071-4B82-B860-D7519E443C80}" srcOrd="3" destOrd="0" presId="urn:microsoft.com/office/officeart/2005/8/layout/vList3"/>
    <dgm:cxn modelId="{87812EF7-896F-433A-88E5-C22B8F0B911A}" type="presParOf" srcId="{91AAAD2A-3492-4B08-98B9-084EDAA71042}" destId="{D7AC62D7-5E3B-4710-B6CE-6BBFF09FBBC7}" srcOrd="4" destOrd="0" presId="urn:microsoft.com/office/officeart/2005/8/layout/vList3"/>
    <dgm:cxn modelId="{91C3B2AB-2EFB-465E-BFF6-33EB896491E8}" type="presParOf" srcId="{D7AC62D7-5E3B-4710-B6CE-6BBFF09FBBC7}" destId="{D450B9D6-F6F0-485F-B19C-A6B089C2D29E}" srcOrd="0" destOrd="0" presId="urn:microsoft.com/office/officeart/2005/8/layout/vList3"/>
    <dgm:cxn modelId="{0C86A1B6-391E-4570-92D6-7AB775C84333}" type="presParOf" srcId="{D7AC62D7-5E3B-4710-B6CE-6BBFF09FBBC7}" destId="{B9E755BC-08B3-4D3E-A230-AE3B2D9A621F}" srcOrd="1" destOrd="0" presId="urn:microsoft.com/office/officeart/2005/8/layout/vList3"/>
    <dgm:cxn modelId="{1752F942-DE8A-4B64-9CD8-19C882EF5743}" type="presParOf" srcId="{91AAAD2A-3492-4B08-98B9-084EDAA71042}" destId="{6C8B46F0-7B60-469F-AA94-3DB654EC364E}" srcOrd="5" destOrd="0" presId="urn:microsoft.com/office/officeart/2005/8/layout/vList3"/>
    <dgm:cxn modelId="{E7A2A8F4-8ADC-47EF-A83C-5C09CBED210B}" type="presParOf" srcId="{91AAAD2A-3492-4B08-98B9-084EDAA71042}" destId="{0A213F1A-BCF3-42F6-9464-5E20D7F014AF}" srcOrd="6" destOrd="0" presId="urn:microsoft.com/office/officeart/2005/8/layout/vList3"/>
    <dgm:cxn modelId="{F2F98A9B-6668-47FD-8B6D-300894577407}" type="presParOf" srcId="{0A213F1A-BCF3-42F6-9464-5E20D7F014AF}" destId="{EE3489BA-CD64-4491-B917-6FC9F6537706}" srcOrd="0" destOrd="0" presId="urn:microsoft.com/office/officeart/2005/8/layout/vList3"/>
    <dgm:cxn modelId="{635AE3D2-1D56-4F4E-9E4C-7893A4CB50CF}" type="presParOf" srcId="{0A213F1A-BCF3-42F6-9464-5E20D7F014AF}" destId="{2006B08C-9272-4D57-8606-73BDF155F3BF}" srcOrd="1" destOrd="0" presId="urn:microsoft.com/office/officeart/2005/8/layout/vList3"/>
    <dgm:cxn modelId="{67306FEB-CAD4-4F56-A761-52F67BFE2594}" type="presParOf" srcId="{91AAAD2A-3492-4B08-98B9-084EDAA71042}" destId="{D8479C18-DFE3-4765-B358-797F70BEB631}" srcOrd="7" destOrd="0" presId="urn:microsoft.com/office/officeart/2005/8/layout/vList3"/>
    <dgm:cxn modelId="{F8349058-4572-4AA0-9EE3-580D8CCC4539}" type="presParOf" srcId="{91AAAD2A-3492-4B08-98B9-084EDAA71042}" destId="{640E71E2-9EAA-4246-8668-818B2FF5985A}" srcOrd="8" destOrd="0" presId="urn:microsoft.com/office/officeart/2005/8/layout/vList3"/>
    <dgm:cxn modelId="{878CD0CA-DE6C-43E5-B0B0-1F57F84634E5}" type="presParOf" srcId="{640E71E2-9EAA-4246-8668-818B2FF5985A}" destId="{263E0CCA-F08F-4F15-99E1-C2A410450FD3}" srcOrd="0" destOrd="0" presId="urn:microsoft.com/office/officeart/2005/8/layout/vList3"/>
    <dgm:cxn modelId="{AF7CFD49-070F-4FDD-B3C7-BB20D8B42583}" type="presParOf" srcId="{640E71E2-9EAA-4246-8668-818B2FF5985A}" destId="{250D954C-9138-4518-8527-36BAAD83B8DB}" srcOrd="1" destOrd="0" presId="urn:microsoft.com/office/officeart/2005/8/layout/vList3"/>
    <dgm:cxn modelId="{80EAEAF6-F694-4932-8F48-C85B6FCFC8C3}" type="presParOf" srcId="{91AAAD2A-3492-4B08-98B9-084EDAA71042}" destId="{293796C0-4529-421F-854A-480C567C0B21}" srcOrd="9" destOrd="0" presId="urn:microsoft.com/office/officeart/2005/8/layout/vList3"/>
    <dgm:cxn modelId="{932DCFA0-DAB2-4FD0-BB5B-F059EA9D04BC}" type="presParOf" srcId="{91AAAD2A-3492-4B08-98B9-084EDAA71042}" destId="{9F55D3C2-7809-408C-BF40-102F6A58253A}" srcOrd="10" destOrd="0" presId="urn:microsoft.com/office/officeart/2005/8/layout/vList3"/>
    <dgm:cxn modelId="{9B38344D-E124-478A-B478-6262943AE8A2}" type="presParOf" srcId="{9F55D3C2-7809-408C-BF40-102F6A58253A}" destId="{EF95E332-4D69-4EE2-9C5F-562530974F5E}" srcOrd="0" destOrd="0" presId="urn:microsoft.com/office/officeart/2005/8/layout/vList3"/>
    <dgm:cxn modelId="{10438E8F-62EA-4EC0-A1F0-032F6DA36BCE}" type="presParOf" srcId="{9F55D3C2-7809-408C-BF40-102F6A58253A}" destId="{CE221279-6197-421C-B6D3-7B78651C5A1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4C4F2A6-EDBF-4C46-92F1-3603EE748C42}" type="doc">
      <dgm:prSet loTypeId="urn:microsoft.com/office/officeart/2008/layout/VerticalCurvedList" loCatId="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es-ES"/>
        </a:p>
      </dgm:t>
    </dgm:pt>
    <dgm:pt modelId="{81289D29-2DE4-124B-B37F-490E4A605934}">
      <dgm:prSet/>
      <dgm:spPr/>
      <dgm:t>
        <a:bodyPr/>
        <a:lstStyle/>
        <a:p>
          <a:pPr rtl="0"/>
          <a:r>
            <a:rPr lang="es-ES_tradnl" dirty="0" smtClean="0"/>
            <a:t>Las gasolineras ubicadas en la AGE y EEE; están expuestas a como explosiones, derrames de combustibles o de incendios. </a:t>
          </a:r>
          <a:endParaRPr lang="es-ES_tradnl" dirty="0"/>
        </a:p>
      </dgm:t>
    </dgm:pt>
    <dgm:pt modelId="{A3C9CE52-0FEF-2B40-A403-06DF348103C6}" type="parTrans" cxnId="{9ABA20F0-954D-E942-B695-1CAE6B69595F}">
      <dgm:prSet/>
      <dgm:spPr/>
      <dgm:t>
        <a:bodyPr/>
        <a:lstStyle/>
        <a:p>
          <a:endParaRPr lang="es-ES"/>
        </a:p>
      </dgm:t>
    </dgm:pt>
    <dgm:pt modelId="{B7A912D9-C4D5-AD48-AA53-262D0180A3F9}" type="sibTrans" cxnId="{9ABA20F0-954D-E942-B695-1CAE6B69595F}">
      <dgm:prSet/>
      <dgm:spPr/>
      <dgm:t>
        <a:bodyPr/>
        <a:lstStyle/>
        <a:p>
          <a:endParaRPr lang="es-ES"/>
        </a:p>
      </dgm:t>
    </dgm:pt>
    <dgm:pt modelId="{0634C10A-215D-7048-A72C-295110588F29}" type="pres">
      <dgm:prSet presAssocID="{34C4F2A6-EDBF-4C46-92F1-3603EE748C4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8FE80F2B-ABAD-4542-AD93-1E2D8B8F1278}" type="pres">
      <dgm:prSet presAssocID="{34C4F2A6-EDBF-4C46-92F1-3603EE748C42}" presName="Name1" presStyleCnt="0"/>
      <dgm:spPr/>
    </dgm:pt>
    <dgm:pt modelId="{2CE96F42-273D-844D-8897-C6A9CD0AE4EE}" type="pres">
      <dgm:prSet presAssocID="{34C4F2A6-EDBF-4C46-92F1-3603EE748C42}" presName="cycle" presStyleCnt="0"/>
      <dgm:spPr/>
    </dgm:pt>
    <dgm:pt modelId="{6FEA0BA6-3A68-A344-BAF1-B6BC64F1C563}" type="pres">
      <dgm:prSet presAssocID="{34C4F2A6-EDBF-4C46-92F1-3603EE748C42}" presName="srcNode" presStyleLbl="node1" presStyleIdx="0" presStyleCnt="1"/>
      <dgm:spPr/>
    </dgm:pt>
    <dgm:pt modelId="{7FC309ED-8E49-D04E-A445-51FB710BDA31}" type="pres">
      <dgm:prSet presAssocID="{34C4F2A6-EDBF-4C46-92F1-3603EE748C42}" presName="conn" presStyleLbl="parChTrans1D2" presStyleIdx="0" presStyleCnt="1"/>
      <dgm:spPr/>
      <dgm:t>
        <a:bodyPr/>
        <a:lstStyle/>
        <a:p>
          <a:endParaRPr lang="es-ES"/>
        </a:p>
      </dgm:t>
    </dgm:pt>
    <dgm:pt modelId="{71B86A45-C4DC-2447-A47F-7EFB18A8D4CA}" type="pres">
      <dgm:prSet presAssocID="{34C4F2A6-EDBF-4C46-92F1-3603EE748C42}" presName="extraNode" presStyleLbl="node1" presStyleIdx="0" presStyleCnt="1"/>
      <dgm:spPr/>
    </dgm:pt>
    <dgm:pt modelId="{F36549C0-86CC-624D-9C0F-1E07BA24BE2D}" type="pres">
      <dgm:prSet presAssocID="{34C4F2A6-EDBF-4C46-92F1-3603EE748C42}" presName="dstNode" presStyleLbl="node1" presStyleIdx="0" presStyleCnt="1"/>
      <dgm:spPr/>
    </dgm:pt>
    <dgm:pt modelId="{5B6BE41D-E455-A34B-8722-A8C048D5EFF8}" type="pres">
      <dgm:prSet presAssocID="{81289D29-2DE4-124B-B37F-490E4A605934}" presName="text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CE3C5E-EF85-CA4A-9A9F-33693C7BE935}" type="pres">
      <dgm:prSet presAssocID="{81289D29-2DE4-124B-B37F-490E4A605934}" presName="accent_1" presStyleCnt="0"/>
      <dgm:spPr/>
    </dgm:pt>
    <dgm:pt modelId="{D5C6CF93-7573-4E4C-BDF1-88E6400CA4E2}" type="pres">
      <dgm:prSet presAssocID="{81289D29-2DE4-124B-B37F-490E4A605934}" presName="accentRepeatNode" presStyleLbl="solidFgAcc1" presStyleIdx="0" presStyleCnt="1"/>
      <dgm:spPr/>
    </dgm:pt>
  </dgm:ptLst>
  <dgm:cxnLst>
    <dgm:cxn modelId="{A32DDA4C-0F77-402E-8AD9-0CA15A0A8F51}" type="presOf" srcId="{34C4F2A6-EDBF-4C46-92F1-3603EE748C42}" destId="{0634C10A-215D-7048-A72C-295110588F29}" srcOrd="0" destOrd="0" presId="urn:microsoft.com/office/officeart/2008/layout/VerticalCurvedList"/>
    <dgm:cxn modelId="{9ABA20F0-954D-E942-B695-1CAE6B69595F}" srcId="{34C4F2A6-EDBF-4C46-92F1-3603EE748C42}" destId="{81289D29-2DE4-124B-B37F-490E4A605934}" srcOrd="0" destOrd="0" parTransId="{A3C9CE52-0FEF-2B40-A403-06DF348103C6}" sibTransId="{B7A912D9-C4D5-AD48-AA53-262D0180A3F9}"/>
    <dgm:cxn modelId="{3CDF9DE8-4800-46EA-9AD8-EA32341FEDD3}" type="presOf" srcId="{B7A912D9-C4D5-AD48-AA53-262D0180A3F9}" destId="{7FC309ED-8E49-D04E-A445-51FB710BDA31}" srcOrd="0" destOrd="0" presId="urn:microsoft.com/office/officeart/2008/layout/VerticalCurvedList"/>
    <dgm:cxn modelId="{3552603B-688A-4516-AE82-233081FA7E4D}" type="presOf" srcId="{81289D29-2DE4-124B-B37F-490E4A605934}" destId="{5B6BE41D-E455-A34B-8722-A8C048D5EFF8}" srcOrd="0" destOrd="0" presId="urn:microsoft.com/office/officeart/2008/layout/VerticalCurvedList"/>
    <dgm:cxn modelId="{FB138703-E636-432C-974C-D0D670AD6A4F}" type="presParOf" srcId="{0634C10A-215D-7048-A72C-295110588F29}" destId="{8FE80F2B-ABAD-4542-AD93-1E2D8B8F1278}" srcOrd="0" destOrd="0" presId="urn:microsoft.com/office/officeart/2008/layout/VerticalCurvedList"/>
    <dgm:cxn modelId="{28B79BF0-8EEE-486C-98AB-30E4CAEFCE8D}" type="presParOf" srcId="{8FE80F2B-ABAD-4542-AD93-1E2D8B8F1278}" destId="{2CE96F42-273D-844D-8897-C6A9CD0AE4EE}" srcOrd="0" destOrd="0" presId="urn:microsoft.com/office/officeart/2008/layout/VerticalCurvedList"/>
    <dgm:cxn modelId="{6AB80349-D139-4A89-93A9-F2B23311CC5A}" type="presParOf" srcId="{2CE96F42-273D-844D-8897-C6A9CD0AE4EE}" destId="{6FEA0BA6-3A68-A344-BAF1-B6BC64F1C563}" srcOrd="0" destOrd="0" presId="urn:microsoft.com/office/officeart/2008/layout/VerticalCurvedList"/>
    <dgm:cxn modelId="{8D024B69-923B-4339-ABAD-5D258125AB25}" type="presParOf" srcId="{2CE96F42-273D-844D-8897-C6A9CD0AE4EE}" destId="{7FC309ED-8E49-D04E-A445-51FB710BDA31}" srcOrd="1" destOrd="0" presId="urn:microsoft.com/office/officeart/2008/layout/VerticalCurvedList"/>
    <dgm:cxn modelId="{4E4C824D-C698-43C2-8BE8-B1C6B59A0754}" type="presParOf" srcId="{2CE96F42-273D-844D-8897-C6A9CD0AE4EE}" destId="{71B86A45-C4DC-2447-A47F-7EFB18A8D4CA}" srcOrd="2" destOrd="0" presId="urn:microsoft.com/office/officeart/2008/layout/VerticalCurvedList"/>
    <dgm:cxn modelId="{AB2E054C-687C-4CCE-84E0-DB68A8B192CA}" type="presParOf" srcId="{2CE96F42-273D-844D-8897-C6A9CD0AE4EE}" destId="{F36549C0-86CC-624D-9C0F-1E07BA24BE2D}" srcOrd="3" destOrd="0" presId="urn:microsoft.com/office/officeart/2008/layout/VerticalCurvedList"/>
    <dgm:cxn modelId="{78D36C77-3377-4940-A881-DEFE76AD03A9}" type="presParOf" srcId="{8FE80F2B-ABAD-4542-AD93-1E2D8B8F1278}" destId="{5B6BE41D-E455-A34B-8722-A8C048D5EFF8}" srcOrd="1" destOrd="0" presId="urn:microsoft.com/office/officeart/2008/layout/VerticalCurvedList"/>
    <dgm:cxn modelId="{56868A0A-610C-428D-A8C4-B38E16201B87}" type="presParOf" srcId="{8FE80F2B-ABAD-4542-AD93-1E2D8B8F1278}" destId="{82CE3C5E-EF85-CA4A-9A9F-33693C7BE935}" srcOrd="2" destOrd="0" presId="urn:microsoft.com/office/officeart/2008/layout/VerticalCurvedList"/>
    <dgm:cxn modelId="{316D21C5-C29B-491C-8E06-410A40C88B2E}" type="presParOf" srcId="{82CE3C5E-EF85-CA4A-9A9F-33693C7BE935}" destId="{D5C6CF93-7573-4E4C-BDF1-88E6400CA4E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36ECD2C-A89F-E648-8A7A-FE099AFD6A1B}" type="doc">
      <dgm:prSet loTypeId="urn:microsoft.com/office/officeart/2008/layout/VerticalCurvedList" loCatId="" qsTypeId="urn:microsoft.com/office/officeart/2005/8/quickstyle/simple2" qsCatId="simple" csTypeId="urn:microsoft.com/office/officeart/2005/8/colors/accent0_2" csCatId="mainScheme"/>
      <dgm:spPr/>
      <dgm:t>
        <a:bodyPr/>
        <a:lstStyle/>
        <a:p>
          <a:endParaRPr lang="es-ES"/>
        </a:p>
      </dgm:t>
    </dgm:pt>
    <dgm:pt modelId="{EB9D95B5-3A8C-BD4C-95D0-37179ADBDAE6}">
      <dgm:prSet/>
      <dgm:spPr/>
      <dgm:t>
        <a:bodyPr/>
        <a:lstStyle/>
        <a:p>
          <a:pPr rtl="0"/>
          <a:r>
            <a:rPr lang="es-ES_tradnl" dirty="0" smtClean="0"/>
            <a:t>No existen programas de contingencia ni de mantenimiento</a:t>
          </a:r>
          <a:endParaRPr lang="es-ES_tradnl" dirty="0"/>
        </a:p>
      </dgm:t>
    </dgm:pt>
    <dgm:pt modelId="{A69F9213-0430-704B-A3EB-AAC8D3878F6B}" type="parTrans" cxnId="{99F160A1-A4F3-A342-B20C-FF84042C67A4}">
      <dgm:prSet/>
      <dgm:spPr/>
      <dgm:t>
        <a:bodyPr/>
        <a:lstStyle/>
        <a:p>
          <a:endParaRPr lang="es-ES"/>
        </a:p>
      </dgm:t>
    </dgm:pt>
    <dgm:pt modelId="{63A8489D-8E94-084E-97B9-A16521F24DD8}" type="sibTrans" cxnId="{99F160A1-A4F3-A342-B20C-FF84042C67A4}">
      <dgm:prSet/>
      <dgm:spPr/>
      <dgm:t>
        <a:bodyPr/>
        <a:lstStyle/>
        <a:p>
          <a:endParaRPr lang="es-ES"/>
        </a:p>
      </dgm:t>
    </dgm:pt>
    <dgm:pt modelId="{0FBA7CB9-BD5D-3641-BE69-4C15B6ECA72B}" type="pres">
      <dgm:prSet presAssocID="{736ECD2C-A89F-E648-8A7A-FE099AFD6A1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7B04CB35-0198-0C4D-B1F8-5953D76BBA80}" type="pres">
      <dgm:prSet presAssocID="{736ECD2C-A89F-E648-8A7A-FE099AFD6A1B}" presName="Name1" presStyleCnt="0"/>
      <dgm:spPr/>
    </dgm:pt>
    <dgm:pt modelId="{1A58C9CF-AA18-E348-BAC5-4023A2C6928C}" type="pres">
      <dgm:prSet presAssocID="{736ECD2C-A89F-E648-8A7A-FE099AFD6A1B}" presName="cycle" presStyleCnt="0"/>
      <dgm:spPr/>
    </dgm:pt>
    <dgm:pt modelId="{F80F99A9-2D11-334F-95D5-F7B8C151C198}" type="pres">
      <dgm:prSet presAssocID="{736ECD2C-A89F-E648-8A7A-FE099AFD6A1B}" presName="srcNode" presStyleLbl="node1" presStyleIdx="0" presStyleCnt="1"/>
      <dgm:spPr/>
    </dgm:pt>
    <dgm:pt modelId="{8C9821F5-72E0-0348-9A55-AF9DC99E35E2}" type="pres">
      <dgm:prSet presAssocID="{736ECD2C-A89F-E648-8A7A-FE099AFD6A1B}" presName="conn" presStyleLbl="parChTrans1D2" presStyleIdx="0" presStyleCnt="1"/>
      <dgm:spPr/>
      <dgm:t>
        <a:bodyPr/>
        <a:lstStyle/>
        <a:p>
          <a:endParaRPr lang="es-ES"/>
        </a:p>
      </dgm:t>
    </dgm:pt>
    <dgm:pt modelId="{806C5593-87F3-024B-8791-F8325F829D28}" type="pres">
      <dgm:prSet presAssocID="{736ECD2C-A89F-E648-8A7A-FE099AFD6A1B}" presName="extraNode" presStyleLbl="node1" presStyleIdx="0" presStyleCnt="1"/>
      <dgm:spPr/>
    </dgm:pt>
    <dgm:pt modelId="{4C63E873-4773-8F43-B0FF-C2B2115B4E1A}" type="pres">
      <dgm:prSet presAssocID="{736ECD2C-A89F-E648-8A7A-FE099AFD6A1B}" presName="dstNode" presStyleLbl="node1" presStyleIdx="0" presStyleCnt="1"/>
      <dgm:spPr/>
    </dgm:pt>
    <dgm:pt modelId="{17952D53-4BEC-DB4B-8675-1BFF44E389C6}" type="pres">
      <dgm:prSet presAssocID="{EB9D95B5-3A8C-BD4C-95D0-37179ADBDAE6}" presName="text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DB3E6E-DE3F-424F-B239-2FF0B0F946DB}" type="pres">
      <dgm:prSet presAssocID="{EB9D95B5-3A8C-BD4C-95D0-37179ADBDAE6}" presName="accent_1" presStyleCnt="0"/>
      <dgm:spPr/>
    </dgm:pt>
    <dgm:pt modelId="{C985D060-E02C-9645-A983-DBCF347D6A48}" type="pres">
      <dgm:prSet presAssocID="{EB9D95B5-3A8C-BD4C-95D0-37179ADBDAE6}" presName="accentRepeatNode" presStyleLbl="solidFgAcc1" presStyleIdx="0" presStyleCnt="1"/>
      <dgm:spPr/>
    </dgm:pt>
  </dgm:ptLst>
  <dgm:cxnLst>
    <dgm:cxn modelId="{51967A78-B105-4BF5-A417-F0B38DB5393E}" type="presOf" srcId="{736ECD2C-A89F-E648-8A7A-FE099AFD6A1B}" destId="{0FBA7CB9-BD5D-3641-BE69-4C15B6ECA72B}" srcOrd="0" destOrd="0" presId="urn:microsoft.com/office/officeart/2008/layout/VerticalCurvedList"/>
    <dgm:cxn modelId="{99F160A1-A4F3-A342-B20C-FF84042C67A4}" srcId="{736ECD2C-A89F-E648-8A7A-FE099AFD6A1B}" destId="{EB9D95B5-3A8C-BD4C-95D0-37179ADBDAE6}" srcOrd="0" destOrd="0" parTransId="{A69F9213-0430-704B-A3EB-AAC8D3878F6B}" sibTransId="{63A8489D-8E94-084E-97B9-A16521F24DD8}"/>
    <dgm:cxn modelId="{918258BF-7FA7-4F6A-91B8-469FC0D82B72}" type="presOf" srcId="{63A8489D-8E94-084E-97B9-A16521F24DD8}" destId="{8C9821F5-72E0-0348-9A55-AF9DC99E35E2}" srcOrd="0" destOrd="0" presId="urn:microsoft.com/office/officeart/2008/layout/VerticalCurvedList"/>
    <dgm:cxn modelId="{F154C286-0305-43D1-BA18-A01FCB02A4B2}" type="presOf" srcId="{EB9D95B5-3A8C-BD4C-95D0-37179ADBDAE6}" destId="{17952D53-4BEC-DB4B-8675-1BFF44E389C6}" srcOrd="0" destOrd="0" presId="urn:microsoft.com/office/officeart/2008/layout/VerticalCurvedList"/>
    <dgm:cxn modelId="{C8899806-2B43-4280-844E-DE8D221D2A25}" type="presParOf" srcId="{0FBA7CB9-BD5D-3641-BE69-4C15B6ECA72B}" destId="{7B04CB35-0198-0C4D-B1F8-5953D76BBA80}" srcOrd="0" destOrd="0" presId="urn:microsoft.com/office/officeart/2008/layout/VerticalCurvedList"/>
    <dgm:cxn modelId="{3FB3DE23-6000-44AD-9BA5-5B337C3F6A67}" type="presParOf" srcId="{7B04CB35-0198-0C4D-B1F8-5953D76BBA80}" destId="{1A58C9CF-AA18-E348-BAC5-4023A2C6928C}" srcOrd="0" destOrd="0" presId="urn:microsoft.com/office/officeart/2008/layout/VerticalCurvedList"/>
    <dgm:cxn modelId="{2F531828-5491-4BCD-8873-69949A2E2A8E}" type="presParOf" srcId="{1A58C9CF-AA18-E348-BAC5-4023A2C6928C}" destId="{F80F99A9-2D11-334F-95D5-F7B8C151C198}" srcOrd="0" destOrd="0" presId="urn:microsoft.com/office/officeart/2008/layout/VerticalCurvedList"/>
    <dgm:cxn modelId="{8065E65F-9980-4EB9-B464-BD30E9A2B509}" type="presParOf" srcId="{1A58C9CF-AA18-E348-BAC5-4023A2C6928C}" destId="{8C9821F5-72E0-0348-9A55-AF9DC99E35E2}" srcOrd="1" destOrd="0" presId="urn:microsoft.com/office/officeart/2008/layout/VerticalCurvedList"/>
    <dgm:cxn modelId="{97C38C04-2F20-4756-8F0F-418194798FA4}" type="presParOf" srcId="{1A58C9CF-AA18-E348-BAC5-4023A2C6928C}" destId="{806C5593-87F3-024B-8791-F8325F829D28}" srcOrd="2" destOrd="0" presId="urn:microsoft.com/office/officeart/2008/layout/VerticalCurvedList"/>
    <dgm:cxn modelId="{228D3D79-5F9E-4F39-8C0D-482164EDD9D5}" type="presParOf" srcId="{1A58C9CF-AA18-E348-BAC5-4023A2C6928C}" destId="{4C63E873-4773-8F43-B0FF-C2B2115B4E1A}" srcOrd="3" destOrd="0" presId="urn:microsoft.com/office/officeart/2008/layout/VerticalCurvedList"/>
    <dgm:cxn modelId="{ADCE7F3E-27B3-4C04-AB76-A448D5049955}" type="presParOf" srcId="{7B04CB35-0198-0C4D-B1F8-5953D76BBA80}" destId="{17952D53-4BEC-DB4B-8675-1BFF44E389C6}" srcOrd="1" destOrd="0" presId="urn:microsoft.com/office/officeart/2008/layout/VerticalCurvedList"/>
    <dgm:cxn modelId="{AB2EDEB9-0082-419F-AD44-F1EF3B609E84}" type="presParOf" srcId="{7B04CB35-0198-0C4D-B1F8-5953D76BBA80}" destId="{52DB3E6E-DE3F-424F-B239-2FF0B0F946DB}" srcOrd="2" destOrd="0" presId="urn:microsoft.com/office/officeart/2008/layout/VerticalCurvedList"/>
    <dgm:cxn modelId="{651DCC46-C468-4F50-873C-779D607A2853}" type="presParOf" srcId="{52DB3E6E-DE3F-424F-B239-2FF0B0F946DB}" destId="{C985D060-E02C-9645-A983-DBCF347D6A48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CDEDBF-C407-48DE-877A-15B173B0940D}" type="doc">
      <dgm:prSet loTypeId="urn:microsoft.com/office/officeart/2005/8/layout/balance1" loCatId="relationship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69910198-0102-42A8-913E-5F910F3CE53D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dirty="0" smtClean="0">
              <a:solidFill>
                <a:schemeClr val="bg1"/>
              </a:solidFill>
            </a:rPr>
            <a:t>Óptimo</a:t>
          </a:r>
          <a:endParaRPr lang="es-EC" dirty="0">
            <a:solidFill>
              <a:schemeClr val="bg1"/>
            </a:solidFill>
          </a:endParaRPr>
        </a:p>
      </dgm:t>
    </dgm:pt>
    <dgm:pt modelId="{446B06C9-67EC-48F9-9619-4D1DCAA192A7}" type="parTrans" cxnId="{4E6F9359-06CB-476D-B065-FE19908DCC88}">
      <dgm:prSet/>
      <dgm:spPr/>
      <dgm:t>
        <a:bodyPr/>
        <a:lstStyle/>
        <a:p>
          <a:endParaRPr lang="es-EC"/>
        </a:p>
      </dgm:t>
    </dgm:pt>
    <dgm:pt modelId="{EB6AAF6B-5C82-4C3B-B7C2-3D4DF1603D90}" type="sibTrans" cxnId="{4E6F9359-06CB-476D-B065-FE19908DCC88}">
      <dgm:prSet/>
      <dgm:spPr/>
      <dgm:t>
        <a:bodyPr/>
        <a:lstStyle/>
        <a:p>
          <a:endParaRPr lang="es-EC"/>
        </a:p>
      </dgm:t>
    </dgm:pt>
    <dgm:pt modelId="{6E759D81-88FD-41EA-9054-A262AAF1BC75}">
      <dgm:prSet phldrT="[Text]" phldr="1"/>
      <dgm:spPr/>
      <dgm:t>
        <a:bodyPr/>
        <a:lstStyle/>
        <a:p>
          <a:endParaRPr lang="es-EC" dirty="0"/>
        </a:p>
      </dgm:t>
    </dgm:pt>
    <dgm:pt modelId="{F1F4D1CF-83E5-4531-AD0C-76C885847FB3}" type="parTrans" cxnId="{8268AC83-44D4-4D27-9B1E-B3A3FEC67745}">
      <dgm:prSet/>
      <dgm:spPr/>
      <dgm:t>
        <a:bodyPr/>
        <a:lstStyle/>
        <a:p>
          <a:endParaRPr lang="es-EC"/>
        </a:p>
      </dgm:t>
    </dgm:pt>
    <dgm:pt modelId="{D6C2B792-48E3-47D6-AED4-E2D1775435C8}" type="sibTrans" cxnId="{8268AC83-44D4-4D27-9B1E-B3A3FEC67745}">
      <dgm:prSet/>
      <dgm:spPr/>
      <dgm:t>
        <a:bodyPr/>
        <a:lstStyle/>
        <a:p>
          <a:endParaRPr lang="es-EC"/>
        </a:p>
      </dgm:t>
    </dgm:pt>
    <dgm:pt modelId="{EC914CD4-F43E-46FA-A01C-638D43D7ADEE}">
      <dgm:prSet phldrT="[Text]" phldr="1"/>
      <dgm:spPr/>
      <dgm:t>
        <a:bodyPr/>
        <a:lstStyle/>
        <a:p>
          <a:endParaRPr lang="es-EC" dirty="0"/>
        </a:p>
      </dgm:t>
    </dgm:pt>
    <dgm:pt modelId="{0C7D4D7F-43CE-407A-BF16-7BEF18C24B60}" type="parTrans" cxnId="{0EED7362-B689-428C-9917-149A4E4EFCFC}">
      <dgm:prSet/>
      <dgm:spPr/>
      <dgm:t>
        <a:bodyPr/>
        <a:lstStyle/>
        <a:p>
          <a:endParaRPr lang="es-EC"/>
        </a:p>
      </dgm:t>
    </dgm:pt>
    <dgm:pt modelId="{B72C267D-4207-4124-A9D3-2311FC4C1188}" type="sibTrans" cxnId="{0EED7362-B689-428C-9917-149A4E4EFCFC}">
      <dgm:prSet/>
      <dgm:spPr/>
      <dgm:t>
        <a:bodyPr/>
        <a:lstStyle/>
        <a:p>
          <a:endParaRPr lang="es-EC"/>
        </a:p>
      </dgm:t>
    </dgm:pt>
    <dgm:pt modelId="{8330C772-0F51-4C32-A130-88FEE925D7A6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dirty="0" smtClean="0">
              <a:solidFill>
                <a:schemeClr val="bg1"/>
              </a:solidFill>
            </a:rPr>
            <a:t>Realidad</a:t>
          </a:r>
          <a:endParaRPr lang="es-EC" dirty="0">
            <a:solidFill>
              <a:schemeClr val="bg1"/>
            </a:solidFill>
          </a:endParaRPr>
        </a:p>
      </dgm:t>
    </dgm:pt>
    <dgm:pt modelId="{96D645BC-A896-4CBD-81D0-5E4F412AA6E4}" type="parTrans" cxnId="{21200CEF-5134-47CA-98BA-7AD80CCA0508}">
      <dgm:prSet/>
      <dgm:spPr/>
      <dgm:t>
        <a:bodyPr/>
        <a:lstStyle/>
        <a:p>
          <a:endParaRPr lang="es-EC"/>
        </a:p>
      </dgm:t>
    </dgm:pt>
    <dgm:pt modelId="{6D3A6241-738A-4D8B-AD3B-6DE056DB6C74}" type="sibTrans" cxnId="{21200CEF-5134-47CA-98BA-7AD80CCA0508}">
      <dgm:prSet/>
      <dgm:spPr/>
      <dgm:t>
        <a:bodyPr/>
        <a:lstStyle/>
        <a:p>
          <a:endParaRPr lang="es-EC"/>
        </a:p>
      </dgm:t>
    </dgm:pt>
    <dgm:pt modelId="{F0378186-4D82-41B0-8669-CBC2F944336C}">
      <dgm:prSet phldrT="[Text]" phldr="1"/>
      <dgm:spPr/>
      <dgm:t>
        <a:bodyPr/>
        <a:lstStyle/>
        <a:p>
          <a:endParaRPr lang="es-EC"/>
        </a:p>
      </dgm:t>
    </dgm:pt>
    <dgm:pt modelId="{A4B5EFCE-E102-4FD8-88AE-BAB96DCD5C9A}" type="parTrans" cxnId="{38643EA7-F46C-4F7A-86D4-D24BEFC875D8}">
      <dgm:prSet/>
      <dgm:spPr/>
      <dgm:t>
        <a:bodyPr/>
        <a:lstStyle/>
        <a:p>
          <a:endParaRPr lang="es-EC"/>
        </a:p>
      </dgm:t>
    </dgm:pt>
    <dgm:pt modelId="{3633385A-2686-41DF-AA59-6AAA81071B33}" type="sibTrans" cxnId="{38643EA7-F46C-4F7A-86D4-D24BEFC875D8}">
      <dgm:prSet/>
      <dgm:spPr/>
      <dgm:t>
        <a:bodyPr/>
        <a:lstStyle/>
        <a:p>
          <a:endParaRPr lang="es-EC"/>
        </a:p>
      </dgm:t>
    </dgm:pt>
    <dgm:pt modelId="{00A8B610-4BB4-4F65-A273-C6EE9A909984}">
      <dgm:prSet phldrT="[Text]" phldr="1"/>
      <dgm:spPr/>
      <dgm:t>
        <a:bodyPr/>
        <a:lstStyle/>
        <a:p>
          <a:endParaRPr lang="es-EC"/>
        </a:p>
      </dgm:t>
    </dgm:pt>
    <dgm:pt modelId="{CE936C4C-7ED9-4F7C-B86E-FAC32FA434F4}" type="parTrans" cxnId="{BC0AEA80-4BF4-4747-BC18-8F428FF4695D}">
      <dgm:prSet/>
      <dgm:spPr/>
      <dgm:t>
        <a:bodyPr/>
        <a:lstStyle/>
        <a:p>
          <a:endParaRPr lang="es-EC"/>
        </a:p>
      </dgm:t>
    </dgm:pt>
    <dgm:pt modelId="{2C873404-70EC-4289-BB12-420E96DE9D0F}" type="sibTrans" cxnId="{BC0AEA80-4BF4-4747-BC18-8F428FF4695D}">
      <dgm:prSet/>
      <dgm:spPr/>
      <dgm:t>
        <a:bodyPr/>
        <a:lstStyle/>
        <a:p>
          <a:endParaRPr lang="es-EC"/>
        </a:p>
      </dgm:t>
    </dgm:pt>
    <dgm:pt modelId="{20058D50-88A7-47DF-B61B-11610CF75442}" type="pres">
      <dgm:prSet presAssocID="{60CDEDBF-C407-48DE-877A-15B173B0940D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6A5996C-E2B0-4BB3-B3D1-35C0E430C823}" type="pres">
      <dgm:prSet presAssocID="{60CDEDBF-C407-48DE-877A-15B173B0940D}" presName="dummyMaxCanvas" presStyleCnt="0"/>
      <dgm:spPr/>
    </dgm:pt>
    <dgm:pt modelId="{8965C56F-68D7-4874-B78E-D2486829CFBC}" type="pres">
      <dgm:prSet presAssocID="{60CDEDBF-C407-48DE-877A-15B173B0940D}" presName="parentComposite" presStyleCnt="0"/>
      <dgm:spPr/>
    </dgm:pt>
    <dgm:pt modelId="{AA4ACC20-EC40-4C72-A0DA-7830D3407F2B}" type="pres">
      <dgm:prSet presAssocID="{60CDEDBF-C407-48DE-877A-15B173B0940D}" presName="parent1" presStyleLbl="alignAccFollowNode1" presStyleIdx="0" presStyleCnt="4" custLinFactNeighborX="-32157">
        <dgm:presLayoutVars>
          <dgm:chMax val="4"/>
        </dgm:presLayoutVars>
      </dgm:prSet>
      <dgm:spPr/>
      <dgm:t>
        <a:bodyPr/>
        <a:lstStyle/>
        <a:p>
          <a:endParaRPr lang="es-EC"/>
        </a:p>
      </dgm:t>
    </dgm:pt>
    <dgm:pt modelId="{97949C4C-A0C6-4FF3-85DE-C488A0503556}" type="pres">
      <dgm:prSet presAssocID="{60CDEDBF-C407-48DE-877A-15B173B0940D}" presName="parent2" presStyleLbl="alignAccFollowNode1" presStyleIdx="1" presStyleCnt="4" custLinFactNeighborX="21495">
        <dgm:presLayoutVars>
          <dgm:chMax val="4"/>
        </dgm:presLayoutVars>
      </dgm:prSet>
      <dgm:spPr/>
      <dgm:t>
        <a:bodyPr/>
        <a:lstStyle/>
        <a:p>
          <a:endParaRPr lang="es-EC"/>
        </a:p>
      </dgm:t>
    </dgm:pt>
    <dgm:pt modelId="{E41F741D-D256-4CF4-8205-D79927FE67C1}" type="pres">
      <dgm:prSet presAssocID="{60CDEDBF-C407-48DE-877A-15B173B0940D}" presName="childrenComposite" presStyleCnt="0"/>
      <dgm:spPr/>
    </dgm:pt>
    <dgm:pt modelId="{68124F0C-F879-4B63-967C-3A99A0F0D688}" type="pres">
      <dgm:prSet presAssocID="{60CDEDBF-C407-48DE-877A-15B173B0940D}" presName="dummyMaxCanvas_ChildArea" presStyleCnt="0"/>
      <dgm:spPr/>
    </dgm:pt>
    <dgm:pt modelId="{3095BE60-F69D-4E84-8130-1FB1030EF348}" type="pres">
      <dgm:prSet presAssocID="{60CDEDBF-C407-48DE-877A-15B173B0940D}" presName="fulcrum" presStyleLbl="alignAccFollowNode1" presStyleIdx="2" presStyleCnt="4" custScaleX="74578" custScaleY="74577" custLinFactNeighborX="0" custLinFactNeighborY="8877"/>
      <dgm:spPr>
        <a:solidFill>
          <a:schemeClr val="bg1">
            <a:lumMod val="50000"/>
            <a:alpha val="90000"/>
          </a:schemeClr>
        </a:solidFill>
        <a:ln>
          <a:noFill/>
        </a:ln>
      </dgm:spPr>
    </dgm:pt>
    <dgm:pt modelId="{C8506A3F-C3A9-4AA0-90BE-E2FCAB391F55}" type="pres">
      <dgm:prSet presAssocID="{60CDEDBF-C407-48DE-877A-15B173B0940D}" presName="balance_22" presStyleLbl="alignAccFollowNode1" presStyleIdx="3" presStyleCnt="4" custAng="21281936" custScaleX="143879" custLinFactNeighborX="0" custLinFactNeighborY="50375">
        <dgm:presLayoutVars>
          <dgm:bulletEnabled val="1"/>
        </dgm:presLayoutVars>
      </dgm:prSet>
      <dgm:spPr>
        <a:solidFill>
          <a:schemeClr val="bg1">
            <a:lumMod val="50000"/>
            <a:alpha val="90000"/>
          </a:schemeClr>
        </a:solidFill>
        <a:ln>
          <a:noFill/>
        </a:ln>
      </dgm:spPr>
    </dgm:pt>
    <dgm:pt modelId="{5C706F57-649C-4EFA-982A-FECB68CFBC6B}" type="pres">
      <dgm:prSet presAssocID="{60CDEDBF-C407-48DE-877A-15B173B0940D}" presName="right_22_1" presStyleLbl="node1" presStyleIdx="0" presStyleCnt="4" custLinFactNeighborX="214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9DCC3A-39C5-4237-89E3-F5934C026C98}" type="pres">
      <dgm:prSet presAssocID="{60CDEDBF-C407-48DE-877A-15B173B0940D}" presName="right_22_2" presStyleLbl="node1" presStyleIdx="1" presStyleCnt="4" custLinFactNeighborX="214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AD838E-2823-48DF-BB5D-C8627E17D5C1}" type="pres">
      <dgm:prSet presAssocID="{60CDEDBF-C407-48DE-877A-15B173B0940D}" presName="left_22_1" presStyleLbl="node1" presStyleIdx="2" presStyleCnt="4" custLinFactNeighborX="-3215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9B9A8F-1CA4-47E7-AD8C-6B9287A8F202}" type="pres">
      <dgm:prSet presAssocID="{60CDEDBF-C407-48DE-877A-15B173B0940D}" presName="left_22_2" presStyleLbl="node1" presStyleIdx="3" presStyleCnt="4" custLinFactNeighborX="-3215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E6F9359-06CB-476D-B065-FE19908DCC88}" srcId="{60CDEDBF-C407-48DE-877A-15B173B0940D}" destId="{69910198-0102-42A8-913E-5F910F3CE53D}" srcOrd="0" destOrd="0" parTransId="{446B06C9-67EC-48F9-9619-4D1DCAA192A7}" sibTransId="{EB6AAF6B-5C82-4C3B-B7C2-3D4DF1603D90}"/>
    <dgm:cxn modelId="{BC0AEA80-4BF4-4747-BC18-8F428FF4695D}" srcId="{8330C772-0F51-4C32-A130-88FEE925D7A6}" destId="{00A8B610-4BB4-4F65-A273-C6EE9A909984}" srcOrd="1" destOrd="0" parTransId="{CE936C4C-7ED9-4F7C-B86E-FAC32FA434F4}" sibTransId="{2C873404-70EC-4289-BB12-420E96DE9D0F}"/>
    <dgm:cxn modelId="{F12B6E02-5919-4B14-B77F-0F9B98DBE74C}" type="presOf" srcId="{EC914CD4-F43E-46FA-A01C-638D43D7ADEE}" destId="{AC9B9A8F-1CA4-47E7-AD8C-6B9287A8F202}" srcOrd="0" destOrd="0" presId="urn:microsoft.com/office/officeart/2005/8/layout/balance1"/>
    <dgm:cxn modelId="{EAF34CC5-B03A-42DF-A7D4-F54DA94481BF}" type="presOf" srcId="{8330C772-0F51-4C32-A130-88FEE925D7A6}" destId="{97949C4C-A0C6-4FF3-85DE-C488A0503556}" srcOrd="0" destOrd="0" presId="urn:microsoft.com/office/officeart/2005/8/layout/balance1"/>
    <dgm:cxn modelId="{42025D78-9144-426E-9000-3A93B8FD1C91}" type="presOf" srcId="{69910198-0102-42A8-913E-5F910F3CE53D}" destId="{AA4ACC20-EC40-4C72-A0DA-7830D3407F2B}" srcOrd="0" destOrd="0" presId="urn:microsoft.com/office/officeart/2005/8/layout/balance1"/>
    <dgm:cxn modelId="{0EED7362-B689-428C-9917-149A4E4EFCFC}" srcId="{69910198-0102-42A8-913E-5F910F3CE53D}" destId="{EC914CD4-F43E-46FA-A01C-638D43D7ADEE}" srcOrd="1" destOrd="0" parTransId="{0C7D4D7F-43CE-407A-BF16-7BEF18C24B60}" sibTransId="{B72C267D-4207-4124-A9D3-2311FC4C1188}"/>
    <dgm:cxn modelId="{3A0DC32D-3A3A-4FCB-BD9B-C594A854DB5A}" type="presOf" srcId="{F0378186-4D82-41B0-8669-CBC2F944336C}" destId="{5C706F57-649C-4EFA-982A-FECB68CFBC6B}" srcOrd="0" destOrd="0" presId="urn:microsoft.com/office/officeart/2005/8/layout/balance1"/>
    <dgm:cxn modelId="{8268AC83-44D4-4D27-9B1E-B3A3FEC67745}" srcId="{69910198-0102-42A8-913E-5F910F3CE53D}" destId="{6E759D81-88FD-41EA-9054-A262AAF1BC75}" srcOrd="0" destOrd="0" parTransId="{F1F4D1CF-83E5-4531-AD0C-76C885847FB3}" sibTransId="{D6C2B792-48E3-47D6-AED4-E2D1775435C8}"/>
    <dgm:cxn modelId="{21200CEF-5134-47CA-98BA-7AD80CCA0508}" srcId="{60CDEDBF-C407-48DE-877A-15B173B0940D}" destId="{8330C772-0F51-4C32-A130-88FEE925D7A6}" srcOrd="1" destOrd="0" parTransId="{96D645BC-A896-4CBD-81D0-5E4F412AA6E4}" sibTransId="{6D3A6241-738A-4D8B-AD3B-6DE056DB6C74}"/>
    <dgm:cxn modelId="{A7BF5C6A-047C-4AC8-9DD1-8D5B0D751802}" type="presOf" srcId="{60CDEDBF-C407-48DE-877A-15B173B0940D}" destId="{20058D50-88A7-47DF-B61B-11610CF75442}" srcOrd="0" destOrd="0" presId="urn:microsoft.com/office/officeart/2005/8/layout/balance1"/>
    <dgm:cxn modelId="{38643EA7-F46C-4F7A-86D4-D24BEFC875D8}" srcId="{8330C772-0F51-4C32-A130-88FEE925D7A6}" destId="{F0378186-4D82-41B0-8669-CBC2F944336C}" srcOrd="0" destOrd="0" parTransId="{A4B5EFCE-E102-4FD8-88AE-BAB96DCD5C9A}" sibTransId="{3633385A-2686-41DF-AA59-6AAA81071B33}"/>
    <dgm:cxn modelId="{83AE0464-4094-412D-BAD1-E0D21CD87637}" type="presOf" srcId="{00A8B610-4BB4-4F65-A273-C6EE9A909984}" destId="{7A9DCC3A-39C5-4237-89E3-F5934C026C98}" srcOrd="0" destOrd="0" presId="urn:microsoft.com/office/officeart/2005/8/layout/balance1"/>
    <dgm:cxn modelId="{445B51A9-9EE7-4753-853F-5475A96FD968}" type="presOf" srcId="{6E759D81-88FD-41EA-9054-A262AAF1BC75}" destId="{CAAD838E-2823-48DF-BB5D-C8627E17D5C1}" srcOrd="0" destOrd="0" presId="urn:microsoft.com/office/officeart/2005/8/layout/balance1"/>
    <dgm:cxn modelId="{7A81B599-B799-415E-B54E-63525A559BD8}" type="presParOf" srcId="{20058D50-88A7-47DF-B61B-11610CF75442}" destId="{B6A5996C-E2B0-4BB3-B3D1-35C0E430C823}" srcOrd="0" destOrd="0" presId="urn:microsoft.com/office/officeart/2005/8/layout/balance1"/>
    <dgm:cxn modelId="{2317E61B-0E21-44F4-8CFF-4BB2FAB9B6BD}" type="presParOf" srcId="{20058D50-88A7-47DF-B61B-11610CF75442}" destId="{8965C56F-68D7-4874-B78E-D2486829CFBC}" srcOrd="1" destOrd="0" presId="urn:microsoft.com/office/officeart/2005/8/layout/balance1"/>
    <dgm:cxn modelId="{316A3544-FE19-4F3E-809A-55BC0888007C}" type="presParOf" srcId="{8965C56F-68D7-4874-B78E-D2486829CFBC}" destId="{AA4ACC20-EC40-4C72-A0DA-7830D3407F2B}" srcOrd="0" destOrd="0" presId="urn:microsoft.com/office/officeart/2005/8/layout/balance1"/>
    <dgm:cxn modelId="{6BDD8101-6BC9-4CBB-9B9D-64C3090D9EC5}" type="presParOf" srcId="{8965C56F-68D7-4874-B78E-D2486829CFBC}" destId="{97949C4C-A0C6-4FF3-85DE-C488A0503556}" srcOrd="1" destOrd="0" presId="urn:microsoft.com/office/officeart/2005/8/layout/balance1"/>
    <dgm:cxn modelId="{4E13DE81-6FAC-4C05-B194-DE8F23A26009}" type="presParOf" srcId="{20058D50-88A7-47DF-B61B-11610CF75442}" destId="{E41F741D-D256-4CF4-8205-D79927FE67C1}" srcOrd="2" destOrd="0" presId="urn:microsoft.com/office/officeart/2005/8/layout/balance1"/>
    <dgm:cxn modelId="{070EC764-6C36-4249-AD45-6BBCBE0E399A}" type="presParOf" srcId="{E41F741D-D256-4CF4-8205-D79927FE67C1}" destId="{68124F0C-F879-4B63-967C-3A99A0F0D688}" srcOrd="0" destOrd="0" presId="urn:microsoft.com/office/officeart/2005/8/layout/balance1"/>
    <dgm:cxn modelId="{C95F2B94-4097-4F50-B04A-A022ADD1469E}" type="presParOf" srcId="{E41F741D-D256-4CF4-8205-D79927FE67C1}" destId="{3095BE60-F69D-4E84-8130-1FB1030EF348}" srcOrd="1" destOrd="0" presId="urn:microsoft.com/office/officeart/2005/8/layout/balance1"/>
    <dgm:cxn modelId="{FAAC78CD-1B1C-4AB5-9885-CEF1B22C2E08}" type="presParOf" srcId="{E41F741D-D256-4CF4-8205-D79927FE67C1}" destId="{C8506A3F-C3A9-4AA0-90BE-E2FCAB391F55}" srcOrd="2" destOrd="0" presId="urn:microsoft.com/office/officeart/2005/8/layout/balance1"/>
    <dgm:cxn modelId="{339388B5-2EDE-4F01-8271-B553E793D71B}" type="presParOf" srcId="{E41F741D-D256-4CF4-8205-D79927FE67C1}" destId="{5C706F57-649C-4EFA-982A-FECB68CFBC6B}" srcOrd="3" destOrd="0" presId="urn:microsoft.com/office/officeart/2005/8/layout/balance1"/>
    <dgm:cxn modelId="{E0A269AD-3986-425C-B186-7538574BFC1E}" type="presParOf" srcId="{E41F741D-D256-4CF4-8205-D79927FE67C1}" destId="{7A9DCC3A-39C5-4237-89E3-F5934C026C98}" srcOrd="4" destOrd="0" presId="urn:microsoft.com/office/officeart/2005/8/layout/balance1"/>
    <dgm:cxn modelId="{9233FDBD-3A08-4165-929B-3341BC7FA6C5}" type="presParOf" srcId="{E41F741D-D256-4CF4-8205-D79927FE67C1}" destId="{CAAD838E-2823-48DF-BB5D-C8627E17D5C1}" srcOrd="5" destOrd="0" presId="urn:microsoft.com/office/officeart/2005/8/layout/balance1"/>
    <dgm:cxn modelId="{04A14765-EC41-4283-922B-3DC3501D22BE}" type="presParOf" srcId="{E41F741D-D256-4CF4-8205-D79927FE67C1}" destId="{AC9B9A8F-1CA4-47E7-AD8C-6B9287A8F202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77299-C30E-DC45-A5E8-2FFFED6D2244}">
      <dsp:nvSpPr>
        <dsp:cNvPr id="0" name=""/>
        <dsp:cNvSpPr/>
      </dsp:nvSpPr>
      <dsp:spPr>
        <a:xfrm>
          <a:off x="1520067" y="2130"/>
          <a:ext cx="1613221" cy="1232539"/>
        </a:xfrm>
        <a:prstGeom prst="ellipse">
          <a:avLst/>
        </a:prstGeom>
        <a:solidFill>
          <a:srgbClr val="FFC0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FALTA DE ESTUDIOS </a:t>
          </a:r>
          <a:endParaRPr lang="es-ES" sz="1600" b="1" kern="1200" dirty="0"/>
        </a:p>
      </dsp:txBody>
      <dsp:txXfrm>
        <a:off x="1756318" y="182631"/>
        <a:ext cx="1140719" cy="871537"/>
      </dsp:txXfrm>
    </dsp:sp>
    <dsp:sp modelId="{EEA9EA0C-6901-214D-BCCA-BD89E1365BA0}">
      <dsp:nvSpPr>
        <dsp:cNvPr id="0" name=""/>
        <dsp:cNvSpPr/>
      </dsp:nvSpPr>
      <dsp:spPr>
        <a:xfrm>
          <a:off x="1969241" y="1334751"/>
          <a:ext cx="714872" cy="714872"/>
        </a:xfrm>
        <a:prstGeom prst="mathPlus">
          <a:avLst/>
        </a:prstGeom>
        <a:solidFill>
          <a:schemeClr val="accent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>
        <a:off x="2063997" y="1608118"/>
        <a:ext cx="525360" cy="168138"/>
      </dsp:txXfrm>
    </dsp:sp>
    <dsp:sp modelId="{85AB68EA-4D38-5645-BDD9-A66E71E1D0D3}">
      <dsp:nvSpPr>
        <dsp:cNvPr id="0" name=""/>
        <dsp:cNvSpPr/>
      </dsp:nvSpPr>
      <dsp:spPr>
        <a:xfrm>
          <a:off x="1520067" y="2149706"/>
          <a:ext cx="1613221" cy="1232539"/>
        </a:xfrm>
        <a:prstGeom prst="ellipse">
          <a:avLst/>
        </a:prstGeom>
        <a:solidFill>
          <a:srgbClr val="FFC0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FALTA IMPLEMENTACIÓN DE PROYECTOS             </a:t>
          </a:r>
          <a:endParaRPr lang="es-ES" sz="1600" b="1" kern="1200" dirty="0"/>
        </a:p>
      </dsp:txBody>
      <dsp:txXfrm>
        <a:off x="1756318" y="2330207"/>
        <a:ext cx="1140719" cy="871537"/>
      </dsp:txXfrm>
    </dsp:sp>
    <dsp:sp modelId="{F1FDFEC7-B69A-CA4F-8B18-228852A2CC14}">
      <dsp:nvSpPr>
        <dsp:cNvPr id="0" name=""/>
        <dsp:cNvSpPr/>
      </dsp:nvSpPr>
      <dsp:spPr>
        <a:xfrm rot="55264">
          <a:off x="3320419" y="1482101"/>
          <a:ext cx="396821" cy="458504"/>
        </a:xfrm>
        <a:prstGeom prst="rightArrow">
          <a:avLst>
            <a:gd name="adj1" fmla="val 60000"/>
            <a:gd name="adj2" fmla="val 50000"/>
          </a:avLst>
        </a:prstGeom>
        <a:solidFill>
          <a:srgbClr val="9BBB59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/>
        </a:p>
      </dsp:txBody>
      <dsp:txXfrm>
        <a:off x="3320427" y="1572845"/>
        <a:ext cx="277775" cy="275102"/>
      </dsp:txXfrm>
    </dsp:sp>
    <dsp:sp modelId="{5B22A37D-AC7A-C145-A03C-160EA045640F}">
      <dsp:nvSpPr>
        <dsp:cNvPr id="0" name=""/>
        <dsp:cNvSpPr/>
      </dsp:nvSpPr>
      <dsp:spPr>
        <a:xfrm>
          <a:off x="3880999" y="1111760"/>
          <a:ext cx="2816031" cy="1256105"/>
        </a:xfrm>
        <a:prstGeom prst="ellipse">
          <a:avLst/>
        </a:prstGeom>
        <a:solidFill>
          <a:srgbClr val="FFC0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INCUMPLIMIENTO DE REQUISITOS LEGALES            </a:t>
          </a:r>
          <a:endParaRPr lang="es-ES" sz="1800" b="1" kern="1200" dirty="0"/>
        </a:p>
      </dsp:txBody>
      <dsp:txXfrm>
        <a:off x="4293397" y="1295712"/>
        <a:ext cx="1991235" cy="88820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34533F-7C89-4D19-90D4-B953962289D5}">
      <dsp:nvSpPr>
        <dsp:cNvPr id="0" name=""/>
        <dsp:cNvSpPr/>
      </dsp:nvSpPr>
      <dsp:spPr>
        <a:xfrm>
          <a:off x="-2312443" y="-389346"/>
          <a:ext cx="3010941" cy="3010941"/>
        </a:xfrm>
        <a:prstGeom prst="blockArc">
          <a:avLst>
            <a:gd name="adj1" fmla="val 18900000"/>
            <a:gd name="adj2" fmla="val 2700000"/>
            <a:gd name="adj3" fmla="val 717"/>
          </a:avLst>
        </a:prstGeom>
        <a:noFill/>
        <a:ln w="2540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20E5FF-436B-4167-A86F-6CE7284F7D38}">
      <dsp:nvSpPr>
        <dsp:cNvPr id="0" name=""/>
        <dsp:cNvSpPr/>
      </dsp:nvSpPr>
      <dsp:spPr>
        <a:xfrm>
          <a:off x="681137" y="717113"/>
          <a:ext cx="7383758" cy="798020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5923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/>
            <a:t>En los baños de las unidades se mantiene grifería tradicional, pero se debería implementar servicios sanitarios ahorradores y grifería con regulación de caudal y temporizador.</a:t>
          </a:r>
          <a:endParaRPr lang="es-EC" sz="1600" kern="1200" dirty="0"/>
        </a:p>
      </dsp:txBody>
      <dsp:txXfrm>
        <a:off x="681137" y="717113"/>
        <a:ext cx="7383758" cy="798020"/>
      </dsp:txXfrm>
    </dsp:sp>
    <dsp:sp modelId="{76EFAE76-C9F1-429D-A405-16082948EA04}">
      <dsp:nvSpPr>
        <dsp:cNvPr id="0" name=""/>
        <dsp:cNvSpPr/>
      </dsp:nvSpPr>
      <dsp:spPr>
        <a:xfrm>
          <a:off x="0" y="434986"/>
          <a:ext cx="1362275" cy="13622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94DC0-2EF6-2746-AC26-0365B85A28F6}">
      <dsp:nvSpPr>
        <dsp:cNvPr id="0" name=""/>
        <dsp:cNvSpPr/>
      </dsp:nvSpPr>
      <dsp:spPr>
        <a:xfrm>
          <a:off x="166124" y="801970"/>
          <a:ext cx="3943113" cy="12322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626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No se realizan revisiones periódicas y preventivas de la red eléctrica. </a:t>
          </a:r>
          <a:endParaRPr lang="es-EC" sz="1800" kern="1200" dirty="0"/>
        </a:p>
      </dsp:txBody>
      <dsp:txXfrm>
        <a:off x="166124" y="801970"/>
        <a:ext cx="3943113" cy="1232222"/>
      </dsp:txXfrm>
    </dsp:sp>
    <dsp:sp modelId="{53A85215-05B1-6545-8C4A-B8597076FBE6}">
      <dsp:nvSpPr>
        <dsp:cNvPr id="0" name=""/>
        <dsp:cNvSpPr/>
      </dsp:nvSpPr>
      <dsp:spPr>
        <a:xfrm>
          <a:off x="1828" y="623983"/>
          <a:ext cx="862555" cy="12938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B9950F9-7DEC-6041-BABF-7E18AFC1FBA7}">
      <dsp:nvSpPr>
        <dsp:cNvPr id="0" name=""/>
        <dsp:cNvSpPr/>
      </dsp:nvSpPr>
      <dsp:spPr>
        <a:xfrm>
          <a:off x="4552002" y="801970"/>
          <a:ext cx="3943113" cy="12322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626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El 70% de los focos de las Unidades administrativas son fluorescente INADE la mayoría son incandescentes.</a:t>
          </a:r>
          <a:endParaRPr lang="es-EC" sz="1800" kern="1200" dirty="0"/>
        </a:p>
      </dsp:txBody>
      <dsp:txXfrm>
        <a:off x="4552002" y="801970"/>
        <a:ext cx="3943113" cy="1232222"/>
      </dsp:txXfrm>
    </dsp:sp>
    <dsp:sp modelId="{1206BB23-4133-8B4B-97E6-EDDEA1C33B1D}">
      <dsp:nvSpPr>
        <dsp:cNvPr id="0" name=""/>
        <dsp:cNvSpPr/>
      </dsp:nvSpPr>
      <dsp:spPr>
        <a:xfrm>
          <a:off x="4387706" y="623983"/>
          <a:ext cx="862555" cy="129383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C16B007-192F-9E4A-B086-9D42408C11E4}">
      <dsp:nvSpPr>
        <dsp:cNvPr id="0" name=""/>
        <dsp:cNvSpPr/>
      </dsp:nvSpPr>
      <dsp:spPr>
        <a:xfrm>
          <a:off x="166124" y="2353202"/>
          <a:ext cx="3943113" cy="12322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626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Las computadoras se apagan al terminar las jornadas laborales al igual que las luces, </a:t>
          </a:r>
          <a:endParaRPr lang="es-EC" sz="1800" kern="1200" dirty="0"/>
        </a:p>
      </dsp:txBody>
      <dsp:txXfrm>
        <a:off x="166124" y="2353202"/>
        <a:ext cx="3943113" cy="1232222"/>
      </dsp:txXfrm>
    </dsp:sp>
    <dsp:sp modelId="{B339BB29-3E57-6E49-AD64-8D87F28A42BE}">
      <dsp:nvSpPr>
        <dsp:cNvPr id="0" name=""/>
        <dsp:cNvSpPr/>
      </dsp:nvSpPr>
      <dsp:spPr>
        <a:xfrm>
          <a:off x="1828" y="2175214"/>
          <a:ext cx="862555" cy="129383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F294599-0396-A840-B1DC-FB4F25B69F18}">
      <dsp:nvSpPr>
        <dsp:cNvPr id="0" name=""/>
        <dsp:cNvSpPr/>
      </dsp:nvSpPr>
      <dsp:spPr>
        <a:xfrm>
          <a:off x="4552002" y="2353202"/>
          <a:ext cx="3943113" cy="12322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626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No existe un programa de remplazo de equipos electrónicos y eléctricos.</a:t>
          </a:r>
          <a:endParaRPr lang="es-EC" sz="1800" kern="1200" dirty="0"/>
        </a:p>
      </dsp:txBody>
      <dsp:txXfrm>
        <a:off x="4552002" y="2353202"/>
        <a:ext cx="3943113" cy="1232222"/>
      </dsp:txXfrm>
    </dsp:sp>
    <dsp:sp modelId="{D8A86394-9D80-5F44-A354-7211689A89BE}">
      <dsp:nvSpPr>
        <dsp:cNvPr id="0" name=""/>
        <dsp:cNvSpPr/>
      </dsp:nvSpPr>
      <dsp:spPr>
        <a:xfrm>
          <a:off x="4387706" y="2175214"/>
          <a:ext cx="862555" cy="129383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000" r="-52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CB5831-3E46-F542-A670-F8847521603F}">
      <dsp:nvSpPr>
        <dsp:cNvPr id="0" name=""/>
        <dsp:cNvSpPr/>
      </dsp:nvSpPr>
      <dsp:spPr>
        <a:xfrm>
          <a:off x="2359063" y="3904434"/>
          <a:ext cx="3943113" cy="12322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626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Los vehículos necesitan chequeos preventivos en lugares especializados donde cuenten con un SGA implementado</a:t>
          </a:r>
          <a:endParaRPr lang="es-EC" sz="1800" kern="1200" dirty="0"/>
        </a:p>
      </dsp:txBody>
      <dsp:txXfrm>
        <a:off x="2359063" y="3904434"/>
        <a:ext cx="3943113" cy="1232222"/>
      </dsp:txXfrm>
    </dsp:sp>
    <dsp:sp modelId="{F081564A-EF8D-AD45-AFAF-5525DF2A044A}">
      <dsp:nvSpPr>
        <dsp:cNvPr id="0" name=""/>
        <dsp:cNvSpPr/>
      </dsp:nvSpPr>
      <dsp:spPr>
        <a:xfrm>
          <a:off x="2194767" y="3726446"/>
          <a:ext cx="862555" cy="12938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7150A-B87F-5E4B-A966-0C9475100CF3}">
      <dsp:nvSpPr>
        <dsp:cNvPr id="0" name=""/>
        <dsp:cNvSpPr/>
      </dsp:nvSpPr>
      <dsp:spPr>
        <a:xfrm>
          <a:off x="1207" y="0"/>
          <a:ext cx="1572384" cy="132486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B80A3D-22A4-504E-B6E0-336F891E97D1}">
      <dsp:nvSpPr>
        <dsp:cNvPr id="0" name=""/>
        <dsp:cNvSpPr/>
      </dsp:nvSpPr>
      <dsp:spPr>
        <a:xfrm>
          <a:off x="257177" y="794919"/>
          <a:ext cx="1572384" cy="13248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ACCIONES PREVENTIVAS</a:t>
          </a:r>
          <a:endParaRPr lang="es-ES" sz="1800" kern="1200" dirty="0"/>
        </a:p>
      </dsp:txBody>
      <dsp:txXfrm>
        <a:off x="295981" y="833723"/>
        <a:ext cx="1494776" cy="1247256"/>
      </dsp:txXfrm>
    </dsp:sp>
    <dsp:sp modelId="{E788012A-1DAB-0940-8D73-3B47D13BD53C}">
      <dsp:nvSpPr>
        <dsp:cNvPr id="0" name=""/>
        <dsp:cNvSpPr/>
      </dsp:nvSpPr>
      <dsp:spPr>
        <a:xfrm>
          <a:off x="1876467" y="473521"/>
          <a:ext cx="302875" cy="3778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/>
        </a:p>
      </dsp:txBody>
      <dsp:txXfrm>
        <a:off x="1876467" y="549085"/>
        <a:ext cx="212013" cy="226693"/>
      </dsp:txXfrm>
    </dsp:sp>
    <dsp:sp modelId="{203A7890-D845-1040-AB52-C8528DF53FBE}">
      <dsp:nvSpPr>
        <dsp:cNvPr id="0" name=""/>
        <dsp:cNvSpPr/>
      </dsp:nvSpPr>
      <dsp:spPr>
        <a:xfrm>
          <a:off x="2438951" y="0"/>
          <a:ext cx="1572384" cy="13248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25E112-8F9B-5845-A1E2-843F176FE8BB}">
      <dsp:nvSpPr>
        <dsp:cNvPr id="0" name=""/>
        <dsp:cNvSpPr/>
      </dsp:nvSpPr>
      <dsp:spPr>
        <a:xfrm>
          <a:off x="2694920" y="794919"/>
          <a:ext cx="1572384" cy="13248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REGISTRO DE PACIENTES</a:t>
          </a:r>
          <a:endParaRPr lang="es-ES" sz="1800" kern="1200" dirty="0"/>
        </a:p>
      </dsp:txBody>
      <dsp:txXfrm>
        <a:off x="2733724" y="833723"/>
        <a:ext cx="1494776" cy="1247257"/>
      </dsp:txXfrm>
    </dsp:sp>
    <dsp:sp modelId="{8A81C786-EF46-8F4D-B78A-0FF7636427D6}">
      <dsp:nvSpPr>
        <dsp:cNvPr id="0" name=""/>
        <dsp:cNvSpPr/>
      </dsp:nvSpPr>
      <dsp:spPr>
        <a:xfrm>
          <a:off x="4314211" y="473521"/>
          <a:ext cx="302875" cy="3778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/>
        </a:p>
      </dsp:txBody>
      <dsp:txXfrm>
        <a:off x="4314211" y="549085"/>
        <a:ext cx="212013" cy="226693"/>
      </dsp:txXfrm>
    </dsp:sp>
    <dsp:sp modelId="{A2747DE4-B98D-694B-978C-F32B827A4834}">
      <dsp:nvSpPr>
        <dsp:cNvPr id="0" name=""/>
        <dsp:cNvSpPr/>
      </dsp:nvSpPr>
      <dsp:spPr>
        <a:xfrm>
          <a:off x="4876695" y="0"/>
          <a:ext cx="1572384" cy="132486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DF5DCB-E4BD-A24D-BC38-F0547AC17FF6}">
      <dsp:nvSpPr>
        <dsp:cNvPr id="0" name=""/>
        <dsp:cNvSpPr/>
      </dsp:nvSpPr>
      <dsp:spPr>
        <a:xfrm>
          <a:off x="5132664" y="794919"/>
          <a:ext cx="1572384" cy="13248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CONSULTA MÉDICA</a:t>
          </a:r>
          <a:endParaRPr lang="es-ES" sz="1800" kern="1200" dirty="0"/>
        </a:p>
      </dsp:txBody>
      <dsp:txXfrm>
        <a:off x="5171468" y="833723"/>
        <a:ext cx="1494776" cy="1247256"/>
      </dsp:txXfrm>
    </dsp:sp>
    <dsp:sp modelId="{C163359A-C175-8E40-AA1E-2D3929332F28}">
      <dsp:nvSpPr>
        <dsp:cNvPr id="0" name=""/>
        <dsp:cNvSpPr/>
      </dsp:nvSpPr>
      <dsp:spPr>
        <a:xfrm>
          <a:off x="6751955" y="473521"/>
          <a:ext cx="302875" cy="3778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/>
        </a:p>
      </dsp:txBody>
      <dsp:txXfrm>
        <a:off x="6751955" y="549085"/>
        <a:ext cx="212013" cy="226693"/>
      </dsp:txXfrm>
    </dsp:sp>
    <dsp:sp modelId="{F289206A-9C88-4445-BF20-7731C94858F1}">
      <dsp:nvSpPr>
        <dsp:cNvPr id="0" name=""/>
        <dsp:cNvSpPr/>
      </dsp:nvSpPr>
      <dsp:spPr>
        <a:xfrm>
          <a:off x="7314438" y="0"/>
          <a:ext cx="1572384" cy="13248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D1AD04-0C19-264D-9EC7-6624A505E1C0}">
      <dsp:nvSpPr>
        <dsp:cNvPr id="0" name=""/>
        <dsp:cNvSpPr/>
      </dsp:nvSpPr>
      <dsp:spPr>
        <a:xfrm>
          <a:off x="7570408" y="794919"/>
          <a:ext cx="1572384" cy="13248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SERVICIOS MÉDICOS</a:t>
          </a:r>
          <a:endParaRPr lang="es-ES" sz="1800" kern="1200" dirty="0"/>
        </a:p>
      </dsp:txBody>
      <dsp:txXfrm>
        <a:off x="7609212" y="833723"/>
        <a:ext cx="1494776" cy="124725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585BC-31D8-2244-B873-DE5AE6024DA0}">
      <dsp:nvSpPr>
        <dsp:cNvPr id="0" name=""/>
        <dsp:cNvSpPr/>
      </dsp:nvSpPr>
      <dsp:spPr>
        <a:xfrm>
          <a:off x="767283" y="311528"/>
          <a:ext cx="3254120" cy="4150663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EABB02-5FDE-9244-9738-1EE0990BA2C0}">
      <dsp:nvSpPr>
        <dsp:cNvPr id="0" name=""/>
        <dsp:cNvSpPr/>
      </dsp:nvSpPr>
      <dsp:spPr>
        <a:xfrm>
          <a:off x="897448" y="1805767"/>
          <a:ext cx="2505672" cy="249039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/>
        </a:p>
      </dsp:txBody>
      <dsp:txXfrm>
        <a:off x="897448" y="1805767"/>
        <a:ext cx="2505672" cy="2490398"/>
      </dsp:txXfrm>
    </dsp:sp>
    <dsp:sp modelId="{58369B6D-13DA-C846-9825-B00ECFF3C437}">
      <dsp:nvSpPr>
        <dsp:cNvPr id="0" name=""/>
        <dsp:cNvSpPr/>
      </dsp:nvSpPr>
      <dsp:spPr>
        <a:xfrm>
          <a:off x="3461064" y="103994"/>
          <a:ext cx="1120679" cy="1120679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18B3C1-B6AD-7D45-987B-499BBFBF97F5}">
      <dsp:nvSpPr>
        <dsp:cNvPr id="0" name=""/>
        <dsp:cNvSpPr/>
      </dsp:nvSpPr>
      <dsp:spPr>
        <a:xfrm>
          <a:off x="4581743" y="103994"/>
          <a:ext cx="563982" cy="1120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 </a:t>
          </a:r>
          <a:endParaRPr lang="es-EC" sz="1400" kern="1200" dirty="0"/>
        </a:p>
      </dsp:txBody>
      <dsp:txXfrm>
        <a:off x="4581743" y="103994"/>
        <a:ext cx="563982" cy="1120679"/>
      </dsp:txXfrm>
    </dsp:sp>
    <dsp:sp modelId="{55E26322-611A-D042-885C-F59A67B4CF24}">
      <dsp:nvSpPr>
        <dsp:cNvPr id="0" name=""/>
        <dsp:cNvSpPr/>
      </dsp:nvSpPr>
      <dsp:spPr>
        <a:xfrm>
          <a:off x="3461064" y="1426396"/>
          <a:ext cx="1120679" cy="1120679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E216CA-E686-7B4D-B885-3E5AD23B5957}">
      <dsp:nvSpPr>
        <dsp:cNvPr id="0" name=""/>
        <dsp:cNvSpPr/>
      </dsp:nvSpPr>
      <dsp:spPr>
        <a:xfrm>
          <a:off x="4581743" y="1426396"/>
          <a:ext cx="573267" cy="1120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  </a:t>
          </a:r>
          <a:endParaRPr lang="es-EC" sz="1400" kern="1200" dirty="0"/>
        </a:p>
      </dsp:txBody>
      <dsp:txXfrm>
        <a:off x="4581743" y="1426396"/>
        <a:ext cx="573267" cy="1120679"/>
      </dsp:txXfrm>
    </dsp:sp>
    <dsp:sp modelId="{8FBD3A27-9697-EB47-AF5A-01A4AEFF6E80}">
      <dsp:nvSpPr>
        <dsp:cNvPr id="0" name=""/>
        <dsp:cNvSpPr/>
      </dsp:nvSpPr>
      <dsp:spPr>
        <a:xfrm>
          <a:off x="3461064" y="2748797"/>
          <a:ext cx="1120679" cy="1120679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37EB75-EF8B-6148-B7E8-31CB05BDC8C0}">
      <dsp:nvSpPr>
        <dsp:cNvPr id="0" name=""/>
        <dsp:cNvSpPr/>
      </dsp:nvSpPr>
      <dsp:spPr>
        <a:xfrm>
          <a:off x="4581743" y="2748797"/>
          <a:ext cx="569043" cy="1120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baseline="0" dirty="0" smtClean="0"/>
            <a:t>  </a:t>
          </a:r>
          <a:endParaRPr lang="es-EC" sz="1400" kern="1200" dirty="0"/>
        </a:p>
      </dsp:txBody>
      <dsp:txXfrm>
        <a:off x="4581743" y="2748797"/>
        <a:ext cx="569043" cy="112067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98A9E-EE54-4778-8D5E-DDEBF93E0BA7}">
      <dsp:nvSpPr>
        <dsp:cNvPr id="0" name=""/>
        <dsp:cNvSpPr/>
      </dsp:nvSpPr>
      <dsp:spPr>
        <a:xfrm>
          <a:off x="-4232613" y="-649439"/>
          <a:ext cx="5043295" cy="5043295"/>
        </a:xfrm>
        <a:prstGeom prst="blockArc">
          <a:avLst>
            <a:gd name="adj1" fmla="val 18900000"/>
            <a:gd name="adj2" fmla="val 2700000"/>
            <a:gd name="adj3" fmla="val 428"/>
          </a:avLst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FC8F35-D53C-497D-88CD-2564DFD400C6}">
      <dsp:nvSpPr>
        <dsp:cNvPr id="0" name=""/>
        <dsp:cNvSpPr/>
      </dsp:nvSpPr>
      <dsp:spPr>
        <a:xfrm>
          <a:off x="262670" y="170221"/>
          <a:ext cx="6775163" cy="3402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107" tIns="43180" rIns="43180" bIns="4318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/>
            <a:t>DURACIÓN (D) </a:t>
          </a:r>
          <a:endParaRPr lang="es-EC" sz="1700" kern="1200" dirty="0"/>
        </a:p>
      </dsp:txBody>
      <dsp:txXfrm>
        <a:off x="262670" y="170221"/>
        <a:ext cx="6775163" cy="340292"/>
      </dsp:txXfrm>
    </dsp:sp>
    <dsp:sp modelId="{DCF134B0-8814-4824-9FA6-9ADA4296F50C}">
      <dsp:nvSpPr>
        <dsp:cNvPr id="0" name=""/>
        <dsp:cNvSpPr/>
      </dsp:nvSpPr>
      <dsp:spPr>
        <a:xfrm>
          <a:off x="49987" y="127684"/>
          <a:ext cx="425365" cy="4253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E4282B-0FA4-4072-8485-DB5D36227B60}">
      <dsp:nvSpPr>
        <dsp:cNvPr id="0" name=""/>
        <dsp:cNvSpPr/>
      </dsp:nvSpPr>
      <dsp:spPr>
        <a:xfrm>
          <a:off x="570836" y="680959"/>
          <a:ext cx="6466997" cy="3402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107" tIns="43180" rIns="43180" bIns="4318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/>
            <a:t>EXTENSIÓN (E)</a:t>
          </a:r>
          <a:endParaRPr lang="es-EC" sz="1700" kern="1200" dirty="0"/>
        </a:p>
      </dsp:txBody>
      <dsp:txXfrm>
        <a:off x="570836" y="680959"/>
        <a:ext cx="6466997" cy="340292"/>
      </dsp:txXfrm>
    </dsp:sp>
    <dsp:sp modelId="{8A0ABFA1-667C-47B2-9836-BB67F22171C2}">
      <dsp:nvSpPr>
        <dsp:cNvPr id="0" name=""/>
        <dsp:cNvSpPr/>
      </dsp:nvSpPr>
      <dsp:spPr>
        <a:xfrm>
          <a:off x="358153" y="638422"/>
          <a:ext cx="425365" cy="4253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AE7279-D5C1-4334-9DAD-B92EDBF62CC0}">
      <dsp:nvSpPr>
        <dsp:cNvPr id="0" name=""/>
        <dsp:cNvSpPr/>
      </dsp:nvSpPr>
      <dsp:spPr>
        <a:xfrm>
          <a:off x="739709" y="1191323"/>
          <a:ext cx="6298124" cy="3402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107" tIns="43180" rIns="43180" bIns="4318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GRADO DE AFECTACIÓN (GA)</a:t>
          </a:r>
          <a:endParaRPr lang="es-EC" sz="1700" kern="1200" dirty="0"/>
        </a:p>
      </dsp:txBody>
      <dsp:txXfrm>
        <a:off x="739709" y="1191323"/>
        <a:ext cx="6298124" cy="340292"/>
      </dsp:txXfrm>
    </dsp:sp>
    <dsp:sp modelId="{3E150A25-829E-4810-B04D-7EFD5FDEFC61}">
      <dsp:nvSpPr>
        <dsp:cNvPr id="0" name=""/>
        <dsp:cNvSpPr/>
      </dsp:nvSpPr>
      <dsp:spPr>
        <a:xfrm>
          <a:off x="527026" y="1148786"/>
          <a:ext cx="425365" cy="4253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C2CA9E-736E-4F3D-AA51-D39AB2206586}">
      <dsp:nvSpPr>
        <dsp:cNvPr id="0" name=""/>
        <dsp:cNvSpPr/>
      </dsp:nvSpPr>
      <dsp:spPr>
        <a:xfrm>
          <a:off x="793628" y="1702061"/>
          <a:ext cx="6244205" cy="3402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107" tIns="43180" rIns="43180" bIns="4318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NATURALEZA DE LA SUSTACIA (NSTACIÓN (GA)</a:t>
          </a:r>
          <a:endParaRPr lang="es-EC" sz="1700" kern="1200" dirty="0"/>
        </a:p>
      </dsp:txBody>
      <dsp:txXfrm>
        <a:off x="793628" y="1702061"/>
        <a:ext cx="6244205" cy="340292"/>
      </dsp:txXfrm>
    </dsp:sp>
    <dsp:sp modelId="{3AAD580D-7D71-4F12-8DFD-E4C767EF9884}">
      <dsp:nvSpPr>
        <dsp:cNvPr id="0" name=""/>
        <dsp:cNvSpPr/>
      </dsp:nvSpPr>
      <dsp:spPr>
        <a:xfrm>
          <a:off x="580946" y="1659525"/>
          <a:ext cx="425365" cy="4253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98070C-0F3C-41DD-9316-21965717B935}">
      <dsp:nvSpPr>
        <dsp:cNvPr id="0" name=""/>
        <dsp:cNvSpPr/>
      </dsp:nvSpPr>
      <dsp:spPr>
        <a:xfrm>
          <a:off x="739709" y="2212800"/>
          <a:ext cx="6298124" cy="3402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107" tIns="43180" rIns="43180" bIns="4318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CONDICIONES DE CONTROL (CC)</a:t>
          </a:r>
          <a:endParaRPr lang="es-EC" sz="1700" kern="1200" dirty="0"/>
        </a:p>
      </dsp:txBody>
      <dsp:txXfrm>
        <a:off x="739709" y="2212800"/>
        <a:ext cx="6298124" cy="340292"/>
      </dsp:txXfrm>
    </dsp:sp>
    <dsp:sp modelId="{477A7219-8ED2-4856-B298-769B4FDFB520}">
      <dsp:nvSpPr>
        <dsp:cNvPr id="0" name=""/>
        <dsp:cNvSpPr/>
      </dsp:nvSpPr>
      <dsp:spPr>
        <a:xfrm>
          <a:off x="527026" y="2170263"/>
          <a:ext cx="425365" cy="4253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48FD4D-EEE3-41BE-AA2A-1BAD058C6CCC}">
      <dsp:nvSpPr>
        <dsp:cNvPr id="0" name=""/>
        <dsp:cNvSpPr/>
      </dsp:nvSpPr>
      <dsp:spPr>
        <a:xfrm>
          <a:off x="570836" y="2723163"/>
          <a:ext cx="6466997" cy="3402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107" tIns="43180" rIns="43180" bIns="4318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smtClean="0"/>
            <a:t>FRECUENCIA (F)</a:t>
          </a:r>
          <a:endParaRPr lang="es-EC" sz="1700" kern="1200" dirty="0"/>
        </a:p>
      </dsp:txBody>
      <dsp:txXfrm>
        <a:off x="570836" y="2723163"/>
        <a:ext cx="6466997" cy="340292"/>
      </dsp:txXfrm>
    </dsp:sp>
    <dsp:sp modelId="{0815DB17-665C-433D-99B7-AF1AC1F29783}">
      <dsp:nvSpPr>
        <dsp:cNvPr id="0" name=""/>
        <dsp:cNvSpPr/>
      </dsp:nvSpPr>
      <dsp:spPr>
        <a:xfrm>
          <a:off x="358153" y="2680627"/>
          <a:ext cx="425365" cy="4253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BFE783-E514-4DB3-85BF-D12B1F08AFF0}">
      <dsp:nvSpPr>
        <dsp:cNvPr id="0" name=""/>
        <dsp:cNvSpPr/>
      </dsp:nvSpPr>
      <dsp:spPr>
        <a:xfrm>
          <a:off x="262670" y="3233902"/>
          <a:ext cx="6775163" cy="3402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107" tIns="43180" rIns="43180" bIns="4318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PROBABILIDAD DE OCURRENCIA (Pr)</a:t>
          </a:r>
          <a:endParaRPr lang="es-EC" sz="1700" kern="1200" dirty="0"/>
        </a:p>
      </dsp:txBody>
      <dsp:txXfrm>
        <a:off x="262670" y="3233902"/>
        <a:ext cx="6775163" cy="340292"/>
      </dsp:txXfrm>
    </dsp:sp>
    <dsp:sp modelId="{267C74CA-A9E3-49F9-91B5-35EB234734D0}">
      <dsp:nvSpPr>
        <dsp:cNvPr id="0" name=""/>
        <dsp:cNvSpPr/>
      </dsp:nvSpPr>
      <dsp:spPr>
        <a:xfrm>
          <a:off x="49987" y="3191365"/>
          <a:ext cx="425365" cy="4253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E7F8D2-29C2-44DE-95DF-282437E11C9A}">
      <dsp:nvSpPr>
        <dsp:cNvPr id="0" name=""/>
        <dsp:cNvSpPr/>
      </dsp:nvSpPr>
      <dsp:spPr>
        <a:xfrm>
          <a:off x="-5617729" y="-859990"/>
          <a:ext cx="6688533" cy="6688533"/>
        </a:xfrm>
        <a:prstGeom prst="blockArc">
          <a:avLst>
            <a:gd name="adj1" fmla="val 18900000"/>
            <a:gd name="adj2" fmla="val 2700000"/>
            <a:gd name="adj3" fmla="val 323"/>
          </a:avLst>
        </a:pr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FE74A5-A39B-4455-8711-352CAE88B4C0}">
      <dsp:nvSpPr>
        <dsp:cNvPr id="0" name=""/>
        <dsp:cNvSpPr/>
      </dsp:nvSpPr>
      <dsp:spPr>
        <a:xfrm>
          <a:off x="560539" y="381982"/>
          <a:ext cx="7578899" cy="764362"/>
        </a:xfrm>
        <a:prstGeom prst="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6712" tIns="35560" rIns="35560" bIns="3556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Finalizado el Desarrollo de la Revisión Ambiental Inicial en el Fuerte Militar San Jorge, con los impactos ambientales significativos que se han identificados, da lugar a la actualización de los Programas de Gestión Ambiental para el Fuerte Militar San Jorge para su aplicación.</a:t>
          </a:r>
          <a:endParaRPr lang="es-ES" sz="1400" kern="1200" dirty="0"/>
        </a:p>
      </dsp:txBody>
      <dsp:txXfrm>
        <a:off x="560539" y="381982"/>
        <a:ext cx="7578899" cy="764362"/>
      </dsp:txXfrm>
    </dsp:sp>
    <dsp:sp modelId="{EF5C2069-861B-41D1-8546-54F58E6D08CA}">
      <dsp:nvSpPr>
        <dsp:cNvPr id="0" name=""/>
        <dsp:cNvSpPr/>
      </dsp:nvSpPr>
      <dsp:spPr>
        <a:xfrm>
          <a:off x="82813" y="286437"/>
          <a:ext cx="955452" cy="9554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F75DB0-744C-4C26-B2B8-2625B6EA385C}">
      <dsp:nvSpPr>
        <dsp:cNvPr id="0" name=""/>
        <dsp:cNvSpPr/>
      </dsp:nvSpPr>
      <dsp:spPr>
        <a:xfrm>
          <a:off x="998765" y="1528724"/>
          <a:ext cx="7140673" cy="764362"/>
        </a:xfrm>
        <a:prstGeom prst="rect">
          <a:avLst/>
        </a:prstGeom>
        <a:solidFill>
          <a:schemeClr val="accent5">
            <a:shade val="50000"/>
            <a:hueOff val="126486"/>
            <a:satOff val="-2798"/>
            <a:lumOff val="209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6712" tIns="35560" rIns="35560" bIns="3556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Los residuos especiales (equipos eléctricos y electrónicos, cartuchos y tóner de impresoras y copiadoras), son generados en su mayoría en la parte administrativa. </a:t>
          </a:r>
          <a:endParaRPr lang="es-ES" sz="1400" kern="1200" dirty="0"/>
        </a:p>
      </dsp:txBody>
      <dsp:txXfrm>
        <a:off x="998765" y="1528724"/>
        <a:ext cx="7140673" cy="764362"/>
      </dsp:txXfrm>
    </dsp:sp>
    <dsp:sp modelId="{5F204604-2971-45CD-A90C-A29801E21B0D}">
      <dsp:nvSpPr>
        <dsp:cNvPr id="0" name=""/>
        <dsp:cNvSpPr/>
      </dsp:nvSpPr>
      <dsp:spPr>
        <a:xfrm>
          <a:off x="521039" y="1433178"/>
          <a:ext cx="955452" cy="9554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50000"/>
              <a:hueOff val="126486"/>
              <a:satOff val="-2798"/>
              <a:lumOff val="209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27076A-046E-421A-9492-A60211DBEE3A}">
      <dsp:nvSpPr>
        <dsp:cNvPr id="0" name=""/>
        <dsp:cNvSpPr/>
      </dsp:nvSpPr>
      <dsp:spPr>
        <a:xfrm>
          <a:off x="998765" y="2675465"/>
          <a:ext cx="7140673" cy="764362"/>
        </a:xfrm>
        <a:prstGeom prst="rect">
          <a:avLst/>
        </a:prstGeom>
        <a:solidFill>
          <a:schemeClr val="accent5">
            <a:shade val="50000"/>
            <a:hueOff val="252972"/>
            <a:satOff val="-5595"/>
            <a:lumOff val="4198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6712" tIns="35560" rIns="35560" bIns="3556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La generación de residuos comunes (cartón, papel, plástico), se identificó como  impacto ambiental significativo, que se da lugar en el CROE específicamente.</a:t>
          </a:r>
          <a:endParaRPr lang="es-ES" sz="1400" kern="1200" dirty="0"/>
        </a:p>
      </dsp:txBody>
      <dsp:txXfrm>
        <a:off x="998765" y="2675465"/>
        <a:ext cx="7140673" cy="764362"/>
      </dsp:txXfrm>
    </dsp:sp>
    <dsp:sp modelId="{5908EE23-D240-41FE-AEC0-91BC18467F15}">
      <dsp:nvSpPr>
        <dsp:cNvPr id="0" name=""/>
        <dsp:cNvSpPr/>
      </dsp:nvSpPr>
      <dsp:spPr>
        <a:xfrm>
          <a:off x="521039" y="2579920"/>
          <a:ext cx="955452" cy="9554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50000"/>
              <a:hueOff val="252972"/>
              <a:satOff val="-5595"/>
              <a:lumOff val="419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F5E9E-00F3-4382-9368-698D94C06AB7}">
      <dsp:nvSpPr>
        <dsp:cNvPr id="0" name=""/>
        <dsp:cNvSpPr/>
      </dsp:nvSpPr>
      <dsp:spPr>
        <a:xfrm>
          <a:off x="560539" y="3822207"/>
          <a:ext cx="7578899" cy="764362"/>
        </a:xfrm>
        <a:prstGeom prst="rect">
          <a:avLst/>
        </a:prstGeom>
        <a:solidFill>
          <a:schemeClr val="accent5">
            <a:shade val="50000"/>
            <a:hueOff val="126486"/>
            <a:satOff val="-2798"/>
            <a:lumOff val="209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6712" tIns="35560" rIns="35560" bIns="3556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Debido al manejo inadecuado de los impactos ambientales significativos antes mencionados, se da el incumplimiento a la  ORDENANZA MUNIPAL DE RUMIÑAHUI-014, para la conservación del ambiente.</a:t>
          </a:r>
          <a:endParaRPr lang="es-ES" sz="1400" kern="1200" dirty="0"/>
        </a:p>
      </dsp:txBody>
      <dsp:txXfrm>
        <a:off x="560539" y="3822207"/>
        <a:ext cx="7578899" cy="764362"/>
      </dsp:txXfrm>
    </dsp:sp>
    <dsp:sp modelId="{A82504CA-5EAB-4BA8-A425-A461E51957DE}">
      <dsp:nvSpPr>
        <dsp:cNvPr id="0" name=""/>
        <dsp:cNvSpPr/>
      </dsp:nvSpPr>
      <dsp:spPr>
        <a:xfrm>
          <a:off x="82813" y="3726662"/>
          <a:ext cx="955452" cy="9554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50000"/>
              <a:hueOff val="126486"/>
              <a:satOff val="-2798"/>
              <a:lumOff val="209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BEB996-643A-41C8-8F24-AD557321D706}">
      <dsp:nvSpPr>
        <dsp:cNvPr id="0" name=""/>
        <dsp:cNvSpPr/>
      </dsp:nvSpPr>
      <dsp:spPr>
        <a:xfrm>
          <a:off x="0" y="726746"/>
          <a:ext cx="867748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DC078A-B1C7-4608-9D24-55A84087B443}">
      <dsp:nvSpPr>
        <dsp:cNvPr id="0" name=""/>
        <dsp:cNvSpPr/>
      </dsp:nvSpPr>
      <dsp:spPr>
        <a:xfrm>
          <a:off x="394045" y="25447"/>
          <a:ext cx="8277005" cy="878419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592" tIns="0" rIns="229592" bIns="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De acuerdo con la Norma Ecuatoriana (TULSMA, Libro VI, Anexo 1), las gasolineras deben estar al menos a un radio de 30 m de un cuerpo de agua dulce, por lo que la Academia de Guerra deberá reubicar los talleres donde se lavan los vehículos de la unidad. </a:t>
          </a:r>
          <a:endParaRPr lang="es-ES" sz="1400" kern="1200" dirty="0"/>
        </a:p>
      </dsp:txBody>
      <dsp:txXfrm>
        <a:off x="436926" y="68328"/>
        <a:ext cx="8191243" cy="792657"/>
      </dsp:txXfrm>
    </dsp:sp>
    <dsp:sp modelId="{9DD8C1AA-46CD-4403-8540-585DBF6A7BB3}">
      <dsp:nvSpPr>
        <dsp:cNvPr id="0" name=""/>
        <dsp:cNvSpPr/>
      </dsp:nvSpPr>
      <dsp:spPr>
        <a:xfrm>
          <a:off x="0" y="1795246"/>
          <a:ext cx="867748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107022"/>
              <a:satOff val="-1708"/>
              <a:lumOff val="164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51A2CE-7AD6-42E8-9053-355472D0E977}">
      <dsp:nvSpPr>
        <dsp:cNvPr id="0" name=""/>
        <dsp:cNvSpPr/>
      </dsp:nvSpPr>
      <dsp:spPr>
        <a:xfrm>
          <a:off x="394045" y="1093946"/>
          <a:ext cx="8277005" cy="878419"/>
        </a:xfrm>
        <a:prstGeom prst="roundRect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592" tIns="0" rIns="229592" bIns="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En la Tabla No. 4-1, hace referencia a los requisitos que debe cumplir el Fuerte Militar San Jorge para establecer una política ambiental, por tal razón se debe diseñar una acorde a los aspectos ambientales identificados en el FMSJ.</a:t>
          </a:r>
          <a:endParaRPr lang="es-ES" sz="1400" kern="1200" dirty="0"/>
        </a:p>
      </dsp:txBody>
      <dsp:txXfrm>
        <a:off x="436926" y="1136827"/>
        <a:ext cx="8191243" cy="792657"/>
      </dsp:txXfrm>
    </dsp:sp>
    <dsp:sp modelId="{EB62BF62-BA5E-494A-8A29-FA35EE2B51A4}">
      <dsp:nvSpPr>
        <dsp:cNvPr id="0" name=""/>
        <dsp:cNvSpPr/>
      </dsp:nvSpPr>
      <dsp:spPr>
        <a:xfrm>
          <a:off x="0" y="2863745"/>
          <a:ext cx="867748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214045"/>
              <a:satOff val="-3415"/>
              <a:lumOff val="328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343608-D641-4CF9-A777-D5F8A2250C9E}">
      <dsp:nvSpPr>
        <dsp:cNvPr id="0" name=""/>
        <dsp:cNvSpPr/>
      </dsp:nvSpPr>
      <dsp:spPr>
        <a:xfrm>
          <a:off x="394045" y="2162446"/>
          <a:ext cx="8277005" cy="878419"/>
        </a:xfrm>
        <a:prstGeom prst="roundRect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592" tIns="0" rIns="229592" bIns="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Se propone la actualización de los Programas de Gestión Ambiental del Plan de Seguridad, Salud y Ambiente adjuntados en el Anexo 3, estos deben ser homologados para todas las unidades del Fuerte Militar San Jorge.</a:t>
          </a:r>
          <a:endParaRPr lang="es-ES" sz="1400" kern="1200" dirty="0"/>
        </a:p>
      </dsp:txBody>
      <dsp:txXfrm>
        <a:off x="436926" y="2205327"/>
        <a:ext cx="8191243" cy="792657"/>
      </dsp:txXfrm>
    </dsp:sp>
    <dsp:sp modelId="{C0FE2483-E89C-4D3D-BC69-9AAA7BE96D3E}">
      <dsp:nvSpPr>
        <dsp:cNvPr id="0" name=""/>
        <dsp:cNvSpPr/>
      </dsp:nvSpPr>
      <dsp:spPr>
        <a:xfrm>
          <a:off x="0" y="3932245"/>
          <a:ext cx="867748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214045"/>
              <a:satOff val="-3415"/>
              <a:lumOff val="328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2E5EA8-247C-4066-8E8B-0A7423FA62B9}">
      <dsp:nvSpPr>
        <dsp:cNvPr id="0" name=""/>
        <dsp:cNvSpPr/>
      </dsp:nvSpPr>
      <dsp:spPr>
        <a:xfrm>
          <a:off x="394045" y="3230945"/>
          <a:ext cx="8277005" cy="878419"/>
        </a:xfrm>
        <a:prstGeom prst="roundRect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592" tIns="0" rIns="229592" bIns="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Para la conservación del componente agua, se debe ejecutar las actividades propuestas en el Programa de Prevención de Contaminación Ambiental una vez aprobada por la alta dirección.</a:t>
          </a:r>
          <a:endParaRPr lang="es-ES" sz="1400" kern="1200" dirty="0"/>
        </a:p>
      </dsp:txBody>
      <dsp:txXfrm>
        <a:off x="436926" y="3273826"/>
        <a:ext cx="8191243" cy="792657"/>
      </dsp:txXfrm>
    </dsp:sp>
    <dsp:sp modelId="{E5359322-E7D1-48B2-8AE2-C6EEEF467B15}">
      <dsp:nvSpPr>
        <dsp:cNvPr id="0" name=""/>
        <dsp:cNvSpPr/>
      </dsp:nvSpPr>
      <dsp:spPr>
        <a:xfrm>
          <a:off x="0" y="5000744"/>
          <a:ext cx="867748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107022"/>
              <a:satOff val="-1708"/>
              <a:lumOff val="164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C5A195-A08E-41C0-BFB3-6F1D1752BC81}">
      <dsp:nvSpPr>
        <dsp:cNvPr id="0" name=""/>
        <dsp:cNvSpPr/>
      </dsp:nvSpPr>
      <dsp:spPr>
        <a:xfrm>
          <a:off x="394045" y="4299445"/>
          <a:ext cx="8277005" cy="878419"/>
        </a:xfrm>
        <a:prstGeom prst="roundRect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592" tIns="0" rIns="229592" bIns="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Se debe mantener el procedimiento descrito en el capítulo 6, para la identificación de los aspectos ambientales en el Fuerte Militar San Jorge, de manera que pueda planificar sus objetivos, metas y programas de manera eficaz al momento de implementar un SGA.</a:t>
          </a:r>
          <a:endParaRPr lang="es-ES" sz="1400" kern="1200" dirty="0"/>
        </a:p>
      </dsp:txBody>
      <dsp:txXfrm>
        <a:off x="436926" y="4342326"/>
        <a:ext cx="8191243" cy="7926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0FB55-D898-984D-9659-D9D76AEE492C}">
      <dsp:nvSpPr>
        <dsp:cNvPr id="0" name=""/>
        <dsp:cNvSpPr/>
      </dsp:nvSpPr>
      <dsp:spPr>
        <a:xfrm>
          <a:off x="1260694" y="0"/>
          <a:ext cx="2011986" cy="201229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3CE936-44BB-8F4C-9EEA-02F70CB95E7A}">
      <dsp:nvSpPr>
        <dsp:cNvPr id="0" name=""/>
        <dsp:cNvSpPr/>
      </dsp:nvSpPr>
      <dsp:spPr>
        <a:xfrm>
          <a:off x="1705409" y="726498"/>
          <a:ext cx="1118022" cy="558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CLIMA</a:t>
          </a:r>
          <a:endParaRPr lang="es-ES" sz="1600" kern="1200" dirty="0"/>
        </a:p>
      </dsp:txBody>
      <dsp:txXfrm>
        <a:off x="1705409" y="726498"/>
        <a:ext cx="1118022" cy="558877"/>
      </dsp:txXfrm>
    </dsp:sp>
    <dsp:sp modelId="{4E1F98EC-43BF-BE43-99B4-F8D97DCD7A27}">
      <dsp:nvSpPr>
        <dsp:cNvPr id="0" name=""/>
        <dsp:cNvSpPr/>
      </dsp:nvSpPr>
      <dsp:spPr>
        <a:xfrm>
          <a:off x="701872" y="1156211"/>
          <a:ext cx="2011986" cy="201229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75DFB-873D-6745-B94A-0A678492E7A6}">
      <dsp:nvSpPr>
        <dsp:cNvPr id="0" name=""/>
        <dsp:cNvSpPr/>
      </dsp:nvSpPr>
      <dsp:spPr>
        <a:xfrm>
          <a:off x="1148854" y="1889397"/>
          <a:ext cx="1118022" cy="558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VEGETACIÓN</a:t>
          </a:r>
          <a:endParaRPr lang="es-ES" sz="1600" kern="1200" dirty="0"/>
        </a:p>
      </dsp:txBody>
      <dsp:txXfrm>
        <a:off x="1148854" y="1889397"/>
        <a:ext cx="1118022" cy="558877"/>
      </dsp:txXfrm>
    </dsp:sp>
    <dsp:sp modelId="{29A8085A-052B-7344-9E56-A3152C2C4EBA}">
      <dsp:nvSpPr>
        <dsp:cNvPr id="0" name=""/>
        <dsp:cNvSpPr/>
      </dsp:nvSpPr>
      <dsp:spPr>
        <a:xfrm>
          <a:off x="1403894" y="2450783"/>
          <a:ext cx="1728607" cy="1729300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36111-877E-3744-A894-DC4D2CD29F46}">
      <dsp:nvSpPr>
        <dsp:cNvPr id="0" name=""/>
        <dsp:cNvSpPr/>
      </dsp:nvSpPr>
      <dsp:spPr>
        <a:xfrm>
          <a:off x="1708054" y="3053969"/>
          <a:ext cx="1118022" cy="558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itchFamily="18" charset="0"/>
              <a:ea typeface="Calibri" pitchFamily="34" charset="0"/>
              <a:cs typeface="Times New Roman" pitchFamily="18" charset="0"/>
            </a:rPr>
            <a:t>Biondicador de  la calidad ambiental del lugar</a:t>
          </a:r>
          <a:endParaRPr lang="es-ES" sz="1600" kern="1200" dirty="0"/>
        </a:p>
      </dsp:txBody>
      <dsp:txXfrm>
        <a:off x="1708054" y="3053969"/>
        <a:ext cx="1118022" cy="5588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0213E-3530-6A4E-A96B-E5C5BB5A9F46}">
      <dsp:nvSpPr>
        <dsp:cNvPr id="0" name=""/>
        <dsp:cNvSpPr/>
      </dsp:nvSpPr>
      <dsp:spPr>
        <a:xfrm>
          <a:off x="1037" y="0"/>
          <a:ext cx="2697596" cy="475252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400" b="1" kern="1200" dirty="0" smtClean="0">
              <a:solidFill>
                <a:schemeClr val="accent3">
                  <a:lumMod val="50000"/>
                </a:schemeClr>
              </a:solidFill>
            </a:rPr>
            <a:t>INADE</a:t>
          </a:r>
          <a:endParaRPr lang="es-ES" sz="65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1037" y="0"/>
        <a:ext cx="2697596" cy="1425758"/>
      </dsp:txXfrm>
    </dsp:sp>
    <dsp:sp modelId="{D9C96338-0089-4D4E-BF93-AAF3DB4254EE}">
      <dsp:nvSpPr>
        <dsp:cNvPr id="0" name=""/>
        <dsp:cNvSpPr/>
      </dsp:nvSpPr>
      <dsp:spPr>
        <a:xfrm>
          <a:off x="270797" y="1425874"/>
          <a:ext cx="2158077" cy="6923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/>
            <a:t>La Unidad lleva desde 1986, 27 años de funcionamiento</a:t>
          </a:r>
          <a:endParaRPr lang="es-ES_tradnl" sz="1600" kern="1200" dirty="0"/>
        </a:p>
      </dsp:txBody>
      <dsp:txXfrm>
        <a:off x="291075" y="1446152"/>
        <a:ext cx="2117521" cy="651786"/>
      </dsp:txXfrm>
    </dsp:sp>
    <dsp:sp modelId="{D0872BE6-3644-6B44-8C7D-52912B0BA9B8}">
      <dsp:nvSpPr>
        <dsp:cNvPr id="0" name=""/>
        <dsp:cNvSpPr/>
      </dsp:nvSpPr>
      <dsp:spPr>
        <a:xfrm>
          <a:off x="270797" y="2224730"/>
          <a:ext cx="2158077" cy="6923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/>
            <a:t>Área de 0,56 Ha. </a:t>
          </a:r>
          <a:endParaRPr lang="es-ES_tradnl" sz="2000" kern="1200" dirty="0"/>
        </a:p>
      </dsp:txBody>
      <dsp:txXfrm>
        <a:off x="291075" y="2245008"/>
        <a:ext cx="2117521" cy="651786"/>
      </dsp:txXfrm>
    </dsp:sp>
    <dsp:sp modelId="{A820BBD9-2A98-6447-B13D-777B7E4F73D8}">
      <dsp:nvSpPr>
        <dsp:cNvPr id="0" name=""/>
        <dsp:cNvSpPr/>
      </dsp:nvSpPr>
      <dsp:spPr>
        <a:xfrm>
          <a:off x="270797" y="3023587"/>
          <a:ext cx="2158077" cy="6923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Aspecto limpio y ordenado</a:t>
          </a:r>
          <a:endParaRPr lang="es-ES_tradnl" sz="1400" kern="1200" dirty="0"/>
        </a:p>
      </dsp:txBody>
      <dsp:txXfrm>
        <a:off x="291075" y="3043865"/>
        <a:ext cx="2117521" cy="651786"/>
      </dsp:txXfrm>
    </dsp:sp>
    <dsp:sp modelId="{AA79DAED-D5A8-3246-979F-D5A948FEFA8E}">
      <dsp:nvSpPr>
        <dsp:cNvPr id="0" name=""/>
        <dsp:cNvSpPr/>
      </dsp:nvSpPr>
      <dsp:spPr>
        <a:xfrm>
          <a:off x="270797" y="3822443"/>
          <a:ext cx="2158077" cy="6923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Servicios de luz, agua, teléfono y alcantarillado.</a:t>
          </a:r>
          <a:endParaRPr lang="es-ES_tradnl" sz="1400" kern="1200" dirty="0"/>
        </a:p>
      </dsp:txBody>
      <dsp:txXfrm>
        <a:off x="291075" y="3842721"/>
        <a:ext cx="2117521" cy="651786"/>
      </dsp:txXfrm>
    </dsp:sp>
    <dsp:sp modelId="{4B6FF5EB-A9B0-8343-8809-AB7A2311B382}">
      <dsp:nvSpPr>
        <dsp:cNvPr id="0" name=""/>
        <dsp:cNvSpPr/>
      </dsp:nvSpPr>
      <dsp:spPr>
        <a:xfrm>
          <a:off x="2900953" y="0"/>
          <a:ext cx="2697596" cy="475252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400" b="1" kern="1200" dirty="0" smtClean="0">
              <a:solidFill>
                <a:srgbClr val="4F6228"/>
              </a:solidFill>
            </a:rPr>
            <a:t>CEDE</a:t>
          </a:r>
          <a:endParaRPr lang="es-ES" sz="6500" kern="1200" dirty="0">
            <a:solidFill>
              <a:srgbClr val="4F6228"/>
            </a:solidFill>
          </a:endParaRPr>
        </a:p>
      </dsp:txBody>
      <dsp:txXfrm>
        <a:off x="2900953" y="0"/>
        <a:ext cx="2697596" cy="1425758"/>
      </dsp:txXfrm>
    </dsp:sp>
    <dsp:sp modelId="{D2ECAB90-198E-2446-BB48-3E5626ABA60D}">
      <dsp:nvSpPr>
        <dsp:cNvPr id="0" name=""/>
        <dsp:cNvSpPr/>
      </dsp:nvSpPr>
      <dsp:spPr>
        <a:xfrm>
          <a:off x="3170713" y="1425874"/>
          <a:ext cx="2158077" cy="6923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/>
            <a:t>La Unidad lleva 5 años de funcionamiento</a:t>
          </a:r>
          <a:endParaRPr lang="es-ES_tradnl" sz="1600" kern="1200" dirty="0"/>
        </a:p>
      </dsp:txBody>
      <dsp:txXfrm>
        <a:off x="3190991" y="1446152"/>
        <a:ext cx="2117521" cy="651786"/>
      </dsp:txXfrm>
    </dsp:sp>
    <dsp:sp modelId="{BF22AD01-50AC-EE4A-8984-7C8D7A44EA4A}">
      <dsp:nvSpPr>
        <dsp:cNvPr id="0" name=""/>
        <dsp:cNvSpPr/>
      </dsp:nvSpPr>
      <dsp:spPr>
        <a:xfrm>
          <a:off x="3170713" y="2224730"/>
          <a:ext cx="2158077" cy="6923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/>
            <a:t>Área de 1,79 Ha. </a:t>
          </a:r>
          <a:endParaRPr lang="es-ES_tradnl" sz="2000" kern="1200" dirty="0"/>
        </a:p>
      </dsp:txBody>
      <dsp:txXfrm>
        <a:off x="3190991" y="2245008"/>
        <a:ext cx="2117521" cy="651786"/>
      </dsp:txXfrm>
    </dsp:sp>
    <dsp:sp modelId="{03F846FA-4524-AA4C-85A8-6D74606312D7}">
      <dsp:nvSpPr>
        <dsp:cNvPr id="0" name=""/>
        <dsp:cNvSpPr/>
      </dsp:nvSpPr>
      <dsp:spPr>
        <a:xfrm>
          <a:off x="3170713" y="3023587"/>
          <a:ext cx="2158077" cy="6923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Apariencia limpia y ordenada</a:t>
          </a:r>
          <a:endParaRPr lang="es-ES_tradnl" sz="1400" kern="1200" dirty="0"/>
        </a:p>
      </dsp:txBody>
      <dsp:txXfrm>
        <a:off x="3190991" y="3043865"/>
        <a:ext cx="2117521" cy="651786"/>
      </dsp:txXfrm>
    </dsp:sp>
    <dsp:sp modelId="{AD57AAA2-BDC6-074B-A486-CF6779A90E25}">
      <dsp:nvSpPr>
        <dsp:cNvPr id="0" name=""/>
        <dsp:cNvSpPr/>
      </dsp:nvSpPr>
      <dsp:spPr>
        <a:xfrm>
          <a:off x="3170713" y="3822443"/>
          <a:ext cx="2158077" cy="6923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Servicios de luz, agua y teléfono. </a:t>
          </a:r>
          <a:endParaRPr lang="es-ES_tradnl" sz="1400" kern="1200" dirty="0"/>
        </a:p>
      </dsp:txBody>
      <dsp:txXfrm>
        <a:off x="3190991" y="3842721"/>
        <a:ext cx="2117521" cy="651786"/>
      </dsp:txXfrm>
    </dsp:sp>
    <dsp:sp modelId="{1A5F939C-10AA-F641-9F84-BA2A3AFDB30F}">
      <dsp:nvSpPr>
        <dsp:cNvPr id="0" name=""/>
        <dsp:cNvSpPr/>
      </dsp:nvSpPr>
      <dsp:spPr>
        <a:xfrm>
          <a:off x="5800869" y="0"/>
          <a:ext cx="2697596" cy="475252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400" b="1" kern="1200" dirty="0" smtClean="0">
              <a:solidFill>
                <a:srgbClr val="4F6228"/>
              </a:solidFill>
            </a:rPr>
            <a:t>CROE</a:t>
          </a:r>
          <a:endParaRPr lang="es-ES_tradnl" sz="6500" kern="1200" dirty="0">
            <a:solidFill>
              <a:srgbClr val="4F6228"/>
            </a:solidFill>
          </a:endParaRPr>
        </a:p>
      </dsp:txBody>
      <dsp:txXfrm>
        <a:off x="5800869" y="0"/>
        <a:ext cx="2697596" cy="1425758"/>
      </dsp:txXfrm>
    </dsp:sp>
    <dsp:sp modelId="{32C6FFBA-9E08-1946-A47A-F9A5B5FD002C}">
      <dsp:nvSpPr>
        <dsp:cNvPr id="0" name=""/>
        <dsp:cNvSpPr/>
      </dsp:nvSpPr>
      <dsp:spPr>
        <a:xfrm>
          <a:off x="6070629" y="1426347"/>
          <a:ext cx="2158077" cy="7081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El Centro de recreación de Oficiales lleva 30 años de funcionamiento desde 1983</a:t>
          </a:r>
          <a:endParaRPr lang="es-ES_tradnl" sz="1400" kern="1200" dirty="0"/>
        </a:p>
      </dsp:txBody>
      <dsp:txXfrm>
        <a:off x="6091371" y="1447089"/>
        <a:ext cx="2116593" cy="666696"/>
      </dsp:txXfrm>
    </dsp:sp>
    <dsp:sp modelId="{56AF4B72-250D-5C43-A87B-8311A03DE27F}">
      <dsp:nvSpPr>
        <dsp:cNvPr id="0" name=""/>
        <dsp:cNvSpPr/>
      </dsp:nvSpPr>
      <dsp:spPr>
        <a:xfrm>
          <a:off x="6070629" y="2243478"/>
          <a:ext cx="2158077" cy="7081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/>
            <a:t> Área de 3,9 Ha. </a:t>
          </a:r>
          <a:endParaRPr lang="es-ES_tradnl" sz="2000" kern="1200" dirty="0"/>
        </a:p>
      </dsp:txBody>
      <dsp:txXfrm>
        <a:off x="6091371" y="2264220"/>
        <a:ext cx="2116593" cy="666696"/>
      </dsp:txXfrm>
    </dsp:sp>
    <dsp:sp modelId="{53136ADC-83BD-3E40-B2C2-86C8212839C4}">
      <dsp:nvSpPr>
        <dsp:cNvPr id="0" name=""/>
        <dsp:cNvSpPr/>
      </dsp:nvSpPr>
      <dsp:spPr>
        <a:xfrm>
          <a:off x="6070629" y="3060609"/>
          <a:ext cx="2158077" cy="1453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Servicio de luz, agua, teléfono en todo el complejo y alcantarillado únicamente en el edificio administrativo y salones de eventos.</a:t>
          </a:r>
          <a:endParaRPr lang="es-ES_tradnl" sz="1400" kern="1200" dirty="0"/>
        </a:p>
      </dsp:txBody>
      <dsp:txXfrm>
        <a:off x="6113206" y="3103186"/>
        <a:ext cx="2072923" cy="13685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F962A-E046-3349-A1AA-915D0859EBE4}">
      <dsp:nvSpPr>
        <dsp:cNvPr id="0" name=""/>
        <dsp:cNvSpPr/>
      </dsp:nvSpPr>
      <dsp:spPr>
        <a:xfrm>
          <a:off x="1069" y="0"/>
          <a:ext cx="2780431" cy="489954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400" b="1" kern="1200" dirty="0" smtClean="0"/>
            <a:t>EEE</a:t>
          </a:r>
          <a:endParaRPr lang="es-ES" sz="5400" kern="1200" dirty="0"/>
        </a:p>
      </dsp:txBody>
      <dsp:txXfrm>
        <a:off x="1069" y="0"/>
        <a:ext cx="2780431" cy="1469863"/>
      </dsp:txXfrm>
    </dsp:sp>
    <dsp:sp modelId="{4578A3BD-2670-7E4F-9F7A-3DDA5AC7B2A6}">
      <dsp:nvSpPr>
        <dsp:cNvPr id="0" name=""/>
        <dsp:cNvSpPr/>
      </dsp:nvSpPr>
      <dsp:spPr>
        <a:xfrm>
          <a:off x="263564" y="1353803"/>
          <a:ext cx="2224345" cy="6996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Las instalaciones de la Escuela de Equitación tiene 56 años</a:t>
          </a:r>
          <a:endParaRPr lang="es-EC" sz="1600" kern="1200" dirty="0"/>
        </a:p>
      </dsp:txBody>
      <dsp:txXfrm>
        <a:off x="284056" y="1374295"/>
        <a:ext cx="2183361" cy="658661"/>
      </dsp:txXfrm>
    </dsp:sp>
    <dsp:sp modelId="{FF416D05-29AE-2B4F-8D86-2F930D21D358}">
      <dsp:nvSpPr>
        <dsp:cNvPr id="0" name=""/>
        <dsp:cNvSpPr/>
      </dsp:nvSpPr>
      <dsp:spPr>
        <a:xfrm>
          <a:off x="263564" y="2163240"/>
          <a:ext cx="2224345" cy="5459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Área : 5 Ha.</a:t>
          </a:r>
          <a:endParaRPr lang="es-EC" sz="1600" kern="1200" dirty="0"/>
        </a:p>
      </dsp:txBody>
      <dsp:txXfrm>
        <a:off x="279556" y="2179232"/>
        <a:ext cx="2192361" cy="514015"/>
      </dsp:txXfrm>
    </dsp:sp>
    <dsp:sp modelId="{BDB206ED-754E-C94B-BB96-56B90D9924C7}">
      <dsp:nvSpPr>
        <dsp:cNvPr id="0" name=""/>
        <dsp:cNvSpPr/>
      </dsp:nvSpPr>
      <dsp:spPr>
        <a:xfrm>
          <a:off x="263564" y="2737415"/>
          <a:ext cx="2224345" cy="95828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Apariencia de instalaciones administrativas ordenada y limpia mientras que en los habitáculos es difícil mantener totalmente limpios. </a:t>
          </a:r>
          <a:endParaRPr lang="es-EC" sz="1200" kern="1200" dirty="0"/>
        </a:p>
      </dsp:txBody>
      <dsp:txXfrm>
        <a:off x="291631" y="2765482"/>
        <a:ext cx="2168211" cy="902153"/>
      </dsp:txXfrm>
    </dsp:sp>
    <dsp:sp modelId="{FAA7AE7B-F845-EB41-9063-9D5D670744C6}">
      <dsp:nvSpPr>
        <dsp:cNvPr id="0" name=""/>
        <dsp:cNvSpPr/>
      </dsp:nvSpPr>
      <dsp:spPr>
        <a:xfrm>
          <a:off x="263564" y="3812601"/>
          <a:ext cx="2224345" cy="95828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Servicios básicos comprende: luz eléctrica, agua potable y teléfono.</a:t>
          </a:r>
          <a:endParaRPr lang="es-EC" sz="1600" kern="1200" dirty="0"/>
        </a:p>
      </dsp:txBody>
      <dsp:txXfrm>
        <a:off x="291631" y="3840668"/>
        <a:ext cx="2168211" cy="902153"/>
      </dsp:txXfrm>
    </dsp:sp>
    <dsp:sp modelId="{B9ADD261-6AB6-354D-B2B1-FCA53F86DE44}">
      <dsp:nvSpPr>
        <dsp:cNvPr id="0" name=""/>
        <dsp:cNvSpPr/>
      </dsp:nvSpPr>
      <dsp:spPr>
        <a:xfrm>
          <a:off x="2990033" y="0"/>
          <a:ext cx="2780431" cy="489954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400" b="1" kern="1200" dirty="0" smtClean="0"/>
            <a:t>AGE</a:t>
          </a:r>
          <a:endParaRPr lang="es-EC" sz="5400" kern="1200" dirty="0"/>
        </a:p>
      </dsp:txBody>
      <dsp:txXfrm>
        <a:off x="2990033" y="0"/>
        <a:ext cx="2780431" cy="1469863"/>
      </dsp:txXfrm>
    </dsp:sp>
    <dsp:sp modelId="{7B5B2305-F196-0041-A28A-D864CBF6F3EA}">
      <dsp:nvSpPr>
        <dsp:cNvPr id="0" name=""/>
        <dsp:cNvSpPr/>
      </dsp:nvSpPr>
      <dsp:spPr>
        <a:xfrm>
          <a:off x="3287895" y="1332337"/>
          <a:ext cx="2224345" cy="576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La AGE funciona desde 1921</a:t>
          </a:r>
          <a:endParaRPr lang="es-EC" sz="1600" kern="1200" dirty="0"/>
        </a:p>
      </dsp:txBody>
      <dsp:txXfrm>
        <a:off x="3304770" y="1349212"/>
        <a:ext cx="2190595" cy="542389"/>
      </dsp:txXfrm>
    </dsp:sp>
    <dsp:sp modelId="{C89B65C0-A903-EF43-AF45-F6F073217D06}">
      <dsp:nvSpPr>
        <dsp:cNvPr id="0" name=""/>
        <dsp:cNvSpPr/>
      </dsp:nvSpPr>
      <dsp:spPr>
        <a:xfrm>
          <a:off x="3287895" y="2029826"/>
          <a:ext cx="2224345" cy="576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Área: 6 Ha. </a:t>
          </a:r>
          <a:endParaRPr lang="es-EC" sz="1600" kern="1200" dirty="0"/>
        </a:p>
      </dsp:txBody>
      <dsp:txXfrm>
        <a:off x="3304770" y="2046701"/>
        <a:ext cx="2190595" cy="542389"/>
      </dsp:txXfrm>
    </dsp:sp>
    <dsp:sp modelId="{13FE4F5E-FE1F-6A45-907A-8A26390A137B}">
      <dsp:nvSpPr>
        <dsp:cNvPr id="0" name=""/>
        <dsp:cNvSpPr/>
      </dsp:nvSpPr>
      <dsp:spPr>
        <a:xfrm>
          <a:off x="3287895" y="2727313"/>
          <a:ext cx="2224345" cy="8662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Sus instalaciones se muestran ordenadas y limpias</a:t>
          </a:r>
          <a:endParaRPr lang="es-EC" sz="1600" kern="1200" dirty="0"/>
        </a:p>
      </dsp:txBody>
      <dsp:txXfrm>
        <a:off x="3313267" y="2752685"/>
        <a:ext cx="2173601" cy="815532"/>
      </dsp:txXfrm>
    </dsp:sp>
    <dsp:sp modelId="{3499C69A-DE93-114A-9FB2-934E8B229AA1}">
      <dsp:nvSpPr>
        <dsp:cNvPr id="0" name=""/>
        <dsp:cNvSpPr/>
      </dsp:nvSpPr>
      <dsp:spPr>
        <a:xfrm>
          <a:off x="3287895" y="3831189"/>
          <a:ext cx="2224345" cy="89949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Cuenta con alcantarillado, agua potable, luz eléctrica y redes telefónicas.</a:t>
          </a:r>
          <a:endParaRPr lang="es-EC" sz="1600" kern="1200" dirty="0"/>
        </a:p>
      </dsp:txBody>
      <dsp:txXfrm>
        <a:off x="3314240" y="3857534"/>
        <a:ext cx="2171655" cy="846807"/>
      </dsp:txXfrm>
    </dsp:sp>
    <dsp:sp modelId="{2EC02281-5CA8-DD48-AFD4-2C137FCC0241}">
      <dsp:nvSpPr>
        <dsp:cNvPr id="0" name=""/>
        <dsp:cNvSpPr/>
      </dsp:nvSpPr>
      <dsp:spPr>
        <a:xfrm>
          <a:off x="5978997" y="0"/>
          <a:ext cx="2780431" cy="489954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400" b="1" kern="1200" dirty="0" smtClean="0"/>
            <a:t>C.S.S.J</a:t>
          </a:r>
          <a:endParaRPr lang="es-EC" sz="5400" kern="1200" dirty="0"/>
        </a:p>
      </dsp:txBody>
      <dsp:txXfrm>
        <a:off x="5978997" y="0"/>
        <a:ext cx="2780431" cy="1469863"/>
      </dsp:txXfrm>
    </dsp:sp>
    <dsp:sp modelId="{3F5113F7-5F1A-3748-998D-4BCFF2805644}">
      <dsp:nvSpPr>
        <dsp:cNvPr id="0" name=""/>
        <dsp:cNvSpPr/>
      </dsp:nvSpPr>
      <dsp:spPr>
        <a:xfrm>
          <a:off x="6240224" y="1320670"/>
          <a:ext cx="2224345" cy="89709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Las instalaciones fueron construidas hace 12 años en el 2001</a:t>
          </a:r>
          <a:endParaRPr lang="es-EC" sz="1600" kern="1200" dirty="0"/>
        </a:p>
      </dsp:txBody>
      <dsp:txXfrm>
        <a:off x="6266499" y="1346945"/>
        <a:ext cx="2171795" cy="844544"/>
      </dsp:txXfrm>
    </dsp:sp>
    <dsp:sp modelId="{BD06F935-A18C-0F4E-99D5-BE05A6BD16DD}">
      <dsp:nvSpPr>
        <dsp:cNvPr id="0" name=""/>
        <dsp:cNvSpPr/>
      </dsp:nvSpPr>
      <dsp:spPr>
        <a:xfrm>
          <a:off x="6240224" y="2400726"/>
          <a:ext cx="2224345" cy="6251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Área : 700 m2</a:t>
          </a:r>
          <a:endParaRPr lang="es-EC" sz="1600" kern="1200" dirty="0"/>
        </a:p>
      </dsp:txBody>
      <dsp:txXfrm>
        <a:off x="6258533" y="2419035"/>
        <a:ext cx="2187727" cy="588504"/>
      </dsp:txXfrm>
    </dsp:sp>
    <dsp:sp modelId="{5E2AA0BD-D2C3-B240-AEAA-ACA502A23261}">
      <dsp:nvSpPr>
        <dsp:cNvPr id="0" name=""/>
        <dsp:cNvSpPr/>
      </dsp:nvSpPr>
      <dsp:spPr>
        <a:xfrm>
          <a:off x="6240224" y="3163692"/>
          <a:ext cx="2224345" cy="74799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Aspecto limpio y ordenado. </a:t>
          </a:r>
          <a:endParaRPr lang="es-EC" sz="1600" kern="1200" dirty="0"/>
        </a:p>
      </dsp:txBody>
      <dsp:txXfrm>
        <a:off x="6262132" y="3185600"/>
        <a:ext cx="2180529" cy="704174"/>
      </dsp:txXfrm>
    </dsp:sp>
    <dsp:sp modelId="{56C1B632-0325-F244-A3B6-7CE992D97728}">
      <dsp:nvSpPr>
        <dsp:cNvPr id="0" name=""/>
        <dsp:cNvSpPr/>
      </dsp:nvSpPr>
      <dsp:spPr>
        <a:xfrm>
          <a:off x="6257040" y="4064215"/>
          <a:ext cx="2224345" cy="6251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Cuenta con todos los servicios básico</a:t>
          </a:r>
          <a:endParaRPr lang="es-EC" sz="1600" kern="1200" dirty="0"/>
        </a:p>
      </dsp:txBody>
      <dsp:txXfrm>
        <a:off x="6275349" y="4082524"/>
        <a:ext cx="2187727" cy="58850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EB1D55-614D-49BE-9977-71D6995037F1}">
      <dsp:nvSpPr>
        <dsp:cNvPr id="0" name=""/>
        <dsp:cNvSpPr/>
      </dsp:nvSpPr>
      <dsp:spPr>
        <a:xfrm rot="10800000">
          <a:off x="1411023" y="821"/>
          <a:ext cx="4980073" cy="6265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303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Realiza actividades de carácter académico, aquí es donde se forman los futuros Generales del Ejército.</a:t>
          </a:r>
          <a:endParaRPr lang="es-ES" sz="1400" kern="1200" dirty="0"/>
        </a:p>
      </dsp:txBody>
      <dsp:txXfrm rot="10800000">
        <a:off x="1567667" y="821"/>
        <a:ext cx="4823429" cy="626577"/>
      </dsp:txXfrm>
    </dsp:sp>
    <dsp:sp modelId="{50067696-5C4B-4117-9042-BB869E7DEC98}">
      <dsp:nvSpPr>
        <dsp:cNvPr id="0" name=""/>
        <dsp:cNvSpPr/>
      </dsp:nvSpPr>
      <dsp:spPr>
        <a:xfrm>
          <a:off x="1097735" y="821"/>
          <a:ext cx="626577" cy="62657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3F96A6-380D-4C8F-805E-13F882622493}">
      <dsp:nvSpPr>
        <dsp:cNvPr id="0" name=""/>
        <dsp:cNvSpPr/>
      </dsp:nvSpPr>
      <dsp:spPr>
        <a:xfrm rot="10800000">
          <a:off x="1411023" y="814436"/>
          <a:ext cx="4980073" cy="6265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303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Desarrollan actividades y servicios netamente recreativos</a:t>
          </a:r>
          <a:r>
            <a:rPr lang="es-EC" sz="1500" kern="1200" dirty="0" smtClean="0"/>
            <a:t>.</a:t>
          </a:r>
          <a:endParaRPr lang="es-ES" sz="1500" kern="1200" dirty="0"/>
        </a:p>
      </dsp:txBody>
      <dsp:txXfrm rot="10800000">
        <a:off x="1567667" y="814436"/>
        <a:ext cx="4823429" cy="626577"/>
      </dsp:txXfrm>
    </dsp:sp>
    <dsp:sp modelId="{2339AFBA-944E-460A-AE7D-4F4007EF353F}">
      <dsp:nvSpPr>
        <dsp:cNvPr id="0" name=""/>
        <dsp:cNvSpPr/>
      </dsp:nvSpPr>
      <dsp:spPr>
        <a:xfrm>
          <a:off x="1097735" y="814436"/>
          <a:ext cx="626577" cy="62657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E755BC-08B3-4D3E-A230-AE3B2D9A621F}">
      <dsp:nvSpPr>
        <dsp:cNvPr id="0" name=""/>
        <dsp:cNvSpPr/>
      </dsp:nvSpPr>
      <dsp:spPr>
        <a:xfrm rot="10800000">
          <a:off x="1411023" y="1628051"/>
          <a:ext cx="4980073" cy="6265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303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Realizan actividades recaen en el campo administrativo y también hay actividades académicas producto de las capacitaciones constantes que recibe el personal militar</a:t>
          </a:r>
          <a:r>
            <a:rPr lang="es-ES" sz="1000" kern="1200" dirty="0" smtClean="0"/>
            <a:t>.</a:t>
          </a:r>
          <a:endParaRPr lang="es-ES" sz="1000" kern="1200" dirty="0"/>
        </a:p>
      </dsp:txBody>
      <dsp:txXfrm rot="10800000">
        <a:off x="1567667" y="1628051"/>
        <a:ext cx="4823429" cy="626577"/>
      </dsp:txXfrm>
    </dsp:sp>
    <dsp:sp modelId="{D450B9D6-F6F0-485F-B19C-A6B089C2D29E}">
      <dsp:nvSpPr>
        <dsp:cNvPr id="0" name=""/>
        <dsp:cNvSpPr/>
      </dsp:nvSpPr>
      <dsp:spPr>
        <a:xfrm>
          <a:off x="1097735" y="1628051"/>
          <a:ext cx="626577" cy="62657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06B08C-9272-4D57-8606-73BDF155F3BF}">
      <dsp:nvSpPr>
        <dsp:cNvPr id="0" name=""/>
        <dsp:cNvSpPr/>
      </dsp:nvSpPr>
      <dsp:spPr>
        <a:xfrm rot="10800000">
          <a:off x="1411023" y="2441666"/>
          <a:ext cx="4980073" cy="6265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303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Ofrece diversos servicios  hípicos dirigidos a niños/as,  escuela de equitación para maestros, concursos hípicos y abastecimiento de la gasolinera.</a:t>
          </a:r>
          <a:endParaRPr lang="es-ES" sz="1400" kern="1200" dirty="0"/>
        </a:p>
      </dsp:txBody>
      <dsp:txXfrm rot="10800000">
        <a:off x="1567667" y="2441666"/>
        <a:ext cx="4823429" cy="626577"/>
      </dsp:txXfrm>
    </dsp:sp>
    <dsp:sp modelId="{EE3489BA-CD64-4491-B917-6FC9F6537706}">
      <dsp:nvSpPr>
        <dsp:cNvPr id="0" name=""/>
        <dsp:cNvSpPr/>
      </dsp:nvSpPr>
      <dsp:spPr>
        <a:xfrm>
          <a:off x="1097735" y="2441666"/>
          <a:ext cx="626577" cy="62657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0D954C-9138-4518-8527-36BAAD83B8DB}">
      <dsp:nvSpPr>
        <dsp:cNvPr id="0" name=""/>
        <dsp:cNvSpPr/>
      </dsp:nvSpPr>
      <dsp:spPr>
        <a:xfrm rot="10800000">
          <a:off x="1411023" y="3255282"/>
          <a:ext cx="4980073" cy="6265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303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Servicios académicos preparando y dictando cursos de ascenso para oficiales del Ejército Ecuatoriano, y abastecimiento de la gasolinera</a:t>
          </a:r>
          <a:r>
            <a:rPr lang="es-EC" sz="1200" kern="1200" dirty="0" smtClean="0"/>
            <a:t>.</a:t>
          </a:r>
          <a:endParaRPr lang="es-ES" sz="1200" kern="1200" dirty="0"/>
        </a:p>
      </dsp:txBody>
      <dsp:txXfrm rot="10800000">
        <a:off x="1567667" y="3255282"/>
        <a:ext cx="4823429" cy="626577"/>
      </dsp:txXfrm>
    </dsp:sp>
    <dsp:sp modelId="{263E0CCA-F08F-4F15-99E1-C2A410450FD3}">
      <dsp:nvSpPr>
        <dsp:cNvPr id="0" name=""/>
        <dsp:cNvSpPr/>
      </dsp:nvSpPr>
      <dsp:spPr>
        <a:xfrm>
          <a:off x="1097735" y="3255282"/>
          <a:ext cx="626577" cy="62657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221279-6197-421C-B6D3-7B78651C5A14}">
      <dsp:nvSpPr>
        <dsp:cNvPr id="0" name=""/>
        <dsp:cNvSpPr/>
      </dsp:nvSpPr>
      <dsp:spPr>
        <a:xfrm rot="10800000">
          <a:off x="1411023" y="4068897"/>
          <a:ext cx="4980073" cy="6265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303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Se prestan servicios médicos generales para personal militar, servidores públicos y familiares.</a:t>
          </a:r>
          <a:endParaRPr lang="es-ES" sz="1400" kern="1200" dirty="0"/>
        </a:p>
      </dsp:txBody>
      <dsp:txXfrm rot="10800000">
        <a:off x="1567667" y="4068897"/>
        <a:ext cx="4823429" cy="626577"/>
      </dsp:txXfrm>
    </dsp:sp>
    <dsp:sp modelId="{EF95E332-4D69-4EE2-9C5F-562530974F5E}">
      <dsp:nvSpPr>
        <dsp:cNvPr id="0" name=""/>
        <dsp:cNvSpPr/>
      </dsp:nvSpPr>
      <dsp:spPr>
        <a:xfrm>
          <a:off x="1101613" y="2464045"/>
          <a:ext cx="626577" cy="62657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C309ED-8E49-D04E-A445-51FB710BDA31}">
      <dsp:nvSpPr>
        <dsp:cNvPr id="0" name=""/>
        <dsp:cNvSpPr/>
      </dsp:nvSpPr>
      <dsp:spPr>
        <a:xfrm>
          <a:off x="-1644561" y="-277878"/>
          <a:ext cx="2139932" cy="2139932"/>
        </a:xfrm>
        <a:prstGeom prst="blockArc">
          <a:avLst>
            <a:gd name="adj1" fmla="val 18900000"/>
            <a:gd name="adj2" fmla="val 2700000"/>
            <a:gd name="adj3" fmla="val 1009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6BE41D-E455-A34B-8722-A8C048D5EFF8}">
      <dsp:nvSpPr>
        <dsp:cNvPr id="0" name=""/>
        <dsp:cNvSpPr/>
      </dsp:nvSpPr>
      <dsp:spPr>
        <a:xfrm>
          <a:off x="480647" y="407569"/>
          <a:ext cx="4127864" cy="7690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720" tIns="38100" rIns="38100" bIns="3810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kern="1200" dirty="0" smtClean="0"/>
            <a:t>Las gasolineras ubicadas en la AGE y EEE; están expuestas a como explosiones, derrames de combustibles o de incendios. </a:t>
          </a:r>
          <a:endParaRPr lang="es-ES_tradnl" sz="1500" kern="1200" dirty="0"/>
        </a:p>
      </dsp:txBody>
      <dsp:txXfrm>
        <a:off x="480647" y="407569"/>
        <a:ext cx="4127864" cy="769036"/>
      </dsp:txXfrm>
    </dsp:sp>
    <dsp:sp modelId="{D5C6CF93-7573-4E4C-BDF1-88E6400CA4E2}">
      <dsp:nvSpPr>
        <dsp:cNvPr id="0" name=""/>
        <dsp:cNvSpPr/>
      </dsp:nvSpPr>
      <dsp:spPr>
        <a:xfrm>
          <a:off x="0" y="311440"/>
          <a:ext cx="961295" cy="9612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821F5-72E0-0348-9A55-AF9DC99E35E2}">
      <dsp:nvSpPr>
        <dsp:cNvPr id="0" name=""/>
        <dsp:cNvSpPr/>
      </dsp:nvSpPr>
      <dsp:spPr>
        <a:xfrm>
          <a:off x="-1495278" y="-253107"/>
          <a:ext cx="1946375" cy="1946375"/>
        </a:xfrm>
        <a:prstGeom prst="blockArc">
          <a:avLst>
            <a:gd name="adj1" fmla="val 18900000"/>
            <a:gd name="adj2" fmla="val 2700000"/>
            <a:gd name="adj3" fmla="val 1110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52D53-4BEC-DB4B-8675-1BFF44E389C6}">
      <dsp:nvSpPr>
        <dsp:cNvPr id="0" name=""/>
        <dsp:cNvSpPr/>
      </dsp:nvSpPr>
      <dsp:spPr>
        <a:xfrm>
          <a:off x="437338" y="370209"/>
          <a:ext cx="3883141" cy="6997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64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No existen programas de contingencia ni de mantenimiento</a:t>
          </a:r>
          <a:endParaRPr lang="es-ES_tradnl" sz="1800" kern="1200" dirty="0"/>
        </a:p>
      </dsp:txBody>
      <dsp:txXfrm>
        <a:off x="437338" y="370209"/>
        <a:ext cx="3883141" cy="699740"/>
      </dsp:txXfrm>
    </dsp:sp>
    <dsp:sp modelId="{C985D060-E02C-9645-A983-DBCF347D6A48}">
      <dsp:nvSpPr>
        <dsp:cNvPr id="0" name=""/>
        <dsp:cNvSpPr/>
      </dsp:nvSpPr>
      <dsp:spPr>
        <a:xfrm>
          <a:off x="0" y="282741"/>
          <a:ext cx="874676" cy="8746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ACC20-EC40-4C72-A0DA-7830D3407F2B}">
      <dsp:nvSpPr>
        <dsp:cNvPr id="0" name=""/>
        <dsp:cNvSpPr/>
      </dsp:nvSpPr>
      <dsp:spPr>
        <a:xfrm>
          <a:off x="1170488" y="0"/>
          <a:ext cx="1853850" cy="1029916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kern="1200" dirty="0" smtClean="0">
              <a:solidFill>
                <a:schemeClr val="bg1"/>
              </a:solidFill>
            </a:rPr>
            <a:t>Óptimo</a:t>
          </a:r>
          <a:endParaRPr lang="es-EC" sz="3400" kern="1200" dirty="0">
            <a:solidFill>
              <a:schemeClr val="bg1"/>
            </a:solidFill>
          </a:endParaRPr>
        </a:p>
      </dsp:txBody>
      <dsp:txXfrm>
        <a:off x="1200653" y="30165"/>
        <a:ext cx="1793520" cy="969586"/>
      </dsp:txXfrm>
    </dsp:sp>
    <dsp:sp modelId="{97949C4C-A0C6-4FF3-85DE-C488A0503556}">
      <dsp:nvSpPr>
        <dsp:cNvPr id="0" name=""/>
        <dsp:cNvSpPr/>
      </dsp:nvSpPr>
      <dsp:spPr>
        <a:xfrm>
          <a:off x="4842899" y="0"/>
          <a:ext cx="1853850" cy="1029916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kern="1200" dirty="0" smtClean="0">
              <a:solidFill>
                <a:schemeClr val="bg1"/>
              </a:solidFill>
            </a:rPr>
            <a:t>Realidad</a:t>
          </a:r>
          <a:endParaRPr lang="es-EC" sz="3400" kern="1200" dirty="0">
            <a:solidFill>
              <a:schemeClr val="bg1"/>
            </a:solidFill>
          </a:endParaRPr>
        </a:p>
      </dsp:txBody>
      <dsp:txXfrm>
        <a:off x="4873064" y="30165"/>
        <a:ext cx="1793520" cy="969586"/>
      </dsp:txXfrm>
    </dsp:sp>
    <dsp:sp modelId="{3095BE60-F69D-4E84-8130-1FB1030EF348}">
      <dsp:nvSpPr>
        <dsp:cNvPr id="0" name=""/>
        <dsp:cNvSpPr/>
      </dsp:nvSpPr>
      <dsp:spPr>
        <a:xfrm>
          <a:off x="3744413" y="4543904"/>
          <a:ext cx="576068" cy="576060"/>
        </a:xfrm>
        <a:prstGeom prst="triangle">
          <a:avLst/>
        </a:prstGeom>
        <a:solidFill>
          <a:schemeClr val="bg1">
            <a:lumMod val="5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506A3F-C3A9-4AA0-90BE-E2FCAB391F55}">
      <dsp:nvSpPr>
        <dsp:cNvPr id="0" name=""/>
        <dsp:cNvSpPr/>
      </dsp:nvSpPr>
      <dsp:spPr>
        <a:xfrm rot="21281936">
          <a:off x="698321" y="4211473"/>
          <a:ext cx="6668252" cy="313094"/>
        </a:xfrm>
        <a:prstGeom prst="rect">
          <a:avLst/>
        </a:prstGeom>
        <a:solidFill>
          <a:schemeClr val="bg1">
            <a:lumMod val="5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706F57-649C-4EFA-982A-FECB68CFBC6B}">
      <dsp:nvSpPr>
        <dsp:cNvPr id="0" name=""/>
        <dsp:cNvSpPr/>
      </dsp:nvSpPr>
      <dsp:spPr>
        <a:xfrm>
          <a:off x="4842899" y="2698382"/>
          <a:ext cx="1853850" cy="13182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700" kern="1200"/>
        </a:p>
      </dsp:txBody>
      <dsp:txXfrm>
        <a:off x="4907253" y="2762736"/>
        <a:ext cx="1725142" cy="1189585"/>
      </dsp:txXfrm>
    </dsp:sp>
    <dsp:sp modelId="{7A9DCC3A-39C5-4237-89E3-F5934C026C98}">
      <dsp:nvSpPr>
        <dsp:cNvPr id="0" name=""/>
        <dsp:cNvSpPr/>
      </dsp:nvSpPr>
      <dsp:spPr>
        <a:xfrm>
          <a:off x="4842899" y="1318293"/>
          <a:ext cx="1853850" cy="13182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700" kern="1200"/>
        </a:p>
      </dsp:txBody>
      <dsp:txXfrm>
        <a:off x="4907253" y="1382647"/>
        <a:ext cx="1725142" cy="1189585"/>
      </dsp:txXfrm>
    </dsp:sp>
    <dsp:sp modelId="{CAAD838E-2823-48DF-BB5D-C8627E17D5C1}">
      <dsp:nvSpPr>
        <dsp:cNvPr id="0" name=""/>
        <dsp:cNvSpPr/>
      </dsp:nvSpPr>
      <dsp:spPr>
        <a:xfrm>
          <a:off x="1170488" y="2698382"/>
          <a:ext cx="1853850" cy="13182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700" kern="1200" dirty="0"/>
        </a:p>
      </dsp:txBody>
      <dsp:txXfrm>
        <a:off x="1234842" y="2762736"/>
        <a:ext cx="1725142" cy="1189585"/>
      </dsp:txXfrm>
    </dsp:sp>
    <dsp:sp modelId="{AC9B9A8F-1CA4-47E7-AD8C-6B9287A8F202}">
      <dsp:nvSpPr>
        <dsp:cNvPr id="0" name=""/>
        <dsp:cNvSpPr/>
      </dsp:nvSpPr>
      <dsp:spPr>
        <a:xfrm>
          <a:off x="1170488" y="1318293"/>
          <a:ext cx="1853850" cy="13182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700" kern="1200" dirty="0"/>
        </a:p>
      </dsp:txBody>
      <dsp:txXfrm>
        <a:off x="1234842" y="1382647"/>
        <a:ext cx="1725142" cy="11895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327A8-ADE4-40C2-9410-8BE69EE559D9}" type="datetimeFigureOut">
              <a:rPr lang="es-EC" smtClean="0"/>
              <a:t>09/12/2013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4F2A9-59D1-457F-958B-F6763A62D8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31090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Producto de la falta de estudios e implementación de proyectos de índole ambiental, el Fuerte Militar San Jorge no ha podido cumplir con los requisitos legales establecidos en Rumiñahui.</a:t>
            </a:r>
            <a:endParaRPr lang="es-EC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C33C3-35A3-3342-ACA2-47102185E4C9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673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F2A9-59D1-457F-958B-F6763A62D8CB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3672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importante conocer cual es la relaci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 que entre clima y vegetaci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 que se da en Rumi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ñ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ahui ya que la vegetaci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 que existiere puede funcionar como un biondicador de  la calidad ambiental del lugar.</a:t>
            </a:r>
            <a:endParaRPr kumimoji="0" lang="es-EC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C33C3-35A3-3342-ACA2-47102185E4C9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8964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EB7CB-51A0-4F32-B30A-34B1E6939D28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33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Las aguas residuales de las villas y las piscinas son las descargan directamente al río Cachaco mientras que las instalaciones de los salones de eventos y cocinas esta conectadas a la red de alcantarillado del cantón. </a:t>
            </a:r>
            <a:endParaRPr lang="es-EC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C33C3-35A3-3342-ACA2-47102185E4C9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0099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LUCES: Se debería instalar sensores de movimiento en pasillos y baños de las unidades.</a:t>
            </a:r>
            <a:endParaRPr lang="es-EC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C33C3-35A3-3342-ACA2-47102185E4C9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4903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1960-0471-4568-8738-BE4D47BEEE58}" type="datetimeFigureOut">
              <a:rPr lang="es-EC" smtClean="0"/>
              <a:t>09/12/2013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EDE0-7025-4058-95F9-F1CF2E8855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62574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1960-0471-4568-8738-BE4D47BEEE58}" type="datetimeFigureOut">
              <a:rPr lang="es-EC" smtClean="0"/>
              <a:t>09/12/2013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EDE0-7025-4058-95F9-F1CF2E8855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06727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1960-0471-4568-8738-BE4D47BEEE58}" type="datetimeFigureOut">
              <a:rPr lang="es-EC" smtClean="0"/>
              <a:t>09/12/2013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EDE0-7025-4058-95F9-F1CF2E8855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113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1960-0471-4568-8738-BE4D47BEEE58}" type="datetimeFigureOut">
              <a:rPr lang="es-EC" smtClean="0"/>
              <a:t>09/12/2013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EDE0-7025-4058-95F9-F1CF2E8855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3070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1960-0471-4568-8738-BE4D47BEEE58}" type="datetimeFigureOut">
              <a:rPr lang="es-EC" smtClean="0"/>
              <a:t>09/12/2013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EDE0-7025-4058-95F9-F1CF2E8855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74790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1960-0471-4568-8738-BE4D47BEEE58}" type="datetimeFigureOut">
              <a:rPr lang="es-EC" smtClean="0"/>
              <a:t>09/12/2013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EDE0-7025-4058-95F9-F1CF2E8855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16575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1960-0471-4568-8738-BE4D47BEEE58}" type="datetimeFigureOut">
              <a:rPr lang="es-EC" smtClean="0"/>
              <a:t>09/12/2013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EDE0-7025-4058-95F9-F1CF2E8855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1347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1960-0471-4568-8738-BE4D47BEEE58}" type="datetimeFigureOut">
              <a:rPr lang="es-EC" smtClean="0"/>
              <a:t>09/12/2013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EDE0-7025-4058-95F9-F1CF2E8855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64943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1960-0471-4568-8738-BE4D47BEEE58}" type="datetimeFigureOut">
              <a:rPr lang="es-EC" smtClean="0"/>
              <a:t>09/12/2013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EDE0-7025-4058-95F9-F1CF2E8855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249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1960-0471-4568-8738-BE4D47BEEE58}" type="datetimeFigureOut">
              <a:rPr lang="es-EC" smtClean="0"/>
              <a:t>09/12/2013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EDE0-7025-4058-95F9-F1CF2E8855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8351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1960-0471-4568-8738-BE4D47BEEE58}" type="datetimeFigureOut">
              <a:rPr lang="es-EC" smtClean="0"/>
              <a:t>09/12/2013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EDE0-7025-4058-95F9-F1CF2E8855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0732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21960-0471-4568-8738-BE4D47BEEE58}" type="datetimeFigureOut">
              <a:rPr lang="es-EC" smtClean="0"/>
              <a:t>09/12/2013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9EDE0-7025-4058-95F9-F1CF2E8855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1828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6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2.emf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2.em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hyperlink" Target="../../../../../../../2%20GPMV%20traspaso%2030-JUL-011/D/GPMV/GIM%20(gimp11)/Seguridad/Estudio%20SENAIN%2022-JUL-011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9.tmp"/><Relationship Id="rId17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mp"/><Relationship Id="rId3" Type="http://schemas.openxmlformats.org/officeDocument/2006/relationships/image" Target="../media/image44.png"/><Relationship Id="rId7" Type="http://schemas.microsoft.com/office/2007/relationships/hdphoto" Target="../media/hdphoto10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tmp"/><Relationship Id="rId4" Type="http://schemas.microsoft.com/office/2007/relationships/hdphoto" Target="../media/hdphoto9.wdp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image" Target="../media/image49.jpeg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48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7.jpeg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microsoft.com/office/2007/relationships/hdphoto" Target="../media/hdphoto1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microsoft.com/office/2007/relationships/hdphoto" Target="../media/hdphoto12.wdp"/><Relationship Id="rId10" Type="http://schemas.microsoft.com/office/2007/relationships/hdphoto" Target="../media/hdphoto14.wdp"/><Relationship Id="rId4" Type="http://schemas.openxmlformats.org/officeDocument/2006/relationships/image" Target="../media/image53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5.jpeg"/><Relationship Id="rId4" Type="http://schemas.openxmlformats.org/officeDocument/2006/relationships/diagramData" Target="../diagrams/data1.xml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8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slide" Target="slide37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image" Target="../media/image63.png"/><Relationship Id="rId10" Type="http://schemas.openxmlformats.org/officeDocument/2006/relationships/slide" Target="slide36.xml"/><Relationship Id="rId4" Type="http://schemas.openxmlformats.org/officeDocument/2006/relationships/image" Target="../media/image62.png"/><Relationship Id="rId9" Type="http://schemas.openxmlformats.org/officeDocument/2006/relationships/slide" Target="slide3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72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11" Type="http://schemas.openxmlformats.org/officeDocument/2006/relationships/image" Target="../media/image75.jpeg"/><Relationship Id="rId5" Type="http://schemas.openxmlformats.org/officeDocument/2006/relationships/diagramColors" Target="../diagrams/colors9.xml"/><Relationship Id="rId10" Type="http://schemas.openxmlformats.org/officeDocument/2006/relationships/image" Target="../media/image74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2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mp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tm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3.emf"/><Relationship Id="rId4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5.png"/><Relationship Id="rId5" Type="http://schemas.openxmlformats.org/officeDocument/2006/relationships/image" Target="../media/image94.emf"/><Relationship Id="rId4" Type="http://schemas.openxmlformats.org/officeDocument/2006/relationships/oleObject" Target="../embeddings/oleObject2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2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.png"/><Relationship Id="rId7" Type="http://schemas.microsoft.com/office/2007/relationships/hdphoto" Target="../media/hdphoto6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03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115.jpeg"/><Relationship Id="rId4" Type="http://schemas.openxmlformats.org/officeDocument/2006/relationships/diagramLayout" Target="../diagrams/layout13.xml"/><Relationship Id="rId9" Type="http://schemas.openxmlformats.org/officeDocument/2006/relationships/image" Target="../media/image114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11" Type="http://schemas.openxmlformats.org/officeDocument/2006/relationships/hyperlink" Target="../../../../../PRESENTACION_TESIS_RAI/MATRIZ_EV_AA_IA.pdf" TargetMode="External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116.png"/><Relationship Id="rId4" Type="http://schemas.openxmlformats.org/officeDocument/2006/relationships/diagramLayout" Target="../diagrams/layout14.xml"/><Relationship Id="rId9" Type="http://schemas.openxmlformats.org/officeDocument/2006/relationships/image" Target="../media/image11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mp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tmp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mp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mp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tmp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22.emf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hyperlink" Target="../../../../../PRESENTACION_TESIS_RAI/PROGRAMAS_FMSJ.pdf" TargetMode="Externa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26" name="Picture 2" descr="C:\Users\Public\Pictures\logo espe nuev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36537" r="8788" b="27778"/>
          <a:stretch/>
        </p:blipFill>
        <p:spPr bwMode="auto">
          <a:xfrm>
            <a:off x="899592" y="476672"/>
            <a:ext cx="739832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ador de texto"/>
          <p:cNvSpPr>
            <a:spLocks noGrp="1"/>
          </p:cNvSpPr>
          <p:nvPr>
            <p:ph type="body" sz="half" idx="2"/>
          </p:nvPr>
        </p:nvSpPr>
        <p:spPr>
          <a:xfrm>
            <a:off x="1115616" y="6021288"/>
            <a:ext cx="7128792" cy="516830"/>
          </a:xfrm>
        </p:spPr>
        <p:txBody>
          <a:bodyPr>
            <a:normAutofit lnSpcReduction="10000"/>
          </a:bodyPr>
          <a:lstStyle/>
          <a:p>
            <a:pPr algn="ctr"/>
            <a:r>
              <a:rPr lang="es-EC" dirty="0" smtClean="0"/>
              <a:t>“</a:t>
            </a:r>
            <a:r>
              <a:rPr lang="es-EC" dirty="0"/>
              <a:t>TESIS PRESENTADA COMO REQUISITO PREVIO A LA OBTENCIÓN DEL GRADO DE: INGENIERO GEOGRÁFICA Y DEL MEDIO AMBIENTE</a:t>
            </a:r>
          </a:p>
        </p:txBody>
      </p:sp>
      <p:sp>
        <p:nvSpPr>
          <p:cNvPr id="10" name="3 Título"/>
          <p:cNvSpPr txBox="1">
            <a:spLocks/>
          </p:cNvSpPr>
          <p:nvPr/>
        </p:nvSpPr>
        <p:spPr>
          <a:xfrm>
            <a:off x="1469295" y="2294500"/>
            <a:ext cx="6480719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dirty="0" smtClean="0"/>
              <a:t>CARRERA DE INGENIERÍA GEOGRÁFICA Y DEL MEDIO AMBIENTE</a:t>
            </a:r>
            <a:endParaRPr lang="es-EC" dirty="0"/>
          </a:p>
        </p:txBody>
      </p:sp>
      <p:sp>
        <p:nvSpPr>
          <p:cNvPr id="11" name="3 Título"/>
          <p:cNvSpPr txBox="1">
            <a:spLocks/>
          </p:cNvSpPr>
          <p:nvPr/>
        </p:nvSpPr>
        <p:spPr>
          <a:xfrm>
            <a:off x="1187624" y="4791250"/>
            <a:ext cx="2831797" cy="566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600" dirty="0" smtClean="0"/>
              <a:t>TESISTAS: </a:t>
            </a:r>
          </a:p>
          <a:p>
            <a:r>
              <a:rPr lang="es-EC" sz="1600" dirty="0" smtClean="0"/>
              <a:t>DEYSI MAISINCHO TOAPANTA </a:t>
            </a:r>
          </a:p>
          <a:p>
            <a:r>
              <a:rPr lang="es-EC" sz="1600" dirty="0" smtClean="0"/>
              <a:t>DANIEL BORJA NOVOA</a:t>
            </a:r>
            <a:endParaRPr lang="es-EC" sz="1600" dirty="0"/>
          </a:p>
        </p:txBody>
      </p:sp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1966454" y="365435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s-EC" dirty="0" smtClean="0">
                <a:solidFill>
                  <a:schemeClr val="tx2"/>
                </a:solidFill>
              </a:rPr>
              <a:t>“DESARROLLO DE LA REVISIÓN AMBIENTAL INICIAL PARA EL FUERTE MILITAR SAN JORGE EN SANGOLQUÍ”</a:t>
            </a:r>
            <a:endParaRPr lang="es-EC" dirty="0">
              <a:solidFill>
                <a:schemeClr val="tx2"/>
              </a:solidFill>
            </a:endParaRPr>
          </a:p>
        </p:txBody>
      </p:sp>
      <p:sp>
        <p:nvSpPr>
          <p:cNvPr id="13" name="3 Título"/>
          <p:cNvSpPr txBox="1">
            <a:spLocks/>
          </p:cNvSpPr>
          <p:nvPr/>
        </p:nvSpPr>
        <p:spPr>
          <a:xfrm>
            <a:off x="4716017" y="4806478"/>
            <a:ext cx="3672407" cy="566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600" dirty="0" smtClean="0"/>
              <a:t>DIRECTOR:  ING. VICTOR MEDRANO</a:t>
            </a:r>
          </a:p>
          <a:p>
            <a:r>
              <a:rPr lang="es-EC" sz="1600" dirty="0" smtClean="0"/>
              <a:t>CODIRECTORA: ING. PAULINA GUEVARA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141787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ambiental\RUMINAHUI BIOCLIMÁTIC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1" b="1260"/>
          <a:stretch/>
        </p:blipFill>
        <p:spPr bwMode="auto">
          <a:xfrm>
            <a:off x="4572000" y="2060848"/>
            <a:ext cx="3528392" cy="3676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707905" y="5819178"/>
            <a:ext cx="51125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Figura No. 3-21: Mapa de Pisos Bioclimáticos de Rumiñahui </a:t>
            </a:r>
            <a:endParaRPr kumimoji="0" lang="es-EC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Fuente: Ministerio de Ambiente del Ecuador, Subsecretaría de Patrimonio Natural</a:t>
            </a:r>
            <a:endParaRPr kumimoji="0" lang="es-EC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Elaborado por: Borja D., Maisincho D., 2013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30" y="188640"/>
            <a:ext cx="7487486" cy="1177973"/>
          </a:xfrm>
          <a:prstGeom prst="rect">
            <a:avLst/>
          </a:prstGeom>
        </p:spPr>
      </p:pic>
      <p:sp>
        <p:nvSpPr>
          <p:cNvPr id="8" name="1 Rectángulo"/>
          <p:cNvSpPr/>
          <p:nvPr/>
        </p:nvSpPr>
        <p:spPr>
          <a:xfrm>
            <a:off x="1547664" y="476672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C" sz="2400" b="1" dirty="0">
                <a:solidFill>
                  <a:srgbClr val="FFFFFF"/>
                </a:solidFill>
              </a:rPr>
              <a:t>MEDIO FÍSICO Y CLIMÁTICO  DE LA ZONA</a:t>
            </a:r>
            <a:endParaRPr lang="es-EC" sz="2800" b="1" dirty="0">
              <a:solidFill>
                <a:srgbClr val="FFFFFF"/>
              </a:solidFill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2141382493"/>
              </p:ext>
            </p:extLst>
          </p:nvPr>
        </p:nvGraphicFramePr>
        <p:xfrm>
          <a:off x="-180528" y="2633292"/>
          <a:ext cx="3974553" cy="4180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Rectángulo 12"/>
          <p:cNvSpPr/>
          <p:nvPr/>
        </p:nvSpPr>
        <p:spPr>
          <a:xfrm>
            <a:off x="899592" y="2204864"/>
            <a:ext cx="2222734" cy="4001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sz="2000" b="1" dirty="0">
                <a:latin typeface="+mj-lt"/>
                <a:ea typeface="Calibri" pitchFamily="34" charset="0"/>
                <a:cs typeface="Times New Roman" pitchFamily="18" charset="0"/>
              </a:rPr>
              <a:t>Conocer </a:t>
            </a:r>
            <a:r>
              <a:rPr lang="es-EC" sz="2000" b="1" dirty="0" smtClean="0">
                <a:latin typeface="+mj-lt"/>
                <a:ea typeface="Calibri" pitchFamily="34" charset="0"/>
                <a:cs typeface="Times New Roman" pitchFamily="18" charset="0"/>
              </a:rPr>
              <a:t>la </a:t>
            </a:r>
            <a:r>
              <a:rPr lang="es-EC" sz="2000" b="1" dirty="0">
                <a:latin typeface="+mj-lt"/>
                <a:ea typeface="Calibri" pitchFamily="34" charset="0"/>
                <a:cs typeface="Times New Roman" pitchFamily="18" charset="0"/>
              </a:rPr>
              <a:t>relación </a:t>
            </a:r>
            <a:endParaRPr lang="es-ES" sz="2000" b="1" dirty="0">
              <a:latin typeface="+mj-lt"/>
            </a:endParaRPr>
          </a:p>
        </p:txBody>
      </p:sp>
      <p:sp>
        <p:nvSpPr>
          <p:cNvPr id="15" name="2 Rectángulo"/>
          <p:cNvSpPr/>
          <p:nvPr/>
        </p:nvSpPr>
        <p:spPr>
          <a:xfrm>
            <a:off x="-612576" y="1412776"/>
            <a:ext cx="4464496" cy="52322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2"/>
            <a:r>
              <a:rPr lang="es-ES" sz="2800" b="1" dirty="0">
                <a:solidFill>
                  <a:srgbClr val="FFFFFF"/>
                </a:solidFill>
              </a:rPr>
              <a:t>PISO BIOCLIMÁTICO:</a:t>
            </a:r>
            <a:endParaRPr lang="es-EC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0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4337" name="0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32856"/>
            <a:ext cx="5124003" cy="3658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83668" y="6140414"/>
            <a:ext cx="59766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Figura: Diagrama ombrot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rmico con datos </a:t>
            </a:r>
            <a:r>
              <a:rPr kumimoji="0" lang="es-EC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s-EC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Met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Izobamba-M003 </a:t>
            </a:r>
            <a:endParaRPr kumimoji="0" lang="es-EC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Realizado por: Borja D., Maisincho D., 2013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30" y="188640"/>
            <a:ext cx="7487486" cy="1177973"/>
          </a:xfrm>
          <a:prstGeom prst="rect">
            <a:avLst/>
          </a:prstGeom>
        </p:spPr>
      </p:pic>
      <p:sp>
        <p:nvSpPr>
          <p:cNvPr id="8" name="1 Rectángulo"/>
          <p:cNvSpPr/>
          <p:nvPr/>
        </p:nvSpPr>
        <p:spPr>
          <a:xfrm>
            <a:off x="1547664" y="476672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C" sz="2400" b="1" dirty="0">
                <a:solidFill>
                  <a:srgbClr val="FFFFFF"/>
                </a:solidFill>
              </a:rPr>
              <a:t>MEDIO FÍSICO Y CLIMÁTICO  DE LA ZONA</a:t>
            </a:r>
            <a:endParaRPr lang="es-EC" sz="2800" b="1" dirty="0">
              <a:solidFill>
                <a:srgbClr val="FFFFFF"/>
              </a:solidFill>
            </a:endParaRPr>
          </a:p>
        </p:txBody>
      </p:sp>
      <p:sp>
        <p:nvSpPr>
          <p:cNvPr id="9" name="2 Rectángulo"/>
          <p:cNvSpPr/>
          <p:nvPr/>
        </p:nvSpPr>
        <p:spPr>
          <a:xfrm>
            <a:off x="-612576" y="1412776"/>
            <a:ext cx="2736304" cy="52322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2" algn="r"/>
            <a:r>
              <a:rPr lang="es-ES" sz="2800" b="1" dirty="0" smtClean="0">
                <a:solidFill>
                  <a:srgbClr val="FFFFFF"/>
                </a:solidFill>
              </a:rPr>
              <a:t>CLIMA:</a:t>
            </a:r>
            <a:endParaRPr lang="es-EC" sz="2400" b="1" dirty="0">
              <a:solidFill>
                <a:srgbClr val="FFFFFF"/>
              </a:solidFill>
            </a:endParaRPr>
          </a:p>
        </p:txBody>
      </p:sp>
      <p:pic>
        <p:nvPicPr>
          <p:cNvPr id="10" name="9 Imagen" descr="C:\Users\Daniel\Documents\UNIVERSITY\TESIS\DISTANCIA FMSJ_IZOBAMB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34018" b="10386"/>
          <a:stretch/>
        </p:blipFill>
        <p:spPr bwMode="auto">
          <a:xfrm>
            <a:off x="7238018" y="1283252"/>
            <a:ext cx="1800200" cy="7822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8698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059697"/>
              </p:ext>
            </p:extLst>
          </p:nvPr>
        </p:nvGraphicFramePr>
        <p:xfrm>
          <a:off x="2615558" y="3933056"/>
          <a:ext cx="4602480" cy="2194560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2254885"/>
                <a:gridCol w="2347595"/>
              </a:tblGrid>
              <a:tr h="2190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LANG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CLIMA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&lt; 40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ÁRIDO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 – 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SEMIÁRIDO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7330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 – 100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SEMIHÚMEDO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100 – 160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HÚMEDO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7330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&gt;160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SUPERHÚMEDO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-612576" y="1412776"/>
            <a:ext cx="2736304" cy="52322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2" algn="r"/>
            <a:r>
              <a:rPr lang="es-ES" sz="2800" b="1" dirty="0" smtClean="0">
                <a:solidFill>
                  <a:srgbClr val="FFFFFF"/>
                </a:solidFill>
              </a:rPr>
              <a:t>CLIMA:</a:t>
            </a:r>
            <a:endParaRPr lang="es-EC" sz="2400" b="1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4067944" y="1688728"/>
                <a:ext cx="1697708" cy="7331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𝑳</m:t>
                      </m:r>
                      <m:r>
                        <a:rPr lang="es-EC" sz="2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s-EC" sz="2000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2000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𝑷</m:t>
                          </m:r>
                          <m:r>
                            <a:rPr lang="es-EC" sz="2000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 (</m:t>
                          </m:r>
                          <m:r>
                            <a:rPr lang="es-EC" sz="2000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𝒎𝒎</m:t>
                          </m:r>
                          <m:r>
                            <a:rPr lang="es-EC" sz="2000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s-EC" sz="2000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𝑻</m:t>
                          </m:r>
                          <m:r>
                            <a:rPr lang="es-EC" sz="2000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 (</m:t>
                          </m:r>
                          <m:r>
                            <a:rPr lang="es-EC" sz="2000" b="1" i="1" baseline="300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𝐨</m:t>
                          </m:r>
                          <m:r>
                            <a:rPr lang="es-EC" sz="2000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𝑪</m:t>
                          </m:r>
                          <m:r>
                            <a:rPr lang="es-EC" sz="2000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EC" sz="2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1688728"/>
                <a:ext cx="1697708" cy="73314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5 Rectángulo"/>
          <p:cNvSpPr/>
          <p:nvPr/>
        </p:nvSpPr>
        <p:spPr>
          <a:xfrm>
            <a:off x="2833632" y="2907253"/>
            <a:ext cx="395653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2400" b="1" dirty="0" smtClean="0">
                <a:solidFill>
                  <a:srgbClr val="92D050"/>
                </a:solidFill>
                <a:latin typeface="Aharoni" pitchFamily="2" charset="-79"/>
                <a:cs typeface="Aharoni" pitchFamily="2" charset="-79"/>
              </a:rPr>
              <a:t>Índice de </a:t>
            </a:r>
            <a:r>
              <a:rPr lang="es-EC" sz="2400" b="1" dirty="0" err="1" smtClean="0">
                <a:solidFill>
                  <a:srgbClr val="92D050"/>
                </a:solidFill>
                <a:latin typeface="Aharoni" pitchFamily="2" charset="-79"/>
                <a:cs typeface="Aharoni" pitchFamily="2" charset="-79"/>
              </a:rPr>
              <a:t>Lang</a:t>
            </a:r>
            <a:r>
              <a:rPr lang="es-EC" sz="2400" b="1" dirty="0" smtClean="0">
                <a:solidFill>
                  <a:srgbClr val="92D05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s-EC" sz="2400" b="1" dirty="0">
                <a:solidFill>
                  <a:srgbClr val="92D050"/>
                </a:solidFill>
                <a:latin typeface="Aharoni" pitchFamily="2" charset="-79"/>
                <a:cs typeface="Aharoni" pitchFamily="2" charset="-79"/>
              </a:rPr>
              <a:t>es de 124.97</a:t>
            </a:r>
          </a:p>
        </p:txBody>
      </p:sp>
    </p:spTree>
    <p:extLst>
      <p:ext uri="{BB962C8B-B14F-4D97-AF65-F5344CB8AC3E}">
        <p14:creationId xmlns:p14="http://schemas.microsoft.com/office/powerpoint/2010/main" val="147876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88640"/>
            <a:ext cx="6248400" cy="115212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1331640" y="418666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C" sz="2400" b="1" dirty="0">
                <a:solidFill>
                  <a:srgbClr val="FFFFFF"/>
                </a:solidFill>
              </a:rPr>
              <a:t>CALIDAD VISUAL DE LAS INSTALACIONES</a:t>
            </a:r>
            <a:endParaRPr lang="es-EC" sz="2800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801749436"/>
              </p:ext>
            </p:extLst>
          </p:nvPr>
        </p:nvGraphicFramePr>
        <p:xfrm>
          <a:off x="323528" y="1628800"/>
          <a:ext cx="849950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994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88640"/>
            <a:ext cx="6248400" cy="1152128"/>
          </a:xfrm>
          <a:prstGeom prst="rect">
            <a:avLst/>
          </a:prstGeom>
        </p:spPr>
      </p:pic>
      <p:sp>
        <p:nvSpPr>
          <p:cNvPr id="4" name="1 Rectángulo"/>
          <p:cNvSpPr/>
          <p:nvPr/>
        </p:nvSpPr>
        <p:spPr>
          <a:xfrm>
            <a:off x="1331640" y="418666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C" sz="2400" b="1" dirty="0">
                <a:solidFill>
                  <a:srgbClr val="FFFFFF"/>
                </a:solidFill>
              </a:rPr>
              <a:t>CALIDAD VISUAL DE LAS INSTALACIONES</a:t>
            </a:r>
            <a:endParaRPr lang="es-EC" sz="2800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505452167"/>
              </p:ext>
            </p:extLst>
          </p:nvPr>
        </p:nvGraphicFramePr>
        <p:xfrm>
          <a:off x="323528" y="1628800"/>
          <a:ext cx="849950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84533133"/>
              </p:ext>
            </p:extLst>
          </p:nvPr>
        </p:nvGraphicFramePr>
        <p:xfrm>
          <a:off x="203988" y="1697808"/>
          <a:ext cx="8760499" cy="4899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68024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293862"/>
              </p:ext>
            </p:extLst>
          </p:nvPr>
        </p:nvGraphicFramePr>
        <p:xfrm>
          <a:off x="344276" y="1052736"/>
          <a:ext cx="8431090" cy="5112568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15545"/>
                <a:gridCol w="4215545"/>
              </a:tblGrid>
              <a:tr h="4025802">
                <a:tc>
                  <a:txBody>
                    <a:bodyPr/>
                    <a:lstStyle/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r>
                        <a:rPr lang="es-ES" sz="1400" dirty="0" smtClean="0"/>
                        <a:t>DESCRIPCIÓN</a:t>
                      </a:r>
                      <a:r>
                        <a:rPr lang="es-ES" sz="1400" b="0" dirty="0" smtClean="0"/>
                        <a:t>: </a:t>
                      </a:r>
                      <a:r>
                        <a:rPr lang="es-EC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Estructura orgánica del INADE</a:t>
                      </a:r>
                      <a:endParaRPr lang="es-E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r>
                        <a:rPr lang="es-ES" sz="1400" dirty="0" smtClean="0"/>
                        <a:t>DESCRIPCIÓN: </a:t>
                      </a:r>
                      <a:r>
                        <a:rPr lang="es-EC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Estructura orgánica del CEDE</a:t>
                      </a:r>
                      <a:endParaRPr lang="es-ES" sz="1100" b="0" dirty="0"/>
                    </a:p>
                  </a:txBody>
                  <a:tcPr/>
                </a:tc>
              </a:tr>
              <a:tr h="1086766">
                <a:tc>
                  <a:txBody>
                    <a:bodyPr/>
                    <a:lstStyle/>
                    <a:p>
                      <a:pPr algn="just"/>
                      <a:endParaRPr lang="es-EC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s-EC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s-EC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el INADE laboran </a:t>
                      </a:r>
                      <a:r>
                        <a:rPr lang="es-EC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  militares, de los cuales 8 son oficiales y 20 son voluntarios, además de  9 servidores públicos; en total son 37 personas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s-EC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s-EC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 el CEDE laboran a tiempo completo 32 oficiales, 66 voluntarios, 19 servidores públicos y 2 conscriptos; en total laboran 119 personas</a:t>
                      </a:r>
                      <a:endParaRPr lang="es-E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84" y="1340768"/>
            <a:ext cx="4083708" cy="3298028"/>
          </a:xfrm>
          <a:prstGeom prst="rect">
            <a:avLst/>
          </a:prstGeom>
        </p:spPr>
      </p:pic>
      <p:pic>
        <p:nvPicPr>
          <p:cNvPr id="9" name="8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68760"/>
            <a:ext cx="3915334" cy="3279727"/>
          </a:xfrm>
          <a:prstGeom prst="rect">
            <a:avLst/>
          </a:prstGeom>
        </p:spPr>
      </p:pic>
      <p:pic>
        <p:nvPicPr>
          <p:cNvPr id="10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4624"/>
            <a:ext cx="8136904" cy="125367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467544" y="116632"/>
            <a:ext cx="7803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ESTRUCTURAS ORGÁNICAS DE LAS UNIDADES DEL FUERTE MILITAR SAN JORGE</a:t>
            </a:r>
          </a:p>
        </p:txBody>
      </p:sp>
    </p:spTree>
    <p:extLst>
      <p:ext uri="{BB962C8B-B14F-4D97-AF65-F5344CB8AC3E}">
        <p14:creationId xmlns:p14="http://schemas.microsoft.com/office/powerpoint/2010/main" val="398286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1809540"/>
              </p:ext>
            </p:extLst>
          </p:nvPr>
        </p:nvGraphicFramePr>
        <p:xfrm>
          <a:off x="507260" y="1021765"/>
          <a:ext cx="8363272" cy="57302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81636"/>
                <a:gridCol w="4181636"/>
              </a:tblGrid>
              <a:tr h="4596074">
                <a:tc>
                  <a:txBody>
                    <a:bodyPr/>
                    <a:lstStyle/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/>
                        <a:t>DESCRIPCIÓN: </a:t>
                      </a:r>
                      <a:r>
                        <a:rPr lang="es-E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Estructura orgánica del </a:t>
                      </a:r>
                      <a:r>
                        <a:rPr lang="es-ES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CROE</a:t>
                      </a:r>
                      <a:endParaRPr lang="es-ES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400" dirty="0" smtClean="0"/>
                    </a:p>
                    <a:p>
                      <a:r>
                        <a:rPr lang="es-ES" sz="1400" dirty="0" smtClean="0"/>
                        <a:t>DESCRIPCIÓN: </a:t>
                      </a:r>
                      <a:r>
                        <a:rPr lang="es-EC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Estructura orgánica de la EEE</a:t>
                      </a:r>
                      <a:endParaRPr lang="es-ES" sz="1100" b="0" dirty="0"/>
                    </a:p>
                  </a:txBody>
                  <a:tcPr/>
                </a:tc>
              </a:tr>
              <a:tr h="907505">
                <a:tc>
                  <a:txBody>
                    <a:bodyPr/>
                    <a:lstStyle/>
                    <a:p>
                      <a:endParaRPr lang="es-EC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C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 el</a:t>
                      </a:r>
                      <a:r>
                        <a:rPr lang="es-EC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CROE </a:t>
                      </a:r>
                      <a:r>
                        <a:rPr lang="es-EC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trabajan 36 personas a tiempo completo 28 servidores públicos 4 oficiales, 4 voluntarios.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 la EEE trabajan  80 personas, con 9 oficiales, 56 voluntarios y 15 servidores públicos .</a:t>
                      </a:r>
                    </a:p>
                    <a:p>
                      <a:endParaRPr lang="es-E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5 Imagen" descr="C:\Users\Daniel\Documents\UNIVERSITY\TESIS\estructura cro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03" y="1259065"/>
            <a:ext cx="3384376" cy="388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6 Imagen" descr="C:\Users\Daniel\Documents\UNIVERSITY\TESIS\estructura ee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61" y="1412776"/>
            <a:ext cx="3816424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60" y="-20568"/>
            <a:ext cx="8136904" cy="125367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673829" y="116632"/>
            <a:ext cx="7803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ESTRUCTURAS ORGÁNICAS DE LAS UNIDADES DEL FUERTE MILITAR SAN JORGE</a:t>
            </a:r>
          </a:p>
        </p:txBody>
      </p:sp>
    </p:spTree>
    <p:extLst>
      <p:ext uri="{BB962C8B-B14F-4D97-AF65-F5344CB8AC3E}">
        <p14:creationId xmlns:p14="http://schemas.microsoft.com/office/powerpoint/2010/main" val="182848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125811"/>
              </p:ext>
            </p:extLst>
          </p:nvPr>
        </p:nvGraphicFramePr>
        <p:xfrm>
          <a:off x="651276" y="1030560"/>
          <a:ext cx="7992888" cy="56388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996444"/>
                <a:gridCol w="3996444"/>
              </a:tblGrid>
              <a:tr h="4138005">
                <a:tc>
                  <a:txBody>
                    <a:bodyPr/>
                    <a:lstStyle/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400" dirty="0" smtClean="0"/>
                    </a:p>
                    <a:p>
                      <a:r>
                        <a:rPr lang="es-ES" sz="1400" dirty="0" smtClean="0"/>
                        <a:t>DESCRIPCIÓN: </a:t>
                      </a:r>
                      <a:r>
                        <a:rPr lang="es-EC" sz="1400" dirty="0" smtClean="0"/>
                        <a:t> </a:t>
                      </a:r>
                      <a:r>
                        <a:rPr lang="es-EC" sz="1400" b="0" dirty="0" smtClean="0"/>
                        <a:t>Estructura orgánica de la AGE</a:t>
                      </a:r>
                      <a:endParaRPr lang="es-E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endParaRPr lang="es-ES" sz="1800" dirty="0" smtClean="0"/>
                    </a:p>
                    <a:p>
                      <a:r>
                        <a:rPr lang="es-ES" sz="1400" dirty="0" smtClean="0"/>
                        <a:t>DESCRIPCIÓN:  </a:t>
                      </a:r>
                      <a:r>
                        <a:rPr lang="es-EC" sz="1400" b="0" kern="1200" dirty="0" smtClean="0">
                          <a:effectLst/>
                        </a:rPr>
                        <a:t>Estructura orgánica de la C.S.S.J.</a:t>
                      </a:r>
                      <a:endParaRPr lang="es-ES" b="0" dirty="0"/>
                    </a:p>
                  </a:txBody>
                  <a:tcPr/>
                </a:tc>
              </a:tr>
              <a:tr h="10530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 el AGE trabajan en</a:t>
                      </a:r>
                      <a:r>
                        <a:rPr lang="es-ES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total 195 personas</a:t>
                      </a:r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 50 oficiales de planta, 71 voluntarios, 22 conscriptos y 52 servidores públicos</a:t>
                      </a:r>
                      <a:r>
                        <a:rPr lang="es-E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ES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 el Centro de Salud trabajan 25 personas de los cuales 5 son oficiales de sanidad, 13 voluntarios de sanidad y 7 servidores públicos</a:t>
                      </a:r>
                    </a:p>
                    <a:p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6 Imagen" descr="C:\Users\Daniel\Documents\UNIVERSITY\TESIS\CAPITULOS_RAI_FMSJ_SANGOLQUI\ORGANICO ESTRUCTURAL AG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3609367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7 Imagen" descr="C:\Users\Daniel\Documents\UNIVERSITY\TESIS\CAPITULOS_RAI_FMSJ_SANGOLQUI\ORGANIGRAMA-CSJ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3744417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60" y="-20568"/>
            <a:ext cx="8136904" cy="1253670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673829" y="116632"/>
            <a:ext cx="7803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ESTRUCTURAS ORGÁNICAS DE LAS UNIDADES DEL FUERTE MILITAR SAN JORGE</a:t>
            </a:r>
          </a:p>
        </p:txBody>
      </p:sp>
    </p:spTree>
    <p:extLst>
      <p:ext uri="{BB962C8B-B14F-4D97-AF65-F5344CB8AC3E}">
        <p14:creationId xmlns:p14="http://schemas.microsoft.com/office/powerpoint/2010/main" val="113546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04056"/>
          </a:xfrm>
        </p:spPr>
        <p:txBody>
          <a:bodyPr>
            <a:normAutofit/>
          </a:bodyPr>
          <a:lstStyle/>
          <a:p>
            <a:r>
              <a:rPr lang="es-ES" sz="1600" b="1" dirty="0" smtClean="0"/>
              <a:t>SERVICIOS PRINCIPALES DEL FUERTE MILITAR SAN JORGE </a:t>
            </a:r>
            <a:endParaRPr lang="es-ES" sz="1600" b="1" dirty="0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472813077"/>
              </p:ext>
            </p:extLst>
          </p:nvPr>
        </p:nvGraphicFramePr>
        <p:xfrm>
          <a:off x="827584" y="1397000"/>
          <a:ext cx="7488832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827584" y="151614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INADE</a:t>
            </a:r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772888" y="234888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CROE</a:t>
            </a:r>
            <a:endParaRPr lang="es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88794" y="314096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CEDE</a:t>
            </a:r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827584" y="400506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EEE</a:t>
            </a:r>
            <a:endParaRPr lang="es-E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27584" y="472514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AGE</a:t>
            </a:r>
            <a:endParaRPr lang="es-E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827584" y="550794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CSSJ</a:t>
            </a:r>
            <a:endParaRPr lang="es-ES" dirty="0"/>
          </a:p>
        </p:txBody>
      </p:sp>
      <p:pic>
        <p:nvPicPr>
          <p:cNvPr id="15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260" y="184095"/>
            <a:ext cx="8136904" cy="1253670"/>
          </a:xfrm>
          <a:prstGeom prst="rect">
            <a:avLst/>
          </a:prstGeom>
        </p:spPr>
      </p:pic>
      <p:sp>
        <p:nvSpPr>
          <p:cNvPr id="16" name="15 Rectángulo"/>
          <p:cNvSpPr/>
          <p:nvPr/>
        </p:nvSpPr>
        <p:spPr>
          <a:xfrm>
            <a:off x="703727" y="395431"/>
            <a:ext cx="7803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SERVICIOS PRINCIPALES DEL FUERTE MILITAR SAN JORGE</a:t>
            </a:r>
            <a:endParaRPr lang="es-E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7" name="Picture 5" descr="sanid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335811"/>
            <a:ext cx="778177" cy="831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02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Recorte de pantal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" t="21658" r="3755" b="6212"/>
          <a:stretch/>
        </p:blipFill>
        <p:spPr>
          <a:xfrm>
            <a:off x="5436096" y="4215763"/>
            <a:ext cx="2808312" cy="1661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F:\Fotos tesis daniel\2013 04 16\20130416_1111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6"/>
          <a:stretch/>
        </p:blipFill>
        <p:spPr bwMode="auto">
          <a:xfrm>
            <a:off x="5436096" y="1844824"/>
            <a:ext cx="2808312" cy="1659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Fotos tesis daniel\2013 04 09\20130409_1449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t="18309" r="3582" b="16617"/>
          <a:stretch/>
        </p:blipFill>
        <p:spPr bwMode="auto">
          <a:xfrm>
            <a:off x="467544" y="1844824"/>
            <a:ext cx="3124972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Fotos tesis daniel\2013 04 09\20130409_1447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31366" r="30596" b="13238"/>
          <a:stretch/>
        </p:blipFill>
        <p:spPr bwMode="auto">
          <a:xfrm>
            <a:off x="467544" y="4204919"/>
            <a:ext cx="3456384" cy="1672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827584" y="120205"/>
            <a:ext cx="7626212" cy="1224887"/>
            <a:chOff x="-42" y="-3"/>
            <a:chExt cx="4095" cy="1028"/>
          </a:xfrm>
        </p:grpSpPr>
        <p:sp>
          <p:nvSpPr>
            <p:cNvPr id="10" name="AutoShape 6"/>
            <p:cNvSpPr>
              <a:spLocks/>
            </p:cNvSpPr>
            <p:nvPr/>
          </p:nvSpPr>
          <p:spPr bwMode="auto">
            <a:xfrm>
              <a:off x="91" y="83"/>
              <a:ext cx="3853" cy="697"/>
            </a:xfrm>
            <a:prstGeom prst="roundRect">
              <a:avLst>
                <a:gd name="adj" fmla="val 22056"/>
              </a:avLst>
            </a:prstGeom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s-EC" sz="2000" b="1" dirty="0" smtClean="0"/>
                <a:t> POSIBLES PROBLEMAS </a:t>
              </a:r>
              <a:r>
                <a:rPr lang="es-EC" sz="2000" b="1" dirty="0"/>
                <a:t>AMBIENTALES DEL FUERTE MILITAR SAN </a:t>
              </a:r>
              <a:r>
                <a:rPr lang="es-EC" sz="2000" b="1" dirty="0" smtClean="0"/>
                <a:t>JORGE</a:t>
              </a:r>
              <a:endPara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Gill Sans" charset="0"/>
              </a:endParaRPr>
            </a:p>
          </p:txBody>
        </p:sp>
        <p:pic>
          <p:nvPicPr>
            <p:cNvPr id="11" name="Picture 7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" y="-3"/>
              <a:ext cx="4095" cy="1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ángulo 2"/>
          <p:cNvSpPr/>
          <p:nvPr/>
        </p:nvSpPr>
        <p:spPr>
          <a:xfrm>
            <a:off x="2915816" y="3356992"/>
            <a:ext cx="151216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ES" dirty="0" smtClean="0"/>
              <a:t>Rio </a:t>
            </a:r>
            <a:r>
              <a:rPr lang="es-ES" dirty="0"/>
              <a:t>Cachaco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804248" y="3284984"/>
            <a:ext cx="2088232" cy="5847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ES" sz="1600" dirty="0" smtClean="0"/>
              <a:t>Descarga </a:t>
            </a:r>
            <a:r>
              <a:rPr lang="es-ES" sz="1600" dirty="0"/>
              <a:t>directa de aguas al Río Cachaco.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043608" y="5805264"/>
            <a:ext cx="3384376" cy="5847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ES" sz="1600" dirty="0" smtClean="0"/>
              <a:t>Descarga  directa </a:t>
            </a:r>
            <a:r>
              <a:rPr lang="es-ES" sz="1600" dirty="0"/>
              <a:t>de aguas residuales al Rio </a:t>
            </a:r>
            <a:r>
              <a:rPr lang="es-ES" sz="1600" dirty="0" smtClean="0"/>
              <a:t>Cachaco </a:t>
            </a:r>
            <a:r>
              <a:rPr lang="es-ES" sz="1600" dirty="0"/>
              <a:t>de viviendas  aledañas.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516216" y="5877272"/>
            <a:ext cx="237626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ES" dirty="0" smtClean="0"/>
              <a:t>Desechos </a:t>
            </a:r>
            <a:r>
              <a:rPr lang="es-ES" dirty="0"/>
              <a:t>orgánicos en los terrenos de la  EEE.</a:t>
            </a:r>
          </a:p>
        </p:txBody>
      </p:sp>
    </p:spTree>
    <p:extLst>
      <p:ext uri="{BB962C8B-B14F-4D97-AF65-F5344CB8AC3E}">
        <p14:creationId xmlns:p14="http://schemas.microsoft.com/office/powerpoint/2010/main" val="220071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Captura de pantalla 2013-10-26 a la(s) 21.48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4932040" cy="4322644"/>
          </a:xfrm>
          <a:prstGeom prst="rect">
            <a:avLst/>
          </a:prstGeom>
        </p:spPr>
      </p:pic>
      <p:sp>
        <p:nvSpPr>
          <p:cNvPr id="3" name="1 Rectángulo"/>
          <p:cNvSpPr/>
          <p:nvPr/>
        </p:nvSpPr>
        <p:spPr>
          <a:xfrm>
            <a:off x="3131840" y="260648"/>
            <a:ext cx="18466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es-EC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6 Rectángulo"/>
          <p:cNvSpPr/>
          <p:nvPr/>
        </p:nvSpPr>
        <p:spPr>
          <a:xfrm>
            <a:off x="1115616" y="1268760"/>
            <a:ext cx="6734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b="1" dirty="0" smtClean="0">
                <a:solidFill>
                  <a:schemeClr val="accent3">
                    <a:lumMod val="50000"/>
                  </a:schemeClr>
                </a:solidFill>
              </a:rPr>
              <a:t>UNIDADES MILITARES ESTUDIADAS DEL FUERTE MILITAR SAN JORGE</a:t>
            </a:r>
            <a:endParaRPr lang="es-EC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0 Imagen" descr="sell CEDE_baja resol.jpg">
            <a:hlinkClick r:id="rId3" action="ppaction://hlinkfile"/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5" b="984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33056"/>
            <a:ext cx="504056" cy="507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Picture 2" descr="C:\Users\Daniel\Desktop\logoinad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157192"/>
            <a:ext cx="455091" cy="474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Daniel\Downloads\ee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806" y="3774099"/>
            <a:ext cx="360040" cy="486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0 Rectángulo"/>
          <p:cNvSpPr/>
          <p:nvPr/>
        </p:nvSpPr>
        <p:spPr>
          <a:xfrm>
            <a:off x="6876256" y="2780928"/>
            <a:ext cx="202106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s-ES" sz="1400" b="1" dirty="0" smtClean="0"/>
              <a:t>CENTRO DE EDUCACIÓN </a:t>
            </a:r>
          </a:p>
          <a:p>
            <a:pPr lvl="0"/>
            <a:r>
              <a:rPr lang="es-ES" sz="1400" b="1" dirty="0" smtClean="0"/>
              <a:t>Y DOCTRINA (CEDE)</a:t>
            </a:r>
            <a:endParaRPr lang="es-EC" sz="1400" b="1" dirty="0"/>
          </a:p>
        </p:txBody>
      </p:sp>
      <p:sp>
        <p:nvSpPr>
          <p:cNvPr id="9" name="11 Rectángulo"/>
          <p:cNvSpPr/>
          <p:nvPr/>
        </p:nvSpPr>
        <p:spPr>
          <a:xfrm>
            <a:off x="6876256" y="3717032"/>
            <a:ext cx="210006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s-ES" sz="1400" b="1" dirty="0" smtClean="0"/>
              <a:t>ESCUELA DE EQUITACIÓN </a:t>
            </a:r>
          </a:p>
          <a:p>
            <a:pPr lvl="0"/>
            <a:r>
              <a:rPr lang="es-ES" sz="1400" b="1" dirty="0" smtClean="0"/>
              <a:t>DEL EJÉRCITO (EEE)</a:t>
            </a:r>
            <a:endParaRPr lang="es-EC" sz="1400" b="1" dirty="0"/>
          </a:p>
        </p:txBody>
      </p:sp>
      <p:sp>
        <p:nvSpPr>
          <p:cNvPr id="10" name="14 Rectángulo"/>
          <p:cNvSpPr/>
          <p:nvPr/>
        </p:nvSpPr>
        <p:spPr>
          <a:xfrm>
            <a:off x="6876256" y="1916832"/>
            <a:ext cx="1826141" cy="523220"/>
          </a:xfrm>
          <a:prstGeom prst="rect">
            <a:avLst/>
          </a:prstGeom>
          <a:solidFill>
            <a:srgbClr val="C5A807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s-ES" sz="1400" b="1" dirty="0" smtClean="0"/>
              <a:t>INSTITUTO NACIONAL </a:t>
            </a:r>
          </a:p>
          <a:p>
            <a:pPr lvl="0"/>
            <a:r>
              <a:rPr lang="es-ES" sz="1400" b="1" dirty="0" smtClean="0"/>
              <a:t>DE DEFENSA (INADE) </a:t>
            </a:r>
            <a:endParaRPr lang="es-EC" sz="1400" b="1" dirty="0"/>
          </a:p>
        </p:txBody>
      </p: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179512" y="116632"/>
            <a:ext cx="3456208" cy="1080713"/>
            <a:chOff x="40" y="-20"/>
            <a:chExt cx="2501" cy="907"/>
          </a:xfrm>
        </p:grpSpPr>
        <p:sp>
          <p:nvSpPr>
            <p:cNvPr id="12" name="AutoShape 6"/>
            <p:cNvSpPr>
              <a:spLocks/>
            </p:cNvSpPr>
            <p:nvPr/>
          </p:nvSpPr>
          <p:spPr bwMode="auto">
            <a:xfrm>
              <a:off x="91" y="83"/>
              <a:ext cx="2368" cy="544"/>
            </a:xfrm>
            <a:prstGeom prst="roundRect">
              <a:avLst>
                <a:gd name="adj" fmla="val 22056"/>
              </a:avLst>
            </a:prstGeom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3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charset="0"/>
                  <a:cs typeface="Gill Sans" charset="0"/>
                </a:rPr>
                <a:t>Introducción 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Gill Sans" charset="0"/>
              </a:endParaRPr>
            </a:p>
          </p:txBody>
        </p:sp>
        <p:pic>
          <p:nvPicPr>
            <p:cNvPr id="13" name="Picture 7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" y="-20"/>
              <a:ext cx="2501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4 Imagen" descr="Recorte de pantall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132856"/>
            <a:ext cx="936104" cy="297205"/>
          </a:xfrm>
          <a:prstGeom prst="rect">
            <a:avLst/>
          </a:prstGeom>
        </p:spPr>
      </p:pic>
      <p:pic>
        <p:nvPicPr>
          <p:cNvPr id="18" name="Picture 5" descr="sanida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589240"/>
            <a:ext cx="504056" cy="53831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3 Imagen" descr="Recorte de pantall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229200"/>
            <a:ext cx="965250" cy="295056"/>
          </a:xfrm>
          <a:prstGeom prst="rect">
            <a:avLst/>
          </a:prstGeom>
        </p:spPr>
      </p:pic>
      <p:sp>
        <p:nvSpPr>
          <p:cNvPr id="20" name="12 Rectángulo"/>
          <p:cNvSpPr/>
          <p:nvPr/>
        </p:nvSpPr>
        <p:spPr>
          <a:xfrm>
            <a:off x="6846374" y="6147666"/>
            <a:ext cx="2042290" cy="523220"/>
          </a:xfrm>
          <a:prstGeom prst="rect">
            <a:avLst/>
          </a:prstGeom>
          <a:solidFill>
            <a:srgbClr val="963E3B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s-ES" sz="1400" b="1" dirty="0" smtClean="0"/>
              <a:t>CENTRO DE RECREACIÓN</a:t>
            </a:r>
          </a:p>
          <a:p>
            <a:pPr lvl="0"/>
            <a:r>
              <a:rPr lang="es-ES" sz="1400" b="1" dirty="0" smtClean="0"/>
              <a:t> DE OFICALES (CROE) </a:t>
            </a:r>
            <a:endParaRPr lang="es-EC" sz="1400" b="1" dirty="0"/>
          </a:p>
        </p:txBody>
      </p:sp>
      <p:sp>
        <p:nvSpPr>
          <p:cNvPr id="21" name="13 Rectángulo"/>
          <p:cNvSpPr/>
          <p:nvPr/>
        </p:nvSpPr>
        <p:spPr>
          <a:xfrm>
            <a:off x="6876256" y="5382763"/>
            <a:ext cx="1611082" cy="523220"/>
          </a:xfrm>
          <a:prstGeom prst="rect">
            <a:avLst/>
          </a:prstGeom>
          <a:solidFill>
            <a:srgbClr val="C5A807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s-ES" sz="1400" b="1" dirty="0" smtClean="0"/>
              <a:t>CENTRO DE SALUD </a:t>
            </a:r>
          </a:p>
          <a:p>
            <a:pPr lvl="0"/>
            <a:r>
              <a:rPr lang="es-ES" sz="1400" b="1" dirty="0" smtClean="0"/>
              <a:t>SAN JORGE (CSSJ)</a:t>
            </a:r>
            <a:endParaRPr lang="es-EC" sz="1400" b="1" dirty="0"/>
          </a:p>
        </p:txBody>
      </p:sp>
      <p:sp>
        <p:nvSpPr>
          <p:cNvPr id="22" name="15 Rectángulo"/>
          <p:cNvSpPr/>
          <p:nvPr/>
        </p:nvSpPr>
        <p:spPr>
          <a:xfrm>
            <a:off x="6876256" y="4640892"/>
            <a:ext cx="196348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s-ES" sz="1400" b="1" dirty="0" smtClean="0"/>
              <a:t>ACADEMIA DE GUERRA </a:t>
            </a:r>
          </a:p>
          <a:p>
            <a:pPr lvl="0"/>
            <a:r>
              <a:rPr lang="es-ES" sz="1400" b="1" dirty="0" smtClean="0"/>
              <a:t>DEL EJÉRCITO (AGE)</a:t>
            </a:r>
            <a:endParaRPr lang="es-EC" sz="1400" b="1" dirty="0"/>
          </a:p>
        </p:txBody>
      </p:sp>
      <p:pic>
        <p:nvPicPr>
          <p:cNvPr id="25" name="Picture 2" descr="C:\Users\Daniel\Desktop\logoinad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00808"/>
            <a:ext cx="864096" cy="900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0 Imagen" descr="sell CEDE_baja resol.jpg">
            <a:hlinkClick r:id="rId3" action="ppaction://hlinkfile"/>
          </p:cNvPr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95" b="984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08920"/>
            <a:ext cx="864096" cy="869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7" name="Picture 3" descr="C:\Users\Daniel\Downloads\eee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88" y="3674906"/>
            <a:ext cx="586732" cy="79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4 Imagen" descr="Recorte de pantalla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36" y="4665380"/>
            <a:ext cx="1338267" cy="424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5" descr="sanidad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301208"/>
            <a:ext cx="778177" cy="831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3 Imagen" descr="Recorte de pantall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6240009"/>
            <a:ext cx="1339006" cy="40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0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0.08073 -0.36203 L 0.21111 -0.47546 " pathEditMode="relative" rAng="0" ptsTypes="AAA"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6" y="-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15521 -0.16782 L 0.3415 -0.16782 " pathEditMode="relative" ptsTypes="AAA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43438 -0.0132 L 0.44584 -0.0088 L 0.43611 -0.0088 " pathEditMode="relative" ptsTypes="AAAA">
                                      <p:cBhvr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1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03645 0.3118 L 0.16909 0.37315 L 0.15694 0.37708 " pathEditMode="relative" rAng="0" ptsTypes="AAAA">
                                      <p:cBhvr>
                                        <p:cTn id="3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6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8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056 L 0.0948 -0.04792 L 0.1849 -0.03496 L 0.17813 -0.02894 " pathEditMode="relative" rAng="0" ptsTypes="AAAA">
                                      <p:cBhvr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6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3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00834 0.10416 L 0.33299 0.13958 L 0.32101 0.15671 " pathEditMode="relative" rAng="0" ptsTypes="AAAA">
                                      <p:cBhvr>
                                        <p:cTn id="6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0" grpId="0" animBg="1"/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2 Imagen" descr="Recorte de pantalla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3333" l="90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76" t="2788" r="21689" b="50409"/>
          <a:stretch/>
        </p:blipFill>
        <p:spPr>
          <a:xfrm>
            <a:off x="5652120" y="2132856"/>
            <a:ext cx="2325865" cy="3046651"/>
          </a:xfrm>
          <a:prstGeom prst="rect">
            <a:avLst/>
          </a:prstGeom>
          <a:ln>
            <a:noFill/>
          </a:ln>
        </p:spPr>
      </p:pic>
      <p:pic>
        <p:nvPicPr>
          <p:cNvPr id="9" name="3 Marcador de contenido" descr="Recorte de pantalla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0" t="4237" r="17706" b="20773"/>
          <a:stretch/>
        </p:blipFill>
        <p:spPr>
          <a:xfrm>
            <a:off x="611560" y="1556792"/>
            <a:ext cx="2160240" cy="216024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12 Imagen" descr="Recorte de pantalla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0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2" t="56049" r="2564"/>
          <a:stretch/>
        </p:blipFill>
        <p:spPr>
          <a:xfrm>
            <a:off x="5059347" y="4293096"/>
            <a:ext cx="3490106" cy="2376264"/>
          </a:xfrm>
          <a:prstGeom prst="rect">
            <a:avLst/>
          </a:prstGeom>
          <a:ln>
            <a:noFill/>
          </a:ln>
        </p:spPr>
      </p:pic>
      <p:pic>
        <p:nvPicPr>
          <p:cNvPr id="14" name="13 Imagen" descr="Recorte de pantalla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" t="7810" r="4589" b="4929"/>
          <a:stretch/>
        </p:blipFill>
        <p:spPr>
          <a:xfrm>
            <a:off x="611560" y="4437112"/>
            <a:ext cx="2180813" cy="190821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1475656" y="3573016"/>
            <a:ext cx="237626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dirty="0" smtClean="0"/>
              <a:t>Calderas </a:t>
            </a:r>
            <a:r>
              <a:rPr lang="es-ES" dirty="0"/>
              <a:t>para calentar las piscinas del CROE.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860032" y="1414517"/>
            <a:ext cx="345638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dirty="0" smtClean="0"/>
              <a:t>Mapa </a:t>
            </a:r>
            <a:r>
              <a:rPr lang="es-ES" dirty="0"/>
              <a:t>de Peligro Volcánico por </a:t>
            </a:r>
            <a:r>
              <a:rPr lang="es-ES" dirty="0" err="1"/>
              <a:t>Lahares</a:t>
            </a:r>
            <a:r>
              <a:rPr lang="es-ES" dirty="0"/>
              <a:t> del Volcán Cotopaxi.</a:t>
            </a:r>
            <a:endParaRPr lang="es-ES" sz="2400" dirty="0"/>
          </a:p>
        </p:txBody>
      </p:sp>
      <p:sp>
        <p:nvSpPr>
          <p:cNvPr id="4" name="Rectángulo 3"/>
          <p:cNvSpPr/>
          <p:nvPr/>
        </p:nvSpPr>
        <p:spPr>
          <a:xfrm>
            <a:off x="1619672" y="6093296"/>
            <a:ext cx="223224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ES" dirty="0" smtClean="0"/>
              <a:t>Chimeneas </a:t>
            </a:r>
            <a:r>
              <a:rPr lang="es-ES" dirty="0"/>
              <a:t>de las calderas.</a:t>
            </a:r>
            <a:endParaRPr lang="es-ES" sz="2400" dirty="0"/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756113" y="69410"/>
            <a:ext cx="7560442" cy="1224887"/>
            <a:chOff x="-108" y="2"/>
            <a:chExt cx="4215" cy="1028"/>
          </a:xfrm>
        </p:grpSpPr>
        <p:sp>
          <p:nvSpPr>
            <p:cNvPr id="11" name="AutoShape 6"/>
            <p:cNvSpPr>
              <a:spLocks/>
            </p:cNvSpPr>
            <p:nvPr/>
          </p:nvSpPr>
          <p:spPr bwMode="auto">
            <a:xfrm>
              <a:off x="91" y="83"/>
              <a:ext cx="3853" cy="697"/>
            </a:xfrm>
            <a:prstGeom prst="roundRect">
              <a:avLst>
                <a:gd name="adj" fmla="val 22056"/>
              </a:avLst>
            </a:prstGeom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s-EC" sz="2000" b="1" dirty="0" smtClean="0"/>
                <a:t>POSIBLES PROBLEMAS </a:t>
              </a:r>
              <a:r>
                <a:rPr lang="es-EC" sz="2000" b="1" dirty="0"/>
                <a:t>AMBIENTALES DEL FUERTE MILITAR SAN </a:t>
              </a:r>
              <a:r>
                <a:rPr lang="es-EC" sz="2000" b="1" dirty="0" smtClean="0"/>
                <a:t>JORGE</a:t>
              </a:r>
              <a:endPara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Gill Sans" charset="0"/>
              </a:endParaRPr>
            </a:p>
          </p:txBody>
        </p:sp>
        <p:pic>
          <p:nvPicPr>
            <p:cNvPr id="12" name="Picture 7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" y="2"/>
              <a:ext cx="4215" cy="1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219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032364390"/>
              </p:ext>
            </p:extLst>
          </p:nvPr>
        </p:nvGraphicFramePr>
        <p:xfrm>
          <a:off x="4211960" y="1484784"/>
          <a:ext cx="460851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809399300"/>
              </p:ext>
            </p:extLst>
          </p:nvPr>
        </p:nvGraphicFramePr>
        <p:xfrm>
          <a:off x="539552" y="5157192"/>
          <a:ext cx="4320480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099" name="Picture 3" descr="C:\Users\Daniel\Documents\UNIVERSITY\TESIS\Fotos tesis daniel\2013 04 09\20130409_1519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2610290" cy="3600400"/>
          </a:xfrm>
          <a:prstGeom prst="rect">
            <a:avLst/>
          </a:prstGeom>
          <a:ln w="57150" cmpd="sng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 descr="C:\Users\Daniel\Documents\UNIVERSITY\TESIS\Fotos tesis daniel\2013 04 09\20130409_152302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96952"/>
            <a:ext cx="3024336" cy="3528392"/>
          </a:xfrm>
          <a:prstGeom prst="rect">
            <a:avLst/>
          </a:prstGeom>
          <a:ln w="57150" cmpd="sng"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5 Rectángulo"/>
          <p:cNvSpPr/>
          <p:nvPr/>
        </p:nvSpPr>
        <p:spPr>
          <a:xfrm>
            <a:off x="1331640" y="4509120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800" b="1" dirty="0" smtClean="0">
                <a:solidFill>
                  <a:schemeClr val="bg1"/>
                </a:solidFill>
              </a:rPr>
              <a:t>GASOLINERAS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756113" y="165923"/>
            <a:ext cx="7560442" cy="1224887"/>
            <a:chOff x="-108" y="2"/>
            <a:chExt cx="4215" cy="1028"/>
          </a:xfrm>
        </p:grpSpPr>
        <p:sp>
          <p:nvSpPr>
            <p:cNvPr id="15" name="AutoShape 6"/>
            <p:cNvSpPr>
              <a:spLocks/>
            </p:cNvSpPr>
            <p:nvPr/>
          </p:nvSpPr>
          <p:spPr bwMode="auto">
            <a:xfrm>
              <a:off x="91" y="83"/>
              <a:ext cx="3853" cy="697"/>
            </a:xfrm>
            <a:prstGeom prst="roundRect">
              <a:avLst>
                <a:gd name="adj" fmla="val 22056"/>
              </a:avLst>
            </a:prstGeom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s-EC" sz="2000" b="1" dirty="0" smtClean="0"/>
                <a:t>POSIBLES PROBLEMAS </a:t>
              </a:r>
              <a:r>
                <a:rPr lang="es-EC" sz="2000" b="1" dirty="0"/>
                <a:t>AMBIENTALES DEL FUERTE MILITAR SAN </a:t>
              </a:r>
              <a:r>
                <a:rPr lang="es-EC" sz="2000" b="1" dirty="0" smtClean="0"/>
                <a:t>JORGE</a:t>
              </a:r>
              <a:endPara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Gill Sans" charset="0"/>
              </a:endParaRPr>
            </a:p>
          </p:txBody>
        </p:sp>
        <p:pic>
          <p:nvPicPr>
            <p:cNvPr id="16" name="Picture 7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" y="2"/>
              <a:ext cx="4215" cy="1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091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468560" y="1556792"/>
            <a:ext cx="2664296" cy="40011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r"/>
            <a:r>
              <a:rPr lang="es-EC" sz="2000" b="1" dirty="0" smtClean="0">
                <a:solidFill>
                  <a:srgbClr val="FFFFFF"/>
                </a:solidFill>
              </a:rPr>
              <a:t>GASOLINERA AGE</a:t>
            </a:r>
            <a:endParaRPr lang="es-ES" sz="1400" b="1" dirty="0">
              <a:solidFill>
                <a:srgbClr val="FFFFFF"/>
              </a:solidFill>
            </a:endParaRPr>
          </a:p>
        </p:txBody>
      </p:sp>
      <p:pic>
        <p:nvPicPr>
          <p:cNvPr id="6146" name="Picture 2" descr="C:\Users\Daniel\Desktop\FOTO AGE\20130827_1202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680520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" name="Imagen 2" descr="FS_Custom_Caution__33976.1332965098.1000.10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60614"/>
            <a:ext cx="1349833" cy="953319"/>
          </a:xfrm>
          <a:prstGeom prst="rect">
            <a:avLst/>
          </a:prstGeom>
        </p:spPr>
      </p:pic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756113" y="165923"/>
            <a:ext cx="7560442" cy="1224887"/>
            <a:chOff x="-108" y="2"/>
            <a:chExt cx="4215" cy="1028"/>
          </a:xfrm>
        </p:grpSpPr>
        <p:sp>
          <p:nvSpPr>
            <p:cNvPr id="12" name="AutoShape 6"/>
            <p:cNvSpPr>
              <a:spLocks/>
            </p:cNvSpPr>
            <p:nvPr/>
          </p:nvSpPr>
          <p:spPr bwMode="auto">
            <a:xfrm>
              <a:off x="91" y="83"/>
              <a:ext cx="3853" cy="697"/>
            </a:xfrm>
            <a:prstGeom prst="roundRect">
              <a:avLst>
                <a:gd name="adj" fmla="val 22056"/>
              </a:avLst>
            </a:prstGeom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s-EC" sz="2000" b="1" dirty="0" smtClean="0"/>
                <a:t>POSIBLES PROBLEMAS </a:t>
              </a:r>
              <a:r>
                <a:rPr lang="es-EC" sz="2000" b="1" dirty="0"/>
                <a:t>AMBIENTALES DEL FUERTE MILITAR SAN </a:t>
              </a:r>
              <a:r>
                <a:rPr lang="es-EC" sz="2000" b="1" dirty="0" smtClean="0"/>
                <a:t>JORGE</a:t>
              </a:r>
              <a:endPara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Gill Sans" charset="0"/>
              </a:endParaRPr>
            </a:p>
          </p:txBody>
        </p:sp>
        <p:pic>
          <p:nvPicPr>
            <p:cNvPr id="13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" y="2"/>
              <a:ext cx="4215" cy="1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720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Imagen 5130" descr="Captura de pantalla 2013-10-26 a la(s) 23.46.07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1084" y1="32665" x2="21084" y2="32665"/>
                        <a14:foregroundMark x1="18373" y1="18911" x2="18373" y2="18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1772816"/>
            <a:ext cx="1605922" cy="1688153"/>
          </a:xfrm>
          <a:prstGeom prst="rect">
            <a:avLst/>
          </a:prstGeom>
        </p:spPr>
      </p:pic>
      <p:pic>
        <p:nvPicPr>
          <p:cNvPr id="5127" name="Imagen 5126" descr="12369001-ilustracia-n-del-hombre-3d-en-papel-vectorial-completamente-escalable-poner-aplastado-en-basurero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00" b="97500" l="8250" r="90000">
                        <a14:foregroundMark x1="32000" y1="14000" x2="32000" y2="14000"/>
                        <a14:foregroundMark x1="32000" y1="26000" x2="32000" y2="26000"/>
                        <a14:foregroundMark x1="41250" y1="24750" x2="41250" y2="24750"/>
                        <a14:foregroundMark x1="31250" y1="29000" x2="31250" y2="29000"/>
                        <a14:foregroundMark x1="37250" y1="26500" x2="37250" y2="26500"/>
                        <a14:foregroundMark x1="20500" y1="30000" x2="20500" y2="30000"/>
                        <a14:foregroundMark x1="16500" y1="27500" x2="16500" y2="27500"/>
                        <a14:foregroundMark x1="23500" y1="26250" x2="23500" y2="26250"/>
                        <a14:foregroundMark x1="60750" y1="63750" x2="60750" y2="63750"/>
                        <a14:foregroundMark x1="36000" y1="56500" x2="36000" y2="56500"/>
                        <a14:backgroundMark x1="47000" y1="56250" x2="47000" y2="56250"/>
                        <a14:backgroundMark x1="44250" y1="57000" x2="44250" y2="57000"/>
                        <a14:backgroundMark x1="43500" y1="60500" x2="43500" y2="60500"/>
                        <a14:backgroundMark x1="46750" y1="53250" x2="46750" y2="5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104"/>
            <a:ext cx="2016224" cy="2016224"/>
          </a:xfrm>
          <a:prstGeom prst="rect">
            <a:avLst/>
          </a:prstGeom>
        </p:spPr>
      </p:pic>
      <p:pic>
        <p:nvPicPr>
          <p:cNvPr id="22" name="Imagen 21" descr="12008191-3--persona-pequena-al-lado-de-un-bote-de-basura-imagen-3d-aislado-fondo-blanco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2500" l="10704" r="940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340768"/>
            <a:ext cx="1597677" cy="18002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4729094" y="3429000"/>
            <a:ext cx="360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400" b="1" dirty="0" smtClean="0">
                <a:solidFill>
                  <a:schemeClr val="accent2"/>
                </a:solidFill>
              </a:rPr>
              <a:t>EEE</a:t>
            </a:r>
            <a:r>
              <a:rPr lang="es-EC" sz="3600" dirty="0" smtClean="0"/>
              <a:t> </a:t>
            </a:r>
            <a:r>
              <a:rPr lang="es-EC" dirty="0" smtClean="0"/>
              <a:t>genera desechos que</a:t>
            </a:r>
            <a:endParaRPr lang="es-EC" dirty="0"/>
          </a:p>
        </p:txBody>
      </p:sp>
      <p:sp>
        <p:nvSpPr>
          <p:cNvPr id="8" name="7 Rectángulo"/>
          <p:cNvSpPr/>
          <p:nvPr/>
        </p:nvSpPr>
        <p:spPr>
          <a:xfrm>
            <a:off x="49464" y="6339521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smtClean="0"/>
              <a:t>Cada </a:t>
            </a:r>
            <a:r>
              <a:rPr lang="es-EC" sz="1400" b="1" dirty="0" smtClean="0"/>
              <a:t>eco tacho </a:t>
            </a:r>
            <a:r>
              <a:rPr lang="es-EC" sz="1400" dirty="0" smtClean="0"/>
              <a:t>tiene una capacidad de 2,3 m3</a:t>
            </a:r>
            <a:endParaRPr lang="es-EC" sz="1400" dirty="0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2243" y="116632"/>
            <a:ext cx="8928992" cy="1008112"/>
            <a:chOff x="40" y="-20"/>
            <a:chExt cx="2501" cy="907"/>
          </a:xfrm>
        </p:grpSpPr>
        <p:sp>
          <p:nvSpPr>
            <p:cNvPr id="10" name="AutoShape 6"/>
            <p:cNvSpPr>
              <a:spLocks/>
            </p:cNvSpPr>
            <p:nvPr/>
          </p:nvSpPr>
          <p:spPr bwMode="auto">
            <a:xfrm>
              <a:off x="91" y="83"/>
              <a:ext cx="2368" cy="544"/>
            </a:xfrm>
            <a:prstGeom prst="roundRect">
              <a:avLst>
                <a:gd name="adj" fmla="val 22056"/>
              </a:avLst>
            </a:prstGeom>
            <a:solidFill>
              <a:srgbClr val="7F7F7F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lvl="1" algn="ctr"/>
              <a:r>
                <a:rPr lang="es-EC" sz="2400" b="1" dirty="0"/>
                <a:t>CARACTERIZACIÓN DE DESECHOS SÓLIDOS</a:t>
              </a:r>
              <a:endParaRPr lang="es-EC" sz="2800" b="1" dirty="0"/>
            </a:p>
          </p:txBody>
        </p:sp>
        <p:pic>
          <p:nvPicPr>
            <p:cNvPr id="11" name="Picture 7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" y="-20"/>
              <a:ext cx="2501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ángulo 11"/>
          <p:cNvSpPr/>
          <p:nvPr/>
        </p:nvSpPr>
        <p:spPr>
          <a:xfrm>
            <a:off x="899592" y="1628800"/>
            <a:ext cx="2520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2000" dirty="0" smtClean="0"/>
              <a:t>genera</a:t>
            </a:r>
            <a:r>
              <a:rPr lang="es-EC" sz="3200" dirty="0" smtClean="0"/>
              <a:t> </a:t>
            </a:r>
            <a:r>
              <a:rPr lang="es-EC" sz="4000" b="1" dirty="0" smtClean="0">
                <a:solidFill>
                  <a:schemeClr val="accent5"/>
                </a:solidFill>
              </a:rPr>
              <a:t>1.3m</a:t>
            </a:r>
            <a:r>
              <a:rPr lang="es-EC" sz="4000" b="1" baseline="30000" dirty="0" smtClean="0">
                <a:solidFill>
                  <a:schemeClr val="accent5"/>
                </a:solidFill>
              </a:rPr>
              <a:t>3</a:t>
            </a:r>
            <a:endParaRPr lang="es-ES" b="1" dirty="0">
              <a:solidFill>
                <a:schemeClr val="accent5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427984" y="1484784"/>
            <a:ext cx="2736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2000" dirty="0" smtClean="0"/>
              <a:t>promedio </a:t>
            </a:r>
            <a:r>
              <a:rPr lang="es-EC" sz="2000" dirty="0"/>
              <a:t>se </a:t>
            </a:r>
            <a:r>
              <a:rPr lang="es-EC" sz="2000" dirty="0" smtClean="0"/>
              <a:t>desechan</a:t>
            </a:r>
            <a:endParaRPr lang="es-ES" sz="2000" dirty="0"/>
          </a:p>
        </p:txBody>
      </p:sp>
      <p:sp>
        <p:nvSpPr>
          <p:cNvPr id="16" name="Rectángulo 15"/>
          <p:cNvSpPr/>
          <p:nvPr/>
        </p:nvSpPr>
        <p:spPr>
          <a:xfrm>
            <a:off x="179512" y="1412776"/>
            <a:ext cx="14078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dirty="0">
                <a:solidFill>
                  <a:schemeClr val="accent3"/>
                </a:solidFill>
              </a:rPr>
              <a:t>INADE</a:t>
            </a:r>
            <a:endParaRPr lang="es-ES" sz="3600" b="1" dirty="0">
              <a:solidFill>
                <a:schemeClr val="accent3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67544" y="2132856"/>
            <a:ext cx="1368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2000" dirty="0"/>
              <a:t>de basura </a:t>
            </a:r>
            <a:r>
              <a:rPr lang="es-EC" sz="2000" dirty="0" smtClean="0"/>
              <a:t>al</a:t>
            </a:r>
            <a:endParaRPr lang="es-ES" sz="2000" dirty="0"/>
          </a:p>
        </p:txBody>
      </p:sp>
      <p:sp>
        <p:nvSpPr>
          <p:cNvPr id="18" name="Rectángulo 17"/>
          <p:cNvSpPr/>
          <p:nvPr/>
        </p:nvSpPr>
        <p:spPr>
          <a:xfrm>
            <a:off x="862484" y="2368587"/>
            <a:ext cx="8808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4400" dirty="0" smtClean="0">
                <a:solidFill>
                  <a:schemeClr val="accent6"/>
                </a:solidFill>
              </a:rPr>
              <a:t>día</a:t>
            </a:r>
            <a:endParaRPr lang="es-ES" sz="2800" dirty="0">
              <a:solidFill>
                <a:schemeClr val="accent6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720080" y="3340368"/>
            <a:ext cx="1165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dirty="0">
                <a:solidFill>
                  <a:schemeClr val="accent4"/>
                </a:solidFill>
              </a:rPr>
              <a:t>CEDE </a:t>
            </a:r>
            <a:endParaRPr lang="es-ES" sz="3600" b="1" dirty="0">
              <a:solidFill>
                <a:schemeClr val="accent4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151620" y="4605808"/>
            <a:ext cx="1872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2000" dirty="0"/>
              <a:t>de basura al </a:t>
            </a:r>
            <a:r>
              <a:rPr lang="es-EC" sz="2000" dirty="0" smtClean="0"/>
              <a:t>día</a:t>
            </a:r>
            <a:endParaRPr lang="es-ES" sz="2000" dirty="0"/>
          </a:p>
        </p:txBody>
      </p:sp>
      <p:sp>
        <p:nvSpPr>
          <p:cNvPr id="24" name="Rectángulo 23"/>
          <p:cNvSpPr/>
          <p:nvPr/>
        </p:nvSpPr>
        <p:spPr>
          <a:xfrm>
            <a:off x="221259" y="3772416"/>
            <a:ext cx="2411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2000" dirty="0" smtClean="0"/>
              <a:t>genera </a:t>
            </a:r>
            <a:r>
              <a:rPr lang="es-EC" sz="4000" b="1" dirty="0" smtClean="0">
                <a:solidFill>
                  <a:schemeClr val="accent3"/>
                </a:solidFill>
              </a:rPr>
              <a:t>2,3m</a:t>
            </a:r>
            <a:r>
              <a:rPr lang="es-EC" sz="4000" b="1" baseline="30000" dirty="0" smtClean="0">
                <a:solidFill>
                  <a:schemeClr val="accent3"/>
                </a:solidFill>
              </a:rPr>
              <a:t>3</a:t>
            </a:r>
            <a:endParaRPr lang="es-ES" sz="4000" b="1" dirty="0">
              <a:solidFill>
                <a:schemeClr val="accent3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5294226" y="980728"/>
            <a:ext cx="1226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dirty="0" smtClean="0">
                <a:solidFill>
                  <a:schemeClr val="accent5"/>
                </a:solidFill>
              </a:rPr>
              <a:t>CROE </a:t>
            </a:r>
            <a:endParaRPr lang="es-ES" sz="3600" b="1" dirty="0">
              <a:solidFill>
                <a:schemeClr val="accent5"/>
              </a:solidFill>
            </a:endParaRPr>
          </a:p>
        </p:txBody>
      </p:sp>
      <p:pic>
        <p:nvPicPr>
          <p:cNvPr id="27" name="Imagen 26" descr="14815100-3d-gente--caracter-humano-persona-de-pie-junto-a-un-bote-de-basura-3d-render.jp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46" b="94837" l="9250" r="90000">
                        <a14:foregroundMark x1="32000" y1="11141" x2="32000" y2="11141"/>
                        <a14:foregroundMark x1="34500" y1="9511" x2="34500" y2="9511"/>
                        <a14:foregroundMark x1="30500" y1="7880" x2="30500" y2="7880"/>
                        <a14:foregroundMark x1="33000" y1="7065" x2="33000" y2="7065"/>
                        <a14:foregroundMark x1="28000" y1="9239" x2="28000" y2="9239"/>
                        <a14:foregroundMark x1="27750" y1="7065" x2="27750" y2="7065"/>
                        <a14:foregroundMark x1="26000" y1="7337" x2="26000" y2="7337"/>
                        <a14:foregroundMark x1="24000" y1="8424" x2="24000" y2="8424"/>
                        <a14:foregroundMark x1="21250" y1="10870" x2="21250" y2="10870"/>
                        <a14:foregroundMark x1="20000" y1="14674" x2="20000" y2="14674"/>
                        <a14:foregroundMark x1="20500" y1="13315" x2="20500" y2="13315"/>
                        <a14:foregroundMark x1="19750" y1="16576" x2="19750" y2="16576"/>
                        <a14:foregroundMark x1="19750" y1="19565" x2="19750" y2="19565"/>
                        <a14:foregroundMark x1="20250" y1="21467" x2="20250" y2="21467"/>
                        <a14:foregroundMark x1="21000" y1="23370" x2="21000" y2="23370"/>
                        <a14:foregroundMark x1="22250" y1="26087" x2="22250" y2="26087"/>
                        <a14:foregroundMark x1="51500" y1="58424" x2="51500" y2="58424"/>
                        <a14:backgroundMark x1="40000" y1="58424" x2="40000" y2="58424"/>
                        <a14:backgroundMark x1="45750" y1="56522" x2="45750" y2="56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284984"/>
            <a:ext cx="1919170" cy="1765636"/>
          </a:xfrm>
          <a:prstGeom prst="rect">
            <a:avLst/>
          </a:prstGeom>
        </p:spPr>
      </p:pic>
      <p:pic>
        <p:nvPicPr>
          <p:cNvPr id="5120" name="Imagen 5119" descr="Captura de pantalla 2013-10-26 a la(s) 23.21.22.pn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00" b="997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46" y="1772816"/>
            <a:ext cx="2077031" cy="1584176"/>
          </a:xfrm>
          <a:prstGeom prst="rect">
            <a:avLst/>
          </a:prstGeom>
        </p:spPr>
      </p:pic>
      <p:sp>
        <p:nvSpPr>
          <p:cNvPr id="5121" name="Rectángulo 5120"/>
          <p:cNvSpPr/>
          <p:nvPr/>
        </p:nvSpPr>
        <p:spPr>
          <a:xfrm>
            <a:off x="4427984" y="1700808"/>
            <a:ext cx="187220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dirty="0"/>
              <a:t> </a:t>
            </a:r>
            <a:r>
              <a:rPr lang="es-EC" sz="3200" b="1" dirty="0">
                <a:solidFill>
                  <a:schemeClr val="accent6"/>
                </a:solidFill>
              </a:rPr>
              <a:t>375</a:t>
            </a:r>
            <a:r>
              <a:rPr lang="es-EC" sz="3200" b="1" dirty="0"/>
              <a:t> </a:t>
            </a:r>
            <a:r>
              <a:rPr lang="es-EC" sz="2000" dirty="0"/>
              <a:t>botellas</a:t>
            </a:r>
            <a:r>
              <a:rPr lang="es-EC" sz="2000" b="1" dirty="0"/>
              <a:t> </a:t>
            </a:r>
            <a:endParaRPr lang="es-EC" sz="2000" b="1" dirty="0" smtClean="0"/>
          </a:p>
        </p:txBody>
      </p:sp>
      <p:sp>
        <p:nvSpPr>
          <p:cNvPr id="5123" name="Rectángulo 5122"/>
          <p:cNvSpPr/>
          <p:nvPr/>
        </p:nvSpPr>
        <p:spPr>
          <a:xfrm>
            <a:off x="7343800" y="1844824"/>
            <a:ext cx="180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2800" dirty="0" smtClean="0">
                <a:solidFill>
                  <a:schemeClr val="accent4"/>
                </a:solidFill>
              </a:rPr>
              <a:t>18.75</a:t>
            </a:r>
            <a:r>
              <a:rPr lang="es-EC" sz="2800" dirty="0" smtClean="0"/>
              <a:t> </a:t>
            </a:r>
            <a:r>
              <a:rPr lang="es-EC" sz="2800" dirty="0" smtClean="0">
                <a:solidFill>
                  <a:schemeClr val="accent4"/>
                </a:solidFill>
              </a:rPr>
              <a:t>kg</a:t>
            </a:r>
            <a:r>
              <a:rPr lang="es-EC" dirty="0" smtClean="0">
                <a:solidFill>
                  <a:schemeClr val="accent4"/>
                </a:solidFill>
              </a:rPr>
              <a:t> </a:t>
            </a:r>
            <a:r>
              <a:rPr lang="es-EC" dirty="0" smtClean="0"/>
              <a:t>y </a:t>
            </a:r>
          </a:p>
        </p:txBody>
      </p:sp>
      <p:sp>
        <p:nvSpPr>
          <p:cNvPr id="5124" name="Rectángulo 5123"/>
          <p:cNvSpPr/>
          <p:nvPr/>
        </p:nvSpPr>
        <p:spPr>
          <a:xfrm>
            <a:off x="4719882" y="2420888"/>
            <a:ext cx="1292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por</a:t>
            </a:r>
            <a:r>
              <a:rPr lang="es-EC" dirty="0" smtClean="0"/>
              <a:t> semana </a:t>
            </a:r>
            <a:endParaRPr lang="es-ES" dirty="0"/>
          </a:p>
        </p:txBody>
      </p:sp>
      <p:sp>
        <p:nvSpPr>
          <p:cNvPr id="5125" name="Rectángulo 5124"/>
          <p:cNvSpPr/>
          <p:nvPr/>
        </p:nvSpPr>
        <p:spPr>
          <a:xfrm>
            <a:off x="6812311" y="4221088"/>
            <a:ext cx="23070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chemeClr val="accent5"/>
                </a:solidFill>
              </a:rPr>
              <a:t>y </a:t>
            </a:r>
            <a:r>
              <a:rPr lang="es-EC" sz="2400" dirty="0" smtClean="0">
                <a:solidFill>
                  <a:schemeClr val="accent5"/>
                </a:solidFill>
              </a:rPr>
              <a:t>650 </a:t>
            </a:r>
            <a:r>
              <a:rPr lang="es-EC" sz="2400" dirty="0">
                <a:solidFill>
                  <a:schemeClr val="accent5"/>
                </a:solidFill>
              </a:rPr>
              <a:t>kg </a:t>
            </a:r>
            <a:r>
              <a:rPr lang="es-EC" sz="3200" dirty="0">
                <a:solidFill>
                  <a:schemeClr val="accent5"/>
                </a:solidFill>
              </a:rPr>
              <a:t>al mes</a:t>
            </a:r>
          </a:p>
        </p:txBody>
      </p:sp>
      <p:sp>
        <p:nvSpPr>
          <p:cNvPr id="5126" name="Rectángulo 5125"/>
          <p:cNvSpPr/>
          <p:nvPr/>
        </p:nvSpPr>
        <p:spPr>
          <a:xfrm>
            <a:off x="5737206" y="3933056"/>
            <a:ext cx="226857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3600" b="1" dirty="0" smtClean="0">
                <a:solidFill>
                  <a:schemeClr val="accent3"/>
                </a:solidFill>
              </a:rPr>
              <a:t>3,7 m</a:t>
            </a:r>
            <a:r>
              <a:rPr lang="es-EC" sz="3600" b="1" baseline="30000" dirty="0" smtClean="0">
                <a:solidFill>
                  <a:schemeClr val="accent3"/>
                </a:solidFill>
              </a:rPr>
              <a:t>3</a:t>
            </a:r>
            <a:endParaRPr lang="es-ES" sz="3600" b="1" dirty="0">
              <a:solidFill>
                <a:schemeClr val="accent3"/>
              </a:solidFill>
            </a:endParaRPr>
          </a:p>
          <a:p>
            <a:r>
              <a:rPr lang="es-EC" sz="3600" b="1" dirty="0" smtClean="0">
                <a:solidFill>
                  <a:schemeClr val="accent4"/>
                </a:solidFill>
              </a:rPr>
              <a:t>32 Kg </a:t>
            </a:r>
            <a:r>
              <a:rPr lang="es-EC" sz="2400" b="1" dirty="0">
                <a:solidFill>
                  <a:schemeClr val="accent4"/>
                </a:solidFill>
              </a:rPr>
              <a:t>diarios </a:t>
            </a:r>
            <a:endParaRPr lang="es-ES" sz="2400" b="1" dirty="0">
              <a:solidFill>
                <a:schemeClr val="accent4"/>
              </a:solidFill>
            </a:endParaRPr>
          </a:p>
        </p:txBody>
      </p:sp>
      <p:sp>
        <p:nvSpPr>
          <p:cNvPr id="5128" name="Rectángulo 5127"/>
          <p:cNvSpPr/>
          <p:nvPr/>
        </p:nvSpPr>
        <p:spPr>
          <a:xfrm>
            <a:off x="4954368" y="3995772"/>
            <a:ext cx="854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bordea</a:t>
            </a:r>
          </a:p>
        </p:txBody>
      </p:sp>
      <p:sp>
        <p:nvSpPr>
          <p:cNvPr id="5132" name="Rectángulo 5131"/>
          <p:cNvSpPr/>
          <p:nvPr/>
        </p:nvSpPr>
        <p:spPr>
          <a:xfrm>
            <a:off x="7812360" y="2348880"/>
            <a:ext cx="1656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2800" b="1" dirty="0">
                <a:solidFill>
                  <a:schemeClr val="accent3"/>
                </a:solidFill>
              </a:rPr>
              <a:t>50 kg </a:t>
            </a:r>
            <a:r>
              <a:rPr lang="es-EC" dirty="0"/>
              <a:t>de </a:t>
            </a:r>
          </a:p>
        </p:txBody>
      </p:sp>
      <p:sp>
        <p:nvSpPr>
          <p:cNvPr id="5133" name="Rectángulo 5132"/>
          <p:cNvSpPr/>
          <p:nvPr/>
        </p:nvSpPr>
        <p:spPr>
          <a:xfrm>
            <a:off x="8155478" y="2996952"/>
            <a:ext cx="988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/>
              <a:t>orgánica</a:t>
            </a:r>
          </a:p>
        </p:txBody>
      </p:sp>
      <p:sp>
        <p:nvSpPr>
          <p:cNvPr id="5134" name="Rectángulo 5133"/>
          <p:cNvSpPr/>
          <p:nvPr/>
        </p:nvSpPr>
        <p:spPr>
          <a:xfrm>
            <a:off x="7812360" y="2771636"/>
            <a:ext cx="915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/>
              <a:t>materia</a:t>
            </a:r>
          </a:p>
        </p:txBody>
      </p:sp>
      <p:sp>
        <p:nvSpPr>
          <p:cNvPr id="5135" name="Rectángulo 5134"/>
          <p:cNvSpPr/>
          <p:nvPr/>
        </p:nvSpPr>
        <p:spPr>
          <a:xfrm>
            <a:off x="4860032" y="2060848"/>
            <a:ext cx="12838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2400" b="1" dirty="0">
                <a:solidFill>
                  <a:schemeClr val="accent1"/>
                </a:solidFill>
              </a:rPr>
              <a:t>plásticas</a:t>
            </a:r>
          </a:p>
        </p:txBody>
      </p:sp>
      <p:sp>
        <p:nvSpPr>
          <p:cNvPr id="59" name="1 Rectángulo"/>
          <p:cNvSpPr/>
          <p:nvPr/>
        </p:nvSpPr>
        <p:spPr>
          <a:xfrm>
            <a:off x="5907397" y="5071678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b="1" dirty="0" smtClean="0">
                <a:solidFill>
                  <a:srgbClr val="9BBB59"/>
                </a:solidFill>
              </a:rPr>
              <a:t>CENTRO DE SALUD</a:t>
            </a:r>
            <a:endParaRPr lang="es-EC" dirty="0"/>
          </a:p>
        </p:txBody>
      </p:sp>
      <p:sp>
        <p:nvSpPr>
          <p:cNvPr id="60" name="Rectángulo 59"/>
          <p:cNvSpPr/>
          <p:nvPr/>
        </p:nvSpPr>
        <p:spPr>
          <a:xfrm>
            <a:off x="7827703" y="5589240"/>
            <a:ext cx="115212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al </a:t>
            </a:r>
            <a:r>
              <a:rPr lang="es-EC" sz="3200" b="1" dirty="0" smtClean="0">
                <a:solidFill>
                  <a:schemeClr val="accent5"/>
                </a:solidFill>
              </a:rPr>
              <a:t>mes</a:t>
            </a:r>
            <a:endParaRPr lang="es-EC" dirty="0"/>
          </a:p>
        </p:txBody>
      </p:sp>
      <p:sp>
        <p:nvSpPr>
          <p:cNvPr id="61" name="Rectángulo 60"/>
          <p:cNvSpPr/>
          <p:nvPr/>
        </p:nvSpPr>
        <p:spPr>
          <a:xfrm>
            <a:off x="6664564" y="5277496"/>
            <a:ext cx="2326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dirty="0" smtClean="0">
                <a:solidFill>
                  <a:schemeClr val="accent4"/>
                </a:solidFill>
              </a:rPr>
              <a:t>50Kg</a:t>
            </a:r>
            <a:r>
              <a:rPr lang="es-EC" dirty="0" smtClean="0"/>
              <a:t> </a:t>
            </a:r>
            <a:r>
              <a:rPr lang="es-EC" dirty="0"/>
              <a:t>de desechos </a:t>
            </a:r>
            <a:endParaRPr lang="es-ES" dirty="0"/>
          </a:p>
        </p:txBody>
      </p:sp>
      <p:sp>
        <p:nvSpPr>
          <p:cNvPr id="62" name="Rectángulo 61"/>
          <p:cNvSpPr/>
          <p:nvPr/>
        </p:nvSpPr>
        <p:spPr>
          <a:xfrm>
            <a:off x="2498042" y="6130565"/>
            <a:ext cx="29743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Los desechos </a:t>
            </a:r>
            <a:r>
              <a:rPr lang="es-EC" sz="2400" b="1" dirty="0">
                <a:solidFill>
                  <a:schemeClr val="accent6"/>
                </a:solidFill>
              </a:rPr>
              <a:t>ordinarios</a:t>
            </a:r>
            <a:r>
              <a:rPr lang="es-EC" sz="2400" dirty="0">
                <a:solidFill>
                  <a:schemeClr val="accent6"/>
                </a:solidFill>
              </a:rPr>
              <a:t> </a:t>
            </a:r>
            <a:endParaRPr lang="es-EC" sz="2400" dirty="0" smtClean="0">
              <a:solidFill>
                <a:schemeClr val="accent6"/>
              </a:solidFill>
            </a:endParaRPr>
          </a:p>
          <a:p>
            <a:r>
              <a:rPr lang="es-EC" dirty="0" smtClean="0"/>
              <a:t>son </a:t>
            </a:r>
            <a:r>
              <a:rPr lang="es-EC" dirty="0"/>
              <a:t>entregados al Municipio </a:t>
            </a:r>
          </a:p>
        </p:txBody>
      </p:sp>
      <p:sp>
        <p:nvSpPr>
          <p:cNvPr id="63" name="Rectángulo 62"/>
          <p:cNvSpPr/>
          <p:nvPr/>
        </p:nvSpPr>
        <p:spPr>
          <a:xfrm>
            <a:off x="6143857" y="6148793"/>
            <a:ext cx="34563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L</a:t>
            </a:r>
            <a:r>
              <a:rPr lang="es-EC" dirty="0" smtClean="0"/>
              <a:t>os </a:t>
            </a:r>
            <a:r>
              <a:rPr lang="es-EC" dirty="0"/>
              <a:t>desechos </a:t>
            </a:r>
            <a:r>
              <a:rPr lang="es-EC" b="1" dirty="0"/>
              <a:t>peligros</a:t>
            </a:r>
            <a:r>
              <a:rPr lang="es-EC" dirty="0"/>
              <a:t> son entregados a </a:t>
            </a:r>
            <a:r>
              <a:rPr lang="es-EC" sz="2400" dirty="0">
                <a:solidFill>
                  <a:schemeClr val="accent3"/>
                </a:solidFill>
              </a:rPr>
              <a:t>GADERE S.A. </a:t>
            </a:r>
          </a:p>
        </p:txBody>
      </p:sp>
      <p:sp>
        <p:nvSpPr>
          <p:cNvPr id="5136" name="Rectángulo 5135"/>
          <p:cNvSpPr/>
          <p:nvPr/>
        </p:nvSpPr>
        <p:spPr>
          <a:xfrm>
            <a:off x="5721230" y="5514505"/>
            <a:ext cx="1088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se </a:t>
            </a:r>
            <a:r>
              <a:rPr lang="es-EC" dirty="0" smtClean="0"/>
              <a:t>genera</a:t>
            </a:r>
            <a:endParaRPr lang="es-ES" dirty="0"/>
          </a:p>
        </p:txBody>
      </p:sp>
      <p:cxnSp>
        <p:nvCxnSpPr>
          <p:cNvPr id="5151" name="Conector angular 5150"/>
          <p:cNvCxnSpPr/>
          <p:nvPr/>
        </p:nvCxnSpPr>
        <p:spPr>
          <a:xfrm rot="16200000" flipH="1">
            <a:off x="4397465" y="1166234"/>
            <a:ext cx="4824537" cy="4741557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angular 36"/>
          <p:cNvCxnSpPr/>
          <p:nvPr/>
        </p:nvCxnSpPr>
        <p:spPr>
          <a:xfrm>
            <a:off x="179512" y="3212976"/>
            <a:ext cx="8964488" cy="1872208"/>
          </a:xfrm>
          <a:prstGeom prst="bentConnector3">
            <a:avLst>
              <a:gd name="adj1" fmla="val 32536"/>
            </a:avLst>
          </a:prstGeom>
          <a:ln>
            <a:solidFill>
              <a:srgbClr val="D9D9D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11"/>
          <p:cNvSpPr/>
          <p:nvPr/>
        </p:nvSpPr>
        <p:spPr>
          <a:xfrm>
            <a:off x="1787530" y="2336686"/>
            <a:ext cx="2520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4000" b="1" dirty="0" smtClean="0">
                <a:solidFill>
                  <a:schemeClr val="accent5"/>
                </a:solidFill>
              </a:rPr>
              <a:t>11</a:t>
            </a:r>
            <a:r>
              <a:rPr lang="es-EC" sz="4000" b="1" dirty="0">
                <a:solidFill>
                  <a:schemeClr val="accent5"/>
                </a:solidFill>
              </a:rPr>
              <a:t> </a:t>
            </a:r>
            <a:r>
              <a:rPr lang="es-EC" sz="4000" b="1" dirty="0" smtClean="0">
                <a:solidFill>
                  <a:schemeClr val="accent5"/>
                </a:solidFill>
              </a:rPr>
              <a:t>Kg</a:t>
            </a:r>
            <a:endParaRPr lang="es-ES" b="1" dirty="0">
              <a:solidFill>
                <a:schemeClr val="accent5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439602" y="4251865"/>
            <a:ext cx="1584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b="1" dirty="0" smtClean="0">
                <a:solidFill>
                  <a:schemeClr val="accent3"/>
                </a:solidFill>
              </a:rPr>
              <a:t> o </a:t>
            </a:r>
            <a:r>
              <a:rPr lang="es-EC" sz="3200" b="1" dirty="0" smtClean="0">
                <a:solidFill>
                  <a:schemeClr val="accent3"/>
                </a:solidFill>
              </a:rPr>
              <a:t>20 Kg</a:t>
            </a:r>
            <a:endParaRPr lang="es-EC" sz="3200" dirty="0"/>
          </a:p>
        </p:txBody>
      </p:sp>
      <p:sp>
        <p:nvSpPr>
          <p:cNvPr id="48" name="Rectángulo 19"/>
          <p:cNvSpPr/>
          <p:nvPr/>
        </p:nvSpPr>
        <p:spPr>
          <a:xfrm>
            <a:off x="2130642" y="5333288"/>
            <a:ext cx="10831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dirty="0" smtClean="0">
                <a:solidFill>
                  <a:schemeClr val="accent6">
                    <a:lumMod val="75000"/>
                  </a:schemeClr>
                </a:solidFill>
              </a:rPr>
              <a:t>AGE </a:t>
            </a:r>
            <a:endParaRPr lang="es-E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Rectángulo 5135"/>
          <p:cNvSpPr/>
          <p:nvPr/>
        </p:nvSpPr>
        <p:spPr>
          <a:xfrm>
            <a:off x="2115345" y="5851571"/>
            <a:ext cx="1088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se </a:t>
            </a:r>
            <a:r>
              <a:rPr lang="es-EC" dirty="0" smtClean="0"/>
              <a:t>genera</a:t>
            </a:r>
            <a:endParaRPr lang="es-ES" dirty="0"/>
          </a:p>
        </p:txBody>
      </p:sp>
      <p:sp>
        <p:nvSpPr>
          <p:cNvPr id="50" name="Rectángulo 5125"/>
          <p:cNvSpPr/>
          <p:nvPr/>
        </p:nvSpPr>
        <p:spPr>
          <a:xfrm>
            <a:off x="3203848" y="5041010"/>
            <a:ext cx="226857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3600" b="1" dirty="0" smtClean="0">
                <a:solidFill>
                  <a:schemeClr val="accent3"/>
                </a:solidFill>
              </a:rPr>
              <a:t>4,3m</a:t>
            </a:r>
            <a:r>
              <a:rPr lang="es-EC" sz="3600" b="1" baseline="30000" dirty="0" smtClean="0">
                <a:solidFill>
                  <a:schemeClr val="accent3"/>
                </a:solidFill>
              </a:rPr>
              <a:t>3</a:t>
            </a:r>
            <a:endParaRPr lang="es-ES" sz="3600" b="1" dirty="0">
              <a:solidFill>
                <a:schemeClr val="accent3"/>
              </a:solidFill>
            </a:endParaRPr>
          </a:p>
          <a:p>
            <a:r>
              <a:rPr lang="es-EC" sz="3600" b="1" dirty="0" smtClean="0">
                <a:solidFill>
                  <a:schemeClr val="accent4"/>
                </a:solidFill>
              </a:rPr>
              <a:t>37 </a:t>
            </a:r>
            <a:r>
              <a:rPr lang="es-EC" sz="3600" b="1" dirty="0">
                <a:solidFill>
                  <a:schemeClr val="accent4"/>
                </a:solidFill>
              </a:rPr>
              <a:t>Kg </a:t>
            </a:r>
            <a:r>
              <a:rPr lang="es-EC" sz="2400" b="1" dirty="0">
                <a:solidFill>
                  <a:schemeClr val="accent4"/>
                </a:solidFill>
              </a:rPr>
              <a:t>diarios </a:t>
            </a:r>
            <a:endParaRPr lang="es-ES" sz="2400" b="1" dirty="0">
              <a:solidFill>
                <a:schemeClr val="accent4"/>
              </a:solidFill>
            </a:endParaRPr>
          </a:p>
        </p:txBody>
      </p:sp>
      <p:pic>
        <p:nvPicPr>
          <p:cNvPr id="44" name="43 Imagen" descr="C:\Users\Daniel\Documents\UNIVERSITY\TESIS\Fotos tesis daniel\2013 04 16\20130416_111258.jp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9" t="484" b="7566"/>
          <a:stretch/>
        </p:blipFill>
        <p:spPr bwMode="auto">
          <a:xfrm>
            <a:off x="883415" y="5329170"/>
            <a:ext cx="1031753" cy="9476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154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84032" y="23692"/>
            <a:ext cx="8928992" cy="1368152"/>
            <a:chOff x="34" y="-20"/>
            <a:chExt cx="2501" cy="907"/>
          </a:xfrm>
        </p:grpSpPr>
        <p:sp>
          <p:nvSpPr>
            <p:cNvPr id="5" name="AutoShape 6"/>
            <p:cNvSpPr>
              <a:spLocks/>
            </p:cNvSpPr>
            <p:nvPr/>
          </p:nvSpPr>
          <p:spPr bwMode="auto">
            <a:xfrm>
              <a:off x="91" y="83"/>
              <a:ext cx="2368" cy="544"/>
            </a:xfrm>
            <a:prstGeom prst="roundRect">
              <a:avLst>
                <a:gd name="adj" fmla="val 22056"/>
              </a:avLst>
            </a:prstGeom>
            <a:solidFill>
              <a:srgbClr val="7F7F7F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lvl="1" algn="ctr"/>
              <a:r>
                <a:rPr lang="es-EC" sz="2400" b="1" dirty="0"/>
                <a:t>USOS DEL AGUA Y PUNTOS DE DESCARGAS DE AGUAS RESIDUALES</a:t>
              </a:r>
            </a:p>
          </p:txBody>
        </p:sp>
        <p:pic>
          <p:nvPicPr>
            <p:cNvPr id="6" name="Picture 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" y="-20"/>
              <a:ext cx="2501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ángulo redondeado 14"/>
          <p:cNvSpPr/>
          <p:nvPr/>
        </p:nvSpPr>
        <p:spPr>
          <a:xfrm>
            <a:off x="107504" y="2204864"/>
            <a:ext cx="1368152" cy="576064"/>
          </a:xfrm>
          <a:prstGeom prst="roundRect">
            <a:avLst/>
          </a:prstGeom>
          <a:solidFill>
            <a:srgbClr val="3EAAC7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INADE</a:t>
            </a:r>
            <a:endParaRPr lang="es-ES" sz="2800" dirty="0"/>
          </a:p>
        </p:txBody>
      </p:sp>
      <p:sp>
        <p:nvSpPr>
          <p:cNvPr id="31" name="Rectángulo redondeado 30"/>
          <p:cNvSpPr/>
          <p:nvPr/>
        </p:nvSpPr>
        <p:spPr>
          <a:xfrm>
            <a:off x="107504" y="2924944"/>
            <a:ext cx="1368152" cy="576064"/>
          </a:xfrm>
          <a:prstGeom prst="roundRect">
            <a:avLst/>
          </a:prstGeom>
          <a:solidFill>
            <a:srgbClr val="3EAAC7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CEDE</a:t>
            </a:r>
            <a:endParaRPr lang="es-ES" sz="2800" dirty="0"/>
          </a:p>
        </p:txBody>
      </p:sp>
      <p:sp>
        <p:nvSpPr>
          <p:cNvPr id="32" name="Rectángulo redondeado 31"/>
          <p:cNvSpPr/>
          <p:nvPr/>
        </p:nvSpPr>
        <p:spPr>
          <a:xfrm>
            <a:off x="107504" y="3717032"/>
            <a:ext cx="1368152" cy="576064"/>
          </a:xfrm>
          <a:prstGeom prst="roundRect">
            <a:avLst/>
          </a:prstGeom>
          <a:solidFill>
            <a:srgbClr val="3EAAC7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CROE</a:t>
            </a:r>
            <a:endParaRPr lang="es-ES" sz="2800" dirty="0"/>
          </a:p>
        </p:txBody>
      </p:sp>
      <p:sp>
        <p:nvSpPr>
          <p:cNvPr id="33" name="Rectángulo redondeado 32"/>
          <p:cNvSpPr/>
          <p:nvPr/>
        </p:nvSpPr>
        <p:spPr>
          <a:xfrm>
            <a:off x="107504" y="4509120"/>
            <a:ext cx="1368152" cy="576064"/>
          </a:xfrm>
          <a:prstGeom prst="roundRect">
            <a:avLst/>
          </a:prstGeom>
          <a:solidFill>
            <a:srgbClr val="3EAAC7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EEE</a:t>
            </a:r>
            <a:endParaRPr lang="es-ES" sz="2800" dirty="0"/>
          </a:p>
        </p:txBody>
      </p:sp>
      <p:sp>
        <p:nvSpPr>
          <p:cNvPr id="34" name="Rectángulo redondeado 33"/>
          <p:cNvSpPr/>
          <p:nvPr/>
        </p:nvSpPr>
        <p:spPr>
          <a:xfrm>
            <a:off x="107504" y="5301208"/>
            <a:ext cx="1368152" cy="576064"/>
          </a:xfrm>
          <a:prstGeom prst="roundRect">
            <a:avLst/>
          </a:prstGeom>
          <a:solidFill>
            <a:srgbClr val="3EAAC7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AGE</a:t>
            </a:r>
            <a:endParaRPr lang="es-ES" sz="2800" dirty="0"/>
          </a:p>
        </p:txBody>
      </p:sp>
      <p:sp>
        <p:nvSpPr>
          <p:cNvPr id="35" name="Rectángulo redondeado 34"/>
          <p:cNvSpPr/>
          <p:nvPr/>
        </p:nvSpPr>
        <p:spPr>
          <a:xfrm>
            <a:off x="107504" y="6093296"/>
            <a:ext cx="1368152" cy="576064"/>
          </a:xfrm>
          <a:prstGeom prst="roundRect">
            <a:avLst/>
          </a:prstGeom>
          <a:solidFill>
            <a:srgbClr val="3EAAC7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CSSJ</a:t>
            </a:r>
            <a:endParaRPr lang="es-ES" sz="2800" dirty="0"/>
          </a:p>
        </p:txBody>
      </p:sp>
      <p:sp>
        <p:nvSpPr>
          <p:cNvPr id="36" name="Rectángulo redondeado 35"/>
          <p:cNvSpPr/>
          <p:nvPr/>
        </p:nvSpPr>
        <p:spPr>
          <a:xfrm>
            <a:off x="2051720" y="1340768"/>
            <a:ext cx="1368152" cy="576064"/>
          </a:xfrm>
          <a:prstGeom prst="roundRect">
            <a:avLst/>
          </a:prstGeom>
          <a:solidFill>
            <a:srgbClr val="3EAAC7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USO</a:t>
            </a:r>
            <a:endParaRPr lang="es-ES" dirty="0"/>
          </a:p>
        </p:txBody>
      </p:sp>
      <p:sp>
        <p:nvSpPr>
          <p:cNvPr id="37" name="Rectángulo redondeado 36"/>
          <p:cNvSpPr/>
          <p:nvPr/>
        </p:nvSpPr>
        <p:spPr>
          <a:xfrm>
            <a:off x="3923928" y="1340768"/>
            <a:ext cx="2952328" cy="576064"/>
          </a:xfrm>
          <a:prstGeom prst="roundRect">
            <a:avLst/>
          </a:prstGeom>
          <a:solidFill>
            <a:srgbClr val="3EAAC7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PUNTOS DE DESCARGA</a:t>
            </a:r>
            <a:endParaRPr lang="es-ES" dirty="0"/>
          </a:p>
        </p:txBody>
      </p:sp>
      <p:cxnSp>
        <p:nvCxnSpPr>
          <p:cNvPr id="44" name="Conector recto 43"/>
          <p:cNvCxnSpPr/>
          <p:nvPr/>
        </p:nvCxnSpPr>
        <p:spPr>
          <a:xfrm>
            <a:off x="1626288" y="2780928"/>
            <a:ext cx="7338200" cy="0"/>
          </a:xfrm>
          <a:prstGeom prst="line">
            <a:avLst/>
          </a:prstGeom>
          <a:ln w="9525" cmpd="sng">
            <a:solidFill>
              <a:srgbClr val="3EAAC7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>
            <a:off x="1619672" y="3501008"/>
            <a:ext cx="7344816" cy="0"/>
          </a:xfrm>
          <a:prstGeom prst="line">
            <a:avLst/>
          </a:prstGeom>
          <a:ln w="9525" cmpd="sng">
            <a:solidFill>
              <a:srgbClr val="3EAAC7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/>
          <p:cNvCxnSpPr/>
          <p:nvPr/>
        </p:nvCxnSpPr>
        <p:spPr>
          <a:xfrm>
            <a:off x="1619672" y="4293096"/>
            <a:ext cx="7344816" cy="0"/>
          </a:xfrm>
          <a:prstGeom prst="line">
            <a:avLst/>
          </a:prstGeom>
          <a:ln w="9525" cmpd="sng">
            <a:solidFill>
              <a:srgbClr val="3EAAC7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/>
          <p:cNvCxnSpPr/>
          <p:nvPr/>
        </p:nvCxnSpPr>
        <p:spPr>
          <a:xfrm>
            <a:off x="1619672" y="5157192"/>
            <a:ext cx="7344816" cy="0"/>
          </a:xfrm>
          <a:prstGeom prst="line">
            <a:avLst/>
          </a:prstGeom>
          <a:ln w="9525" cmpd="sng">
            <a:solidFill>
              <a:srgbClr val="3EAAC7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/>
          <p:cNvCxnSpPr/>
          <p:nvPr/>
        </p:nvCxnSpPr>
        <p:spPr>
          <a:xfrm>
            <a:off x="1619672" y="6741368"/>
            <a:ext cx="7344816" cy="0"/>
          </a:xfrm>
          <a:prstGeom prst="line">
            <a:avLst/>
          </a:prstGeom>
          <a:ln w="9525" cmpd="sng">
            <a:solidFill>
              <a:srgbClr val="3EAAC7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/>
          <p:cNvCxnSpPr/>
          <p:nvPr/>
        </p:nvCxnSpPr>
        <p:spPr>
          <a:xfrm>
            <a:off x="1619672" y="6021288"/>
            <a:ext cx="7344816" cy="0"/>
          </a:xfrm>
          <a:prstGeom prst="line">
            <a:avLst/>
          </a:prstGeom>
          <a:ln w="9525" cmpd="sng">
            <a:solidFill>
              <a:srgbClr val="3EAAC7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ángulo 52"/>
          <p:cNvSpPr/>
          <p:nvPr/>
        </p:nvSpPr>
        <p:spPr>
          <a:xfrm>
            <a:off x="1691680" y="2204864"/>
            <a:ext cx="2160240" cy="54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C" dirty="0" smtClean="0">
                <a:solidFill>
                  <a:schemeClr val="bg1">
                    <a:lumMod val="50000"/>
                  </a:schemeClr>
                </a:solidFill>
              </a:rPr>
              <a:t>Sanitaria </a:t>
            </a:r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y </a:t>
            </a:r>
            <a:r>
              <a:rPr lang="es-EC" dirty="0" smtClean="0">
                <a:solidFill>
                  <a:schemeClr val="bg1">
                    <a:lumMod val="50000"/>
                  </a:schemeClr>
                </a:solidFill>
              </a:rPr>
              <a:t>para </a:t>
            </a:r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cocinas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Rectángulo 53"/>
          <p:cNvSpPr/>
          <p:nvPr/>
        </p:nvSpPr>
        <p:spPr>
          <a:xfrm>
            <a:off x="3923928" y="2060848"/>
            <a:ext cx="2952328" cy="728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C" sz="1700" dirty="0" smtClean="0">
                <a:solidFill>
                  <a:schemeClr val="bg1">
                    <a:lumMod val="50000"/>
                  </a:schemeClr>
                </a:solidFill>
              </a:rPr>
              <a:t>1 pnt </a:t>
            </a:r>
            <a:r>
              <a:rPr lang="es-ES" sz="1700" dirty="0" smtClean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s-EC" sz="1700" dirty="0" smtClean="0">
                <a:solidFill>
                  <a:schemeClr val="bg1">
                    <a:lumMod val="50000"/>
                  </a:schemeClr>
                </a:solidFill>
              </a:rPr>
              <a:t>e descarga que se las vierte  al sistema de alcantarillado del cantón</a:t>
            </a:r>
            <a:endParaRPr lang="es-ES" sz="1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Rectángulo 54"/>
          <p:cNvSpPr/>
          <p:nvPr/>
        </p:nvSpPr>
        <p:spPr>
          <a:xfrm>
            <a:off x="4067944" y="2852936"/>
            <a:ext cx="2808312" cy="519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C" sz="1700" dirty="0">
                <a:solidFill>
                  <a:srgbClr val="7F7F7F"/>
                </a:solidFill>
              </a:rPr>
              <a:t>2 </a:t>
            </a:r>
            <a:r>
              <a:rPr lang="es-EC" sz="1700" dirty="0" smtClean="0">
                <a:solidFill>
                  <a:srgbClr val="7F7F7F"/>
                </a:solidFill>
              </a:rPr>
              <a:t>pnts </a:t>
            </a:r>
            <a:r>
              <a:rPr lang="es-EC" sz="1700" dirty="0">
                <a:solidFill>
                  <a:srgbClr val="7F7F7F"/>
                </a:solidFill>
              </a:rPr>
              <a:t>de descarga </a:t>
            </a:r>
            <a:r>
              <a:rPr lang="es-EC" sz="1700" dirty="0" smtClean="0">
                <a:solidFill>
                  <a:srgbClr val="7F7F7F"/>
                </a:solidFill>
              </a:rPr>
              <a:t>directa al Río </a:t>
            </a:r>
            <a:r>
              <a:rPr lang="es-EC" sz="1700" dirty="0">
                <a:solidFill>
                  <a:srgbClr val="7F7F7F"/>
                </a:solidFill>
              </a:rPr>
              <a:t>Cachaco </a:t>
            </a:r>
            <a:endParaRPr lang="es-ES" sz="1700" dirty="0">
              <a:solidFill>
                <a:srgbClr val="7F7F7F"/>
              </a:solidFill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1835696" y="2924944"/>
            <a:ext cx="1872208" cy="54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C" dirty="0" smtClean="0">
                <a:solidFill>
                  <a:schemeClr val="bg1">
                    <a:lumMod val="50000"/>
                  </a:schemeClr>
                </a:solidFill>
              </a:rPr>
              <a:t>Sanitaria </a:t>
            </a:r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y </a:t>
            </a:r>
            <a:r>
              <a:rPr lang="es-EC" dirty="0" smtClean="0">
                <a:solidFill>
                  <a:schemeClr val="bg1">
                    <a:lumMod val="50000"/>
                  </a:schemeClr>
                </a:solidFill>
              </a:rPr>
              <a:t>para </a:t>
            </a:r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cocinas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3995936" y="3645024"/>
            <a:ext cx="2880320" cy="519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C" sz="1700" dirty="0">
                <a:solidFill>
                  <a:srgbClr val="7F7F7F"/>
                </a:solidFill>
              </a:rPr>
              <a:t>6 </a:t>
            </a:r>
            <a:r>
              <a:rPr lang="es-EC" sz="1700" dirty="0" smtClean="0">
                <a:solidFill>
                  <a:srgbClr val="7F7F7F"/>
                </a:solidFill>
              </a:rPr>
              <a:t>pnts de </a:t>
            </a:r>
            <a:r>
              <a:rPr lang="es-EC" sz="1700" dirty="0">
                <a:solidFill>
                  <a:srgbClr val="7F7F7F"/>
                </a:solidFill>
              </a:rPr>
              <a:t>descarga </a:t>
            </a:r>
            <a:r>
              <a:rPr lang="es-EC" sz="1700" dirty="0" smtClean="0">
                <a:solidFill>
                  <a:srgbClr val="7F7F7F"/>
                </a:solidFill>
              </a:rPr>
              <a:t>all </a:t>
            </a:r>
            <a:r>
              <a:rPr lang="es-EC" sz="1700" dirty="0">
                <a:solidFill>
                  <a:srgbClr val="7F7F7F"/>
                </a:solidFill>
              </a:rPr>
              <a:t>Río Cachaco</a:t>
            </a:r>
            <a:endParaRPr lang="es-ES" sz="1700" dirty="0">
              <a:solidFill>
                <a:srgbClr val="7F7F7F"/>
              </a:solidFill>
            </a:endParaRPr>
          </a:p>
        </p:txBody>
      </p:sp>
      <p:sp>
        <p:nvSpPr>
          <p:cNvPr id="58" name="Rectángulo 57"/>
          <p:cNvSpPr/>
          <p:nvPr/>
        </p:nvSpPr>
        <p:spPr>
          <a:xfrm>
            <a:off x="1547664" y="3573016"/>
            <a:ext cx="2376264" cy="728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C" sz="1700" dirty="0" smtClean="0">
                <a:solidFill>
                  <a:srgbClr val="7F7F7F"/>
                </a:solidFill>
              </a:rPr>
              <a:t>Sanitario</a:t>
            </a:r>
            <a:r>
              <a:rPr lang="es-EC" sz="1700" dirty="0">
                <a:solidFill>
                  <a:srgbClr val="7F7F7F"/>
                </a:solidFill>
              </a:rPr>
              <a:t>, lavado de autos, cocinas, y recreación</a:t>
            </a:r>
            <a:endParaRPr lang="es-ES" sz="1700" dirty="0">
              <a:solidFill>
                <a:srgbClr val="7F7F7F"/>
              </a:solidFill>
            </a:endParaRPr>
          </a:p>
        </p:txBody>
      </p:sp>
      <p:sp>
        <p:nvSpPr>
          <p:cNvPr id="71" name="Rectángulo 70"/>
          <p:cNvSpPr/>
          <p:nvPr/>
        </p:nvSpPr>
        <p:spPr>
          <a:xfrm>
            <a:off x="7092280" y="2060848"/>
            <a:ext cx="190770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 smtClean="0">
                <a:solidFill>
                  <a:schemeClr val="bg1">
                    <a:lumMod val="50000"/>
                  </a:schemeClr>
                </a:solidFill>
              </a:rPr>
              <a:t>Agua Potable + 1 tanque de reserva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Rectángulo redondeado 77"/>
          <p:cNvSpPr/>
          <p:nvPr/>
        </p:nvSpPr>
        <p:spPr>
          <a:xfrm>
            <a:off x="7380312" y="1340768"/>
            <a:ext cx="1368152" cy="576064"/>
          </a:xfrm>
          <a:prstGeom prst="roundRect">
            <a:avLst/>
          </a:prstGeom>
          <a:solidFill>
            <a:srgbClr val="3EAAC7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ORIGEN</a:t>
            </a:r>
            <a:endParaRPr lang="es-ES" dirty="0"/>
          </a:p>
        </p:txBody>
      </p:sp>
      <p:sp>
        <p:nvSpPr>
          <p:cNvPr id="79" name="Rectángulo 78"/>
          <p:cNvSpPr/>
          <p:nvPr/>
        </p:nvSpPr>
        <p:spPr>
          <a:xfrm>
            <a:off x="7092280" y="2852936"/>
            <a:ext cx="190770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 smtClean="0">
                <a:solidFill>
                  <a:schemeClr val="bg1">
                    <a:lumMod val="50000"/>
                  </a:schemeClr>
                </a:solidFill>
              </a:rPr>
              <a:t>Agua Potable + 1 cisterna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Rectángulo 79"/>
          <p:cNvSpPr/>
          <p:nvPr/>
        </p:nvSpPr>
        <p:spPr>
          <a:xfrm>
            <a:off x="7092280" y="3629534"/>
            <a:ext cx="190770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 smtClean="0">
                <a:solidFill>
                  <a:schemeClr val="bg1">
                    <a:lumMod val="50000"/>
                  </a:schemeClr>
                </a:solidFill>
              </a:rPr>
              <a:t>Agua Potable + 3 tanques de reserva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Rectángulo 80"/>
          <p:cNvSpPr/>
          <p:nvPr/>
        </p:nvSpPr>
        <p:spPr>
          <a:xfrm>
            <a:off x="1619672" y="4293096"/>
            <a:ext cx="2232248" cy="888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C" sz="1600" dirty="0" smtClean="0">
                <a:solidFill>
                  <a:srgbClr val="7F7F7F"/>
                </a:solidFill>
              </a:rPr>
              <a:t>Sanitaria</a:t>
            </a:r>
            <a:r>
              <a:rPr lang="es-EC" sz="1600" dirty="0">
                <a:solidFill>
                  <a:srgbClr val="7F7F7F"/>
                </a:solidFill>
              </a:rPr>
              <a:t>, cocina, </a:t>
            </a:r>
            <a:r>
              <a:rPr lang="es-EC" sz="1600" dirty="0" smtClean="0">
                <a:solidFill>
                  <a:srgbClr val="7F7F7F"/>
                </a:solidFill>
              </a:rPr>
              <a:t>limpieza </a:t>
            </a:r>
            <a:r>
              <a:rPr lang="es-EC" sz="1600" dirty="0">
                <a:solidFill>
                  <a:srgbClr val="7F7F7F"/>
                </a:solidFill>
              </a:rPr>
              <a:t>de vehículos y lavado de habitáculos de animales</a:t>
            </a:r>
            <a:endParaRPr lang="es-ES" sz="1600" dirty="0">
              <a:solidFill>
                <a:srgbClr val="7F7F7F"/>
              </a:solidFill>
            </a:endParaRPr>
          </a:p>
        </p:txBody>
      </p:sp>
      <p:sp>
        <p:nvSpPr>
          <p:cNvPr id="82" name="Rectángulo 81"/>
          <p:cNvSpPr/>
          <p:nvPr/>
        </p:nvSpPr>
        <p:spPr>
          <a:xfrm>
            <a:off x="3995936" y="4437112"/>
            <a:ext cx="2808312" cy="519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C" sz="1700" dirty="0">
                <a:solidFill>
                  <a:srgbClr val="7F7F7F"/>
                </a:solidFill>
              </a:rPr>
              <a:t>2 </a:t>
            </a:r>
            <a:r>
              <a:rPr lang="es-EC" sz="1700" dirty="0" smtClean="0">
                <a:solidFill>
                  <a:srgbClr val="7F7F7F"/>
                </a:solidFill>
              </a:rPr>
              <a:t>pnts </a:t>
            </a:r>
            <a:r>
              <a:rPr lang="es-EC" sz="1700" dirty="0">
                <a:solidFill>
                  <a:srgbClr val="7F7F7F"/>
                </a:solidFill>
              </a:rPr>
              <a:t>de descarga </a:t>
            </a:r>
            <a:r>
              <a:rPr lang="es-EC" sz="1700" dirty="0" smtClean="0">
                <a:solidFill>
                  <a:srgbClr val="7F7F7F"/>
                </a:solidFill>
              </a:rPr>
              <a:t>directa al Río </a:t>
            </a:r>
            <a:r>
              <a:rPr lang="es-EC" sz="1700" dirty="0">
                <a:solidFill>
                  <a:srgbClr val="7F7F7F"/>
                </a:solidFill>
              </a:rPr>
              <a:t>Cachaco </a:t>
            </a:r>
            <a:endParaRPr lang="es-ES" sz="1700" dirty="0">
              <a:solidFill>
                <a:srgbClr val="7F7F7F"/>
              </a:solidFill>
            </a:endParaRPr>
          </a:p>
        </p:txBody>
      </p:sp>
      <p:sp>
        <p:nvSpPr>
          <p:cNvPr id="83" name="Rectángulo 82"/>
          <p:cNvSpPr/>
          <p:nvPr/>
        </p:nvSpPr>
        <p:spPr>
          <a:xfrm>
            <a:off x="7380312" y="4437112"/>
            <a:ext cx="1428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Agua Potable </a:t>
            </a:r>
            <a:endParaRPr lang="es-ES" dirty="0"/>
          </a:p>
        </p:txBody>
      </p:sp>
      <p:sp>
        <p:nvSpPr>
          <p:cNvPr id="84" name="Rectángulo 83"/>
          <p:cNvSpPr/>
          <p:nvPr/>
        </p:nvSpPr>
        <p:spPr>
          <a:xfrm>
            <a:off x="1547664" y="5220363"/>
            <a:ext cx="2664296" cy="728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C" sz="1700" dirty="0" smtClean="0">
                <a:solidFill>
                  <a:srgbClr val="7F7F7F"/>
                </a:solidFill>
              </a:rPr>
              <a:t>Sanitario</a:t>
            </a:r>
            <a:r>
              <a:rPr lang="es-EC" sz="1700" dirty="0">
                <a:solidFill>
                  <a:srgbClr val="7F7F7F"/>
                </a:solidFill>
              </a:rPr>
              <a:t>, limpieza </a:t>
            </a:r>
            <a:r>
              <a:rPr lang="es-EC" sz="1700" dirty="0" smtClean="0">
                <a:solidFill>
                  <a:srgbClr val="7F7F7F"/>
                </a:solidFill>
              </a:rPr>
              <a:t>de zonas de maquinaria - autos </a:t>
            </a:r>
            <a:r>
              <a:rPr lang="es-EC" sz="1700" dirty="0">
                <a:solidFill>
                  <a:srgbClr val="7F7F7F"/>
                </a:solidFill>
              </a:rPr>
              <a:t>y cocina</a:t>
            </a:r>
            <a:endParaRPr lang="es-ES" sz="1700" dirty="0">
              <a:solidFill>
                <a:srgbClr val="7F7F7F"/>
              </a:solidFill>
            </a:endParaRPr>
          </a:p>
        </p:txBody>
      </p:sp>
      <p:sp>
        <p:nvSpPr>
          <p:cNvPr id="85" name="Rectángulo 84"/>
          <p:cNvSpPr/>
          <p:nvPr/>
        </p:nvSpPr>
        <p:spPr>
          <a:xfrm>
            <a:off x="7380312" y="5445224"/>
            <a:ext cx="1428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Agua Potable </a:t>
            </a:r>
            <a:endParaRPr lang="es-ES" dirty="0"/>
          </a:p>
        </p:txBody>
      </p:sp>
      <p:sp>
        <p:nvSpPr>
          <p:cNvPr id="86" name="Rectángulo 85"/>
          <p:cNvSpPr/>
          <p:nvPr/>
        </p:nvSpPr>
        <p:spPr>
          <a:xfrm>
            <a:off x="4283969" y="5373216"/>
            <a:ext cx="2592288" cy="519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C" sz="1700" dirty="0">
                <a:solidFill>
                  <a:srgbClr val="7F7F7F"/>
                </a:solidFill>
              </a:rPr>
              <a:t>2 pnts de descarga directa </a:t>
            </a:r>
            <a:r>
              <a:rPr lang="es-EC" sz="1700" dirty="0" smtClean="0">
                <a:solidFill>
                  <a:srgbClr val="7F7F7F"/>
                </a:solidFill>
              </a:rPr>
              <a:t>río </a:t>
            </a:r>
            <a:r>
              <a:rPr lang="es-EC" sz="1700" dirty="0">
                <a:solidFill>
                  <a:srgbClr val="7F7F7F"/>
                </a:solidFill>
              </a:rPr>
              <a:t>Santa Clara</a:t>
            </a:r>
            <a:endParaRPr lang="es-ES" sz="1700" dirty="0">
              <a:solidFill>
                <a:srgbClr val="7F7F7F"/>
              </a:solidFill>
            </a:endParaRPr>
          </a:p>
        </p:txBody>
      </p:sp>
      <p:sp>
        <p:nvSpPr>
          <p:cNvPr id="87" name="Rectángulo 86"/>
          <p:cNvSpPr/>
          <p:nvPr/>
        </p:nvSpPr>
        <p:spPr>
          <a:xfrm>
            <a:off x="7380312" y="6021288"/>
            <a:ext cx="1584176" cy="728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C" sz="1700" dirty="0" smtClean="0">
                <a:solidFill>
                  <a:srgbClr val="7F7F7F"/>
                </a:solidFill>
              </a:rPr>
              <a:t>Tanques </a:t>
            </a:r>
            <a:r>
              <a:rPr lang="es-EC" sz="1700" dirty="0">
                <a:solidFill>
                  <a:srgbClr val="7F7F7F"/>
                </a:solidFill>
              </a:rPr>
              <a:t>de abastecimiento de </a:t>
            </a:r>
            <a:r>
              <a:rPr lang="es-EC" sz="1700" dirty="0" smtClean="0">
                <a:solidFill>
                  <a:srgbClr val="7F7F7F"/>
                </a:solidFill>
              </a:rPr>
              <a:t>agua</a:t>
            </a:r>
            <a:endParaRPr lang="es-ES" sz="1700" dirty="0">
              <a:solidFill>
                <a:srgbClr val="7F7F7F"/>
              </a:solidFill>
            </a:endParaRPr>
          </a:p>
        </p:txBody>
      </p:sp>
      <p:sp>
        <p:nvSpPr>
          <p:cNvPr id="88" name="Rectángulo 87"/>
          <p:cNvSpPr/>
          <p:nvPr/>
        </p:nvSpPr>
        <p:spPr>
          <a:xfrm>
            <a:off x="1619672" y="6028996"/>
            <a:ext cx="2520280" cy="691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C" sz="1600" dirty="0" smtClean="0">
                <a:solidFill>
                  <a:srgbClr val="7F7F7F"/>
                </a:solidFill>
              </a:rPr>
              <a:t>Sanitaria</a:t>
            </a:r>
            <a:r>
              <a:rPr lang="es-EC" sz="1600" dirty="0">
                <a:solidFill>
                  <a:srgbClr val="7F7F7F"/>
                </a:solidFill>
              </a:rPr>
              <a:t>, limpieza de laboratorios y policlínicos y cafetería</a:t>
            </a:r>
            <a:endParaRPr lang="es-ES" sz="1600" dirty="0">
              <a:solidFill>
                <a:srgbClr val="7F7F7F"/>
              </a:solidFill>
            </a:endParaRPr>
          </a:p>
        </p:txBody>
      </p:sp>
      <p:sp>
        <p:nvSpPr>
          <p:cNvPr id="91" name="Rectángulo 90"/>
          <p:cNvSpPr/>
          <p:nvPr/>
        </p:nvSpPr>
        <p:spPr>
          <a:xfrm>
            <a:off x="4211960" y="6021288"/>
            <a:ext cx="2592288" cy="76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1 pnt 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e descarga que se las vierte  al sistema de alcantarillado del cantón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9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4" name="3 Imagen" descr="C:\ambiental\FMSJ_MUESTRAS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723" y="1196752"/>
            <a:ext cx="3832501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132881" y="6311960"/>
            <a:ext cx="28782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Puntos de muestreo en el r</a:t>
            </a: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 Cachaco</a:t>
            </a:r>
            <a:endParaRPr kumimoji="0" lang="es-EC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Fuente:Borja</a:t>
            </a:r>
            <a:r>
              <a:rPr kumimoji="0" lang="es-EC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D., Maisincho D., 2013</a:t>
            </a:r>
            <a:endParaRPr kumimoji="0" lang="es-EC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215008" y="30984"/>
            <a:ext cx="8928992" cy="1381792"/>
            <a:chOff x="34" y="-19"/>
            <a:chExt cx="2501" cy="907"/>
          </a:xfrm>
        </p:grpSpPr>
        <p:sp>
          <p:nvSpPr>
            <p:cNvPr id="7" name="AutoShape 6"/>
            <p:cNvSpPr>
              <a:spLocks/>
            </p:cNvSpPr>
            <p:nvPr/>
          </p:nvSpPr>
          <p:spPr bwMode="auto">
            <a:xfrm>
              <a:off x="91" y="83"/>
              <a:ext cx="2368" cy="544"/>
            </a:xfrm>
            <a:prstGeom prst="roundRect">
              <a:avLst>
                <a:gd name="adj" fmla="val 22056"/>
              </a:avLst>
            </a:prstGeom>
            <a:solidFill>
              <a:srgbClr val="7F7F7F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lvl="1" algn="ctr"/>
              <a:r>
                <a:rPr lang="es-EC" sz="2000" b="1" dirty="0" smtClean="0"/>
                <a:t>CARACTERIZACIÓN </a:t>
              </a:r>
              <a:r>
                <a:rPr lang="es-EC" sz="2000" b="1" dirty="0"/>
                <a:t>DEL RÍO CACHACO EN EL SECTOR DEL FUERTE MILITAR SAN </a:t>
              </a:r>
              <a:r>
                <a:rPr lang="es-EC" sz="2000" b="1" dirty="0" smtClean="0"/>
                <a:t>JORGE</a:t>
              </a:r>
              <a:endParaRPr lang="es-EC" sz="2400" b="1" dirty="0"/>
            </a:p>
          </p:txBody>
        </p:sp>
        <p:pic>
          <p:nvPicPr>
            <p:cNvPr id="8" name="Picture 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" y="-19"/>
              <a:ext cx="2501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326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17602"/>
              </p:ext>
            </p:extLst>
          </p:nvPr>
        </p:nvGraphicFramePr>
        <p:xfrm>
          <a:off x="251520" y="1340768"/>
          <a:ext cx="8712968" cy="5398008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117227"/>
                <a:gridCol w="1077139"/>
                <a:gridCol w="752950"/>
                <a:gridCol w="725092"/>
                <a:gridCol w="716321"/>
                <a:gridCol w="723839"/>
                <a:gridCol w="717574"/>
                <a:gridCol w="662318"/>
                <a:gridCol w="779095"/>
                <a:gridCol w="793341"/>
                <a:gridCol w="648072"/>
              </a:tblGrid>
              <a:tr h="144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PARÁMETRO </a:t>
                      </a:r>
                      <a:endParaRPr lang="es-EC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LÍMITE MÁXIMO PERMISIBLE</a:t>
                      </a:r>
                      <a:endParaRPr lang="es-EC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Unidad</a:t>
                      </a:r>
                      <a:endParaRPr lang="es-EC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M1</a:t>
                      </a:r>
                      <a:endParaRPr lang="es-EC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TULSMA </a:t>
                      </a:r>
                      <a:endParaRPr lang="es-EC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M2</a:t>
                      </a:r>
                      <a:endParaRPr lang="es-EC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TULSMA </a:t>
                      </a:r>
                      <a:endParaRPr lang="es-EC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M3</a:t>
                      </a:r>
                      <a:endParaRPr lang="es-EC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TULSMA </a:t>
                      </a:r>
                      <a:endParaRPr lang="es-EC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M4</a:t>
                      </a:r>
                      <a:endParaRPr lang="es-EC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TULSMA </a:t>
                      </a:r>
                      <a:endParaRPr lang="es-EC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Aceites y grasas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mg/L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153,56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NC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145,35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NC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309,02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NC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154,81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NC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Color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Pt-Co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260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215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124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Cromo total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mg/L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0,024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0,041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0,045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0,043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4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Coliformes fecales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3000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CF/100ml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740000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NC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680000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NC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2330000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NC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1540000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NC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485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Coliformes totales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CT/100ml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2020000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1560000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3470000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3540000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9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Conductividad Eléctrica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us/cmm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556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227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569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742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0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Demanda bioquímica de oxígeno   DBO5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mg/L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132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NC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58,25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117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NC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7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Demanda química de oxígeno, DQO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250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mg/L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161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75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136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213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Nitratos (NO3)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mg/L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3,4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1,8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07504" y="44624"/>
            <a:ext cx="8928992" cy="1381792"/>
            <a:chOff x="46" y="-64"/>
            <a:chExt cx="2501" cy="907"/>
          </a:xfrm>
        </p:grpSpPr>
        <p:sp>
          <p:nvSpPr>
            <p:cNvPr id="5" name="AutoShape 6"/>
            <p:cNvSpPr>
              <a:spLocks/>
            </p:cNvSpPr>
            <p:nvPr/>
          </p:nvSpPr>
          <p:spPr bwMode="auto">
            <a:xfrm>
              <a:off x="91" y="83"/>
              <a:ext cx="2368" cy="544"/>
            </a:xfrm>
            <a:prstGeom prst="roundRect">
              <a:avLst>
                <a:gd name="adj" fmla="val 22056"/>
              </a:avLst>
            </a:prstGeom>
            <a:solidFill>
              <a:srgbClr val="7F7F7F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s-EC" b="1" dirty="0"/>
                <a:t>RESULTADOS DE LOS ANÁLISIS DE LAS MUESTRAS DE AGUAS RESIDUALES DEL RÍO CACHACO</a:t>
              </a:r>
            </a:p>
          </p:txBody>
        </p:sp>
        <p:pic>
          <p:nvPicPr>
            <p:cNvPr id="6" name="Picture 7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" y="-64"/>
              <a:ext cx="2501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216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655905"/>
              </p:ext>
            </p:extLst>
          </p:nvPr>
        </p:nvGraphicFramePr>
        <p:xfrm>
          <a:off x="457200" y="1268760"/>
          <a:ext cx="8229601" cy="5539473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090464"/>
                <a:gridCol w="1080120"/>
                <a:gridCol w="720080"/>
                <a:gridCol w="471951"/>
                <a:gridCol w="656722"/>
                <a:gridCol w="656722"/>
                <a:gridCol w="786750"/>
                <a:gridCol w="524199"/>
                <a:gridCol w="792088"/>
                <a:gridCol w="576064"/>
                <a:gridCol w="874441"/>
              </a:tblGrid>
              <a:tr h="682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PARÁMETRO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LÍMITE MÁXIMO PERMISIBLE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Unidad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TULSMA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M2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TULSMA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TULSMA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M4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TULSMA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05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Oxígeno Disuelto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mg/L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1,73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4,01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1,84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-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1,7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74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pH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7,53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7,41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7,41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7,46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05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Sólidos suspendidos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mg/L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161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NC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39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76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151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NC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05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Sólidos sedimentables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ml/L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3,53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NC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1,1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NC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4,4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NC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3,1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NC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74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Sólidos totales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1600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mg/L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533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248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527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597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74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Sulfatos (SO4)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1000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mg/L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28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17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74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Temperatura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35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18,9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24,7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18,8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19,8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74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Turbidez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NTU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229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52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7587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Tensoactivos (detergentes aniónicos)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mg/L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1,031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NC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1,04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NC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1,011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NC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1,088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NC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74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Zinc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mg/L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0,057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0,038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0,015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0,014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-1308" y="116632"/>
            <a:ext cx="8928992" cy="1381792"/>
            <a:chOff x="36" y="28"/>
            <a:chExt cx="2501" cy="907"/>
          </a:xfrm>
        </p:grpSpPr>
        <p:sp>
          <p:nvSpPr>
            <p:cNvPr id="6" name="AutoShape 6"/>
            <p:cNvSpPr>
              <a:spLocks/>
            </p:cNvSpPr>
            <p:nvPr/>
          </p:nvSpPr>
          <p:spPr bwMode="auto">
            <a:xfrm>
              <a:off x="91" y="83"/>
              <a:ext cx="2368" cy="607"/>
            </a:xfrm>
            <a:prstGeom prst="roundRect">
              <a:avLst>
                <a:gd name="adj" fmla="val 22056"/>
              </a:avLst>
            </a:prstGeom>
            <a:solidFill>
              <a:srgbClr val="7F7F7F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s-EC" sz="2400" dirty="0"/>
                <a:t>T</a:t>
              </a:r>
              <a:r>
                <a:rPr lang="es-EC" sz="2400" dirty="0" smtClean="0"/>
                <a:t>abla </a:t>
              </a:r>
              <a:r>
                <a:rPr lang="es-EC" sz="2400" dirty="0"/>
                <a:t>de resultados de los análisis de las muestras de aguas residuales del río cachaco</a:t>
              </a:r>
            </a:p>
          </p:txBody>
        </p:sp>
        <p:pic>
          <p:nvPicPr>
            <p:cNvPr id="7" name="Picture 7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" y="28"/>
              <a:ext cx="2501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784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Recorte de pantal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7" t="9874" r="36977" b="60261"/>
          <a:stretch/>
        </p:blipFill>
        <p:spPr>
          <a:xfrm>
            <a:off x="3347864" y="3789040"/>
            <a:ext cx="2088625" cy="1153097"/>
          </a:xfrm>
          <a:prstGeom prst="rect">
            <a:avLst/>
          </a:prstGeom>
          <a:ln w="38100" cmpd="sng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4896544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0" y="188640"/>
            <a:ext cx="8928992" cy="1381792"/>
            <a:chOff x="26" y="28"/>
            <a:chExt cx="2501" cy="907"/>
          </a:xfrm>
        </p:grpSpPr>
        <p:sp>
          <p:nvSpPr>
            <p:cNvPr id="9" name="AutoShape 6"/>
            <p:cNvSpPr>
              <a:spLocks/>
            </p:cNvSpPr>
            <p:nvPr/>
          </p:nvSpPr>
          <p:spPr bwMode="auto">
            <a:xfrm>
              <a:off x="127" y="83"/>
              <a:ext cx="2279" cy="607"/>
            </a:xfrm>
            <a:prstGeom prst="roundRect">
              <a:avLst>
                <a:gd name="adj" fmla="val 22056"/>
              </a:avLst>
            </a:prstGeom>
            <a:solidFill>
              <a:srgbClr val="7F7F7F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s-EC" sz="2800" dirty="0"/>
                <a:t>Modelamiento matemático de DBO, desde el punto M3 hasta el punto M4 en el río </a:t>
              </a:r>
              <a:r>
                <a:rPr lang="es-EC" sz="2800" dirty="0" smtClean="0"/>
                <a:t>Cachaco</a:t>
              </a:r>
              <a:endParaRPr lang="es-EC" sz="2800" dirty="0"/>
            </a:p>
          </p:txBody>
        </p:sp>
        <p:pic>
          <p:nvPicPr>
            <p:cNvPr id="10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" y="28"/>
              <a:ext cx="2501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ángulo redondeado 2"/>
          <p:cNvSpPr/>
          <p:nvPr/>
        </p:nvSpPr>
        <p:spPr>
          <a:xfrm>
            <a:off x="2123728" y="1628800"/>
            <a:ext cx="4896544" cy="1728192"/>
          </a:xfrm>
          <a:prstGeom prst="roundRect">
            <a:avLst/>
          </a:prstGeom>
          <a:noFill/>
          <a:ln w="76200" cmpd="sng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6 Imagen" descr="Recorte de pantal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6" t="38440" r="58998" b="31695"/>
          <a:stretch/>
        </p:blipFill>
        <p:spPr>
          <a:xfrm>
            <a:off x="971600" y="4941168"/>
            <a:ext cx="2088625" cy="1153097"/>
          </a:xfrm>
          <a:prstGeom prst="rect">
            <a:avLst/>
          </a:prstGeom>
          <a:ln w="38100" cmpd="sng">
            <a:solidFill>
              <a:srgbClr val="7F7F7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6 Imagen" descr="Recorte de pantal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2" t="39306" r="13692" b="30829"/>
          <a:stretch/>
        </p:blipFill>
        <p:spPr>
          <a:xfrm>
            <a:off x="5940152" y="4941168"/>
            <a:ext cx="2088625" cy="1153097"/>
          </a:xfrm>
          <a:prstGeom prst="rect">
            <a:avLst/>
          </a:prstGeom>
          <a:ln w="38100" cmpd="sng">
            <a:solidFill>
              <a:srgbClr val="7F7F7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6 Imagen" descr="Recorte de pantal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4" t="68344" r="35520" b="16940"/>
          <a:stretch/>
        </p:blipFill>
        <p:spPr>
          <a:xfrm>
            <a:off x="3419872" y="5733256"/>
            <a:ext cx="2088625" cy="568192"/>
          </a:xfrm>
          <a:prstGeom prst="rect">
            <a:avLst/>
          </a:prstGeom>
          <a:ln w="76200" cmpd="sng"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755576" y="3645024"/>
            <a:ext cx="192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En donde se tiene: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86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redondeado 23"/>
          <p:cNvSpPr/>
          <p:nvPr/>
        </p:nvSpPr>
        <p:spPr>
          <a:xfrm>
            <a:off x="1619672" y="6021288"/>
            <a:ext cx="5832648" cy="50405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569491456"/>
              </p:ext>
            </p:extLst>
          </p:nvPr>
        </p:nvGraphicFramePr>
        <p:xfrm>
          <a:off x="1783647" y="1484784"/>
          <a:ext cx="5970054" cy="3606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19772" y="5229200"/>
            <a:ext cx="410445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Figura: Consumo de energ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 en </a:t>
            </a:r>
            <a:r>
              <a:rPr kumimoji="0" lang="es-EC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Kwh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en cada unidad, 2012</a:t>
            </a:r>
            <a:endParaRPr kumimoji="0" lang="es-EC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Fuente: SIS de cada unidad</a:t>
            </a:r>
            <a:endParaRPr kumimoji="0" lang="es-EC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47423"/>
            <a:ext cx="6248400" cy="1152128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2529317" y="404664"/>
            <a:ext cx="414107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3200" dirty="0">
                <a:solidFill>
                  <a:schemeClr val="bg1"/>
                </a:solidFill>
              </a:rPr>
              <a:t>CONSUMO DE ENERGÍA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9" name="Forma libre 8"/>
          <p:cNvSpPr/>
          <p:nvPr/>
        </p:nvSpPr>
        <p:spPr>
          <a:xfrm>
            <a:off x="2411760" y="2348880"/>
            <a:ext cx="4680520" cy="341883"/>
          </a:xfrm>
          <a:custGeom>
            <a:avLst/>
            <a:gdLst>
              <a:gd name="connsiteX0" fmla="*/ 0 w 3109733"/>
              <a:gd name="connsiteY0" fmla="*/ 341883 h 341883"/>
              <a:gd name="connsiteX1" fmla="*/ 569846 w 3109733"/>
              <a:gd name="connsiteY1" fmla="*/ 48841 h 341883"/>
              <a:gd name="connsiteX2" fmla="*/ 1449038 w 3109733"/>
              <a:gd name="connsiteY2" fmla="*/ 293042 h 341883"/>
              <a:gd name="connsiteX3" fmla="*/ 1725820 w 3109733"/>
              <a:gd name="connsiteY3" fmla="*/ 0 h 341883"/>
              <a:gd name="connsiteX4" fmla="*/ 1970040 w 3109733"/>
              <a:gd name="connsiteY4" fmla="*/ 179081 h 341883"/>
              <a:gd name="connsiteX5" fmla="*/ 2263104 w 3109733"/>
              <a:gd name="connsiteY5" fmla="*/ 97681 h 341883"/>
              <a:gd name="connsiteX6" fmla="*/ 2556168 w 3109733"/>
              <a:gd name="connsiteY6" fmla="*/ 341883 h 341883"/>
              <a:gd name="connsiteX7" fmla="*/ 2800388 w 3109733"/>
              <a:gd name="connsiteY7" fmla="*/ 227922 h 341883"/>
              <a:gd name="connsiteX8" fmla="*/ 3109733 w 3109733"/>
              <a:gd name="connsiteY8" fmla="*/ 195362 h 341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9733" h="341883">
                <a:moveTo>
                  <a:pt x="0" y="341883"/>
                </a:moveTo>
                <a:lnTo>
                  <a:pt x="569846" y="48841"/>
                </a:lnTo>
                <a:lnTo>
                  <a:pt x="1449038" y="293042"/>
                </a:lnTo>
                <a:lnTo>
                  <a:pt x="1725820" y="0"/>
                </a:lnTo>
                <a:lnTo>
                  <a:pt x="1970040" y="179081"/>
                </a:lnTo>
                <a:lnTo>
                  <a:pt x="2263104" y="97681"/>
                </a:lnTo>
                <a:lnTo>
                  <a:pt x="2556168" y="341883"/>
                </a:lnTo>
                <a:lnTo>
                  <a:pt x="2800388" y="227922"/>
                </a:lnTo>
                <a:lnTo>
                  <a:pt x="3109733" y="195362"/>
                </a:lnTo>
              </a:path>
            </a:pathLst>
          </a:cu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/>
          <p:cNvSpPr txBox="1"/>
          <p:nvPr/>
        </p:nvSpPr>
        <p:spPr>
          <a:xfrm>
            <a:off x="1985816" y="6124654"/>
            <a:ext cx="5081514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CSSJ          CROE          INADE          CEDE-EEE          AGE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1835696" y="6165304"/>
            <a:ext cx="216024" cy="21602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0" name="Rectángulo redondeado 19"/>
          <p:cNvSpPr/>
          <p:nvPr/>
        </p:nvSpPr>
        <p:spPr>
          <a:xfrm>
            <a:off x="2771800" y="6165304"/>
            <a:ext cx="216024" cy="21602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3779912" y="6165304"/>
            <a:ext cx="216024" cy="21602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4860032" y="6165304"/>
            <a:ext cx="216024" cy="21602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6228184" y="6165304"/>
            <a:ext cx="216024" cy="216024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79231" y="116632"/>
            <a:ext cx="4486041" cy="1080713"/>
            <a:chOff x="10" y="-20"/>
            <a:chExt cx="2501" cy="907"/>
          </a:xfrm>
        </p:grpSpPr>
        <p:sp>
          <p:nvSpPr>
            <p:cNvPr id="5" name="AutoShape 6"/>
            <p:cNvSpPr>
              <a:spLocks/>
            </p:cNvSpPr>
            <p:nvPr/>
          </p:nvSpPr>
          <p:spPr bwMode="auto">
            <a:xfrm>
              <a:off x="91" y="83"/>
              <a:ext cx="2368" cy="544"/>
            </a:xfrm>
            <a:prstGeom prst="roundRect">
              <a:avLst>
                <a:gd name="adj" fmla="val 22056"/>
              </a:avLst>
            </a:prstGeom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s-EC" sz="2800" b="1" dirty="0"/>
                <a:t>PROBLEMA </a:t>
              </a:r>
              <a:r>
                <a:rPr lang="es-EC" sz="2800" b="1" dirty="0" smtClean="0"/>
                <a:t>PRINCIPAL</a:t>
              </a:r>
              <a:endPara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Gill Sans" charset="0"/>
              </a:endParaRPr>
            </a:p>
          </p:txBody>
        </p:sp>
        <p:pic>
          <p:nvPicPr>
            <p:cNvPr id="6" name="Picture 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-20"/>
              <a:ext cx="2501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302582692"/>
              </p:ext>
            </p:extLst>
          </p:nvPr>
        </p:nvGraphicFramePr>
        <p:xfrm>
          <a:off x="1331359" y="1259758"/>
          <a:ext cx="8208912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ángulo 8"/>
          <p:cNvSpPr/>
          <p:nvPr/>
        </p:nvSpPr>
        <p:spPr>
          <a:xfrm>
            <a:off x="161101" y="3501008"/>
            <a:ext cx="23042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/>
              <a:t>Fuerte Militar San Jorge </a:t>
            </a:r>
          </a:p>
        </p:txBody>
      </p:sp>
      <p:pic>
        <p:nvPicPr>
          <p:cNvPr id="8196" name="Picture 4" descr="http://www.deisacv.com.mx/wp-content/uploads/2012/01/estudios-ambientales-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54"/>
          <a:stretch/>
        </p:blipFill>
        <p:spPr bwMode="auto">
          <a:xfrm>
            <a:off x="0" y="4863109"/>
            <a:ext cx="9144000" cy="199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images1.wikia.nocookie.net/__cb20110330152803/sims/es/images/1/10/Base_militar_Fuerte_Sala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64" y="2348880"/>
            <a:ext cx="2193287" cy="110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08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0622"/>
            <a:ext cx="6248400" cy="1152128"/>
          </a:xfrm>
          <a:prstGeom prst="rect">
            <a:avLst/>
          </a:prstGeom>
        </p:spPr>
      </p:pic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44957863"/>
              </p:ext>
            </p:extLst>
          </p:nvPr>
        </p:nvGraphicFramePr>
        <p:xfrm>
          <a:off x="1331640" y="1412776"/>
          <a:ext cx="6248400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4710" y="69269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28722" y="5373216"/>
            <a:ext cx="435597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Figura: Consumo de agua potable en m</a:t>
            </a:r>
            <a:r>
              <a:rPr kumimoji="0" lang="es-EC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por unidad, 2012</a:t>
            </a:r>
            <a:endParaRPr kumimoji="0" lang="es-EC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Fuente: SIS de cada unidad</a:t>
            </a:r>
            <a:endParaRPr kumimoji="0" lang="es-EC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267744" y="188640"/>
            <a:ext cx="403244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FFFFFF"/>
                </a:solidFill>
              </a:rPr>
              <a:t>CONSUMO DE AGUA</a:t>
            </a:r>
            <a:endParaRPr lang="es-EC" sz="3200" b="1" dirty="0">
              <a:solidFill>
                <a:srgbClr val="FFFFFF"/>
              </a:solidFill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1619672" y="6237312"/>
            <a:ext cx="5832648" cy="50405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051720" y="6309320"/>
            <a:ext cx="5081514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CSSJ          CROE          INADE          CEDE-EEE          AGE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1835696" y="6381328"/>
            <a:ext cx="216024" cy="21602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2771800" y="6381328"/>
            <a:ext cx="216024" cy="21602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3779912" y="6381328"/>
            <a:ext cx="216024" cy="21602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4860032" y="6381328"/>
            <a:ext cx="216024" cy="21602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6228184" y="6381328"/>
            <a:ext cx="216024" cy="216024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1892698854"/>
              </p:ext>
            </p:extLst>
          </p:nvPr>
        </p:nvGraphicFramePr>
        <p:xfrm>
          <a:off x="963452" y="1700808"/>
          <a:ext cx="6984776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47764" y="5609565"/>
            <a:ext cx="513227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Figura: Consumo de combustibles en galones, por unidad, 2012</a:t>
            </a:r>
            <a:endParaRPr kumimoji="0" lang="es-EC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Fuente: SIS de cada unidad</a:t>
            </a:r>
            <a:endParaRPr kumimoji="0" lang="es-EC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0622"/>
            <a:ext cx="6248400" cy="1152128"/>
          </a:xfrm>
          <a:prstGeom prst="rect">
            <a:avLst/>
          </a:prstGeom>
        </p:spPr>
      </p:pic>
      <p:sp>
        <p:nvSpPr>
          <p:cNvPr id="9" name="6 Rectángulo"/>
          <p:cNvSpPr/>
          <p:nvPr/>
        </p:nvSpPr>
        <p:spPr>
          <a:xfrm>
            <a:off x="1691680" y="260648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FFFFFF"/>
                </a:solidFill>
              </a:rPr>
              <a:t>CONSUMO DE COMBUSTIBLES</a:t>
            </a:r>
            <a:endParaRPr lang="es-EC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-36512" y="332656"/>
            <a:ext cx="9252520" cy="14401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1 Rectángulo"/>
          <p:cNvSpPr/>
          <p:nvPr/>
        </p:nvSpPr>
        <p:spPr>
          <a:xfrm>
            <a:off x="4823520" y="534283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400" b="1" dirty="0">
                <a:solidFill>
                  <a:srgbClr val="FFFFFF"/>
                </a:solidFill>
              </a:rPr>
              <a:t>REVISIÓN DE LAS PRÁCTICAS DE GESTIÓN AMBIENTAL</a:t>
            </a:r>
            <a:endParaRPr lang="es-EC" sz="2400" b="1" dirty="0">
              <a:solidFill>
                <a:srgbClr val="FFFFFF"/>
              </a:solidFill>
            </a:endParaRPr>
          </a:p>
        </p:txBody>
      </p:sp>
      <p:pic>
        <p:nvPicPr>
          <p:cNvPr id="13" name="Imagen 1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r="25554"/>
          <a:stretch/>
        </p:blipFill>
        <p:spPr>
          <a:xfrm>
            <a:off x="-13739" y="318259"/>
            <a:ext cx="4388403" cy="1454557"/>
          </a:xfrm>
          <a:prstGeom prst="rect">
            <a:avLst/>
          </a:prstGeom>
        </p:spPr>
      </p:pic>
      <p:pic>
        <p:nvPicPr>
          <p:cNvPr id="17" name="Imagen 16" descr="Captura de pantalla 2013-10-27 a la(s) 21.07.1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420888"/>
            <a:ext cx="982957" cy="993304"/>
          </a:xfrm>
          <a:prstGeom prst="rect">
            <a:avLst/>
          </a:prstGeom>
        </p:spPr>
      </p:pic>
      <p:pic>
        <p:nvPicPr>
          <p:cNvPr id="19" name="Imagen 18" descr="Captura de pantalla 2013-10-27 a la(s) 21.07.2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420888"/>
            <a:ext cx="1060900" cy="1080120"/>
          </a:xfrm>
          <a:prstGeom prst="rect">
            <a:avLst/>
          </a:prstGeom>
        </p:spPr>
      </p:pic>
      <p:pic>
        <p:nvPicPr>
          <p:cNvPr id="20" name="Imagen 19" descr="Captura de pantalla 2013-10-27 a la(s) 21.07.4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492896"/>
            <a:ext cx="955704" cy="975824"/>
          </a:xfrm>
          <a:prstGeom prst="rect">
            <a:avLst/>
          </a:prstGeom>
        </p:spPr>
      </p:pic>
      <p:pic>
        <p:nvPicPr>
          <p:cNvPr id="21" name="Imagen 20" descr="Captura de pantalla 2013-10-27 a la(s) 21.08.0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492896"/>
            <a:ext cx="1098743" cy="1080120"/>
          </a:xfrm>
          <a:prstGeom prst="rect">
            <a:avLst/>
          </a:prstGeom>
        </p:spPr>
      </p:pic>
      <p:pic>
        <p:nvPicPr>
          <p:cNvPr id="22" name="Imagen 21" descr="Captura de pantalla 2013-10-27 a la(s) 21.07.15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" y="4365104"/>
            <a:ext cx="2123728" cy="2146083"/>
          </a:xfrm>
          <a:prstGeom prst="rect">
            <a:avLst/>
          </a:prstGeom>
        </p:spPr>
      </p:pic>
      <p:pic>
        <p:nvPicPr>
          <p:cNvPr id="24" name="Imagen 23" descr="Captura de pantalla 2013-10-27 a la(s) 21.07.26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365104"/>
            <a:ext cx="2232248" cy="2272688"/>
          </a:xfrm>
          <a:prstGeom prst="rect">
            <a:avLst/>
          </a:prstGeom>
        </p:spPr>
      </p:pic>
      <p:pic>
        <p:nvPicPr>
          <p:cNvPr id="25" name="Imagen 24" descr="Captura de pantalla 2013-10-27 a la(s) 21.07.48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65104"/>
            <a:ext cx="2233733" cy="2280758"/>
          </a:xfrm>
          <a:prstGeom prst="rect">
            <a:avLst/>
          </a:prstGeom>
        </p:spPr>
      </p:pic>
      <p:pic>
        <p:nvPicPr>
          <p:cNvPr id="26" name="Imagen 25" descr="Captura de pantalla 2013-10-27 a la(s) 21.08.01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365104"/>
            <a:ext cx="2242880" cy="2204864"/>
          </a:xfrm>
          <a:prstGeom prst="rect">
            <a:avLst/>
          </a:prstGeom>
        </p:spPr>
      </p:pic>
      <p:pic>
        <p:nvPicPr>
          <p:cNvPr id="27" name="Picture 11" descr="C:\calderon desome\DSOME\PARA EDITAR\DISTINTIVO.pn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16832"/>
            <a:ext cx="1996807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72912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3731E-6 -4.05931E-6 L -0.43617 0.36122 L -0.39656 0.43328 L -0.37485 0.37396 " pathEditMode="relative" rAng="0" ptsTypes="AAAA">
                                      <p:cBhvr>
                                        <p:cTn id="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17" y="216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2117E-6 -2.076E-6 L -0.15112 0.34523 L -0.13618 0.40663 L -0.11898 0.39643 L -0.1261 0.37442 " pathEditMode="relative" rAng="0" ptsTypes="AAA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6" y="203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124E-6 2.26135E-6 L 0.18639 0.3341 L 0.16276 0.39504 L 0.13167 0.36585 L 0.15165 0.35357 " pathEditMode="relative" rAng="0" ptsTypes="AAAAA">
                                      <p:cBhvr>
                                        <p:cTn id="2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10" y="19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6 -0.01576 L 0.4339 0.30259 L 0.38961 0.37627 L 0.37189 0.33828 " pathEditMode="relative" rAng="0" ptsTypes="AAAA">
                                      <p:cBhvr>
                                        <p:cTn id="3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8" y="19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312725"/>
              </p:ext>
            </p:extLst>
          </p:nvPr>
        </p:nvGraphicFramePr>
        <p:xfrm>
          <a:off x="467543" y="908721"/>
          <a:ext cx="8352927" cy="3028063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5295159"/>
                <a:gridCol w="1118696"/>
                <a:gridCol w="522058"/>
                <a:gridCol w="1417014"/>
              </a:tblGrid>
              <a:tr h="27669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Requisito 4.2:  Política ambiental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71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REQUISITOS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SI/PROCED.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NO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PARCIALMENTE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7588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Las autoridades de </a:t>
                      </a:r>
                      <a:r>
                        <a:rPr lang="es-EC" sz="1400" b="0" dirty="0" smtClean="0">
                          <a:effectLst/>
                        </a:rPr>
                        <a:t>Fuerza</a:t>
                      </a:r>
                      <a:r>
                        <a:rPr lang="es-EC" sz="1400" b="0" baseline="0" dirty="0" smtClean="0">
                          <a:effectLst/>
                        </a:rPr>
                        <a:t> Terrestre</a:t>
                      </a:r>
                      <a:r>
                        <a:rPr lang="es-EC" sz="1400" b="0" dirty="0" smtClean="0">
                          <a:effectLst/>
                        </a:rPr>
                        <a:t> </a:t>
                      </a:r>
                      <a:r>
                        <a:rPr lang="es-EC" sz="1400" b="0" dirty="0">
                          <a:effectLst/>
                        </a:rPr>
                        <a:t>o del Fuerte Militar San Jorge han definido una la política ambiental.</a:t>
                      </a:r>
                      <a:endParaRPr lang="es-EC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DZ-01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7588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Esta política ambiental es apropiada a la naturaleza, magnitud e impactos ambientales de sus actividades, productos y servicios.</a:t>
                      </a:r>
                      <a:endParaRPr lang="es-EC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X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7588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Esta política ambiental incluye un compromiso de mejora continua y prevención de la contaminación.</a:t>
                      </a:r>
                      <a:endParaRPr lang="es-EC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X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179639"/>
              </p:ext>
            </p:extLst>
          </p:nvPr>
        </p:nvGraphicFramePr>
        <p:xfrm>
          <a:off x="445663" y="4019175"/>
          <a:ext cx="8374808" cy="2664296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5358682"/>
                <a:gridCol w="1037587"/>
                <a:gridCol w="741133"/>
                <a:gridCol w="1237406"/>
              </a:tblGrid>
              <a:tr h="874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Esta política ambiental incluye un compromiso de cumplir con los requisitos legales aplicables y con otros requisitos que se suscriba relacionados con sus aspectos ambientales.</a:t>
                      </a:r>
                      <a:endParaRPr lang="es-EC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</a:rPr>
                        <a:t>X</a:t>
                      </a:r>
                      <a:endParaRPr lang="es-EC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600" b="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600" b="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26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Esta política ambiental proporciona el marco de referencia para establecer y revisar los objetivos y las metas ambientales.</a:t>
                      </a:r>
                      <a:endParaRPr lang="es-EC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600" b="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</a:rPr>
                        <a:t>X</a:t>
                      </a:r>
                      <a:endParaRPr lang="es-EC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600" b="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4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Esta política ambiental se documenta, implementa y mantiene.</a:t>
                      </a:r>
                      <a:endParaRPr lang="es-EC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600" b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</a:rPr>
                        <a:t>X</a:t>
                      </a:r>
                      <a:endParaRPr lang="es-EC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68580" marR="68580" marT="0" marB="0"/>
                </a:tc>
              </a:tr>
              <a:tr h="5826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Esta política ambiental se comunica a todas las personas que trabajan para la organización o en nombre de ella.</a:t>
                      </a:r>
                      <a:endParaRPr lang="es-EC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600" b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</a:rPr>
                        <a:t>X</a:t>
                      </a:r>
                      <a:endParaRPr lang="es-EC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68580" marR="68580" marT="0" marB="0"/>
                </a:tc>
              </a:tr>
              <a:tr h="3124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Esta política ambiental está a disposición del público.</a:t>
                      </a:r>
                      <a:endParaRPr lang="es-EC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600" b="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</a:rPr>
                        <a:t>X</a:t>
                      </a:r>
                      <a:endParaRPr lang="es-EC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Rectángulo 1">
            <a:hlinkClick r:id="" action="ppaction://hlinkshowjump?jump=previousslide"/>
          </p:cNvPr>
          <p:cNvSpPr/>
          <p:nvPr/>
        </p:nvSpPr>
        <p:spPr>
          <a:xfrm>
            <a:off x="-180528" y="188640"/>
            <a:ext cx="5040560" cy="50405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dirty="0" smtClean="0"/>
              <a:t>POLÍTICA DE SEGURIDAD Y MEDIO AMBIENTE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450834" y="908720"/>
            <a:ext cx="8369637" cy="5760640"/>
          </a:xfrm>
          <a:prstGeom prst="rect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538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868744"/>
              </p:ext>
            </p:extLst>
          </p:nvPr>
        </p:nvGraphicFramePr>
        <p:xfrm>
          <a:off x="539552" y="1484784"/>
          <a:ext cx="8136904" cy="2250459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4176464"/>
                <a:gridCol w="1480686"/>
                <a:gridCol w="828208"/>
                <a:gridCol w="1651546"/>
              </a:tblGrid>
              <a:tr h="29602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4.3 Planificación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9602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4.3.1 Aspectos ambientales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31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REQUISITOS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SI/PROCED.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NO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PARCIALMENTE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2086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El Fuerte Militar San Jorge ha establecido, implementado y mantenido uno o varios procedimientos para identificar los aspectos ambientales de sus actividades, productos y servicios que pueda controlar.</a:t>
                      </a:r>
                      <a:endParaRPr lang="es-EC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X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047890"/>
              </p:ext>
            </p:extLst>
          </p:nvPr>
        </p:nvGraphicFramePr>
        <p:xfrm>
          <a:off x="539552" y="3717032"/>
          <a:ext cx="8136904" cy="245364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4176464"/>
                <a:gridCol w="1480687"/>
                <a:gridCol w="828208"/>
                <a:gridCol w="1651545"/>
              </a:tblGrid>
              <a:tr h="1120124">
                <a:tc>
                  <a:txBody>
                    <a:bodyPr/>
                    <a:lstStyle/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El Fuerte Militar San Jorge ha establecido, implementado y mantenido uno o varios procedimientos para determinar aquellos aspectos que tienen o pueden tener impactos significativos sobre el medio ambiente (es decir, aspectos ambientales significativos)</a:t>
                      </a:r>
                      <a:endParaRPr lang="es-EC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X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961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El Fuerte Militar San Jorge se ha asegurado que los aspectos ambientales significativos se tengan en cuenta en el establecimiento, implementación y mantenimiento de su sistema de gestión ambiental.</a:t>
                      </a:r>
                      <a:endParaRPr lang="es-EC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X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ángulo 4">
            <a:hlinkClick r:id="rId2" action="ppaction://hlinksldjump"/>
          </p:cNvPr>
          <p:cNvSpPr/>
          <p:nvPr/>
        </p:nvSpPr>
        <p:spPr>
          <a:xfrm>
            <a:off x="-180528" y="188640"/>
            <a:ext cx="3528392" cy="504056"/>
          </a:xfrm>
          <a:prstGeom prst="rect">
            <a:avLst/>
          </a:prstGeom>
          <a:solidFill>
            <a:srgbClr val="4F62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dirty="0" smtClean="0"/>
              <a:t>IMPACTOS AMBIENTALES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539552" y="1440998"/>
            <a:ext cx="8136904" cy="4752528"/>
          </a:xfrm>
          <a:prstGeom prst="rect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1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58630"/>
              </p:ext>
            </p:extLst>
          </p:nvPr>
        </p:nvGraphicFramePr>
        <p:xfrm>
          <a:off x="611560" y="908720"/>
          <a:ext cx="7992888" cy="5472608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3996444"/>
                <a:gridCol w="1515558"/>
                <a:gridCol w="689243"/>
                <a:gridCol w="1791643"/>
              </a:tblGrid>
              <a:tr h="29247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4.3.2 Requisitos legales y otros requisitos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531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REQUISITOS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SI/PROCED.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NO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PARCIALMENTE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5986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El Fuerte Militar San Jorge ha establecido, implementado y mantenido uno o varios procedimientos para identificar y tener acceso a los requisitos legales aplicables y otros requisitos que la organización suscriba relacionados con sus aspectos ambientales.</a:t>
                      </a:r>
                      <a:endParaRPr lang="es-EC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X</a:t>
                      </a:r>
                      <a:endParaRPr lang="es-EC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3295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El Fuerte Militar San Jorge ha establecido, implementado y mantenido uno o varios procedimientos para determinar cómo se aplican estos requisitos a sus aspectos ambientales.</a:t>
                      </a:r>
                      <a:endParaRPr lang="es-EC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X</a:t>
                      </a:r>
                      <a:endParaRPr lang="es-EC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5986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El Fuerte Militar San Jorge se ha asegurado que estos requisitos legales aplicables y otros requisitos que suscriba se tengan en cuenta en el establecimiento, implementación y mantenimiento de su sistema de gestión ambiental.</a:t>
                      </a:r>
                      <a:endParaRPr lang="es-EC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X</a:t>
                      </a:r>
                      <a:endParaRPr lang="es-EC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3" name="Rectángulo 2">
            <a:hlinkClick r:id="rId2" action="ppaction://hlinksldjump"/>
          </p:cNvPr>
          <p:cNvSpPr/>
          <p:nvPr/>
        </p:nvSpPr>
        <p:spPr>
          <a:xfrm>
            <a:off x="-540568" y="188640"/>
            <a:ext cx="5040560" cy="504056"/>
          </a:xfrm>
          <a:prstGeom prst="rect">
            <a:avLst/>
          </a:prstGeom>
          <a:solidFill>
            <a:srgbClr val="4F62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dirty="0" smtClean="0"/>
              <a:t>LEGISLACIÓN AMBIENTAL APLICABLE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611559" y="908720"/>
            <a:ext cx="7976179" cy="5472608"/>
          </a:xfrm>
          <a:prstGeom prst="rect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56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44335"/>
              </p:ext>
            </p:extLst>
          </p:nvPr>
        </p:nvGraphicFramePr>
        <p:xfrm>
          <a:off x="395536" y="1087394"/>
          <a:ext cx="8352927" cy="2053574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5544616"/>
                <a:gridCol w="1080120"/>
                <a:gridCol w="648072"/>
                <a:gridCol w="1080119"/>
              </a:tblGrid>
              <a:tr h="24666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4.3.3 Objetivos, metas y programas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88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REQUISITOS</a:t>
                      </a:r>
                      <a:endParaRPr lang="es-EC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SI/PROCED.</a:t>
                      </a:r>
                      <a:endParaRPr lang="es-EC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NO</a:t>
                      </a:r>
                      <a:endParaRPr lang="es-EC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PARCIAL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MENTE</a:t>
                      </a:r>
                      <a:endParaRPr lang="es-EC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6704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El Fuerte Militar San Jorge ha establecido, implementado y mantenido objetivos y metas ambientales documentados, en los niveles y funciones pertinentes dentro de la organización.</a:t>
                      </a:r>
                      <a:endParaRPr lang="es-EC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2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X 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57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Los objetivos y metas son medibles, esto de ser factible.</a:t>
                      </a:r>
                      <a:endParaRPr lang="es-EC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2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X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377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Los objetivos y metas son coherentes con la política ambiental, incluidos los compromisos de prevención de la </a:t>
                      </a:r>
                      <a:r>
                        <a:rPr lang="es-EC" sz="1200" b="0" dirty="0" smtClean="0">
                          <a:effectLst/>
                        </a:rPr>
                        <a:t>contaminación </a:t>
                      </a:r>
                      <a:endParaRPr lang="es-EC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X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490310"/>
              </p:ext>
            </p:extLst>
          </p:nvPr>
        </p:nvGraphicFramePr>
        <p:xfrm>
          <a:off x="395536" y="3140968"/>
          <a:ext cx="8352927" cy="2162227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5616624"/>
                <a:gridCol w="1080120"/>
                <a:gridCol w="648072"/>
                <a:gridCol w="1008111"/>
              </a:tblGrid>
              <a:tr h="6342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Los objetivos y metas son coherentes con el cumplimiento con los requisitos legales aplicables y otros requisitos que la organización suscriba, y con la mejora continua.</a:t>
                      </a:r>
                      <a:endParaRPr lang="es-EC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X</a:t>
                      </a:r>
                      <a:endParaRPr lang="es-EC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86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Para establecer y revisar los objetivos y metas, El Fuerte Militar San Jorge ha tenido en cuenta:</a:t>
                      </a:r>
                      <a:endParaRPr lang="es-EC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2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14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Los requisitos legales y de otro tipo.</a:t>
                      </a:r>
                      <a:endParaRPr lang="es-EC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X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14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Sus aspectos ambientales significativos. </a:t>
                      </a:r>
                      <a:endParaRPr lang="es-EC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X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14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Sus opciones tecnológicas.</a:t>
                      </a:r>
                      <a:endParaRPr lang="es-EC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X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14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Sus requisitos financieros, operacionales y comerciales, </a:t>
                      </a:r>
                      <a:endParaRPr lang="es-EC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X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14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Las opiniones de las partes interesadas.</a:t>
                      </a:r>
                      <a:endParaRPr lang="es-EC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X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468954"/>
              </p:ext>
            </p:extLst>
          </p:nvPr>
        </p:nvGraphicFramePr>
        <p:xfrm>
          <a:off x="395536" y="5301208"/>
          <a:ext cx="8352928" cy="1155502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5544616"/>
                <a:gridCol w="1152128"/>
                <a:gridCol w="720080"/>
                <a:gridCol w="936104"/>
              </a:tblGrid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El Fuerte Militar San Jorge ha establecido, implementado y mantenido uno o varios programas para alcanzar sus objetivos y metas</a:t>
                      </a:r>
                      <a:endParaRPr lang="es-EC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C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Los programas incluyen la asignación de responsabilidades para lograr los objetivos y metas en las funciones y niveles pertinentes de la organización.</a:t>
                      </a:r>
                      <a:endParaRPr lang="es-EC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X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9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Los programas incluyen los medios y plazos para lograrlos.</a:t>
                      </a:r>
                      <a:endParaRPr lang="es-EC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ángulo 4">
            <a:hlinkClick r:id="rId2" action="ppaction://hlinksldjump"/>
          </p:cNvPr>
          <p:cNvSpPr/>
          <p:nvPr/>
        </p:nvSpPr>
        <p:spPr>
          <a:xfrm>
            <a:off x="-252536" y="116632"/>
            <a:ext cx="5040560" cy="504056"/>
          </a:xfrm>
          <a:prstGeom prst="rect">
            <a:avLst/>
          </a:prstGeom>
          <a:solidFill>
            <a:srgbClr val="4F62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dirty="0" smtClean="0"/>
              <a:t>OBJETIVOS, METAS Y PROGRAMAS AMBIENTALES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323528" y="1124744"/>
            <a:ext cx="8424935" cy="5400600"/>
          </a:xfrm>
          <a:prstGeom prst="rect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110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samsung.com/mx/system/consumer/product/2011/12/01/scx_4729fdxax/img-batian-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43" y="4005064"/>
            <a:ext cx="5616624" cy="215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-684584" y="1556792"/>
            <a:ext cx="3153829" cy="3693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es-ES_tradnl" b="1" dirty="0"/>
              <a:t>GESTIÓN DEL PAPEL</a:t>
            </a:r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388660" y="4322250"/>
            <a:ext cx="14080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b="1" dirty="0"/>
              <a:t>“CERO PAPELES”</a:t>
            </a:r>
            <a:endParaRPr lang="es-EC" sz="1400" b="1" dirty="0"/>
          </a:p>
        </p:txBody>
      </p:sp>
      <p:sp>
        <p:nvSpPr>
          <p:cNvPr id="9" name="8 Rectángulo"/>
          <p:cNvSpPr/>
          <p:nvPr/>
        </p:nvSpPr>
        <p:spPr>
          <a:xfrm>
            <a:off x="3131840" y="6000915"/>
            <a:ext cx="30243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b="1" dirty="0" smtClean="0"/>
              <a:t>IMPRESIONES A DOBLE CARA</a:t>
            </a:r>
            <a:endParaRPr lang="es-EC" sz="1400" b="1" dirty="0"/>
          </a:p>
        </p:txBody>
      </p:sp>
      <p:sp>
        <p:nvSpPr>
          <p:cNvPr id="11" name="10 Rectángulo"/>
          <p:cNvSpPr/>
          <p:nvPr/>
        </p:nvSpPr>
        <p:spPr>
          <a:xfrm>
            <a:off x="6906941" y="3945734"/>
            <a:ext cx="2098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b="1" dirty="0" smtClean="0"/>
              <a:t>PAPEL DE DESCARTE Y </a:t>
            </a:r>
          </a:p>
          <a:p>
            <a:pPr algn="ctr"/>
            <a:r>
              <a:rPr lang="es-ES_tradnl" sz="1400" b="1" dirty="0" smtClean="0"/>
              <a:t>REUTILIZABLE</a:t>
            </a:r>
            <a:endParaRPr lang="es-EC" sz="1400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30" y="0"/>
            <a:ext cx="7487486" cy="1268760"/>
          </a:xfrm>
          <a:prstGeom prst="rect">
            <a:avLst/>
          </a:prstGeom>
        </p:spPr>
      </p:pic>
      <p:sp>
        <p:nvSpPr>
          <p:cNvPr id="13" name="1 Rectángulo"/>
          <p:cNvSpPr/>
          <p:nvPr/>
        </p:nvSpPr>
        <p:spPr>
          <a:xfrm>
            <a:off x="1259632" y="188640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000" b="1" dirty="0" smtClean="0">
                <a:solidFill>
                  <a:schemeClr val="bg1"/>
                </a:solidFill>
              </a:rPr>
              <a:t>GESTIÓN AMBIENTAL EN LAS OFICINAS DEL FUERTE MILITAR SAN JORGE</a:t>
            </a:r>
            <a:endParaRPr lang="es-EC" sz="2000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http://www.oficinasin.com/images/log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9" t="13256" r="16765" b="9217"/>
          <a:stretch/>
        </p:blipFill>
        <p:spPr bwMode="auto">
          <a:xfrm>
            <a:off x="450895" y="2180272"/>
            <a:ext cx="1387648" cy="2027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78129" y="5589240"/>
            <a:ext cx="1659750" cy="1440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222" name="Picture 6" descr="http://cdn.jessicacediel.net/wp-content/uploads/2013/02/vida-ecologi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53" y="1751766"/>
            <a:ext cx="1646031" cy="1925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1985358" y="1988840"/>
            <a:ext cx="532299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EN BASE AL ACUERDO</a:t>
            </a:r>
          </a:p>
          <a:p>
            <a:pPr algn="ctr"/>
            <a:r>
              <a:rPr lang="es-E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MINISTERIAL 131 </a:t>
            </a:r>
          </a:p>
          <a:p>
            <a:pPr algn="ctr"/>
            <a:r>
              <a:rPr lang="es-E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DEL MAE</a:t>
            </a:r>
            <a:endParaRPr lang="es-ES" sz="4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390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315552556"/>
              </p:ext>
            </p:extLst>
          </p:nvPr>
        </p:nvGraphicFramePr>
        <p:xfrm>
          <a:off x="395536" y="1447768"/>
          <a:ext cx="8064896" cy="5149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8 Imagen" descr="C:\Users\Daniel\Documents\UNIVERSITY\TESIS\Fotos tesis daniel\2013 04 16\20130416_11125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704" y="2754667"/>
            <a:ext cx="1872208" cy="1355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9 Imagen" descr="C:\Users\Daniel\Documents\UNIVERSITY\TESIS\Fotos tesis daniel\2013 04 16\20130416_11124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980" y="4182533"/>
            <a:ext cx="1885300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7 Rectángulo"/>
          <p:cNvSpPr/>
          <p:nvPr/>
        </p:nvSpPr>
        <p:spPr>
          <a:xfrm>
            <a:off x="5004048" y="6050436"/>
            <a:ext cx="2736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200" dirty="0"/>
              <a:t>Contenido del tacho provisto por el Municipio de Rumiñahui</a:t>
            </a:r>
            <a:endParaRPr lang="es-EC" sz="1200" dirty="0"/>
          </a:p>
          <a:p>
            <a:pPr algn="ctr"/>
            <a:r>
              <a:rPr lang="es-ES_tradnl" sz="1200" dirty="0"/>
              <a:t>Foto tomada por: Borja D., Maisincho D., 2013</a:t>
            </a:r>
            <a:endParaRPr lang="es-EC" sz="1200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7664" y="116632"/>
            <a:ext cx="5760640" cy="1080120"/>
          </a:xfrm>
          <a:prstGeom prst="rect">
            <a:avLst/>
          </a:prstGeom>
        </p:spPr>
      </p:pic>
      <p:sp>
        <p:nvSpPr>
          <p:cNvPr id="16" name="1 Rectángulo"/>
          <p:cNvSpPr/>
          <p:nvPr/>
        </p:nvSpPr>
        <p:spPr>
          <a:xfrm>
            <a:off x="2320582" y="303039"/>
            <a:ext cx="4339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>
                <a:solidFill>
                  <a:srgbClr val="FFFFFF"/>
                </a:solidFill>
              </a:rPr>
              <a:t>GESTIÓN DE DESECHOS SÓLIDOS</a:t>
            </a:r>
            <a:endParaRPr lang="es-EC" sz="2400" dirty="0">
              <a:solidFill>
                <a:srgbClr val="FFFFFF"/>
              </a:solidFill>
            </a:endParaRPr>
          </a:p>
        </p:txBody>
      </p:sp>
      <p:pic>
        <p:nvPicPr>
          <p:cNvPr id="10246" name="Picture 6" descr="http://4.bp.blogspot.com/-wE9ZDcfuYhY/UC3OSCIWyPI/AAAAAAAAACo/iLeHU1JRMR0/s1600/clasificacion-residuos-solidos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t="34450" r="20792" b="26452"/>
          <a:stretch/>
        </p:blipFill>
        <p:spPr bwMode="auto">
          <a:xfrm>
            <a:off x="899592" y="2786111"/>
            <a:ext cx="3291959" cy="1279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Manejo de desechos - pess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80" y="4170537"/>
            <a:ext cx="2290581" cy="128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91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5" name="4 Imagen" descr="20130805_1041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96952"/>
            <a:ext cx="3888432" cy="2883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771800" y="6093296"/>
            <a:ext cx="35912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Figura No. 4-3: Llaves Tradicionales.</a:t>
            </a:r>
            <a:endParaRPr kumimoji="0" lang="es-EC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Foto tomada por: Borja D., Maisincho D., 2013</a:t>
            </a:r>
            <a:endParaRPr kumimoji="0" lang="es-ES_trad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3937033"/>
              </p:ext>
            </p:extLst>
          </p:nvPr>
        </p:nvGraphicFramePr>
        <p:xfrm>
          <a:off x="539552" y="1124744"/>
          <a:ext cx="8064896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696" y="23039"/>
            <a:ext cx="5760640" cy="1029698"/>
          </a:xfrm>
          <a:prstGeom prst="rect">
            <a:avLst/>
          </a:prstGeom>
        </p:spPr>
      </p:pic>
      <p:sp>
        <p:nvSpPr>
          <p:cNvPr id="10" name="1 Rectángulo"/>
          <p:cNvSpPr/>
          <p:nvPr/>
        </p:nvSpPr>
        <p:spPr>
          <a:xfrm>
            <a:off x="2195736" y="188640"/>
            <a:ext cx="46602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800" b="1" dirty="0">
                <a:solidFill>
                  <a:srgbClr val="FFFFFF"/>
                </a:solidFill>
              </a:rPr>
              <a:t>GESTIÓN Y AHORRO DE AGUA</a:t>
            </a:r>
            <a:endParaRPr lang="es-EC" sz="2800" dirty="0">
              <a:solidFill>
                <a:srgbClr val="FFFFFF"/>
              </a:solidFill>
            </a:endParaRPr>
          </a:p>
        </p:txBody>
      </p:sp>
      <p:pic>
        <p:nvPicPr>
          <p:cNvPr id="12292" name="Picture 4" descr="http://blog.pepecar.com/wp-content/uploads/2011/03/D%C3%ADa-Mundial-del-Agua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1560948" cy="15121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57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79231" y="116632"/>
            <a:ext cx="4486041" cy="1080713"/>
            <a:chOff x="10" y="-20"/>
            <a:chExt cx="2501" cy="907"/>
          </a:xfrm>
        </p:grpSpPr>
        <p:sp>
          <p:nvSpPr>
            <p:cNvPr id="6" name="AutoShape 6"/>
            <p:cNvSpPr>
              <a:spLocks/>
            </p:cNvSpPr>
            <p:nvPr/>
          </p:nvSpPr>
          <p:spPr bwMode="auto">
            <a:xfrm>
              <a:off x="91" y="83"/>
              <a:ext cx="2368" cy="544"/>
            </a:xfrm>
            <a:prstGeom prst="roundRect">
              <a:avLst>
                <a:gd name="adj" fmla="val 22056"/>
              </a:avLst>
            </a:prstGeom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s-EC" sz="2800" b="1" dirty="0" smtClean="0"/>
                <a:t>JUSTIFICACIÓN</a:t>
              </a:r>
              <a:endPara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Gill Sans" charset="0"/>
              </a:endParaRPr>
            </a:p>
          </p:txBody>
        </p:sp>
        <p:pic>
          <p:nvPicPr>
            <p:cNvPr id="7" name="Picture 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-20"/>
              <a:ext cx="2501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ángulo 7"/>
          <p:cNvSpPr/>
          <p:nvPr/>
        </p:nvSpPr>
        <p:spPr>
          <a:xfrm>
            <a:off x="4427984" y="191683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S" sz="2000" dirty="0" smtClean="0"/>
              <a:t>La </a:t>
            </a:r>
            <a:r>
              <a:rPr lang="es-ES" sz="2000" dirty="0"/>
              <a:t>implantación de un Sistema de Gestión Ambiental (SGA), ayudaría a la tarea de administrar el Fuerte de manera eficiente, sabiendo cuales de sus actividades podrían afectar al ambiente y perjudicar su imagen ante la comunidad.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4427984" y="450912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s-ES" sz="2000" dirty="0"/>
              <a:t>Para ello es necesario evaluar las condiciones ambientales actuales del Fuerte Militar San Jorge; por lo que se ha propuesto la elaboración de una Revisión Ambiental Inicial (RAI)</a:t>
            </a:r>
            <a:endParaRPr lang="es-EC" sz="2000" dirty="0"/>
          </a:p>
        </p:txBody>
      </p:sp>
      <p:pic>
        <p:nvPicPr>
          <p:cNvPr id="36" name="Imagen 35" descr="Captura de pantalla 2013-10-27 a la(s) 21.50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3923928" cy="3711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Elipse 37"/>
          <p:cNvSpPr/>
          <p:nvPr/>
        </p:nvSpPr>
        <p:spPr>
          <a:xfrm>
            <a:off x="1498436" y="3212976"/>
            <a:ext cx="1201356" cy="1224136"/>
          </a:xfrm>
          <a:prstGeom prst="ellipse">
            <a:avLst/>
          </a:prstGeom>
          <a:solidFill>
            <a:srgbClr val="2323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CuadroTexto 38"/>
          <p:cNvSpPr txBox="1"/>
          <p:nvPr/>
        </p:nvSpPr>
        <p:spPr>
          <a:xfrm>
            <a:off x="1498436" y="3645024"/>
            <a:ext cx="117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  <a:latin typeface="Arial Black"/>
                <a:cs typeface="Arial Black"/>
              </a:rPr>
              <a:t>EFICIENCIA</a:t>
            </a:r>
            <a:endParaRPr lang="es-ES" sz="1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98137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9432543"/>
              </p:ext>
            </p:extLst>
          </p:nvPr>
        </p:nvGraphicFramePr>
        <p:xfrm>
          <a:off x="323528" y="908720"/>
          <a:ext cx="849694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696" y="23039"/>
            <a:ext cx="5760640" cy="1029698"/>
          </a:xfrm>
          <a:prstGeom prst="rect">
            <a:avLst/>
          </a:prstGeom>
        </p:spPr>
      </p:pic>
      <p:sp>
        <p:nvSpPr>
          <p:cNvPr id="6" name="1 Rectángulo"/>
          <p:cNvSpPr/>
          <p:nvPr/>
        </p:nvSpPr>
        <p:spPr>
          <a:xfrm>
            <a:off x="2123728" y="188640"/>
            <a:ext cx="5184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indent="0" algn="ctr">
              <a:buNone/>
            </a:pPr>
            <a:r>
              <a:rPr lang="es-ES_tradnl" sz="2800" b="1" dirty="0">
                <a:solidFill>
                  <a:srgbClr val="FFFFFF"/>
                </a:solidFill>
              </a:rPr>
              <a:t>ENERGÍA Y TRANSPORTE</a:t>
            </a:r>
            <a:endParaRPr lang="es-E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9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8100"/>
            <a:ext cx="6120680" cy="118865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63688" y="304313"/>
            <a:ext cx="5616624" cy="418058"/>
          </a:xfrm>
        </p:spPr>
        <p:txBody>
          <a:bodyPr>
            <a:noAutofit/>
          </a:bodyPr>
          <a:lstStyle/>
          <a:p>
            <a:r>
              <a:rPr lang="es-ES" sz="2000" b="1" dirty="0" smtClean="0">
                <a:solidFill>
                  <a:srgbClr val="FFFFFF"/>
                </a:solidFill>
              </a:rPr>
              <a:t>REVISIÓN DE LAS ACTIVIDADES, PRODUCTOS Y PROCESOS</a:t>
            </a:r>
            <a:endParaRPr lang="es-ES" sz="2000" b="1" dirty="0">
              <a:solidFill>
                <a:srgbClr val="FFFFFF"/>
              </a:solidFill>
            </a:endParaRPr>
          </a:p>
        </p:txBody>
      </p:sp>
      <p:pic>
        <p:nvPicPr>
          <p:cNvPr id="4" name="3 Imagen" descr="C:\ambiental\ZONAS DE ESTUDIO FMSJ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3960440" cy="4974332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CuadroTexto"/>
          <p:cNvSpPr txBox="1"/>
          <p:nvPr/>
        </p:nvSpPr>
        <p:spPr>
          <a:xfrm>
            <a:off x="1979712" y="6300608"/>
            <a:ext cx="52565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400" dirty="0" smtClean="0"/>
              <a:t>División </a:t>
            </a:r>
            <a:r>
              <a:rPr lang="es-EC" sz="1400" dirty="0"/>
              <a:t>del Fuerte Militar San Jorge en zonas comunes para la RAI</a:t>
            </a:r>
            <a:endParaRPr lang="es-ES" sz="1400" dirty="0"/>
          </a:p>
          <a:p>
            <a:pPr algn="just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553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8100"/>
            <a:ext cx="3528392" cy="104463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71800" y="188640"/>
            <a:ext cx="3456384" cy="576064"/>
          </a:xfrm>
        </p:spPr>
        <p:txBody>
          <a:bodyPr>
            <a:noAutofit/>
          </a:bodyPr>
          <a:lstStyle/>
          <a:p>
            <a:r>
              <a:rPr lang="es-ES" sz="2200" b="1" dirty="0" smtClean="0">
                <a:solidFill>
                  <a:srgbClr val="FFFFFF"/>
                </a:solidFill>
              </a:rPr>
              <a:t>ÁREA ADMINISTRATIVA</a:t>
            </a:r>
            <a:endParaRPr lang="es-ES" sz="2200" b="1" dirty="0">
              <a:solidFill>
                <a:srgbClr val="FFFFFF"/>
              </a:solidFill>
            </a:endParaRPr>
          </a:p>
        </p:txBody>
      </p:sp>
      <p:pic>
        <p:nvPicPr>
          <p:cNvPr id="7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0808"/>
            <a:ext cx="3240360" cy="2880320"/>
          </a:xfrm>
          <a:prstGeom prst="rect">
            <a:avLst/>
          </a:prstGeom>
          <a:ln w="38100" cmpd="sng">
            <a:solidFill>
              <a:schemeClr val="accent5"/>
            </a:solidFill>
            <a:prstDash val="sysDash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0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04864"/>
            <a:ext cx="3933825" cy="3960440"/>
          </a:xfrm>
          <a:prstGeom prst="rect">
            <a:avLst/>
          </a:prstGeom>
          <a:ln w="38100" cmpd="sng">
            <a:solidFill>
              <a:schemeClr val="bg1">
                <a:lumMod val="50000"/>
              </a:schemeClr>
            </a:solidFill>
            <a:prstDash val="sysDash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8 Imagen"/>
          <p:cNvPicPr/>
          <p:nvPr/>
        </p:nvPicPr>
        <p:blipFill rotWithShape="1">
          <a:blip r:embed="rId5"/>
          <a:srcRect l="40160" t="62013" r="13839" b="15260"/>
          <a:stretch/>
        </p:blipFill>
        <p:spPr bwMode="auto">
          <a:xfrm>
            <a:off x="755576" y="5445224"/>
            <a:ext cx="3501777" cy="1224136"/>
          </a:xfrm>
          <a:prstGeom prst="rect">
            <a:avLst/>
          </a:prstGeom>
          <a:ln w="28575" cmpd="sng">
            <a:solidFill>
              <a:srgbClr val="4BACC6"/>
            </a:solidFill>
            <a:prstDash val="sysDash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9 Elipse"/>
          <p:cNvSpPr/>
          <p:nvPr/>
        </p:nvSpPr>
        <p:spPr>
          <a:xfrm>
            <a:off x="6012160" y="3140968"/>
            <a:ext cx="1224136" cy="28803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1115616" y="1124744"/>
            <a:ext cx="278513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s-EC" dirty="0"/>
              <a:t>Mapa de Procesos del CEDE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1115616" y="4869160"/>
            <a:ext cx="294773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s-EC" dirty="0"/>
              <a:t>Mapa de Procesos del </a:t>
            </a:r>
            <a:r>
              <a:rPr lang="es-EC" dirty="0" smtClean="0"/>
              <a:t>INADE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5436096" y="1628800"/>
            <a:ext cx="284927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s-EC" dirty="0"/>
              <a:t>Mapa de Procesos de la AGE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552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2411760" y="6548971"/>
            <a:ext cx="45416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400" b="1" dirty="0"/>
              <a:t>DESCRIPCIÓN: </a:t>
            </a:r>
            <a:r>
              <a:rPr lang="es-EC" sz="1400" dirty="0" smtClean="0"/>
              <a:t>Procesos Coincidentes en AGE, CEDE, INADE.</a:t>
            </a:r>
            <a:endParaRPr lang="es-ES" sz="1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8100"/>
            <a:ext cx="3528392" cy="1044636"/>
          </a:xfrm>
          <a:prstGeom prst="rect">
            <a:avLst/>
          </a:prstGeom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277180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200" b="1" dirty="0" smtClean="0">
                <a:solidFill>
                  <a:srgbClr val="FFFFFF"/>
                </a:solidFill>
              </a:rPr>
              <a:t>PROCESOS PRINCIPALES</a:t>
            </a:r>
            <a:endParaRPr lang="es-ES" sz="2200" b="1" dirty="0">
              <a:solidFill>
                <a:srgbClr val="FFFFFF"/>
              </a:solidFill>
            </a:endParaRPr>
          </a:p>
        </p:txBody>
      </p:sp>
      <p:pic>
        <p:nvPicPr>
          <p:cNvPr id="10" name="Imagen 9" descr="Captura de pantalla 2013-10-28 a la(s) 19.35.5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r="4475" b="3750"/>
          <a:stretch/>
        </p:blipFill>
        <p:spPr>
          <a:xfrm>
            <a:off x="827584" y="1293444"/>
            <a:ext cx="1584176" cy="1147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 descr="Captura de pantalla 2013-10-28 a la(s) 19.36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852936"/>
            <a:ext cx="1584176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 descr="Captura de pantalla 2013-10-28 a la(s) 19.37.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268760"/>
            <a:ext cx="1841500" cy="1079500"/>
          </a:xfrm>
          <a:prstGeom prst="rect">
            <a:avLst/>
          </a:prstGeom>
        </p:spPr>
      </p:pic>
      <p:pic>
        <p:nvPicPr>
          <p:cNvPr id="13" name="Imagen 12" descr="Captura de pantalla 2013-10-28 a la(s) 19.38.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780928"/>
            <a:ext cx="2019300" cy="1003300"/>
          </a:xfrm>
          <a:prstGeom prst="rect">
            <a:avLst/>
          </a:prstGeom>
        </p:spPr>
      </p:pic>
      <p:pic>
        <p:nvPicPr>
          <p:cNvPr id="14" name="Imagen 13" descr="Captura de pantalla 2013-10-28 a la(s) 19.38.5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293096"/>
            <a:ext cx="3131840" cy="2153140"/>
          </a:xfrm>
          <a:prstGeom prst="rect">
            <a:avLst/>
          </a:prstGeom>
        </p:spPr>
      </p:pic>
      <p:pic>
        <p:nvPicPr>
          <p:cNvPr id="15" name="Imagen 14" descr="Captura de pantalla 2013-10-28 a la(s) 19.39.2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581128"/>
            <a:ext cx="1790700" cy="1066800"/>
          </a:xfrm>
          <a:prstGeom prst="rect">
            <a:avLst/>
          </a:prstGeom>
        </p:spPr>
      </p:pic>
      <p:cxnSp>
        <p:nvCxnSpPr>
          <p:cNvPr id="17" name="Conector recto de flecha 16"/>
          <p:cNvCxnSpPr/>
          <p:nvPr/>
        </p:nvCxnSpPr>
        <p:spPr>
          <a:xfrm>
            <a:off x="827584" y="2564904"/>
            <a:ext cx="49685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827584" y="4149080"/>
            <a:ext cx="49685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14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33073 7.40741E-7 " pathEditMode="relative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33854 -4.81481E-6 " pathEditMode="relative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16632"/>
            <a:ext cx="7416824" cy="129614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2840" y="260648"/>
            <a:ext cx="8229600" cy="706090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solidFill>
                  <a:srgbClr val="FFFFFF"/>
                </a:solidFill>
              </a:rPr>
              <a:t>PROCESO GESTIÓN EDUCATIVA </a:t>
            </a:r>
            <a:r>
              <a:rPr lang="es-EC" sz="2400" b="1" dirty="0">
                <a:solidFill>
                  <a:srgbClr val="FFFFFF"/>
                </a:solidFill>
              </a:rPr>
              <a:t>CEDE, AGE, </a:t>
            </a:r>
            <a:r>
              <a:rPr lang="es-EC" sz="2400" b="1" dirty="0" smtClean="0">
                <a:solidFill>
                  <a:srgbClr val="FFFFFF"/>
                </a:solidFill>
              </a:rPr>
              <a:t>INADE.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3463777"/>
              </p:ext>
            </p:extLst>
          </p:nvPr>
        </p:nvGraphicFramePr>
        <p:xfrm>
          <a:off x="1115616" y="1556791"/>
          <a:ext cx="6336704" cy="5140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1" name="Visio" r:id="rId4" imgW="5099061" imgH="4631177" progId="Visio.Drawing.11">
                  <p:embed/>
                </p:oleObj>
              </mc:Choice>
              <mc:Fallback>
                <p:oleObj name="Visio" r:id="rId4" imgW="5099061" imgH="463117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556791"/>
                        <a:ext cx="6336704" cy="51404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715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-27384"/>
            <a:ext cx="7416824" cy="79208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4848" y="26064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solidFill>
                  <a:srgbClr val="FFFFFF"/>
                </a:solidFill>
              </a:rPr>
              <a:t> </a:t>
            </a:r>
            <a:r>
              <a:rPr lang="es-EC" sz="1800" b="1" dirty="0">
                <a:solidFill>
                  <a:srgbClr val="FFFFFF"/>
                </a:solidFill>
              </a:rPr>
              <a:t>Proceso de Gestión Educativa de la Zona Administrativa (CEDE, AGE, INADE)</a:t>
            </a:r>
            <a:r>
              <a:rPr lang="es-ES" dirty="0">
                <a:solidFill>
                  <a:srgbClr val="FFFFFF"/>
                </a:solidFill>
              </a:rPr>
              <a:t/>
            </a:r>
            <a:br>
              <a:rPr lang="es-ES" dirty="0">
                <a:solidFill>
                  <a:srgbClr val="FFFFFF"/>
                </a:solidFill>
              </a:rPr>
            </a:br>
            <a:endParaRPr lang="es-ES" dirty="0">
              <a:solidFill>
                <a:srgbClr val="FFFFFF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199565"/>
              </p:ext>
            </p:extLst>
          </p:nvPr>
        </p:nvGraphicFramePr>
        <p:xfrm>
          <a:off x="0" y="745872"/>
          <a:ext cx="9144001" cy="6067505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094154"/>
                <a:gridCol w="468923"/>
                <a:gridCol w="2735385"/>
                <a:gridCol w="1497674"/>
                <a:gridCol w="1169551"/>
                <a:gridCol w="1089157"/>
                <a:gridCol w="1089157"/>
              </a:tblGrid>
              <a:tr h="957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PROCESOS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No.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ACTIVIDADES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RESPONSABLE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RESIDUOS DE LAS ACTIVIDADES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COMPONENTE AMBIENTAL AFECTADO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ASPECTO AMBIENTAL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 anchor="ctr"/>
                </a:tc>
              </a:tr>
              <a:tr h="303943">
                <a:tc rowSpan="1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GESTIÓN EDUCATIVA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Elaboración de Normas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rowSpan="1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SECCIÓN DE ADMINISTRACIÓN EDUCATIVA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Residuos comunes (papel, plástico, materia orgánica)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Suelo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Si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</a:tr>
              <a:tr h="32420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Elaboración de lineamientos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4315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Elaboración de directivas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2420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Elaboración de instructivos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484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Elaboración de proyectos de educación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9877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Residuos especiales (tóner, cartuchos)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Suelo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Si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</a:tr>
              <a:tr h="47456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Elaboración de planes curriculares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2420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Elaboración de planes de cursos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4315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Elaboración de informes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7456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Elaboración de mapas doctrinarios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859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Elaboración de evaluaciones de la gestión educativa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5772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Aguas residuales (sanitaria)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Agua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Si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</a:tr>
              <a:tr h="32420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Emisiones de diplomas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7456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Elaboración de perfiles profesionales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7456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Elaboración de bancos de preguntas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74" marR="65174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665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6632"/>
            <a:ext cx="7416824" cy="129614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608" y="462440"/>
            <a:ext cx="6768752" cy="418058"/>
          </a:xfrm>
        </p:spPr>
        <p:txBody>
          <a:bodyPr>
            <a:noAutofit/>
          </a:bodyPr>
          <a:lstStyle/>
          <a:p>
            <a:r>
              <a:rPr lang="es-ES" sz="2000" b="1" dirty="0" smtClean="0">
                <a:solidFill>
                  <a:srgbClr val="FFFFFF"/>
                </a:solidFill>
              </a:rPr>
              <a:t>ASPECTOS AMBIENTALES IDENTIFICADOS </a:t>
            </a:r>
            <a:r>
              <a:rPr lang="es-EC" sz="2000" b="1" dirty="0" smtClean="0">
                <a:solidFill>
                  <a:srgbClr val="FFFFFF"/>
                </a:solidFill>
              </a:rPr>
              <a:t>ZONA ADMINISTRATIVA </a:t>
            </a:r>
            <a:r>
              <a:rPr lang="es-EC" sz="2000" b="1" dirty="0">
                <a:solidFill>
                  <a:srgbClr val="FFFFFF"/>
                </a:solidFill>
              </a:rPr>
              <a:t>(CEDE, AGE, INADE)</a:t>
            </a:r>
            <a:endParaRPr lang="es-ES" sz="2000" b="1" dirty="0">
              <a:solidFill>
                <a:srgbClr val="FFFFFF"/>
              </a:solidFill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173640"/>
              </p:ext>
            </p:extLst>
          </p:nvPr>
        </p:nvGraphicFramePr>
        <p:xfrm>
          <a:off x="683568" y="1484784"/>
          <a:ext cx="7560840" cy="523538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310325"/>
                <a:gridCol w="5250515"/>
              </a:tblGrid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solidFill>
                            <a:srgbClr val="FFFFFF"/>
                          </a:solidFill>
                          <a:effectLst/>
                        </a:rPr>
                        <a:t>PROCESO</a:t>
                      </a:r>
                    </a:p>
                    <a:p>
                      <a:pPr algn="ctr" fontAlgn="b"/>
                      <a:endParaRPr lang="es-ES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>
                          <a:solidFill>
                            <a:srgbClr val="FFFFFF"/>
                          </a:solidFill>
                          <a:effectLst/>
                        </a:rPr>
                        <a:t>ASPECTO </a:t>
                      </a:r>
                      <a:r>
                        <a:rPr lang="es-ES" sz="1600" u="none" strike="noStrike" smtClean="0">
                          <a:solidFill>
                            <a:srgbClr val="FFFFFF"/>
                          </a:solidFill>
                          <a:effectLst/>
                        </a:rPr>
                        <a:t>AMBIENTAL</a:t>
                      </a:r>
                    </a:p>
                    <a:p>
                      <a:pPr algn="ctr" fontAlgn="b"/>
                      <a:endParaRPr lang="es-ES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30923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GESTIÓN EDUCATIVA</a:t>
                      </a:r>
                      <a:endParaRPr lang="es-ES" sz="16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 dirty="0">
                          <a:effectLst/>
                        </a:rPr>
                        <a:t>Residuos comunes (papel, plástico, materia orgánica)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923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 dirty="0">
                          <a:effectLst/>
                        </a:rPr>
                        <a:t>Residuos especiales (tóner, cartuchos)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923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 dirty="0">
                          <a:effectLst/>
                        </a:rPr>
                        <a:t>Aguas residuales (sanitaria)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37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LOGÍSTICA</a:t>
                      </a:r>
                      <a:endParaRPr lang="es-ES" sz="16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Residuos comunes (papel, plástico, cartón)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923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Residuos especiales (tóner, cartuchos)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923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Aguas Residuales (sanitaria)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108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Residuos de productos de limpieza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4016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Derrames de combustible (diésel, gasolina)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923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Residuos Peligrosos (tóxicos)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923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Residuos comunes (papel, </a:t>
                      </a:r>
                      <a:r>
                        <a:rPr lang="es-EC" sz="1400" u="none" strike="noStrike" dirty="0" err="1">
                          <a:effectLst/>
                        </a:rPr>
                        <a:t>waipes</a:t>
                      </a:r>
                      <a:r>
                        <a:rPr lang="es-EC" sz="1400" u="none" strike="noStrike" dirty="0">
                          <a:effectLst/>
                        </a:rPr>
                        <a:t>, plásticos)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923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Emisión de gases a la atmósfera (CO2)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923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Aguas Residuales (mecánica)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923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Residuos comunes (materia orgánica, cartón, plástico)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923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Residuos Peligrosos (tóxicos)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923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Residuos especiales (electrónicos, eléctricos)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683568" y="1484784"/>
            <a:ext cx="7560840" cy="5256584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392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6632"/>
            <a:ext cx="5112568" cy="129614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4608512" cy="1143000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solidFill>
                  <a:srgbClr val="FFFFFF"/>
                </a:solidFill>
              </a:rPr>
              <a:t>MAPA DE PROCESOS DEL CROE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800200" y="-30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696420"/>
              </p:ext>
            </p:extLst>
          </p:nvPr>
        </p:nvGraphicFramePr>
        <p:xfrm>
          <a:off x="539552" y="1556357"/>
          <a:ext cx="7992888" cy="5249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Visio" r:id="rId4" imgW="6353328" imgH="4193148" progId="Visio.Drawing.11">
                  <p:embed/>
                </p:oleObj>
              </mc:Choice>
              <mc:Fallback>
                <p:oleObj name="Visio" r:id="rId4" imgW="6353328" imgH="419314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556357"/>
                        <a:ext cx="7992888" cy="52495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20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5931"/>
            <a:ext cx="3456384" cy="252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44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5" name="Picture 25" descr="http://4.bp.blogspot.com/-YzWf_AGZY48/T_BqYQLaP-I/AAAAAAAAAgw/b0J4V_r6LMA/s1600/iStock_000015912912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57" y="1353164"/>
            <a:ext cx="3933141" cy="524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16632"/>
            <a:ext cx="3312368" cy="100811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340768" y="274638"/>
            <a:ext cx="8229600" cy="562074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solidFill>
                  <a:srgbClr val="FFFFFF"/>
                </a:solidFill>
              </a:rPr>
              <a:t>PROCESOS DEL CROE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2448272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4227308"/>
              </p:ext>
            </p:extLst>
          </p:nvPr>
        </p:nvGraphicFramePr>
        <p:xfrm>
          <a:off x="3923928" y="323748"/>
          <a:ext cx="4896544" cy="6273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9" name="Visio" r:id="rId5" imgW="5099183" imgH="10031272" progId="Visio.Drawing.11">
                  <p:embed/>
                </p:oleObj>
              </mc:Choice>
              <mc:Fallback>
                <p:oleObj name="Visio" r:id="rId5" imgW="5099183" imgH="1003127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323748"/>
                        <a:ext cx="4896544" cy="62736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511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16632"/>
            <a:ext cx="3960440" cy="100811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s-ES_tradnl" sz="2400" b="1" dirty="0" smtClean="0">
                <a:solidFill>
                  <a:schemeClr val="bg1"/>
                </a:solidFill>
              </a:rPr>
              <a:t>PROCESOS DEL </a:t>
            </a:r>
            <a:r>
              <a:rPr lang="es-ES_tradnl" sz="2400" b="1" dirty="0">
                <a:solidFill>
                  <a:schemeClr val="bg1"/>
                </a:solidFill>
              </a:rPr>
              <a:t>C.R.O.E</a:t>
            </a:r>
            <a:endParaRPr lang="es-E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882754"/>
              </p:ext>
            </p:extLst>
          </p:nvPr>
        </p:nvGraphicFramePr>
        <p:xfrm>
          <a:off x="179513" y="1209785"/>
          <a:ext cx="8784974" cy="522467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008111"/>
                <a:gridCol w="432048"/>
                <a:gridCol w="2016224"/>
                <a:gridCol w="1223463"/>
                <a:gridCol w="1440833"/>
                <a:gridCol w="1656184"/>
                <a:gridCol w="1008111"/>
              </a:tblGrid>
              <a:tr h="3470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PROCESO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No.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ACTIVIDADES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RESPONSABLE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RESIDUOS DE LAS ACTIVIDADES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COMPONENTE AMBIENTAL AFECTADO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ASPECTO AMBIENTAL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</a:tr>
              <a:tr h="22217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RECEPCIÓN DE SOCIOS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Averiguar el o los  servicios que requiere el socio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Recepción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Ninguno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No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</a:tr>
              <a:tr h="22217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Dar información de los servicios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Recepción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-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Ninguno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No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</a:tr>
              <a:tr h="22217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Referir al socio hacia las instalaciones solicitadas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Recepción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-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Ninguno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No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</a:tr>
              <a:tr h="222176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ALOJAMIENTO DE SOCIOS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Reserva de la habitación o villa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Hostería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Ninguno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No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</a:tr>
              <a:tr h="22217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Llevar al socio a su habitación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Hostería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Ninguno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No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</a:tr>
              <a:tr h="12695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Uso de las instalaciones por parte del socio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Hostería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Aguas residuales (sanitario)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Agua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Si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</a:tr>
              <a:tr h="21610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Residuos comunes (materia orgánica, papel, plástico)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Suelo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Si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</a:tr>
              <a:tr h="3173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Ruido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Ser humano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Si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</a:tr>
              <a:tr h="1586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Entrega de la villa o habitación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Hostería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Residuos comunes (papel)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Suelo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Si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756" marR="775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908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8" y="1484784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/>
              <a:t>Desarrollar </a:t>
            </a:r>
            <a:r>
              <a:rPr lang="es-EC" dirty="0"/>
              <a:t>la r</a:t>
            </a:r>
            <a:r>
              <a:rPr lang="es-EC" dirty="0" smtClean="0"/>
              <a:t>evisión </a:t>
            </a:r>
            <a:r>
              <a:rPr lang="es-EC" dirty="0"/>
              <a:t>a</a:t>
            </a:r>
            <a:r>
              <a:rPr lang="es-EC" dirty="0" smtClean="0"/>
              <a:t>mbiental </a:t>
            </a:r>
            <a:r>
              <a:rPr lang="es-EC" dirty="0"/>
              <a:t>i</a:t>
            </a:r>
            <a:r>
              <a:rPr lang="es-EC" dirty="0" smtClean="0"/>
              <a:t>nicial </a:t>
            </a:r>
            <a:r>
              <a:rPr lang="es-EC" dirty="0"/>
              <a:t>para el Fuerte Militar San Jorge en Sangolquí, con el fin de describir su estado ambiental actual</a:t>
            </a:r>
            <a:r>
              <a:rPr lang="es-EC" dirty="0" smtClean="0"/>
              <a:t>.</a:t>
            </a:r>
            <a:endParaRPr lang="es-EC" sz="1600" dirty="0"/>
          </a:p>
        </p:txBody>
      </p:sp>
      <p:pic>
        <p:nvPicPr>
          <p:cNvPr id="3074" name="Picture 2" descr="http://energiaadebate.com/wp-content/uploads/2013/09/rev58pag47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2577314" cy="1298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5 CuadroTexto"/>
          <p:cNvSpPr txBox="1"/>
          <p:nvPr/>
        </p:nvSpPr>
        <p:spPr>
          <a:xfrm>
            <a:off x="683568" y="242088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s-EC" dirty="0" smtClean="0"/>
              <a:t>ASPECTOS AMBIENTALES</a:t>
            </a:r>
            <a:endParaRPr lang="es-EC" sz="2000" dirty="0" smtClean="0"/>
          </a:p>
        </p:txBody>
      </p:sp>
      <p:sp>
        <p:nvSpPr>
          <p:cNvPr id="10" name="9 CuadroTexto"/>
          <p:cNvSpPr txBox="1"/>
          <p:nvPr/>
        </p:nvSpPr>
        <p:spPr>
          <a:xfrm>
            <a:off x="5004048" y="242088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s-EC" dirty="0" smtClean="0"/>
              <a:t>LEGISLACIÓN AMBIENTAL</a:t>
            </a:r>
            <a:endParaRPr lang="es-EC" sz="2000" dirty="0" smtClean="0"/>
          </a:p>
        </p:txBody>
      </p:sp>
      <p:sp>
        <p:nvSpPr>
          <p:cNvPr id="12" name="11 CuadroTexto"/>
          <p:cNvSpPr txBox="1"/>
          <p:nvPr/>
        </p:nvSpPr>
        <p:spPr>
          <a:xfrm>
            <a:off x="539552" y="459876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s-EC" dirty="0" smtClean="0"/>
              <a:t>PRACTICAS AMBIENTALES</a:t>
            </a:r>
            <a:endParaRPr lang="es-EC" sz="2000" dirty="0" smtClean="0"/>
          </a:p>
        </p:txBody>
      </p:sp>
      <p:sp>
        <p:nvSpPr>
          <p:cNvPr id="7" name="AutoShape 12" descr="https://encrypted-tbn0.gstatic.com/images?q=tbn:ANd9GcRCUgcrVKYXaA3UDJRmfPaeMCGRrLMjJNyrLfexAfl5OXLPh-Bmj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4788024" y="4509120"/>
            <a:ext cx="3109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dirty="0" smtClean="0"/>
              <a:t>EMERGENCIAS E INCIDENTES AMBIENTALES</a:t>
            </a:r>
            <a:endParaRPr lang="es-EC" sz="2000" dirty="0" smtClean="0"/>
          </a:p>
        </p:txBody>
      </p:sp>
      <p:grpSp>
        <p:nvGrpSpPr>
          <p:cNvPr id="13" name="Group 8"/>
          <p:cNvGrpSpPr>
            <a:grpSpLocks/>
          </p:cNvGrpSpPr>
          <p:nvPr/>
        </p:nvGrpSpPr>
        <p:grpSpPr bwMode="auto">
          <a:xfrm>
            <a:off x="179512" y="116632"/>
            <a:ext cx="3456208" cy="1080713"/>
            <a:chOff x="40" y="-20"/>
            <a:chExt cx="2501" cy="907"/>
          </a:xfrm>
        </p:grpSpPr>
        <p:sp>
          <p:nvSpPr>
            <p:cNvPr id="14" name="AutoShape 6"/>
            <p:cNvSpPr>
              <a:spLocks/>
            </p:cNvSpPr>
            <p:nvPr/>
          </p:nvSpPr>
          <p:spPr bwMode="auto">
            <a:xfrm>
              <a:off x="91" y="83"/>
              <a:ext cx="2368" cy="544"/>
            </a:xfrm>
            <a:prstGeom prst="roundRect">
              <a:avLst>
                <a:gd name="adj" fmla="val 22056"/>
              </a:avLst>
            </a:prstGeom>
            <a:solidFill>
              <a:srgbClr val="7F7F7F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charset="0"/>
                  <a:cs typeface="Gill Sans" charset="0"/>
                </a:rPr>
                <a:t>OBJETIVO GENERAL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Gill Sans" charset="0"/>
              </a:endParaRPr>
            </a:p>
          </p:txBody>
        </p:sp>
        <p:pic>
          <p:nvPicPr>
            <p:cNvPr id="15" name="Picture 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" y="-20"/>
              <a:ext cx="2501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2780928"/>
            <a:ext cx="1354855" cy="1944216"/>
          </a:xfrm>
          <a:prstGeom prst="rect">
            <a:avLst/>
          </a:prstGeom>
        </p:spPr>
      </p:pic>
      <p:pic>
        <p:nvPicPr>
          <p:cNvPr id="8" name="Imagen 7" descr="   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63500" l="0" r="95500">
                        <a14:foregroundMark x1="50750" y1="35750" x2="50750" y2="35750"/>
                        <a14:foregroundMark x1="52500" y1="12750" x2="52500" y2="12750"/>
                        <a14:foregroundMark x1="50250" y1="12750" x2="50250" y2="12750"/>
                        <a14:foregroundMark x1="46250" y1="12250" x2="46250" y2="12250"/>
                        <a14:foregroundMark x1="47500" y1="8750" x2="47500" y2="8750"/>
                        <a14:foregroundMark x1="52750" y1="8750" x2="52750" y2="8750"/>
                        <a14:foregroundMark x1="22750" y1="22750" x2="22750" y2="22750"/>
                        <a14:foregroundMark x1="80750" y1="18250" x2="80750" y2="18250"/>
                        <a14:foregroundMark x1="23000" y1="33750" x2="23000" y2="33750"/>
                        <a14:foregroundMark x1="9750" y1="21000" x2="9750" y2="21000"/>
                        <a14:foregroundMark x1="8250" y1="34500" x2="8250" y2="34500"/>
                        <a14:foregroundMark x1="51750" y1="24000" x2="51750" y2="24000"/>
                        <a14:foregroundMark x1="80000" y1="13500" x2="80000" y2="13500"/>
                        <a14:foregroundMark x1="81250" y1="12500" x2="81250" y2="12500"/>
                        <a14:foregroundMark x1="82750" y1="12750" x2="82750" y2="12750"/>
                        <a14:foregroundMark x1="84000" y1="13500" x2="84000" y2="13500"/>
                        <a14:foregroundMark x1="85000" y1="14000" x2="85000" y2="14000"/>
                        <a14:foregroundMark x1="84000" y1="12250" x2="84000" y2="12250"/>
                        <a14:foregroundMark x1="77500" y1="13250" x2="77500" y2="13250"/>
                        <a14:foregroundMark x1="78750" y1="12250" x2="78750" y2="12250"/>
                        <a14:foregroundMark x1="76500" y1="14250" x2="76500" y2="14250"/>
                        <a14:foregroundMark x1="76500" y1="15000" x2="76500" y2="15000"/>
                        <a14:backgroundMark x1="80250" y1="11750" x2="80250" y2="1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47" r="70815" b="40000"/>
          <a:stretch/>
        </p:blipFill>
        <p:spPr>
          <a:xfrm>
            <a:off x="323528" y="4941168"/>
            <a:ext cx="1100293" cy="1721139"/>
          </a:xfrm>
          <a:prstGeom prst="rect">
            <a:avLst/>
          </a:prstGeom>
        </p:spPr>
      </p:pic>
      <p:pic>
        <p:nvPicPr>
          <p:cNvPr id="19" name="Imagen 18" descr="   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63500" l="0" r="95500">
                        <a14:foregroundMark x1="50750" y1="35750" x2="50750" y2="35750"/>
                        <a14:foregroundMark x1="52500" y1="12750" x2="52500" y2="12750"/>
                        <a14:foregroundMark x1="50250" y1="12750" x2="50250" y2="12750"/>
                        <a14:foregroundMark x1="46250" y1="12250" x2="46250" y2="12250"/>
                        <a14:foregroundMark x1="47500" y1="8750" x2="47500" y2="8750"/>
                        <a14:foregroundMark x1="52750" y1="8750" x2="52750" y2="8750"/>
                        <a14:foregroundMark x1="22750" y1="22750" x2="22750" y2="22750"/>
                        <a14:foregroundMark x1="80750" y1="18250" x2="80750" y2="18250"/>
                        <a14:foregroundMark x1="23000" y1="33750" x2="23000" y2="33750"/>
                        <a14:foregroundMark x1="9750" y1="21000" x2="9750" y2="21000"/>
                        <a14:foregroundMark x1="8250" y1="34500" x2="8250" y2="34500"/>
                        <a14:foregroundMark x1="51750" y1="24000" x2="51750" y2="24000"/>
                        <a14:foregroundMark x1="80000" y1="13500" x2="80000" y2="13500"/>
                        <a14:foregroundMark x1="81250" y1="12500" x2="81250" y2="12500"/>
                        <a14:foregroundMark x1="82750" y1="12750" x2="82750" y2="12750"/>
                        <a14:foregroundMark x1="84000" y1="13500" x2="84000" y2="13500"/>
                        <a14:foregroundMark x1="85000" y1="14000" x2="85000" y2="14000"/>
                        <a14:foregroundMark x1="84000" y1="12250" x2="84000" y2="12250"/>
                        <a14:foregroundMark x1="77500" y1="13250" x2="77500" y2="13250"/>
                        <a14:foregroundMark x1="78750" y1="12250" x2="78750" y2="12250"/>
                        <a14:foregroundMark x1="76500" y1="14250" x2="76500" y2="14250"/>
                        <a14:foregroundMark x1="76500" y1="15000" x2="76500" y2="15000"/>
                        <a14:backgroundMark x1="80250" y1="11750" x2="80250" y2="1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26" t="7116" r="34689" b="45624"/>
          <a:stretch/>
        </p:blipFill>
        <p:spPr>
          <a:xfrm>
            <a:off x="1475656" y="4966185"/>
            <a:ext cx="936104" cy="1891815"/>
          </a:xfrm>
          <a:prstGeom prst="rect">
            <a:avLst/>
          </a:prstGeom>
        </p:spPr>
      </p:pic>
      <p:pic>
        <p:nvPicPr>
          <p:cNvPr id="20" name="Imagen 19" descr="   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63500" l="0" r="95500">
                        <a14:foregroundMark x1="50750" y1="35750" x2="50750" y2="35750"/>
                        <a14:foregroundMark x1="52500" y1="12750" x2="52500" y2="12750"/>
                        <a14:foregroundMark x1="50250" y1="12750" x2="50250" y2="12750"/>
                        <a14:foregroundMark x1="46250" y1="12250" x2="46250" y2="12250"/>
                        <a14:foregroundMark x1="47500" y1="8750" x2="47500" y2="8750"/>
                        <a14:foregroundMark x1="52750" y1="8750" x2="52750" y2="8750"/>
                        <a14:foregroundMark x1="22750" y1="22750" x2="22750" y2="22750"/>
                        <a14:foregroundMark x1="80750" y1="18250" x2="80750" y2="18250"/>
                        <a14:foregroundMark x1="23000" y1="33750" x2="23000" y2="33750"/>
                        <a14:foregroundMark x1="9750" y1="21000" x2="9750" y2="21000"/>
                        <a14:foregroundMark x1="8250" y1="34500" x2="8250" y2="34500"/>
                        <a14:foregroundMark x1="51750" y1="24000" x2="51750" y2="24000"/>
                        <a14:foregroundMark x1="80000" y1="13500" x2="80000" y2="13500"/>
                        <a14:foregroundMark x1="81250" y1="12500" x2="81250" y2="12500"/>
                        <a14:foregroundMark x1="82750" y1="12750" x2="82750" y2="12750"/>
                        <a14:foregroundMark x1="84000" y1="13500" x2="84000" y2="13500"/>
                        <a14:foregroundMark x1="85000" y1="14000" x2="85000" y2="14000"/>
                        <a14:foregroundMark x1="84000" y1="12250" x2="84000" y2="12250"/>
                        <a14:foregroundMark x1="77500" y1="13250" x2="77500" y2="13250"/>
                        <a14:foregroundMark x1="78750" y1="12250" x2="78750" y2="12250"/>
                        <a14:foregroundMark x1="76500" y1="14250" x2="76500" y2="14250"/>
                        <a14:foregroundMark x1="76500" y1="15000" x2="76500" y2="15000"/>
                        <a14:backgroundMark x1="80250" y1="11750" x2="80250" y2="1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82" t="10013" r="7133" b="46365"/>
          <a:stretch/>
        </p:blipFill>
        <p:spPr>
          <a:xfrm>
            <a:off x="2123728" y="4941168"/>
            <a:ext cx="864096" cy="161186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18" b="88673" l="7615" r="93538">
                        <a14:foregroundMark x1="65385" y1="34867" x2="65385" y2="34867"/>
                        <a14:foregroundMark x1="34692" y1="29646" x2="34692" y2="29646"/>
                        <a14:foregroundMark x1="48385" y1="25310" x2="48385" y2="25310"/>
                        <a14:foregroundMark x1="51923" y1="71239" x2="51923" y2="71239"/>
                        <a14:backgroundMark x1="65385" y1="40265" x2="65385" y2="40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8064" y="4941168"/>
            <a:ext cx="2370887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5"/>
                            </p:stCondLst>
                            <p:childTnLst>
                              <p:par>
                                <p:cTn id="8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75"/>
                            </p:stCondLst>
                            <p:childTnLst>
                              <p:par>
                                <p:cTn id="14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4170"/>
            <a:ext cx="4824536" cy="76053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4898" y="44624"/>
            <a:ext cx="8229600" cy="562074"/>
          </a:xfrm>
        </p:spPr>
        <p:txBody>
          <a:bodyPr>
            <a:no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ASPECTOS AMBIENTALES </a:t>
            </a:r>
            <a:r>
              <a:rPr lang="es-ES" sz="1600" b="1" dirty="0" smtClean="0">
                <a:solidFill>
                  <a:schemeClr val="bg1"/>
                </a:solidFill>
              </a:rPr>
              <a:t>IDENTIFICADOS DEL CROE</a:t>
            </a:r>
            <a:endParaRPr lang="es-ES" sz="1600" dirty="0">
              <a:solidFill>
                <a:schemeClr val="bg1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917689"/>
              </p:ext>
            </p:extLst>
          </p:nvPr>
        </p:nvGraphicFramePr>
        <p:xfrm>
          <a:off x="179512" y="1052736"/>
          <a:ext cx="3528392" cy="54242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8112"/>
                <a:gridCol w="2520280"/>
              </a:tblGrid>
              <a:tr h="19590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PROCESO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621" marR="8621" marT="8621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ASPECTO AMBIENTAL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621" marR="8621" marT="8621" marB="0" anchor="b">
                    <a:solidFill>
                      <a:schemeClr val="accent3"/>
                    </a:solidFill>
                  </a:tcPr>
                </a:tc>
              </a:tr>
              <a:tr h="19590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ALOJAMIENTO DE SOCIOS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Aguas residuales (sanitario)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/>
                </a:tc>
              </a:tr>
              <a:tr h="32324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Residuos comunes (materia orgánica, papel, plástico)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/>
                </a:tc>
              </a:tr>
              <a:tr h="19590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Ruido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/>
                </a:tc>
              </a:tr>
              <a:tr h="19590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Residuos comunes (papel)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b"/>
                </a:tc>
              </a:tr>
              <a:tr h="195905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SERVICIOS DE RESTAURANTE Y CATERING</a:t>
                      </a:r>
                      <a:endParaRPr lang="es-E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Aguas residuales (cocina)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/>
                </a:tc>
              </a:tr>
              <a:tr h="32324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Residuos comunes (materia orgánica, papel, plástico)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/>
                </a:tc>
              </a:tr>
              <a:tr h="19590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Residuos de aceites y grasas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/>
                </a:tc>
              </a:tr>
              <a:tr h="19590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Emisión de gases a la atmósfera (CO2)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/>
                </a:tc>
              </a:tr>
              <a:tr h="19590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Olores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/>
                </a:tc>
              </a:tr>
              <a:tr h="19590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Aguas residuales (cocina)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/>
                </a:tc>
              </a:tr>
              <a:tr h="32324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Residuos de jabones y detergentes (lavavajillas)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/>
                </a:tc>
              </a:tr>
              <a:tr h="323243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s-E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SERVICIOS DE SPA Y PISCINA</a:t>
                      </a:r>
                      <a:endParaRPr lang="es-E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Aguas Residuales (enfriamiento de calderas)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/>
                </a:tc>
              </a:tr>
              <a:tr h="19590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Ruido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/>
                </a:tc>
              </a:tr>
              <a:tr h="19590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Emisión de gases a la atmósfera (CO2)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/>
                </a:tc>
              </a:tr>
              <a:tr h="19590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Vapor de agua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/>
                </a:tc>
              </a:tr>
              <a:tr h="19590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Aguas residuales (sanitario)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/>
                </a:tc>
              </a:tr>
              <a:tr h="19590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Residuos Comunes (materia orgánica)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/>
                </a:tc>
              </a:tr>
              <a:tr h="19590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Aguas residuales (sanitario, cloro)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/>
                </a:tc>
              </a:tr>
              <a:tr h="19590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Emisión de gases a la atmósfera (CO2)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/>
                </a:tc>
              </a:tr>
              <a:tr h="32324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Residuos comunes (orgánicos, plástico, papel)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/>
                </a:tc>
              </a:tr>
              <a:tr h="19590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residuos de aceites aromáticos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/>
                </a:tc>
              </a:tr>
              <a:tr h="19590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Aguas residuales (sanitaria)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21" marR="8621" marT="8621" marB="0" anchor="ctr"/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295611"/>
              </p:ext>
            </p:extLst>
          </p:nvPr>
        </p:nvGraphicFramePr>
        <p:xfrm>
          <a:off x="4716016" y="1124744"/>
          <a:ext cx="4013200" cy="3880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6520"/>
                <a:gridCol w="272668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PROCESO</a:t>
                      </a:r>
                      <a:endParaRPr lang="es-E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ASPECTO AMBIENTAL</a:t>
                      </a:r>
                      <a:endParaRPr lang="es-E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</a:tr>
              <a:tr h="19050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E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LAVANDERÍA DE ROPA Y MANTELERÍA</a:t>
                      </a:r>
                      <a:endParaRPr lang="es-E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Aguas residuales (lavandería)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Residuos de jabones y detergentes (lavandería)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Residuos comunes (cartón, plástico)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>
                          <a:effectLst/>
                        </a:rPr>
                        <a:t>Emisión de gases a la atmósfera (CO2)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Ruido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Generación de calor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429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USO DE LAS INSTALACIONES EXTERIORES</a:t>
                      </a:r>
                      <a:endParaRPr lang="es-E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Residuos comunes (papel, plástico, materia orgánica)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Aguas Residuales (sanitaria)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Ruido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MANTENIMIENTO Y LIMPIEZA DE LAS INSTALACIONES</a:t>
                      </a:r>
                      <a:endParaRPr lang="es-E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Aguas residuales (sanitaria)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Residuos comunes (plásticos)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Aguas residuales (cloro, sanitaria)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Residuos comunes (plásticos)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Vertidos Químicos (alguicidas, cloro)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Aguas residuales (cloro, sanitaria)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Vertidos Químicos (desincrustantes, ácido nítrico)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3316" name="Picture 4" descr="http://www.hughes.com.uy/images/area_practica/derecho_ambient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9"/>
          <a:stretch/>
        </p:blipFill>
        <p:spPr bwMode="auto">
          <a:xfrm>
            <a:off x="4019550" y="5386038"/>
            <a:ext cx="5124450" cy="150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80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827" y="260648"/>
            <a:ext cx="4824536" cy="76053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3747" y="404664"/>
            <a:ext cx="8229600" cy="346050"/>
          </a:xfrm>
        </p:spPr>
        <p:txBody>
          <a:bodyPr>
            <a:noAutofit/>
          </a:bodyPr>
          <a:lstStyle/>
          <a:p>
            <a:r>
              <a:rPr lang="es-EC" sz="2200" b="1" dirty="0" smtClean="0">
                <a:solidFill>
                  <a:schemeClr val="bg1"/>
                </a:solidFill>
              </a:rPr>
              <a:t>PROCESOS PRINCIPALES DE LA EEE</a:t>
            </a:r>
            <a:endParaRPr lang="es-ES" sz="22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0" name="Rounded Rectangle 9"/>
          <p:cNvSpPr/>
          <p:nvPr/>
        </p:nvSpPr>
        <p:spPr>
          <a:xfrm>
            <a:off x="4306283" y="5281420"/>
            <a:ext cx="2304256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MANTENIMIENTO DE LAS INSTALACIONES</a:t>
            </a:r>
            <a:endParaRPr lang="es-EC" dirty="0"/>
          </a:p>
        </p:txBody>
      </p:sp>
      <p:sp>
        <p:nvSpPr>
          <p:cNvPr id="12" name="Right Arrow 11"/>
          <p:cNvSpPr/>
          <p:nvPr/>
        </p:nvSpPr>
        <p:spPr>
          <a:xfrm rot="10800000">
            <a:off x="2164314" y="5477654"/>
            <a:ext cx="1957321" cy="47162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Right Arrow 14"/>
          <p:cNvSpPr/>
          <p:nvPr/>
        </p:nvSpPr>
        <p:spPr>
          <a:xfrm rot="16200000">
            <a:off x="4621241" y="3811809"/>
            <a:ext cx="1957321" cy="47162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Right Arrow 17"/>
          <p:cNvSpPr/>
          <p:nvPr/>
        </p:nvSpPr>
        <p:spPr>
          <a:xfrm>
            <a:off x="6858516" y="5553515"/>
            <a:ext cx="1030885" cy="47162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Right Arrow 20"/>
          <p:cNvSpPr/>
          <p:nvPr/>
        </p:nvSpPr>
        <p:spPr>
          <a:xfrm rot="16200000">
            <a:off x="1749976" y="4226149"/>
            <a:ext cx="2785995" cy="47162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7373958" y="5930820"/>
            <a:ext cx="942458" cy="2146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Right Arrow 24"/>
          <p:cNvSpPr/>
          <p:nvPr/>
        </p:nvSpPr>
        <p:spPr>
          <a:xfrm rot="16200000">
            <a:off x="6388420" y="4308607"/>
            <a:ext cx="2785995" cy="47162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Rounded Rectangle 31"/>
          <p:cNvSpPr/>
          <p:nvPr/>
        </p:nvSpPr>
        <p:spPr>
          <a:xfrm>
            <a:off x="404938" y="1663442"/>
            <a:ext cx="1427669" cy="855094"/>
          </a:xfrm>
          <a:prstGeom prst="roundRect">
            <a:avLst>
              <a:gd name="adj" fmla="val 1000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Rounded Rectangle 35"/>
          <p:cNvSpPr/>
          <p:nvPr/>
        </p:nvSpPr>
        <p:spPr>
          <a:xfrm>
            <a:off x="404938" y="3215116"/>
            <a:ext cx="1427669" cy="855095"/>
          </a:xfrm>
          <a:prstGeom prst="roundRect">
            <a:avLst>
              <a:gd name="adj" fmla="val 1000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Rounded Rectangle 43"/>
          <p:cNvSpPr/>
          <p:nvPr/>
        </p:nvSpPr>
        <p:spPr>
          <a:xfrm>
            <a:off x="404937" y="4725144"/>
            <a:ext cx="1427669" cy="855095"/>
          </a:xfrm>
          <a:prstGeom prst="roundRect">
            <a:avLst>
              <a:gd name="adj" fmla="val 1000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" name="Agrupar 4"/>
          <p:cNvGrpSpPr/>
          <p:nvPr/>
        </p:nvGrpSpPr>
        <p:grpSpPr>
          <a:xfrm>
            <a:off x="612204" y="3689322"/>
            <a:ext cx="1427669" cy="855095"/>
            <a:chOff x="612204" y="3689322"/>
            <a:chExt cx="1427669" cy="855095"/>
          </a:xfrm>
        </p:grpSpPr>
        <p:sp>
          <p:nvSpPr>
            <p:cNvPr id="38" name="Rounded Rectangle 37"/>
            <p:cNvSpPr/>
            <p:nvPr/>
          </p:nvSpPr>
          <p:spPr>
            <a:xfrm>
              <a:off x="612204" y="3689322"/>
              <a:ext cx="1427669" cy="855095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48" name="Rectangle 47"/>
            <p:cNvSpPr/>
            <p:nvPr/>
          </p:nvSpPr>
          <p:spPr>
            <a:xfrm>
              <a:off x="673091" y="3876806"/>
              <a:ext cx="1342276" cy="48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>
                  <a:solidFill>
                    <a:schemeClr val="bg1"/>
                  </a:solidFill>
                </a:rPr>
                <a:t>CUIDADO DE CABALLOS</a:t>
              </a:r>
            </a:p>
          </p:txBody>
        </p:sp>
      </p:grpSp>
      <p:grpSp>
        <p:nvGrpSpPr>
          <p:cNvPr id="7" name="Agrupar 6"/>
          <p:cNvGrpSpPr/>
          <p:nvPr/>
        </p:nvGrpSpPr>
        <p:grpSpPr>
          <a:xfrm>
            <a:off x="637349" y="2201543"/>
            <a:ext cx="1402623" cy="830049"/>
            <a:chOff x="637349" y="2201543"/>
            <a:chExt cx="1402623" cy="830049"/>
          </a:xfrm>
        </p:grpSpPr>
        <p:sp>
          <p:nvSpPr>
            <p:cNvPr id="34" name="Rounded Rectangle 33"/>
            <p:cNvSpPr/>
            <p:nvPr/>
          </p:nvSpPr>
          <p:spPr>
            <a:xfrm>
              <a:off x="637349" y="2201543"/>
              <a:ext cx="1402623" cy="830049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49" name="Rounded Rectangle 5"/>
            <p:cNvSpPr/>
            <p:nvPr/>
          </p:nvSpPr>
          <p:spPr>
            <a:xfrm>
              <a:off x="661955" y="2225854"/>
              <a:ext cx="1353412" cy="78142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700" kern="1200" dirty="0" smtClean="0"/>
                <a:t>ESCUELA DE EQUITACIÓN</a:t>
              </a:r>
              <a:endParaRPr lang="es-EC" sz="1700" kern="1200" dirty="0"/>
            </a:p>
          </p:txBody>
        </p:sp>
      </p:grpSp>
      <p:grpSp>
        <p:nvGrpSpPr>
          <p:cNvPr id="3" name="Agrupar 2"/>
          <p:cNvGrpSpPr/>
          <p:nvPr/>
        </p:nvGrpSpPr>
        <p:grpSpPr>
          <a:xfrm>
            <a:off x="637348" y="5238201"/>
            <a:ext cx="1427669" cy="855095"/>
            <a:chOff x="637348" y="5238201"/>
            <a:chExt cx="1427669" cy="855095"/>
          </a:xfrm>
        </p:grpSpPr>
        <p:sp>
          <p:nvSpPr>
            <p:cNvPr id="46" name="Rounded Rectangle 45"/>
            <p:cNvSpPr/>
            <p:nvPr/>
          </p:nvSpPr>
          <p:spPr>
            <a:xfrm>
              <a:off x="637348" y="5238201"/>
              <a:ext cx="1427669" cy="855095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50" name="Rounded Rectangle 5"/>
            <p:cNvSpPr/>
            <p:nvPr/>
          </p:nvSpPr>
          <p:spPr>
            <a:xfrm>
              <a:off x="662393" y="5263246"/>
              <a:ext cx="1377579" cy="805005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700" kern="1200" dirty="0" smtClean="0"/>
                <a:t>GENERACIÓN DE COMPOST</a:t>
              </a:r>
              <a:endParaRPr lang="es-EC" sz="1700" kern="1200" dirty="0"/>
            </a:p>
          </p:txBody>
        </p:sp>
      </p:grpSp>
      <p:sp>
        <p:nvSpPr>
          <p:cNvPr id="39" name="Rectángulo redondeado 38"/>
          <p:cNvSpPr/>
          <p:nvPr/>
        </p:nvSpPr>
        <p:spPr>
          <a:xfrm>
            <a:off x="2123728" y="1268760"/>
            <a:ext cx="1428392" cy="857018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Rectángulo redondeado 39"/>
          <p:cNvSpPr/>
          <p:nvPr/>
        </p:nvSpPr>
        <p:spPr>
          <a:xfrm>
            <a:off x="4283968" y="1268760"/>
            <a:ext cx="1428392" cy="857018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Rectángulo redondeado 40"/>
          <p:cNvSpPr/>
          <p:nvPr/>
        </p:nvSpPr>
        <p:spPr>
          <a:xfrm>
            <a:off x="6516216" y="1268760"/>
            <a:ext cx="1428392" cy="857018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2" name="Agrupar 41"/>
          <p:cNvGrpSpPr/>
          <p:nvPr/>
        </p:nvGrpSpPr>
        <p:grpSpPr>
          <a:xfrm>
            <a:off x="7074166" y="1700808"/>
            <a:ext cx="1428392" cy="857018"/>
            <a:chOff x="4664575" y="514211"/>
            <a:chExt cx="1428392" cy="857018"/>
          </a:xfrm>
        </p:grpSpPr>
        <p:sp>
          <p:nvSpPr>
            <p:cNvPr id="43" name="Rectángulo redondeado 42"/>
            <p:cNvSpPr/>
            <p:nvPr/>
          </p:nvSpPr>
          <p:spPr>
            <a:xfrm>
              <a:off x="4664575" y="514211"/>
              <a:ext cx="1428392" cy="85701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Rectángulo 44"/>
            <p:cNvSpPr/>
            <p:nvPr/>
          </p:nvSpPr>
          <p:spPr>
            <a:xfrm>
              <a:off x="4689676" y="539312"/>
              <a:ext cx="1378190" cy="806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FUNCIONAMIENTO DE GASOLINERA</a:t>
              </a:r>
              <a:endParaRPr lang="es-EC" sz="1200" kern="1200" dirty="0"/>
            </a:p>
          </p:txBody>
        </p:sp>
      </p:grpSp>
      <p:grpSp>
        <p:nvGrpSpPr>
          <p:cNvPr id="47" name="Agrupar 46"/>
          <p:cNvGrpSpPr/>
          <p:nvPr/>
        </p:nvGrpSpPr>
        <p:grpSpPr>
          <a:xfrm>
            <a:off x="2411760" y="1700808"/>
            <a:ext cx="1428392" cy="857018"/>
            <a:chOff x="235560" y="514211"/>
            <a:chExt cx="1428392" cy="857018"/>
          </a:xfrm>
        </p:grpSpPr>
        <p:sp>
          <p:nvSpPr>
            <p:cNvPr id="51" name="Rectángulo redondeado 50"/>
            <p:cNvSpPr/>
            <p:nvPr/>
          </p:nvSpPr>
          <p:spPr>
            <a:xfrm>
              <a:off x="235560" y="514211"/>
              <a:ext cx="1428392" cy="85701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Rectángulo 51"/>
            <p:cNvSpPr/>
            <p:nvPr/>
          </p:nvSpPr>
          <p:spPr>
            <a:xfrm>
              <a:off x="260661" y="539312"/>
              <a:ext cx="1378190" cy="806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 smtClean="0"/>
                <a:t>OPERACIÓN DE CARPINTERÍA</a:t>
              </a:r>
              <a:endParaRPr lang="es-EC" sz="1400" kern="1200" dirty="0"/>
            </a:p>
          </p:txBody>
        </p:sp>
      </p:grpSp>
      <p:grpSp>
        <p:nvGrpSpPr>
          <p:cNvPr id="53" name="Agrupar 52"/>
          <p:cNvGrpSpPr/>
          <p:nvPr/>
        </p:nvGrpSpPr>
        <p:grpSpPr>
          <a:xfrm>
            <a:off x="4886741" y="1700808"/>
            <a:ext cx="1428392" cy="857018"/>
            <a:chOff x="2450068" y="514211"/>
            <a:chExt cx="1428392" cy="857018"/>
          </a:xfrm>
        </p:grpSpPr>
        <p:sp>
          <p:nvSpPr>
            <p:cNvPr id="54" name="Rectángulo redondeado 53"/>
            <p:cNvSpPr/>
            <p:nvPr/>
          </p:nvSpPr>
          <p:spPr>
            <a:xfrm>
              <a:off x="2450068" y="514211"/>
              <a:ext cx="1428392" cy="85701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Rectángulo 54"/>
            <p:cNvSpPr/>
            <p:nvPr/>
          </p:nvSpPr>
          <p:spPr>
            <a:xfrm>
              <a:off x="2475169" y="539312"/>
              <a:ext cx="1378190" cy="806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 smtClean="0"/>
                <a:t>MECÁNICA BÁSICA DE VEHÍCULOS OFICIALES</a:t>
              </a:r>
              <a:endParaRPr lang="es-EC" sz="1400" kern="1200" dirty="0"/>
            </a:p>
          </p:txBody>
        </p:sp>
      </p:grpSp>
      <p:sp>
        <p:nvSpPr>
          <p:cNvPr id="56" name="Right Arrow 20"/>
          <p:cNvSpPr/>
          <p:nvPr/>
        </p:nvSpPr>
        <p:spPr>
          <a:xfrm rot="5400000">
            <a:off x="1115616" y="3140968"/>
            <a:ext cx="504056" cy="504056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7" name="Right Arrow 20"/>
          <p:cNvSpPr/>
          <p:nvPr/>
        </p:nvSpPr>
        <p:spPr>
          <a:xfrm rot="5400000">
            <a:off x="1115616" y="4725144"/>
            <a:ext cx="504056" cy="504056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1069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78 -3.7037E-6 L 3.33333E-6 -3.7037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51435 L -3.05556E-6 -4.44444E-6 " pathEditMode="relative" ptsTypes="AA">
                                      <p:cBhvr>
                                        <p:cTn id="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341 0.51852 L -0.00487 0.51852 L -5.27778E-6 -7.40741E-7 " pathEditMode="relative" ptsTypes="A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145 0.5206 L 4.72222E-6 0.51851 L 4.72222E-6 -7.03704E-6 " pathEditMode="relative" ptsTypes="AAA"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indepconsultores.com.mx/admin/secciones/servicios/images/1310584855Proces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576" y="1412775"/>
            <a:ext cx="4615390" cy="426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32"/>
            <a:ext cx="4283968" cy="76053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980728" y="188640"/>
            <a:ext cx="8229600" cy="778098"/>
          </a:xfrm>
        </p:spPr>
        <p:txBody>
          <a:bodyPr>
            <a:normAutofit/>
          </a:bodyPr>
          <a:lstStyle/>
          <a:p>
            <a:pPr lvl="2" algn="ctr" rtl="0">
              <a:spcBef>
                <a:spcPct val="0"/>
              </a:spcBef>
            </a:pPr>
            <a:r>
              <a:rPr lang="es-ES" sz="1600" b="1" dirty="0">
                <a:solidFill>
                  <a:schemeClr val="bg1"/>
                </a:solidFill>
              </a:rPr>
              <a:t>PROCESOS </a:t>
            </a:r>
            <a:r>
              <a:rPr lang="es-ES" sz="1600" b="1" dirty="0" smtClean="0">
                <a:solidFill>
                  <a:schemeClr val="bg1"/>
                </a:solidFill>
              </a:rPr>
              <a:t>PRINCIPALES DE LA EEE</a:t>
            </a:r>
            <a:r>
              <a:rPr lang="es-ES" sz="1600" b="1" dirty="0">
                <a:solidFill>
                  <a:schemeClr val="bg1"/>
                </a:solidFill>
              </a:rPr>
              <a:t/>
            </a:r>
            <a:br>
              <a:rPr lang="es-ES" sz="1600" b="1" dirty="0">
                <a:solidFill>
                  <a:schemeClr val="bg1"/>
                </a:solidFill>
              </a:rPr>
            </a:b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4" name="3 Imagen" descr="C:\Users\Deysi\Documents\TESIS\procesos_EEE\PROCESO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126" y="877166"/>
            <a:ext cx="5040560" cy="583516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524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88640"/>
            <a:ext cx="2880320" cy="66414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76724"/>
            <a:ext cx="8229600" cy="436910"/>
          </a:xfrm>
        </p:spPr>
        <p:txBody>
          <a:bodyPr>
            <a:noAutofit/>
          </a:bodyPr>
          <a:lstStyle/>
          <a:p>
            <a:r>
              <a:rPr lang="es-EC" sz="2000" b="1" dirty="0" smtClean="0">
                <a:solidFill>
                  <a:schemeClr val="bg1"/>
                </a:solidFill>
              </a:rPr>
              <a:t>PROCESOS DE LA EEE</a:t>
            </a:r>
            <a:endParaRPr lang="es-ES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614383"/>
              </p:ext>
            </p:extLst>
          </p:nvPr>
        </p:nvGraphicFramePr>
        <p:xfrm>
          <a:off x="611560" y="1069609"/>
          <a:ext cx="7992888" cy="531171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936104"/>
                <a:gridCol w="360040"/>
                <a:gridCol w="1440160"/>
                <a:gridCol w="936104"/>
                <a:gridCol w="2376264"/>
                <a:gridCol w="1080120"/>
                <a:gridCol w="864096"/>
              </a:tblGrid>
              <a:tr h="7920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PROCESO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No.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ACTIVIDAD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RESPONSABLE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RESIDUO DE LA ACTIVIDAD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COMPONENTE AMBIENTAL RELACIONADO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ASPECTO AMBIENTAL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</a:tr>
              <a:tr h="417061">
                <a:tc row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CUIDADO DE CABALLOS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 row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Limpieza de caballos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Personal de limpieza 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Aguas residuales (sanitaria)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Agua/Suelo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 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</a:tr>
              <a:tr h="51686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Residuos comunes (materia orgánica)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Suelo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 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</a:tr>
              <a:tr h="51686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Residuo de jabones y detergentes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Agua 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Si 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</a:tr>
              <a:tr h="54144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Olores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Atmósfera/Ser Humano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Si 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</a:tr>
              <a:tr h="51686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Alimentación de caballos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Personal designado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Residuos comunes (materia orgánica)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Suelo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Si 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</a:tr>
              <a:tr h="41923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Tratamiento veterinario de caballos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Veterinario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Residuos peligrosos (infecciosos)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Suelo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Si 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</a:tr>
              <a:tr h="65595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Recolección de materia orgánica para compost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Personal designado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Olores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Atmósfera/Ser Humano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Si 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</a:tr>
              <a:tr h="51686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Residuos comunes (materia orgánica)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Suelo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Si 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</a:tr>
              <a:tr h="41706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Vectores (moscas)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Ser Humano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Si 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811" marR="981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72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4774"/>
            <a:ext cx="5472608" cy="76053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Autofit/>
          </a:bodyPr>
          <a:lstStyle/>
          <a:p>
            <a:r>
              <a:rPr lang="es-ES" sz="1800" b="1" dirty="0" smtClean="0">
                <a:solidFill>
                  <a:schemeClr val="bg1"/>
                </a:solidFill>
              </a:rPr>
              <a:t>ASPECTOS AMBIENTALES IDENTIFICADOS DE LA EEE</a:t>
            </a:r>
            <a:endParaRPr lang="es-ES" sz="1800" dirty="0">
              <a:solidFill>
                <a:schemeClr val="bg1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945835"/>
              </p:ext>
            </p:extLst>
          </p:nvPr>
        </p:nvGraphicFramePr>
        <p:xfrm>
          <a:off x="251520" y="3002617"/>
          <a:ext cx="3744416" cy="3594735"/>
        </p:xfrm>
        <a:graphic>
          <a:graphicData uri="http://schemas.openxmlformats.org/drawingml/2006/table">
            <a:tbl>
              <a:tblPr>
                <a:tableStyleId>{E8034E78-7F5D-4C2E-B375-FC64B27BC917}</a:tableStyleId>
              </a:tblPr>
              <a:tblGrid>
                <a:gridCol w="1326147"/>
                <a:gridCol w="2418269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PROCESO</a:t>
                      </a:r>
                      <a:endParaRPr lang="es-E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ASPECTO AMBIENTAL</a:t>
                      </a:r>
                      <a:endParaRPr lang="es-E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190500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CUIDADO DE CABALLOS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solidFill>
                            <a:schemeClr val="tx1"/>
                          </a:solidFill>
                          <a:effectLst/>
                        </a:rPr>
                        <a:t>Aguas residuales (sanitaria)</a:t>
                      </a:r>
                      <a:endParaRPr lang="es-EC" sz="1200" b="0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Residuos comunes (materia orgánica)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Residuo de jabones y detergentes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Olores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Residuos comunes (materia orgánica)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Residuos peligrosos (infecciosos)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Olores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Residuos comunes (materia orgánica)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Vectores (moscas)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GENERACIÓN DE COMPOST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Ruido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Olores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Residuos comunes (materia orgánica)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Lixiviados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Olores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Ruido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Derrame de combustibles (diesel, gasolina)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501283"/>
              </p:ext>
            </p:extLst>
          </p:nvPr>
        </p:nvGraphicFramePr>
        <p:xfrm>
          <a:off x="4716016" y="908720"/>
          <a:ext cx="4176464" cy="4417854"/>
        </p:xfrm>
        <a:graphic>
          <a:graphicData uri="http://schemas.openxmlformats.org/drawingml/2006/table">
            <a:tbl>
              <a:tblPr>
                <a:tableStyleId>{E8034E78-7F5D-4C2E-B375-FC64B27BC917}</a:tableStyleId>
              </a:tblPr>
              <a:tblGrid>
                <a:gridCol w="1296144"/>
                <a:gridCol w="2880320"/>
              </a:tblGrid>
              <a:tr h="20172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PROCESO</a:t>
                      </a:r>
                      <a:endParaRPr lang="es-E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ASPECTO AMBIENTAL</a:t>
                      </a:r>
                      <a:endParaRPr lang="es-E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153191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EQUITACIÓN Y TERAPIA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Residuos comunes (papel)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9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Residuos comunes (papel)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20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Residuos especiales (tóner, cartuchos)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9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Deterioro de la capa vegetal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9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Deterioro de la capa vegetal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96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ABASTECIMIENTO DE GASOLINA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Derrame de combustibles (diesel, gasolina)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9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Olores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Derrame de combustibles (diesel, gasolina)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9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Olores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9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Residuos comunes (papel)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91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MECÁNICA  BÁSICA 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Ruido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20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Derrame de combustibles (diesel, gasolina)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9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Ruido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20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Emisiones de gases a la atmósfera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20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Derrame de combustibles (diesel, gasolina)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9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Ruido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20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Emisiones de gases a la atmósfera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20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Residuos de jabones y detergentes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9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Residuos comunes (plástico)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370" name="Picture 10" descr="https://enviroo.com/lancer/images/stories/Herramientas%20ambientales%20para%20PYM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30" y="980728"/>
            <a:ext cx="2581077" cy="1747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68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622425"/>
              </p:ext>
            </p:extLst>
          </p:nvPr>
        </p:nvGraphicFramePr>
        <p:xfrm>
          <a:off x="485800" y="1124744"/>
          <a:ext cx="3960440" cy="528686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436286"/>
                <a:gridCol w="2524154"/>
              </a:tblGrid>
              <a:tr h="19227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PROCESO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b"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ASPECTO AMBIENTAL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b"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165852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OPERACIÓN DE LA CARPINTERIA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Residuos comunes (madera)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65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Ruido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5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Ruido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5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Residuos comunes (plástico)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5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Residuos comunes (metal)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5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Olores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3160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>
                          <a:effectLst/>
                        </a:rPr>
                        <a:t>Emisiones  de gases a la atmósfera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5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Residuos peligrosos (pintura)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5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Olores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3160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Emisiones de gases a la atmósfera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5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Olores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5852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MANTENIMIENTO DE LAS INSTALACIONES </a:t>
                      </a:r>
                      <a:endParaRPr lang="es-EC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Aguas residuales (sanitarias)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3160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Residuos de jabones y detergentes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5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Olores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5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Aguas residuales (sanitarias)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3160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Residuos de jabones y detergentes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5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Olores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3160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Residuos comunes (materia orgánica)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5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Ruido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5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Residuos comunes (plástico)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5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Residuos comunes (papel)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3160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Residuos de jabones y detergentes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3160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Residuos de jabones y detergentes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5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Residuos comunes (papel)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585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Residuos comunes (plástico)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44" marR="8444" marT="8444" marB="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3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224" y="44624"/>
            <a:ext cx="4860032" cy="760534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187644" y="124103"/>
            <a:ext cx="4536504" cy="490066"/>
          </a:xfrm>
        </p:spPr>
        <p:txBody>
          <a:bodyPr>
            <a:no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ASPECTOS AMBIENTALES IDENTIFICADOS DE LA EEE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r="31177" b="11930"/>
          <a:stretch/>
        </p:blipFill>
        <p:spPr>
          <a:xfrm>
            <a:off x="4716016" y="1952140"/>
            <a:ext cx="4248472" cy="320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5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60648"/>
            <a:ext cx="4860032" cy="86409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>
            <a:norm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PROCESOS  DEL C.S.S.J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5" y="4149080"/>
            <a:ext cx="9144000" cy="4028194"/>
          </a:xfrm>
          <a:prstGeom prst="rect">
            <a:avLst/>
          </a:prstGeom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925173257"/>
              </p:ext>
            </p:extLst>
          </p:nvPr>
        </p:nvGraphicFramePr>
        <p:xfrm>
          <a:off x="0" y="1844824"/>
          <a:ext cx="9144000" cy="2119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4698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16632"/>
            <a:ext cx="4860032" cy="86409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90530"/>
            <a:ext cx="8229600" cy="778098"/>
          </a:xfrm>
        </p:spPr>
        <p:txBody>
          <a:bodyPr>
            <a:noAutofit/>
          </a:bodyPr>
          <a:lstStyle/>
          <a:p>
            <a:pPr lvl="2" algn="ctr" rtl="0">
              <a:spcBef>
                <a:spcPct val="0"/>
              </a:spcBef>
            </a:pPr>
            <a:r>
              <a:rPr lang="es-ES" sz="2400" b="1" dirty="0" smtClean="0">
                <a:solidFill>
                  <a:srgbClr val="FFFFFF"/>
                </a:solidFill>
              </a:rPr>
              <a:t>PROCESOS  DEL C.S.S.J.</a:t>
            </a:r>
            <a:r>
              <a:rPr lang="es-ES" sz="2400" b="1" dirty="0">
                <a:solidFill>
                  <a:srgbClr val="FFFFFF"/>
                </a:solidFill>
              </a:rPr>
              <a:t/>
            </a:r>
            <a:br>
              <a:rPr lang="es-ES" sz="2400" b="1" dirty="0">
                <a:solidFill>
                  <a:srgbClr val="FFFFFF"/>
                </a:solidFill>
              </a:rPr>
            </a:br>
            <a:endParaRPr lang="es-ES" sz="2800" dirty="0">
              <a:solidFill>
                <a:srgbClr val="FFFFFF"/>
              </a:solidFill>
            </a:endParaRPr>
          </a:p>
        </p:txBody>
      </p:sp>
      <p:pic>
        <p:nvPicPr>
          <p:cNvPr id="4" name="3 Imagen" descr="C:\Users\Deysi\Documents\TESIS\PROCESOS_CENTRO-SALUD\PROCESO-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52736"/>
            <a:ext cx="5484827" cy="4660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t="37853" b="9532"/>
          <a:stretch/>
        </p:blipFill>
        <p:spPr>
          <a:xfrm>
            <a:off x="339280" y="5949075"/>
            <a:ext cx="5400600" cy="9089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37853" r="43616" b="9532"/>
          <a:stretch/>
        </p:blipFill>
        <p:spPr>
          <a:xfrm>
            <a:off x="5631360" y="5949075"/>
            <a:ext cx="3045096" cy="90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2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2856"/>
            <a:ext cx="4930503" cy="35283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88640"/>
            <a:ext cx="5976664" cy="86409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418058"/>
          </a:xfrm>
        </p:spPr>
        <p:txBody>
          <a:bodyPr>
            <a:noAutofit/>
          </a:bodyPr>
          <a:lstStyle/>
          <a:p>
            <a:r>
              <a:rPr lang="es-EC" sz="1800" b="1" dirty="0" smtClean="0">
                <a:solidFill>
                  <a:srgbClr val="FFFFFF"/>
                </a:solidFill>
              </a:rPr>
              <a:t>SUBPROCESOS DE GESTIÓN DE LA SALUD DE LA AGE</a:t>
            </a:r>
            <a:endParaRPr lang="es-ES" sz="1800" b="1" dirty="0">
              <a:solidFill>
                <a:srgbClr val="FFFFFF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381687"/>
              </p:ext>
            </p:extLst>
          </p:nvPr>
        </p:nvGraphicFramePr>
        <p:xfrm>
          <a:off x="3779912" y="1340768"/>
          <a:ext cx="5205264" cy="515264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296144"/>
                <a:gridCol w="1709854"/>
                <a:gridCol w="2199266"/>
              </a:tblGrid>
              <a:tr h="130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PROCESO DE APOYO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SUBPROCESO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PROCEDIMIENTO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3045">
                <a:tc row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GESTION DE LA SALUD DE LA AGE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Acciones preventivas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Conferencias preventivas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93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Prevención de emergencias médicas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59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Ficha médica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93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Exámenes médicos de admisión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59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Consulta médica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Emergencia medica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93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Atención médica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93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Atención odontológica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59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Servicios médicos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Servicios fisioterapia y rehabilitación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59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Servicios Laboratorio clínico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93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Servicios Rayos X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59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Servicios Ambulancia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93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Cobro de factura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93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S" sz="1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Registro, distribución, archivo, H.C. de pacientes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Ingreso, registro y distribución de pacientes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93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Administración de archivo general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39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88640"/>
            <a:ext cx="5976664" cy="86409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580926"/>
          </a:xfrm>
        </p:spPr>
        <p:txBody>
          <a:bodyPr>
            <a:noAutofit/>
          </a:bodyPr>
          <a:lstStyle/>
          <a:p>
            <a:r>
              <a:rPr lang="es-EC" sz="2400" b="1" dirty="0" smtClean="0">
                <a:solidFill>
                  <a:srgbClr val="FFFFFF"/>
                </a:solidFill>
              </a:rPr>
              <a:t>PROCESOS DEL CENTRO DE SALUD</a:t>
            </a:r>
            <a:endParaRPr lang="es-ES" sz="2400" b="1" dirty="0">
              <a:solidFill>
                <a:srgbClr val="FFFFFF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461543"/>
              </p:ext>
            </p:extLst>
          </p:nvPr>
        </p:nvGraphicFramePr>
        <p:xfrm>
          <a:off x="467544" y="1196752"/>
          <a:ext cx="8208912" cy="532709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006752"/>
                <a:gridCol w="387213"/>
                <a:gridCol w="1990412"/>
                <a:gridCol w="1224136"/>
                <a:gridCol w="1664333"/>
                <a:gridCol w="1161639"/>
                <a:gridCol w="774427"/>
              </a:tblGrid>
              <a:tr h="649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PROCESOS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No.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ACTIVIDADES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RESPONSABLE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RESIDUO DE LA ACTIVIDAD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COMPONENTE AMBIENTAL RELACIONADO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ASPECTO AMBIENTAL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</a:tr>
              <a:tr h="235728"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Acciones preventivas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Realización de conferencias preventivas 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Conferencista 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Residuos comunes (papel)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Suelo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 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</a:tr>
              <a:tr h="23572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Residuos comunes (plástico)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Suelo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 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</a:tr>
              <a:tr h="23572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Realización de conferencias de prevención de emergencias médicas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Conferencista 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Residuos comunes (papel)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Suelo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 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</a:tr>
              <a:tr h="23572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Residuos comunes (plástico)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Suelo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 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</a:tr>
              <a:tr h="23572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Llenar ficha médica de pacientes 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Enfermero/a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Residuos comunes (papel)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Suelo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 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</a:tr>
              <a:tr h="23572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Realización de exámenes médicos de admisión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Enfermero/a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Residuos peligrosos (infecciosos)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Suelo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 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</a:tr>
              <a:tr h="18801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Aguas residuales (cloro)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Agua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</a:tr>
              <a:tr h="23572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Residuos comunes (plástico)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Suelo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 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</a:tr>
              <a:tr h="235728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Consulta médica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Atención de emergencia medica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Médico Especialista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Residuos peligrosos (infecciosos)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Suelo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 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</a:tr>
              <a:tr h="18801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Aguas residuales (cloro)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Agua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 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</a:tr>
              <a:tr h="18801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Atención médica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Médico Especialista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Aguas residuales (cloro)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Agua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 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</a:tr>
              <a:tr h="23572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Residuos peligrosos (infecciosos)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Suelo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Si 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</a:tr>
              <a:tr h="23572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Atención odontológica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Odontólogo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Residuos peligrosos (infecciosos)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Suelo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Si 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</a:tr>
              <a:tr h="18801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Aguas residuales (cloro)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Agua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Si 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3" marR="11713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782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84784"/>
            <a:ext cx="5760640" cy="386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10 CuadroTexto"/>
          <p:cNvSpPr txBox="1"/>
          <p:nvPr/>
        </p:nvSpPr>
        <p:spPr>
          <a:xfrm>
            <a:off x="755576" y="5805264"/>
            <a:ext cx="7776864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EL Fuerte Militar San Jorge ubicado en la </a:t>
            </a:r>
            <a:r>
              <a:rPr lang="es-EC" dirty="0"/>
              <a:t>Parroquia </a:t>
            </a:r>
            <a:r>
              <a:rPr lang="es-EC" dirty="0" err="1"/>
              <a:t>Sangolquí</a:t>
            </a:r>
            <a:r>
              <a:rPr lang="es-EC" dirty="0"/>
              <a:t>,  cantón Rumiñahui, Provincia de </a:t>
            </a:r>
            <a:r>
              <a:rPr lang="es-EC" dirty="0" smtClean="0"/>
              <a:t>Pichincha., con una  </a:t>
            </a:r>
            <a:r>
              <a:rPr lang="es-EC" dirty="0"/>
              <a:t>superficie de 63,9 </a:t>
            </a:r>
            <a:r>
              <a:rPr lang="es-EC" dirty="0" smtClean="0"/>
              <a:t>hectáreas.</a:t>
            </a:r>
            <a:endParaRPr lang="es-ES" dirty="0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899210" y="260055"/>
            <a:ext cx="7345198" cy="1080713"/>
            <a:chOff x="-30" y="-6"/>
            <a:chExt cx="4095" cy="907"/>
          </a:xfrm>
        </p:grpSpPr>
        <p:sp>
          <p:nvSpPr>
            <p:cNvPr id="6" name="AutoShape 6"/>
            <p:cNvSpPr>
              <a:spLocks/>
            </p:cNvSpPr>
            <p:nvPr/>
          </p:nvSpPr>
          <p:spPr bwMode="auto">
            <a:xfrm>
              <a:off x="91" y="83"/>
              <a:ext cx="3853" cy="544"/>
            </a:xfrm>
            <a:prstGeom prst="roundRect">
              <a:avLst>
                <a:gd name="adj" fmla="val 22056"/>
              </a:avLst>
            </a:prstGeom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s-ES" sz="2400" b="1" dirty="0"/>
                <a:t>DESARROLLO DE LA REVISIÓN AMBIENTAL INICIAL</a:t>
              </a:r>
              <a:endPara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Gill Sans" charset="0"/>
              </a:endParaRPr>
            </a:p>
          </p:txBody>
        </p:sp>
        <p:pic>
          <p:nvPicPr>
            <p:cNvPr id="7" name="Picture 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" y="-6"/>
              <a:ext cx="4095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412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2040" t="44962" r="40673" b="2751"/>
          <a:stretch/>
        </p:blipFill>
        <p:spPr>
          <a:xfrm>
            <a:off x="1259632" y="1124744"/>
            <a:ext cx="2123969" cy="21328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4650718"/>
            <a:ext cx="5832648" cy="22072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88640"/>
            <a:ext cx="7920880" cy="98902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es-ES" sz="2000" b="1" dirty="0">
                <a:solidFill>
                  <a:srgbClr val="FFFFFF"/>
                </a:solidFill>
              </a:rPr>
              <a:t>ASPECTOS AMBIENTALES IDENTIFICADOS </a:t>
            </a:r>
            <a:r>
              <a:rPr lang="es-ES" sz="2000" b="1" dirty="0" smtClean="0">
                <a:solidFill>
                  <a:srgbClr val="FFFFFF"/>
                </a:solidFill>
              </a:rPr>
              <a:t>DEL CENTRO DE SALUD</a:t>
            </a:r>
            <a:endParaRPr lang="es-ES" sz="2000" dirty="0">
              <a:solidFill>
                <a:srgbClr val="FFFFFF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593097"/>
              </p:ext>
            </p:extLst>
          </p:nvPr>
        </p:nvGraphicFramePr>
        <p:xfrm>
          <a:off x="323528" y="3284984"/>
          <a:ext cx="3672408" cy="343471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247233"/>
                <a:gridCol w="2425175"/>
              </a:tblGrid>
              <a:tr h="275628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PROCESO</a:t>
                      </a:r>
                      <a:endParaRPr lang="es-ES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ASPECTO AMBIENTAL</a:t>
                      </a:r>
                      <a:endParaRPr lang="es-ES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4BACC6"/>
                    </a:solidFill>
                  </a:tcPr>
                </a:tc>
              </a:tr>
              <a:tr h="124108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Acciones preventivas</a:t>
                      </a:r>
                      <a:endParaRPr lang="es-EC" sz="18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u="none" strike="noStrike" dirty="0">
                          <a:effectLst/>
                        </a:rPr>
                        <a:t>Residuos comunes (papel)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527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u="none" strike="noStrike" dirty="0">
                          <a:effectLst/>
                        </a:rPr>
                        <a:t>Residuos comunes (plástico)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2410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u="none" strike="noStrike" dirty="0">
                          <a:effectLst/>
                        </a:rPr>
                        <a:t>Residuos comunes (papel)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527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u="none" strike="noStrike" dirty="0">
                          <a:effectLst/>
                        </a:rPr>
                        <a:t>Residuos comunes (plástico)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2410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u="none" strike="noStrike" dirty="0">
                          <a:effectLst/>
                        </a:rPr>
                        <a:t>Residuos comunes (papel)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0804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u="none" strike="noStrike" dirty="0">
                          <a:effectLst/>
                        </a:rPr>
                        <a:t>Residuos peligrosos (infecciosos)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4201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u="none" strike="noStrike" dirty="0">
                          <a:effectLst/>
                        </a:rPr>
                        <a:t>Aguas residuales (cloro)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527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u="none" strike="noStrike" dirty="0">
                          <a:effectLst/>
                        </a:rPr>
                        <a:t>Residuos comunes (plástico)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08041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Consulta médica</a:t>
                      </a:r>
                      <a:endParaRPr lang="es-EC" sz="18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u="none" strike="noStrike" dirty="0">
                          <a:effectLst/>
                        </a:rPr>
                        <a:t>Residuos peligrosos (infecciosos)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3610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u="none" strike="noStrike" dirty="0">
                          <a:effectLst/>
                        </a:rPr>
                        <a:t>Aguas residuales (cloro)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2410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u="none" strike="noStrike" dirty="0">
                          <a:effectLst/>
                        </a:rPr>
                        <a:t>Aguas residuales (cloro)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0804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u="none" strike="noStrike" dirty="0">
                          <a:effectLst/>
                        </a:rPr>
                        <a:t>Residuos peligrosos (infecciosos)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0804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u="none" strike="noStrike" dirty="0">
                          <a:effectLst/>
                        </a:rPr>
                        <a:t>Residuos peligrosos (infecciosos)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2410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u="none" strike="noStrike" dirty="0">
                          <a:effectLst/>
                        </a:rPr>
                        <a:t>Aguas residuales (cloro)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1917"/>
              </p:ext>
            </p:extLst>
          </p:nvPr>
        </p:nvGraphicFramePr>
        <p:xfrm>
          <a:off x="4932040" y="1196752"/>
          <a:ext cx="3600400" cy="33242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440160"/>
                <a:gridCol w="2160240"/>
              </a:tblGrid>
              <a:tr h="6356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PROCESO</a:t>
                      </a:r>
                      <a:endParaRPr lang="es-E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ASPECTO AMBIENTAL</a:t>
                      </a:r>
                      <a:endParaRPr lang="es-E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</a:tr>
              <a:tr h="55014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Servicios médicos</a:t>
                      </a:r>
                      <a:endParaRPr lang="es-EC" sz="18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Aguas residuales (cloro)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9352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Residuos comunes (envases de plástico)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5501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Aguas residuales (cloro)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9077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Residuos peligrosos (infecciosos)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5501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Residuos Radioactivos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9077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Vertidos de sustancias químicas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9352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Derrame de combustible (diesel, gasolina)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5501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Residuos comunes (papel)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9077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Residuos comunes (tóner, Cartuchos)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5501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Registro de pacientes</a:t>
                      </a:r>
                      <a:endParaRPr lang="es-EC" sz="18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Residuos comunes (papel)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9077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Residuos comunes (tóner, cartuchos)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5501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Residuos comunes (papel)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3275856" y="1124744"/>
            <a:ext cx="432048" cy="43204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574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8640"/>
            <a:ext cx="7920880" cy="1224136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971600" y="362538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000" b="1" dirty="0">
                <a:solidFill>
                  <a:srgbClr val="FFFFFF"/>
                </a:solidFill>
              </a:rPr>
              <a:t>METODOLOGÍA PARA LA EVALUACIÓN DE ASPECTOS E IMPACTOS AMBIENTALES.</a:t>
            </a:r>
            <a:endParaRPr lang="es-EC" sz="2000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964801042"/>
              </p:ext>
            </p:extLst>
          </p:nvPr>
        </p:nvGraphicFramePr>
        <p:xfrm>
          <a:off x="-252536" y="2291813"/>
          <a:ext cx="5922295" cy="4566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Rectángulo"/>
          <p:cNvSpPr/>
          <p:nvPr/>
        </p:nvSpPr>
        <p:spPr>
          <a:xfrm>
            <a:off x="3779913" y="1556792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/>
              <a:t>Son </a:t>
            </a:r>
            <a:r>
              <a:rPr lang="es-EC" dirty="0"/>
              <a:t>las condiciones en las que se desarrollan las actividades de la organización y estas pueden ser</a:t>
            </a:r>
            <a:r>
              <a:rPr lang="es-EC" dirty="0" smtClean="0"/>
              <a:t>:</a:t>
            </a:r>
            <a:endParaRPr lang="es-EC" sz="1600" dirty="0"/>
          </a:p>
        </p:txBody>
      </p:sp>
      <p:sp>
        <p:nvSpPr>
          <p:cNvPr id="3" name="Rectángulo 2"/>
          <p:cNvSpPr/>
          <p:nvPr/>
        </p:nvSpPr>
        <p:spPr>
          <a:xfrm>
            <a:off x="-828600" y="1556792"/>
            <a:ext cx="4536504" cy="369332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lvl="1" algn="r"/>
            <a:r>
              <a:rPr lang="es-EC" b="1" dirty="0">
                <a:solidFill>
                  <a:srgbClr val="FFFFFF"/>
                </a:solidFill>
              </a:rPr>
              <a:t>CONDICIONES DE OPERACIÓN: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4369358" y="2348880"/>
            <a:ext cx="4772138" cy="1120679"/>
            <a:chOff x="3847181" y="103994"/>
            <a:chExt cx="4772138" cy="1120679"/>
          </a:xfrm>
        </p:grpSpPr>
        <p:sp>
          <p:nvSpPr>
            <p:cNvPr id="8" name="Rectángulo 7"/>
            <p:cNvSpPr/>
            <p:nvPr/>
          </p:nvSpPr>
          <p:spPr>
            <a:xfrm>
              <a:off x="3847181" y="103994"/>
              <a:ext cx="4772138" cy="112067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ctángulo 8"/>
            <p:cNvSpPr/>
            <p:nvPr/>
          </p:nvSpPr>
          <p:spPr>
            <a:xfrm>
              <a:off x="3847181" y="103994"/>
              <a:ext cx="4772138" cy="11206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17780" rIns="35560" bIns="17780" numCol="1" spcCol="1270" anchor="ctr" anchorCtr="0">
              <a:noAutofit/>
            </a:bodyPr>
            <a:lstStyle/>
            <a:p>
              <a:pPr lvl="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kern="1200" dirty="0" smtClean="0"/>
                <a:t>NORMAL: Cuando el aspecto  se da en condiciones rutinarias de operación</a:t>
              </a:r>
              <a:endParaRPr lang="es-EC" kern="1200" dirty="0"/>
            </a:p>
          </p:txBody>
        </p:sp>
      </p:grpSp>
      <p:sp>
        <p:nvSpPr>
          <p:cNvPr id="14" name="Rectángulo 13"/>
          <p:cNvSpPr/>
          <p:nvPr/>
        </p:nvSpPr>
        <p:spPr>
          <a:xfrm>
            <a:off x="4762170" y="5737321"/>
            <a:ext cx="4313375" cy="112067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ectángulo 15"/>
          <p:cNvSpPr/>
          <p:nvPr/>
        </p:nvSpPr>
        <p:spPr>
          <a:xfrm>
            <a:off x="4355976" y="3789040"/>
            <a:ext cx="4788024" cy="844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dirty="0"/>
              <a:t>ANORMAL: Cuando el aspecto en situaciones no rutinarias de operación pero se pueden controlar.</a:t>
            </a:r>
            <a:endParaRPr lang="es-EC" dirty="0"/>
          </a:p>
        </p:txBody>
      </p:sp>
      <p:sp>
        <p:nvSpPr>
          <p:cNvPr id="17" name="Rectángulo 16"/>
          <p:cNvSpPr/>
          <p:nvPr/>
        </p:nvSpPr>
        <p:spPr>
          <a:xfrm>
            <a:off x="4355976" y="5301208"/>
            <a:ext cx="4788024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dirty="0"/>
              <a:t>EMERGENCIA: Cuando el aspecto se da por  accidentes o situaciones de fuerza mayor.</a:t>
            </a:r>
            <a:endParaRPr lang="es-EC" dirty="0"/>
          </a:p>
        </p:txBody>
      </p:sp>
      <p:pic>
        <p:nvPicPr>
          <p:cNvPr id="19" name="Imagen 18" descr="22786160-mapas-mentales-gestion-de-la-energia-grafico-info-tema-azul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21" t="1173" r="-1" b="83656"/>
          <a:stretch/>
        </p:blipFill>
        <p:spPr>
          <a:xfrm>
            <a:off x="1907704" y="4221088"/>
            <a:ext cx="504056" cy="936104"/>
          </a:xfrm>
          <a:prstGeom prst="rect">
            <a:avLst/>
          </a:prstGeom>
        </p:spPr>
      </p:pic>
      <p:pic>
        <p:nvPicPr>
          <p:cNvPr id="20" name="Imagen 19" descr="22786160-mapas-mentales-gestion-de-la-energia-grafico-info-tema-azul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21" t="1173" r="-1" b="83656"/>
          <a:stretch/>
        </p:blipFill>
        <p:spPr>
          <a:xfrm>
            <a:off x="2060104" y="4496160"/>
            <a:ext cx="639688" cy="360040"/>
          </a:xfrm>
          <a:prstGeom prst="rect">
            <a:avLst/>
          </a:prstGeom>
        </p:spPr>
      </p:pic>
      <p:pic>
        <p:nvPicPr>
          <p:cNvPr id="21" name="Imagen 20" descr="22786160-mapas-mentales-gestion-de-la-energia-grafico-info-tema-azul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21" t="1173" r="-1" b="83656"/>
          <a:stretch/>
        </p:blipFill>
        <p:spPr>
          <a:xfrm>
            <a:off x="1534706" y="4640176"/>
            <a:ext cx="639688" cy="216024"/>
          </a:xfrm>
          <a:prstGeom prst="rect">
            <a:avLst/>
          </a:prstGeom>
        </p:spPr>
      </p:pic>
      <p:pic>
        <p:nvPicPr>
          <p:cNvPr id="22" name="Imagen 21" descr="22786160-mapas-mentales-gestion-de-la-energia-grafico-info-tema-azul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21" t="1173" r="-1" b="83656"/>
          <a:stretch/>
        </p:blipFill>
        <p:spPr>
          <a:xfrm>
            <a:off x="1528227" y="4521352"/>
            <a:ext cx="639688" cy="216024"/>
          </a:xfrm>
          <a:prstGeom prst="rect">
            <a:avLst/>
          </a:prstGeom>
        </p:spPr>
      </p:pic>
      <p:pic>
        <p:nvPicPr>
          <p:cNvPr id="23" name="Imagen 22" descr="22786160-mapas-mentales-gestion-de-la-energia-grafico-info-tema-azul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21" t="1173" r="-1" b="83656"/>
          <a:stretch/>
        </p:blipFill>
        <p:spPr>
          <a:xfrm>
            <a:off x="1691681" y="4283111"/>
            <a:ext cx="360040" cy="802072"/>
          </a:xfrm>
          <a:prstGeom prst="rect">
            <a:avLst/>
          </a:prstGeom>
        </p:spPr>
      </p:pic>
      <p:pic>
        <p:nvPicPr>
          <p:cNvPr id="24" name="Imagen 23" descr="22786160-mapas-mentales-gestion-de-la-energia-grafico-info-tema-azul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21" t="1173" r="-1" b="83656"/>
          <a:stretch/>
        </p:blipFill>
        <p:spPr>
          <a:xfrm>
            <a:off x="1106091" y="4665836"/>
            <a:ext cx="360040" cy="298016"/>
          </a:xfrm>
          <a:prstGeom prst="rect">
            <a:avLst/>
          </a:prstGeom>
        </p:spPr>
      </p:pic>
      <p:pic>
        <p:nvPicPr>
          <p:cNvPr id="25" name="Imagen 24" descr="22786160-mapas-mentales-gestion-de-la-energia-grafico-info-tema-azul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21" t="1173" r="-1" b="83656"/>
          <a:stretch/>
        </p:blipFill>
        <p:spPr>
          <a:xfrm rot="20921293">
            <a:off x="1122228" y="4471422"/>
            <a:ext cx="360040" cy="103076"/>
          </a:xfrm>
          <a:prstGeom prst="rect">
            <a:avLst/>
          </a:prstGeom>
        </p:spPr>
      </p:pic>
      <p:pic>
        <p:nvPicPr>
          <p:cNvPr id="26" name="Imagen 25" descr="22786160-mapas-mentales-gestion-de-la-energia-grafico-info-tema-azul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21" t="1173" r="-1" b="83656"/>
          <a:stretch/>
        </p:blipFill>
        <p:spPr>
          <a:xfrm rot="20674074">
            <a:off x="1122840" y="4615437"/>
            <a:ext cx="360040" cy="103076"/>
          </a:xfrm>
          <a:prstGeom prst="rect">
            <a:avLst/>
          </a:prstGeom>
        </p:spPr>
      </p:pic>
      <p:pic>
        <p:nvPicPr>
          <p:cNvPr id="28" name="Imagen 27" descr="22786160-mapas-mentales-gestion-de-la-energia-grafico-info-tema-azul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21" t="1173" r="-1" b="83656"/>
          <a:stretch/>
        </p:blipFill>
        <p:spPr>
          <a:xfrm rot="20559340">
            <a:off x="2798344" y="4377242"/>
            <a:ext cx="227668" cy="216024"/>
          </a:xfrm>
          <a:prstGeom prst="rect">
            <a:avLst/>
          </a:prstGeom>
        </p:spPr>
      </p:pic>
      <p:sp>
        <p:nvSpPr>
          <p:cNvPr id="29" name="Elipse 28"/>
          <p:cNvSpPr/>
          <p:nvPr/>
        </p:nvSpPr>
        <p:spPr>
          <a:xfrm>
            <a:off x="1462956" y="4001889"/>
            <a:ext cx="1368152" cy="1368152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CuadroTexto 29"/>
          <p:cNvSpPr txBox="1"/>
          <p:nvPr/>
        </p:nvSpPr>
        <p:spPr>
          <a:xfrm>
            <a:off x="1475656" y="4509120"/>
            <a:ext cx="1320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rgbClr val="FFFFFF"/>
                </a:solidFill>
                <a:latin typeface="Baveuse 3D"/>
                <a:cs typeface="Baveuse 3D"/>
              </a:rPr>
              <a:t>IMPACTO</a:t>
            </a:r>
            <a:endParaRPr lang="es-ES" sz="1600" dirty="0">
              <a:solidFill>
                <a:srgbClr val="FFFFFF"/>
              </a:solidFill>
              <a:latin typeface="Baveuse 3D"/>
              <a:cs typeface="Baveuse 3D"/>
            </a:endParaRPr>
          </a:p>
        </p:txBody>
      </p:sp>
      <p:pic>
        <p:nvPicPr>
          <p:cNvPr id="31" name="Imagen 30" descr="22786160-mapas-mentales-gestion-de-la-energia-grafico-info-tema-azul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21" t="1173" r="-1" b="83656"/>
          <a:stretch/>
        </p:blipFill>
        <p:spPr>
          <a:xfrm rot="20559340">
            <a:off x="2870831" y="4610153"/>
            <a:ext cx="227668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3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16632"/>
            <a:ext cx="3960440" cy="1008112"/>
          </a:xfrm>
          <a:prstGeom prst="rect">
            <a:avLst/>
          </a:prstGeom>
        </p:spPr>
      </p:pic>
      <p:graphicFrame>
        <p:nvGraphicFramePr>
          <p:cNvPr id="35" name="10 Diagrama"/>
          <p:cNvGraphicFramePr/>
          <p:nvPr>
            <p:extLst>
              <p:ext uri="{D42A27DB-BD31-4B8C-83A1-F6EECF244321}">
                <p14:modId xmlns:p14="http://schemas.microsoft.com/office/powerpoint/2010/main" val="2440181928"/>
              </p:ext>
            </p:extLst>
          </p:nvPr>
        </p:nvGraphicFramePr>
        <p:xfrm>
          <a:off x="1081305" y="1052736"/>
          <a:ext cx="7087822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7 Rectángulo"/>
          <p:cNvSpPr/>
          <p:nvPr/>
        </p:nvSpPr>
        <p:spPr>
          <a:xfrm>
            <a:off x="1547664" y="382591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/>
              <a:t> 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2492583" y="5775396"/>
            <a:ext cx="4153456" cy="989961"/>
            <a:chOff x="2506776" y="5805264"/>
            <a:chExt cx="4153456" cy="989961"/>
          </a:xfrm>
        </p:grpSpPr>
        <p:cxnSp>
          <p:nvCxnSpPr>
            <p:cNvPr id="12" name="11 Conector recto"/>
            <p:cNvCxnSpPr/>
            <p:nvPr/>
          </p:nvCxnSpPr>
          <p:spPr>
            <a:xfrm>
              <a:off x="2506776" y="6051209"/>
              <a:ext cx="415345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14 Conector recto"/>
            <p:cNvCxnSpPr/>
            <p:nvPr/>
          </p:nvCxnSpPr>
          <p:spPr>
            <a:xfrm>
              <a:off x="2690179" y="5805264"/>
              <a:ext cx="0" cy="43204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15 Conector recto"/>
            <p:cNvCxnSpPr/>
            <p:nvPr/>
          </p:nvCxnSpPr>
          <p:spPr>
            <a:xfrm>
              <a:off x="3563888" y="5840085"/>
              <a:ext cx="0" cy="43204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16 Conector recto"/>
            <p:cNvCxnSpPr/>
            <p:nvPr/>
          </p:nvCxnSpPr>
          <p:spPr>
            <a:xfrm>
              <a:off x="4398956" y="5835185"/>
              <a:ext cx="0" cy="43204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17 Conector recto"/>
            <p:cNvCxnSpPr/>
            <p:nvPr/>
          </p:nvCxnSpPr>
          <p:spPr>
            <a:xfrm>
              <a:off x="5272665" y="5870006"/>
              <a:ext cx="0" cy="43204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18 Conector recto"/>
            <p:cNvCxnSpPr/>
            <p:nvPr/>
          </p:nvCxnSpPr>
          <p:spPr>
            <a:xfrm>
              <a:off x="6112920" y="5835185"/>
              <a:ext cx="0" cy="43204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20 Rectángulo"/>
            <p:cNvSpPr/>
            <p:nvPr/>
          </p:nvSpPr>
          <p:spPr>
            <a:xfrm>
              <a:off x="2558999" y="6425893"/>
              <a:ext cx="3032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dirty="0" smtClean="0"/>
                <a:t>0</a:t>
              </a:r>
              <a:endParaRPr lang="es-EC" dirty="0"/>
            </a:p>
          </p:txBody>
        </p:sp>
      </p:grpSp>
      <p:sp>
        <p:nvSpPr>
          <p:cNvPr id="22" name="21 Rectángulo"/>
          <p:cNvSpPr/>
          <p:nvPr/>
        </p:nvSpPr>
        <p:spPr>
          <a:xfrm>
            <a:off x="3412244" y="637646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1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4323530" y="637646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2</a:t>
            </a:r>
            <a:endParaRPr lang="es-EC" dirty="0"/>
          </a:p>
        </p:txBody>
      </p:sp>
      <p:sp>
        <p:nvSpPr>
          <p:cNvPr id="24" name="23 Rectángulo"/>
          <p:cNvSpPr/>
          <p:nvPr/>
        </p:nvSpPr>
        <p:spPr>
          <a:xfrm>
            <a:off x="5121822" y="638396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3</a:t>
            </a:r>
            <a:endParaRPr lang="es-EC" dirty="0"/>
          </a:p>
        </p:txBody>
      </p:sp>
      <p:sp>
        <p:nvSpPr>
          <p:cNvPr id="26" name="25 Rectángulo"/>
          <p:cNvSpPr/>
          <p:nvPr/>
        </p:nvSpPr>
        <p:spPr>
          <a:xfrm>
            <a:off x="5968821" y="639602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4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26 Rectángulo"/>
              <p:cNvSpPr/>
              <p:nvPr/>
            </p:nvSpPr>
            <p:spPr>
              <a:xfrm>
                <a:off x="4860032" y="2204864"/>
                <a:ext cx="1497525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𝑮𝑨</m:t>
                      </m:r>
                      <m:r>
                        <a:rPr lang="es-EC" b="1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s-EC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b="1" i="1">
                              <a:latin typeface="Cambria Math"/>
                            </a:rPr>
                            <m:t>𝑫</m:t>
                          </m:r>
                          <m:r>
                            <a:rPr lang="es-EC" b="1" i="1">
                              <a:latin typeface="Cambria Math"/>
                            </a:rPr>
                            <m:t>+</m:t>
                          </m:r>
                          <m:r>
                            <a:rPr lang="es-EC" b="1" i="1">
                              <a:latin typeface="Cambria Math"/>
                            </a:rPr>
                            <m:t>𝑬</m:t>
                          </m:r>
                        </m:num>
                        <m:den>
                          <m:r>
                            <a:rPr lang="es-EC" b="1" i="1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7" name="2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2204864"/>
                <a:ext cx="1497525" cy="60907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27 Rectángulo"/>
              <p:cNvSpPr/>
              <p:nvPr/>
            </p:nvSpPr>
            <p:spPr>
              <a:xfrm>
                <a:off x="4788024" y="4250970"/>
                <a:ext cx="2138726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s-EC" b="1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s-EC" b="1" i="1">
                              <a:latin typeface="Cambria Math"/>
                            </a:rPr>
                            <m:t>𝐏𝐫</m:t>
                          </m:r>
                        </m:fName>
                        <m:e>
                          <m:r>
                            <a:rPr lang="es-EC" b="1" i="1">
                              <a:latin typeface="Cambria Math"/>
                            </a:rPr>
                            <m:t>= </m:t>
                          </m:r>
                          <m:f>
                            <m:fPr>
                              <m:ctrlPr>
                                <a:rPr lang="es-EC" b="1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b="1" i="1">
                                  <a:latin typeface="Cambria Math"/>
                                </a:rPr>
                                <m:t>𝑭</m:t>
                              </m:r>
                              <m:r>
                                <a:rPr lang="es-EC" b="1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s-EC" b="1" i="1">
                                  <a:latin typeface="Cambria Math"/>
                                </a:rPr>
                                <m:t>𝑪𝑪</m:t>
                              </m:r>
                              <m:r>
                                <a:rPr lang="es-EC" b="1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s-EC" b="1" i="1">
                                  <a:latin typeface="Cambria Math"/>
                                </a:rPr>
                                <m:t>𝑵𝑺</m:t>
                              </m:r>
                            </m:num>
                            <m:den>
                              <m:r>
                                <a:rPr lang="es-EC" b="1" i="1">
                                  <a:latin typeface="Cambria Math"/>
                                </a:rPr>
                                <m:t>𝟑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8" name="27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4250970"/>
                <a:ext cx="2138726" cy="6127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28 Rectángulo"/>
              <p:cNvSpPr/>
              <p:nvPr/>
            </p:nvSpPr>
            <p:spPr>
              <a:xfrm>
                <a:off x="6228184" y="5229200"/>
                <a:ext cx="16674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𝑹𝑨</m:t>
                      </m:r>
                      <m:r>
                        <a:rPr lang="es-EC" b="1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s-EC" b="1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s-EC" b="1" i="1">
                              <a:latin typeface="Cambria Math"/>
                            </a:rPr>
                            <m:t>𝐏𝐫</m:t>
                          </m:r>
                        </m:fName>
                        <m:e>
                          <m:r>
                            <a:rPr lang="es-EC" b="1" i="1">
                              <a:latin typeface="Cambria Math"/>
                            </a:rPr>
                            <m:t> ∗</m:t>
                          </m:r>
                          <m:r>
                            <a:rPr lang="es-EC" b="1" i="1">
                              <a:latin typeface="Cambria Math"/>
                            </a:rPr>
                            <m:t>𝑮𝑨</m:t>
                          </m:r>
                        </m:e>
                      </m:func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9" name="2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5229200"/>
                <a:ext cx="1667444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Elipse 37"/>
          <p:cNvSpPr/>
          <p:nvPr/>
        </p:nvSpPr>
        <p:spPr>
          <a:xfrm>
            <a:off x="1115616" y="1181811"/>
            <a:ext cx="432048" cy="43204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Elipse 38"/>
          <p:cNvSpPr/>
          <p:nvPr/>
        </p:nvSpPr>
        <p:spPr>
          <a:xfrm>
            <a:off x="1433530" y="1670926"/>
            <a:ext cx="432048" cy="43204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Elipse 39"/>
          <p:cNvSpPr/>
          <p:nvPr/>
        </p:nvSpPr>
        <p:spPr>
          <a:xfrm>
            <a:off x="1619672" y="2204864"/>
            <a:ext cx="432048" cy="43204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Elipse 40"/>
          <p:cNvSpPr/>
          <p:nvPr/>
        </p:nvSpPr>
        <p:spPr>
          <a:xfrm>
            <a:off x="1661798" y="2723861"/>
            <a:ext cx="432048" cy="43204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Elipse 41"/>
          <p:cNvSpPr/>
          <p:nvPr/>
        </p:nvSpPr>
        <p:spPr>
          <a:xfrm>
            <a:off x="1619672" y="3212976"/>
            <a:ext cx="432048" cy="43204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Elipse 42"/>
          <p:cNvSpPr/>
          <p:nvPr/>
        </p:nvSpPr>
        <p:spPr>
          <a:xfrm>
            <a:off x="1433530" y="3717032"/>
            <a:ext cx="432048" cy="43204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Elipse 43"/>
          <p:cNvSpPr/>
          <p:nvPr/>
        </p:nvSpPr>
        <p:spPr>
          <a:xfrm>
            <a:off x="1115616" y="4248273"/>
            <a:ext cx="432048" cy="43204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2828334" y="303039"/>
            <a:ext cx="365311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2400" cap="none" spc="0" dirty="0" smtClean="0">
                <a:ln w="50800"/>
                <a:solidFill>
                  <a:schemeClr val="bg1"/>
                </a:solidFill>
                <a:effectLst/>
                <a:hlinkClick r:id="rId11" action="ppaction://hlinkfile"/>
              </a:rPr>
              <a:t>CRITERIOS DE EVALUACIÓN</a:t>
            </a:r>
            <a:endParaRPr lang="es-ES" sz="2400" cap="none" spc="0" dirty="0">
              <a:ln w="50800"/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3456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29 -0.01296 L -0.4757 0.41551 L -0.36233 0.46991 L -0.29097 0.41343 L -0.34618 0.41551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20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74 -0.00717 L -0.23489 0.11551 L -0.1533 0.15324 L -0.11076 0.13727 L -0.15 0.11945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58" y="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540568" y="1196752"/>
            <a:ext cx="4104456" cy="369332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lvl="0" algn="r"/>
            <a:r>
              <a:rPr lang="es-ES" b="1" dirty="0" smtClean="0">
                <a:solidFill>
                  <a:srgbClr val="FFFFFF"/>
                </a:solidFill>
              </a:rPr>
              <a:t>ÁREA ADMINISTRATIVA</a:t>
            </a:r>
            <a:endParaRPr lang="es-EC" b="1" dirty="0">
              <a:solidFill>
                <a:srgbClr val="FFFFFF"/>
              </a:solidFill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410275"/>
              </p:ext>
            </p:extLst>
          </p:nvPr>
        </p:nvGraphicFramePr>
        <p:xfrm>
          <a:off x="3995936" y="1340768"/>
          <a:ext cx="4824536" cy="5076165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429840"/>
                <a:gridCol w="2394696"/>
              </a:tblGrid>
              <a:tr h="15547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ACTIVIDAD</a:t>
                      </a:r>
                      <a:endParaRPr lang="es-EC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195" marR="7195" marT="719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 smtClean="0">
                          <a:solidFill>
                            <a:srgbClr val="FFFFFF"/>
                          </a:solidFill>
                          <a:effectLst/>
                        </a:rPr>
                        <a:t>AAS</a:t>
                      </a:r>
                      <a:endParaRPr lang="es-EC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195" marR="7195" marT="7195" marB="0" anchor="ctr">
                    <a:solidFill>
                      <a:schemeClr val="accent5"/>
                    </a:solidFill>
                  </a:tcPr>
                </a:tc>
              </a:tr>
              <a:tr h="1218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Elaboración de proyectos de educación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195" marR="7195" marT="719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Generación de residuos especiales (tóners, cartuchos)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195" marR="7195" marT="7195" marB="0" anchor="ctr"/>
                </a:tc>
              </a:tr>
              <a:tr h="12180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Elaboración de planes curriculares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195" marR="7195" marT="7195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218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Elaboración de planes de cursos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195" marR="7195" marT="7195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2180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Elaboración de informes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195" marR="7195" marT="7195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2180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Elaboración de mapas doctrinarios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195" marR="7195" marT="7195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964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Ejecución de mantenimiento Preventivo y Correctivo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195" marR="7195" marT="7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Residuos comunes (papel, plástico, cartón)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195" marR="7195" marT="7195" marB="0" anchor="ctr"/>
                </a:tc>
              </a:tr>
              <a:tr h="1218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Aguas Residuales (sanitaria)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195" marR="7195" marT="7195" marB="0" anchor="ctr"/>
                </a:tc>
              </a:tr>
              <a:tr h="1218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Residuos de productos de limpieza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195" marR="7195" marT="7195" marB="0" anchor="ctr"/>
                </a:tc>
              </a:tr>
              <a:tr h="23964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Administración de  la gasolinera AGE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195" marR="7195" marT="7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Derrames de combustible (diésel, gasolina)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195" marR="7195" marT="7195" marB="0" anchor="ctr"/>
                </a:tc>
              </a:tr>
              <a:tr h="1218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Residuos Peligrosos (tóxicos)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195" marR="7195" marT="7195" marB="0" anchor="ctr"/>
                </a:tc>
              </a:tr>
              <a:tr h="1218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Aguas Residuales (mecánica)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195" marR="7195" marT="7195" marB="0" anchor="ctr"/>
                </a:tc>
              </a:tr>
              <a:tr h="23964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Administración del rancho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195" marR="7195" marT="7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Residuos comunes (materia orgánica, cartón, plástico)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195" marR="7195" marT="7195" marB="0" anchor="ctr"/>
                </a:tc>
              </a:tr>
              <a:tr h="2396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Operación de vehículos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195" marR="7195" marT="7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Emisiones de gases a la atmósfera (CO2)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195" marR="7195" marT="7195" marB="0" anchor="ctr"/>
                </a:tc>
              </a:tr>
              <a:tr h="1218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Residuos Peligrosos (tóxicos)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195" marR="7195" marT="7195" marB="0" anchor="ctr"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16632"/>
            <a:ext cx="5256584" cy="1008112"/>
          </a:xfrm>
          <a:prstGeom prst="rect">
            <a:avLst/>
          </a:prstGeom>
        </p:spPr>
      </p:pic>
      <p:sp>
        <p:nvSpPr>
          <p:cNvPr id="6" name="1 Rectángulo"/>
          <p:cNvSpPr/>
          <p:nvPr/>
        </p:nvSpPr>
        <p:spPr>
          <a:xfrm>
            <a:off x="2198861" y="332656"/>
            <a:ext cx="48934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000" b="1" dirty="0" smtClean="0">
                <a:solidFill>
                  <a:srgbClr val="FFFFFF"/>
                </a:solidFill>
              </a:rPr>
              <a:t>ASPECTOS SIGNIFICATIVOS IDENTIFICADOS</a:t>
            </a:r>
            <a:endParaRPr lang="es-EC" sz="2000" b="1" dirty="0">
              <a:solidFill>
                <a:srgbClr val="FFFFFF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420888"/>
            <a:ext cx="3492500" cy="232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234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/>
          <a:srcRect l="58599" t="40050" r="19992" b="38787"/>
          <a:stretch/>
        </p:blipFill>
        <p:spPr>
          <a:xfrm>
            <a:off x="5292080" y="5589240"/>
            <a:ext cx="1386541" cy="1027953"/>
          </a:xfrm>
          <a:prstGeom prst="rect">
            <a:avLst/>
          </a:prstGeom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035107"/>
              </p:ext>
            </p:extLst>
          </p:nvPr>
        </p:nvGraphicFramePr>
        <p:xfrm>
          <a:off x="827584" y="2132857"/>
          <a:ext cx="7632848" cy="158115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844224"/>
                <a:gridCol w="3788624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ACTIVIDAD</a:t>
                      </a:r>
                      <a:endParaRPr lang="es-EC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 smtClean="0">
                          <a:solidFill>
                            <a:srgbClr val="FFFFFF"/>
                          </a:solidFill>
                          <a:effectLst/>
                        </a:rPr>
                        <a:t>AAS</a:t>
                      </a:r>
                      <a:endParaRPr lang="es-EC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4BACC6"/>
                    </a:solidFill>
                  </a:tcPr>
                </a:tc>
              </a:tr>
              <a:tr h="4900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>
                          <a:effectLst/>
                        </a:rPr>
                        <a:t>Impresión, anillado y empastado de trabajos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Residuos comunes (papel, plástico)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900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>
                          <a:effectLst/>
                        </a:rPr>
                        <a:t>Residuos especiales (tóners, cartuchos)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900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>
                          <a:effectLst/>
                        </a:rPr>
                        <a:t>Edición y publicación de artículos de interés institucional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>
                          <a:effectLst/>
                        </a:rPr>
                        <a:t>Residuos comunes (papel, plástico, cartón)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900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Residuos especiales </a:t>
                      </a:r>
                      <a:r>
                        <a:rPr lang="es-ES" sz="1600" u="none" strike="noStrike" dirty="0" smtClean="0">
                          <a:effectLst/>
                        </a:rPr>
                        <a:t>(tóner, </a:t>
                      </a:r>
                      <a:r>
                        <a:rPr lang="es-ES" sz="1600" u="none" strike="noStrike" dirty="0">
                          <a:effectLst/>
                        </a:rPr>
                        <a:t>cartuchos)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6837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Ingreso de activos fijos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Residuos especiales (electrónicos, eléctricos)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16632"/>
            <a:ext cx="5256584" cy="1008112"/>
          </a:xfrm>
          <a:prstGeom prst="rect">
            <a:avLst/>
          </a:prstGeom>
        </p:spPr>
      </p:pic>
      <p:sp>
        <p:nvSpPr>
          <p:cNvPr id="7" name="5 Rectángulo"/>
          <p:cNvSpPr/>
          <p:nvPr/>
        </p:nvSpPr>
        <p:spPr>
          <a:xfrm>
            <a:off x="2195736" y="332656"/>
            <a:ext cx="4752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000" b="1" dirty="0" smtClean="0">
                <a:solidFill>
                  <a:srgbClr val="FFFFFF"/>
                </a:solidFill>
              </a:rPr>
              <a:t>ASPECTOS SIGNIFICATIVOS IDENTIFICADOS</a:t>
            </a:r>
            <a:endParaRPr lang="es-EC" sz="2000" b="1" dirty="0">
              <a:solidFill>
                <a:srgbClr val="FFFFFF"/>
              </a:solidFill>
            </a:endParaRPr>
          </a:p>
        </p:txBody>
      </p:sp>
      <p:sp>
        <p:nvSpPr>
          <p:cNvPr id="8" name="2 Rectángulo"/>
          <p:cNvSpPr/>
          <p:nvPr/>
        </p:nvSpPr>
        <p:spPr>
          <a:xfrm>
            <a:off x="-540568" y="1196752"/>
            <a:ext cx="4104456" cy="369332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lvl="0" algn="r"/>
            <a:r>
              <a:rPr lang="es-ES" b="1" dirty="0" smtClean="0">
                <a:solidFill>
                  <a:srgbClr val="FFFFFF"/>
                </a:solidFill>
              </a:rPr>
              <a:t>ÁREA ADMINISTRATIVA</a:t>
            </a:r>
            <a:endParaRPr lang="es-EC" b="1" dirty="0">
              <a:solidFill>
                <a:srgbClr val="FFFFFF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2307" t="27099" r="65856" b="8305"/>
          <a:stretch/>
        </p:blipFill>
        <p:spPr>
          <a:xfrm>
            <a:off x="1187624" y="3861048"/>
            <a:ext cx="1683326" cy="256158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32714" t="5812" r="37295" b="57583"/>
          <a:stretch/>
        </p:blipFill>
        <p:spPr>
          <a:xfrm>
            <a:off x="3275856" y="5058001"/>
            <a:ext cx="1942352" cy="17779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35948" t="72255" r="40834" b="6106"/>
          <a:stretch/>
        </p:blipFill>
        <p:spPr>
          <a:xfrm>
            <a:off x="3203848" y="4149080"/>
            <a:ext cx="1503663" cy="105106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/>
          <a:srcRect l="74933" t="55398" r="2643" b="2830"/>
          <a:stretch/>
        </p:blipFill>
        <p:spPr>
          <a:xfrm>
            <a:off x="6588224" y="4149080"/>
            <a:ext cx="1452282" cy="202901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l="48349" t="64934" r="24244" b="24423"/>
          <a:stretch/>
        </p:blipFill>
        <p:spPr>
          <a:xfrm>
            <a:off x="4716016" y="4581128"/>
            <a:ext cx="1775012" cy="51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3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263795"/>
              </p:ext>
            </p:extLst>
          </p:nvPr>
        </p:nvGraphicFramePr>
        <p:xfrm>
          <a:off x="611560" y="4005064"/>
          <a:ext cx="7920880" cy="273558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3227025"/>
                <a:gridCol w="4693855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ACTIVIDAD</a:t>
                      </a:r>
                      <a:endParaRPr lang="es-EC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 smtClean="0">
                          <a:solidFill>
                            <a:srgbClr val="FFFFFF"/>
                          </a:solidFill>
                          <a:effectLst/>
                        </a:rPr>
                        <a:t>AAS</a:t>
                      </a:r>
                      <a:endParaRPr lang="es-EC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Uso de las instalaciones por parte del socio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Aguas residuales (sanitario)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Residuos comunes (materia orgánica, papel, plástico)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Preparación de alimentos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Aguas residuales (cocina)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Residuos comunes (materia orgánica, papel, plástico)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Residuos de aceites y grasas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Limpieza de vajilla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Aguas residuales (cocina)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Residuos de jabones y detergentes (lavavajillas)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Calentamiento del agua de las piscinas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Aguas Residuales (enfriamiento de calderas)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Preparación del turco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Aguas residuales (sanitario)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Preparación y calentamiento del jacuzzi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Aguas residuales (sanitario, cloro)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Emisión de gases a la atmósfera (CO2)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16632"/>
            <a:ext cx="5256584" cy="1008112"/>
          </a:xfrm>
          <a:prstGeom prst="rect">
            <a:avLst/>
          </a:prstGeom>
        </p:spPr>
      </p:pic>
      <p:sp>
        <p:nvSpPr>
          <p:cNvPr id="6" name="2 Rectángulo"/>
          <p:cNvSpPr/>
          <p:nvPr/>
        </p:nvSpPr>
        <p:spPr>
          <a:xfrm>
            <a:off x="2195736" y="332656"/>
            <a:ext cx="4752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000" b="1" dirty="0" smtClean="0">
                <a:solidFill>
                  <a:srgbClr val="FFFFFF"/>
                </a:solidFill>
              </a:rPr>
              <a:t>ASPECTOS SIGNIFICATIVOS IDENTIFICADOS</a:t>
            </a:r>
            <a:endParaRPr lang="es-EC" sz="2000" b="1" dirty="0">
              <a:solidFill>
                <a:srgbClr val="FFFFFF"/>
              </a:solidFill>
            </a:endParaRPr>
          </a:p>
        </p:txBody>
      </p:sp>
      <p:sp>
        <p:nvSpPr>
          <p:cNvPr id="7" name="2 Rectángulo"/>
          <p:cNvSpPr/>
          <p:nvPr/>
        </p:nvSpPr>
        <p:spPr>
          <a:xfrm>
            <a:off x="-540568" y="1196752"/>
            <a:ext cx="2592288" cy="369332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lvl="0" algn="r"/>
            <a:r>
              <a:rPr lang="es-ES" b="1" dirty="0" smtClean="0">
                <a:solidFill>
                  <a:srgbClr val="FFFFFF"/>
                </a:solidFill>
              </a:rPr>
              <a:t>CROE</a:t>
            </a:r>
            <a:endParaRPr lang="es-EC" b="1" dirty="0">
              <a:solidFill>
                <a:srgbClr val="FFFFFF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628800"/>
            <a:ext cx="3600400" cy="2027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699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189965"/>
              </p:ext>
            </p:extLst>
          </p:nvPr>
        </p:nvGraphicFramePr>
        <p:xfrm>
          <a:off x="107504" y="4149080"/>
          <a:ext cx="8928992" cy="228483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640517"/>
                <a:gridCol w="4288475"/>
              </a:tblGrid>
              <a:tr h="7367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ACTIVIDAD</a:t>
                      </a:r>
                      <a:endParaRPr lang="es-EC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027" marR="9027" marT="9027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 smtClean="0">
                          <a:solidFill>
                            <a:srgbClr val="FFFFFF"/>
                          </a:solidFill>
                          <a:effectLst/>
                        </a:rPr>
                        <a:t>AAS</a:t>
                      </a:r>
                      <a:endParaRPr lang="es-EC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027" marR="9027" marT="9027" marB="0" anchor="ctr">
                    <a:solidFill>
                      <a:schemeClr val="accent5"/>
                    </a:solidFill>
                  </a:tcPr>
                </a:tc>
              </a:tr>
              <a:tr h="1091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Lavado de prendas (ropa, mantelería, sábanas y toallas)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27" marR="9027" marT="9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Aguas residuales (lavandería)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27" marR="9027" marT="9027" marB="0" anchor="ctr"/>
                </a:tc>
              </a:tr>
              <a:tr h="10665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Residuos de jabones y detergentes (lavandería)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27" marR="9027" marT="9027" marB="0" anchor="ctr"/>
                </a:tc>
              </a:tr>
              <a:tr h="10665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L</a:t>
                      </a:r>
                      <a:r>
                        <a:rPr lang="es-EC" sz="1400" u="none" strike="noStrike" dirty="0" smtClean="0">
                          <a:effectLst/>
                        </a:rPr>
                        <a:t>impieza </a:t>
                      </a:r>
                      <a:r>
                        <a:rPr lang="es-EC" sz="1400" u="none" strike="noStrike" dirty="0">
                          <a:effectLst/>
                        </a:rPr>
                        <a:t>de los salones de eventos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27" marR="9027" marT="9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Residuos comunes (plásticos)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27" marR="9027" marT="9027" marB="0" anchor="ctr"/>
                </a:tc>
              </a:tr>
              <a:tr h="10005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Mantenimiento de agua de piscinas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27" marR="9027" marT="9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Vertidos Químicos (alguicidas, cloro)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27" marR="9027" marT="9027" marB="0" anchor="ctr"/>
                </a:tc>
              </a:tr>
              <a:tr h="10665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Aguas residuales (cloro, sanitaria)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27" marR="9027" marT="9027" marB="0" anchor="ctr"/>
                </a:tc>
              </a:tr>
              <a:tr h="15998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Mantenimiento de calderas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27" marR="9027" marT="9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Vertidos Químicos (desincrustantes, ácido nítrico)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27" marR="9027" marT="9027" marB="0" anchor="ctr"/>
                </a:tc>
              </a:tr>
              <a:tr h="21330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Almacenamiento de químicos para mantenimiento de calderas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27" marR="9027" marT="9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Vertidos de sustancias químicas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27" marR="9027" marT="9027" marB="0" anchor="ctr"/>
                </a:tc>
              </a:tr>
              <a:tr h="15998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Almacenamiento de productos de limpieza generales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27" marR="9027" marT="9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Derrames de combustibles (diésel)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27" marR="9027" marT="9027" marB="0" anchor="ctr"/>
                </a:tc>
              </a:tr>
              <a:tr h="15998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Almacenamiento de combustibles. (diésel y GLP)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27" marR="9027" marT="9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Fugas de combustible (GLP)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27" marR="9027" marT="9027" marB="0" anchor="ctr"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16632"/>
            <a:ext cx="5256584" cy="1008112"/>
          </a:xfrm>
          <a:prstGeom prst="rect">
            <a:avLst/>
          </a:prstGeom>
        </p:spPr>
      </p:pic>
      <p:sp>
        <p:nvSpPr>
          <p:cNvPr id="7" name="2 Rectángulo"/>
          <p:cNvSpPr/>
          <p:nvPr/>
        </p:nvSpPr>
        <p:spPr>
          <a:xfrm>
            <a:off x="-540568" y="1196752"/>
            <a:ext cx="2592288" cy="369332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lvl="0" algn="r"/>
            <a:r>
              <a:rPr lang="es-ES" b="1" dirty="0" smtClean="0">
                <a:solidFill>
                  <a:srgbClr val="FFFFFF"/>
                </a:solidFill>
              </a:rPr>
              <a:t>CROE</a:t>
            </a:r>
            <a:endParaRPr lang="es-EC" b="1" dirty="0">
              <a:solidFill>
                <a:srgbClr val="FFFFFF"/>
              </a:solidFill>
            </a:endParaRPr>
          </a:p>
        </p:txBody>
      </p:sp>
      <p:sp>
        <p:nvSpPr>
          <p:cNvPr id="8" name="2 Rectángulo"/>
          <p:cNvSpPr/>
          <p:nvPr/>
        </p:nvSpPr>
        <p:spPr>
          <a:xfrm>
            <a:off x="2195736" y="332656"/>
            <a:ext cx="4752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000" b="1" dirty="0" smtClean="0">
                <a:solidFill>
                  <a:srgbClr val="FFFFFF"/>
                </a:solidFill>
              </a:rPr>
              <a:t>ASPECTOS SIGNIFICATIVOS IDENTIFICADOS</a:t>
            </a:r>
            <a:endParaRPr lang="es-EC" sz="2000" b="1" dirty="0">
              <a:solidFill>
                <a:srgbClr val="FFFFFF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484784"/>
            <a:ext cx="3672408" cy="2440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880018"/>
              </p:ext>
            </p:extLst>
          </p:nvPr>
        </p:nvGraphicFramePr>
        <p:xfrm>
          <a:off x="1187624" y="4509120"/>
          <a:ext cx="6768752" cy="2088835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3517811"/>
                <a:gridCol w="3250941"/>
              </a:tblGrid>
              <a:tr h="1626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ACTIVIDAD</a:t>
                      </a:r>
                      <a:endParaRPr lang="es-EC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 smtClean="0">
                          <a:solidFill>
                            <a:srgbClr val="FFFFFF"/>
                          </a:solidFill>
                          <a:effectLst/>
                        </a:rPr>
                        <a:t>AAS</a:t>
                      </a:r>
                      <a:endParaRPr lang="es-EC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</a:tr>
              <a:tr h="1276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Limpieza de caballos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Aguas residuales (sanitaria)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2917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Residuo de jabones y detergentes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2917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Alimentación de caballos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Residuos comunes (materia orgánica)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2917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Recepción de combustibles (gasolina y diésel)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Derrame de combustibles (diesel, gasolina)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4990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Despacho de combustibles a vehículos del Fuerte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Derrame de combustibles (diesel, gasolina)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2917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Limpieza de vehículos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Residuos de jabones y detergentes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2917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limpieza  de habitáculos de caballos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Aguas residuales (sanitarias)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16632"/>
            <a:ext cx="5256584" cy="1008112"/>
          </a:xfrm>
          <a:prstGeom prst="rect">
            <a:avLst/>
          </a:prstGeom>
        </p:spPr>
      </p:pic>
      <p:sp>
        <p:nvSpPr>
          <p:cNvPr id="6" name="2 Rectángulo"/>
          <p:cNvSpPr/>
          <p:nvPr/>
        </p:nvSpPr>
        <p:spPr>
          <a:xfrm>
            <a:off x="-540568" y="1196752"/>
            <a:ext cx="2592288" cy="369332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lvl="0" algn="r"/>
            <a:r>
              <a:rPr lang="es-ES" b="1" dirty="0" smtClean="0">
                <a:solidFill>
                  <a:srgbClr val="FFFFFF"/>
                </a:solidFill>
              </a:rPr>
              <a:t>EEE</a:t>
            </a:r>
            <a:endParaRPr lang="es-EC" b="1" dirty="0">
              <a:solidFill>
                <a:srgbClr val="FFFFFF"/>
              </a:solidFill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2195736" y="332656"/>
            <a:ext cx="4824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000" b="1" dirty="0" smtClean="0">
                <a:solidFill>
                  <a:srgbClr val="FFFFFF"/>
                </a:solidFill>
              </a:rPr>
              <a:t>ASPECTOS SIGNIFICATIVOS IDENTIFICADOS</a:t>
            </a:r>
            <a:endParaRPr lang="es-EC" sz="2000" b="1" dirty="0">
              <a:solidFill>
                <a:srgbClr val="FFFFFF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r="23429" b="15445"/>
          <a:stretch/>
        </p:blipFill>
        <p:spPr>
          <a:xfrm>
            <a:off x="2267744" y="1340768"/>
            <a:ext cx="4536504" cy="2855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180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92333"/>
              </p:ext>
            </p:extLst>
          </p:nvPr>
        </p:nvGraphicFramePr>
        <p:xfrm>
          <a:off x="1115616" y="4077072"/>
          <a:ext cx="6840760" cy="259461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555234"/>
                <a:gridCol w="3285526"/>
              </a:tblGrid>
              <a:tr h="7047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ACTIVIDAD</a:t>
                      </a:r>
                      <a:endParaRPr lang="es-EC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AAS</a:t>
                      </a:r>
                      <a:endParaRPr lang="es-EC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</a:tr>
              <a:tr h="13394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Prevención de emergencias médicas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Residuos peligrosos (infecciosos)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3394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Exámenes médicos de admisión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Residuos peligrosos (infecciosos)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6697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Emergencia medica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Aguas residuales (cloro)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669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Atención médica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Aguas residuales (cloro)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3394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Residuos peligrosos (infecciosos)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3394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Atención odontológica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Residuos peligrosos (infecciosos)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669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Aguas residuales (cloro)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3394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Servicios fisioterapia y rehabilitación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Aguas residuales (cloro) 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6697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Servicios Laboratorio clínico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Aguas residuales (cloro)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827584" y="796460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b="1" dirty="0" smtClean="0"/>
              <a:t>CS SJ</a:t>
            </a:r>
            <a:endParaRPr lang="es-EC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16632"/>
            <a:ext cx="5256584" cy="1008112"/>
          </a:xfrm>
          <a:prstGeom prst="rect">
            <a:avLst/>
          </a:prstGeom>
        </p:spPr>
      </p:pic>
      <p:sp>
        <p:nvSpPr>
          <p:cNvPr id="6" name="2 Rectángulo"/>
          <p:cNvSpPr/>
          <p:nvPr/>
        </p:nvSpPr>
        <p:spPr>
          <a:xfrm>
            <a:off x="-540568" y="1196752"/>
            <a:ext cx="2592288" cy="369332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lvl="0" algn="r"/>
            <a:r>
              <a:rPr lang="es-ES" b="1" dirty="0" smtClean="0">
                <a:solidFill>
                  <a:srgbClr val="FFFFFF"/>
                </a:solidFill>
              </a:rPr>
              <a:t>CSSJ</a:t>
            </a:r>
            <a:endParaRPr lang="es-EC" b="1" dirty="0">
              <a:solidFill>
                <a:srgbClr val="FFFFFF"/>
              </a:solidFill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2195736" y="332656"/>
            <a:ext cx="4824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000" b="1" dirty="0" smtClean="0">
                <a:solidFill>
                  <a:srgbClr val="FFFFFF"/>
                </a:solidFill>
              </a:rPr>
              <a:t>ASPECTOS SIGNIFICATIVOS IDENTIFICADOS</a:t>
            </a:r>
            <a:endParaRPr lang="es-EC" sz="2000" b="1" dirty="0">
              <a:solidFill>
                <a:srgbClr val="FFFFFF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b="10668"/>
          <a:stretch/>
        </p:blipFill>
        <p:spPr>
          <a:xfrm>
            <a:off x="2627784" y="1124744"/>
            <a:ext cx="4018136" cy="261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501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6632"/>
            <a:ext cx="6840760" cy="115212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19672" y="332656"/>
            <a:ext cx="6192688" cy="792088"/>
          </a:xfrm>
        </p:spPr>
        <p:txBody>
          <a:bodyPr>
            <a:noAutofit/>
          </a:bodyPr>
          <a:lstStyle/>
          <a:p>
            <a:r>
              <a:rPr lang="es-ES" sz="1800" b="1" dirty="0">
                <a:solidFill>
                  <a:srgbClr val="FFFFFF"/>
                </a:solidFill>
              </a:rPr>
              <a:t>REVISIÓN DE LA LEGISLACIÓN APLICABLE EN EL  FUERTE MILITAR SAN </a:t>
            </a:r>
            <a:r>
              <a:rPr lang="es-ES" sz="1800" b="1" dirty="0" smtClean="0">
                <a:solidFill>
                  <a:srgbClr val="FFFFFF"/>
                </a:solidFill>
              </a:rPr>
              <a:t>JORGE</a:t>
            </a:r>
            <a:r>
              <a:rPr lang="es-ES" sz="1800" dirty="0">
                <a:solidFill>
                  <a:srgbClr val="FFFFFF"/>
                </a:solidFill>
              </a:rPr>
              <a:t/>
            </a:r>
            <a:br>
              <a:rPr lang="es-ES" sz="1800" dirty="0">
                <a:solidFill>
                  <a:srgbClr val="FFFFFF"/>
                </a:solidFill>
              </a:rPr>
            </a:br>
            <a:endParaRPr lang="es-ES" sz="1800" b="1" dirty="0">
              <a:solidFill>
                <a:srgbClr val="FFFFFF"/>
              </a:solidFill>
            </a:endParaRPr>
          </a:p>
        </p:txBody>
      </p:sp>
      <p:pic>
        <p:nvPicPr>
          <p:cNvPr id="4" name="0 Imagen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r="10907" b="6244"/>
          <a:stretch/>
        </p:blipFill>
        <p:spPr bwMode="auto">
          <a:xfrm>
            <a:off x="1691680" y="2060848"/>
            <a:ext cx="5877838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2 Rectángulo"/>
          <p:cNvSpPr/>
          <p:nvPr/>
        </p:nvSpPr>
        <p:spPr>
          <a:xfrm>
            <a:off x="-684584" y="1340768"/>
            <a:ext cx="4536504" cy="369332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r"/>
            <a:r>
              <a:rPr lang="es-EC" dirty="0"/>
              <a:t>Normativa Ambiental del </a:t>
            </a:r>
            <a:r>
              <a:rPr lang="es-EC" dirty="0" smtClean="0"/>
              <a:t>Ecuador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6744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30" y="188640"/>
            <a:ext cx="7487486" cy="1177973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899592" y="476672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C" sz="2400" b="1" dirty="0">
                <a:solidFill>
                  <a:srgbClr val="FFFFFF"/>
                </a:solidFill>
              </a:rPr>
              <a:t>FUERTE MILITAR SAN JORGE Y SUS ALREDEDORES</a:t>
            </a:r>
            <a:endParaRPr lang="es-EC" sz="2800" b="1" dirty="0">
              <a:solidFill>
                <a:srgbClr val="FFFFFF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55776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/>
              <a:t>Figura: </a:t>
            </a:r>
            <a:r>
              <a:rPr lang="es-ES" dirty="0"/>
              <a:t>Límite del Fuerte Militar San Jorge</a:t>
            </a:r>
            <a:endParaRPr lang="es-EC" dirty="0"/>
          </a:p>
          <a:p>
            <a:r>
              <a:rPr lang="es-ES" dirty="0"/>
              <a:t>Fuente: Imagen Google </a:t>
            </a:r>
            <a:r>
              <a:rPr lang="es-ES" dirty="0" err="1"/>
              <a:t>Earth</a:t>
            </a:r>
            <a:r>
              <a:rPr lang="es-ES" dirty="0"/>
              <a:t>, Diciembre 2012</a:t>
            </a:r>
            <a:endParaRPr lang="es-EC" dirty="0"/>
          </a:p>
        </p:txBody>
      </p:sp>
      <p:pic>
        <p:nvPicPr>
          <p:cNvPr id="6" name="5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2776"/>
            <a:ext cx="6912768" cy="4355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189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6632"/>
            <a:ext cx="7560840" cy="93610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Autofit/>
          </a:bodyPr>
          <a:lstStyle/>
          <a:p>
            <a:r>
              <a:rPr lang="es-EC" sz="1800" b="1" dirty="0" smtClean="0">
                <a:solidFill>
                  <a:srgbClr val="FFFFFF"/>
                </a:solidFill>
              </a:rPr>
              <a:t>LEGISLACIÓN AMBIENTAL APLICABLE AL FUERTE MILITAR SAN JORGE</a:t>
            </a:r>
            <a:endParaRPr lang="es-ES" sz="1800" b="1" dirty="0">
              <a:solidFill>
                <a:srgbClr val="FFFFFF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63910"/>
              </p:ext>
            </p:extLst>
          </p:nvPr>
        </p:nvGraphicFramePr>
        <p:xfrm>
          <a:off x="1187624" y="1340768"/>
          <a:ext cx="6768751" cy="531315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816424"/>
                <a:gridCol w="2952327"/>
              </a:tblGrid>
              <a:tr h="3058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NORMATIVA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Garamond"/>
                        <a:ea typeface="Calibri"/>
                        <a:cs typeface="Garamond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FECHA DE EXPEDICIÓN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Garamond"/>
                        <a:ea typeface="Calibri"/>
                        <a:cs typeface="Garamond"/>
                      </a:endParaRPr>
                    </a:p>
                  </a:txBody>
                  <a:tcPr marL="68580" marR="68580" marT="0" marB="0" anchor="ctr"/>
                </a:tc>
              </a:tr>
              <a:tr h="3058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LEY DE GESTIÓN AMBIENTAL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Garamond"/>
                        <a:ea typeface="Calibri"/>
                        <a:cs typeface="Garamond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30 DE JULIO DE 1999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Garamond"/>
                        <a:ea typeface="Calibri"/>
                        <a:cs typeface="Garamond"/>
                      </a:endParaRPr>
                    </a:p>
                  </a:txBody>
                  <a:tcPr marL="68580" marR="68580" marT="0" marB="0" anchor="ctr"/>
                </a:tc>
              </a:tr>
              <a:tr h="64436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LEY DE PREVENCIÓN Y CONTROL DE LA CONTAMINACIÓN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Garamond"/>
                        <a:ea typeface="Calibri"/>
                        <a:cs typeface="Garamond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 DE SEPTIEMBRE DEL 2004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Garamond"/>
                        <a:ea typeface="Calibri"/>
                        <a:cs typeface="Garamond"/>
                      </a:endParaRPr>
                    </a:p>
                  </a:txBody>
                  <a:tcPr marL="68580" marR="68580" marT="0" marB="0" anchor="ctr"/>
                </a:tc>
              </a:tr>
              <a:tr h="3058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LEY DE AGUAS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Garamond"/>
                        <a:ea typeface="Calibri"/>
                        <a:cs typeface="Garamond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 DE MAYO DEL 2004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Garamond"/>
                        <a:ea typeface="Calibri"/>
                        <a:cs typeface="Garamond"/>
                      </a:endParaRPr>
                    </a:p>
                  </a:txBody>
                  <a:tcPr marL="68580" marR="68580" marT="0" marB="0" anchor="ctr"/>
                </a:tc>
              </a:tr>
              <a:tr h="3058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LEY ORGÁNICA DE LA SALUD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Garamond"/>
                        <a:ea typeface="Calibri"/>
                        <a:cs typeface="Garamond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2006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Garamond"/>
                        <a:ea typeface="Calibri"/>
                        <a:cs typeface="Garamond"/>
                      </a:endParaRPr>
                    </a:p>
                  </a:txBody>
                  <a:tcPr marL="68580" marR="68580" marT="0" marB="0" anchor="ctr"/>
                </a:tc>
              </a:tr>
              <a:tr h="77860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TEXTO UNIFICADO DE LEGISLACIÓN SECUNDARIA PARA EL MEDIO AMBIENTE (TULSMA)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Garamond"/>
                        <a:ea typeface="Calibri"/>
                        <a:cs typeface="Garamond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31 DE MARZO DEL 2003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Garamond"/>
                        <a:ea typeface="Calibri"/>
                        <a:cs typeface="Garamond"/>
                      </a:endParaRPr>
                    </a:p>
                  </a:txBody>
                  <a:tcPr marL="68580" marR="68580" marT="0" marB="0" anchor="ctr"/>
                </a:tc>
              </a:tr>
              <a:tr h="98283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924050" algn="l"/>
                        </a:tabLst>
                      </a:pPr>
                      <a:r>
                        <a:rPr lang="es-EC" sz="1400" dirty="0">
                          <a:effectLst/>
                        </a:rPr>
                        <a:t>ACUERDO MINISTERIAL NO. 131, MINISTERIO DE AMBIENTE, BUENAS PRÁCTICAS EN LAS ENTIDADES DEL SECTOR PÚBLICO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Garamond"/>
                        <a:ea typeface="Calibri"/>
                        <a:cs typeface="Garamond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22 DE SEPTIEMBRE DEL 2009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Garamond"/>
                        <a:ea typeface="Calibri"/>
                        <a:cs typeface="Garamond"/>
                      </a:endParaRPr>
                    </a:p>
                  </a:txBody>
                  <a:tcPr marL="68580" marR="68580" marT="0" marB="0" anchor="ctr"/>
                </a:tc>
              </a:tr>
              <a:tr h="98283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924050" algn="l"/>
                        </a:tabLst>
                      </a:pPr>
                      <a:r>
                        <a:rPr lang="es-EC" sz="1400" dirty="0">
                          <a:effectLst/>
                        </a:rPr>
                        <a:t>REGLAMENTO SUSTITUTIVO DEL REGLAMENTO AMBIENTAL PARA LAS OPERACIONES HIDROCARBURÍFERAS DEL ECUADOR - RAOHE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Garamond"/>
                        <a:ea typeface="Calibri"/>
                        <a:cs typeface="Garamond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29 DE SEPTIEMBRE DEL 2010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Garamond"/>
                        <a:ea typeface="Calibri"/>
                        <a:cs typeface="Garamond"/>
                      </a:endParaRPr>
                    </a:p>
                  </a:txBody>
                  <a:tcPr marL="68580" marR="68580" marT="0" marB="0" anchor="ctr"/>
                </a:tc>
              </a:tr>
              <a:tr h="64436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924050" algn="l"/>
                        </a:tabLst>
                      </a:pPr>
                      <a:r>
                        <a:rPr lang="es-EC" sz="1400" dirty="0">
                          <a:effectLst/>
                        </a:rPr>
                        <a:t>ORDENANZA MUNICIPAL DE GESTIÓN AMBIENTAL DEL CANTÓN RUMIÑAHUI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Garamond"/>
                        <a:ea typeface="Calibri"/>
                        <a:cs typeface="Garamond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24  DE JULIO DEL 2013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Garamond"/>
                        <a:ea typeface="Calibri"/>
                        <a:cs typeface="Garamond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510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7067"/>
            <a:ext cx="7560840" cy="119675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-27384"/>
            <a:ext cx="6912768" cy="1143000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solidFill>
                  <a:srgbClr val="FFFFFF"/>
                </a:solidFill>
              </a:rPr>
              <a:t>LEGISLACIÓN DE LOS ASPECTOS AMBIENTALES DE LA ZONA ADMINISTRATIVA</a:t>
            </a:r>
            <a:endParaRPr lang="es-ES" sz="2000" b="1" dirty="0">
              <a:solidFill>
                <a:srgbClr val="FFFFFF"/>
              </a:solidFill>
            </a:endParaRPr>
          </a:p>
        </p:txBody>
      </p:sp>
      <p:pic>
        <p:nvPicPr>
          <p:cNvPr id="6" name="5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68760"/>
            <a:ext cx="5112568" cy="539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620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7067"/>
            <a:ext cx="7560840" cy="92366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62074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s-EC" b="1" dirty="0">
                <a:solidFill>
                  <a:srgbClr val="FFFFFF"/>
                </a:solidFill>
              </a:rPr>
              <a:t>LEGISLACIÓN APLICABLE A LOS ASPECTOS DEL CROE</a:t>
            </a:r>
            <a:r>
              <a:rPr lang="es-ES" sz="2800" b="1" dirty="0">
                <a:solidFill>
                  <a:srgbClr val="FFFFFF"/>
                </a:solidFill>
              </a:rPr>
              <a:t/>
            </a:r>
            <a:br>
              <a:rPr lang="es-ES" sz="2800" b="1" dirty="0">
                <a:solidFill>
                  <a:srgbClr val="FFFFFF"/>
                </a:solidFill>
              </a:rPr>
            </a:br>
            <a:endParaRPr lang="es-ES" sz="2400" dirty="0">
              <a:solidFill>
                <a:srgbClr val="FFFFFF"/>
              </a:solidFill>
            </a:endParaRPr>
          </a:p>
        </p:txBody>
      </p:sp>
      <p:pic>
        <p:nvPicPr>
          <p:cNvPr id="4" name="3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23297"/>
            <a:ext cx="4526133" cy="5574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876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7067"/>
            <a:ext cx="7560840" cy="99566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s-EC" b="1" dirty="0">
                <a:solidFill>
                  <a:srgbClr val="FFFFFF"/>
                </a:solidFill>
              </a:rPr>
              <a:t>LEGISLACIÓN APLICABLE A LOS ASPECTOS DE LA EEE</a:t>
            </a:r>
            <a:r>
              <a:rPr lang="es-ES" sz="2400" b="1" dirty="0">
                <a:solidFill>
                  <a:srgbClr val="FFFFFF"/>
                </a:solidFill>
              </a:rPr>
              <a:t/>
            </a:r>
            <a:br>
              <a:rPr lang="es-ES" sz="2400" b="1" dirty="0">
                <a:solidFill>
                  <a:srgbClr val="FFFFFF"/>
                </a:solidFill>
              </a:rPr>
            </a:br>
            <a:endParaRPr lang="es-ES" sz="2000" dirty="0">
              <a:solidFill>
                <a:srgbClr val="FFFFFF"/>
              </a:solidFill>
            </a:endParaRPr>
          </a:p>
        </p:txBody>
      </p:sp>
      <p:pic>
        <p:nvPicPr>
          <p:cNvPr id="4" name="3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96752"/>
            <a:ext cx="4267391" cy="5381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92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7067"/>
            <a:ext cx="7560840" cy="121169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362538"/>
            <a:ext cx="6840760" cy="634082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s-EC" b="1" dirty="0">
                <a:solidFill>
                  <a:srgbClr val="FFFFFF"/>
                </a:solidFill>
              </a:rPr>
              <a:t>LEGISLACIÓN APLICABLE A LOS ASPECTOS DEL CENTRO DE SALUD</a:t>
            </a:r>
            <a:r>
              <a:rPr lang="es-ES" sz="2000" b="1" dirty="0">
                <a:solidFill>
                  <a:srgbClr val="FFFFFF"/>
                </a:solidFill>
              </a:rPr>
              <a:t/>
            </a:r>
            <a:br>
              <a:rPr lang="es-ES" sz="2000" b="1" dirty="0">
                <a:solidFill>
                  <a:srgbClr val="FFFFFF"/>
                </a:solidFill>
              </a:rPr>
            </a:b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4" name="3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2776"/>
            <a:ext cx="4248472" cy="5189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175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:\Users\Daniel\Documents\UNIVERSITY\TESIS\Fotos tesis daniel\FOTO AGE\20130827_1208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990581"/>
            <a:ext cx="3600400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5 Imagen" descr="C:\Users\Daniel\Documents\UNIVERSITY\TESIS\Fotos tesis daniel\FOTO AGE\20130827_1202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90581"/>
            <a:ext cx="3600399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7 Rectángulo"/>
          <p:cNvSpPr/>
          <p:nvPr/>
        </p:nvSpPr>
        <p:spPr>
          <a:xfrm>
            <a:off x="1763688" y="5086925"/>
            <a:ext cx="5656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/>
              <a:t>Mancha negra en el suelo de la gasolinera de la AGE</a:t>
            </a:r>
          </a:p>
          <a:p>
            <a:pPr algn="ctr"/>
            <a:r>
              <a:rPr lang="es-EC" dirty="0"/>
              <a:t>Tomada por: Borja D., Maisincho D., 2013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46840"/>
            <a:ext cx="7560840" cy="1211693"/>
          </a:xfrm>
          <a:prstGeom prst="rect">
            <a:avLst/>
          </a:prstGeom>
        </p:spPr>
      </p:pic>
      <p:sp>
        <p:nvSpPr>
          <p:cNvPr id="9" name="2 Rectángulo"/>
          <p:cNvSpPr/>
          <p:nvPr/>
        </p:nvSpPr>
        <p:spPr>
          <a:xfrm>
            <a:off x="1259632" y="550421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b="1" dirty="0">
                <a:solidFill>
                  <a:srgbClr val="FFFFFF"/>
                </a:solidFill>
              </a:rPr>
              <a:t>REVISIÓN DE LAS SITUACIONES DE EMERGENCIA Y ACCIDENTES AMBIENTALES REGISTRADOS EN EL FUERTE MILITAR SAN JORGE</a:t>
            </a:r>
            <a:endParaRPr lang="es-EC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69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:\Users\Daniel\Documents\UNIVERSITY\TESIS\Fotos tesis daniel\2013 04 09\20130409_15190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3145137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 descr="C:\Users\Daniel\Documents\UNIVERSITY\TESIS\Fotos tesis daniel\2013 04 09\20130409_1519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32856"/>
            <a:ext cx="3145137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1907704" y="5373216"/>
            <a:ext cx="5364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/>
              <a:t>Mancha negra en el suelo de la gasolinera de la EEE</a:t>
            </a:r>
          </a:p>
          <a:p>
            <a:pPr algn="ctr"/>
            <a:r>
              <a:rPr lang="es-EC" dirty="0"/>
              <a:t>Tomada por: Borja D., Maisincho D., 2013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46840"/>
            <a:ext cx="7560840" cy="1211693"/>
          </a:xfrm>
          <a:prstGeom prst="rect">
            <a:avLst/>
          </a:prstGeom>
        </p:spPr>
      </p:pic>
      <p:sp>
        <p:nvSpPr>
          <p:cNvPr id="8" name="2 Rectángulo"/>
          <p:cNvSpPr/>
          <p:nvPr/>
        </p:nvSpPr>
        <p:spPr>
          <a:xfrm>
            <a:off x="1259632" y="550421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b="1" dirty="0">
                <a:solidFill>
                  <a:srgbClr val="FFFFFF"/>
                </a:solidFill>
              </a:rPr>
              <a:t>REVISIÓN DE LAS SITUACIONES DE EMERGENCIA Y ACCIDENTES AMBIENTALES REGISTRADOS EN EL FUERTE MILITAR SAN JORGE</a:t>
            </a:r>
            <a:endParaRPr lang="es-EC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66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219338"/>
              </p:ext>
            </p:extLst>
          </p:nvPr>
        </p:nvGraphicFramePr>
        <p:xfrm>
          <a:off x="395536" y="2060848"/>
          <a:ext cx="8568951" cy="3012449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864095"/>
                <a:gridCol w="1080120"/>
                <a:gridCol w="1800200"/>
                <a:gridCol w="1800200"/>
                <a:gridCol w="864096"/>
                <a:gridCol w="792088"/>
                <a:gridCol w="1368152"/>
              </a:tblGrid>
              <a:tr h="520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ACCIDENTE/INCIDENTE</a:t>
                      </a:r>
                      <a:endParaRPr lang="es-EC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UNIDAD/ SITIO</a:t>
                      </a:r>
                      <a:endParaRPr lang="es-EC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CAUSA</a:t>
                      </a:r>
                      <a:endParaRPr lang="es-EC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EFECTO</a:t>
                      </a:r>
                      <a:endParaRPr lang="es-EC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MEDIDAS TOMADAS</a:t>
                      </a:r>
                      <a:endParaRPr lang="es-EC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AÑO APROX.</a:t>
                      </a:r>
                      <a:endParaRPr lang="es-EC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FUENTE</a:t>
                      </a:r>
                      <a:endParaRPr lang="es-EC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</a:tr>
              <a:tr h="1279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Crecida del río Santa Clara</a:t>
                      </a:r>
                      <a:endParaRPr lang="es-EC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AGE</a:t>
                      </a:r>
                      <a:endParaRPr lang="es-EC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Lluvias representativas que hicieron que el río Santa Clara se desborde llegando hasta las instalaciones hidrosanitarias de la AGE</a:t>
                      </a:r>
                      <a:endParaRPr lang="es-EC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Sufrieron daños las tuberías de desagüe de la AGE por inundación de la parte baja de la AGE</a:t>
                      </a:r>
                      <a:endParaRPr lang="es-EC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Ninguna</a:t>
                      </a:r>
                      <a:endParaRPr lang="es-EC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Hace 10 años</a:t>
                      </a:r>
                      <a:endParaRPr lang="es-EC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Omar Llerena, </a:t>
                      </a:r>
                      <a:r>
                        <a:rPr lang="es-EC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Encargado </a:t>
                      </a:r>
                      <a:r>
                        <a:rPr lang="es-EC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 la bodega de activos fijos de la AGE</a:t>
                      </a:r>
                      <a:endParaRPr lang="es-EC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</a:tr>
              <a:tr h="56571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Derrames de combustibles</a:t>
                      </a:r>
                      <a:endParaRPr lang="es-EC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Gasolinera AGE</a:t>
                      </a:r>
                      <a:endParaRPr lang="es-EC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Falta de mantenimiento preventivo a los tanques de almacenamiento de combustibles</a:t>
                      </a:r>
                      <a:endParaRPr lang="es-EC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Fugas de combustible que han contaminado el suelo próximo de la gasolinera</a:t>
                      </a:r>
                      <a:endParaRPr lang="es-EC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Ninguna</a:t>
                      </a:r>
                      <a:endParaRPr lang="es-EC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2012-2013</a:t>
                      </a:r>
                      <a:endParaRPr lang="es-EC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SIS AGE</a:t>
                      </a:r>
                      <a:endParaRPr lang="es-EC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</a:tr>
              <a:tr h="6465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Gasolinera EEE</a:t>
                      </a:r>
                      <a:endParaRPr lang="es-EC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Falta de mantenimiento preventivo a los tanques de almacenamiento de combustibles</a:t>
                      </a:r>
                      <a:endParaRPr lang="es-EC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Fugas de combustible que han contaminado el suelo próximo de la gasolinera</a:t>
                      </a:r>
                      <a:endParaRPr lang="es-EC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Ninguna</a:t>
                      </a:r>
                      <a:endParaRPr lang="es-EC" sz="105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2012-2013</a:t>
                      </a:r>
                      <a:endParaRPr lang="es-EC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SIS CEDE</a:t>
                      </a:r>
                      <a:endParaRPr lang="es-EC" sz="10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398" marR="16398" marT="0" marB="0" anchor="ctr"/>
                </a:tc>
              </a:tr>
            </a:tbl>
          </a:graphicData>
        </a:graphic>
      </p:graphicFrame>
      <p:pic>
        <p:nvPicPr>
          <p:cNvPr id="3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46840"/>
            <a:ext cx="7560840" cy="1211693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115616" y="62068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MATRIZ DE ACCIDENTES E INCIDENTES AMBIENTALES</a:t>
            </a:r>
            <a:endParaRPr lang="es-EC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55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30" y="260648"/>
            <a:ext cx="3644270" cy="113794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solidFill>
                  <a:srgbClr val="FFFFFF"/>
                </a:solidFill>
              </a:rPr>
              <a:t>CONCLUSIONES</a:t>
            </a:r>
            <a:endParaRPr lang="es-ES" sz="2400" b="1" dirty="0">
              <a:solidFill>
                <a:srgbClr val="FFFFFF"/>
              </a:solidFill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889240661"/>
              </p:ext>
            </p:extLst>
          </p:nvPr>
        </p:nvGraphicFramePr>
        <p:xfrm>
          <a:off x="467544" y="1340768"/>
          <a:ext cx="820891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588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33737325"/>
              </p:ext>
            </p:extLst>
          </p:nvPr>
        </p:nvGraphicFramePr>
        <p:xfrm>
          <a:off x="287004" y="1257763"/>
          <a:ext cx="867748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7930" y="116632"/>
            <a:ext cx="3644270" cy="1137944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778098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solidFill>
                  <a:srgbClr val="FFFFFF"/>
                </a:solidFill>
              </a:rPr>
              <a:t>RECOMENDACIONES</a:t>
            </a:r>
            <a:endParaRPr lang="es-E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5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30" y="188640"/>
            <a:ext cx="7487486" cy="1177973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1547664" y="476672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C" sz="2400" b="1" dirty="0">
                <a:solidFill>
                  <a:srgbClr val="FFFFFF"/>
                </a:solidFill>
              </a:rPr>
              <a:t>MEDIO FÍSICO Y CLIMÁTICO  DE LA ZONA</a:t>
            </a:r>
            <a:endParaRPr lang="es-EC" sz="2800" b="1" dirty="0">
              <a:solidFill>
                <a:srgbClr val="FFFFFF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-612576" y="1628800"/>
            <a:ext cx="3168352" cy="52322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2"/>
            <a:r>
              <a:rPr lang="es-ES" sz="2800" b="1" dirty="0">
                <a:solidFill>
                  <a:schemeClr val="bg1"/>
                </a:solidFill>
              </a:rPr>
              <a:t>HIDROLOGÍA:</a:t>
            </a:r>
            <a:endParaRPr lang="es-EC" sz="2400" b="1" dirty="0">
              <a:solidFill>
                <a:schemeClr val="bg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979712" y="6146720"/>
            <a:ext cx="54726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/>
              <a:t>Figura: </a:t>
            </a:r>
            <a:r>
              <a:rPr lang="es-ES" sz="1400" dirty="0"/>
              <a:t>Ríos dentro del Área de Influencia del Fuerte Militar San Jorge</a:t>
            </a:r>
            <a:endParaRPr lang="es-EC" sz="1400" dirty="0"/>
          </a:p>
          <a:p>
            <a:pPr algn="ctr"/>
            <a:r>
              <a:rPr lang="es-ES" sz="1400" dirty="0"/>
              <a:t>Fuente: Imagen Google </a:t>
            </a:r>
            <a:r>
              <a:rPr lang="es-ES" sz="1400" dirty="0" err="1"/>
              <a:t>Earth</a:t>
            </a:r>
            <a:r>
              <a:rPr lang="es-ES" sz="1400" dirty="0"/>
              <a:t>, Diciembre 2012</a:t>
            </a:r>
            <a:endParaRPr lang="es-EC" sz="1400" dirty="0"/>
          </a:p>
          <a:p>
            <a:pPr algn="ctr"/>
            <a:r>
              <a:rPr lang="es-ES" sz="1400" dirty="0"/>
              <a:t> </a:t>
            </a:r>
            <a:endParaRPr lang="es-EC" sz="1400" dirty="0"/>
          </a:p>
        </p:txBody>
      </p:sp>
      <p:pic>
        <p:nvPicPr>
          <p:cNvPr id="5" name="4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30296"/>
            <a:ext cx="5962930" cy="3558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812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747" y="2564904"/>
            <a:ext cx="5534541" cy="1728192"/>
          </a:xfrm>
          <a:prstGeom prst="rect">
            <a:avLst/>
          </a:prstGeom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205812" y="2924944"/>
            <a:ext cx="4464496" cy="864096"/>
          </a:xfrm>
        </p:spPr>
        <p:txBody>
          <a:bodyPr>
            <a:noAutofit/>
          </a:bodyPr>
          <a:lstStyle/>
          <a:p>
            <a:r>
              <a:rPr lang="es-EC" sz="18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PROPUESTA DE ACTALIZACIÓN DE LOS PROGRAMAS DE GESTIÓN AMBIENTAL DEL FUERTE MILITAR SAN JORGE</a:t>
            </a:r>
            <a:endParaRPr lang="es-EC" sz="18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5531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800"/>
            <a:ext cx="9144000" cy="571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7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C:\ambiental\RUMINAHUI TIPO DE SUELOS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1475"/>
          <a:stretch/>
        </p:blipFill>
        <p:spPr bwMode="auto">
          <a:xfrm>
            <a:off x="2915816" y="1556792"/>
            <a:ext cx="3360732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39552" y="587727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/>
              <a:t>Figura: </a:t>
            </a:r>
            <a:r>
              <a:rPr lang="es-ES" sz="1400" dirty="0"/>
              <a:t>Mapa de Suelos de Rumiñahui</a:t>
            </a:r>
            <a:endParaRPr lang="es-EC" sz="1400" dirty="0"/>
          </a:p>
          <a:p>
            <a:pPr algn="ctr"/>
            <a:r>
              <a:rPr lang="es-ES" sz="1400" dirty="0"/>
              <a:t>Fuente: Ministerio de Ambiente del Ecuador, Subsecretaría de Patrimonio Natural</a:t>
            </a:r>
            <a:endParaRPr lang="es-EC" sz="1400" dirty="0"/>
          </a:p>
          <a:p>
            <a:pPr algn="ctr"/>
            <a:r>
              <a:rPr lang="es-ES" sz="1400" dirty="0"/>
              <a:t>Elaborado por: Borja D., Maisincho D., 2013</a:t>
            </a:r>
            <a:endParaRPr lang="es-EC" sz="1400" dirty="0"/>
          </a:p>
          <a:p>
            <a:pPr algn="ctr"/>
            <a:r>
              <a:rPr lang="es-ES" sz="1400" dirty="0"/>
              <a:t> </a:t>
            </a:r>
            <a:endParaRPr lang="es-EC" sz="1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30" y="188640"/>
            <a:ext cx="7487486" cy="1177973"/>
          </a:xfrm>
          <a:prstGeom prst="rect">
            <a:avLst/>
          </a:prstGeom>
        </p:spPr>
      </p:pic>
      <p:sp>
        <p:nvSpPr>
          <p:cNvPr id="6" name="1 Rectángulo"/>
          <p:cNvSpPr/>
          <p:nvPr/>
        </p:nvSpPr>
        <p:spPr>
          <a:xfrm>
            <a:off x="1547664" y="476672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C" sz="2400" b="1" dirty="0">
                <a:solidFill>
                  <a:srgbClr val="FFFFFF"/>
                </a:solidFill>
              </a:rPr>
              <a:t>MEDIO FÍSICO Y CLIMÁTICO  DE LA ZONA</a:t>
            </a:r>
            <a:endParaRPr lang="es-EC" sz="2800" b="1" dirty="0">
              <a:solidFill>
                <a:srgbClr val="FFFFFF"/>
              </a:solidFill>
            </a:endParaRPr>
          </a:p>
        </p:txBody>
      </p:sp>
      <p:sp>
        <p:nvSpPr>
          <p:cNvPr id="13" name="2 Rectángulo"/>
          <p:cNvSpPr/>
          <p:nvPr/>
        </p:nvSpPr>
        <p:spPr>
          <a:xfrm>
            <a:off x="-612576" y="1628800"/>
            <a:ext cx="2736304" cy="52322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2" algn="r"/>
            <a:r>
              <a:rPr lang="es-ES" sz="2800" b="1" dirty="0" smtClean="0">
                <a:solidFill>
                  <a:schemeClr val="bg1"/>
                </a:solidFill>
              </a:rPr>
              <a:t>SUELOS:</a:t>
            </a:r>
            <a:endParaRPr lang="es-EC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48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5738</Words>
  <Application>Microsoft Office PowerPoint</Application>
  <PresentationFormat>Presentación en pantalla (4:3)</PresentationFormat>
  <Paragraphs>1440</Paragraphs>
  <Slides>81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81</vt:i4>
      </vt:variant>
    </vt:vector>
  </HeadingPairs>
  <TitlesOfParts>
    <vt:vector size="83" baseType="lpstr">
      <vt:lpstr>Tema de Office</vt:lpstr>
      <vt:lpstr>Visio</vt:lpstr>
      <vt:lpstr>“DESARROLLO DE LA REVISIÓN AMBIENTAL INICIAL PARA EL FUERTE MILITAR SAN JORGE EN SANGOLQUÍ”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SERVICIOS PRINCIPALES DEL FUERTE MILITAR SAN JORGE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REVISIÓN DE LAS ACTIVIDADES, PRODUCTOS Y PROCESOS</vt:lpstr>
      <vt:lpstr>ÁREA ADMINISTRATIVA</vt:lpstr>
      <vt:lpstr>Presentación de PowerPoint</vt:lpstr>
      <vt:lpstr>PROCESO GESTIÓN EDUCATIVA CEDE, AGE, INADE.</vt:lpstr>
      <vt:lpstr> Proceso de Gestión Educativa de la Zona Administrativa (CEDE, AGE, INADE) </vt:lpstr>
      <vt:lpstr>ASPECTOS AMBIENTALES IDENTIFICADOS ZONA ADMINISTRATIVA (CEDE, AGE, INADE)</vt:lpstr>
      <vt:lpstr>MAPA DE PROCESOS DEL CROE</vt:lpstr>
      <vt:lpstr>PROCESOS DEL CROE</vt:lpstr>
      <vt:lpstr>PROCESOS DEL C.R.O.E</vt:lpstr>
      <vt:lpstr>ASPECTOS AMBIENTALES IDENTIFICADOS DEL CROE</vt:lpstr>
      <vt:lpstr>PROCESOS PRINCIPALES DE LA EEE</vt:lpstr>
      <vt:lpstr>PROCESOS PRINCIPALES DE LA EEE </vt:lpstr>
      <vt:lpstr>PROCESOS DE LA EEE</vt:lpstr>
      <vt:lpstr>ASPECTOS AMBIENTALES IDENTIFICADOS DE LA EEE</vt:lpstr>
      <vt:lpstr>ASPECTOS AMBIENTALES IDENTIFICADOS DE LA EEE</vt:lpstr>
      <vt:lpstr>PROCESOS  DEL C.S.S.J</vt:lpstr>
      <vt:lpstr>PROCESOS  DEL C.S.S.J. </vt:lpstr>
      <vt:lpstr>SUBPROCESOS DE GESTIÓN DE LA SALUD DE LA AGE</vt:lpstr>
      <vt:lpstr>PROCESOS DEL CENTRO DE SALUD</vt:lpstr>
      <vt:lpstr>ASPECTOS AMBIENTALES IDENTIFICADOS DEL CENTRO DE SALUD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REVISIÓN DE LA LEGISLACIÓN APLICABLE EN EL  FUERTE MILITAR SAN JORGE </vt:lpstr>
      <vt:lpstr>LEGISLACIÓN AMBIENTAL APLICABLE AL FUERTE MILITAR SAN JORGE</vt:lpstr>
      <vt:lpstr>LEGISLACIÓN DE LOS ASPECTOS AMBIENTALES DE LA ZONA ADMINISTRATIVA</vt:lpstr>
      <vt:lpstr>LEGISLACIÓN APLICABLE A LOS ASPECTOS DEL CROE </vt:lpstr>
      <vt:lpstr>LEGISLACIÓN APLICABLE A LOS ASPECTOS DE LA EEE </vt:lpstr>
      <vt:lpstr>LEGISLACIÓN APLICABLE A LOS ASPECTOS DEL CENTRO DE SALUD </vt:lpstr>
      <vt:lpstr>Presentación de PowerPoint</vt:lpstr>
      <vt:lpstr>Presentación de PowerPoint</vt:lpstr>
      <vt:lpstr>Presentación de PowerPoint</vt:lpstr>
      <vt:lpstr>CONCLUSIONES</vt:lpstr>
      <vt:lpstr>RECOMENDACIONES</vt:lpstr>
      <vt:lpstr>PROPUESTA DE ACTALIZACIÓN DE LOS PROGRAMAS DE GESTIÓN AMBIENTAL DEL FUERTE MILITAR SAN JORGE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</dc:creator>
  <cp:lastModifiedBy>Daniel</cp:lastModifiedBy>
  <cp:revision>105</cp:revision>
  <dcterms:created xsi:type="dcterms:W3CDTF">2013-10-26T16:11:44Z</dcterms:created>
  <dcterms:modified xsi:type="dcterms:W3CDTF">2013-12-10T02:47:05Z</dcterms:modified>
</cp:coreProperties>
</file>