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97" r:id="rId3"/>
    <p:sldId id="258" r:id="rId4"/>
    <p:sldId id="259" r:id="rId5"/>
    <p:sldId id="260" r:id="rId6"/>
    <p:sldId id="298" r:id="rId7"/>
    <p:sldId id="299" r:id="rId8"/>
    <p:sldId id="302" r:id="rId9"/>
    <p:sldId id="300" r:id="rId10"/>
    <p:sldId id="303" r:id="rId11"/>
    <p:sldId id="304" r:id="rId12"/>
    <p:sldId id="307" r:id="rId13"/>
    <p:sldId id="308" r:id="rId14"/>
    <p:sldId id="310" r:id="rId15"/>
    <p:sldId id="311" r:id="rId16"/>
    <p:sldId id="313" r:id="rId17"/>
    <p:sldId id="314" r:id="rId18"/>
    <p:sldId id="316" r:id="rId19"/>
    <p:sldId id="317" r:id="rId20"/>
    <p:sldId id="322" r:id="rId21"/>
    <p:sldId id="319" r:id="rId22"/>
    <p:sldId id="323" r:id="rId23"/>
    <p:sldId id="324" r:id="rId2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2" autoAdjust="0"/>
    <p:restoredTop sz="90038" autoAdjust="0"/>
  </p:normalViewPr>
  <p:slideViewPr>
    <p:cSldViewPr>
      <p:cViewPr>
        <p:scale>
          <a:sx n="30" d="100"/>
          <a:sy n="30" d="100"/>
        </p:scale>
        <p:origin x="-2544" y="-9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29022-9A1C-4AF4-9DC1-61C140F45EB9}" type="doc">
      <dgm:prSet loTypeId="urn:microsoft.com/office/officeart/2005/8/layout/hList1" loCatId="list" qsTypeId="urn:microsoft.com/office/officeart/2005/8/quickstyle/simple5" qsCatId="simple" csTypeId="urn:microsoft.com/office/officeart/2005/8/colors/colorful2" csCatId="colorful" phldr="1"/>
      <dgm:spPr/>
      <dgm:t>
        <a:bodyPr/>
        <a:lstStyle/>
        <a:p>
          <a:endParaRPr lang="en-US"/>
        </a:p>
      </dgm:t>
    </dgm:pt>
    <dgm:pt modelId="{7C1080D8-764F-4D0D-8CFE-2D52E741871C}">
      <dgm:prSet phldrT="[Texto]" custT="1"/>
      <dgm:spPr/>
      <dgm:t>
        <a:bodyPr/>
        <a:lstStyle/>
        <a:p>
          <a:r>
            <a:rPr lang="es-ES" sz="1900" noProof="0" dirty="0" smtClean="0"/>
            <a:t>Problemas en la distribución eléctrica</a:t>
          </a:r>
          <a:endParaRPr lang="es-ES" sz="1900" noProof="0" dirty="0"/>
        </a:p>
      </dgm:t>
    </dgm:pt>
    <dgm:pt modelId="{A58F0AF1-0390-4C0A-A070-2868649E11BD}" type="parTrans" cxnId="{B734265A-8BEF-4132-BC7D-E8DA93030902}">
      <dgm:prSet/>
      <dgm:spPr/>
      <dgm:t>
        <a:bodyPr/>
        <a:lstStyle/>
        <a:p>
          <a:endParaRPr lang="es-ES" noProof="0"/>
        </a:p>
      </dgm:t>
    </dgm:pt>
    <dgm:pt modelId="{EFB4CC5E-E1D8-4770-8390-F1CF8EDE1BBF}" type="sibTrans" cxnId="{B734265A-8BEF-4132-BC7D-E8DA93030902}">
      <dgm:prSet/>
      <dgm:spPr/>
      <dgm:t>
        <a:bodyPr/>
        <a:lstStyle/>
        <a:p>
          <a:endParaRPr lang="es-ES" noProof="0"/>
        </a:p>
      </dgm:t>
    </dgm:pt>
    <dgm:pt modelId="{8C7729D2-F262-4BD6-9118-8E5CF6EA3AE9}">
      <dgm:prSet phldrT="[Texto]"/>
      <dgm:spPr>
        <a:solidFill>
          <a:schemeClr val="accent1">
            <a:lumMod val="75000"/>
          </a:schemeClr>
        </a:solidFill>
      </dgm:spPr>
      <dgm:t>
        <a:bodyPr/>
        <a:lstStyle/>
        <a:p>
          <a:r>
            <a:rPr lang="es-ES" b="1" noProof="0" dirty="0" smtClean="0"/>
            <a:t>Propuesta de implementación</a:t>
          </a:r>
          <a:endParaRPr lang="es-ES" b="1" noProof="0" dirty="0"/>
        </a:p>
      </dgm:t>
    </dgm:pt>
    <dgm:pt modelId="{032D5BA6-A88D-4B9B-AA46-CC4BD3675E5C}" type="parTrans" cxnId="{3B7B1173-CC3C-41D4-9E7F-2082117F7EE6}">
      <dgm:prSet/>
      <dgm:spPr/>
      <dgm:t>
        <a:bodyPr/>
        <a:lstStyle/>
        <a:p>
          <a:endParaRPr lang="en-US"/>
        </a:p>
      </dgm:t>
    </dgm:pt>
    <dgm:pt modelId="{169FCDD1-B690-4D50-9CDF-8DF62D4CD1F3}" type="sibTrans" cxnId="{3B7B1173-CC3C-41D4-9E7F-2082117F7EE6}">
      <dgm:prSet/>
      <dgm:spPr/>
      <dgm:t>
        <a:bodyPr/>
        <a:lstStyle/>
        <a:p>
          <a:endParaRPr lang="en-US"/>
        </a:p>
      </dgm:t>
    </dgm:pt>
    <dgm:pt modelId="{D0473BBE-EFF0-4A21-B65C-93ED1300CCFE}">
      <dgm:prSet phldrT="[Texto]"/>
      <dgm:spPr/>
      <dgm:t>
        <a:bodyPr/>
        <a:lstStyle/>
        <a:p>
          <a:r>
            <a:rPr lang="es-ES" noProof="0" dirty="0" err="1" smtClean="0"/>
            <a:t>Contactores</a:t>
          </a:r>
          <a:endParaRPr lang="en-US" dirty="0"/>
        </a:p>
      </dgm:t>
    </dgm:pt>
    <dgm:pt modelId="{D8F358DA-3829-4763-8315-895D24386DC5}" type="parTrans" cxnId="{2D0FE6DB-1918-4C1E-B95E-FB3FEB6290DB}">
      <dgm:prSet/>
      <dgm:spPr/>
      <dgm:t>
        <a:bodyPr/>
        <a:lstStyle/>
        <a:p>
          <a:endParaRPr lang="en-US"/>
        </a:p>
      </dgm:t>
    </dgm:pt>
    <dgm:pt modelId="{22967082-110B-43CE-A51D-0C694829539E}" type="sibTrans" cxnId="{2D0FE6DB-1918-4C1E-B95E-FB3FEB6290DB}">
      <dgm:prSet/>
      <dgm:spPr/>
      <dgm:t>
        <a:bodyPr/>
        <a:lstStyle/>
        <a:p>
          <a:endParaRPr lang="en-US"/>
        </a:p>
      </dgm:t>
    </dgm:pt>
    <dgm:pt modelId="{8E8F26A5-AA12-48BA-8907-9476CE7B3B45}">
      <dgm:prSet phldrT="[Texto]"/>
      <dgm:spPr/>
      <dgm:t>
        <a:bodyPr/>
        <a:lstStyle/>
        <a:p>
          <a:r>
            <a:rPr lang="es-ES" b="1" noProof="0" dirty="0" smtClean="0"/>
            <a:t>Trabajo investigativo </a:t>
          </a:r>
          <a:endParaRPr lang="es-ES" b="1" noProof="0" dirty="0"/>
        </a:p>
      </dgm:t>
    </dgm:pt>
    <dgm:pt modelId="{DF52892B-C345-46C4-8780-70F38EF099A7}" type="sibTrans" cxnId="{27CBF865-FBC5-4B04-A696-DC3C550DA09A}">
      <dgm:prSet/>
      <dgm:spPr/>
      <dgm:t>
        <a:bodyPr/>
        <a:lstStyle/>
        <a:p>
          <a:endParaRPr lang="es-ES" noProof="0"/>
        </a:p>
      </dgm:t>
    </dgm:pt>
    <dgm:pt modelId="{962E8CED-BEFC-4982-A2FA-80299FA1B07D}" type="parTrans" cxnId="{27CBF865-FBC5-4B04-A696-DC3C550DA09A}">
      <dgm:prSet/>
      <dgm:spPr/>
      <dgm:t>
        <a:bodyPr/>
        <a:lstStyle/>
        <a:p>
          <a:endParaRPr lang="es-ES" noProof="0"/>
        </a:p>
      </dgm:t>
    </dgm:pt>
    <dgm:pt modelId="{68E025C0-F484-45E8-B17B-BBAB83073CCE}">
      <dgm:prSet phldrT="[Texto]" custT="1"/>
      <dgm:spPr/>
      <dgm:t>
        <a:bodyPr/>
        <a:lstStyle/>
        <a:p>
          <a:r>
            <a:rPr lang="es-ES" sz="1900" noProof="0" dirty="0" smtClean="0"/>
            <a:t>Funcionamiento de los equipos de comunicación mas importantes.</a:t>
          </a:r>
          <a:endParaRPr lang="es-ES" sz="1900" noProof="0" dirty="0"/>
        </a:p>
      </dgm:t>
    </dgm:pt>
    <dgm:pt modelId="{5A4B3A4B-0C52-433D-BF4F-4F18B2A46406}" type="parTrans" cxnId="{0CB98665-41A4-44B1-8C72-81B43925CA47}">
      <dgm:prSet/>
      <dgm:spPr/>
      <dgm:t>
        <a:bodyPr/>
        <a:lstStyle/>
        <a:p>
          <a:endParaRPr lang="es-EC"/>
        </a:p>
      </dgm:t>
    </dgm:pt>
    <dgm:pt modelId="{AD05256D-1153-4339-BA23-7DE83C2C7386}" type="sibTrans" cxnId="{0CB98665-41A4-44B1-8C72-81B43925CA47}">
      <dgm:prSet/>
      <dgm:spPr/>
      <dgm:t>
        <a:bodyPr/>
        <a:lstStyle/>
        <a:p>
          <a:endParaRPr lang="es-EC"/>
        </a:p>
      </dgm:t>
    </dgm:pt>
    <dgm:pt modelId="{B777B2F3-683F-49B9-B9A8-64F06FE95A2E}" type="pres">
      <dgm:prSet presAssocID="{99C29022-9A1C-4AF4-9DC1-61C140F45EB9}" presName="Name0" presStyleCnt="0">
        <dgm:presLayoutVars>
          <dgm:dir/>
          <dgm:animLvl val="lvl"/>
          <dgm:resizeHandles val="exact"/>
        </dgm:presLayoutVars>
      </dgm:prSet>
      <dgm:spPr/>
      <dgm:t>
        <a:bodyPr/>
        <a:lstStyle/>
        <a:p>
          <a:endParaRPr lang="en-US"/>
        </a:p>
      </dgm:t>
    </dgm:pt>
    <dgm:pt modelId="{08EFA0AF-3EE9-476A-A8B1-B8B30E459036}" type="pres">
      <dgm:prSet presAssocID="{8E8F26A5-AA12-48BA-8907-9476CE7B3B45}" presName="composite" presStyleCnt="0"/>
      <dgm:spPr/>
    </dgm:pt>
    <dgm:pt modelId="{787D5229-AF02-44FB-91E4-27EBA087870C}" type="pres">
      <dgm:prSet presAssocID="{8E8F26A5-AA12-48BA-8907-9476CE7B3B45}" presName="parTx" presStyleLbl="alignNode1" presStyleIdx="0" presStyleCnt="2">
        <dgm:presLayoutVars>
          <dgm:chMax val="0"/>
          <dgm:chPref val="0"/>
          <dgm:bulletEnabled val="1"/>
        </dgm:presLayoutVars>
      </dgm:prSet>
      <dgm:spPr/>
      <dgm:t>
        <a:bodyPr/>
        <a:lstStyle/>
        <a:p>
          <a:endParaRPr lang="en-US"/>
        </a:p>
      </dgm:t>
    </dgm:pt>
    <dgm:pt modelId="{36E7EAB6-9D57-4B20-B310-8884076E933B}" type="pres">
      <dgm:prSet presAssocID="{8E8F26A5-AA12-48BA-8907-9476CE7B3B45}" presName="desTx" presStyleLbl="alignAccFollowNode1" presStyleIdx="0" presStyleCnt="2">
        <dgm:presLayoutVars>
          <dgm:bulletEnabled val="1"/>
        </dgm:presLayoutVars>
      </dgm:prSet>
      <dgm:spPr/>
      <dgm:t>
        <a:bodyPr/>
        <a:lstStyle/>
        <a:p>
          <a:endParaRPr lang="en-US"/>
        </a:p>
      </dgm:t>
    </dgm:pt>
    <dgm:pt modelId="{B2D2378F-C7DA-4943-A309-3CFE78DF97CC}" type="pres">
      <dgm:prSet presAssocID="{DF52892B-C345-46C4-8780-70F38EF099A7}" presName="space" presStyleCnt="0"/>
      <dgm:spPr/>
    </dgm:pt>
    <dgm:pt modelId="{425A8795-4BFA-43E9-B93D-E3885A3D5396}" type="pres">
      <dgm:prSet presAssocID="{8C7729D2-F262-4BD6-9118-8E5CF6EA3AE9}" presName="composite" presStyleCnt="0"/>
      <dgm:spPr/>
    </dgm:pt>
    <dgm:pt modelId="{DE418B52-E357-49E0-B9FE-54D83D3568F9}" type="pres">
      <dgm:prSet presAssocID="{8C7729D2-F262-4BD6-9118-8E5CF6EA3AE9}" presName="parTx" presStyleLbl="alignNode1" presStyleIdx="1" presStyleCnt="2">
        <dgm:presLayoutVars>
          <dgm:chMax val="0"/>
          <dgm:chPref val="0"/>
          <dgm:bulletEnabled val="1"/>
        </dgm:presLayoutVars>
      </dgm:prSet>
      <dgm:spPr/>
      <dgm:t>
        <a:bodyPr/>
        <a:lstStyle/>
        <a:p>
          <a:endParaRPr lang="en-US"/>
        </a:p>
      </dgm:t>
    </dgm:pt>
    <dgm:pt modelId="{21AECBE7-477A-4A7F-A1A8-3D7F3AFDF26F}" type="pres">
      <dgm:prSet presAssocID="{8C7729D2-F262-4BD6-9118-8E5CF6EA3AE9}" presName="desTx" presStyleLbl="alignAccFollowNode1" presStyleIdx="1" presStyleCnt="2">
        <dgm:presLayoutVars>
          <dgm:bulletEnabled val="1"/>
        </dgm:presLayoutVars>
      </dgm:prSet>
      <dgm:spPr/>
      <dgm:t>
        <a:bodyPr/>
        <a:lstStyle/>
        <a:p>
          <a:endParaRPr lang="en-US"/>
        </a:p>
      </dgm:t>
    </dgm:pt>
  </dgm:ptLst>
  <dgm:cxnLst>
    <dgm:cxn modelId="{410CD8AE-A042-4941-B525-2C5B3C7709E4}" type="presOf" srcId="{7C1080D8-764F-4D0D-8CFE-2D52E741871C}" destId="{36E7EAB6-9D57-4B20-B310-8884076E933B}" srcOrd="0" destOrd="0" presId="urn:microsoft.com/office/officeart/2005/8/layout/hList1"/>
    <dgm:cxn modelId="{0CB98665-41A4-44B1-8C72-81B43925CA47}" srcId="{8E8F26A5-AA12-48BA-8907-9476CE7B3B45}" destId="{68E025C0-F484-45E8-B17B-BBAB83073CCE}" srcOrd="1" destOrd="0" parTransId="{5A4B3A4B-0C52-433D-BF4F-4F18B2A46406}" sibTransId="{AD05256D-1153-4339-BA23-7DE83C2C7386}"/>
    <dgm:cxn modelId="{B734265A-8BEF-4132-BC7D-E8DA93030902}" srcId="{8E8F26A5-AA12-48BA-8907-9476CE7B3B45}" destId="{7C1080D8-764F-4D0D-8CFE-2D52E741871C}" srcOrd="0" destOrd="0" parTransId="{A58F0AF1-0390-4C0A-A070-2868649E11BD}" sibTransId="{EFB4CC5E-E1D8-4770-8390-F1CF8EDE1BBF}"/>
    <dgm:cxn modelId="{D63C9059-2E57-4111-8108-37209A3E3216}" type="presOf" srcId="{8E8F26A5-AA12-48BA-8907-9476CE7B3B45}" destId="{787D5229-AF02-44FB-91E4-27EBA087870C}" srcOrd="0" destOrd="0" presId="urn:microsoft.com/office/officeart/2005/8/layout/hList1"/>
    <dgm:cxn modelId="{6A033C93-E1B7-433E-8E07-2B4319CE7CF6}" type="presOf" srcId="{D0473BBE-EFF0-4A21-B65C-93ED1300CCFE}" destId="{21AECBE7-477A-4A7F-A1A8-3D7F3AFDF26F}" srcOrd="0" destOrd="0" presId="urn:microsoft.com/office/officeart/2005/8/layout/hList1"/>
    <dgm:cxn modelId="{3B7B1173-CC3C-41D4-9E7F-2082117F7EE6}" srcId="{99C29022-9A1C-4AF4-9DC1-61C140F45EB9}" destId="{8C7729D2-F262-4BD6-9118-8E5CF6EA3AE9}" srcOrd="1" destOrd="0" parTransId="{032D5BA6-A88D-4B9B-AA46-CC4BD3675E5C}" sibTransId="{169FCDD1-B690-4D50-9CDF-8DF62D4CD1F3}"/>
    <dgm:cxn modelId="{2D0FE6DB-1918-4C1E-B95E-FB3FEB6290DB}" srcId="{8C7729D2-F262-4BD6-9118-8E5CF6EA3AE9}" destId="{D0473BBE-EFF0-4A21-B65C-93ED1300CCFE}" srcOrd="0" destOrd="0" parTransId="{D8F358DA-3829-4763-8315-895D24386DC5}" sibTransId="{22967082-110B-43CE-A51D-0C694829539E}"/>
    <dgm:cxn modelId="{27CBF865-FBC5-4B04-A696-DC3C550DA09A}" srcId="{99C29022-9A1C-4AF4-9DC1-61C140F45EB9}" destId="{8E8F26A5-AA12-48BA-8907-9476CE7B3B45}" srcOrd="0" destOrd="0" parTransId="{962E8CED-BEFC-4982-A2FA-80299FA1B07D}" sibTransId="{DF52892B-C345-46C4-8780-70F38EF099A7}"/>
    <dgm:cxn modelId="{DBAB80E4-381E-4470-B7C7-EF76BA89A1F1}" type="presOf" srcId="{8C7729D2-F262-4BD6-9118-8E5CF6EA3AE9}" destId="{DE418B52-E357-49E0-B9FE-54D83D3568F9}" srcOrd="0" destOrd="0" presId="urn:microsoft.com/office/officeart/2005/8/layout/hList1"/>
    <dgm:cxn modelId="{F167BB9F-1CBB-4B22-ADF1-DAFA30186A91}" type="presOf" srcId="{99C29022-9A1C-4AF4-9DC1-61C140F45EB9}" destId="{B777B2F3-683F-49B9-B9A8-64F06FE95A2E}" srcOrd="0" destOrd="0" presId="urn:microsoft.com/office/officeart/2005/8/layout/hList1"/>
    <dgm:cxn modelId="{B47B2A52-42F1-4491-B772-381C53806375}" type="presOf" srcId="{68E025C0-F484-45E8-B17B-BBAB83073CCE}" destId="{36E7EAB6-9D57-4B20-B310-8884076E933B}" srcOrd="0" destOrd="1" presId="urn:microsoft.com/office/officeart/2005/8/layout/hList1"/>
    <dgm:cxn modelId="{BC83B2CD-638B-4702-8D3E-4891F6438F81}" type="presParOf" srcId="{B777B2F3-683F-49B9-B9A8-64F06FE95A2E}" destId="{08EFA0AF-3EE9-476A-A8B1-B8B30E459036}" srcOrd="0" destOrd="0" presId="urn:microsoft.com/office/officeart/2005/8/layout/hList1"/>
    <dgm:cxn modelId="{5D764BFC-2A0B-4DD5-AECE-16288191CCB5}" type="presParOf" srcId="{08EFA0AF-3EE9-476A-A8B1-B8B30E459036}" destId="{787D5229-AF02-44FB-91E4-27EBA087870C}" srcOrd="0" destOrd="0" presId="urn:microsoft.com/office/officeart/2005/8/layout/hList1"/>
    <dgm:cxn modelId="{846B92DA-9DF5-42A6-983F-55D14B8B3C33}" type="presParOf" srcId="{08EFA0AF-3EE9-476A-A8B1-B8B30E459036}" destId="{36E7EAB6-9D57-4B20-B310-8884076E933B}" srcOrd="1" destOrd="0" presId="urn:microsoft.com/office/officeart/2005/8/layout/hList1"/>
    <dgm:cxn modelId="{6C830A9F-C1C0-4F92-BEAD-F9D4D48F8850}" type="presParOf" srcId="{B777B2F3-683F-49B9-B9A8-64F06FE95A2E}" destId="{B2D2378F-C7DA-4943-A309-3CFE78DF97CC}" srcOrd="1" destOrd="0" presId="urn:microsoft.com/office/officeart/2005/8/layout/hList1"/>
    <dgm:cxn modelId="{F4473C42-E39E-4725-844A-7E8F455F75E1}" type="presParOf" srcId="{B777B2F3-683F-49B9-B9A8-64F06FE95A2E}" destId="{425A8795-4BFA-43E9-B93D-E3885A3D5396}" srcOrd="2" destOrd="0" presId="urn:microsoft.com/office/officeart/2005/8/layout/hList1"/>
    <dgm:cxn modelId="{2DA435E4-E9C0-43F3-8100-EF71A6E2D3BC}" type="presParOf" srcId="{425A8795-4BFA-43E9-B93D-E3885A3D5396}" destId="{DE418B52-E357-49E0-B9FE-54D83D3568F9}" srcOrd="0" destOrd="0" presId="urn:microsoft.com/office/officeart/2005/8/layout/hList1"/>
    <dgm:cxn modelId="{205A8210-7614-455F-BE68-21CD2048C8A5}" type="presParOf" srcId="{425A8795-4BFA-43E9-B93D-E3885A3D5396}" destId="{21AECBE7-477A-4A7F-A1A8-3D7F3AFDF26F}"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2EE1C9-98D1-445C-80AC-DBFB22BE3953}"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es-EC"/>
        </a:p>
      </dgm:t>
    </dgm:pt>
    <dgm:pt modelId="{2C3BF7EB-F3BB-4ECA-A679-610268A1E3FD}">
      <dgm:prSet phldrT="[Texto]"/>
      <dgm:spPr/>
      <dgm:t>
        <a:bodyPr/>
        <a:lstStyle/>
        <a:p>
          <a:pPr algn="just"/>
          <a:r>
            <a:rPr lang="es-ES" dirty="0" smtClean="0"/>
            <a:t>Desarrollar una propuesta de implementación de </a:t>
          </a:r>
          <a:r>
            <a:rPr lang="es-ES" dirty="0" err="1" smtClean="0"/>
            <a:t>contactores</a:t>
          </a:r>
          <a:r>
            <a:rPr lang="es-ES" dirty="0" smtClean="0"/>
            <a:t> en los principales equipos de comunicación que permita el funcionamiento inmediato en caso de falla de poder principal del Buque Escuela Guayas. </a:t>
          </a:r>
          <a:endParaRPr lang="es-EC" dirty="0"/>
        </a:p>
      </dgm:t>
    </dgm:pt>
    <dgm:pt modelId="{C1AE9A53-14D6-43C9-BEEF-921DA8C0DA5C}" type="parTrans" cxnId="{A021465A-BDB5-46B0-9A53-DD54A90134D8}">
      <dgm:prSet/>
      <dgm:spPr/>
      <dgm:t>
        <a:bodyPr/>
        <a:lstStyle/>
        <a:p>
          <a:endParaRPr lang="es-EC"/>
        </a:p>
      </dgm:t>
    </dgm:pt>
    <dgm:pt modelId="{3DBFC68D-7572-4295-9454-647981E88899}" type="sibTrans" cxnId="{A021465A-BDB5-46B0-9A53-DD54A90134D8}">
      <dgm:prSet/>
      <dgm:spPr/>
      <dgm:t>
        <a:bodyPr/>
        <a:lstStyle/>
        <a:p>
          <a:endParaRPr lang="es-EC"/>
        </a:p>
      </dgm:t>
    </dgm:pt>
    <dgm:pt modelId="{E816DA46-169C-4226-AA6C-83BDF2FCA962}">
      <dgm:prSet phldrT="[Texto]"/>
      <dgm:spPr/>
      <dgm:t>
        <a:bodyPr/>
        <a:lstStyle/>
        <a:p>
          <a:pPr algn="just"/>
          <a:r>
            <a:rPr lang="es-ES" dirty="0" smtClean="0">
              <a:effectLst/>
              <a:latin typeface="+mn-lt"/>
              <a:ea typeface="+mn-ea"/>
              <a:cs typeface="+mn-cs"/>
            </a:rPr>
            <a:t>Realizar una investigación de los generadores principales para determinar las posibles causas por la cual se pierde el poder en la unidad.</a:t>
          </a:r>
          <a:endParaRPr lang="es-EC" dirty="0"/>
        </a:p>
      </dgm:t>
    </dgm:pt>
    <dgm:pt modelId="{DD8C4FA2-5302-4785-BE25-1C5A6B6C3F19}" type="parTrans" cxnId="{7DD8443C-2668-4819-9FDD-6E24F0B04CD4}">
      <dgm:prSet/>
      <dgm:spPr/>
      <dgm:t>
        <a:bodyPr/>
        <a:lstStyle/>
        <a:p>
          <a:endParaRPr lang="es-EC"/>
        </a:p>
      </dgm:t>
    </dgm:pt>
    <dgm:pt modelId="{BC43BA1D-88CD-4D31-9529-91D25B3DF326}" type="sibTrans" cxnId="{7DD8443C-2668-4819-9FDD-6E24F0B04CD4}">
      <dgm:prSet/>
      <dgm:spPr/>
      <dgm:t>
        <a:bodyPr/>
        <a:lstStyle/>
        <a:p>
          <a:endParaRPr lang="es-EC"/>
        </a:p>
      </dgm:t>
    </dgm:pt>
    <dgm:pt modelId="{70BF6D37-88AF-4980-A276-51582948C6E9}">
      <dgm:prSet phldrT="[Texto]"/>
      <dgm:spPr/>
      <dgm:t>
        <a:bodyPr/>
        <a:lstStyle/>
        <a:p>
          <a:pPr algn="just"/>
          <a:r>
            <a:rPr lang="es-ES" dirty="0" smtClean="0">
              <a:effectLst/>
              <a:latin typeface="+mn-lt"/>
              <a:ea typeface="+mn-ea"/>
              <a:cs typeface="+mn-cs"/>
            </a:rPr>
            <a:t>Realizar un análisis estadístico en el Buque Escuela Guayas de las necesidades de implementación de </a:t>
          </a:r>
          <a:r>
            <a:rPr lang="es-ES" dirty="0" err="1" smtClean="0">
              <a:effectLst/>
              <a:latin typeface="+mn-lt"/>
              <a:ea typeface="+mn-ea"/>
              <a:cs typeface="+mn-cs"/>
            </a:rPr>
            <a:t>contactores</a:t>
          </a:r>
          <a:r>
            <a:rPr lang="es-ES" dirty="0" smtClean="0">
              <a:effectLst/>
              <a:latin typeface="+mn-lt"/>
              <a:ea typeface="+mn-ea"/>
              <a:cs typeface="+mn-cs"/>
            </a:rPr>
            <a:t> en los principales  equipos de comunicación.</a:t>
          </a:r>
          <a:endParaRPr lang="es-EC" dirty="0"/>
        </a:p>
      </dgm:t>
    </dgm:pt>
    <dgm:pt modelId="{733CB352-C65C-4D3D-9A73-7DC1D4D18E61}" type="parTrans" cxnId="{6FEF8BF8-7603-4B23-8440-4398AB7BC745}">
      <dgm:prSet/>
      <dgm:spPr/>
      <dgm:t>
        <a:bodyPr/>
        <a:lstStyle/>
        <a:p>
          <a:endParaRPr lang="es-EC"/>
        </a:p>
      </dgm:t>
    </dgm:pt>
    <dgm:pt modelId="{42E935FF-F7EF-4EF2-951B-8B4DD842B417}" type="sibTrans" cxnId="{6FEF8BF8-7603-4B23-8440-4398AB7BC745}">
      <dgm:prSet/>
      <dgm:spPr/>
      <dgm:t>
        <a:bodyPr/>
        <a:lstStyle/>
        <a:p>
          <a:endParaRPr lang="es-EC"/>
        </a:p>
      </dgm:t>
    </dgm:pt>
    <dgm:pt modelId="{3FF43016-028F-44F5-8608-215CEC46D98F}">
      <dgm:prSet phldrT="[Texto]"/>
      <dgm:spPr/>
      <dgm:t>
        <a:bodyPr/>
        <a:lstStyle/>
        <a:p>
          <a:pPr algn="just"/>
          <a:r>
            <a:rPr lang="es-ES" dirty="0" smtClean="0">
              <a:effectLst/>
              <a:latin typeface="+mn-lt"/>
              <a:ea typeface="+mn-ea"/>
              <a:cs typeface="+mn-cs"/>
            </a:rPr>
            <a:t>Demostrar la eficiencia que tiene un </a:t>
          </a:r>
          <a:r>
            <a:rPr lang="es-ES" dirty="0" err="1" smtClean="0">
              <a:effectLst/>
              <a:latin typeface="+mn-lt"/>
              <a:ea typeface="+mn-ea"/>
              <a:cs typeface="+mn-cs"/>
            </a:rPr>
            <a:t>contactor</a:t>
          </a:r>
          <a:r>
            <a:rPr lang="es-ES" dirty="0" smtClean="0">
              <a:effectLst/>
              <a:latin typeface="+mn-lt"/>
              <a:ea typeface="+mn-ea"/>
              <a:cs typeface="+mn-cs"/>
            </a:rPr>
            <a:t> en los equipos de comunicación la cual permita realizar una navegación segura en canales o aguas internacionales.</a:t>
          </a:r>
          <a:endParaRPr lang="es-EC" dirty="0" smtClean="0">
            <a:effectLst/>
            <a:latin typeface="+mn-lt"/>
            <a:ea typeface="+mn-ea"/>
            <a:cs typeface="+mn-cs"/>
          </a:endParaRPr>
        </a:p>
      </dgm:t>
    </dgm:pt>
    <dgm:pt modelId="{23A70D1A-41AE-4DD4-B124-27A1F1A5AA85}" type="parTrans" cxnId="{22AE8F30-E081-4957-8361-42E159BA284A}">
      <dgm:prSet/>
      <dgm:spPr/>
      <dgm:t>
        <a:bodyPr/>
        <a:lstStyle/>
        <a:p>
          <a:endParaRPr lang="es-EC"/>
        </a:p>
      </dgm:t>
    </dgm:pt>
    <dgm:pt modelId="{6DFFB7BD-6D15-4A46-B804-2B930C4E3A64}" type="sibTrans" cxnId="{22AE8F30-E081-4957-8361-42E159BA284A}">
      <dgm:prSet/>
      <dgm:spPr/>
      <dgm:t>
        <a:bodyPr/>
        <a:lstStyle/>
        <a:p>
          <a:endParaRPr lang="es-EC"/>
        </a:p>
      </dgm:t>
    </dgm:pt>
    <dgm:pt modelId="{243F1F4D-DD03-400F-800F-C4B26AA667CA}" type="pres">
      <dgm:prSet presAssocID="{412EE1C9-98D1-445C-80AC-DBFB22BE3953}" presName="composite" presStyleCnt="0">
        <dgm:presLayoutVars>
          <dgm:chMax val="1"/>
          <dgm:dir/>
          <dgm:resizeHandles val="exact"/>
        </dgm:presLayoutVars>
      </dgm:prSet>
      <dgm:spPr/>
      <dgm:t>
        <a:bodyPr/>
        <a:lstStyle/>
        <a:p>
          <a:endParaRPr lang="es-EC"/>
        </a:p>
      </dgm:t>
    </dgm:pt>
    <dgm:pt modelId="{741C0D02-5C75-4AF1-84FC-ACE62F1577E6}" type="pres">
      <dgm:prSet presAssocID="{2C3BF7EB-F3BB-4ECA-A679-610268A1E3FD}" presName="roof" presStyleLbl="dkBgShp" presStyleIdx="0" presStyleCnt="2"/>
      <dgm:spPr/>
      <dgm:t>
        <a:bodyPr/>
        <a:lstStyle/>
        <a:p>
          <a:endParaRPr lang="es-EC"/>
        </a:p>
      </dgm:t>
    </dgm:pt>
    <dgm:pt modelId="{6A67F79F-A250-4B10-A62D-CEA5F2082ED4}" type="pres">
      <dgm:prSet presAssocID="{2C3BF7EB-F3BB-4ECA-A679-610268A1E3FD}" presName="pillars" presStyleCnt="0"/>
      <dgm:spPr/>
    </dgm:pt>
    <dgm:pt modelId="{C47FDE2D-34BD-4B29-8CC3-868A57A8F917}" type="pres">
      <dgm:prSet presAssocID="{2C3BF7EB-F3BB-4ECA-A679-610268A1E3FD}" presName="pillar1" presStyleLbl="node1" presStyleIdx="0" presStyleCnt="3">
        <dgm:presLayoutVars>
          <dgm:bulletEnabled val="1"/>
        </dgm:presLayoutVars>
      </dgm:prSet>
      <dgm:spPr/>
      <dgm:t>
        <a:bodyPr/>
        <a:lstStyle/>
        <a:p>
          <a:endParaRPr lang="es-EC"/>
        </a:p>
      </dgm:t>
    </dgm:pt>
    <dgm:pt modelId="{30951970-7B9E-4FFC-8D17-DDF90779EB6E}" type="pres">
      <dgm:prSet presAssocID="{70BF6D37-88AF-4980-A276-51582948C6E9}" presName="pillarX" presStyleLbl="node1" presStyleIdx="1" presStyleCnt="3">
        <dgm:presLayoutVars>
          <dgm:bulletEnabled val="1"/>
        </dgm:presLayoutVars>
      </dgm:prSet>
      <dgm:spPr/>
      <dgm:t>
        <a:bodyPr/>
        <a:lstStyle/>
        <a:p>
          <a:endParaRPr lang="es-EC"/>
        </a:p>
      </dgm:t>
    </dgm:pt>
    <dgm:pt modelId="{7C8E3010-1901-4A86-9B52-BA9B833298EA}" type="pres">
      <dgm:prSet presAssocID="{3FF43016-028F-44F5-8608-215CEC46D98F}" presName="pillarX" presStyleLbl="node1" presStyleIdx="2" presStyleCnt="3">
        <dgm:presLayoutVars>
          <dgm:bulletEnabled val="1"/>
        </dgm:presLayoutVars>
      </dgm:prSet>
      <dgm:spPr/>
      <dgm:t>
        <a:bodyPr/>
        <a:lstStyle/>
        <a:p>
          <a:endParaRPr lang="es-EC"/>
        </a:p>
      </dgm:t>
    </dgm:pt>
    <dgm:pt modelId="{0E5EB490-33EA-48C4-B7DA-650E2BB8FA83}" type="pres">
      <dgm:prSet presAssocID="{2C3BF7EB-F3BB-4ECA-A679-610268A1E3FD}" presName="base" presStyleLbl="dkBgShp" presStyleIdx="1" presStyleCnt="2"/>
      <dgm:spPr/>
    </dgm:pt>
  </dgm:ptLst>
  <dgm:cxnLst>
    <dgm:cxn modelId="{6FEF8BF8-7603-4B23-8440-4398AB7BC745}" srcId="{2C3BF7EB-F3BB-4ECA-A679-610268A1E3FD}" destId="{70BF6D37-88AF-4980-A276-51582948C6E9}" srcOrd="1" destOrd="0" parTransId="{733CB352-C65C-4D3D-9A73-7DC1D4D18E61}" sibTransId="{42E935FF-F7EF-4EF2-951B-8B4DD842B417}"/>
    <dgm:cxn modelId="{22AE8F30-E081-4957-8361-42E159BA284A}" srcId="{2C3BF7EB-F3BB-4ECA-A679-610268A1E3FD}" destId="{3FF43016-028F-44F5-8608-215CEC46D98F}" srcOrd="2" destOrd="0" parTransId="{23A70D1A-41AE-4DD4-B124-27A1F1A5AA85}" sibTransId="{6DFFB7BD-6D15-4A46-B804-2B930C4E3A64}"/>
    <dgm:cxn modelId="{68C48964-C3C2-4182-BC53-B661F29708F5}" type="presOf" srcId="{70BF6D37-88AF-4980-A276-51582948C6E9}" destId="{30951970-7B9E-4FFC-8D17-DDF90779EB6E}" srcOrd="0" destOrd="0" presId="urn:microsoft.com/office/officeart/2005/8/layout/hList3"/>
    <dgm:cxn modelId="{D2A47588-F0C7-45B8-BE9A-2A534BAB300E}" type="presOf" srcId="{412EE1C9-98D1-445C-80AC-DBFB22BE3953}" destId="{243F1F4D-DD03-400F-800F-C4B26AA667CA}" srcOrd="0" destOrd="0" presId="urn:microsoft.com/office/officeart/2005/8/layout/hList3"/>
    <dgm:cxn modelId="{7DD8443C-2668-4819-9FDD-6E24F0B04CD4}" srcId="{2C3BF7EB-F3BB-4ECA-A679-610268A1E3FD}" destId="{E816DA46-169C-4226-AA6C-83BDF2FCA962}" srcOrd="0" destOrd="0" parTransId="{DD8C4FA2-5302-4785-BE25-1C5A6B6C3F19}" sibTransId="{BC43BA1D-88CD-4D31-9529-91D25B3DF326}"/>
    <dgm:cxn modelId="{D552386F-F30D-47F5-83BE-079F04B041B4}" type="presOf" srcId="{E816DA46-169C-4226-AA6C-83BDF2FCA962}" destId="{C47FDE2D-34BD-4B29-8CC3-868A57A8F917}" srcOrd="0" destOrd="0" presId="urn:microsoft.com/office/officeart/2005/8/layout/hList3"/>
    <dgm:cxn modelId="{A021465A-BDB5-46B0-9A53-DD54A90134D8}" srcId="{412EE1C9-98D1-445C-80AC-DBFB22BE3953}" destId="{2C3BF7EB-F3BB-4ECA-A679-610268A1E3FD}" srcOrd="0" destOrd="0" parTransId="{C1AE9A53-14D6-43C9-BEEF-921DA8C0DA5C}" sibTransId="{3DBFC68D-7572-4295-9454-647981E88899}"/>
    <dgm:cxn modelId="{0B0472F5-E3A9-4B24-9236-459A7E81606F}" type="presOf" srcId="{2C3BF7EB-F3BB-4ECA-A679-610268A1E3FD}" destId="{741C0D02-5C75-4AF1-84FC-ACE62F1577E6}" srcOrd="0" destOrd="0" presId="urn:microsoft.com/office/officeart/2005/8/layout/hList3"/>
    <dgm:cxn modelId="{1C554287-6C36-40FE-B0ED-400FDFA52044}" type="presOf" srcId="{3FF43016-028F-44F5-8608-215CEC46D98F}" destId="{7C8E3010-1901-4A86-9B52-BA9B833298EA}" srcOrd="0" destOrd="0" presId="urn:microsoft.com/office/officeart/2005/8/layout/hList3"/>
    <dgm:cxn modelId="{8CBD15FB-FFF7-49F4-A463-1347A02D39E5}" type="presParOf" srcId="{243F1F4D-DD03-400F-800F-C4B26AA667CA}" destId="{741C0D02-5C75-4AF1-84FC-ACE62F1577E6}" srcOrd="0" destOrd="0" presId="urn:microsoft.com/office/officeart/2005/8/layout/hList3"/>
    <dgm:cxn modelId="{384E71C9-308B-44BA-B501-F0CE51E0147B}" type="presParOf" srcId="{243F1F4D-DD03-400F-800F-C4B26AA667CA}" destId="{6A67F79F-A250-4B10-A62D-CEA5F2082ED4}" srcOrd="1" destOrd="0" presId="urn:microsoft.com/office/officeart/2005/8/layout/hList3"/>
    <dgm:cxn modelId="{CDD266BD-6E3F-4E3B-BC37-BC9C2AD3894A}" type="presParOf" srcId="{6A67F79F-A250-4B10-A62D-CEA5F2082ED4}" destId="{C47FDE2D-34BD-4B29-8CC3-868A57A8F917}" srcOrd="0" destOrd="0" presId="urn:microsoft.com/office/officeart/2005/8/layout/hList3"/>
    <dgm:cxn modelId="{ED114CA2-9513-487B-85FD-CC7E06D7BADB}" type="presParOf" srcId="{6A67F79F-A250-4B10-A62D-CEA5F2082ED4}" destId="{30951970-7B9E-4FFC-8D17-DDF90779EB6E}" srcOrd="1" destOrd="0" presId="urn:microsoft.com/office/officeart/2005/8/layout/hList3"/>
    <dgm:cxn modelId="{23F7AF02-11BC-48A0-B6E3-1EFD6C5C2DE7}" type="presParOf" srcId="{6A67F79F-A250-4B10-A62D-CEA5F2082ED4}" destId="{7C8E3010-1901-4A86-9B52-BA9B833298EA}" srcOrd="2" destOrd="0" presId="urn:microsoft.com/office/officeart/2005/8/layout/hList3"/>
    <dgm:cxn modelId="{3A43FF5A-8B96-421A-B50F-A0B9FA58A91D}" type="presParOf" srcId="{243F1F4D-DD03-400F-800F-C4B26AA667CA}" destId="{0E5EB490-33EA-48C4-B7DA-650E2BB8FA83}" srcOrd="2" destOrd="0" presId="urn:microsoft.com/office/officeart/2005/8/layout/hList3"/>
  </dgm:cxnLst>
  <dgm:bg>
    <a:solidFill>
      <a:schemeClr val="accent4">
        <a:lumMod val="40000"/>
        <a:lumOff val="60000"/>
      </a:schemeClr>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D5229-AF02-44FB-91E4-27EBA087870C}">
      <dsp:nvSpPr>
        <dsp:cNvPr id="0" name=""/>
        <dsp:cNvSpPr/>
      </dsp:nvSpPr>
      <dsp:spPr>
        <a:xfrm>
          <a:off x="42" y="1004860"/>
          <a:ext cx="4065436" cy="144835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84480" tIns="162560" rIns="284480" bIns="162560" numCol="1" spcCol="1270" anchor="ctr" anchorCtr="0">
          <a:noAutofit/>
        </a:bodyPr>
        <a:lstStyle/>
        <a:p>
          <a:pPr lvl="0" algn="ctr" defTabSz="1778000">
            <a:lnSpc>
              <a:spcPct val="90000"/>
            </a:lnSpc>
            <a:spcBef>
              <a:spcPct val="0"/>
            </a:spcBef>
            <a:spcAft>
              <a:spcPct val="35000"/>
            </a:spcAft>
          </a:pPr>
          <a:r>
            <a:rPr lang="es-ES" sz="4000" b="1" kern="1200" noProof="0" dirty="0" smtClean="0"/>
            <a:t>Trabajo investigativo </a:t>
          </a:r>
          <a:endParaRPr lang="es-ES" sz="4000" b="1" kern="1200" noProof="0" dirty="0"/>
        </a:p>
      </dsp:txBody>
      <dsp:txXfrm>
        <a:off x="42" y="1004860"/>
        <a:ext cx="4065436" cy="1448359"/>
      </dsp:txXfrm>
    </dsp:sp>
    <dsp:sp modelId="{36E7EAB6-9D57-4B20-B310-8884076E933B}">
      <dsp:nvSpPr>
        <dsp:cNvPr id="0" name=""/>
        <dsp:cNvSpPr/>
      </dsp:nvSpPr>
      <dsp:spPr>
        <a:xfrm>
          <a:off x="42" y="2453219"/>
          <a:ext cx="4065436" cy="175680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S" sz="1900" kern="1200" noProof="0" dirty="0" smtClean="0"/>
            <a:t>Problemas en la distribución eléctrica</a:t>
          </a:r>
          <a:endParaRPr lang="es-ES" sz="1900" kern="1200" noProof="0" dirty="0"/>
        </a:p>
        <a:p>
          <a:pPr marL="171450" lvl="1" indent="-171450" algn="l" defTabSz="844550">
            <a:lnSpc>
              <a:spcPct val="90000"/>
            </a:lnSpc>
            <a:spcBef>
              <a:spcPct val="0"/>
            </a:spcBef>
            <a:spcAft>
              <a:spcPct val="15000"/>
            </a:spcAft>
            <a:buChar char="••"/>
          </a:pPr>
          <a:r>
            <a:rPr lang="es-ES" sz="1900" kern="1200" noProof="0" dirty="0" smtClean="0"/>
            <a:t>Funcionamiento de los equipos de comunicación mas importantes.</a:t>
          </a:r>
          <a:endParaRPr lang="es-ES" sz="1900" kern="1200" noProof="0" dirty="0"/>
        </a:p>
      </dsp:txBody>
      <dsp:txXfrm>
        <a:off x="42" y="2453219"/>
        <a:ext cx="4065436" cy="1756800"/>
      </dsp:txXfrm>
    </dsp:sp>
    <dsp:sp modelId="{DE418B52-E357-49E0-B9FE-54D83D3568F9}">
      <dsp:nvSpPr>
        <dsp:cNvPr id="0" name=""/>
        <dsp:cNvSpPr/>
      </dsp:nvSpPr>
      <dsp:spPr>
        <a:xfrm>
          <a:off x="4634640" y="1004860"/>
          <a:ext cx="4065436" cy="1448359"/>
        </a:xfrm>
        <a:prstGeom prst="rect">
          <a:avLst/>
        </a:prstGeom>
        <a:solidFill>
          <a:schemeClr val="accent1">
            <a:lumMod val="7500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84480" tIns="162560" rIns="284480" bIns="162560" numCol="1" spcCol="1270" anchor="ctr" anchorCtr="0">
          <a:noAutofit/>
        </a:bodyPr>
        <a:lstStyle/>
        <a:p>
          <a:pPr lvl="0" algn="ctr" defTabSz="1778000">
            <a:lnSpc>
              <a:spcPct val="90000"/>
            </a:lnSpc>
            <a:spcBef>
              <a:spcPct val="0"/>
            </a:spcBef>
            <a:spcAft>
              <a:spcPct val="35000"/>
            </a:spcAft>
          </a:pPr>
          <a:r>
            <a:rPr lang="es-ES" sz="4000" b="1" kern="1200" noProof="0" dirty="0" smtClean="0"/>
            <a:t>Propuesta de implementación</a:t>
          </a:r>
          <a:endParaRPr lang="es-ES" sz="4000" b="1" kern="1200" noProof="0" dirty="0"/>
        </a:p>
      </dsp:txBody>
      <dsp:txXfrm>
        <a:off x="4634640" y="1004860"/>
        <a:ext cx="4065436" cy="1448359"/>
      </dsp:txXfrm>
    </dsp:sp>
    <dsp:sp modelId="{21AECBE7-477A-4A7F-A1A8-3D7F3AFDF26F}">
      <dsp:nvSpPr>
        <dsp:cNvPr id="0" name=""/>
        <dsp:cNvSpPr/>
      </dsp:nvSpPr>
      <dsp:spPr>
        <a:xfrm>
          <a:off x="4634640" y="2453219"/>
          <a:ext cx="4065436" cy="1756800"/>
        </a:xfrm>
        <a:prstGeom prst="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213360" rIns="284480" bIns="320040" numCol="1" spcCol="1270" anchor="t" anchorCtr="0">
          <a:noAutofit/>
        </a:bodyPr>
        <a:lstStyle/>
        <a:p>
          <a:pPr marL="285750" lvl="1" indent="-285750" algn="l" defTabSz="1778000">
            <a:lnSpc>
              <a:spcPct val="90000"/>
            </a:lnSpc>
            <a:spcBef>
              <a:spcPct val="0"/>
            </a:spcBef>
            <a:spcAft>
              <a:spcPct val="15000"/>
            </a:spcAft>
            <a:buChar char="••"/>
          </a:pPr>
          <a:r>
            <a:rPr lang="es-ES" sz="4000" kern="1200" noProof="0" dirty="0" err="1" smtClean="0"/>
            <a:t>Contactores</a:t>
          </a:r>
          <a:endParaRPr lang="en-US" sz="4000" kern="1200" dirty="0"/>
        </a:p>
      </dsp:txBody>
      <dsp:txXfrm>
        <a:off x="4634640" y="2453219"/>
        <a:ext cx="4065436" cy="1756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C0D02-5C75-4AF1-84FC-ACE62F1577E6}">
      <dsp:nvSpPr>
        <dsp:cNvPr id="0" name=""/>
        <dsp:cNvSpPr/>
      </dsp:nvSpPr>
      <dsp:spPr>
        <a:xfrm>
          <a:off x="0" y="0"/>
          <a:ext cx="9144000" cy="1641782"/>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just" defTabSz="1111250">
            <a:lnSpc>
              <a:spcPct val="90000"/>
            </a:lnSpc>
            <a:spcBef>
              <a:spcPct val="0"/>
            </a:spcBef>
            <a:spcAft>
              <a:spcPct val="35000"/>
            </a:spcAft>
          </a:pPr>
          <a:r>
            <a:rPr lang="es-ES" sz="2500" kern="1200" dirty="0" smtClean="0"/>
            <a:t>Desarrollar una propuesta de implementación de </a:t>
          </a:r>
          <a:r>
            <a:rPr lang="es-ES" sz="2500" kern="1200" dirty="0" err="1" smtClean="0"/>
            <a:t>contactores</a:t>
          </a:r>
          <a:r>
            <a:rPr lang="es-ES" sz="2500" kern="1200" dirty="0" smtClean="0"/>
            <a:t> en los principales equipos de comunicación que permita el funcionamiento inmediato en caso de falla de poder principal del Buque Escuela Guayas. </a:t>
          </a:r>
          <a:endParaRPr lang="es-EC" sz="2500" kern="1200" dirty="0"/>
        </a:p>
      </dsp:txBody>
      <dsp:txXfrm>
        <a:off x="0" y="0"/>
        <a:ext cx="9144000" cy="1641782"/>
      </dsp:txXfrm>
    </dsp:sp>
    <dsp:sp modelId="{C47FDE2D-34BD-4B29-8CC3-868A57A8F917}">
      <dsp:nvSpPr>
        <dsp:cNvPr id="0" name=""/>
        <dsp:cNvSpPr/>
      </dsp:nvSpPr>
      <dsp:spPr>
        <a:xfrm>
          <a:off x="4464" y="1641782"/>
          <a:ext cx="3045023" cy="3447743"/>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just" defTabSz="1111250">
            <a:lnSpc>
              <a:spcPct val="90000"/>
            </a:lnSpc>
            <a:spcBef>
              <a:spcPct val="0"/>
            </a:spcBef>
            <a:spcAft>
              <a:spcPct val="35000"/>
            </a:spcAft>
          </a:pPr>
          <a:r>
            <a:rPr lang="es-ES" sz="2500" kern="1200" dirty="0" smtClean="0">
              <a:effectLst/>
              <a:latin typeface="+mn-lt"/>
              <a:ea typeface="+mn-ea"/>
              <a:cs typeface="+mn-cs"/>
            </a:rPr>
            <a:t>Realizar una investigación de los generadores principales para determinar las posibles causas por la cual se pierde el poder en la unidad.</a:t>
          </a:r>
          <a:endParaRPr lang="es-EC" sz="2500" kern="1200" dirty="0"/>
        </a:p>
      </dsp:txBody>
      <dsp:txXfrm>
        <a:off x="4464" y="1641782"/>
        <a:ext cx="3045023" cy="3447743"/>
      </dsp:txXfrm>
    </dsp:sp>
    <dsp:sp modelId="{30951970-7B9E-4FFC-8D17-DDF90779EB6E}">
      <dsp:nvSpPr>
        <dsp:cNvPr id="0" name=""/>
        <dsp:cNvSpPr/>
      </dsp:nvSpPr>
      <dsp:spPr>
        <a:xfrm>
          <a:off x="3049488" y="1641782"/>
          <a:ext cx="3045023" cy="3447743"/>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just" defTabSz="1111250">
            <a:lnSpc>
              <a:spcPct val="90000"/>
            </a:lnSpc>
            <a:spcBef>
              <a:spcPct val="0"/>
            </a:spcBef>
            <a:spcAft>
              <a:spcPct val="35000"/>
            </a:spcAft>
          </a:pPr>
          <a:r>
            <a:rPr lang="es-ES" sz="2500" kern="1200" dirty="0" smtClean="0">
              <a:effectLst/>
              <a:latin typeface="+mn-lt"/>
              <a:ea typeface="+mn-ea"/>
              <a:cs typeface="+mn-cs"/>
            </a:rPr>
            <a:t>Realizar un análisis estadístico en el Buque Escuela Guayas de las necesidades de implementación de </a:t>
          </a:r>
          <a:r>
            <a:rPr lang="es-ES" sz="2500" kern="1200" dirty="0" err="1" smtClean="0">
              <a:effectLst/>
              <a:latin typeface="+mn-lt"/>
              <a:ea typeface="+mn-ea"/>
              <a:cs typeface="+mn-cs"/>
            </a:rPr>
            <a:t>contactores</a:t>
          </a:r>
          <a:r>
            <a:rPr lang="es-ES" sz="2500" kern="1200" dirty="0" smtClean="0">
              <a:effectLst/>
              <a:latin typeface="+mn-lt"/>
              <a:ea typeface="+mn-ea"/>
              <a:cs typeface="+mn-cs"/>
            </a:rPr>
            <a:t> en los principales  equipos de comunicación.</a:t>
          </a:r>
          <a:endParaRPr lang="es-EC" sz="2500" kern="1200" dirty="0"/>
        </a:p>
      </dsp:txBody>
      <dsp:txXfrm>
        <a:off x="3049488" y="1641782"/>
        <a:ext cx="3045023" cy="3447743"/>
      </dsp:txXfrm>
    </dsp:sp>
    <dsp:sp modelId="{7C8E3010-1901-4A86-9B52-BA9B833298EA}">
      <dsp:nvSpPr>
        <dsp:cNvPr id="0" name=""/>
        <dsp:cNvSpPr/>
      </dsp:nvSpPr>
      <dsp:spPr>
        <a:xfrm>
          <a:off x="6094511" y="1641782"/>
          <a:ext cx="3045023" cy="3447743"/>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just" defTabSz="1111250">
            <a:lnSpc>
              <a:spcPct val="90000"/>
            </a:lnSpc>
            <a:spcBef>
              <a:spcPct val="0"/>
            </a:spcBef>
            <a:spcAft>
              <a:spcPct val="35000"/>
            </a:spcAft>
          </a:pPr>
          <a:r>
            <a:rPr lang="es-ES" sz="2500" kern="1200" dirty="0" smtClean="0">
              <a:effectLst/>
              <a:latin typeface="+mn-lt"/>
              <a:ea typeface="+mn-ea"/>
              <a:cs typeface="+mn-cs"/>
            </a:rPr>
            <a:t>Demostrar la eficiencia que tiene un </a:t>
          </a:r>
          <a:r>
            <a:rPr lang="es-ES" sz="2500" kern="1200" dirty="0" err="1" smtClean="0">
              <a:effectLst/>
              <a:latin typeface="+mn-lt"/>
              <a:ea typeface="+mn-ea"/>
              <a:cs typeface="+mn-cs"/>
            </a:rPr>
            <a:t>contactor</a:t>
          </a:r>
          <a:r>
            <a:rPr lang="es-ES" sz="2500" kern="1200" dirty="0" smtClean="0">
              <a:effectLst/>
              <a:latin typeface="+mn-lt"/>
              <a:ea typeface="+mn-ea"/>
              <a:cs typeface="+mn-cs"/>
            </a:rPr>
            <a:t> en los equipos de comunicación la cual permita realizar una navegación segura en canales o aguas internacionales.</a:t>
          </a:r>
          <a:endParaRPr lang="es-EC" sz="2500" kern="1200" dirty="0" smtClean="0">
            <a:effectLst/>
            <a:latin typeface="+mn-lt"/>
            <a:ea typeface="+mn-ea"/>
            <a:cs typeface="+mn-cs"/>
          </a:endParaRPr>
        </a:p>
      </dsp:txBody>
      <dsp:txXfrm>
        <a:off x="6094511" y="1641782"/>
        <a:ext cx="3045023" cy="3447743"/>
      </dsp:txXfrm>
    </dsp:sp>
    <dsp:sp modelId="{0E5EB490-33EA-48C4-B7DA-650E2BB8FA83}">
      <dsp:nvSpPr>
        <dsp:cNvPr id="0" name=""/>
        <dsp:cNvSpPr/>
      </dsp:nvSpPr>
      <dsp:spPr>
        <a:xfrm>
          <a:off x="0" y="5089525"/>
          <a:ext cx="9144000" cy="383082"/>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AE22BD-E7AE-4B36-B686-7BB29C0BF3F1}" type="datetimeFigureOut">
              <a:rPr lang="es-EC" smtClean="0"/>
              <a:t>06/12/2013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83446-73BB-4240-B3AB-1E8F7BFA25A7}" type="slidenum">
              <a:rPr lang="es-EC" smtClean="0"/>
              <a:t>‹Nº›</a:t>
            </a:fld>
            <a:endParaRPr lang="es-EC"/>
          </a:p>
        </p:txBody>
      </p:sp>
    </p:spTree>
    <p:extLst>
      <p:ext uri="{BB962C8B-B14F-4D97-AF65-F5344CB8AC3E}">
        <p14:creationId xmlns:p14="http://schemas.microsoft.com/office/powerpoint/2010/main" val="3069580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3352576B-C43C-4E76-8D76-5FAD40BCBBD2}" type="slidenum">
              <a:rPr lang="es-EC" smtClean="0"/>
              <a:t>1</a:t>
            </a:fld>
            <a:endParaRPr lang="es-EC"/>
          </a:p>
        </p:txBody>
      </p:sp>
    </p:spTree>
    <p:extLst>
      <p:ext uri="{BB962C8B-B14F-4D97-AF65-F5344CB8AC3E}">
        <p14:creationId xmlns:p14="http://schemas.microsoft.com/office/powerpoint/2010/main" val="121566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14</a:t>
            </a:fld>
            <a:endParaRPr lang="es-E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15</a:t>
            </a:fld>
            <a:endParaRPr lang="es-E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18</a:t>
            </a:fld>
            <a:endParaRPr lang="es-E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19</a:t>
            </a:fld>
            <a:endParaRPr lang="es-E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smtClean="0"/>
          </a:p>
          <a:p>
            <a:endParaRPr lang="es-ES" dirty="0" smtClean="0"/>
          </a:p>
        </p:txBody>
      </p:sp>
      <p:sp>
        <p:nvSpPr>
          <p:cNvPr id="4" name="Slide Number Placeholder 3"/>
          <p:cNvSpPr>
            <a:spLocks noGrp="1"/>
          </p:cNvSpPr>
          <p:nvPr>
            <p:ph type="sldNum" sz="quarter" idx="10"/>
          </p:nvPr>
        </p:nvSpPr>
        <p:spPr/>
        <p:txBody>
          <a:bodyPr/>
          <a:lstStyle/>
          <a:p>
            <a:fld id="{87D77045-401A-4D5E-BFE3-54C21A8A6634}" type="slidenum">
              <a:rPr lang="es-ES" smtClean="0">
                <a:solidFill>
                  <a:prstClr val="black"/>
                </a:solidFill>
              </a:rPr>
              <a:pPr/>
              <a:t>21</a:t>
            </a:fld>
            <a:endParaRPr lang="es-E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22</a:t>
            </a:fld>
            <a:endParaRPr lang="es-E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23</a:t>
            </a:fld>
            <a:endParaRPr lang="es-E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1BD83446-73BB-4240-B3AB-1E8F7BFA25A7}" type="slidenum">
              <a:rPr lang="es-EC" smtClean="0"/>
              <a:t>4</a:t>
            </a:fld>
            <a:endParaRPr lang="es-EC"/>
          </a:p>
        </p:txBody>
      </p:sp>
    </p:spTree>
    <p:extLst>
      <p:ext uri="{BB962C8B-B14F-4D97-AF65-F5344CB8AC3E}">
        <p14:creationId xmlns:p14="http://schemas.microsoft.com/office/powerpoint/2010/main" val="2748877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BD83446-73BB-4240-B3AB-1E8F7BFA25A7}" type="slidenum">
              <a:rPr lang="es-EC" smtClean="0"/>
              <a:t>5</a:t>
            </a:fld>
            <a:endParaRPr lang="es-EC"/>
          </a:p>
        </p:txBody>
      </p:sp>
    </p:spTree>
    <p:extLst>
      <p:ext uri="{BB962C8B-B14F-4D97-AF65-F5344CB8AC3E}">
        <p14:creationId xmlns:p14="http://schemas.microsoft.com/office/powerpoint/2010/main" val="3686498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BD83446-73BB-4240-B3AB-1E8F7BFA25A7}" type="slidenum">
              <a:rPr lang="es-EC" smtClean="0"/>
              <a:t>6</a:t>
            </a:fld>
            <a:endParaRPr lang="es-EC"/>
          </a:p>
        </p:txBody>
      </p:sp>
    </p:spTree>
    <p:extLst>
      <p:ext uri="{BB962C8B-B14F-4D97-AF65-F5344CB8AC3E}">
        <p14:creationId xmlns:p14="http://schemas.microsoft.com/office/powerpoint/2010/main" val="1047514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8</a:t>
            </a:fld>
            <a:endParaRPr lang="es-E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BD83446-73BB-4240-B3AB-1E8F7BFA25A7}" type="slidenum">
              <a:rPr lang="es-EC" smtClean="0"/>
              <a:t>9</a:t>
            </a:fld>
            <a:endParaRPr lang="es-EC"/>
          </a:p>
        </p:txBody>
      </p:sp>
    </p:spTree>
    <p:extLst>
      <p:ext uri="{BB962C8B-B14F-4D97-AF65-F5344CB8AC3E}">
        <p14:creationId xmlns:p14="http://schemas.microsoft.com/office/powerpoint/2010/main" val="4288126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10</a:t>
            </a:fld>
            <a:endParaRPr lang="es-E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12</a:t>
            </a:fld>
            <a:endParaRPr lang="es-E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8CC9574-A819-4FE4-99A7-1E27AD09ADC2}" type="slidenum">
              <a:rPr lang="es-EC" smtClean="0"/>
              <a:pPr/>
              <a:t>13</a:t>
            </a:fld>
            <a:endParaRPr lang="es-EC"/>
          </a:p>
        </p:txBody>
      </p:sp>
    </p:spTree>
    <p:extLst>
      <p:ext uri="{BB962C8B-B14F-4D97-AF65-F5344CB8AC3E}">
        <p14:creationId xmlns:p14="http://schemas.microsoft.com/office/powerpoint/2010/main" val="3406427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FFE23A0F-2FD4-4565-8053-BC34A03FAA4F}" type="datetimeFigureOut">
              <a:rPr lang="es-EC" smtClean="0"/>
              <a:t>06/12/2013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4C43D50-5145-45F5-9B38-087EB56EB673}" type="slidenum">
              <a:rPr lang="es-EC" smtClean="0"/>
              <a:t>‹Nº›</a:t>
            </a:fld>
            <a:endParaRPr lang="es-EC"/>
          </a:p>
        </p:txBody>
      </p:sp>
    </p:spTree>
    <p:extLst>
      <p:ext uri="{BB962C8B-B14F-4D97-AF65-F5344CB8AC3E}">
        <p14:creationId xmlns:p14="http://schemas.microsoft.com/office/powerpoint/2010/main" val="2853145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FE23A0F-2FD4-4565-8053-BC34A03FAA4F}" type="datetimeFigureOut">
              <a:rPr lang="es-EC" smtClean="0"/>
              <a:t>06/12/2013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4C43D50-5145-45F5-9B38-087EB56EB673}" type="slidenum">
              <a:rPr lang="es-EC" smtClean="0"/>
              <a:t>‹Nº›</a:t>
            </a:fld>
            <a:endParaRPr lang="es-EC"/>
          </a:p>
        </p:txBody>
      </p:sp>
    </p:spTree>
    <p:extLst>
      <p:ext uri="{BB962C8B-B14F-4D97-AF65-F5344CB8AC3E}">
        <p14:creationId xmlns:p14="http://schemas.microsoft.com/office/powerpoint/2010/main" val="3716412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FE23A0F-2FD4-4565-8053-BC34A03FAA4F}" type="datetimeFigureOut">
              <a:rPr lang="es-EC" smtClean="0"/>
              <a:t>06/12/2013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4C43D50-5145-45F5-9B38-087EB56EB673}" type="slidenum">
              <a:rPr lang="es-EC" smtClean="0"/>
              <a:t>‹Nº›</a:t>
            </a:fld>
            <a:endParaRPr lang="es-EC"/>
          </a:p>
        </p:txBody>
      </p:sp>
    </p:spTree>
    <p:extLst>
      <p:ext uri="{BB962C8B-B14F-4D97-AF65-F5344CB8AC3E}">
        <p14:creationId xmlns:p14="http://schemas.microsoft.com/office/powerpoint/2010/main" val="452574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ítulo con texto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smtClean="0"/>
              <a:t>Haga clic para modificar el estilo de título del patrón</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extLst>
      <p:ext uri="{BB962C8B-B14F-4D97-AF65-F5344CB8AC3E}">
        <p14:creationId xmlns:p14="http://schemas.microsoft.com/office/powerpoint/2010/main" val="2293749396"/>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FE23A0F-2FD4-4565-8053-BC34A03FAA4F}" type="datetimeFigureOut">
              <a:rPr lang="es-EC" smtClean="0"/>
              <a:t>06/12/2013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4C43D50-5145-45F5-9B38-087EB56EB673}" type="slidenum">
              <a:rPr lang="es-EC" smtClean="0"/>
              <a:t>‹Nº›</a:t>
            </a:fld>
            <a:endParaRPr lang="es-EC"/>
          </a:p>
        </p:txBody>
      </p:sp>
    </p:spTree>
    <p:extLst>
      <p:ext uri="{BB962C8B-B14F-4D97-AF65-F5344CB8AC3E}">
        <p14:creationId xmlns:p14="http://schemas.microsoft.com/office/powerpoint/2010/main" val="3629639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FE23A0F-2FD4-4565-8053-BC34A03FAA4F}" type="datetimeFigureOut">
              <a:rPr lang="es-EC" smtClean="0"/>
              <a:t>06/12/2013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4C43D50-5145-45F5-9B38-087EB56EB673}" type="slidenum">
              <a:rPr lang="es-EC" smtClean="0"/>
              <a:t>‹Nº›</a:t>
            </a:fld>
            <a:endParaRPr lang="es-EC"/>
          </a:p>
        </p:txBody>
      </p:sp>
    </p:spTree>
    <p:extLst>
      <p:ext uri="{BB962C8B-B14F-4D97-AF65-F5344CB8AC3E}">
        <p14:creationId xmlns:p14="http://schemas.microsoft.com/office/powerpoint/2010/main" val="2591183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FFE23A0F-2FD4-4565-8053-BC34A03FAA4F}" type="datetimeFigureOut">
              <a:rPr lang="es-EC" smtClean="0"/>
              <a:t>06/12/2013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4C43D50-5145-45F5-9B38-087EB56EB673}" type="slidenum">
              <a:rPr lang="es-EC" smtClean="0"/>
              <a:t>‹Nº›</a:t>
            </a:fld>
            <a:endParaRPr lang="es-EC"/>
          </a:p>
        </p:txBody>
      </p:sp>
    </p:spTree>
    <p:extLst>
      <p:ext uri="{BB962C8B-B14F-4D97-AF65-F5344CB8AC3E}">
        <p14:creationId xmlns:p14="http://schemas.microsoft.com/office/powerpoint/2010/main" val="585773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FFE23A0F-2FD4-4565-8053-BC34A03FAA4F}" type="datetimeFigureOut">
              <a:rPr lang="es-EC" smtClean="0"/>
              <a:t>06/12/2013</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F4C43D50-5145-45F5-9B38-087EB56EB673}" type="slidenum">
              <a:rPr lang="es-EC" smtClean="0"/>
              <a:t>‹Nº›</a:t>
            </a:fld>
            <a:endParaRPr lang="es-EC"/>
          </a:p>
        </p:txBody>
      </p:sp>
    </p:spTree>
    <p:extLst>
      <p:ext uri="{BB962C8B-B14F-4D97-AF65-F5344CB8AC3E}">
        <p14:creationId xmlns:p14="http://schemas.microsoft.com/office/powerpoint/2010/main" val="3803416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FFE23A0F-2FD4-4565-8053-BC34A03FAA4F}" type="datetimeFigureOut">
              <a:rPr lang="es-EC" smtClean="0"/>
              <a:t>06/12/2013</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F4C43D50-5145-45F5-9B38-087EB56EB673}" type="slidenum">
              <a:rPr lang="es-EC" smtClean="0"/>
              <a:t>‹Nº›</a:t>
            </a:fld>
            <a:endParaRPr lang="es-EC"/>
          </a:p>
        </p:txBody>
      </p:sp>
    </p:spTree>
    <p:extLst>
      <p:ext uri="{BB962C8B-B14F-4D97-AF65-F5344CB8AC3E}">
        <p14:creationId xmlns:p14="http://schemas.microsoft.com/office/powerpoint/2010/main" val="2511417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FE23A0F-2FD4-4565-8053-BC34A03FAA4F}" type="datetimeFigureOut">
              <a:rPr lang="es-EC" smtClean="0"/>
              <a:t>06/12/2013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F4C43D50-5145-45F5-9B38-087EB56EB673}" type="slidenum">
              <a:rPr lang="es-EC" smtClean="0"/>
              <a:t>‹Nº›</a:t>
            </a:fld>
            <a:endParaRPr lang="es-EC"/>
          </a:p>
        </p:txBody>
      </p:sp>
    </p:spTree>
    <p:extLst>
      <p:ext uri="{BB962C8B-B14F-4D97-AF65-F5344CB8AC3E}">
        <p14:creationId xmlns:p14="http://schemas.microsoft.com/office/powerpoint/2010/main" val="4260395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FE23A0F-2FD4-4565-8053-BC34A03FAA4F}" type="datetimeFigureOut">
              <a:rPr lang="es-EC" smtClean="0"/>
              <a:t>06/12/2013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4C43D50-5145-45F5-9B38-087EB56EB673}" type="slidenum">
              <a:rPr lang="es-EC" smtClean="0"/>
              <a:t>‹Nº›</a:t>
            </a:fld>
            <a:endParaRPr lang="es-EC"/>
          </a:p>
        </p:txBody>
      </p:sp>
    </p:spTree>
    <p:extLst>
      <p:ext uri="{BB962C8B-B14F-4D97-AF65-F5344CB8AC3E}">
        <p14:creationId xmlns:p14="http://schemas.microsoft.com/office/powerpoint/2010/main" val="4150286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FE23A0F-2FD4-4565-8053-BC34A03FAA4F}" type="datetimeFigureOut">
              <a:rPr lang="es-EC" smtClean="0"/>
              <a:t>06/12/2013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4C43D50-5145-45F5-9B38-087EB56EB673}" type="slidenum">
              <a:rPr lang="es-EC" smtClean="0"/>
              <a:t>‹Nº›</a:t>
            </a:fld>
            <a:endParaRPr lang="es-EC"/>
          </a:p>
        </p:txBody>
      </p:sp>
    </p:spTree>
    <p:extLst>
      <p:ext uri="{BB962C8B-B14F-4D97-AF65-F5344CB8AC3E}">
        <p14:creationId xmlns:p14="http://schemas.microsoft.com/office/powerpoint/2010/main" val="3080401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23A0F-2FD4-4565-8053-BC34A03FAA4F}" type="datetimeFigureOut">
              <a:rPr lang="es-EC" smtClean="0"/>
              <a:t>06/12/2013</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43D50-5145-45F5-9B38-087EB56EB673}" type="slidenum">
              <a:rPr lang="es-EC" smtClean="0"/>
              <a:t>‹Nº›</a:t>
            </a:fld>
            <a:endParaRPr lang="es-EC"/>
          </a:p>
        </p:txBody>
      </p:sp>
    </p:spTree>
    <p:extLst>
      <p:ext uri="{BB962C8B-B14F-4D97-AF65-F5344CB8AC3E}">
        <p14:creationId xmlns:p14="http://schemas.microsoft.com/office/powerpoint/2010/main" val="3953852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hyperlink" Target="tesis.lld" TargetMode="External"/><Relationship Id="rId3" Type="http://schemas.openxmlformats.org/officeDocument/2006/relationships/notesSlide" Target="../notesSlides/notesSlide11.xml"/><Relationship Id="rId7"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4.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7.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1.wdp"/><Relationship Id="rId10" Type="http://schemas.microsoft.com/office/2007/relationships/diagramDrawing" Target="../diagrams/drawing1.xml"/><Relationship Id="rId4" Type="http://schemas.openxmlformats.org/officeDocument/2006/relationships/image" Target="../media/image8.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8.png"/><Relationship Id="rId7" Type="http://schemas.openxmlformats.org/officeDocument/2006/relationships/diagramQuickStyle" Target="../diagrams/quickStyle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1.wdp"/><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sp>
        <p:nvSpPr>
          <p:cNvPr id="4" name="3 CuadroTexto"/>
          <p:cNvSpPr txBox="1"/>
          <p:nvPr/>
        </p:nvSpPr>
        <p:spPr>
          <a:xfrm>
            <a:off x="1835695" y="5341985"/>
            <a:ext cx="7632849" cy="523220"/>
          </a:xfrm>
          <a:prstGeom prst="rect">
            <a:avLst/>
          </a:prstGeom>
          <a:noFill/>
        </p:spPr>
        <p:txBody>
          <a:bodyPr wrap="square" rtlCol="0">
            <a:spAutoFit/>
          </a:bodyPr>
          <a:lstStyle/>
          <a:p>
            <a:pPr algn="ctr"/>
            <a:r>
              <a:rPr lang="es-ES" sz="2800" dirty="0" smtClean="0">
                <a:latin typeface="Arial Rounded MT Bold" pitchFamily="34" charset="0"/>
              </a:rPr>
              <a:t>LISANDRO MIGUEL MIRANDA CHILUIZA</a:t>
            </a:r>
            <a:endParaRPr lang="es-ES" sz="2800" dirty="0">
              <a:latin typeface="Arial Rounded MT Bold" pitchFamily="34" charset="0"/>
            </a:endParaRPr>
          </a:p>
        </p:txBody>
      </p:sp>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6792"/>
          </a:xfrm>
          <a:prstGeom prst="rect">
            <a:avLst/>
          </a:prstGeom>
          <a:noFill/>
          <a:ln>
            <a:noFill/>
          </a:ln>
        </p:spPr>
      </p:pic>
      <p:grpSp>
        <p:nvGrpSpPr>
          <p:cNvPr id="11" name="10 Grupo"/>
          <p:cNvGrpSpPr/>
          <p:nvPr/>
        </p:nvGrpSpPr>
        <p:grpSpPr>
          <a:xfrm>
            <a:off x="26318" y="1556793"/>
            <a:ext cx="9110060" cy="3484630"/>
            <a:chOff x="26318" y="1630213"/>
            <a:chExt cx="9110060" cy="2625966"/>
          </a:xfrm>
        </p:grpSpPr>
        <p:pic>
          <p:nvPicPr>
            <p:cNvPr id="7"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48264" y="1630213"/>
              <a:ext cx="2188114" cy="2625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26318" y="1644644"/>
              <a:ext cx="2949409" cy="2551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2719216" y="1644644"/>
              <a:ext cx="4229047" cy="2551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11 Pentágono"/>
          <p:cNvSpPr/>
          <p:nvPr/>
        </p:nvSpPr>
        <p:spPr>
          <a:xfrm>
            <a:off x="1190475" y="3350148"/>
            <a:ext cx="7344816" cy="1691275"/>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s-ES" sz="2000" b="1" dirty="0" smtClean="0"/>
              <a:t>LOS </a:t>
            </a:r>
            <a:r>
              <a:rPr lang="es-ES" sz="2000" b="1" dirty="0"/>
              <a:t>SISTEMAS ELÉCTRICOS Y EL EMPLEO DE LAS COMUNICACIONES NAVALES EN EL BUQUE ESCUELA GUAYAS; PROPUESTA DE IMPLEMENTACIÓN DE CONTACTORES EN LOS PRINCIPALES EQUIPOS DE </a:t>
            </a:r>
            <a:r>
              <a:rPr lang="es-ES" sz="2000" b="1" dirty="0" smtClean="0"/>
              <a:t>COMUNICACIÓN</a:t>
            </a:r>
            <a:endParaRPr lang="es-EC" sz="2000" b="1" dirty="0"/>
          </a:p>
        </p:txBody>
      </p:sp>
      <p:sp>
        <p:nvSpPr>
          <p:cNvPr id="15" name="14 Marcador de número de diapositiva"/>
          <p:cNvSpPr>
            <a:spLocks noGrp="1"/>
          </p:cNvSpPr>
          <p:nvPr>
            <p:ph type="sldNum" sz="quarter" idx="12"/>
          </p:nvPr>
        </p:nvSpPr>
        <p:spPr/>
        <p:txBody>
          <a:bodyPr/>
          <a:lstStyle/>
          <a:p>
            <a:fld id="{7456DADB-142F-4ABC-B3D8-D67002F3E27D}" type="slidenum">
              <a:rPr lang="es-ES" smtClean="0">
                <a:solidFill>
                  <a:schemeClr val="tx1"/>
                </a:solidFill>
              </a:rPr>
              <a:pPr/>
              <a:t>1</a:t>
            </a:fld>
            <a:endParaRPr lang="es-ES" dirty="0">
              <a:solidFill>
                <a:schemeClr val="tx1"/>
              </a:solidFill>
            </a:endParaRPr>
          </a:p>
        </p:txBody>
      </p:sp>
    </p:spTree>
    <p:extLst>
      <p:ext uri="{BB962C8B-B14F-4D97-AF65-F5344CB8AC3E}">
        <p14:creationId xmlns:p14="http://schemas.microsoft.com/office/powerpoint/2010/main" val="60997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750" fill="hold"/>
                                        <p:tgtEl>
                                          <p:spTgt spid="11"/>
                                        </p:tgtEl>
                                        <p:attrNameLst>
                                          <p:attrName>ppt_x</p:attrName>
                                        </p:attrNameLst>
                                      </p:cBhvr>
                                      <p:tavLst>
                                        <p:tav tm="0">
                                          <p:val>
                                            <p:strVal val="#ppt_x"/>
                                          </p:val>
                                        </p:tav>
                                        <p:tav tm="100000">
                                          <p:val>
                                            <p:strVal val="#ppt_x"/>
                                          </p:val>
                                        </p:tav>
                                      </p:tavLst>
                                    </p:anim>
                                    <p:anim calcmode="lin" valueType="num">
                                      <p:cBhvr additive="base">
                                        <p:cTn id="14" dur="75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000" fill="hold"/>
                                        <p:tgtEl>
                                          <p:spTgt spid="12"/>
                                        </p:tgtEl>
                                        <p:attrNameLst>
                                          <p:attrName>ppt_x</p:attrName>
                                        </p:attrNameLst>
                                      </p:cBhvr>
                                      <p:tavLst>
                                        <p:tav tm="0">
                                          <p:val>
                                            <p:strVal val="#ppt_x"/>
                                          </p:val>
                                        </p:tav>
                                        <p:tav tm="100000">
                                          <p:val>
                                            <p:strVal val="#ppt_x"/>
                                          </p:val>
                                        </p:tav>
                                      </p:tavLst>
                                    </p:anim>
                                    <p:anim calcmode="lin" valueType="num">
                                      <p:cBhvr additive="base">
                                        <p:cTn id="19"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no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8" name="Title 7"/>
          <p:cNvSpPr>
            <a:spLocks noGrp="1"/>
          </p:cNvSpPr>
          <p:nvPr>
            <p:ph type="title"/>
          </p:nvPr>
        </p:nvSpPr>
        <p:spPr>
          <a:xfrm>
            <a:off x="2819400" y="1458953"/>
            <a:ext cx="5867400" cy="1970046"/>
          </a:xfrm>
        </p:spPr>
        <p:txBody>
          <a:bodyPr>
            <a:noAutofit/>
          </a:bodyPr>
          <a:lstStyle/>
          <a:p>
            <a:pPr lvl="0">
              <a:spcBef>
                <a:spcPts val="0"/>
              </a:spcBef>
            </a:pPr>
            <a:r>
              <a:rPr lang="es-ES" sz="4000" cap="none" dirty="0" smtClean="0">
                <a:solidFill>
                  <a:schemeClr val="bg1"/>
                </a:solidFill>
                <a:ea typeface="+mn-ea"/>
                <a:cs typeface="+mn-cs"/>
              </a:rPr>
              <a:t>IMPLEMENTACIÓN DE CONTACTORES </a:t>
            </a:r>
            <a:endParaRPr lang="es-ES" sz="2800" dirty="0">
              <a:solidFill>
                <a:schemeClr val="bg1"/>
              </a:solidFill>
            </a:endParaRPr>
          </a:p>
        </p:txBody>
      </p:sp>
      <p:sp>
        <p:nvSpPr>
          <p:cNvPr id="2" name="1 Marcador de número de diapositiva"/>
          <p:cNvSpPr>
            <a:spLocks noGrp="1"/>
          </p:cNvSpPr>
          <p:nvPr>
            <p:ph type="sldNum" sz="quarter" idx="12"/>
          </p:nvPr>
        </p:nvSpPr>
        <p:spPr/>
        <p:txBody>
          <a:bodyPr/>
          <a:lstStyle/>
          <a:p>
            <a:fld id="{240D5ECE-8B49-45CD-BE81-EF81920D1969}" type="slidenum">
              <a:rPr lang="es-EC" sz="2000" b="1" smtClean="0">
                <a:solidFill>
                  <a:schemeClr val="bg1"/>
                </a:solidFill>
                <a:latin typeface="Algerian" panose="04020705040A02060702" pitchFamily="82" charset="0"/>
              </a:rPr>
              <a:pPr/>
              <a:t>10</a:t>
            </a:fld>
            <a:endParaRPr kumimoji="0" lang="es-EC" sz="2000" b="1" dirty="0">
              <a:solidFill>
                <a:schemeClr val="bg1"/>
              </a:solidFill>
              <a:latin typeface="Algerian" panose="04020705040A02060702" pitchFamily="82" charset="0"/>
            </a:endParaRPr>
          </a:p>
        </p:txBody>
      </p:sp>
      <p:sp>
        <p:nvSpPr>
          <p:cNvPr id="4" name="3 Marcador de texto"/>
          <p:cNvSpPr>
            <a:spLocks noGrp="1"/>
          </p:cNvSpPr>
          <p:nvPr>
            <p:ph type="body" idx="1"/>
          </p:nvPr>
        </p:nvSpPr>
        <p:spPr/>
        <p:txBody>
          <a:bodyPr/>
          <a:lstStyle/>
          <a:p>
            <a:endParaRPr lang="es-EC"/>
          </a:p>
        </p:txBody>
      </p:sp>
      <p:sp>
        <p:nvSpPr>
          <p:cNvPr id="9" name="8 CuadroTexto"/>
          <p:cNvSpPr txBox="1"/>
          <p:nvPr/>
        </p:nvSpPr>
        <p:spPr>
          <a:xfrm>
            <a:off x="1857356" y="5857892"/>
            <a:ext cx="5643602" cy="461665"/>
          </a:xfrm>
          <a:prstGeom prst="rect">
            <a:avLst/>
          </a:prstGeom>
          <a:noFill/>
        </p:spPr>
        <p:txBody>
          <a:bodyPr wrap="square" rtlCol="0">
            <a:spAutoFit/>
          </a:bodyPr>
          <a:lstStyle/>
          <a:p>
            <a:pPr algn="ctr"/>
            <a:r>
              <a:rPr lang="es-ES" sz="2400" b="1" dirty="0" smtClean="0">
                <a:latin typeface="Adobe Garamond Pro Bold" pitchFamily="18" charset="0"/>
              </a:rPr>
              <a:t>TEMARIO:</a:t>
            </a:r>
            <a:endParaRPr lang="es-ES" sz="2400" b="1" dirty="0">
              <a:latin typeface="Adobe Garamond Pro Bold" pitchFamily="18" charset="0"/>
            </a:endParaRPr>
          </a:p>
        </p:txBody>
      </p:sp>
      <p:pic>
        <p:nvPicPr>
          <p:cNvPr id="10" name="9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6792"/>
          </a:xfrm>
          <a:prstGeom prst="rect">
            <a:avLst/>
          </a:prstGeom>
          <a:noFill/>
          <a:ln>
            <a:noFill/>
          </a:ln>
        </p:spPr>
      </p:pic>
      <p:grpSp>
        <p:nvGrpSpPr>
          <p:cNvPr id="11" name="10 Grupo"/>
          <p:cNvGrpSpPr/>
          <p:nvPr/>
        </p:nvGrpSpPr>
        <p:grpSpPr>
          <a:xfrm>
            <a:off x="46673" y="1556792"/>
            <a:ext cx="9097327" cy="2638993"/>
            <a:chOff x="26318" y="1630213"/>
            <a:chExt cx="9110060" cy="2625966"/>
          </a:xfrm>
        </p:grpSpPr>
        <p:pic>
          <p:nvPicPr>
            <p:cNvPr id="12"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48264" y="1630213"/>
              <a:ext cx="2188114" cy="2625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26318" y="1644644"/>
              <a:ext cx="2949409" cy="2551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2719216" y="1644644"/>
              <a:ext cx="4229047" cy="2551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15 Grupo"/>
          <p:cNvGrpSpPr/>
          <p:nvPr/>
        </p:nvGrpSpPr>
        <p:grpSpPr>
          <a:xfrm>
            <a:off x="10898" y="4898124"/>
            <a:ext cx="9133102" cy="959767"/>
            <a:chOff x="10898" y="4898124"/>
            <a:chExt cx="9133102" cy="959767"/>
          </a:xfrm>
        </p:grpSpPr>
        <p:grpSp>
          <p:nvGrpSpPr>
            <p:cNvPr id="17" name="16 Grupo"/>
            <p:cNvGrpSpPr/>
            <p:nvPr/>
          </p:nvGrpSpPr>
          <p:grpSpPr>
            <a:xfrm>
              <a:off x="10898" y="4922569"/>
              <a:ext cx="1846458" cy="811468"/>
              <a:chOff x="10898" y="4922569"/>
              <a:chExt cx="1846458" cy="811468"/>
            </a:xfrm>
          </p:grpSpPr>
          <p:sp>
            <p:nvSpPr>
              <p:cNvPr id="30" name="29 Documento"/>
              <p:cNvSpPr/>
              <p:nvPr/>
            </p:nvSpPr>
            <p:spPr>
              <a:xfrm>
                <a:off x="10898" y="4922569"/>
                <a:ext cx="1508418" cy="8114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30 CuadroTexto"/>
              <p:cNvSpPr txBox="1"/>
              <p:nvPr/>
            </p:nvSpPr>
            <p:spPr>
              <a:xfrm>
                <a:off x="28551" y="5174414"/>
                <a:ext cx="1828805" cy="307777"/>
              </a:xfrm>
              <a:prstGeom prst="rect">
                <a:avLst/>
              </a:prstGeom>
              <a:noFill/>
            </p:spPr>
            <p:txBody>
              <a:bodyPr wrap="square" rtlCol="0">
                <a:spAutoFit/>
              </a:bodyPr>
              <a:lstStyle/>
              <a:p>
                <a:r>
                  <a:rPr lang="es-ES" sz="1400" dirty="0" smtClean="0">
                    <a:latin typeface="Adobe Garamond Pro Bold" pitchFamily="18" charset="0"/>
                  </a:rPr>
                  <a:t>INTRODUCCIÓN</a:t>
                </a:r>
                <a:endParaRPr lang="es-ES" sz="1400" dirty="0">
                  <a:solidFill>
                    <a:schemeClr val="bg1"/>
                  </a:solidFill>
                  <a:latin typeface="Adobe Garamond Pro Bold" pitchFamily="18" charset="0"/>
                </a:endParaRPr>
              </a:p>
            </p:txBody>
          </p:sp>
        </p:grpSp>
        <p:grpSp>
          <p:nvGrpSpPr>
            <p:cNvPr id="18" name="17 Grupo"/>
            <p:cNvGrpSpPr/>
            <p:nvPr/>
          </p:nvGrpSpPr>
          <p:grpSpPr>
            <a:xfrm>
              <a:off x="1671716" y="4935290"/>
              <a:ext cx="1828805" cy="811468"/>
              <a:chOff x="1671716" y="4935290"/>
              <a:chExt cx="1828805" cy="811468"/>
            </a:xfrm>
          </p:grpSpPr>
          <p:sp>
            <p:nvSpPr>
              <p:cNvPr id="28" name="27 Documento"/>
              <p:cNvSpPr/>
              <p:nvPr/>
            </p:nvSpPr>
            <p:spPr>
              <a:xfrm>
                <a:off x="1671716" y="4935290"/>
                <a:ext cx="1508418" cy="8114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28 CuadroTexto"/>
              <p:cNvSpPr txBox="1"/>
              <p:nvPr/>
            </p:nvSpPr>
            <p:spPr>
              <a:xfrm>
                <a:off x="1671716" y="5170053"/>
                <a:ext cx="1828805" cy="307777"/>
              </a:xfrm>
              <a:prstGeom prst="rect">
                <a:avLst/>
              </a:prstGeom>
              <a:noFill/>
            </p:spPr>
            <p:txBody>
              <a:bodyPr wrap="square" rtlCol="0">
                <a:spAutoFit/>
              </a:bodyPr>
              <a:lstStyle/>
              <a:p>
                <a:r>
                  <a:rPr lang="es-ES" sz="1400" dirty="0" smtClean="0">
                    <a:latin typeface="Adobe Garamond Pro Bold" pitchFamily="18" charset="0"/>
                  </a:rPr>
                  <a:t>INVESTIGACIÓN</a:t>
                </a:r>
                <a:endParaRPr lang="es-ES" sz="1400" dirty="0">
                  <a:solidFill>
                    <a:schemeClr val="bg1"/>
                  </a:solidFill>
                  <a:latin typeface="Adobe Garamond Pro Bold" pitchFamily="18" charset="0"/>
                </a:endParaRPr>
              </a:p>
            </p:txBody>
          </p:sp>
        </p:grpSp>
        <p:grpSp>
          <p:nvGrpSpPr>
            <p:cNvPr id="19" name="18 Grupo"/>
            <p:cNvGrpSpPr/>
            <p:nvPr/>
          </p:nvGrpSpPr>
          <p:grpSpPr>
            <a:xfrm>
              <a:off x="3455873" y="4935289"/>
              <a:ext cx="1828805" cy="812313"/>
              <a:chOff x="3455873" y="4935289"/>
              <a:chExt cx="1828805" cy="812313"/>
            </a:xfrm>
          </p:grpSpPr>
          <p:sp>
            <p:nvSpPr>
              <p:cNvPr id="26" name="25 Documento"/>
              <p:cNvSpPr/>
              <p:nvPr/>
            </p:nvSpPr>
            <p:spPr>
              <a:xfrm>
                <a:off x="3482689" y="4935289"/>
                <a:ext cx="1691908" cy="812313"/>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26 CuadroTexto"/>
              <p:cNvSpPr txBox="1"/>
              <p:nvPr/>
            </p:nvSpPr>
            <p:spPr>
              <a:xfrm>
                <a:off x="3455873" y="5175259"/>
                <a:ext cx="1828805" cy="523220"/>
              </a:xfrm>
              <a:prstGeom prst="rect">
                <a:avLst/>
              </a:prstGeom>
              <a:noFill/>
            </p:spPr>
            <p:txBody>
              <a:bodyPr wrap="square" rtlCol="0">
                <a:spAutoFit/>
              </a:bodyPr>
              <a:lstStyle/>
              <a:p>
                <a:r>
                  <a:rPr lang="es-ES" sz="1400" dirty="0" smtClean="0">
                    <a:latin typeface="Adobe Garamond Pro Bold" pitchFamily="18" charset="0"/>
                  </a:rPr>
                  <a:t>IMPLEMENTACIÓN DE CONTACTORES</a:t>
                </a:r>
                <a:endParaRPr lang="es-ES" sz="1400" dirty="0">
                  <a:solidFill>
                    <a:schemeClr val="bg1"/>
                  </a:solidFill>
                  <a:latin typeface="Adobe Garamond Pro Bold" pitchFamily="18" charset="0"/>
                </a:endParaRPr>
              </a:p>
            </p:txBody>
          </p:sp>
        </p:grpSp>
        <p:grpSp>
          <p:nvGrpSpPr>
            <p:cNvPr id="20" name="19 Grupo"/>
            <p:cNvGrpSpPr/>
            <p:nvPr/>
          </p:nvGrpSpPr>
          <p:grpSpPr>
            <a:xfrm>
              <a:off x="5479790" y="4922569"/>
              <a:ext cx="1828805" cy="811468"/>
              <a:chOff x="5479790" y="4922569"/>
              <a:chExt cx="1828805" cy="811468"/>
            </a:xfrm>
          </p:grpSpPr>
          <p:sp>
            <p:nvSpPr>
              <p:cNvPr id="24" name="23 Documento"/>
              <p:cNvSpPr/>
              <p:nvPr/>
            </p:nvSpPr>
            <p:spPr>
              <a:xfrm>
                <a:off x="5479790" y="4922569"/>
                <a:ext cx="1508418" cy="8114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24 CuadroTexto"/>
              <p:cNvSpPr txBox="1"/>
              <p:nvPr/>
            </p:nvSpPr>
            <p:spPr>
              <a:xfrm>
                <a:off x="5479790" y="5187556"/>
                <a:ext cx="1828805" cy="307777"/>
              </a:xfrm>
              <a:prstGeom prst="rect">
                <a:avLst/>
              </a:prstGeom>
              <a:noFill/>
            </p:spPr>
            <p:txBody>
              <a:bodyPr wrap="square" rtlCol="0">
                <a:spAutoFit/>
              </a:bodyPr>
              <a:lstStyle/>
              <a:p>
                <a:r>
                  <a:rPr lang="es-ES" sz="1400" dirty="0" smtClean="0">
                    <a:latin typeface="Adobe Garamond Pro Bold" pitchFamily="18" charset="0"/>
                  </a:rPr>
                  <a:t>CONCLUSIONES </a:t>
                </a:r>
                <a:endParaRPr lang="es-ES" sz="1400" dirty="0">
                  <a:solidFill>
                    <a:schemeClr val="bg1"/>
                  </a:solidFill>
                  <a:latin typeface="Adobe Garamond Pro Bold" pitchFamily="18" charset="0"/>
                </a:endParaRPr>
              </a:p>
            </p:txBody>
          </p:sp>
        </p:grpSp>
        <p:grpSp>
          <p:nvGrpSpPr>
            <p:cNvPr id="21" name="20 Grupo"/>
            <p:cNvGrpSpPr/>
            <p:nvPr/>
          </p:nvGrpSpPr>
          <p:grpSpPr>
            <a:xfrm>
              <a:off x="7236295" y="4898124"/>
              <a:ext cx="1907705" cy="959767"/>
              <a:chOff x="7236295" y="4898124"/>
              <a:chExt cx="1907705" cy="959767"/>
            </a:xfrm>
          </p:grpSpPr>
          <p:sp>
            <p:nvSpPr>
              <p:cNvPr id="22" name="21 Documento"/>
              <p:cNvSpPr/>
              <p:nvPr/>
            </p:nvSpPr>
            <p:spPr>
              <a:xfrm>
                <a:off x="7236295" y="4898124"/>
                <a:ext cx="1907705" cy="95976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22 CuadroTexto"/>
              <p:cNvSpPr txBox="1"/>
              <p:nvPr/>
            </p:nvSpPr>
            <p:spPr>
              <a:xfrm>
                <a:off x="7236296" y="5187556"/>
                <a:ext cx="1828805" cy="292388"/>
              </a:xfrm>
              <a:prstGeom prst="rect">
                <a:avLst/>
              </a:prstGeom>
              <a:noFill/>
            </p:spPr>
            <p:txBody>
              <a:bodyPr wrap="square" rtlCol="0">
                <a:spAutoFit/>
              </a:bodyPr>
              <a:lstStyle/>
              <a:p>
                <a:r>
                  <a:rPr lang="es-ES" sz="1300" dirty="0" smtClean="0">
                    <a:latin typeface="Adobe Garamond Pro Bold" pitchFamily="18" charset="0"/>
                  </a:rPr>
                  <a:t>RECOMENDACIONES </a:t>
                </a:r>
                <a:endParaRPr lang="es-ES" sz="1300" dirty="0">
                  <a:solidFill>
                    <a:schemeClr val="bg1"/>
                  </a:solidFill>
                  <a:latin typeface="Adobe Garamond Pro Bold" pitchFamily="18" charset="0"/>
                </a:endParaRPr>
              </a:p>
            </p:txBody>
          </p:sp>
        </p:grpSp>
      </p:grpSp>
      <p:grpSp>
        <p:nvGrpSpPr>
          <p:cNvPr id="35" name="34 Grupo"/>
          <p:cNvGrpSpPr/>
          <p:nvPr/>
        </p:nvGrpSpPr>
        <p:grpSpPr>
          <a:xfrm>
            <a:off x="3608273" y="5087689"/>
            <a:ext cx="1828805" cy="812313"/>
            <a:chOff x="3455873" y="4935289"/>
            <a:chExt cx="1828805" cy="812313"/>
          </a:xfrm>
        </p:grpSpPr>
        <p:sp>
          <p:nvSpPr>
            <p:cNvPr id="36" name="35 Documento"/>
            <p:cNvSpPr/>
            <p:nvPr/>
          </p:nvSpPr>
          <p:spPr>
            <a:xfrm>
              <a:off x="3482689" y="4935289"/>
              <a:ext cx="1691908" cy="812313"/>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37" name="36 CuadroTexto"/>
            <p:cNvSpPr txBox="1"/>
            <p:nvPr/>
          </p:nvSpPr>
          <p:spPr>
            <a:xfrm>
              <a:off x="3455873" y="5175259"/>
              <a:ext cx="1828805"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sz="1400" dirty="0" smtClean="0">
                  <a:latin typeface="Adobe Garamond Pro Bold" pitchFamily="18" charset="0"/>
                </a:rPr>
                <a:t>IMPLEMENTACIÓN DE CONTACTORES</a:t>
              </a:r>
              <a:endParaRPr lang="es-ES" sz="1400" dirty="0">
                <a:solidFill>
                  <a:schemeClr val="bg1"/>
                </a:solidFill>
                <a:latin typeface="Adobe Garamond Pro Bold" pitchFamily="18" charset="0"/>
              </a:endParaRPr>
            </a:p>
          </p:txBody>
        </p:sp>
      </p:grpSp>
    </p:spTree>
    <p:extLst>
      <p:ext uri="{BB962C8B-B14F-4D97-AF65-F5344CB8AC3E}">
        <p14:creationId xmlns:p14="http://schemas.microsoft.com/office/powerpoint/2010/main" val="1572471705"/>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22498" y="-57150"/>
            <a:ext cx="9285468" cy="7059752"/>
            <a:chOff x="-3448" y="0"/>
            <a:chExt cx="9147448" cy="6858000"/>
          </a:xfrm>
        </p:grpSpPr>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980" t="9540" r="14927" b="6250"/>
            <a:stretch/>
          </p:blipFill>
          <p:spPr bwMode="auto">
            <a:xfrm>
              <a:off x="-3448" y="0"/>
              <a:ext cx="914744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000"/>
                      </a14:imgEffect>
                      <a14:imgEffect>
                        <a14:brightnessContrast bright="52000"/>
                      </a14:imgEffect>
                    </a14:imgLayer>
                  </a14:imgProps>
                </a:ext>
                <a:ext uri="{28A0092B-C50C-407E-A947-70E740481C1C}">
                  <a14:useLocalDpi xmlns:a14="http://schemas.microsoft.com/office/drawing/2010/main" val="0"/>
                </a:ext>
              </a:extLst>
            </a:blip>
            <a:srcRect l="14980" t="27268" r="14927" b="17774"/>
            <a:stretch/>
          </p:blipFill>
          <p:spPr bwMode="auto">
            <a:xfrm>
              <a:off x="-3448" y="1443788"/>
              <a:ext cx="9147448" cy="447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1 Título"/>
          <p:cNvSpPr>
            <a:spLocks noGrp="1"/>
          </p:cNvSpPr>
          <p:nvPr>
            <p:ph type="title"/>
          </p:nvPr>
        </p:nvSpPr>
        <p:spPr/>
        <p:txBody>
          <a:bodyPr/>
          <a:lstStyle/>
          <a:p>
            <a:endParaRPr lang="es-EC"/>
          </a:p>
        </p:txBody>
      </p:sp>
      <p:sp>
        <p:nvSpPr>
          <p:cNvPr id="3" name="2 Marcador de texto"/>
          <p:cNvSpPr>
            <a:spLocks noGrp="1"/>
          </p:cNvSpPr>
          <p:nvPr>
            <p:ph type="body" idx="1"/>
          </p:nvPr>
        </p:nvSpPr>
        <p:spPr/>
        <p:txBody>
          <a:bodyPr/>
          <a:lstStyle/>
          <a:p>
            <a:endParaRPr lang="es-EC"/>
          </a:p>
        </p:txBody>
      </p:sp>
      <p:sp>
        <p:nvSpPr>
          <p:cNvPr id="4" name="3 Forma libre"/>
          <p:cNvSpPr/>
          <p:nvPr/>
        </p:nvSpPr>
        <p:spPr>
          <a:xfrm>
            <a:off x="3307549" y="2569409"/>
            <a:ext cx="2307033" cy="1749794"/>
          </a:xfrm>
          <a:custGeom>
            <a:avLst/>
            <a:gdLst>
              <a:gd name="connsiteX0" fmla="*/ 0 w 2307033"/>
              <a:gd name="connsiteY0" fmla="*/ 291638 h 1749794"/>
              <a:gd name="connsiteX1" fmla="*/ 291638 w 2307033"/>
              <a:gd name="connsiteY1" fmla="*/ 0 h 1749794"/>
              <a:gd name="connsiteX2" fmla="*/ 2015395 w 2307033"/>
              <a:gd name="connsiteY2" fmla="*/ 0 h 1749794"/>
              <a:gd name="connsiteX3" fmla="*/ 2307033 w 2307033"/>
              <a:gd name="connsiteY3" fmla="*/ 291638 h 1749794"/>
              <a:gd name="connsiteX4" fmla="*/ 2307033 w 2307033"/>
              <a:gd name="connsiteY4" fmla="*/ 1458156 h 1749794"/>
              <a:gd name="connsiteX5" fmla="*/ 2015395 w 2307033"/>
              <a:gd name="connsiteY5" fmla="*/ 1749794 h 1749794"/>
              <a:gd name="connsiteX6" fmla="*/ 291638 w 2307033"/>
              <a:gd name="connsiteY6" fmla="*/ 1749794 h 1749794"/>
              <a:gd name="connsiteX7" fmla="*/ 0 w 2307033"/>
              <a:gd name="connsiteY7" fmla="*/ 1458156 h 1749794"/>
              <a:gd name="connsiteX8" fmla="*/ 0 w 2307033"/>
              <a:gd name="connsiteY8" fmla="*/ 291638 h 174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7033" h="1749794">
                <a:moveTo>
                  <a:pt x="0" y="291638"/>
                </a:moveTo>
                <a:cubicBezTo>
                  <a:pt x="0" y="130571"/>
                  <a:pt x="130571" y="0"/>
                  <a:pt x="291638" y="0"/>
                </a:cubicBezTo>
                <a:lnTo>
                  <a:pt x="2015395" y="0"/>
                </a:lnTo>
                <a:cubicBezTo>
                  <a:pt x="2176462" y="0"/>
                  <a:pt x="2307033" y="130571"/>
                  <a:pt x="2307033" y="291638"/>
                </a:cubicBezTo>
                <a:lnTo>
                  <a:pt x="2307033" y="1458156"/>
                </a:lnTo>
                <a:cubicBezTo>
                  <a:pt x="2307033" y="1619223"/>
                  <a:pt x="2176462" y="1749794"/>
                  <a:pt x="2015395" y="1749794"/>
                </a:cubicBezTo>
                <a:lnTo>
                  <a:pt x="291638" y="1749794"/>
                </a:lnTo>
                <a:cubicBezTo>
                  <a:pt x="130571" y="1749794"/>
                  <a:pt x="0" y="1619223"/>
                  <a:pt x="0" y="1458156"/>
                </a:cubicBezTo>
                <a:lnTo>
                  <a:pt x="0" y="29163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69238" tIns="169238" rIns="169238" bIns="169238" numCol="1" spcCol="1270" anchor="ctr" anchorCtr="0">
            <a:noAutofit/>
          </a:bodyPr>
          <a:lstStyle/>
          <a:p>
            <a:pPr lvl="0" algn="ctr" defTabSz="1466850">
              <a:lnSpc>
                <a:spcPct val="90000"/>
              </a:lnSpc>
              <a:spcBef>
                <a:spcPct val="0"/>
              </a:spcBef>
              <a:spcAft>
                <a:spcPct val="35000"/>
              </a:spcAft>
            </a:pPr>
            <a:r>
              <a:rPr lang="es-EC" sz="3300" kern="1200" dirty="0" smtClean="0"/>
              <a:t>OBJETIVOS</a:t>
            </a:r>
            <a:endParaRPr lang="es-EC" sz="3300" kern="1200" dirty="0"/>
          </a:p>
        </p:txBody>
      </p:sp>
      <p:sp>
        <p:nvSpPr>
          <p:cNvPr id="5" name="4 Forma libre"/>
          <p:cNvSpPr/>
          <p:nvPr/>
        </p:nvSpPr>
        <p:spPr>
          <a:xfrm>
            <a:off x="1733507" y="-1551761"/>
            <a:ext cx="5475388" cy="1532711"/>
          </a:xfrm>
          <a:custGeom>
            <a:avLst/>
            <a:gdLst>
              <a:gd name="connsiteX0" fmla="*/ 0 w 5475388"/>
              <a:gd name="connsiteY0" fmla="*/ 255457 h 1532711"/>
              <a:gd name="connsiteX1" fmla="*/ 255457 w 5475388"/>
              <a:gd name="connsiteY1" fmla="*/ 0 h 1532711"/>
              <a:gd name="connsiteX2" fmla="*/ 5219931 w 5475388"/>
              <a:gd name="connsiteY2" fmla="*/ 0 h 1532711"/>
              <a:gd name="connsiteX3" fmla="*/ 5475388 w 5475388"/>
              <a:gd name="connsiteY3" fmla="*/ 255457 h 1532711"/>
              <a:gd name="connsiteX4" fmla="*/ 5475388 w 5475388"/>
              <a:gd name="connsiteY4" fmla="*/ 1277254 h 1532711"/>
              <a:gd name="connsiteX5" fmla="*/ 5219931 w 5475388"/>
              <a:gd name="connsiteY5" fmla="*/ 1532711 h 1532711"/>
              <a:gd name="connsiteX6" fmla="*/ 255457 w 5475388"/>
              <a:gd name="connsiteY6" fmla="*/ 1532711 h 1532711"/>
              <a:gd name="connsiteX7" fmla="*/ 0 w 5475388"/>
              <a:gd name="connsiteY7" fmla="*/ 1277254 h 1532711"/>
              <a:gd name="connsiteX8" fmla="*/ 0 w 5475388"/>
              <a:gd name="connsiteY8" fmla="*/ 255457 h 153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5388" h="1532711">
                <a:moveTo>
                  <a:pt x="0" y="255457"/>
                </a:moveTo>
                <a:cubicBezTo>
                  <a:pt x="0" y="114372"/>
                  <a:pt x="114372" y="0"/>
                  <a:pt x="255457" y="0"/>
                </a:cubicBezTo>
                <a:lnTo>
                  <a:pt x="5219931" y="0"/>
                </a:lnTo>
                <a:cubicBezTo>
                  <a:pt x="5361016" y="0"/>
                  <a:pt x="5475388" y="114372"/>
                  <a:pt x="5475388" y="255457"/>
                </a:cubicBezTo>
                <a:lnTo>
                  <a:pt x="5475388" y="1277254"/>
                </a:lnTo>
                <a:cubicBezTo>
                  <a:pt x="5475388" y="1418339"/>
                  <a:pt x="5361016" y="1532711"/>
                  <a:pt x="5219931" y="1532711"/>
                </a:cubicBezTo>
                <a:lnTo>
                  <a:pt x="255457" y="1532711"/>
                </a:lnTo>
                <a:cubicBezTo>
                  <a:pt x="114372" y="1532711"/>
                  <a:pt x="0" y="1418339"/>
                  <a:pt x="0" y="1277254"/>
                </a:cubicBezTo>
                <a:lnTo>
                  <a:pt x="0" y="25545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66343"/>
              <a:satOff val="-16034"/>
              <a:lumOff val="2157"/>
              <a:alphaOff val="0"/>
            </a:schemeClr>
          </a:fillRef>
          <a:effectRef idx="1">
            <a:schemeClr val="accent4">
              <a:hueOff val="-66343"/>
              <a:satOff val="-16034"/>
              <a:lumOff val="2157"/>
              <a:alphaOff val="0"/>
            </a:schemeClr>
          </a:effectRef>
          <a:fontRef idx="minor">
            <a:schemeClr val="dk1"/>
          </a:fontRef>
        </p:style>
        <p:txBody>
          <a:bodyPr spcFirstLastPara="0" vert="horz" wrap="square" lIns="135781" tIns="135781" rIns="135781" bIns="135781"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effectLst/>
                <a:latin typeface="+mn-lt"/>
                <a:ea typeface="+mn-ea"/>
                <a:cs typeface="+mn-cs"/>
              </a:rPr>
              <a:t>Explicar el funcionamiento de los generadores, sus procedimientos de mantenimiento y seguridad</a:t>
            </a:r>
            <a:r>
              <a:rPr lang="es-ES" sz="2400" kern="1200" dirty="0" smtClean="0"/>
              <a:t> </a:t>
            </a:r>
            <a:endParaRPr lang="es-EC" sz="2400" kern="1200" dirty="0"/>
          </a:p>
        </p:txBody>
      </p:sp>
      <p:sp>
        <p:nvSpPr>
          <p:cNvPr id="6" name="5 Forma libre"/>
          <p:cNvSpPr/>
          <p:nvPr/>
        </p:nvSpPr>
        <p:spPr>
          <a:xfrm>
            <a:off x="9468544" y="3732821"/>
            <a:ext cx="3202776" cy="3727924"/>
          </a:xfrm>
          <a:custGeom>
            <a:avLst/>
            <a:gdLst>
              <a:gd name="connsiteX0" fmla="*/ 0 w 3202776"/>
              <a:gd name="connsiteY0" fmla="*/ 533807 h 3727924"/>
              <a:gd name="connsiteX1" fmla="*/ 533807 w 3202776"/>
              <a:gd name="connsiteY1" fmla="*/ 0 h 3727924"/>
              <a:gd name="connsiteX2" fmla="*/ 2668969 w 3202776"/>
              <a:gd name="connsiteY2" fmla="*/ 0 h 3727924"/>
              <a:gd name="connsiteX3" fmla="*/ 3202776 w 3202776"/>
              <a:gd name="connsiteY3" fmla="*/ 533807 h 3727924"/>
              <a:gd name="connsiteX4" fmla="*/ 3202776 w 3202776"/>
              <a:gd name="connsiteY4" fmla="*/ 3194117 h 3727924"/>
              <a:gd name="connsiteX5" fmla="*/ 2668969 w 3202776"/>
              <a:gd name="connsiteY5" fmla="*/ 3727924 h 3727924"/>
              <a:gd name="connsiteX6" fmla="*/ 533807 w 3202776"/>
              <a:gd name="connsiteY6" fmla="*/ 3727924 h 3727924"/>
              <a:gd name="connsiteX7" fmla="*/ 0 w 3202776"/>
              <a:gd name="connsiteY7" fmla="*/ 3194117 h 3727924"/>
              <a:gd name="connsiteX8" fmla="*/ 0 w 3202776"/>
              <a:gd name="connsiteY8" fmla="*/ 533807 h 37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2776" h="3727924">
                <a:moveTo>
                  <a:pt x="0" y="533807"/>
                </a:moveTo>
                <a:cubicBezTo>
                  <a:pt x="0" y="238994"/>
                  <a:pt x="238994" y="0"/>
                  <a:pt x="533807" y="0"/>
                </a:cubicBezTo>
                <a:lnTo>
                  <a:pt x="2668969" y="0"/>
                </a:lnTo>
                <a:cubicBezTo>
                  <a:pt x="2963782" y="0"/>
                  <a:pt x="3202776" y="238994"/>
                  <a:pt x="3202776" y="533807"/>
                </a:cubicBezTo>
                <a:lnTo>
                  <a:pt x="3202776" y="3194117"/>
                </a:lnTo>
                <a:cubicBezTo>
                  <a:pt x="3202776" y="3488930"/>
                  <a:pt x="2963782" y="3727924"/>
                  <a:pt x="2668969" y="3727924"/>
                </a:cubicBezTo>
                <a:lnTo>
                  <a:pt x="533807" y="3727924"/>
                </a:lnTo>
                <a:cubicBezTo>
                  <a:pt x="238994" y="3727924"/>
                  <a:pt x="0" y="3488930"/>
                  <a:pt x="0" y="3194117"/>
                </a:cubicBezTo>
                <a:lnTo>
                  <a:pt x="0" y="53380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32687"/>
              <a:satOff val="-32067"/>
              <a:lumOff val="4313"/>
              <a:alphaOff val="0"/>
            </a:schemeClr>
          </a:fillRef>
          <a:effectRef idx="1">
            <a:schemeClr val="accent4">
              <a:hueOff val="-132687"/>
              <a:satOff val="-32067"/>
              <a:lumOff val="4313"/>
              <a:alphaOff val="0"/>
            </a:schemeClr>
          </a:effectRef>
          <a:fontRef idx="minor">
            <a:schemeClr val="dk1"/>
          </a:fontRef>
        </p:style>
        <p:txBody>
          <a:bodyPr spcFirstLastPara="0" vert="horz" wrap="square" lIns="217307" tIns="217307" rIns="217307" bIns="217307"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effectLst/>
                <a:latin typeface="+mn-lt"/>
                <a:ea typeface="+mn-ea"/>
                <a:cs typeface="+mn-cs"/>
              </a:rPr>
              <a:t>Determinar los principales equipos de comunicación y otros equipos importantes que deben energizados por el generador de emergencia para prevenir una colisión o varamiento</a:t>
            </a:r>
            <a:endParaRPr lang="es-EC" sz="2400" kern="1200" dirty="0"/>
          </a:p>
        </p:txBody>
      </p:sp>
      <p:sp>
        <p:nvSpPr>
          <p:cNvPr id="7" name="6 Forma libre"/>
          <p:cNvSpPr/>
          <p:nvPr/>
        </p:nvSpPr>
        <p:spPr>
          <a:xfrm>
            <a:off x="-3005252" y="3490797"/>
            <a:ext cx="2974048" cy="3011599"/>
          </a:xfrm>
          <a:custGeom>
            <a:avLst/>
            <a:gdLst>
              <a:gd name="connsiteX0" fmla="*/ 0 w 2974048"/>
              <a:gd name="connsiteY0" fmla="*/ 495685 h 3011599"/>
              <a:gd name="connsiteX1" fmla="*/ 495685 w 2974048"/>
              <a:gd name="connsiteY1" fmla="*/ 0 h 3011599"/>
              <a:gd name="connsiteX2" fmla="*/ 2478363 w 2974048"/>
              <a:gd name="connsiteY2" fmla="*/ 0 h 3011599"/>
              <a:gd name="connsiteX3" fmla="*/ 2974048 w 2974048"/>
              <a:gd name="connsiteY3" fmla="*/ 495685 h 3011599"/>
              <a:gd name="connsiteX4" fmla="*/ 2974048 w 2974048"/>
              <a:gd name="connsiteY4" fmla="*/ 2515914 h 3011599"/>
              <a:gd name="connsiteX5" fmla="*/ 2478363 w 2974048"/>
              <a:gd name="connsiteY5" fmla="*/ 3011599 h 3011599"/>
              <a:gd name="connsiteX6" fmla="*/ 495685 w 2974048"/>
              <a:gd name="connsiteY6" fmla="*/ 3011599 h 3011599"/>
              <a:gd name="connsiteX7" fmla="*/ 0 w 2974048"/>
              <a:gd name="connsiteY7" fmla="*/ 2515914 h 3011599"/>
              <a:gd name="connsiteX8" fmla="*/ 0 w 2974048"/>
              <a:gd name="connsiteY8" fmla="*/ 495685 h 301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4048" h="3011599">
                <a:moveTo>
                  <a:pt x="0" y="495685"/>
                </a:moveTo>
                <a:cubicBezTo>
                  <a:pt x="0" y="221926"/>
                  <a:pt x="221926" y="0"/>
                  <a:pt x="495685" y="0"/>
                </a:cubicBezTo>
                <a:lnTo>
                  <a:pt x="2478363" y="0"/>
                </a:lnTo>
                <a:cubicBezTo>
                  <a:pt x="2752122" y="0"/>
                  <a:pt x="2974048" y="221926"/>
                  <a:pt x="2974048" y="495685"/>
                </a:cubicBezTo>
                <a:lnTo>
                  <a:pt x="2974048" y="2515914"/>
                </a:lnTo>
                <a:cubicBezTo>
                  <a:pt x="2974048" y="2789673"/>
                  <a:pt x="2752122" y="3011599"/>
                  <a:pt x="2478363" y="3011599"/>
                </a:cubicBezTo>
                <a:lnTo>
                  <a:pt x="495685" y="3011599"/>
                </a:lnTo>
                <a:cubicBezTo>
                  <a:pt x="221926" y="3011599"/>
                  <a:pt x="0" y="2789673"/>
                  <a:pt x="0" y="2515914"/>
                </a:cubicBezTo>
                <a:lnTo>
                  <a:pt x="0" y="495685"/>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99030"/>
              <a:satOff val="-48101"/>
              <a:lumOff val="6470"/>
              <a:alphaOff val="0"/>
            </a:schemeClr>
          </a:fillRef>
          <a:effectRef idx="1">
            <a:schemeClr val="accent4">
              <a:hueOff val="-199030"/>
              <a:satOff val="-48101"/>
              <a:lumOff val="6470"/>
              <a:alphaOff val="0"/>
            </a:schemeClr>
          </a:effectRef>
          <a:fontRef idx="minor">
            <a:schemeClr val="dk1"/>
          </a:fontRef>
        </p:style>
        <p:txBody>
          <a:bodyPr spcFirstLastPara="0" vert="horz" wrap="square" lIns="206141" tIns="206141" rIns="206141" bIns="206141"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effectLst/>
                <a:latin typeface="+mn-lt"/>
                <a:ea typeface="+mn-ea"/>
                <a:cs typeface="+mn-cs"/>
              </a:rPr>
              <a:t>Dar a conocer al personal la importancia que tiene un </a:t>
            </a:r>
            <a:r>
              <a:rPr lang="es-EC" sz="2400" kern="1200" dirty="0" err="1" smtClean="0">
                <a:solidFill>
                  <a:schemeClr val="tx1"/>
                </a:solidFill>
                <a:effectLst/>
                <a:latin typeface="+mn-lt"/>
                <a:ea typeface="+mn-ea"/>
                <a:cs typeface="+mn-cs"/>
              </a:rPr>
              <a:t>contactor</a:t>
            </a:r>
            <a:r>
              <a:rPr lang="es-EC" sz="2400" kern="1200" dirty="0" smtClean="0">
                <a:solidFill>
                  <a:schemeClr val="tx1"/>
                </a:solidFill>
                <a:effectLst/>
                <a:latin typeface="+mn-lt"/>
                <a:ea typeface="+mn-ea"/>
                <a:cs typeface="+mn-cs"/>
              </a:rPr>
              <a:t> para una pronta reanudación en cado de falla del poder principal</a:t>
            </a:r>
            <a:endParaRPr lang="es-EC" sz="2400" kern="1200" dirty="0"/>
          </a:p>
        </p:txBody>
      </p:sp>
    </p:spTree>
    <p:extLst>
      <p:ext uri="{BB962C8B-B14F-4D97-AF65-F5344CB8AC3E}">
        <p14:creationId xmlns:p14="http://schemas.microsoft.com/office/powerpoint/2010/main" val="330928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 0 L 0 0.25 E" pathEditMode="relative" ptsTypes="">
                                      <p:cBhvr>
                                        <p:cTn id="10" dur="2000" fill="hold"/>
                                        <p:tgtEl>
                                          <p:spTgt spid="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33333E-6 3.7037E-6 L -0.37813 -0.25209 " pathEditMode="relative" rAng="0" ptsTypes="AA">
                                      <p:cBhvr>
                                        <p:cTn id="14" dur="2000" fill="hold"/>
                                        <p:tgtEl>
                                          <p:spTgt spid="6"/>
                                        </p:tgtEl>
                                        <p:attrNameLst>
                                          <p:attrName>ppt_x</p:attrName>
                                          <p:attrName>ppt_y</p:attrName>
                                        </p:attrNameLst>
                                      </p:cBhvr>
                                      <p:rCtr x="-18906" y="-12616"/>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22222E-6 -2.22222E-6 L 0.35104 -0.17592 " pathEditMode="relative" rAng="0" ptsTypes="AA">
                                      <p:cBhvr>
                                        <p:cTn id="18" dur="2000" fill="hold"/>
                                        <p:tgtEl>
                                          <p:spTgt spid="7"/>
                                        </p:tgtEl>
                                        <p:attrNameLst>
                                          <p:attrName>ppt_x</p:attrName>
                                          <p:attrName>ppt_y</p:attrName>
                                        </p:attrNameLst>
                                      </p:cBhvr>
                                      <p:rCtr x="17552" y="-87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no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8" name="Title 7"/>
          <p:cNvSpPr>
            <a:spLocks noGrp="1"/>
          </p:cNvSpPr>
          <p:nvPr>
            <p:ph type="title"/>
          </p:nvPr>
        </p:nvSpPr>
        <p:spPr>
          <a:xfrm>
            <a:off x="2819400" y="1458953"/>
            <a:ext cx="5867400" cy="1970046"/>
          </a:xfrm>
        </p:spPr>
        <p:txBody>
          <a:bodyPr>
            <a:noAutofit/>
          </a:bodyPr>
          <a:lstStyle/>
          <a:p>
            <a:pPr lvl="0">
              <a:spcBef>
                <a:spcPts val="0"/>
              </a:spcBef>
            </a:pPr>
            <a:r>
              <a:rPr lang="es-ES" sz="4000" cap="none" dirty="0" smtClean="0">
                <a:solidFill>
                  <a:schemeClr val="bg1"/>
                </a:solidFill>
                <a:ea typeface="+mn-ea"/>
                <a:cs typeface="+mn-cs"/>
              </a:rPr>
              <a:t>IMPLEMENTACIÓN DE CONTACTORES </a:t>
            </a:r>
            <a:endParaRPr lang="es-ES" sz="2800" dirty="0">
              <a:solidFill>
                <a:schemeClr val="bg1"/>
              </a:solidFill>
            </a:endParaRPr>
          </a:p>
        </p:txBody>
      </p:sp>
      <p:sp>
        <p:nvSpPr>
          <p:cNvPr id="2" name="1 Marcador de número de diapositiva"/>
          <p:cNvSpPr>
            <a:spLocks noGrp="1"/>
          </p:cNvSpPr>
          <p:nvPr>
            <p:ph type="sldNum" sz="quarter" idx="12"/>
          </p:nvPr>
        </p:nvSpPr>
        <p:spPr/>
        <p:txBody>
          <a:bodyPr/>
          <a:lstStyle/>
          <a:p>
            <a:fld id="{240D5ECE-8B49-45CD-BE81-EF81920D1969}" type="slidenum">
              <a:rPr lang="es-EC" sz="2000" b="1" smtClean="0">
                <a:solidFill>
                  <a:schemeClr val="bg1"/>
                </a:solidFill>
                <a:latin typeface="Algerian" panose="04020705040A02060702" pitchFamily="82" charset="0"/>
              </a:rPr>
              <a:pPr/>
              <a:t>12</a:t>
            </a:fld>
            <a:endParaRPr kumimoji="0" lang="es-EC" sz="2000" b="1" dirty="0">
              <a:solidFill>
                <a:schemeClr val="bg1"/>
              </a:solidFill>
              <a:latin typeface="Algerian" panose="04020705040A02060702" pitchFamily="82" charset="0"/>
            </a:endParaRPr>
          </a:p>
        </p:txBody>
      </p:sp>
      <p:sp>
        <p:nvSpPr>
          <p:cNvPr id="4" name="3 Marcador de texto"/>
          <p:cNvSpPr>
            <a:spLocks noGrp="1"/>
          </p:cNvSpPr>
          <p:nvPr>
            <p:ph type="body" idx="1"/>
          </p:nvPr>
        </p:nvSpPr>
        <p:spPr/>
        <p:txBody>
          <a:bodyPr/>
          <a:lstStyle/>
          <a:p>
            <a:endParaRPr lang="es-EC"/>
          </a:p>
        </p:txBody>
      </p:sp>
      <p:grpSp>
        <p:nvGrpSpPr>
          <p:cNvPr id="9" name="8 Grupo"/>
          <p:cNvGrpSpPr/>
          <p:nvPr/>
        </p:nvGrpSpPr>
        <p:grpSpPr>
          <a:xfrm>
            <a:off x="-22498" y="-57150"/>
            <a:ext cx="9285468" cy="7059752"/>
            <a:chOff x="-3448" y="0"/>
            <a:chExt cx="9147448" cy="6858000"/>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80" t="9540" r="14927" b="6250"/>
            <a:stretch/>
          </p:blipFill>
          <p:spPr bwMode="auto">
            <a:xfrm>
              <a:off x="-3448" y="0"/>
              <a:ext cx="914744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1000"/>
                      </a14:imgEffect>
                      <a14:imgEffect>
                        <a14:brightnessContrast bright="52000"/>
                      </a14:imgEffect>
                    </a14:imgLayer>
                  </a14:imgProps>
                </a:ext>
                <a:ext uri="{28A0092B-C50C-407E-A947-70E740481C1C}">
                  <a14:useLocalDpi xmlns:a14="http://schemas.microsoft.com/office/drawing/2010/main" val="0"/>
                </a:ext>
              </a:extLst>
            </a:blip>
            <a:srcRect l="14980" t="27268" r="14927" b="17774"/>
            <a:stretch/>
          </p:blipFill>
          <p:spPr bwMode="auto">
            <a:xfrm>
              <a:off x="-3448" y="1443788"/>
              <a:ext cx="9147448" cy="447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2" name="11 Imagen"/>
          <p:cNvPicPr/>
          <p:nvPr/>
        </p:nvPicPr>
        <p:blipFill>
          <a:blip r:embed="rId6">
            <a:extLst>
              <a:ext uri="{28A0092B-C50C-407E-A947-70E740481C1C}">
                <a14:useLocalDpi xmlns:a14="http://schemas.microsoft.com/office/drawing/2010/main" val="0"/>
              </a:ext>
            </a:extLst>
          </a:blip>
          <a:srcRect/>
          <a:stretch>
            <a:fillRect/>
          </a:stretch>
        </p:blipFill>
        <p:spPr bwMode="auto">
          <a:xfrm>
            <a:off x="0" y="1009552"/>
            <a:ext cx="9262969" cy="59766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 Placeholder 2"/>
          <p:cNvSpPr txBox="1">
            <a:spLocks/>
          </p:cNvSpPr>
          <p:nvPr/>
        </p:nvSpPr>
        <p:spPr>
          <a:xfrm>
            <a:off x="323528" y="389020"/>
            <a:ext cx="8614273" cy="62053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2" indent="-342900" algn="r">
              <a:buFont typeface="Arial" panose="020B0604020202020204" pitchFamily="34" charset="0"/>
              <a:buNone/>
            </a:pPr>
            <a:r>
              <a:rPr lang="es-ES" sz="3200" b="1" cap="all" dirty="0" smtClean="0">
                <a:solidFill>
                  <a:schemeClr val="bg1"/>
                </a:solidFill>
              </a:rPr>
              <a:t>DISTRIBUCIÓN ELÉCTRICA ACTUAL DEL BESGUA</a:t>
            </a:r>
            <a:endParaRPr lang="es-ES" sz="3200" dirty="0" smtClean="0">
              <a:solidFill>
                <a:schemeClr val="bg1"/>
              </a:solidFill>
            </a:endParaRPr>
          </a:p>
          <a:p>
            <a:endParaRPr lang="es-ES" dirty="0">
              <a:solidFill>
                <a:schemeClr val="bg1"/>
              </a:solidFill>
            </a:endParaRPr>
          </a:p>
        </p:txBody>
      </p:sp>
    </p:spTree>
    <p:extLst>
      <p:ext uri="{BB962C8B-B14F-4D97-AF65-F5344CB8AC3E}">
        <p14:creationId xmlns:p14="http://schemas.microsoft.com/office/powerpoint/2010/main" val="1812162013"/>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22498" y="-57150"/>
            <a:ext cx="9285468" cy="7059752"/>
            <a:chOff x="-3448" y="0"/>
            <a:chExt cx="9147448" cy="685800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80" t="9540" r="14927" b="6250"/>
            <a:stretch/>
          </p:blipFill>
          <p:spPr bwMode="auto">
            <a:xfrm>
              <a:off x="-3448" y="0"/>
              <a:ext cx="914744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1000"/>
                      </a14:imgEffect>
                      <a14:imgEffect>
                        <a14:brightnessContrast bright="52000"/>
                      </a14:imgEffect>
                    </a14:imgLayer>
                  </a14:imgProps>
                </a:ext>
                <a:ext uri="{28A0092B-C50C-407E-A947-70E740481C1C}">
                  <a14:useLocalDpi xmlns:a14="http://schemas.microsoft.com/office/drawing/2010/main" val="0"/>
                </a:ext>
              </a:extLst>
            </a:blip>
            <a:srcRect l="14980" t="27268" r="14927" b="17774"/>
            <a:stretch/>
          </p:blipFill>
          <p:spPr bwMode="auto">
            <a:xfrm>
              <a:off x="-3448" y="1443788"/>
              <a:ext cx="9147448" cy="447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1 Título"/>
          <p:cNvSpPr>
            <a:spLocks noGrp="1"/>
          </p:cNvSpPr>
          <p:nvPr>
            <p:ph type="title"/>
          </p:nvPr>
        </p:nvSpPr>
        <p:spPr/>
        <p:txBody>
          <a:bodyPr/>
          <a:lstStyle/>
          <a:p>
            <a:endParaRPr lang="es-EC" dirty="0"/>
          </a:p>
        </p:txBody>
      </p:sp>
      <p:sp>
        <p:nvSpPr>
          <p:cNvPr id="3" name="2 Marcador de texto"/>
          <p:cNvSpPr>
            <a:spLocks noGrp="1"/>
          </p:cNvSpPr>
          <p:nvPr>
            <p:ph type="body" sz="quarter" idx="14"/>
          </p:nvPr>
        </p:nvSpPr>
        <p:spPr>
          <a:xfrm>
            <a:off x="4427984" y="332656"/>
            <a:ext cx="4411216" cy="1096456"/>
          </a:xfrm>
        </p:spPr>
        <p:txBody>
          <a:bodyPr>
            <a:noAutofit/>
          </a:bodyPr>
          <a:lstStyle/>
          <a:p>
            <a:r>
              <a:rPr lang="es-EC" sz="2400" dirty="0" smtClean="0">
                <a:solidFill>
                  <a:schemeClr val="bg1"/>
                </a:solidFill>
              </a:rPr>
              <a:t>Análisis de datos de pérdida de poder durante el último crucero de instrucción </a:t>
            </a:r>
            <a:endParaRPr lang="es-EC" sz="2400" dirty="0">
              <a:solidFill>
                <a:schemeClr val="bg1"/>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1387906762"/>
              </p:ext>
            </p:extLst>
          </p:nvPr>
        </p:nvGraphicFramePr>
        <p:xfrm>
          <a:off x="0" y="1429111"/>
          <a:ext cx="9262970" cy="4607421"/>
        </p:xfrm>
        <a:graphic>
          <a:graphicData uri="http://schemas.openxmlformats.org/drawingml/2006/table">
            <a:tbl>
              <a:tblPr firstRow="1" firstCol="1" bandRow="1">
                <a:tableStyleId>{00A15C55-8517-42AA-B614-E9B94910E393}</a:tableStyleId>
              </a:tblPr>
              <a:tblGrid>
                <a:gridCol w="7823583"/>
                <a:gridCol w="1439387"/>
              </a:tblGrid>
              <a:tr h="1535807">
                <a:tc gridSpan="2">
                  <a:txBody>
                    <a:bodyPr/>
                    <a:lstStyle/>
                    <a:p>
                      <a:pPr algn="ctr">
                        <a:lnSpc>
                          <a:spcPct val="115000"/>
                        </a:lnSpc>
                        <a:spcBef>
                          <a:spcPts val="600"/>
                        </a:spcBef>
                        <a:spcAft>
                          <a:spcPts val="600"/>
                        </a:spcAft>
                      </a:pPr>
                      <a:r>
                        <a:rPr lang="es-EC" sz="2800" dirty="0">
                          <a:effectLst/>
                        </a:rPr>
                        <a:t>FALLA DE PODER EN LOS GENERADORES</a:t>
                      </a:r>
                      <a:endParaRPr lang="es-EC" sz="2800" b="1" dirty="0">
                        <a:solidFill>
                          <a:srgbClr val="000000"/>
                        </a:solidFill>
                        <a:effectLst/>
                        <a:latin typeface="Arial"/>
                        <a:ea typeface="Times New Roman"/>
                        <a:cs typeface="Times New Roman"/>
                      </a:endParaRPr>
                    </a:p>
                  </a:txBody>
                  <a:tcPr marL="44450" marR="44450" marT="0" marB="0" anchor="b"/>
                </a:tc>
                <a:tc hMerge="1">
                  <a:txBody>
                    <a:bodyPr/>
                    <a:lstStyle/>
                    <a:p>
                      <a:endParaRPr lang="es-EC"/>
                    </a:p>
                  </a:txBody>
                  <a:tcPr/>
                </a:tc>
              </a:tr>
              <a:tr h="1535807">
                <a:tc>
                  <a:txBody>
                    <a:bodyPr/>
                    <a:lstStyle/>
                    <a:p>
                      <a:pPr algn="just">
                        <a:lnSpc>
                          <a:spcPct val="115000"/>
                        </a:lnSpc>
                        <a:spcBef>
                          <a:spcPts val="600"/>
                        </a:spcBef>
                        <a:spcAft>
                          <a:spcPts val="600"/>
                        </a:spcAft>
                      </a:pPr>
                      <a:r>
                        <a:rPr lang="es-EC" sz="2800" dirty="0" smtClean="0">
                          <a:effectLst/>
                        </a:rPr>
                        <a:t>PÉRDIDA </a:t>
                      </a:r>
                      <a:r>
                        <a:rPr lang="es-EC" sz="2800" dirty="0">
                          <a:effectLst/>
                        </a:rPr>
                        <a:t>DE PODER EN ALTAMAR</a:t>
                      </a:r>
                      <a:endParaRPr lang="es-EC" sz="2800" dirty="0">
                        <a:solidFill>
                          <a:srgbClr val="000000"/>
                        </a:solidFill>
                        <a:effectLst/>
                        <a:latin typeface="Arial"/>
                        <a:ea typeface="Times New Roman"/>
                        <a:cs typeface="Times New Roman"/>
                      </a:endParaRPr>
                    </a:p>
                  </a:txBody>
                  <a:tcPr marL="44450" marR="44450" marT="0" marB="0" anchor="b"/>
                </a:tc>
                <a:tc>
                  <a:txBody>
                    <a:bodyPr/>
                    <a:lstStyle/>
                    <a:p>
                      <a:pPr algn="just">
                        <a:lnSpc>
                          <a:spcPct val="115000"/>
                        </a:lnSpc>
                        <a:spcBef>
                          <a:spcPts val="600"/>
                        </a:spcBef>
                        <a:spcAft>
                          <a:spcPts val="600"/>
                        </a:spcAft>
                      </a:pPr>
                      <a:r>
                        <a:rPr lang="es-EC" sz="2800" dirty="0">
                          <a:effectLst/>
                        </a:rPr>
                        <a:t>7</a:t>
                      </a:r>
                      <a:endParaRPr lang="es-EC" sz="2800" dirty="0">
                        <a:solidFill>
                          <a:srgbClr val="000000"/>
                        </a:solidFill>
                        <a:effectLst/>
                        <a:latin typeface="Arial"/>
                        <a:ea typeface="Times New Roman"/>
                        <a:cs typeface="Times New Roman"/>
                      </a:endParaRPr>
                    </a:p>
                  </a:txBody>
                  <a:tcPr marL="44450" marR="44450" marT="0" marB="0" anchor="b"/>
                </a:tc>
              </a:tr>
              <a:tr h="1535807">
                <a:tc>
                  <a:txBody>
                    <a:bodyPr/>
                    <a:lstStyle/>
                    <a:p>
                      <a:pPr algn="just">
                        <a:lnSpc>
                          <a:spcPct val="115000"/>
                        </a:lnSpc>
                        <a:spcBef>
                          <a:spcPts val="600"/>
                        </a:spcBef>
                        <a:spcAft>
                          <a:spcPts val="600"/>
                        </a:spcAft>
                      </a:pPr>
                      <a:r>
                        <a:rPr lang="es-EC" sz="2800" dirty="0" smtClean="0">
                          <a:effectLst/>
                        </a:rPr>
                        <a:t>PÉRDIDA </a:t>
                      </a:r>
                      <a:r>
                        <a:rPr lang="es-EC" sz="2800" dirty="0">
                          <a:effectLst/>
                        </a:rPr>
                        <a:t>DE PODER EN AGUAS </a:t>
                      </a:r>
                      <a:r>
                        <a:rPr lang="es-EC" sz="2800" dirty="0" smtClean="0">
                          <a:effectLst/>
                        </a:rPr>
                        <a:t>RESTRINGIDAS</a:t>
                      </a:r>
                      <a:endParaRPr lang="es-EC" sz="2800" dirty="0">
                        <a:solidFill>
                          <a:srgbClr val="000000"/>
                        </a:solidFill>
                        <a:effectLst/>
                        <a:latin typeface="Arial"/>
                        <a:ea typeface="Times New Roman"/>
                        <a:cs typeface="Times New Roman"/>
                      </a:endParaRPr>
                    </a:p>
                  </a:txBody>
                  <a:tcPr marL="44450" marR="44450" marT="0" marB="0" anchor="b"/>
                </a:tc>
                <a:tc>
                  <a:txBody>
                    <a:bodyPr/>
                    <a:lstStyle/>
                    <a:p>
                      <a:pPr algn="just">
                        <a:lnSpc>
                          <a:spcPct val="115000"/>
                        </a:lnSpc>
                        <a:spcBef>
                          <a:spcPts val="600"/>
                        </a:spcBef>
                        <a:spcAft>
                          <a:spcPts val="600"/>
                        </a:spcAft>
                      </a:pPr>
                      <a:r>
                        <a:rPr lang="es-EC" sz="2800" dirty="0">
                          <a:effectLst/>
                        </a:rPr>
                        <a:t>1</a:t>
                      </a:r>
                      <a:endParaRPr lang="es-EC" sz="2800" dirty="0">
                        <a:solidFill>
                          <a:srgbClr val="000000"/>
                        </a:solidFill>
                        <a:effectLst/>
                        <a:latin typeface="Arial"/>
                        <a:ea typeface="Times New Roman"/>
                        <a:cs typeface="Times New Roman"/>
                      </a:endParaRPr>
                    </a:p>
                  </a:txBody>
                  <a:tcPr marL="44450" marR="44450" marT="0" marB="0" anchor="b"/>
                </a:tc>
              </a:tr>
            </a:tbl>
          </a:graphicData>
        </a:graphic>
      </p:graphicFrame>
      <p:sp>
        <p:nvSpPr>
          <p:cNvPr id="5" name="4 Marcador de número de diapositiva"/>
          <p:cNvSpPr>
            <a:spLocks noGrp="1"/>
          </p:cNvSpPr>
          <p:nvPr>
            <p:ph type="sldNum" sz="quarter" idx="12"/>
          </p:nvPr>
        </p:nvSpPr>
        <p:spPr>
          <a:xfrm>
            <a:off x="7020272" y="6309320"/>
            <a:ext cx="1939636" cy="365125"/>
          </a:xfrm>
        </p:spPr>
        <p:txBody>
          <a:bodyPr/>
          <a:lstStyle/>
          <a:p>
            <a:fld id="{240D5ECE-8B49-45CD-BE81-EF81920D1969}" type="slidenum">
              <a:rPr lang="es-EC" sz="2000" b="1" smtClean="0">
                <a:latin typeface="Algerian" panose="04020705040A02060702" pitchFamily="82" charset="0"/>
              </a:rPr>
              <a:pPr/>
              <a:t>13</a:t>
            </a:fld>
            <a:endParaRPr kumimoji="0" lang="es-EC" sz="2000" b="1" dirty="0">
              <a:latin typeface="Algerian" panose="04020705040A02060702" pitchFamily="82" charset="0"/>
            </a:endParaRPr>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1591" t="17533" r="25031" b="11347"/>
          <a:stretch/>
        </p:blipFill>
        <p:spPr bwMode="auto">
          <a:xfrm>
            <a:off x="-8956271" y="3472726"/>
            <a:ext cx="4854323" cy="447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9 Imagen"/>
          <p:cNvPicPr/>
          <p:nvPr/>
        </p:nvPicPr>
        <p:blipFill>
          <a:blip r:embed="rId7">
            <a:extLst>
              <a:ext uri="{28A0092B-C50C-407E-A947-70E740481C1C}">
                <a14:useLocalDpi xmlns:a14="http://schemas.microsoft.com/office/drawing/2010/main" val="0"/>
              </a:ext>
            </a:extLst>
          </a:blip>
          <a:srcRect/>
          <a:stretch>
            <a:fillRect/>
          </a:stretch>
        </p:blipFill>
        <p:spPr bwMode="auto">
          <a:xfrm>
            <a:off x="12348865" y="2132856"/>
            <a:ext cx="3312368" cy="3180124"/>
          </a:xfrm>
          <a:prstGeom prst="rect">
            <a:avLst/>
          </a:prstGeom>
          <a:noFill/>
          <a:ln>
            <a:noFill/>
          </a:ln>
        </p:spPr>
      </p:pic>
      <p:pic>
        <p:nvPicPr>
          <p:cNvPr id="102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26850" t="34775" r="20563" b="34191"/>
          <a:stretch/>
        </p:blipFill>
        <p:spPr bwMode="auto">
          <a:xfrm>
            <a:off x="10583932" y="6779174"/>
            <a:ext cx="6842234" cy="2270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571603"/>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5E-6 1.7321E-6 L 1.03334 -0.30531 " pathEditMode="relative" rAng="0" ptsTypes="AA">
                                      <p:cBhvr>
                                        <p:cTn id="11" dur="2000" fill="hold"/>
                                        <p:tgtEl>
                                          <p:spTgt spid="1026"/>
                                        </p:tgtEl>
                                        <p:attrNameLst>
                                          <p:attrName>ppt_x</p:attrName>
                                          <p:attrName>ppt_y</p:attrName>
                                        </p:attrNameLst>
                                      </p:cBhvr>
                                      <p:rCtr x="51667" y="-15266"/>
                                    </p:animMotion>
                                  </p:childTnLst>
                                </p:cTn>
                              </p:par>
                            </p:childTnLst>
                          </p:cTn>
                        </p:par>
                      </p:childTnLst>
                    </p:cTn>
                  </p:par>
                  <p:par>
                    <p:cTn id="12" fill="hold">
                      <p:stCondLst>
                        <p:cond delay="indefinite"/>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2.77778E-6 -4.38799E-7 L -0.70087 -0.05312 " pathEditMode="relative" rAng="0" ptsTypes="AA">
                                      <p:cBhvr>
                                        <p:cTn id="15" dur="2000" fill="hold"/>
                                        <p:tgtEl>
                                          <p:spTgt spid="10"/>
                                        </p:tgtEl>
                                        <p:attrNameLst>
                                          <p:attrName>ppt_x</p:attrName>
                                          <p:attrName>ppt_y</p:attrName>
                                        </p:attrNameLst>
                                      </p:cBhvr>
                                      <p:rCtr x="-35052" y="-2656"/>
                                    </p:animMotion>
                                  </p:childTnLst>
                                </p:cTn>
                              </p:par>
                            </p:childTnLst>
                          </p:cTn>
                        </p:par>
                      </p:childTnLst>
                    </p:cTn>
                  </p:par>
                  <p:par>
                    <p:cTn id="16" fill="hold">
                      <p:stCondLst>
                        <p:cond delay="indefinite"/>
                      </p:stCondLst>
                      <p:childTnLst>
                        <p:par>
                          <p:cTn id="17" fill="hold">
                            <p:stCondLst>
                              <p:cond delay="0"/>
                            </p:stCondLst>
                            <p:childTnLst>
                              <p:par>
                                <p:cTn id="18" presetID="35" presetClass="path" presetSubtype="0" accel="50000" decel="50000" fill="hold" nodeType="clickEffect">
                                  <p:stCondLst>
                                    <p:cond delay="0"/>
                                  </p:stCondLst>
                                  <p:childTnLst>
                                    <p:animMotion origin="layout" path="M 2.77778E-6 -2.07852E-7 L -1.07882 -0.42194 " pathEditMode="relative" rAng="0" ptsTypes="AA">
                                      <p:cBhvr>
                                        <p:cTn id="19" dur="2000" fill="hold"/>
                                        <p:tgtEl>
                                          <p:spTgt spid="1027"/>
                                        </p:tgtEl>
                                        <p:attrNameLst>
                                          <p:attrName>ppt_x</p:attrName>
                                          <p:attrName>ppt_y</p:attrName>
                                        </p:attrNameLst>
                                      </p:cBhvr>
                                      <p:rCtr x="-53941" y="-211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p:nvPr/>
        </p:nvGrpSpPr>
        <p:grpSpPr>
          <a:xfrm>
            <a:off x="-22498" y="-57150"/>
            <a:ext cx="9285468" cy="7059752"/>
            <a:chOff x="-3448" y="0"/>
            <a:chExt cx="9147448" cy="6858000"/>
          </a:xfrm>
        </p:grpSpPr>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80" t="9540" r="14927" b="6250"/>
            <a:stretch/>
          </p:blipFill>
          <p:spPr bwMode="auto">
            <a:xfrm>
              <a:off x="-3448" y="0"/>
              <a:ext cx="914744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1000"/>
                      </a14:imgEffect>
                      <a14:imgEffect>
                        <a14:brightnessContrast bright="52000"/>
                      </a14:imgEffect>
                    </a14:imgLayer>
                  </a14:imgProps>
                </a:ext>
                <a:ext uri="{28A0092B-C50C-407E-A947-70E740481C1C}">
                  <a14:useLocalDpi xmlns:a14="http://schemas.microsoft.com/office/drawing/2010/main" val="0"/>
                </a:ext>
              </a:extLst>
            </a:blip>
            <a:srcRect l="14980" t="27268" r="14927" b="17774"/>
            <a:stretch/>
          </p:blipFill>
          <p:spPr bwMode="auto">
            <a:xfrm>
              <a:off x="-3448" y="1443788"/>
              <a:ext cx="9147448" cy="447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Oval 2"/>
          <p:cNvSpPr/>
          <p:nvPr/>
        </p:nvSpPr>
        <p:spPr>
          <a:xfrm>
            <a:off x="762000" y="1946209"/>
            <a:ext cx="2057400" cy="2057400"/>
          </a:xfrm>
          <a:prstGeom prst="ellipse">
            <a:avLst/>
          </a:prstGeom>
          <a:no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2" name="1 Marcador de número de diapositiva"/>
          <p:cNvSpPr>
            <a:spLocks noGrp="1"/>
          </p:cNvSpPr>
          <p:nvPr>
            <p:ph type="sldNum" sz="quarter" idx="12"/>
          </p:nvPr>
        </p:nvSpPr>
        <p:spPr/>
        <p:txBody>
          <a:bodyPr/>
          <a:lstStyle/>
          <a:p>
            <a:fld id="{240D5ECE-8B49-45CD-BE81-EF81920D1969}" type="slidenum">
              <a:rPr lang="es-EC" sz="2000" b="1" smtClean="0">
                <a:solidFill>
                  <a:schemeClr val="bg1"/>
                </a:solidFill>
                <a:latin typeface="Algerian" panose="04020705040A02060702" pitchFamily="82" charset="0"/>
              </a:rPr>
              <a:pPr/>
              <a:t>14</a:t>
            </a:fld>
            <a:endParaRPr kumimoji="0" lang="es-EC" sz="2000" b="1" dirty="0">
              <a:solidFill>
                <a:schemeClr val="bg1"/>
              </a:solidFill>
              <a:latin typeface="Algerian" panose="04020705040A02060702" pitchFamily="82" charset="0"/>
            </a:endParaRPr>
          </a:p>
        </p:txBody>
      </p:sp>
      <p:sp>
        <p:nvSpPr>
          <p:cNvPr id="4" name="3 Marcador de texto"/>
          <p:cNvSpPr>
            <a:spLocks noGrp="1"/>
          </p:cNvSpPr>
          <p:nvPr>
            <p:ph type="body" idx="1"/>
          </p:nvPr>
        </p:nvSpPr>
        <p:spPr/>
        <p:txBody>
          <a:bodyPr/>
          <a:lstStyle/>
          <a:p>
            <a:endParaRPr lang="es-EC"/>
          </a:p>
        </p:txBody>
      </p:sp>
      <p:sp>
        <p:nvSpPr>
          <p:cNvPr id="15" name="2 Marcador de texto"/>
          <p:cNvSpPr txBox="1">
            <a:spLocks/>
          </p:cNvSpPr>
          <p:nvPr/>
        </p:nvSpPr>
        <p:spPr>
          <a:xfrm>
            <a:off x="9270701" y="620688"/>
            <a:ext cx="5580112" cy="104578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S" dirty="0" smtClean="0">
                <a:solidFill>
                  <a:schemeClr val="bg1"/>
                </a:solidFill>
              </a:rPr>
              <a:t>Potencia consumida por el  generador de emergencia</a:t>
            </a:r>
            <a:endParaRPr lang="es-EC" dirty="0" smtClean="0">
              <a:solidFill>
                <a:schemeClr val="bg1"/>
              </a:solidFill>
            </a:endParaRPr>
          </a:p>
          <a:p>
            <a:endParaRPr lang="es-EC" sz="2800" dirty="0"/>
          </a:p>
        </p:txBody>
      </p:sp>
      <p:graphicFrame>
        <p:nvGraphicFramePr>
          <p:cNvPr id="16" name="15 Tabla"/>
          <p:cNvGraphicFramePr>
            <a:graphicFrameLocks noGrp="1"/>
          </p:cNvGraphicFramePr>
          <p:nvPr>
            <p:extLst>
              <p:ext uri="{D42A27DB-BD31-4B8C-83A1-F6EECF244321}">
                <p14:modId xmlns:p14="http://schemas.microsoft.com/office/powerpoint/2010/main" val="136483162"/>
              </p:ext>
            </p:extLst>
          </p:nvPr>
        </p:nvGraphicFramePr>
        <p:xfrm>
          <a:off x="-22498" y="1459262"/>
          <a:ext cx="9262970" cy="4950114"/>
        </p:xfrm>
        <a:graphic>
          <a:graphicData uri="http://schemas.openxmlformats.org/drawingml/2006/table">
            <a:tbl>
              <a:tblPr firstRow="1" firstCol="1" bandRow="1">
                <a:tableStyleId>{00A15C55-8517-42AA-B614-E9B94910E393}</a:tableStyleId>
              </a:tblPr>
              <a:tblGrid>
                <a:gridCol w="6151708"/>
                <a:gridCol w="1526864"/>
                <a:gridCol w="1584398"/>
              </a:tblGrid>
              <a:tr h="813418">
                <a:tc>
                  <a:txBody>
                    <a:bodyPr/>
                    <a:lstStyle/>
                    <a:p>
                      <a:pPr algn="just">
                        <a:spcBef>
                          <a:spcPts val="600"/>
                        </a:spcBef>
                        <a:spcAft>
                          <a:spcPts val="600"/>
                        </a:spcAft>
                      </a:pPr>
                      <a:r>
                        <a:rPr lang="es-EC" sz="2800" dirty="0" smtClean="0">
                          <a:effectLst/>
                        </a:rPr>
                        <a:t>EQUIPOS</a:t>
                      </a:r>
                      <a:r>
                        <a:rPr lang="es-EC" sz="2800" baseline="0" dirty="0" smtClean="0">
                          <a:effectLst/>
                        </a:rPr>
                        <a:t> </a:t>
                      </a:r>
                      <a:r>
                        <a:rPr lang="es-EC" sz="2800" dirty="0" smtClean="0">
                          <a:effectLst/>
                        </a:rPr>
                        <a:t>ALIMENTADOS</a:t>
                      </a:r>
                      <a:endParaRPr lang="es-EC" sz="2800" b="1" dirty="0">
                        <a:solidFill>
                          <a:srgbClr val="000000"/>
                        </a:solidFill>
                        <a:effectLst/>
                        <a:latin typeface="Arial"/>
                        <a:ea typeface="Times New Roman"/>
                        <a:cs typeface="Times New Roman"/>
                      </a:endParaRPr>
                    </a:p>
                  </a:txBody>
                  <a:tcPr marL="68580" marR="68580" marT="0" marB="0"/>
                </a:tc>
                <a:tc gridSpan="2">
                  <a:txBody>
                    <a:bodyPr/>
                    <a:lstStyle/>
                    <a:p>
                      <a:pPr algn="just">
                        <a:spcBef>
                          <a:spcPts val="600"/>
                        </a:spcBef>
                        <a:spcAft>
                          <a:spcPts val="600"/>
                        </a:spcAft>
                      </a:pPr>
                      <a:r>
                        <a:rPr lang="es-EC" sz="2800" dirty="0">
                          <a:effectLst/>
                        </a:rPr>
                        <a:t>POTENCÍA CONSUMIDA</a:t>
                      </a:r>
                      <a:endParaRPr lang="es-EC" sz="2800" b="1" dirty="0">
                        <a:solidFill>
                          <a:srgbClr val="000000"/>
                        </a:solidFill>
                        <a:effectLst/>
                        <a:latin typeface="Arial"/>
                        <a:ea typeface="Times New Roman"/>
                        <a:cs typeface="Times New Roman"/>
                      </a:endParaRPr>
                    </a:p>
                  </a:txBody>
                  <a:tcPr marL="68580" marR="68580" marT="0" marB="0"/>
                </a:tc>
                <a:tc hMerge="1">
                  <a:txBody>
                    <a:bodyPr/>
                    <a:lstStyle/>
                    <a:p>
                      <a:endParaRPr lang="es-EC"/>
                    </a:p>
                  </a:txBody>
                  <a:tcPr/>
                </a:tc>
              </a:tr>
              <a:tr h="510054">
                <a:tc>
                  <a:txBody>
                    <a:bodyPr/>
                    <a:lstStyle/>
                    <a:p>
                      <a:pPr algn="just">
                        <a:spcBef>
                          <a:spcPts val="600"/>
                        </a:spcBef>
                        <a:spcAft>
                          <a:spcPts val="600"/>
                        </a:spcAft>
                      </a:pPr>
                      <a:r>
                        <a:rPr lang="es-EC" sz="2800" dirty="0">
                          <a:effectLst/>
                        </a:rPr>
                        <a:t>Equipos de comunicación</a:t>
                      </a:r>
                      <a:endParaRPr lang="es-EC" sz="2800" dirty="0">
                        <a:solidFill>
                          <a:srgbClr val="000000"/>
                        </a:solidFill>
                        <a:effectLst/>
                        <a:latin typeface="Arial"/>
                        <a:ea typeface="Times New Roman"/>
                        <a:cs typeface="Times New Roman"/>
                      </a:endParaRPr>
                    </a:p>
                  </a:txBody>
                  <a:tcPr marL="68580" marR="68580" marT="0" marB="0"/>
                </a:tc>
                <a:tc>
                  <a:txBody>
                    <a:bodyPr/>
                    <a:lstStyle/>
                    <a:p>
                      <a:pPr algn="just">
                        <a:spcBef>
                          <a:spcPts val="600"/>
                        </a:spcBef>
                        <a:spcAft>
                          <a:spcPts val="600"/>
                        </a:spcAft>
                      </a:pPr>
                      <a:r>
                        <a:rPr lang="es-EC" sz="2800" dirty="0">
                          <a:effectLst/>
                        </a:rPr>
                        <a:t>5,5</a:t>
                      </a:r>
                      <a:endParaRPr lang="es-EC" sz="2800" dirty="0">
                        <a:solidFill>
                          <a:srgbClr val="000000"/>
                        </a:solidFill>
                        <a:effectLst/>
                        <a:latin typeface="Arial"/>
                        <a:ea typeface="Times New Roman"/>
                        <a:cs typeface="Times New Roman"/>
                      </a:endParaRPr>
                    </a:p>
                  </a:txBody>
                  <a:tcPr marL="68580" marR="68580" marT="0" marB="0"/>
                </a:tc>
                <a:tc>
                  <a:txBody>
                    <a:bodyPr/>
                    <a:lstStyle/>
                    <a:p>
                      <a:pPr algn="just">
                        <a:spcBef>
                          <a:spcPts val="600"/>
                        </a:spcBef>
                        <a:spcAft>
                          <a:spcPts val="600"/>
                        </a:spcAft>
                      </a:pPr>
                      <a:r>
                        <a:rPr lang="es-EC" sz="2800">
                          <a:effectLst/>
                        </a:rPr>
                        <a:t>Kw</a:t>
                      </a:r>
                      <a:endParaRPr lang="es-EC" sz="2800">
                        <a:solidFill>
                          <a:srgbClr val="000000"/>
                        </a:solidFill>
                        <a:effectLst/>
                        <a:latin typeface="Arial"/>
                        <a:ea typeface="Times New Roman"/>
                        <a:cs typeface="Times New Roman"/>
                      </a:endParaRPr>
                    </a:p>
                  </a:txBody>
                  <a:tcPr marL="68580" marR="68580" marT="0" marB="0"/>
                </a:tc>
              </a:tr>
              <a:tr h="406709">
                <a:tc>
                  <a:txBody>
                    <a:bodyPr/>
                    <a:lstStyle/>
                    <a:p>
                      <a:pPr algn="just">
                        <a:spcBef>
                          <a:spcPts val="600"/>
                        </a:spcBef>
                        <a:spcAft>
                          <a:spcPts val="600"/>
                        </a:spcAft>
                      </a:pPr>
                      <a:r>
                        <a:rPr lang="es-EC" sz="2800" dirty="0" smtClean="0">
                          <a:effectLst/>
                        </a:rPr>
                        <a:t>Girocompás</a:t>
                      </a:r>
                      <a:endParaRPr lang="es-EC" sz="2800" dirty="0">
                        <a:solidFill>
                          <a:srgbClr val="000000"/>
                        </a:solidFill>
                        <a:effectLst/>
                        <a:latin typeface="Arial"/>
                        <a:ea typeface="Times New Roman"/>
                        <a:cs typeface="Times New Roman"/>
                      </a:endParaRPr>
                    </a:p>
                  </a:txBody>
                  <a:tcPr marL="68580" marR="68580" marT="0" marB="0"/>
                </a:tc>
                <a:tc>
                  <a:txBody>
                    <a:bodyPr/>
                    <a:lstStyle/>
                    <a:p>
                      <a:pPr algn="just">
                        <a:spcBef>
                          <a:spcPts val="600"/>
                        </a:spcBef>
                        <a:spcAft>
                          <a:spcPts val="600"/>
                        </a:spcAft>
                      </a:pPr>
                      <a:r>
                        <a:rPr lang="es-EC" sz="2800" dirty="0">
                          <a:effectLst/>
                        </a:rPr>
                        <a:t>0,2</a:t>
                      </a:r>
                      <a:endParaRPr lang="es-EC" sz="2800" dirty="0">
                        <a:solidFill>
                          <a:srgbClr val="000000"/>
                        </a:solidFill>
                        <a:effectLst/>
                        <a:latin typeface="Arial"/>
                        <a:ea typeface="Times New Roman"/>
                        <a:cs typeface="Times New Roman"/>
                      </a:endParaRPr>
                    </a:p>
                  </a:txBody>
                  <a:tcPr marL="68580" marR="68580" marT="0" marB="0"/>
                </a:tc>
                <a:tc>
                  <a:txBody>
                    <a:bodyPr/>
                    <a:lstStyle/>
                    <a:p>
                      <a:pPr algn="just">
                        <a:spcBef>
                          <a:spcPts val="600"/>
                        </a:spcBef>
                        <a:spcAft>
                          <a:spcPts val="600"/>
                        </a:spcAft>
                      </a:pPr>
                      <a:r>
                        <a:rPr lang="es-EC" sz="2800" dirty="0" err="1">
                          <a:effectLst/>
                        </a:rPr>
                        <a:t>kw</a:t>
                      </a:r>
                      <a:endParaRPr lang="es-EC" sz="2800" dirty="0">
                        <a:solidFill>
                          <a:srgbClr val="000000"/>
                        </a:solidFill>
                        <a:effectLst/>
                        <a:latin typeface="Arial"/>
                        <a:ea typeface="Times New Roman"/>
                        <a:cs typeface="Times New Roman"/>
                      </a:endParaRPr>
                    </a:p>
                  </a:txBody>
                  <a:tcPr marL="68580" marR="68580" marT="0" marB="0"/>
                </a:tc>
              </a:tr>
              <a:tr h="498831">
                <a:tc>
                  <a:txBody>
                    <a:bodyPr/>
                    <a:lstStyle/>
                    <a:p>
                      <a:pPr algn="just">
                        <a:spcBef>
                          <a:spcPts val="600"/>
                        </a:spcBef>
                        <a:spcAft>
                          <a:spcPts val="600"/>
                        </a:spcAft>
                      </a:pPr>
                      <a:r>
                        <a:rPr lang="es-EC" sz="2800">
                          <a:effectLst/>
                        </a:rPr>
                        <a:t>Bomba contra incendio</a:t>
                      </a:r>
                      <a:endParaRPr lang="es-EC" sz="2800">
                        <a:solidFill>
                          <a:srgbClr val="000000"/>
                        </a:solidFill>
                        <a:effectLst/>
                        <a:latin typeface="Arial"/>
                        <a:ea typeface="Times New Roman"/>
                        <a:cs typeface="Times New Roman"/>
                      </a:endParaRPr>
                    </a:p>
                  </a:txBody>
                  <a:tcPr marL="68580" marR="68580" marT="0" marB="0"/>
                </a:tc>
                <a:tc>
                  <a:txBody>
                    <a:bodyPr/>
                    <a:lstStyle/>
                    <a:p>
                      <a:pPr algn="just">
                        <a:spcBef>
                          <a:spcPts val="600"/>
                        </a:spcBef>
                        <a:spcAft>
                          <a:spcPts val="600"/>
                        </a:spcAft>
                      </a:pPr>
                      <a:r>
                        <a:rPr lang="es-EC" sz="2800" dirty="0">
                          <a:effectLst/>
                        </a:rPr>
                        <a:t>11,19</a:t>
                      </a:r>
                      <a:endParaRPr lang="es-EC" sz="2800" dirty="0">
                        <a:solidFill>
                          <a:srgbClr val="000000"/>
                        </a:solidFill>
                        <a:effectLst/>
                        <a:latin typeface="Arial"/>
                        <a:ea typeface="Times New Roman"/>
                        <a:cs typeface="Times New Roman"/>
                      </a:endParaRPr>
                    </a:p>
                  </a:txBody>
                  <a:tcPr marL="68580" marR="68580" marT="0" marB="0"/>
                </a:tc>
                <a:tc>
                  <a:txBody>
                    <a:bodyPr/>
                    <a:lstStyle/>
                    <a:p>
                      <a:pPr algn="just">
                        <a:spcBef>
                          <a:spcPts val="600"/>
                        </a:spcBef>
                        <a:spcAft>
                          <a:spcPts val="600"/>
                        </a:spcAft>
                      </a:pPr>
                      <a:r>
                        <a:rPr lang="es-EC" sz="2800">
                          <a:effectLst/>
                        </a:rPr>
                        <a:t>kw</a:t>
                      </a:r>
                      <a:endParaRPr lang="es-EC" sz="2800">
                        <a:solidFill>
                          <a:srgbClr val="000000"/>
                        </a:solidFill>
                        <a:effectLst/>
                        <a:latin typeface="Arial"/>
                        <a:ea typeface="Times New Roman"/>
                        <a:cs typeface="Times New Roman"/>
                      </a:endParaRPr>
                    </a:p>
                  </a:txBody>
                  <a:tcPr marL="68580" marR="68580" marT="0" marB="0"/>
                </a:tc>
              </a:tr>
              <a:tr h="446297">
                <a:tc>
                  <a:txBody>
                    <a:bodyPr/>
                    <a:lstStyle/>
                    <a:p>
                      <a:pPr algn="just">
                        <a:spcBef>
                          <a:spcPts val="600"/>
                        </a:spcBef>
                        <a:spcAft>
                          <a:spcPts val="600"/>
                        </a:spcAft>
                      </a:pPr>
                      <a:r>
                        <a:rPr lang="es-EC" sz="2800">
                          <a:effectLst/>
                        </a:rPr>
                        <a:t>Bomba servo</a:t>
                      </a:r>
                      <a:endParaRPr lang="es-EC" sz="2800">
                        <a:solidFill>
                          <a:srgbClr val="000000"/>
                        </a:solidFill>
                        <a:effectLst/>
                        <a:latin typeface="Arial"/>
                        <a:ea typeface="Times New Roman"/>
                        <a:cs typeface="Times New Roman"/>
                      </a:endParaRPr>
                    </a:p>
                  </a:txBody>
                  <a:tcPr marL="68580" marR="68580" marT="0" marB="0"/>
                </a:tc>
                <a:tc>
                  <a:txBody>
                    <a:bodyPr/>
                    <a:lstStyle/>
                    <a:p>
                      <a:pPr algn="just">
                        <a:spcBef>
                          <a:spcPts val="600"/>
                        </a:spcBef>
                        <a:spcAft>
                          <a:spcPts val="600"/>
                        </a:spcAft>
                      </a:pPr>
                      <a:r>
                        <a:rPr lang="es-EC" sz="2800" dirty="0">
                          <a:effectLst/>
                        </a:rPr>
                        <a:t>11,19</a:t>
                      </a:r>
                      <a:endParaRPr lang="es-EC" sz="2800" dirty="0">
                        <a:solidFill>
                          <a:srgbClr val="000000"/>
                        </a:solidFill>
                        <a:effectLst/>
                        <a:latin typeface="Arial"/>
                        <a:ea typeface="Times New Roman"/>
                        <a:cs typeface="Times New Roman"/>
                      </a:endParaRPr>
                    </a:p>
                  </a:txBody>
                  <a:tcPr marL="68580" marR="68580" marT="0" marB="0"/>
                </a:tc>
                <a:tc>
                  <a:txBody>
                    <a:bodyPr/>
                    <a:lstStyle/>
                    <a:p>
                      <a:pPr algn="just">
                        <a:spcBef>
                          <a:spcPts val="600"/>
                        </a:spcBef>
                        <a:spcAft>
                          <a:spcPts val="600"/>
                        </a:spcAft>
                      </a:pPr>
                      <a:r>
                        <a:rPr lang="es-EC" sz="2800" dirty="0" err="1">
                          <a:effectLst/>
                        </a:rPr>
                        <a:t>kw</a:t>
                      </a:r>
                      <a:endParaRPr lang="es-EC" sz="2800" dirty="0">
                        <a:solidFill>
                          <a:srgbClr val="000000"/>
                        </a:solidFill>
                        <a:effectLst/>
                        <a:latin typeface="Arial"/>
                        <a:ea typeface="Times New Roman"/>
                        <a:cs typeface="Times New Roman"/>
                      </a:endParaRPr>
                    </a:p>
                  </a:txBody>
                  <a:tcPr marL="68580" marR="68580" marT="0" marB="0"/>
                </a:tc>
              </a:tr>
              <a:tr h="573809">
                <a:tc>
                  <a:txBody>
                    <a:bodyPr/>
                    <a:lstStyle/>
                    <a:p>
                      <a:pPr algn="just">
                        <a:spcBef>
                          <a:spcPts val="600"/>
                        </a:spcBef>
                        <a:spcAft>
                          <a:spcPts val="600"/>
                        </a:spcAft>
                      </a:pPr>
                      <a:r>
                        <a:rPr lang="es-EC" sz="2800" dirty="0">
                          <a:effectLst/>
                        </a:rPr>
                        <a:t>Purificador de combustible</a:t>
                      </a:r>
                      <a:endParaRPr lang="es-EC" sz="2800" dirty="0">
                        <a:solidFill>
                          <a:srgbClr val="000000"/>
                        </a:solidFill>
                        <a:effectLst/>
                        <a:latin typeface="Arial"/>
                        <a:ea typeface="Times New Roman"/>
                        <a:cs typeface="Times New Roman"/>
                      </a:endParaRPr>
                    </a:p>
                  </a:txBody>
                  <a:tcPr marL="68580" marR="68580" marT="0" marB="0"/>
                </a:tc>
                <a:tc>
                  <a:txBody>
                    <a:bodyPr/>
                    <a:lstStyle/>
                    <a:p>
                      <a:pPr algn="just">
                        <a:spcBef>
                          <a:spcPts val="600"/>
                        </a:spcBef>
                        <a:spcAft>
                          <a:spcPts val="600"/>
                        </a:spcAft>
                      </a:pPr>
                      <a:r>
                        <a:rPr lang="es-EC" sz="2800">
                          <a:effectLst/>
                        </a:rPr>
                        <a:t>2,238</a:t>
                      </a:r>
                      <a:endParaRPr lang="es-EC" sz="2800">
                        <a:solidFill>
                          <a:srgbClr val="000000"/>
                        </a:solidFill>
                        <a:effectLst/>
                        <a:latin typeface="Arial"/>
                        <a:ea typeface="Times New Roman"/>
                        <a:cs typeface="Times New Roman"/>
                      </a:endParaRPr>
                    </a:p>
                  </a:txBody>
                  <a:tcPr marL="68580" marR="68580" marT="0" marB="0"/>
                </a:tc>
                <a:tc>
                  <a:txBody>
                    <a:bodyPr/>
                    <a:lstStyle/>
                    <a:p>
                      <a:pPr algn="just">
                        <a:spcBef>
                          <a:spcPts val="600"/>
                        </a:spcBef>
                        <a:spcAft>
                          <a:spcPts val="600"/>
                        </a:spcAft>
                      </a:pPr>
                      <a:r>
                        <a:rPr lang="es-EC" sz="2800" dirty="0" err="1">
                          <a:effectLst/>
                        </a:rPr>
                        <a:t>kw</a:t>
                      </a:r>
                      <a:endParaRPr lang="es-EC" sz="2800" dirty="0">
                        <a:solidFill>
                          <a:srgbClr val="000000"/>
                        </a:solidFill>
                        <a:effectLst/>
                        <a:latin typeface="Arial"/>
                        <a:ea typeface="Times New Roman"/>
                        <a:cs typeface="Times New Roman"/>
                      </a:endParaRPr>
                    </a:p>
                  </a:txBody>
                  <a:tcPr marL="68580" marR="68580" marT="0" marB="0"/>
                </a:tc>
              </a:tr>
              <a:tr h="406709">
                <a:tc>
                  <a:txBody>
                    <a:bodyPr/>
                    <a:lstStyle/>
                    <a:p>
                      <a:pPr algn="just">
                        <a:spcBef>
                          <a:spcPts val="600"/>
                        </a:spcBef>
                        <a:spcAft>
                          <a:spcPts val="600"/>
                        </a:spcAft>
                      </a:pPr>
                      <a:r>
                        <a:rPr lang="es-EC" sz="2800">
                          <a:effectLst/>
                        </a:rPr>
                        <a:t>Luces de navegación</a:t>
                      </a:r>
                      <a:endParaRPr lang="es-EC" sz="2800">
                        <a:solidFill>
                          <a:srgbClr val="000000"/>
                        </a:solidFill>
                        <a:effectLst/>
                        <a:latin typeface="Arial"/>
                        <a:ea typeface="Times New Roman"/>
                        <a:cs typeface="Times New Roman"/>
                      </a:endParaRPr>
                    </a:p>
                  </a:txBody>
                  <a:tcPr marL="68580" marR="68580" marT="0" marB="0"/>
                </a:tc>
                <a:tc>
                  <a:txBody>
                    <a:bodyPr/>
                    <a:lstStyle/>
                    <a:p>
                      <a:pPr algn="just">
                        <a:spcBef>
                          <a:spcPts val="600"/>
                        </a:spcBef>
                        <a:spcAft>
                          <a:spcPts val="600"/>
                        </a:spcAft>
                      </a:pPr>
                      <a:r>
                        <a:rPr lang="es-EC" sz="2800">
                          <a:effectLst/>
                        </a:rPr>
                        <a:t>1,4</a:t>
                      </a:r>
                      <a:endParaRPr lang="es-EC" sz="2800">
                        <a:solidFill>
                          <a:srgbClr val="000000"/>
                        </a:solidFill>
                        <a:effectLst/>
                        <a:latin typeface="Arial"/>
                        <a:ea typeface="Times New Roman"/>
                        <a:cs typeface="Times New Roman"/>
                      </a:endParaRPr>
                    </a:p>
                  </a:txBody>
                  <a:tcPr marL="68580" marR="68580" marT="0" marB="0"/>
                </a:tc>
                <a:tc>
                  <a:txBody>
                    <a:bodyPr/>
                    <a:lstStyle/>
                    <a:p>
                      <a:pPr algn="just">
                        <a:spcBef>
                          <a:spcPts val="600"/>
                        </a:spcBef>
                        <a:spcAft>
                          <a:spcPts val="600"/>
                        </a:spcAft>
                      </a:pPr>
                      <a:r>
                        <a:rPr lang="es-EC" sz="2800" dirty="0" err="1">
                          <a:effectLst/>
                        </a:rPr>
                        <a:t>kw</a:t>
                      </a:r>
                      <a:endParaRPr lang="es-EC" sz="2800" dirty="0">
                        <a:solidFill>
                          <a:srgbClr val="000000"/>
                        </a:solidFill>
                        <a:effectLst/>
                        <a:latin typeface="Arial"/>
                        <a:ea typeface="Times New Roman"/>
                        <a:cs typeface="Times New Roman"/>
                      </a:endParaRPr>
                    </a:p>
                  </a:txBody>
                  <a:tcPr marL="68580" marR="68580" marT="0" marB="0"/>
                </a:tc>
              </a:tr>
              <a:tr h="406709">
                <a:tc>
                  <a:txBody>
                    <a:bodyPr/>
                    <a:lstStyle/>
                    <a:p>
                      <a:pPr algn="just">
                        <a:spcBef>
                          <a:spcPts val="600"/>
                        </a:spcBef>
                        <a:spcAft>
                          <a:spcPts val="600"/>
                        </a:spcAft>
                      </a:pPr>
                      <a:r>
                        <a:rPr lang="es-EC" sz="2800">
                          <a:effectLst/>
                        </a:rPr>
                        <a:t>Luces de emergencia</a:t>
                      </a:r>
                      <a:endParaRPr lang="es-EC" sz="2800">
                        <a:solidFill>
                          <a:srgbClr val="000000"/>
                        </a:solidFill>
                        <a:effectLst/>
                        <a:latin typeface="Arial"/>
                        <a:ea typeface="Times New Roman"/>
                        <a:cs typeface="Times New Roman"/>
                      </a:endParaRPr>
                    </a:p>
                  </a:txBody>
                  <a:tcPr marL="68580" marR="68580" marT="0" marB="0"/>
                </a:tc>
                <a:tc>
                  <a:txBody>
                    <a:bodyPr/>
                    <a:lstStyle/>
                    <a:p>
                      <a:pPr algn="just">
                        <a:spcBef>
                          <a:spcPts val="600"/>
                        </a:spcBef>
                        <a:spcAft>
                          <a:spcPts val="600"/>
                        </a:spcAft>
                      </a:pPr>
                      <a:r>
                        <a:rPr lang="es-EC" sz="2800">
                          <a:effectLst/>
                        </a:rPr>
                        <a:t>2,5</a:t>
                      </a:r>
                      <a:endParaRPr lang="es-EC" sz="2800">
                        <a:solidFill>
                          <a:srgbClr val="000000"/>
                        </a:solidFill>
                        <a:effectLst/>
                        <a:latin typeface="Arial"/>
                        <a:ea typeface="Times New Roman"/>
                        <a:cs typeface="Times New Roman"/>
                      </a:endParaRPr>
                    </a:p>
                  </a:txBody>
                  <a:tcPr marL="68580" marR="68580" marT="0" marB="0"/>
                </a:tc>
                <a:tc>
                  <a:txBody>
                    <a:bodyPr/>
                    <a:lstStyle/>
                    <a:p>
                      <a:pPr algn="just">
                        <a:spcBef>
                          <a:spcPts val="600"/>
                        </a:spcBef>
                        <a:spcAft>
                          <a:spcPts val="600"/>
                        </a:spcAft>
                      </a:pPr>
                      <a:r>
                        <a:rPr lang="es-EC" sz="2800" dirty="0" err="1">
                          <a:effectLst/>
                        </a:rPr>
                        <a:t>kw</a:t>
                      </a:r>
                      <a:endParaRPr lang="es-EC" sz="2800" dirty="0">
                        <a:solidFill>
                          <a:srgbClr val="000000"/>
                        </a:solidFill>
                        <a:effectLst/>
                        <a:latin typeface="Arial"/>
                        <a:ea typeface="Times New Roman"/>
                        <a:cs typeface="Times New Roman"/>
                      </a:endParaRPr>
                    </a:p>
                  </a:txBody>
                  <a:tcPr marL="68580" marR="68580" marT="0" marB="0"/>
                </a:tc>
              </a:tr>
              <a:tr h="787523">
                <a:tc>
                  <a:txBody>
                    <a:bodyPr/>
                    <a:lstStyle/>
                    <a:p>
                      <a:pPr algn="just">
                        <a:spcBef>
                          <a:spcPts val="600"/>
                        </a:spcBef>
                        <a:spcAft>
                          <a:spcPts val="600"/>
                        </a:spcAft>
                      </a:pPr>
                      <a:r>
                        <a:rPr lang="es-EC" sz="2800" dirty="0">
                          <a:effectLst/>
                        </a:rPr>
                        <a:t>TOTAL</a:t>
                      </a:r>
                      <a:endParaRPr lang="es-EC" sz="2800" dirty="0">
                        <a:solidFill>
                          <a:srgbClr val="000000"/>
                        </a:solidFill>
                        <a:effectLst/>
                        <a:latin typeface="Arial"/>
                        <a:ea typeface="Times New Roman"/>
                        <a:cs typeface="Times New Roman"/>
                      </a:endParaRPr>
                    </a:p>
                  </a:txBody>
                  <a:tcPr marL="68580" marR="68580" marT="0" marB="0"/>
                </a:tc>
                <a:tc>
                  <a:txBody>
                    <a:bodyPr/>
                    <a:lstStyle/>
                    <a:p>
                      <a:pPr algn="just">
                        <a:spcBef>
                          <a:spcPts val="600"/>
                        </a:spcBef>
                        <a:spcAft>
                          <a:spcPts val="600"/>
                        </a:spcAft>
                      </a:pPr>
                      <a:r>
                        <a:rPr lang="es-EC" sz="2800">
                          <a:effectLst/>
                        </a:rPr>
                        <a:t>34,218</a:t>
                      </a:r>
                      <a:endParaRPr lang="es-EC" sz="2800">
                        <a:solidFill>
                          <a:srgbClr val="000000"/>
                        </a:solidFill>
                        <a:effectLst/>
                        <a:latin typeface="Arial"/>
                        <a:ea typeface="Times New Roman"/>
                        <a:cs typeface="Times New Roman"/>
                      </a:endParaRPr>
                    </a:p>
                  </a:txBody>
                  <a:tcPr marL="68580" marR="68580" marT="0" marB="0"/>
                </a:tc>
                <a:tc>
                  <a:txBody>
                    <a:bodyPr/>
                    <a:lstStyle/>
                    <a:p>
                      <a:pPr algn="just">
                        <a:spcBef>
                          <a:spcPts val="600"/>
                        </a:spcBef>
                        <a:spcAft>
                          <a:spcPts val="600"/>
                        </a:spcAft>
                      </a:pPr>
                      <a:r>
                        <a:rPr lang="es-EC" sz="2800" dirty="0" err="1">
                          <a:effectLst/>
                        </a:rPr>
                        <a:t>kw</a:t>
                      </a:r>
                      <a:endParaRPr lang="es-EC" sz="2800" dirty="0">
                        <a:solidFill>
                          <a:srgbClr val="000000"/>
                        </a:solidFill>
                        <a:effectLst/>
                        <a:latin typeface="Arial"/>
                        <a:ea typeface="Times New Roman"/>
                        <a:cs typeface="Times New Roman"/>
                      </a:endParaRPr>
                    </a:p>
                  </a:txBody>
                  <a:tcPr marL="68580" marR="68580" marT="0" marB="0"/>
                </a:tc>
              </a:tr>
            </a:tbl>
          </a:graphicData>
        </a:graphic>
      </p:graphicFrame>
      <p:sp>
        <p:nvSpPr>
          <p:cNvPr id="5" name="4 Título"/>
          <p:cNvSpPr>
            <a:spLocks noGrp="1"/>
          </p:cNvSpPr>
          <p:nvPr>
            <p:ph type="title"/>
          </p:nvPr>
        </p:nvSpPr>
        <p:spPr/>
        <p:txBody>
          <a:bodyPr/>
          <a:lstStyle/>
          <a:p>
            <a:endParaRPr lang="es-EC"/>
          </a:p>
        </p:txBody>
      </p:sp>
    </p:spTree>
    <p:extLst>
      <p:ext uri="{BB962C8B-B14F-4D97-AF65-F5344CB8AC3E}">
        <p14:creationId xmlns:p14="http://schemas.microsoft.com/office/powerpoint/2010/main" val="3370885389"/>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0.24323 0.03217 L -0.81111 -0.07616 " pathEditMode="relative" rAng="0" ptsTypes="AA">
                                      <p:cBhvr>
                                        <p:cTn id="6" dur="2000" fill="hold"/>
                                        <p:tgtEl>
                                          <p:spTgt spid="15"/>
                                        </p:tgtEl>
                                        <p:attrNameLst>
                                          <p:attrName>ppt_x</p:attrName>
                                          <p:attrName>ppt_y</p:attrName>
                                        </p:attrNameLst>
                                      </p:cBhvr>
                                      <p:rCtr x="-28403" y="-5417"/>
                                    </p:animMotion>
                                  </p:childTnLst>
                                </p:cTn>
                              </p:par>
                            </p:childTnLst>
                          </p:cTn>
                        </p:par>
                        <p:par>
                          <p:cTn id="7" fill="hold">
                            <p:stCondLst>
                              <p:cond delay="2000"/>
                            </p:stCondLst>
                            <p:childTnLst>
                              <p:par>
                                <p:cTn id="8" presetID="2" presetClass="entr" presetSubtype="4"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ppt_x"/>
                                          </p:val>
                                        </p:tav>
                                        <p:tav tm="100000">
                                          <p:val>
                                            <p:strVal val="#ppt_x"/>
                                          </p:val>
                                        </p:tav>
                                      </p:tavLst>
                                    </p:anim>
                                    <p:anim calcmode="lin" valueType="num">
                                      <p:cBhvr additive="base">
                                        <p:cTn id="1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22498" y="-57150"/>
            <a:ext cx="9285468" cy="7059752"/>
            <a:chOff x="-3448" y="0"/>
            <a:chExt cx="9147448" cy="6858000"/>
          </a:xfrm>
        </p:grpSpPr>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980" t="9540" r="14927" b="6250"/>
            <a:stretch/>
          </p:blipFill>
          <p:spPr bwMode="auto">
            <a:xfrm>
              <a:off x="-3448" y="0"/>
              <a:ext cx="914744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1000"/>
                      </a14:imgEffect>
                      <a14:imgEffect>
                        <a14:brightnessContrast bright="52000"/>
                      </a14:imgEffect>
                    </a14:imgLayer>
                  </a14:imgProps>
                </a:ext>
                <a:ext uri="{28A0092B-C50C-407E-A947-70E740481C1C}">
                  <a14:useLocalDpi xmlns:a14="http://schemas.microsoft.com/office/drawing/2010/main" val="0"/>
                </a:ext>
              </a:extLst>
            </a:blip>
            <a:srcRect l="14980" t="27268" r="14927" b="17774"/>
            <a:stretch/>
          </p:blipFill>
          <p:spPr bwMode="auto">
            <a:xfrm>
              <a:off x="-3448" y="1443788"/>
              <a:ext cx="9147448" cy="447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TextBox 3"/>
          <p:cNvSpPr txBox="1"/>
          <p:nvPr/>
        </p:nvSpPr>
        <p:spPr>
          <a:xfrm>
            <a:off x="1241739" y="6316223"/>
            <a:ext cx="6408712" cy="461665"/>
          </a:xfrm>
          <a:prstGeom prst="rect">
            <a:avLst/>
          </a:prstGeom>
          <a:noFill/>
        </p:spPr>
        <p:txBody>
          <a:bodyPr wrap="square" rtlCol="0" anchor="b" anchorCtr="0">
            <a:noAutofit/>
          </a:bodyPr>
          <a:lstStyle/>
          <a:p>
            <a:pPr algn="just"/>
            <a:r>
              <a:rPr lang="es-ES" dirty="0">
                <a:solidFill>
                  <a:schemeClr val="bg1"/>
                </a:solidFill>
              </a:rPr>
              <a:t>Los </a:t>
            </a:r>
            <a:r>
              <a:rPr lang="es-ES" dirty="0" err="1">
                <a:solidFill>
                  <a:schemeClr val="bg1"/>
                </a:solidFill>
              </a:rPr>
              <a:t>contactores</a:t>
            </a:r>
            <a:r>
              <a:rPr lang="es-ES" dirty="0">
                <a:solidFill>
                  <a:schemeClr val="bg1"/>
                </a:solidFill>
              </a:rPr>
              <a:t> tienen por finalidad </a:t>
            </a:r>
            <a:r>
              <a:rPr lang="es-ES" dirty="0" smtClean="0">
                <a:solidFill>
                  <a:schemeClr val="bg1"/>
                </a:solidFill>
              </a:rPr>
              <a:t>establecer o interrumpir el paso de la </a:t>
            </a:r>
            <a:r>
              <a:rPr lang="es-ES" dirty="0">
                <a:solidFill>
                  <a:schemeClr val="bg1"/>
                </a:solidFill>
              </a:rPr>
              <a:t>corriente a los </a:t>
            </a:r>
            <a:r>
              <a:rPr lang="es-ES" dirty="0" smtClean="0">
                <a:solidFill>
                  <a:schemeClr val="bg1"/>
                </a:solidFill>
              </a:rPr>
              <a:t>equipos para </a:t>
            </a:r>
            <a:r>
              <a:rPr lang="es-ES" dirty="0">
                <a:solidFill>
                  <a:schemeClr val="bg1"/>
                </a:solidFill>
              </a:rPr>
              <a:t>su </a:t>
            </a:r>
            <a:r>
              <a:rPr lang="es-ES" dirty="0" smtClean="0">
                <a:solidFill>
                  <a:schemeClr val="bg1"/>
                </a:solidFill>
              </a:rPr>
              <a:t>utilización.</a:t>
            </a:r>
            <a:endParaRPr lang="es-ES" dirty="0">
              <a:solidFill>
                <a:schemeClr val="bg1"/>
              </a:solidFill>
            </a:endParaRPr>
          </a:p>
        </p:txBody>
      </p:sp>
      <p:sp>
        <p:nvSpPr>
          <p:cNvPr id="7" name="Title 6"/>
          <p:cNvSpPr>
            <a:spLocks noGrp="1"/>
          </p:cNvSpPr>
          <p:nvPr>
            <p:ph type="title"/>
          </p:nvPr>
        </p:nvSpPr>
        <p:spPr>
          <a:xfrm>
            <a:off x="947727" y="-2259632"/>
            <a:ext cx="7543800" cy="1200329"/>
          </a:xfrm>
        </p:spPr>
        <p:txBody>
          <a:bodyPr wrap="square" tIns="0" bIns="0" anchor="t" anchorCtr="0">
            <a:normAutofit/>
          </a:bodyPr>
          <a:lstStyle/>
          <a:p>
            <a:r>
              <a:rPr lang="es-ES" sz="7800" b="1" dirty="0" smtClean="0">
                <a:solidFill>
                  <a:schemeClr val="bg1"/>
                </a:solidFill>
                <a:latin typeface="+mn-lt"/>
              </a:rPr>
              <a:t>CONTACTORES</a:t>
            </a:r>
            <a:endParaRPr lang="es-ES" sz="7800" dirty="0">
              <a:solidFill>
                <a:schemeClr val="bg1"/>
              </a:solidFill>
              <a:latin typeface="+mn-lt"/>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5730" y="1855947"/>
            <a:ext cx="7689012" cy="3233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p:txBody>
          <a:bodyPr/>
          <a:lstStyle/>
          <a:p>
            <a:fld id="{240D5ECE-8B49-45CD-BE81-EF81920D1969}" type="slidenum">
              <a:rPr lang="es-EC" sz="2000" b="1" smtClean="0">
                <a:latin typeface="Algerian" panose="04020705040A02060702" pitchFamily="82" charset="0"/>
              </a:rPr>
              <a:pPr/>
              <a:t>15</a:t>
            </a:fld>
            <a:endParaRPr kumimoji="0" lang="es-EC" sz="2000" b="1" dirty="0">
              <a:latin typeface="Algerian" panose="04020705040A02060702" pitchFamily="82" charset="0"/>
            </a:endParaRPr>
          </a:p>
        </p:txBody>
      </p:sp>
      <p:pic>
        <p:nvPicPr>
          <p:cNvPr id="14" name="13 Imagen">
            <a:hlinkClick r:id="rId8" action="ppaction://hlinkfile"/>
          </p:cNvPr>
          <p:cNvPicPr/>
          <p:nvPr/>
        </p:nvPicPr>
        <p:blipFill>
          <a:blip r:embed="rId9">
            <a:extLst>
              <a:ext uri="{28A0092B-C50C-407E-A947-70E740481C1C}">
                <a14:useLocalDpi xmlns:a14="http://schemas.microsoft.com/office/drawing/2010/main" val="0"/>
              </a:ext>
            </a:extLst>
          </a:blip>
          <a:srcRect/>
          <a:stretch>
            <a:fillRect/>
          </a:stretch>
        </p:blipFill>
        <p:spPr bwMode="auto">
          <a:xfrm>
            <a:off x="-6373216" y="4308167"/>
            <a:ext cx="5616624" cy="4016112"/>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363837192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000"/>
                            </p:stCondLst>
                            <p:childTnLst>
                              <p:par>
                                <p:cTn id="9" presetID="42" presetClass="path" presetSubtype="0" accel="50000" decel="50000" fill="hold" grpId="1" nodeType="afterEffect">
                                  <p:stCondLst>
                                    <p:cond delay="0"/>
                                  </p:stCondLst>
                                  <p:childTnLst>
                                    <p:animMotion origin="layout" path="M 4.16667E-6 -1.85185E-6 L -0.00035 0.31134 " pathEditMode="relative" rAng="0" ptsTypes="AA">
                                      <p:cBhvr>
                                        <p:cTn id="10" dur="500" fill="hold"/>
                                        <p:tgtEl>
                                          <p:spTgt spid="7"/>
                                        </p:tgtEl>
                                        <p:attrNameLst>
                                          <p:attrName>ppt_x</p:attrName>
                                          <p:attrName>ppt_y</p:attrName>
                                        </p:attrNameLst>
                                      </p:cBhvr>
                                      <p:rCtr x="-17" y="15579"/>
                                    </p:animMotion>
                                  </p:childTnLst>
                                </p:cTn>
                              </p:par>
                            </p:childTnLst>
                          </p:cTn>
                        </p:par>
                        <p:par>
                          <p:cTn id="11" fill="hold">
                            <p:stCondLst>
                              <p:cond delay="1500"/>
                            </p:stCondLst>
                            <p:childTnLst>
                              <p:par>
                                <p:cTn id="12" presetID="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5.55556E-7 2.35566E-6 L 0.88993 -0.39908 " pathEditMode="relative" rAng="0" ptsTypes="AA">
                                      <p:cBhvr>
                                        <p:cTn id="23" dur="2000" fill="hold"/>
                                        <p:tgtEl>
                                          <p:spTgt spid="14"/>
                                        </p:tgtEl>
                                        <p:attrNameLst>
                                          <p:attrName>ppt_x</p:attrName>
                                          <p:attrName>ppt_y</p:attrName>
                                        </p:attrNameLst>
                                      </p:cBhvr>
                                      <p:rCtr x="44497" y="-199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utoUpdateAnimBg="0"/>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pSp>
        <p:nvGrpSpPr>
          <p:cNvPr id="3" name="2 Grupo"/>
          <p:cNvGrpSpPr/>
          <p:nvPr/>
        </p:nvGrpSpPr>
        <p:grpSpPr>
          <a:xfrm>
            <a:off x="-22498" y="-57150"/>
            <a:ext cx="9285468" cy="7059752"/>
            <a:chOff x="-3448" y="0"/>
            <a:chExt cx="9147448" cy="685800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980" t="9540" r="14927" b="6250"/>
            <a:stretch/>
          </p:blipFill>
          <p:spPr bwMode="auto">
            <a:xfrm>
              <a:off x="-3448" y="0"/>
              <a:ext cx="914744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000"/>
                      </a14:imgEffect>
                      <a14:imgEffect>
                        <a14:brightnessContrast bright="52000"/>
                      </a14:imgEffect>
                    </a14:imgLayer>
                  </a14:imgProps>
                </a:ext>
                <a:ext uri="{28A0092B-C50C-407E-A947-70E740481C1C}">
                  <a14:useLocalDpi xmlns:a14="http://schemas.microsoft.com/office/drawing/2010/main" val="0"/>
                </a:ext>
              </a:extLst>
            </a:blip>
            <a:srcRect l="14980" t="27268" r="14927" b="17774"/>
            <a:stretch/>
          </p:blipFill>
          <p:spPr bwMode="auto">
            <a:xfrm>
              <a:off x="-3448" y="1443788"/>
              <a:ext cx="9147448" cy="447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6 Rectángulo"/>
          <p:cNvSpPr/>
          <p:nvPr/>
        </p:nvSpPr>
        <p:spPr>
          <a:xfrm>
            <a:off x="251520" y="-1771933"/>
            <a:ext cx="5398422" cy="1263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r>
              <a:rPr lang="es-ES" sz="2400" b="1" cap="all" dirty="0"/>
              <a:t>Beneficios proporcionados por los </a:t>
            </a:r>
            <a:r>
              <a:rPr lang="es-ES" sz="2400" b="1" cap="all" dirty="0" err="1" smtClean="0"/>
              <a:t>contactores</a:t>
            </a:r>
            <a:endParaRPr lang="es-EC" sz="2400" b="1" dirty="0"/>
          </a:p>
        </p:txBody>
      </p:sp>
      <p:sp>
        <p:nvSpPr>
          <p:cNvPr id="9" name="8 CuadroTexto"/>
          <p:cNvSpPr txBox="1"/>
          <p:nvPr/>
        </p:nvSpPr>
        <p:spPr>
          <a:xfrm>
            <a:off x="539552" y="1772816"/>
            <a:ext cx="784887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lgn="just">
              <a:buFont typeface="Wingdings" panose="05000000000000000000" pitchFamily="2" charset="2"/>
              <a:buChar char="ü"/>
            </a:pPr>
            <a:r>
              <a:rPr lang="es-EC" dirty="0"/>
              <a:t>La utilización de estos equipos, sigue proporcionado alto grado de confianza para los interruptores de cambio automático.</a:t>
            </a:r>
          </a:p>
        </p:txBody>
      </p:sp>
      <p:sp>
        <p:nvSpPr>
          <p:cNvPr id="10" name="9 CuadroTexto"/>
          <p:cNvSpPr txBox="1"/>
          <p:nvPr/>
        </p:nvSpPr>
        <p:spPr>
          <a:xfrm>
            <a:off x="537374" y="2895374"/>
            <a:ext cx="784887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lvl="0" indent="-285750" algn="just">
              <a:buFont typeface="Wingdings" panose="05000000000000000000" pitchFamily="2" charset="2"/>
              <a:buChar char="ü"/>
            </a:pPr>
            <a:r>
              <a:rPr lang="es-EC" dirty="0"/>
              <a:t>El generador de emergencia tendrá menor tiempo para la puesta en funcionamiento.</a:t>
            </a:r>
          </a:p>
        </p:txBody>
      </p:sp>
      <p:sp>
        <p:nvSpPr>
          <p:cNvPr id="11" name="10 CuadroTexto"/>
          <p:cNvSpPr txBox="1"/>
          <p:nvPr/>
        </p:nvSpPr>
        <p:spPr>
          <a:xfrm>
            <a:off x="565248" y="4005064"/>
            <a:ext cx="784887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lvl="0" indent="-285750" algn="just">
              <a:buFont typeface="Wingdings" panose="05000000000000000000" pitchFamily="2" charset="2"/>
              <a:buChar char="ü"/>
            </a:pPr>
            <a:r>
              <a:rPr lang="es-EC" dirty="0"/>
              <a:t>Posibilidad de controlar los dos generadores y el de emergencia con el mismo </a:t>
            </a:r>
            <a:r>
              <a:rPr lang="es-EC" dirty="0" err="1"/>
              <a:t>contactor</a:t>
            </a:r>
            <a:r>
              <a:rPr lang="es-EC" dirty="0"/>
              <a:t>.</a:t>
            </a:r>
          </a:p>
        </p:txBody>
      </p:sp>
      <p:sp>
        <p:nvSpPr>
          <p:cNvPr id="12" name="11 CuadroTexto"/>
          <p:cNvSpPr txBox="1"/>
          <p:nvPr/>
        </p:nvSpPr>
        <p:spPr>
          <a:xfrm>
            <a:off x="539552" y="5085184"/>
            <a:ext cx="784887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lgn="just">
              <a:buFont typeface="Wingdings" panose="05000000000000000000" pitchFamily="2" charset="2"/>
              <a:buChar char="ü"/>
            </a:pPr>
            <a:r>
              <a:rPr lang="es-EC" dirty="0"/>
              <a:t>Aumenta la seguridad de la unidad, con los </a:t>
            </a:r>
            <a:r>
              <a:rPr lang="es-EC" dirty="0" err="1"/>
              <a:t>contactores</a:t>
            </a:r>
            <a:r>
              <a:rPr lang="es-EC" dirty="0"/>
              <a:t>, los cuales entrarían en funcionamiento al no censar los parámetro de control.</a:t>
            </a:r>
          </a:p>
        </p:txBody>
      </p:sp>
    </p:spTree>
    <p:extLst>
      <p:ext uri="{BB962C8B-B14F-4D97-AF65-F5344CB8AC3E}">
        <p14:creationId xmlns:p14="http://schemas.microsoft.com/office/powerpoint/2010/main" val="286927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0 0 L 0 0.25 E" pathEditMode="relative" ptsTypes="">
                                      <p:cBhvr>
                                        <p:cTn id="6" dur="500" fill="hold"/>
                                        <p:tgtEl>
                                          <p:spTgt spid="7"/>
                                        </p:tgtEl>
                                        <p:attrNameLst>
                                          <p:attrName>ppt_x</p:attrName>
                                          <p:attrName>ppt_y</p:attrName>
                                        </p:attrNameLst>
                                      </p:cBhvr>
                                    </p:animMotion>
                                  </p:childTnLst>
                                </p:cTn>
                              </p:par>
                            </p:childTnLst>
                          </p:cTn>
                        </p:par>
                        <p:par>
                          <p:cTn id="7" fill="hold">
                            <p:stCondLst>
                              <p:cond delay="500"/>
                            </p:stCondLst>
                            <p:childTnLst>
                              <p:par>
                                <p:cTn id="8" presetID="2" presetClass="entr" presetSubtype="4"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750" fill="hold"/>
                                        <p:tgtEl>
                                          <p:spTgt spid="9"/>
                                        </p:tgtEl>
                                        <p:attrNameLst>
                                          <p:attrName>ppt_x</p:attrName>
                                        </p:attrNameLst>
                                      </p:cBhvr>
                                      <p:tavLst>
                                        <p:tav tm="0">
                                          <p:val>
                                            <p:strVal val="#ppt_x"/>
                                          </p:val>
                                        </p:tav>
                                        <p:tav tm="100000">
                                          <p:val>
                                            <p:strVal val="#ppt_x"/>
                                          </p:val>
                                        </p:tav>
                                      </p:tavLst>
                                    </p:anim>
                                    <p:anim calcmode="lin" valueType="num">
                                      <p:cBhvr additive="base">
                                        <p:cTn id="11"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pSp>
        <p:nvGrpSpPr>
          <p:cNvPr id="3" name="2 Grupo"/>
          <p:cNvGrpSpPr/>
          <p:nvPr/>
        </p:nvGrpSpPr>
        <p:grpSpPr>
          <a:xfrm>
            <a:off x="-22498" y="-57150"/>
            <a:ext cx="9285468" cy="7059752"/>
            <a:chOff x="-3448" y="0"/>
            <a:chExt cx="9147448" cy="685800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980" t="9540" r="14927" b="6250"/>
            <a:stretch/>
          </p:blipFill>
          <p:spPr bwMode="auto">
            <a:xfrm>
              <a:off x="-3448" y="0"/>
              <a:ext cx="914744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000"/>
                      </a14:imgEffect>
                      <a14:imgEffect>
                        <a14:brightnessContrast bright="52000"/>
                      </a14:imgEffect>
                    </a14:imgLayer>
                  </a14:imgProps>
                </a:ext>
                <a:ext uri="{28A0092B-C50C-407E-A947-70E740481C1C}">
                  <a14:useLocalDpi xmlns:a14="http://schemas.microsoft.com/office/drawing/2010/main" val="0"/>
                </a:ext>
              </a:extLst>
            </a:blip>
            <a:srcRect l="14980" t="27268" r="14927" b="17774"/>
            <a:stretch/>
          </p:blipFill>
          <p:spPr bwMode="auto">
            <a:xfrm>
              <a:off x="-3448" y="1443788"/>
              <a:ext cx="9147448" cy="447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itle 1"/>
          <p:cNvSpPr txBox="1">
            <a:spLocks/>
          </p:cNvSpPr>
          <p:nvPr/>
        </p:nvSpPr>
        <p:spPr>
          <a:xfrm>
            <a:off x="65659" y="-1395536"/>
            <a:ext cx="9430759" cy="645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chemeClr val="bg1"/>
                </a:solidFill>
              </a:rPr>
              <a:t>  PRINCIPALES EQUIPOS DE COMUNICACIÓN</a:t>
            </a:r>
            <a:endParaRPr lang="es-ES" sz="3600" b="1" dirty="0">
              <a:solidFill>
                <a:schemeClr val="bg1"/>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3540427329"/>
              </p:ext>
            </p:extLst>
          </p:nvPr>
        </p:nvGraphicFramePr>
        <p:xfrm>
          <a:off x="-22498" y="698980"/>
          <a:ext cx="9285468" cy="6129484"/>
        </p:xfrm>
        <a:graphic>
          <a:graphicData uri="http://schemas.openxmlformats.org/drawingml/2006/table">
            <a:tbl>
              <a:tblPr firstRow="1" firstCol="1" bandRow="1">
                <a:tableStyleId>{00A15C55-8517-42AA-B614-E9B94910E393}</a:tableStyleId>
              </a:tblPr>
              <a:tblGrid>
                <a:gridCol w="2202280"/>
                <a:gridCol w="7083188"/>
              </a:tblGrid>
              <a:tr h="402817">
                <a:tc gridSpan="2">
                  <a:txBody>
                    <a:bodyPr/>
                    <a:lstStyle/>
                    <a:p>
                      <a:pPr indent="252095" algn="ctr">
                        <a:lnSpc>
                          <a:spcPct val="200000"/>
                        </a:lnSpc>
                        <a:spcAft>
                          <a:spcPts val="0"/>
                        </a:spcAft>
                      </a:pPr>
                      <a:r>
                        <a:rPr lang="es-EC" sz="1400" dirty="0">
                          <a:effectLst/>
                        </a:rPr>
                        <a:t>EQUIPOS DE LA SALA DE RADIO QUE </a:t>
                      </a:r>
                      <a:r>
                        <a:rPr lang="es-EC" sz="1400" dirty="0" smtClean="0">
                          <a:effectLst/>
                        </a:rPr>
                        <a:t>UTILIZARÁN </a:t>
                      </a:r>
                      <a:r>
                        <a:rPr lang="es-EC" sz="1400" dirty="0">
                          <a:effectLst/>
                        </a:rPr>
                        <a:t>CONTACTORES</a:t>
                      </a:r>
                      <a:endParaRPr lang="es-EC" sz="1400" dirty="0">
                        <a:solidFill>
                          <a:srgbClr val="000000"/>
                        </a:solidFill>
                        <a:effectLst/>
                        <a:latin typeface="Arial"/>
                        <a:ea typeface="Calibri"/>
                        <a:cs typeface="Times New Roman"/>
                      </a:endParaRPr>
                    </a:p>
                  </a:txBody>
                  <a:tcPr marL="57860" marR="57860" marT="0" marB="0"/>
                </a:tc>
                <a:tc hMerge="1">
                  <a:txBody>
                    <a:bodyPr/>
                    <a:lstStyle/>
                    <a:p>
                      <a:endParaRPr lang="es-EC"/>
                    </a:p>
                  </a:txBody>
                  <a:tcPr/>
                </a:tc>
              </a:tr>
              <a:tr h="582124">
                <a:tc>
                  <a:txBody>
                    <a:bodyPr/>
                    <a:lstStyle/>
                    <a:p>
                      <a:pPr indent="252095" algn="l">
                        <a:lnSpc>
                          <a:spcPct val="200000"/>
                        </a:lnSpc>
                        <a:spcAft>
                          <a:spcPts val="0"/>
                        </a:spcAft>
                      </a:pPr>
                      <a:r>
                        <a:rPr lang="es-EC" sz="1400" dirty="0">
                          <a:effectLst/>
                        </a:rPr>
                        <a:t>CANTIDAD</a:t>
                      </a:r>
                      <a:endParaRPr lang="es-EC" sz="1400" dirty="0">
                        <a:solidFill>
                          <a:srgbClr val="000000"/>
                        </a:solidFill>
                        <a:effectLst/>
                        <a:latin typeface="Arial"/>
                        <a:ea typeface="Calibri"/>
                        <a:cs typeface="Times New Roman"/>
                      </a:endParaRPr>
                    </a:p>
                  </a:txBody>
                  <a:tcPr marL="57860" marR="57860" marT="0" marB="0"/>
                </a:tc>
                <a:tc>
                  <a:txBody>
                    <a:bodyPr/>
                    <a:lstStyle/>
                    <a:p>
                      <a:pPr indent="252095" algn="l">
                        <a:lnSpc>
                          <a:spcPct val="200000"/>
                        </a:lnSpc>
                        <a:spcAft>
                          <a:spcPts val="0"/>
                        </a:spcAft>
                      </a:pPr>
                      <a:r>
                        <a:rPr lang="es-EC" sz="1400" dirty="0">
                          <a:effectLst/>
                        </a:rPr>
                        <a:t>EQUIPO</a:t>
                      </a:r>
                      <a:endParaRPr lang="es-EC" sz="1400" dirty="0">
                        <a:solidFill>
                          <a:srgbClr val="000000"/>
                        </a:solidFill>
                        <a:effectLst/>
                        <a:latin typeface="Arial"/>
                        <a:ea typeface="Calibri"/>
                        <a:cs typeface="Times New Roman"/>
                      </a:endParaRPr>
                    </a:p>
                  </a:txBody>
                  <a:tcPr marL="57860" marR="57860" marT="0" marB="0"/>
                </a:tc>
              </a:tr>
              <a:tr h="362717">
                <a:tc gridSpan="2">
                  <a:txBody>
                    <a:bodyPr/>
                    <a:lstStyle/>
                    <a:p>
                      <a:pPr indent="252095" algn="l">
                        <a:lnSpc>
                          <a:spcPct val="200000"/>
                        </a:lnSpc>
                        <a:spcAft>
                          <a:spcPts val="0"/>
                        </a:spcAft>
                      </a:pPr>
                      <a:r>
                        <a:rPr lang="es-EC" sz="1400" dirty="0">
                          <a:effectLst/>
                        </a:rPr>
                        <a:t>EQUIPOS HF</a:t>
                      </a:r>
                      <a:endParaRPr lang="es-EC" sz="1400" dirty="0">
                        <a:solidFill>
                          <a:srgbClr val="000000"/>
                        </a:solidFill>
                        <a:effectLst/>
                        <a:latin typeface="Arial"/>
                        <a:ea typeface="Calibri"/>
                        <a:cs typeface="Times New Roman"/>
                      </a:endParaRPr>
                    </a:p>
                  </a:txBody>
                  <a:tcPr marL="57860" marR="57860" marT="0" marB="0"/>
                </a:tc>
                <a:tc hMerge="1">
                  <a:txBody>
                    <a:bodyPr/>
                    <a:lstStyle/>
                    <a:p>
                      <a:endParaRPr lang="es-EC"/>
                    </a:p>
                  </a:txBody>
                  <a:tcPr/>
                </a:tc>
              </a:tr>
              <a:tr h="362717">
                <a:tc>
                  <a:txBody>
                    <a:bodyPr/>
                    <a:lstStyle/>
                    <a:p>
                      <a:pPr indent="252095" algn="ctr">
                        <a:lnSpc>
                          <a:spcPct val="200000"/>
                        </a:lnSpc>
                        <a:spcAft>
                          <a:spcPts val="0"/>
                        </a:spcAft>
                      </a:pPr>
                      <a:r>
                        <a:rPr lang="es-EC" sz="1400">
                          <a:effectLst/>
                        </a:rPr>
                        <a:t>01</a:t>
                      </a:r>
                      <a:endParaRPr lang="es-EC" sz="1400">
                        <a:solidFill>
                          <a:srgbClr val="000000"/>
                        </a:solidFill>
                        <a:effectLst/>
                        <a:latin typeface="Arial"/>
                        <a:ea typeface="Calibri"/>
                        <a:cs typeface="Times New Roman"/>
                      </a:endParaRPr>
                    </a:p>
                  </a:txBody>
                  <a:tcPr marL="57860" marR="57860" marT="0" marB="0"/>
                </a:tc>
                <a:tc>
                  <a:txBody>
                    <a:bodyPr/>
                    <a:lstStyle/>
                    <a:p>
                      <a:pPr indent="252095" algn="l">
                        <a:lnSpc>
                          <a:spcPct val="200000"/>
                        </a:lnSpc>
                        <a:spcAft>
                          <a:spcPts val="0"/>
                        </a:spcAft>
                      </a:pPr>
                      <a:r>
                        <a:rPr lang="en-US" sz="1400" dirty="0">
                          <a:effectLst/>
                        </a:rPr>
                        <a:t>TX/RX HF FURUNO (FS 2571C)</a:t>
                      </a:r>
                      <a:endParaRPr lang="es-EC" sz="1400" dirty="0">
                        <a:solidFill>
                          <a:srgbClr val="000000"/>
                        </a:solidFill>
                        <a:effectLst/>
                        <a:latin typeface="Arial"/>
                        <a:ea typeface="Calibri"/>
                        <a:cs typeface="Times New Roman"/>
                      </a:endParaRPr>
                    </a:p>
                  </a:txBody>
                  <a:tcPr marL="57860" marR="57860" marT="0" marB="0"/>
                </a:tc>
              </a:tr>
              <a:tr h="362717">
                <a:tc>
                  <a:txBody>
                    <a:bodyPr/>
                    <a:lstStyle/>
                    <a:p>
                      <a:pPr indent="252095" algn="ctr">
                        <a:lnSpc>
                          <a:spcPct val="200000"/>
                        </a:lnSpc>
                        <a:spcAft>
                          <a:spcPts val="0"/>
                        </a:spcAft>
                      </a:pPr>
                      <a:r>
                        <a:rPr lang="es-EC" sz="1400">
                          <a:effectLst/>
                        </a:rPr>
                        <a:t>01</a:t>
                      </a:r>
                      <a:endParaRPr lang="es-EC" sz="1400">
                        <a:solidFill>
                          <a:srgbClr val="000000"/>
                        </a:solidFill>
                        <a:effectLst/>
                        <a:latin typeface="Arial"/>
                        <a:ea typeface="Calibri"/>
                        <a:cs typeface="Times New Roman"/>
                      </a:endParaRPr>
                    </a:p>
                  </a:txBody>
                  <a:tcPr marL="57860" marR="57860" marT="0" marB="0"/>
                </a:tc>
                <a:tc>
                  <a:txBody>
                    <a:bodyPr/>
                    <a:lstStyle/>
                    <a:p>
                      <a:pPr indent="252095" algn="l">
                        <a:lnSpc>
                          <a:spcPct val="200000"/>
                        </a:lnSpc>
                        <a:spcAft>
                          <a:spcPts val="0"/>
                        </a:spcAft>
                      </a:pPr>
                      <a:r>
                        <a:rPr lang="es-EC" sz="1400" dirty="0">
                          <a:effectLst/>
                        </a:rPr>
                        <a:t>TX/RX HF ROHDW Y SCWARZ</a:t>
                      </a:r>
                      <a:endParaRPr lang="es-EC" sz="1400" dirty="0">
                        <a:solidFill>
                          <a:srgbClr val="000000"/>
                        </a:solidFill>
                        <a:effectLst/>
                        <a:latin typeface="Arial"/>
                        <a:ea typeface="Calibri"/>
                        <a:cs typeface="Times New Roman"/>
                      </a:endParaRPr>
                    </a:p>
                  </a:txBody>
                  <a:tcPr marL="57860" marR="57860" marT="0" marB="0"/>
                </a:tc>
              </a:tr>
              <a:tr h="362717">
                <a:tc>
                  <a:txBody>
                    <a:bodyPr/>
                    <a:lstStyle/>
                    <a:p>
                      <a:pPr indent="252095" algn="ctr">
                        <a:lnSpc>
                          <a:spcPct val="200000"/>
                        </a:lnSpc>
                        <a:spcAft>
                          <a:spcPts val="0"/>
                        </a:spcAft>
                      </a:pPr>
                      <a:r>
                        <a:rPr lang="es-EC" sz="1400" dirty="0">
                          <a:effectLst/>
                        </a:rPr>
                        <a:t>02</a:t>
                      </a:r>
                      <a:endParaRPr lang="es-EC" sz="1400" dirty="0">
                        <a:solidFill>
                          <a:srgbClr val="000000"/>
                        </a:solidFill>
                        <a:effectLst/>
                        <a:latin typeface="Arial"/>
                        <a:ea typeface="Calibri"/>
                        <a:cs typeface="Times New Roman"/>
                      </a:endParaRPr>
                    </a:p>
                  </a:txBody>
                  <a:tcPr marL="57860" marR="57860" marT="0" marB="0"/>
                </a:tc>
                <a:tc>
                  <a:txBody>
                    <a:bodyPr/>
                    <a:lstStyle/>
                    <a:p>
                      <a:pPr indent="252095" algn="l">
                        <a:lnSpc>
                          <a:spcPct val="200000"/>
                        </a:lnSpc>
                        <a:spcAft>
                          <a:spcPts val="0"/>
                        </a:spcAft>
                      </a:pPr>
                      <a:r>
                        <a:rPr lang="es-EC" sz="1400" dirty="0">
                          <a:effectLst/>
                        </a:rPr>
                        <a:t>RX HF ICOM</a:t>
                      </a:r>
                      <a:endParaRPr lang="es-EC" sz="1400" dirty="0">
                        <a:solidFill>
                          <a:srgbClr val="000000"/>
                        </a:solidFill>
                        <a:effectLst/>
                        <a:latin typeface="Arial"/>
                        <a:ea typeface="Calibri"/>
                        <a:cs typeface="Times New Roman"/>
                      </a:endParaRPr>
                    </a:p>
                  </a:txBody>
                  <a:tcPr marL="57860" marR="57860" marT="0" marB="0"/>
                </a:tc>
              </a:tr>
              <a:tr h="362717">
                <a:tc gridSpan="2">
                  <a:txBody>
                    <a:bodyPr/>
                    <a:lstStyle/>
                    <a:p>
                      <a:pPr indent="252095" algn="l">
                        <a:lnSpc>
                          <a:spcPct val="200000"/>
                        </a:lnSpc>
                        <a:spcAft>
                          <a:spcPts val="0"/>
                        </a:spcAft>
                      </a:pPr>
                      <a:r>
                        <a:rPr lang="es-EC" sz="1400" dirty="0">
                          <a:effectLst/>
                        </a:rPr>
                        <a:t>EQUIPOS VHF</a:t>
                      </a:r>
                      <a:endParaRPr lang="es-EC" sz="1400" dirty="0">
                        <a:solidFill>
                          <a:srgbClr val="000000"/>
                        </a:solidFill>
                        <a:effectLst/>
                        <a:latin typeface="Arial"/>
                        <a:ea typeface="Calibri"/>
                        <a:cs typeface="Times New Roman"/>
                      </a:endParaRPr>
                    </a:p>
                  </a:txBody>
                  <a:tcPr marL="57860" marR="57860" marT="0" marB="0"/>
                </a:tc>
                <a:tc hMerge="1">
                  <a:txBody>
                    <a:bodyPr/>
                    <a:lstStyle/>
                    <a:p>
                      <a:endParaRPr lang="es-EC"/>
                    </a:p>
                  </a:txBody>
                  <a:tcPr/>
                </a:tc>
              </a:tr>
              <a:tr h="362717">
                <a:tc>
                  <a:txBody>
                    <a:bodyPr/>
                    <a:lstStyle/>
                    <a:p>
                      <a:pPr indent="252095" algn="ctr">
                        <a:lnSpc>
                          <a:spcPct val="200000"/>
                        </a:lnSpc>
                        <a:spcAft>
                          <a:spcPts val="0"/>
                        </a:spcAft>
                      </a:pPr>
                      <a:r>
                        <a:rPr lang="es-EC" sz="1400">
                          <a:effectLst/>
                        </a:rPr>
                        <a:t>03</a:t>
                      </a:r>
                      <a:endParaRPr lang="es-EC" sz="1400">
                        <a:solidFill>
                          <a:srgbClr val="000000"/>
                        </a:solidFill>
                        <a:effectLst/>
                        <a:latin typeface="Arial"/>
                        <a:ea typeface="Calibri"/>
                        <a:cs typeface="Times New Roman"/>
                      </a:endParaRPr>
                    </a:p>
                  </a:txBody>
                  <a:tcPr marL="57860" marR="57860" marT="0" marB="0"/>
                </a:tc>
                <a:tc>
                  <a:txBody>
                    <a:bodyPr/>
                    <a:lstStyle/>
                    <a:p>
                      <a:pPr indent="252095" algn="l">
                        <a:lnSpc>
                          <a:spcPct val="200000"/>
                        </a:lnSpc>
                        <a:spcAft>
                          <a:spcPts val="0"/>
                        </a:spcAft>
                      </a:pPr>
                      <a:r>
                        <a:rPr lang="es-EC" sz="1400" dirty="0">
                          <a:effectLst/>
                        </a:rPr>
                        <a:t>TX/RX VHF FURUNO (FM 8500)</a:t>
                      </a:r>
                      <a:endParaRPr lang="es-EC" sz="1400" dirty="0">
                        <a:solidFill>
                          <a:srgbClr val="000000"/>
                        </a:solidFill>
                        <a:effectLst/>
                        <a:latin typeface="Arial"/>
                        <a:ea typeface="Calibri"/>
                        <a:cs typeface="Times New Roman"/>
                      </a:endParaRPr>
                    </a:p>
                  </a:txBody>
                  <a:tcPr marL="57860" marR="57860" marT="0" marB="0"/>
                </a:tc>
              </a:tr>
              <a:tr h="362717">
                <a:tc gridSpan="2">
                  <a:txBody>
                    <a:bodyPr/>
                    <a:lstStyle/>
                    <a:p>
                      <a:pPr indent="252095" algn="l">
                        <a:lnSpc>
                          <a:spcPct val="200000"/>
                        </a:lnSpc>
                        <a:spcAft>
                          <a:spcPts val="0"/>
                        </a:spcAft>
                      </a:pPr>
                      <a:r>
                        <a:rPr lang="es-EC" sz="1400" dirty="0">
                          <a:effectLst/>
                        </a:rPr>
                        <a:t>EQUIPOS EN LA CONSOLA DEL SISTEMA GMDSS</a:t>
                      </a:r>
                      <a:endParaRPr lang="es-EC" sz="1400" dirty="0">
                        <a:solidFill>
                          <a:srgbClr val="000000"/>
                        </a:solidFill>
                        <a:effectLst/>
                        <a:latin typeface="Arial"/>
                        <a:ea typeface="Calibri"/>
                        <a:cs typeface="Times New Roman"/>
                      </a:endParaRPr>
                    </a:p>
                  </a:txBody>
                  <a:tcPr marL="57860" marR="57860" marT="0" marB="0"/>
                </a:tc>
                <a:tc hMerge="1">
                  <a:txBody>
                    <a:bodyPr/>
                    <a:lstStyle/>
                    <a:p>
                      <a:endParaRPr lang="es-EC"/>
                    </a:p>
                  </a:txBody>
                  <a:tcPr/>
                </a:tc>
              </a:tr>
              <a:tr h="362717">
                <a:tc>
                  <a:txBody>
                    <a:bodyPr/>
                    <a:lstStyle/>
                    <a:p>
                      <a:pPr indent="252095" algn="ctr">
                        <a:lnSpc>
                          <a:spcPct val="200000"/>
                        </a:lnSpc>
                        <a:spcAft>
                          <a:spcPts val="0"/>
                        </a:spcAft>
                      </a:pPr>
                      <a:r>
                        <a:rPr lang="es-EC" sz="1400" dirty="0">
                          <a:effectLst/>
                        </a:rPr>
                        <a:t>01</a:t>
                      </a:r>
                      <a:endParaRPr lang="es-EC" sz="1400" dirty="0">
                        <a:solidFill>
                          <a:srgbClr val="000000"/>
                        </a:solidFill>
                        <a:effectLst/>
                        <a:latin typeface="Arial"/>
                        <a:ea typeface="Calibri"/>
                        <a:cs typeface="Times New Roman"/>
                      </a:endParaRPr>
                    </a:p>
                  </a:txBody>
                  <a:tcPr marL="57860" marR="57860" marT="0" marB="0"/>
                </a:tc>
                <a:tc>
                  <a:txBody>
                    <a:bodyPr/>
                    <a:lstStyle/>
                    <a:p>
                      <a:pPr indent="252095" algn="l">
                        <a:lnSpc>
                          <a:spcPct val="200000"/>
                        </a:lnSpc>
                        <a:spcAft>
                          <a:spcPts val="0"/>
                        </a:spcAft>
                      </a:pPr>
                      <a:r>
                        <a:rPr lang="en-US" sz="1400" dirty="0">
                          <a:effectLst/>
                        </a:rPr>
                        <a:t>TX/RX HF FURUNO (FS 1562-15)</a:t>
                      </a:r>
                      <a:endParaRPr lang="es-EC" sz="1400" dirty="0">
                        <a:solidFill>
                          <a:srgbClr val="000000"/>
                        </a:solidFill>
                        <a:effectLst/>
                        <a:latin typeface="Arial"/>
                        <a:ea typeface="Calibri"/>
                        <a:cs typeface="Times New Roman"/>
                      </a:endParaRPr>
                    </a:p>
                  </a:txBody>
                  <a:tcPr marL="57860" marR="57860" marT="0" marB="0"/>
                </a:tc>
              </a:tr>
              <a:tr h="362717">
                <a:tc>
                  <a:txBody>
                    <a:bodyPr/>
                    <a:lstStyle/>
                    <a:p>
                      <a:pPr indent="252095" algn="ctr">
                        <a:lnSpc>
                          <a:spcPct val="200000"/>
                        </a:lnSpc>
                        <a:spcAft>
                          <a:spcPts val="0"/>
                        </a:spcAft>
                      </a:pPr>
                      <a:r>
                        <a:rPr lang="es-EC" sz="1400" dirty="0">
                          <a:effectLst/>
                        </a:rPr>
                        <a:t>01</a:t>
                      </a:r>
                      <a:endParaRPr lang="es-EC" sz="1400" dirty="0">
                        <a:solidFill>
                          <a:srgbClr val="000000"/>
                        </a:solidFill>
                        <a:effectLst/>
                        <a:latin typeface="Arial"/>
                        <a:ea typeface="Calibri"/>
                        <a:cs typeface="Times New Roman"/>
                      </a:endParaRPr>
                    </a:p>
                  </a:txBody>
                  <a:tcPr marL="57860" marR="57860" marT="0" marB="0"/>
                </a:tc>
                <a:tc>
                  <a:txBody>
                    <a:bodyPr/>
                    <a:lstStyle/>
                    <a:p>
                      <a:pPr indent="252095" algn="l">
                        <a:lnSpc>
                          <a:spcPct val="200000"/>
                        </a:lnSpc>
                        <a:spcAft>
                          <a:spcPts val="0"/>
                        </a:spcAft>
                      </a:pPr>
                      <a:r>
                        <a:rPr lang="en-US" sz="1400" dirty="0">
                          <a:effectLst/>
                        </a:rPr>
                        <a:t>MF /HF DCS (TERMINAL DCS-6) FURUNO</a:t>
                      </a:r>
                      <a:endParaRPr lang="es-EC" sz="1400" dirty="0">
                        <a:solidFill>
                          <a:srgbClr val="000000"/>
                        </a:solidFill>
                        <a:effectLst/>
                        <a:latin typeface="Arial"/>
                        <a:ea typeface="Calibri"/>
                        <a:cs typeface="Times New Roman"/>
                      </a:endParaRPr>
                    </a:p>
                  </a:txBody>
                  <a:tcPr marL="57860" marR="57860" marT="0" marB="0"/>
                </a:tc>
              </a:tr>
              <a:tr h="362717">
                <a:tc>
                  <a:txBody>
                    <a:bodyPr/>
                    <a:lstStyle/>
                    <a:p>
                      <a:pPr indent="252095" algn="ctr">
                        <a:lnSpc>
                          <a:spcPct val="200000"/>
                        </a:lnSpc>
                        <a:spcAft>
                          <a:spcPts val="0"/>
                        </a:spcAft>
                      </a:pPr>
                      <a:r>
                        <a:rPr lang="es-EC" sz="1400">
                          <a:effectLst/>
                        </a:rPr>
                        <a:t>01</a:t>
                      </a:r>
                      <a:endParaRPr lang="es-EC" sz="1400">
                        <a:solidFill>
                          <a:srgbClr val="000000"/>
                        </a:solidFill>
                        <a:effectLst/>
                        <a:latin typeface="Arial"/>
                        <a:ea typeface="Calibri"/>
                        <a:cs typeface="Times New Roman"/>
                      </a:endParaRPr>
                    </a:p>
                  </a:txBody>
                  <a:tcPr marL="57860" marR="57860" marT="0" marB="0"/>
                </a:tc>
                <a:tc>
                  <a:txBody>
                    <a:bodyPr/>
                    <a:lstStyle/>
                    <a:p>
                      <a:pPr indent="252095" algn="l">
                        <a:lnSpc>
                          <a:spcPct val="200000"/>
                        </a:lnSpc>
                        <a:spcAft>
                          <a:spcPts val="0"/>
                        </a:spcAft>
                      </a:pPr>
                      <a:r>
                        <a:rPr lang="en-US" sz="1400" dirty="0">
                          <a:effectLst/>
                        </a:rPr>
                        <a:t>MF /HF DCS RECEIVER (AA-50) FURUNO</a:t>
                      </a:r>
                      <a:endParaRPr lang="es-EC" sz="1400" dirty="0">
                        <a:solidFill>
                          <a:srgbClr val="000000"/>
                        </a:solidFill>
                        <a:effectLst/>
                        <a:latin typeface="Arial"/>
                        <a:ea typeface="Calibri"/>
                        <a:cs typeface="Times New Roman"/>
                      </a:endParaRPr>
                    </a:p>
                  </a:txBody>
                  <a:tcPr marL="57860" marR="57860" marT="0" marB="0"/>
                </a:tc>
              </a:tr>
              <a:tr h="362717">
                <a:tc>
                  <a:txBody>
                    <a:bodyPr/>
                    <a:lstStyle/>
                    <a:p>
                      <a:pPr indent="252095" algn="ctr">
                        <a:lnSpc>
                          <a:spcPct val="200000"/>
                        </a:lnSpc>
                        <a:spcAft>
                          <a:spcPts val="0"/>
                        </a:spcAft>
                      </a:pPr>
                      <a:r>
                        <a:rPr lang="es-EC" sz="1400">
                          <a:effectLst/>
                        </a:rPr>
                        <a:t>01</a:t>
                      </a:r>
                      <a:endParaRPr lang="es-EC" sz="1400">
                        <a:solidFill>
                          <a:srgbClr val="000000"/>
                        </a:solidFill>
                        <a:effectLst/>
                        <a:latin typeface="Arial"/>
                        <a:ea typeface="Calibri"/>
                        <a:cs typeface="Times New Roman"/>
                      </a:endParaRPr>
                    </a:p>
                  </a:txBody>
                  <a:tcPr marL="57860" marR="57860" marT="0" marB="0"/>
                </a:tc>
                <a:tc>
                  <a:txBody>
                    <a:bodyPr/>
                    <a:lstStyle/>
                    <a:p>
                      <a:pPr indent="252095" algn="l">
                        <a:lnSpc>
                          <a:spcPct val="200000"/>
                        </a:lnSpc>
                        <a:spcAft>
                          <a:spcPts val="0"/>
                        </a:spcAft>
                      </a:pPr>
                      <a:r>
                        <a:rPr lang="es-EC" sz="1400" dirty="0">
                          <a:effectLst/>
                        </a:rPr>
                        <a:t>INMARSAT "C" FURUNO</a:t>
                      </a:r>
                      <a:endParaRPr lang="es-EC" sz="1400" dirty="0">
                        <a:solidFill>
                          <a:srgbClr val="000000"/>
                        </a:solidFill>
                        <a:effectLst/>
                        <a:latin typeface="Arial"/>
                        <a:ea typeface="Calibri"/>
                        <a:cs typeface="Times New Roman"/>
                      </a:endParaRPr>
                    </a:p>
                  </a:txBody>
                  <a:tcPr marL="57860" marR="57860" marT="0" marB="0"/>
                </a:tc>
              </a:tr>
              <a:tr h="362717">
                <a:tc>
                  <a:txBody>
                    <a:bodyPr/>
                    <a:lstStyle/>
                    <a:p>
                      <a:pPr indent="252095" algn="ctr">
                        <a:lnSpc>
                          <a:spcPct val="200000"/>
                        </a:lnSpc>
                        <a:spcAft>
                          <a:spcPts val="0"/>
                        </a:spcAft>
                      </a:pPr>
                      <a:r>
                        <a:rPr lang="es-EC" sz="1400" dirty="0">
                          <a:effectLst/>
                        </a:rPr>
                        <a:t>01</a:t>
                      </a:r>
                      <a:endParaRPr lang="es-EC" sz="1400" dirty="0">
                        <a:solidFill>
                          <a:srgbClr val="000000"/>
                        </a:solidFill>
                        <a:effectLst/>
                        <a:latin typeface="Arial"/>
                        <a:ea typeface="Calibri"/>
                        <a:cs typeface="Times New Roman"/>
                      </a:endParaRPr>
                    </a:p>
                  </a:txBody>
                  <a:tcPr marL="57860" marR="57860" marT="0" marB="0"/>
                </a:tc>
                <a:tc>
                  <a:txBody>
                    <a:bodyPr/>
                    <a:lstStyle/>
                    <a:p>
                      <a:pPr indent="252095" algn="l">
                        <a:lnSpc>
                          <a:spcPct val="200000"/>
                        </a:lnSpc>
                        <a:spcAft>
                          <a:spcPts val="0"/>
                        </a:spcAft>
                      </a:pPr>
                      <a:r>
                        <a:rPr lang="en-US" sz="1400" dirty="0">
                          <a:effectLst/>
                        </a:rPr>
                        <a:t>RX. NBDP C/MONITOR FURUNO</a:t>
                      </a:r>
                      <a:endParaRPr lang="es-EC" sz="1400" dirty="0">
                        <a:solidFill>
                          <a:srgbClr val="000000"/>
                        </a:solidFill>
                        <a:effectLst/>
                        <a:latin typeface="Arial"/>
                        <a:ea typeface="Calibri"/>
                        <a:cs typeface="Times New Roman"/>
                      </a:endParaRPr>
                    </a:p>
                  </a:txBody>
                  <a:tcPr marL="57860" marR="57860" marT="0" marB="0"/>
                </a:tc>
              </a:tr>
            </a:tbl>
          </a:graphicData>
        </a:graphic>
      </p:graphicFrame>
    </p:spTree>
    <p:extLst>
      <p:ext uri="{BB962C8B-B14F-4D97-AF65-F5344CB8AC3E}">
        <p14:creationId xmlns:p14="http://schemas.microsoft.com/office/powerpoint/2010/main" val="36009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2.5E-6 -1.85185E-6 L -0.00295 0.19259 " pathEditMode="relative" rAng="0" ptsTypes="AA">
                                      <p:cBhvr>
                                        <p:cTn id="6" dur="2000" fill="hold"/>
                                        <p:tgtEl>
                                          <p:spTgt spid="6"/>
                                        </p:tgtEl>
                                        <p:attrNameLst>
                                          <p:attrName>ppt_x</p:attrName>
                                          <p:attrName>ppt_y</p:attrName>
                                        </p:attrNameLst>
                                      </p:cBhvr>
                                      <p:rCtr x="-156" y="9630"/>
                                    </p:animMotion>
                                  </p:childTnLst>
                                </p:cTn>
                              </p:par>
                            </p:childTnLst>
                          </p:cTn>
                        </p:par>
                        <p:par>
                          <p:cTn id="7" fill="hold">
                            <p:stCondLst>
                              <p:cond delay="2000"/>
                            </p:stCondLst>
                            <p:childTnLst>
                              <p:par>
                                <p:cTn id="8" presetID="2" presetClass="entr" presetSubtype="4"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no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8" name="Title 7"/>
          <p:cNvSpPr>
            <a:spLocks noGrp="1"/>
          </p:cNvSpPr>
          <p:nvPr>
            <p:ph type="title"/>
          </p:nvPr>
        </p:nvSpPr>
        <p:spPr>
          <a:xfrm>
            <a:off x="2819400" y="1458953"/>
            <a:ext cx="5867400" cy="1970046"/>
          </a:xfrm>
        </p:spPr>
        <p:txBody>
          <a:bodyPr>
            <a:noAutofit/>
          </a:bodyPr>
          <a:lstStyle/>
          <a:p>
            <a:pPr lvl="0">
              <a:spcBef>
                <a:spcPts val="0"/>
              </a:spcBef>
            </a:pPr>
            <a:r>
              <a:rPr lang="es-ES" sz="4000" cap="none" dirty="0" smtClean="0">
                <a:solidFill>
                  <a:schemeClr val="bg1"/>
                </a:solidFill>
                <a:ea typeface="+mn-ea"/>
                <a:cs typeface="+mn-cs"/>
              </a:rPr>
              <a:t>IMPLEMENTACIÓN DE CONTACTORES </a:t>
            </a:r>
            <a:endParaRPr lang="es-ES" sz="2800" dirty="0">
              <a:solidFill>
                <a:schemeClr val="bg1"/>
              </a:solidFill>
            </a:endParaRPr>
          </a:p>
        </p:txBody>
      </p:sp>
      <p:sp>
        <p:nvSpPr>
          <p:cNvPr id="2" name="1 Marcador de número de diapositiva"/>
          <p:cNvSpPr>
            <a:spLocks noGrp="1"/>
          </p:cNvSpPr>
          <p:nvPr>
            <p:ph type="sldNum" sz="quarter" idx="12"/>
          </p:nvPr>
        </p:nvSpPr>
        <p:spPr/>
        <p:txBody>
          <a:bodyPr/>
          <a:lstStyle/>
          <a:p>
            <a:fld id="{240D5ECE-8B49-45CD-BE81-EF81920D1969}" type="slidenum">
              <a:rPr lang="es-EC" sz="2000" b="1" smtClean="0">
                <a:solidFill>
                  <a:schemeClr val="bg1"/>
                </a:solidFill>
                <a:latin typeface="Algerian" panose="04020705040A02060702" pitchFamily="82" charset="0"/>
              </a:rPr>
              <a:pPr/>
              <a:t>18</a:t>
            </a:fld>
            <a:endParaRPr kumimoji="0" lang="es-EC" sz="2000" b="1" dirty="0">
              <a:solidFill>
                <a:schemeClr val="bg1"/>
              </a:solidFill>
              <a:latin typeface="Algerian" panose="04020705040A02060702" pitchFamily="82" charset="0"/>
            </a:endParaRPr>
          </a:p>
        </p:txBody>
      </p:sp>
      <p:sp>
        <p:nvSpPr>
          <p:cNvPr id="4" name="3 Marcador de texto"/>
          <p:cNvSpPr>
            <a:spLocks noGrp="1"/>
          </p:cNvSpPr>
          <p:nvPr>
            <p:ph type="body" idx="1"/>
          </p:nvPr>
        </p:nvSpPr>
        <p:spPr/>
        <p:txBody>
          <a:bodyPr/>
          <a:lstStyle/>
          <a:p>
            <a:endParaRPr lang="es-EC"/>
          </a:p>
        </p:txBody>
      </p:sp>
      <p:grpSp>
        <p:nvGrpSpPr>
          <p:cNvPr id="9" name="8 Grupo"/>
          <p:cNvGrpSpPr/>
          <p:nvPr/>
        </p:nvGrpSpPr>
        <p:grpSpPr>
          <a:xfrm>
            <a:off x="-22498" y="-57150"/>
            <a:ext cx="9285468" cy="7059752"/>
            <a:chOff x="-3448" y="0"/>
            <a:chExt cx="9147448" cy="6858000"/>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80" t="9540" r="14927" b="6250"/>
            <a:stretch/>
          </p:blipFill>
          <p:spPr bwMode="auto">
            <a:xfrm>
              <a:off x="-3448" y="0"/>
              <a:ext cx="914744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1000"/>
                      </a14:imgEffect>
                      <a14:imgEffect>
                        <a14:brightnessContrast bright="52000"/>
                      </a14:imgEffect>
                    </a14:imgLayer>
                  </a14:imgProps>
                </a:ext>
                <a:ext uri="{28A0092B-C50C-407E-A947-70E740481C1C}">
                  <a14:useLocalDpi xmlns:a14="http://schemas.microsoft.com/office/drawing/2010/main" val="0"/>
                </a:ext>
              </a:extLst>
            </a:blip>
            <a:srcRect l="14980" t="27268" r="14927" b="17774"/>
            <a:stretch/>
          </p:blipFill>
          <p:spPr bwMode="auto">
            <a:xfrm>
              <a:off x="-3448" y="1443788"/>
              <a:ext cx="9147448" cy="447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Text Placeholder 2"/>
          <p:cNvSpPr txBox="1">
            <a:spLocks/>
          </p:cNvSpPr>
          <p:nvPr/>
        </p:nvSpPr>
        <p:spPr>
          <a:xfrm>
            <a:off x="-22498" y="106827"/>
            <a:ext cx="8960299" cy="90272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2" indent="-342900" algn="r">
              <a:buNone/>
            </a:pPr>
            <a:r>
              <a:rPr lang="es-ES" b="1" cap="all" dirty="0">
                <a:solidFill>
                  <a:schemeClr val="bg1"/>
                </a:solidFill>
              </a:rPr>
              <a:t>DISTRIBUCIÓN ELÉCTRICA DEL BESGUA IMPLEMENTANDO CONTACTORES PARA LOS EQUIPOS DE COMUNICACIÓN</a:t>
            </a:r>
            <a:endParaRPr lang="es-EC" sz="2000" b="1" cap="all" dirty="0">
              <a:solidFill>
                <a:schemeClr val="bg1"/>
              </a:solidFill>
            </a:endParaRPr>
          </a:p>
          <a:p>
            <a:pPr marL="342900" lvl="2" indent="-342900" algn="r">
              <a:buFont typeface="Arial" panose="020B0604020202020204" pitchFamily="34" charset="0"/>
              <a:buNone/>
            </a:pPr>
            <a:endParaRPr lang="es-ES" dirty="0">
              <a:solidFill>
                <a:schemeClr val="bg1"/>
              </a:solidFill>
            </a:endParaRPr>
          </a:p>
        </p:txBody>
      </p:sp>
      <p:pic>
        <p:nvPicPr>
          <p:cNvPr id="13" name="12 Imagen"/>
          <p:cNvPicPr/>
          <p:nvPr/>
        </p:nvPicPr>
        <p:blipFill>
          <a:blip r:embed="rId6">
            <a:extLst>
              <a:ext uri="{28A0092B-C50C-407E-A947-70E740481C1C}">
                <a14:useLocalDpi xmlns:a14="http://schemas.microsoft.com/office/drawing/2010/main" val="0"/>
              </a:ext>
            </a:extLst>
          </a:blip>
          <a:srcRect/>
          <a:stretch>
            <a:fillRect/>
          </a:stretch>
        </p:blipFill>
        <p:spPr bwMode="auto">
          <a:xfrm>
            <a:off x="0" y="1429113"/>
            <a:ext cx="9262970" cy="4880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29011687"/>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p:nvPr/>
        </p:nvGrpSpPr>
        <p:grpSpPr>
          <a:xfrm>
            <a:off x="-22498" y="-57150"/>
            <a:ext cx="9285468" cy="7059752"/>
            <a:chOff x="-3448" y="0"/>
            <a:chExt cx="9147448" cy="6858000"/>
          </a:xfrm>
        </p:grpSpPr>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80" t="9540" r="14927" b="6250"/>
            <a:stretch/>
          </p:blipFill>
          <p:spPr bwMode="auto">
            <a:xfrm>
              <a:off x="-3448" y="0"/>
              <a:ext cx="914744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1000"/>
                      </a14:imgEffect>
                      <a14:imgEffect>
                        <a14:brightnessContrast bright="52000"/>
                      </a14:imgEffect>
                    </a14:imgLayer>
                  </a14:imgProps>
                </a:ext>
                <a:ext uri="{28A0092B-C50C-407E-A947-70E740481C1C}">
                  <a14:useLocalDpi xmlns:a14="http://schemas.microsoft.com/office/drawing/2010/main" val="0"/>
                </a:ext>
              </a:extLst>
            </a:blip>
            <a:srcRect l="14980" t="27268" r="14927" b="17774"/>
            <a:stretch/>
          </p:blipFill>
          <p:spPr bwMode="auto">
            <a:xfrm>
              <a:off x="-3448" y="1443788"/>
              <a:ext cx="9147448" cy="447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Oval 2"/>
          <p:cNvSpPr/>
          <p:nvPr/>
        </p:nvSpPr>
        <p:spPr>
          <a:xfrm>
            <a:off x="762000" y="1946209"/>
            <a:ext cx="2057400" cy="2057400"/>
          </a:xfrm>
          <a:prstGeom prst="ellipse">
            <a:avLst/>
          </a:prstGeom>
          <a:no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8" name="Title 7"/>
          <p:cNvSpPr>
            <a:spLocks noGrp="1"/>
          </p:cNvSpPr>
          <p:nvPr>
            <p:ph type="title"/>
          </p:nvPr>
        </p:nvSpPr>
        <p:spPr>
          <a:xfrm>
            <a:off x="2819400" y="1458953"/>
            <a:ext cx="5867400" cy="1970046"/>
          </a:xfrm>
        </p:spPr>
        <p:txBody>
          <a:bodyPr>
            <a:noAutofit/>
          </a:bodyPr>
          <a:lstStyle/>
          <a:p>
            <a:pPr lvl="0">
              <a:spcBef>
                <a:spcPts val="0"/>
              </a:spcBef>
            </a:pPr>
            <a:r>
              <a:rPr lang="es-ES" sz="4000" cap="none" dirty="0" smtClean="0">
                <a:solidFill>
                  <a:schemeClr val="bg1"/>
                </a:solidFill>
                <a:ea typeface="+mn-ea"/>
                <a:cs typeface="+mn-cs"/>
              </a:rPr>
              <a:t>IMPLEMENTACIÓN DE CONTACTORES </a:t>
            </a:r>
            <a:endParaRPr lang="es-ES" sz="2800" dirty="0">
              <a:solidFill>
                <a:schemeClr val="bg1"/>
              </a:solidFill>
            </a:endParaRPr>
          </a:p>
        </p:txBody>
      </p:sp>
      <p:sp>
        <p:nvSpPr>
          <p:cNvPr id="2" name="1 Marcador de número de diapositiva"/>
          <p:cNvSpPr>
            <a:spLocks noGrp="1"/>
          </p:cNvSpPr>
          <p:nvPr>
            <p:ph type="sldNum" sz="quarter" idx="12"/>
          </p:nvPr>
        </p:nvSpPr>
        <p:spPr/>
        <p:txBody>
          <a:bodyPr/>
          <a:lstStyle/>
          <a:p>
            <a:fld id="{240D5ECE-8B49-45CD-BE81-EF81920D1969}" type="slidenum">
              <a:rPr lang="es-EC" sz="2000" b="1" smtClean="0">
                <a:solidFill>
                  <a:schemeClr val="bg1"/>
                </a:solidFill>
                <a:latin typeface="Algerian" panose="04020705040A02060702" pitchFamily="82" charset="0"/>
              </a:rPr>
              <a:pPr/>
              <a:t>19</a:t>
            </a:fld>
            <a:endParaRPr kumimoji="0" lang="es-EC" sz="2000" b="1" dirty="0">
              <a:solidFill>
                <a:schemeClr val="bg1"/>
              </a:solidFill>
              <a:latin typeface="Algerian" panose="04020705040A02060702" pitchFamily="82" charset="0"/>
            </a:endParaRPr>
          </a:p>
        </p:txBody>
      </p:sp>
      <p:sp>
        <p:nvSpPr>
          <p:cNvPr id="4" name="3 Marcador de texto"/>
          <p:cNvSpPr>
            <a:spLocks noGrp="1"/>
          </p:cNvSpPr>
          <p:nvPr>
            <p:ph type="body" idx="1"/>
          </p:nvPr>
        </p:nvSpPr>
        <p:spPr/>
        <p:txBody>
          <a:bodyPr/>
          <a:lstStyle/>
          <a:p>
            <a:endParaRPr lang="es-EC"/>
          </a:p>
        </p:txBody>
      </p:sp>
      <p:sp>
        <p:nvSpPr>
          <p:cNvPr id="9" name="TextBox 23"/>
          <p:cNvSpPr txBox="1"/>
          <p:nvPr/>
        </p:nvSpPr>
        <p:spPr>
          <a:xfrm>
            <a:off x="373566" y="242295"/>
            <a:ext cx="8313234" cy="846386"/>
          </a:xfrm>
          <a:prstGeom prst="rect">
            <a:avLst/>
          </a:prstGeom>
          <a:noFill/>
          <a:ln>
            <a:noFill/>
          </a:ln>
        </p:spPr>
        <p:txBody>
          <a:bodyPr wrap="square" tIns="0" bIns="0" rtlCol="0" anchor="b" anchorCtr="0">
            <a:normAutofit fontScale="77500" lnSpcReduction="20000"/>
          </a:bodyPr>
          <a:lstStyle/>
          <a:p>
            <a:r>
              <a:rPr lang="es-ES" sz="5500" b="1" spc="-150" dirty="0" smtClean="0">
                <a:latin typeface="Arial" pitchFamily="34" charset="0"/>
                <a:cs typeface="Arial" pitchFamily="34" charset="0"/>
              </a:rPr>
              <a:t>COSTO DE IMPLEMENTACIÓN</a:t>
            </a:r>
            <a:endParaRPr lang="es-ES" sz="5500" b="1" spc="-150" dirty="0">
              <a:latin typeface="Arial" pitchFamily="34" charset="0"/>
              <a:cs typeface="Arial" pitchFamily="34" charset="0"/>
            </a:endParaRPr>
          </a:p>
        </p:txBody>
      </p:sp>
      <p:graphicFrame>
        <p:nvGraphicFramePr>
          <p:cNvPr id="10" name="9 Tabla"/>
          <p:cNvGraphicFramePr>
            <a:graphicFrameLocks noGrp="1"/>
          </p:cNvGraphicFramePr>
          <p:nvPr>
            <p:extLst>
              <p:ext uri="{D42A27DB-BD31-4B8C-83A1-F6EECF244321}">
                <p14:modId xmlns:p14="http://schemas.microsoft.com/office/powerpoint/2010/main" val="663519108"/>
              </p:ext>
            </p:extLst>
          </p:nvPr>
        </p:nvGraphicFramePr>
        <p:xfrm>
          <a:off x="0" y="1142765"/>
          <a:ext cx="9144000" cy="5486400"/>
        </p:xfrm>
        <a:graphic>
          <a:graphicData uri="http://schemas.openxmlformats.org/drawingml/2006/table">
            <a:tbl>
              <a:tblPr firstRow="1" firstCol="1" bandRow="1">
                <a:tableStyleId>{00A15C55-8517-42AA-B614-E9B94910E393}</a:tableStyleId>
              </a:tblPr>
              <a:tblGrid>
                <a:gridCol w="2153046"/>
                <a:gridCol w="5073663"/>
                <a:gridCol w="1917291"/>
              </a:tblGrid>
              <a:tr h="596842">
                <a:tc gridSpan="3">
                  <a:txBody>
                    <a:bodyPr/>
                    <a:lstStyle/>
                    <a:p>
                      <a:pPr indent="252095" algn="ctr">
                        <a:lnSpc>
                          <a:spcPct val="200000"/>
                        </a:lnSpc>
                        <a:spcAft>
                          <a:spcPts val="0"/>
                        </a:spcAft>
                      </a:pPr>
                      <a:endParaRPr lang="es-EC" sz="2000" dirty="0">
                        <a:solidFill>
                          <a:srgbClr val="000000"/>
                        </a:solidFill>
                        <a:effectLst/>
                        <a:latin typeface="Arial"/>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r>
              <a:tr h="572652">
                <a:tc>
                  <a:txBody>
                    <a:bodyPr/>
                    <a:lstStyle/>
                    <a:p>
                      <a:pPr indent="252095" algn="l">
                        <a:lnSpc>
                          <a:spcPct val="200000"/>
                        </a:lnSpc>
                        <a:spcAft>
                          <a:spcPts val="0"/>
                        </a:spcAft>
                      </a:pPr>
                      <a:r>
                        <a:rPr lang="es-EC" sz="1800" dirty="0">
                          <a:effectLst/>
                        </a:rPr>
                        <a:t>CANTIDAD</a:t>
                      </a:r>
                      <a:endParaRPr lang="es-EC" sz="1800" dirty="0">
                        <a:solidFill>
                          <a:srgbClr val="000000"/>
                        </a:solidFill>
                        <a:effectLst/>
                        <a:latin typeface="Arial"/>
                        <a:ea typeface="Calibri"/>
                        <a:cs typeface="Times New Roman"/>
                      </a:endParaRPr>
                    </a:p>
                  </a:txBody>
                  <a:tcPr marL="68580" marR="68580" marT="0" marB="0"/>
                </a:tc>
                <a:tc>
                  <a:txBody>
                    <a:bodyPr/>
                    <a:lstStyle/>
                    <a:p>
                      <a:pPr indent="252095" algn="l">
                        <a:lnSpc>
                          <a:spcPct val="200000"/>
                        </a:lnSpc>
                        <a:spcAft>
                          <a:spcPts val="0"/>
                        </a:spcAft>
                      </a:pPr>
                      <a:r>
                        <a:rPr lang="es-EC" sz="2000" smtClean="0">
                          <a:effectLst/>
                        </a:rPr>
                        <a:t>DESCRIPCIÓN</a:t>
                      </a:r>
                      <a:endParaRPr lang="es-EC" sz="2000" dirty="0">
                        <a:solidFill>
                          <a:srgbClr val="000000"/>
                        </a:solidFill>
                        <a:effectLst/>
                        <a:latin typeface="Arial"/>
                        <a:ea typeface="Calibri"/>
                        <a:cs typeface="Times New Roman"/>
                      </a:endParaRPr>
                    </a:p>
                  </a:txBody>
                  <a:tcPr marL="68580" marR="68580" marT="0" marB="0"/>
                </a:tc>
                <a:tc>
                  <a:txBody>
                    <a:bodyPr/>
                    <a:lstStyle/>
                    <a:p>
                      <a:pPr indent="252095" algn="l">
                        <a:lnSpc>
                          <a:spcPct val="200000"/>
                        </a:lnSpc>
                        <a:spcAft>
                          <a:spcPts val="0"/>
                        </a:spcAft>
                      </a:pPr>
                      <a:r>
                        <a:rPr lang="es-EC" sz="2000" dirty="0">
                          <a:effectLst/>
                        </a:rPr>
                        <a:t>VALOR </a:t>
                      </a:r>
                      <a:endParaRPr lang="es-EC" sz="2000" dirty="0">
                        <a:solidFill>
                          <a:srgbClr val="000000"/>
                        </a:solidFill>
                        <a:effectLst/>
                        <a:latin typeface="Arial"/>
                        <a:ea typeface="Calibri"/>
                        <a:cs typeface="Times New Roman"/>
                      </a:endParaRPr>
                    </a:p>
                  </a:txBody>
                  <a:tcPr marL="68580" marR="68580" marT="0" marB="0"/>
                </a:tc>
              </a:tr>
              <a:tr h="560722">
                <a:tc>
                  <a:txBody>
                    <a:bodyPr/>
                    <a:lstStyle/>
                    <a:p>
                      <a:pPr indent="252095" algn="r">
                        <a:lnSpc>
                          <a:spcPct val="200000"/>
                        </a:lnSpc>
                        <a:spcAft>
                          <a:spcPts val="0"/>
                        </a:spcAft>
                      </a:pPr>
                      <a:r>
                        <a:rPr lang="es-EC" sz="1800" dirty="0">
                          <a:effectLst/>
                        </a:rPr>
                        <a:t>2</a:t>
                      </a:r>
                      <a:endParaRPr lang="es-EC" sz="1800" dirty="0">
                        <a:solidFill>
                          <a:srgbClr val="000000"/>
                        </a:solidFill>
                        <a:effectLst/>
                        <a:latin typeface="Arial"/>
                        <a:ea typeface="Calibri"/>
                        <a:cs typeface="Times New Roman"/>
                      </a:endParaRPr>
                    </a:p>
                  </a:txBody>
                  <a:tcPr marL="68580" marR="68580" marT="0" marB="0"/>
                </a:tc>
                <a:tc>
                  <a:txBody>
                    <a:bodyPr/>
                    <a:lstStyle/>
                    <a:p>
                      <a:pPr indent="252095" algn="l">
                        <a:lnSpc>
                          <a:spcPct val="200000"/>
                        </a:lnSpc>
                        <a:spcAft>
                          <a:spcPts val="0"/>
                        </a:spcAft>
                      </a:pPr>
                      <a:r>
                        <a:rPr lang="es-EC" sz="2000" dirty="0" err="1" smtClean="0">
                          <a:effectLst/>
                        </a:rPr>
                        <a:t>Contactores</a:t>
                      </a:r>
                      <a:r>
                        <a:rPr lang="es-EC" sz="2000" dirty="0" smtClean="0">
                          <a:effectLst/>
                        </a:rPr>
                        <a:t> de 80 </a:t>
                      </a:r>
                      <a:r>
                        <a:rPr lang="es-EC" sz="2000" dirty="0" err="1" smtClean="0">
                          <a:effectLst/>
                        </a:rPr>
                        <a:t>Amp</a:t>
                      </a:r>
                      <a:endParaRPr lang="es-EC" sz="2000" dirty="0">
                        <a:solidFill>
                          <a:srgbClr val="000000"/>
                        </a:solidFill>
                        <a:effectLst/>
                        <a:latin typeface="Arial"/>
                        <a:ea typeface="Calibri"/>
                        <a:cs typeface="Times New Roman"/>
                      </a:endParaRPr>
                    </a:p>
                  </a:txBody>
                  <a:tcPr marL="68580" marR="68580" marT="0" marB="0"/>
                </a:tc>
                <a:tc>
                  <a:txBody>
                    <a:bodyPr/>
                    <a:lstStyle/>
                    <a:p>
                      <a:pPr indent="252095" algn="r">
                        <a:lnSpc>
                          <a:spcPct val="200000"/>
                        </a:lnSpc>
                        <a:spcAft>
                          <a:spcPts val="0"/>
                        </a:spcAft>
                      </a:pPr>
                      <a:r>
                        <a:rPr lang="es-EC" sz="2000" dirty="0">
                          <a:effectLst/>
                        </a:rPr>
                        <a:t>330</a:t>
                      </a:r>
                      <a:endParaRPr lang="es-EC" sz="2000" dirty="0">
                        <a:solidFill>
                          <a:srgbClr val="000000"/>
                        </a:solidFill>
                        <a:effectLst/>
                        <a:latin typeface="Arial"/>
                        <a:ea typeface="Calibri"/>
                        <a:cs typeface="Times New Roman"/>
                      </a:endParaRPr>
                    </a:p>
                  </a:txBody>
                  <a:tcPr marL="68580" marR="68580" marT="0" marB="0"/>
                </a:tc>
              </a:tr>
              <a:tr h="560722">
                <a:tc>
                  <a:txBody>
                    <a:bodyPr/>
                    <a:lstStyle/>
                    <a:p>
                      <a:pPr indent="252095" algn="r">
                        <a:lnSpc>
                          <a:spcPct val="200000"/>
                        </a:lnSpc>
                        <a:spcAft>
                          <a:spcPts val="0"/>
                        </a:spcAft>
                      </a:pPr>
                      <a:r>
                        <a:rPr lang="es-EC" sz="1800" dirty="0">
                          <a:effectLst/>
                        </a:rPr>
                        <a:t>1</a:t>
                      </a:r>
                      <a:endParaRPr lang="es-EC" sz="1800" dirty="0">
                        <a:solidFill>
                          <a:srgbClr val="000000"/>
                        </a:solidFill>
                        <a:effectLst/>
                        <a:latin typeface="Arial"/>
                        <a:ea typeface="Calibri"/>
                        <a:cs typeface="Times New Roman"/>
                      </a:endParaRPr>
                    </a:p>
                  </a:txBody>
                  <a:tcPr marL="68580" marR="68580" marT="0" marB="0"/>
                </a:tc>
                <a:tc>
                  <a:txBody>
                    <a:bodyPr/>
                    <a:lstStyle/>
                    <a:p>
                      <a:pPr indent="252095" algn="l">
                        <a:lnSpc>
                          <a:spcPct val="200000"/>
                        </a:lnSpc>
                        <a:spcAft>
                          <a:spcPts val="0"/>
                        </a:spcAft>
                      </a:pPr>
                      <a:r>
                        <a:rPr lang="es-EC" sz="2000" dirty="0" smtClean="0">
                          <a:effectLst/>
                        </a:rPr>
                        <a:t>Relé</a:t>
                      </a:r>
                      <a:r>
                        <a:rPr lang="es-EC" sz="2000" baseline="0" dirty="0" smtClean="0">
                          <a:effectLst/>
                        </a:rPr>
                        <a:t> de corriente alterna</a:t>
                      </a:r>
                      <a:endParaRPr lang="es-EC" sz="2000" dirty="0">
                        <a:solidFill>
                          <a:srgbClr val="000000"/>
                        </a:solidFill>
                        <a:effectLst/>
                        <a:latin typeface="Arial"/>
                        <a:ea typeface="Calibri"/>
                        <a:cs typeface="Times New Roman"/>
                      </a:endParaRPr>
                    </a:p>
                  </a:txBody>
                  <a:tcPr marL="68580" marR="68580" marT="0" marB="0"/>
                </a:tc>
                <a:tc>
                  <a:txBody>
                    <a:bodyPr/>
                    <a:lstStyle/>
                    <a:p>
                      <a:pPr indent="252095" algn="r">
                        <a:lnSpc>
                          <a:spcPct val="200000"/>
                        </a:lnSpc>
                        <a:spcAft>
                          <a:spcPts val="0"/>
                        </a:spcAft>
                      </a:pPr>
                      <a:r>
                        <a:rPr lang="es-EC" sz="2000" dirty="0">
                          <a:effectLst/>
                        </a:rPr>
                        <a:t>15</a:t>
                      </a:r>
                      <a:endParaRPr lang="es-EC" sz="2000" dirty="0">
                        <a:solidFill>
                          <a:srgbClr val="000000"/>
                        </a:solidFill>
                        <a:effectLst/>
                        <a:latin typeface="Arial"/>
                        <a:ea typeface="Calibri"/>
                        <a:cs typeface="Times New Roman"/>
                      </a:endParaRPr>
                    </a:p>
                  </a:txBody>
                  <a:tcPr marL="68580" marR="68580" marT="0" marB="0"/>
                </a:tc>
              </a:tr>
              <a:tr h="560722">
                <a:tc>
                  <a:txBody>
                    <a:bodyPr/>
                    <a:lstStyle/>
                    <a:p>
                      <a:pPr indent="252095" algn="r">
                        <a:lnSpc>
                          <a:spcPct val="200000"/>
                        </a:lnSpc>
                        <a:spcAft>
                          <a:spcPts val="0"/>
                        </a:spcAft>
                      </a:pPr>
                      <a:r>
                        <a:rPr kumimoji="0" lang="es-EC" sz="2000" kern="1200" dirty="0" smtClean="0">
                          <a:solidFill>
                            <a:schemeClr val="bg1"/>
                          </a:solidFill>
                          <a:effectLst/>
                          <a:latin typeface="+mn-lt"/>
                          <a:ea typeface="+mn-ea"/>
                          <a:cs typeface="+mn-cs"/>
                        </a:rPr>
                        <a:t>1</a:t>
                      </a:r>
                      <a:endParaRPr kumimoji="0" lang="es-EC" sz="2000" kern="1200" dirty="0">
                        <a:solidFill>
                          <a:schemeClr val="bg1"/>
                        </a:solidFill>
                        <a:effectLst/>
                        <a:latin typeface="+mn-lt"/>
                        <a:ea typeface="+mn-ea"/>
                        <a:cs typeface="+mn-cs"/>
                      </a:endParaRPr>
                    </a:p>
                  </a:txBody>
                  <a:tcPr marL="68580" marR="68580" marT="0" marB="0"/>
                </a:tc>
                <a:tc>
                  <a:txBody>
                    <a:bodyPr/>
                    <a:lstStyle/>
                    <a:p>
                      <a:pPr indent="252095" algn="l">
                        <a:lnSpc>
                          <a:spcPct val="200000"/>
                        </a:lnSpc>
                        <a:spcAft>
                          <a:spcPts val="0"/>
                        </a:spcAft>
                      </a:pPr>
                      <a:r>
                        <a:rPr kumimoji="0" lang="es-EC" sz="2000" kern="1200" dirty="0" smtClean="0">
                          <a:solidFill>
                            <a:schemeClr val="dk1"/>
                          </a:solidFill>
                          <a:effectLst/>
                          <a:latin typeface="+mn-lt"/>
                          <a:ea typeface="+mn-ea"/>
                          <a:cs typeface="+mn-cs"/>
                        </a:rPr>
                        <a:t>Tablero</a:t>
                      </a:r>
                      <a:endParaRPr kumimoji="0" lang="es-EC" sz="2000" kern="1200" dirty="0">
                        <a:solidFill>
                          <a:schemeClr val="dk1"/>
                        </a:solidFill>
                        <a:effectLst/>
                        <a:latin typeface="+mn-lt"/>
                        <a:ea typeface="+mn-ea"/>
                        <a:cs typeface="+mn-cs"/>
                      </a:endParaRPr>
                    </a:p>
                  </a:txBody>
                  <a:tcPr marL="68580" marR="68580" marT="0" marB="0"/>
                </a:tc>
                <a:tc>
                  <a:txBody>
                    <a:bodyPr/>
                    <a:lstStyle/>
                    <a:p>
                      <a:pPr indent="252095" algn="r">
                        <a:lnSpc>
                          <a:spcPct val="200000"/>
                        </a:lnSpc>
                        <a:spcAft>
                          <a:spcPts val="0"/>
                        </a:spcAft>
                      </a:pPr>
                      <a:r>
                        <a:rPr kumimoji="0" lang="es-EC" sz="2000" kern="1200" dirty="0" smtClean="0">
                          <a:solidFill>
                            <a:schemeClr val="dk1"/>
                          </a:solidFill>
                          <a:effectLst/>
                          <a:latin typeface="+mn-lt"/>
                          <a:ea typeface="+mn-ea"/>
                          <a:cs typeface="+mn-cs"/>
                        </a:rPr>
                        <a:t>40</a:t>
                      </a:r>
                      <a:endParaRPr kumimoji="0" lang="es-EC" sz="2000" kern="1200" dirty="0">
                        <a:solidFill>
                          <a:schemeClr val="dk1"/>
                        </a:solidFill>
                        <a:effectLst/>
                        <a:latin typeface="+mn-lt"/>
                        <a:ea typeface="+mn-ea"/>
                        <a:cs typeface="+mn-cs"/>
                      </a:endParaRPr>
                    </a:p>
                  </a:txBody>
                  <a:tcPr marL="68580" marR="68580" marT="0" marB="0"/>
                </a:tc>
              </a:tr>
              <a:tr h="560722">
                <a:tc>
                  <a:txBody>
                    <a:bodyPr/>
                    <a:lstStyle/>
                    <a:p>
                      <a:pPr indent="252095" algn="r">
                        <a:lnSpc>
                          <a:spcPct val="200000"/>
                        </a:lnSpc>
                        <a:spcAft>
                          <a:spcPts val="0"/>
                        </a:spcAft>
                      </a:pPr>
                      <a:r>
                        <a:rPr lang="es-EC" sz="1800" dirty="0">
                          <a:effectLst/>
                        </a:rPr>
                        <a:t>1</a:t>
                      </a:r>
                      <a:endParaRPr lang="es-EC" sz="1800" dirty="0">
                        <a:solidFill>
                          <a:srgbClr val="000000"/>
                        </a:solidFill>
                        <a:effectLst/>
                        <a:latin typeface="Arial"/>
                        <a:ea typeface="Calibri"/>
                        <a:cs typeface="Times New Roman"/>
                      </a:endParaRPr>
                    </a:p>
                  </a:txBody>
                  <a:tcPr marL="68580" marR="68580" marT="0" marB="0"/>
                </a:tc>
                <a:tc>
                  <a:txBody>
                    <a:bodyPr/>
                    <a:lstStyle/>
                    <a:p>
                      <a:pPr indent="252095" algn="l">
                        <a:lnSpc>
                          <a:spcPct val="200000"/>
                        </a:lnSpc>
                        <a:spcAft>
                          <a:spcPts val="0"/>
                        </a:spcAft>
                      </a:pPr>
                      <a:r>
                        <a:rPr lang="es-EC" sz="2000" dirty="0" err="1" smtClean="0">
                          <a:effectLst/>
                        </a:rPr>
                        <a:t>Loveto</a:t>
                      </a:r>
                      <a:r>
                        <a:rPr lang="es-EC" sz="2000" dirty="0" smtClean="0">
                          <a:effectLst/>
                        </a:rPr>
                        <a:t> </a:t>
                      </a:r>
                      <a:r>
                        <a:rPr lang="es-EC" sz="2000" dirty="0">
                          <a:effectLst/>
                        </a:rPr>
                        <a:t>de carga de batería</a:t>
                      </a:r>
                      <a:endParaRPr lang="es-EC" sz="2000" dirty="0">
                        <a:solidFill>
                          <a:srgbClr val="000000"/>
                        </a:solidFill>
                        <a:effectLst/>
                        <a:latin typeface="Arial"/>
                        <a:ea typeface="Calibri"/>
                        <a:cs typeface="Times New Roman"/>
                      </a:endParaRPr>
                    </a:p>
                  </a:txBody>
                  <a:tcPr marL="68580" marR="68580" marT="0" marB="0"/>
                </a:tc>
                <a:tc>
                  <a:txBody>
                    <a:bodyPr/>
                    <a:lstStyle/>
                    <a:p>
                      <a:pPr indent="252095" algn="r">
                        <a:lnSpc>
                          <a:spcPct val="200000"/>
                        </a:lnSpc>
                        <a:spcAft>
                          <a:spcPts val="0"/>
                        </a:spcAft>
                      </a:pPr>
                      <a:r>
                        <a:rPr lang="es-EC" sz="2000" dirty="0">
                          <a:effectLst/>
                        </a:rPr>
                        <a:t>50</a:t>
                      </a:r>
                      <a:endParaRPr lang="es-EC" sz="2000" dirty="0">
                        <a:solidFill>
                          <a:srgbClr val="000000"/>
                        </a:solidFill>
                        <a:effectLst/>
                        <a:latin typeface="Arial"/>
                        <a:ea typeface="Calibri"/>
                        <a:cs typeface="Times New Roman"/>
                      </a:endParaRPr>
                    </a:p>
                  </a:txBody>
                  <a:tcPr marL="68580" marR="68580" marT="0" marB="0"/>
                </a:tc>
              </a:tr>
              <a:tr h="560722">
                <a:tc>
                  <a:txBody>
                    <a:bodyPr/>
                    <a:lstStyle/>
                    <a:p>
                      <a:pPr indent="252095" algn="r">
                        <a:lnSpc>
                          <a:spcPct val="200000"/>
                        </a:lnSpc>
                        <a:spcAft>
                          <a:spcPts val="0"/>
                        </a:spcAft>
                      </a:pPr>
                      <a:r>
                        <a:rPr lang="es-EC" sz="1800">
                          <a:effectLst/>
                        </a:rPr>
                        <a:t>1</a:t>
                      </a:r>
                      <a:endParaRPr lang="es-EC" sz="1800">
                        <a:solidFill>
                          <a:srgbClr val="000000"/>
                        </a:solidFill>
                        <a:effectLst/>
                        <a:latin typeface="Arial"/>
                        <a:ea typeface="Calibri"/>
                        <a:cs typeface="Times New Roman"/>
                      </a:endParaRPr>
                    </a:p>
                  </a:txBody>
                  <a:tcPr marL="68580" marR="68580" marT="0" marB="0"/>
                </a:tc>
                <a:tc>
                  <a:txBody>
                    <a:bodyPr/>
                    <a:lstStyle/>
                    <a:p>
                      <a:pPr indent="252095" algn="l">
                        <a:lnSpc>
                          <a:spcPct val="200000"/>
                        </a:lnSpc>
                        <a:spcAft>
                          <a:spcPts val="0"/>
                        </a:spcAft>
                      </a:pPr>
                      <a:r>
                        <a:rPr lang="es-EC" sz="2000" dirty="0">
                          <a:effectLst/>
                        </a:rPr>
                        <a:t>Rollo de </a:t>
                      </a:r>
                      <a:r>
                        <a:rPr lang="es-EC" sz="2000" dirty="0" smtClean="0">
                          <a:effectLst/>
                        </a:rPr>
                        <a:t>cable #10</a:t>
                      </a:r>
                      <a:endParaRPr lang="es-EC" sz="2000" dirty="0">
                        <a:solidFill>
                          <a:srgbClr val="000000"/>
                        </a:solidFill>
                        <a:effectLst/>
                        <a:latin typeface="Arial"/>
                        <a:ea typeface="Calibri"/>
                        <a:cs typeface="Times New Roman"/>
                      </a:endParaRPr>
                    </a:p>
                  </a:txBody>
                  <a:tcPr marL="68580" marR="68580" marT="0" marB="0"/>
                </a:tc>
                <a:tc>
                  <a:txBody>
                    <a:bodyPr/>
                    <a:lstStyle/>
                    <a:p>
                      <a:pPr indent="252095" algn="r">
                        <a:lnSpc>
                          <a:spcPct val="200000"/>
                        </a:lnSpc>
                        <a:spcAft>
                          <a:spcPts val="0"/>
                        </a:spcAft>
                      </a:pPr>
                      <a:r>
                        <a:rPr lang="es-EC" sz="2000" dirty="0">
                          <a:effectLst/>
                        </a:rPr>
                        <a:t>70</a:t>
                      </a:r>
                      <a:endParaRPr lang="es-EC" sz="2000" dirty="0">
                        <a:solidFill>
                          <a:srgbClr val="000000"/>
                        </a:solidFill>
                        <a:effectLst/>
                        <a:latin typeface="Arial"/>
                        <a:ea typeface="Calibri"/>
                        <a:cs typeface="Times New Roman"/>
                      </a:endParaRPr>
                    </a:p>
                  </a:txBody>
                  <a:tcPr marL="68580" marR="68580" marT="0" marB="0"/>
                </a:tc>
              </a:tr>
              <a:tr h="560722">
                <a:tc>
                  <a:txBody>
                    <a:bodyPr/>
                    <a:lstStyle/>
                    <a:p>
                      <a:pPr indent="252095" algn="l">
                        <a:lnSpc>
                          <a:spcPct val="200000"/>
                        </a:lnSpc>
                        <a:spcAft>
                          <a:spcPts val="0"/>
                        </a:spcAft>
                      </a:pPr>
                      <a:r>
                        <a:rPr lang="es-EC" sz="1800" dirty="0">
                          <a:effectLst/>
                        </a:rPr>
                        <a:t> </a:t>
                      </a:r>
                      <a:endParaRPr lang="es-EC" sz="1800" dirty="0">
                        <a:solidFill>
                          <a:srgbClr val="000000"/>
                        </a:solidFill>
                        <a:effectLst/>
                        <a:latin typeface="Arial"/>
                        <a:ea typeface="Calibri"/>
                        <a:cs typeface="Times New Roman"/>
                      </a:endParaRPr>
                    </a:p>
                  </a:txBody>
                  <a:tcPr marL="68580" marR="68580" marT="0" marB="0"/>
                </a:tc>
                <a:tc>
                  <a:txBody>
                    <a:bodyPr/>
                    <a:lstStyle/>
                    <a:p>
                      <a:pPr indent="252095" algn="l">
                        <a:lnSpc>
                          <a:spcPct val="200000"/>
                        </a:lnSpc>
                        <a:spcAft>
                          <a:spcPts val="0"/>
                        </a:spcAft>
                      </a:pPr>
                      <a:r>
                        <a:rPr lang="es-EC" sz="2000" dirty="0">
                          <a:effectLst/>
                        </a:rPr>
                        <a:t>Mano de obra</a:t>
                      </a:r>
                      <a:endParaRPr lang="es-EC" sz="2000" dirty="0">
                        <a:solidFill>
                          <a:srgbClr val="000000"/>
                        </a:solidFill>
                        <a:effectLst/>
                        <a:latin typeface="Arial"/>
                        <a:ea typeface="Calibri"/>
                        <a:cs typeface="Times New Roman"/>
                      </a:endParaRPr>
                    </a:p>
                  </a:txBody>
                  <a:tcPr marL="68580" marR="68580" marT="0" marB="0"/>
                </a:tc>
                <a:tc>
                  <a:txBody>
                    <a:bodyPr/>
                    <a:lstStyle/>
                    <a:p>
                      <a:pPr indent="252095" algn="r">
                        <a:lnSpc>
                          <a:spcPct val="200000"/>
                        </a:lnSpc>
                        <a:spcAft>
                          <a:spcPts val="0"/>
                        </a:spcAft>
                      </a:pPr>
                      <a:r>
                        <a:rPr lang="es-EC" sz="2000" dirty="0">
                          <a:effectLst/>
                        </a:rPr>
                        <a:t>500</a:t>
                      </a:r>
                      <a:endParaRPr lang="es-EC" sz="2000" dirty="0">
                        <a:solidFill>
                          <a:srgbClr val="000000"/>
                        </a:solidFill>
                        <a:effectLst/>
                        <a:latin typeface="Arial"/>
                        <a:ea typeface="Calibri"/>
                        <a:cs typeface="Times New Roman"/>
                      </a:endParaRPr>
                    </a:p>
                  </a:txBody>
                  <a:tcPr marL="68580" marR="68580" marT="0" marB="0"/>
                </a:tc>
              </a:tr>
              <a:tr h="560722">
                <a:tc>
                  <a:txBody>
                    <a:bodyPr/>
                    <a:lstStyle/>
                    <a:p>
                      <a:pPr indent="252095" algn="l">
                        <a:lnSpc>
                          <a:spcPct val="200000"/>
                        </a:lnSpc>
                        <a:spcAft>
                          <a:spcPts val="0"/>
                        </a:spcAft>
                      </a:pPr>
                      <a:r>
                        <a:rPr lang="es-EC" sz="1800" dirty="0">
                          <a:effectLst/>
                        </a:rPr>
                        <a:t> </a:t>
                      </a:r>
                      <a:endParaRPr lang="es-EC" sz="1800" dirty="0">
                        <a:solidFill>
                          <a:srgbClr val="000000"/>
                        </a:solidFill>
                        <a:effectLst/>
                        <a:latin typeface="Arial"/>
                        <a:ea typeface="Calibri"/>
                        <a:cs typeface="Times New Roman"/>
                      </a:endParaRPr>
                    </a:p>
                  </a:txBody>
                  <a:tcPr marL="68580" marR="68580" marT="0" marB="0"/>
                </a:tc>
                <a:tc>
                  <a:txBody>
                    <a:bodyPr/>
                    <a:lstStyle/>
                    <a:p>
                      <a:pPr indent="252095" algn="l">
                        <a:lnSpc>
                          <a:spcPct val="200000"/>
                        </a:lnSpc>
                        <a:spcAft>
                          <a:spcPts val="0"/>
                        </a:spcAft>
                      </a:pPr>
                      <a:r>
                        <a:rPr lang="es-EC" sz="2000">
                          <a:effectLst/>
                        </a:rPr>
                        <a:t>TOTAL</a:t>
                      </a:r>
                      <a:endParaRPr lang="es-EC" sz="2000">
                        <a:solidFill>
                          <a:srgbClr val="000000"/>
                        </a:solidFill>
                        <a:effectLst/>
                        <a:latin typeface="Arial"/>
                        <a:ea typeface="Calibri"/>
                        <a:cs typeface="Times New Roman"/>
                      </a:endParaRPr>
                    </a:p>
                  </a:txBody>
                  <a:tcPr marL="68580" marR="68580" marT="0" marB="0"/>
                </a:tc>
                <a:tc>
                  <a:txBody>
                    <a:bodyPr/>
                    <a:lstStyle/>
                    <a:p>
                      <a:pPr indent="252095" algn="r">
                        <a:lnSpc>
                          <a:spcPct val="200000"/>
                        </a:lnSpc>
                        <a:spcAft>
                          <a:spcPts val="0"/>
                        </a:spcAft>
                      </a:pPr>
                      <a:r>
                        <a:rPr lang="es-EC" sz="2000" dirty="0" smtClean="0">
                          <a:effectLst/>
                        </a:rPr>
                        <a:t>1005</a:t>
                      </a:r>
                      <a:endParaRPr lang="es-EC" sz="2000" dirty="0">
                        <a:solidFill>
                          <a:srgbClr val="000000"/>
                        </a:solidFill>
                        <a:effectLst/>
                        <a:latin typeface="Arial"/>
                        <a:ea typeface="Calibri"/>
                        <a:cs typeface="Times New Roman"/>
                      </a:endParaRPr>
                    </a:p>
                  </a:txBody>
                  <a:tcPr marL="68580" marR="68580" marT="0" marB="0"/>
                </a:tc>
              </a:tr>
            </a:tbl>
          </a:graphicData>
        </a:graphic>
      </p:graphicFrame>
      <p:pic>
        <p:nvPicPr>
          <p:cNvPr id="20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34774" t="12222" r="26008" b="19289"/>
          <a:stretch/>
        </p:blipFill>
        <p:spPr bwMode="auto">
          <a:xfrm>
            <a:off x="-22498" y="1101920"/>
            <a:ext cx="9285468" cy="5261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21646" t="18643" r="26979" b="14354"/>
          <a:stretch/>
        </p:blipFill>
        <p:spPr bwMode="auto">
          <a:xfrm>
            <a:off x="-9050916" y="1101920"/>
            <a:ext cx="7850177" cy="575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30200" t="32759" r="19059" b="18878"/>
          <a:stretch/>
        </p:blipFill>
        <p:spPr bwMode="auto">
          <a:xfrm>
            <a:off x="9756576" y="1371949"/>
            <a:ext cx="9208550" cy="4934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1232241"/>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nodeType="clickEffect">
                                  <p:stCondLst>
                                    <p:cond delay="0"/>
                                  </p:stCondLst>
                                  <p:childTnLst>
                                    <p:animMotion origin="layout" path="M -3.33333E-6 -3.83372E-6 L 1.04462 -0.02771 " pathEditMode="relative" rAng="0" ptsTypes="AA">
                                      <p:cBhvr>
                                        <p:cTn id="12" dur="2000" fill="hold"/>
                                        <p:tgtEl>
                                          <p:spTgt spid="13"/>
                                        </p:tgtEl>
                                        <p:attrNameLst>
                                          <p:attrName>ppt_x</p:attrName>
                                          <p:attrName>ppt_y</p:attrName>
                                        </p:attrNameLst>
                                      </p:cBhvr>
                                      <p:rCtr x="52240" y="-1386"/>
                                    </p:animMotion>
                                  </p:childTnLst>
                                </p:cTn>
                              </p:par>
                            </p:childTnLst>
                          </p:cTn>
                        </p:par>
                      </p:childTnLst>
                    </p:cTn>
                  </p:par>
                  <p:par>
                    <p:cTn id="13" fill="hold">
                      <p:stCondLst>
                        <p:cond delay="indefinite"/>
                      </p:stCondLst>
                      <p:childTnLst>
                        <p:par>
                          <p:cTn id="14" fill="hold">
                            <p:stCondLst>
                              <p:cond delay="0"/>
                            </p:stCondLst>
                            <p:childTnLst>
                              <p:par>
                                <p:cTn id="15" presetID="35" presetClass="path" presetSubtype="0" accel="50000" decel="50000" fill="hold" nodeType="clickEffect">
                                  <p:stCondLst>
                                    <p:cond delay="0"/>
                                  </p:stCondLst>
                                  <p:childTnLst>
                                    <p:animMotion origin="layout" path="M 3.88889E-6 4.38799E-7 L -1.1257 -0.01778 " pathEditMode="relative" rAng="0" ptsTypes="AA">
                                      <p:cBhvr>
                                        <p:cTn id="16" dur="2000" fill="hold"/>
                                        <p:tgtEl>
                                          <p:spTgt spid="2050"/>
                                        </p:tgtEl>
                                        <p:attrNameLst>
                                          <p:attrName>ppt_x</p:attrName>
                                          <p:attrName>ppt_y</p:attrName>
                                        </p:attrNameLst>
                                      </p:cBhvr>
                                      <p:rCtr x="-56285" y="-9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535" t="10641" r="14927" b="6250"/>
          <a:stretch/>
        </p:blipFill>
        <p:spPr bwMode="auto">
          <a:xfrm>
            <a:off x="-27512" y="0"/>
            <a:ext cx="917151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37438" y="4365104"/>
            <a:ext cx="7848872" cy="2246769"/>
          </a:xfrm>
          <a:prstGeom prst="rect">
            <a:avLst/>
          </a:prstGeom>
        </p:spPr>
        <p:txBody>
          <a:bodyPr wrap="square">
            <a:spAutoFit/>
          </a:bodyPr>
          <a:lstStyle/>
          <a:p>
            <a:pPr algn="just"/>
            <a:r>
              <a:rPr lang="es-EC" sz="2800" dirty="0" smtClean="0">
                <a:solidFill>
                  <a:schemeClr val="bg1"/>
                </a:solidFill>
              </a:rPr>
              <a:t>“Las </a:t>
            </a:r>
            <a:r>
              <a:rPr lang="es-EC" sz="2800" dirty="0">
                <a:solidFill>
                  <a:schemeClr val="bg1"/>
                </a:solidFill>
              </a:rPr>
              <a:t>personas que debemos temer no son las que no están de acuerdo con nosotros. Debemos temer las que no están de acuerdo y son demasiado cobardes para darlo a </a:t>
            </a:r>
            <a:r>
              <a:rPr lang="es-EC" sz="2800" dirty="0" smtClean="0">
                <a:solidFill>
                  <a:schemeClr val="bg1"/>
                </a:solidFill>
              </a:rPr>
              <a:t>entender”</a:t>
            </a:r>
          </a:p>
          <a:p>
            <a:pPr algn="r"/>
            <a:r>
              <a:rPr lang="es-EC" sz="2800" dirty="0" smtClean="0">
                <a:solidFill>
                  <a:schemeClr val="bg1"/>
                </a:solidFill>
              </a:rPr>
              <a:t>Napoleón Bonaparte</a:t>
            </a:r>
            <a:endParaRPr lang="es-EC" sz="2800" dirty="0">
              <a:solidFill>
                <a:schemeClr val="bg1"/>
              </a:solidFill>
            </a:endParaRPr>
          </a:p>
        </p:txBody>
      </p:sp>
    </p:spTree>
    <p:extLst>
      <p:ext uri="{BB962C8B-B14F-4D97-AF65-F5344CB8AC3E}">
        <p14:creationId xmlns:p14="http://schemas.microsoft.com/office/powerpoint/2010/main" val="4113053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texto"/>
          <p:cNvSpPr>
            <a:spLocks noGrp="1"/>
          </p:cNvSpPr>
          <p:nvPr>
            <p:ph type="body" idx="1"/>
          </p:nvPr>
        </p:nvSpPr>
        <p:spPr/>
        <p:txBody>
          <a:bodyPr/>
          <a:lstStyle/>
          <a:p>
            <a:endParaRPr lang="es-EC"/>
          </a:p>
        </p:txBody>
      </p:sp>
      <p:sp>
        <p:nvSpPr>
          <p:cNvPr id="4" name="3 CuadroTexto"/>
          <p:cNvSpPr txBox="1"/>
          <p:nvPr/>
        </p:nvSpPr>
        <p:spPr>
          <a:xfrm>
            <a:off x="1857356" y="5857892"/>
            <a:ext cx="5643602" cy="461665"/>
          </a:xfrm>
          <a:prstGeom prst="rect">
            <a:avLst/>
          </a:prstGeom>
          <a:noFill/>
        </p:spPr>
        <p:txBody>
          <a:bodyPr wrap="square" rtlCol="0">
            <a:spAutoFit/>
          </a:bodyPr>
          <a:lstStyle/>
          <a:p>
            <a:pPr algn="ctr"/>
            <a:r>
              <a:rPr lang="es-ES" sz="2400" b="1" dirty="0" smtClean="0">
                <a:latin typeface="Adobe Garamond Pro Bold" pitchFamily="18" charset="0"/>
              </a:rPr>
              <a:t>TEMARIO:</a:t>
            </a:r>
            <a:endParaRPr lang="es-ES" sz="2400" b="1" dirty="0">
              <a:latin typeface="Adobe Garamond Pro Bold" pitchFamily="18" charset="0"/>
            </a:endParaRPr>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556792"/>
          </a:xfrm>
          <a:prstGeom prst="rect">
            <a:avLst/>
          </a:prstGeom>
          <a:noFill/>
          <a:ln>
            <a:noFill/>
          </a:ln>
        </p:spPr>
      </p:pic>
      <p:grpSp>
        <p:nvGrpSpPr>
          <p:cNvPr id="6" name="5 Grupo"/>
          <p:cNvGrpSpPr/>
          <p:nvPr/>
        </p:nvGrpSpPr>
        <p:grpSpPr>
          <a:xfrm>
            <a:off x="46673" y="1556792"/>
            <a:ext cx="9097327" cy="2638993"/>
            <a:chOff x="26318" y="1630213"/>
            <a:chExt cx="9110060" cy="2625966"/>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48264" y="1630213"/>
              <a:ext cx="2188114" cy="2625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26318" y="1644644"/>
              <a:ext cx="2949409" cy="2551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2719216" y="1644644"/>
              <a:ext cx="4229047" cy="2551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10898" y="4898124"/>
            <a:ext cx="9133102" cy="959767"/>
            <a:chOff x="10898" y="4898124"/>
            <a:chExt cx="9133102" cy="959767"/>
          </a:xfrm>
        </p:grpSpPr>
        <p:grpSp>
          <p:nvGrpSpPr>
            <p:cNvPr id="11" name="10 Grupo"/>
            <p:cNvGrpSpPr/>
            <p:nvPr/>
          </p:nvGrpSpPr>
          <p:grpSpPr>
            <a:xfrm>
              <a:off x="10898" y="4922569"/>
              <a:ext cx="1846458" cy="811468"/>
              <a:chOff x="10898" y="4922569"/>
              <a:chExt cx="1846458" cy="811468"/>
            </a:xfrm>
          </p:grpSpPr>
          <p:sp>
            <p:nvSpPr>
              <p:cNvPr id="24" name="23 Documento"/>
              <p:cNvSpPr/>
              <p:nvPr/>
            </p:nvSpPr>
            <p:spPr>
              <a:xfrm>
                <a:off x="10898" y="4922569"/>
                <a:ext cx="1508418" cy="8114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24 CuadroTexto"/>
              <p:cNvSpPr txBox="1"/>
              <p:nvPr/>
            </p:nvSpPr>
            <p:spPr>
              <a:xfrm>
                <a:off x="28551" y="5174414"/>
                <a:ext cx="1828805" cy="307777"/>
              </a:xfrm>
              <a:prstGeom prst="rect">
                <a:avLst/>
              </a:prstGeom>
              <a:noFill/>
            </p:spPr>
            <p:txBody>
              <a:bodyPr wrap="square" rtlCol="0">
                <a:spAutoFit/>
              </a:bodyPr>
              <a:lstStyle/>
              <a:p>
                <a:r>
                  <a:rPr lang="es-ES" sz="1400" dirty="0" smtClean="0">
                    <a:latin typeface="Adobe Garamond Pro Bold" pitchFamily="18" charset="0"/>
                  </a:rPr>
                  <a:t>INTRODUCCIÓN</a:t>
                </a:r>
                <a:endParaRPr lang="es-ES" sz="1400" dirty="0">
                  <a:solidFill>
                    <a:schemeClr val="bg1"/>
                  </a:solidFill>
                  <a:latin typeface="Adobe Garamond Pro Bold" pitchFamily="18" charset="0"/>
                </a:endParaRPr>
              </a:p>
            </p:txBody>
          </p:sp>
        </p:grpSp>
        <p:grpSp>
          <p:nvGrpSpPr>
            <p:cNvPr id="12" name="11 Grupo"/>
            <p:cNvGrpSpPr/>
            <p:nvPr/>
          </p:nvGrpSpPr>
          <p:grpSpPr>
            <a:xfrm>
              <a:off x="1671716" y="4935290"/>
              <a:ext cx="1828805" cy="811468"/>
              <a:chOff x="1671716" y="4935290"/>
              <a:chExt cx="1828805" cy="811468"/>
            </a:xfrm>
          </p:grpSpPr>
          <p:sp>
            <p:nvSpPr>
              <p:cNvPr id="22" name="21 Documento"/>
              <p:cNvSpPr/>
              <p:nvPr/>
            </p:nvSpPr>
            <p:spPr>
              <a:xfrm>
                <a:off x="1671716" y="4935290"/>
                <a:ext cx="1508418" cy="8114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22 CuadroTexto"/>
              <p:cNvSpPr txBox="1"/>
              <p:nvPr/>
            </p:nvSpPr>
            <p:spPr>
              <a:xfrm>
                <a:off x="1671716" y="5170053"/>
                <a:ext cx="1828805" cy="307777"/>
              </a:xfrm>
              <a:prstGeom prst="rect">
                <a:avLst/>
              </a:prstGeom>
              <a:noFill/>
            </p:spPr>
            <p:txBody>
              <a:bodyPr wrap="square" rtlCol="0">
                <a:spAutoFit/>
              </a:bodyPr>
              <a:lstStyle/>
              <a:p>
                <a:r>
                  <a:rPr lang="es-ES" sz="1400" dirty="0" smtClean="0">
                    <a:latin typeface="Adobe Garamond Pro Bold" pitchFamily="18" charset="0"/>
                  </a:rPr>
                  <a:t>INVESTIGACIÓN</a:t>
                </a:r>
                <a:endParaRPr lang="es-ES" sz="1400" dirty="0">
                  <a:solidFill>
                    <a:schemeClr val="bg1"/>
                  </a:solidFill>
                  <a:latin typeface="Adobe Garamond Pro Bold" pitchFamily="18" charset="0"/>
                </a:endParaRPr>
              </a:p>
            </p:txBody>
          </p:sp>
        </p:grpSp>
        <p:grpSp>
          <p:nvGrpSpPr>
            <p:cNvPr id="13" name="12 Grupo"/>
            <p:cNvGrpSpPr/>
            <p:nvPr/>
          </p:nvGrpSpPr>
          <p:grpSpPr>
            <a:xfrm>
              <a:off x="3455873" y="4935289"/>
              <a:ext cx="1828805" cy="812313"/>
              <a:chOff x="3455873" y="4935289"/>
              <a:chExt cx="1828805" cy="812313"/>
            </a:xfrm>
          </p:grpSpPr>
          <p:sp>
            <p:nvSpPr>
              <p:cNvPr id="20" name="19 Documento"/>
              <p:cNvSpPr/>
              <p:nvPr/>
            </p:nvSpPr>
            <p:spPr>
              <a:xfrm>
                <a:off x="3482689" y="4935289"/>
                <a:ext cx="1691908" cy="812313"/>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20 CuadroTexto"/>
              <p:cNvSpPr txBox="1"/>
              <p:nvPr/>
            </p:nvSpPr>
            <p:spPr>
              <a:xfrm>
                <a:off x="3455873" y="5175259"/>
                <a:ext cx="1828805" cy="523220"/>
              </a:xfrm>
              <a:prstGeom prst="rect">
                <a:avLst/>
              </a:prstGeom>
              <a:noFill/>
            </p:spPr>
            <p:txBody>
              <a:bodyPr wrap="square" rtlCol="0">
                <a:spAutoFit/>
              </a:bodyPr>
              <a:lstStyle/>
              <a:p>
                <a:r>
                  <a:rPr lang="es-ES" sz="1400" dirty="0" smtClean="0">
                    <a:latin typeface="Adobe Garamond Pro Bold" pitchFamily="18" charset="0"/>
                  </a:rPr>
                  <a:t>IMPLEMENTACIÓN DE CONTACTORES</a:t>
                </a:r>
                <a:endParaRPr lang="es-ES" sz="1400" dirty="0">
                  <a:solidFill>
                    <a:schemeClr val="bg1"/>
                  </a:solidFill>
                  <a:latin typeface="Adobe Garamond Pro Bold" pitchFamily="18" charset="0"/>
                </a:endParaRPr>
              </a:p>
            </p:txBody>
          </p:sp>
        </p:grpSp>
        <p:grpSp>
          <p:nvGrpSpPr>
            <p:cNvPr id="14" name="13 Grupo"/>
            <p:cNvGrpSpPr/>
            <p:nvPr/>
          </p:nvGrpSpPr>
          <p:grpSpPr>
            <a:xfrm>
              <a:off x="5479790" y="4922569"/>
              <a:ext cx="1828805" cy="811468"/>
              <a:chOff x="5479790" y="4922569"/>
              <a:chExt cx="1828805" cy="811468"/>
            </a:xfrm>
          </p:grpSpPr>
          <p:sp>
            <p:nvSpPr>
              <p:cNvPr id="18" name="17 Documento"/>
              <p:cNvSpPr/>
              <p:nvPr/>
            </p:nvSpPr>
            <p:spPr>
              <a:xfrm>
                <a:off x="5479790" y="4922569"/>
                <a:ext cx="1508418" cy="8114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18 CuadroTexto"/>
              <p:cNvSpPr txBox="1"/>
              <p:nvPr/>
            </p:nvSpPr>
            <p:spPr>
              <a:xfrm>
                <a:off x="5479790" y="5187556"/>
                <a:ext cx="1828805" cy="307777"/>
              </a:xfrm>
              <a:prstGeom prst="rect">
                <a:avLst/>
              </a:prstGeom>
              <a:noFill/>
            </p:spPr>
            <p:txBody>
              <a:bodyPr wrap="square" rtlCol="0">
                <a:spAutoFit/>
              </a:bodyPr>
              <a:lstStyle/>
              <a:p>
                <a:r>
                  <a:rPr lang="es-ES" sz="1400" dirty="0" smtClean="0">
                    <a:latin typeface="Adobe Garamond Pro Bold" pitchFamily="18" charset="0"/>
                  </a:rPr>
                  <a:t>CONCLUSIONES </a:t>
                </a:r>
                <a:endParaRPr lang="es-ES" sz="1400" dirty="0">
                  <a:solidFill>
                    <a:schemeClr val="bg1"/>
                  </a:solidFill>
                  <a:latin typeface="Adobe Garamond Pro Bold" pitchFamily="18" charset="0"/>
                </a:endParaRPr>
              </a:p>
            </p:txBody>
          </p:sp>
        </p:grpSp>
        <p:grpSp>
          <p:nvGrpSpPr>
            <p:cNvPr id="15" name="14 Grupo"/>
            <p:cNvGrpSpPr/>
            <p:nvPr/>
          </p:nvGrpSpPr>
          <p:grpSpPr>
            <a:xfrm>
              <a:off x="7236295" y="4898124"/>
              <a:ext cx="1907705" cy="959767"/>
              <a:chOff x="7236295" y="4898124"/>
              <a:chExt cx="1907705" cy="959767"/>
            </a:xfrm>
          </p:grpSpPr>
          <p:sp>
            <p:nvSpPr>
              <p:cNvPr id="16" name="15 Documento"/>
              <p:cNvSpPr/>
              <p:nvPr/>
            </p:nvSpPr>
            <p:spPr>
              <a:xfrm>
                <a:off x="7236295" y="4898124"/>
                <a:ext cx="1907705" cy="95976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6 CuadroTexto"/>
              <p:cNvSpPr txBox="1"/>
              <p:nvPr/>
            </p:nvSpPr>
            <p:spPr>
              <a:xfrm>
                <a:off x="7236296" y="5187556"/>
                <a:ext cx="1828805" cy="292388"/>
              </a:xfrm>
              <a:prstGeom prst="rect">
                <a:avLst/>
              </a:prstGeom>
              <a:noFill/>
            </p:spPr>
            <p:txBody>
              <a:bodyPr wrap="square" rtlCol="0">
                <a:spAutoFit/>
              </a:bodyPr>
              <a:lstStyle/>
              <a:p>
                <a:r>
                  <a:rPr lang="es-ES" sz="1300" dirty="0" smtClean="0">
                    <a:latin typeface="Adobe Garamond Pro Bold" pitchFamily="18" charset="0"/>
                  </a:rPr>
                  <a:t>RECOMENDACIONES </a:t>
                </a:r>
                <a:endParaRPr lang="es-ES" sz="1300" dirty="0">
                  <a:solidFill>
                    <a:schemeClr val="bg1"/>
                  </a:solidFill>
                  <a:latin typeface="Adobe Garamond Pro Bold" pitchFamily="18" charset="0"/>
                </a:endParaRPr>
              </a:p>
            </p:txBody>
          </p:sp>
        </p:grpSp>
      </p:grpSp>
      <p:grpSp>
        <p:nvGrpSpPr>
          <p:cNvPr id="26" name="25 Grupo"/>
          <p:cNvGrpSpPr/>
          <p:nvPr/>
        </p:nvGrpSpPr>
        <p:grpSpPr>
          <a:xfrm>
            <a:off x="5632190" y="5074969"/>
            <a:ext cx="1828805" cy="1244588"/>
            <a:chOff x="5479790" y="4922569"/>
            <a:chExt cx="1828805" cy="811468"/>
          </a:xfrm>
        </p:grpSpPr>
        <p:sp>
          <p:nvSpPr>
            <p:cNvPr id="27" name="26 Documento"/>
            <p:cNvSpPr/>
            <p:nvPr/>
          </p:nvSpPr>
          <p:spPr>
            <a:xfrm>
              <a:off x="5479790" y="4922569"/>
              <a:ext cx="1508418" cy="811468"/>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28" name="27 CuadroTexto"/>
            <p:cNvSpPr txBox="1"/>
            <p:nvPr/>
          </p:nvSpPr>
          <p:spPr>
            <a:xfrm>
              <a:off x="5479790" y="5187556"/>
              <a:ext cx="1828805"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sz="1400" dirty="0" smtClean="0">
                  <a:latin typeface="Adobe Garamond Pro Bold" pitchFamily="18" charset="0"/>
                </a:rPr>
                <a:t>CONCLUSIONES </a:t>
              </a:r>
              <a:endParaRPr lang="es-ES" sz="1400" dirty="0">
                <a:solidFill>
                  <a:schemeClr val="bg1"/>
                </a:solidFill>
                <a:latin typeface="Adobe Garamond Pro Bold" pitchFamily="18" charset="0"/>
              </a:endParaRPr>
            </a:p>
          </p:txBody>
        </p:sp>
      </p:grpSp>
    </p:spTree>
    <p:extLst>
      <p:ext uri="{BB962C8B-B14F-4D97-AF65-F5344CB8AC3E}">
        <p14:creationId xmlns:p14="http://schemas.microsoft.com/office/powerpoint/2010/main" val="176741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12 Grupo"/>
          <p:cNvGrpSpPr/>
          <p:nvPr/>
        </p:nvGrpSpPr>
        <p:grpSpPr>
          <a:xfrm>
            <a:off x="-22498" y="-57150"/>
            <a:ext cx="9285468" cy="7059752"/>
            <a:chOff x="-3448" y="0"/>
            <a:chExt cx="9147448" cy="6858000"/>
          </a:xfrm>
        </p:grpSpPr>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980" t="9540" r="14927" b="6250"/>
            <a:stretch/>
          </p:blipFill>
          <p:spPr bwMode="auto">
            <a:xfrm>
              <a:off x="-3448" y="0"/>
              <a:ext cx="914744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1000"/>
                      </a14:imgEffect>
                      <a14:imgEffect>
                        <a14:brightnessContrast bright="52000"/>
                      </a14:imgEffect>
                    </a14:imgLayer>
                  </a14:imgProps>
                </a:ext>
                <a:ext uri="{28A0092B-C50C-407E-A947-70E740481C1C}">
                  <a14:useLocalDpi xmlns:a14="http://schemas.microsoft.com/office/drawing/2010/main" val="0"/>
                </a:ext>
              </a:extLst>
            </a:blip>
            <a:srcRect l="14980" t="27268" r="14927" b="17774"/>
            <a:stretch/>
          </p:blipFill>
          <p:spPr bwMode="auto">
            <a:xfrm>
              <a:off x="-3448" y="1443788"/>
              <a:ext cx="9147448" cy="447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TextBox 13"/>
          <p:cNvSpPr txBox="1"/>
          <p:nvPr/>
        </p:nvSpPr>
        <p:spPr>
          <a:xfrm>
            <a:off x="0" y="1219200"/>
            <a:ext cx="5436096" cy="1905000"/>
          </a:xfrm>
          <a:prstGeom prst="rect">
            <a:avLst/>
          </a:prstGeom>
          <a:noFill/>
        </p:spPr>
        <p:txBody>
          <a:bodyPr wrap="square" lIns="91440" rtlCol="0">
            <a:normAutofit/>
          </a:bodyPr>
          <a:lstStyle/>
          <a:p>
            <a:pPr lvl="0" algn="just"/>
            <a:endParaRPr lang="es-EC" sz="2400" dirty="0"/>
          </a:p>
        </p:txBody>
      </p:sp>
      <p:sp>
        <p:nvSpPr>
          <p:cNvPr id="18" name="Title 17"/>
          <p:cNvSpPr>
            <a:spLocks noGrp="1"/>
          </p:cNvSpPr>
          <p:nvPr>
            <p:ph type="title"/>
          </p:nvPr>
        </p:nvSpPr>
        <p:spPr>
          <a:xfrm>
            <a:off x="505436" y="-1971600"/>
            <a:ext cx="8229600" cy="1143000"/>
          </a:xfrm>
        </p:spPr>
        <p:txBody>
          <a:bodyPr wrap="square" bIns="0">
            <a:normAutofit/>
          </a:bodyPr>
          <a:lstStyle/>
          <a:p>
            <a:pPr lvl="0">
              <a:spcBef>
                <a:spcPts val="0"/>
              </a:spcBef>
            </a:pPr>
            <a:r>
              <a:rPr lang="es-ES" sz="2800" b="1" dirty="0" smtClean="0">
                <a:solidFill>
                  <a:prstClr val="black">
                    <a:lumMod val="85000"/>
                    <a:lumOff val="15000"/>
                  </a:prstClr>
                </a:solidFill>
                <a:ea typeface="+mn-ea"/>
                <a:cs typeface="+mn-cs"/>
              </a:rPr>
              <a:t>CONCLUSIONES</a:t>
            </a:r>
            <a:endParaRPr lang="es-ES" dirty="0"/>
          </a:p>
        </p:txBody>
      </p:sp>
      <p:sp>
        <p:nvSpPr>
          <p:cNvPr id="3" name="2 Marcador de número de diapositiva"/>
          <p:cNvSpPr>
            <a:spLocks noGrp="1"/>
          </p:cNvSpPr>
          <p:nvPr>
            <p:ph type="sldNum" sz="quarter" idx="12"/>
          </p:nvPr>
        </p:nvSpPr>
        <p:spPr/>
        <p:txBody>
          <a:bodyPr/>
          <a:lstStyle/>
          <a:p>
            <a:fld id="{240D5ECE-8B49-45CD-BE81-EF81920D1969}" type="slidenum">
              <a:rPr lang="es-EC" sz="2000" b="1" smtClean="0">
                <a:latin typeface="Algerian" panose="04020705040A02060702" pitchFamily="82" charset="0"/>
              </a:rPr>
              <a:pPr/>
              <a:t>21</a:t>
            </a:fld>
            <a:endParaRPr kumimoji="0" lang="es-EC" sz="2000" b="1" dirty="0">
              <a:latin typeface="Algerian" panose="04020705040A02060702" pitchFamily="82" charset="0"/>
            </a:endParaRPr>
          </a:p>
        </p:txBody>
      </p:sp>
      <p:pic>
        <p:nvPicPr>
          <p:cNvPr id="1026"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0" y="1056774"/>
            <a:ext cx="1691679" cy="13074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9" name="8 Imagen"/>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1755" y="4890423"/>
            <a:ext cx="1691680" cy="17005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9 Imagen" descr="DSC01358"/>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1755" y="2736541"/>
            <a:ext cx="1691679" cy="180235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3 Pergamino horizontal"/>
          <p:cNvSpPr/>
          <p:nvPr/>
        </p:nvSpPr>
        <p:spPr>
          <a:xfrm>
            <a:off x="1889956" y="757988"/>
            <a:ext cx="7092280" cy="1905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dirty="0"/>
              <a:t>Un control en el manejo del plan de mantenimiento para los generadores principales, disminuirá las fallas mecánicas en su funcionamiento, la que permitirá evitar las paradas inesperadas de energía en la unidad.</a:t>
            </a:r>
            <a:endParaRPr lang="es-EC" dirty="0"/>
          </a:p>
        </p:txBody>
      </p:sp>
      <p:sp>
        <p:nvSpPr>
          <p:cNvPr id="11" name="10 Pergamino horizontal"/>
          <p:cNvSpPr/>
          <p:nvPr/>
        </p:nvSpPr>
        <p:spPr>
          <a:xfrm>
            <a:off x="1930315" y="2736541"/>
            <a:ext cx="7092280" cy="1905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dirty="0"/>
              <a:t>El generador auxiliar está en la capacidad de alimentar a otros equipos y en especial a los equipos de comunicación que estos transmiten señales de ayuda, socorro marítimo a buques y al satélite. </a:t>
            </a:r>
            <a:endParaRPr lang="es-EC" dirty="0"/>
          </a:p>
        </p:txBody>
      </p:sp>
      <p:sp>
        <p:nvSpPr>
          <p:cNvPr id="12" name="11 Pergamino horizontal"/>
          <p:cNvSpPr/>
          <p:nvPr/>
        </p:nvSpPr>
        <p:spPr>
          <a:xfrm>
            <a:off x="1891589" y="4641541"/>
            <a:ext cx="7092280" cy="1905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dirty="0"/>
              <a:t>Implementar </a:t>
            </a:r>
            <a:r>
              <a:rPr lang="es-ES" dirty="0" err="1"/>
              <a:t>contactores</a:t>
            </a:r>
            <a:r>
              <a:rPr lang="es-ES" dirty="0"/>
              <a:t> en los principales equipos de comunicación que conecten el poder eléctrico de los generadores principales con el de emergencia impedirá que estos equipos se queden sin energía.</a:t>
            </a:r>
            <a:endParaRPr lang="es-EC" dirty="0"/>
          </a:p>
        </p:txBody>
      </p:sp>
    </p:spTree>
    <p:custDataLst>
      <p:tags r:id="rId1"/>
    </p:custDataLst>
    <p:extLst>
      <p:ext uri="{BB962C8B-B14F-4D97-AF65-F5344CB8AC3E}">
        <p14:creationId xmlns:p14="http://schemas.microsoft.com/office/powerpoint/2010/main" val="2284606125"/>
      </p:ext>
    </p:extLst>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0 0 L 0 0.25 E" pathEditMode="relative" ptsTypes="">
                                      <p:cBhvr>
                                        <p:cTn id="6" dur="1000" fill="hold"/>
                                        <p:tgtEl>
                                          <p:spTgt spid="18"/>
                                        </p:tgtEl>
                                        <p:attrNameLst>
                                          <p:attrName>ppt_x</p:attrName>
                                          <p:attrName>ppt_y</p:attrName>
                                        </p:attrNameLst>
                                      </p:cBhvr>
                                    </p:animMotion>
                                  </p:childTnLst>
                                </p:cTn>
                              </p:par>
                            </p:childTnLst>
                          </p:cTn>
                        </p:par>
                        <p:par>
                          <p:cTn id="7" fill="hold">
                            <p:stCondLst>
                              <p:cond delay="1000"/>
                            </p:stCondLst>
                            <p:childTnLst>
                              <p:par>
                                <p:cTn id="8" presetID="2" presetClass="entr" presetSubtype="4"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additive="base">
                                        <p:cTn id="14" dur="500" fill="hold"/>
                                        <p:tgtEl>
                                          <p:spTgt spid="1026"/>
                                        </p:tgtEl>
                                        <p:attrNameLst>
                                          <p:attrName>ppt_x</p:attrName>
                                        </p:attrNameLst>
                                      </p:cBhvr>
                                      <p:tavLst>
                                        <p:tav tm="0">
                                          <p:val>
                                            <p:strVal val="#ppt_x"/>
                                          </p:val>
                                        </p:tav>
                                        <p:tav tm="100000">
                                          <p:val>
                                            <p:strVal val="#ppt_x"/>
                                          </p:val>
                                        </p:tav>
                                      </p:tavLst>
                                    </p:anim>
                                    <p:anim calcmode="lin" valueType="num">
                                      <p:cBhvr additive="base">
                                        <p:cTn id="1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no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8" name="Title 7"/>
          <p:cNvSpPr>
            <a:spLocks noGrp="1"/>
          </p:cNvSpPr>
          <p:nvPr>
            <p:ph type="title"/>
          </p:nvPr>
        </p:nvSpPr>
        <p:spPr>
          <a:xfrm>
            <a:off x="2819400" y="1458953"/>
            <a:ext cx="5867400" cy="1970046"/>
          </a:xfrm>
        </p:spPr>
        <p:txBody>
          <a:bodyPr>
            <a:noAutofit/>
          </a:bodyPr>
          <a:lstStyle/>
          <a:p>
            <a:pPr lvl="0">
              <a:spcBef>
                <a:spcPts val="0"/>
              </a:spcBef>
            </a:pPr>
            <a:r>
              <a:rPr lang="es-ES" sz="4000" cap="none" dirty="0" smtClean="0">
                <a:solidFill>
                  <a:schemeClr val="bg1"/>
                </a:solidFill>
                <a:ea typeface="+mn-ea"/>
                <a:cs typeface="+mn-cs"/>
              </a:rPr>
              <a:t>IMPLEMENTACIÓN DE CONTACTORES </a:t>
            </a:r>
            <a:endParaRPr lang="es-ES" sz="2800" dirty="0">
              <a:solidFill>
                <a:schemeClr val="bg1"/>
              </a:solidFill>
            </a:endParaRPr>
          </a:p>
        </p:txBody>
      </p:sp>
      <p:sp>
        <p:nvSpPr>
          <p:cNvPr id="2" name="1 Marcador de número de diapositiva"/>
          <p:cNvSpPr>
            <a:spLocks noGrp="1"/>
          </p:cNvSpPr>
          <p:nvPr>
            <p:ph type="sldNum" sz="quarter" idx="12"/>
          </p:nvPr>
        </p:nvSpPr>
        <p:spPr/>
        <p:txBody>
          <a:bodyPr/>
          <a:lstStyle/>
          <a:p>
            <a:fld id="{240D5ECE-8B49-45CD-BE81-EF81920D1969}" type="slidenum">
              <a:rPr lang="es-EC" sz="2000" b="1" smtClean="0">
                <a:solidFill>
                  <a:schemeClr val="bg1"/>
                </a:solidFill>
                <a:latin typeface="Algerian" panose="04020705040A02060702" pitchFamily="82" charset="0"/>
              </a:rPr>
              <a:pPr/>
              <a:t>22</a:t>
            </a:fld>
            <a:endParaRPr kumimoji="0" lang="es-EC" sz="2000" b="1" dirty="0">
              <a:solidFill>
                <a:schemeClr val="bg1"/>
              </a:solidFill>
              <a:latin typeface="Algerian" panose="04020705040A02060702" pitchFamily="82" charset="0"/>
            </a:endParaRPr>
          </a:p>
        </p:txBody>
      </p:sp>
      <p:sp>
        <p:nvSpPr>
          <p:cNvPr id="4" name="3 Marcador de texto"/>
          <p:cNvSpPr>
            <a:spLocks noGrp="1"/>
          </p:cNvSpPr>
          <p:nvPr>
            <p:ph type="body" idx="1"/>
          </p:nvPr>
        </p:nvSpPr>
        <p:spPr/>
        <p:txBody>
          <a:bodyPr/>
          <a:lstStyle/>
          <a:p>
            <a:endParaRPr lang="es-EC"/>
          </a:p>
        </p:txBody>
      </p:sp>
      <p:grpSp>
        <p:nvGrpSpPr>
          <p:cNvPr id="9" name="8 Grupo"/>
          <p:cNvGrpSpPr/>
          <p:nvPr/>
        </p:nvGrpSpPr>
        <p:grpSpPr>
          <a:xfrm>
            <a:off x="-22498" y="-57150"/>
            <a:ext cx="9285468" cy="7059752"/>
            <a:chOff x="-3448" y="0"/>
            <a:chExt cx="9147448" cy="6858000"/>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80" t="9540" r="14927" b="6250"/>
            <a:stretch/>
          </p:blipFill>
          <p:spPr bwMode="auto">
            <a:xfrm>
              <a:off x="-3448" y="0"/>
              <a:ext cx="914744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1000"/>
                      </a14:imgEffect>
                      <a14:imgEffect>
                        <a14:brightnessContrast bright="52000"/>
                      </a14:imgEffect>
                    </a14:imgLayer>
                  </a14:imgProps>
                </a:ext>
                <a:ext uri="{28A0092B-C50C-407E-A947-70E740481C1C}">
                  <a14:useLocalDpi xmlns:a14="http://schemas.microsoft.com/office/drawing/2010/main" val="0"/>
                </a:ext>
              </a:extLst>
            </a:blip>
            <a:srcRect l="14980" t="27268" r="14927" b="17774"/>
            <a:stretch/>
          </p:blipFill>
          <p:spPr bwMode="auto">
            <a:xfrm>
              <a:off x="-3448" y="1443788"/>
              <a:ext cx="9147448" cy="447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Title 17"/>
          <p:cNvSpPr txBox="1">
            <a:spLocks/>
          </p:cNvSpPr>
          <p:nvPr/>
        </p:nvSpPr>
        <p:spPr>
          <a:xfrm>
            <a:off x="1979712" y="-1971600"/>
            <a:ext cx="8229600" cy="1143000"/>
          </a:xfrm>
          <a:prstGeom prst="rect">
            <a:avLst/>
          </a:prstGeom>
        </p:spPr>
        <p:txBody>
          <a:bodyPr vert="horz" wrap="square" lIns="91440" tIns="45720" rIns="91440" bIns="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spcBef>
                <a:spcPts val="0"/>
              </a:spcBef>
            </a:pPr>
            <a:r>
              <a:rPr lang="es-ES" sz="2800" dirty="0" smtClean="0">
                <a:solidFill>
                  <a:prstClr val="black">
                    <a:lumMod val="85000"/>
                    <a:lumOff val="15000"/>
                  </a:prstClr>
                </a:solidFill>
                <a:ea typeface="+mn-ea"/>
                <a:cs typeface="+mn-cs"/>
              </a:rPr>
              <a:t>RECOMENDACIONES</a:t>
            </a:r>
            <a:endParaRPr lang="es-ES" dirty="0"/>
          </a:p>
        </p:txBody>
      </p:sp>
      <p:sp>
        <p:nvSpPr>
          <p:cNvPr id="7" name="6 Flecha derecha"/>
          <p:cNvSpPr/>
          <p:nvPr/>
        </p:nvSpPr>
        <p:spPr>
          <a:xfrm>
            <a:off x="-8447434" y="942038"/>
            <a:ext cx="8424936" cy="2057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2800" dirty="0"/>
              <a:t>Revisar y aprobar el instructivo de mantenimiento de generadores.</a:t>
            </a:r>
          </a:p>
        </p:txBody>
      </p:sp>
      <p:sp>
        <p:nvSpPr>
          <p:cNvPr id="18" name="17 Flecha derecha"/>
          <p:cNvSpPr/>
          <p:nvPr/>
        </p:nvSpPr>
        <p:spPr>
          <a:xfrm>
            <a:off x="-8735466" y="2827947"/>
            <a:ext cx="8712968" cy="2057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800" dirty="0"/>
              <a:t>Energizar a los principales equipos de comunicación y otros equipos para evitar posible emergencia en la mar</a:t>
            </a:r>
            <a:r>
              <a:rPr lang="es-ES" sz="2800" dirty="0" smtClean="0"/>
              <a:t>.</a:t>
            </a:r>
            <a:endParaRPr lang="es-EC" sz="2800" dirty="0"/>
          </a:p>
        </p:txBody>
      </p:sp>
      <p:sp>
        <p:nvSpPr>
          <p:cNvPr id="19" name="18 Flecha derecha"/>
          <p:cNvSpPr/>
          <p:nvPr/>
        </p:nvSpPr>
        <p:spPr>
          <a:xfrm>
            <a:off x="-8735466" y="4572364"/>
            <a:ext cx="8424936" cy="2057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800" dirty="0"/>
              <a:t>Proponer al Buque Escuela Guayas la implementación de </a:t>
            </a:r>
            <a:r>
              <a:rPr lang="es-ES" sz="2800" dirty="0" err="1"/>
              <a:t>contactores</a:t>
            </a:r>
            <a:r>
              <a:rPr lang="es-ES" sz="2800" dirty="0"/>
              <a:t> en los principales equipos de comunicación</a:t>
            </a:r>
            <a:r>
              <a:rPr lang="es-ES" sz="2800" dirty="0" smtClean="0"/>
              <a:t>.</a:t>
            </a:r>
            <a:endParaRPr lang="es-ES" sz="2800" dirty="0"/>
          </a:p>
        </p:txBody>
      </p:sp>
    </p:spTree>
    <p:extLst>
      <p:ext uri="{BB962C8B-B14F-4D97-AF65-F5344CB8AC3E}">
        <p14:creationId xmlns:p14="http://schemas.microsoft.com/office/powerpoint/2010/main" val="4125032925"/>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0.1901 0.02176 L -0.18229 0.32616 " pathEditMode="relative" rAng="0" ptsTypes="AA">
                                      <p:cBhvr>
                                        <p:cTn id="6" dur="1000" fill="hold"/>
                                        <p:tgtEl>
                                          <p:spTgt spid="12"/>
                                        </p:tgtEl>
                                        <p:attrNameLst>
                                          <p:attrName>ppt_x</p:attrName>
                                          <p:attrName>ppt_y</p:attrName>
                                        </p:attrNameLst>
                                      </p:cBhvr>
                                      <p:rCtr x="382" y="15231"/>
                                    </p:animMotion>
                                  </p:childTnLst>
                                </p:cTn>
                              </p:par>
                            </p:childTnLst>
                          </p:cTn>
                        </p:par>
                        <p:par>
                          <p:cTn id="7" fill="hold">
                            <p:stCondLst>
                              <p:cond delay="1000"/>
                            </p:stCondLst>
                            <p:childTnLst>
                              <p:par>
                                <p:cTn id="8" presetID="42" presetClass="path" presetSubtype="0" accel="50000" decel="50000" fill="hold" grpId="0" nodeType="afterEffect">
                                  <p:stCondLst>
                                    <p:cond delay="0"/>
                                  </p:stCondLst>
                                  <p:childTnLst>
                                    <p:animMotion origin="layout" path="M 8.33333E-7 4.91917E-6 L 0.96302 0.00277 " pathEditMode="relative" rAng="0" ptsTypes="AA">
                                      <p:cBhvr>
                                        <p:cTn id="9" dur="2000" fill="hold"/>
                                        <p:tgtEl>
                                          <p:spTgt spid="7"/>
                                        </p:tgtEl>
                                        <p:attrNameLst>
                                          <p:attrName>ppt_x</p:attrName>
                                          <p:attrName>ppt_y</p:attrName>
                                        </p:attrNameLst>
                                      </p:cBhvr>
                                      <p:rCtr x="48142" y="139"/>
                                    </p:animMotion>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5.55556E-7 2.30947E-8 L 0.99462 -0.02032 " pathEditMode="relative" rAng="0" ptsTypes="AA">
                                      <p:cBhvr>
                                        <p:cTn id="13" dur="2000" fill="hold"/>
                                        <p:tgtEl>
                                          <p:spTgt spid="18"/>
                                        </p:tgtEl>
                                        <p:attrNameLst>
                                          <p:attrName>ppt_x</p:attrName>
                                          <p:attrName>ppt_y</p:attrName>
                                        </p:attrNameLst>
                                      </p:cBhvr>
                                      <p:rCtr x="49722" y="-1016"/>
                                    </p:animMotion>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1.94444E-6 -6.00462E-7 L 0.99462 -0.02263 " pathEditMode="relative" rAng="0" ptsTypes="AA">
                                      <p:cBhvr>
                                        <p:cTn id="17" dur="2000" fill="hold"/>
                                        <p:tgtEl>
                                          <p:spTgt spid="19"/>
                                        </p:tgtEl>
                                        <p:attrNameLst>
                                          <p:attrName>ppt_x</p:attrName>
                                          <p:attrName>ppt_y</p:attrName>
                                        </p:attrNameLst>
                                      </p:cBhvr>
                                      <p:rCtr x="49722" y="-11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no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8" name="Title 7"/>
          <p:cNvSpPr>
            <a:spLocks noGrp="1"/>
          </p:cNvSpPr>
          <p:nvPr>
            <p:ph type="title"/>
          </p:nvPr>
        </p:nvSpPr>
        <p:spPr>
          <a:xfrm>
            <a:off x="2819400" y="1458953"/>
            <a:ext cx="5867400" cy="1970046"/>
          </a:xfrm>
        </p:spPr>
        <p:txBody>
          <a:bodyPr>
            <a:noAutofit/>
          </a:bodyPr>
          <a:lstStyle/>
          <a:p>
            <a:pPr lvl="0">
              <a:spcBef>
                <a:spcPts val="0"/>
              </a:spcBef>
            </a:pPr>
            <a:r>
              <a:rPr lang="es-ES" sz="4000" cap="none" dirty="0" smtClean="0">
                <a:solidFill>
                  <a:schemeClr val="bg1"/>
                </a:solidFill>
                <a:ea typeface="+mn-ea"/>
                <a:cs typeface="+mn-cs"/>
              </a:rPr>
              <a:t>IMPLEMENTACIÓN DE CONTACTORES </a:t>
            </a:r>
            <a:endParaRPr lang="es-ES" sz="2800" dirty="0">
              <a:solidFill>
                <a:schemeClr val="bg1"/>
              </a:solidFill>
            </a:endParaRPr>
          </a:p>
        </p:txBody>
      </p:sp>
      <p:sp>
        <p:nvSpPr>
          <p:cNvPr id="2" name="1 Marcador de número de diapositiva"/>
          <p:cNvSpPr>
            <a:spLocks noGrp="1"/>
          </p:cNvSpPr>
          <p:nvPr>
            <p:ph type="sldNum" sz="quarter" idx="12"/>
          </p:nvPr>
        </p:nvSpPr>
        <p:spPr/>
        <p:txBody>
          <a:bodyPr/>
          <a:lstStyle/>
          <a:p>
            <a:fld id="{240D5ECE-8B49-45CD-BE81-EF81920D1969}" type="slidenum">
              <a:rPr lang="es-EC" sz="2000" b="1" smtClean="0">
                <a:solidFill>
                  <a:schemeClr val="bg1"/>
                </a:solidFill>
                <a:latin typeface="Algerian" panose="04020705040A02060702" pitchFamily="82" charset="0"/>
              </a:rPr>
              <a:pPr/>
              <a:t>23</a:t>
            </a:fld>
            <a:endParaRPr kumimoji="0" lang="es-EC" sz="2000" b="1" dirty="0">
              <a:solidFill>
                <a:schemeClr val="bg1"/>
              </a:solidFill>
              <a:latin typeface="Algerian" panose="04020705040A02060702" pitchFamily="82" charset="0"/>
            </a:endParaRPr>
          </a:p>
        </p:txBody>
      </p:sp>
      <p:sp>
        <p:nvSpPr>
          <p:cNvPr id="4" name="3 Marcador de texto"/>
          <p:cNvSpPr>
            <a:spLocks noGrp="1"/>
          </p:cNvSpPr>
          <p:nvPr>
            <p:ph type="body" idx="1"/>
          </p:nvPr>
        </p:nvSpPr>
        <p:spPr/>
        <p:txBody>
          <a:bodyPr/>
          <a:lstStyle/>
          <a:p>
            <a:endParaRPr lang="es-EC"/>
          </a:p>
        </p:txBody>
      </p:sp>
      <p:grpSp>
        <p:nvGrpSpPr>
          <p:cNvPr id="9" name="8 Grupo"/>
          <p:cNvGrpSpPr/>
          <p:nvPr/>
        </p:nvGrpSpPr>
        <p:grpSpPr>
          <a:xfrm>
            <a:off x="-22498" y="-57150"/>
            <a:ext cx="9285468" cy="7059752"/>
            <a:chOff x="-3448" y="0"/>
            <a:chExt cx="9147448" cy="6858000"/>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80" t="9540" r="14927" b="6250"/>
            <a:stretch/>
          </p:blipFill>
          <p:spPr bwMode="auto">
            <a:xfrm>
              <a:off x="-3448" y="0"/>
              <a:ext cx="914744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1000"/>
                      </a14:imgEffect>
                      <a14:imgEffect>
                        <a14:brightnessContrast bright="52000"/>
                      </a14:imgEffect>
                    </a14:imgLayer>
                  </a14:imgProps>
                </a:ext>
                <a:ext uri="{28A0092B-C50C-407E-A947-70E740481C1C}">
                  <a14:useLocalDpi xmlns:a14="http://schemas.microsoft.com/office/drawing/2010/main" val="0"/>
                </a:ext>
              </a:extLst>
            </a:blip>
            <a:srcRect l="14980" t="27268" r="14927" b="17774"/>
            <a:stretch/>
          </p:blipFill>
          <p:spPr bwMode="auto">
            <a:xfrm>
              <a:off x="-3448" y="1443788"/>
              <a:ext cx="9147448" cy="447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Title 3"/>
          <p:cNvSpPr txBox="1">
            <a:spLocks/>
          </p:cNvSpPr>
          <p:nvPr/>
        </p:nvSpPr>
        <p:spPr>
          <a:xfrm>
            <a:off x="720344" y="1866489"/>
            <a:ext cx="7799784" cy="2137119"/>
          </a:xfrm>
          <a:prstGeom prst="rect">
            <a:avLst/>
          </a:prstGeom>
          <a:noFill/>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914400" rtl="0" eaLnBrk="1" latinLnBrk="0" hangingPunct="1">
              <a:spcBef>
                <a:spcPct val="0"/>
              </a:spcBef>
              <a:buNone/>
              <a:defRPr lang="es-ES" sz="4400" kern="1200">
                <a:solidFill>
                  <a:schemeClr val="tx1"/>
                </a:solidFill>
                <a:latin typeface="+mj-lt"/>
                <a:ea typeface="+mj-ea"/>
                <a:cs typeface="+mj-cs"/>
              </a:defRPr>
            </a:lvl1pPr>
          </a:lstStyle>
          <a:p>
            <a:pPr algn="l">
              <a:lnSpc>
                <a:spcPct val="87000"/>
              </a:lnSpc>
            </a:pPr>
            <a:r>
              <a:rPr lang="es-ES" sz="5600" dirty="0"/>
              <a:t/>
            </a:r>
            <a:br>
              <a:rPr lang="es-ES" sz="5600" dirty="0"/>
            </a:br>
            <a:r>
              <a:rPr lang="es-ES" sz="7200" b="1" dirty="0" smtClean="0">
                <a:latin typeface="Arial" pitchFamily="34" charset="0"/>
                <a:cs typeface="Arial" pitchFamily="34" charset="0"/>
              </a:rPr>
              <a:t>GRACIAS POR SU ATENCIÓN</a:t>
            </a:r>
            <a:endParaRPr lang="es-ES" sz="7200" b="1" dirty="0">
              <a:latin typeface="Arial" pitchFamily="34" charset="0"/>
              <a:cs typeface="Arial" pitchFamily="34" charset="0"/>
            </a:endParaRPr>
          </a:p>
        </p:txBody>
      </p:sp>
    </p:spTree>
    <p:extLst>
      <p:ext uri="{BB962C8B-B14F-4D97-AF65-F5344CB8AC3E}">
        <p14:creationId xmlns:p14="http://schemas.microsoft.com/office/powerpoint/2010/main" val="267549325"/>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857356" y="5857892"/>
            <a:ext cx="5643602" cy="461665"/>
          </a:xfrm>
          <a:prstGeom prst="rect">
            <a:avLst/>
          </a:prstGeom>
          <a:noFill/>
        </p:spPr>
        <p:txBody>
          <a:bodyPr wrap="square" rtlCol="0">
            <a:spAutoFit/>
          </a:bodyPr>
          <a:lstStyle/>
          <a:p>
            <a:pPr algn="ctr"/>
            <a:r>
              <a:rPr lang="es-ES" sz="2400" b="1" dirty="0" smtClean="0">
                <a:latin typeface="Adobe Garamond Pro Bold" pitchFamily="18" charset="0"/>
              </a:rPr>
              <a:t>TEMARIO:</a:t>
            </a:r>
            <a:endParaRPr lang="es-ES" sz="2400" b="1" dirty="0">
              <a:latin typeface="Adobe Garamond Pro Bold" pitchFamily="18" charset="0"/>
            </a:endParaRPr>
          </a:p>
        </p:txBody>
      </p:sp>
      <p:pic>
        <p:nvPicPr>
          <p:cNvPr id="11" name="10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556792"/>
          </a:xfrm>
          <a:prstGeom prst="rect">
            <a:avLst/>
          </a:prstGeom>
          <a:noFill/>
          <a:ln>
            <a:noFill/>
          </a:ln>
        </p:spPr>
      </p:pic>
      <p:grpSp>
        <p:nvGrpSpPr>
          <p:cNvPr id="12" name="11 Grupo"/>
          <p:cNvGrpSpPr/>
          <p:nvPr/>
        </p:nvGrpSpPr>
        <p:grpSpPr>
          <a:xfrm>
            <a:off x="46673" y="1556792"/>
            <a:ext cx="9097327" cy="2638993"/>
            <a:chOff x="26318" y="1630213"/>
            <a:chExt cx="9110060" cy="2625966"/>
          </a:xfrm>
        </p:grpSpPr>
        <p:pic>
          <p:nvPicPr>
            <p:cNvPr id="1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48264" y="1630213"/>
              <a:ext cx="2188114" cy="2625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26318" y="1644644"/>
              <a:ext cx="2949409" cy="2551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2719216" y="1644644"/>
              <a:ext cx="4229047" cy="2551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1 CuadroTexto"/>
          <p:cNvSpPr txBox="1"/>
          <p:nvPr/>
        </p:nvSpPr>
        <p:spPr>
          <a:xfrm>
            <a:off x="1633287" y="4737903"/>
            <a:ext cx="1358673" cy="369332"/>
          </a:xfrm>
          <a:prstGeom prst="rect">
            <a:avLst/>
          </a:prstGeom>
          <a:noFill/>
        </p:spPr>
        <p:txBody>
          <a:bodyPr wrap="square" rtlCol="0">
            <a:spAutoFit/>
          </a:bodyPr>
          <a:lstStyle/>
          <a:p>
            <a:endParaRPr lang="es-EC" dirty="0"/>
          </a:p>
        </p:txBody>
      </p:sp>
      <p:sp>
        <p:nvSpPr>
          <p:cNvPr id="2048" name="2047 Marcador de número de diapositiva"/>
          <p:cNvSpPr>
            <a:spLocks noGrp="1"/>
          </p:cNvSpPr>
          <p:nvPr>
            <p:ph type="sldNum" sz="quarter" idx="12"/>
          </p:nvPr>
        </p:nvSpPr>
        <p:spPr/>
        <p:txBody>
          <a:bodyPr/>
          <a:lstStyle/>
          <a:p>
            <a:fld id="{7456DADB-142F-4ABC-B3D8-D67002F3E27D}" type="slidenum">
              <a:rPr lang="es-ES" smtClean="0"/>
              <a:pPr/>
              <a:t>3</a:t>
            </a:fld>
            <a:endParaRPr lang="es-ES"/>
          </a:p>
        </p:txBody>
      </p:sp>
      <p:grpSp>
        <p:nvGrpSpPr>
          <p:cNvPr id="2050" name="2049 Grupo"/>
          <p:cNvGrpSpPr/>
          <p:nvPr/>
        </p:nvGrpSpPr>
        <p:grpSpPr>
          <a:xfrm>
            <a:off x="10898" y="4922569"/>
            <a:ext cx="1846458" cy="811468"/>
            <a:chOff x="10898" y="4922569"/>
            <a:chExt cx="1846458" cy="811468"/>
          </a:xfrm>
        </p:grpSpPr>
        <p:sp>
          <p:nvSpPr>
            <p:cNvPr id="2049" name="2048 Documento"/>
            <p:cNvSpPr/>
            <p:nvPr/>
          </p:nvSpPr>
          <p:spPr>
            <a:xfrm>
              <a:off x="10898" y="4922569"/>
              <a:ext cx="1508418" cy="8114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18 CuadroTexto"/>
            <p:cNvSpPr txBox="1"/>
            <p:nvPr/>
          </p:nvSpPr>
          <p:spPr>
            <a:xfrm>
              <a:off x="28551" y="5174414"/>
              <a:ext cx="1828805" cy="307777"/>
            </a:xfrm>
            <a:prstGeom prst="rect">
              <a:avLst/>
            </a:prstGeom>
            <a:noFill/>
          </p:spPr>
          <p:txBody>
            <a:bodyPr wrap="square" rtlCol="0">
              <a:spAutoFit/>
            </a:bodyPr>
            <a:lstStyle/>
            <a:p>
              <a:r>
                <a:rPr lang="es-ES" sz="1400" dirty="0" smtClean="0">
                  <a:latin typeface="Adobe Garamond Pro Bold" pitchFamily="18" charset="0"/>
                </a:rPr>
                <a:t>INTRODUCCIÓN</a:t>
              </a:r>
              <a:endParaRPr lang="es-ES" sz="1400" dirty="0">
                <a:solidFill>
                  <a:schemeClr val="bg1"/>
                </a:solidFill>
                <a:latin typeface="Adobe Garamond Pro Bold" pitchFamily="18" charset="0"/>
              </a:endParaRPr>
            </a:p>
          </p:txBody>
        </p:sp>
      </p:grpSp>
      <p:grpSp>
        <p:nvGrpSpPr>
          <p:cNvPr id="2051" name="2050 Grupo"/>
          <p:cNvGrpSpPr/>
          <p:nvPr/>
        </p:nvGrpSpPr>
        <p:grpSpPr>
          <a:xfrm>
            <a:off x="1671716" y="4935290"/>
            <a:ext cx="1828805" cy="811468"/>
            <a:chOff x="1671716" y="4935290"/>
            <a:chExt cx="1828805" cy="811468"/>
          </a:xfrm>
        </p:grpSpPr>
        <p:sp>
          <p:nvSpPr>
            <p:cNvPr id="44" name="43 Documento"/>
            <p:cNvSpPr/>
            <p:nvPr/>
          </p:nvSpPr>
          <p:spPr>
            <a:xfrm>
              <a:off x="1671716" y="4935290"/>
              <a:ext cx="1508418" cy="8114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6" name="45 CuadroTexto"/>
            <p:cNvSpPr txBox="1"/>
            <p:nvPr/>
          </p:nvSpPr>
          <p:spPr>
            <a:xfrm>
              <a:off x="1671716" y="5170053"/>
              <a:ext cx="1828805" cy="307777"/>
            </a:xfrm>
            <a:prstGeom prst="rect">
              <a:avLst/>
            </a:prstGeom>
            <a:noFill/>
          </p:spPr>
          <p:txBody>
            <a:bodyPr wrap="square" rtlCol="0">
              <a:spAutoFit/>
            </a:bodyPr>
            <a:lstStyle/>
            <a:p>
              <a:r>
                <a:rPr lang="es-ES" sz="1400" dirty="0" smtClean="0">
                  <a:latin typeface="Adobe Garamond Pro Bold" pitchFamily="18" charset="0"/>
                </a:rPr>
                <a:t>INVESTIGACIÓN</a:t>
              </a:r>
              <a:endParaRPr lang="es-ES" sz="1400" dirty="0">
                <a:solidFill>
                  <a:schemeClr val="bg1"/>
                </a:solidFill>
                <a:latin typeface="Adobe Garamond Pro Bold" pitchFamily="18" charset="0"/>
              </a:endParaRPr>
            </a:p>
          </p:txBody>
        </p:sp>
      </p:grpSp>
      <p:grpSp>
        <p:nvGrpSpPr>
          <p:cNvPr id="2058" name="2057 Grupo"/>
          <p:cNvGrpSpPr/>
          <p:nvPr/>
        </p:nvGrpSpPr>
        <p:grpSpPr>
          <a:xfrm>
            <a:off x="3455873" y="4935289"/>
            <a:ext cx="1828805" cy="812313"/>
            <a:chOff x="3455873" y="4935289"/>
            <a:chExt cx="1828805" cy="812313"/>
          </a:xfrm>
        </p:grpSpPr>
        <p:sp>
          <p:nvSpPr>
            <p:cNvPr id="47" name="46 Documento"/>
            <p:cNvSpPr/>
            <p:nvPr/>
          </p:nvSpPr>
          <p:spPr>
            <a:xfrm>
              <a:off x="3482689" y="4935289"/>
              <a:ext cx="1691908" cy="812313"/>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0" name="49 CuadroTexto"/>
            <p:cNvSpPr txBox="1"/>
            <p:nvPr/>
          </p:nvSpPr>
          <p:spPr>
            <a:xfrm>
              <a:off x="3455873" y="5175259"/>
              <a:ext cx="1828805" cy="523220"/>
            </a:xfrm>
            <a:prstGeom prst="rect">
              <a:avLst/>
            </a:prstGeom>
            <a:noFill/>
          </p:spPr>
          <p:txBody>
            <a:bodyPr wrap="square" rtlCol="0">
              <a:spAutoFit/>
            </a:bodyPr>
            <a:lstStyle/>
            <a:p>
              <a:r>
                <a:rPr lang="es-ES" sz="1400" dirty="0" smtClean="0">
                  <a:latin typeface="Adobe Garamond Pro Bold" pitchFamily="18" charset="0"/>
                </a:rPr>
                <a:t>IMPLEMENTACIÓN DE CONTACTORES</a:t>
              </a:r>
              <a:endParaRPr lang="es-ES" sz="1400" dirty="0">
                <a:solidFill>
                  <a:schemeClr val="bg1"/>
                </a:solidFill>
                <a:latin typeface="Adobe Garamond Pro Bold" pitchFamily="18" charset="0"/>
              </a:endParaRPr>
            </a:p>
          </p:txBody>
        </p:sp>
      </p:grpSp>
      <p:grpSp>
        <p:nvGrpSpPr>
          <p:cNvPr id="2059" name="2058 Grupo"/>
          <p:cNvGrpSpPr/>
          <p:nvPr/>
        </p:nvGrpSpPr>
        <p:grpSpPr>
          <a:xfrm>
            <a:off x="5479790" y="4922569"/>
            <a:ext cx="1828805" cy="811468"/>
            <a:chOff x="5479790" y="4922569"/>
            <a:chExt cx="1828805" cy="811468"/>
          </a:xfrm>
        </p:grpSpPr>
        <p:sp>
          <p:nvSpPr>
            <p:cNvPr id="48" name="47 Documento"/>
            <p:cNvSpPr/>
            <p:nvPr/>
          </p:nvSpPr>
          <p:spPr>
            <a:xfrm>
              <a:off x="5479790" y="4922569"/>
              <a:ext cx="1508418" cy="8114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1" name="50 CuadroTexto"/>
            <p:cNvSpPr txBox="1"/>
            <p:nvPr/>
          </p:nvSpPr>
          <p:spPr>
            <a:xfrm>
              <a:off x="5479790" y="5187556"/>
              <a:ext cx="1828805" cy="307777"/>
            </a:xfrm>
            <a:prstGeom prst="rect">
              <a:avLst/>
            </a:prstGeom>
            <a:noFill/>
          </p:spPr>
          <p:txBody>
            <a:bodyPr wrap="square" rtlCol="0">
              <a:spAutoFit/>
            </a:bodyPr>
            <a:lstStyle/>
            <a:p>
              <a:r>
                <a:rPr lang="es-ES" sz="1400" dirty="0" smtClean="0">
                  <a:latin typeface="Adobe Garamond Pro Bold" pitchFamily="18" charset="0"/>
                </a:rPr>
                <a:t>CONCLUSIONES </a:t>
              </a:r>
              <a:endParaRPr lang="es-ES" sz="1400" dirty="0">
                <a:solidFill>
                  <a:schemeClr val="bg1"/>
                </a:solidFill>
                <a:latin typeface="Adobe Garamond Pro Bold" pitchFamily="18" charset="0"/>
              </a:endParaRPr>
            </a:p>
          </p:txBody>
        </p:sp>
      </p:grpSp>
      <p:grpSp>
        <p:nvGrpSpPr>
          <p:cNvPr id="2060" name="2059 Grupo"/>
          <p:cNvGrpSpPr/>
          <p:nvPr/>
        </p:nvGrpSpPr>
        <p:grpSpPr>
          <a:xfrm>
            <a:off x="7236295" y="4898124"/>
            <a:ext cx="1907705" cy="959767"/>
            <a:chOff x="7236295" y="4898124"/>
            <a:chExt cx="1907705" cy="959767"/>
          </a:xfrm>
        </p:grpSpPr>
        <p:sp>
          <p:nvSpPr>
            <p:cNvPr id="49" name="48 Documento"/>
            <p:cNvSpPr/>
            <p:nvPr/>
          </p:nvSpPr>
          <p:spPr>
            <a:xfrm>
              <a:off x="7236295" y="4898124"/>
              <a:ext cx="1907705" cy="95976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2" name="51 CuadroTexto"/>
            <p:cNvSpPr txBox="1"/>
            <p:nvPr/>
          </p:nvSpPr>
          <p:spPr>
            <a:xfrm>
              <a:off x="7236296" y="5187556"/>
              <a:ext cx="1828805" cy="292388"/>
            </a:xfrm>
            <a:prstGeom prst="rect">
              <a:avLst/>
            </a:prstGeom>
            <a:noFill/>
          </p:spPr>
          <p:txBody>
            <a:bodyPr wrap="square" rtlCol="0">
              <a:spAutoFit/>
            </a:bodyPr>
            <a:lstStyle/>
            <a:p>
              <a:r>
                <a:rPr lang="es-ES" sz="1300" dirty="0" smtClean="0">
                  <a:latin typeface="Adobe Garamond Pro Bold" pitchFamily="18" charset="0"/>
                </a:rPr>
                <a:t>RECOMENDACIONES </a:t>
              </a:r>
              <a:endParaRPr lang="es-ES" sz="1300" dirty="0">
                <a:solidFill>
                  <a:schemeClr val="bg1"/>
                </a:solidFill>
                <a:latin typeface="Adobe Garamond Pro Bold" pitchFamily="18" charset="0"/>
              </a:endParaRPr>
            </a:p>
          </p:txBody>
        </p:sp>
      </p:grpSp>
      <p:grpSp>
        <p:nvGrpSpPr>
          <p:cNvPr id="25" name="24 Grupo"/>
          <p:cNvGrpSpPr/>
          <p:nvPr/>
        </p:nvGrpSpPr>
        <p:grpSpPr>
          <a:xfrm>
            <a:off x="56836" y="4737903"/>
            <a:ext cx="1846458" cy="811468"/>
            <a:chOff x="10898" y="4922569"/>
            <a:chExt cx="1846458" cy="811468"/>
          </a:xfrm>
        </p:grpSpPr>
        <p:sp>
          <p:nvSpPr>
            <p:cNvPr id="26" name="25 Documento"/>
            <p:cNvSpPr/>
            <p:nvPr/>
          </p:nvSpPr>
          <p:spPr>
            <a:xfrm>
              <a:off x="10898" y="4922569"/>
              <a:ext cx="1508418" cy="811468"/>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27" name="26 CuadroTexto"/>
            <p:cNvSpPr txBox="1"/>
            <p:nvPr/>
          </p:nvSpPr>
          <p:spPr>
            <a:xfrm>
              <a:off x="28551" y="5174414"/>
              <a:ext cx="1828805"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sz="1400" dirty="0" smtClean="0">
                  <a:latin typeface="Adobe Garamond Pro Bold" pitchFamily="18" charset="0"/>
                </a:rPr>
                <a:t>INTRODUCCIÓN</a:t>
              </a:r>
              <a:endParaRPr lang="es-ES" sz="1400" dirty="0">
                <a:solidFill>
                  <a:schemeClr val="bg1"/>
                </a:solidFill>
                <a:latin typeface="Adobe Garamond Pro Bold" pitchFamily="18" charset="0"/>
              </a:endParaRPr>
            </a:p>
          </p:txBody>
        </p:sp>
      </p:grpSp>
    </p:spTree>
    <p:extLst>
      <p:ext uri="{BB962C8B-B14F-4D97-AF65-F5344CB8AC3E}">
        <p14:creationId xmlns:p14="http://schemas.microsoft.com/office/powerpoint/2010/main" val="285816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249"/>
                                          </p:stCondLst>
                                        </p:cTn>
                                        <p:tgtEl>
                                          <p:spTgt spid="13"/>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nodeType="afterEffect">
                                  <p:stCondLst>
                                    <p:cond delay="0"/>
                                  </p:stCondLst>
                                  <p:childTnLst>
                                    <p:set>
                                      <p:cBhvr>
                                        <p:cTn id="12" dur="1" fill="hold">
                                          <p:stCondLst>
                                            <p:cond delay="999"/>
                                          </p:stCondLst>
                                        </p:cTn>
                                        <p:tgtEl>
                                          <p:spTgt spid="12"/>
                                        </p:tgtEl>
                                        <p:attrNameLst>
                                          <p:attrName>style.visibility</p:attrName>
                                        </p:attrNameLst>
                                      </p:cBhvr>
                                      <p:to>
                                        <p:strVal val="visible"/>
                                      </p:to>
                                    </p:set>
                                  </p:childTnLst>
                                </p:cTn>
                              </p:par>
                            </p:childTnLst>
                          </p:cTn>
                        </p:par>
                        <p:par>
                          <p:cTn id="13" fill="hold">
                            <p:stCondLst>
                              <p:cond delay="1750"/>
                            </p:stCondLst>
                            <p:childTnLst>
                              <p:par>
                                <p:cTn id="14" presetID="1" presetClass="entr" presetSubtype="0" fill="hold" nodeType="afterEffect">
                                  <p:stCondLst>
                                    <p:cond delay="0"/>
                                  </p:stCondLst>
                                  <p:childTnLst>
                                    <p:set>
                                      <p:cBhvr>
                                        <p:cTn id="15" dur="1" fill="hold">
                                          <p:stCondLst>
                                            <p:cond delay="999"/>
                                          </p:stCondLst>
                                        </p:cTn>
                                        <p:tgtEl>
                                          <p:spTgt spid="2050"/>
                                        </p:tgtEl>
                                        <p:attrNameLst>
                                          <p:attrName>style.visibility</p:attrName>
                                        </p:attrNameLst>
                                      </p:cBhvr>
                                      <p:to>
                                        <p:strVal val="visible"/>
                                      </p:to>
                                    </p:set>
                                  </p:childTnLst>
                                </p:cTn>
                              </p:par>
                            </p:childTnLst>
                          </p:cTn>
                        </p:par>
                        <p:par>
                          <p:cTn id="16" fill="hold">
                            <p:stCondLst>
                              <p:cond delay="2750"/>
                            </p:stCondLst>
                            <p:childTnLst>
                              <p:par>
                                <p:cTn id="17" presetID="1" presetClass="entr" presetSubtype="0" fill="hold" nodeType="afterEffect">
                                  <p:stCondLst>
                                    <p:cond delay="0"/>
                                  </p:stCondLst>
                                  <p:childTnLst>
                                    <p:set>
                                      <p:cBhvr>
                                        <p:cTn id="18" dur="1" fill="hold">
                                          <p:stCondLst>
                                            <p:cond delay="999"/>
                                          </p:stCondLst>
                                        </p:cTn>
                                        <p:tgtEl>
                                          <p:spTgt spid="2051"/>
                                        </p:tgtEl>
                                        <p:attrNameLst>
                                          <p:attrName>style.visibility</p:attrName>
                                        </p:attrNameLst>
                                      </p:cBhvr>
                                      <p:to>
                                        <p:strVal val="visible"/>
                                      </p:to>
                                    </p:set>
                                  </p:childTnLst>
                                </p:cTn>
                              </p:par>
                            </p:childTnLst>
                          </p:cTn>
                        </p:par>
                        <p:par>
                          <p:cTn id="19" fill="hold">
                            <p:stCondLst>
                              <p:cond delay="3750"/>
                            </p:stCondLst>
                            <p:childTnLst>
                              <p:par>
                                <p:cTn id="20" presetID="1" presetClass="entr" presetSubtype="0" fill="hold" nodeType="afterEffect">
                                  <p:stCondLst>
                                    <p:cond delay="0"/>
                                  </p:stCondLst>
                                  <p:childTnLst>
                                    <p:set>
                                      <p:cBhvr>
                                        <p:cTn id="21" dur="1" fill="hold">
                                          <p:stCondLst>
                                            <p:cond delay="999"/>
                                          </p:stCondLst>
                                        </p:cTn>
                                        <p:tgtEl>
                                          <p:spTgt spid="2058"/>
                                        </p:tgtEl>
                                        <p:attrNameLst>
                                          <p:attrName>style.visibility</p:attrName>
                                        </p:attrNameLst>
                                      </p:cBhvr>
                                      <p:to>
                                        <p:strVal val="visible"/>
                                      </p:to>
                                    </p:set>
                                  </p:childTnLst>
                                </p:cTn>
                              </p:par>
                            </p:childTnLst>
                          </p:cTn>
                        </p:par>
                        <p:par>
                          <p:cTn id="22" fill="hold">
                            <p:stCondLst>
                              <p:cond delay="4750"/>
                            </p:stCondLst>
                            <p:childTnLst>
                              <p:par>
                                <p:cTn id="23" presetID="1" presetClass="entr" presetSubtype="0" fill="hold" nodeType="afterEffect">
                                  <p:stCondLst>
                                    <p:cond delay="0"/>
                                  </p:stCondLst>
                                  <p:childTnLst>
                                    <p:set>
                                      <p:cBhvr>
                                        <p:cTn id="24" dur="1" fill="hold">
                                          <p:stCondLst>
                                            <p:cond delay="999"/>
                                          </p:stCondLst>
                                        </p:cTn>
                                        <p:tgtEl>
                                          <p:spTgt spid="2059"/>
                                        </p:tgtEl>
                                        <p:attrNameLst>
                                          <p:attrName>style.visibility</p:attrName>
                                        </p:attrNameLst>
                                      </p:cBhvr>
                                      <p:to>
                                        <p:strVal val="visible"/>
                                      </p:to>
                                    </p:set>
                                  </p:childTnLst>
                                </p:cTn>
                              </p:par>
                            </p:childTnLst>
                          </p:cTn>
                        </p:par>
                        <p:par>
                          <p:cTn id="25" fill="hold">
                            <p:stCondLst>
                              <p:cond delay="5750"/>
                            </p:stCondLst>
                            <p:childTnLst>
                              <p:par>
                                <p:cTn id="26" presetID="1" presetClass="entr" presetSubtype="0" fill="hold" nodeType="afterEffect">
                                  <p:stCondLst>
                                    <p:cond delay="0"/>
                                  </p:stCondLst>
                                  <p:childTnLst>
                                    <p:set>
                                      <p:cBhvr>
                                        <p:cTn id="27" dur="1" fill="hold">
                                          <p:stCondLst>
                                            <p:cond delay="999"/>
                                          </p:stCondLst>
                                        </p:cTn>
                                        <p:tgtEl>
                                          <p:spTgt spid="206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33 Grupo"/>
          <p:cNvGrpSpPr/>
          <p:nvPr/>
        </p:nvGrpSpPr>
        <p:grpSpPr>
          <a:xfrm>
            <a:off x="-3448" y="0"/>
            <a:ext cx="9147448" cy="6858000"/>
            <a:chOff x="-3448" y="0"/>
            <a:chExt cx="9147448" cy="6858000"/>
          </a:xfrm>
        </p:grpSpPr>
        <p:pic>
          <p:nvPicPr>
            <p:cNvPr id="3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80" t="9540" r="14927" b="6250"/>
            <a:stretch/>
          </p:blipFill>
          <p:spPr bwMode="auto">
            <a:xfrm>
              <a:off x="-3448" y="0"/>
              <a:ext cx="914744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1000"/>
                      </a14:imgEffect>
                      <a14:imgEffect>
                        <a14:brightnessContrast bright="52000"/>
                      </a14:imgEffect>
                    </a14:imgLayer>
                  </a14:imgProps>
                </a:ext>
                <a:ext uri="{28A0092B-C50C-407E-A947-70E740481C1C}">
                  <a14:useLocalDpi xmlns:a14="http://schemas.microsoft.com/office/drawing/2010/main" val="0"/>
                </a:ext>
              </a:extLst>
            </a:blip>
            <a:srcRect l="14980" t="27268" r="14927" b="17774"/>
            <a:stretch/>
          </p:blipFill>
          <p:spPr bwMode="auto">
            <a:xfrm>
              <a:off x="-3448" y="1443788"/>
              <a:ext cx="9147448" cy="447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4" name="3 Diagrama"/>
          <p:cNvGraphicFramePr/>
          <p:nvPr>
            <p:extLst>
              <p:ext uri="{D42A27DB-BD31-4B8C-83A1-F6EECF244321}">
                <p14:modId xmlns:p14="http://schemas.microsoft.com/office/powerpoint/2010/main" val="2633832580"/>
              </p:ext>
            </p:extLst>
          </p:nvPr>
        </p:nvGraphicFramePr>
        <p:xfrm>
          <a:off x="257944" y="1645754"/>
          <a:ext cx="8700120" cy="52148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4 Flecha curvada hacia arriba"/>
          <p:cNvSpPr/>
          <p:nvPr/>
        </p:nvSpPr>
        <p:spPr>
          <a:xfrm>
            <a:off x="3704878" y="5689516"/>
            <a:ext cx="2376264" cy="936104"/>
          </a:xfrm>
          <a:prstGeom prst="curved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8 CuadroTexto"/>
          <p:cNvSpPr txBox="1"/>
          <p:nvPr/>
        </p:nvSpPr>
        <p:spPr>
          <a:xfrm>
            <a:off x="71438" y="6334780"/>
            <a:ext cx="1071538" cy="523220"/>
          </a:xfrm>
          <a:prstGeom prst="rect">
            <a:avLst/>
          </a:prstGeom>
          <a:noFill/>
        </p:spPr>
        <p:txBody>
          <a:bodyPr wrap="square" rtlCol="0">
            <a:spAutoFit/>
          </a:bodyPr>
          <a:lstStyle/>
          <a:p>
            <a:r>
              <a:rPr lang="es-ES" sz="2800" dirty="0" smtClean="0">
                <a:solidFill>
                  <a:schemeClr val="bg1"/>
                </a:solidFill>
                <a:latin typeface="Adobe Garamond Pro Bold" pitchFamily="18" charset="0"/>
              </a:rPr>
              <a:t>4</a:t>
            </a:r>
            <a:endParaRPr lang="es-ES" dirty="0">
              <a:solidFill>
                <a:schemeClr val="bg1"/>
              </a:solidFill>
              <a:latin typeface="Adobe Garamond Pro Bold" pitchFamily="18" charset="0"/>
            </a:endParaRPr>
          </a:p>
        </p:txBody>
      </p:sp>
      <p:sp>
        <p:nvSpPr>
          <p:cNvPr id="2" name="1 Marcador de número de diapositiva"/>
          <p:cNvSpPr>
            <a:spLocks noGrp="1"/>
          </p:cNvSpPr>
          <p:nvPr>
            <p:ph type="sldNum" sz="quarter" idx="12"/>
          </p:nvPr>
        </p:nvSpPr>
        <p:spPr/>
        <p:txBody>
          <a:bodyPr/>
          <a:lstStyle/>
          <a:p>
            <a:fld id="{7456DADB-142F-4ABC-B3D8-D67002F3E27D}" type="slidenum">
              <a:rPr lang="es-ES" smtClean="0"/>
              <a:pPr/>
              <a:t>4</a:t>
            </a:fld>
            <a:endParaRPr lang="es-ES" dirty="0"/>
          </a:p>
        </p:txBody>
      </p:sp>
      <p:sp>
        <p:nvSpPr>
          <p:cNvPr id="13" name="12 CuadroTexto"/>
          <p:cNvSpPr txBox="1"/>
          <p:nvPr/>
        </p:nvSpPr>
        <p:spPr>
          <a:xfrm>
            <a:off x="9250039" y="4149080"/>
            <a:ext cx="3855771" cy="646330"/>
          </a:xfrm>
          <a:prstGeom prst="rect">
            <a:avLst/>
          </a:prstGeom>
          <a:noFill/>
        </p:spPr>
        <p:txBody>
          <a:bodyPr wrap="square" rtlCol="0">
            <a:spAutoFit/>
          </a:bodyPr>
          <a:lstStyle/>
          <a:p>
            <a:r>
              <a:rPr lang="es-ES" sz="3600" dirty="0" smtClean="0">
                <a:latin typeface="Adobe Garamond Pro Bold" pitchFamily="18" charset="0"/>
              </a:rPr>
              <a:t>INTRODUCCIÓN</a:t>
            </a:r>
            <a:endParaRPr lang="es-ES" sz="3600" dirty="0">
              <a:solidFill>
                <a:schemeClr val="bg1"/>
              </a:solidFill>
              <a:latin typeface="Adobe Garamond Pro Bold" pitchFamily="18" charset="0"/>
            </a:endParaRPr>
          </a:p>
        </p:txBody>
      </p:sp>
    </p:spTree>
    <p:extLst>
      <p:ext uri="{BB962C8B-B14F-4D97-AF65-F5344CB8AC3E}">
        <p14:creationId xmlns:p14="http://schemas.microsoft.com/office/powerpoint/2010/main" val="1560347301"/>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4.16667E-6 -3.33333E-6 L -0.43108 -0.30949 " pathEditMode="relative" rAng="0" ptsTypes="AA">
                                      <p:cBhvr>
                                        <p:cTn id="6" dur="1000" fill="hold"/>
                                        <p:tgtEl>
                                          <p:spTgt spid="13"/>
                                        </p:tgtEl>
                                        <p:attrNameLst>
                                          <p:attrName>ppt_x</p:attrName>
                                          <p:attrName>ppt_y</p:attrName>
                                        </p:attrNameLst>
                                      </p:cBhvr>
                                      <p:rCtr x="-21563" y="-15486"/>
                                    </p:animMotion>
                                  </p:childTnLst>
                                </p:cTn>
                              </p:par>
                            </p:childTnLst>
                          </p:cTn>
                        </p:par>
                        <p:par>
                          <p:cTn id="7" fill="hold">
                            <p:stCondLst>
                              <p:cond delay="1000"/>
                            </p:stCondLst>
                            <p:childTnLst>
                              <p:par>
                                <p:cTn id="8" presetID="3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 calcmode="lin" valueType="num">
                                      <p:cBhvr>
                                        <p:cTn id="12" dur="1000" fill="hold"/>
                                        <p:tgtEl>
                                          <p:spTgt spid="4"/>
                                        </p:tgtEl>
                                        <p:attrNameLst>
                                          <p:attrName>style.rotation</p:attrName>
                                        </p:attrNameLst>
                                      </p:cBhvr>
                                      <p:tavLst>
                                        <p:tav tm="0">
                                          <p:val>
                                            <p:fltVal val="90"/>
                                          </p:val>
                                        </p:tav>
                                        <p:tav tm="100000">
                                          <p:val>
                                            <p:fltVal val="0"/>
                                          </p:val>
                                        </p:tav>
                                      </p:tavLst>
                                    </p:anim>
                                    <p:animEffect transition="in" filter="fade">
                                      <p:cBhvr>
                                        <p:cTn id="13" dur="1000"/>
                                        <p:tgtEl>
                                          <p:spTgt spid="4"/>
                                        </p:tgtEl>
                                      </p:cBhvr>
                                    </p:animEffect>
                                  </p:childTnLst>
                                </p:cTn>
                              </p:par>
                            </p:childTnLst>
                          </p:cTn>
                        </p:par>
                        <p:par>
                          <p:cTn id="14" fill="hold">
                            <p:stCondLst>
                              <p:cond delay="2000"/>
                            </p:stCondLst>
                            <p:childTnLst>
                              <p:par>
                                <p:cTn id="15" presetID="14" presetClass="entr" presetSubtype="1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30 Grupo"/>
          <p:cNvGrpSpPr/>
          <p:nvPr/>
        </p:nvGrpSpPr>
        <p:grpSpPr>
          <a:xfrm>
            <a:off x="-22498" y="-57150"/>
            <a:ext cx="9285468" cy="7059752"/>
            <a:chOff x="-3448" y="0"/>
            <a:chExt cx="9147448" cy="6858000"/>
          </a:xfrm>
        </p:grpSpPr>
        <p:pic>
          <p:nvPicPr>
            <p:cNvPr id="3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80" t="9540" r="14927" b="6250"/>
            <a:stretch/>
          </p:blipFill>
          <p:spPr bwMode="auto">
            <a:xfrm>
              <a:off x="-3448" y="0"/>
              <a:ext cx="914744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1000"/>
                      </a14:imgEffect>
                      <a14:imgEffect>
                        <a14:brightnessContrast bright="73000"/>
                      </a14:imgEffect>
                    </a14:imgLayer>
                  </a14:imgProps>
                </a:ext>
                <a:ext uri="{28A0092B-C50C-407E-A947-70E740481C1C}">
                  <a14:useLocalDpi xmlns:a14="http://schemas.microsoft.com/office/drawing/2010/main" val="0"/>
                </a:ext>
              </a:extLst>
            </a:blip>
            <a:srcRect l="14980" t="27268" r="14927" b="17774"/>
            <a:stretch/>
          </p:blipFill>
          <p:spPr bwMode="auto">
            <a:xfrm>
              <a:off x="-3448" y="1443788"/>
              <a:ext cx="9147448" cy="447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5 CuadroTexto"/>
          <p:cNvSpPr txBox="1"/>
          <p:nvPr/>
        </p:nvSpPr>
        <p:spPr>
          <a:xfrm>
            <a:off x="71438" y="6334780"/>
            <a:ext cx="1071538" cy="523220"/>
          </a:xfrm>
          <a:prstGeom prst="rect">
            <a:avLst/>
          </a:prstGeom>
          <a:noFill/>
        </p:spPr>
        <p:txBody>
          <a:bodyPr wrap="square" rtlCol="0">
            <a:spAutoFit/>
          </a:bodyPr>
          <a:lstStyle/>
          <a:p>
            <a:r>
              <a:rPr lang="es-ES" sz="2800" dirty="0" smtClean="0">
                <a:solidFill>
                  <a:schemeClr val="bg1"/>
                </a:solidFill>
                <a:latin typeface="Adobe Garamond Pro Bold" pitchFamily="18" charset="0"/>
              </a:rPr>
              <a:t>5</a:t>
            </a:r>
            <a:endParaRPr lang="es-ES" dirty="0">
              <a:solidFill>
                <a:schemeClr val="bg1"/>
              </a:solidFill>
              <a:latin typeface="Adobe Garamond Pro Bold" pitchFamily="18" charset="0"/>
            </a:endParaRPr>
          </a:p>
        </p:txBody>
      </p:sp>
      <p:sp>
        <p:nvSpPr>
          <p:cNvPr id="2" name="1 Marcador de número de diapositiva"/>
          <p:cNvSpPr>
            <a:spLocks noGrp="1"/>
          </p:cNvSpPr>
          <p:nvPr>
            <p:ph type="sldNum" sz="quarter" idx="12"/>
          </p:nvPr>
        </p:nvSpPr>
        <p:spPr/>
        <p:txBody>
          <a:bodyPr/>
          <a:lstStyle/>
          <a:p>
            <a:fld id="{7456DADB-142F-4ABC-B3D8-D67002F3E27D}" type="slidenum">
              <a:rPr lang="es-ES" smtClean="0"/>
              <a:pPr/>
              <a:t>5</a:t>
            </a:fld>
            <a:endParaRPr lang="es-ES"/>
          </a:p>
        </p:txBody>
      </p:sp>
      <p:sp>
        <p:nvSpPr>
          <p:cNvPr id="8" name="TextBox 1"/>
          <p:cNvSpPr txBox="1"/>
          <p:nvPr/>
        </p:nvSpPr>
        <p:spPr>
          <a:xfrm>
            <a:off x="-4953000" y="5675316"/>
            <a:ext cx="4953000" cy="2654573"/>
          </a:xfrm>
          <a:prstGeom prst="rect">
            <a:avLst/>
          </a:prstGeom>
          <a:noFill/>
        </p:spPr>
        <p:txBody>
          <a:bodyPr wrap="square" rtlCol="0">
            <a:normAutofit/>
          </a:bodyPr>
          <a:lstStyle/>
          <a:p>
            <a:pPr algn="just"/>
            <a:r>
              <a:rPr lang="es-ES" sz="2400" dirty="0"/>
              <a:t>La falla de poder eléctrico en los equipos de comunicación afecta directamente a la seguridad </a:t>
            </a:r>
            <a:r>
              <a:rPr lang="es-ES" sz="2400" dirty="0" smtClean="0"/>
              <a:t>del </a:t>
            </a:r>
            <a:r>
              <a:rPr lang="es-ES" sz="2400" dirty="0"/>
              <a:t>Buque Escuela Guayas al navegar </a:t>
            </a:r>
            <a:r>
              <a:rPr lang="es-ES" sz="2400" dirty="0" smtClean="0"/>
              <a:t>en </a:t>
            </a:r>
            <a:r>
              <a:rPr lang="es-ES" sz="2400" dirty="0"/>
              <a:t>el crucero internacional para Guardiamarinas Atlántico 2012</a:t>
            </a:r>
            <a:r>
              <a:rPr lang="es-ES" sz="2400" dirty="0" smtClean="0"/>
              <a:t>.</a:t>
            </a:r>
            <a:endParaRPr lang="es-EC" sz="2400" dirty="0"/>
          </a:p>
        </p:txBody>
      </p:sp>
      <p:sp>
        <p:nvSpPr>
          <p:cNvPr id="9" name="TextBox 4"/>
          <p:cNvSpPr txBox="1"/>
          <p:nvPr/>
        </p:nvSpPr>
        <p:spPr>
          <a:xfrm>
            <a:off x="9262970" y="4375372"/>
            <a:ext cx="4648200" cy="2369641"/>
          </a:xfrm>
          <a:prstGeom prst="rect">
            <a:avLst/>
          </a:prstGeom>
          <a:noFill/>
        </p:spPr>
        <p:txBody>
          <a:bodyPr wrap="square" rtlCol="0" anchor="b">
            <a:normAutofit/>
          </a:bodyPr>
          <a:lstStyle/>
          <a:p>
            <a:r>
              <a:rPr lang="es-ES" sz="4400" b="1" dirty="0" smtClean="0">
                <a:solidFill>
                  <a:srgbClr val="7BCF27"/>
                </a:solidFill>
              </a:rPr>
              <a:t>DEFINICIÓN DEL PROBLEMA</a:t>
            </a:r>
            <a:endParaRPr lang="es-ES" sz="4400" b="1" dirty="0">
              <a:solidFill>
                <a:srgbClr val="7BCF27"/>
              </a:solidFill>
            </a:endParaRPr>
          </a:p>
        </p:txBody>
      </p:sp>
      <p:pic>
        <p:nvPicPr>
          <p:cNvPr id="11" name="10 Imagen" descr="gen1"/>
          <p:cNvPicPr/>
          <p:nvPr/>
        </p:nvPicPr>
        <p:blipFill>
          <a:blip r:embed="rId6" cstate="print"/>
          <a:srcRect t="958" r="9845" b="2930"/>
          <a:stretch>
            <a:fillRect/>
          </a:stretch>
        </p:blipFill>
        <p:spPr bwMode="auto">
          <a:xfrm>
            <a:off x="5339302" y="4579639"/>
            <a:ext cx="1999788" cy="16540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11 Imagen" descr="DSC01358"/>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429552" y="2472595"/>
            <a:ext cx="1833418" cy="1551625"/>
          </a:xfrm>
          <a:prstGeom prst="ellipse">
            <a:avLst/>
          </a:prstGeom>
          <a:ln>
            <a:noFill/>
          </a:ln>
          <a:effectLst>
            <a:softEdge rad="112500"/>
          </a:effectLst>
        </p:spPr>
      </p:pic>
      <p:pic>
        <p:nvPicPr>
          <p:cNvPr id="13" name="12 Imagen" descr="DSC02463"/>
          <p:cNvPicPr/>
          <p:nvPr/>
        </p:nvPicPr>
        <p:blipFill rotWithShape="1">
          <a:blip r:embed="rId8" cstate="email">
            <a:extLst>
              <a:ext uri="{28A0092B-C50C-407E-A947-70E740481C1C}">
                <a14:useLocalDpi xmlns:a14="http://schemas.microsoft.com/office/drawing/2010/main" val="0"/>
              </a:ext>
            </a:extLst>
          </a:blip>
          <a:srcRect l="-1"/>
          <a:stretch/>
        </p:blipFill>
        <p:spPr bwMode="auto">
          <a:xfrm>
            <a:off x="5245798" y="1940924"/>
            <a:ext cx="2493645" cy="1662430"/>
          </a:xfrm>
          <a:prstGeom prst="ellipse">
            <a:avLst/>
          </a:prstGeom>
          <a:ln>
            <a:noFill/>
          </a:ln>
          <a:effectLst>
            <a:softEdge rad="112500"/>
          </a:effectLst>
          <a:extLst>
            <a:ext uri="{53640926-AAD7-44D8-BBD7-CCE9431645EC}">
              <a14:shadowObscured xmlns:a14="http://schemas.microsoft.com/office/drawing/2010/main"/>
            </a:ext>
          </a:extLst>
        </p:spPr>
      </p:pic>
      <p:pic>
        <p:nvPicPr>
          <p:cNvPr id="14" name="13 Imagen" descr="HPIM0523"/>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868285" y="3980658"/>
            <a:ext cx="1275715" cy="1714500"/>
          </a:xfrm>
          <a:prstGeom prst="ellipse">
            <a:avLst/>
          </a:prstGeom>
          <a:ln>
            <a:noFill/>
          </a:ln>
          <a:effectLst>
            <a:softEdge rad="112500"/>
          </a:effectLst>
        </p:spPr>
      </p:pic>
      <p:sp>
        <p:nvSpPr>
          <p:cNvPr id="16" name="Left-Right Arrow 18"/>
          <p:cNvSpPr/>
          <p:nvPr/>
        </p:nvSpPr>
        <p:spPr>
          <a:xfrm rot="5400000">
            <a:off x="6134216" y="4004339"/>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8" name="Left-Right Arrow 18"/>
          <p:cNvSpPr/>
          <p:nvPr/>
        </p:nvSpPr>
        <p:spPr>
          <a:xfrm rot="7345480">
            <a:off x="7086653" y="4004340"/>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9" name="Left-Right Arrow 18"/>
          <p:cNvSpPr/>
          <p:nvPr/>
        </p:nvSpPr>
        <p:spPr>
          <a:xfrm rot="9317644">
            <a:off x="7396543" y="5011214"/>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3" name="22 CuadroTexto"/>
          <p:cNvSpPr txBox="1"/>
          <p:nvPr/>
        </p:nvSpPr>
        <p:spPr>
          <a:xfrm>
            <a:off x="9540552" y="3550832"/>
            <a:ext cx="3855771" cy="646330"/>
          </a:xfrm>
          <a:prstGeom prst="rect">
            <a:avLst/>
          </a:prstGeom>
          <a:noFill/>
        </p:spPr>
        <p:txBody>
          <a:bodyPr wrap="square" rtlCol="0">
            <a:spAutoFit/>
          </a:bodyPr>
          <a:lstStyle/>
          <a:p>
            <a:r>
              <a:rPr lang="es-ES" sz="3600" dirty="0" smtClean="0">
                <a:latin typeface="Adobe Garamond Pro Bold" pitchFamily="18" charset="0"/>
              </a:rPr>
              <a:t>INTRODUCCIÓN</a:t>
            </a:r>
            <a:endParaRPr lang="es-ES" sz="3600" dirty="0">
              <a:solidFill>
                <a:schemeClr val="bg1"/>
              </a:solidFill>
              <a:latin typeface="Adobe Garamond Pro Bold" pitchFamily="18" charset="0"/>
            </a:endParaRPr>
          </a:p>
        </p:txBody>
      </p:sp>
    </p:spTree>
    <p:extLst>
      <p:ext uri="{BB962C8B-B14F-4D97-AF65-F5344CB8AC3E}">
        <p14:creationId xmlns:p14="http://schemas.microsoft.com/office/powerpoint/2010/main" val="131232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3.33333E-6 -4.81481E-6 L -0.47066 -0.44282 " pathEditMode="relative" rAng="0" ptsTypes="AA">
                                      <p:cBhvr>
                                        <p:cTn id="6" dur="2000" fill="hold"/>
                                        <p:tgtEl>
                                          <p:spTgt spid="23"/>
                                        </p:tgtEl>
                                        <p:attrNameLst>
                                          <p:attrName>ppt_x</p:attrName>
                                          <p:attrName>ppt_y</p:attrName>
                                        </p:attrNameLst>
                                      </p:cBhvr>
                                      <p:rCtr x="-23542" y="-22153"/>
                                    </p:animMotion>
                                  </p:childTnLst>
                                </p:cTn>
                              </p:par>
                            </p:childTnLst>
                          </p:cTn>
                        </p:par>
                        <p:par>
                          <p:cTn id="7" fill="hold">
                            <p:stCondLst>
                              <p:cond delay="2000"/>
                            </p:stCondLst>
                            <p:childTnLst>
                              <p:par>
                                <p:cTn id="8" presetID="42" presetClass="path" presetSubtype="0" accel="50000" decel="50000" fill="hold" grpId="0" nodeType="afterEffect">
                                  <p:stCondLst>
                                    <p:cond delay="0"/>
                                  </p:stCondLst>
                                  <p:childTnLst>
                                    <p:animMotion origin="layout" path="M 2.5E-6 1.85185E-6 L -0.99549 -0.48912 " pathEditMode="relative" rAng="0" ptsTypes="AA">
                                      <p:cBhvr>
                                        <p:cTn id="9" dur="2000" fill="hold"/>
                                        <p:tgtEl>
                                          <p:spTgt spid="9"/>
                                        </p:tgtEl>
                                        <p:attrNameLst>
                                          <p:attrName>ppt_x</p:attrName>
                                          <p:attrName>ppt_y</p:attrName>
                                        </p:attrNameLst>
                                      </p:cBhvr>
                                      <p:rCtr x="-49774" y="-24468"/>
                                    </p:animMotion>
                                  </p:childTnLst>
                                </p:cTn>
                              </p:par>
                            </p:childTnLst>
                          </p:cTn>
                        </p:par>
                        <p:par>
                          <p:cTn id="10" fill="hold">
                            <p:stCondLst>
                              <p:cond delay="4000"/>
                            </p:stCondLst>
                            <p:childTnLst>
                              <p:par>
                                <p:cTn id="11" presetID="42" presetClass="path" presetSubtype="0" accel="50000" decel="50000" fill="hold" grpId="0" nodeType="afterEffect">
                                  <p:stCondLst>
                                    <p:cond delay="0"/>
                                  </p:stCondLst>
                                  <p:childTnLst>
                                    <p:animMotion origin="layout" path="M 3.33333E-6 -4.81481E-6 L 0.55816 -0.32152 " pathEditMode="relative" rAng="0" ptsTypes="AA">
                                      <p:cBhvr>
                                        <p:cTn id="12" dur="2000" fill="hold"/>
                                        <p:tgtEl>
                                          <p:spTgt spid="8"/>
                                        </p:tgtEl>
                                        <p:attrNameLst>
                                          <p:attrName>ppt_x</p:attrName>
                                          <p:attrName>ppt_y</p:attrName>
                                        </p:attrNameLst>
                                      </p:cBhvr>
                                      <p:rCtr x="27899" y="-16088"/>
                                    </p:animMotion>
                                  </p:childTnLst>
                                </p:cTn>
                              </p:par>
                            </p:childTnLst>
                          </p:cTn>
                        </p:par>
                        <p:par>
                          <p:cTn id="13" fill="hold">
                            <p:stCondLst>
                              <p:cond delay="60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animBg="1"/>
      <p:bldP spid="18" grpId="0" animBg="1"/>
      <p:bldP spid="19"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grpSp>
        <p:nvGrpSpPr>
          <p:cNvPr id="4" name="3 Grupo"/>
          <p:cNvGrpSpPr/>
          <p:nvPr/>
        </p:nvGrpSpPr>
        <p:grpSpPr>
          <a:xfrm>
            <a:off x="10898" y="4898124"/>
            <a:ext cx="9133102" cy="959767"/>
            <a:chOff x="10898" y="4898124"/>
            <a:chExt cx="9133102" cy="959767"/>
          </a:xfrm>
        </p:grpSpPr>
        <p:grpSp>
          <p:nvGrpSpPr>
            <p:cNvPr id="5" name="4 Grupo"/>
            <p:cNvGrpSpPr/>
            <p:nvPr/>
          </p:nvGrpSpPr>
          <p:grpSpPr>
            <a:xfrm>
              <a:off x="10898" y="4922569"/>
              <a:ext cx="1846458" cy="811468"/>
              <a:chOff x="10898" y="4922569"/>
              <a:chExt cx="1846458" cy="811468"/>
            </a:xfrm>
          </p:grpSpPr>
          <p:sp>
            <p:nvSpPr>
              <p:cNvPr id="6" name="5 Documento"/>
              <p:cNvSpPr/>
              <p:nvPr/>
            </p:nvSpPr>
            <p:spPr>
              <a:xfrm>
                <a:off x="10898" y="4922569"/>
                <a:ext cx="1508418" cy="8114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28551" y="5174414"/>
                <a:ext cx="1828805" cy="307777"/>
              </a:xfrm>
              <a:prstGeom prst="rect">
                <a:avLst/>
              </a:prstGeom>
              <a:noFill/>
            </p:spPr>
            <p:txBody>
              <a:bodyPr wrap="square" rtlCol="0">
                <a:spAutoFit/>
              </a:bodyPr>
              <a:lstStyle/>
              <a:p>
                <a:r>
                  <a:rPr lang="es-ES" sz="1400" dirty="0" smtClean="0">
                    <a:latin typeface="Adobe Garamond Pro Bold" pitchFamily="18" charset="0"/>
                  </a:rPr>
                  <a:t>INTRODUCCIÓN</a:t>
                </a:r>
                <a:endParaRPr lang="es-ES" sz="1400" dirty="0">
                  <a:solidFill>
                    <a:schemeClr val="bg1"/>
                  </a:solidFill>
                  <a:latin typeface="Adobe Garamond Pro Bold" pitchFamily="18" charset="0"/>
                </a:endParaRPr>
              </a:p>
            </p:txBody>
          </p:sp>
        </p:grpSp>
        <p:grpSp>
          <p:nvGrpSpPr>
            <p:cNvPr id="8" name="7 Grupo"/>
            <p:cNvGrpSpPr/>
            <p:nvPr/>
          </p:nvGrpSpPr>
          <p:grpSpPr>
            <a:xfrm>
              <a:off x="1671716" y="4935290"/>
              <a:ext cx="1828805" cy="811468"/>
              <a:chOff x="1671716" y="4935290"/>
              <a:chExt cx="1828805" cy="811468"/>
            </a:xfrm>
          </p:grpSpPr>
          <p:sp>
            <p:nvSpPr>
              <p:cNvPr id="9" name="8 Documento"/>
              <p:cNvSpPr/>
              <p:nvPr/>
            </p:nvSpPr>
            <p:spPr>
              <a:xfrm>
                <a:off x="1671716" y="4935290"/>
                <a:ext cx="1508418" cy="8114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1671716" y="5170053"/>
                <a:ext cx="1828805" cy="307777"/>
              </a:xfrm>
              <a:prstGeom prst="rect">
                <a:avLst/>
              </a:prstGeom>
              <a:noFill/>
            </p:spPr>
            <p:txBody>
              <a:bodyPr wrap="square" rtlCol="0">
                <a:spAutoFit/>
              </a:bodyPr>
              <a:lstStyle/>
              <a:p>
                <a:r>
                  <a:rPr lang="es-ES" sz="1400" dirty="0" smtClean="0">
                    <a:latin typeface="Adobe Garamond Pro Bold" pitchFamily="18" charset="0"/>
                  </a:rPr>
                  <a:t>INVESTIGACIÓN</a:t>
                </a:r>
                <a:endParaRPr lang="es-ES" sz="1400" dirty="0">
                  <a:solidFill>
                    <a:schemeClr val="bg1"/>
                  </a:solidFill>
                  <a:latin typeface="Adobe Garamond Pro Bold" pitchFamily="18" charset="0"/>
                </a:endParaRPr>
              </a:p>
            </p:txBody>
          </p:sp>
        </p:grpSp>
        <p:grpSp>
          <p:nvGrpSpPr>
            <p:cNvPr id="11" name="10 Grupo"/>
            <p:cNvGrpSpPr/>
            <p:nvPr/>
          </p:nvGrpSpPr>
          <p:grpSpPr>
            <a:xfrm>
              <a:off x="3455873" y="4935289"/>
              <a:ext cx="1828805" cy="812313"/>
              <a:chOff x="3455873" y="4935289"/>
              <a:chExt cx="1828805" cy="812313"/>
            </a:xfrm>
          </p:grpSpPr>
          <p:sp>
            <p:nvSpPr>
              <p:cNvPr id="12" name="11 Documento"/>
              <p:cNvSpPr/>
              <p:nvPr/>
            </p:nvSpPr>
            <p:spPr>
              <a:xfrm>
                <a:off x="3482689" y="4935289"/>
                <a:ext cx="1691908" cy="812313"/>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CuadroTexto"/>
              <p:cNvSpPr txBox="1"/>
              <p:nvPr/>
            </p:nvSpPr>
            <p:spPr>
              <a:xfrm>
                <a:off x="3455873" y="5175259"/>
                <a:ext cx="1828805" cy="523220"/>
              </a:xfrm>
              <a:prstGeom prst="rect">
                <a:avLst/>
              </a:prstGeom>
              <a:noFill/>
            </p:spPr>
            <p:txBody>
              <a:bodyPr wrap="square" rtlCol="0">
                <a:spAutoFit/>
              </a:bodyPr>
              <a:lstStyle/>
              <a:p>
                <a:r>
                  <a:rPr lang="es-ES" sz="1400" dirty="0" smtClean="0">
                    <a:latin typeface="Adobe Garamond Pro Bold" pitchFamily="18" charset="0"/>
                  </a:rPr>
                  <a:t>IMPLEMENTACIÓN DE CONTACTORES</a:t>
                </a:r>
                <a:endParaRPr lang="es-ES" sz="1400" dirty="0">
                  <a:solidFill>
                    <a:schemeClr val="bg1"/>
                  </a:solidFill>
                  <a:latin typeface="Adobe Garamond Pro Bold" pitchFamily="18" charset="0"/>
                </a:endParaRPr>
              </a:p>
            </p:txBody>
          </p:sp>
        </p:grpSp>
        <p:grpSp>
          <p:nvGrpSpPr>
            <p:cNvPr id="14" name="13 Grupo"/>
            <p:cNvGrpSpPr/>
            <p:nvPr/>
          </p:nvGrpSpPr>
          <p:grpSpPr>
            <a:xfrm>
              <a:off x="5479790" y="4922569"/>
              <a:ext cx="1828805" cy="811468"/>
              <a:chOff x="5479790" y="4922569"/>
              <a:chExt cx="1828805" cy="811468"/>
            </a:xfrm>
          </p:grpSpPr>
          <p:sp>
            <p:nvSpPr>
              <p:cNvPr id="15" name="14 Documento"/>
              <p:cNvSpPr/>
              <p:nvPr/>
            </p:nvSpPr>
            <p:spPr>
              <a:xfrm>
                <a:off x="5479790" y="4922569"/>
                <a:ext cx="1508418" cy="8114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5 CuadroTexto"/>
              <p:cNvSpPr txBox="1"/>
              <p:nvPr/>
            </p:nvSpPr>
            <p:spPr>
              <a:xfrm>
                <a:off x="5479790" y="5187556"/>
                <a:ext cx="1828805" cy="307777"/>
              </a:xfrm>
              <a:prstGeom prst="rect">
                <a:avLst/>
              </a:prstGeom>
              <a:noFill/>
            </p:spPr>
            <p:txBody>
              <a:bodyPr wrap="square" rtlCol="0">
                <a:spAutoFit/>
              </a:bodyPr>
              <a:lstStyle/>
              <a:p>
                <a:r>
                  <a:rPr lang="es-ES" sz="1400" dirty="0" smtClean="0">
                    <a:latin typeface="Adobe Garamond Pro Bold" pitchFamily="18" charset="0"/>
                  </a:rPr>
                  <a:t>CONCLUSIONES </a:t>
                </a:r>
                <a:endParaRPr lang="es-ES" sz="1400" dirty="0">
                  <a:solidFill>
                    <a:schemeClr val="bg1"/>
                  </a:solidFill>
                  <a:latin typeface="Adobe Garamond Pro Bold" pitchFamily="18" charset="0"/>
                </a:endParaRPr>
              </a:p>
            </p:txBody>
          </p:sp>
        </p:grpSp>
        <p:grpSp>
          <p:nvGrpSpPr>
            <p:cNvPr id="17" name="16 Grupo"/>
            <p:cNvGrpSpPr/>
            <p:nvPr/>
          </p:nvGrpSpPr>
          <p:grpSpPr>
            <a:xfrm>
              <a:off x="7236295" y="4898124"/>
              <a:ext cx="1907705" cy="959767"/>
              <a:chOff x="7236295" y="4898124"/>
              <a:chExt cx="1907705" cy="959767"/>
            </a:xfrm>
          </p:grpSpPr>
          <p:sp>
            <p:nvSpPr>
              <p:cNvPr id="18" name="17 Documento"/>
              <p:cNvSpPr/>
              <p:nvPr/>
            </p:nvSpPr>
            <p:spPr>
              <a:xfrm>
                <a:off x="7236295" y="4898124"/>
                <a:ext cx="1907705" cy="95976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18 CuadroTexto"/>
              <p:cNvSpPr txBox="1"/>
              <p:nvPr/>
            </p:nvSpPr>
            <p:spPr>
              <a:xfrm>
                <a:off x="7236296" y="5187556"/>
                <a:ext cx="1828805" cy="292388"/>
              </a:xfrm>
              <a:prstGeom prst="rect">
                <a:avLst/>
              </a:prstGeom>
              <a:noFill/>
            </p:spPr>
            <p:txBody>
              <a:bodyPr wrap="square" rtlCol="0">
                <a:spAutoFit/>
              </a:bodyPr>
              <a:lstStyle/>
              <a:p>
                <a:r>
                  <a:rPr lang="es-ES" sz="1300" dirty="0" smtClean="0">
                    <a:latin typeface="Adobe Garamond Pro Bold" pitchFamily="18" charset="0"/>
                  </a:rPr>
                  <a:t>RECOMENDACIONES </a:t>
                </a:r>
                <a:endParaRPr lang="es-ES" sz="1300" dirty="0">
                  <a:solidFill>
                    <a:schemeClr val="bg1"/>
                  </a:solidFill>
                  <a:latin typeface="Adobe Garamond Pro Bold" pitchFamily="18" charset="0"/>
                </a:endParaRPr>
              </a:p>
            </p:txBody>
          </p:sp>
        </p:grpSp>
      </p:grpSp>
      <p:grpSp>
        <p:nvGrpSpPr>
          <p:cNvPr id="20" name="19 Grupo"/>
          <p:cNvGrpSpPr/>
          <p:nvPr/>
        </p:nvGrpSpPr>
        <p:grpSpPr>
          <a:xfrm>
            <a:off x="-3448" y="0"/>
            <a:ext cx="9147448" cy="6858000"/>
            <a:chOff x="-3448" y="0"/>
            <a:chExt cx="9147448" cy="685800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80" t="9540" r="14927" b="6250"/>
            <a:stretch/>
          </p:blipFill>
          <p:spPr bwMode="auto">
            <a:xfrm>
              <a:off x="-3448" y="0"/>
              <a:ext cx="914744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1000"/>
                      </a14:imgEffect>
                      <a14:imgEffect>
                        <a14:brightnessContrast bright="52000"/>
                      </a14:imgEffect>
                    </a14:imgLayer>
                  </a14:imgProps>
                </a:ext>
                <a:ext uri="{28A0092B-C50C-407E-A947-70E740481C1C}">
                  <a14:useLocalDpi xmlns:a14="http://schemas.microsoft.com/office/drawing/2010/main" val="0"/>
                </a:ext>
              </a:extLst>
            </a:blip>
            <a:srcRect l="14980" t="27268" r="14927" b="17774"/>
            <a:stretch/>
          </p:blipFill>
          <p:spPr bwMode="auto">
            <a:xfrm>
              <a:off x="-3448" y="1443788"/>
              <a:ext cx="9147448" cy="447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3" name="22 CuadroTexto"/>
          <p:cNvSpPr txBox="1"/>
          <p:nvPr/>
        </p:nvSpPr>
        <p:spPr>
          <a:xfrm>
            <a:off x="5193905" y="797457"/>
            <a:ext cx="3855771" cy="646330"/>
          </a:xfrm>
          <a:prstGeom prst="rect">
            <a:avLst/>
          </a:prstGeom>
          <a:noFill/>
        </p:spPr>
        <p:txBody>
          <a:bodyPr wrap="square" rtlCol="0">
            <a:spAutoFit/>
          </a:bodyPr>
          <a:lstStyle/>
          <a:p>
            <a:r>
              <a:rPr lang="es-ES" sz="3600" dirty="0" smtClean="0">
                <a:latin typeface="Adobe Garamond Pro Bold" pitchFamily="18" charset="0"/>
              </a:rPr>
              <a:t>INTRODUCCIÓN</a:t>
            </a:r>
            <a:endParaRPr lang="es-ES" sz="3600" dirty="0">
              <a:solidFill>
                <a:schemeClr val="bg1"/>
              </a:solidFill>
              <a:latin typeface="Adobe Garamond Pro Bold" pitchFamily="18" charset="0"/>
            </a:endParaRPr>
          </a:p>
        </p:txBody>
      </p:sp>
      <p:sp>
        <p:nvSpPr>
          <p:cNvPr id="25" name="24 Rectángulo"/>
          <p:cNvSpPr/>
          <p:nvPr/>
        </p:nvSpPr>
        <p:spPr>
          <a:xfrm>
            <a:off x="-3420888" y="1923572"/>
            <a:ext cx="3023199" cy="1232624"/>
          </a:xfrm>
          <a:prstGeom prst="rect">
            <a:avLst/>
          </a:prstGeom>
          <a:solidFill>
            <a:schemeClr val="accent4">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smtClean="0">
                <a:solidFill>
                  <a:schemeClr val="accent3">
                    <a:lumMod val="40000"/>
                    <a:lumOff val="60000"/>
                  </a:schemeClr>
                </a:solidFill>
              </a:rPr>
              <a:t>JUSTIFICACIÓN</a:t>
            </a:r>
            <a:endParaRPr lang="es-EC" sz="2800" dirty="0">
              <a:solidFill>
                <a:schemeClr val="accent3">
                  <a:lumMod val="40000"/>
                  <a:lumOff val="60000"/>
                </a:schemeClr>
              </a:solidFill>
            </a:endParaRPr>
          </a:p>
        </p:txBody>
      </p:sp>
      <p:pic>
        <p:nvPicPr>
          <p:cNvPr id="307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0885" t="23026" r="30328" b="21429"/>
          <a:stretch/>
        </p:blipFill>
        <p:spPr bwMode="auto">
          <a:xfrm>
            <a:off x="-5444243" y="5007918"/>
            <a:ext cx="4039579" cy="32524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7" name="26 Imagen" descr="gen1"/>
          <p:cNvPicPr/>
          <p:nvPr/>
        </p:nvPicPr>
        <p:blipFill>
          <a:blip r:embed="rId7" cstate="print"/>
          <a:srcRect t="958" r="9845" b="2930"/>
          <a:stretch>
            <a:fillRect/>
          </a:stretch>
        </p:blipFill>
        <p:spPr bwMode="auto">
          <a:xfrm>
            <a:off x="3180134" y="7164969"/>
            <a:ext cx="2743200" cy="21907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8" name="27 Imagen" descr="C:\Users\miguelito\Desktop\CD operaciones\div. comunicaciones\FURUNO\IMG_1259.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00592" y="6858000"/>
            <a:ext cx="2623820" cy="13296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9" name="28 Imagen" descr="DSC01358"/>
          <p:cNvPicPr/>
          <p:nvPr/>
        </p:nvPicPr>
        <p:blipFill>
          <a:blip r:embed="rId9" cstate="print">
            <a:extLst>
              <a:ext uri="{28A0092B-C50C-407E-A947-70E740481C1C}">
                <a14:useLocalDpi xmlns:a14="http://schemas.microsoft.com/office/drawing/2010/main" val="0"/>
              </a:ext>
            </a:extLst>
          </a:blip>
          <a:srcRect r="6232"/>
          <a:stretch>
            <a:fillRect/>
          </a:stretch>
        </p:blipFill>
        <p:spPr bwMode="auto">
          <a:xfrm>
            <a:off x="9900592" y="331585"/>
            <a:ext cx="2410460" cy="22244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1783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5"/>
                                        </p:tgtEl>
                                      </p:cBhvr>
                                    </p:animEffect>
                                    <p:animScale>
                                      <p:cBhvr>
                                        <p:cTn id="7" dur="250" autoRev="1" fill="hold"/>
                                        <p:tgtEl>
                                          <p:spTgt spid="25"/>
                                        </p:tgtEl>
                                      </p:cBhvr>
                                      <p:by x="105000" y="105000"/>
                                    </p:animScale>
                                  </p:childTnLst>
                                </p:cTn>
                              </p:par>
                            </p:childTnLst>
                          </p:cTn>
                        </p:par>
                        <p:par>
                          <p:cTn id="8" fill="hold">
                            <p:stCondLst>
                              <p:cond delay="500"/>
                            </p:stCondLst>
                            <p:childTnLst>
                              <p:par>
                                <p:cTn id="9" presetID="42" presetClass="path" presetSubtype="0" accel="50000" decel="50000" fill="hold" grpId="1" nodeType="afterEffect">
                                  <p:stCondLst>
                                    <p:cond delay="0"/>
                                  </p:stCondLst>
                                  <p:childTnLst>
                                    <p:animMotion origin="layout" path="M 0.0434 -3.7037E-7 L 0.3743 -0.04884 " pathEditMode="relative" rAng="0" ptsTypes="AA">
                                      <p:cBhvr>
                                        <p:cTn id="10" dur="1000" fill="hold"/>
                                        <p:tgtEl>
                                          <p:spTgt spid="25"/>
                                        </p:tgtEl>
                                        <p:attrNameLst>
                                          <p:attrName>ppt_x</p:attrName>
                                          <p:attrName>ppt_y</p:attrName>
                                        </p:attrNameLst>
                                      </p:cBhvr>
                                      <p:rCtr x="16545" y="-2454"/>
                                    </p:animMotion>
                                  </p:childTnLst>
                                </p:cTn>
                              </p:par>
                            </p:childTnLst>
                          </p:cTn>
                        </p:par>
                        <p:par>
                          <p:cTn id="11" fill="hold">
                            <p:stCondLst>
                              <p:cond delay="1500"/>
                            </p:stCondLst>
                            <p:childTnLst>
                              <p:par>
                                <p:cTn id="12" presetID="42" presetClass="path" presetSubtype="0" accel="50000" decel="50000" fill="hold" nodeType="afterEffect">
                                  <p:stCondLst>
                                    <p:cond delay="0"/>
                                  </p:stCondLst>
                                  <p:childTnLst>
                                    <p:animMotion origin="layout" path="M -8.33333E-7 -1.11111E-6 L 0.45712 -0.35185 " pathEditMode="relative" rAng="0" ptsTypes="AA">
                                      <p:cBhvr>
                                        <p:cTn id="13" dur="2000" fill="hold"/>
                                        <p:tgtEl>
                                          <p:spTgt spid="3074"/>
                                        </p:tgtEl>
                                        <p:attrNameLst>
                                          <p:attrName>ppt_x</p:attrName>
                                          <p:attrName>ppt_y</p:attrName>
                                        </p:attrNameLst>
                                      </p:cBhvr>
                                      <p:rCtr x="22865" y="-17593"/>
                                    </p:animMotion>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3.05556E-6 1.85185E-6 L -0.02916 -0.64144 " pathEditMode="relative" rAng="0" ptsTypes="AA">
                                      <p:cBhvr>
                                        <p:cTn id="17" dur="2000" fill="hold"/>
                                        <p:tgtEl>
                                          <p:spTgt spid="27"/>
                                        </p:tgtEl>
                                        <p:attrNameLst>
                                          <p:attrName>ppt_x</p:attrName>
                                          <p:attrName>ppt_y</p:attrName>
                                        </p:attrNameLst>
                                      </p:cBhvr>
                                      <p:rCtr x="-1458" y="-32083"/>
                                    </p:animMotion>
                                  </p:childTnLst>
                                </p:cTn>
                              </p:par>
                              <p:par>
                                <p:cTn id="18" presetID="42" presetClass="path" presetSubtype="0" accel="50000" decel="50000" fill="hold" nodeType="withEffect">
                                  <p:stCondLst>
                                    <p:cond delay="0"/>
                                  </p:stCondLst>
                                  <p:childTnLst>
                                    <p:animMotion origin="layout" path="M 4.72222E-6 -7.40741E-7 L -0.54514 -0.53403 " pathEditMode="relative" rAng="0" ptsTypes="AA">
                                      <p:cBhvr>
                                        <p:cTn id="19" dur="2000" fill="hold"/>
                                        <p:tgtEl>
                                          <p:spTgt spid="28"/>
                                        </p:tgtEl>
                                        <p:attrNameLst>
                                          <p:attrName>ppt_x</p:attrName>
                                          <p:attrName>ppt_y</p:attrName>
                                        </p:attrNameLst>
                                      </p:cBhvr>
                                      <p:rCtr x="-27257" y="-26713"/>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3.33333E-6 3.33333E-6 L -0.36805 0.3 " pathEditMode="relative" rAng="0" ptsTypes="AA">
                                      <p:cBhvr>
                                        <p:cTn id="23" dur="2000" fill="hold"/>
                                        <p:tgtEl>
                                          <p:spTgt spid="29"/>
                                        </p:tgtEl>
                                        <p:attrNameLst>
                                          <p:attrName>ppt_x</p:attrName>
                                          <p:attrName>ppt_y</p:attrName>
                                        </p:attrNameLst>
                                      </p:cBhvr>
                                      <p:rCtr x="-18403" y="1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grpSp>
        <p:nvGrpSpPr>
          <p:cNvPr id="4" name="3 Grupo"/>
          <p:cNvGrpSpPr/>
          <p:nvPr/>
        </p:nvGrpSpPr>
        <p:grpSpPr>
          <a:xfrm>
            <a:off x="-3448" y="0"/>
            <a:ext cx="9147448" cy="6858000"/>
            <a:chOff x="-3448" y="0"/>
            <a:chExt cx="9147448" cy="685800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980" t="9540" r="14927" b="6250"/>
            <a:stretch/>
          </p:blipFill>
          <p:spPr bwMode="auto">
            <a:xfrm>
              <a:off x="-3448" y="0"/>
              <a:ext cx="914744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000"/>
                      </a14:imgEffect>
                      <a14:imgEffect>
                        <a14:brightnessContrast bright="52000"/>
                      </a14:imgEffect>
                    </a14:imgLayer>
                  </a14:imgProps>
                </a:ext>
                <a:ext uri="{28A0092B-C50C-407E-A947-70E740481C1C}">
                  <a14:useLocalDpi xmlns:a14="http://schemas.microsoft.com/office/drawing/2010/main" val="0"/>
                </a:ext>
              </a:extLst>
            </a:blip>
            <a:srcRect l="14980" t="27268" r="14927" b="17774"/>
            <a:stretch/>
          </p:blipFill>
          <p:spPr bwMode="auto">
            <a:xfrm>
              <a:off x="-3448" y="1443788"/>
              <a:ext cx="9147448" cy="447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10" name="9 Diagrama"/>
          <p:cNvGraphicFramePr/>
          <p:nvPr>
            <p:extLst>
              <p:ext uri="{D42A27DB-BD31-4B8C-83A1-F6EECF244321}">
                <p14:modId xmlns:p14="http://schemas.microsoft.com/office/powerpoint/2010/main" val="1348179865"/>
              </p:ext>
            </p:extLst>
          </p:nvPr>
        </p:nvGraphicFramePr>
        <p:xfrm>
          <a:off x="-3448" y="764704"/>
          <a:ext cx="9144000" cy="54726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2 Título"/>
          <p:cNvSpPr txBox="1">
            <a:spLocks/>
          </p:cNvSpPr>
          <p:nvPr/>
        </p:nvSpPr>
        <p:spPr>
          <a:xfrm>
            <a:off x="2716070" y="0"/>
            <a:ext cx="3708412"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5400" b="1" dirty="0" smtClean="0"/>
              <a:t>OBJETIVOS</a:t>
            </a:r>
            <a:endParaRPr lang="es-EC" sz="5400" b="1" dirty="0"/>
          </a:p>
        </p:txBody>
      </p:sp>
    </p:spTree>
    <p:extLst>
      <p:ext uri="{BB962C8B-B14F-4D97-AF65-F5344CB8AC3E}">
        <p14:creationId xmlns:p14="http://schemas.microsoft.com/office/powerpoint/2010/main" val="184979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no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8" name="Title 7"/>
          <p:cNvSpPr>
            <a:spLocks noGrp="1"/>
          </p:cNvSpPr>
          <p:nvPr>
            <p:ph type="title"/>
          </p:nvPr>
        </p:nvSpPr>
        <p:spPr>
          <a:xfrm>
            <a:off x="2819400" y="1458953"/>
            <a:ext cx="5867400" cy="1970046"/>
          </a:xfrm>
        </p:spPr>
        <p:txBody>
          <a:bodyPr>
            <a:noAutofit/>
          </a:bodyPr>
          <a:lstStyle/>
          <a:p>
            <a:pPr lvl="0">
              <a:spcBef>
                <a:spcPts val="0"/>
              </a:spcBef>
            </a:pPr>
            <a:r>
              <a:rPr lang="es-ES" sz="4000" cap="none" dirty="0" smtClean="0">
                <a:solidFill>
                  <a:schemeClr val="bg1"/>
                </a:solidFill>
                <a:ea typeface="+mn-ea"/>
                <a:cs typeface="+mn-cs"/>
              </a:rPr>
              <a:t>IMPLEMENTACIÓN DE CONTACTORES </a:t>
            </a:r>
            <a:endParaRPr lang="es-ES" sz="2800" dirty="0">
              <a:solidFill>
                <a:schemeClr val="bg1"/>
              </a:solidFill>
            </a:endParaRPr>
          </a:p>
        </p:txBody>
      </p:sp>
      <p:sp>
        <p:nvSpPr>
          <p:cNvPr id="2" name="1 Marcador de número de diapositiva"/>
          <p:cNvSpPr>
            <a:spLocks noGrp="1"/>
          </p:cNvSpPr>
          <p:nvPr>
            <p:ph type="sldNum" sz="quarter" idx="12"/>
          </p:nvPr>
        </p:nvSpPr>
        <p:spPr/>
        <p:txBody>
          <a:bodyPr/>
          <a:lstStyle/>
          <a:p>
            <a:fld id="{240D5ECE-8B49-45CD-BE81-EF81920D1969}" type="slidenum">
              <a:rPr lang="es-EC" sz="2000" b="1" smtClean="0">
                <a:solidFill>
                  <a:schemeClr val="bg1"/>
                </a:solidFill>
                <a:latin typeface="Algerian" panose="04020705040A02060702" pitchFamily="82" charset="0"/>
              </a:rPr>
              <a:pPr/>
              <a:t>8</a:t>
            </a:fld>
            <a:endParaRPr kumimoji="0" lang="es-EC" sz="2000" b="1" dirty="0">
              <a:solidFill>
                <a:schemeClr val="bg1"/>
              </a:solidFill>
              <a:latin typeface="Algerian" panose="04020705040A02060702" pitchFamily="82" charset="0"/>
            </a:endParaRPr>
          </a:p>
        </p:txBody>
      </p:sp>
      <p:sp>
        <p:nvSpPr>
          <p:cNvPr id="4" name="3 Marcador de texto"/>
          <p:cNvSpPr>
            <a:spLocks noGrp="1"/>
          </p:cNvSpPr>
          <p:nvPr>
            <p:ph type="body" idx="1"/>
          </p:nvPr>
        </p:nvSpPr>
        <p:spPr/>
        <p:txBody>
          <a:bodyPr/>
          <a:lstStyle/>
          <a:p>
            <a:endParaRPr lang="es-EC"/>
          </a:p>
        </p:txBody>
      </p:sp>
      <p:sp>
        <p:nvSpPr>
          <p:cNvPr id="9" name="8 CuadroTexto"/>
          <p:cNvSpPr txBox="1"/>
          <p:nvPr/>
        </p:nvSpPr>
        <p:spPr>
          <a:xfrm>
            <a:off x="1857356" y="5857892"/>
            <a:ext cx="5643602" cy="461665"/>
          </a:xfrm>
          <a:prstGeom prst="rect">
            <a:avLst/>
          </a:prstGeom>
          <a:noFill/>
        </p:spPr>
        <p:txBody>
          <a:bodyPr wrap="square" rtlCol="0">
            <a:spAutoFit/>
          </a:bodyPr>
          <a:lstStyle/>
          <a:p>
            <a:pPr algn="ctr"/>
            <a:r>
              <a:rPr lang="es-ES" sz="2400" b="1" dirty="0" smtClean="0">
                <a:latin typeface="Adobe Garamond Pro Bold" pitchFamily="18" charset="0"/>
              </a:rPr>
              <a:t>TEMARIO:</a:t>
            </a:r>
            <a:endParaRPr lang="es-ES" sz="2400" b="1" dirty="0">
              <a:latin typeface="Adobe Garamond Pro Bold" pitchFamily="18" charset="0"/>
            </a:endParaRPr>
          </a:p>
        </p:txBody>
      </p:sp>
      <p:pic>
        <p:nvPicPr>
          <p:cNvPr id="10" name="9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6792"/>
          </a:xfrm>
          <a:prstGeom prst="rect">
            <a:avLst/>
          </a:prstGeom>
          <a:noFill/>
          <a:ln>
            <a:noFill/>
          </a:ln>
        </p:spPr>
      </p:pic>
      <p:grpSp>
        <p:nvGrpSpPr>
          <p:cNvPr id="11" name="10 Grupo"/>
          <p:cNvGrpSpPr/>
          <p:nvPr/>
        </p:nvGrpSpPr>
        <p:grpSpPr>
          <a:xfrm>
            <a:off x="46673" y="1556792"/>
            <a:ext cx="9097327" cy="2638993"/>
            <a:chOff x="26318" y="1630213"/>
            <a:chExt cx="9110060" cy="2625966"/>
          </a:xfrm>
        </p:grpSpPr>
        <p:pic>
          <p:nvPicPr>
            <p:cNvPr id="12"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48264" y="1630213"/>
              <a:ext cx="2188114" cy="2625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26318" y="1644644"/>
              <a:ext cx="2949409" cy="2551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2719216" y="1644644"/>
              <a:ext cx="4229047" cy="2551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15 Grupo"/>
          <p:cNvGrpSpPr/>
          <p:nvPr/>
        </p:nvGrpSpPr>
        <p:grpSpPr>
          <a:xfrm>
            <a:off x="10898" y="4898124"/>
            <a:ext cx="9133102" cy="959767"/>
            <a:chOff x="10898" y="4898124"/>
            <a:chExt cx="9133102" cy="959767"/>
          </a:xfrm>
        </p:grpSpPr>
        <p:grpSp>
          <p:nvGrpSpPr>
            <p:cNvPr id="17" name="16 Grupo"/>
            <p:cNvGrpSpPr/>
            <p:nvPr/>
          </p:nvGrpSpPr>
          <p:grpSpPr>
            <a:xfrm>
              <a:off x="10898" y="4922569"/>
              <a:ext cx="1846458" cy="811468"/>
              <a:chOff x="10898" y="4922569"/>
              <a:chExt cx="1846458" cy="811468"/>
            </a:xfrm>
          </p:grpSpPr>
          <p:sp>
            <p:nvSpPr>
              <p:cNvPr id="30" name="29 Documento"/>
              <p:cNvSpPr/>
              <p:nvPr/>
            </p:nvSpPr>
            <p:spPr>
              <a:xfrm>
                <a:off x="10898" y="4922569"/>
                <a:ext cx="1508418" cy="8114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30 CuadroTexto"/>
              <p:cNvSpPr txBox="1"/>
              <p:nvPr/>
            </p:nvSpPr>
            <p:spPr>
              <a:xfrm>
                <a:off x="28551" y="5174414"/>
                <a:ext cx="1828805" cy="307777"/>
              </a:xfrm>
              <a:prstGeom prst="rect">
                <a:avLst/>
              </a:prstGeom>
              <a:noFill/>
            </p:spPr>
            <p:txBody>
              <a:bodyPr wrap="square" rtlCol="0">
                <a:spAutoFit/>
              </a:bodyPr>
              <a:lstStyle/>
              <a:p>
                <a:r>
                  <a:rPr lang="es-ES" sz="1400" dirty="0" smtClean="0">
                    <a:latin typeface="Adobe Garamond Pro Bold" pitchFamily="18" charset="0"/>
                  </a:rPr>
                  <a:t>INTRODUCCIÓN</a:t>
                </a:r>
                <a:endParaRPr lang="es-ES" sz="1400" dirty="0">
                  <a:solidFill>
                    <a:schemeClr val="bg1"/>
                  </a:solidFill>
                  <a:latin typeface="Adobe Garamond Pro Bold" pitchFamily="18" charset="0"/>
                </a:endParaRPr>
              </a:p>
            </p:txBody>
          </p:sp>
        </p:grpSp>
        <p:grpSp>
          <p:nvGrpSpPr>
            <p:cNvPr id="18" name="17 Grupo"/>
            <p:cNvGrpSpPr/>
            <p:nvPr/>
          </p:nvGrpSpPr>
          <p:grpSpPr>
            <a:xfrm>
              <a:off x="1671716" y="4935290"/>
              <a:ext cx="1828805" cy="811468"/>
              <a:chOff x="1671716" y="4935290"/>
              <a:chExt cx="1828805" cy="811468"/>
            </a:xfrm>
          </p:grpSpPr>
          <p:sp>
            <p:nvSpPr>
              <p:cNvPr id="28" name="27 Documento"/>
              <p:cNvSpPr/>
              <p:nvPr/>
            </p:nvSpPr>
            <p:spPr>
              <a:xfrm>
                <a:off x="1671716" y="4935290"/>
                <a:ext cx="1508418" cy="8114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28 CuadroTexto"/>
              <p:cNvSpPr txBox="1"/>
              <p:nvPr/>
            </p:nvSpPr>
            <p:spPr>
              <a:xfrm>
                <a:off x="1671716" y="5170053"/>
                <a:ext cx="1828805" cy="307777"/>
              </a:xfrm>
              <a:prstGeom prst="rect">
                <a:avLst/>
              </a:prstGeom>
              <a:noFill/>
            </p:spPr>
            <p:txBody>
              <a:bodyPr wrap="square" rtlCol="0">
                <a:spAutoFit/>
              </a:bodyPr>
              <a:lstStyle/>
              <a:p>
                <a:r>
                  <a:rPr lang="es-ES" sz="1400" dirty="0" smtClean="0">
                    <a:latin typeface="Adobe Garamond Pro Bold" pitchFamily="18" charset="0"/>
                  </a:rPr>
                  <a:t>INVESTIGACIÓN</a:t>
                </a:r>
                <a:endParaRPr lang="es-ES" sz="1400" dirty="0">
                  <a:solidFill>
                    <a:schemeClr val="bg1"/>
                  </a:solidFill>
                  <a:latin typeface="Adobe Garamond Pro Bold" pitchFamily="18" charset="0"/>
                </a:endParaRPr>
              </a:p>
            </p:txBody>
          </p:sp>
        </p:grpSp>
        <p:grpSp>
          <p:nvGrpSpPr>
            <p:cNvPr id="19" name="18 Grupo"/>
            <p:cNvGrpSpPr/>
            <p:nvPr/>
          </p:nvGrpSpPr>
          <p:grpSpPr>
            <a:xfrm>
              <a:off x="3455873" y="4935289"/>
              <a:ext cx="1828805" cy="812313"/>
              <a:chOff x="3455873" y="4935289"/>
              <a:chExt cx="1828805" cy="812313"/>
            </a:xfrm>
          </p:grpSpPr>
          <p:sp>
            <p:nvSpPr>
              <p:cNvPr id="26" name="25 Documento"/>
              <p:cNvSpPr/>
              <p:nvPr/>
            </p:nvSpPr>
            <p:spPr>
              <a:xfrm>
                <a:off x="3482689" y="4935289"/>
                <a:ext cx="1691908" cy="812313"/>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26 CuadroTexto"/>
              <p:cNvSpPr txBox="1"/>
              <p:nvPr/>
            </p:nvSpPr>
            <p:spPr>
              <a:xfrm>
                <a:off x="3455873" y="5175259"/>
                <a:ext cx="1828805" cy="523220"/>
              </a:xfrm>
              <a:prstGeom prst="rect">
                <a:avLst/>
              </a:prstGeom>
              <a:noFill/>
            </p:spPr>
            <p:txBody>
              <a:bodyPr wrap="square" rtlCol="0">
                <a:spAutoFit/>
              </a:bodyPr>
              <a:lstStyle/>
              <a:p>
                <a:r>
                  <a:rPr lang="es-ES" sz="1400" dirty="0" smtClean="0">
                    <a:latin typeface="Adobe Garamond Pro Bold" pitchFamily="18" charset="0"/>
                  </a:rPr>
                  <a:t>IMPLEMENTACIÓN DE CONTACTORES</a:t>
                </a:r>
                <a:endParaRPr lang="es-ES" sz="1400" dirty="0">
                  <a:solidFill>
                    <a:schemeClr val="bg1"/>
                  </a:solidFill>
                  <a:latin typeface="Adobe Garamond Pro Bold" pitchFamily="18" charset="0"/>
                </a:endParaRPr>
              </a:p>
            </p:txBody>
          </p:sp>
        </p:grpSp>
        <p:grpSp>
          <p:nvGrpSpPr>
            <p:cNvPr id="20" name="19 Grupo"/>
            <p:cNvGrpSpPr/>
            <p:nvPr/>
          </p:nvGrpSpPr>
          <p:grpSpPr>
            <a:xfrm>
              <a:off x="5479790" y="4922569"/>
              <a:ext cx="1828805" cy="811468"/>
              <a:chOff x="5479790" y="4922569"/>
              <a:chExt cx="1828805" cy="811468"/>
            </a:xfrm>
          </p:grpSpPr>
          <p:sp>
            <p:nvSpPr>
              <p:cNvPr id="24" name="23 Documento"/>
              <p:cNvSpPr/>
              <p:nvPr/>
            </p:nvSpPr>
            <p:spPr>
              <a:xfrm>
                <a:off x="5479790" y="4922569"/>
                <a:ext cx="1508418" cy="8114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24 CuadroTexto"/>
              <p:cNvSpPr txBox="1"/>
              <p:nvPr/>
            </p:nvSpPr>
            <p:spPr>
              <a:xfrm>
                <a:off x="5479790" y="5187556"/>
                <a:ext cx="1828805" cy="307777"/>
              </a:xfrm>
              <a:prstGeom prst="rect">
                <a:avLst/>
              </a:prstGeom>
              <a:noFill/>
            </p:spPr>
            <p:txBody>
              <a:bodyPr wrap="square" rtlCol="0">
                <a:spAutoFit/>
              </a:bodyPr>
              <a:lstStyle/>
              <a:p>
                <a:r>
                  <a:rPr lang="es-ES" sz="1400" dirty="0" smtClean="0">
                    <a:latin typeface="Adobe Garamond Pro Bold" pitchFamily="18" charset="0"/>
                  </a:rPr>
                  <a:t>CONCLUSIONES </a:t>
                </a:r>
                <a:endParaRPr lang="es-ES" sz="1400" dirty="0">
                  <a:solidFill>
                    <a:schemeClr val="bg1"/>
                  </a:solidFill>
                  <a:latin typeface="Adobe Garamond Pro Bold" pitchFamily="18" charset="0"/>
                </a:endParaRPr>
              </a:p>
            </p:txBody>
          </p:sp>
        </p:grpSp>
        <p:grpSp>
          <p:nvGrpSpPr>
            <p:cNvPr id="21" name="20 Grupo"/>
            <p:cNvGrpSpPr/>
            <p:nvPr/>
          </p:nvGrpSpPr>
          <p:grpSpPr>
            <a:xfrm>
              <a:off x="7236295" y="4898124"/>
              <a:ext cx="1907705" cy="959767"/>
              <a:chOff x="7236295" y="4898124"/>
              <a:chExt cx="1907705" cy="959767"/>
            </a:xfrm>
          </p:grpSpPr>
          <p:sp>
            <p:nvSpPr>
              <p:cNvPr id="22" name="21 Documento"/>
              <p:cNvSpPr/>
              <p:nvPr/>
            </p:nvSpPr>
            <p:spPr>
              <a:xfrm>
                <a:off x="7236295" y="4898124"/>
                <a:ext cx="1907705" cy="95976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22 CuadroTexto"/>
              <p:cNvSpPr txBox="1"/>
              <p:nvPr/>
            </p:nvSpPr>
            <p:spPr>
              <a:xfrm>
                <a:off x="7236296" y="5187556"/>
                <a:ext cx="1828805" cy="292388"/>
              </a:xfrm>
              <a:prstGeom prst="rect">
                <a:avLst/>
              </a:prstGeom>
              <a:noFill/>
            </p:spPr>
            <p:txBody>
              <a:bodyPr wrap="square" rtlCol="0">
                <a:spAutoFit/>
              </a:bodyPr>
              <a:lstStyle/>
              <a:p>
                <a:r>
                  <a:rPr lang="es-ES" sz="1300" dirty="0" smtClean="0">
                    <a:latin typeface="Adobe Garamond Pro Bold" pitchFamily="18" charset="0"/>
                  </a:rPr>
                  <a:t>RECOMENDACIONES </a:t>
                </a:r>
                <a:endParaRPr lang="es-ES" sz="1300" dirty="0">
                  <a:solidFill>
                    <a:schemeClr val="bg1"/>
                  </a:solidFill>
                  <a:latin typeface="Adobe Garamond Pro Bold" pitchFamily="18" charset="0"/>
                </a:endParaRPr>
              </a:p>
            </p:txBody>
          </p:sp>
        </p:grpSp>
      </p:grpSp>
      <p:grpSp>
        <p:nvGrpSpPr>
          <p:cNvPr id="32" name="31 Grupo"/>
          <p:cNvGrpSpPr/>
          <p:nvPr/>
        </p:nvGrpSpPr>
        <p:grpSpPr>
          <a:xfrm>
            <a:off x="1821404" y="5031135"/>
            <a:ext cx="2030516" cy="1288422"/>
            <a:chOff x="1671716" y="4935290"/>
            <a:chExt cx="1828805" cy="811468"/>
          </a:xfrm>
        </p:grpSpPr>
        <p:sp>
          <p:nvSpPr>
            <p:cNvPr id="33" name="32 Documento"/>
            <p:cNvSpPr/>
            <p:nvPr/>
          </p:nvSpPr>
          <p:spPr>
            <a:xfrm>
              <a:off x="1671716" y="4935290"/>
              <a:ext cx="1508418" cy="811468"/>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34" name="33 CuadroTexto"/>
            <p:cNvSpPr txBox="1"/>
            <p:nvPr/>
          </p:nvSpPr>
          <p:spPr>
            <a:xfrm>
              <a:off x="1671716" y="5170053"/>
              <a:ext cx="1828805"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sz="1400" dirty="0" smtClean="0">
                  <a:latin typeface="Adobe Garamond Pro Bold" pitchFamily="18" charset="0"/>
                </a:rPr>
                <a:t>INVESTIGACIÓN</a:t>
              </a:r>
              <a:endParaRPr lang="es-ES" sz="1400" dirty="0">
                <a:solidFill>
                  <a:schemeClr val="bg1"/>
                </a:solidFill>
                <a:latin typeface="Adobe Garamond Pro Bold" pitchFamily="18" charset="0"/>
              </a:endParaRPr>
            </a:p>
          </p:txBody>
        </p:sp>
      </p:grpSp>
    </p:spTree>
    <p:extLst>
      <p:ext uri="{BB962C8B-B14F-4D97-AF65-F5344CB8AC3E}">
        <p14:creationId xmlns:p14="http://schemas.microsoft.com/office/powerpoint/2010/main" val="1511933833"/>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857356" y="5857892"/>
            <a:ext cx="5643602" cy="461665"/>
          </a:xfrm>
          <a:prstGeom prst="rect">
            <a:avLst/>
          </a:prstGeom>
          <a:noFill/>
        </p:spPr>
        <p:txBody>
          <a:bodyPr wrap="square" rtlCol="0">
            <a:spAutoFit/>
          </a:bodyPr>
          <a:lstStyle/>
          <a:p>
            <a:pPr algn="ctr"/>
            <a:r>
              <a:rPr lang="es-ES" sz="2400" b="1" dirty="0" smtClean="0">
                <a:latin typeface="Adobe Garamond Pro Bold" pitchFamily="18" charset="0"/>
              </a:rPr>
              <a:t>TEMARIO:</a:t>
            </a:r>
            <a:endParaRPr lang="es-ES" sz="2400" b="1" dirty="0">
              <a:latin typeface="Adobe Garamond Pro Bold" pitchFamily="18" charset="0"/>
            </a:endParaRPr>
          </a:p>
        </p:txBody>
      </p:sp>
      <p:pic>
        <p:nvPicPr>
          <p:cNvPr id="11" name="10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6792"/>
          </a:xfrm>
          <a:prstGeom prst="rect">
            <a:avLst/>
          </a:prstGeom>
          <a:noFill/>
          <a:ln>
            <a:noFill/>
          </a:ln>
        </p:spPr>
      </p:pic>
      <p:grpSp>
        <p:nvGrpSpPr>
          <p:cNvPr id="12" name="11 Grupo"/>
          <p:cNvGrpSpPr/>
          <p:nvPr/>
        </p:nvGrpSpPr>
        <p:grpSpPr>
          <a:xfrm>
            <a:off x="46673" y="1556792"/>
            <a:ext cx="9097327" cy="2638993"/>
            <a:chOff x="26318" y="1630213"/>
            <a:chExt cx="9110060" cy="2625966"/>
          </a:xfrm>
        </p:grpSpPr>
        <p:pic>
          <p:nvPicPr>
            <p:cNvPr id="1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48264" y="1630213"/>
              <a:ext cx="2188114" cy="2625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26318" y="1644644"/>
              <a:ext cx="2949409" cy="2551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2719216" y="1644644"/>
              <a:ext cx="4229047" cy="2551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1 CuadroTexto"/>
          <p:cNvSpPr txBox="1"/>
          <p:nvPr/>
        </p:nvSpPr>
        <p:spPr>
          <a:xfrm>
            <a:off x="1633287" y="4737903"/>
            <a:ext cx="1358673" cy="369332"/>
          </a:xfrm>
          <a:prstGeom prst="rect">
            <a:avLst/>
          </a:prstGeom>
          <a:noFill/>
        </p:spPr>
        <p:txBody>
          <a:bodyPr wrap="square" rtlCol="0">
            <a:spAutoFit/>
          </a:bodyPr>
          <a:lstStyle/>
          <a:p>
            <a:endParaRPr lang="es-EC" dirty="0"/>
          </a:p>
        </p:txBody>
      </p:sp>
      <p:sp>
        <p:nvSpPr>
          <p:cNvPr id="2048" name="2047 Marcador de número de diapositiva"/>
          <p:cNvSpPr>
            <a:spLocks noGrp="1"/>
          </p:cNvSpPr>
          <p:nvPr>
            <p:ph type="sldNum" sz="quarter" idx="12"/>
          </p:nvPr>
        </p:nvSpPr>
        <p:spPr/>
        <p:txBody>
          <a:bodyPr/>
          <a:lstStyle/>
          <a:p>
            <a:fld id="{7456DADB-142F-4ABC-B3D8-D67002F3E27D}" type="slidenum">
              <a:rPr lang="es-ES" smtClean="0"/>
              <a:pPr/>
              <a:t>9</a:t>
            </a:fld>
            <a:endParaRPr lang="es-ES"/>
          </a:p>
        </p:txBody>
      </p:sp>
      <p:grpSp>
        <p:nvGrpSpPr>
          <p:cNvPr id="31" name="30 Grupo"/>
          <p:cNvGrpSpPr/>
          <p:nvPr/>
        </p:nvGrpSpPr>
        <p:grpSpPr>
          <a:xfrm>
            <a:off x="10898" y="4898124"/>
            <a:ext cx="9133102" cy="959767"/>
            <a:chOff x="10898" y="4898124"/>
            <a:chExt cx="9133102" cy="959767"/>
          </a:xfrm>
        </p:grpSpPr>
        <p:grpSp>
          <p:nvGrpSpPr>
            <p:cNvPr id="32" name="31 Grupo"/>
            <p:cNvGrpSpPr/>
            <p:nvPr/>
          </p:nvGrpSpPr>
          <p:grpSpPr>
            <a:xfrm>
              <a:off x="10898" y="4922569"/>
              <a:ext cx="1846458" cy="811468"/>
              <a:chOff x="10898" y="4922569"/>
              <a:chExt cx="1846458" cy="811468"/>
            </a:xfrm>
          </p:grpSpPr>
          <p:sp>
            <p:nvSpPr>
              <p:cNvPr id="53" name="52 Documento"/>
              <p:cNvSpPr/>
              <p:nvPr/>
            </p:nvSpPr>
            <p:spPr>
              <a:xfrm>
                <a:off x="10898" y="4922569"/>
                <a:ext cx="1508418" cy="8114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4" name="53 CuadroTexto"/>
              <p:cNvSpPr txBox="1"/>
              <p:nvPr/>
            </p:nvSpPr>
            <p:spPr>
              <a:xfrm>
                <a:off x="28551" y="5174414"/>
                <a:ext cx="1828805" cy="307777"/>
              </a:xfrm>
              <a:prstGeom prst="rect">
                <a:avLst/>
              </a:prstGeom>
              <a:noFill/>
            </p:spPr>
            <p:txBody>
              <a:bodyPr wrap="square" rtlCol="0">
                <a:spAutoFit/>
              </a:bodyPr>
              <a:lstStyle/>
              <a:p>
                <a:r>
                  <a:rPr lang="es-ES" sz="1400" dirty="0" smtClean="0">
                    <a:latin typeface="Adobe Garamond Pro Bold" pitchFamily="18" charset="0"/>
                  </a:rPr>
                  <a:t>INTRODUCCIÓN</a:t>
                </a:r>
                <a:endParaRPr lang="es-ES" sz="1400" dirty="0">
                  <a:solidFill>
                    <a:schemeClr val="bg1"/>
                  </a:solidFill>
                  <a:latin typeface="Adobe Garamond Pro Bold" pitchFamily="18" charset="0"/>
                </a:endParaRPr>
              </a:p>
            </p:txBody>
          </p:sp>
        </p:grpSp>
        <p:grpSp>
          <p:nvGrpSpPr>
            <p:cNvPr id="33" name="32 Grupo"/>
            <p:cNvGrpSpPr/>
            <p:nvPr/>
          </p:nvGrpSpPr>
          <p:grpSpPr>
            <a:xfrm>
              <a:off x="1671716" y="4935290"/>
              <a:ext cx="1828805" cy="811468"/>
              <a:chOff x="1671716" y="4935290"/>
              <a:chExt cx="1828805" cy="811468"/>
            </a:xfrm>
          </p:grpSpPr>
          <p:sp>
            <p:nvSpPr>
              <p:cNvPr id="43" name="42 Documento"/>
              <p:cNvSpPr/>
              <p:nvPr/>
            </p:nvSpPr>
            <p:spPr>
              <a:xfrm>
                <a:off x="1671716" y="4935290"/>
                <a:ext cx="1508418" cy="8114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5" name="44 CuadroTexto"/>
              <p:cNvSpPr txBox="1"/>
              <p:nvPr/>
            </p:nvSpPr>
            <p:spPr>
              <a:xfrm>
                <a:off x="1671716" y="5170053"/>
                <a:ext cx="1828805" cy="307777"/>
              </a:xfrm>
              <a:prstGeom prst="rect">
                <a:avLst/>
              </a:prstGeom>
              <a:noFill/>
            </p:spPr>
            <p:txBody>
              <a:bodyPr wrap="square" rtlCol="0">
                <a:spAutoFit/>
              </a:bodyPr>
              <a:lstStyle/>
              <a:p>
                <a:r>
                  <a:rPr lang="es-ES" sz="1400" dirty="0" smtClean="0">
                    <a:latin typeface="Adobe Garamond Pro Bold" pitchFamily="18" charset="0"/>
                  </a:rPr>
                  <a:t>INVESTIGACIÓN</a:t>
                </a:r>
                <a:endParaRPr lang="es-ES" sz="1400" dirty="0">
                  <a:solidFill>
                    <a:schemeClr val="bg1"/>
                  </a:solidFill>
                  <a:latin typeface="Adobe Garamond Pro Bold" pitchFamily="18" charset="0"/>
                </a:endParaRPr>
              </a:p>
            </p:txBody>
          </p:sp>
        </p:grpSp>
        <p:grpSp>
          <p:nvGrpSpPr>
            <p:cNvPr id="34" name="33 Grupo"/>
            <p:cNvGrpSpPr/>
            <p:nvPr/>
          </p:nvGrpSpPr>
          <p:grpSpPr>
            <a:xfrm>
              <a:off x="3455873" y="4935289"/>
              <a:ext cx="1828805" cy="812313"/>
              <a:chOff x="3455873" y="4935289"/>
              <a:chExt cx="1828805" cy="812313"/>
            </a:xfrm>
          </p:grpSpPr>
          <p:sp>
            <p:nvSpPr>
              <p:cNvPr id="41" name="40 Documento"/>
              <p:cNvSpPr/>
              <p:nvPr/>
            </p:nvSpPr>
            <p:spPr>
              <a:xfrm>
                <a:off x="3482689" y="4935289"/>
                <a:ext cx="1691908" cy="812313"/>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2" name="41 CuadroTexto"/>
              <p:cNvSpPr txBox="1"/>
              <p:nvPr/>
            </p:nvSpPr>
            <p:spPr>
              <a:xfrm>
                <a:off x="3455873" y="5175259"/>
                <a:ext cx="1828805" cy="523220"/>
              </a:xfrm>
              <a:prstGeom prst="rect">
                <a:avLst/>
              </a:prstGeom>
              <a:noFill/>
            </p:spPr>
            <p:txBody>
              <a:bodyPr wrap="square" rtlCol="0">
                <a:spAutoFit/>
              </a:bodyPr>
              <a:lstStyle/>
              <a:p>
                <a:r>
                  <a:rPr lang="es-ES" sz="1400" dirty="0" smtClean="0">
                    <a:latin typeface="Adobe Garamond Pro Bold" pitchFamily="18" charset="0"/>
                  </a:rPr>
                  <a:t>IMPLEMENTACIÓN DE CONTACTORES</a:t>
                </a:r>
                <a:endParaRPr lang="es-ES" sz="1400" dirty="0">
                  <a:solidFill>
                    <a:schemeClr val="bg1"/>
                  </a:solidFill>
                  <a:latin typeface="Adobe Garamond Pro Bold" pitchFamily="18" charset="0"/>
                </a:endParaRPr>
              </a:p>
            </p:txBody>
          </p:sp>
        </p:grpSp>
        <p:grpSp>
          <p:nvGrpSpPr>
            <p:cNvPr id="35" name="34 Grupo"/>
            <p:cNvGrpSpPr/>
            <p:nvPr/>
          </p:nvGrpSpPr>
          <p:grpSpPr>
            <a:xfrm>
              <a:off x="5479790" y="4922569"/>
              <a:ext cx="1828805" cy="811468"/>
              <a:chOff x="5479790" y="4922569"/>
              <a:chExt cx="1828805" cy="811468"/>
            </a:xfrm>
          </p:grpSpPr>
          <p:sp>
            <p:nvSpPr>
              <p:cNvPr id="39" name="38 Documento"/>
              <p:cNvSpPr/>
              <p:nvPr/>
            </p:nvSpPr>
            <p:spPr>
              <a:xfrm>
                <a:off x="5479790" y="4922569"/>
                <a:ext cx="1508418" cy="8114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0" name="39 CuadroTexto"/>
              <p:cNvSpPr txBox="1"/>
              <p:nvPr/>
            </p:nvSpPr>
            <p:spPr>
              <a:xfrm>
                <a:off x="5479790" y="5187556"/>
                <a:ext cx="1828805" cy="307777"/>
              </a:xfrm>
              <a:prstGeom prst="rect">
                <a:avLst/>
              </a:prstGeom>
              <a:noFill/>
            </p:spPr>
            <p:txBody>
              <a:bodyPr wrap="square" rtlCol="0">
                <a:spAutoFit/>
              </a:bodyPr>
              <a:lstStyle/>
              <a:p>
                <a:r>
                  <a:rPr lang="es-ES" sz="1400" dirty="0" smtClean="0">
                    <a:latin typeface="Adobe Garamond Pro Bold" pitchFamily="18" charset="0"/>
                  </a:rPr>
                  <a:t>CONCLUSIONES </a:t>
                </a:r>
                <a:endParaRPr lang="es-ES" sz="1400" dirty="0">
                  <a:solidFill>
                    <a:schemeClr val="bg1"/>
                  </a:solidFill>
                  <a:latin typeface="Adobe Garamond Pro Bold" pitchFamily="18" charset="0"/>
                </a:endParaRPr>
              </a:p>
            </p:txBody>
          </p:sp>
        </p:grpSp>
        <p:grpSp>
          <p:nvGrpSpPr>
            <p:cNvPr id="36" name="35 Grupo"/>
            <p:cNvGrpSpPr/>
            <p:nvPr/>
          </p:nvGrpSpPr>
          <p:grpSpPr>
            <a:xfrm>
              <a:off x="7236295" y="4898124"/>
              <a:ext cx="1907705" cy="959767"/>
              <a:chOff x="7236295" y="4898124"/>
              <a:chExt cx="1907705" cy="959767"/>
            </a:xfrm>
          </p:grpSpPr>
          <p:sp>
            <p:nvSpPr>
              <p:cNvPr id="37" name="36 Documento"/>
              <p:cNvSpPr/>
              <p:nvPr/>
            </p:nvSpPr>
            <p:spPr>
              <a:xfrm>
                <a:off x="7236295" y="4898124"/>
                <a:ext cx="1907705" cy="95976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37 CuadroTexto"/>
              <p:cNvSpPr txBox="1"/>
              <p:nvPr/>
            </p:nvSpPr>
            <p:spPr>
              <a:xfrm>
                <a:off x="7236296" y="5187556"/>
                <a:ext cx="1828805" cy="292388"/>
              </a:xfrm>
              <a:prstGeom prst="rect">
                <a:avLst/>
              </a:prstGeom>
              <a:noFill/>
            </p:spPr>
            <p:txBody>
              <a:bodyPr wrap="square" rtlCol="0">
                <a:spAutoFit/>
              </a:bodyPr>
              <a:lstStyle/>
              <a:p>
                <a:r>
                  <a:rPr lang="es-ES" sz="1300" dirty="0" smtClean="0">
                    <a:latin typeface="Adobe Garamond Pro Bold" pitchFamily="18" charset="0"/>
                  </a:rPr>
                  <a:t>RECOMENDACIONES </a:t>
                </a:r>
                <a:endParaRPr lang="es-ES" sz="1300" dirty="0">
                  <a:solidFill>
                    <a:schemeClr val="bg1"/>
                  </a:solidFill>
                  <a:latin typeface="Adobe Garamond Pro Bold" pitchFamily="18" charset="0"/>
                </a:endParaRPr>
              </a:p>
            </p:txBody>
          </p:sp>
        </p:grpSp>
      </p:grpSp>
      <p:grpSp>
        <p:nvGrpSpPr>
          <p:cNvPr id="28" name="27 Grupo"/>
          <p:cNvGrpSpPr/>
          <p:nvPr/>
        </p:nvGrpSpPr>
        <p:grpSpPr>
          <a:xfrm>
            <a:off x="1597740" y="5097469"/>
            <a:ext cx="2013261" cy="1273135"/>
            <a:chOff x="1671716" y="4935290"/>
            <a:chExt cx="1508418" cy="811468"/>
          </a:xfrm>
          <a:solidFill>
            <a:schemeClr val="accent3"/>
          </a:solidFill>
        </p:grpSpPr>
        <p:sp>
          <p:nvSpPr>
            <p:cNvPr id="29" name="28 Documento"/>
            <p:cNvSpPr/>
            <p:nvPr/>
          </p:nvSpPr>
          <p:spPr>
            <a:xfrm>
              <a:off x="1671716" y="4935290"/>
              <a:ext cx="1508418" cy="811468"/>
            </a:xfrm>
            <a:prstGeom prst="flowChartDocumen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29 CuadroTexto"/>
            <p:cNvSpPr txBox="1"/>
            <p:nvPr/>
          </p:nvSpPr>
          <p:spPr>
            <a:xfrm>
              <a:off x="1671716" y="5170053"/>
              <a:ext cx="1508418" cy="19617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sz="1400" dirty="0" smtClean="0">
                  <a:latin typeface="Adobe Garamond Pro Bold" pitchFamily="18" charset="0"/>
                </a:rPr>
                <a:t>INVESTIGACIÓN</a:t>
              </a:r>
              <a:endParaRPr lang="es-ES" sz="1400" dirty="0">
                <a:solidFill>
                  <a:schemeClr val="bg1"/>
                </a:solidFill>
                <a:latin typeface="Adobe Garamond Pro Bold" pitchFamily="18" charset="0"/>
              </a:endParaRPr>
            </a:p>
          </p:txBody>
        </p:sp>
      </p:grpSp>
      <p:grpSp>
        <p:nvGrpSpPr>
          <p:cNvPr id="55" name="54 Grupo"/>
          <p:cNvGrpSpPr/>
          <p:nvPr/>
        </p:nvGrpSpPr>
        <p:grpSpPr>
          <a:xfrm>
            <a:off x="-3448" y="0"/>
            <a:ext cx="9147448" cy="6858000"/>
            <a:chOff x="-3448" y="0"/>
            <a:chExt cx="9147448" cy="6858000"/>
          </a:xfrm>
        </p:grpSpPr>
        <p:pic>
          <p:nvPicPr>
            <p:cNvPr id="5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4980" t="9540" r="14927" b="6250"/>
            <a:stretch/>
          </p:blipFill>
          <p:spPr bwMode="auto">
            <a:xfrm>
              <a:off x="-3448" y="0"/>
              <a:ext cx="914744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2"/>
            <p:cNvPicPr>
              <a:picLocks noChangeAspect="1" noChangeArrowheads="1"/>
            </p:cNvPicPr>
            <p:nvPr/>
          </p:nvPicPr>
          <p:blipFill rotWithShape="1">
            <a:blip r:embed="rId8">
              <a:extLst>
                <a:ext uri="{BEBA8EAE-BF5A-486C-A8C5-ECC9F3942E4B}">
                  <a14:imgProps xmlns:a14="http://schemas.microsoft.com/office/drawing/2010/main">
                    <a14:imgLayer r:embed="rId9">
                      <a14:imgEffect>
                        <a14:sharpenSoften amount="1000"/>
                      </a14:imgEffect>
                      <a14:imgEffect>
                        <a14:brightnessContrast bright="70000"/>
                      </a14:imgEffect>
                    </a14:imgLayer>
                  </a14:imgProps>
                </a:ext>
                <a:ext uri="{28A0092B-C50C-407E-A947-70E740481C1C}">
                  <a14:useLocalDpi xmlns:a14="http://schemas.microsoft.com/office/drawing/2010/main" val="0"/>
                </a:ext>
              </a:extLst>
            </a:blip>
            <a:srcRect l="14980" t="27268" r="14927" b="17774"/>
            <a:stretch/>
          </p:blipFill>
          <p:spPr bwMode="auto">
            <a:xfrm>
              <a:off x="-3448" y="1443788"/>
              <a:ext cx="9147448" cy="447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0" name="59 Rectángulo"/>
          <p:cNvSpPr/>
          <p:nvPr/>
        </p:nvSpPr>
        <p:spPr>
          <a:xfrm>
            <a:off x="765107" y="2531064"/>
            <a:ext cx="1669397" cy="1828800"/>
          </a:xfrm>
          <a:prstGeom prst="rect">
            <a:avLst/>
          </a:prstGeom>
          <a:ln>
            <a:noFill/>
          </a:ln>
          <a:effectLst/>
          <a:scene3d>
            <a:camera prst="orthographicFront">
              <a:rot lat="0" lon="0" rev="0"/>
            </a:camera>
            <a:lightRig rig="threePt" dir="t"/>
          </a:scene3d>
          <a:sp3d contourW="12700" prstMaterial="clear">
            <a:bevelT w="152400" h="15240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Enfoque de la investigación</a:t>
            </a:r>
          </a:p>
          <a:p>
            <a:pPr algn="ctr"/>
            <a:endParaRPr lang="es-EC" b="1" dirty="0">
              <a:solidFill>
                <a:schemeClr val="tx1"/>
              </a:solidFill>
            </a:endParaRPr>
          </a:p>
          <a:p>
            <a:pPr algn="ctr"/>
            <a:r>
              <a:rPr lang="es-EC" b="1" dirty="0" smtClean="0">
                <a:solidFill>
                  <a:schemeClr val="tx1"/>
                </a:solidFill>
              </a:rPr>
              <a:t>VARIABLES CUANTITATIVAS</a:t>
            </a:r>
          </a:p>
        </p:txBody>
      </p:sp>
      <p:sp>
        <p:nvSpPr>
          <p:cNvPr id="61" name="60 Rectángulo"/>
          <p:cNvSpPr/>
          <p:nvPr/>
        </p:nvSpPr>
        <p:spPr>
          <a:xfrm>
            <a:off x="6474296" y="2510664"/>
            <a:ext cx="1524000" cy="1836672"/>
          </a:xfrm>
          <a:prstGeom prst="rect">
            <a:avLst/>
          </a:prstGeom>
          <a:ln>
            <a:noFill/>
          </a:ln>
          <a:effectLst/>
          <a:scene3d>
            <a:camera prst="orthographicFront">
              <a:rot lat="0" lon="0" rev="0"/>
            </a:camera>
            <a:lightRig rig="threePt" dir="t"/>
          </a:scene3d>
          <a:sp3d contourW="12700" prstMaterial="clear">
            <a:bevelT w="152400" h="15240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Técnicas de recolección de datos</a:t>
            </a:r>
          </a:p>
          <a:p>
            <a:pPr algn="ctr"/>
            <a:endParaRPr lang="es-EC" b="1" dirty="0" smtClean="0">
              <a:solidFill>
                <a:schemeClr val="tx1"/>
              </a:solidFill>
            </a:endParaRPr>
          </a:p>
          <a:p>
            <a:pPr algn="ctr"/>
            <a:r>
              <a:rPr lang="es-EC" b="1" dirty="0" smtClean="0">
                <a:solidFill>
                  <a:schemeClr val="tx1"/>
                </a:solidFill>
              </a:rPr>
              <a:t>ENCUESTA</a:t>
            </a:r>
          </a:p>
        </p:txBody>
      </p:sp>
      <p:sp>
        <p:nvSpPr>
          <p:cNvPr id="62" name="61 Rectángulo"/>
          <p:cNvSpPr/>
          <p:nvPr/>
        </p:nvSpPr>
        <p:spPr>
          <a:xfrm>
            <a:off x="4568104" y="2523192"/>
            <a:ext cx="1676400" cy="1836672"/>
          </a:xfrm>
          <a:prstGeom prst="rect">
            <a:avLst/>
          </a:prstGeom>
          <a:ln>
            <a:noFill/>
          </a:ln>
          <a:effectLst/>
          <a:scene3d>
            <a:camera prst="orthographicFront">
              <a:rot lat="0" lon="0" rev="0"/>
            </a:camera>
            <a:lightRig rig="threePt" dir="t"/>
          </a:scene3d>
          <a:sp3d contourW="12700" prstMaterial="clear">
            <a:bevelT w="152400" h="15240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Tipo de investigación</a:t>
            </a:r>
          </a:p>
          <a:p>
            <a:pPr algn="ctr"/>
            <a:endParaRPr lang="es-EC" b="1" dirty="0" smtClean="0">
              <a:solidFill>
                <a:schemeClr val="tx1"/>
              </a:solidFill>
            </a:endParaRPr>
          </a:p>
          <a:p>
            <a:pPr algn="ctr"/>
            <a:r>
              <a:rPr lang="es-EC" b="1" dirty="0" smtClean="0">
                <a:solidFill>
                  <a:schemeClr val="tx1"/>
                </a:solidFill>
              </a:rPr>
              <a:t>DE CAMPO</a:t>
            </a:r>
            <a:endParaRPr lang="es-EC" b="1" dirty="0">
              <a:solidFill>
                <a:schemeClr val="tx1"/>
              </a:solidFill>
            </a:endParaRPr>
          </a:p>
        </p:txBody>
      </p:sp>
      <p:sp>
        <p:nvSpPr>
          <p:cNvPr id="63" name="62 Rectángulo"/>
          <p:cNvSpPr/>
          <p:nvPr/>
        </p:nvSpPr>
        <p:spPr>
          <a:xfrm>
            <a:off x="2693875" y="2531064"/>
            <a:ext cx="1676400" cy="1852791"/>
          </a:xfrm>
          <a:prstGeom prst="rect">
            <a:avLst/>
          </a:prstGeom>
          <a:ln>
            <a:noFill/>
          </a:ln>
          <a:effectLst/>
          <a:scene3d>
            <a:camera prst="orthographicFront">
              <a:rot lat="0" lon="0" rev="0"/>
            </a:camera>
            <a:lightRig rig="threePt" dir="t"/>
          </a:scene3d>
          <a:sp3d contourW="12700" prstMaterial="clear">
            <a:bevelT w="152400" h="15240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Método de investigación</a:t>
            </a:r>
          </a:p>
          <a:p>
            <a:pPr algn="ctr"/>
            <a:endParaRPr lang="es-EC" b="1" dirty="0" smtClean="0">
              <a:solidFill>
                <a:schemeClr val="tx1"/>
              </a:solidFill>
            </a:endParaRPr>
          </a:p>
          <a:p>
            <a:pPr algn="ctr"/>
            <a:r>
              <a:rPr lang="es-EC" b="1" dirty="0" smtClean="0">
                <a:solidFill>
                  <a:schemeClr val="tx1"/>
                </a:solidFill>
              </a:rPr>
              <a:t>ANALÍTICO</a:t>
            </a:r>
            <a:endParaRPr lang="es-EC" b="1" dirty="0">
              <a:solidFill>
                <a:schemeClr val="tx1"/>
              </a:solidFill>
            </a:endParaRPr>
          </a:p>
        </p:txBody>
      </p:sp>
      <p:sp>
        <p:nvSpPr>
          <p:cNvPr id="64" name="63 CuadroTexto"/>
          <p:cNvSpPr txBox="1"/>
          <p:nvPr/>
        </p:nvSpPr>
        <p:spPr>
          <a:xfrm>
            <a:off x="9172709" y="1480876"/>
            <a:ext cx="4248472" cy="707886"/>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s-ES" sz="4000" dirty="0" smtClean="0">
                <a:latin typeface="Adobe Garamond Pro Bold" pitchFamily="18" charset="0"/>
              </a:rPr>
              <a:t>INVESTIGACIÓN</a:t>
            </a:r>
            <a:endParaRPr lang="es-ES" sz="4000" dirty="0">
              <a:solidFill>
                <a:schemeClr val="bg1"/>
              </a:solidFill>
              <a:latin typeface="Adobe Garamond Pro Bold" pitchFamily="18" charset="0"/>
            </a:endParaRPr>
          </a:p>
        </p:txBody>
      </p:sp>
      <p:graphicFrame>
        <p:nvGraphicFramePr>
          <p:cNvPr id="65" name="64 Tabla"/>
          <p:cNvGraphicFramePr>
            <a:graphicFrameLocks noGrp="1"/>
          </p:cNvGraphicFramePr>
          <p:nvPr>
            <p:extLst>
              <p:ext uri="{D42A27DB-BD31-4B8C-83A1-F6EECF244321}">
                <p14:modId xmlns:p14="http://schemas.microsoft.com/office/powerpoint/2010/main" val="1821020266"/>
              </p:ext>
            </p:extLst>
          </p:nvPr>
        </p:nvGraphicFramePr>
        <p:xfrm>
          <a:off x="9612560" y="4737903"/>
          <a:ext cx="9143999" cy="5400598"/>
        </p:xfrm>
        <a:graphic>
          <a:graphicData uri="http://schemas.openxmlformats.org/drawingml/2006/table">
            <a:tbl>
              <a:tblPr firstRow="1" firstCol="1" bandRow="1">
                <a:tableStyleId>{00A15C55-8517-42AA-B614-E9B94910E393}</a:tableStyleId>
              </a:tblPr>
              <a:tblGrid>
                <a:gridCol w="6598107"/>
                <a:gridCol w="1272946"/>
                <a:gridCol w="1272946"/>
              </a:tblGrid>
              <a:tr h="1029757">
                <a:tc>
                  <a:txBody>
                    <a:bodyPr/>
                    <a:lstStyle/>
                    <a:p>
                      <a:pPr indent="161925" algn="l">
                        <a:lnSpc>
                          <a:spcPct val="200000"/>
                        </a:lnSpc>
                        <a:spcBef>
                          <a:spcPts val="1200"/>
                        </a:spcBef>
                        <a:spcAft>
                          <a:spcPts val="0"/>
                        </a:spcAft>
                      </a:pPr>
                      <a:r>
                        <a:rPr lang="es-EC" sz="1400" dirty="0" smtClean="0">
                          <a:effectLst/>
                        </a:rPr>
                        <a:t>1.-</a:t>
                      </a:r>
                      <a:r>
                        <a:rPr lang="es-EC" sz="1400" baseline="0" dirty="0" smtClean="0">
                          <a:effectLst/>
                        </a:rPr>
                        <a:t> </a:t>
                      </a:r>
                      <a:r>
                        <a:rPr lang="es-EC" sz="1400" dirty="0" smtClean="0">
                          <a:effectLst/>
                        </a:rPr>
                        <a:t>Que </a:t>
                      </a:r>
                      <a:r>
                        <a:rPr lang="es-EC" sz="1400" dirty="0">
                          <a:effectLst/>
                        </a:rPr>
                        <a:t>equipos son necesarios para mantener la comunicación en la unidad al momento de sufrir la pérdida de poder de los generadores principales?</a:t>
                      </a:r>
                      <a:endParaRPr lang="es-EC" sz="1400" dirty="0">
                        <a:effectLst/>
                        <a:latin typeface="Arial"/>
                        <a:ea typeface="Times New Roman"/>
                        <a:cs typeface="Times New Roman"/>
                      </a:endParaRPr>
                    </a:p>
                  </a:txBody>
                  <a:tcPr marL="44450" marR="44450" marT="0" marB="0" anchor="b"/>
                </a:tc>
                <a:tc>
                  <a:txBody>
                    <a:bodyPr/>
                    <a:lstStyle/>
                    <a:p>
                      <a:pPr indent="161925" algn="l">
                        <a:lnSpc>
                          <a:spcPct val="200000"/>
                        </a:lnSpc>
                        <a:spcBef>
                          <a:spcPts val="1200"/>
                        </a:spcBef>
                        <a:spcAft>
                          <a:spcPts val="0"/>
                        </a:spcAft>
                      </a:pPr>
                      <a:r>
                        <a:rPr lang="es-EC" sz="1400" dirty="0">
                          <a:effectLst/>
                        </a:rPr>
                        <a:t> Consola GMDSS</a:t>
                      </a:r>
                      <a:endParaRPr lang="es-EC" sz="1400" dirty="0">
                        <a:effectLst/>
                        <a:latin typeface="Arial"/>
                        <a:ea typeface="Times New Roman"/>
                        <a:cs typeface="Times New Roman"/>
                      </a:endParaRPr>
                    </a:p>
                  </a:txBody>
                  <a:tcPr marL="44450" marR="44450" marT="0" marB="0" anchor="b"/>
                </a:tc>
                <a:tc>
                  <a:txBody>
                    <a:bodyPr/>
                    <a:lstStyle/>
                    <a:p>
                      <a:pPr indent="161925" algn="l">
                        <a:lnSpc>
                          <a:spcPct val="200000"/>
                        </a:lnSpc>
                        <a:spcBef>
                          <a:spcPts val="1200"/>
                        </a:spcBef>
                        <a:spcAft>
                          <a:spcPts val="0"/>
                        </a:spcAft>
                      </a:pPr>
                      <a:r>
                        <a:rPr lang="es-EC" sz="1400" dirty="0">
                          <a:effectLst/>
                        </a:rPr>
                        <a:t>63,5%</a:t>
                      </a:r>
                      <a:endParaRPr lang="es-EC" sz="1400" dirty="0">
                        <a:effectLst/>
                        <a:latin typeface="Arial"/>
                        <a:ea typeface="Times New Roman"/>
                        <a:cs typeface="Times New Roman"/>
                      </a:endParaRPr>
                    </a:p>
                  </a:txBody>
                  <a:tcPr marL="44450" marR="44450" marT="0" marB="0" anchor="b"/>
                </a:tc>
              </a:tr>
              <a:tr h="1029757">
                <a:tc>
                  <a:txBody>
                    <a:bodyPr/>
                    <a:lstStyle/>
                    <a:p>
                      <a:pPr indent="161925" algn="l">
                        <a:lnSpc>
                          <a:spcPct val="200000"/>
                        </a:lnSpc>
                        <a:spcBef>
                          <a:spcPts val="1200"/>
                        </a:spcBef>
                        <a:spcAft>
                          <a:spcPts val="0"/>
                        </a:spcAft>
                      </a:pPr>
                      <a:r>
                        <a:rPr lang="es-EC" sz="1400" dirty="0" smtClean="0">
                          <a:effectLst/>
                        </a:rPr>
                        <a:t>2.-</a:t>
                      </a:r>
                      <a:r>
                        <a:rPr lang="es-EC" sz="1400" baseline="0" dirty="0" smtClean="0">
                          <a:effectLst/>
                        </a:rPr>
                        <a:t> </a:t>
                      </a:r>
                      <a:r>
                        <a:rPr lang="es-EC" sz="1400" dirty="0" smtClean="0">
                          <a:effectLst/>
                        </a:rPr>
                        <a:t>Considera </a:t>
                      </a:r>
                      <a:r>
                        <a:rPr lang="es-EC" sz="1400" dirty="0">
                          <a:effectLst/>
                        </a:rPr>
                        <a:t>usted importante la implementación de un manual de mantenimiento para el control de los generadores del BESGUA?</a:t>
                      </a:r>
                      <a:endParaRPr lang="es-EC" sz="1400" dirty="0">
                        <a:effectLst/>
                        <a:latin typeface="Arial"/>
                        <a:ea typeface="Times New Roman"/>
                        <a:cs typeface="Times New Roman"/>
                      </a:endParaRPr>
                    </a:p>
                  </a:txBody>
                  <a:tcPr marL="44450" marR="44450" marT="0" marB="0" anchor="b"/>
                </a:tc>
                <a:tc>
                  <a:txBody>
                    <a:bodyPr/>
                    <a:lstStyle/>
                    <a:p>
                      <a:pPr indent="161925" algn="l">
                        <a:lnSpc>
                          <a:spcPct val="200000"/>
                        </a:lnSpc>
                        <a:spcBef>
                          <a:spcPts val="1200"/>
                        </a:spcBef>
                        <a:spcAft>
                          <a:spcPts val="0"/>
                        </a:spcAft>
                      </a:pPr>
                      <a:r>
                        <a:rPr lang="es-EC" sz="1400">
                          <a:effectLst/>
                        </a:rPr>
                        <a:t> SI</a:t>
                      </a:r>
                      <a:endParaRPr lang="es-EC" sz="1400">
                        <a:effectLst/>
                        <a:latin typeface="Arial"/>
                        <a:ea typeface="Times New Roman"/>
                        <a:cs typeface="Times New Roman"/>
                      </a:endParaRPr>
                    </a:p>
                  </a:txBody>
                  <a:tcPr marL="44450" marR="44450" marT="0" marB="0" anchor="b"/>
                </a:tc>
                <a:tc>
                  <a:txBody>
                    <a:bodyPr/>
                    <a:lstStyle/>
                    <a:p>
                      <a:pPr indent="161925" algn="l">
                        <a:lnSpc>
                          <a:spcPct val="200000"/>
                        </a:lnSpc>
                        <a:spcBef>
                          <a:spcPts val="1200"/>
                        </a:spcBef>
                        <a:spcAft>
                          <a:spcPts val="0"/>
                        </a:spcAft>
                      </a:pPr>
                      <a:r>
                        <a:rPr lang="es-EC" sz="1400">
                          <a:effectLst/>
                        </a:rPr>
                        <a:t>60% </a:t>
                      </a:r>
                      <a:endParaRPr lang="es-EC" sz="1400">
                        <a:effectLst/>
                        <a:latin typeface="Arial"/>
                        <a:ea typeface="Times New Roman"/>
                        <a:cs typeface="Times New Roman"/>
                      </a:endParaRPr>
                    </a:p>
                  </a:txBody>
                  <a:tcPr marL="44450" marR="44450" marT="0" marB="0" anchor="b"/>
                </a:tc>
              </a:tr>
              <a:tr h="944184">
                <a:tc>
                  <a:txBody>
                    <a:bodyPr/>
                    <a:lstStyle/>
                    <a:p>
                      <a:pPr indent="161925" algn="l">
                        <a:lnSpc>
                          <a:spcPct val="200000"/>
                        </a:lnSpc>
                        <a:spcBef>
                          <a:spcPts val="1200"/>
                        </a:spcBef>
                        <a:spcAft>
                          <a:spcPts val="0"/>
                        </a:spcAft>
                      </a:pPr>
                      <a:r>
                        <a:rPr lang="es-EC" sz="1400" dirty="0" smtClean="0">
                          <a:effectLst/>
                        </a:rPr>
                        <a:t>3.-</a:t>
                      </a:r>
                      <a:r>
                        <a:rPr lang="es-EC" sz="1400" baseline="0" dirty="0" smtClean="0">
                          <a:effectLst/>
                        </a:rPr>
                        <a:t> </a:t>
                      </a:r>
                      <a:r>
                        <a:rPr lang="es-EC" sz="1400" dirty="0" smtClean="0">
                          <a:effectLst/>
                        </a:rPr>
                        <a:t>Cree </a:t>
                      </a:r>
                      <a:r>
                        <a:rPr lang="es-EC" sz="1400" dirty="0">
                          <a:effectLst/>
                        </a:rPr>
                        <a:t>usted que es necesario la implementación de equipos auxiliares que energicen al BESGUA?</a:t>
                      </a:r>
                      <a:endParaRPr lang="es-EC" sz="1400" dirty="0">
                        <a:effectLst/>
                        <a:latin typeface="Arial"/>
                        <a:ea typeface="Times New Roman"/>
                        <a:cs typeface="Times New Roman"/>
                      </a:endParaRPr>
                    </a:p>
                  </a:txBody>
                  <a:tcPr marL="44450" marR="44450" marT="0" marB="0" anchor="b"/>
                </a:tc>
                <a:tc>
                  <a:txBody>
                    <a:bodyPr/>
                    <a:lstStyle/>
                    <a:p>
                      <a:pPr indent="161925" algn="l">
                        <a:lnSpc>
                          <a:spcPct val="200000"/>
                        </a:lnSpc>
                        <a:spcBef>
                          <a:spcPts val="1200"/>
                        </a:spcBef>
                        <a:spcAft>
                          <a:spcPts val="0"/>
                        </a:spcAft>
                      </a:pPr>
                      <a:r>
                        <a:rPr lang="es-EC" sz="1400" dirty="0">
                          <a:effectLst/>
                        </a:rPr>
                        <a:t> SI</a:t>
                      </a:r>
                      <a:endParaRPr lang="es-EC" sz="1400" dirty="0">
                        <a:effectLst/>
                        <a:latin typeface="Arial"/>
                        <a:ea typeface="Times New Roman"/>
                        <a:cs typeface="Times New Roman"/>
                      </a:endParaRPr>
                    </a:p>
                  </a:txBody>
                  <a:tcPr marL="44450" marR="44450" marT="0" marB="0" anchor="b"/>
                </a:tc>
                <a:tc>
                  <a:txBody>
                    <a:bodyPr/>
                    <a:lstStyle/>
                    <a:p>
                      <a:pPr indent="161925" algn="l">
                        <a:lnSpc>
                          <a:spcPct val="200000"/>
                        </a:lnSpc>
                        <a:spcBef>
                          <a:spcPts val="1200"/>
                        </a:spcBef>
                        <a:spcAft>
                          <a:spcPts val="0"/>
                        </a:spcAft>
                      </a:pPr>
                      <a:r>
                        <a:rPr lang="es-EC" sz="1400">
                          <a:effectLst/>
                        </a:rPr>
                        <a:t>67,50% </a:t>
                      </a:r>
                      <a:endParaRPr lang="es-EC" sz="1400">
                        <a:effectLst/>
                        <a:latin typeface="Arial"/>
                        <a:ea typeface="Times New Roman"/>
                        <a:cs typeface="Times New Roman"/>
                      </a:endParaRPr>
                    </a:p>
                  </a:txBody>
                  <a:tcPr marL="44450" marR="44450" marT="0" marB="0" anchor="b"/>
                </a:tc>
              </a:tr>
              <a:tr h="944184">
                <a:tc>
                  <a:txBody>
                    <a:bodyPr/>
                    <a:lstStyle/>
                    <a:p>
                      <a:pPr indent="161925" algn="l">
                        <a:lnSpc>
                          <a:spcPct val="200000"/>
                        </a:lnSpc>
                        <a:spcBef>
                          <a:spcPts val="1200"/>
                        </a:spcBef>
                        <a:spcAft>
                          <a:spcPts val="0"/>
                        </a:spcAft>
                      </a:pPr>
                      <a:r>
                        <a:rPr lang="es-EC" sz="1400" dirty="0" smtClean="0">
                          <a:effectLst/>
                        </a:rPr>
                        <a:t>4.-</a:t>
                      </a:r>
                      <a:r>
                        <a:rPr lang="es-EC" sz="1400" baseline="0" dirty="0" smtClean="0">
                          <a:effectLst/>
                        </a:rPr>
                        <a:t> </a:t>
                      </a:r>
                      <a:r>
                        <a:rPr lang="es-EC" sz="1400" dirty="0" smtClean="0">
                          <a:effectLst/>
                        </a:rPr>
                        <a:t>Cuán </a:t>
                      </a:r>
                      <a:r>
                        <a:rPr lang="es-EC" sz="1400" dirty="0">
                          <a:effectLst/>
                        </a:rPr>
                        <a:t>importante considera usted mantener encendido los equipos de comunicación en el BESGUA durante una emergencia producida en altamar?</a:t>
                      </a:r>
                      <a:endParaRPr lang="es-EC" sz="1400" dirty="0">
                        <a:effectLst/>
                        <a:latin typeface="Arial"/>
                        <a:ea typeface="Times New Roman"/>
                        <a:cs typeface="Times New Roman"/>
                      </a:endParaRPr>
                    </a:p>
                  </a:txBody>
                  <a:tcPr marL="44450" marR="44450" marT="0" marB="0" anchor="b"/>
                </a:tc>
                <a:tc>
                  <a:txBody>
                    <a:bodyPr/>
                    <a:lstStyle/>
                    <a:p>
                      <a:pPr indent="161925" algn="l">
                        <a:lnSpc>
                          <a:spcPct val="200000"/>
                        </a:lnSpc>
                        <a:spcBef>
                          <a:spcPts val="1200"/>
                        </a:spcBef>
                        <a:spcAft>
                          <a:spcPts val="0"/>
                        </a:spcAft>
                      </a:pPr>
                      <a:r>
                        <a:rPr lang="es-EC" sz="1400">
                          <a:effectLst/>
                        </a:rPr>
                        <a:t> Nada importante</a:t>
                      </a:r>
                      <a:endParaRPr lang="es-EC" sz="1400">
                        <a:effectLst/>
                        <a:latin typeface="Arial"/>
                        <a:ea typeface="Times New Roman"/>
                        <a:cs typeface="Times New Roman"/>
                      </a:endParaRPr>
                    </a:p>
                  </a:txBody>
                  <a:tcPr marL="44450" marR="44450" marT="0" marB="0" anchor="b"/>
                </a:tc>
                <a:tc>
                  <a:txBody>
                    <a:bodyPr/>
                    <a:lstStyle/>
                    <a:p>
                      <a:pPr indent="161925" algn="l">
                        <a:lnSpc>
                          <a:spcPct val="200000"/>
                        </a:lnSpc>
                        <a:spcBef>
                          <a:spcPts val="1200"/>
                        </a:spcBef>
                        <a:spcAft>
                          <a:spcPts val="0"/>
                        </a:spcAft>
                      </a:pPr>
                      <a:r>
                        <a:rPr lang="es-EC" sz="1400">
                          <a:effectLst/>
                        </a:rPr>
                        <a:t>70%</a:t>
                      </a:r>
                      <a:endParaRPr lang="es-EC" sz="1400">
                        <a:effectLst/>
                        <a:latin typeface="Arial"/>
                        <a:ea typeface="Times New Roman"/>
                        <a:cs typeface="Times New Roman"/>
                      </a:endParaRPr>
                    </a:p>
                  </a:txBody>
                  <a:tcPr marL="44450" marR="44450" marT="0" marB="0" anchor="b"/>
                </a:tc>
              </a:tr>
              <a:tr h="1452716">
                <a:tc>
                  <a:txBody>
                    <a:bodyPr/>
                    <a:lstStyle/>
                    <a:p>
                      <a:pPr indent="161925" algn="l">
                        <a:lnSpc>
                          <a:spcPct val="200000"/>
                        </a:lnSpc>
                        <a:spcBef>
                          <a:spcPts val="1200"/>
                        </a:spcBef>
                        <a:spcAft>
                          <a:spcPts val="0"/>
                        </a:spcAft>
                      </a:pPr>
                      <a:r>
                        <a:rPr lang="es-EC" sz="1400" dirty="0" smtClean="0">
                          <a:effectLst/>
                        </a:rPr>
                        <a:t>5.- Cuán </a:t>
                      </a:r>
                      <a:r>
                        <a:rPr lang="es-EC" sz="1400" dirty="0">
                          <a:effectLst/>
                        </a:rPr>
                        <a:t>importante considera usted mantener encendido los equipos de comunicación en el BESGUA durante una emergencia producida en canales o aguas restringidas?</a:t>
                      </a:r>
                      <a:endParaRPr lang="es-EC" sz="1400" dirty="0">
                        <a:effectLst/>
                        <a:latin typeface="Arial"/>
                        <a:ea typeface="Times New Roman"/>
                        <a:cs typeface="Times New Roman"/>
                      </a:endParaRPr>
                    </a:p>
                  </a:txBody>
                  <a:tcPr marL="44450" marR="44450" marT="0" marB="0" anchor="b"/>
                </a:tc>
                <a:tc>
                  <a:txBody>
                    <a:bodyPr/>
                    <a:lstStyle/>
                    <a:p>
                      <a:pPr indent="161925" algn="l">
                        <a:lnSpc>
                          <a:spcPct val="200000"/>
                        </a:lnSpc>
                        <a:spcBef>
                          <a:spcPts val="1200"/>
                        </a:spcBef>
                        <a:spcAft>
                          <a:spcPts val="0"/>
                        </a:spcAft>
                      </a:pPr>
                      <a:r>
                        <a:rPr lang="es-EC" sz="1400">
                          <a:effectLst/>
                        </a:rPr>
                        <a:t> Muy importante</a:t>
                      </a:r>
                      <a:endParaRPr lang="es-EC" sz="1400">
                        <a:effectLst/>
                        <a:latin typeface="Arial"/>
                        <a:ea typeface="Times New Roman"/>
                        <a:cs typeface="Times New Roman"/>
                      </a:endParaRPr>
                    </a:p>
                  </a:txBody>
                  <a:tcPr marL="44450" marR="44450" marT="0" marB="0" anchor="b"/>
                </a:tc>
                <a:tc>
                  <a:txBody>
                    <a:bodyPr/>
                    <a:lstStyle/>
                    <a:p>
                      <a:pPr indent="161925" algn="l">
                        <a:lnSpc>
                          <a:spcPct val="200000"/>
                        </a:lnSpc>
                        <a:spcBef>
                          <a:spcPts val="1200"/>
                        </a:spcBef>
                        <a:spcAft>
                          <a:spcPts val="0"/>
                        </a:spcAft>
                      </a:pPr>
                      <a:r>
                        <a:rPr lang="es-EC" sz="1400" dirty="0">
                          <a:effectLst/>
                        </a:rPr>
                        <a:t>75%</a:t>
                      </a:r>
                      <a:endParaRPr lang="es-EC" sz="1400" dirty="0">
                        <a:effectLst/>
                        <a:latin typeface="Arial"/>
                        <a:ea typeface="Times New Roman"/>
                        <a:cs typeface="Times New Roman"/>
                      </a:endParaRPr>
                    </a:p>
                  </a:txBody>
                  <a:tcPr marL="44450" marR="44450" marT="0" marB="0" anchor="b"/>
                </a:tc>
              </a:tr>
            </a:tbl>
          </a:graphicData>
        </a:graphic>
      </p:graphicFrame>
    </p:spTree>
    <p:extLst>
      <p:ext uri="{BB962C8B-B14F-4D97-AF65-F5344CB8AC3E}">
        <p14:creationId xmlns:p14="http://schemas.microsoft.com/office/powerpoint/2010/main" val="338510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3.33333E-6 -2.22222E-6 L -0.64184 -0.01065 " pathEditMode="relative" rAng="0" ptsTypes="AA">
                                      <p:cBhvr>
                                        <p:cTn id="6" dur="2000" fill="hold"/>
                                        <p:tgtEl>
                                          <p:spTgt spid="64"/>
                                        </p:tgtEl>
                                        <p:attrNameLst>
                                          <p:attrName>ppt_x</p:attrName>
                                          <p:attrName>ppt_y</p:attrName>
                                        </p:attrNameLst>
                                      </p:cBhvr>
                                      <p:rCtr x="-32101" y="-532"/>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10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0.0434 0.09792 L -1.02761 -0.58449 " pathEditMode="relative" rAng="0" ptsTypes="AA">
                                      <p:cBhvr>
                                        <p:cTn id="29" dur="2000" fill="hold"/>
                                        <p:tgtEl>
                                          <p:spTgt spid="65"/>
                                        </p:tgtEl>
                                        <p:attrNameLst>
                                          <p:attrName>ppt_x</p:attrName>
                                          <p:attrName>ppt_y</p:attrName>
                                        </p:attrNameLst>
                                      </p:cBhvr>
                                      <p:rCtr x="-53559" y="-341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2.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1397</TotalTime>
  <Words>1030</Words>
  <Application>Microsoft Office PowerPoint</Application>
  <PresentationFormat>Presentación en pantalla (4:3)</PresentationFormat>
  <Paragraphs>250</Paragraphs>
  <Slides>23</Slides>
  <Notes>16</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IMPLEMENTACIÓN DE CONTACTORES </vt:lpstr>
      <vt:lpstr>Presentación de PowerPoint</vt:lpstr>
      <vt:lpstr>IMPLEMENTACIÓN DE CONTACTORES </vt:lpstr>
      <vt:lpstr>Presentación de PowerPoint</vt:lpstr>
      <vt:lpstr>IMPLEMENTACIÓN DE CONTACTORES </vt:lpstr>
      <vt:lpstr>Presentación de PowerPoint</vt:lpstr>
      <vt:lpstr>Presentación de PowerPoint</vt:lpstr>
      <vt:lpstr>CONTACTORES</vt:lpstr>
      <vt:lpstr>Presentación de PowerPoint</vt:lpstr>
      <vt:lpstr>Presentación de PowerPoint</vt:lpstr>
      <vt:lpstr>IMPLEMENTACIÓN DE CONTACTORES </vt:lpstr>
      <vt:lpstr>IMPLEMENTACIÓN DE CONTACTORES </vt:lpstr>
      <vt:lpstr>Presentación de PowerPoint</vt:lpstr>
      <vt:lpstr>CONCLUSIONES</vt:lpstr>
      <vt:lpstr>IMPLEMENTACIÓN DE CONTACTORES </vt:lpstr>
      <vt:lpstr>IMPLEMENTACIÓN DE CONTACTORES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miguelito</dc:creator>
  <cp:lastModifiedBy>miguelito</cp:lastModifiedBy>
  <cp:revision>46</cp:revision>
  <dcterms:created xsi:type="dcterms:W3CDTF">2013-12-04T14:53:09Z</dcterms:created>
  <dcterms:modified xsi:type="dcterms:W3CDTF">2013-12-06T21:52:51Z</dcterms:modified>
</cp:coreProperties>
</file>