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8"/>
  </p:notesMasterIdLst>
  <p:sldIdLst>
    <p:sldId id="256" r:id="rId2"/>
    <p:sldId id="32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9" r:id="rId23"/>
    <p:sldId id="280" r:id="rId24"/>
    <p:sldId id="281" r:id="rId25"/>
    <p:sldId id="276" r:id="rId26"/>
    <p:sldId id="277" r:id="rId27"/>
    <p:sldId id="278"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6" r:id="rId45"/>
    <p:sldId id="299" r:id="rId46"/>
    <p:sldId id="300" r:id="rId47"/>
    <p:sldId id="301" r:id="rId48"/>
    <p:sldId id="302" r:id="rId49"/>
    <p:sldId id="303" r:id="rId50"/>
    <p:sldId id="305" r:id="rId51"/>
    <p:sldId id="306" r:id="rId52"/>
    <p:sldId id="304"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4" autoAdjust="0"/>
    <p:restoredTop sz="87083" autoAdjust="0"/>
  </p:normalViewPr>
  <p:slideViewPr>
    <p:cSldViewPr snapToGrid="0">
      <p:cViewPr varScale="1">
        <p:scale>
          <a:sx n="63" d="100"/>
          <a:sy n="63" d="100"/>
        </p:scale>
        <p:origin x="-1020"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C7535-1F9F-4CDB-8AE4-BF58DBE14D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615917E-CEDA-42E6-BB43-8438C811099C}">
      <dgm:prSet phldrT="[Texto]" custT="1"/>
      <dgm:spPr/>
      <dgm:t>
        <a:bodyPr/>
        <a:lstStyle/>
        <a:p>
          <a:r>
            <a:rPr lang="es-ES" sz="2000" dirty="0" smtClean="0">
              <a:solidFill>
                <a:schemeClr val="tx1"/>
              </a:solidFill>
              <a:latin typeface="Times New Roman" panose="02020603050405020304" pitchFamily="18" charset="0"/>
              <a:cs typeface="Times New Roman" panose="02020603050405020304" pitchFamily="18" charset="0"/>
            </a:rPr>
            <a:t>La estimulación bilateral puede ser: </a:t>
          </a:r>
          <a:endParaRPr lang="en-US" sz="2000" dirty="0"/>
        </a:p>
      </dgm:t>
    </dgm:pt>
    <dgm:pt modelId="{38AC3F7B-A2ED-494D-9899-4E8CA01F9359}" type="parTrans" cxnId="{B840B1B6-D74F-4830-8892-C036894A2744}">
      <dgm:prSet/>
      <dgm:spPr/>
      <dgm:t>
        <a:bodyPr/>
        <a:lstStyle/>
        <a:p>
          <a:endParaRPr lang="en-US" sz="2000"/>
        </a:p>
      </dgm:t>
    </dgm:pt>
    <dgm:pt modelId="{88D6171B-B8BC-45DD-A32E-2DD747622F55}" type="sibTrans" cxnId="{B840B1B6-D74F-4830-8892-C036894A2744}">
      <dgm:prSet/>
      <dgm:spPr/>
      <dgm:t>
        <a:bodyPr/>
        <a:lstStyle/>
        <a:p>
          <a:endParaRPr lang="en-US" sz="2000"/>
        </a:p>
      </dgm:t>
    </dgm:pt>
    <dgm:pt modelId="{7BDD50EA-7E80-4407-9639-BF169B8B9BFE}">
      <dgm:prSet phldrT="[Texto]" custT="1"/>
      <dgm:spPr/>
      <dgm:t>
        <a:bodyPr/>
        <a:lstStyle/>
        <a:p>
          <a:r>
            <a:rPr lang="es-ES" sz="2000" b="1" dirty="0" smtClean="0">
              <a:solidFill>
                <a:schemeClr val="tx1"/>
              </a:solidFill>
              <a:latin typeface="Times New Roman" panose="02020603050405020304" pitchFamily="18" charset="0"/>
              <a:cs typeface="Times New Roman" panose="02020603050405020304" pitchFamily="18" charset="0"/>
            </a:rPr>
            <a:t>a) Visual._</a:t>
          </a:r>
          <a:r>
            <a:rPr lang="es-ES" sz="2000" dirty="0" smtClean="0">
              <a:solidFill>
                <a:schemeClr val="tx1"/>
              </a:solidFill>
              <a:latin typeface="Times New Roman" panose="02020603050405020304" pitchFamily="18" charset="0"/>
              <a:cs typeface="Times New Roman" panose="02020603050405020304" pitchFamily="18" charset="0"/>
            </a:rPr>
            <a:t> El paciente mueve los ojos de un lado al otro guiado por el 	terapeuta; </a:t>
          </a:r>
          <a:endParaRPr lang="en-US" sz="2000" dirty="0"/>
        </a:p>
      </dgm:t>
    </dgm:pt>
    <dgm:pt modelId="{0433736D-C3FB-4498-8E72-D2CA87A13254}" type="parTrans" cxnId="{9ACEA0B2-3791-43B1-9956-C16EB1412DD4}">
      <dgm:prSet/>
      <dgm:spPr/>
      <dgm:t>
        <a:bodyPr/>
        <a:lstStyle/>
        <a:p>
          <a:endParaRPr lang="en-US" sz="2000"/>
        </a:p>
      </dgm:t>
    </dgm:pt>
    <dgm:pt modelId="{FC4496AE-6AE4-472A-B207-3CD2BD4D1618}" type="sibTrans" cxnId="{9ACEA0B2-3791-43B1-9956-C16EB1412DD4}">
      <dgm:prSet/>
      <dgm:spPr/>
      <dgm:t>
        <a:bodyPr/>
        <a:lstStyle/>
        <a:p>
          <a:endParaRPr lang="en-US" sz="2000"/>
        </a:p>
      </dgm:t>
    </dgm:pt>
    <dgm:pt modelId="{1A75DB3B-1BC6-4C33-969B-EBD20DF8B5C3}">
      <dgm:prSet phldrT="[Texto]" custT="1"/>
      <dgm:spPr/>
      <dgm:t>
        <a:bodyPr/>
        <a:lstStyle/>
        <a:p>
          <a:r>
            <a:rPr lang="es-ES" sz="2000" b="1" dirty="0" smtClean="0">
              <a:solidFill>
                <a:schemeClr val="tx1"/>
              </a:solidFill>
              <a:latin typeface="Times New Roman" panose="02020603050405020304" pitchFamily="18" charset="0"/>
              <a:cs typeface="Times New Roman" panose="02020603050405020304" pitchFamily="18" charset="0"/>
            </a:rPr>
            <a:t>b) Auditiva._</a:t>
          </a:r>
          <a:r>
            <a:rPr lang="es-ES" sz="2000" dirty="0" smtClean="0">
              <a:solidFill>
                <a:schemeClr val="tx1"/>
              </a:solidFill>
              <a:latin typeface="Times New Roman" panose="02020603050405020304" pitchFamily="18" charset="0"/>
              <a:cs typeface="Times New Roman" panose="02020603050405020304" pitchFamily="18" charset="0"/>
            </a:rPr>
            <a:t> El paciente escucha sonidos alternados en ambos oídos; </a:t>
          </a:r>
          <a:endParaRPr lang="en-US" sz="2000" dirty="0"/>
        </a:p>
      </dgm:t>
    </dgm:pt>
    <dgm:pt modelId="{173309C3-4E43-42C2-842C-3351492A2D3E}" type="parTrans" cxnId="{F7DBBDF8-ECCA-47CE-99CC-313E386CF547}">
      <dgm:prSet/>
      <dgm:spPr/>
      <dgm:t>
        <a:bodyPr/>
        <a:lstStyle/>
        <a:p>
          <a:endParaRPr lang="en-US" sz="2000"/>
        </a:p>
      </dgm:t>
    </dgm:pt>
    <dgm:pt modelId="{D2D61EBA-9B6F-4628-91ED-C51AB2A81C5D}" type="sibTrans" cxnId="{F7DBBDF8-ECCA-47CE-99CC-313E386CF547}">
      <dgm:prSet/>
      <dgm:spPr/>
      <dgm:t>
        <a:bodyPr/>
        <a:lstStyle/>
        <a:p>
          <a:endParaRPr lang="en-US" sz="2000"/>
        </a:p>
      </dgm:t>
    </dgm:pt>
    <dgm:pt modelId="{A6A2FD55-37C4-4CC0-B667-2106199AB182}">
      <dgm:prSet phldrT="[Texto]" custT="1"/>
      <dgm:spPr/>
      <dgm:t>
        <a:bodyPr/>
        <a:lstStyle/>
        <a:p>
          <a:r>
            <a:rPr lang="es-ES" sz="2000" b="1" dirty="0" smtClean="0">
              <a:solidFill>
                <a:schemeClr val="tx1"/>
              </a:solidFill>
              <a:latin typeface="Times New Roman" panose="02020603050405020304" pitchFamily="18" charset="0"/>
              <a:cs typeface="Times New Roman" panose="02020603050405020304" pitchFamily="18" charset="0"/>
            </a:rPr>
            <a:t>c)Táctil._</a:t>
          </a:r>
          <a:r>
            <a:rPr lang="es-ES" sz="2000" dirty="0" smtClean="0">
              <a:solidFill>
                <a:schemeClr val="tx1"/>
              </a:solidFill>
              <a:latin typeface="Times New Roman" panose="02020603050405020304" pitchFamily="18" charset="0"/>
              <a:cs typeface="Times New Roman" panose="02020603050405020304" pitchFamily="18" charset="0"/>
            </a:rPr>
            <a:t> El terapeuta golpetea suavemente y en forma alternada sobre las manos o los hombros del paciente. </a:t>
          </a:r>
          <a:endParaRPr lang="en-US" sz="2000" dirty="0"/>
        </a:p>
      </dgm:t>
    </dgm:pt>
    <dgm:pt modelId="{2F715B5E-B767-47EA-8271-F7E1CA6324BD}" type="parTrans" cxnId="{55B4A6BD-F81B-4514-9FE5-A6A62B459866}">
      <dgm:prSet/>
      <dgm:spPr/>
      <dgm:t>
        <a:bodyPr/>
        <a:lstStyle/>
        <a:p>
          <a:endParaRPr lang="en-US" sz="2000"/>
        </a:p>
      </dgm:t>
    </dgm:pt>
    <dgm:pt modelId="{69BB9DE1-DAEB-4C73-9284-008E89AFD6FE}" type="sibTrans" cxnId="{55B4A6BD-F81B-4514-9FE5-A6A62B459866}">
      <dgm:prSet/>
      <dgm:spPr/>
      <dgm:t>
        <a:bodyPr/>
        <a:lstStyle/>
        <a:p>
          <a:endParaRPr lang="en-US" sz="2000"/>
        </a:p>
      </dgm:t>
    </dgm:pt>
    <dgm:pt modelId="{726959F7-3AA4-4AEE-8B64-EF4DFD4B94E1}" type="pres">
      <dgm:prSet presAssocID="{76DC7535-1F9F-4CDB-8AE4-BF58DBE14DB5}" presName="vert0" presStyleCnt="0">
        <dgm:presLayoutVars>
          <dgm:dir/>
          <dgm:animOne val="branch"/>
          <dgm:animLvl val="lvl"/>
        </dgm:presLayoutVars>
      </dgm:prSet>
      <dgm:spPr/>
      <dgm:t>
        <a:bodyPr/>
        <a:lstStyle/>
        <a:p>
          <a:endParaRPr lang="en-US"/>
        </a:p>
      </dgm:t>
    </dgm:pt>
    <dgm:pt modelId="{D395C2BA-93D6-4400-B182-DA1A96378DD2}" type="pres">
      <dgm:prSet presAssocID="{B615917E-CEDA-42E6-BB43-8438C811099C}" presName="thickLine" presStyleLbl="alignNode1" presStyleIdx="0" presStyleCnt="1"/>
      <dgm:spPr/>
    </dgm:pt>
    <dgm:pt modelId="{7A90E441-884B-4717-BBFD-064F51AF68F4}" type="pres">
      <dgm:prSet presAssocID="{B615917E-CEDA-42E6-BB43-8438C811099C}" presName="horz1" presStyleCnt="0"/>
      <dgm:spPr/>
    </dgm:pt>
    <dgm:pt modelId="{5AEC098F-1C78-4B73-93AF-08D2A60F5A18}" type="pres">
      <dgm:prSet presAssocID="{B615917E-CEDA-42E6-BB43-8438C811099C}" presName="tx1" presStyleLbl="revTx" presStyleIdx="0" presStyleCnt="4"/>
      <dgm:spPr/>
      <dgm:t>
        <a:bodyPr/>
        <a:lstStyle/>
        <a:p>
          <a:endParaRPr lang="en-US"/>
        </a:p>
      </dgm:t>
    </dgm:pt>
    <dgm:pt modelId="{AFE9BB70-2A8E-4502-931C-C3A48C1BBD9A}" type="pres">
      <dgm:prSet presAssocID="{B615917E-CEDA-42E6-BB43-8438C811099C}" presName="vert1" presStyleCnt="0"/>
      <dgm:spPr/>
    </dgm:pt>
    <dgm:pt modelId="{F93DFD18-52DB-421F-A0CA-818D6FBD335A}" type="pres">
      <dgm:prSet presAssocID="{7BDD50EA-7E80-4407-9639-BF169B8B9BFE}" presName="vertSpace2a" presStyleCnt="0"/>
      <dgm:spPr/>
    </dgm:pt>
    <dgm:pt modelId="{2F432A89-E20B-48B3-B3DD-CBA444D68B8A}" type="pres">
      <dgm:prSet presAssocID="{7BDD50EA-7E80-4407-9639-BF169B8B9BFE}" presName="horz2" presStyleCnt="0"/>
      <dgm:spPr/>
    </dgm:pt>
    <dgm:pt modelId="{260B36F9-12DB-4179-B941-CDC7E96F3B11}" type="pres">
      <dgm:prSet presAssocID="{7BDD50EA-7E80-4407-9639-BF169B8B9BFE}" presName="horzSpace2" presStyleCnt="0"/>
      <dgm:spPr/>
    </dgm:pt>
    <dgm:pt modelId="{75BC9EB0-7106-4291-9E33-AC3D0B91C142}" type="pres">
      <dgm:prSet presAssocID="{7BDD50EA-7E80-4407-9639-BF169B8B9BFE}" presName="tx2" presStyleLbl="revTx" presStyleIdx="1" presStyleCnt="4"/>
      <dgm:spPr/>
      <dgm:t>
        <a:bodyPr/>
        <a:lstStyle/>
        <a:p>
          <a:endParaRPr lang="en-US"/>
        </a:p>
      </dgm:t>
    </dgm:pt>
    <dgm:pt modelId="{09D34E93-698F-442E-86CE-B99F1D7E8151}" type="pres">
      <dgm:prSet presAssocID="{7BDD50EA-7E80-4407-9639-BF169B8B9BFE}" presName="vert2" presStyleCnt="0"/>
      <dgm:spPr/>
    </dgm:pt>
    <dgm:pt modelId="{5D7A8756-AF14-4153-88A8-0177A409F663}" type="pres">
      <dgm:prSet presAssocID="{7BDD50EA-7E80-4407-9639-BF169B8B9BFE}" presName="thinLine2b" presStyleLbl="callout" presStyleIdx="0" presStyleCnt="3" custLinFactY="-600000" custLinFactNeighborX="1017" custLinFactNeighborY="-694761">
        <dgm:style>
          <a:lnRef idx="2">
            <a:schemeClr val="accent3"/>
          </a:lnRef>
          <a:fillRef idx="1">
            <a:schemeClr val="lt1"/>
          </a:fillRef>
          <a:effectRef idx="0">
            <a:schemeClr val="accent3"/>
          </a:effectRef>
          <a:fontRef idx="minor">
            <a:schemeClr val="dk1"/>
          </a:fontRef>
        </dgm:style>
      </dgm:prSet>
      <dgm:spPr/>
    </dgm:pt>
    <dgm:pt modelId="{2908C36B-2619-4285-B112-76BEBD8C02AE}" type="pres">
      <dgm:prSet presAssocID="{7BDD50EA-7E80-4407-9639-BF169B8B9BFE}" presName="vertSpace2b" presStyleCnt="0"/>
      <dgm:spPr/>
    </dgm:pt>
    <dgm:pt modelId="{0DECE566-08AE-477A-A3A0-25E87D6EB648}" type="pres">
      <dgm:prSet presAssocID="{1A75DB3B-1BC6-4C33-969B-EBD20DF8B5C3}" presName="horz2" presStyleCnt="0"/>
      <dgm:spPr/>
    </dgm:pt>
    <dgm:pt modelId="{7C742E73-2F1C-47FE-A9F9-E01F3B7793E0}" type="pres">
      <dgm:prSet presAssocID="{1A75DB3B-1BC6-4C33-969B-EBD20DF8B5C3}" presName="horzSpace2" presStyleCnt="0"/>
      <dgm:spPr/>
    </dgm:pt>
    <dgm:pt modelId="{EDB1C5E4-3092-433B-BA8F-08D50CA54A1A}" type="pres">
      <dgm:prSet presAssocID="{1A75DB3B-1BC6-4C33-969B-EBD20DF8B5C3}" presName="tx2" presStyleLbl="revTx" presStyleIdx="2" presStyleCnt="4" custLinFactNeighborX="-518" custLinFactNeighborY="-52048"/>
      <dgm:spPr/>
      <dgm:t>
        <a:bodyPr/>
        <a:lstStyle/>
        <a:p>
          <a:endParaRPr lang="en-US"/>
        </a:p>
      </dgm:t>
    </dgm:pt>
    <dgm:pt modelId="{7FCC3B00-1CBD-4578-AB04-75C376FE3330}" type="pres">
      <dgm:prSet presAssocID="{1A75DB3B-1BC6-4C33-969B-EBD20DF8B5C3}" presName="vert2" presStyleCnt="0"/>
      <dgm:spPr/>
    </dgm:pt>
    <dgm:pt modelId="{FBDB10A2-ED6C-494E-8ACF-CE70578EFC44}" type="pres">
      <dgm:prSet presAssocID="{1A75DB3B-1BC6-4C33-969B-EBD20DF8B5C3}" presName="thinLine2b" presStyleLbl="callout" presStyleIdx="1" presStyleCnt="3" custLinFactY="-1400000" custLinFactNeighborX="508" custLinFactNeighborY="-1447617">
        <dgm:style>
          <a:lnRef idx="2">
            <a:schemeClr val="accent4"/>
          </a:lnRef>
          <a:fillRef idx="1">
            <a:schemeClr val="lt1"/>
          </a:fillRef>
          <a:effectRef idx="0">
            <a:schemeClr val="accent4"/>
          </a:effectRef>
          <a:fontRef idx="minor">
            <a:schemeClr val="dk1"/>
          </a:fontRef>
        </dgm:style>
      </dgm:prSet>
      <dgm:spPr/>
    </dgm:pt>
    <dgm:pt modelId="{D49251F1-E538-4872-BD79-6942ABDA2FE6}" type="pres">
      <dgm:prSet presAssocID="{1A75DB3B-1BC6-4C33-969B-EBD20DF8B5C3}" presName="vertSpace2b" presStyleCnt="0"/>
      <dgm:spPr/>
    </dgm:pt>
    <dgm:pt modelId="{9721B437-B2E7-454D-9000-D659B13E0AB7}" type="pres">
      <dgm:prSet presAssocID="{A6A2FD55-37C4-4CC0-B667-2106199AB182}" presName="horz2" presStyleCnt="0"/>
      <dgm:spPr/>
    </dgm:pt>
    <dgm:pt modelId="{4BBEA55E-F8E0-42FA-830A-EAB94C6C7097}" type="pres">
      <dgm:prSet presAssocID="{A6A2FD55-37C4-4CC0-B667-2106199AB182}" presName="horzSpace2" presStyleCnt="0"/>
      <dgm:spPr/>
    </dgm:pt>
    <dgm:pt modelId="{D71F3E2B-5C86-4627-86C7-DF1CD229EA05}" type="pres">
      <dgm:prSet presAssocID="{A6A2FD55-37C4-4CC0-B667-2106199AB182}" presName="tx2" presStyleLbl="revTx" presStyleIdx="3" presStyleCnt="4" custLinFactNeighborX="-518" custLinFactNeighborY="-99542"/>
      <dgm:spPr/>
      <dgm:t>
        <a:bodyPr/>
        <a:lstStyle/>
        <a:p>
          <a:endParaRPr lang="en-US"/>
        </a:p>
      </dgm:t>
    </dgm:pt>
    <dgm:pt modelId="{8E03684B-8885-4810-A5AB-ACB945B253E9}" type="pres">
      <dgm:prSet presAssocID="{A6A2FD55-37C4-4CC0-B667-2106199AB182}" presName="vert2" presStyleCnt="0"/>
      <dgm:spPr/>
    </dgm:pt>
    <dgm:pt modelId="{1A5E860A-903B-487E-9A48-C4A114F0BB8D}" type="pres">
      <dgm:prSet presAssocID="{A6A2FD55-37C4-4CC0-B667-2106199AB182}" presName="thinLine2b" presStyleLbl="callout" presStyleIdx="2" presStyleCnt="3" custLinFactY="-2100000" custLinFactNeighborY="-2112869">
        <dgm:style>
          <a:lnRef idx="2">
            <a:schemeClr val="accent5"/>
          </a:lnRef>
          <a:fillRef idx="1">
            <a:schemeClr val="lt1"/>
          </a:fillRef>
          <a:effectRef idx="0">
            <a:schemeClr val="accent5"/>
          </a:effectRef>
          <a:fontRef idx="minor">
            <a:schemeClr val="dk1"/>
          </a:fontRef>
        </dgm:style>
      </dgm:prSet>
      <dgm:spPr/>
    </dgm:pt>
    <dgm:pt modelId="{2DF5278D-3474-4865-8295-29E73FABDA01}" type="pres">
      <dgm:prSet presAssocID="{A6A2FD55-37C4-4CC0-B667-2106199AB182}" presName="vertSpace2b" presStyleCnt="0"/>
      <dgm:spPr/>
    </dgm:pt>
  </dgm:ptLst>
  <dgm:cxnLst>
    <dgm:cxn modelId="{0983713F-BF11-4B05-B54F-CA8C56F8DE47}" type="presOf" srcId="{76DC7535-1F9F-4CDB-8AE4-BF58DBE14DB5}" destId="{726959F7-3AA4-4AEE-8B64-EF4DFD4B94E1}" srcOrd="0" destOrd="0" presId="urn:microsoft.com/office/officeart/2008/layout/LinedList"/>
    <dgm:cxn modelId="{D958A1E7-B4D0-44B2-97EF-1E0C7DA46966}" type="presOf" srcId="{A6A2FD55-37C4-4CC0-B667-2106199AB182}" destId="{D71F3E2B-5C86-4627-86C7-DF1CD229EA05}" srcOrd="0" destOrd="0" presId="urn:microsoft.com/office/officeart/2008/layout/LinedList"/>
    <dgm:cxn modelId="{55B4A6BD-F81B-4514-9FE5-A6A62B459866}" srcId="{B615917E-CEDA-42E6-BB43-8438C811099C}" destId="{A6A2FD55-37C4-4CC0-B667-2106199AB182}" srcOrd="2" destOrd="0" parTransId="{2F715B5E-B767-47EA-8271-F7E1CA6324BD}" sibTransId="{69BB9DE1-DAEB-4C73-9284-008E89AFD6FE}"/>
    <dgm:cxn modelId="{2CCCD16D-577C-46D3-8FCC-4B0221FDECA9}" type="presOf" srcId="{7BDD50EA-7E80-4407-9639-BF169B8B9BFE}" destId="{75BC9EB0-7106-4291-9E33-AC3D0B91C142}" srcOrd="0" destOrd="0" presId="urn:microsoft.com/office/officeart/2008/layout/LinedList"/>
    <dgm:cxn modelId="{B840B1B6-D74F-4830-8892-C036894A2744}" srcId="{76DC7535-1F9F-4CDB-8AE4-BF58DBE14DB5}" destId="{B615917E-CEDA-42E6-BB43-8438C811099C}" srcOrd="0" destOrd="0" parTransId="{38AC3F7B-A2ED-494D-9899-4E8CA01F9359}" sibTransId="{88D6171B-B8BC-45DD-A32E-2DD747622F55}"/>
    <dgm:cxn modelId="{6720D7C7-3771-498D-8188-1131172351D9}" type="presOf" srcId="{1A75DB3B-1BC6-4C33-969B-EBD20DF8B5C3}" destId="{EDB1C5E4-3092-433B-BA8F-08D50CA54A1A}" srcOrd="0" destOrd="0" presId="urn:microsoft.com/office/officeart/2008/layout/LinedList"/>
    <dgm:cxn modelId="{189EE38D-F645-412F-8C8F-AC42D9BD9C02}" type="presOf" srcId="{B615917E-CEDA-42E6-BB43-8438C811099C}" destId="{5AEC098F-1C78-4B73-93AF-08D2A60F5A18}" srcOrd="0" destOrd="0" presId="urn:microsoft.com/office/officeart/2008/layout/LinedList"/>
    <dgm:cxn modelId="{F7DBBDF8-ECCA-47CE-99CC-313E386CF547}" srcId="{B615917E-CEDA-42E6-BB43-8438C811099C}" destId="{1A75DB3B-1BC6-4C33-969B-EBD20DF8B5C3}" srcOrd="1" destOrd="0" parTransId="{173309C3-4E43-42C2-842C-3351492A2D3E}" sibTransId="{D2D61EBA-9B6F-4628-91ED-C51AB2A81C5D}"/>
    <dgm:cxn modelId="{9ACEA0B2-3791-43B1-9956-C16EB1412DD4}" srcId="{B615917E-CEDA-42E6-BB43-8438C811099C}" destId="{7BDD50EA-7E80-4407-9639-BF169B8B9BFE}" srcOrd="0" destOrd="0" parTransId="{0433736D-C3FB-4498-8E72-D2CA87A13254}" sibTransId="{FC4496AE-6AE4-472A-B207-3CD2BD4D1618}"/>
    <dgm:cxn modelId="{760060A3-505F-48C9-9FBA-04519D53DA7D}" type="presParOf" srcId="{726959F7-3AA4-4AEE-8B64-EF4DFD4B94E1}" destId="{D395C2BA-93D6-4400-B182-DA1A96378DD2}" srcOrd="0" destOrd="0" presId="urn:microsoft.com/office/officeart/2008/layout/LinedList"/>
    <dgm:cxn modelId="{6C77AB9B-E44A-4C62-87B9-237169F3A7AC}" type="presParOf" srcId="{726959F7-3AA4-4AEE-8B64-EF4DFD4B94E1}" destId="{7A90E441-884B-4717-BBFD-064F51AF68F4}" srcOrd="1" destOrd="0" presId="urn:microsoft.com/office/officeart/2008/layout/LinedList"/>
    <dgm:cxn modelId="{C9AAACBD-3E67-4FA8-B850-8D9975D9A598}" type="presParOf" srcId="{7A90E441-884B-4717-BBFD-064F51AF68F4}" destId="{5AEC098F-1C78-4B73-93AF-08D2A60F5A18}" srcOrd="0" destOrd="0" presId="urn:microsoft.com/office/officeart/2008/layout/LinedList"/>
    <dgm:cxn modelId="{D4AB5532-42D3-48EE-AB47-3BD07A347CEC}" type="presParOf" srcId="{7A90E441-884B-4717-BBFD-064F51AF68F4}" destId="{AFE9BB70-2A8E-4502-931C-C3A48C1BBD9A}" srcOrd="1" destOrd="0" presId="urn:microsoft.com/office/officeart/2008/layout/LinedList"/>
    <dgm:cxn modelId="{3E3E7727-7DB7-4693-9938-47F66C553429}" type="presParOf" srcId="{AFE9BB70-2A8E-4502-931C-C3A48C1BBD9A}" destId="{F93DFD18-52DB-421F-A0CA-818D6FBD335A}" srcOrd="0" destOrd="0" presId="urn:microsoft.com/office/officeart/2008/layout/LinedList"/>
    <dgm:cxn modelId="{8B10260B-2C7C-4F33-A3EE-C00EF6F35606}" type="presParOf" srcId="{AFE9BB70-2A8E-4502-931C-C3A48C1BBD9A}" destId="{2F432A89-E20B-48B3-B3DD-CBA444D68B8A}" srcOrd="1" destOrd="0" presId="urn:microsoft.com/office/officeart/2008/layout/LinedList"/>
    <dgm:cxn modelId="{9F83297D-3823-44FE-B968-4FA70CD40B42}" type="presParOf" srcId="{2F432A89-E20B-48B3-B3DD-CBA444D68B8A}" destId="{260B36F9-12DB-4179-B941-CDC7E96F3B11}" srcOrd="0" destOrd="0" presId="urn:microsoft.com/office/officeart/2008/layout/LinedList"/>
    <dgm:cxn modelId="{28BC5924-137C-4AA3-BBB3-0245B400F86B}" type="presParOf" srcId="{2F432A89-E20B-48B3-B3DD-CBA444D68B8A}" destId="{75BC9EB0-7106-4291-9E33-AC3D0B91C142}" srcOrd="1" destOrd="0" presId="urn:microsoft.com/office/officeart/2008/layout/LinedList"/>
    <dgm:cxn modelId="{87D56806-2FB8-434B-89F1-5444C860627B}" type="presParOf" srcId="{2F432A89-E20B-48B3-B3DD-CBA444D68B8A}" destId="{09D34E93-698F-442E-86CE-B99F1D7E8151}" srcOrd="2" destOrd="0" presId="urn:microsoft.com/office/officeart/2008/layout/LinedList"/>
    <dgm:cxn modelId="{8FFF08BC-9C95-45D1-B3E6-1050F8CEBAA7}" type="presParOf" srcId="{AFE9BB70-2A8E-4502-931C-C3A48C1BBD9A}" destId="{5D7A8756-AF14-4153-88A8-0177A409F663}" srcOrd="2" destOrd="0" presId="urn:microsoft.com/office/officeart/2008/layout/LinedList"/>
    <dgm:cxn modelId="{DADC0175-643C-4728-8D84-BF02869A407F}" type="presParOf" srcId="{AFE9BB70-2A8E-4502-931C-C3A48C1BBD9A}" destId="{2908C36B-2619-4285-B112-76BEBD8C02AE}" srcOrd="3" destOrd="0" presId="urn:microsoft.com/office/officeart/2008/layout/LinedList"/>
    <dgm:cxn modelId="{06F24F3E-D32C-4D25-B451-7BA701B5E551}" type="presParOf" srcId="{AFE9BB70-2A8E-4502-931C-C3A48C1BBD9A}" destId="{0DECE566-08AE-477A-A3A0-25E87D6EB648}" srcOrd="4" destOrd="0" presId="urn:microsoft.com/office/officeart/2008/layout/LinedList"/>
    <dgm:cxn modelId="{4D41F4A0-6C38-4C23-B6B5-F08DBE9A7D61}" type="presParOf" srcId="{0DECE566-08AE-477A-A3A0-25E87D6EB648}" destId="{7C742E73-2F1C-47FE-A9F9-E01F3B7793E0}" srcOrd="0" destOrd="0" presId="urn:microsoft.com/office/officeart/2008/layout/LinedList"/>
    <dgm:cxn modelId="{B19B1F10-9F76-4D3E-8C3E-B3D7EFBC272F}" type="presParOf" srcId="{0DECE566-08AE-477A-A3A0-25E87D6EB648}" destId="{EDB1C5E4-3092-433B-BA8F-08D50CA54A1A}" srcOrd="1" destOrd="0" presId="urn:microsoft.com/office/officeart/2008/layout/LinedList"/>
    <dgm:cxn modelId="{8478CBE8-79C9-4A67-8D4B-B554203D7EE4}" type="presParOf" srcId="{0DECE566-08AE-477A-A3A0-25E87D6EB648}" destId="{7FCC3B00-1CBD-4578-AB04-75C376FE3330}" srcOrd="2" destOrd="0" presId="urn:microsoft.com/office/officeart/2008/layout/LinedList"/>
    <dgm:cxn modelId="{79080C8A-BF72-441E-88BE-A0F22B7C5C5D}" type="presParOf" srcId="{AFE9BB70-2A8E-4502-931C-C3A48C1BBD9A}" destId="{FBDB10A2-ED6C-494E-8ACF-CE70578EFC44}" srcOrd="5" destOrd="0" presId="urn:microsoft.com/office/officeart/2008/layout/LinedList"/>
    <dgm:cxn modelId="{6EFADA47-3938-470A-8A08-825D1C25BE7F}" type="presParOf" srcId="{AFE9BB70-2A8E-4502-931C-C3A48C1BBD9A}" destId="{D49251F1-E538-4872-BD79-6942ABDA2FE6}" srcOrd="6" destOrd="0" presId="urn:microsoft.com/office/officeart/2008/layout/LinedList"/>
    <dgm:cxn modelId="{7FAD4DB1-C87B-4141-8CA1-3BB4BE5C1207}" type="presParOf" srcId="{AFE9BB70-2A8E-4502-931C-C3A48C1BBD9A}" destId="{9721B437-B2E7-454D-9000-D659B13E0AB7}" srcOrd="7" destOrd="0" presId="urn:microsoft.com/office/officeart/2008/layout/LinedList"/>
    <dgm:cxn modelId="{1A6D2646-87C8-4C5E-A724-A39E71B09F72}" type="presParOf" srcId="{9721B437-B2E7-454D-9000-D659B13E0AB7}" destId="{4BBEA55E-F8E0-42FA-830A-EAB94C6C7097}" srcOrd="0" destOrd="0" presId="urn:microsoft.com/office/officeart/2008/layout/LinedList"/>
    <dgm:cxn modelId="{7C56B3A5-15D8-4CB7-B510-F1C794BC230C}" type="presParOf" srcId="{9721B437-B2E7-454D-9000-D659B13E0AB7}" destId="{D71F3E2B-5C86-4627-86C7-DF1CD229EA05}" srcOrd="1" destOrd="0" presId="urn:microsoft.com/office/officeart/2008/layout/LinedList"/>
    <dgm:cxn modelId="{E883D9BF-2275-4D46-BC9D-7D703545D079}" type="presParOf" srcId="{9721B437-B2E7-454D-9000-D659B13E0AB7}" destId="{8E03684B-8885-4810-A5AB-ACB945B253E9}" srcOrd="2" destOrd="0" presId="urn:microsoft.com/office/officeart/2008/layout/LinedList"/>
    <dgm:cxn modelId="{BF142C0B-39F7-48DD-9ACC-DBFCDBF5F520}" type="presParOf" srcId="{AFE9BB70-2A8E-4502-931C-C3A48C1BBD9A}" destId="{1A5E860A-903B-487E-9A48-C4A114F0BB8D}" srcOrd="8" destOrd="0" presId="urn:microsoft.com/office/officeart/2008/layout/LinedList"/>
    <dgm:cxn modelId="{6E3148FE-5A73-4F66-9EBD-867CE041A39E}" type="presParOf" srcId="{AFE9BB70-2A8E-4502-931C-C3A48C1BBD9A}" destId="{2DF5278D-3474-4865-8295-29E73FABDA01}" srcOrd="9"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E2CBA-F180-4071-B8C6-AE167031EB0C}" type="doc">
      <dgm:prSet loTypeId="urn:microsoft.com/office/officeart/2005/8/layout/radial6" loCatId="relationship" qsTypeId="urn:microsoft.com/office/officeart/2005/8/quickstyle/simple1" qsCatId="simple" csTypeId="urn:microsoft.com/office/officeart/2005/8/colors/colorful1#1" csCatId="colorful" phldr="1"/>
      <dgm:spPr/>
      <dgm:t>
        <a:bodyPr/>
        <a:lstStyle/>
        <a:p>
          <a:endParaRPr lang="en-US"/>
        </a:p>
      </dgm:t>
    </dgm:pt>
    <dgm:pt modelId="{E8DFD18D-7F46-4B2B-8063-27EF5F4970C6}">
      <dgm:prSet phldrT="[Texto]" phldr="1" custT="1"/>
      <dgm:spPr/>
      <dgm:t>
        <a:bodyPr/>
        <a:lstStyle/>
        <a:p>
          <a:endParaRPr lang="en-US" sz="1500" b="1">
            <a:latin typeface="Times New Roman" panose="02020603050405020304" pitchFamily="18" charset="0"/>
            <a:cs typeface="Times New Roman" panose="02020603050405020304" pitchFamily="18" charset="0"/>
          </a:endParaRPr>
        </a:p>
      </dgm:t>
    </dgm:pt>
    <dgm:pt modelId="{AF98447B-565C-42FE-B837-C8283E4BD1B6}" type="parTrans" cxnId="{C5A27A04-7ECB-4B6D-992F-F7F00B99037A}">
      <dgm:prSet/>
      <dgm:spPr/>
      <dgm:t>
        <a:bodyPr/>
        <a:lstStyle/>
        <a:p>
          <a:endParaRPr lang="en-US" sz="1500" b="1">
            <a:latin typeface="Times New Roman" panose="02020603050405020304" pitchFamily="18" charset="0"/>
            <a:cs typeface="Times New Roman" panose="02020603050405020304" pitchFamily="18" charset="0"/>
          </a:endParaRPr>
        </a:p>
      </dgm:t>
    </dgm:pt>
    <dgm:pt modelId="{A71EDA3C-1016-4340-A897-843308DCC20C}" type="sibTrans" cxnId="{C5A27A04-7ECB-4B6D-992F-F7F00B99037A}">
      <dgm:prSet/>
      <dgm:spPr/>
      <dgm:t>
        <a:bodyPr/>
        <a:lstStyle/>
        <a:p>
          <a:endParaRPr lang="en-US" sz="1500" b="1">
            <a:latin typeface="Times New Roman" panose="02020603050405020304" pitchFamily="18" charset="0"/>
            <a:cs typeface="Times New Roman" panose="02020603050405020304" pitchFamily="18" charset="0"/>
          </a:endParaRPr>
        </a:p>
      </dgm:t>
    </dgm:pt>
    <dgm:pt modelId="{2DFA3AC8-95F5-4B2A-9BAD-CCFF846C277C}">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Marco de aplicación que permite la reutilización y el reemplazo de los componentes.</a:t>
          </a:r>
          <a:endParaRPr lang="en-US" sz="1500" b="1" dirty="0">
            <a:latin typeface="Times New Roman" panose="02020603050405020304" pitchFamily="18" charset="0"/>
            <a:cs typeface="Times New Roman" panose="02020603050405020304" pitchFamily="18" charset="0"/>
          </a:endParaRPr>
        </a:p>
      </dgm:t>
    </dgm:pt>
    <dgm:pt modelId="{318A100A-1731-4735-9B5F-CFB1EF972586}" type="parTrans" cxnId="{86E1294F-38F0-4856-BE97-910BE902BBB0}">
      <dgm:prSet/>
      <dgm:spPr/>
      <dgm:t>
        <a:bodyPr/>
        <a:lstStyle/>
        <a:p>
          <a:endParaRPr lang="en-US" sz="1500" b="1">
            <a:latin typeface="Times New Roman" panose="02020603050405020304" pitchFamily="18" charset="0"/>
            <a:cs typeface="Times New Roman" panose="02020603050405020304" pitchFamily="18" charset="0"/>
          </a:endParaRPr>
        </a:p>
      </dgm:t>
    </dgm:pt>
    <dgm:pt modelId="{5392877C-7A71-4DFA-A53E-8BCABE731BEC}" type="sibTrans" cxnId="{86E1294F-38F0-4856-BE97-910BE902BBB0}">
      <dgm:prSet/>
      <dgm:spPr/>
      <dgm:t>
        <a:bodyPr/>
        <a:lstStyle/>
        <a:p>
          <a:endParaRPr lang="en-US" sz="1500" b="1">
            <a:latin typeface="Times New Roman" panose="02020603050405020304" pitchFamily="18" charset="0"/>
            <a:cs typeface="Times New Roman" panose="02020603050405020304" pitchFamily="18" charset="0"/>
          </a:endParaRPr>
        </a:p>
      </dgm:t>
    </dgm:pt>
    <dgm:pt modelId="{AA370C16-42DB-4C16-92CD-BE7238962435}">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500" b="1" dirty="0" err="1" smtClean="0">
              <a:latin typeface="Times New Roman" panose="02020603050405020304" pitchFamily="18" charset="0"/>
              <a:cs typeface="Times New Roman" panose="02020603050405020304" pitchFamily="18" charset="0"/>
            </a:rPr>
            <a:t>Dalvik</a:t>
          </a:r>
          <a:r>
            <a:rPr lang="es-EC" sz="1500" b="1" dirty="0" smtClean="0">
              <a:latin typeface="Times New Roman" panose="02020603050405020304" pitchFamily="18" charset="0"/>
              <a:cs typeface="Times New Roman" panose="02020603050405020304" pitchFamily="18" charset="0"/>
            </a:rPr>
            <a:t> optimizado para dispositivos móviles.</a:t>
          </a:r>
          <a:endParaRPr lang="en-US" sz="1500" b="1" dirty="0">
            <a:latin typeface="Times New Roman" panose="02020603050405020304" pitchFamily="18" charset="0"/>
            <a:cs typeface="Times New Roman" panose="02020603050405020304" pitchFamily="18" charset="0"/>
          </a:endParaRPr>
        </a:p>
      </dgm:t>
    </dgm:pt>
    <dgm:pt modelId="{251F6FCB-5C62-4564-B4B0-B0D0F78E0FA7}" type="parTrans" cxnId="{C368110F-A322-45B2-8219-FAB8A5904647}">
      <dgm:prSet/>
      <dgm:spPr/>
      <dgm:t>
        <a:bodyPr/>
        <a:lstStyle/>
        <a:p>
          <a:endParaRPr lang="en-US" sz="1500" b="1">
            <a:latin typeface="Times New Roman" panose="02020603050405020304" pitchFamily="18" charset="0"/>
            <a:cs typeface="Times New Roman" panose="02020603050405020304" pitchFamily="18" charset="0"/>
          </a:endParaRPr>
        </a:p>
      </dgm:t>
    </dgm:pt>
    <dgm:pt modelId="{D8A1C834-EB56-4D2D-AC23-5D91ED540C3A}" type="sibTrans" cxnId="{C368110F-A322-45B2-8219-FAB8A5904647}">
      <dgm:prSet/>
      <dgm:spPr/>
      <dgm:t>
        <a:bodyPr/>
        <a:lstStyle/>
        <a:p>
          <a:endParaRPr lang="en-US" sz="1500" b="1">
            <a:latin typeface="Times New Roman" panose="02020603050405020304" pitchFamily="18" charset="0"/>
            <a:cs typeface="Times New Roman" panose="02020603050405020304" pitchFamily="18" charset="0"/>
          </a:endParaRPr>
        </a:p>
      </dgm:t>
    </dgm:pt>
    <dgm:pt modelId="{404AFF5C-9D53-4DE8-8EA8-E114F71D4B42}">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Navegador web integrado </a:t>
          </a:r>
          <a:r>
            <a:rPr lang="es-EC" sz="1500" b="1" dirty="0" err="1" smtClean="0">
              <a:latin typeface="Times New Roman" panose="02020603050405020304" pitchFamily="18" charset="0"/>
              <a:cs typeface="Times New Roman" panose="02020603050405020304" pitchFamily="18" charset="0"/>
            </a:rPr>
            <a:t>WebKit</a:t>
          </a:r>
          <a:r>
            <a:rPr lang="es-EC" sz="1500" b="1" dirty="0" smtClean="0">
              <a:latin typeface="Times New Roman" panose="02020603050405020304" pitchFamily="18" charset="0"/>
              <a:cs typeface="Times New Roman" panose="02020603050405020304" pitchFamily="18" charset="0"/>
            </a:rPr>
            <a:t>.</a:t>
          </a:r>
          <a:endParaRPr lang="en-US" sz="1500" b="1" dirty="0">
            <a:latin typeface="Times New Roman" panose="02020603050405020304" pitchFamily="18" charset="0"/>
            <a:cs typeface="Times New Roman" panose="02020603050405020304" pitchFamily="18" charset="0"/>
          </a:endParaRPr>
        </a:p>
      </dgm:t>
    </dgm:pt>
    <dgm:pt modelId="{2F567531-637D-43E5-A329-135A88B2FF9B}" type="parTrans" cxnId="{F6D322EF-6165-4D47-B3B9-67C3B1062729}">
      <dgm:prSet/>
      <dgm:spPr/>
      <dgm:t>
        <a:bodyPr/>
        <a:lstStyle/>
        <a:p>
          <a:endParaRPr lang="en-US" sz="1500" b="1">
            <a:latin typeface="Times New Roman" panose="02020603050405020304" pitchFamily="18" charset="0"/>
            <a:cs typeface="Times New Roman" panose="02020603050405020304" pitchFamily="18" charset="0"/>
          </a:endParaRPr>
        </a:p>
      </dgm:t>
    </dgm:pt>
    <dgm:pt modelId="{D2510BB3-B3D6-4AB5-AC97-898393F3584D}" type="sibTrans" cxnId="{F6D322EF-6165-4D47-B3B9-67C3B1062729}">
      <dgm:prSet/>
      <dgm:spPr/>
      <dgm:t>
        <a:bodyPr/>
        <a:lstStyle/>
        <a:p>
          <a:endParaRPr lang="en-US" sz="1500" b="1">
            <a:latin typeface="Times New Roman" panose="02020603050405020304" pitchFamily="18" charset="0"/>
            <a:cs typeface="Times New Roman" panose="02020603050405020304" pitchFamily="18" charset="0"/>
          </a:endParaRPr>
        </a:p>
      </dgm:t>
    </dgm:pt>
    <dgm:pt modelId="{B0350594-A2BB-4CEF-89BC-96EC81878954}">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1500" b="1" dirty="0" err="1" smtClean="0">
              <a:latin typeface="Times New Roman" panose="02020603050405020304" pitchFamily="18" charset="0"/>
              <a:cs typeface="Times New Roman" panose="02020603050405020304" pitchFamily="18" charset="0"/>
            </a:rPr>
            <a:t>SQLite</a:t>
          </a:r>
          <a:r>
            <a:rPr lang="es-EC" sz="1500" b="1" dirty="0" smtClean="0">
              <a:latin typeface="Times New Roman" panose="02020603050405020304" pitchFamily="18" charset="0"/>
              <a:cs typeface="Times New Roman" panose="02020603050405020304" pitchFamily="18" charset="0"/>
            </a:rPr>
            <a:t> para el almacenamiento de datos estructurados.</a:t>
          </a:r>
          <a:endParaRPr lang="en-US" sz="1500" b="1" dirty="0">
            <a:latin typeface="Times New Roman" panose="02020603050405020304" pitchFamily="18" charset="0"/>
            <a:cs typeface="Times New Roman" panose="02020603050405020304" pitchFamily="18" charset="0"/>
          </a:endParaRPr>
        </a:p>
      </dgm:t>
    </dgm:pt>
    <dgm:pt modelId="{2A9A0FD2-3811-4512-897C-C4C9C4BD072B}" type="parTrans" cxnId="{2A880F1E-5985-42A0-AB8C-A78A18D49B6D}">
      <dgm:prSet/>
      <dgm:spPr/>
      <dgm:t>
        <a:bodyPr/>
        <a:lstStyle/>
        <a:p>
          <a:endParaRPr lang="en-US" sz="1500" b="1">
            <a:latin typeface="Times New Roman" panose="02020603050405020304" pitchFamily="18" charset="0"/>
            <a:cs typeface="Times New Roman" panose="02020603050405020304" pitchFamily="18" charset="0"/>
          </a:endParaRPr>
        </a:p>
      </dgm:t>
    </dgm:pt>
    <dgm:pt modelId="{655FA6FB-12EA-4B4C-B0D2-4B6DEE9432AF}" type="sibTrans" cxnId="{2A880F1E-5985-42A0-AB8C-A78A18D49B6D}">
      <dgm:prSet/>
      <dgm:spPr/>
      <dgm:t>
        <a:bodyPr/>
        <a:lstStyle/>
        <a:p>
          <a:endParaRPr lang="en-US" sz="1500" b="1">
            <a:latin typeface="Times New Roman" panose="02020603050405020304" pitchFamily="18" charset="0"/>
            <a:cs typeface="Times New Roman" panose="02020603050405020304" pitchFamily="18" charset="0"/>
          </a:endParaRPr>
        </a:p>
      </dgm:t>
    </dgm:pt>
    <dgm:pt modelId="{90CCCF55-5F94-41A4-8648-ED557190774D}">
      <dgm:prSet custT="1">
        <dgm:style>
          <a:lnRef idx="2">
            <a:schemeClr val="accent6"/>
          </a:lnRef>
          <a:fillRef idx="1">
            <a:schemeClr val="lt1"/>
          </a:fillRef>
          <a:effectRef idx="0">
            <a:schemeClr val="accent6"/>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Gráficos mejorados con la biblioteca de gráficos 2D; gráficos en 3D</a:t>
          </a:r>
          <a:endParaRPr lang="en-US" sz="1500" b="1" dirty="0">
            <a:latin typeface="Times New Roman" panose="02020603050405020304" pitchFamily="18" charset="0"/>
            <a:cs typeface="Times New Roman" panose="02020603050405020304" pitchFamily="18" charset="0"/>
          </a:endParaRPr>
        </a:p>
      </dgm:t>
    </dgm:pt>
    <dgm:pt modelId="{C3504AE2-EF89-4FA3-B7F3-257369BB25C6}" type="parTrans" cxnId="{4C32E0EF-4FDA-4132-8488-DAC9198AD64A}">
      <dgm:prSet/>
      <dgm:spPr/>
      <dgm:t>
        <a:bodyPr/>
        <a:lstStyle/>
        <a:p>
          <a:endParaRPr lang="en-US" sz="1500" b="1">
            <a:latin typeface="Times New Roman" panose="02020603050405020304" pitchFamily="18" charset="0"/>
            <a:cs typeface="Times New Roman" panose="02020603050405020304" pitchFamily="18" charset="0"/>
          </a:endParaRPr>
        </a:p>
      </dgm:t>
    </dgm:pt>
    <dgm:pt modelId="{F2322A20-8C01-4092-B73C-774242011F81}" type="sibTrans" cxnId="{4C32E0EF-4FDA-4132-8488-DAC9198AD64A}">
      <dgm:prSet/>
      <dgm:spPr/>
      <dgm:t>
        <a:bodyPr/>
        <a:lstStyle/>
        <a:p>
          <a:endParaRPr lang="en-US" sz="1500" b="1">
            <a:latin typeface="Times New Roman" panose="02020603050405020304" pitchFamily="18" charset="0"/>
            <a:cs typeface="Times New Roman" panose="02020603050405020304" pitchFamily="18" charset="0"/>
          </a:endParaRPr>
        </a:p>
      </dgm:t>
    </dgm:pt>
    <dgm:pt modelId="{29CFB771-1B6B-46D7-8F29-E20758B69A6F}" type="pres">
      <dgm:prSet presAssocID="{6CBE2CBA-F180-4071-B8C6-AE167031EB0C}" presName="Name0" presStyleCnt="0">
        <dgm:presLayoutVars>
          <dgm:chMax val="1"/>
          <dgm:dir/>
          <dgm:animLvl val="ctr"/>
          <dgm:resizeHandles val="exact"/>
        </dgm:presLayoutVars>
      </dgm:prSet>
      <dgm:spPr/>
      <dgm:t>
        <a:bodyPr/>
        <a:lstStyle/>
        <a:p>
          <a:endParaRPr lang="en-US"/>
        </a:p>
      </dgm:t>
    </dgm:pt>
    <dgm:pt modelId="{B1A6831C-117E-46E7-B962-72BD383AAAC7}" type="pres">
      <dgm:prSet presAssocID="{E8DFD18D-7F46-4B2B-8063-27EF5F4970C6}" presName="centerShape" presStyleLbl="node0" presStyleIdx="0" presStyleCnt="1"/>
      <dgm:spPr/>
      <dgm:t>
        <a:bodyPr/>
        <a:lstStyle/>
        <a:p>
          <a:endParaRPr lang="en-US"/>
        </a:p>
      </dgm:t>
    </dgm:pt>
    <dgm:pt modelId="{9F04A37C-9E00-4E05-AAB0-B8B6D79C79A0}" type="pres">
      <dgm:prSet presAssocID="{2DFA3AC8-95F5-4B2A-9BAD-CCFF846C277C}" presName="node" presStyleLbl="node1" presStyleIdx="0" presStyleCnt="5" custScaleX="140939">
        <dgm:presLayoutVars>
          <dgm:bulletEnabled val="1"/>
        </dgm:presLayoutVars>
      </dgm:prSet>
      <dgm:spPr/>
      <dgm:t>
        <a:bodyPr/>
        <a:lstStyle/>
        <a:p>
          <a:endParaRPr lang="en-US"/>
        </a:p>
      </dgm:t>
    </dgm:pt>
    <dgm:pt modelId="{72326F27-C4C8-4B5C-B430-8A0FA8619C95}" type="pres">
      <dgm:prSet presAssocID="{2DFA3AC8-95F5-4B2A-9BAD-CCFF846C277C}" presName="dummy" presStyleCnt="0"/>
      <dgm:spPr/>
      <dgm:t>
        <a:bodyPr/>
        <a:lstStyle/>
        <a:p>
          <a:endParaRPr lang="en-US"/>
        </a:p>
      </dgm:t>
    </dgm:pt>
    <dgm:pt modelId="{1E225E13-F50C-433F-AE3D-4E55ECBE45B7}" type="pres">
      <dgm:prSet presAssocID="{5392877C-7A71-4DFA-A53E-8BCABE731BEC}" presName="sibTrans" presStyleLbl="sibTrans2D1" presStyleIdx="0" presStyleCnt="5"/>
      <dgm:spPr/>
      <dgm:t>
        <a:bodyPr/>
        <a:lstStyle/>
        <a:p>
          <a:endParaRPr lang="en-US"/>
        </a:p>
      </dgm:t>
    </dgm:pt>
    <dgm:pt modelId="{1D6642C8-7122-4024-AD04-CA7B8F534FD1}" type="pres">
      <dgm:prSet presAssocID="{AA370C16-42DB-4C16-92CD-BE7238962435}" presName="node" presStyleLbl="node1" presStyleIdx="1" presStyleCnt="5" custScaleX="115914">
        <dgm:presLayoutVars>
          <dgm:bulletEnabled val="1"/>
        </dgm:presLayoutVars>
      </dgm:prSet>
      <dgm:spPr/>
      <dgm:t>
        <a:bodyPr/>
        <a:lstStyle/>
        <a:p>
          <a:endParaRPr lang="en-US"/>
        </a:p>
      </dgm:t>
    </dgm:pt>
    <dgm:pt modelId="{103DEC27-6BE8-42DF-84E1-C8563BBB7887}" type="pres">
      <dgm:prSet presAssocID="{AA370C16-42DB-4C16-92CD-BE7238962435}" presName="dummy" presStyleCnt="0"/>
      <dgm:spPr/>
      <dgm:t>
        <a:bodyPr/>
        <a:lstStyle/>
        <a:p>
          <a:endParaRPr lang="en-US"/>
        </a:p>
      </dgm:t>
    </dgm:pt>
    <dgm:pt modelId="{92422459-5BE9-4FE4-9B23-C6440349F28C}" type="pres">
      <dgm:prSet presAssocID="{D8A1C834-EB56-4D2D-AC23-5D91ED540C3A}" presName="sibTrans" presStyleLbl="sibTrans2D1" presStyleIdx="1" presStyleCnt="5"/>
      <dgm:spPr/>
      <dgm:t>
        <a:bodyPr/>
        <a:lstStyle/>
        <a:p>
          <a:endParaRPr lang="en-US"/>
        </a:p>
      </dgm:t>
    </dgm:pt>
    <dgm:pt modelId="{DB0C0308-E187-4607-9DF0-5A8096AE0EC6}" type="pres">
      <dgm:prSet presAssocID="{404AFF5C-9D53-4DE8-8EA8-E114F71D4B42}" presName="node" presStyleLbl="node1" presStyleIdx="2" presStyleCnt="5" custScaleX="132528">
        <dgm:presLayoutVars>
          <dgm:bulletEnabled val="1"/>
        </dgm:presLayoutVars>
      </dgm:prSet>
      <dgm:spPr/>
      <dgm:t>
        <a:bodyPr/>
        <a:lstStyle/>
        <a:p>
          <a:endParaRPr lang="en-US"/>
        </a:p>
      </dgm:t>
    </dgm:pt>
    <dgm:pt modelId="{78107221-4EA4-4698-93C6-8BBDBF609321}" type="pres">
      <dgm:prSet presAssocID="{404AFF5C-9D53-4DE8-8EA8-E114F71D4B42}" presName="dummy" presStyleCnt="0"/>
      <dgm:spPr/>
      <dgm:t>
        <a:bodyPr/>
        <a:lstStyle/>
        <a:p>
          <a:endParaRPr lang="en-US"/>
        </a:p>
      </dgm:t>
    </dgm:pt>
    <dgm:pt modelId="{CCEEA3F2-1F89-44BC-BA78-ABF81A9848DB}" type="pres">
      <dgm:prSet presAssocID="{D2510BB3-B3D6-4AB5-AC97-898393F3584D}" presName="sibTrans" presStyleLbl="sibTrans2D1" presStyleIdx="2" presStyleCnt="5"/>
      <dgm:spPr/>
      <dgm:t>
        <a:bodyPr/>
        <a:lstStyle/>
        <a:p>
          <a:endParaRPr lang="en-US"/>
        </a:p>
      </dgm:t>
    </dgm:pt>
    <dgm:pt modelId="{C1B9881D-E209-4A5C-9AD5-D9B39ADDF7A5}" type="pres">
      <dgm:prSet presAssocID="{B0350594-A2BB-4CEF-89BC-96EC81878954}" presName="node" presStyleLbl="node1" presStyleIdx="3" presStyleCnt="5" custScaleX="137167">
        <dgm:presLayoutVars>
          <dgm:bulletEnabled val="1"/>
        </dgm:presLayoutVars>
      </dgm:prSet>
      <dgm:spPr/>
      <dgm:t>
        <a:bodyPr/>
        <a:lstStyle/>
        <a:p>
          <a:endParaRPr lang="en-US"/>
        </a:p>
      </dgm:t>
    </dgm:pt>
    <dgm:pt modelId="{58CCEF51-6E45-4814-946E-7077AB32C696}" type="pres">
      <dgm:prSet presAssocID="{B0350594-A2BB-4CEF-89BC-96EC81878954}" presName="dummy" presStyleCnt="0"/>
      <dgm:spPr/>
      <dgm:t>
        <a:bodyPr/>
        <a:lstStyle/>
        <a:p>
          <a:endParaRPr lang="en-US"/>
        </a:p>
      </dgm:t>
    </dgm:pt>
    <dgm:pt modelId="{EB1B147F-41D9-4F12-BB2F-2B85A99A17E8}" type="pres">
      <dgm:prSet presAssocID="{655FA6FB-12EA-4B4C-B0D2-4B6DEE9432AF}" presName="sibTrans" presStyleLbl="sibTrans2D1" presStyleIdx="3" presStyleCnt="5"/>
      <dgm:spPr/>
      <dgm:t>
        <a:bodyPr/>
        <a:lstStyle/>
        <a:p>
          <a:endParaRPr lang="en-US"/>
        </a:p>
      </dgm:t>
    </dgm:pt>
    <dgm:pt modelId="{999CB1AA-2CE9-41F5-974F-8A9FD31FE574}" type="pres">
      <dgm:prSet presAssocID="{90CCCF55-5F94-41A4-8648-ED557190774D}" presName="node" presStyleLbl="node1" presStyleIdx="4" presStyleCnt="5" custScaleX="124115">
        <dgm:presLayoutVars>
          <dgm:bulletEnabled val="1"/>
        </dgm:presLayoutVars>
      </dgm:prSet>
      <dgm:spPr/>
      <dgm:t>
        <a:bodyPr/>
        <a:lstStyle/>
        <a:p>
          <a:endParaRPr lang="en-US"/>
        </a:p>
      </dgm:t>
    </dgm:pt>
    <dgm:pt modelId="{2DD57E6A-384D-41B1-B8CB-CD3536EE32C4}" type="pres">
      <dgm:prSet presAssocID="{90CCCF55-5F94-41A4-8648-ED557190774D}" presName="dummy" presStyleCnt="0"/>
      <dgm:spPr/>
      <dgm:t>
        <a:bodyPr/>
        <a:lstStyle/>
        <a:p>
          <a:endParaRPr lang="en-US"/>
        </a:p>
      </dgm:t>
    </dgm:pt>
    <dgm:pt modelId="{20B8C802-3202-4741-81C7-11A2ECDD0645}" type="pres">
      <dgm:prSet presAssocID="{F2322A20-8C01-4092-B73C-774242011F81}" presName="sibTrans" presStyleLbl="sibTrans2D1" presStyleIdx="4" presStyleCnt="5"/>
      <dgm:spPr/>
      <dgm:t>
        <a:bodyPr/>
        <a:lstStyle/>
        <a:p>
          <a:endParaRPr lang="en-US"/>
        </a:p>
      </dgm:t>
    </dgm:pt>
  </dgm:ptLst>
  <dgm:cxnLst>
    <dgm:cxn modelId="{86E1294F-38F0-4856-BE97-910BE902BBB0}" srcId="{E8DFD18D-7F46-4B2B-8063-27EF5F4970C6}" destId="{2DFA3AC8-95F5-4B2A-9BAD-CCFF846C277C}" srcOrd="0" destOrd="0" parTransId="{318A100A-1731-4735-9B5F-CFB1EF972586}" sibTransId="{5392877C-7A71-4DFA-A53E-8BCABE731BEC}"/>
    <dgm:cxn modelId="{CDB35DED-E2B4-4A03-A7BD-28D0589F0759}" type="presOf" srcId="{5392877C-7A71-4DFA-A53E-8BCABE731BEC}" destId="{1E225E13-F50C-433F-AE3D-4E55ECBE45B7}" srcOrd="0" destOrd="0" presId="urn:microsoft.com/office/officeart/2005/8/layout/radial6"/>
    <dgm:cxn modelId="{4C32E0EF-4FDA-4132-8488-DAC9198AD64A}" srcId="{E8DFD18D-7F46-4B2B-8063-27EF5F4970C6}" destId="{90CCCF55-5F94-41A4-8648-ED557190774D}" srcOrd="4" destOrd="0" parTransId="{C3504AE2-EF89-4FA3-B7F3-257369BB25C6}" sibTransId="{F2322A20-8C01-4092-B73C-774242011F81}"/>
    <dgm:cxn modelId="{AA5E8BBC-C356-4519-8254-54B2401EE329}" type="presOf" srcId="{90CCCF55-5F94-41A4-8648-ED557190774D}" destId="{999CB1AA-2CE9-41F5-974F-8A9FD31FE574}" srcOrd="0" destOrd="0" presId="urn:microsoft.com/office/officeart/2005/8/layout/radial6"/>
    <dgm:cxn modelId="{8791275F-46B6-4867-B6A4-6D0D2531D38D}" type="presOf" srcId="{B0350594-A2BB-4CEF-89BC-96EC81878954}" destId="{C1B9881D-E209-4A5C-9AD5-D9B39ADDF7A5}" srcOrd="0" destOrd="0" presId="urn:microsoft.com/office/officeart/2005/8/layout/radial6"/>
    <dgm:cxn modelId="{9F7C05B7-955B-4ABE-873C-460E1B06E4C9}" type="presOf" srcId="{2DFA3AC8-95F5-4B2A-9BAD-CCFF846C277C}" destId="{9F04A37C-9E00-4E05-AAB0-B8B6D79C79A0}" srcOrd="0" destOrd="0" presId="urn:microsoft.com/office/officeart/2005/8/layout/radial6"/>
    <dgm:cxn modelId="{C368110F-A322-45B2-8219-FAB8A5904647}" srcId="{E8DFD18D-7F46-4B2B-8063-27EF5F4970C6}" destId="{AA370C16-42DB-4C16-92CD-BE7238962435}" srcOrd="1" destOrd="0" parTransId="{251F6FCB-5C62-4564-B4B0-B0D0F78E0FA7}" sibTransId="{D8A1C834-EB56-4D2D-AC23-5D91ED540C3A}"/>
    <dgm:cxn modelId="{A8114A5C-9472-4725-98E8-D18268D98425}" type="presOf" srcId="{404AFF5C-9D53-4DE8-8EA8-E114F71D4B42}" destId="{DB0C0308-E187-4607-9DF0-5A8096AE0EC6}" srcOrd="0" destOrd="0" presId="urn:microsoft.com/office/officeart/2005/8/layout/radial6"/>
    <dgm:cxn modelId="{D807E060-A9A2-4EC9-8D83-037D3EAF815A}" type="presOf" srcId="{AA370C16-42DB-4C16-92CD-BE7238962435}" destId="{1D6642C8-7122-4024-AD04-CA7B8F534FD1}" srcOrd="0" destOrd="0" presId="urn:microsoft.com/office/officeart/2005/8/layout/radial6"/>
    <dgm:cxn modelId="{0433AEF6-618B-4AAB-9398-F5EA43A34A34}" type="presOf" srcId="{D2510BB3-B3D6-4AB5-AC97-898393F3584D}" destId="{CCEEA3F2-1F89-44BC-BA78-ABF81A9848DB}" srcOrd="0" destOrd="0" presId="urn:microsoft.com/office/officeart/2005/8/layout/radial6"/>
    <dgm:cxn modelId="{C5A2A0DF-AC8C-4D5D-9448-0C2A7E33B143}" type="presOf" srcId="{E8DFD18D-7F46-4B2B-8063-27EF5F4970C6}" destId="{B1A6831C-117E-46E7-B962-72BD383AAAC7}" srcOrd="0" destOrd="0" presId="urn:microsoft.com/office/officeart/2005/8/layout/radial6"/>
    <dgm:cxn modelId="{2A880F1E-5985-42A0-AB8C-A78A18D49B6D}" srcId="{E8DFD18D-7F46-4B2B-8063-27EF5F4970C6}" destId="{B0350594-A2BB-4CEF-89BC-96EC81878954}" srcOrd="3" destOrd="0" parTransId="{2A9A0FD2-3811-4512-897C-C4C9C4BD072B}" sibTransId="{655FA6FB-12EA-4B4C-B0D2-4B6DEE9432AF}"/>
    <dgm:cxn modelId="{A6A24DCF-2F0C-4D18-B554-D77104B84950}" type="presOf" srcId="{6CBE2CBA-F180-4071-B8C6-AE167031EB0C}" destId="{29CFB771-1B6B-46D7-8F29-E20758B69A6F}" srcOrd="0" destOrd="0" presId="urn:microsoft.com/office/officeart/2005/8/layout/radial6"/>
    <dgm:cxn modelId="{F6D322EF-6165-4D47-B3B9-67C3B1062729}" srcId="{E8DFD18D-7F46-4B2B-8063-27EF5F4970C6}" destId="{404AFF5C-9D53-4DE8-8EA8-E114F71D4B42}" srcOrd="2" destOrd="0" parTransId="{2F567531-637D-43E5-A329-135A88B2FF9B}" sibTransId="{D2510BB3-B3D6-4AB5-AC97-898393F3584D}"/>
    <dgm:cxn modelId="{207CF76E-A46F-481C-85D7-0E84B338BB31}" type="presOf" srcId="{F2322A20-8C01-4092-B73C-774242011F81}" destId="{20B8C802-3202-4741-81C7-11A2ECDD0645}" srcOrd="0" destOrd="0" presId="urn:microsoft.com/office/officeart/2005/8/layout/radial6"/>
    <dgm:cxn modelId="{C5A27A04-7ECB-4B6D-992F-F7F00B99037A}" srcId="{6CBE2CBA-F180-4071-B8C6-AE167031EB0C}" destId="{E8DFD18D-7F46-4B2B-8063-27EF5F4970C6}" srcOrd="0" destOrd="0" parTransId="{AF98447B-565C-42FE-B837-C8283E4BD1B6}" sibTransId="{A71EDA3C-1016-4340-A897-843308DCC20C}"/>
    <dgm:cxn modelId="{CC32DB77-E724-4D4F-A5E6-CE30167F3C28}" type="presOf" srcId="{655FA6FB-12EA-4B4C-B0D2-4B6DEE9432AF}" destId="{EB1B147F-41D9-4F12-BB2F-2B85A99A17E8}" srcOrd="0" destOrd="0" presId="urn:microsoft.com/office/officeart/2005/8/layout/radial6"/>
    <dgm:cxn modelId="{A43B3888-DD46-4728-8056-714F75FF239B}" type="presOf" srcId="{D8A1C834-EB56-4D2D-AC23-5D91ED540C3A}" destId="{92422459-5BE9-4FE4-9B23-C6440349F28C}" srcOrd="0" destOrd="0" presId="urn:microsoft.com/office/officeart/2005/8/layout/radial6"/>
    <dgm:cxn modelId="{2FB8DA6E-1159-41B2-8FB9-1202A359BCE9}" type="presParOf" srcId="{29CFB771-1B6B-46D7-8F29-E20758B69A6F}" destId="{B1A6831C-117E-46E7-B962-72BD383AAAC7}" srcOrd="0" destOrd="0" presId="urn:microsoft.com/office/officeart/2005/8/layout/radial6"/>
    <dgm:cxn modelId="{C41ACC1A-DA8E-47A4-8065-557840EC6AF9}" type="presParOf" srcId="{29CFB771-1B6B-46D7-8F29-E20758B69A6F}" destId="{9F04A37C-9E00-4E05-AAB0-B8B6D79C79A0}" srcOrd="1" destOrd="0" presId="urn:microsoft.com/office/officeart/2005/8/layout/radial6"/>
    <dgm:cxn modelId="{84913DB5-3B7F-4D30-A5D4-B295B2ACE17C}" type="presParOf" srcId="{29CFB771-1B6B-46D7-8F29-E20758B69A6F}" destId="{72326F27-C4C8-4B5C-B430-8A0FA8619C95}" srcOrd="2" destOrd="0" presId="urn:microsoft.com/office/officeart/2005/8/layout/radial6"/>
    <dgm:cxn modelId="{667DD84F-56F3-4B90-9637-8E026544D043}" type="presParOf" srcId="{29CFB771-1B6B-46D7-8F29-E20758B69A6F}" destId="{1E225E13-F50C-433F-AE3D-4E55ECBE45B7}" srcOrd="3" destOrd="0" presId="urn:microsoft.com/office/officeart/2005/8/layout/radial6"/>
    <dgm:cxn modelId="{86B946E3-D961-4868-9E43-E0ADE6E244CE}" type="presParOf" srcId="{29CFB771-1B6B-46D7-8F29-E20758B69A6F}" destId="{1D6642C8-7122-4024-AD04-CA7B8F534FD1}" srcOrd="4" destOrd="0" presId="urn:microsoft.com/office/officeart/2005/8/layout/radial6"/>
    <dgm:cxn modelId="{E584756F-CAF4-4BFC-8E8D-1A646FF5FDEB}" type="presParOf" srcId="{29CFB771-1B6B-46D7-8F29-E20758B69A6F}" destId="{103DEC27-6BE8-42DF-84E1-C8563BBB7887}" srcOrd="5" destOrd="0" presId="urn:microsoft.com/office/officeart/2005/8/layout/radial6"/>
    <dgm:cxn modelId="{483F463B-7178-411B-9666-89B29430142F}" type="presParOf" srcId="{29CFB771-1B6B-46D7-8F29-E20758B69A6F}" destId="{92422459-5BE9-4FE4-9B23-C6440349F28C}" srcOrd="6" destOrd="0" presId="urn:microsoft.com/office/officeart/2005/8/layout/radial6"/>
    <dgm:cxn modelId="{2CC1BDEC-BF15-4E1C-99B2-93AD56118138}" type="presParOf" srcId="{29CFB771-1B6B-46D7-8F29-E20758B69A6F}" destId="{DB0C0308-E187-4607-9DF0-5A8096AE0EC6}" srcOrd="7" destOrd="0" presId="urn:microsoft.com/office/officeart/2005/8/layout/radial6"/>
    <dgm:cxn modelId="{7CF5ED73-2B0E-4BF4-9FD8-32193CF7A906}" type="presParOf" srcId="{29CFB771-1B6B-46D7-8F29-E20758B69A6F}" destId="{78107221-4EA4-4698-93C6-8BBDBF609321}" srcOrd="8" destOrd="0" presId="urn:microsoft.com/office/officeart/2005/8/layout/radial6"/>
    <dgm:cxn modelId="{56725F06-3C4C-4DA5-90F2-9825DD01F87F}" type="presParOf" srcId="{29CFB771-1B6B-46D7-8F29-E20758B69A6F}" destId="{CCEEA3F2-1F89-44BC-BA78-ABF81A9848DB}" srcOrd="9" destOrd="0" presId="urn:microsoft.com/office/officeart/2005/8/layout/radial6"/>
    <dgm:cxn modelId="{729918C5-50CA-4302-8A4E-1BC7CE8009DD}" type="presParOf" srcId="{29CFB771-1B6B-46D7-8F29-E20758B69A6F}" destId="{C1B9881D-E209-4A5C-9AD5-D9B39ADDF7A5}" srcOrd="10" destOrd="0" presId="urn:microsoft.com/office/officeart/2005/8/layout/radial6"/>
    <dgm:cxn modelId="{B821144E-C6D9-4BA4-ADE8-F835D8BF76D6}" type="presParOf" srcId="{29CFB771-1B6B-46D7-8F29-E20758B69A6F}" destId="{58CCEF51-6E45-4814-946E-7077AB32C696}" srcOrd="11" destOrd="0" presId="urn:microsoft.com/office/officeart/2005/8/layout/radial6"/>
    <dgm:cxn modelId="{B1C6A475-22F0-4C92-AEB2-922D4D5AD4BC}" type="presParOf" srcId="{29CFB771-1B6B-46D7-8F29-E20758B69A6F}" destId="{EB1B147F-41D9-4F12-BB2F-2B85A99A17E8}" srcOrd="12" destOrd="0" presId="urn:microsoft.com/office/officeart/2005/8/layout/radial6"/>
    <dgm:cxn modelId="{4BF949FB-811F-490C-BF7A-4AE38BC398A9}" type="presParOf" srcId="{29CFB771-1B6B-46D7-8F29-E20758B69A6F}" destId="{999CB1AA-2CE9-41F5-974F-8A9FD31FE574}" srcOrd="13" destOrd="0" presId="urn:microsoft.com/office/officeart/2005/8/layout/radial6"/>
    <dgm:cxn modelId="{F4491CBE-A9A3-4B9D-BB45-00A4C3074ABB}" type="presParOf" srcId="{29CFB771-1B6B-46D7-8F29-E20758B69A6F}" destId="{2DD57E6A-384D-41B1-B8CB-CD3536EE32C4}" srcOrd="14" destOrd="0" presId="urn:microsoft.com/office/officeart/2005/8/layout/radial6"/>
    <dgm:cxn modelId="{5F8C3D79-7371-4794-B010-AEE0FC1FFC8D}" type="presParOf" srcId="{29CFB771-1B6B-46D7-8F29-E20758B69A6F}" destId="{20B8C802-3202-4741-81C7-11A2ECDD0645}" srcOrd="15"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E2CBA-F180-4071-B8C6-AE167031EB0C}" type="doc">
      <dgm:prSet loTypeId="urn:microsoft.com/office/officeart/2005/8/layout/radial6" loCatId="relationship" qsTypeId="urn:microsoft.com/office/officeart/2005/8/quickstyle/simple1" qsCatId="simple" csTypeId="urn:microsoft.com/office/officeart/2005/8/colors/colorful1#2" csCatId="colorful" phldr="1"/>
      <dgm:spPr/>
      <dgm:t>
        <a:bodyPr/>
        <a:lstStyle/>
        <a:p>
          <a:endParaRPr lang="en-US"/>
        </a:p>
      </dgm:t>
    </dgm:pt>
    <dgm:pt modelId="{E8DFD18D-7F46-4B2B-8063-27EF5F4970C6}">
      <dgm:prSet phldrT="[Texto]" phldr="1" custT="1"/>
      <dgm:spPr/>
      <dgm:t>
        <a:bodyPr/>
        <a:lstStyle/>
        <a:p>
          <a:endParaRPr lang="en-US" sz="1500" b="1">
            <a:latin typeface="Times New Roman" panose="02020603050405020304" pitchFamily="18" charset="0"/>
            <a:cs typeface="Times New Roman" panose="02020603050405020304" pitchFamily="18" charset="0"/>
          </a:endParaRPr>
        </a:p>
      </dgm:t>
    </dgm:pt>
    <dgm:pt modelId="{AF98447B-565C-42FE-B837-C8283E4BD1B6}" type="parTrans" cxnId="{C5A27A04-7ECB-4B6D-992F-F7F00B99037A}">
      <dgm:prSet/>
      <dgm:spPr/>
      <dgm:t>
        <a:bodyPr/>
        <a:lstStyle/>
        <a:p>
          <a:endParaRPr lang="en-US" sz="1500" b="1">
            <a:latin typeface="Times New Roman" panose="02020603050405020304" pitchFamily="18" charset="0"/>
            <a:cs typeface="Times New Roman" panose="02020603050405020304" pitchFamily="18" charset="0"/>
          </a:endParaRPr>
        </a:p>
      </dgm:t>
    </dgm:pt>
    <dgm:pt modelId="{A71EDA3C-1016-4340-A897-843308DCC20C}" type="sibTrans" cxnId="{C5A27A04-7ECB-4B6D-992F-F7F00B99037A}">
      <dgm:prSet/>
      <dgm:spPr/>
      <dgm:t>
        <a:bodyPr/>
        <a:lstStyle/>
        <a:p>
          <a:endParaRPr lang="en-US" sz="1500" b="1">
            <a:latin typeface="Times New Roman" panose="02020603050405020304" pitchFamily="18" charset="0"/>
            <a:cs typeface="Times New Roman" panose="02020603050405020304" pitchFamily="18" charset="0"/>
          </a:endParaRPr>
        </a:p>
      </dgm:t>
    </dgm:pt>
    <dgm:pt modelId="{E6A92C2C-079A-47BF-B2A5-6F0A9B4552F9}">
      <dgm:prSet custT="1">
        <dgm:style>
          <a:lnRef idx="2">
            <a:schemeClr val="accent4"/>
          </a:lnRef>
          <a:fillRef idx="1">
            <a:schemeClr val="lt1"/>
          </a:fillRef>
          <a:effectRef idx="0">
            <a:schemeClr val="accent4"/>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Bluetooth, EDGE, 3G, y </a:t>
          </a:r>
          <a:r>
            <a:rPr lang="es-EC" sz="1500" b="1" dirty="0" err="1" smtClean="0">
              <a:latin typeface="Times New Roman" panose="02020603050405020304" pitchFamily="18" charset="0"/>
              <a:cs typeface="Times New Roman" panose="02020603050405020304" pitchFamily="18" charset="0"/>
            </a:rPr>
            <a:t>Wi</a:t>
          </a:r>
          <a:r>
            <a:rPr lang="es-EC" sz="1500" b="1" dirty="0" smtClean="0">
              <a:latin typeface="Times New Roman" panose="02020603050405020304" pitchFamily="18" charset="0"/>
              <a:cs typeface="Times New Roman" panose="02020603050405020304" pitchFamily="18" charset="0"/>
            </a:rPr>
            <a:t>-Fi</a:t>
          </a:r>
        </a:p>
      </dgm:t>
    </dgm:pt>
    <dgm:pt modelId="{BA019AFC-5FE3-419C-992D-10142247ACA2}" type="sibTrans" cxnId="{963806FF-F21E-4E53-B489-0ECDFF1EDF28}">
      <dgm:prSet/>
      <dgm:spPr/>
      <dgm:t>
        <a:bodyPr/>
        <a:lstStyle/>
        <a:p>
          <a:endParaRPr lang="en-US" sz="1500" b="1">
            <a:latin typeface="Times New Roman" panose="02020603050405020304" pitchFamily="18" charset="0"/>
            <a:cs typeface="Times New Roman" panose="02020603050405020304" pitchFamily="18" charset="0"/>
          </a:endParaRPr>
        </a:p>
      </dgm:t>
    </dgm:pt>
    <dgm:pt modelId="{F5C3D605-4512-4133-8171-71D213550F7F}" type="parTrans" cxnId="{963806FF-F21E-4E53-B489-0ECDFF1EDF28}">
      <dgm:prSet/>
      <dgm:spPr/>
      <dgm:t>
        <a:bodyPr/>
        <a:lstStyle/>
        <a:p>
          <a:endParaRPr lang="en-US" sz="1500" b="1">
            <a:latin typeface="Times New Roman" panose="02020603050405020304" pitchFamily="18" charset="0"/>
            <a:cs typeface="Times New Roman" panose="02020603050405020304" pitchFamily="18" charset="0"/>
          </a:endParaRPr>
        </a:p>
      </dgm:t>
    </dgm:pt>
    <dgm:pt modelId="{BDF220ED-AEC3-4D96-9B9C-4FD7BB19E2B5}">
      <dgm:prSet custT="1">
        <dgm:style>
          <a:lnRef idx="2">
            <a:schemeClr val="accent1"/>
          </a:lnRef>
          <a:fillRef idx="1">
            <a:schemeClr val="lt1"/>
          </a:fillRef>
          <a:effectRef idx="0">
            <a:schemeClr val="accent1"/>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Soporte para audio, vídeo, y formatos de imagen</a:t>
          </a:r>
        </a:p>
      </dgm:t>
    </dgm:pt>
    <dgm:pt modelId="{57E81B41-2D06-4A67-9422-61F80F7A636C}" type="sibTrans" cxnId="{6493FF6C-E34D-405D-8B34-01E7B41AA199}">
      <dgm:prSet/>
      <dgm:spPr/>
      <dgm:t>
        <a:bodyPr/>
        <a:lstStyle/>
        <a:p>
          <a:endParaRPr lang="en-US" sz="1500" b="1">
            <a:latin typeface="Times New Roman" panose="02020603050405020304" pitchFamily="18" charset="0"/>
            <a:cs typeface="Times New Roman" panose="02020603050405020304" pitchFamily="18" charset="0"/>
          </a:endParaRPr>
        </a:p>
      </dgm:t>
    </dgm:pt>
    <dgm:pt modelId="{0B5AFB86-A6DC-4698-B406-9992B520D312}" type="parTrans" cxnId="{6493FF6C-E34D-405D-8B34-01E7B41AA199}">
      <dgm:prSet/>
      <dgm:spPr/>
      <dgm:t>
        <a:bodyPr/>
        <a:lstStyle/>
        <a:p>
          <a:endParaRPr lang="en-US" sz="1500" b="1">
            <a:latin typeface="Times New Roman" panose="02020603050405020304" pitchFamily="18" charset="0"/>
            <a:cs typeface="Times New Roman" panose="02020603050405020304" pitchFamily="18" charset="0"/>
          </a:endParaRPr>
        </a:p>
      </dgm:t>
    </dgm:pt>
    <dgm:pt modelId="{9D24D6AC-5353-4FA2-92D1-5359A09AC696}">
      <dgm:prSet custT="1">
        <dgm:style>
          <a:lnRef idx="2">
            <a:schemeClr val="accent3"/>
          </a:lnRef>
          <a:fillRef idx="1">
            <a:schemeClr val="lt1"/>
          </a:fillRef>
          <a:effectRef idx="0">
            <a:schemeClr val="accent3"/>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Telefonía GSM</a:t>
          </a:r>
        </a:p>
      </dgm:t>
    </dgm:pt>
    <dgm:pt modelId="{800A1A9F-6A6C-4BA6-A7DE-952BBE69D3CC}" type="parTrans" cxnId="{88F6AEBC-5407-40BD-926A-060F061D9D75}">
      <dgm:prSet/>
      <dgm:spPr/>
      <dgm:t>
        <a:bodyPr/>
        <a:lstStyle/>
        <a:p>
          <a:endParaRPr lang="en-US" sz="1500" b="1">
            <a:latin typeface="Times New Roman" panose="02020603050405020304" pitchFamily="18" charset="0"/>
            <a:cs typeface="Times New Roman" panose="02020603050405020304" pitchFamily="18" charset="0"/>
          </a:endParaRPr>
        </a:p>
      </dgm:t>
    </dgm:pt>
    <dgm:pt modelId="{A1FE7C95-DA59-434D-9CC4-D5710BF68C67}" type="sibTrans" cxnId="{88F6AEBC-5407-40BD-926A-060F061D9D75}">
      <dgm:prSet/>
      <dgm:spPr/>
      <dgm:t>
        <a:bodyPr/>
        <a:lstStyle/>
        <a:p>
          <a:endParaRPr lang="en-US" sz="1500" b="1">
            <a:latin typeface="Times New Roman" panose="02020603050405020304" pitchFamily="18" charset="0"/>
            <a:cs typeface="Times New Roman" panose="02020603050405020304" pitchFamily="18" charset="0"/>
          </a:endParaRPr>
        </a:p>
      </dgm:t>
    </dgm:pt>
    <dgm:pt modelId="{30593850-D4A1-467A-8980-445E8347B77E}">
      <dgm:prSet custT="1">
        <dgm:style>
          <a:lnRef idx="2">
            <a:schemeClr val="accent5"/>
          </a:lnRef>
          <a:fillRef idx="1">
            <a:schemeClr val="lt1"/>
          </a:fillRef>
          <a:effectRef idx="0">
            <a:schemeClr val="accent5"/>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Cámara, </a:t>
          </a:r>
          <a:r>
            <a:rPr lang="es-EC" sz="1500" b="1" dirty="0" smtClean="0">
              <a:latin typeface="Times New Roman" panose="02020603050405020304" pitchFamily="18" charset="0"/>
              <a:cs typeface="Times New Roman" panose="02020603050405020304" pitchFamily="18" charset="0"/>
            </a:rPr>
            <a:t>GPS, brújula</a:t>
          </a:r>
          <a:r>
            <a:rPr lang="es-EC" sz="1500" b="1" dirty="0" smtClean="0">
              <a:latin typeface="Times New Roman" panose="02020603050405020304" pitchFamily="18" charset="0"/>
              <a:cs typeface="Times New Roman" panose="02020603050405020304" pitchFamily="18" charset="0"/>
            </a:rPr>
            <a:t>, y acelerómetro</a:t>
          </a:r>
        </a:p>
      </dgm:t>
    </dgm:pt>
    <dgm:pt modelId="{9A221AEA-B61E-4A01-84E8-E1012CE183E1}" type="parTrans" cxnId="{DBC4FB37-24D1-449E-8836-6A8BA831B43A}">
      <dgm:prSet/>
      <dgm:spPr/>
      <dgm:t>
        <a:bodyPr/>
        <a:lstStyle/>
        <a:p>
          <a:endParaRPr lang="en-US" sz="1500" b="1">
            <a:latin typeface="Times New Roman" panose="02020603050405020304" pitchFamily="18" charset="0"/>
            <a:cs typeface="Times New Roman" panose="02020603050405020304" pitchFamily="18" charset="0"/>
          </a:endParaRPr>
        </a:p>
      </dgm:t>
    </dgm:pt>
    <dgm:pt modelId="{832DE256-D5E8-4525-AA34-8CC7665F7FC3}" type="sibTrans" cxnId="{DBC4FB37-24D1-449E-8836-6A8BA831B43A}">
      <dgm:prSet/>
      <dgm:spPr/>
      <dgm:t>
        <a:bodyPr/>
        <a:lstStyle/>
        <a:p>
          <a:endParaRPr lang="en-US" sz="1500" b="1">
            <a:latin typeface="Times New Roman" panose="02020603050405020304" pitchFamily="18" charset="0"/>
            <a:cs typeface="Times New Roman" panose="02020603050405020304" pitchFamily="18" charset="0"/>
          </a:endParaRPr>
        </a:p>
      </dgm:t>
    </dgm:pt>
    <dgm:pt modelId="{38071D43-1476-4F04-93FD-F207319C8440}">
      <dgm:prSet custT="1">
        <dgm:style>
          <a:lnRef idx="2">
            <a:schemeClr val="accent6"/>
          </a:lnRef>
          <a:fillRef idx="1">
            <a:schemeClr val="lt1"/>
          </a:fillRef>
          <a:effectRef idx="0">
            <a:schemeClr val="accent6"/>
          </a:effectRef>
          <a:fontRef idx="minor">
            <a:schemeClr val="dk1"/>
          </a:fontRef>
        </dgm:style>
      </dgm:prSet>
      <dgm:spPr/>
      <dgm:t>
        <a:bodyPr/>
        <a:lstStyle/>
        <a:p>
          <a:r>
            <a:rPr lang="es-EC" sz="1500" b="1" dirty="0" smtClean="0">
              <a:latin typeface="Times New Roman" panose="02020603050405020304" pitchFamily="18" charset="0"/>
              <a:cs typeface="Times New Roman" panose="02020603050405020304" pitchFamily="18" charset="0"/>
            </a:rPr>
            <a:t>IDE ( Emulador, herramientas de depuración, de memoria, perfiles de rendimiento, </a:t>
          </a:r>
          <a:r>
            <a:rPr lang="es-EC" sz="1500" b="1" dirty="0" err="1" smtClean="0">
              <a:latin typeface="Times New Roman" panose="02020603050405020304" pitchFamily="18" charset="0"/>
              <a:cs typeface="Times New Roman" panose="02020603050405020304" pitchFamily="18" charset="0"/>
            </a:rPr>
            <a:t>plug</a:t>
          </a:r>
          <a:r>
            <a:rPr lang="es-EC" sz="1500" b="1" dirty="0" smtClean="0">
              <a:latin typeface="Times New Roman" panose="02020603050405020304" pitchFamily="18" charset="0"/>
              <a:cs typeface="Times New Roman" panose="02020603050405020304" pitchFamily="18" charset="0"/>
            </a:rPr>
            <a:t>-in para Eclipse)</a:t>
          </a:r>
        </a:p>
      </dgm:t>
    </dgm:pt>
    <dgm:pt modelId="{72E3F759-6943-4110-8752-4C91CF2AC5E7}" type="parTrans" cxnId="{6E1F39F7-2807-4964-BD76-0F328F9FEF52}">
      <dgm:prSet/>
      <dgm:spPr/>
      <dgm:t>
        <a:bodyPr/>
        <a:lstStyle/>
        <a:p>
          <a:endParaRPr lang="en-US" sz="1500" b="1">
            <a:latin typeface="Times New Roman" panose="02020603050405020304" pitchFamily="18" charset="0"/>
            <a:cs typeface="Times New Roman" panose="02020603050405020304" pitchFamily="18" charset="0"/>
          </a:endParaRPr>
        </a:p>
      </dgm:t>
    </dgm:pt>
    <dgm:pt modelId="{F043AC7F-6A2A-4574-A196-1CAE2A4A4B46}" type="sibTrans" cxnId="{6E1F39F7-2807-4964-BD76-0F328F9FEF52}">
      <dgm:prSet/>
      <dgm:spPr/>
      <dgm:t>
        <a:bodyPr/>
        <a:lstStyle/>
        <a:p>
          <a:endParaRPr lang="en-US" sz="1500" b="1">
            <a:latin typeface="Times New Roman" panose="02020603050405020304" pitchFamily="18" charset="0"/>
            <a:cs typeface="Times New Roman" panose="02020603050405020304" pitchFamily="18" charset="0"/>
          </a:endParaRPr>
        </a:p>
      </dgm:t>
    </dgm:pt>
    <dgm:pt modelId="{3F6B3B7D-4E2C-4C76-88E5-845411777145}" type="pres">
      <dgm:prSet presAssocID="{6CBE2CBA-F180-4071-B8C6-AE167031EB0C}" presName="Name0" presStyleCnt="0">
        <dgm:presLayoutVars>
          <dgm:chMax val="1"/>
          <dgm:dir/>
          <dgm:animLvl val="ctr"/>
          <dgm:resizeHandles val="exact"/>
        </dgm:presLayoutVars>
      </dgm:prSet>
      <dgm:spPr/>
      <dgm:t>
        <a:bodyPr/>
        <a:lstStyle/>
        <a:p>
          <a:endParaRPr lang="en-US"/>
        </a:p>
      </dgm:t>
    </dgm:pt>
    <dgm:pt modelId="{9BEFB5D3-CB7C-4213-AA97-F710AFFED872}" type="pres">
      <dgm:prSet presAssocID="{E8DFD18D-7F46-4B2B-8063-27EF5F4970C6}" presName="centerShape" presStyleLbl="node0" presStyleIdx="0" presStyleCnt="1" custLinFactNeighborX="4792" custLinFactNeighborY="1677"/>
      <dgm:spPr/>
      <dgm:t>
        <a:bodyPr/>
        <a:lstStyle/>
        <a:p>
          <a:endParaRPr lang="en-US"/>
        </a:p>
      </dgm:t>
    </dgm:pt>
    <dgm:pt modelId="{7859D054-94C5-45AC-B1A8-648310D8D82E}" type="pres">
      <dgm:prSet presAssocID="{BDF220ED-AEC3-4D96-9B9C-4FD7BB19E2B5}" presName="node" presStyleLbl="node1" presStyleIdx="0" presStyleCnt="5">
        <dgm:presLayoutVars>
          <dgm:bulletEnabled val="1"/>
        </dgm:presLayoutVars>
      </dgm:prSet>
      <dgm:spPr/>
      <dgm:t>
        <a:bodyPr/>
        <a:lstStyle/>
        <a:p>
          <a:endParaRPr lang="en-US"/>
        </a:p>
      </dgm:t>
    </dgm:pt>
    <dgm:pt modelId="{F6E84412-1F7C-4978-880B-2F1AC118315E}" type="pres">
      <dgm:prSet presAssocID="{BDF220ED-AEC3-4D96-9B9C-4FD7BB19E2B5}" presName="dummy" presStyleCnt="0"/>
      <dgm:spPr/>
    </dgm:pt>
    <dgm:pt modelId="{097F99FB-5B69-4A14-B2B3-DAE14C650F66}" type="pres">
      <dgm:prSet presAssocID="{57E81B41-2D06-4A67-9422-61F80F7A636C}" presName="sibTrans" presStyleLbl="sibTrans2D1" presStyleIdx="0" presStyleCnt="5"/>
      <dgm:spPr/>
      <dgm:t>
        <a:bodyPr/>
        <a:lstStyle/>
        <a:p>
          <a:endParaRPr lang="en-US"/>
        </a:p>
      </dgm:t>
    </dgm:pt>
    <dgm:pt modelId="{CAD63E34-E06D-4455-B134-41B45F10203B}" type="pres">
      <dgm:prSet presAssocID="{9D24D6AC-5353-4FA2-92D1-5359A09AC696}" presName="node" presStyleLbl="node1" presStyleIdx="1" presStyleCnt="5">
        <dgm:presLayoutVars>
          <dgm:bulletEnabled val="1"/>
        </dgm:presLayoutVars>
      </dgm:prSet>
      <dgm:spPr/>
      <dgm:t>
        <a:bodyPr/>
        <a:lstStyle/>
        <a:p>
          <a:endParaRPr lang="en-US"/>
        </a:p>
      </dgm:t>
    </dgm:pt>
    <dgm:pt modelId="{ECC928E9-6FC1-42EA-BD6D-0E616C48015E}" type="pres">
      <dgm:prSet presAssocID="{9D24D6AC-5353-4FA2-92D1-5359A09AC696}" presName="dummy" presStyleCnt="0"/>
      <dgm:spPr/>
    </dgm:pt>
    <dgm:pt modelId="{DE838B20-B91A-4673-BDC1-6051D2E8A187}" type="pres">
      <dgm:prSet presAssocID="{A1FE7C95-DA59-434D-9CC4-D5710BF68C67}" presName="sibTrans" presStyleLbl="sibTrans2D1" presStyleIdx="1" presStyleCnt="5"/>
      <dgm:spPr/>
      <dgm:t>
        <a:bodyPr/>
        <a:lstStyle/>
        <a:p>
          <a:endParaRPr lang="en-US"/>
        </a:p>
      </dgm:t>
    </dgm:pt>
    <dgm:pt modelId="{6EA4AF77-C666-4E18-AE93-25A54F4BD3D2}" type="pres">
      <dgm:prSet presAssocID="{E6A92C2C-079A-47BF-B2A5-6F0A9B4552F9}" presName="node" presStyleLbl="node1" presStyleIdx="2" presStyleCnt="5" custScaleX="119496" custScaleY="82143">
        <dgm:presLayoutVars>
          <dgm:bulletEnabled val="1"/>
        </dgm:presLayoutVars>
      </dgm:prSet>
      <dgm:spPr/>
      <dgm:t>
        <a:bodyPr/>
        <a:lstStyle/>
        <a:p>
          <a:endParaRPr lang="en-US"/>
        </a:p>
      </dgm:t>
    </dgm:pt>
    <dgm:pt modelId="{910DAF0C-9004-4F3B-A64F-6EC0659387EB}" type="pres">
      <dgm:prSet presAssocID="{E6A92C2C-079A-47BF-B2A5-6F0A9B4552F9}" presName="dummy" presStyleCnt="0"/>
      <dgm:spPr/>
    </dgm:pt>
    <dgm:pt modelId="{AC882AE9-6E92-42FB-BEF6-35D06C2C625E}" type="pres">
      <dgm:prSet presAssocID="{BA019AFC-5FE3-419C-992D-10142247ACA2}" presName="sibTrans" presStyleLbl="sibTrans2D1" presStyleIdx="2" presStyleCnt="5"/>
      <dgm:spPr/>
      <dgm:t>
        <a:bodyPr/>
        <a:lstStyle/>
        <a:p>
          <a:endParaRPr lang="en-US"/>
        </a:p>
      </dgm:t>
    </dgm:pt>
    <dgm:pt modelId="{899FB9E9-2BA4-4D54-85CA-2AD758CC0DB8}" type="pres">
      <dgm:prSet presAssocID="{30593850-D4A1-467A-8980-445E8347B77E}" presName="node" presStyleLbl="node1" presStyleIdx="3" presStyleCnt="5" custScaleX="131378" custScaleY="85051">
        <dgm:presLayoutVars>
          <dgm:bulletEnabled val="1"/>
        </dgm:presLayoutVars>
      </dgm:prSet>
      <dgm:spPr/>
      <dgm:t>
        <a:bodyPr/>
        <a:lstStyle/>
        <a:p>
          <a:endParaRPr lang="en-US"/>
        </a:p>
      </dgm:t>
    </dgm:pt>
    <dgm:pt modelId="{1C37EFAF-1B06-41E3-B173-9F5CFC8AF3F1}" type="pres">
      <dgm:prSet presAssocID="{30593850-D4A1-467A-8980-445E8347B77E}" presName="dummy" presStyleCnt="0"/>
      <dgm:spPr/>
    </dgm:pt>
    <dgm:pt modelId="{F8ED8462-F018-4324-9E76-40586C3E99B9}" type="pres">
      <dgm:prSet presAssocID="{832DE256-D5E8-4525-AA34-8CC7665F7FC3}" presName="sibTrans" presStyleLbl="sibTrans2D1" presStyleIdx="3" presStyleCnt="5"/>
      <dgm:spPr/>
      <dgm:t>
        <a:bodyPr/>
        <a:lstStyle/>
        <a:p>
          <a:endParaRPr lang="en-US"/>
        </a:p>
      </dgm:t>
    </dgm:pt>
    <dgm:pt modelId="{55063B38-287F-4F1F-97DA-156EC0581031}" type="pres">
      <dgm:prSet presAssocID="{38071D43-1476-4F04-93FD-F207319C8440}" presName="node" presStyleLbl="node1" presStyleIdx="4" presStyleCnt="5" custScaleX="148940" custScaleY="132386">
        <dgm:presLayoutVars>
          <dgm:bulletEnabled val="1"/>
        </dgm:presLayoutVars>
      </dgm:prSet>
      <dgm:spPr/>
      <dgm:t>
        <a:bodyPr/>
        <a:lstStyle/>
        <a:p>
          <a:endParaRPr lang="en-US"/>
        </a:p>
      </dgm:t>
    </dgm:pt>
    <dgm:pt modelId="{02B9F950-C7F0-4348-8A7A-677FE23FAE40}" type="pres">
      <dgm:prSet presAssocID="{38071D43-1476-4F04-93FD-F207319C8440}" presName="dummy" presStyleCnt="0"/>
      <dgm:spPr/>
    </dgm:pt>
    <dgm:pt modelId="{53C5BE99-AEA1-4151-9841-3B02021FDF59}" type="pres">
      <dgm:prSet presAssocID="{F043AC7F-6A2A-4574-A196-1CAE2A4A4B46}" presName="sibTrans" presStyleLbl="sibTrans2D1" presStyleIdx="4" presStyleCnt="5"/>
      <dgm:spPr/>
      <dgm:t>
        <a:bodyPr/>
        <a:lstStyle/>
        <a:p>
          <a:endParaRPr lang="en-US"/>
        </a:p>
      </dgm:t>
    </dgm:pt>
  </dgm:ptLst>
  <dgm:cxnLst>
    <dgm:cxn modelId="{DEBB5E61-3E2E-4A82-A046-2B5C21EC7EC0}" type="presOf" srcId="{A1FE7C95-DA59-434D-9CC4-D5710BF68C67}" destId="{DE838B20-B91A-4673-BDC1-6051D2E8A187}" srcOrd="0" destOrd="0" presId="urn:microsoft.com/office/officeart/2005/8/layout/radial6"/>
    <dgm:cxn modelId="{DBC4FB37-24D1-449E-8836-6A8BA831B43A}" srcId="{E8DFD18D-7F46-4B2B-8063-27EF5F4970C6}" destId="{30593850-D4A1-467A-8980-445E8347B77E}" srcOrd="3" destOrd="0" parTransId="{9A221AEA-B61E-4A01-84E8-E1012CE183E1}" sibTransId="{832DE256-D5E8-4525-AA34-8CC7665F7FC3}"/>
    <dgm:cxn modelId="{88F6AEBC-5407-40BD-926A-060F061D9D75}" srcId="{E8DFD18D-7F46-4B2B-8063-27EF5F4970C6}" destId="{9D24D6AC-5353-4FA2-92D1-5359A09AC696}" srcOrd="1" destOrd="0" parTransId="{800A1A9F-6A6C-4BA6-A7DE-952BBE69D3CC}" sibTransId="{A1FE7C95-DA59-434D-9CC4-D5710BF68C67}"/>
    <dgm:cxn modelId="{55BBC736-97CD-4235-97E9-F87FC0084807}" type="presOf" srcId="{832DE256-D5E8-4525-AA34-8CC7665F7FC3}" destId="{F8ED8462-F018-4324-9E76-40586C3E99B9}" srcOrd="0" destOrd="0" presId="urn:microsoft.com/office/officeart/2005/8/layout/radial6"/>
    <dgm:cxn modelId="{7B9E2D79-A170-4EDA-941B-9DB68F4EDF5F}" type="presOf" srcId="{30593850-D4A1-467A-8980-445E8347B77E}" destId="{899FB9E9-2BA4-4D54-85CA-2AD758CC0DB8}" srcOrd="0" destOrd="0" presId="urn:microsoft.com/office/officeart/2005/8/layout/radial6"/>
    <dgm:cxn modelId="{6493FF6C-E34D-405D-8B34-01E7B41AA199}" srcId="{E8DFD18D-7F46-4B2B-8063-27EF5F4970C6}" destId="{BDF220ED-AEC3-4D96-9B9C-4FD7BB19E2B5}" srcOrd="0" destOrd="0" parTransId="{0B5AFB86-A6DC-4698-B406-9992B520D312}" sibTransId="{57E81B41-2D06-4A67-9422-61F80F7A636C}"/>
    <dgm:cxn modelId="{82E22C1E-0494-4A28-8686-2AEB6B9AD6F2}" type="presOf" srcId="{BDF220ED-AEC3-4D96-9B9C-4FD7BB19E2B5}" destId="{7859D054-94C5-45AC-B1A8-648310D8D82E}" srcOrd="0" destOrd="0" presId="urn:microsoft.com/office/officeart/2005/8/layout/radial6"/>
    <dgm:cxn modelId="{6E1F39F7-2807-4964-BD76-0F328F9FEF52}" srcId="{E8DFD18D-7F46-4B2B-8063-27EF5F4970C6}" destId="{38071D43-1476-4F04-93FD-F207319C8440}" srcOrd="4" destOrd="0" parTransId="{72E3F759-6943-4110-8752-4C91CF2AC5E7}" sibTransId="{F043AC7F-6A2A-4574-A196-1CAE2A4A4B46}"/>
    <dgm:cxn modelId="{04FA39DA-3735-4042-ACC2-7A2C815639D3}" type="presOf" srcId="{38071D43-1476-4F04-93FD-F207319C8440}" destId="{55063B38-287F-4F1F-97DA-156EC0581031}" srcOrd="0" destOrd="0" presId="urn:microsoft.com/office/officeart/2005/8/layout/radial6"/>
    <dgm:cxn modelId="{2FC85385-D2B4-4840-9571-4005027616A1}" type="presOf" srcId="{6CBE2CBA-F180-4071-B8C6-AE167031EB0C}" destId="{3F6B3B7D-4E2C-4C76-88E5-845411777145}" srcOrd="0" destOrd="0" presId="urn:microsoft.com/office/officeart/2005/8/layout/radial6"/>
    <dgm:cxn modelId="{E290702B-46C4-446D-BE74-D232B7334BAF}" type="presOf" srcId="{F043AC7F-6A2A-4574-A196-1CAE2A4A4B46}" destId="{53C5BE99-AEA1-4151-9841-3B02021FDF59}" srcOrd="0" destOrd="0" presId="urn:microsoft.com/office/officeart/2005/8/layout/radial6"/>
    <dgm:cxn modelId="{6D0BB840-9189-4E1B-B0DA-310769C90467}" type="presOf" srcId="{BA019AFC-5FE3-419C-992D-10142247ACA2}" destId="{AC882AE9-6E92-42FB-BEF6-35D06C2C625E}" srcOrd="0" destOrd="0" presId="urn:microsoft.com/office/officeart/2005/8/layout/radial6"/>
    <dgm:cxn modelId="{963806FF-F21E-4E53-B489-0ECDFF1EDF28}" srcId="{E8DFD18D-7F46-4B2B-8063-27EF5F4970C6}" destId="{E6A92C2C-079A-47BF-B2A5-6F0A9B4552F9}" srcOrd="2" destOrd="0" parTransId="{F5C3D605-4512-4133-8171-71D213550F7F}" sibTransId="{BA019AFC-5FE3-419C-992D-10142247ACA2}"/>
    <dgm:cxn modelId="{4DE925B6-705C-4825-89A3-F8DEBB588333}" type="presOf" srcId="{57E81B41-2D06-4A67-9422-61F80F7A636C}" destId="{097F99FB-5B69-4A14-B2B3-DAE14C650F66}" srcOrd="0" destOrd="0" presId="urn:microsoft.com/office/officeart/2005/8/layout/radial6"/>
    <dgm:cxn modelId="{AA62F784-68B2-401C-8A16-5B571E2A8D70}" type="presOf" srcId="{9D24D6AC-5353-4FA2-92D1-5359A09AC696}" destId="{CAD63E34-E06D-4455-B134-41B45F10203B}" srcOrd="0" destOrd="0" presId="urn:microsoft.com/office/officeart/2005/8/layout/radial6"/>
    <dgm:cxn modelId="{2CC960A4-F910-4F75-BD44-0107E97B5323}" type="presOf" srcId="{E8DFD18D-7F46-4B2B-8063-27EF5F4970C6}" destId="{9BEFB5D3-CB7C-4213-AA97-F710AFFED872}" srcOrd="0" destOrd="0" presId="urn:microsoft.com/office/officeart/2005/8/layout/radial6"/>
    <dgm:cxn modelId="{C5A27A04-7ECB-4B6D-992F-F7F00B99037A}" srcId="{6CBE2CBA-F180-4071-B8C6-AE167031EB0C}" destId="{E8DFD18D-7F46-4B2B-8063-27EF5F4970C6}" srcOrd="0" destOrd="0" parTransId="{AF98447B-565C-42FE-B837-C8283E4BD1B6}" sibTransId="{A71EDA3C-1016-4340-A897-843308DCC20C}"/>
    <dgm:cxn modelId="{58EB09AA-3C60-4F13-9F5F-006B8A7BE1C2}" type="presOf" srcId="{E6A92C2C-079A-47BF-B2A5-6F0A9B4552F9}" destId="{6EA4AF77-C666-4E18-AE93-25A54F4BD3D2}" srcOrd="0" destOrd="0" presId="urn:microsoft.com/office/officeart/2005/8/layout/radial6"/>
    <dgm:cxn modelId="{1FADACB4-328E-4534-822C-D9283EEE0C89}" type="presParOf" srcId="{3F6B3B7D-4E2C-4C76-88E5-845411777145}" destId="{9BEFB5D3-CB7C-4213-AA97-F710AFFED872}" srcOrd="0" destOrd="0" presId="urn:microsoft.com/office/officeart/2005/8/layout/radial6"/>
    <dgm:cxn modelId="{4260002B-995D-44F3-93A8-B8CAC9DF0440}" type="presParOf" srcId="{3F6B3B7D-4E2C-4C76-88E5-845411777145}" destId="{7859D054-94C5-45AC-B1A8-648310D8D82E}" srcOrd="1" destOrd="0" presId="urn:microsoft.com/office/officeart/2005/8/layout/radial6"/>
    <dgm:cxn modelId="{E5609E45-F3A4-40A6-8D5B-8505E37E78B6}" type="presParOf" srcId="{3F6B3B7D-4E2C-4C76-88E5-845411777145}" destId="{F6E84412-1F7C-4978-880B-2F1AC118315E}" srcOrd="2" destOrd="0" presId="urn:microsoft.com/office/officeart/2005/8/layout/radial6"/>
    <dgm:cxn modelId="{8AAF5A4C-6150-4A3B-94D6-FE648D59A0C1}" type="presParOf" srcId="{3F6B3B7D-4E2C-4C76-88E5-845411777145}" destId="{097F99FB-5B69-4A14-B2B3-DAE14C650F66}" srcOrd="3" destOrd="0" presId="urn:microsoft.com/office/officeart/2005/8/layout/radial6"/>
    <dgm:cxn modelId="{F76FD940-5D38-45C0-A641-84BB12FAA512}" type="presParOf" srcId="{3F6B3B7D-4E2C-4C76-88E5-845411777145}" destId="{CAD63E34-E06D-4455-B134-41B45F10203B}" srcOrd="4" destOrd="0" presId="urn:microsoft.com/office/officeart/2005/8/layout/radial6"/>
    <dgm:cxn modelId="{38EFD14F-F2FF-4F8D-89E9-D3EFBBA76421}" type="presParOf" srcId="{3F6B3B7D-4E2C-4C76-88E5-845411777145}" destId="{ECC928E9-6FC1-42EA-BD6D-0E616C48015E}" srcOrd="5" destOrd="0" presId="urn:microsoft.com/office/officeart/2005/8/layout/radial6"/>
    <dgm:cxn modelId="{9142AC9A-2D0A-4B53-8064-841E8F24CE99}" type="presParOf" srcId="{3F6B3B7D-4E2C-4C76-88E5-845411777145}" destId="{DE838B20-B91A-4673-BDC1-6051D2E8A187}" srcOrd="6" destOrd="0" presId="urn:microsoft.com/office/officeart/2005/8/layout/radial6"/>
    <dgm:cxn modelId="{8F81C14A-884A-4954-803E-082965235A0C}" type="presParOf" srcId="{3F6B3B7D-4E2C-4C76-88E5-845411777145}" destId="{6EA4AF77-C666-4E18-AE93-25A54F4BD3D2}" srcOrd="7" destOrd="0" presId="urn:microsoft.com/office/officeart/2005/8/layout/radial6"/>
    <dgm:cxn modelId="{61646E40-ED9F-4173-9D20-E819D9990D99}" type="presParOf" srcId="{3F6B3B7D-4E2C-4C76-88E5-845411777145}" destId="{910DAF0C-9004-4F3B-A64F-6EC0659387EB}" srcOrd="8" destOrd="0" presId="urn:microsoft.com/office/officeart/2005/8/layout/radial6"/>
    <dgm:cxn modelId="{A5010B50-6124-4BCA-974C-5F680CE39259}" type="presParOf" srcId="{3F6B3B7D-4E2C-4C76-88E5-845411777145}" destId="{AC882AE9-6E92-42FB-BEF6-35D06C2C625E}" srcOrd="9" destOrd="0" presId="urn:microsoft.com/office/officeart/2005/8/layout/radial6"/>
    <dgm:cxn modelId="{BCFEB181-3F54-40ED-B6CD-C67684DEC4A7}" type="presParOf" srcId="{3F6B3B7D-4E2C-4C76-88E5-845411777145}" destId="{899FB9E9-2BA4-4D54-85CA-2AD758CC0DB8}" srcOrd="10" destOrd="0" presId="urn:microsoft.com/office/officeart/2005/8/layout/radial6"/>
    <dgm:cxn modelId="{C2CD6B18-0B30-4DB5-8C5B-40999D332591}" type="presParOf" srcId="{3F6B3B7D-4E2C-4C76-88E5-845411777145}" destId="{1C37EFAF-1B06-41E3-B173-9F5CFC8AF3F1}" srcOrd="11" destOrd="0" presId="urn:microsoft.com/office/officeart/2005/8/layout/radial6"/>
    <dgm:cxn modelId="{225CEAA9-F80B-485E-A0F6-76CA5066DAD7}" type="presParOf" srcId="{3F6B3B7D-4E2C-4C76-88E5-845411777145}" destId="{F8ED8462-F018-4324-9E76-40586C3E99B9}" srcOrd="12" destOrd="0" presId="urn:microsoft.com/office/officeart/2005/8/layout/radial6"/>
    <dgm:cxn modelId="{CACED23A-D3EF-4A07-825C-1C250425024B}" type="presParOf" srcId="{3F6B3B7D-4E2C-4C76-88E5-845411777145}" destId="{55063B38-287F-4F1F-97DA-156EC0581031}" srcOrd="13" destOrd="0" presId="urn:microsoft.com/office/officeart/2005/8/layout/radial6"/>
    <dgm:cxn modelId="{631F6813-8C63-4523-8D56-363B719B8E88}" type="presParOf" srcId="{3F6B3B7D-4E2C-4C76-88E5-845411777145}" destId="{02B9F950-C7F0-4348-8A7A-677FE23FAE40}" srcOrd="14" destOrd="0" presId="urn:microsoft.com/office/officeart/2005/8/layout/radial6"/>
    <dgm:cxn modelId="{3AC8C6FD-1B2A-4CE9-8568-07407CF1DCA5}" type="presParOf" srcId="{3F6B3B7D-4E2C-4C76-88E5-845411777145}" destId="{53C5BE99-AEA1-4151-9841-3B02021FDF59}" srcOrd="15"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A90CD-5F36-4D03-B8E6-BBFCAD0238F4}" type="datetimeFigureOut">
              <a:rPr lang="en-US" smtClean="0"/>
              <a:pPr/>
              <a:t>3/11/2014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8C435-87AF-48F8-BD5A-FF0D4143CDC1}" type="slidenum">
              <a:rPr lang="en-US" smtClean="0"/>
              <a:pPr/>
              <a:t>‹Nº›</a:t>
            </a:fld>
            <a:endParaRPr lang="en-US"/>
          </a:p>
        </p:txBody>
      </p:sp>
    </p:spTree>
    <p:extLst>
      <p:ext uri="{BB962C8B-B14F-4D97-AF65-F5344CB8AC3E}">
        <p14:creationId xmlns:p14="http://schemas.microsoft.com/office/powerpoint/2010/main" xmlns="" val="5285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s.wikipedia.org/wiki/Trastorno_disociativo"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s.wikipedia.org/wiki/Percepci%C3%B3n" TargetMode="External"/><Relationship Id="rId5" Type="http://schemas.openxmlformats.org/officeDocument/2006/relationships/hyperlink" Target="http://es.wikipedia.org/wiki/Conciencia" TargetMode="External"/><Relationship Id="rId4" Type="http://schemas.openxmlformats.org/officeDocument/2006/relationships/hyperlink" Target="http://es.wikipedia.org/wiki/Memoria_(proces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smtClean="0">
                <a:solidFill>
                  <a:srgbClr val="616365"/>
                </a:solidFill>
                <a:effectLst/>
                <a:latin typeface="Arial" panose="020B0604020202020204" pitchFamily="34" charset="0"/>
              </a:rPr>
              <a:t>El </a:t>
            </a:r>
            <a:r>
              <a:rPr lang="es-ES" b="1" i="0" dirty="0" smtClean="0">
                <a:solidFill>
                  <a:srgbClr val="616365"/>
                </a:solidFill>
                <a:effectLst/>
                <a:latin typeface="Arial" panose="020B0604020202020204" pitchFamily="34" charset="0"/>
              </a:rPr>
              <a:t>proceso de exposición o desensibilización </a:t>
            </a:r>
            <a:r>
              <a:rPr lang="es-ES" b="0" i="0" dirty="0" smtClean="0">
                <a:solidFill>
                  <a:srgbClr val="616365"/>
                </a:solidFill>
                <a:effectLst/>
                <a:latin typeface="Arial" panose="020B0604020202020204" pitchFamily="34" charset="0"/>
              </a:rPr>
              <a:t>consiste en que la persona se exponga al estímulo temido sin que dé las conductas de evitación, huida o lucha. Cuando se hace así de forma sistemática, se da la habituación, junto con la extinción de las conductas de evitación, entonces la ansiedad disminuye y se afrontan las situaciones con tranquilidad creciente.</a:t>
            </a:r>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4</a:t>
            </a:fld>
            <a:endParaRPr lang="en-US"/>
          </a:p>
        </p:txBody>
      </p:sp>
    </p:spTree>
    <p:extLst>
      <p:ext uri="{BB962C8B-B14F-4D97-AF65-F5344CB8AC3E}">
        <p14:creationId xmlns:p14="http://schemas.microsoft.com/office/powerpoint/2010/main" xmlns="" val="228966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5</a:t>
            </a:fld>
            <a:endParaRPr lang="en-US"/>
          </a:p>
        </p:txBody>
      </p:sp>
    </p:spTree>
    <p:extLst>
      <p:ext uri="{BB962C8B-B14F-4D97-AF65-F5344CB8AC3E}">
        <p14:creationId xmlns:p14="http://schemas.microsoft.com/office/powerpoint/2010/main" xmlns="" val="225144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6</a:t>
            </a:fld>
            <a:endParaRPr lang="en-US"/>
          </a:p>
        </p:txBody>
      </p:sp>
    </p:spTree>
    <p:extLst>
      <p:ext uri="{BB962C8B-B14F-4D97-AF65-F5344CB8AC3E}">
        <p14:creationId xmlns:p14="http://schemas.microsoft.com/office/powerpoint/2010/main" xmlns="" val="23871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smtClean="0">
                <a:solidFill>
                  <a:srgbClr val="000000"/>
                </a:solidFill>
                <a:effectLst/>
                <a:latin typeface="Arial" panose="020B0604020202020204" pitchFamily="34" charset="0"/>
              </a:rPr>
              <a:t>Los </a:t>
            </a:r>
            <a:r>
              <a:rPr lang="es-ES" b="1" i="0" dirty="0" smtClean="0">
                <a:solidFill>
                  <a:srgbClr val="000000"/>
                </a:solidFill>
                <a:effectLst/>
                <a:latin typeface="Arial" panose="020B0604020202020204" pitchFamily="34" charset="0"/>
              </a:rPr>
              <a:t>trastornos disociativos</a:t>
            </a:r>
            <a:r>
              <a:rPr lang="es-ES" b="0" i="0" u="none" strike="noStrike" baseline="30000" dirty="0" smtClean="0">
                <a:solidFill>
                  <a:srgbClr val="0B0080"/>
                </a:solidFill>
                <a:effectLst/>
                <a:latin typeface="Arial" panose="020B0604020202020204" pitchFamily="34" charset="0"/>
                <a:hlinkClick r:id="rId3"/>
              </a:rPr>
              <a:t>1</a:t>
            </a:r>
            <a:r>
              <a:rPr lang="es-ES" b="0" i="0" dirty="0" smtClean="0">
                <a:solidFill>
                  <a:srgbClr val="000000"/>
                </a:solidFill>
                <a:effectLst/>
                <a:latin typeface="Arial" panose="020B0604020202020204" pitchFamily="34" charset="0"/>
              </a:rPr>
              <a:t> se definen como todas aquellas condiciones patológicas que conllevan disrupciones o fallos en la </a:t>
            </a:r>
            <a:r>
              <a:rPr lang="es-ES" b="0" i="0" u="none" strike="noStrike" dirty="0" smtClean="0">
                <a:solidFill>
                  <a:srgbClr val="0B0080"/>
                </a:solidFill>
                <a:effectLst/>
                <a:latin typeface="Arial" panose="020B0604020202020204" pitchFamily="34" charset="0"/>
                <a:hlinkClick r:id="rId4" tooltip="Memoria (proceso)"/>
              </a:rPr>
              <a:t>memoria</a:t>
            </a:r>
            <a:r>
              <a:rPr lang="es-ES" b="0" i="0" u="none" dirty="0" smtClean="0">
                <a:solidFill>
                  <a:srgbClr val="000000"/>
                </a:solidFill>
                <a:effectLst/>
                <a:latin typeface="Arial" panose="020B0604020202020204" pitchFamily="34" charset="0"/>
              </a:rPr>
              <a:t>, </a:t>
            </a:r>
            <a:r>
              <a:rPr lang="es-ES" b="0" i="0" u="none" strike="noStrike" dirty="0" smtClean="0">
                <a:solidFill>
                  <a:srgbClr val="0B0080"/>
                </a:solidFill>
                <a:effectLst/>
                <a:latin typeface="Arial" panose="020B0604020202020204" pitchFamily="34" charset="0"/>
                <a:hlinkClick r:id="rId5" tooltip="Conciencia"/>
              </a:rPr>
              <a:t>conciencia</a:t>
            </a:r>
            <a:r>
              <a:rPr lang="es-ES" b="0" i="0" u="none" dirty="0" smtClean="0">
                <a:solidFill>
                  <a:srgbClr val="000000"/>
                </a:solidFill>
                <a:effectLst/>
                <a:latin typeface="Arial" panose="020B0604020202020204" pitchFamily="34" charset="0"/>
              </a:rPr>
              <a:t>, identidad y/o </a:t>
            </a:r>
            <a:r>
              <a:rPr lang="es-ES" b="0" i="0" u="none" strike="noStrike" dirty="0" smtClean="0">
                <a:solidFill>
                  <a:srgbClr val="0B0080"/>
                </a:solidFill>
                <a:effectLst/>
                <a:latin typeface="Arial" panose="020B0604020202020204" pitchFamily="34" charset="0"/>
                <a:hlinkClick r:id="rId6" tooltip="Percepción"/>
              </a:rPr>
              <a:t>percepción</a:t>
            </a:r>
            <a:r>
              <a:rPr lang="es-ES" b="0" i="0" u="none" dirty="0" smtClean="0">
                <a:solidFill>
                  <a:srgbClr val="000000"/>
                </a:solidFill>
                <a:effectLst/>
                <a:latin typeface="Arial" panose="020B0604020202020204" pitchFamily="34" charset="0"/>
              </a:rPr>
              <a:t>.</a:t>
            </a:r>
            <a:endParaRPr lang="en-US" u="none"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16</a:t>
            </a:fld>
            <a:endParaRPr lang="en-US"/>
          </a:p>
        </p:txBody>
      </p:sp>
    </p:spTree>
    <p:extLst>
      <p:ext uri="{BB962C8B-B14F-4D97-AF65-F5344CB8AC3E}">
        <p14:creationId xmlns:p14="http://schemas.microsoft.com/office/powerpoint/2010/main" xmlns="" val="122430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20</a:t>
            </a:fld>
            <a:endParaRPr lang="en-US"/>
          </a:p>
        </p:txBody>
      </p:sp>
    </p:spTree>
    <p:extLst>
      <p:ext uri="{BB962C8B-B14F-4D97-AF65-F5344CB8AC3E}">
        <p14:creationId xmlns:p14="http://schemas.microsoft.com/office/powerpoint/2010/main" xmlns="" val="174385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Middleware es un software de computadora que conecta componentes de software o aplicaciones para que puedan intercambiar datos entre éstas. Es utilizado a menudo para soportar aplicaciones distribuidas. Esto incluye servidores web, servidores de aplicaciones, sistemas de gestión de contenido y herramientas similares. Middleware es especialmente esencial para tecnologías como XML, SOAP, servicios web y arquitecturas orientada a servicios.</a:t>
            </a:r>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22</a:t>
            </a:fld>
            <a:endParaRPr lang="en-US"/>
          </a:p>
        </p:txBody>
      </p:sp>
    </p:spTree>
    <p:extLst>
      <p:ext uri="{BB962C8B-B14F-4D97-AF65-F5344CB8AC3E}">
        <p14:creationId xmlns:p14="http://schemas.microsoft.com/office/powerpoint/2010/main" xmlns="" val="208018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MEDIA</a:t>
            </a:r>
            <a:endParaRPr lang="es-EC" dirty="0"/>
          </a:p>
        </p:txBody>
      </p:sp>
      <p:sp>
        <p:nvSpPr>
          <p:cNvPr id="4" name="3 Marcador de número de diapositiva"/>
          <p:cNvSpPr>
            <a:spLocks noGrp="1"/>
          </p:cNvSpPr>
          <p:nvPr>
            <p:ph type="sldNum" sz="quarter" idx="10"/>
          </p:nvPr>
        </p:nvSpPr>
        <p:spPr/>
        <p:txBody>
          <a:bodyPr/>
          <a:lstStyle/>
          <a:p>
            <a:fld id="{B168C435-87AF-48F8-BD5A-FF0D4143CDC1}" type="slidenum">
              <a:rPr lang="en-US" smtClean="0"/>
              <a:pPr/>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168C435-87AF-48F8-BD5A-FF0D4143CDC1}" type="slidenum">
              <a:rPr lang="en-US" smtClean="0"/>
              <a:pPr/>
              <a:t>46</a:t>
            </a:fld>
            <a:endParaRPr lang="en-US"/>
          </a:p>
        </p:txBody>
      </p:sp>
    </p:spTree>
    <p:extLst>
      <p:ext uri="{BB962C8B-B14F-4D97-AF65-F5344CB8AC3E}">
        <p14:creationId xmlns:p14="http://schemas.microsoft.com/office/powerpoint/2010/main" xmlns="" val="347963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3/11/2014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pPr/>
              <a:t>3/11/2014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3/11/2014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3/11/2014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xml"/><Relationship Id="rId7" Type="http://schemas.openxmlformats.org/officeDocument/2006/relationships/image" Target="../media/image3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microsoft.com/office/2007/relationships/diagramDrawing" Target="../diagrams/drawing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62763" y="3163409"/>
            <a:ext cx="7766936" cy="1646302"/>
          </a:xfrm>
        </p:spPr>
        <p:txBody>
          <a:bodyPr/>
          <a:lstStyle/>
          <a:p>
            <a:pPr algn="ctr"/>
            <a:r>
              <a:rPr lang="es-EC" sz="2000" b="1" dirty="0">
                <a:solidFill>
                  <a:schemeClr val="accent2">
                    <a:lumMod val="75000"/>
                  </a:schemeClr>
                </a:solidFill>
                <a:latin typeface="Times New Roman" panose="02020603050405020304" pitchFamily="18" charset="0"/>
                <a:ea typeface="Calibri" panose="020F0502020204030204" pitchFamily="34" charset="0"/>
              </a:rPr>
              <a:t>DISEÑO E IMPLEMENTACIÓN DE UN SISTEMA AUTOMATIZADO EN PLATAFORMA ANDROID PARA USO PSICOTERAPÉUTICO EN LA APLICACIÓN DE LA TÉCNICA EMDR</a:t>
            </a:r>
            <a:endParaRPr lang="en-US" sz="2000" dirty="0">
              <a:solidFill>
                <a:schemeClr val="accent2">
                  <a:lumMod val="75000"/>
                </a:schemeClr>
              </a:solidFill>
            </a:endParaRPr>
          </a:p>
        </p:txBody>
      </p:sp>
      <p:sp>
        <p:nvSpPr>
          <p:cNvPr id="3" name="Subtítulo 2"/>
          <p:cNvSpPr>
            <a:spLocks noGrp="1"/>
          </p:cNvSpPr>
          <p:nvPr>
            <p:ph type="subTitle" idx="1"/>
          </p:nvPr>
        </p:nvSpPr>
        <p:spPr>
          <a:xfrm>
            <a:off x="1262763" y="1993912"/>
            <a:ext cx="7766936" cy="1096899"/>
          </a:xfrm>
        </p:spPr>
        <p:txBody>
          <a:bodyPr>
            <a:noAutofit/>
          </a:bodyPr>
          <a:lstStyle/>
          <a:p>
            <a:pPr algn="ctr">
              <a:lnSpc>
                <a:spcPct val="115000"/>
              </a:lnSpc>
              <a:spcBef>
                <a:spcPts val="0"/>
              </a:spcBef>
              <a:spcAft>
                <a:spcPts val="1000"/>
              </a:spcAft>
            </a:pPr>
            <a:r>
              <a:rPr lang="es-EC"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DEPARTAMENTO DE ELECTRICA Y ELECTRÓNICA</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1000"/>
              </a:spcAft>
            </a:pPr>
            <a:r>
              <a:rPr lang="es-EC"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s-EC"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CARRERA </a:t>
            </a:r>
            <a:r>
              <a:rPr lang="es-EC"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 INGENIERÍA ELECTRÓNICA EN AUTOMATIZACIÓN Y CONTROL</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tx1"/>
              </a:solidFill>
            </a:endParaRPr>
          </a:p>
        </p:txBody>
      </p:sp>
      <p:pic>
        <p:nvPicPr>
          <p:cNvPr id="1026" name="Picture 2" descr="LOGO PRINCIPAL ESP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4863" y="555483"/>
            <a:ext cx="4203555" cy="108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n 4"/>
          <p:cNvPicPr>
            <a:picLocks noChangeAspect="1"/>
          </p:cNvPicPr>
          <p:nvPr/>
        </p:nvPicPr>
        <p:blipFill>
          <a:blip r:embed="rId3"/>
          <a:stretch>
            <a:fillRect/>
          </a:stretch>
        </p:blipFill>
        <p:spPr>
          <a:xfrm>
            <a:off x="6734173" y="72598"/>
            <a:ext cx="2078156" cy="1921314"/>
          </a:xfrm>
          <a:prstGeom prst="rect">
            <a:avLst/>
          </a:prstGeom>
        </p:spPr>
      </p:pic>
      <p:sp>
        <p:nvSpPr>
          <p:cNvPr id="7" name="Subtítulo 2"/>
          <p:cNvSpPr txBox="1">
            <a:spLocks/>
          </p:cNvSpPr>
          <p:nvPr/>
        </p:nvSpPr>
        <p:spPr>
          <a:xfrm>
            <a:off x="1262763" y="5038173"/>
            <a:ext cx="7766936" cy="1096899"/>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lnSpc>
                <a:spcPct val="115000"/>
              </a:lnSpc>
              <a:spcBef>
                <a:spcPts val="0"/>
              </a:spcBef>
              <a:spcAft>
                <a:spcPts val="1000"/>
              </a:spcAft>
            </a:pPr>
            <a:r>
              <a:rPr lang="es-EC"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AUTORES:				GARCIA EDWIN</a:t>
            </a:r>
            <a:br>
              <a:rPr lang="es-EC"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s-EC"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IZQUIERDO FABIAN</a:t>
            </a:r>
            <a:endParaRPr lang="en-US" sz="2000" dirty="0">
              <a:solidFill>
                <a:schemeClr val="tx1"/>
              </a:solidFill>
            </a:endParaRPr>
          </a:p>
        </p:txBody>
      </p:sp>
    </p:spTree>
    <p:extLst>
      <p:ext uri="{BB962C8B-B14F-4D97-AF65-F5344CB8AC3E}">
        <p14:creationId xmlns:p14="http://schemas.microsoft.com/office/powerpoint/2010/main" xmlns="" val="3939121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EMDR</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a:solidFill>
                  <a:schemeClr val="accent2">
                    <a:lumMod val="75000"/>
                  </a:schemeClr>
                </a:solidFill>
                <a:latin typeface="Times New Roman" panose="02020603050405020304" pitchFamily="18" charset="0"/>
                <a:cs typeface="Times New Roman" panose="02020603050405020304" pitchFamily="18" charset="0"/>
              </a:rPr>
              <a:t>¿</a:t>
            </a:r>
            <a:r>
              <a:rPr lang="en-US" b="1" dirty="0" err="1">
                <a:solidFill>
                  <a:schemeClr val="accent2">
                    <a:lumMod val="75000"/>
                  </a:schemeClr>
                </a:solidFill>
                <a:latin typeface="Times New Roman" panose="02020603050405020304" pitchFamily="18" charset="0"/>
                <a:cs typeface="Times New Roman" panose="02020603050405020304" pitchFamily="18" charset="0"/>
              </a:rPr>
              <a:t>Qué</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es</a:t>
            </a:r>
            <a:r>
              <a:rPr lang="en-US" b="1" dirty="0">
                <a:solidFill>
                  <a:schemeClr val="accent2">
                    <a:lumMod val="75000"/>
                  </a:scheme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2160589"/>
            <a:ext cx="8596668" cy="3795368"/>
          </a:xfrm>
        </p:spPr>
        <p:txBody>
          <a:bodyPr>
            <a:no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En 1987, </a:t>
            </a:r>
            <a:r>
              <a:rPr lang="es-ES" sz="2000" dirty="0" err="1">
                <a:solidFill>
                  <a:schemeClr val="tx1"/>
                </a:solidFill>
                <a:latin typeface="Times New Roman" panose="02020603050405020304" pitchFamily="18" charset="0"/>
                <a:cs typeface="Times New Roman" panose="02020603050405020304" pitchFamily="18" charset="0"/>
              </a:rPr>
              <a:t>Francine</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Shapiro</a:t>
            </a:r>
            <a:r>
              <a:rPr lang="es-ES" sz="2000" dirty="0">
                <a:solidFill>
                  <a:schemeClr val="tx1"/>
                </a:solidFill>
                <a:latin typeface="Times New Roman" panose="02020603050405020304" pitchFamily="18" charset="0"/>
                <a:cs typeface="Times New Roman" panose="02020603050405020304" pitchFamily="18" charset="0"/>
              </a:rPr>
              <a:t>, psicóloga norteamericana, descubrió que los movimientos oculares voluntarios reducían la intensidad de la angustia de los pensamientos negativos. Inició una investigación con sujetos traumatizados en la guerra de Vietnam y víctimas de abuso sexual para medir la eficacia del EMDR. EMDR reducía de manera significativa los síntomas del Trastorno por Estrés Post Traumático en estos sujetos.</a:t>
            </a:r>
          </a:p>
          <a:p>
            <a:pPr marL="0" indent="0" algn="just">
              <a:buNone/>
            </a:pP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Este </a:t>
            </a:r>
            <a:r>
              <a:rPr lang="es-ES" sz="2000" dirty="0">
                <a:solidFill>
                  <a:schemeClr val="tx1"/>
                </a:solidFill>
                <a:latin typeface="Times New Roman" panose="02020603050405020304" pitchFamily="18" charset="0"/>
                <a:cs typeface="Times New Roman" panose="02020603050405020304" pitchFamily="18" charset="0"/>
              </a:rPr>
              <a:t>modelo está basado en la filosofía de que los seres humanos son capaces, bajo condiciones apropiadas, de moverse naturalmente hacia una mayor salud e integración. El EMDR es usado para resolver material emocional perturbador derivado de eventos perturbadores o traumáticos y también como un medio para potenciar estados emocionales positivos, con el fin de facilitar el crecimiento natural y el proceso curativo</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9888629" y="3345701"/>
            <a:ext cx="1734166" cy="2819578"/>
          </a:xfrm>
          <a:prstGeom prst="rect">
            <a:avLst/>
          </a:prstGeom>
        </p:spPr>
      </p:pic>
      <p:sp>
        <p:nvSpPr>
          <p:cNvPr id="5" name="Marcador de contenido 2"/>
          <p:cNvSpPr txBox="1">
            <a:spLocks/>
          </p:cNvSpPr>
          <p:nvPr/>
        </p:nvSpPr>
        <p:spPr>
          <a:xfrm>
            <a:off x="8156498" y="6408584"/>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600" b="1" dirty="0">
                <a:solidFill>
                  <a:schemeClr val="tx1"/>
                </a:solidFill>
                <a:latin typeface="Times New Roman" panose="02020603050405020304" pitchFamily="18" charset="0"/>
                <a:cs typeface="Times New Roman" panose="02020603050405020304" pitchFamily="18" charset="0"/>
              </a:rPr>
              <a:t>Francine Shapiro, </a:t>
            </a:r>
            <a:r>
              <a:rPr lang="en-US" sz="1600" b="1" dirty="0" err="1">
                <a:solidFill>
                  <a:schemeClr val="tx1"/>
                </a:solidFill>
                <a:latin typeface="Times New Roman" panose="02020603050405020304" pitchFamily="18" charset="0"/>
                <a:cs typeface="Times New Roman" panose="02020603050405020304" pitchFamily="18" charset="0"/>
              </a:rPr>
              <a:t>Ph.D</a:t>
            </a:r>
            <a:r>
              <a:rPr lang="en-US" sz="1600" b="1" dirty="0">
                <a:solidFill>
                  <a:schemeClr val="tx1"/>
                </a:solidFill>
                <a:latin typeface="Times New Roman" panose="02020603050405020304" pitchFamily="18" charset="0"/>
                <a:cs typeface="Times New Roman" panose="02020603050405020304" pitchFamily="18" charset="0"/>
              </a:rPr>
              <a:t>,</a:t>
            </a: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95547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EMDR</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smtClean="0">
                <a:solidFill>
                  <a:schemeClr val="accent2">
                    <a:lumMod val="75000"/>
                  </a:schemeClr>
                </a:solidFill>
                <a:latin typeface="Times New Roman" panose="02020603050405020304" pitchFamily="18" charset="0"/>
                <a:cs typeface="Times New Roman" panose="02020603050405020304" pitchFamily="18" charset="0"/>
              </a:rPr>
              <a:t>¿Por q</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ué</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y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cómo</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funciona</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1480967"/>
            <a:ext cx="8596668" cy="3880773"/>
          </a:xfrm>
        </p:spPr>
        <p:txBody>
          <a:bodyPr>
            <a:norm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Dentro de cada persona existe un sistema de procesamiento de información fisiológico (SPIA) por medio del cual las nuevas experiencias e información son normalmente procesadas a un estado adaptativo, es decir, son asimiladas como un recuerdo saludable. La información es almacenada en redes de memoria que contienen pensamientos, imágenes, emociones y sensaciones relacionadas (ligadas entre sí). El resultado de un procesamiento adaptativo es aprendizaje, liberación de aflicción emocional, y la habilidad de respuestas adaptativas y entendimiento</a:t>
            </a:r>
            <a:r>
              <a:rPr lang="es-ES" sz="2000" dirty="0" smtClean="0">
                <a:solidFill>
                  <a:schemeClr val="tx1"/>
                </a:solidFill>
                <a:latin typeface="Times New Roman" panose="02020603050405020304" pitchFamily="18" charset="0"/>
                <a:cs typeface="Times New Roman" panose="02020603050405020304" pitchFamily="18" charset="0"/>
              </a:rPr>
              <a:t>.</a:t>
            </a:r>
            <a:endParaRPr lang="es-ES" sz="2000" dirty="0">
              <a:solidFill>
                <a:schemeClr val="tx1"/>
              </a:solidFill>
              <a:latin typeface="Times New Roman" panose="02020603050405020304" pitchFamily="18" charset="0"/>
              <a:cs typeface="Times New Roman" panose="02020603050405020304" pitchFamily="18" charset="0"/>
            </a:endParaRPr>
          </a:p>
          <a:p>
            <a:pPr algn="just"/>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571292" y="4350326"/>
            <a:ext cx="7047619" cy="1666667"/>
          </a:xfrm>
          <a:prstGeom prst="rect">
            <a:avLst/>
          </a:prstGeom>
        </p:spPr>
      </p:pic>
    </p:spTree>
    <p:extLst>
      <p:ext uri="{BB962C8B-B14F-4D97-AF65-F5344CB8AC3E}">
        <p14:creationId xmlns:p14="http://schemas.microsoft.com/office/powerpoint/2010/main" xmlns="" val="3055151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EMDR</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smtClean="0">
                <a:solidFill>
                  <a:schemeClr val="accent2">
                    <a:lumMod val="75000"/>
                  </a:schemeClr>
                </a:solidFill>
                <a:latin typeface="Times New Roman" panose="02020603050405020304" pitchFamily="18" charset="0"/>
                <a:cs typeface="Times New Roman" panose="02020603050405020304" pitchFamily="18" charset="0"/>
              </a:rPr>
              <a:t>¿Por q</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ué</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y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cómo</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funciona</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1320800"/>
            <a:ext cx="8596668" cy="2767791"/>
          </a:xfrm>
        </p:spPr>
        <p:txBody>
          <a:bodyPr>
            <a:noAutofit/>
          </a:bodyPr>
          <a:lstStyle/>
          <a:p>
            <a:pPr marL="0" indent="0" algn="just">
              <a:buNone/>
            </a:pPr>
            <a:r>
              <a:rPr lang="es-ES" sz="2050" dirty="0" smtClean="0">
                <a:solidFill>
                  <a:schemeClr val="tx1"/>
                </a:solidFill>
                <a:latin typeface="Times New Roman" panose="02020603050405020304" pitchFamily="18" charset="0"/>
                <a:cs typeface="Times New Roman" panose="02020603050405020304" pitchFamily="18" charset="0"/>
              </a:rPr>
              <a:t>Las experiencias traumáticas y las necesidades interpersonales no satisfechas persistentemente durante periodos cruciales del desarrollo, pueden producir bloqueos en la capacidad del SPIA para resolver eventos perturbadores o traumáticos. Cuando la información almacenada en redes de memoria relacionadas a una experiencia perturbadora o traumática no se procesa totalmente, produce reacciones disfuncionales, como miedo, pánico, tristeza profunda, sueños repetitivos relacionados con la experiencia, evocación involuntaria de imágenes sobre el recuerdo (flashbacks), entre otras</a:t>
            </a:r>
          </a:p>
          <a:p>
            <a:pPr marL="0" indent="0" algn="just">
              <a:buNone/>
            </a:pPr>
            <a:r>
              <a:rPr lang="es-ES" sz="2050" dirty="0" smtClean="0">
                <a:solidFill>
                  <a:schemeClr val="tx1"/>
                </a:solidFill>
                <a:latin typeface="Times New Roman" panose="02020603050405020304" pitchFamily="18" charset="0"/>
                <a:cs typeface="Times New Roman" panose="02020603050405020304" pitchFamily="18" charset="0"/>
              </a:rPr>
              <a:t/>
            </a:r>
            <a:br>
              <a:rPr lang="es-ES" sz="2050" dirty="0" smtClean="0">
                <a:solidFill>
                  <a:schemeClr val="tx1"/>
                </a:solidFill>
                <a:latin typeface="Times New Roman" panose="02020603050405020304" pitchFamily="18" charset="0"/>
                <a:cs typeface="Times New Roman" panose="02020603050405020304" pitchFamily="18" charset="0"/>
              </a:rPr>
            </a:br>
            <a:endParaRPr lang="en-US" sz="205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376635" y="4088591"/>
            <a:ext cx="2167768" cy="2866631"/>
          </a:xfrm>
          <a:prstGeom prst="rect">
            <a:avLst/>
          </a:prstGeom>
        </p:spPr>
      </p:pic>
      <p:pic>
        <p:nvPicPr>
          <p:cNvPr id="6" name="Imagen 5"/>
          <p:cNvPicPr>
            <a:picLocks noChangeAspect="1"/>
          </p:cNvPicPr>
          <p:nvPr/>
        </p:nvPicPr>
        <p:blipFill>
          <a:blip r:embed="rId3"/>
          <a:stretch>
            <a:fillRect/>
          </a:stretch>
        </p:blipFill>
        <p:spPr>
          <a:xfrm>
            <a:off x="4243704" y="4527967"/>
            <a:ext cx="4072393" cy="1987880"/>
          </a:xfrm>
          <a:prstGeom prst="rect">
            <a:avLst/>
          </a:prstGeom>
        </p:spPr>
      </p:pic>
    </p:spTree>
    <p:extLst>
      <p:ext uri="{BB962C8B-B14F-4D97-AF65-F5344CB8AC3E}">
        <p14:creationId xmlns:p14="http://schemas.microsoft.com/office/powerpoint/2010/main" xmlns="" val="977627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EMDR</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smtClean="0">
                <a:solidFill>
                  <a:schemeClr val="accent2">
                    <a:lumMod val="75000"/>
                  </a:schemeClr>
                </a:solidFill>
                <a:latin typeface="Times New Roman" panose="02020603050405020304" pitchFamily="18" charset="0"/>
                <a:cs typeface="Times New Roman" panose="02020603050405020304" pitchFamily="18" charset="0"/>
              </a:rPr>
              <a:t>¿Por q</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ué</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y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cómo</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funciona</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dirty="0">
              <a:solidFill>
                <a:schemeClr val="accent2">
                  <a:lumMod val="75000"/>
                </a:schemeClr>
              </a:solidFill>
            </a:endParaRPr>
          </a:p>
        </p:txBody>
      </p:sp>
      <p:sp>
        <p:nvSpPr>
          <p:cNvPr id="3" name="Marcador de contenido 2"/>
          <p:cNvSpPr>
            <a:spLocks noGrp="1"/>
          </p:cNvSpPr>
          <p:nvPr>
            <p:ph idx="1"/>
          </p:nvPr>
        </p:nvSpPr>
        <p:spPr>
          <a:xfrm>
            <a:off x="677334" y="1480967"/>
            <a:ext cx="8596668" cy="3880773"/>
          </a:xfrm>
        </p:spPr>
        <p:txBody>
          <a:bodyPr>
            <a:normAutofit/>
          </a:bodyPr>
          <a:lstStyle/>
          <a:p>
            <a:pPr marL="0" indent="0" algn="just">
              <a:buNone/>
            </a:pPr>
            <a:r>
              <a:rPr lang="es-ES" sz="2050" dirty="0">
                <a:solidFill>
                  <a:schemeClr val="tx1"/>
                </a:solidFill>
                <a:latin typeface="Times New Roman" panose="02020603050405020304" pitchFamily="18" charset="0"/>
                <a:cs typeface="Times New Roman" panose="02020603050405020304" pitchFamily="18" charset="0"/>
              </a:rPr>
              <a:t/>
            </a:r>
            <a:br>
              <a:rPr lang="es-ES" sz="2050" dirty="0">
                <a:solidFill>
                  <a:schemeClr val="tx1"/>
                </a:solidFill>
                <a:latin typeface="Times New Roman" panose="02020603050405020304" pitchFamily="18" charset="0"/>
                <a:cs typeface="Times New Roman" panose="02020603050405020304" pitchFamily="18" charset="0"/>
              </a:rPr>
            </a:br>
            <a:r>
              <a:rPr lang="es-ES" sz="2050" dirty="0">
                <a:solidFill>
                  <a:schemeClr val="tx1"/>
                </a:solidFill>
                <a:latin typeface="Times New Roman" panose="02020603050405020304" pitchFamily="18" charset="0"/>
                <a:cs typeface="Times New Roman" panose="02020603050405020304" pitchFamily="18" charset="0"/>
              </a:rPr>
              <a:t>Lo que hacemos con EMDR es estimular -mediante movimientos oculares o cualquier otra estimulación bilateral- el SPIA, la capacidad natural del cerebro humano, para que la información que ha sido almacenada disfuncionalmente se reprocese, es decir, se reorganice a nivel cerebral, de manera que pueda asimilarse la experiencia y así poder recordar el evento traumático con el menor dolor posible. De esta forma, el recuerdo traumático deja de afectarnos en el </a:t>
            </a:r>
            <a:r>
              <a:rPr lang="es-ES" sz="2050" dirty="0" smtClean="0">
                <a:solidFill>
                  <a:schemeClr val="tx1"/>
                </a:solidFill>
                <a:latin typeface="Times New Roman" panose="02020603050405020304" pitchFamily="18" charset="0"/>
                <a:cs typeface="Times New Roman" panose="02020603050405020304" pitchFamily="18" charset="0"/>
              </a:rPr>
              <a:t>presente.</a:t>
            </a:r>
            <a:endParaRPr lang="es-ES" sz="2050" dirty="0">
              <a:solidFill>
                <a:schemeClr val="tx1"/>
              </a:solidFill>
              <a:latin typeface="Times New Roman" panose="02020603050405020304" pitchFamily="18" charset="0"/>
              <a:cs typeface="Times New Roman" panose="02020603050405020304" pitchFamily="18" charset="0"/>
            </a:endParaRPr>
          </a:p>
          <a:p>
            <a:pPr algn="just"/>
            <a:endParaRPr lang="en-US" sz="205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677334" y="4290962"/>
            <a:ext cx="6267562" cy="2141555"/>
          </a:xfrm>
          <a:prstGeom prst="rect">
            <a:avLst/>
          </a:prstGeom>
        </p:spPr>
      </p:pic>
      <p:pic>
        <p:nvPicPr>
          <p:cNvPr id="5" name="Imagen 4"/>
          <p:cNvPicPr>
            <a:picLocks noChangeAspect="1"/>
          </p:cNvPicPr>
          <p:nvPr/>
        </p:nvPicPr>
        <p:blipFill>
          <a:blip r:embed="rId3"/>
          <a:stretch>
            <a:fillRect/>
          </a:stretch>
        </p:blipFill>
        <p:spPr>
          <a:xfrm>
            <a:off x="6924270" y="4290962"/>
            <a:ext cx="2582463" cy="2141555"/>
          </a:xfrm>
          <a:prstGeom prst="rect">
            <a:avLst/>
          </a:prstGeom>
        </p:spPr>
      </p:pic>
    </p:spTree>
    <p:extLst>
      <p:ext uri="{BB962C8B-B14F-4D97-AF65-F5344CB8AC3E}">
        <p14:creationId xmlns:p14="http://schemas.microsoft.com/office/powerpoint/2010/main" xmlns="" val="3966899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8947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EMDR</a:t>
            </a:r>
            <a:br>
              <a:rPr lang="en-US" b="1" dirty="0">
                <a:solidFill>
                  <a:srgbClr val="54A021">
                    <a:lumMod val="75000"/>
                  </a:srgbClr>
                </a:solidFill>
                <a:latin typeface="Times New Roman" panose="02020603050405020304" pitchFamily="18" charset="0"/>
                <a:cs typeface="Times New Roman" panose="02020603050405020304" pitchFamily="18" charset="0"/>
              </a:rPr>
            </a:br>
            <a:r>
              <a:rPr lang="es-ES" b="1" dirty="0" smtClean="0">
                <a:solidFill>
                  <a:srgbClr val="54A021">
                    <a:lumMod val="75000"/>
                  </a:srgbClr>
                </a:solidFill>
                <a:latin typeface="Times New Roman" panose="02020603050405020304" pitchFamily="18" charset="0"/>
                <a:cs typeface="Times New Roman" panose="02020603050405020304" pitchFamily="18" charset="0"/>
              </a:rPr>
              <a:t>¿Realmente </a:t>
            </a:r>
            <a:r>
              <a:rPr lang="es-ES" b="1" dirty="0">
                <a:solidFill>
                  <a:srgbClr val="54A021">
                    <a:lumMod val="75000"/>
                  </a:srgbClr>
                </a:solidFill>
                <a:latin typeface="Times New Roman" panose="02020603050405020304" pitchFamily="18" charset="0"/>
                <a:cs typeface="Times New Roman" panose="02020603050405020304" pitchFamily="18" charset="0"/>
              </a:rPr>
              <a:t>funciona </a:t>
            </a:r>
            <a:r>
              <a:rPr lang="es-ES" b="1" dirty="0" smtClean="0">
                <a:solidFill>
                  <a:srgbClr val="54A021">
                    <a:lumMod val="75000"/>
                  </a:srgbClr>
                </a:solidFill>
                <a:latin typeface="Times New Roman" panose="02020603050405020304" pitchFamily="18" charset="0"/>
                <a:cs typeface="Times New Roman" panose="02020603050405020304" pitchFamily="18" charset="0"/>
              </a:rPr>
              <a:t>EMDR</a:t>
            </a:r>
            <a:r>
              <a:rPr lang="en-US" b="1" dirty="0" smtClean="0">
                <a:solidFill>
                  <a:srgbClr val="54A021">
                    <a:lumMod val="75000"/>
                  </a:srgb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1510270"/>
            <a:ext cx="8596668" cy="3880773"/>
          </a:xfrm>
        </p:spPr>
        <p:txBody>
          <a:bodyPr>
            <a:norm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Estudios controlados en víctimas de Vietnam, abusos, accidentes, víctimas de catástrofes, indican que EMDR es el método de elección en TEPT (trastorno por estrés postraumático). Actualmente existen más estudios controlados sobre EMDR que en cualquier otro método</a:t>
            </a:r>
            <a:r>
              <a:rPr lang="es-ES" sz="2000" b="1" dirty="0">
                <a:solidFill>
                  <a:schemeClr val="tx1"/>
                </a:solidFill>
                <a:latin typeface="Times New Roman" panose="02020603050405020304" pitchFamily="18" charset="0"/>
                <a:cs typeface="Times New Roman" panose="02020603050405020304" pitchFamily="18" charset="0"/>
              </a:rPr>
              <a:t>. </a:t>
            </a:r>
            <a:r>
              <a:rPr lang="es-ES" sz="2000" b="1" i="1" dirty="0">
                <a:solidFill>
                  <a:schemeClr val="tx1"/>
                </a:solidFill>
                <a:latin typeface="Times New Roman" panose="02020603050405020304" pitchFamily="18" charset="0"/>
                <a:cs typeface="Times New Roman" panose="02020603050405020304" pitchFamily="18" charset="0"/>
              </a:rPr>
              <a:t>"La rapidez con que ocurre el cambio durante EMDR contradice la noción de tiempo como esencial en la curación terapéutica. En sus protocolos, </a:t>
            </a:r>
            <a:r>
              <a:rPr lang="es-ES" sz="2000" b="1" i="1" dirty="0" err="1">
                <a:solidFill>
                  <a:schemeClr val="tx1"/>
                </a:solidFill>
                <a:latin typeface="Times New Roman" panose="02020603050405020304" pitchFamily="18" charset="0"/>
                <a:cs typeface="Times New Roman" panose="02020603050405020304" pitchFamily="18" charset="0"/>
              </a:rPr>
              <a:t>Shapiro</a:t>
            </a:r>
            <a:r>
              <a:rPr lang="es-ES" sz="2000" b="1" i="1" dirty="0">
                <a:solidFill>
                  <a:schemeClr val="tx1"/>
                </a:solidFill>
                <a:latin typeface="Times New Roman" panose="02020603050405020304" pitchFamily="18" charset="0"/>
                <a:cs typeface="Times New Roman" panose="02020603050405020304" pitchFamily="18" charset="0"/>
              </a:rPr>
              <a:t> integró elementos de distintas escuelas de psicoterapia, haciendo EMDR aplicable a una enorme variedad de patologías y accesible a terapeutas de distintas orientaciones" (</a:t>
            </a:r>
            <a:r>
              <a:rPr lang="es-ES" sz="2000" b="1" i="1" dirty="0" err="1">
                <a:solidFill>
                  <a:schemeClr val="tx1"/>
                </a:solidFill>
                <a:latin typeface="Times New Roman" panose="02020603050405020304" pitchFamily="18" charset="0"/>
                <a:cs typeface="Times New Roman" panose="02020603050405020304" pitchFamily="18" charset="0"/>
              </a:rPr>
              <a:t>Bessel</a:t>
            </a:r>
            <a:r>
              <a:rPr lang="es-ES" sz="2000" b="1" i="1" dirty="0">
                <a:solidFill>
                  <a:schemeClr val="tx1"/>
                </a:solidFill>
                <a:latin typeface="Times New Roman" panose="02020603050405020304" pitchFamily="18" charset="0"/>
                <a:cs typeface="Times New Roman" panose="02020603050405020304" pitchFamily="18" charset="0"/>
              </a:rPr>
              <a:t> Van der </a:t>
            </a:r>
            <a:r>
              <a:rPr lang="es-ES" sz="2000" b="1" i="1" dirty="0" err="1">
                <a:solidFill>
                  <a:schemeClr val="tx1"/>
                </a:solidFill>
                <a:latin typeface="Times New Roman" panose="02020603050405020304" pitchFamily="18" charset="0"/>
                <a:cs typeface="Times New Roman" panose="02020603050405020304" pitchFamily="18" charset="0"/>
              </a:rPr>
              <a:t>Kolk</a:t>
            </a:r>
            <a:r>
              <a:rPr lang="es-ES" sz="2000" b="1" i="1" dirty="0">
                <a:solidFill>
                  <a:schemeClr val="tx1"/>
                </a:solidFill>
                <a:latin typeface="Times New Roman" panose="02020603050405020304" pitchFamily="18" charset="0"/>
                <a:cs typeface="Times New Roman" panose="02020603050405020304" pitchFamily="18" charset="0"/>
              </a:rPr>
              <a:t>, MD, Director HR1 Trauma Center, </a:t>
            </a:r>
            <a:r>
              <a:rPr lang="es-ES" sz="2000" b="1" i="1" dirty="0" err="1">
                <a:solidFill>
                  <a:schemeClr val="tx1"/>
                </a:solidFill>
                <a:latin typeface="Times New Roman" panose="02020603050405020304" pitchFamily="18" charset="0"/>
                <a:cs typeface="Times New Roman" panose="02020603050405020304" pitchFamily="18" charset="0"/>
              </a:rPr>
              <a:t>Ass</a:t>
            </a:r>
            <a:r>
              <a:rPr lang="es-ES" sz="2000" b="1" i="1" dirty="0">
                <a:solidFill>
                  <a:schemeClr val="tx1"/>
                </a:solidFill>
                <a:latin typeface="Times New Roman" panose="02020603050405020304" pitchFamily="18" charset="0"/>
                <a:cs typeface="Times New Roman" panose="02020603050405020304" pitchFamily="18" charset="0"/>
              </a:rPr>
              <a:t>. </a:t>
            </a:r>
            <a:r>
              <a:rPr lang="es-ES" sz="2000" b="1" i="1" dirty="0" err="1">
                <a:solidFill>
                  <a:schemeClr val="tx1"/>
                </a:solidFill>
                <a:latin typeface="Times New Roman" panose="02020603050405020304" pitchFamily="18" charset="0"/>
                <a:cs typeface="Times New Roman" panose="02020603050405020304" pitchFamily="18" charset="0"/>
              </a:rPr>
              <a:t>Professor</a:t>
            </a:r>
            <a:r>
              <a:rPr lang="es-ES" sz="2000" b="1" i="1" dirty="0">
                <a:solidFill>
                  <a:schemeClr val="tx1"/>
                </a:solidFill>
                <a:latin typeface="Times New Roman" panose="02020603050405020304" pitchFamily="18" charset="0"/>
                <a:cs typeface="Times New Roman" panose="02020603050405020304" pitchFamily="18" charset="0"/>
              </a:rPr>
              <a:t> </a:t>
            </a:r>
            <a:r>
              <a:rPr lang="es-ES" sz="2000" b="1" i="1" dirty="0" err="1">
                <a:solidFill>
                  <a:schemeClr val="tx1"/>
                </a:solidFill>
                <a:latin typeface="Times New Roman" panose="02020603050405020304" pitchFamily="18" charset="0"/>
                <a:cs typeface="Times New Roman" panose="02020603050405020304" pitchFamily="18" charset="0"/>
              </a:rPr>
              <a:t>Pshiquiatry</a:t>
            </a:r>
            <a:r>
              <a:rPr lang="es-ES" sz="2000" b="1" i="1" dirty="0">
                <a:solidFill>
                  <a:schemeClr val="tx1"/>
                </a:solidFill>
                <a:latin typeface="Times New Roman" panose="02020603050405020304" pitchFamily="18" charset="0"/>
                <a:cs typeface="Times New Roman" panose="02020603050405020304" pitchFamily="18" charset="0"/>
              </a:rPr>
              <a:t>, Harvard </a:t>
            </a:r>
            <a:r>
              <a:rPr lang="es-ES" sz="2000" b="1" i="1" dirty="0" err="1">
                <a:solidFill>
                  <a:schemeClr val="tx1"/>
                </a:solidFill>
                <a:latin typeface="Times New Roman" panose="02020603050405020304" pitchFamily="18" charset="0"/>
                <a:cs typeface="Times New Roman" panose="02020603050405020304" pitchFamily="18" charset="0"/>
              </a:rPr>
              <a:t>University</a:t>
            </a:r>
            <a:r>
              <a:rPr lang="es-ES" sz="2000" b="1" i="1" dirty="0">
                <a:solidFill>
                  <a:schemeClr val="tx1"/>
                </a:solidFill>
                <a:latin typeface="Times New Roman" panose="02020603050405020304" pitchFamily="18" charset="0"/>
                <a:cs typeface="Times New Roman" panose="02020603050405020304" pitchFamily="18" charset="0"/>
              </a:rPr>
              <a:t>). </a:t>
            </a:r>
            <a:r>
              <a:rPr lang="es-ES" sz="2000" u="sng" dirty="0">
                <a:solidFill>
                  <a:schemeClr val="tx1"/>
                </a:solidFill>
                <a:latin typeface="Times New Roman" panose="02020603050405020304" pitchFamily="18" charset="0"/>
                <a:cs typeface="Times New Roman" panose="02020603050405020304" pitchFamily="18" charset="0"/>
              </a:rPr>
              <a:t>Las investigaciones indican que el método EMDR es altamente efectivo y de resultados duraderos.</a:t>
            </a:r>
          </a:p>
          <a:p>
            <a:pPr marL="0" indent="0" algn="just">
              <a:buNone/>
            </a:pP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16155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EMDR</a:t>
            </a:r>
            <a:br>
              <a:rPr lang="en-US" b="1" dirty="0">
                <a:solidFill>
                  <a:srgbClr val="54A021">
                    <a:lumMod val="75000"/>
                  </a:srgbClr>
                </a:solidFill>
                <a:latin typeface="Times New Roman" panose="02020603050405020304" pitchFamily="18" charset="0"/>
                <a:cs typeface="Times New Roman" panose="02020603050405020304" pitchFamily="18" charset="0"/>
              </a:rPr>
            </a:br>
            <a:r>
              <a:rPr lang="es-ES" b="1" dirty="0">
                <a:solidFill>
                  <a:srgbClr val="54A021">
                    <a:lumMod val="75000"/>
                  </a:srgbClr>
                </a:solidFill>
                <a:latin typeface="Times New Roman" panose="02020603050405020304" pitchFamily="18" charset="0"/>
                <a:cs typeface="Times New Roman" panose="02020603050405020304" pitchFamily="18" charset="0"/>
              </a:rPr>
              <a:t>¿Realmente funciona EMDR</a:t>
            </a:r>
            <a:r>
              <a:rPr lang="en-US" b="1" dirty="0">
                <a:solidFill>
                  <a:srgbClr val="54A021">
                    <a:lumMod val="75000"/>
                  </a:srgb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1320800"/>
            <a:ext cx="8596668" cy="3880773"/>
          </a:xfrm>
        </p:spPr>
        <p:txBody>
          <a:bodyPr>
            <a:noAutofit/>
          </a:bodyPr>
          <a:lstStyle/>
          <a:p>
            <a:pPr marL="0" indent="0">
              <a:buNone/>
            </a:pPr>
            <a:r>
              <a:rPr lang="es-ES" sz="2000" b="1" dirty="0">
                <a:solidFill>
                  <a:schemeClr val="tx1"/>
                </a:solidFill>
                <a:latin typeface="Times New Roman" panose="02020603050405020304" pitchFamily="18" charset="0"/>
                <a:cs typeface="Times New Roman" panose="02020603050405020304" pitchFamily="18" charset="0"/>
              </a:rPr>
              <a:t>El tratamiento con EMDR ha sido investigado y se observa una eficacia del 77 al 99 %, </a:t>
            </a:r>
            <a:r>
              <a:rPr lang="es-ES" sz="2000" dirty="0">
                <a:solidFill>
                  <a:schemeClr val="tx1"/>
                </a:solidFill>
                <a:latin typeface="Times New Roman" panose="02020603050405020304" pitchFamily="18" charset="0"/>
                <a:cs typeface="Times New Roman" panose="02020603050405020304" pitchFamily="18" charset="0"/>
              </a:rPr>
              <a:t>por eso ha sido avalado y es recomendado por las siguientes instituciones:</a:t>
            </a:r>
          </a:p>
          <a:p>
            <a:pPr>
              <a:buFont typeface="Wingdings" panose="05000000000000000000" pitchFamily="2" charset="2"/>
              <a:buChar char="v"/>
            </a:pPr>
            <a:r>
              <a:rPr lang="es-ES" sz="2000" dirty="0">
                <a:solidFill>
                  <a:schemeClr val="tx1"/>
                </a:solidFill>
                <a:latin typeface="Times New Roman" panose="02020603050405020304" pitchFamily="18" charset="0"/>
                <a:cs typeface="Times New Roman" panose="02020603050405020304" pitchFamily="18" charset="0"/>
              </a:rPr>
              <a:t>Departamento de Asuntos para Veteranos del Departamento de Defensa de los Estados Unidos (</a:t>
            </a:r>
            <a:r>
              <a:rPr lang="es-ES" sz="2000" dirty="0" err="1">
                <a:solidFill>
                  <a:schemeClr val="tx1"/>
                </a:solidFill>
                <a:latin typeface="Times New Roman" panose="02020603050405020304" pitchFamily="18" charset="0"/>
                <a:cs typeface="Times New Roman" panose="02020603050405020304" pitchFamily="18" charset="0"/>
              </a:rPr>
              <a:t>Department</a:t>
            </a:r>
            <a:r>
              <a:rPr lang="es-ES" sz="2000" dirty="0">
                <a:solidFill>
                  <a:schemeClr val="tx1"/>
                </a:solidFill>
                <a:latin typeface="Times New Roman" panose="02020603050405020304" pitchFamily="18" charset="0"/>
                <a:cs typeface="Times New Roman" panose="02020603050405020304" pitchFamily="18" charset="0"/>
              </a:rPr>
              <a:t> of </a:t>
            </a:r>
            <a:r>
              <a:rPr lang="es-ES" sz="2000" dirty="0" err="1">
                <a:solidFill>
                  <a:schemeClr val="tx1"/>
                </a:solidFill>
                <a:latin typeface="Times New Roman" panose="02020603050405020304" pitchFamily="18" charset="0"/>
                <a:cs typeface="Times New Roman" panose="02020603050405020304" pitchFamily="18" charset="0"/>
              </a:rPr>
              <a:t>Veterans</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Affairs</a:t>
            </a:r>
            <a:r>
              <a:rPr lang="es-ES" sz="2000" dirty="0">
                <a:solidFill>
                  <a:schemeClr val="tx1"/>
                </a:solidFill>
                <a:latin typeface="Times New Roman" panose="02020603050405020304" pitchFamily="18" charset="0"/>
                <a:cs typeface="Times New Roman" panose="02020603050405020304" pitchFamily="18" charset="0"/>
              </a:rPr>
              <a:t> &amp; </a:t>
            </a:r>
            <a:r>
              <a:rPr lang="es-ES" sz="2000" dirty="0" err="1">
                <a:solidFill>
                  <a:schemeClr val="tx1"/>
                </a:solidFill>
                <a:latin typeface="Times New Roman" panose="02020603050405020304" pitchFamily="18" charset="0"/>
                <a:cs typeface="Times New Roman" panose="02020603050405020304" pitchFamily="18" charset="0"/>
              </a:rPr>
              <a:t>Department</a:t>
            </a:r>
            <a:r>
              <a:rPr lang="es-ES" sz="2000" dirty="0">
                <a:solidFill>
                  <a:schemeClr val="tx1"/>
                </a:solidFill>
                <a:latin typeface="Times New Roman" panose="02020603050405020304" pitchFamily="18" charset="0"/>
                <a:cs typeface="Times New Roman" panose="02020603050405020304" pitchFamily="18" charset="0"/>
              </a:rPr>
              <a:t> of </a:t>
            </a:r>
            <a:r>
              <a:rPr lang="es-ES" sz="2000" dirty="0" err="1">
                <a:solidFill>
                  <a:schemeClr val="tx1"/>
                </a:solidFill>
                <a:latin typeface="Times New Roman" panose="02020603050405020304" pitchFamily="18" charset="0"/>
                <a:cs typeface="Times New Roman" panose="02020603050405020304" pitchFamily="18" charset="0"/>
              </a:rPr>
              <a:t>Defense</a:t>
            </a:r>
            <a:r>
              <a:rPr lang="es-ES" sz="2000" dirty="0" smtClean="0">
                <a:solidFill>
                  <a:schemeClr val="tx1"/>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v"/>
            </a:pPr>
            <a:r>
              <a:rPr lang="es-ES" sz="2000" dirty="0" smtClean="0">
                <a:solidFill>
                  <a:schemeClr val="tx1"/>
                </a:solidFill>
                <a:latin typeface="Times New Roman" panose="02020603050405020304" pitchFamily="18" charset="0"/>
                <a:cs typeface="Times New Roman" panose="02020603050405020304" pitchFamily="18" charset="0"/>
              </a:rPr>
              <a:t>Organización mundial de la salud (OMS)</a:t>
            </a:r>
            <a:endParaRPr lang="es-ES" sz="20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ES" sz="2000" dirty="0" smtClean="0">
                <a:solidFill>
                  <a:schemeClr val="tx1"/>
                </a:solidFill>
                <a:latin typeface="Times New Roman" panose="02020603050405020304" pitchFamily="18" charset="0"/>
                <a:cs typeface="Times New Roman" panose="02020603050405020304" pitchFamily="18" charset="0"/>
              </a:rPr>
              <a:t>Instituto </a:t>
            </a:r>
            <a:r>
              <a:rPr lang="es-ES" sz="2000" dirty="0">
                <a:solidFill>
                  <a:schemeClr val="tx1"/>
                </a:solidFill>
                <a:latin typeface="Times New Roman" panose="02020603050405020304" pitchFamily="18" charset="0"/>
                <a:cs typeface="Times New Roman" panose="02020603050405020304" pitchFamily="18" charset="0"/>
              </a:rPr>
              <a:t>Nacional de Salud e Investigación Médica de </a:t>
            </a:r>
            <a:r>
              <a:rPr lang="es-ES" sz="2000" dirty="0" smtClean="0">
                <a:solidFill>
                  <a:schemeClr val="tx1"/>
                </a:solidFill>
                <a:latin typeface="Times New Roman" panose="02020603050405020304" pitchFamily="18" charset="0"/>
                <a:cs typeface="Times New Roman" panose="02020603050405020304" pitchFamily="18" charset="0"/>
              </a:rPr>
              <a:t>Francia</a:t>
            </a:r>
          </a:p>
          <a:p>
            <a:pPr>
              <a:buFont typeface="Wingdings" panose="05000000000000000000" pitchFamily="2" charset="2"/>
              <a:buChar char="v"/>
            </a:pPr>
            <a:r>
              <a:rPr lang="es-ES" sz="2000" dirty="0" smtClean="0">
                <a:solidFill>
                  <a:schemeClr val="tx1"/>
                </a:solidFill>
                <a:latin typeface="Times New Roman" panose="02020603050405020304" pitchFamily="18" charset="0"/>
                <a:cs typeface="Times New Roman" panose="02020603050405020304" pitchFamily="18" charset="0"/>
              </a:rPr>
              <a:t>Cuidados </a:t>
            </a:r>
            <a:r>
              <a:rPr lang="es-ES" sz="2000" dirty="0">
                <a:solidFill>
                  <a:schemeClr val="tx1"/>
                </a:solidFill>
                <a:latin typeface="Times New Roman" panose="02020603050405020304" pitchFamily="18" charset="0"/>
                <a:cs typeface="Times New Roman" panose="02020603050405020304" pitchFamily="18" charset="0"/>
              </a:rPr>
              <a:t>en Salud Mental de Holanda</a:t>
            </a:r>
          </a:p>
          <a:p>
            <a:pPr>
              <a:buFont typeface="Wingdings" panose="05000000000000000000" pitchFamily="2" charset="2"/>
              <a:buChar char="v"/>
            </a:pPr>
            <a:r>
              <a:rPr lang="es-ES" sz="2000" dirty="0">
                <a:solidFill>
                  <a:schemeClr val="tx1"/>
                </a:solidFill>
                <a:latin typeface="Times New Roman" panose="02020603050405020304" pitchFamily="18" charset="0"/>
                <a:cs typeface="Times New Roman" panose="02020603050405020304" pitchFamily="18" charset="0"/>
              </a:rPr>
              <a:t>Departamento de Salud del Reino Unido</a:t>
            </a:r>
          </a:p>
          <a:p>
            <a:pPr>
              <a:buFont typeface="Wingdings" panose="05000000000000000000" pitchFamily="2" charset="2"/>
              <a:buChar char="v"/>
            </a:pPr>
            <a:r>
              <a:rPr lang="es-ES" sz="2000" dirty="0">
                <a:solidFill>
                  <a:schemeClr val="tx1"/>
                </a:solidFill>
                <a:latin typeface="Times New Roman" panose="02020603050405020304" pitchFamily="18" charset="0"/>
                <a:cs typeface="Times New Roman" panose="02020603050405020304" pitchFamily="18" charset="0"/>
              </a:rPr>
              <a:t>Consejo Nacional Israelí de Salud Mental</a:t>
            </a:r>
          </a:p>
          <a:p>
            <a:pPr>
              <a:buFont typeface="Wingdings" panose="05000000000000000000" pitchFamily="2" charset="2"/>
              <a:buChar char="v"/>
            </a:pPr>
            <a:r>
              <a:rPr lang="es-ES" sz="2000" dirty="0">
                <a:solidFill>
                  <a:schemeClr val="tx1"/>
                </a:solidFill>
                <a:latin typeface="Times New Roman" panose="02020603050405020304" pitchFamily="18" charset="0"/>
                <a:cs typeface="Times New Roman" panose="02020603050405020304" pitchFamily="18" charset="0"/>
              </a:rPr>
              <a:t>International </a:t>
            </a:r>
            <a:r>
              <a:rPr lang="es-ES" sz="2000" dirty="0" err="1">
                <a:solidFill>
                  <a:schemeClr val="tx1"/>
                </a:solidFill>
                <a:latin typeface="Times New Roman" panose="02020603050405020304" pitchFamily="18" charset="0"/>
                <a:cs typeface="Times New Roman" panose="02020603050405020304" pitchFamily="18" charset="0"/>
              </a:rPr>
              <a:t>Society</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for</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Traumatic</a:t>
            </a:r>
            <a:r>
              <a:rPr lang="es-ES" sz="2000" dirty="0">
                <a:solidFill>
                  <a:schemeClr val="tx1"/>
                </a:solidFill>
                <a:latin typeface="Times New Roman" panose="02020603050405020304" pitchFamily="18" charset="0"/>
                <a:cs typeface="Times New Roman" panose="02020603050405020304" pitchFamily="18" charset="0"/>
              </a:rPr>
              <a:t> Stress </a:t>
            </a:r>
            <a:r>
              <a:rPr lang="es-ES" sz="2000" dirty="0" err="1">
                <a:solidFill>
                  <a:schemeClr val="tx1"/>
                </a:solidFill>
                <a:latin typeface="Times New Roman" panose="02020603050405020304" pitchFamily="18" charset="0"/>
                <a:cs typeface="Times New Roman" panose="02020603050405020304" pitchFamily="18" charset="0"/>
              </a:rPr>
              <a:t>Studies</a:t>
            </a:r>
            <a:endParaRPr lang="es-ES" sz="20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ES" sz="2000" dirty="0">
                <a:solidFill>
                  <a:schemeClr val="tx1"/>
                </a:solidFill>
                <a:latin typeface="Times New Roman" panose="02020603050405020304" pitchFamily="18" charset="0"/>
                <a:cs typeface="Times New Roman" panose="02020603050405020304" pitchFamily="18" charset="0"/>
              </a:rPr>
              <a:t>División Clínica de la American </a:t>
            </a:r>
            <a:r>
              <a:rPr lang="es-ES" sz="2000" dirty="0" err="1">
                <a:solidFill>
                  <a:schemeClr val="tx1"/>
                </a:solidFill>
                <a:latin typeface="Times New Roman" panose="02020603050405020304" pitchFamily="18" charset="0"/>
                <a:cs typeface="Times New Roman" panose="02020603050405020304" pitchFamily="18" charset="0"/>
              </a:rPr>
              <a:t>Psychological</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Association</a:t>
            </a:r>
            <a:endParaRPr lang="es-ES" sz="20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ES" sz="2000" dirty="0" smtClean="0">
                <a:solidFill>
                  <a:schemeClr val="tx1"/>
                </a:solidFill>
                <a:latin typeface="Times New Roman" panose="02020603050405020304" pitchFamily="18" charset="0"/>
                <a:cs typeface="Times New Roman" panose="02020603050405020304" pitchFamily="18" charset="0"/>
              </a:rPr>
              <a:t>American </a:t>
            </a:r>
            <a:r>
              <a:rPr lang="es-ES" sz="2000" dirty="0" err="1" smtClean="0">
                <a:solidFill>
                  <a:schemeClr val="tx1"/>
                </a:solidFill>
                <a:latin typeface="Times New Roman" panose="02020603050405020304" pitchFamily="18" charset="0"/>
                <a:cs typeface="Times New Roman" panose="02020603050405020304" pitchFamily="18" charset="0"/>
              </a:rPr>
              <a:t>Psychiatric</a:t>
            </a: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dirty="0" err="1" smtClean="0">
                <a:solidFill>
                  <a:schemeClr val="tx1"/>
                </a:solidFill>
                <a:latin typeface="Times New Roman" panose="02020603050405020304" pitchFamily="18" charset="0"/>
                <a:cs typeface="Times New Roman" panose="02020603050405020304" pitchFamily="18" charset="0"/>
              </a:rPr>
              <a:t>Association</a:t>
            </a: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dirty="0" err="1" smtClean="0">
                <a:solidFill>
                  <a:schemeClr val="tx1"/>
                </a:solidFill>
                <a:latin typeface="Times New Roman" panose="02020603050405020304" pitchFamily="18" charset="0"/>
                <a:cs typeface="Times New Roman" panose="02020603050405020304" pitchFamily="18" charset="0"/>
              </a:rPr>
              <a:t>Practice</a:t>
            </a: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dirty="0" err="1" smtClean="0">
                <a:solidFill>
                  <a:schemeClr val="tx1"/>
                </a:solidFill>
                <a:latin typeface="Times New Roman" panose="02020603050405020304" pitchFamily="18" charset="0"/>
                <a:cs typeface="Times New Roman" panose="02020603050405020304" pitchFamily="18" charset="0"/>
              </a:rPr>
              <a:t>Guidelines</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9534869" y="5377842"/>
            <a:ext cx="2524224" cy="1379216"/>
          </a:xfrm>
          <a:prstGeom prst="rect">
            <a:avLst/>
          </a:prstGeom>
        </p:spPr>
      </p:pic>
      <p:pic>
        <p:nvPicPr>
          <p:cNvPr id="5" name="Imagen 4"/>
          <p:cNvPicPr>
            <a:picLocks noChangeAspect="1"/>
          </p:cNvPicPr>
          <p:nvPr/>
        </p:nvPicPr>
        <p:blipFill>
          <a:blip r:embed="rId3"/>
          <a:stretch>
            <a:fillRect/>
          </a:stretch>
        </p:blipFill>
        <p:spPr>
          <a:xfrm>
            <a:off x="9749338" y="293925"/>
            <a:ext cx="2091606" cy="2053749"/>
          </a:xfrm>
          <a:prstGeom prst="rect">
            <a:avLst/>
          </a:prstGeom>
        </p:spPr>
      </p:pic>
      <p:pic>
        <p:nvPicPr>
          <p:cNvPr id="7" name="Imagen 6"/>
          <p:cNvPicPr>
            <a:picLocks noChangeAspect="1"/>
          </p:cNvPicPr>
          <p:nvPr/>
        </p:nvPicPr>
        <p:blipFill>
          <a:blip r:embed="rId4"/>
          <a:stretch>
            <a:fillRect/>
          </a:stretch>
        </p:blipFill>
        <p:spPr>
          <a:xfrm>
            <a:off x="9531189" y="2604724"/>
            <a:ext cx="2527904" cy="2522526"/>
          </a:xfrm>
          <a:prstGeom prst="rect">
            <a:avLst/>
          </a:prstGeom>
        </p:spPr>
      </p:pic>
    </p:spTree>
    <p:extLst>
      <p:ext uri="{BB962C8B-B14F-4D97-AF65-F5344CB8AC3E}">
        <p14:creationId xmlns:p14="http://schemas.microsoft.com/office/powerpoint/2010/main" xmlns="" val="1303944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1087686" y="4021855"/>
            <a:ext cx="4638101" cy="338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ángulo redondeado 13"/>
          <p:cNvSpPr/>
          <p:nvPr/>
        </p:nvSpPr>
        <p:spPr>
          <a:xfrm>
            <a:off x="1087686" y="3591567"/>
            <a:ext cx="4638101" cy="3387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ectángulo redondeado 12"/>
          <p:cNvSpPr/>
          <p:nvPr/>
        </p:nvSpPr>
        <p:spPr>
          <a:xfrm>
            <a:off x="1087686" y="3160399"/>
            <a:ext cx="4638101" cy="338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Rectángulo redondeado 11"/>
          <p:cNvSpPr/>
          <p:nvPr/>
        </p:nvSpPr>
        <p:spPr>
          <a:xfrm>
            <a:off x="1087686" y="2744631"/>
            <a:ext cx="4638101" cy="33871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ángulo redondeado 4"/>
          <p:cNvSpPr/>
          <p:nvPr/>
        </p:nvSpPr>
        <p:spPr>
          <a:xfrm>
            <a:off x="1087686" y="2328863"/>
            <a:ext cx="4638101" cy="3387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Marcador de contenido 2"/>
          <p:cNvSpPr>
            <a:spLocks noGrp="1"/>
          </p:cNvSpPr>
          <p:nvPr>
            <p:ph idx="1"/>
          </p:nvPr>
        </p:nvSpPr>
        <p:spPr>
          <a:xfrm>
            <a:off x="677334" y="1466527"/>
            <a:ext cx="8596668" cy="3880773"/>
          </a:xfrm>
        </p:spPr>
        <p:txBody>
          <a:bodyPr>
            <a:normAutofit/>
          </a:bodyPr>
          <a:lstStyle/>
          <a:p>
            <a:pPr marL="0" indent="0" algn="just">
              <a:buNone/>
            </a:pPr>
            <a:r>
              <a:rPr lang="es-ES" sz="2200" dirty="0">
                <a:solidFill>
                  <a:schemeClr val="tx1"/>
                </a:solidFill>
                <a:latin typeface="Times New Roman" panose="02020603050405020304" pitchFamily="18" charset="0"/>
                <a:cs typeface="Times New Roman" panose="02020603050405020304" pitchFamily="18" charset="0"/>
              </a:rPr>
              <a:t>La investigación científica ha establecido que el EMDR es efectivo tanto para el estrés post traumático como para otro tipo de patologías como:</a:t>
            </a:r>
          </a:p>
          <a:p>
            <a:pPr lvl="1">
              <a:buFont typeface="Wingdings" panose="05000000000000000000" pitchFamily="2" charset="2"/>
              <a:buChar char="§"/>
            </a:pPr>
            <a:r>
              <a:rPr lang="es-ES" sz="2000" dirty="0" smtClean="0">
                <a:solidFill>
                  <a:schemeClr val="tx1"/>
                </a:solidFill>
                <a:latin typeface="Times New Roman" panose="02020603050405020304" pitchFamily="18" charset="0"/>
                <a:cs typeface="Times New Roman" panose="02020603050405020304" pitchFamily="18" charset="0"/>
              </a:rPr>
              <a:t>Ataques </a:t>
            </a:r>
            <a:r>
              <a:rPr lang="es-ES" sz="2000" dirty="0">
                <a:solidFill>
                  <a:schemeClr val="tx1"/>
                </a:solidFill>
                <a:latin typeface="Times New Roman" panose="02020603050405020304" pitchFamily="18" charset="0"/>
                <a:cs typeface="Times New Roman" panose="02020603050405020304" pitchFamily="18" charset="0"/>
              </a:rPr>
              <a:t>de ansiedad o pánico</a:t>
            </a:r>
          </a:p>
          <a:p>
            <a:pPr lvl="1" algn="just">
              <a:buFont typeface="Wingdings" panose="05000000000000000000" pitchFamily="2" charset="2"/>
              <a:buChar char="§"/>
            </a:pPr>
            <a:r>
              <a:rPr lang="es-ES" sz="2000" dirty="0">
                <a:solidFill>
                  <a:schemeClr val="tx1"/>
                </a:solidFill>
                <a:latin typeface="Times New Roman" panose="02020603050405020304" pitchFamily="18" charset="0"/>
                <a:cs typeface="Times New Roman" panose="02020603050405020304" pitchFamily="18" charset="0"/>
              </a:rPr>
              <a:t>Desordenes </a:t>
            </a:r>
            <a:r>
              <a:rPr lang="es-ES" sz="2000" dirty="0" err="1">
                <a:solidFill>
                  <a:schemeClr val="tx1"/>
                </a:solidFill>
                <a:latin typeface="Times New Roman" panose="02020603050405020304" pitchFamily="18" charset="0"/>
                <a:cs typeface="Times New Roman" panose="02020603050405020304" pitchFamily="18" charset="0"/>
              </a:rPr>
              <a:t>disociativos</a:t>
            </a:r>
            <a:endParaRPr lang="es-ES" sz="2000" dirty="0">
              <a:solidFill>
                <a:schemeClr val="tx1"/>
              </a:solidFill>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
            </a:pPr>
            <a:r>
              <a:rPr lang="es-ES" sz="2000" dirty="0">
                <a:solidFill>
                  <a:schemeClr val="tx1"/>
                </a:solidFill>
                <a:latin typeface="Times New Roman" panose="02020603050405020304" pitchFamily="18" charset="0"/>
                <a:cs typeface="Times New Roman" panose="02020603050405020304" pitchFamily="18" charset="0"/>
              </a:rPr>
              <a:t>Duelos – pérdidas</a:t>
            </a:r>
          </a:p>
          <a:p>
            <a:pPr lvl="1" algn="just">
              <a:buFont typeface="Wingdings" panose="05000000000000000000" pitchFamily="2" charset="2"/>
              <a:buChar char="§"/>
            </a:pPr>
            <a:r>
              <a:rPr lang="es-ES" sz="2000" dirty="0">
                <a:solidFill>
                  <a:schemeClr val="tx1"/>
                </a:solidFill>
                <a:latin typeface="Times New Roman" panose="02020603050405020304" pitchFamily="18" charset="0"/>
                <a:cs typeface="Times New Roman" panose="02020603050405020304" pitchFamily="18" charset="0"/>
              </a:rPr>
              <a:t>Temor a una intervención </a:t>
            </a:r>
            <a:r>
              <a:rPr lang="es-ES" sz="2000" dirty="0" smtClean="0">
                <a:solidFill>
                  <a:schemeClr val="tx1"/>
                </a:solidFill>
                <a:latin typeface="Times New Roman" panose="02020603050405020304" pitchFamily="18" charset="0"/>
                <a:cs typeface="Times New Roman" panose="02020603050405020304" pitchFamily="18" charset="0"/>
              </a:rPr>
              <a:t>quirúrgica</a:t>
            </a:r>
          </a:p>
          <a:p>
            <a:pPr lvl="1" algn="just">
              <a:buFont typeface="Wingdings" panose="05000000000000000000" pitchFamily="2" charset="2"/>
              <a:buChar char="§"/>
            </a:pPr>
            <a:r>
              <a:rPr lang="es-ES" sz="2000" dirty="0" smtClean="0">
                <a:solidFill>
                  <a:schemeClr val="tx1"/>
                </a:solidFill>
                <a:latin typeface="Times New Roman" panose="02020603050405020304" pitchFamily="18" charset="0"/>
                <a:cs typeface="Times New Roman" panose="02020603050405020304" pitchFamily="18" charset="0"/>
              </a:rPr>
              <a:t>Fobias</a:t>
            </a:r>
            <a:r>
              <a:rPr lang="es-ES" sz="2000" dirty="0">
                <a:solidFill>
                  <a:schemeClr val="tx1"/>
                </a:solidFill>
                <a:latin typeface="Times New Roman" panose="02020603050405020304" pitchFamily="18" charset="0"/>
                <a:cs typeface="Times New Roman" panose="02020603050405020304" pitchFamily="18" charset="0"/>
              </a:rPr>
              <a:t>, miedo irracional.</a:t>
            </a:r>
          </a:p>
          <a:p>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2" name="Título 1"/>
          <p:cNvSpPr>
            <a:spLocks noGrp="1"/>
          </p:cNvSpPr>
          <p:nvPr>
            <p:ph type="title"/>
          </p:nvPr>
        </p:nvSpPr>
        <p:spPr>
          <a:xfrm>
            <a:off x="677334" y="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EMDR</a:t>
            </a:r>
            <a:br>
              <a:rPr lang="en-US" b="1" dirty="0">
                <a:solidFill>
                  <a:srgbClr val="54A021">
                    <a:lumMod val="75000"/>
                  </a:srgbClr>
                </a:solidFill>
                <a:latin typeface="Times New Roman" panose="02020603050405020304" pitchFamily="18" charset="0"/>
                <a:cs typeface="Times New Roman" panose="02020603050405020304" pitchFamily="18" charset="0"/>
              </a:rPr>
            </a:br>
            <a:r>
              <a:rPr lang="es-ES" b="1" dirty="0" smtClean="0">
                <a:solidFill>
                  <a:srgbClr val="54A021">
                    <a:lumMod val="75000"/>
                  </a:srgbClr>
                </a:solidFill>
                <a:latin typeface="Times New Roman" panose="02020603050405020304" pitchFamily="18" charset="0"/>
                <a:cs typeface="Times New Roman" panose="02020603050405020304" pitchFamily="18" charset="0"/>
              </a:rPr>
              <a:t>¿</a:t>
            </a:r>
            <a:r>
              <a:rPr lang="es-ES" b="1" dirty="0">
                <a:solidFill>
                  <a:srgbClr val="54A021">
                    <a:lumMod val="75000"/>
                  </a:srgbClr>
                </a:solidFill>
                <a:latin typeface="Times New Roman" panose="02020603050405020304" pitchFamily="18" charset="0"/>
                <a:cs typeface="Times New Roman" panose="02020603050405020304" pitchFamily="18" charset="0"/>
              </a:rPr>
              <a:t>Qué desordenes pueden ser tratados</a:t>
            </a:r>
            <a:r>
              <a:rPr lang="es-ES" b="1" dirty="0" smtClean="0">
                <a:solidFill>
                  <a:srgbClr val="54A021">
                    <a:lumMod val="75000"/>
                  </a:srgbClr>
                </a:solidFill>
                <a:latin typeface="Times New Roman" panose="02020603050405020304" pitchFamily="18" charset="0"/>
                <a:cs typeface="Times New Roman" panose="02020603050405020304" pitchFamily="18" charset="0"/>
              </a:rPr>
              <a:t>?</a:t>
            </a:r>
            <a:endParaRPr lang="en-US" dirty="0"/>
          </a:p>
        </p:txBody>
      </p:sp>
      <p:pic>
        <p:nvPicPr>
          <p:cNvPr id="4" name="Imagen 3"/>
          <p:cNvPicPr>
            <a:picLocks noChangeAspect="1"/>
          </p:cNvPicPr>
          <p:nvPr/>
        </p:nvPicPr>
        <p:blipFill>
          <a:blip r:embed="rId3"/>
          <a:stretch>
            <a:fillRect/>
          </a:stretch>
        </p:blipFill>
        <p:spPr>
          <a:xfrm>
            <a:off x="6827236" y="2599648"/>
            <a:ext cx="2168122" cy="2100509"/>
          </a:xfrm>
          <a:prstGeom prst="rect">
            <a:avLst/>
          </a:prstGeom>
        </p:spPr>
      </p:pic>
      <p:pic>
        <p:nvPicPr>
          <p:cNvPr id="6" name="Imagen 5"/>
          <p:cNvPicPr>
            <a:picLocks noChangeAspect="1"/>
          </p:cNvPicPr>
          <p:nvPr/>
        </p:nvPicPr>
        <p:blipFill>
          <a:blip r:embed="rId4"/>
          <a:stretch>
            <a:fillRect/>
          </a:stretch>
        </p:blipFill>
        <p:spPr>
          <a:xfrm>
            <a:off x="6827236" y="4700157"/>
            <a:ext cx="2168122" cy="2149843"/>
          </a:xfrm>
          <a:prstGeom prst="rect">
            <a:avLst/>
          </a:prstGeom>
        </p:spPr>
      </p:pic>
      <p:pic>
        <p:nvPicPr>
          <p:cNvPr id="7" name="Imagen 6"/>
          <p:cNvPicPr>
            <a:picLocks noChangeAspect="1"/>
          </p:cNvPicPr>
          <p:nvPr/>
        </p:nvPicPr>
        <p:blipFill>
          <a:blip r:embed="rId5"/>
          <a:stretch>
            <a:fillRect/>
          </a:stretch>
        </p:blipFill>
        <p:spPr>
          <a:xfrm>
            <a:off x="2903427" y="4700157"/>
            <a:ext cx="3923809" cy="2158938"/>
          </a:xfrm>
          <a:prstGeom prst="rect">
            <a:avLst/>
          </a:prstGeom>
        </p:spPr>
      </p:pic>
    </p:spTree>
    <p:extLst>
      <p:ext uri="{BB962C8B-B14F-4D97-AF65-F5344CB8AC3E}">
        <p14:creationId xmlns:p14="http://schemas.microsoft.com/office/powerpoint/2010/main" xmlns="" val="1251081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normAutofit fontScale="90000"/>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EMDR</a:t>
            </a:r>
            <a:br>
              <a:rPr lang="en-US" b="1" dirty="0">
                <a:solidFill>
                  <a:srgbClr val="54A021">
                    <a:lumMod val="75000"/>
                  </a:srgbClr>
                </a:solidFill>
                <a:latin typeface="Times New Roman" panose="02020603050405020304" pitchFamily="18" charset="0"/>
                <a:cs typeface="Times New Roman" panose="02020603050405020304" pitchFamily="18" charset="0"/>
              </a:rPr>
            </a:br>
            <a:r>
              <a:rPr lang="es-ES" b="1" dirty="0">
                <a:solidFill>
                  <a:srgbClr val="54A021">
                    <a:lumMod val="75000"/>
                  </a:srgbClr>
                </a:solidFill>
                <a:latin typeface="Times New Roman" panose="02020603050405020304" pitchFamily="18" charset="0"/>
                <a:cs typeface="Times New Roman" panose="02020603050405020304" pitchFamily="18" charset="0"/>
              </a:rPr>
              <a:t>¿Cuánto tiempo dura el Tratamiento EMDR?</a:t>
            </a:r>
            <a:endParaRPr lang="en-US" dirty="0"/>
          </a:p>
        </p:txBody>
      </p:sp>
      <p:sp>
        <p:nvSpPr>
          <p:cNvPr id="3" name="Marcador de contenido 2"/>
          <p:cNvSpPr>
            <a:spLocks noGrp="1"/>
          </p:cNvSpPr>
          <p:nvPr>
            <p:ph idx="1"/>
          </p:nvPr>
        </p:nvSpPr>
        <p:spPr>
          <a:xfrm>
            <a:off x="677334" y="1080936"/>
            <a:ext cx="8596668" cy="3880773"/>
          </a:xfrm>
        </p:spPr>
        <p:txBody>
          <a:bodyPr>
            <a:noAutofit/>
          </a:bodyPr>
          <a:lstStyle/>
          <a:p>
            <a:pPr marL="0" indent="0" algn="just">
              <a:buNone/>
            </a:pPr>
            <a:r>
              <a:rPr lang="es-ES" sz="2000" dirty="0">
                <a:latin typeface="Times New Roman" panose="02020603050405020304" pitchFamily="18" charset="0"/>
                <a:cs typeface="Times New Roman" panose="02020603050405020304" pitchFamily="18" charset="0"/>
              </a:rPr>
              <a:t>El terapeuta empleará una o dos sesiones para comprender la naturaleza del problema y decidir si EMDR es el tratamiento adecuado. También le explicará al paciente, a detalle, en qué consiste el método y responderá las dudas del paciente con respecto al mismo. Una vez que el terapeuta y el paciente han acordado que EMDR es el método adecuado para su problema, la terapia con EMDR comenzará</a:t>
            </a:r>
            <a:r>
              <a:rPr lang="es-ES" sz="2000" dirty="0" smtClean="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a:p>
            <a:pPr marL="0" indent="0" algn="just">
              <a:buNone/>
            </a:pPr>
            <a:r>
              <a:rPr lang="es-ES" sz="2000" dirty="0">
                <a:latin typeface="Times New Roman" panose="02020603050405020304" pitchFamily="18" charset="0"/>
                <a:cs typeface="Times New Roman" panose="02020603050405020304" pitchFamily="18" charset="0"/>
              </a:rPr>
              <a:t>Una sesión típica de EMDR tiene una duración entre </a:t>
            </a:r>
            <a:r>
              <a:rPr lang="es-ES" sz="2000" dirty="0" smtClean="0">
                <a:latin typeface="Times New Roman" panose="02020603050405020304" pitchFamily="18" charset="0"/>
                <a:cs typeface="Times New Roman" panose="02020603050405020304" pitchFamily="18" charset="0"/>
              </a:rPr>
              <a:t>90 </a:t>
            </a:r>
            <a:r>
              <a:rPr lang="es-ES" sz="2000" dirty="0">
                <a:latin typeface="Times New Roman" panose="02020603050405020304" pitchFamily="18" charset="0"/>
                <a:cs typeface="Times New Roman" panose="02020603050405020304" pitchFamily="18" charset="0"/>
              </a:rPr>
              <a:t>y </a:t>
            </a:r>
            <a:r>
              <a:rPr lang="es-ES" sz="2000" dirty="0" smtClean="0">
                <a:latin typeface="Times New Roman" panose="02020603050405020304" pitchFamily="18" charset="0"/>
                <a:cs typeface="Times New Roman" panose="02020603050405020304" pitchFamily="18" charset="0"/>
              </a:rPr>
              <a:t>120 </a:t>
            </a:r>
            <a:r>
              <a:rPr lang="es-ES" sz="2000" dirty="0">
                <a:latin typeface="Times New Roman" panose="02020603050405020304" pitchFamily="18" charset="0"/>
                <a:cs typeface="Times New Roman" panose="02020603050405020304" pitchFamily="18" charset="0"/>
              </a:rPr>
              <a:t>minutos. El tipo de problema, las circunstancias vitales, y la cantidad del tiempo pasado con el trauma previo, determinarán cuántas sesiones EMDR son necesarias. Un tratamiento típico dura 10 sesiones, a razón de una por semana. El método EMDR puede utilizarse dentro de una terapia "verbal" estándar, como una terapia complementaria con un terapeuta por separado, o como un tratamiento en sí.</a:t>
            </a:r>
            <a:endParaRPr lang="en-US" sz="20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9515642" y="1271117"/>
            <a:ext cx="2800000" cy="1847619"/>
          </a:xfrm>
          <a:prstGeom prst="rect">
            <a:avLst/>
          </a:prstGeom>
        </p:spPr>
      </p:pic>
      <p:pic>
        <p:nvPicPr>
          <p:cNvPr id="8" name="Imagen 7"/>
          <p:cNvPicPr>
            <a:picLocks noChangeAspect="1"/>
          </p:cNvPicPr>
          <p:nvPr/>
        </p:nvPicPr>
        <p:blipFill>
          <a:blip r:embed="rId3"/>
          <a:stretch>
            <a:fillRect/>
          </a:stretch>
        </p:blipFill>
        <p:spPr>
          <a:xfrm>
            <a:off x="9815186" y="4220825"/>
            <a:ext cx="2200911" cy="2186848"/>
          </a:xfrm>
          <a:prstGeom prst="rect">
            <a:avLst/>
          </a:prstGeom>
        </p:spPr>
      </p:pic>
    </p:spTree>
    <p:extLst>
      <p:ext uri="{BB962C8B-B14F-4D97-AF65-F5344CB8AC3E}">
        <p14:creationId xmlns:p14="http://schemas.microsoft.com/office/powerpoint/2010/main" xmlns="" val="1796544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EMDR</a:t>
            </a:r>
            <a:br>
              <a:rPr lang="en-US" sz="3200" b="1" dirty="0">
                <a:solidFill>
                  <a:srgbClr val="54A021">
                    <a:lumMod val="75000"/>
                  </a:srgbClr>
                </a:solidFill>
                <a:latin typeface="Times New Roman" panose="02020603050405020304" pitchFamily="18" charset="0"/>
                <a:cs typeface="Times New Roman" panose="02020603050405020304" pitchFamily="18" charset="0"/>
              </a:rPr>
            </a:br>
            <a:r>
              <a:rPr lang="es-ES" sz="3200" b="1" dirty="0">
                <a:solidFill>
                  <a:srgbClr val="54A021">
                    <a:lumMod val="75000"/>
                  </a:srgbClr>
                </a:solidFill>
                <a:latin typeface="Times New Roman" panose="02020603050405020304" pitchFamily="18" charset="0"/>
                <a:cs typeface="Times New Roman" panose="02020603050405020304" pitchFamily="18" charset="0"/>
              </a:rPr>
              <a:t>¿Qué pasa durante las sesiones con EMDR?</a:t>
            </a:r>
            <a:endParaRPr lang="en-US" dirty="0"/>
          </a:p>
        </p:txBody>
      </p:sp>
      <p:sp>
        <p:nvSpPr>
          <p:cNvPr id="3" name="Marcador de contenido 2"/>
          <p:cNvSpPr>
            <a:spLocks noGrp="1"/>
          </p:cNvSpPr>
          <p:nvPr>
            <p:ph idx="1"/>
          </p:nvPr>
        </p:nvSpPr>
        <p:spPr>
          <a:xfrm>
            <a:off x="677334" y="1169071"/>
            <a:ext cx="8596668" cy="3880773"/>
          </a:xfrm>
        </p:spPr>
        <p:txBody>
          <a:bodyPr>
            <a:normAutofit/>
          </a:bodyPr>
          <a:lstStyle/>
          <a:p>
            <a:pPr algn="just"/>
            <a:r>
              <a:rPr lang="es-ES" sz="2000" dirty="0">
                <a:solidFill>
                  <a:schemeClr val="tx1"/>
                </a:solidFill>
                <a:latin typeface="Times New Roman" panose="02020603050405020304" pitchFamily="18" charset="0"/>
                <a:cs typeface="Times New Roman" panose="02020603050405020304" pitchFamily="18" charset="0"/>
              </a:rPr>
              <a:t>En el proceso con EMDR, el terapeuta trabaja con el paciente para </a:t>
            </a:r>
            <a:r>
              <a:rPr lang="es-ES" sz="2000" b="1" dirty="0">
                <a:solidFill>
                  <a:schemeClr val="tx1"/>
                </a:solidFill>
                <a:latin typeface="Times New Roman" panose="02020603050405020304" pitchFamily="18" charset="0"/>
                <a:cs typeface="Times New Roman" panose="02020603050405020304" pitchFamily="18" charset="0"/>
              </a:rPr>
              <a:t>identificar un problema específico que será </a:t>
            </a:r>
            <a:r>
              <a:rPr lang="es-ES" sz="2000" b="1">
                <a:solidFill>
                  <a:schemeClr val="tx1"/>
                </a:solidFill>
                <a:latin typeface="Times New Roman" panose="02020603050405020304" pitchFamily="18" charset="0"/>
                <a:cs typeface="Times New Roman" panose="02020603050405020304" pitchFamily="18" charset="0"/>
              </a:rPr>
              <a:t>el </a:t>
            </a:r>
            <a:r>
              <a:rPr lang="es-ES" sz="2000" b="1" smtClean="0">
                <a:solidFill>
                  <a:schemeClr val="tx1"/>
                </a:solidFill>
                <a:latin typeface="Times New Roman" panose="02020603050405020304" pitchFamily="18" charset="0"/>
                <a:cs typeface="Times New Roman" panose="02020603050405020304" pitchFamily="18" charset="0"/>
              </a:rPr>
              <a:t>blanco </a:t>
            </a:r>
            <a:r>
              <a:rPr lang="es-ES" sz="2000" b="1" dirty="0">
                <a:solidFill>
                  <a:schemeClr val="tx1"/>
                </a:solidFill>
                <a:latin typeface="Times New Roman" panose="02020603050405020304" pitchFamily="18" charset="0"/>
                <a:cs typeface="Times New Roman" panose="02020603050405020304" pitchFamily="18" charset="0"/>
              </a:rPr>
              <a:t>del tratamiento</a:t>
            </a:r>
            <a:r>
              <a:rPr lang="es-ES" sz="2000" dirty="0">
                <a:solidFill>
                  <a:schemeClr val="tx1"/>
                </a:solidFill>
                <a:latin typeface="Times New Roman" panose="02020603050405020304" pitchFamily="18" charset="0"/>
                <a:cs typeface="Times New Roman" panose="02020603050405020304" pitchFamily="18" charset="0"/>
              </a:rPr>
              <a:t>. El paciente describe el incidente traumático, a partir del cual el terapeuta ayuda al paciente a seleccionar los aspectos más importantes y que más lo angustian de dicho incidente. Mientras el paciente hace movimientos oculares (o cualquier otra estimulación bilateral) le vienen a la mente otras partes del recuerdo traumático u otros recuerdos. El terapeuta interrumpe los movimientos oculares cada tanto para asegurarse que el paciente esté procesando adecuadamente.</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4026546" y="3835488"/>
            <a:ext cx="4028571" cy="2704762"/>
          </a:xfrm>
          <a:prstGeom prst="rect">
            <a:avLst/>
          </a:prstGeom>
        </p:spPr>
      </p:pic>
      <p:pic>
        <p:nvPicPr>
          <p:cNvPr id="6" name="Imagen 5"/>
          <p:cNvPicPr>
            <a:picLocks noChangeAspect="1"/>
          </p:cNvPicPr>
          <p:nvPr/>
        </p:nvPicPr>
        <p:blipFill>
          <a:blip r:embed="rId3"/>
          <a:stretch>
            <a:fillRect/>
          </a:stretch>
        </p:blipFill>
        <p:spPr>
          <a:xfrm>
            <a:off x="159514" y="4239723"/>
            <a:ext cx="3867032" cy="1896291"/>
          </a:xfrm>
          <a:prstGeom prst="rect">
            <a:avLst/>
          </a:prstGeom>
        </p:spPr>
      </p:pic>
      <p:pic>
        <p:nvPicPr>
          <p:cNvPr id="7" name="Imagen 6"/>
          <p:cNvPicPr>
            <a:picLocks noChangeAspect="1"/>
          </p:cNvPicPr>
          <p:nvPr/>
        </p:nvPicPr>
        <p:blipFill>
          <a:blip r:embed="rId4"/>
          <a:stretch>
            <a:fillRect/>
          </a:stretch>
        </p:blipFill>
        <p:spPr>
          <a:xfrm>
            <a:off x="8055117" y="4101698"/>
            <a:ext cx="3296242" cy="1896291"/>
          </a:xfrm>
          <a:prstGeom prst="rect">
            <a:avLst/>
          </a:prstGeom>
        </p:spPr>
      </p:pic>
    </p:spTree>
    <p:extLst>
      <p:ext uri="{BB962C8B-B14F-4D97-AF65-F5344CB8AC3E}">
        <p14:creationId xmlns:p14="http://schemas.microsoft.com/office/powerpoint/2010/main" xmlns="" val="1593065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xmlns="" val="2236491758"/>
              </p:ext>
            </p:extLst>
          </p:nvPr>
        </p:nvGraphicFramePr>
        <p:xfrm>
          <a:off x="911668" y="130162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EMDR</a:t>
            </a:r>
            <a:br>
              <a:rPr lang="en-US" sz="3200" b="1" dirty="0">
                <a:solidFill>
                  <a:srgbClr val="54A021">
                    <a:lumMod val="75000"/>
                  </a:srgbClr>
                </a:solidFill>
                <a:latin typeface="Times New Roman" panose="02020603050405020304" pitchFamily="18" charset="0"/>
                <a:cs typeface="Times New Roman" panose="02020603050405020304" pitchFamily="18" charset="0"/>
              </a:rPr>
            </a:br>
            <a:r>
              <a:rPr lang="es-ES" sz="3200" b="1" dirty="0">
                <a:solidFill>
                  <a:srgbClr val="54A021">
                    <a:lumMod val="75000"/>
                  </a:srgbClr>
                </a:solidFill>
                <a:latin typeface="Times New Roman" panose="02020603050405020304" pitchFamily="18" charset="0"/>
                <a:cs typeface="Times New Roman" panose="02020603050405020304" pitchFamily="18" charset="0"/>
              </a:rPr>
              <a:t>¿Qué pasa durante las sesiones con EMDR?</a:t>
            </a:r>
            <a:endParaRPr lang="en-US" dirty="0"/>
          </a:p>
        </p:txBody>
      </p:sp>
      <p:sp>
        <p:nvSpPr>
          <p:cNvPr id="3" name="Marcador de contenido 2"/>
          <p:cNvSpPr>
            <a:spLocks noGrp="1"/>
          </p:cNvSpPr>
          <p:nvPr>
            <p:ph idx="1"/>
          </p:nvPr>
        </p:nvSpPr>
        <p:spPr>
          <a:xfrm>
            <a:off x="1133434" y="4251287"/>
            <a:ext cx="7684468" cy="3880773"/>
          </a:xfrm>
        </p:spPr>
        <p:txBody>
          <a:bodyPr>
            <a:normAutofit/>
          </a:bodyPr>
          <a:lstStyle/>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Esto </a:t>
            </a:r>
            <a:r>
              <a:rPr lang="es-ES" sz="2000" dirty="0">
                <a:solidFill>
                  <a:schemeClr val="tx1"/>
                </a:solidFill>
                <a:latin typeface="Times New Roman" panose="02020603050405020304" pitchFamily="18" charset="0"/>
                <a:cs typeface="Times New Roman" panose="02020603050405020304" pitchFamily="18" charset="0"/>
              </a:rPr>
              <a:t>facilita la conexión entre los dos hemisferios cerebrales logrando el procesamiento de la información y la disminución de la carga emocional.</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6"/>
          <a:srcRect l="4722" b="42260"/>
          <a:stretch/>
        </p:blipFill>
        <p:spPr>
          <a:xfrm>
            <a:off x="9419421" y="660400"/>
            <a:ext cx="2186877" cy="1869682"/>
          </a:xfrm>
          <a:prstGeom prst="rect">
            <a:avLst/>
          </a:prstGeom>
        </p:spPr>
      </p:pic>
      <p:pic>
        <p:nvPicPr>
          <p:cNvPr id="6" name="Imagen 5"/>
          <p:cNvPicPr>
            <a:picLocks noChangeAspect="1"/>
          </p:cNvPicPr>
          <p:nvPr/>
        </p:nvPicPr>
        <p:blipFill>
          <a:blip r:embed="rId7"/>
          <a:stretch>
            <a:fillRect/>
          </a:stretch>
        </p:blipFill>
        <p:spPr>
          <a:xfrm>
            <a:off x="9276202" y="2643095"/>
            <a:ext cx="2799900" cy="1902324"/>
          </a:xfrm>
          <a:prstGeom prst="rect">
            <a:avLst/>
          </a:prstGeom>
        </p:spPr>
      </p:pic>
      <p:pic>
        <p:nvPicPr>
          <p:cNvPr id="7" name="Imagen 6"/>
          <p:cNvPicPr>
            <a:picLocks noChangeAspect="1"/>
          </p:cNvPicPr>
          <p:nvPr/>
        </p:nvPicPr>
        <p:blipFill>
          <a:blip r:embed="rId8"/>
          <a:stretch>
            <a:fillRect/>
          </a:stretch>
        </p:blipFill>
        <p:spPr>
          <a:xfrm>
            <a:off x="9294547" y="4746567"/>
            <a:ext cx="2763210" cy="1973722"/>
          </a:xfrm>
          <a:prstGeom prst="rect">
            <a:avLst/>
          </a:prstGeom>
        </p:spPr>
      </p:pic>
    </p:spTree>
    <p:extLst>
      <p:ext uri="{BB962C8B-B14F-4D97-AF65-F5344CB8AC3E}">
        <p14:creationId xmlns:p14="http://schemas.microsoft.com/office/powerpoint/2010/main" xmlns="" val="359051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41684"/>
          </a:xfrm>
        </p:spPr>
        <p:txBody>
          <a:bodyPr/>
          <a:lstStyle/>
          <a:p>
            <a:r>
              <a:rPr lang="es-EC" b="1" dirty="0" smtClean="0">
                <a:solidFill>
                  <a:srgbClr val="54A021">
                    <a:lumMod val="75000"/>
                  </a:srgbClr>
                </a:solidFill>
                <a:latin typeface="Times New Roman" panose="02020603050405020304" pitchFamily="18" charset="0"/>
              </a:rPr>
              <a:t>Agenda</a:t>
            </a:r>
            <a:endParaRPr lang="en-US" dirty="0"/>
          </a:p>
        </p:txBody>
      </p:sp>
      <p:sp>
        <p:nvSpPr>
          <p:cNvPr id="3" name="Marcador de contenido 2"/>
          <p:cNvSpPr>
            <a:spLocks noGrp="1"/>
          </p:cNvSpPr>
          <p:nvPr>
            <p:ph idx="1"/>
          </p:nvPr>
        </p:nvSpPr>
        <p:spPr>
          <a:xfrm>
            <a:off x="677334" y="1607136"/>
            <a:ext cx="8596668" cy="3880773"/>
          </a:xfrm>
        </p:spPr>
        <p:txBody>
          <a:bodyPr>
            <a:normAutofit fontScale="92500" lnSpcReduction="20000"/>
          </a:bodyPr>
          <a:lstStyle/>
          <a:p>
            <a:r>
              <a:rPr lang="en-US" sz="2200" b="1" dirty="0" smtClean="0">
                <a:latin typeface="Times New Roman" panose="02020603050405020304" pitchFamily="18" charset="0"/>
                <a:cs typeface="Times New Roman" panose="02020603050405020304" pitchFamily="18" charset="0"/>
              </a:rPr>
              <a:t>OBJETIVOS</a:t>
            </a:r>
          </a:p>
          <a:p>
            <a:r>
              <a:rPr lang="en-US" sz="2200" b="1" dirty="0" smtClean="0">
                <a:latin typeface="Times New Roman" panose="02020603050405020304" pitchFamily="18" charset="0"/>
                <a:cs typeface="Times New Roman" panose="02020603050405020304" pitchFamily="18" charset="0"/>
              </a:rPr>
              <a:t>JUSTIFICACIÓN E IMPORTANCIA</a:t>
            </a:r>
          </a:p>
          <a:p>
            <a:r>
              <a:rPr lang="en-US" sz="2200" b="1" dirty="0" smtClean="0">
                <a:latin typeface="Times New Roman" panose="02020603050405020304" pitchFamily="18" charset="0"/>
                <a:cs typeface="Times New Roman" panose="02020603050405020304" pitchFamily="18" charset="0"/>
              </a:rPr>
              <a:t>MARCO TEORICO</a:t>
            </a:r>
          </a:p>
          <a:p>
            <a:r>
              <a:rPr lang="en-US" sz="2200" b="1" dirty="0" smtClean="0">
                <a:latin typeface="Times New Roman" panose="02020603050405020304" pitchFamily="18" charset="0"/>
                <a:cs typeface="Times New Roman" panose="02020603050405020304" pitchFamily="18" charset="0"/>
              </a:rPr>
              <a:t>DISEÑO DE SOFTWARE Y HARDWARE</a:t>
            </a:r>
          </a:p>
          <a:p>
            <a:r>
              <a:rPr lang="en-US" sz="2200" b="1" dirty="0" smtClean="0">
                <a:latin typeface="Times New Roman" panose="02020603050405020304" pitchFamily="18" charset="0"/>
                <a:cs typeface="Times New Roman" panose="02020603050405020304" pitchFamily="18" charset="0"/>
              </a:rPr>
              <a:t>PRUEBAS</a:t>
            </a:r>
          </a:p>
          <a:p>
            <a:r>
              <a:rPr lang="en-US" sz="2200" b="1" dirty="0" smtClean="0">
                <a:latin typeface="Times New Roman" panose="02020603050405020304" pitchFamily="18" charset="0"/>
                <a:cs typeface="Times New Roman" panose="02020603050405020304" pitchFamily="18" charset="0"/>
              </a:rPr>
              <a:t>RESULTADOS</a:t>
            </a:r>
          </a:p>
          <a:p>
            <a:r>
              <a:rPr lang="en-US" sz="2200" b="1" dirty="0" smtClean="0">
                <a:latin typeface="Times New Roman" panose="02020603050405020304" pitchFamily="18" charset="0"/>
                <a:cs typeface="Times New Roman" panose="02020603050405020304" pitchFamily="18" charset="0"/>
              </a:rPr>
              <a:t>CONCLUSIONES </a:t>
            </a:r>
          </a:p>
          <a:p>
            <a:r>
              <a:rPr lang="en-US" sz="2200" b="1" dirty="0" smtClean="0">
                <a:latin typeface="Times New Roman" panose="02020603050405020304" pitchFamily="18" charset="0"/>
                <a:cs typeface="Times New Roman" panose="02020603050405020304" pitchFamily="18" charset="0"/>
              </a:rPr>
              <a:t>RECOMENDACIONES</a:t>
            </a:r>
          </a:p>
          <a:p>
            <a:endParaRPr lang="en-US" sz="2200" b="1" dirty="0">
              <a:latin typeface="Times New Roman" panose="02020603050405020304" pitchFamily="18" charset="0"/>
              <a:cs typeface="Times New Roman" panose="02020603050405020304" pitchFamily="18" charset="0"/>
            </a:endParaRPr>
          </a:p>
          <a:p>
            <a:pPr marL="0" indent="0">
              <a:buNone/>
            </a:pPr>
            <a:r>
              <a:rPr lang="en-US" sz="2200" b="1" dirty="0" err="1" smtClean="0">
                <a:latin typeface="Times New Roman" panose="02020603050405020304" pitchFamily="18" charset="0"/>
                <a:cs typeface="Times New Roman" panose="02020603050405020304" pitchFamily="18" charset="0"/>
              </a:rPr>
              <a:t>Tiempo</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estimado</a:t>
            </a:r>
            <a:r>
              <a:rPr lang="en-US" sz="2200" b="1" dirty="0" smtClean="0">
                <a:latin typeface="Times New Roman" panose="02020603050405020304" pitchFamily="18" charset="0"/>
                <a:cs typeface="Times New Roman" panose="02020603050405020304" pitchFamily="18" charset="0"/>
              </a:rPr>
              <a:t> de la </a:t>
            </a:r>
            <a:r>
              <a:rPr lang="en-US" sz="2200" b="1" dirty="0" err="1" smtClean="0">
                <a:latin typeface="Times New Roman" panose="02020603050405020304" pitchFamily="18" charset="0"/>
                <a:cs typeface="Times New Roman" panose="02020603050405020304" pitchFamily="18" charset="0"/>
              </a:rPr>
              <a:t>Exposición</a:t>
            </a:r>
            <a:r>
              <a:rPr lang="en-US" sz="2200" b="1" dirty="0" smtClean="0">
                <a:latin typeface="Times New Roman" panose="02020603050405020304" pitchFamily="18" charset="0"/>
                <a:cs typeface="Times New Roman" panose="02020603050405020304" pitchFamily="18" charset="0"/>
              </a:rPr>
              <a:t> : 60 </a:t>
            </a:r>
            <a:r>
              <a:rPr lang="en-US" sz="2200" b="1" dirty="0" err="1" smtClean="0">
                <a:latin typeface="Times New Roman" panose="02020603050405020304" pitchFamily="18" charset="0"/>
                <a:cs typeface="Times New Roman" panose="02020603050405020304" pitchFamily="18" charset="0"/>
              </a:rPr>
              <a:t>minutos</a:t>
            </a:r>
            <a:endParaRPr lang="en-US" sz="2200" b="1" dirty="0" smtClean="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760194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EMDR</a:t>
            </a:r>
            <a:br>
              <a:rPr lang="en-US" sz="3200" b="1" dirty="0">
                <a:solidFill>
                  <a:srgbClr val="54A021">
                    <a:lumMod val="75000"/>
                  </a:srgbClr>
                </a:solidFill>
                <a:latin typeface="Times New Roman" panose="02020603050405020304" pitchFamily="18" charset="0"/>
                <a:cs typeface="Times New Roman" panose="02020603050405020304" pitchFamily="18" charset="0"/>
              </a:rPr>
            </a:br>
            <a:r>
              <a:rPr lang="es-ES" sz="3200" b="1" dirty="0">
                <a:solidFill>
                  <a:srgbClr val="54A021">
                    <a:lumMod val="75000"/>
                  </a:srgbClr>
                </a:solidFill>
                <a:latin typeface="Times New Roman" panose="02020603050405020304" pitchFamily="18" charset="0"/>
                <a:cs typeface="Times New Roman" panose="02020603050405020304" pitchFamily="18" charset="0"/>
              </a:rPr>
              <a:t>¿Qué pasa durante las sesiones con EMDR?</a:t>
            </a:r>
            <a:endParaRPr lang="en-US" dirty="0"/>
          </a:p>
        </p:txBody>
      </p:sp>
      <p:sp>
        <p:nvSpPr>
          <p:cNvPr id="3" name="Marcador de contenido 2"/>
          <p:cNvSpPr>
            <a:spLocks noGrp="1"/>
          </p:cNvSpPr>
          <p:nvPr>
            <p:ph idx="1"/>
          </p:nvPr>
        </p:nvSpPr>
        <p:spPr>
          <a:xfrm>
            <a:off x="677334" y="1213138"/>
            <a:ext cx="7948873" cy="5363932"/>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El terapeuta guía el proceso, tomando decisiones clínicas sobre la dirección que debe seguir la intervención. La meta es que el paciente procese la información sobre el incidente traumático, llevándolo a una "resolución adaptativa". En las palabras de </a:t>
            </a:r>
            <a:r>
              <a:rPr lang="es-ES" sz="2000" dirty="0" err="1">
                <a:solidFill>
                  <a:schemeClr val="tx1"/>
                </a:solidFill>
                <a:latin typeface="Times New Roman" panose="02020603050405020304" pitchFamily="18" charset="0"/>
                <a:cs typeface="Times New Roman" panose="02020603050405020304" pitchFamily="18" charset="0"/>
              </a:rPr>
              <a:t>Francine</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err="1">
                <a:solidFill>
                  <a:schemeClr val="tx1"/>
                </a:solidFill>
                <a:latin typeface="Times New Roman" panose="02020603050405020304" pitchFamily="18" charset="0"/>
                <a:cs typeface="Times New Roman" panose="02020603050405020304" pitchFamily="18" charset="0"/>
              </a:rPr>
              <a:t>Shapiro</a:t>
            </a:r>
            <a:r>
              <a:rPr lang="es-ES" sz="2000" dirty="0">
                <a:solidFill>
                  <a:schemeClr val="tx1"/>
                </a:solidFill>
                <a:latin typeface="Times New Roman" panose="02020603050405020304" pitchFamily="18" charset="0"/>
                <a:cs typeface="Times New Roman" panose="02020603050405020304" pitchFamily="18" charset="0"/>
              </a:rPr>
              <a:t>, esto significa</a:t>
            </a:r>
            <a:r>
              <a:rPr lang="es-ES" sz="20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a) </a:t>
            </a:r>
            <a:r>
              <a:rPr lang="es-ES" sz="2000" dirty="0" smtClean="0">
                <a:solidFill>
                  <a:schemeClr val="tx1"/>
                </a:solidFill>
                <a:latin typeface="Times New Roman" panose="02020603050405020304" pitchFamily="18" charset="0"/>
                <a:cs typeface="Times New Roman" panose="02020603050405020304" pitchFamily="18" charset="0"/>
              </a:rPr>
              <a:t>Una </a:t>
            </a:r>
            <a:r>
              <a:rPr lang="es-ES" sz="2000" dirty="0">
                <a:solidFill>
                  <a:schemeClr val="tx1"/>
                </a:solidFill>
                <a:latin typeface="Times New Roman" panose="02020603050405020304" pitchFamily="18" charset="0"/>
                <a:cs typeface="Times New Roman" panose="02020603050405020304" pitchFamily="18" charset="0"/>
              </a:rPr>
              <a:t>reducción de los síntomas; </a:t>
            </a: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b</a:t>
            </a:r>
            <a:r>
              <a:rPr lang="es-ES" sz="2000" b="1" dirty="0">
                <a:solidFill>
                  <a:schemeClr val="tx1"/>
                </a:solidFill>
                <a:latin typeface="Times New Roman" panose="02020603050405020304" pitchFamily="18" charset="0"/>
                <a:cs typeface="Times New Roman" panose="02020603050405020304" pitchFamily="18" charset="0"/>
              </a:rPr>
              <a:t>) </a:t>
            </a:r>
            <a:r>
              <a:rPr lang="es-ES" sz="2000" dirty="0" smtClean="0">
                <a:solidFill>
                  <a:schemeClr val="tx1"/>
                </a:solidFill>
                <a:latin typeface="Times New Roman" panose="02020603050405020304" pitchFamily="18" charset="0"/>
                <a:cs typeface="Times New Roman" panose="02020603050405020304" pitchFamily="18" charset="0"/>
              </a:rPr>
              <a:t>Un </a:t>
            </a:r>
            <a:r>
              <a:rPr lang="es-ES" sz="2000" dirty="0">
                <a:solidFill>
                  <a:schemeClr val="tx1"/>
                </a:solidFill>
                <a:latin typeface="Times New Roman" panose="02020603050405020304" pitchFamily="18" charset="0"/>
                <a:cs typeface="Times New Roman" panose="02020603050405020304" pitchFamily="18" charset="0"/>
              </a:rPr>
              <a:t>cambio en las creencias (de una creencia negativa sobre sí </a:t>
            </a:r>
            <a:r>
              <a:rPr lang="es-ES" sz="2000" dirty="0" smtClean="0">
                <a:solidFill>
                  <a:schemeClr val="tx1"/>
                </a:solidFill>
                <a:latin typeface="Times New Roman" panose="02020603050405020304" pitchFamily="18" charset="0"/>
                <a:cs typeface="Times New Roman" panose="02020603050405020304" pitchFamily="18" charset="0"/>
              </a:rPr>
              <a:t>	mismo</a:t>
            </a:r>
            <a:r>
              <a:rPr lang="es-ES" sz="2000" dirty="0">
                <a:solidFill>
                  <a:schemeClr val="tx1"/>
                </a:solidFill>
                <a:latin typeface="Times New Roman" panose="02020603050405020304" pitchFamily="18" charset="0"/>
                <a:cs typeface="Times New Roman" panose="02020603050405020304" pitchFamily="18" charset="0"/>
              </a:rPr>
              <a:t>, por </a:t>
            </a:r>
            <a:r>
              <a:rPr lang="es-ES" sz="2000" dirty="0" smtClean="0">
                <a:solidFill>
                  <a:schemeClr val="tx1"/>
                </a:solidFill>
                <a:latin typeface="Times New Roman" panose="02020603050405020304" pitchFamily="18" charset="0"/>
                <a:cs typeface="Times New Roman" panose="02020603050405020304" pitchFamily="18" charset="0"/>
              </a:rPr>
              <a:t>	ej</a:t>
            </a:r>
            <a:r>
              <a:rPr lang="es-ES" sz="2000" dirty="0">
                <a:solidFill>
                  <a:schemeClr val="tx1"/>
                </a:solidFill>
                <a:latin typeface="Times New Roman" panose="02020603050405020304" pitchFamily="18" charset="0"/>
                <a:cs typeface="Times New Roman" panose="02020603050405020304" pitchFamily="18" charset="0"/>
              </a:rPr>
              <a:t>.: </a:t>
            </a:r>
            <a:r>
              <a:rPr lang="es-ES" sz="2000" dirty="0" smtClean="0">
                <a:solidFill>
                  <a:schemeClr val="tx1"/>
                </a:solidFill>
                <a:latin typeface="Times New Roman" panose="02020603050405020304" pitchFamily="18" charset="0"/>
                <a:cs typeface="Times New Roman" panose="02020603050405020304" pitchFamily="18" charset="0"/>
              </a:rPr>
              <a:t>“Soy </a:t>
            </a:r>
            <a:r>
              <a:rPr lang="es-ES" sz="2000" dirty="0">
                <a:solidFill>
                  <a:schemeClr val="tx1"/>
                </a:solidFill>
                <a:latin typeface="Times New Roman" panose="02020603050405020304" pitchFamily="18" charset="0"/>
                <a:cs typeface="Times New Roman" panose="02020603050405020304" pitchFamily="18" charset="0"/>
              </a:rPr>
              <a:t>inútil" o "no sirvo para nada" a una más positiva: </a:t>
            </a:r>
            <a:r>
              <a:rPr lang="es-ES" sz="2000" dirty="0" smtClean="0">
                <a:solidFill>
                  <a:schemeClr val="tx1"/>
                </a:solidFill>
                <a:latin typeface="Times New Roman" panose="02020603050405020304" pitchFamily="18" charset="0"/>
                <a:cs typeface="Times New Roman" panose="02020603050405020304" pitchFamily="18" charset="0"/>
              </a:rPr>
              <a:t>	por </a:t>
            </a:r>
            <a:r>
              <a:rPr lang="es-ES" sz="2000" dirty="0">
                <a:solidFill>
                  <a:schemeClr val="tx1"/>
                </a:solidFill>
                <a:latin typeface="Times New Roman" panose="02020603050405020304" pitchFamily="18" charset="0"/>
                <a:cs typeface="Times New Roman" panose="02020603050405020304" pitchFamily="18" charset="0"/>
              </a:rPr>
              <a:t>ej.: </a:t>
            </a:r>
            <a:r>
              <a:rPr lang="es-ES" sz="2000" dirty="0" smtClean="0">
                <a:solidFill>
                  <a:schemeClr val="tx1"/>
                </a:solidFill>
                <a:latin typeface="Times New Roman" panose="02020603050405020304" pitchFamily="18" charset="0"/>
                <a:cs typeface="Times New Roman" panose="02020603050405020304" pitchFamily="18" charset="0"/>
              </a:rPr>
              <a:t>“Soy 	valiosa/o</a:t>
            </a:r>
            <a:r>
              <a:rPr lang="es-ES" sz="2000" dirty="0">
                <a:solidFill>
                  <a:schemeClr val="tx1"/>
                </a:solidFill>
                <a:latin typeface="Times New Roman" panose="02020603050405020304" pitchFamily="18" charset="0"/>
                <a:cs typeface="Times New Roman" panose="02020603050405020304" pitchFamily="18" charset="0"/>
              </a:rPr>
              <a:t>"); </a:t>
            </a: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c</a:t>
            </a:r>
            <a:r>
              <a:rPr lang="es-ES" sz="2000" b="1" dirty="0">
                <a:solidFill>
                  <a:schemeClr val="tx1"/>
                </a:solidFill>
                <a:latin typeface="Times New Roman" panose="02020603050405020304" pitchFamily="18" charset="0"/>
                <a:cs typeface="Times New Roman" panose="02020603050405020304" pitchFamily="18" charset="0"/>
              </a:rPr>
              <a:t>) </a:t>
            </a:r>
            <a:r>
              <a:rPr lang="es-ES" sz="2000" dirty="0" smtClean="0">
                <a:solidFill>
                  <a:schemeClr val="tx1"/>
                </a:solidFill>
                <a:latin typeface="Times New Roman" panose="02020603050405020304" pitchFamily="18" charset="0"/>
                <a:cs typeface="Times New Roman" panose="02020603050405020304" pitchFamily="18" charset="0"/>
              </a:rPr>
              <a:t>La </a:t>
            </a:r>
            <a:r>
              <a:rPr lang="es-ES" sz="2000" dirty="0">
                <a:solidFill>
                  <a:schemeClr val="tx1"/>
                </a:solidFill>
                <a:latin typeface="Times New Roman" panose="02020603050405020304" pitchFamily="18" charset="0"/>
                <a:cs typeface="Times New Roman" panose="02020603050405020304" pitchFamily="18" charset="0"/>
              </a:rPr>
              <a:t>posibilidad de funcionar mejor en la vida cotidiana</a:t>
            </a:r>
            <a:r>
              <a:rPr lang="es-ES" sz="2000" dirty="0" smtClean="0">
                <a:solidFill>
                  <a:schemeClr val="tx1"/>
                </a:solidFill>
                <a:latin typeface="Times New Roman" panose="02020603050405020304" pitchFamily="18" charset="0"/>
                <a:cs typeface="Times New Roman" panose="02020603050405020304" pitchFamily="18" charset="0"/>
              </a:rPr>
              <a:t>.</a:t>
            </a:r>
            <a:r>
              <a:rPr lang="es-ES" sz="2000" dirty="0">
                <a:solidFill>
                  <a:schemeClr val="tx1"/>
                </a:solidFill>
                <a:latin typeface="Times New Roman" panose="02020603050405020304" pitchFamily="18" charset="0"/>
                <a:cs typeface="Times New Roman" panose="02020603050405020304" pitchFamily="18" charset="0"/>
              </a:rPr>
              <a:t> </a:t>
            </a: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
            </a:r>
            <a:br>
              <a:rPr lang="es-ES" sz="2000" dirty="0">
                <a:solidFill>
                  <a:schemeClr val="tx1"/>
                </a:solidFill>
                <a:latin typeface="Times New Roman" panose="02020603050405020304" pitchFamily="18" charset="0"/>
                <a:cs typeface="Times New Roman" panose="02020603050405020304" pitchFamily="18" charset="0"/>
              </a:rPr>
            </a:br>
            <a:r>
              <a:rPr lang="es-ES" sz="2000" dirty="0">
                <a:solidFill>
                  <a:schemeClr val="tx1"/>
                </a:solidFill>
                <a:latin typeface="Times New Roman" panose="02020603050405020304" pitchFamily="18" charset="0"/>
                <a:cs typeface="Times New Roman" panose="02020603050405020304" pitchFamily="18" charset="0"/>
              </a:rPr>
              <a:t>El abordaje empleado en EMDR se sustenta en tres puntos: </a:t>
            </a: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1)</a:t>
            </a:r>
            <a:r>
              <a:rPr lang="es-ES" sz="2000" dirty="0" smtClean="0">
                <a:solidFill>
                  <a:schemeClr val="tx1"/>
                </a:solidFill>
                <a:latin typeface="Times New Roman" panose="02020603050405020304" pitchFamily="18" charset="0"/>
                <a:cs typeface="Times New Roman" panose="02020603050405020304" pitchFamily="18" charset="0"/>
              </a:rPr>
              <a:t>  Experiencias </a:t>
            </a:r>
            <a:r>
              <a:rPr lang="es-ES" sz="2000" dirty="0">
                <a:solidFill>
                  <a:schemeClr val="tx1"/>
                </a:solidFill>
                <a:latin typeface="Times New Roman" panose="02020603050405020304" pitchFamily="18" charset="0"/>
                <a:cs typeface="Times New Roman" panose="02020603050405020304" pitchFamily="18" charset="0"/>
              </a:rPr>
              <a:t>de vida temprana; </a:t>
            </a: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2)</a:t>
            </a:r>
            <a:r>
              <a:rPr lang="es-ES" sz="2000" dirty="0" smtClean="0">
                <a:solidFill>
                  <a:schemeClr val="tx1"/>
                </a:solidFill>
                <a:latin typeface="Times New Roman" panose="02020603050405020304" pitchFamily="18" charset="0"/>
                <a:cs typeface="Times New Roman" panose="02020603050405020304" pitchFamily="18" charset="0"/>
              </a:rPr>
              <a:t>  Experiencias </a:t>
            </a:r>
            <a:r>
              <a:rPr lang="es-ES" sz="2000" dirty="0">
                <a:solidFill>
                  <a:schemeClr val="tx1"/>
                </a:solidFill>
                <a:latin typeface="Times New Roman" panose="02020603050405020304" pitchFamily="18" charset="0"/>
                <a:cs typeface="Times New Roman" panose="02020603050405020304" pitchFamily="18" charset="0"/>
              </a:rPr>
              <a:t>estresantes del presente y </a:t>
            </a:r>
            <a:endParaRPr lang="es-ES" sz="20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smtClean="0">
                <a:solidFill>
                  <a:schemeClr val="tx1"/>
                </a:solidFill>
                <a:latin typeface="Times New Roman" panose="02020603050405020304" pitchFamily="18" charset="0"/>
                <a:cs typeface="Times New Roman" panose="02020603050405020304" pitchFamily="18" charset="0"/>
              </a:rPr>
              <a:t>	</a:t>
            </a:r>
            <a:r>
              <a:rPr lang="es-ES" sz="2000" b="1" dirty="0" smtClean="0">
                <a:solidFill>
                  <a:schemeClr val="tx1"/>
                </a:solidFill>
                <a:latin typeface="Times New Roman" panose="02020603050405020304" pitchFamily="18" charset="0"/>
                <a:cs typeface="Times New Roman" panose="02020603050405020304" pitchFamily="18" charset="0"/>
              </a:rPr>
              <a:t>3)</a:t>
            </a:r>
            <a:r>
              <a:rPr lang="es-ES" sz="2000" dirty="0" smtClean="0">
                <a:solidFill>
                  <a:schemeClr val="tx1"/>
                </a:solidFill>
                <a:latin typeface="Times New Roman" panose="02020603050405020304" pitchFamily="18" charset="0"/>
                <a:cs typeface="Times New Roman" panose="02020603050405020304" pitchFamily="18" charset="0"/>
              </a:rPr>
              <a:t>  Pensamientos </a:t>
            </a:r>
            <a:r>
              <a:rPr lang="es-ES" sz="2000" dirty="0">
                <a:solidFill>
                  <a:schemeClr val="tx1"/>
                </a:solidFill>
                <a:latin typeface="Times New Roman" panose="02020603050405020304" pitchFamily="18" charset="0"/>
                <a:cs typeface="Times New Roman" panose="02020603050405020304" pitchFamily="18" charset="0"/>
              </a:rPr>
              <a:t>y comportamientos deseados para el futuro.</a:t>
            </a: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9267054" y="5154148"/>
            <a:ext cx="2924946" cy="1703852"/>
          </a:xfrm>
          <a:prstGeom prst="rect">
            <a:avLst/>
          </a:prstGeom>
        </p:spPr>
      </p:pic>
      <p:pic>
        <p:nvPicPr>
          <p:cNvPr id="7" name="Imagen 6"/>
          <p:cNvPicPr>
            <a:picLocks noChangeAspect="1"/>
          </p:cNvPicPr>
          <p:nvPr/>
        </p:nvPicPr>
        <p:blipFill>
          <a:blip r:embed="rId4"/>
          <a:stretch>
            <a:fillRect/>
          </a:stretch>
        </p:blipFill>
        <p:spPr>
          <a:xfrm>
            <a:off x="9108030" y="2927437"/>
            <a:ext cx="3083970" cy="2226711"/>
          </a:xfrm>
          <a:prstGeom prst="rect">
            <a:avLst/>
          </a:prstGeom>
        </p:spPr>
      </p:pic>
      <p:pic>
        <p:nvPicPr>
          <p:cNvPr id="9" name="Imagen 8"/>
          <p:cNvPicPr>
            <a:picLocks noChangeAspect="1"/>
          </p:cNvPicPr>
          <p:nvPr/>
        </p:nvPicPr>
        <p:blipFill>
          <a:blip r:embed="rId5"/>
          <a:stretch>
            <a:fillRect/>
          </a:stretch>
        </p:blipFill>
        <p:spPr>
          <a:xfrm>
            <a:off x="9058346" y="455969"/>
            <a:ext cx="3133654" cy="2471468"/>
          </a:xfrm>
          <a:prstGeom prst="rect">
            <a:avLst/>
          </a:prstGeom>
        </p:spPr>
      </p:pic>
    </p:spTree>
    <p:extLst>
      <p:ext uri="{BB962C8B-B14F-4D97-AF65-F5344CB8AC3E}">
        <p14:creationId xmlns:p14="http://schemas.microsoft.com/office/powerpoint/2010/main" xmlns="" val="1496727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EMDR</a:t>
            </a:r>
            <a:br>
              <a:rPr lang="en-US" sz="3200" b="1" dirty="0">
                <a:solidFill>
                  <a:srgbClr val="54A021">
                    <a:lumMod val="75000"/>
                  </a:srgbClr>
                </a:solidFill>
                <a:latin typeface="Times New Roman" panose="02020603050405020304" pitchFamily="18" charset="0"/>
                <a:cs typeface="Times New Roman" panose="02020603050405020304" pitchFamily="18" charset="0"/>
              </a:rPr>
            </a:br>
            <a:r>
              <a:rPr lang="es-ES" sz="3200" b="1" dirty="0">
                <a:solidFill>
                  <a:srgbClr val="54A021">
                    <a:lumMod val="75000"/>
                  </a:srgbClr>
                </a:solidFill>
                <a:latin typeface="Times New Roman" panose="02020603050405020304" pitchFamily="18" charset="0"/>
                <a:cs typeface="Times New Roman" panose="02020603050405020304" pitchFamily="18" charset="0"/>
              </a:rPr>
              <a:t>¿Qué pasa durante las sesiones con EMDR?</a:t>
            </a:r>
            <a:endParaRPr lang="en-US" dirty="0"/>
          </a:p>
        </p:txBody>
      </p:sp>
      <p:sp>
        <p:nvSpPr>
          <p:cNvPr id="3" name="Marcador de contenido 2"/>
          <p:cNvSpPr>
            <a:spLocks noGrp="1"/>
          </p:cNvSpPr>
          <p:nvPr>
            <p:ph idx="1"/>
          </p:nvPr>
        </p:nvSpPr>
        <p:spPr>
          <a:xfrm>
            <a:off x="677334" y="1499577"/>
            <a:ext cx="8596668" cy="3880773"/>
          </a:xfrm>
        </p:spPr>
        <p:txBody>
          <a:bodyPr>
            <a:norm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Es posible que posteriormente a la sesión de EMDR siga el procesamiento. La persona debe anotar que le pasa, sus sentimientos, emociones, recuerdos, etc. en un cuaderno privado para que le pueda servir de meta de trabajo para la próxima sesión. Si algo extremado le </a:t>
            </a:r>
            <a:r>
              <a:rPr lang="es-ES" sz="2000" dirty="0" smtClean="0">
                <a:solidFill>
                  <a:schemeClr val="tx1"/>
                </a:solidFill>
                <a:latin typeface="Times New Roman" panose="02020603050405020304" pitchFamily="18" charset="0"/>
                <a:cs typeface="Times New Roman" panose="02020603050405020304" pitchFamily="18" charset="0"/>
              </a:rPr>
              <a:t>ocurre al paciente, él/ella debe </a:t>
            </a:r>
            <a:r>
              <a:rPr lang="es-ES" sz="2000" dirty="0">
                <a:solidFill>
                  <a:schemeClr val="tx1"/>
                </a:solidFill>
                <a:latin typeface="Times New Roman" panose="02020603050405020304" pitchFamily="18" charset="0"/>
                <a:cs typeface="Times New Roman" panose="02020603050405020304" pitchFamily="18" charset="0"/>
              </a:rPr>
              <a:t>contactar a su </a:t>
            </a:r>
            <a:r>
              <a:rPr lang="es-ES" sz="2000" dirty="0" smtClean="0">
                <a:solidFill>
                  <a:schemeClr val="tx1"/>
                </a:solidFill>
                <a:latin typeface="Times New Roman" panose="02020603050405020304" pitchFamily="18" charset="0"/>
                <a:cs typeface="Times New Roman" panose="02020603050405020304" pitchFamily="18" charset="0"/>
              </a:rPr>
              <a:t>psicoterapeuta </a:t>
            </a:r>
            <a:r>
              <a:rPr lang="es-ES" sz="2000" dirty="0">
                <a:solidFill>
                  <a:schemeClr val="tx1"/>
                </a:solidFill>
                <a:latin typeface="Times New Roman" panose="02020603050405020304" pitchFamily="18" charset="0"/>
                <a:cs typeface="Times New Roman" panose="02020603050405020304" pitchFamily="18" charset="0"/>
              </a:rPr>
              <a:t>inmediatamente. </a:t>
            </a:r>
            <a:r>
              <a:rPr lang="es-ES" sz="2000" dirty="0" smtClean="0">
                <a:solidFill>
                  <a:schemeClr val="tx1"/>
                </a:solidFill>
                <a:latin typeface="Times New Roman" panose="02020603050405020304" pitchFamily="18" charset="0"/>
                <a:cs typeface="Times New Roman" panose="02020603050405020304" pitchFamily="18" charset="0"/>
              </a:rPr>
              <a:t>Ya </a:t>
            </a:r>
            <a:r>
              <a:rPr lang="es-ES" sz="2000" dirty="0">
                <a:solidFill>
                  <a:schemeClr val="tx1"/>
                </a:solidFill>
                <a:latin typeface="Times New Roman" panose="02020603050405020304" pitchFamily="18" charset="0"/>
                <a:cs typeface="Times New Roman" panose="02020603050405020304" pitchFamily="18" charset="0"/>
              </a:rPr>
              <a:t>que las personas reaccionan de diferentes </a:t>
            </a:r>
            <a:r>
              <a:rPr lang="es-ES" sz="2000" dirty="0" smtClean="0">
                <a:solidFill>
                  <a:schemeClr val="tx1"/>
                </a:solidFill>
                <a:latin typeface="Times New Roman" panose="02020603050405020304" pitchFamily="18" charset="0"/>
                <a:cs typeface="Times New Roman" panose="02020603050405020304" pitchFamily="18" charset="0"/>
              </a:rPr>
              <a:t>maneras.</a:t>
            </a:r>
            <a:endParaRPr lang="es-E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s-E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775668" y="3310667"/>
            <a:ext cx="2200000" cy="3409524"/>
          </a:xfrm>
          <a:prstGeom prst="rect">
            <a:avLst/>
          </a:prstGeom>
        </p:spPr>
      </p:pic>
      <p:pic>
        <p:nvPicPr>
          <p:cNvPr id="5" name="Imagen 4"/>
          <p:cNvPicPr>
            <a:picLocks noChangeAspect="1"/>
          </p:cNvPicPr>
          <p:nvPr/>
        </p:nvPicPr>
        <p:blipFill>
          <a:blip r:embed="rId3"/>
          <a:stretch>
            <a:fillRect/>
          </a:stretch>
        </p:blipFill>
        <p:spPr>
          <a:xfrm>
            <a:off x="5870013" y="4079447"/>
            <a:ext cx="2509644" cy="1970823"/>
          </a:xfrm>
          <a:prstGeom prst="rect">
            <a:avLst/>
          </a:prstGeom>
        </p:spPr>
      </p:pic>
    </p:spTree>
    <p:extLst>
      <p:ext uri="{BB962C8B-B14F-4D97-AF65-F5344CB8AC3E}">
        <p14:creationId xmlns:p14="http://schemas.microsoft.com/office/powerpoint/2010/main" xmlns="" val="1356635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760164"/>
          </a:xfrm>
        </p:spPr>
        <p:txBody>
          <a:bodyPr>
            <a:noAutofit/>
          </a:bodyPr>
          <a:lstStyle/>
          <a:p>
            <a:r>
              <a:rPr lang="en-US" sz="3200" b="1" dirty="0" smtClean="0">
                <a:solidFill>
                  <a:srgbClr val="54A021">
                    <a:lumMod val="75000"/>
                  </a:srgbClr>
                </a:solidFill>
                <a:latin typeface="Times New Roman" panose="02020603050405020304" pitchFamily="18" charset="0"/>
                <a:cs typeface="Times New Roman" panose="02020603050405020304" pitchFamily="18" charset="0"/>
              </a:rPr>
              <a:t>ANDROID</a:t>
            </a:r>
            <a:br>
              <a:rPr lang="en-US" sz="3200" b="1" dirty="0" smtClean="0">
                <a:solidFill>
                  <a:srgbClr val="54A021">
                    <a:lumMod val="75000"/>
                  </a:srgbClr>
                </a:solidFill>
                <a:latin typeface="Times New Roman" panose="02020603050405020304" pitchFamily="18" charset="0"/>
                <a:cs typeface="Times New Roman" panose="02020603050405020304" pitchFamily="18" charset="0"/>
              </a:rPr>
            </a:br>
            <a:endParaRPr lang="en-US" sz="3200" dirty="0"/>
          </a:p>
        </p:txBody>
      </p:sp>
      <p:sp>
        <p:nvSpPr>
          <p:cNvPr id="3" name="Marcador de contenido 2"/>
          <p:cNvSpPr>
            <a:spLocks noGrp="1"/>
          </p:cNvSpPr>
          <p:nvPr>
            <p:ph idx="1"/>
          </p:nvPr>
        </p:nvSpPr>
        <p:spPr>
          <a:xfrm>
            <a:off x="677334" y="760164"/>
            <a:ext cx="8596668" cy="3283025"/>
          </a:xfrm>
        </p:spPr>
        <p:txBody>
          <a:bodyPr>
            <a:normAutofit/>
          </a:bodyPr>
          <a:lstStyle/>
          <a:p>
            <a:pPr marL="0" indent="0" algn="just">
              <a:buNone/>
            </a:pPr>
            <a:r>
              <a:rPr lang="es-EC"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Android </a:t>
            </a:r>
            <a:r>
              <a:rPr lang="es-EC"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es un sistema operativo libre, gratuito y multiplataforma basado en Linux,  diseñado principalmente para dispositivos móviles con pantalla táctil como teléfonos inteligentes o tabletas.</a:t>
            </a:r>
            <a:r>
              <a:rPr lang="es-EC" sz="2000"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s-EC" sz="2000" baseline="30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s-EC" sz="2000" dirty="0" smtClean="0">
                <a:solidFill>
                  <a:schemeClr val="tx1"/>
                </a:solidFill>
                <a:latin typeface="Times New Roman" panose="02020603050405020304" pitchFamily="18" charset="0"/>
                <a:cs typeface="Times New Roman" panose="02020603050405020304" pitchFamily="18" charset="0"/>
              </a:rPr>
              <a:t>Su arquitectura contiene </a:t>
            </a:r>
            <a:r>
              <a:rPr lang="es-EC" sz="2000" dirty="0">
                <a:solidFill>
                  <a:schemeClr val="tx1"/>
                </a:solidFill>
                <a:latin typeface="Times New Roman" panose="02020603050405020304" pitchFamily="18" charset="0"/>
                <a:cs typeface="Times New Roman" panose="02020603050405020304" pitchFamily="18" charset="0"/>
              </a:rPr>
              <a:t>una pila de software donde se incluye un sistema operativo, middleware y aplicaciones básicas para el usuario. </a:t>
            </a: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C" sz="2000" dirty="0" smtClean="0">
                <a:solidFill>
                  <a:schemeClr val="tx1"/>
                </a:solidFill>
                <a:latin typeface="Times New Roman" panose="02020603050405020304" pitchFamily="18" charset="0"/>
                <a:cs typeface="Times New Roman" panose="02020603050405020304" pitchFamily="18" charset="0"/>
              </a:rPr>
              <a:t>La  </a:t>
            </a:r>
            <a:r>
              <a:rPr lang="es-EC" sz="2000" dirty="0">
                <a:solidFill>
                  <a:schemeClr val="tx1"/>
                </a:solidFill>
                <a:latin typeface="Times New Roman" panose="02020603050405020304" pitchFamily="18" charset="0"/>
                <a:cs typeface="Times New Roman" panose="02020603050405020304" pitchFamily="18" charset="0"/>
              </a:rPr>
              <a:t>arquitectura empleada en Android está dada por capas; cada una de estas capas utiliza servicios ofrecidos por las anteriores, y ofrece a su vez los suyos propios a las capas de niveles </a:t>
            </a:r>
            <a:r>
              <a:rPr lang="es-EC" sz="2000" dirty="0" smtClean="0">
                <a:solidFill>
                  <a:schemeClr val="tx1"/>
                </a:solidFill>
                <a:latin typeface="Times New Roman" panose="02020603050405020304" pitchFamily="18" charset="0"/>
                <a:cs typeface="Times New Roman" panose="02020603050405020304" pitchFamily="18" charset="0"/>
              </a:rPr>
              <a:t>superiores.</a:t>
            </a: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5989446" y="4043188"/>
            <a:ext cx="2460491" cy="2584077"/>
          </a:xfrm>
          <a:prstGeom prst="rect">
            <a:avLst/>
          </a:prstGeom>
        </p:spPr>
      </p:pic>
    </p:spTree>
    <p:extLst>
      <p:ext uri="{BB962C8B-B14F-4D97-AF65-F5344CB8AC3E}">
        <p14:creationId xmlns:p14="http://schemas.microsoft.com/office/powerpoint/2010/main" xmlns="" val="2896284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normAutofit/>
          </a:bodyPr>
          <a:lstStyle/>
          <a:p>
            <a:r>
              <a:rPr lang="en-US" sz="3200" b="1" dirty="0" smtClean="0">
                <a:solidFill>
                  <a:srgbClr val="54A021">
                    <a:lumMod val="75000"/>
                  </a:srgbClr>
                </a:solidFill>
                <a:latin typeface="Times New Roman" panose="02020603050405020304" pitchFamily="18" charset="0"/>
                <a:cs typeface="Times New Roman" panose="02020603050405020304" pitchFamily="18" charset="0"/>
              </a:rPr>
              <a:t>ANDROID - </a:t>
            </a:r>
            <a:r>
              <a:rPr lang="en-US" sz="3200" b="1" dirty="0" err="1" smtClean="0">
                <a:solidFill>
                  <a:srgbClr val="54A021">
                    <a:lumMod val="75000"/>
                  </a:srgbClr>
                </a:solidFill>
                <a:latin typeface="Times New Roman" panose="02020603050405020304" pitchFamily="18" charset="0"/>
                <a:cs typeface="Times New Roman" panose="02020603050405020304" pitchFamily="18" charset="0"/>
              </a:rPr>
              <a:t>Características</a:t>
            </a:r>
            <a:endParaRPr lang="en-US" sz="3200" dirty="0"/>
          </a:p>
        </p:txBody>
      </p:sp>
      <p:sp>
        <p:nvSpPr>
          <p:cNvPr id="3" name="Marcador de contenido 2"/>
          <p:cNvSpPr>
            <a:spLocks noGrp="1"/>
          </p:cNvSpPr>
          <p:nvPr>
            <p:ph idx="1"/>
          </p:nvPr>
        </p:nvSpPr>
        <p:spPr/>
        <p:txBody>
          <a:bodyPr/>
          <a:lstStyle/>
          <a:p>
            <a:endParaRPr lang="en-US" dirty="0"/>
          </a:p>
        </p:txBody>
      </p:sp>
      <p:graphicFrame>
        <p:nvGraphicFramePr>
          <p:cNvPr id="4" name="Diagrama 3"/>
          <p:cNvGraphicFramePr/>
          <p:nvPr>
            <p:extLst>
              <p:ext uri="{D42A27DB-BD31-4B8C-83A1-F6EECF244321}">
                <p14:modId xmlns:p14="http://schemas.microsoft.com/office/powerpoint/2010/main" xmlns="" val="2767605297"/>
              </p:ext>
            </p:extLst>
          </p:nvPr>
        </p:nvGraphicFramePr>
        <p:xfrm>
          <a:off x="110169" y="980502"/>
          <a:ext cx="8727807" cy="577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6"/>
          <a:stretch>
            <a:fillRect/>
          </a:stretch>
        </p:blipFill>
        <p:spPr>
          <a:xfrm>
            <a:off x="3434738" y="2941504"/>
            <a:ext cx="2171700" cy="2216746"/>
          </a:xfrm>
          <a:prstGeom prst="rect">
            <a:avLst/>
          </a:prstGeom>
        </p:spPr>
      </p:pic>
    </p:spTree>
    <p:extLst>
      <p:ext uri="{BB962C8B-B14F-4D97-AF65-F5344CB8AC3E}">
        <p14:creationId xmlns:p14="http://schemas.microsoft.com/office/powerpoint/2010/main" xmlns="" val="3526927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ANDROID - </a:t>
            </a:r>
            <a:r>
              <a:rPr lang="en-US" sz="3200" b="1" dirty="0" err="1">
                <a:solidFill>
                  <a:srgbClr val="54A021">
                    <a:lumMod val="75000"/>
                  </a:srgbClr>
                </a:solidFill>
                <a:latin typeface="Times New Roman" panose="02020603050405020304" pitchFamily="18" charset="0"/>
                <a:cs typeface="Times New Roman" panose="02020603050405020304" pitchFamily="18" charset="0"/>
              </a:rPr>
              <a:t>Características</a:t>
            </a:r>
            <a:endParaRPr lang="en-US" dirty="0"/>
          </a:p>
        </p:txBody>
      </p:sp>
      <p:sp>
        <p:nvSpPr>
          <p:cNvPr id="3" name="Marcador de contenido 2"/>
          <p:cNvSpPr>
            <a:spLocks noGrp="1"/>
          </p:cNvSpPr>
          <p:nvPr>
            <p:ph idx="1"/>
          </p:nvPr>
        </p:nvSpPr>
        <p:spPr/>
        <p:txBody>
          <a:bodyPr/>
          <a:lstStyle/>
          <a:p>
            <a:endParaRPr lang="en-US" dirty="0"/>
          </a:p>
        </p:txBody>
      </p:sp>
      <p:graphicFrame>
        <p:nvGraphicFramePr>
          <p:cNvPr id="4" name="Diagrama 3"/>
          <p:cNvGraphicFramePr/>
          <p:nvPr>
            <p:extLst>
              <p:ext uri="{D42A27DB-BD31-4B8C-83A1-F6EECF244321}">
                <p14:modId xmlns:p14="http://schemas.microsoft.com/office/powerpoint/2010/main" xmlns="" val="929876999"/>
              </p:ext>
            </p:extLst>
          </p:nvPr>
        </p:nvGraphicFramePr>
        <p:xfrm>
          <a:off x="214217" y="1024570"/>
          <a:ext cx="8478092" cy="5719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6"/>
          <a:stretch>
            <a:fillRect/>
          </a:stretch>
        </p:blipFill>
        <p:spPr>
          <a:xfrm>
            <a:off x="3646583" y="3083437"/>
            <a:ext cx="2271716" cy="2189312"/>
          </a:xfrm>
          <a:prstGeom prst="rect">
            <a:avLst/>
          </a:prstGeom>
        </p:spPr>
      </p:pic>
    </p:spTree>
    <p:extLst>
      <p:ext uri="{BB962C8B-B14F-4D97-AF65-F5344CB8AC3E}">
        <p14:creationId xmlns:p14="http://schemas.microsoft.com/office/powerpoint/2010/main" xmlns="" val="1518668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787501" y="5179763"/>
            <a:ext cx="7530234" cy="9566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ángulo redondeado 8"/>
          <p:cNvSpPr/>
          <p:nvPr/>
        </p:nvSpPr>
        <p:spPr>
          <a:xfrm>
            <a:off x="787502" y="4728072"/>
            <a:ext cx="4423476" cy="3415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tángulo redondeado 7"/>
          <p:cNvSpPr/>
          <p:nvPr/>
        </p:nvSpPr>
        <p:spPr>
          <a:xfrm>
            <a:off x="787502" y="4324120"/>
            <a:ext cx="3442975" cy="34152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ángulo redondeado 6"/>
          <p:cNvSpPr/>
          <p:nvPr/>
        </p:nvSpPr>
        <p:spPr>
          <a:xfrm>
            <a:off x="787502" y="3833870"/>
            <a:ext cx="3442975" cy="34152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ítulo 1"/>
          <p:cNvSpPr>
            <a:spLocks noGrp="1"/>
          </p:cNvSpPr>
          <p:nvPr>
            <p:ph type="title"/>
          </p:nvPr>
        </p:nvSpPr>
        <p:spPr>
          <a:xfrm>
            <a:off x="677334" y="0"/>
            <a:ext cx="8596668" cy="514120"/>
          </a:xfrm>
        </p:spPr>
        <p:txBody>
          <a:bodyPr>
            <a:normAutofit fontScale="90000"/>
          </a:bodyPr>
          <a:lstStyle/>
          <a:p>
            <a:r>
              <a:rPr lang="en-US" sz="3200" b="1" dirty="0" smtClean="0">
                <a:solidFill>
                  <a:srgbClr val="54A021">
                    <a:lumMod val="75000"/>
                  </a:srgbClr>
                </a:solidFill>
                <a:latin typeface="Times New Roman" panose="02020603050405020304" pitchFamily="18" charset="0"/>
                <a:cs typeface="Times New Roman" panose="02020603050405020304" pitchFamily="18" charset="0"/>
              </a:rPr>
              <a:t>IOIO</a:t>
            </a:r>
            <a:endParaRPr lang="en-US" dirty="0"/>
          </a:p>
        </p:txBody>
      </p:sp>
      <p:sp>
        <p:nvSpPr>
          <p:cNvPr id="3" name="Marcador de contenido 2"/>
          <p:cNvSpPr>
            <a:spLocks noGrp="1"/>
          </p:cNvSpPr>
          <p:nvPr>
            <p:ph idx="1"/>
          </p:nvPr>
        </p:nvSpPr>
        <p:spPr>
          <a:xfrm>
            <a:off x="787502" y="514120"/>
            <a:ext cx="7475149" cy="5721427"/>
          </a:xfrm>
        </p:spPr>
        <p:txBody>
          <a:bodyPr>
            <a:noAutofit/>
          </a:bodyPr>
          <a:lstStyle/>
          <a:p>
            <a:pPr marL="0" indent="0" algn="just">
              <a:buNone/>
            </a:pPr>
            <a:r>
              <a:rPr lang="es-EC" sz="2000" dirty="0">
                <a:solidFill>
                  <a:schemeClr val="tx1"/>
                </a:solidFill>
                <a:latin typeface="Times New Roman" panose="02020603050405020304" pitchFamily="18" charset="0"/>
                <a:ea typeface="Calibri" panose="020F0502020204030204" pitchFamily="34" charset="0"/>
              </a:rPr>
              <a:t>IOIO es una tarjeta específicamente diseñada para trabajar con dispositivos Android desde la versión 1.5 o superiores. Proporciona una conectividad robusta con un dispositivo Android por conexión USB </a:t>
            </a:r>
            <a:r>
              <a:rPr lang="es-EC" sz="2000" dirty="0" smtClean="0">
                <a:solidFill>
                  <a:schemeClr val="tx1"/>
                </a:solidFill>
                <a:latin typeface="Times New Roman" panose="02020603050405020304" pitchFamily="18" charset="0"/>
                <a:ea typeface="Calibri" panose="020F0502020204030204" pitchFamily="34" charset="0"/>
              </a:rPr>
              <a:t>y Bluetooth, </a:t>
            </a:r>
            <a:r>
              <a:rPr lang="es-EC" sz="2000" dirty="0">
                <a:solidFill>
                  <a:schemeClr val="tx1"/>
                </a:solidFill>
                <a:latin typeface="Times New Roman" panose="02020603050405020304" pitchFamily="18" charset="0"/>
                <a:ea typeface="Calibri" panose="020F0502020204030204" pitchFamily="34" charset="0"/>
              </a:rPr>
              <a:t>es totalmente controlable desde una aplicación Android usando una simple e intuitiva API de Java llamada IOIO Manager. </a:t>
            </a:r>
            <a:endParaRPr lang="es-EC" sz="2000" dirty="0" smtClean="0">
              <a:solidFill>
                <a:schemeClr val="tx1"/>
              </a:solidFill>
              <a:latin typeface="Times New Roman" panose="02020603050405020304" pitchFamily="18" charset="0"/>
              <a:ea typeface="Calibri" panose="020F0502020204030204" pitchFamily="34" charset="0"/>
            </a:endParaRPr>
          </a:p>
          <a:p>
            <a:pPr marL="0" indent="0" algn="just">
              <a:buNone/>
            </a:pPr>
            <a:r>
              <a:rPr lang="es-ES" sz="2000" dirty="0" smtClean="0">
                <a:solidFill>
                  <a:schemeClr val="tx1"/>
                </a:solidFill>
                <a:latin typeface="Times New Roman" panose="02020603050405020304" pitchFamily="18" charset="0"/>
                <a:ea typeface="Calibri" panose="020F0502020204030204" pitchFamily="34" charset="0"/>
              </a:rPr>
              <a:t>El </a:t>
            </a:r>
            <a:r>
              <a:rPr lang="es-ES" sz="2000" dirty="0">
                <a:solidFill>
                  <a:schemeClr val="tx1"/>
                </a:solidFill>
                <a:latin typeface="Times New Roman" panose="02020603050405020304" pitchFamily="18" charset="0"/>
                <a:ea typeface="Calibri" panose="020F0502020204030204" pitchFamily="34" charset="0"/>
              </a:rPr>
              <a:t>IOIO contiene un </a:t>
            </a:r>
            <a:r>
              <a:rPr lang="es-ES" sz="2000" dirty="0" smtClean="0">
                <a:solidFill>
                  <a:schemeClr val="tx1"/>
                </a:solidFill>
                <a:latin typeface="Times New Roman" panose="02020603050405020304" pitchFamily="18" charset="0"/>
                <a:ea typeface="Calibri" panose="020F0502020204030204" pitchFamily="34" charset="0"/>
              </a:rPr>
              <a:t>µC </a:t>
            </a:r>
            <a:r>
              <a:rPr lang="es-ES" sz="2000" dirty="0">
                <a:solidFill>
                  <a:schemeClr val="tx1"/>
                </a:solidFill>
                <a:latin typeface="Times New Roman" panose="02020603050405020304" pitchFamily="18" charset="0"/>
                <a:ea typeface="Calibri" panose="020F0502020204030204" pitchFamily="34" charset="0"/>
              </a:rPr>
              <a:t>que actúa como USB Host e interpreta las peticiones de la aplicación Android. Por otro lado, el µC puede interactuar con otros dispositivos físicos conectados al mismo tales como sensores y actuadores utilizando las señales y protocolos convencionales, tales </a:t>
            </a:r>
            <a:r>
              <a:rPr lang="es-ES" sz="2000" dirty="0" smtClean="0">
                <a:solidFill>
                  <a:schemeClr val="tx1"/>
                </a:solidFill>
                <a:latin typeface="Times New Roman" panose="02020603050405020304" pitchFamily="18" charset="0"/>
                <a:ea typeface="Calibri" panose="020F0502020204030204" pitchFamily="34" charset="0"/>
              </a:rPr>
              <a:t>como:</a:t>
            </a:r>
          </a:p>
          <a:p>
            <a:pPr algn="just">
              <a:buFont typeface="Wingdings" panose="05000000000000000000" pitchFamily="2" charset="2"/>
              <a:buChar char="Ø"/>
            </a:pPr>
            <a:r>
              <a:rPr lang="es-ES" sz="2000" dirty="0">
                <a:solidFill>
                  <a:schemeClr val="tx1"/>
                </a:solidFill>
                <a:latin typeface="Times New Roman" panose="02020603050405020304" pitchFamily="18" charset="0"/>
                <a:ea typeface="Calibri" panose="020F0502020204030204" pitchFamily="34" charset="0"/>
              </a:rPr>
              <a:t>E</a:t>
            </a:r>
            <a:r>
              <a:rPr lang="es-ES" sz="2000" dirty="0" smtClean="0">
                <a:solidFill>
                  <a:schemeClr val="tx1"/>
                </a:solidFill>
                <a:latin typeface="Times New Roman" panose="02020603050405020304" pitchFamily="18" charset="0"/>
                <a:ea typeface="Calibri" panose="020F0502020204030204" pitchFamily="34" charset="0"/>
              </a:rPr>
              <a:t>ntradas </a:t>
            </a:r>
            <a:r>
              <a:rPr lang="es-ES" sz="2000" dirty="0">
                <a:solidFill>
                  <a:schemeClr val="tx1"/>
                </a:solidFill>
                <a:latin typeface="Times New Roman" panose="02020603050405020304" pitchFamily="18" charset="0"/>
                <a:ea typeface="Calibri" panose="020F0502020204030204" pitchFamily="34" charset="0"/>
              </a:rPr>
              <a:t>y salidas digitales, </a:t>
            </a:r>
            <a:endParaRPr lang="es-ES" sz="2000" dirty="0" smtClean="0">
              <a:solidFill>
                <a:schemeClr val="tx1"/>
              </a:solidFill>
              <a:latin typeface="Times New Roman" panose="02020603050405020304" pitchFamily="18" charset="0"/>
              <a:ea typeface="Calibri" panose="020F0502020204030204" pitchFamily="34" charset="0"/>
            </a:endParaRPr>
          </a:p>
          <a:p>
            <a:pPr algn="just">
              <a:buFont typeface="Wingdings" panose="05000000000000000000" pitchFamily="2" charset="2"/>
              <a:buChar char="Ø"/>
            </a:pPr>
            <a:r>
              <a:rPr lang="es-ES" sz="2000" dirty="0">
                <a:solidFill>
                  <a:schemeClr val="tx1"/>
                </a:solidFill>
                <a:latin typeface="Times New Roman" panose="02020603050405020304" pitchFamily="18" charset="0"/>
                <a:ea typeface="Calibri" panose="020F0502020204030204" pitchFamily="34" charset="0"/>
              </a:rPr>
              <a:t>E</a:t>
            </a:r>
            <a:r>
              <a:rPr lang="es-ES" sz="2000" dirty="0" smtClean="0">
                <a:solidFill>
                  <a:schemeClr val="tx1"/>
                </a:solidFill>
                <a:latin typeface="Times New Roman" panose="02020603050405020304" pitchFamily="18" charset="0"/>
                <a:ea typeface="Calibri" panose="020F0502020204030204" pitchFamily="34" charset="0"/>
              </a:rPr>
              <a:t>ntradas </a:t>
            </a:r>
            <a:r>
              <a:rPr lang="es-ES" sz="2000" dirty="0">
                <a:solidFill>
                  <a:schemeClr val="tx1"/>
                </a:solidFill>
                <a:latin typeface="Times New Roman" panose="02020603050405020304" pitchFamily="18" charset="0"/>
                <a:ea typeface="Calibri" panose="020F0502020204030204" pitchFamily="34" charset="0"/>
              </a:rPr>
              <a:t>analógicas </a:t>
            </a:r>
          </a:p>
          <a:p>
            <a:pPr algn="just">
              <a:buFont typeface="Wingdings" panose="05000000000000000000" pitchFamily="2" charset="2"/>
              <a:buChar char="Ø"/>
            </a:pPr>
            <a:r>
              <a:rPr lang="es-ES" sz="2000" dirty="0" smtClean="0">
                <a:solidFill>
                  <a:schemeClr val="tx1"/>
                </a:solidFill>
                <a:latin typeface="Times New Roman" panose="02020603050405020304" pitchFamily="18" charset="0"/>
                <a:ea typeface="Calibri" panose="020F0502020204030204" pitchFamily="34" charset="0"/>
              </a:rPr>
              <a:t>PWM </a:t>
            </a:r>
            <a:r>
              <a:rPr lang="es-ES" sz="2000" dirty="0">
                <a:solidFill>
                  <a:schemeClr val="tx1"/>
                </a:solidFill>
                <a:latin typeface="Times New Roman" panose="02020603050405020304" pitchFamily="18" charset="0"/>
                <a:ea typeface="Calibri" panose="020F0502020204030204" pitchFamily="34" charset="0"/>
              </a:rPr>
              <a:t>(Modulador de ancho de pulso), </a:t>
            </a:r>
            <a:endParaRPr lang="es-ES" sz="2000" dirty="0" smtClean="0">
              <a:solidFill>
                <a:schemeClr val="tx1"/>
              </a:solidFill>
              <a:latin typeface="Times New Roman" panose="02020603050405020304" pitchFamily="18" charset="0"/>
              <a:ea typeface="Calibri" panose="020F0502020204030204" pitchFamily="34" charset="0"/>
            </a:endParaRPr>
          </a:p>
          <a:p>
            <a:pPr algn="just">
              <a:buFont typeface="Wingdings" panose="05000000000000000000" pitchFamily="2" charset="2"/>
              <a:buChar char="Ø"/>
            </a:pPr>
            <a:r>
              <a:rPr lang="es-ES" sz="2000" dirty="0" smtClean="0">
                <a:solidFill>
                  <a:schemeClr val="tx1"/>
                </a:solidFill>
                <a:latin typeface="Times New Roman" panose="02020603050405020304" pitchFamily="18" charset="0"/>
                <a:ea typeface="Calibri" panose="020F0502020204030204" pitchFamily="34" charset="0"/>
              </a:rPr>
              <a:t>Comunicación </a:t>
            </a:r>
            <a:r>
              <a:rPr lang="es-ES" sz="2000" dirty="0">
                <a:solidFill>
                  <a:schemeClr val="tx1"/>
                </a:solidFill>
                <a:latin typeface="Times New Roman" panose="02020603050405020304" pitchFamily="18" charset="0"/>
                <a:ea typeface="Calibri" panose="020F0502020204030204" pitchFamily="34" charset="0"/>
              </a:rPr>
              <a:t>I2C (Inter circuitos integrados / Bus de comunicaciones en serie), SPI (Interfaz de periféricos serie) y UART (Transmisor-Receptor Asíncrono Universal).</a:t>
            </a:r>
            <a:endParaRPr lang="en-US" sz="2000" dirty="0">
              <a:solidFill>
                <a:schemeClr val="tx1"/>
              </a:solidFill>
            </a:endParaRPr>
          </a:p>
        </p:txBody>
      </p:sp>
      <p:pic>
        <p:nvPicPr>
          <p:cNvPr id="4" name="Imagen 3"/>
          <p:cNvPicPr>
            <a:picLocks noChangeAspect="1"/>
          </p:cNvPicPr>
          <p:nvPr/>
        </p:nvPicPr>
        <p:blipFill>
          <a:blip r:embed="rId2"/>
          <a:stretch>
            <a:fillRect/>
          </a:stretch>
        </p:blipFill>
        <p:spPr>
          <a:xfrm>
            <a:off x="8576636" y="514120"/>
            <a:ext cx="3591130" cy="3021712"/>
          </a:xfrm>
          <a:prstGeom prst="rect">
            <a:avLst/>
          </a:prstGeom>
        </p:spPr>
      </p:pic>
      <p:pic>
        <p:nvPicPr>
          <p:cNvPr id="5" name="Imagen 4"/>
          <p:cNvPicPr>
            <a:picLocks noChangeAspect="1"/>
          </p:cNvPicPr>
          <p:nvPr/>
        </p:nvPicPr>
        <p:blipFill>
          <a:blip r:embed="rId3"/>
          <a:stretch>
            <a:fillRect/>
          </a:stretch>
        </p:blipFill>
        <p:spPr>
          <a:xfrm>
            <a:off x="8960424" y="3654070"/>
            <a:ext cx="2823554" cy="3203930"/>
          </a:xfrm>
          <a:prstGeom prst="rect">
            <a:avLst/>
          </a:prstGeom>
        </p:spPr>
      </p:pic>
    </p:spTree>
    <p:extLst>
      <p:ext uri="{BB962C8B-B14F-4D97-AF65-F5344CB8AC3E}">
        <p14:creationId xmlns:p14="http://schemas.microsoft.com/office/powerpoint/2010/main" xmlns="" val="1257350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976"/>
            <a:ext cx="8596668" cy="591239"/>
          </a:xfrm>
        </p:spPr>
        <p:txBody>
          <a:bodyPr/>
          <a:lstStyle/>
          <a:p>
            <a:r>
              <a:rPr lang="en-US" sz="2900" b="1" dirty="0" smtClean="0">
                <a:solidFill>
                  <a:srgbClr val="54A021">
                    <a:lumMod val="75000"/>
                  </a:srgbClr>
                </a:solidFill>
                <a:latin typeface="Times New Roman" panose="02020603050405020304" pitchFamily="18" charset="0"/>
                <a:cs typeface="Times New Roman" panose="02020603050405020304" pitchFamily="18" charset="0"/>
              </a:rPr>
              <a:t>IOIO - </a:t>
            </a:r>
            <a:r>
              <a:rPr lang="en-US" sz="2900" b="1" dirty="0" err="1" smtClean="0">
                <a:solidFill>
                  <a:srgbClr val="54A021">
                    <a:lumMod val="75000"/>
                  </a:srgbClr>
                </a:solidFill>
                <a:latin typeface="Times New Roman" panose="02020603050405020304" pitchFamily="18" charset="0"/>
                <a:cs typeface="Times New Roman" panose="02020603050405020304" pitchFamily="18" charset="0"/>
              </a:rPr>
              <a:t>Componentes</a:t>
            </a:r>
            <a:endParaRPr lang="en-US" dirty="0"/>
          </a:p>
        </p:txBody>
      </p:sp>
      <p:sp>
        <p:nvSpPr>
          <p:cNvPr id="3" name="Marcador de contenido 2"/>
          <p:cNvSpPr>
            <a:spLocks noGrp="1"/>
          </p:cNvSpPr>
          <p:nvPr>
            <p:ph idx="1"/>
          </p:nvPr>
        </p:nvSpPr>
        <p:spPr>
          <a:xfrm>
            <a:off x="895471" y="2985572"/>
            <a:ext cx="8378531" cy="3514380"/>
          </a:xfrm>
        </p:spPr>
        <p:txBody>
          <a:bodyPr>
            <a:normAutofit/>
          </a:bodyPr>
          <a:lstStyle/>
          <a:p>
            <a:pPr algn="just">
              <a:buFont typeface="Wingdings" panose="05000000000000000000" pitchFamily="2" charset="2"/>
              <a:buChar char="q"/>
            </a:pPr>
            <a:r>
              <a:rPr lang="es-ES" sz="2000" b="1" dirty="0" smtClean="0">
                <a:solidFill>
                  <a:schemeClr val="tx1"/>
                </a:solidFill>
                <a:latin typeface="Times New Roman" panose="02020603050405020304" pitchFamily="18" charset="0"/>
                <a:cs typeface="Times New Roman" panose="02020603050405020304" pitchFamily="18" charset="0"/>
              </a:rPr>
              <a:t>Conector </a:t>
            </a:r>
            <a:r>
              <a:rPr lang="es-ES" sz="2000" b="1" dirty="0">
                <a:solidFill>
                  <a:schemeClr val="tx1"/>
                </a:solidFill>
                <a:latin typeface="Times New Roman" panose="02020603050405020304" pitchFamily="18" charset="0"/>
                <a:cs typeface="Times New Roman" panose="02020603050405020304" pitchFamily="18" charset="0"/>
              </a:rPr>
              <a:t>USB (tipo A) </a:t>
            </a:r>
            <a:r>
              <a:rPr lang="es-ES" sz="2000" dirty="0">
                <a:solidFill>
                  <a:schemeClr val="tx1"/>
                </a:solidFill>
                <a:latin typeface="Times New Roman" panose="02020603050405020304" pitchFamily="18" charset="0"/>
                <a:cs typeface="Times New Roman" panose="02020603050405020304" pitchFamily="18" charset="0"/>
              </a:rPr>
              <a:t>conector hembra: Empleado para conectar con el dispositivo Android.</a:t>
            </a:r>
          </a:p>
          <a:p>
            <a:pPr algn="just">
              <a:buFont typeface="Wingdings" panose="05000000000000000000" pitchFamily="2" charset="2"/>
              <a:buChar char="q"/>
            </a:pPr>
            <a:r>
              <a:rPr lang="es-ES" sz="2000" b="1" dirty="0" smtClean="0">
                <a:solidFill>
                  <a:schemeClr val="tx1"/>
                </a:solidFill>
                <a:latin typeface="Times New Roman" panose="02020603050405020304" pitchFamily="18" charset="0"/>
                <a:cs typeface="Times New Roman" panose="02020603050405020304" pitchFamily="18" charset="0"/>
              </a:rPr>
              <a:t>GND </a:t>
            </a:r>
            <a:r>
              <a:rPr lang="es-ES" sz="2000" b="1" dirty="0">
                <a:solidFill>
                  <a:schemeClr val="tx1"/>
                </a:solidFill>
                <a:latin typeface="Times New Roman" panose="02020603050405020304" pitchFamily="18" charset="0"/>
                <a:cs typeface="Times New Roman" panose="02020603050405020304" pitchFamily="18" charset="0"/>
              </a:rPr>
              <a:t>(9 pines):</a:t>
            </a:r>
            <a:r>
              <a:rPr lang="es-ES" sz="2000" dirty="0">
                <a:solidFill>
                  <a:schemeClr val="tx1"/>
                </a:solidFill>
                <a:latin typeface="Times New Roman" panose="02020603050405020304" pitchFamily="18" charset="0"/>
                <a:cs typeface="Times New Roman" panose="02020603050405020304" pitchFamily="18" charset="0"/>
              </a:rPr>
              <a:t>Utilizado para la conexión a tierra.</a:t>
            </a:r>
          </a:p>
          <a:p>
            <a:pPr algn="just">
              <a:buFont typeface="Wingdings" panose="05000000000000000000" pitchFamily="2" charset="2"/>
              <a:buChar char="q"/>
            </a:pPr>
            <a:r>
              <a:rPr lang="es-ES" sz="2000" b="1" dirty="0" smtClean="0">
                <a:solidFill>
                  <a:schemeClr val="tx1"/>
                </a:solidFill>
                <a:latin typeface="Times New Roman" panose="02020603050405020304" pitchFamily="18" charset="0"/>
                <a:cs typeface="Times New Roman" panose="02020603050405020304" pitchFamily="18" charset="0"/>
              </a:rPr>
              <a:t>VIN </a:t>
            </a:r>
            <a:r>
              <a:rPr lang="es-ES" sz="2000" b="1" dirty="0">
                <a:solidFill>
                  <a:schemeClr val="tx1"/>
                </a:solidFill>
                <a:latin typeface="Times New Roman" panose="02020603050405020304" pitchFamily="18" charset="0"/>
                <a:cs typeface="Times New Roman" panose="02020603050405020304" pitchFamily="18" charset="0"/>
              </a:rPr>
              <a:t>(3 pines):</a:t>
            </a:r>
            <a:r>
              <a:rPr lang="es-ES" sz="2000" dirty="0">
                <a:solidFill>
                  <a:schemeClr val="tx1"/>
                </a:solidFill>
                <a:latin typeface="Times New Roman" panose="02020603050405020304" pitchFamily="18" charset="0"/>
                <a:cs typeface="Times New Roman" panose="02020603050405020304" pitchFamily="18" charset="0"/>
              </a:rPr>
              <a:t>Sirven para energizar a la tarjeta. El voltaje de entrada suministrado esta entre 5Vdc-15Vdc</a:t>
            </a:r>
          </a:p>
          <a:p>
            <a:pPr algn="just">
              <a:buFont typeface="Wingdings" panose="05000000000000000000" pitchFamily="2" charset="2"/>
              <a:buChar char="q"/>
            </a:pPr>
            <a:r>
              <a:rPr lang="es-ES" sz="2000" b="1" dirty="0" smtClean="0">
                <a:solidFill>
                  <a:schemeClr val="tx1"/>
                </a:solidFill>
                <a:latin typeface="Times New Roman" panose="02020603050405020304" pitchFamily="18" charset="0"/>
                <a:cs typeface="Times New Roman" panose="02020603050405020304" pitchFamily="18" charset="0"/>
              </a:rPr>
              <a:t>5V </a:t>
            </a:r>
            <a:r>
              <a:rPr lang="es-ES" sz="2000" b="1" dirty="0">
                <a:solidFill>
                  <a:schemeClr val="tx1"/>
                </a:solidFill>
                <a:latin typeface="Times New Roman" panose="02020603050405020304" pitchFamily="18" charset="0"/>
                <a:cs typeface="Times New Roman" panose="02020603050405020304" pitchFamily="18" charset="0"/>
              </a:rPr>
              <a:t>(3 pines):</a:t>
            </a:r>
            <a:r>
              <a:rPr lang="es-ES" sz="2000" dirty="0">
                <a:solidFill>
                  <a:schemeClr val="tx1"/>
                </a:solidFill>
                <a:latin typeface="Times New Roman" panose="02020603050405020304" pitchFamily="18" charset="0"/>
                <a:cs typeface="Times New Roman" panose="02020603050405020304" pitchFamily="18" charset="0"/>
              </a:rPr>
              <a:t>Normalmente utilizado como salida de 5V cuando la tarjeta es energizada desde VIN. Se puede utilizar como entrada de 5V en caso VIN no esté conectado.</a:t>
            </a:r>
          </a:p>
          <a:p>
            <a:pPr algn="just">
              <a:buFont typeface="Wingdings" panose="05000000000000000000" pitchFamily="2" charset="2"/>
              <a:buChar char="q"/>
            </a:pPr>
            <a:r>
              <a:rPr lang="es-ES" sz="2000" b="1" dirty="0" smtClean="0">
                <a:solidFill>
                  <a:schemeClr val="tx1"/>
                </a:solidFill>
                <a:latin typeface="Times New Roman" panose="02020603050405020304" pitchFamily="18" charset="0"/>
                <a:cs typeface="Times New Roman" panose="02020603050405020304" pitchFamily="18" charset="0"/>
              </a:rPr>
              <a:t>3.3V </a:t>
            </a:r>
            <a:r>
              <a:rPr lang="es-ES" sz="2000" b="1" dirty="0">
                <a:solidFill>
                  <a:schemeClr val="tx1"/>
                </a:solidFill>
                <a:latin typeface="Times New Roman" panose="02020603050405020304" pitchFamily="18" charset="0"/>
                <a:cs typeface="Times New Roman" panose="02020603050405020304" pitchFamily="18" charset="0"/>
              </a:rPr>
              <a:t>pines (3 pines):</a:t>
            </a:r>
            <a:r>
              <a:rPr lang="es-ES" sz="2000" dirty="0">
                <a:solidFill>
                  <a:schemeClr val="tx1"/>
                </a:solidFill>
                <a:latin typeface="Times New Roman" panose="02020603050405020304" pitchFamily="18" charset="0"/>
                <a:cs typeface="Times New Roman" panose="02020603050405020304" pitchFamily="18" charset="0"/>
              </a:rPr>
              <a:t>Salida a 3,3 </a:t>
            </a:r>
            <a:r>
              <a:rPr lang="es-ES" sz="2000" dirty="0" err="1">
                <a:solidFill>
                  <a:schemeClr val="tx1"/>
                </a:solidFill>
                <a:latin typeface="Times New Roman" panose="02020603050405020304" pitchFamily="18" charset="0"/>
                <a:cs typeface="Times New Roman" panose="02020603050405020304" pitchFamily="18" charset="0"/>
              </a:rPr>
              <a:t>Vdc</a:t>
            </a:r>
            <a:r>
              <a:rPr lang="es-ES" sz="2000" dirty="0">
                <a:solidFill>
                  <a:schemeClr val="tx1"/>
                </a:solidFill>
                <a:latin typeface="Times New Roman" panose="02020603050405020304" pitchFamily="18" charset="0"/>
                <a:cs typeface="Times New Roman" panose="02020603050405020304" pitchFamily="18" charset="0"/>
              </a:rPr>
              <a:t>.	</a:t>
            </a:r>
          </a:p>
        </p:txBody>
      </p:sp>
      <p:pic>
        <p:nvPicPr>
          <p:cNvPr id="4" name="Imagen 3"/>
          <p:cNvPicPr>
            <a:picLocks noChangeAspect="1"/>
          </p:cNvPicPr>
          <p:nvPr/>
        </p:nvPicPr>
        <p:blipFill>
          <a:blip r:embed="rId2"/>
          <a:stretch>
            <a:fillRect/>
          </a:stretch>
        </p:blipFill>
        <p:spPr>
          <a:xfrm>
            <a:off x="3324671" y="748748"/>
            <a:ext cx="3520129" cy="2236824"/>
          </a:xfrm>
          <a:prstGeom prst="rect">
            <a:avLst/>
          </a:prstGeom>
        </p:spPr>
      </p:pic>
    </p:spTree>
    <p:extLst>
      <p:ext uri="{BB962C8B-B14F-4D97-AF65-F5344CB8AC3E}">
        <p14:creationId xmlns:p14="http://schemas.microsoft.com/office/powerpoint/2010/main" xmlns="" val="732780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976"/>
            <a:ext cx="8596668" cy="591239"/>
          </a:xfrm>
        </p:spPr>
        <p:txBody>
          <a:bodyPr/>
          <a:lstStyle/>
          <a:p>
            <a:r>
              <a:rPr lang="en-US" sz="2900" b="1" dirty="0" smtClean="0">
                <a:solidFill>
                  <a:srgbClr val="54A021">
                    <a:lumMod val="75000"/>
                  </a:srgbClr>
                </a:solidFill>
                <a:latin typeface="Times New Roman" panose="02020603050405020304" pitchFamily="18" charset="0"/>
                <a:cs typeface="Times New Roman" panose="02020603050405020304" pitchFamily="18" charset="0"/>
              </a:rPr>
              <a:t>IOIO - </a:t>
            </a:r>
            <a:r>
              <a:rPr lang="en-US" sz="2900" b="1" dirty="0" err="1" smtClean="0">
                <a:solidFill>
                  <a:srgbClr val="54A021">
                    <a:lumMod val="75000"/>
                  </a:srgbClr>
                </a:solidFill>
                <a:latin typeface="Times New Roman" panose="02020603050405020304" pitchFamily="18" charset="0"/>
                <a:cs typeface="Times New Roman" panose="02020603050405020304" pitchFamily="18" charset="0"/>
              </a:rPr>
              <a:t>Componentes</a:t>
            </a:r>
            <a:endParaRPr lang="en-US" dirty="0"/>
          </a:p>
        </p:txBody>
      </p:sp>
      <p:sp>
        <p:nvSpPr>
          <p:cNvPr id="3" name="Marcador de contenido 2"/>
          <p:cNvSpPr>
            <a:spLocks noGrp="1"/>
          </p:cNvSpPr>
          <p:nvPr>
            <p:ph idx="1"/>
          </p:nvPr>
        </p:nvSpPr>
        <p:spPr>
          <a:xfrm>
            <a:off x="677334" y="2776252"/>
            <a:ext cx="8378531" cy="4230477"/>
          </a:xfrm>
        </p:spPr>
        <p:txBody>
          <a:bodyPr>
            <a:normAutofit/>
          </a:bodyPr>
          <a:lstStyle/>
          <a:p>
            <a:pPr marL="0" indent="0" algn="just">
              <a:buNone/>
            </a:pPr>
            <a:r>
              <a:rPr lang="es-ES" dirty="0">
                <a:solidFill>
                  <a:schemeClr val="tx1"/>
                </a:solidFill>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q"/>
            </a:pPr>
            <a:r>
              <a:rPr lang="es-ES" b="1" dirty="0" smtClean="0">
                <a:solidFill>
                  <a:schemeClr val="tx1"/>
                </a:solidFill>
                <a:latin typeface="Times New Roman" panose="02020603050405020304" pitchFamily="18" charset="0"/>
                <a:cs typeface="Times New Roman" panose="02020603050405020304" pitchFamily="18" charset="0"/>
              </a:rPr>
              <a:t>I </a:t>
            </a:r>
            <a:r>
              <a:rPr lang="es-ES" b="1" dirty="0">
                <a:solidFill>
                  <a:schemeClr val="tx1"/>
                </a:solidFill>
                <a:latin typeface="Times New Roman" panose="02020603050405020304" pitchFamily="18" charset="0"/>
                <a:cs typeface="Times New Roman" panose="02020603050405020304" pitchFamily="18" charset="0"/>
              </a:rPr>
              <a:t>/ O (48 pines numerados del 1 al 48): </a:t>
            </a:r>
            <a:r>
              <a:rPr lang="es-ES" dirty="0">
                <a:solidFill>
                  <a:schemeClr val="tx1"/>
                </a:solidFill>
                <a:latin typeface="Times New Roman" panose="02020603050405020304" pitchFamily="18" charset="0"/>
                <a:cs typeface="Times New Roman" panose="02020603050405020304" pitchFamily="18" charset="0"/>
              </a:rPr>
              <a:t>Pines de Entrada / Salida de propósito general. Los pines presentarán funciones de: E/S digitales, entradas analógicas, PWM, I2C, SPI y UART.</a:t>
            </a:r>
          </a:p>
          <a:p>
            <a:pPr algn="just">
              <a:buFont typeface="Wingdings" panose="05000000000000000000" pitchFamily="2" charset="2"/>
              <a:buChar char="q"/>
            </a:pPr>
            <a:r>
              <a:rPr lang="es-ES" b="1" dirty="0" smtClean="0">
                <a:solidFill>
                  <a:schemeClr val="tx1"/>
                </a:solidFill>
                <a:latin typeface="Times New Roman" panose="02020603050405020304" pitchFamily="18" charset="0"/>
                <a:cs typeface="Times New Roman" panose="02020603050405020304" pitchFamily="18" charset="0"/>
              </a:rPr>
              <a:t>LED </a:t>
            </a:r>
            <a:r>
              <a:rPr lang="es-ES" b="1" dirty="0">
                <a:solidFill>
                  <a:schemeClr val="tx1"/>
                </a:solidFill>
                <a:latin typeface="Times New Roman" panose="02020603050405020304" pitchFamily="18" charset="0"/>
                <a:cs typeface="Times New Roman" panose="02020603050405020304" pitchFamily="18" charset="0"/>
              </a:rPr>
              <a:t>de alimentación</a:t>
            </a:r>
            <a:r>
              <a:rPr lang="es-ES" dirty="0">
                <a:solidFill>
                  <a:schemeClr val="tx1"/>
                </a:solidFill>
                <a:latin typeface="Times New Roman" panose="02020603050405020304" pitchFamily="18" charset="0"/>
                <a:cs typeface="Times New Roman" panose="02020603050405020304" pitchFamily="18" charset="0"/>
              </a:rPr>
              <a:t>: Se ilumina cuando el IOIO recibe alimentación.</a:t>
            </a:r>
          </a:p>
          <a:p>
            <a:pPr algn="just">
              <a:buFont typeface="Wingdings" panose="05000000000000000000" pitchFamily="2" charset="2"/>
              <a:buChar char="q"/>
            </a:pPr>
            <a:r>
              <a:rPr lang="es-ES" b="1" dirty="0" err="1" smtClean="0">
                <a:solidFill>
                  <a:schemeClr val="tx1"/>
                </a:solidFill>
                <a:latin typeface="Times New Roman" panose="02020603050405020304" pitchFamily="18" charset="0"/>
                <a:cs typeface="Times New Roman" panose="02020603050405020304" pitchFamily="18" charset="0"/>
              </a:rPr>
              <a:t>Start</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a:solidFill>
                  <a:schemeClr val="tx1"/>
                </a:solidFill>
                <a:latin typeface="Times New Roman" panose="02020603050405020304" pitchFamily="18" charset="0"/>
                <a:cs typeface="Times New Roman" panose="02020603050405020304" pitchFamily="18" charset="0"/>
              </a:rPr>
              <a:t>LED: </a:t>
            </a:r>
            <a:r>
              <a:rPr lang="es-ES" dirty="0">
                <a:solidFill>
                  <a:schemeClr val="tx1"/>
                </a:solidFill>
                <a:latin typeface="Times New Roman" panose="02020603050405020304" pitchFamily="18" charset="0"/>
                <a:cs typeface="Times New Roman" panose="02020603050405020304" pitchFamily="18" charset="0"/>
              </a:rPr>
              <a:t>Se ilumina brevemente durante el arranque y luego se apaga una vez que la aplicación Android toma el control.</a:t>
            </a:r>
          </a:p>
          <a:p>
            <a:pPr algn="just">
              <a:buFont typeface="Wingdings" panose="05000000000000000000" pitchFamily="2" charset="2"/>
              <a:buChar char="q"/>
            </a:pPr>
            <a:r>
              <a:rPr lang="es-ES" b="1" dirty="0" smtClean="0">
                <a:solidFill>
                  <a:schemeClr val="tx1"/>
                </a:solidFill>
                <a:latin typeface="Times New Roman" panose="02020603050405020304" pitchFamily="18" charset="0"/>
                <a:cs typeface="Times New Roman" panose="02020603050405020304" pitchFamily="18" charset="0"/>
              </a:rPr>
              <a:t>MCLR</a:t>
            </a:r>
            <a:r>
              <a:rPr lang="es-ES" b="1" dirty="0">
                <a:solidFill>
                  <a:schemeClr val="tx1"/>
                </a:solidFill>
                <a:latin typeface="Times New Roman" panose="02020603050405020304" pitchFamily="18" charset="0"/>
                <a:cs typeface="Times New Roman" panose="02020603050405020304" pitchFamily="18" charset="0"/>
              </a:rPr>
              <a:t>: </a:t>
            </a:r>
            <a:r>
              <a:rPr lang="es-ES" dirty="0">
                <a:solidFill>
                  <a:schemeClr val="tx1"/>
                </a:solidFill>
                <a:latin typeface="Times New Roman" panose="02020603050405020304" pitchFamily="18" charset="0"/>
                <a:cs typeface="Times New Roman" panose="02020603050405020304" pitchFamily="18" charset="0"/>
              </a:rPr>
              <a:t>No se utiliza normalmente. Su propósito es para la programación de un nuevo cargador de arranque en la tarjeta IOIO.</a:t>
            </a:r>
          </a:p>
          <a:p>
            <a:pPr algn="just">
              <a:buFont typeface="Wingdings" panose="05000000000000000000" pitchFamily="2" charset="2"/>
              <a:buChar char="q"/>
            </a:pPr>
            <a:r>
              <a:rPr lang="es-ES" b="1" dirty="0" err="1" smtClean="0">
                <a:solidFill>
                  <a:schemeClr val="tx1"/>
                </a:solidFill>
                <a:latin typeface="Times New Roman" panose="02020603050405020304" pitchFamily="18" charset="0"/>
                <a:cs typeface="Times New Roman" panose="02020603050405020304" pitchFamily="18" charset="0"/>
              </a:rPr>
              <a:t>Chargecurrenttrimmer</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a:solidFill>
                  <a:schemeClr val="tx1"/>
                </a:solidFill>
                <a:latin typeface="Times New Roman" panose="02020603050405020304" pitchFamily="18" charset="0"/>
                <a:cs typeface="Times New Roman" panose="02020603050405020304" pitchFamily="18" charset="0"/>
              </a:rPr>
              <a:t>(CHG):</a:t>
            </a:r>
            <a:r>
              <a:rPr lang="es-ES" dirty="0">
                <a:solidFill>
                  <a:schemeClr val="tx1"/>
                </a:solidFill>
                <a:latin typeface="Times New Roman" panose="02020603050405020304" pitchFamily="18" charset="0"/>
                <a:cs typeface="Times New Roman" panose="02020603050405020304" pitchFamily="18" charset="0"/>
              </a:rPr>
              <a:t>Potenciómetro de carga de corriente.  Ajusta la cantidad de corriente de carga suministrada en la línea VBUS del USB para el dispositivo Android. Al girar en dirección (+) aumenta la corriente de carga.</a:t>
            </a: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3056940" y="874135"/>
            <a:ext cx="3392155" cy="2155504"/>
          </a:xfrm>
          <a:prstGeom prst="rect">
            <a:avLst/>
          </a:prstGeom>
        </p:spPr>
      </p:pic>
    </p:spTree>
    <p:extLst>
      <p:ext uri="{BB962C8B-B14F-4D97-AF65-F5344CB8AC3E}">
        <p14:creationId xmlns:p14="http://schemas.microsoft.com/office/powerpoint/2010/main" xmlns="" val="1332025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00" y="124858"/>
            <a:ext cx="8596668" cy="635306"/>
          </a:xfrm>
        </p:spPr>
        <p:txBody>
          <a:bodyPr>
            <a:normAutofit fontScale="90000"/>
          </a:body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SOFTWARE - DISEÑO</a:t>
            </a:r>
            <a:endParaRPr lang="en-US" dirty="0"/>
          </a:p>
        </p:txBody>
      </p:sp>
      <p:pic>
        <p:nvPicPr>
          <p:cNvPr id="5" name="Marcador de contenido 4"/>
          <p:cNvPicPr>
            <a:picLocks noGrp="1"/>
          </p:cNvPicPr>
          <p:nvPr>
            <p:ph idx="1"/>
          </p:nvPr>
        </p:nvPicPr>
        <p:blipFill>
          <a:blip r:embed="rId2"/>
          <a:srcRect l="25357" t="26087" r="19637" b="16320"/>
          <a:stretch>
            <a:fillRect/>
          </a:stretch>
        </p:blipFill>
        <p:spPr bwMode="auto">
          <a:xfrm>
            <a:off x="0" y="760164"/>
            <a:ext cx="11391441" cy="5585552"/>
          </a:xfrm>
          <a:prstGeom prst="rect">
            <a:avLst/>
          </a:prstGeom>
          <a:noFill/>
          <a:ln w="9525">
            <a:noFill/>
            <a:miter lim="800000"/>
            <a:headEnd/>
            <a:tailEnd/>
          </a:ln>
        </p:spPr>
      </p:pic>
      <p:sp>
        <p:nvSpPr>
          <p:cNvPr id="6" name="Marcador de contenido 2"/>
          <p:cNvSpPr txBox="1">
            <a:spLocks/>
          </p:cNvSpPr>
          <p:nvPr/>
        </p:nvSpPr>
        <p:spPr>
          <a:xfrm>
            <a:off x="3081939" y="6390719"/>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Diagrama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Casos</a:t>
            </a:r>
            <a:r>
              <a:rPr lang="en-US" sz="1600" b="1" dirty="0" smtClean="0">
                <a:solidFill>
                  <a:schemeClr val="tx1"/>
                </a:solidFill>
                <a:latin typeface="Times New Roman" panose="02020603050405020304" pitchFamily="18" charset="0"/>
                <a:cs typeface="Times New Roman" panose="02020603050405020304" pitchFamily="18" charset="0"/>
              </a:rPr>
              <a:t>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24359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616945"/>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SOFTWARE - DISEÑO</a:t>
            </a:r>
            <a:endParaRPr lang="en-US" dirty="0"/>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255221" y="708139"/>
            <a:ext cx="9219285" cy="6358979"/>
          </a:xfrm>
          <a:prstGeom prst="rect">
            <a:avLst/>
          </a:prstGeom>
        </p:spPr>
      </p:pic>
      <p:sp>
        <p:nvSpPr>
          <p:cNvPr id="6" name="Marcador de contenido 2"/>
          <p:cNvSpPr txBox="1">
            <a:spLocks/>
          </p:cNvSpPr>
          <p:nvPr/>
        </p:nvSpPr>
        <p:spPr>
          <a:xfrm>
            <a:off x="1242122" y="6390719"/>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Distribución</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actividades</a:t>
            </a:r>
            <a:r>
              <a:rPr lang="en-US" sz="1600" b="1" dirty="0" smtClean="0">
                <a:solidFill>
                  <a:schemeClr val="tx1"/>
                </a:solidFill>
                <a:latin typeface="Times New Roman" panose="02020603050405020304" pitchFamily="18" charset="0"/>
                <a:cs typeface="Times New Roman" panose="02020603050405020304" pitchFamily="18" charset="0"/>
              </a:rPr>
              <a:t>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0850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accent2">
                    <a:lumMod val="75000"/>
                  </a:schemeClr>
                </a:solidFill>
                <a:latin typeface="Times New Roman" panose="02020603050405020304" pitchFamily="18" charset="0"/>
              </a:rPr>
              <a:t>Objetivos</a:t>
            </a:r>
            <a:r>
              <a:rPr lang="en-US" b="1" dirty="0">
                <a:solidFill>
                  <a:schemeClr val="accent2">
                    <a:lumMod val="75000"/>
                  </a:schemeClr>
                </a:solidFill>
                <a:latin typeface="Times New Roman" panose="02020603050405020304" pitchFamily="18" charset="0"/>
              </a:rPr>
              <a:t/>
            </a:r>
            <a:br>
              <a:rPr lang="en-US" b="1" dirty="0">
                <a:solidFill>
                  <a:schemeClr val="accent2">
                    <a:lumMod val="75000"/>
                  </a:schemeClr>
                </a:solidFill>
                <a:latin typeface="Times New Roman" panose="02020603050405020304" pitchFamily="18" charset="0"/>
              </a:rPr>
            </a:br>
            <a:endParaRPr lang="en-US" dirty="0">
              <a:solidFill>
                <a:schemeClr val="accent2">
                  <a:lumMod val="75000"/>
                </a:schemeClr>
              </a:solidFill>
            </a:endParaRPr>
          </a:p>
        </p:txBody>
      </p:sp>
      <p:sp>
        <p:nvSpPr>
          <p:cNvPr id="3" name="Marcador de contenido 2"/>
          <p:cNvSpPr>
            <a:spLocks noGrp="1"/>
          </p:cNvSpPr>
          <p:nvPr>
            <p:ph idx="1"/>
          </p:nvPr>
        </p:nvSpPr>
        <p:spPr>
          <a:xfrm>
            <a:off x="677334" y="1851891"/>
            <a:ext cx="8596668" cy="3880773"/>
          </a:xfrm>
        </p:spPr>
        <p:txBody>
          <a:bodyPr>
            <a:noAutofit/>
          </a:bodyPr>
          <a:lstStyle/>
          <a:p>
            <a:pPr marL="0" marR="0" indent="0">
              <a:lnSpc>
                <a:spcPct val="115000"/>
              </a:lnSpc>
              <a:spcBef>
                <a:spcPts val="0"/>
              </a:spcBef>
              <a:spcAft>
                <a:spcPts val="1000"/>
              </a:spcAft>
              <a:buNone/>
            </a:pPr>
            <a:r>
              <a:rPr lang="es-EC"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EC" sz="2400" b="1" dirty="0" smtClean="0">
                <a:solidFill>
                  <a:schemeClr val="tx1"/>
                </a:solidFill>
                <a:latin typeface="Times New Roman" panose="02020603050405020304" pitchFamily="18" charset="0"/>
              </a:rPr>
              <a:t>Objetivos </a:t>
            </a:r>
            <a:r>
              <a:rPr lang="es-EC" sz="2400" b="1" dirty="0">
                <a:solidFill>
                  <a:schemeClr val="tx1"/>
                </a:solidFill>
                <a:latin typeface="Times New Roman" panose="02020603050405020304" pitchFamily="18" charset="0"/>
              </a:rPr>
              <a:t>Generales</a:t>
            </a:r>
            <a:r>
              <a:rPr lang="es-EC" sz="2400" b="1" dirty="0" smtClean="0">
                <a:solidFill>
                  <a:schemeClr val="tx1"/>
                </a:solidFill>
                <a:latin typeface="Times New Roman" panose="02020603050405020304" pitchFamily="18" charset="0"/>
              </a:rPr>
              <a:t>:</a:t>
            </a:r>
            <a:endParaRPr lang="en-US" sz="2400" b="1" dirty="0">
              <a:solidFill>
                <a:schemeClr val="tx1"/>
              </a:solidFill>
              <a:latin typeface="Times New Roman" panose="02020603050405020304" pitchFamily="18" charset="0"/>
            </a:endParaRPr>
          </a:p>
          <a:p>
            <a:pPr lvl="0" algn="just">
              <a:spcBef>
                <a:spcPts val="0"/>
              </a:spcBef>
              <a:buFont typeface="Wingdings" panose="05000000000000000000" pitchFamily="2" charset="2"/>
              <a:buChar char="Ø"/>
            </a:pPr>
            <a:r>
              <a:rPr lang="es-EC"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Diseñar, implementar y evaluar un sistema automatizado para  uso psicoterapéutico para la aplicación de la técnica </a:t>
            </a:r>
            <a:r>
              <a:rPr lang="es-EC"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EMDR</a:t>
            </a:r>
          </a:p>
          <a:p>
            <a:pPr lvl="0" algn="just">
              <a:spcBef>
                <a:spcPts val="0"/>
              </a:spcBef>
              <a:buFont typeface="Wingdings" panose="05000000000000000000" pitchFamily="2" charset="2"/>
              <a:buChar char="Ø"/>
            </a:pP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200000"/>
              </a:lnSpc>
              <a:spcBef>
                <a:spcPts val="0"/>
              </a:spcBef>
              <a:spcAft>
                <a:spcPts val="1000"/>
              </a:spcAft>
              <a:buNone/>
            </a:pPr>
            <a:r>
              <a:rPr lang="es-EC" sz="2400" b="1" dirty="0" smtClean="0">
                <a:solidFill>
                  <a:schemeClr val="tx1"/>
                </a:solidFill>
                <a:latin typeface="Times New Roman" panose="02020603050405020304" pitchFamily="18" charset="0"/>
              </a:rPr>
              <a:t>Objetivos </a:t>
            </a:r>
            <a:r>
              <a:rPr lang="es-EC" sz="2400" b="1" dirty="0">
                <a:solidFill>
                  <a:schemeClr val="tx1"/>
                </a:solidFill>
                <a:latin typeface="Times New Roman" panose="02020603050405020304" pitchFamily="18" charset="0"/>
              </a:rPr>
              <a:t>Específicos</a:t>
            </a:r>
            <a:r>
              <a:rPr lang="es-EC" sz="2400" b="1" dirty="0" smtClean="0">
                <a:solidFill>
                  <a:schemeClr val="tx1"/>
                </a:solidFill>
                <a:latin typeface="Times New Roman" panose="02020603050405020304" pitchFamily="18" charset="0"/>
              </a:rPr>
              <a:t>:</a:t>
            </a:r>
            <a:endParaRPr lang="en-US" sz="2400" b="1" dirty="0">
              <a:solidFill>
                <a:schemeClr val="tx1"/>
              </a:solidFill>
              <a:latin typeface="Times New Roman" panose="02020603050405020304" pitchFamily="18" charset="0"/>
            </a:endParaRPr>
          </a:p>
          <a:p>
            <a:pPr lvl="0" algn="just">
              <a:spcBef>
                <a:spcPts val="0"/>
              </a:spcBef>
              <a:buFont typeface="Wingdings" panose="05000000000000000000" pitchFamily="2" charset="2"/>
              <a:buChar char="Ø"/>
            </a:pPr>
            <a:r>
              <a:rPr lang="es-EC"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Realizar una descripción general sobre métodos y técnicas de aplicación de terapia cognitiva conductual.  </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gn="just">
              <a:spcBef>
                <a:spcPts val="0"/>
              </a:spcBef>
              <a:spcAft>
                <a:spcPts val="1000"/>
              </a:spcAft>
              <a:buFont typeface="Wingdings" panose="05000000000000000000" pitchFamily="2" charset="2"/>
              <a:buChar char="Ø"/>
            </a:pPr>
            <a:r>
              <a:rPr lang="es-EC"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Evaluar los resultados del sistema en coordinación con Psicoterapeutas profesionales.</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200" dirty="0">
              <a:solidFill>
                <a:schemeClr val="tx1"/>
              </a:solidFill>
            </a:endParaRPr>
          </a:p>
        </p:txBody>
      </p:sp>
    </p:spTree>
    <p:extLst>
      <p:ext uri="{BB962C8B-B14F-4D97-AF65-F5344CB8AC3E}">
        <p14:creationId xmlns:p14="http://schemas.microsoft.com/office/powerpoint/2010/main" xmlns="" val="3314735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677334" y="131543"/>
            <a:ext cx="8191244" cy="6771097"/>
          </a:xfrm>
          <a:prstGeom prst="rect">
            <a:avLst/>
          </a:prstGeom>
        </p:spPr>
      </p:pic>
      <p:sp>
        <p:nvSpPr>
          <p:cNvPr id="5" name="Marcador de contenido 2"/>
          <p:cNvSpPr txBox="1">
            <a:spLocks/>
          </p:cNvSpPr>
          <p:nvPr/>
        </p:nvSpPr>
        <p:spPr>
          <a:xfrm>
            <a:off x="4772956" y="6159365"/>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Diagrama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Clases</a:t>
            </a:r>
            <a:r>
              <a:rPr lang="en-US" sz="1600" b="1" dirty="0" smtClean="0">
                <a:solidFill>
                  <a:schemeClr val="tx1"/>
                </a:solidFill>
                <a:latin typeface="Times New Roman" panose="02020603050405020304" pitchFamily="18" charset="0"/>
                <a:cs typeface="Times New Roman" panose="02020603050405020304" pitchFamily="18" charset="0"/>
              </a:rPr>
              <a:t> Base de </a:t>
            </a:r>
            <a:r>
              <a:rPr lang="en-US" sz="1600" b="1" dirty="0" err="1" smtClean="0">
                <a:solidFill>
                  <a:schemeClr val="tx1"/>
                </a:solidFill>
                <a:latin typeface="Times New Roman" panose="02020603050405020304" pitchFamily="18" charset="0"/>
                <a:cs typeface="Times New Roman" panose="02020603050405020304" pitchFamily="18" charset="0"/>
              </a:rPr>
              <a:t>Datos</a:t>
            </a:r>
            <a:r>
              <a:rPr lang="en-US" sz="1600" b="1" dirty="0" smtClean="0">
                <a:solidFill>
                  <a:schemeClr val="tx1"/>
                </a:solidFill>
                <a:latin typeface="Times New Roman" panose="02020603050405020304" pitchFamily="18" charset="0"/>
                <a:cs typeface="Times New Roman" panose="02020603050405020304" pitchFamily="18" charset="0"/>
              </a:rPr>
              <a:t>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80982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6" name="Marcador de contenido 5"/>
          <p:cNvPicPr>
            <a:picLocks noGrp="1" noChangeAspect="1"/>
          </p:cNvPicPr>
          <p:nvPr>
            <p:ph idx="1"/>
          </p:nvPr>
        </p:nvPicPr>
        <p:blipFill>
          <a:blip r:embed="rId2"/>
          <a:stretch>
            <a:fillRect/>
          </a:stretch>
        </p:blipFill>
        <p:spPr>
          <a:xfrm>
            <a:off x="4428400" y="2829878"/>
            <a:ext cx="1095238" cy="2542857"/>
          </a:xfrm>
          <a:prstGeom prst="rect">
            <a:avLst/>
          </a:prstGeom>
        </p:spPr>
      </p:pic>
      <p:pic>
        <p:nvPicPr>
          <p:cNvPr id="5" name="Imagen 4"/>
          <p:cNvPicPr>
            <a:picLocks noChangeAspect="1"/>
          </p:cNvPicPr>
          <p:nvPr/>
        </p:nvPicPr>
        <p:blipFill>
          <a:blip r:embed="rId3"/>
          <a:stretch>
            <a:fillRect/>
          </a:stretch>
        </p:blipFill>
        <p:spPr>
          <a:xfrm>
            <a:off x="2909824" y="89561"/>
            <a:ext cx="6102464" cy="6356733"/>
          </a:xfrm>
          <a:prstGeom prst="rect">
            <a:avLst/>
          </a:prstGeom>
        </p:spPr>
      </p:pic>
      <p:pic>
        <p:nvPicPr>
          <p:cNvPr id="7" name="Imagen 6"/>
          <p:cNvPicPr>
            <a:picLocks noChangeAspect="1"/>
          </p:cNvPicPr>
          <p:nvPr/>
        </p:nvPicPr>
        <p:blipFill rotWithShape="1">
          <a:blip r:embed="rId2"/>
          <a:srcRect t="2388"/>
          <a:stretch/>
        </p:blipFill>
        <p:spPr>
          <a:xfrm>
            <a:off x="815020" y="3283027"/>
            <a:ext cx="1347255" cy="3053303"/>
          </a:xfrm>
          <a:prstGeom prst="rect">
            <a:avLst/>
          </a:prstGeom>
        </p:spPr>
      </p:pic>
      <p:pic>
        <p:nvPicPr>
          <p:cNvPr id="8" name="Imagen 7"/>
          <p:cNvPicPr>
            <a:picLocks noChangeAspect="1"/>
          </p:cNvPicPr>
          <p:nvPr/>
        </p:nvPicPr>
        <p:blipFill>
          <a:blip r:embed="rId4"/>
          <a:stretch>
            <a:fillRect/>
          </a:stretch>
        </p:blipFill>
        <p:spPr>
          <a:xfrm>
            <a:off x="8463390" y="3458670"/>
            <a:ext cx="3844209" cy="3399330"/>
          </a:xfrm>
          <a:prstGeom prst="rect">
            <a:avLst/>
          </a:prstGeom>
        </p:spPr>
      </p:pic>
      <p:cxnSp>
        <p:nvCxnSpPr>
          <p:cNvPr id="10" name="Conector recto 9"/>
          <p:cNvCxnSpPr/>
          <p:nvPr/>
        </p:nvCxnSpPr>
        <p:spPr>
          <a:xfrm>
            <a:off x="2113385" y="3458670"/>
            <a:ext cx="894220" cy="1699665"/>
          </a:xfrm>
          <a:prstGeom prst="line">
            <a:avLst/>
          </a:prstGeom>
        </p:spPr>
        <p:style>
          <a:lnRef idx="1">
            <a:schemeClr val="dk1"/>
          </a:lnRef>
          <a:fillRef idx="0">
            <a:schemeClr val="dk1"/>
          </a:fillRef>
          <a:effectRef idx="0">
            <a:schemeClr val="dk1"/>
          </a:effectRef>
          <a:fontRef idx="minor">
            <a:schemeClr val="tx1"/>
          </a:fontRef>
        </p:style>
      </p:cxnSp>
      <p:pic>
        <p:nvPicPr>
          <p:cNvPr id="12" name="Imagen 11"/>
          <p:cNvPicPr>
            <a:picLocks noChangeAspect="1"/>
          </p:cNvPicPr>
          <p:nvPr/>
        </p:nvPicPr>
        <p:blipFill rotWithShape="1">
          <a:blip r:embed="rId5"/>
          <a:srcRect l="18671" t="17503"/>
          <a:stretch/>
        </p:blipFill>
        <p:spPr>
          <a:xfrm>
            <a:off x="2971799" y="5118100"/>
            <a:ext cx="121349" cy="133350"/>
          </a:xfrm>
          <a:prstGeom prst="rect">
            <a:avLst/>
          </a:prstGeom>
        </p:spPr>
      </p:pic>
      <p:sp>
        <p:nvSpPr>
          <p:cNvPr id="13" name="Marcador de contenido 2"/>
          <p:cNvSpPr txBox="1">
            <a:spLocks/>
          </p:cNvSpPr>
          <p:nvPr/>
        </p:nvSpPr>
        <p:spPr>
          <a:xfrm>
            <a:off x="2282811" y="6499052"/>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Diagrama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Clases</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Módulo</a:t>
            </a:r>
            <a:r>
              <a:rPr lang="en-US" sz="1600" b="1" dirty="0" smtClean="0">
                <a:solidFill>
                  <a:schemeClr val="tx1"/>
                </a:solidFill>
                <a:latin typeface="Times New Roman" panose="02020603050405020304" pitchFamily="18" charset="0"/>
                <a:cs typeface="Times New Roman" panose="02020603050405020304" pitchFamily="18" charset="0"/>
              </a:rPr>
              <a:t> Visual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6656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3"/>
          <a:stretch>
            <a:fillRect/>
          </a:stretch>
        </p:blipFill>
        <p:spPr>
          <a:xfrm>
            <a:off x="1373396" y="115535"/>
            <a:ext cx="7900606" cy="6814477"/>
          </a:xfrm>
          <a:prstGeom prst="rect">
            <a:avLst/>
          </a:prstGeom>
        </p:spPr>
      </p:pic>
      <p:sp>
        <p:nvSpPr>
          <p:cNvPr id="5" name="Marcador de contenido 2"/>
          <p:cNvSpPr txBox="1">
            <a:spLocks/>
          </p:cNvSpPr>
          <p:nvPr/>
        </p:nvSpPr>
        <p:spPr>
          <a:xfrm>
            <a:off x="4391011" y="6390719"/>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Diagrama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Clases</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Módulo</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Auditivo</a:t>
            </a:r>
            <a:r>
              <a:rPr lang="en-US" sz="1600" b="1" dirty="0" smtClean="0">
                <a:solidFill>
                  <a:schemeClr val="tx1"/>
                </a:solidFill>
                <a:latin typeface="Times New Roman" panose="02020603050405020304" pitchFamily="18" charset="0"/>
                <a:cs typeface="Times New Roman" panose="02020603050405020304" pitchFamily="18" charset="0"/>
              </a:rPr>
              <a:t>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05342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35196" y="-1"/>
            <a:ext cx="6957804" cy="6856287"/>
          </a:xfrm>
          <a:prstGeom prst="rect">
            <a:avLst/>
          </a:prstGeom>
        </p:spPr>
      </p:pic>
      <p:sp>
        <p:nvSpPr>
          <p:cNvPr id="5" name="Marcador de contenido 2"/>
          <p:cNvSpPr txBox="1">
            <a:spLocks/>
          </p:cNvSpPr>
          <p:nvPr/>
        </p:nvSpPr>
        <p:spPr>
          <a:xfrm>
            <a:off x="419230" y="6390719"/>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Diagrama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Clases</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Módulo</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Táctil</a:t>
            </a:r>
            <a:r>
              <a:rPr lang="en-US" sz="1600" b="1" dirty="0" smtClean="0">
                <a:solidFill>
                  <a:schemeClr val="tx1"/>
                </a:solidFill>
                <a:latin typeface="Times New Roman" panose="02020603050405020304" pitchFamily="18" charset="0"/>
                <a:cs typeface="Times New Roman" panose="02020603050405020304" pitchFamily="18" charset="0"/>
              </a:rPr>
              <a:t> Sistema EMDR</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00001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smtClean="0">
                <a:solidFill>
                  <a:srgbClr val="54A021">
                    <a:lumMod val="75000"/>
                  </a:srgbClr>
                </a:solidFill>
                <a:latin typeface="Times New Roman" panose="02020603050405020304" pitchFamily="18" charset="0"/>
                <a:cs typeface="Times New Roman" panose="02020603050405020304" pitchFamily="18" charset="0"/>
              </a:rPr>
              <a:t>HARDWARE </a:t>
            </a:r>
            <a:r>
              <a:rPr lang="en-US" sz="3200" b="1" dirty="0">
                <a:solidFill>
                  <a:srgbClr val="54A021">
                    <a:lumMod val="75000"/>
                  </a:srgbClr>
                </a:solidFill>
                <a:latin typeface="Times New Roman" panose="02020603050405020304" pitchFamily="18" charset="0"/>
                <a:cs typeface="Times New Roman" panose="02020603050405020304" pitchFamily="18" charset="0"/>
              </a:rPr>
              <a:t>- DISEÑO</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121228" y="941724"/>
            <a:ext cx="9257143" cy="5380952"/>
          </a:xfrm>
          <a:prstGeom prst="rect">
            <a:avLst/>
          </a:prstGeom>
        </p:spPr>
      </p:pic>
      <p:sp>
        <p:nvSpPr>
          <p:cNvPr id="5" name="CuadroTexto 4"/>
          <p:cNvSpPr txBox="1"/>
          <p:nvPr/>
        </p:nvSpPr>
        <p:spPr>
          <a:xfrm>
            <a:off x="2349500" y="2794000"/>
            <a:ext cx="1841500" cy="323165"/>
          </a:xfrm>
          <a:prstGeom prst="rect">
            <a:avLst/>
          </a:prstGeom>
          <a:noFill/>
        </p:spPr>
        <p:txBody>
          <a:bodyPr wrap="square" rtlCol="0">
            <a:spAutoFit/>
          </a:bodyPr>
          <a:lstStyle/>
          <a:p>
            <a:r>
              <a:rPr lang="en-US" sz="1500" b="1" dirty="0" smtClean="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USB/BLUETOOTH</a:t>
            </a:r>
            <a:endParaRPr lang="en-US" sz="1500" b="1" dirty="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12192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HARDWARE </a:t>
            </a:r>
            <a:r>
              <a:rPr lang="en-US" sz="3200" b="1" dirty="0" smtClean="0">
                <a:solidFill>
                  <a:srgbClr val="54A021">
                    <a:lumMod val="75000"/>
                  </a:srgbClr>
                </a:solidFill>
                <a:latin typeface="Times New Roman" panose="02020603050405020304" pitchFamily="18" charset="0"/>
                <a:cs typeface="Times New Roman" panose="02020603050405020304" pitchFamily="18" charset="0"/>
              </a:rPr>
              <a:t>– DISEÑO MÓDULO VISUAL</a:t>
            </a:r>
            <a:endParaRPr lang="en-US" dirty="0"/>
          </a:p>
        </p:txBody>
      </p:sp>
      <p:sp>
        <p:nvSpPr>
          <p:cNvPr id="3" name="Marcador de contenido 2"/>
          <p:cNvSpPr>
            <a:spLocks noGrp="1"/>
          </p:cNvSpPr>
          <p:nvPr>
            <p:ph idx="1"/>
          </p:nvPr>
        </p:nvSpPr>
        <p:spPr/>
        <p:txBody>
          <a:bodyPr/>
          <a:lstStyle/>
          <a:p>
            <a:endParaRPr lang="en-US" dirty="0"/>
          </a:p>
        </p:txBody>
      </p:sp>
      <p:pic>
        <p:nvPicPr>
          <p:cNvPr id="4" name="Imagen 3"/>
          <p:cNvPicPr/>
          <p:nvPr/>
        </p:nvPicPr>
        <p:blipFill>
          <a:blip r:embed="rId2"/>
          <a:srcRect/>
          <a:stretch>
            <a:fillRect/>
          </a:stretch>
        </p:blipFill>
        <p:spPr bwMode="auto">
          <a:xfrm>
            <a:off x="2095500" y="1600200"/>
            <a:ext cx="4935028" cy="4267519"/>
          </a:xfrm>
          <a:prstGeom prst="rect">
            <a:avLst/>
          </a:prstGeom>
          <a:noFill/>
          <a:ln w="9525">
            <a:noFill/>
            <a:miter lim="800000"/>
            <a:headEnd/>
            <a:tailEnd/>
          </a:ln>
        </p:spPr>
      </p:pic>
    </p:spTree>
    <p:extLst>
      <p:ext uri="{BB962C8B-B14F-4D97-AF65-F5344CB8AC3E}">
        <p14:creationId xmlns:p14="http://schemas.microsoft.com/office/powerpoint/2010/main" xmlns="" val="3380802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r>
              <a:rPr lang="en-US" sz="3200" b="1" dirty="0">
                <a:solidFill>
                  <a:srgbClr val="54A021">
                    <a:lumMod val="75000"/>
                  </a:srgbClr>
                </a:solidFill>
                <a:latin typeface="Times New Roman" panose="02020603050405020304" pitchFamily="18" charset="0"/>
                <a:cs typeface="Times New Roman" panose="02020603050405020304" pitchFamily="18" charset="0"/>
              </a:rPr>
              <a:t>HARDWARE – DISEÑO MÓDULO VISUAL</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801689"/>
            <a:ext cx="10818490" cy="5651500"/>
          </a:xfrm>
          <a:prstGeom prst="rect">
            <a:avLst/>
          </a:prstGeom>
        </p:spPr>
      </p:pic>
    </p:spTree>
    <p:extLst>
      <p:ext uri="{BB962C8B-B14F-4D97-AF65-F5344CB8AC3E}">
        <p14:creationId xmlns:p14="http://schemas.microsoft.com/office/powerpoint/2010/main" xmlns="" val="2018207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36" y="0"/>
            <a:ext cx="9266766"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HARDWARE – DISEÑO MÓDULO </a:t>
            </a:r>
            <a:r>
              <a:rPr lang="en-US" b="1" dirty="0" smtClean="0">
                <a:solidFill>
                  <a:srgbClr val="54A021">
                    <a:lumMod val="75000"/>
                  </a:srgbClr>
                </a:solidFill>
                <a:latin typeface="Times New Roman" panose="02020603050405020304" pitchFamily="18" charset="0"/>
                <a:cs typeface="Times New Roman" panose="02020603050405020304" pitchFamily="18" charset="0"/>
              </a:rPr>
              <a:t>TÁCTIL</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p:nvPr/>
        </p:nvPicPr>
        <p:blipFill>
          <a:blip r:embed="rId2"/>
          <a:stretch>
            <a:fillRect/>
          </a:stretch>
        </p:blipFill>
        <p:spPr>
          <a:xfrm>
            <a:off x="1574800" y="1195850"/>
            <a:ext cx="6908800" cy="5077950"/>
          </a:xfrm>
          <a:prstGeom prst="rect">
            <a:avLst/>
          </a:prstGeom>
        </p:spPr>
      </p:pic>
    </p:spTree>
    <p:extLst>
      <p:ext uri="{BB962C8B-B14F-4D97-AF65-F5344CB8AC3E}">
        <p14:creationId xmlns:p14="http://schemas.microsoft.com/office/powerpoint/2010/main" xmlns="" val="2193723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034" y="20320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HARDWARE – DISEÑO </a:t>
            </a:r>
            <a:r>
              <a:rPr lang="en-US" b="1" dirty="0" smtClean="0">
                <a:solidFill>
                  <a:srgbClr val="54A021">
                    <a:lumMod val="75000"/>
                  </a:srgbClr>
                </a:solidFill>
                <a:latin typeface="Times New Roman" panose="02020603050405020304" pitchFamily="18" charset="0"/>
                <a:cs typeface="Times New Roman" panose="02020603050405020304" pitchFamily="18" charset="0"/>
              </a:rPr>
              <a:t>PLACA BASE</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177322" y="2311400"/>
            <a:ext cx="4613230" cy="3001134"/>
          </a:xfrm>
          <a:prstGeom prst="rect">
            <a:avLst/>
          </a:prstGeom>
        </p:spPr>
      </p:pic>
      <p:pic>
        <p:nvPicPr>
          <p:cNvPr id="5" name="Imagen 4"/>
          <p:cNvPicPr/>
          <p:nvPr/>
        </p:nvPicPr>
        <p:blipFill>
          <a:blip r:embed="rId3"/>
          <a:stretch>
            <a:fillRect/>
          </a:stretch>
        </p:blipFill>
        <p:spPr>
          <a:xfrm>
            <a:off x="4785840" y="1524000"/>
            <a:ext cx="7317260" cy="5118100"/>
          </a:xfrm>
          <a:prstGeom prst="rect">
            <a:avLst/>
          </a:prstGeom>
        </p:spPr>
      </p:pic>
    </p:spTree>
    <p:extLst>
      <p:ext uri="{BB962C8B-B14F-4D97-AF65-F5344CB8AC3E}">
        <p14:creationId xmlns:p14="http://schemas.microsoft.com/office/powerpoint/2010/main" xmlns="" val="8764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61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HARDWARE – DISEÑO PLACA BASE</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677334" y="919945"/>
            <a:ext cx="9945181" cy="5121417"/>
          </a:xfrm>
          <a:prstGeom prst="rect">
            <a:avLst/>
          </a:prstGeom>
        </p:spPr>
      </p:pic>
    </p:spTree>
    <p:extLst>
      <p:ext uri="{BB962C8B-B14F-4D97-AF65-F5344CB8AC3E}">
        <p14:creationId xmlns:p14="http://schemas.microsoft.com/office/powerpoint/2010/main" xmlns="" val="426560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Justificación</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Importancia</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677334" y="1666319"/>
            <a:ext cx="8596668" cy="2188989"/>
          </a:xfrm>
        </p:spPr>
        <p:txBody>
          <a:bodyPr>
            <a:noAutofit/>
          </a:bodyPr>
          <a:lstStyle/>
          <a:p>
            <a:pPr marL="0" indent="0" algn="just">
              <a:buNone/>
            </a:pPr>
            <a:r>
              <a:rPr lang="es-EC" sz="2000" dirty="0">
                <a:solidFill>
                  <a:schemeClr val="tx1"/>
                </a:solidFill>
                <a:latin typeface="Times New Roman" panose="02020603050405020304" pitchFamily="18" charset="0"/>
                <a:cs typeface="Times New Roman" panose="02020603050405020304" pitchFamily="18" charset="0"/>
              </a:rPr>
              <a:t>El EMDR tiene una amplia base de reportes de casos publicados e investigación controlada que soportan a esta metodología como un tratamiento validado empíricamente para tratar trauma.  Estudios a nivel mundial avalan al EMDR como terapia efectiva para el tratamiento de TEPT, obteniendo  las más altas calificaciones (niveles A y B) junto con la  Terapia Cognitiva Conductual en su modalidad de </a:t>
            </a:r>
            <a:r>
              <a:rPr lang="es-EC" sz="2000" dirty="0" smtClean="0">
                <a:solidFill>
                  <a:schemeClr val="tx1"/>
                </a:solidFill>
                <a:latin typeface="Times New Roman" panose="02020603050405020304" pitchFamily="18" charset="0"/>
                <a:cs typeface="Times New Roman" panose="02020603050405020304" pitchFamily="18" charset="0"/>
              </a:rPr>
              <a:t>exposición o desensibilización.</a:t>
            </a: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5560542" y="4182421"/>
            <a:ext cx="3304990" cy="2089130"/>
          </a:xfrm>
          <a:prstGeom prst="rect">
            <a:avLst/>
          </a:prstGeom>
        </p:spPr>
      </p:pic>
      <p:sp>
        <p:nvSpPr>
          <p:cNvPr id="5" name="Marcador de contenido 2"/>
          <p:cNvSpPr txBox="1">
            <a:spLocks/>
          </p:cNvSpPr>
          <p:nvPr/>
        </p:nvSpPr>
        <p:spPr>
          <a:xfrm>
            <a:off x="4734469" y="6371410"/>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Terapia</a:t>
            </a:r>
            <a:r>
              <a:rPr lang="en-US" sz="1600" b="1" dirty="0" smtClean="0">
                <a:solidFill>
                  <a:schemeClr val="tx1"/>
                </a:solidFill>
                <a:latin typeface="Times New Roman" panose="02020603050405020304" pitchFamily="18" charset="0"/>
                <a:cs typeface="Times New Roman" panose="02020603050405020304" pitchFamily="18" charset="0"/>
              </a:rPr>
              <a:t> de </a:t>
            </a:r>
            <a:r>
              <a:rPr lang="en-US" sz="1600" b="1" dirty="0" err="1" smtClean="0">
                <a:solidFill>
                  <a:schemeClr val="tx1"/>
                </a:solidFill>
                <a:latin typeface="Times New Roman" panose="02020603050405020304" pitchFamily="18" charset="0"/>
                <a:cs typeface="Times New Roman" panose="02020603050405020304" pitchFamily="18" charset="0"/>
              </a:rPr>
              <a:t>exposición</a:t>
            </a:r>
            <a:r>
              <a:rPr lang="en-US" sz="1600" b="1" dirty="0" smtClean="0">
                <a:solidFill>
                  <a:schemeClr val="tx1"/>
                </a:solidFill>
                <a:latin typeface="Times New Roman" panose="02020603050405020304" pitchFamily="18" charset="0"/>
                <a:cs typeface="Times New Roman" panose="02020603050405020304" pitchFamily="18" charset="0"/>
              </a:rPr>
              <a:t> con Sistema de </a:t>
            </a:r>
            <a:r>
              <a:rPr lang="en-US" sz="1600" b="1" dirty="0" err="1" smtClean="0">
                <a:solidFill>
                  <a:schemeClr val="tx1"/>
                </a:solidFill>
                <a:latin typeface="Times New Roman" panose="02020603050405020304" pitchFamily="18" charset="0"/>
                <a:cs typeface="Times New Roman" panose="02020603050405020304" pitchFamily="18" charset="0"/>
              </a:rPr>
              <a:t>Realidad</a:t>
            </a:r>
            <a:r>
              <a:rPr lang="en-US" sz="1600" b="1" dirty="0" smtClean="0">
                <a:solidFill>
                  <a:schemeClr val="tx1"/>
                </a:solidFill>
                <a:latin typeface="Times New Roman" panose="02020603050405020304" pitchFamily="18" charset="0"/>
                <a:cs typeface="Times New Roman" panose="02020603050405020304" pitchFamily="18" charset="0"/>
              </a:rPr>
              <a:t> </a:t>
            </a:r>
            <a:r>
              <a:rPr lang="en-US" sz="1600" b="1" dirty="0" err="1" smtClean="0">
                <a:solidFill>
                  <a:schemeClr val="tx1"/>
                </a:solidFill>
                <a:latin typeface="Times New Roman" panose="02020603050405020304" pitchFamily="18" charset="0"/>
                <a:cs typeface="Times New Roman" panose="02020603050405020304" pitchFamily="18" charset="0"/>
              </a:rPr>
              <a:t>Aumentada</a:t>
            </a: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8360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61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HARDWARE – DISEÑO PLACA BASE</a:t>
            </a:r>
            <a:endParaRPr lang="en-US" dirty="0"/>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677334" y="633790"/>
            <a:ext cx="9618285" cy="6224210"/>
          </a:xfrm>
          <a:prstGeom prst="rect">
            <a:avLst/>
          </a:prstGeom>
        </p:spPr>
      </p:pic>
    </p:spTree>
    <p:extLst>
      <p:ext uri="{BB962C8B-B14F-4D97-AF65-F5344CB8AC3E}">
        <p14:creationId xmlns:p14="http://schemas.microsoft.com/office/powerpoint/2010/main" xmlns="" val="1895498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610"/>
            <a:ext cx="8596668" cy="1320800"/>
          </a:xfrm>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HARDWARE – DISEÑO PLACA BASE</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975510"/>
            <a:ext cx="10922377" cy="5628490"/>
          </a:xfrm>
          <a:prstGeom prst="rect">
            <a:avLst/>
          </a:prstGeom>
        </p:spPr>
      </p:pic>
    </p:spTree>
    <p:extLst>
      <p:ext uri="{BB962C8B-B14F-4D97-AF65-F5344CB8AC3E}">
        <p14:creationId xmlns:p14="http://schemas.microsoft.com/office/powerpoint/2010/main" xmlns="" val="12512375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600" y="0"/>
            <a:ext cx="443268" cy="4306510"/>
          </a:xfrm>
        </p:spPr>
        <p:txBody>
          <a:bodyPr>
            <a:normAutofit fontScale="90000"/>
          </a:body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HARDWARE</a:t>
            </a:r>
            <a:endParaRPr lang="en-US" dirty="0"/>
          </a:p>
        </p:txBody>
      </p:sp>
      <p:sp>
        <p:nvSpPr>
          <p:cNvPr id="3" name="Marcador de contenido 2"/>
          <p:cNvSpPr>
            <a:spLocks noGrp="1"/>
          </p:cNvSpPr>
          <p:nvPr>
            <p:ph idx="1"/>
          </p:nvPr>
        </p:nvSpPr>
        <p:spPr/>
        <p:txBody>
          <a:bodyPr/>
          <a:lstStyle/>
          <a:p>
            <a:endParaRPr lang="en-US" dirty="0"/>
          </a:p>
        </p:txBody>
      </p:sp>
      <p:pic>
        <p:nvPicPr>
          <p:cNvPr id="5" name="Imagen 4"/>
          <p:cNvPicPr/>
          <p:nvPr/>
        </p:nvPicPr>
        <p:blipFill>
          <a:blip r:embed="rId2"/>
          <a:stretch>
            <a:fillRect/>
          </a:stretch>
        </p:blipFill>
        <p:spPr>
          <a:xfrm>
            <a:off x="5102669" y="101600"/>
            <a:ext cx="4904932" cy="3263900"/>
          </a:xfrm>
          <a:prstGeom prst="rect">
            <a:avLst/>
          </a:prstGeom>
          <a:ln w="57150">
            <a:solidFill>
              <a:schemeClr val="tx1">
                <a:lumMod val="95000"/>
                <a:lumOff val="5000"/>
              </a:schemeClr>
            </a:solidFill>
          </a:ln>
        </p:spPr>
      </p:pic>
      <p:pic>
        <p:nvPicPr>
          <p:cNvPr id="6" name="Imagen 5"/>
          <p:cNvPicPr/>
          <p:nvPr/>
        </p:nvPicPr>
        <p:blipFill>
          <a:blip r:embed="rId3"/>
          <a:stretch>
            <a:fillRect/>
          </a:stretch>
        </p:blipFill>
        <p:spPr>
          <a:xfrm>
            <a:off x="1066859" y="101600"/>
            <a:ext cx="3900343" cy="3263900"/>
          </a:xfrm>
          <a:prstGeom prst="rect">
            <a:avLst/>
          </a:prstGeom>
          <a:ln w="57150">
            <a:solidFill>
              <a:srgbClr val="FFC000"/>
            </a:solidFill>
          </a:ln>
        </p:spPr>
      </p:pic>
      <p:pic>
        <p:nvPicPr>
          <p:cNvPr id="7" name="Imagen 6"/>
          <p:cNvPicPr/>
          <p:nvPr/>
        </p:nvPicPr>
        <p:blipFill>
          <a:blip r:embed="rId4"/>
          <a:stretch>
            <a:fillRect/>
          </a:stretch>
        </p:blipFill>
        <p:spPr>
          <a:xfrm>
            <a:off x="1066858" y="3492500"/>
            <a:ext cx="3900344" cy="3279059"/>
          </a:xfrm>
          <a:prstGeom prst="rect">
            <a:avLst/>
          </a:prstGeom>
          <a:ln w="57150">
            <a:solidFill>
              <a:schemeClr val="accent1"/>
            </a:solidFill>
          </a:ln>
        </p:spPr>
      </p:pic>
      <p:pic>
        <p:nvPicPr>
          <p:cNvPr id="8" name="Imagen 7"/>
          <p:cNvPicPr>
            <a:picLocks noChangeAspect="1"/>
          </p:cNvPicPr>
          <p:nvPr/>
        </p:nvPicPr>
        <p:blipFill>
          <a:blip r:embed="rId5"/>
          <a:stretch>
            <a:fillRect/>
          </a:stretch>
        </p:blipFill>
        <p:spPr>
          <a:xfrm rot="5400000">
            <a:off x="5915290" y="2679249"/>
            <a:ext cx="3279690" cy="4904930"/>
          </a:xfrm>
          <a:prstGeom prst="rect">
            <a:avLst/>
          </a:prstGeom>
          <a:ln w="57150">
            <a:solidFill>
              <a:srgbClr val="FF0000"/>
            </a:solidFill>
          </a:ln>
        </p:spPr>
      </p:pic>
    </p:spTree>
    <p:extLst>
      <p:ext uri="{BB962C8B-B14F-4D97-AF65-F5344CB8AC3E}">
        <p14:creationId xmlns:p14="http://schemas.microsoft.com/office/powerpoint/2010/main" xmlns="" val="2937023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600" y="0"/>
            <a:ext cx="443268" cy="4306510"/>
          </a:xfrm>
        </p:spPr>
        <p:txBody>
          <a:bodyPr>
            <a:normAutofit fontScale="90000"/>
          </a:body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HARDWARE</a:t>
            </a:r>
            <a:endParaRPr lang="en-US" dirty="0"/>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6551902" y="287795"/>
            <a:ext cx="5444200" cy="2440027"/>
          </a:xfrm>
          <a:prstGeom prst="rect">
            <a:avLst/>
          </a:prstGeom>
          <a:ln w="57150">
            <a:solidFill>
              <a:schemeClr val="tx1"/>
            </a:solidFill>
          </a:ln>
        </p:spPr>
      </p:pic>
      <p:pic>
        <p:nvPicPr>
          <p:cNvPr id="9" name="Imagen 8"/>
          <p:cNvPicPr/>
          <p:nvPr/>
        </p:nvPicPr>
        <p:blipFill>
          <a:blip r:embed="rId3"/>
          <a:srcRect/>
          <a:stretch>
            <a:fillRect/>
          </a:stretch>
        </p:blipFill>
        <p:spPr bwMode="auto">
          <a:xfrm>
            <a:off x="834005" y="3092212"/>
            <a:ext cx="5443855" cy="2590800"/>
          </a:xfrm>
          <a:prstGeom prst="rect">
            <a:avLst/>
          </a:prstGeom>
          <a:noFill/>
          <a:ln w="57150">
            <a:solidFill>
              <a:srgbClr val="92D050"/>
            </a:solidFill>
            <a:miter lim="800000"/>
            <a:headEnd/>
            <a:tailEnd/>
          </a:ln>
        </p:spPr>
      </p:pic>
      <p:pic>
        <p:nvPicPr>
          <p:cNvPr id="10" name="Imagen 9"/>
          <p:cNvPicPr/>
          <p:nvPr/>
        </p:nvPicPr>
        <p:blipFill>
          <a:blip r:embed="rId4"/>
          <a:srcRect/>
          <a:stretch>
            <a:fillRect/>
          </a:stretch>
        </p:blipFill>
        <p:spPr bwMode="auto">
          <a:xfrm>
            <a:off x="834006" y="213222"/>
            <a:ext cx="5443855" cy="2514600"/>
          </a:xfrm>
          <a:prstGeom prst="rect">
            <a:avLst/>
          </a:prstGeom>
          <a:noFill/>
          <a:ln w="57150">
            <a:solidFill>
              <a:srgbClr val="FFFF00"/>
            </a:solidFill>
            <a:miter lim="800000"/>
            <a:headEnd/>
            <a:tailEnd/>
          </a:ln>
        </p:spPr>
      </p:pic>
      <p:pic>
        <p:nvPicPr>
          <p:cNvPr id="11" name="Imagen 10"/>
          <p:cNvPicPr/>
          <p:nvPr/>
        </p:nvPicPr>
        <p:blipFill>
          <a:blip r:embed="rId5"/>
          <a:srcRect l="23123" t="14634" r="12276" b="32404"/>
          <a:stretch>
            <a:fillRect/>
          </a:stretch>
        </p:blipFill>
        <p:spPr bwMode="auto">
          <a:xfrm>
            <a:off x="6551902" y="3149540"/>
            <a:ext cx="5444200" cy="2533472"/>
          </a:xfrm>
          <a:prstGeom prst="rect">
            <a:avLst/>
          </a:prstGeom>
          <a:noFill/>
          <a:ln w="57150">
            <a:solidFill>
              <a:srgbClr val="FF0000"/>
            </a:solidFill>
            <a:miter lim="800000"/>
            <a:headEnd/>
            <a:tailEnd/>
          </a:ln>
        </p:spPr>
      </p:pic>
    </p:spTree>
    <p:extLst>
      <p:ext uri="{BB962C8B-B14F-4D97-AF65-F5344CB8AC3E}">
        <p14:creationId xmlns:p14="http://schemas.microsoft.com/office/powerpoint/2010/main" xmlns="" val="3769899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88900"/>
            <a:ext cx="8596668" cy="1320800"/>
          </a:xfrm>
        </p:spPr>
        <p:txBody>
          <a:body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PRUEBAS DEL SISTEMA EMDR</a:t>
            </a:r>
            <a:endParaRPr lang="en-US" dirty="0"/>
          </a:p>
        </p:txBody>
      </p:sp>
      <p:sp>
        <p:nvSpPr>
          <p:cNvPr id="3" name="Marcador de contenido 2"/>
          <p:cNvSpPr>
            <a:spLocks noGrp="1"/>
          </p:cNvSpPr>
          <p:nvPr>
            <p:ph idx="1"/>
          </p:nvPr>
        </p:nvSpPr>
        <p:spPr>
          <a:xfrm>
            <a:off x="677334" y="749300"/>
            <a:ext cx="9203266" cy="3880773"/>
          </a:xfrm>
        </p:spPr>
        <p:txBody>
          <a:bodyPr>
            <a:normAutofit/>
          </a:bodyPr>
          <a:lstStyle/>
          <a:p>
            <a:pPr marL="0" marR="0" indent="0" algn="just">
              <a:lnSpc>
                <a:spcPct val="200000"/>
              </a:lnSpc>
              <a:spcBef>
                <a:spcPts val="0"/>
              </a:spcBef>
              <a:spcAft>
                <a:spcPts val="1000"/>
              </a:spcAft>
              <a:buNone/>
            </a:pPr>
            <a:r>
              <a:rPr lang="es-ES" sz="2200" b="1" dirty="0">
                <a:latin typeface="Times New Roman" panose="02020603050405020304" pitchFamily="18" charset="0"/>
                <a:ea typeface="Calibri" panose="020F0502020204030204" pitchFamily="34" charset="0"/>
                <a:cs typeface="Times New Roman" panose="02020603050405020304" pitchFamily="18" charset="0"/>
              </a:rPr>
              <a:t>Uso del Sistema EMDR dentro de las sesiones de terapia</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r>
              <a:rPr lang="es-ES" sz="2200" dirty="0">
                <a:latin typeface="Times New Roman" panose="02020603050405020304" pitchFamily="18" charset="0"/>
                <a:ea typeface="Calibri" panose="020F0502020204030204" pitchFamily="34" charset="0"/>
              </a:rPr>
              <a:t>	El prototipo implementado fue utilizado en sesiones de terapia por psicoterapeutas profesionales entrenados en EMDR dentro del Campus Grupal; la supervisión del funcionamiento del equipo estuvo a cargo de los ejecutores del proyecto a la par de la administración de terapia. </a:t>
            </a:r>
            <a:endParaRPr lang="en-US" sz="2200" dirty="0"/>
          </a:p>
        </p:txBody>
      </p:sp>
    </p:spTree>
    <p:extLst>
      <p:ext uri="{BB962C8B-B14F-4D97-AF65-F5344CB8AC3E}">
        <p14:creationId xmlns:p14="http://schemas.microsoft.com/office/powerpoint/2010/main" xmlns="" val="104375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3652044908"/>
              </p:ext>
            </p:extLst>
          </p:nvPr>
        </p:nvGraphicFramePr>
        <p:xfrm>
          <a:off x="0" y="156718"/>
          <a:ext cx="12192000" cy="6809796"/>
        </p:xfrm>
        <a:graphic>
          <a:graphicData uri="http://schemas.openxmlformats.org/drawingml/2006/table">
            <a:tbl>
              <a:tblPr firstRow="1" firstCol="1" bandRow="1"/>
              <a:tblGrid>
                <a:gridCol w="2382329"/>
                <a:gridCol w="2275406"/>
                <a:gridCol w="3395505"/>
                <a:gridCol w="1971582"/>
                <a:gridCol w="2167178"/>
              </a:tblGrid>
              <a:tr h="260284">
                <a:tc gridSpan="5">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CASO No._1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chemeClr val="accent5">
                          <a:lumMod val="60000"/>
                          <a:lumOff val="40000"/>
                        </a:schemeClr>
                      </a:fgClr>
                      <a:bgClr>
                        <a:schemeClr val="bg1"/>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0567">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programadas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con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gridSpan="2">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r>
              <a:tr h="780852">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Promedio de tiempo en sesión sin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120 min</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Promedio de tiempo en sesión con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gridSpan="2">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90 min.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hMerge="1">
                  <a:txBody>
                    <a:bodyPr/>
                    <a:lstStyle/>
                    <a:p>
                      <a:endParaRPr lang="en-US"/>
                    </a:p>
                  </a:txBody>
                  <a:tcPr/>
                </a:tc>
              </a:tr>
              <a:tr h="520567">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Módulo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Se empleó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Tiempo de uso total por sesión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1301419">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Visual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60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Paciente responde de forma óptima a la estimulación bilateral visual, razón por la cual no se requiere la aplicación de los otros dos módulos.  Equipo cubre todo el campo visual del paciente.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260284">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Auditivo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260284">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Táctil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1561702">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Nivel de degaste físico y/o mental con la ayuda del prototipo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Bajo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Psicoterapeuta presenta mayor relajación al final de las sesiones en relación de la aplicación EMDR de forma convencional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r>
              <a:tr h="780852">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El paciente comento inconvenientes con la prueba del equipo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5158" marR="3515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r>
            </a:tbl>
          </a:graphicData>
        </a:graphic>
      </p:graphicFrame>
    </p:spTree>
    <p:extLst>
      <p:ext uri="{BB962C8B-B14F-4D97-AF65-F5344CB8AC3E}">
        <p14:creationId xmlns:p14="http://schemas.microsoft.com/office/powerpoint/2010/main" xmlns="" val="1875811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xmlns="" val="208111705"/>
              </p:ext>
            </p:extLst>
          </p:nvPr>
        </p:nvGraphicFramePr>
        <p:xfrm>
          <a:off x="0" y="0"/>
          <a:ext cx="12192001" cy="7064690"/>
        </p:xfrm>
        <a:graphic>
          <a:graphicData uri="http://schemas.openxmlformats.org/drawingml/2006/table">
            <a:tbl>
              <a:tblPr firstRow="1" firstCol="1" bandRow="1"/>
              <a:tblGrid>
                <a:gridCol w="2382331"/>
                <a:gridCol w="2275405"/>
                <a:gridCol w="3395504"/>
                <a:gridCol w="1971583"/>
                <a:gridCol w="2167178"/>
              </a:tblGrid>
              <a:tr h="249427">
                <a:tc gridSpan="5">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CASO No._2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FF0000"/>
                      </a:fgClr>
                      <a:bgClr>
                        <a:schemeClr val="bg1"/>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8089">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programadas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con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gridSpan="2">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r>
              <a:tr h="528089">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Promedio de tiempo sin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90 min.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Promedio de tiempo con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gridSpan="2">
                  <a:txBody>
                    <a:bodyPr/>
                    <a:lstStyle/>
                    <a:p>
                      <a:pPr marL="0" marR="0" algn="ctr">
                        <a:lnSpc>
                          <a:spcPct val="115000"/>
                        </a:lnSpc>
                        <a:spcBef>
                          <a:spcPts val="0"/>
                        </a:spcBef>
                        <a:spcAft>
                          <a:spcPts val="1000"/>
                        </a:spcAft>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70 min.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hMerge="1">
                  <a:txBody>
                    <a:bodyPr/>
                    <a:lstStyle/>
                    <a:p>
                      <a:endParaRPr lang="en-US"/>
                    </a:p>
                  </a:txBody>
                  <a:tcPr/>
                </a:tc>
              </a:tr>
              <a:tr h="528089">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Módulo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Se empleó sistema EMDR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Tiempo de uso total por sesión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352059">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Visual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No  procede debido a malestar ocular.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311784">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Auditivo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35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311784">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Táctil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5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1936325">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Nivel de degaste físico y/o mental con la ayuda del prototipo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Bajo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Psicoterapeuta presentó mayor relajación al final de las sesiones en relación de la aplicación EMDR de forma convencional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r>
              <a:tr h="2112354">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El paciente comento inconvenientes con la prueba del equipo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nSpc>
                          <a:spcPct val="115000"/>
                        </a:lnSpc>
                        <a:spcBef>
                          <a:spcPts val="0"/>
                        </a:spcBef>
                        <a:spcAft>
                          <a:spcPts val="10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Paciente reportó dolor ocular al procesar los estímulos visuales.  El poco tiempo de </a:t>
                      </a:r>
                      <a:r>
                        <a:rPr lang="es-ES" sz="1600" dirty="0" smtClean="0">
                          <a:effectLst/>
                          <a:latin typeface="Times New Roman" panose="02020603050405020304" pitchFamily="18" charset="0"/>
                          <a:ea typeface="Calibri" panose="020F0502020204030204" pitchFamily="34" charset="0"/>
                          <a:cs typeface="Times New Roman" panose="02020603050405020304" pitchFamily="18" charset="0"/>
                        </a:rPr>
                        <a:t>exposición al </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módulo táctil a presencia de ansiedad.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208" marR="34208"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r>
            </a:tbl>
          </a:graphicData>
        </a:graphic>
      </p:graphicFrame>
    </p:spTree>
    <p:extLst>
      <p:ext uri="{BB962C8B-B14F-4D97-AF65-F5344CB8AC3E}">
        <p14:creationId xmlns:p14="http://schemas.microsoft.com/office/powerpoint/2010/main" xmlns="" val="1062896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2087878329"/>
              </p:ext>
            </p:extLst>
          </p:nvPr>
        </p:nvGraphicFramePr>
        <p:xfrm>
          <a:off x="0" y="0"/>
          <a:ext cx="12192000" cy="7064203"/>
        </p:xfrm>
        <a:graphic>
          <a:graphicData uri="http://schemas.openxmlformats.org/drawingml/2006/table">
            <a:tbl>
              <a:tblPr firstRow="1" firstCol="1" bandRow="1"/>
              <a:tblGrid>
                <a:gridCol w="2374508"/>
                <a:gridCol w="2245413"/>
                <a:gridCol w="3236422"/>
                <a:gridCol w="2173696"/>
                <a:gridCol w="2161961"/>
              </a:tblGrid>
              <a:tr h="247072">
                <a:tc gridSpan="5">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CASO No._3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20">
                      <a:fgClr>
                        <a:srgbClr val="FF0000"/>
                      </a:fgClr>
                      <a:bgClr>
                        <a:schemeClr val="bg1"/>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0870">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programadas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Número de sesiones con Sistema EMDR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gridSpan="2">
                  <a:txBody>
                    <a:bodyPr/>
                    <a:lstStyle/>
                    <a:p>
                      <a:pPr marL="0" marR="0" algn="ctr">
                        <a:lnSpc>
                          <a:spcPct val="115000"/>
                        </a:lnSpc>
                        <a:spcBef>
                          <a:spcPts val="0"/>
                        </a:spcBef>
                        <a:spcAft>
                          <a:spcPts val="1000"/>
                        </a:spcAft>
                      </a:pPr>
                      <a:r>
                        <a:rPr lang="es-ES" sz="2000" dirty="0" smtClean="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r>
              <a:tr h="510870">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Promedio de tiempo sin Sistema EMDR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90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Promedio de tiempo con Sistema EMDR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gridSpan="2">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60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FFFF00"/>
                    </a:solidFill>
                  </a:tcPr>
                </a:tc>
                <a:tc hMerge="1">
                  <a:txBody>
                    <a:bodyPr/>
                    <a:lstStyle/>
                    <a:p>
                      <a:endParaRPr lang="en-US"/>
                    </a:p>
                  </a:txBody>
                  <a:tcPr/>
                </a:tc>
              </a:tr>
              <a:tr h="510870">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Módulo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Se empleó sistema EMDR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Tiempo de uso total por sesión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247072">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Visual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No  procede debido a resequedad ocular.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247072">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Auditivo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Sensibilidad auditiva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r>
              <a:tr h="247072">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Táctil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gn="ctr">
                        <a:lnSpc>
                          <a:spcPct val="115000"/>
                        </a:lnSpc>
                        <a:spcBef>
                          <a:spcPts val="0"/>
                        </a:spcBef>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30 min.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r>
              <a:tr h="1566065">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Nivel de degaste físico y/o mental con la ayuda del prototipo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gridSpan="2">
                  <a:txBody>
                    <a:bodyPr/>
                    <a:lstStyle/>
                    <a:p>
                      <a:pPr marL="0" marR="0" algn="ctr">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Bajo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c>
                  <a:txBody>
                    <a:bodyPr/>
                    <a:lstStyle/>
                    <a:p>
                      <a:pPr marL="0" marR="0">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Psicoterapeuta presentó mayor relajación al final de las sesiones en relación de la aplicación EMDR de forma convencional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60">
                      <a:fgClr>
                        <a:srgbClr val="DBE5F1"/>
                      </a:fgClr>
                      <a:bgClr>
                        <a:schemeClr val="bg1"/>
                      </a:bgClr>
                    </a:pattFill>
                  </a:tcPr>
                </a:tc>
              </a:tr>
              <a:tr h="2621258">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El paciente comento inconvenientes con la prueba del equipo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gridSpan="2">
                  <a:txBody>
                    <a:bodyPr/>
                    <a:lstStyle/>
                    <a:p>
                      <a:pPr marL="0" marR="0" algn="ctr">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SI</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hMerge="1">
                  <a:txBody>
                    <a:bodyPr/>
                    <a:lstStyle/>
                    <a:p>
                      <a:endParaRPr lang="en-US"/>
                    </a:p>
                  </a:txBody>
                  <a:tcPr/>
                </a:tc>
                <a:tc>
                  <a:txBody>
                    <a:bodyPr/>
                    <a:lstStyle/>
                    <a:p>
                      <a:pPr marL="0" marR="0" algn="ctr">
                        <a:lnSpc>
                          <a:spcPct val="115000"/>
                        </a:lnSpc>
                        <a:spcBef>
                          <a:spcPts val="0"/>
                        </a:spcBef>
                        <a:spcAft>
                          <a:spcPts val="1000"/>
                        </a:spcAft>
                      </a:pPr>
                      <a:r>
                        <a:rPr lang="es-ES" sz="1500" b="1" dirty="0">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c>
                  <a:txBody>
                    <a:bodyPr/>
                    <a:lstStyle/>
                    <a:p>
                      <a:pPr marL="0" marR="0">
                        <a:lnSpc>
                          <a:spcPct val="115000"/>
                        </a:lnSpc>
                        <a:spcBef>
                          <a:spcPts val="0"/>
                        </a:spcBef>
                        <a:spcAft>
                          <a:spcPts val="1000"/>
                        </a:spcAft>
                      </a:pP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Paciente comunico problemas con el punto de enfoque e irritabilidad con los sonidos </a:t>
                      </a:r>
                      <a:r>
                        <a:rPr lang="es-ES" sz="1500" dirty="0" err="1">
                          <a:effectLst/>
                          <a:latin typeface="Times New Roman" panose="02020603050405020304" pitchFamily="18" charset="0"/>
                          <a:ea typeface="Calibri" panose="020F0502020204030204" pitchFamily="34" charset="0"/>
                          <a:cs typeface="Times New Roman" panose="02020603050405020304" pitchFamily="18" charset="0"/>
                        </a:rPr>
                        <a:t>preprogramados</a:t>
                      </a:r>
                      <a:r>
                        <a:rPr lang="es-ES" sz="1500" dirty="0">
                          <a:effectLst/>
                          <a:latin typeface="Times New Roman" panose="02020603050405020304" pitchFamily="18" charset="0"/>
                          <a:ea typeface="Calibri" panose="020F0502020204030204" pitchFamily="34" charset="0"/>
                          <a:cs typeface="Times New Roman" panose="02020603050405020304" pitchFamily="18" charset="0"/>
                        </a:rPr>
                        <a:t> en el software. Adicional indico si existe la posibilidad de aumentar la fuerza de vibración de los motores.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8766" marR="28766"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pattFill prst="pct10">
                      <a:fgClr>
                        <a:srgbClr val="DBE5F1"/>
                      </a:fgClr>
                      <a:bgClr>
                        <a:schemeClr val="bg1"/>
                      </a:bgClr>
                    </a:pattFill>
                  </a:tcPr>
                </a:tc>
              </a:tr>
            </a:tbl>
          </a:graphicData>
        </a:graphic>
      </p:graphicFrame>
    </p:spTree>
    <p:extLst>
      <p:ext uri="{BB962C8B-B14F-4D97-AF65-F5344CB8AC3E}">
        <p14:creationId xmlns:p14="http://schemas.microsoft.com/office/powerpoint/2010/main" xmlns="" val="6140847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srgbClr val="54A021">
                    <a:lumMod val="75000"/>
                  </a:srgbClr>
                </a:solidFill>
                <a:latin typeface="Times New Roman" panose="02020603050405020304" pitchFamily="18" charset="0"/>
                <a:cs typeface="Times New Roman" panose="02020603050405020304" pitchFamily="18" charset="0"/>
              </a:rPr>
              <a:t>PRUEBAS DEL SISTEMA EMDR</a:t>
            </a:r>
            <a:endParaRPr lang="en-US" dirty="0"/>
          </a:p>
        </p:txBody>
      </p:sp>
      <p:sp>
        <p:nvSpPr>
          <p:cNvPr id="3" name="Marcador de contenido 2"/>
          <p:cNvSpPr>
            <a:spLocks noGrp="1"/>
          </p:cNvSpPr>
          <p:nvPr>
            <p:ph idx="1"/>
          </p:nvPr>
        </p:nvSpPr>
        <p:spPr/>
        <p:txBody>
          <a:bodyPr>
            <a:normAutofit/>
          </a:bodyPr>
          <a:lstStyle/>
          <a:p>
            <a:pPr marL="0" indent="0" algn="just">
              <a:buNone/>
            </a:pPr>
            <a:r>
              <a:rPr lang="es-ES" sz="2200" b="1" dirty="0">
                <a:latin typeface="Times New Roman" panose="02020603050405020304" pitchFamily="18" charset="0"/>
                <a:cs typeface="Times New Roman" panose="02020603050405020304" pitchFamily="18" charset="0"/>
              </a:rPr>
              <a:t>Desempeño de equipo</a:t>
            </a:r>
            <a:endParaRPr lang="en-US" sz="2200" dirty="0">
              <a:latin typeface="Times New Roman" panose="02020603050405020304" pitchFamily="18" charset="0"/>
              <a:cs typeface="Times New Roman" panose="02020603050405020304" pitchFamily="18" charset="0"/>
            </a:endParaRPr>
          </a:p>
          <a:p>
            <a:pPr marL="0" indent="0" algn="just">
              <a:buNone/>
            </a:pPr>
            <a:r>
              <a:rPr lang="es-ES" sz="2200" dirty="0" smtClean="0">
                <a:latin typeface="Times New Roman" panose="02020603050405020304" pitchFamily="18" charset="0"/>
                <a:cs typeface="Times New Roman" panose="02020603050405020304" pitchFamily="18" charset="0"/>
              </a:rPr>
              <a:t>Se </a:t>
            </a:r>
            <a:r>
              <a:rPr lang="es-ES" sz="2200" dirty="0">
                <a:latin typeface="Times New Roman" panose="02020603050405020304" pitchFamily="18" charset="0"/>
                <a:cs typeface="Times New Roman" panose="02020603050405020304" pitchFamily="18" charset="0"/>
              </a:rPr>
              <a:t>basó en el tiempo de operación del equipo durante las terapias suministradas. Como parámetros de prueba se estableció el funcionamiento continuo dentro de tres sesiones consecutivas y la media de sesiones programadas en comparación de la metodología de aplicación tradicional. La siguiente tabla resume los estándares de operación del sistema en las pruebas realizadas y las observaciones de hardware y software presentadas en la administración de las sesiones de terapia en conjunto con el equipo</a:t>
            </a:r>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75608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xmlns="" val="150215482"/>
              </p:ext>
            </p:extLst>
          </p:nvPr>
        </p:nvGraphicFramePr>
        <p:xfrm>
          <a:off x="127000" y="152398"/>
          <a:ext cx="12065000" cy="6994142"/>
        </p:xfrm>
        <a:graphic>
          <a:graphicData uri="http://schemas.openxmlformats.org/drawingml/2006/table">
            <a:tbl>
              <a:tblPr firstRow="1" firstCol="1" bandRow="1"/>
              <a:tblGrid>
                <a:gridCol w="4020806"/>
                <a:gridCol w="4022097"/>
                <a:gridCol w="4022097"/>
              </a:tblGrid>
              <a:tr h="838200">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Tiempo de funcionamiento en pruebas preliminares a sesiones de terapia</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pattFill prst="pct10">
                      <a:fgClr>
                        <a:srgbClr val="D3DFEE"/>
                      </a:fgClr>
                      <a:bgClr>
                        <a:schemeClr val="bg1"/>
                      </a:bgClr>
                    </a:pattFill>
                  </a:tcPr>
                </a:tc>
                <a:tc gridSpan="2">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600 min. = 10 horas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pattFill prst="pct10">
                      <a:fgClr>
                        <a:srgbClr val="D3DFEE"/>
                      </a:fgClr>
                      <a:bgClr>
                        <a:schemeClr val="bg1"/>
                      </a:bgClr>
                    </a:pattFill>
                  </a:tcPr>
                </a:tc>
                <a:tc hMerge="1">
                  <a:txBody>
                    <a:bodyPr/>
                    <a:lstStyle/>
                    <a:p>
                      <a:endParaRPr lang="en-US"/>
                    </a:p>
                  </a:txBody>
                  <a:tcPr/>
                </a:tc>
              </a:tr>
              <a:tr h="558800">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Tiempo de funcionamiento durante funciones de terapia</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w="12700" cap="flat" cmpd="sng" algn="ctr">
                      <a:solidFill>
                        <a:srgbClr val="4F81BD"/>
                      </a:solidFill>
                      <a:prstDash val="solid"/>
                      <a:round/>
                      <a:headEnd type="none" w="med" len="med"/>
                      <a:tailEnd type="none" w="med" len="med"/>
                    </a:lnT>
                    <a:lnB>
                      <a:noFill/>
                    </a:lnB>
                    <a:pattFill prst="pct60">
                      <a:fgClr>
                        <a:srgbClr val="D3DFEE"/>
                      </a:fgClr>
                      <a:bgClr>
                        <a:schemeClr val="bg1"/>
                      </a:bgClr>
                    </a:pattFill>
                  </a:tcPr>
                </a:tc>
                <a:tc gridSpan="2">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770 min. = 12 horas 50 minutos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w="12700" cap="flat" cmpd="sng" algn="ctr">
                      <a:solidFill>
                        <a:srgbClr val="4F81BD"/>
                      </a:solidFill>
                      <a:prstDash val="solid"/>
                      <a:round/>
                      <a:headEnd type="none" w="med" len="med"/>
                      <a:tailEnd type="none" w="med" len="med"/>
                    </a:lnT>
                    <a:lnB>
                      <a:noFill/>
                    </a:lnB>
                    <a:pattFill prst="pct60">
                      <a:fgClr>
                        <a:srgbClr val="D3DFEE"/>
                      </a:fgClr>
                      <a:bgClr>
                        <a:schemeClr val="bg1"/>
                      </a:bgClr>
                    </a:pattFill>
                  </a:tcPr>
                </a:tc>
                <a:tc hMerge="1">
                  <a:txBody>
                    <a:bodyPr/>
                    <a:lstStyle/>
                    <a:p>
                      <a:endParaRPr lang="en-US"/>
                    </a:p>
                  </a:txBody>
                  <a:tcPr/>
                </a:tc>
              </a:tr>
              <a:tr h="279401">
                <a:tc gridSpan="3">
                  <a:txBody>
                    <a:bodyPr/>
                    <a:lstStyle/>
                    <a:p>
                      <a:pPr marL="0" marR="0" algn="ctr">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Tiempo por modulo en terapia</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hMerge="1">
                  <a:txBody>
                    <a:bodyPr/>
                    <a:lstStyle/>
                    <a:p>
                      <a:endParaRPr lang="en-US"/>
                    </a:p>
                  </a:txBody>
                  <a:tcPr/>
                </a:tc>
                <a:tc hMerge="1">
                  <a:txBody>
                    <a:bodyPr/>
                    <a:lstStyle/>
                    <a:p>
                      <a:endParaRPr lang="en-US"/>
                    </a:p>
                  </a:txBody>
                  <a:tcPr/>
                </a:tc>
              </a:tr>
              <a:tr h="279401">
                <a:tc gridSpan="2">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Comunicación USB</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solidFill>
                      <a:srgbClr val="D3DFEE"/>
                    </a:solidFill>
                  </a:tcPr>
                </a:tc>
                <a:tc hMerge="1">
                  <a:txBody>
                    <a:bodyPr/>
                    <a:lstStyle/>
                    <a:p>
                      <a:endParaRPr lang="en-US"/>
                    </a:p>
                  </a:txBody>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Observaciones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solidFill>
                      <a:srgbClr val="D3DFEE"/>
                    </a:solidFill>
                  </a:tcPr>
                </a:tc>
              </a:tr>
              <a:tr h="838200">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Visual</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100 min. = 1 hora 40 minutos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Presenta intermitencia en el encendido de leds en modo manual</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r>
              <a:tr h="279401">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Auditivo</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60 min. = 1 hora</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Funcionamiento normal</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r>
              <a:tr h="279401">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Táctil</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60 min. = 1 hora</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Funcionamiento normal</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r>
              <a:tr h="279401">
                <a:tc gridSpan="3">
                  <a:txBody>
                    <a:bodyPr/>
                    <a:lstStyle/>
                    <a:p>
                      <a:pPr marL="0" marR="0" algn="ctr">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Comunicación Bluetooth</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c hMerge="1">
                  <a:txBody>
                    <a:bodyPr/>
                    <a:lstStyle/>
                    <a:p>
                      <a:endParaRPr lang="en-US"/>
                    </a:p>
                  </a:txBody>
                  <a:tcPr/>
                </a:tc>
                <a:tc hMerge="1">
                  <a:txBody>
                    <a:bodyPr/>
                    <a:lstStyle/>
                    <a:p>
                      <a:endParaRPr lang="en-US"/>
                    </a:p>
                  </a:txBody>
                  <a:tcPr/>
                </a:tc>
              </a:tr>
              <a:tr h="558800">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Visual</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200 min. = 3 horas 20 minutos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10">
                      <a:fgClr>
                        <a:srgbClr val="D3DFEE"/>
                      </a:fgClr>
                      <a:bgClr>
                        <a:schemeClr val="bg1"/>
                      </a:bgClr>
                    </a:pattFill>
                  </a:tcPr>
                </a:tc>
                <a:tc rowSpan="3">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Despliegue de ventana de confirmación de conexión con IOIO en el dispositivo Android. La aplicación está configurada para mostrar un mensaje de conexión con la IOIO en la primera conexión. Posterior a la novedad anteriormente citada todos los módulos operaron de modo normal.</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w="12700" cap="flat" cmpd="sng" algn="ctr">
                      <a:solidFill>
                        <a:srgbClr val="4F81BD"/>
                      </a:solidFill>
                      <a:prstDash val="solid"/>
                      <a:round/>
                      <a:headEnd type="none" w="med" len="med"/>
                      <a:tailEnd type="none" w="med" len="med"/>
                    </a:lnB>
                    <a:pattFill prst="pct10">
                      <a:fgClr>
                        <a:srgbClr val="D3DFEE"/>
                      </a:fgClr>
                      <a:bgClr>
                        <a:schemeClr val="bg1"/>
                      </a:bgClr>
                    </a:pattFill>
                  </a:tcPr>
                </a:tc>
              </a:tr>
              <a:tr h="279401">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Auditivo</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220 min = 3 horas 40 minutos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a:noFill/>
                    </a:lnB>
                    <a:pattFill prst="pct60">
                      <a:fgClr>
                        <a:srgbClr val="D3DFEE"/>
                      </a:fgClr>
                      <a:bgClr>
                        <a:schemeClr val="bg1"/>
                      </a:bgClr>
                    </a:pattFill>
                  </a:tcPr>
                </a:tc>
                <a:tc vMerge="1">
                  <a:txBody>
                    <a:bodyPr/>
                    <a:lstStyle/>
                    <a:p>
                      <a:endParaRPr lang="en-US"/>
                    </a:p>
                  </a:txBody>
                  <a:tcPr/>
                </a:tc>
              </a:tr>
              <a:tr h="2235198">
                <a:tc>
                  <a:txBody>
                    <a:bodyPr/>
                    <a:lstStyle/>
                    <a:p>
                      <a:pPr marL="0" marR="0">
                        <a:lnSpc>
                          <a:spcPct val="115000"/>
                        </a:lnSpc>
                        <a:spcBef>
                          <a:spcPts val="0"/>
                        </a:spcBef>
                        <a:spcAft>
                          <a:spcPts val="1000"/>
                        </a:spcAft>
                      </a:pPr>
                      <a:r>
                        <a:rPr lang="es-ES" sz="18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Táctil</a:t>
                      </a:r>
                      <a:endParaRPr lang="en-US"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w="12700" cap="flat" cmpd="sng" algn="ctr">
                      <a:solidFill>
                        <a:srgbClr val="4F81BD"/>
                      </a:solidFill>
                      <a:prstDash val="solid"/>
                      <a:round/>
                      <a:headEnd type="none" w="med" len="med"/>
                      <a:tailEnd type="none" w="med" len="med"/>
                    </a:lnB>
                    <a:pattFill prst="pct10">
                      <a:fgClr>
                        <a:srgbClr val="D3DFEE"/>
                      </a:fgClr>
                      <a:bgClr>
                        <a:schemeClr val="bg1"/>
                      </a:bgClr>
                    </a:pattFill>
                  </a:tcPr>
                </a:tc>
                <a:tc>
                  <a:txBody>
                    <a:bodyPr/>
                    <a:lstStyle/>
                    <a:p>
                      <a:pPr marL="0" marR="0">
                        <a:lnSpc>
                          <a:spcPct val="115000"/>
                        </a:lnSpc>
                        <a:spcBef>
                          <a:spcPts val="0"/>
                        </a:spcBef>
                        <a:spcAft>
                          <a:spcPts val="1000"/>
                        </a:spcAft>
                      </a:pPr>
                      <a:r>
                        <a:rPr lang="es-ES" sz="18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130 min = 2 horas 10 minutos</a:t>
                      </a:r>
                      <a:endParaRPr lang="en-US"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37" marR="52737" marT="0" marB="0">
                    <a:lnL>
                      <a:noFill/>
                    </a:lnL>
                    <a:lnR>
                      <a:noFill/>
                    </a:lnR>
                    <a:lnT>
                      <a:noFill/>
                    </a:lnT>
                    <a:lnB w="12700" cap="flat" cmpd="sng" algn="ctr">
                      <a:solidFill>
                        <a:srgbClr val="4F81BD"/>
                      </a:solidFill>
                      <a:prstDash val="solid"/>
                      <a:round/>
                      <a:headEnd type="none" w="med" len="med"/>
                      <a:tailEnd type="none" w="med" len="med"/>
                    </a:lnB>
                    <a:pattFill prst="pct10">
                      <a:fgClr>
                        <a:srgbClr val="D3DFEE"/>
                      </a:fgClr>
                      <a:bgClr>
                        <a:schemeClr val="bg1"/>
                      </a:bgClr>
                    </a:pattFill>
                  </a:tcPr>
                </a:tc>
                <a:tc vMerge="1">
                  <a:txBody>
                    <a:bodyPr/>
                    <a:lstStyle/>
                    <a:p>
                      <a:endParaRPr lang="en-US"/>
                    </a:p>
                  </a:txBody>
                  <a:tcPr/>
                </a:tc>
              </a:tr>
            </a:tbl>
          </a:graphicData>
        </a:graphic>
      </p:graphicFrame>
    </p:spTree>
    <p:extLst>
      <p:ext uri="{BB962C8B-B14F-4D97-AF65-F5344CB8AC3E}">
        <p14:creationId xmlns:p14="http://schemas.microsoft.com/office/powerpoint/2010/main" xmlns="" val="150403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31590"/>
            <a:ext cx="8596668" cy="712573"/>
          </a:xfrm>
        </p:spPr>
        <p:txBody>
          <a:bodyPr/>
          <a:lstStyle/>
          <a:p>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Justificación</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Importancia</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677334" y="1026749"/>
            <a:ext cx="8596668" cy="3880773"/>
          </a:xfrm>
        </p:spPr>
        <p:txBody>
          <a:bodyPr>
            <a:noAutofit/>
          </a:bodyPr>
          <a:lstStyle/>
          <a:p>
            <a:pPr marL="0" indent="0" algn="just">
              <a:buNone/>
            </a:pPr>
            <a:r>
              <a:rPr lang="es-EC" sz="2000" dirty="0">
                <a:solidFill>
                  <a:schemeClr val="tx1"/>
                </a:solidFill>
                <a:latin typeface="Times New Roman" panose="02020603050405020304" pitchFamily="18" charset="0"/>
                <a:cs typeface="Times New Roman" panose="02020603050405020304" pitchFamily="18" charset="0"/>
              </a:rPr>
              <a:t>Los estudios han indicado la eliminación del Diagnóstico de TEPT en un rango del 77 al 99% de los pacientes después de 3 </a:t>
            </a:r>
            <a:r>
              <a:rPr lang="es-EC" sz="2000" dirty="0" smtClean="0">
                <a:solidFill>
                  <a:schemeClr val="tx1"/>
                </a:solidFill>
                <a:latin typeface="Times New Roman" panose="02020603050405020304" pitchFamily="18" charset="0"/>
                <a:cs typeface="Times New Roman" panose="02020603050405020304" pitchFamily="18" charset="0"/>
              </a:rPr>
              <a:t>a 7 </a:t>
            </a:r>
            <a:r>
              <a:rPr lang="es-EC" sz="2000" dirty="0">
                <a:solidFill>
                  <a:schemeClr val="tx1"/>
                </a:solidFill>
                <a:latin typeface="Times New Roman" panose="02020603050405020304" pitchFamily="18" charset="0"/>
                <a:cs typeface="Times New Roman" panose="02020603050405020304" pitchFamily="18" charset="0"/>
              </a:rPr>
              <a:t>sesiones de 90 min. Otros estudios han mostrado decrementos significativos en un amplio rango de los síntomas del TEPT después de 2-3 sesiones. Los efectos del tratamiento con EMDR se mantienen. Un estudio reporta 84% de remisión del diagnóstico de TEPT en un seguimiento a 15 meses</a:t>
            </a:r>
            <a:endParaRPr lang="en-US" sz="20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C" sz="2000" dirty="0" smtClean="0">
                <a:solidFill>
                  <a:schemeClr val="tx1"/>
                </a:solidFill>
                <a:latin typeface="Times New Roman" panose="02020603050405020304" pitchFamily="18" charset="0"/>
                <a:cs typeface="Times New Roman" panose="02020603050405020304" pitchFamily="18" charset="0"/>
              </a:rPr>
              <a:t>El proyecto incursionó </a:t>
            </a:r>
            <a:r>
              <a:rPr lang="es-EC" sz="2000" dirty="0">
                <a:solidFill>
                  <a:schemeClr val="tx1"/>
                </a:solidFill>
                <a:latin typeface="Times New Roman" panose="02020603050405020304" pitchFamily="18" charset="0"/>
                <a:cs typeface="Times New Roman" panose="02020603050405020304" pitchFamily="18" charset="0"/>
              </a:rPr>
              <a:t>en un campo nuevo a los ya tratados; propone una solución basada en la integración de tecnologías actuales (Dispositivos móviles y un lenguaje de alto nivel), al permitir al Psicoterapeuta, exponer al paciente a una forma automatizada de aplicar EMDR, facilitando la cantidad y calidad cada  sesión por paciente, intensificando la productividad en la atención y la metodología.</a:t>
            </a:r>
            <a:endParaRPr lang="en-US" sz="2000" dirty="0">
              <a:solidFill>
                <a:schemeClr val="tx1"/>
              </a:solidFill>
              <a:latin typeface="Times New Roman" panose="02020603050405020304" pitchFamily="18" charset="0"/>
              <a:cs typeface="Times New Roman" panose="02020603050405020304" pitchFamily="18" charset="0"/>
            </a:endParaRPr>
          </a:p>
          <a:p>
            <a:pPr algn="just"/>
            <a:endParaRPr lang="en-US" sz="2000" dirty="0">
              <a:solidFill>
                <a:schemeClr val="tx1"/>
              </a:solidFill>
            </a:endParaRPr>
          </a:p>
          <a:p>
            <a:pPr algn="just"/>
            <a:endParaRPr lang="en-US" sz="2000" dirty="0">
              <a:solidFill>
                <a:schemeClr val="tx1"/>
              </a:solidFill>
            </a:endParaRPr>
          </a:p>
        </p:txBody>
      </p:sp>
      <p:pic>
        <p:nvPicPr>
          <p:cNvPr id="4" name="Imagen 3"/>
          <p:cNvPicPr>
            <a:picLocks noChangeAspect="1"/>
          </p:cNvPicPr>
          <p:nvPr/>
        </p:nvPicPr>
        <p:blipFill>
          <a:blip r:embed="rId3"/>
          <a:stretch>
            <a:fillRect/>
          </a:stretch>
        </p:blipFill>
        <p:spPr>
          <a:xfrm>
            <a:off x="6930315" y="5446394"/>
            <a:ext cx="2641451" cy="1125062"/>
          </a:xfrm>
          <a:prstGeom prst="rect">
            <a:avLst/>
          </a:prstGeom>
        </p:spPr>
      </p:pic>
      <p:pic>
        <p:nvPicPr>
          <p:cNvPr id="5" name="Imagen 4"/>
          <p:cNvPicPr>
            <a:picLocks noChangeAspect="1"/>
          </p:cNvPicPr>
          <p:nvPr/>
        </p:nvPicPr>
        <p:blipFill>
          <a:blip r:embed="rId4"/>
          <a:stretch>
            <a:fillRect/>
          </a:stretch>
        </p:blipFill>
        <p:spPr>
          <a:xfrm>
            <a:off x="9571766" y="3459893"/>
            <a:ext cx="2337395" cy="3111564"/>
          </a:xfrm>
          <a:prstGeom prst="rect">
            <a:avLst/>
          </a:prstGeom>
        </p:spPr>
      </p:pic>
      <p:sp>
        <p:nvSpPr>
          <p:cNvPr id="6" name="Marcador de contenido 2"/>
          <p:cNvSpPr txBox="1">
            <a:spLocks/>
          </p:cNvSpPr>
          <p:nvPr/>
        </p:nvSpPr>
        <p:spPr>
          <a:xfrm>
            <a:off x="6806286" y="6571456"/>
            <a:ext cx="5385714" cy="467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1600" b="1" dirty="0" err="1" smtClean="0">
                <a:solidFill>
                  <a:schemeClr val="tx1"/>
                </a:solidFill>
                <a:latin typeface="Times New Roman" panose="02020603050405020304" pitchFamily="18" charset="0"/>
                <a:cs typeface="Times New Roman" panose="02020603050405020304" pitchFamily="18" charset="0"/>
              </a:rPr>
              <a:t>Tarjeta</a:t>
            </a:r>
            <a:r>
              <a:rPr lang="en-US" sz="1600" b="1" dirty="0" smtClean="0">
                <a:solidFill>
                  <a:schemeClr val="tx1"/>
                </a:solidFill>
                <a:latin typeface="Times New Roman" panose="02020603050405020304" pitchFamily="18" charset="0"/>
                <a:cs typeface="Times New Roman" panose="02020603050405020304" pitchFamily="18" charset="0"/>
              </a:rPr>
              <a:t> IOIO y Smartphone</a:t>
            </a:r>
          </a:p>
          <a:p>
            <a:pPr marL="0" indent="0" algn="just">
              <a:buFont typeface="Wingdings 3" charset="2"/>
              <a:buNone/>
            </a:pPr>
            <a:endParaRPr lang="en-US" sz="16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Wingdings 3" charset="2"/>
              <a:buNone/>
            </a:pP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73601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7769529" y="189045"/>
            <a:ext cx="2456901" cy="3810330"/>
          </a:xfrm>
          <a:prstGeom prst="rect">
            <a:avLst/>
          </a:prstGeom>
          <a:ln w="50800">
            <a:solidFill>
              <a:schemeClr val="accent6">
                <a:lumMod val="50000"/>
              </a:schemeClr>
            </a:solidFill>
          </a:ln>
        </p:spPr>
      </p:pic>
      <p:pic>
        <p:nvPicPr>
          <p:cNvPr id="4" name="Imagen 3"/>
          <p:cNvPicPr>
            <a:picLocks noChangeAspect="1"/>
          </p:cNvPicPr>
          <p:nvPr/>
        </p:nvPicPr>
        <p:blipFill>
          <a:blip r:embed="rId3"/>
          <a:stretch>
            <a:fillRect/>
          </a:stretch>
        </p:blipFill>
        <p:spPr>
          <a:xfrm>
            <a:off x="1976748" y="189045"/>
            <a:ext cx="2420322" cy="3810330"/>
          </a:xfrm>
          <a:prstGeom prst="rect">
            <a:avLst/>
          </a:prstGeom>
          <a:ln w="50800">
            <a:solidFill>
              <a:schemeClr val="accent1"/>
            </a:solidFill>
          </a:ln>
        </p:spPr>
      </p:pic>
      <p:pic>
        <p:nvPicPr>
          <p:cNvPr id="5" name="Imagen 4"/>
          <p:cNvPicPr>
            <a:picLocks noChangeAspect="1"/>
          </p:cNvPicPr>
          <p:nvPr/>
        </p:nvPicPr>
        <p:blipFill>
          <a:blip r:embed="rId4"/>
          <a:stretch>
            <a:fillRect/>
          </a:stretch>
        </p:blipFill>
        <p:spPr>
          <a:xfrm>
            <a:off x="4867042" y="189045"/>
            <a:ext cx="2432515" cy="3810330"/>
          </a:xfrm>
          <a:prstGeom prst="rect">
            <a:avLst/>
          </a:prstGeom>
          <a:ln w="50800">
            <a:solidFill>
              <a:schemeClr val="accent3"/>
            </a:solidFill>
          </a:ln>
        </p:spPr>
      </p:pic>
      <p:pic>
        <p:nvPicPr>
          <p:cNvPr id="7" name="Imagen 6"/>
          <p:cNvPicPr>
            <a:picLocks noChangeAspect="1"/>
          </p:cNvPicPr>
          <p:nvPr/>
        </p:nvPicPr>
        <p:blipFill>
          <a:blip r:embed="rId5"/>
          <a:stretch>
            <a:fillRect/>
          </a:stretch>
        </p:blipFill>
        <p:spPr>
          <a:xfrm>
            <a:off x="3470042" y="4193448"/>
            <a:ext cx="4574897" cy="2525343"/>
          </a:xfrm>
          <a:prstGeom prst="rect">
            <a:avLst/>
          </a:prstGeom>
          <a:ln w="50800">
            <a:solidFill>
              <a:srgbClr val="FF0000"/>
            </a:solidFill>
          </a:ln>
        </p:spPr>
      </p:pic>
      <p:sp>
        <p:nvSpPr>
          <p:cNvPr id="8" name="Título 1"/>
          <p:cNvSpPr txBox="1">
            <a:spLocks/>
          </p:cNvSpPr>
          <p:nvPr/>
        </p:nvSpPr>
        <p:spPr>
          <a:xfrm>
            <a:off x="455700" y="279400"/>
            <a:ext cx="443268" cy="47625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SOFTWARE</a:t>
            </a:r>
            <a:endParaRPr lang="en-US" dirty="0"/>
          </a:p>
        </p:txBody>
      </p:sp>
    </p:spTree>
    <p:extLst>
      <p:ext uri="{BB962C8B-B14F-4D97-AF65-F5344CB8AC3E}">
        <p14:creationId xmlns:p14="http://schemas.microsoft.com/office/powerpoint/2010/main" xmlns="" val="4272328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2"/>
          <a:stretch>
            <a:fillRect/>
          </a:stretch>
        </p:blipFill>
        <p:spPr>
          <a:xfrm>
            <a:off x="9158349" y="3355531"/>
            <a:ext cx="2699035" cy="1278034"/>
          </a:xfrm>
          <a:prstGeom prst="rect">
            <a:avLst/>
          </a:prstGeom>
          <a:ln w="50800">
            <a:solidFill>
              <a:srgbClr val="FF0000"/>
            </a:solidFill>
          </a:ln>
        </p:spPr>
      </p:pic>
      <p:pic>
        <p:nvPicPr>
          <p:cNvPr id="6" name="Imagen 5"/>
          <p:cNvPicPr>
            <a:picLocks noChangeAspect="1"/>
          </p:cNvPicPr>
          <p:nvPr/>
        </p:nvPicPr>
        <p:blipFill>
          <a:blip r:embed="rId3"/>
          <a:stretch>
            <a:fillRect/>
          </a:stretch>
        </p:blipFill>
        <p:spPr>
          <a:xfrm>
            <a:off x="9470734" y="231331"/>
            <a:ext cx="2074264" cy="3124200"/>
          </a:xfrm>
          <a:prstGeom prst="rect">
            <a:avLst/>
          </a:prstGeom>
          <a:ln w="50800">
            <a:solidFill>
              <a:srgbClr val="FF0000"/>
            </a:solidFill>
          </a:ln>
        </p:spPr>
      </p:pic>
      <p:pic>
        <p:nvPicPr>
          <p:cNvPr id="8" name="Imagen 7"/>
          <p:cNvPicPr>
            <a:picLocks noChangeAspect="1"/>
          </p:cNvPicPr>
          <p:nvPr/>
        </p:nvPicPr>
        <p:blipFill>
          <a:blip r:embed="rId4"/>
          <a:stretch>
            <a:fillRect/>
          </a:stretch>
        </p:blipFill>
        <p:spPr>
          <a:xfrm>
            <a:off x="9162902" y="4633565"/>
            <a:ext cx="2694482" cy="1375354"/>
          </a:xfrm>
          <a:prstGeom prst="rect">
            <a:avLst/>
          </a:prstGeom>
          <a:ln w="50800">
            <a:solidFill>
              <a:srgbClr val="FF0000"/>
            </a:solidFill>
          </a:ln>
        </p:spPr>
      </p:pic>
      <p:grpSp>
        <p:nvGrpSpPr>
          <p:cNvPr id="13" name="Grupo 12"/>
          <p:cNvGrpSpPr/>
          <p:nvPr/>
        </p:nvGrpSpPr>
        <p:grpSpPr>
          <a:xfrm>
            <a:off x="2444587" y="95345"/>
            <a:ext cx="5850993" cy="3670110"/>
            <a:chOff x="2444587" y="95345"/>
            <a:chExt cx="5850993" cy="3670110"/>
          </a:xfrm>
        </p:grpSpPr>
        <p:pic>
          <p:nvPicPr>
            <p:cNvPr id="4" name="Imagen 3"/>
            <p:cNvPicPr>
              <a:picLocks noChangeAspect="1"/>
            </p:cNvPicPr>
            <p:nvPr/>
          </p:nvPicPr>
          <p:blipFill>
            <a:blip r:embed="rId5"/>
            <a:stretch>
              <a:fillRect/>
            </a:stretch>
          </p:blipFill>
          <p:spPr>
            <a:xfrm>
              <a:off x="2444587" y="95345"/>
              <a:ext cx="2127688" cy="3670110"/>
            </a:xfrm>
            <a:prstGeom prst="rect">
              <a:avLst/>
            </a:prstGeom>
            <a:ln w="50800">
              <a:solidFill>
                <a:schemeClr val="accent1"/>
              </a:solidFill>
            </a:ln>
          </p:spPr>
        </p:pic>
        <p:pic>
          <p:nvPicPr>
            <p:cNvPr id="5" name="Imagen 4"/>
            <p:cNvPicPr>
              <a:picLocks noChangeAspect="1"/>
            </p:cNvPicPr>
            <p:nvPr/>
          </p:nvPicPr>
          <p:blipFill>
            <a:blip r:embed="rId6"/>
            <a:stretch>
              <a:fillRect/>
            </a:stretch>
          </p:blipFill>
          <p:spPr>
            <a:xfrm>
              <a:off x="4622548" y="95345"/>
              <a:ext cx="3673032" cy="2127420"/>
            </a:xfrm>
            <a:prstGeom prst="rect">
              <a:avLst/>
            </a:prstGeom>
            <a:ln w="50800">
              <a:solidFill>
                <a:schemeClr val="accent1"/>
              </a:solidFill>
            </a:ln>
          </p:spPr>
        </p:pic>
        <p:pic>
          <p:nvPicPr>
            <p:cNvPr id="9" name="Imagen 8"/>
            <p:cNvPicPr>
              <a:picLocks noChangeAspect="1"/>
            </p:cNvPicPr>
            <p:nvPr/>
          </p:nvPicPr>
          <p:blipFill>
            <a:blip r:embed="rId7"/>
            <a:stretch>
              <a:fillRect/>
            </a:stretch>
          </p:blipFill>
          <p:spPr>
            <a:xfrm>
              <a:off x="5399703" y="2249094"/>
              <a:ext cx="2183574" cy="1425207"/>
            </a:xfrm>
            <a:prstGeom prst="rect">
              <a:avLst/>
            </a:prstGeom>
            <a:ln w="50800">
              <a:solidFill>
                <a:schemeClr val="accent1"/>
              </a:solidFill>
            </a:ln>
          </p:spPr>
        </p:pic>
      </p:grpSp>
      <p:grpSp>
        <p:nvGrpSpPr>
          <p:cNvPr id="14" name="Grupo 13"/>
          <p:cNvGrpSpPr/>
          <p:nvPr/>
        </p:nvGrpSpPr>
        <p:grpSpPr>
          <a:xfrm>
            <a:off x="2444587" y="3836624"/>
            <a:ext cx="5678145" cy="2935574"/>
            <a:chOff x="2444587" y="3836624"/>
            <a:chExt cx="5678145" cy="2935574"/>
          </a:xfrm>
        </p:grpSpPr>
        <p:pic>
          <p:nvPicPr>
            <p:cNvPr id="10" name="Imagen 9"/>
            <p:cNvPicPr>
              <a:picLocks noChangeAspect="1"/>
            </p:cNvPicPr>
            <p:nvPr/>
          </p:nvPicPr>
          <p:blipFill>
            <a:blip r:embed="rId8"/>
            <a:stretch>
              <a:fillRect/>
            </a:stretch>
          </p:blipFill>
          <p:spPr>
            <a:xfrm>
              <a:off x="2444587" y="3836624"/>
              <a:ext cx="3099767" cy="2935574"/>
            </a:xfrm>
            <a:prstGeom prst="rect">
              <a:avLst/>
            </a:prstGeom>
            <a:ln w="50800">
              <a:solidFill>
                <a:schemeClr val="accent3">
                  <a:lumMod val="75000"/>
                </a:schemeClr>
              </a:solidFill>
            </a:ln>
          </p:spPr>
        </p:pic>
        <p:pic>
          <p:nvPicPr>
            <p:cNvPr id="11" name="Imagen 10"/>
            <p:cNvPicPr>
              <a:picLocks noChangeAspect="1"/>
            </p:cNvPicPr>
            <p:nvPr/>
          </p:nvPicPr>
          <p:blipFill>
            <a:blip r:embed="rId9"/>
            <a:stretch>
              <a:fillRect/>
            </a:stretch>
          </p:blipFill>
          <p:spPr>
            <a:xfrm>
              <a:off x="5714896" y="3887824"/>
              <a:ext cx="2407836" cy="1352240"/>
            </a:xfrm>
            <a:prstGeom prst="rect">
              <a:avLst/>
            </a:prstGeom>
            <a:ln w="50800">
              <a:solidFill>
                <a:schemeClr val="accent3">
                  <a:lumMod val="75000"/>
                </a:schemeClr>
              </a:solidFill>
            </a:ln>
          </p:spPr>
        </p:pic>
        <p:pic>
          <p:nvPicPr>
            <p:cNvPr id="12" name="Imagen 11"/>
            <p:cNvPicPr>
              <a:picLocks noChangeAspect="1"/>
            </p:cNvPicPr>
            <p:nvPr/>
          </p:nvPicPr>
          <p:blipFill>
            <a:blip r:embed="rId10"/>
            <a:stretch>
              <a:fillRect/>
            </a:stretch>
          </p:blipFill>
          <p:spPr>
            <a:xfrm>
              <a:off x="5714896" y="5336652"/>
              <a:ext cx="2407836" cy="1344535"/>
            </a:xfrm>
            <a:prstGeom prst="rect">
              <a:avLst/>
            </a:prstGeom>
            <a:ln w="50800">
              <a:solidFill>
                <a:schemeClr val="accent3">
                  <a:lumMod val="75000"/>
                </a:schemeClr>
              </a:solidFill>
            </a:ln>
          </p:spPr>
        </p:pic>
      </p:grpSp>
      <p:sp>
        <p:nvSpPr>
          <p:cNvPr id="15" name="Título 1"/>
          <p:cNvSpPr txBox="1">
            <a:spLocks/>
          </p:cNvSpPr>
          <p:nvPr/>
        </p:nvSpPr>
        <p:spPr>
          <a:xfrm>
            <a:off x="455700" y="279400"/>
            <a:ext cx="443268" cy="47625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SOFTWARE</a:t>
            </a:r>
            <a:endParaRPr lang="en-US" dirty="0"/>
          </a:p>
        </p:txBody>
      </p:sp>
    </p:spTree>
    <p:extLst>
      <p:ext uri="{BB962C8B-B14F-4D97-AF65-F5344CB8AC3E}">
        <p14:creationId xmlns:p14="http://schemas.microsoft.com/office/powerpoint/2010/main" xmlns="" val="140286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6758240" y="3779713"/>
            <a:ext cx="5294060" cy="2955303"/>
          </a:xfrm>
          <a:prstGeom prst="rect">
            <a:avLst/>
          </a:prstGeom>
          <a:ln w="50800">
            <a:solidFill>
              <a:schemeClr val="accent6">
                <a:lumMod val="50000"/>
              </a:schemeClr>
            </a:solidFill>
          </a:ln>
        </p:spPr>
      </p:pic>
      <p:pic>
        <p:nvPicPr>
          <p:cNvPr id="5" name="Imagen 4"/>
          <p:cNvPicPr>
            <a:picLocks noChangeAspect="1"/>
          </p:cNvPicPr>
          <p:nvPr/>
        </p:nvPicPr>
        <p:blipFill>
          <a:blip r:embed="rId3"/>
          <a:stretch>
            <a:fillRect/>
          </a:stretch>
        </p:blipFill>
        <p:spPr>
          <a:xfrm>
            <a:off x="7189596" y="182593"/>
            <a:ext cx="4764338" cy="2768600"/>
          </a:xfrm>
          <a:prstGeom prst="rect">
            <a:avLst/>
          </a:prstGeom>
          <a:ln w="50800">
            <a:solidFill>
              <a:srgbClr val="FF0000"/>
            </a:solidFill>
          </a:ln>
        </p:spPr>
      </p:pic>
      <p:pic>
        <p:nvPicPr>
          <p:cNvPr id="7" name="Imagen 6"/>
          <p:cNvPicPr>
            <a:picLocks noChangeAspect="1"/>
          </p:cNvPicPr>
          <p:nvPr/>
        </p:nvPicPr>
        <p:blipFill>
          <a:blip r:embed="rId4"/>
          <a:stretch>
            <a:fillRect/>
          </a:stretch>
        </p:blipFill>
        <p:spPr>
          <a:xfrm>
            <a:off x="3399595" y="1930400"/>
            <a:ext cx="4226634" cy="2349065"/>
          </a:xfrm>
          <a:prstGeom prst="rect">
            <a:avLst/>
          </a:prstGeom>
          <a:ln w="50800">
            <a:solidFill>
              <a:schemeClr val="accent3"/>
            </a:solidFill>
          </a:ln>
        </p:spPr>
      </p:pic>
      <p:pic>
        <p:nvPicPr>
          <p:cNvPr id="4" name="Imagen 3"/>
          <p:cNvPicPr>
            <a:picLocks noChangeAspect="1"/>
          </p:cNvPicPr>
          <p:nvPr/>
        </p:nvPicPr>
        <p:blipFill>
          <a:blip r:embed="rId5"/>
          <a:stretch>
            <a:fillRect/>
          </a:stretch>
        </p:blipFill>
        <p:spPr>
          <a:xfrm>
            <a:off x="265449" y="952500"/>
            <a:ext cx="3255546" cy="5060119"/>
          </a:xfrm>
          <a:prstGeom prst="rect">
            <a:avLst/>
          </a:prstGeom>
          <a:ln w="50800">
            <a:solidFill>
              <a:srgbClr val="92D050"/>
            </a:solidFill>
          </a:ln>
        </p:spPr>
      </p:pic>
      <p:sp>
        <p:nvSpPr>
          <p:cNvPr id="8" name="Título 1"/>
          <p:cNvSpPr txBox="1">
            <a:spLocks/>
          </p:cNvSpPr>
          <p:nvPr/>
        </p:nvSpPr>
        <p:spPr>
          <a:xfrm>
            <a:off x="118534" y="120650"/>
            <a:ext cx="3666066" cy="6413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HARDWARE</a:t>
            </a:r>
            <a:endParaRPr lang="en-US" dirty="0"/>
          </a:p>
        </p:txBody>
      </p:sp>
    </p:spTree>
    <p:extLst>
      <p:ext uri="{BB962C8B-B14F-4D97-AF65-F5344CB8AC3E}">
        <p14:creationId xmlns:p14="http://schemas.microsoft.com/office/powerpoint/2010/main" xmlns="" val="3462375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4134" y="1403350"/>
            <a:ext cx="9165166" cy="5314950"/>
          </a:xfrm>
        </p:spPr>
        <p:txBody>
          <a:bodyPr>
            <a:noAutofit/>
          </a:bodyPr>
          <a:lstStyle/>
          <a:p>
            <a:pPr marL="0" indent="0" algn="just">
              <a:buNone/>
            </a:pPr>
            <a:r>
              <a:rPr lang="es-EC" sz="2200" b="1" dirty="0">
                <a:latin typeface="Times New Roman" panose="02020603050405020304" pitchFamily="18" charset="0"/>
                <a:cs typeface="Times New Roman" panose="02020603050405020304" pitchFamily="18" charset="0"/>
              </a:rPr>
              <a:t>Experto interno:</a:t>
            </a:r>
            <a:endParaRPr lang="en-US" sz="2200" dirty="0">
              <a:latin typeface="Times New Roman" panose="02020603050405020304" pitchFamily="18" charset="0"/>
              <a:cs typeface="Times New Roman" panose="02020603050405020304" pitchFamily="18" charset="0"/>
            </a:endParaRPr>
          </a:p>
          <a:p>
            <a:pPr marL="0" indent="0" algn="just">
              <a:buNone/>
            </a:pPr>
            <a:r>
              <a:rPr lang="es-EC" sz="2200" i="1" dirty="0" err="1">
                <a:latin typeface="Times New Roman" panose="02020603050405020304" pitchFamily="18" charset="0"/>
                <a:cs typeface="Times New Roman" panose="02020603050405020304" pitchFamily="18" charset="0"/>
              </a:rPr>
              <a:t>Msc</a:t>
            </a:r>
            <a:r>
              <a:rPr lang="es-EC" sz="2200" i="1" dirty="0">
                <a:latin typeface="Times New Roman" panose="02020603050405020304" pitchFamily="18" charset="0"/>
                <a:cs typeface="Times New Roman" panose="02020603050405020304" pitchFamily="18" charset="0"/>
              </a:rPr>
              <a:t>. Dra. Ximena Tapia</a:t>
            </a:r>
            <a:endParaRPr lang="en-US" sz="2200" dirty="0">
              <a:latin typeface="Times New Roman" panose="02020603050405020304" pitchFamily="18" charset="0"/>
              <a:cs typeface="Times New Roman" panose="02020603050405020304" pitchFamily="18" charset="0"/>
            </a:endParaRPr>
          </a:p>
          <a:p>
            <a:pPr marL="0" indent="0" algn="just">
              <a:buNone/>
            </a:pPr>
            <a:r>
              <a:rPr lang="es-EC" sz="2200" dirty="0">
                <a:latin typeface="Times New Roman" panose="02020603050405020304" pitchFamily="18" charset="0"/>
                <a:cs typeface="Times New Roman" panose="02020603050405020304" pitchFamily="18" charset="0"/>
              </a:rPr>
              <a:t>Directora de la Unidad de Bienestar Estudiantil de la Universidad de las Fuerzas Armadas - ESPE</a:t>
            </a:r>
            <a:endParaRPr lang="en-US" sz="2200" dirty="0">
              <a:latin typeface="Times New Roman" panose="02020603050405020304" pitchFamily="18" charset="0"/>
              <a:cs typeface="Times New Roman" panose="02020603050405020304" pitchFamily="18" charset="0"/>
            </a:endParaRPr>
          </a:p>
          <a:p>
            <a:pPr marL="0" indent="0" algn="just">
              <a:buNone/>
            </a:pPr>
            <a:r>
              <a:rPr lang="es-EC" sz="2200" dirty="0" smtClean="0">
                <a:latin typeface="Times New Roman" panose="02020603050405020304" pitchFamily="18" charset="0"/>
                <a:cs typeface="Times New Roman" panose="02020603050405020304" pitchFamily="18" charset="0"/>
              </a:rPr>
              <a:t>Psicóloga </a:t>
            </a:r>
            <a:r>
              <a:rPr lang="es-EC" sz="2200" dirty="0">
                <a:latin typeface="Times New Roman" panose="02020603050405020304" pitchFamily="18" charset="0"/>
                <a:cs typeface="Times New Roman" panose="02020603050405020304" pitchFamily="18" charset="0"/>
              </a:rPr>
              <a:t>- Psicoterapeuta EMDR/CC</a:t>
            </a:r>
            <a:endParaRPr lang="en-US" sz="2200" dirty="0">
              <a:latin typeface="Times New Roman" panose="02020603050405020304" pitchFamily="18" charset="0"/>
              <a:cs typeface="Times New Roman" panose="02020603050405020304" pitchFamily="18" charset="0"/>
            </a:endParaRPr>
          </a:p>
          <a:p>
            <a:pPr marL="0" indent="0" algn="just">
              <a:buNone/>
            </a:pPr>
            <a:r>
              <a:rPr lang="es-EC" sz="2200" dirty="0">
                <a:latin typeface="Times New Roman" panose="02020603050405020304" pitchFamily="18" charset="0"/>
                <a:cs typeface="Times New Roman" panose="02020603050405020304" pitchFamily="18" charset="0"/>
              </a:rPr>
              <a:t>Miembro de la Asociación  EMDR – Ecuador</a:t>
            </a:r>
            <a:endParaRPr lang="en-US" sz="2200" dirty="0">
              <a:latin typeface="Times New Roman" panose="02020603050405020304" pitchFamily="18" charset="0"/>
              <a:cs typeface="Times New Roman" panose="02020603050405020304" pitchFamily="18" charset="0"/>
            </a:endParaRPr>
          </a:p>
          <a:p>
            <a:pPr marL="0" indent="0" algn="just">
              <a:buNone/>
            </a:pPr>
            <a:endParaRPr lang="en-US" sz="2200" dirty="0">
              <a:latin typeface="Times New Roman" panose="02020603050405020304" pitchFamily="18" charset="0"/>
              <a:cs typeface="Times New Roman" panose="02020603050405020304" pitchFamily="18" charset="0"/>
            </a:endParaRPr>
          </a:p>
          <a:p>
            <a:pPr lvl="0" algn="just"/>
            <a:r>
              <a:rPr lang="es-ES" sz="2200" dirty="0">
                <a:latin typeface="Times New Roman" panose="02020603050405020304" pitchFamily="18" charset="0"/>
                <a:cs typeface="Times New Roman" panose="02020603050405020304" pitchFamily="18" charset="0"/>
              </a:rPr>
              <a:t>Al realizar la evaluación del sistema por parte de la experta interna supo expresar que el sistema cumplió conforme a los requerimientos especiales del EMDR y cumplió con la especificidad facilitando el trabajo de intervención para tratamiento de </a:t>
            </a:r>
            <a:r>
              <a:rPr lang="es-ES" sz="2200" dirty="0" err="1">
                <a:latin typeface="Times New Roman" panose="02020603050405020304" pitchFamily="18" charset="0"/>
                <a:cs typeface="Times New Roman" panose="02020603050405020304" pitchFamily="18" charset="0"/>
              </a:rPr>
              <a:t>psicotraumas</a:t>
            </a:r>
            <a:r>
              <a:rPr lang="es-E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RESULTADOS</a:t>
            </a:r>
            <a:endParaRPr lang="en-US" dirty="0"/>
          </a:p>
        </p:txBody>
      </p:sp>
      <p:sp>
        <p:nvSpPr>
          <p:cNvPr id="5" name="Título 1"/>
          <p:cNvSpPr txBox="1">
            <a:spLocks/>
          </p:cNvSpPr>
          <p:nvPr/>
        </p:nvSpPr>
        <p:spPr>
          <a:xfrm>
            <a:off x="118534" y="762000"/>
            <a:ext cx="8834966" cy="64135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spcBef>
                <a:spcPts val="0"/>
              </a:spcBef>
              <a:spcAft>
                <a:spcPts val="1000"/>
              </a:spcAft>
            </a:pPr>
            <a:r>
              <a:rPr lang="es-EC" b="1" dirty="0">
                <a:latin typeface="Times New Roman" panose="02020603050405020304" pitchFamily="18" charset="0"/>
                <a:ea typeface="Calibri" panose="020F0502020204030204" pitchFamily="34" charset="0"/>
                <a:cs typeface="Times New Roman" panose="02020603050405020304" pitchFamily="18" charset="0"/>
              </a:rPr>
              <a:t>Evaluación de Colaboradores del Proyecto de Tesis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5994400" y="1466850"/>
            <a:ext cx="2725602" cy="703126"/>
          </a:xfrm>
          <a:prstGeom prst="rect">
            <a:avLst/>
          </a:prstGeom>
        </p:spPr>
      </p:pic>
    </p:spTree>
    <p:extLst>
      <p:ext uri="{BB962C8B-B14F-4D97-AF65-F5344CB8AC3E}">
        <p14:creationId xmlns:p14="http://schemas.microsoft.com/office/powerpoint/2010/main" xmlns="" val="2355626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4134" y="1403350"/>
            <a:ext cx="9165166" cy="5314950"/>
          </a:xfrm>
        </p:spPr>
        <p:txBody>
          <a:bodyPr>
            <a:noAutofit/>
          </a:bodyPr>
          <a:lstStyle/>
          <a:p>
            <a:pPr marL="0" indent="0" algn="just">
              <a:buNone/>
            </a:pPr>
            <a:r>
              <a:rPr lang="es-EC" sz="2000" b="1" dirty="0">
                <a:latin typeface="Times New Roman" panose="02020603050405020304" pitchFamily="18" charset="0"/>
                <a:cs typeface="Times New Roman" panose="02020603050405020304" pitchFamily="18" charset="0"/>
              </a:rPr>
              <a:t>Experto externo:</a:t>
            </a:r>
            <a:endParaRPr lang="en-US" sz="2000" dirty="0">
              <a:latin typeface="Times New Roman" panose="02020603050405020304" pitchFamily="18" charset="0"/>
              <a:cs typeface="Times New Roman" panose="02020603050405020304" pitchFamily="18" charset="0"/>
            </a:endParaRPr>
          </a:p>
          <a:p>
            <a:pPr marL="0" indent="0" algn="just">
              <a:buNone/>
            </a:pPr>
            <a:r>
              <a:rPr lang="es-EC" sz="2000" i="1" dirty="0" err="1">
                <a:latin typeface="Times New Roman" panose="02020603050405020304" pitchFamily="18" charset="0"/>
                <a:cs typeface="Times New Roman" panose="02020603050405020304" pitchFamily="18" charset="0"/>
              </a:rPr>
              <a:t>Msc</a:t>
            </a:r>
            <a:r>
              <a:rPr lang="es-EC" sz="2000" i="1" dirty="0">
                <a:latin typeface="Times New Roman" panose="02020603050405020304" pitchFamily="18" charset="0"/>
                <a:cs typeface="Times New Roman" panose="02020603050405020304" pitchFamily="18" charset="0"/>
              </a:rPr>
              <a:t>. Dr. Santiago Jácome Ordoñez</a:t>
            </a:r>
            <a:endParaRPr lang="en-US" sz="2000" dirty="0">
              <a:latin typeface="Times New Roman" panose="02020603050405020304" pitchFamily="18" charset="0"/>
              <a:cs typeface="Times New Roman" panose="02020603050405020304" pitchFamily="18" charset="0"/>
            </a:endParaRPr>
          </a:p>
          <a:p>
            <a:pPr marL="0" indent="0" algn="just">
              <a:buNone/>
            </a:pPr>
            <a:r>
              <a:rPr lang="es-EC" sz="2000" dirty="0">
                <a:latin typeface="Times New Roman" panose="02020603050405020304" pitchFamily="18" charset="0"/>
                <a:cs typeface="Times New Roman" panose="02020603050405020304" pitchFamily="18" charset="0"/>
              </a:rPr>
              <a:t>Coordinador EMDR de Ecuador, Chile y </a:t>
            </a:r>
            <a:r>
              <a:rPr lang="es-EC" sz="2000" dirty="0" smtClean="0">
                <a:latin typeface="Times New Roman" panose="02020603050405020304" pitchFamily="18" charset="0"/>
                <a:cs typeface="Times New Roman" panose="02020603050405020304" pitchFamily="18" charset="0"/>
              </a:rPr>
              <a:t>Perú. </a:t>
            </a:r>
            <a:r>
              <a:rPr lang="es-EC" sz="2000" dirty="0" err="1" smtClean="0">
                <a:latin typeface="Times New Roman" panose="02020603050405020304" pitchFamily="18" charset="0"/>
                <a:cs typeface="Times New Roman" panose="02020603050405020304" pitchFamily="18" charset="0"/>
              </a:rPr>
              <a:t>Trainer</a:t>
            </a:r>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EMDR</a:t>
            </a:r>
            <a:endParaRPr lang="en-US" sz="2000" dirty="0">
              <a:latin typeface="Times New Roman" panose="02020603050405020304" pitchFamily="18" charset="0"/>
              <a:cs typeface="Times New Roman" panose="02020603050405020304" pitchFamily="18" charset="0"/>
            </a:endParaRPr>
          </a:p>
          <a:p>
            <a:pPr marL="0" indent="0" algn="just">
              <a:buNone/>
            </a:pPr>
            <a:r>
              <a:rPr lang="es-EC" sz="2000" dirty="0">
                <a:latin typeface="Times New Roman" panose="02020603050405020304" pitchFamily="18" charset="0"/>
                <a:cs typeface="Times New Roman" panose="02020603050405020304" pitchFamily="18" charset="0"/>
              </a:rPr>
              <a:t>Director del Campus Grupal</a:t>
            </a:r>
            <a:endParaRPr lang="en-US" sz="2000" dirty="0">
              <a:latin typeface="Times New Roman" panose="02020603050405020304" pitchFamily="18" charset="0"/>
              <a:cs typeface="Times New Roman" panose="02020603050405020304" pitchFamily="18" charset="0"/>
            </a:endParaRPr>
          </a:p>
          <a:p>
            <a:pPr marL="0" indent="0" algn="just">
              <a:buNone/>
            </a:pPr>
            <a:r>
              <a:rPr lang="es-EC" sz="2000" dirty="0" smtClean="0">
                <a:latin typeface="Times New Roman" panose="02020603050405020304" pitchFamily="18" charset="0"/>
                <a:cs typeface="Times New Roman" panose="02020603050405020304" pitchFamily="18" charset="0"/>
              </a:rPr>
              <a:t>Docente </a:t>
            </a:r>
            <a:r>
              <a:rPr lang="es-EC" sz="2000" dirty="0">
                <a:latin typeface="Times New Roman" panose="02020603050405020304" pitchFamily="18" charset="0"/>
                <a:cs typeface="Times New Roman" panose="02020603050405020304" pitchFamily="18" charset="0"/>
              </a:rPr>
              <a:t>de Psicodrama en la Universidad Politécnica Salesiana y </a:t>
            </a:r>
            <a:r>
              <a:rPr lang="es-EC" sz="2000" dirty="0" err="1">
                <a:latin typeface="Times New Roman" panose="02020603050405020304" pitchFamily="18" charset="0"/>
                <a:cs typeface="Times New Roman" panose="02020603050405020304" pitchFamily="18" charset="0"/>
              </a:rPr>
              <a:t>Vision</a:t>
            </a:r>
            <a:r>
              <a:rPr lang="es-EC" sz="2000" dirty="0">
                <a:latin typeface="Times New Roman" panose="02020603050405020304" pitchFamily="18" charset="0"/>
                <a:cs typeface="Times New Roman" panose="02020603050405020304" pitchFamily="18" charset="0"/>
              </a:rPr>
              <a:t> Internacional </a:t>
            </a:r>
            <a:r>
              <a:rPr lang="es-EC" sz="2000" dirty="0" err="1">
                <a:latin typeface="Times New Roman" panose="02020603050405020304" pitchFamily="18" charset="0"/>
                <a:cs typeface="Times New Roman" panose="02020603050405020304" pitchFamily="18" charset="0"/>
              </a:rPr>
              <a:t>University</a:t>
            </a:r>
            <a:r>
              <a:rPr lang="es-EC" sz="2000" dirty="0">
                <a:latin typeface="Times New Roman" panose="02020603050405020304" pitchFamily="18" charset="0"/>
                <a:cs typeface="Times New Roman" panose="02020603050405020304" pitchFamily="18" charset="0"/>
              </a:rPr>
              <a:t>; y de Psicoterapia de Grupo en el Instituto Superior de Postgrado, Facultad de Ciencias Psicológicas, y del Postgrado de Psiquiatría Universidad Central del Ecuador</a:t>
            </a:r>
            <a:endParaRPr lang="en-US" sz="2000" dirty="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a:p>
            <a:pPr lvl="0" algn="just"/>
            <a:r>
              <a:rPr lang="es-ES" sz="2000" dirty="0">
                <a:latin typeface="Times New Roman" panose="02020603050405020304" pitchFamily="18" charset="0"/>
                <a:cs typeface="Times New Roman" panose="02020603050405020304" pitchFamily="18" charset="0"/>
              </a:rPr>
              <a:t>Al realizar la evaluación del sistema el experto externo expreso una enorme conformidad respecto a las normas y procedimientos requeridos para la ejecución del trabajo de los terapeutas especializados del </a:t>
            </a:r>
            <a:r>
              <a:rPr lang="es-ES" sz="2000" dirty="0" err="1">
                <a:latin typeface="Times New Roman" panose="02020603050405020304" pitchFamily="18" charset="0"/>
                <a:cs typeface="Times New Roman" panose="02020603050405020304" pitchFamily="18" charset="0"/>
              </a:rPr>
              <a:t>psicotrauma</a:t>
            </a:r>
            <a:r>
              <a:rPr lang="es-ES" sz="2000" dirty="0">
                <a:latin typeface="Times New Roman" panose="02020603050405020304" pitchFamily="18" charset="0"/>
                <a:cs typeface="Times New Roman" panose="02020603050405020304" pitchFamily="18" charset="0"/>
              </a:rPr>
              <a:t> con terapia EMDR pertenecientes a institución "Campus Grupal" </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RESULTADOS</a:t>
            </a:r>
            <a:endParaRPr lang="en-US" dirty="0"/>
          </a:p>
        </p:txBody>
      </p:sp>
      <p:sp>
        <p:nvSpPr>
          <p:cNvPr id="5" name="Título 1"/>
          <p:cNvSpPr txBox="1">
            <a:spLocks/>
          </p:cNvSpPr>
          <p:nvPr/>
        </p:nvSpPr>
        <p:spPr>
          <a:xfrm>
            <a:off x="118534" y="762000"/>
            <a:ext cx="8834966" cy="64135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spcBef>
                <a:spcPts val="0"/>
              </a:spcBef>
              <a:spcAft>
                <a:spcPts val="1000"/>
              </a:spcAft>
            </a:pPr>
            <a:r>
              <a:rPr lang="es-EC" b="1" dirty="0">
                <a:latin typeface="Times New Roman" panose="02020603050405020304" pitchFamily="18" charset="0"/>
                <a:ea typeface="Calibri" panose="020F0502020204030204" pitchFamily="34" charset="0"/>
                <a:cs typeface="Times New Roman" panose="02020603050405020304" pitchFamily="18" charset="0"/>
              </a:rPr>
              <a:t>Evaluación de Colaboradores del Proyecto de Tesis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7560384" y="1287697"/>
            <a:ext cx="2078916" cy="1920406"/>
          </a:xfrm>
          <a:prstGeom prst="rect">
            <a:avLst/>
          </a:prstGeom>
        </p:spPr>
      </p:pic>
    </p:spTree>
    <p:extLst>
      <p:ext uri="{BB962C8B-B14F-4D97-AF65-F5344CB8AC3E}">
        <p14:creationId xmlns:p14="http://schemas.microsoft.com/office/powerpoint/2010/main" xmlns="" val="2059632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9283" y="1068389"/>
            <a:ext cx="8596668" cy="3880773"/>
          </a:xfrm>
        </p:spPr>
        <p:txBody>
          <a:bodyPr>
            <a:noAutofit/>
          </a:bodyPr>
          <a:lstStyle/>
          <a:p>
            <a:pPr algn="just"/>
            <a:r>
              <a:rPr lang="es-ES" sz="2200" dirty="0">
                <a:latin typeface="Times New Roman" panose="02020603050405020304" pitchFamily="18" charset="0"/>
                <a:cs typeface="Times New Roman" panose="02020603050405020304" pitchFamily="18" charset="0"/>
              </a:rPr>
              <a:t>La experiencia registrada por parte de los psicoterapeutas que emplearon el sistema EMDR, demostró una reducción apreciable en los tiempos de tratamiento para los casos citados. Acorde a la declaración de los psicoterapeutas supieron manifestar que el cansancio físico se redujo en un margen del 90 % a la manera tradicional de suministrar la metodología EMDR a los pacientes y el cansancio mental en un 75%. Esto dado que la interacción psicoterapeuta – paciente es intermediada por el sistema EMDR, lo que a su vez permite mantener la misma calidad de atención a un número de atenciones consecutivas.</a:t>
            </a:r>
            <a:endParaRPr lang="en-US" sz="2200" dirty="0">
              <a:latin typeface="Times New Roman" panose="02020603050405020304" pitchFamily="18" charset="0"/>
              <a:cs typeface="Times New Roman" panose="02020603050405020304" pitchFamily="18" charset="0"/>
            </a:endParaRPr>
          </a:p>
          <a:p>
            <a:pPr marL="0" indent="0" algn="just">
              <a:buNone/>
            </a:pPr>
            <a:r>
              <a:rPr lang="es-E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just"/>
            <a:r>
              <a:rPr lang="es-ES" sz="2200" dirty="0">
                <a:latin typeface="Times New Roman" panose="02020603050405020304" pitchFamily="18" charset="0"/>
                <a:cs typeface="Times New Roman" panose="02020603050405020304" pitchFamily="18" charset="0"/>
              </a:rPr>
              <a:t>	Adicional al ser un sistema integrador de los tres métodos utilizados por el psicoterapeuta, permite una rápida y fácil elección del tipo de terapia a ser empleada, en función de los requerimientos del paciente determinado por el psicoterapeuta en las fases iniciales del tratamiento.</a:t>
            </a:r>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220134" y="215900"/>
            <a:ext cx="8834966" cy="64135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spcBef>
                <a:spcPts val="0"/>
              </a:spcBef>
              <a:spcAft>
                <a:spcPts val="100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Resultados en Sesiones de Terapia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00903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9282" y="1068389"/>
            <a:ext cx="9477817" cy="5307011"/>
          </a:xfrm>
        </p:spPr>
        <p:txBody>
          <a:bodyPr>
            <a:noAutofit/>
          </a:bodyPr>
          <a:lstStyle/>
          <a:p>
            <a:pPr algn="just"/>
            <a:r>
              <a:rPr lang="es-ES" sz="2200" dirty="0">
                <a:latin typeface="Times New Roman" panose="02020603050405020304" pitchFamily="18" charset="0"/>
                <a:cs typeface="Times New Roman" panose="02020603050405020304" pitchFamily="18" charset="0"/>
              </a:rPr>
              <a:t>En el modo visual se observa que existe un parpadeo de los </a:t>
            </a:r>
            <a:r>
              <a:rPr lang="es-ES" sz="2200" dirty="0" err="1">
                <a:latin typeface="Times New Roman" panose="02020603050405020304" pitchFamily="18" charset="0"/>
                <a:cs typeface="Times New Roman" panose="02020603050405020304" pitchFamily="18" charset="0"/>
              </a:rPr>
              <a:t>led´s</a:t>
            </a:r>
            <a:r>
              <a:rPr lang="es-ES" sz="2200" dirty="0">
                <a:latin typeface="Times New Roman" panose="02020603050405020304" pitchFamily="18" charset="0"/>
                <a:cs typeface="Times New Roman" panose="02020603050405020304" pitchFamily="18" charset="0"/>
              </a:rPr>
              <a:t> ubicados al manipular la ubicación que idealmente no debería ocurrir debido a los tiempos de conmutación que son imperceptibles al ojo humano, como este problema es producido por la programación ya que se realiza una lectura de los 25 </a:t>
            </a:r>
            <a:r>
              <a:rPr lang="es-ES" sz="2200" dirty="0" err="1">
                <a:latin typeface="Times New Roman" panose="02020603050405020304" pitchFamily="18" charset="0"/>
                <a:cs typeface="Times New Roman" panose="02020603050405020304" pitchFamily="18" charset="0"/>
              </a:rPr>
              <a:t>led´s</a:t>
            </a:r>
            <a:r>
              <a:rPr lang="es-ES" sz="2200" dirty="0">
                <a:latin typeface="Times New Roman" panose="02020603050405020304" pitchFamily="18" charset="0"/>
                <a:cs typeface="Times New Roman" panose="02020603050405020304" pitchFamily="18" charset="0"/>
              </a:rPr>
              <a:t> cada 100 ms esto a su vez genera una conexión y desconexión apreciable por la tasa de actualización al ejecutar dicha lectura en la comunicación entre el software y el hardware. </a:t>
            </a:r>
            <a:endParaRPr lang="en-US" sz="2200" dirty="0">
              <a:latin typeface="Times New Roman" panose="02020603050405020304" pitchFamily="18" charset="0"/>
              <a:cs typeface="Times New Roman" panose="02020603050405020304" pitchFamily="18" charset="0"/>
            </a:endParaRPr>
          </a:p>
          <a:p>
            <a:pPr algn="just"/>
            <a:r>
              <a:rPr lang="es-ES" sz="2200" dirty="0">
                <a:latin typeface="Times New Roman" panose="02020603050405020304" pitchFamily="18" charset="0"/>
                <a:cs typeface="Times New Roman" panose="02020603050405020304" pitchFamily="18" charset="0"/>
              </a:rPr>
              <a:t>	En las pruebas realizadas por ensayo de prueba –error con tiempos mayores y menores a 100  ms se determinó, que los tiempos mayores a 100 ms producen una pérdida del 50 % de los pulsos visualizados en las gafas EMDR a los generados en la aplicación del dispositivo móvil, mientras que con tiempos menores a 100ms la perdida de los pulsos visualizados es total porque la lectura de actualización a esos tiempos no permite la adecuada comunicación para correcta conexión y desconexión de los </a:t>
            </a:r>
            <a:r>
              <a:rPr lang="es-ES" sz="2200" dirty="0" err="1">
                <a:latin typeface="Times New Roman" panose="02020603050405020304" pitchFamily="18" charset="0"/>
                <a:cs typeface="Times New Roman" panose="02020603050405020304" pitchFamily="18" charset="0"/>
              </a:rPr>
              <a:t>led´s</a:t>
            </a:r>
            <a:r>
              <a:rPr lang="es-E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220134" y="215900"/>
            <a:ext cx="8834966" cy="64135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spcBef>
                <a:spcPts val="0"/>
              </a:spcBef>
              <a:spcAft>
                <a:spcPts val="100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Resultados en Desempeño del Sistema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7695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9282" y="1068389"/>
            <a:ext cx="9477817" cy="5307011"/>
          </a:xfrm>
        </p:spPr>
        <p:txBody>
          <a:bodyPr>
            <a:noAutofit/>
          </a:bodyPr>
          <a:lstStyle/>
          <a:p>
            <a:pPr algn="just"/>
            <a:r>
              <a:rPr lang="es-ES" sz="2200" dirty="0">
                <a:latin typeface="Times New Roman" panose="02020603050405020304" pitchFamily="18" charset="0"/>
                <a:cs typeface="Times New Roman" panose="02020603050405020304" pitchFamily="18" charset="0"/>
              </a:rPr>
              <a:t>Una novedad presentada solo observable con las herramientas de desarrollador de Android (Para el ejemplo se tomó un dispositivo con Android 4.0 Ice </a:t>
            </a:r>
            <a:r>
              <a:rPr lang="es-ES" sz="2200" dirty="0" err="1" smtClean="0">
                <a:latin typeface="Times New Roman" panose="02020603050405020304" pitchFamily="18" charset="0"/>
                <a:cs typeface="Times New Roman" panose="02020603050405020304" pitchFamily="18" charset="0"/>
              </a:rPr>
              <a:t>Cream</a:t>
            </a:r>
            <a:r>
              <a:rPr lang="es-ES" sz="2200" dirty="0" smtClean="0">
                <a:latin typeface="Times New Roman" panose="02020603050405020304" pitchFamily="18" charset="0"/>
                <a:cs typeface="Times New Roman" panose="02020603050405020304" pitchFamily="18" charset="0"/>
              </a:rPr>
              <a:t>  </a:t>
            </a:r>
            <a:r>
              <a:rPr lang="es-ES" sz="2200" dirty="0" err="1" smtClean="0">
                <a:latin typeface="Times New Roman" panose="02020603050405020304" pitchFamily="18" charset="0"/>
                <a:cs typeface="Times New Roman" panose="02020603050405020304" pitchFamily="18" charset="0"/>
              </a:rPr>
              <a:t>Sandwich</a:t>
            </a:r>
            <a:r>
              <a:rPr lang="es-ES" sz="2200" dirty="0">
                <a:latin typeface="Times New Roman" panose="02020603050405020304" pitchFamily="18" charset="0"/>
                <a:cs typeface="Times New Roman" panose="02020603050405020304" pitchFamily="18" charset="0"/>
              </a:rPr>
              <a:t>), es el desplazamiento del puntero en la pantalla a la comunicación vía cable USB, dado por un ruido generado desde la red eléctrica y el adaptador de alimentación del sistema, a pesar de que se tomó los diseños de filtros de la hoja de datos del regulador que utilizan los dispositivos desde la placa </a:t>
            </a:r>
            <a:r>
              <a:rPr lang="es-ES" sz="2200" dirty="0" smtClean="0">
                <a:latin typeface="Times New Roman" panose="02020603050405020304" pitchFamily="18" charset="0"/>
                <a:cs typeface="Times New Roman" panose="02020603050405020304" pitchFamily="18" charset="0"/>
              </a:rPr>
              <a:t>base</a:t>
            </a:r>
          </a:p>
          <a:p>
            <a:pPr algn="just"/>
            <a:r>
              <a:rPr lang="es-ES" sz="2200" dirty="0">
                <a:latin typeface="Times New Roman" panose="02020603050405020304" pitchFamily="18" charset="0"/>
                <a:cs typeface="Times New Roman" panose="02020603050405020304" pitchFamily="18" charset="0"/>
              </a:rPr>
              <a:t>	La comunicación Bluetooth y el modo automático de operación mostraron la mayor satisfacción de uso del Sistema EMDR entre los usuarios psicoterapeutas, debido a su facilidad de conexión y que representaron una fiel reproducción en los módulos físicos de las instrucciones que se generaban en el dispositivo </a:t>
            </a:r>
            <a:r>
              <a:rPr lang="es-ES" sz="2200" dirty="0" smtClean="0">
                <a:latin typeface="Times New Roman" panose="02020603050405020304" pitchFamily="18" charset="0"/>
                <a:cs typeface="Times New Roman" panose="02020603050405020304" pitchFamily="18" charset="0"/>
              </a:rPr>
              <a:t>Android</a:t>
            </a:r>
          </a:p>
          <a:p>
            <a:pPr algn="just"/>
            <a:r>
              <a:rPr lang="es-ES" sz="2200" dirty="0">
                <a:latin typeface="Times New Roman" panose="02020603050405020304" pitchFamily="18" charset="0"/>
                <a:cs typeface="Times New Roman" panose="02020603050405020304" pitchFamily="18" charset="0"/>
              </a:rPr>
              <a:t>Los tiempos de funcionamiento se acoplaron a los tiempos de ejecución de las terapias, debido al dimensionamiento de los elementos de la placa base, no generaron problemas cuantificables durante la etapa de pruebas.</a:t>
            </a:r>
          </a:p>
          <a:p>
            <a:pPr algn="just"/>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220134" y="215900"/>
            <a:ext cx="8834966" cy="64135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spcBef>
                <a:spcPts val="0"/>
              </a:spcBef>
              <a:spcAft>
                <a:spcPts val="100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Resultados en Desempeño del Sistema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24263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EMDR </a:t>
            </a:r>
            <a:r>
              <a:rPr lang="es-ES" sz="2200" dirty="0">
                <a:latin typeface="Times New Roman" panose="02020603050405020304" pitchFamily="18" charset="0"/>
                <a:cs typeface="Times New Roman" panose="02020603050405020304" pitchFamily="18" charset="0"/>
              </a:rPr>
              <a:t>tiene una amplia base de reportes de casos publicados e investigación controlada que soportan a esta metodología como un tratamiento validado empíricamente para tratar trauma.  Estudios a nivel mundial avalan al EMDR como terapia efectiva para el tratamiento de TEPT, mostrando una eficiencia en la eliminación del Diagnóstico de TEPT en un rango del 77 al 99% en la mayoría de los pacientes tratados Adicional se puede citar casos de tratamiento a  veteranos de la guerra , personas con fobias y trastornos de pánico, duelo complicado, trastorno depresivo mayor, trauma agudo infantil; víctimas de crímenes, abuso sexual, terrorismo, catástrofes naturales, accidentes, cirugías, quemaduras; disfunciones familiares, conyugales y sexuales; adicciones a drogas, juego y sexo; entre otra gran variedad de diagnósticos distintos a los antes mencionados..</a:t>
            </a:r>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CONCLUSIONES</a:t>
            </a:r>
            <a:endParaRPr lang="en-US" dirty="0"/>
          </a:p>
        </p:txBody>
      </p:sp>
    </p:spTree>
    <p:extLst>
      <p:ext uri="{BB962C8B-B14F-4D97-AF65-F5344CB8AC3E}">
        <p14:creationId xmlns:p14="http://schemas.microsoft.com/office/powerpoint/2010/main" xmlns="" val="1308808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En </a:t>
            </a:r>
            <a:r>
              <a:rPr lang="es-ES" sz="2200" dirty="0">
                <a:latin typeface="Times New Roman" panose="02020603050405020304" pitchFamily="18" charset="0"/>
                <a:cs typeface="Times New Roman" panose="02020603050405020304" pitchFamily="18" charset="0"/>
              </a:rPr>
              <a:t>conformidad con la valoración de los psicoterapeutas EMDR, el sistema automatizado desarrollado presentó  funcionalidad óptima ante los requerimientos en la aplicación de la metodología EMDR sobre los pacientes a relación de las sesiones aplicadas de manera tradicional, reflejando como resultados reducción de los tiempos de tratamiento de </a:t>
            </a:r>
            <a:r>
              <a:rPr lang="es-ES" sz="2200" dirty="0" err="1">
                <a:latin typeface="Times New Roman" panose="02020603050405020304" pitchFamily="18" charset="0"/>
                <a:cs typeface="Times New Roman" panose="02020603050405020304" pitchFamily="18" charset="0"/>
              </a:rPr>
              <a:t>psicotraumas</a:t>
            </a:r>
            <a:r>
              <a:rPr lang="es-ES" sz="2200" dirty="0">
                <a:latin typeface="Times New Roman" panose="02020603050405020304" pitchFamily="18" charset="0"/>
                <a:cs typeface="Times New Roman" panose="02020603050405020304" pitchFamily="18" charset="0"/>
              </a:rPr>
              <a:t>  en las sesiones programadas tanto en número de intervenciones así como el tiempo de las mismas tiempo. </a:t>
            </a:r>
            <a:endParaRPr lang="es-ES" sz="2200" dirty="0" smtClean="0">
              <a:latin typeface="Times New Roman" panose="02020603050405020304" pitchFamily="18" charset="0"/>
              <a:cs typeface="Times New Roman" panose="02020603050405020304" pitchFamily="18" charset="0"/>
            </a:endParaRPr>
          </a:p>
          <a:p>
            <a:pPr algn="just"/>
            <a:endParaRPr lang="es-ES" sz="2200" dirty="0" smtClean="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Gracias </a:t>
            </a:r>
            <a:r>
              <a:rPr lang="es-ES" sz="2200" dirty="0">
                <a:latin typeface="Times New Roman" panose="02020603050405020304" pitchFamily="18" charset="0"/>
                <a:cs typeface="Times New Roman" panose="02020603050405020304" pitchFamily="18" charset="0"/>
              </a:rPr>
              <a:t>al sistema desarrollado, los psicoterapeutas presentaron niveles más bajos de desgaste físico y mental, durante las  sesiones de terapia, esta situación conlleva a poder proporcionar mayor número de sesiones con igual calidad de tratamiento al paciente final como a los primeros en ser tratados basados en las condiciones del psicoterapeuta al pasar de los turnos de atención</a:t>
            </a:r>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CONCLUSIONES</a:t>
            </a:r>
            <a:endParaRPr lang="en-US" dirty="0"/>
          </a:p>
        </p:txBody>
      </p:sp>
    </p:spTree>
    <p:extLst>
      <p:ext uri="{BB962C8B-B14F-4D97-AF65-F5344CB8AC3E}">
        <p14:creationId xmlns:p14="http://schemas.microsoft.com/office/powerpoint/2010/main" xmlns="" val="411693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15329"/>
            <a:ext cx="8596668" cy="1320800"/>
          </a:xfrm>
        </p:spPr>
        <p:txBody>
          <a:bodyPr/>
          <a:lstStyle/>
          <a:p>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Terapia</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Cognitivo</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Conductual</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r>
            <a:br>
              <a:rPr lang="en-US" b="1" dirty="0" smtClean="0">
                <a:solidFill>
                  <a:schemeClr val="accent2">
                    <a:lumMod val="75000"/>
                  </a:schemeClr>
                </a:solidFill>
                <a:latin typeface="Times New Roman" panose="02020603050405020304" pitchFamily="18" charset="0"/>
                <a:cs typeface="Times New Roman" panose="02020603050405020304" pitchFamily="18" charset="0"/>
              </a:rPr>
            </a:br>
            <a:r>
              <a:rPr lang="es-ES" b="1" dirty="0">
                <a:solidFill>
                  <a:schemeClr val="accent2">
                    <a:lumMod val="75000"/>
                  </a:schemeClr>
                </a:solidFill>
                <a:latin typeface="Times New Roman" panose="02020603050405020304" pitchFamily="18" charset="0"/>
                <a:cs typeface="Times New Roman" panose="02020603050405020304" pitchFamily="18" charset="0"/>
              </a:rPr>
              <a:t>¿</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Qué</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es</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677334" y="1436129"/>
            <a:ext cx="8596668" cy="3880773"/>
          </a:xfrm>
        </p:spPr>
        <p:txBody>
          <a:bodyPr>
            <a:normAutofit/>
          </a:bodyPr>
          <a:lstStyle/>
          <a:p>
            <a:pPr marL="0" indent="0" algn="just">
              <a:buNone/>
            </a:pPr>
            <a:r>
              <a:rPr lang="es-ES" sz="2200" dirty="0">
                <a:solidFill>
                  <a:schemeClr val="tx1"/>
                </a:solidFill>
                <a:latin typeface="Times New Roman" panose="02020603050405020304" pitchFamily="18" charset="0"/>
                <a:cs typeface="Times New Roman" panose="02020603050405020304" pitchFamily="18" charset="0"/>
              </a:rPr>
              <a:t>Es una de las formas de terapias mas estudiadas y más eficaces a corto plazo que </a:t>
            </a:r>
            <a:r>
              <a:rPr lang="es-ES" sz="2200" dirty="0" smtClean="0">
                <a:solidFill>
                  <a:schemeClr val="tx1"/>
                </a:solidFill>
                <a:latin typeface="Times New Roman" panose="02020603050405020304" pitchFamily="18" charset="0"/>
                <a:cs typeface="Times New Roman" panose="02020603050405020304" pitchFamily="18" charset="0"/>
              </a:rPr>
              <a:t>enseña </a:t>
            </a:r>
            <a:r>
              <a:rPr lang="es-ES" sz="2200" dirty="0">
                <a:solidFill>
                  <a:schemeClr val="tx1"/>
                </a:solidFill>
                <a:latin typeface="Times New Roman" panose="02020603050405020304" pitchFamily="18" charset="0"/>
                <a:cs typeface="Times New Roman" panose="02020603050405020304" pitchFamily="18" charset="0"/>
              </a:rPr>
              <a:t>a las personas a resolver  sus problemas de la vida cotidiana. Ha sido utilizada para ayudar a las personas con depresión, con ansiedad o problemas matrimoniales y obviamente para los niños que tienen problemas </a:t>
            </a:r>
            <a:r>
              <a:rPr lang="es-ES" sz="2200" dirty="0" smtClean="0">
                <a:solidFill>
                  <a:schemeClr val="tx1"/>
                </a:solidFill>
                <a:latin typeface="Times New Roman" panose="02020603050405020304" pitchFamily="18" charset="0"/>
                <a:cs typeface="Times New Roman" panose="02020603050405020304" pitchFamily="18" charset="0"/>
              </a:rPr>
              <a:t>conductuales.</a:t>
            </a:r>
            <a:endParaRPr lang="en-US" sz="2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200" dirty="0">
                <a:solidFill>
                  <a:schemeClr val="tx1"/>
                </a:solidFill>
                <a:latin typeface="Times New Roman" panose="02020603050405020304" pitchFamily="18" charset="0"/>
                <a:cs typeface="Times New Roman" panose="02020603050405020304" pitchFamily="18" charset="0"/>
              </a:rPr>
              <a:t>En terapia, se les </a:t>
            </a:r>
            <a:r>
              <a:rPr lang="es-ES" sz="2200" dirty="0" smtClean="0">
                <a:solidFill>
                  <a:schemeClr val="tx1"/>
                </a:solidFill>
                <a:latin typeface="Times New Roman" panose="02020603050405020304" pitchFamily="18" charset="0"/>
                <a:cs typeface="Times New Roman" panose="02020603050405020304" pitchFamily="18" charset="0"/>
              </a:rPr>
              <a:t>enseña </a:t>
            </a:r>
            <a:r>
              <a:rPr lang="es-ES" sz="2200" dirty="0">
                <a:solidFill>
                  <a:schemeClr val="tx1"/>
                </a:solidFill>
                <a:latin typeface="Times New Roman" panose="02020603050405020304" pitchFamily="18" charset="0"/>
                <a:cs typeface="Times New Roman" panose="02020603050405020304" pitchFamily="18" charset="0"/>
              </a:rPr>
              <a:t>a las personas habilidades que les ayuda a identificar emociones, actitudes y conductas que les impidan enfrentar los problemas diarios. Las personas entonces pueden utilizar toda esta gamma de habilidades que aprendieron, para tratar con el resto de problemas que se les presenten por el resto de sus vidas.</a:t>
            </a:r>
            <a:endParaRPr lang="en-US" sz="2200" dirty="0">
              <a:solidFill>
                <a:schemeClr val="tx1"/>
              </a:solidFill>
              <a:latin typeface="Times New Roman" panose="02020603050405020304" pitchFamily="18" charset="0"/>
              <a:cs typeface="Times New Roman" panose="02020603050405020304" pitchFamily="18" charset="0"/>
            </a:endParaRPr>
          </a:p>
          <a:p>
            <a:pPr algn="just"/>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6300811" y="4819135"/>
            <a:ext cx="3296270" cy="2016275"/>
          </a:xfrm>
          <a:prstGeom prst="rect">
            <a:avLst/>
          </a:prstGeom>
        </p:spPr>
      </p:pic>
    </p:spTree>
    <p:extLst>
      <p:ext uri="{BB962C8B-B14F-4D97-AF65-F5344CB8AC3E}">
        <p14:creationId xmlns:p14="http://schemas.microsoft.com/office/powerpoint/2010/main" xmlns="" val="1925737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lnSpcReduction="10000"/>
          </a:bodyPr>
          <a:lstStyle/>
          <a:p>
            <a:pPr algn="just"/>
            <a:r>
              <a:rPr lang="es-ES" sz="2200" dirty="0" smtClean="0">
                <a:latin typeface="Times New Roman" panose="02020603050405020304" pitchFamily="18" charset="0"/>
                <a:cs typeface="Times New Roman" panose="02020603050405020304" pitchFamily="18" charset="0"/>
              </a:rPr>
              <a:t>La </a:t>
            </a:r>
            <a:r>
              <a:rPr lang="es-ES" sz="2200" dirty="0">
                <a:latin typeface="Times New Roman" panose="02020603050405020304" pitchFamily="18" charset="0"/>
                <a:cs typeface="Times New Roman" panose="02020603050405020304" pitchFamily="18" charset="0"/>
              </a:rPr>
              <a:t>comunicación Bluetooth resulta más eficiente que la comunicación vía USB dado que en ocasiones se puede filtrar ruido por la red eléctrica y esta a su vez es transmitida al dispositivo Android lo cual conlleva una alteración en los sensores de proximidad y el acelerómetro lineal, perturbando la posición del toque realizado por el usuario final</a:t>
            </a:r>
            <a:r>
              <a:rPr lang="es-ES" sz="2200" dirty="0" smtClean="0">
                <a:latin typeface="Times New Roman" panose="02020603050405020304" pitchFamily="18" charset="0"/>
                <a:cs typeface="Times New Roman" panose="02020603050405020304" pitchFamily="18" charset="0"/>
              </a:rPr>
              <a:t>.</a:t>
            </a:r>
          </a:p>
          <a:p>
            <a:pPr algn="just"/>
            <a:endParaRPr lang="es-ES" sz="2200" dirty="0" smtClean="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En </a:t>
            </a:r>
            <a:r>
              <a:rPr lang="es-ES" sz="2200" dirty="0">
                <a:latin typeface="Times New Roman" panose="02020603050405020304" pitchFamily="18" charset="0"/>
                <a:cs typeface="Times New Roman" panose="02020603050405020304" pitchFamily="18" charset="0"/>
              </a:rPr>
              <a:t>el modo manual del módulo visual, al observar las gafas, se percibió un parpadeo de los </a:t>
            </a:r>
            <a:r>
              <a:rPr lang="es-ES" sz="2200" dirty="0" err="1">
                <a:latin typeface="Times New Roman" panose="02020603050405020304" pitchFamily="18" charset="0"/>
                <a:cs typeface="Times New Roman" panose="02020603050405020304" pitchFamily="18" charset="0"/>
              </a:rPr>
              <a:t>led´s</a:t>
            </a:r>
            <a:r>
              <a:rPr lang="es-ES" sz="2200" dirty="0">
                <a:latin typeface="Times New Roman" panose="02020603050405020304" pitchFamily="18" charset="0"/>
                <a:cs typeface="Times New Roman" panose="02020603050405020304" pitchFamily="18" charset="0"/>
              </a:rPr>
              <a:t> ubicados al manipular la aplicación, que idealmente no debería ocurrir dado. Este problema es producido por la programación, ya que se realiza una lectura de los 25 </a:t>
            </a:r>
            <a:r>
              <a:rPr lang="es-ES" sz="2200" dirty="0" err="1">
                <a:latin typeface="Times New Roman" panose="02020603050405020304" pitchFamily="18" charset="0"/>
                <a:cs typeface="Times New Roman" panose="02020603050405020304" pitchFamily="18" charset="0"/>
              </a:rPr>
              <a:t>led´s</a:t>
            </a:r>
            <a:r>
              <a:rPr lang="es-ES" sz="2200" dirty="0">
                <a:latin typeface="Times New Roman" panose="02020603050405020304" pitchFamily="18" charset="0"/>
                <a:cs typeface="Times New Roman" panose="02020603050405020304" pitchFamily="18" charset="0"/>
              </a:rPr>
              <a:t> cada 100 ms esto a su vez genera una conexión y desconexión apreciable por la tasa de actualización al ejecutar dicha lectura en la comunicación entre el software y el hardware. Hay que tomar en cuenta que se realizaron pruebas con diferentes tiempos con el método de prueba y error teniendo un resultado que para tiempos mayores se pierde la lectura de algunos los pulsos en pantalla y que para tiempos menores se pierde en totalidad los pulsos.</a:t>
            </a:r>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CONCLUSIONES</a:t>
            </a:r>
            <a:endParaRPr lang="en-US" dirty="0"/>
          </a:p>
        </p:txBody>
      </p:sp>
    </p:spTree>
    <p:extLst>
      <p:ext uri="{BB962C8B-B14F-4D97-AF65-F5344CB8AC3E}">
        <p14:creationId xmlns:p14="http://schemas.microsoft.com/office/powerpoint/2010/main" xmlns="" val="557378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El </a:t>
            </a:r>
            <a:r>
              <a:rPr lang="es-ES" sz="2200" dirty="0">
                <a:latin typeface="Times New Roman" panose="02020603050405020304" pitchFamily="18" charset="0"/>
                <a:cs typeface="Times New Roman" panose="02020603050405020304" pitchFamily="18" charset="0"/>
              </a:rPr>
              <a:t>dimensionamiento de las fuentes, en base a un criterio de ingeniería aconseja el sobredimensionamiento de un 20% más al valor de consumo del circuito, para el caso del presente proyecto se estimó este valor en 1 A por lo cual el valor referencial es de 1.2 A, valor plenamente satisfecho por los reguladores LM7805 que brindan 1.5 A y el adaptador alimentador del circuito adquirido de 1.7 A.</a:t>
            </a:r>
            <a:endParaRPr lang="es-ES" sz="2200" dirty="0" smtClean="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Utilizar </a:t>
            </a:r>
            <a:r>
              <a:rPr lang="es-ES" sz="2200" dirty="0">
                <a:latin typeface="Times New Roman" panose="02020603050405020304" pitchFamily="18" charset="0"/>
                <a:cs typeface="Times New Roman" panose="02020603050405020304" pitchFamily="18" charset="0"/>
              </a:rPr>
              <a:t>un entorno de desarrollo con licencia libre, permite a los desarrolladores del proyecto mantener  el software actualizado y con  soporte, tanto para Android y sus versiones como para IOIO, durante el desarrollo del sistema</a:t>
            </a:r>
            <a:r>
              <a:rPr lang="es-ES" sz="2200" dirty="0" smtClean="0">
                <a:latin typeface="Times New Roman" panose="02020603050405020304" pitchFamily="18" charset="0"/>
                <a:cs typeface="Times New Roman" panose="02020603050405020304" pitchFamily="18" charset="0"/>
              </a:rPr>
              <a:t>.</a:t>
            </a:r>
          </a:p>
          <a:p>
            <a:pPr algn="just"/>
            <a:r>
              <a:rPr lang="es-ES" sz="2200" dirty="0" smtClean="0">
                <a:latin typeface="Times New Roman" panose="02020603050405020304" pitchFamily="18" charset="0"/>
                <a:cs typeface="Times New Roman" panose="02020603050405020304" pitchFamily="18" charset="0"/>
              </a:rPr>
              <a:t>Se </a:t>
            </a:r>
            <a:r>
              <a:rPr lang="es-ES" sz="2200" dirty="0">
                <a:latin typeface="Times New Roman" panose="02020603050405020304" pitchFamily="18" charset="0"/>
                <a:cs typeface="Times New Roman" panose="02020603050405020304" pitchFamily="18" charset="0"/>
              </a:rPr>
              <a:t>debe utilizar un dispositivo Android homologado por Google, a pesar de que existen muchos dispositivos en el mercado no homologados con precios relativamente inferiores, los que sí lo son brindan facilidades de actualización y adquisición de controladores así como soporte de los dispositivos que prolongan la vida útil de los mismos. </a:t>
            </a:r>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CONCLUSIONES</a:t>
            </a:r>
            <a:endParaRPr lang="en-US" dirty="0"/>
          </a:p>
        </p:txBody>
      </p:sp>
    </p:spTree>
    <p:extLst>
      <p:ext uri="{BB962C8B-B14F-4D97-AF65-F5344CB8AC3E}">
        <p14:creationId xmlns:p14="http://schemas.microsoft.com/office/powerpoint/2010/main" xmlns="" val="2345918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Se </a:t>
            </a:r>
            <a:r>
              <a:rPr lang="es-ES" sz="2200" dirty="0">
                <a:latin typeface="Times New Roman" panose="02020603050405020304" pitchFamily="18" charset="0"/>
                <a:cs typeface="Times New Roman" panose="02020603050405020304" pitchFamily="18" charset="0"/>
              </a:rPr>
              <a:t>pudo observar que la tarjeta IOIO en el presente proyecto se encuentra al 29,17 % de su capacidad máxima de  conexión, debido al diseño y optimización del sistema. Tomándose en cuenta que IOIO posee mayores prestaciones, analógicas, digitales y de comunicación; a futuro podría ampliarse el proyecto ante eventuales requerimientos con las entradas/salidas faltantes</a:t>
            </a:r>
            <a:r>
              <a:rPr lang="es-ES" sz="2200" dirty="0" smtClean="0">
                <a:latin typeface="Times New Roman" panose="02020603050405020304" pitchFamily="18" charset="0"/>
                <a:cs typeface="Times New Roman" panose="02020603050405020304" pitchFamily="18" charset="0"/>
              </a:rPr>
              <a:t>. Utilizar </a:t>
            </a:r>
            <a:r>
              <a:rPr lang="es-ES" sz="2200" dirty="0">
                <a:latin typeface="Times New Roman" panose="02020603050405020304" pitchFamily="18" charset="0"/>
                <a:cs typeface="Times New Roman" panose="02020603050405020304" pitchFamily="18" charset="0"/>
              </a:rPr>
              <a:t>un entorno de desarrollo con licencia libre, permite a los desarrolladores del proyecto mantener  el software actualizado y con  soporte, tanto para Android y sus versiones como para IOIO, durante el desarrollo del sistema</a:t>
            </a:r>
            <a:r>
              <a:rPr lang="es-ES" sz="2200" dirty="0" smtClean="0">
                <a:latin typeface="Times New Roman" panose="02020603050405020304" pitchFamily="18" charset="0"/>
                <a:cs typeface="Times New Roman" panose="02020603050405020304" pitchFamily="18" charset="0"/>
              </a:rPr>
              <a:t>.</a:t>
            </a:r>
          </a:p>
          <a:p>
            <a:pPr algn="just"/>
            <a:r>
              <a:rPr lang="es-ES" sz="2200" dirty="0" smtClean="0">
                <a:latin typeface="Times New Roman" panose="02020603050405020304" pitchFamily="18" charset="0"/>
                <a:cs typeface="Times New Roman" panose="02020603050405020304" pitchFamily="18" charset="0"/>
              </a:rPr>
              <a:t>El </a:t>
            </a:r>
            <a:r>
              <a:rPr lang="es-ES" sz="2200" dirty="0">
                <a:latin typeface="Times New Roman" panose="02020603050405020304" pitchFamily="18" charset="0"/>
                <a:cs typeface="Times New Roman" panose="02020603050405020304" pitchFamily="18" charset="0"/>
              </a:rPr>
              <a:t>diseño de los XML en Android - Eclipse, presenta una interfaz gráfica muy sencilla en el entorno de desarrollo,  por lo cual se tuvo que recurrir a software de diseño gráfico adicional para cumplir con las expectativas de la empresa auspiciante en tener una aplicación dinámica, interactiva y atractiva al usuario final. </a:t>
            </a:r>
            <a:r>
              <a:rPr lang="es-ES" sz="2200" dirty="0" smtClean="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50"/>
            <a:ext cx="3666066" cy="64135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54A021">
                    <a:lumMod val="75000"/>
                  </a:srgbClr>
                </a:solidFill>
                <a:latin typeface="Times New Roman" panose="02020603050405020304" pitchFamily="18" charset="0"/>
                <a:cs typeface="Times New Roman" panose="02020603050405020304" pitchFamily="18" charset="0"/>
              </a:rPr>
              <a:t>CONCLUSIONES</a:t>
            </a:r>
            <a:endParaRPr lang="en-US" dirty="0"/>
          </a:p>
        </p:txBody>
      </p:sp>
    </p:spTree>
    <p:extLst>
      <p:ext uri="{BB962C8B-B14F-4D97-AF65-F5344CB8AC3E}">
        <p14:creationId xmlns:p14="http://schemas.microsoft.com/office/powerpoint/2010/main" xmlns="" val="478639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La </a:t>
            </a:r>
            <a:r>
              <a:rPr lang="es-ES" sz="2200" dirty="0">
                <a:latin typeface="Times New Roman" panose="02020603050405020304" pitchFamily="18" charset="0"/>
                <a:cs typeface="Times New Roman" panose="02020603050405020304" pitchFamily="18" charset="0"/>
              </a:rPr>
              <a:t>administración de la metodología EMDR con el proyecto aquí presentado debe solo proporcionarse por un Psicoterapeuta entrenado en EMDR, y capacitado en el uso y software del equipo.</a:t>
            </a:r>
          </a:p>
          <a:p>
            <a:pPr algn="just"/>
            <a:endParaRPr lang="es-ES" sz="2200" dirty="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Se </a:t>
            </a:r>
            <a:r>
              <a:rPr lang="es-ES" sz="2200" dirty="0">
                <a:latin typeface="Times New Roman" panose="02020603050405020304" pitchFamily="18" charset="0"/>
                <a:cs typeface="Times New Roman" panose="02020603050405020304" pitchFamily="18" charset="0"/>
              </a:rPr>
              <a:t>debe considerar que la interfaz gráfica debe ser desarrollada con la resolución más alta para que al momento de la instalación se acople fácilmente de forma óptima a dispositivos con una menor resolución a la considerada.</a:t>
            </a:r>
          </a:p>
          <a:p>
            <a:pPr algn="just"/>
            <a:endParaRPr lang="es-ES" sz="2200" dirty="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Para </a:t>
            </a:r>
            <a:r>
              <a:rPr lang="es-ES" sz="2200" dirty="0">
                <a:latin typeface="Times New Roman" panose="02020603050405020304" pitchFamily="18" charset="0"/>
                <a:cs typeface="Times New Roman" panose="02020603050405020304" pitchFamily="18" charset="0"/>
              </a:rPr>
              <a:t>lograr el correcto funcionamiento del sistema EMDR para el usuario final dependerá de la capacitación por parte de uno de los ejecutores del proyecto y el adecuado conocimiento del manual de usuario del equipo.</a:t>
            </a:r>
          </a:p>
        </p:txBody>
      </p:sp>
      <p:sp>
        <p:nvSpPr>
          <p:cNvPr id="4" name="Título 1"/>
          <p:cNvSpPr txBox="1">
            <a:spLocks/>
          </p:cNvSpPr>
          <p:nvPr/>
        </p:nvSpPr>
        <p:spPr>
          <a:xfrm>
            <a:off x="118534" y="120649"/>
            <a:ext cx="5812366" cy="6556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smtClean="0">
                <a:solidFill>
                  <a:srgbClr val="54A021">
                    <a:lumMod val="75000"/>
                  </a:srgbClr>
                </a:solidFill>
                <a:latin typeface="Times New Roman" panose="02020603050405020304" pitchFamily="18" charset="0"/>
                <a:cs typeface="Times New Roman" panose="02020603050405020304" pitchFamily="18" charset="0"/>
              </a:rPr>
              <a:t>RECOMENDACIONES</a:t>
            </a:r>
            <a:endParaRPr lang="en-US" sz="3300" dirty="0"/>
          </a:p>
        </p:txBody>
      </p:sp>
    </p:spTree>
    <p:extLst>
      <p:ext uri="{BB962C8B-B14F-4D97-AF65-F5344CB8AC3E}">
        <p14:creationId xmlns:p14="http://schemas.microsoft.com/office/powerpoint/2010/main" xmlns="" val="2394754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Se </a:t>
            </a:r>
            <a:r>
              <a:rPr lang="es-ES" sz="2200" dirty="0">
                <a:latin typeface="Times New Roman" panose="02020603050405020304" pitchFamily="18" charset="0"/>
                <a:cs typeface="Times New Roman" panose="02020603050405020304" pitchFamily="18" charset="0"/>
              </a:rPr>
              <a:t>recomienda que si se desea de mantener actualizados los conocimientos de la metodología EMDR, el sistema operativo Android, la tarjeta IOIO y dispositivos móviles con Android; se debe utilizar la internet que proporciona suficiente información que fácilmente puede ser consultada teniendo en cuenta que son temas que se actualizan con paso del tiempo.</a:t>
            </a:r>
          </a:p>
          <a:p>
            <a:pPr algn="just"/>
            <a:endParaRPr lang="es-ES" sz="2200" dirty="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Debido </a:t>
            </a:r>
            <a:r>
              <a:rPr lang="es-ES" sz="2200" dirty="0">
                <a:latin typeface="Times New Roman" panose="02020603050405020304" pitchFamily="18" charset="0"/>
                <a:cs typeface="Times New Roman" panose="02020603050405020304" pitchFamily="18" charset="0"/>
              </a:rPr>
              <a:t>a que los dispositivo Android presentan diferentes tipos de resoluciones de pantalla, debe considerarse que las imágenes y otros elemento gráficos,  empleados en el software estén diseñados para ser utilizados en los diferentes formatos definidos para Android, con la finalidad de no observar una distorsión en las pantallas del programa instalado, esto garantiza la universalización de la aplicación en los equipos con Android que existen en el mercado.</a:t>
            </a:r>
          </a:p>
        </p:txBody>
      </p:sp>
      <p:sp>
        <p:nvSpPr>
          <p:cNvPr id="4" name="Título 1"/>
          <p:cNvSpPr txBox="1">
            <a:spLocks/>
          </p:cNvSpPr>
          <p:nvPr/>
        </p:nvSpPr>
        <p:spPr>
          <a:xfrm>
            <a:off x="118534" y="120649"/>
            <a:ext cx="5812366" cy="6556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smtClean="0">
                <a:solidFill>
                  <a:srgbClr val="54A021">
                    <a:lumMod val="75000"/>
                  </a:srgbClr>
                </a:solidFill>
                <a:latin typeface="Times New Roman" panose="02020603050405020304" pitchFamily="18" charset="0"/>
                <a:cs typeface="Times New Roman" panose="02020603050405020304" pitchFamily="18" charset="0"/>
              </a:rPr>
              <a:t>RECOMENDACIONES</a:t>
            </a:r>
            <a:endParaRPr lang="en-US" sz="3300" dirty="0"/>
          </a:p>
        </p:txBody>
      </p:sp>
    </p:spTree>
    <p:extLst>
      <p:ext uri="{BB962C8B-B14F-4D97-AF65-F5344CB8AC3E}">
        <p14:creationId xmlns:p14="http://schemas.microsoft.com/office/powerpoint/2010/main" xmlns="" val="2997627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776289"/>
            <a:ext cx="8596668" cy="5878511"/>
          </a:xfrm>
        </p:spPr>
        <p:txBody>
          <a:bodyPr>
            <a:normAutofit/>
          </a:bodyPr>
          <a:lstStyle/>
          <a:p>
            <a:pPr algn="just"/>
            <a:r>
              <a:rPr lang="es-ES" sz="2200" dirty="0" smtClean="0">
                <a:latin typeface="Times New Roman" panose="02020603050405020304" pitchFamily="18" charset="0"/>
                <a:cs typeface="Times New Roman" panose="02020603050405020304" pitchFamily="18" charset="0"/>
              </a:rPr>
              <a:t>Para </a:t>
            </a:r>
            <a:r>
              <a:rPr lang="es-ES" sz="2200" dirty="0">
                <a:latin typeface="Times New Roman" panose="02020603050405020304" pitchFamily="18" charset="0"/>
                <a:cs typeface="Times New Roman" panose="02020603050405020304" pitchFamily="18" charset="0"/>
              </a:rPr>
              <a:t>el desarrollo de aplicaciones debe considerarse como importante la declaración de los permisos en el archivo Manifest.xml del proyecto, estos permisos deben ser definidos de acuerdo a la funcionalidad del aplicativo. Este punto en consecuencia de que el usuario otorgue los mismos a la instalación a la aplicación. El sistema EMDR requirió los permisos de acceso a internet y Bluetooth.</a:t>
            </a:r>
          </a:p>
          <a:p>
            <a:pPr algn="just"/>
            <a:endParaRPr lang="es-ES" sz="2200" dirty="0">
              <a:latin typeface="Times New Roman" panose="02020603050405020304" pitchFamily="18" charset="0"/>
              <a:cs typeface="Times New Roman" panose="02020603050405020304" pitchFamily="18" charset="0"/>
            </a:endParaRPr>
          </a:p>
          <a:p>
            <a:pPr algn="just"/>
            <a:r>
              <a:rPr lang="es-ES" sz="2200" dirty="0" smtClean="0">
                <a:latin typeface="Times New Roman" panose="02020603050405020304" pitchFamily="18" charset="0"/>
                <a:cs typeface="Times New Roman" panose="02020603050405020304" pitchFamily="18" charset="0"/>
              </a:rPr>
              <a:t>El </a:t>
            </a:r>
            <a:r>
              <a:rPr lang="es-ES" sz="2200" dirty="0">
                <a:latin typeface="Times New Roman" panose="02020603050405020304" pitchFamily="18" charset="0"/>
                <a:cs typeface="Times New Roman" panose="02020603050405020304" pitchFamily="18" charset="0"/>
              </a:rPr>
              <a:t>proyecto presentado puede ser tomado como base para el desarrollo de aplicaciones psicoterapéuticas en otras ramas de la psicología, como se demostró gracias a la integración de las nuevas tecnologías se pudo crear una solución a las necesidades de los Psicoterapeutas EMDR. </a:t>
            </a:r>
          </a:p>
          <a:p>
            <a:pPr marL="0" indent="0" algn="just">
              <a:buNone/>
            </a:pPr>
            <a:endParaRPr lang="es-ES" sz="22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18534" y="120649"/>
            <a:ext cx="5812366" cy="6556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smtClean="0">
                <a:solidFill>
                  <a:srgbClr val="54A021">
                    <a:lumMod val="75000"/>
                  </a:srgbClr>
                </a:solidFill>
                <a:latin typeface="Times New Roman" panose="02020603050405020304" pitchFamily="18" charset="0"/>
                <a:cs typeface="Times New Roman" panose="02020603050405020304" pitchFamily="18" charset="0"/>
              </a:rPr>
              <a:t>RECOMENDACIONES</a:t>
            </a:r>
            <a:endParaRPr lang="en-US" sz="3300" dirty="0"/>
          </a:p>
        </p:txBody>
      </p:sp>
    </p:spTree>
    <p:extLst>
      <p:ext uri="{BB962C8B-B14F-4D97-AF65-F5344CB8AC3E}">
        <p14:creationId xmlns:p14="http://schemas.microsoft.com/office/powerpoint/2010/main" xmlns="" val="2559237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418167" y="622300"/>
            <a:ext cx="7766936" cy="1308100"/>
          </a:xfrm>
        </p:spPr>
        <p:txBody>
          <a:bodyPr/>
          <a:lstStyle/>
          <a:p>
            <a:pPr algn="ctr"/>
            <a:r>
              <a:rPr lang="en-US" sz="6200" b="1" dirty="0" smtClean="0">
                <a:latin typeface="Times New Roman" panose="02020603050405020304" pitchFamily="18" charset="0"/>
                <a:cs typeface="Times New Roman" panose="02020603050405020304" pitchFamily="18" charset="0"/>
              </a:rPr>
              <a:t>GRACIAS</a:t>
            </a:r>
            <a:endParaRPr lang="en-US" sz="6200" b="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1418167" y="1930400"/>
            <a:ext cx="8010838" cy="1920406"/>
          </a:xfrm>
          <a:prstGeom prst="rect">
            <a:avLst/>
          </a:prstGeom>
        </p:spPr>
      </p:pic>
      <p:pic>
        <p:nvPicPr>
          <p:cNvPr id="7" name="Imagen 6"/>
          <p:cNvPicPr>
            <a:picLocks noChangeAspect="1"/>
          </p:cNvPicPr>
          <p:nvPr/>
        </p:nvPicPr>
        <p:blipFill>
          <a:blip r:embed="rId3"/>
          <a:stretch>
            <a:fillRect/>
          </a:stretch>
        </p:blipFill>
        <p:spPr>
          <a:xfrm>
            <a:off x="431347" y="4150432"/>
            <a:ext cx="2171700" cy="2114550"/>
          </a:xfrm>
          <a:prstGeom prst="rect">
            <a:avLst/>
          </a:prstGeom>
        </p:spPr>
      </p:pic>
      <p:pic>
        <p:nvPicPr>
          <p:cNvPr id="8" name="Imagen 7"/>
          <p:cNvPicPr>
            <a:picLocks noChangeAspect="1"/>
          </p:cNvPicPr>
          <p:nvPr/>
        </p:nvPicPr>
        <p:blipFill>
          <a:blip r:embed="rId4"/>
          <a:stretch>
            <a:fillRect/>
          </a:stretch>
        </p:blipFill>
        <p:spPr>
          <a:xfrm>
            <a:off x="8347227" y="3850806"/>
            <a:ext cx="1932678" cy="2713803"/>
          </a:xfrm>
          <a:prstGeom prst="rect">
            <a:avLst/>
          </a:prstGeom>
        </p:spPr>
      </p:pic>
      <p:pic>
        <p:nvPicPr>
          <p:cNvPr id="9" name="Imagen 8"/>
          <p:cNvPicPr>
            <a:picLocks noChangeAspect="1"/>
          </p:cNvPicPr>
          <p:nvPr/>
        </p:nvPicPr>
        <p:blipFill>
          <a:blip r:embed="rId5"/>
          <a:stretch>
            <a:fillRect/>
          </a:stretch>
        </p:blipFill>
        <p:spPr>
          <a:xfrm>
            <a:off x="3315672" y="4658843"/>
            <a:ext cx="4581525" cy="1000125"/>
          </a:xfrm>
          <a:prstGeom prst="rect">
            <a:avLst/>
          </a:prstGeom>
        </p:spPr>
      </p:pic>
    </p:spTree>
    <p:extLst>
      <p:ext uri="{BB962C8B-B14F-4D97-AF65-F5344CB8AC3E}">
        <p14:creationId xmlns:p14="http://schemas.microsoft.com/office/powerpoint/2010/main" xmlns="" val="78194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691" y="28622"/>
            <a:ext cx="8596668" cy="1320800"/>
          </a:xfrm>
        </p:spPr>
        <p:txBody>
          <a:bodyPr/>
          <a:lstStyle/>
          <a:p>
            <a:r>
              <a:rPr lang="en-US" b="1" dirty="0" err="1">
                <a:solidFill>
                  <a:schemeClr val="accent2">
                    <a:lumMod val="75000"/>
                  </a:schemeClr>
                </a:solidFill>
                <a:latin typeface="Times New Roman" panose="02020603050405020304" pitchFamily="18" charset="0"/>
                <a:cs typeface="Times New Roman" panose="02020603050405020304" pitchFamily="18" charset="0"/>
              </a:rPr>
              <a:t>Terapia</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Cognitivo</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Conductual</a:t>
            </a:r>
            <a:r>
              <a:rPr lang="en-US" b="1" dirty="0">
                <a:solidFill>
                  <a:schemeClr val="accent2">
                    <a:lumMod val="75000"/>
                  </a:schemeClr>
                </a:solidFill>
                <a:latin typeface="Times New Roman" panose="02020603050405020304" pitchFamily="18" charset="0"/>
                <a:cs typeface="Times New Roman" panose="02020603050405020304" pitchFamily="18" charset="0"/>
              </a:rPr>
              <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smtClean="0">
                <a:solidFill>
                  <a:schemeClr val="accent2">
                    <a:lumMod val="75000"/>
                  </a:schemeClr>
                </a:solidFill>
                <a:latin typeface="Times New Roman" panose="02020603050405020304" pitchFamily="18" charset="0"/>
                <a:cs typeface="Times New Roman" panose="02020603050405020304" pitchFamily="18" charset="0"/>
              </a:rPr>
              <a:t>¿</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En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qué</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se </a:t>
            </a:r>
            <a:r>
              <a:rPr lang="en-US" b="1" dirty="0" err="1" smtClean="0">
                <a:solidFill>
                  <a:schemeClr val="accent2">
                    <a:lumMod val="75000"/>
                  </a:schemeClr>
                </a:solidFill>
                <a:latin typeface="Times New Roman" panose="02020603050405020304" pitchFamily="18" charset="0"/>
                <a:cs typeface="Times New Roman" panose="02020603050405020304" pitchFamily="18" charset="0"/>
              </a:rPr>
              <a:t>basa</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802202" y="1346124"/>
            <a:ext cx="8596668" cy="3880773"/>
          </a:xfrm>
        </p:spPr>
        <p:txBody>
          <a:bodyPr>
            <a:normAutofit/>
          </a:bodyPr>
          <a:lstStyle/>
          <a:p>
            <a:pPr marL="0" indent="0" algn="just">
              <a:buNone/>
            </a:pPr>
            <a:r>
              <a:rPr lang="es-ES" sz="2000" i="1" dirty="0" smtClean="0">
                <a:solidFill>
                  <a:schemeClr val="tx1"/>
                </a:solidFill>
                <a:latin typeface="Times New Roman" panose="02020603050405020304" pitchFamily="18" charset="0"/>
                <a:cs typeface="Times New Roman" panose="02020603050405020304" pitchFamily="18" charset="0"/>
              </a:rPr>
              <a:t>“No son </a:t>
            </a:r>
            <a:r>
              <a:rPr lang="es-ES" sz="2000" i="1" dirty="0">
                <a:solidFill>
                  <a:schemeClr val="tx1"/>
                </a:solidFill>
                <a:latin typeface="Times New Roman" panose="02020603050405020304" pitchFamily="18" charset="0"/>
                <a:cs typeface="Times New Roman" panose="02020603050405020304" pitchFamily="18" charset="0"/>
              </a:rPr>
              <a:t>las cosas que pasan las que nos hacen sentir mal, sino como nosotros las estamos interpretando, así que no es una situación la que afecta directamente y emocionalmente a una persona, sino sus pensamientos son dicha situación</a:t>
            </a:r>
            <a:r>
              <a:rPr lang="es-ES" sz="2000" i="1" dirty="0" smtClean="0">
                <a:solidFill>
                  <a:schemeClr val="tx1"/>
                </a:solidFill>
                <a:latin typeface="Times New Roman" panose="02020603050405020304" pitchFamily="18" charset="0"/>
                <a:cs typeface="Times New Roman" panose="02020603050405020304" pitchFamily="18" charset="0"/>
              </a:rPr>
              <a:t>.”</a:t>
            </a:r>
            <a:endParaRPr lang="en-US" sz="20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Cuando las personas están en crisis no piensan de manera clara y todos sus pensamientos son poco realistas o demasiado exagerados. La terapia cognitiva ayuda a que las personas identifiquen cuáles son sus pensamientos angustiantes y vean que tan realistas son estos también. Cuando piensas de una manera mas realista se van a sentir evidentemente mucho mejor</a:t>
            </a:r>
            <a:endParaRPr lang="en-US" sz="2000" dirty="0">
              <a:solidFill>
                <a:schemeClr val="tx1"/>
              </a:solidFill>
              <a:latin typeface="Times New Roman" panose="02020603050405020304" pitchFamily="18" charset="0"/>
              <a:cs typeface="Times New Roman" panose="02020603050405020304" pitchFamily="18" charset="0"/>
            </a:endParaRPr>
          </a:p>
          <a:p>
            <a:pPr algn="just"/>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368378" y="5247693"/>
            <a:ext cx="2462107" cy="1610307"/>
          </a:xfrm>
          <a:prstGeom prst="rect">
            <a:avLst/>
          </a:prstGeom>
        </p:spPr>
      </p:pic>
      <p:pic>
        <p:nvPicPr>
          <p:cNvPr id="5" name="Imagen 4"/>
          <p:cNvPicPr>
            <a:picLocks noChangeAspect="1"/>
          </p:cNvPicPr>
          <p:nvPr/>
        </p:nvPicPr>
        <p:blipFill>
          <a:blip r:embed="rId3"/>
          <a:stretch>
            <a:fillRect/>
          </a:stretch>
        </p:blipFill>
        <p:spPr>
          <a:xfrm>
            <a:off x="4830485" y="4558213"/>
            <a:ext cx="1591295" cy="2299787"/>
          </a:xfrm>
          <a:prstGeom prst="rect">
            <a:avLst/>
          </a:prstGeom>
        </p:spPr>
      </p:pic>
      <p:pic>
        <p:nvPicPr>
          <p:cNvPr id="6" name="Imagen 5"/>
          <p:cNvPicPr>
            <a:picLocks noChangeAspect="1"/>
          </p:cNvPicPr>
          <p:nvPr/>
        </p:nvPicPr>
        <p:blipFill>
          <a:blip r:embed="rId4"/>
          <a:stretch>
            <a:fillRect/>
          </a:stretch>
        </p:blipFill>
        <p:spPr>
          <a:xfrm>
            <a:off x="6421780" y="5235646"/>
            <a:ext cx="1568923" cy="1622354"/>
          </a:xfrm>
          <a:prstGeom prst="rect">
            <a:avLst/>
          </a:prstGeom>
        </p:spPr>
      </p:pic>
    </p:spTree>
    <p:extLst>
      <p:ext uri="{BB962C8B-B14F-4D97-AF65-F5344CB8AC3E}">
        <p14:creationId xmlns:p14="http://schemas.microsoft.com/office/powerpoint/2010/main" xmlns="" val="352191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err="1">
                <a:solidFill>
                  <a:srgbClr val="54A021">
                    <a:lumMod val="75000"/>
                  </a:srgbClr>
                </a:solidFill>
                <a:latin typeface="Times New Roman" panose="02020603050405020304" pitchFamily="18" charset="0"/>
                <a:cs typeface="Times New Roman" panose="02020603050405020304" pitchFamily="18" charset="0"/>
              </a:rPr>
              <a:t>Terapia</a:t>
            </a:r>
            <a:r>
              <a:rPr lang="en-US" b="1" dirty="0">
                <a:solidFill>
                  <a:srgbClr val="54A021">
                    <a:lumMod val="75000"/>
                  </a:srgbClr>
                </a:solidFill>
                <a:latin typeface="Times New Roman" panose="02020603050405020304" pitchFamily="18" charset="0"/>
                <a:cs typeface="Times New Roman" panose="02020603050405020304" pitchFamily="18" charset="0"/>
              </a:rPr>
              <a:t> </a:t>
            </a:r>
            <a:r>
              <a:rPr lang="en-US" b="1" dirty="0" err="1">
                <a:solidFill>
                  <a:srgbClr val="54A021">
                    <a:lumMod val="75000"/>
                  </a:srgbClr>
                </a:solidFill>
                <a:latin typeface="Times New Roman" panose="02020603050405020304" pitchFamily="18" charset="0"/>
                <a:cs typeface="Times New Roman" panose="02020603050405020304" pitchFamily="18" charset="0"/>
              </a:rPr>
              <a:t>Cognitivo</a:t>
            </a:r>
            <a:r>
              <a:rPr lang="en-US" b="1" dirty="0">
                <a:solidFill>
                  <a:srgbClr val="54A021">
                    <a:lumMod val="75000"/>
                  </a:srgbClr>
                </a:solidFill>
                <a:latin typeface="Times New Roman" panose="02020603050405020304" pitchFamily="18" charset="0"/>
                <a:cs typeface="Times New Roman" panose="02020603050405020304" pitchFamily="18" charset="0"/>
              </a:rPr>
              <a:t> </a:t>
            </a:r>
            <a:r>
              <a:rPr lang="en-US" b="1" dirty="0" err="1">
                <a:solidFill>
                  <a:srgbClr val="54A021">
                    <a:lumMod val="75000"/>
                  </a:srgbClr>
                </a:solidFill>
                <a:latin typeface="Times New Roman" panose="02020603050405020304" pitchFamily="18" charset="0"/>
                <a:cs typeface="Times New Roman" panose="02020603050405020304" pitchFamily="18" charset="0"/>
              </a:rPr>
              <a:t>Conductual</a:t>
            </a:r>
            <a:r>
              <a:rPr lang="en-US" b="1" dirty="0">
                <a:solidFill>
                  <a:srgbClr val="54A021">
                    <a:lumMod val="75000"/>
                  </a:srgbClr>
                </a:solidFill>
                <a:latin typeface="Times New Roman" panose="02020603050405020304" pitchFamily="18" charset="0"/>
                <a:cs typeface="Times New Roman" panose="02020603050405020304" pitchFamily="18" charset="0"/>
              </a:rPr>
              <a:t/>
            </a:r>
            <a:br>
              <a:rPr lang="en-US" b="1" dirty="0">
                <a:solidFill>
                  <a:srgbClr val="54A021">
                    <a:lumMod val="75000"/>
                  </a:srgbClr>
                </a:solidFill>
                <a:latin typeface="Times New Roman" panose="02020603050405020304" pitchFamily="18" charset="0"/>
                <a:cs typeface="Times New Roman" panose="02020603050405020304" pitchFamily="18" charset="0"/>
              </a:rPr>
            </a:br>
            <a:r>
              <a:rPr lang="en-US" b="1" dirty="0" err="1" smtClean="0">
                <a:solidFill>
                  <a:srgbClr val="54A021">
                    <a:lumMod val="75000"/>
                  </a:srgbClr>
                </a:solidFill>
                <a:latin typeface="Times New Roman" panose="02020603050405020304" pitchFamily="18" charset="0"/>
                <a:cs typeface="Times New Roman" panose="02020603050405020304" pitchFamily="18" charset="0"/>
              </a:rPr>
              <a:t>Duración</a:t>
            </a:r>
            <a:r>
              <a:rPr lang="en-US" b="1" dirty="0" smtClean="0">
                <a:solidFill>
                  <a:srgbClr val="54A021">
                    <a:lumMod val="75000"/>
                  </a:srgbClr>
                </a:solidFill>
                <a:latin typeface="Times New Roman" panose="02020603050405020304" pitchFamily="18" charset="0"/>
                <a:cs typeface="Times New Roman" panose="02020603050405020304" pitchFamily="18" charset="0"/>
              </a:rPr>
              <a:t> del </a:t>
            </a:r>
            <a:r>
              <a:rPr lang="en-US" b="1" dirty="0" err="1" smtClean="0">
                <a:solidFill>
                  <a:srgbClr val="54A021">
                    <a:lumMod val="75000"/>
                  </a:srgbClr>
                </a:solidFill>
                <a:latin typeface="Times New Roman" panose="02020603050405020304" pitchFamily="18" charset="0"/>
                <a:cs typeface="Times New Roman" panose="02020603050405020304" pitchFamily="18" charset="0"/>
              </a:rPr>
              <a:t>tratamiento</a:t>
            </a:r>
            <a:endParaRPr lang="en-US" dirty="0"/>
          </a:p>
        </p:txBody>
      </p:sp>
      <p:sp>
        <p:nvSpPr>
          <p:cNvPr id="3" name="Marcador de contenido 2"/>
          <p:cNvSpPr>
            <a:spLocks noGrp="1"/>
          </p:cNvSpPr>
          <p:nvPr>
            <p:ph idx="1"/>
          </p:nvPr>
        </p:nvSpPr>
        <p:spPr/>
        <p:txBody>
          <a:bodyPr>
            <a:normAutofit/>
          </a:bodyPr>
          <a:lstStyle/>
          <a:p>
            <a:pPr marL="0" marR="0" indent="0" algn="just">
              <a:lnSpc>
                <a:spcPct val="115000"/>
              </a:lnSpc>
              <a:spcBef>
                <a:spcPts val="0"/>
              </a:spcBef>
              <a:spcAft>
                <a:spcPts val="1000"/>
              </a:spcAft>
              <a:buNone/>
            </a:pP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Generalmente puede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durar entre </a:t>
            </a: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15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 20 sesiones, dependiendo </a:t>
            </a: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del </a:t>
            </a:r>
            <a:r>
              <a:rPr lang="es-ES" sz="20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psicotrauma</a:t>
            </a: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y la evolución del paciente se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podría extender un poco más.</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1000"/>
              </a:spcAft>
              <a:buNone/>
            </a:pP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mayoría de los pacientes empieza a notar una mejoría dentro de las tres o </a:t>
            </a: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cuatro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semanas posteriores al inicio de la terapia, si es que se ha asistido puntualmente a las sesiones y realizando las tareas sugeridas, así como en el chequeo de estado de ánimo se </a:t>
            </a:r>
            <a:r>
              <a:rPr lang="es-E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notará </a:t>
            </a:r>
            <a:r>
              <a:rPr lang="es-E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como descienden las puntuaciones.</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3249828" y="4821723"/>
            <a:ext cx="2010744" cy="2036278"/>
          </a:xfrm>
          <a:prstGeom prst="rect">
            <a:avLst/>
          </a:prstGeom>
        </p:spPr>
      </p:pic>
      <p:pic>
        <p:nvPicPr>
          <p:cNvPr id="5" name="Imagen 4"/>
          <p:cNvPicPr>
            <a:picLocks noChangeAspect="1"/>
          </p:cNvPicPr>
          <p:nvPr/>
        </p:nvPicPr>
        <p:blipFill>
          <a:blip r:embed="rId3"/>
          <a:stretch>
            <a:fillRect/>
          </a:stretch>
        </p:blipFill>
        <p:spPr>
          <a:xfrm>
            <a:off x="5260572" y="4821723"/>
            <a:ext cx="2122880" cy="2036278"/>
          </a:xfrm>
          <a:prstGeom prst="rect">
            <a:avLst/>
          </a:prstGeom>
        </p:spPr>
      </p:pic>
    </p:spTree>
    <p:extLst>
      <p:ext uri="{BB962C8B-B14F-4D97-AF65-F5344CB8AC3E}">
        <p14:creationId xmlns:p14="http://schemas.microsoft.com/office/powerpoint/2010/main" xmlns="" val="1606538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89471"/>
            <a:ext cx="8596668" cy="1320800"/>
          </a:xfrm>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EMDR</a:t>
            </a:r>
            <a:r>
              <a:rPr lang="en-US" b="1" dirty="0">
                <a:solidFill>
                  <a:schemeClr val="accent2">
                    <a:lumMod val="75000"/>
                  </a:schemeClr>
                </a:solidFill>
                <a:latin typeface="Times New Roman" panose="02020603050405020304" pitchFamily="18" charset="0"/>
                <a:cs typeface="Times New Roman" panose="02020603050405020304" pitchFamily="18" charset="0"/>
              </a:rPr>
              <a:t/>
            </a:r>
            <a:br>
              <a:rPr lang="en-US" b="1" dirty="0">
                <a:solidFill>
                  <a:schemeClr val="accent2">
                    <a:lumMod val="75000"/>
                  </a:schemeClr>
                </a:solidFill>
                <a:latin typeface="Times New Roman" panose="02020603050405020304" pitchFamily="18" charset="0"/>
                <a:cs typeface="Times New Roman" panose="02020603050405020304" pitchFamily="18" charset="0"/>
              </a:rPr>
            </a:br>
            <a:r>
              <a:rPr lang="es-ES" b="1" dirty="0">
                <a:solidFill>
                  <a:schemeClr val="accent2">
                    <a:lumMod val="75000"/>
                  </a:schemeClr>
                </a:solidFill>
                <a:latin typeface="Times New Roman" panose="02020603050405020304" pitchFamily="18" charset="0"/>
                <a:cs typeface="Times New Roman" panose="02020603050405020304" pitchFamily="18" charset="0"/>
              </a:rPr>
              <a:t>¿</a:t>
            </a:r>
            <a:r>
              <a:rPr lang="en-US" b="1" dirty="0" err="1">
                <a:solidFill>
                  <a:schemeClr val="accent2">
                    <a:lumMod val="75000"/>
                  </a:schemeClr>
                </a:solidFill>
                <a:latin typeface="Times New Roman" panose="02020603050405020304" pitchFamily="18" charset="0"/>
                <a:cs typeface="Times New Roman" panose="02020603050405020304" pitchFamily="18" charset="0"/>
              </a:rPr>
              <a:t>Qué</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es</a:t>
            </a:r>
            <a:r>
              <a:rPr lang="en-US" b="1" dirty="0">
                <a:solidFill>
                  <a:schemeClr val="accent2">
                    <a:lumMod val="75000"/>
                  </a:schemeClr>
                </a:solidFill>
                <a:latin typeface="Times New Roman" panose="02020603050405020304" pitchFamily="18" charset="0"/>
                <a:cs typeface="Times New Roman" panose="02020603050405020304" pitchFamily="18" charset="0"/>
              </a:rPr>
              <a:t>?</a:t>
            </a:r>
            <a:endParaRPr lang="en-US" dirty="0"/>
          </a:p>
        </p:txBody>
      </p:sp>
      <p:sp>
        <p:nvSpPr>
          <p:cNvPr id="3" name="Marcador de contenido 2"/>
          <p:cNvSpPr>
            <a:spLocks noGrp="1"/>
          </p:cNvSpPr>
          <p:nvPr>
            <p:ph idx="1"/>
          </p:nvPr>
        </p:nvSpPr>
        <p:spPr>
          <a:xfrm>
            <a:off x="677334" y="1367533"/>
            <a:ext cx="8596668" cy="3880773"/>
          </a:xfrm>
        </p:spPr>
        <p:txBody>
          <a:bodyPr>
            <a:noAutofit/>
          </a:bodyPr>
          <a:lstStyle/>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EMDR </a:t>
            </a:r>
            <a:r>
              <a:rPr lang="es-ES" sz="2000" dirty="0" smtClean="0">
                <a:solidFill>
                  <a:schemeClr val="tx1"/>
                </a:solidFill>
                <a:latin typeface="Times New Roman" panose="02020603050405020304" pitchFamily="18" charset="0"/>
                <a:cs typeface="Times New Roman" panose="02020603050405020304" pitchFamily="18" charset="0"/>
              </a:rPr>
              <a:t>(Desensibilización </a:t>
            </a:r>
            <a:r>
              <a:rPr lang="es-ES" sz="2000" dirty="0">
                <a:solidFill>
                  <a:schemeClr val="tx1"/>
                </a:solidFill>
                <a:latin typeface="Times New Roman" panose="02020603050405020304" pitchFamily="18" charset="0"/>
                <a:cs typeface="Times New Roman" panose="02020603050405020304" pitchFamily="18" charset="0"/>
              </a:rPr>
              <a:t>y Reprocesamiento por medio de Movimientos Oculares) es un método psicoterapéutico para tratar dificultades emocionales que fueron causadas por experiencias difíciles en la vida del sujeto (recuerdos traumáticos), desde guerras, asaltos y desastres naturales hasta fobias, ataques de pánico, abuso sexual o incidentes traumáticos en la infancia. También se usa EMDR para aliviar la angustia de hablar en público, para mejorar el rendimiento en el trabajo, en los deportes y en las interpretaciones artísticas.</a:t>
            </a:r>
          </a:p>
          <a:p>
            <a:pPr marL="0" indent="0" algn="just">
              <a:buNone/>
            </a:pPr>
            <a:r>
              <a:rPr lang="es-ES" sz="2000" dirty="0">
                <a:solidFill>
                  <a:schemeClr val="tx1"/>
                </a:solidFill>
                <a:latin typeface="Times New Roman" panose="02020603050405020304" pitchFamily="18" charset="0"/>
                <a:cs typeface="Times New Roman" panose="02020603050405020304" pitchFamily="18" charset="0"/>
              </a:rPr>
              <a:t/>
            </a:r>
            <a:br>
              <a:rPr lang="es-ES" sz="2000" dirty="0">
                <a:solidFill>
                  <a:schemeClr val="tx1"/>
                </a:solidFill>
                <a:latin typeface="Times New Roman" panose="02020603050405020304" pitchFamily="18" charset="0"/>
                <a:cs typeface="Times New Roman" panose="02020603050405020304" pitchFamily="18" charset="0"/>
              </a:rPr>
            </a:b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0" y="4599751"/>
            <a:ext cx="2946071" cy="1943693"/>
          </a:xfrm>
          <a:prstGeom prst="rect">
            <a:avLst/>
          </a:prstGeom>
        </p:spPr>
      </p:pic>
      <p:pic>
        <p:nvPicPr>
          <p:cNvPr id="4" name="Imagen 3"/>
          <p:cNvPicPr>
            <a:picLocks noChangeAspect="1"/>
          </p:cNvPicPr>
          <p:nvPr/>
        </p:nvPicPr>
        <p:blipFill>
          <a:blip r:embed="rId3"/>
          <a:stretch>
            <a:fillRect/>
          </a:stretch>
        </p:blipFill>
        <p:spPr>
          <a:xfrm>
            <a:off x="1915971" y="5363016"/>
            <a:ext cx="2411235" cy="1429420"/>
          </a:xfrm>
          <a:prstGeom prst="rect">
            <a:avLst/>
          </a:prstGeom>
        </p:spPr>
      </p:pic>
      <p:pic>
        <p:nvPicPr>
          <p:cNvPr id="6" name="Imagen 5"/>
          <p:cNvPicPr>
            <a:picLocks noChangeAspect="1"/>
          </p:cNvPicPr>
          <p:nvPr/>
        </p:nvPicPr>
        <p:blipFill>
          <a:blip r:embed="rId4"/>
          <a:stretch>
            <a:fillRect/>
          </a:stretch>
        </p:blipFill>
        <p:spPr>
          <a:xfrm>
            <a:off x="1905958" y="3870552"/>
            <a:ext cx="2431263" cy="1492464"/>
          </a:xfrm>
          <a:prstGeom prst="rect">
            <a:avLst/>
          </a:prstGeom>
        </p:spPr>
      </p:pic>
      <p:pic>
        <p:nvPicPr>
          <p:cNvPr id="9" name="Imagen 8"/>
          <p:cNvPicPr>
            <a:picLocks noChangeAspect="1"/>
          </p:cNvPicPr>
          <p:nvPr/>
        </p:nvPicPr>
        <p:blipFill>
          <a:blip r:embed="rId5"/>
          <a:stretch>
            <a:fillRect/>
          </a:stretch>
        </p:blipFill>
        <p:spPr>
          <a:xfrm>
            <a:off x="7562857" y="4087049"/>
            <a:ext cx="3440064" cy="2456395"/>
          </a:xfrm>
          <a:prstGeom prst="rect">
            <a:avLst/>
          </a:prstGeom>
        </p:spPr>
      </p:pic>
      <p:pic>
        <p:nvPicPr>
          <p:cNvPr id="11" name="Imagen 10"/>
          <p:cNvPicPr>
            <a:picLocks noChangeAspect="1"/>
          </p:cNvPicPr>
          <p:nvPr/>
        </p:nvPicPr>
        <p:blipFill>
          <a:blip r:embed="rId6"/>
          <a:stretch>
            <a:fillRect/>
          </a:stretch>
        </p:blipFill>
        <p:spPr>
          <a:xfrm>
            <a:off x="4347234" y="4516799"/>
            <a:ext cx="3215623" cy="1692433"/>
          </a:xfrm>
          <a:prstGeom prst="rect">
            <a:avLst/>
          </a:prstGeom>
        </p:spPr>
      </p:pic>
    </p:spTree>
    <p:extLst>
      <p:ext uri="{BB962C8B-B14F-4D97-AF65-F5344CB8AC3E}">
        <p14:creationId xmlns:p14="http://schemas.microsoft.com/office/powerpoint/2010/main" xmlns="" val="2075476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1989</TotalTime>
  <Words>4651</Words>
  <Application>Microsoft Office PowerPoint</Application>
  <PresentationFormat>Personalizado</PresentationFormat>
  <Paragraphs>355</Paragraphs>
  <Slides>66</Slides>
  <Notes>8</Notes>
  <HiddenSlides>0</HiddenSlides>
  <MMClips>0</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Faceta</vt:lpstr>
      <vt:lpstr>DISEÑO E IMPLEMENTACIÓN DE UN SISTEMA AUTOMATIZADO EN PLATAFORMA ANDROID PARA USO PSICOTERAPÉUTICO EN LA APLICACIÓN DE LA TÉCNICA EMDR</vt:lpstr>
      <vt:lpstr>Agenda</vt:lpstr>
      <vt:lpstr>Objetivos </vt:lpstr>
      <vt:lpstr>Justificación e Importancia</vt:lpstr>
      <vt:lpstr>Justificación e Importancia</vt:lpstr>
      <vt:lpstr>Terapia Cognitivo Conductual ¿Qué es?</vt:lpstr>
      <vt:lpstr>Terapia Cognitivo Conductual ¿En qué se basa?</vt:lpstr>
      <vt:lpstr>Terapia Cognitivo Conductual Duración del tratamiento</vt:lpstr>
      <vt:lpstr>EMDR ¿Qué es?</vt:lpstr>
      <vt:lpstr>EMDR ¿Qué es?</vt:lpstr>
      <vt:lpstr>EMDR ¿Por qué y cómo funciona?</vt:lpstr>
      <vt:lpstr>EMDR ¿Por qué y cómo funciona?</vt:lpstr>
      <vt:lpstr>EMDR ¿Por qué y cómo funciona?</vt:lpstr>
      <vt:lpstr>EMDR ¿Realmente funciona EMDR?</vt:lpstr>
      <vt:lpstr>EMDR ¿Realmente funciona EMDR?</vt:lpstr>
      <vt:lpstr>EMDR ¿Qué desordenes pueden ser tratados?</vt:lpstr>
      <vt:lpstr>EMDR ¿Cuánto tiempo dura el Tratamiento EMDR?</vt:lpstr>
      <vt:lpstr>EMDR ¿Qué pasa durante las sesiones con EMDR?</vt:lpstr>
      <vt:lpstr>EMDR ¿Qué pasa durante las sesiones con EMDR?</vt:lpstr>
      <vt:lpstr>EMDR ¿Qué pasa durante las sesiones con EMDR?</vt:lpstr>
      <vt:lpstr>EMDR ¿Qué pasa durante las sesiones con EMDR?</vt:lpstr>
      <vt:lpstr>ANDROID </vt:lpstr>
      <vt:lpstr>ANDROID - Características</vt:lpstr>
      <vt:lpstr>ANDROID - Características</vt:lpstr>
      <vt:lpstr>IOIO</vt:lpstr>
      <vt:lpstr>IOIO - Componentes</vt:lpstr>
      <vt:lpstr>IOIO - Componentes</vt:lpstr>
      <vt:lpstr>SOFTWARE - DISEÑO</vt:lpstr>
      <vt:lpstr>SOFTWARE - DISEÑO</vt:lpstr>
      <vt:lpstr>Diapositiva 30</vt:lpstr>
      <vt:lpstr>Diapositiva 31</vt:lpstr>
      <vt:lpstr>Diapositiva 32</vt:lpstr>
      <vt:lpstr>Diapositiva 33</vt:lpstr>
      <vt:lpstr>HARDWARE - DISEÑO</vt:lpstr>
      <vt:lpstr>HARDWARE – DISEÑO MÓDULO VISUAL</vt:lpstr>
      <vt:lpstr>HARDWARE – DISEÑO MÓDULO VISUAL</vt:lpstr>
      <vt:lpstr>HARDWARE – DISEÑO MÓDULO TÁCTIL</vt:lpstr>
      <vt:lpstr>HARDWARE – DISEÑO PLACA BASE</vt:lpstr>
      <vt:lpstr>HARDWARE – DISEÑO PLACA BASE</vt:lpstr>
      <vt:lpstr>HARDWARE – DISEÑO PLACA BASE</vt:lpstr>
      <vt:lpstr>HARDWARE – DISEÑO PLACA BASE</vt:lpstr>
      <vt:lpstr>HARDWARE</vt:lpstr>
      <vt:lpstr>HARDWARE</vt:lpstr>
      <vt:lpstr>PRUEBAS DEL SISTEMA EMDR</vt:lpstr>
      <vt:lpstr>Diapositiva 45</vt:lpstr>
      <vt:lpstr>Diapositiva 46</vt:lpstr>
      <vt:lpstr>Diapositiva 47</vt:lpstr>
      <vt:lpstr>PRUEBAS DEL SISTEMA EMDR</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GRACIAS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IMPLEMENTACIÓN DE UN SISTEMA AUTOMATIZADO EN PLATAFORMA ANDROID PARA USO PSICOTERAPÉUTICO EN LA APLICACIÓN DE LA TÉCNICA EMDR</dc:title>
  <dc:creator>Fabian Izquierdo</dc:creator>
  <cp:lastModifiedBy>Ewin</cp:lastModifiedBy>
  <cp:revision>102</cp:revision>
  <dcterms:created xsi:type="dcterms:W3CDTF">2014-03-10T03:01:20Z</dcterms:created>
  <dcterms:modified xsi:type="dcterms:W3CDTF">2014-03-11T22:35:13Z</dcterms:modified>
</cp:coreProperties>
</file>