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8"/>
  </p:notesMasterIdLst>
  <p:sldIdLst>
    <p:sldId id="256" r:id="rId2"/>
    <p:sldId id="257" r:id="rId3"/>
    <p:sldId id="258" r:id="rId4"/>
    <p:sldId id="288" r:id="rId5"/>
    <p:sldId id="276" r:id="rId6"/>
    <p:sldId id="261" r:id="rId7"/>
    <p:sldId id="262" r:id="rId8"/>
    <p:sldId id="264" r:id="rId9"/>
    <p:sldId id="267" r:id="rId10"/>
    <p:sldId id="268" r:id="rId11"/>
    <p:sldId id="289" r:id="rId12"/>
    <p:sldId id="290" r:id="rId13"/>
    <p:sldId id="291" r:id="rId14"/>
    <p:sldId id="292" r:id="rId15"/>
    <p:sldId id="275" r:id="rId16"/>
    <p:sldId id="286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422C16"/>
    <a:srgbClr val="000099"/>
    <a:srgbClr val="CB35A0"/>
    <a:srgbClr val="0C788E"/>
    <a:srgbClr val="025198"/>
    <a:srgbClr val="1C1C1C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2" autoAdjust="0"/>
    <p:restoredTop sz="88713" autoAdjust="0"/>
  </p:normalViewPr>
  <p:slideViewPr>
    <p:cSldViewPr>
      <p:cViewPr varScale="1">
        <p:scale>
          <a:sx n="65" d="100"/>
          <a:sy n="65" d="100"/>
        </p:scale>
        <p:origin x="-6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4E36E-666E-4809-A91B-9274F39C0BA9}" type="doc">
      <dgm:prSet loTypeId="urn:microsoft.com/office/officeart/2005/8/layout/radial1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3F427E69-688B-4F4B-A228-3A93BCB21961}">
      <dgm:prSet phldrT="[Texto]" custT="1"/>
      <dgm:spPr/>
      <dgm:t>
        <a:bodyPr/>
        <a:lstStyle/>
        <a:p>
          <a:r>
            <a:rPr lang="es-EC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PLANTEAMIENTO DEL PROBLEMA</a:t>
          </a:r>
          <a:endParaRPr lang="es-EC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EA10B2-3DB8-419E-A5FB-4B3D3847B2DF}" type="parTrans" cxnId="{DCA42CAB-093F-4523-8FAC-B823702BFB57}">
      <dgm:prSet/>
      <dgm:spPr/>
      <dgm:t>
        <a:bodyPr/>
        <a:lstStyle/>
        <a:p>
          <a:endParaRPr lang="es-EC"/>
        </a:p>
      </dgm:t>
    </dgm:pt>
    <dgm:pt modelId="{C3FFAFE4-6758-44F2-B7D0-DF920C8FBCF2}" type="sibTrans" cxnId="{DCA42CAB-093F-4523-8FAC-B823702BFB57}">
      <dgm:prSet/>
      <dgm:spPr/>
      <dgm:t>
        <a:bodyPr/>
        <a:lstStyle/>
        <a:p>
          <a:endParaRPr lang="es-EC"/>
        </a:p>
      </dgm:t>
    </dgm:pt>
    <dgm:pt modelId="{239CF793-F3DD-43AF-97CE-1F538453D74F}">
      <dgm:prSet phldrT="[Texto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Navegación a Vela</a:t>
          </a:r>
          <a:endParaRPr lang="es-EC" sz="1200" dirty="0">
            <a:solidFill>
              <a:schemeClr val="tx1"/>
            </a:solidFill>
          </a:endParaRPr>
        </a:p>
      </dgm:t>
    </dgm:pt>
    <dgm:pt modelId="{8387026C-2EA7-4D7A-8ABE-D512CA5113AC}" type="parTrans" cxnId="{AD9E980B-0C58-4585-8CBE-9801F16F0921}">
      <dgm:prSet/>
      <dgm:spPr/>
      <dgm:t>
        <a:bodyPr/>
        <a:lstStyle/>
        <a:p>
          <a:endParaRPr lang="es-EC" dirty="0"/>
        </a:p>
      </dgm:t>
    </dgm:pt>
    <dgm:pt modelId="{B85A491D-DC23-485D-9651-87B3C539C380}" type="sibTrans" cxnId="{AD9E980B-0C58-4585-8CBE-9801F16F0921}">
      <dgm:prSet/>
      <dgm:spPr/>
      <dgm:t>
        <a:bodyPr/>
        <a:lstStyle/>
        <a:p>
          <a:endParaRPr lang="es-EC"/>
        </a:p>
      </dgm:t>
    </dgm:pt>
    <dgm:pt modelId="{9B018C09-2719-4266-B00C-57BC5D2F826D}">
      <dgm:prSet phldrT="[Texto]" custT="1"/>
      <dgm:spPr>
        <a:solidFill>
          <a:srgbClr val="00B050">
            <a:alpha val="60000"/>
          </a:srgb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Instrucción del Personal</a:t>
          </a:r>
          <a:endParaRPr lang="es-EC" sz="1200" dirty="0">
            <a:solidFill>
              <a:schemeClr val="tx1"/>
            </a:solidFill>
          </a:endParaRPr>
        </a:p>
      </dgm:t>
    </dgm:pt>
    <dgm:pt modelId="{88074443-0464-4F85-9636-98604FAA31D5}" type="parTrans" cxnId="{FF255740-CC8D-47D4-BEE1-162208CA3630}">
      <dgm:prSet/>
      <dgm:spPr/>
      <dgm:t>
        <a:bodyPr/>
        <a:lstStyle/>
        <a:p>
          <a:endParaRPr lang="es-EC" dirty="0"/>
        </a:p>
      </dgm:t>
    </dgm:pt>
    <dgm:pt modelId="{86AE571A-E496-43F8-A1E5-BBE0DF3C83E9}" type="sibTrans" cxnId="{FF255740-CC8D-47D4-BEE1-162208CA3630}">
      <dgm:prSet/>
      <dgm:spPr/>
      <dgm:t>
        <a:bodyPr/>
        <a:lstStyle/>
        <a:p>
          <a:endParaRPr lang="es-EC"/>
        </a:p>
      </dgm:t>
    </dgm:pt>
    <dgm:pt modelId="{9F1F0282-AF27-4DC9-B02A-6CD6D702B0BA}">
      <dgm:prSet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Prototipo de las Maniobras a Vela</a:t>
          </a:r>
          <a:endParaRPr lang="es-EC" dirty="0">
            <a:solidFill>
              <a:schemeClr val="tx1"/>
            </a:solidFill>
          </a:endParaRPr>
        </a:p>
      </dgm:t>
    </dgm:pt>
    <dgm:pt modelId="{12C33391-8CBA-4F5F-8F8F-D210EDC8D790}" type="parTrans" cxnId="{6D3C2FB7-2E0F-4042-B49B-FA77C7104481}">
      <dgm:prSet/>
      <dgm:spPr/>
      <dgm:t>
        <a:bodyPr/>
        <a:lstStyle/>
        <a:p>
          <a:endParaRPr lang="es-EC" dirty="0"/>
        </a:p>
      </dgm:t>
    </dgm:pt>
    <dgm:pt modelId="{5D6CAA4A-9318-4BE1-AD83-3375AEC953E2}" type="sibTrans" cxnId="{6D3C2FB7-2E0F-4042-B49B-FA77C7104481}">
      <dgm:prSet/>
      <dgm:spPr/>
      <dgm:t>
        <a:bodyPr/>
        <a:lstStyle/>
        <a:p>
          <a:endParaRPr lang="es-EC"/>
        </a:p>
      </dgm:t>
    </dgm:pt>
    <dgm:pt modelId="{EA4FACBB-92E5-4907-B488-9350E3377DB5}" type="pres">
      <dgm:prSet presAssocID="{0944E36E-666E-4809-A91B-9274F39C0B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A33C3D8-8676-451B-828A-DCA89BE6A83E}" type="pres">
      <dgm:prSet presAssocID="{3F427E69-688B-4F4B-A228-3A93BCB21961}" presName="centerShape" presStyleLbl="node0" presStyleIdx="0" presStyleCnt="1" custScaleX="118247"/>
      <dgm:spPr/>
      <dgm:t>
        <a:bodyPr/>
        <a:lstStyle/>
        <a:p>
          <a:endParaRPr lang="es-EC"/>
        </a:p>
      </dgm:t>
    </dgm:pt>
    <dgm:pt modelId="{6DA1D3BC-DBF1-4D2E-BF57-9EC8E6EB9999}" type="pres">
      <dgm:prSet presAssocID="{8387026C-2EA7-4D7A-8ABE-D512CA5113AC}" presName="Name9" presStyleLbl="parChTrans1D2" presStyleIdx="0" presStyleCnt="3"/>
      <dgm:spPr/>
      <dgm:t>
        <a:bodyPr/>
        <a:lstStyle/>
        <a:p>
          <a:endParaRPr lang="es-EC"/>
        </a:p>
      </dgm:t>
    </dgm:pt>
    <dgm:pt modelId="{C8B6A3C3-757F-48EF-9050-A32CA092A280}" type="pres">
      <dgm:prSet presAssocID="{8387026C-2EA7-4D7A-8ABE-D512CA5113AC}" presName="connTx" presStyleLbl="parChTrans1D2" presStyleIdx="0" presStyleCnt="3"/>
      <dgm:spPr/>
      <dgm:t>
        <a:bodyPr/>
        <a:lstStyle/>
        <a:p>
          <a:endParaRPr lang="es-EC"/>
        </a:p>
      </dgm:t>
    </dgm:pt>
    <dgm:pt modelId="{27EDA243-1FFF-422D-A964-775FD6189CBF}" type="pres">
      <dgm:prSet presAssocID="{239CF793-F3DD-43AF-97CE-1F538453D7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DCBFCE-6854-489F-B69D-0EC94EB441D8}" type="pres">
      <dgm:prSet presAssocID="{88074443-0464-4F85-9636-98604FAA31D5}" presName="Name9" presStyleLbl="parChTrans1D2" presStyleIdx="1" presStyleCnt="3"/>
      <dgm:spPr/>
      <dgm:t>
        <a:bodyPr/>
        <a:lstStyle/>
        <a:p>
          <a:endParaRPr lang="es-EC"/>
        </a:p>
      </dgm:t>
    </dgm:pt>
    <dgm:pt modelId="{36A2C255-D59E-44B2-9615-DF9EB6593F84}" type="pres">
      <dgm:prSet presAssocID="{88074443-0464-4F85-9636-98604FAA31D5}" presName="connTx" presStyleLbl="parChTrans1D2" presStyleIdx="1" presStyleCnt="3"/>
      <dgm:spPr/>
      <dgm:t>
        <a:bodyPr/>
        <a:lstStyle/>
        <a:p>
          <a:endParaRPr lang="es-EC"/>
        </a:p>
      </dgm:t>
    </dgm:pt>
    <dgm:pt modelId="{1D49AE6F-1C90-4A9F-A3E7-081FB79B438A}" type="pres">
      <dgm:prSet presAssocID="{9B018C09-2719-4266-B00C-57BC5D2F82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A11E69-CAF9-4BC6-A556-1D0E9D0E9C27}" type="pres">
      <dgm:prSet presAssocID="{12C33391-8CBA-4F5F-8F8F-D210EDC8D790}" presName="Name9" presStyleLbl="parChTrans1D2" presStyleIdx="2" presStyleCnt="3"/>
      <dgm:spPr/>
      <dgm:t>
        <a:bodyPr/>
        <a:lstStyle/>
        <a:p>
          <a:endParaRPr lang="es-EC"/>
        </a:p>
      </dgm:t>
    </dgm:pt>
    <dgm:pt modelId="{39ED6BC5-5C28-4C1D-B730-FCF934E61AF4}" type="pres">
      <dgm:prSet presAssocID="{12C33391-8CBA-4F5F-8F8F-D210EDC8D790}" presName="connTx" presStyleLbl="parChTrans1D2" presStyleIdx="2" presStyleCnt="3"/>
      <dgm:spPr/>
      <dgm:t>
        <a:bodyPr/>
        <a:lstStyle/>
        <a:p>
          <a:endParaRPr lang="es-EC"/>
        </a:p>
      </dgm:t>
    </dgm:pt>
    <dgm:pt modelId="{4580F8FB-98D7-4A15-8F9E-13B4E782797F}" type="pres">
      <dgm:prSet presAssocID="{9F1F0282-AF27-4DC9-B02A-6CD6D702B0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8C457EF-6D08-4164-8D29-53B1D9AFBEC6}" type="presOf" srcId="{8387026C-2EA7-4D7A-8ABE-D512CA5113AC}" destId="{6DA1D3BC-DBF1-4D2E-BF57-9EC8E6EB9999}" srcOrd="0" destOrd="0" presId="urn:microsoft.com/office/officeart/2005/8/layout/radial1"/>
    <dgm:cxn modelId="{AD9E980B-0C58-4585-8CBE-9801F16F0921}" srcId="{3F427E69-688B-4F4B-A228-3A93BCB21961}" destId="{239CF793-F3DD-43AF-97CE-1F538453D74F}" srcOrd="0" destOrd="0" parTransId="{8387026C-2EA7-4D7A-8ABE-D512CA5113AC}" sibTransId="{B85A491D-DC23-485D-9651-87B3C539C380}"/>
    <dgm:cxn modelId="{44D3C9F4-7151-4ABB-B181-593D11C84D48}" type="presOf" srcId="{12C33391-8CBA-4F5F-8F8F-D210EDC8D790}" destId="{FFA11E69-CAF9-4BC6-A556-1D0E9D0E9C27}" srcOrd="0" destOrd="0" presId="urn:microsoft.com/office/officeart/2005/8/layout/radial1"/>
    <dgm:cxn modelId="{00F4BB20-51E6-4F70-9B0E-62E164E6461C}" type="presOf" srcId="{88074443-0464-4F85-9636-98604FAA31D5}" destId="{36A2C255-D59E-44B2-9615-DF9EB6593F84}" srcOrd="1" destOrd="0" presId="urn:microsoft.com/office/officeart/2005/8/layout/radial1"/>
    <dgm:cxn modelId="{B39AE672-B273-47BE-B7A5-C00C19935FED}" type="presOf" srcId="{9F1F0282-AF27-4DC9-B02A-6CD6D702B0BA}" destId="{4580F8FB-98D7-4A15-8F9E-13B4E782797F}" srcOrd="0" destOrd="0" presId="urn:microsoft.com/office/officeart/2005/8/layout/radial1"/>
    <dgm:cxn modelId="{3700746D-8F4B-442A-B335-76700AC39E31}" type="presOf" srcId="{239CF793-F3DD-43AF-97CE-1F538453D74F}" destId="{27EDA243-1FFF-422D-A964-775FD6189CBF}" srcOrd="0" destOrd="0" presId="urn:microsoft.com/office/officeart/2005/8/layout/radial1"/>
    <dgm:cxn modelId="{C573821D-2EB3-4841-829B-B89584D18DEE}" type="presOf" srcId="{3F427E69-688B-4F4B-A228-3A93BCB21961}" destId="{DA33C3D8-8676-451B-828A-DCA89BE6A83E}" srcOrd="0" destOrd="0" presId="urn:microsoft.com/office/officeart/2005/8/layout/radial1"/>
    <dgm:cxn modelId="{6D3C2FB7-2E0F-4042-B49B-FA77C7104481}" srcId="{3F427E69-688B-4F4B-A228-3A93BCB21961}" destId="{9F1F0282-AF27-4DC9-B02A-6CD6D702B0BA}" srcOrd="2" destOrd="0" parTransId="{12C33391-8CBA-4F5F-8F8F-D210EDC8D790}" sibTransId="{5D6CAA4A-9318-4BE1-AD83-3375AEC953E2}"/>
    <dgm:cxn modelId="{0DB90B0A-F968-4A21-AA55-0659BB61DB81}" type="presOf" srcId="{12C33391-8CBA-4F5F-8F8F-D210EDC8D790}" destId="{39ED6BC5-5C28-4C1D-B730-FCF934E61AF4}" srcOrd="1" destOrd="0" presId="urn:microsoft.com/office/officeart/2005/8/layout/radial1"/>
    <dgm:cxn modelId="{DCA42CAB-093F-4523-8FAC-B823702BFB57}" srcId="{0944E36E-666E-4809-A91B-9274F39C0BA9}" destId="{3F427E69-688B-4F4B-A228-3A93BCB21961}" srcOrd="0" destOrd="0" parTransId="{01EA10B2-3DB8-419E-A5FB-4B3D3847B2DF}" sibTransId="{C3FFAFE4-6758-44F2-B7D0-DF920C8FBCF2}"/>
    <dgm:cxn modelId="{A0396001-2E66-4BD5-8C4D-3D48C2B8D1A9}" type="presOf" srcId="{8387026C-2EA7-4D7A-8ABE-D512CA5113AC}" destId="{C8B6A3C3-757F-48EF-9050-A32CA092A280}" srcOrd="1" destOrd="0" presId="urn:microsoft.com/office/officeart/2005/8/layout/radial1"/>
    <dgm:cxn modelId="{9BE2101C-BA7F-451E-9A18-8A24B4695CE7}" type="presOf" srcId="{88074443-0464-4F85-9636-98604FAA31D5}" destId="{89DCBFCE-6854-489F-B69D-0EC94EB441D8}" srcOrd="0" destOrd="0" presId="urn:microsoft.com/office/officeart/2005/8/layout/radial1"/>
    <dgm:cxn modelId="{4CC3BB9F-2041-4DC8-9D85-7B1CE5418659}" type="presOf" srcId="{9B018C09-2719-4266-B00C-57BC5D2F826D}" destId="{1D49AE6F-1C90-4A9F-A3E7-081FB79B438A}" srcOrd="0" destOrd="0" presId="urn:microsoft.com/office/officeart/2005/8/layout/radial1"/>
    <dgm:cxn modelId="{5196F645-47AF-4F15-B1A1-574FD570D2CD}" type="presOf" srcId="{0944E36E-666E-4809-A91B-9274F39C0BA9}" destId="{EA4FACBB-92E5-4907-B488-9350E3377DB5}" srcOrd="0" destOrd="0" presId="urn:microsoft.com/office/officeart/2005/8/layout/radial1"/>
    <dgm:cxn modelId="{FF255740-CC8D-47D4-BEE1-162208CA3630}" srcId="{3F427E69-688B-4F4B-A228-3A93BCB21961}" destId="{9B018C09-2719-4266-B00C-57BC5D2F826D}" srcOrd="1" destOrd="0" parTransId="{88074443-0464-4F85-9636-98604FAA31D5}" sibTransId="{86AE571A-E496-43F8-A1E5-BBE0DF3C83E9}"/>
    <dgm:cxn modelId="{B3D0BFC2-12FB-456A-85D5-08E2A7F94627}" type="presParOf" srcId="{EA4FACBB-92E5-4907-B488-9350E3377DB5}" destId="{DA33C3D8-8676-451B-828A-DCA89BE6A83E}" srcOrd="0" destOrd="0" presId="urn:microsoft.com/office/officeart/2005/8/layout/radial1"/>
    <dgm:cxn modelId="{35FB66EE-7AA9-40D0-84AB-52E9FD59C94A}" type="presParOf" srcId="{EA4FACBB-92E5-4907-B488-9350E3377DB5}" destId="{6DA1D3BC-DBF1-4D2E-BF57-9EC8E6EB9999}" srcOrd="1" destOrd="0" presId="urn:microsoft.com/office/officeart/2005/8/layout/radial1"/>
    <dgm:cxn modelId="{722709DC-56A5-4AF4-A7E8-A61208E56753}" type="presParOf" srcId="{6DA1D3BC-DBF1-4D2E-BF57-9EC8E6EB9999}" destId="{C8B6A3C3-757F-48EF-9050-A32CA092A280}" srcOrd="0" destOrd="0" presId="urn:microsoft.com/office/officeart/2005/8/layout/radial1"/>
    <dgm:cxn modelId="{7065870C-7538-4B2F-BBB3-B1B6E60EC3D8}" type="presParOf" srcId="{EA4FACBB-92E5-4907-B488-9350E3377DB5}" destId="{27EDA243-1FFF-422D-A964-775FD6189CBF}" srcOrd="2" destOrd="0" presId="urn:microsoft.com/office/officeart/2005/8/layout/radial1"/>
    <dgm:cxn modelId="{A1B32BCC-2ED6-486A-9511-695677B434FA}" type="presParOf" srcId="{EA4FACBB-92E5-4907-B488-9350E3377DB5}" destId="{89DCBFCE-6854-489F-B69D-0EC94EB441D8}" srcOrd="3" destOrd="0" presId="urn:microsoft.com/office/officeart/2005/8/layout/radial1"/>
    <dgm:cxn modelId="{480A5360-80C4-4350-8490-0DFCCE6D88E2}" type="presParOf" srcId="{89DCBFCE-6854-489F-B69D-0EC94EB441D8}" destId="{36A2C255-D59E-44B2-9615-DF9EB6593F84}" srcOrd="0" destOrd="0" presId="urn:microsoft.com/office/officeart/2005/8/layout/radial1"/>
    <dgm:cxn modelId="{0DB797B8-850A-4295-9E41-409844CB5AAA}" type="presParOf" srcId="{EA4FACBB-92E5-4907-B488-9350E3377DB5}" destId="{1D49AE6F-1C90-4A9F-A3E7-081FB79B438A}" srcOrd="4" destOrd="0" presId="urn:microsoft.com/office/officeart/2005/8/layout/radial1"/>
    <dgm:cxn modelId="{F1FF926A-304A-467E-9C96-7945A4ED7256}" type="presParOf" srcId="{EA4FACBB-92E5-4907-B488-9350E3377DB5}" destId="{FFA11E69-CAF9-4BC6-A556-1D0E9D0E9C27}" srcOrd="5" destOrd="0" presId="urn:microsoft.com/office/officeart/2005/8/layout/radial1"/>
    <dgm:cxn modelId="{2E38E39E-9537-47C5-8414-D1D844082D02}" type="presParOf" srcId="{FFA11E69-CAF9-4BC6-A556-1D0E9D0E9C27}" destId="{39ED6BC5-5C28-4C1D-B730-FCF934E61AF4}" srcOrd="0" destOrd="0" presId="urn:microsoft.com/office/officeart/2005/8/layout/radial1"/>
    <dgm:cxn modelId="{A278A7A8-E539-46B6-894F-E71CFB39FFFC}" type="presParOf" srcId="{EA4FACBB-92E5-4907-B488-9350E3377DB5}" destId="{4580F8FB-98D7-4A15-8F9E-13B4E782797F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33C3D8-8676-451B-828A-DCA89BE6A83E}">
      <dsp:nvSpPr>
        <dsp:cNvPr id="0" name=""/>
        <dsp:cNvSpPr/>
      </dsp:nvSpPr>
      <dsp:spPr>
        <a:xfrm>
          <a:off x="3169098" y="1997232"/>
          <a:ext cx="1799451" cy="1521773"/>
        </a:xfrm>
        <a:prstGeom prst="ellipse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PLANTEAMIENTO DEL PROBLEMA</a:t>
          </a:r>
          <a:endParaRPr lang="es-EC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098" y="1997232"/>
        <a:ext cx="1799451" cy="1521773"/>
      </dsp:txXfrm>
    </dsp:sp>
    <dsp:sp modelId="{6DA1D3BC-DBF1-4D2E-BF57-9EC8E6EB9999}">
      <dsp:nvSpPr>
        <dsp:cNvPr id="0" name=""/>
        <dsp:cNvSpPr/>
      </dsp:nvSpPr>
      <dsp:spPr>
        <a:xfrm rot="16200000">
          <a:off x="3839435" y="1751013"/>
          <a:ext cx="458777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458777" y="16830"/>
              </a:lnTo>
            </a:path>
          </a:pathLst>
        </a:custGeom>
        <a:noFill/>
        <a:ln w="55000" cap="flat" cmpd="thickThin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 rot="16200000">
        <a:off x="4057354" y="1756374"/>
        <a:ext cx="22938" cy="22938"/>
      </dsp:txXfrm>
    </dsp:sp>
    <dsp:sp modelId="{27EDA243-1FFF-422D-A964-775FD6189CBF}">
      <dsp:nvSpPr>
        <dsp:cNvPr id="0" name=""/>
        <dsp:cNvSpPr/>
      </dsp:nvSpPr>
      <dsp:spPr>
        <a:xfrm>
          <a:off x="3307937" y="16681"/>
          <a:ext cx="1521773" cy="1521773"/>
        </a:xfrm>
        <a:prstGeom prst="ellipse">
          <a:avLst/>
        </a:prstGeom>
        <a:solidFill>
          <a:schemeClr val="bg2">
            <a:lumMod val="75000"/>
            <a:alpha val="9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Navegación a Vela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3307937" y="16681"/>
        <a:ext cx="1521773" cy="1521773"/>
      </dsp:txXfrm>
    </dsp:sp>
    <dsp:sp modelId="{89DCBFCE-6854-489F-B69D-0EC94EB441D8}">
      <dsp:nvSpPr>
        <dsp:cNvPr id="0" name=""/>
        <dsp:cNvSpPr/>
      </dsp:nvSpPr>
      <dsp:spPr>
        <a:xfrm rot="1800000">
          <a:off x="4787671" y="3260711"/>
          <a:ext cx="361637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361637" y="16830"/>
              </a:lnTo>
            </a:path>
          </a:pathLst>
        </a:custGeom>
        <a:noFill/>
        <a:ln w="55000" cap="flat" cmpd="thickThin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 rot="1800000">
        <a:off x="4959449" y="3268501"/>
        <a:ext cx="18081" cy="18081"/>
      </dsp:txXfrm>
    </dsp:sp>
    <dsp:sp modelId="{1D49AE6F-1C90-4A9F-A3E7-081FB79B438A}">
      <dsp:nvSpPr>
        <dsp:cNvPr id="0" name=""/>
        <dsp:cNvSpPr/>
      </dsp:nvSpPr>
      <dsp:spPr>
        <a:xfrm>
          <a:off x="5023144" y="2987507"/>
          <a:ext cx="1521773" cy="1521773"/>
        </a:xfrm>
        <a:prstGeom prst="ellipse">
          <a:avLst/>
        </a:prstGeom>
        <a:solidFill>
          <a:srgbClr val="00B050">
            <a:alpha val="60000"/>
          </a:srgb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Instrucción del Personal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5023144" y="2987507"/>
        <a:ext cx="1521773" cy="1521773"/>
      </dsp:txXfrm>
    </dsp:sp>
    <dsp:sp modelId="{FFA11E69-CAF9-4BC6-A556-1D0E9D0E9C27}">
      <dsp:nvSpPr>
        <dsp:cNvPr id="0" name=""/>
        <dsp:cNvSpPr/>
      </dsp:nvSpPr>
      <dsp:spPr>
        <a:xfrm rot="9000000">
          <a:off x="2988338" y="3260711"/>
          <a:ext cx="361637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361637" y="16830"/>
              </a:lnTo>
            </a:path>
          </a:pathLst>
        </a:custGeom>
        <a:noFill/>
        <a:ln w="55000" cap="flat" cmpd="thickThin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 rot="9000000">
        <a:off x="3160116" y="3268501"/>
        <a:ext cx="18081" cy="18081"/>
      </dsp:txXfrm>
    </dsp:sp>
    <dsp:sp modelId="{4580F8FB-98D7-4A15-8F9E-13B4E782797F}">
      <dsp:nvSpPr>
        <dsp:cNvPr id="0" name=""/>
        <dsp:cNvSpPr/>
      </dsp:nvSpPr>
      <dsp:spPr>
        <a:xfrm>
          <a:off x="1592729" y="2987507"/>
          <a:ext cx="1521773" cy="1521773"/>
        </a:xfrm>
        <a:prstGeom prst="ellipse">
          <a:avLst/>
        </a:prstGeom>
        <a:solidFill>
          <a:srgbClr val="FFC000">
            <a:alpha val="50000"/>
          </a:srgb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Prototipo de las Maniobras a Vela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1592729" y="2987507"/>
        <a:ext cx="1521773" cy="1521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27783C-194C-41A4-A225-406F2EF08DE9}" type="datetimeFigureOut">
              <a:rPr lang="es-EC"/>
              <a:pPr>
                <a:defRPr/>
              </a:pPr>
              <a:t>06/12/2013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D6B8D9-56DD-4235-903D-AE68CB05B5C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312077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1C851C-A6F6-4E67-900B-48B1C8A8EA19}" type="slidenum">
              <a:rPr lang="es-EC" smtClean="0"/>
              <a:pPr eaLnBrk="1" hangingPunct="1"/>
              <a:t>1</a:t>
            </a:fld>
            <a:endParaRPr lang="es-EC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D6B8D9-56DD-4235-903D-AE68CB05B5C7}" type="slidenum">
              <a:rPr lang="es-EC" smtClean="0"/>
              <a:pPr>
                <a:defRPr/>
              </a:pPr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1E4206-3262-4927-8022-9EFC90494102}" type="slidenum">
              <a:rPr lang="es-EC" smtClean="0"/>
              <a:pPr eaLnBrk="1" hangingPunct="1"/>
              <a:t>5</a:t>
            </a:fld>
            <a:endParaRPr lang="es-EC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2F837B-25A2-4C48-95F4-D4E94D25A2C1}" type="slidenum">
              <a:rPr lang="es-EC" smtClean="0"/>
              <a:pPr eaLnBrk="1" hangingPunct="1"/>
              <a:t>6</a:t>
            </a:fld>
            <a:endParaRPr lang="es-EC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355902-8028-4A2B-8172-1207C82079D4}" type="slidenum">
              <a:rPr lang="es-EC" smtClean="0"/>
              <a:pPr eaLnBrk="1" hangingPunct="1"/>
              <a:t>7</a:t>
            </a:fld>
            <a:endParaRPr lang="es-EC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 smtClean="0"/>
              <a:t>Ya</a:t>
            </a:r>
            <a:r>
              <a:rPr lang="es-ES" baseline="0" dirty="0" smtClean="0"/>
              <a:t> que proveerá de información para la toma de decisiones mas agiles 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la toma de decisiones con respecto a las maniobras a vela en el Buque. El personal sin experiencia podrá utilizar el prototipo para aumentar sus conocimientos sobre navegación a vela en el Buque. Se podrá conocer cómo se ejecutan las maniobras en el Buque Escuela Guayas.</a:t>
            </a:r>
          </a:p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A6C7BC-61F7-4AFD-8C4C-84CBF69226BD}" type="slidenum">
              <a:rPr lang="es-EC" smtClean="0"/>
              <a:pPr eaLnBrk="1" hangingPunct="1"/>
              <a:t>8</a:t>
            </a:fld>
            <a:endParaRPr lang="es-EC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 smtClean="0"/>
              <a:t>Para</a:t>
            </a:r>
            <a:r>
              <a:rPr lang="es-ES" baseline="0" dirty="0" smtClean="0"/>
              <a:t> la </a:t>
            </a:r>
            <a:r>
              <a:rPr lang="es-ES" baseline="0" dirty="0" err="1" smtClean="0"/>
              <a:t>elaboracion</a:t>
            </a:r>
            <a:r>
              <a:rPr lang="es-ES" baseline="0" dirty="0" smtClean="0"/>
              <a:t> del presente trabajo se tomo como base el manual de maniobra del buque escuela</a:t>
            </a:r>
            <a:endParaRPr lang="es-EC" dirty="0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480315-4D03-4A95-A2DD-FEAFCF99787B}" type="slidenum">
              <a:rPr lang="es-EC" smtClean="0"/>
              <a:pPr eaLnBrk="1" hangingPunct="1"/>
              <a:t>9</a:t>
            </a:fld>
            <a:endParaRPr lang="es-EC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E744D7-A941-4DFC-87FC-EEC53E36896E}" type="slidenum">
              <a:rPr lang="es-EC" smtClean="0"/>
              <a:pPr eaLnBrk="1" hangingPunct="1"/>
              <a:t>10</a:t>
            </a:fld>
            <a:endParaRPr lang="es-EC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4EAF8B-6FEC-4FDF-B829-B45BCC86EE92}" type="slidenum">
              <a:rPr lang="es-EC" smtClean="0"/>
              <a:pPr eaLnBrk="1" hangingPunct="1"/>
              <a:t>15</a:t>
            </a:fld>
            <a:endParaRPr 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E58045C-70A7-4FF6-8E77-6C04D2D7AA6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A910B0-E2A7-40AE-87F5-4348D5A96F6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88201F-EDA8-496F-A42C-BAD1CEBA883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E8A9CA-D2BC-4188-B1ED-A9986C2B057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481A76-8E47-4B87-8073-0696E1B5FAD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9" name="8 Rectángulo"/>
          <p:cNvSpPr/>
          <p:nvPr userDrawn="1"/>
        </p:nvSpPr>
        <p:spPr>
          <a:xfrm>
            <a:off x="8028384" y="1628800"/>
            <a:ext cx="1115616" cy="5210741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FEC4D-A869-4311-BBFF-F7D794B0286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AA2B5-ED60-4BF6-91FB-CFBE7392E3C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BD5767-630B-4AEF-8D28-8EBB097DCE1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0C89AB-4035-4FDA-9E8F-1595181F2F2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F4F0A7-CA29-41AE-B809-0C4BC4D4874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B53AD1F-418C-4323-B1FE-0DAA2A4A5A0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7DA6E07-86B2-470D-8AEC-9757FA87C5F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250825" y="1267867"/>
            <a:ext cx="8713788" cy="4897437"/>
          </a:xfrm>
        </p:spPr>
        <p:txBody>
          <a:bodyPr>
            <a:noAutofit/>
          </a:bodyPr>
          <a:lstStyle/>
          <a:p>
            <a:pPr algn="ctr"/>
            <a:endParaRPr lang="es-EC" sz="2000" dirty="0" smtClean="0"/>
          </a:p>
          <a:p>
            <a:pPr algn="ctr"/>
            <a:r>
              <a:rPr lang="es-EC" sz="2000" b="1" dirty="0" smtClean="0"/>
              <a:t>LICENCIADO </a:t>
            </a:r>
            <a:r>
              <a:rPr lang="es-EC" sz="2000" b="1" dirty="0" smtClean="0"/>
              <a:t>EN CIENCIAS NAVALES</a:t>
            </a:r>
            <a:endParaRPr lang="es-EC" sz="2000" dirty="0" smtClean="0"/>
          </a:p>
          <a:p>
            <a:pPr algn="ctr"/>
            <a:endParaRPr lang="es-EC" sz="2000" b="1" dirty="0" smtClean="0"/>
          </a:p>
          <a:p>
            <a:pPr algn="ctr"/>
            <a:r>
              <a:rPr lang="es-EC" sz="2000" b="1" dirty="0" smtClean="0"/>
              <a:t>AUTOR</a:t>
            </a:r>
            <a:endParaRPr lang="es-EC" sz="2000" dirty="0" smtClean="0"/>
          </a:p>
          <a:p>
            <a:pPr algn="ctr"/>
            <a:r>
              <a:rPr lang="es-EC" sz="2000" b="1" dirty="0" smtClean="0"/>
              <a:t>JUAN PATRICIO MEJÍA QUEZADA</a:t>
            </a:r>
            <a:endParaRPr lang="es-EC" sz="2000" dirty="0" smtClean="0"/>
          </a:p>
          <a:p>
            <a:pPr algn="ctr"/>
            <a:endParaRPr lang="es-EC" sz="2000" b="1" dirty="0" smtClean="0"/>
          </a:p>
          <a:p>
            <a:pPr algn="ctr"/>
            <a:r>
              <a:rPr lang="es-EC" sz="2000" b="1" dirty="0" smtClean="0"/>
              <a:t>TEMA</a:t>
            </a:r>
            <a:endParaRPr lang="es-EC" sz="2000" dirty="0" smtClean="0"/>
          </a:p>
          <a:p>
            <a:pPr algn="ctr"/>
            <a:r>
              <a:rPr lang="es-EC" sz="2000" b="1" dirty="0" smtClean="0"/>
              <a:t>LA INFLUENCIA DEL VIENTO EN LA  NAVEGACIÓN A VELA DEL BUQUE ESCUELA GUAYAS EN LOS CRUCEROS INTERNACIONALES. DISEÑO DE UN PROTOTIPO PARA EL EMPLEO DE LAS MANIOBRAS A VELA EN EL BUQUE </a:t>
            </a:r>
            <a:r>
              <a:rPr lang="es-EC" sz="2000" b="1" dirty="0" smtClean="0"/>
              <a:t>ESCUELA </a:t>
            </a:r>
            <a:r>
              <a:rPr lang="es-EC" sz="2000" b="1" dirty="0" smtClean="0"/>
              <a:t>GUAYAS.</a:t>
            </a:r>
            <a:endParaRPr lang="es-EC" sz="2000" dirty="0" smtClean="0"/>
          </a:p>
          <a:p>
            <a:pPr algn="ctr"/>
            <a:endParaRPr lang="es-ES" sz="2000" b="1" dirty="0" smtClean="0"/>
          </a:p>
          <a:p>
            <a:pPr algn="ctr"/>
            <a:endParaRPr lang="es-EC" sz="2000" b="1" dirty="0" smtClean="0"/>
          </a:p>
          <a:p>
            <a:pPr algn="ctr"/>
            <a:r>
              <a:rPr lang="es-EC" sz="2000" b="1" dirty="0" smtClean="0"/>
              <a:t>SALINAS</a:t>
            </a:r>
            <a:r>
              <a:rPr lang="es-EC" sz="2000" b="1" dirty="0" smtClean="0"/>
              <a:t>, DICIEMBRE 2013</a:t>
            </a:r>
            <a:endParaRPr lang="es-EC" sz="2000" dirty="0" smtClean="0"/>
          </a:p>
          <a:p>
            <a:r>
              <a:rPr lang="es-EC" sz="2000" b="1" cap="all" dirty="0" smtClean="0"/>
              <a:t/>
            </a:r>
            <a:br>
              <a:rPr lang="es-EC" sz="2000" b="1" cap="all" dirty="0" smtClean="0"/>
            </a:b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168346" cy="126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2 Marcador de contenido"/>
          <p:cNvSpPr>
            <a:spLocks noGrp="1"/>
          </p:cNvSpPr>
          <p:nvPr>
            <p:ph idx="1"/>
          </p:nvPr>
        </p:nvSpPr>
        <p:spPr>
          <a:xfrm>
            <a:off x="1476375" y="1555750"/>
            <a:ext cx="7559675" cy="4537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s-EC" sz="2400" b="1" dirty="0" smtClean="0"/>
          </a:p>
          <a:p>
            <a:pPr marL="0" indent="0" algn="just" eaLnBrk="1" hangingPunct="1">
              <a:buFontTx/>
              <a:buNone/>
            </a:pPr>
            <a:endParaRPr lang="es-EC" sz="2000" b="1" dirty="0" smtClean="0"/>
          </a:p>
          <a:p>
            <a:pPr marL="457200" lvl="1" indent="0" eaLnBrk="1" hangingPunct="1">
              <a:buFontTx/>
              <a:buNone/>
            </a:pPr>
            <a:endParaRPr lang="es-EC" sz="2400" b="1" dirty="0" smtClean="0"/>
          </a:p>
          <a:p>
            <a:pPr marL="457200" lvl="1" indent="0" eaLnBrk="1" hangingPunct="1">
              <a:buFontTx/>
              <a:buNone/>
            </a:pPr>
            <a:endParaRPr lang="es-EC" sz="2000" dirty="0" smtClean="0"/>
          </a:p>
        </p:txBody>
      </p:sp>
      <p:sp>
        <p:nvSpPr>
          <p:cNvPr id="1741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A126E2-BDA9-4596-BC3D-F45B83922CF4}" type="slidenum">
              <a:rPr lang="es-ES" smtClean="0"/>
              <a:pPr eaLnBrk="1" hangingPunct="1"/>
              <a:t>10</a:t>
            </a:fld>
            <a:endParaRPr lang="es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accent1">
                    <a:lumMod val="90000"/>
                  </a:schemeClr>
                </a:solidFill>
                <a:latin typeface="Bodoni MT Black" pitchFamily="18" charset="0"/>
              </a:rPr>
              <a:t>METODOLOGÍA</a:t>
            </a:r>
            <a:endParaRPr lang="es-EC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  <p:sp>
        <p:nvSpPr>
          <p:cNvPr id="24" name="23 Rectángulo redondeado"/>
          <p:cNvSpPr/>
          <p:nvPr/>
        </p:nvSpPr>
        <p:spPr>
          <a:xfrm>
            <a:off x="1115616" y="2420888"/>
            <a:ext cx="6731595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es-EC" dirty="0" smtClean="0"/>
          </a:p>
          <a:p>
            <a:pPr algn="ctr"/>
            <a:r>
              <a:rPr lang="es-EC" b="1" cap="all" dirty="0" smtClean="0"/>
              <a:t>Método analítico  -  manual de maniobras del Buque Escuela Guayas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1223590" y="1844229"/>
            <a:ext cx="7308850" cy="64866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Métodos</a:t>
            </a:r>
            <a:r>
              <a:rPr kumimoji="0" lang="es-EC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Investigación</a:t>
            </a:r>
            <a:endParaRPr kumimoji="0" lang="es-EC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1115616" y="4077072"/>
            <a:ext cx="6731595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es-EC" dirty="0" smtClean="0"/>
          </a:p>
          <a:p>
            <a:pPr algn="ctr"/>
            <a:r>
              <a:rPr lang="es-EC" b="1" cap="all" dirty="0" smtClean="0"/>
              <a:t>Método EMPÍRICO  -  PERSONAL RESPONSABLE</a:t>
            </a:r>
          </a:p>
          <a:p>
            <a:pPr algn="just"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5" grpId="0" build="p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8A9CA-D2BC-4188-B1ED-A9986C2B0571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METODOLOGÍA</a:t>
            </a:r>
            <a:endParaRPr kumimoji="0" lang="es-EC" sz="4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9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115616" y="2420888"/>
            <a:ext cx="6731595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es-EC" dirty="0" smtClean="0"/>
          </a:p>
          <a:p>
            <a:pPr algn="ctr"/>
            <a:r>
              <a:rPr lang="es-EC" b="1" cap="all" dirty="0" smtClean="0"/>
              <a:t>exploratorio  -  diseño de prototipo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223590" y="1844229"/>
            <a:ext cx="7308850" cy="64866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lang="es-EC" sz="2400" b="1" dirty="0" smtClean="0">
                <a:latin typeface="+mn-lt"/>
                <a:cs typeface="+mn-cs"/>
              </a:rPr>
              <a:t>Tipos</a:t>
            </a:r>
            <a:r>
              <a:rPr kumimoji="0" lang="es-EC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Investigación</a:t>
            </a:r>
            <a:endParaRPr kumimoji="0" lang="es-EC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115616" y="4077072"/>
            <a:ext cx="6731595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es-EC" dirty="0" smtClean="0"/>
          </a:p>
          <a:p>
            <a:pPr algn="ctr"/>
            <a:r>
              <a:rPr lang="es-EC" b="1" cap="all" dirty="0" smtClean="0"/>
              <a:t>DE campo  -  navegación</a:t>
            </a:r>
          </a:p>
          <a:p>
            <a:pPr algn="just">
              <a:defRPr/>
            </a:pPr>
            <a:endParaRPr lang="en-U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395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C" b="1" cap="all" dirty="0" smtClean="0"/>
              <a:t>	</a:t>
            </a:r>
            <a:r>
              <a:rPr lang="es-EC" b="1" cap="all" dirty="0" smtClean="0"/>
              <a:t>PROTOTIPO de software DE </a:t>
            </a:r>
            <a:r>
              <a:rPr lang="es-EC" b="1" cap="all" dirty="0" smtClean="0"/>
              <a:t>LAS MANIOBRAS A VELA DEL BUQUE ESCUELA GUAYAS</a:t>
            </a:r>
          </a:p>
          <a:p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8A9CA-D2BC-4188-B1ED-A9986C2B0571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PROPUESTA</a:t>
            </a:r>
            <a:endParaRPr kumimoji="0" lang="es-EC" sz="4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9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564904"/>
            <a:ext cx="468052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s-EC" sz="1400" dirty="0" smtClean="0"/>
              <a:t>La información bibliográfica obtenida sobre las maniobras a vela con el uso de un software en los veleros de competencia permitió plantear el diseño de un prototipo de software que podría ser utilizado en el Buque Escuela Guayas</a:t>
            </a:r>
            <a:r>
              <a:rPr lang="es-EC" sz="1400" dirty="0" smtClean="0"/>
              <a:t>.</a:t>
            </a:r>
          </a:p>
          <a:p>
            <a:pPr algn="just">
              <a:lnSpc>
                <a:spcPct val="170000"/>
              </a:lnSpc>
              <a:buNone/>
            </a:pPr>
            <a:endParaRPr lang="es-EC" sz="1400" dirty="0" smtClean="0"/>
          </a:p>
          <a:p>
            <a:pPr algn="just">
              <a:lnSpc>
                <a:spcPct val="170000"/>
              </a:lnSpc>
            </a:pPr>
            <a:r>
              <a:rPr lang="es-EC" sz="1400" dirty="0" smtClean="0"/>
              <a:t>El </a:t>
            </a:r>
            <a:r>
              <a:rPr lang="es-EC" sz="1400" dirty="0" smtClean="0"/>
              <a:t>diagnostico efectuado durante el crucero internacional 2012 fase II donde las maniobras a vela se realizaron en base únicamente al manual de maniobras existente del buque permitió determinar la necesidad de implementar un prototipo de software que contribuya con la mejora de las </a:t>
            </a:r>
            <a:r>
              <a:rPr lang="es-EC" sz="1400" dirty="0" smtClean="0"/>
              <a:t>mismas.</a:t>
            </a:r>
          </a:p>
          <a:p>
            <a:pPr algn="just">
              <a:lnSpc>
                <a:spcPct val="170000"/>
              </a:lnSpc>
              <a:buNone/>
            </a:pPr>
            <a:endParaRPr lang="es-EC" sz="1400" dirty="0" smtClean="0"/>
          </a:p>
          <a:p>
            <a:pPr algn="just">
              <a:lnSpc>
                <a:spcPct val="170000"/>
              </a:lnSpc>
            </a:pPr>
            <a:r>
              <a:rPr lang="es-EC" sz="1400" dirty="0" smtClean="0"/>
              <a:t>El </a:t>
            </a:r>
            <a:r>
              <a:rPr lang="es-EC" sz="1400" dirty="0" smtClean="0"/>
              <a:t>diseño del prototipo de software del empleo de las maniobras a vela del Buque Escuela Guayas facilitará el trabajo del personal encargado de la planificación de las navegaciones y servirá como apoyo a la instrucción al personal que se embarquen</a:t>
            </a:r>
            <a:r>
              <a:rPr lang="es-EC" sz="1400" dirty="0" smtClean="0"/>
              <a:t>.</a:t>
            </a:r>
            <a:endParaRPr lang="es-EC" sz="1400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8A9CA-D2BC-4188-B1ED-A9986C2B0571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schemeClr val="accent1">
                    <a:lumMod val="90000"/>
                  </a:schemeClr>
                </a:solidFill>
                <a:latin typeface="Bodoni MT Black" pitchFamily="18" charset="0"/>
              </a:rPr>
              <a:t>CONCLUSIONES</a:t>
            </a:r>
            <a:endParaRPr kumimoji="0" lang="es-EC" sz="4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9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97200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s-EC" sz="1600" dirty="0" smtClean="0"/>
              <a:t>Proveer al Buque Escuela Guayas la actualización de los avances tecnológicos disponibles para mejorar su navegación a vela, como lo hacen varios veleros de competencia, que podrá contribuir a más de la instrucción y planificación de la navegación, con la seguridad del buque al momento de navegar a vela</a:t>
            </a:r>
            <a:r>
              <a:rPr lang="es-EC" sz="1600" dirty="0" smtClean="0"/>
              <a:t>.</a:t>
            </a:r>
          </a:p>
          <a:p>
            <a:pPr algn="just">
              <a:lnSpc>
                <a:spcPct val="170000"/>
              </a:lnSpc>
              <a:buNone/>
            </a:pPr>
            <a:endParaRPr lang="es-EC" sz="1600" dirty="0" smtClean="0"/>
          </a:p>
          <a:p>
            <a:pPr algn="just">
              <a:lnSpc>
                <a:spcPct val="170000"/>
              </a:lnSpc>
            </a:pPr>
            <a:r>
              <a:rPr lang="es-EC" sz="1600" dirty="0" smtClean="0"/>
              <a:t>Utilizar </a:t>
            </a:r>
            <a:r>
              <a:rPr lang="es-EC" sz="1600" dirty="0" smtClean="0"/>
              <a:t>el prototipo de software como complemento al manual de maniobras existente para la planificación e instrucción de la navegación a vela en el Buque Escuela Guayas</a:t>
            </a:r>
            <a:r>
              <a:rPr lang="es-EC" sz="1600" dirty="0" smtClean="0"/>
              <a:t>.</a:t>
            </a:r>
          </a:p>
          <a:p>
            <a:pPr algn="just">
              <a:lnSpc>
                <a:spcPct val="170000"/>
              </a:lnSpc>
            </a:pPr>
            <a:endParaRPr lang="es-EC" sz="1600" dirty="0" smtClean="0"/>
          </a:p>
          <a:p>
            <a:pPr algn="just">
              <a:lnSpc>
                <a:spcPct val="170000"/>
              </a:lnSpc>
            </a:pPr>
            <a:r>
              <a:rPr lang="es-EC" sz="1600" dirty="0" smtClean="0"/>
              <a:t>Solicitar </a:t>
            </a:r>
            <a:r>
              <a:rPr lang="es-EC" sz="1600" dirty="0" smtClean="0"/>
              <a:t>al Buque Escuela Guayas la aprobación del prototipo presentado para ser utilizado en las maniobras a vela como una ayuda a las navegaciones.</a:t>
            </a:r>
            <a:endParaRPr lang="es-EC" sz="16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8A9CA-D2BC-4188-B1ED-A9986C2B0571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19776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RECOMENDACIONES</a:t>
            </a:r>
            <a:endParaRPr kumimoji="0" lang="es-EC" sz="4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9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2 Marcador de contenido"/>
          <p:cNvSpPr>
            <a:spLocks noGrp="1"/>
          </p:cNvSpPr>
          <p:nvPr>
            <p:ph idx="1"/>
          </p:nvPr>
        </p:nvSpPr>
        <p:spPr>
          <a:xfrm>
            <a:off x="250825" y="1628800"/>
            <a:ext cx="8534400" cy="4320480"/>
          </a:xfrm>
        </p:spPr>
        <p:txBody>
          <a:bodyPr>
            <a:normAutofit/>
          </a:bodyPr>
          <a:lstStyle/>
          <a:p>
            <a:pPr algn="just"/>
            <a:r>
              <a:rPr lang="es-ES_tradnl" sz="1600" dirty="0" smtClean="0"/>
              <a:t>Armada del Ecuador (2008). Buque Escuela Guayas. Manual de Maniobras. PUB – BEG – 001. Guayaquil – Ecuador.</a:t>
            </a:r>
            <a:endParaRPr lang="es-EC" sz="1600" dirty="0" smtClean="0"/>
          </a:p>
          <a:p>
            <a:pPr algn="just"/>
            <a:r>
              <a:rPr lang="es-EC" sz="1600" dirty="0" smtClean="0"/>
              <a:t>Bourdeaux (2010). La Vela. Barcelona – España. Editorial </a:t>
            </a:r>
            <a:r>
              <a:rPr lang="es-EC" sz="1600" dirty="0" err="1" smtClean="0"/>
              <a:t>Alvin</a:t>
            </a:r>
            <a:r>
              <a:rPr lang="es-EC" sz="1600" dirty="0" smtClean="0"/>
              <a:t>. Primera Edición.</a:t>
            </a:r>
          </a:p>
          <a:p>
            <a:pPr algn="just"/>
            <a:r>
              <a:rPr lang="es-EC" sz="1600" dirty="0" smtClean="0"/>
              <a:t>Castillo Francisco (2009). Curso Básico de Navegación a Vela. España: Editado por Club Náutico Muña, Escuela Vientos de Montaña. Primera Edición.</a:t>
            </a:r>
          </a:p>
          <a:p>
            <a:pPr algn="just"/>
            <a:r>
              <a:rPr lang="es-EC" sz="1600" dirty="0" smtClean="0"/>
              <a:t>Des Sleightholme (2011). Cómo navegar a vela. España: Editorial Náutica. Primera Edición.</a:t>
            </a:r>
          </a:p>
          <a:p>
            <a:pPr algn="just"/>
            <a:r>
              <a:rPr lang="es-EC" sz="1600" dirty="0" smtClean="0"/>
              <a:t>Escola Náutica Atlantic (2011). Navegación en Velero de Crucero. Brasil: Editado por Escola Náutica Atlantic. Primera Edición.</a:t>
            </a:r>
          </a:p>
          <a:p>
            <a:pPr algn="just"/>
            <a:r>
              <a:rPr lang="es-EC" sz="1600" dirty="0" smtClean="0"/>
              <a:t>Escuela de Vela Socaire (2010). Curso de Iniciación a la Vela Ligera. Brasil: Editado por Escuela de Vela Socaire. Primera Edición.</a:t>
            </a:r>
          </a:p>
          <a:p>
            <a:pPr algn="just"/>
            <a:r>
              <a:rPr lang="es-EC" sz="1600" dirty="0" err="1" smtClean="0"/>
              <a:t>Glenan</a:t>
            </a:r>
            <a:r>
              <a:rPr lang="es-EC" sz="1600" dirty="0" smtClean="0"/>
              <a:t> Les (2010). Las Maniobras del Velero. España: Ediciones TITOR. Primera Edición. </a:t>
            </a:r>
          </a:p>
          <a:p>
            <a:pPr algn="just"/>
            <a:r>
              <a:rPr lang="es-EC" sz="1600" dirty="0" smtClean="0"/>
              <a:t>Mailxmax (2010). Lecciones básicas de navegación a vela. México: Editorial Noray. Primera Edición.</a:t>
            </a:r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B96D84-642E-4C55-9D2D-9006E7E9368D}" type="slidenum">
              <a:rPr lang="es-ES" smtClean="0"/>
              <a:pPr eaLnBrk="1" hangingPunct="1"/>
              <a:t>15</a:t>
            </a:fld>
            <a:endParaRPr lang="es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C" dirty="0" smtClean="0">
                <a:solidFill>
                  <a:schemeClr val="accent1">
                    <a:lumMod val="90000"/>
                  </a:schemeClr>
                </a:solidFill>
                <a:latin typeface="Bodoni MT Black" pitchFamily="18" charset="0"/>
              </a:rPr>
              <a:t>BIBLIOGRAFÍA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646760"/>
              </a:clrFrom>
              <a:clrTo>
                <a:srgbClr val="64676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1115"/>
            <a:ext cx="4680520" cy="6010213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8A9CA-D2BC-4188-B1ED-A9986C2B0571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ES" sz="4800" dirty="0" smtClean="0">
                <a:latin typeface="Arial" pitchFamily="34" charset="0"/>
                <a:cs typeface="Arial" pitchFamily="34" charset="0"/>
              </a:rPr>
              <a:t>GRACIAS POR SU ATENCIÓN</a:t>
            </a:r>
            <a:endParaRPr lang="es-EC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089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10E99B-B1CC-4AC5-AD5D-A161C13A9499}" type="slidenum">
              <a:rPr lang="es-ES" smtClean="0"/>
              <a:pPr eaLnBrk="1" hangingPunct="1"/>
              <a:t>2</a:t>
            </a:fld>
            <a:endParaRPr lang="es-ES" smtClean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90000"/>
                  </a:schemeClr>
                </a:solidFill>
                <a:latin typeface="Bodoni MT Black" pitchFamily="18" charset="0"/>
              </a:rPr>
              <a:t>AGENDA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827584" y="1412776"/>
            <a:ext cx="7344742" cy="5048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 algn="ctr">
              <a:defRPr/>
            </a:pPr>
            <a:r>
              <a:rPr lang="es-EC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827584" y="2060079"/>
            <a:ext cx="7344816" cy="5048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457200" indent="-457200">
              <a:defRPr/>
            </a:pPr>
            <a:r>
              <a:rPr lang="es-EC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PLANTEAMIENTO </a:t>
            </a:r>
            <a:r>
              <a:rPr lang="es-EC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PROBLEMA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827658" y="2709738"/>
            <a:ext cx="7344742" cy="50323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 algn="ctr">
              <a:defRPr/>
            </a:pP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C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827584" y="3356223"/>
            <a:ext cx="7344816" cy="5048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 algn="ctr">
              <a:defRPr/>
            </a:pP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HIPÓTESIS</a:t>
            </a:r>
            <a:endParaRPr lang="es-EC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27658" y="4652367"/>
            <a:ext cx="7344742" cy="5048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 algn="ctr">
              <a:defRPr/>
            </a:pPr>
            <a:r>
              <a:rPr lang="es-EC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(PROTOTIPO DE SOFTWARE)</a:t>
            </a:r>
            <a:endParaRPr lang="es-EC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827584" y="5302027"/>
            <a:ext cx="7344816" cy="50323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 algn="ctr">
              <a:defRPr/>
            </a:pPr>
            <a:r>
              <a:rPr lang="es-EC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Y RECOMENDACIONES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827658" y="5948511"/>
            <a:ext cx="7344742" cy="5048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 algn="ctr">
              <a:defRPr/>
            </a:pPr>
            <a:r>
              <a:rPr lang="es-EC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BIBLIOGRAFÍA</a:t>
            </a: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  <p:sp>
        <p:nvSpPr>
          <p:cNvPr id="18" name="17 Rectángulo redondeado"/>
          <p:cNvSpPr/>
          <p:nvPr/>
        </p:nvSpPr>
        <p:spPr>
          <a:xfrm>
            <a:off x="827584" y="4004295"/>
            <a:ext cx="7344816" cy="5048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 algn="ctr">
              <a:defRPr/>
            </a:pPr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</a:t>
            </a:r>
            <a:endParaRPr lang="es-EC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BE593B-11A2-4CAF-AA93-A31A31222860}" type="slidenum">
              <a:rPr lang="es-ES" smtClean="0"/>
              <a:pPr eaLnBrk="1" hangingPunct="1"/>
              <a:t>3</a:t>
            </a:fld>
            <a:endParaRPr lang="es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C" dirty="0" smtClean="0">
                <a:solidFill>
                  <a:schemeClr val="accent1">
                    <a:lumMod val="90000"/>
                  </a:schemeClr>
                </a:solidFill>
                <a:latin typeface="Bodoni MT Black" pitchFamily="18" charset="0"/>
              </a:rPr>
              <a:t>INTRODUCCIÓN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  <p:pic>
        <p:nvPicPr>
          <p:cNvPr id="12" name="11 Imagen" descr="guayas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713" y="4077071"/>
            <a:ext cx="3793279" cy="2520000"/>
          </a:xfrm>
          <a:prstGeom prst="rect">
            <a:avLst/>
          </a:prstGeom>
        </p:spPr>
      </p:pic>
      <p:pic>
        <p:nvPicPr>
          <p:cNvPr id="13" name="12 Imagen" descr="guayas 5.JPG"/>
          <p:cNvPicPr>
            <a:picLocks noChangeAspect="1"/>
          </p:cNvPicPr>
          <p:nvPr/>
        </p:nvPicPr>
        <p:blipFill>
          <a:blip r:embed="rId4" cstate="print"/>
          <a:srcRect l="1569" t="2420" r="1569" b="5944"/>
          <a:stretch>
            <a:fillRect/>
          </a:stretch>
        </p:blipFill>
        <p:spPr>
          <a:xfrm>
            <a:off x="4783867" y="4077352"/>
            <a:ext cx="3820581" cy="2520000"/>
          </a:xfrm>
          <a:prstGeom prst="rect">
            <a:avLst/>
          </a:prstGeom>
        </p:spPr>
      </p:pic>
      <p:pic>
        <p:nvPicPr>
          <p:cNvPr id="14" name="13 Imagen" descr="guayas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413056"/>
            <a:ext cx="3780000" cy="2520000"/>
          </a:xfrm>
          <a:prstGeom prst="rect">
            <a:avLst/>
          </a:prstGeom>
        </p:spPr>
      </p:pic>
      <p:pic>
        <p:nvPicPr>
          <p:cNvPr id="15" name="14 Imagen" descr="guayas 1.jpg"/>
          <p:cNvPicPr>
            <a:picLocks noChangeAspect="1"/>
          </p:cNvPicPr>
          <p:nvPr/>
        </p:nvPicPr>
        <p:blipFill>
          <a:blip r:embed="rId6" cstate="print"/>
          <a:srcRect l="15623"/>
          <a:stretch>
            <a:fillRect/>
          </a:stretch>
        </p:blipFill>
        <p:spPr>
          <a:xfrm>
            <a:off x="683568" y="1412776"/>
            <a:ext cx="3811304" cy="2520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8A9CA-D2BC-4188-B1ED-A9986C2B0571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5" name="Picture 2" descr="http://www3.gobiernodecanarias.org/medusa/edublogs/wp-content/uploads/2011/05/Encuest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79787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360040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538808" y="1556792"/>
          <a:ext cx="81376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5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63730A-76A2-4E8D-92D0-BF8F1F04DA63}" type="slidenum">
              <a:rPr lang="es-ES" smtClean="0"/>
              <a:pPr eaLnBrk="1" hangingPunct="1"/>
              <a:t>5</a:t>
            </a:fld>
            <a:endParaRPr lang="es-ES" smtClean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83568" y="55780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es-EC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PLANTEAMIENTO</a:t>
            </a:r>
            <a:r>
              <a:rPr kumimoji="0" lang="es-EC" sz="41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 DEL PROBLEMA</a:t>
            </a:r>
            <a:endParaRPr kumimoji="0" lang="es-EC" sz="4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9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2987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3590" y="1844229"/>
            <a:ext cx="7308850" cy="64866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C" sz="2400" b="1" dirty="0" smtClean="0"/>
              <a:t>OBJETIVO GENERAL</a:t>
            </a:r>
            <a:endParaRPr lang="es-EC" sz="2000" dirty="0" smtClean="0"/>
          </a:p>
        </p:txBody>
      </p:sp>
      <p:sp>
        <p:nvSpPr>
          <p:cNvPr id="819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A9FCC9-406C-4B10-B130-93D558A04386}" type="slidenum">
              <a:rPr lang="es-ES" smtClean="0"/>
              <a:pPr eaLnBrk="1" hangingPunct="1"/>
              <a:t>6</a:t>
            </a:fld>
            <a:endParaRPr lang="es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C" dirty="0" smtClean="0">
                <a:solidFill>
                  <a:schemeClr val="accent1">
                    <a:lumMod val="90000"/>
                  </a:schemeClr>
                </a:solidFill>
                <a:latin typeface="Bodoni MT Black" pitchFamily="18" charset="0"/>
              </a:rPr>
              <a:t>OBJETIVOS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115616" y="2492896"/>
            <a:ext cx="6731595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es-EC" dirty="0" smtClean="0"/>
          </a:p>
          <a:p>
            <a:pPr algn="just">
              <a:defRPr/>
            </a:pPr>
            <a:r>
              <a:rPr lang="es-EC" dirty="0" smtClean="0"/>
              <a:t>Desarrollar un prototipo de programa para el empleo de las maniobras a vela del Buque Escuela Guayas con respecto a los cambios en el viento.</a:t>
            </a:r>
          </a:p>
          <a:p>
            <a:pPr algn="just">
              <a:defRPr/>
            </a:pPr>
            <a:endParaRPr lang="en-U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700213"/>
            <a:ext cx="7308850" cy="43264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C" sz="2400" b="1" dirty="0" smtClean="0"/>
              <a:t>OBJETIVOS ESPECÍFICOS</a:t>
            </a:r>
          </a:p>
          <a:p>
            <a:pPr algn="just" eaLnBrk="1" hangingPunct="1">
              <a:defRPr/>
            </a:pPr>
            <a:endParaRPr lang="es-EC" sz="2000" dirty="0" smtClean="0"/>
          </a:p>
          <a:p>
            <a:pPr algn="just" eaLnBrk="1" hangingPunct="1">
              <a:defRPr/>
            </a:pPr>
            <a:endParaRPr lang="es-EC" sz="2000" dirty="0"/>
          </a:p>
          <a:p>
            <a:pPr algn="just" eaLnBrk="1" hangingPunct="1">
              <a:defRPr/>
            </a:pPr>
            <a:endParaRPr lang="es-EC" sz="2000" dirty="0" smtClean="0"/>
          </a:p>
          <a:p>
            <a:pPr algn="just" eaLnBrk="1" hangingPunct="1">
              <a:defRPr/>
            </a:pPr>
            <a:endParaRPr lang="es-EC" sz="2000" dirty="0"/>
          </a:p>
          <a:p>
            <a:pPr algn="just" eaLnBrk="1" hangingPunct="1">
              <a:defRPr/>
            </a:pPr>
            <a:endParaRPr lang="es-EC" sz="2000" dirty="0" smtClean="0"/>
          </a:p>
          <a:p>
            <a:pPr algn="just" eaLnBrk="1" hangingPunct="1">
              <a:defRPr/>
            </a:pPr>
            <a:endParaRPr lang="es-EC" sz="2000" dirty="0" smtClean="0"/>
          </a:p>
          <a:p>
            <a:pPr algn="just" eaLnBrk="1" hangingPunct="1">
              <a:defRPr/>
            </a:pPr>
            <a:endParaRPr lang="es-EC" sz="2000" dirty="0"/>
          </a:p>
          <a:p>
            <a:pPr marL="0" indent="0" algn="just" eaLnBrk="1" hangingPunct="1">
              <a:buFontTx/>
              <a:buNone/>
              <a:defRPr/>
            </a:pPr>
            <a:endParaRPr lang="es-EC" sz="20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s-EC" sz="24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s-EC" sz="2000" dirty="0" smtClean="0"/>
          </a:p>
        </p:txBody>
      </p:sp>
      <p:sp>
        <p:nvSpPr>
          <p:cNvPr id="922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C77306-AF51-432A-ACC9-44927F3C267B}" type="slidenum">
              <a:rPr lang="es-ES" smtClean="0"/>
              <a:pPr eaLnBrk="1" hangingPunct="1"/>
              <a:t>7</a:t>
            </a:fld>
            <a:endParaRPr lang="es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accent1">
                    <a:lumMod val="90000"/>
                  </a:schemeClr>
                </a:solidFill>
                <a:latin typeface="Bodoni MT Black" pitchFamily="18" charset="0"/>
              </a:rPr>
              <a:t>OBJETIVOS</a:t>
            </a:r>
            <a:endParaRPr lang="es-EC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403648" y="2277047"/>
            <a:ext cx="6732588" cy="1151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es-EC" dirty="0" smtClean="0"/>
              <a:t>Efectuar un diagnostico de cómo se ejecutan las maniobras en el Buque Escuela Guayas, cuando se presente cambios en el viento.</a:t>
            </a:r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1403648" y="3645520"/>
            <a:ext cx="6732588" cy="863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es-EC" dirty="0" smtClean="0"/>
              <a:t>Proveer de un moderno método de enseñanza para el personal que se embarca en el Buque Escuela Guayas.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1403648" y="4724871"/>
            <a:ext cx="6732588" cy="1152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es-EC" dirty="0" smtClean="0"/>
              <a:t>Proveer de una fuente de información para la toma de decisiones del oficial de maniobras y los oficiales de guardia del Buque Escuela Guayas.</a:t>
            </a:r>
            <a:endParaRPr lang="es-EC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2 Marcador de contenido"/>
          <p:cNvSpPr>
            <a:spLocks noGrp="1"/>
          </p:cNvSpPr>
          <p:nvPr>
            <p:ph idx="1"/>
          </p:nvPr>
        </p:nvSpPr>
        <p:spPr>
          <a:xfrm>
            <a:off x="1439863" y="1700213"/>
            <a:ext cx="7308850" cy="4537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C" sz="2400" b="1" dirty="0" smtClean="0"/>
              <a:t> </a:t>
            </a:r>
          </a:p>
          <a:p>
            <a:pPr marL="0" indent="0" eaLnBrk="1" hangingPunct="1">
              <a:buFontTx/>
              <a:buNone/>
            </a:pPr>
            <a:endParaRPr lang="es-EC" sz="2400" b="1" dirty="0" smtClean="0"/>
          </a:p>
          <a:p>
            <a:pPr marL="0" indent="0" algn="just" eaLnBrk="1" hangingPunct="1">
              <a:buFontTx/>
              <a:buNone/>
            </a:pPr>
            <a:endParaRPr lang="es-EC" sz="2000" b="1" dirty="0" smtClean="0"/>
          </a:p>
          <a:p>
            <a:pPr marL="457200" lvl="1" indent="0" eaLnBrk="1" hangingPunct="1">
              <a:buFontTx/>
              <a:buNone/>
            </a:pPr>
            <a:endParaRPr lang="es-EC" sz="2400" b="1" dirty="0" smtClean="0"/>
          </a:p>
          <a:p>
            <a:pPr marL="457200" lvl="1" indent="0" eaLnBrk="1" hangingPunct="1">
              <a:buFontTx/>
              <a:buNone/>
            </a:pPr>
            <a:endParaRPr lang="es-EC" sz="2000" dirty="0" smtClean="0"/>
          </a:p>
        </p:txBody>
      </p:sp>
      <p:sp>
        <p:nvSpPr>
          <p:cNvPr id="1127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717DA5-1C02-41B4-A079-7544B6DBF3EA}" type="slidenum">
              <a:rPr lang="es-ES" smtClean="0"/>
              <a:pPr eaLnBrk="1" hangingPunct="1"/>
              <a:t>8</a:t>
            </a:fld>
            <a:endParaRPr lang="es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accent1">
                    <a:lumMod val="90000"/>
                  </a:schemeClr>
                </a:solidFill>
                <a:latin typeface="Bodoni MT Black" pitchFamily="18" charset="0"/>
              </a:rPr>
              <a:t>HIPOTESIS</a:t>
            </a:r>
            <a:endParaRPr lang="es-EC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pic>
        <p:nvPicPr>
          <p:cNvPr id="1127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754438"/>
            <a:ext cx="2900363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Nube"/>
          <p:cNvSpPr/>
          <p:nvPr/>
        </p:nvSpPr>
        <p:spPr>
          <a:xfrm>
            <a:off x="1762720" y="1916832"/>
            <a:ext cx="5689600" cy="2520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EC" dirty="0" smtClean="0"/>
              <a:t>Con el diseño del prototipo sobre las maniobras a vela, se podrá mejorar la navegación a vela del Buque Escuela Guayas.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04A6FD-71C3-4107-A53F-2F04FD1DB1FB}" type="slidenum">
              <a:rPr lang="es-ES" smtClean="0"/>
              <a:pPr eaLnBrk="1" hangingPunct="1"/>
              <a:t>9</a:t>
            </a:fld>
            <a:endParaRPr lang="es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C" dirty="0" smtClean="0">
                <a:solidFill>
                  <a:schemeClr val="accent1">
                    <a:lumMod val="90000"/>
                  </a:schemeClr>
                </a:solidFill>
                <a:latin typeface="Bodoni MT Black" pitchFamily="18" charset="0"/>
              </a:rPr>
              <a:t>MARCO TEÓRICO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72319"/>
            <a:ext cx="2343150" cy="195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60" y="4365104"/>
            <a:ext cx="1944688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08112" cy="1294507"/>
          </a:xfrm>
          <a:prstGeom prst="rect">
            <a:avLst/>
          </a:prstGeom>
        </p:spPr>
      </p:pic>
      <p:sp>
        <p:nvSpPr>
          <p:cNvPr id="16" name="15 Rectángulo redondeado"/>
          <p:cNvSpPr/>
          <p:nvPr/>
        </p:nvSpPr>
        <p:spPr>
          <a:xfrm>
            <a:off x="1296789" y="2924944"/>
            <a:ext cx="6731595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Manual de maniobras del Buque Escuela Guayas</a:t>
            </a:r>
            <a:endParaRPr lang="es-EC" dirty="0" smtClean="0"/>
          </a:p>
          <a:p>
            <a:pPr algn="just"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12749</TotalTime>
  <Words>770</Words>
  <Application>Microsoft Office PowerPoint</Application>
  <PresentationFormat>Presentación en pantalla (4:3)</PresentationFormat>
  <Paragraphs>115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Concurrencia</vt:lpstr>
      <vt:lpstr>Diapositiva 1</vt:lpstr>
      <vt:lpstr>AGENDA</vt:lpstr>
      <vt:lpstr>INTRODUCCIÓN</vt:lpstr>
      <vt:lpstr>Diapositiva 4</vt:lpstr>
      <vt:lpstr>Diapositiva 5</vt:lpstr>
      <vt:lpstr>OBJETIVOS</vt:lpstr>
      <vt:lpstr>OBJETIVOS</vt:lpstr>
      <vt:lpstr>HIPOTESIS</vt:lpstr>
      <vt:lpstr>MARCO TEÓRICO</vt:lpstr>
      <vt:lpstr>METODOLOGÍA</vt:lpstr>
      <vt:lpstr>Diapositiva 11</vt:lpstr>
      <vt:lpstr>Diapositiva 12</vt:lpstr>
      <vt:lpstr>CONCLUSIONES</vt:lpstr>
      <vt:lpstr>Diapositiva 14</vt:lpstr>
      <vt:lpstr>BIBLIOGRAFÍA</vt:lpstr>
      <vt:lpstr>GRACIAS POR SU ATENCIÓN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Flopec</cp:lastModifiedBy>
  <cp:revision>883</cp:revision>
  <dcterms:created xsi:type="dcterms:W3CDTF">2010-05-23T14:28:12Z</dcterms:created>
  <dcterms:modified xsi:type="dcterms:W3CDTF">2013-12-06T21:53:26Z</dcterms:modified>
</cp:coreProperties>
</file>