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notesMasterIdLst>
    <p:notesMasterId r:id="rId18"/>
  </p:notesMasterIdLst>
  <p:sldIdLst>
    <p:sldId id="258" r:id="rId2"/>
    <p:sldId id="272" r:id="rId3"/>
    <p:sldId id="310" r:id="rId4"/>
    <p:sldId id="273" r:id="rId5"/>
    <p:sldId id="311" r:id="rId6"/>
    <p:sldId id="306" r:id="rId7"/>
    <p:sldId id="314" r:id="rId8"/>
    <p:sldId id="312" r:id="rId9"/>
    <p:sldId id="315" r:id="rId10"/>
    <p:sldId id="313" r:id="rId11"/>
    <p:sldId id="316" r:id="rId12"/>
    <p:sldId id="317" r:id="rId13"/>
    <p:sldId id="318" r:id="rId14"/>
    <p:sldId id="320" r:id="rId15"/>
    <p:sldId id="321" r:id="rId16"/>
    <p:sldId id="322"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CCFF"/>
    <a:srgbClr val="FFFF66"/>
    <a:srgbClr val="FBFB9F"/>
    <a:srgbClr val="3366FF"/>
    <a:srgbClr val="5F5F5F"/>
    <a:srgbClr val="003366"/>
    <a:srgbClr val="B3B3B3"/>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2359" autoAdjust="0"/>
  </p:normalViewPr>
  <p:slideViewPr>
    <p:cSldViewPr>
      <p:cViewPr>
        <p:scale>
          <a:sx n="66" d="100"/>
          <a:sy n="66" d="100"/>
        </p:scale>
        <p:origin x="-1512" y="-126"/>
      </p:cViewPr>
      <p:guideLst>
        <p:guide orient="horz" pos="2160"/>
        <p:guide pos="2880"/>
      </p:guideLst>
    </p:cSldViewPr>
  </p:slideViewPr>
  <p:outlineViewPr>
    <p:cViewPr>
      <p:scale>
        <a:sx n="33" d="100"/>
        <a:sy n="33" d="100"/>
      </p:scale>
      <p:origin x="0" y="2730"/>
    </p:cViewPr>
  </p:outlineViewPr>
  <p:notesTextViewPr>
    <p:cViewPr>
      <p:scale>
        <a:sx n="100" d="100"/>
        <a:sy n="100" d="100"/>
      </p:scale>
      <p:origin x="0" y="0"/>
    </p:cViewPr>
  </p:notesTextViewPr>
  <p:notesViewPr>
    <p:cSldViewPr>
      <p:cViewPr varScale="1">
        <p:scale>
          <a:sx n="59" d="100"/>
          <a:sy n="59" d="100"/>
        </p:scale>
        <p:origin x="-255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C1AAD74-3DB1-4D9B-99B0-5528AEABF88A}" type="datetimeFigureOut">
              <a:rPr lang="es-ES"/>
              <a:pPr>
                <a:defRPr/>
              </a:pPr>
              <a:t>13/04/2014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ED89633-C040-4E65-9676-8C92B5E4BACC}"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25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51270D-3CE4-4421-BB24-27BCDA4986CE}" type="slidenum">
              <a:rPr lang="es-ES" smtClean="0"/>
              <a:pPr/>
              <a:t>4</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35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CE202B-9EBD-4BA0-9B6F-ED95F8D6F030}" type="slidenum">
              <a:rPr lang="es-ES" smtClean="0"/>
              <a:pPr/>
              <a:t>5</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45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EFBD10-A05D-4D57-9418-178263C6B78A}" type="slidenum">
              <a:rPr lang="es-ES" smtClean="0"/>
              <a:pPr/>
              <a:t>6</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560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946A0F-CC5B-4C8D-8EAE-90356ED1CB86}" type="slidenum">
              <a:rPr lang="es-ES" smtClean="0"/>
              <a:pPr/>
              <a:t>7</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66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6FF9B1-8320-410E-A6F4-C111AC1F8A0F}" type="slidenum">
              <a:rPr lang="es-ES" smtClean="0"/>
              <a:pPr/>
              <a:t>8</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76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FA90C4-7D7C-48AC-8E2B-1EE6FC5FC923}" type="slidenum">
              <a:rPr lang="es-ES" smtClean="0"/>
              <a:pPr/>
              <a:t>9</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86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D18415-8D6A-4153-98B4-87733EAE4B25}" type="slidenum">
              <a:rPr lang="es-ES" smtClean="0"/>
              <a:pPr/>
              <a:t>10</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C" smtClean="0"/>
          </a:p>
        </p:txBody>
      </p:sp>
      <p:sp>
        <p:nvSpPr>
          <p:cNvPr id="297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CE184F-C9F9-4F09-9132-E9709DC254C7}" type="slidenum">
              <a:rPr lang="es-ES" smtClean="0"/>
              <a:pPr/>
              <a:t>11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1DDF3CD6-DEC4-494E-A210-BBE5AB542A32}"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C08729B3-5937-457C-89B7-DDF6ADDE015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9A04B3D-0051-4CD5-BC32-B0CE28D2C41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4EB47BA-768B-4FD1-B9DC-F7D446C1D0D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1536CD7-C569-40B1-91BD-33D3BF9DF12C}"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BB4D0A51-F1DF-4A87-BB74-B0E824E97F6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8645E664-21BF-49FB-94A8-AB7534C7B1A2}"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45631A94-6E88-4A05-BF3B-C4CEED1B2A6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DEC496BE-8F7C-46DB-BEBB-C009271FD5D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23370D85-73E7-4FB2-B621-FEB6D6188EF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303170E1-DB38-48A5-8CFE-CF9904EAE303}"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AD24E1A-723F-432F-861C-5486667D325A}" type="slidenum">
              <a:rPr lang="es-ES"/>
              <a:pPr>
                <a:defRPr/>
              </a:pPr>
              <a:t>‹Nº›</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241" r:id="rId1"/>
    <p:sldLayoutId id="2147484233" r:id="rId2"/>
    <p:sldLayoutId id="2147484242" r:id="rId3"/>
    <p:sldLayoutId id="2147484234" r:id="rId4"/>
    <p:sldLayoutId id="2147484235" r:id="rId5"/>
    <p:sldLayoutId id="2147484236" r:id="rId6"/>
    <p:sldLayoutId id="2147484237" r:id="rId7"/>
    <p:sldLayoutId id="2147484238" r:id="rId8"/>
    <p:sldLayoutId id="2147484243" r:id="rId9"/>
    <p:sldLayoutId id="2147484239" r:id="rId10"/>
    <p:sldLayoutId id="214748424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4"/>
          <p:cNvSpPr>
            <a:spLocks noGrp="1" noChangeArrowheads="1"/>
          </p:cNvSpPr>
          <p:nvPr>
            <p:ph sz="half" idx="1"/>
          </p:nvPr>
        </p:nvSpPr>
        <p:spPr>
          <a:xfrm>
            <a:off x="1187450" y="1844675"/>
            <a:ext cx="6889750" cy="5013325"/>
          </a:xfrm>
        </p:spPr>
        <p:txBody>
          <a:bodyPr>
            <a:noAutofit/>
          </a:bodyPr>
          <a:lstStyle/>
          <a:p>
            <a:pPr marL="274320" indent="-274320" algn="ctr" eaLnBrk="1" fontAlgn="auto" hangingPunct="1">
              <a:spcAft>
                <a:spcPts val="0"/>
              </a:spcAft>
              <a:buClr>
                <a:schemeClr val="accent3"/>
              </a:buClr>
              <a:buFont typeface="Wingdings" pitchFamily="2" charset="2"/>
              <a:buNone/>
              <a:defRPr/>
            </a:pPr>
            <a:r>
              <a:rPr lang="es-ES_tradnl" sz="2400" b="1" dirty="0" smtClean="0">
                <a:solidFill>
                  <a:schemeClr val="accent5">
                    <a:lumMod val="50000"/>
                  </a:schemeClr>
                </a:solidFill>
                <a:effectLst>
                  <a:outerShdw blurRad="38100" dist="38100" dir="2700000" algn="tl">
                    <a:srgbClr val="000000">
                      <a:alpha val="43137"/>
                    </a:srgbClr>
                  </a:outerShdw>
                </a:effectLst>
                <a:latin typeface="Times New Roman" pitchFamily="18" charset="0"/>
              </a:rPr>
              <a:t>MAESTRIA DE GESTIÓN DE LA CALIDAD Y PRODUCTIVIDAD</a:t>
            </a:r>
          </a:p>
          <a:p>
            <a:pPr marL="274320" indent="-274320" algn="ctr" eaLnBrk="1" fontAlgn="auto" hangingPunct="1">
              <a:spcAft>
                <a:spcPts val="0"/>
              </a:spcAft>
              <a:buClr>
                <a:schemeClr val="accent3"/>
              </a:buClr>
              <a:buFont typeface="Wingdings" pitchFamily="2" charset="2"/>
              <a:buNone/>
              <a:defRPr/>
            </a:pPr>
            <a:endParaRPr lang="es-ES_tradnl" sz="2400" b="1" dirty="0" smtClean="0">
              <a:solidFill>
                <a:schemeClr val="accent5">
                  <a:lumMod val="50000"/>
                </a:schemeClr>
              </a:solidFill>
              <a:effectLst>
                <a:outerShdw blurRad="38100" dist="38100" dir="2700000" algn="tl">
                  <a:srgbClr val="000000">
                    <a:alpha val="43137"/>
                  </a:srgbClr>
                </a:outerShdw>
              </a:effectLst>
              <a:latin typeface="Times New Roman" pitchFamily="18" charset="0"/>
            </a:endParaRPr>
          </a:p>
          <a:p>
            <a:pPr marL="274320" indent="-274320" algn="ctr" eaLnBrk="1" fontAlgn="auto" hangingPunct="1">
              <a:spcAft>
                <a:spcPts val="0"/>
              </a:spcAft>
              <a:buClr>
                <a:schemeClr val="accent3"/>
              </a:buClr>
              <a:buFont typeface="Wingdings 2" pitchFamily="18" charset="2"/>
              <a:buNone/>
              <a:defRPr/>
            </a:pPr>
            <a:r>
              <a:rPr lang="es-EC" sz="2800" b="1" i="1" dirty="0" smtClean="0"/>
              <a:t>“CONTROL ESTADÍSTICO DEL PROCESO DE FABRICACIÓN DE PERFILES EN LA EMPRESA NOVACERO PLANTA LASSO”</a:t>
            </a:r>
            <a:endParaRPr lang="es-EC" sz="2800" dirty="0" smtClean="0"/>
          </a:p>
          <a:p>
            <a:pPr marL="274320" indent="-274320" algn="ctr" eaLnBrk="1" fontAlgn="auto" hangingPunct="1">
              <a:spcAft>
                <a:spcPts val="0"/>
              </a:spcAft>
              <a:buClr>
                <a:schemeClr val="accent3"/>
              </a:buClr>
              <a:buFont typeface="Wingdings" pitchFamily="2" charset="2"/>
              <a:buNone/>
              <a:defRPr/>
            </a:pPr>
            <a:endParaRPr lang="es-ES_tradnl" sz="2800" b="1" dirty="0" smtClean="0">
              <a:solidFill>
                <a:schemeClr val="tx2">
                  <a:lumMod val="75000"/>
                </a:schemeClr>
              </a:solidFill>
              <a:effectLst>
                <a:outerShdw blurRad="38100" dist="38100" dir="2700000" algn="tl">
                  <a:srgbClr val="000000">
                    <a:alpha val="43137"/>
                  </a:srgbClr>
                </a:outerShdw>
              </a:effectLst>
              <a:latin typeface="Times New Roman" pitchFamily="18" charset="0"/>
            </a:endParaRPr>
          </a:p>
          <a:p>
            <a:pPr marL="274320" indent="-274320" algn="ctr" eaLnBrk="1" fontAlgn="auto" hangingPunct="1">
              <a:spcAft>
                <a:spcPts val="0"/>
              </a:spcAft>
              <a:buClr>
                <a:schemeClr val="accent3"/>
              </a:buClr>
              <a:buFont typeface="Wingdings" pitchFamily="2" charset="2"/>
              <a:buNone/>
              <a:defRPr/>
            </a:pPr>
            <a:endParaRPr lang="es-EC" sz="1800" b="1" dirty="0" smtClean="0">
              <a:latin typeface="Times New Roman" pitchFamily="18" charset="0"/>
            </a:endParaRPr>
          </a:p>
          <a:p>
            <a:pPr marL="274320" indent="-274320" eaLnBrk="1" fontAlgn="auto" hangingPunct="1">
              <a:spcAft>
                <a:spcPts val="0"/>
              </a:spcAft>
              <a:buClr>
                <a:schemeClr val="accent3"/>
              </a:buClr>
              <a:buFont typeface="Wingdings" pitchFamily="2" charset="2"/>
              <a:buNone/>
              <a:defRPr/>
            </a:pPr>
            <a:r>
              <a:rPr lang="es-EC" sz="1800" b="1" dirty="0" smtClean="0">
                <a:latin typeface="Times New Roman" pitchFamily="18" charset="0"/>
              </a:rPr>
              <a:t>TUTOR: ING. CARLOS NARANJO</a:t>
            </a:r>
          </a:p>
          <a:p>
            <a:pPr marL="274320" indent="-274320" eaLnBrk="1" fontAlgn="auto" hangingPunct="1">
              <a:spcAft>
                <a:spcPts val="0"/>
              </a:spcAft>
              <a:buClr>
                <a:schemeClr val="accent3"/>
              </a:buClr>
              <a:buFont typeface="Wingdings" pitchFamily="2" charset="2"/>
              <a:buNone/>
              <a:defRPr/>
            </a:pPr>
            <a:r>
              <a:rPr lang="es-ES_tradnl" sz="1600" b="1" dirty="0" smtClean="0">
                <a:latin typeface="Times New Roman" pitchFamily="18" charset="0"/>
              </a:rPr>
              <a:t>		</a:t>
            </a:r>
          </a:p>
          <a:p>
            <a:pPr marL="274320" indent="-274320" eaLnBrk="1" fontAlgn="auto" hangingPunct="1">
              <a:spcAft>
                <a:spcPts val="0"/>
              </a:spcAft>
              <a:buClr>
                <a:schemeClr val="accent3"/>
              </a:buClr>
              <a:buFont typeface="Wingdings" pitchFamily="2" charset="2"/>
              <a:buNone/>
              <a:defRPr/>
            </a:pPr>
            <a:r>
              <a:rPr lang="es-EC" sz="1800" b="1" dirty="0" smtClean="0">
                <a:latin typeface="Times New Roman" pitchFamily="18" charset="0"/>
              </a:rPr>
              <a:t>AUTOR: CRISTINA CHANGOLUISA</a:t>
            </a:r>
          </a:p>
          <a:p>
            <a:pPr marL="274320" indent="-274320" eaLnBrk="1" fontAlgn="auto" hangingPunct="1">
              <a:spcAft>
                <a:spcPts val="0"/>
              </a:spcAft>
              <a:buClr>
                <a:schemeClr val="accent3"/>
              </a:buClr>
              <a:buFont typeface="Wingdings" pitchFamily="2" charset="2"/>
              <a:buNone/>
              <a:defRPr/>
            </a:pPr>
            <a:r>
              <a:rPr lang="es-ES_tradnl" sz="1800" b="1" dirty="0" smtClean="0">
                <a:latin typeface="Times New Roman" pitchFamily="18" charset="0"/>
              </a:rPr>
              <a:t>			</a:t>
            </a:r>
          </a:p>
          <a:p>
            <a:pPr marL="274320" indent="-274320" eaLnBrk="1" fontAlgn="auto" hangingPunct="1">
              <a:spcAft>
                <a:spcPts val="0"/>
              </a:spcAft>
              <a:buClr>
                <a:schemeClr val="accent3"/>
              </a:buClr>
              <a:buFont typeface="Wingdings" pitchFamily="2" charset="2"/>
              <a:buNone/>
              <a:defRPr/>
            </a:pPr>
            <a:r>
              <a:rPr lang="es-ES_tradnl" sz="1800" b="1" dirty="0" smtClean="0">
                <a:latin typeface="Times New Roman" pitchFamily="18" charset="0"/>
              </a:rPr>
              <a:t>			</a:t>
            </a:r>
            <a:endParaRPr lang="es-ES" sz="1800" b="1" dirty="0" smtClean="0">
              <a:latin typeface="Times New Roman" pitchFamily="18" charset="0"/>
            </a:endParaRPr>
          </a:p>
          <a:p>
            <a:pPr marL="274320" indent="-274320" eaLnBrk="1" fontAlgn="auto" hangingPunct="1">
              <a:spcAft>
                <a:spcPts val="0"/>
              </a:spcAft>
              <a:buClr>
                <a:schemeClr val="accent3"/>
              </a:buClr>
              <a:buFont typeface="Wingdings" pitchFamily="2" charset="2"/>
              <a:buNone/>
              <a:defRPr/>
            </a:pPr>
            <a:r>
              <a:rPr lang="es-EC" sz="1600" b="1" dirty="0" smtClean="0">
                <a:solidFill>
                  <a:srgbClr val="003366"/>
                </a:solidFill>
                <a:latin typeface="Times New Roman" pitchFamily="18" charset="0"/>
              </a:rPr>
              <a:t>|</a:t>
            </a:r>
            <a:endParaRPr lang="es-ES" sz="1600" b="1" dirty="0" smtClean="0">
              <a:solidFill>
                <a:srgbClr val="003366"/>
              </a:solidFill>
              <a:latin typeface="Times New Roman" pitchFamily="18" charset="0"/>
            </a:endParaRPr>
          </a:p>
        </p:txBody>
      </p:sp>
      <p:sp>
        <p:nvSpPr>
          <p:cNvPr id="5123" name="Text Box 11"/>
          <p:cNvSpPr txBox="1">
            <a:spLocks noChangeArrowheads="1"/>
          </p:cNvSpPr>
          <p:nvPr/>
        </p:nvSpPr>
        <p:spPr bwMode="auto">
          <a:xfrm>
            <a:off x="5292725" y="2708275"/>
            <a:ext cx="3167063" cy="366713"/>
          </a:xfrm>
          <a:prstGeom prst="rect">
            <a:avLst/>
          </a:prstGeom>
          <a:noFill/>
          <a:ln w="9525">
            <a:noFill/>
            <a:miter lim="800000"/>
            <a:headEnd/>
            <a:tailEnd/>
          </a:ln>
        </p:spPr>
        <p:txBody>
          <a:bodyPr>
            <a:spAutoFit/>
          </a:bodyPr>
          <a:lstStyle/>
          <a:p>
            <a:pPr>
              <a:spcBef>
                <a:spcPct val="50000"/>
              </a:spcBef>
            </a:pPr>
            <a:endParaRPr lang="es-EC"/>
          </a:p>
        </p:txBody>
      </p:sp>
      <p:pic>
        <p:nvPicPr>
          <p:cNvPr id="5124" name="Picture 6"/>
          <p:cNvPicPr>
            <a:picLocks noChangeAspect="1" noChangeArrowheads="1"/>
          </p:cNvPicPr>
          <p:nvPr/>
        </p:nvPicPr>
        <p:blipFill>
          <a:blip r:embed="rId2" cstate="print"/>
          <a:srcRect/>
          <a:stretch>
            <a:fillRect/>
          </a:stretch>
        </p:blipFill>
        <p:spPr bwMode="auto">
          <a:xfrm>
            <a:off x="1692275" y="260350"/>
            <a:ext cx="5448300" cy="140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1384995"/>
          </a:xfrm>
          <a:prstGeom prst="rect">
            <a:avLst/>
          </a:prstGeom>
          <a:noFill/>
        </p:spPr>
        <p:txBody>
          <a:bodyPr>
            <a:spAutoFit/>
          </a:bodyPr>
          <a:lstStyle/>
          <a:p>
            <a:pPr algn="ctr">
              <a:defRPr/>
            </a:pPr>
            <a:r>
              <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RESULTADOS ANALISIS PL19X3                            RESUMEN GRAFICOS DE CONTROL Y CAPACIDAD DE PROCESO</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pic>
        <p:nvPicPr>
          <p:cNvPr id="14339"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graphicFrame>
        <p:nvGraphicFramePr>
          <p:cNvPr id="9" name="8 Tabla"/>
          <p:cNvGraphicFramePr>
            <a:graphicFrameLocks noGrp="1"/>
          </p:cNvGraphicFramePr>
          <p:nvPr/>
        </p:nvGraphicFramePr>
        <p:xfrm>
          <a:off x="1524000" y="2165350"/>
          <a:ext cx="6000329" cy="2528393"/>
        </p:xfrm>
        <a:graphic>
          <a:graphicData uri="http://schemas.openxmlformats.org/drawingml/2006/table">
            <a:tbl>
              <a:tblPr/>
              <a:tblGrid>
                <a:gridCol w="782388"/>
                <a:gridCol w="382742"/>
                <a:gridCol w="450360"/>
                <a:gridCol w="431722"/>
                <a:gridCol w="385775"/>
                <a:gridCol w="456862"/>
                <a:gridCol w="600769"/>
                <a:gridCol w="2509711"/>
              </a:tblGrid>
              <a:tr h="148729">
                <a:tc>
                  <a:txBody>
                    <a:bodyPr/>
                    <a:lstStyle/>
                    <a:p>
                      <a:pPr algn="ctr" latinLnBrk="1">
                        <a:lnSpc>
                          <a:spcPct val="115000"/>
                        </a:lnSpc>
                        <a:spcAft>
                          <a:spcPts val="0"/>
                        </a:spcAft>
                      </a:pPr>
                      <a:r>
                        <a:rPr lang="es-EC" sz="800" b="1" kern="100" dirty="0">
                          <a:latin typeface="Times New Roman"/>
                          <a:ea typeface="바탕"/>
                          <a:cs typeface="Times New Roman"/>
                        </a:rPr>
                        <a:t>Producto</a:t>
                      </a:r>
                      <a:endParaRPr lang="es-EC" sz="800" kern="100" dirty="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latinLnBrk="1">
                        <a:lnSpc>
                          <a:spcPct val="115000"/>
                        </a:lnSpc>
                        <a:spcAft>
                          <a:spcPts val="0"/>
                        </a:spcAft>
                      </a:pPr>
                      <a:r>
                        <a:rPr lang="es-EC" sz="800" b="1" kern="100">
                          <a:latin typeface="Times New Roman"/>
                          <a:ea typeface="바탕"/>
                          <a:cs typeface="Times New Roman"/>
                        </a:rPr>
                        <a:t>PL19X3 Tren 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gridSpan="3">
                  <a:txBody>
                    <a:bodyPr/>
                    <a:lstStyle/>
                    <a:p>
                      <a:pPr algn="ctr" latinLnBrk="1">
                        <a:lnSpc>
                          <a:spcPct val="115000"/>
                        </a:lnSpc>
                        <a:spcAft>
                          <a:spcPts val="0"/>
                        </a:spcAft>
                      </a:pPr>
                      <a:r>
                        <a:rPr lang="es-EC" sz="800" b="1" kern="100">
                          <a:latin typeface="Times New Roman"/>
                          <a:ea typeface="바탕"/>
                          <a:cs typeface="Times New Roman"/>
                        </a:rPr>
                        <a:t>PL19X3 LPP</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rowSpan="2">
                  <a:txBody>
                    <a:bodyPr/>
                    <a:lstStyle/>
                    <a:p>
                      <a:pPr algn="ctr" latinLnBrk="1">
                        <a:lnSpc>
                          <a:spcPct val="115000"/>
                        </a:lnSpc>
                        <a:spcAft>
                          <a:spcPts val="0"/>
                        </a:spcAft>
                      </a:pPr>
                      <a:r>
                        <a:rPr lang="es-EC" sz="800" b="1" kern="100">
                          <a:latin typeface="Times New Roman"/>
                          <a:ea typeface="바탕"/>
                          <a:cs typeface="Times New Roman"/>
                        </a:rPr>
                        <a:t>Análisis</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9">
                <a:tc>
                  <a:txBody>
                    <a:bodyPr/>
                    <a:lstStyle/>
                    <a:p>
                      <a:pPr algn="just" latinLnBrk="1">
                        <a:lnSpc>
                          <a:spcPct val="115000"/>
                        </a:lnSpc>
                        <a:spcAft>
                          <a:spcPts val="0"/>
                        </a:spcAft>
                      </a:pPr>
                      <a:r>
                        <a:rPr lang="es-EC" sz="800" b="1" kern="100">
                          <a:latin typeface="Times New Roman"/>
                          <a:ea typeface="바탕"/>
                          <a:cs typeface="Times New Roman"/>
                        </a:rPr>
                        <a:t>Dimensión</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Ancho</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Espesor</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Largo</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Ancho</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Espesor</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b="1" kern="100">
                          <a:latin typeface="Times New Roman"/>
                          <a:ea typeface="바탕"/>
                          <a:cs typeface="Times New Roman"/>
                        </a:rPr>
                        <a:t>Largo</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148729">
                <a:tc>
                  <a:txBody>
                    <a:bodyPr/>
                    <a:lstStyle/>
                    <a:p>
                      <a:pPr algn="just" latinLnBrk="1">
                        <a:lnSpc>
                          <a:spcPct val="115000"/>
                        </a:lnSpc>
                        <a:spcAft>
                          <a:spcPts val="0"/>
                        </a:spcAft>
                      </a:pPr>
                      <a:r>
                        <a:rPr lang="es-EC" sz="800" b="1" kern="100">
                          <a:latin typeface="Times New Roman"/>
                          <a:ea typeface="바탕"/>
                          <a:cs typeface="Times New Roman"/>
                        </a:rPr>
                        <a:t>LCS</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19.14</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3.13</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6031.25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19.42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3.27</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6045.24</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latinLnBrk="1">
                        <a:lnSpc>
                          <a:spcPct val="115000"/>
                        </a:lnSpc>
                        <a:spcAft>
                          <a:spcPts val="0"/>
                        </a:spcAft>
                      </a:pPr>
                      <a:r>
                        <a:rPr lang="es-EC" sz="800" kern="100">
                          <a:latin typeface="Times New Roman"/>
                          <a:ea typeface="바탕"/>
                          <a:cs typeface="Times New Roman"/>
                        </a:rPr>
                        <a:t>El rango entre el LCS y el LCI en todos los casos es menor en el Tren 2 lo que confirma que este proceso tiene una menor variabilidad que el LPP</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29">
                <a:tc>
                  <a:txBody>
                    <a:bodyPr/>
                    <a:lstStyle/>
                    <a:p>
                      <a:pPr algn="just" latinLnBrk="1">
                        <a:lnSpc>
                          <a:spcPct val="115000"/>
                        </a:lnSpc>
                        <a:spcAft>
                          <a:spcPts val="0"/>
                        </a:spcAft>
                      </a:pPr>
                      <a:r>
                        <a:rPr lang="es-EC" sz="800" b="1" kern="100">
                          <a:latin typeface="Times New Roman"/>
                          <a:ea typeface="바탕"/>
                          <a:cs typeface="Times New Roman"/>
                        </a:rPr>
                        <a:t>LCI</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18.84</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2.88</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6028.77</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18.6</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2.78</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5982.72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148729">
                <a:tc>
                  <a:txBody>
                    <a:bodyPr/>
                    <a:lstStyle/>
                    <a:p>
                      <a:pPr algn="just" latinLnBrk="1">
                        <a:lnSpc>
                          <a:spcPct val="115000"/>
                        </a:lnSpc>
                        <a:spcAft>
                          <a:spcPts val="0"/>
                        </a:spcAft>
                      </a:pPr>
                      <a:r>
                        <a:rPr lang="es-EC" sz="800" b="1" kern="100">
                          <a:latin typeface="Times New Roman"/>
                          <a:ea typeface="바탕"/>
                          <a:cs typeface="Times New Roman"/>
                        </a:rPr>
                        <a:t>Rango</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0.30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0.25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2.48</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0.82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0.49</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62.52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94916">
                <a:tc>
                  <a:txBody>
                    <a:bodyPr/>
                    <a:lstStyle/>
                    <a:p>
                      <a:pPr algn="just" latinLnBrk="1">
                        <a:lnSpc>
                          <a:spcPct val="115000"/>
                        </a:lnSpc>
                        <a:spcAft>
                          <a:spcPts val="0"/>
                        </a:spcAft>
                      </a:pPr>
                      <a:r>
                        <a:rPr lang="es-EC" sz="800" b="1" kern="100">
                          <a:latin typeface="Times New Roman"/>
                          <a:ea typeface="바탕"/>
                          <a:cs typeface="Times New Roman"/>
                        </a:rPr>
                        <a:t>Test puntos anormales</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 grafica media </a:t>
                      </a:r>
                      <a:endParaRPr lang="es-EC" sz="800" kern="100">
                        <a:latin typeface="바탕"/>
                        <a:ea typeface="바탕"/>
                        <a:cs typeface="Times New Roman"/>
                      </a:endParaRPr>
                    </a:p>
                    <a:p>
                      <a:pPr algn="just" latinLnBrk="1">
                        <a:lnSpc>
                          <a:spcPct val="115000"/>
                        </a:lnSpc>
                        <a:spcAft>
                          <a:spcPts val="0"/>
                        </a:spcAft>
                      </a:pPr>
                      <a:r>
                        <a:rPr lang="es-EC" sz="800" kern="100">
                          <a:latin typeface="Times New Roman"/>
                          <a:ea typeface="바탕"/>
                          <a:cs typeface="Times New Roman"/>
                        </a:rPr>
                        <a:t>3 grafica rangos</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Solo para el largo se presentan puntos anormales lo que nos indica que su variabilidad se debe a causas especiales. En los otros casos la variabilidad es ocasionada por causas normales.</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187">
                <a:tc>
                  <a:txBody>
                    <a:bodyPr/>
                    <a:lstStyle/>
                    <a:p>
                      <a:pPr algn="just" latinLnBrk="1">
                        <a:lnSpc>
                          <a:spcPct val="115000"/>
                        </a:lnSpc>
                        <a:spcAft>
                          <a:spcPts val="0"/>
                        </a:spcAft>
                      </a:pPr>
                      <a:r>
                        <a:rPr lang="es-EC" sz="800" b="1" kern="100">
                          <a:latin typeface="Times New Roman"/>
                          <a:ea typeface="바탕"/>
                          <a:cs typeface="Times New Roman"/>
                        </a:rPr>
                        <a:t>Cp.</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1.30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1.62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20.12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0.49</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0.81</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0.80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Para las tres dimensiones el ancho, espesor y largo en el Proceso LPP, es incapaz de cumplir las especificaciones que cumple el Tren 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187">
                <a:tc>
                  <a:txBody>
                    <a:bodyPr/>
                    <a:lstStyle/>
                    <a:p>
                      <a:pPr algn="just" latinLnBrk="1">
                        <a:lnSpc>
                          <a:spcPct val="115000"/>
                        </a:lnSpc>
                        <a:spcAft>
                          <a:spcPts val="0"/>
                        </a:spcAft>
                      </a:pPr>
                      <a:r>
                        <a:rPr lang="es-EC" sz="800" b="1" kern="100">
                          <a:latin typeface="Times New Roman"/>
                          <a:ea typeface="바탕"/>
                          <a:cs typeface="Times New Roman"/>
                        </a:rPr>
                        <a:t>Cpk.</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1.24</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1.56</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16.09</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0.47</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0.72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0.45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dirty="0">
                          <a:latin typeface="Times New Roman"/>
                          <a:ea typeface="바탕"/>
                          <a:cs typeface="Times New Roman"/>
                        </a:rPr>
                        <a:t>El proceso está prácticamente centrado en las tolerancias para el Tren 2 y descentrado en el LPP para espesor y largo</a:t>
                      </a:r>
                      <a:endParaRPr lang="es-EC" sz="800" kern="100" dirty="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458">
                <a:tc>
                  <a:txBody>
                    <a:bodyPr/>
                    <a:lstStyle/>
                    <a:p>
                      <a:pPr algn="just" latinLnBrk="1">
                        <a:lnSpc>
                          <a:spcPct val="115000"/>
                        </a:lnSpc>
                        <a:spcAft>
                          <a:spcPts val="0"/>
                        </a:spcAft>
                      </a:pPr>
                      <a:r>
                        <a:rPr lang="es-EC" sz="800" b="1" kern="100">
                          <a:latin typeface="Times New Roman"/>
                          <a:ea typeface="바탕"/>
                          <a:cs typeface="Times New Roman"/>
                        </a:rPr>
                        <a:t>% Fuera de</a:t>
                      </a:r>
                      <a:endParaRPr lang="es-EC" sz="800" kern="100">
                        <a:latin typeface="바탕"/>
                        <a:ea typeface="바탕"/>
                        <a:cs typeface="Times New Roman"/>
                      </a:endParaRPr>
                    </a:p>
                    <a:p>
                      <a:pPr algn="just" latinLnBrk="1">
                        <a:lnSpc>
                          <a:spcPct val="115000"/>
                        </a:lnSpc>
                        <a:spcAft>
                          <a:spcPts val="0"/>
                        </a:spcAft>
                      </a:pPr>
                      <a:r>
                        <a:rPr lang="es-EC" sz="800" b="1" kern="100">
                          <a:latin typeface="Times New Roman"/>
                          <a:ea typeface="바탕"/>
                          <a:cs typeface="Times New Roman"/>
                        </a:rPr>
                        <a:t>Especificación</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0,05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0,02</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0</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22.45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6.89</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a:latin typeface="Times New Roman"/>
                          <a:ea typeface="바탕"/>
                          <a:cs typeface="Times New Roman"/>
                        </a:rPr>
                        <a:t>12.5</a:t>
                      </a:r>
                      <a:endParaRPr lang="es-EC" sz="800" kern="10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s-EC" sz="800" kern="100" dirty="0">
                          <a:latin typeface="Times New Roman"/>
                          <a:ea typeface="바탕"/>
                          <a:cs typeface="Times New Roman"/>
                        </a:rPr>
                        <a:t>La cantidad de producto no conforme será mayor en todos los casos producida por el LPP.</a:t>
                      </a:r>
                      <a:endParaRPr lang="es-EC" sz="800" kern="100" dirty="0">
                        <a:latin typeface="바탕"/>
                        <a:ea typeface="바탕"/>
                        <a:cs typeface="Times New Roman"/>
                      </a:endParaRPr>
                    </a:p>
                  </a:txBody>
                  <a:tcPr marL="48499" marR="484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1384995"/>
          </a:xfrm>
          <a:prstGeom prst="rect">
            <a:avLst/>
          </a:prstGeom>
          <a:noFill/>
        </p:spPr>
        <p:txBody>
          <a:bodyPr>
            <a:spAutoFit/>
          </a:bodyPr>
          <a:lstStyle/>
          <a:p>
            <a:pPr algn="ctr">
              <a:defRPr/>
            </a:pPr>
            <a:r>
              <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RESULTADOS ANALISIS PL19X3 COMPARACION ENTRE LOS DOS PROCESOS</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pic>
        <p:nvPicPr>
          <p:cNvPr id="15363"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pic>
        <p:nvPicPr>
          <p:cNvPr id="15364" name="Picture 65"/>
          <p:cNvPicPr>
            <a:picLocks noChangeAspect="1" noChangeArrowheads="1"/>
          </p:cNvPicPr>
          <p:nvPr/>
        </p:nvPicPr>
        <p:blipFill>
          <a:blip r:embed="rId4" cstate="print"/>
          <a:srcRect/>
          <a:stretch>
            <a:fillRect/>
          </a:stretch>
        </p:blipFill>
        <p:spPr bwMode="auto">
          <a:xfrm>
            <a:off x="2051050" y="1916113"/>
            <a:ext cx="5329238" cy="435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229600" cy="1143000"/>
          </a:xfrm>
        </p:spPr>
        <p:txBody>
          <a:bodyPr/>
          <a:lstStyle/>
          <a:p>
            <a:pPr algn="ctr">
              <a:defRPr/>
            </a:pPr>
            <a:r>
              <a:rPr lang="es-EC" sz="2800" b="1" dirty="0" smtClean="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latin typeface="Arial" charset="0"/>
                <a:ea typeface="+mn-ea"/>
                <a:cs typeface="+mn-cs"/>
              </a:rPr>
              <a:t>CONCLUSIONES</a:t>
            </a:r>
          </a:p>
        </p:txBody>
      </p:sp>
      <p:sp>
        <p:nvSpPr>
          <p:cNvPr id="16387" name="2 Marcador de contenido"/>
          <p:cNvSpPr>
            <a:spLocks noGrp="1"/>
          </p:cNvSpPr>
          <p:nvPr>
            <p:ph idx="1"/>
          </p:nvPr>
        </p:nvSpPr>
        <p:spPr/>
        <p:txBody>
          <a:bodyPr/>
          <a:lstStyle/>
          <a:p>
            <a:pPr algn="just"/>
            <a:r>
              <a:rPr lang="es-EC" smtClean="0"/>
              <a:t>Se investigó y aplicó los principales conceptos de Control Estadístico de Procesos</a:t>
            </a:r>
          </a:p>
          <a:p>
            <a:pPr algn="just"/>
            <a:r>
              <a:rPr lang="es-EC" smtClean="0"/>
              <a:t>Se determinó los límites de control naturales de ancho, largo y espesor para las pletinas analizadas tanto para el LPP como para el Tren 2. La variabilidad del LPP en las tres dimensiones es mayor, esto se refleja en el aumento del rango de los límites naturales de control y de la desviación estándar.</a:t>
            </a:r>
          </a:p>
          <a:p>
            <a:endParaRPr lang="es-EC" smtClean="0"/>
          </a:p>
        </p:txBody>
      </p:sp>
      <p:pic>
        <p:nvPicPr>
          <p:cNvPr id="16388"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229600" cy="1143000"/>
          </a:xfrm>
        </p:spPr>
        <p:txBody>
          <a:bodyPr/>
          <a:lstStyle/>
          <a:p>
            <a:pPr algn="ctr">
              <a:defRPr/>
            </a:pPr>
            <a:r>
              <a:rPr lang="es-EC" sz="2800" b="1" dirty="0" smtClean="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latin typeface="Arial" charset="0"/>
                <a:ea typeface="+mn-ea"/>
                <a:cs typeface="+mn-cs"/>
              </a:rPr>
              <a:t>CONCLUSIONES</a:t>
            </a:r>
          </a:p>
        </p:txBody>
      </p:sp>
      <p:sp>
        <p:nvSpPr>
          <p:cNvPr id="17411" name="2 Marcador de contenido"/>
          <p:cNvSpPr>
            <a:spLocks noGrp="1"/>
          </p:cNvSpPr>
          <p:nvPr>
            <p:ph idx="1"/>
          </p:nvPr>
        </p:nvSpPr>
        <p:spPr/>
        <p:txBody>
          <a:bodyPr/>
          <a:lstStyle/>
          <a:p>
            <a:pPr algn="just"/>
            <a:r>
              <a:rPr lang="es-EC" smtClean="0"/>
              <a:t>Se determinaron las capacidades de proceso para el ancho, espesor y longitud tanto para el LPP como para el Tren 2.</a:t>
            </a:r>
          </a:p>
          <a:p>
            <a:pPr algn="just"/>
            <a:r>
              <a:rPr lang="es-EC" smtClean="0"/>
              <a:t>Como consecuencia de un mayor rango entre los límites naturales del proceso en el caso del LPP, su capacidad de proceso para las tres dimensiones analizadas es menor si lo comparamos con el Tren 2, siendo en la mayoría de los casos menor que 1 (Proceso Incapaz)</a:t>
            </a:r>
          </a:p>
        </p:txBody>
      </p:sp>
      <p:pic>
        <p:nvPicPr>
          <p:cNvPr id="17412"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229600" cy="1143000"/>
          </a:xfrm>
        </p:spPr>
        <p:txBody>
          <a:bodyPr/>
          <a:lstStyle/>
          <a:p>
            <a:pPr algn="ctr">
              <a:defRPr/>
            </a:pPr>
            <a:r>
              <a:rPr lang="es-EC" sz="2800" b="1" dirty="0" smtClean="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latin typeface="Arial" charset="0"/>
                <a:ea typeface="+mn-ea"/>
                <a:cs typeface="+mn-cs"/>
              </a:rPr>
              <a:t>CONCLUSIONES</a:t>
            </a:r>
          </a:p>
        </p:txBody>
      </p:sp>
      <p:sp>
        <p:nvSpPr>
          <p:cNvPr id="18435" name="2 Marcador de contenido"/>
          <p:cNvSpPr>
            <a:spLocks noGrp="1"/>
          </p:cNvSpPr>
          <p:nvPr>
            <p:ph idx="1"/>
          </p:nvPr>
        </p:nvSpPr>
        <p:spPr>
          <a:xfrm>
            <a:off x="457200" y="1935163"/>
            <a:ext cx="8229600" cy="1133475"/>
          </a:xfrm>
        </p:spPr>
        <p:txBody>
          <a:bodyPr/>
          <a:lstStyle/>
          <a:p>
            <a:pPr algn="just"/>
            <a:r>
              <a:rPr lang="es-EC" smtClean="0"/>
              <a:t>Se determino si hubo variación en la media. (Prueba de Hipótesis Ho:µ1 = µ2) como se resume en la siguiente tabla.</a:t>
            </a:r>
          </a:p>
          <a:p>
            <a:endParaRPr lang="es-EC" smtClean="0"/>
          </a:p>
          <a:p>
            <a:endParaRPr lang="es-EC" smtClean="0"/>
          </a:p>
          <a:p>
            <a:endParaRPr lang="es-EC" smtClean="0"/>
          </a:p>
          <a:p>
            <a:endParaRPr lang="es-EC" smtClean="0"/>
          </a:p>
        </p:txBody>
      </p:sp>
      <p:pic>
        <p:nvPicPr>
          <p:cNvPr id="18436"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pic>
        <p:nvPicPr>
          <p:cNvPr id="18437" name="Picture 2"/>
          <p:cNvPicPr>
            <a:picLocks noChangeAspect="1" noChangeArrowheads="1"/>
          </p:cNvPicPr>
          <p:nvPr/>
        </p:nvPicPr>
        <p:blipFill>
          <a:blip r:embed="rId3" cstate="print"/>
          <a:srcRect l="22925" r="23584"/>
          <a:stretch>
            <a:fillRect/>
          </a:stretch>
        </p:blipFill>
        <p:spPr bwMode="auto">
          <a:xfrm>
            <a:off x="2916238" y="3429000"/>
            <a:ext cx="3527425" cy="1379538"/>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229600" cy="1143000"/>
          </a:xfrm>
        </p:spPr>
        <p:txBody>
          <a:bodyPr/>
          <a:lstStyle/>
          <a:p>
            <a:pPr algn="ctr">
              <a:defRPr/>
            </a:pPr>
            <a:r>
              <a:rPr lang="es-EC" sz="2800" b="1" dirty="0" smtClean="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latin typeface="Arial" charset="0"/>
                <a:ea typeface="+mn-ea"/>
                <a:cs typeface="+mn-cs"/>
              </a:rPr>
              <a:t>CONCLUSIONES</a:t>
            </a:r>
          </a:p>
        </p:txBody>
      </p:sp>
      <p:sp>
        <p:nvSpPr>
          <p:cNvPr id="19459" name="2 Marcador de contenido"/>
          <p:cNvSpPr>
            <a:spLocks noGrp="1"/>
          </p:cNvSpPr>
          <p:nvPr>
            <p:ph idx="1"/>
          </p:nvPr>
        </p:nvSpPr>
        <p:spPr/>
        <p:txBody>
          <a:bodyPr/>
          <a:lstStyle/>
          <a:p>
            <a:pPr algn="just"/>
            <a:r>
              <a:rPr lang="es-EC" smtClean="0"/>
              <a:t>Se determino la probabilidad de tener producto no conforme en los dos procesos. En todos los casos aumenta la probabilidad de tener como resultado del proceso productos fuera de especificación en el LPP.</a:t>
            </a:r>
          </a:p>
          <a:p>
            <a:pPr algn="just"/>
            <a:r>
              <a:rPr lang="es-EC" smtClean="0"/>
              <a:t>Los reclamos se presentaron debido a que el cliente estaba acostumbrado a recibir un producto con menor variabilidad, esto reflejado en menor tolerancia con respecto a la especificación del producto.</a:t>
            </a:r>
          </a:p>
          <a:p>
            <a:endParaRPr lang="es-EC" smtClean="0"/>
          </a:p>
        </p:txBody>
      </p:sp>
      <p:pic>
        <p:nvPicPr>
          <p:cNvPr id="19460"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32656"/>
            <a:ext cx="8229600" cy="1143000"/>
          </a:xfrm>
        </p:spPr>
        <p:txBody>
          <a:bodyPr/>
          <a:lstStyle/>
          <a:p>
            <a:pPr algn="ctr">
              <a:defRPr/>
            </a:pPr>
            <a:r>
              <a:rPr lang="es-EC" sz="2800" b="1" dirty="0" smtClean="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latin typeface="Arial" charset="0"/>
                <a:ea typeface="+mn-ea"/>
                <a:cs typeface="+mn-cs"/>
              </a:rPr>
              <a:t>RECOMENDACIONES</a:t>
            </a:r>
          </a:p>
        </p:txBody>
      </p:sp>
      <p:sp>
        <p:nvSpPr>
          <p:cNvPr id="20483" name="2 Marcador de contenido"/>
          <p:cNvSpPr>
            <a:spLocks noGrp="1"/>
          </p:cNvSpPr>
          <p:nvPr>
            <p:ph idx="1"/>
          </p:nvPr>
        </p:nvSpPr>
        <p:spPr>
          <a:xfrm>
            <a:off x="457200" y="1935163"/>
            <a:ext cx="8507413" cy="4389437"/>
          </a:xfrm>
        </p:spPr>
        <p:txBody>
          <a:bodyPr/>
          <a:lstStyle/>
          <a:p>
            <a:pPr algn="just" latinLnBrk="1"/>
            <a:r>
              <a:rPr lang="es-EC" dirty="0" smtClean="0"/>
              <a:t>Se deben realizar análisis para determinar las causas       principales de la variabilidad en el LPP, con el fin de         corregirlas. Además se debe analizar porque en algunos  casos el proceso no está centrado. </a:t>
            </a:r>
          </a:p>
          <a:p>
            <a:pPr latinLnBrk="1"/>
            <a:r>
              <a:rPr lang="es-EC" dirty="0" smtClean="0"/>
              <a:t>Se </a:t>
            </a:r>
            <a:r>
              <a:rPr lang="es-EC" dirty="0" smtClean="0"/>
              <a:t>debe analizar la modificación de la Norma NTE INEN 2222:2012 ya que sus límites de especificación son                demasiado amplios.</a:t>
            </a:r>
          </a:p>
          <a:p>
            <a:endParaRPr lang="es-EC" dirty="0" smtClean="0"/>
          </a:p>
        </p:txBody>
      </p:sp>
      <p:pic>
        <p:nvPicPr>
          <p:cNvPr id="20484"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971600" y="1124744"/>
            <a:ext cx="7946855" cy="584775"/>
          </a:xfrm>
          <a:prstGeom prst="rect">
            <a:avLst/>
          </a:prstGeom>
          <a:noFill/>
        </p:spPr>
        <p:txBody>
          <a:bodyPr>
            <a:spAutoFit/>
          </a:bodyPr>
          <a:lstStyle/>
          <a:p>
            <a:pPr algn="ctr">
              <a:defRPr/>
            </a:pPr>
            <a:r>
              <a:rPr lang="es-EC" sz="32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PLANTEAMIENTO DEL PROBLEMA</a:t>
            </a:r>
            <a:endParaRPr lang="es-ES" sz="32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sp>
        <p:nvSpPr>
          <p:cNvPr id="6147" name="Content Placeholder 8"/>
          <p:cNvSpPr>
            <a:spLocks noGrp="1"/>
          </p:cNvSpPr>
          <p:nvPr>
            <p:ph idx="1"/>
          </p:nvPr>
        </p:nvSpPr>
        <p:spPr>
          <a:xfrm>
            <a:off x="457200" y="1935163"/>
            <a:ext cx="8291513" cy="4389437"/>
          </a:xfrm>
        </p:spPr>
        <p:txBody>
          <a:bodyPr/>
          <a:lstStyle/>
          <a:p>
            <a:pPr algn="just">
              <a:buFont typeface="Wingdings 2" pitchFamily="18" charset="2"/>
              <a:buNone/>
            </a:pPr>
            <a:r>
              <a:rPr lang="es-EC" smtClean="0"/>
              <a:t>    A partir del cambio de línea de producción de perfiles pequeños del Tren 2 al LPP, se registran 5 reclamos en los que los clientes indican que las pletinas no cumplen las medidas esperadas. Esta situación se considera alarmante, si se toma en cuenta que no se habían presentado reclamos por medidas geométricas en los dos últimos años en que las pletinas fueron fabricadas por el Tren 2.</a:t>
            </a:r>
          </a:p>
          <a:p>
            <a:endParaRPr lang="es-EC" smtClean="0"/>
          </a:p>
        </p:txBody>
      </p:sp>
      <p:pic>
        <p:nvPicPr>
          <p:cNvPr id="6148"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539552" y="1116033"/>
            <a:ext cx="7946855" cy="584775"/>
          </a:xfrm>
          <a:prstGeom prst="rect">
            <a:avLst/>
          </a:prstGeom>
          <a:noFill/>
        </p:spPr>
        <p:txBody>
          <a:bodyPr>
            <a:spAutoFit/>
          </a:bodyPr>
          <a:lstStyle/>
          <a:p>
            <a:pPr algn="ctr">
              <a:defRPr/>
            </a:pPr>
            <a:r>
              <a:rPr lang="es-EC" sz="32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PLANTEAMIENTO DEL PROBLEMA</a:t>
            </a:r>
            <a:endParaRPr lang="es-ES" sz="32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sp>
        <p:nvSpPr>
          <p:cNvPr id="7171" name="Content Placeholder 8"/>
          <p:cNvSpPr>
            <a:spLocks noGrp="1"/>
          </p:cNvSpPr>
          <p:nvPr>
            <p:ph idx="1"/>
          </p:nvPr>
        </p:nvSpPr>
        <p:spPr>
          <a:xfrm>
            <a:off x="457200" y="1935163"/>
            <a:ext cx="8291513" cy="4389437"/>
          </a:xfrm>
        </p:spPr>
        <p:txBody>
          <a:bodyPr/>
          <a:lstStyle/>
          <a:p>
            <a:pPr algn="just"/>
            <a:r>
              <a:rPr lang="es-EC" smtClean="0"/>
              <a:t>Se reviso el producto devuelto por los clientes, determinándose que las medidas cumplen las tolerancias aceptadas por la Norma Nacional para estos productos NTE INEN 2222:2012. Ante esta situación se decidió comparar las dos líneas de producción para determinar el origen del problema mediante el uso de herramientas de Control Estadístico de Procesos.</a:t>
            </a:r>
          </a:p>
        </p:txBody>
      </p:sp>
      <p:pic>
        <p:nvPicPr>
          <p:cNvPr id="7172" name="Picture 5"/>
          <p:cNvPicPr>
            <a:picLocks noChangeAspect="1" noChangeArrowheads="1"/>
          </p:cNvPicPr>
          <p:nvPr/>
        </p:nvPicPr>
        <p:blipFill>
          <a:blip r:embed="rId2"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908720"/>
            <a:ext cx="7946855" cy="523220"/>
          </a:xfrm>
          <a:prstGeom prst="rect">
            <a:avLst/>
          </a:prstGeom>
          <a:noFill/>
        </p:spPr>
        <p:txBody>
          <a:bodyPr>
            <a:spAutoFit/>
          </a:bodyPr>
          <a:lstStyle/>
          <a:p>
            <a:pPr algn="ctr">
              <a:defRPr/>
            </a:pPr>
            <a:r>
              <a:rPr lang="en-U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OBJETIVO GENERAL</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sp>
        <p:nvSpPr>
          <p:cNvPr id="8195" name="Content Placeholder 7"/>
          <p:cNvSpPr>
            <a:spLocks noGrp="1"/>
          </p:cNvSpPr>
          <p:nvPr>
            <p:ph idx="1"/>
          </p:nvPr>
        </p:nvSpPr>
        <p:spPr/>
        <p:txBody>
          <a:bodyPr/>
          <a:lstStyle/>
          <a:p>
            <a:pPr algn="just" latinLnBrk="1"/>
            <a:r>
              <a:rPr lang="es-EC" sz="2800" smtClean="0"/>
              <a:t>Realizar el control estadístico del proceso de           fabricación de perfiles en las líneas de producción LPP y Tren 2, con el fin de determinar si existen     diferencias  significativas.</a:t>
            </a:r>
          </a:p>
          <a:p>
            <a:pPr algn="just" latinLnBrk="1"/>
            <a:endParaRPr lang="es-EC" sz="3600" b="1" i="1" smtClean="0"/>
          </a:p>
        </p:txBody>
      </p:sp>
      <p:pic>
        <p:nvPicPr>
          <p:cNvPr id="8196"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523220"/>
          </a:xfrm>
          <a:prstGeom prst="rect">
            <a:avLst/>
          </a:prstGeom>
          <a:noFill/>
        </p:spPr>
        <p:txBody>
          <a:bodyPr>
            <a:spAutoFit/>
          </a:bodyPr>
          <a:lstStyle/>
          <a:p>
            <a:pPr algn="ctr">
              <a:defRPr/>
            </a:pPr>
            <a:r>
              <a:rPr lang="en-U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OBJETIVOS ESPECIFICOS</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sp>
        <p:nvSpPr>
          <p:cNvPr id="9219" name="Content Placeholder 7"/>
          <p:cNvSpPr>
            <a:spLocks noGrp="1"/>
          </p:cNvSpPr>
          <p:nvPr>
            <p:ph idx="1"/>
          </p:nvPr>
        </p:nvSpPr>
        <p:spPr>
          <a:xfrm>
            <a:off x="395288" y="1484313"/>
            <a:ext cx="8229600" cy="4389437"/>
          </a:xfrm>
        </p:spPr>
        <p:txBody>
          <a:bodyPr/>
          <a:lstStyle/>
          <a:p>
            <a:pPr algn="just" latinLnBrk="1"/>
            <a:r>
              <a:rPr lang="es-EC" smtClean="0"/>
              <a:t>Investigar los principales conceptos del Control           Estadístico de Procesos para establecer la base teórica del estudio a realizarse</a:t>
            </a:r>
          </a:p>
          <a:p>
            <a:pPr algn="just" latinLnBrk="1"/>
            <a:endParaRPr lang="es-EC" smtClean="0"/>
          </a:p>
          <a:p>
            <a:pPr algn="just" latinLnBrk="1"/>
            <a:endParaRPr lang="es-EC" smtClean="0"/>
          </a:p>
          <a:p>
            <a:pPr algn="just"/>
            <a:r>
              <a:rPr lang="es-EC" smtClean="0"/>
              <a:t>Determinar los límites de control naturales de las propiedades dimensionales en el LPP  y en el Tren 2 para determinar la tolerancia estadística de estos  procesos.</a:t>
            </a:r>
          </a:p>
          <a:p>
            <a:pPr>
              <a:buFont typeface="Wingdings 2" pitchFamily="18" charset="2"/>
              <a:buNone/>
            </a:pPr>
            <a:endParaRPr lang="es-EC" smtClean="0"/>
          </a:p>
        </p:txBody>
      </p:sp>
      <p:pic>
        <p:nvPicPr>
          <p:cNvPr id="9220"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523220"/>
          </a:xfrm>
          <a:prstGeom prst="rect">
            <a:avLst/>
          </a:prstGeom>
          <a:noFill/>
        </p:spPr>
        <p:txBody>
          <a:bodyPr>
            <a:spAutoFit/>
          </a:bodyPr>
          <a:lstStyle/>
          <a:p>
            <a:pPr algn="ctr">
              <a:defRPr/>
            </a:pPr>
            <a:r>
              <a:rPr lang="en-U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OBJETIVOS ESPECIFICOS</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sp>
        <p:nvSpPr>
          <p:cNvPr id="10243" name="Content Placeholder 7"/>
          <p:cNvSpPr>
            <a:spLocks noGrp="1"/>
          </p:cNvSpPr>
          <p:nvPr>
            <p:ph idx="1"/>
          </p:nvPr>
        </p:nvSpPr>
        <p:spPr>
          <a:xfrm>
            <a:off x="395288" y="1484313"/>
            <a:ext cx="8229600" cy="4389437"/>
          </a:xfrm>
        </p:spPr>
        <p:txBody>
          <a:bodyPr/>
          <a:lstStyle/>
          <a:p>
            <a:pPr algn="just"/>
            <a:r>
              <a:rPr lang="es-EC" smtClean="0"/>
              <a:t>Determinar las capacidades de proceso de las diferentes propiedades dimensionales de LPP y en el Tren 2 para determinar si son capaces de cumplir tolerancias satisfactorias para el cliente.</a:t>
            </a:r>
          </a:p>
          <a:p>
            <a:pPr algn="just"/>
            <a:endParaRPr lang="es-EC" smtClean="0"/>
          </a:p>
          <a:p>
            <a:pPr algn="just"/>
            <a:endParaRPr lang="es-EC" smtClean="0"/>
          </a:p>
          <a:p>
            <a:pPr algn="just"/>
            <a:r>
              <a:rPr lang="es-EC" smtClean="0"/>
              <a:t>Analizar las diferencias entre estos dos procesos para determinar las causas que provocaron la aparición de reclamos por dimensiones.</a:t>
            </a:r>
          </a:p>
          <a:p>
            <a:endParaRPr lang="es-EC" smtClean="0"/>
          </a:p>
          <a:p>
            <a:endParaRPr lang="es-EC" smtClean="0"/>
          </a:p>
        </p:txBody>
      </p:sp>
      <p:pic>
        <p:nvPicPr>
          <p:cNvPr id="10244"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954107"/>
          </a:xfrm>
          <a:prstGeom prst="rect">
            <a:avLst/>
          </a:prstGeom>
          <a:noFill/>
        </p:spPr>
        <p:txBody>
          <a:bodyPr>
            <a:spAutoFit/>
          </a:bodyPr>
          <a:lstStyle/>
          <a:p>
            <a:pPr algn="ctr">
              <a:defRPr/>
            </a:pPr>
            <a:r>
              <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RESULTADOS ANALISIS PL19X3                       MEDIDAS DE TENDENCIA CENTRAL</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pic>
        <p:nvPicPr>
          <p:cNvPr id="11267"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pic>
        <p:nvPicPr>
          <p:cNvPr id="11268" name="Picture 127"/>
          <p:cNvPicPr>
            <a:picLocks noChangeAspect="1" noChangeArrowheads="1"/>
          </p:cNvPicPr>
          <p:nvPr/>
        </p:nvPicPr>
        <p:blipFill>
          <a:blip r:embed="rId4" cstate="print"/>
          <a:srcRect/>
          <a:stretch>
            <a:fillRect/>
          </a:stretch>
        </p:blipFill>
        <p:spPr bwMode="auto">
          <a:xfrm>
            <a:off x="1331913" y="1844675"/>
            <a:ext cx="6059487" cy="3960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1384995"/>
          </a:xfrm>
          <a:prstGeom prst="rect">
            <a:avLst/>
          </a:prstGeom>
          <a:noFill/>
        </p:spPr>
        <p:txBody>
          <a:bodyPr>
            <a:spAutoFit/>
          </a:bodyPr>
          <a:lstStyle/>
          <a:p>
            <a:pPr algn="ctr">
              <a:defRPr/>
            </a:pPr>
            <a:r>
              <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RESULTADOS ANALISIS PL19X3                       RESUMEN MEDIDAS DE TENDENCIA CENTRAL</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pic>
        <p:nvPicPr>
          <p:cNvPr id="12291" name="Picture 2"/>
          <p:cNvPicPr>
            <a:picLocks noGrp="1" noChangeAspect="1" noChangeArrowheads="1"/>
          </p:cNvPicPr>
          <p:nvPr>
            <p:ph idx="1"/>
          </p:nvPr>
        </p:nvPicPr>
        <p:blipFill>
          <a:blip r:embed="rId3" cstate="print"/>
          <a:srcRect/>
          <a:stretch>
            <a:fillRect/>
          </a:stretch>
        </p:blipFill>
        <p:spPr>
          <a:xfrm>
            <a:off x="900113" y="2276475"/>
            <a:ext cx="7343775" cy="2317750"/>
          </a:xfrm>
          <a:noFill/>
        </p:spPr>
      </p:pic>
      <p:pic>
        <p:nvPicPr>
          <p:cNvPr id="12292" name="Picture 5"/>
          <p:cNvPicPr>
            <a:picLocks noChangeAspect="1" noChangeArrowheads="1"/>
          </p:cNvPicPr>
          <p:nvPr/>
        </p:nvPicPr>
        <p:blipFill>
          <a:blip r:embed="rId4" cstate="print"/>
          <a:srcRect/>
          <a:stretch>
            <a:fillRect/>
          </a:stretch>
        </p:blipFill>
        <p:spPr bwMode="auto">
          <a:xfrm>
            <a:off x="0" y="0"/>
            <a:ext cx="1346200" cy="1412875"/>
          </a:xfrm>
          <a:prstGeom prst="rect">
            <a:avLst/>
          </a:prstGeom>
          <a:noFill/>
          <a:ln w="9525">
            <a:noFill/>
            <a:miter lim="800000"/>
            <a:headEnd/>
            <a:tailEnd/>
          </a:ln>
        </p:spPr>
      </p:pic>
      <p:pic>
        <p:nvPicPr>
          <p:cNvPr id="12293" name="Picture 3"/>
          <p:cNvPicPr>
            <a:picLocks noChangeAspect="1" noChangeArrowheads="1"/>
          </p:cNvPicPr>
          <p:nvPr/>
        </p:nvPicPr>
        <p:blipFill>
          <a:blip r:embed="rId5" cstate="print"/>
          <a:srcRect/>
          <a:stretch>
            <a:fillRect/>
          </a:stretch>
        </p:blipFill>
        <p:spPr bwMode="auto">
          <a:xfrm>
            <a:off x="1692275" y="4868863"/>
            <a:ext cx="5535613" cy="906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39552" y="620688"/>
            <a:ext cx="7946855" cy="1384995"/>
          </a:xfrm>
          <a:prstGeom prst="rect">
            <a:avLst/>
          </a:prstGeom>
          <a:noFill/>
        </p:spPr>
        <p:txBody>
          <a:bodyPr>
            <a:spAutoFit/>
          </a:bodyPr>
          <a:lstStyle/>
          <a:p>
            <a:pPr algn="ctr">
              <a:defRPr/>
            </a:pPr>
            <a:r>
              <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rPr>
              <a:t>RESULTADOS ANALISIS PL19X3                            GRAFICOS DE CONTROL Y CAPACIDAD DE PROCESO</a:t>
            </a:r>
            <a:endParaRPr lang="es-ES" sz="2800" b="1" dirty="0">
              <a:ln w="24500" cmpd="dbl">
                <a:solidFill>
                  <a:schemeClr val="accent2">
                    <a:shade val="85000"/>
                    <a:satMod val="155000"/>
                  </a:schemeClr>
                </a:solidFill>
                <a:prstDash val="solid"/>
                <a:miter lim="800000"/>
              </a:ln>
              <a:solidFill>
                <a:schemeClr val="accent1">
                  <a:lumMod val="75000"/>
                </a:schemeClr>
              </a:solidFill>
              <a:effectLst>
                <a:outerShdw blurRad="38100" dist="38100" dir="7020000" algn="tl">
                  <a:srgbClr val="000000">
                    <a:alpha val="35000"/>
                  </a:srgbClr>
                </a:outerShdw>
              </a:effectLst>
            </a:endParaRPr>
          </a:p>
        </p:txBody>
      </p:sp>
      <p:pic>
        <p:nvPicPr>
          <p:cNvPr id="13315" name="Picture 5"/>
          <p:cNvPicPr>
            <a:picLocks noChangeAspect="1" noChangeArrowheads="1"/>
          </p:cNvPicPr>
          <p:nvPr/>
        </p:nvPicPr>
        <p:blipFill>
          <a:blip r:embed="rId3" cstate="print"/>
          <a:srcRect/>
          <a:stretch>
            <a:fillRect/>
          </a:stretch>
        </p:blipFill>
        <p:spPr bwMode="auto">
          <a:xfrm>
            <a:off x="0" y="0"/>
            <a:ext cx="1346200" cy="1412875"/>
          </a:xfrm>
          <a:prstGeom prst="rect">
            <a:avLst/>
          </a:prstGeom>
          <a:noFill/>
          <a:ln w="9525">
            <a:noFill/>
            <a:miter lim="800000"/>
            <a:headEnd/>
            <a:tailEnd/>
          </a:ln>
        </p:spPr>
      </p:pic>
      <p:pic>
        <p:nvPicPr>
          <p:cNvPr id="13316" name="Picture 58"/>
          <p:cNvPicPr>
            <a:picLocks noChangeAspect="1" noChangeArrowheads="1"/>
          </p:cNvPicPr>
          <p:nvPr/>
        </p:nvPicPr>
        <p:blipFill>
          <a:blip r:embed="rId4" cstate="print"/>
          <a:srcRect/>
          <a:stretch>
            <a:fillRect/>
          </a:stretch>
        </p:blipFill>
        <p:spPr bwMode="auto">
          <a:xfrm>
            <a:off x="1835150" y="2057400"/>
            <a:ext cx="5545138" cy="3532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3696</TotalTime>
  <Words>850</Words>
  <Application>Microsoft Office PowerPoint</Application>
  <PresentationFormat>Presentación en pantalla (4:3)</PresentationFormat>
  <Paragraphs>123</Paragraphs>
  <Slides>16</Slides>
  <Notes>8</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Constantia</vt:lpstr>
      <vt:lpstr>Wingdings 2</vt:lpstr>
      <vt:lpstr>Times New Roman</vt:lpstr>
      <vt:lpstr>Wingdings</vt:lpstr>
      <vt:lpstr>Batang</vt: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CONCLUSIONES</vt:lpstr>
      <vt:lpstr>CONCLUSIONES</vt:lpstr>
      <vt:lpstr>CONCLUSIONES</vt:lpstr>
      <vt:lpstr>CONCLUSIONES</vt:lpstr>
      <vt:lpstr>RECOMENDACIONES</vt:lpstr>
    </vt:vector>
  </TitlesOfParts>
  <Company>ESPE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ORLANDO ZALDUMBIDE</dc:creator>
  <cp:lastModifiedBy>changoluisac</cp:lastModifiedBy>
  <cp:revision>248</cp:revision>
  <dcterms:created xsi:type="dcterms:W3CDTF">2006-08-03T18:14:40Z</dcterms:created>
  <dcterms:modified xsi:type="dcterms:W3CDTF">2014-04-14T00:39:12Z</dcterms:modified>
</cp:coreProperties>
</file>