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9">
  <p:sldMasterIdLst>
    <p:sldMasterId id="2147483648" r:id="rId1"/>
    <p:sldMasterId id="2147483661" r:id="rId2"/>
  </p:sldMasterIdLst>
  <p:notesMasterIdLst>
    <p:notesMasterId r:id="rId41"/>
  </p:notesMasterIdLst>
  <p:sldIdLst>
    <p:sldId id="322" r:id="rId3"/>
    <p:sldId id="349" r:id="rId4"/>
    <p:sldId id="353" r:id="rId5"/>
    <p:sldId id="344" r:id="rId6"/>
    <p:sldId id="345" r:id="rId7"/>
    <p:sldId id="346" r:id="rId8"/>
    <p:sldId id="347" r:id="rId9"/>
    <p:sldId id="348" r:id="rId10"/>
    <p:sldId id="320" r:id="rId11"/>
    <p:sldId id="324" r:id="rId12"/>
    <p:sldId id="326" r:id="rId13"/>
    <p:sldId id="350" r:id="rId14"/>
    <p:sldId id="272" r:id="rId15"/>
    <p:sldId id="299" r:id="rId16"/>
    <p:sldId id="352" r:id="rId17"/>
    <p:sldId id="301" r:id="rId18"/>
    <p:sldId id="302" r:id="rId19"/>
    <p:sldId id="304" r:id="rId20"/>
    <p:sldId id="303" r:id="rId21"/>
    <p:sldId id="305" r:id="rId22"/>
    <p:sldId id="328" r:id="rId23"/>
    <p:sldId id="351" r:id="rId24"/>
    <p:sldId id="329" r:id="rId25"/>
    <p:sldId id="306" r:id="rId26"/>
    <p:sldId id="343" r:id="rId27"/>
    <p:sldId id="315" r:id="rId28"/>
    <p:sldId id="354" r:id="rId29"/>
    <p:sldId id="335" r:id="rId30"/>
    <p:sldId id="336" r:id="rId31"/>
    <p:sldId id="356" r:id="rId32"/>
    <p:sldId id="355" r:id="rId33"/>
    <p:sldId id="341" r:id="rId34"/>
    <p:sldId id="338" r:id="rId35"/>
    <p:sldId id="340" r:id="rId36"/>
    <p:sldId id="330" r:id="rId37"/>
    <p:sldId id="332" r:id="rId38"/>
    <p:sldId id="333" r:id="rId39"/>
    <p:sldId id="296" r:id="rId4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7" d="100"/>
          <a:sy n="67" d="100"/>
        </p:scale>
        <p:origin x="780"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iagrams/_rels/data10.xml.rels><?xml version="1.0" encoding="UTF-8" standalone="yes"?>
<Relationships xmlns="http://schemas.openxmlformats.org/package/2006/relationships"><Relationship Id="rId1" Type="http://schemas.openxmlformats.org/officeDocument/2006/relationships/image" Target="../media/image33.png"/></Relationships>
</file>

<file path=ppt/diagrams/_rels/data8.xml.rels><?xml version="1.0" encoding="UTF-8" standalone="yes"?>
<Relationships xmlns="http://schemas.openxmlformats.org/package/2006/relationships"><Relationship Id="rId1" Type="http://schemas.openxmlformats.org/officeDocument/2006/relationships/image" Target="../media/image31.png"/></Relationships>
</file>

<file path=ppt/diagrams/_rels/data9.xml.rels><?xml version="1.0" encoding="UTF-8" standalone="yes"?>
<Relationships xmlns="http://schemas.openxmlformats.org/package/2006/relationships"><Relationship Id="rId1" Type="http://schemas.openxmlformats.org/officeDocument/2006/relationships/image" Target="../media/image32.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33.png"/></Relationships>
</file>

<file path=ppt/diagrams/_rels/drawing8.xml.rels><?xml version="1.0" encoding="UTF-8" standalone="yes"?>
<Relationships xmlns="http://schemas.openxmlformats.org/package/2006/relationships"><Relationship Id="rId1" Type="http://schemas.openxmlformats.org/officeDocument/2006/relationships/image" Target="../media/image31.png"/></Relationships>
</file>

<file path=ppt/diagrams/_rels/drawing9.xml.rels><?xml version="1.0" encoding="UTF-8" standalone="yes"?>
<Relationships xmlns="http://schemas.openxmlformats.org/package/2006/relationships"><Relationship Id="rId1"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F0AD2B-D702-48C6-A304-B1B53806FB06}" type="doc">
      <dgm:prSet loTypeId="urn:microsoft.com/office/officeart/2005/8/layout/arrow3" loCatId="relationship" qsTypeId="urn:microsoft.com/office/officeart/2005/8/quickstyle/simple1" qsCatId="simple" csTypeId="urn:microsoft.com/office/officeart/2005/8/colors/accent1_4" csCatId="accent1" phldr="1"/>
      <dgm:spPr/>
      <dgm:t>
        <a:bodyPr/>
        <a:lstStyle/>
        <a:p>
          <a:endParaRPr lang="es-EC"/>
        </a:p>
      </dgm:t>
    </dgm:pt>
    <dgm:pt modelId="{B10AC072-A9AE-4BD3-BE26-7696195FEE4C}">
      <dgm:prSet phldrT="[Texto]" custT="1"/>
      <dgm:spPr/>
      <dgm:t>
        <a:bodyPr/>
        <a:lstStyle/>
        <a:p>
          <a:r>
            <a:rPr lang="es-EC" sz="2200" dirty="0" smtClean="0">
              <a:latin typeface="Calibri" panose="020F0502020204030204" pitchFamily="34" charset="0"/>
            </a:rPr>
            <a:t>Criterios morfológicos </a:t>
          </a:r>
          <a:endParaRPr lang="es-EC" sz="2200" dirty="0">
            <a:latin typeface="Calibri" panose="020F0502020204030204" pitchFamily="34" charset="0"/>
          </a:endParaRPr>
        </a:p>
      </dgm:t>
    </dgm:pt>
    <dgm:pt modelId="{DA2D8BEF-FC6F-4E51-B907-9EBD0775E0BC}" type="parTrans" cxnId="{1ABCC467-F7CA-4DE0-AC52-FE5CFE4C7D94}">
      <dgm:prSet/>
      <dgm:spPr/>
      <dgm:t>
        <a:bodyPr/>
        <a:lstStyle/>
        <a:p>
          <a:endParaRPr lang="es-EC"/>
        </a:p>
      </dgm:t>
    </dgm:pt>
    <dgm:pt modelId="{B2CEC60A-D7A1-4944-A3EF-D58F0C1D83BC}" type="sibTrans" cxnId="{1ABCC467-F7CA-4DE0-AC52-FE5CFE4C7D94}">
      <dgm:prSet/>
      <dgm:spPr/>
      <dgm:t>
        <a:bodyPr/>
        <a:lstStyle/>
        <a:p>
          <a:endParaRPr lang="es-EC"/>
        </a:p>
      </dgm:t>
    </dgm:pt>
    <dgm:pt modelId="{07CAEF9B-63B2-4405-AF6C-99E4F3562DD2}">
      <dgm:prSet phldrT="[Texto]" custT="1"/>
      <dgm:spPr/>
      <dgm:t>
        <a:bodyPr/>
        <a:lstStyle/>
        <a:p>
          <a:r>
            <a:rPr lang="es-EC" sz="2200" dirty="0" smtClean="0">
              <a:latin typeface="Calibri" panose="020F0502020204030204" pitchFamily="34" charset="0"/>
            </a:rPr>
            <a:t>Métodos moleculares</a:t>
          </a:r>
          <a:endParaRPr lang="es-EC" sz="2200" dirty="0">
            <a:latin typeface="Calibri" panose="020F0502020204030204" pitchFamily="34" charset="0"/>
          </a:endParaRPr>
        </a:p>
      </dgm:t>
    </dgm:pt>
    <dgm:pt modelId="{F3DAEA7A-54F0-44F6-881C-798CC5488915}" type="parTrans" cxnId="{9974A9E6-459E-49E1-BDAD-35D6EA1DABAB}">
      <dgm:prSet/>
      <dgm:spPr/>
      <dgm:t>
        <a:bodyPr/>
        <a:lstStyle/>
        <a:p>
          <a:endParaRPr lang="es-EC"/>
        </a:p>
      </dgm:t>
    </dgm:pt>
    <dgm:pt modelId="{3FE9F396-63DB-4ED8-A7EA-59E806705F17}" type="sibTrans" cxnId="{9974A9E6-459E-49E1-BDAD-35D6EA1DABAB}">
      <dgm:prSet/>
      <dgm:spPr/>
      <dgm:t>
        <a:bodyPr/>
        <a:lstStyle/>
        <a:p>
          <a:endParaRPr lang="es-EC"/>
        </a:p>
      </dgm:t>
    </dgm:pt>
    <dgm:pt modelId="{59ED8588-5A5B-49E0-8447-4A0445E2972B}" type="pres">
      <dgm:prSet presAssocID="{69F0AD2B-D702-48C6-A304-B1B53806FB06}" presName="compositeShape" presStyleCnt="0">
        <dgm:presLayoutVars>
          <dgm:chMax val="2"/>
          <dgm:dir/>
          <dgm:resizeHandles val="exact"/>
        </dgm:presLayoutVars>
      </dgm:prSet>
      <dgm:spPr/>
      <dgm:t>
        <a:bodyPr/>
        <a:lstStyle/>
        <a:p>
          <a:endParaRPr lang="es-ES"/>
        </a:p>
      </dgm:t>
    </dgm:pt>
    <dgm:pt modelId="{5BB5C572-5835-43A0-A92A-E8DB0C2360B2}" type="pres">
      <dgm:prSet presAssocID="{69F0AD2B-D702-48C6-A304-B1B53806FB06}" presName="divider" presStyleLbl="fgShp" presStyleIdx="0" presStyleCnt="1"/>
      <dgm:spPr/>
    </dgm:pt>
    <dgm:pt modelId="{2EDE7D86-4A41-45B5-8AD2-B862E13E1D79}" type="pres">
      <dgm:prSet presAssocID="{B10AC072-A9AE-4BD3-BE26-7696195FEE4C}" presName="downArrow" presStyleLbl="node1" presStyleIdx="0" presStyleCnt="2"/>
      <dgm:spPr/>
    </dgm:pt>
    <dgm:pt modelId="{D8A52E15-17F0-47AF-8E92-9ACAB459DFC5}" type="pres">
      <dgm:prSet presAssocID="{B10AC072-A9AE-4BD3-BE26-7696195FEE4C}" presName="downArrowText" presStyleLbl="revTx" presStyleIdx="0" presStyleCnt="2" custScaleX="157449" custLinFactNeighborX="-2508">
        <dgm:presLayoutVars>
          <dgm:bulletEnabled val="1"/>
        </dgm:presLayoutVars>
      </dgm:prSet>
      <dgm:spPr/>
      <dgm:t>
        <a:bodyPr/>
        <a:lstStyle/>
        <a:p>
          <a:endParaRPr lang="es-EC"/>
        </a:p>
      </dgm:t>
    </dgm:pt>
    <dgm:pt modelId="{A7EF11A5-CC8E-4B59-9C7F-0C0D2D6A2E3B}" type="pres">
      <dgm:prSet presAssocID="{07CAEF9B-63B2-4405-AF6C-99E4F3562DD2}" presName="upArrow" presStyleLbl="node1" presStyleIdx="1" presStyleCnt="2"/>
      <dgm:spPr/>
    </dgm:pt>
    <dgm:pt modelId="{61438343-2419-47F7-80E4-534ADDB6FB2E}" type="pres">
      <dgm:prSet presAssocID="{07CAEF9B-63B2-4405-AF6C-99E4F3562DD2}" presName="upArrowText" presStyleLbl="revTx" presStyleIdx="1" presStyleCnt="2" custScaleX="131302">
        <dgm:presLayoutVars>
          <dgm:bulletEnabled val="1"/>
        </dgm:presLayoutVars>
      </dgm:prSet>
      <dgm:spPr/>
      <dgm:t>
        <a:bodyPr/>
        <a:lstStyle/>
        <a:p>
          <a:endParaRPr lang="es-EC"/>
        </a:p>
      </dgm:t>
    </dgm:pt>
  </dgm:ptLst>
  <dgm:cxnLst>
    <dgm:cxn modelId="{1ABCC467-F7CA-4DE0-AC52-FE5CFE4C7D94}" srcId="{69F0AD2B-D702-48C6-A304-B1B53806FB06}" destId="{B10AC072-A9AE-4BD3-BE26-7696195FEE4C}" srcOrd="0" destOrd="0" parTransId="{DA2D8BEF-FC6F-4E51-B907-9EBD0775E0BC}" sibTransId="{B2CEC60A-D7A1-4944-A3EF-D58F0C1D83BC}"/>
    <dgm:cxn modelId="{9974A9E6-459E-49E1-BDAD-35D6EA1DABAB}" srcId="{69F0AD2B-D702-48C6-A304-B1B53806FB06}" destId="{07CAEF9B-63B2-4405-AF6C-99E4F3562DD2}" srcOrd="1" destOrd="0" parTransId="{F3DAEA7A-54F0-44F6-881C-798CC5488915}" sibTransId="{3FE9F396-63DB-4ED8-A7EA-59E806705F17}"/>
    <dgm:cxn modelId="{31FCFB0E-9AA9-437B-BC53-A4BA16C27076}" type="presOf" srcId="{07CAEF9B-63B2-4405-AF6C-99E4F3562DD2}" destId="{61438343-2419-47F7-80E4-534ADDB6FB2E}" srcOrd="0" destOrd="0" presId="urn:microsoft.com/office/officeart/2005/8/layout/arrow3"/>
    <dgm:cxn modelId="{D844D050-CA42-4594-B9DF-B3920E2A18F4}" type="presOf" srcId="{69F0AD2B-D702-48C6-A304-B1B53806FB06}" destId="{59ED8588-5A5B-49E0-8447-4A0445E2972B}" srcOrd="0" destOrd="0" presId="urn:microsoft.com/office/officeart/2005/8/layout/arrow3"/>
    <dgm:cxn modelId="{73649EFF-0A2E-4465-9347-92D543DB2123}" type="presOf" srcId="{B10AC072-A9AE-4BD3-BE26-7696195FEE4C}" destId="{D8A52E15-17F0-47AF-8E92-9ACAB459DFC5}" srcOrd="0" destOrd="0" presId="urn:microsoft.com/office/officeart/2005/8/layout/arrow3"/>
    <dgm:cxn modelId="{A243AA43-13A2-430A-988C-B57FA109FF40}" type="presParOf" srcId="{59ED8588-5A5B-49E0-8447-4A0445E2972B}" destId="{5BB5C572-5835-43A0-A92A-E8DB0C2360B2}" srcOrd="0" destOrd="0" presId="urn:microsoft.com/office/officeart/2005/8/layout/arrow3"/>
    <dgm:cxn modelId="{7E076FD4-42F0-4AF6-83CE-008E0D8B1599}" type="presParOf" srcId="{59ED8588-5A5B-49E0-8447-4A0445E2972B}" destId="{2EDE7D86-4A41-45B5-8AD2-B862E13E1D79}" srcOrd="1" destOrd="0" presId="urn:microsoft.com/office/officeart/2005/8/layout/arrow3"/>
    <dgm:cxn modelId="{897224D7-2357-4F7B-9F53-79F424348AC4}" type="presParOf" srcId="{59ED8588-5A5B-49E0-8447-4A0445E2972B}" destId="{D8A52E15-17F0-47AF-8E92-9ACAB459DFC5}" srcOrd="2" destOrd="0" presId="urn:microsoft.com/office/officeart/2005/8/layout/arrow3"/>
    <dgm:cxn modelId="{1F2442DD-F189-4E5D-96F1-2EE4F3D1F5E1}" type="presParOf" srcId="{59ED8588-5A5B-49E0-8447-4A0445E2972B}" destId="{A7EF11A5-CC8E-4B59-9C7F-0C0D2D6A2E3B}" srcOrd="3" destOrd="0" presId="urn:microsoft.com/office/officeart/2005/8/layout/arrow3"/>
    <dgm:cxn modelId="{B4EF4F83-8BA6-4E9E-8AD2-2D7E61A04BD7}" type="presParOf" srcId="{59ED8588-5A5B-49E0-8447-4A0445E2972B}" destId="{61438343-2419-47F7-80E4-534ADDB6FB2E}"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BA77F36-8036-4C6C-9941-850E72641A60}"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s-EC"/>
        </a:p>
      </dgm:t>
    </dgm:pt>
    <dgm:pt modelId="{D33731CD-0AA4-44D8-8917-FE20BAF241A1}">
      <dgm:prSet custT="1"/>
      <dgm:spPr/>
      <dgm:t>
        <a:bodyPr/>
        <a:lstStyle/>
        <a:p>
          <a:pPr algn="ctr" rtl="0">
            <a:lnSpc>
              <a:spcPct val="100000"/>
            </a:lnSpc>
            <a:spcAft>
              <a:spcPts val="0"/>
            </a:spcAft>
          </a:pPr>
          <a:endParaRPr lang="es-EC" sz="1800" dirty="0">
            <a:solidFill>
              <a:schemeClr val="tx1"/>
            </a:solidFill>
            <a:latin typeface="Calibri" panose="020F0502020204030204" pitchFamily="34" charset="0"/>
          </a:endParaRPr>
        </a:p>
      </dgm:t>
    </dgm:pt>
    <dgm:pt modelId="{35B702AC-00AF-4798-A54A-DE6D9A750192}" type="parTrans" cxnId="{0418809A-E0D9-48AB-9726-25FDCBB95ED1}">
      <dgm:prSet/>
      <dgm:spPr/>
      <dgm:t>
        <a:bodyPr/>
        <a:lstStyle/>
        <a:p>
          <a:endParaRPr lang="es-EC"/>
        </a:p>
      </dgm:t>
    </dgm:pt>
    <dgm:pt modelId="{4F8ADC10-B510-4045-A975-3C462A081C91}" type="sibTrans" cxnId="{0418809A-E0D9-48AB-9726-25FDCBB95ED1}">
      <dgm:prSet/>
      <dgm:spPr/>
      <dgm:t>
        <a:bodyPr/>
        <a:lstStyle/>
        <a:p>
          <a:endParaRPr lang="es-EC"/>
        </a:p>
      </dgm:t>
    </dgm:pt>
    <dgm:pt modelId="{A2304841-ED77-4632-B046-4355CF2BF7CC}" type="pres">
      <dgm:prSet presAssocID="{FBA77F36-8036-4C6C-9941-850E72641A60}" presName="diagram" presStyleCnt="0">
        <dgm:presLayoutVars>
          <dgm:dir/>
          <dgm:animLvl val="lvl"/>
          <dgm:resizeHandles val="exact"/>
        </dgm:presLayoutVars>
      </dgm:prSet>
      <dgm:spPr/>
      <dgm:t>
        <a:bodyPr/>
        <a:lstStyle/>
        <a:p>
          <a:endParaRPr lang="es-ES"/>
        </a:p>
      </dgm:t>
    </dgm:pt>
    <dgm:pt modelId="{958DBD68-C911-4D90-9975-87F22BD236AD}" type="pres">
      <dgm:prSet presAssocID="{D33731CD-0AA4-44D8-8917-FE20BAF241A1}" presName="compNode" presStyleCnt="0"/>
      <dgm:spPr/>
    </dgm:pt>
    <dgm:pt modelId="{F5F08449-49F5-457C-B86F-0719CA68E447}" type="pres">
      <dgm:prSet presAssocID="{D33731CD-0AA4-44D8-8917-FE20BAF241A1}" presName="childRect" presStyleLbl="bgAcc1" presStyleIdx="0" presStyleCnt="1" custLinFactNeighborX="902" custLinFactNeighborY="-3441">
        <dgm:presLayoutVars>
          <dgm:bulletEnabled val="1"/>
        </dgm:presLayoutVars>
      </dgm:prSet>
      <dgm:spPr>
        <a:blipFill rotWithShape="0">
          <a:blip xmlns:r="http://schemas.openxmlformats.org/officeDocument/2006/relationships" r:embed="rId1"/>
          <a:stretch>
            <a:fillRect/>
          </a:stretch>
        </a:blipFill>
      </dgm:spPr>
      <dgm:t>
        <a:bodyPr/>
        <a:lstStyle/>
        <a:p>
          <a:endParaRPr lang="es-EC"/>
        </a:p>
      </dgm:t>
    </dgm:pt>
    <dgm:pt modelId="{5AD96750-821D-47E4-B6B2-369C68A0A439}" type="pres">
      <dgm:prSet presAssocID="{D33731CD-0AA4-44D8-8917-FE20BAF241A1}" presName="parentText" presStyleLbl="node1" presStyleIdx="0" presStyleCnt="0">
        <dgm:presLayoutVars>
          <dgm:chMax val="0"/>
          <dgm:bulletEnabled val="1"/>
        </dgm:presLayoutVars>
      </dgm:prSet>
      <dgm:spPr/>
      <dgm:t>
        <a:bodyPr/>
        <a:lstStyle/>
        <a:p>
          <a:endParaRPr lang="es-EC"/>
        </a:p>
      </dgm:t>
    </dgm:pt>
    <dgm:pt modelId="{DF90AA2A-18F7-44E4-8F42-B981EC254F86}" type="pres">
      <dgm:prSet presAssocID="{D33731CD-0AA4-44D8-8917-FE20BAF241A1}" presName="parentRect" presStyleLbl="alignNode1" presStyleIdx="0" presStyleCnt="1" custScaleY="114208"/>
      <dgm:spPr/>
      <dgm:t>
        <a:bodyPr/>
        <a:lstStyle/>
        <a:p>
          <a:endParaRPr lang="es-EC"/>
        </a:p>
      </dgm:t>
    </dgm:pt>
    <dgm:pt modelId="{24E06AA9-98C4-4E9F-91D4-CA306B1532EA}" type="pres">
      <dgm:prSet presAssocID="{D33731CD-0AA4-44D8-8917-FE20BAF241A1}" presName="adorn" presStyleLbl="fgAccFollowNode1" presStyleIdx="0" presStyleCnt="1"/>
      <dgm:spPr/>
    </dgm:pt>
  </dgm:ptLst>
  <dgm:cxnLst>
    <dgm:cxn modelId="{8C413D1A-FD23-43F0-99CD-8B455E9BCA1A}" type="presOf" srcId="{D33731CD-0AA4-44D8-8917-FE20BAF241A1}" destId="{5AD96750-821D-47E4-B6B2-369C68A0A439}" srcOrd="0" destOrd="0" presId="urn:microsoft.com/office/officeart/2005/8/layout/bList2"/>
    <dgm:cxn modelId="{0418809A-E0D9-48AB-9726-25FDCBB95ED1}" srcId="{FBA77F36-8036-4C6C-9941-850E72641A60}" destId="{D33731CD-0AA4-44D8-8917-FE20BAF241A1}" srcOrd="0" destOrd="0" parTransId="{35B702AC-00AF-4798-A54A-DE6D9A750192}" sibTransId="{4F8ADC10-B510-4045-A975-3C462A081C91}"/>
    <dgm:cxn modelId="{72021DF7-613E-4350-A288-A62D19EAEA15}" type="presOf" srcId="{FBA77F36-8036-4C6C-9941-850E72641A60}" destId="{A2304841-ED77-4632-B046-4355CF2BF7CC}" srcOrd="0" destOrd="0" presId="urn:microsoft.com/office/officeart/2005/8/layout/bList2"/>
    <dgm:cxn modelId="{D98ACA23-A386-40B6-A125-858CB16A7EF2}" type="presOf" srcId="{D33731CD-0AA4-44D8-8917-FE20BAF241A1}" destId="{DF90AA2A-18F7-44E4-8F42-B981EC254F86}" srcOrd="1" destOrd="0" presId="urn:microsoft.com/office/officeart/2005/8/layout/bList2"/>
    <dgm:cxn modelId="{D816E1F6-3157-4515-9C46-56767FC7F0CA}" type="presParOf" srcId="{A2304841-ED77-4632-B046-4355CF2BF7CC}" destId="{958DBD68-C911-4D90-9975-87F22BD236AD}" srcOrd="0" destOrd="0" presId="urn:microsoft.com/office/officeart/2005/8/layout/bList2"/>
    <dgm:cxn modelId="{0B75723A-B198-414F-A250-D96262FA14B6}" type="presParOf" srcId="{958DBD68-C911-4D90-9975-87F22BD236AD}" destId="{F5F08449-49F5-457C-B86F-0719CA68E447}" srcOrd="0" destOrd="0" presId="urn:microsoft.com/office/officeart/2005/8/layout/bList2"/>
    <dgm:cxn modelId="{86A07E6E-49D4-4437-948A-15245D73FF37}" type="presParOf" srcId="{958DBD68-C911-4D90-9975-87F22BD236AD}" destId="{5AD96750-821D-47E4-B6B2-369C68A0A439}" srcOrd="1" destOrd="0" presId="urn:microsoft.com/office/officeart/2005/8/layout/bList2"/>
    <dgm:cxn modelId="{C8E3A056-C0B9-4A88-B3C3-4CC25AFFA967}" type="presParOf" srcId="{958DBD68-C911-4D90-9975-87F22BD236AD}" destId="{DF90AA2A-18F7-44E4-8F42-B981EC254F86}" srcOrd="2" destOrd="0" presId="urn:microsoft.com/office/officeart/2005/8/layout/bList2"/>
    <dgm:cxn modelId="{D5F7B2E4-8204-4260-AEE5-D0834B93EAF4}" type="presParOf" srcId="{958DBD68-C911-4D90-9975-87F22BD236AD}" destId="{24E06AA9-98C4-4E9F-91D4-CA306B1532EA}" srcOrd="3" destOrd="0" presId="urn:microsoft.com/office/officeart/2005/8/layout/b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E9BA009-56F0-4208-8F2D-214E7571C69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06277045-6D14-4E9A-984C-55D42F598546}">
      <dgm:prSet custT="1"/>
      <dgm:spPr/>
      <dgm:t>
        <a:bodyPr/>
        <a:lstStyle/>
        <a:p>
          <a:pPr rtl="0"/>
          <a:r>
            <a:rPr lang="es-EC" sz="2000" b="0" dirty="0" smtClean="0">
              <a:solidFill>
                <a:schemeClr val="tx1"/>
              </a:solidFill>
              <a:latin typeface="Calibri" panose="020F0502020204030204" pitchFamily="34" charset="0"/>
            </a:rPr>
            <a:t>Método estadístico: Máxima verosimilitud.</a:t>
          </a:r>
          <a:endParaRPr lang="es-EC" sz="2000" b="0" dirty="0">
            <a:solidFill>
              <a:schemeClr val="tx1"/>
            </a:solidFill>
            <a:latin typeface="Calibri" panose="020F0502020204030204" pitchFamily="34" charset="0"/>
          </a:endParaRPr>
        </a:p>
      </dgm:t>
    </dgm:pt>
    <dgm:pt modelId="{3B29E389-3464-4CCD-880B-14FCC5EBC08D}" type="parTrans" cxnId="{E262190C-7939-482F-A148-AADC0129C7AA}">
      <dgm:prSet/>
      <dgm:spPr/>
      <dgm:t>
        <a:bodyPr/>
        <a:lstStyle/>
        <a:p>
          <a:endParaRPr lang="es-EC" sz="2000">
            <a:solidFill>
              <a:schemeClr val="tx1"/>
            </a:solidFill>
            <a:latin typeface="Calibri" panose="020F0502020204030204" pitchFamily="34" charset="0"/>
          </a:endParaRPr>
        </a:p>
      </dgm:t>
    </dgm:pt>
    <dgm:pt modelId="{E2C5AC62-B149-4702-91E4-9F89454D635B}" type="sibTrans" cxnId="{E262190C-7939-482F-A148-AADC0129C7AA}">
      <dgm:prSet/>
      <dgm:spPr/>
      <dgm:t>
        <a:bodyPr/>
        <a:lstStyle/>
        <a:p>
          <a:endParaRPr lang="es-EC" sz="2000">
            <a:solidFill>
              <a:schemeClr val="tx1"/>
            </a:solidFill>
            <a:latin typeface="Calibri" panose="020F0502020204030204" pitchFamily="34" charset="0"/>
          </a:endParaRPr>
        </a:p>
      </dgm:t>
    </dgm:pt>
    <dgm:pt modelId="{31247EB0-AEAB-4E1A-9D5C-3F650727959A}">
      <dgm:prSet custT="1"/>
      <dgm:spPr/>
      <dgm:t>
        <a:bodyPr/>
        <a:lstStyle/>
        <a:p>
          <a:pPr rtl="0"/>
          <a:r>
            <a:rPr lang="es-EC" sz="2000" dirty="0" smtClean="0">
              <a:solidFill>
                <a:schemeClr val="tx1"/>
              </a:solidFill>
              <a:latin typeface="Calibri" panose="020F0502020204030204" pitchFamily="34" charset="0"/>
            </a:rPr>
            <a:t>Tipo de sustitución: nucleótidos. </a:t>
          </a:r>
          <a:endParaRPr lang="es-EC" sz="2000" dirty="0">
            <a:solidFill>
              <a:schemeClr val="tx1"/>
            </a:solidFill>
            <a:latin typeface="Calibri" panose="020F0502020204030204" pitchFamily="34" charset="0"/>
          </a:endParaRPr>
        </a:p>
      </dgm:t>
    </dgm:pt>
    <dgm:pt modelId="{206917EB-E6F6-40DB-9408-F8A80046A0A3}" type="parTrans" cxnId="{14DF6582-E272-401A-B1F8-29EF59BC091C}">
      <dgm:prSet/>
      <dgm:spPr/>
      <dgm:t>
        <a:bodyPr/>
        <a:lstStyle/>
        <a:p>
          <a:endParaRPr lang="es-EC" sz="2000">
            <a:solidFill>
              <a:schemeClr val="tx1"/>
            </a:solidFill>
            <a:latin typeface="Calibri" panose="020F0502020204030204" pitchFamily="34" charset="0"/>
          </a:endParaRPr>
        </a:p>
      </dgm:t>
    </dgm:pt>
    <dgm:pt modelId="{164D53BC-209A-4BC3-8253-3955B718E73A}" type="sibTrans" cxnId="{14DF6582-E272-401A-B1F8-29EF59BC091C}">
      <dgm:prSet/>
      <dgm:spPr/>
      <dgm:t>
        <a:bodyPr/>
        <a:lstStyle/>
        <a:p>
          <a:endParaRPr lang="es-EC" sz="2000">
            <a:solidFill>
              <a:schemeClr val="tx1"/>
            </a:solidFill>
            <a:latin typeface="Calibri" panose="020F0502020204030204" pitchFamily="34" charset="0"/>
          </a:endParaRPr>
        </a:p>
      </dgm:t>
    </dgm:pt>
    <dgm:pt modelId="{9D3634DD-87EC-4301-928A-2333E80897EF}">
      <dgm:prSet custT="1"/>
      <dgm:spPr/>
      <dgm:t>
        <a:bodyPr/>
        <a:lstStyle/>
        <a:p>
          <a:pPr rtl="0"/>
          <a:r>
            <a:rPr lang="es-EC" sz="2000" dirty="0" smtClean="0">
              <a:solidFill>
                <a:schemeClr val="tx1"/>
              </a:solidFill>
              <a:latin typeface="Calibri" panose="020F0502020204030204" pitchFamily="34" charset="0"/>
            </a:rPr>
            <a:t>Tratamiento de datos faltantes/gaps: deleción parcial.</a:t>
          </a:r>
          <a:endParaRPr lang="es-EC" sz="2000" dirty="0">
            <a:solidFill>
              <a:schemeClr val="tx1"/>
            </a:solidFill>
            <a:latin typeface="Calibri" panose="020F0502020204030204" pitchFamily="34" charset="0"/>
          </a:endParaRPr>
        </a:p>
      </dgm:t>
    </dgm:pt>
    <dgm:pt modelId="{70D497A0-223A-42D3-860E-D6010AFB3454}" type="parTrans" cxnId="{2A0A4954-2E8B-474F-AB6C-ABB72512B7B2}">
      <dgm:prSet/>
      <dgm:spPr/>
      <dgm:t>
        <a:bodyPr/>
        <a:lstStyle/>
        <a:p>
          <a:endParaRPr lang="es-EC" sz="2000">
            <a:solidFill>
              <a:schemeClr val="tx1"/>
            </a:solidFill>
            <a:latin typeface="Calibri" panose="020F0502020204030204" pitchFamily="34" charset="0"/>
          </a:endParaRPr>
        </a:p>
      </dgm:t>
    </dgm:pt>
    <dgm:pt modelId="{85972B5D-34F4-43C1-B85A-46BDE30AD0E7}" type="sibTrans" cxnId="{2A0A4954-2E8B-474F-AB6C-ABB72512B7B2}">
      <dgm:prSet/>
      <dgm:spPr/>
      <dgm:t>
        <a:bodyPr/>
        <a:lstStyle/>
        <a:p>
          <a:endParaRPr lang="es-EC" sz="2000">
            <a:solidFill>
              <a:schemeClr val="tx1"/>
            </a:solidFill>
            <a:latin typeface="Calibri" panose="020F0502020204030204" pitchFamily="34" charset="0"/>
          </a:endParaRPr>
        </a:p>
      </dgm:t>
    </dgm:pt>
    <dgm:pt modelId="{73FAA926-136C-4F09-8632-A7278CFBCF05}" type="pres">
      <dgm:prSet presAssocID="{DE9BA009-56F0-4208-8F2D-214E7571C699}" presName="linear" presStyleCnt="0">
        <dgm:presLayoutVars>
          <dgm:animLvl val="lvl"/>
          <dgm:resizeHandles val="exact"/>
        </dgm:presLayoutVars>
      </dgm:prSet>
      <dgm:spPr/>
      <dgm:t>
        <a:bodyPr/>
        <a:lstStyle/>
        <a:p>
          <a:endParaRPr lang="es-ES"/>
        </a:p>
      </dgm:t>
    </dgm:pt>
    <dgm:pt modelId="{D37C36A3-5767-4BC2-B04E-3251EF5EE9FA}" type="pres">
      <dgm:prSet presAssocID="{06277045-6D14-4E9A-984C-55D42F598546}" presName="parentText" presStyleLbl="node1" presStyleIdx="0" presStyleCnt="3">
        <dgm:presLayoutVars>
          <dgm:chMax val="0"/>
          <dgm:bulletEnabled val="1"/>
        </dgm:presLayoutVars>
      </dgm:prSet>
      <dgm:spPr/>
      <dgm:t>
        <a:bodyPr/>
        <a:lstStyle/>
        <a:p>
          <a:endParaRPr lang="es-ES"/>
        </a:p>
      </dgm:t>
    </dgm:pt>
    <dgm:pt modelId="{66000F9B-0CD6-4A96-9E71-B0B72A7548EA}" type="pres">
      <dgm:prSet presAssocID="{E2C5AC62-B149-4702-91E4-9F89454D635B}" presName="spacer" presStyleCnt="0"/>
      <dgm:spPr/>
    </dgm:pt>
    <dgm:pt modelId="{40058F8C-7587-4C41-89DB-AD0F0CFCCCBB}" type="pres">
      <dgm:prSet presAssocID="{31247EB0-AEAB-4E1A-9D5C-3F650727959A}" presName="parentText" presStyleLbl="node1" presStyleIdx="1" presStyleCnt="3">
        <dgm:presLayoutVars>
          <dgm:chMax val="0"/>
          <dgm:bulletEnabled val="1"/>
        </dgm:presLayoutVars>
      </dgm:prSet>
      <dgm:spPr/>
      <dgm:t>
        <a:bodyPr/>
        <a:lstStyle/>
        <a:p>
          <a:endParaRPr lang="es-ES"/>
        </a:p>
      </dgm:t>
    </dgm:pt>
    <dgm:pt modelId="{97200F54-3912-4B3B-B62C-934584032C47}" type="pres">
      <dgm:prSet presAssocID="{164D53BC-209A-4BC3-8253-3955B718E73A}" presName="spacer" presStyleCnt="0"/>
      <dgm:spPr/>
    </dgm:pt>
    <dgm:pt modelId="{04659E0C-31E1-4609-B374-05A516938C57}" type="pres">
      <dgm:prSet presAssocID="{9D3634DD-87EC-4301-928A-2333E80897EF}" presName="parentText" presStyleLbl="node1" presStyleIdx="2" presStyleCnt="3">
        <dgm:presLayoutVars>
          <dgm:chMax val="0"/>
          <dgm:bulletEnabled val="1"/>
        </dgm:presLayoutVars>
      </dgm:prSet>
      <dgm:spPr/>
      <dgm:t>
        <a:bodyPr/>
        <a:lstStyle/>
        <a:p>
          <a:endParaRPr lang="es-ES"/>
        </a:p>
      </dgm:t>
    </dgm:pt>
  </dgm:ptLst>
  <dgm:cxnLst>
    <dgm:cxn modelId="{9AF2F9B3-700E-42F1-B26F-F002E79CD57E}" type="presOf" srcId="{DE9BA009-56F0-4208-8F2D-214E7571C699}" destId="{73FAA926-136C-4F09-8632-A7278CFBCF05}" srcOrd="0" destOrd="0" presId="urn:microsoft.com/office/officeart/2005/8/layout/vList2"/>
    <dgm:cxn modelId="{14DF6582-E272-401A-B1F8-29EF59BC091C}" srcId="{DE9BA009-56F0-4208-8F2D-214E7571C699}" destId="{31247EB0-AEAB-4E1A-9D5C-3F650727959A}" srcOrd="1" destOrd="0" parTransId="{206917EB-E6F6-40DB-9408-F8A80046A0A3}" sibTransId="{164D53BC-209A-4BC3-8253-3955B718E73A}"/>
    <dgm:cxn modelId="{E0ED38B5-BF4E-4901-AFB1-94F03C3F5D27}" type="presOf" srcId="{9D3634DD-87EC-4301-928A-2333E80897EF}" destId="{04659E0C-31E1-4609-B374-05A516938C57}" srcOrd="0" destOrd="0" presId="urn:microsoft.com/office/officeart/2005/8/layout/vList2"/>
    <dgm:cxn modelId="{E262190C-7939-482F-A148-AADC0129C7AA}" srcId="{DE9BA009-56F0-4208-8F2D-214E7571C699}" destId="{06277045-6D14-4E9A-984C-55D42F598546}" srcOrd="0" destOrd="0" parTransId="{3B29E389-3464-4CCD-880B-14FCC5EBC08D}" sibTransId="{E2C5AC62-B149-4702-91E4-9F89454D635B}"/>
    <dgm:cxn modelId="{1820E2F3-D56B-4B27-BDFF-FDC10A392604}" type="presOf" srcId="{31247EB0-AEAB-4E1A-9D5C-3F650727959A}" destId="{40058F8C-7587-4C41-89DB-AD0F0CFCCCBB}" srcOrd="0" destOrd="0" presId="urn:microsoft.com/office/officeart/2005/8/layout/vList2"/>
    <dgm:cxn modelId="{56E92BAC-8AA6-443A-B211-17828BE8D624}" type="presOf" srcId="{06277045-6D14-4E9A-984C-55D42F598546}" destId="{D37C36A3-5767-4BC2-B04E-3251EF5EE9FA}" srcOrd="0" destOrd="0" presId="urn:microsoft.com/office/officeart/2005/8/layout/vList2"/>
    <dgm:cxn modelId="{2A0A4954-2E8B-474F-AB6C-ABB72512B7B2}" srcId="{DE9BA009-56F0-4208-8F2D-214E7571C699}" destId="{9D3634DD-87EC-4301-928A-2333E80897EF}" srcOrd="2" destOrd="0" parTransId="{70D497A0-223A-42D3-860E-D6010AFB3454}" sibTransId="{85972B5D-34F4-43C1-B85A-46BDE30AD0E7}"/>
    <dgm:cxn modelId="{2B72A1AA-ED86-4460-AE6F-1CD7B697B43D}" type="presParOf" srcId="{73FAA926-136C-4F09-8632-A7278CFBCF05}" destId="{D37C36A3-5767-4BC2-B04E-3251EF5EE9FA}" srcOrd="0" destOrd="0" presId="urn:microsoft.com/office/officeart/2005/8/layout/vList2"/>
    <dgm:cxn modelId="{5E4EEAAB-DBA8-480D-B9AF-CF62C84E40F3}" type="presParOf" srcId="{73FAA926-136C-4F09-8632-A7278CFBCF05}" destId="{66000F9B-0CD6-4A96-9E71-B0B72A7548EA}" srcOrd="1" destOrd="0" presId="urn:microsoft.com/office/officeart/2005/8/layout/vList2"/>
    <dgm:cxn modelId="{51EF3E7A-4E0E-4B61-8B6A-05D49A804999}" type="presParOf" srcId="{73FAA926-136C-4F09-8632-A7278CFBCF05}" destId="{40058F8C-7587-4C41-89DB-AD0F0CFCCCBB}" srcOrd="2" destOrd="0" presId="urn:microsoft.com/office/officeart/2005/8/layout/vList2"/>
    <dgm:cxn modelId="{C956841B-A0A2-4669-B3E4-0EC860286B24}" type="presParOf" srcId="{73FAA926-136C-4F09-8632-A7278CFBCF05}" destId="{97200F54-3912-4B3B-B62C-934584032C47}" srcOrd="3" destOrd="0" presId="urn:microsoft.com/office/officeart/2005/8/layout/vList2"/>
    <dgm:cxn modelId="{88D98E88-558D-436B-8BCF-37FB4D9B4A38}" type="presParOf" srcId="{73FAA926-136C-4F09-8632-A7278CFBCF05}" destId="{04659E0C-31E1-4609-B374-05A516938C5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299A1AE-1E6D-451F-A0E2-7744D70784D9}" type="doc">
      <dgm:prSet loTypeId="urn:microsoft.com/office/officeart/2005/8/layout/vList2" loCatId="list" qsTypeId="urn:microsoft.com/office/officeart/2005/8/quickstyle/simple1" qsCatId="simple" csTypeId="urn:microsoft.com/office/officeart/2005/8/colors/accent1_4" csCatId="accent1"/>
      <dgm:spPr/>
      <dgm:t>
        <a:bodyPr/>
        <a:lstStyle/>
        <a:p>
          <a:endParaRPr lang="es-EC"/>
        </a:p>
      </dgm:t>
    </dgm:pt>
    <dgm:pt modelId="{D80F44B5-4C2C-4625-B42E-D7A5B605C1F4}" type="pres">
      <dgm:prSet presAssocID="{9299A1AE-1E6D-451F-A0E2-7744D70784D9}" presName="linear" presStyleCnt="0">
        <dgm:presLayoutVars>
          <dgm:animLvl val="lvl"/>
          <dgm:resizeHandles val="exact"/>
        </dgm:presLayoutVars>
      </dgm:prSet>
      <dgm:spPr/>
      <dgm:t>
        <a:bodyPr/>
        <a:lstStyle/>
        <a:p>
          <a:endParaRPr lang="es-EC"/>
        </a:p>
      </dgm:t>
    </dgm:pt>
  </dgm:ptLst>
  <dgm:cxnLst>
    <dgm:cxn modelId="{485D2AF5-4E54-42ED-B2D9-E186E4F32BE6}" type="presOf" srcId="{9299A1AE-1E6D-451F-A0E2-7744D70784D9}" destId="{D80F44B5-4C2C-4625-B42E-D7A5B605C1F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88002DA-0230-46FC-B197-FF3F27C6E0EF}"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s-EC"/>
        </a:p>
      </dgm:t>
    </dgm:pt>
    <dgm:pt modelId="{08CD35E3-D15D-4675-BC76-7D460292CBE0}">
      <dgm:prSet custT="1"/>
      <dgm:spPr/>
      <dgm:t>
        <a:bodyPr/>
        <a:lstStyle/>
        <a:p>
          <a:pPr rtl="0"/>
          <a:r>
            <a:rPr lang="es-EC" sz="2200" dirty="0" smtClean="0">
              <a:solidFill>
                <a:schemeClr val="tx1"/>
              </a:solidFill>
              <a:latin typeface="Calibri" panose="020F0502020204030204" pitchFamily="34" charset="0"/>
            </a:rPr>
            <a:t>Usar varias fuentes para el alineamiento múltiple de secuencias. </a:t>
          </a:r>
          <a:endParaRPr lang="es-EC" sz="2200" dirty="0">
            <a:solidFill>
              <a:schemeClr val="tx1"/>
            </a:solidFill>
            <a:latin typeface="Calibri" panose="020F0502020204030204" pitchFamily="34" charset="0"/>
          </a:endParaRPr>
        </a:p>
      </dgm:t>
    </dgm:pt>
    <dgm:pt modelId="{65F72613-0EB8-482D-AC57-F67C8524DFC1}" type="parTrans" cxnId="{FC424DC6-7970-4AB8-9882-AA4A6F4AB430}">
      <dgm:prSet/>
      <dgm:spPr/>
      <dgm:t>
        <a:bodyPr/>
        <a:lstStyle/>
        <a:p>
          <a:endParaRPr lang="es-EC" sz="2200">
            <a:solidFill>
              <a:schemeClr val="tx1"/>
            </a:solidFill>
            <a:latin typeface="Calibri" panose="020F0502020204030204" pitchFamily="34" charset="0"/>
          </a:endParaRPr>
        </a:p>
      </dgm:t>
    </dgm:pt>
    <dgm:pt modelId="{830E2044-3A72-4CEB-855E-642C437FC820}" type="sibTrans" cxnId="{FC424DC6-7970-4AB8-9882-AA4A6F4AB430}">
      <dgm:prSet/>
      <dgm:spPr/>
      <dgm:t>
        <a:bodyPr/>
        <a:lstStyle/>
        <a:p>
          <a:endParaRPr lang="es-EC" sz="2200">
            <a:solidFill>
              <a:schemeClr val="tx1"/>
            </a:solidFill>
            <a:latin typeface="Calibri" panose="020F0502020204030204" pitchFamily="34" charset="0"/>
          </a:endParaRPr>
        </a:p>
      </dgm:t>
    </dgm:pt>
    <dgm:pt modelId="{8E11672A-591C-41AF-8A25-9B2CC7C04118}">
      <dgm:prSet custT="1"/>
      <dgm:spPr/>
      <dgm:t>
        <a:bodyPr/>
        <a:lstStyle/>
        <a:p>
          <a:pPr rtl="0"/>
          <a:r>
            <a:rPr lang="es-EC" sz="2200" smtClean="0">
              <a:solidFill>
                <a:schemeClr val="tx1"/>
              </a:solidFill>
              <a:latin typeface="Calibri" panose="020F0502020204030204" pitchFamily="34" charset="0"/>
            </a:rPr>
            <a:t>Construir alineamientos y árboles filogenéticos con otros métodos estadísticos.</a:t>
          </a:r>
          <a:endParaRPr lang="es-EC" sz="2200" dirty="0">
            <a:solidFill>
              <a:schemeClr val="tx1"/>
            </a:solidFill>
            <a:latin typeface="Calibri" panose="020F0502020204030204" pitchFamily="34" charset="0"/>
          </a:endParaRPr>
        </a:p>
      </dgm:t>
    </dgm:pt>
    <dgm:pt modelId="{FC7B6BBC-75B9-4A8B-9EDB-BC8C0B374104}" type="parTrans" cxnId="{D95460E1-AE35-439D-BFDA-AB5FCCFA7E5F}">
      <dgm:prSet/>
      <dgm:spPr/>
      <dgm:t>
        <a:bodyPr/>
        <a:lstStyle/>
        <a:p>
          <a:endParaRPr lang="es-EC" sz="2200">
            <a:solidFill>
              <a:schemeClr val="tx1"/>
            </a:solidFill>
            <a:latin typeface="Calibri" panose="020F0502020204030204" pitchFamily="34" charset="0"/>
          </a:endParaRPr>
        </a:p>
      </dgm:t>
    </dgm:pt>
    <dgm:pt modelId="{AAF9C1C3-277D-418D-91EB-EB8EAF60BB0F}" type="sibTrans" cxnId="{D95460E1-AE35-439D-BFDA-AB5FCCFA7E5F}">
      <dgm:prSet/>
      <dgm:spPr/>
      <dgm:t>
        <a:bodyPr/>
        <a:lstStyle/>
        <a:p>
          <a:endParaRPr lang="es-EC" sz="2200">
            <a:solidFill>
              <a:schemeClr val="tx1"/>
            </a:solidFill>
            <a:latin typeface="Calibri" panose="020F0502020204030204" pitchFamily="34" charset="0"/>
          </a:endParaRPr>
        </a:p>
      </dgm:t>
    </dgm:pt>
    <dgm:pt modelId="{6B25E01E-9FA9-4AA3-8CB2-F9858584D7DA}">
      <dgm:prSet custT="1"/>
      <dgm:spPr/>
      <dgm:t>
        <a:bodyPr/>
        <a:lstStyle/>
        <a:p>
          <a:pPr rtl="0"/>
          <a:r>
            <a:rPr lang="es-EC" sz="2200" smtClean="0">
              <a:solidFill>
                <a:schemeClr val="tx1"/>
              </a:solidFill>
              <a:latin typeface="Calibri" panose="020F0502020204030204" pitchFamily="34" charset="0"/>
            </a:rPr>
            <a:t>Análisis concatenado de genes para la reconstrucción filogenética. </a:t>
          </a:r>
          <a:endParaRPr lang="es-EC" sz="2200" dirty="0">
            <a:solidFill>
              <a:schemeClr val="tx1"/>
            </a:solidFill>
            <a:latin typeface="Calibri" panose="020F0502020204030204" pitchFamily="34" charset="0"/>
          </a:endParaRPr>
        </a:p>
      </dgm:t>
    </dgm:pt>
    <dgm:pt modelId="{5EFF496B-3222-4563-9040-40ACC896C551}" type="parTrans" cxnId="{662E5244-5303-4FE4-8751-525C4A4D800F}">
      <dgm:prSet/>
      <dgm:spPr/>
      <dgm:t>
        <a:bodyPr/>
        <a:lstStyle/>
        <a:p>
          <a:endParaRPr lang="es-EC" sz="2200">
            <a:solidFill>
              <a:schemeClr val="tx1"/>
            </a:solidFill>
            <a:latin typeface="Calibri" panose="020F0502020204030204" pitchFamily="34" charset="0"/>
          </a:endParaRPr>
        </a:p>
      </dgm:t>
    </dgm:pt>
    <dgm:pt modelId="{FA02BA7B-19AD-423F-B66C-0C5EB81EABB0}" type="sibTrans" cxnId="{662E5244-5303-4FE4-8751-525C4A4D800F}">
      <dgm:prSet/>
      <dgm:spPr/>
      <dgm:t>
        <a:bodyPr/>
        <a:lstStyle/>
        <a:p>
          <a:endParaRPr lang="es-EC" sz="2200">
            <a:solidFill>
              <a:schemeClr val="tx1"/>
            </a:solidFill>
            <a:latin typeface="Calibri" panose="020F0502020204030204" pitchFamily="34" charset="0"/>
          </a:endParaRPr>
        </a:p>
      </dgm:t>
    </dgm:pt>
    <dgm:pt modelId="{28D77FFB-D73E-48FF-899F-6CC6B3C6D358}">
      <dgm:prSet custT="1"/>
      <dgm:spPr/>
      <dgm:t>
        <a:bodyPr/>
        <a:lstStyle/>
        <a:p>
          <a:pPr rtl="0"/>
          <a:r>
            <a:rPr lang="es-EC" sz="2200" smtClean="0">
              <a:solidFill>
                <a:schemeClr val="tx1"/>
              </a:solidFill>
              <a:latin typeface="Calibri" panose="020F0502020204030204" pitchFamily="34" charset="0"/>
            </a:rPr>
            <a:t>Validar los métodos empleados con muestras del Ecuador:</a:t>
          </a:r>
          <a:endParaRPr lang="es-EC" sz="2200" dirty="0">
            <a:solidFill>
              <a:schemeClr val="tx1"/>
            </a:solidFill>
            <a:latin typeface="Calibri" panose="020F0502020204030204" pitchFamily="34" charset="0"/>
          </a:endParaRPr>
        </a:p>
      </dgm:t>
    </dgm:pt>
    <dgm:pt modelId="{CB793844-8D51-4634-A7F1-3085A4083509}" type="parTrans" cxnId="{28CA943E-E64B-422F-A0B4-47F9406C02FA}">
      <dgm:prSet/>
      <dgm:spPr/>
      <dgm:t>
        <a:bodyPr/>
        <a:lstStyle/>
        <a:p>
          <a:endParaRPr lang="es-EC" sz="2200">
            <a:solidFill>
              <a:schemeClr val="tx1"/>
            </a:solidFill>
            <a:latin typeface="Calibri" panose="020F0502020204030204" pitchFamily="34" charset="0"/>
          </a:endParaRPr>
        </a:p>
      </dgm:t>
    </dgm:pt>
    <dgm:pt modelId="{DE694B02-0FFD-4BDA-86BB-455FE0DB62A4}" type="sibTrans" cxnId="{28CA943E-E64B-422F-A0B4-47F9406C02FA}">
      <dgm:prSet/>
      <dgm:spPr/>
      <dgm:t>
        <a:bodyPr/>
        <a:lstStyle/>
        <a:p>
          <a:endParaRPr lang="es-EC" sz="2200">
            <a:solidFill>
              <a:schemeClr val="tx1"/>
            </a:solidFill>
            <a:latin typeface="Calibri" panose="020F0502020204030204" pitchFamily="34" charset="0"/>
          </a:endParaRPr>
        </a:p>
      </dgm:t>
    </dgm:pt>
    <dgm:pt modelId="{00F0CA14-08B9-4A01-9755-5DA0B4BAEFC4}" type="pres">
      <dgm:prSet presAssocID="{588002DA-0230-46FC-B197-FF3F27C6E0EF}" presName="linear" presStyleCnt="0">
        <dgm:presLayoutVars>
          <dgm:animLvl val="lvl"/>
          <dgm:resizeHandles val="exact"/>
        </dgm:presLayoutVars>
      </dgm:prSet>
      <dgm:spPr/>
      <dgm:t>
        <a:bodyPr/>
        <a:lstStyle/>
        <a:p>
          <a:endParaRPr lang="es-EC"/>
        </a:p>
      </dgm:t>
    </dgm:pt>
    <dgm:pt modelId="{E720B472-956E-43AC-8498-EEB3CD3CFBBE}" type="pres">
      <dgm:prSet presAssocID="{08CD35E3-D15D-4675-BC76-7D460292CBE0}" presName="parentText" presStyleLbl="node1" presStyleIdx="0" presStyleCnt="4">
        <dgm:presLayoutVars>
          <dgm:chMax val="0"/>
          <dgm:bulletEnabled val="1"/>
        </dgm:presLayoutVars>
      </dgm:prSet>
      <dgm:spPr/>
      <dgm:t>
        <a:bodyPr/>
        <a:lstStyle/>
        <a:p>
          <a:endParaRPr lang="es-EC"/>
        </a:p>
      </dgm:t>
    </dgm:pt>
    <dgm:pt modelId="{F0A99553-262D-49AA-8DC5-BE41EF1322AB}" type="pres">
      <dgm:prSet presAssocID="{830E2044-3A72-4CEB-855E-642C437FC820}" presName="spacer" presStyleCnt="0"/>
      <dgm:spPr/>
      <dgm:t>
        <a:bodyPr/>
        <a:lstStyle/>
        <a:p>
          <a:endParaRPr lang="es-EC"/>
        </a:p>
      </dgm:t>
    </dgm:pt>
    <dgm:pt modelId="{B2B80C9F-6E5F-453E-B773-3151BE693CFC}" type="pres">
      <dgm:prSet presAssocID="{8E11672A-591C-41AF-8A25-9B2CC7C04118}" presName="parentText" presStyleLbl="node1" presStyleIdx="1" presStyleCnt="4">
        <dgm:presLayoutVars>
          <dgm:chMax val="0"/>
          <dgm:bulletEnabled val="1"/>
        </dgm:presLayoutVars>
      </dgm:prSet>
      <dgm:spPr/>
      <dgm:t>
        <a:bodyPr/>
        <a:lstStyle/>
        <a:p>
          <a:endParaRPr lang="es-EC"/>
        </a:p>
      </dgm:t>
    </dgm:pt>
    <dgm:pt modelId="{834F758C-4C1C-4BF1-85F0-34C8194F1853}" type="pres">
      <dgm:prSet presAssocID="{AAF9C1C3-277D-418D-91EB-EB8EAF60BB0F}" presName="spacer" presStyleCnt="0"/>
      <dgm:spPr/>
      <dgm:t>
        <a:bodyPr/>
        <a:lstStyle/>
        <a:p>
          <a:endParaRPr lang="es-EC"/>
        </a:p>
      </dgm:t>
    </dgm:pt>
    <dgm:pt modelId="{C568C476-5C3B-4809-BD23-BED1DC9ECAE7}" type="pres">
      <dgm:prSet presAssocID="{6B25E01E-9FA9-4AA3-8CB2-F9858584D7DA}" presName="parentText" presStyleLbl="node1" presStyleIdx="2" presStyleCnt="4">
        <dgm:presLayoutVars>
          <dgm:chMax val="0"/>
          <dgm:bulletEnabled val="1"/>
        </dgm:presLayoutVars>
      </dgm:prSet>
      <dgm:spPr/>
      <dgm:t>
        <a:bodyPr/>
        <a:lstStyle/>
        <a:p>
          <a:endParaRPr lang="es-EC"/>
        </a:p>
      </dgm:t>
    </dgm:pt>
    <dgm:pt modelId="{01EF6D76-1A62-4E64-A0AF-FE6F72057276}" type="pres">
      <dgm:prSet presAssocID="{FA02BA7B-19AD-423F-B66C-0C5EB81EABB0}" presName="spacer" presStyleCnt="0"/>
      <dgm:spPr/>
      <dgm:t>
        <a:bodyPr/>
        <a:lstStyle/>
        <a:p>
          <a:endParaRPr lang="es-EC"/>
        </a:p>
      </dgm:t>
    </dgm:pt>
    <dgm:pt modelId="{5C7F7B24-9154-41D1-957F-8BB27ED40AF3}" type="pres">
      <dgm:prSet presAssocID="{28D77FFB-D73E-48FF-899F-6CC6B3C6D358}" presName="parentText" presStyleLbl="node1" presStyleIdx="3" presStyleCnt="4">
        <dgm:presLayoutVars>
          <dgm:chMax val="0"/>
          <dgm:bulletEnabled val="1"/>
        </dgm:presLayoutVars>
      </dgm:prSet>
      <dgm:spPr/>
      <dgm:t>
        <a:bodyPr/>
        <a:lstStyle/>
        <a:p>
          <a:endParaRPr lang="es-EC"/>
        </a:p>
      </dgm:t>
    </dgm:pt>
  </dgm:ptLst>
  <dgm:cxnLst>
    <dgm:cxn modelId="{662E5244-5303-4FE4-8751-525C4A4D800F}" srcId="{588002DA-0230-46FC-B197-FF3F27C6E0EF}" destId="{6B25E01E-9FA9-4AA3-8CB2-F9858584D7DA}" srcOrd="2" destOrd="0" parTransId="{5EFF496B-3222-4563-9040-40ACC896C551}" sibTransId="{FA02BA7B-19AD-423F-B66C-0C5EB81EABB0}"/>
    <dgm:cxn modelId="{A0C68BD2-5C55-4F8A-A072-385E39E89756}" type="presOf" srcId="{6B25E01E-9FA9-4AA3-8CB2-F9858584D7DA}" destId="{C568C476-5C3B-4809-BD23-BED1DC9ECAE7}" srcOrd="0" destOrd="0" presId="urn:microsoft.com/office/officeart/2005/8/layout/vList2"/>
    <dgm:cxn modelId="{C5F1051B-40BF-42E8-9D65-9D582686941F}" type="presOf" srcId="{8E11672A-591C-41AF-8A25-9B2CC7C04118}" destId="{B2B80C9F-6E5F-453E-B773-3151BE693CFC}" srcOrd="0" destOrd="0" presId="urn:microsoft.com/office/officeart/2005/8/layout/vList2"/>
    <dgm:cxn modelId="{D95460E1-AE35-439D-BFDA-AB5FCCFA7E5F}" srcId="{588002DA-0230-46FC-B197-FF3F27C6E0EF}" destId="{8E11672A-591C-41AF-8A25-9B2CC7C04118}" srcOrd="1" destOrd="0" parTransId="{FC7B6BBC-75B9-4A8B-9EDB-BC8C0B374104}" sibTransId="{AAF9C1C3-277D-418D-91EB-EB8EAF60BB0F}"/>
    <dgm:cxn modelId="{FC424DC6-7970-4AB8-9882-AA4A6F4AB430}" srcId="{588002DA-0230-46FC-B197-FF3F27C6E0EF}" destId="{08CD35E3-D15D-4675-BC76-7D460292CBE0}" srcOrd="0" destOrd="0" parTransId="{65F72613-0EB8-482D-AC57-F67C8524DFC1}" sibTransId="{830E2044-3A72-4CEB-855E-642C437FC820}"/>
    <dgm:cxn modelId="{C20EFFDA-2B11-4A76-BE9D-D622A03FC095}" type="presOf" srcId="{588002DA-0230-46FC-B197-FF3F27C6E0EF}" destId="{00F0CA14-08B9-4A01-9755-5DA0B4BAEFC4}" srcOrd="0" destOrd="0" presId="urn:microsoft.com/office/officeart/2005/8/layout/vList2"/>
    <dgm:cxn modelId="{4CF9FA64-E405-4B61-8B5F-22261B7CF8A0}" type="presOf" srcId="{28D77FFB-D73E-48FF-899F-6CC6B3C6D358}" destId="{5C7F7B24-9154-41D1-957F-8BB27ED40AF3}" srcOrd="0" destOrd="0" presId="urn:microsoft.com/office/officeart/2005/8/layout/vList2"/>
    <dgm:cxn modelId="{3A922C5A-BE59-4BF5-8A8A-D29E12E8C967}" type="presOf" srcId="{08CD35E3-D15D-4675-BC76-7D460292CBE0}" destId="{E720B472-956E-43AC-8498-EEB3CD3CFBBE}" srcOrd="0" destOrd="0" presId="urn:microsoft.com/office/officeart/2005/8/layout/vList2"/>
    <dgm:cxn modelId="{28CA943E-E64B-422F-A0B4-47F9406C02FA}" srcId="{588002DA-0230-46FC-B197-FF3F27C6E0EF}" destId="{28D77FFB-D73E-48FF-899F-6CC6B3C6D358}" srcOrd="3" destOrd="0" parTransId="{CB793844-8D51-4634-A7F1-3085A4083509}" sibTransId="{DE694B02-0FFD-4BDA-86BB-455FE0DB62A4}"/>
    <dgm:cxn modelId="{158E2E7F-FEAE-4320-BD87-1F0E75EA7FAA}" type="presParOf" srcId="{00F0CA14-08B9-4A01-9755-5DA0B4BAEFC4}" destId="{E720B472-956E-43AC-8498-EEB3CD3CFBBE}" srcOrd="0" destOrd="0" presId="urn:microsoft.com/office/officeart/2005/8/layout/vList2"/>
    <dgm:cxn modelId="{0511DA4D-5147-4E7F-9DED-FBB28AC1D8C7}" type="presParOf" srcId="{00F0CA14-08B9-4A01-9755-5DA0B4BAEFC4}" destId="{F0A99553-262D-49AA-8DC5-BE41EF1322AB}" srcOrd="1" destOrd="0" presId="urn:microsoft.com/office/officeart/2005/8/layout/vList2"/>
    <dgm:cxn modelId="{79D0A88E-5510-46F3-BD22-F4D2C08CAE3A}" type="presParOf" srcId="{00F0CA14-08B9-4A01-9755-5DA0B4BAEFC4}" destId="{B2B80C9F-6E5F-453E-B773-3151BE693CFC}" srcOrd="2" destOrd="0" presId="urn:microsoft.com/office/officeart/2005/8/layout/vList2"/>
    <dgm:cxn modelId="{9E94749E-81EF-4CD3-A4BB-EB64E5411528}" type="presParOf" srcId="{00F0CA14-08B9-4A01-9755-5DA0B4BAEFC4}" destId="{834F758C-4C1C-4BF1-85F0-34C8194F1853}" srcOrd="3" destOrd="0" presId="urn:microsoft.com/office/officeart/2005/8/layout/vList2"/>
    <dgm:cxn modelId="{67E0FDF0-A0B9-40AD-9B54-23BD3DEBDA09}" type="presParOf" srcId="{00F0CA14-08B9-4A01-9755-5DA0B4BAEFC4}" destId="{C568C476-5C3B-4809-BD23-BED1DC9ECAE7}" srcOrd="4" destOrd="0" presId="urn:microsoft.com/office/officeart/2005/8/layout/vList2"/>
    <dgm:cxn modelId="{FA8A172B-9DF5-426E-9F83-458EB3B6109A}" type="presParOf" srcId="{00F0CA14-08B9-4A01-9755-5DA0B4BAEFC4}" destId="{01EF6D76-1A62-4E64-A0AF-FE6F72057276}" srcOrd="5" destOrd="0" presId="urn:microsoft.com/office/officeart/2005/8/layout/vList2"/>
    <dgm:cxn modelId="{CBF99178-E505-4C59-86C7-9C5E90890D5D}" type="presParOf" srcId="{00F0CA14-08B9-4A01-9755-5DA0B4BAEFC4}" destId="{5C7F7B24-9154-41D1-957F-8BB27ED40AF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83D8C9-2ACF-42FA-B28F-6DEC35C46C9C}"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EC"/>
        </a:p>
      </dgm:t>
    </dgm:pt>
    <dgm:pt modelId="{7E3CCD9E-ECE0-412B-8FAE-7C8D87E79A97}">
      <dgm:prSet custT="1"/>
      <dgm:spPr/>
      <dgm:t>
        <a:bodyPr/>
        <a:lstStyle/>
        <a:p>
          <a:pPr rtl="0"/>
          <a:r>
            <a:rPr lang="es-EC" sz="2200" dirty="0" smtClean="0">
              <a:solidFill>
                <a:schemeClr val="tx1"/>
              </a:solidFill>
              <a:latin typeface="Calibri" panose="020F0502020204030204" pitchFamily="34" charset="0"/>
            </a:rPr>
            <a:t>Variación genética intraespecífica</a:t>
          </a:r>
          <a:endParaRPr lang="es-EC" sz="2200" dirty="0">
            <a:solidFill>
              <a:schemeClr val="tx1"/>
            </a:solidFill>
            <a:latin typeface="Calibri" panose="020F0502020204030204" pitchFamily="34" charset="0"/>
          </a:endParaRPr>
        </a:p>
      </dgm:t>
    </dgm:pt>
    <dgm:pt modelId="{7709E414-DFDB-43F5-8C46-34BC775EA1F7}" type="parTrans" cxnId="{BEA5A6D0-C0F8-44CC-89F8-1599B2A7DE5E}">
      <dgm:prSet/>
      <dgm:spPr/>
      <dgm:t>
        <a:bodyPr/>
        <a:lstStyle/>
        <a:p>
          <a:endParaRPr lang="es-EC" sz="1150"/>
        </a:p>
      </dgm:t>
    </dgm:pt>
    <dgm:pt modelId="{5FD4F0DF-49F8-4FA4-83C3-82C6E7346E3A}" type="sibTrans" cxnId="{BEA5A6D0-C0F8-44CC-89F8-1599B2A7DE5E}">
      <dgm:prSet/>
      <dgm:spPr/>
      <dgm:t>
        <a:bodyPr/>
        <a:lstStyle/>
        <a:p>
          <a:endParaRPr lang="es-EC" sz="1150"/>
        </a:p>
      </dgm:t>
    </dgm:pt>
    <dgm:pt modelId="{E18F0913-17A3-4A72-AD4D-B15DD3F99A00}" type="pres">
      <dgm:prSet presAssocID="{6D83D8C9-2ACF-42FA-B28F-6DEC35C46C9C}" presName="Name0" presStyleCnt="0">
        <dgm:presLayoutVars>
          <dgm:chPref val="3"/>
          <dgm:dir/>
          <dgm:animLvl val="lvl"/>
          <dgm:resizeHandles/>
        </dgm:presLayoutVars>
      </dgm:prSet>
      <dgm:spPr/>
      <dgm:t>
        <a:bodyPr/>
        <a:lstStyle/>
        <a:p>
          <a:endParaRPr lang="es-EC"/>
        </a:p>
      </dgm:t>
    </dgm:pt>
    <dgm:pt modelId="{024C42FF-CC48-439F-B297-7D5F28378175}" type="pres">
      <dgm:prSet presAssocID="{7E3CCD9E-ECE0-412B-8FAE-7C8D87E79A97}" presName="horFlow" presStyleCnt="0"/>
      <dgm:spPr/>
    </dgm:pt>
    <dgm:pt modelId="{ED268881-DA4B-4EDF-AC53-BDAB1ACBF6EC}" type="pres">
      <dgm:prSet presAssocID="{7E3CCD9E-ECE0-412B-8FAE-7C8D87E79A97}" presName="bigChev" presStyleLbl="node1" presStyleIdx="0" presStyleCnt="1" custLinFactNeighborX="-4350" custLinFactNeighborY="-779"/>
      <dgm:spPr/>
      <dgm:t>
        <a:bodyPr/>
        <a:lstStyle/>
        <a:p>
          <a:endParaRPr lang="es-EC"/>
        </a:p>
      </dgm:t>
    </dgm:pt>
  </dgm:ptLst>
  <dgm:cxnLst>
    <dgm:cxn modelId="{690A8684-3ADF-4329-BAE3-7BCFC0AA9805}" type="presOf" srcId="{6D83D8C9-2ACF-42FA-B28F-6DEC35C46C9C}" destId="{E18F0913-17A3-4A72-AD4D-B15DD3F99A00}" srcOrd="0" destOrd="0" presId="urn:microsoft.com/office/officeart/2005/8/layout/lProcess3"/>
    <dgm:cxn modelId="{E20113C6-D140-49AB-B76F-469B676B9C3F}" type="presOf" srcId="{7E3CCD9E-ECE0-412B-8FAE-7C8D87E79A97}" destId="{ED268881-DA4B-4EDF-AC53-BDAB1ACBF6EC}" srcOrd="0" destOrd="0" presId="urn:microsoft.com/office/officeart/2005/8/layout/lProcess3"/>
    <dgm:cxn modelId="{BEA5A6D0-C0F8-44CC-89F8-1599B2A7DE5E}" srcId="{6D83D8C9-2ACF-42FA-B28F-6DEC35C46C9C}" destId="{7E3CCD9E-ECE0-412B-8FAE-7C8D87E79A97}" srcOrd="0" destOrd="0" parTransId="{7709E414-DFDB-43F5-8C46-34BC775EA1F7}" sibTransId="{5FD4F0DF-49F8-4FA4-83C3-82C6E7346E3A}"/>
    <dgm:cxn modelId="{8828C804-6F60-43BB-A4BE-7D0FE62B755B}" type="presParOf" srcId="{E18F0913-17A3-4A72-AD4D-B15DD3F99A00}" destId="{024C42FF-CC48-439F-B297-7D5F28378175}" srcOrd="0" destOrd="0" presId="urn:microsoft.com/office/officeart/2005/8/layout/lProcess3"/>
    <dgm:cxn modelId="{0D37682D-D58F-4304-9FF0-C9D98D906BE0}" type="presParOf" srcId="{024C42FF-CC48-439F-B297-7D5F28378175}" destId="{ED268881-DA4B-4EDF-AC53-BDAB1ACBF6EC}"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6CC05E-413C-477D-B847-69877CE36847}" type="doc">
      <dgm:prSet loTypeId="urn:microsoft.com/office/officeart/2005/8/layout/process4" loCatId="list" qsTypeId="urn:microsoft.com/office/officeart/2005/8/quickstyle/simple1" qsCatId="simple" csTypeId="urn:microsoft.com/office/officeart/2005/8/colors/accent1_5" csCatId="accent1" phldr="1"/>
      <dgm:spPr/>
      <dgm:t>
        <a:bodyPr/>
        <a:lstStyle/>
        <a:p>
          <a:endParaRPr lang="es-EC"/>
        </a:p>
      </dgm:t>
    </dgm:pt>
    <dgm:pt modelId="{70A43082-ECBA-4DB9-B6C8-8CBBA7177DCB}">
      <dgm:prSet custT="1"/>
      <dgm:spPr/>
      <dgm:t>
        <a:bodyPr/>
        <a:lstStyle/>
        <a:p>
          <a:pPr algn="l" rtl="0"/>
          <a:r>
            <a:rPr lang="es-EC" sz="2200" b="0" dirty="0" smtClean="0">
              <a:solidFill>
                <a:schemeClr val="tx1"/>
              </a:solidFill>
              <a:latin typeface="Calibri" panose="020F0502020204030204" pitchFamily="34" charset="0"/>
            </a:rPr>
            <a:t>Fase 1: Obtención de secuencias biológicas.</a:t>
          </a:r>
          <a:endParaRPr lang="es-EC" sz="2200" b="0" dirty="0">
            <a:solidFill>
              <a:schemeClr val="tx1"/>
            </a:solidFill>
            <a:latin typeface="Calibri" panose="020F0502020204030204" pitchFamily="34" charset="0"/>
          </a:endParaRPr>
        </a:p>
      </dgm:t>
    </dgm:pt>
    <dgm:pt modelId="{BDDE2D26-2058-4B4D-9DE1-2CCACFF8466A}" type="parTrans" cxnId="{570F4DE5-1D3F-468C-80F1-9BC8A3A4E07E}">
      <dgm:prSet/>
      <dgm:spPr/>
      <dgm:t>
        <a:bodyPr/>
        <a:lstStyle/>
        <a:p>
          <a:pPr algn="l"/>
          <a:endParaRPr lang="es-EC" sz="2200" b="0">
            <a:solidFill>
              <a:schemeClr val="tx1"/>
            </a:solidFill>
            <a:latin typeface="Calibri" panose="020F0502020204030204" pitchFamily="34" charset="0"/>
          </a:endParaRPr>
        </a:p>
      </dgm:t>
    </dgm:pt>
    <dgm:pt modelId="{74448FCE-1794-4679-9C2D-D8ED7FC5DB77}" type="sibTrans" cxnId="{570F4DE5-1D3F-468C-80F1-9BC8A3A4E07E}">
      <dgm:prSet/>
      <dgm:spPr/>
      <dgm:t>
        <a:bodyPr/>
        <a:lstStyle/>
        <a:p>
          <a:pPr algn="l"/>
          <a:endParaRPr lang="es-EC" sz="2200" b="0">
            <a:solidFill>
              <a:schemeClr val="tx1"/>
            </a:solidFill>
            <a:latin typeface="Calibri" panose="020F0502020204030204" pitchFamily="34" charset="0"/>
          </a:endParaRPr>
        </a:p>
      </dgm:t>
    </dgm:pt>
    <dgm:pt modelId="{3EB48C8C-E68C-43F9-9BBB-A1909AD543B7}">
      <dgm:prSet custT="1"/>
      <dgm:spPr/>
      <dgm:t>
        <a:bodyPr/>
        <a:lstStyle/>
        <a:p>
          <a:pPr algn="l" rtl="0"/>
          <a:r>
            <a:rPr lang="es-EC" sz="2200" b="0" dirty="0" smtClean="0">
              <a:solidFill>
                <a:schemeClr val="tx1"/>
              </a:solidFill>
              <a:latin typeface="Calibri" panose="020F0502020204030204" pitchFamily="34" charset="0"/>
            </a:rPr>
            <a:t>Fase 2: Alineamiento múltiple.</a:t>
          </a:r>
          <a:endParaRPr lang="es-EC" sz="2200" b="0" dirty="0">
            <a:solidFill>
              <a:schemeClr val="tx1"/>
            </a:solidFill>
            <a:latin typeface="Calibri" panose="020F0502020204030204" pitchFamily="34" charset="0"/>
          </a:endParaRPr>
        </a:p>
      </dgm:t>
    </dgm:pt>
    <dgm:pt modelId="{03B18269-F369-421C-944B-BA987FBC7AA0}" type="parTrans" cxnId="{703090D0-A694-4426-B373-DBECA83007A2}">
      <dgm:prSet/>
      <dgm:spPr/>
      <dgm:t>
        <a:bodyPr/>
        <a:lstStyle/>
        <a:p>
          <a:pPr algn="l"/>
          <a:endParaRPr lang="es-EC" sz="2200" b="0">
            <a:solidFill>
              <a:schemeClr val="tx1"/>
            </a:solidFill>
            <a:latin typeface="Calibri" panose="020F0502020204030204" pitchFamily="34" charset="0"/>
          </a:endParaRPr>
        </a:p>
      </dgm:t>
    </dgm:pt>
    <dgm:pt modelId="{AE0AD6FD-67A9-4FC1-91A1-76273B166ADA}" type="sibTrans" cxnId="{703090D0-A694-4426-B373-DBECA83007A2}">
      <dgm:prSet/>
      <dgm:spPr/>
      <dgm:t>
        <a:bodyPr/>
        <a:lstStyle/>
        <a:p>
          <a:pPr algn="l"/>
          <a:endParaRPr lang="es-EC" sz="2200" b="0">
            <a:solidFill>
              <a:schemeClr val="tx1"/>
            </a:solidFill>
            <a:latin typeface="Calibri" panose="020F0502020204030204" pitchFamily="34" charset="0"/>
          </a:endParaRPr>
        </a:p>
      </dgm:t>
    </dgm:pt>
    <dgm:pt modelId="{13606673-6786-4123-B6A0-37F21C25F915}">
      <dgm:prSet custT="1"/>
      <dgm:spPr/>
      <dgm:t>
        <a:bodyPr/>
        <a:lstStyle/>
        <a:p>
          <a:pPr algn="l" rtl="0"/>
          <a:r>
            <a:rPr lang="es-EC" sz="2200" b="0" dirty="0" smtClean="0">
              <a:solidFill>
                <a:schemeClr val="tx1"/>
              </a:solidFill>
              <a:latin typeface="Calibri" panose="020F0502020204030204" pitchFamily="34" charset="0"/>
            </a:rPr>
            <a:t>Fase 3: Selección del modelos de sustitución /modelos estadísticos de evolución molecular.</a:t>
          </a:r>
          <a:endParaRPr lang="es-EC" sz="2200" b="0" dirty="0">
            <a:solidFill>
              <a:schemeClr val="tx1"/>
            </a:solidFill>
            <a:latin typeface="Calibri" panose="020F0502020204030204" pitchFamily="34" charset="0"/>
          </a:endParaRPr>
        </a:p>
      </dgm:t>
    </dgm:pt>
    <dgm:pt modelId="{D278256B-4902-4D26-82A7-8885B6298200}" type="parTrans" cxnId="{08D2AF31-DFD1-4A46-AC8D-035096AB27F6}">
      <dgm:prSet/>
      <dgm:spPr/>
      <dgm:t>
        <a:bodyPr/>
        <a:lstStyle/>
        <a:p>
          <a:pPr algn="l"/>
          <a:endParaRPr lang="es-EC" sz="2200" b="0">
            <a:solidFill>
              <a:schemeClr val="tx1"/>
            </a:solidFill>
            <a:latin typeface="Calibri" panose="020F0502020204030204" pitchFamily="34" charset="0"/>
          </a:endParaRPr>
        </a:p>
      </dgm:t>
    </dgm:pt>
    <dgm:pt modelId="{FD61EA27-F008-46CC-8D56-A260842AAB69}" type="sibTrans" cxnId="{08D2AF31-DFD1-4A46-AC8D-035096AB27F6}">
      <dgm:prSet/>
      <dgm:spPr/>
      <dgm:t>
        <a:bodyPr/>
        <a:lstStyle/>
        <a:p>
          <a:pPr algn="l"/>
          <a:endParaRPr lang="es-EC" sz="2200" b="0">
            <a:solidFill>
              <a:schemeClr val="tx1"/>
            </a:solidFill>
            <a:latin typeface="Calibri" panose="020F0502020204030204" pitchFamily="34" charset="0"/>
          </a:endParaRPr>
        </a:p>
      </dgm:t>
    </dgm:pt>
    <dgm:pt modelId="{4119B598-44A1-4937-8026-9792C1320A4D}">
      <dgm:prSet custT="1"/>
      <dgm:spPr/>
      <dgm:t>
        <a:bodyPr/>
        <a:lstStyle/>
        <a:p>
          <a:pPr algn="l" rtl="0"/>
          <a:r>
            <a:rPr lang="es-EC" sz="2200" b="0" dirty="0" smtClean="0">
              <a:solidFill>
                <a:schemeClr val="tx1"/>
              </a:solidFill>
              <a:latin typeface="Calibri" panose="020F0502020204030204" pitchFamily="34" charset="0"/>
            </a:rPr>
            <a:t>Fase 4: </a:t>
          </a:r>
          <a:r>
            <a:rPr lang="es-EC" sz="2200" b="0" dirty="0" err="1" smtClean="0">
              <a:solidFill>
                <a:schemeClr val="tx1"/>
              </a:solidFill>
              <a:latin typeface="Calibri" panose="020F0502020204030204" pitchFamily="34" charset="0"/>
            </a:rPr>
            <a:t>Arbol</a:t>
          </a:r>
          <a:r>
            <a:rPr lang="es-EC" sz="2200" b="0" dirty="0" smtClean="0">
              <a:solidFill>
                <a:schemeClr val="tx1"/>
              </a:solidFill>
              <a:latin typeface="Calibri" panose="020F0502020204030204" pitchFamily="34" charset="0"/>
            </a:rPr>
            <a:t> filogenético.</a:t>
          </a:r>
          <a:endParaRPr lang="es-EC" sz="2200" b="0" dirty="0">
            <a:solidFill>
              <a:schemeClr val="tx1"/>
            </a:solidFill>
            <a:latin typeface="Calibri" panose="020F0502020204030204" pitchFamily="34" charset="0"/>
          </a:endParaRPr>
        </a:p>
      </dgm:t>
    </dgm:pt>
    <dgm:pt modelId="{495E0311-7C05-4031-8A58-0254C4E924D0}" type="parTrans" cxnId="{3984E86E-5344-4C09-9ADC-8310A1B95E53}">
      <dgm:prSet/>
      <dgm:spPr/>
      <dgm:t>
        <a:bodyPr/>
        <a:lstStyle/>
        <a:p>
          <a:pPr algn="l"/>
          <a:endParaRPr lang="es-EC" sz="2200" b="0">
            <a:solidFill>
              <a:schemeClr val="tx1"/>
            </a:solidFill>
            <a:latin typeface="Calibri" panose="020F0502020204030204" pitchFamily="34" charset="0"/>
          </a:endParaRPr>
        </a:p>
      </dgm:t>
    </dgm:pt>
    <dgm:pt modelId="{99228F2C-10B1-4E7B-8CF8-DE7076BE19F2}" type="sibTrans" cxnId="{3984E86E-5344-4C09-9ADC-8310A1B95E53}">
      <dgm:prSet/>
      <dgm:spPr/>
      <dgm:t>
        <a:bodyPr/>
        <a:lstStyle/>
        <a:p>
          <a:pPr algn="l"/>
          <a:endParaRPr lang="es-EC" sz="2200" b="0">
            <a:solidFill>
              <a:schemeClr val="tx1"/>
            </a:solidFill>
            <a:latin typeface="Calibri" panose="020F0502020204030204" pitchFamily="34" charset="0"/>
          </a:endParaRPr>
        </a:p>
      </dgm:t>
    </dgm:pt>
    <dgm:pt modelId="{80F4F41E-B080-449C-8CC1-C038708F190F}">
      <dgm:prSet custT="1"/>
      <dgm:spPr/>
      <dgm:t>
        <a:bodyPr/>
        <a:lstStyle/>
        <a:p>
          <a:pPr algn="l" rtl="0"/>
          <a:r>
            <a:rPr lang="es-EC" sz="2200" b="0" dirty="0" smtClean="0">
              <a:solidFill>
                <a:schemeClr val="tx1"/>
              </a:solidFill>
              <a:latin typeface="Calibri" panose="020F0502020204030204" pitchFamily="34" charset="0"/>
            </a:rPr>
            <a:t>Fase 5: Evaluación estadística: Análisis “bootstrap”.</a:t>
          </a:r>
          <a:endParaRPr lang="es-EC" sz="2200" b="0" dirty="0">
            <a:solidFill>
              <a:schemeClr val="tx1"/>
            </a:solidFill>
            <a:latin typeface="Calibri" panose="020F0502020204030204" pitchFamily="34" charset="0"/>
          </a:endParaRPr>
        </a:p>
      </dgm:t>
    </dgm:pt>
    <dgm:pt modelId="{CCB62505-2753-488C-97AA-E60DB159AC5D}" type="parTrans" cxnId="{1CF12845-3E16-4BD9-A9C0-203FA298FC84}">
      <dgm:prSet/>
      <dgm:spPr/>
      <dgm:t>
        <a:bodyPr/>
        <a:lstStyle/>
        <a:p>
          <a:pPr algn="l"/>
          <a:endParaRPr lang="es-EC" sz="2200" b="0">
            <a:solidFill>
              <a:schemeClr val="tx1"/>
            </a:solidFill>
            <a:latin typeface="Calibri" panose="020F0502020204030204" pitchFamily="34" charset="0"/>
          </a:endParaRPr>
        </a:p>
      </dgm:t>
    </dgm:pt>
    <dgm:pt modelId="{D23D3BC7-7232-4355-A71D-F2D3D37501B4}" type="sibTrans" cxnId="{1CF12845-3E16-4BD9-A9C0-203FA298FC84}">
      <dgm:prSet/>
      <dgm:spPr/>
      <dgm:t>
        <a:bodyPr/>
        <a:lstStyle/>
        <a:p>
          <a:pPr algn="l"/>
          <a:endParaRPr lang="es-EC" sz="2200" b="0">
            <a:solidFill>
              <a:schemeClr val="tx1"/>
            </a:solidFill>
            <a:latin typeface="Calibri" panose="020F0502020204030204" pitchFamily="34" charset="0"/>
          </a:endParaRPr>
        </a:p>
      </dgm:t>
    </dgm:pt>
    <dgm:pt modelId="{F6A03605-85A7-42DB-B50C-3B90451502AB}" type="pres">
      <dgm:prSet presAssocID="{9A6CC05E-413C-477D-B847-69877CE36847}" presName="Name0" presStyleCnt="0">
        <dgm:presLayoutVars>
          <dgm:dir/>
          <dgm:animLvl val="lvl"/>
          <dgm:resizeHandles val="exact"/>
        </dgm:presLayoutVars>
      </dgm:prSet>
      <dgm:spPr/>
      <dgm:t>
        <a:bodyPr/>
        <a:lstStyle/>
        <a:p>
          <a:endParaRPr lang="es-ES"/>
        </a:p>
      </dgm:t>
    </dgm:pt>
    <dgm:pt modelId="{7DACA6DB-C507-4183-8082-29993B897A05}" type="pres">
      <dgm:prSet presAssocID="{80F4F41E-B080-449C-8CC1-C038708F190F}" presName="boxAndChildren" presStyleCnt="0"/>
      <dgm:spPr/>
      <dgm:t>
        <a:bodyPr/>
        <a:lstStyle/>
        <a:p>
          <a:endParaRPr lang="es-ES"/>
        </a:p>
      </dgm:t>
    </dgm:pt>
    <dgm:pt modelId="{0CA6E34C-C38D-4C2B-9CD1-58A37224A497}" type="pres">
      <dgm:prSet presAssocID="{80F4F41E-B080-449C-8CC1-C038708F190F}" presName="parentTextBox" presStyleLbl="node1" presStyleIdx="0" presStyleCnt="5"/>
      <dgm:spPr/>
      <dgm:t>
        <a:bodyPr/>
        <a:lstStyle/>
        <a:p>
          <a:endParaRPr lang="es-ES"/>
        </a:p>
      </dgm:t>
    </dgm:pt>
    <dgm:pt modelId="{2791D652-8492-4A8B-B119-14E2D45AAC78}" type="pres">
      <dgm:prSet presAssocID="{99228F2C-10B1-4E7B-8CF8-DE7076BE19F2}" presName="sp" presStyleCnt="0"/>
      <dgm:spPr/>
      <dgm:t>
        <a:bodyPr/>
        <a:lstStyle/>
        <a:p>
          <a:endParaRPr lang="es-ES"/>
        </a:p>
      </dgm:t>
    </dgm:pt>
    <dgm:pt modelId="{C6191602-BBC2-40EB-A993-CDCD9E33769E}" type="pres">
      <dgm:prSet presAssocID="{4119B598-44A1-4937-8026-9792C1320A4D}" presName="arrowAndChildren" presStyleCnt="0"/>
      <dgm:spPr/>
      <dgm:t>
        <a:bodyPr/>
        <a:lstStyle/>
        <a:p>
          <a:endParaRPr lang="es-ES"/>
        </a:p>
      </dgm:t>
    </dgm:pt>
    <dgm:pt modelId="{4D92013C-F966-46CE-B854-4DC4C3A629D4}" type="pres">
      <dgm:prSet presAssocID="{4119B598-44A1-4937-8026-9792C1320A4D}" presName="parentTextArrow" presStyleLbl="node1" presStyleIdx="1" presStyleCnt="5"/>
      <dgm:spPr/>
      <dgm:t>
        <a:bodyPr/>
        <a:lstStyle/>
        <a:p>
          <a:endParaRPr lang="es-EC"/>
        </a:p>
      </dgm:t>
    </dgm:pt>
    <dgm:pt modelId="{27D6B671-DFC0-43D6-9E9D-32FE8457A214}" type="pres">
      <dgm:prSet presAssocID="{FD61EA27-F008-46CC-8D56-A260842AAB69}" presName="sp" presStyleCnt="0"/>
      <dgm:spPr/>
      <dgm:t>
        <a:bodyPr/>
        <a:lstStyle/>
        <a:p>
          <a:endParaRPr lang="es-ES"/>
        </a:p>
      </dgm:t>
    </dgm:pt>
    <dgm:pt modelId="{53D7E898-DCE6-4747-A7FE-2CBE569EF004}" type="pres">
      <dgm:prSet presAssocID="{13606673-6786-4123-B6A0-37F21C25F915}" presName="arrowAndChildren" presStyleCnt="0"/>
      <dgm:spPr/>
      <dgm:t>
        <a:bodyPr/>
        <a:lstStyle/>
        <a:p>
          <a:endParaRPr lang="es-ES"/>
        </a:p>
      </dgm:t>
    </dgm:pt>
    <dgm:pt modelId="{3500F57D-A50D-4DF5-A1B5-54B7373ED1A2}" type="pres">
      <dgm:prSet presAssocID="{13606673-6786-4123-B6A0-37F21C25F915}" presName="parentTextArrow" presStyleLbl="node1" presStyleIdx="2" presStyleCnt="5"/>
      <dgm:spPr/>
      <dgm:t>
        <a:bodyPr/>
        <a:lstStyle/>
        <a:p>
          <a:endParaRPr lang="es-EC"/>
        </a:p>
      </dgm:t>
    </dgm:pt>
    <dgm:pt modelId="{802F96A9-CBEA-4E20-AB7B-8F9EC68E93E8}" type="pres">
      <dgm:prSet presAssocID="{AE0AD6FD-67A9-4FC1-91A1-76273B166ADA}" presName="sp" presStyleCnt="0"/>
      <dgm:spPr/>
      <dgm:t>
        <a:bodyPr/>
        <a:lstStyle/>
        <a:p>
          <a:endParaRPr lang="es-ES"/>
        </a:p>
      </dgm:t>
    </dgm:pt>
    <dgm:pt modelId="{3DE49146-1AA0-4765-AE7A-9D1A04E6D3F1}" type="pres">
      <dgm:prSet presAssocID="{3EB48C8C-E68C-43F9-9BBB-A1909AD543B7}" presName="arrowAndChildren" presStyleCnt="0"/>
      <dgm:spPr/>
      <dgm:t>
        <a:bodyPr/>
        <a:lstStyle/>
        <a:p>
          <a:endParaRPr lang="es-ES"/>
        </a:p>
      </dgm:t>
    </dgm:pt>
    <dgm:pt modelId="{4F9E1AA1-0FFD-40E0-92E9-DA6627EF8DF2}" type="pres">
      <dgm:prSet presAssocID="{3EB48C8C-E68C-43F9-9BBB-A1909AD543B7}" presName="parentTextArrow" presStyleLbl="node1" presStyleIdx="3" presStyleCnt="5"/>
      <dgm:spPr/>
      <dgm:t>
        <a:bodyPr/>
        <a:lstStyle/>
        <a:p>
          <a:endParaRPr lang="es-EC"/>
        </a:p>
      </dgm:t>
    </dgm:pt>
    <dgm:pt modelId="{B4E53349-9C56-4473-9963-D78B262A8D29}" type="pres">
      <dgm:prSet presAssocID="{74448FCE-1794-4679-9C2D-D8ED7FC5DB77}" presName="sp" presStyleCnt="0"/>
      <dgm:spPr/>
      <dgm:t>
        <a:bodyPr/>
        <a:lstStyle/>
        <a:p>
          <a:endParaRPr lang="es-ES"/>
        </a:p>
      </dgm:t>
    </dgm:pt>
    <dgm:pt modelId="{825D8E25-9303-4E2C-8543-0BE837775DFA}" type="pres">
      <dgm:prSet presAssocID="{70A43082-ECBA-4DB9-B6C8-8CBBA7177DCB}" presName="arrowAndChildren" presStyleCnt="0"/>
      <dgm:spPr/>
      <dgm:t>
        <a:bodyPr/>
        <a:lstStyle/>
        <a:p>
          <a:endParaRPr lang="es-ES"/>
        </a:p>
      </dgm:t>
    </dgm:pt>
    <dgm:pt modelId="{15414B1A-1FBF-4E99-A555-CF12DEF69EF1}" type="pres">
      <dgm:prSet presAssocID="{70A43082-ECBA-4DB9-B6C8-8CBBA7177DCB}" presName="parentTextArrow" presStyleLbl="node1" presStyleIdx="4" presStyleCnt="5"/>
      <dgm:spPr/>
      <dgm:t>
        <a:bodyPr/>
        <a:lstStyle/>
        <a:p>
          <a:endParaRPr lang="es-EC"/>
        </a:p>
      </dgm:t>
    </dgm:pt>
  </dgm:ptLst>
  <dgm:cxnLst>
    <dgm:cxn modelId="{32828C13-D78B-4DB8-AAF8-D249C6F83718}" type="presOf" srcId="{80F4F41E-B080-449C-8CC1-C038708F190F}" destId="{0CA6E34C-C38D-4C2B-9CD1-58A37224A497}" srcOrd="0" destOrd="0" presId="urn:microsoft.com/office/officeart/2005/8/layout/process4"/>
    <dgm:cxn modelId="{08D2AF31-DFD1-4A46-AC8D-035096AB27F6}" srcId="{9A6CC05E-413C-477D-B847-69877CE36847}" destId="{13606673-6786-4123-B6A0-37F21C25F915}" srcOrd="2" destOrd="0" parTransId="{D278256B-4902-4D26-82A7-8885B6298200}" sibTransId="{FD61EA27-F008-46CC-8D56-A260842AAB69}"/>
    <dgm:cxn modelId="{8699CC04-17F4-406D-AA40-BEF46758C075}" type="presOf" srcId="{13606673-6786-4123-B6A0-37F21C25F915}" destId="{3500F57D-A50D-4DF5-A1B5-54B7373ED1A2}" srcOrd="0" destOrd="0" presId="urn:microsoft.com/office/officeart/2005/8/layout/process4"/>
    <dgm:cxn modelId="{559F533B-C3C9-4F29-BE33-FB996DA5C1AC}" type="presOf" srcId="{9A6CC05E-413C-477D-B847-69877CE36847}" destId="{F6A03605-85A7-42DB-B50C-3B90451502AB}" srcOrd="0" destOrd="0" presId="urn:microsoft.com/office/officeart/2005/8/layout/process4"/>
    <dgm:cxn modelId="{570F4DE5-1D3F-468C-80F1-9BC8A3A4E07E}" srcId="{9A6CC05E-413C-477D-B847-69877CE36847}" destId="{70A43082-ECBA-4DB9-B6C8-8CBBA7177DCB}" srcOrd="0" destOrd="0" parTransId="{BDDE2D26-2058-4B4D-9DE1-2CCACFF8466A}" sibTransId="{74448FCE-1794-4679-9C2D-D8ED7FC5DB77}"/>
    <dgm:cxn modelId="{1CF12845-3E16-4BD9-A9C0-203FA298FC84}" srcId="{9A6CC05E-413C-477D-B847-69877CE36847}" destId="{80F4F41E-B080-449C-8CC1-C038708F190F}" srcOrd="4" destOrd="0" parTransId="{CCB62505-2753-488C-97AA-E60DB159AC5D}" sibTransId="{D23D3BC7-7232-4355-A71D-F2D3D37501B4}"/>
    <dgm:cxn modelId="{F09039A8-A81B-4E43-AF0A-7A1EF554F72F}" type="presOf" srcId="{4119B598-44A1-4937-8026-9792C1320A4D}" destId="{4D92013C-F966-46CE-B854-4DC4C3A629D4}" srcOrd="0" destOrd="0" presId="urn:microsoft.com/office/officeart/2005/8/layout/process4"/>
    <dgm:cxn modelId="{E7D2BD58-8665-4E9B-8F68-E3A49C2C8CAA}" type="presOf" srcId="{3EB48C8C-E68C-43F9-9BBB-A1909AD543B7}" destId="{4F9E1AA1-0FFD-40E0-92E9-DA6627EF8DF2}" srcOrd="0" destOrd="0" presId="urn:microsoft.com/office/officeart/2005/8/layout/process4"/>
    <dgm:cxn modelId="{3984E86E-5344-4C09-9ADC-8310A1B95E53}" srcId="{9A6CC05E-413C-477D-B847-69877CE36847}" destId="{4119B598-44A1-4937-8026-9792C1320A4D}" srcOrd="3" destOrd="0" parTransId="{495E0311-7C05-4031-8A58-0254C4E924D0}" sibTransId="{99228F2C-10B1-4E7B-8CF8-DE7076BE19F2}"/>
    <dgm:cxn modelId="{8CF94BA3-F7F1-4B78-99FC-C5B9DE57A55E}" type="presOf" srcId="{70A43082-ECBA-4DB9-B6C8-8CBBA7177DCB}" destId="{15414B1A-1FBF-4E99-A555-CF12DEF69EF1}" srcOrd="0" destOrd="0" presId="urn:microsoft.com/office/officeart/2005/8/layout/process4"/>
    <dgm:cxn modelId="{703090D0-A694-4426-B373-DBECA83007A2}" srcId="{9A6CC05E-413C-477D-B847-69877CE36847}" destId="{3EB48C8C-E68C-43F9-9BBB-A1909AD543B7}" srcOrd="1" destOrd="0" parTransId="{03B18269-F369-421C-944B-BA987FBC7AA0}" sibTransId="{AE0AD6FD-67A9-4FC1-91A1-76273B166ADA}"/>
    <dgm:cxn modelId="{775FF923-7C86-4618-A1B5-A10E575FEBC3}" type="presParOf" srcId="{F6A03605-85A7-42DB-B50C-3B90451502AB}" destId="{7DACA6DB-C507-4183-8082-29993B897A05}" srcOrd="0" destOrd="0" presId="urn:microsoft.com/office/officeart/2005/8/layout/process4"/>
    <dgm:cxn modelId="{F56AA283-775B-4BEE-BA14-346CBD1B4CC3}" type="presParOf" srcId="{7DACA6DB-C507-4183-8082-29993B897A05}" destId="{0CA6E34C-C38D-4C2B-9CD1-58A37224A497}" srcOrd="0" destOrd="0" presId="urn:microsoft.com/office/officeart/2005/8/layout/process4"/>
    <dgm:cxn modelId="{8DC987AB-F69D-47D7-AD5E-5550FD5E155D}" type="presParOf" srcId="{F6A03605-85A7-42DB-B50C-3B90451502AB}" destId="{2791D652-8492-4A8B-B119-14E2D45AAC78}" srcOrd="1" destOrd="0" presId="urn:microsoft.com/office/officeart/2005/8/layout/process4"/>
    <dgm:cxn modelId="{77004ED8-8E56-41F7-9FB9-35D107F4FE23}" type="presParOf" srcId="{F6A03605-85A7-42DB-B50C-3B90451502AB}" destId="{C6191602-BBC2-40EB-A993-CDCD9E33769E}" srcOrd="2" destOrd="0" presId="urn:microsoft.com/office/officeart/2005/8/layout/process4"/>
    <dgm:cxn modelId="{8C4C47AC-CD57-4FCC-82E3-D77DC8B79C60}" type="presParOf" srcId="{C6191602-BBC2-40EB-A993-CDCD9E33769E}" destId="{4D92013C-F966-46CE-B854-4DC4C3A629D4}" srcOrd="0" destOrd="0" presId="urn:microsoft.com/office/officeart/2005/8/layout/process4"/>
    <dgm:cxn modelId="{9EBBFCAE-EB2A-441C-875D-8562F7FB0496}" type="presParOf" srcId="{F6A03605-85A7-42DB-B50C-3B90451502AB}" destId="{27D6B671-DFC0-43D6-9E9D-32FE8457A214}" srcOrd="3" destOrd="0" presId="urn:microsoft.com/office/officeart/2005/8/layout/process4"/>
    <dgm:cxn modelId="{341DB072-32A3-45C1-94F3-16621B0DCE44}" type="presParOf" srcId="{F6A03605-85A7-42DB-B50C-3B90451502AB}" destId="{53D7E898-DCE6-4747-A7FE-2CBE569EF004}" srcOrd="4" destOrd="0" presId="urn:microsoft.com/office/officeart/2005/8/layout/process4"/>
    <dgm:cxn modelId="{68837376-4AD7-4BBC-A09D-3B1712D4D70D}" type="presParOf" srcId="{53D7E898-DCE6-4747-A7FE-2CBE569EF004}" destId="{3500F57D-A50D-4DF5-A1B5-54B7373ED1A2}" srcOrd="0" destOrd="0" presId="urn:microsoft.com/office/officeart/2005/8/layout/process4"/>
    <dgm:cxn modelId="{45E44C2A-5FC0-4376-BFE9-7D05F55E9591}" type="presParOf" srcId="{F6A03605-85A7-42DB-B50C-3B90451502AB}" destId="{802F96A9-CBEA-4E20-AB7B-8F9EC68E93E8}" srcOrd="5" destOrd="0" presId="urn:microsoft.com/office/officeart/2005/8/layout/process4"/>
    <dgm:cxn modelId="{4C729344-3E07-4B41-BBE9-582BC30D1D34}" type="presParOf" srcId="{F6A03605-85A7-42DB-B50C-3B90451502AB}" destId="{3DE49146-1AA0-4765-AE7A-9D1A04E6D3F1}" srcOrd="6" destOrd="0" presId="urn:microsoft.com/office/officeart/2005/8/layout/process4"/>
    <dgm:cxn modelId="{ABD5253F-D6A1-43EA-BDD7-DD60C99026A9}" type="presParOf" srcId="{3DE49146-1AA0-4765-AE7A-9D1A04E6D3F1}" destId="{4F9E1AA1-0FFD-40E0-92E9-DA6627EF8DF2}" srcOrd="0" destOrd="0" presId="urn:microsoft.com/office/officeart/2005/8/layout/process4"/>
    <dgm:cxn modelId="{F41793DC-1D57-4743-AA88-B0162CE629A2}" type="presParOf" srcId="{F6A03605-85A7-42DB-B50C-3B90451502AB}" destId="{B4E53349-9C56-4473-9963-D78B262A8D29}" srcOrd="7" destOrd="0" presId="urn:microsoft.com/office/officeart/2005/8/layout/process4"/>
    <dgm:cxn modelId="{8285699C-74A8-40DB-9B9A-C34EFD6ED591}" type="presParOf" srcId="{F6A03605-85A7-42DB-B50C-3B90451502AB}" destId="{825D8E25-9303-4E2C-8543-0BE837775DFA}" srcOrd="8" destOrd="0" presId="urn:microsoft.com/office/officeart/2005/8/layout/process4"/>
    <dgm:cxn modelId="{A43C7511-A2AF-4F29-91D2-AA6E572F3953}" type="presParOf" srcId="{825D8E25-9303-4E2C-8543-0BE837775DFA}" destId="{15414B1A-1FBF-4E99-A555-CF12DEF69EF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374369-B330-4A6C-8BD1-41522CC752CD}" type="doc">
      <dgm:prSet loTypeId="urn:microsoft.com/office/officeart/2005/8/layout/list1" loCatId="list" qsTypeId="urn:microsoft.com/office/officeart/2005/8/quickstyle/simple1" qsCatId="simple" csTypeId="urn:microsoft.com/office/officeart/2005/8/colors/accent6_4" csCatId="accent6" phldr="1"/>
      <dgm:spPr/>
      <dgm:t>
        <a:bodyPr/>
        <a:lstStyle/>
        <a:p>
          <a:endParaRPr lang="es-EC"/>
        </a:p>
      </dgm:t>
    </dgm:pt>
    <dgm:pt modelId="{11399B7C-AC68-428C-862B-AF0F32509956}">
      <dgm:prSet custT="1"/>
      <dgm:spPr/>
      <dgm:t>
        <a:bodyPr/>
        <a:lstStyle/>
        <a:p>
          <a:pPr algn="just" rtl="0"/>
          <a:r>
            <a:rPr lang="es-EC" sz="2200" dirty="0" smtClean="0">
              <a:latin typeface="Calibri" panose="020F0502020204030204" pitchFamily="34" charset="0"/>
            </a:rPr>
            <a:t>Estudios morfológicos y moleculares: diversidad genética y morfológica.</a:t>
          </a:r>
          <a:endParaRPr lang="es-EC" sz="2200" dirty="0">
            <a:latin typeface="Calibri" panose="020F0502020204030204" pitchFamily="34" charset="0"/>
          </a:endParaRPr>
        </a:p>
      </dgm:t>
    </dgm:pt>
    <dgm:pt modelId="{5AC1FC22-F74F-4BB8-AF6B-B8A3756164C5}" type="parTrans" cxnId="{9C218EA7-149E-419E-912E-E0986046EAA7}">
      <dgm:prSet/>
      <dgm:spPr/>
      <dgm:t>
        <a:bodyPr/>
        <a:lstStyle/>
        <a:p>
          <a:endParaRPr lang="es-EC" sz="2200">
            <a:latin typeface="Calibri" panose="020F0502020204030204" pitchFamily="34" charset="0"/>
          </a:endParaRPr>
        </a:p>
      </dgm:t>
    </dgm:pt>
    <dgm:pt modelId="{1728EEC5-8AE8-4CB4-B4F3-511559EA54FF}" type="sibTrans" cxnId="{9C218EA7-149E-419E-912E-E0986046EAA7}">
      <dgm:prSet/>
      <dgm:spPr/>
      <dgm:t>
        <a:bodyPr/>
        <a:lstStyle/>
        <a:p>
          <a:endParaRPr lang="es-EC" sz="2200">
            <a:latin typeface="Calibri" panose="020F0502020204030204" pitchFamily="34" charset="0"/>
          </a:endParaRPr>
        </a:p>
      </dgm:t>
    </dgm:pt>
    <dgm:pt modelId="{0D29D538-197F-4A8D-919B-E7F5E71C033A}">
      <dgm:prSet custT="1"/>
      <dgm:spPr/>
      <dgm:t>
        <a:bodyPr/>
        <a:lstStyle/>
        <a:p>
          <a:pPr algn="just" rtl="0"/>
          <a:r>
            <a:rPr lang="es-EC" sz="2200" dirty="0" smtClean="0">
              <a:latin typeface="Calibri" panose="020F0502020204030204" pitchFamily="34" charset="0"/>
            </a:rPr>
            <a:t>Complejo de especies morfológicamente similares. </a:t>
          </a:r>
          <a:endParaRPr lang="es-EC" sz="2200" dirty="0">
            <a:latin typeface="Calibri" panose="020F0502020204030204" pitchFamily="34" charset="0"/>
          </a:endParaRPr>
        </a:p>
      </dgm:t>
    </dgm:pt>
    <dgm:pt modelId="{492EB201-179D-4C64-8733-1B0370E5308B}" type="parTrans" cxnId="{AC555CF8-EF44-4695-8485-8BBD13F57B82}">
      <dgm:prSet/>
      <dgm:spPr/>
      <dgm:t>
        <a:bodyPr/>
        <a:lstStyle/>
        <a:p>
          <a:endParaRPr lang="es-EC" sz="2200">
            <a:latin typeface="Calibri" panose="020F0502020204030204" pitchFamily="34" charset="0"/>
          </a:endParaRPr>
        </a:p>
      </dgm:t>
    </dgm:pt>
    <dgm:pt modelId="{30D76F25-8748-46B9-A253-82ECF3FECFD1}" type="sibTrans" cxnId="{AC555CF8-EF44-4695-8485-8BBD13F57B82}">
      <dgm:prSet/>
      <dgm:spPr/>
      <dgm:t>
        <a:bodyPr/>
        <a:lstStyle/>
        <a:p>
          <a:endParaRPr lang="es-EC" sz="2200">
            <a:latin typeface="Calibri" panose="020F0502020204030204" pitchFamily="34" charset="0"/>
          </a:endParaRPr>
        </a:p>
      </dgm:t>
    </dgm:pt>
    <dgm:pt modelId="{DA41A902-94F6-48D7-A865-33C1A0B330FB}">
      <dgm:prSet custT="1"/>
      <dgm:spPr/>
      <dgm:t>
        <a:bodyPr/>
        <a:lstStyle/>
        <a:p>
          <a:pPr algn="just" rtl="0"/>
          <a:r>
            <a:rPr lang="es-EC" sz="2200" dirty="0" smtClean="0">
              <a:latin typeface="Calibri" panose="020F0502020204030204" pitchFamily="34" charset="0"/>
            </a:rPr>
            <a:t>Base para epidemiología y manejo de enfermedades.</a:t>
          </a:r>
          <a:endParaRPr lang="es-EC" sz="2200" dirty="0">
            <a:latin typeface="Calibri" panose="020F0502020204030204" pitchFamily="34" charset="0"/>
          </a:endParaRPr>
        </a:p>
      </dgm:t>
    </dgm:pt>
    <dgm:pt modelId="{67545271-409F-4F0D-ABA8-979574832AF2}" type="parTrans" cxnId="{97DB776E-C852-453B-A14C-B27AAB62AD3D}">
      <dgm:prSet/>
      <dgm:spPr/>
      <dgm:t>
        <a:bodyPr/>
        <a:lstStyle/>
        <a:p>
          <a:endParaRPr lang="es-EC" sz="2200">
            <a:latin typeface="Calibri" panose="020F0502020204030204" pitchFamily="34" charset="0"/>
          </a:endParaRPr>
        </a:p>
      </dgm:t>
    </dgm:pt>
    <dgm:pt modelId="{78C6C5D8-F75D-42E5-992B-D757863EC7D0}" type="sibTrans" cxnId="{97DB776E-C852-453B-A14C-B27AAB62AD3D}">
      <dgm:prSet/>
      <dgm:spPr/>
      <dgm:t>
        <a:bodyPr/>
        <a:lstStyle/>
        <a:p>
          <a:endParaRPr lang="es-EC" sz="2200">
            <a:latin typeface="Calibri" panose="020F0502020204030204" pitchFamily="34" charset="0"/>
          </a:endParaRPr>
        </a:p>
      </dgm:t>
    </dgm:pt>
    <dgm:pt modelId="{CCB41AE7-EE2A-48D6-891C-E5676357E2E9}" type="pres">
      <dgm:prSet presAssocID="{D3374369-B330-4A6C-8BD1-41522CC752CD}" presName="linear" presStyleCnt="0">
        <dgm:presLayoutVars>
          <dgm:dir/>
          <dgm:animLvl val="lvl"/>
          <dgm:resizeHandles val="exact"/>
        </dgm:presLayoutVars>
      </dgm:prSet>
      <dgm:spPr/>
      <dgm:t>
        <a:bodyPr/>
        <a:lstStyle/>
        <a:p>
          <a:endParaRPr lang="es-EC"/>
        </a:p>
      </dgm:t>
    </dgm:pt>
    <dgm:pt modelId="{BAC5CB33-9C2A-4606-94E6-588A99B0E89A}" type="pres">
      <dgm:prSet presAssocID="{11399B7C-AC68-428C-862B-AF0F32509956}" presName="parentLin" presStyleCnt="0"/>
      <dgm:spPr/>
      <dgm:t>
        <a:bodyPr/>
        <a:lstStyle/>
        <a:p>
          <a:endParaRPr lang="es-EC"/>
        </a:p>
      </dgm:t>
    </dgm:pt>
    <dgm:pt modelId="{8CB2D8A5-796A-46E5-9F19-533270D70DEE}" type="pres">
      <dgm:prSet presAssocID="{11399B7C-AC68-428C-862B-AF0F32509956}" presName="parentLeftMargin" presStyleLbl="node1" presStyleIdx="0" presStyleCnt="3"/>
      <dgm:spPr/>
      <dgm:t>
        <a:bodyPr/>
        <a:lstStyle/>
        <a:p>
          <a:endParaRPr lang="es-EC"/>
        </a:p>
      </dgm:t>
    </dgm:pt>
    <dgm:pt modelId="{3D952790-52E2-4697-A210-B8956956F74B}" type="pres">
      <dgm:prSet presAssocID="{11399B7C-AC68-428C-862B-AF0F32509956}" presName="parentText" presStyleLbl="node1" presStyleIdx="0" presStyleCnt="3">
        <dgm:presLayoutVars>
          <dgm:chMax val="0"/>
          <dgm:bulletEnabled val="1"/>
        </dgm:presLayoutVars>
      </dgm:prSet>
      <dgm:spPr/>
      <dgm:t>
        <a:bodyPr/>
        <a:lstStyle/>
        <a:p>
          <a:endParaRPr lang="es-EC"/>
        </a:p>
      </dgm:t>
    </dgm:pt>
    <dgm:pt modelId="{B3D74528-CEEC-4FE6-8B2F-376369A500AA}" type="pres">
      <dgm:prSet presAssocID="{11399B7C-AC68-428C-862B-AF0F32509956}" presName="negativeSpace" presStyleCnt="0"/>
      <dgm:spPr/>
      <dgm:t>
        <a:bodyPr/>
        <a:lstStyle/>
        <a:p>
          <a:endParaRPr lang="es-EC"/>
        </a:p>
      </dgm:t>
    </dgm:pt>
    <dgm:pt modelId="{80E4692E-9E18-461F-8CE3-F46ADDD8A544}" type="pres">
      <dgm:prSet presAssocID="{11399B7C-AC68-428C-862B-AF0F32509956}" presName="childText" presStyleLbl="conFgAcc1" presStyleIdx="0" presStyleCnt="3">
        <dgm:presLayoutVars>
          <dgm:bulletEnabled val="1"/>
        </dgm:presLayoutVars>
      </dgm:prSet>
      <dgm:spPr/>
      <dgm:t>
        <a:bodyPr/>
        <a:lstStyle/>
        <a:p>
          <a:endParaRPr lang="es-EC"/>
        </a:p>
      </dgm:t>
    </dgm:pt>
    <dgm:pt modelId="{54D6D146-4D9F-4557-AE5D-A93D6994744B}" type="pres">
      <dgm:prSet presAssocID="{1728EEC5-8AE8-4CB4-B4F3-511559EA54FF}" presName="spaceBetweenRectangles" presStyleCnt="0"/>
      <dgm:spPr/>
      <dgm:t>
        <a:bodyPr/>
        <a:lstStyle/>
        <a:p>
          <a:endParaRPr lang="es-EC"/>
        </a:p>
      </dgm:t>
    </dgm:pt>
    <dgm:pt modelId="{B13FDB03-A08C-4FB8-BD41-9DDE09E5AC52}" type="pres">
      <dgm:prSet presAssocID="{0D29D538-197F-4A8D-919B-E7F5E71C033A}" presName="parentLin" presStyleCnt="0"/>
      <dgm:spPr/>
      <dgm:t>
        <a:bodyPr/>
        <a:lstStyle/>
        <a:p>
          <a:endParaRPr lang="es-EC"/>
        </a:p>
      </dgm:t>
    </dgm:pt>
    <dgm:pt modelId="{4CAACF2A-7F3A-4DA8-A3CE-BF3CFD7EE1E9}" type="pres">
      <dgm:prSet presAssocID="{0D29D538-197F-4A8D-919B-E7F5E71C033A}" presName="parentLeftMargin" presStyleLbl="node1" presStyleIdx="0" presStyleCnt="3"/>
      <dgm:spPr/>
      <dgm:t>
        <a:bodyPr/>
        <a:lstStyle/>
        <a:p>
          <a:endParaRPr lang="es-EC"/>
        </a:p>
      </dgm:t>
    </dgm:pt>
    <dgm:pt modelId="{A5634638-27B0-4355-B01F-31A94F0698E9}" type="pres">
      <dgm:prSet presAssocID="{0D29D538-197F-4A8D-919B-E7F5E71C033A}" presName="parentText" presStyleLbl="node1" presStyleIdx="1" presStyleCnt="3">
        <dgm:presLayoutVars>
          <dgm:chMax val="0"/>
          <dgm:bulletEnabled val="1"/>
        </dgm:presLayoutVars>
      </dgm:prSet>
      <dgm:spPr/>
      <dgm:t>
        <a:bodyPr/>
        <a:lstStyle/>
        <a:p>
          <a:endParaRPr lang="es-EC"/>
        </a:p>
      </dgm:t>
    </dgm:pt>
    <dgm:pt modelId="{68BAC7C7-40BF-4CCF-A1F4-7378579D7FA2}" type="pres">
      <dgm:prSet presAssocID="{0D29D538-197F-4A8D-919B-E7F5E71C033A}" presName="negativeSpace" presStyleCnt="0"/>
      <dgm:spPr/>
      <dgm:t>
        <a:bodyPr/>
        <a:lstStyle/>
        <a:p>
          <a:endParaRPr lang="es-EC"/>
        </a:p>
      </dgm:t>
    </dgm:pt>
    <dgm:pt modelId="{406A6BA5-CFAD-4F96-A76B-253841D3BF81}" type="pres">
      <dgm:prSet presAssocID="{0D29D538-197F-4A8D-919B-E7F5E71C033A}" presName="childText" presStyleLbl="conFgAcc1" presStyleIdx="1" presStyleCnt="3">
        <dgm:presLayoutVars>
          <dgm:bulletEnabled val="1"/>
        </dgm:presLayoutVars>
      </dgm:prSet>
      <dgm:spPr/>
      <dgm:t>
        <a:bodyPr/>
        <a:lstStyle/>
        <a:p>
          <a:endParaRPr lang="es-EC"/>
        </a:p>
      </dgm:t>
    </dgm:pt>
    <dgm:pt modelId="{53D59D94-27B7-407B-8BED-87DB71CDD9AA}" type="pres">
      <dgm:prSet presAssocID="{30D76F25-8748-46B9-A253-82ECF3FECFD1}" presName="spaceBetweenRectangles" presStyleCnt="0"/>
      <dgm:spPr/>
      <dgm:t>
        <a:bodyPr/>
        <a:lstStyle/>
        <a:p>
          <a:endParaRPr lang="es-EC"/>
        </a:p>
      </dgm:t>
    </dgm:pt>
    <dgm:pt modelId="{FDC7A764-8677-419A-8D83-583A314204C4}" type="pres">
      <dgm:prSet presAssocID="{DA41A902-94F6-48D7-A865-33C1A0B330FB}" presName="parentLin" presStyleCnt="0"/>
      <dgm:spPr/>
      <dgm:t>
        <a:bodyPr/>
        <a:lstStyle/>
        <a:p>
          <a:endParaRPr lang="es-EC"/>
        </a:p>
      </dgm:t>
    </dgm:pt>
    <dgm:pt modelId="{D0CD1DCD-F537-413E-BF56-A85EAE01FFDA}" type="pres">
      <dgm:prSet presAssocID="{DA41A902-94F6-48D7-A865-33C1A0B330FB}" presName="parentLeftMargin" presStyleLbl="node1" presStyleIdx="1" presStyleCnt="3"/>
      <dgm:spPr/>
      <dgm:t>
        <a:bodyPr/>
        <a:lstStyle/>
        <a:p>
          <a:endParaRPr lang="es-EC"/>
        </a:p>
      </dgm:t>
    </dgm:pt>
    <dgm:pt modelId="{819F8073-46F6-47F6-8D77-FC02B1216F06}" type="pres">
      <dgm:prSet presAssocID="{DA41A902-94F6-48D7-A865-33C1A0B330FB}" presName="parentText" presStyleLbl="node1" presStyleIdx="2" presStyleCnt="3">
        <dgm:presLayoutVars>
          <dgm:chMax val="0"/>
          <dgm:bulletEnabled val="1"/>
        </dgm:presLayoutVars>
      </dgm:prSet>
      <dgm:spPr/>
      <dgm:t>
        <a:bodyPr/>
        <a:lstStyle/>
        <a:p>
          <a:endParaRPr lang="es-EC"/>
        </a:p>
      </dgm:t>
    </dgm:pt>
    <dgm:pt modelId="{BD300EA9-5C26-46CE-85E1-94C25DBC196A}" type="pres">
      <dgm:prSet presAssocID="{DA41A902-94F6-48D7-A865-33C1A0B330FB}" presName="negativeSpace" presStyleCnt="0"/>
      <dgm:spPr/>
      <dgm:t>
        <a:bodyPr/>
        <a:lstStyle/>
        <a:p>
          <a:endParaRPr lang="es-EC"/>
        </a:p>
      </dgm:t>
    </dgm:pt>
    <dgm:pt modelId="{C0D6FB13-1A92-44D8-BF67-8C41B3F2D296}" type="pres">
      <dgm:prSet presAssocID="{DA41A902-94F6-48D7-A865-33C1A0B330FB}" presName="childText" presStyleLbl="conFgAcc1" presStyleIdx="2" presStyleCnt="3">
        <dgm:presLayoutVars>
          <dgm:bulletEnabled val="1"/>
        </dgm:presLayoutVars>
      </dgm:prSet>
      <dgm:spPr/>
      <dgm:t>
        <a:bodyPr/>
        <a:lstStyle/>
        <a:p>
          <a:endParaRPr lang="es-EC"/>
        </a:p>
      </dgm:t>
    </dgm:pt>
  </dgm:ptLst>
  <dgm:cxnLst>
    <dgm:cxn modelId="{FB9E4D1A-B4B4-44E5-A6A0-0BDF77672A98}" type="presOf" srcId="{0D29D538-197F-4A8D-919B-E7F5E71C033A}" destId="{4CAACF2A-7F3A-4DA8-A3CE-BF3CFD7EE1E9}" srcOrd="0" destOrd="0" presId="urn:microsoft.com/office/officeart/2005/8/layout/list1"/>
    <dgm:cxn modelId="{97DB776E-C852-453B-A14C-B27AAB62AD3D}" srcId="{D3374369-B330-4A6C-8BD1-41522CC752CD}" destId="{DA41A902-94F6-48D7-A865-33C1A0B330FB}" srcOrd="2" destOrd="0" parTransId="{67545271-409F-4F0D-ABA8-979574832AF2}" sibTransId="{78C6C5D8-F75D-42E5-992B-D757863EC7D0}"/>
    <dgm:cxn modelId="{9C218EA7-149E-419E-912E-E0986046EAA7}" srcId="{D3374369-B330-4A6C-8BD1-41522CC752CD}" destId="{11399B7C-AC68-428C-862B-AF0F32509956}" srcOrd="0" destOrd="0" parTransId="{5AC1FC22-F74F-4BB8-AF6B-B8A3756164C5}" sibTransId="{1728EEC5-8AE8-4CB4-B4F3-511559EA54FF}"/>
    <dgm:cxn modelId="{E6D2933D-D620-4067-A5B7-FAFBD5196B2A}" type="presOf" srcId="{DA41A902-94F6-48D7-A865-33C1A0B330FB}" destId="{819F8073-46F6-47F6-8D77-FC02B1216F06}" srcOrd="1" destOrd="0" presId="urn:microsoft.com/office/officeart/2005/8/layout/list1"/>
    <dgm:cxn modelId="{AC555CF8-EF44-4695-8485-8BBD13F57B82}" srcId="{D3374369-B330-4A6C-8BD1-41522CC752CD}" destId="{0D29D538-197F-4A8D-919B-E7F5E71C033A}" srcOrd="1" destOrd="0" parTransId="{492EB201-179D-4C64-8733-1B0370E5308B}" sibTransId="{30D76F25-8748-46B9-A253-82ECF3FECFD1}"/>
    <dgm:cxn modelId="{373A3098-A308-441A-83CE-DAB8C151F5DF}" type="presOf" srcId="{11399B7C-AC68-428C-862B-AF0F32509956}" destId="{8CB2D8A5-796A-46E5-9F19-533270D70DEE}" srcOrd="0" destOrd="0" presId="urn:microsoft.com/office/officeart/2005/8/layout/list1"/>
    <dgm:cxn modelId="{D4BDD159-D724-4C43-BA47-388786717CC9}" type="presOf" srcId="{11399B7C-AC68-428C-862B-AF0F32509956}" destId="{3D952790-52E2-4697-A210-B8956956F74B}" srcOrd="1" destOrd="0" presId="urn:microsoft.com/office/officeart/2005/8/layout/list1"/>
    <dgm:cxn modelId="{34551D4A-D4B4-40E6-A7E4-0D2682D1E08E}" type="presOf" srcId="{0D29D538-197F-4A8D-919B-E7F5E71C033A}" destId="{A5634638-27B0-4355-B01F-31A94F0698E9}" srcOrd="1" destOrd="0" presId="urn:microsoft.com/office/officeart/2005/8/layout/list1"/>
    <dgm:cxn modelId="{682BEFB8-4BFE-41DE-BD69-185DBA979B96}" type="presOf" srcId="{DA41A902-94F6-48D7-A865-33C1A0B330FB}" destId="{D0CD1DCD-F537-413E-BF56-A85EAE01FFDA}" srcOrd="0" destOrd="0" presId="urn:microsoft.com/office/officeart/2005/8/layout/list1"/>
    <dgm:cxn modelId="{24DA4FFF-FF82-417A-882E-9E95DCF2B6E1}" type="presOf" srcId="{D3374369-B330-4A6C-8BD1-41522CC752CD}" destId="{CCB41AE7-EE2A-48D6-891C-E5676357E2E9}" srcOrd="0" destOrd="0" presId="urn:microsoft.com/office/officeart/2005/8/layout/list1"/>
    <dgm:cxn modelId="{997DE7D2-81BB-4BFC-90DB-92BD869F826E}" type="presParOf" srcId="{CCB41AE7-EE2A-48D6-891C-E5676357E2E9}" destId="{BAC5CB33-9C2A-4606-94E6-588A99B0E89A}" srcOrd="0" destOrd="0" presId="urn:microsoft.com/office/officeart/2005/8/layout/list1"/>
    <dgm:cxn modelId="{9264FE7E-399D-4909-A51E-F1E66FD7C4D4}" type="presParOf" srcId="{BAC5CB33-9C2A-4606-94E6-588A99B0E89A}" destId="{8CB2D8A5-796A-46E5-9F19-533270D70DEE}" srcOrd="0" destOrd="0" presId="urn:microsoft.com/office/officeart/2005/8/layout/list1"/>
    <dgm:cxn modelId="{F6364718-89A5-4348-9DC3-740380DBFFA5}" type="presParOf" srcId="{BAC5CB33-9C2A-4606-94E6-588A99B0E89A}" destId="{3D952790-52E2-4697-A210-B8956956F74B}" srcOrd="1" destOrd="0" presId="urn:microsoft.com/office/officeart/2005/8/layout/list1"/>
    <dgm:cxn modelId="{B707F416-D013-4C14-8D2C-6B308895DEB6}" type="presParOf" srcId="{CCB41AE7-EE2A-48D6-891C-E5676357E2E9}" destId="{B3D74528-CEEC-4FE6-8B2F-376369A500AA}" srcOrd="1" destOrd="0" presId="urn:microsoft.com/office/officeart/2005/8/layout/list1"/>
    <dgm:cxn modelId="{1B2CDC0A-F693-42FE-9685-3092BB0E146D}" type="presParOf" srcId="{CCB41AE7-EE2A-48D6-891C-E5676357E2E9}" destId="{80E4692E-9E18-461F-8CE3-F46ADDD8A544}" srcOrd="2" destOrd="0" presId="urn:microsoft.com/office/officeart/2005/8/layout/list1"/>
    <dgm:cxn modelId="{35C102FE-3A56-4B1C-A5F7-CCE275FE45B6}" type="presParOf" srcId="{CCB41AE7-EE2A-48D6-891C-E5676357E2E9}" destId="{54D6D146-4D9F-4557-AE5D-A93D6994744B}" srcOrd="3" destOrd="0" presId="urn:microsoft.com/office/officeart/2005/8/layout/list1"/>
    <dgm:cxn modelId="{5E55958D-420B-4535-8DEB-19F172FD8287}" type="presParOf" srcId="{CCB41AE7-EE2A-48D6-891C-E5676357E2E9}" destId="{B13FDB03-A08C-4FB8-BD41-9DDE09E5AC52}" srcOrd="4" destOrd="0" presId="urn:microsoft.com/office/officeart/2005/8/layout/list1"/>
    <dgm:cxn modelId="{B2690D6A-3E1F-4291-9102-75B3D3C63803}" type="presParOf" srcId="{B13FDB03-A08C-4FB8-BD41-9DDE09E5AC52}" destId="{4CAACF2A-7F3A-4DA8-A3CE-BF3CFD7EE1E9}" srcOrd="0" destOrd="0" presId="urn:microsoft.com/office/officeart/2005/8/layout/list1"/>
    <dgm:cxn modelId="{EB1CB08E-8BB3-4F61-9FA3-C83073198D27}" type="presParOf" srcId="{B13FDB03-A08C-4FB8-BD41-9DDE09E5AC52}" destId="{A5634638-27B0-4355-B01F-31A94F0698E9}" srcOrd="1" destOrd="0" presId="urn:microsoft.com/office/officeart/2005/8/layout/list1"/>
    <dgm:cxn modelId="{C6DDBF8C-0D35-4885-BB58-09DFB593BB3B}" type="presParOf" srcId="{CCB41AE7-EE2A-48D6-891C-E5676357E2E9}" destId="{68BAC7C7-40BF-4CCF-A1F4-7378579D7FA2}" srcOrd="5" destOrd="0" presId="urn:microsoft.com/office/officeart/2005/8/layout/list1"/>
    <dgm:cxn modelId="{C245A85D-C71D-4758-B218-3CEBA7E90626}" type="presParOf" srcId="{CCB41AE7-EE2A-48D6-891C-E5676357E2E9}" destId="{406A6BA5-CFAD-4F96-A76B-253841D3BF81}" srcOrd="6" destOrd="0" presId="urn:microsoft.com/office/officeart/2005/8/layout/list1"/>
    <dgm:cxn modelId="{28516837-CD2D-4C99-A2E5-9E560E29DCDC}" type="presParOf" srcId="{CCB41AE7-EE2A-48D6-891C-E5676357E2E9}" destId="{53D59D94-27B7-407B-8BED-87DB71CDD9AA}" srcOrd="7" destOrd="0" presId="urn:microsoft.com/office/officeart/2005/8/layout/list1"/>
    <dgm:cxn modelId="{2F867C41-8D73-4D83-A543-5076E4392579}" type="presParOf" srcId="{CCB41AE7-EE2A-48D6-891C-E5676357E2E9}" destId="{FDC7A764-8677-419A-8D83-583A314204C4}" srcOrd="8" destOrd="0" presId="urn:microsoft.com/office/officeart/2005/8/layout/list1"/>
    <dgm:cxn modelId="{3A9FADAB-2A41-4BA8-A1EB-021BA2681F4C}" type="presParOf" srcId="{FDC7A764-8677-419A-8D83-583A314204C4}" destId="{D0CD1DCD-F537-413E-BF56-A85EAE01FFDA}" srcOrd="0" destOrd="0" presId="urn:microsoft.com/office/officeart/2005/8/layout/list1"/>
    <dgm:cxn modelId="{4D1D4EAA-CC9A-47A0-8EFB-9CD66E8DFEA4}" type="presParOf" srcId="{FDC7A764-8677-419A-8D83-583A314204C4}" destId="{819F8073-46F6-47F6-8D77-FC02B1216F06}" srcOrd="1" destOrd="0" presId="urn:microsoft.com/office/officeart/2005/8/layout/list1"/>
    <dgm:cxn modelId="{92DD1790-B459-4CF1-9A58-EADF638010C8}" type="presParOf" srcId="{CCB41AE7-EE2A-48D6-891C-E5676357E2E9}" destId="{BD300EA9-5C26-46CE-85E1-94C25DBC196A}" srcOrd="9" destOrd="0" presId="urn:microsoft.com/office/officeart/2005/8/layout/list1"/>
    <dgm:cxn modelId="{B6F1C918-CCA3-45E4-A255-D8A9A53DB074}" type="presParOf" srcId="{CCB41AE7-EE2A-48D6-891C-E5676357E2E9}" destId="{C0D6FB13-1A92-44D8-BF67-8C41B3F2D29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AADB63-BFC9-499C-A6A5-C8D23BEEC9E8}" type="doc">
      <dgm:prSet loTypeId="urn:microsoft.com/office/officeart/2005/8/layout/bProcess4" loCatId="process" qsTypeId="urn:microsoft.com/office/officeart/2005/8/quickstyle/simple3" qsCatId="simple" csTypeId="urn:microsoft.com/office/officeart/2005/8/colors/colorful5" csCatId="colorful"/>
      <dgm:spPr/>
      <dgm:t>
        <a:bodyPr/>
        <a:lstStyle/>
        <a:p>
          <a:endParaRPr lang="es-EC"/>
        </a:p>
      </dgm:t>
    </dgm:pt>
    <dgm:pt modelId="{5140B64B-5D9B-4C4C-BBA9-4AD74C59E3A0}">
      <dgm:prSet custT="1"/>
      <dgm:spPr/>
      <dgm:t>
        <a:bodyPr/>
        <a:lstStyle/>
        <a:p>
          <a:pPr rtl="0"/>
          <a:r>
            <a:rPr lang="es-EC" sz="2200" smtClean="0">
              <a:latin typeface="Calibri" panose="020F0502020204030204" pitchFamily="34" charset="0"/>
            </a:rPr>
            <a:t>Limpieza </a:t>
          </a:r>
          <a:endParaRPr lang="es-EC" sz="2200" dirty="0">
            <a:latin typeface="Calibri" panose="020F0502020204030204" pitchFamily="34" charset="0"/>
          </a:endParaRPr>
        </a:p>
      </dgm:t>
    </dgm:pt>
    <dgm:pt modelId="{20D44E3F-54F3-4C7A-9539-DE7DF9438D8B}" type="parTrans" cxnId="{37909E20-8821-46AD-9C73-F365055D6F06}">
      <dgm:prSet/>
      <dgm:spPr/>
      <dgm:t>
        <a:bodyPr/>
        <a:lstStyle/>
        <a:p>
          <a:endParaRPr lang="es-EC" sz="2200">
            <a:solidFill>
              <a:schemeClr val="tx1"/>
            </a:solidFill>
            <a:latin typeface="Calibri" panose="020F0502020204030204" pitchFamily="34" charset="0"/>
          </a:endParaRPr>
        </a:p>
      </dgm:t>
    </dgm:pt>
    <dgm:pt modelId="{933E8FFB-7BFF-415B-A5BF-ED69543BD9A4}" type="sibTrans" cxnId="{37909E20-8821-46AD-9C73-F365055D6F06}">
      <dgm:prSet/>
      <dgm:spPr/>
      <dgm:t>
        <a:bodyPr/>
        <a:lstStyle/>
        <a:p>
          <a:endParaRPr lang="es-EC" sz="2200">
            <a:solidFill>
              <a:schemeClr val="tx1"/>
            </a:solidFill>
            <a:latin typeface="Calibri" panose="020F0502020204030204" pitchFamily="34" charset="0"/>
          </a:endParaRPr>
        </a:p>
      </dgm:t>
    </dgm:pt>
    <dgm:pt modelId="{66668DA0-97C3-4EB2-A3FB-7F23C38FA4EF}">
      <dgm:prSet custT="1"/>
      <dgm:spPr/>
      <dgm:t>
        <a:bodyPr/>
        <a:lstStyle/>
        <a:p>
          <a:pPr rtl="0"/>
          <a:r>
            <a:rPr lang="es-EC" sz="2200" dirty="0" smtClean="0">
              <a:latin typeface="Calibri" panose="020F0502020204030204" pitchFamily="34" charset="0"/>
            </a:rPr>
            <a:t>Recolección de micelio</a:t>
          </a:r>
          <a:endParaRPr lang="es-EC" sz="2200" dirty="0">
            <a:latin typeface="Calibri" panose="020F0502020204030204" pitchFamily="34" charset="0"/>
          </a:endParaRPr>
        </a:p>
      </dgm:t>
    </dgm:pt>
    <dgm:pt modelId="{5BDDC794-B863-459A-9112-BC4E19810401}" type="parTrans" cxnId="{292C8733-9E29-41EC-9C1B-7969F95B4A19}">
      <dgm:prSet/>
      <dgm:spPr/>
      <dgm:t>
        <a:bodyPr/>
        <a:lstStyle/>
        <a:p>
          <a:endParaRPr lang="es-EC" sz="2200">
            <a:solidFill>
              <a:schemeClr val="tx1"/>
            </a:solidFill>
            <a:latin typeface="Calibri" panose="020F0502020204030204" pitchFamily="34" charset="0"/>
          </a:endParaRPr>
        </a:p>
      </dgm:t>
    </dgm:pt>
    <dgm:pt modelId="{5FE6D1F2-4E0D-4B89-9DF3-75C736AF1916}" type="sibTrans" cxnId="{292C8733-9E29-41EC-9C1B-7969F95B4A19}">
      <dgm:prSet/>
      <dgm:spPr/>
      <dgm:t>
        <a:bodyPr/>
        <a:lstStyle/>
        <a:p>
          <a:endParaRPr lang="es-EC" sz="2200">
            <a:solidFill>
              <a:schemeClr val="tx1"/>
            </a:solidFill>
            <a:latin typeface="Calibri" panose="020F0502020204030204" pitchFamily="34" charset="0"/>
          </a:endParaRPr>
        </a:p>
      </dgm:t>
    </dgm:pt>
    <dgm:pt modelId="{66BF4BC3-E66B-4941-A3D8-F71DE732BFBF}">
      <dgm:prSet custT="1"/>
      <dgm:spPr/>
      <dgm:t>
        <a:bodyPr/>
        <a:lstStyle/>
        <a:p>
          <a:pPr rtl="0"/>
          <a:r>
            <a:rPr lang="es-EC" sz="2200" smtClean="0">
              <a:latin typeface="Calibri" panose="020F0502020204030204" pitchFamily="34" charset="0"/>
            </a:rPr>
            <a:t>Liofilización  </a:t>
          </a:r>
          <a:endParaRPr lang="es-EC" sz="2200" dirty="0">
            <a:latin typeface="Calibri" panose="020F0502020204030204" pitchFamily="34" charset="0"/>
          </a:endParaRPr>
        </a:p>
      </dgm:t>
    </dgm:pt>
    <dgm:pt modelId="{B67EC025-6C2C-4EB0-9AF5-F1B117E42C08}" type="parTrans" cxnId="{54339293-52BB-4D14-AADD-4B01CDB5C64A}">
      <dgm:prSet/>
      <dgm:spPr/>
      <dgm:t>
        <a:bodyPr/>
        <a:lstStyle/>
        <a:p>
          <a:endParaRPr lang="es-EC" sz="2200">
            <a:solidFill>
              <a:schemeClr val="tx1"/>
            </a:solidFill>
            <a:latin typeface="Calibri" panose="020F0502020204030204" pitchFamily="34" charset="0"/>
          </a:endParaRPr>
        </a:p>
      </dgm:t>
    </dgm:pt>
    <dgm:pt modelId="{243BB5E6-6840-4DFB-97B0-07FFBBFCE011}" type="sibTrans" cxnId="{54339293-52BB-4D14-AADD-4B01CDB5C64A}">
      <dgm:prSet/>
      <dgm:spPr/>
      <dgm:t>
        <a:bodyPr/>
        <a:lstStyle/>
        <a:p>
          <a:endParaRPr lang="es-EC" sz="2200">
            <a:solidFill>
              <a:schemeClr val="tx1"/>
            </a:solidFill>
            <a:latin typeface="Calibri" panose="020F0502020204030204" pitchFamily="34" charset="0"/>
          </a:endParaRPr>
        </a:p>
      </dgm:t>
    </dgm:pt>
    <dgm:pt modelId="{44D80DCC-6013-4F25-85DD-2ECEFC7DBEC3}" type="pres">
      <dgm:prSet presAssocID="{24AADB63-BFC9-499C-A6A5-C8D23BEEC9E8}" presName="Name0" presStyleCnt="0">
        <dgm:presLayoutVars>
          <dgm:dir/>
          <dgm:resizeHandles/>
        </dgm:presLayoutVars>
      </dgm:prSet>
      <dgm:spPr/>
      <dgm:t>
        <a:bodyPr/>
        <a:lstStyle/>
        <a:p>
          <a:endParaRPr lang="es-EC"/>
        </a:p>
      </dgm:t>
    </dgm:pt>
    <dgm:pt modelId="{0D225757-3F89-4BC7-9CB9-1D915BC7120A}" type="pres">
      <dgm:prSet presAssocID="{5140B64B-5D9B-4C4C-BBA9-4AD74C59E3A0}" presName="compNode" presStyleCnt="0"/>
      <dgm:spPr/>
    </dgm:pt>
    <dgm:pt modelId="{78928141-CBDB-42F6-BB12-5CD313EF297D}" type="pres">
      <dgm:prSet presAssocID="{5140B64B-5D9B-4C4C-BBA9-4AD74C59E3A0}" presName="dummyConnPt" presStyleCnt="0"/>
      <dgm:spPr/>
    </dgm:pt>
    <dgm:pt modelId="{A10BFE21-DF0C-424A-98F5-FD2CA1DED727}" type="pres">
      <dgm:prSet presAssocID="{5140B64B-5D9B-4C4C-BBA9-4AD74C59E3A0}" presName="node" presStyleLbl="node1" presStyleIdx="0" presStyleCnt="3">
        <dgm:presLayoutVars>
          <dgm:bulletEnabled val="1"/>
        </dgm:presLayoutVars>
      </dgm:prSet>
      <dgm:spPr/>
      <dgm:t>
        <a:bodyPr/>
        <a:lstStyle/>
        <a:p>
          <a:endParaRPr lang="es-EC"/>
        </a:p>
      </dgm:t>
    </dgm:pt>
    <dgm:pt modelId="{3B625430-0720-456F-8D3B-062DF4079973}" type="pres">
      <dgm:prSet presAssocID="{933E8FFB-7BFF-415B-A5BF-ED69543BD9A4}" presName="sibTrans" presStyleLbl="bgSibTrans2D1" presStyleIdx="0" presStyleCnt="2"/>
      <dgm:spPr/>
      <dgm:t>
        <a:bodyPr/>
        <a:lstStyle/>
        <a:p>
          <a:endParaRPr lang="es-EC"/>
        </a:p>
      </dgm:t>
    </dgm:pt>
    <dgm:pt modelId="{7C962730-D7EA-40BF-B433-672C94B3A7D2}" type="pres">
      <dgm:prSet presAssocID="{66668DA0-97C3-4EB2-A3FB-7F23C38FA4EF}" presName="compNode" presStyleCnt="0"/>
      <dgm:spPr/>
    </dgm:pt>
    <dgm:pt modelId="{8B2764F9-EA42-469B-A610-24563B1F9DE4}" type="pres">
      <dgm:prSet presAssocID="{66668DA0-97C3-4EB2-A3FB-7F23C38FA4EF}" presName="dummyConnPt" presStyleCnt="0"/>
      <dgm:spPr/>
    </dgm:pt>
    <dgm:pt modelId="{DBFF2889-67B0-4BA6-9272-69DE5E10C96B}" type="pres">
      <dgm:prSet presAssocID="{66668DA0-97C3-4EB2-A3FB-7F23C38FA4EF}" presName="node" presStyleLbl="node1" presStyleIdx="1" presStyleCnt="3">
        <dgm:presLayoutVars>
          <dgm:bulletEnabled val="1"/>
        </dgm:presLayoutVars>
      </dgm:prSet>
      <dgm:spPr/>
      <dgm:t>
        <a:bodyPr/>
        <a:lstStyle/>
        <a:p>
          <a:endParaRPr lang="es-EC"/>
        </a:p>
      </dgm:t>
    </dgm:pt>
    <dgm:pt modelId="{FFFC809B-1F24-49F4-A81B-56456A20061D}" type="pres">
      <dgm:prSet presAssocID="{5FE6D1F2-4E0D-4B89-9DF3-75C736AF1916}" presName="sibTrans" presStyleLbl="bgSibTrans2D1" presStyleIdx="1" presStyleCnt="2"/>
      <dgm:spPr/>
      <dgm:t>
        <a:bodyPr/>
        <a:lstStyle/>
        <a:p>
          <a:endParaRPr lang="es-EC"/>
        </a:p>
      </dgm:t>
    </dgm:pt>
    <dgm:pt modelId="{90EE64E9-97C3-47AF-98A4-D4A3E53BA59D}" type="pres">
      <dgm:prSet presAssocID="{66BF4BC3-E66B-4941-A3D8-F71DE732BFBF}" presName="compNode" presStyleCnt="0"/>
      <dgm:spPr/>
    </dgm:pt>
    <dgm:pt modelId="{119DF3FC-512A-43F0-8663-8E2236239CEE}" type="pres">
      <dgm:prSet presAssocID="{66BF4BC3-E66B-4941-A3D8-F71DE732BFBF}" presName="dummyConnPt" presStyleCnt="0"/>
      <dgm:spPr/>
    </dgm:pt>
    <dgm:pt modelId="{C8646537-6454-436B-879E-8642C992C3DD}" type="pres">
      <dgm:prSet presAssocID="{66BF4BC3-E66B-4941-A3D8-F71DE732BFBF}" presName="node" presStyleLbl="node1" presStyleIdx="2" presStyleCnt="3">
        <dgm:presLayoutVars>
          <dgm:bulletEnabled val="1"/>
        </dgm:presLayoutVars>
      </dgm:prSet>
      <dgm:spPr/>
      <dgm:t>
        <a:bodyPr/>
        <a:lstStyle/>
        <a:p>
          <a:endParaRPr lang="es-EC"/>
        </a:p>
      </dgm:t>
    </dgm:pt>
  </dgm:ptLst>
  <dgm:cxnLst>
    <dgm:cxn modelId="{BB60667B-6156-4CD2-8310-C9FAF5522BD0}" type="presOf" srcId="{24AADB63-BFC9-499C-A6A5-C8D23BEEC9E8}" destId="{44D80DCC-6013-4F25-85DD-2ECEFC7DBEC3}" srcOrd="0" destOrd="0" presId="urn:microsoft.com/office/officeart/2005/8/layout/bProcess4"/>
    <dgm:cxn modelId="{889FC9D4-36BA-40A1-974B-81C7565BA015}" type="presOf" srcId="{933E8FFB-7BFF-415B-A5BF-ED69543BD9A4}" destId="{3B625430-0720-456F-8D3B-062DF4079973}" srcOrd="0" destOrd="0" presId="urn:microsoft.com/office/officeart/2005/8/layout/bProcess4"/>
    <dgm:cxn modelId="{2DB73799-BD47-4A2E-BB99-7D4882F7C6DE}" type="presOf" srcId="{66668DA0-97C3-4EB2-A3FB-7F23C38FA4EF}" destId="{DBFF2889-67B0-4BA6-9272-69DE5E10C96B}" srcOrd="0" destOrd="0" presId="urn:microsoft.com/office/officeart/2005/8/layout/bProcess4"/>
    <dgm:cxn modelId="{C0A59447-2400-40AB-8F63-3862421E95E3}" type="presOf" srcId="{66BF4BC3-E66B-4941-A3D8-F71DE732BFBF}" destId="{C8646537-6454-436B-879E-8642C992C3DD}" srcOrd="0" destOrd="0" presId="urn:microsoft.com/office/officeart/2005/8/layout/bProcess4"/>
    <dgm:cxn modelId="{59EE8247-9B36-4B55-A3A8-B4CFD9B3A44C}" type="presOf" srcId="{5FE6D1F2-4E0D-4B89-9DF3-75C736AF1916}" destId="{FFFC809B-1F24-49F4-A81B-56456A20061D}" srcOrd="0" destOrd="0" presId="urn:microsoft.com/office/officeart/2005/8/layout/bProcess4"/>
    <dgm:cxn modelId="{292C8733-9E29-41EC-9C1B-7969F95B4A19}" srcId="{24AADB63-BFC9-499C-A6A5-C8D23BEEC9E8}" destId="{66668DA0-97C3-4EB2-A3FB-7F23C38FA4EF}" srcOrd="1" destOrd="0" parTransId="{5BDDC794-B863-459A-9112-BC4E19810401}" sibTransId="{5FE6D1F2-4E0D-4B89-9DF3-75C736AF1916}"/>
    <dgm:cxn modelId="{54339293-52BB-4D14-AADD-4B01CDB5C64A}" srcId="{24AADB63-BFC9-499C-A6A5-C8D23BEEC9E8}" destId="{66BF4BC3-E66B-4941-A3D8-F71DE732BFBF}" srcOrd="2" destOrd="0" parTransId="{B67EC025-6C2C-4EB0-9AF5-F1B117E42C08}" sibTransId="{243BB5E6-6840-4DFB-97B0-07FFBBFCE011}"/>
    <dgm:cxn modelId="{37909E20-8821-46AD-9C73-F365055D6F06}" srcId="{24AADB63-BFC9-499C-A6A5-C8D23BEEC9E8}" destId="{5140B64B-5D9B-4C4C-BBA9-4AD74C59E3A0}" srcOrd="0" destOrd="0" parTransId="{20D44E3F-54F3-4C7A-9539-DE7DF9438D8B}" sibTransId="{933E8FFB-7BFF-415B-A5BF-ED69543BD9A4}"/>
    <dgm:cxn modelId="{0B12FC9A-1D94-47AD-9FBA-74E0986F656D}" type="presOf" srcId="{5140B64B-5D9B-4C4C-BBA9-4AD74C59E3A0}" destId="{A10BFE21-DF0C-424A-98F5-FD2CA1DED727}" srcOrd="0" destOrd="0" presId="urn:microsoft.com/office/officeart/2005/8/layout/bProcess4"/>
    <dgm:cxn modelId="{6A030F9D-384D-44E6-8553-C0999BB02A1F}" type="presParOf" srcId="{44D80DCC-6013-4F25-85DD-2ECEFC7DBEC3}" destId="{0D225757-3F89-4BC7-9CB9-1D915BC7120A}" srcOrd="0" destOrd="0" presId="urn:microsoft.com/office/officeart/2005/8/layout/bProcess4"/>
    <dgm:cxn modelId="{FE45465A-104A-40B5-BAEE-8648AAB1D1D7}" type="presParOf" srcId="{0D225757-3F89-4BC7-9CB9-1D915BC7120A}" destId="{78928141-CBDB-42F6-BB12-5CD313EF297D}" srcOrd="0" destOrd="0" presId="urn:microsoft.com/office/officeart/2005/8/layout/bProcess4"/>
    <dgm:cxn modelId="{BAAC6A5A-24CB-4603-B1C8-15E541B8A028}" type="presParOf" srcId="{0D225757-3F89-4BC7-9CB9-1D915BC7120A}" destId="{A10BFE21-DF0C-424A-98F5-FD2CA1DED727}" srcOrd="1" destOrd="0" presId="urn:microsoft.com/office/officeart/2005/8/layout/bProcess4"/>
    <dgm:cxn modelId="{910BD40C-46E8-41D7-A290-A047946DF935}" type="presParOf" srcId="{44D80DCC-6013-4F25-85DD-2ECEFC7DBEC3}" destId="{3B625430-0720-456F-8D3B-062DF4079973}" srcOrd="1" destOrd="0" presId="urn:microsoft.com/office/officeart/2005/8/layout/bProcess4"/>
    <dgm:cxn modelId="{75A329B6-8A4B-4F62-9ABA-87E2668D380D}" type="presParOf" srcId="{44D80DCC-6013-4F25-85DD-2ECEFC7DBEC3}" destId="{7C962730-D7EA-40BF-B433-672C94B3A7D2}" srcOrd="2" destOrd="0" presId="urn:microsoft.com/office/officeart/2005/8/layout/bProcess4"/>
    <dgm:cxn modelId="{DBC07A47-06BD-4432-94C4-A5906B0D8860}" type="presParOf" srcId="{7C962730-D7EA-40BF-B433-672C94B3A7D2}" destId="{8B2764F9-EA42-469B-A610-24563B1F9DE4}" srcOrd="0" destOrd="0" presId="urn:microsoft.com/office/officeart/2005/8/layout/bProcess4"/>
    <dgm:cxn modelId="{B46E045D-DDFF-41A3-A93B-A9D6C307C163}" type="presParOf" srcId="{7C962730-D7EA-40BF-B433-672C94B3A7D2}" destId="{DBFF2889-67B0-4BA6-9272-69DE5E10C96B}" srcOrd="1" destOrd="0" presId="urn:microsoft.com/office/officeart/2005/8/layout/bProcess4"/>
    <dgm:cxn modelId="{AEA6A9F1-BFD9-4241-950C-AF44B715D7B4}" type="presParOf" srcId="{44D80DCC-6013-4F25-85DD-2ECEFC7DBEC3}" destId="{FFFC809B-1F24-49F4-A81B-56456A20061D}" srcOrd="3" destOrd="0" presId="urn:microsoft.com/office/officeart/2005/8/layout/bProcess4"/>
    <dgm:cxn modelId="{14D582F5-B70A-4196-ABE6-B5CB1FB9255F}" type="presParOf" srcId="{44D80DCC-6013-4F25-85DD-2ECEFC7DBEC3}" destId="{90EE64E9-97C3-47AF-98A4-D4A3E53BA59D}" srcOrd="4" destOrd="0" presId="urn:microsoft.com/office/officeart/2005/8/layout/bProcess4"/>
    <dgm:cxn modelId="{B170A572-E842-4B65-83CC-940B6E330961}" type="presParOf" srcId="{90EE64E9-97C3-47AF-98A4-D4A3E53BA59D}" destId="{119DF3FC-512A-43F0-8663-8E2236239CEE}" srcOrd="0" destOrd="0" presId="urn:microsoft.com/office/officeart/2005/8/layout/bProcess4"/>
    <dgm:cxn modelId="{DFB491FC-45FF-4F1E-8BED-CBA5B2692670}" type="presParOf" srcId="{90EE64E9-97C3-47AF-98A4-D4A3E53BA59D}" destId="{C8646537-6454-436B-879E-8642C992C3DD}"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28DE77-9BF7-465D-937B-779D6C95F75F}" type="doc">
      <dgm:prSet loTypeId="urn:microsoft.com/office/officeart/2005/8/layout/bProcess3" loCatId="process" qsTypeId="urn:microsoft.com/office/officeart/2005/8/quickstyle/simple3" qsCatId="simple" csTypeId="urn:microsoft.com/office/officeart/2005/8/colors/accent2_5" csCatId="accent2" phldr="1"/>
      <dgm:spPr/>
      <dgm:t>
        <a:bodyPr/>
        <a:lstStyle/>
        <a:p>
          <a:endParaRPr lang="es-EC"/>
        </a:p>
      </dgm:t>
    </dgm:pt>
    <dgm:pt modelId="{90F771DD-CC14-49E8-8F80-D5B13B77846A}">
      <dgm:prSet custT="1"/>
      <dgm:spPr/>
      <dgm:t>
        <a:bodyPr/>
        <a:lstStyle/>
        <a:p>
          <a:pPr rtl="0"/>
          <a:r>
            <a:rPr lang="es-EC" sz="2200" smtClean="0">
              <a:latin typeface="Calibri" panose="020F0502020204030204" pitchFamily="34" charset="0"/>
            </a:rPr>
            <a:t>Extracción de ADN</a:t>
          </a:r>
          <a:endParaRPr lang="es-EC" sz="2200">
            <a:latin typeface="Calibri" panose="020F0502020204030204" pitchFamily="34" charset="0"/>
          </a:endParaRPr>
        </a:p>
      </dgm:t>
    </dgm:pt>
    <dgm:pt modelId="{780BCC5F-AE04-4EF2-9128-DC998897807F}" type="parTrans" cxnId="{98499034-1078-4779-91F9-3EFB615B404D}">
      <dgm:prSet/>
      <dgm:spPr/>
      <dgm:t>
        <a:bodyPr/>
        <a:lstStyle/>
        <a:p>
          <a:endParaRPr lang="es-EC" sz="2200">
            <a:solidFill>
              <a:schemeClr val="tx1"/>
            </a:solidFill>
            <a:latin typeface="Calibri" panose="020F0502020204030204" pitchFamily="34" charset="0"/>
          </a:endParaRPr>
        </a:p>
      </dgm:t>
    </dgm:pt>
    <dgm:pt modelId="{E15D6662-36E3-4416-BD46-8DA3FAB85D93}" type="sibTrans" cxnId="{98499034-1078-4779-91F9-3EFB615B404D}">
      <dgm:prSet custT="1"/>
      <dgm:spPr/>
      <dgm:t>
        <a:bodyPr/>
        <a:lstStyle/>
        <a:p>
          <a:endParaRPr lang="es-EC" sz="2200">
            <a:solidFill>
              <a:schemeClr val="tx1"/>
            </a:solidFill>
            <a:latin typeface="Calibri" panose="020F0502020204030204" pitchFamily="34" charset="0"/>
          </a:endParaRPr>
        </a:p>
      </dgm:t>
    </dgm:pt>
    <dgm:pt modelId="{82806BC0-99AC-4389-B35B-DB221A029A40}">
      <dgm:prSet custT="1"/>
      <dgm:spPr/>
      <dgm:t>
        <a:bodyPr/>
        <a:lstStyle/>
        <a:p>
          <a:pPr rtl="0"/>
          <a:r>
            <a:rPr lang="es-EC" sz="2200" smtClean="0">
              <a:latin typeface="Calibri" panose="020F0502020204030204" pitchFamily="34" charset="0"/>
            </a:rPr>
            <a:t>Cuantificación de ADN</a:t>
          </a:r>
          <a:endParaRPr lang="es-EC" sz="2200" dirty="0">
            <a:latin typeface="Calibri" panose="020F0502020204030204" pitchFamily="34" charset="0"/>
          </a:endParaRPr>
        </a:p>
      </dgm:t>
    </dgm:pt>
    <dgm:pt modelId="{D8840DD6-5894-4893-9686-51EC7568AC60}" type="parTrans" cxnId="{A0DCDA27-8A91-4D87-A96D-87C791A030AA}">
      <dgm:prSet/>
      <dgm:spPr/>
      <dgm:t>
        <a:bodyPr/>
        <a:lstStyle/>
        <a:p>
          <a:endParaRPr lang="es-EC" sz="2200">
            <a:solidFill>
              <a:schemeClr val="tx1"/>
            </a:solidFill>
            <a:latin typeface="Calibri" panose="020F0502020204030204" pitchFamily="34" charset="0"/>
          </a:endParaRPr>
        </a:p>
      </dgm:t>
    </dgm:pt>
    <dgm:pt modelId="{2E06AE4B-B22F-4AD0-A31F-6AAD44507D32}" type="sibTrans" cxnId="{A0DCDA27-8A91-4D87-A96D-87C791A030AA}">
      <dgm:prSet custT="1"/>
      <dgm:spPr/>
      <dgm:t>
        <a:bodyPr/>
        <a:lstStyle/>
        <a:p>
          <a:endParaRPr lang="es-EC" sz="2200">
            <a:solidFill>
              <a:schemeClr val="tx1"/>
            </a:solidFill>
            <a:latin typeface="Calibri" panose="020F0502020204030204" pitchFamily="34" charset="0"/>
          </a:endParaRPr>
        </a:p>
      </dgm:t>
    </dgm:pt>
    <dgm:pt modelId="{D2EB983E-7EC2-4EE0-83E4-531CEF497E21}">
      <dgm:prSet custT="1"/>
      <dgm:spPr/>
      <dgm:t>
        <a:bodyPr/>
        <a:lstStyle/>
        <a:p>
          <a:pPr rtl="0"/>
          <a:r>
            <a:rPr lang="es-EC" sz="2200" smtClean="0">
              <a:latin typeface="Calibri" panose="020F0502020204030204" pitchFamily="34" charset="0"/>
            </a:rPr>
            <a:t>Amplificación del gen </a:t>
          </a:r>
          <a:endParaRPr lang="es-EC" sz="2200" dirty="0">
            <a:latin typeface="Calibri" panose="020F0502020204030204" pitchFamily="34" charset="0"/>
          </a:endParaRPr>
        </a:p>
      </dgm:t>
    </dgm:pt>
    <dgm:pt modelId="{075D86E2-C588-4E00-A52D-3F17019FD3A0}" type="parTrans" cxnId="{84A17B73-4F65-41A1-BDF7-E220300AC36A}">
      <dgm:prSet/>
      <dgm:spPr/>
      <dgm:t>
        <a:bodyPr/>
        <a:lstStyle/>
        <a:p>
          <a:endParaRPr lang="es-EC" sz="2200">
            <a:solidFill>
              <a:schemeClr val="tx1"/>
            </a:solidFill>
            <a:latin typeface="Calibri" panose="020F0502020204030204" pitchFamily="34" charset="0"/>
          </a:endParaRPr>
        </a:p>
      </dgm:t>
    </dgm:pt>
    <dgm:pt modelId="{1B250185-04AA-42FC-B2FC-0A07825327DF}" type="sibTrans" cxnId="{84A17B73-4F65-41A1-BDF7-E220300AC36A}">
      <dgm:prSet custT="1"/>
      <dgm:spPr/>
      <dgm:t>
        <a:bodyPr/>
        <a:lstStyle/>
        <a:p>
          <a:endParaRPr lang="es-EC" sz="2200">
            <a:solidFill>
              <a:schemeClr val="tx1"/>
            </a:solidFill>
            <a:latin typeface="Calibri" panose="020F0502020204030204" pitchFamily="34" charset="0"/>
          </a:endParaRPr>
        </a:p>
      </dgm:t>
    </dgm:pt>
    <dgm:pt modelId="{B047387F-B8F1-4ED1-8624-DBC94A55E648}">
      <dgm:prSet custT="1"/>
      <dgm:spPr/>
      <dgm:t>
        <a:bodyPr/>
        <a:lstStyle/>
        <a:p>
          <a:pPr rtl="0"/>
          <a:r>
            <a:rPr lang="es-EC" sz="2200" smtClean="0">
              <a:latin typeface="Calibri" panose="020F0502020204030204" pitchFamily="34" charset="0"/>
            </a:rPr>
            <a:t>Secuenciación</a:t>
          </a:r>
          <a:endParaRPr lang="es-EC" sz="2200" dirty="0">
            <a:latin typeface="Calibri" panose="020F0502020204030204" pitchFamily="34" charset="0"/>
          </a:endParaRPr>
        </a:p>
      </dgm:t>
    </dgm:pt>
    <dgm:pt modelId="{BBFB6627-FA06-4264-8951-6A5914593F0D}" type="parTrans" cxnId="{FDCB09A4-1C02-4978-A9F1-99FC34397457}">
      <dgm:prSet/>
      <dgm:spPr/>
      <dgm:t>
        <a:bodyPr/>
        <a:lstStyle/>
        <a:p>
          <a:endParaRPr lang="es-EC" sz="2200">
            <a:solidFill>
              <a:schemeClr val="tx1"/>
            </a:solidFill>
            <a:latin typeface="Calibri" panose="020F0502020204030204" pitchFamily="34" charset="0"/>
          </a:endParaRPr>
        </a:p>
      </dgm:t>
    </dgm:pt>
    <dgm:pt modelId="{5B31ADCA-5873-49D6-81A4-DA28B8FA31EE}" type="sibTrans" cxnId="{FDCB09A4-1C02-4978-A9F1-99FC34397457}">
      <dgm:prSet custT="1"/>
      <dgm:spPr/>
      <dgm:t>
        <a:bodyPr/>
        <a:lstStyle/>
        <a:p>
          <a:endParaRPr lang="es-EC" sz="2200">
            <a:solidFill>
              <a:schemeClr val="tx1"/>
            </a:solidFill>
            <a:latin typeface="Calibri" panose="020F0502020204030204" pitchFamily="34" charset="0"/>
          </a:endParaRPr>
        </a:p>
      </dgm:t>
    </dgm:pt>
    <dgm:pt modelId="{6116D94C-E23A-4779-B9EB-7E02D7562DD4}">
      <dgm:prSet custT="1"/>
      <dgm:spPr/>
      <dgm:t>
        <a:bodyPr/>
        <a:lstStyle/>
        <a:p>
          <a:pPr rtl="0"/>
          <a:r>
            <a:rPr lang="es-EC" sz="2200" smtClean="0">
              <a:latin typeface="Calibri" panose="020F0502020204030204" pitchFamily="34" charset="0"/>
            </a:rPr>
            <a:t>Análisis de secuencias</a:t>
          </a:r>
          <a:endParaRPr lang="es-EC" sz="2200">
            <a:latin typeface="Calibri" panose="020F0502020204030204" pitchFamily="34" charset="0"/>
          </a:endParaRPr>
        </a:p>
      </dgm:t>
    </dgm:pt>
    <dgm:pt modelId="{F3491249-A046-44F3-96F9-E13BC0962544}" type="parTrans" cxnId="{BB9A0285-FBEE-45D0-AFEE-0028CA983950}">
      <dgm:prSet/>
      <dgm:spPr/>
      <dgm:t>
        <a:bodyPr/>
        <a:lstStyle/>
        <a:p>
          <a:endParaRPr lang="es-EC" sz="2200">
            <a:solidFill>
              <a:schemeClr val="tx1"/>
            </a:solidFill>
            <a:latin typeface="Calibri" panose="020F0502020204030204" pitchFamily="34" charset="0"/>
          </a:endParaRPr>
        </a:p>
      </dgm:t>
    </dgm:pt>
    <dgm:pt modelId="{6C2C30F9-4269-48DB-8834-E94799B20F73}" type="sibTrans" cxnId="{BB9A0285-FBEE-45D0-AFEE-0028CA983950}">
      <dgm:prSet custT="1"/>
      <dgm:spPr/>
      <dgm:t>
        <a:bodyPr/>
        <a:lstStyle/>
        <a:p>
          <a:endParaRPr lang="es-EC" sz="2200">
            <a:solidFill>
              <a:schemeClr val="tx1"/>
            </a:solidFill>
            <a:latin typeface="Calibri" panose="020F0502020204030204" pitchFamily="34" charset="0"/>
          </a:endParaRPr>
        </a:p>
      </dgm:t>
    </dgm:pt>
    <dgm:pt modelId="{133C7AA2-4887-4FB0-AE77-B8AC1870F128}">
      <dgm:prSet custT="1"/>
      <dgm:spPr/>
      <dgm:t>
        <a:bodyPr/>
        <a:lstStyle/>
        <a:p>
          <a:pPr rtl="0"/>
          <a:r>
            <a:rPr lang="es-EC" sz="2200" smtClean="0">
              <a:latin typeface="Calibri" panose="020F0502020204030204" pitchFamily="34" charset="0"/>
            </a:rPr>
            <a:t>Análisis filogenético</a:t>
          </a:r>
          <a:endParaRPr lang="es-EC" sz="2200">
            <a:latin typeface="Calibri" panose="020F0502020204030204" pitchFamily="34" charset="0"/>
          </a:endParaRPr>
        </a:p>
      </dgm:t>
    </dgm:pt>
    <dgm:pt modelId="{6A57A297-60BC-44EE-B832-116DA1410CAA}" type="parTrans" cxnId="{27571C41-5886-4977-8706-119806E1262F}">
      <dgm:prSet/>
      <dgm:spPr/>
      <dgm:t>
        <a:bodyPr/>
        <a:lstStyle/>
        <a:p>
          <a:endParaRPr lang="es-EC" sz="2200">
            <a:solidFill>
              <a:schemeClr val="tx1"/>
            </a:solidFill>
            <a:latin typeface="Calibri" panose="020F0502020204030204" pitchFamily="34" charset="0"/>
          </a:endParaRPr>
        </a:p>
      </dgm:t>
    </dgm:pt>
    <dgm:pt modelId="{E32FD019-9EBB-421D-81EF-56B944A9D478}" type="sibTrans" cxnId="{27571C41-5886-4977-8706-119806E1262F}">
      <dgm:prSet/>
      <dgm:spPr/>
      <dgm:t>
        <a:bodyPr/>
        <a:lstStyle/>
        <a:p>
          <a:endParaRPr lang="es-EC" sz="2200">
            <a:solidFill>
              <a:schemeClr val="tx1"/>
            </a:solidFill>
            <a:latin typeface="Calibri" panose="020F0502020204030204" pitchFamily="34" charset="0"/>
          </a:endParaRPr>
        </a:p>
      </dgm:t>
    </dgm:pt>
    <dgm:pt modelId="{B6798272-8126-45DA-A598-9FB4D64E9B5B}" type="pres">
      <dgm:prSet presAssocID="{5128DE77-9BF7-465D-937B-779D6C95F75F}" presName="Name0" presStyleCnt="0">
        <dgm:presLayoutVars>
          <dgm:dir/>
          <dgm:resizeHandles val="exact"/>
        </dgm:presLayoutVars>
      </dgm:prSet>
      <dgm:spPr/>
      <dgm:t>
        <a:bodyPr/>
        <a:lstStyle/>
        <a:p>
          <a:endParaRPr lang="es-EC"/>
        </a:p>
      </dgm:t>
    </dgm:pt>
    <dgm:pt modelId="{B2BFA1BA-A022-43C8-98DB-474CA050DB68}" type="pres">
      <dgm:prSet presAssocID="{90F771DD-CC14-49E8-8F80-D5B13B77846A}" presName="node" presStyleLbl="node1" presStyleIdx="0" presStyleCnt="6">
        <dgm:presLayoutVars>
          <dgm:bulletEnabled val="1"/>
        </dgm:presLayoutVars>
      </dgm:prSet>
      <dgm:spPr/>
      <dgm:t>
        <a:bodyPr/>
        <a:lstStyle/>
        <a:p>
          <a:endParaRPr lang="es-EC"/>
        </a:p>
      </dgm:t>
    </dgm:pt>
    <dgm:pt modelId="{1451DDC3-139C-400B-B3FB-97AA746516CC}" type="pres">
      <dgm:prSet presAssocID="{E15D6662-36E3-4416-BD46-8DA3FAB85D93}" presName="sibTrans" presStyleLbl="sibTrans1D1" presStyleIdx="0" presStyleCnt="5"/>
      <dgm:spPr/>
      <dgm:t>
        <a:bodyPr/>
        <a:lstStyle/>
        <a:p>
          <a:endParaRPr lang="es-EC"/>
        </a:p>
      </dgm:t>
    </dgm:pt>
    <dgm:pt modelId="{EB76751A-E17A-4541-9208-1D693B600002}" type="pres">
      <dgm:prSet presAssocID="{E15D6662-36E3-4416-BD46-8DA3FAB85D93}" presName="connectorText" presStyleLbl="sibTrans1D1" presStyleIdx="0" presStyleCnt="5"/>
      <dgm:spPr/>
      <dgm:t>
        <a:bodyPr/>
        <a:lstStyle/>
        <a:p>
          <a:endParaRPr lang="es-EC"/>
        </a:p>
      </dgm:t>
    </dgm:pt>
    <dgm:pt modelId="{76A05B40-68DC-4C17-B9B1-D5EA10BE398D}" type="pres">
      <dgm:prSet presAssocID="{82806BC0-99AC-4389-B35B-DB221A029A40}" presName="node" presStyleLbl="node1" presStyleIdx="1" presStyleCnt="6">
        <dgm:presLayoutVars>
          <dgm:bulletEnabled val="1"/>
        </dgm:presLayoutVars>
      </dgm:prSet>
      <dgm:spPr/>
      <dgm:t>
        <a:bodyPr/>
        <a:lstStyle/>
        <a:p>
          <a:endParaRPr lang="es-EC"/>
        </a:p>
      </dgm:t>
    </dgm:pt>
    <dgm:pt modelId="{5EC5B1C1-41E4-4538-8300-0C4FC3C4AB77}" type="pres">
      <dgm:prSet presAssocID="{2E06AE4B-B22F-4AD0-A31F-6AAD44507D32}" presName="sibTrans" presStyleLbl="sibTrans1D1" presStyleIdx="1" presStyleCnt="5"/>
      <dgm:spPr/>
      <dgm:t>
        <a:bodyPr/>
        <a:lstStyle/>
        <a:p>
          <a:endParaRPr lang="es-EC"/>
        </a:p>
      </dgm:t>
    </dgm:pt>
    <dgm:pt modelId="{C4ED239A-E259-4948-B270-1E196F9ABF2A}" type="pres">
      <dgm:prSet presAssocID="{2E06AE4B-B22F-4AD0-A31F-6AAD44507D32}" presName="connectorText" presStyleLbl="sibTrans1D1" presStyleIdx="1" presStyleCnt="5"/>
      <dgm:spPr/>
      <dgm:t>
        <a:bodyPr/>
        <a:lstStyle/>
        <a:p>
          <a:endParaRPr lang="es-EC"/>
        </a:p>
      </dgm:t>
    </dgm:pt>
    <dgm:pt modelId="{BA139B7D-14D9-4C71-8124-D697BD7681B4}" type="pres">
      <dgm:prSet presAssocID="{D2EB983E-7EC2-4EE0-83E4-531CEF497E21}" presName="node" presStyleLbl="node1" presStyleIdx="2" presStyleCnt="6">
        <dgm:presLayoutVars>
          <dgm:bulletEnabled val="1"/>
        </dgm:presLayoutVars>
      </dgm:prSet>
      <dgm:spPr/>
      <dgm:t>
        <a:bodyPr/>
        <a:lstStyle/>
        <a:p>
          <a:endParaRPr lang="es-EC"/>
        </a:p>
      </dgm:t>
    </dgm:pt>
    <dgm:pt modelId="{E04B2B93-C3A7-49BC-9DD8-46A4E4D1FC09}" type="pres">
      <dgm:prSet presAssocID="{1B250185-04AA-42FC-B2FC-0A07825327DF}" presName="sibTrans" presStyleLbl="sibTrans1D1" presStyleIdx="2" presStyleCnt="5"/>
      <dgm:spPr/>
      <dgm:t>
        <a:bodyPr/>
        <a:lstStyle/>
        <a:p>
          <a:endParaRPr lang="es-EC"/>
        </a:p>
      </dgm:t>
    </dgm:pt>
    <dgm:pt modelId="{6F077BC1-CD6C-45DA-B019-ECEAF0F87D83}" type="pres">
      <dgm:prSet presAssocID="{1B250185-04AA-42FC-B2FC-0A07825327DF}" presName="connectorText" presStyleLbl="sibTrans1D1" presStyleIdx="2" presStyleCnt="5"/>
      <dgm:spPr/>
      <dgm:t>
        <a:bodyPr/>
        <a:lstStyle/>
        <a:p>
          <a:endParaRPr lang="es-EC"/>
        </a:p>
      </dgm:t>
    </dgm:pt>
    <dgm:pt modelId="{648A4438-038B-4D0F-ABEF-979A553E3464}" type="pres">
      <dgm:prSet presAssocID="{B047387F-B8F1-4ED1-8624-DBC94A55E648}" presName="node" presStyleLbl="node1" presStyleIdx="3" presStyleCnt="6">
        <dgm:presLayoutVars>
          <dgm:bulletEnabled val="1"/>
        </dgm:presLayoutVars>
      </dgm:prSet>
      <dgm:spPr/>
      <dgm:t>
        <a:bodyPr/>
        <a:lstStyle/>
        <a:p>
          <a:endParaRPr lang="es-EC"/>
        </a:p>
      </dgm:t>
    </dgm:pt>
    <dgm:pt modelId="{5ADC20DD-46BF-4062-9E54-77DCD8520A4B}" type="pres">
      <dgm:prSet presAssocID="{5B31ADCA-5873-49D6-81A4-DA28B8FA31EE}" presName="sibTrans" presStyleLbl="sibTrans1D1" presStyleIdx="3" presStyleCnt="5"/>
      <dgm:spPr/>
      <dgm:t>
        <a:bodyPr/>
        <a:lstStyle/>
        <a:p>
          <a:endParaRPr lang="es-EC"/>
        </a:p>
      </dgm:t>
    </dgm:pt>
    <dgm:pt modelId="{C3A8BA05-79AF-4C19-B4F0-5BDDC10AF91B}" type="pres">
      <dgm:prSet presAssocID="{5B31ADCA-5873-49D6-81A4-DA28B8FA31EE}" presName="connectorText" presStyleLbl="sibTrans1D1" presStyleIdx="3" presStyleCnt="5"/>
      <dgm:spPr/>
      <dgm:t>
        <a:bodyPr/>
        <a:lstStyle/>
        <a:p>
          <a:endParaRPr lang="es-EC"/>
        </a:p>
      </dgm:t>
    </dgm:pt>
    <dgm:pt modelId="{5F2FF2D3-778C-4AB9-9826-1E11AE4F8914}" type="pres">
      <dgm:prSet presAssocID="{6116D94C-E23A-4779-B9EB-7E02D7562DD4}" presName="node" presStyleLbl="node1" presStyleIdx="4" presStyleCnt="6">
        <dgm:presLayoutVars>
          <dgm:bulletEnabled val="1"/>
        </dgm:presLayoutVars>
      </dgm:prSet>
      <dgm:spPr/>
      <dgm:t>
        <a:bodyPr/>
        <a:lstStyle/>
        <a:p>
          <a:endParaRPr lang="es-EC"/>
        </a:p>
      </dgm:t>
    </dgm:pt>
    <dgm:pt modelId="{09A40A3D-2831-40BD-B472-7AEE27A7DE8D}" type="pres">
      <dgm:prSet presAssocID="{6C2C30F9-4269-48DB-8834-E94799B20F73}" presName="sibTrans" presStyleLbl="sibTrans1D1" presStyleIdx="4" presStyleCnt="5"/>
      <dgm:spPr/>
      <dgm:t>
        <a:bodyPr/>
        <a:lstStyle/>
        <a:p>
          <a:endParaRPr lang="es-EC"/>
        </a:p>
      </dgm:t>
    </dgm:pt>
    <dgm:pt modelId="{4911E211-85F1-44BA-8810-6D6B7CA7FF89}" type="pres">
      <dgm:prSet presAssocID="{6C2C30F9-4269-48DB-8834-E94799B20F73}" presName="connectorText" presStyleLbl="sibTrans1D1" presStyleIdx="4" presStyleCnt="5"/>
      <dgm:spPr/>
      <dgm:t>
        <a:bodyPr/>
        <a:lstStyle/>
        <a:p>
          <a:endParaRPr lang="es-EC"/>
        </a:p>
      </dgm:t>
    </dgm:pt>
    <dgm:pt modelId="{CF2F19FC-6DB0-4B50-A523-19A8A2C26F1D}" type="pres">
      <dgm:prSet presAssocID="{133C7AA2-4887-4FB0-AE77-B8AC1870F128}" presName="node" presStyleLbl="node1" presStyleIdx="5" presStyleCnt="6">
        <dgm:presLayoutVars>
          <dgm:bulletEnabled val="1"/>
        </dgm:presLayoutVars>
      </dgm:prSet>
      <dgm:spPr/>
      <dgm:t>
        <a:bodyPr/>
        <a:lstStyle/>
        <a:p>
          <a:endParaRPr lang="es-EC"/>
        </a:p>
      </dgm:t>
    </dgm:pt>
  </dgm:ptLst>
  <dgm:cxnLst>
    <dgm:cxn modelId="{3528723F-361A-4959-B04F-0C9D0194B6B9}" type="presOf" srcId="{1B250185-04AA-42FC-B2FC-0A07825327DF}" destId="{E04B2B93-C3A7-49BC-9DD8-46A4E4D1FC09}" srcOrd="0" destOrd="0" presId="urn:microsoft.com/office/officeart/2005/8/layout/bProcess3"/>
    <dgm:cxn modelId="{98499034-1078-4779-91F9-3EFB615B404D}" srcId="{5128DE77-9BF7-465D-937B-779D6C95F75F}" destId="{90F771DD-CC14-49E8-8F80-D5B13B77846A}" srcOrd="0" destOrd="0" parTransId="{780BCC5F-AE04-4EF2-9128-DC998897807F}" sibTransId="{E15D6662-36E3-4416-BD46-8DA3FAB85D93}"/>
    <dgm:cxn modelId="{27571C41-5886-4977-8706-119806E1262F}" srcId="{5128DE77-9BF7-465D-937B-779D6C95F75F}" destId="{133C7AA2-4887-4FB0-AE77-B8AC1870F128}" srcOrd="5" destOrd="0" parTransId="{6A57A297-60BC-44EE-B832-116DA1410CAA}" sibTransId="{E32FD019-9EBB-421D-81EF-56B944A9D478}"/>
    <dgm:cxn modelId="{DA9A800B-6380-49AA-8191-DCB30CD6FF98}" type="presOf" srcId="{B047387F-B8F1-4ED1-8624-DBC94A55E648}" destId="{648A4438-038B-4D0F-ABEF-979A553E3464}" srcOrd="0" destOrd="0" presId="urn:microsoft.com/office/officeart/2005/8/layout/bProcess3"/>
    <dgm:cxn modelId="{23F35352-3A14-43E3-B75E-0338E581B3E1}" type="presOf" srcId="{5B31ADCA-5873-49D6-81A4-DA28B8FA31EE}" destId="{5ADC20DD-46BF-4062-9E54-77DCD8520A4B}" srcOrd="0" destOrd="0" presId="urn:microsoft.com/office/officeart/2005/8/layout/bProcess3"/>
    <dgm:cxn modelId="{FDCB09A4-1C02-4978-A9F1-99FC34397457}" srcId="{5128DE77-9BF7-465D-937B-779D6C95F75F}" destId="{B047387F-B8F1-4ED1-8624-DBC94A55E648}" srcOrd="3" destOrd="0" parTransId="{BBFB6627-FA06-4264-8951-6A5914593F0D}" sibTransId="{5B31ADCA-5873-49D6-81A4-DA28B8FA31EE}"/>
    <dgm:cxn modelId="{485F8557-866D-43AE-9CC2-210FB1095612}" type="presOf" srcId="{133C7AA2-4887-4FB0-AE77-B8AC1870F128}" destId="{CF2F19FC-6DB0-4B50-A523-19A8A2C26F1D}" srcOrd="0" destOrd="0" presId="urn:microsoft.com/office/officeart/2005/8/layout/bProcess3"/>
    <dgm:cxn modelId="{84A17B73-4F65-41A1-BDF7-E220300AC36A}" srcId="{5128DE77-9BF7-465D-937B-779D6C95F75F}" destId="{D2EB983E-7EC2-4EE0-83E4-531CEF497E21}" srcOrd="2" destOrd="0" parTransId="{075D86E2-C588-4E00-A52D-3F17019FD3A0}" sibTransId="{1B250185-04AA-42FC-B2FC-0A07825327DF}"/>
    <dgm:cxn modelId="{AC1454EA-DC45-419D-8D49-73C92FFE925D}" type="presOf" srcId="{5128DE77-9BF7-465D-937B-779D6C95F75F}" destId="{B6798272-8126-45DA-A598-9FB4D64E9B5B}" srcOrd="0" destOrd="0" presId="urn:microsoft.com/office/officeart/2005/8/layout/bProcess3"/>
    <dgm:cxn modelId="{BA54BB52-BA04-469A-89C8-79659C50604F}" type="presOf" srcId="{E15D6662-36E3-4416-BD46-8DA3FAB85D93}" destId="{1451DDC3-139C-400B-B3FB-97AA746516CC}" srcOrd="0" destOrd="0" presId="urn:microsoft.com/office/officeart/2005/8/layout/bProcess3"/>
    <dgm:cxn modelId="{A0DCDA27-8A91-4D87-A96D-87C791A030AA}" srcId="{5128DE77-9BF7-465D-937B-779D6C95F75F}" destId="{82806BC0-99AC-4389-B35B-DB221A029A40}" srcOrd="1" destOrd="0" parTransId="{D8840DD6-5894-4893-9686-51EC7568AC60}" sibTransId="{2E06AE4B-B22F-4AD0-A31F-6AAD44507D32}"/>
    <dgm:cxn modelId="{BB9A0285-FBEE-45D0-AFEE-0028CA983950}" srcId="{5128DE77-9BF7-465D-937B-779D6C95F75F}" destId="{6116D94C-E23A-4779-B9EB-7E02D7562DD4}" srcOrd="4" destOrd="0" parTransId="{F3491249-A046-44F3-96F9-E13BC0962544}" sibTransId="{6C2C30F9-4269-48DB-8834-E94799B20F73}"/>
    <dgm:cxn modelId="{D3EB1E0E-22C0-437B-819C-A38A33F83A95}" type="presOf" srcId="{82806BC0-99AC-4389-B35B-DB221A029A40}" destId="{76A05B40-68DC-4C17-B9B1-D5EA10BE398D}" srcOrd="0" destOrd="0" presId="urn:microsoft.com/office/officeart/2005/8/layout/bProcess3"/>
    <dgm:cxn modelId="{0899D5A0-6E18-4258-A861-12CD4A64E5F1}" type="presOf" srcId="{6C2C30F9-4269-48DB-8834-E94799B20F73}" destId="{09A40A3D-2831-40BD-B472-7AEE27A7DE8D}" srcOrd="0" destOrd="0" presId="urn:microsoft.com/office/officeart/2005/8/layout/bProcess3"/>
    <dgm:cxn modelId="{E3CB6B7E-F369-4BCC-B43A-8A2B9FD5F47C}" type="presOf" srcId="{2E06AE4B-B22F-4AD0-A31F-6AAD44507D32}" destId="{C4ED239A-E259-4948-B270-1E196F9ABF2A}" srcOrd="1" destOrd="0" presId="urn:microsoft.com/office/officeart/2005/8/layout/bProcess3"/>
    <dgm:cxn modelId="{C99460A5-4668-4D35-9EFA-D79D1F357B40}" type="presOf" srcId="{1B250185-04AA-42FC-B2FC-0A07825327DF}" destId="{6F077BC1-CD6C-45DA-B019-ECEAF0F87D83}" srcOrd="1" destOrd="0" presId="urn:microsoft.com/office/officeart/2005/8/layout/bProcess3"/>
    <dgm:cxn modelId="{99738952-EFBF-487A-8FD5-89D2AF177521}" type="presOf" srcId="{6C2C30F9-4269-48DB-8834-E94799B20F73}" destId="{4911E211-85F1-44BA-8810-6D6B7CA7FF89}" srcOrd="1" destOrd="0" presId="urn:microsoft.com/office/officeart/2005/8/layout/bProcess3"/>
    <dgm:cxn modelId="{8231D564-8086-4979-AE87-B3E57B438C2D}" type="presOf" srcId="{E15D6662-36E3-4416-BD46-8DA3FAB85D93}" destId="{EB76751A-E17A-4541-9208-1D693B600002}" srcOrd="1" destOrd="0" presId="urn:microsoft.com/office/officeart/2005/8/layout/bProcess3"/>
    <dgm:cxn modelId="{38056263-9AC5-484C-9A99-750086E73406}" type="presOf" srcId="{5B31ADCA-5873-49D6-81A4-DA28B8FA31EE}" destId="{C3A8BA05-79AF-4C19-B4F0-5BDDC10AF91B}" srcOrd="1" destOrd="0" presId="urn:microsoft.com/office/officeart/2005/8/layout/bProcess3"/>
    <dgm:cxn modelId="{0CAF9041-325A-43CD-87C2-C063BE67893A}" type="presOf" srcId="{D2EB983E-7EC2-4EE0-83E4-531CEF497E21}" destId="{BA139B7D-14D9-4C71-8124-D697BD7681B4}" srcOrd="0" destOrd="0" presId="urn:microsoft.com/office/officeart/2005/8/layout/bProcess3"/>
    <dgm:cxn modelId="{E1EECC86-3D41-49E8-B974-7ADB9B6FA9A9}" type="presOf" srcId="{2E06AE4B-B22F-4AD0-A31F-6AAD44507D32}" destId="{5EC5B1C1-41E4-4538-8300-0C4FC3C4AB77}" srcOrd="0" destOrd="0" presId="urn:microsoft.com/office/officeart/2005/8/layout/bProcess3"/>
    <dgm:cxn modelId="{0BCD8AE4-D081-4084-9220-6F28FFE9DAFB}" type="presOf" srcId="{90F771DD-CC14-49E8-8F80-D5B13B77846A}" destId="{B2BFA1BA-A022-43C8-98DB-474CA050DB68}" srcOrd="0" destOrd="0" presId="urn:microsoft.com/office/officeart/2005/8/layout/bProcess3"/>
    <dgm:cxn modelId="{1EFE58D5-4E58-4005-9748-7FBFF80FF767}" type="presOf" srcId="{6116D94C-E23A-4779-B9EB-7E02D7562DD4}" destId="{5F2FF2D3-778C-4AB9-9826-1E11AE4F8914}" srcOrd="0" destOrd="0" presId="urn:microsoft.com/office/officeart/2005/8/layout/bProcess3"/>
    <dgm:cxn modelId="{DD119665-75C5-4A56-B298-F84DECB91A45}" type="presParOf" srcId="{B6798272-8126-45DA-A598-9FB4D64E9B5B}" destId="{B2BFA1BA-A022-43C8-98DB-474CA050DB68}" srcOrd="0" destOrd="0" presId="urn:microsoft.com/office/officeart/2005/8/layout/bProcess3"/>
    <dgm:cxn modelId="{05724A3B-F69E-43A3-94FF-EF31EBE8E867}" type="presParOf" srcId="{B6798272-8126-45DA-A598-9FB4D64E9B5B}" destId="{1451DDC3-139C-400B-B3FB-97AA746516CC}" srcOrd="1" destOrd="0" presId="urn:microsoft.com/office/officeart/2005/8/layout/bProcess3"/>
    <dgm:cxn modelId="{F7BA987F-2795-4ED0-9EA6-8D439405A8A4}" type="presParOf" srcId="{1451DDC3-139C-400B-B3FB-97AA746516CC}" destId="{EB76751A-E17A-4541-9208-1D693B600002}" srcOrd="0" destOrd="0" presId="urn:microsoft.com/office/officeart/2005/8/layout/bProcess3"/>
    <dgm:cxn modelId="{13A74DEA-A2F9-4F47-8F79-ADA20E62EFDD}" type="presParOf" srcId="{B6798272-8126-45DA-A598-9FB4D64E9B5B}" destId="{76A05B40-68DC-4C17-B9B1-D5EA10BE398D}" srcOrd="2" destOrd="0" presId="urn:microsoft.com/office/officeart/2005/8/layout/bProcess3"/>
    <dgm:cxn modelId="{A7A7D83D-AF6B-41F6-881A-17F40D3D0797}" type="presParOf" srcId="{B6798272-8126-45DA-A598-9FB4D64E9B5B}" destId="{5EC5B1C1-41E4-4538-8300-0C4FC3C4AB77}" srcOrd="3" destOrd="0" presId="urn:microsoft.com/office/officeart/2005/8/layout/bProcess3"/>
    <dgm:cxn modelId="{40BA42C2-D9CB-4D07-B566-BC4146E16353}" type="presParOf" srcId="{5EC5B1C1-41E4-4538-8300-0C4FC3C4AB77}" destId="{C4ED239A-E259-4948-B270-1E196F9ABF2A}" srcOrd="0" destOrd="0" presId="urn:microsoft.com/office/officeart/2005/8/layout/bProcess3"/>
    <dgm:cxn modelId="{CCA886FD-6C00-487C-96E2-80BA903E8D1E}" type="presParOf" srcId="{B6798272-8126-45DA-A598-9FB4D64E9B5B}" destId="{BA139B7D-14D9-4C71-8124-D697BD7681B4}" srcOrd="4" destOrd="0" presId="urn:microsoft.com/office/officeart/2005/8/layout/bProcess3"/>
    <dgm:cxn modelId="{D498953B-5918-460E-8F25-3E3547335ADB}" type="presParOf" srcId="{B6798272-8126-45DA-A598-9FB4D64E9B5B}" destId="{E04B2B93-C3A7-49BC-9DD8-46A4E4D1FC09}" srcOrd="5" destOrd="0" presId="urn:microsoft.com/office/officeart/2005/8/layout/bProcess3"/>
    <dgm:cxn modelId="{39201050-AD10-4CC3-BE73-6BFD0C197355}" type="presParOf" srcId="{E04B2B93-C3A7-49BC-9DD8-46A4E4D1FC09}" destId="{6F077BC1-CD6C-45DA-B019-ECEAF0F87D83}" srcOrd="0" destOrd="0" presId="urn:microsoft.com/office/officeart/2005/8/layout/bProcess3"/>
    <dgm:cxn modelId="{8A10EF34-267C-457A-BDA7-89BD975DD1BE}" type="presParOf" srcId="{B6798272-8126-45DA-A598-9FB4D64E9B5B}" destId="{648A4438-038B-4D0F-ABEF-979A553E3464}" srcOrd="6" destOrd="0" presId="urn:microsoft.com/office/officeart/2005/8/layout/bProcess3"/>
    <dgm:cxn modelId="{26C745DC-E661-48D7-9E4C-845F0A03BC48}" type="presParOf" srcId="{B6798272-8126-45DA-A598-9FB4D64E9B5B}" destId="{5ADC20DD-46BF-4062-9E54-77DCD8520A4B}" srcOrd="7" destOrd="0" presId="urn:microsoft.com/office/officeart/2005/8/layout/bProcess3"/>
    <dgm:cxn modelId="{F51CE6BE-74B5-44C7-B2CF-A46709279486}" type="presParOf" srcId="{5ADC20DD-46BF-4062-9E54-77DCD8520A4B}" destId="{C3A8BA05-79AF-4C19-B4F0-5BDDC10AF91B}" srcOrd="0" destOrd="0" presId="urn:microsoft.com/office/officeart/2005/8/layout/bProcess3"/>
    <dgm:cxn modelId="{AD6435A7-FAB7-46AC-8F4B-1C845A17B880}" type="presParOf" srcId="{B6798272-8126-45DA-A598-9FB4D64E9B5B}" destId="{5F2FF2D3-778C-4AB9-9826-1E11AE4F8914}" srcOrd="8" destOrd="0" presId="urn:microsoft.com/office/officeart/2005/8/layout/bProcess3"/>
    <dgm:cxn modelId="{AC9C6E1F-EDE0-4550-807A-A7E462E81BEA}" type="presParOf" srcId="{B6798272-8126-45DA-A598-9FB4D64E9B5B}" destId="{09A40A3D-2831-40BD-B472-7AEE27A7DE8D}" srcOrd="9" destOrd="0" presId="urn:microsoft.com/office/officeart/2005/8/layout/bProcess3"/>
    <dgm:cxn modelId="{2F1E5BA7-DB45-4393-B172-DFB1E4CA50AA}" type="presParOf" srcId="{09A40A3D-2831-40BD-B472-7AEE27A7DE8D}" destId="{4911E211-85F1-44BA-8810-6D6B7CA7FF89}" srcOrd="0" destOrd="0" presId="urn:microsoft.com/office/officeart/2005/8/layout/bProcess3"/>
    <dgm:cxn modelId="{F0B14A92-636D-40E6-B1C7-34D540505A89}" type="presParOf" srcId="{B6798272-8126-45DA-A598-9FB4D64E9B5B}" destId="{CF2F19FC-6DB0-4B50-A523-19A8A2C26F1D}"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40FF2D-AB70-4F46-932B-D9CE57338856}"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s-EC"/>
        </a:p>
      </dgm:t>
    </dgm:pt>
    <dgm:pt modelId="{2CDFF246-80B6-4327-B886-ABFDAC86AE07}">
      <dgm:prSet custT="1"/>
      <dgm:spPr/>
      <dgm:t>
        <a:bodyPr/>
        <a:lstStyle/>
        <a:p>
          <a:pPr rtl="0"/>
          <a:r>
            <a:rPr lang="es-EC" sz="2200" b="0" dirty="0" smtClean="0">
              <a:solidFill>
                <a:schemeClr val="tx1"/>
              </a:solidFill>
              <a:latin typeface="Calibri" panose="020F0502020204030204" pitchFamily="34" charset="0"/>
            </a:rPr>
            <a:t>2 μL de ExoSAP-IT (</a:t>
          </a:r>
          <a:r>
            <a:rPr lang="es-EC" sz="2200" b="0" dirty="0" err="1" smtClean="0">
              <a:solidFill>
                <a:schemeClr val="tx1"/>
              </a:solidFill>
              <a:latin typeface="Calibri" panose="020F0502020204030204" pitchFamily="34" charset="0"/>
            </a:rPr>
            <a:t>Affymetrix</a:t>
          </a:r>
          <a:r>
            <a:rPr lang="es-EC" sz="2200" b="0" dirty="0" smtClean="0">
              <a:solidFill>
                <a:schemeClr val="tx1"/>
              </a:solidFill>
              <a:latin typeface="Calibri" panose="020F0502020204030204" pitchFamily="34" charset="0"/>
            </a:rPr>
            <a:t>).  </a:t>
          </a:r>
          <a:endParaRPr lang="es-EC" sz="2200" b="0" dirty="0">
            <a:solidFill>
              <a:schemeClr val="tx1"/>
            </a:solidFill>
            <a:latin typeface="Calibri" panose="020F0502020204030204" pitchFamily="34" charset="0"/>
          </a:endParaRPr>
        </a:p>
      </dgm:t>
    </dgm:pt>
    <dgm:pt modelId="{77829BE0-E698-463E-B800-0F79BA456B13}" type="parTrans" cxnId="{A25D8D60-6F8F-4D92-8183-2B12DFFF5E7E}">
      <dgm:prSet/>
      <dgm:spPr/>
      <dgm:t>
        <a:bodyPr/>
        <a:lstStyle/>
        <a:p>
          <a:endParaRPr lang="es-EC" sz="2200">
            <a:solidFill>
              <a:schemeClr val="tx1"/>
            </a:solidFill>
            <a:latin typeface="Calibri" panose="020F0502020204030204" pitchFamily="34" charset="0"/>
          </a:endParaRPr>
        </a:p>
      </dgm:t>
    </dgm:pt>
    <dgm:pt modelId="{57ABAFF7-9B95-42E4-A9A7-DB7815C6294B}" type="sibTrans" cxnId="{A25D8D60-6F8F-4D92-8183-2B12DFFF5E7E}">
      <dgm:prSet/>
      <dgm:spPr/>
      <dgm:t>
        <a:bodyPr/>
        <a:lstStyle/>
        <a:p>
          <a:endParaRPr lang="es-EC" sz="2200">
            <a:solidFill>
              <a:schemeClr val="tx1"/>
            </a:solidFill>
            <a:latin typeface="Calibri" panose="020F0502020204030204" pitchFamily="34" charset="0"/>
          </a:endParaRPr>
        </a:p>
      </dgm:t>
    </dgm:pt>
    <dgm:pt modelId="{8C069ED9-B644-485A-BAF8-2C2BF3486F7B}">
      <dgm:prSet custT="1"/>
      <dgm:spPr/>
      <dgm:t>
        <a:bodyPr/>
        <a:lstStyle/>
        <a:p>
          <a:pPr rtl="0"/>
          <a:r>
            <a:rPr lang="es-EC" sz="2000" dirty="0" smtClean="0">
              <a:solidFill>
                <a:schemeClr val="tx1"/>
              </a:solidFill>
              <a:latin typeface="Calibri" panose="020F0502020204030204" pitchFamily="34" charset="0"/>
            </a:rPr>
            <a:t>Incubación:  37 °C -15 min, 80 °C - 15 min, 4 °C. </a:t>
          </a:r>
          <a:endParaRPr lang="es-EC" sz="2000" dirty="0">
            <a:solidFill>
              <a:schemeClr val="tx1"/>
            </a:solidFill>
            <a:latin typeface="Calibri" panose="020F0502020204030204" pitchFamily="34" charset="0"/>
          </a:endParaRPr>
        </a:p>
      </dgm:t>
    </dgm:pt>
    <dgm:pt modelId="{84D1E83A-C454-45DB-8328-54F00CE05DCC}" type="parTrans" cxnId="{D4AEB94B-7471-4738-8E1B-13959F8153A3}">
      <dgm:prSet/>
      <dgm:spPr/>
      <dgm:t>
        <a:bodyPr/>
        <a:lstStyle/>
        <a:p>
          <a:endParaRPr lang="es-EC" sz="2200">
            <a:solidFill>
              <a:schemeClr val="tx1"/>
            </a:solidFill>
            <a:latin typeface="Calibri" panose="020F0502020204030204" pitchFamily="34" charset="0"/>
          </a:endParaRPr>
        </a:p>
      </dgm:t>
    </dgm:pt>
    <dgm:pt modelId="{13EC422D-7D2E-4517-A0AD-A1034ED35E21}" type="sibTrans" cxnId="{D4AEB94B-7471-4738-8E1B-13959F8153A3}">
      <dgm:prSet/>
      <dgm:spPr/>
      <dgm:t>
        <a:bodyPr/>
        <a:lstStyle/>
        <a:p>
          <a:endParaRPr lang="es-EC" sz="2200">
            <a:solidFill>
              <a:schemeClr val="tx1"/>
            </a:solidFill>
            <a:latin typeface="Calibri" panose="020F0502020204030204" pitchFamily="34" charset="0"/>
          </a:endParaRPr>
        </a:p>
      </dgm:t>
    </dgm:pt>
    <dgm:pt modelId="{C692A40B-92DA-4B45-839A-E9528F395E2F}">
      <dgm:prSet custT="1"/>
      <dgm:spPr/>
      <dgm:t>
        <a:bodyPr/>
        <a:lstStyle/>
        <a:p>
          <a:pPr rtl="0"/>
          <a:r>
            <a:rPr lang="es-EC" sz="2200" b="1" dirty="0" smtClean="0">
              <a:solidFill>
                <a:schemeClr val="tx1"/>
              </a:solidFill>
              <a:latin typeface="Calibri" panose="020F0502020204030204" pitchFamily="34" charset="0"/>
            </a:rPr>
            <a:t>Envío: </a:t>
          </a:r>
          <a:r>
            <a:rPr lang="es-EC" sz="2200" b="0" dirty="0" smtClean="0">
              <a:solidFill>
                <a:schemeClr val="tx1"/>
              </a:solidFill>
              <a:latin typeface="Calibri" panose="020F0502020204030204" pitchFamily="34" charset="0"/>
            </a:rPr>
            <a:t>20 uL productos de PCR (5ng/μL); 10 μL c/primer.</a:t>
          </a:r>
          <a:endParaRPr lang="es-EC" sz="2200" b="0" dirty="0">
            <a:solidFill>
              <a:schemeClr val="tx1"/>
            </a:solidFill>
            <a:latin typeface="Calibri" panose="020F0502020204030204" pitchFamily="34" charset="0"/>
          </a:endParaRPr>
        </a:p>
      </dgm:t>
    </dgm:pt>
    <dgm:pt modelId="{68726BE1-6041-4E65-845C-63E0AA384988}" type="parTrans" cxnId="{1247E795-2DE2-4E56-8833-B9F619B365C3}">
      <dgm:prSet/>
      <dgm:spPr/>
      <dgm:t>
        <a:bodyPr/>
        <a:lstStyle/>
        <a:p>
          <a:endParaRPr lang="es-EC" sz="2200">
            <a:solidFill>
              <a:schemeClr val="tx1"/>
            </a:solidFill>
            <a:latin typeface="Calibri" panose="020F0502020204030204" pitchFamily="34" charset="0"/>
          </a:endParaRPr>
        </a:p>
      </dgm:t>
    </dgm:pt>
    <dgm:pt modelId="{BB583FE3-15DE-429F-B881-5C821E8F1BC3}" type="sibTrans" cxnId="{1247E795-2DE2-4E56-8833-B9F619B365C3}">
      <dgm:prSet/>
      <dgm:spPr/>
      <dgm:t>
        <a:bodyPr/>
        <a:lstStyle/>
        <a:p>
          <a:endParaRPr lang="es-EC" sz="2200">
            <a:solidFill>
              <a:schemeClr val="tx1"/>
            </a:solidFill>
            <a:latin typeface="Calibri" panose="020F0502020204030204" pitchFamily="34" charset="0"/>
          </a:endParaRPr>
        </a:p>
      </dgm:t>
    </dgm:pt>
    <dgm:pt modelId="{4E1EA501-6B55-410E-89BB-8368F84CB6FF}" type="pres">
      <dgm:prSet presAssocID="{C640FF2D-AB70-4F46-932B-D9CE57338856}" presName="linear" presStyleCnt="0">
        <dgm:presLayoutVars>
          <dgm:animLvl val="lvl"/>
          <dgm:resizeHandles val="exact"/>
        </dgm:presLayoutVars>
      </dgm:prSet>
      <dgm:spPr/>
      <dgm:t>
        <a:bodyPr/>
        <a:lstStyle/>
        <a:p>
          <a:endParaRPr lang="es-EC"/>
        </a:p>
      </dgm:t>
    </dgm:pt>
    <dgm:pt modelId="{627D60CF-DF9A-401E-AA1F-3FA707A06EED}" type="pres">
      <dgm:prSet presAssocID="{2CDFF246-80B6-4327-B886-ABFDAC86AE07}" presName="parentText" presStyleLbl="node1" presStyleIdx="0" presStyleCnt="2" custLinFactNeighborX="511" custLinFactNeighborY="-5110">
        <dgm:presLayoutVars>
          <dgm:chMax val="0"/>
          <dgm:bulletEnabled val="1"/>
        </dgm:presLayoutVars>
      </dgm:prSet>
      <dgm:spPr/>
      <dgm:t>
        <a:bodyPr/>
        <a:lstStyle/>
        <a:p>
          <a:endParaRPr lang="es-EC"/>
        </a:p>
      </dgm:t>
    </dgm:pt>
    <dgm:pt modelId="{348C5EEE-2ED6-438C-B903-065967FED5C3}" type="pres">
      <dgm:prSet presAssocID="{2CDFF246-80B6-4327-B886-ABFDAC86AE07}" presName="childText" presStyleLbl="revTx" presStyleIdx="0" presStyleCnt="1">
        <dgm:presLayoutVars>
          <dgm:bulletEnabled val="1"/>
        </dgm:presLayoutVars>
      </dgm:prSet>
      <dgm:spPr/>
      <dgm:t>
        <a:bodyPr/>
        <a:lstStyle/>
        <a:p>
          <a:endParaRPr lang="es-EC"/>
        </a:p>
      </dgm:t>
    </dgm:pt>
    <dgm:pt modelId="{4650862F-0CE0-4AE0-ADE9-83F956FC4565}" type="pres">
      <dgm:prSet presAssocID="{C692A40B-92DA-4B45-839A-E9528F395E2F}" presName="parentText" presStyleLbl="node1" presStyleIdx="1" presStyleCnt="2">
        <dgm:presLayoutVars>
          <dgm:chMax val="0"/>
          <dgm:bulletEnabled val="1"/>
        </dgm:presLayoutVars>
      </dgm:prSet>
      <dgm:spPr/>
      <dgm:t>
        <a:bodyPr/>
        <a:lstStyle/>
        <a:p>
          <a:endParaRPr lang="es-EC"/>
        </a:p>
      </dgm:t>
    </dgm:pt>
  </dgm:ptLst>
  <dgm:cxnLst>
    <dgm:cxn modelId="{F95078B6-8133-4508-9B33-CF35547D6381}" type="presOf" srcId="{C640FF2D-AB70-4F46-932B-D9CE57338856}" destId="{4E1EA501-6B55-410E-89BB-8368F84CB6FF}" srcOrd="0" destOrd="0" presId="urn:microsoft.com/office/officeart/2005/8/layout/vList2"/>
    <dgm:cxn modelId="{A25D8D60-6F8F-4D92-8183-2B12DFFF5E7E}" srcId="{C640FF2D-AB70-4F46-932B-D9CE57338856}" destId="{2CDFF246-80B6-4327-B886-ABFDAC86AE07}" srcOrd="0" destOrd="0" parTransId="{77829BE0-E698-463E-B800-0F79BA456B13}" sibTransId="{57ABAFF7-9B95-42E4-A9A7-DB7815C6294B}"/>
    <dgm:cxn modelId="{1247E795-2DE2-4E56-8833-B9F619B365C3}" srcId="{C640FF2D-AB70-4F46-932B-D9CE57338856}" destId="{C692A40B-92DA-4B45-839A-E9528F395E2F}" srcOrd="1" destOrd="0" parTransId="{68726BE1-6041-4E65-845C-63E0AA384988}" sibTransId="{BB583FE3-15DE-429F-B881-5C821E8F1BC3}"/>
    <dgm:cxn modelId="{D4AEB94B-7471-4738-8E1B-13959F8153A3}" srcId="{2CDFF246-80B6-4327-B886-ABFDAC86AE07}" destId="{8C069ED9-B644-485A-BAF8-2C2BF3486F7B}" srcOrd="0" destOrd="0" parTransId="{84D1E83A-C454-45DB-8328-54F00CE05DCC}" sibTransId="{13EC422D-7D2E-4517-A0AD-A1034ED35E21}"/>
    <dgm:cxn modelId="{49DB33B1-A8F3-4301-8B27-D5D9EF0C7734}" type="presOf" srcId="{C692A40B-92DA-4B45-839A-E9528F395E2F}" destId="{4650862F-0CE0-4AE0-ADE9-83F956FC4565}" srcOrd="0" destOrd="0" presId="urn:microsoft.com/office/officeart/2005/8/layout/vList2"/>
    <dgm:cxn modelId="{38392372-DAF9-49BC-9A98-C131EF52990B}" type="presOf" srcId="{8C069ED9-B644-485A-BAF8-2C2BF3486F7B}" destId="{348C5EEE-2ED6-438C-B903-065967FED5C3}" srcOrd="0" destOrd="0" presId="urn:microsoft.com/office/officeart/2005/8/layout/vList2"/>
    <dgm:cxn modelId="{0A55A7EC-5082-4E9C-9E1B-F0708DC349C2}" type="presOf" srcId="{2CDFF246-80B6-4327-B886-ABFDAC86AE07}" destId="{627D60CF-DF9A-401E-AA1F-3FA707A06EED}" srcOrd="0" destOrd="0" presId="urn:microsoft.com/office/officeart/2005/8/layout/vList2"/>
    <dgm:cxn modelId="{A1DC13CA-6A7E-411A-9F18-EA571838237D}" type="presParOf" srcId="{4E1EA501-6B55-410E-89BB-8368F84CB6FF}" destId="{627D60CF-DF9A-401E-AA1F-3FA707A06EED}" srcOrd="0" destOrd="0" presId="urn:microsoft.com/office/officeart/2005/8/layout/vList2"/>
    <dgm:cxn modelId="{40FB3904-0C94-485E-8839-B18C4625051C}" type="presParOf" srcId="{4E1EA501-6B55-410E-89BB-8368F84CB6FF}" destId="{348C5EEE-2ED6-438C-B903-065967FED5C3}" srcOrd="1" destOrd="0" presId="urn:microsoft.com/office/officeart/2005/8/layout/vList2"/>
    <dgm:cxn modelId="{6C643653-FBDE-42E1-91BB-BCD83109D6A1}" type="presParOf" srcId="{4E1EA501-6B55-410E-89BB-8368F84CB6FF}" destId="{4650862F-0CE0-4AE0-ADE9-83F956FC456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A77F36-8036-4C6C-9941-850E72641A60}"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s-EC"/>
        </a:p>
      </dgm:t>
    </dgm:pt>
    <dgm:pt modelId="{D33731CD-0AA4-44D8-8917-FE20BAF241A1}">
      <dgm:prSet custT="1"/>
      <dgm:spPr/>
      <dgm:t>
        <a:bodyPr/>
        <a:lstStyle/>
        <a:p>
          <a:pPr algn="just" rtl="0"/>
          <a:r>
            <a:rPr lang="es-EC" sz="1800" dirty="0" smtClean="0">
              <a:solidFill>
                <a:schemeClr val="tx1"/>
              </a:solidFill>
              <a:latin typeface="Calibri" panose="020F0502020204030204" pitchFamily="34" charset="0"/>
            </a:rPr>
            <a:t>Secuencias consenso</a:t>
          </a:r>
          <a:endParaRPr lang="es-EC" sz="1800" dirty="0"/>
        </a:p>
      </dgm:t>
    </dgm:pt>
    <dgm:pt modelId="{35B702AC-00AF-4798-A54A-DE6D9A750192}" type="parTrans" cxnId="{0418809A-E0D9-48AB-9726-25FDCBB95ED1}">
      <dgm:prSet/>
      <dgm:spPr/>
      <dgm:t>
        <a:bodyPr/>
        <a:lstStyle/>
        <a:p>
          <a:endParaRPr lang="es-EC"/>
        </a:p>
      </dgm:t>
    </dgm:pt>
    <dgm:pt modelId="{4F8ADC10-B510-4045-A975-3C462A081C91}" type="sibTrans" cxnId="{0418809A-E0D9-48AB-9726-25FDCBB95ED1}">
      <dgm:prSet/>
      <dgm:spPr/>
      <dgm:t>
        <a:bodyPr/>
        <a:lstStyle/>
        <a:p>
          <a:endParaRPr lang="es-EC"/>
        </a:p>
      </dgm:t>
    </dgm:pt>
    <dgm:pt modelId="{A2304841-ED77-4632-B046-4355CF2BF7CC}" type="pres">
      <dgm:prSet presAssocID="{FBA77F36-8036-4C6C-9941-850E72641A60}" presName="diagram" presStyleCnt="0">
        <dgm:presLayoutVars>
          <dgm:dir/>
          <dgm:animLvl val="lvl"/>
          <dgm:resizeHandles val="exact"/>
        </dgm:presLayoutVars>
      </dgm:prSet>
      <dgm:spPr/>
      <dgm:t>
        <a:bodyPr/>
        <a:lstStyle/>
        <a:p>
          <a:endParaRPr lang="es-ES"/>
        </a:p>
      </dgm:t>
    </dgm:pt>
    <dgm:pt modelId="{958DBD68-C911-4D90-9975-87F22BD236AD}" type="pres">
      <dgm:prSet presAssocID="{D33731CD-0AA4-44D8-8917-FE20BAF241A1}" presName="compNode" presStyleCnt="0"/>
      <dgm:spPr/>
    </dgm:pt>
    <dgm:pt modelId="{F5F08449-49F5-457C-B86F-0719CA68E447}" type="pres">
      <dgm:prSet presAssocID="{D33731CD-0AA4-44D8-8917-FE20BAF241A1}" presName="childRect" presStyleLbl="bgAcc1" presStyleIdx="0" presStyleCnt="1" custLinFactNeighborX="902" custLinFactNeighborY="-3441">
        <dgm:presLayoutVars>
          <dgm:bulletEnabled val="1"/>
        </dgm:presLayoutVars>
      </dgm:prSet>
      <dgm:spPr>
        <a:blipFill rotWithShape="0">
          <a:blip xmlns:r="http://schemas.openxmlformats.org/officeDocument/2006/relationships" r:embed="rId1"/>
          <a:stretch>
            <a:fillRect/>
          </a:stretch>
        </a:blipFill>
      </dgm:spPr>
      <dgm:t>
        <a:bodyPr/>
        <a:lstStyle/>
        <a:p>
          <a:endParaRPr lang="es-EC"/>
        </a:p>
      </dgm:t>
    </dgm:pt>
    <dgm:pt modelId="{5AD96750-821D-47E4-B6B2-369C68A0A439}" type="pres">
      <dgm:prSet presAssocID="{D33731CD-0AA4-44D8-8917-FE20BAF241A1}" presName="parentText" presStyleLbl="node1" presStyleIdx="0" presStyleCnt="0">
        <dgm:presLayoutVars>
          <dgm:chMax val="0"/>
          <dgm:bulletEnabled val="1"/>
        </dgm:presLayoutVars>
      </dgm:prSet>
      <dgm:spPr/>
      <dgm:t>
        <a:bodyPr/>
        <a:lstStyle/>
        <a:p>
          <a:endParaRPr lang="es-EC"/>
        </a:p>
      </dgm:t>
    </dgm:pt>
    <dgm:pt modelId="{DF90AA2A-18F7-44E4-8F42-B981EC254F86}" type="pres">
      <dgm:prSet presAssocID="{D33731CD-0AA4-44D8-8917-FE20BAF241A1}" presName="parentRect" presStyleLbl="alignNode1" presStyleIdx="0" presStyleCnt="1"/>
      <dgm:spPr/>
      <dgm:t>
        <a:bodyPr/>
        <a:lstStyle/>
        <a:p>
          <a:endParaRPr lang="es-EC"/>
        </a:p>
      </dgm:t>
    </dgm:pt>
    <dgm:pt modelId="{24E06AA9-98C4-4E9F-91D4-CA306B1532EA}" type="pres">
      <dgm:prSet presAssocID="{D33731CD-0AA4-44D8-8917-FE20BAF241A1}" presName="adorn" presStyleLbl="fgAccFollowNode1" presStyleIdx="0" presStyleCnt="1"/>
      <dgm:spPr/>
    </dgm:pt>
  </dgm:ptLst>
  <dgm:cxnLst>
    <dgm:cxn modelId="{2252FF24-3A2A-4DBB-A264-5426FC8CF02F}" type="presOf" srcId="{FBA77F36-8036-4C6C-9941-850E72641A60}" destId="{A2304841-ED77-4632-B046-4355CF2BF7CC}" srcOrd="0" destOrd="0" presId="urn:microsoft.com/office/officeart/2005/8/layout/bList2"/>
    <dgm:cxn modelId="{0418809A-E0D9-48AB-9726-25FDCBB95ED1}" srcId="{FBA77F36-8036-4C6C-9941-850E72641A60}" destId="{D33731CD-0AA4-44D8-8917-FE20BAF241A1}" srcOrd="0" destOrd="0" parTransId="{35B702AC-00AF-4798-A54A-DE6D9A750192}" sibTransId="{4F8ADC10-B510-4045-A975-3C462A081C91}"/>
    <dgm:cxn modelId="{6C4CF773-09D3-4EEE-A66A-D5DBBDDEA108}" type="presOf" srcId="{D33731CD-0AA4-44D8-8917-FE20BAF241A1}" destId="{DF90AA2A-18F7-44E4-8F42-B981EC254F86}" srcOrd="1" destOrd="0" presId="urn:microsoft.com/office/officeart/2005/8/layout/bList2"/>
    <dgm:cxn modelId="{ED2D9F48-2DC6-44D6-B4DF-3645CDCB4BE1}" type="presOf" srcId="{D33731CD-0AA4-44D8-8917-FE20BAF241A1}" destId="{5AD96750-821D-47E4-B6B2-369C68A0A439}" srcOrd="0" destOrd="0" presId="urn:microsoft.com/office/officeart/2005/8/layout/bList2"/>
    <dgm:cxn modelId="{A066DEEA-5183-43F7-A5A8-648329555266}" type="presParOf" srcId="{A2304841-ED77-4632-B046-4355CF2BF7CC}" destId="{958DBD68-C911-4D90-9975-87F22BD236AD}" srcOrd="0" destOrd="0" presId="urn:microsoft.com/office/officeart/2005/8/layout/bList2"/>
    <dgm:cxn modelId="{89AF7954-4F38-4956-91B9-B6D7DFFF5BB0}" type="presParOf" srcId="{958DBD68-C911-4D90-9975-87F22BD236AD}" destId="{F5F08449-49F5-457C-B86F-0719CA68E447}" srcOrd="0" destOrd="0" presId="urn:microsoft.com/office/officeart/2005/8/layout/bList2"/>
    <dgm:cxn modelId="{08FA3BBD-A101-466D-99EC-79940C09016B}" type="presParOf" srcId="{958DBD68-C911-4D90-9975-87F22BD236AD}" destId="{5AD96750-821D-47E4-B6B2-369C68A0A439}" srcOrd="1" destOrd="0" presId="urn:microsoft.com/office/officeart/2005/8/layout/bList2"/>
    <dgm:cxn modelId="{B15844ED-9328-4EAE-957B-C119D1060474}" type="presParOf" srcId="{958DBD68-C911-4D90-9975-87F22BD236AD}" destId="{DF90AA2A-18F7-44E4-8F42-B981EC254F86}" srcOrd="2" destOrd="0" presId="urn:microsoft.com/office/officeart/2005/8/layout/bList2"/>
    <dgm:cxn modelId="{F4CCC3D6-B4B4-4D93-97E6-819031319756}" type="presParOf" srcId="{958DBD68-C911-4D90-9975-87F22BD236AD}" destId="{24E06AA9-98C4-4E9F-91D4-CA306B1532EA}"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BA77F36-8036-4C6C-9941-850E72641A60}"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s-EC"/>
        </a:p>
      </dgm:t>
    </dgm:pt>
    <dgm:pt modelId="{D33731CD-0AA4-44D8-8917-FE20BAF241A1}">
      <dgm:prSet custT="1"/>
      <dgm:spPr/>
      <dgm:t>
        <a:bodyPr/>
        <a:lstStyle/>
        <a:p>
          <a:pPr algn="ctr" rtl="0">
            <a:lnSpc>
              <a:spcPct val="100000"/>
            </a:lnSpc>
            <a:spcAft>
              <a:spcPts val="0"/>
            </a:spcAft>
          </a:pPr>
          <a:r>
            <a:rPr lang="es-EC" sz="1800" dirty="0" smtClean="0">
              <a:solidFill>
                <a:schemeClr val="tx1"/>
              </a:solidFill>
              <a:latin typeface="Calibri" panose="020F0502020204030204" pitchFamily="34" charset="0"/>
            </a:rPr>
            <a:t>Identidad</a:t>
          </a:r>
        </a:p>
        <a:p>
          <a:pPr algn="ctr" rtl="0">
            <a:lnSpc>
              <a:spcPct val="100000"/>
            </a:lnSpc>
            <a:spcAft>
              <a:spcPts val="0"/>
            </a:spcAft>
          </a:pPr>
          <a:r>
            <a:rPr lang="es-EC" sz="1800" dirty="0" smtClean="0">
              <a:solidFill>
                <a:schemeClr val="tx1"/>
              </a:solidFill>
              <a:latin typeface="Calibri" panose="020F0502020204030204" pitchFamily="34" charset="0"/>
            </a:rPr>
            <a:t>Cobertura </a:t>
          </a:r>
        </a:p>
        <a:p>
          <a:pPr algn="ctr" rtl="0">
            <a:lnSpc>
              <a:spcPct val="100000"/>
            </a:lnSpc>
            <a:spcAft>
              <a:spcPts val="0"/>
            </a:spcAft>
          </a:pPr>
          <a:r>
            <a:rPr lang="es-EC" sz="1800" dirty="0" smtClean="0">
              <a:solidFill>
                <a:schemeClr val="tx1"/>
              </a:solidFill>
              <a:latin typeface="Calibri" panose="020F0502020204030204" pitchFamily="34" charset="0"/>
            </a:rPr>
            <a:t>Puntuación </a:t>
          </a:r>
        </a:p>
        <a:p>
          <a:pPr algn="ctr" rtl="0">
            <a:lnSpc>
              <a:spcPct val="100000"/>
            </a:lnSpc>
            <a:spcAft>
              <a:spcPts val="0"/>
            </a:spcAft>
          </a:pPr>
          <a:r>
            <a:rPr lang="es-EC" sz="1800" dirty="0" smtClean="0">
              <a:solidFill>
                <a:schemeClr val="tx1"/>
              </a:solidFill>
              <a:latin typeface="Calibri" panose="020F0502020204030204" pitchFamily="34" charset="0"/>
            </a:rPr>
            <a:t>Valor E.</a:t>
          </a:r>
          <a:endParaRPr lang="es-EC" sz="1800" dirty="0">
            <a:solidFill>
              <a:schemeClr val="tx1"/>
            </a:solidFill>
            <a:latin typeface="Calibri" panose="020F0502020204030204" pitchFamily="34" charset="0"/>
          </a:endParaRPr>
        </a:p>
      </dgm:t>
    </dgm:pt>
    <dgm:pt modelId="{35B702AC-00AF-4798-A54A-DE6D9A750192}" type="parTrans" cxnId="{0418809A-E0D9-48AB-9726-25FDCBB95ED1}">
      <dgm:prSet/>
      <dgm:spPr/>
      <dgm:t>
        <a:bodyPr/>
        <a:lstStyle/>
        <a:p>
          <a:endParaRPr lang="es-EC"/>
        </a:p>
      </dgm:t>
    </dgm:pt>
    <dgm:pt modelId="{4F8ADC10-B510-4045-A975-3C462A081C91}" type="sibTrans" cxnId="{0418809A-E0D9-48AB-9726-25FDCBB95ED1}">
      <dgm:prSet/>
      <dgm:spPr/>
      <dgm:t>
        <a:bodyPr/>
        <a:lstStyle/>
        <a:p>
          <a:endParaRPr lang="es-EC"/>
        </a:p>
      </dgm:t>
    </dgm:pt>
    <dgm:pt modelId="{A2304841-ED77-4632-B046-4355CF2BF7CC}" type="pres">
      <dgm:prSet presAssocID="{FBA77F36-8036-4C6C-9941-850E72641A60}" presName="diagram" presStyleCnt="0">
        <dgm:presLayoutVars>
          <dgm:dir/>
          <dgm:animLvl val="lvl"/>
          <dgm:resizeHandles val="exact"/>
        </dgm:presLayoutVars>
      </dgm:prSet>
      <dgm:spPr/>
      <dgm:t>
        <a:bodyPr/>
        <a:lstStyle/>
        <a:p>
          <a:endParaRPr lang="es-ES"/>
        </a:p>
      </dgm:t>
    </dgm:pt>
    <dgm:pt modelId="{958DBD68-C911-4D90-9975-87F22BD236AD}" type="pres">
      <dgm:prSet presAssocID="{D33731CD-0AA4-44D8-8917-FE20BAF241A1}" presName="compNode" presStyleCnt="0"/>
      <dgm:spPr/>
    </dgm:pt>
    <dgm:pt modelId="{F5F08449-49F5-457C-B86F-0719CA68E447}" type="pres">
      <dgm:prSet presAssocID="{D33731CD-0AA4-44D8-8917-FE20BAF241A1}" presName="childRect" presStyleLbl="bgAcc1" presStyleIdx="0" presStyleCnt="1" custLinFactNeighborX="902" custLinFactNeighborY="-3441">
        <dgm:presLayoutVars>
          <dgm:bulletEnabled val="1"/>
        </dgm:presLayoutVars>
      </dgm:prSet>
      <dgm:spPr>
        <a:blipFill rotWithShape="0">
          <a:blip xmlns:r="http://schemas.openxmlformats.org/officeDocument/2006/relationships" r:embed="rId1"/>
          <a:stretch>
            <a:fillRect/>
          </a:stretch>
        </a:blipFill>
      </dgm:spPr>
      <dgm:t>
        <a:bodyPr/>
        <a:lstStyle/>
        <a:p>
          <a:endParaRPr lang="es-EC"/>
        </a:p>
      </dgm:t>
    </dgm:pt>
    <dgm:pt modelId="{5AD96750-821D-47E4-B6B2-369C68A0A439}" type="pres">
      <dgm:prSet presAssocID="{D33731CD-0AA4-44D8-8917-FE20BAF241A1}" presName="parentText" presStyleLbl="node1" presStyleIdx="0" presStyleCnt="0">
        <dgm:presLayoutVars>
          <dgm:chMax val="0"/>
          <dgm:bulletEnabled val="1"/>
        </dgm:presLayoutVars>
      </dgm:prSet>
      <dgm:spPr/>
      <dgm:t>
        <a:bodyPr/>
        <a:lstStyle/>
        <a:p>
          <a:endParaRPr lang="es-EC"/>
        </a:p>
      </dgm:t>
    </dgm:pt>
    <dgm:pt modelId="{DF90AA2A-18F7-44E4-8F42-B981EC254F86}" type="pres">
      <dgm:prSet presAssocID="{D33731CD-0AA4-44D8-8917-FE20BAF241A1}" presName="parentRect" presStyleLbl="alignNode1" presStyleIdx="0" presStyleCnt="1" custScaleY="114208"/>
      <dgm:spPr/>
      <dgm:t>
        <a:bodyPr/>
        <a:lstStyle/>
        <a:p>
          <a:endParaRPr lang="es-EC"/>
        </a:p>
      </dgm:t>
    </dgm:pt>
    <dgm:pt modelId="{24E06AA9-98C4-4E9F-91D4-CA306B1532EA}" type="pres">
      <dgm:prSet presAssocID="{D33731CD-0AA4-44D8-8917-FE20BAF241A1}" presName="adorn" presStyleLbl="fgAccFollowNode1" presStyleIdx="0" presStyleCnt="1"/>
      <dgm:spPr/>
    </dgm:pt>
  </dgm:ptLst>
  <dgm:cxnLst>
    <dgm:cxn modelId="{EBD1291A-6B4B-4D2D-B08A-560DCB336B49}" type="presOf" srcId="{D33731CD-0AA4-44D8-8917-FE20BAF241A1}" destId="{DF90AA2A-18F7-44E4-8F42-B981EC254F86}" srcOrd="1" destOrd="0" presId="urn:microsoft.com/office/officeart/2005/8/layout/bList2"/>
    <dgm:cxn modelId="{0418809A-E0D9-48AB-9726-25FDCBB95ED1}" srcId="{FBA77F36-8036-4C6C-9941-850E72641A60}" destId="{D33731CD-0AA4-44D8-8917-FE20BAF241A1}" srcOrd="0" destOrd="0" parTransId="{35B702AC-00AF-4798-A54A-DE6D9A750192}" sibTransId="{4F8ADC10-B510-4045-A975-3C462A081C91}"/>
    <dgm:cxn modelId="{20CBFA33-05A9-4C4C-8FF3-7E0BFFFE16A2}" type="presOf" srcId="{D33731CD-0AA4-44D8-8917-FE20BAF241A1}" destId="{5AD96750-821D-47E4-B6B2-369C68A0A439}" srcOrd="0" destOrd="0" presId="urn:microsoft.com/office/officeart/2005/8/layout/bList2"/>
    <dgm:cxn modelId="{8DE0D29F-44CB-40F4-BB1C-94B48A80C1C3}" type="presOf" srcId="{FBA77F36-8036-4C6C-9941-850E72641A60}" destId="{A2304841-ED77-4632-B046-4355CF2BF7CC}" srcOrd="0" destOrd="0" presId="urn:microsoft.com/office/officeart/2005/8/layout/bList2"/>
    <dgm:cxn modelId="{C80883D8-B36F-4F49-A15B-FFF3566F4C00}" type="presParOf" srcId="{A2304841-ED77-4632-B046-4355CF2BF7CC}" destId="{958DBD68-C911-4D90-9975-87F22BD236AD}" srcOrd="0" destOrd="0" presId="urn:microsoft.com/office/officeart/2005/8/layout/bList2"/>
    <dgm:cxn modelId="{2BFF6438-9384-4972-9481-842C8C90DA1E}" type="presParOf" srcId="{958DBD68-C911-4D90-9975-87F22BD236AD}" destId="{F5F08449-49F5-457C-B86F-0719CA68E447}" srcOrd="0" destOrd="0" presId="urn:microsoft.com/office/officeart/2005/8/layout/bList2"/>
    <dgm:cxn modelId="{40FA040B-6B76-4896-9C83-5C2634007A67}" type="presParOf" srcId="{958DBD68-C911-4D90-9975-87F22BD236AD}" destId="{5AD96750-821D-47E4-B6B2-369C68A0A439}" srcOrd="1" destOrd="0" presId="urn:microsoft.com/office/officeart/2005/8/layout/bList2"/>
    <dgm:cxn modelId="{61BCA71B-68A0-4DEB-8F93-30A05633FDDF}" type="presParOf" srcId="{958DBD68-C911-4D90-9975-87F22BD236AD}" destId="{DF90AA2A-18F7-44E4-8F42-B981EC254F86}" srcOrd="2" destOrd="0" presId="urn:microsoft.com/office/officeart/2005/8/layout/bList2"/>
    <dgm:cxn modelId="{5DCD3C06-0E9B-4B3E-AEDA-A4ADB3146309}" type="presParOf" srcId="{958DBD68-C911-4D90-9975-87F22BD236AD}" destId="{24E06AA9-98C4-4E9F-91D4-CA306B1532EA}" srcOrd="3" destOrd="0" presId="urn:microsoft.com/office/officeart/2005/8/layout/b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5C572-5835-43A0-A92A-E8DB0C2360B2}">
      <dsp:nvSpPr>
        <dsp:cNvPr id="0" name=""/>
        <dsp:cNvSpPr/>
      </dsp:nvSpPr>
      <dsp:spPr>
        <a:xfrm rot="21300000">
          <a:off x="14072" y="1404259"/>
          <a:ext cx="4557671" cy="521922"/>
        </a:xfrm>
        <a:prstGeom prst="mathMinus">
          <a:avLst/>
        </a:prstGeom>
        <a:solidFill>
          <a:schemeClr val="accent1">
            <a:tint val="55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DE7D86-4A41-45B5-8AD2-B862E13E1D79}">
      <dsp:nvSpPr>
        <dsp:cNvPr id="0" name=""/>
        <dsp:cNvSpPr/>
      </dsp:nvSpPr>
      <dsp:spPr>
        <a:xfrm>
          <a:off x="550298" y="166522"/>
          <a:ext cx="1375745" cy="1332176"/>
        </a:xfrm>
        <a:prstGeom prst="downArrow">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A52E15-17F0-47AF-8E92-9ACAB459DFC5}">
      <dsp:nvSpPr>
        <dsp:cNvPr id="0" name=""/>
        <dsp:cNvSpPr/>
      </dsp:nvSpPr>
      <dsp:spPr>
        <a:xfrm>
          <a:off x="1972158" y="0"/>
          <a:ext cx="2310503" cy="1398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C" sz="2200" kern="1200" dirty="0" smtClean="0">
              <a:latin typeface="Calibri" panose="020F0502020204030204" pitchFamily="34" charset="0"/>
            </a:rPr>
            <a:t>Criterios morfológicos </a:t>
          </a:r>
          <a:endParaRPr lang="es-EC" sz="2200" kern="1200" dirty="0">
            <a:latin typeface="Calibri" panose="020F0502020204030204" pitchFamily="34" charset="0"/>
          </a:endParaRPr>
        </a:p>
      </dsp:txBody>
      <dsp:txXfrm>
        <a:off x="1972158" y="0"/>
        <a:ext cx="2310503" cy="1398785"/>
      </dsp:txXfrm>
    </dsp:sp>
    <dsp:sp modelId="{A7EF11A5-CC8E-4B59-9C7F-0C0D2D6A2E3B}">
      <dsp:nvSpPr>
        <dsp:cNvPr id="0" name=""/>
        <dsp:cNvSpPr/>
      </dsp:nvSpPr>
      <dsp:spPr>
        <a:xfrm>
          <a:off x="2659773" y="1831743"/>
          <a:ext cx="1375745" cy="1332176"/>
        </a:xfrm>
        <a:prstGeom prst="upArrow">
          <a:avLst/>
        </a:prstGeom>
        <a:solidFill>
          <a:schemeClr val="accent1">
            <a:shade val="50000"/>
            <a:hueOff val="17456"/>
            <a:satOff val="24633"/>
            <a:lumOff val="309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438343-2419-47F7-80E4-534ADDB6FB2E}">
      <dsp:nvSpPr>
        <dsp:cNvPr id="0" name=""/>
        <dsp:cNvSpPr/>
      </dsp:nvSpPr>
      <dsp:spPr>
        <a:xfrm>
          <a:off x="458200" y="1931656"/>
          <a:ext cx="1926806" cy="1398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C" sz="2200" kern="1200" dirty="0" smtClean="0">
              <a:latin typeface="Calibri" panose="020F0502020204030204" pitchFamily="34" charset="0"/>
            </a:rPr>
            <a:t>Métodos moleculares</a:t>
          </a:r>
          <a:endParaRPr lang="es-EC" sz="2200" kern="1200" dirty="0">
            <a:latin typeface="Calibri" panose="020F0502020204030204" pitchFamily="34" charset="0"/>
          </a:endParaRPr>
        </a:p>
      </dsp:txBody>
      <dsp:txXfrm>
        <a:off x="458200" y="1931656"/>
        <a:ext cx="1926806" cy="139878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08449-49F5-457C-B86F-0719CA68E447}">
      <dsp:nvSpPr>
        <dsp:cNvPr id="0" name=""/>
        <dsp:cNvSpPr/>
      </dsp:nvSpPr>
      <dsp:spPr>
        <a:xfrm>
          <a:off x="2863865" y="0"/>
          <a:ext cx="3169440" cy="2365920"/>
        </a:xfrm>
        <a:prstGeom prst="round2SameRect">
          <a:avLst>
            <a:gd name="adj1" fmla="val 8000"/>
            <a:gd name="adj2" fmla="val 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90AA2A-18F7-44E4-8F42-B981EC254F86}">
      <dsp:nvSpPr>
        <dsp:cNvPr id="0" name=""/>
        <dsp:cNvSpPr/>
      </dsp:nvSpPr>
      <dsp:spPr>
        <a:xfrm>
          <a:off x="2835276" y="2296159"/>
          <a:ext cx="3169440" cy="116189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ctr" defTabSz="800100" rtl="0">
            <a:lnSpc>
              <a:spcPct val="100000"/>
            </a:lnSpc>
            <a:spcBef>
              <a:spcPct val="0"/>
            </a:spcBef>
            <a:spcAft>
              <a:spcPts val="0"/>
            </a:spcAft>
          </a:pPr>
          <a:endParaRPr lang="es-EC" sz="1800" kern="1200" dirty="0">
            <a:solidFill>
              <a:schemeClr val="tx1"/>
            </a:solidFill>
            <a:latin typeface="Calibri" panose="020F0502020204030204" pitchFamily="34" charset="0"/>
          </a:endParaRPr>
        </a:p>
      </dsp:txBody>
      <dsp:txXfrm>
        <a:off x="2835276" y="2296159"/>
        <a:ext cx="2232000" cy="1161890"/>
      </dsp:txXfrm>
    </dsp:sp>
    <dsp:sp modelId="{24E06AA9-98C4-4E9F-91D4-CA306B1532EA}">
      <dsp:nvSpPr>
        <dsp:cNvPr id="0" name=""/>
        <dsp:cNvSpPr/>
      </dsp:nvSpPr>
      <dsp:spPr>
        <a:xfrm>
          <a:off x="5156935" y="2530028"/>
          <a:ext cx="1109304" cy="1109304"/>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C36A3-5767-4BC2-B04E-3251EF5EE9FA}">
      <dsp:nvSpPr>
        <dsp:cNvPr id="0" name=""/>
        <dsp:cNvSpPr/>
      </dsp:nvSpPr>
      <dsp:spPr>
        <a:xfrm>
          <a:off x="0" y="235"/>
          <a:ext cx="5375364" cy="7270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C" sz="2000" b="0" kern="1200" dirty="0" smtClean="0">
              <a:solidFill>
                <a:schemeClr val="tx1"/>
              </a:solidFill>
              <a:latin typeface="Calibri" panose="020F0502020204030204" pitchFamily="34" charset="0"/>
            </a:rPr>
            <a:t>Método estadístico: Máxima verosimilitud.</a:t>
          </a:r>
          <a:endParaRPr lang="es-EC" sz="2000" b="0" kern="1200" dirty="0">
            <a:solidFill>
              <a:schemeClr val="tx1"/>
            </a:solidFill>
            <a:latin typeface="Calibri" panose="020F0502020204030204" pitchFamily="34" charset="0"/>
          </a:endParaRPr>
        </a:p>
      </dsp:txBody>
      <dsp:txXfrm>
        <a:off x="35489" y="35724"/>
        <a:ext cx="5304386" cy="656023"/>
      </dsp:txXfrm>
    </dsp:sp>
    <dsp:sp modelId="{40058F8C-7587-4C41-89DB-AD0F0CFCCCBB}">
      <dsp:nvSpPr>
        <dsp:cNvPr id="0" name=""/>
        <dsp:cNvSpPr/>
      </dsp:nvSpPr>
      <dsp:spPr>
        <a:xfrm>
          <a:off x="0" y="740413"/>
          <a:ext cx="5375364" cy="7270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C" sz="2000" kern="1200" dirty="0" smtClean="0">
              <a:solidFill>
                <a:schemeClr val="tx1"/>
              </a:solidFill>
              <a:latin typeface="Calibri" panose="020F0502020204030204" pitchFamily="34" charset="0"/>
            </a:rPr>
            <a:t>Tipo de sustitución: nucleótidos. </a:t>
          </a:r>
          <a:endParaRPr lang="es-EC" sz="2000" kern="1200" dirty="0">
            <a:solidFill>
              <a:schemeClr val="tx1"/>
            </a:solidFill>
            <a:latin typeface="Calibri" panose="020F0502020204030204" pitchFamily="34" charset="0"/>
          </a:endParaRPr>
        </a:p>
      </dsp:txBody>
      <dsp:txXfrm>
        <a:off x="35489" y="775902"/>
        <a:ext cx="5304386" cy="656023"/>
      </dsp:txXfrm>
    </dsp:sp>
    <dsp:sp modelId="{04659E0C-31E1-4609-B374-05A516938C57}">
      <dsp:nvSpPr>
        <dsp:cNvPr id="0" name=""/>
        <dsp:cNvSpPr/>
      </dsp:nvSpPr>
      <dsp:spPr>
        <a:xfrm>
          <a:off x="0" y="1480591"/>
          <a:ext cx="5375364" cy="7270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C" sz="2000" kern="1200" dirty="0" smtClean="0">
              <a:solidFill>
                <a:schemeClr val="tx1"/>
              </a:solidFill>
              <a:latin typeface="Calibri" panose="020F0502020204030204" pitchFamily="34" charset="0"/>
            </a:rPr>
            <a:t>Tratamiento de datos faltantes/gaps: deleción parcial.</a:t>
          </a:r>
          <a:endParaRPr lang="es-EC" sz="2000" kern="1200" dirty="0">
            <a:solidFill>
              <a:schemeClr val="tx1"/>
            </a:solidFill>
            <a:latin typeface="Calibri" panose="020F0502020204030204" pitchFamily="34" charset="0"/>
          </a:endParaRPr>
        </a:p>
      </dsp:txBody>
      <dsp:txXfrm>
        <a:off x="35489" y="1516080"/>
        <a:ext cx="5304386" cy="65602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0B472-956E-43AC-8498-EEB3CD3CFBBE}">
      <dsp:nvSpPr>
        <dsp:cNvPr id="0" name=""/>
        <dsp:cNvSpPr/>
      </dsp:nvSpPr>
      <dsp:spPr>
        <a:xfrm>
          <a:off x="0" y="14316"/>
          <a:ext cx="11092721" cy="711360"/>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C" sz="2200" kern="1200" dirty="0" smtClean="0">
              <a:solidFill>
                <a:schemeClr val="tx1"/>
              </a:solidFill>
              <a:latin typeface="Calibri" panose="020F0502020204030204" pitchFamily="34" charset="0"/>
            </a:rPr>
            <a:t>Usar varias fuentes para el alineamiento múltiple de secuencias. </a:t>
          </a:r>
          <a:endParaRPr lang="es-EC" sz="2200" kern="1200" dirty="0">
            <a:solidFill>
              <a:schemeClr val="tx1"/>
            </a:solidFill>
            <a:latin typeface="Calibri" panose="020F0502020204030204" pitchFamily="34" charset="0"/>
          </a:endParaRPr>
        </a:p>
      </dsp:txBody>
      <dsp:txXfrm>
        <a:off x="34726" y="49042"/>
        <a:ext cx="11023269" cy="641908"/>
      </dsp:txXfrm>
    </dsp:sp>
    <dsp:sp modelId="{B2B80C9F-6E5F-453E-B773-3151BE693CFC}">
      <dsp:nvSpPr>
        <dsp:cNvPr id="0" name=""/>
        <dsp:cNvSpPr/>
      </dsp:nvSpPr>
      <dsp:spPr>
        <a:xfrm>
          <a:off x="0" y="835116"/>
          <a:ext cx="11092721" cy="711360"/>
        </a:xfrm>
        <a:prstGeom prst="roundRect">
          <a:avLst/>
        </a:prstGeom>
        <a:solidFill>
          <a:schemeClr val="accent1">
            <a:shade val="80000"/>
            <a:hueOff val="4086"/>
            <a:satOff val="4306"/>
            <a:lumOff val="4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C" sz="2200" kern="1200" smtClean="0">
              <a:solidFill>
                <a:schemeClr val="tx1"/>
              </a:solidFill>
              <a:latin typeface="Calibri" panose="020F0502020204030204" pitchFamily="34" charset="0"/>
            </a:rPr>
            <a:t>Construir alineamientos y árboles filogenéticos con otros métodos estadísticos.</a:t>
          </a:r>
          <a:endParaRPr lang="es-EC" sz="2200" kern="1200" dirty="0">
            <a:solidFill>
              <a:schemeClr val="tx1"/>
            </a:solidFill>
            <a:latin typeface="Calibri" panose="020F0502020204030204" pitchFamily="34" charset="0"/>
          </a:endParaRPr>
        </a:p>
      </dsp:txBody>
      <dsp:txXfrm>
        <a:off x="34726" y="869842"/>
        <a:ext cx="11023269" cy="641908"/>
      </dsp:txXfrm>
    </dsp:sp>
    <dsp:sp modelId="{C568C476-5C3B-4809-BD23-BED1DC9ECAE7}">
      <dsp:nvSpPr>
        <dsp:cNvPr id="0" name=""/>
        <dsp:cNvSpPr/>
      </dsp:nvSpPr>
      <dsp:spPr>
        <a:xfrm>
          <a:off x="0" y="1655916"/>
          <a:ext cx="11092721" cy="711360"/>
        </a:xfrm>
        <a:prstGeom prst="roundRect">
          <a:avLst/>
        </a:prstGeom>
        <a:solidFill>
          <a:schemeClr val="accent1">
            <a:shade val="80000"/>
            <a:hueOff val="8173"/>
            <a:satOff val="8613"/>
            <a:lumOff val="93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C" sz="2200" kern="1200" smtClean="0">
              <a:solidFill>
                <a:schemeClr val="tx1"/>
              </a:solidFill>
              <a:latin typeface="Calibri" panose="020F0502020204030204" pitchFamily="34" charset="0"/>
            </a:rPr>
            <a:t>Análisis concatenado de genes para la reconstrucción filogenética. </a:t>
          </a:r>
          <a:endParaRPr lang="es-EC" sz="2200" kern="1200" dirty="0">
            <a:solidFill>
              <a:schemeClr val="tx1"/>
            </a:solidFill>
            <a:latin typeface="Calibri" panose="020F0502020204030204" pitchFamily="34" charset="0"/>
          </a:endParaRPr>
        </a:p>
      </dsp:txBody>
      <dsp:txXfrm>
        <a:off x="34726" y="1690642"/>
        <a:ext cx="11023269" cy="641908"/>
      </dsp:txXfrm>
    </dsp:sp>
    <dsp:sp modelId="{5C7F7B24-9154-41D1-957F-8BB27ED40AF3}">
      <dsp:nvSpPr>
        <dsp:cNvPr id="0" name=""/>
        <dsp:cNvSpPr/>
      </dsp:nvSpPr>
      <dsp:spPr>
        <a:xfrm>
          <a:off x="0" y="2476716"/>
          <a:ext cx="11092721" cy="711360"/>
        </a:xfrm>
        <a:prstGeom prst="roundRect">
          <a:avLst/>
        </a:prstGeom>
        <a:solidFill>
          <a:schemeClr val="accent1">
            <a:shade val="80000"/>
            <a:hueOff val="12259"/>
            <a:satOff val="12919"/>
            <a:lumOff val="14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C" sz="2200" kern="1200" smtClean="0">
              <a:solidFill>
                <a:schemeClr val="tx1"/>
              </a:solidFill>
              <a:latin typeface="Calibri" panose="020F0502020204030204" pitchFamily="34" charset="0"/>
            </a:rPr>
            <a:t>Validar los métodos empleados con muestras del Ecuador:</a:t>
          </a:r>
          <a:endParaRPr lang="es-EC" sz="2200" kern="1200" dirty="0">
            <a:solidFill>
              <a:schemeClr val="tx1"/>
            </a:solidFill>
            <a:latin typeface="Calibri" panose="020F0502020204030204" pitchFamily="34" charset="0"/>
          </a:endParaRPr>
        </a:p>
      </dsp:txBody>
      <dsp:txXfrm>
        <a:off x="34726" y="2511442"/>
        <a:ext cx="11023269" cy="6419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68881-DA4B-4EDF-AC53-BDAB1ACBF6EC}">
      <dsp:nvSpPr>
        <dsp:cNvPr id="0" name=""/>
        <dsp:cNvSpPr/>
      </dsp:nvSpPr>
      <dsp:spPr>
        <a:xfrm>
          <a:off x="0" y="0"/>
          <a:ext cx="3576527" cy="143061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rtl="0">
            <a:lnSpc>
              <a:spcPct val="90000"/>
            </a:lnSpc>
            <a:spcBef>
              <a:spcPct val="0"/>
            </a:spcBef>
            <a:spcAft>
              <a:spcPct val="35000"/>
            </a:spcAft>
          </a:pPr>
          <a:r>
            <a:rPr lang="es-EC" sz="2200" kern="1200" dirty="0" smtClean="0">
              <a:solidFill>
                <a:schemeClr val="tx1"/>
              </a:solidFill>
              <a:latin typeface="Calibri" panose="020F0502020204030204" pitchFamily="34" charset="0"/>
            </a:rPr>
            <a:t>Variación genética intraespecífica</a:t>
          </a:r>
          <a:endParaRPr lang="es-EC" sz="2200" kern="1200" dirty="0">
            <a:solidFill>
              <a:schemeClr val="tx1"/>
            </a:solidFill>
            <a:latin typeface="Calibri" panose="020F0502020204030204" pitchFamily="34" charset="0"/>
          </a:endParaRPr>
        </a:p>
      </dsp:txBody>
      <dsp:txXfrm>
        <a:off x="715306" y="0"/>
        <a:ext cx="2145916" cy="14306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6E34C-C38D-4C2B-9CD1-58A37224A497}">
      <dsp:nvSpPr>
        <dsp:cNvPr id="0" name=""/>
        <dsp:cNvSpPr/>
      </dsp:nvSpPr>
      <dsp:spPr>
        <a:xfrm>
          <a:off x="0" y="2861152"/>
          <a:ext cx="10972800" cy="469395"/>
        </a:xfrm>
        <a:prstGeom prst="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l" defTabSz="977900" rtl="0">
            <a:lnSpc>
              <a:spcPct val="90000"/>
            </a:lnSpc>
            <a:spcBef>
              <a:spcPct val="0"/>
            </a:spcBef>
            <a:spcAft>
              <a:spcPct val="35000"/>
            </a:spcAft>
          </a:pPr>
          <a:r>
            <a:rPr lang="es-EC" sz="2200" b="0" kern="1200" dirty="0" smtClean="0">
              <a:solidFill>
                <a:schemeClr val="tx1"/>
              </a:solidFill>
              <a:latin typeface="Calibri" panose="020F0502020204030204" pitchFamily="34" charset="0"/>
            </a:rPr>
            <a:t>Fase 5: Evaluación estadística: Análisis “bootstrap”.</a:t>
          </a:r>
          <a:endParaRPr lang="es-EC" sz="2200" b="0" kern="1200" dirty="0">
            <a:solidFill>
              <a:schemeClr val="tx1"/>
            </a:solidFill>
            <a:latin typeface="Calibri" panose="020F0502020204030204" pitchFamily="34" charset="0"/>
          </a:endParaRPr>
        </a:p>
      </dsp:txBody>
      <dsp:txXfrm>
        <a:off x="0" y="2861152"/>
        <a:ext cx="10972800" cy="469395"/>
      </dsp:txXfrm>
    </dsp:sp>
    <dsp:sp modelId="{4D92013C-F966-46CE-B854-4DC4C3A629D4}">
      <dsp:nvSpPr>
        <dsp:cNvPr id="0" name=""/>
        <dsp:cNvSpPr/>
      </dsp:nvSpPr>
      <dsp:spPr>
        <a:xfrm rot="10800000">
          <a:off x="0" y="2146262"/>
          <a:ext cx="10972800" cy="721930"/>
        </a:xfrm>
        <a:prstGeom prst="upArrowCallout">
          <a:avLst/>
        </a:prstGeom>
        <a:solidFill>
          <a:schemeClr val="accent1">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l" defTabSz="977900" rtl="0">
            <a:lnSpc>
              <a:spcPct val="90000"/>
            </a:lnSpc>
            <a:spcBef>
              <a:spcPct val="0"/>
            </a:spcBef>
            <a:spcAft>
              <a:spcPct val="35000"/>
            </a:spcAft>
          </a:pPr>
          <a:r>
            <a:rPr lang="es-EC" sz="2200" b="0" kern="1200" dirty="0" smtClean="0">
              <a:solidFill>
                <a:schemeClr val="tx1"/>
              </a:solidFill>
              <a:latin typeface="Calibri" panose="020F0502020204030204" pitchFamily="34" charset="0"/>
            </a:rPr>
            <a:t>Fase 4: </a:t>
          </a:r>
          <a:r>
            <a:rPr lang="es-EC" sz="2200" b="0" kern="1200" dirty="0" err="1" smtClean="0">
              <a:solidFill>
                <a:schemeClr val="tx1"/>
              </a:solidFill>
              <a:latin typeface="Calibri" panose="020F0502020204030204" pitchFamily="34" charset="0"/>
            </a:rPr>
            <a:t>Arbol</a:t>
          </a:r>
          <a:r>
            <a:rPr lang="es-EC" sz="2200" b="0" kern="1200" dirty="0" smtClean="0">
              <a:solidFill>
                <a:schemeClr val="tx1"/>
              </a:solidFill>
              <a:latin typeface="Calibri" panose="020F0502020204030204" pitchFamily="34" charset="0"/>
            </a:rPr>
            <a:t> filogenético.</a:t>
          </a:r>
          <a:endParaRPr lang="es-EC" sz="2200" b="0" kern="1200" dirty="0">
            <a:solidFill>
              <a:schemeClr val="tx1"/>
            </a:solidFill>
            <a:latin typeface="Calibri" panose="020F0502020204030204" pitchFamily="34" charset="0"/>
          </a:endParaRPr>
        </a:p>
      </dsp:txBody>
      <dsp:txXfrm rot="10800000">
        <a:off x="0" y="2146262"/>
        <a:ext cx="10972800" cy="469088"/>
      </dsp:txXfrm>
    </dsp:sp>
    <dsp:sp modelId="{3500F57D-A50D-4DF5-A1B5-54B7373ED1A2}">
      <dsp:nvSpPr>
        <dsp:cNvPr id="0" name=""/>
        <dsp:cNvSpPr/>
      </dsp:nvSpPr>
      <dsp:spPr>
        <a:xfrm rot="10800000">
          <a:off x="0" y="1431372"/>
          <a:ext cx="10972800" cy="721930"/>
        </a:xfrm>
        <a:prstGeom prst="upArrowCallout">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l" defTabSz="977900" rtl="0">
            <a:lnSpc>
              <a:spcPct val="90000"/>
            </a:lnSpc>
            <a:spcBef>
              <a:spcPct val="0"/>
            </a:spcBef>
            <a:spcAft>
              <a:spcPct val="35000"/>
            </a:spcAft>
          </a:pPr>
          <a:r>
            <a:rPr lang="es-EC" sz="2200" b="0" kern="1200" dirty="0" smtClean="0">
              <a:solidFill>
                <a:schemeClr val="tx1"/>
              </a:solidFill>
              <a:latin typeface="Calibri" panose="020F0502020204030204" pitchFamily="34" charset="0"/>
            </a:rPr>
            <a:t>Fase 3: Selección del modelos de sustitución /modelos estadísticos de evolución molecular.</a:t>
          </a:r>
          <a:endParaRPr lang="es-EC" sz="2200" b="0" kern="1200" dirty="0">
            <a:solidFill>
              <a:schemeClr val="tx1"/>
            </a:solidFill>
            <a:latin typeface="Calibri" panose="020F0502020204030204" pitchFamily="34" charset="0"/>
          </a:endParaRPr>
        </a:p>
      </dsp:txBody>
      <dsp:txXfrm rot="10800000">
        <a:off x="0" y="1431372"/>
        <a:ext cx="10972800" cy="469088"/>
      </dsp:txXfrm>
    </dsp:sp>
    <dsp:sp modelId="{4F9E1AA1-0FFD-40E0-92E9-DA6627EF8DF2}">
      <dsp:nvSpPr>
        <dsp:cNvPr id="0" name=""/>
        <dsp:cNvSpPr/>
      </dsp:nvSpPr>
      <dsp:spPr>
        <a:xfrm rot="10800000">
          <a:off x="0" y="716482"/>
          <a:ext cx="10972800" cy="721930"/>
        </a:xfrm>
        <a:prstGeom prst="upArrowCallout">
          <a:avLst/>
        </a:prstGeom>
        <a:solidFill>
          <a:schemeClr val="accent1">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l" defTabSz="977900" rtl="0">
            <a:lnSpc>
              <a:spcPct val="90000"/>
            </a:lnSpc>
            <a:spcBef>
              <a:spcPct val="0"/>
            </a:spcBef>
            <a:spcAft>
              <a:spcPct val="35000"/>
            </a:spcAft>
          </a:pPr>
          <a:r>
            <a:rPr lang="es-EC" sz="2200" b="0" kern="1200" dirty="0" smtClean="0">
              <a:solidFill>
                <a:schemeClr val="tx1"/>
              </a:solidFill>
              <a:latin typeface="Calibri" panose="020F0502020204030204" pitchFamily="34" charset="0"/>
            </a:rPr>
            <a:t>Fase 2: Alineamiento múltiple.</a:t>
          </a:r>
          <a:endParaRPr lang="es-EC" sz="2200" b="0" kern="1200" dirty="0">
            <a:solidFill>
              <a:schemeClr val="tx1"/>
            </a:solidFill>
            <a:latin typeface="Calibri" panose="020F0502020204030204" pitchFamily="34" charset="0"/>
          </a:endParaRPr>
        </a:p>
      </dsp:txBody>
      <dsp:txXfrm rot="10800000">
        <a:off x="0" y="716482"/>
        <a:ext cx="10972800" cy="469088"/>
      </dsp:txXfrm>
    </dsp:sp>
    <dsp:sp modelId="{15414B1A-1FBF-4E99-A555-CF12DEF69EF1}">
      <dsp:nvSpPr>
        <dsp:cNvPr id="0" name=""/>
        <dsp:cNvSpPr/>
      </dsp:nvSpPr>
      <dsp:spPr>
        <a:xfrm rot="10800000">
          <a:off x="0" y="1592"/>
          <a:ext cx="10972800" cy="721930"/>
        </a:xfrm>
        <a:prstGeom prst="upArrowCallou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l" defTabSz="977900" rtl="0">
            <a:lnSpc>
              <a:spcPct val="90000"/>
            </a:lnSpc>
            <a:spcBef>
              <a:spcPct val="0"/>
            </a:spcBef>
            <a:spcAft>
              <a:spcPct val="35000"/>
            </a:spcAft>
          </a:pPr>
          <a:r>
            <a:rPr lang="es-EC" sz="2200" b="0" kern="1200" dirty="0" smtClean="0">
              <a:solidFill>
                <a:schemeClr val="tx1"/>
              </a:solidFill>
              <a:latin typeface="Calibri" panose="020F0502020204030204" pitchFamily="34" charset="0"/>
            </a:rPr>
            <a:t>Fase 1: Obtención de secuencias biológicas.</a:t>
          </a:r>
          <a:endParaRPr lang="es-EC" sz="2200" b="0" kern="1200" dirty="0">
            <a:solidFill>
              <a:schemeClr val="tx1"/>
            </a:solidFill>
            <a:latin typeface="Calibri" panose="020F0502020204030204" pitchFamily="34" charset="0"/>
          </a:endParaRPr>
        </a:p>
      </dsp:txBody>
      <dsp:txXfrm rot="10800000">
        <a:off x="0" y="1592"/>
        <a:ext cx="10972800" cy="4690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E4692E-9E18-461F-8CE3-F46ADDD8A544}">
      <dsp:nvSpPr>
        <dsp:cNvPr id="0" name=""/>
        <dsp:cNvSpPr/>
      </dsp:nvSpPr>
      <dsp:spPr>
        <a:xfrm>
          <a:off x="0" y="542786"/>
          <a:ext cx="7886700" cy="856800"/>
        </a:xfrm>
        <a:prstGeom prst="rect">
          <a:avLst/>
        </a:prstGeom>
        <a:solidFill>
          <a:schemeClr val="lt1">
            <a:alpha val="90000"/>
            <a:hueOff val="0"/>
            <a:satOff val="0"/>
            <a:lumOff val="0"/>
            <a:alphaOff val="0"/>
          </a:schemeClr>
        </a:solidFill>
        <a:ln w="25400" cap="flat" cmpd="sng" algn="ctr">
          <a:solidFill>
            <a:schemeClr val="accent6">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952790-52E2-4697-A210-B8956956F74B}">
      <dsp:nvSpPr>
        <dsp:cNvPr id="0" name=""/>
        <dsp:cNvSpPr/>
      </dsp:nvSpPr>
      <dsp:spPr>
        <a:xfrm>
          <a:off x="394335" y="40946"/>
          <a:ext cx="5520690" cy="1003680"/>
        </a:xfrm>
        <a:prstGeom prst="roundRect">
          <a:avLst/>
        </a:prstGeom>
        <a:solidFill>
          <a:schemeClr val="accent6">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just" defTabSz="977900" rtl="0">
            <a:lnSpc>
              <a:spcPct val="90000"/>
            </a:lnSpc>
            <a:spcBef>
              <a:spcPct val="0"/>
            </a:spcBef>
            <a:spcAft>
              <a:spcPct val="35000"/>
            </a:spcAft>
          </a:pPr>
          <a:r>
            <a:rPr lang="es-EC" sz="2200" kern="1200" dirty="0" smtClean="0">
              <a:latin typeface="Calibri" panose="020F0502020204030204" pitchFamily="34" charset="0"/>
            </a:rPr>
            <a:t>Estudios morfológicos y moleculares: diversidad genética y morfológica.</a:t>
          </a:r>
          <a:endParaRPr lang="es-EC" sz="2200" kern="1200" dirty="0">
            <a:latin typeface="Calibri" panose="020F0502020204030204" pitchFamily="34" charset="0"/>
          </a:endParaRPr>
        </a:p>
      </dsp:txBody>
      <dsp:txXfrm>
        <a:off x="443331" y="89942"/>
        <a:ext cx="5422698" cy="905688"/>
      </dsp:txXfrm>
    </dsp:sp>
    <dsp:sp modelId="{406A6BA5-CFAD-4F96-A76B-253841D3BF81}">
      <dsp:nvSpPr>
        <dsp:cNvPr id="0" name=""/>
        <dsp:cNvSpPr/>
      </dsp:nvSpPr>
      <dsp:spPr>
        <a:xfrm>
          <a:off x="0" y="2085026"/>
          <a:ext cx="7886700" cy="856800"/>
        </a:xfrm>
        <a:prstGeom prst="rect">
          <a:avLst/>
        </a:prstGeom>
        <a:solidFill>
          <a:schemeClr val="lt1">
            <a:alpha val="90000"/>
            <a:hueOff val="0"/>
            <a:satOff val="0"/>
            <a:lumOff val="0"/>
            <a:alphaOff val="0"/>
          </a:schemeClr>
        </a:solidFill>
        <a:ln w="25400" cap="flat" cmpd="sng" algn="ctr">
          <a:solidFill>
            <a:schemeClr val="accent6">
              <a:shade val="50000"/>
              <a:hueOff val="0"/>
              <a:satOff val="-24950"/>
              <a:lumOff val="33101"/>
              <a:alphaOff val="0"/>
            </a:schemeClr>
          </a:solidFill>
          <a:prstDash val="solid"/>
        </a:ln>
        <a:effectLst/>
      </dsp:spPr>
      <dsp:style>
        <a:lnRef idx="2">
          <a:scrgbClr r="0" g="0" b="0"/>
        </a:lnRef>
        <a:fillRef idx="1">
          <a:scrgbClr r="0" g="0" b="0"/>
        </a:fillRef>
        <a:effectRef idx="0">
          <a:scrgbClr r="0" g="0" b="0"/>
        </a:effectRef>
        <a:fontRef idx="minor"/>
      </dsp:style>
    </dsp:sp>
    <dsp:sp modelId="{A5634638-27B0-4355-B01F-31A94F0698E9}">
      <dsp:nvSpPr>
        <dsp:cNvPr id="0" name=""/>
        <dsp:cNvSpPr/>
      </dsp:nvSpPr>
      <dsp:spPr>
        <a:xfrm>
          <a:off x="394335" y="1583186"/>
          <a:ext cx="5520690" cy="1003680"/>
        </a:xfrm>
        <a:prstGeom prst="roundRect">
          <a:avLst/>
        </a:prstGeom>
        <a:solidFill>
          <a:schemeClr val="accent6">
            <a:shade val="50000"/>
            <a:hueOff val="0"/>
            <a:satOff val="-24950"/>
            <a:lumOff val="331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just" defTabSz="977900" rtl="0">
            <a:lnSpc>
              <a:spcPct val="90000"/>
            </a:lnSpc>
            <a:spcBef>
              <a:spcPct val="0"/>
            </a:spcBef>
            <a:spcAft>
              <a:spcPct val="35000"/>
            </a:spcAft>
          </a:pPr>
          <a:r>
            <a:rPr lang="es-EC" sz="2200" kern="1200" dirty="0" smtClean="0">
              <a:latin typeface="Calibri" panose="020F0502020204030204" pitchFamily="34" charset="0"/>
            </a:rPr>
            <a:t>Complejo de especies morfológicamente similares. </a:t>
          </a:r>
          <a:endParaRPr lang="es-EC" sz="2200" kern="1200" dirty="0">
            <a:latin typeface="Calibri" panose="020F0502020204030204" pitchFamily="34" charset="0"/>
          </a:endParaRPr>
        </a:p>
      </dsp:txBody>
      <dsp:txXfrm>
        <a:off x="443331" y="1632182"/>
        <a:ext cx="5422698" cy="905688"/>
      </dsp:txXfrm>
    </dsp:sp>
    <dsp:sp modelId="{C0D6FB13-1A92-44D8-BF67-8C41B3F2D296}">
      <dsp:nvSpPr>
        <dsp:cNvPr id="0" name=""/>
        <dsp:cNvSpPr/>
      </dsp:nvSpPr>
      <dsp:spPr>
        <a:xfrm>
          <a:off x="0" y="3627266"/>
          <a:ext cx="7886700" cy="856800"/>
        </a:xfrm>
        <a:prstGeom prst="rect">
          <a:avLst/>
        </a:prstGeom>
        <a:solidFill>
          <a:schemeClr val="lt1">
            <a:alpha val="90000"/>
            <a:hueOff val="0"/>
            <a:satOff val="0"/>
            <a:lumOff val="0"/>
            <a:alphaOff val="0"/>
          </a:schemeClr>
        </a:solidFill>
        <a:ln w="25400" cap="flat" cmpd="sng" algn="ctr">
          <a:solidFill>
            <a:schemeClr val="accent6">
              <a:shade val="50000"/>
              <a:hueOff val="0"/>
              <a:satOff val="-24950"/>
              <a:lumOff val="33101"/>
              <a:alphaOff val="0"/>
            </a:schemeClr>
          </a:solidFill>
          <a:prstDash val="solid"/>
        </a:ln>
        <a:effectLst/>
      </dsp:spPr>
      <dsp:style>
        <a:lnRef idx="2">
          <a:scrgbClr r="0" g="0" b="0"/>
        </a:lnRef>
        <a:fillRef idx="1">
          <a:scrgbClr r="0" g="0" b="0"/>
        </a:fillRef>
        <a:effectRef idx="0">
          <a:scrgbClr r="0" g="0" b="0"/>
        </a:effectRef>
        <a:fontRef idx="minor"/>
      </dsp:style>
    </dsp:sp>
    <dsp:sp modelId="{819F8073-46F6-47F6-8D77-FC02B1216F06}">
      <dsp:nvSpPr>
        <dsp:cNvPr id="0" name=""/>
        <dsp:cNvSpPr/>
      </dsp:nvSpPr>
      <dsp:spPr>
        <a:xfrm>
          <a:off x="394335" y="3125426"/>
          <a:ext cx="5520690" cy="1003680"/>
        </a:xfrm>
        <a:prstGeom prst="roundRect">
          <a:avLst/>
        </a:prstGeom>
        <a:solidFill>
          <a:schemeClr val="accent6">
            <a:shade val="50000"/>
            <a:hueOff val="0"/>
            <a:satOff val="-24950"/>
            <a:lumOff val="331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just" defTabSz="977900" rtl="0">
            <a:lnSpc>
              <a:spcPct val="90000"/>
            </a:lnSpc>
            <a:spcBef>
              <a:spcPct val="0"/>
            </a:spcBef>
            <a:spcAft>
              <a:spcPct val="35000"/>
            </a:spcAft>
          </a:pPr>
          <a:r>
            <a:rPr lang="es-EC" sz="2200" kern="1200" dirty="0" smtClean="0">
              <a:latin typeface="Calibri" panose="020F0502020204030204" pitchFamily="34" charset="0"/>
            </a:rPr>
            <a:t>Base para epidemiología y manejo de enfermedades.</a:t>
          </a:r>
          <a:endParaRPr lang="es-EC" sz="2200" kern="1200" dirty="0">
            <a:latin typeface="Calibri" panose="020F0502020204030204" pitchFamily="34" charset="0"/>
          </a:endParaRPr>
        </a:p>
      </dsp:txBody>
      <dsp:txXfrm>
        <a:off x="443331" y="3174422"/>
        <a:ext cx="5422698" cy="9056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25430-0720-456F-8D3B-062DF4079973}">
      <dsp:nvSpPr>
        <dsp:cNvPr id="0" name=""/>
        <dsp:cNvSpPr/>
      </dsp:nvSpPr>
      <dsp:spPr>
        <a:xfrm rot="5400000">
          <a:off x="1809865" y="1319189"/>
          <a:ext cx="2061780" cy="248497"/>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A10BFE21-DF0C-424A-98F5-FD2CA1DED727}">
      <dsp:nvSpPr>
        <dsp:cNvPr id="0" name=""/>
        <dsp:cNvSpPr/>
      </dsp:nvSpPr>
      <dsp:spPr>
        <a:xfrm>
          <a:off x="2284020" y="3155"/>
          <a:ext cx="2761087" cy="1656652"/>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s-EC" sz="2200" kern="1200" smtClean="0">
              <a:latin typeface="Calibri" panose="020F0502020204030204" pitchFamily="34" charset="0"/>
            </a:rPr>
            <a:t>Limpieza </a:t>
          </a:r>
          <a:endParaRPr lang="es-EC" sz="2200" kern="1200" dirty="0">
            <a:latin typeface="Calibri" panose="020F0502020204030204" pitchFamily="34" charset="0"/>
          </a:endParaRPr>
        </a:p>
      </dsp:txBody>
      <dsp:txXfrm>
        <a:off x="2332542" y="51677"/>
        <a:ext cx="2664043" cy="1559608"/>
      </dsp:txXfrm>
    </dsp:sp>
    <dsp:sp modelId="{FFFC809B-1F24-49F4-A81B-56456A20061D}">
      <dsp:nvSpPr>
        <dsp:cNvPr id="0" name=""/>
        <dsp:cNvSpPr/>
      </dsp:nvSpPr>
      <dsp:spPr>
        <a:xfrm>
          <a:off x="2845273" y="2354597"/>
          <a:ext cx="3663210" cy="248497"/>
        </a:xfrm>
        <a:prstGeom prst="rect">
          <a:avLst/>
        </a:prstGeom>
        <a:gradFill rotWithShape="0">
          <a:gsLst>
            <a:gs pos="0">
              <a:schemeClr val="accent5">
                <a:hueOff val="3257026"/>
                <a:satOff val="11196"/>
                <a:lumOff val="-53726"/>
                <a:alphaOff val="0"/>
                <a:tint val="50000"/>
                <a:satMod val="300000"/>
              </a:schemeClr>
            </a:gs>
            <a:gs pos="35000">
              <a:schemeClr val="accent5">
                <a:hueOff val="3257026"/>
                <a:satOff val="11196"/>
                <a:lumOff val="-53726"/>
                <a:alphaOff val="0"/>
                <a:tint val="37000"/>
                <a:satMod val="300000"/>
              </a:schemeClr>
            </a:gs>
            <a:gs pos="100000">
              <a:schemeClr val="accent5">
                <a:hueOff val="3257026"/>
                <a:satOff val="11196"/>
                <a:lumOff val="-5372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DBFF2889-67B0-4BA6-9272-69DE5E10C96B}">
      <dsp:nvSpPr>
        <dsp:cNvPr id="0" name=""/>
        <dsp:cNvSpPr/>
      </dsp:nvSpPr>
      <dsp:spPr>
        <a:xfrm>
          <a:off x="2284020" y="2073971"/>
          <a:ext cx="2761087" cy="1656652"/>
        </a:xfrm>
        <a:prstGeom prst="roundRect">
          <a:avLst>
            <a:gd name="adj" fmla="val 10000"/>
          </a:avLst>
        </a:prstGeom>
        <a:gradFill rotWithShape="0">
          <a:gsLst>
            <a:gs pos="0">
              <a:schemeClr val="accent5">
                <a:hueOff val="1628513"/>
                <a:satOff val="5598"/>
                <a:lumOff val="-26863"/>
                <a:alphaOff val="0"/>
                <a:tint val="50000"/>
                <a:satMod val="300000"/>
              </a:schemeClr>
            </a:gs>
            <a:gs pos="35000">
              <a:schemeClr val="accent5">
                <a:hueOff val="1628513"/>
                <a:satOff val="5598"/>
                <a:lumOff val="-26863"/>
                <a:alphaOff val="0"/>
                <a:tint val="37000"/>
                <a:satMod val="300000"/>
              </a:schemeClr>
            </a:gs>
            <a:gs pos="100000">
              <a:schemeClr val="accent5">
                <a:hueOff val="1628513"/>
                <a:satOff val="5598"/>
                <a:lumOff val="-2686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s-EC" sz="2200" kern="1200" dirty="0" smtClean="0">
              <a:latin typeface="Calibri" panose="020F0502020204030204" pitchFamily="34" charset="0"/>
            </a:rPr>
            <a:t>Recolección de micelio</a:t>
          </a:r>
          <a:endParaRPr lang="es-EC" sz="2200" kern="1200" dirty="0">
            <a:latin typeface="Calibri" panose="020F0502020204030204" pitchFamily="34" charset="0"/>
          </a:endParaRPr>
        </a:p>
      </dsp:txBody>
      <dsp:txXfrm>
        <a:off x="2332542" y="2122493"/>
        <a:ext cx="2664043" cy="1559608"/>
      </dsp:txXfrm>
    </dsp:sp>
    <dsp:sp modelId="{C8646537-6454-436B-879E-8642C992C3DD}">
      <dsp:nvSpPr>
        <dsp:cNvPr id="0" name=""/>
        <dsp:cNvSpPr/>
      </dsp:nvSpPr>
      <dsp:spPr>
        <a:xfrm>
          <a:off x="5956266" y="2073971"/>
          <a:ext cx="2761087" cy="1656652"/>
        </a:xfrm>
        <a:prstGeom prst="roundRect">
          <a:avLst>
            <a:gd name="adj" fmla="val 10000"/>
          </a:avLst>
        </a:prstGeom>
        <a:gradFill rotWithShape="0">
          <a:gsLst>
            <a:gs pos="0">
              <a:schemeClr val="accent5">
                <a:hueOff val="3257026"/>
                <a:satOff val="11196"/>
                <a:lumOff val="-53726"/>
                <a:alphaOff val="0"/>
                <a:tint val="50000"/>
                <a:satMod val="300000"/>
              </a:schemeClr>
            </a:gs>
            <a:gs pos="35000">
              <a:schemeClr val="accent5">
                <a:hueOff val="3257026"/>
                <a:satOff val="11196"/>
                <a:lumOff val="-53726"/>
                <a:alphaOff val="0"/>
                <a:tint val="37000"/>
                <a:satMod val="300000"/>
              </a:schemeClr>
            </a:gs>
            <a:gs pos="100000">
              <a:schemeClr val="accent5">
                <a:hueOff val="3257026"/>
                <a:satOff val="11196"/>
                <a:lumOff val="-5372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s-EC" sz="2200" kern="1200" smtClean="0">
              <a:latin typeface="Calibri" panose="020F0502020204030204" pitchFamily="34" charset="0"/>
            </a:rPr>
            <a:t>Liofilización  </a:t>
          </a:r>
          <a:endParaRPr lang="es-EC" sz="2200" kern="1200" dirty="0">
            <a:latin typeface="Calibri" panose="020F0502020204030204" pitchFamily="34" charset="0"/>
          </a:endParaRPr>
        </a:p>
      </dsp:txBody>
      <dsp:txXfrm>
        <a:off x="6004788" y="2122493"/>
        <a:ext cx="2664043" cy="15596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1DDC3-139C-400B-B3FB-97AA746516CC}">
      <dsp:nvSpPr>
        <dsp:cNvPr id="0" name=""/>
        <dsp:cNvSpPr/>
      </dsp:nvSpPr>
      <dsp:spPr>
        <a:xfrm>
          <a:off x="3797433" y="805895"/>
          <a:ext cx="622146" cy="91440"/>
        </a:xfrm>
        <a:custGeom>
          <a:avLst/>
          <a:gdLst/>
          <a:ahLst/>
          <a:cxnLst/>
          <a:rect l="0" t="0" r="0" b="0"/>
          <a:pathLst>
            <a:path>
              <a:moveTo>
                <a:pt x="0" y="45720"/>
              </a:moveTo>
              <a:lnTo>
                <a:pt x="622146" y="45720"/>
              </a:lnTo>
            </a:path>
          </a:pathLst>
        </a:custGeom>
        <a:noFill/>
        <a:ln w="9525" cap="flat" cmpd="sng" algn="ctr">
          <a:solidFill>
            <a:schemeClr val="accent2">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977900">
            <a:lnSpc>
              <a:spcPct val="90000"/>
            </a:lnSpc>
            <a:spcBef>
              <a:spcPct val="0"/>
            </a:spcBef>
            <a:spcAft>
              <a:spcPct val="35000"/>
            </a:spcAft>
          </a:pPr>
          <a:endParaRPr lang="es-EC" sz="2200" kern="1200">
            <a:solidFill>
              <a:schemeClr val="tx1"/>
            </a:solidFill>
            <a:latin typeface="Calibri" panose="020F0502020204030204" pitchFamily="34" charset="0"/>
          </a:endParaRPr>
        </a:p>
      </dsp:txBody>
      <dsp:txXfrm>
        <a:off x="4092187" y="848351"/>
        <a:ext cx="32637" cy="6527"/>
      </dsp:txXfrm>
    </dsp:sp>
    <dsp:sp modelId="{B2BFA1BA-A022-43C8-98DB-474CA050DB68}">
      <dsp:nvSpPr>
        <dsp:cNvPr id="0" name=""/>
        <dsp:cNvSpPr/>
      </dsp:nvSpPr>
      <dsp:spPr>
        <a:xfrm>
          <a:off x="961203" y="206"/>
          <a:ext cx="2838029" cy="1702817"/>
        </a:xfrm>
        <a:prstGeom prst="rect">
          <a:avLst/>
        </a:prstGeom>
        <a:gradFill rotWithShape="0">
          <a:gsLst>
            <a:gs pos="0">
              <a:schemeClr val="accent2">
                <a:alpha val="90000"/>
                <a:hueOff val="0"/>
                <a:satOff val="0"/>
                <a:lumOff val="0"/>
                <a:alphaOff val="0"/>
                <a:tint val="50000"/>
                <a:satMod val="300000"/>
              </a:schemeClr>
            </a:gs>
            <a:gs pos="35000">
              <a:schemeClr val="accent2">
                <a:alpha val="90000"/>
                <a:hueOff val="0"/>
                <a:satOff val="0"/>
                <a:lumOff val="0"/>
                <a:alphaOff val="0"/>
                <a:tint val="37000"/>
                <a:satMod val="300000"/>
              </a:schemeClr>
            </a:gs>
            <a:gs pos="100000">
              <a:schemeClr val="accent2">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s-EC" sz="2200" kern="1200" smtClean="0">
              <a:latin typeface="Calibri" panose="020F0502020204030204" pitchFamily="34" charset="0"/>
            </a:rPr>
            <a:t>Extracción de ADN</a:t>
          </a:r>
          <a:endParaRPr lang="es-EC" sz="2200" kern="1200">
            <a:latin typeface="Calibri" panose="020F0502020204030204" pitchFamily="34" charset="0"/>
          </a:endParaRPr>
        </a:p>
      </dsp:txBody>
      <dsp:txXfrm>
        <a:off x="961203" y="206"/>
        <a:ext cx="2838029" cy="1702817"/>
      </dsp:txXfrm>
    </dsp:sp>
    <dsp:sp modelId="{5EC5B1C1-41E4-4538-8300-0C4FC3C4AB77}">
      <dsp:nvSpPr>
        <dsp:cNvPr id="0" name=""/>
        <dsp:cNvSpPr/>
      </dsp:nvSpPr>
      <dsp:spPr>
        <a:xfrm>
          <a:off x="7288209" y="805895"/>
          <a:ext cx="622146" cy="91440"/>
        </a:xfrm>
        <a:custGeom>
          <a:avLst/>
          <a:gdLst/>
          <a:ahLst/>
          <a:cxnLst/>
          <a:rect l="0" t="0" r="0" b="0"/>
          <a:pathLst>
            <a:path>
              <a:moveTo>
                <a:pt x="0" y="45720"/>
              </a:moveTo>
              <a:lnTo>
                <a:pt x="622146" y="45720"/>
              </a:lnTo>
            </a:path>
          </a:pathLst>
        </a:custGeom>
        <a:noFill/>
        <a:ln w="9525" cap="flat" cmpd="sng" algn="ctr">
          <a:solidFill>
            <a:schemeClr val="accent2">
              <a:shade val="90000"/>
              <a:hueOff val="0"/>
              <a:satOff val="-7500"/>
              <a:lumOff val="1021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977900">
            <a:lnSpc>
              <a:spcPct val="90000"/>
            </a:lnSpc>
            <a:spcBef>
              <a:spcPct val="0"/>
            </a:spcBef>
            <a:spcAft>
              <a:spcPct val="35000"/>
            </a:spcAft>
          </a:pPr>
          <a:endParaRPr lang="es-EC" sz="2200" kern="1200">
            <a:solidFill>
              <a:schemeClr val="tx1"/>
            </a:solidFill>
            <a:latin typeface="Calibri" panose="020F0502020204030204" pitchFamily="34" charset="0"/>
          </a:endParaRPr>
        </a:p>
      </dsp:txBody>
      <dsp:txXfrm>
        <a:off x="7582964" y="848351"/>
        <a:ext cx="32637" cy="6527"/>
      </dsp:txXfrm>
    </dsp:sp>
    <dsp:sp modelId="{76A05B40-68DC-4C17-B9B1-D5EA10BE398D}">
      <dsp:nvSpPr>
        <dsp:cNvPr id="0" name=""/>
        <dsp:cNvSpPr/>
      </dsp:nvSpPr>
      <dsp:spPr>
        <a:xfrm>
          <a:off x="4451980" y="206"/>
          <a:ext cx="2838029" cy="1702817"/>
        </a:xfrm>
        <a:prstGeom prst="rect">
          <a:avLst/>
        </a:prstGeom>
        <a:gradFill rotWithShape="0">
          <a:gsLst>
            <a:gs pos="0">
              <a:schemeClr val="accent2">
                <a:alpha val="90000"/>
                <a:hueOff val="0"/>
                <a:satOff val="0"/>
                <a:lumOff val="0"/>
                <a:alphaOff val="-8000"/>
                <a:tint val="50000"/>
                <a:satMod val="300000"/>
              </a:schemeClr>
            </a:gs>
            <a:gs pos="35000">
              <a:schemeClr val="accent2">
                <a:alpha val="90000"/>
                <a:hueOff val="0"/>
                <a:satOff val="0"/>
                <a:lumOff val="0"/>
                <a:alphaOff val="-8000"/>
                <a:tint val="37000"/>
                <a:satMod val="300000"/>
              </a:schemeClr>
            </a:gs>
            <a:gs pos="100000">
              <a:schemeClr val="accent2">
                <a:alpha val="90000"/>
                <a:hueOff val="0"/>
                <a:satOff val="0"/>
                <a:lumOff val="0"/>
                <a:alphaOff val="-8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s-EC" sz="2200" kern="1200" smtClean="0">
              <a:latin typeface="Calibri" panose="020F0502020204030204" pitchFamily="34" charset="0"/>
            </a:rPr>
            <a:t>Cuantificación de ADN</a:t>
          </a:r>
          <a:endParaRPr lang="es-EC" sz="2200" kern="1200" dirty="0">
            <a:latin typeface="Calibri" panose="020F0502020204030204" pitchFamily="34" charset="0"/>
          </a:endParaRPr>
        </a:p>
      </dsp:txBody>
      <dsp:txXfrm>
        <a:off x="4451980" y="206"/>
        <a:ext cx="2838029" cy="1702817"/>
      </dsp:txXfrm>
    </dsp:sp>
    <dsp:sp modelId="{E04B2B93-C3A7-49BC-9DD8-46A4E4D1FC09}">
      <dsp:nvSpPr>
        <dsp:cNvPr id="0" name=""/>
        <dsp:cNvSpPr/>
      </dsp:nvSpPr>
      <dsp:spPr>
        <a:xfrm>
          <a:off x="2380218" y="1701224"/>
          <a:ext cx="6981553" cy="622146"/>
        </a:xfrm>
        <a:custGeom>
          <a:avLst/>
          <a:gdLst/>
          <a:ahLst/>
          <a:cxnLst/>
          <a:rect l="0" t="0" r="0" b="0"/>
          <a:pathLst>
            <a:path>
              <a:moveTo>
                <a:pt x="6981553" y="0"/>
              </a:moveTo>
              <a:lnTo>
                <a:pt x="6981553" y="328173"/>
              </a:lnTo>
              <a:lnTo>
                <a:pt x="0" y="328173"/>
              </a:lnTo>
              <a:lnTo>
                <a:pt x="0" y="622146"/>
              </a:lnTo>
            </a:path>
          </a:pathLst>
        </a:custGeom>
        <a:noFill/>
        <a:ln w="9525" cap="flat" cmpd="sng" algn="ctr">
          <a:solidFill>
            <a:schemeClr val="accent2">
              <a:shade val="90000"/>
              <a:hueOff val="0"/>
              <a:satOff val="-14999"/>
              <a:lumOff val="2042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977900">
            <a:lnSpc>
              <a:spcPct val="90000"/>
            </a:lnSpc>
            <a:spcBef>
              <a:spcPct val="0"/>
            </a:spcBef>
            <a:spcAft>
              <a:spcPct val="35000"/>
            </a:spcAft>
          </a:pPr>
          <a:endParaRPr lang="es-EC" sz="2200" kern="1200">
            <a:solidFill>
              <a:schemeClr val="tx1"/>
            </a:solidFill>
            <a:latin typeface="Calibri" panose="020F0502020204030204" pitchFamily="34" charset="0"/>
          </a:endParaRPr>
        </a:p>
      </dsp:txBody>
      <dsp:txXfrm>
        <a:off x="5695694" y="2009033"/>
        <a:ext cx="350600" cy="6527"/>
      </dsp:txXfrm>
    </dsp:sp>
    <dsp:sp modelId="{BA139B7D-14D9-4C71-8124-D697BD7681B4}">
      <dsp:nvSpPr>
        <dsp:cNvPr id="0" name=""/>
        <dsp:cNvSpPr/>
      </dsp:nvSpPr>
      <dsp:spPr>
        <a:xfrm>
          <a:off x="7942756" y="206"/>
          <a:ext cx="2838029" cy="1702817"/>
        </a:xfrm>
        <a:prstGeom prst="rect">
          <a:avLst/>
        </a:prstGeom>
        <a:gradFill rotWithShape="0">
          <a:gsLst>
            <a:gs pos="0">
              <a:schemeClr val="accent2">
                <a:alpha val="90000"/>
                <a:hueOff val="0"/>
                <a:satOff val="0"/>
                <a:lumOff val="0"/>
                <a:alphaOff val="-16000"/>
                <a:tint val="50000"/>
                <a:satMod val="300000"/>
              </a:schemeClr>
            </a:gs>
            <a:gs pos="35000">
              <a:schemeClr val="accent2">
                <a:alpha val="90000"/>
                <a:hueOff val="0"/>
                <a:satOff val="0"/>
                <a:lumOff val="0"/>
                <a:alphaOff val="-16000"/>
                <a:tint val="37000"/>
                <a:satMod val="300000"/>
              </a:schemeClr>
            </a:gs>
            <a:gs pos="100000">
              <a:schemeClr val="accent2">
                <a:alpha val="90000"/>
                <a:hueOff val="0"/>
                <a:satOff val="0"/>
                <a:lumOff val="0"/>
                <a:alphaOff val="-16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s-EC" sz="2200" kern="1200" smtClean="0">
              <a:latin typeface="Calibri" panose="020F0502020204030204" pitchFamily="34" charset="0"/>
            </a:rPr>
            <a:t>Amplificación del gen </a:t>
          </a:r>
          <a:endParaRPr lang="es-EC" sz="2200" kern="1200" dirty="0">
            <a:latin typeface="Calibri" panose="020F0502020204030204" pitchFamily="34" charset="0"/>
          </a:endParaRPr>
        </a:p>
      </dsp:txBody>
      <dsp:txXfrm>
        <a:off x="7942756" y="206"/>
        <a:ext cx="2838029" cy="1702817"/>
      </dsp:txXfrm>
    </dsp:sp>
    <dsp:sp modelId="{5ADC20DD-46BF-4062-9E54-77DCD8520A4B}">
      <dsp:nvSpPr>
        <dsp:cNvPr id="0" name=""/>
        <dsp:cNvSpPr/>
      </dsp:nvSpPr>
      <dsp:spPr>
        <a:xfrm>
          <a:off x="3797433" y="3161459"/>
          <a:ext cx="622146" cy="91440"/>
        </a:xfrm>
        <a:custGeom>
          <a:avLst/>
          <a:gdLst/>
          <a:ahLst/>
          <a:cxnLst/>
          <a:rect l="0" t="0" r="0" b="0"/>
          <a:pathLst>
            <a:path>
              <a:moveTo>
                <a:pt x="0" y="45720"/>
              </a:moveTo>
              <a:lnTo>
                <a:pt x="622146" y="45720"/>
              </a:lnTo>
            </a:path>
          </a:pathLst>
        </a:custGeom>
        <a:noFill/>
        <a:ln w="9525" cap="flat" cmpd="sng" algn="ctr">
          <a:solidFill>
            <a:schemeClr val="accent2">
              <a:shade val="90000"/>
              <a:hueOff val="0"/>
              <a:satOff val="-22499"/>
              <a:lumOff val="3064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977900">
            <a:lnSpc>
              <a:spcPct val="90000"/>
            </a:lnSpc>
            <a:spcBef>
              <a:spcPct val="0"/>
            </a:spcBef>
            <a:spcAft>
              <a:spcPct val="35000"/>
            </a:spcAft>
          </a:pPr>
          <a:endParaRPr lang="es-EC" sz="2200" kern="1200">
            <a:solidFill>
              <a:schemeClr val="tx1"/>
            </a:solidFill>
            <a:latin typeface="Calibri" panose="020F0502020204030204" pitchFamily="34" charset="0"/>
          </a:endParaRPr>
        </a:p>
      </dsp:txBody>
      <dsp:txXfrm>
        <a:off x="4092187" y="3203916"/>
        <a:ext cx="32637" cy="6527"/>
      </dsp:txXfrm>
    </dsp:sp>
    <dsp:sp modelId="{648A4438-038B-4D0F-ABEF-979A553E3464}">
      <dsp:nvSpPr>
        <dsp:cNvPr id="0" name=""/>
        <dsp:cNvSpPr/>
      </dsp:nvSpPr>
      <dsp:spPr>
        <a:xfrm>
          <a:off x="961203" y="2355770"/>
          <a:ext cx="2838029" cy="1702817"/>
        </a:xfrm>
        <a:prstGeom prst="rect">
          <a:avLst/>
        </a:prstGeom>
        <a:gradFill rotWithShape="0">
          <a:gsLst>
            <a:gs pos="0">
              <a:schemeClr val="accent2">
                <a:alpha val="90000"/>
                <a:hueOff val="0"/>
                <a:satOff val="0"/>
                <a:lumOff val="0"/>
                <a:alphaOff val="-24000"/>
                <a:tint val="50000"/>
                <a:satMod val="300000"/>
              </a:schemeClr>
            </a:gs>
            <a:gs pos="35000">
              <a:schemeClr val="accent2">
                <a:alpha val="90000"/>
                <a:hueOff val="0"/>
                <a:satOff val="0"/>
                <a:lumOff val="0"/>
                <a:alphaOff val="-24000"/>
                <a:tint val="37000"/>
                <a:satMod val="300000"/>
              </a:schemeClr>
            </a:gs>
            <a:gs pos="100000">
              <a:schemeClr val="accent2">
                <a:alpha val="90000"/>
                <a:hueOff val="0"/>
                <a:satOff val="0"/>
                <a:lumOff val="0"/>
                <a:alphaOff val="-24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s-EC" sz="2200" kern="1200" smtClean="0">
              <a:latin typeface="Calibri" panose="020F0502020204030204" pitchFamily="34" charset="0"/>
            </a:rPr>
            <a:t>Secuenciación</a:t>
          </a:r>
          <a:endParaRPr lang="es-EC" sz="2200" kern="1200" dirty="0">
            <a:latin typeface="Calibri" panose="020F0502020204030204" pitchFamily="34" charset="0"/>
          </a:endParaRPr>
        </a:p>
      </dsp:txBody>
      <dsp:txXfrm>
        <a:off x="961203" y="2355770"/>
        <a:ext cx="2838029" cy="1702817"/>
      </dsp:txXfrm>
    </dsp:sp>
    <dsp:sp modelId="{09A40A3D-2831-40BD-B472-7AEE27A7DE8D}">
      <dsp:nvSpPr>
        <dsp:cNvPr id="0" name=""/>
        <dsp:cNvSpPr/>
      </dsp:nvSpPr>
      <dsp:spPr>
        <a:xfrm>
          <a:off x="7288209" y="3161459"/>
          <a:ext cx="622146" cy="91440"/>
        </a:xfrm>
        <a:custGeom>
          <a:avLst/>
          <a:gdLst/>
          <a:ahLst/>
          <a:cxnLst/>
          <a:rect l="0" t="0" r="0" b="0"/>
          <a:pathLst>
            <a:path>
              <a:moveTo>
                <a:pt x="0" y="45720"/>
              </a:moveTo>
              <a:lnTo>
                <a:pt x="622146" y="45720"/>
              </a:lnTo>
            </a:path>
          </a:pathLst>
        </a:custGeom>
        <a:noFill/>
        <a:ln w="9525" cap="flat" cmpd="sng" algn="ctr">
          <a:solidFill>
            <a:schemeClr val="accent2">
              <a:shade val="90000"/>
              <a:hueOff val="0"/>
              <a:satOff val="-29999"/>
              <a:lumOff val="4085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977900">
            <a:lnSpc>
              <a:spcPct val="90000"/>
            </a:lnSpc>
            <a:spcBef>
              <a:spcPct val="0"/>
            </a:spcBef>
            <a:spcAft>
              <a:spcPct val="35000"/>
            </a:spcAft>
          </a:pPr>
          <a:endParaRPr lang="es-EC" sz="2200" kern="1200">
            <a:solidFill>
              <a:schemeClr val="tx1"/>
            </a:solidFill>
            <a:latin typeface="Calibri" panose="020F0502020204030204" pitchFamily="34" charset="0"/>
          </a:endParaRPr>
        </a:p>
      </dsp:txBody>
      <dsp:txXfrm>
        <a:off x="7582964" y="3203916"/>
        <a:ext cx="32637" cy="6527"/>
      </dsp:txXfrm>
    </dsp:sp>
    <dsp:sp modelId="{5F2FF2D3-778C-4AB9-9826-1E11AE4F8914}">
      <dsp:nvSpPr>
        <dsp:cNvPr id="0" name=""/>
        <dsp:cNvSpPr/>
      </dsp:nvSpPr>
      <dsp:spPr>
        <a:xfrm>
          <a:off x="4451980" y="2355770"/>
          <a:ext cx="2838029" cy="1702817"/>
        </a:xfrm>
        <a:prstGeom prst="rect">
          <a:avLst/>
        </a:prstGeom>
        <a:gradFill rotWithShape="0">
          <a:gsLst>
            <a:gs pos="0">
              <a:schemeClr val="accent2">
                <a:alpha val="90000"/>
                <a:hueOff val="0"/>
                <a:satOff val="0"/>
                <a:lumOff val="0"/>
                <a:alphaOff val="-32000"/>
                <a:tint val="50000"/>
                <a:satMod val="300000"/>
              </a:schemeClr>
            </a:gs>
            <a:gs pos="35000">
              <a:schemeClr val="accent2">
                <a:alpha val="90000"/>
                <a:hueOff val="0"/>
                <a:satOff val="0"/>
                <a:lumOff val="0"/>
                <a:alphaOff val="-32000"/>
                <a:tint val="37000"/>
                <a:satMod val="300000"/>
              </a:schemeClr>
            </a:gs>
            <a:gs pos="100000">
              <a:schemeClr val="accent2">
                <a:alpha val="90000"/>
                <a:hueOff val="0"/>
                <a:satOff val="0"/>
                <a:lumOff val="0"/>
                <a:alphaOff val="-32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s-EC" sz="2200" kern="1200" smtClean="0">
              <a:latin typeface="Calibri" panose="020F0502020204030204" pitchFamily="34" charset="0"/>
            </a:rPr>
            <a:t>Análisis de secuencias</a:t>
          </a:r>
          <a:endParaRPr lang="es-EC" sz="2200" kern="1200">
            <a:latin typeface="Calibri" panose="020F0502020204030204" pitchFamily="34" charset="0"/>
          </a:endParaRPr>
        </a:p>
      </dsp:txBody>
      <dsp:txXfrm>
        <a:off x="4451980" y="2355770"/>
        <a:ext cx="2838029" cy="1702817"/>
      </dsp:txXfrm>
    </dsp:sp>
    <dsp:sp modelId="{CF2F19FC-6DB0-4B50-A523-19A8A2C26F1D}">
      <dsp:nvSpPr>
        <dsp:cNvPr id="0" name=""/>
        <dsp:cNvSpPr/>
      </dsp:nvSpPr>
      <dsp:spPr>
        <a:xfrm>
          <a:off x="7942756" y="2355770"/>
          <a:ext cx="2838029" cy="1702817"/>
        </a:xfrm>
        <a:prstGeom prst="rect">
          <a:avLst/>
        </a:prstGeom>
        <a:gradFill rotWithShape="0">
          <a:gsLst>
            <a:gs pos="0">
              <a:schemeClr val="accent2">
                <a:alpha val="90000"/>
                <a:hueOff val="0"/>
                <a:satOff val="0"/>
                <a:lumOff val="0"/>
                <a:alphaOff val="-40000"/>
                <a:tint val="50000"/>
                <a:satMod val="300000"/>
              </a:schemeClr>
            </a:gs>
            <a:gs pos="35000">
              <a:schemeClr val="accent2">
                <a:alpha val="90000"/>
                <a:hueOff val="0"/>
                <a:satOff val="0"/>
                <a:lumOff val="0"/>
                <a:alphaOff val="-40000"/>
                <a:tint val="37000"/>
                <a:satMod val="300000"/>
              </a:schemeClr>
            </a:gs>
            <a:gs pos="100000">
              <a:schemeClr val="accent2">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s-EC" sz="2200" kern="1200" smtClean="0">
              <a:latin typeface="Calibri" panose="020F0502020204030204" pitchFamily="34" charset="0"/>
            </a:rPr>
            <a:t>Análisis filogenético</a:t>
          </a:r>
          <a:endParaRPr lang="es-EC" sz="2200" kern="1200">
            <a:latin typeface="Calibri" panose="020F0502020204030204" pitchFamily="34" charset="0"/>
          </a:endParaRPr>
        </a:p>
      </dsp:txBody>
      <dsp:txXfrm>
        <a:off x="7942756" y="2355770"/>
        <a:ext cx="2838029" cy="17028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D60CF-DF9A-401E-AA1F-3FA707A06EED}">
      <dsp:nvSpPr>
        <dsp:cNvPr id="0" name=""/>
        <dsp:cNvSpPr/>
      </dsp:nvSpPr>
      <dsp:spPr>
        <a:xfrm>
          <a:off x="0" y="0"/>
          <a:ext cx="5614988" cy="696590"/>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C" sz="2200" b="0" kern="1200" dirty="0" smtClean="0">
              <a:solidFill>
                <a:schemeClr val="tx1"/>
              </a:solidFill>
              <a:latin typeface="Calibri" panose="020F0502020204030204" pitchFamily="34" charset="0"/>
            </a:rPr>
            <a:t>2 μL de ExoSAP-IT (</a:t>
          </a:r>
          <a:r>
            <a:rPr lang="es-EC" sz="2200" b="0" kern="1200" dirty="0" err="1" smtClean="0">
              <a:solidFill>
                <a:schemeClr val="tx1"/>
              </a:solidFill>
              <a:latin typeface="Calibri" panose="020F0502020204030204" pitchFamily="34" charset="0"/>
            </a:rPr>
            <a:t>Affymetrix</a:t>
          </a:r>
          <a:r>
            <a:rPr lang="es-EC" sz="2200" b="0" kern="1200" dirty="0" smtClean="0">
              <a:solidFill>
                <a:schemeClr val="tx1"/>
              </a:solidFill>
              <a:latin typeface="Calibri" panose="020F0502020204030204" pitchFamily="34" charset="0"/>
            </a:rPr>
            <a:t>).  </a:t>
          </a:r>
          <a:endParaRPr lang="es-EC" sz="2200" b="0" kern="1200" dirty="0">
            <a:solidFill>
              <a:schemeClr val="tx1"/>
            </a:solidFill>
            <a:latin typeface="Calibri" panose="020F0502020204030204" pitchFamily="34" charset="0"/>
          </a:endParaRPr>
        </a:p>
      </dsp:txBody>
      <dsp:txXfrm>
        <a:off x="34005" y="34005"/>
        <a:ext cx="5546978" cy="628580"/>
      </dsp:txXfrm>
    </dsp:sp>
    <dsp:sp modelId="{348C5EEE-2ED6-438C-B903-065967FED5C3}">
      <dsp:nvSpPr>
        <dsp:cNvPr id="0" name=""/>
        <dsp:cNvSpPr/>
      </dsp:nvSpPr>
      <dsp:spPr>
        <a:xfrm>
          <a:off x="0" y="696794"/>
          <a:ext cx="5614988" cy="264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76"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s-EC" sz="2000" kern="1200" dirty="0" smtClean="0">
              <a:solidFill>
                <a:schemeClr val="tx1"/>
              </a:solidFill>
              <a:latin typeface="Calibri" panose="020F0502020204030204" pitchFamily="34" charset="0"/>
            </a:rPr>
            <a:t>Incubación:  37 °C -15 min, 80 °C - 15 min, 4 °C. </a:t>
          </a:r>
          <a:endParaRPr lang="es-EC" sz="2000" kern="1200" dirty="0">
            <a:solidFill>
              <a:schemeClr val="tx1"/>
            </a:solidFill>
            <a:latin typeface="Calibri" panose="020F0502020204030204" pitchFamily="34" charset="0"/>
          </a:endParaRPr>
        </a:p>
      </dsp:txBody>
      <dsp:txXfrm>
        <a:off x="0" y="696794"/>
        <a:ext cx="5614988" cy="264571"/>
      </dsp:txXfrm>
    </dsp:sp>
    <dsp:sp modelId="{4650862F-0CE0-4AE0-ADE9-83F956FC4565}">
      <dsp:nvSpPr>
        <dsp:cNvPr id="0" name=""/>
        <dsp:cNvSpPr/>
      </dsp:nvSpPr>
      <dsp:spPr>
        <a:xfrm>
          <a:off x="0" y="961365"/>
          <a:ext cx="5614988" cy="696590"/>
        </a:xfrm>
        <a:prstGeom prst="roundRect">
          <a:avLst/>
        </a:prstGeom>
        <a:solidFill>
          <a:schemeClr val="accent1">
            <a:shade val="50000"/>
            <a:hueOff val="17456"/>
            <a:satOff val="24633"/>
            <a:lumOff val="309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C" sz="2200" b="1" kern="1200" dirty="0" smtClean="0">
              <a:solidFill>
                <a:schemeClr val="tx1"/>
              </a:solidFill>
              <a:latin typeface="Calibri" panose="020F0502020204030204" pitchFamily="34" charset="0"/>
            </a:rPr>
            <a:t>Envío: </a:t>
          </a:r>
          <a:r>
            <a:rPr lang="es-EC" sz="2200" b="0" kern="1200" dirty="0" smtClean="0">
              <a:solidFill>
                <a:schemeClr val="tx1"/>
              </a:solidFill>
              <a:latin typeface="Calibri" panose="020F0502020204030204" pitchFamily="34" charset="0"/>
            </a:rPr>
            <a:t>20 uL productos de PCR (5ng/μL); 10 μL c/primer.</a:t>
          </a:r>
          <a:endParaRPr lang="es-EC" sz="2200" b="0" kern="1200" dirty="0">
            <a:solidFill>
              <a:schemeClr val="tx1"/>
            </a:solidFill>
            <a:latin typeface="Calibri" panose="020F0502020204030204" pitchFamily="34" charset="0"/>
          </a:endParaRPr>
        </a:p>
      </dsp:txBody>
      <dsp:txXfrm>
        <a:off x="34005" y="995370"/>
        <a:ext cx="5546978" cy="6285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08449-49F5-457C-B86F-0719CA68E447}">
      <dsp:nvSpPr>
        <dsp:cNvPr id="0" name=""/>
        <dsp:cNvSpPr/>
      </dsp:nvSpPr>
      <dsp:spPr>
        <a:xfrm>
          <a:off x="3658750" y="0"/>
          <a:ext cx="3169042" cy="2365622"/>
        </a:xfrm>
        <a:prstGeom prst="round2SameRect">
          <a:avLst>
            <a:gd name="adj1" fmla="val 8000"/>
            <a:gd name="adj2" fmla="val 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90AA2A-18F7-44E4-8F42-B981EC254F86}">
      <dsp:nvSpPr>
        <dsp:cNvPr id="0" name=""/>
        <dsp:cNvSpPr/>
      </dsp:nvSpPr>
      <dsp:spPr>
        <a:xfrm>
          <a:off x="3630166" y="2368363"/>
          <a:ext cx="3169042" cy="101721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just" defTabSz="800100" rtl="0">
            <a:lnSpc>
              <a:spcPct val="90000"/>
            </a:lnSpc>
            <a:spcBef>
              <a:spcPct val="0"/>
            </a:spcBef>
            <a:spcAft>
              <a:spcPct val="35000"/>
            </a:spcAft>
          </a:pPr>
          <a:r>
            <a:rPr lang="es-EC" sz="1800" kern="1200" dirty="0" smtClean="0">
              <a:solidFill>
                <a:schemeClr val="tx1"/>
              </a:solidFill>
              <a:latin typeface="Calibri" panose="020F0502020204030204" pitchFamily="34" charset="0"/>
            </a:rPr>
            <a:t>Secuencias consenso</a:t>
          </a:r>
          <a:endParaRPr lang="es-EC" sz="1800" kern="1200" dirty="0"/>
        </a:p>
      </dsp:txBody>
      <dsp:txXfrm>
        <a:off x="3630166" y="2368363"/>
        <a:ext cx="2231719" cy="1017217"/>
      </dsp:txXfrm>
    </dsp:sp>
    <dsp:sp modelId="{24E06AA9-98C4-4E9F-91D4-CA306B1532EA}">
      <dsp:nvSpPr>
        <dsp:cNvPr id="0" name=""/>
        <dsp:cNvSpPr/>
      </dsp:nvSpPr>
      <dsp:spPr>
        <a:xfrm>
          <a:off x="5951533" y="2529939"/>
          <a:ext cx="1109164" cy="1109164"/>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08449-49F5-457C-B86F-0719CA68E447}">
      <dsp:nvSpPr>
        <dsp:cNvPr id="0" name=""/>
        <dsp:cNvSpPr/>
      </dsp:nvSpPr>
      <dsp:spPr>
        <a:xfrm>
          <a:off x="3658750" y="0"/>
          <a:ext cx="3169042" cy="2365622"/>
        </a:xfrm>
        <a:prstGeom prst="round2SameRect">
          <a:avLst>
            <a:gd name="adj1" fmla="val 8000"/>
            <a:gd name="adj2" fmla="val 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90AA2A-18F7-44E4-8F42-B981EC254F86}">
      <dsp:nvSpPr>
        <dsp:cNvPr id="0" name=""/>
        <dsp:cNvSpPr/>
      </dsp:nvSpPr>
      <dsp:spPr>
        <a:xfrm>
          <a:off x="3630166" y="2296100"/>
          <a:ext cx="3169042" cy="116174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ctr" defTabSz="800100" rtl="0">
            <a:lnSpc>
              <a:spcPct val="100000"/>
            </a:lnSpc>
            <a:spcBef>
              <a:spcPct val="0"/>
            </a:spcBef>
            <a:spcAft>
              <a:spcPts val="0"/>
            </a:spcAft>
          </a:pPr>
          <a:r>
            <a:rPr lang="es-EC" sz="1800" kern="1200" dirty="0" smtClean="0">
              <a:solidFill>
                <a:schemeClr val="tx1"/>
              </a:solidFill>
              <a:latin typeface="Calibri" panose="020F0502020204030204" pitchFamily="34" charset="0"/>
            </a:rPr>
            <a:t>Identidad</a:t>
          </a:r>
        </a:p>
        <a:p>
          <a:pPr lvl="0" algn="ctr" defTabSz="800100" rtl="0">
            <a:lnSpc>
              <a:spcPct val="100000"/>
            </a:lnSpc>
            <a:spcBef>
              <a:spcPct val="0"/>
            </a:spcBef>
            <a:spcAft>
              <a:spcPts val="0"/>
            </a:spcAft>
          </a:pPr>
          <a:r>
            <a:rPr lang="es-EC" sz="1800" kern="1200" dirty="0" smtClean="0">
              <a:solidFill>
                <a:schemeClr val="tx1"/>
              </a:solidFill>
              <a:latin typeface="Calibri" panose="020F0502020204030204" pitchFamily="34" charset="0"/>
            </a:rPr>
            <a:t>Cobertura </a:t>
          </a:r>
        </a:p>
        <a:p>
          <a:pPr lvl="0" algn="ctr" defTabSz="800100" rtl="0">
            <a:lnSpc>
              <a:spcPct val="100000"/>
            </a:lnSpc>
            <a:spcBef>
              <a:spcPct val="0"/>
            </a:spcBef>
            <a:spcAft>
              <a:spcPts val="0"/>
            </a:spcAft>
          </a:pPr>
          <a:r>
            <a:rPr lang="es-EC" sz="1800" kern="1200" dirty="0" smtClean="0">
              <a:solidFill>
                <a:schemeClr val="tx1"/>
              </a:solidFill>
              <a:latin typeface="Calibri" panose="020F0502020204030204" pitchFamily="34" charset="0"/>
            </a:rPr>
            <a:t>Puntuación </a:t>
          </a:r>
        </a:p>
        <a:p>
          <a:pPr lvl="0" algn="ctr" defTabSz="800100" rtl="0">
            <a:lnSpc>
              <a:spcPct val="100000"/>
            </a:lnSpc>
            <a:spcBef>
              <a:spcPct val="0"/>
            </a:spcBef>
            <a:spcAft>
              <a:spcPts val="0"/>
            </a:spcAft>
          </a:pPr>
          <a:r>
            <a:rPr lang="es-EC" sz="1800" kern="1200" dirty="0" smtClean="0">
              <a:solidFill>
                <a:schemeClr val="tx1"/>
              </a:solidFill>
              <a:latin typeface="Calibri" panose="020F0502020204030204" pitchFamily="34" charset="0"/>
            </a:rPr>
            <a:t>Valor E.</a:t>
          </a:r>
          <a:endParaRPr lang="es-EC" sz="1800" kern="1200" dirty="0">
            <a:solidFill>
              <a:schemeClr val="tx1"/>
            </a:solidFill>
            <a:latin typeface="Calibri" panose="020F0502020204030204" pitchFamily="34" charset="0"/>
          </a:endParaRPr>
        </a:p>
      </dsp:txBody>
      <dsp:txXfrm>
        <a:off x="3630166" y="2296100"/>
        <a:ext cx="2231719" cy="1161744"/>
      </dsp:txXfrm>
    </dsp:sp>
    <dsp:sp modelId="{24E06AA9-98C4-4E9F-91D4-CA306B1532EA}">
      <dsp:nvSpPr>
        <dsp:cNvPr id="0" name=""/>
        <dsp:cNvSpPr/>
      </dsp:nvSpPr>
      <dsp:spPr>
        <a:xfrm>
          <a:off x="5951533" y="2529939"/>
          <a:ext cx="1109164" cy="1109164"/>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5CB091-E173-44A8-99C7-7AFAED12D684}" type="datetimeFigureOut">
              <a:rPr lang="es-EC" smtClean="0"/>
              <a:t>14/04/2014</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B96138-6BCB-4454-96D9-528C4B61F14A}" type="slidenum">
              <a:rPr lang="es-EC" smtClean="0"/>
              <a:t>‹Nº›</a:t>
            </a:fld>
            <a:endParaRPr lang="es-EC"/>
          </a:p>
        </p:txBody>
      </p:sp>
    </p:spTree>
    <p:extLst>
      <p:ext uri="{BB962C8B-B14F-4D97-AF65-F5344CB8AC3E}">
        <p14:creationId xmlns:p14="http://schemas.microsoft.com/office/powerpoint/2010/main" val="1446807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incluyen patógenos de plantas, insectos, crustáceos, peces, animales vertebrados, y varios microorganismos</a:t>
            </a:r>
          </a:p>
          <a:p>
            <a:r>
              <a:rPr lang="es-EC" sz="1200" b="0" i="0" kern="1200" dirty="0" smtClean="0">
                <a:solidFill>
                  <a:schemeClr val="tx1"/>
                </a:solidFill>
                <a:effectLst/>
                <a:latin typeface="+mn-lt"/>
                <a:ea typeface="+mn-ea"/>
                <a:cs typeface="+mn-cs"/>
              </a:rPr>
              <a:t>La pérdida de plántulas en los almácigos es una patología muy frecuente</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Tradicionalmente, y debido a su crecimiento filamentoso, a los oomicetes se los clasificó en el reino </a:t>
            </a:r>
            <a:r>
              <a:rPr lang="es-EC" sz="1200" kern="1200" dirty="0" err="1" smtClean="0">
                <a:solidFill>
                  <a:schemeClr val="tx1"/>
                </a:solidFill>
                <a:effectLst/>
                <a:latin typeface="+mn-lt"/>
                <a:ea typeface="+mn-ea"/>
                <a:cs typeface="+mn-cs"/>
              </a:rPr>
              <a:t>Fungi</a:t>
            </a:r>
            <a:r>
              <a:rPr lang="es-EC" sz="1200" kern="1200" dirty="0" smtClean="0">
                <a:solidFill>
                  <a:schemeClr val="tx1"/>
                </a:solidFill>
                <a:effectLst/>
                <a:latin typeface="+mn-lt"/>
                <a:ea typeface="+mn-ea"/>
                <a:cs typeface="+mn-cs"/>
              </a:rPr>
              <a:t>. </a:t>
            </a:r>
            <a:endParaRPr lang="es-EC" dirty="0"/>
          </a:p>
        </p:txBody>
      </p:sp>
      <p:sp>
        <p:nvSpPr>
          <p:cNvPr id="4" name="Marcador de número de diapositiva 3"/>
          <p:cNvSpPr>
            <a:spLocks noGrp="1"/>
          </p:cNvSpPr>
          <p:nvPr>
            <p:ph type="sldNum" sz="quarter" idx="10"/>
          </p:nvPr>
        </p:nvSpPr>
        <p:spPr/>
        <p:txBody>
          <a:bodyPr/>
          <a:lstStyle/>
          <a:p>
            <a:fld id="{6BB96138-6BCB-4454-96D9-528C4B61F14A}" type="slidenum">
              <a:rPr lang="es-EC" smtClean="0"/>
              <a:t>2</a:t>
            </a:fld>
            <a:endParaRPr lang="es-EC"/>
          </a:p>
        </p:txBody>
      </p:sp>
    </p:spTree>
    <p:extLst>
      <p:ext uri="{BB962C8B-B14F-4D97-AF65-F5344CB8AC3E}">
        <p14:creationId xmlns:p14="http://schemas.microsoft.com/office/powerpoint/2010/main" val="3219478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dirty="0" smtClean="0"/>
              <a:t>Secuencias consenso: Orden de los nucleótidos encontrados en un alineamiento de secuencias. Representa el resultado de un alineamiento de secuencia. </a:t>
            </a:r>
          </a:p>
          <a:p>
            <a:endParaRPr lang="es-EC" dirty="0"/>
          </a:p>
        </p:txBody>
      </p:sp>
      <p:sp>
        <p:nvSpPr>
          <p:cNvPr id="4" name="Marcador de número de diapositiva 3"/>
          <p:cNvSpPr>
            <a:spLocks noGrp="1"/>
          </p:cNvSpPr>
          <p:nvPr>
            <p:ph type="sldNum" sz="quarter" idx="10"/>
          </p:nvPr>
        </p:nvSpPr>
        <p:spPr/>
        <p:txBody>
          <a:bodyPr/>
          <a:lstStyle/>
          <a:p>
            <a:fld id="{6BB96138-6BCB-4454-96D9-528C4B61F14A}" type="slidenum">
              <a:rPr lang="es-EC" smtClean="0"/>
              <a:t>24</a:t>
            </a:fld>
            <a:endParaRPr lang="es-EC"/>
          </a:p>
        </p:txBody>
      </p:sp>
    </p:spTree>
    <p:extLst>
      <p:ext uri="{BB962C8B-B14F-4D97-AF65-F5344CB8AC3E}">
        <p14:creationId xmlns:p14="http://schemas.microsoft.com/office/powerpoint/2010/main" val="3382668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dirty="0" smtClean="0"/>
              <a:t>Secuencias consenso: Orden de los nucleótidos encontrados en un alineamiento de secuencias. Representa el resultado de un alineamiento de secuencia. </a:t>
            </a:r>
          </a:p>
          <a:p>
            <a:endParaRPr lang="es-EC" dirty="0"/>
          </a:p>
        </p:txBody>
      </p:sp>
      <p:sp>
        <p:nvSpPr>
          <p:cNvPr id="4" name="Marcador de número de diapositiva 3"/>
          <p:cNvSpPr>
            <a:spLocks noGrp="1"/>
          </p:cNvSpPr>
          <p:nvPr>
            <p:ph type="sldNum" sz="quarter" idx="10"/>
          </p:nvPr>
        </p:nvSpPr>
        <p:spPr/>
        <p:txBody>
          <a:bodyPr/>
          <a:lstStyle/>
          <a:p>
            <a:fld id="{6BB96138-6BCB-4454-96D9-528C4B61F14A}" type="slidenum">
              <a:rPr lang="es-EC" smtClean="0"/>
              <a:t>25</a:t>
            </a:fld>
            <a:endParaRPr lang="es-EC"/>
          </a:p>
        </p:txBody>
      </p:sp>
    </p:spTree>
    <p:extLst>
      <p:ext uri="{BB962C8B-B14F-4D97-AF65-F5344CB8AC3E}">
        <p14:creationId xmlns:p14="http://schemas.microsoft.com/office/powerpoint/2010/main" val="3382668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El método de Máxima Verosimilitud (MV) emplea modelos </a:t>
            </a:r>
            <a:r>
              <a:rPr lang="es-EC" sz="1200" kern="1200" dirty="0" err="1" smtClean="0">
                <a:solidFill>
                  <a:schemeClr val="tx1"/>
                </a:solidFill>
                <a:effectLst/>
                <a:latin typeface="+mn-lt"/>
                <a:ea typeface="+mn-ea"/>
                <a:cs typeface="+mn-cs"/>
              </a:rPr>
              <a:t>probabilisticos</a:t>
            </a:r>
            <a:r>
              <a:rPr lang="es-EC" sz="1200" kern="1200" dirty="0" smtClean="0">
                <a:solidFill>
                  <a:schemeClr val="tx1"/>
                </a:solidFill>
                <a:effectLst/>
                <a:latin typeface="+mn-lt"/>
                <a:ea typeface="+mn-ea"/>
                <a:cs typeface="+mn-cs"/>
              </a:rPr>
              <a:t> para seleccionar el mejor árbol, i.e., aquel que tenga la más alta probabilidad (verosimilitud) de reflejar el proceso evolutivo real MV es un método exhaustivo que busca todas las posibles topologías y considera cada posición en un alineamiento (no sólo sitios informativos)</a:t>
            </a:r>
          </a:p>
          <a:p>
            <a:pPr algn="just"/>
            <a:r>
              <a:rPr lang="es-EC" sz="1200" kern="1200" dirty="0" smtClean="0">
                <a:solidFill>
                  <a:schemeClr val="tx1"/>
                </a:solidFill>
                <a:latin typeface="+mn-lt"/>
                <a:ea typeface="Calibri" panose="020F0502020204030204" pitchFamily="34" charset="0"/>
                <a:cs typeface="+mn-cs"/>
              </a:rPr>
              <a:t>Estimar la probabilidad de observar que un conjunto particular de secuencias alineadas, den un modelo de sustitución de nucleótidos y una topología de árbol. </a:t>
            </a:r>
          </a:p>
          <a:p>
            <a:pPr algn="just"/>
            <a:endParaRPr lang="es-EC" sz="1200" kern="1200" dirty="0" smtClean="0">
              <a:solidFill>
                <a:schemeClr val="tx1"/>
              </a:solidFill>
              <a:latin typeface="+mn-lt"/>
              <a:ea typeface="+mn-ea"/>
              <a:cs typeface="+mn-cs"/>
            </a:endParaRPr>
          </a:p>
          <a:p>
            <a:pPr algn="just"/>
            <a:r>
              <a:rPr lang="es-EC" sz="1200" kern="1200" dirty="0" smtClean="0">
                <a:solidFill>
                  <a:schemeClr val="tx1"/>
                </a:solidFill>
                <a:latin typeface="+mn-lt"/>
                <a:ea typeface="+mn-ea"/>
                <a:cs typeface="+mn-cs"/>
              </a:rPr>
              <a:t>El método de máxima verosimilitud emplea modelos probabilísticos para seleccionar el mejor árbol; aquel que tenga la más alta probabilidad (verosimilitud) de reflejar el proceso evolutivo real.</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6BB96138-6BCB-4454-96D9-528C4B61F14A}" type="slidenum">
              <a:rPr lang="es-EC" smtClean="0"/>
              <a:t>27</a:t>
            </a:fld>
            <a:endParaRPr lang="es-EC"/>
          </a:p>
        </p:txBody>
      </p:sp>
    </p:spTree>
    <p:extLst>
      <p:ext uri="{BB962C8B-B14F-4D97-AF65-F5344CB8AC3E}">
        <p14:creationId xmlns:p14="http://schemas.microsoft.com/office/powerpoint/2010/main" val="74688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incluyen patógenos de plantas, insectos, crustáceos, peces, animales vertebrados, y varios microorganismos</a:t>
            </a:r>
          </a:p>
          <a:p>
            <a:r>
              <a:rPr lang="es-EC" sz="1200" b="0" i="0" kern="1200" dirty="0" smtClean="0">
                <a:solidFill>
                  <a:schemeClr val="tx1"/>
                </a:solidFill>
                <a:effectLst/>
                <a:latin typeface="+mn-lt"/>
                <a:ea typeface="+mn-ea"/>
                <a:cs typeface="+mn-cs"/>
              </a:rPr>
              <a:t>La pérdida de plántulas en los almácigos es una patología muy frecuente</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Tradicionalmente, y debido a su crecimiento filamentoso, a los oomicetes se los clasificó en el reino </a:t>
            </a:r>
            <a:r>
              <a:rPr lang="es-EC" sz="1200" kern="1200" dirty="0" err="1" smtClean="0">
                <a:solidFill>
                  <a:schemeClr val="tx1"/>
                </a:solidFill>
                <a:effectLst/>
                <a:latin typeface="+mn-lt"/>
                <a:ea typeface="+mn-ea"/>
                <a:cs typeface="+mn-cs"/>
              </a:rPr>
              <a:t>Fungi</a:t>
            </a:r>
            <a:r>
              <a:rPr lang="es-EC" sz="1200" kern="1200" dirty="0" smtClean="0">
                <a:solidFill>
                  <a:schemeClr val="tx1"/>
                </a:solidFill>
                <a:effectLst/>
                <a:latin typeface="+mn-lt"/>
                <a:ea typeface="+mn-ea"/>
                <a:cs typeface="+mn-cs"/>
              </a:rPr>
              <a:t>. </a:t>
            </a:r>
            <a:endParaRPr lang="es-EC" dirty="0"/>
          </a:p>
        </p:txBody>
      </p:sp>
      <p:sp>
        <p:nvSpPr>
          <p:cNvPr id="4" name="Marcador de número de diapositiva 3"/>
          <p:cNvSpPr>
            <a:spLocks noGrp="1"/>
          </p:cNvSpPr>
          <p:nvPr>
            <p:ph type="sldNum" sz="quarter" idx="10"/>
          </p:nvPr>
        </p:nvSpPr>
        <p:spPr/>
        <p:txBody>
          <a:bodyPr/>
          <a:lstStyle/>
          <a:p>
            <a:fld id="{6BB96138-6BCB-4454-96D9-528C4B61F14A}" type="slidenum">
              <a:rPr lang="es-EC" smtClean="0"/>
              <a:t>3</a:t>
            </a:fld>
            <a:endParaRPr lang="es-EC"/>
          </a:p>
        </p:txBody>
      </p:sp>
    </p:spTree>
    <p:extLst>
      <p:ext uri="{BB962C8B-B14F-4D97-AF65-F5344CB8AC3E}">
        <p14:creationId xmlns:p14="http://schemas.microsoft.com/office/powerpoint/2010/main" val="3227039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condiciones de alta humedad y agua libre que facilitan la propagación de zoosporas</a:t>
            </a:r>
            <a:endParaRPr lang="es-EC" dirty="0"/>
          </a:p>
        </p:txBody>
      </p:sp>
      <p:sp>
        <p:nvSpPr>
          <p:cNvPr id="4" name="Marcador de número de diapositiva 3"/>
          <p:cNvSpPr>
            <a:spLocks noGrp="1"/>
          </p:cNvSpPr>
          <p:nvPr>
            <p:ph type="sldNum" sz="quarter" idx="10"/>
          </p:nvPr>
        </p:nvSpPr>
        <p:spPr/>
        <p:txBody>
          <a:bodyPr/>
          <a:lstStyle/>
          <a:p>
            <a:fld id="{6BB96138-6BCB-4454-96D9-528C4B61F14A}" type="slidenum">
              <a:rPr lang="es-EC" smtClean="0"/>
              <a:t>4</a:t>
            </a:fld>
            <a:endParaRPr lang="es-EC"/>
          </a:p>
        </p:txBody>
      </p:sp>
    </p:spTree>
    <p:extLst>
      <p:ext uri="{BB962C8B-B14F-4D97-AF65-F5344CB8AC3E}">
        <p14:creationId xmlns:p14="http://schemas.microsoft.com/office/powerpoint/2010/main" val="304247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Hifas </a:t>
            </a:r>
            <a:r>
              <a:rPr lang="es-EC" dirty="0" err="1" smtClean="0"/>
              <a:t>cenositicas</a:t>
            </a:r>
            <a:endParaRPr lang="es-EC" dirty="0" smtClean="0"/>
          </a:p>
          <a:p>
            <a:r>
              <a:rPr lang="es-EC" sz="1200" b="1" i="0" kern="1200" dirty="0" err="1" smtClean="0">
                <a:solidFill>
                  <a:schemeClr val="tx1"/>
                </a:solidFill>
                <a:effectLst/>
                <a:latin typeface="+mn-lt"/>
                <a:ea typeface="+mn-ea"/>
                <a:cs typeface="+mn-cs"/>
              </a:rPr>
              <a:t>Aplerótico</a:t>
            </a:r>
            <a:r>
              <a:rPr lang="es-EC" sz="1200" b="0" i="0" kern="1200" dirty="0" smtClean="0">
                <a:solidFill>
                  <a:schemeClr val="tx1"/>
                </a:solidFill>
                <a:effectLst/>
                <a:latin typeface="+mn-lt"/>
                <a:ea typeface="+mn-ea"/>
                <a:cs typeface="+mn-cs"/>
              </a:rPr>
              <a:t>/a: en los oomicetos, cuando la </a:t>
            </a:r>
            <a:r>
              <a:rPr lang="es-EC" sz="1200" b="0" i="0" kern="1200" dirty="0" err="1" smtClean="0">
                <a:solidFill>
                  <a:schemeClr val="tx1"/>
                </a:solidFill>
                <a:effectLst/>
                <a:latin typeface="+mn-lt"/>
                <a:ea typeface="+mn-ea"/>
                <a:cs typeface="+mn-cs"/>
              </a:rPr>
              <a:t>oóspora</a:t>
            </a:r>
            <a:r>
              <a:rPr lang="es-EC" sz="1200" b="0" i="0" kern="1200" dirty="0" smtClean="0">
                <a:solidFill>
                  <a:schemeClr val="tx1"/>
                </a:solidFill>
                <a:effectLst/>
                <a:latin typeface="+mn-lt"/>
                <a:ea typeface="+mn-ea"/>
                <a:cs typeface="+mn-cs"/>
              </a:rPr>
              <a:t> no llena la cavidad del oogonio</a:t>
            </a:r>
            <a:endParaRPr lang="es-EC" dirty="0"/>
          </a:p>
        </p:txBody>
      </p:sp>
      <p:sp>
        <p:nvSpPr>
          <p:cNvPr id="4" name="Marcador de número de diapositiva 3"/>
          <p:cNvSpPr>
            <a:spLocks noGrp="1"/>
          </p:cNvSpPr>
          <p:nvPr>
            <p:ph type="sldNum" sz="quarter" idx="10"/>
          </p:nvPr>
        </p:nvSpPr>
        <p:spPr/>
        <p:txBody>
          <a:bodyPr/>
          <a:lstStyle/>
          <a:p>
            <a:fld id="{6BB96138-6BCB-4454-96D9-528C4B61F14A}" type="slidenum">
              <a:rPr lang="es-EC" smtClean="0"/>
              <a:t>5</a:t>
            </a:fld>
            <a:endParaRPr lang="es-EC"/>
          </a:p>
        </p:txBody>
      </p:sp>
    </p:spTree>
    <p:extLst>
      <p:ext uri="{BB962C8B-B14F-4D97-AF65-F5344CB8AC3E}">
        <p14:creationId xmlns:p14="http://schemas.microsoft.com/office/powerpoint/2010/main" val="899363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latin typeface="Times New Roman" panose="02020603050405020304" pitchFamily="18" charset="0"/>
                <a:ea typeface="Calibri" panose="020F0502020204030204" pitchFamily="34" charset="0"/>
              </a:rPr>
              <a:t>Uno es el desarrollo de un método que utiliza genes conocidos conservados, que son comunes a todos los organismos, que tienen una secuencia de variación útil que pueden ser explotada</a:t>
            </a:r>
            <a:endParaRPr lang="es-EC" dirty="0"/>
          </a:p>
        </p:txBody>
      </p:sp>
      <p:sp>
        <p:nvSpPr>
          <p:cNvPr id="4" name="Marcador de número de diapositiva 3"/>
          <p:cNvSpPr>
            <a:spLocks noGrp="1"/>
          </p:cNvSpPr>
          <p:nvPr>
            <p:ph type="sldNum" sz="quarter" idx="10"/>
          </p:nvPr>
        </p:nvSpPr>
        <p:spPr/>
        <p:txBody>
          <a:bodyPr/>
          <a:lstStyle/>
          <a:p>
            <a:fld id="{6BB96138-6BCB-4454-96D9-528C4B61F14A}" type="slidenum">
              <a:rPr lang="es-EC" smtClean="0"/>
              <a:t>7</a:t>
            </a:fld>
            <a:endParaRPr lang="es-EC"/>
          </a:p>
        </p:txBody>
      </p:sp>
    </p:spTree>
    <p:extLst>
      <p:ext uri="{BB962C8B-B14F-4D97-AF65-F5344CB8AC3E}">
        <p14:creationId xmlns:p14="http://schemas.microsoft.com/office/powerpoint/2010/main" val="256788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se basa en la comparación de secuencias biológicas para llevar a cabo una clasificación jerárquica entre organismos</a:t>
            </a:r>
            <a:endParaRPr lang="es-EC" dirty="0"/>
          </a:p>
        </p:txBody>
      </p:sp>
      <p:sp>
        <p:nvSpPr>
          <p:cNvPr id="4" name="Marcador de número de diapositiva 3"/>
          <p:cNvSpPr>
            <a:spLocks noGrp="1"/>
          </p:cNvSpPr>
          <p:nvPr>
            <p:ph type="sldNum" sz="quarter" idx="10"/>
          </p:nvPr>
        </p:nvSpPr>
        <p:spPr/>
        <p:txBody>
          <a:bodyPr/>
          <a:lstStyle/>
          <a:p>
            <a:fld id="{6BB96138-6BCB-4454-96D9-528C4B61F14A}" type="slidenum">
              <a:rPr lang="es-EC" smtClean="0"/>
              <a:t>8</a:t>
            </a:fld>
            <a:endParaRPr lang="es-EC"/>
          </a:p>
        </p:txBody>
      </p:sp>
    </p:spTree>
    <p:extLst>
      <p:ext uri="{BB962C8B-B14F-4D97-AF65-F5344CB8AC3E}">
        <p14:creationId xmlns:p14="http://schemas.microsoft.com/office/powerpoint/2010/main" val="991823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200" dirty="0" smtClean="0">
                <a:latin typeface="Calibri" panose="020F0502020204030204" pitchFamily="34" charset="0"/>
              </a:rPr>
              <a:t>Las especies de </a:t>
            </a:r>
            <a:r>
              <a:rPr lang="es-EC" sz="1200" i="1" dirty="0" smtClean="0">
                <a:latin typeface="Calibri" panose="020F0502020204030204" pitchFamily="34" charset="0"/>
              </a:rPr>
              <a:t>Pythium</a:t>
            </a:r>
            <a:r>
              <a:rPr lang="es-EC" sz="1200" dirty="0" smtClean="0">
                <a:latin typeface="Calibri" panose="020F0502020204030204" pitchFamily="34" charset="0"/>
              </a:rPr>
              <a:t> son difíciles de identificar porque tienen pocas características morfológicas variables. </a:t>
            </a:r>
          </a:p>
          <a:p>
            <a:pPr algn="just"/>
            <a:r>
              <a:rPr lang="es-EC" sz="1200" b="0" i="0" kern="1200" dirty="0" smtClean="0">
                <a:solidFill>
                  <a:schemeClr val="tx1"/>
                </a:solidFill>
                <a:effectLst/>
                <a:latin typeface="+mn-lt"/>
                <a:ea typeface="+mn-ea"/>
                <a:cs typeface="+mn-cs"/>
              </a:rPr>
              <a:t>"la epidemiología" refiere al estudio del desarrollo de enfermedades en estas poblaciones</a:t>
            </a:r>
            <a:endParaRPr lang="es-EC" dirty="0" smtClean="0">
              <a:latin typeface="Calibri" panose="020F0502020204030204" pitchFamily="34" charset="0"/>
            </a:endParaRPr>
          </a:p>
          <a:p>
            <a:pPr algn="just"/>
            <a:r>
              <a:rPr lang="es-EC" dirty="0" smtClean="0">
                <a:latin typeface="Calibri" panose="020F0502020204030204" pitchFamily="34" charset="0"/>
              </a:rPr>
              <a:t>El manejo de enfermedades en plantas de la adecuada identificación de patógenos.</a:t>
            </a:r>
          </a:p>
          <a:p>
            <a:pPr marL="0" marR="0" indent="0" algn="just" defTabSz="914400" rtl="0" eaLnBrk="1" fontAlgn="auto" latinLnBrk="0" hangingPunct="1">
              <a:lnSpc>
                <a:spcPct val="100000"/>
              </a:lnSpc>
              <a:spcBef>
                <a:spcPts val="0"/>
              </a:spcBef>
              <a:spcAft>
                <a:spcPts val="0"/>
              </a:spcAft>
              <a:buClrTx/>
              <a:buSzTx/>
              <a:buFontTx/>
              <a:buNone/>
              <a:tabLst/>
              <a:defRPr/>
            </a:pPr>
            <a:r>
              <a:rPr lang="es-EC" dirty="0" smtClean="0">
                <a:latin typeface="Calibri" panose="020F0502020204030204" pitchFamily="34" charset="0"/>
                <a:ea typeface="Calibri" panose="020F0502020204030204" pitchFamily="34" charset="0"/>
              </a:rPr>
              <a:t>Es entonces que el desarrollo de técnicas de caracterización molecular para la identificación de patógenos brinda la posibilidad de diferenciar especies que pueden parecer ser una sola pero que genéticamente son dos diferentes</a:t>
            </a:r>
            <a:endParaRPr lang="es-EC" dirty="0" smtClean="0">
              <a:latin typeface="Calibri" panose="020F0502020204030204" pitchFamily="34" charset="0"/>
            </a:endParaRPr>
          </a:p>
          <a:p>
            <a:pPr algn="just"/>
            <a:endParaRPr lang="es-AR" dirty="0" smtClean="0">
              <a:latin typeface="Calibri" panose="020F0502020204030204" pitchFamily="34" charset="0"/>
            </a:endParaRPr>
          </a:p>
          <a:p>
            <a:endParaRPr lang="es-EC" dirty="0"/>
          </a:p>
        </p:txBody>
      </p:sp>
      <p:sp>
        <p:nvSpPr>
          <p:cNvPr id="4" name="Marcador de número de diapositiva 3"/>
          <p:cNvSpPr>
            <a:spLocks noGrp="1"/>
          </p:cNvSpPr>
          <p:nvPr>
            <p:ph type="sldNum" sz="quarter" idx="10"/>
          </p:nvPr>
        </p:nvSpPr>
        <p:spPr/>
        <p:txBody>
          <a:bodyPr/>
          <a:lstStyle/>
          <a:p>
            <a:fld id="{6BB96138-6BCB-4454-96D9-528C4B61F14A}" type="slidenum">
              <a:rPr lang="es-EC" smtClean="0"/>
              <a:t>9</a:t>
            </a:fld>
            <a:endParaRPr lang="es-EC"/>
          </a:p>
        </p:txBody>
      </p:sp>
    </p:spTree>
    <p:extLst>
      <p:ext uri="{BB962C8B-B14F-4D97-AF65-F5344CB8AC3E}">
        <p14:creationId xmlns:p14="http://schemas.microsoft.com/office/powerpoint/2010/main" val="1883955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Calibri" panose="020F0502020204030204" pitchFamily="34" charset="0"/>
                <a:cs typeface="+mn-cs"/>
              </a:rPr>
              <a:t>Las cepas fueron previamente identificadas morfológicamente por los científicos de la Universidad de Cornell (New York) y fueron enviadas para su posterior caracterización molecular.</a:t>
            </a:r>
            <a:endParaRPr lang="es-EC" sz="1200" kern="1200" dirty="0" smtClean="0">
              <a:solidFill>
                <a:schemeClr val="tx1"/>
              </a:solidFill>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6BB96138-6BCB-4454-96D9-528C4B61F14A}" type="slidenum">
              <a:rPr lang="es-EC" smtClean="0"/>
              <a:t>14</a:t>
            </a:fld>
            <a:endParaRPr lang="es-EC"/>
          </a:p>
        </p:txBody>
      </p:sp>
    </p:spTree>
    <p:extLst>
      <p:ext uri="{BB962C8B-B14F-4D97-AF65-F5344CB8AC3E}">
        <p14:creationId xmlns:p14="http://schemas.microsoft.com/office/powerpoint/2010/main" val="3527249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BB96138-6BCB-4454-96D9-528C4B61F14A}" type="slidenum">
              <a:rPr lang="es-EC" smtClean="0"/>
              <a:t>16</a:t>
            </a:fld>
            <a:endParaRPr lang="es-EC"/>
          </a:p>
        </p:txBody>
      </p:sp>
    </p:spTree>
    <p:extLst>
      <p:ext uri="{BB962C8B-B14F-4D97-AF65-F5344CB8AC3E}">
        <p14:creationId xmlns:p14="http://schemas.microsoft.com/office/powerpoint/2010/main" val="459836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91988EA2-BF41-4EA8-A28B-FD6CB6D2853C}" type="datetimeFigureOut">
              <a:rPr lang="es-EC" smtClean="0"/>
              <a:t>14/04/2014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03F1655-F461-40A0-A58A-0EADBBA1D518}" type="slidenum">
              <a:rPr lang="es-EC" smtClean="0"/>
              <a:t>‹Nº›</a:t>
            </a:fld>
            <a:endParaRPr lang="es-EC"/>
          </a:p>
        </p:txBody>
      </p:sp>
    </p:spTree>
    <p:extLst>
      <p:ext uri="{BB962C8B-B14F-4D97-AF65-F5344CB8AC3E}">
        <p14:creationId xmlns:p14="http://schemas.microsoft.com/office/powerpoint/2010/main" val="1637904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91988EA2-BF41-4EA8-A28B-FD6CB6D2853C}" type="datetimeFigureOut">
              <a:rPr lang="es-EC" smtClean="0"/>
              <a:t>14/04/2014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03F1655-F461-40A0-A58A-0EADBBA1D518}" type="slidenum">
              <a:rPr lang="es-EC" smtClean="0"/>
              <a:t>‹Nº›</a:t>
            </a:fld>
            <a:endParaRPr lang="es-EC"/>
          </a:p>
        </p:txBody>
      </p:sp>
    </p:spTree>
    <p:extLst>
      <p:ext uri="{BB962C8B-B14F-4D97-AF65-F5344CB8AC3E}">
        <p14:creationId xmlns:p14="http://schemas.microsoft.com/office/powerpoint/2010/main" val="3969475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91988EA2-BF41-4EA8-A28B-FD6CB6D2853C}" type="datetimeFigureOut">
              <a:rPr lang="es-EC" smtClean="0"/>
              <a:t>14/04/2014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03F1655-F461-40A0-A58A-0EADBBA1D518}" type="slidenum">
              <a:rPr lang="es-EC" smtClean="0"/>
              <a:t>‹Nº›</a:t>
            </a:fld>
            <a:endParaRPr lang="es-EC"/>
          </a:p>
        </p:txBody>
      </p:sp>
    </p:spTree>
    <p:extLst>
      <p:ext uri="{BB962C8B-B14F-4D97-AF65-F5344CB8AC3E}">
        <p14:creationId xmlns:p14="http://schemas.microsoft.com/office/powerpoint/2010/main" val="1488210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userDrawn="1"/>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40054" name="CorelDRAW" r:id="rId3" imgW="7748626" imgH="4759452" progId="CorelDRAW.Graphic.12">
                  <p:embed/>
                </p:oleObj>
              </mc:Choice>
              <mc:Fallback>
                <p:oleObj name="CorelDRAW" r:id="rId3" imgW="7748626" imgH="4759452" progId="CorelDRAW.Graphic.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609600" y="6245225"/>
            <a:ext cx="2844800" cy="476250"/>
          </a:xfrm>
          <a:prstGeom prst="rect">
            <a:avLst/>
          </a:prstGeom>
          <a:noFill/>
          <a:ln w="9525">
            <a:noFill/>
            <a:miter lim="800000"/>
            <a:headEnd/>
            <a:tailEnd/>
          </a:ln>
          <a:effectLst/>
        </p:spPr>
        <p:txBody>
          <a:bodyPr/>
          <a:lstStyle/>
          <a:p>
            <a:pPr>
              <a:defRPr/>
            </a:pPr>
            <a:endParaRPr lang="es-ES" sz="1400">
              <a:latin typeface="Arial" charset="0"/>
            </a:endParaRPr>
          </a:p>
        </p:txBody>
      </p:sp>
      <p:sp>
        <p:nvSpPr>
          <p:cNvPr id="4" name="Rectangle 25"/>
          <p:cNvSpPr>
            <a:spLocks noChangeArrowheads="1"/>
          </p:cNvSpPr>
          <p:nvPr userDrawn="1"/>
        </p:nvSpPr>
        <p:spPr bwMode="auto">
          <a:xfrm>
            <a:off x="4165600" y="6245225"/>
            <a:ext cx="3860800" cy="476250"/>
          </a:xfrm>
          <a:prstGeom prst="rect">
            <a:avLst/>
          </a:prstGeom>
          <a:noFill/>
          <a:ln w="9525">
            <a:noFill/>
            <a:miter lim="800000"/>
            <a:headEnd/>
            <a:tailEnd/>
          </a:ln>
          <a:effectLst/>
        </p:spPr>
        <p:txBody>
          <a:bodyPr/>
          <a:lstStyle/>
          <a:p>
            <a:pPr algn="ctr">
              <a:defRPr/>
            </a:pPr>
            <a:endParaRPr lang="es-ES" sz="1400">
              <a:latin typeface="Arial" charset="0"/>
            </a:endParaRPr>
          </a:p>
        </p:txBody>
      </p:sp>
      <p:sp>
        <p:nvSpPr>
          <p:cNvPr id="5" name="Rectangle 26"/>
          <p:cNvSpPr>
            <a:spLocks noChangeArrowheads="1"/>
          </p:cNvSpPr>
          <p:nvPr userDrawn="1"/>
        </p:nvSpPr>
        <p:spPr bwMode="auto">
          <a:xfrm>
            <a:off x="609600" y="6245225"/>
            <a:ext cx="2844800" cy="476250"/>
          </a:xfrm>
          <a:prstGeom prst="rect">
            <a:avLst/>
          </a:prstGeom>
          <a:noFill/>
          <a:ln w="9525">
            <a:noFill/>
            <a:miter lim="800000"/>
            <a:headEnd/>
            <a:tailEnd/>
          </a:ln>
          <a:effectLst/>
        </p:spPr>
        <p:txBody>
          <a:bodyPr/>
          <a:lstStyle/>
          <a:p>
            <a:pPr>
              <a:defRPr/>
            </a:pPr>
            <a:endParaRPr lang="es-ES" sz="1400">
              <a:latin typeface="Arial" charset="0"/>
            </a:endParaRPr>
          </a:p>
        </p:txBody>
      </p:sp>
      <p:sp>
        <p:nvSpPr>
          <p:cNvPr id="6" name="Rectangle 27"/>
          <p:cNvSpPr>
            <a:spLocks noChangeArrowheads="1"/>
          </p:cNvSpPr>
          <p:nvPr userDrawn="1"/>
        </p:nvSpPr>
        <p:spPr bwMode="auto">
          <a:xfrm>
            <a:off x="4165600" y="6245225"/>
            <a:ext cx="3860800" cy="476250"/>
          </a:xfrm>
          <a:prstGeom prst="rect">
            <a:avLst/>
          </a:prstGeom>
          <a:noFill/>
          <a:ln w="9525">
            <a:noFill/>
            <a:miter lim="800000"/>
            <a:headEnd/>
            <a:tailEnd/>
          </a:ln>
          <a:effectLst/>
        </p:spPr>
        <p:txBody>
          <a:bodyPr/>
          <a:lstStyle/>
          <a:p>
            <a:pPr algn="ctr">
              <a:defRPr/>
            </a:pPr>
            <a:endParaRPr lang="es-ES" sz="1400">
              <a:latin typeface="Arial" charset="0"/>
            </a:endParaRPr>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89984" y="260351"/>
            <a:ext cx="1056216" cy="792163"/>
          </a:xfrm>
          <a:prstGeom prst="ellipse">
            <a:avLst/>
          </a:prstGeom>
          <a:solidFill>
            <a:schemeClr val="bg1"/>
          </a:solidFill>
          <a:ln w="9525">
            <a:noFill/>
            <a:round/>
            <a:headEnd/>
            <a:tailEnd/>
          </a:ln>
          <a:effectLst/>
        </p:spPr>
        <p:txBody>
          <a:bodyPr wrap="none" anchor="ctr"/>
          <a:lstStyle/>
          <a:p>
            <a:pPr>
              <a:defRPr/>
            </a:pPr>
            <a:endParaRPr lang="es-EC" sz="1800">
              <a:latin typeface="Arial" charset="0"/>
            </a:endParaRPr>
          </a:p>
        </p:txBody>
      </p:sp>
      <p:pic>
        <p:nvPicPr>
          <p:cNvPr id="9" name="Picture 49" descr="LOGO ESPE ORIGINAL copia"/>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43934" y="115888"/>
            <a:ext cx="4417484"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4033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userDrawn="1"/>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41079" name="CorelDRAW" r:id="rId3" imgW="7748626" imgH="4759452" progId="CorelDRAW.Graphic.12">
                  <p:embed/>
                </p:oleObj>
              </mc:Choice>
              <mc:Fallback>
                <p:oleObj name="CorelDRAW" r:id="rId3" imgW="7748626" imgH="4759452" progId="CorelDRAW.Graphic.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609600" y="6245225"/>
            <a:ext cx="2844800" cy="476250"/>
          </a:xfrm>
          <a:prstGeom prst="rect">
            <a:avLst/>
          </a:prstGeom>
          <a:noFill/>
          <a:ln w="9525">
            <a:noFill/>
            <a:miter lim="800000"/>
            <a:headEnd/>
            <a:tailEnd/>
          </a:ln>
          <a:effectLst/>
        </p:spPr>
        <p:txBody>
          <a:bodyPr/>
          <a:lstStyle/>
          <a:p>
            <a:pPr fontAlgn="base">
              <a:spcBef>
                <a:spcPct val="0"/>
              </a:spcBef>
              <a:spcAft>
                <a:spcPct val="0"/>
              </a:spcAft>
              <a:defRPr/>
            </a:pPr>
            <a:endParaRPr lang="es-ES" sz="1400">
              <a:solidFill>
                <a:srgbClr val="000000"/>
              </a:solidFill>
            </a:endParaRPr>
          </a:p>
        </p:txBody>
      </p:sp>
      <p:sp>
        <p:nvSpPr>
          <p:cNvPr id="4" name="Rectangle 25"/>
          <p:cNvSpPr>
            <a:spLocks noChangeArrowheads="1"/>
          </p:cNvSpPr>
          <p:nvPr userDrawn="1"/>
        </p:nvSpPr>
        <p:spPr bwMode="auto">
          <a:xfrm>
            <a:off x="4165600" y="6245225"/>
            <a:ext cx="3860800" cy="476250"/>
          </a:xfrm>
          <a:prstGeom prst="rect">
            <a:avLst/>
          </a:prstGeom>
          <a:noFill/>
          <a:ln w="9525">
            <a:noFill/>
            <a:miter lim="800000"/>
            <a:headEnd/>
            <a:tailEnd/>
          </a:ln>
          <a:effectLst/>
        </p:spPr>
        <p:txBody>
          <a:bodyPr/>
          <a:lstStyle/>
          <a:p>
            <a:pPr algn="ctr" fontAlgn="base">
              <a:spcBef>
                <a:spcPct val="0"/>
              </a:spcBef>
              <a:spcAft>
                <a:spcPct val="0"/>
              </a:spcAft>
              <a:defRPr/>
            </a:pPr>
            <a:endParaRPr lang="es-ES" sz="1400">
              <a:solidFill>
                <a:srgbClr val="000000"/>
              </a:solidFill>
            </a:endParaRPr>
          </a:p>
        </p:txBody>
      </p:sp>
      <p:sp>
        <p:nvSpPr>
          <p:cNvPr id="5" name="Rectangle 26"/>
          <p:cNvSpPr>
            <a:spLocks noChangeArrowheads="1"/>
          </p:cNvSpPr>
          <p:nvPr userDrawn="1"/>
        </p:nvSpPr>
        <p:spPr bwMode="auto">
          <a:xfrm>
            <a:off x="609600" y="6245225"/>
            <a:ext cx="2844800" cy="476250"/>
          </a:xfrm>
          <a:prstGeom prst="rect">
            <a:avLst/>
          </a:prstGeom>
          <a:noFill/>
          <a:ln w="9525">
            <a:noFill/>
            <a:miter lim="800000"/>
            <a:headEnd/>
            <a:tailEnd/>
          </a:ln>
          <a:effectLst/>
        </p:spPr>
        <p:txBody>
          <a:bodyPr/>
          <a:lstStyle/>
          <a:p>
            <a:pPr fontAlgn="base">
              <a:spcBef>
                <a:spcPct val="0"/>
              </a:spcBef>
              <a:spcAft>
                <a:spcPct val="0"/>
              </a:spcAft>
              <a:defRPr/>
            </a:pPr>
            <a:endParaRPr lang="es-ES" sz="1400">
              <a:solidFill>
                <a:srgbClr val="000000"/>
              </a:solidFill>
            </a:endParaRPr>
          </a:p>
        </p:txBody>
      </p:sp>
      <p:sp>
        <p:nvSpPr>
          <p:cNvPr id="6" name="Rectangle 27"/>
          <p:cNvSpPr>
            <a:spLocks noChangeArrowheads="1"/>
          </p:cNvSpPr>
          <p:nvPr userDrawn="1"/>
        </p:nvSpPr>
        <p:spPr bwMode="auto">
          <a:xfrm>
            <a:off x="4165600" y="6245225"/>
            <a:ext cx="3860800" cy="476250"/>
          </a:xfrm>
          <a:prstGeom prst="rect">
            <a:avLst/>
          </a:prstGeom>
          <a:noFill/>
          <a:ln w="9525">
            <a:noFill/>
            <a:miter lim="800000"/>
            <a:headEnd/>
            <a:tailEnd/>
          </a:ln>
          <a:effectLst/>
        </p:spPr>
        <p:txBody>
          <a:bodyPr/>
          <a:lstStyle/>
          <a:p>
            <a:pPr algn="ctr" fontAlgn="base">
              <a:spcBef>
                <a:spcPct val="0"/>
              </a:spcBef>
              <a:spcAft>
                <a:spcPct val="0"/>
              </a:spcAft>
              <a:defRPr/>
            </a:pPr>
            <a:endParaRPr lang="es-ES" sz="1400">
              <a:solidFill>
                <a:srgbClr val="000000"/>
              </a:solidFill>
            </a:endParaRPr>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89984" y="260351"/>
            <a:ext cx="1056216" cy="792163"/>
          </a:xfrm>
          <a:prstGeom prst="ellipse">
            <a:avLst/>
          </a:prstGeom>
          <a:solidFill>
            <a:schemeClr val="bg1"/>
          </a:solidFill>
          <a:ln w="9525">
            <a:noFill/>
            <a:round/>
            <a:headEnd/>
            <a:tailEnd/>
          </a:ln>
          <a:effectLst/>
        </p:spPr>
        <p:txBody>
          <a:bodyPr wrap="none" anchor="ctr"/>
          <a:lstStyle/>
          <a:p>
            <a:pPr fontAlgn="base">
              <a:spcBef>
                <a:spcPct val="0"/>
              </a:spcBef>
              <a:spcAft>
                <a:spcPct val="0"/>
              </a:spcAft>
              <a:defRPr/>
            </a:pPr>
            <a:endParaRPr lang="es-EC" sz="1800">
              <a:solidFill>
                <a:srgbClr val="000000"/>
              </a:solidFill>
            </a:endParaRPr>
          </a:p>
        </p:txBody>
      </p:sp>
      <p:pic>
        <p:nvPicPr>
          <p:cNvPr id="9" name="Picture 49" descr="LOGO ESPE ORIGINAL copia"/>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43934" y="115888"/>
            <a:ext cx="4417484"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040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2786437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3629429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338491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1090469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C"/>
          </a:p>
        </p:txBody>
      </p:sp>
    </p:spTree>
    <p:extLst>
      <p:ext uri="{BB962C8B-B14F-4D97-AF65-F5344CB8AC3E}">
        <p14:creationId xmlns:p14="http://schemas.microsoft.com/office/powerpoint/2010/main" val="880858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386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91988EA2-BF41-4EA8-A28B-FD6CB6D2853C}" type="datetimeFigureOut">
              <a:rPr lang="es-EC" smtClean="0"/>
              <a:t>14/04/2014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03F1655-F461-40A0-A58A-0EADBBA1D518}" type="slidenum">
              <a:rPr lang="es-EC" smtClean="0"/>
              <a:t>‹Nº›</a:t>
            </a:fld>
            <a:endParaRPr lang="es-EC"/>
          </a:p>
        </p:txBody>
      </p:sp>
    </p:spTree>
    <p:extLst>
      <p:ext uri="{BB962C8B-B14F-4D97-AF65-F5344CB8AC3E}">
        <p14:creationId xmlns:p14="http://schemas.microsoft.com/office/powerpoint/2010/main" val="2060330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4080428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smtClean="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832379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1298259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1290318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1988EA2-BF41-4EA8-A28B-FD6CB6D2853C}" type="datetimeFigureOut">
              <a:rPr lang="es-EC" smtClean="0"/>
              <a:t>14/04/2014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03F1655-F461-40A0-A58A-0EADBBA1D518}" type="slidenum">
              <a:rPr lang="es-EC" smtClean="0"/>
              <a:t>‹Nº›</a:t>
            </a:fld>
            <a:endParaRPr lang="es-EC"/>
          </a:p>
        </p:txBody>
      </p:sp>
    </p:spTree>
    <p:extLst>
      <p:ext uri="{BB962C8B-B14F-4D97-AF65-F5344CB8AC3E}">
        <p14:creationId xmlns:p14="http://schemas.microsoft.com/office/powerpoint/2010/main" val="336593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91988EA2-BF41-4EA8-A28B-FD6CB6D2853C}" type="datetimeFigureOut">
              <a:rPr lang="es-EC" smtClean="0"/>
              <a:t>14/04/2014</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B03F1655-F461-40A0-A58A-0EADBBA1D518}" type="slidenum">
              <a:rPr lang="es-EC" smtClean="0"/>
              <a:t>‹Nº›</a:t>
            </a:fld>
            <a:endParaRPr lang="es-EC"/>
          </a:p>
        </p:txBody>
      </p:sp>
    </p:spTree>
    <p:extLst>
      <p:ext uri="{BB962C8B-B14F-4D97-AF65-F5344CB8AC3E}">
        <p14:creationId xmlns:p14="http://schemas.microsoft.com/office/powerpoint/2010/main" val="1448561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91988EA2-BF41-4EA8-A28B-FD6CB6D2853C}" type="datetimeFigureOut">
              <a:rPr lang="es-EC" smtClean="0"/>
              <a:t>14/04/2014</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B03F1655-F461-40A0-A58A-0EADBBA1D518}" type="slidenum">
              <a:rPr lang="es-EC" smtClean="0"/>
              <a:t>‹Nº›</a:t>
            </a:fld>
            <a:endParaRPr lang="es-EC"/>
          </a:p>
        </p:txBody>
      </p:sp>
    </p:spTree>
    <p:extLst>
      <p:ext uri="{BB962C8B-B14F-4D97-AF65-F5344CB8AC3E}">
        <p14:creationId xmlns:p14="http://schemas.microsoft.com/office/powerpoint/2010/main" val="1379476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91988EA2-BF41-4EA8-A28B-FD6CB6D2853C}" type="datetimeFigureOut">
              <a:rPr lang="es-EC" smtClean="0"/>
              <a:t>14/04/2014</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B03F1655-F461-40A0-A58A-0EADBBA1D518}" type="slidenum">
              <a:rPr lang="es-EC" smtClean="0"/>
              <a:t>‹Nº›</a:t>
            </a:fld>
            <a:endParaRPr lang="es-EC"/>
          </a:p>
        </p:txBody>
      </p:sp>
    </p:spTree>
    <p:extLst>
      <p:ext uri="{BB962C8B-B14F-4D97-AF65-F5344CB8AC3E}">
        <p14:creationId xmlns:p14="http://schemas.microsoft.com/office/powerpoint/2010/main" val="1063292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1988EA2-BF41-4EA8-A28B-FD6CB6D2853C}" type="datetimeFigureOut">
              <a:rPr lang="es-EC" smtClean="0"/>
              <a:t>14/04/2014</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B03F1655-F461-40A0-A58A-0EADBBA1D518}" type="slidenum">
              <a:rPr lang="es-EC" smtClean="0"/>
              <a:t>‹Nº›</a:t>
            </a:fld>
            <a:endParaRPr lang="es-EC"/>
          </a:p>
        </p:txBody>
      </p:sp>
    </p:spTree>
    <p:extLst>
      <p:ext uri="{BB962C8B-B14F-4D97-AF65-F5344CB8AC3E}">
        <p14:creationId xmlns:p14="http://schemas.microsoft.com/office/powerpoint/2010/main" val="1632319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1988EA2-BF41-4EA8-A28B-FD6CB6D2853C}" type="datetimeFigureOut">
              <a:rPr lang="es-EC" smtClean="0"/>
              <a:t>14/04/2014</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B03F1655-F461-40A0-A58A-0EADBBA1D518}" type="slidenum">
              <a:rPr lang="es-EC" smtClean="0"/>
              <a:t>‹Nº›</a:t>
            </a:fld>
            <a:endParaRPr lang="es-EC"/>
          </a:p>
        </p:txBody>
      </p:sp>
    </p:spTree>
    <p:extLst>
      <p:ext uri="{BB962C8B-B14F-4D97-AF65-F5344CB8AC3E}">
        <p14:creationId xmlns:p14="http://schemas.microsoft.com/office/powerpoint/2010/main" val="1330380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1988EA2-BF41-4EA8-A28B-FD6CB6D2853C}" type="datetimeFigureOut">
              <a:rPr lang="es-EC" smtClean="0"/>
              <a:t>14/04/2014</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B03F1655-F461-40A0-A58A-0EADBBA1D518}" type="slidenum">
              <a:rPr lang="es-EC" smtClean="0"/>
              <a:t>‹Nº›</a:t>
            </a:fld>
            <a:endParaRPr lang="es-EC"/>
          </a:p>
        </p:txBody>
      </p:sp>
    </p:spTree>
    <p:extLst>
      <p:ext uri="{BB962C8B-B14F-4D97-AF65-F5344CB8AC3E}">
        <p14:creationId xmlns:p14="http://schemas.microsoft.com/office/powerpoint/2010/main" val="3706692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988EA2-BF41-4EA8-A28B-FD6CB6D2853C}" type="datetimeFigureOut">
              <a:rPr lang="es-EC" smtClean="0"/>
              <a:t>14/04/2014</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F1655-F461-40A0-A58A-0EADBBA1D518}" type="slidenum">
              <a:rPr lang="es-EC" smtClean="0"/>
              <a:t>‹Nº›</a:t>
            </a:fld>
            <a:endParaRPr lang="es-EC"/>
          </a:p>
        </p:txBody>
      </p:sp>
    </p:spTree>
    <p:extLst>
      <p:ext uri="{BB962C8B-B14F-4D97-AF65-F5344CB8AC3E}">
        <p14:creationId xmlns:p14="http://schemas.microsoft.com/office/powerpoint/2010/main" val="572501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fontAlgn="base">
              <a:spcBef>
                <a:spcPct val="0"/>
              </a:spcBef>
              <a:spcAft>
                <a:spcPct val="0"/>
              </a:spcAft>
              <a:defRPr/>
            </a:pPr>
            <a:endParaRPr lang="es-EC" sz="1800">
              <a:solidFill>
                <a:srgbClr val="000000"/>
              </a:solidFill>
            </a:endParaRPr>
          </a:p>
        </p:txBody>
      </p:sp>
      <p:sp>
        <p:nvSpPr>
          <p:cNvPr id="1045" name="Rectangle 21"/>
          <p:cNvSpPr>
            <a:spLocks noChangeArrowheads="1"/>
          </p:cNvSpPr>
          <p:nvPr userDrawn="1"/>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fontAlgn="base">
              <a:spcBef>
                <a:spcPct val="0"/>
              </a:spcBef>
              <a:spcAft>
                <a:spcPct val="0"/>
              </a:spcAft>
              <a:defRPr/>
            </a:pPr>
            <a:endParaRPr lang="es-EC" sz="1800">
              <a:solidFill>
                <a:srgbClr val="000000"/>
              </a:solidFill>
            </a:endParaRPr>
          </a:p>
        </p:txBody>
      </p:sp>
      <p:sp>
        <p:nvSpPr>
          <p:cNvPr id="1047" name="Line 23"/>
          <p:cNvSpPr>
            <a:spLocks noChangeShapeType="1"/>
          </p:cNvSpPr>
          <p:nvPr userDrawn="1"/>
        </p:nvSpPr>
        <p:spPr bwMode="auto">
          <a:xfrm rot="10800000" flipH="1">
            <a:off x="33868" y="6296025"/>
            <a:ext cx="8879417" cy="0"/>
          </a:xfrm>
          <a:prstGeom prst="line">
            <a:avLst/>
          </a:prstGeom>
          <a:noFill/>
          <a:ln w="38100">
            <a:solidFill>
              <a:srgbClr val="FF0000"/>
            </a:solidFill>
            <a:round/>
            <a:headEnd/>
            <a:tailEnd/>
          </a:ln>
          <a:effectLst/>
        </p:spPr>
        <p:txBody>
          <a:bodyPr/>
          <a:lstStyle/>
          <a:p>
            <a:pPr fontAlgn="base">
              <a:spcBef>
                <a:spcPct val="0"/>
              </a:spcBef>
              <a:spcAft>
                <a:spcPct val="0"/>
              </a:spcAft>
              <a:defRPr/>
            </a:pPr>
            <a:endParaRPr lang="es-EC" sz="1800">
              <a:solidFill>
                <a:srgbClr val="000000"/>
              </a:solidFill>
            </a:endParaRPr>
          </a:p>
        </p:txBody>
      </p:sp>
      <p:sp>
        <p:nvSpPr>
          <p:cNvPr id="1048" name="Line 24"/>
          <p:cNvSpPr>
            <a:spLocks noChangeShapeType="1"/>
          </p:cNvSpPr>
          <p:nvPr userDrawn="1"/>
        </p:nvSpPr>
        <p:spPr bwMode="auto">
          <a:xfrm rot="10800000" flipH="1">
            <a:off x="33868" y="6245225"/>
            <a:ext cx="8879417" cy="0"/>
          </a:xfrm>
          <a:prstGeom prst="line">
            <a:avLst/>
          </a:prstGeom>
          <a:noFill/>
          <a:ln w="38100">
            <a:solidFill>
              <a:srgbClr val="006600"/>
            </a:solidFill>
            <a:round/>
            <a:headEnd/>
            <a:tailEnd/>
          </a:ln>
          <a:effectLst/>
        </p:spPr>
        <p:txBody>
          <a:bodyPr/>
          <a:lstStyle/>
          <a:p>
            <a:pPr fontAlgn="base">
              <a:spcBef>
                <a:spcPct val="0"/>
              </a:spcBef>
              <a:spcAft>
                <a:spcPct val="0"/>
              </a:spcAft>
              <a:defRPr/>
            </a:pPr>
            <a:endParaRPr lang="es-EC" sz="1800">
              <a:solidFill>
                <a:srgbClr val="000000"/>
              </a:solidFill>
            </a:endParaRPr>
          </a:p>
        </p:txBody>
      </p:sp>
      <p:pic>
        <p:nvPicPr>
          <p:cNvPr id="3078" name="Picture 26" descr="LOGO ESPE ORIGINAL copia"/>
          <p:cNvPicPr>
            <a:picLocks noChangeAspect="1" noChangeArrowheads="1"/>
          </p:cNvPicPr>
          <p:nvPr userDrawn="1"/>
        </p:nvPicPr>
        <p:blipFill>
          <a:blip r:embed="rId13">
            <a:extLst>
              <a:ext uri="{28A0092B-C50C-407E-A947-70E740481C1C}">
                <a14:useLocalDpi xmlns:a14="http://schemas.microsoft.com/office/drawing/2010/main" val="0"/>
              </a:ext>
            </a:extLst>
          </a:blip>
          <a:srcRect l="3070"/>
          <a:stretch>
            <a:fillRect/>
          </a:stretch>
        </p:blipFill>
        <p:spPr bwMode="auto">
          <a:xfrm>
            <a:off x="8976784" y="5949950"/>
            <a:ext cx="30734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799995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9.xml"/><Relationship Id="rId1" Type="http://schemas.openxmlformats.org/officeDocument/2006/relationships/vmlDrawing" Target="../drawings/vmlDrawing3.vml"/><Relationship Id="rId5" Type="http://schemas.openxmlformats.org/officeDocument/2006/relationships/image" Target="../media/image16.w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6.png"/><Relationship Id="rId2" Type="http://schemas.openxmlformats.org/officeDocument/2006/relationships/diagramData" Target="../diagrams/data5.xml"/><Relationship Id="rId1" Type="http://schemas.openxmlformats.org/officeDocument/2006/relationships/slideLayout" Target="../slideLayouts/slideLayout1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6.png"/><Relationship Id="rId2" Type="http://schemas.openxmlformats.org/officeDocument/2006/relationships/diagramData" Target="../diagrams/data6.xml"/><Relationship Id="rId1" Type="http://schemas.openxmlformats.org/officeDocument/2006/relationships/slideLayout" Target="../slideLayouts/slideLayout1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9.jpeg"/><Relationship Id="rId1" Type="http://schemas.openxmlformats.org/officeDocument/2006/relationships/slideLayout" Target="../slideLayouts/slideLayout1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diagramData" Target="../diagrams/data10.xml"/><Relationship Id="rId17" Type="http://schemas.openxmlformats.org/officeDocument/2006/relationships/image" Target="../media/image6.png"/><Relationship Id="rId2" Type="http://schemas.openxmlformats.org/officeDocument/2006/relationships/diagramData" Target="../diagrams/data8.xml"/><Relationship Id="rId16" Type="http://schemas.microsoft.com/office/2007/relationships/diagramDrawing" Target="../diagrams/drawing10.xml"/><Relationship Id="rId1" Type="http://schemas.openxmlformats.org/officeDocument/2006/relationships/slideLayout" Target="../slideLayouts/slideLayout14.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diagramColors" Target="../diagrams/colors10.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6.png"/><Relationship Id="rId2" Type="http://schemas.openxmlformats.org/officeDocument/2006/relationships/diagramData" Target="../diagrams/data11.xml"/><Relationship Id="rId1" Type="http://schemas.openxmlformats.org/officeDocument/2006/relationships/slideLayout" Target="../slideLayouts/slideLayout1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36.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4.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5.emf"/><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6.png"/><Relationship Id="rId2" Type="http://schemas.openxmlformats.org/officeDocument/2006/relationships/diagramData" Target="../diagrams/data13.xml"/><Relationship Id="rId1" Type="http://schemas.openxmlformats.org/officeDocument/2006/relationships/slideLayout" Target="../slideLayouts/slideLayout1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9.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1.xml"/><Relationship Id="rId7" Type="http://schemas.openxmlformats.org/officeDocument/2006/relationships/image" Target="../media/image13.jpe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307" y="143981"/>
            <a:ext cx="1016281" cy="980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0925" y="174730"/>
            <a:ext cx="3086250"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2784050" y="1070151"/>
            <a:ext cx="7621190" cy="1015663"/>
          </a:xfrm>
          <a:prstGeom prst="rect">
            <a:avLst/>
          </a:prstGeom>
          <a:noFill/>
        </p:spPr>
        <p:txBody>
          <a:bodyPr wrap="none" rtlCol="0">
            <a:spAutoFit/>
          </a:bodyPr>
          <a:lstStyle/>
          <a:p>
            <a:pPr algn="ctr"/>
            <a:r>
              <a:rPr lang="es-EC" sz="2000" b="1" dirty="0">
                <a:effectLst>
                  <a:outerShdw blurRad="38100" dist="38100" dir="2700000" algn="tl">
                    <a:srgbClr val="000000">
                      <a:alpha val="43137"/>
                    </a:srgbClr>
                  </a:outerShdw>
                </a:effectLst>
                <a:latin typeface="Corbel" pitchFamily="34" charset="0"/>
                <a:cs typeface="Raavi" pitchFamily="34" charset="0"/>
              </a:rPr>
              <a:t>UNIVERSIDAD DE LAS FUERZAS ARMADAS - ESPE</a:t>
            </a:r>
          </a:p>
          <a:p>
            <a:pPr algn="ctr"/>
            <a:r>
              <a:rPr lang="es-EC" sz="2000" b="1" dirty="0">
                <a:effectLst>
                  <a:outerShdw blurRad="38100" dist="38100" dir="2700000" algn="tl">
                    <a:srgbClr val="000000">
                      <a:alpha val="43137"/>
                    </a:srgbClr>
                  </a:outerShdw>
                </a:effectLst>
                <a:latin typeface="Corbel" pitchFamily="34" charset="0"/>
                <a:cs typeface="Raavi" pitchFamily="34" charset="0"/>
              </a:rPr>
              <a:t>DEPARTAMENTO DE CIENCIAS DE LA VIDA Y DE LA AGRICULTURA</a:t>
            </a:r>
          </a:p>
          <a:p>
            <a:pPr algn="ctr"/>
            <a:r>
              <a:rPr lang="es-EC" sz="2000" b="1" dirty="0">
                <a:effectLst>
                  <a:outerShdw blurRad="38100" dist="38100" dir="2700000" algn="tl">
                    <a:srgbClr val="000000">
                      <a:alpha val="43137"/>
                    </a:srgbClr>
                  </a:outerShdw>
                </a:effectLst>
                <a:latin typeface="Corbel" pitchFamily="34" charset="0"/>
                <a:cs typeface="Raavi" pitchFamily="34" charset="0"/>
              </a:rPr>
              <a:t>CARRERA DE INGENIERÍA EN BIOTECNOLOGÍA</a:t>
            </a:r>
          </a:p>
        </p:txBody>
      </p:sp>
      <p:sp>
        <p:nvSpPr>
          <p:cNvPr id="8" name="7 CuadroTexto"/>
          <p:cNvSpPr txBox="1"/>
          <p:nvPr/>
        </p:nvSpPr>
        <p:spPr>
          <a:xfrm>
            <a:off x="3000375" y="2292481"/>
            <a:ext cx="7404865" cy="646331"/>
          </a:xfrm>
          <a:prstGeom prst="rect">
            <a:avLst/>
          </a:prstGeom>
          <a:noFill/>
        </p:spPr>
        <p:txBody>
          <a:bodyPr wrap="square" rtlCol="0">
            <a:spAutoFit/>
          </a:bodyPr>
          <a:lstStyle/>
          <a:p>
            <a:pPr lvl="0" algn="ctr" eaLnBrk="0" fontAlgn="base" hangingPunct="0">
              <a:spcBef>
                <a:spcPct val="0"/>
              </a:spcBef>
              <a:spcAft>
                <a:spcPct val="0"/>
              </a:spcAft>
            </a:pPr>
            <a:r>
              <a:rPr lang="es-EC" b="1" dirty="0">
                <a:latin typeface="Arial" panose="020B0604020202020204" pitchFamily="34" charset="0"/>
                <a:ea typeface="Calibri" panose="020F0502020204030204" pitchFamily="34" charset="0"/>
                <a:cs typeface="Arial" panose="020B0604020202020204" pitchFamily="34" charset="0"/>
              </a:rPr>
              <a:t>“</a:t>
            </a:r>
            <a:r>
              <a:rPr lang="es-EC" b="1" dirty="0">
                <a:ea typeface="Calibri" panose="020F0502020204030204" pitchFamily="34" charset="0"/>
                <a:cs typeface="Arial" panose="020B0604020202020204" pitchFamily="34" charset="0"/>
              </a:rPr>
              <a:t>Relación filogenética de </a:t>
            </a:r>
            <a:r>
              <a:rPr lang="es-EC" b="1" dirty="0">
                <a:ea typeface="Times New Roman" panose="02020603050405020304" pitchFamily="18" charset="0"/>
                <a:cs typeface="Arial" panose="020B0604020202020204" pitchFamily="34" charset="0"/>
              </a:rPr>
              <a:t>cepas de </a:t>
            </a:r>
            <a:r>
              <a:rPr lang="es-EC" b="1" i="1" dirty="0">
                <a:ea typeface="Times New Roman" panose="02020603050405020304" pitchFamily="18" charset="0"/>
                <a:cs typeface="Arial" panose="020B0604020202020204" pitchFamily="34" charset="0"/>
              </a:rPr>
              <a:t>Pythium irregulare</a:t>
            </a:r>
            <a:r>
              <a:rPr lang="es-EC" b="1" dirty="0">
                <a:ea typeface="Times New Roman" panose="02020603050405020304" pitchFamily="18" charset="0"/>
                <a:cs typeface="Arial" panose="020B0604020202020204" pitchFamily="34" charset="0"/>
              </a:rPr>
              <a:t> sensu lato de Long Island - New York,</a:t>
            </a:r>
            <a:r>
              <a:rPr lang="es-EC" b="1" dirty="0">
                <a:ea typeface="Calibri" panose="020F0502020204030204" pitchFamily="34" charset="0"/>
                <a:cs typeface="Arial" panose="020B0604020202020204" pitchFamily="34" charset="0"/>
              </a:rPr>
              <a:t> en base al análisis de secuencias del gen </a:t>
            </a:r>
            <a:r>
              <a:rPr lang="el-GR" b="1" dirty="0">
                <a:ea typeface="Calibri" panose="020F0502020204030204" pitchFamily="34" charset="0"/>
                <a:cs typeface="Arial" panose="020B0604020202020204" pitchFamily="34" charset="0"/>
              </a:rPr>
              <a:t>β</a:t>
            </a:r>
            <a:r>
              <a:rPr lang="es-EC" b="1" dirty="0">
                <a:ea typeface="Calibri" panose="020F0502020204030204" pitchFamily="34" charset="0"/>
                <a:cs typeface="Arial" panose="020B0604020202020204" pitchFamily="34" charset="0"/>
              </a:rPr>
              <a:t>-tubulina”</a:t>
            </a:r>
            <a:endParaRPr lang="es-EC" dirty="0">
              <a:cs typeface="Arial" panose="020B0604020202020204" pitchFamily="34" charset="0"/>
            </a:endParaRPr>
          </a:p>
        </p:txBody>
      </p:sp>
      <p:sp>
        <p:nvSpPr>
          <p:cNvPr id="9" name="8 CuadroTexto"/>
          <p:cNvSpPr txBox="1"/>
          <p:nvPr/>
        </p:nvSpPr>
        <p:spPr>
          <a:xfrm>
            <a:off x="3868881" y="3226609"/>
            <a:ext cx="5450788" cy="338554"/>
          </a:xfrm>
          <a:prstGeom prst="rect">
            <a:avLst/>
          </a:prstGeom>
          <a:noFill/>
        </p:spPr>
        <p:txBody>
          <a:bodyPr wrap="none" rtlCol="0">
            <a:spAutoFit/>
          </a:bodyPr>
          <a:lstStyle/>
          <a:p>
            <a:pPr algn="ctr"/>
            <a:r>
              <a:rPr lang="es-EC" sz="1600" dirty="0">
                <a:latin typeface="+mj-lt"/>
                <a:cs typeface="Raavi" pitchFamily="34" charset="0"/>
              </a:rPr>
              <a:t>PREVIA A LA OBTENCIÓN DE GRADO ACADÉMICO O TÍTULO DE:</a:t>
            </a:r>
          </a:p>
        </p:txBody>
      </p:sp>
      <p:sp>
        <p:nvSpPr>
          <p:cNvPr id="10" name="9 CuadroTexto"/>
          <p:cNvSpPr txBox="1"/>
          <p:nvPr/>
        </p:nvSpPr>
        <p:spPr>
          <a:xfrm>
            <a:off x="5231658" y="3664471"/>
            <a:ext cx="2725233" cy="338554"/>
          </a:xfrm>
          <a:prstGeom prst="rect">
            <a:avLst/>
          </a:prstGeom>
          <a:noFill/>
        </p:spPr>
        <p:txBody>
          <a:bodyPr wrap="none" rtlCol="0">
            <a:spAutoFit/>
          </a:bodyPr>
          <a:lstStyle/>
          <a:p>
            <a:pPr algn="ctr"/>
            <a:r>
              <a:rPr lang="es-EC" sz="1600" b="1" dirty="0" smtClean="0">
                <a:latin typeface="+mj-lt"/>
                <a:cs typeface="Raavi" pitchFamily="34" charset="0"/>
              </a:rPr>
              <a:t>INGENIERA </a:t>
            </a:r>
            <a:r>
              <a:rPr lang="es-EC" sz="1600" b="1" dirty="0">
                <a:latin typeface="+mj-lt"/>
                <a:cs typeface="Raavi" pitchFamily="34" charset="0"/>
              </a:rPr>
              <a:t>EN BIOTECNOLOGÍA</a:t>
            </a:r>
          </a:p>
        </p:txBody>
      </p:sp>
      <p:sp>
        <p:nvSpPr>
          <p:cNvPr id="11" name="10 CuadroTexto"/>
          <p:cNvSpPr txBox="1"/>
          <p:nvPr/>
        </p:nvSpPr>
        <p:spPr>
          <a:xfrm>
            <a:off x="4978062" y="4149938"/>
            <a:ext cx="3232423" cy="338554"/>
          </a:xfrm>
          <a:prstGeom prst="rect">
            <a:avLst/>
          </a:prstGeom>
          <a:noFill/>
        </p:spPr>
        <p:txBody>
          <a:bodyPr wrap="none" rtlCol="0" anchor="ctr" anchorCtr="1">
            <a:spAutoFit/>
          </a:bodyPr>
          <a:lstStyle/>
          <a:p>
            <a:pPr algn="ctr"/>
            <a:r>
              <a:rPr lang="es-EC" sz="1600" dirty="0" smtClean="0">
                <a:latin typeface="+mj-lt"/>
                <a:cs typeface="Raavi" pitchFamily="34" charset="0"/>
              </a:rPr>
              <a:t>MARÍA FERNANDA PROAÑO CUENCA</a:t>
            </a:r>
            <a:endParaRPr lang="es-EC" sz="1600" dirty="0">
              <a:latin typeface="+mj-lt"/>
              <a:cs typeface="Raavi" pitchFamily="34" charset="0"/>
            </a:endParaRPr>
          </a:p>
        </p:txBody>
      </p:sp>
      <p:sp>
        <p:nvSpPr>
          <p:cNvPr id="12" name="11 CuadroTexto"/>
          <p:cNvSpPr txBox="1"/>
          <p:nvPr/>
        </p:nvSpPr>
        <p:spPr>
          <a:xfrm>
            <a:off x="5866757" y="5239285"/>
            <a:ext cx="1089529" cy="338554"/>
          </a:xfrm>
          <a:prstGeom prst="rect">
            <a:avLst/>
          </a:prstGeom>
          <a:noFill/>
        </p:spPr>
        <p:txBody>
          <a:bodyPr wrap="none" rtlCol="0">
            <a:spAutoFit/>
          </a:bodyPr>
          <a:lstStyle/>
          <a:p>
            <a:pPr algn="ctr"/>
            <a:r>
              <a:rPr lang="es-EC" sz="1600" dirty="0" smtClean="0">
                <a:latin typeface="Corbel" pitchFamily="34" charset="0"/>
                <a:cs typeface="Raavi" pitchFamily="34" charset="0"/>
              </a:rPr>
              <a:t>Abril, 2014</a:t>
            </a:r>
            <a:endParaRPr lang="es-EC" sz="1600" dirty="0">
              <a:latin typeface="Corbel" pitchFamily="34" charset="0"/>
              <a:cs typeface="Raavi" pitchFamily="34" charset="0"/>
            </a:endParaRPr>
          </a:p>
        </p:txBody>
      </p:sp>
      <p:sp>
        <p:nvSpPr>
          <p:cNvPr id="13" name="12 CuadroTexto"/>
          <p:cNvSpPr txBox="1"/>
          <p:nvPr/>
        </p:nvSpPr>
        <p:spPr>
          <a:xfrm>
            <a:off x="4819846" y="4654510"/>
            <a:ext cx="3548856" cy="584775"/>
          </a:xfrm>
          <a:prstGeom prst="rect">
            <a:avLst/>
          </a:prstGeom>
          <a:noFill/>
        </p:spPr>
        <p:txBody>
          <a:bodyPr wrap="none" rtlCol="0" anchor="ctr" anchorCtr="1">
            <a:spAutoFit/>
          </a:bodyPr>
          <a:lstStyle/>
          <a:p>
            <a:pPr algn="ctr"/>
            <a:r>
              <a:rPr lang="es-EC" sz="1600" b="1" dirty="0" smtClean="0">
                <a:latin typeface="+mj-lt"/>
                <a:cs typeface="Raavi" pitchFamily="34" charset="0"/>
              </a:rPr>
              <a:t>DIRECTORA:</a:t>
            </a:r>
            <a:r>
              <a:rPr lang="es-EC" sz="1600" dirty="0" smtClean="0">
                <a:latin typeface="+mj-lt"/>
                <a:cs typeface="Raavi" pitchFamily="34" charset="0"/>
              </a:rPr>
              <a:t> ALMA KOCH, MC.</a:t>
            </a:r>
          </a:p>
          <a:p>
            <a:pPr algn="ctr"/>
            <a:r>
              <a:rPr lang="es-EC" sz="1600" b="1" dirty="0" smtClean="0">
                <a:latin typeface="+mj-lt"/>
                <a:cs typeface="Raavi" pitchFamily="34" charset="0"/>
              </a:rPr>
              <a:t>CODIRECTOR: </a:t>
            </a:r>
            <a:r>
              <a:rPr lang="es-EC" sz="1600" dirty="0" smtClean="0">
                <a:latin typeface="+mj-lt"/>
                <a:cs typeface="Raavi" pitchFamily="34" charset="0"/>
              </a:rPr>
              <a:t>ING.-MAT PEDRO ROMERO</a:t>
            </a:r>
            <a:endParaRPr lang="es-EC" sz="1600" dirty="0">
              <a:latin typeface="+mj-lt"/>
              <a:cs typeface="Raavi" pitchFamily="34" charset="0"/>
            </a:endParaRPr>
          </a:p>
        </p:txBody>
      </p:sp>
    </p:spTree>
    <p:extLst>
      <p:ext uri="{BB962C8B-B14F-4D97-AF65-F5344CB8AC3E}">
        <p14:creationId xmlns:p14="http://schemas.microsoft.com/office/powerpoint/2010/main" val="3603757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1 CuadroTexto"/>
          <p:cNvSpPr txBox="1">
            <a:spLocks noChangeArrowheads="1"/>
          </p:cNvSpPr>
          <p:nvPr/>
        </p:nvSpPr>
        <p:spPr bwMode="auto">
          <a:xfrm>
            <a:off x="6619596" y="25414"/>
            <a:ext cx="557240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400" dirty="0">
                <a:latin typeface="Calibri" panose="020F0502020204030204" pitchFamily="34" charset="0"/>
              </a:rPr>
              <a:t>OBJETIVO GENERAL</a:t>
            </a:r>
          </a:p>
        </p:txBody>
      </p:sp>
      <p:sp>
        <p:nvSpPr>
          <p:cNvPr id="6" name="Rectangle 5"/>
          <p:cNvSpPr>
            <a:spLocks noChangeArrowheads="1"/>
          </p:cNvSpPr>
          <p:nvPr/>
        </p:nvSpPr>
        <p:spPr bwMode="auto">
          <a:xfrm>
            <a:off x="1200712" y="1102660"/>
            <a:ext cx="990159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spcBef>
                <a:spcPct val="0"/>
              </a:spcBef>
              <a:spcAft>
                <a:spcPct val="0"/>
              </a:spcAft>
              <a:buClrTx/>
              <a:buSzTx/>
              <a:buFontTx/>
              <a:buNone/>
              <a:tabLst/>
            </a:pPr>
            <a:r>
              <a:rPr kumimoji="0" lang="es-EC" sz="2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Establecer la relación filogenética de </a:t>
            </a:r>
            <a:r>
              <a:rPr kumimoji="0" lang="es-EC" sz="2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cepas de </a:t>
            </a:r>
            <a:r>
              <a:rPr kumimoji="0" lang="es-EC" sz="2200" b="0" i="1"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Pythium irregulare</a:t>
            </a:r>
            <a:r>
              <a:rPr kumimoji="0" lang="es-EC" sz="2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sensu lato de Long Island, New York</a:t>
            </a:r>
            <a:r>
              <a:rPr kumimoji="0" lang="es-EC" sz="2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sobre la base de secuencias del gen </a:t>
            </a:r>
            <a:r>
              <a:rPr kumimoji="0" lang="el-GR" sz="2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β</a:t>
            </a:r>
            <a:r>
              <a:rPr kumimoji="0" lang="es-EC" sz="2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-tubulina. </a:t>
            </a:r>
            <a:endParaRPr kumimoji="0" lang="es-EC" sz="2200" b="0" i="0" u="none" strike="noStrike" cap="none" normalizeH="0" baseline="0" dirty="0" smtClean="0">
              <a:ln>
                <a:noFill/>
              </a:ln>
              <a:solidFill>
                <a:schemeClr val="tx1"/>
              </a:solidFill>
              <a:effectLst/>
              <a:latin typeface="Calibri" panose="020F0502020204030204" pitchFamily="34" charset="0"/>
            </a:endParaRPr>
          </a:p>
        </p:txBody>
      </p:sp>
      <p:sp>
        <p:nvSpPr>
          <p:cNvPr id="7" name="1 CuadroTexto"/>
          <p:cNvSpPr txBox="1">
            <a:spLocks noChangeArrowheads="1"/>
          </p:cNvSpPr>
          <p:nvPr/>
        </p:nvSpPr>
        <p:spPr bwMode="auto">
          <a:xfrm>
            <a:off x="6334825" y="2312966"/>
            <a:ext cx="52754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000" dirty="0" smtClean="0">
                <a:latin typeface="Calibri" panose="020F0502020204030204" pitchFamily="34" charset="0"/>
              </a:rPr>
              <a:t>OBJETIVOS ESPECÍFICOS </a:t>
            </a:r>
            <a:endParaRPr lang="es-EC" sz="4000" dirty="0">
              <a:latin typeface="Calibri" panose="020F0502020204030204" pitchFamily="34" charset="0"/>
            </a:endParaRPr>
          </a:p>
        </p:txBody>
      </p:sp>
      <p:sp>
        <p:nvSpPr>
          <p:cNvPr id="2" name="Rectángulo 1"/>
          <p:cNvSpPr/>
          <p:nvPr/>
        </p:nvSpPr>
        <p:spPr>
          <a:xfrm>
            <a:off x="946416" y="3198636"/>
            <a:ext cx="10410186" cy="2508379"/>
          </a:xfrm>
          <a:prstGeom prst="rect">
            <a:avLst/>
          </a:prstGeom>
        </p:spPr>
        <p:txBody>
          <a:bodyPr wrap="square">
            <a:spAutoFit/>
          </a:bodyPr>
          <a:lstStyle/>
          <a:p>
            <a:pPr marL="285750" indent="-285750" algn="just">
              <a:spcAft>
                <a:spcPts val="3000"/>
              </a:spcAft>
              <a:buFont typeface="Arial" panose="020B0604020202020204" pitchFamily="34" charset="0"/>
              <a:buChar char="•"/>
            </a:pPr>
            <a:r>
              <a:rPr lang="es-EC" sz="2200" dirty="0">
                <a:latin typeface="Calibri" panose="020F0502020204030204" pitchFamily="34" charset="0"/>
              </a:rPr>
              <a:t>Limpiar y mantener aisladas muestras de </a:t>
            </a:r>
            <a:r>
              <a:rPr lang="es-EC" sz="2200" i="1" dirty="0">
                <a:latin typeface="Calibri" panose="020F0502020204030204" pitchFamily="34" charset="0"/>
              </a:rPr>
              <a:t>Pythium irregulare</a:t>
            </a:r>
            <a:r>
              <a:rPr lang="es-EC" sz="2200" dirty="0">
                <a:latin typeface="Calibri" panose="020F0502020204030204" pitchFamily="34" charset="0"/>
              </a:rPr>
              <a:t> de Long Island, New York -Estados Unidos, mediante microbiología tradicional</a:t>
            </a:r>
            <a:r>
              <a:rPr lang="es-EC" sz="2200" dirty="0" smtClean="0">
                <a:latin typeface="Calibri" panose="020F0502020204030204" pitchFamily="34" charset="0"/>
              </a:rPr>
              <a:t>.</a:t>
            </a:r>
          </a:p>
          <a:p>
            <a:pPr marL="285750" lvl="0" indent="-285750">
              <a:buFont typeface="Arial" panose="020B0604020202020204" pitchFamily="34" charset="0"/>
              <a:buChar char="•"/>
            </a:pPr>
            <a:r>
              <a:rPr lang="es-EC" sz="2200" dirty="0" smtClean="0">
                <a:latin typeface="Calibri" panose="020F0502020204030204" pitchFamily="34" charset="0"/>
              </a:rPr>
              <a:t>Amplificar </a:t>
            </a:r>
            <a:r>
              <a:rPr lang="es-EC" sz="2200" dirty="0">
                <a:latin typeface="Calibri" panose="020F0502020204030204" pitchFamily="34" charset="0"/>
              </a:rPr>
              <a:t>y secuenciar el gen </a:t>
            </a:r>
            <a:r>
              <a:rPr lang="el-GR" sz="2200" dirty="0">
                <a:latin typeface="Calibri" panose="020F0502020204030204" pitchFamily="34" charset="0"/>
                <a:ea typeface="Calibri" panose="020F0502020204030204" pitchFamily="34" charset="0"/>
                <a:cs typeface="Times New Roman" panose="02020603050405020304" pitchFamily="18" charset="0"/>
              </a:rPr>
              <a:t>β</a:t>
            </a:r>
            <a:r>
              <a:rPr lang="es-EC" sz="2200" dirty="0">
                <a:latin typeface="Calibri" panose="020F0502020204030204" pitchFamily="34" charset="0"/>
                <a:ea typeface="Calibri" panose="020F0502020204030204" pitchFamily="34" charset="0"/>
                <a:cs typeface="Times New Roman" panose="02020603050405020304" pitchFamily="18" charset="0"/>
              </a:rPr>
              <a:t>-tubulina </a:t>
            </a:r>
            <a:r>
              <a:rPr lang="es-EC" sz="2200" dirty="0" smtClean="0">
                <a:latin typeface="Calibri" panose="020F0502020204030204" pitchFamily="34" charset="0"/>
              </a:rPr>
              <a:t>en las </a:t>
            </a:r>
            <a:r>
              <a:rPr lang="es-EC" sz="2200" dirty="0">
                <a:latin typeface="Calibri" panose="020F0502020204030204" pitchFamily="34" charset="0"/>
              </a:rPr>
              <a:t>cepas de </a:t>
            </a:r>
            <a:r>
              <a:rPr lang="es-EC" sz="2200" i="1" dirty="0">
                <a:latin typeface="Calibri" panose="020F0502020204030204" pitchFamily="34" charset="0"/>
              </a:rPr>
              <a:t>Pythium irregulare </a:t>
            </a:r>
            <a:r>
              <a:rPr lang="es-EC" sz="2200" dirty="0">
                <a:latin typeface="Calibri" panose="020F0502020204030204" pitchFamily="34" charset="0"/>
              </a:rPr>
              <a:t>sensu </a:t>
            </a:r>
            <a:r>
              <a:rPr lang="es-EC" sz="2200" dirty="0" smtClean="0">
                <a:latin typeface="Calibri" panose="020F0502020204030204" pitchFamily="34" charset="0"/>
              </a:rPr>
              <a:t>lato.</a:t>
            </a:r>
          </a:p>
          <a:p>
            <a:pPr lvl="0"/>
            <a:endParaRPr lang="es-EC" sz="2200" dirty="0"/>
          </a:p>
          <a:p>
            <a:pPr marL="285750" lvl="0" indent="-285750" algn="just">
              <a:spcAft>
                <a:spcPts val="3000"/>
              </a:spcAft>
              <a:buFont typeface="Arial" panose="020B0604020202020204" pitchFamily="34" charset="0"/>
              <a:buChar char="•"/>
            </a:pPr>
            <a:r>
              <a:rPr lang="es-EC" sz="2200" dirty="0" smtClean="0">
                <a:latin typeface="Calibri" panose="020F0502020204030204" pitchFamily="34" charset="0"/>
              </a:rPr>
              <a:t>Crear </a:t>
            </a:r>
            <a:r>
              <a:rPr lang="es-EC" sz="2200" dirty="0">
                <a:latin typeface="Calibri" panose="020F0502020204030204" pitchFamily="34" charset="0"/>
              </a:rPr>
              <a:t>secuencias consenso a partir del análisis y edición de los datos generados después de la secuenciación, con el programa BioNumerics</a:t>
            </a:r>
            <a:r>
              <a:rPr lang="es-EC" sz="2200" dirty="0" smtClean="0">
                <a:latin typeface="Calibri" panose="020F0502020204030204" pitchFamily="34" charset="0"/>
              </a:rPr>
              <a:t>.</a:t>
            </a:r>
            <a:endParaRPr lang="es-EC" sz="2200" dirty="0">
              <a:latin typeface="Calibri" panose="020F0502020204030204" pitchFamily="34" charset="0"/>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2550" y="5954736"/>
            <a:ext cx="3057525"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7588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a:spLocks noChangeArrowheads="1"/>
          </p:cNvSpPr>
          <p:nvPr/>
        </p:nvSpPr>
        <p:spPr bwMode="auto">
          <a:xfrm>
            <a:off x="6182356" y="0"/>
            <a:ext cx="53721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000" dirty="0" smtClean="0">
                <a:latin typeface="Calibri" panose="020F0502020204030204" pitchFamily="34" charset="0"/>
              </a:rPr>
              <a:t>OBJETIVOS ESPECÍFICOS </a:t>
            </a:r>
            <a:endParaRPr lang="es-EC" sz="4000" dirty="0">
              <a:latin typeface="Calibri" panose="020F0502020204030204" pitchFamily="34" charset="0"/>
            </a:endParaRPr>
          </a:p>
        </p:txBody>
      </p:sp>
      <p:sp>
        <p:nvSpPr>
          <p:cNvPr id="3" name="Rectángulo 2"/>
          <p:cNvSpPr/>
          <p:nvPr/>
        </p:nvSpPr>
        <p:spPr>
          <a:xfrm>
            <a:off x="891850" y="851661"/>
            <a:ext cx="10038088" cy="5210529"/>
          </a:xfrm>
          <a:prstGeom prst="rect">
            <a:avLst/>
          </a:prstGeom>
        </p:spPr>
        <p:txBody>
          <a:bodyPr wrap="square">
            <a:spAutoFit/>
          </a:bodyPr>
          <a:lstStyle/>
          <a:p>
            <a:pPr marL="285750" indent="-285750" algn="just">
              <a:lnSpc>
                <a:spcPct val="150000"/>
              </a:lnSpc>
              <a:spcAft>
                <a:spcPts val="3000"/>
              </a:spcAft>
              <a:buFont typeface="Arial" panose="020B0604020202020204" pitchFamily="34" charset="0"/>
              <a:buChar char="•"/>
            </a:pPr>
            <a:r>
              <a:rPr lang="es-EC" sz="2200" dirty="0" smtClean="0">
                <a:latin typeface="Calibri" panose="020F0502020204030204" pitchFamily="34" charset="0"/>
              </a:rPr>
              <a:t>Construir </a:t>
            </a:r>
            <a:r>
              <a:rPr lang="es-EC" sz="2200" dirty="0">
                <a:latin typeface="Calibri" panose="020F0502020204030204" pitchFamily="34" charset="0"/>
              </a:rPr>
              <a:t>un alineamiento múltiple de las secuencias en estudio con el algoritmo Muscle del programa MEGA versión 5.2</a:t>
            </a:r>
            <a:r>
              <a:rPr lang="es-EC" sz="2200" dirty="0" smtClean="0"/>
              <a:t>.</a:t>
            </a:r>
            <a:endParaRPr lang="es-EC" sz="2200" dirty="0"/>
          </a:p>
          <a:p>
            <a:pPr marL="285750" lvl="0" indent="-285750" algn="just">
              <a:lnSpc>
                <a:spcPct val="150000"/>
              </a:lnSpc>
              <a:spcAft>
                <a:spcPts val="3000"/>
              </a:spcAft>
              <a:buFont typeface="Arial" panose="020B0604020202020204" pitchFamily="34" charset="0"/>
              <a:buChar char="•"/>
            </a:pPr>
            <a:r>
              <a:rPr lang="es-EC" sz="2200" dirty="0" smtClean="0">
                <a:latin typeface="Calibri" panose="020F0502020204030204" pitchFamily="34" charset="0"/>
              </a:rPr>
              <a:t>Elegir </a:t>
            </a:r>
            <a:r>
              <a:rPr lang="es-EC" sz="2200" dirty="0">
                <a:latin typeface="Calibri" panose="020F0502020204030204" pitchFamily="34" charset="0"/>
              </a:rPr>
              <a:t>un modelo de sustitución y de evolución para las secuencias en estudio con el programa MEGA versión 5.2.</a:t>
            </a:r>
            <a:endParaRPr lang="es-EC" sz="2200" dirty="0" smtClean="0">
              <a:latin typeface="Calibri" panose="020F0502020204030204" pitchFamily="34" charset="0"/>
            </a:endParaRPr>
          </a:p>
          <a:p>
            <a:pPr marL="285750" lvl="0" indent="-285750">
              <a:buFont typeface="Arial" panose="020B0604020202020204" pitchFamily="34" charset="0"/>
              <a:buChar char="•"/>
            </a:pPr>
            <a:r>
              <a:rPr lang="es-EC" sz="2200" dirty="0">
                <a:latin typeface="Calibri" panose="020F0502020204030204" pitchFamily="34" charset="0"/>
              </a:rPr>
              <a:t>Construir un árbol filogenético basado en el correspondiente alineamiento múltiple y el modelo de sustitución-evolución elegido, con el método estadístico de máxima </a:t>
            </a:r>
            <a:r>
              <a:rPr lang="es-EC" sz="2200" dirty="0" smtClean="0">
                <a:latin typeface="Calibri" panose="020F0502020204030204" pitchFamily="34" charset="0"/>
              </a:rPr>
              <a:t>verosimilitud</a:t>
            </a:r>
            <a:r>
              <a:rPr lang="es-EC" sz="2200" dirty="0" smtClean="0"/>
              <a:t>.</a:t>
            </a:r>
          </a:p>
          <a:p>
            <a:pPr lvl="0"/>
            <a:endParaRPr lang="es-EC" sz="2200" dirty="0"/>
          </a:p>
          <a:p>
            <a:pPr marL="285750" lvl="0" indent="-285750" algn="just">
              <a:lnSpc>
                <a:spcPct val="150000"/>
              </a:lnSpc>
              <a:spcAft>
                <a:spcPts val="3000"/>
              </a:spcAft>
              <a:buFont typeface="Arial" panose="020B0604020202020204" pitchFamily="34" charset="0"/>
              <a:buChar char="•"/>
            </a:pPr>
            <a:r>
              <a:rPr lang="es-AR" sz="2200" dirty="0" smtClean="0">
                <a:latin typeface="Calibri" panose="020F0502020204030204" pitchFamily="34" charset="0"/>
              </a:rPr>
              <a:t>Evaluar </a:t>
            </a:r>
            <a:r>
              <a:rPr lang="es-AR" sz="2200" dirty="0">
                <a:latin typeface="Calibri" panose="020F0502020204030204" pitchFamily="34" charset="0"/>
              </a:rPr>
              <a:t>estadísticamente el árbol filogenético obtenido </a:t>
            </a:r>
            <a:r>
              <a:rPr lang="es-EC" sz="2200" dirty="0">
                <a:latin typeface="Calibri" panose="020F0502020204030204" pitchFamily="34" charset="0"/>
              </a:rPr>
              <a:t>mediante un </a:t>
            </a:r>
            <a:r>
              <a:rPr lang="es-EC" sz="2200" dirty="0" smtClean="0">
                <a:latin typeface="Calibri" panose="020F0502020204030204" pitchFamily="34" charset="0"/>
              </a:rPr>
              <a:t>análisis “bootstrap” con 1000 repeticiones.</a:t>
            </a:r>
            <a:endParaRPr lang="es-EC" sz="2200" dirty="0">
              <a:latin typeface="Calibri" panose="020F0502020204030204" pitchFamily="34"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9700" y="5954736"/>
            <a:ext cx="3000375"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2758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9700" y="5954736"/>
            <a:ext cx="3000375"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1 CuadroTexto"/>
          <p:cNvSpPr txBox="1">
            <a:spLocks noChangeArrowheads="1"/>
          </p:cNvSpPr>
          <p:nvPr/>
        </p:nvSpPr>
        <p:spPr bwMode="auto">
          <a:xfrm>
            <a:off x="5548033" y="0"/>
            <a:ext cx="557240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s-EC" sz="4400" dirty="0" smtClean="0">
                <a:latin typeface="Calibri" panose="020F0502020204030204" pitchFamily="34" charset="0"/>
              </a:rPr>
              <a:t>HIPÓTESIS</a:t>
            </a:r>
            <a:endParaRPr lang="es-EC" sz="4400" dirty="0">
              <a:latin typeface="Calibri" panose="020F0502020204030204" pitchFamily="34" charset="0"/>
            </a:endParaRPr>
          </a:p>
        </p:txBody>
      </p:sp>
      <p:sp>
        <p:nvSpPr>
          <p:cNvPr id="11" name="Rectángulo 10"/>
          <p:cNvSpPr/>
          <p:nvPr/>
        </p:nvSpPr>
        <p:spPr>
          <a:xfrm>
            <a:off x="2128838" y="2432296"/>
            <a:ext cx="9186862" cy="1143070"/>
          </a:xfrm>
          <a:prstGeom prst="rect">
            <a:avLst/>
          </a:prstGeom>
        </p:spPr>
        <p:txBody>
          <a:bodyPr wrap="square">
            <a:spAutoFit/>
          </a:bodyPr>
          <a:lstStyle/>
          <a:p>
            <a:pPr>
              <a:lnSpc>
                <a:spcPct val="150000"/>
              </a:lnSpc>
            </a:pPr>
            <a:r>
              <a:rPr lang="es-EC" sz="2400" dirty="0">
                <a:latin typeface="Calibri" panose="020F0502020204030204" pitchFamily="34" charset="0"/>
              </a:rPr>
              <a:t>Las cepas de </a:t>
            </a:r>
            <a:r>
              <a:rPr lang="es-EC" sz="2400" i="1" dirty="0">
                <a:latin typeface="Calibri" panose="020F0502020204030204" pitchFamily="34" charset="0"/>
              </a:rPr>
              <a:t>Pythium irregulare </a:t>
            </a:r>
            <a:r>
              <a:rPr lang="es-EC" sz="2400" dirty="0">
                <a:latin typeface="Calibri" panose="020F0502020204030204" pitchFamily="34" charset="0"/>
              </a:rPr>
              <a:t>sensu lato de Long Island, NY, son monofiléticas de acuerdo a las secuencias </a:t>
            </a:r>
            <a:r>
              <a:rPr lang="es-EC" sz="2400" dirty="0" smtClean="0">
                <a:latin typeface="Calibri" panose="020F0502020204030204" pitchFamily="34" charset="0"/>
              </a:rPr>
              <a:t>de     </a:t>
            </a:r>
            <a:r>
              <a:rPr lang="es-EC" sz="2400" dirty="0">
                <a:latin typeface="Calibri" panose="020F0502020204030204" pitchFamily="34" charset="0"/>
              </a:rPr>
              <a:t>-tubilina.</a:t>
            </a:r>
          </a:p>
        </p:txBody>
      </p:sp>
      <p:sp>
        <p:nvSpPr>
          <p:cNvPr id="20" name="Rectangle 1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1" name="Objeto 20"/>
          <p:cNvGraphicFramePr>
            <a:graphicFrameLocks noChangeAspect="1"/>
          </p:cNvGraphicFramePr>
          <p:nvPr>
            <p:extLst>
              <p:ext uri="{D42A27DB-BD31-4B8C-83A1-F6EECF244321}">
                <p14:modId xmlns:p14="http://schemas.microsoft.com/office/powerpoint/2010/main" val="2105089320"/>
              </p:ext>
            </p:extLst>
          </p:nvPr>
        </p:nvGraphicFramePr>
        <p:xfrm>
          <a:off x="7815261" y="3192818"/>
          <a:ext cx="240285" cy="382548"/>
        </p:xfrm>
        <a:graphic>
          <a:graphicData uri="http://schemas.openxmlformats.org/presentationml/2006/ole">
            <mc:AlternateContent xmlns:mc="http://schemas.openxmlformats.org/markup-compatibility/2006">
              <mc:Choice xmlns:v="urn:schemas-microsoft-com:vml" Requires="v">
                <p:oleObj spid="_x0000_s42034" name="Equation" r:id="rId4" imgW="152268" imgH="203024" progId="Equation.DSMT4">
                  <p:embed/>
                </p:oleObj>
              </mc:Choice>
              <mc:Fallback>
                <p:oleObj name="Equation" r:id="rId4" imgW="152268" imgH="203024" progId="Equation.DSMT4">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5261" y="3192818"/>
                        <a:ext cx="240285" cy="382548"/>
                      </a:xfrm>
                      <a:prstGeom prst="rect">
                        <a:avLst/>
                      </a:prstGeom>
                      <a:noFill/>
                    </p:spPr>
                  </p:pic>
                </p:oleObj>
              </mc:Fallback>
            </mc:AlternateContent>
          </a:graphicData>
        </a:graphic>
      </p:graphicFrame>
    </p:spTree>
    <p:extLst>
      <p:ext uri="{BB962C8B-B14F-4D97-AF65-F5344CB8AC3E}">
        <p14:creationId xmlns:p14="http://schemas.microsoft.com/office/powerpoint/2010/main" val="2786800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CuadroTexto"/>
          <p:cNvSpPr txBox="1">
            <a:spLocks noChangeArrowheads="1"/>
          </p:cNvSpPr>
          <p:nvPr/>
        </p:nvSpPr>
        <p:spPr bwMode="auto">
          <a:xfrm>
            <a:off x="7687656" y="0"/>
            <a:ext cx="541010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400" dirty="0">
                <a:latin typeface="Calibri" panose="020F0502020204030204" pitchFamily="34" charset="0"/>
              </a:rPr>
              <a:t>METODOLOGÍA</a:t>
            </a:r>
            <a:r>
              <a:rPr lang="es-EC" sz="2200" b="1" dirty="0"/>
              <a:t> </a:t>
            </a:r>
          </a:p>
        </p:txBody>
      </p:sp>
      <p:graphicFrame>
        <p:nvGraphicFramePr>
          <p:cNvPr id="4" name="Diagrama 3"/>
          <p:cNvGraphicFramePr/>
          <p:nvPr>
            <p:extLst>
              <p:ext uri="{D42A27DB-BD31-4B8C-83A1-F6EECF244321}">
                <p14:modId xmlns:p14="http://schemas.microsoft.com/office/powerpoint/2010/main" val="1728561787"/>
              </p:ext>
            </p:extLst>
          </p:nvPr>
        </p:nvGraphicFramePr>
        <p:xfrm>
          <a:off x="514350" y="1781196"/>
          <a:ext cx="11001375" cy="3733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p:cNvSpPr txBox="1"/>
          <p:nvPr/>
        </p:nvSpPr>
        <p:spPr>
          <a:xfrm>
            <a:off x="357187" y="941844"/>
            <a:ext cx="2814638" cy="461665"/>
          </a:xfrm>
          <a:prstGeom prst="rect">
            <a:avLst/>
          </a:prstGeom>
          <a:noFill/>
        </p:spPr>
        <p:txBody>
          <a:bodyPr wrap="square" rtlCol="0">
            <a:spAutoFit/>
          </a:bodyPr>
          <a:lstStyle/>
          <a:p>
            <a:r>
              <a:rPr lang="es-EC" sz="2400" b="1" dirty="0" smtClean="0">
                <a:latin typeface="Calibri" panose="020F0502020204030204" pitchFamily="34" charset="0"/>
              </a:rPr>
              <a:t>PRIMERA PARTE:</a:t>
            </a:r>
            <a:endParaRPr lang="es-EC" sz="2400" b="1" dirty="0">
              <a:latin typeface="Calibri" panose="020F0502020204030204" pitchFamily="34" charset="0"/>
            </a:endParaRPr>
          </a:p>
        </p:txBody>
      </p:sp>
      <p:sp>
        <p:nvSpPr>
          <p:cNvPr id="3" name="CuadroTexto 2"/>
          <p:cNvSpPr txBox="1"/>
          <p:nvPr/>
        </p:nvSpPr>
        <p:spPr>
          <a:xfrm>
            <a:off x="3057525" y="941844"/>
            <a:ext cx="1614487" cy="461665"/>
          </a:xfrm>
          <a:prstGeom prst="rect">
            <a:avLst/>
          </a:prstGeom>
          <a:noFill/>
        </p:spPr>
        <p:txBody>
          <a:bodyPr wrap="square" rtlCol="0">
            <a:spAutoFit/>
          </a:bodyPr>
          <a:lstStyle/>
          <a:p>
            <a:r>
              <a:rPr lang="es-EC" sz="2400" dirty="0" smtClean="0">
                <a:latin typeface="Calibri" panose="020F0502020204030204" pitchFamily="34" charset="0"/>
              </a:rPr>
              <a:t>Cepas vivas </a:t>
            </a:r>
            <a:endParaRPr lang="es-EC" sz="2400" dirty="0">
              <a:latin typeface="Calibri" panose="020F0502020204030204" pitchFamily="34" charset="0"/>
            </a:endParaRPr>
          </a:p>
        </p:txBody>
      </p:sp>
      <p:pic>
        <p:nvPicPr>
          <p:cNvPr id="11"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01125" y="5954736"/>
            <a:ext cx="3028950"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3239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a:spLocks noChangeArrowheads="1"/>
          </p:cNvSpPr>
          <p:nvPr/>
        </p:nvSpPr>
        <p:spPr bwMode="auto">
          <a:xfrm>
            <a:off x="7645493" y="0"/>
            <a:ext cx="5894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400" dirty="0">
                <a:latin typeface="Calibri" panose="020F0502020204030204" pitchFamily="34" charset="0"/>
              </a:rPr>
              <a:t>METODOLOGÍA</a:t>
            </a:r>
            <a:r>
              <a:rPr lang="es-EC" sz="2200" b="1" dirty="0"/>
              <a:t> </a:t>
            </a:r>
          </a:p>
        </p:txBody>
      </p:sp>
      <p:sp>
        <p:nvSpPr>
          <p:cNvPr id="3" name="CuadroTexto 2"/>
          <p:cNvSpPr txBox="1"/>
          <p:nvPr/>
        </p:nvSpPr>
        <p:spPr>
          <a:xfrm>
            <a:off x="528638" y="1039152"/>
            <a:ext cx="1841213" cy="769441"/>
          </a:xfrm>
          <a:prstGeom prst="rect">
            <a:avLst/>
          </a:prstGeom>
          <a:noFill/>
        </p:spPr>
        <p:txBody>
          <a:bodyPr wrap="square" rtlCol="0">
            <a:spAutoFit/>
          </a:bodyPr>
          <a:lstStyle/>
          <a:p>
            <a:pPr algn="ctr"/>
            <a:r>
              <a:rPr lang="es-EC" sz="2200" b="1" dirty="0" smtClean="0">
                <a:latin typeface="Calibri" panose="020F0502020204030204" pitchFamily="34" charset="0"/>
              </a:rPr>
              <a:t>Material de estudio </a:t>
            </a:r>
          </a:p>
        </p:txBody>
      </p:sp>
      <p:sp>
        <p:nvSpPr>
          <p:cNvPr id="6" name="CuadroTexto 5"/>
          <p:cNvSpPr txBox="1"/>
          <p:nvPr/>
        </p:nvSpPr>
        <p:spPr>
          <a:xfrm>
            <a:off x="2500313" y="922824"/>
            <a:ext cx="9401175" cy="864000"/>
          </a:xfrm>
          <a:prstGeom prst="roundRect">
            <a:avLst/>
          </a:prstGeom>
          <a:solidFill>
            <a:schemeClr val="bg1"/>
          </a:solidFill>
          <a:ln w="19050">
            <a:solidFill>
              <a:schemeClr val="accent2">
                <a:lumMod val="75000"/>
              </a:schemeClr>
            </a:solidFill>
          </a:ln>
        </p:spPr>
        <p:txBody>
          <a:bodyPr wrap="square" rtlCol="0">
            <a:spAutoFit/>
          </a:bodyPr>
          <a:lstStyle/>
          <a:p>
            <a:pPr lvl="0" algn="just"/>
            <a:r>
              <a:rPr lang="es-EC" sz="2200" dirty="0" smtClean="0">
                <a:latin typeface="Calibri" panose="020F0502020204030204" pitchFamily="34" charset="0"/>
              </a:rPr>
              <a:t>120 </a:t>
            </a:r>
            <a:r>
              <a:rPr lang="es-EC" sz="2200" dirty="0">
                <a:latin typeface="Calibri" panose="020F0502020204030204" pitchFamily="34" charset="0"/>
              </a:rPr>
              <a:t>cepas de </a:t>
            </a:r>
            <a:r>
              <a:rPr lang="es-EC" sz="2200" i="1" dirty="0">
                <a:latin typeface="Calibri" panose="020F0502020204030204" pitchFamily="34" charset="0"/>
              </a:rPr>
              <a:t>Pythium </a:t>
            </a:r>
            <a:r>
              <a:rPr lang="es-EC" sz="2200" i="1" dirty="0" smtClean="0">
                <a:latin typeface="Calibri" panose="020F0502020204030204" pitchFamily="34" charset="0"/>
              </a:rPr>
              <a:t>irregulare </a:t>
            </a:r>
            <a:r>
              <a:rPr lang="es-EC" sz="2200" dirty="0" smtClean="0">
                <a:latin typeface="Calibri" panose="020F0502020204030204" pitchFamily="34" charset="0"/>
              </a:rPr>
              <a:t>sensu lato cultivos </a:t>
            </a:r>
            <a:r>
              <a:rPr lang="es-EC" sz="2200" dirty="0">
                <a:latin typeface="Calibri" panose="020F0502020204030204" pitchFamily="34" charset="0"/>
              </a:rPr>
              <a:t>de flores en invernaderos de Long Island- New </a:t>
            </a:r>
            <a:r>
              <a:rPr lang="es-EC" sz="2200" dirty="0" smtClean="0">
                <a:latin typeface="Calibri" panose="020F0502020204030204" pitchFamily="34" charset="0"/>
              </a:rPr>
              <a:t>York-Enviado por la Universidad de Cornell. </a:t>
            </a:r>
            <a:endParaRPr lang="es-EC" sz="2200" dirty="0">
              <a:latin typeface="Calibri" panose="020F0502020204030204" pitchFamily="34" charset="0"/>
            </a:endParaRPr>
          </a:p>
          <a:p>
            <a:pPr algn="ctr"/>
            <a:endParaRPr lang="es-EC" dirty="0">
              <a:latin typeface="Calibri" panose="020F0502020204030204" pitchFamily="34" charset="0"/>
            </a:endParaRPr>
          </a:p>
        </p:txBody>
      </p:sp>
      <p:pic>
        <p:nvPicPr>
          <p:cNvPr id="15" name="Imagen 14"/>
          <p:cNvPicPr>
            <a:picLocks noChangeAspect="1"/>
          </p:cNvPicPr>
          <p:nvPr/>
        </p:nvPicPr>
        <p:blipFill rotWithShape="1">
          <a:blip r:embed="rId3"/>
          <a:srcRect t="11565" b="7705"/>
          <a:stretch/>
        </p:blipFill>
        <p:spPr>
          <a:xfrm>
            <a:off x="257994" y="3968554"/>
            <a:ext cx="3813944" cy="2117458"/>
          </a:xfrm>
          <a:prstGeom prst="rect">
            <a:avLst/>
          </a:prstGeom>
        </p:spPr>
      </p:pic>
      <p:sp>
        <p:nvSpPr>
          <p:cNvPr id="17" name="CuadroTexto 16"/>
          <p:cNvSpPr txBox="1"/>
          <p:nvPr/>
        </p:nvSpPr>
        <p:spPr>
          <a:xfrm>
            <a:off x="60528" y="3946785"/>
            <a:ext cx="3947597" cy="769441"/>
          </a:xfrm>
          <a:prstGeom prst="rect">
            <a:avLst/>
          </a:prstGeom>
          <a:noFill/>
        </p:spPr>
        <p:txBody>
          <a:bodyPr wrap="square" rtlCol="0">
            <a:spAutoFit/>
          </a:bodyPr>
          <a:lstStyle/>
          <a:p>
            <a:pPr marL="342900" indent="-342900">
              <a:buFont typeface="Arial" panose="020B0604020202020204" pitchFamily="34" charset="0"/>
              <a:buChar char="•"/>
            </a:pPr>
            <a:r>
              <a:rPr lang="es-EC" sz="2200" dirty="0" smtClean="0">
                <a:latin typeface="Calibri" panose="020F0502020204030204" pitchFamily="34" charset="0"/>
              </a:rPr>
              <a:t>4 días</a:t>
            </a:r>
          </a:p>
          <a:p>
            <a:pPr marL="342900" indent="-342900">
              <a:buFont typeface="Arial" panose="020B0604020202020204" pitchFamily="34" charset="0"/>
              <a:buChar char="•"/>
            </a:pPr>
            <a:r>
              <a:rPr lang="es-EC" sz="2200" dirty="0" smtClean="0">
                <a:latin typeface="Calibri" panose="020F0502020204030204" pitchFamily="34" charset="0"/>
              </a:rPr>
              <a:t>temperatura ambiente</a:t>
            </a:r>
            <a:r>
              <a:rPr lang="es-EC" sz="1400" dirty="0" smtClean="0"/>
              <a:t>.</a:t>
            </a:r>
            <a:endParaRPr lang="es-EC" sz="1400" dirty="0"/>
          </a:p>
        </p:txBody>
      </p:sp>
      <p:sp>
        <p:nvSpPr>
          <p:cNvPr id="18" name="CuadroTexto 17"/>
          <p:cNvSpPr txBox="1"/>
          <p:nvPr/>
        </p:nvSpPr>
        <p:spPr>
          <a:xfrm>
            <a:off x="9929902" y="5392836"/>
            <a:ext cx="1707776" cy="430887"/>
          </a:xfrm>
          <a:prstGeom prst="rect">
            <a:avLst/>
          </a:prstGeom>
          <a:noFill/>
        </p:spPr>
        <p:txBody>
          <a:bodyPr wrap="square" rtlCol="0">
            <a:spAutoFit/>
          </a:bodyPr>
          <a:lstStyle/>
          <a:p>
            <a:r>
              <a:rPr lang="es-EC" sz="2200" dirty="0" smtClean="0">
                <a:latin typeface="Calibri" panose="020F0502020204030204" pitchFamily="34" charset="0"/>
              </a:rPr>
              <a:t>24 h.</a:t>
            </a:r>
            <a:endParaRPr lang="es-EC" sz="2200" dirty="0">
              <a:latin typeface="Calibri" panose="020F0502020204030204" pitchFamily="34" charset="0"/>
            </a:endParaRPr>
          </a:p>
        </p:txBody>
      </p:sp>
      <p:sp>
        <p:nvSpPr>
          <p:cNvPr id="23" name="Rectángulo 22"/>
          <p:cNvSpPr/>
          <p:nvPr/>
        </p:nvSpPr>
        <p:spPr>
          <a:xfrm>
            <a:off x="60528" y="6225446"/>
            <a:ext cx="4317336" cy="646331"/>
          </a:xfrm>
          <a:prstGeom prst="rect">
            <a:avLst/>
          </a:prstGeom>
        </p:spPr>
        <p:txBody>
          <a:bodyPr wrap="square">
            <a:spAutoFit/>
          </a:bodyPr>
          <a:lstStyle/>
          <a:p>
            <a:r>
              <a:rPr lang="es-EC" b="1" dirty="0" err="1" smtClean="0">
                <a:latin typeface="Calibri" panose="020F0502020204030204" pitchFamily="34" charset="0"/>
                <a:ea typeface="Calibri" panose="020F0502020204030204" pitchFamily="34" charset="0"/>
              </a:rPr>
              <a:t>Fig</a:t>
            </a:r>
            <a:r>
              <a:rPr lang="es-EC" b="1" dirty="0" smtClean="0">
                <a:latin typeface="Calibri" panose="020F0502020204030204" pitchFamily="34" charset="0"/>
                <a:ea typeface="Calibri" panose="020F0502020204030204" pitchFamily="34" charset="0"/>
              </a:rPr>
              <a:t> 5: </a:t>
            </a:r>
            <a:r>
              <a:rPr lang="es-EC" dirty="0" smtClean="0">
                <a:latin typeface="Calibri" panose="020F0502020204030204" pitchFamily="34" charset="0"/>
                <a:ea typeface="Calibri" panose="020F0502020204030204" pitchFamily="34" charset="0"/>
              </a:rPr>
              <a:t>Esquema </a:t>
            </a:r>
            <a:r>
              <a:rPr lang="es-EC" dirty="0">
                <a:latin typeface="Calibri" panose="020F0502020204030204" pitchFamily="34" charset="0"/>
                <a:ea typeface="Calibri" panose="020F0502020204030204" pitchFamily="34" charset="0"/>
              </a:rPr>
              <a:t>del proceso de limpieza </a:t>
            </a:r>
            <a:r>
              <a:rPr lang="es-EC" dirty="0" smtClean="0">
                <a:latin typeface="Calibri" panose="020F0502020204030204" pitchFamily="34" charset="0"/>
                <a:ea typeface="Calibri" panose="020F0502020204030204" pitchFamily="34" charset="0"/>
              </a:rPr>
              <a:t>para </a:t>
            </a:r>
            <a:r>
              <a:rPr lang="es-EC" dirty="0">
                <a:latin typeface="Calibri" panose="020F0502020204030204" pitchFamily="34" charset="0"/>
                <a:ea typeface="Calibri" panose="020F0502020204030204" pitchFamily="34" charset="0"/>
              </a:rPr>
              <a:t>cepas de </a:t>
            </a:r>
            <a:r>
              <a:rPr lang="es-EC" i="1" dirty="0" smtClean="0">
                <a:latin typeface="Calibri" panose="020F0502020204030204" pitchFamily="34" charset="0"/>
                <a:ea typeface="Calibri" panose="020F0502020204030204" pitchFamily="34" charset="0"/>
              </a:rPr>
              <a:t>Pythium irregulare.</a:t>
            </a:r>
            <a:endParaRPr lang="es-EC" dirty="0">
              <a:latin typeface="Calibri" panose="020F0502020204030204" pitchFamily="34" charset="0"/>
            </a:endParaRPr>
          </a:p>
        </p:txBody>
      </p:sp>
      <p:pic>
        <p:nvPicPr>
          <p:cNvPr id="28" name="Imagen 27"/>
          <p:cNvPicPr>
            <a:picLocks noChangeAspect="1"/>
          </p:cNvPicPr>
          <p:nvPr/>
        </p:nvPicPr>
        <p:blipFill>
          <a:blip r:embed="rId4"/>
          <a:stretch>
            <a:fillRect/>
          </a:stretch>
        </p:blipFill>
        <p:spPr>
          <a:xfrm>
            <a:off x="4330832" y="3990208"/>
            <a:ext cx="3428725" cy="1900516"/>
          </a:xfrm>
          <a:prstGeom prst="rect">
            <a:avLst/>
          </a:prstGeom>
        </p:spPr>
      </p:pic>
      <p:pic>
        <p:nvPicPr>
          <p:cNvPr id="29" name="Imagen 28"/>
          <p:cNvPicPr>
            <a:picLocks noChangeAspect="1"/>
          </p:cNvPicPr>
          <p:nvPr/>
        </p:nvPicPr>
        <p:blipFill>
          <a:blip r:embed="rId5"/>
          <a:stretch>
            <a:fillRect/>
          </a:stretch>
        </p:blipFill>
        <p:spPr>
          <a:xfrm>
            <a:off x="8426308" y="3978840"/>
            <a:ext cx="3276600" cy="1393260"/>
          </a:xfrm>
          <a:prstGeom prst="rect">
            <a:avLst/>
          </a:prstGeom>
        </p:spPr>
      </p:pic>
      <p:sp>
        <p:nvSpPr>
          <p:cNvPr id="16" name="CuadroTexto 1"/>
          <p:cNvSpPr txBox="1"/>
          <p:nvPr/>
        </p:nvSpPr>
        <p:spPr>
          <a:xfrm>
            <a:off x="357274" y="169276"/>
            <a:ext cx="2300288" cy="430887"/>
          </a:xfrm>
          <a:prstGeom prst="rect">
            <a:avLst/>
          </a:prstGeom>
          <a:noFill/>
        </p:spPr>
        <p:txBody>
          <a:bodyPr wrap="square" rtlCol="0">
            <a:spAutoFit/>
          </a:bodyPr>
          <a:lstStyle/>
          <a:p>
            <a:r>
              <a:rPr lang="es-EC" sz="2200" b="1" dirty="0" smtClean="0">
                <a:latin typeface="Calibri" panose="020F0502020204030204" pitchFamily="34" charset="0"/>
              </a:rPr>
              <a:t>PRIMERA PARTE</a:t>
            </a:r>
            <a:endParaRPr lang="es-EC" sz="2200" b="1" dirty="0">
              <a:latin typeface="Calibri" panose="020F0502020204030204" pitchFamily="34" charset="0"/>
            </a:endParaRPr>
          </a:p>
        </p:txBody>
      </p:sp>
      <p:pic>
        <p:nvPicPr>
          <p:cNvPr id="2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25" y="5954736"/>
            <a:ext cx="3028950"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 name="Grupo 19"/>
          <p:cNvGrpSpPr/>
          <p:nvPr/>
        </p:nvGrpSpPr>
        <p:grpSpPr>
          <a:xfrm>
            <a:off x="357274" y="2633032"/>
            <a:ext cx="3488762" cy="580912"/>
            <a:chOff x="0" y="435684"/>
            <a:chExt cx="3488762" cy="580912"/>
          </a:xfrm>
        </p:grpSpPr>
        <p:sp>
          <p:nvSpPr>
            <p:cNvPr id="22" name="Rectángulo redondeado 21"/>
            <p:cNvSpPr/>
            <p:nvPr/>
          </p:nvSpPr>
          <p:spPr>
            <a:xfrm>
              <a:off x="0" y="435684"/>
              <a:ext cx="3488762" cy="58091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ectángulo 23"/>
            <p:cNvSpPr/>
            <p:nvPr/>
          </p:nvSpPr>
          <p:spPr>
            <a:xfrm>
              <a:off x="28358" y="464042"/>
              <a:ext cx="3432046" cy="5241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s-EC" sz="2200" kern="1200" dirty="0" smtClean="0">
                  <a:solidFill>
                    <a:schemeClr val="tx1"/>
                  </a:solidFill>
                  <a:latin typeface="Calibri" panose="020F0502020204030204" pitchFamily="34" charset="0"/>
                </a:rPr>
                <a:t>Limpieza </a:t>
              </a:r>
              <a:endParaRPr lang="es-EC" sz="2200" kern="1200" dirty="0">
                <a:solidFill>
                  <a:schemeClr val="tx1"/>
                </a:solidFill>
                <a:latin typeface="Calibri" panose="020F0502020204030204" pitchFamily="34" charset="0"/>
              </a:endParaRPr>
            </a:p>
          </p:txBody>
        </p:sp>
      </p:grpSp>
      <p:grpSp>
        <p:nvGrpSpPr>
          <p:cNvPr id="25" name="Grupo 24"/>
          <p:cNvGrpSpPr/>
          <p:nvPr/>
        </p:nvGrpSpPr>
        <p:grpSpPr>
          <a:xfrm>
            <a:off x="4330832" y="2682369"/>
            <a:ext cx="3488762" cy="580912"/>
            <a:chOff x="4070222" y="435684"/>
            <a:chExt cx="3488762" cy="580912"/>
          </a:xfrm>
        </p:grpSpPr>
        <p:sp>
          <p:nvSpPr>
            <p:cNvPr id="26" name="Rectángulo redondeado 25"/>
            <p:cNvSpPr/>
            <p:nvPr/>
          </p:nvSpPr>
          <p:spPr>
            <a:xfrm>
              <a:off x="4070222" y="435684"/>
              <a:ext cx="3488762" cy="58091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ángulo 29"/>
            <p:cNvSpPr/>
            <p:nvPr/>
          </p:nvSpPr>
          <p:spPr>
            <a:xfrm>
              <a:off x="4098580" y="464042"/>
              <a:ext cx="3432046" cy="5241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s-EC" sz="2200" kern="1200" dirty="0" smtClean="0">
                  <a:solidFill>
                    <a:schemeClr val="tx1"/>
                  </a:solidFill>
                  <a:latin typeface="Calibri" panose="020F0502020204030204" pitchFamily="34" charset="0"/>
                </a:rPr>
                <a:t>Recolección de micelio</a:t>
              </a:r>
              <a:endParaRPr lang="es-EC" sz="2200" kern="1200" dirty="0">
                <a:solidFill>
                  <a:schemeClr val="tx1"/>
                </a:solidFill>
                <a:latin typeface="Calibri" panose="020F0502020204030204" pitchFamily="34" charset="0"/>
              </a:endParaRPr>
            </a:p>
          </p:txBody>
        </p:sp>
      </p:grpSp>
      <p:grpSp>
        <p:nvGrpSpPr>
          <p:cNvPr id="31" name="Grupo 30"/>
          <p:cNvGrpSpPr/>
          <p:nvPr/>
        </p:nvGrpSpPr>
        <p:grpSpPr>
          <a:xfrm>
            <a:off x="8320227" y="2683472"/>
            <a:ext cx="3488762" cy="580912"/>
            <a:chOff x="8140444" y="435684"/>
            <a:chExt cx="3488762" cy="580912"/>
          </a:xfrm>
        </p:grpSpPr>
        <p:sp>
          <p:nvSpPr>
            <p:cNvPr id="32" name="Rectángulo redondeado 31"/>
            <p:cNvSpPr/>
            <p:nvPr/>
          </p:nvSpPr>
          <p:spPr>
            <a:xfrm>
              <a:off x="8140444" y="435684"/>
              <a:ext cx="3488762" cy="58091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Rectángulo 32"/>
            <p:cNvSpPr/>
            <p:nvPr/>
          </p:nvSpPr>
          <p:spPr>
            <a:xfrm>
              <a:off x="8168802" y="464042"/>
              <a:ext cx="3432046" cy="5241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s-EC" sz="2200" kern="1200" dirty="0" smtClean="0">
                  <a:solidFill>
                    <a:schemeClr val="tx1"/>
                  </a:solidFill>
                  <a:latin typeface="Calibri" panose="020F0502020204030204" pitchFamily="34" charset="0"/>
                </a:rPr>
                <a:t>Liofilización  </a:t>
              </a:r>
              <a:endParaRPr lang="es-EC" sz="2200" kern="1200" dirty="0">
                <a:solidFill>
                  <a:schemeClr val="tx1"/>
                </a:solidFill>
                <a:latin typeface="Calibri" panose="020F0502020204030204" pitchFamily="34" charset="0"/>
              </a:endParaRPr>
            </a:p>
          </p:txBody>
        </p:sp>
      </p:grpSp>
    </p:spTree>
    <p:extLst>
      <p:ext uri="{BB962C8B-B14F-4D97-AF65-F5344CB8AC3E}">
        <p14:creationId xmlns:p14="http://schemas.microsoft.com/office/powerpoint/2010/main" val="1864216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CuadroTexto"/>
          <p:cNvSpPr txBox="1">
            <a:spLocks noChangeArrowheads="1"/>
          </p:cNvSpPr>
          <p:nvPr/>
        </p:nvSpPr>
        <p:spPr bwMode="auto">
          <a:xfrm>
            <a:off x="7687656" y="0"/>
            <a:ext cx="541010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400" dirty="0">
                <a:latin typeface="Calibri" panose="020F0502020204030204" pitchFamily="34" charset="0"/>
              </a:rPr>
              <a:t>METODOLOGÍA</a:t>
            </a:r>
            <a:r>
              <a:rPr lang="es-EC" sz="2200" b="1" dirty="0"/>
              <a:t> </a:t>
            </a:r>
          </a:p>
        </p:txBody>
      </p:sp>
      <p:graphicFrame>
        <p:nvGraphicFramePr>
          <p:cNvPr id="8" name="Diagrama 7"/>
          <p:cNvGraphicFramePr/>
          <p:nvPr>
            <p:extLst>
              <p:ext uri="{D42A27DB-BD31-4B8C-83A1-F6EECF244321}">
                <p14:modId xmlns:p14="http://schemas.microsoft.com/office/powerpoint/2010/main" val="3578550530"/>
              </p:ext>
            </p:extLst>
          </p:nvPr>
        </p:nvGraphicFramePr>
        <p:xfrm>
          <a:off x="159498" y="1895941"/>
          <a:ext cx="11741990" cy="4058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514349" y="1009650"/>
            <a:ext cx="2614613" cy="461665"/>
          </a:xfrm>
          <a:prstGeom prst="rect">
            <a:avLst/>
          </a:prstGeom>
          <a:noFill/>
        </p:spPr>
        <p:txBody>
          <a:bodyPr wrap="square" rtlCol="0">
            <a:spAutoFit/>
          </a:bodyPr>
          <a:lstStyle/>
          <a:p>
            <a:r>
              <a:rPr lang="es-EC" sz="2400" b="1" dirty="0" smtClean="0">
                <a:latin typeface="Calibri" panose="020F0502020204030204" pitchFamily="34" charset="0"/>
              </a:rPr>
              <a:t>SEGUNDA PARTE:</a:t>
            </a:r>
            <a:endParaRPr lang="es-EC" sz="2400" b="1" dirty="0">
              <a:latin typeface="Calibri" panose="020F0502020204030204" pitchFamily="34" charset="0"/>
            </a:endParaRPr>
          </a:p>
        </p:txBody>
      </p:sp>
      <p:sp>
        <p:nvSpPr>
          <p:cNvPr id="10" name="CuadroTexto 9"/>
          <p:cNvSpPr txBox="1"/>
          <p:nvPr/>
        </p:nvSpPr>
        <p:spPr>
          <a:xfrm>
            <a:off x="3128962" y="1009650"/>
            <a:ext cx="2528887" cy="461665"/>
          </a:xfrm>
          <a:prstGeom prst="rect">
            <a:avLst/>
          </a:prstGeom>
          <a:noFill/>
        </p:spPr>
        <p:txBody>
          <a:bodyPr wrap="square" rtlCol="0">
            <a:spAutoFit/>
          </a:bodyPr>
          <a:lstStyle/>
          <a:p>
            <a:r>
              <a:rPr lang="es-EC" sz="2400" dirty="0" smtClean="0">
                <a:latin typeface="Calibri" panose="020F0502020204030204" pitchFamily="34" charset="0"/>
              </a:rPr>
              <a:t>Cepas liofilizadas</a:t>
            </a:r>
            <a:endParaRPr lang="es-EC" sz="2400" dirty="0">
              <a:latin typeface="Calibri" panose="020F0502020204030204" pitchFamily="34" charset="0"/>
            </a:endParaRPr>
          </a:p>
        </p:txBody>
      </p:sp>
      <p:pic>
        <p:nvPicPr>
          <p:cNvPr id="11"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01125" y="5954736"/>
            <a:ext cx="3028950"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68366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55378" y="845878"/>
            <a:ext cx="5228384" cy="769441"/>
          </a:xfrm>
          <a:prstGeom prst="rect">
            <a:avLst/>
          </a:prstGeom>
          <a:noFill/>
        </p:spPr>
        <p:txBody>
          <a:bodyPr wrap="square" rtlCol="0">
            <a:spAutoFit/>
          </a:bodyPr>
          <a:lstStyle/>
          <a:p>
            <a:pPr algn="just"/>
            <a:r>
              <a:rPr lang="es-EC" sz="2200" b="1" dirty="0" smtClean="0">
                <a:latin typeface="Calibri" panose="020F0502020204030204" pitchFamily="34" charset="0"/>
              </a:rPr>
              <a:t>Extracción de ADN (DNeasy </a:t>
            </a:r>
            <a:r>
              <a:rPr lang="es-EC" sz="2200" b="1" dirty="0">
                <a:latin typeface="Calibri" panose="020F0502020204030204" pitchFamily="34" charset="0"/>
              </a:rPr>
              <a:t>Plant Mini </a:t>
            </a:r>
            <a:r>
              <a:rPr lang="es-EC" sz="2200" b="1" dirty="0" smtClean="0">
                <a:latin typeface="Calibri" panose="020F0502020204030204" pitchFamily="34" charset="0"/>
              </a:rPr>
              <a:t>kit- QIAGEN)</a:t>
            </a:r>
            <a:endParaRPr lang="es-EC" sz="2200" b="1" dirty="0">
              <a:latin typeface="Calibri" panose="020F0502020204030204" pitchFamily="34" charset="0"/>
            </a:endParaRPr>
          </a:p>
        </p:txBody>
      </p:sp>
      <p:pic>
        <p:nvPicPr>
          <p:cNvPr id="43010" name="Picture 2" descr="http://www.biomart.cn/upload/userfiles/image/2012/04/13342106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202" y="3513014"/>
            <a:ext cx="4090736" cy="2716250"/>
          </a:xfrm>
          <a:prstGeom prst="rect">
            <a:avLst/>
          </a:prstGeom>
          <a:noFill/>
          <a:extLst>
            <a:ext uri="{909E8E84-426E-40DD-AFC4-6F175D3DCCD1}">
              <a14:hiddenFill xmlns:a14="http://schemas.microsoft.com/office/drawing/2010/main">
                <a:solidFill>
                  <a:srgbClr val="FFFFFF"/>
                </a:solidFill>
              </a14:hiddenFill>
            </a:ext>
          </a:extLst>
        </p:spPr>
      </p:pic>
      <p:sp>
        <p:nvSpPr>
          <p:cNvPr id="20" name="CuadroTexto 19"/>
          <p:cNvSpPr txBox="1"/>
          <p:nvPr/>
        </p:nvSpPr>
        <p:spPr>
          <a:xfrm>
            <a:off x="6207994" y="888845"/>
            <a:ext cx="5741896" cy="1384995"/>
          </a:xfrm>
          <a:prstGeom prst="rect">
            <a:avLst/>
          </a:prstGeom>
          <a:noFill/>
        </p:spPr>
        <p:txBody>
          <a:bodyPr wrap="square" rtlCol="0">
            <a:spAutoFit/>
          </a:bodyPr>
          <a:lstStyle/>
          <a:p>
            <a:pPr algn="just"/>
            <a:r>
              <a:rPr lang="es-EC" sz="2200" b="1" dirty="0" smtClean="0">
                <a:latin typeface="Calibri" panose="020F0502020204030204" pitchFamily="34" charset="0"/>
              </a:rPr>
              <a:t>Cuantificación del ADN: Concentración y </a:t>
            </a:r>
            <a:r>
              <a:rPr lang="es-EC" sz="2200" b="1" dirty="0">
                <a:latin typeface="Calibri" panose="020F0502020204030204" pitchFamily="34" charset="0"/>
              </a:rPr>
              <a:t>p</a:t>
            </a:r>
            <a:r>
              <a:rPr lang="es-EC" sz="2200" b="1" dirty="0" smtClean="0">
                <a:latin typeface="Calibri" panose="020F0502020204030204" pitchFamily="34" charset="0"/>
              </a:rPr>
              <a:t>ureza mediante espectrofotometría (NANODROP 1000)</a:t>
            </a:r>
            <a:endParaRPr lang="es-EC" sz="2200" dirty="0">
              <a:latin typeface="Calibri" panose="020F0502020204030204" pitchFamily="34" charset="0"/>
            </a:endParaRPr>
          </a:p>
          <a:p>
            <a:r>
              <a:rPr lang="es-EC" b="1" dirty="0" smtClean="0">
                <a:latin typeface="Calibri" panose="020F0502020204030204" pitchFamily="34" charset="0"/>
              </a:rPr>
              <a:t> </a:t>
            </a:r>
            <a:endParaRPr lang="es-EC" b="1" dirty="0">
              <a:latin typeface="Calibri" panose="020F0502020204030204" pitchFamily="34" charset="0"/>
            </a:endParaRPr>
          </a:p>
        </p:txBody>
      </p:sp>
      <p:sp>
        <p:nvSpPr>
          <p:cNvPr id="13" name="Rectángulo 12"/>
          <p:cNvSpPr/>
          <p:nvPr/>
        </p:nvSpPr>
        <p:spPr>
          <a:xfrm>
            <a:off x="858429" y="2416963"/>
            <a:ext cx="4686104" cy="769441"/>
          </a:xfrm>
          <a:prstGeom prst="rect">
            <a:avLst/>
          </a:prstGeom>
        </p:spPr>
        <p:txBody>
          <a:bodyPr wrap="square">
            <a:spAutoFit/>
          </a:bodyPr>
          <a:lstStyle/>
          <a:p>
            <a:pPr algn="just"/>
            <a:r>
              <a:rPr lang="es-EC" sz="2200" dirty="0" smtClean="0">
                <a:latin typeface="Calibri" panose="020F0502020204030204" pitchFamily="34" charset="0"/>
                <a:ea typeface="Calibri" panose="020F0502020204030204" pitchFamily="34" charset="0"/>
              </a:rPr>
              <a:t>Protocolo propuesto </a:t>
            </a:r>
            <a:r>
              <a:rPr lang="es-EC" sz="2200" dirty="0">
                <a:latin typeface="Calibri" panose="020F0502020204030204" pitchFamily="34" charset="0"/>
                <a:ea typeface="Calibri" panose="020F0502020204030204" pitchFamily="34" charset="0"/>
              </a:rPr>
              <a:t>por el fabricante </a:t>
            </a:r>
            <a:r>
              <a:rPr lang="es-EC" sz="2200" dirty="0" smtClean="0">
                <a:latin typeface="Calibri" panose="020F0502020204030204" pitchFamily="34" charset="0"/>
                <a:ea typeface="Calibri" panose="020F0502020204030204" pitchFamily="34" charset="0"/>
              </a:rPr>
              <a:t>en </a:t>
            </a:r>
            <a:r>
              <a:rPr lang="es-EC" sz="2200" dirty="0">
                <a:latin typeface="Calibri" panose="020F0502020204030204" pitchFamily="34" charset="0"/>
                <a:ea typeface="Calibri" panose="020F0502020204030204" pitchFamily="34" charset="0"/>
              </a:rPr>
              <a:t>el 2000.</a:t>
            </a:r>
            <a:endParaRPr lang="es-EC" sz="2200" dirty="0">
              <a:latin typeface="Calibri" panose="020F0502020204030204" pitchFamily="34" charset="0"/>
            </a:endParaRPr>
          </a:p>
        </p:txBody>
      </p:sp>
      <p:sp>
        <p:nvSpPr>
          <p:cNvPr id="19" name="Flecha abajo 18"/>
          <p:cNvSpPr/>
          <p:nvPr/>
        </p:nvSpPr>
        <p:spPr>
          <a:xfrm>
            <a:off x="2871885" y="1581343"/>
            <a:ext cx="659191" cy="654493"/>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23" name="Imagen 22"/>
          <p:cNvPicPr>
            <a:picLocks noChangeAspect="1"/>
          </p:cNvPicPr>
          <p:nvPr/>
        </p:nvPicPr>
        <p:blipFill rotWithShape="1">
          <a:blip r:embed="rId4"/>
          <a:srcRect l="7846" t="6301" r="7540" b="8391"/>
          <a:stretch/>
        </p:blipFill>
        <p:spPr>
          <a:xfrm>
            <a:off x="6910586" y="3328955"/>
            <a:ext cx="2586458" cy="2535243"/>
          </a:xfrm>
          <a:prstGeom prst="rect">
            <a:avLst/>
          </a:prstGeom>
        </p:spPr>
      </p:pic>
      <p:pic>
        <p:nvPicPr>
          <p:cNvPr id="21" name="Imagen 20"/>
          <p:cNvPicPr>
            <a:picLocks noChangeAspect="1"/>
          </p:cNvPicPr>
          <p:nvPr/>
        </p:nvPicPr>
        <p:blipFill>
          <a:blip r:embed="rId5"/>
          <a:stretch>
            <a:fillRect/>
          </a:stretch>
        </p:blipFill>
        <p:spPr>
          <a:xfrm>
            <a:off x="1124202" y="3537148"/>
            <a:ext cx="1170737" cy="846316"/>
          </a:xfrm>
          <a:prstGeom prst="rect">
            <a:avLst/>
          </a:prstGeom>
        </p:spPr>
      </p:pic>
      <p:pic>
        <p:nvPicPr>
          <p:cNvPr id="22" name="Imagen 21"/>
          <p:cNvPicPr>
            <a:picLocks noChangeAspect="1"/>
          </p:cNvPicPr>
          <p:nvPr/>
        </p:nvPicPr>
        <p:blipFill>
          <a:blip r:embed="rId6"/>
          <a:stretch>
            <a:fillRect/>
          </a:stretch>
        </p:blipFill>
        <p:spPr>
          <a:xfrm>
            <a:off x="9497044" y="3922063"/>
            <a:ext cx="2164235" cy="1686611"/>
          </a:xfrm>
          <a:prstGeom prst="rect">
            <a:avLst/>
          </a:prstGeom>
        </p:spPr>
      </p:pic>
      <p:sp>
        <p:nvSpPr>
          <p:cNvPr id="26" name="CuadroTexto 25"/>
          <p:cNvSpPr txBox="1"/>
          <p:nvPr/>
        </p:nvSpPr>
        <p:spPr>
          <a:xfrm>
            <a:off x="9497044" y="4014132"/>
            <a:ext cx="1775292" cy="369332"/>
          </a:xfrm>
          <a:prstGeom prst="rect">
            <a:avLst/>
          </a:prstGeom>
          <a:noFill/>
        </p:spPr>
        <p:txBody>
          <a:bodyPr wrap="square" rtlCol="0">
            <a:spAutoFit/>
          </a:bodyPr>
          <a:lstStyle/>
          <a:p>
            <a:r>
              <a:rPr lang="es-EC" sz="1400" dirty="0" smtClean="0"/>
              <a:t>1.5 µl ADN</a:t>
            </a:r>
            <a:r>
              <a:rPr lang="es-EC" dirty="0" smtClean="0"/>
              <a:t>.</a:t>
            </a:r>
            <a:endParaRPr lang="es-EC" dirty="0"/>
          </a:p>
        </p:txBody>
      </p:sp>
      <p:sp>
        <p:nvSpPr>
          <p:cNvPr id="27" name="CuadroTexto 26"/>
          <p:cNvSpPr txBox="1"/>
          <p:nvPr/>
        </p:nvSpPr>
        <p:spPr>
          <a:xfrm>
            <a:off x="7528966" y="2016059"/>
            <a:ext cx="4329953" cy="1415772"/>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s-EC" sz="2200" dirty="0" smtClean="0">
                <a:latin typeface="Calibri" panose="020F0502020204030204" pitchFamily="34" charset="0"/>
              </a:rPr>
              <a:t>Pureza: </a:t>
            </a:r>
            <a:r>
              <a:rPr lang="es-EC" sz="2200" dirty="0">
                <a:latin typeface="Calibri" panose="020F0502020204030204" pitchFamily="34" charset="0"/>
              </a:rPr>
              <a:t>(260/280</a:t>
            </a:r>
            <a:r>
              <a:rPr lang="es-EC" sz="2200" dirty="0" smtClean="0">
                <a:latin typeface="Calibri" panose="020F0502020204030204" pitchFamily="34" charset="0"/>
              </a:rPr>
              <a:t>)</a:t>
            </a:r>
          </a:p>
          <a:p>
            <a:pPr marL="285750" indent="-285750">
              <a:spcAft>
                <a:spcPts val="1200"/>
              </a:spcAft>
              <a:buFont typeface="Arial" panose="020B0604020202020204" pitchFamily="34" charset="0"/>
              <a:buChar char="•"/>
            </a:pPr>
            <a:endParaRPr lang="es-EC" sz="2200" dirty="0" smtClean="0">
              <a:latin typeface="Calibri" panose="020F0502020204030204" pitchFamily="34" charset="0"/>
            </a:endParaRPr>
          </a:p>
          <a:p>
            <a:pPr marL="285750" indent="-285750">
              <a:spcAft>
                <a:spcPts val="1200"/>
              </a:spcAft>
              <a:buFont typeface="Arial" panose="020B0604020202020204" pitchFamily="34" charset="0"/>
              <a:buChar char="•"/>
            </a:pPr>
            <a:r>
              <a:rPr lang="es-EC" sz="2200" dirty="0" smtClean="0">
                <a:latin typeface="Calibri" panose="020F0502020204030204" pitchFamily="34" charset="0"/>
              </a:rPr>
              <a:t>Concentración de ADN: </a:t>
            </a:r>
            <a:r>
              <a:rPr lang="es-EC" sz="2200" dirty="0">
                <a:latin typeface="Calibri" panose="020F0502020204030204" pitchFamily="34" charset="0"/>
              </a:rPr>
              <a:t>ng/µL </a:t>
            </a:r>
          </a:p>
        </p:txBody>
      </p:sp>
      <p:sp>
        <p:nvSpPr>
          <p:cNvPr id="15" name="1 CuadroTexto"/>
          <p:cNvSpPr txBox="1">
            <a:spLocks noChangeArrowheads="1"/>
          </p:cNvSpPr>
          <p:nvPr/>
        </p:nvSpPr>
        <p:spPr bwMode="auto">
          <a:xfrm>
            <a:off x="7530119" y="-14288"/>
            <a:ext cx="541010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400" dirty="0">
                <a:latin typeface="Calibri" panose="020F0502020204030204" pitchFamily="34" charset="0"/>
              </a:rPr>
              <a:t>METODOLOGÍA</a:t>
            </a:r>
            <a:r>
              <a:rPr lang="es-EC" sz="2200" b="1" dirty="0"/>
              <a:t> </a:t>
            </a:r>
          </a:p>
        </p:txBody>
      </p:sp>
      <p:pic>
        <p:nvPicPr>
          <p:cNvPr id="17"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78090" y="6005594"/>
            <a:ext cx="2971800"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CuadroTexto 1"/>
          <p:cNvSpPr txBox="1"/>
          <p:nvPr/>
        </p:nvSpPr>
        <p:spPr>
          <a:xfrm>
            <a:off x="357274" y="169276"/>
            <a:ext cx="2300288" cy="430887"/>
          </a:xfrm>
          <a:prstGeom prst="rect">
            <a:avLst/>
          </a:prstGeom>
          <a:noFill/>
        </p:spPr>
        <p:txBody>
          <a:bodyPr wrap="square" rtlCol="0">
            <a:spAutoFit/>
          </a:bodyPr>
          <a:lstStyle/>
          <a:p>
            <a:r>
              <a:rPr lang="es-EC" sz="2200" b="1" dirty="0" smtClean="0">
                <a:latin typeface="Calibri" panose="020F0502020204030204" pitchFamily="34" charset="0"/>
              </a:rPr>
              <a:t>SEGUNDA PARTE</a:t>
            </a:r>
            <a:endParaRPr lang="es-EC" sz="2200" b="1" dirty="0">
              <a:latin typeface="Calibri" panose="020F0502020204030204" pitchFamily="34" charset="0"/>
            </a:endParaRPr>
          </a:p>
        </p:txBody>
      </p:sp>
    </p:spTree>
    <p:extLst>
      <p:ext uri="{BB962C8B-B14F-4D97-AF65-F5344CB8AC3E}">
        <p14:creationId xmlns:p14="http://schemas.microsoft.com/office/powerpoint/2010/main" val="26015679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a:spLocks noChangeArrowheads="1"/>
          </p:cNvSpPr>
          <p:nvPr/>
        </p:nvSpPr>
        <p:spPr bwMode="auto">
          <a:xfrm>
            <a:off x="8054200" y="-49299"/>
            <a:ext cx="54595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400" dirty="0" smtClean="0">
                <a:latin typeface="Calibri" panose="020F0502020204030204" pitchFamily="34" charset="0"/>
              </a:rPr>
              <a:t>METODOLOGÍA</a:t>
            </a:r>
            <a:endParaRPr lang="es-EC" sz="4400" dirty="0">
              <a:latin typeface="Calibri" panose="020F0502020204030204" pitchFamily="34" charset="0"/>
            </a:endParaRPr>
          </a:p>
        </p:txBody>
      </p:sp>
      <p:sp>
        <p:nvSpPr>
          <p:cNvPr id="5" name="CuadroTexto 4"/>
          <p:cNvSpPr txBox="1"/>
          <p:nvPr/>
        </p:nvSpPr>
        <p:spPr>
          <a:xfrm>
            <a:off x="513012" y="379033"/>
            <a:ext cx="3291024" cy="461665"/>
          </a:xfrm>
          <a:prstGeom prst="rect">
            <a:avLst/>
          </a:prstGeom>
          <a:noFill/>
        </p:spPr>
        <p:txBody>
          <a:bodyPr wrap="square" rtlCol="0">
            <a:spAutoFit/>
          </a:bodyPr>
          <a:lstStyle/>
          <a:p>
            <a:r>
              <a:rPr lang="es-EC" sz="2400" b="1" dirty="0" smtClean="0">
                <a:latin typeface="Calibri" panose="020F0502020204030204" pitchFamily="34" charset="0"/>
              </a:rPr>
              <a:t>Amplificación del gen </a:t>
            </a:r>
            <a:endParaRPr lang="es-EC" sz="2400" b="1" dirty="0">
              <a:latin typeface="Calibri" panose="020F0502020204030204" pitchFamily="34" charset="0"/>
            </a:endParaRPr>
          </a:p>
        </p:txBody>
      </p:sp>
      <p:sp>
        <p:nvSpPr>
          <p:cNvPr id="6" name="CuadroTexto 5"/>
          <p:cNvSpPr txBox="1"/>
          <p:nvPr/>
        </p:nvSpPr>
        <p:spPr>
          <a:xfrm>
            <a:off x="531298" y="1199566"/>
            <a:ext cx="1704959" cy="430887"/>
          </a:xfrm>
          <a:prstGeom prst="rect">
            <a:avLst/>
          </a:prstGeom>
          <a:noFill/>
          <a:ln>
            <a:solidFill>
              <a:srgbClr val="92D050"/>
            </a:solidFill>
          </a:ln>
        </p:spPr>
        <p:txBody>
          <a:bodyPr wrap="square" rtlCol="0">
            <a:spAutoFit/>
          </a:bodyPr>
          <a:lstStyle/>
          <a:p>
            <a:pPr algn="ctr"/>
            <a:r>
              <a:rPr lang="es-EC" sz="2200" b="1" dirty="0" smtClean="0">
                <a:latin typeface="Calibri" panose="020F0502020204030204" pitchFamily="34" charset="0"/>
              </a:rPr>
              <a:t>1. Dilución</a:t>
            </a:r>
            <a:endParaRPr lang="es-EC" sz="2200" dirty="0" smtClean="0">
              <a:latin typeface="Calibri" panose="020F0502020204030204" pitchFamily="34" charset="0"/>
            </a:endParaRPr>
          </a:p>
        </p:txBody>
      </p:sp>
      <p:pic>
        <p:nvPicPr>
          <p:cNvPr id="7" name="Imagen 6"/>
          <p:cNvPicPr>
            <a:picLocks noChangeAspect="1"/>
          </p:cNvPicPr>
          <p:nvPr/>
        </p:nvPicPr>
        <p:blipFill>
          <a:blip r:embed="rId2"/>
          <a:stretch>
            <a:fillRect/>
          </a:stretch>
        </p:blipFill>
        <p:spPr>
          <a:xfrm>
            <a:off x="1905888" y="3277783"/>
            <a:ext cx="1536719" cy="726142"/>
          </a:xfrm>
          <a:prstGeom prst="rect">
            <a:avLst/>
          </a:prstGeom>
        </p:spPr>
      </p:pic>
      <p:sp>
        <p:nvSpPr>
          <p:cNvPr id="10" name="Rectángulo 9"/>
          <p:cNvSpPr/>
          <p:nvPr/>
        </p:nvSpPr>
        <p:spPr>
          <a:xfrm>
            <a:off x="317052" y="4241303"/>
            <a:ext cx="5730658" cy="1323439"/>
          </a:xfrm>
          <a:prstGeom prst="rect">
            <a:avLst/>
          </a:prstGeom>
        </p:spPr>
        <p:txBody>
          <a:bodyPr wrap="square">
            <a:spAutoFit/>
          </a:bodyPr>
          <a:lstStyle/>
          <a:p>
            <a:pPr algn="just"/>
            <a:r>
              <a:rPr lang="es-EC" sz="2000" dirty="0" smtClean="0">
                <a:latin typeface="Calibri" panose="020F0502020204030204" pitchFamily="34" charset="0"/>
                <a:ea typeface="Calibri" panose="020F0502020204030204" pitchFamily="34" charset="0"/>
              </a:rPr>
              <a:t>V2: volumen </a:t>
            </a:r>
            <a:r>
              <a:rPr lang="es-EC" sz="2000" dirty="0">
                <a:latin typeface="Calibri" panose="020F0502020204030204" pitchFamily="34" charset="0"/>
                <a:ea typeface="Calibri" panose="020F0502020204030204" pitchFamily="34" charset="0"/>
              </a:rPr>
              <a:t>final </a:t>
            </a:r>
            <a:r>
              <a:rPr lang="es-EC" sz="2000" dirty="0" smtClean="0">
                <a:latin typeface="Calibri" panose="020F0502020204030204" pitchFamily="34" charset="0"/>
                <a:ea typeface="Calibri" panose="020F0502020204030204" pitchFamily="34" charset="0"/>
              </a:rPr>
              <a:t>(</a:t>
            </a:r>
            <a:r>
              <a:rPr lang="es-EC" sz="2000" dirty="0">
                <a:latin typeface="Calibri" panose="020F0502020204030204" pitchFamily="34" charset="0"/>
                <a:ea typeface="Calibri" panose="020F0502020204030204" pitchFamily="34" charset="0"/>
              </a:rPr>
              <a:t>30 </a:t>
            </a:r>
            <a:r>
              <a:rPr lang="es-EC" sz="2000" dirty="0" smtClean="0">
                <a:latin typeface="Calibri" panose="020F0502020204030204" pitchFamily="34" charset="0"/>
                <a:ea typeface="Calibri" panose="020F0502020204030204" pitchFamily="34" charset="0"/>
              </a:rPr>
              <a:t>µL).</a:t>
            </a:r>
          </a:p>
          <a:p>
            <a:pPr algn="just"/>
            <a:r>
              <a:rPr lang="es-EC" sz="2000" dirty="0" smtClean="0">
                <a:latin typeface="Calibri" panose="020F0502020204030204" pitchFamily="34" charset="0"/>
                <a:ea typeface="Calibri" panose="020F0502020204030204" pitchFamily="34" charset="0"/>
              </a:rPr>
              <a:t>C2:concentración </a:t>
            </a:r>
            <a:r>
              <a:rPr lang="es-EC" sz="2000" dirty="0">
                <a:latin typeface="Calibri" panose="020F0502020204030204" pitchFamily="34" charset="0"/>
                <a:ea typeface="Calibri" panose="020F0502020204030204" pitchFamily="34" charset="0"/>
              </a:rPr>
              <a:t>final (10 </a:t>
            </a:r>
            <a:r>
              <a:rPr lang="es-EC" sz="2000" dirty="0" err="1" smtClean="0">
                <a:latin typeface="Calibri" panose="020F0502020204030204" pitchFamily="34" charset="0"/>
                <a:ea typeface="Calibri" panose="020F0502020204030204" pitchFamily="34" charset="0"/>
              </a:rPr>
              <a:t>ng</a:t>
            </a:r>
            <a:r>
              <a:rPr lang="es-EC" sz="2000" dirty="0" smtClean="0">
                <a:latin typeface="Calibri" panose="020F0502020204030204" pitchFamily="34" charset="0"/>
                <a:ea typeface="Calibri" panose="020F0502020204030204" pitchFamily="34" charset="0"/>
              </a:rPr>
              <a:t>/µL).</a:t>
            </a:r>
          </a:p>
          <a:p>
            <a:pPr algn="just"/>
            <a:r>
              <a:rPr lang="es-EC" sz="2000" dirty="0" smtClean="0">
                <a:latin typeface="Calibri" panose="020F0502020204030204" pitchFamily="34" charset="0"/>
                <a:ea typeface="Calibri" panose="020F0502020204030204" pitchFamily="34" charset="0"/>
              </a:rPr>
              <a:t>C1:concentración (espectrofotometría). </a:t>
            </a:r>
          </a:p>
          <a:p>
            <a:pPr algn="just"/>
            <a:r>
              <a:rPr lang="es-EC" sz="2000" dirty="0" smtClean="0">
                <a:latin typeface="Calibri" panose="020F0502020204030204" pitchFamily="34" charset="0"/>
                <a:ea typeface="Calibri" panose="020F0502020204030204" pitchFamily="34" charset="0"/>
              </a:rPr>
              <a:t>V1:Volumen de ADN.</a:t>
            </a:r>
            <a:endParaRPr lang="es-EC" sz="2000" dirty="0">
              <a:latin typeface="Calibri" panose="020F0502020204030204" pitchFamily="34" charset="0"/>
            </a:endParaRPr>
          </a:p>
        </p:txBody>
      </p:sp>
      <p:pic>
        <p:nvPicPr>
          <p:cNvPr id="44038" name="Picture 6" descr="https://encrypted-tbn0.gstatic.com/images?q=tbn:ANd9GcTAzpY289JjdC-fEoiLrcu_NPd4k2S-rN6dwcvVmDoZdKJQ27yemyx5On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219" y="1936382"/>
            <a:ext cx="458508" cy="1073212"/>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p:cNvSpPr txBox="1"/>
          <p:nvPr/>
        </p:nvSpPr>
        <p:spPr>
          <a:xfrm>
            <a:off x="2158524" y="2420210"/>
            <a:ext cx="2047714" cy="430887"/>
          </a:xfrm>
          <a:prstGeom prst="rect">
            <a:avLst/>
          </a:prstGeom>
          <a:noFill/>
        </p:spPr>
        <p:txBody>
          <a:bodyPr wrap="square" rtlCol="0">
            <a:spAutoFit/>
          </a:bodyPr>
          <a:lstStyle/>
          <a:p>
            <a:r>
              <a:rPr lang="es-EC" sz="2200" dirty="0" smtClean="0">
                <a:latin typeface="Calibri" panose="020F0502020204030204" pitchFamily="34" charset="0"/>
              </a:rPr>
              <a:t>en agua estéril</a:t>
            </a:r>
            <a:endParaRPr lang="es-EC" sz="2200" dirty="0">
              <a:latin typeface="Calibri" panose="020F0502020204030204" pitchFamily="34" charset="0"/>
            </a:endParaRPr>
          </a:p>
        </p:txBody>
      </p:sp>
      <p:sp>
        <p:nvSpPr>
          <p:cNvPr id="15" name="Rectángulo 14"/>
          <p:cNvSpPr/>
          <p:nvPr/>
        </p:nvSpPr>
        <p:spPr>
          <a:xfrm>
            <a:off x="6357938" y="918872"/>
            <a:ext cx="5711030" cy="769441"/>
          </a:xfrm>
          <a:prstGeom prst="rect">
            <a:avLst/>
          </a:prstGeom>
          <a:ln>
            <a:solidFill>
              <a:srgbClr val="92D050"/>
            </a:solidFill>
          </a:ln>
        </p:spPr>
        <p:txBody>
          <a:bodyPr wrap="square">
            <a:spAutoFit/>
          </a:bodyPr>
          <a:lstStyle/>
          <a:p>
            <a:pPr algn="just">
              <a:spcBef>
                <a:spcPts val="1200"/>
              </a:spcBef>
              <a:spcAft>
                <a:spcPts val="600"/>
              </a:spcAft>
            </a:pPr>
            <a:r>
              <a:rPr lang="es-EC" sz="2200" b="1" dirty="0" smtClean="0">
                <a:latin typeface="Calibri" panose="020F0502020204030204" pitchFamily="34" charset="0"/>
                <a:ea typeface="Calibri" panose="020F0502020204030204" pitchFamily="34" charset="0"/>
                <a:cs typeface="Times New Roman" panose="02020603050405020304" pitchFamily="18" charset="0"/>
              </a:rPr>
              <a:t>2. Reacción </a:t>
            </a:r>
            <a:r>
              <a:rPr lang="es-EC" sz="2200" b="1" dirty="0">
                <a:latin typeface="Calibri" panose="020F0502020204030204" pitchFamily="34" charset="0"/>
                <a:ea typeface="Calibri" panose="020F0502020204030204" pitchFamily="34" charset="0"/>
                <a:cs typeface="Times New Roman" panose="02020603050405020304" pitchFamily="18" charset="0"/>
              </a:rPr>
              <a:t>en cadena de la polimerasa (PCR convencional)</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8" name="Tabla 17"/>
          <p:cNvGraphicFramePr>
            <a:graphicFrameLocks noGrp="1"/>
          </p:cNvGraphicFramePr>
          <p:nvPr>
            <p:extLst>
              <p:ext uri="{D42A27DB-BD31-4B8C-83A1-F6EECF244321}">
                <p14:modId xmlns:p14="http://schemas.microsoft.com/office/powerpoint/2010/main" val="3002142123"/>
              </p:ext>
            </p:extLst>
          </p:nvPr>
        </p:nvGraphicFramePr>
        <p:xfrm>
          <a:off x="6472238" y="4549080"/>
          <a:ext cx="5557837" cy="1467148"/>
        </p:xfrm>
        <a:graphic>
          <a:graphicData uri="http://schemas.openxmlformats.org/drawingml/2006/table">
            <a:tbl>
              <a:tblPr firstRow="1" firstCol="1" bandRow="1">
                <a:solidFill>
                  <a:srgbClr val="92D050"/>
                </a:solidFill>
                <a:tableStyleId>{5C22544A-7EE6-4342-B048-85BDC9FD1C3A}</a:tableStyleId>
              </a:tblPr>
              <a:tblGrid>
                <a:gridCol w="2503663"/>
                <a:gridCol w="3054174"/>
              </a:tblGrid>
              <a:tr h="286346">
                <a:tc>
                  <a:txBody>
                    <a:bodyPr/>
                    <a:lstStyle/>
                    <a:p>
                      <a:pPr algn="ctr">
                        <a:lnSpc>
                          <a:spcPct val="150000"/>
                        </a:lnSpc>
                        <a:spcBef>
                          <a:spcPts val="1200"/>
                        </a:spcBef>
                        <a:spcAft>
                          <a:spcPts val="600"/>
                        </a:spcAft>
                      </a:pPr>
                      <a:r>
                        <a:rPr lang="es-EC" sz="1800" dirty="0">
                          <a:solidFill>
                            <a:schemeClr val="tx1"/>
                          </a:solidFill>
                          <a:effectLst/>
                          <a:latin typeface="Calibri" panose="020F0502020204030204" pitchFamily="34" charset="0"/>
                        </a:rPr>
                        <a:t>Primer</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1200"/>
                        </a:spcBef>
                        <a:spcAft>
                          <a:spcPts val="600"/>
                        </a:spcAft>
                      </a:pPr>
                      <a:r>
                        <a:rPr lang="es-EC" sz="1800" dirty="0">
                          <a:solidFill>
                            <a:schemeClr val="tx1"/>
                          </a:solidFill>
                          <a:effectLst/>
                          <a:latin typeface="Calibri" panose="020F0502020204030204" pitchFamily="34" charset="0"/>
                        </a:rPr>
                        <a:t>Secuencia 5´        3´</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27834">
                <a:tc>
                  <a:txBody>
                    <a:bodyPr/>
                    <a:lstStyle/>
                    <a:p>
                      <a:pPr algn="ctr">
                        <a:lnSpc>
                          <a:spcPct val="150000"/>
                        </a:lnSpc>
                        <a:spcBef>
                          <a:spcPts val="1200"/>
                        </a:spcBef>
                        <a:spcAft>
                          <a:spcPts val="600"/>
                        </a:spcAft>
                      </a:pPr>
                      <a:r>
                        <a:rPr lang="es-EC" sz="1800" dirty="0" err="1" smtClean="0">
                          <a:solidFill>
                            <a:schemeClr val="tx1"/>
                          </a:solidFill>
                          <a:effectLst/>
                          <a:latin typeface="Calibri" panose="020F0502020204030204" pitchFamily="34" charset="0"/>
                        </a:rPr>
                        <a:t>Bt</a:t>
                      </a:r>
                      <a:r>
                        <a:rPr lang="es-AR" sz="1800" dirty="0" err="1" smtClean="0">
                          <a:solidFill>
                            <a:schemeClr val="tx1"/>
                          </a:solidFill>
                          <a:effectLst/>
                          <a:latin typeface="Calibri" panose="020F0502020204030204" pitchFamily="34" charset="0"/>
                        </a:rPr>
                        <a:t>ub</a:t>
                      </a:r>
                      <a:r>
                        <a:rPr lang="es-AR" sz="1800" dirty="0" smtClean="0">
                          <a:solidFill>
                            <a:schemeClr val="tx1"/>
                          </a:solidFill>
                          <a:effectLst/>
                          <a:latin typeface="Calibri" panose="020F0502020204030204" pitchFamily="34" charset="0"/>
                        </a:rPr>
                        <a:t>-</a:t>
                      </a:r>
                      <a:r>
                        <a:rPr lang="es-EC" sz="1800" dirty="0" smtClean="0">
                          <a:solidFill>
                            <a:schemeClr val="tx1"/>
                          </a:solidFill>
                          <a:effectLst/>
                          <a:latin typeface="Calibri" panose="020F0502020204030204" pitchFamily="34" charset="0"/>
                        </a:rPr>
                        <a:t>F1A</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1200"/>
                        </a:spcBef>
                        <a:spcAft>
                          <a:spcPts val="600"/>
                        </a:spcAft>
                      </a:pPr>
                      <a:r>
                        <a:rPr lang="es-EC" sz="1800" b="0" i="0" u="none" strike="noStrike" kern="1200" baseline="0" dirty="0" err="1" smtClean="0">
                          <a:solidFill>
                            <a:schemeClr val="dk1"/>
                          </a:solidFill>
                          <a:latin typeface="Calibri" panose="020F0502020204030204" pitchFamily="34" charset="0"/>
                          <a:ea typeface="+mn-ea"/>
                          <a:cs typeface="+mn-cs"/>
                        </a:rPr>
                        <a:t>GCCAAGTTCTGGGARGTSAT</a:t>
                      </a:r>
                      <a:endParaRPr lang="es-EC"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27834">
                <a:tc>
                  <a:txBody>
                    <a:bodyPr/>
                    <a:lstStyle/>
                    <a:p>
                      <a:pPr algn="ctr">
                        <a:lnSpc>
                          <a:spcPct val="150000"/>
                        </a:lnSpc>
                        <a:spcBef>
                          <a:spcPts val="1200"/>
                        </a:spcBef>
                        <a:spcAft>
                          <a:spcPts val="600"/>
                        </a:spcAft>
                      </a:pPr>
                      <a:r>
                        <a:rPr lang="es-EC" sz="1800" dirty="0" smtClean="0">
                          <a:solidFill>
                            <a:schemeClr val="tx1"/>
                          </a:solidFill>
                          <a:effectLst/>
                          <a:latin typeface="Calibri" panose="020F0502020204030204" pitchFamily="34" charset="0"/>
                        </a:rPr>
                        <a:t>Btub-R1A</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1200"/>
                        </a:spcBef>
                        <a:spcAft>
                          <a:spcPts val="600"/>
                        </a:spcAft>
                      </a:pPr>
                      <a:r>
                        <a:rPr lang="es-EC" sz="1800" b="0" i="0" u="none" strike="noStrike" kern="1200" baseline="0" dirty="0" err="1" smtClean="0">
                          <a:solidFill>
                            <a:schemeClr val="dk1"/>
                          </a:solidFill>
                          <a:latin typeface="Calibri" panose="020F0502020204030204" pitchFamily="34" charset="0"/>
                          <a:ea typeface="+mn-ea"/>
                          <a:cs typeface="+mn-cs"/>
                        </a:rPr>
                        <a:t>CCTGGTACTGCTGGTAYTCMGA</a:t>
                      </a:r>
                      <a:endParaRPr lang="es-EC"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cxnSp>
        <p:nvCxnSpPr>
          <p:cNvPr id="21" name="Conector recto de flecha 20"/>
          <p:cNvCxnSpPr/>
          <p:nvPr/>
        </p:nvCxnSpPr>
        <p:spPr>
          <a:xfrm>
            <a:off x="8788400" y="13617669"/>
            <a:ext cx="1666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0" name="Imagen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225977" y="1922449"/>
            <a:ext cx="1998997" cy="1763402"/>
          </a:xfrm>
          <a:prstGeom prst="rect">
            <a:avLst/>
          </a:prstGeom>
        </p:spPr>
      </p:pic>
      <p:pic>
        <p:nvPicPr>
          <p:cNvPr id="22" name="Imagen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8972900" y="1951980"/>
            <a:ext cx="2048452" cy="1779898"/>
          </a:xfrm>
          <a:prstGeom prst="rect">
            <a:avLst/>
          </a:prstGeom>
        </p:spPr>
      </p:pic>
      <p:sp>
        <p:nvSpPr>
          <p:cNvPr id="24" name="CuadroTexto 23"/>
          <p:cNvSpPr txBox="1"/>
          <p:nvPr/>
        </p:nvSpPr>
        <p:spPr>
          <a:xfrm>
            <a:off x="6357938" y="3933527"/>
            <a:ext cx="5672137" cy="646331"/>
          </a:xfrm>
          <a:prstGeom prst="rect">
            <a:avLst/>
          </a:prstGeom>
          <a:noFill/>
        </p:spPr>
        <p:txBody>
          <a:bodyPr wrap="square" rtlCol="0">
            <a:spAutoFit/>
          </a:bodyPr>
          <a:lstStyle/>
          <a:p>
            <a:pPr algn="just"/>
            <a:r>
              <a:rPr lang="es-EC" b="1" dirty="0" smtClean="0">
                <a:latin typeface="Calibri" panose="020F0502020204030204" pitchFamily="34" charset="0"/>
              </a:rPr>
              <a:t>Tabla 1. </a:t>
            </a:r>
            <a:r>
              <a:rPr lang="es-EC" dirty="0" smtClean="0">
                <a:latin typeface="Calibri" panose="020F0502020204030204" pitchFamily="34" charset="0"/>
              </a:rPr>
              <a:t>Primers para la amplificación del gen </a:t>
            </a:r>
            <a:r>
              <a:rPr lang="el-GR" dirty="0" smtClean="0">
                <a:latin typeface="Calibri" panose="020F0502020204030204" pitchFamily="34" charset="0"/>
              </a:rPr>
              <a:t>β</a:t>
            </a:r>
            <a:r>
              <a:rPr lang="es-EC" dirty="0" smtClean="0">
                <a:latin typeface="Calibri" panose="020F0502020204030204" pitchFamily="34" charset="0"/>
              </a:rPr>
              <a:t>-tubulina (</a:t>
            </a:r>
            <a:r>
              <a:rPr lang="es-EC" dirty="0">
                <a:latin typeface="Calibri" panose="020F0502020204030204" pitchFamily="34" charset="0"/>
              </a:rPr>
              <a:t>Blair </a:t>
            </a:r>
            <a:r>
              <a:rPr lang="es-EC" i="1" dirty="0">
                <a:latin typeface="Calibri" panose="020F0502020204030204" pitchFamily="34" charset="0"/>
              </a:rPr>
              <a:t>et al</a:t>
            </a:r>
            <a:r>
              <a:rPr lang="es-EC" dirty="0">
                <a:latin typeface="Calibri" panose="020F0502020204030204" pitchFamily="34" charset="0"/>
              </a:rPr>
              <a:t>., </a:t>
            </a:r>
            <a:r>
              <a:rPr lang="es-EC" dirty="0" smtClean="0">
                <a:latin typeface="Calibri" panose="020F0502020204030204" pitchFamily="34" charset="0"/>
              </a:rPr>
              <a:t>2008).</a:t>
            </a:r>
            <a:endParaRPr lang="es-EC" dirty="0">
              <a:latin typeface="Calibri" panose="020F0502020204030204" pitchFamily="34" charset="0"/>
            </a:endParaRPr>
          </a:p>
        </p:txBody>
      </p:sp>
      <p:pic>
        <p:nvPicPr>
          <p:cNvPr id="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55088" y="5954736"/>
            <a:ext cx="3074987"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Conector recto de flecha 2"/>
          <p:cNvCxnSpPr/>
          <p:nvPr/>
        </p:nvCxnSpPr>
        <p:spPr>
          <a:xfrm>
            <a:off x="10887075" y="4772025"/>
            <a:ext cx="1714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087353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449359" y="221727"/>
            <a:ext cx="6238428" cy="547714"/>
          </a:xfrm>
          <a:prstGeom prst="rect">
            <a:avLst/>
          </a:prstGeom>
        </p:spPr>
        <p:txBody>
          <a:bodyPr wrap="square">
            <a:spAutoFit/>
          </a:bodyPr>
          <a:lstStyle/>
          <a:p>
            <a:pPr algn="just">
              <a:lnSpc>
                <a:spcPct val="150000"/>
              </a:lnSpc>
              <a:spcBef>
                <a:spcPts val="1200"/>
              </a:spcBef>
              <a:spcAft>
                <a:spcPts val="600"/>
              </a:spcAft>
            </a:pPr>
            <a:r>
              <a:rPr lang="es-EC" sz="2200" b="1" dirty="0" smtClean="0">
                <a:latin typeface="Calibri" panose="020F0502020204030204" pitchFamily="34" charset="0"/>
                <a:ea typeface="Calibri" panose="020F0502020204030204" pitchFamily="34" charset="0"/>
                <a:cs typeface="Times New Roman" panose="02020603050405020304" pitchFamily="18" charset="0"/>
              </a:rPr>
              <a:t>PCR convencional</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6" name="Tabla 15"/>
          <p:cNvGraphicFramePr>
            <a:graphicFrameLocks noGrp="1"/>
          </p:cNvGraphicFramePr>
          <p:nvPr>
            <p:extLst>
              <p:ext uri="{D42A27DB-BD31-4B8C-83A1-F6EECF244321}">
                <p14:modId xmlns:p14="http://schemas.microsoft.com/office/powerpoint/2010/main" val="1921139463"/>
              </p:ext>
            </p:extLst>
          </p:nvPr>
        </p:nvGraphicFramePr>
        <p:xfrm>
          <a:off x="577946" y="2537451"/>
          <a:ext cx="5479959" cy="3049048"/>
        </p:xfrm>
        <a:graphic>
          <a:graphicData uri="http://schemas.openxmlformats.org/drawingml/2006/table">
            <a:tbl>
              <a:tblPr firstRow="1" firstCol="1" bandRow="1">
                <a:tableStyleId>{D113A9D2-9D6B-4929-AA2D-F23B5EE8CBE7}</a:tableStyleId>
              </a:tblPr>
              <a:tblGrid>
                <a:gridCol w="2565304"/>
                <a:gridCol w="2914655"/>
              </a:tblGrid>
              <a:tr h="308963">
                <a:tc>
                  <a:txBody>
                    <a:bodyPr/>
                    <a:lstStyle/>
                    <a:p>
                      <a:pPr algn="l">
                        <a:lnSpc>
                          <a:spcPct val="107000"/>
                        </a:lnSpc>
                        <a:spcAft>
                          <a:spcPts val="0"/>
                        </a:spcAft>
                      </a:pPr>
                      <a:r>
                        <a:rPr lang="es-EC" sz="1800" dirty="0">
                          <a:solidFill>
                            <a:schemeClr val="tx1"/>
                          </a:solidFill>
                          <a:effectLst/>
                          <a:latin typeface="Calibri" panose="020F0502020204030204" pitchFamily="34" charset="0"/>
                        </a:rPr>
                        <a:t>Reactivos</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s-EC" sz="1800" dirty="0">
                          <a:solidFill>
                            <a:schemeClr val="tx1"/>
                          </a:solidFill>
                          <a:effectLst/>
                          <a:latin typeface="Calibri" panose="020F0502020204030204" pitchFamily="34" charset="0"/>
                        </a:rPr>
                        <a:t>Cantidad por reacción (µL)</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32278">
                <a:tc>
                  <a:txBody>
                    <a:bodyPr/>
                    <a:lstStyle/>
                    <a:p>
                      <a:pPr algn="l">
                        <a:lnSpc>
                          <a:spcPct val="100000"/>
                        </a:lnSpc>
                        <a:spcAft>
                          <a:spcPts val="0"/>
                        </a:spcAft>
                      </a:pPr>
                      <a:r>
                        <a:rPr lang="es-EC" sz="1800" b="0" dirty="0">
                          <a:solidFill>
                            <a:schemeClr val="tx1"/>
                          </a:solidFill>
                          <a:effectLst/>
                          <a:latin typeface="Calibri" panose="020F0502020204030204" pitchFamily="34" charset="0"/>
                        </a:rPr>
                        <a:t>Go taq </a:t>
                      </a:r>
                      <a:r>
                        <a:rPr lang="es-EC" sz="1800" b="0" dirty="0" smtClean="0">
                          <a:solidFill>
                            <a:schemeClr val="tx1"/>
                          </a:solidFill>
                          <a:effectLst/>
                          <a:latin typeface="Calibri" panose="020F0502020204030204" pitchFamily="34" charset="0"/>
                        </a:rPr>
                        <a:t>green </a:t>
                      </a:r>
                      <a:r>
                        <a:rPr lang="es-EC" sz="1800" b="0" kern="1200" dirty="0" smtClean="0">
                          <a:solidFill>
                            <a:schemeClr val="tx1"/>
                          </a:solidFill>
                          <a:effectLst/>
                          <a:latin typeface="Calibri" panose="020F0502020204030204" pitchFamily="34" charset="0"/>
                          <a:ea typeface="+mn-ea"/>
                          <a:cs typeface="+mn-cs"/>
                        </a:rPr>
                        <a:t>Mx (1X)</a:t>
                      </a:r>
                      <a:endParaRPr lang="es-EC"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s-EC" sz="1800" dirty="0">
                          <a:solidFill>
                            <a:schemeClr val="tx1"/>
                          </a:solidFill>
                          <a:effectLst/>
                          <a:latin typeface="Calibri" panose="020F0502020204030204" pitchFamily="34" charset="0"/>
                        </a:rPr>
                        <a:t>12.5</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32278">
                <a:tc>
                  <a:txBody>
                    <a:bodyPr/>
                    <a:lstStyle/>
                    <a:p>
                      <a:pPr algn="l">
                        <a:lnSpc>
                          <a:spcPct val="100000"/>
                        </a:lnSpc>
                        <a:spcAft>
                          <a:spcPts val="0"/>
                        </a:spcAft>
                      </a:pPr>
                      <a:r>
                        <a:rPr lang="es-EC" sz="1800" b="0" dirty="0">
                          <a:solidFill>
                            <a:schemeClr val="tx1"/>
                          </a:solidFill>
                          <a:effectLst/>
                          <a:latin typeface="Calibri" panose="020F0502020204030204" pitchFamily="34" charset="0"/>
                        </a:rPr>
                        <a:t>Primer </a:t>
                      </a:r>
                      <a:r>
                        <a:rPr lang="es-EC" sz="1800" b="0" dirty="0" smtClean="0">
                          <a:solidFill>
                            <a:schemeClr val="tx1"/>
                          </a:solidFill>
                          <a:effectLst/>
                          <a:latin typeface="Calibri" panose="020F0502020204030204" pitchFamily="34" charset="0"/>
                        </a:rPr>
                        <a:t>Btub-F1A (5ng/uL)</a:t>
                      </a:r>
                      <a:endParaRPr lang="es-EC"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s-EC" sz="1800" dirty="0">
                          <a:solidFill>
                            <a:schemeClr val="tx1"/>
                          </a:solidFill>
                          <a:effectLst/>
                          <a:latin typeface="Calibri" panose="020F0502020204030204" pitchFamily="34" charset="0"/>
                        </a:rPr>
                        <a:t>1.25</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74896">
                <a:tc>
                  <a:txBody>
                    <a:bodyPr/>
                    <a:lstStyle/>
                    <a:p>
                      <a:pPr algn="l">
                        <a:lnSpc>
                          <a:spcPct val="100000"/>
                        </a:lnSpc>
                        <a:spcAft>
                          <a:spcPts val="0"/>
                        </a:spcAft>
                      </a:pPr>
                      <a:r>
                        <a:rPr lang="es-EC" sz="1800" b="0" dirty="0">
                          <a:solidFill>
                            <a:schemeClr val="tx1"/>
                          </a:solidFill>
                          <a:effectLst/>
                          <a:latin typeface="Calibri" panose="020F0502020204030204" pitchFamily="34" charset="0"/>
                        </a:rPr>
                        <a:t>Primer </a:t>
                      </a:r>
                      <a:r>
                        <a:rPr lang="es-EC" sz="1800" b="0" dirty="0" smtClean="0">
                          <a:solidFill>
                            <a:schemeClr val="tx1"/>
                          </a:solidFill>
                          <a:effectLst/>
                          <a:latin typeface="Calibri" panose="020F0502020204030204" pitchFamily="34" charset="0"/>
                        </a:rPr>
                        <a:t>Btub-R1A</a:t>
                      </a:r>
                      <a:r>
                        <a:rPr lang="es-EC" sz="1800" b="0" baseline="0" dirty="0" smtClean="0">
                          <a:solidFill>
                            <a:schemeClr val="tx1"/>
                          </a:solidFill>
                          <a:effectLst/>
                          <a:latin typeface="Calibri" panose="020F0502020204030204" pitchFamily="34" charset="0"/>
                        </a:rPr>
                        <a:t> </a:t>
                      </a:r>
                      <a:r>
                        <a:rPr lang="es-EC" sz="1800" b="0" dirty="0" smtClean="0">
                          <a:solidFill>
                            <a:schemeClr val="tx1"/>
                          </a:solidFill>
                          <a:effectLst/>
                          <a:latin typeface="Calibri" panose="020F0502020204030204" pitchFamily="34" charset="0"/>
                        </a:rPr>
                        <a:t>(5ng/uL)</a:t>
                      </a:r>
                      <a:endParaRPr lang="es-EC" sz="18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Aft>
                          <a:spcPts val="0"/>
                        </a:spcAft>
                      </a:pPr>
                      <a:endParaRPr lang="es-EC"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s-EC" sz="1800" dirty="0">
                          <a:solidFill>
                            <a:schemeClr val="tx1"/>
                          </a:solidFill>
                          <a:effectLst/>
                          <a:latin typeface="Calibri" panose="020F0502020204030204" pitchFamily="34" charset="0"/>
                        </a:rPr>
                        <a:t>1.25</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08963">
                <a:tc>
                  <a:txBody>
                    <a:bodyPr/>
                    <a:lstStyle/>
                    <a:p>
                      <a:pPr algn="l">
                        <a:lnSpc>
                          <a:spcPct val="100000"/>
                        </a:lnSpc>
                        <a:spcAft>
                          <a:spcPts val="0"/>
                        </a:spcAft>
                      </a:pPr>
                      <a:r>
                        <a:rPr lang="es-EC" sz="1800" b="0">
                          <a:solidFill>
                            <a:schemeClr val="tx1"/>
                          </a:solidFill>
                          <a:effectLst/>
                          <a:latin typeface="Calibri" panose="020F0502020204030204" pitchFamily="34" charset="0"/>
                        </a:rPr>
                        <a:t>Agua</a:t>
                      </a:r>
                      <a:endParaRPr lang="es-EC"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s-EC" sz="1800" dirty="0">
                          <a:solidFill>
                            <a:schemeClr val="tx1"/>
                          </a:solidFill>
                          <a:effectLst/>
                          <a:latin typeface="Calibri" panose="020F0502020204030204" pitchFamily="34" charset="0"/>
                        </a:rPr>
                        <a:t>8.0</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08963">
                <a:tc>
                  <a:txBody>
                    <a:bodyPr/>
                    <a:lstStyle/>
                    <a:p>
                      <a:pPr algn="l">
                        <a:lnSpc>
                          <a:spcPct val="100000"/>
                        </a:lnSpc>
                        <a:spcAft>
                          <a:spcPts val="0"/>
                        </a:spcAft>
                      </a:pPr>
                      <a:r>
                        <a:rPr lang="es-EC" sz="1800" b="0" dirty="0" smtClean="0">
                          <a:solidFill>
                            <a:schemeClr val="tx1"/>
                          </a:solidFill>
                          <a:effectLst/>
                          <a:latin typeface="Calibri" panose="020F0502020204030204" pitchFamily="34" charset="0"/>
                        </a:rPr>
                        <a:t>ADN (10ng/uL)</a:t>
                      </a:r>
                      <a:endParaRPr lang="es-EC"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s-EC" sz="1800" dirty="0">
                          <a:solidFill>
                            <a:schemeClr val="tx1"/>
                          </a:solidFill>
                          <a:effectLst/>
                          <a:latin typeface="Calibri" panose="020F0502020204030204" pitchFamily="34" charset="0"/>
                        </a:rPr>
                        <a:t>2.0</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08963">
                <a:tc>
                  <a:txBody>
                    <a:bodyPr/>
                    <a:lstStyle/>
                    <a:p>
                      <a:pPr algn="l">
                        <a:lnSpc>
                          <a:spcPct val="100000"/>
                        </a:lnSpc>
                        <a:spcAft>
                          <a:spcPts val="0"/>
                        </a:spcAft>
                      </a:pPr>
                      <a:r>
                        <a:rPr lang="es-EC" sz="1800" b="0" dirty="0">
                          <a:solidFill>
                            <a:schemeClr val="tx1"/>
                          </a:solidFill>
                          <a:effectLst/>
                          <a:latin typeface="Calibri" panose="020F0502020204030204" pitchFamily="34" charset="0"/>
                        </a:rPr>
                        <a:t>Volumen total.</a:t>
                      </a:r>
                      <a:endParaRPr lang="es-EC"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0000"/>
                        </a:lnSpc>
                        <a:spcAft>
                          <a:spcPts val="0"/>
                        </a:spcAft>
                      </a:pPr>
                      <a:r>
                        <a:rPr lang="es-EC" sz="1800" dirty="0">
                          <a:solidFill>
                            <a:schemeClr val="tx1"/>
                          </a:solidFill>
                          <a:effectLst/>
                          <a:latin typeface="Calibri" panose="020F0502020204030204" pitchFamily="34" charset="0"/>
                        </a:rPr>
                        <a:t>25.0</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cxnSp>
        <p:nvCxnSpPr>
          <p:cNvPr id="21" name="Conector recto de flecha 20"/>
          <p:cNvCxnSpPr/>
          <p:nvPr/>
        </p:nvCxnSpPr>
        <p:spPr>
          <a:xfrm>
            <a:off x="8788400" y="13617669"/>
            <a:ext cx="1666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CuadroTexto 16"/>
          <p:cNvSpPr txBox="1"/>
          <p:nvPr/>
        </p:nvSpPr>
        <p:spPr>
          <a:xfrm>
            <a:off x="606521" y="1356132"/>
            <a:ext cx="5422804" cy="923330"/>
          </a:xfrm>
          <a:prstGeom prst="rect">
            <a:avLst/>
          </a:prstGeom>
          <a:noFill/>
        </p:spPr>
        <p:txBody>
          <a:bodyPr wrap="square" rtlCol="0">
            <a:spAutoFit/>
          </a:bodyPr>
          <a:lstStyle/>
          <a:p>
            <a:pPr algn="just"/>
            <a:r>
              <a:rPr lang="es-EC" b="1" dirty="0" smtClean="0">
                <a:latin typeface="Calibri" panose="020F0502020204030204" pitchFamily="34" charset="0"/>
              </a:rPr>
              <a:t>Tabla 2. </a:t>
            </a:r>
            <a:r>
              <a:rPr lang="es-EC" dirty="0">
                <a:latin typeface="Calibri" panose="020F0502020204030204" pitchFamily="34" charset="0"/>
              </a:rPr>
              <a:t>Condiciones </a:t>
            </a:r>
            <a:r>
              <a:rPr lang="es-EC" dirty="0" smtClean="0">
                <a:latin typeface="Calibri" panose="020F0502020204030204" pitchFamily="34" charset="0"/>
              </a:rPr>
              <a:t>PCR </a:t>
            </a:r>
            <a:r>
              <a:rPr lang="es-EC" dirty="0">
                <a:latin typeface="Calibri" panose="020F0502020204030204" pitchFamily="34" charset="0"/>
              </a:rPr>
              <a:t>para la reacción de amplificación de </a:t>
            </a:r>
            <a:r>
              <a:rPr lang="es-EC" dirty="0" smtClean="0">
                <a:latin typeface="Calibri" panose="020F0502020204030204" pitchFamily="34" charset="0"/>
              </a:rPr>
              <a:t>β-tubulina </a:t>
            </a:r>
            <a:r>
              <a:rPr lang="es-EC" dirty="0">
                <a:latin typeface="Calibri" panose="020F0502020204030204" pitchFamily="34" charset="0"/>
              </a:rPr>
              <a:t>en un volumen final de 25 uL.</a:t>
            </a:r>
          </a:p>
        </p:txBody>
      </p:sp>
      <p:sp>
        <p:nvSpPr>
          <p:cNvPr id="2" name="Rectángulo 1"/>
          <p:cNvSpPr/>
          <p:nvPr/>
        </p:nvSpPr>
        <p:spPr>
          <a:xfrm>
            <a:off x="6687787" y="986800"/>
            <a:ext cx="4201226" cy="369332"/>
          </a:xfrm>
          <a:prstGeom prst="rect">
            <a:avLst/>
          </a:prstGeom>
        </p:spPr>
        <p:txBody>
          <a:bodyPr wrap="square">
            <a:spAutoFit/>
          </a:bodyPr>
          <a:lstStyle/>
          <a:p>
            <a:r>
              <a:rPr lang="es-EC" b="1" dirty="0" smtClean="0">
                <a:latin typeface="Calibri" panose="020F0502020204030204" pitchFamily="34" charset="0"/>
                <a:ea typeface="Calibri" panose="020F0502020204030204" pitchFamily="34" charset="0"/>
              </a:rPr>
              <a:t>Tabla 3</a:t>
            </a:r>
            <a:r>
              <a:rPr lang="es-EC" dirty="0" smtClean="0">
                <a:latin typeface="Calibri" panose="020F0502020204030204" pitchFamily="34" charset="0"/>
                <a:ea typeface="Calibri" panose="020F0502020204030204" pitchFamily="34" charset="0"/>
              </a:rPr>
              <a:t>. Ciclo de amplificación. </a:t>
            </a:r>
            <a:endParaRPr lang="es-EC" dirty="0">
              <a:latin typeface="Calibri" panose="020F0502020204030204" pitchFamily="34" charset="0"/>
            </a:endParaRPr>
          </a:p>
        </p:txBody>
      </p:sp>
      <p:sp>
        <p:nvSpPr>
          <p:cNvPr id="10" name="1 CuadroTexto"/>
          <p:cNvSpPr txBox="1">
            <a:spLocks noChangeArrowheads="1"/>
          </p:cNvSpPr>
          <p:nvPr/>
        </p:nvSpPr>
        <p:spPr bwMode="auto">
          <a:xfrm>
            <a:off x="7725587" y="0"/>
            <a:ext cx="54595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400" dirty="0" smtClean="0">
                <a:latin typeface="Calibri" panose="020F0502020204030204" pitchFamily="34" charset="0"/>
              </a:rPr>
              <a:t>METODOLOGÍA</a:t>
            </a:r>
            <a:endParaRPr lang="es-EC" sz="4400" dirty="0">
              <a:latin typeface="Calibri" panose="020F0502020204030204" pitchFamily="34" charset="0"/>
            </a:endParaRPr>
          </a:p>
        </p:txBody>
      </p:sp>
      <p:pic>
        <p:nvPicPr>
          <p:cNvPr id="3" name="Imagen 2"/>
          <p:cNvPicPr>
            <a:picLocks noChangeAspect="1"/>
          </p:cNvPicPr>
          <p:nvPr/>
        </p:nvPicPr>
        <p:blipFill>
          <a:blip r:embed="rId2"/>
          <a:stretch>
            <a:fillRect/>
          </a:stretch>
        </p:blipFill>
        <p:spPr>
          <a:xfrm>
            <a:off x="6778040" y="1347165"/>
            <a:ext cx="4994859" cy="4553573"/>
          </a:xfrm>
          <a:prstGeom prst="rect">
            <a:avLst/>
          </a:prstGeom>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5088" y="6015038"/>
            <a:ext cx="3074987" cy="665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23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381077" y="733328"/>
            <a:ext cx="3025588" cy="430887"/>
          </a:xfrm>
          <a:prstGeom prst="rect">
            <a:avLst/>
          </a:prstGeom>
          <a:noFill/>
        </p:spPr>
        <p:txBody>
          <a:bodyPr wrap="square" rtlCol="0">
            <a:spAutoFit/>
          </a:bodyPr>
          <a:lstStyle/>
          <a:p>
            <a:endParaRPr lang="es-EC" sz="2200" b="1" dirty="0">
              <a:latin typeface="Calibri" panose="020F0502020204030204" pitchFamily="34" charset="0"/>
            </a:endParaRPr>
          </a:p>
        </p:txBody>
      </p:sp>
      <p:pic>
        <p:nvPicPr>
          <p:cNvPr id="8" name="Imagen 7"/>
          <p:cNvPicPr>
            <a:picLocks noChangeAspect="1"/>
          </p:cNvPicPr>
          <p:nvPr/>
        </p:nvPicPr>
        <p:blipFill rotWithShape="1">
          <a:blip r:embed="rId2" cstate="print">
            <a:extLst>
              <a:ext uri="{28A0092B-C50C-407E-A947-70E740481C1C}">
                <a14:useLocalDpi xmlns:a14="http://schemas.microsoft.com/office/drawing/2010/main" val="0"/>
              </a:ext>
            </a:extLst>
          </a:blip>
          <a:srcRect l="2442" r="20002"/>
          <a:stretch/>
        </p:blipFill>
        <p:spPr>
          <a:xfrm rot="5400000">
            <a:off x="959518" y="4361144"/>
            <a:ext cx="2200275" cy="2640949"/>
          </a:xfrm>
          <a:prstGeom prst="rect">
            <a:avLst/>
          </a:prstGeom>
        </p:spPr>
      </p:pic>
      <p:sp>
        <p:nvSpPr>
          <p:cNvPr id="10" name="Rectángulo 9"/>
          <p:cNvSpPr/>
          <p:nvPr/>
        </p:nvSpPr>
        <p:spPr>
          <a:xfrm>
            <a:off x="418312" y="1364743"/>
            <a:ext cx="5427664" cy="3016210"/>
          </a:xfrm>
          <a:prstGeom prst="rect">
            <a:avLst/>
          </a:prstGeom>
        </p:spPr>
        <p:txBody>
          <a:bodyPr wrap="square">
            <a:spAutoFit/>
          </a:bodyPr>
          <a:lstStyle/>
          <a:p>
            <a:pPr marL="285750" indent="-285750">
              <a:spcAft>
                <a:spcPts val="600"/>
              </a:spcAft>
              <a:buFont typeface="Arial" panose="020B0604020202020204" pitchFamily="34" charset="0"/>
              <a:buChar char="•"/>
            </a:pPr>
            <a:r>
              <a:rPr lang="es-EC" sz="2000" dirty="0" smtClean="0">
                <a:latin typeface="Calibri" panose="020F0502020204030204" pitchFamily="34" charset="0"/>
                <a:ea typeface="Calibri" panose="020F0502020204030204" pitchFamily="34" charset="0"/>
              </a:rPr>
              <a:t>Gel de </a:t>
            </a:r>
            <a:r>
              <a:rPr lang="es-EC" sz="2000" dirty="0">
                <a:latin typeface="Calibri" panose="020F0502020204030204" pitchFamily="34" charset="0"/>
                <a:ea typeface="Calibri" panose="020F0502020204030204" pitchFamily="34" charset="0"/>
              </a:rPr>
              <a:t>agarosa </a:t>
            </a:r>
            <a:r>
              <a:rPr lang="es-EC" sz="2000" dirty="0" smtClean="0">
                <a:latin typeface="Calibri" panose="020F0502020204030204" pitchFamily="34" charset="0"/>
                <a:ea typeface="Calibri" panose="020F0502020204030204" pitchFamily="34" charset="0"/>
              </a:rPr>
              <a:t> 1% (TAE 1X; 3 uL bromuro de etidio). </a:t>
            </a:r>
          </a:p>
          <a:p>
            <a:pPr marL="285750" indent="-285750">
              <a:spcAft>
                <a:spcPts val="600"/>
              </a:spcAft>
              <a:buFont typeface="Arial" panose="020B0604020202020204" pitchFamily="34" charset="0"/>
              <a:buChar char="•"/>
            </a:pPr>
            <a:r>
              <a:rPr lang="es-EC" sz="2000" dirty="0" smtClean="0">
                <a:latin typeface="Calibri" panose="020F0502020204030204" pitchFamily="34" charset="0"/>
                <a:ea typeface="Calibri" panose="020F0502020204030204" pitchFamily="34" charset="0"/>
              </a:rPr>
              <a:t>Tampón de corrida </a:t>
            </a:r>
            <a:r>
              <a:rPr lang="es-EC" sz="2000" dirty="0">
                <a:latin typeface="Calibri" panose="020F0502020204030204" pitchFamily="34" charset="0"/>
                <a:ea typeface="Calibri" panose="020F0502020204030204" pitchFamily="34" charset="0"/>
              </a:rPr>
              <a:t>TAE </a:t>
            </a:r>
            <a:r>
              <a:rPr lang="es-EC" sz="2000" dirty="0" smtClean="0">
                <a:latin typeface="Calibri" panose="020F0502020204030204" pitchFamily="34" charset="0"/>
                <a:ea typeface="Calibri" panose="020F0502020204030204" pitchFamily="34" charset="0"/>
              </a:rPr>
              <a:t>1X. </a:t>
            </a:r>
          </a:p>
          <a:p>
            <a:pPr marL="285750" indent="-285750" algn="just">
              <a:spcAft>
                <a:spcPts val="600"/>
              </a:spcAft>
              <a:buFont typeface="Arial" panose="020B0604020202020204" pitchFamily="34" charset="0"/>
              <a:buChar char="•"/>
            </a:pPr>
            <a:r>
              <a:rPr lang="es-EC" sz="2000" dirty="0" smtClean="0">
                <a:solidFill>
                  <a:srgbClr val="0D0D0D"/>
                </a:solidFill>
                <a:latin typeface="Calibri" panose="020F0502020204030204" pitchFamily="34" charset="0"/>
                <a:ea typeface="Calibri" panose="020F0502020204030204" pitchFamily="34" charset="0"/>
              </a:rPr>
              <a:t>5 μL: productos </a:t>
            </a:r>
            <a:r>
              <a:rPr lang="es-EC" sz="2000" dirty="0">
                <a:solidFill>
                  <a:srgbClr val="0D0D0D"/>
                </a:solidFill>
                <a:latin typeface="Calibri" panose="020F0502020204030204" pitchFamily="34" charset="0"/>
                <a:ea typeface="Calibri" panose="020F0502020204030204" pitchFamily="34" charset="0"/>
              </a:rPr>
              <a:t>de PCR</a:t>
            </a:r>
            <a:r>
              <a:rPr lang="es-EC" sz="2000" dirty="0" smtClean="0">
                <a:solidFill>
                  <a:srgbClr val="0D0D0D"/>
                </a:solidFill>
                <a:latin typeface="Calibri" panose="020F0502020204030204" pitchFamily="34" charset="0"/>
                <a:ea typeface="Calibri" panose="020F0502020204030204" pitchFamily="34" charset="0"/>
              </a:rPr>
              <a:t>.</a:t>
            </a:r>
          </a:p>
          <a:p>
            <a:pPr marL="285750" indent="-285750" algn="just">
              <a:spcAft>
                <a:spcPts val="600"/>
              </a:spcAft>
              <a:buFont typeface="Arial" panose="020B0604020202020204" pitchFamily="34" charset="0"/>
              <a:buChar char="•"/>
            </a:pPr>
            <a:r>
              <a:rPr lang="es-EC" sz="2000" dirty="0" smtClean="0">
                <a:solidFill>
                  <a:srgbClr val="0D0D0D"/>
                </a:solidFill>
                <a:latin typeface="Calibri" panose="020F0502020204030204" pitchFamily="34" charset="0"/>
                <a:ea typeface="Calibri" panose="020F0502020204030204" pitchFamily="34" charset="0"/>
              </a:rPr>
              <a:t>5 μL: marcador </a:t>
            </a:r>
            <a:r>
              <a:rPr lang="es-EC" sz="2000" dirty="0" smtClean="0">
                <a:latin typeface="Calibri" panose="020F0502020204030204" pitchFamily="34" charset="0"/>
                <a:ea typeface="Calibri" panose="020F0502020204030204" pitchFamily="34" charset="0"/>
                <a:cs typeface="Times New Roman" panose="02020603050405020304" pitchFamily="18" charset="0"/>
              </a:rPr>
              <a:t>de ADN de 100 pb </a:t>
            </a:r>
            <a:r>
              <a:rPr lang="es-EC" sz="2000" dirty="0" smtClean="0">
                <a:latin typeface="Calibri" panose="020F0502020204030204" pitchFamily="34" charset="0"/>
                <a:ea typeface="Calibri" panose="020F0502020204030204" pitchFamily="34" charset="0"/>
              </a:rPr>
              <a:t>(VWR). </a:t>
            </a:r>
          </a:p>
          <a:p>
            <a:pPr marL="285750" indent="-285750" algn="just">
              <a:spcAft>
                <a:spcPts val="600"/>
              </a:spcAft>
              <a:buFont typeface="Arial" panose="020B0604020202020204" pitchFamily="34" charset="0"/>
              <a:buChar char="•"/>
            </a:pPr>
            <a:endParaRPr lang="es-EC" sz="2000" dirty="0">
              <a:latin typeface="Calibri" panose="020F0502020204030204" pitchFamily="34" charset="0"/>
              <a:ea typeface="Calibri" panose="020F0502020204030204" pitchFamily="34" charset="0"/>
            </a:endParaRPr>
          </a:p>
          <a:p>
            <a:pPr marL="285750" indent="-285750" algn="just">
              <a:spcAft>
                <a:spcPts val="600"/>
              </a:spcAft>
              <a:buFont typeface="Arial" panose="020B0604020202020204" pitchFamily="34" charset="0"/>
              <a:buChar char="•"/>
            </a:pPr>
            <a:r>
              <a:rPr lang="es-EC" sz="2000" dirty="0" smtClean="0">
                <a:latin typeface="Calibri" panose="020F0502020204030204" pitchFamily="34" charset="0"/>
                <a:ea typeface="Calibri" panose="020F0502020204030204" pitchFamily="34" charset="0"/>
              </a:rPr>
              <a:t>90 V </a:t>
            </a:r>
            <a:r>
              <a:rPr lang="es-EC" sz="2000" dirty="0">
                <a:latin typeface="Calibri" panose="020F0502020204030204" pitchFamily="34" charset="0"/>
                <a:ea typeface="Calibri" panose="020F0502020204030204" pitchFamily="34" charset="0"/>
              </a:rPr>
              <a:t>durante 1 </a:t>
            </a:r>
            <a:r>
              <a:rPr lang="es-EC" sz="2000" dirty="0" smtClean="0">
                <a:latin typeface="Calibri" panose="020F0502020204030204" pitchFamily="34" charset="0"/>
                <a:ea typeface="Calibri" panose="020F0502020204030204" pitchFamily="34" charset="0"/>
              </a:rPr>
              <a:t>h.</a:t>
            </a:r>
            <a:endParaRPr lang="es-EC" sz="2000" dirty="0">
              <a:latin typeface="Calibri" panose="020F0502020204030204" pitchFamily="34" charset="0"/>
              <a:ea typeface="Calibri" panose="020F0502020204030204" pitchFamily="34" charset="0"/>
            </a:endParaRPr>
          </a:p>
          <a:p>
            <a:pPr marL="285750" indent="-285750" algn="just">
              <a:spcAft>
                <a:spcPts val="600"/>
              </a:spcAft>
              <a:buFont typeface="Arial" panose="020B0604020202020204" pitchFamily="34" charset="0"/>
              <a:buChar char="•"/>
            </a:pPr>
            <a:r>
              <a:rPr lang="es-EC" sz="2000" dirty="0" smtClean="0">
                <a:latin typeface="Calibri" panose="020F0502020204030204" pitchFamily="34" charset="0"/>
                <a:ea typeface="Calibri" panose="020F0502020204030204" pitchFamily="34" charset="0"/>
              </a:rPr>
              <a:t>Visualización: Fotodocumentador UV.</a:t>
            </a:r>
            <a:endParaRPr lang="es-EC" sz="2000" dirty="0">
              <a:latin typeface="Calibri" panose="020F0502020204030204" pitchFamily="34" charset="0"/>
            </a:endParaRPr>
          </a:p>
        </p:txBody>
      </p:sp>
      <p:sp>
        <p:nvSpPr>
          <p:cNvPr id="12" name="CuadroTexto 11"/>
          <p:cNvSpPr txBox="1"/>
          <p:nvPr/>
        </p:nvSpPr>
        <p:spPr>
          <a:xfrm>
            <a:off x="6503102" y="3009315"/>
            <a:ext cx="2099978" cy="446276"/>
          </a:xfrm>
          <a:prstGeom prst="rect">
            <a:avLst/>
          </a:prstGeom>
          <a:noFill/>
        </p:spPr>
        <p:txBody>
          <a:bodyPr wrap="square" rtlCol="0">
            <a:spAutoFit/>
          </a:bodyPr>
          <a:lstStyle/>
          <a:p>
            <a:r>
              <a:rPr lang="es-EC" sz="2300" b="1" dirty="0" smtClean="0">
                <a:latin typeface="Calibri" panose="020F0502020204030204" pitchFamily="34" charset="0"/>
              </a:rPr>
              <a:t>Secuenciación</a:t>
            </a:r>
            <a:endParaRPr lang="es-EC" sz="2300" b="1" dirty="0">
              <a:latin typeface="Calibri" panose="020F0502020204030204" pitchFamily="34" charset="0"/>
            </a:endParaRPr>
          </a:p>
        </p:txBody>
      </p:sp>
      <p:graphicFrame>
        <p:nvGraphicFramePr>
          <p:cNvPr id="17" name="Diagrama 16"/>
          <p:cNvGraphicFramePr/>
          <p:nvPr>
            <p:extLst>
              <p:ext uri="{D42A27DB-BD31-4B8C-83A1-F6EECF244321}">
                <p14:modId xmlns:p14="http://schemas.microsoft.com/office/powerpoint/2010/main" val="868104695"/>
              </p:ext>
            </p:extLst>
          </p:nvPr>
        </p:nvGraphicFramePr>
        <p:xfrm>
          <a:off x="6353072" y="4299764"/>
          <a:ext cx="5614988" cy="1658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Imagen 13"/>
          <p:cNvPicPr>
            <a:picLocks noChangeAspect="1"/>
          </p:cNvPicPr>
          <p:nvPr/>
        </p:nvPicPr>
        <p:blipFill rotWithShape="1">
          <a:blip r:embed="rId8"/>
          <a:srcRect l="56971" t="3948" r="2869" b="6273"/>
          <a:stretch/>
        </p:blipFill>
        <p:spPr>
          <a:xfrm>
            <a:off x="9521972" y="557229"/>
            <a:ext cx="1729942" cy="3171561"/>
          </a:xfrm>
          <a:prstGeom prst="rect">
            <a:avLst/>
          </a:prstGeom>
        </p:spPr>
      </p:pic>
      <p:sp>
        <p:nvSpPr>
          <p:cNvPr id="11" name="1 CuadroTexto"/>
          <p:cNvSpPr txBox="1">
            <a:spLocks noChangeArrowheads="1"/>
          </p:cNvSpPr>
          <p:nvPr/>
        </p:nvSpPr>
        <p:spPr bwMode="auto">
          <a:xfrm>
            <a:off x="7761288" y="0"/>
            <a:ext cx="54595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400" dirty="0" smtClean="0">
                <a:latin typeface="Calibri" panose="020F0502020204030204" pitchFamily="34" charset="0"/>
              </a:rPr>
              <a:t>METODOLOGÍA</a:t>
            </a:r>
            <a:endParaRPr lang="es-EC" sz="4400" dirty="0">
              <a:latin typeface="Calibri" panose="020F0502020204030204" pitchFamily="34" charset="0"/>
            </a:endParaRPr>
          </a:p>
        </p:txBody>
      </p:sp>
      <p:sp>
        <p:nvSpPr>
          <p:cNvPr id="13" name="CuadroTexto 12"/>
          <p:cNvSpPr txBox="1"/>
          <p:nvPr/>
        </p:nvSpPr>
        <p:spPr>
          <a:xfrm>
            <a:off x="6335810" y="1886743"/>
            <a:ext cx="2578904" cy="323165"/>
          </a:xfrm>
          <a:prstGeom prst="rect">
            <a:avLst/>
          </a:prstGeom>
          <a:noFill/>
        </p:spPr>
        <p:txBody>
          <a:bodyPr wrap="square" rtlCol="0">
            <a:spAutoFit/>
          </a:bodyPr>
          <a:lstStyle/>
          <a:p>
            <a:r>
              <a:rPr lang="es-EC" sz="1500" dirty="0" smtClean="0">
                <a:latin typeface="Calibri" panose="020F0502020204030204" pitchFamily="34" charset="0"/>
              </a:rPr>
              <a:t>100 Ladder DNA marker (VWR</a:t>
            </a:r>
            <a:r>
              <a:rPr lang="es-EC" sz="1200" dirty="0" smtClean="0">
                <a:latin typeface="Calibri" panose="020F0502020204030204" pitchFamily="34" charset="0"/>
              </a:rPr>
              <a:t>)</a:t>
            </a:r>
            <a:endParaRPr lang="es-EC" sz="1200" dirty="0">
              <a:latin typeface="Calibri" panose="020F0502020204030204" pitchFamily="34" charset="0"/>
            </a:endParaRPr>
          </a:p>
        </p:txBody>
      </p:sp>
      <p:pic>
        <p:nvPicPr>
          <p:cNvPr id="15"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29700" y="5954736"/>
            <a:ext cx="3000375"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uadroTexto 1"/>
          <p:cNvSpPr txBox="1"/>
          <p:nvPr/>
        </p:nvSpPr>
        <p:spPr>
          <a:xfrm>
            <a:off x="6453234" y="3715967"/>
            <a:ext cx="2250769" cy="430887"/>
          </a:xfrm>
          <a:prstGeom prst="rect">
            <a:avLst/>
          </a:prstGeom>
          <a:noFill/>
        </p:spPr>
        <p:txBody>
          <a:bodyPr wrap="square" rtlCol="0">
            <a:spAutoFit/>
          </a:bodyPr>
          <a:lstStyle/>
          <a:p>
            <a:pPr marL="342900" indent="-342900">
              <a:buFont typeface="Arial" panose="020B0604020202020204" pitchFamily="34" charset="0"/>
              <a:buChar char="•"/>
            </a:pPr>
            <a:r>
              <a:rPr lang="es-EC" sz="2200" b="1" dirty="0">
                <a:latin typeface="Calibri" panose="020F0502020204030204" pitchFamily="34" charset="0"/>
              </a:rPr>
              <a:t>Preparación</a:t>
            </a:r>
            <a:endParaRPr lang="es-EC" sz="2200" dirty="0"/>
          </a:p>
        </p:txBody>
      </p:sp>
      <p:sp>
        <p:nvSpPr>
          <p:cNvPr id="3" name="CuadroTexto 2"/>
          <p:cNvSpPr txBox="1"/>
          <p:nvPr/>
        </p:nvSpPr>
        <p:spPr>
          <a:xfrm>
            <a:off x="6398987" y="932087"/>
            <a:ext cx="2281404" cy="400110"/>
          </a:xfrm>
          <a:prstGeom prst="rect">
            <a:avLst/>
          </a:prstGeom>
          <a:noFill/>
        </p:spPr>
        <p:txBody>
          <a:bodyPr wrap="square" rtlCol="0">
            <a:spAutoFit/>
          </a:bodyPr>
          <a:lstStyle/>
          <a:p>
            <a:r>
              <a:rPr lang="es-EC" sz="2000" b="1" dirty="0" smtClean="0">
                <a:latin typeface="Calibri" panose="020F0502020204030204" pitchFamily="34" charset="0"/>
              </a:rPr>
              <a:t> </a:t>
            </a:r>
            <a:endParaRPr lang="es-EC" sz="2000" dirty="0"/>
          </a:p>
        </p:txBody>
      </p:sp>
      <p:sp>
        <p:nvSpPr>
          <p:cNvPr id="16" name="CuadroTexto 15"/>
          <p:cNvSpPr txBox="1"/>
          <p:nvPr/>
        </p:nvSpPr>
        <p:spPr>
          <a:xfrm>
            <a:off x="629942" y="622518"/>
            <a:ext cx="2198983" cy="430887"/>
          </a:xfrm>
          <a:prstGeom prst="rect">
            <a:avLst/>
          </a:prstGeom>
          <a:noFill/>
          <a:ln>
            <a:solidFill>
              <a:srgbClr val="92D050"/>
            </a:solidFill>
          </a:ln>
        </p:spPr>
        <p:txBody>
          <a:bodyPr wrap="square" rtlCol="0">
            <a:spAutoFit/>
          </a:bodyPr>
          <a:lstStyle/>
          <a:p>
            <a:r>
              <a:rPr lang="es-EC" sz="2200" b="1" dirty="0" smtClean="0">
                <a:latin typeface="Calibri" panose="020F0502020204030204" pitchFamily="34" charset="0"/>
              </a:rPr>
              <a:t>3. Electroforesis </a:t>
            </a:r>
            <a:endParaRPr lang="es-EC" sz="2200" b="1" dirty="0">
              <a:latin typeface="Calibri" panose="020F0502020204030204" pitchFamily="34" charset="0"/>
            </a:endParaRPr>
          </a:p>
        </p:txBody>
      </p:sp>
      <p:sp>
        <p:nvSpPr>
          <p:cNvPr id="4" name="Flecha abajo 3"/>
          <p:cNvSpPr/>
          <p:nvPr/>
        </p:nvSpPr>
        <p:spPr>
          <a:xfrm>
            <a:off x="7179052" y="1298993"/>
            <a:ext cx="509387" cy="4558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CuadroTexto 17"/>
          <p:cNvSpPr txBox="1"/>
          <p:nvPr/>
        </p:nvSpPr>
        <p:spPr>
          <a:xfrm>
            <a:off x="6335810" y="656449"/>
            <a:ext cx="2198983" cy="430887"/>
          </a:xfrm>
          <a:prstGeom prst="rect">
            <a:avLst/>
          </a:prstGeom>
          <a:noFill/>
          <a:ln>
            <a:solidFill>
              <a:srgbClr val="92D050"/>
            </a:solidFill>
          </a:ln>
        </p:spPr>
        <p:txBody>
          <a:bodyPr wrap="square" rtlCol="0">
            <a:spAutoFit/>
          </a:bodyPr>
          <a:lstStyle/>
          <a:p>
            <a:r>
              <a:rPr lang="es-EC" sz="2200" b="1" dirty="0">
                <a:latin typeface="Calibri" panose="020F0502020204030204" pitchFamily="34" charset="0"/>
              </a:rPr>
              <a:t>4</a:t>
            </a:r>
            <a:r>
              <a:rPr lang="es-EC" sz="2200" b="1" dirty="0" smtClean="0">
                <a:latin typeface="Calibri" panose="020F0502020204030204" pitchFamily="34" charset="0"/>
              </a:rPr>
              <a:t>. </a:t>
            </a:r>
            <a:r>
              <a:rPr lang="es-EC" sz="2200" b="1" dirty="0">
                <a:latin typeface="Calibri" panose="020F0502020204030204" pitchFamily="34" charset="0"/>
              </a:rPr>
              <a:t>Cuantificación</a:t>
            </a:r>
            <a:r>
              <a:rPr lang="es-EC" sz="2200" b="1" dirty="0" smtClean="0">
                <a:latin typeface="Calibri" panose="020F0502020204030204" pitchFamily="34" charset="0"/>
              </a:rPr>
              <a:t> </a:t>
            </a:r>
            <a:endParaRPr lang="es-EC" sz="2200" b="1" dirty="0">
              <a:latin typeface="Calibri" panose="020F0502020204030204" pitchFamily="34" charset="0"/>
            </a:endParaRPr>
          </a:p>
        </p:txBody>
      </p:sp>
    </p:spTree>
    <p:extLst>
      <p:ext uri="{BB962C8B-B14F-4D97-AF65-F5344CB8AC3E}">
        <p14:creationId xmlns:p14="http://schemas.microsoft.com/office/powerpoint/2010/main" val="1435303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4" name="21 CuadroTexto"/>
          <p:cNvSpPr txBox="1">
            <a:spLocks noChangeArrowheads="1"/>
          </p:cNvSpPr>
          <p:nvPr/>
        </p:nvSpPr>
        <p:spPr bwMode="auto">
          <a:xfrm>
            <a:off x="6492287" y="-34585"/>
            <a:ext cx="51319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r>
              <a:rPr lang="es-EC" sz="4400" dirty="0">
                <a:solidFill>
                  <a:srgbClr val="000000"/>
                </a:solidFill>
                <a:latin typeface="Calibri" panose="020F0502020204030204" pitchFamily="34" charset="0"/>
              </a:rPr>
              <a:t>INTRODUCCIÓN </a:t>
            </a:r>
            <a:r>
              <a:rPr lang="es-EC" sz="4400" b="1" dirty="0">
                <a:solidFill>
                  <a:srgbClr val="000000"/>
                </a:solidFill>
              </a:rPr>
              <a:t> </a:t>
            </a:r>
          </a:p>
        </p:txBody>
      </p:sp>
      <p:sp>
        <p:nvSpPr>
          <p:cNvPr id="5" name="CuadroTexto 4"/>
          <p:cNvSpPr txBox="1"/>
          <p:nvPr/>
        </p:nvSpPr>
        <p:spPr>
          <a:xfrm>
            <a:off x="1945341" y="1792778"/>
            <a:ext cx="2323227" cy="1785104"/>
          </a:xfrm>
          <a:prstGeom prst="rect">
            <a:avLst/>
          </a:prstGeom>
          <a:noFill/>
          <a:ln w="28575">
            <a:solidFill>
              <a:srgbClr val="92D050"/>
            </a:solidFill>
          </a:ln>
        </p:spPr>
        <p:txBody>
          <a:bodyPr wrap="square" rtlCol="0">
            <a:spAutoFit/>
          </a:bodyPr>
          <a:lstStyle/>
          <a:p>
            <a:r>
              <a:rPr lang="es-EC" sz="2200" dirty="0">
                <a:latin typeface="Calibri" panose="020F0502020204030204" pitchFamily="34" charset="0"/>
              </a:rPr>
              <a:t>Reino </a:t>
            </a:r>
            <a:r>
              <a:rPr lang="es-EC" sz="2200" dirty="0" smtClean="0">
                <a:latin typeface="Calibri" panose="020F0502020204030204" pitchFamily="34" charset="0"/>
              </a:rPr>
              <a:t>Chromista</a:t>
            </a:r>
          </a:p>
          <a:p>
            <a:r>
              <a:rPr lang="es-EC" sz="2200" dirty="0">
                <a:latin typeface="Calibri" panose="020F0502020204030204" pitchFamily="34" charset="0"/>
              </a:rPr>
              <a:t>Phylum Oomycota </a:t>
            </a:r>
          </a:p>
          <a:p>
            <a:r>
              <a:rPr lang="es-EC" sz="2200" dirty="0">
                <a:latin typeface="Calibri" panose="020F0502020204030204" pitchFamily="34" charset="0"/>
              </a:rPr>
              <a:t>Clase </a:t>
            </a:r>
            <a:r>
              <a:rPr lang="es-EC" sz="2200" dirty="0" smtClean="0">
                <a:latin typeface="Calibri" panose="020F0502020204030204" pitchFamily="34" charset="0"/>
              </a:rPr>
              <a:t>Oomycetes</a:t>
            </a:r>
          </a:p>
          <a:p>
            <a:r>
              <a:rPr lang="es-EC" sz="2200" dirty="0">
                <a:latin typeface="Calibri" panose="020F0502020204030204" pitchFamily="34" charset="0"/>
              </a:rPr>
              <a:t>Orden Pythiales</a:t>
            </a:r>
          </a:p>
          <a:p>
            <a:r>
              <a:rPr lang="es-EC" sz="2200" dirty="0" smtClean="0">
                <a:latin typeface="Calibri" panose="020F0502020204030204" pitchFamily="34" charset="0"/>
              </a:rPr>
              <a:t>Familia Pythiaceae</a:t>
            </a:r>
          </a:p>
        </p:txBody>
      </p:sp>
      <p:sp>
        <p:nvSpPr>
          <p:cNvPr id="9" name="CuadroTexto 8"/>
          <p:cNvSpPr txBox="1"/>
          <p:nvPr/>
        </p:nvSpPr>
        <p:spPr>
          <a:xfrm>
            <a:off x="6442753" y="3598688"/>
            <a:ext cx="5002443" cy="1785104"/>
          </a:xfrm>
          <a:prstGeom prst="rect">
            <a:avLst/>
          </a:prstGeom>
          <a:noFill/>
        </p:spPr>
        <p:txBody>
          <a:bodyPr wrap="square" rtlCol="0">
            <a:spAutoFit/>
          </a:bodyPr>
          <a:lstStyle/>
          <a:p>
            <a:pPr marL="285750" indent="-285750" algn="ctr">
              <a:buFont typeface="Arial" panose="020B0604020202020204" pitchFamily="34" charset="0"/>
              <a:buChar char="•"/>
            </a:pPr>
            <a:r>
              <a:rPr lang="es-EC" sz="2200" dirty="0" smtClean="0">
                <a:latin typeface="Calibri" panose="020F0502020204030204" pitchFamily="34" charset="0"/>
              </a:rPr>
              <a:t>Pudrición de las semillas/raíces/frutos carnosos y otros órganos vegetales.</a:t>
            </a:r>
          </a:p>
          <a:p>
            <a:pPr marL="285750" indent="-285750">
              <a:buFont typeface="Arial" panose="020B0604020202020204" pitchFamily="34" charset="0"/>
              <a:buChar char="•"/>
            </a:pPr>
            <a:endParaRPr lang="es-EC" sz="2200" dirty="0" smtClean="0">
              <a:latin typeface="Calibri" panose="020F0502020204030204" pitchFamily="34" charset="0"/>
            </a:endParaRPr>
          </a:p>
          <a:p>
            <a:pPr marL="285750" indent="-285750" algn="ctr">
              <a:buFont typeface="Arial" panose="020B0604020202020204" pitchFamily="34" charset="0"/>
              <a:buChar char="•"/>
            </a:pPr>
            <a:r>
              <a:rPr lang="es-EC" sz="2200" dirty="0">
                <a:latin typeface="Calibri" panose="020F0502020204030204" pitchFamily="34" charset="0"/>
              </a:rPr>
              <a:t>A</a:t>
            </a:r>
            <a:r>
              <a:rPr lang="es-EC" sz="2200" dirty="0" smtClean="0">
                <a:latin typeface="Calibri" panose="020F0502020204030204" pitchFamily="34" charset="0"/>
              </a:rPr>
              <a:t>hogamiento de las plántulas pre y post emergencia.</a:t>
            </a:r>
          </a:p>
        </p:txBody>
      </p:sp>
      <p:sp>
        <p:nvSpPr>
          <p:cNvPr id="19" name="Rectángulo 18"/>
          <p:cNvSpPr/>
          <p:nvPr/>
        </p:nvSpPr>
        <p:spPr>
          <a:xfrm>
            <a:off x="584635" y="6256548"/>
            <a:ext cx="5044640" cy="646331"/>
          </a:xfrm>
          <a:prstGeom prst="rect">
            <a:avLst/>
          </a:prstGeom>
        </p:spPr>
        <p:txBody>
          <a:bodyPr wrap="square">
            <a:spAutoFit/>
          </a:bodyPr>
          <a:lstStyle/>
          <a:p>
            <a:pPr algn="just"/>
            <a:r>
              <a:rPr lang="en-US" b="1" dirty="0" smtClean="0">
                <a:solidFill>
                  <a:srgbClr val="231F20"/>
                </a:solidFill>
                <a:latin typeface="Calibri" panose="020F0502020204030204" pitchFamily="34" charset="0"/>
              </a:rPr>
              <a:t>Fig 1</a:t>
            </a:r>
            <a:r>
              <a:rPr lang="en-US" dirty="0">
                <a:solidFill>
                  <a:srgbClr val="231F20"/>
                </a:solidFill>
                <a:latin typeface="Calibri" panose="020F0502020204030204" pitchFamily="34" charset="0"/>
              </a:rPr>
              <a:t>:</a:t>
            </a:r>
            <a:r>
              <a:rPr lang="en-US" dirty="0" smtClean="0">
                <a:solidFill>
                  <a:srgbClr val="231F20"/>
                </a:solidFill>
                <a:latin typeface="Calibri" panose="020F0502020204030204" pitchFamily="34" charset="0"/>
              </a:rPr>
              <a:t> </a:t>
            </a:r>
            <a:r>
              <a:rPr lang="es-EC" dirty="0">
                <a:latin typeface="Calibri" panose="020F0502020204030204" pitchFamily="34" charset="0"/>
              </a:rPr>
              <a:t>Geranios con pudrición de la raíz causada por </a:t>
            </a:r>
            <a:r>
              <a:rPr lang="es-EC" i="1" dirty="0">
                <a:latin typeface="Calibri" panose="020F0502020204030204" pitchFamily="34" charset="0"/>
              </a:rPr>
              <a:t>Pythium </a:t>
            </a:r>
            <a:r>
              <a:rPr lang="es-EC" i="1" dirty="0" smtClean="0">
                <a:latin typeface="Calibri" panose="020F0502020204030204" pitchFamily="34" charset="0"/>
              </a:rPr>
              <a:t>irregulare (</a:t>
            </a:r>
            <a:r>
              <a:rPr lang="es-EC" dirty="0" err="1" smtClean="0">
                <a:latin typeface="Calibri" panose="020F0502020204030204" pitchFamily="34" charset="0"/>
              </a:rPr>
              <a:t>Katawxzik</a:t>
            </a:r>
            <a:r>
              <a:rPr lang="es-EC" dirty="0" smtClean="0">
                <a:latin typeface="Calibri" panose="020F0502020204030204" pitchFamily="34" charset="0"/>
              </a:rPr>
              <a:t>, 2008</a:t>
            </a:r>
            <a:r>
              <a:rPr lang="es-EC" i="1" dirty="0" smtClean="0">
                <a:latin typeface="Calibri" panose="020F0502020204030204" pitchFamily="34" charset="0"/>
              </a:rPr>
              <a:t>).</a:t>
            </a:r>
            <a:endParaRPr lang="es-EC" dirty="0">
              <a:latin typeface="Calibri" panose="020F0502020204030204" pitchFamily="34" charset="0"/>
            </a:endParaRPr>
          </a:p>
        </p:txBody>
      </p:sp>
      <p:sp>
        <p:nvSpPr>
          <p:cNvPr id="24" name="CuadroTexto 23"/>
          <p:cNvSpPr txBox="1"/>
          <p:nvPr/>
        </p:nvSpPr>
        <p:spPr>
          <a:xfrm>
            <a:off x="1491536" y="992113"/>
            <a:ext cx="3671670" cy="430887"/>
          </a:xfrm>
          <a:prstGeom prst="rect">
            <a:avLst/>
          </a:prstGeom>
          <a:noFill/>
        </p:spPr>
        <p:txBody>
          <a:bodyPr wrap="square" rtlCol="0">
            <a:spAutoFit/>
          </a:bodyPr>
          <a:lstStyle/>
          <a:p>
            <a:r>
              <a:rPr lang="es-EC" sz="2200" b="1" i="1" dirty="0" smtClean="0">
                <a:latin typeface="Calibri" panose="020F0502020204030204" pitchFamily="34" charset="0"/>
              </a:rPr>
              <a:t>Pythium</a:t>
            </a:r>
            <a:r>
              <a:rPr lang="es-EC" sz="2200" b="1" dirty="0" smtClean="0">
                <a:latin typeface="Calibri" panose="020F0502020204030204" pitchFamily="34" charset="0"/>
              </a:rPr>
              <a:t> spp. Clasificación </a:t>
            </a:r>
            <a:endParaRPr lang="es-EC" sz="2200" b="1" dirty="0">
              <a:latin typeface="Calibri" panose="020F0502020204030204" pitchFamily="34" charset="0"/>
            </a:endParaRPr>
          </a:p>
        </p:txBody>
      </p:sp>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8275" y="5983864"/>
            <a:ext cx="2971800" cy="696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3975" y="5954735"/>
            <a:ext cx="3086100"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Imagen 21"/>
          <p:cNvPicPr>
            <a:picLocks noChangeAspect="1"/>
          </p:cNvPicPr>
          <p:nvPr/>
        </p:nvPicPr>
        <p:blipFill>
          <a:blip r:embed="rId4"/>
          <a:stretch>
            <a:fillRect/>
          </a:stretch>
        </p:blipFill>
        <p:spPr>
          <a:xfrm>
            <a:off x="1343916" y="3903253"/>
            <a:ext cx="3361125" cy="2283969"/>
          </a:xfrm>
          <a:prstGeom prst="rect">
            <a:avLst/>
          </a:prstGeom>
        </p:spPr>
      </p:pic>
      <p:sp>
        <p:nvSpPr>
          <p:cNvPr id="2" name="Rectángulo 1"/>
          <p:cNvSpPr/>
          <p:nvPr/>
        </p:nvSpPr>
        <p:spPr>
          <a:xfrm>
            <a:off x="6442753" y="992113"/>
            <a:ext cx="4913572" cy="1446550"/>
          </a:xfrm>
          <a:prstGeom prst="rect">
            <a:avLst/>
          </a:prstGeom>
        </p:spPr>
        <p:txBody>
          <a:bodyPr wrap="square">
            <a:spAutoFit/>
          </a:bodyPr>
          <a:lstStyle/>
          <a:p>
            <a:pPr algn="ctr"/>
            <a:r>
              <a:rPr lang="es-EC" sz="2200" b="1" i="1" dirty="0">
                <a:latin typeface="Calibri" panose="020F0502020204030204" pitchFamily="34" charset="0"/>
              </a:rPr>
              <a:t>Pythium irregulare </a:t>
            </a:r>
            <a:endParaRPr lang="es-EC" sz="2200" b="1" i="1" dirty="0" smtClean="0">
              <a:latin typeface="Calibri" panose="020F0502020204030204" pitchFamily="34" charset="0"/>
            </a:endParaRPr>
          </a:p>
          <a:p>
            <a:pPr algn="just"/>
            <a:endParaRPr lang="es-EC" sz="2200" b="1" i="1" dirty="0">
              <a:latin typeface="Calibri" panose="020F0502020204030204" pitchFamily="34" charset="0"/>
            </a:endParaRPr>
          </a:p>
          <a:p>
            <a:pPr algn="just"/>
            <a:endParaRPr lang="es-EC" sz="2200" i="1" dirty="0">
              <a:latin typeface="Calibri" panose="020F0502020204030204" pitchFamily="34" charset="0"/>
            </a:endParaRPr>
          </a:p>
          <a:p>
            <a:pPr marL="285750" indent="-285750" algn="ctr">
              <a:buFont typeface="Arial" panose="020B0604020202020204" pitchFamily="34" charset="0"/>
              <a:buChar char="•"/>
            </a:pPr>
            <a:r>
              <a:rPr lang="es-EC" sz="2200" dirty="0" err="1" smtClean="0">
                <a:latin typeface="Calibri" panose="020F0502020204030204" pitchFamily="34" charset="0"/>
                <a:ea typeface="Calibri" panose="020F0502020204030204" pitchFamily="34" charset="0"/>
              </a:rPr>
              <a:t>oomiceto</a:t>
            </a:r>
            <a:r>
              <a:rPr lang="es-EC" sz="2200" dirty="0" smtClean="0">
                <a:latin typeface="Calibri" panose="020F0502020204030204" pitchFamily="34" charset="0"/>
                <a:ea typeface="Calibri" panose="020F0502020204030204" pitchFamily="34" charset="0"/>
              </a:rPr>
              <a:t> </a:t>
            </a:r>
            <a:r>
              <a:rPr lang="es-EC" sz="2200" dirty="0">
                <a:latin typeface="Calibri" panose="020F0502020204030204" pitchFamily="34" charset="0"/>
                <a:ea typeface="Calibri" panose="020F0502020204030204" pitchFamily="34" charset="0"/>
              </a:rPr>
              <a:t>patógeno de plantas</a:t>
            </a:r>
            <a:r>
              <a:rPr lang="es-EC" sz="2200" dirty="0" smtClean="0">
                <a:latin typeface="Calibri" panose="020F0502020204030204" pitchFamily="34" charset="0"/>
                <a:ea typeface="Calibri" panose="020F0502020204030204" pitchFamily="34" charset="0"/>
              </a:rPr>
              <a:t>.</a:t>
            </a:r>
            <a:endParaRPr lang="es-EC" sz="2200" dirty="0">
              <a:latin typeface="Calibri" panose="020F0502020204030204" pitchFamily="34" charset="0"/>
              <a:ea typeface="Calibri" panose="020F0502020204030204" pitchFamily="34" charset="0"/>
            </a:endParaRPr>
          </a:p>
        </p:txBody>
      </p:sp>
      <p:sp>
        <p:nvSpPr>
          <p:cNvPr id="3" name="Flecha abajo 2"/>
          <p:cNvSpPr/>
          <p:nvPr/>
        </p:nvSpPr>
        <p:spPr>
          <a:xfrm>
            <a:off x="8807809" y="2756817"/>
            <a:ext cx="500930" cy="543341"/>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9966745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14794" y="1194034"/>
            <a:ext cx="4227225" cy="600164"/>
          </a:xfrm>
          <a:prstGeom prst="rect">
            <a:avLst/>
          </a:prstGeom>
        </p:spPr>
        <p:txBody>
          <a:bodyPr wrap="square">
            <a:spAutoFit/>
          </a:bodyPr>
          <a:lstStyle/>
          <a:p>
            <a:pPr algn="just">
              <a:lnSpc>
                <a:spcPct val="150000"/>
              </a:lnSpc>
              <a:spcBef>
                <a:spcPts val="1200"/>
              </a:spcBef>
              <a:spcAft>
                <a:spcPts val="600"/>
              </a:spcAft>
            </a:pPr>
            <a:r>
              <a:rPr lang="es-EC" sz="2200" b="1" dirty="0">
                <a:latin typeface="Calibri" panose="020F0502020204030204" pitchFamily="34" charset="0"/>
                <a:ea typeface="Calibri" panose="020F0502020204030204" pitchFamily="34" charset="0"/>
                <a:cs typeface="Times New Roman" panose="02020603050405020304" pitchFamily="18" charset="0"/>
              </a:rPr>
              <a:t>Edición </a:t>
            </a:r>
            <a:r>
              <a:rPr lang="es-EC" sz="2200" b="1" dirty="0" smtClean="0">
                <a:latin typeface="Calibri" panose="020F0502020204030204" pitchFamily="34" charset="0"/>
                <a:ea typeface="Calibri" panose="020F0502020204030204" pitchFamily="34" charset="0"/>
                <a:cs typeface="Times New Roman" panose="02020603050405020304" pitchFamily="18" charset="0"/>
              </a:rPr>
              <a:t>de </a:t>
            </a:r>
            <a:r>
              <a:rPr lang="es-EC" sz="2200" b="1" dirty="0">
                <a:latin typeface="Calibri" panose="020F0502020204030204" pitchFamily="34" charset="0"/>
                <a:ea typeface="Calibri" panose="020F0502020204030204" pitchFamily="34" charset="0"/>
                <a:cs typeface="Times New Roman" panose="02020603050405020304" pitchFamily="18" charset="0"/>
              </a:rPr>
              <a:t>secuencias</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ángulo 13"/>
          <p:cNvSpPr/>
          <p:nvPr/>
        </p:nvSpPr>
        <p:spPr>
          <a:xfrm>
            <a:off x="8920553" y="1421822"/>
            <a:ext cx="2521972" cy="547714"/>
          </a:xfrm>
          <a:prstGeom prst="rect">
            <a:avLst/>
          </a:prstGeom>
        </p:spPr>
        <p:txBody>
          <a:bodyPr wrap="none">
            <a:spAutoFit/>
          </a:bodyPr>
          <a:lstStyle/>
          <a:p>
            <a:pPr algn="just">
              <a:lnSpc>
                <a:spcPct val="150000"/>
              </a:lnSpc>
              <a:spcBef>
                <a:spcPts val="1200"/>
              </a:spcBef>
              <a:spcAft>
                <a:spcPts val="600"/>
              </a:spcAft>
            </a:pPr>
            <a:r>
              <a:rPr lang="es-EC" sz="2200" b="1" dirty="0">
                <a:latin typeface="Calibri" panose="020F0502020204030204" pitchFamily="34" charset="0"/>
                <a:ea typeface="Calibri" panose="020F0502020204030204" pitchFamily="34" charset="0"/>
                <a:cs typeface="Times New Roman" panose="02020603050405020304" pitchFamily="18" charset="0"/>
              </a:rPr>
              <a:t>Análisis filogenético</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1 CuadroTexto"/>
          <p:cNvSpPr txBox="1">
            <a:spLocks noChangeArrowheads="1"/>
          </p:cNvSpPr>
          <p:nvPr/>
        </p:nvSpPr>
        <p:spPr bwMode="auto">
          <a:xfrm>
            <a:off x="7747001" y="0"/>
            <a:ext cx="54595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400" dirty="0" smtClean="0">
                <a:latin typeface="Calibri" panose="020F0502020204030204" pitchFamily="34" charset="0"/>
              </a:rPr>
              <a:t>METODOLOGÍA</a:t>
            </a:r>
            <a:endParaRPr lang="es-EC" sz="4400" dirty="0">
              <a:latin typeface="Calibri" panose="020F0502020204030204" pitchFamily="34" charset="0"/>
            </a:endParaRPr>
          </a:p>
        </p:txBody>
      </p:sp>
      <p:graphicFrame>
        <p:nvGraphicFramePr>
          <p:cNvPr id="3" name="Diagrama 2"/>
          <p:cNvGraphicFramePr/>
          <p:nvPr>
            <p:extLst>
              <p:ext uri="{D42A27DB-BD31-4B8C-83A1-F6EECF244321}">
                <p14:modId xmlns:p14="http://schemas.microsoft.com/office/powerpoint/2010/main" val="1620727158"/>
              </p:ext>
            </p:extLst>
          </p:nvPr>
        </p:nvGraphicFramePr>
        <p:xfrm>
          <a:off x="-3228676" y="2366235"/>
          <a:ext cx="10690864" cy="3641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p:cNvSpPr txBox="1"/>
          <p:nvPr/>
        </p:nvSpPr>
        <p:spPr>
          <a:xfrm>
            <a:off x="314794" y="292387"/>
            <a:ext cx="3151518" cy="477054"/>
          </a:xfrm>
          <a:prstGeom prst="rect">
            <a:avLst/>
          </a:prstGeom>
          <a:noFill/>
        </p:spPr>
        <p:txBody>
          <a:bodyPr wrap="square" rtlCol="0">
            <a:spAutoFit/>
          </a:bodyPr>
          <a:lstStyle/>
          <a:p>
            <a:r>
              <a:rPr lang="es-EC" sz="2500" b="1" dirty="0" smtClean="0">
                <a:latin typeface="Calibri" panose="020F0502020204030204" pitchFamily="34" charset="0"/>
              </a:rPr>
              <a:t>Análisis de datos</a:t>
            </a:r>
            <a:endParaRPr lang="es-EC" sz="2500" b="1" dirty="0">
              <a:latin typeface="Calibri" panose="020F0502020204030204" pitchFamily="34" charset="0"/>
            </a:endParaRPr>
          </a:p>
        </p:txBody>
      </p:sp>
      <p:sp>
        <p:nvSpPr>
          <p:cNvPr id="18" name="CuadroTexto 17"/>
          <p:cNvSpPr txBox="1"/>
          <p:nvPr/>
        </p:nvSpPr>
        <p:spPr>
          <a:xfrm>
            <a:off x="4182254" y="1382031"/>
            <a:ext cx="3922854" cy="769441"/>
          </a:xfrm>
          <a:prstGeom prst="rect">
            <a:avLst/>
          </a:prstGeom>
          <a:noFill/>
        </p:spPr>
        <p:txBody>
          <a:bodyPr wrap="square" rtlCol="0">
            <a:spAutoFit/>
          </a:bodyPr>
          <a:lstStyle/>
          <a:p>
            <a:pPr algn="ctr"/>
            <a:r>
              <a:rPr lang="es-EC" sz="2200" b="1" dirty="0" smtClean="0">
                <a:latin typeface="Calibri" panose="020F0502020204030204" pitchFamily="34" charset="0"/>
              </a:rPr>
              <a:t>Análisis de similitud y homología</a:t>
            </a:r>
            <a:endParaRPr lang="es-EC" sz="2200" b="1" dirty="0">
              <a:latin typeface="Calibri" panose="020F0502020204030204" pitchFamily="34" charset="0"/>
            </a:endParaRPr>
          </a:p>
        </p:txBody>
      </p:sp>
      <p:graphicFrame>
        <p:nvGraphicFramePr>
          <p:cNvPr id="21" name="Diagrama 20"/>
          <p:cNvGraphicFramePr/>
          <p:nvPr>
            <p:extLst>
              <p:ext uri="{D42A27DB-BD31-4B8C-83A1-F6EECF244321}">
                <p14:modId xmlns:p14="http://schemas.microsoft.com/office/powerpoint/2010/main" val="560237482"/>
              </p:ext>
            </p:extLst>
          </p:nvPr>
        </p:nvGraphicFramePr>
        <p:xfrm>
          <a:off x="855181" y="2322268"/>
          <a:ext cx="10690864" cy="36418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2" name="Diagrama 21"/>
          <p:cNvGraphicFramePr/>
          <p:nvPr>
            <p:extLst>
              <p:ext uri="{D42A27DB-BD31-4B8C-83A1-F6EECF244321}">
                <p14:modId xmlns:p14="http://schemas.microsoft.com/office/powerpoint/2010/main" val="1464663652"/>
              </p:ext>
            </p:extLst>
          </p:nvPr>
        </p:nvGraphicFramePr>
        <p:xfrm>
          <a:off x="5600801" y="2312892"/>
          <a:ext cx="9101516" cy="364184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0" name="Picture 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025487" y="5954736"/>
            <a:ext cx="3004588"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06490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a:spLocks noChangeArrowheads="1"/>
          </p:cNvSpPr>
          <p:nvPr/>
        </p:nvSpPr>
        <p:spPr bwMode="auto">
          <a:xfrm>
            <a:off x="7747001" y="0"/>
            <a:ext cx="54595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400" dirty="0" smtClean="0">
                <a:latin typeface="Calibri" panose="020F0502020204030204" pitchFamily="34" charset="0"/>
              </a:rPr>
              <a:t>METODOLOGÍA</a:t>
            </a:r>
            <a:endParaRPr lang="es-EC" sz="4400" dirty="0">
              <a:latin typeface="Calibri" panose="020F0502020204030204" pitchFamily="34" charset="0"/>
            </a:endParaRPr>
          </a:p>
        </p:txBody>
      </p:sp>
      <p:sp>
        <p:nvSpPr>
          <p:cNvPr id="5" name="CuadroTexto 4"/>
          <p:cNvSpPr txBox="1"/>
          <p:nvPr/>
        </p:nvSpPr>
        <p:spPr>
          <a:xfrm>
            <a:off x="1834711" y="369390"/>
            <a:ext cx="3369843" cy="477054"/>
          </a:xfrm>
          <a:prstGeom prst="rect">
            <a:avLst/>
          </a:prstGeom>
          <a:noFill/>
        </p:spPr>
        <p:txBody>
          <a:bodyPr wrap="square" rtlCol="0">
            <a:spAutoFit/>
          </a:bodyPr>
          <a:lstStyle/>
          <a:p>
            <a:r>
              <a:rPr lang="es-EC" sz="2500" b="1" dirty="0" smtClean="0">
                <a:latin typeface="Calibri" panose="020F0502020204030204" pitchFamily="34" charset="0"/>
              </a:rPr>
              <a:t>Análisis filogenético</a:t>
            </a:r>
            <a:endParaRPr lang="es-EC" sz="2500" b="1" dirty="0">
              <a:latin typeface="Calibri" panose="020F050202020403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417114595"/>
              </p:ext>
            </p:extLst>
          </p:nvPr>
        </p:nvGraphicFramePr>
        <p:xfrm>
          <a:off x="384457" y="3837802"/>
          <a:ext cx="5376863" cy="1950720"/>
        </p:xfrm>
        <a:graphic>
          <a:graphicData uri="http://schemas.openxmlformats.org/drawingml/2006/table">
            <a:tbl>
              <a:tblPr firstRow="1" firstCol="1" bandRow="1">
                <a:tableStyleId>{3C2FFA5D-87B4-456A-9821-1D502468CF0F}</a:tableStyleId>
              </a:tblPr>
              <a:tblGrid>
                <a:gridCol w="2268802"/>
                <a:gridCol w="3108061"/>
              </a:tblGrid>
              <a:tr h="432435">
                <a:tc>
                  <a:txBody>
                    <a:bodyPr/>
                    <a:lstStyle/>
                    <a:p>
                      <a:pPr algn="ctr">
                        <a:spcAft>
                          <a:spcPts val="0"/>
                        </a:spcAft>
                      </a:pPr>
                      <a:r>
                        <a:rPr lang="es-EC" sz="1600" dirty="0">
                          <a:solidFill>
                            <a:schemeClr val="tx1"/>
                          </a:solidFill>
                          <a:effectLst/>
                          <a:latin typeface="Calibri" panose="020F0502020204030204" pitchFamily="34" charset="0"/>
                        </a:rPr>
                        <a:t>Muestra</a:t>
                      </a:r>
                      <a:endParaRPr lang="es-EC"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dirty="0">
                          <a:solidFill>
                            <a:schemeClr val="tx1"/>
                          </a:solidFill>
                          <a:effectLst/>
                          <a:latin typeface="Calibri" panose="020F0502020204030204" pitchFamily="34" charset="0"/>
                        </a:rPr>
                        <a:t>Número de acceso GenBank</a:t>
                      </a:r>
                    </a:p>
                    <a:p>
                      <a:pPr algn="ctr">
                        <a:spcAft>
                          <a:spcPts val="0"/>
                        </a:spcAft>
                      </a:pPr>
                      <a:r>
                        <a:rPr lang="es-EC" sz="1600" dirty="0">
                          <a:solidFill>
                            <a:schemeClr val="tx1"/>
                          </a:solidFill>
                          <a:effectLst/>
                          <a:latin typeface="Calibri" panose="020F0502020204030204" pitchFamily="34" charset="0"/>
                        </a:rPr>
                        <a:t>(β-tubulina)</a:t>
                      </a:r>
                      <a:endParaRPr lang="es-EC"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1135">
                <a:tc>
                  <a:txBody>
                    <a:bodyPr/>
                    <a:lstStyle/>
                    <a:p>
                      <a:pPr algn="l">
                        <a:spcAft>
                          <a:spcPts val="0"/>
                        </a:spcAft>
                      </a:pPr>
                      <a:r>
                        <a:rPr lang="es-EC" sz="1600" i="1" dirty="0">
                          <a:effectLst/>
                          <a:latin typeface="Calibri" panose="020F0502020204030204" pitchFamily="34" charset="0"/>
                        </a:rPr>
                        <a:t>Pythium </a:t>
                      </a:r>
                      <a:r>
                        <a:rPr lang="es-EC" sz="1600" i="1" dirty="0" err="1">
                          <a:effectLst/>
                          <a:latin typeface="Calibri" panose="020F0502020204030204" pitchFamily="34" charset="0"/>
                        </a:rPr>
                        <a:t>sylvaticum</a:t>
                      </a:r>
                      <a:r>
                        <a:rPr lang="es-EC" sz="1600" i="1" baseline="30000" dirty="0" err="1">
                          <a:effectLst/>
                          <a:latin typeface="Calibri" panose="020F0502020204030204" pitchFamily="34" charset="0"/>
                        </a:rPr>
                        <a:t>a</a:t>
                      </a:r>
                      <a:endParaRPr lang="es-EC" sz="16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Calibri" panose="020F0502020204030204" pitchFamily="34" charset="0"/>
                        </a:rPr>
                        <a:t>GU071880.1</a:t>
                      </a:r>
                      <a:endParaRPr lang="es-EC"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1135">
                <a:tc>
                  <a:txBody>
                    <a:bodyPr/>
                    <a:lstStyle/>
                    <a:p>
                      <a:pPr algn="l">
                        <a:spcAft>
                          <a:spcPts val="0"/>
                        </a:spcAft>
                      </a:pPr>
                      <a:r>
                        <a:rPr lang="es-EC" sz="1600" i="1" dirty="0">
                          <a:effectLst/>
                          <a:latin typeface="Calibri" panose="020F0502020204030204" pitchFamily="34" charset="0"/>
                        </a:rPr>
                        <a:t>Pythium </a:t>
                      </a:r>
                      <a:r>
                        <a:rPr lang="es-EC" sz="1600" i="1" dirty="0" err="1">
                          <a:effectLst/>
                          <a:latin typeface="Calibri" panose="020F0502020204030204" pitchFamily="34" charset="0"/>
                        </a:rPr>
                        <a:t>spinosum</a:t>
                      </a:r>
                      <a:r>
                        <a:rPr lang="es-EC" sz="1600" i="1" baseline="30000" dirty="0" err="1">
                          <a:effectLst/>
                          <a:latin typeface="Calibri" panose="020F0502020204030204" pitchFamily="34" charset="0"/>
                        </a:rPr>
                        <a:t>a</a:t>
                      </a:r>
                      <a:endParaRPr lang="es-EC" sz="16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Calibri" panose="020F0502020204030204" pitchFamily="34" charset="0"/>
                        </a:rPr>
                        <a:t>GU071881.1</a:t>
                      </a:r>
                      <a:endParaRPr lang="es-EC"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1135">
                <a:tc>
                  <a:txBody>
                    <a:bodyPr/>
                    <a:lstStyle/>
                    <a:p>
                      <a:pPr algn="l">
                        <a:spcAft>
                          <a:spcPts val="0"/>
                        </a:spcAft>
                      </a:pPr>
                      <a:r>
                        <a:rPr lang="es-EC" sz="1600" i="1" dirty="0">
                          <a:effectLst/>
                          <a:latin typeface="Calibri" panose="020F0502020204030204" pitchFamily="34" charset="0"/>
                        </a:rPr>
                        <a:t>Pythium cylindrosporum</a:t>
                      </a:r>
                      <a:endParaRPr lang="es-EC" sz="16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Calibri" panose="020F0502020204030204" pitchFamily="34" charset="0"/>
                        </a:rPr>
                        <a:t>GU071877.1</a:t>
                      </a:r>
                      <a:endParaRPr lang="es-EC"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1135">
                <a:tc>
                  <a:txBody>
                    <a:bodyPr/>
                    <a:lstStyle/>
                    <a:p>
                      <a:pPr algn="l">
                        <a:spcAft>
                          <a:spcPts val="0"/>
                        </a:spcAft>
                      </a:pPr>
                      <a:r>
                        <a:rPr lang="es-EC" sz="1600" i="1" dirty="0">
                          <a:effectLst/>
                          <a:latin typeface="Calibri" panose="020F0502020204030204" pitchFamily="34" charset="0"/>
                        </a:rPr>
                        <a:t>Pythium cryptoirregulare</a:t>
                      </a:r>
                      <a:endParaRPr lang="es-EC" sz="16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latin typeface="Calibri" panose="020F0502020204030204" pitchFamily="34" charset="0"/>
                        </a:rPr>
                        <a:t>GU071888.1</a:t>
                      </a:r>
                      <a:endParaRPr lang="es-EC"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1135">
                <a:tc>
                  <a:txBody>
                    <a:bodyPr/>
                    <a:lstStyle/>
                    <a:p>
                      <a:pPr algn="l">
                        <a:spcAft>
                          <a:spcPts val="0"/>
                        </a:spcAft>
                      </a:pPr>
                      <a:r>
                        <a:rPr lang="es-EC" sz="1600" i="1" dirty="0">
                          <a:effectLst/>
                          <a:latin typeface="Calibri" panose="020F0502020204030204" pitchFamily="34" charset="0"/>
                        </a:rPr>
                        <a:t>Pythium irregulare</a:t>
                      </a:r>
                      <a:endParaRPr lang="es-EC" sz="16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dirty="0">
                          <a:effectLst/>
                          <a:latin typeface="Calibri" panose="020F0502020204030204" pitchFamily="34" charset="0"/>
                        </a:rPr>
                        <a:t>AB512837.1</a:t>
                      </a:r>
                      <a:endParaRPr lang="es-EC"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1135">
                <a:tc>
                  <a:txBody>
                    <a:bodyPr/>
                    <a:lstStyle/>
                    <a:p>
                      <a:pPr algn="l">
                        <a:spcAft>
                          <a:spcPts val="0"/>
                        </a:spcAft>
                      </a:pPr>
                      <a:r>
                        <a:rPr lang="es-EC" sz="1600" i="1" dirty="0">
                          <a:effectLst/>
                          <a:latin typeface="Calibri" panose="020F0502020204030204" pitchFamily="34" charset="0"/>
                        </a:rPr>
                        <a:t>Pythium irregulare</a:t>
                      </a:r>
                      <a:endParaRPr lang="es-EC" sz="16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dirty="0">
                          <a:effectLst/>
                          <a:latin typeface="Calibri" panose="020F0502020204030204" pitchFamily="34" charset="0"/>
                        </a:rPr>
                        <a:t>AB512837.1</a:t>
                      </a:r>
                      <a:endParaRPr lang="es-EC"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8" name="Rectángulo 7"/>
          <p:cNvSpPr/>
          <p:nvPr/>
        </p:nvSpPr>
        <p:spPr>
          <a:xfrm>
            <a:off x="322617" y="5885711"/>
            <a:ext cx="3024188" cy="1061829"/>
          </a:xfrm>
          <a:prstGeom prst="rect">
            <a:avLst/>
          </a:prstGeom>
        </p:spPr>
        <p:txBody>
          <a:bodyPr wrap="square">
            <a:spAutoFit/>
          </a:bodyPr>
          <a:lstStyle/>
          <a:p>
            <a:pPr>
              <a:spcAft>
                <a:spcPts val="0"/>
              </a:spcAft>
            </a:pPr>
            <a:r>
              <a:rPr lang="es-EC" sz="1500" baseline="30000" dirty="0" smtClean="0">
                <a:latin typeface="Calibri" panose="020F0502020204030204" pitchFamily="34" charset="0"/>
                <a:ea typeface="Calibri" panose="020F0502020204030204" pitchFamily="34" charset="0"/>
                <a:cs typeface="Times New Roman" panose="02020603050405020304" pitchFamily="18" charset="0"/>
              </a:rPr>
              <a:t>a</a:t>
            </a:r>
            <a:r>
              <a:rPr lang="es-EC" sz="1500" dirty="0" smtClean="0">
                <a:latin typeface="Calibri" panose="020F0502020204030204" pitchFamily="34" charset="0"/>
                <a:ea typeface="Calibri" panose="020F0502020204030204" pitchFamily="34" charset="0"/>
                <a:cs typeface="Times New Roman" panose="02020603050405020304" pitchFamily="18" charset="0"/>
              </a:rPr>
              <a:t> </a:t>
            </a:r>
            <a:r>
              <a:rPr lang="es-EC" sz="1500" dirty="0">
                <a:latin typeface="Calibri" panose="020F0502020204030204" pitchFamily="34" charset="0"/>
                <a:ea typeface="Calibri" panose="020F0502020204030204" pitchFamily="34" charset="0"/>
                <a:cs typeface="Times New Roman" panose="02020603050405020304" pitchFamily="18" charset="0"/>
              </a:rPr>
              <a:t>Especies usadas como “outgroups”.</a:t>
            </a:r>
          </a:p>
          <a:p>
            <a:pPr>
              <a:spcAft>
                <a:spcPts val="0"/>
              </a:spcAft>
            </a:pPr>
            <a:r>
              <a:rPr lang="es-EC" sz="2400" dirty="0">
                <a:latin typeface="Calibri" panose="020F0502020204030204" pitchFamily="34" charset="0"/>
                <a:ea typeface="Calibri" panose="020F0502020204030204" pitchFamily="34" charset="0"/>
                <a:cs typeface="Times New Roman" panose="02020603050405020304" pitchFamily="18" charset="0"/>
              </a:rPr>
              <a:t/>
            </a:r>
            <a:br>
              <a:rPr lang="es-EC" sz="2400" dirty="0">
                <a:latin typeface="Calibri" panose="020F0502020204030204" pitchFamily="34" charset="0"/>
                <a:ea typeface="Calibri" panose="020F0502020204030204" pitchFamily="34" charset="0"/>
                <a:cs typeface="Times New Roman" panose="02020603050405020304" pitchFamily="18" charset="0"/>
              </a:rPr>
            </a:br>
            <a:r>
              <a:rPr lang="es-EC" sz="2400" dirty="0">
                <a:latin typeface="Calibri" panose="020F0502020204030204" pitchFamily="34" charset="0"/>
                <a:ea typeface="Calibri" panose="020F0502020204030204" pitchFamily="34" charset="0"/>
                <a:cs typeface="Times New Roman" panose="02020603050405020304" pitchFamily="18" charset="0"/>
              </a:rPr>
              <a:t>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8"/>
          <p:cNvSpPr/>
          <p:nvPr/>
        </p:nvSpPr>
        <p:spPr>
          <a:xfrm>
            <a:off x="1343025" y="1082635"/>
            <a:ext cx="3718654" cy="600164"/>
          </a:xfrm>
          <a:prstGeom prst="rect">
            <a:avLst/>
          </a:prstGeom>
        </p:spPr>
        <p:txBody>
          <a:bodyPr wrap="square">
            <a:spAutoFit/>
          </a:bodyPr>
          <a:lstStyle/>
          <a:p>
            <a:pPr algn="ctr">
              <a:lnSpc>
                <a:spcPct val="150000"/>
              </a:lnSpc>
              <a:spcBef>
                <a:spcPts val="1200"/>
              </a:spcBef>
              <a:spcAft>
                <a:spcPts val="600"/>
              </a:spcAft>
            </a:pPr>
            <a:r>
              <a:rPr lang="es-EC" sz="2200" b="1" dirty="0" smtClean="0">
                <a:latin typeface="Calibri" panose="020F0502020204030204" pitchFamily="34" charset="0"/>
                <a:ea typeface="Calibri" panose="020F0502020204030204" pitchFamily="34" charset="0"/>
                <a:cs typeface="Times New Roman" panose="02020603050405020304" pitchFamily="18" charset="0"/>
              </a:rPr>
              <a:t>1. Alineamiento múltiple</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ángulo 9"/>
          <p:cNvSpPr/>
          <p:nvPr/>
        </p:nvSpPr>
        <p:spPr>
          <a:xfrm>
            <a:off x="384529" y="3127238"/>
            <a:ext cx="5376719" cy="646331"/>
          </a:xfrm>
          <a:prstGeom prst="rect">
            <a:avLst/>
          </a:prstGeom>
        </p:spPr>
        <p:txBody>
          <a:bodyPr wrap="square">
            <a:spAutoFit/>
          </a:bodyPr>
          <a:lstStyle/>
          <a:p>
            <a:r>
              <a:rPr lang="es-EC" b="1" dirty="0">
                <a:latin typeface="Calibri" panose="020F0502020204030204" pitchFamily="34" charset="0"/>
                <a:ea typeface="Calibri" panose="020F0502020204030204" pitchFamily="34" charset="0"/>
              </a:rPr>
              <a:t>Tabla </a:t>
            </a:r>
            <a:r>
              <a:rPr lang="es-EC" b="1" dirty="0" smtClean="0">
                <a:latin typeface="Calibri" panose="020F0502020204030204" pitchFamily="34" charset="0"/>
                <a:ea typeface="Calibri" panose="020F0502020204030204" pitchFamily="34" charset="0"/>
              </a:rPr>
              <a:t>4</a:t>
            </a:r>
            <a:r>
              <a:rPr lang="es-EC" dirty="0" smtClean="0">
                <a:latin typeface="Calibri" panose="020F0502020204030204" pitchFamily="34" charset="0"/>
                <a:ea typeface="Calibri" panose="020F0502020204030204" pitchFamily="34" charset="0"/>
              </a:rPr>
              <a:t>. </a:t>
            </a:r>
            <a:r>
              <a:rPr lang="es-EC" dirty="0">
                <a:latin typeface="Calibri" panose="020F0502020204030204" pitchFamily="34" charset="0"/>
              </a:rPr>
              <a:t>Lista de las especies </a:t>
            </a:r>
            <a:r>
              <a:rPr lang="es-EC" dirty="0" smtClean="0">
                <a:latin typeface="Calibri" panose="020F0502020204030204" pitchFamily="34" charset="0"/>
              </a:rPr>
              <a:t>referencia incluidas </a:t>
            </a:r>
            <a:r>
              <a:rPr lang="es-EC" dirty="0">
                <a:latin typeface="Calibri" panose="020F0502020204030204" pitchFamily="34" charset="0"/>
              </a:rPr>
              <a:t>en el análisis filogenético</a:t>
            </a:r>
            <a:r>
              <a:rPr lang="es-EC" dirty="0" smtClean="0">
                <a:latin typeface="Calibri" panose="020F0502020204030204" pitchFamily="34" charset="0"/>
              </a:rPr>
              <a:t>.</a:t>
            </a:r>
            <a:endParaRPr lang="es-EC" dirty="0">
              <a:latin typeface="Calibri" panose="020F0502020204030204" pitchFamily="34" charset="0"/>
            </a:endParaRPr>
          </a:p>
        </p:txBody>
      </p:sp>
      <p:sp>
        <p:nvSpPr>
          <p:cNvPr id="11" name="Rectángulo 10"/>
          <p:cNvSpPr/>
          <p:nvPr/>
        </p:nvSpPr>
        <p:spPr>
          <a:xfrm>
            <a:off x="322617" y="1795227"/>
            <a:ext cx="5438631" cy="1112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smtClean="0">
                <a:solidFill>
                  <a:schemeClr val="tx1"/>
                </a:solidFill>
                <a:latin typeface="Calibri" panose="020F0502020204030204" pitchFamily="34" charset="0"/>
              </a:rPr>
              <a:t>123 secuencias de ADN:117 muestras y 6 referencias bajo el algoritmo Muscle y la configuración predeterminada</a:t>
            </a:r>
            <a:r>
              <a:rPr lang="es-EC" dirty="0" smtClean="0">
                <a:solidFill>
                  <a:schemeClr val="tx1"/>
                </a:solidFill>
                <a:latin typeface="Calibri" panose="020F0502020204030204" pitchFamily="34" charset="0"/>
              </a:rPr>
              <a:t>.  	</a:t>
            </a:r>
            <a:endParaRPr lang="es-EC" dirty="0">
              <a:solidFill>
                <a:schemeClr val="tx1"/>
              </a:solidFill>
              <a:latin typeface="Calibri" panose="020F0502020204030204" pitchFamily="34" charset="0"/>
            </a:endParaRPr>
          </a:p>
        </p:txBody>
      </p:sp>
      <p:sp>
        <p:nvSpPr>
          <p:cNvPr id="12" name="Rectángulo 11"/>
          <p:cNvSpPr/>
          <p:nvPr/>
        </p:nvSpPr>
        <p:spPr>
          <a:xfrm>
            <a:off x="6673202" y="885428"/>
            <a:ext cx="4761935" cy="1354217"/>
          </a:xfrm>
          <a:prstGeom prst="rect">
            <a:avLst/>
          </a:prstGeom>
        </p:spPr>
        <p:txBody>
          <a:bodyPr wrap="square">
            <a:spAutoFit/>
          </a:bodyPr>
          <a:lstStyle/>
          <a:p>
            <a:pPr lvl="0" algn="ctr"/>
            <a:r>
              <a:rPr lang="es-EC" sz="2000" b="1" dirty="0" smtClean="0">
                <a:latin typeface="Calibri" panose="020F0502020204030204" pitchFamily="34" charset="0"/>
                <a:ea typeface="Calibri" panose="020F0502020204030204" pitchFamily="34" charset="0"/>
                <a:cs typeface="Times New Roman" panose="02020603050405020304" pitchFamily="18" charset="0"/>
              </a:rPr>
              <a:t>2. </a:t>
            </a:r>
            <a:r>
              <a:rPr lang="es-EC" sz="2200" b="1" dirty="0" smtClean="0">
                <a:latin typeface="Calibri" panose="020F0502020204030204" pitchFamily="34" charset="0"/>
                <a:ea typeface="Calibri" panose="020F0502020204030204" pitchFamily="34" charset="0"/>
                <a:cs typeface="Times New Roman" panose="02020603050405020304" pitchFamily="18" charset="0"/>
              </a:rPr>
              <a:t>Selección del modelo de sustitución </a:t>
            </a:r>
          </a:p>
          <a:p>
            <a:pPr lvl="0" algn="ctr"/>
            <a:endParaRPr lang="es-EC" sz="2200" b="1" dirty="0" smtClean="0">
              <a:latin typeface="Calibri" panose="020F0502020204030204" pitchFamily="34" charset="0"/>
              <a:ea typeface="Calibri" panose="020F0502020204030204" pitchFamily="34" charset="0"/>
              <a:cs typeface="Times New Roman" panose="02020603050405020304" pitchFamily="18" charset="0"/>
            </a:endParaRPr>
          </a:p>
          <a:p>
            <a:pPr lvl="0" algn="ctr"/>
            <a:r>
              <a:rPr lang="es-AR" sz="2200" b="1" dirty="0" smtClean="0">
                <a:latin typeface="Calibri" panose="020F0502020204030204" pitchFamily="34" charset="0"/>
                <a:ea typeface="Calibri" panose="020F0502020204030204" pitchFamily="34" charset="0"/>
                <a:cs typeface="Times New Roman" panose="02020603050405020304" pitchFamily="18" charset="0"/>
              </a:rPr>
              <a:t>3</a:t>
            </a:r>
            <a:r>
              <a:rPr lang="es-AR" sz="2200" b="1" dirty="0">
                <a:latin typeface="Calibri" panose="020F0502020204030204" pitchFamily="34" charset="0"/>
                <a:ea typeface="Calibri" panose="020F0502020204030204" pitchFamily="34" charset="0"/>
                <a:cs typeface="Times New Roman" panose="02020603050405020304" pitchFamily="18" charset="0"/>
              </a:rPr>
              <a:t>. Construcción del árbol filogenético</a:t>
            </a:r>
          </a:p>
          <a:p>
            <a:pPr algn="ct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Diagrama 13"/>
          <p:cNvGraphicFramePr/>
          <p:nvPr>
            <p:extLst>
              <p:ext uri="{D42A27DB-BD31-4B8C-83A1-F6EECF244321}">
                <p14:modId xmlns:p14="http://schemas.microsoft.com/office/powerpoint/2010/main" val="304857325"/>
              </p:ext>
            </p:extLst>
          </p:nvPr>
        </p:nvGraphicFramePr>
        <p:xfrm>
          <a:off x="6654709" y="2133202"/>
          <a:ext cx="5375365" cy="2207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Rectángulo 14"/>
          <p:cNvSpPr/>
          <p:nvPr/>
        </p:nvSpPr>
        <p:spPr>
          <a:xfrm>
            <a:off x="6176170" y="4341031"/>
            <a:ext cx="5756000" cy="903452"/>
          </a:xfrm>
          <a:prstGeom prst="rect">
            <a:avLst/>
          </a:prstGeom>
        </p:spPr>
        <p:txBody>
          <a:bodyPr wrap="square">
            <a:spAutoFit/>
          </a:bodyPr>
          <a:lstStyle/>
          <a:p>
            <a:pPr lvl="0" algn="just">
              <a:lnSpc>
                <a:spcPct val="107000"/>
              </a:lnSpc>
              <a:spcAft>
                <a:spcPts val="800"/>
              </a:spcAft>
              <a:tabLst>
                <a:tab pos="457200" algn="l"/>
              </a:tabLst>
            </a:pPr>
            <a:endParaRPr lang="es-EC" sz="2200" b="1" dirty="0">
              <a:latin typeface="Calibri" panose="020F0502020204030204" pitchFamily="34" charset="0"/>
              <a:ea typeface="Calibri" panose="020F0502020204030204" pitchFamily="34" charset="0"/>
              <a:cs typeface="Times New Roman" panose="02020603050405020304" pitchFamily="18" charset="0"/>
            </a:endParaRPr>
          </a:p>
          <a:p>
            <a:pPr lvl="0" algn="ctr">
              <a:lnSpc>
                <a:spcPct val="107000"/>
              </a:lnSpc>
              <a:spcAft>
                <a:spcPts val="800"/>
              </a:spcAft>
              <a:tabLst>
                <a:tab pos="457200" algn="l"/>
              </a:tabLst>
            </a:pPr>
            <a:r>
              <a:rPr lang="es-AR" sz="2200" b="1" dirty="0" smtClean="0">
                <a:latin typeface="Calibri" panose="020F0502020204030204" pitchFamily="34" charset="0"/>
                <a:ea typeface="Calibri" panose="020F0502020204030204" pitchFamily="34" charset="0"/>
              </a:rPr>
              <a:t>4. Evaluación estadística del </a:t>
            </a:r>
            <a:r>
              <a:rPr lang="es-AR" sz="2200" b="1" dirty="0">
                <a:latin typeface="Calibri" panose="020F0502020204030204" pitchFamily="34" charset="0"/>
                <a:ea typeface="Calibri" panose="020F0502020204030204" pitchFamily="34" charset="0"/>
              </a:rPr>
              <a:t>árbol </a:t>
            </a:r>
            <a:r>
              <a:rPr lang="es-AR" sz="2200" b="1" dirty="0" smtClean="0">
                <a:latin typeface="Calibri" panose="020F0502020204030204" pitchFamily="34" charset="0"/>
                <a:ea typeface="Calibri" panose="020F0502020204030204" pitchFamily="34" charset="0"/>
              </a:rPr>
              <a:t>filogenético</a:t>
            </a:r>
            <a:endParaRPr lang="es-EC" sz="2200" b="1" dirty="0">
              <a:latin typeface="Calibri" panose="020F0502020204030204" pitchFamily="34" charset="0"/>
            </a:endParaRPr>
          </a:p>
        </p:txBody>
      </p:sp>
      <p:sp>
        <p:nvSpPr>
          <p:cNvPr id="16" name="Rectángulo 15"/>
          <p:cNvSpPr/>
          <p:nvPr/>
        </p:nvSpPr>
        <p:spPr>
          <a:xfrm>
            <a:off x="7149243" y="5348081"/>
            <a:ext cx="4658070" cy="400110"/>
          </a:xfrm>
          <a:prstGeom prst="rect">
            <a:avLst/>
          </a:prstGeom>
          <a:solidFill>
            <a:schemeClr val="accent1">
              <a:lumMod val="90000"/>
            </a:schemeClr>
          </a:solidFill>
        </p:spPr>
        <p:style>
          <a:lnRef idx="2">
            <a:schemeClr val="accent1"/>
          </a:lnRef>
          <a:fillRef idx="1">
            <a:schemeClr val="lt1"/>
          </a:fillRef>
          <a:effectRef idx="0">
            <a:schemeClr val="accent1"/>
          </a:effectRef>
          <a:fontRef idx="minor">
            <a:schemeClr val="dk1"/>
          </a:fontRef>
        </p:style>
        <p:txBody>
          <a:bodyPr wrap="none">
            <a:spAutoFit/>
          </a:bodyPr>
          <a:lstStyle/>
          <a:p>
            <a:r>
              <a:rPr lang="es-EC" sz="2000" dirty="0">
                <a:latin typeface="Calibri" panose="020F0502020204030204" pitchFamily="34" charset="0"/>
                <a:ea typeface="Calibri" panose="020F0502020204030204" pitchFamily="34" charset="0"/>
              </a:rPr>
              <a:t>análisis “bootstrap”</a:t>
            </a:r>
            <a:r>
              <a:rPr lang="es-EC" sz="2000" i="1" dirty="0">
                <a:latin typeface="Calibri" panose="020F0502020204030204" pitchFamily="34" charset="0"/>
                <a:ea typeface="Calibri" panose="020F0502020204030204" pitchFamily="34" charset="0"/>
              </a:rPr>
              <a:t> </a:t>
            </a:r>
            <a:r>
              <a:rPr lang="es-EC" sz="2000" dirty="0">
                <a:latin typeface="Calibri" panose="020F0502020204030204" pitchFamily="34" charset="0"/>
                <a:ea typeface="Calibri" panose="020F0502020204030204" pitchFamily="34" charset="0"/>
              </a:rPr>
              <a:t>con 1000 </a:t>
            </a:r>
            <a:r>
              <a:rPr lang="es-EC" sz="2000" dirty="0" smtClean="0">
                <a:latin typeface="Calibri" panose="020F0502020204030204" pitchFamily="34" charset="0"/>
                <a:ea typeface="Calibri" panose="020F0502020204030204" pitchFamily="34" charset="0"/>
              </a:rPr>
              <a:t>repeticiones.</a:t>
            </a:r>
            <a:endParaRPr lang="es-EC" sz="2000" dirty="0">
              <a:latin typeface="Calibri" panose="020F0502020204030204" pitchFamily="34" charset="0"/>
            </a:endParaRPr>
          </a:p>
        </p:txBody>
      </p:sp>
      <p:pic>
        <p:nvPicPr>
          <p:cNvPr id="13"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58275" y="5954736"/>
            <a:ext cx="2971800"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40737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a:spLocks noChangeArrowheads="1"/>
          </p:cNvSpPr>
          <p:nvPr/>
        </p:nvSpPr>
        <p:spPr bwMode="auto">
          <a:xfrm>
            <a:off x="5729289" y="0"/>
            <a:ext cx="696604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400" dirty="0" smtClean="0">
                <a:latin typeface="Calibri" panose="020F0502020204030204" pitchFamily="34" charset="0"/>
              </a:rPr>
              <a:t>RESULTADOS Y DISCUSIÓN </a:t>
            </a:r>
            <a:endParaRPr lang="es-EC" sz="4400" dirty="0">
              <a:latin typeface="Calibri" panose="020F0502020204030204" pitchFamily="34" charset="0"/>
            </a:endParaRPr>
          </a:p>
        </p:txBody>
      </p:sp>
      <p:sp>
        <p:nvSpPr>
          <p:cNvPr id="5" name="Rectángulo 4"/>
          <p:cNvSpPr/>
          <p:nvPr/>
        </p:nvSpPr>
        <p:spPr>
          <a:xfrm>
            <a:off x="697738" y="1400601"/>
            <a:ext cx="4600747" cy="727571"/>
          </a:xfrm>
          <a:prstGeom prst="rect">
            <a:avLst/>
          </a:prstGeom>
        </p:spPr>
        <p:txBody>
          <a:bodyPr wrap="none">
            <a:spAutoFit/>
          </a:bodyPr>
          <a:lstStyle/>
          <a:p>
            <a:pPr algn="just">
              <a:lnSpc>
                <a:spcPct val="200000"/>
              </a:lnSpc>
              <a:spcBef>
                <a:spcPts val="1800"/>
              </a:spcBef>
              <a:spcAft>
                <a:spcPts val="1800"/>
              </a:spcAft>
              <a:tabLst>
                <a:tab pos="270510" algn="l"/>
              </a:tabLst>
            </a:pPr>
            <a:r>
              <a:rPr lang="es-EC" sz="2400" b="1" dirty="0">
                <a:latin typeface="Calibri" panose="020F0502020204030204" pitchFamily="34" charset="0"/>
                <a:ea typeface="Calibri" panose="020F0502020204030204" pitchFamily="34" charset="0"/>
                <a:cs typeface="Times New Roman" panose="02020603050405020304" pitchFamily="18" charset="0"/>
              </a:rPr>
              <a:t>Extracción de ADN y cuantificación</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3182769808"/>
              </p:ext>
            </p:extLst>
          </p:nvPr>
        </p:nvGraphicFramePr>
        <p:xfrm>
          <a:off x="7550506" y="1499060"/>
          <a:ext cx="2959725" cy="741680"/>
        </p:xfrm>
        <a:graphic>
          <a:graphicData uri="http://schemas.openxmlformats.org/drawingml/2006/table">
            <a:tbl>
              <a:tblPr firstRow="1" bandRow="1">
                <a:tableStyleId>{D27102A9-8310-4765-A935-A1911B00CA55}</a:tableStyleId>
              </a:tblPr>
              <a:tblGrid>
                <a:gridCol w="1760512"/>
                <a:gridCol w="1199213"/>
              </a:tblGrid>
              <a:tr h="370840">
                <a:tc>
                  <a:txBody>
                    <a:bodyPr/>
                    <a:lstStyle/>
                    <a:p>
                      <a:pPr algn="ctr"/>
                      <a:r>
                        <a:rPr lang="es-EC" b="1" dirty="0" smtClean="0">
                          <a:latin typeface="Calibri" panose="020F0502020204030204" pitchFamily="34" charset="0"/>
                        </a:rPr>
                        <a:t>ADN</a:t>
                      </a:r>
                      <a:r>
                        <a:rPr lang="es-EC" b="1" baseline="0" dirty="0" smtClean="0">
                          <a:latin typeface="Calibri" panose="020F0502020204030204" pitchFamily="34" charset="0"/>
                        </a:rPr>
                        <a:t> (ng/uL)</a:t>
                      </a:r>
                      <a:endParaRPr lang="es-EC" b="1" dirty="0">
                        <a:latin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b="0" dirty="0" smtClean="0">
                          <a:latin typeface="Calibri" panose="020F0502020204030204" pitchFamily="34" charset="0"/>
                        </a:rPr>
                        <a:t> 3 -880</a:t>
                      </a:r>
                      <a:endParaRPr lang="es-EC" b="0" dirty="0">
                        <a:latin typeface="Calibri" panose="020F0502020204030204" pitchFamily="34" charset="0"/>
                      </a:endParaRPr>
                    </a:p>
                  </a:txBody>
                  <a:tcPr/>
                </a:tc>
              </a:tr>
              <a:tr h="370840">
                <a:tc>
                  <a:txBody>
                    <a:bodyPr/>
                    <a:lstStyle/>
                    <a:p>
                      <a:pPr algn="ctr"/>
                      <a:r>
                        <a:rPr lang="es-EC" sz="1800" b="1" kern="1200" dirty="0" smtClean="0">
                          <a:solidFill>
                            <a:schemeClr val="tx1"/>
                          </a:solidFill>
                          <a:effectLst/>
                          <a:latin typeface="Calibri" panose="020F0502020204030204" pitchFamily="34" charset="0"/>
                          <a:ea typeface="+mn-ea"/>
                          <a:cs typeface="+mn-cs"/>
                        </a:rPr>
                        <a:t>260/280</a:t>
                      </a:r>
                      <a:endParaRPr lang="es-EC" b="1" dirty="0">
                        <a:latin typeface="Calibri" panose="020F0502020204030204" pitchFamily="34" charset="0"/>
                      </a:endParaRPr>
                    </a:p>
                  </a:txBody>
                  <a:tcPr/>
                </a:tc>
                <a:tc>
                  <a:txBody>
                    <a:bodyPr/>
                    <a:lstStyle/>
                    <a:p>
                      <a:pPr algn="ctr"/>
                      <a:r>
                        <a:rPr lang="es-EC" sz="1800" b="0" kern="1200" dirty="0" smtClean="0">
                          <a:solidFill>
                            <a:schemeClr val="tx1"/>
                          </a:solidFill>
                          <a:effectLst/>
                          <a:latin typeface="Calibri" panose="020F0502020204030204" pitchFamily="34" charset="0"/>
                          <a:ea typeface="+mn-ea"/>
                          <a:cs typeface="+mn-cs"/>
                        </a:rPr>
                        <a:t>1,8</a:t>
                      </a:r>
                      <a:endParaRPr lang="es-EC" b="0" dirty="0">
                        <a:latin typeface="Calibri" panose="020F0502020204030204" pitchFamily="34" charset="0"/>
                      </a:endParaRPr>
                    </a:p>
                  </a:txBody>
                  <a:tcPr/>
                </a:tc>
              </a:tr>
            </a:tbl>
          </a:graphicData>
        </a:graphic>
      </p:graphicFrame>
      <p:cxnSp>
        <p:nvCxnSpPr>
          <p:cNvPr id="12" name="Conector recto de flecha 11"/>
          <p:cNvCxnSpPr/>
          <p:nvPr/>
        </p:nvCxnSpPr>
        <p:spPr>
          <a:xfrm flipV="1">
            <a:off x="5439468" y="1903120"/>
            <a:ext cx="1465500" cy="66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5543" y="5912326"/>
            <a:ext cx="2971800" cy="61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ipse 1"/>
          <p:cNvSpPr/>
          <p:nvPr/>
        </p:nvSpPr>
        <p:spPr>
          <a:xfrm>
            <a:off x="5243513" y="4257675"/>
            <a:ext cx="1000126" cy="40005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3" name="Text Box 8"/>
          <p:cNvSpPr txBox="1">
            <a:spLocks noChangeArrowheads="1"/>
          </p:cNvSpPr>
          <p:nvPr/>
        </p:nvSpPr>
        <p:spPr bwMode="auto">
          <a:xfrm>
            <a:off x="1900238" y="3428762"/>
            <a:ext cx="9144000" cy="1657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88925" algn="l"/>
              </a:tabLst>
              <a:defRPr sz="2400">
                <a:solidFill>
                  <a:schemeClr val="tx1"/>
                </a:solidFill>
                <a:latin typeface="AmerType Md BT" pitchFamily="18" charset="0"/>
              </a:defRPr>
            </a:lvl1pPr>
            <a:lvl2pPr marL="282575">
              <a:tabLst>
                <a:tab pos="288925" algn="l"/>
              </a:tabLst>
              <a:defRPr sz="2400">
                <a:solidFill>
                  <a:schemeClr val="tx1"/>
                </a:solidFill>
                <a:latin typeface="AmerType Md BT" pitchFamily="18" charset="0"/>
              </a:defRPr>
            </a:lvl2pPr>
            <a:lvl3pPr marL="854075">
              <a:tabLst>
                <a:tab pos="288925" algn="l"/>
              </a:tabLst>
              <a:defRPr sz="2400">
                <a:solidFill>
                  <a:schemeClr val="tx1"/>
                </a:solidFill>
                <a:latin typeface="AmerType Md BT" pitchFamily="18" charset="0"/>
              </a:defRPr>
            </a:lvl3pPr>
            <a:lvl4pPr marL="1714500">
              <a:tabLst>
                <a:tab pos="288925" algn="l"/>
              </a:tabLst>
              <a:defRPr sz="2400">
                <a:solidFill>
                  <a:schemeClr val="tx1"/>
                </a:solidFill>
                <a:latin typeface="AmerType Md BT" pitchFamily="18" charset="0"/>
              </a:defRPr>
            </a:lvl4pPr>
            <a:lvl5pPr marL="1905000">
              <a:tabLst>
                <a:tab pos="288925" algn="l"/>
              </a:tabLst>
              <a:defRPr sz="2400">
                <a:solidFill>
                  <a:schemeClr val="tx1"/>
                </a:solidFill>
                <a:latin typeface="AmerType Md BT" pitchFamily="18" charset="0"/>
              </a:defRPr>
            </a:lvl5pPr>
            <a:lvl6pPr marL="2362200" eaLnBrk="0" fontAlgn="base" hangingPunct="0">
              <a:spcBef>
                <a:spcPct val="0"/>
              </a:spcBef>
              <a:spcAft>
                <a:spcPct val="0"/>
              </a:spcAft>
              <a:tabLst>
                <a:tab pos="288925" algn="l"/>
              </a:tabLst>
              <a:defRPr sz="2400">
                <a:solidFill>
                  <a:schemeClr val="tx1"/>
                </a:solidFill>
                <a:latin typeface="AmerType Md BT" pitchFamily="18" charset="0"/>
              </a:defRPr>
            </a:lvl6pPr>
            <a:lvl7pPr marL="2819400" eaLnBrk="0" fontAlgn="base" hangingPunct="0">
              <a:spcBef>
                <a:spcPct val="0"/>
              </a:spcBef>
              <a:spcAft>
                <a:spcPct val="0"/>
              </a:spcAft>
              <a:tabLst>
                <a:tab pos="288925" algn="l"/>
              </a:tabLst>
              <a:defRPr sz="2400">
                <a:solidFill>
                  <a:schemeClr val="tx1"/>
                </a:solidFill>
                <a:latin typeface="AmerType Md BT" pitchFamily="18" charset="0"/>
              </a:defRPr>
            </a:lvl7pPr>
            <a:lvl8pPr marL="3276600" eaLnBrk="0" fontAlgn="base" hangingPunct="0">
              <a:spcBef>
                <a:spcPct val="0"/>
              </a:spcBef>
              <a:spcAft>
                <a:spcPct val="0"/>
              </a:spcAft>
              <a:tabLst>
                <a:tab pos="288925" algn="l"/>
              </a:tabLst>
              <a:defRPr sz="2400">
                <a:solidFill>
                  <a:schemeClr val="tx1"/>
                </a:solidFill>
                <a:latin typeface="AmerType Md BT" pitchFamily="18" charset="0"/>
              </a:defRPr>
            </a:lvl8pPr>
            <a:lvl9pPr marL="3733800" eaLnBrk="0" fontAlgn="base" hangingPunct="0">
              <a:spcBef>
                <a:spcPct val="0"/>
              </a:spcBef>
              <a:spcAft>
                <a:spcPct val="0"/>
              </a:spcAft>
              <a:tabLst>
                <a:tab pos="288925" algn="l"/>
              </a:tabLst>
              <a:defRPr sz="2400">
                <a:solidFill>
                  <a:schemeClr val="tx1"/>
                </a:solidFill>
                <a:latin typeface="AmerType Md BT" pitchFamily="18" charset="0"/>
              </a:defRPr>
            </a:lvl9pPr>
          </a:lstStyle>
          <a:p>
            <a:pPr lvl="2">
              <a:lnSpc>
                <a:spcPct val="130000"/>
              </a:lnSpc>
              <a:buFont typeface="Symbol" panose="05050102010706020507" pitchFamily="18" charset="2"/>
              <a:buChar char="Þ"/>
            </a:pPr>
            <a:r>
              <a:rPr lang="es-ES_tradnl" sz="2000" dirty="0">
                <a:latin typeface="Calibri" panose="020F0502020204030204" pitchFamily="34" charset="0"/>
              </a:rPr>
              <a:t> Mediciones de absorbancia a longitudes de onda </a:t>
            </a:r>
            <a:r>
              <a:rPr lang="es-ES_tradnl" sz="2000" dirty="0" smtClean="0">
                <a:latin typeface="Calibri" panose="020F0502020204030204" pitchFamily="34" charset="0"/>
              </a:rPr>
              <a:t> </a:t>
            </a:r>
            <a:r>
              <a:rPr lang="es-ES_tradnl" sz="2000" dirty="0">
                <a:latin typeface="Calibri" panose="020F0502020204030204" pitchFamily="34" charset="0"/>
              </a:rPr>
              <a:t>A </a:t>
            </a:r>
            <a:r>
              <a:rPr lang="es-ES_tradnl" sz="2000" baseline="-25000" dirty="0">
                <a:latin typeface="Calibri" panose="020F0502020204030204" pitchFamily="34" charset="0"/>
              </a:rPr>
              <a:t>260</a:t>
            </a:r>
            <a:r>
              <a:rPr lang="es-ES_tradnl" sz="2000" dirty="0">
                <a:latin typeface="Calibri" panose="020F0502020204030204" pitchFamily="34" charset="0"/>
              </a:rPr>
              <a:t>, </a:t>
            </a:r>
            <a:r>
              <a:rPr lang="es-ES_tradnl" sz="2000" dirty="0" smtClean="0">
                <a:latin typeface="Calibri" panose="020F0502020204030204" pitchFamily="34" charset="0"/>
              </a:rPr>
              <a:t>A</a:t>
            </a:r>
            <a:r>
              <a:rPr lang="es-ES_tradnl" sz="2000" baseline="-25000" dirty="0" smtClean="0">
                <a:latin typeface="Calibri" panose="020F0502020204030204" pitchFamily="34" charset="0"/>
              </a:rPr>
              <a:t>280</a:t>
            </a:r>
            <a:endParaRPr lang="es-ES_tradnl" sz="2000" dirty="0">
              <a:latin typeface="Calibri" panose="020F0502020204030204" pitchFamily="34" charset="0"/>
            </a:endParaRPr>
          </a:p>
          <a:p>
            <a:pPr lvl="2">
              <a:lnSpc>
                <a:spcPct val="130000"/>
              </a:lnSpc>
              <a:buFont typeface="CommonBullets" pitchFamily="34" charset="2"/>
              <a:buNone/>
            </a:pPr>
            <a:r>
              <a:rPr lang="es-ES_tradnl" sz="2000" dirty="0">
                <a:latin typeface="Calibri" panose="020F0502020204030204" pitchFamily="34" charset="0"/>
              </a:rPr>
              <a:t>		</a:t>
            </a:r>
            <a:r>
              <a:rPr lang="es-ES_tradnl" sz="2000" dirty="0">
                <a:latin typeface="Calibri" panose="020F0502020204030204" pitchFamily="34" charset="0"/>
                <a:sym typeface="CommonBullets" pitchFamily="34" charset="2"/>
              </a:rPr>
              <a:t> </a:t>
            </a:r>
            <a:r>
              <a:rPr lang="es-ES_tradnl" sz="2000" dirty="0">
                <a:latin typeface="Calibri" panose="020F0502020204030204" pitchFamily="34" charset="0"/>
              </a:rPr>
              <a:t>A </a:t>
            </a:r>
            <a:r>
              <a:rPr lang="es-ES_tradnl" sz="2000" baseline="-25000" dirty="0">
                <a:latin typeface="Calibri" panose="020F0502020204030204" pitchFamily="34" charset="0"/>
              </a:rPr>
              <a:t>260</a:t>
            </a:r>
            <a:r>
              <a:rPr lang="es-ES_tradnl" sz="2000" dirty="0">
                <a:latin typeface="Calibri" panose="020F0502020204030204" pitchFamily="34" charset="0"/>
              </a:rPr>
              <a:t> / A</a:t>
            </a:r>
            <a:r>
              <a:rPr lang="es-ES_tradnl" sz="2000" baseline="-25000" dirty="0">
                <a:latin typeface="Calibri" panose="020F0502020204030204" pitchFamily="34" charset="0"/>
              </a:rPr>
              <a:t> 280 </a:t>
            </a:r>
            <a:r>
              <a:rPr lang="es-ES_tradnl" sz="2000" dirty="0">
                <a:latin typeface="Calibri" panose="020F0502020204030204" pitchFamily="34" charset="0"/>
              </a:rPr>
              <a:t>&lt; 1,8 </a:t>
            </a:r>
            <a:r>
              <a:rPr lang="es-ES_tradnl" sz="2000" dirty="0">
                <a:latin typeface="Calibri" panose="020F0502020204030204" pitchFamily="34" charset="0"/>
                <a:sym typeface="Symbol" panose="05050102010706020507" pitchFamily="18" charset="2"/>
              </a:rPr>
              <a:t> Contaminación con </a:t>
            </a:r>
            <a:r>
              <a:rPr lang="es-ES_tradnl" sz="2000" dirty="0" smtClean="0">
                <a:latin typeface="Calibri" panose="020F0502020204030204" pitchFamily="34" charset="0"/>
                <a:sym typeface="Symbol" panose="05050102010706020507" pitchFamily="18" charset="2"/>
              </a:rPr>
              <a:t>proteínas.</a:t>
            </a:r>
            <a:endParaRPr lang="es-ES_tradnl" sz="2000" dirty="0">
              <a:latin typeface="Calibri" panose="020F0502020204030204" pitchFamily="34" charset="0"/>
              <a:sym typeface="Symbol" panose="05050102010706020507" pitchFamily="18" charset="2"/>
            </a:endParaRPr>
          </a:p>
          <a:p>
            <a:pPr lvl="2">
              <a:lnSpc>
                <a:spcPct val="130000"/>
              </a:lnSpc>
              <a:buFont typeface="CommonBullets" pitchFamily="34" charset="2"/>
              <a:buNone/>
            </a:pPr>
            <a:r>
              <a:rPr lang="es-ES_tradnl" sz="2000" dirty="0">
                <a:latin typeface="Calibri" panose="020F0502020204030204" pitchFamily="34" charset="0"/>
              </a:rPr>
              <a:t>		</a:t>
            </a:r>
            <a:r>
              <a:rPr lang="es-ES_tradnl" sz="2000" dirty="0">
                <a:latin typeface="Calibri" panose="020F0502020204030204" pitchFamily="34" charset="0"/>
                <a:sym typeface="CommonBullets" pitchFamily="34" charset="2"/>
              </a:rPr>
              <a:t> </a:t>
            </a:r>
            <a:r>
              <a:rPr lang="es-ES_tradnl" sz="2000" dirty="0">
                <a:latin typeface="Calibri" panose="020F0502020204030204" pitchFamily="34" charset="0"/>
              </a:rPr>
              <a:t>A </a:t>
            </a:r>
            <a:r>
              <a:rPr lang="es-ES_tradnl" sz="2000" baseline="-25000" dirty="0">
                <a:latin typeface="Calibri" panose="020F0502020204030204" pitchFamily="34" charset="0"/>
              </a:rPr>
              <a:t>260 </a:t>
            </a:r>
            <a:r>
              <a:rPr lang="es-ES_tradnl" sz="2000" dirty="0">
                <a:latin typeface="Calibri" panose="020F0502020204030204" pitchFamily="34" charset="0"/>
              </a:rPr>
              <a:t>/ A </a:t>
            </a:r>
            <a:r>
              <a:rPr lang="es-ES_tradnl" sz="2000" baseline="-25000" dirty="0">
                <a:latin typeface="Calibri" panose="020F0502020204030204" pitchFamily="34" charset="0"/>
              </a:rPr>
              <a:t>280</a:t>
            </a:r>
            <a:r>
              <a:rPr lang="es-ES_tradnl" sz="2000" dirty="0">
                <a:latin typeface="Calibri" panose="020F0502020204030204" pitchFamily="34" charset="0"/>
              </a:rPr>
              <a:t> &gt; 1,8 &lt; 2 </a:t>
            </a:r>
            <a:r>
              <a:rPr lang="es-ES_tradnl" sz="2000" dirty="0">
                <a:latin typeface="Calibri" panose="020F0502020204030204" pitchFamily="34" charset="0"/>
                <a:sym typeface="Symbol" panose="05050102010706020507" pitchFamily="18" charset="2"/>
              </a:rPr>
              <a:t> Buena </a:t>
            </a:r>
            <a:r>
              <a:rPr lang="es-ES_tradnl" sz="2000" dirty="0" smtClean="0">
                <a:latin typeface="Calibri" panose="020F0502020204030204" pitchFamily="34" charset="0"/>
                <a:sym typeface="Symbol" panose="05050102010706020507" pitchFamily="18" charset="2"/>
              </a:rPr>
              <a:t>calidad.</a:t>
            </a:r>
            <a:endParaRPr lang="es-ES_tradnl" sz="2000" dirty="0">
              <a:latin typeface="Calibri" panose="020F0502020204030204" pitchFamily="34" charset="0"/>
              <a:sym typeface="Symbol" panose="05050102010706020507" pitchFamily="18" charset="2"/>
            </a:endParaRPr>
          </a:p>
          <a:p>
            <a:pPr lvl="2">
              <a:lnSpc>
                <a:spcPct val="130000"/>
              </a:lnSpc>
              <a:buFont typeface="CommonBullets" pitchFamily="34" charset="2"/>
              <a:buNone/>
            </a:pPr>
            <a:r>
              <a:rPr lang="es-ES_tradnl" sz="2000" dirty="0">
                <a:latin typeface="Calibri" panose="020F0502020204030204" pitchFamily="34" charset="0"/>
              </a:rPr>
              <a:t>		</a:t>
            </a:r>
            <a:r>
              <a:rPr lang="es-ES_tradnl" sz="2000" dirty="0">
                <a:latin typeface="Calibri" panose="020F0502020204030204" pitchFamily="34" charset="0"/>
                <a:sym typeface="CommonBullets" pitchFamily="34" charset="2"/>
              </a:rPr>
              <a:t> </a:t>
            </a:r>
            <a:r>
              <a:rPr lang="es-ES_tradnl" sz="2000" dirty="0">
                <a:latin typeface="Calibri" panose="020F0502020204030204" pitchFamily="34" charset="0"/>
              </a:rPr>
              <a:t>A </a:t>
            </a:r>
            <a:r>
              <a:rPr lang="es-ES_tradnl" sz="2000" baseline="-25000" dirty="0">
                <a:latin typeface="Calibri" panose="020F0502020204030204" pitchFamily="34" charset="0"/>
              </a:rPr>
              <a:t>260</a:t>
            </a:r>
            <a:r>
              <a:rPr lang="es-ES_tradnl" sz="2000" dirty="0">
                <a:latin typeface="Calibri" panose="020F0502020204030204" pitchFamily="34" charset="0"/>
              </a:rPr>
              <a:t> / A </a:t>
            </a:r>
            <a:r>
              <a:rPr lang="es-ES_tradnl" sz="2000" baseline="-25000" dirty="0">
                <a:latin typeface="Calibri" panose="020F0502020204030204" pitchFamily="34" charset="0"/>
              </a:rPr>
              <a:t>280</a:t>
            </a:r>
            <a:r>
              <a:rPr lang="es-ES_tradnl" sz="2000" dirty="0">
                <a:latin typeface="Calibri" panose="020F0502020204030204" pitchFamily="34" charset="0"/>
              </a:rPr>
              <a:t> &gt; 2 </a:t>
            </a:r>
            <a:r>
              <a:rPr lang="es-ES_tradnl" sz="2000" dirty="0">
                <a:latin typeface="Calibri" panose="020F0502020204030204" pitchFamily="34" charset="0"/>
                <a:sym typeface="Symbol" panose="05050102010706020507" pitchFamily="18" charset="2"/>
              </a:rPr>
              <a:t> Contaminación con fenoles, cloroformo, </a:t>
            </a:r>
            <a:r>
              <a:rPr lang="es-ES_tradnl" sz="2000" dirty="0" smtClean="0">
                <a:latin typeface="Calibri" panose="020F0502020204030204" pitchFamily="34" charset="0"/>
                <a:sym typeface="Symbol" panose="05050102010706020507" pitchFamily="18" charset="2"/>
              </a:rPr>
              <a:t>etc.</a:t>
            </a:r>
            <a:endParaRPr lang="es-ES_tradnl" sz="2000" dirty="0">
              <a:latin typeface="Calibri" panose="020F0502020204030204" pitchFamily="34" charset="0"/>
              <a:sym typeface="Symbol" panose="05050102010706020507" pitchFamily="18" charset="2"/>
            </a:endParaRPr>
          </a:p>
        </p:txBody>
      </p:sp>
    </p:spTree>
    <p:extLst>
      <p:ext uri="{BB962C8B-B14F-4D97-AF65-F5344CB8AC3E}">
        <p14:creationId xmlns:p14="http://schemas.microsoft.com/office/powerpoint/2010/main" val="188151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par>
                                <p:cTn id="8" presetID="9" presetClass="entr" presetSubtype="0" fill="hold" grpId="0" nodeType="withEffect">
                                  <p:stCondLst>
                                    <p:cond delay="100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dissolve">
                                      <p:cBhvr>
                                        <p:cTn id="10" dur="500"/>
                                        <p:tgtEl>
                                          <p:spTgt spid="13">
                                            <p:txEl>
                                              <p:pRg st="1" end="1"/>
                                            </p:txEl>
                                          </p:spTgt>
                                        </p:tgtEl>
                                      </p:cBhvr>
                                    </p:animEffect>
                                  </p:childTnLst>
                                </p:cTn>
                              </p:par>
                              <p:par>
                                <p:cTn id="11" presetID="9" presetClass="entr" presetSubtype="0" fill="hold" grpId="0" nodeType="withEffect">
                                  <p:stCondLst>
                                    <p:cond delay="1000"/>
                                  </p:stCondLst>
                                  <p:childTnLst>
                                    <p:set>
                                      <p:cBhvr>
                                        <p:cTn id="12" dur="1" fill="hold">
                                          <p:stCondLst>
                                            <p:cond delay="0"/>
                                          </p:stCondLst>
                                        </p:cTn>
                                        <p:tgtEl>
                                          <p:spTgt spid="13">
                                            <p:txEl>
                                              <p:pRg st="2" end="2"/>
                                            </p:txEl>
                                          </p:spTgt>
                                        </p:tgtEl>
                                        <p:attrNameLst>
                                          <p:attrName>style.visibility</p:attrName>
                                        </p:attrNameLst>
                                      </p:cBhvr>
                                      <p:to>
                                        <p:strVal val="visible"/>
                                      </p:to>
                                    </p:set>
                                    <p:animEffect transition="in" filter="dissolve">
                                      <p:cBhvr>
                                        <p:cTn id="13" dur="500"/>
                                        <p:tgtEl>
                                          <p:spTgt spid="13">
                                            <p:txEl>
                                              <p:pRg st="2" end="2"/>
                                            </p:txEl>
                                          </p:spTgt>
                                        </p:tgtEl>
                                      </p:cBhvr>
                                    </p:animEffect>
                                  </p:childTnLst>
                                </p:cTn>
                              </p:par>
                              <p:par>
                                <p:cTn id="14" presetID="9" presetClass="entr" presetSubtype="0" fill="hold" grpId="0" nodeType="withEffect">
                                  <p:stCondLst>
                                    <p:cond delay="1000"/>
                                  </p:stCondLst>
                                  <p:childTnLst>
                                    <p:set>
                                      <p:cBhvr>
                                        <p:cTn id="15" dur="1" fill="hold">
                                          <p:stCondLst>
                                            <p:cond delay="0"/>
                                          </p:stCondLst>
                                        </p:cTn>
                                        <p:tgtEl>
                                          <p:spTgt spid="13">
                                            <p:txEl>
                                              <p:pRg st="3" end="3"/>
                                            </p:txEl>
                                          </p:spTgt>
                                        </p:tgtEl>
                                        <p:attrNameLst>
                                          <p:attrName>style.visibility</p:attrName>
                                        </p:attrNameLst>
                                      </p:cBhvr>
                                      <p:to>
                                        <p:strVal val="visible"/>
                                      </p:to>
                                    </p:set>
                                    <p:animEffect transition="in" filter="dissolve">
                                      <p:cBhvr>
                                        <p:cTn id="16"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utoUpdateAnimBg="0" advAuto="100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507749" y="632811"/>
            <a:ext cx="5772478" cy="674672"/>
          </a:xfrm>
          <a:prstGeom prst="rect">
            <a:avLst/>
          </a:prstGeom>
        </p:spPr>
        <p:txBody>
          <a:bodyPr wrap="none">
            <a:spAutoFit/>
          </a:bodyPr>
          <a:lstStyle/>
          <a:p>
            <a:pPr algn="just">
              <a:lnSpc>
                <a:spcPct val="200000"/>
              </a:lnSpc>
              <a:spcBef>
                <a:spcPts val="1800"/>
              </a:spcBef>
              <a:spcAft>
                <a:spcPts val="1800"/>
              </a:spcAft>
            </a:pPr>
            <a:r>
              <a:rPr lang="es-EC" sz="2200" b="1" dirty="0">
                <a:latin typeface="Calibri" panose="020F0502020204030204" pitchFamily="34" charset="0"/>
                <a:ea typeface="Calibri" panose="020F0502020204030204" pitchFamily="34" charset="0"/>
                <a:cs typeface="Times New Roman" panose="02020603050405020304" pitchFamily="18" charset="0"/>
              </a:rPr>
              <a:t>Amplificación y visualización del gen β_tubulina</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8"/>
          <p:cNvSpPr/>
          <p:nvPr/>
        </p:nvSpPr>
        <p:spPr>
          <a:xfrm>
            <a:off x="9175543" y="3396434"/>
            <a:ext cx="2812715"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just">
              <a:buFont typeface="Arial" panose="020B0604020202020204" pitchFamily="34" charset="0"/>
              <a:buChar char="•"/>
            </a:pPr>
            <a:r>
              <a:rPr lang="es-EC" dirty="0" smtClean="0">
                <a:latin typeface="Calibri" panose="020F0502020204030204" pitchFamily="34" charset="0"/>
                <a:ea typeface="Calibri" panose="020F0502020204030204" pitchFamily="34" charset="0"/>
                <a:cs typeface="Times New Roman" panose="02020603050405020304" pitchFamily="18" charset="0"/>
              </a:rPr>
              <a:t>Tamaño: 1200 pb</a:t>
            </a:r>
          </a:p>
          <a:p>
            <a:pPr marL="285750" indent="-285750" algn="just">
              <a:buFont typeface="Arial" panose="020B0604020202020204" pitchFamily="34" charset="0"/>
              <a:buChar char="•"/>
            </a:pPr>
            <a:endParaRPr lang="es-EC"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endParaRPr lang="es-EC"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endParaRPr lang="es-EC"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EC" dirty="0" smtClean="0">
                <a:latin typeface="Calibri" panose="020F0502020204030204" pitchFamily="34" charset="0"/>
              </a:rPr>
              <a:t>Concentración: 75 </a:t>
            </a:r>
            <a:r>
              <a:rPr lang="es-EC" dirty="0">
                <a:latin typeface="Calibri" panose="020F0502020204030204" pitchFamily="34" charset="0"/>
              </a:rPr>
              <a:t>ng/uL </a:t>
            </a:r>
          </a:p>
        </p:txBody>
      </p:sp>
      <p:pic>
        <p:nvPicPr>
          <p:cNvPr id="15" name="Imagen 14"/>
          <p:cNvPicPr>
            <a:picLocks noChangeAspect="1"/>
          </p:cNvPicPr>
          <p:nvPr/>
        </p:nvPicPr>
        <p:blipFill rotWithShape="1">
          <a:blip r:embed="rId2"/>
          <a:srcRect l="55790" t="3787" r="2668" b="3096"/>
          <a:stretch/>
        </p:blipFill>
        <p:spPr>
          <a:xfrm>
            <a:off x="504" y="1798146"/>
            <a:ext cx="1334303" cy="4393067"/>
          </a:xfrm>
          <a:prstGeom prst="rect">
            <a:avLst/>
          </a:prstGeom>
        </p:spPr>
      </p:pic>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2564" y="5912326"/>
            <a:ext cx="3074779" cy="61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Flecha derecha 15"/>
          <p:cNvSpPr/>
          <p:nvPr/>
        </p:nvSpPr>
        <p:spPr>
          <a:xfrm>
            <a:off x="1227982" y="4135098"/>
            <a:ext cx="319569" cy="26209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CuadroTexto 2"/>
          <p:cNvSpPr txBox="1"/>
          <p:nvPr/>
        </p:nvSpPr>
        <p:spPr>
          <a:xfrm>
            <a:off x="1866293" y="1561854"/>
            <a:ext cx="412401" cy="369332"/>
          </a:xfrm>
          <a:prstGeom prst="rect">
            <a:avLst/>
          </a:prstGeom>
          <a:noFill/>
        </p:spPr>
        <p:txBody>
          <a:bodyPr wrap="square" rtlCol="0">
            <a:spAutoFit/>
          </a:bodyPr>
          <a:lstStyle/>
          <a:p>
            <a:endParaRPr lang="es-EC" dirty="0"/>
          </a:p>
        </p:txBody>
      </p:sp>
      <p:pic>
        <p:nvPicPr>
          <p:cNvPr id="19" name="Imagen 18"/>
          <p:cNvPicPr/>
          <p:nvPr/>
        </p:nvPicPr>
        <p:blipFill rotWithShape="1">
          <a:blip r:embed="rId4">
            <a:extLst>
              <a:ext uri="{28A0092B-C50C-407E-A947-70E740481C1C}">
                <a14:useLocalDpi xmlns:a14="http://schemas.microsoft.com/office/drawing/2010/main" val="0"/>
              </a:ext>
            </a:extLst>
          </a:blip>
          <a:srcRect l="1515"/>
          <a:stretch/>
        </p:blipFill>
        <p:spPr>
          <a:xfrm>
            <a:off x="1547552" y="1530891"/>
            <a:ext cx="7525012" cy="4612733"/>
          </a:xfrm>
          <a:prstGeom prst="rect">
            <a:avLst/>
          </a:prstGeom>
        </p:spPr>
      </p:pic>
      <p:sp>
        <p:nvSpPr>
          <p:cNvPr id="14" name="Rectángulo 13"/>
          <p:cNvSpPr/>
          <p:nvPr/>
        </p:nvSpPr>
        <p:spPr>
          <a:xfrm>
            <a:off x="2423506" y="3372597"/>
            <a:ext cx="6177569" cy="644577"/>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2" name="CuadroTexto 1"/>
          <p:cNvSpPr txBox="1"/>
          <p:nvPr/>
        </p:nvSpPr>
        <p:spPr>
          <a:xfrm>
            <a:off x="2072493" y="5138662"/>
            <a:ext cx="7309250" cy="1107996"/>
          </a:xfrm>
          <a:prstGeom prst="rect">
            <a:avLst/>
          </a:prstGeom>
          <a:noFill/>
        </p:spPr>
        <p:txBody>
          <a:bodyPr wrap="square" rtlCol="0">
            <a:spAutoFit/>
          </a:bodyPr>
          <a:lstStyle/>
          <a:p>
            <a:pPr marL="285750" indent="-285750">
              <a:buFont typeface="Arial" panose="020B0604020202020204" pitchFamily="34" charset="0"/>
              <a:buChar char="•"/>
            </a:pPr>
            <a:r>
              <a:rPr lang="es-EC" sz="1600" dirty="0" smtClean="0">
                <a:solidFill>
                  <a:schemeClr val="bg1"/>
                </a:solidFill>
                <a:latin typeface="Calibri" panose="020F0502020204030204" pitchFamily="34" charset="0"/>
              </a:rPr>
              <a:t>M</a:t>
            </a:r>
            <a:r>
              <a:rPr lang="es-EC" sz="1600" dirty="0">
                <a:solidFill>
                  <a:schemeClr val="bg1"/>
                </a:solidFill>
                <a:latin typeface="Calibri" panose="020F0502020204030204" pitchFamily="34" charset="0"/>
              </a:rPr>
              <a:t>: Marcador de peso </a:t>
            </a:r>
            <a:r>
              <a:rPr lang="es-EC" sz="1600" dirty="0" smtClean="0">
                <a:solidFill>
                  <a:schemeClr val="bg1"/>
                </a:solidFill>
                <a:latin typeface="Calibri" panose="020F0502020204030204" pitchFamily="34" charset="0"/>
              </a:rPr>
              <a:t>molecular (100bp).</a:t>
            </a:r>
          </a:p>
          <a:p>
            <a:pPr marL="285750" indent="-285750">
              <a:buFont typeface="Arial" panose="020B0604020202020204" pitchFamily="34" charset="0"/>
              <a:buChar char="•"/>
            </a:pPr>
            <a:r>
              <a:rPr lang="es-EC" sz="1600" b="1" dirty="0" smtClean="0">
                <a:solidFill>
                  <a:schemeClr val="bg1"/>
                </a:solidFill>
                <a:latin typeface="Calibri" panose="020F0502020204030204" pitchFamily="34" charset="0"/>
              </a:rPr>
              <a:t>1-17: </a:t>
            </a:r>
            <a:r>
              <a:rPr lang="es-EC" sz="1600" dirty="0" smtClean="0">
                <a:solidFill>
                  <a:schemeClr val="bg1"/>
                </a:solidFill>
                <a:latin typeface="Calibri" panose="020F0502020204030204" pitchFamily="34" charset="0"/>
              </a:rPr>
              <a:t>productos </a:t>
            </a:r>
            <a:r>
              <a:rPr lang="es-EC" sz="1600" dirty="0">
                <a:solidFill>
                  <a:schemeClr val="bg1"/>
                </a:solidFill>
                <a:latin typeface="Calibri" panose="020F0502020204030204" pitchFamily="34" charset="0"/>
              </a:rPr>
              <a:t>de </a:t>
            </a:r>
            <a:r>
              <a:rPr lang="es-EC" sz="1600" dirty="0" smtClean="0">
                <a:solidFill>
                  <a:schemeClr val="bg1"/>
                </a:solidFill>
                <a:latin typeface="Calibri" panose="020F0502020204030204" pitchFamily="34" charset="0"/>
              </a:rPr>
              <a:t>PCR.</a:t>
            </a:r>
          </a:p>
          <a:p>
            <a:pPr marL="285750" indent="-285750">
              <a:buFont typeface="Arial" panose="020B0604020202020204" pitchFamily="34" charset="0"/>
              <a:buChar char="•"/>
            </a:pPr>
            <a:r>
              <a:rPr lang="es-EC" sz="1600" b="1" dirty="0" smtClean="0">
                <a:solidFill>
                  <a:schemeClr val="bg1"/>
                </a:solidFill>
                <a:latin typeface="Calibri" panose="020F0502020204030204" pitchFamily="34" charset="0"/>
              </a:rPr>
              <a:t>(-)</a:t>
            </a:r>
            <a:r>
              <a:rPr lang="es-EC" sz="1600" dirty="0" smtClean="0">
                <a:solidFill>
                  <a:schemeClr val="bg1"/>
                </a:solidFill>
                <a:latin typeface="Calibri" panose="020F0502020204030204" pitchFamily="34" charset="0"/>
              </a:rPr>
              <a:t>: </a:t>
            </a:r>
            <a:r>
              <a:rPr lang="es-EC" sz="1600" dirty="0">
                <a:solidFill>
                  <a:schemeClr val="bg1"/>
                </a:solidFill>
                <a:latin typeface="Calibri" panose="020F0502020204030204" pitchFamily="34" charset="0"/>
              </a:rPr>
              <a:t>Control negativo de la reacción </a:t>
            </a:r>
            <a:r>
              <a:rPr lang="es-EC" sz="1600" dirty="0" smtClean="0">
                <a:solidFill>
                  <a:schemeClr val="bg1"/>
                </a:solidFill>
                <a:latin typeface="Calibri" panose="020F0502020204030204" pitchFamily="34" charset="0"/>
              </a:rPr>
              <a:t>PCR.</a:t>
            </a:r>
          </a:p>
          <a:p>
            <a:endParaRPr lang="es-EC" dirty="0"/>
          </a:p>
        </p:txBody>
      </p:sp>
      <p:sp>
        <p:nvSpPr>
          <p:cNvPr id="21" name="1 CuadroTexto"/>
          <p:cNvSpPr txBox="1">
            <a:spLocks noChangeArrowheads="1"/>
          </p:cNvSpPr>
          <p:nvPr/>
        </p:nvSpPr>
        <p:spPr bwMode="auto">
          <a:xfrm>
            <a:off x="5729289" y="0"/>
            <a:ext cx="696604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400" dirty="0" smtClean="0">
                <a:latin typeface="Calibri" panose="020F0502020204030204" pitchFamily="34" charset="0"/>
              </a:rPr>
              <a:t>RESULTADOS Y DISCUSIÓN </a:t>
            </a:r>
            <a:endParaRPr lang="es-EC" sz="4400" dirty="0">
              <a:latin typeface="Calibri" panose="020F0502020204030204" pitchFamily="34" charset="0"/>
            </a:endParaRPr>
          </a:p>
        </p:txBody>
      </p:sp>
    </p:spTree>
    <p:extLst>
      <p:ext uri="{BB962C8B-B14F-4D97-AF65-F5344CB8AC3E}">
        <p14:creationId xmlns:p14="http://schemas.microsoft.com/office/powerpoint/2010/main" val="7266739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541696" y="484822"/>
            <a:ext cx="2828951" cy="430887"/>
          </a:xfrm>
          <a:prstGeom prst="rect">
            <a:avLst/>
          </a:prstGeom>
          <a:noFill/>
        </p:spPr>
        <p:txBody>
          <a:bodyPr wrap="square" rtlCol="0">
            <a:spAutoFit/>
          </a:bodyPr>
          <a:lstStyle/>
          <a:p>
            <a:r>
              <a:rPr lang="es-EC" sz="2200" b="1" dirty="0">
                <a:latin typeface="Calibri" panose="020F0502020204030204" pitchFamily="34" charset="0"/>
              </a:rPr>
              <a:t>Edición </a:t>
            </a:r>
            <a:r>
              <a:rPr lang="es-EC" sz="2200" b="1" dirty="0" smtClean="0">
                <a:latin typeface="Calibri" panose="020F0502020204030204" pitchFamily="34" charset="0"/>
              </a:rPr>
              <a:t>de secuencias</a:t>
            </a:r>
            <a:endParaRPr lang="es-EC" sz="2200" dirty="0">
              <a:latin typeface="Calibri" panose="020F0502020204030204" pitchFamily="34" charset="0"/>
            </a:endParaRPr>
          </a:p>
        </p:txBody>
      </p:sp>
      <p:pic>
        <p:nvPicPr>
          <p:cNvPr id="10" name="Imagen 9"/>
          <p:cNvPicPr>
            <a:picLocks noChangeAspect="1"/>
          </p:cNvPicPr>
          <p:nvPr/>
        </p:nvPicPr>
        <p:blipFill>
          <a:blip r:embed="rId3"/>
          <a:stretch>
            <a:fillRect/>
          </a:stretch>
        </p:blipFill>
        <p:spPr>
          <a:xfrm>
            <a:off x="0" y="74497"/>
            <a:ext cx="1528763" cy="694944"/>
          </a:xfrm>
          <a:prstGeom prst="rect">
            <a:avLst/>
          </a:prstGeom>
        </p:spPr>
      </p:pic>
      <p:sp>
        <p:nvSpPr>
          <p:cNvPr id="2" name="Rectángulo 1"/>
          <p:cNvSpPr/>
          <p:nvPr/>
        </p:nvSpPr>
        <p:spPr>
          <a:xfrm>
            <a:off x="185737" y="6315074"/>
            <a:ext cx="7829551" cy="369332"/>
          </a:xfrm>
          <a:prstGeom prst="rect">
            <a:avLst/>
          </a:prstGeom>
        </p:spPr>
        <p:txBody>
          <a:bodyPr wrap="square">
            <a:spAutoFit/>
          </a:bodyPr>
          <a:lstStyle/>
          <a:p>
            <a:pPr algn="just"/>
            <a:r>
              <a:rPr lang="es-EC" b="1" dirty="0" err="1" smtClean="0">
                <a:latin typeface="Calibri" panose="020F0502020204030204" pitchFamily="34" charset="0"/>
                <a:ea typeface="Calibri" panose="020F0502020204030204" pitchFamily="34" charset="0"/>
              </a:rPr>
              <a:t>Fig</a:t>
            </a:r>
            <a:r>
              <a:rPr lang="es-EC" b="1" dirty="0" smtClean="0">
                <a:latin typeface="Calibri" panose="020F0502020204030204" pitchFamily="34" charset="0"/>
                <a:ea typeface="Calibri" panose="020F0502020204030204" pitchFamily="34" charset="0"/>
              </a:rPr>
              <a:t> 6:</a:t>
            </a:r>
            <a:r>
              <a:rPr lang="es-EC" dirty="0" smtClean="0">
                <a:latin typeface="Calibri" panose="020F0502020204030204" pitchFamily="34" charset="0"/>
                <a:ea typeface="Calibri" panose="020F0502020204030204" pitchFamily="34" charset="0"/>
              </a:rPr>
              <a:t> </a:t>
            </a:r>
            <a:r>
              <a:rPr lang="es-EC" dirty="0">
                <a:latin typeface="Calibri" panose="020F0502020204030204" pitchFamily="34" charset="0"/>
                <a:ea typeface="Calibri" panose="020F0502020204030204" pitchFamily="34" charset="0"/>
              </a:rPr>
              <a:t>Paneles que muestran los problemas encontrados con </a:t>
            </a:r>
            <a:r>
              <a:rPr lang="es-EC" dirty="0" smtClean="0">
                <a:latin typeface="Calibri" panose="020F0502020204030204" pitchFamily="34" charset="0"/>
                <a:ea typeface="Calibri" panose="020F0502020204030204" pitchFamily="34" charset="0"/>
              </a:rPr>
              <a:t>una de las cepas. </a:t>
            </a:r>
            <a:endParaRPr lang="es-EC" dirty="0">
              <a:latin typeface="Calibri" panose="020F0502020204030204" pitchFamily="34" charset="0"/>
            </a:endParaRPr>
          </a:p>
        </p:txBody>
      </p:sp>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9700" y="5945743"/>
            <a:ext cx="3000375" cy="735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1 CuadroTexto"/>
          <p:cNvSpPr txBox="1">
            <a:spLocks noChangeArrowheads="1"/>
          </p:cNvSpPr>
          <p:nvPr/>
        </p:nvSpPr>
        <p:spPr bwMode="auto">
          <a:xfrm>
            <a:off x="5729289" y="0"/>
            <a:ext cx="696604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400" dirty="0" smtClean="0">
                <a:latin typeface="Calibri" panose="020F0502020204030204" pitchFamily="34" charset="0"/>
              </a:rPr>
              <a:t>RESULTADOS Y DISCUSIÓN </a:t>
            </a:r>
            <a:endParaRPr lang="es-EC" sz="4400" dirty="0">
              <a:latin typeface="Calibri" panose="020F0502020204030204" pitchFamily="34" charset="0"/>
            </a:endParaRPr>
          </a:p>
        </p:txBody>
      </p:sp>
      <p:pic>
        <p:nvPicPr>
          <p:cNvPr id="12" name="Imagen 11"/>
          <p:cNvPicPr/>
          <p:nvPr/>
        </p:nvPicPr>
        <p:blipFill>
          <a:blip r:embed="rId5"/>
          <a:stretch>
            <a:fillRect/>
          </a:stretch>
        </p:blipFill>
        <p:spPr>
          <a:xfrm>
            <a:off x="185737" y="1171566"/>
            <a:ext cx="9547177" cy="4920445"/>
          </a:xfrm>
          <a:prstGeom prst="rect">
            <a:avLst/>
          </a:prstGeom>
        </p:spPr>
      </p:pic>
    </p:spTree>
    <p:extLst>
      <p:ext uri="{BB962C8B-B14F-4D97-AF65-F5344CB8AC3E}">
        <p14:creationId xmlns:p14="http://schemas.microsoft.com/office/powerpoint/2010/main" val="23114052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a:stretch>
            <a:fillRect/>
          </a:stretch>
        </p:blipFill>
        <p:spPr>
          <a:xfrm>
            <a:off x="0" y="5173"/>
            <a:ext cx="1757337" cy="594902"/>
          </a:xfrm>
          <a:prstGeom prst="rect">
            <a:avLst/>
          </a:prstGeom>
        </p:spPr>
      </p:pic>
      <p:pic>
        <p:nvPicPr>
          <p:cNvPr id="13" name="Imagen 12"/>
          <p:cNvPicPr>
            <a:picLocks noChangeAspect="1"/>
          </p:cNvPicPr>
          <p:nvPr/>
        </p:nvPicPr>
        <p:blipFill>
          <a:blip r:embed="rId4"/>
          <a:stretch>
            <a:fillRect/>
          </a:stretch>
        </p:blipFill>
        <p:spPr>
          <a:xfrm>
            <a:off x="1914498" y="708185"/>
            <a:ext cx="7401653" cy="3408743"/>
          </a:xfrm>
          <a:prstGeom prst="rect">
            <a:avLst/>
          </a:prstGeom>
        </p:spPr>
      </p:pic>
      <p:pic>
        <p:nvPicPr>
          <p:cNvPr id="14" name="Picture 12"/>
          <p:cNvPicPr/>
          <p:nvPr/>
        </p:nvPicPr>
        <p:blipFill rotWithShape="1">
          <a:blip r:embed="rId5"/>
          <a:srcRect t="9246" b="65128"/>
          <a:stretch/>
        </p:blipFill>
        <p:spPr>
          <a:xfrm>
            <a:off x="1956519" y="4122756"/>
            <a:ext cx="7401653" cy="2645764"/>
          </a:xfrm>
          <a:prstGeom prst="rect">
            <a:avLst/>
          </a:prstGeom>
        </p:spPr>
      </p:pic>
      <p:pic>
        <p:nvPicPr>
          <p:cNvPr id="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58275" y="5954736"/>
            <a:ext cx="2971800"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lecha derecha 1"/>
          <p:cNvSpPr/>
          <p:nvPr/>
        </p:nvSpPr>
        <p:spPr>
          <a:xfrm>
            <a:off x="409552" y="5543549"/>
            <a:ext cx="1143000" cy="4561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Rectángulo 3"/>
          <p:cNvSpPr/>
          <p:nvPr/>
        </p:nvSpPr>
        <p:spPr>
          <a:xfrm>
            <a:off x="358768" y="4676197"/>
            <a:ext cx="1395767" cy="769441"/>
          </a:xfrm>
          <a:prstGeom prst="rect">
            <a:avLst/>
          </a:prstGeom>
        </p:spPr>
        <p:txBody>
          <a:bodyPr wrap="none">
            <a:spAutoFit/>
          </a:bodyPr>
          <a:lstStyle/>
          <a:p>
            <a:r>
              <a:rPr lang="es-EC" sz="2200" dirty="0" smtClean="0">
                <a:latin typeface="Calibri" panose="020F0502020204030204" pitchFamily="34" charset="0"/>
              </a:rPr>
              <a:t>Secuencia </a:t>
            </a:r>
          </a:p>
          <a:p>
            <a:r>
              <a:rPr lang="es-EC" sz="2200" dirty="0" smtClean="0">
                <a:latin typeface="Calibri" panose="020F0502020204030204" pitchFamily="34" charset="0"/>
              </a:rPr>
              <a:t>consenso</a:t>
            </a:r>
            <a:r>
              <a:rPr lang="es-EC" sz="2200" dirty="0">
                <a:latin typeface="Calibri" panose="020F0502020204030204" pitchFamily="34" charset="0"/>
              </a:rPr>
              <a:t>: </a:t>
            </a:r>
          </a:p>
        </p:txBody>
      </p:sp>
      <p:sp>
        <p:nvSpPr>
          <p:cNvPr id="11" name="1 CuadroTexto"/>
          <p:cNvSpPr txBox="1">
            <a:spLocks noChangeArrowheads="1"/>
          </p:cNvSpPr>
          <p:nvPr/>
        </p:nvSpPr>
        <p:spPr bwMode="auto">
          <a:xfrm>
            <a:off x="6100764" y="0"/>
            <a:ext cx="696604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400" dirty="0" smtClean="0">
                <a:latin typeface="Calibri" panose="020F0502020204030204" pitchFamily="34" charset="0"/>
              </a:rPr>
              <a:t>RESULTADOS Y DISCUSIÓN </a:t>
            </a:r>
            <a:endParaRPr lang="es-EC" sz="4400" dirty="0">
              <a:latin typeface="Calibri" panose="020F0502020204030204" pitchFamily="34" charset="0"/>
            </a:endParaRPr>
          </a:p>
        </p:txBody>
      </p:sp>
      <p:sp>
        <p:nvSpPr>
          <p:cNvPr id="12" name="CuadroTexto 11"/>
          <p:cNvSpPr txBox="1"/>
          <p:nvPr/>
        </p:nvSpPr>
        <p:spPr>
          <a:xfrm>
            <a:off x="9400193" y="3740298"/>
            <a:ext cx="3370797" cy="2031325"/>
          </a:xfrm>
          <a:prstGeom prst="rect">
            <a:avLst/>
          </a:prstGeom>
          <a:noFill/>
        </p:spPr>
        <p:txBody>
          <a:bodyPr wrap="square" rtlCol="0">
            <a:spAutoFit/>
          </a:bodyPr>
          <a:lstStyle/>
          <a:p>
            <a:r>
              <a:rPr lang="es-EC" dirty="0" smtClean="0">
                <a:latin typeface="Calibri" panose="020F0502020204030204" pitchFamily="34" charset="0"/>
              </a:rPr>
              <a:t>C</a:t>
            </a:r>
            <a:r>
              <a:rPr lang="es-EC" dirty="0">
                <a:latin typeface="Calibri" panose="020F0502020204030204" pitchFamily="34" charset="0"/>
              </a:rPr>
              <a:t>readas: 117 </a:t>
            </a:r>
            <a:r>
              <a:rPr lang="es-EC" dirty="0" smtClean="0">
                <a:latin typeface="Calibri" panose="020F0502020204030204" pitchFamily="34" charset="0"/>
              </a:rPr>
              <a:t>secuencias</a:t>
            </a:r>
          </a:p>
          <a:p>
            <a:r>
              <a:rPr lang="es-EC" dirty="0" smtClean="0">
                <a:latin typeface="Calibri" panose="020F0502020204030204" pitchFamily="34" charset="0"/>
              </a:rPr>
              <a:t> </a:t>
            </a:r>
            <a:r>
              <a:rPr lang="es-EC" dirty="0">
                <a:latin typeface="Calibri" panose="020F0502020204030204" pitchFamily="34" charset="0"/>
              </a:rPr>
              <a:t>consenso </a:t>
            </a:r>
            <a:endParaRPr lang="es-EC" dirty="0" smtClean="0">
              <a:latin typeface="Calibri" panose="020F0502020204030204" pitchFamily="34" charset="0"/>
            </a:endParaRPr>
          </a:p>
          <a:p>
            <a:endParaRPr lang="es-EC" dirty="0">
              <a:latin typeface="Calibri" panose="020F0502020204030204" pitchFamily="34" charset="0"/>
            </a:endParaRPr>
          </a:p>
          <a:p>
            <a:endParaRPr lang="es-EC" dirty="0" smtClean="0">
              <a:latin typeface="Calibri" panose="020F0502020204030204" pitchFamily="34" charset="0"/>
            </a:endParaRPr>
          </a:p>
          <a:p>
            <a:endParaRPr lang="es-EC" dirty="0">
              <a:latin typeface="Calibri" panose="020F0502020204030204" pitchFamily="34" charset="0"/>
            </a:endParaRPr>
          </a:p>
          <a:p>
            <a:pPr marL="742950" lvl="1" indent="-285750">
              <a:buFont typeface="Arial" panose="020B0604020202020204" pitchFamily="34" charset="0"/>
              <a:buChar char="•"/>
            </a:pPr>
            <a:r>
              <a:rPr lang="es-EC" dirty="0">
                <a:latin typeface="Calibri" panose="020F0502020204030204" pitchFamily="34" charset="0"/>
              </a:rPr>
              <a:t>Problemas con 3 secuencias</a:t>
            </a:r>
            <a:r>
              <a:rPr lang="es-EC" dirty="0"/>
              <a:t>. </a:t>
            </a:r>
            <a:r>
              <a:rPr lang="es-EC" dirty="0" smtClean="0">
                <a:latin typeface="Calibri" panose="020F0502020204030204" pitchFamily="34" charset="0"/>
              </a:rPr>
              <a:t>.</a:t>
            </a:r>
            <a:endParaRPr lang="es-EC" dirty="0">
              <a:latin typeface="Calibri" panose="020F0502020204030204" pitchFamily="34" charset="0"/>
            </a:endParaRPr>
          </a:p>
        </p:txBody>
      </p:sp>
    </p:spTree>
    <p:extLst>
      <p:ext uri="{BB962C8B-B14F-4D97-AF65-F5344CB8AC3E}">
        <p14:creationId xmlns:p14="http://schemas.microsoft.com/office/powerpoint/2010/main" val="25562917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C:\Users\Garzon Lab\Downloads\BLAST.png"/>
          <p:cNvPicPr>
            <a:picLocks noChangeAspect="1" noChangeArrowheads="1"/>
          </p:cNvPicPr>
          <p:nvPr/>
        </p:nvPicPr>
        <p:blipFill>
          <a:blip r:embed="rId2" cstate="print"/>
          <a:srcRect/>
          <a:stretch>
            <a:fillRect/>
          </a:stretch>
        </p:blipFill>
        <p:spPr bwMode="auto">
          <a:xfrm>
            <a:off x="0" y="0"/>
            <a:ext cx="2237874" cy="736891"/>
          </a:xfrm>
          <a:prstGeom prst="rect">
            <a:avLst/>
          </a:prstGeom>
          <a:noFill/>
        </p:spPr>
      </p:pic>
      <p:sp>
        <p:nvSpPr>
          <p:cNvPr id="2" name="Rectángulo 1"/>
          <p:cNvSpPr/>
          <p:nvPr/>
        </p:nvSpPr>
        <p:spPr>
          <a:xfrm>
            <a:off x="3759561" y="830825"/>
            <a:ext cx="5702202" cy="430887"/>
          </a:xfrm>
          <a:prstGeom prst="rect">
            <a:avLst/>
          </a:prstGeom>
        </p:spPr>
        <p:txBody>
          <a:bodyPr wrap="none">
            <a:spAutoFit/>
          </a:bodyPr>
          <a:lstStyle/>
          <a:p>
            <a:r>
              <a:rPr lang="es-EC" sz="2200" b="1" dirty="0">
                <a:latin typeface="Calibri" panose="020F0502020204030204" pitchFamily="34" charset="0"/>
                <a:ea typeface="Calibri" panose="020F0502020204030204" pitchFamily="34" charset="0"/>
                <a:cs typeface="Times New Roman" panose="02020603050405020304" pitchFamily="18" charset="0"/>
              </a:rPr>
              <a:t>Análisis de similitud y homología de secuencias</a:t>
            </a:r>
            <a:endParaRPr lang="es-EC" sz="2200" dirty="0"/>
          </a:p>
        </p:txBody>
      </p:sp>
      <p:sp>
        <p:nvSpPr>
          <p:cNvPr id="3" name="Elipse 2"/>
          <p:cNvSpPr/>
          <p:nvPr/>
        </p:nvSpPr>
        <p:spPr>
          <a:xfrm>
            <a:off x="659451" y="4911686"/>
            <a:ext cx="689547" cy="62958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C" dirty="0" smtClean="0"/>
              <a:t>1</a:t>
            </a:r>
            <a:endParaRPr lang="es-EC" dirty="0"/>
          </a:p>
        </p:txBody>
      </p:sp>
      <p:sp>
        <p:nvSpPr>
          <p:cNvPr id="16" name="Elipse 15"/>
          <p:cNvSpPr/>
          <p:nvPr/>
        </p:nvSpPr>
        <p:spPr>
          <a:xfrm>
            <a:off x="659452" y="5938600"/>
            <a:ext cx="689547" cy="629587"/>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EC" dirty="0" smtClean="0"/>
              <a:t>2</a:t>
            </a:r>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3342306554"/>
              </p:ext>
            </p:extLst>
          </p:nvPr>
        </p:nvGraphicFramePr>
        <p:xfrm>
          <a:off x="2689213" y="1392703"/>
          <a:ext cx="7344000" cy="2286000"/>
        </p:xfrm>
        <a:graphic>
          <a:graphicData uri="http://schemas.openxmlformats.org/drawingml/2006/table">
            <a:tbl>
              <a:tblPr firstRow="1" bandRow="1">
                <a:tableStyleId>{21E4AEA4-8DFA-4A89-87EB-49C32662AFE0}</a:tableStyleId>
              </a:tblPr>
              <a:tblGrid>
                <a:gridCol w="2726395"/>
                <a:gridCol w="4617605"/>
              </a:tblGrid>
              <a:tr h="378666">
                <a:tc>
                  <a:txBody>
                    <a:bodyPr/>
                    <a:lstStyle/>
                    <a:p>
                      <a:pPr algn="ctr"/>
                      <a:r>
                        <a:rPr lang="es-EC" sz="2100" b="1" dirty="0" smtClean="0">
                          <a:solidFill>
                            <a:schemeClr val="bg1"/>
                          </a:solidFill>
                          <a:latin typeface="Calibri" panose="020F0502020204030204" pitchFamily="34" charset="0"/>
                        </a:rPr>
                        <a:t>Identidad </a:t>
                      </a:r>
                      <a:endParaRPr lang="es-EC" sz="2100" b="1" dirty="0">
                        <a:solidFill>
                          <a:schemeClr val="bg1"/>
                        </a:solidFill>
                        <a:latin typeface="Calibri" panose="020F0502020204030204" pitchFamily="34" charset="0"/>
                      </a:endParaRPr>
                    </a:p>
                  </a:txBody>
                  <a:tcPr anchor="ctr"/>
                </a:tc>
                <a:tc>
                  <a:txBody>
                    <a:bodyPr/>
                    <a:lstStyle/>
                    <a:p>
                      <a:pPr algn="ctr"/>
                      <a:r>
                        <a:rPr lang="es-EC" sz="2100" dirty="0" smtClean="0">
                          <a:latin typeface="Calibri" panose="020F0502020204030204" pitchFamily="34" charset="0"/>
                        </a:rPr>
                        <a:t>99 %</a:t>
                      </a:r>
                      <a:endParaRPr lang="es-EC" sz="2100" dirty="0">
                        <a:latin typeface="Calibri" panose="020F0502020204030204" pitchFamily="34" charset="0"/>
                      </a:endParaRPr>
                    </a:p>
                  </a:txBody>
                  <a:tcPr anchor="ctr"/>
                </a:tc>
              </a:tr>
              <a:tr h="378666">
                <a:tc>
                  <a:txBody>
                    <a:bodyPr/>
                    <a:lstStyle/>
                    <a:p>
                      <a:pPr algn="ctr"/>
                      <a:r>
                        <a:rPr lang="es-EC" sz="2100" b="1" dirty="0" smtClean="0">
                          <a:solidFill>
                            <a:schemeClr val="tx1"/>
                          </a:solidFill>
                          <a:latin typeface="Calibri" panose="020F0502020204030204" pitchFamily="34" charset="0"/>
                        </a:rPr>
                        <a:t>Cobertura</a:t>
                      </a:r>
                      <a:endParaRPr lang="es-EC" sz="2100" b="1" dirty="0">
                        <a:solidFill>
                          <a:schemeClr val="tx1"/>
                        </a:solidFill>
                        <a:latin typeface="Calibri" panose="020F0502020204030204" pitchFamily="34" charset="0"/>
                      </a:endParaRPr>
                    </a:p>
                  </a:txBody>
                  <a:tcPr anchor="ctr"/>
                </a:tc>
                <a:tc>
                  <a:txBody>
                    <a:bodyPr/>
                    <a:lstStyle/>
                    <a:p>
                      <a:pPr algn="ctr"/>
                      <a:r>
                        <a:rPr lang="es-EC" sz="2100" dirty="0" smtClean="0">
                          <a:latin typeface="Calibri" panose="020F0502020204030204" pitchFamily="34" charset="0"/>
                        </a:rPr>
                        <a:t>100%</a:t>
                      </a:r>
                      <a:endParaRPr lang="es-EC" sz="2100" dirty="0">
                        <a:latin typeface="Calibri" panose="020F0502020204030204" pitchFamily="34" charset="0"/>
                      </a:endParaRPr>
                    </a:p>
                  </a:txBody>
                  <a:tcPr anchor="ctr"/>
                </a:tc>
              </a:tr>
              <a:tr h="973713">
                <a:tc>
                  <a:txBody>
                    <a:bodyPr/>
                    <a:lstStyle/>
                    <a:p>
                      <a:pPr algn="ctr"/>
                      <a:r>
                        <a:rPr lang="es-EC" sz="2100" b="1" dirty="0" smtClean="0">
                          <a:solidFill>
                            <a:schemeClr val="tx1"/>
                          </a:solidFill>
                          <a:latin typeface="Calibri" panose="020F0502020204030204" pitchFamily="34" charset="0"/>
                        </a:rPr>
                        <a:t>Puntaje de alineamiento</a:t>
                      </a:r>
                      <a:r>
                        <a:rPr lang="es-EC" sz="2100" b="1" baseline="0" dirty="0" smtClean="0">
                          <a:solidFill>
                            <a:schemeClr val="tx1"/>
                          </a:solidFill>
                          <a:latin typeface="Calibri" panose="020F0502020204030204" pitchFamily="34" charset="0"/>
                        </a:rPr>
                        <a:t> </a:t>
                      </a:r>
                      <a:endParaRPr lang="es-EC" sz="2100" b="1" dirty="0">
                        <a:solidFill>
                          <a:schemeClr val="tx1"/>
                        </a:solidFill>
                        <a:latin typeface="Calibri" panose="020F0502020204030204" pitchFamily="34" charset="0"/>
                      </a:endParaRPr>
                    </a:p>
                  </a:txBody>
                  <a:tcPr anchor="ctr"/>
                </a:tc>
                <a:tc>
                  <a:txBody>
                    <a:bodyPr/>
                    <a:lstStyle/>
                    <a:p>
                      <a:pPr algn="ctr"/>
                      <a:r>
                        <a:rPr lang="es-EC" sz="2100" dirty="0" smtClean="0">
                          <a:latin typeface="Calibri" panose="020F0502020204030204" pitchFamily="34" charset="0"/>
                        </a:rPr>
                        <a:t>Diferente en</a:t>
                      </a:r>
                      <a:r>
                        <a:rPr lang="es-EC" sz="2100" baseline="0" dirty="0" smtClean="0">
                          <a:latin typeface="Calibri" panose="020F0502020204030204" pitchFamily="34" charset="0"/>
                        </a:rPr>
                        <a:t> todos los casos</a:t>
                      </a:r>
                    </a:p>
                    <a:p>
                      <a:pPr algn="ctr"/>
                      <a:r>
                        <a:rPr lang="es-EC" sz="2100" baseline="0" dirty="0" smtClean="0">
                          <a:latin typeface="Calibri" panose="020F0502020204030204" pitchFamily="34" charset="0"/>
                        </a:rPr>
                        <a:t> (dependiente de longitud de las secuencias)</a:t>
                      </a:r>
                      <a:endParaRPr lang="es-EC" sz="2100" dirty="0">
                        <a:latin typeface="Calibri" panose="020F0502020204030204" pitchFamily="34" charset="0"/>
                      </a:endParaRPr>
                    </a:p>
                  </a:txBody>
                  <a:tcPr anchor="ctr"/>
                </a:tc>
              </a:tr>
              <a:tr h="378666">
                <a:tc>
                  <a:txBody>
                    <a:bodyPr/>
                    <a:lstStyle/>
                    <a:p>
                      <a:pPr algn="ctr"/>
                      <a:r>
                        <a:rPr lang="es-EC" sz="2100" b="1" dirty="0" smtClean="0">
                          <a:solidFill>
                            <a:schemeClr val="tx1"/>
                          </a:solidFill>
                          <a:latin typeface="Calibri" panose="020F0502020204030204" pitchFamily="34" charset="0"/>
                        </a:rPr>
                        <a:t>Valor E</a:t>
                      </a:r>
                      <a:endParaRPr lang="es-EC" sz="2100" b="1" dirty="0">
                        <a:solidFill>
                          <a:schemeClr val="tx1"/>
                        </a:solidFill>
                        <a:latin typeface="Calibri" panose="020F0502020204030204" pitchFamily="34" charset="0"/>
                      </a:endParaRPr>
                    </a:p>
                  </a:txBody>
                  <a:tcPr anchor="ctr"/>
                </a:tc>
                <a:tc>
                  <a:txBody>
                    <a:bodyPr/>
                    <a:lstStyle/>
                    <a:p>
                      <a:pPr algn="ctr"/>
                      <a:r>
                        <a:rPr lang="es-EC" sz="2100" dirty="0" smtClean="0">
                          <a:latin typeface="Calibri" panose="020F0502020204030204" pitchFamily="34" charset="0"/>
                        </a:rPr>
                        <a:t>0,0</a:t>
                      </a:r>
                      <a:endParaRPr lang="es-EC" sz="2100" dirty="0">
                        <a:latin typeface="Calibri" panose="020F0502020204030204" pitchFamily="34" charset="0"/>
                      </a:endParaRPr>
                    </a:p>
                  </a:txBody>
                  <a:tcPr anchor="ctr"/>
                </a:tc>
              </a:tr>
            </a:tbl>
          </a:graphicData>
        </a:graphic>
      </p:graphicFrame>
      <p:pic>
        <p:nvPicPr>
          <p:cNvPr id="6" name="Imagen 5"/>
          <p:cNvPicPr>
            <a:picLocks noChangeAspect="1"/>
          </p:cNvPicPr>
          <p:nvPr/>
        </p:nvPicPr>
        <p:blipFill>
          <a:blip r:embed="rId3"/>
          <a:stretch>
            <a:fillRect/>
          </a:stretch>
        </p:blipFill>
        <p:spPr>
          <a:xfrm>
            <a:off x="1428403" y="4510136"/>
            <a:ext cx="10723196" cy="1031137"/>
          </a:xfrm>
          <a:prstGeom prst="rect">
            <a:avLst/>
          </a:prstGeom>
        </p:spPr>
      </p:pic>
      <p:pic>
        <p:nvPicPr>
          <p:cNvPr id="9" name="Imagen 8"/>
          <p:cNvPicPr>
            <a:picLocks noChangeAspect="1"/>
          </p:cNvPicPr>
          <p:nvPr/>
        </p:nvPicPr>
        <p:blipFill>
          <a:blip r:embed="rId4"/>
          <a:stretch>
            <a:fillRect/>
          </a:stretch>
        </p:blipFill>
        <p:spPr>
          <a:xfrm>
            <a:off x="1348999" y="5782334"/>
            <a:ext cx="10523325" cy="942121"/>
          </a:xfrm>
          <a:prstGeom prst="rect">
            <a:avLst/>
          </a:prstGeom>
        </p:spPr>
      </p:pic>
      <p:sp>
        <p:nvSpPr>
          <p:cNvPr id="11" name="CuadroTexto 10"/>
          <p:cNvSpPr txBox="1"/>
          <p:nvPr/>
        </p:nvSpPr>
        <p:spPr>
          <a:xfrm>
            <a:off x="328849" y="3853859"/>
            <a:ext cx="2842976" cy="430887"/>
          </a:xfrm>
          <a:prstGeom prst="rect">
            <a:avLst/>
          </a:prstGeom>
          <a:noFill/>
        </p:spPr>
        <p:txBody>
          <a:bodyPr wrap="square" rtlCol="0">
            <a:spAutoFit/>
          </a:bodyPr>
          <a:lstStyle/>
          <a:p>
            <a:r>
              <a:rPr lang="es-EC" sz="2200" dirty="0" smtClean="0"/>
              <a:t>Mejores resultados: </a:t>
            </a:r>
            <a:endParaRPr lang="es-EC" sz="2200" dirty="0"/>
          </a:p>
        </p:txBody>
      </p:sp>
      <p:sp>
        <p:nvSpPr>
          <p:cNvPr id="17" name="1 CuadroTexto"/>
          <p:cNvSpPr txBox="1">
            <a:spLocks noChangeArrowheads="1"/>
          </p:cNvSpPr>
          <p:nvPr/>
        </p:nvSpPr>
        <p:spPr bwMode="auto">
          <a:xfrm>
            <a:off x="5729289" y="0"/>
            <a:ext cx="696604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400" dirty="0" smtClean="0">
                <a:latin typeface="Calibri" panose="020F0502020204030204" pitchFamily="34" charset="0"/>
              </a:rPr>
              <a:t>RESULTADOS Y DISCUSIÓN </a:t>
            </a:r>
            <a:endParaRPr lang="es-EC" sz="4400" dirty="0">
              <a:latin typeface="Calibri" panose="020F0502020204030204" pitchFamily="34" charset="0"/>
            </a:endParaRPr>
          </a:p>
        </p:txBody>
      </p:sp>
    </p:spTree>
    <p:extLst>
      <p:ext uri="{BB962C8B-B14F-4D97-AF65-F5344CB8AC3E}">
        <p14:creationId xmlns:p14="http://schemas.microsoft.com/office/powerpoint/2010/main" val="41929551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850818" y="248306"/>
            <a:ext cx="3369843" cy="430887"/>
          </a:xfrm>
          <a:prstGeom prst="rect">
            <a:avLst/>
          </a:prstGeom>
          <a:noFill/>
        </p:spPr>
        <p:txBody>
          <a:bodyPr wrap="square" rtlCol="0">
            <a:spAutoFit/>
          </a:bodyPr>
          <a:lstStyle/>
          <a:p>
            <a:r>
              <a:rPr lang="es-EC" sz="2200" b="1" dirty="0" smtClean="0">
                <a:latin typeface="Calibri" panose="020F0502020204030204" pitchFamily="34" charset="0"/>
              </a:rPr>
              <a:t>Análisis filogenético</a:t>
            </a:r>
            <a:endParaRPr lang="es-EC" sz="2200" b="1" dirty="0">
              <a:latin typeface="Calibri" panose="020F0502020204030204" pitchFamily="34" charset="0"/>
            </a:endParaRPr>
          </a:p>
        </p:txBody>
      </p:sp>
      <p:pic>
        <p:nvPicPr>
          <p:cNvPr id="10" name="Imagen 9"/>
          <p:cNvPicPr>
            <a:picLocks noChangeAspect="1"/>
          </p:cNvPicPr>
          <p:nvPr/>
        </p:nvPicPr>
        <p:blipFill>
          <a:blip r:embed="rId3"/>
          <a:stretch>
            <a:fillRect/>
          </a:stretch>
        </p:blipFill>
        <p:spPr>
          <a:xfrm>
            <a:off x="0" y="1"/>
            <a:ext cx="1720459" cy="679192"/>
          </a:xfrm>
          <a:prstGeom prst="rect">
            <a:avLst/>
          </a:prstGeom>
        </p:spPr>
      </p:pic>
      <p:sp>
        <p:nvSpPr>
          <p:cNvPr id="2" name="Rectángulo 1"/>
          <p:cNvSpPr/>
          <p:nvPr/>
        </p:nvSpPr>
        <p:spPr>
          <a:xfrm>
            <a:off x="4968188" y="619744"/>
            <a:ext cx="2946640" cy="666336"/>
          </a:xfrm>
          <a:prstGeom prst="rect">
            <a:avLst/>
          </a:prstGeom>
        </p:spPr>
        <p:txBody>
          <a:bodyPr wrap="none">
            <a:spAutoFit/>
          </a:bodyPr>
          <a:lstStyle/>
          <a:p>
            <a:pPr algn="just">
              <a:lnSpc>
                <a:spcPct val="200000"/>
              </a:lnSpc>
              <a:spcBef>
                <a:spcPts val="1800"/>
              </a:spcBef>
              <a:spcAft>
                <a:spcPts val="1800"/>
              </a:spcAft>
            </a:pPr>
            <a:r>
              <a:rPr lang="es-EC" sz="2200" b="1" dirty="0">
                <a:latin typeface="Times New Roman" panose="02020603050405020304" pitchFamily="18" charset="0"/>
                <a:ea typeface="Calibri" panose="020F0502020204030204" pitchFamily="34" charset="0"/>
                <a:cs typeface="Times New Roman" panose="02020603050405020304" pitchFamily="18" charset="0"/>
              </a:rPr>
              <a:t>Alineamiento múltiple </a:t>
            </a:r>
            <a:endParaRPr lang="es-EC"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4" name="Imagen 13"/>
          <p:cNvPicPr/>
          <p:nvPr/>
        </p:nvPicPr>
        <p:blipFill>
          <a:blip r:embed="rId4">
            <a:extLst>
              <a:ext uri="{28A0092B-C50C-407E-A947-70E740481C1C}">
                <a14:useLocalDpi xmlns:a14="http://schemas.microsoft.com/office/drawing/2010/main" val="0"/>
              </a:ext>
            </a:extLst>
          </a:blip>
          <a:stretch>
            <a:fillRect/>
          </a:stretch>
        </p:blipFill>
        <p:spPr>
          <a:xfrm>
            <a:off x="136627" y="1403934"/>
            <a:ext cx="8321573" cy="4701638"/>
          </a:xfrm>
          <a:prstGeom prst="rect">
            <a:avLst/>
          </a:prstGeom>
        </p:spPr>
      </p:pic>
      <p:sp>
        <p:nvSpPr>
          <p:cNvPr id="8" name="CuadroTexto 7"/>
          <p:cNvSpPr txBox="1"/>
          <p:nvPr/>
        </p:nvSpPr>
        <p:spPr>
          <a:xfrm>
            <a:off x="8679304" y="3072274"/>
            <a:ext cx="3356354" cy="2031325"/>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C" b="1" dirty="0" smtClean="0">
                <a:latin typeface="Calibri" panose="020F0502020204030204" pitchFamily="34" charset="0"/>
              </a:rPr>
              <a:t>matriz </a:t>
            </a:r>
            <a:r>
              <a:rPr lang="es-EC" b="1" dirty="0">
                <a:latin typeface="Calibri" panose="020F0502020204030204" pitchFamily="34" charset="0"/>
              </a:rPr>
              <a:t>de </a:t>
            </a:r>
            <a:r>
              <a:rPr lang="es-EC" b="1" dirty="0" smtClean="0">
                <a:latin typeface="Calibri" panose="020F0502020204030204" pitchFamily="34" charset="0"/>
              </a:rPr>
              <a:t>datos: </a:t>
            </a:r>
          </a:p>
          <a:p>
            <a:pPr algn="just"/>
            <a:r>
              <a:rPr lang="es-EC" dirty="0">
                <a:latin typeface="Calibri" panose="020F0502020204030204" pitchFamily="34" charset="0"/>
              </a:rPr>
              <a:t> </a:t>
            </a:r>
            <a:r>
              <a:rPr lang="es-EC" dirty="0" smtClean="0">
                <a:latin typeface="Calibri" panose="020F0502020204030204" pitchFamily="34" charset="0"/>
              </a:rPr>
              <a:t>                         1475 </a:t>
            </a:r>
            <a:r>
              <a:rPr lang="es-EC" dirty="0">
                <a:latin typeface="Calibri" panose="020F0502020204030204" pitchFamily="34" charset="0"/>
              </a:rPr>
              <a:t>caracteres </a:t>
            </a:r>
            <a:endParaRPr lang="es-EC" dirty="0" smtClean="0">
              <a:latin typeface="Calibri" panose="020F0502020204030204" pitchFamily="34" charset="0"/>
            </a:endParaRPr>
          </a:p>
          <a:p>
            <a:pPr algn="just"/>
            <a:r>
              <a:rPr lang="es-EC" b="1" dirty="0" smtClean="0">
                <a:latin typeface="Calibri" panose="020F0502020204030204" pitchFamily="34" charset="0"/>
              </a:rPr>
              <a:t>de </a:t>
            </a:r>
            <a:r>
              <a:rPr lang="es-EC" b="1" dirty="0">
                <a:latin typeface="Calibri" panose="020F0502020204030204" pitchFamily="34" charset="0"/>
              </a:rPr>
              <a:t>los </a:t>
            </a:r>
            <a:r>
              <a:rPr lang="es-EC" b="1" dirty="0" smtClean="0">
                <a:latin typeface="Calibri" panose="020F0502020204030204" pitchFamily="34" charset="0"/>
              </a:rPr>
              <a:t>cuales:</a:t>
            </a:r>
          </a:p>
          <a:p>
            <a:pPr marL="285750" indent="-285750" algn="just">
              <a:buFont typeface="Arial" panose="020B0604020202020204" pitchFamily="34" charset="0"/>
              <a:buChar char="•"/>
            </a:pPr>
            <a:r>
              <a:rPr lang="es-EC" dirty="0" smtClean="0">
                <a:latin typeface="Calibri" panose="020F0502020204030204" pitchFamily="34" charset="0"/>
              </a:rPr>
              <a:t> </a:t>
            </a:r>
            <a:r>
              <a:rPr lang="es-EC" dirty="0">
                <a:latin typeface="Calibri" panose="020F0502020204030204" pitchFamily="34" charset="0"/>
              </a:rPr>
              <a:t>365 </a:t>
            </a:r>
            <a:r>
              <a:rPr lang="es-EC" dirty="0" smtClean="0">
                <a:latin typeface="Calibri" panose="020F0502020204030204" pitchFamily="34" charset="0"/>
              </a:rPr>
              <a:t>conservados.</a:t>
            </a:r>
          </a:p>
          <a:p>
            <a:pPr marL="285750" indent="-285750" algn="just">
              <a:buFont typeface="Arial" panose="020B0604020202020204" pitchFamily="34" charset="0"/>
              <a:buChar char="•"/>
            </a:pPr>
            <a:r>
              <a:rPr lang="es-EC" dirty="0" smtClean="0">
                <a:latin typeface="Calibri" panose="020F0502020204030204" pitchFamily="34" charset="0"/>
              </a:rPr>
              <a:t>1090 caracteres variables.</a:t>
            </a:r>
          </a:p>
          <a:p>
            <a:pPr marL="285750" indent="-285750" algn="just">
              <a:buFont typeface="Arial" panose="020B0604020202020204" pitchFamily="34" charset="0"/>
              <a:buChar char="•"/>
            </a:pPr>
            <a:r>
              <a:rPr lang="es-EC" dirty="0" smtClean="0">
                <a:latin typeface="Calibri" panose="020F0502020204030204" pitchFamily="34" charset="0"/>
              </a:rPr>
              <a:t> </a:t>
            </a:r>
            <a:r>
              <a:rPr lang="es-EC" dirty="0">
                <a:latin typeface="Calibri" panose="020F0502020204030204" pitchFamily="34" charset="0"/>
              </a:rPr>
              <a:t>1040 </a:t>
            </a:r>
            <a:r>
              <a:rPr lang="es-EC" dirty="0" smtClean="0">
                <a:latin typeface="Calibri" panose="020F0502020204030204" pitchFamily="34" charset="0"/>
              </a:rPr>
              <a:t>con parsimonia informativa.</a:t>
            </a:r>
            <a:endParaRPr lang="es-EC" dirty="0">
              <a:latin typeface="Calibri" panose="020F0502020204030204" pitchFamily="34" charset="0"/>
            </a:endParaRPr>
          </a:p>
        </p:txBody>
      </p:sp>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5413" y="5954736"/>
            <a:ext cx="3014662"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 CuadroTexto"/>
          <p:cNvSpPr txBox="1">
            <a:spLocks noChangeArrowheads="1"/>
          </p:cNvSpPr>
          <p:nvPr/>
        </p:nvSpPr>
        <p:spPr bwMode="auto">
          <a:xfrm>
            <a:off x="5729289" y="0"/>
            <a:ext cx="696604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400" dirty="0" smtClean="0">
                <a:latin typeface="Calibri" panose="020F0502020204030204" pitchFamily="34" charset="0"/>
              </a:rPr>
              <a:t>RESULTADOS Y DISCUSIÓN </a:t>
            </a:r>
            <a:endParaRPr lang="es-EC" sz="4400" dirty="0">
              <a:latin typeface="Calibri" panose="020F0502020204030204" pitchFamily="34" charset="0"/>
            </a:endParaRPr>
          </a:p>
        </p:txBody>
      </p:sp>
    </p:spTree>
    <p:extLst>
      <p:ext uri="{BB962C8B-B14F-4D97-AF65-F5344CB8AC3E}">
        <p14:creationId xmlns:p14="http://schemas.microsoft.com/office/powerpoint/2010/main" val="26526458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11545889"/>
              </p:ext>
            </p:extLst>
          </p:nvPr>
        </p:nvGraphicFramePr>
        <p:xfrm>
          <a:off x="561780" y="1740451"/>
          <a:ext cx="7555588" cy="1273320"/>
        </p:xfrm>
        <a:graphic>
          <a:graphicData uri="http://schemas.openxmlformats.org/drawingml/2006/table">
            <a:tbl>
              <a:tblPr firstRow="1" firstCol="1" bandRow="1">
                <a:tableStyleId>{5C22544A-7EE6-4342-B048-85BDC9FD1C3A}</a:tableStyleId>
              </a:tblPr>
              <a:tblGrid>
                <a:gridCol w="1794787"/>
                <a:gridCol w="1119591"/>
                <a:gridCol w="1099233"/>
                <a:gridCol w="1139947"/>
                <a:gridCol w="834602"/>
                <a:gridCol w="1567428"/>
              </a:tblGrid>
              <a:tr h="424440">
                <a:tc rowSpan="2">
                  <a:txBody>
                    <a:bodyPr/>
                    <a:lstStyle/>
                    <a:p>
                      <a:pPr algn="ctr">
                        <a:spcAft>
                          <a:spcPts val="0"/>
                        </a:spcAft>
                      </a:pPr>
                      <a:r>
                        <a:rPr lang="es-EC" sz="2200" dirty="0">
                          <a:solidFill>
                            <a:schemeClr val="tx1"/>
                          </a:solidFill>
                          <a:effectLst/>
                          <a:latin typeface="Calibri" panose="020F0502020204030204" pitchFamily="34" charset="0"/>
                        </a:rPr>
                        <a:t>Cepa analizada</a:t>
                      </a:r>
                      <a:endParaRPr lang="es-EC"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algn="ctr">
                        <a:spcAft>
                          <a:spcPts val="0"/>
                        </a:spcAft>
                      </a:pPr>
                      <a:r>
                        <a:rPr lang="es-EC" sz="2200" dirty="0">
                          <a:solidFill>
                            <a:schemeClr val="tx1"/>
                          </a:solidFill>
                          <a:effectLst/>
                          <a:latin typeface="Calibri" panose="020F0502020204030204" pitchFamily="34" charset="0"/>
                        </a:rPr>
                        <a:t>Composición de </a:t>
                      </a:r>
                      <a:r>
                        <a:rPr lang="es-EC" sz="2200" dirty="0" smtClean="0">
                          <a:solidFill>
                            <a:schemeClr val="tx1"/>
                          </a:solidFill>
                          <a:effectLst/>
                          <a:latin typeface="Calibri" panose="020F0502020204030204" pitchFamily="34" charset="0"/>
                        </a:rPr>
                        <a:t>bases </a:t>
                      </a:r>
                      <a:r>
                        <a:rPr lang="es-EC" sz="2200" b="1" kern="1200" dirty="0" smtClean="0">
                          <a:solidFill>
                            <a:schemeClr val="tx1"/>
                          </a:solidFill>
                          <a:effectLst/>
                          <a:latin typeface="Calibri" panose="020F0502020204030204" pitchFamily="34" charset="0"/>
                          <a:ea typeface="+mn-ea"/>
                          <a:cs typeface="+mn-cs"/>
                        </a:rPr>
                        <a:t>(%)</a:t>
                      </a:r>
                      <a:endParaRPr lang="es-EC"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rowSpan="2">
                  <a:txBody>
                    <a:bodyPr/>
                    <a:lstStyle/>
                    <a:p>
                      <a:pPr algn="ctr">
                        <a:spcAft>
                          <a:spcPts val="0"/>
                        </a:spcAft>
                      </a:pPr>
                      <a:r>
                        <a:rPr lang="es-EC" sz="2200" dirty="0">
                          <a:solidFill>
                            <a:schemeClr val="tx1"/>
                          </a:solidFill>
                          <a:effectLst/>
                          <a:latin typeface="Calibri" panose="020F0502020204030204" pitchFamily="34" charset="0"/>
                        </a:rPr>
                        <a:t>Longitud </a:t>
                      </a:r>
                    </a:p>
                    <a:p>
                      <a:pPr algn="ctr">
                        <a:spcAft>
                          <a:spcPts val="0"/>
                        </a:spcAft>
                      </a:pPr>
                      <a:r>
                        <a:rPr lang="es-EC" sz="2200" dirty="0">
                          <a:solidFill>
                            <a:schemeClr val="tx1"/>
                          </a:solidFill>
                          <a:effectLst/>
                          <a:latin typeface="Calibri" panose="020F0502020204030204" pitchFamily="34" charset="0"/>
                        </a:rPr>
                        <a:t>(pb)</a:t>
                      </a:r>
                      <a:endParaRPr lang="es-EC"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24440">
                <a:tc vMerge="1">
                  <a:txBody>
                    <a:bodyPr/>
                    <a:lstStyle/>
                    <a:p>
                      <a:endParaRPr lang="es-EC"/>
                    </a:p>
                  </a:txBody>
                  <a:tcPr/>
                </a:tc>
                <a:tc>
                  <a:txBody>
                    <a:bodyPr/>
                    <a:lstStyle/>
                    <a:p>
                      <a:pPr algn="ctr">
                        <a:spcAft>
                          <a:spcPts val="0"/>
                        </a:spcAft>
                      </a:pPr>
                      <a:r>
                        <a:rPr lang="es-EC" sz="2200" b="1" dirty="0">
                          <a:solidFill>
                            <a:schemeClr val="tx1"/>
                          </a:solidFill>
                          <a:effectLst/>
                          <a:latin typeface="Calibri" panose="020F0502020204030204" pitchFamily="34" charset="0"/>
                        </a:rPr>
                        <a:t>T(U)</a:t>
                      </a:r>
                      <a:endParaRPr lang="es-EC"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2200" b="1" dirty="0">
                          <a:solidFill>
                            <a:schemeClr val="tx1"/>
                          </a:solidFill>
                          <a:effectLst/>
                          <a:latin typeface="Calibri" panose="020F0502020204030204" pitchFamily="34" charset="0"/>
                        </a:rPr>
                        <a:t>C</a:t>
                      </a:r>
                      <a:endParaRPr lang="es-EC"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2200" b="1" dirty="0">
                          <a:solidFill>
                            <a:schemeClr val="tx1"/>
                          </a:solidFill>
                          <a:effectLst/>
                          <a:latin typeface="Calibri" panose="020F0502020204030204" pitchFamily="34" charset="0"/>
                        </a:rPr>
                        <a:t>A</a:t>
                      </a:r>
                      <a:endParaRPr lang="es-EC"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2200" b="1" dirty="0">
                          <a:solidFill>
                            <a:schemeClr val="tx1"/>
                          </a:solidFill>
                          <a:effectLst/>
                          <a:latin typeface="Calibri" panose="020F0502020204030204" pitchFamily="34" charset="0"/>
                        </a:rPr>
                        <a:t>G</a:t>
                      </a:r>
                      <a:endParaRPr lang="es-EC"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EC"/>
                    </a:p>
                  </a:txBody>
                  <a:tcPr/>
                </a:tc>
              </a:tr>
              <a:tr h="424440">
                <a:tc>
                  <a:txBody>
                    <a:bodyPr/>
                    <a:lstStyle/>
                    <a:p>
                      <a:pPr algn="ctr">
                        <a:spcAft>
                          <a:spcPts val="0"/>
                        </a:spcAft>
                      </a:pPr>
                      <a:r>
                        <a:rPr lang="es-EC" sz="2200" dirty="0" smtClean="0">
                          <a:solidFill>
                            <a:schemeClr val="tx1"/>
                          </a:solidFill>
                          <a:effectLst/>
                          <a:latin typeface="Calibri" panose="020F0502020204030204" pitchFamily="34" charset="0"/>
                        </a:rPr>
                        <a:t>Promedio</a:t>
                      </a:r>
                      <a:endParaRPr lang="es-EC"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200">
                          <a:solidFill>
                            <a:schemeClr val="tx1"/>
                          </a:solidFill>
                          <a:effectLst/>
                          <a:latin typeface="Calibri" panose="020F0502020204030204" pitchFamily="34" charset="0"/>
                        </a:rPr>
                        <a:t>22,9</a:t>
                      </a:r>
                      <a:endParaRPr lang="es-EC"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200" dirty="0">
                          <a:solidFill>
                            <a:schemeClr val="tx1"/>
                          </a:solidFill>
                          <a:effectLst/>
                          <a:latin typeface="Calibri" panose="020F0502020204030204" pitchFamily="34" charset="0"/>
                        </a:rPr>
                        <a:t>29,0</a:t>
                      </a:r>
                      <a:endParaRPr lang="es-EC"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200" dirty="0">
                          <a:solidFill>
                            <a:schemeClr val="tx1"/>
                          </a:solidFill>
                          <a:effectLst/>
                          <a:latin typeface="Calibri" panose="020F0502020204030204" pitchFamily="34" charset="0"/>
                        </a:rPr>
                        <a:t>21,2</a:t>
                      </a:r>
                      <a:endParaRPr lang="es-EC"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200" dirty="0">
                          <a:solidFill>
                            <a:schemeClr val="tx1"/>
                          </a:solidFill>
                          <a:effectLst/>
                          <a:latin typeface="Calibri" panose="020F0502020204030204" pitchFamily="34" charset="0"/>
                        </a:rPr>
                        <a:t>26,9</a:t>
                      </a:r>
                      <a:endParaRPr lang="es-EC"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200" dirty="0">
                          <a:solidFill>
                            <a:schemeClr val="tx1"/>
                          </a:solidFill>
                          <a:effectLst/>
                          <a:latin typeface="Calibri" panose="020F0502020204030204" pitchFamily="34" charset="0"/>
                        </a:rPr>
                        <a:t>1102,0</a:t>
                      </a:r>
                      <a:endParaRPr lang="es-EC"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Rectángulo redondeado 5"/>
          <p:cNvSpPr/>
          <p:nvPr/>
        </p:nvSpPr>
        <p:spPr>
          <a:xfrm>
            <a:off x="5573451" y="2184529"/>
            <a:ext cx="955937" cy="8844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Tabla 6"/>
          <p:cNvGraphicFramePr>
            <a:graphicFrameLocks noGrp="1"/>
          </p:cNvGraphicFramePr>
          <p:nvPr>
            <p:extLst>
              <p:ext uri="{D42A27DB-BD31-4B8C-83A1-F6EECF244321}">
                <p14:modId xmlns:p14="http://schemas.microsoft.com/office/powerpoint/2010/main" val="3587266043"/>
              </p:ext>
            </p:extLst>
          </p:nvPr>
        </p:nvGraphicFramePr>
        <p:xfrm>
          <a:off x="1147995" y="4311953"/>
          <a:ext cx="6210067" cy="1880376"/>
        </p:xfrm>
        <a:graphic>
          <a:graphicData uri="http://schemas.openxmlformats.org/drawingml/2006/table">
            <a:tbl>
              <a:tblPr firstRow="1" firstCol="1" bandRow="1">
                <a:tableStyleId>{FABFCF23-3B69-468F-B69F-88F6DE6A72F2}</a:tableStyleId>
              </a:tblPr>
              <a:tblGrid>
                <a:gridCol w="3123967"/>
                <a:gridCol w="3086100"/>
              </a:tblGrid>
              <a:tr h="413432">
                <a:tc>
                  <a:txBody>
                    <a:bodyPr/>
                    <a:lstStyle/>
                    <a:p>
                      <a:pPr algn="ctr">
                        <a:spcAft>
                          <a:spcPts val="0"/>
                        </a:spcAft>
                      </a:pPr>
                      <a:r>
                        <a:rPr lang="es-EC" sz="2100" dirty="0">
                          <a:solidFill>
                            <a:schemeClr val="tx1"/>
                          </a:solidFill>
                          <a:effectLst/>
                          <a:latin typeface="Calibri" panose="020F0502020204030204" pitchFamily="34" charset="0"/>
                        </a:rPr>
                        <a:t>Datos</a:t>
                      </a:r>
                      <a:endParaRPr lang="es-EC"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100" dirty="0">
                          <a:solidFill>
                            <a:schemeClr val="tx1"/>
                          </a:solidFill>
                          <a:effectLst/>
                          <a:latin typeface="Calibri" panose="020F0502020204030204" pitchFamily="34" charset="0"/>
                        </a:rPr>
                        <a:t>Número de frecuencias</a:t>
                      </a:r>
                      <a:endParaRPr lang="es-EC"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6716">
                <a:tc>
                  <a:txBody>
                    <a:bodyPr/>
                    <a:lstStyle/>
                    <a:p>
                      <a:pPr>
                        <a:spcAft>
                          <a:spcPts val="0"/>
                        </a:spcAft>
                      </a:pPr>
                      <a:r>
                        <a:rPr lang="es-EC" sz="2100" dirty="0">
                          <a:solidFill>
                            <a:schemeClr val="tx1"/>
                          </a:solidFill>
                          <a:effectLst/>
                          <a:latin typeface="Calibri" panose="020F0502020204030204" pitchFamily="34" charset="0"/>
                        </a:rPr>
                        <a:t>Pares idénticos</a:t>
                      </a:r>
                      <a:endParaRPr lang="es-EC"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100" dirty="0">
                          <a:solidFill>
                            <a:schemeClr val="tx1"/>
                          </a:solidFill>
                          <a:effectLst/>
                          <a:latin typeface="Calibri" panose="020F0502020204030204" pitchFamily="34" charset="0"/>
                        </a:rPr>
                        <a:t>573</a:t>
                      </a:r>
                      <a:endParaRPr lang="es-EC"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3432">
                <a:tc>
                  <a:txBody>
                    <a:bodyPr/>
                    <a:lstStyle/>
                    <a:p>
                      <a:pPr>
                        <a:spcAft>
                          <a:spcPts val="0"/>
                        </a:spcAft>
                      </a:pPr>
                      <a:r>
                        <a:rPr lang="es-EC" sz="2100" dirty="0">
                          <a:solidFill>
                            <a:schemeClr val="tx1"/>
                          </a:solidFill>
                          <a:effectLst/>
                          <a:latin typeface="Calibri" panose="020F0502020204030204" pitchFamily="34" charset="0"/>
                        </a:rPr>
                        <a:t>Pares por transición (si)</a:t>
                      </a:r>
                      <a:endParaRPr lang="es-EC"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100" dirty="0">
                          <a:solidFill>
                            <a:schemeClr val="tx1"/>
                          </a:solidFill>
                          <a:effectLst/>
                          <a:latin typeface="Calibri" panose="020F0502020204030204" pitchFamily="34" charset="0"/>
                        </a:rPr>
                        <a:t>148</a:t>
                      </a:r>
                      <a:endParaRPr lang="es-EC"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3432">
                <a:tc>
                  <a:txBody>
                    <a:bodyPr/>
                    <a:lstStyle/>
                    <a:p>
                      <a:pPr>
                        <a:spcAft>
                          <a:spcPts val="0"/>
                        </a:spcAft>
                      </a:pPr>
                      <a:r>
                        <a:rPr lang="es-EC" sz="2100">
                          <a:solidFill>
                            <a:schemeClr val="tx1"/>
                          </a:solidFill>
                          <a:effectLst/>
                          <a:latin typeface="Calibri" panose="020F0502020204030204" pitchFamily="34" charset="0"/>
                        </a:rPr>
                        <a:t>Pares por transversión (sv)</a:t>
                      </a:r>
                      <a:endParaRPr lang="es-EC" sz="2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100" dirty="0">
                          <a:solidFill>
                            <a:schemeClr val="tx1"/>
                          </a:solidFill>
                          <a:effectLst/>
                          <a:latin typeface="Calibri" panose="020F0502020204030204" pitchFamily="34" charset="0"/>
                        </a:rPr>
                        <a:t>297</a:t>
                      </a:r>
                      <a:endParaRPr lang="es-EC"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6716">
                <a:tc>
                  <a:txBody>
                    <a:bodyPr/>
                    <a:lstStyle/>
                    <a:p>
                      <a:pPr>
                        <a:spcAft>
                          <a:spcPts val="0"/>
                        </a:spcAft>
                      </a:pPr>
                      <a:r>
                        <a:rPr lang="es-EC" sz="2100">
                          <a:solidFill>
                            <a:schemeClr val="tx1"/>
                          </a:solidFill>
                          <a:effectLst/>
                          <a:latin typeface="Calibri" panose="020F0502020204030204" pitchFamily="34" charset="0"/>
                        </a:rPr>
                        <a:t>R: si/sv.</a:t>
                      </a:r>
                      <a:endParaRPr lang="es-EC" sz="2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100" dirty="0">
                          <a:solidFill>
                            <a:schemeClr val="tx1"/>
                          </a:solidFill>
                          <a:effectLst/>
                          <a:latin typeface="Calibri" panose="020F0502020204030204" pitchFamily="34" charset="0"/>
                        </a:rPr>
                        <a:t>0,50</a:t>
                      </a:r>
                      <a:endParaRPr lang="es-EC"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4007750780"/>
              </p:ext>
            </p:extLst>
          </p:nvPr>
        </p:nvGraphicFramePr>
        <p:xfrm>
          <a:off x="8466264" y="1642253"/>
          <a:ext cx="3341167" cy="5101442"/>
        </p:xfrm>
        <a:graphic>
          <a:graphicData uri="http://schemas.openxmlformats.org/drawingml/2006/table">
            <a:tbl>
              <a:tblPr firstRow="1" firstCol="1" bandRow="1">
                <a:tableStyleId>{5C22544A-7EE6-4342-B048-85BDC9FD1C3A}</a:tableStyleId>
              </a:tblPr>
              <a:tblGrid>
                <a:gridCol w="1912677"/>
                <a:gridCol w="1428490"/>
              </a:tblGrid>
              <a:tr h="588226">
                <a:tc>
                  <a:txBody>
                    <a:bodyPr/>
                    <a:lstStyle/>
                    <a:p>
                      <a:pPr algn="ctr">
                        <a:spcAft>
                          <a:spcPts val="0"/>
                        </a:spcAft>
                      </a:pPr>
                      <a:r>
                        <a:rPr lang="es-EC" sz="1800" dirty="0">
                          <a:solidFill>
                            <a:schemeClr val="tx1"/>
                          </a:solidFill>
                          <a:effectLst/>
                          <a:latin typeface="Calibri" panose="020F0502020204030204" pitchFamily="34" charset="0"/>
                        </a:rPr>
                        <a:t>Pares de nucleótidos</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1800">
                          <a:solidFill>
                            <a:schemeClr val="tx1"/>
                          </a:solidFill>
                          <a:effectLst/>
                          <a:latin typeface="Calibri" panose="020F0502020204030204" pitchFamily="34" charset="0"/>
                        </a:rPr>
                        <a:t>Número de frecuencias</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2076">
                <a:tc>
                  <a:txBody>
                    <a:bodyPr/>
                    <a:lstStyle/>
                    <a:p>
                      <a:pPr algn="ctr">
                        <a:spcAft>
                          <a:spcPts val="0"/>
                        </a:spcAft>
                      </a:pPr>
                      <a:r>
                        <a:rPr lang="es-EC" sz="1800" dirty="0">
                          <a:solidFill>
                            <a:schemeClr val="tx1"/>
                          </a:solidFill>
                          <a:effectLst/>
                          <a:latin typeface="Calibri" panose="020F0502020204030204" pitchFamily="34" charset="0"/>
                        </a:rPr>
                        <a:t>TT</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s-EC" sz="1800" dirty="0">
                          <a:solidFill>
                            <a:schemeClr val="tx1"/>
                          </a:solidFill>
                          <a:effectLst/>
                          <a:latin typeface="Calibri" panose="020F0502020204030204" pitchFamily="34" charset="0"/>
                        </a:rPr>
                        <a:t>133</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2076">
                <a:tc>
                  <a:txBody>
                    <a:bodyPr/>
                    <a:lstStyle/>
                    <a:p>
                      <a:pPr algn="ctr">
                        <a:spcAft>
                          <a:spcPts val="0"/>
                        </a:spcAft>
                      </a:pPr>
                      <a:r>
                        <a:rPr lang="es-EC" sz="1800" dirty="0">
                          <a:solidFill>
                            <a:schemeClr val="tx1"/>
                          </a:solidFill>
                          <a:effectLst/>
                          <a:latin typeface="Calibri" panose="020F0502020204030204" pitchFamily="34" charset="0"/>
                        </a:rPr>
                        <a:t>TC</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s-EC" sz="1800" dirty="0">
                          <a:solidFill>
                            <a:schemeClr val="tx1"/>
                          </a:solidFill>
                          <a:effectLst/>
                          <a:latin typeface="Calibri" panose="020F0502020204030204" pitchFamily="34" charset="0"/>
                        </a:rPr>
                        <a:t>37</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2076">
                <a:tc>
                  <a:txBody>
                    <a:bodyPr/>
                    <a:lstStyle/>
                    <a:p>
                      <a:pPr algn="ctr">
                        <a:spcAft>
                          <a:spcPts val="0"/>
                        </a:spcAft>
                      </a:pPr>
                      <a:r>
                        <a:rPr lang="es-EC" sz="1800" dirty="0">
                          <a:solidFill>
                            <a:schemeClr val="tx1"/>
                          </a:solidFill>
                          <a:effectLst/>
                          <a:latin typeface="Calibri" panose="020F0502020204030204" pitchFamily="34" charset="0"/>
                        </a:rPr>
                        <a:t>TA</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s-EC" sz="1800" dirty="0">
                          <a:solidFill>
                            <a:schemeClr val="tx1"/>
                          </a:solidFill>
                          <a:effectLst/>
                          <a:latin typeface="Calibri" panose="020F0502020204030204" pitchFamily="34" charset="0"/>
                        </a:rPr>
                        <a:t>25</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2076">
                <a:tc>
                  <a:txBody>
                    <a:bodyPr/>
                    <a:lstStyle/>
                    <a:p>
                      <a:pPr algn="ctr">
                        <a:spcAft>
                          <a:spcPts val="0"/>
                        </a:spcAft>
                      </a:pPr>
                      <a:r>
                        <a:rPr lang="es-EC" sz="1800" dirty="0">
                          <a:solidFill>
                            <a:schemeClr val="tx1"/>
                          </a:solidFill>
                          <a:effectLst/>
                          <a:latin typeface="Calibri" panose="020F0502020204030204" pitchFamily="34" charset="0"/>
                        </a:rPr>
                        <a:t> TG</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s-EC" sz="1800" dirty="0">
                          <a:solidFill>
                            <a:schemeClr val="tx1"/>
                          </a:solidFill>
                          <a:effectLst/>
                          <a:latin typeface="Calibri" panose="020F0502020204030204" pitchFamily="34" charset="0"/>
                        </a:rPr>
                        <a:t>38</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2076">
                <a:tc>
                  <a:txBody>
                    <a:bodyPr/>
                    <a:lstStyle/>
                    <a:p>
                      <a:pPr algn="ctr">
                        <a:spcAft>
                          <a:spcPts val="0"/>
                        </a:spcAft>
                      </a:pPr>
                      <a:r>
                        <a:rPr lang="es-EC" sz="1800" dirty="0">
                          <a:solidFill>
                            <a:schemeClr val="tx1"/>
                          </a:solidFill>
                          <a:effectLst/>
                          <a:latin typeface="Calibri" panose="020F0502020204030204" pitchFamily="34" charset="0"/>
                        </a:rPr>
                        <a:t>CT</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s-EC" sz="1800" dirty="0">
                          <a:solidFill>
                            <a:schemeClr val="tx1"/>
                          </a:solidFill>
                          <a:effectLst/>
                          <a:latin typeface="Calibri" panose="020F0502020204030204" pitchFamily="34" charset="0"/>
                        </a:rPr>
                        <a:t>37</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2076">
                <a:tc>
                  <a:txBody>
                    <a:bodyPr/>
                    <a:lstStyle/>
                    <a:p>
                      <a:pPr algn="ctr">
                        <a:spcAft>
                          <a:spcPts val="0"/>
                        </a:spcAft>
                      </a:pPr>
                      <a:r>
                        <a:rPr lang="es-EC" sz="1800" dirty="0">
                          <a:solidFill>
                            <a:schemeClr val="tx1"/>
                          </a:solidFill>
                          <a:effectLst/>
                          <a:latin typeface="Calibri" panose="020F0502020204030204" pitchFamily="34" charset="0"/>
                        </a:rPr>
                        <a:t>CC</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s-EC" sz="1800" dirty="0">
                          <a:solidFill>
                            <a:schemeClr val="tx1"/>
                          </a:solidFill>
                          <a:effectLst/>
                          <a:latin typeface="Calibri" panose="020F0502020204030204" pitchFamily="34" charset="0"/>
                        </a:rPr>
                        <a:t>174</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2076">
                <a:tc>
                  <a:txBody>
                    <a:bodyPr/>
                    <a:lstStyle/>
                    <a:p>
                      <a:pPr algn="ctr">
                        <a:spcAft>
                          <a:spcPts val="0"/>
                        </a:spcAft>
                      </a:pPr>
                      <a:r>
                        <a:rPr lang="es-EC" sz="1800" dirty="0">
                          <a:solidFill>
                            <a:schemeClr val="tx1"/>
                          </a:solidFill>
                          <a:effectLst/>
                          <a:latin typeface="Calibri" panose="020F0502020204030204" pitchFamily="34" charset="0"/>
                        </a:rPr>
                        <a:t>CA</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s-EC" sz="1800" dirty="0">
                          <a:solidFill>
                            <a:schemeClr val="tx1"/>
                          </a:solidFill>
                          <a:effectLst/>
                          <a:latin typeface="Calibri" panose="020F0502020204030204" pitchFamily="34" charset="0"/>
                        </a:rPr>
                        <a:t>42</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2076">
                <a:tc>
                  <a:txBody>
                    <a:bodyPr/>
                    <a:lstStyle/>
                    <a:p>
                      <a:pPr algn="ctr">
                        <a:spcAft>
                          <a:spcPts val="0"/>
                        </a:spcAft>
                      </a:pPr>
                      <a:r>
                        <a:rPr lang="es-EC" sz="1800" dirty="0">
                          <a:solidFill>
                            <a:schemeClr val="tx1"/>
                          </a:solidFill>
                          <a:effectLst/>
                          <a:latin typeface="Calibri" panose="020F0502020204030204" pitchFamily="34" charset="0"/>
                        </a:rPr>
                        <a:t>CG</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s-EC" sz="1800" dirty="0">
                          <a:solidFill>
                            <a:schemeClr val="tx1"/>
                          </a:solidFill>
                          <a:effectLst/>
                          <a:latin typeface="Calibri" panose="020F0502020204030204" pitchFamily="34" charset="0"/>
                        </a:rPr>
                        <a:t>42</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2076">
                <a:tc>
                  <a:txBody>
                    <a:bodyPr/>
                    <a:lstStyle/>
                    <a:p>
                      <a:pPr algn="ctr">
                        <a:spcAft>
                          <a:spcPts val="0"/>
                        </a:spcAft>
                      </a:pPr>
                      <a:r>
                        <a:rPr lang="es-EC" sz="1800" dirty="0">
                          <a:solidFill>
                            <a:schemeClr val="tx1"/>
                          </a:solidFill>
                          <a:effectLst/>
                          <a:latin typeface="Calibri" panose="020F0502020204030204" pitchFamily="34" charset="0"/>
                        </a:rPr>
                        <a:t>AT</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s-EC" sz="1800" dirty="0">
                          <a:solidFill>
                            <a:schemeClr val="tx1"/>
                          </a:solidFill>
                          <a:effectLst/>
                          <a:latin typeface="Calibri" panose="020F0502020204030204" pitchFamily="34" charset="0"/>
                        </a:rPr>
                        <a:t>26</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2076">
                <a:tc>
                  <a:txBody>
                    <a:bodyPr/>
                    <a:lstStyle/>
                    <a:p>
                      <a:pPr algn="ctr">
                        <a:spcAft>
                          <a:spcPts val="0"/>
                        </a:spcAft>
                      </a:pPr>
                      <a:r>
                        <a:rPr lang="es-EC" sz="1800" dirty="0">
                          <a:solidFill>
                            <a:schemeClr val="tx1"/>
                          </a:solidFill>
                          <a:effectLst/>
                          <a:latin typeface="Calibri" panose="020F0502020204030204" pitchFamily="34" charset="0"/>
                        </a:rPr>
                        <a:t>AC</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s-EC" sz="1800" dirty="0">
                          <a:solidFill>
                            <a:schemeClr val="tx1"/>
                          </a:solidFill>
                          <a:effectLst/>
                          <a:latin typeface="Calibri" panose="020F0502020204030204" pitchFamily="34" charset="0"/>
                        </a:rPr>
                        <a:t>42</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2076">
                <a:tc>
                  <a:txBody>
                    <a:bodyPr/>
                    <a:lstStyle/>
                    <a:p>
                      <a:pPr algn="ctr">
                        <a:spcAft>
                          <a:spcPts val="0"/>
                        </a:spcAft>
                      </a:pPr>
                      <a:r>
                        <a:rPr lang="es-EC" sz="1800" dirty="0">
                          <a:solidFill>
                            <a:schemeClr val="tx1"/>
                          </a:solidFill>
                          <a:effectLst/>
                          <a:latin typeface="Calibri" panose="020F0502020204030204" pitchFamily="34" charset="0"/>
                        </a:rPr>
                        <a:t>AA</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s-EC" sz="1800" dirty="0">
                          <a:solidFill>
                            <a:schemeClr val="tx1"/>
                          </a:solidFill>
                          <a:effectLst/>
                          <a:latin typeface="Calibri" panose="020F0502020204030204" pitchFamily="34" charset="0"/>
                        </a:rPr>
                        <a:t>111</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2076">
                <a:tc>
                  <a:txBody>
                    <a:bodyPr/>
                    <a:lstStyle/>
                    <a:p>
                      <a:pPr algn="ctr">
                        <a:spcAft>
                          <a:spcPts val="0"/>
                        </a:spcAft>
                      </a:pPr>
                      <a:r>
                        <a:rPr lang="es-EC" sz="1800" dirty="0">
                          <a:solidFill>
                            <a:schemeClr val="tx1"/>
                          </a:solidFill>
                          <a:effectLst/>
                          <a:latin typeface="Calibri" panose="020F0502020204030204" pitchFamily="34" charset="0"/>
                        </a:rPr>
                        <a:t>AG</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s-EC" sz="1800" dirty="0">
                          <a:solidFill>
                            <a:schemeClr val="tx1"/>
                          </a:solidFill>
                          <a:effectLst/>
                          <a:latin typeface="Calibri" panose="020F0502020204030204" pitchFamily="34" charset="0"/>
                        </a:rPr>
                        <a:t>37</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2076">
                <a:tc>
                  <a:txBody>
                    <a:bodyPr/>
                    <a:lstStyle/>
                    <a:p>
                      <a:pPr algn="ctr">
                        <a:spcAft>
                          <a:spcPts val="0"/>
                        </a:spcAft>
                      </a:pPr>
                      <a:r>
                        <a:rPr lang="es-EC" sz="1800" dirty="0">
                          <a:solidFill>
                            <a:schemeClr val="tx1"/>
                          </a:solidFill>
                          <a:effectLst/>
                          <a:latin typeface="Calibri" panose="020F0502020204030204" pitchFamily="34" charset="0"/>
                        </a:rPr>
                        <a:t>GT</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s-EC" sz="1800" dirty="0">
                          <a:solidFill>
                            <a:schemeClr val="tx1"/>
                          </a:solidFill>
                          <a:effectLst/>
                          <a:latin typeface="Calibri" panose="020F0502020204030204" pitchFamily="34" charset="0"/>
                        </a:rPr>
                        <a:t>38</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2076">
                <a:tc>
                  <a:txBody>
                    <a:bodyPr/>
                    <a:lstStyle/>
                    <a:p>
                      <a:pPr algn="ctr">
                        <a:spcAft>
                          <a:spcPts val="0"/>
                        </a:spcAft>
                      </a:pPr>
                      <a:r>
                        <a:rPr lang="es-EC" sz="1800" dirty="0">
                          <a:solidFill>
                            <a:schemeClr val="tx1"/>
                          </a:solidFill>
                          <a:effectLst/>
                          <a:latin typeface="Calibri" panose="020F0502020204030204" pitchFamily="34" charset="0"/>
                        </a:rPr>
                        <a:t>GC</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s-EC" sz="1800" dirty="0">
                          <a:solidFill>
                            <a:schemeClr val="tx1"/>
                          </a:solidFill>
                          <a:effectLst/>
                          <a:latin typeface="Calibri" panose="020F0502020204030204" pitchFamily="34" charset="0"/>
                        </a:rPr>
                        <a:t>42</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2076">
                <a:tc>
                  <a:txBody>
                    <a:bodyPr/>
                    <a:lstStyle/>
                    <a:p>
                      <a:pPr algn="ctr">
                        <a:spcAft>
                          <a:spcPts val="0"/>
                        </a:spcAft>
                      </a:pPr>
                      <a:r>
                        <a:rPr lang="es-EC" sz="1800" dirty="0">
                          <a:solidFill>
                            <a:schemeClr val="tx1"/>
                          </a:solidFill>
                          <a:effectLst/>
                          <a:latin typeface="Calibri" panose="020F0502020204030204" pitchFamily="34" charset="0"/>
                        </a:rPr>
                        <a:t>GA</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s-EC" sz="1800" dirty="0">
                          <a:solidFill>
                            <a:schemeClr val="tx1"/>
                          </a:solidFill>
                          <a:effectLst/>
                          <a:latin typeface="Calibri" panose="020F0502020204030204" pitchFamily="34" charset="0"/>
                        </a:rPr>
                        <a:t>38</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2076">
                <a:tc>
                  <a:txBody>
                    <a:bodyPr/>
                    <a:lstStyle/>
                    <a:p>
                      <a:pPr algn="ctr">
                        <a:spcAft>
                          <a:spcPts val="0"/>
                        </a:spcAft>
                      </a:pPr>
                      <a:r>
                        <a:rPr lang="es-EC" sz="1800" dirty="0">
                          <a:solidFill>
                            <a:schemeClr val="tx1"/>
                          </a:solidFill>
                          <a:effectLst/>
                          <a:latin typeface="Calibri" panose="020F0502020204030204" pitchFamily="34" charset="0"/>
                        </a:rPr>
                        <a:t>GG</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s-EC" sz="1800" dirty="0">
                          <a:solidFill>
                            <a:schemeClr val="tx1"/>
                          </a:solidFill>
                          <a:effectLst/>
                          <a:latin typeface="Calibri" panose="020F0502020204030204" pitchFamily="34" charset="0"/>
                        </a:rPr>
                        <a:t>155</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2" name="CuadroTexto 11"/>
          <p:cNvSpPr txBox="1"/>
          <p:nvPr/>
        </p:nvSpPr>
        <p:spPr>
          <a:xfrm>
            <a:off x="450094" y="560540"/>
            <a:ext cx="4369166" cy="430887"/>
          </a:xfrm>
          <a:prstGeom prst="rect">
            <a:avLst/>
          </a:prstGeom>
          <a:noFill/>
        </p:spPr>
        <p:txBody>
          <a:bodyPr wrap="square" rtlCol="0">
            <a:spAutoFit/>
          </a:bodyPr>
          <a:lstStyle/>
          <a:p>
            <a:r>
              <a:rPr lang="es-EC" sz="2200" b="1" dirty="0" smtClean="0">
                <a:latin typeface="Calibri" panose="020F0502020204030204" pitchFamily="34" charset="0"/>
              </a:rPr>
              <a:t>Análisis estadístico de secuencias </a:t>
            </a:r>
            <a:endParaRPr lang="es-EC" sz="2200" b="1" dirty="0">
              <a:latin typeface="Calibri" panose="020F0502020204030204" pitchFamily="34" charset="0"/>
            </a:endParaRPr>
          </a:p>
        </p:txBody>
      </p:sp>
      <p:sp>
        <p:nvSpPr>
          <p:cNvPr id="14" name="Rectángulo redondeado 13"/>
          <p:cNvSpPr/>
          <p:nvPr/>
        </p:nvSpPr>
        <p:spPr>
          <a:xfrm>
            <a:off x="3546657" y="2179143"/>
            <a:ext cx="986853" cy="8844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CuadroTexto 1"/>
          <p:cNvSpPr txBox="1"/>
          <p:nvPr/>
        </p:nvSpPr>
        <p:spPr>
          <a:xfrm>
            <a:off x="450094" y="1213414"/>
            <a:ext cx="9051094" cy="430887"/>
          </a:xfrm>
          <a:prstGeom prst="rect">
            <a:avLst/>
          </a:prstGeom>
          <a:noFill/>
        </p:spPr>
        <p:txBody>
          <a:bodyPr wrap="square" rtlCol="0">
            <a:spAutoFit/>
          </a:bodyPr>
          <a:lstStyle/>
          <a:p>
            <a:r>
              <a:rPr lang="es-EC" sz="2200" dirty="0">
                <a:latin typeface="Calibri" panose="020F0502020204030204" pitchFamily="34" charset="0"/>
              </a:rPr>
              <a:t>C</a:t>
            </a:r>
            <a:r>
              <a:rPr lang="es-EC" sz="2200" dirty="0" smtClean="0">
                <a:latin typeface="Calibri" panose="020F0502020204030204" pitchFamily="34" charset="0"/>
              </a:rPr>
              <a:t>omposición de bases nucleotídicas y de longitud de las secuencias</a:t>
            </a:r>
            <a:endParaRPr lang="es-EC" sz="2200" dirty="0">
              <a:latin typeface="Calibri" panose="020F0502020204030204" pitchFamily="34" charset="0"/>
            </a:endParaRPr>
          </a:p>
        </p:txBody>
      </p:sp>
      <p:sp>
        <p:nvSpPr>
          <p:cNvPr id="3" name="Rectángulo 2"/>
          <p:cNvSpPr/>
          <p:nvPr/>
        </p:nvSpPr>
        <p:spPr>
          <a:xfrm>
            <a:off x="1128322" y="3820812"/>
            <a:ext cx="6096000" cy="430887"/>
          </a:xfrm>
          <a:prstGeom prst="rect">
            <a:avLst/>
          </a:prstGeom>
        </p:spPr>
        <p:txBody>
          <a:bodyPr>
            <a:spAutoFit/>
          </a:bodyPr>
          <a:lstStyle/>
          <a:p>
            <a:r>
              <a:rPr lang="es-EC" sz="2200" dirty="0" smtClean="0">
                <a:latin typeface="Calibri" panose="020F0502020204030204" pitchFamily="34" charset="0"/>
                <a:ea typeface="Calibri" panose="020F0502020204030204" pitchFamily="34" charset="0"/>
              </a:rPr>
              <a:t>Frecuencias de dinucleótidos</a:t>
            </a:r>
            <a:endParaRPr lang="es-EC" sz="2200" dirty="0">
              <a:latin typeface="Calibri" panose="020F0502020204030204" pitchFamily="34" charset="0"/>
            </a:endParaRPr>
          </a:p>
        </p:txBody>
      </p:sp>
      <p:sp>
        <p:nvSpPr>
          <p:cNvPr id="5" name="Rectángulo 4"/>
          <p:cNvSpPr/>
          <p:nvPr/>
        </p:nvSpPr>
        <p:spPr>
          <a:xfrm>
            <a:off x="8466264" y="1211366"/>
            <a:ext cx="2619435" cy="430887"/>
          </a:xfrm>
          <a:prstGeom prst="rect">
            <a:avLst/>
          </a:prstGeom>
        </p:spPr>
        <p:txBody>
          <a:bodyPr wrap="none">
            <a:spAutoFit/>
          </a:bodyPr>
          <a:lstStyle/>
          <a:p>
            <a:r>
              <a:rPr lang="es-EC" sz="2200" dirty="0">
                <a:latin typeface="Calibri" panose="020F0502020204030204" pitchFamily="34" charset="0"/>
                <a:ea typeface="Calibri" panose="020F0502020204030204" pitchFamily="34" charset="0"/>
              </a:rPr>
              <a:t>Pares de nucleótidos </a:t>
            </a:r>
            <a:endParaRPr lang="es-EC" sz="2200" dirty="0">
              <a:latin typeface="Calibri" panose="020F0502020204030204" pitchFamily="34" charset="0"/>
            </a:endParaRPr>
          </a:p>
        </p:txBody>
      </p:sp>
      <p:sp>
        <p:nvSpPr>
          <p:cNvPr id="13" name="1 CuadroTexto"/>
          <p:cNvSpPr txBox="1">
            <a:spLocks noChangeArrowheads="1"/>
          </p:cNvSpPr>
          <p:nvPr/>
        </p:nvSpPr>
        <p:spPr bwMode="auto">
          <a:xfrm>
            <a:off x="5729289" y="0"/>
            <a:ext cx="696604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400" dirty="0" smtClean="0">
                <a:latin typeface="Calibri" panose="020F0502020204030204" pitchFamily="34" charset="0"/>
              </a:rPr>
              <a:t>RESULTADOS Y DISCUSIÓN </a:t>
            </a:r>
            <a:endParaRPr lang="es-EC" sz="4400" dirty="0">
              <a:latin typeface="Calibri" panose="020F0502020204030204" pitchFamily="34" charset="0"/>
            </a:endParaRPr>
          </a:p>
        </p:txBody>
      </p:sp>
    </p:spTree>
    <p:extLst>
      <p:ext uri="{BB962C8B-B14F-4D97-AF65-F5344CB8AC3E}">
        <p14:creationId xmlns:p14="http://schemas.microsoft.com/office/powerpoint/2010/main" val="6604009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48378" y="469678"/>
            <a:ext cx="4366965" cy="430887"/>
          </a:xfrm>
          <a:prstGeom prst="rect">
            <a:avLst/>
          </a:prstGeom>
        </p:spPr>
        <p:txBody>
          <a:bodyPr wrap="none">
            <a:spAutoFit/>
          </a:bodyPr>
          <a:lstStyle/>
          <a:p>
            <a:r>
              <a:rPr lang="es-EC" sz="2200" b="1" dirty="0">
                <a:latin typeface="Calibri" panose="020F0502020204030204" pitchFamily="34" charset="0"/>
                <a:ea typeface="Calibri" panose="020F0502020204030204" pitchFamily="34" charset="0"/>
                <a:cs typeface="Times New Roman" panose="02020603050405020304" pitchFamily="18" charset="0"/>
              </a:rPr>
              <a:t>Selección del modelo de sustitución</a:t>
            </a:r>
            <a:endParaRPr lang="es-EC" sz="2200" dirty="0"/>
          </a:p>
        </p:txBody>
      </p:sp>
      <p:pic>
        <p:nvPicPr>
          <p:cNvPr id="6" name="Imagen 5"/>
          <p:cNvPicPr/>
          <p:nvPr/>
        </p:nvPicPr>
        <p:blipFill rotWithShape="1">
          <a:blip r:embed="rId2">
            <a:extLst>
              <a:ext uri="{28A0092B-C50C-407E-A947-70E740481C1C}">
                <a14:useLocalDpi xmlns:a14="http://schemas.microsoft.com/office/drawing/2010/main" val="0"/>
              </a:ext>
            </a:extLst>
          </a:blip>
          <a:srcRect t="4541" b="50097"/>
          <a:stretch/>
        </p:blipFill>
        <p:spPr bwMode="auto">
          <a:xfrm>
            <a:off x="1266746" y="2300231"/>
            <a:ext cx="10095797" cy="3655647"/>
          </a:xfrm>
          <a:prstGeom prst="rect">
            <a:avLst/>
          </a:prstGeom>
          <a:ln>
            <a:noFill/>
          </a:ln>
          <a:extLst>
            <a:ext uri="{53640926-AAD7-44D8-BBD7-CCE9431645EC}">
              <a14:shadowObscured xmlns:a14="http://schemas.microsoft.com/office/drawing/2010/main"/>
            </a:ext>
          </a:extLst>
        </p:spPr>
      </p:pic>
      <p:sp>
        <p:nvSpPr>
          <p:cNvPr id="7" name="Rectángulo redondeado 6"/>
          <p:cNvSpPr/>
          <p:nvPr/>
        </p:nvSpPr>
        <p:spPr>
          <a:xfrm>
            <a:off x="1266745" y="2670201"/>
            <a:ext cx="10095797" cy="37280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CuadroTexto 7"/>
          <p:cNvSpPr txBox="1"/>
          <p:nvPr/>
        </p:nvSpPr>
        <p:spPr>
          <a:xfrm>
            <a:off x="2422737" y="1263587"/>
            <a:ext cx="167889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rPr>
              <a:t>Bondad de ajuste </a:t>
            </a:r>
            <a:endParaRPr lang="es-EC"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p:txBody>
      </p:sp>
      <p:sp>
        <p:nvSpPr>
          <p:cNvPr id="9" name="Abrir llave 8"/>
          <p:cNvSpPr/>
          <p:nvPr/>
        </p:nvSpPr>
        <p:spPr>
          <a:xfrm rot="5400000">
            <a:off x="3134256" y="1555953"/>
            <a:ext cx="255860" cy="106065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C"/>
          </a:p>
        </p:txBody>
      </p:sp>
      <p:sp>
        <p:nvSpPr>
          <p:cNvPr id="10" name="CuadroTexto 9"/>
          <p:cNvSpPr txBox="1"/>
          <p:nvPr/>
        </p:nvSpPr>
        <p:spPr>
          <a:xfrm>
            <a:off x="4915343" y="1399666"/>
            <a:ext cx="6850508" cy="430887"/>
          </a:xfrm>
          <a:prstGeom prst="rect">
            <a:avLst/>
          </a:prstGeom>
          <a:noFill/>
        </p:spPr>
        <p:txBody>
          <a:bodyPr wrap="square" rtlCol="0">
            <a:spAutoFit/>
          </a:bodyPr>
          <a:lstStyle/>
          <a:p>
            <a:pPr marL="285750" indent="-285750">
              <a:buFont typeface="Arial" panose="020B0604020202020204" pitchFamily="34" charset="0"/>
              <a:buChar char="•"/>
            </a:pPr>
            <a:r>
              <a:rPr lang="es-EC" sz="2200" dirty="0" smtClean="0">
                <a:latin typeface="Calibri" panose="020F0502020204030204" pitchFamily="34" charset="0"/>
              </a:rPr>
              <a:t>Total</a:t>
            </a:r>
            <a:r>
              <a:rPr lang="es-EC" sz="2200" dirty="0">
                <a:latin typeface="Calibri" panose="020F0502020204030204" pitchFamily="34" charset="0"/>
              </a:rPr>
              <a:t>: 901 posiciones en el conjunto de datos finales</a:t>
            </a:r>
            <a:r>
              <a:rPr lang="es-EC" sz="2200" dirty="0" smtClean="0">
                <a:latin typeface="Calibri" panose="020F0502020204030204" pitchFamily="34" charset="0"/>
              </a:rPr>
              <a:t>.</a:t>
            </a:r>
            <a:endParaRPr lang="es-EC" sz="2200" dirty="0">
              <a:latin typeface="Calibri" panose="020F0502020204030204" pitchFamily="34" charset="0"/>
            </a:endParaRPr>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6838" y="5954736"/>
            <a:ext cx="3043237"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uadroTexto 1"/>
          <p:cNvSpPr txBox="1"/>
          <p:nvPr/>
        </p:nvSpPr>
        <p:spPr>
          <a:xfrm>
            <a:off x="184216" y="1270535"/>
            <a:ext cx="2165058" cy="769441"/>
          </a:xfrm>
          <a:prstGeom prst="rect">
            <a:avLst/>
          </a:prstGeom>
          <a:noFill/>
        </p:spPr>
        <p:txBody>
          <a:bodyPr wrap="square" rtlCol="0">
            <a:spAutoFit/>
          </a:bodyPr>
          <a:lstStyle/>
          <a:p>
            <a:r>
              <a:rPr lang="es-EC" sz="2200" dirty="0" smtClean="0"/>
              <a:t>Tamura de tres parámetros + I</a:t>
            </a:r>
            <a:endParaRPr lang="es-EC" sz="2200" dirty="0"/>
          </a:p>
        </p:txBody>
      </p:sp>
      <p:sp>
        <p:nvSpPr>
          <p:cNvPr id="12" name="1 CuadroTexto"/>
          <p:cNvSpPr txBox="1">
            <a:spLocks noChangeArrowheads="1"/>
          </p:cNvSpPr>
          <p:nvPr/>
        </p:nvSpPr>
        <p:spPr bwMode="auto">
          <a:xfrm>
            <a:off x="5729289" y="0"/>
            <a:ext cx="696604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400" dirty="0" smtClean="0">
                <a:latin typeface="Calibri" panose="020F0502020204030204" pitchFamily="34" charset="0"/>
              </a:rPr>
              <a:t>RESULTADOS Y DISCUSIÓN </a:t>
            </a:r>
            <a:endParaRPr lang="es-EC" sz="4400" dirty="0">
              <a:latin typeface="Calibri" panose="020F0502020204030204" pitchFamily="34" charset="0"/>
            </a:endParaRPr>
          </a:p>
        </p:txBody>
      </p:sp>
    </p:spTree>
    <p:extLst>
      <p:ext uri="{BB962C8B-B14F-4D97-AF65-F5344CB8AC3E}">
        <p14:creationId xmlns:p14="http://schemas.microsoft.com/office/powerpoint/2010/main" val="1069284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4" name="21 CuadroTexto"/>
          <p:cNvSpPr txBox="1">
            <a:spLocks noChangeArrowheads="1"/>
          </p:cNvSpPr>
          <p:nvPr/>
        </p:nvSpPr>
        <p:spPr bwMode="auto">
          <a:xfrm>
            <a:off x="6492287" y="-34585"/>
            <a:ext cx="51319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r>
              <a:rPr lang="es-EC" sz="4400" dirty="0">
                <a:solidFill>
                  <a:srgbClr val="000000"/>
                </a:solidFill>
                <a:latin typeface="Calibri" panose="020F0502020204030204" pitchFamily="34" charset="0"/>
              </a:rPr>
              <a:t>INTRODUCCIÓN </a:t>
            </a:r>
            <a:r>
              <a:rPr lang="es-EC" sz="4400" b="1" dirty="0">
                <a:solidFill>
                  <a:srgbClr val="000000"/>
                </a:solidFill>
              </a:rPr>
              <a:t> </a:t>
            </a:r>
          </a:p>
        </p:txBody>
      </p:sp>
      <p:sp>
        <p:nvSpPr>
          <p:cNvPr id="7" name="Rectángulo 6"/>
          <p:cNvSpPr/>
          <p:nvPr/>
        </p:nvSpPr>
        <p:spPr>
          <a:xfrm>
            <a:off x="3035054" y="4327487"/>
            <a:ext cx="8194922" cy="1384995"/>
          </a:xfrm>
          <a:prstGeom prst="rect">
            <a:avLst/>
          </a:prstGeom>
        </p:spPr>
        <p:txBody>
          <a:bodyPr wrap="square">
            <a:spAutoFit/>
          </a:bodyPr>
          <a:lstStyle/>
          <a:p>
            <a:pPr algn="just"/>
            <a:endParaRPr lang="es-EC" dirty="0" smtClean="0">
              <a:effectLst/>
              <a:latin typeface="Calibri" panose="020F0502020204030204" pitchFamily="34" charset="0"/>
              <a:ea typeface="Calibri" panose="020F0502020204030204" pitchFamily="34" charset="0"/>
            </a:endParaRPr>
          </a:p>
          <a:p>
            <a:pPr marL="285750" indent="-285750" algn="just">
              <a:buFont typeface="Arial" panose="020B0604020202020204" pitchFamily="34" charset="0"/>
              <a:buChar char="•"/>
            </a:pPr>
            <a:r>
              <a:rPr lang="es-EC" sz="2200" dirty="0" smtClean="0">
                <a:latin typeface="Calibri" panose="020F0502020204030204" pitchFamily="34" charset="0"/>
              </a:rPr>
              <a:t>Infecta </a:t>
            </a:r>
            <a:r>
              <a:rPr lang="es-EC" sz="2200" dirty="0">
                <a:latin typeface="Calibri" panose="020F0502020204030204" pitchFamily="34" charset="0"/>
              </a:rPr>
              <a:t>a un amplio rango de especies de </a:t>
            </a:r>
            <a:r>
              <a:rPr lang="es-EC" sz="2200" dirty="0" smtClean="0">
                <a:latin typeface="Calibri" panose="020F0502020204030204" pitchFamily="34" charset="0"/>
              </a:rPr>
              <a:t>plantas.</a:t>
            </a:r>
          </a:p>
          <a:p>
            <a:pPr marL="285750" indent="-285750" algn="just">
              <a:buFont typeface="Arial" panose="020B0604020202020204" pitchFamily="34" charset="0"/>
              <a:buChar char="•"/>
            </a:pPr>
            <a:endParaRPr lang="es-EC" sz="2200" dirty="0" smtClean="0">
              <a:latin typeface="Calibri" panose="020F0502020204030204" pitchFamily="34" charset="0"/>
            </a:endParaRPr>
          </a:p>
          <a:p>
            <a:pPr marL="285750" indent="-285750" algn="just">
              <a:buFont typeface="Arial" panose="020B0604020202020204" pitchFamily="34" charset="0"/>
              <a:buChar char="•"/>
            </a:pPr>
            <a:r>
              <a:rPr lang="es-EC" sz="2200" dirty="0" smtClean="0">
                <a:latin typeface="Calibri" panose="020F0502020204030204" pitchFamily="34" charset="0"/>
              </a:rPr>
              <a:t>Causa </a:t>
            </a:r>
            <a:r>
              <a:rPr lang="es-EC" sz="2200" dirty="0">
                <a:latin typeface="Calibri" panose="020F0502020204030204" pitchFamily="34" charset="0"/>
              </a:rPr>
              <a:t>pérdidas cualitativas y cuantitativas en </a:t>
            </a:r>
            <a:r>
              <a:rPr lang="es-EC" sz="2200" dirty="0" smtClean="0">
                <a:latin typeface="Calibri" panose="020F0502020204030204" pitchFamily="34" charset="0"/>
              </a:rPr>
              <a:t>cultivos.</a:t>
            </a:r>
            <a:endParaRPr lang="es-EC" sz="2200" dirty="0">
              <a:latin typeface="Calibri" panose="020F0502020204030204" pitchFamily="34" charset="0"/>
            </a:endParaRPr>
          </a:p>
        </p:txBody>
      </p:sp>
      <p:pic>
        <p:nvPicPr>
          <p:cNvPr id="25" name="Imagen 24"/>
          <p:cNvPicPr>
            <a:picLocks noChangeAspect="1"/>
          </p:cNvPicPr>
          <p:nvPr/>
        </p:nvPicPr>
        <p:blipFill rotWithShape="1">
          <a:blip r:embed="rId3"/>
          <a:srcRect l="6620" t="6147"/>
          <a:stretch/>
        </p:blipFill>
        <p:spPr>
          <a:xfrm>
            <a:off x="4635777" y="1547557"/>
            <a:ext cx="3168764" cy="2198062"/>
          </a:xfrm>
          <a:prstGeom prst="rect">
            <a:avLst/>
          </a:prstGeom>
        </p:spPr>
      </p:pic>
      <p:sp>
        <p:nvSpPr>
          <p:cNvPr id="26" name="Rectángulo 25"/>
          <p:cNvSpPr/>
          <p:nvPr/>
        </p:nvSpPr>
        <p:spPr>
          <a:xfrm>
            <a:off x="7842644" y="2537392"/>
            <a:ext cx="4187431" cy="1200329"/>
          </a:xfrm>
          <a:prstGeom prst="rect">
            <a:avLst/>
          </a:prstGeom>
        </p:spPr>
        <p:txBody>
          <a:bodyPr wrap="square">
            <a:spAutoFit/>
          </a:bodyPr>
          <a:lstStyle/>
          <a:p>
            <a:pPr algn="just"/>
            <a:r>
              <a:rPr lang="es-EC" b="1" dirty="0" err="1" smtClean="0">
                <a:solidFill>
                  <a:srgbClr val="231F20"/>
                </a:solidFill>
                <a:latin typeface="Calibri" panose="020F0502020204030204" pitchFamily="34" charset="0"/>
              </a:rPr>
              <a:t>Fig</a:t>
            </a:r>
            <a:r>
              <a:rPr lang="es-EC" b="1" dirty="0" smtClean="0">
                <a:solidFill>
                  <a:srgbClr val="231F20"/>
                </a:solidFill>
                <a:latin typeface="Calibri" panose="020F0502020204030204" pitchFamily="34" charset="0"/>
              </a:rPr>
              <a:t> 2: A. </a:t>
            </a:r>
            <a:r>
              <a:rPr lang="es-EC" dirty="0" smtClean="0">
                <a:solidFill>
                  <a:srgbClr val="231F20"/>
                </a:solidFill>
                <a:latin typeface="Calibri" panose="020F0502020204030204" pitchFamily="34" charset="0"/>
              </a:rPr>
              <a:t>Ahogamiento plántulas post emergencia. </a:t>
            </a:r>
            <a:r>
              <a:rPr lang="es-EC" b="1" dirty="0" smtClean="0">
                <a:solidFill>
                  <a:srgbClr val="231F20"/>
                </a:solidFill>
                <a:latin typeface="Calibri" panose="020F0502020204030204" pitchFamily="34" charset="0"/>
              </a:rPr>
              <a:t>B. </a:t>
            </a:r>
            <a:r>
              <a:rPr lang="es-EC" dirty="0" smtClean="0">
                <a:solidFill>
                  <a:srgbClr val="231F20"/>
                </a:solidFill>
                <a:latin typeface="Calibri" panose="020F0502020204030204" pitchFamily="34" charset="0"/>
              </a:rPr>
              <a:t>Destrucción de </a:t>
            </a:r>
            <a:r>
              <a:rPr lang="es-EC" dirty="0">
                <a:solidFill>
                  <a:srgbClr val="231F20"/>
                </a:solidFill>
                <a:latin typeface="Calibri" panose="020F0502020204030204" pitchFamily="34" charset="0"/>
              </a:rPr>
              <a:t>raíces </a:t>
            </a:r>
            <a:r>
              <a:rPr lang="es-EC" dirty="0" smtClean="0">
                <a:solidFill>
                  <a:srgbClr val="231F20"/>
                </a:solidFill>
                <a:latin typeface="Calibri" panose="020F0502020204030204" pitchFamily="34" charset="0"/>
              </a:rPr>
              <a:t>de plántulas causada por </a:t>
            </a:r>
            <a:r>
              <a:rPr lang="es-EC" i="1" dirty="0" smtClean="0">
                <a:solidFill>
                  <a:srgbClr val="231F20"/>
                </a:solidFill>
                <a:latin typeface="Calibri" panose="020F0502020204030204" pitchFamily="34" charset="0"/>
              </a:rPr>
              <a:t>Pythium</a:t>
            </a:r>
            <a:r>
              <a:rPr lang="es-EC" dirty="0" smtClean="0">
                <a:solidFill>
                  <a:srgbClr val="231F20"/>
                </a:solidFill>
                <a:latin typeface="Calibri" panose="020F0502020204030204" pitchFamily="34" charset="0"/>
              </a:rPr>
              <a:t> </a:t>
            </a:r>
            <a:r>
              <a:rPr lang="es-EC" dirty="0">
                <a:solidFill>
                  <a:srgbClr val="231F20"/>
                </a:solidFill>
                <a:latin typeface="Calibri" panose="020F0502020204030204" pitchFamily="34" charset="0"/>
              </a:rPr>
              <a:t>s</a:t>
            </a:r>
            <a:r>
              <a:rPr lang="en-US" b="0" u="none" strike="noStrike" baseline="0" dirty="0" smtClean="0">
                <a:solidFill>
                  <a:srgbClr val="231F20"/>
                </a:solidFill>
                <a:latin typeface="Calibri" panose="020F0502020204030204" pitchFamily="34" charset="0"/>
              </a:rPr>
              <a:t>pp</a:t>
            </a:r>
            <a:r>
              <a:rPr lang="en-US" dirty="0" smtClean="0">
                <a:solidFill>
                  <a:srgbClr val="231F20"/>
                </a:solidFill>
                <a:latin typeface="Calibri" panose="020F0502020204030204" pitchFamily="34" charset="0"/>
              </a:rPr>
              <a:t>. (Agrios, 2005).</a:t>
            </a:r>
            <a:endParaRPr lang="es-EC" dirty="0">
              <a:latin typeface="Calibri" panose="020F0502020204030204" pitchFamily="34" charset="0"/>
            </a:endParaRPr>
          </a:p>
        </p:txBody>
      </p:sp>
      <p:pic>
        <p:nvPicPr>
          <p:cNvPr id="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8275" y="5983864"/>
            <a:ext cx="2971800" cy="696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3975" y="5954735"/>
            <a:ext cx="3086100"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ángulo 3"/>
          <p:cNvSpPr/>
          <p:nvPr/>
        </p:nvSpPr>
        <p:spPr>
          <a:xfrm>
            <a:off x="455859" y="749979"/>
            <a:ext cx="2450607" cy="430887"/>
          </a:xfrm>
          <a:prstGeom prst="rect">
            <a:avLst/>
          </a:prstGeom>
        </p:spPr>
        <p:txBody>
          <a:bodyPr wrap="none">
            <a:spAutoFit/>
          </a:bodyPr>
          <a:lstStyle/>
          <a:p>
            <a:pPr algn="just"/>
            <a:r>
              <a:rPr lang="es-EC" sz="2200" b="1" i="1" dirty="0">
                <a:latin typeface="Calibri" panose="020F0502020204030204" pitchFamily="34" charset="0"/>
              </a:rPr>
              <a:t>Pythium irregulare </a:t>
            </a:r>
          </a:p>
        </p:txBody>
      </p:sp>
      <p:pic>
        <p:nvPicPr>
          <p:cNvPr id="6" name="Imagen 5"/>
          <p:cNvPicPr>
            <a:picLocks noChangeAspect="1"/>
          </p:cNvPicPr>
          <p:nvPr/>
        </p:nvPicPr>
        <p:blipFill>
          <a:blip r:embed="rId5"/>
          <a:stretch>
            <a:fillRect/>
          </a:stretch>
        </p:blipFill>
        <p:spPr>
          <a:xfrm>
            <a:off x="957404" y="1585118"/>
            <a:ext cx="3640270" cy="2113030"/>
          </a:xfrm>
          <a:prstGeom prst="rect">
            <a:avLst/>
          </a:prstGeom>
        </p:spPr>
      </p:pic>
      <p:sp>
        <p:nvSpPr>
          <p:cNvPr id="8" name="CuadroTexto 7"/>
          <p:cNvSpPr txBox="1"/>
          <p:nvPr/>
        </p:nvSpPr>
        <p:spPr>
          <a:xfrm>
            <a:off x="4110707" y="1626807"/>
            <a:ext cx="542925" cy="369332"/>
          </a:xfrm>
          <a:prstGeom prst="rect">
            <a:avLst/>
          </a:prstGeom>
          <a:noFill/>
        </p:spPr>
        <p:txBody>
          <a:bodyPr wrap="square" rtlCol="0">
            <a:spAutoFit/>
          </a:bodyPr>
          <a:lstStyle/>
          <a:p>
            <a:r>
              <a:rPr lang="es-EC" b="1" dirty="0" smtClean="0"/>
              <a:t>A</a:t>
            </a:r>
            <a:endParaRPr lang="es-EC" b="1" dirty="0"/>
          </a:p>
        </p:txBody>
      </p:sp>
      <p:sp>
        <p:nvSpPr>
          <p:cNvPr id="18" name="CuadroTexto 17"/>
          <p:cNvSpPr txBox="1"/>
          <p:nvPr/>
        </p:nvSpPr>
        <p:spPr>
          <a:xfrm>
            <a:off x="7468193" y="1586192"/>
            <a:ext cx="542925" cy="369332"/>
          </a:xfrm>
          <a:prstGeom prst="rect">
            <a:avLst/>
          </a:prstGeom>
          <a:noFill/>
        </p:spPr>
        <p:txBody>
          <a:bodyPr wrap="square" rtlCol="0">
            <a:spAutoFit/>
          </a:bodyPr>
          <a:lstStyle/>
          <a:p>
            <a:r>
              <a:rPr lang="es-EC" b="1" dirty="0"/>
              <a:t>B</a:t>
            </a:r>
          </a:p>
        </p:txBody>
      </p:sp>
    </p:spTree>
    <p:extLst>
      <p:ext uri="{BB962C8B-B14F-4D97-AF65-F5344CB8AC3E}">
        <p14:creationId xmlns:p14="http://schemas.microsoft.com/office/powerpoint/2010/main" val="42594520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CuadroTexto"/>
          <p:cNvSpPr txBox="1">
            <a:spLocks noChangeArrowheads="1"/>
          </p:cNvSpPr>
          <p:nvPr/>
        </p:nvSpPr>
        <p:spPr bwMode="auto">
          <a:xfrm>
            <a:off x="6371034" y="0"/>
            <a:ext cx="69660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000" dirty="0" smtClean="0">
                <a:latin typeface="Calibri" panose="020F0502020204030204" pitchFamily="34" charset="0"/>
              </a:rPr>
              <a:t>RESULTADOS Y DISCUSIÓN </a:t>
            </a:r>
            <a:endParaRPr lang="es-EC" sz="4000" dirty="0">
              <a:latin typeface="Calibri" panose="020F0502020204030204" pitchFamily="34" charset="0"/>
            </a:endParaRPr>
          </a:p>
        </p:txBody>
      </p:sp>
      <p:sp>
        <p:nvSpPr>
          <p:cNvPr id="6" name="Rectángulo 5"/>
          <p:cNvSpPr/>
          <p:nvPr/>
        </p:nvSpPr>
        <p:spPr>
          <a:xfrm>
            <a:off x="6677102" y="1500149"/>
            <a:ext cx="5271385" cy="769441"/>
          </a:xfrm>
          <a:prstGeom prst="rect">
            <a:avLst/>
          </a:prstGeom>
        </p:spPr>
        <p:txBody>
          <a:bodyPr wrap="square">
            <a:spAutoFit/>
          </a:bodyPr>
          <a:lstStyle/>
          <a:p>
            <a:pPr algn="ctr">
              <a:spcBef>
                <a:spcPts val="1800"/>
              </a:spcBef>
              <a:spcAft>
                <a:spcPts val="1800"/>
              </a:spcAft>
            </a:pPr>
            <a:r>
              <a:rPr lang="es-EC" sz="2200" b="1" dirty="0">
                <a:latin typeface="Calibri" panose="020F0502020204030204" pitchFamily="34" charset="0"/>
                <a:ea typeface="Calibri" panose="020F0502020204030204" pitchFamily="34" charset="0"/>
                <a:cs typeface="Times New Roman" panose="02020603050405020304" pitchFamily="18" charset="0"/>
              </a:rPr>
              <a:t>Construcción y evaluación estadística</a:t>
            </a:r>
            <a:r>
              <a:rPr lang="es-EC" sz="2200" b="1" dirty="0">
                <a:latin typeface="Calibri" panose="020F0502020204030204" pitchFamily="34" charset="0"/>
                <a:ea typeface="Times New Roman" panose="02020603050405020304" pitchFamily="18" charset="0"/>
                <a:cs typeface="Times New Roman" panose="02020603050405020304" pitchFamily="18" charset="0"/>
              </a:rPr>
              <a:t> del árbol filogenético</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1143931" y="0"/>
            <a:ext cx="5114011" cy="6753069"/>
          </a:xfrm>
          <a:prstGeom prst="rect">
            <a:avLst/>
          </a:prstGeom>
          <a:noFill/>
          <a:ln>
            <a:noFill/>
          </a:ln>
        </p:spPr>
      </p:pic>
      <p:sp>
        <p:nvSpPr>
          <p:cNvPr id="8" name="Elipse 7"/>
          <p:cNvSpPr/>
          <p:nvPr/>
        </p:nvSpPr>
        <p:spPr>
          <a:xfrm>
            <a:off x="1003194" y="1727472"/>
            <a:ext cx="433245" cy="3147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C" sz="1200" dirty="0" smtClean="0"/>
              <a:t>I</a:t>
            </a:r>
            <a:endParaRPr lang="es-EC" sz="1200" dirty="0"/>
          </a:p>
        </p:txBody>
      </p:sp>
      <p:sp>
        <p:nvSpPr>
          <p:cNvPr id="9" name="Elipse 8"/>
          <p:cNvSpPr/>
          <p:nvPr/>
        </p:nvSpPr>
        <p:spPr>
          <a:xfrm>
            <a:off x="2238286" y="4876019"/>
            <a:ext cx="461755" cy="2848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C" sz="1200" dirty="0" smtClean="0"/>
              <a:t>II</a:t>
            </a:r>
            <a:endParaRPr lang="es-EC" sz="1200" dirty="0"/>
          </a:p>
        </p:txBody>
      </p:sp>
      <p:sp>
        <p:nvSpPr>
          <p:cNvPr id="11" name="Elipse 10"/>
          <p:cNvSpPr/>
          <p:nvPr/>
        </p:nvSpPr>
        <p:spPr>
          <a:xfrm>
            <a:off x="2238285" y="5987060"/>
            <a:ext cx="461755" cy="40473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C" sz="1200" dirty="0" smtClean="0"/>
              <a:t>III</a:t>
            </a:r>
            <a:endParaRPr lang="es-EC" sz="1200" dirty="0"/>
          </a:p>
        </p:txBody>
      </p:sp>
      <p:sp>
        <p:nvSpPr>
          <p:cNvPr id="12" name="CuadroTexto 11"/>
          <p:cNvSpPr txBox="1"/>
          <p:nvPr/>
        </p:nvSpPr>
        <p:spPr>
          <a:xfrm>
            <a:off x="7480620" y="2657026"/>
            <a:ext cx="4106775" cy="1754326"/>
          </a:xfrm>
          <a:prstGeom prst="rect">
            <a:avLst/>
          </a:prstGeom>
          <a:noFill/>
        </p:spPr>
        <p:txBody>
          <a:bodyPr wrap="square" rtlCol="0">
            <a:spAutoFit/>
          </a:bodyPr>
          <a:lstStyle/>
          <a:p>
            <a:pPr algn="just"/>
            <a:r>
              <a:rPr lang="es-EC" dirty="0">
                <a:latin typeface="Calibri" panose="020F0502020204030204" pitchFamily="34" charset="0"/>
              </a:rPr>
              <a:t>T</a:t>
            </a:r>
            <a:r>
              <a:rPr lang="es-EC" dirty="0" smtClean="0">
                <a:latin typeface="Calibri" panose="020F0502020204030204" pitchFamily="34" charset="0"/>
              </a:rPr>
              <a:t>opología </a:t>
            </a:r>
            <a:r>
              <a:rPr lang="es-EC" dirty="0">
                <a:latin typeface="Calibri" panose="020F0502020204030204" pitchFamily="34" charset="0"/>
              </a:rPr>
              <a:t>del árbol condensado obtenido en base al gen </a:t>
            </a:r>
            <a:r>
              <a:rPr lang="es-EC" dirty="0" smtClean="0">
                <a:latin typeface="Calibri" panose="020F0502020204030204" pitchFamily="34" charset="0"/>
              </a:rPr>
              <a:t>β-tubulina:</a:t>
            </a:r>
          </a:p>
          <a:p>
            <a:pPr algn="just"/>
            <a:endParaRPr lang="es-EC" dirty="0">
              <a:latin typeface="Calibri" panose="020F0502020204030204" pitchFamily="34" charset="0"/>
            </a:endParaRPr>
          </a:p>
          <a:p>
            <a:pPr algn="just"/>
            <a:endParaRPr lang="es-EC" dirty="0" smtClean="0">
              <a:latin typeface="Calibri" panose="020F0502020204030204" pitchFamily="34" charset="0"/>
            </a:endParaRPr>
          </a:p>
          <a:p>
            <a:pPr algn="just"/>
            <a:r>
              <a:rPr lang="es-EC" b="1" dirty="0" smtClean="0">
                <a:latin typeface="Calibri" panose="020F0502020204030204" pitchFamily="34" charset="0"/>
              </a:rPr>
              <a:t>         formación </a:t>
            </a:r>
            <a:r>
              <a:rPr lang="es-EC" b="1" dirty="0">
                <a:latin typeface="Calibri" panose="020F0502020204030204" pitchFamily="34" charset="0"/>
              </a:rPr>
              <a:t>de tres grupos principales </a:t>
            </a:r>
            <a:endParaRPr lang="es-EC" b="1" dirty="0" smtClean="0">
              <a:latin typeface="Calibri" panose="020F0502020204030204" pitchFamily="34" charset="0"/>
            </a:endParaRPr>
          </a:p>
          <a:p>
            <a:pPr algn="just"/>
            <a:r>
              <a:rPr lang="es-EC" b="1" dirty="0" smtClean="0">
                <a:latin typeface="Calibri" panose="020F0502020204030204" pitchFamily="34" charset="0"/>
              </a:rPr>
              <a:t>                                 (</a:t>
            </a:r>
            <a:r>
              <a:rPr lang="es-EC" b="1" dirty="0">
                <a:latin typeface="Calibri" panose="020F0502020204030204" pitchFamily="34" charset="0"/>
              </a:rPr>
              <a:t>I, II y III). </a:t>
            </a:r>
          </a:p>
        </p:txBody>
      </p:sp>
    </p:spTree>
    <p:extLst>
      <p:ext uri="{BB962C8B-B14F-4D97-AF65-F5344CB8AC3E}">
        <p14:creationId xmlns:p14="http://schemas.microsoft.com/office/powerpoint/2010/main" val="29431267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11"/>
          <p:cNvSpPr/>
          <p:nvPr/>
        </p:nvSpPr>
        <p:spPr>
          <a:xfrm>
            <a:off x="1372728" y="6414515"/>
            <a:ext cx="5013082" cy="149901"/>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5" name="Rectángulo 4"/>
          <p:cNvSpPr/>
          <p:nvPr/>
        </p:nvSpPr>
        <p:spPr>
          <a:xfrm>
            <a:off x="6705677" y="1142961"/>
            <a:ext cx="5271385" cy="769441"/>
          </a:xfrm>
          <a:prstGeom prst="rect">
            <a:avLst/>
          </a:prstGeom>
        </p:spPr>
        <p:txBody>
          <a:bodyPr wrap="square">
            <a:spAutoFit/>
          </a:bodyPr>
          <a:lstStyle/>
          <a:p>
            <a:pPr algn="ctr">
              <a:spcBef>
                <a:spcPts val="1800"/>
              </a:spcBef>
              <a:spcAft>
                <a:spcPts val="1800"/>
              </a:spcAft>
            </a:pPr>
            <a:r>
              <a:rPr lang="es-EC" sz="2200" b="1" dirty="0">
                <a:latin typeface="Calibri" panose="020F0502020204030204" pitchFamily="34" charset="0"/>
                <a:ea typeface="Calibri" panose="020F0502020204030204" pitchFamily="34" charset="0"/>
                <a:cs typeface="Times New Roman" panose="02020603050405020304" pitchFamily="18" charset="0"/>
              </a:rPr>
              <a:t>Construcción y evaluación estadística</a:t>
            </a:r>
            <a:r>
              <a:rPr lang="es-EC" sz="2200" b="1" dirty="0">
                <a:latin typeface="Calibri" panose="020F0502020204030204" pitchFamily="34" charset="0"/>
                <a:ea typeface="Times New Roman" panose="02020603050405020304" pitchFamily="18" charset="0"/>
                <a:cs typeface="Times New Roman" panose="02020603050405020304" pitchFamily="18" charset="0"/>
              </a:rPr>
              <a:t> del árbol filogenético</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1243944" y="0"/>
            <a:ext cx="5114011" cy="6753069"/>
          </a:xfrm>
          <a:prstGeom prst="rect">
            <a:avLst/>
          </a:prstGeom>
          <a:noFill/>
          <a:ln>
            <a:noFill/>
          </a:ln>
        </p:spPr>
      </p:pic>
      <p:sp>
        <p:nvSpPr>
          <p:cNvPr id="8" name="Rectángulo redondeado 7"/>
          <p:cNvSpPr/>
          <p:nvPr/>
        </p:nvSpPr>
        <p:spPr>
          <a:xfrm>
            <a:off x="1442760" y="0"/>
            <a:ext cx="4915195" cy="39805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tángulo redondeado 9"/>
          <p:cNvSpPr/>
          <p:nvPr/>
        </p:nvSpPr>
        <p:spPr>
          <a:xfrm>
            <a:off x="1467822" y="4019313"/>
            <a:ext cx="4995182" cy="235645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Elipse 12"/>
          <p:cNvSpPr/>
          <p:nvPr/>
        </p:nvSpPr>
        <p:spPr>
          <a:xfrm>
            <a:off x="566647" y="1693889"/>
            <a:ext cx="433245" cy="3147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C" sz="1200" dirty="0" smtClean="0"/>
              <a:t>I</a:t>
            </a:r>
            <a:endParaRPr lang="es-EC" sz="1200" dirty="0"/>
          </a:p>
        </p:txBody>
      </p:sp>
      <p:sp>
        <p:nvSpPr>
          <p:cNvPr id="15" name="Elipse 14"/>
          <p:cNvSpPr/>
          <p:nvPr/>
        </p:nvSpPr>
        <p:spPr>
          <a:xfrm>
            <a:off x="566648" y="6287097"/>
            <a:ext cx="461755" cy="40473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C" sz="1200" dirty="0" smtClean="0"/>
              <a:t>III</a:t>
            </a:r>
            <a:endParaRPr lang="es-EC" sz="1200" dirty="0"/>
          </a:p>
        </p:txBody>
      </p:sp>
      <p:sp>
        <p:nvSpPr>
          <p:cNvPr id="17" name="Elipse 16"/>
          <p:cNvSpPr/>
          <p:nvPr/>
        </p:nvSpPr>
        <p:spPr>
          <a:xfrm>
            <a:off x="566648" y="4961744"/>
            <a:ext cx="461755" cy="2848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C" sz="1200" dirty="0" smtClean="0"/>
              <a:t>II</a:t>
            </a:r>
            <a:endParaRPr lang="es-EC" sz="1200" dirty="0"/>
          </a:p>
        </p:txBody>
      </p:sp>
      <p:sp>
        <p:nvSpPr>
          <p:cNvPr id="18" name="Cerrar llave 17"/>
          <p:cNvSpPr/>
          <p:nvPr/>
        </p:nvSpPr>
        <p:spPr>
          <a:xfrm>
            <a:off x="5936105" y="6603167"/>
            <a:ext cx="899410" cy="149901"/>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s-EC"/>
          </a:p>
        </p:txBody>
      </p:sp>
      <p:sp>
        <p:nvSpPr>
          <p:cNvPr id="19" name="CuadroTexto 18"/>
          <p:cNvSpPr txBox="1"/>
          <p:nvPr/>
        </p:nvSpPr>
        <p:spPr>
          <a:xfrm>
            <a:off x="6946267" y="6488668"/>
            <a:ext cx="2427877" cy="369332"/>
          </a:xfrm>
          <a:prstGeom prst="rect">
            <a:avLst/>
          </a:prstGeom>
          <a:noFill/>
        </p:spPr>
        <p:txBody>
          <a:bodyPr wrap="square" rtlCol="0">
            <a:spAutoFit/>
          </a:bodyPr>
          <a:lstStyle/>
          <a:p>
            <a:r>
              <a:rPr lang="es-EC" dirty="0" smtClean="0">
                <a:latin typeface="Calibri" panose="020F0502020204030204" pitchFamily="34" charset="0"/>
              </a:rPr>
              <a:t>Grupos externos </a:t>
            </a:r>
            <a:endParaRPr lang="es-EC" dirty="0">
              <a:latin typeface="Calibri" panose="020F0502020204030204" pitchFamily="34" charset="0"/>
            </a:endParaRPr>
          </a:p>
        </p:txBody>
      </p:sp>
      <p:sp>
        <p:nvSpPr>
          <p:cNvPr id="20" name="Rectángulo 19"/>
          <p:cNvSpPr/>
          <p:nvPr/>
        </p:nvSpPr>
        <p:spPr>
          <a:xfrm>
            <a:off x="6963225" y="3334454"/>
            <a:ext cx="4821838" cy="923330"/>
          </a:xfrm>
          <a:prstGeom prst="rect">
            <a:avLst/>
          </a:prstGeom>
        </p:spPr>
        <p:txBody>
          <a:bodyPr wrap="square">
            <a:spAutoFit/>
          </a:bodyPr>
          <a:lstStyle/>
          <a:p>
            <a:pPr indent="252095" algn="just"/>
            <a:r>
              <a:rPr lang="es-EC" dirty="0" smtClean="0">
                <a:latin typeface="Calibri" panose="020F0502020204030204" pitchFamily="34" charset="0"/>
                <a:ea typeface="Calibri" panose="020F0502020204030204" pitchFamily="34" charset="0"/>
                <a:cs typeface="Times New Roman" panose="02020603050405020304" pitchFamily="18" charset="0"/>
              </a:rPr>
              <a:t>Análisis de verosimilitud:  </a:t>
            </a:r>
            <a:r>
              <a:rPr lang="es-EC" dirty="0">
                <a:latin typeface="Calibri" panose="020F0502020204030204" pitchFamily="34" charset="0"/>
                <a:ea typeface="Calibri" panose="020F0502020204030204" pitchFamily="34" charset="0"/>
                <a:cs typeface="Times New Roman" panose="02020603050405020304" pitchFamily="18" charset="0"/>
              </a:rPr>
              <a:t>relaciones de los tres grupos </a:t>
            </a:r>
            <a:r>
              <a:rPr lang="es-EC" dirty="0" smtClean="0">
                <a:latin typeface="Calibri" panose="020F0502020204030204" pitchFamily="34" charset="0"/>
                <a:ea typeface="Calibri" panose="020F0502020204030204" pitchFamily="34" charset="0"/>
                <a:cs typeface="Times New Roman" panose="02020603050405020304" pitchFamily="18" charset="0"/>
              </a:rPr>
              <a:t>con </a:t>
            </a:r>
            <a:r>
              <a:rPr lang="es-EC" b="1" dirty="0" smtClean="0">
                <a:latin typeface="Calibri" panose="020F0502020204030204" pitchFamily="34" charset="0"/>
                <a:ea typeface="Calibri" panose="020F0502020204030204" pitchFamily="34" charset="0"/>
                <a:cs typeface="Times New Roman" panose="02020603050405020304" pitchFamily="18" charset="0"/>
              </a:rPr>
              <a:t>soporte </a:t>
            </a:r>
            <a:r>
              <a:rPr lang="es-EC" b="1" dirty="0">
                <a:latin typeface="Calibri" panose="020F0502020204030204" pitchFamily="34" charset="0"/>
                <a:ea typeface="Calibri" panose="020F0502020204030204" pitchFamily="34" charset="0"/>
                <a:cs typeface="Times New Roman" panose="02020603050405020304" pitchFamily="18" charset="0"/>
              </a:rPr>
              <a:t>bootstrap moderado-alto (63-100</a:t>
            </a:r>
            <a:r>
              <a:rPr lang="es-EC" b="1" dirty="0" smtClean="0">
                <a:latin typeface="Calibri" panose="020F0502020204030204" pitchFamily="34" charset="0"/>
                <a:ea typeface="Calibri" panose="020F0502020204030204" pitchFamily="34" charset="0"/>
                <a:cs typeface="Times New Roman" panose="02020603050405020304" pitchFamily="18" charset="0"/>
              </a:rPr>
              <a:t>%).</a:t>
            </a:r>
            <a:endParaRPr lang="es-EC"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8275" y="5954736"/>
            <a:ext cx="2971800"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uadroTexto 1"/>
          <p:cNvSpPr txBox="1"/>
          <p:nvPr/>
        </p:nvSpPr>
        <p:spPr>
          <a:xfrm>
            <a:off x="7997883" y="4828206"/>
            <a:ext cx="3529013" cy="369332"/>
          </a:xfrm>
          <a:prstGeom prst="rect">
            <a:avLst/>
          </a:prstGeom>
          <a:noFill/>
        </p:spPr>
        <p:txBody>
          <a:bodyPr wrap="square" rtlCol="0">
            <a:spAutoFit/>
          </a:bodyPr>
          <a:lstStyle/>
          <a:p>
            <a:r>
              <a:rPr lang="es-EC" dirty="0">
                <a:latin typeface="Calibri" panose="020F0502020204030204" pitchFamily="34" charset="0"/>
              </a:rPr>
              <a:t>nivel de significatividad </a:t>
            </a:r>
            <a:r>
              <a:rPr lang="es-EC" i="1" dirty="0">
                <a:latin typeface="Calibri" panose="020F0502020204030204" pitchFamily="34" charset="0"/>
              </a:rPr>
              <a:t>p</a:t>
            </a:r>
            <a:r>
              <a:rPr lang="es-EC" dirty="0">
                <a:latin typeface="Calibri" panose="020F0502020204030204" pitchFamily="34" charset="0"/>
              </a:rPr>
              <a:t> &lt; 0.05</a:t>
            </a:r>
          </a:p>
        </p:txBody>
      </p:sp>
      <p:sp>
        <p:nvSpPr>
          <p:cNvPr id="21" name="1 CuadroTexto"/>
          <p:cNvSpPr txBox="1">
            <a:spLocks noChangeArrowheads="1"/>
          </p:cNvSpPr>
          <p:nvPr/>
        </p:nvSpPr>
        <p:spPr bwMode="auto">
          <a:xfrm>
            <a:off x="6556771" y="131190"/>
            <a:ext cx="69660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000" dirty="0" smtClean="0">
                <a:latin typeface="Calibri" panose="020F0502020204030204" pitchFamily="34" charset="0"/>
              </a:rPr>
              <a:t>RESULTADOS Y DISCUSIÓN </a:t>
            </a:r>
            <a:endParaRPr lang="es-EC" sz="4000" dirty="0">
              <a:latin typeface="Calibri" panose="020F0502020204030204" pitchFamily="34" charset="0"/>
            </a:endParaRPr>
          </a:p>
        </p:txBody>
      </p:sp>
    </p:spTree>
    <p:extLst>
      <p:ext uri="{BB962C8B-B14F-4D97-AF65-F5344CB8AC3E}">
        <p14:creationId xmlns:p14="http://schemas.microsoft.com/office/powerpoint/2010/main" val="30103716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852127" y="1279107"/>
            <a:ext cx="5056682" cy="769441"/>
          </a:xfrm>
          <a:prstGeom prst="rect">
            <a:avLst/>
          </a:prstGeom>
        </p:spPr>
        <p:txBody>
          <a:bodyPr wrap="square">
            <a:spAutoFit/>
          </a:bodyPr>
          <a:lstStyle/>
          <a:p>
            <a:pPr algn="ctr">
              <a:spcBef>
                <a:spcPts val="600"/>
              </a:spcBef>
            </a:pPr>
            <a:r>
              <a:rPr lang="es-EC" sz="2200" b="1" dirty="0">
                <a:latin typeface="Calibri" panose="020F0502020204030204" pitchFamily="34" charset="0"/>
                <a:ea typeface="Calibri" panose="020F0502020204030204" pitchFamily="34" charset="0"/>
                <a:cs typeface="Times New Roman" panose="02020603050405020304" pitchFamily="18" charset="0"/>
              </a:rPr>
              <a:t>Construcción y evaluación estadística</a:t>
            </a:r>
            <a:r>
              <a:rPr lang="es-EC" sz="2200" b="1" dirty="0">
                <a:latin typeface="Calibri" panose="020F0502020204030204" pitchFamily="34" charset="0"/>
                <a:ea typeface="Times New Roman" panose="02020603050405020304" pitchFamily="18" charset="0"/>
                <a:cs typeface="Times New Roman" panose="02020603050405020304" pitchFamily="18" charset="0"/>
              </a:rPr>
              <a:t> del árbol filogenético</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uadroTexto 7"/>
          <p:cNvSpPr txBox="1"/>
          <p:nvPr/>
        </p:nvSpPr>
        <p:spPr>
          <a:xfrm>
            <a:off x="294521" y="109555"/>
            <a:ext cx="2664775" cy="430887"/>
          </a:xfrm>
          <a:prstGeom prst="rect">
            <a:avLst/>
          </a:prstGeom>
          <a:noFill/>
        </p:spPr>
        <p:txBody>
          <a:bodyPr wrap="square" rtlCol="0">
            <a:spAutoFit/>
          </a:bodyPr>
          <a:lstStyle/>
          <a:p>
            <a:r>
              <a:rPr lang="es-EC" sz="2200" b="1" dirty="0" smtClean="0"/>
              <a:t>GRUPO I</a:t>
            </a:r>
            <a:endParaRPr lang="es-EC" sz="2200" b="1" dirty="0"/>
          </a:p>
        </p:txBody>
      </p:sp>
      <p:sp>
        <p:nvSpPr>
          <p:cNvPr id="9" name="Rectángulo 8"/>
          <p:cNvSpPr/>
          <p:nvPr/>
        </p:nvSpPr>
        <p:spPr>
          <a:xfrm>
            <a:off x="7419905" y="2993547"/>
            <a:ext cx="3972393" cy="2646878"/>
          </a:xfrm>
          <a:prstGeom prst="rect">
            <a:avLst/>
          </a:prstGeom>
        </p:spPr>
        <p:txBody>
          <a:bodyPr wrap="square">
            <a:spAutoFit/>
          </a:bodyPr>
          <a:lstStyle/>
          <a:p>
            <a:pPr marL="285750" indent="-285750" algn="just">
              <a:spcBef>
                <a:spcPts val="1200"/>
              </a:spcBef>
              <a:spcAft>
                <a:spcPts val="1200"/>
              </a:spcAft>
              <a:buFont typeface="Arial" panose="020B0604020202020204" pitchFamily="34" charset="0"/>
              <a:buChar char="•"/>
            </a:pPr>
            <a:r>
              <a:rPr lang="es-EC" dirty="0" smtClean="0">
                <a:latin typeface="Calibri" panose="020F0502020204030204" pitchFamily="34" charset="0"/>
              </a:rPr>
              <a:t>73 taxones</a:t>
            </a:r>
          </a:p>
          <a:p>
            <a:pPr marL="285750" indent="-285750" algn="just">
              <a:spcBef>
                <a:spcPts val="1200"/>
              </a:spcBef>
              <a:spcAft>
                <a:spcPts val="1200"/>
              </a:spcAft>
              <a:buFont typeface="Arial" panose="020B0604020202020204" pitchFamily="34" charset="0"/>
              <a:buChar char="•"/>
            </a:pPr>
            <a:r>
              <a:rPr lang="es-EC" dirty="0" smtClean="0">
                <a:latin typeface="Calibri" panose="020F0502020204030204" pitchFamily="34" charset="0"/>
              </a:rPr>
              <a:t>Agrupados con un buen </a:t>
            </a:r>
            <a:r>
              <a:rPr lang="es-EC" dirty="0">
                <a:latin typeface="Calibri" panose="020F0502020204030204" pitchFamily="34" charset="0"/>
              </a:rPr>
              <a:t>soporte y separados por pequeñas ramas </a:t>
            </a:r>
            <a:r>
              <a:rPr lang="es-EC" dirty="0" smtClean="0">
                <a:latin typeface="Calibri" panose="020F0502020204030204" pitchFamily="34" charset="0"/>
              </a:rPr>
              <a:t>internas</a:t>
            </a:r>
          </a:p>
          <a:p>
            <a:pPr marL="285750" indent="-285750" algn="just">
              <a:spcBef>
                <a:spcPts val="1200"/>
              </a:spcBef>
              <a:spcAft>
                <a:spcPts val="1200"/>
              </a:spcAft>
              <a:buFont typeface="Arial" panose="020B0604020202020204" pitchFamily="34" charset="0"/>
              <a:buChar char="•"/>
            </a:pPr>
            <a:r>
              <a:rPr lang="es-EC" dirty="0">
                <a:latin typeface="Calibri" panose="020F0502020204030204" pitchFamily="34" charset="0"/>
              </a:rPr>
              <a:t>S</a:t>
            </a:r>
            <a:r>
              <a:rPr lang="es-EC" dirty="0" smtClean="0">
                <a:latin typeface="Calibri" panose="020F0502020204030204" pitchFamily="34" charset="0"/>
              </a:rPr>
              <a:t>obresalen ramas </a:t>
            </a:r>
            <a:r>
              <a:rPr lang="es-EC" dirty="0">
                <a:latin typeface="Calibri" panose="020F0502020204030204" pitchFamily="34" charset="0"/>
              </a:rPr>
              <a:t>que fueron condensadas resultando en politomías</a:t>
            </a:r>
            <a:r>
              <a:rPr lang="es-EC" dirty="0" smtClean="0">
                <a:latin typeface="Calibri" panose="020F0502020204030204" pitchFamily="34" charset="0"/>
              </a:rPr>
              <a:t>.</a:t>
            </a:r>
            <a:endParaRPr lang="es-EC" dirty="0">
              <a:latin typeface="Calibri" panose="020F0502020204030204" pitchFamily="34" charset="0"/>
            </a:endParaRPr>
          </a:p>
        </p:txBody>
      </p:sp>
      <p:sp>
        <p:nvSpPr>
          <p:cNvPr id="13" name="Cerrar llave 12"/>
          <p:cNvSpPr/>
          <p:nvPr/>
        </p:nvSpPr>
        <p:spPr>
          <a:xfrm>
            <a:off x="6193261" y="509666"/>
            <a:ext cx="802977" cy="623054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C"/>
          </a:p>
        </p:txBody>
      </p:sp>
      <p:pic>
        <p:nvPicPr>
          <p:cNvPr id="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9700" y="5954736"/>
            <a:ext cx="3000375"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 CuadroTexto"/>
          <p:cNvSpPr txBox="1">
            <a:spLocks noChangeArrowheads="1"/>
          </p:cNvSpPr>
          <p:nvPr/>
        </p:nvSpPr>
        <p:spPr bwMode="auto">
          <a:xfrm>
            <a:off x="6072189" y="-59721"/>
            <a:ext cx="696604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400" dirty="0" smtClean="0">
                <a:latin typeface="Calibri" panose="020F0502020204030204" pitchFamily="34" charset="0"/>
              </a:rPr>
              <a:t>RESULTADOS Y DISCUSIÓN </a:t>
            </a:r>
            <a:endParaRPr lang="es-EC" sz="4400" dirty="0">
              <a:latin typeface="Calibri" panose="020F0502020204030204" pitchFamily="34" charset="0"/>
            </a:endParaRPr>
          </a:p>
        </p:txBody>
      </p:sp>
      <p:pic>
        <p:nvPicPr>
          <p:cNvPr id="4" name="Imagen 3"/>
          <p:cNvPicPr>
            <a:picLocks noChangeAspect="1"/>
          </p:cNvPicPr>
          <p:nvPr/>
        </p:nvPicPr>
        <p:blipFill rotWithShape="1">
          <a:blip r:embed="rId3"/>
          <a:srcRect l="8053" t="2693" r="5533"/>
          <a:stretch/>
        </p:blipFill>
        <p:spPr>
          <a:xfrm>
            <a:off x="151266" y="709720"/>
            <a:ext cx="6208205" cy="5993742"/>
          </a:xfrm>
          <a:prstGeom prst="rect">
            <a:avLst/>
          </a:prstGeom>
        </p:spPr>
      </p:pic>
      <p:sp>
        <p:nvSpPr>
          <p:cNvPr id="14" name="Rectángulo redondeado 13"/>
          <p:cNvSpPr/>
          <p:nvPr/>
        </p:nvSpPr>
        <p:spPr>
          <a:xfrm>
            <a:off x="3482367" y="1404108"/>
            <a:ext cx="2615708" cy="13491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Elipse 9"/>
          <p:cNvSpPr/>
          <p:nvPr/>
        </p:nvSpPr>
        <p:spPr>
          <a:xfrm>
            <a:off x="3080825" y="3882683"/>
            <a:ext cx="538597" cy="2975317"/>
          </a:xfrm>
          <a:prstGeom prst="ellipse">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Flecha derecha 11"/>
          <p:cNvSpPr/>
          <p:nvPr/>
        </p:nvSpPr>
        <p:spPr>
          <a:xfrm>
            <a:off x="2223763" y="5642755"/>
            <a:ext cx="539646" cy="24574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1" name="CuadroTexto 10"/>
          <p:cNvSpPr txBox="1"/>
          <p:nvPr/>
        </p:nvSpPr>
        <p:spPr>
          <a:xfrm>
            <a:off x="832058" y="5585404"/>
            <a:ext cx="1514007" cy="369332"/>
          </a:xfrm>
          <a:prstGeom prst="rect">
            <a:avLst/>
          </a:prstGeom>
          <a:noFill/>
        </p:spPr>
        <p:txBody>
          <a:bodyPr wrap="square" rtlCol="0">
            <a:spAutoFit/>
          </a:bodyPr>
          <a:lstStyle/>
          <a:p>
            <a:r>
              <a:rPr lang="es-EC" dirty="0" smtClean="0">
                <a:latin typeface="Calibri" panose="020F0502020204030204" pitchFamily="34" charset="0"/>
              </a:rPr>
              <a:t>Politomías</a:t>
            </a:r>
            <a:r>
              <a:rPr lang="es-EC" dirty="0" smtClean="0"/>
              <a:t> </a:t>
            </a:r>
            <a:endParaRPr lang="es-EC" dirty="0"/>
          </a:p>
        </p:txBody>
      </p:sp>
    </p:spTree>
    <p:extLst>
      <p:ext uri="{BB962C8B-B14F-4D97-AF65-F5344CB8AC3E}">
        <p14:creationId xmlns:p14="http://schemas.microsoft.com/office/powerpoint/2010/main" val="9964710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a:srcRect t="1683"/>
          <a:stretch/>
        </p:blipFill>
        <p:spPr>
          <a:xfrm>
            <a:off x="309037" y="783129"/>
            <a:ext cx="6097522" cy="5294089"/>
          </a:xfrm>
          <a:prstGeom prst="rect">
            <a:avLst/>
          </a:prstGeom>
        </p:spPr>
      </p:pic>
      <p:sp>
        <p:nvSpPr>
          <p:cNvPr id="8" name="CuadroTexto 7"/>
          <p:cNvSpPr txBox="1"/>
          <p:nvPr/>
        </p:nvSpPr>
        <p:spPr>
          <a:xfrm>
            <a:off x="693023" y="326743"/>
            <a:ext cx="2664775" cy="430887"/>
          </a:xfrm>
          <a:prstGeom prst="rect">
            <a:avLst/>
          </a:prstGeom>
          <a:noFill/>
        </p:spPr>
        <p:txBody>
          <a:bodyPr wrap="square" rtlCol="0">
            <a:spAutoFit/>
          </a:bodyPr>
          <a:lstStyle/>
          <a:p>
            <a:r>
              <a:rPr lang="es-EC" sz="2200" b="1" dirty="0" smtClean="0"/>
              <a:t>GRUPO II</a:t>
            </a:r>
            <a:endParaRPr lang="es-EC" sz="2200" b="1" dirty="0"/>
          </a:p>
        </p:txBody>
      </p:sp>
      <p:sp>
        <p:nvSpPr>
          <p:cNvPr id="9" name="Rectángulo 8"/>
          <p:cNvSpPr/>
          <p:nvPr/>
        </p:nvSpPr>
        <p:spPr>
          <a:xfrm>
            <a:off x="7848669" y="3297835"/>
            <a:ext cx="3972393" cy="1231106"/>
          </a:xfrm>
          <a:prstGeom prst="rect">
            <a:avLst/>
          </a:prstGeom>
        </p:spPr>
        <p:txBody>
          <a:bodyPr wrap="square">
            <a:spAutoFit/>
          </a:bodyPr>
          <a:lstStyle/>
          <a:p>
            <a:pPr marL="285750" indent="-285750">
              <a:spcBef>
                <a:spcPts val="1200"/>
              </a:spcBef>
              <a:spcAft>
                <a:spcPts val="1200"/>
              </a:spcAft>
              <a:buFont typeface="Arial" panose="020B0604020202020204" pitchFamily="34" charset="0"/>
              <a:buChar char="•"/>
            </a:pPr>
            <a:r>
              <a:rPr lang="es-EC" dirty="0" smtClean="0">
                <a:latin typeface="Calibri" panose="020F0502020204030204" pitchFamily="34" charset="0"/>
                <a:ea typeface="Calibri" panose="020F0502020204030204" pitchFamily="34" charset="0"/>
                <a:cs typeface="Times New Roman" panose="02020603050405020304" pitchFamily="18" charset="0"/>
              </a:rPr>
              <a:t>45 taxones.</a:t>
            </a:r>
          </a:p>
          <a:p>
            <a:pPr marL="285750" indent="-285750">
              <a:spcBef>
                <a:spcPts val="1200"/>
              </a:spcBef>
              <a:spcAft>
                <a:spcPts val="1200"/>
              </a:spcAft>
              <a:buFont typeface="Arial" panose="020B0604020202020204" pitchFamily="34" charset="0"/>
              <a:buChar char="•"/>
            </a:pPr>
            <a:r>
              <a:rPr lang="es-EC" dirty="0">
                <a:latin typeface="Calibri" panose="020F0502020204030204" pitchFamily="34" charset="0"/>
                <a:ea typeface="Calibri" panose="020F0502020204030204" pitchFamily="34" charset="0"/>
                <a:cs typeface="Times New Roman" panose="02020603050405020304" pitchFamily="18" charset="0"/>
              </a:rPr>
              <a:t>R</a:t>
            </a:r>
            <a:r>
              <a:rPr lang="es-EC" dirty="0" smtClean="0">
                <a:latin typeface="Calibri" panose="020F0502020204030204" pitchFamily="34" charset="0"/>
                <a:ea typeface="Calibri" panose="020F0502020204030204" pitchFamily="34" charset="0"/>
                <a:cs typeface="Times New Roman" panose="02020603050405020304" pitchFamily="18" charset="0"/>
              </a:rPr>
              <a:t>amas </a:t>
            </a:r>
            <a:r>
              <a:rPr lang="es-EC" dirty="0">
                <a:latin typeface="Calibri" panose="020F0502020204030204" pitchFamily="34" charset="0"/>
                <a:ea typeface="Calibri" panose="020F0502020204030204" pitchFamily="34" charset="0"/>
                <a:cs typeface="Times New Roman" panose="02020603050405020304" pitchFamily="18" charset="0"/>
              </a:rPr>
              <a:t>condensadas que resultaron en politomías. </a:t>
            </a:r>
            <a:endParaRPr lang="es-EC" dirty="0"/>
          </a:p>
        </p:txBody>
      </p:sp>
      <p:sp>
        <p:nvSpPr>
          <p:cNvPr id="10" name="Elipse 9"/>
          <p:cNvSpPr/>
          <p:nvPr/>
        </p:nvSpPr>
        <p:spPr>
          <a:xfrm>
            <a:off x="3197730" y="3702150"/>
            <a:ext cx="869429" cy="2375068"/>
          </a:xfrm>
          <a:prstGeom prst="ellipse">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CuadroTexto 10"/>
          <p:cNvSpPr txBox="1"/>
          <p:nvPr/>
        </p:nvSpPr>
        <p:spPr>
          <a:xfrm>
            <a:off x="1221908" y="4752530"/>
            <a:ext cx="1514007" cy="369332"/>
          </a:xfrm>
          <a:prstGeom prst="rect">
            <a:avLst/>
          </a:prstGeom>
          <a:noFill/>
        </p:spPr>
        <p:txBody>
          <a:bodyPr wrap="square" rtlCol="0">
            <a:spAutoFit/>
          </a:bodyPr>
          <a:lstStyle/>
          <a:p>
            <a:r>
              <a:rPr lang="es-EC" dirty="0" smtClean="0">
                <a:latin typeface="Calibri" panose="020F0502020204030204" pitchFamily="34" charset="0"/>
              </a:rPr>
              <a:t>Politomías</a:t>
            </a:r>
            <a:r>
              <a:rPr lang="es-EC" dirty="0" smtClean="0"/>
              <a:t> </a:t>
            </a:r>
            <a:endParaRPr lang="es-EC" dirty="0"/>
          </a:p>
        </p:txBody>
      </p:sp>
      <p:sp>
        <p:nvSpPr>
          <p:cNvPr id="12" name="Flecha derecha 11"/>
          <p:cNvSpPr/>
          <p:nvPr/>
        </p:nvSpPr>
        <p:spPr>
          <a:xfrm>
            <a:off x="2466092" y="4850200"/>
            <a:ext cx="539646" cy="24574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3" name="Cerrar llave 12"/>
          <p:cNvSpPr/>
          <p:nvPr/>
        </p:nvSpPr>
        <p:spPr>
          <a:xfrm>
            <a:off x="6790544" y="1248245"/>
            <a:ext cx="839449" cy="5294089"/>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C"/>
          </a:p>
        </p:txBody>
      </p:sp>
      <p:sp>
        <p:nvSpPr>
          <p:cNvPr id="14" name="Rectángulo redondeado 13"/>
          <p:cNvSpPr/>
          <p:nvPr/>
        </p:nvSpPr>
        <p:spPr>
          <a:xfrm>
            <a:off x="3900189" y="2505259"/>
            <a:ext cx="2615708" cy="2848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redondeado 14"/>
          <p:cNvSpPr/>
          <p:nvPr/>
        </p:nvSpPr>
        <p:spPr>
          <a:xfrm>
            <a:off x="3790851" y="870841"/>
            <a:ext cx="2615708" cy="1855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15"/>
          <p:cNvSpPr/>
          <p:nvPr/>
        </p:nvSpPr>
        <p:spPr>
          <a:xfrm>
            <a:off x="7299194" y="1343412"/>
            <a:ext cx="5056682" cy="646331"/>
          </a:xfrm>
          <a:prstGeom prst="rect">
            <a:avLst/>
          </a:prstGeom>
        </p:spPr>
        <p:txBody>
          <a:bodyPr wrap="square">
            <a:spAutoFit/>
          </a:bodyPr>
          <a:lstStyle/>
          <a:p>
            <a:pPr algn="ctr">
              <a:spcBef>
                <a:spcPts val="600"/>
              </a:spcBef>
            </a:pPr>
            <a:r>
              <a:rPr lang="es-EC" b="1" dirty="0">
                <a:latin typeface="Calibri" panose="020F0502020204030204" pitchFamily="34" charset="0"/>
                <a:ea typeface="Calibri" panose="020F0502020204030204" pitchFamily="34" charset="0"/>
                <a:cs typeface="Times New Roman" panose="02020603050405020304" pitchFamily="18" charset="0"/>
              </a:rPr>
              <a:t>Construcción y evaluación estadística</a:t>
            </a:r>
            <a:r>
              <a:rPr lang="es-EC" b="1" dirty="0">
                <a:latin typeface="Calibri" panose="020F0502020204030204" pitchFamily="34" charset="0"/>
                <a:ea typeface="Times New Roman" panose="02020603050405020304" pitchFamily="18" charset="0"/>
                <a:cs typeface="Times New Roman" panose="02020603050405020304" pitchFamily="18" charset="0"/>
              </a:rPr>
              <a:t> del árbol filogenético</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5413" y="5954736"/>
            <a:ext cx="3014662"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1 CuadroTexto"/>
          <p:cNvSpPr txBox="1">
            <a:spLocks noChangeArrowheads="1"/>
          </p:cNvSpPr>
          <p:nvPr/>
        </p:nvSpPr>
        <p:spPr bwMode="auto">
          <a:xfrm>
            <a:off x="5729289" y="0"/>
            <a:ext cx="696604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400" dirty="0" smtClean="0">
                <a:latin typeface="Calibri" panose="020F0502020204030204" pitchFamily="34" charset="0"/>
              </a:rPr>
              <a:t>RESULTADOS Y DISCUSIÓN </a:t>
            </a:r>
            <a:endParaRPr lang="es-EC" sz="4400" dirty="0">
              <a:latin typeface="Calibri" panose="020F0502020204030204" pitchFamily="34" charset="0"/>
            </a:endParaRPr>
          </a:p>
        </p:txBody>
      </p:sp>
    </p:spTree>
    <p:extLst>
      <p:ext uri="{BB962C8B-B14F-4D97-AF65-F5344CB8AC3E}">
        <p14:creationId xmlns:p14="http://schemas.microsoft.com/office/powerpoint/2010/main" val="25208138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827462" y="894629"/>
            <a:ext cx="5801332" cy="568745"/>
          </a:xfrm>
          <a:prstGeom prst="rect">
            <a:avLst/>
          </a:prstGeom>
        </p:spPr>
        <p:txBody>
          <a:bodyPr wrap="none">
            <a:spAutoFit/>
          </a:bodyPr>
          <a:lstStyle/>
          <a:p>
            <a:pPr>
              <a:lnSpc>
                <a:spcPct val="200000"/>
              </a:lnSpc>
              <a:spcBef>
                <a:spcPts val="1800"/>
              </a:spcBef>
              <a:spcAft>
                <a:spcPts val="1800"/>
              </a:spcAft>
            </a:pPr>
            <a:r>
              <a:rPr lang="es-EC" b="1" dirty="0">
                <a:latin typeface="Calibri" panose="020F0502020204030204" pitchFamily="34" charset="0"/>
                <a:ea typeface="Calibri" panose="020F0502020204030204" pitchFamily="34" charset="0"/>
                <a:cs typeface="Times New Roman" panose="02020603050405020304" pitchFamily="18" charset="0"/>
              </a:rPr>
              <a:t>Construcción y evaluación estadística</a:t>
            </a:r>
            <a:r>
              <a:rPr lang="es-EC" b="1" dirty="0">
                <a:latin typeface="Calibri" panose="020F0502020204030204" pitchFamily="34" charset="0"/>
                <a:ea typeface="Times New Roman" panose="02020603050405020304" pitchFamily="18" charset="0"/>
                <a:cs typeface="Times New Roman" panose="02020603050405020304" pitchFamily="18" charset="0"/>
              </a:rPr>
              <a:t> del árbol filogenético</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uadroTexto 7"/>
          <p:cNvSpPr txBox="1"/>
          <p:nvPr/>
        </p:nvSpPr>
        <p:spPr>
          <a:xfrm>
            <a:off x="634799" y="679185"/>
            <a:ext cx="2664775" cy="430887"/>
          </a:xfrm>
          <a:prstGeom prst="rect">
            <a:avLst/>
          </a:prstGeom>
          <a:noFill/>
        </p:spPr>
        <p:txBody>
          <a:bodyPr wrap="square" rtlCol="0">
            <a:spAutoFit/>
          </a:bodyPr>
          <a:lstStyle/>
          <a:p>
            <a:r>
              <a:rPr lang="es-EC" sz="2200" b="1" dirty="0" smtClean="0"/>
              <a:t>GRUPO III</a:t>
            </a:r>
            <a:endParaRPr lang="es-EC" sz="2200" b="1" dirty="0"/>
          </a:p>
        </p:txBody>
      </p:sp>
      <p:sp>
        <p:nvSpPr>
          <p:cNvPr id="9" name="Rectángulo 8"/>
          <p:cNvSpPr/>
          <p:nvPr/>
        </p:nvSpPr>
        <p:spPr>
          <a:xfrm>
            <a:off x="7773718" y="3108704"/>
            <a:ext cx="3972393" cy="646331"/>
          </a:xfrm>
          <a:prstGeom prst="rect">
            <a:avLst/>
          </a:prstGeom>
        </p:spPr>
        <p:txBody>
          <a:bodyPr wrap="square">
            <a:spAutoFit/>
          </a:bodyPr>
          <a:lstStyle/>
          <a:p>
            <a:pPr marL="285750" indent="-285750">
              <a:spcBef>
                <a:spcPts val="1200"/>
              </a:spcBef>
              <a:spcAft>
                <a:spcPts val="1200"/>
              </a:spcAft>
              <a:buFont typeface="Arial" panose="020B0604020202020204" pitchFamily="34" charset="0"/>
              <a:buChar char="•"/>
            </a:pPr>
            <a:r>
              <a:rPr lang="es-EC" dirty="0" smtClean="0">
                <a:latin typeface="Calibri" panose="020F0502020204030204" pitchFamily="34" charset="0"/>
              </a:rPr>
              <a:t>Tres </a:t>
            </a:r>
            <a:r>
              <a:rPr lang="es-EC" dirty="0">
                <a:latin typeface="Calibri" panose="020F0502020204030204" pitchFamily="34" charset="0"/>
              </a:rPr>
              <a:t>taxones agrupados y con un buen </a:t>
            </a:r>
            <a:r>
              <a:rPr lang="es-EC" dirty="0" smtClean="0">
                <a:latin typeface="Calibri" panose="020F0502020204030204" pitchFamily="34" charset="0"/>
              </a:rPr>
              <a:t>soporte.</a:t>
            </a:r>
            <a:endParaRPr lang="es-EC" dirty="0">
              <a:latin typeface="Calibri" panose="020F0502020204030204" pitchFamily="34" charset="0"/>
            </a:endParaRPr>
          </a:p>
        </p:txBody>
      </p:sp>
      <p:sp>
        <p:nvSpPr>
          <p:cNvPr id="13" name="Cerrar llave 12"/>
          <p:cNvSpPr/>
          <p:nvPr/>
        </p:nvSpPr>
        <p:spPr>
          <a:xfrm>
            <a:off x="6535712" y="2589986"/>
            <a:ext cx="839449" cy="141569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C"/>
          </a:p>
        </p:txBody>
      </p:sp>
      <p:pic>
        <p:nvPicPr>
          <p:cNvPr id="2" name="Imagen 1"/>
          <p:cNvPicPr>
            <a:picLocks noChangeAspect="1"/>
          </p:cNvPicPr>
          <p:nvPr/>
        </p:nvPicPr>
        <p:blipFill rotWithShape="1">
          <a:blip r:embed="rId2"/>
          <a:srcRect t="19678" r="5841" b="3670"/>
          <a:stretch/>
        </p:blipFill>
        <p:spPr>
          <a:xfrm>
            <a:off x="761409" y="2353456"/>
            <a:ext cx="6041036" cy="2773180"/>
          </a:xfrm>
          <a:prstGeom prst="rect">
            <a:avLst/>
          </a:prstGeom>
          <a:effectLst/>
        </p:spPr>
      </p:pic>
      <p:sp>
        <p:nvSpPr>
          <p:cNvPr id="16" name="Rectángulo redondeado 15"/>
          <p:cNvSpPr/>
          <p:nvPr/>
        </p:nvSpPr>
        <p:spPr>
          <a:xfrm>
            <a:off x="4852480" y="4231140"/>
            <a:ext cx="1949965" cy="86996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5413" y="5954736"/>
            <a:ext cx="3014662"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 CuadroTexto"/>
          <p:cNvSpPr txBox="1">
            <a:spLocks noChangeArrowheads="1"/>
          </p:cNvSpPr>
          <p:nvPr/>
        </p:nvSpPr>
        <p:spPr bwMode="auto">
          <a:xfrm>
            <a:off x="5729289" y="0"/>
            <a:ext cx="696604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400" dirty="0" smtClean="0">
                <a:latin typeface="Calibri" panose="020F0502020204030204" pitchFamily="34" charset="0"/>
              </a:rPr>
              <a:t>RESULTADOS Y DISCUSIÓN </a:t>
            </a:r>
            <a:endParaRPr lang="es-EC" sz="4400" dirty="0">
              <a:latin typeface="Calibri" panose="020F0502020204030204" pitchFamily="34" charset="0"/>
            </a:endParaRPr>
          </a:p>
        </p:txBody>
      </p:sp>
    </p:spTree>
    <p:extLst>
      <p:ext uri="{BB962C8B-B14F-4D97-AF65-F5344CB8AC3E}">
        <p14:creationId xmlns:p14="http://schemas.microsoft.com/office/powerpoint/2010/main" val="18901205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a:spLocks noGrp="1" noChangeArrowheads="1"/>
          </p:cNvSpPr>
          <p:nvPr>
            <p:ph type="title"/>
          </p:nvPr>
        </p:nvSpPr>
        <p:spPr bwMode="auto">
          <a:xfrm>
            <a:off x="6529035" y="3201"/>
            <a:ext cx="502788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400" b="0" i="0" dirty="0" smtClean="0">
                <a:effectLst/>
                <a:latin typeface="Calibri" panose="020F0502020204030204" pitchFamily="34" charset="0"/>
              </a:rPr>
              <a:t>CONCLUSIONES</a:t>
            </a:r>
            <a:endParaRPr lang="es-EC" sz="4400" b="0" i="0" dirty="0">
              <a:effectLst/>
              <a:latin typeface="Calibri" panose="020F0502020204030204" pitchFamily="34" charset="0"/>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25" y="5970150"/>
            <a:ext cx="2971800"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upo 5"/>
          <p:cNvGrpSpPr/>
          <p:nvPr/>
        </p:nvGrpSpPr>
        <p:grpSpPr>
          <a:xfrm>
            <a:off x="658157" y="1236125"/>
            <a:ext cx="4462894" cy="1240969"/>
            <a:chOff x="35640" y="41555"/>
            <a:chExt cx="10747947" cy="737713"/>
          </a:xfrm>
        </p:grpSpPr>
        <p:sp>
          <p:nvSpPr>
            <p:cNvPr id="7" name="Rectángulo redondeado 6"/>
            <p:cNvSpPr/>
            <p:nvPr/>
          </p:nvSpPr>
          <p:spPr>
            <a:xfrm>
              <a:off x="35640" y="49188"/>
              <a:ext cx="10747947" cy="730080"/>
            </a:xfrm>
            <a:prstGeom prst="roundRect">
              <a:avLst/>
            </a:pr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sp>
        <p:sp>
          <p:nvSpPr>
            <p:cNvPr id="8" name="Rectángulo 7"/>
            <p:cNvSpPr/>
            <p:nvPr/>
          </p:nvSpPr>
          <p:spPr>
            <a:xfrm>
              <a:off x="35640" y="41555"/>
              <a:ext cx="10676666" cy="5700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s-EC" sz="2000" kern="1200" dirty="0" smtClean="0">
                  <a:solidFill>
                    <a:schemeClr val="tx1"/>
                  </a:solidFill>
                  <a:latin typeface="Calibri" panose="020F0502020204030204" pitchFamily="34" charset="0"/>
                </a:rPr>
                <a:t>ADN de alta calidad y concentración:</a:t>
              </a:r>
            </a:p>
            <a:p>
              <a:pPr marL="1257300" lvl="2" indent="-342900" algn="just" defTabSz="977900">
                <a:lnSpc>
                  <a:spcPct val="90000"/>
                </a:lnSpc>
                <a:spcBef>
                  <a:spcPct val="0"/>
                </a:spcBef>
                <a:spcAft>
                  <a:spcPct val="35000"/>
                </a:spcAft>
                <a:buFont typeface="Arial" panose="020B0604020202020204" pitchFamily="34" charset="0"/>
                <a:buChar char="•"/>
              </a:pPr>
              <a:r>
                <a:rPr lang="es-EC" kern="1200" dirty="0" smtClean="0">
                  <a:solidFill>
                    <a:schemeClr val="tx1"/>
                  </a:solidFill>
                  <a:latin typeface="Calibri" panose="020F0502020204030204" pitchFamily="34" charset="0"/>
                </a:rPr>
                <a:t>Facilito la amplificación del gen 	</a:t>
              </a:r>
              <a:r>
                <a:rPr lang="el-GR" kern="1200" dirty="0" smtClean="0">
                  <a:solidFill>
                    <a:schemeClr val="tx1"/>
                  </a:solidFill>
                  <a:latin typeface="Calibri" panose="020F0502020204030204" pitchFamily="34" charset="0"/>
                </a:rPr>
                <a:t>β</a:t>
              </a:r>
              <a:r>
                <a:rPr lang="es-EC" kern="1200" dirty="0" smtClean="0">
                  <a:solidFill>
                    <a:schemeClr val="tx1"/>
                  </a:solidFill>
                  <a:latin typeface="Calibri" panose="020F0502020204030204" pitchFamily="34" charset="0"/>
                </a:rPr>
                <a:t>-tubulina.</a:t>
              </a:r>
              <a:endParaRPr lang="es-EC" kern="1200" dirty="0">
                <a:solidFill>
                  <a:schemeClr val="tx1"/>
                </a:solidFill>
                <a:latin typeface="Calibri" panose="020F0502020204030204" pitchFamily="34" charset="0"/>
              </a:endParaRPr>
            </a:p>
          </p:txBody>
        </p:sp>
      </p:grpSp>
      <p:grpSp>
        <p:nvGrpSpPr>
          <p:cNvPr id="9" name="Grupo 8"/>
          <p:cNvGrpSpPr/>
          <p:nvPr/>
        </p:nvGrpSpPr>
        <p:grpSpPr>
          <a:xfrm>
            <a:off x="6099740" y="1223145"/>
            <a:ext cx="5035984" cy="1253949"/>
            <a:chOff x="0" y="848316"/>
            <a:chExt cx="10747947" cy="730080"/>
          </a:xfrm>
        </p:grpSpPr>
        <p:sp>
          <p:nvSpPr>
            <p:cNvPr id="10" name="Rectángulo redondeado 9"/>
            <p:cNvSpPr/>
            <p:nvPr/>
          </p:nvSpPr>
          <p:spPr>
            <a:xfrm>
              <a:off x="0" y="848316"/>
              <a:ext cx="10747947" cy="730080"/>
            </a:xfrm>
            <a:prstGeom prst="roundRect">
              <a:avLst/>
            </a:prstGeom>
          </p:spPr>
          <p:style>
            <a:lnRef idx="2">
              <a:schemeClr val="lt1">
                <a:hueOff val="0"/>
                <a:satOff val="0"/>
                <a:lumOff val="0"/>
                <a:alphaOff val="0"/>
              </a:schemeClr>
            </a:lnRef>
            <a:fillRef idx="1">
              <a:schemeClr val="accent1">
                <a:shade val="50000"/>
                <a:hueOff val="8728"/>
                <a:satOff val="12317"/>
                <a:lumOff val="15495"/>
                <a:alphaOff val="0"/>
              </a:schemeClr>
            </a:fillRef>
            <a:effectRef idx="0">
              <a:schemeClr val="accent1">
                <a:shade val="50000"/>
                <a:hueOff val="8728"/>
                <a:satOff val="12317"/>
                <a:lumOff val="15495"/>
                <a:alphaOff val="0"/>
              </a:schemeClr>
            </a:effectRef>
            <a:fontRef idx="minor">
              <a:schemeClr val="lt1"/>
            </a:fontRef>
          </p:style>
        </p:sp>
        <p:sp>
          <p:nvSpPr>
            <p:cNvPr id="11" name="Rectángulo 10"/>
            <p:cNvSpPr/>
            <p:nvPr/>
          </p:nvSpPr>
          <p:spPr>
            <a:xfrm>
              <a:off x="35640" y="883956"/>
              <a:ext cx="10676667" cy="658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s-EC" sz="2000" kern="1200" dirty="0" smtClean="0">
                  <a:solidFill>
                    <a:schemeClr val="tx1"/>
                  </a:solidFill>
                  <a:latin typeface="Calibri" panose="020F0502020204030204" pitchFamily="34" charset="0"/>
                </a:rPr>
                <a:t>Fragmentos de aproximadamente 1200 pb.</a:t>
              </a:r>
            </a:p>
            <a:p>
              <a:pPr lvl="0" algn="just" defTabSz="977900" rtl="0">
                <a:lnSpc>
                  <a:spcPct val="90000"/>
                </a:lnSpc>
                <a:spcBef>
                  <a:spcPct val="0"/>
                </a:spcBef>
                <a:spcAft>
                  <a:spcPct val="35000"/>
                </a:spcAft>
              </a:pPr>
              <a:r>
                <a:rPr lang="es-EC" sz="2000" kern="1200" dirty="0" smtClean="0">
                  <a:solidFill>
                    <a:schemeClr val="tx1"/>
                  </a:solidFill>
                  <a:latin typeface="Calibri" panose="020F0502020204030204" pitchFamily="34" charset="0"/>
                </a:rPr>
                <a:t> 	</a:t>
              </a:r>
              <a:r>
                <a:rPr lang="es-EC" kern="1200" dirty="0" smtClean="0">
                  <a:solidFill>
                    <a:schemeClr val="tx1"/>
                  </a:solidFill>
                  <a:latin typeface="Calibri" panose="020F0502020204030204" pitchFamily="34" charset="0"/>
                </a:rPr>
                <a:t>peso molecular esperado: 1226 pb</a:t>
              </a:r>
              <a:r>
                <a:rPr lang="es-EC" sz="2000" kern="1200" dirty="0" smtClean="0">
                  <a:solidFill>
                    <a:schemeClr val="tx1"/>
                  </a:solidFill>
                  <a:latin typeface="Calibri" panose="020F0502020204030204" pitchFamily="34" charset="0"/>
                </a:rPr>
                <a:t>.</a:t>
              </a:r>
              <a:endParaRPr lang="es-EC" sz="2000" kern="1200" dirty="0">
                <a:solidFill>
                  <a:schemeClr val="tx1"/>
                </a:solidFill>
                <a:latin typeface="Calibri" panose="020F0502020204030204" pitchFamily="34" charset="0"/>
              </a:endParaRPr>
            </a:p>
          </p:txBody>
        </p:sp>
      </p:grpSp>
      <p:grpSp>
        <p:nvGrpSpPr>
          <p:cNvPr id="12" name="Grupo 11"/>
          <p:cNvGrpSpPr/>
          <p:nvPr/>
        </p:nvGrpSpPr>
        <p:grpSpPr>
          <a:xfrm>
            <a:off x="683260" y="3078283"/>
            <a:ext cx="4412687" cy="1018305"/>
            <a:chOff x="0" y="1596"/>
            <a:chExt cx="10747947" cy="1179360"/>
          </a:xfrm>
        </p:grpSpPr>
        <p:sp>
          <p:nvSpPr>
            <p:cNvPr id="13" name="Rectángulo redondeado 12"/>
            <p:cNvSpPr/>
            <p:nvPr/>
          </p:nvSpPr>
          <p:spPr>
            <a:xfrm>
              <a:off x="0" y="1596"/>
              <a:ext cx="10747947" cy="1179360"/>
            </a:xfrm>
            <a:prstGeom prst="roundRect">
              <a:avLst/>
            </a:pr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sp>
        <p:sp>
          <p:nvSpPr>
            <p:cNvPr id="14" name="Rectángulo 13"/>
            <p:cNvSpPr/>
            <p:nvPr/>
          </p:nvSpPr>
          <p:spPr>
            <a:xfrm>
              <a:off x="57572" y="59168"/>
              <a:ext cx="10632803" cy="10642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s-EC" sz="2000" kern="1200" dirty="0" smtClean="0">
                  <a:solidFill>
                    <a:schemeClr val="tx1"/>
                  </a:solidFill>
                  <a:latin typeface="Calibri" panose="020F0502020204030204" pitchFamily="34" charset="0"/>
                </a:rPr>
                <a:t>Alineamiento múltiple :diferencias entre las secuencias de cada cepa.</a:t>
              </a:r>
              <a:endParaRPr lang="es-EC" sz="2000" kern="1200" dirty="0">
                <a:solidFill>
                  <a:schemeClr val="tx1"/>
                </a:solidFill>
                <a:latin typeface="Calibri" panose="020F0502020204030204" pitchFamily="34" charset="0"/>
              </a:endParaRPr>
            </a:p>
          </p:txBody>
        </p:sp>
      </p:grpSp>
      <p:grpSp>
        <p:nvGrpSpPr>
          <p:cNvPr id="18" name="Grupo 17"/>
          <p:cNvGrpSpPr/>
          <p:nvPr/>
        </p:nvGrpSpPr>
        <p:grpSpPr>
          <a:xfrm>
            <a:off x="633635" y="4805607"/>
            <a:ext cx="4437210" cy="1150403"/>
            <a:chOff x="0" y="1077636"/>
            <a:chExt cx="10747947" cy="1216800"/>
          </a:xfrm>
        </p:grpSpPr>
        <p:sp>
          <p:nvSpPr>
            <p:cNvPr id="19" name="Rectángulo redondeado 18"/>
            <p:cNvSpPr/>
            <p:nvPr/>
          </p:nvSpPr>
          <p:spPr>
            <a:xfrm>
              <a:off x="0" y="1077636"/>
              <a:ext cx="10747947" cy="1216800"/>
            </a:xfrm>
            <a:prstGeom prst="roundRect">
              <a:avLst/>
            </a:pr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sp>
        <p:sp>
          <p:nvSpPr>
            <p:cNvPr id="20" name="Rectángulo 19"/>
            <p:cNvSpPr/>
            <p:nvPr/>
          </p:nvSpPr>
          <p:spPr>
            <a:xfrm>
              <a:off x="59399" y="1137035"/>
              <a:ext cx="10629149"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s-EC" sz="2000" kern="1200" smtClean="0">
                  <a:solidFill>
                    <a:schemeClr val="tx1"/>
                  </a:solidFill>
                  <a:latin typeface="Calibri" panose="020F0502020204030204" pitchFamily="34" charset="0"/>
                </a:rPr>
                <a:t>Modelo de sustitución y evolución: Tamura de tres parámetros (T92) + I. </a:t>
              </a:r>
              <a:endParaRPr lang="es-EC" sz="2000" kern="1200">
                <a:solidFill>
                  <a:schemeClr val="tx1"/>
                </a:solidFill>
                <a:latin typeface="Calibri" panose="020F0502020204030204" pitchFamily="34" charset="0"/>
              </a:endParaRPr>
            </a:p>
          </p:txBody>
        </p:sp>
      </p:grpSp>
      <p:grpSp>
        <p:nvGrpSpPr>
          <p:cNvPr id="21" name="Grupo 20"/>
          <p:cNvGrpSpPr/>
          <p:nvPr/>
        </p:nvGrpSpPr>
        <p:grpSpPr>
          <a:xfrm>
            <a:off x="6144086" y="4573849"/>
            <a:ext cx="4991638" cy="1202065"/>
            <a:chOff x="-777167" y="1615835"/>
            <a:chExt cx="11525115" cy="1216800"/>
          </a:xfrm>
        </p:grpSpPr>
        <p:sp>
          <p:nvSpPr>
            <p:cNvPr id="22" name="Rectángulo redondeado 21"/>
            <p:cNvSpPr/>
            <p:nvPr/>
          </p:nvSpPr>
          <p:spPr>
            <a:xfrm>
              <a:off x="0" y="1615835"/>
              <a:ext cx="10747948" cy="1216800"/>
            </a:xfrm>
            <a:prstGeom prst="roundRect">
              <a:avLst/>
            </a:prstGeom>
            <a:ln>
              <a:solidFill>
                <a:srgbClr val="00B050"/>
              </a:solidFill>
            </a:ln>
          </p:spPr>
          <p:style>
            <a:lnRef idx="2">
              <a:schemeClr val="accent1"/>
            </a:lnRef>
            <a:fillRef idx="1">
              <a:schemeClr val="lt1"/>
            </a:fillRef>
            <a:effectRef idx="0">
              <a:schemeClr val="accent1"/>
            </a:effectRef>
            <a:fontRef idx="minor">
              <a:schemeClr val="dk1"/>
            </a:fontRef>
          </p:style>
        </p:sp>
        <p:sp>
          <p:nvSpPr>
            <p:cNvPr id="23" name="Rectángulo 22"/>
            <p:cNvSpPr/>
            <p:nvPr/>
          </p:nvSpPr>
          <p:spPr>
            <a:xfrm>
              <a:off x="-777167" y="1675234"/>
              <a:ext cx="11465716" cy="1098002"/>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s-EC" kern="1200" dirty="0" smtClean="0">
                  <a:solidFill>
                    <a:schemeClr val="tx1"/>
                  </a:solidFill>
                  <a:latin typeface="Calibri" panose="020F0502020204030204" pitchFamily="34" charset="0"/>
                </a:rPr>
                <a:t>Eventos de transición-transversión y sesgo en el contenido de G +C.</a:t>
              </a:r>
              <a:endParaRPr lang="es-EC" kern="1200" dirty="0">
                <a:solidFill>
                  <a:schemeClr val="tx1"/>
                </a:solidFill>
                <a:latin typeface="Calibri" panose="020F0502020204030204" pitchFamily="34" charset="0"/>
              </a:endParaRPr>
            </a:p>
          </p:txBody>
        </p:sp>
      </p:grpSp>
      <p:grpSp>
        <p:nvGrpSpPr>
          <p:cNvPr id="24" name="Grupo 23"/>
          <p:cNvGrpSpPr/>
          <p:nvPr/>
        </p:nvGrpSpPr>
        <p:grpSpPr>
          <a:xfrm>
            <a:off x="6116439" y="3078283"/>
            <a:ext cx="5002586" cy="1202065"/>
            <a:chOff x="0" y="1615835"/>
            <a:chExt cx="10747948" cy="1216800"/>
          </a:xfrm>
        </p:grpSpPr>
        <p:sp>
          <p:nvSpPr>
            <p:cNvPr id="25" name="Rectángulo redondeado 24"/>
            <p:cNvSpPr/>
            <p:nvPr/>
          </p:nvSpPr>
          <p:spPr>
            <a:xfrm>
              <a:off x="0" y="1615835"/>
              <a:ext cx="10747948" cy="1216800"/>
            </a:xfrm>
            <a:prstGeom prst="roundRect">
              <a:avLst/>
            </a:prstGeom>
            <a:ln>
              <a:solidFill>
                <a:srgbClr val="00B050"/>
              </a:solidFill>
            </a:ln>
          </p:spPr>
          <p:style>
            <a:lnRef idx="2">
              <a:schemeClr val="accent1"/>
            </a:lnRef>
            <a:fillRef idx="1">
              <a:schemeClr val="lt1"/>
            </a:fillRef>
            <a:effectRef idx="0">
              <a:schemeClr val="accent1"/>
            </a:effectRef>
            <a:fontRef idx="minor">
              <a:schemeClr val="dk1"/>
            </a:fontRef>
          </p:style>
        </p:sp>
        <p:sp>
          <p:nvSpPr>
            <p:cNvPr id="26" name="Rectángulo 25"/>
            <p:cNvSpPr/>
            <p:nvPr/>
          </p:nvSpPr>
          <p:spPr>
            <a:xfrm>
              <a:off x="59399" y="1675234"/>
              <a:ext cx="10629149" cy="1098002"/>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s-EC" dirty="0">
                  <a:solidFill>
                    <a:schemeClr val="tx1"/>
                  </a:solidFill>
                  <a:latin typeface="Calibri" panose="020F0502020204030204" pitchFamily="34" charset="0"/>
                </a:rPr>
                <a:t>Cierto número de posiciones alinearon y conservaron bases entre todas las secuencias.</a:t>
              </a:r>
              <a:endParaRPr lang="es-EC" kern="1200" dirty="0">
                <a:solidFill>
                  <a:schemeClr val="tx1"/>
                </a:solidFill>
                <a:latin typeface="Calibri" panose="020F0502020204030204" pitchFamily="34" charset="0"/>
              </a:endParaRPr>
            </a:p>
          </p:txBody>
        </p:sp>
      </p:grpSp>
      <p:cxnSp>
        <p:nvCxnSpPr>
          <p:cNvPr id="27" name="Conector angular 26"/>
          <p:cNvCxnSpPr/>
          <p:nvPr/>
        </p:nvCxnSpPr>
        <p:spPr>
          <a:xfrm>
            <a:off x="5091453" y="3471863"/>
            <a:ext cx="997339" cy="207452"/>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9" name="Conector angular 28"/>
          <p:cNvCxnSpPr/>
          <p:nvPr/>
        </p:nvCxnSpPr>
        <p:spPr>
          <a:xfrm>
            <a:off x="5091453" y="5166495"/>
            <a:ext cx="1008287" cy="214313"/>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625204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CuadroTexto"/>
          <p:cNvSpPr txBox="1">
            <a:spLocks noGrp="1" noChangeArrowheads="1"/>
          </p:cNvSpPr>
          <p:nvPr>
            <p:ph type="title"/>
          </p:nvPr>
        </p:nvSpPr>
        <p:spPr bwMode="auto">
          <a:xfrm>
            <a:off x="397631" y="-14123"/>
            <a:ext cx="10972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400" b="0" i="0" dirty="0" smtClean="0">
                <a:effectLst/>
                <a:latin typeface="Calibri" panose="020F0502020204030204" pitchFamily="34" charset="0"/>
              </a:rPr>
              <a:t>CONCLUSIONES</a:t>
            </a:r>
            <a:endParaRPr lang="es-EC" sz="4400" b="0" i="0" dirty="0">
              <a:effectLst/>
              <a:latin typeface="Calibri" panose="020F0502020204030204" pitchFamily="34" charset="0"/>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5413" y="5954736"/>
            <a:ext cx="3014662"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Diagrama 2"/>
          <p:cNvGraphicFramePr/>
          <p:nvPr>
            <p:extLst>
              <p:ext uri="{D42A27DB-BD31-4B8C-83A1-F6EECF244321}">
                <p14:modId xmlns:p14="http://schemas.microsoft.com/office/powerpoint/2010/main" val="1827102290"/>
              </p:ext>
            </p:extLst>
          </p:nvPr>
        </p:nvGraphicFramePr>
        <p:xfrm>
          <a:off x="3048000" y="2136339"/>
          <a:ext cx="7996238" cy="3450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upo 6"/>
          <p:cNvGrpSpPr/>
          <p:nvPr/>
        </p:nvGrpSpPr>
        <p:grpSpPr>
          <a:xfrm>
            <a:off x="1428750" y="805135"/>
            <a:ext cx="9489442" cy="1154424"/>
            <a:chOff x="0" y="411936"/>
            <a:chExt cx="7996238" cy="865800"/>
          </a:xfrm>
        </p:grpSpPr>
        <p:sp>
          <p:nvSpPr>
            <p:cNvPr id="8" name="Rectángulo redondeado 7"/>
            <p:cNvSpPr/>
            <p:nvPr/>
          </p:nvSpPr>
          <p:spPr>
            <a:xfrm>
              <a:off x="0" y="411936"/>
              <a:ext cx="7996238" cy="865800"/>
            </a:xfrm>
            <a:prstGeom prst="roundRect">
              <a:avLst/>
            </a:pr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sp>
        <p:sp>
          <p:nvSpPr>
            <p:cNvPr id="9" name="Rectángulo 8"/>
            <p:cNvSpPr/>
            <p:nvPr/>
          </p:nvSpPr>
          <p:spPr>
            <a:xfrm>
              <a:off x="42265" y="454201"/>
              <a:ext cx="7911708" cy="7812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s-EC" sz="2000" kern="1200" dirty="0" smtClean="0">
                  <a:solidFill>
                    <a:schemeClr val="tx1"/>
                  </a:solidFill>
                  <a:latin typeface="Calibri" panose="020F0502020204030204" pitchFamily="34" charset="0"/>
                </a:rPr>
                <a:t>Árbol filogenético: </a:t>
              </a:r>
            </a:p>
            <a:p>
              <a:pPr marL="2628900" lvl="5" indent="-342900" algn="just" defTabSz="977900">
                <a:lnSpc>
                  <a:spcPct val="90000"/>
                </a:lnSpc>
                <a:spcBef>
                  <a:spcPct val="0"/>
                </a:spcBef>
                <a:spcAft>
                  <a:spcPct val="35000"/>
                </a:spcAft>
                <a:buFont typeface="Arial" panose="020B0604020202020204" pitchFamily="34" charset="0"/>
                <a:buChar char="•"/>
              </a:pPr>
              <a:r>
                <a:rPr lang="es-EC" sz="2000" kern="1200" dirty="0" smtClean="0">
                  <a:solidFill>
                    <a:schemeClr val="tx1"/>
                  </a:solidFill>
                  <a:latin typeface="Calibri" panose="020F0502020204030204" pitchFamily="34" charset="0"/>
                </a:rPr>
                <a:t>tres grupos principales (I, II y III) </a:t>
              </a:r>
              <a:endParaRPr lang="es-EC" sz="2000" dirty="0">
                <a:solidFill>
                  <a:schemeClr val="tx1"/>
                </a:solidFill>
                <a:latin typeface="Calibri" panose="020F0502020204030204" pitchFamily="34" charset="0"/>
              </a:endParaRPr>
            </a:p>
            <a:p>
              <a:pPr marL="2628900" lvl="5" indent="-342900" algn="just" defTabSz="977900">
                <a:lnSpc>
                  <a:spcPct val="90000"/>
                </a:lnSpc>
                <a:spcBef>
                  <a:spcPct val="0"/>
                </a:spcBef>
                <a:spcAft>
                  <a:spcPct val="35000"/>
                </a:spcAft>
                <a:buFont typeface="Arial" panose="020B0604020202020204" pitchFamily="34" charset="0"/>
                <a:buChar char="•"/>
              </a:pPr>
              <a:r>
                <a:rPr lang="es-EC" sz="2000" kern="1200" dirty="0" smtClean="0">
                  <a:solidFill>
                    <a:schemeClr val="tx1"/>
                  </a:solidFill>
                  <a:latin typeface="Calibri" panose="020F0502020204030204" pitchFamily="34" charset="0"/>
                </a:rPr>
                <a:t>ramas restantes condensadas en politomías. </a:t>
              </a:r>
              <a:endParaRPr lang="es-EC" sz="2000" kern="1200" dirty="0">
                <a:solidFill>
                  <a:schemeClr val="tx1"/>
                </a:solidFill>
                <a:latin typeface="Calibri" panose="020F0502020204030204" pitchFamily="34" charset="0"/>
              </a:endParaRPr>
            </a:p>
          </p:txBody>
        </p:sp>
      </p:grpSp>
      <p:grpSp>
        <p:nvGrpSpPr>
          <p:cNvPr id="10" name="Grupo 9"/>
          <p:cNvGrpSpPr/>
          <p:nvPr/>
        </p:nvGrpSpPr>
        <p:grpSpPr>
          <a:xfrm>
            <a:off x="1478907" y="2185145"/>
            <a:ext cx="9439285" cy="933974"/>
            <a:chOff x="0" y="414636"/>
            <a:chExt cx="7996238" cy="1216800"/>
          </a:xfrm>
        </p:grpSpPr>
        <p:sp>
          <p:nvSpPr>
            <p:cNvPr id="11" name="Rectángulo redondeado 10"/>
            <p:cNvSpPr/>
            <p:nvPr/>
          </p:nvSpPr>
          <p:spPr>
            <a:xfrm>
              <a:off x="0" y="414636"/>
              <a:ext cx="7996238" cy="1216800"/>
            </a:xfrm>
            <a:prstGeom prst="roundRect">
              <a:avLst/>
            </a:pr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sp>
        <p:sp>
          <p:nvSpPr>
            <p:cNvPr id="12" name="Rectángulo 11"/>
            <p:cNvSpPr/>
            <p:nvPr/>
          </p:nvSpPr>
          <p:spPr>
            <a:xfrm>
              <a:off x="59399" y="474035"/>
              <a:ext cx="7877440"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s-EC" sz="2000" kern="1200" smtClean="0">
                  <a:solidFill>
                    <a:schemeClr val="tx1"/>
                  </a:solidFill>
                  <a:latin typeface="Calibri" panose="020F0502020204030204" pitchFamily="34" charset="0"/>
                </a:rPr>
                <a:t>No hubo una clara separación entre las especies dentro del complejo </a:t>
              </a:r>
              <a:r>
                <a:rPr lang="es-EC" sz="2000" i="1" kern="1200" smtClean="0">
                  <a:solidFill>
                    <a:schemeClr val="tx1"/>
                  </a:solidFill>
                  <a:latin typeface="Calibri" panose="020F0502020204030204" pitchFamily="34" charset="0"/>
                </a:rPr>
                <a:t>P. irregulare</a:t>
              </a:r>
              <a:r>
                <a:rPr lang="es-EC" sz="2000" kern="1200" smtClean="0">
                  <a:solidFill>
                    <a:schemeClr val="tx1"/>
                  </a:solidFill>
                  <a:latin typeface="Calibri" panose="020F0502020204030204" pitchFamily="34" charset="0"/>
                </a:rPr>
                <a:t>.</a:t>
              </a:r>
              <a:endParaRPr lang="es-EC" sz="2000" kern="1200">
                <a:solidFill>
                  <a:schemeClr val="tx1"/>
                </a:solidFill>
                <a:latin typeface="Calibri" panose="020F0502020204030204" pitchFamily="34" charset="0"/>
              </a:endParaRPr>
            </a:p>
          </p:txBody>
        </p:sp>
      </p:grpSp>
      <p:grpSp>
        <p:nvGrpSpPr>
          <p:cNvPr id="13" name="Grupo 12"/>
          <p:cNvGrpSpPr/>
          <p:nvPr/>
        </p:nvGrpSpPr>
        <p:grpSpPr>
          <a:xfrm>
            <a:off x="1549025" y="3474748"/>
            <a:ext cx="9369167" cy="1020506"/>
            <a:chOff x="0" y="1116636"/>
            <a:chExt cx="7996238" cy="1216800"/>
          </a:xfrm>
        </p:grpSpPr>
        <p:sp>
          <p:nvSpPr>
            <p:cNvPr id="14" name="Rectángulo redondeado 13"/>
            <p:cNvSpPr/>
            <p:nvPr/>
          </p:nvSpPr>
          <p:spPr>
            <a:xfrm>
              <a:off x="0" y="1116636"/>
              <a:ext cx="7996238" cy="1216800"/>
            </a:xfrm>
            <a:prstGeom prst="roundRect">
              <a:avLst/>
            </a:pr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sp>
        <p:sp>
          <p:nvSpPr>
            <p:cNvPr id="15" name="Rectángulo 14"/>
            <p:cNvSpPr/>
            <p:nvPr/>
          </p:nvSpPr>
          <p:spPr>
            <a:xfrm>
              <a:off x="59399" y="1176035"/>
              <a:ext cx="7877440"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C" sz="2000" kern="1200" dirty="0" smtClean="0">
                  <a:solidFill>
                    <a:schemeClr val="tx1"/>
                  </a:solidFill>
                  <a:latin typeface="Calibri" panose="020F0502020204030204" pitchFamily="34" charset="0"/>
                </a:rPr>
                <a:t>Las cepas de </a:t>
              </a:r>
              <a:r>
                <a:rPr lang="es-EC" sz="2000" i="1" kern="1200" dirty="0" smtClean="0">
                  <a:solidFill>
                    <a:schemeClr val="tx1"/>
                  </a:solidFill>
                  <a:latin typeface="Calibri" panose="020F0502020204030204" pitchFamily="34" charset="0"/>
                </a:rPr>
                <a:t>Pythium irregulare</a:t>
              </a:r>
              <a:r>
                <a:rPr lang="es-EC" sz="2000" kern="1200" dirty="0" smtClean="0">
                  <a:solidFill>
                    <a:schemeClr val="tx1"/>
                  </a:solidFill>
                  <a:latin typeface="Calibri" panose="020F0502020204030204" pitchFamily="34" charset="0"/>
                </a:rPr>
                <a:t> s.l. de Long Island New York comparten un ancestro en común, son monofiléticas en base al análisis de secuencias del gen β-tubulina. </a:t>
              </a:r>
              <a:endParaRPr lang="es-EC" sz="2000" kern="1200" dirty="0">
                <a:solidFill>
                  <a:schemeClr val="tx1"/>
                </a:solidFill>
                <a:latin typeface="Calibri" panose="020F0502020204030204" pitchFamily="34" charset="0"/>
              </a:endParaRPr>
            </a:p>
          </p:txBody>
        </p:sp>
      </p:grpSp>
      <p:sp>
        <p:nvSpPr>
          <p:cNvPr id="16" name="Rectángulo 15"/>
          <p:cNvSpPr/>
          <p:nvPr/>
        </p:nvSpPr>
        <p:spPr>
          <a:xfrm>
            <a:off x="1570455" y="4871052"/>
            <a:ext cx="9326305" cy="707886"/>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just">
              <a:spcBef>
                <a:spcPts val="2400"/>
              </a:spcBef>
              <a:spcAft>
                <a:spcPts val="2400"/>
              </a:spcAft>
            </a:pPr>
            <a:r>
              <a:rPr lang="es-EC" sz="2000" dirty="0">
                <a:latin typeface="Calibri" panose="020F0502020204030204" pitchFamily="34" charset="0"/>
              </a:rPr>
              <a:t>Con el análisis de un solo gen se obtienen árboles con baja resolución entre especies muy cercanas.</a:t>
            </a:r>
          </a:p>
        </p:txBody>
      </p:sp>
    </p:spTree>
    <p:extLst>
      <p:ext uri="{BB962C8B-B14F-4D97-AF65-F5344CB8AC3E}">
        <p14:creationId xmlns:p14="http://schemas.microsoft.com/office/powerpoint/2010/main" val="16924531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a:spLocks noGrp="1" noChangeArrowheads="1"/>
          </p:cNvSpPr>
          <p:nvPr>
            <p:ph type="title"/>
          </p:nvPr>
        </p:nvSpPr>
        <p:spPr bwMode="auto">
          <a:xfrm>
            <a:off x="354768" y="0"/>
            <a:ext cx="10972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400" b="0" i="0" dirty="0" smtClean="0">
                <a:effectLst/>
                <a:latin typeface="Calibri" panose="020F0502020204030204" pitchFamily="34" charset="0"/>
              </a:rPr>
              <a:t>RECOMENDACIONES</a:t>
            </a:r>
            <a:endParaRPr lang="es-EC" sz="4400" b="0" i="0" dirty="0">
              <a:effectLst/>
              <a:latin typeface="Calibri" panose="020F0502020204030204" pitchFamily="34" charset="0"/>
            </a:endParaRPr>
          </a:p>
        </p:txBody>
      </p:sp>
      <p:graphicFrame>
        <p:nvGraphicFramePr>
          <p:cNvPr id="9" name="Diagrama 8"/>
          <p:cNvGraphicFramePr/>
          <p:nvPr>
            <p:extLst>
              <p:ext uri="{D42A27DB-BD31-4B8C-83A1-F6EECF244321}">
                <p14:modId xmlns:p14="http://schemas.microsoft.com/office/powerpoint/2010/main" val="3904735323"/>
              </p:ext>
            </p:extLst>
          </p:nvPr>
        </p:nvGraphicFramePr>
        <p:xfrm>
          <a:off x="568923" y="1191875"/>
          <a:ext cx="11092721" cy="32023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01125" y="5954736"/>
            <a:ext cx="3028950"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uadroTexto 1"/>
          <p:cNvSpPr txBox="1"/>
          <p:nvPr/>
        </p:nvSpPr>
        <p:spPr>
          <a:xfrm>
            <a:off x="4357689" y="4630965"/>
            <a:ext cx="6415088" cy="96949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lgn="just">
              <a:buFont typeface="Arial" panose="020B0604020202020204" pitchFamily="34" charset="0"/>
              <a:buChar char="•"/>
            </a:pPr>
            <a:r>
              <a:rPr lang="es-EC" sz="1900" dirty="0" smtClean="0">
                <a:latin typeface="Calibri" panose="020F0502020204030204" pitchFamily="34" charset="0"/>
              </a:rPr>
              <a:t>Aislamiento </a:t>
            </a:r>
            <a:r>
              <a:rPr lang="es-EC" sz="1900" dirty="0">
                <a:latin typeface="Calibri" panose="020F0502020204030204" pitchFamily="34" charset="0"/>
              </a:rPr>
              <a:t>de cepas de </a:t>
            </a:r>
            <a:r>
              <a:rPr lang="es-EC" sz="1900" i="1" dirty="0">
                <a:latin typeface="Calibri" panose="020F0502020204030204" pitchFamily="34" charset="0"/>
              </a:rPr>
              <a:t>Pythium</a:t>
            </a:r>
            <a:r>
              <a:rPr lang="es-EC" sz="1900" dirty="0">
                <a:latin typeface="Calibri" panose="020F0502020204030204" pitchFamily="34" charset="0"/>
              </a:rPr>
              <a:t> spp. en medios </a:t>
            </a:r>
            <a:r>
              <a:rPr lang="es-EC" sz="1900" dirty="0" smtClean="0">
                <a:latin typeface="Calibri" panose="020F0502020204030204" pitchFamily="34" charset="0"/>
              </a:rPr>
              <a:t>selectivos</a:t>
            </a:r>
            <a:r>
              <a:rPr lang="es-EC" sz="1900" dirty="0">
                <a:latin typeface="Calibri" panose="020F0502020204030204" pitchFamily="34" charset="0"/>
              </a:rPr>
              <a:t>.</a:t>
            </a:r>
            <a:endParaRPr lang="es-EC" sz="1900" dirty="0" smtClean="0">
              <a:latin typeface="Calibri" panose="020F0502020204030204" pitchFamily="34" charset="0"/>
            </a:endParaRPr>
          </a:p>
          <a:p>
            <a:pPr marL="285750" indent="-285750" algn="just">
              <a:buFont typeface="Arial" panose="020B0604020202020204" pitchFamily="34" charset="0"/>
              <a:buChar char="•"/>
            </a:pPr>
            <a:r>
              <a:rPr lang="es-EC" sz="1900" dirty="0" smtClean="0">
                <a:latin typeface="Calibri" panose="020F0502020204030204" pitchFamily="34" charset="0"/>
              </a:rPr>
              <a:t>Identificación </a:t>
            </a:r>
            <a:r>
              <a:rPr lang="es-EC" sz="1900" dirty="0">
                <a:latin typeface="Calibri" panose="020F0502020204030204" pitchFamily="34" charset="0"/>
              </a:rPr>
              <a:t>en base a </a:t>
            </a:r>
            <a:r>
              <a:rPr lang="es-EC" sz="1900" dirty="0" smtClean="0">
                <a:latin typeface="Calibri" panose="020F0502020204030204" pitchFamily="34" charset="0"/>
              </a:rPr>
              <a:t>morfología.</a:t>
            </a:r>
            <a:endParaRPr lang="es-EC" sz="1900" dirty="0">
              <a:latin typeface="Calibri" panose="020F0502020204030204" pitchFamily="34" charset="0"/>
            </a:endParaRPr>
          </a:p>
          <a:p>
            <a:pPr marL="285750" indent="-285750" algn="just">
              <a:buFont typeface="Arial" panose="020B0604020202020204" pitchFamily="34" charset="0"/>
              <a:buChar char="•"/>
            </a:pPr>
            <a:r>
              <a:rPr lang="es-EC" sz="1900" dirty="0" smtClean="0">
                <a:latin typeface="Calibri" panose="020F0502020204030204" pitchFamily="34" charset="0"/>
              </a:rPr>
              <a:t>Identificación </a:t>
            </a:r>
            <a:r>
              <a:rPr lang="es-EC" sz="1900" dirty="0">
                <a:latin typeface="Calibri" panose="020F0502020204030204" pitchFamily="34" charset="0"/>
              </a:rPr>
              <a:t>molecular con la técnica </a:t>
            </a:r>
            <a:r>
              <a:rPr lang="es-EC" sz="1900" dirty="0" smtClean="0">
                <a:latin typeface="Calibri" panose="020F0502020204030204" pitchFamily="34" charset="0"/>
              </a:rPr>
              <a:t>PCR.</a:t>
            </a:r>
            <a:endParaRPr lang="es-EC" sz="1900" dirty="0"/>
          </a:p>
        </p:txBody>
      </p:sp>
    </p:spTree>
    <p:extLst>
      <p:ext uri="{BB962C8B-B14F-4D97-AF65-F5344CB8AC3E}">
        <p14:creationId xmlns:p14="http://schemas.microsoft.com/office/powerpoint/2010/main" val="37737038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1 CuadroTexto"/>
          <p:cNvSpPr txBox="1">
            <a:spLocks noChangeArrowheads="1"/>
          </p:cNvSpPr>
          <p:nvPr/>
        </p:nvSpPr>
        <p:spPr bwMode="auto">
          <a:xfrm>
            <a:off x="6867168" y="0"/>
            <a:ext cx="51444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sz="4400" dirty="0" smtClean="0">
                <a:latin typeface="Calibri" panose="020F0502020204030204" pitchFamily="34" charset="0"/>
              </a:rPr>
              <a:t>AGRADECIMIENTOS</a:t>
            </a:r>
            <a:endParaRPr lang="es-EC" sz="4400" dirty="0">
              <a:latin typeface="Calibri" panose="020F0502020204030204" pitchFamily="34" charset="0"/>
            </a:endParaRPr>
          </a:p>
        </p:txBody>
      </p:sp>
      <p:sp>
        <p:nvSpPr>
          <p:cNvPr id="2" name="Rectángulo 1"/>
          <p:cNvSpPr/>
          <p:nvPr/>
        </p:nvSpPr>
        <p:spPr>
          <a:xfrm>
            <a:off x="6391412" y="1007084"/>
            <a:ext cx="6096000" cy="1692771"/>
          </a:xfrm>
          <a:prstGeom prst="rect">
            <a:avLst/>
          </a:prstGeom>
        </p:spPr>
        <p:txBody>
          <a:bodyPr>
            <a:spAutoFit/>
          </a:bodyPr>
          <a:lstStyle/>
          <a:p>
            <a:pPr>
              <a:buFont typeface="Arial" pitchFamily="34" charset="0"/>
              <a:buNone/>
            </a:pPr>
            <a:r>
              <a:rPr lang="en-US" sz="2600" b="1" u="sng" dirty="0" smtClean="0">
                <a:latin typeface="Calibri" panose="020F0502020204030204" pitchFamily="34" charset="0"/>
                <a:cs typeface="Times New Roman" pitchFamily="18" charset="0"/>
              </a:rPr>
              <a:t>OSU</a:t>
            </a:r>
          </a:p>
          <a:p>
            <a:pPr>
              <a:buFont typeface="Arial" pitchFamily="34" charset="0"/>
              <a:buNone/>
            </a:pPr>
            <a:endParaRPr lang="en-US" sz="2600" b="1" u="sng" dirty="0">
              <a:latin typeface="Calibri" panose="020F0502020204030204" pitchFamily="34" charset="0"/>
              <a:cs typeface="Times New Roman" pitchFamily="18" charset="0"/>
            </a:endParaRPr>
          </a:p>
          <a:p>
            <a:pPr>
              <a:buFont typeface="Arial" pitchFamily="34" charset="0"/>
              <a:buNone/>
            </a:pPr>
            <a:r>
              <a:rPr lang="en-US" sz="2600" dirty="0" smtClean="0">
                <a:latin typeface="Calibri" panose="020F0502020204030204" pitchFamily="34" charset="0"/>
                <a:cs typeface="Times New Roman" pitchFamily="18" charset="0"/>
              </a:rPr>
              <a:t>Ph.D. Carla </a:t>
            </a:r>
            <a:r>
              <a:rPr lang="en-US" sz="2600" dirty="0">
                <a:latin typeface="Calibri" panose="020F0502020204030204" pitchFamily="34" charset="0"/>
                <a:cs typeface="Times New Roman" pitchFamily="18" charset="0"/>
              </a:rPr>
              <a:t>Garzon</a:t>
            </a:r>
          </a:p>
          <a:p>
            <a:pPr>
              <a:buNone/>
            </a:pPr>
            <a:r>
              <a:rPr lang="en-US" sz="2600" dirty="0" smtClean="0">
                <a:latin typeface="Calibri" panose="020F0502020204030204" pitchFamily="34" charset="0"/>
                <a:cs typeface="Times New Roman" pitchFamily="18" charset="0"/>
              </a:rPr>
              <a:t>Ing. Patricia </a:t>
            </a:r>
            <a:r>
              <a:rPr lang="en-US" sz="2600" dirty="0">
                <a:latin typeface="Calibri" panose="020F0502020204030204" pitchFamily="34" charset="0"/>
                <a:cs typeface="Times New Roman" pitchFamily="18" charset="0"/>
              </a:rPr>
              <a:t>Garrido </a:t>
            </a:r>
          </a:p>
        </p:txBody>
      </p:sp>
      <p:pic>
        <p:nvPicPr>
          <p:cNvPr id="4" name="Picture 2"/>
          <p:cNvPicPr>
            <a:picLocks noChangeAspect="1" noChangeArrowheads="1"/>
          </p:cNvPicPr>
          <p:nvPr/>
        </p:nvPicPr>
        <p:blipFill>
          <a:blip r:embed="rId2" cstate="print"/>
          <a:srcRect/>
          <a:stretch>
            <a:fillRect/>
          </a:stretch>
        </p:blipFill>
        <p:spPr bwMode="auto">
          <a:xfrm>
            <a:off x="9439412" y="1073540"/>
            <a:ext cx="2202328" cy="2148757"/>
          </a:xfrm>
          <a:prstGeom prst="rect">
            <a:avLst/>
          </a:prstGeom>
          <a:noFill/>
          <a:ln w="9525">
            <a:noFill/>
            <a:miter lim="800000"/>
            <a:headEnd/>
            <a:tailEnd/>
          </a:ln>
        </p:spPr>
      </p:pic>
      <p:sp>
        <p:nvSpPr>
          <p:cNvPr id="6" name="Rectángulo 5"/>
          <p:cNvSpPr/>
          <p:nvPr/>
        </p:nvSpPr>
        <p:spPr>
          <a:xfrm>
            <a:off x="6391412" y="2964491"/>
            <a:ext cx="6096000" cy="1200329"/>
          </a:xfrm>
          <a:prstGeom prst="rect">
            <a:avLst/>
          </a:prstGeom>
        </p:spPr>
        <p:txBody>
          <a:bodyPr>
            <a:spAutoFit/>
          </a:bodyPr>
          <a:lstStyle/>
          <a:p>
            <a:r>
              <a:rPr lang="en-US" sz="2400" b="1" u="sng" dirty="0" err="1" smtClean="0">
                <a:latin typeface="Calibri" panose="020F0502020204030204" pitchFamily="34" charset="0"/>
                <a:cs typeface="Times New Roman" pitchFamily="18" charset="0"/>
              </a:rPr>
              <a:t>Otras</a:t>
            </a:r>
            <a:r>
              <a:rPr lang="en-US" sz="2400" b="1" u="sng" dirty="0" smtClean="0">
                <a:latin typeface="Calibri" panose="020F0502020204030204" pitchFamily="34" charset="0"/>
                <a:cs typeface="Times New Roman" pitchFamily="18" charset="0"/>
              </a:rPr>
              <a:t> </a:t>
            </a:r>
            <a:r>
              <a:rPr lang="en-US" sz="2400" b="1" u="sng" dirty="0" err="1" smtClean="0">
                <a:latin typeface="Calibri" panose="020F0502020204030204" pitchFamily="34" charset="0"/>
                <a:cs typeface="Times New Roman" pitchFamily="18" charset="0"/>
              </a:rPr>
              <a:t>instituiones</a:t>
            </a:r>
            <a:r>
              <a:rPr lang="en-US" sz="2400" b="1" u="sng" dirty="0" smtClean="0">
                <a:latin typeface="Calibri" panose="020F0502020204030204" pitchFamily="34" charset="0"/>
                <a:cs typeface="Times New Roman" pitchFamily="18" charset="0"/>
              </a:rPr>
              <a:t>:</a:t>
            </a:r>
          </a:p>
          <a:p>
            <a:endParaRPr lang="en-US" sz="2400" dirty="0" smtClean="0">
              <a:latin typeface="Calibri" panose="020F0502020204030204" pitchFamily="34" charset="0"/>
              <a:cs typeface="Times New Roman" pitchFamily="18" charset="0"/>
            </a:endParaRPr>
          </a:p>
          <a:p>
            <a:r>
              <a:rPr lang="en-US" sz="2400" dirty="0" smtClean="0">
                <a:latin typeface="Calibri" panose="020F0502020204030204" pitchFamily="34" charset="0"/>
                <a:cs typeface="Times New Roman" pitchFamily="18" charset="0"/>
              </a:rPr>
              <a:t>M.S. Margery </a:t>
            </a:r>
            <a:r>
              <a:rPr lang="en-US" sz="2400" dirty="0" err="1" smtClean="0">
                <a:latin typeface="Calibri" panose="020F0502020204030204" pitchFamily="34" charset="0"/>
                <a:cs typeface="Times New Roman" pitchFamily="18" charset="0"/>
              </a:rPr>
              <a:t>Daughtrey</a:t>
            </a:r>
            <a:r>
              <a:rPr lang="en-US" sz="2400" dirty="0" smtClean="0">
                <a:latin typeface="Calibri" panose="020F0502020204030204" pitchFamily="34" charset="0"/>
                <a:cs typeface="Times New Roman" pitchFamily="18" charset="0"/>
              </a:rPr>
              <a:t> – Cornell</a:t>
            </a:r>
            <a:endParaRPr lang="en-US" sz="2400" dirty="0">
              <a:latin typeface="Calibri" panose="020F0502020204030204" pitchFamily="34" charset="0"/>
              <a:cs typeface="Times New Roman" pitchFamily="18" charset="0"/>
            </a:endParaRPr>
          </a:p>
        </p:txBody>
      </p:sp>
      <p:sp>
        <p:nvSpPr>
          <p:cNvPr id="9" name="CuadroTexto 8"/>
          <p:cNvSpPr txBox="1"/>
          <p:nvPr/>
        </p:nvSpPr>
        <p:spPr>
          <a:xfrm>
            <a:off x="657224" y="1007084"/>
            <a:ext cx="4561890" cy="1692771"/>
          </a:xfrm>
          <a:prstGeom prst="rect">
            <a:avLst/>
          </a:prstGeom>
          <a:noFill/>
        </p:spPr>
        <p:txBody>
          <a:bodyPr wrap="square" rtlCol="0">
            <a:spAutoFit/>
          </a:bodyPr>
          <a:lstStyle/>
          <a:p>
            <a:r>
              <a:rPr lang="es-EC" sz="2600" b="1" u="sng" dirty="0" smtClean="0">
                <a:latin typeface="Calibri" panose="020F0502020204030204" pitchFamily="34" charset="0"/>
              </a:rPr>
              <a:t>ESPE</a:t>
            </a:r>
          </a:p>
          <a:p>
            <a:endParaRPr lang="es-EC" sz="2600" b="1" u="sng" dirty="0" smtClean="0">
              <a:latin typeface="Calibri" panose="020F0502020204030204" pitchFamily="34" charset="0"/>
            </a:endParaRPr>
          </a:p>
          <a:p>
            <a:r>
              <a:rPr lang="es-EC" sz="2600" dirty="0" smtClean="0">
                <a:latin typeface="Calibri" panose="020F0502020204030204" pitchFamily="34" charset="0"/>
              </a:rPr>
              <a:t>MC. Alma Koch Kaiser</a:t>
            </a:r>
          </a:p>
          <a:p>
            <a:r>
              <a:rPr lang="es-EC" sz="2600" dirty="0" smtClean="0">
                <a:latin typeface="Calibri" panose="020F0502020204030204" pitchFamily="34" charset="0"/>
              </a:rPr>
              <a:t>Ing-Mat. Pedro Romero Saker</a:t>
            </a:r>
            <a:endParaRPr lang="es-EC" sz="2600" dirty="0">
              <a:latin typeface="Calibri" panose="020F0502020204030204" pitchFamily="34" charset="0"/>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9865" y="3457551"/>
            <a:ext cx="3449122" cy="1327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706" y="3457551"/>
            <a:ext cx="1395022" cy="1346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1168" y="4130685"/>
            <a:ext cx="2204804" cy="195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3975" y="5939451"/>
            <a:ext cx="3086100" cy="741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4601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1 CuadroTexto"/>
          <p:cNvSpPr txBox="1">
            <a:spLocks noChangeArrowheads="1"/>
          </p:cNvSpPr>
          <p:nvPr/>
        </p:nvSpPr>
        <p:spPr bwMode="auto">
          <a:xfrm>
            <a:off x="7357034" y="-14288"/>
            <a:ext cx="442062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C" sz="4400" dirty="0">
                <a:solidFill>
                  <a:srgbClr val="000000"/>
                </a:solidFill>
                <a:latin typeface="Calibri" panose="020F0502020204030204" pitchFamily="34" charset="0"/>
              </a:rPr>
              <a:t>INTRODUCCIÓN</a:t>
            </a:r>
            <a:endParaRPr lang="es-EC" sz="4400" dirty="0">
              <a:latin typeface="Calibri" panose="020F0502020204030204" pitchFamily="34" charset="0"/>
            </a:endParaRPr>
          </a:p>
        </p:txBody>
      </p:sp>
      <p:sp>
        <p:nvSpPr>
          <p:cNvPr id="5" name="CuadroTexto 4"/>
          <p:cNvSpPr txBox="1"/>
          <p:nvPr/>
        </p:nvSpPr>
        <p:spPr>
          <a:xfrm>
            <a:off x="442354" y="1683843"/>
            <a:ext cx="3213846" cy="400110"/>
          </a:xfrm>
          <a:prstGeom prst="rect">
            <a:avLst/>
          </a:prstGeom>
          <a:noFill/>
        </p:spPr>
        <p:txBody>
          <a:bodyPr wrap="square" rtlCol="0">
            <a:spAutoFit/>
          </a:bodyPr>
          <a:lstStyle/>
          <a:p>
            <a:r>
              <a:rPr lang="es-EC" sz="2000" dirty="0" smtClean="0"/>
              <a:t>.</a:t>
            </a:r>
            <a:endParaRPr lang="es-EC" sz="2000" dirty="0"/>
          </a:p>
        </p:txBody>
      </p:sp>
      <p:sp>
        <p:nvSpPr>
          <p:cNvPr id="9" name="CuadroTexto 8"/>
          <p:cNvSpPr txBox="1"/>
          <p:nvPr/>
        </p:nvSpPr>
        <p:spPr>
          <a:xfrm>
            <a:off x="0" y="6311880"/>
            <a:ext cx="9452161" cy="646331"/>
          </a:xfrm>
          <a:prstGeom prst="rect">
            <a:avLst/>
          </a:prstGeom>
          <a:noFill/>
        </p:spPr>
        <p:txBody>
          <a:bodyPr wrap="square" rtlCol="0">
            <a:spAutoFit/>
          </a:bodyPr>
          <a:lstStyle/>
          <a:p>
            <a:r>
              <a:rPr lang="es-EC" b="1" dirty="0" err="1" smtClean="0">
                <a:latin typeface="Calibri" panose="020F0502020204030204" pitchFamily="34" charset="0"/>
              </a:rPr>
              <a:t>Fig</a:t>
            </a:r>
            <a:r>
              <a:rPr lang="es-EC" b="1" dirty="0" smtClean="0">
                <a:latin typeface="Calibri" panose="020F0502020204030204" pitchFamily="34" charset="0"/>
              </a:rPr>
              <a:t> 3</a:t>
            </a:r>
            <a:r>
              <a:rPr lang="es-EC" dirty="0" smtClean="0">
                <a:latin typeface="Calibri" panose="020F0502020204030204" pitchFamily="34" charset="0"/>
              </a:rPr>
              <a:t>. Ciclo de enfermedad del ahogamiento y podredumbre de la raíz/semillas producidos por</a:t>
            </a:r>
            <a:r>
              <a:rPr lang="es-EC" i="1" dirty="0" smtClean="0">
                <a:latin typeface="Calibri" panose="020F0502020204030204" pitchFamily="34" charset="0"/>
              </a:rPr>
              <a:t> Pythium</a:t>
            </a:r>
            <a:r>
              <a:rPr lang="es-EC" dirty="0" smtClean="0">
                <a:latin typeface="Calibri" panose="020F0502020204030204" pitchFamily="34" charset="0"/>
              </a:rPr>
              <a:t> spp</a:t>
            </a:r>
            <a:r>
              <a:rPr lang="es-EC" sz="1500" dirty="0" smtClean="0">
                <a:latin typeface="Calibri" panose="020F0502020204030204" pitchFamily="34" charset="0"/>
              </a:rPr>
              <a:t>.</a:t>
            </a:r>
            <a:endParaRPr lang="es-EC" sz="1500" dirty="0">
              <a:latin typeface="Calibri" panose="020F0502020204030204" pitchFamily="34" charset="0"/>
            </a:endParaRPr>
          </a:p>
        </p:txBody>
      </p:sp>
      <p:sp>
        <p:nvSpPr>
          <p:cNvPr id="2" name="CuadroTexto 1"/>
          <p:cNvSpPr txBox="1"/>
          <p:nvPr/>
        </p:nvSpPr>
        <p:spPr>
          <a:xfrm>
            <a:off x="341920" y="170377"/>
            <a:ext cx="3414713" cy="430887"/>
          </a:xfrm>
          <a:prstGeom prst="rect">
            <a:avLst/>
          </a:prstGeom>
          <a:noFill/>
        </p:spPr>
        <p:txBody>
          <a:bodyPr wrap="square" rtlCol="0">
            <a:spAutoFit/>
          </a:bodyPr>
          <a:lstStyle/>
          <a:p>
            <a:r>
              <a:rPr lang="es-EC" sz="2200" b="1" dirty="0" smtClean="0">
                <a:latin typeface="Calibri" panose="020F0502020204030204" pitchFamily="34" charset="0"/>
              </a:rPr>
              <a:t>Ciclo de </a:t>
            </a:r>
            <a:r>
              <a:rPr lang="es-EC" sz="2200" b="1" i="1" dirty="0">
                <a:latin typeface="Calibri" panose="020F0502020204030204" pitchFamily="34" charset="0"/>
              </a:rPr>
              <a:t>Pythium</a:t>
            </a:r>
            <a:r>
              <a:rPr lang="es-EC" sz="2200" b="1" dirty="0">
                <a:latin typeface="Calibri" panose="020F0502020204030204" pitchFamily="34" charset="0"/>
              </a:rPr>
              <a:t> </a:t>
            </a:r>
            <a:r>
              <a:rPr lang="es-EC" sz="2200" b="1" dirty="0" smtClean="0">
                <a:latin typeface="Calibri" panose="020F0502020204030204" pitchFamily="34" charset="0"/>
              </a:rPr>
              <a:t>spp.</a:t>
            </a:r>
            <a:endParaRPr lang="es-EC" sz="2200" b="1" dirty="0">
              <a:latin typeface="Calibri" panose="020F0502020204030204" pitchFamily="34" charset="0"/>
            </a:endParaRP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5413" y="5954736"/>
            <a:ext cx="3014662"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uadroTexto 10"/>
          <p:cNvSpPr txBox="1"/>
          <p:nvPr/>
        </p:nvSpPr>
        <p:spPr>
          <a:xfrm>
            <a:off x="6981312" y="895571"/>
            <a:ext cx="1005402" cy="539892"/>
          </a:xfrm>
          <a:prstGeom prst="rect">
            <a:avLst/>
          </a:prstGeom>
          <a:noFill/>
          <a:ln>
            <a:noFill/>
          </a:ln>
        </p:spPr>
        <p:txBody>
          <a:bodyPr wrap="square" rtlCol="0">
            <a:spAutoFit/>
          </a:bodyPr>
          <a:lstStyle/>
          <a:p>
            <a:endParaRPr lang="es-EC" dirty="0"/>
          </a:p>
        </p:txBody>
      </p:sp>
      <p:pic>
        <p:nvPicPr>
          <p:cNvPr id="15" name="Imagen 14"/>
          <p:cNvPicPr>
            <a:picLocks noChangeAspect="1"/>
          </p:cNvPicPr>
          <p:nvPr/>
        </p:nvPicPr>
        <p:blipFill>
          <a:blip r:embed="rId4"/>
          <a:stretch>
            <a:fillRect/>
          </a:stretch>
        </p:blipFill>
        <p:spPr>
          <a:xfrm>
            <a:off x="454119" y="601264"/>
            <a:ext cx="8529671" cy="5609947"/>
          </a:xfrm>
          <a:prstGeom prst="rect">
            <a:avLst/>
          </a:prstGeom>
        </p:spPr>
      </p:pic>
    </p:spTree>
    <p:extLst>
      <p:ext uri="{BB962C8B-B14F-4D97-AF65-F5344CB8AC3E}">
        <p14:creationId xmlns:p14="http://schemas.microsoft.com/office/powerpoint/2010/main" val="3909645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54950" y="281117"/>
            <a:ext cx="11078131" cy="430887"/>
          </a:xfrm>
          <a:prstGeom prst="rect">
            <a:avLst/>
          </a:prstGeom>
          <a:noFill/>
        </p:spPr>
        <p:txBody>
          <a:bodyPr wrap="square" rtlCol="0">
            <a:spAutoFit/>
          </a:bodyPr>
          <a:lstStyle/>
          <a:p>
            <a:r>
              <a:rPr lang="es-EC" sz="2200" b="1" dirty="0" smtClean="0">
                <a:latin typeface="Calibri" panose="020F0502020204030204" pitchFamily="34" charset="0"/>
              </a:rPr>
              <a:t>Identificación morfológica de </a:t>
            </a:r>
            <a:r>
              <a:rPr lang="es-EC" sz="2200" b="1" i="1" dirty="0" smtClean="0">
                <a:latin typeface="Calibri" panose="020F0502020204030204" pitchFamily="34" charset="0"/>
              </a:rPr>
              <a:t>Pythium irregulare</a:t>
            </a:r>
            <a:endParaRPr lang="es-EC" sz="2200" i="1" dirty="0"/>
          </a:p>
        </p:txBody>
      </p:sp>
      <p:sp>
        <p:nvSpPr>
          <p:cNvPr id="7" name="21 CuadroTexto"/>
          <p:cNvSpPr txBox="1">
            <a:spLocks noChangeArrowheads="1"/>
          </p:cNvSpPr>
          <p:nvPr/>
        </p:nvSpPr>
        <p:spPr bwMode="auto">
          <a:xfrm>
            <a:off x="6474201" y="-57437"/>
            <a:ext cx="62702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C" sz="4400" dirty="0">
                <a:solidFill>
                  <a:srgbClr val="000000"/>
                </a:solidFill>
                <a:latin typeface="Calibri" panose="020F0502020204030204" pitchFamily="34" charset="0"/>
              </a:rPr>
              <a:t>INTRODUCCIÓN</a:t>
            </a:r>
            <a:endParaRPr lang="es-EC" sz="4400" dirty="0">
              <a:latin typeface="Calibri" panose="020F0502020204030204" pitchFamily="34" charset="0"/>
            </a:endParaRPr>
          </a:p>
        </p:txBody>
      </p:sp>
      <p:sp>
        <p:nvSpPr>
          <p:cNvPr id="12" name="CuadroTexto 11"/>
          <p:cNvSpPr txBox="1"/>
          <p:nvPr/>
        </p:nvSpPr>
        <p:spPr>
          <a:xfrm>
            <a:off x="354950" y="960255"/>
            <a:ext cx="5134531" cy="5847755"/>
          </a:xfrm>
          <a:prstGeom prst="rect">
            <a:avLst/>
          </a:prstGeom>
          <a:noFill/>
        </p:spPr>
        <p:txBody>
          <a:bodyPr wrap="square" rtlCol="0">
            <a:spAutoFit/>
          </a:bodyPr>
          <a:lstStyle/>
          <a:p>
            <a:pPr marL="285750" algn="just">
              <a:lnSpc>
                <a:spcPct val="150000"/>
              </a:lnSpc>
            </a:pPr>
            <a:r>
              <a:rPr lang="es-EC" sz="2000" b="1" dirty="0" smtClean="0">
                <a:latin typeface="Calibri" panose="020F0502020204030204" pitchFamily="34" charset="0"/>
              </a:rPr>
              <a:t>A:</a:t>
            </a:r>
            <a:r>
              <a:rPr lang="es-EC" sz="2000" dirty="0" smtClean="0">
                <a:latin typeface="Calibri" panose="020F0502020204030204" pitchFamily="34" charset="0"/>
              </a:rPr>
              <a:t> Hifas: 5 </a:t>
            </a:r>
            <a:r>
              <a:rPr lang="es-EC" sz="2000" dirty="0" err="1" smtClean="0">
                <a:latin typeface="Calibri" panose="020F0502020204030204" pitchFamily="34" charset="0"/>
              </a:rPr>
              <a:t>um</a:t>
            </a:r>
            <a:r>
              <a:rPr lang="es-EC" sz="2000" dirty="0">
                <a:latin typeface="Calibri" panose="020F0502020204030204" pitchFamily="34" charset="0"/>
              </a:rPr>
              <a:t> </a:t>
            </a:r>
            <a:r>
              <a:rPr lang="es-EC" sz="2000" dirty="0" smtClean="0">
                <a:latin typeface="Calibri" panose="020F0502020204030204" pitchFamily="34" charset="0"/>
              </a:rPr>
              <a:t>de diámetro, hinchazones limoniformes </a:t>
            </a:r>
          </a:p>
          <a:p>
            <a:pPr marL="285750" algn="just">
              <a:lnSpc>
                <a:spcPct val="150000"/>
              </a:lnSpc>
            </a:pPr>
            <a:r>
              <a:rPr lang="es-EC" sz="2000" b="1" dirty="0" smtClean="0">
                <a:latin typeface="Calibri" panose="020F0502020204030204" pitchFamily="34" charset="0"/>
              </a:rPr>
              <a:t>B: </a:t>
            </a:r>
            <a:r>
              <a:rPr lang="es-EC" sz="2000" dirty="0" smtClean="0">
                <a:latin typeface="Calibri" panose="020F0502020204030204" pitchFamily="34" charset="0"/>
              </a:rPr>
              <a:t>Oosporas </a:t>
            </a:r>
            <a:r>
              <a:rPr lang="es-EC" sz="2000" dirty="0" err="1" smtClean="0">
                <a:latin typeface="Calibri" panose="020F0502020204030204" pitchFamily="34" charset="0"/>
              </a:rPr>
              <a:t>apleróticas</a:t>
            </a:r>
            <a:r>
              <a:rPr lang="es-EC" sz="2000" dirty="0" smtClean="0">
                <a:latin typeface="Calibri" panose="020F0502020204030204" pitchFamily="34" charset="0"/>
              </a:rPr>
              <a:t>.</a:t>
            </a:r>
          </a:p>
          <a:p>
            <a:pPr marL="285750" algn="just">
              <a:lnSpc>
                <a:spcPct val="150000"/>
              </a:lnSpc>
            </a:pPr>
            <a:r>
              <a:rPr lang="es-EC" sz="2000" b="1" dirty="0" smtClean="0">
                <a:latin typeface="Calibri" panose="020F0502020204030204" pitchFamily="34" charset="0"/>
              </a:rPr>
              <a:t>C: </a:t>
            </a:r>
            <a:r>
              <a:rPr lang="es-EC" sz="2000" dirty="0" smtClean="0">
                <a:latin typeface="Calibri" panose="020F0502020204030204" pitchFamily="34" charset="0"/>
              </a:rPr>
              <a:t>Oogonio intercalar </a:t>
            </a:r>
          </a:p>
          <a:p>
            <a:pPr marL="742950" lvl="1" algn="just">
              <a:lnSpc>
                <a:spcPct val="150000"/>
              </a:lnSpc>
              <a:buFont typeface="Arial" panose="020B0604020202020204" pitchFamily="34" charset="0"/>
              <a:buChar char="•"/>
            </a:pPr>
            <a:r>
              <a:rPr lang="es-EC" sz="2000" dirty="0" smtClean="0">
                <a:latin typeface="Calibri" panose="020F0502020204030204" pitchFamily="34" charset="0"/>
              </a:rPr>
              <a:t>esféricos</a:t>
            </a:r>
            <a:r>
              <a:rPr lang="es-EC" sz="2000" dirty="0">
                <a:latin typeface="Calibri" panose="020F0502020204030204" pitchFamily="34" charset="0"/>
              </a:rPr>
              <a:t>, pared lisa, proyecciones </a:t>
            </a:r>
            <a:r>
              <a:rPr lang="es-EC" sz="2000" dirty="0" smtClean="0">
                <a:latin typeface="Calibri" panose="020F0502020204030204" pitchFamily="34" charset="0"/>
              </a:rPr>
              <a:t>	irregulares, intercalado </a:t>
            </a:r>
            <a:r>
              <a:rPr lang="es-EC" sz="2000" dirty="0">
                <a:latin typeface="Calibri" panose="020F0502020204030204" pitchFamily="34" charset="0"/>
              </a:rPr>
              <a:t>o terminal. </a:t>
            </a:r>
            <a:endParaRPr lang="es-EC" sz="2000" dirty="0" smtClean="0">
              <a:latin typeface="Calibri" panose="020F0502020204030204" pitchFamily="34" charset="0"/>
            </a:endParaRPr>
          </a:p>
          <a:p>
            <a:pPr marL="285750" algn="just">
              <a:lnSpc>
                <a:spcPct val="150000"/>
              </a:lnSpc>
            </a:pPr>
            <a:r>
              <a:rPr lang="es-EC" sz="2000" b="1" dirty="0" smtClean="0">
                <a:latin typeface="Calibri" panose="020F0502020204030204" pitchFamily="34" charset="0"/>
              </a:rPr>
              <a:t>D: </a:t>
            </a:r>
            <a:r>
              <a:rPr lang="es-EC" sz="2000" dirty="0" smtClean="0">
                <a:latin typeface="Calibri" panose="020F0502020204030204" pitchFamily="34" charset="0"/>
              </a:rPr>
              <a:t>Esporangio terminal</a:t>
            </a:r>
          </a:p>
          <a:p>
            <a:pPr marL="1085850" lvl="1" indent="-342900" algn="just">
              <a:lnSpc>
                <a:spcPct val="150000"/>
              </a:lnSpc>
              <a:buFont typeface="Arial" panose="020B0604020202020204" pitchFamily="34" charset="0"/>
              <a:buChar char="•"/>
            </a:pPr>
            <a:r>
              <a:rPr lang="es-EC" sz="2000" dirty="0" smtClean="0">
                <a:latin typeface="Calibri" panose="020F0502020204030204" pitchFamily="34" charset="0"/>
              </a:rPr>
              <a:t>intercalares</a:t>
            </a:r>
          </a:p>
          <a:p>
            <a:pPr marL="285750" algn="just">
              <a:lnSpc>
                <a:spcPct val="150000"/>
              </a:lnSpc>
            </a:pPr>
            <a:r>
              <a:rPr lang="es-EC" sz="2000" b="1" dirty="0" smtClean="0">
                <a:latin typeface="Calibri" panose="020F0502020204030204" pitchFamily="34" charset="0"/>
              </a:rPr>
              <a:t>E</a:t>
            </a:r>
            <a:r>
              <a:rPr lang="es-EC" sz="2000" b="1" smtClean="0">
                <a:latin typeface="Calibri" panose="020F0502020204030204" pitchFamily="34" charset="0"/>
              </a:rPr>
              <a:t>: </a:t>
            </a:r>
            <a:r>
              <a:rPr lang="es-EC" sz="2000" smtClean="0">
                <a:latin typeface="Calibri" panose="020F0502020204030204" pitchFamily="34" charset="0"/>
              </a:rPr>
              <a:t>Zoosporas</a:t>
            </a:r>
            <a:r>
              <a:rPr lang="es-EC" sz="2000" dirty="0" smtClean="0">
                <a:latin typeface="Calibri" panose="020F0502020204030204" pitchFamily="34" charset="0"/>
              </a:rPr>
              <a:t>: 7-10 micras.</a:t>
            </a:r>
          </a:p>
          <a:p>
            <a:pPr marL="285750" algn="just">
              <a:lnSpc>
                <a:spcPct val="150000"/>
              </a:lnSpc>
            </a:pPr>
            <a:endParaRPr lang="es-EC" sz="2000" dirty="0" smtClean="0">
              <a:latin typeface="Calibri" panose="020F0502020204030204" pitchFamily="34" charset="0"/>
            </a:endParaRPr>
          </a:p>
          <a:p>
            <a:pPr marL="285750" algn="just">
              <a:lnSpc>
                <a:spcPct val="150000"/>
              </a:lnSpc>
            </a:pPr>
            <a:r>
              <a:rPr lang="es-EC" sz="2000" dirty="0" smtClean="0">
                <a:latin typeface="Calibri" panose="020F0502020204030204" pitchFamily="34" charset="0"/>
              </a:rPr>
              <a:t>Anteridio ramificado. </a:t>
            </a:r>
          </a:p>
          <a:p>
            <a:pPr marL="285750" indent="-285750" algn="just">
              <a:buFont typeface="Wingdings" panose="05000000000000000000" pitchFamily="2" charset="2"/>
              <a:buChar char="ü"/>
            </a:pPr>
            <a:endParaRPr lang="es-EC" sz="2200" dirty="0" smtClean="0"/>
          </a:p>
          <a:p>
            <a:pPr marL="285750" indent="-285750" algn="just">
              <a:buFont typeface="Wingdings" panose="05000000000000000000" pitchFamily="2" charset="2"/>
              <a:buChar char="ü"/>
            </a:pPr>
            <a:endParaRPr lang="es-EC" sz="2200" dirty="0" smtClean="0"/>
          </a:p>
        </p:txBody>
      </p:sp>
      <p:pic>
        <p:nvPicPr>
          <p:cNvPr id="14" name="Imagen 13"/>
          <p:cNvPicPr/>
          <p:nvPr/>
        </p:nvPicPr>
        <p:blipFill rotWithShape="1">
          <a:blip r:embed="rId3">
            <a:extLst>
              <a:ext uri="{28A0092B-C50C-407E-A947-70E740481C1C}">
                <a14:useLocalDpi xmlns:a14="http://schemas.microsoft.com/office/drawing/2010/main" val="0"/>
              </a:ext>
            </a:extLst>
          </a:blip>
          <a:srcRect l="4501" r="6947" b="2722"/>
          <a:stretch/>
        </p:blipFill>
        <p:spPr bwMode="auto">
          <a:xfrm>
            <a:off x="6005513" y="905225"/>
            <a:ext cx="5703794" cy="3787996"/>
          </a:xfrm>
          <a:prstGeom prst="rect">
            <a:avLst/>
          </a:prstGeom>
          <a:ln w="3175" cap="sq" cmpd="thickThin">
            <a:solidFill>
              <a:srgbClr val="000000"/>
            </a:solidFill>
            <a:prstDash val="solid"/>
            <a:miter lim="800000"/>
          </a:ln>
          <a:effectLst>
            <a:innerShdw blurRad="76200">
              <a:srgbClr val="000000"/>
            </a:innerShdw>
          </a:effectLst>
        </p:spPr>
      </p:pic>
      <p:sp>
        <p:nvSpPr>
          <p:cNvPr id="15" name="Rectángulo 14"/>
          <p:cNvSpPr/>
          <p:nvPr/>
        </p:nvSpPr>
        <p:spPr>
          <a:xfrm>
            <a:off x="6026244" y="4836624"/>
            <a:ext cx="5662332" cy="1366528"/>
          </a:xfrm>
          <a:prstGeom prst="rect">
            <a:avLst/>
          </a:prstGeom>
        </p:spPr>
        <p:txBody>
          <a:bodyPr wrap="square">
            <a:spAutoFit/>
          </a:bodyPr>
          <a:lstStyle/>
          <a:p>
            <a:pPr algn="just">
              <a:lnSpc>
                <a:spcPct val="115000"/>
              </a:lnSpc>
              <a:spcAft>
                <a:spcPts val="800"/>
              </a:spcAft>
            </a:pPr>
            <a:r>
              <a:rPr lang="es-EC" b="1" dirty="0" err="1" smtClean="0">
                <a:latin typeface="Calibri" panose="020F0502020204030204" pitchFamily="34" charset="0"/>
                <a:ea typeface="Calibri" panose="020F0502020204030204" pitchFamily="34" charset="0"/>
                <a:cs typeface="Times New Roman" panose="02020603050405020304" pitchFamily="18" charset="0"/>
              </a:rPr>
              <a:t>Fig</a:t>
            </a:r>
            <a:r>
              <a:rPr lang="es-EC" b="1" dirty="0" smtClean="0">
                <a:latin typeface="Calibri" panose="020F0502020204030204" pitchFamily="34" charset="0"/>
                <a:ea typeface="Calibri" panose="020F0502020204030204" pitchFamily="34" charset="0"/>
                <a:cs typeface="Times New Roman" panose="02020603050405020304" pitchFamily="18" charset="0"/>
              </a:rPr>
              <a:t> 4: A</a:t>
            </a:r>
            <a:r>
              <a:rPr lang="es-EC" b="1" dirty="0">
                <a:latin typeface="Calibri" panose="020F0502020204030204" pitchFamily="34" charset="0"/>
                <a:ea typeface="Calibri" panose="020F0502020204030204" pitchFamily="34" charset="0"/>
                <a:cs typeface="Times New Roman" panose="02020603050405020304" pitchFamily="18" charset="0"/>
              </a:rPr>
              <a:t>. </a:t>
            </a:r>
            <a:r>
              <a:rPr lang="es-EC" dirty="0">
                <a:latin typeface="Calibri" panose="020F0502020204030204" pitchFamily="34" charset="0"/>
                <a:ea typeface="Calibri" panose="020F0502020204030204" pitchFamily="34" charset="0"/>
                <a:cs typeface="Times New Roman" panose="02020603050405020304" pitchFamily="18" charset="0"/>
              </a:rPr>
              <a:t>Hifas limoniformes hinchadas; </a:t>
            </a:r>
            <a:r>
              <a:rPr lang="es-EC" b="1" dirty="0">
                <a:latin typeface="Calibri" panose="020F0502020204030204" pitchFamily="34" charset="0"/>
                <a:ea typeface="Calibri" panose="020F0502020204030204" pitchFamily="34" charset="0"/>
                <a:cs typeface="Times New Roman" panose="02020603050405020304" pitchFamily="18" charset="0"/>
              </a:rPr>
              <a:t>B. </a:t>
            </a:r>
            <a:r>
              <a:rPr lang="es-EC" dirty="0" smtClean="0">
                <a:latin typeface="Calibri" panose="020F0502020204030204" pitchFamily="34" charset="0"/>
                <a:ea typeface="Calibri" panose="020F0502020204030204" pitchFamily="34" charset="0"/>
                <a:cs typeface="Times New Roman" panose="02020603050405020304" pitchFamily="18" charset="0"/>
              </a:rPr>
              <a:t>Oospora aplerótica; </a:t>
            </a:r>
            <a:r>
              <a:rPr lang="es-EC" b="1" dirty="0">
                <a:latin typeface="Calibri" panose="020F0502020204030204" pitchFamily="34" charset="0"/>
                <a:ea typeface="Calibri" panose="020F0502020204030204" pitchFamily="34" charset="0"/>
                <a:cs typeface="Times New Roman" panose="02020603050405020304" pitchFamily="18" charset="0"/>
              </a:rPr>
              <a:t>C. </a:t>
            </a:r>
            <a:r>
              <a:rPr lang="es-EC" dirty="0">
                <a:latin typeface="Calibri" panose="020F0502020204030204" pitchFamily="34" charset="0"/>
                <a:ea typeface="Calibri" panose="020F0502020204030204" pitchFamily="34" charset="0"/>
                <a:cs typeface="Times New Roman" panose="02020603050405020304" pitchFamily="18" charset="0"/>
              </a:rPr>
              <a:t>Oogonio intercalar; </a:t>
            </a:r>
            <a:r>
              <a:rPr lang="es-EC" b="1" dirty="0">
                <a:latin typeface="Calibri" panose="020F0502020204030204" pitchFamily="34" charset="0"/>
                <a:ea typeface="Calibri" panose="020F0502020204030204" pitchFamily="34" charset="0"/>
                <a:cs typeface="Times New Roman" panose="02020603050405020304" pitchFamily="18" charset="0"/>
              </a:rPr>
              <a:t>D. </a:t>
            </a:r>
            <a:r>
              <a:rPr lang="es-EC" dirty="0">
                <a:latin typeface="Calibri" panose="020F0502020204030204" pitchFamily="34" charset="0"/>
                <a:ea typeface="Calibri" panose="020F0502020204030204" pitchFamily="34" charset="0"/>
                <a:cs typeface="Times New Roman" panose="02020603050405020304" pitchFamily="18" charset="0"/>
              </a:rPr>
              <a:t>Esporangio terminal; </a:t>
            </a:r>
            <a:r>
              <a:rPr lang="es-EC" b="1" dirty="0" smtClean="0">
                <a:latin typeface="Calibri" panose="020F0502020204030204" pitchFamily="34" charset="0"/>
                <a:ea typeface="Calibri" panose="020F0502020204030204" pitchFamily="34" charset="0"/>
                <a:cs typeface="Times New Roman" panose="02020603050405020304" pitchFamily="18" charset="0"/>
              </a:rPr>
              <a:t>E</a:t>
            </a:r>
            <a:r>
              <a:rPr lang="es-EC" b="1" dirty="0">
                <a:latin typeface="Calibri" panose="020F0502020204030204" pitchFamily="34" charset="0"/>
                <a:ea typeface="Calibri" panose="020F0502020204030204" pitchFamily="34" charset="0"/>
                <a:cs typeface="Times New Roman" panose="02020603050405020304" pitchFamily="18" charset="0"/>
              </a:rPr>
              <a:t>. </a:t>
            </a:r>
            <a:r>
              <a:rPr lang="es-EC" dirty="0" smtClean="0">
                <a:latin typeface="Calibri" panose="020F0502020204030204" pitchFamily="34" charset="0"/>
                <a:ea typeface="Calibri" panose="020F0502020204030204" pitchFamily="34" charset="0"/>
                <a:cs typeface="Times New Roman" panose="02020603050405020304" pitchFamily="18" charset="0"/>
              </a:rPr>
              <a:t>Zoosporas liberándose de una </a:t>
            </a:r>
            <a:r>
              <a:rPr lang="es-EC" dirty="0" err="1" smtClean="0">
                <a:latin typeface="Calibri" panose="020F0502020204030204" pitchFamily="34" charset="0"/>
                <a:ea typeface="Calibri" panose="020F0502020204030204" pitchFamily="34" charset="0"/>
                <a:cs typeface="Times New Roman" panose="02020603050405020304" pitchFamily="18" charset="0"/>
              </a:rPr>
              <a:t>vesicula</a:t>
            </a:r>
            <a:r>
              <a:rPr lang="es-EC" dirty="0" smtClean="0">
                <a:latin typeface="Calibri" panose="020F0502020204030204" pitchFamily="34" charset="0"/>
                <a:ea typeface="Calibri" panose="020F0502020204030204" pitchFamily="34" charset="0"/>
                <a:cs typeface="Times New Roman" panose="02020603050405020304" pitchFamily="18" charset="0"/>
              </a:rPr>
              <a:t> (Katawczik</a:t>
            </a:r>
            <a:r>
              <a:rPr lang="es-EC" dirty="0">
                <a:latin typeface="Calibri" panose="020F0502020204030204" pitchFamily="34" charset="0"/>
                <a:ea typeface="Calibri" panose="020F0502020204030204" pitchFamily="34" charset="0"/>
                <a:cs typeface="Times New Roman" panose="02020603050405020304" pitchFamily="18" charset="0"/>
              </a:rPr>
              <a:t>, 2008).</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5413" y="5983311"/>
            <a:ext cx="3028950"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n 1"/>
          <p:cNvPicPr>
            <a:picLocks noChangeAspect="1"/>
          </p:cNvPicPr>
          <p:nvPr/>
        </p:nvPicPr>
        <p:blipFill>
          <a:blip r:embed="rId5"/>
          <a:stretch>
            <a:fillRect/>
          </a:stretch>
        </p:blipFill>
        <p:spPr>
          <a:xfrm>
            <a:off x="7191375" y="3431860"/>
            <a:ext cx="3138488" cy="1261362"/>
          </a:xfrm>
          <a:prstGeom prst="rect">
            <a:avLst/>
          </a:prstGeom>
        </p:spPr>
      </p:pic>
      <p:sp>
        <p:nvSpPr>
          <p:cNvPr id="3" name="CuadroTexto 2"/>
          <p:cNvSpPr txBox="1"/>
          <p:nvPr/>
        </p:nvSpPr>
        <p:spPr>
          <a:xfrm>
            <a:off x="9815513" y="4212208"/>
            <a:ext cx="357188" cy="369332"/>
          </a:xfrm>
          <a:prstGeom prst="rect">
            <a:avLst/>
          </a:prstGeom>
          <a:noFill/>
        </p:spPr>
        <p:txBody>
          <a:bodyPr wrap="square" rtlCol="0">
            <a:spAutoFit/>
          </a:bodyPr>
          <a:lstStyle/>
          <a:p>
            <a:r>
              <a:rPr lang="es-EC" b="1" dirty="0" smtClean="0"/>
              <a:t>E</a:t>
            </a:r>
            <a:endParaRPr lang="es-EC" b="1" dirty="0"/>
          </a:p>
        </p:txBody>
      </p:sp>
    </p:spTree>
    <p:extLst>
      <p:ext uri="{BB962C8B-B14F-4D97-AF65-F5344CB8AC3E}">
        <p14:creationId xmlns:p14="http://schemas.microsoft.com/office/powerpoint/2010/main" val="1375596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1 CuadroTexto"/>
          <p:cNvSpPr txBox="1">
            <a:spLocks noChangeArrowheads="1"/>
          </p:cNvSpPr>
          <p:nvPr/>
        </p:nvSpPr>
        <p:spPr bwMode="auto">
          <a:xfrm>
            <a:off x="7147394" y="0"/>
            <a:ext cx="466836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C" sz="4400" dirty="0">
                <a:solidFill>
                  <a:srgbClr val="000000"/>
                </a:solidFill>
                <a:latin typeface="Calibri" panose="020F0502020204030204" pitchFamily="34" charset="0"/>
              </a:rPr>
              <a:t>INTRODUCCIÓN</a:t>
            </a:r>
            <a:endParaRPr lang="es-EC" sz="4400" dirty="0">
              <a:latin typeface="Calibri" panose="020F0502020204030204" pitchFamily="34" charset="0"/>
            </a:endParaRPr>
          </a:p>
        </p:txBody>
      </p:sp>
      <p:sp>
        <p:nvSpPr>
          <p:cNvPr id="5" name="Rectángulo 4"/>
          <p:cNvSpPr/>
          <p:nvPr/>
        </p:nvSpPr>
        <p:spPr>
          <a:xfrm>
            <a:off x="157163" y="1195115"/>
            <a:ext cx="2734237" cy="769441"/>
          </a:xfrm>
          <a:prstGeom prst="rect">
            <a:avLst/>
          </a:prstGeom>
          <a:solidFill>
            <a:schemeClr val="tx1"/>
          </a:solidFill>
        </p:spPr>
        <p:txBody>
          <a:bodyPr wrap="square">
            <a:spAutoFit/>
          </a:bodyPr>
          <a:lstStyle/>
          <a:p>
            <a:pPr algn="ctr"/>
            <a:r>
              <a:rPr lang="es-EC" sz="2200" b="1" i="1" dirty="0" smtClean="0">
                <a:solidFill>
                  <a:schemeClr val="bg1"/>
                </a:solidFill>
                <a:latin typeface="Calibri" panose="020F0502020204030204" pitchFamily="34" charset="0"/>
              </a:rPr>
              <a:t>Pythium irregulare</a:t>
            </a:r>
            <a:r>
              <a:rPr lang="es-EC" sz="2200" b="1" dirty="0">
                <a:solidFill>
                  <a:schemeClr val="bg1"/>
                </a:solidFill>
                <a:latin typeface="Calibri" panose="020F0502020204030204" pitchFamily="34" charset="0"/>
              </a:rPr>
              <a:t> </a:t>
            </a:r>
            <a:r>
              <a:rPr lang="es-EC" sz="2200" b="1" dirty="0" smtClean="0">
                <a:solidFill>
                  <a:schemeClr val="bg1"/>
                </a:solidFill>
                <a:latin typeface="Calibri" panose="020F0502020204030204" pitchFamily="34" charset="0"/>
              </a:rPr>
              <a:t>sensu lato</a:t>
            </a:r>
            <a:endParaRPr lang="es-EC" sz="2200" b="1" dirty="0">
              <a:solidFill>
                <a:schemeClr val="bg1"/>
              </a:solidFill>
              <a:latin typeface="Calibri" panose="020F0502020204030204" pitchFamily="34" charset="0"/>
            </a:endParaRPr>
          </a:p>
        </p:txBody>
      </p:sp>
      <p:sp>
        <p:nvSpPr>
          <p:cNvPr id="7" name="Rectángulo 6"/>
          <p:cNvSpPr/>
          <p:nvPr/>
        </p:nvSpPr>
        <p:spPr>
          <a:xfrm>
            <a:off x="3386138" y="1048152"/>
            <a:ext cx="8830746" cy="1615827"/>
          </a:xfrm>
          <a:prstGeom prst="rect">
            <a:avLst/>
          </a:prstGeom>
        </p:spPr>
        <p:txBody>
          <a:bodyPr wrap="square">
            <a:spAutoFit/>
          </a:bodyPr>
          <a:lstStyle/>
          <a:p>
            <a:pPr>
              <a:lnSpc>
                <a:spcPct val="150000"/>
              </a:lnSpc>
            </a:pPr>
            <a:r>
              <a:rPr lang="es-EC" sz="2200" dirty="0" smtClean="0">
                <a:solidFill>
                  <a:srgbClr val="231F20"/>
                </a:solidFill>
                <a:effectLst/>
                <a:latin typeface="Calibri" panose="020F0502020204030204" pitchFamily="34" charset="0"/>
                <a:ea typeface="Calibri" panose="020F0502020204030204" pitchFamily="34" charset="0"/>
                <a:cs typeface="AdvP1964"/>
              </a:rPr>
              <a:t>Exhibe gran variabilidad </a:t>
            </a:r>
            <a:r>
              <a:rPr lang="es-EC" sz="2200" dirty="0" smtClean="0">
                <a:solidFill>
                  <a:srgbClr val="231F20"/>
                </a:solidFill>
                <a:latin typeface="Calibri" panose="020F0502020204030204" pitchFamily="34" charset="0"/>
                <a:ea typeface="Calibri" panose="020F0502020204030204" pitchFamily="34" charset="0"/>
                <a:cs typeface="AdvP1964"/>
              </a:rPr>
              <a:t>morfológica y genética.</a:t>
            </a:r>
          </a:p>
          <a:p>
            <a:pPr>
              <a:lnSpc>
                <a:spcPct val="150000"/>
              </a:lnSpc>
            </a:pPr>
            <a:r>
              <a:rPr lang="es-EC" sz="2200" dirty="0" smtClean="0">
                <a:latin typeface="Calibri" panose="020F0502020204030204" pitchFamily="34" charset="0"/>
              </a:rPr>
              <a:t>Complejo </a:t>
            </a:r>
            <a:r>
              <a:rPr lang="es-EC" sz="2200" dirty="0">
                <a:latin typeface="Calibri" panose="020F0502020204030204" pitchFamily="34" charset="0"/>
              </a:rPr>
              <a:t>de </a:t>
            </a:r>
            <a:r>
              <a:rPr lang="es-EC" sz="2200" dirty="0" smtClean="0">
                <a:latin typeface="Calibri" panose="020F0502020204030204" pitchFamily="34" charset="0"/>
              </a:rPr>
              <a:t>especies </a:t>
            </a:r>
            <a:r>
              <a:rPr lang="es-EC" dirty="0">
                <a:latin typeface="Calibri" panose="020F0502020204030204" pitchFamily="34" charset="0"/>
                <a:ea typeface="Calibri" panose="020F0502020204030204" pitchFamily="34" charset="0"/>
              </a:rPr>
              <a:t>(</a:t>
            </a:r>
            <a:r>
              <a:rPr lang="es-EC" i="1" dirty="0" smtClean="0">
                <a:latin typeface="Calibri" panose="020F0502020204030204" pitchFamily="34" charset="0"/>
                <a:ea typeface="Calibri" panose="020F0502020204030204" pitchFamily="34" charset="0"/>
              </a:rPr>
              <a:t>P. irregulare </a:t>
            </a:r>
            <a:r>
              <a:rPr lang="es-EC" i="1" dirty="0">
                <a:latin typeface="Calibri" panose="020F0502020204030204" pitchFamily="34" charset="0"/>
                <a:ea typeface="Calibri" panose="020F0502020204030204" pitchFamily="34" charset="0"/>
              </a:rPr>
              <a:t>sensu stricto, P. cryptoirregulare, P. cylindrosporum</a:t>
            </a:r>
            <a:r>
              <a:rPr lang="es-EC" dirty="0" smtClean="0">
                <a:latin typeface="Calibri" panose="020F0502020204030204" pitchFamily="34" charset="0"/>
                <a:ea typeface="Calibri" panose="020F0502020204030204" pitchFamily="34" charset="0"/>
              </a:rPr>
              <a:t>).</a:t>
            </a:r>
            <a:endParaRPr lang="es-EC" dirty="0">
              <a:latin typeface="Calibri" panose="020F0502020204030204" pitchFamily="34" charset="0"/>
            </a:endParaRPr>
          </a:p>
          <a:p>
            <a:pPr>
              <a:lnSpc>
                <a:spcPct val="150000"/>
              </a:lnSpc>
            </a:pPr>
            <a:r>
              <a:rPr lang="es-EC" sz="2200" dirty="0" smtClean="0">
                <a:solidFill>
                  <a:srgbClr val="231F20"/>
                </a:solidFill>
                <a:effectLst/>
                <a:latin typeface="AdvP1964"/>
                <a:ea typeface="Calibri" panose="020F0502020204030204" pitchFamily="34" charset="0"/>
                <a:cs typeface="AdvP1964"/>
              </a:rPr>
              <a:t> </a:t>
            </a:r>
            <a:endParaRPr lang="es-EC" sz="2200" dirty="0"/>
          </a:p>
        </p:txBody>
      </p:sp>
      <p:cxnSp>
        <p:nvCxnSpPr>
          <p:cNvPr id="6" name="Conector recto de flecha 5"/>
          <p:cNvCxnSpPr/>
          <p:nvPr/>
        </p:nvCxnSpPr>
        <p:spPr>
          <a:xfrm flipV="1">
            <a:off x="2887786" y="1300163"/>
            <a:ext cx="498352" cy="279674"/>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2883024" y="1611670"/>
            <a:ext cx="503114" cy="174268"/>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p:cNvSpPr txBox="1"/>
          <p:nvPr/>
        </p:nvSpPr>
        <p:spPr>
          <a:xfrm>
            <a:off x="7804204" y="2448205"/>
            <a:ext cx="2811944" cy="430887"/>
          </a:xfrm>
          <a:prstGeom prst="rect">
            <a:avLst/>
          </a:prstGeom>
          <a:noFill/>
        </p:spPr>
        <p:txBody>
          <a:bodyPr wrap="square" rtlCol="0">
            <a:spAutoFit/>
          </a:bodyPr>
          <a:lstStyle/>
          <a:p>
            <a:r>
              <a:rPr lang="es-EC" sz="2200" dirty="0" smtClean="0">
                <a:latin typeface="Calibri" panose="020F0502020204030204" pitchFamily="34" charset="0"/>
              </a:rPr>
              <a:t>Especies crípticas </a:t>
            </a:r>
            <a:endParaRPr lang="es-EC" sz="2200" dirty="0">
              <a:latin typeface="Calibri" panose="020F0502020204030204" pitchFamily="34" charset="0"/>
            </a:endParaRPr>
          </a:p>
        </p:txBody>
      </p:sp>
      <p:sp>
        <p:nvSpPr>
          <p:cNvPr id="20" name="Abrir llave 19"/>
          <p:cNvSpPr/>
          <p:nvPr/>
        </p:nvSpPr>
        <p:spPr>
          <a:xfrm rot="16200000">
            <a:off x="8727849" y="-552003"/>
            <a:ext cx="360813" cy="581501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C"/>
          </a:p>
        </p:txBody>
      </p:sp>
      <p:graphicFrame>
        <p:nvGraphicFramePr>
          <p:cNvPr id="21" name="Diagrama 20"/>
          <p:cNvGraphicFramePr/>
          <p:nvPr>
            <p:extLst>
              <p:ext uri="{D42A27DB-BD31-4B8C-83A1-F6EECF244321}">
                <p14:modId xmlns:p14="http://schemas.microsoft.com/office/powerpoint/2010/main" val="2638599056"/>
              </p:ext>
            </p:extLst>
          </p:nvPr>
        </p:nvGraphicFramePr>
        <p:xfrm>
          <a:off x="300508" y="2583205"/>
          <a:ext cx="4585817" cy="33304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CuadroTexto 21"/>
          <p:cNvSpPr txBox="1"/>
          <p:nvPr/>
        </p:nvSpPr>
        <p:spPr>
          <a:xfrm>
            <a:off x="4053535" y="4648702"/>
            <a:ext cx="3043237" cy="1261884"/>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es-EC" sz="2200" dirty="0">
                <a:latin typeface="Calibri" panose="020F0502020204030204" pitchFamily="34" charset="0"/>
              </a:rPr>
              <a:t>R</a:t>
            </a:r>
            <a:r>
              <a:rPr lang="es-EC" sz="2200" dirty="0" smtClean="0">
                <a:latin typeface="Calibri" panose="020F0502020204030204" pitchFamily="34" charset="0"/>
              </a:rPr>
              <a:t>eacción </a:t>
            </a:r>
            <a:r>
              <a:rPr lang="es-EC" sz="2200" dirty="0">
                <a:latin typeface="Calibri" panose="020F0502020204030204" pitchFamily="34" charset="0"/>
              </a:rPr>
              <a:t>en cadena de la </a:t>
            </a:r>
            <a:r>
              <a:rPr lang="es-EC" sz="2200" dirty="0" smtClean="0">
                <a:latin typeface="Calibri" panose="020F0502020204030204" pitchFamily="34" charset="0"/>
              </a:rPr>
              <a:t>polimerasa (PCR)</a:t>
            </a:r>
          </a:p>
          <a:p>
            <a:pPr marL="285750" indent="-285750" algn="just">
              <a:spcAft>
                <a:spcPts val="1200"/>
              </a:spcAft>
              <a:buFont typeface="Arial" panose="020B0604020202020204" pitchFamily="34" charset="0"/>
              <a:buChar char="•"/>
            </a:pPr>
            <a:r>
              <a:rPr lang="es-EC" sz="2200" dirty="0" smtClean="0">
                <a:latin typeface="Calibri" panose="020F0502020204030204" pitchFamily="34" charset="0"/>
              </a:rPr>
              <a:t>Secuenciaci</a:t>
            </a:r>
            <a:r>
              <a:rPr lang="es-EC" sz="2200" dirty="0">
                <a:latin typeface="Calibri" panose="020F0502020204030204" pitchFamily="34" charset="0"/>
              </a:rPr>
              <a:t>ó</a:t>
            </a:r>
            <a:r>
              <a:rPr lang="es-EC" sz="2200" dirty="0" smtClean="0">
                <a:latin typeface="Calibri" panose="020F0502020204030204" pitchFamily="34" charset="0"/>
              </a:rPr>
              <a:t>n </a:t>
            </a:r>
            <a:endParaRPr lang="es-EC" sz="2200" dirty="0">
              <a:latin typeface="Calibri" panose="020F0502020204030204" pitchFamily="34" charset="0"/>
            </a:endParaRPr>
          </a:p>
        </p:txBody>
      </p:sp>
      <p:pic>
        <p:nvPicPr>
          <p:cNvPr id="41990" name="Picture 6" descr="https://encrypted-tbn0.gstatic.com/images?q=tbn:ANd9GcQ4TVOx35WyrrvmUboSaoUM-SIyHjjHpkpw8jJ1klbiYAIMN037N9d-02x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5737" y="3152186"/>
            <a:ext cx="2194842" cy="2127458"/>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n 25"/>
          <p:cNvPicPr>
            <a:picLocks noChangeAspect="1"/>
          </p:cNvPicPr>
          <p:nvPr/>
        </p:nvPicPr>
        <p:blipFill>
          <a:blip r:embed="rId8"/>
          <a:stretch>
            <a:fillRect/>
          </a:stretch>
        </p:blipFill>
        <p:spPr>
          <a:xfrm>
            <a:off x="9390579" y="3152186"/>
            <a:ext cx="2801421" cy="2026786"/>
          </a:xfrm>
          <a:prstGeom prst="rect">
            <a:avLst/>
          </a:prstGeom>
        </p:spPr>
      </p:pic>
      <p:sp>
        <p:nvSpPr>
          <p:cNvPr id="27" name="CuadroTexto 26"/>
          <p:cNvSpPr txBox="1"/>
          <p:nvPr/>
        </p:nvSpPr>
        <p:spPr>
          <a:xfrm>
            <a:off x="7147394" y="5465032"/>
            <a:ext cx="5216008" cy="369332"/>
          </a:xfrm>
          <a:prstGeom prst="rect">
            <a:avLst/>
          </a:prstGeom>
          <a:noFill/>
        </p:spPr>
        <p:txBody>
          <a:bodyPr wrap="square" rtlCol="0">
            <a:spAutoFit/>
          </a:bodyPr>
          <a:lstStyle/>
          <a:p>
            <a:pPr algn="just"/>
            <a:r>
              <a:rPr lang="es-EC" b="1" dirty="0" smtClean="0">
                <a:latin typeface="Calibri" panose="020F0502020204030204" pitchFamily="34" charset="0"/>
              </a:rPr>
              <a:t>(A): </a:t>
            </a:r>
            <a:r>
              <a:rPr lang="es-EC" dirty="0" smtClean="0">
                <a:latin typeface="Calibri" panose="020F0502020204030204" pitchFamily="34" charset="0"/>
              </a:rPr>
              <a:t>Termociclador para una PCR. </a:t>
            </a:r>
            <a:r>
              <a:rPr lang="es-EC" b="1" dirty="0" smtClean="0">
                <a:latin typeface="Calibri" panose="020F0502020204030204" pitchFamily="34" charset="0"/>
              </a:rPr>
              <a:t>(B): </a:t>
            </a:r>
            <a:r>
              <a:rPr lang="es-EC" dirty="0" smtClean="0">
                <a:latin typeface="Calibri" panose="020F0502020204030204" pitchFamily="34" charset="0"/>
              </a:rPr>
              <a:t>Secuenciador.</a:t>
            </a:r>
            <a:endParaRPr lang="es-EC" dirty="0">
              <a:latin typeface="Calibri" panose="020F0502020204030204" pitchFamily="34" charset="0"/>
            </a:endParaRPr>
          </a:p>
        </p:txBody>
      </p:sp>
      <p:pic>
        <p:nvPicPr>
          <p:cNvPr id="14"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01125" y="5954736"/>
            <a:ext cx="3028950"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uadroTexto 1"/>
          <p:cNvSpPr txBox="1"/>
          <p:nvPr/>
        </p:nvSpPr>
        <p:spPr>
          <a:xfrm>
            <a:off x="8848702" y="4809640"/>
            <a:ext cx="442912" cy="369332"/>
          </a:xfrm>
          <a:prstGeom prst="rect">
            <a:avLst/>
          </a:prstGeom>
          <a:noFill/>
        </p:spPr>
        <p:txBody>
          <a:bodyPr wrap="square" rtlCol="0">
            <a:spAutoFit/>
          </a:bodyPr>
          <a:lstStyle/>
          <a:p>
            <a:r>
              <a:rPr lang="es-EC" b="1" dirty="0" smtClean="0"/>
              <a:t>A</a:t>
            </a:r>
            <a:endParaRPr lang="es-EC" b="1" dirty="0"/>
          </a:p>
        </p:txBody>
      </p:sp>
      <p:sp>
        <p:nvSpPr>
          <p:cNvPr id="16" name="CuadroTexto 15"/>
          <p:cNvSpPr txBox="1"/>
          <p:nvPr/>
        </p:nvSpPr>
        <p:spPr>
          <a:xfrm>
            <a:off x="11157419" y="4564509"/>
            <a:ext cx="442912" cy="369332"/>
          </a:xfrm>
          <a:prstGeom prst="rect">
            <a:avLst/>
          </a:prstGeom>
          <a:noFill/>
        </p:spPr>
        <p:txBody>
          <a:bodyPr wrap="square" rtlCol="0">
            <a:spAutoFit/>
          </a:bodyPr>
          <a:lstStyle/>
          <a:p>
            <a:r>
              <a:rPr lang="es-EC" b="1" dirty="0" smtClean="0"/>
              <a:t>B</a:t>
            </a:r>
            <a:endParaRPr lang="es-EC" b="1" dirty="0"/>
          </a:p>
        </p:txBody>
      </p:sp>
    </p:spTree>
    <p:extLst>
      <p:ext uri="{BB962C8B-B14F-4D97-AF65-F5344CB8AC3E}">
        <p14:creationId xmlns:p14="http://schemas.microsoft.com/office/powerpoint/2010/main" val="1871853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1 CuadroTexto"/>
          <p:cNvSpPr txBox="1">
            <a:spLocks noChangeArrowheads="1"/>
          </p:cNvSpPr>
          <p:nvPr/>
        </p:nvSpPr>
        <p:spPr bwMode="auto">
          <a:xfrm>
            <a:off x="6680947" y="0"/>
            <a:ext cx="57701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C" sz="4400" dirty="0">
                <a:solidFill>
                  <a:srgbClr val="000000"/>
                </a:solidFill>
                <a:latin typeface="Calibri" panose="020F0502020204030204" pitchFamily="34" charset="0"/>
              </a:rPr>
              <a:t>INTRODUCCIÓN</a:t>
            </a:r>
            <a:endParaRPr lang="es-EC" sz="4400" dirty="0">
              <a:latin typeface="Calibri" panose="020F0502020204030204" pitchFamily="34" charset="0"/>
            </a:endParaRPr>
          </a:p>
        </p:txBody>
      </p:sp>
      <p:graphicFrame>
        <p:nvGraphicFramePr>
          <p:cNvPr id="9" name="Diagrama 8"/>
          <p:cNvGraphicFramePr/>
          <p:nvPr>
            <p:extLst>
              <p:ext uri="{D42A27DB-BD31-4B8C-83A1-F6EECF244321}">
                <p14:modId xmlns:p14="http://schemas.microsoft.com/office/powerpoint/2010/main" val="3883905370"/>
              </p:ext>
            </p:extLst>
          </p:nvPr>
        </p:nvGraphicFramePr>
        <p:xfrm>
          <a:off x="7391166" y="695775"/>
          <a:ext cx="3721915" cy="1430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ángulo 13"/>
          <p:cNvSpPr/>
          <p:nvPr/>
        </p:nvSpPr>
        <p:spPr>
          <a:xfrm>
            <a:off x="3623421" y="2453053"/>
            <a:ext cx="2453642" cy="769441"/>
          </a:xfrm>
          <a:prstGeom prst="rect">
            <a:avLst/>
          </a:prstGeom>
          <a:ln>
            <a:solidFill>
              <a:srgbClr val="92D050"/>
            </a:solidFill>
          </a:ln>
        </p:spPr>
        <p:txBody>
          <a:bodyPr wrap="square">
            <a:spAutoFit/>
          </a:bodyPr>
          <a:lstStyle/>
          <a:p>
            <a:pPr algn="just"/>
            <a:r>
              <a:rPr lang="es-EC" sz="2200" dirty="0">
                <a:latin typeface="Calibri" panose="020F0502020204030204" pitchFamily="34" charset="0"/>
                <a:ea typeface="Calibri" panose="020F0502020204030204" pitchFamily="34" charset="0"/>
              </a:rPr>
              <a:t>Genes </a:t>
            </a:r>
            <a:r>
              <a:rPr lang="es-EC" sz="2200" dirty="0" smtClean="0">
                <a:latin typeface="Calibri" panose="020F0502020204030204" pitchFamily="34" charset="0"/>
                <a:ea typeface="Calibri" panose="020F0502020204030204" pitchFamily="34" charset="0"/>
              </a:rPr>
              <a:t>conocidos </a:t>
            </a:r>
          </a:p>
          <a:p>
            <a:pPr algn="just"/>
            <a:r>
              <a:rPr lang="es-EC" sz="2200" dirty="0" smtClean="0">
                <a:latin typeface="Calibri" panose="020F0502020204030204" pitchFamily="34" charset="0"/>
                <a:ea typeface="Calibri" panose="020F0502020204030204" pitchFamily="34" charset="0"/>
              </a:rPr>
              <a:t>conservados</a:t>
            </a:r>
            <a:endParaRPr lang="es-EC" dirty="0"/>
          </a:p>
        </p:txBody>
      </p:sp>
      <p:sp>
        <p:nvSpPr>
          <p:cNvPr id="15" name="CuadroTexto 14"/>
          <p:cNvSpPr txBox="1"/>
          <p:nvPr/>
        </p:nvSpPr>
        <p:spPr>
          <a:xfrm>
            <a:off x="377685" y="4566999"/>
            <a:ext cx="2030368" cy="430887"/>
          </a:xfrm>
          <a:prstGeom prst="rect">
            <a:avLst/>
          </a:prstGeom>
          <a:solidFill>
            <a:schemeClr val="tx1"/>
          </a:solidFill>
        </p:spPr>
        <p:txBody>
          <a:bodyPr wrap="square" rtlCol="0">
            <a:spAutoFit/>
          </a:bodyPr>
          <a:lstStyle/>
          <a:p>
            <a:pPr algn="ctr"/>
            <a:r>
              <a:rPr lang="el-GR" sz="2200" dirty="0">
                <a:solidFill>
                  <a:schemeClr val="bg1"/>
                </a:solidFill>
              </a:rPr>
              <a:t>β</a:t>
            </a:r>
            <a:r>
              <a:rPr lang="es-EC" sz="2200" dirty="0" smtClean="0">
                <a:solidFill>
                  <a:schemeClr val="bg1"/>
                </a:solidFill>
              </a:rPr>
              <a:t>-TUBULINA</a:t>
            </a:r>
            <a:endParaRPr lang="es-EC" sz="2200" dirty="0">
              <a:solidFill>
                <a:schemeClr val="bg1"/>
              </a:solidFill>
            </a:endParaRPr>
          </a:p>
        </p:txBody>
      </p:sp>
      <p:sp>
        <p:nvSpPr>
          <p:cNvPr id="5" name="Rectángulo 4"/>
          <p:cNvSpPr/>
          <p:nvPr/>
        </p:nvSpPr>
        <p:spPr>
          <a:xfrm>
            <a:off x="1537448" y="1088408"/>
            <a:ext cx="5143499" cy="430887"/>
          </a:xfrm>
          <a:prstGeom prst="rect">
            <a:avLst/>
          </a:prstGeom>
        </p:spPr>
        <p:txBody>
          <a:bodyPr wrap="square">
            <a:spAutoFit/>
          </a:bodyPr>
          <a:lstStyle/>
          <a:p>
            <a:pPr algn="just"/>
            <a:r>
              <a:rPr lang="es-EC" sz="2200" dirty="0" smtClean="0">
                <a:latin typeface="Calibri" panose="020F0502020204030204" pitchFamily="34" charset="0"/>
                <a:ea typeface="Calibri" panose="020F0502020204030204" pitchFamily="34" charset="0"/>
              </a:rPr>
              <a:t>Técnicas </a:t>
            </a:r>
            <a:r>
              <a:rPr lang="es-EC" sz="2200" dirty="0">
                <a:latin typeface="Calibri" panose="020F0502020204030204" pitchFamily="34" charset="0"/>
                <a:ea typeface="Calibri" panose="020F0502020204030204" pitchFamily="34" charset="0"/>
              </a:rPr>
              <a:t>basadas en ácidos </a:t>
            </a:r>
            <a:r>
              <a:rPr lang="es-EC" sz="2200" dirty="0" smtClean="0">
                <a:latin typeface="Calibri" panose="020F0502020204030204" pitchFamily="34" charset="0"/>
                <a:ea typeface="Calibri" panose="020F0502020204030204" pitchFamily="34" charset="0"/>
              </a:rPr>
              <a:t>nucleicos</a:t>
            </a:r>
            <a:endParaRPr lang="es-EC" sz="2200" dirty="0">
              <a:latin typeface="Calibri" panose="020F0502020204030204" pitchFamily="34" charset="0"/>
            </a:endParaRPr>
          </a:p>
        </p:txBody>
      </p:sp>
      <p:sp>
        <p:nvSpPr>
          <p:cNvPr id="8" name="Flecha derecha 7"/>
          <p:cNvSpPr/>
          <p:nvPr/>
        </p:nvSpPr>
        <p:spPr>
          <a:xfrm>
            <a:off x="6345411" y="1132401"/>
            <a:ext cx="962866" cy="3429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CuadroTexto 10"/>
          <p:cNvSpPr txBox="1"/>
          <p:nvPr/>
        </p:nvSpPr>
        <p:spPr>
          <a:xfrm>
            <a:off x="-371680" y="2530560"/>
            <a:ext cx="3193676" cy="430887"/>
          </a:xfrm>
          <a:prstGeom prst="rect">
            <a:avLst/>
          </a:prstGeom>
          <a:noFill/>
        </p:spPr>
        <p:txBody>
          <a:bodyPr wrap="square" rtlCol="0">
            <a:spAutoFit/>
          </a:bodyPr>
          <a:lstStyle/>
          <a:p>
            <a:pPr algn="ctr"/>
            <a:r>
              <a:rPr lang="es-EC" sz="2200" b="1" dirty="0" smtClean="0">
                <a:latin typeface="Calibri" panose="020F0502020204030204" pitchFamily="34" charset="0"/>
              </a:rPr>
              <a:t>ESTRATEGIA</a:t>
            </a:r>
            <a:endParaRPr lang="es-EC" sz="2200" b="1" dirty="0">
              <a:latin typeface="Calibri" panose="020F0502020204030204" pitchFamily="34" charset="0"/>
            </a:endParaRPr>
          </a:p>
        </p:txBody>
      </p:sp>
      <p:sp>
        <p:nvSpPr>
          <p:cNvPr id="12" name="Rectángulo 11"/>
          <p:cNvSpPr/>
          <p:nvPr/>
        </p:nvSpPr>
        <p:spPr>
          <a:xfrm>
            <a:off x="7726983" y="2310547"/>
            <a:ext cx="3251532" cy="1107996"/>
          </a:xfrm>
          <a:prstGeom prst="rect">
            <a:avLst/>
          </a:prstGeom>
          <a:ln>
            <a:solidFill>
              <a:srgbClr val="92D050"/>
            </a:solidFill>
          </a:ln>
        </p:spPr>
        <p:txBody>
          <a:bodyPr wrap="square">
            <a:spAutoFit/>
          </a:bodyPr>
          <a:lstStyle/>
          <a:p>
            <a:pPr algn="just"/>
            <a:r>
              <a:rPr lang="es-EC" sz="2200" dirty="0">
                <a:latin typeface="Calibri" panose="020F0502020204030204" pitchFamily="34" charset="0"/>
                <a:ea typeface="Calibri" panose="020F0502020204030204" pitchFamily="34" charset="0"/>
              </a:rPr>
              <a:t>D</a:t>
            </a:r>
            <a:r>
              <a:rPr lang="es-EC" sz="2200" dirty="0" smtClean="0">
                <a:latin typeface="Calibri" panose="020F0502020204030204" pitchFamily="34" charset="0"/>
                <a:ea typeface="Calibri" panose="020F0502020204030204" pitchFamily="34" charset="0"/>
              </a:rPr>
              <a:t>iseño </a:t>
            </a:r>
            <a:r>
              <a:rPr lang="es-EC" sz="2200" dirty="0">
                <a:latin typeface="Calibri" panose="020F0502020204030204" pitchFamily="34" charset="0"/>
                <a:ea typeface="Calibri" panose="020F0502020204030204" pitchFamily="34" charset="0"/>
              </a:rPr>
              <a:t>de ensayos de PCR para diagnóstico y </a:t>
            </a:r>
            <a:r>
              <a:rPr lang="es-EC" sz="2200" dirty="0" smtClean="0">
                <a:latin typeface="Calibri" panose="020F0502020204030204" pitchFamily="34" charset="0"/>
                <a:ea typeface="Calibri" panose="020F0502020204030204" pitchFamily="34" charset="0"/>
              </a:rPr>
              <a:t>análisis filogenéticos.</a:t>
            </a:r>
            <a:endParaRPr lang="es-EC" sz="2200" dirty="0">
              <a:latin typeface="Calibri" panose="020F0502020204030204" pitchFamily="34" charset="0"/>
            </a:endParaRPr>
          </a:p>
        </p:txBody>
      </p:sp>
      <p:sp>
        <p:nvSpPr>
          <p:cNvPr id="18" name="Flecha derecha 17"/>
          <p:cNvSpPr/>
          <p:nvPr/>
        </p:nvSpPr>
        <p:spPr>
          <a:xfrm>
            <a:off x="2585705" y="2623150"/>
            <a:ext cx="598306" cy="24139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Flecha derecha 18"/>
          <p:cNvSpPr/>
          <p:nvPr/>
        </p:nvSpPr>
        <p:spPr>
          <a:xfrm>
            <a:off x="6506109" y="2568450"/>
            <a:ext cx="598306" cy="24139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Rectángulo 12"/>
          <p:cNvSpPr/>
          <p:nvPr/>
        </p:nvSpPr>
        <p:spPr>
          <a:xfrm>
            <a:off x="8091578" y="4228444"/>
            <a:ext cx="3467010" cy="1107996"/>
          </a:xfrm>
          <a:prstGeom prst="rect">
            <a:avLst/>
          </a:prstGeom>
        </p:spPr>
        <p:txBody>
          <a:bodyPr wrap="square">
            <a:spAutoFit/>
          </a:bodyPr>
          <a:lstStyle/>
          <a:p>
            <a:pPr algn="just"/>
            <a:r>
              <a:rPr lang="es-EC" sz="2200" dirty="0" smtClean="0">
                <a:latin typeface="Calibri" panose="020F0502020204030204" pitchFamily="34" charset="0"/>
                <a:ea typeface="Calibri" panose="020F0502020204030204" pitchFamily="34" charset="0"/>
              </a:rPr>
              <a:t>Forman </a:t>
            </a:r>
            <a:r>
              <a:rPr lang="es-EC" sz="2200" dirty="0">
                <a:latin typeface="Calibri" panose="020F0502020204030204" pitchFamily="34" charset="0"/>
                <a:ea typeface="Calibri" panose="020F0502020204030204" pitchFamily="34" charset="0"/>
              </a:rPr>
              <a:t>el citoesqueleto (provee el soporte interno de las células</a:t>
            </a:r>
            <a:r>
              <a:rPr lang="es-EC" sz="2200" dirty="0" smtClean="0">
                <a:latin typeface="Calibri" panose="020F0502020204030204" pitchFamily="34" charset="0"/>
                <a:ea typeface="Calibri" panose="020F0502020204030204" pitchFamily="34" charset="0"/>
              </a:rPr>
              <a:t>).</a:t>
            </a:r>
            <a:endParaRPr lang="es-EC" sz="2200" dirty="0">
              <a:latin typeface="Calibri" panose="020F0502020204030204" pitchFamily="34" charset="0"/>
            </a:endParaRPr>
          </a:p>
        </p:txBody>
      </p:sp>
      <p:pic>
        <p:nvPicPr>
          <p:cNvPr id="24" name="Imagen 23"/>
          <p:cNvPicPr>
            <a:picLocks noChangeAspect="1"/>
          </p:cNvPicPr>
          <p:nvPr/>
        </p:nvPicPr>
        <p:blipFill>
          <a:blip r:embed="rId8"/>
          <a:stretch>
            <a:fillRect/>
          </a:stretch>
        </p:blipFill>
        <p:spPr>
          <a:xfrm>
            <a:off x="2744600" y="3435362"/>
            <a:ext cx="4617788" cy="3309794"/>
          </a:xfrm>
          <a:prstGeom prst="rect">
            <a:avLst/>
          </a:prstGeom>
        </p:spPr>
      </p:pic>
      <p:sp>
        <p:nvSpPr>
          <p:cNvPr id="25" name="Cerrar llave 24"/>
          <p:cNvSpPr/>
          <p:nvPr/>
        </p:nvSpPr>
        <p:spPr>
          <a:xfrm>
            <a:off x="7511181" y="3741675"/>
            <a:ext cx="431604" cy="232886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C"/>
          </a:p>
        </p:txBody>
      </p:sp>
      <p:pic>
        <p:nvPicPr>
          <p:cNvPr id="16"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29688" y="5954736"/>
            <a:ext cx="3100387"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6448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286346454"/>
              </p:ext>
            </p:extLst>
          </p:nvPr>
        </p:nvGraphicFramePr>
        <p:xfrm>
          <a:off x="522313" y="1042244"/>
          <a:ext cx="10972800" cy="3332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21 CuadroTexto"/>
          <p:cNvSpPr txBox="1">
            <a:spLocks noChangeArrowheads="1"/>
          </p:cNvSpPr>
          <p:nvPr/>
        </p:nvSpPr>
        <p:spPr bwMode="auto">
          <a:xfrm>
            <a:off x="6536112" y="0"/>
            <a:ext cx="57701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C" sz="4400" dirty="0">
                <a:solidFill>
                  <a:srgbClr val="000000"/>
                </a:solidFill>
                <a:latin typeface="Calibri" panose="020F0502020204030204" pitchFamily="34" charset="0"/>
              </a:rPr>
              <a:t>INTRODUCCIÓN</a:t>
            </a:r>
            <a:endParaRPr lang="es-EC" sz="4400" dirty="0">
              <a:latin typeface="Calibri" panose="020F0502020204030204" pitchFamily="34" charset="0"/>
            </a:endParaRPr>
          </a:p>
        </p:txBody>
      </p:sp>
      <p:sp>
        <p:nvSpPr>
          <p:cNvPr id="6" name="CuadroTexto 5"/>
          <p:cNvSpPr txBox="1"/>
          <p:nvPr/>
        </p:nvSpPr>
        <p:spPr>
          <a:xfrm>
            <a:off x="522313" y="384720"/>
            <a:ext cx="2835249" cy="461665"/>
          </a:xfrm>
          <a:prstGeom prst="rect">
            <a:avLst/>
          </a:prstGeom>
          <a:noFill/>
        </p:spPr>
        <p:txBody>
          <a:bodyPr wrap="square" rtlCol="0">
            <a:spAutoFit/>
          </a:bodyPr>
          <a:lstStyle/>
          <a:p>
            <a:r>
              <a:rPr lang="es-EC" sz="2400" b="1" dirty="0" smtClean="0">
                <a:latin typeface="Calibri" panose="020F0502020204030204" pitchFamily="34" charset="0"/>
              </a:rPr>
              <a:t>Análisis filogenético</a:t>
            </a:r>
            <a:endParaRPr lang="es-EC" sz="2400" b="1" dirty="0">
              <a:latin typeface="Calibri" panose="020F0502020204030204" pitchFamily="34" charset="0"/>
            </a:endParaRPr>
          </a:p>
        </p:txBody>
      </p:sp>
      <p:sp>
        <p:nvSpPr>
          <p:cNvPr id="7" name="CuadroTexto 6"/>
          <p:cNvSpPr txBox="1"/>
          <p:nvPr/>
        </p:nvSpPr>
        <p:spPr>
          <a:xfrm>
            <a:off x="714377" y="5086679"/>
            <a:ext cx="3117954" cy="430887"/>
          </a:xfrm>
          <a:prstGeom prst="rect">
            <a:avLst/>
          </a:prstGeom>
          <a:noFill/>
        </p:spPr>
        <p:txBody>
          <a:bodyPr wrap="square" rtlCol="0">
            <a:spAutoFit/>
          </a:bodyPr>
          <a:lstStyle/>
          <a:p>
            <a:r>
              <a:rPr lang="es-EC" sz="2200" b="1" dirty="0" smtClean="0">
                <a:latin typeface="Calibri" panose="020F0502020204030204" pitchFamily="34" charset="0"/>
              </a:rPr>
              <a:t>Máxima verosimilitud</a:t>
            </a:r>
            <a:r>
              <a:rPr lang="es-EC" dirty="0" smtClean="0"/>
              <a:t>:</a:t>
            </a:r>
            <a:endParaRPr lang="es-EC" dirty="0"/>
          </a:p>
        </p:txBody>
      </p:sp>
      <p:sp>
        <p:nvSpPr>
          <p:cNvPr id="9" name="Rectángulo 8"/>
          <p:cNvSpPr/>
          <p:nvPr/>
        </p:nvSpPr>
        <p:spPr>
          <a:xfrm>
            <a:off x="4897332" y="4917401"/>
            <a:ext cx="7161318" cy="769441"/>
          </a:xfrm>
          <a:prstGeom prst="rect">
            <a:avLst/>
          </a:prstGeom>
        </p:spPr>
        <p:txBody>
          <a:bodyPr wrap="square">
            <a:spAutoFit/>
          </a:bodyPr>
          <a:lstStyle/>
          <a:p>
            <a:r>
              <a:rPr lang="es-EC" sz="2200" dirty="0" smtClean="0">
                <a:latin typeface="Calibri" panose="020F0502020204030204" pitchFamily="34" charset="0"/>
                <a:ea typeface="Calibri" panose="020F0502020204030204" pitchFamily="34" charset="0"/>
              </a:rPr>
              <a:t>Modelo probabilístico </a:t>
            </a:r>
            <a:r>
              <a:rPr lang="es-EC" sz="2200" dirty="0">
                <a:latin typeface="Calibri" panose="020F0502020204030204" pitchFamily="34" charset="0"/>
                <a:ea typeface="Calibri" panose="020F0502020204030204" pitchFamily="34" charset="0"/>
              </a:rPr>
              <a:t>para seleccionar </a:t>
            </a:r>
            <a:r>
              <a:rPr lang="es-EC" sz="2200" dirty="0" smtClean="0">
                <a:latin typeface="Calibri" panose="020F0502020204030204" pitchFamily="34" charset="0"/>
                <a:ea typeface="Calibri" panose="020F0502020204030204" pitchFamily="34" charset="0"/>
              </a:rPr>
              <a:t>árbol que </a:t>
            </a:r>
            <a:r>
              <a:rPr lang="es-EC" sz="2200" dirty="0">
                <a:latin typeface="Calibri" panose="020F0502020204030204" pitchFamily="34" charset="0"/>
                <a:ea typeface="Calibri" panose="020F0502020204030204" pitchFamily="34" charset="0"/>
              </a:rPr>
              <a:t>tenga la más alta probabilidad </a:t>
            </a:r>
            <a:r>
              <a:rPr lang="es-EC" sz="2200" dirty="0" smtClean="0">
                <a:latin typeface="Calibri" panose="020F0502020204030204" pitchFamily="34" charset="0"/>
                <a:ea typeface="Calibri" panose="020F0502020204030204" pitchFamily="34" charset="0"/>
              </a:rPr>
              <a:t>de </a:t>
            </a:r>
            <a:r>
              <a:rPr lang="es-EC" sz="2200" dirty="0">
                <a:latin typeface="Calibri" panose="020F0502020204030204" pitchFamily="34" charset="0"/>
                <a:ea typeface="Calibri" panose="020F0502020204030204" pitchFamily="34" charset="0"/>
              </a:rPr>
              <a:t>reflejar el proceso evolutivo </a:t>
            </a:r>
            <a:r>
              <a:rPr lang="es-EC" sz="2200" dirty="0" smtClean="0">
                <a:latin typeface="Calibri" panose="020F0502020204030204" pitchFamily="34" charset="0"/>
                <a:ea typeface="Calibri" panose="020F0502020204030204" pitchFamily="34" charset="0"/>
              </a:rPr>
              <a:t>real.</a:t>
            </a:r>
            <a:endParaRPr lang="es-EC" sz="2200" dirty="0">
              <a:latin typeface="Calibri" panose="020F0502020204030204" pitchFamily="34" charset="0"/>
            </a:endParaRPr>
          </a:p>
        </p:txBody>
      </p:sp>
      <p:pic>
        <p:nvPicPr>
          <p:cNvPr id="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43988" y="5954736"/>
            <a:ext cx="2986087"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lecha derecha 1"/>
          <p:cNvSpPr/>
          <p:nvPr/>
        </p:nvSpPr>
        <p:spPr>
          <a:xfrm>
            <a:off x="3732318" y="5016371"/>
            <a:ext cx="800100" cy="57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349335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CuadroTexto"/>
          <p:cNvSpPr txBox="1">
            <a:spLocks noChangeArrowheads="1"/>
          </p:cNvSpPr>
          <p:nvPr/>
        </p:nvSpPr>
        <p:spPr bwMode="auto">
          <a:xfrm>
            <a:off x="7753349" y="0"/>
            <a:ext cx="48244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s-EC" sz="4400" dirty="0" smtClean="0">
                <a:solidFill>
                  <a:srgbClr val="000000"/>
                </a:solidFill>
                <a:latin typeface="Calibri" panose="020F0502020204030204" pitchFamily="34" charset="0"/>
              </a:rPr>
              <a:t>JUSTIFICACIÓN</a:t>
            </a:r>
            <a:endParaRPr lang="es-EC" sz="4400" dirty="0">
              <a:solidFill>
                <a:srgbClr val="000000"/>
              </a:solidFill>
              <a:latin typeface="Calibri" panose="020F0502020204030204" pitchFamily="34" charset="0"/>
            </a:endParaRPr>
          </a:p>
        </p:txBody>
      </p:sp>
      <p:graphicFrame>
        <p:nvGraphicFramePr>
          <p:cNvPr id="12" name="Diagrama 11"/>
          <p:cNvGraphicFramePr/>
          <p:nvPr>
            <p:extLst>
              <p:ext uri="{D42A27DB-BD31-4B8C-83A1-F6EECF244321}">
                <p14:modId xmlns:p14="http://schemas.microsoft.com/office/powerpoint/2010/main" val="1851798954"/>
              </p:ext>
            </p:extLst>
          </p:nvPr>
        </p:nvGraphicFramePr>
        <p:xfrm>
          <a:off x="3757613" y="1157288"/>
          <a:ext cx="7886700" cy="4525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p:cNvSpPr/>
          <p:nvPr/>
        </p:nvSpPr>
        <p:spPr>
          <a:xfrm>
            <a:off x="4819649" y="4753273"/>
            <a:ext cx="6096000" cy="369332"/>
          </a:xfrm>
          <a:prstGeom prst="rect">
            <a:avLst/>
          </a:prstGeom>
        </p:spPr>
        <p:txBody>
          <a:bodyPr>
            <a:spAutoFit/>
          </a:bodyPr>
          <a:lstStyle/>
          <a:p>
            <a:r>
              <a:rPr lang="es-EC" dirty="0" smtClean="0">
                <a:latin typeface="Calibri" panose="020F0502020204030204" pitchFamily="34" charset="0"/>
                <a:ea typeface="Calibri" panose="020F0502020204030204" pitchFamily="34" charset="0"/>
              </a:rPr>
              <a:t>.</a:t>
            </a:r>
            <a:endParaRPr lang="es-EC" dirty="0">
              <a:latin typeface="Calibri" panose="020F0502020204030204" pitchFamily="34" charset="0"/>
            </a:endParaRPr>
          </a:p>
        </p:txBody>
      </p:sp>
      <p:sp>
        <p:nvSpPr>
          <p:cNvPr id="9" name="CuadroTexto 8"/>
          <p:cNvSpPr txBox="1"/>
          <p:nvPr/>
        </p:nvSpPr>
        <p:spPr>
          <a:xfrm>
            <a:off x="280990" y="2622830"/>
            <a:ext cx="3040022" cy="1384995"/>
          </a:xfrm>
          <a:prstGeom prst="rect">
            <a:avLst/>
          </a:prstGeom>
          <a:noFill/>
          <a:ln w="28575">
            <a:solidFill>
              <a:srgbClr val="92D050"/>
            </a:solidFill>
          </a:ln>
        </p:spPr>
        <p:txBody>
          <a:bodyPr wrap="square" rtlCol="0">
            <a:spAutoFit/>
          </a:bodyPr>
          <a:lstStyle/>
          <a:p>
            <a:pPr algn="ctr"/>
            <a:r>
              <a:rPr lang="es-EC" sz="2200" b="1" dirty="0">
                <a:latin typeface="Calibri" panose="020F0502020204030204" pitchFamily="34" charset="0"/>
              </a:rPr>
              <a:t>A</a:t>
            </a:r>
            <a:r>
              <a:rPr lang="es-EC" sz="2200" b="1" dirty="0" smtClean="0">
                <a:latin typeface="Calibri" panose="020F0502020204030204" pitchFamily="34" charset="0"/>
              </a:rPr>
              <a:t>nalizar </a:t>
            </a:r>
            <a:r>
              <a:rPr lang="es-EC" sz="2200" b="1" dirty="0">
                <a:latin typeface="Calibri" panose="020F0502020204030204" pitchFamily="34" charset="0"/>
              </a:rPr>
              <a:t>relaciones </a:t>
            </a:r>
            <a:r>
              <a:rPr lang="es-EC" sz="2200" b="1" dirty="0" smtClean="0">
                <a:latin typeface="Calibri" panose="020F0502020204030204" pitchFamily="34" charset="0"/>
              </a:rPr>
              <a:t>filogenéticas de </a:t>
            </a:r>
            <a:r>
              <a:rPr lang="es-EC" sz="2200" b="1" i="1" dirty="0">
                <a:latin typeface="Calibri" panose="020F0502020204030204" pitchFamily="34" charset="0"/>
              </a:rPr>
              <a:t>Pythium irregulare </a:t>
            </a:r>
            <a:r>
              <a:rPr lang="es-EC" sz="2200" b="1" dirty="0">
                <a:latin typeface="Calibri" panose="020F0502020204030204" pitchFamily="34" charset="0"/>
              </a:rPr>
              <a:t>sensu lato. </a:t>
            </a:r>
          </a:p>
          <a:p>
            <a:endParaRPr lang="es-EC" dirty="0"/>
          </a:p>
        </p:txBody>
      </p:sp>
      <p:sp>
        <p:nvSpPr>
          <p:cNvPr id="10" name="Rectángulo 9"/>
          <p:cNvSpPr/>
          <p:nvPr/>
        </p:nvSpPr>
        <p:spPr>
          <a:xfrm>
            <a:off x="280989" y="6406244"/>
            <a:ext cx="9577387" cy="430887"/>
          </a:xfrm>
          <a:prstGeom prst="rect">
            <a:avLst/>
          </a:prstGeom>
          <a:ln w="19050">
            <a:noFill/>
          </a:ln>
        </p:spPr>
        <p:txBody>
          <a:bodyPr wrap="square">
            <a:spAutoFit/>
          </a:bodyPr>
          <a:lstStyle/>
          <a:p>
            <a:r>
              <a:rPr lang="es-EC" sz="2200" dirty="0">
                <a:latin typeface="Calibri" panose="020F0502020204030204" pitchFamily="34" charset="0"/>
                <a:ea typeface="Calibri" panose="020F0502020204030204" pitchFamily="34" charset="0"/>
                <a:cs typeface="Times New Roman" panose="02020603050405020304" pitchFamily="18" charset="0"/>
              </a:rPr>
              <a:t>Sensu lato</a:t>
            </a:r>
            <a:r>
              <a:rPr lang="es-EC" sz="2200" dirty="0" smtClean="0">
                <a:latin typeface="Calibri" panose="020F0502020204030204" pitchFamily="34" charset="0"/>
                <a:ea typeface="Calibri" panose="020F0502020204030204" pitchFamily="34" charset="0"/>
                <a:cs typeface="Times New Roman" panose="02020603050405020304" pitchFamily="18" charset="0"/>
              </a:rPr>
              <a:t>: en el sentido amplio.</a:t>
            </a:r>
            <a:endParaRPr lang="es-EC" sz="2200" dirty="0"/>
          </a:p>
        </p:txBody>
      </p:sp>
      <p:pic>
        <p:nvPicPr>
          <p:cNvPr id="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15413" y="5954736"/>
            <a:ext cx="3014662"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403834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19339</TotalTime>
  <Words>2406</Words>
  <Application>Microsoft Office PowerPoint</Application>
  <PresentationFormat>Panorámica</PresentationFormat>
  <Paragraphs>460</Paragraphs>
  <Slides>38</Slides>
  <Notes>12</Notes>
  <HiddenSlides>0</HiddenSlides>
  <MMClips>0</MMClips>
  <ScaleCrop>false</ScaleCrop>
  <HeadingPairs>
    <vt:vector size="8" baseType="variant">
      <vt:variant>
        <vt:lpstr>Fuentes usadas</vt:lpstr>
      </vt:variant>
      <vt:variant>
        <vt:i4>10</vt:i4>
      </vt:variant>
      <vt:variant>
        <vt:lpstr>Tema</vt:lpstr>
      </vt:variant>
      <vt:variant>
        <vt:i4>2</vt:i4>
      </vt:variant>
      <vt:variant>
        <vt:lpstr>Servidores OLE incrustados</vt:lpstr>
      </vt:variant>
      <vt:variant>
        <vt:i4>2</vt:i4>
      </vt:variant>
      <vt:variant>
        <vt:lpstr>Títulos de diapositiva</vt:lpstr>
      </vt:variant>
      <vt:variant>
        <vt:i4>38</vt:i4>
      </vt:variant>
    </vt:vector>
  </HeadingPairs>
  <TitlesOfParts>
    <vt:vector size="52" baseType="lpstr">
      <vt:lpstr>AdvP1964</vt:lpstr>
      <vt:lpstr>Arial</vt:lpstr>
      <vt:lpstr>Calibri</vt:lpstr>
      <vt:lpstr>Calibri Light</vt:lpstr>
      <vt:lpstr>CommonBullets</vt:lpstr>
      <vt:lpstr>Corbel</vt:lpstr>
      <vt:lpstr>Raavi</vt:lpstr>
      <vt:lpstr>Symbol</vt:lpstr>
      <vt:lpstr>Times New Roman</vt:lpstr>
      <vt:lpstr>Wingdings</vt:lpstr>
      <vt:lpstr>Tema de Office</vt:lpstr>
      <vt:lpstr>Diseño predeterminado</vt:lpstr>
      <vt:lpstr>CorelDRAW</vt:lpstr>
      <vt:lpstr>Equation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CONCLUSIONES</vt:lpstr>
      <vt:lpstr>RECOMENDACIONES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Fer Proaño</dc:creator>
  <cp:lastModifiedBy>Fer Proaño</cp:lastModifiedBy>
  <cp:revision>314</cp:revision>
  <dcterms:created xsi:type="dcterms:W3CDTF">2013-09-11T13:29:23Z</dcterms:created>
  <dcterms:modified xsi:type="dcterms:W3CDTF">2014-04-14T13:23:29Z</dcterms:modified>
</cp:coreProperties>
</file>