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20.jpg" ContentType="image/png"/>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85" r:id="rId2"/>
  </p:sldMasterIdLst>
  <p:notesMasterIdLst>
    <p:notesMasterId r:id="rId133"/>
  </p:notesMasterIdLst>
  <p:handoutMasterIdLst>
    <p:handoutMasterId r:id="rId134"/>
  </p:handoutMasterIdLst>
  <p:sldIdLst>
    <p:sldId id="256" r:id="rId3"/>
    <p:sldId id="285" r:id="rId4"/>
    <p:sldId id="257" r:id="rId5"/>
    <p:sldId id="284" r:id="rId6"/>
    <p:sldId id="258" r:id="rId7"/>
    <p:sldId id="292" r:id="rId8"/>
    <p:sldId id="271" r:id="rId9"/>
    <p:sldId id="272" r:id="rId10"/>
    <p:sldId id="273" r:id="rId11"/>
    <p:sldId id="261" r:id="rId12"/>
    <p:sldId id="262" r:id="rId13"/>
    <p:sldId id="274" r:id="rId14"/>
    <p:sldId id="286" r:id="rId15"/>
    <p:sldId id="263" r:id="rId16"/>
    <p:sldId id="279" r:id="rId17"/>
    <p:sldId id="275" r:id="rId18"/>
    <p:sldId id="276" r:id="rId19"/>
    <p:sldId id="277" r:id="rId20"/>
    <p:sldId id="278" r:id="rId21"/>
    <p:sldId id="287" r:id="rId22"/>
    <p:sldId id="264" r:id="rId23"/>
    <p:sldId id="293" r:id="rId24"/>
    <p:sldId id="266" r:id="rId25"/>
    <p:sldId id="294" r:id="rId26"/>
    <p:sldId id="296" r:id="rId27"/>
    <p:sldId id="295" r:id="rId28"/>
    <p:sldId id="297" r:id="rId29"/>
    <p:sldId id="298" r:id="rId30"/>
    <p:sldId id="299" r:id="rId31"/>
    <p:sldId id="300" r:id="rId32"/>
    <p:sldId id="321" r:id="rId33"/>
    <p:sldId id="301" r:id="rId34"/>
    <p:sldId id="302" r:id="rId35"/>
    <p:sldId id="303" r:id="rId36"/>
    <p:sldId id="304" r:id="rId37"/>
    <p:sldId id="305" r:id="rId38"/>
    <p:sldId id="306" r:id="rId39"/>
    <p:sldId id="307" r:id="rId40"/>
    <p:sldId id="308" r:id="rId41"/>
    <p:sldId id="310" r:id="rId42"/>
    <p:sldId id="311" r:id="rId43"/>
    <p:sldId id="312" r:id="rId44"/>
    <p:sldId id="309" r:id="rId45"/>
    <p:sldId id="313" r:id="rId46"/>
    <p:sldId id="314" r:id="rId47"/>
    <p:sldId id="315" r:id="rId48"/>
    <p:sldId id="316" r:id="rId49"/>
    <p:sldId id="317" r:id="rId50"/>
    <p:sldId id="318" r:id="rId51"/>
    <p:sldId id="319" r:id="rId52"/>
    <p:sldId id="320" r:id="rId53"/>
    <p:sldId id="327" r:id="rId54"/>
    <p:sldId id="322" r:id="rId55"/>
    <p:sldId id="323" r:id="rId56"/>
    <p:sldId id="324" r:id="rId57"/>
    <p:sldId id="325" r:id="rId58"/>
    <p:sldId id="330" r:id="rId59"/>
    <p:sldId id="331" r:id="rId60"/>
    <p:sldId id="332" r:id="rId61"/>
    <p:sldId id="329" r:id="rId62"/>
    <p:sldId id="328" r:id="rId63"/>
    <p:sldId id="326" r:id="rId64"/>
    <p:sldId id="333" r:id="rId65"/>
    <p:sldId id="335" r:id="rId66"/>
    <p:sldId id="334" r:id="rId67"/>
    <p:sldId id="336" r:id="rId68"/>
    <p:sldId id="337" r:id="rId69"/>
    <p:sldId id="265" r:id="rId70"/>
    <p:sldId id="356" r:id="rId71"/>
    <p:sldId id="371" r:id="rId72"/>
    <p:sldId id="372" r:id="rId73"/>
    <p:sldId id="373" r:id="rId74"/>
    <p:sldId id="374" r:id="rId75"/>
    <p:sldId id="375" r:id="rId76"/>
    <p:sldId id="376" r:id="rId77"/>
    <p:sldId id="377" r:id="rId78"/>
    <p:sldId id="378" r:id="rId79"/>
    <p:sldId id="379" r:id="rId80"/>
    <p:sldId id="380" r:id="rId81"/>
    <p:sldId id="381" r:id="rId82"/>
    <p:sldId id="382" r:id="rId83"/>
    <p:sldId id="383" r:id="rId84"/>
    <p:sldId id="384" r:id="rId85"/>
    <p:sldId id="385" r:id="rId86"/>
    <p:sldId id="386" r:id="rId87"/>
    <p:sldId id="387" r:id="rId88"/>
    <p:sldId id="388" r:id="rId89"/>
    <p:sldId id="288" r:id="rId90"/>
    <p:sldId id="267" r:id="rId91"/>
    <p:sldId id="281" r:id="rId92"/>
    <p:sldId id="268" r:id="rId93"/>
    <p:sldId id="338"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39" r:id="rId109"/>
    <p:sldId id="354" r:id="rId110"/>
    <p:sldId id="355" r:id="rId111"/>
    <p:sldId id="289" r:id="rId112"/>
    <p:sldId id="269" r:id="rId113"/>
    <p:sldId id="282" r:id="rId114"/>
    <p:sldId id="357" r:id="rId115"/>
    <p:sldId id="358" r:id="rId116"/>
    <p:sldId id="359" r:id="rId117"/>
    <p:sldId id="360" r:id="rId118"/>
    <p:sldId id="361" r:id="rId119"/>
    <p:sldId id="364" r:id="rId120"/>
    <p:sldId id="362" r:id="rId121"/>
    <p:sldId id="363" r:id="rId122"/>
    <p:sldId id="365" r:id="rId123"/>
    <p:sldId id="366" r:id="rId124"/>
    <p:sldId id="367" r:id="rId125"/>
    <p:sldId id="291" r:id="rId126"/>
    <p:sldId id="270" r:id="rId127"/>
    <p:sldId id="283" r:id="rId128"/>
    <p:sldId id="369" r:id="rId129"/>
    <p:sldId id="368" r:id="rId130"/>
    <p:sldId id="370" r:id="rId131"/>
    <p:sldId id="290" r:id="rId132"/>
  </p:sldIdLst>
  <p:sldSz cx="9906000" cy="6858000" type="A4"/>
  <p:notesSz cx="7099300" cy="10234613"/>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ICIO" id="{2A284630-3DFE-4B07-96C0-2156533C266D}">
          <p14:sldIdLst>
            <p14:sldId id="256"/>
            <p14:sldId id="285"/>
          </p14:sldIdLst>
        </p14:section>
        <p14:section name="ÍNDICE" id="{A5BB1223-A232-4C59-9931-7B3F82625F28}">
          <p14:sldIdLst>
            <p14:sldId id="257"/>
            <p14:sldId id="284"/>
          </p14:sldIdLst>
        </p14:section>
        <p14:section name="CAPÍTULO I" id="{44B7CEC1-CF95-4A9F-8E83-697D226DFB9E}">
          <p14:sldIdLst>
            <p14:sldId id="258"/>
            <p14:sldId id="292"/>
            <p14:sldId id="271"/>
            <p14:sldId id="272"/>
            <p14:sldId id="273"/>
            <p14:sldId id="261"/>
            <p14:sldId id="262"/>
            <p14:sldId id="274"/>
          </p14:sldIdLst>
        </p14:section>
        <p14:section name="CAPÍTULO II" id="{A3C65A75-726A-4B55-8EC7-B1621BC3FA10}">
          <p14:sldIdLst>
            <p14:sldId id="286"/>
            <p14:sldId id="263"/>
            <p14:sldId id="279"/>
            <p14:sldId id="275"/>
            <p14:sldId id="276"/>
            <p14:sldId id="277"/>
            <p14:sldId id="278"/>
          </p14:sldIdLst>
        </p14:section>
        <p14:section name="CAPÍTULO III" id="{723DE0D1-CADC-413E-AEF1-11CC2D507634}">
          <p14:sldIdLst>
            <p14:sldId id="287"/>
            <p14:sldId id="264"/>
            <p14:sldId id="293"/>
            <p14:sldId id="266"/>
            <p14:sldId id="294"/>
            <p14:sldId id="296"/>
            <p14:sldId id="295"/>
            <p14:sldId id="297"/>
            <p14:sldId id="298"/>
            <p14:sldId id="299"/>
            <p14:sldId id="300"/>
            <p14:sldId id="321"/>
            <p14:sldId id="301"/>
            <p14:sldId id="302"/>
            <p14:sldId id="303"/>
            <p14:sldId id="304"/>
            <p14:sldId id="305"/>
            <p14:sldId id="306"/>
            <p14:sldId id="307"/>
            <p14:sldId id="308"/>
            <p14:sldId id="310"/>
            <p14:sldId id="311"/>
            <p14:sldId id="312"/>
            <p14:sldId id="309"/>
            <p14:sldId id="313"/>
            <p14:sldId id="314"/>
            <p14:sldId id="315"/>
            <p14:sldId id="316"/>
            <p14:sldId id="317"/>
            <p14:sldId id="318"/>
            <p14:sldId id="319"/>
            <p14:sldId id="320"/>
            <p14:sldId id="327"/>
            <p14:sldId id="322"/>
            <p14:sldId id="323"/>
            <p14:sldId id="324"/>
            <p14:sldId id="325"/>
            <p14:sldId id="330"/>
            <p14:sldId id="331"/>
            <p14:sldId id="332"/>
            <p14:sldId id="329"/>
            <p14:sldId id="328"/>
            <p14:sldId id="326"/>
            <p14:sldId id="333"/>
            <p14:sldId id="335"/>
            <p14:sldId id="334"/>
            <p14:sldId id="336"/>
            <p14:sldId id="337"/>
            <p14:sldId id="265"/>
            <p14:sldId id="356"/>
            <p14:sldId id="371"/>
            <p14:sldId id="372"/>
            <p14:sldId id="373"/>
            <p14:sldId id="374"/>
            <p14:sldId id="375"/>
            <p14:sldId id="376"/>
            <p14:sldId id="377"/>
            <p14:sldId id="378"/>
            <p14:sldId id="379"/>
            <p14:sldId id="380"/>
            <p14:sldId id="381"/>
            <p14:sldId id="382"/>
            <p14:sldId id="383"/>
            <p14:sldId id="384"/>
            <p14:sldId id="385"/>
            <p14:sldId id="386"/>
            <p14:sldId id="387"/>
            <p14:sldId id="388"/>
          </p14:sldIdLst>
        </p14:section>
        <p14:section name="CAPÍTULO IV" id="{CDA80DCC-FCE1-42B4-89F5-6191864F6351}">
          <p14:sldIdLst>
            <p14:sldId id="288"/>
            <p14:sldId id="267"/>
            <p14:sldId id="281"/>
            <p14:sldId id="268"/>
            <p14:sldId id="338"/>
            <p14:sldId id="340"/>
            <p14:sldId id="341"/>
            <p14:sldId id="342"/>
            <p14:sldId id="343"/>
            <p14:sldId id="344"/>
            <p14:sldId id="345"/>
            <p14:sldId id="346"/>
            <p14:sldId id="347"/>
            <p14:sldId id="348"/>
            <p14:sldId id="349"/>
            <p14:sldId id="350"/>
            <p14:sldId id="351"/>
            <p14:sldId id="352"/>
            <p14:sldId id="353"/>
            <p14:sldId id="339"/>
            <p14:sldId id="354"/>
            <p14:sldId id="355"/>
          </p14:sldIdLst>
        </p14:section>
        <p14:section name="CAPÍTULO V" id="{19C9DE43-F791-4EBC-A2ED-6292E47A4B98}">
          <p14:sldIdLst>
            <p14:sldId id="289"/>
            <p14:sldId id="269"/>
            <p14:sldId id="282"/>
            <p14:sldId id="357"/>
            <p14:sldId id="358"/>
            <p14:sldId id="359"/>
            <p14:sldId id="360"/>
            <p14:sldId id="361"/>
            <p14:sldId id="364"/>
            <p14:sldId id="362"/>
            <p14:sldId id="363"/>
            <p14:sldId id="365"/>
            <p14:sldId id="366"/>
            <p14:sldId id="367"/>
          </p14:sldIdLst>
        </p14:section>
        <p14:section name="CAPÍTULO VI" id="{2DA971A7-AA59-4AFE-813C-9C3BD6E1E13B}">
          <p14:sldIdLst>
            <p14:sldId id="291"/>
            <p14:sldId id="270"/>
            <p14:sldId id="283"/>
            <p14:sldId id="369"/>
            <p14:sldId id="368"/>
            <p14:sldId id="370"/>
          </p14:sldIdLst>
        </p14:section>
        <p14:section name="FINAL" id="{3F412795-D056-4215-90EA-6F8331C475B4}">
          <p14:sldIdLst>
            <p14:sldId id="290"/>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50" autoAdjust="0"/>
    <p:restoredTop sz="82084" autoAdjust="0"/>
  </p:normalViewPr>
  <p:slideViewPr>
    <p:cSldViewPr>
      <p:cViewPr>
        <p:scale>
          <a:sx n="80" d="100"/>
          <a:sy n="80" d="100"/>
        </p:scale>
        <p:origin x="-2214" y="-336"/>
      </p:cViewPr>
      <p:guideLst>
        <p:guide orient="horz" pos="2160"/>
        <p:guide pos="312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0"/>
    </p:cViewPr>
  </p:sorterViewPr>
  <p:notesViewPr>
    <p:cSldViewPr>
      <p:cViewPr varScale="1">
        <p:scale>
          <a:sx n="76" d="100"/>
          <a:sy n="76" d="100"/>
        </p:scale>
        <p:origin x="-3930" y="318"/>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handoutMaster" Target="handoutMasters/handout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447069-3C72-4869-84CF-BD3C1051736B}"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s-ES"/>
        </a:p>
      </dgm:t>
    </dgm:pt>
    <dgm:pt modelId="{5B789246-4F9D-4351-9AE2-9AA1B80B2574}">
      <dgm:prSet phldrT="[Texto]" custT="1"/>
      <dgm:spPr/>
      <dgm:t>
        <a:bodyPr/>
        <a:lstStyle/>
        <a:p>
          <a:r>
            <a:rPr lang="es-ES" sz="1800" dirty="0" smtClean="0"/>
            <a:t>Manuales, Planos y Tutoriales</a:t>
          </a:r>
          <a:endParaRPr lang="es-ES" sz="1800" dirty="0"/>
        </a:p>
      </dgm:t>
    </dgm:pt>
    <dgm:pt modelId="{198C637C-13AA-46BD-A826-F4E7D71DB2A5}" type="parTrans" cxnId="{FA51F667-8774-4E51-8D34-DEC0690F04A2}">
      <dgm:prSet/>
      <dgm:spPr/>
      <dgm:t>
        <a:bodyPr/>
        <a:lstStyle/>
        <a:p>
          <a:endParaRPr lang="es-ES"/>
        </a:p>
      </dgm:t>
    </dgm:pt>
    <dgm:pt modelId="{A59B1931-995A-4374-BB39-CFE6C3635D9E}" type="sibTrans" cxnId="{FA51F667-8774-4E51-8D34-DEC0690F04A2}">
      <dgm:prSet/>
      <dgm:spPr/>
      <dgm:t>
        <a:bodyPr/>
        <a:lstStyle/>
        <a:p>
          <a:endParaRPr lang="es-ES"/>
        </a:p>
      </dgm:t>
    </dgm:pt>
    <dgm:pt modelId="{1FD2F007-467F-4F0E-ACA6-331D1A581B37}">
      <dgm:prSet phldrT="[Texto]" custT="1"/>
      <dgm:spPr/>
      <dgm:t>
        <a:bodyPr/>
        <a:lstStyle/>
        <a:p>
          <a:r>
            <a:rPr lang="es-ES" sz="1800" dirty="0" smtClean="0"/>
            <a:t>Estructura</a:t>
          </a:r>
        </a:p>
        <a:p>
          <a:r>
            <a:rPr lang="es-ES" sz="1800" dirty="0" smtClean="0"/>
            <a:t>(SAP 2000)</a:t>
          </a:r>
          <a:endParaRPr lang="es-ES" sz="1800" dirty="0"/>
        </a:p>
      </dgm:t>
    </dgm:pt>
    <dgm:pt modelId="{3F8D8A6A-328D-4F8D-A303-E3EA28DE5257}" type="parTrans" cxnId="{D504D55B-F71D-4736-B09B-EE87F46819F1}">
      <dgm:prSet/>
      <dgm:spPr/>
      <dgm:t>
        <a:bodyPr/>
        <a:lstStyle/>
        <a:p>
          <a:endParaRPr lang="es-ES"/>
        </a:p>
      </dgm:t>
    </dgm:pt>
    <dgm:pt modelId="{5AC2ABF6-CDF9-4AFF-8A7E-D6DE2777EB7A}" type="sibTrans" cxnId="{D504D55B-F71D-4736-B09B-EE87F46819F1}">
      <dgm:prSet/>
      <dgm:spPr/>
      <dgm:t>
        <a:bodyPr/>
        <a:lstStyle/>
        <a:p>
          <a:endParaRPr lang="es-ES"/>
        </a:p>
      </dgm:t>
    </dgm:pt>
    <dgm:pt modelId="{59CA3162-83E1-4E79-A1F5-273ED230D6F9}">
      <dgm:prSet phldrT="[Texto]" custT="1"/>
      <dgm:spPr/>
      <dgm:t>
        <a:bodyPr/>
        <a:lstStyle/>
        <a:p>
          <a:r>
            <a:rPr lang="es-ES" sz="1800" dirty="0" smtClean="0"/>
            <a:t>Sistema Giratorio</a:t>
          </a:r>
        </a:p>
        <a:p>
          <a:r>
            <a:rPr lang="es-ES" sz="1800" dirty="0" smtClean="0"/>
            <a:t>(SolidWorks)</a:t>
          </a:r>
          <a:endParaRPr lang="es-ES" sz="1800" dirty="0"/>
        </a:p>
      </dgm:t>
    </dgm:pt>
    <dgm:pt modelId="{EC26EFD0-B73F-4C8C-82B7-3718C7D59116}" type="parTrans" cxnId="{AEBA95BF-1F0C-4A6A-988E-72D708A09D3C}">
      <dgm:prSet/>
      <dgm:spPr/>
      <dgm:t>
        <a:bodyPr/>
        <a:lstStyle/>
        <a:p>
          <a:endParaRPr lang="es-ES"/>
        </a:p>
      </dgm:t>
    </dgm:pt>
    <dgm:pt modelId="{A39456F3-FE68-480E-A513-5CFE95216434}" type="sibTrans" cxnId="{AEBA95BF-1F0C-4A6A-988E-72D708A09D3C}">
      <dgm:prSet/>
      <dgm:spPr/>
      <dgm:t>
        <a:bodyPr/>
        <a:lstStyle/>
        <a:p>
          <a:endParaRPr lang="es-ES"/>
        </a:p>
      </dgm:t>
    </dgm:pt>
    <dgm:pt modelId="{E5C618F0-1856-4F02-B2BC-0D3281D0A500}">
      <dgm:prSet phldrT="[Texto]" custT="1"/>
      <dgm:spPr/>
      <dgm:t>
        <a:bodyPr/>
        <a:lstStyle/>
        <a:p>
          <a:r>
            <a:rPr lang="es-ES" sz="1800" dirty="0" smtClean="0"/>
            <a:t>Presupuesto</a:t>
          </a:r>
        </a:p>
        <a:p>
          <a:r>
            <a:rPr lang="es-ES" sz="1600" dirty="0" smtClean="0"/>
            <a:t>(Jaleo Studio)</a:t>
          </a:r>
          <a:endParaRPr lang="es-ES" sz="1600" dirty="0"/>
        </a:p>
      </dgm:t>
    </dgm:pt>
    <dgm:pt modelId="{0BAF28A5-6F1F-4E7A-BB50-90DB757DD5D0}" type="parTrans" cxnId="{8C1A88E0-6DFC-4EB7-86C7-FE8AFCB3D930}">
      <dgm:prSet/>
      <dgm:spPr/>
      <dgm:t>
        <a:bodyPr/>
        <a:lstStyle/>
        <a:p>
          <a:endParaRPr lang="es-ES"/>
        </a:p>
      </dgm:t>
    </dgm:pt>
    <dgm:pt modelId="{8A09647A-05B4-4BDD-8164-AB9EE546D8D1}" type="sibTrans" cxnId="{8C1A88E0-6DFC-4EB7-86C7-FE8AFCB3D930}">
      <dgm:prSet/>
      <dgm:spPr/>
      <dgm:t>
        <a:bodyPr/>
        <a:lstStyle/>
        <a:p>
          <a:endParaRPr lang="es-ES"/>
        </a:p>
      </dgm:t>
    </dgm:pt>
    <dgm:pt modelId="{F19D5D08-615A-4F89-843A-BB79F6DFBD09}" type="pres">
      <dgm:prSet presAssocID="{80447069-3C72-4869-84CF-BD3C1051736B}" presName="cycle" presStyleCnt="0">
        <dgm:presLayoutVars>
          <dgm:chMax val="1"/>
          <dgm:dir/>
          <dgm:animLvl val="ctr"/>
          <dgm:resizeHandles val="exact"/>
        </dgm:presLayoutVars>
      </dgm:prSet>
      <dgm:spPr/>
      <dgm:t>
        <a:bodyPr/>
        <a:lstStyle/>
        <a:p>
          <a:endParaRPr lang="es-ES"/>
        </a:p>
      </dgm:t>
    </dgm:pt>
    <dgm:pt modelId="{FFEF77F6-D7DA-4B42-BB0D-071A262FC86C}" type="pres">
      <dgm:prSet presAssocID="{5B789246-4F9D-4351-9AE2-9AA1B80B2574}" presName="centerShape" presStyleLbl="node0" presStyleIdx="0" presStyleCnt="1"/>
      <dgm:spPr/>
      <dgm:t>
        <a:bodyPr/>
        <a:lstStyle/>
        <a:p>
          <a:endParaRPr lang="es-ES"/>
        </a:p>
      </dgm:t>
    </dgm:pt>
    <dgm:pt modelId="{6CEAE4CA-4094-44D3-A139-FB08711F19E0}" type="pres">
      <dgm:prSet presAssocID="{3F8D8A6A-328D-4F8D-A303-E3EA28DE5257}" presName="parTrans" presStyleLbl="bgSibTrans2D1" presStyleIdx="0" presStyleCnt="3"/>
      <dgm:spPr/>
      <dgm:t>
        <a:bodyPr/>
        <a:lstStyle/>
        <a:p>
          <a:endParaRPr lang="es-ES"/>
        </a:p>
      </dgm:t>
    </dgm:pt>
    <dgm:pt modelId="{F77D68B7-554E-4C15-8640-75E9E93DDD63}" type="pres">
      <dgm:prSet presAssocID="{1FD2F007-467F-4F0E-ACA6-331D1A581B37}" presName="node" presStyleLbl="node1" presStyleIdx="0" presStyleCnt="3">
        <dgm:presLayoutVars>
          <dgm:bulletEnabled val="1"/>
        </dgm:presLayoutVars>
      </dgm:prSet>
      <dgm:spPr/>
      <dgm:t>
        <a:bodyPr/>
        <a:lstStyle/>
        <a:p>
          <a:endParaRPr lang="es-ES"/>
        </a:p>
      </dgm:t>
    </dgm:pt>
    <dgm:pt modelId="{7FC24BC6-B018-4A8C-A2BF-AEBACE7994D8}" type="pres">
      <dgm:prSet presAssocID="{EC26EFD0-B73F-4C8C-82B7-3718C7D59116}" presName="parTrans" presStyleLbl="bgSibTrans2D1" presStyleIdx="1" presStyleCnt="3"/>
      <dgm:spPr/>
      <dgm:t>
        <a:bodyPr/>
        <a:lstStyle/>
        <a:p>
          <a:endParaRPr lang="es-ES"/>
        </a:p>
      </dgm:t>
    </dgm:pt>
    <dgm:pt modelId="{8B78F2B7-CCDB-4FEE-85D9-35AD3D43F1FD}" type="pres">
      <dgm:prSet presAssocID="{59CA3162-83E1-4E79-A1F5-273ED230D6F9}" presName="node" presStyleLbl="node1" presStyleIdx="1" presStyleCnt="3">
        <dgm:presLayoutVars>
          <dgm:bulletEnabled val="1"/>
        </dgm:presLayoutVars>
      </dgm:prSet>
      <dgm:spPr/>
      <dgm:t>
        <a:bodyPr/>
        <a:lstStyle/>
        <a:p>
          <a:endParaRPr lang="es-ES"/>
        </a:p>
      </dgm:t>
    </dgm:pt>
    <dgm:pt modelId="{A4106CC1-F09E-4FB7-B49B-8445425B358C}" type="pres">
      <dgm:prSet presAssocID="{0BAF28A5-6F1F-4E7A-BB50-90DB757DD5D0}" presName="parTrans" presStyleLbl="bgSibTrans2D1" presStyleIdx="2" presStyleCnt="3"/>
      <dgm:spPr/>
      <dgm:t>
        <a:bodyPr/>
        <a:lstStyle/>
        <a:p>
          <a:endParaRPr lang="es-ES"/>
        </a:p>
      </dgm:t>
    </dgm:pt>
    <dgm:pt modelId="{930751C2-8BAC-4B15-9B10-4E349C207141}" type="pres">
      <dgm:prSet presAssocID="{E5C618F0-1856-4F02-B2BC-0D3281D0A500}" presName="node" presStyleLbl="node1" presStyleIdx="2" presStyleCnt="3">
        <dgm:presLayoutVars>
          <dgm:bulletEnabled val="1"/>
        </dgm:presLayoutVars>
      </dgm:prSet>
      <dgm:spPr/>
      <dgm:t>
        <a:bodyPr/>
        <a:lstStyle/>
        <a:p>
          <a:endParaRPr lang="es-ES"/>
        </a:p>
      </dgm:t>
    </dgm:pt>
  </dgm:ptLst>
  <dgm:cxnLst>
    <dgm:cxn modelId="{8F70C2B9-65E5-4270-B074-B042AD4258AC}" type="presOf" srcId="{59CA3162-83E1-4E79-A1F5-273ED230D6F9}" destId="{8B78F2B7-CCDB-4FEE-85D9-35AD3D43F1FD}" srcOrd="0" destOrd="0" presId="urn:microsoft.com/office/officeart/2005/8/layout/radial4"/>
    <dgm:cxn modelId="{8C1A88E0-6DFC-4EB7-86C7-FE8AFCB3D930}" srcId="{5B789246-4F9D-4351-9AE2-9AA1B80B2574}" destId="{E5C618F0-1856-4F02-B2BC-0D3281D0A500}" srcOrd="2" destOrd="0" parTransId="{0BAF28A5-6F1F-4E7A-BB50-90DB757DD5D0}" sibTransId="{8A09647A-05B4-4BDD-8164-AB9EE546D8D1}"/>
    <dgm:cxn modelId="{3D81B383-10DE-463B-9DDE-538F47420D10}" type="presOf" srcId="{E5C618F0-1856-4F02-B2BC-0D3281D0A500}" destId="{930751C2-8BAC-4B15-9B10-4E349C207141}" srcOrd="0" destOrd="0" presId="urn:microsoft.com/office/officeart/2005/8/layout/radial4"/>
    <dgm:cxn modelId="{AEBA95BF-1F0C-4A6A-988E-72D708A09D3C}" srcId="{5B789246-4F9D-4351-9AE2-9AA1B80B2574}" destId="{59CA3162-83E1-4E79-A1F5-273ED230D6F9}" srcOrd="1" destOrd="0" parTransId="{EC26EFD0-B73F-4C8C-82B7-3718C7D59116}" sibTransId="{A39456F3-FE68-480E-A513-5CFE95216434}"/>
    <dgm:cxn modelId="{B5D929A5-D745-44B7-8B49-7AAA22670E96}" type="presOf" srcId="{0BAF28A5-6F1F-4E7A-BB50-90DB757DD5D0}" destId="{A4106CC1-F09E-4FB7-B49B-8445425B358C}" srcOrd="0" destOrd="0" presId="urn:microsoft.com/office/officeart/2005/8/layout/radial4"/>
    <dgm:cxn modelId="{33E1547F-37E7-46B3-B2AF-96FA00BB7CE9}" type="presOf" srcId="{EC26EFD0-B73F-4C8C-82B7-3718C7D59116}" destId="{7FC24BC6-B018-4A8C-A2BF-AEBACE7994D8}" srcOrd="0" destOrd="0" presId="urn:microsoft.com/office/officeart/2005/8/layout/radial4"/>
    <dgm:cxn modelId="{29AC5D3E-E0D1-4E81-8FD1-EBAE911D8078}" type="presOf" srcId="{80447069-3C72-4869-84CF-BD3C1051736B}" destId="{F19D5D08-615A-4F89-843A-BB79F6DFBD09}" srcOrd="0" destOrd="0" presId="urn:microsoft.com/office/officeart/2005/8/layout/radial4"/>
    <dgm:cxn modelId="{50546914-1305-4198-9523-E4F194E4E369}" type="presOf" srcId="{1FD2F007-467F-4F0E-ACA6-331D1A581B37}" destId="{F77D68B7-554E-4C15-8640-75E9E93DDD63}" srcOrd="0" destOrd="0" presId="urn:microsoft.com/office/officeart/2005/8/layout/radial4"/>
    <dgm:cxn modelId="{FF0EA86D-510C-4F2A-84B2-296BBB3F52D0}" type="presOf" srcId="{5B789246-4F9D-4351-9AE2-9AA1B80B2574}" destId="{FFEF77F6-D7DA-4B42-BB0D-071A262FC86C}" srcOrd="0" destOrd="0" presId="urn:microsoft.com/office/officeart/2005/8/layout/radial4"/>
    <dgm:cxn modelId="{F89957F8-53FF-46A6-A1CE-5B8FE5F31FB9}" type="presOf" srcId="{3F8D8A6A-328D-4F8D-A303-E3EA28DE5257}" destId="{6CEAE4CA-4094-44D3-A139-FB08711F19E0}" srcOrd="0" destOrd="0" presId="urn:microsoft.com/office/officeart/2005/8/layout/radial4"/>
    <dgm:cxn modelId="{D504D55B-F71D-4736-B09B-EE87F46819F1}" srcId="{5B789246-4F9D-4351-9AE2-9AA1B80B2574}" destId="{1FD2F007-467F-4F0E-ACA6-331D1A581B37}" srcOrd="0" destOrd="0" parTransId="{3F8D8A6A-328D-4F8D-A303-E3EA28DE5257}" sibTransId="{5AC2ABF6-CDF9-4AFF-8A7E-D6DE2777EB7A}"/>
    <dgm:cxn modelId="{FA51F667-8774-4E51-8D34-DEC0690F04A2}" srcId="{80447069-3C72-4869-84CF-BD3C1051736B}" destId="{5B789246-4F9D-4351-9AE2-9AA1B80B2574}" srcOrd="0" destOrd="0" parTransId="{198C637C-13AA-46BD-A826-F4E7D71DB2A5}" sibTransId="{A59B1931-995A-4374-BB39-CFE6C3635D9E}"/>
    <dgm:cxn modelId="{15B377A6-A357-435B-9E81-13F7B06BA103}" type="presParOf" srcId="{F19D5D08-615A-4F89-843A-BB79F6DFBD09}" destId="{FFEF77F6-D7DA-4B42-BB0D-071A262FC86C}" srcOrd="0" destOrd="0" presId="urn:microsoft.com/office/officeart/2005/8/layout/radial4"/>
    <dgm:cxn modelId="{A0E34C15-8BAC-4BFC-80AC-36074FEF6031}" type="presParOf" srcId="{F19D5D08-615A-4F89-843A-BB79F6DFBD09}" destId="{6CEAE4CA-4094-44D3-A139-FB08711F19E0}" srcOrd="1" destOrd="0" presId="urn:microsoft.com/office/officeart/2005/8/layout/radial4"/>
    <dgm:cxn modelId="{2B03FCEF-CF4B-4091-A95C-B83793266E61}" type="presParOf" srcId="{F19D5D08-615A-4F89-843A-BB79F6DFBD09}" destId="{F77D68B7-554E-4C15-8640-75E9E93DDD63}" srcOrd="2" destOrd="0" presId="urn:microsoft.com/office/officeart/2005/8/layout/radial4"/>
    <dgm:cxn modelId="{C74E33AC-C2AC-46BF-AD5C-69FCA0D92842}" type="presParOf" srcId="{F19D5D08-615A-4F89-843A-BB79F6DFBD09}" destId="{7FC24BC6-B018-4A8C-A2BF-AEBACE7994D8}" srcOrd="3" destOrd="0" presId="urn:microsoft.com/office/officeart/2005/8/layout/radial4"/>
    <dgm:cxn modelId="{1C50C04D-EE64-4CB2-8322-EA658441EC51}" type="presParOf" srcId="{F19D5D08-615A-4F89-843A-BB79F6DFBD09}" destId="{8B78F2B7-CCDB-4FEE-85D9-35AD3D43F1FD}" srcOrd="4" destOrd="0" presId="urn:microsoft.com/office/officeart/2005/8/layout/radial4"/>
    <dgm:cxn modelId="{1EE2EA55-50BD-4964-970E-DBF0586FC680}" type="presParOf" srcId="{F19D5D08-615A-4F89-843A-BB79F6DFBD09}" destId="{A4106CC1-F09E-4FB7-B49B-8445425B358C}" srcOrd="5" destOrd="0" presId="urn:microsoft.com/office/officeart/2005/8/layout/radial4"/>
    <dgm:cxn modelId="{9ED4A18D-8EAE-451F-AA46-86ACFCF97BDD}" type="presParOf" srcId="{F19D5D08-615A-4F89-843A-BB79F6DFBD09}" destId="{930751C2-8BAC-4B15-9B10-4E349C207141}" srcOrd="6" destOrd="0" presId="urn:microsoft.com/office/officeart/2005/8/layout/radial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image" Target="../media/image4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60.w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2.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69.wmf"/><Relationship Id="rId1" Type="http://schemas.openxmlformats.org/officeDocument/2006/relationships/image" Target="../media/image68.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78.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image" Target="../media/image80.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image" Target="../media/image92.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9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image" Target="../media/image32.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96.wmf"/><Relationship Id="rId1" Type="http://schemas.openxmlformats.org/officeDocument/2006/relationships/image" Target="../media/image95.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image" Target="../media/image102.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05.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08.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10.w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11.wmf"/></Relationships>
</file>

<file path=ppt/drawings/_rels/vmlDrawing36.vml.rels><?xml version="1.0" encoding="UTF-8" standalone="yes"?>
<Relationships xmlns="http://schemas.openxmlformats.org/package/2006/relationships"><Relationship Id="rId2" Type="http://schemas.openxmlformats.org/officeDocument/2006/relationships/image" Target="../media/image113.wmf"/><Relationship Id="rId1" Type="http://schemas.openxmlformats.org/officeDocument/2006/relationships/image" Target="../media/image112.w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15.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17.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image" Target="../media/image121.wmf"/><Relationship Id="rId1" Type="http://schemas.openxmlformats.org/officeDocument/2006/relationships/image" Target="../media/image12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23.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26.w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130.wmf"/><Relationship Id="rId1" Type="http://schemas.openxmlformats.org/officeDocument/2006/relationships/image" Target="../media/image129.w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32.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35.wmf"/></Relationships>
</file>

<file path=ppt/drawings/_rels/vmlDrawing45.vml.rels><?xml version="1.0" encoding="UTF-8" standalone="yes"?>
<Relationships xmlns="http://schemas.openxmlformats.org/package/2006/relationships"><Relationship Id="rId2" Type="http://schemas.openxmlformats.org/officeDocument/2006/relationships/image" Target="../media/image138.wmf"/><Relationship Id="rId1" Type="http://schemas.openxmlformats.org/officeDocument/2006/relationships/image" Target="../media/image137.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image" Target="../media/image141.wmf"/><Relationship Id="rId1" Type="http://schemas.openxmlformats.org/officeDocument/2006/relationships/image" Target="../media/image140.wmf"/><Relationship Id="rId4" Type="http://schemas.openxmlformats.org/officeDocument/2006/relationships/image" Target="../media/image14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3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1" y="1"/>
            <a:ext cx="3076363" cy="511731"/>
          </a:xfrm>
          <a:prstGeom prst="rect">
            <a:avLst/>
          </a:prstGeom>
        </p:spPr>
        <p:txBody>
          <a:bodyPr vert="horz" lIns="99040" tIns="49520" rIns="99040" bIns="49520" rtlCol="0"/>
          <a:lstStyle>
            <a:lvl1pPr algn="l">
              <a:defRPr sz="1300"/>
            </a:lvl1pPr>
          </a:lstStyle>
          <a:p>
            <a:r>
              <a:rPr lang="es-ES" dirty="0" smtClean="0"/>
              <a:t>ESPE</a:t>
            </a:r>
            <a:endParaRPr lang="es-ES" dirty="0"/>
          </a:p>
        </p:txBody>
      </p:sp>
      <p:sp>
        <p:nvSpPr>
          <p:cNvPr id="3" name="2 Marcador de fecha"/>
          <p:cNvSpPr>
            <a:spLocks noGrp="1"/>
          </p:cNvSpPr>
          <p:nvPr>
            <p:ph type="dt" sz="quarter" idx="1"/>
          </p:nvPr>
        </p:nvSpPr>
        <p:spPr>
          <a:xfrm>
            <a:off x="4021295" y="1"/>
            <a:ext cx="3076363" cy="511731"/>
          </a:xfrm>
          <a:prstGeom prst="rect">
            <a:avLst/>
          </a:prstGeom>
        </p:spPr>
        <p:txBody>
          <a:bodyPr vert="horz" lIns="99040" tIns="49520" rIns="99040" bIns="49520" rtlCol="0"/>
          <a:lstStyle>
            <a:lvl1pPr algn="r">
              <a:defRPr sz="1300"/>
            </a:lvl1pPr>
          </a:lstStyle>
          <a:p>
            <a:fld id="{F5797F1D-2E72-476B-88A6-AEB04786BE3D}" type="datetimeFigureOut">
              <a:rPr lang="es-ES" smtClean="0"/>
              <a:t>09/03/2014</a:t>
            </a:fld>
            <a:endParaRPr lang="es-ES" dirty="0"/>
          </a:p>
        </p:txBody>
      </p:sp>
      <p:sp>
        <p:nvSpPr>
          <p:cNvPr id="4" name="3 Marcador de pie de página"/>
          <p:cNvSpPr>
            <a:spLocks noGrp="1"/>
          </p:cNvSpPr>
          <p:nvPr>
            <p:ph type="ftr" sz="quarter" idx="2"/>
          </p:nvPr>
        </p:nvSpPr>
        <p:spPr>
          <a:xfrm>
            <a:off x="1" y="9721107"/>
            <a:ext cx="3076363" cy="511731"/>
          </a:xfrm>
          <a:prstGeom prst="rect">
            <a:avLst/>
          </a:prstGeom>
        </p:spPr>
        <p:txBody>
          <a:bodyPr vert="horz" lIns="99040" tIns="49520" rIns="99040" bIns="49520" rtlCol="0" anchor="b"/>
          <a:lstStyle>
            <a:lvl1pPr algn="l">
              <a:defRPr sz="1300"/>
            </a:lvl1pPr>
          </a:lstStyle>
          <a:p>
            <a:r>
              <a:rPr lang="es-ES" dirty="0" smtClean="0"/>
              <a:t>CARRERA DE INGENIERÍA MECÁNICA</a:t>
            </a:r>
            <a:endParaRPr lang="es-ES" dirty="0"/>
          </a:p>
        </p:txBody>
      </p:sp>
      <p:sp>
        <p:nvSpPr>
          <p:cNvPr id="5" name="4 Marcador de número de diapositiva"/>
          <p:cNvSpPr>
            <a:spLocks noGrp="1"/>
          </p:cNvSpPr>
          <p:nvPr>
            <p:ph type="sldNum" sz="quarter" idx="3"/>
          </p:nvPr>
        </p:nvSpPr>
        <p:spPr>
          <a:xfrm>
            <a:off x="4021295" y="9721107"/>
            <a:ext cx="3076363" cy="511731"/>
          </a:xfrm>
          <a:prstGeom prst="rect">
            <a:avLst/>
          </a:prstGeom>
        </p:spPr>
        <p:txBody>
          <a:bodyPr vert="horz" lIns="99040" tIns="49520" rIns="99040" bIns="49520" rtlCol="0" anchor="b"/>
          <a:lstStyle>
            <a:lvl1pPr algn="r">
              <a:defRPr sz="1300"/>
            </a:lvl1pPr>
          </a:lstStyle>
          <a:p>
            <a:fld id="{E773AF08-C8E8-4B93-A5DF-E51931125BA6}" type="slidenum">
              <a:rPr lang="es-ES" smtClean="0"/>
              <a:t>‹Nº›</a:t>
            </a:fld>
            <a:endParaRPr lang="es-ES" dirty="0"/>
          </a:p>
        </p:txBody>
      </p:sp>
    </p:spTree>
    <p:extLst>
      <p:ext uri="{BB962C8B-B14F-4D97-AF65-F5344CB8AC3E}">
        <p14:creationId xmlns:p14="http://schemas.microsoft.com/office/powerpoint/2010/main" val="2607692575"/>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3 Marcador de imagen de diapositiva"/>
          <p:cNvSpPr>
            <a:spLocks noGrp="1" noRot="1" noChangeAspect="1"/>
          </p:cNvSpPr>
          <p:nvPr>
            <p:ph type="sldImg" idx="2"/>
          </p:nvPr>
        </p:nvSpPr>
        <p:spPr>
          <a:xfrm>
            <a:off x="777875" y="768350"/>
            <a:ext cx="5543550" cy="3836988"/>
          </a:xfrm>
          <a:prstGeom prst="rect">
            <a:avLst/>
          </a:prstGeom>
          <a:noFill/>
          <a:ln w="12700">
            <a:solidFill>
              <a:prstClr val="black"/>
            </a:solidFill>
          </a:ln>
        </p:spPr>
        <p:txBody>
          <a:bodyPr vert="horz" lIns="99040" tIns="49520" rIns="99040" bIns="49520" rtlCol="0" anchor="ctr"/>
          <a:lstStyle/>
          <a:p>
            <a:endParaRPr lang="es-ES" dirty="0"/>
          </a:p>
        </p:txBody>
      </p:sp>
      <p:sp>
        <p:nvSpPr>
          <p:cNvPr id="5" name="4 Marcador de notas"/>
          <p:cNvSpPr>
            <a:spLocks noGrp="1"/>
          </p:cNvSpPr>
          <p:nvPr>
            <p:ph type="body" sz="quarter" idx="3"/>
          </p:nvPr>
        </p:nvSpPr>
        <p:spPr>
          <a:xfrm>
            <a:off x="709931" y="4861442"/>
            <a:ext cx="5679440" cy="4605576"/>
          </a:xfrm>
          <a:prstGeom prst="rect">
            <a:avLst/>
          </a:prstGeom>
        </p:spPr>
        <p:txBody>
          <a:bodyPr vert="horz" lIns="99040" tIns="49520" rIns="99040" bIns="495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1" y="9721107"/>
            <a:ext cx="3076363" cy="511731"/>
          </a:xfrm>
          <a:prstGeom prst="rect">
            <a:avLst/>
          </a:prstGeom>
        </p:spPr>
        <p:txBody>
          <a:bodyPr vert="horz" lIns="99040" tIns="49520" rIns="99040" bIns="49520" rtlCol="0" anchor="b"/>
          <a:lstStyle>
            <a:lvl1pPr algn="l">
              <a:defRPr sz="1000"/>
            </a:lvl1pPr>
          </a:lstStyle>
          <a:p>
            <a:r>
              <a:rPr lang="es-ES" dirty="0" smtClean="0"/>
              <a:t>CARRERA DE INGENIERÍA MECÁNICA</a:t>
            </a:r>
            <a:endParaRPr lang="es-ES" dirty="0"/>
          </a:p>
        </p:txBody>
      </p:sp>
      <p:sp>
        <p:nvSpPr>
          <p:cNvPr id="7" name="6 Marcador de número de diapositiva"/>
          <p:cNvSpPr>
            <a:spLocks noGrp="1"/>
          </p:cNvSpPr>
          <p:nvPr>
            <p:ph type="sldNum" sz="quarter" idx="5"/>
          </p:nvPr>
        </p:nvSpPr>
        <p:spPr>
          <a:xfrm>
            <a:off x="4021295" y="9721107"/>
            <a:ext cx="3076363" cy="511731"/>
          </a:xfrm>
          <a:prstGeom prst="rect">
            <a:avLst/>
          </a:prstGeom>
        </p:spPr>
        <p:txBody>
          <a:bodyPr vert="horz" lIns="99040" tIns="49520" rIns="99040" bIns="49520" rtlCol="0" anchor="b"/>
          <a:lstStyle>
            <a:lvl1pPr algn="r">
              <a:defRPr sz="1500"/>
            </a:lvl1pPr>
          </a:lstStyle>
          <a:p>
            <a:fld id="{CFA3B5A1-72F3-4109-9900-19E8D0B19E66}" type="slidenum">
              <a:rPr lang="es-ES" smtClean="0"/>
              <a:pPr/>
              <a:t>‹Nº›</a:t>
            </a:fld>
            <a:r>
              <a:rPr lang="es-ES" dirty="0" smtClean="0"/>
              <a:t>/70</a:t>
            </a:r>
            <a:endParaRPr lang="es-ES" dirty="0"/>
          </a:p>
        </p:txBody>
      </p:sp>
      <p:sp>
        <p:nvSpPr>
          <p:cNvPr id="8" name="7 Marcador de encabezado"/>
          <p:cNvSpPr>
            <a:spLocks noGrp="1"/>
          </p:cNvSpPr>
          <p:nvPr>
            <p:ph type="hdr" sz="quarter"/>
          </p:nvPr>
        </p:nvSpPr>
        <p:spPr>
          <a:xfrm>
            <a:off x="0" y="1"/>
            <a:ext cx="3076575" cy="511175"/>
          </a:xfrm>
          <a:prstGeom prst="rect">
            <a:avLst/>
          </a:prstGeom>
        </p:spPr>
        <p:txBody>
          <a:bodyPr vert="horz" lIns="91432" tIns="45717" rIns="91432" bIns="45717" rtlCol="0"/>
          <a:lstStyle>
            <a:lvl1pPr algn="l">
              <a:defRPr sz="1500"/>
            </a:lvl1pPr>
          </a:lstStyle>
          <a:p>
            <a:r>
              <a:rPr lang="es-ES" dirty="0" smtClean="0"/>
              <a:t>ESPE</a:t>
            </a:r>
            <a:endParaRPr lang="es-ES" dirty="0"/>
          </a:p>
        </p:txBody>
      </p:sp>
    </p:spTree>
    <p:extLst>
      <p:ext uri="{BB962C8B-B14F-4D97-AF65-F5344CB8AC3E}">
        <p14:creationId xmlns:p14="http://schemas.microsoft.com/office/powerpoint/2010/main" val="1295786476"/>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marL="228581" indent="-228581">
              <a:buAutoNum type="arabicPeriod"/>
            </a:pPr>
            <a:r>
              <a:rPr lang="es-ES" dirty="0" smtClean="0"/>
              <a:t>Presentación</a:t>
            </a:r>
            <a:r>
              <a:rPr lang="es-ES" baseline="0" dirty="0" smtClean="0"/>
              <a:t> del tema tesis</a:t>
            </a:r>
          </a:p>
          <a:p>
            <a:pPr marL="228581" indent="-228581">
              <a:buAutoNum type="arabicPeriod"/>
            </a:pPr>
            <a:r>
              <a:rPr lang="es-ES" baseline="0" dirty="0" smtClean="0"/>
              <a:t>Saludo a autoridades y presentes</a:t>
            </a:r>
          </a:p>
          <a:p>
            <a:pPr marL="228581" indent="-228581">
              <a:buAutoNum type="arabicPeriod"/>
            </a:pPr>
            <a:endParaRPr lang="es-ES" baseline="0" dirty="0" smtClean="0"/>
          </a:p>
          <a:p>
            <a:endParaRPr lang="es-ES" dirty="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1</a:t>
            </a:fld>
            <a:endParaRPr lang="es-ES" dirty="0"/>
          </a:p>
        </p:txBody>
      </p:sp>
    </p:spTree>
    <p:extLst>
      <p:ext uri="{BB962C8B-B14F-4D97-AF65-F5344CB8AC3E}">
        <p14:creationId xmlns:p14="http://schemas.microsoft.com/office/powerpoint/2010/main" val="1659364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10</a:t>
            </a:fld>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138316743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Los datos iniciales del diseño se muestran aquí.</a:t>
            </a:r>
          </a:p>
          <a:p>
            <a:pPr algn="just"/>
            <a:endParaRPr lang="es-ES" dirty="0"/>
          </a:p>
          <a:p>
            <a:pPr algn="just"/>
            <a:r>
              <a:rPr lang="es-ES" dirty="0"/>
              <a:t>1. Simulación de la estructura en el software SAP 2000.------listo-----</a:t>
            </a:r>
          </a:p>
          <a:p>
            <a:pPr algn="just"/>
            <a:r>
              <a:rPr lang="es-ES" dirty="0"/>
              <a:t>2. Simulación del Sistema de Piso giratorio.---------------------en marcha-----</a:t>
            </a:r>
          </a:p>
          <a:p>
            <a:pPr algn="just"/>
            <a:r>
              <a:rPr lang="es-ES" dirty="0"/>
              <a:t>3. Análisis de resultados.</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100</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Los datos iniciales del diseño se muestran aquí.</a:t>
            </a:r>
          </a:p>
          <a:p>
            <a:pPr algn="just"/>
            <a:endParaRPr lang="es-ES" dirty="0"/>
          </a:p>
          <a:p>
            <a:pPr algn="just"/>
            <a:r>
              <a:rPr lang="es-ES" dirty="0"/>
              <a:t>1. Simulación de la estructura en el software SAP 2000.------listo-----</a:t>
            </a:r>
          </a:p>
          <a:p>
            <a:pPr algn="just"/>
            <a:r>
              <a:rPr lang="es-ES" dirty="0"/>
              <a:t>2. Simulación del Sistema de Piso giratorio.---------------------en marcha-----</a:t>
            </a:r>
          </a:p>
          <a:p>
            <a:pPr algn="just"/>
            <a:r>
              <a:rPr lang="es-ES" dirty="0"/>
              <a:t>3. Análisis de resultados.</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101</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Los datos iniciales del diseño se muestran aquí.</a:t>
            </a:r>
          </a:p>
          <a:p>
            <a:pPr algn="just"/>
            <a:endParaRPr lang="es-ES" dirty="0"/>
          </a:p>
          <a:p>
            <a:pPr algn="just"/>
            <a:r>
              <a:rPr lang="es-ES" dirty="0"/>
              <a:t>1. Simulación de la estructura en el software SAP 2000.------listo-----</a:t>
            </a:r>
          </a:p>
          <a:p>
            <a:pPr algn="just"/>
            <a:r>
              <a:rPr lang="es-ES" dirty="0"/>
              <a:t>2. Simulación del Sistema de Piso giratorio.---------------------en marcha-----</a:t>
            </a:r>
          </a:p>
          <a:p>
            <a:pPr algn="just"/>
            <a:r>
              <a:rPr lang="es-ES" dirty="0"/>
              <a:t>3. Análisis de resultados.</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102</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Los datos iniciales del diseño se muestran aquí.</a:t>
            </a:r>
          </a:p>
          <a:p>
            <a:pPr algn="just"/>
            <a:endParaRPr lang="es-ES" dirty="0"/>
          </a:p>
          <a:p>
            <a:pPr algn="just"/>
            <a:r>
              <a:rPr lang="es-ES" dirty="0"/>
              <a:t>1. Simulación de la estructura en el software SAP 2000.------listo-----</a:t>
            </a:r>
          </a:p>
          <a:p>
            <a:pPr algn="just"/>
            <a:r>
              <a:rPr lang="es-ES" dirty="0"/>
              <a:t>2. Simulación del Sistema de Piso giratorio.---------------------en marcha-----</a:t>
            </a:r>
          </a:p>
          <a:p>
            <a:pPr algn="just"/>
            <a:r>
              <a:rPr lang="es-ES" dirty="0"/>
              <a:t>3. Análisis de resultados.</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103</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Los datos iniciales del diseño se muestran aquí.</a:t>
            </a:r>
          </a:p>
          <a:p>
            <a:pPr algn="just"/>
            <a:endParaRPr lang="es-ES" dirty="0"/>
          </a:p>
          <a:p>
            <a:pPr algn="just"/>
            <a:r>
              <a:rPr lang="es-ES" dirty="0"/>
              <a:t>1. Simulación de la estructura en el software SAP 2000.------listo-----</a:t>
            </a:r>
          </a:p>
          <a:p>
            <a:pPr algn="just"/>
            <a:r>
              <a:rPr lang="es-ES" dirty="0"/>
              <a:t>2. Simulación del Sistema de Piso giratorio.---------------------en marcha-----</a:t>
            </a:r>
          </a:p>
          <a:p>
            <a:pPr algn="just"/>
            <a:r>
              <a:rPr lang="es-ES" dirty="0"/>
              <a:t>3. Análisis de resultados.</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104</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Los datos iniciales del diseño se muestran aquí.</a:t>
            </a:r>
          </a:p>
          <a:p>
            <a:pPr algn="just"/>
            <a:endParaRPr lang="es-ES" dirty="0"/>
          </a:p>
          <a:p>
            <a:pPr algn="just"/>
            <a:r>
              <a:rPr lang="es-ES" dirty="0"/>
              <a:t>1. Simulación de la estructura en el software SAP 2000.------listo-----</a:t>
            </a:r>
          </a:p>
          <a:p>
            <a:pPr algn="just"/>
            <a:r>
              <a:rPr lang="es-ES" dirty="0"/>
              <a:t>2. Simulación del Sistema de Piso giratorio.---------------------en marcha-----</a:t>
            </a:r>
          </a:p>
          <a:p>
            <a:pPr algn="just"/>
            <a:r>
              <a:rPr lang="es-ES" dirty="0"/>
              <a:t>3. Análisis de resultados.</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105</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Los datos iniciales del diseño se muestran aquí.</a:t>
            </a:r>
          </a:p>
          <a:p>
            <a:pPr algn="just"/>
            <a:endParaRPr lang="es-ES" dirty="0"/>
          </a:p>
          <a:p>
            <a:pPr algn="just"/>
            <a:r>
              <a:rPr lang="es-ES" dirty="0"/>
              <a:t>1. Simulación de la estructura en el software SAP 2000.------listo-----</a:t>
            </a:r>
          </a:p>
          <a:p>
            <a:pPr algn="just"/>
            <a:r>
              <a:rPr lang="es-ES" dirty="0"/>
              <a:t>2. Simulación del Sistema de Piso giratorio.---------------------en marcha-----</a:t>
            </a:r>
          </a:p>
          <a:p>
            <a:pPr algn="just"/>
            <a:r>
              <a:rPr lang="es-ES" dirty="0"/>
              <a:t>3. Análisis de resultados.</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106</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endParaRPr lang="es-ES" sz="2100" dirty="0"/>
          </a:p>
          <a:p>
            <a:pPr algn="just"/>
            <a:r>
              <a:rPr lang="es-ES" dirty="0"/>
              <a:t>1. Simulación de la estructura en el software SAP 2000.------Listo-----------</a:t>
            </a:r>
          </a:p>
          <a:p>
            <a:pPr algn="just"/>
            <a:r>
              <a:rPr lang="es-ES" dirty="0"/>
              <a:t>2. Simulación del Sistema de Piso giratorio.---------------------Listo-----------</a:t>
            </a:r>
          </a:p>
          <a:p>
            <a:pPr algn="just"/>
            <a:r>
              <a:rPr lang="es-ES" dirty="0"/>
              <a:t>3. Análisis de resultados.-------------------------------------------En marcha-----</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107</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Al compara los resultados, notamos que lo</a:t>
            </a:r>
          </a:p>
          <a:p>
            <a:pPr algn="just"/>
            <a:endParaRPr lang="es-ES" dirty="0"/>
          </a:p>
          <a:p>
            <a:pPr algn="just"/>
            <a:r>
              <a:rPr lang="es-ES" dirty="0"/>
              <a:t>1. Simulación de la estructura en el software SAP 2000.------Listo-----------</a:t>
            </a:r>
          </a:p>
          <a:p>
            <a:pPr algn="just"/>
            <a:r>
              <a:rPr lang="es-ES" dirty="0"/>
              <a:t>2. Simulación del Sistema de Piso giratorio.---------------------Listo-----------</a:t>
            </a:r>
          </a:p>
          <a:p>
            <a:pPr algn="just"/>
            <a:r>
              <a:rPr lang="es-ES" dirty="0"/>
              <a:t>3. Análisis de resultados.-------------------------------------------En marcha-----</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108</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La simulación como un fin, sería un error para el diseñador. </a:t>
            </a:r>
          </a:p>
          <a:p>
            <a:pPr algn="just"/>
            <a:endParaRPr lang="es-ES" dirty="0"/>
          </a:p>
          <a:p>
            <a:pPr algn="just"/>
            <a:r>
              <a:rPr lang="es-ES" dirty="0"/>
              <a:t>La simulación es solo un medio que facilita el poder tomar decisiones en el diseño.</a:t>
            </a:r>
          </a:p>
          <a:p>
            <a:pPr algn="just"/>
            <a:endParaRPr lang="es-ES" dirty="0"/>
          </a:p>
          <a:p>
            <a:pPr algn="just"/>
            <a:r>
              <a:rPr lang="es-ES" dirty="0"/>
              <a:t>1. Simulación de la estructura en el software SAP 2000.------Listo-----------</a:t>
            </a:r>
          </a:p>
          <a:p>
            <a:pPr algn="just"/>
            <a:r>
              <a:rPr lang="es-ES" dirty="0"/>
              <a:t>2. Simulación del Sistema de Piso giratorio.---------------------Listo-----------</a:t>
            </a:r>
          </a:p>
          <a:p>
            <a:pPr algn="just"/>
            <a:r>
              <a:rPr lang="es-ES" dirty="0"/>
              <a:t>3. Análisis de resultados.-------------------------------------------Listo-----------</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109</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11</a:t>
            </a:fld>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23243387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110</a:t>
            </a:fld>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276210315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pie de página"/>
          <p:cNvSpPr>
            <a:spLocks noGrp="1"/>
          </p:cNvSpPr>
          <p:nvPr>
            <p:ph type="ftr" sz="quarter" idx="10"/>
          </p:nvPr>
        </p:nvSpPr>
        <p:spPr/>
        <p:txBody>
          <a:bodyPr/>
          <a:lstStyle/>
          <a:p>
            <a:r>
              <a:rPr lang="es-ES"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111</a:t>
            </a:fld>
            <a:r>
              <a:rPr lang="es-ES" smtClean="0"/>
              <a:t>/70</a:t>
            </a:r>
            <a:endParaRPr lang="es-ES" dirty="0"/>
          </a:p>
        </p:txBody>
      </p:sp>
      <p:sp>
        <p:nvSpPr>
          <p:cNvPr id="6" name="5 Marcador de encabezado"/>
          <p:cNvSpPr>
            <a:spLocks noGrp="1"/>
          </p:cNvSpPr>
          <p:nvPr>
            <p:ph type="hdr" sz="quarter" idx="12"/>
          </p:nvPr>
        </p:nvSpPr>
        <p:spPr/>
        <p:txBody>
          <a:bodyPr/>
          <a:lstStyle/>
          <a:p>
            <a:r>
              <a:rPr lang="es-ES" smtClean="0"/>
              <a:t>ESPE</a:t>
            </a:r>
            <a:endParaRPr lang="es-ES" dirty="0"/>
          </a:p>
        </p:txBody>
      </p:sp>
    </p:spTree>
    <p:extLst>
      <p:ext uri="{BB962C8B-B14F-4D97-AF65-F5344CB8AC3E}">
        <p14:creationId xmlns:p14="http://schemas.microsoft.com/office/powerpoint/2010/main" val="58989488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u="sng" dirty="0"/>
              <a:t>Base de Datos de Precios Unitarios.</a:t>
            </a:r>
          </a:p>
          <a:p>
            <a:pPr marL="888454" lvl="1" indent="-473842" algn="just">
              <a:buFontTx/>
              <a:buChar char="-"/>
            </a:pPr>
            <a:r>
              <a:rPr lang="es-ES" dirty="0"/>
              <a:t>Utilizando el Software Jaleo Studio, se alimenta una base de datos de materiales, mano de obra, máquinas y herramientas que intervienen en el proyecto. </a:t>
            </a:r>
          </a:p>
          <a:p>
            <a:pPr algn="just"/>
            <a:r>
              <a:rPr lang="es-ES" u="sng" dirty="0"/>
              <a:t>Análisis de Precios Unitarios.</a:t>
            </a:r>
          </a:p>
          <a:p>
            <a:pPr marL="888454" lvl="1" indent="-473842" algn="just">
              <a:buFontTx/>
              <a:buChar char="-"/>
            </a:pPr>
            <a:r>
              <a:rPr lang="es-ES" dirty="0"/>
              <a:t>Usando como referencia manuales de composición de precios unitarios de la Cámara de Construcción de Quito. Y con la ayuda del software antes mencionado, se generan los unitarios de la obra.</a:t>
            </a:r>
          </a:p>
          <a:p>
            <a:pPr algn="just"/>
            <a:r>
              <a:rPr lang="es-ES" u="sng" dirty="0"/>
              <a:t>Presupuesto y Cronograma.</a:t>
            </a:r>
          </a:p>
          <a:p>
            <a:pPr marL="888454" lvl="1" indent="-473842" algn="just">
              <a:buFontTx/>
              <a:buChar char="-"/>
            </a:pPr>
            <a:r>
              <a:rPr lang="es-ES" dirty="0"/>
              <a:t>Son el resultado del uso del programa computacional, el cronograma se basa en la programación que le establezcamos y nos muestra si hay conflictos en los tiempos y se corrige mientras se ejecuta el cronograma.</a:t>
            </a:r>
          </a:p>
          <a:p>
            <a:pPr algn="just"/>
            <a:r>
              <a:rPr lang="es-ES" u="sng" dirty="0"/>
              <a:t>Estudio Comparativo.</a:t>
            </a:r>
          </a:p>
          <a:p>
            <a:pPr marL="888454" lvl="1" indent="-473842" algn="just">
              <a:buFontTx/>
              <a:buChar char="-"/>
            </a:pPr>
            <a:r>
              <a:rPr lang="es-ES" dirty="0"/>
              <a:t>Este apartado surge de la necesidad de afinar el uso de los rendimientos y poder modificarlos según la conveniencia del proyecto, en vista de que el programa mencionado dejó de dar soporte técnico para dicho efecto.</a:t>
            </a:r>
          </a:p>
          <a:p>
            <a:pPr algn="just"/>
            <a:endParaRPr lang="es-ES" dirty="0"/>
          </a:p>
          <a:p>
            <a:pPr algn="just"/>
            <a:endParaRPr lang="es-ES" dirty="0"/>
          </a:p>
          <a:p>
            <a:pPr algn="just"/>
            <a:endParaRPr lang="es-ES" dirty="0"/>
          </a:p>
          <a:p>
            <a:pPr algn="just"/>
            <a:r>
              <a:rPr lang="es-ES" dirty="0"/>
              <a:t>Temas a desarrollar:</a:t>
            </a:r>
          </a:p>
          <a:p>
            <a:pPr lvl="1" algn="just"/>
            <a:r>
              <a:rPr lang="es-ES" dirty="0"/>
              <a:t>Base de Datos de Precios Unitarios.</a:t>
            </a:r>
          </a:p>
          <a:p>
            <a:pPr lvl="1" algn="just"/>
            <a:r>
              <a:rPr lang="es-ES" dirty="0"/>
              <a:t>Análisis de Precios Unitarios.</a:t>
            </a:r>
          </a:p>
          <a:p>
            <a:pPr lvl="1" algn="just"/>
            <a:r>
              <a:rPr lang="es-ES" dirty="0"/>
              <a:t>Presupuesto y Cronograma.</a:t>
            </a:r>
          </a:p>
          <a:p>
            <a:pPr lvl="1" algn="just"/>
            <a:r>
              <a:rPr lang="es-ES" dirty="0"/>
              <a:t>Estudio Comparativo.</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112</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78185078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Temas a desarrollar:</a:t>
            </a:r>
          </a:p>
          <a:p>
            <a:pPr lvl="1" algn="just"/>
            <a:r>
              <a:rPr lang="es-ES" dirty="0"/>
              <a:t>Base de Datos de Precios Unitarios.---en marcha---</a:t>
            </a:r>
          </a:p>
          <a:p>
            <a:pPr lvl="1" algn="just"/>
            <a:r>
              <a:rPr lang="es-ES" dirty="0"/>
              <a:t>Análisis de Precios Unitarios.</a:t>
            </a:r>
          </a:p>
          <a:p>
            <a:pPr lvl="1" algn="just"/>
            <a:r>
              <a:rPr lang="es-ES" dirty="0"/>
              <a:t>Presupuesto y Cronograma.</a:t>
            </a:r>
          </a:p>
          <a:p>
            <a:pPr lvl="1" algn="just"/>
            <a:r>
              <a:rPr lang="es-ES" dirty="0"/>
              <a:t>Estudio Comparativo.</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113</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149245829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Temas a desarrollar:</a:t>
            </a:r>
          </a:p>
          <a:p>
            <a:pPr lvl="1" algn="just"/>
            <a:r>
              <a:rPr lang="es-ES" dirty="0"/>
              <a:t>Base de Datos de Precios Unitarios.---Listo---------</a:t>
            </a:r>
          </a:p>
          <a:p>
            <a:pPr lvl="1" algn="just"/>
            <a:r>
              <a:rPr lang="es-ES" dirty="0"/>
              <a:t>Análisis de Precios Unitarios.-----------en marcha---</a:t>
            </a:r>
          </a:p>
          <a:p>
            <a:pPr lvl="1" algn="just"/>
            <a:r>
              <a:rPr lang="es-ES" dirty="0"/>
              <a:t>Presupuesto y Cronograma.</a:t>
            </a:r>
          </a:p>
          <a:p>
            <a:pPr lvl="1" algn="just"/>
            <a:r>
              <a:rPr lang="es-ES" dirty="0"/>
              <a:t>Estudio Comparativo.</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114</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149245829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Temas a desarrollar:</a:t>
            </a:r>
          </a:p>
          <a:p>
            <a:pPr lvl="1" algn="just"/>
            <a:r>
              <a:rPr lang="es-ES" dirty="0"/>
              <a:t>Base de Datos de Precios Unitarios.---Listo---------</a:t>
            </a:r>
          </a:p>
          <a:p>
            <a:pPr lvl="1" algn="just"/>
            <a:r>
              <a:rPr lang="es-ES" dirty="0"/>
              <a:t>Análisis de Precios Unitarios.-----------en marcha---</a:t>
            </a:r>
          </a:p>
          <a:p>
            <a:pPr lvl="1" algn="just"/>
            <a:r>
              <a:rPr lang="es-ES" dirty="0"/>
              <a:t>Presupuesto y Cronograma.</a:t>
            </a:r>
          </a:p>
          <a:p>
            <a:pPr lvl="1" algn="just"/>
            <a:r>
              <a:rPr lang="es-ES" dirty="0"/>
              <a:t>Estudio Comparativo.</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115</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149245829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Temas a desarrollar:</a:t>
            </a:r>
          </a:p>
          <a:p>
            <a:pPr lvl="1" algn="just"/>
            <a:r>
              <a:rPr lang="es-ES" dirty="0"/>
              <a:t>Base de Datos de Precios Unitarios.---Listo---------</a:t>
            </a:r>
          </a:p>
          <a:p>
            <a:pPr lvl="1" algn="just"/>
            <a:r>
              <a:rPr lang="es-ES" dirty="0"/>
              <a:t>Análisis de Precios Unitarios.-----------Listo---------</a:t>
            </a:r>
          </a:p>
          <a:p>
            <a:pPr lvl="1" algn="just"/>
            <a:r>
              <a:rPr lang="es-ES" dirty="0"/>
              <a:t>Presupuesto y Cronograma.------------en marcha---</a:t>
            </a:r>
          </a:p>
          <a:p>
            <a:pPr lvl="1" algn="just"/>
            <a:r>
              <a:rPr lang="es-ES" dirty="0"/>
              <a:t>Estudio Comparativo.</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116</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149245829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Temas a desarrollar:</a:t>
            </a:r>
          </a:p>
          <a:p>
            <a:pPr lvl="1" algn="just"/>
            <a:r>
              <a:rPr lang="es-ES" dirty="0"/>
              <a:t>Base de Datos de Precios Unitarios.---Listo---------</a:t>
            </a:r>
          </a:p>
          <a:p>
            <a:pPr lvl="1" algn="just"/>
            <a:r>
              <a:rPr lang="es-ES" dirty="0"/>
              <a:t>Análisis de Precios Unitarios.-----------Listo---------</a:t>
            </a:r>
          </a:p>
          <a:p>
            <a:pPr lvl="1" algn="just"/>
            <a:r>
              <a:rPr lang="es-ES" dirty="0"/>
              <a:t>Presupuesto y Cronograma.------------en marcha---</a:t>
            </a:r>
          </a:p>
          <a:p>
            <a:pPr lvl="1" algn="just"/>
            <a:r>
              <a:rPr lang="es-ES" dirty="0"/>
              <a:t>Estudio Comparativo.</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117</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149245829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Temas a desarrollar:</a:t>
            </a:r>
          </a:p>
          <a:p>
            <a:pPr lvl="1" algn="just"/>
            <a:r>
              <a:rPr lang="es-ES" dirty="0"/>
              <a:t>Base de Datos de Precios Unitarios.---Listo---------</a:t>
            </a:r>
          </a:p>
          <a:p>
            <a:pPr lvl="1" algn="just"/>
            <a:r>
              <a:rPr lang="es-ES" dirty="0"/>
              <a:t>Análisis de Precios Unitarios.-----------Listo---------</a:t>
            </a:r>
          </a:p>
          <a:p>
            <a:pPr lvl="1" algn="just"/>
            <a:r>
              <a:rPr lang="es-ES" dirty="0"/>
              <a:t>Presupuesto y Cronograma.------------en marcha---</a:t>
            </a:r>
          </a:p>
          <a:p>
            <a:pPr lvl="1" algn="just"/>
            <a:r>
              <a:rPr lang="es-ES" dirty="0"/>
              <a:t>Estudio Comparativo.</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118</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149245829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Temas a desarrollar:</a:t>
            </a:r>
          </a:p>
          <a:p>
            <a:pPr lvl="1" algn="just"/>
            <a:r>
              <a:rPr lang="es-ES" dirty="0"/>
              <a:t>Base de Datos de Precios Unitarios.---Listo---------</a:t>
            </a:r>
          </a:p>
          <a:p>
            <a:pPr lvl="1" algn="just"/>
            <a:r>
              <a:rPr lang="es-ES" dirty="0"/>
              <a:t>Análisis de Precios Unitarios.-----------Listo---------</a:t>
            </a:r>
          </a:p>
          <a:p>
            <a:pPr lvl="1" algn="just"/>
            <a:r>
              <a:rPr lang="es-ES" dirty="0"/>
              <a:t>Presupuesto y Cronograma.------------Listo---------</a:t>
            </a:r>
          </a:p>
          <a:p>
            <a:pPr lvl="1" algn="just"/>
            <a:r>
              <a:rPr lang="es-ES" dirty="0"/>
              <a:t>Estudio Comparativo.-------------------en marcha---</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119</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1492458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12</a:t>
            </a:fld>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178385425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Temas a desarrollar:</a:t>
            </a:r>
          </a:p>
          <a:p>
            <a:pPr lvl="1" algn="just"/>
            <a:r>
              <a:rPr lang="es-ES" dirty="0"/>
              <a:t>Base de Datos de Precios Unitarios.---Listo---------</a:t>
            </a:r>
          </a:p>
          <a:p>
            <a:pPr lvl="1" algn="just"/>
            <a:r>
              <a:rPr lang="es-ES" dirty="0"/>
              <a:t>Análisis de Precios Unitarios.-----------Listo---------</a:t>
            </a:r>
          </a:p>
          <a:p>
            <a:pPr lvl="1" algn="just"/>
            <a:r>
              <a:rPr lang="es-ES" dirty="0"/>
              <a:t>Presupuesto y Cronograma.------------Listo---------</a:t>
            </a:r>
          </a:p>
          <a:p>
            <a:pPr lvl="1" algn="just"/>
            <a:r>
              <a:rPr lang="es-ES" dirty="0"/>
              <a:t>Estudio Comparativo.-------------------en marcha---</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120</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149245829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Temas a desarrollar:</a:t>
            </a:r>
          </a:p>
          <a:p>
            <a:pPr lvl="1" algn="just"/>
            <a:r>
              <a:rPr lang="es-ES" dirty="0"/>
              <a:t>Base de Datos de Precios Unitarios.---Listo---------</a:t>
            </a:r>
          </a:p>
          <a:p>
            <a:pPr lvl="1" algn="just"/>
            <a:r>
              <a:rPr lang="es-ES" dirty="0"/>
              <a:t>Análisis de Precios Unitarios.-----------Listo---------</a:t>
            </a:r>
          </a:p>
          <a:p>
            <a:pPr lvl="1" algn="just"/>
            <a:r>
              <a:rPr lang="es-ES" dirty="0"/>
              <a:t>Presupuesto y Cronograma.------------Listo---------</a:t>
            </a:r>
          </a:p>
          <a:p>
            <a:pPr lvl="1" algn="just"/>
            <a:r>
              <a:rPr lang="es-ES" dirty="0"/>
              <a:t>Estudio Comparativo.-------------------en marcha---</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121</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149245829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endParaRPr lang="es-ES" sz="2300" dirty="0"/>
          </a:p>
          <a:p>
            <a:pPr algn="just"/>
            <a:r>
              <a:rPr lang="es-ES" dirty="0"/>
              <a:t>Temas a desarrollar:</a:t>
            </a:r>
          </a:p>
          <a:p>
            <a:pPr lvl="1" algn="just"/>
            <a:r>
              <a:rPr lang="es-ES" dirty="0"/>
              <a:t>Base de Datos de Precios Unitarios.---Listo---------</a:t>
            </a:r>
          </a:p>
          <a:p>
            <a:pPr lvl="1" algn="just"/>
            <a:r>
              <a:rPr lang="es-ES" dirty="0"/>
              <a:t>Análisis de Precios Unitarios.-----------Listo---------</a:t>
            </a:r>
          </a:p>
          <a:p>
            <a:pPr lvl="1" algn="just"/>
            <a:r>
              <a:rPr lang="es-ES" dirty="0"/>
              <a:t>Presupuesto y Cronograma.------------Listo---------</a:t>
            </a:r>
          </a:p>
          <a:p>
            <a:pPr lvl="1" algn="just"/>
            <a:r>
              <a:rPr lang="es-ES" dirty="0"/>
              <a:t>Estudio Comparativo.-------------------en marcha---</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122</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149245829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Temas a desarrollar:</a:t>
            </a:r>
          </a:p>
          <a:p>
            <a:pPr lvl="1" algn="just"/>
            <a:r>
              <a:rPr lang="es-ES" dirty="0"/>
              <a:t>Base de Datos de Precios Unitarios.---Listo---------</a:t>
            </a:r>
          </a:p>
          <a:p>
            <a:pPr lvl="1" algn="just"/>
            <a:r>
              <a:rPr lang="es-ES" dirty="0"/>
              <a:t>Análisis de Precios Unitarios.-----------Listo---------</a:t>
            </a:r>
          </a:p>
          <a:p>
            <a:pPr lvl="1" algn="just"/>
            <a:r>
              <a:rPr lang="es-ES" dirty="0"/>
              <a:t>Presupuesto y Cronograma.------------Listo---------</a:t>
            </a:r>
          </a:p>
          <a:p>
            <a:pPr lvl="1" algn="just"/>
            <a:r>
              <a:rPr lang="es-ES" dirty="0"/>
              <a:t>Estudio Comparativo.--------------------Listo---------</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123</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149245829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124</a:t>
            </a:fld>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276210315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pie de página"/>
          <p:cNvSpPr>
            <a:spLocks noGrp="1"/>
          </p:cNvSpPr>
          <p:nvPr>
            <p:ph type="ftr" sz="quarter" idx="10"/>
          </p:nvPr>
        </p:nvSpPr>
        <p:spPr/>
        <p:txBody>
          <a:bodyPr/>
          <a:lstStyle/>
          <a:p>
            <a:r>
              <a:rPr lang="es-ES"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125</a:t>
            </a:fld>
            <a:r>
              <a:rPr lang="es-ES" smtClean="0"/>
              <a:t>/70</a:t>
            </a:r>
            <a:endParaRPr lang="es-ES" dirty="0"/>
          </a:p>
        </p:txBody>
      </p:sp>
      <p:sp>
        <p:nvSpPr>
          <p:cNvPr id="6" name="5 Marcador de encabezado"/>
          <p:cNvSpPr>
            <a:spLocks noGrp="1"/>
          </p:cNvSpPr>
          <p:nvPr>
            <p:ph type="hdr" sz="quarter" idx="12"/>
          </p:nvPr>
        </p:nvSpPr>
        <p:spPr/>
        <p:txBody>
          <a:bodyPr/>
          <a:lstStyle/>
          <a:p>
            <a:r>
              <a:rPr lang="es-ES" smtClean="0"/>
              <a:t>ESPE</a:t>
            </a:r>
            <a:endParaRPr lang="es-ES" dirty="0"/>
          </a:p>
        </p:txBody>
      </p:sp>
    </p:spTree>
    <p:extLst>
      <p:ext uri="{BB962C8B-B14F-4D97-AF65-F5344CB8AC3E}">
        <p14:creationId xmlns:p14="http://schemas.microsoft.com/office/powerpoint/2010/main" val="1763558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Conclusiones:</a:t>
            </a:r>
          </a:p>
          <a:p>
            <a:endParaRPr lang="es-ES" dirty="0" smtClean="0"/>
          </a:p>
          <a:p>
            <a:pPr marL="177691" indent="-177691">
              <a:buFont typeface="Arial" pitchFamily="34" charset="0"/>
              <a:buChar char="•"/>
            </a:pPr>
            <a:r>
              <a:rPr lang="es-ES" dirty="0"/>
              <a:t>Se ha realizado el diseño de la estructura metálica con el sistema de piso giratorio y sus sistemas anexos.</a:t>
            </a:r>
          </a:p>
          <a:p>
            <a:r>
              <a:rPr lang="es-ES" dirty="0"/>
              <a:t> </a:t>
            </a:r>
          </a:p>
          <a:p>
            <a:pPr marL="177691" indent="-177691">
              <a:buFont typeface="Arial" pitchFamily="34" charset="0"/>
              <a:buChar char="•"/>
            </a:pPr>
            <a:r>
              <a:rPr lang="es-ES_tradnl" dirty="0"/>
              <a:t>Se estableció las siguientes especificaciones:</a:t>
            </a:r>
            <a:endParaRPr lang="es-ES" dirty="0"/>
          </a:p>
          <a:p>
            <a:pPr marL="651533" lvl="1" indent="-177691">
              <a:buFont typeface="Arial" pitchFamily="34" charset="0"/>
              <a:buChar char="•"/>
            </a:pPr>
            <a:r>
              <a:rPr lang="es-ES_tradnl" dirty="0"/>
              <a:t>Arquitectónicas: </a:t>
            </a:r>
            <a:endParaRPr lang="es-ES" dirty="0"/>
          </a:p>
          <a:p>
            <a:pPr marL="1125375" lvl="2" indent="-177691">
              <a:buFont typeface="Arial" pitchFamily="34" charset="0"/>
              <a:buChar char="•"/>
            </a:pPr>
            <a:r>
              <a:rPr lang="es-ES_tradnl" dirty="0"/>
              <a:t>La estructura debe tener el aspecto de un velero.</a:t>
            </a:r>
            <a:endParaRPr lang="es-ES" dirty="0"/>
          </a:p>
          <a:p>
            <a:pPr marL="1125375" lvl="2" indent="-177691">
              <a:buFont typeface="Arial" pitchFamily="34" charset="0"/>
              <a:buChar char="•"/>
            </a:pPr>
            <a:r>
              <a:rPr lang="es-ES_tradnl" dirty="0"/>
              <a:t>El restaurante debe estar a una altura no menor de 6,50 metros respecto al nivel actual del suelo.</a:t>
            </a:r>
            <a:endParaRPr lang="es-ES" dirty="0"/>
          </a:p>
          <a:p>
            <a:pPr marL="1125375" lvl="2" indent="-177691">
              <a:buFont typeface="Arial" pitchFamily="34" charset="0"/>
              <a:buChar char="•"/>
            </a:pPr>
            <a:r>
              <a:rPr lang="es-ES_tradnl" dirty="0"/>
              <a:t>Las paredes perimetrales del inmueble deben ofrecer la mayor visibilidad.</a:t>
            </a:r>
            <a:endParaRPr lang="es-ES" dirty="0"/>
          </a:p>
          <a:p>
            <a:pPr marL="651533" lvl="1" indent="-177691">
              <a:buFont typeface="Arial" pitchFamily="34" charset="0"/>
              <a:buChar char="•"/>
            </a:pPr>
            <a:r>
              <a:rPr lang="es-ES_tradnl" dirty="0"/>
              <a:t>Estructurales:</a:t>
            </a:r>
            <a:endParaRPr lang="es-ES" dirty="0"/>
          </a:p>
          <a:p>
            <a:pPr marL="1125375" lvl="2" indent="-177691">
              <a:buFont typeface="Arial" pitchFamily="34" charset="0"/>
              <a:buChar char="•"/>
            </a:pPr>
            <a:r>
              <a:rPr lang="es-ES_tradnl" dirty="0"/>
              <a:t>La edificación debe ser diseñada con estructura metálica.</a:t>
            </a:r>
            <a:endParaRPr lang="es-ES" dirty="0"/>
          </a:p>
          <a:p>
            <a:pPr marL="1125375" lvl="2" indent="-177691">
              <a:buFont typeface="Arial" pitchFamily="34" charset="0"/>
              <a:buChar char="•"/>
            </a:pPr>
            <a:r>
              <a:rPr lang="es-ES_tradnl" dirty="0"/>
              <a:t>Las losas de entre piso y piso deben ser de hormigón y placa colaborante.</a:t>
            </a:r>
            <a:endParaRPr lang="es-ES" dirty="0"/>
          </a:p>
          <a:p>
            <a:pPr marL="651533" lvl="1" indent="-177691">
              <a:buFont typeface="Arial" pitchFamily="34" charset="0"/>
              <a:buChar char="•"/>
            </a:pPr>
            <a:r>
              <a:rPr lang="es-ES_tradnl" dirty="0"/>
              <a:t>Mecánicas:</a:t>
            </a:r>
            <a:endParaRPr lang="es-ES" dirty="0"/>
          </a:p>
          <a:p>
            <a:pPr marL="1125375" lvl="2" indent="-177691">
              <a:buFont typeface="Arial" pitchFamily="34" charset="0"/>
              <a:buChar char="•"/>
            </a:pPr>
            <a:r>
              <a:rPr lang="es-ES_tradnl" dirty="0"/>
              <a:t>El sistema de piso giratorio debe completar un giro en un tiempo no menor a 13 minutos.</a:t>
            </a:r>
            <a:endParaRPr lang="es-ES" dirty="0"/>
          </a:p>
          <a:p>
            <a:pPr marL="1125375" lvl="2" indent="-177691">
              <a:buFont typeface="Arial" pitchFamily="34" charset="0"/>
              <a:buChar char="•"/>
            </a:pPr>
            <a:r>
              <a:rPr lang="es-ES_tradnl" dirty="0"/>
              <a:t>Servicio y Funcionamiento:</a:t>
            </a:r>
            <a:endParaRPr lang="es-ES" dirty="0"/>
          </a:p>
          <a:p>
            <a:pPr marL="1125375" lvl="2" indent="-177691">
              <a:buFont typeface="Arial" pitchFamily="34" charset="0"/>
              <a:buChar char="•"/>
            </a:pPr>
            <a:r>
              <a:rPr lang="es-ES_tradnl" dirty="0"/>
              <a:t>La capacidad del salón giratorio debe ser de 40 personas.</a:t>
            </a:r>
            <a:endParaRPr lang="es-ES" dirty="0"/>
          </a:p>
          <a:p>
            <a:pPr marL="1125375" lvl="2" indent="-177691">
              <a:buFont typeface="Arial" pitchFamily="34" charset="0"/>
              <a:buChar char="•"/>
            </a:pPr>
            <a:r>
              <a:rPr lang="es-ES_tradnl" dirty="0"/>
              <a:t>La terraza deberá ser transitable.</a:t>
            </a:r>
            <a:endParaRPr lang="es-ES" dirty="0"/>
          </a:p>
          <a:p>
            <a:r>
              <a:rPr lang="es-ES_tradnl" dirty="0"/>
              <a:t>Estos requisitos están en concordancia con las prestaciones que el inmueble brindará y con  lo que los miembros directivos de la empresa solicitaron.</a:t>
            </a:r>
            <a:endParaRPr lang="es-ES" dirty="0"/>
          </a:p>
          <a:p>
            <a:r>
              <a:rPr lang="es-ES_tradnl" dirty="0"/>
              <a:t> </a:t>
            </a:r>
            <a:endParaRPr lang="es-ES" dirty="0"/>
          </a:p>
          <a:p>
            <a:pPr marL="177691" indent="-177691">
              <a:buFont typeface="Arial" pitchFamily="34" charset="0"/>
              <a:buChar char="•"/>
            </a:pPr>
            <a:r>
              <a:rPr lang="es-ES_tradnl" dirty="0"/>
              <a:t>Se determinó y usó los siguientes códigos  de diseño y construcción, para el diseño del inmueble:</a:t>
            </a:r>
            <a:endParaRPr lang="es-ES" dirty="0"/>
          </a:p>
          <a:p>
            <a:pPr marL="651533" lvl="1" indent="-177691">
              <a:buFont typeface="Arial" pitchFamily="34" charset="0"/>
              <a:buChar char="•"/>
            </a:pPr>
            <a:r>
              <a:rPr lang="en-US" dirty="0"/>
              <a:t>American Institute of Steel Construction, Inc. (AISC). Load and Resistance Factor Design Specification for Structural Steel Buildings (LRFD) 1993 y 2005.</a:t>
            </a:r>
            <a:endParaRPr lang="es-ES" dirty="0"/>
          </a:p>
          <a:p>
            <a:pPr marL="651533" lvl="1" indent="-177691">
              <a:buFont typeface="Arial" pitchFamily="34" charset="0"/>
              <a:buChar char="•"/>
            </a:pPr>
            <a:r>
              <a:rPr lang="es-ES" dirty="0"/>
              <a:t>NORMA ECUATORIANA DE LA CONSTRUCCIÓN NEC-11, Comité Ejecutivo de la Norma Ecuatoriana de la Construcción, Abril 2011.</a:t>
            </a:r>
          </a:p>
          <a:p>
            <a:pPr marL="651533" lvl="1" indent="-177691">
              <a:buFont typeface="Arial" pitchFamily="34" charset="0"/>
              <a:buChar char="•"/>
            </a:pPr>
            <a:r>
              <a:rPr lang="es-ES" dirty="0"/>
              <a:t>CÓDIGO ECUATORIANO DE LA CONSTRUCCIÓN 2002, Peligro Sísmico, Espectros de Diseño y Requisitos Mínimos de Cálculo para DISEÑO SISMO-RESISTENTE, Año 2002.</a:t>
            </a:r>
          </a:p>
          <a:p>
            <a:r>
              <a:rPr lang="es-ES" dirty="0"/>
              <a:t> </a:t>
            </a:r>
          </a:p>
          <a:p>
            <a:pPr marL="177691" indent="-177691">
              <a:buFont typeface="Arial" pitchFamily="34" charset="0"/>
              <a:buChar char="•"/>
            </a:pPr>
            <a:r>
              <a:rPr lang="es-ES_tradnl" dirty="0"/>
              <a:t>Se diseñó la estructura metálica con la ayuda de Software Sap 2000 versión 10.1.0, los sistemas mecánicos con el software SolidWorks y el presupuesto y análisis de precios unitarios con el Jaleo Studio y Excel.</a:t>
            </a:r>
            <a:endParaRPr lang="es-ES" dirty="0"/>
          </a:p>
          <a:p>
            <a:r>
              <a:rPr lang="es-ES_tradnl" dirty="0"/>
              <a:t> </a:t>
            </a:r>
            <a:endParaRPr lang="es-ES" dirty="0"/>
          </a:p>
          <a:p>
            <a:pPr marL="177691" indent="-177691">
              <a:buFont typeface="Arial" pitchFamily="34" charset="0"/>
              <a:buChar char="•"/>
            </a:pPr>
            <a:r>
              <a:rPr lang="es-ES_tradnl" dirty="0"/>
              <a:t>Se elaboración el presupuesto de construcción del proyecto, el mismo obedece a la suma de 177 749.66 USD.</a:t>
            </a:r>
            <a:endParaRPr lang="es-ES" dirty="0"/>
          </a:p>
          <a:p>
            <a:r>
              <a:rPr lang="es-ES_tradnl" dirty="0"/>
              <a:t> </a:t>
            </a:r>
            <a:endParaRPr lang="es-ES" dirty="0"/>
          </a:p>
          <a:p>
            <a:r>
              <a:rPr lang="es-ES_tradnl" dirty="0"/>
              <a:t> </a:t>
            </a:r>
            <a:endParaRPr lang="es-ES" dirty="0"/>
          </a:p>
          <a:p>
            <a:pPr marL="177691" indent="-177691">
              <a:buFont typeface="Arial" pitchFamily="34" charset="0"/>
              <a:buChar char="•"/>
            </a:pPr>
            <a:r>
              <a:rPr lang="es-ES_tradnl" dirty="0"/>
              <a:t>Se elaboró el cronograma de trabajo y la construcción tiene un plazo de 175 días (6 meses). </a:t>
            </a:r>
            <a:endParaRPr lang="es-ES" dirty="0"/>
          </a:p>
          <a:p>
            <a:r>
              <a:rPr lang="es-ES_tradnl" dirty="0"/>
              <a:t> </a:t>
            </a:r>
            <a:endParaRPr lang="es-ES" dirty="0"/>
          </a:p>
          <a:p>
            <a:pPr marL="177691" indent="-177691">
              <a:buFont typeface="Arial" pitchFamily="34" charset="0"/>
              <a:buChar char="•"/>
            </a:pPr>
            <a:r>
              <a:rPr lang="es-ES_tradnl" dirty="0"/>
              <a:t>Se elaboraron los planes de mantenimiento para las máquinas y mecanismos a ser instalados en la estructura. Y para la estructura del inmueble.</a:t>
            </a:r>
            <a:endParaRPr lang="es-ES" dirty="0"/>
          </a:p>
          <a:p>
            <a:r>
              <a:rPr lang="es-ES_tradnl" dirty="0"/>
              <a:t> </a:t>
            </a:r>
            <a:endParaRPr lang="es-ES" dirty="0"/>
          </a:p>
          <a:p>
            <a:r>
              <a:rPr lang="es-ES_tradnl" dirty="0"/>
              <a:t> </a:t>
            </a:r>
            <a:endParaRPr lang="es-ES" dirty="0"/>
          </a:p>
          <a:p>
            <a:pPr marL="177691" indent="-177691">
              <a:buFont typeface="Arial" pitchFamily="34" charset="0"/>
              <a:buChar char="•"/>
            </a:pPr>
            <a:r>
              <a:rPr lang="es-ES_tradnl" dirty="0"/>
              <a:t>Se realizó la simulación de la estructura metálica y el sistema de piso giratorio en los programas utilizados para su diseño.</a:t>
            </a:r>
          </a:p>
          <a:p>
            <a:endParaRPr lang="es-ES" dirty="0"/>
          </a:p>
          <a:p>
            <a:r>
              <a:rPr lang="es-ES_tradnl" dirty="0"/>
              <a:t>Teniendo en cuenta que los objetivos del proyecto se han cumplido, este documento -proyectos de tesis- cumple con el siguiente alcance:</a:t>
            </a:r>
            <a:endParaRPr lang="es-ES" dirty="0"/>
          </a:p>
          <a:p>
            <a:r>
              <a:rPr lang="es-ES_tradnl" dirty="0"/>
              <a:t> </a:t>
            </a:r>
            <a:endParaRPr lang="es-ES" dirty="0"/>
          </a:p>
          <a:p>
            <a:pPr marL="651533" lvl="1" indent="-177691">
              <a:buFont typeface="Arial" pitchFamily="34" charset="0"/>
              <a:buChar char="•"/>
            </a:pPr>
            <a:r>
              <a:rPr lang="es-ES_tradnl" dirty="0"/>
              <a:t>Planos arquitectónicos y de sistemas anexos (eléctrico, agua potable, aguas servidas y contingencia).</a:t>
            </a:r>
            <a:endParaRPr lang="es-ES" dirty="0"/>
          </a:p>
          <a:p>
            <a:pPr marL="651533" lvl="1" indent="-177691">
              <a:buFont typeface="Arial" pitchFamily="34" charset="0"/>
              <a:buChar char="•"/>
            </a:pPr>
            <a:r>
              <a:rPr lang="es-ES_tradnl" dirty="0"/>
              <a:t>Planos estructurales.</a:t>
            </a:r>
            <a:endParaRPr lang="es-ES" dirty="0"/>
          </a:p>
          <a:p>
            <a:pPr marL="651533" lvl="1" indent="-177691">
              <a:buFont typeface="Arial" pitchFamily="34" charset="0"/>
              <a:buChar char="•"/>
            </a:pPr>
            <a:r>
              <a:rPr lang="es-ES_tradnl" dirty="0"/>
              <a:t>Presupuesto detallado de la obra.</a:t>
            </a:r>
            <a:endParaRPr lang="es-ES" dirty="0"/>
          </a:p>
          <a:p>
            <a:pPr marL="651533" lvl="1" indent="-177691">
              <a:buFont typeface="Arial" pitchFamily="34" charset="0"/>
              <a:buChar char="•"/>
            </a:pPr>
            <a:r>
              <a:rPr lang="es-ES_tradnl" dirty="0"/>
              <a:t>Cronograma constructivo.</a:t>
            </a:r>
            <a:endParaRPr lang="es-ES" dirty="0"/>
          </a:p>
          <a:p>
            <a:pPr marL="651533" lvl="1" indent="-177691">
              <a:buFont typeface="Arial" pitchFamily="34" charset="0"/>
              <a:buChar char="•"/>
            </a:pPr>
            <a:r>
              <a:rPr lang="es-ES_tradnl" dirty="0"/>
              <a:t>Manuales de mantenimiento y operación.</a:t>
            </a:r>
            <a:endParaRPr lang="es-ES" dirty="0"/>
          </a:p>
          <a:p>
            <a:endParaRPr lang="es-ES" dirty="0"/>
          </a:p>
        </p:txBody>
      </p:sp>
      <p:sp>
        <p:nvSpPr>
          <p:cNvPr id="4" name="3 Marcador de pie de página"/>
          <p:cNvSpPr>
            <a:spLocks noGrp="1"/>
          </p:cNvSpPr>
          <p:nvPr>
            <p:ph type="ftr" sz="quarter" idx="10"/>
          </p:nvPr>
        </p:nvSpPr>
        <p:spPr/>
        <p:txBody>
          <a:bodyPr/>
          <a:lstStyle/>
          <a:p>
            <a:r>
              <a:rPr lang="es-ES"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126</a:t>
            </a:fld>
            <a:r>
              <a:rPr lang="es-ES" smtClean="0"/>
              <a:t>/70</a:t>
            </a:r>
            <a:endParaRPr lang="es-ES" dirty="0"/>
          </a:p>
        </p:txBody>
      </p:sp>
      <p:sp>
        <p:nvSpPr>
          <p:cNvPr id="6" name="5 Marcador de encabezado"/>
          <p:cNvSpPr>
            <a:spLocks noGrp="1"/>
          </p:cNvSpPr>
          <p:nvPr>
            <p:ph type="hdr" sz="quarter" idx="12"/>
          </p:nvPr>
        </p:nvSpPr>
        <p:spPr/>
        <p:txBody>
          <a:bodyPr/>
          <a:lstStyle/>
          <a:p>
            <a:r>
              <a:rPr lang="es-ES" smtClean="0"/>
              <a:t>ESPE</a:t>
            </a:r>
            <a:endParaRPr lang="es-ES" dirty="0"/>
          </a:p>
        </p:txBody>
      </p:sp>
    </p:spTree>
    <p:extLst>
      <p:ext uri="{BB962C8B-B14F-4D97-AF65-F5344CB8AC3E}">
        <p14:creationId xmlns:p14="http://schemas.microsoft.com/office/powerpoint/2010/main" val="305969621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Recomendaciones:</a:t>
            </a:r>
          </a:p>
          <a:p>
            <a:endParaRPr lang="es-ES" dirty="0" smtClean="0"/>
          </a:p>
          <a:p>
            <a:pPr marL="355382" indent="-355382" algn="just">
              <a:lnSpc>
                <a:spcPct val="150000"/>
              </a:lnSpc>
              <a:buFont typeface="Symbol"/>
              <a:buChar char=""/>
              <a:tabLst>
                <a:tab pos="473842" algn="l"/>
              </a:tabLst>
            </a:pPr>
            <a:r>
              <a:rPr lang="es-ES" dirty="0">
                <a:latin typeface="Arial"/>
                <a:ea typeface="Times New Roman"/>
              </a:rPr>
              <a:t>Es de suma importancia la integración de métodos computacionales para el diseño de estructuras y elementos, en la misma medida se recomienda a nivel de cátedra no solo la enseñanza del manejo del software sino también dar una orientación a cómo las normas y códigos de diseño influyen en la operación y resultados en estos procesos de diseño computacional.</a:t>
            </a:r>
          </a:p>
          <a:p>
            <a:pPr marL="947684" algn="just">
              <a:lnSpc>
                <a:spcPct val="150000"/>
              </a:lnSpc>
            </a:pPr>
            <a:r>
              <a:rPr lang="es-ES" dirty="0">
                <a:latin typeface="Arial"/>
                <a:ea typeface="Times New Roman"/>
              </a:rPr>
              <a:t> </a:t>
            </a:r>
          </a:p>
          <a:p>
            <a:pPr marL="355382" indent="-355382" algn="just">
              <a:lnSpc>
                <a:spcPct val="150000"/>
              </a:lnSpc>
              <a:buFont typeface="Symbol"/>
              <a:buChar char=""/>
              <a:tabLst>
                <a:tab pos="473842" algn="l"/>
              </a:tabLst>
            </a:pPr>
            <a:r>
              <a:rPr lang="es-ES" dirty="0">
                <a:latin typeface="Arial"/>
                <a:ea typeface="Times New Roman"/>
              </a:rPr>
              <a:t>La Norma Ecuatoriana de la Construcción (NEC 11), en el Capítulo 5, Estructuras de Acero, numeral 5.1.4. Manifiesta que los profesionales responsables por el diseño, fabricación y el montaje de las estructuras de acero deberán ser ingenieros civiles. Esta parte de la normativa excluye a los ingenieros mecánicos.</a:t>
            </a:r>
          </a:p>
          <a:p>
            <a:pPr marL="465945" algn="just">
              <a:lnSpc>
                <a:spcPct val="150000"/>
              </a:lnSpc>
            </a:pPr>
            <a:r>
              <a:rPr lang="es-ES" dirty="0">
                <a:latin typeface="Arial"/>
                <a:ea typeface="Times New Roman"/>
              </a:rPr>
              <a:t> </a:t>
            </a:r>
          </a:p>
          <a:p>
            <a:pPr marL="465945" algn="just">
              <a:lnSpc>
                <a:spcPct val="150000"/>
              </a:lnSpc>
            </a:pPr>
            <a:r>
              <a:rPr lang="es-ES" dirty="0">
                <a:latin typeface="Arial"/>
                <a:ea typeface="Times New Roman"/>
              </a:rPr>
              <a:t>Se recomienda al Colegio de Ingenieros Mecánicos de Pichincha, oriente sus esfuerzos a la inclusión de los profesionales mecánicos en estas áreas, ya que es por formación académica que la competencia del diseño, fabricación y montaje de estructuras metálicas le atañe a un ingeniero mecánico, de lo contrario pasamos a ser simples contratistas o sub-contratistas de las obras en este campo.  </a:t>
            </a:r>
          </a:p>
          <a:p>
            <a:pPr marL="947684">
              <a:lnSpc>
                <a:spcPct val="150000"/>
              </a:lnSpc>
            </a:pPr>
            <a:r>
              <a:rPr lang="es-ES" dirty="0">
                <a:latin typeface="Arial"/>
                <a:ea typeface="Times New Roman"/>
              </a:rPr>
              <a:t> </a:t>
            </a:r>
          </a:p>
          <a:p>
            <a:pPr marL="355382" indent="-355382" algn="just">
              <a:lnSpc>
                <a:spcPct val="150000"/>
              </a:lnSpc>
              <a:buFont typeface="Symbol"/>
              <a:buChar char=""/>
              <a:tabLst>
                <a:tab pos="473842" algn="l"/>
              </a:tabLst>
            </a:pPr>
            <a:r>
              <a:rPr lang="es-ES" dirty="0">
                <a:latin typeface="Arial"/>
                <a:ea typeface="Times New Roman"/>
              </a:rPr>
              <a:t>También en el plano legal en cuanto a la aprobación de planos en el Municipio del Distrito Metropolitano de Quito, no hay personal calificado para la revisión de planos estructurales con contenidos mecánicos como el de juntas soldadas, juntas empernadas, confección de perfiles soldados y otros detalles de este tipo.</a:t>
            </a:r>
          </a:p>
          <a:p>
            <a:pPr marL="473842" algn="just">
              <a:lnSpc>
                <a:spcPct val="150000"/>
              </a:lnSpc>
            </a:pPr>
            <a:r>
              <a:rPr lang="es-ES" dirty="0">
                <a:latin typeface="Arial"/>
                <a:ea typeface="Times New Roman"/>
              </a:rPr>
              <a:t> </a:t>
            </a:r>
          </a:p>
          <a:p>
            <a:pPr marL="473842" algn="just">
              <a:lnSpc>
                <a:spcPct val="150000"/>
              </a:lnSpc>
            </a:pPr>
            <a:r>
              <a:rPr lang="es-ES" dirty="0">
                <a:latin typeface="Arial"/>
                <a:ea typeface="Times New Roman"/>
              </a:rPr>
              <a:t>Se recomienda que junto a la inclusión de los ingenieros mecánicos en la Norma Ecuatoriana de la Construcción NEC-11, legalmente se pueda exigir a los municipios del país la contratación de profesionales que estén en capacidad de revisar proyectos de construcción de estructuras metálicas.</a:t>
            </a:r>
          </a:p>
          <a:p>
            <a:pPr marL="947684" algn="just">
              <a:lnSpc>
                <a:spcPct val="150000"/>
              </a:lnSpc>
            </a:pPr>
            <a:r>
              <a:rPr lang="es-ES" dirty="0">
                <a:latin typeface="Arial"/>
                <a:ea typeface="Times New Roman"/>
              </a:rPr>
              <a:t> </a:t>
            </a:r>
          </a:p>
          <a:p>
            <a:pPr marL="355382" indent="-355382" algn="just">
              <a:lnSpc>
                <a:spcPct val="150000"/>
              </a:lnSpc>
              <a:buFont typeface="Symbol"/>
              <a:buChar char=""/>
              <a:tabLst>
                <a:tab pos="473842" algn="l"/>
              </a:tabLst>
            </a:pPr>
            <a:r>
              <a:rPr lang="es-ES" dirty="0">
                <a:latin typeface="Arial"/>
                <a:ea typeface="Times New Roman"/>
              </a:rPr>
              <a:t>Se recomienda hacer un análisis de optimización de los procesos en la prefabricación de los elementos estructurales, esto en vista de que si no se cuenta con el material a tiempo, el montaje sufriría una considerable pérdida de tiempo.</a:t>
            </a:r>
          </a:p>
          <a:p>
            <a:pPr marL="947684" algn="just">
              <a:lnSpc>
                <a:spcPct val="150000"/>
              </a:lnSpc>
            </a:pPr>
            <a:r>
              <a:rPr lang="es-ES" dirty="0">
                <a:latin typeface="Arial"/>
                <a:ea typeface="Times New Roman"/>
              </a:rPr>
              <a:t> </a:t>
            </a:r>
          </a:p>
          <a:p>
            <a:pPr marL="355382" indent="-355382" algn="just">
              <a:lnSpc>
                <a:spcPct val="150000"/>
              </a:lnSpc>
              <a:buFont typeface="Symbol"/>
              <a:buChar char=""/>
              <a:tabLst>
                <a:tab pos="473842" algn="l"/>
              </a:tabLst>
            </a:pPr>
            <a:r>
              <a:rPr lang="es-ES" dirty="0">
                <a:latin typeface="Arial"/>
                <a:ea typeface="Times New Roman"/>
              </a:rPr>
              <a:t>La Cámara de Construcción de Quito y el Colegio de Ingenieros Civiles de Pichincha, aportan con boletines técnicos en cuanto a precios de materiales y conformación de precios unitarios de rubros constructivos, pero carece de información amplia y detallada en lo referente a tereas constructivas mecánicas como son las estructuras metálicas.</a:t>
            </a:r>
          </a:p>
          <a:p>
            <a:pPr marL="465945"/>
            <a:r>
              <a:rPr lang="es-ES" dirty="0">
                <a:latin typeface="Arial"/>
                <a:ea typeface="Times New Roman"/>
              </a:rPr>
              <a:t> </a:t>
            </a:r>
          </a:p>
          <a:p>
            <a:pPr marL="473842" algn="just">
              <a:lnSpc>
                <a:spcPct val="150000"/>
              </a:lnSpc>
            </a:pPr>
            <a:r>
              <a:rPr lang="es-ES" dirty="0">
                <a:latin typeface="Arial"/>
                <a:ea typeface="Times New Roman"/>
              </a:rPr>
              <a:t>Se recomienda conformar una comisión dentro de los cuerpos colegiados pertinentes para desarrollar la elaboración de boletines técnicos que aporten con la información en esta importante área de desarrollo económico en el país.</a:t>
            </a:r>
          </a:p>
          <a:p>
            <a:pPr marL="947684" algn="just">
              <a:lnSpc>
                <a:spcPct val="150000"/>
              </a:lnSpc>
            </a:pPr>
            <a:r>
              <a:rPr lang="es-ES" dirty="0">
                <a:latin typeface="Arial"/>
                <a:ea typeface="Times New Roman"/>
              </a:rPr>
              <a:t> </a:t>
            </a:r>
          </a:p>
          <a:p>
            <a:pPr marL="355382" indent="-355382" algn="just">
              <a:lnSpc>
                <a:spcPct val="150000"/>
              </a:lnSpc>
              <a:buFont typeface="Symbol"/>
              <a:buChar char=""/>
              <a:tabLst>
                <a:tab pos="473842" algn="l"/>
              </a:tabLst>
            </a:pPr>
            <a:r>
              <a:rPr lang="es-ES" dirty="0">
                <a:latin typeface="Arial"/>
                <a:ea typeface="Times New Roman"/>
              </a:rPr>
              <a:t>El uso de programas computacionales, aquellos que tienen la característica de ser Software Libre en general, aportan a desconcentrar los monopolios informáticos y generan más oportunidad  al usuario. Pero hay que tener sumo cuidado en el empleo de los mismos, ya que deben brindar también un soporte técnico que ampare al usuario, tanto en el manejo como en los procesos de actualización.</a:t>
            </a:r>
          </a:p>
          <a:p>
            <a:pPr marL="947684" algn="just">
              <a:lnSpc>
                <a:spcPct val="150000"/>
              </a:lnSpc>
            </a:pPr>
            <a:r>
              <a:rPr lang="es-ES" dirty="0">
                <a:latin typeface="Arial"/>
                <a:ea typeface="Times New Roman"/>
              </a:rPr>
              <a:t> </a:t>
            </a:r>
          </a:p>
          <a:p>
            <a:pPr marL="355382" indent="-355382" algn="just">
              <a:lnSpc>
                <a:spcPct val="150000"/>
              </a:lnSpc>
              <a:buFont typeface="Symbol"/>
              <a:buChar char=""/>
              <a:tabLst>
                <a:tab pos="473842" algn="l"/>
              </a:tabLst>
            </a:pPr>
            <a:r>
              <a:rPr lang="es-ES" dirty="0">
                <a:latin typeface="Arial"/>
                <a:ea typeface="Times New Roman"/>
              </a:rPr>
              <a:t>Se recomienda a la empresa privada la utilización de formularios normalizados en cuanto a la presentación de información económica, y técnica como: presupuestos, análisis de precios unitarios, cronogramas de trabajo. Esto con la finalidad estar a la par de las instituciones y empresas públicas. </a:t>
            </a:r>
          </a:p>
          <a:p>
            <a:endParaRPr lang="es-ES" dirty="0"/>
          </a:p>
        </p:txBody>
      </p:sp>
      <p:sp>
        <p:nvSpPr>
          <p:cNvPr id="4" name="3 Marcador de pie de página"/>
          <p:cNvSpPr>
            <a:spLocks noGrp="1"/>
          </p:cNvSpPr>
          <p:nvPr>
            <p:ph type="ftr" sz="quarter" idx="10"/>
          </p:nvPr>
        </p:nvSpPr>
        <p:spPr/>
        <p:txBody>
          <a:bodyPr/>
          <a:lstStyle/>
          <a:p>
            <a:r>
              <a:rPr lang="es-ES"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127</a:t>
            </a:fld>
            <a:r>
              <a:rPr lang="es-ES" smtClean="0"/>
              <a:t>/70</a:t>
            </a:r>
            <a:endParaRPr lang="es-ES" dirty="0"/>
          </a:p>
        </p:txBody>
      </p:sp>
      <p:sp>
        <p:nvSpPr>
          <p:cNvPr id="6" name="5 Marcador de encabezado"/>
          <p:cNvSpPr>
            <a:spLocks noGrp="1"/>
          </p:cNvSpPr>
          <p:nvPr>
            <p:ph type="hdr" sz="quarter" idx="12"/>
          </p:nvPr>
        </p:nvSpPr>
        <p:spPr/>
        <p:txBody>
          <a:bodyPr/>
          <a:lstStyle/>
          <a:p>
            <a:r>
              <a:rPr lang="es-ES" smtClean="0"/>
              <a:t>ESPE</a:t>
            </a:r>
            <a:endParaRPr lang="es-ES" dirty="0"/>
          </a:p>
        </p:txBody>
      </p:sp>
    </p:spTree>
    <p:extLst>
      <p:ext uri="{BB962C8B-B14F-4D97-AF65-F5344CB8AC3E}">
        <p14:creationId xmlns:p14="http://schemas.microsoft.com/office/powerpoint/2010/main" val="98091049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smtClean="0"/>
              <a:t>Bibliografía:</a:t>
            </a:r>
          </a:p>
          <a:p>
            <a:endParaRPr lang="es-ES" dirty="0" smtClean="0"/>
          </a:p>
          <a:p>
            <a:pPr marL="355382" indent="-355382" algn="just">
              <a:lnSpc>
                <a:spcPct val="150000"/>
              </a:lnSpc>
              <a:buFont typeface="Symbol"/>
              <a:buChar char=""/>
              <a:tabLst>
                <a:tab pos="513329" algn="l"/>
              </a:tabLst>
            </a:pPr>
            <a:r>
              <a:rPr lang="es-ES" dirty="0">
                <a:latin typeface="Arial"/>
                <a:ea typeface="Times New Roman"/>
              </a:rPr>
              <a:t>MECÁNICA DE MATERIALES, James M. </a:t>
            </a:r>
            <a:r>
              <a:rPr lang="es-ES" dirty="0" err="1">
                <a:latin typeface="Arial"/>
                <a:ea typeface="Times New Roman"/>
              </a:rPr>
              <a:t>Gere</a:t>
            </a:r>
            <a:r>
              <a:rPr lang="es-ES" dirty="0">
                <a:latin typeface="Arial"/>
                <a:ea typeface="Times New Roman"/>
              </a:rPr>
              <a:t>, Quinta Edición.</a:t>
            </a:r>
          </a:p>
          <a:p>
            <a:pPr marL="355382" indent="-355382" algn="just">
              <a:lnSpc>
                <a:spcPct val="150000"/>
              </a:lnSpc>
              <a:buFont typeface="Symbol"/>
              <a:buChar char=""/>
              <a:tabLst>
                <a:tab pos="702866" algn="l"/>
              </a:tabLst>
            </a:pPr>
            <a:r>
              <a:rPr lang="es-ES" dirty="0">
                <a:latin typeface="Arial"/>
                <a:ea typeface="Times New Roman"/>
              </a:rPr>
              <a:t>MECÁNICA DE MATERIALES, William F. </a:t>
            </a:r>
            <a:r>
              <a:rPr lang="es-ES" dirty="0" err="1">
                <a:latin typeface="Arial"/>
                <a:ea typeface="Times New Roman"/>
              </a:rPr>
              <a:t>Riley</a:t>
            </a:r>
            <a:r>
              <a:rPr lang="es-ES" dirty="0">
                <a:latin typeface="Arial"/>
                <a:ea typeface="Times New Roman"/>
              </a:rPr>
              <a:t>, Primera Edición.</a:t>
            </a:r>
          </a:p>
          <a:p>
            <a:pPr marL="355382" indent="-355382" algn="just">
              <a:lnSpc>
                <a:spcPct val="150000"/>
              </a:lnSpc>
              <a:buFont typeface="Symbol"/>
              <a:buChar char=""/>
              <a:tabLst>
                <a:tab pos="702866" algn="l"/>
              </a:tabLst>
            </a:pPr>
            <a:r>
              <a:rPr lang="es-ES" dirty="0">
                <a:latin typeface="Arial"/>
                <a:ea typeface="Times New Roman"/>
              </a:rPr>
              <a:t>DISEÑO DE ELEMENTOS DE MÁQUINAS, R Norton, Primera Edición.</a:t>
            </a:r>
          </a:p>
          <a:p>
            <a:pPr marL="355382" indent="-355382" algn="just">
              <a:lnSpc>
                <a:spcPct val="150000"/>
              </a:lnSpc>
              <a:buFont typeface="Symbol"/>
              <a:buChar char=""/>
              <a:tabLst>
                <a:tab pos="702866" algn="l"/>
              </a:tabLst>
            </a:pPr>
            <a:r>
              <a:rPr lang="es-ES" dirty="0">
                <a:latin typeface="Arial"/>
                <a:ea typeface="Times New Roman"/>
              </a:rPr>
              <a:t>DISEÑO EN INGENIERÍA MECÁNICA, J. Shigley, Sexta Edición.</a:t>
            </a:r>
          </a:p>
          <a:p>
            <a:pPr marL="355382" indent="-355382" algn="just">
              <a:lnSpc>
                <a:spcPct val="150000"/>
              </a:lnSpc>
              <a:buFont typeface="Symbol"/>
              <a:buChar char=""/>
              <a:tabLst>
                <a:tab pos="702866" algn="l"/>
              </a:tabLst>
            </a:pPr>
            <a:r>
              <a:rPr lang="es-ES" dirty="0">
                <a:latin typeface="Arial"/>
                <a:ea typeface="Times New Roman"/>
              </a:rPr>
              <a:t>APUNTES: DISEÑO DE ESTRUCTURAS METÁLICAS, </a:t>
            </a:r>
            <a:r>
              <a:rPr lang="es-ES_tradnl" dirty="0">
                <a:latin typeface="Arial"/>
                <a:ea typeface="Times New Roman"/>
              </a:rPr>
              <a:t>Ing. Javier Espino Rodríguez.</a:t>
            </a:r>
            <a:endParaRPr lang="es-ES" dirty="0">
              <a:latin typeface="Arial"/>
              <a:ea typeface="Times New Roman"/>
            </a:endParaRPr>
          </a:p>
          <a:p>
            <a:pPr marL="355382" indent="-355382" algn="just">
              <a:lnSpc>
                <a:spcPct val="150000"/>
              </a:lnSpc>
              <a:buFont typeface="Symbol"/>
              <a:buChar char=""/>
              <a:tabLst>
                <a:tab pos="702866" algn="l"/>
              </a:tabLst>
            </a:pPr>
            <a:r>
              <a:rPr lang="en-GB" dirty="0">
                <a:latin typeface="Arial"/>
                <a:ea typeface="Times New Roman"/>
              </a:rPr>
              <a:t>MANUAL OF STEEL CONSTRUCTION LOAD &amp; RESISTANCE FACTOR DESIGN, Volume I Structural Members, Specifications, &amp; Codes, Volume II Connections, Second Edition.</a:t>
            </a:r>
            <a:endParaRPr lang="es-ES" dirty="0">
              <a:latin typeface="Arial"/>
              <a:ea typeface="Times New Roman"/>
            </a:endParaRPr>
          </a:p>
          <a:p>
            <a:pPr marL="355382" indent="-355382" algn="just">
              <a:lnSpc>
                <a:spcPct val="150000"/>
              </a:lnSpc>
              <a:buFont typeface="Symbol"/>
              <a:buChar char=""/>
              <a:tabLst>
                <a:tab pos="702866" algn="l"/>
              </a:tabLst>
            </a:pPr>
            <a:r>
              <a:rPr lang="es-ES" dirty="0">
                <a:latin typeface="Arial"/>
                <a:ea typeface="Times New Roman"/>
              </a:rPr>
              <a:t>DISEÑO DE ELEMENTOS DE MÁQUINAS, Robert L. Mott, Segunda Edición.</a:t>
            </a:r>
          </a:p>
          <a:p>
            <a:pPr marL="355382" indent="-355382" algn="just">
              <a:lnSpc>
                <a:spcPct val="150000"/>
              </a:lnSpc>
              <a:buFont typeface="Symbol"/>
              <a:buChar char=""/>
              <a:tabLst>
                <a:tab pos="702866" algn="l"/>
              </a:tabLst>
            </a:pPr>
            <a:r>
              <a:rPr lang="es-ES" dirty="0">
                <a:latin typeface="Arial"/>
                <a:ea typeface="Times New Roman"/>
              </a:rPr>
              <a:t>MANUAL DE DISEÑO MECÁNICO, J. Shigley, Cuarta Edición.</a:t>
            </a:r>
          </a:p>
          <a:p>
            <a:pPr marL="355382" indent="-355382" algn="just">
              <a:lnSpc>
                <a:spcPct val="150000"/>
              </a:lnSpc>
              <a:buFont typeface="Symbol"/>
              <a:buChar char=""/>
              <a:tabLst>
                <a:tab pos="702866" algn="l"/>
              </a:tabLst>
            </a:pPr>
            <a:r>
              <a:rPr lang="es-ES" dirty="0">
                <a:latin typeface="Arial"/>
                <a:ea typeface="Times New Roman"/>
              </a:rPr>
              <a:t>MÁQUINAS PRONTUARIO, Nicolás Larburu, Décima Edición.</a:t>
            </a:r>
          </a:p>
          <a:p>
            <a:pPr marL="355382" indent="-355382" algn="just">
              <a:lnSpc>
                <a:spcPct val="150000"/>
              </a:lnSpc>
              <a:buFont typeface="Symbol"/>
              <a:buChar char=""/>
              <a:tabLst>
                <a:tab pos="702866" algn="l"/>
              </a:tabLst>
            </a:pPr>
            <a:r>
              <a:rPr lang="es-ES" dirty="0">
                <a:latin typeface="Arial"/>
                <a:ea typeface="Times New Roman"/>
              </a:rPr>
              <a:t>SKF CATÁLOGO GENERAL, SKF, Año 2006.</a:t>
            </a:r>
          </a:p>
          <a:p>
            <a:pPr marL="355382" indent="-355382" algn="just">
              <a:lnSpc>
                <a:spcPct val="150000"/>
              </a:lnSpc>
              <a:buFont typeface="Symbol"/>
              <a:buChar char=""/>
              <a:tabLst>
                <a:tab pos="702866" algn="l"/>
              </a:tabLst>
            </a:pPr>
            <a:r>
              <a:rPr lang="es-ES" dirty="0">
                <a:latin typeface="Arial"/>
                <a:ea typeface="Times New Roman"/>
              </a:rPr>
              <a:t>BROWNING SERIES 2000, BROWNING, Año 2001, (Catálogo de Moto-reductores.</a:t>
            </a:r>
          </a:p>
          <a:p>
            <a:pPr marL="355382" indent="-355382" algn="just">
              <a:lnSpc>
                <a:spcPct val="150000"/>
              </a:lnSpc>
              <a:buFont typeface="Symbol"/>
              <a:buChar char=""/>
              <a:tabLst>
                <a:tab pos="702866" algn="l"/>
              </a:tabLst>
            </a:pPr>
            <a:r>
              <a:rPr lang="es-ES" dirty="0">
                <a:latin typeface="Arial"/>
                <a:ea typeface="Times New Roman"/>
              </a:rPr>
              <a:t>DISEÑO DE ESTRUCTURAS DE ACERO, Método LRFD, McCormac Jack C, Segunda Edición 2002.</a:t>
            </a:r>
          </a:p>
          <a:p>
            <a:pPr marL="355382" indent="-355382" algn="just">
              <a:lnSpc>
                <a:spcPct val="150000"/>
              </a:lnSpc>
              <a:buFont typeface="Symbol"/>
              <a:buChar char=""/>
              <a:tabLst>
                <a:tab pos="702866" algn="l"/>
              </a:tabLst>
            </a:pPr>
            <a:r>
              <a:rPr lang="es-ES" dirty="0">
                <a:latin typeface="Arial"/>
                <a:ea typeface="Times New Roman"/>
              </a:rPr>
              <a:t>ESTRUCTURAS DE ACERO: Comportamiento y LRFD, McGraw-Hill, Primera Edición, 2006.</a:t>
            </a:r>
          </a:p>
          <a:p>
            <a:pPr marL="355382" indent="-355382" algn="just">
              <a:lnSpc>
                <a:spcPct val="150000"/>
              </a:lnSpc>
              <a:buFont typeface="Symbol"/>
              <a:buChar char=""/>
              <a:tabLst>
                <a:tab pos="702866" algn="l"/>
              </a:tabLst>
            </a:pPr>
            <a:r>
              <a:rPr lang="es-ES" dirty="0">
                <a:latin typeface="Arial"/>
                <a:ea typeface="Times New Roman"/>
              </a:rPr>
              <a:t>APUNTES, CURSO DE DISEÑO DE ESTRUCTURAS DE ACERO SEGÚN AISC MÉTODO LRFD, CIMEPI, Año 2006.</a:t>
            </a:r>
          </a:p>
          <a:p>
            <a:pPr marL="355382" indent="-355382" algn="just">
              <a:lnSpc>
                <a:spcPct val="150000"/>
              </a:lnSpc>
              <a:buFont typeface="Symbol"/>
              <a:buChar char=""/>
              <a:tabLst>
                <a:tab pos="702866" algn="l"/>
              </a:tabLst>
            </a:pPr>
            <a:r>
              <a:rPr lang="es-ES" dirty="0">
                <a:latin typeface="Arial"/>
                <a:ea typeface="Times New Roman"/>
              </a:rPr>
              <a:t>MANUAL DE COSTOS EN LA CONSTRUCCIÓN, CÁMARA DE LA CONSTRUCCIÓN DE QUITO, Novena Edición.</a:t>
            </a:r>
          </a:p>
          <a:p>
            <a:pPr marL="355382" indent="-355382" algn="just">
              <a:lnSpc>
                <a:spcPct val="150000"/>
              </a:lnSpc>
              <a:buFont typeface="Symbol"/>
              <a:buChar char=""/>
              <a:tabLst>
                <a:tab pos="702866" algn="l"/>
              </a:tabLst>
            </a:pPr>
            <a:r>
              <a:rPr lang="es-ES" dirty="0">
                <a:latin typeface="Arial"/>
                <a:ea typeface="Times New Roman"/>
              </a:rPr>
              <a:t>NORMA ECUATORIANA DE LA CONSTRUCCIÓN NEC-11, Comité Ejecutivo de la Norma Ecuatoriana de la Construcción, Abril 2011.</a:t>
            </a:r>
          </a:p>
          <a:p>
            <a:pPr marL="355382" indent="-355382" algn="just">
              <a:lnSpc>
                <a:spcPct val="150000"/>
              </a:lnSpc>
              <a:buFont typeface="Symbol"/>
              <a:buChar char=""/>
              <a:tabLst>
                <a:tab pos="702866" algn="l"/>
              </a:tabLst>
            </a:pPr>
            <a:r>
              <a:rPr lang="es-ES" dirty="0">
                <a:latin typeface="Arial"/>
                <a:ea typeface="Times New Roman"/>
              </a:rPr>
              <a:t>CÓDIGO ECUATORIANO DE LA CONSTRUCCIÓN 2002, Peligro Sísmico, Espectros de Diseño y Requisitos Mínimos de Cálculo para DISEÑO SISMO-RESISTENTE, Año 2002.</a:t>
            </a:r>
          </a:p>
          <a:p>
            <a:endParaRPr lang="es-ES" dirty="0"/>
          </a:p>
        </p:txBody>
      </p:sp>
      <p:sp>
        <p:nvSpPr>
          <p:cNvPr id="4" name="3 Marcador de pie de página"/>
          <p:cNvSpPr>
            <a:spLocks noGrp="1"/>
          </p:cNvSpPr>
          <p:nvPr>
            <p:ph type="ftr" sz="quarter" idx="10"/>
          </p:nvPr>
        </p:nvSpPr>
        <p:spPr/>
        <p:txBody>
          <a:bodyPr/>
          <a:lstStyle/>
          <a:p>
            <a:r>
              <a:rPr lang="es-ES"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128</a:t>
            </a:fld>
            <a:r>
              <a:rPr lang="es-ES" smtClean="0"/>
              <a:t>/70</a:t>
            </a:r>
            <a:endParaRPr lang="es-ES" dirty="0"/>
          </a:p>
        </p:txBody>
      </p:sp>
      <p:sp>
        <p:nvSpPr>
          <p:cNvPr id="6" name="5 Marcador de encabezado"/>
          <p:cNvSpPr>
            <a:spLocks noGrp="1"/>
          </p:cNvSpPr>
          <p:nvPr>
            <p:ph type="hdr" sz="quarter" idx="12"/>
          </p:nvPr>
        </p:nvSpPr>
        <p:spPr/>
        <p:txBody>
          <a:bodyPr/>
          <a:lstStyle/>
          <a:p>
            <a:r>
              <a:rPr lang="es-ES" smtClean="0"/>
              <a:t>ESPE</a:t>
            </a:r>
            <a:endParaRPr lang="es-ES" dirty="0"/>
          </a:p>
        </p:txBody>
      </p:sp>
    </p:spTree>
    <p:extLst>
      <p:ext uri="{BB962C8B-B14F-4D97-AF65-F5344CB8AC3E}">
        <p14:creationId xmlns:p14="http://schemas.microsoft.com/office/powerpoint/2010/main" val="321068619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Tutoriales:</a:t>
            </a:r>
          </a:p>
          <a:p>
            <a:endParaRPr lang="es-ES" dirty="0"/>
          </a:p>
          <a:p>
            <a:r>
              <a:rPr lang="es-ES" dirty="0"/>
              <a:t>A. Manual de mantenimiento de la Instalación.</a:t>
            </a:r>
          </a:p>
          <a:p>
            <a:r>
              <a:rPr lang="es-ES" dirty="0"/>
              <a:t> </a:t>
            </a:r>
          </a:p>
          <a:p>
            <a:r>
              <a:rPr lang="es-ES" dirty="0"/>
              <a:t>B. Manual de mantenimiento del sistema de salón giratorio.</a:t>
            </a:r>
          </a:p>
          <a:p>
            <a:r>
              <a:rPr lang="es-ES" dirty="0"/>
              <a:t> </a:t>
            </a:r>
          </a:p>
          <a:p>
            <a:r>
              <a:rPr lang="es-ES" dirty="0"/>
              <a:t>C. Manual de mantenimiento de sistemas anexos.</a:t>
            </a:r>
          </a:p>
          <a:p>
            <a:r>
              <a:rPr lang="es-ES" dirty="0"/>
              <a:t> </a:t>
            </a:r>
          </a:p>
          <a:p>
            <a:r>
              <a:rPr lang="es-ES" dirty="0"/>
              <a:t>D. Planos.</a:t>
            </a:r>
          </a:p>
          <a:p>
            <a:r>
              <a:rPr lang="es-ES" dirty="0"/>
              <a:t> </a:t>
            </a:r>
          </a:p>
          <a:p>
            <a:r>
              <a:rPr lang="es-ES" dirty="0"/>
              <a:t>E. Tablas.</a:t>
            </a:r>
          </a:p>
          <a:p>
            <a:r>
              <a:rPr lang="es-ES" dirty="0"/>
              <a:t> </a:t>
            </a:r>
          </a:p>
          <a:p>
            <a:r>
              <a:rPr lang="es-ES" dirty="0"/>
              <a:t>F. Catálogos.</a:t>
            </a:r>
          </a:p>
          <a:p>
            <a:r>
              <a:rPr lang="es-ES" dirty="0"/>
              <a:t> </a:t>
            </a:r>
          </a:p>
          <a:p>
            <a:r>
              <a:rPr lang="es-ES" dirty="0"/>
              <a:t>G. Partes del Códigos de diseño y construcción relevantes.</a:t>
            </a:r>
          </a:p>
          <a:p>
            <a:r>
              <a:rPr lang="es-ES" dirty="0"/>
              <a:t> </a:t>
            </a:r>
          </a:p>
          <a:p>
            <a:r>
              <a:rPr lang="es-ES" dirty="0"/>
              <a:t>H. Tutorial referencial del programa “Jaleo Studio”.</a:t>
            </a:r>
          </a:p>
          <a:p>
            <a:r>
              <a:rPr lang="es-ES" dirty="0"/>
              <a:t> </a:t>
            </a:r>
          </a:p>
          <a:p>
            <a:r>
              <a:rPr lang="es-ES" dirty="0"/>
              <a:t>I. Tutorial referencial del programa “Sap 2000”.</a:t>
            </a:r>
          </a:p>
          <a:p>
            <a:r>
              <a:rPr lang="es-ES" dirty="0"/>
              <a:t> </a:t>
            </a:r>
          </a:p>
          <a:p>
            <a:r>
              <a:rPr lang="es-ES" dirty="0"/>
              <a:t>J. Tutorial referencial del programa “Cosmos de SolidWorks”. </a:t>
            </a:r>
          </a:p>
        </p:txBody>
      </p:sp>
      <p:sp>
        <p:nvSpPr>
          <p:cNvPr id="4" name="3 Marcador de pie de página"/>
          <p:cNvSpPr>
            <a:spLocks noGrp="1"/>
          </p:cNvSpPr>
          <p:nvPr>
            <p:ph type="ftr" sz="quarter" idx="10"/>
          </p:nvPr>
        </p:nvSpPr>
        <p:spPr/>
        <p:txBody>
          <a:bodyPr/>
          <a:lstStyle/>
          <a:p>
            <a:r>
              <a:rPr lang="es-ES"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129</a:t>
            </a:fld>
            <a:r>
              <a:rPr lang="es-ES" smtClean="0"/>
              <a:t>/70</a:t>
            </a:r>
            <a:endParaRPr lang="es-ES" dirty="0"/>
          </a:p>
        </p:txBody>
      </p:sp>
      <p:sp>
        <p:nvSpPr>
          <p:cNvPr id="6" name="5 Marcador de encabezado"/>
          <p:cNvSpPr>
            <a:spLocks noGrp="1"/>
          </p:cNvSpPr>
          <p:nvPr>
            <p:ph type="hdr" sz="quarter" idx="12"/>
          </p:nvPr>
        </p:nvSpPr>
        <p:spPr/>
        <p:txBody>
          <a:bodyPr/>
          <a:lstStyle/>
          <a:p>
            <a:r>
              <a:rPr lang="es-ES" smtClean="0"/>
              <a:t>ESPE</a:t>
            </a:r>
            <a:endParaRPr lang="es-ES" dirty="0"/>
          </a:p>
        </p:txBody>
      </p:sp>
    </p:spTree>
    <p:extLst>
      <p:ext uri="{BB962C8B-B14F-4D97-AF65-F5344CB8AC3E}">
        <p14:creationId xmlns:p14="http://schemas.microsoft.com/office/powerpoint/2010/main" val="1965619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13</a:t>
            </a:fld>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276210315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130</a:t>
            </a:fld>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27621031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14</a:t>
            </a:fld>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906858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pie de página"/>
          <p:cNvSpPr>
            <a:spLocks noGrp="1"/>
          </p:cNvSpPr>
          <p:nvPr>
            <p:ph type="ftr" sz="quarter" idx="10"/>
          </p:nvPr>
        </p:nvSpPr>
        <p:spPr/>
        <p:txBody>
          <a:bodyPr/>
          <a:lstStyle/>
          <a:p>
            <a:r>
              <a:rPr lang="es-ES"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15</a:t>
            </a:fld>
            <a:r>
              <a:rPr lang="es-ES" smtClean="0"/>
              <a:t>/70</a:t>
            </a:r>
            <a:endParaRPr lang="es-ES" dirty="0"/>
          </a:p>
        </p:txBody>
      </p:sp>
      <p:sp>
        <p:nvSpPr>
          <p:cNvPr id="6" name="5 Marcador de encabezado"/>
          <p:cNvSpPr>
            <a:spLocks noGrp="1"/>
          </p:cNvSpPr>
          <p:nvPr>
            <p:ph type="hdr" sz="quarter" idx="12"/>
          </p:nvPr>
        </p:nvSpPr>
        <p:spPr/>
        <p:txBody>
          <a:bodyPr/>
          <a:lstStyle/>
          <a:p>
            <a:r>
              <a:rPr lang="es-ES" smtClean="0"/>
              <a:t>ESPE</a:t>
            </a:r>
            <a:endParaRPr lang="es-ES" dirty="0"/>
          </a:p>
        </p:txBody>
      </p:sp>
    </p:spTree>
    <p:extLst>
      <p:ext uri="{BB962C8B-B14F-4D97-AF65-F5344CB8AC3E}">
        <p14:creationId xmlns:p14="http://schemas.microsoft.com/office/powerpoint/2010/main" val="163939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pie de página"/>
          <p:cNvSpPr>
            <a:spLocks noGrp="1"/>
          </p:cNvSpPr>
          <p:nvPr>
            <p:ph type="ftr" sz="quarter" idx="10"/>
          </p:nvPr>
        </p:nvSpPr>
        <p:spPr/>
        <p:txBody>
          <a:bodyPr/>
          <a:lstStyle/>
          <a:p>
            <a:r>
              <a:rPr lang="es-ES"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16</a:t>
            </a:fld>
            <a:r>
              <a:rPr lang="es-ES" smtClean="0"/>
              <a:t>/70</a:t>
            </a:r>
            <a:endParaRPr lang="es-ES" dirty="0"/>
          </a:p>
        </p:txBody>
      </p:sp>
      <p:sp>
        <p:nvSpPr>
          <p:cNvPr id="6" name="5 Marcador de encabezado"/>
          <p:cNvSpPr>
            <a:spLocks noGrp="1"/>
          </p:cNvSpPr>
          <p:nvPr>
            <p:ph type="hdr" sz="quarter" idx="12"/>
          </p:nvPr>
        </p:nvSpPr>
        <p:spPr/>
        <p:txBody>
          <a:bodyPr/>
          <a:lstStyle/>
          <a:p>
            <a:r>
              <a:rPr lang="es-ES" smtClean="0"/>
              <a:t>ESPE</a:t>
            </a:r>
            <a:endParaRPr lang="es-ES" dirty="0"/>
          </a:p>
        </p:txBody>
      </p:sp>
    </p:spTree>
    <p:extLst>
      <p:ext uri="{BB962C8B-B14F-4D97-AF65-F5344CB8AC3E}">
        <p14:creationId xmlns:p14="http://schemas.microsoft.com/office/powerpoint/2010/main" val="2667681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pie de página"/>
          <p:cNvSpPr>
            <a:spLocks noGrp="1"/>
          </p:cNvSpPr>
          <p:nvPr>
            <p:ph type="ftr" sz="quarter" idx="10"/>
          </p:nvPr>
        </p:nvSpPr>
        <p:spPr/>
        <p:txBody>
          <a:bodyPr/>
          <a:lstStyle/>
          <a:p>
            <a:r>
              <a:rPr lang="es-ES"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17</a:t>
            </a:fld>
            <a:r>
              <a:rPr lang="es-ES" smtClean="0"/>
              <a:t>/70</a:t>
            </a:r>
            <a:endParaRPr lang="es-ES" dirty="0"/>
          </a:p>
        </p:txBody>
      </p:sp>
      <p:sp>
        <p:nvSpPr>
          <p:cNvPr id="6" name="5 Marcador de encabezado"/>
          <p:cNvSpPr>
            <a:spLocks noGrp="1"/>
          </p:cNvSpPr>
          <p:nvPr>
            <p:ph type="hdr" sz="quarter" idx="12"/>
          </p:nvPr>
        </p:nvSpPr>
        <p:spPr/>
        <p:txBody>
          <a:bodyPr/>
          <a:lstStyle/>
          <a:p>
            <a:r>
              <a:rPr lang="es-ES" smtClean="0"/>
              <a:t>ESPE</a:t>
            </a:r>
            <a:endParaRPr lang="es-ES" dirty="0"/>
          </a:p>
        </p:txBody>
      </p:sp>
    </p:spTree>
    <p:extLst>
      <p:ext uri="{BB962C8B-B14F-4D97-AF65-F5344CB8AC3E}">
        <p14:creationId xmlns:p14="http://schemas.microsoft.com/office/powerpoint/2010/main" val="35664103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pie de página"/>
          <p:cNvSpPr>
            <a:spLocks noGrp="1"/>
          </p:cNvSpPr>
          <p:nvPr>
            <p:ph type="ftr" sz="quarter" idx="10"/>
          </p:nvPr>
        </p:nvSpPr>
        <p:spPr/>
        <p:txBody>
          <a:bodyPr/>
          <a:lstStyle/>
          <a:p>
            <a:r>
              <a:rPr lang="es-ES"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18</a:t>
            </a:fld>
            <a:r>
              <a:rPr lang="es-ES" smtClean="0"/>
              <a:t>/70</a:t>
            </a:r>
            <a:endParaRPr lang="es-ES" dirty="0"/>
          </a:p>
        </p:txBody>
      </p:sp>
      <p:sp>
        <p:nvSpPr>
          <p:cNvPr id="6" name="5 Marcador de encabezado"/>
          <p:cNvSpPr>
            <a:spLocks noGrp="1"/>
          </p:cNvSpPr>
          <p:nvPr>
            <p:ph type="hdr" sz="quarter" idx="12"/>
          </p:nvPr>
        </p:nvSpPr>
        <p:spPr/>
        <p:txBody>
          <a:bodyPr/>
          <a:lstStyle/>
          <a:p>
            <a:r>
              <a:rPr lang="es-ES" smtClean="0"/>
              <a:t>ESPE</a:t>
            </a:r>
            <a:endParaRPr lang="es-ES" dirty="0"/>
          </a:p>
        </p:txBody>
      </p:sp>
    </p:spTree>
    <p:extLst>
      <p:ext uri="{BB962C8B-B14F-4D97-AF65-F5344CB8AC3E}">
        <p14:creationId xmlns:p14="http://schemas.microsoft.com/office/powerpoint/2010/main" val="3836404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Para este cometido se utilizó la teoría que permite establecer un sistema de mantenimiento planeado (preventivo, predictivo y correctivo) y no planeado (mantenimiento de emergencia), hasta llegar a la meta final que es el RAM-S, es decir:</a:t>
            </a:r>
          </a:p>
          <a:p>
            <a:pPr algn="just"/>
            <a:endParaRPr lang="es-ES" dirty="0"/>
          </a:p>
          <a:p>
            <a:pPr algn="just"/>
            <a:r>
              <a:rPr lang="es-ES" dirty="0"/>
              <a:t>R, Realiabibility, fiabilidad, relación entre el diseño y la construcción.</a:t>
            </a:r>
          </a:p>
          <a:p>
            <a:pPr algn="just"/>
            <a:r>
              <a:rPr lang="es-ES" dirty="0"/>
              <a:t>A, Availability, disponibilidad, tiempo efectivo de operación.</a:t>
            </a:r>
          </a:p>
          <a:p>
            <a:pPr algn="just"/>
            <a:r>
              <a:rPr lang="es-ES" dirty="0"/>
              <a:t>M, Maintainability, mantenibilidad, facilidad para acciones de mantenimiento.</a:t>
            </a:r>
          </a:p>
          <a:p>
            <a:pPr algn="just"/>
            <a:r>
              <a:rPr lang="es-ES" dirty="0"/>
              <a:t>S, Safety, seguridad ,en acciones de mantenimiento y en funcionamiento.</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19</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25525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r>
              <a:rPr lang="es-ES" dirty="0" smtClean="0"/>
              <a:t>La memoria técnica es la tesis (documento) como tal, por</a:t>
            </a:r>
            <a:r>
              <a:rPr lang="es-ES" baseline="0" dirty="0" smtClean="0"/>
              <a:t> que esta detalla el diseño y entrega como resultado lo necesario para el inicio de la construcción.</a:t>
            </a:r>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2</a:t>
            </a:fld>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2762103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20</a:t>
            </a:fld>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2762103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21</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039755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228581" indent="-228581">
              <a:buAutoNum type="arabicPeriod"/>
            </a:pPr>
            <a:r>
              <a:rPr lang="es-ES" dirty="0"/>
              <a:t>Para el diseño de la estructura metálica se utilizará el programa SAP 2000, luego de realizar el modelado se implementará un sistema de cálculo manual (como punto de control) basado en el mismo código de diseño que usa el programa (LRFD) para los elementos críticos. Se realizará el cálculo y control de deriva y se diseñará las conexiones tipo. Las cargas que se generan por acción del piso giratorio se aplicarán como carga viva a la estructura general.</a:t>
            </a:r>
          </a:p>
          <a:p>
            <a:pPr marL="228581" indent="-228581">
              <a:buAutoNum type="arabicPeriod"/>
            </a:pPr>
            <a:endParaRPr lang="es-ES" dirty="0"/>
          </a:p>
          <a:p>
            <a:pPr marL="228581" indent="-228581" defTabSz="914326">
              <a:buFontTx/>
              <a:buAutoNum type="arabicPeriod"/>
              <a:defRPr/>
            </a:pPr>
            <a:r>
              <a:rPr lang="es-ES" dirty="0"/>
              <a:t>En el caso del sistema de piso giratorio, se usará los resultados de la parte estructural  pertinente y luego se realizará el diseño mediante un par de engranes  rectos con un moto-reductor eléctrico. El diseño de los elementos tendrá su soporte  computacional en el software SolidWorks.</a:t>
            </a:r>
          </a:p>
          <a:p>
            <a:pPr marL="228581" indent="-228581">
              <a:buAutoNum type="arabicPeriod"/>
            </a:pPr>
            <a:endParaRPr lang="es-ES" dirty="0"/>
          </a:p>
          <a:p>
            <a:endParaRPr lang="es-ES" dirty="0"/>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22</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4140034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endParaRPr lang="es-ES" dirty="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23</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dirty="0" smtClean="0"/>
              <a:t>Partiendo</a:t>
            </a:r>
            <a:r>
              <a:rPr lang="es-ES" baseline="0" dirty="0" smtClean="0"/>
              <a:t> del diseño arquitectónico creamos una estructura alámbrica para los miembros de la estructura y ese modelo lo pasamos al Sap 2000.</a:t>
            </a:r>
          </a:p>
          <a:p>
            <a:pPr defTabSz="914326">
              <a:defRPr/>
            </a:pPr>
            <a:endParaRPr lang="es-ES" baseline="0" dirty="0" smtClean="0"/>
          </a:p>
          <a:p>
            <a:pPr defTabSz="914326">
              <a:defRPr/>
            </a:pPr>
            <a:r>
              <a:rPr lang="es-ES" baseline="0" dirty="0" smtClean="0"/>
              <a:t>En Sap 2000, se debe seleccionar material, secciones a utilizar para los elementos metálicos y también se debe crear los elementos tipo área para los pisos de concreto.</a:t>
            </a:r>
            <a:endParaRPr lang="es-ES" dirty="0" smtClean="0"/>
          </a:p>
          <a:p>
            <a:endParaRPr lang="es-ES" dirty="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24</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dirty="0" smtClean="0"/>
              <a:t>La lista que se muestra en la tabla es general</a:t>
            </a:r>
            <a:r>
              <a:rPr lang="es-ES" baseline="0" dirty="0" smtClean="0"/>
              <a:t> y corresponde a agrupar los elementos mas importantes de la estructura y sus respectivos materiales asignados.</a:t>
            </a:r>
          </a:p>
          <a:p>
            <a:pPr defTabSz="914326">
              <a:defRPr/>
            </a:pPr>
            <a:endParaRPr lang="es-ES" dirty="0" smtClean="0"/>
          </a:p>
          <a:p>
            <a:pPr defTabSz="914326">
              <a:defRPr/>
            </a:pPr>
            <a:r>
              <a:rPr lang="es-ES" dirty="0" smtClean="0"/>
              <a:t>Una lista completa de materiales se</a:t>
            </a:r>
            <a:r>
              <a:rPr lang="es-ES" baseline="0" dirty="0" smtClean="0"/>
              <a:t> genera en el capítulo VI (análisis económico y financiero).</a:t>
            </a:r>
            <a:endParaRPr lang="es-ES" dirty="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25</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dirty="0" smtClean="0"/>
              <a:t>Las cargas son determinadas en los códigos de construcción ecuatoriano y el ASCE 07-05</a:t>
            </a:r>
            <a:r>
              <a:rPr lang="es-ES" baseline="0" dirty="0" smtClean="0"/>
              <a:t> en la tabla 4-1.</a:t>
            </a:r>
          </a:p>
          <a:p>
            <a:pPr defTabSz="914326">
              <a:defRPr/>
            </a:pPr>
            <a:endParaRPr lang="es-ES" baseline="0" dirty="0" smtClean="0"/>
          </a:p>
          <a:p>
            <a:pPr defTabSz="914326">
              <a:defRPr/>
            </a:pPr>
            <a:r>
              <a:rPr lang="es-ES" baseline="0" dirty="0" smtClean="0"/>
              <a:t>El cortante basal y su análisis se encuentran determinados en el código ecuatoriano de la construcción. Ver tesis páginas 112-125</a:t>
            </a:r>
            <a:endParaRPr lang="es-ES" dirty="0" smtClean="0"/>
          </a:p>
          <a:p>
            <a:endParaRPr lang="es-ES" dirty="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26</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dirty="0" smtClean="0"/>
              <a:t>Los casos</a:t>
            </a:r>
            <a:r>
              <a:rPr lang="es-ES" baseline="0" dirty="0" smtClean="0"/>
              <a:t> de análisis y el árbol de cargas mostrados en Sap 2000, son un punto de control en la rutina del diseño estructural.</a:t>
            </a:r>
            <a:endParaRPr lang="es-ES" dirty="0" smtClean="0"/>
          </a:p>
          <a:p>
            <a:endParaRPr lang="es-ES" dirty="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27</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dirty="0" smtClean="0"/>
              <a:t>La estructura evaluada en Sap 2000, quiere decir que se</a:t>
            </a:r>
            <a:r>
              <a:rPr lang="es-ES" baseline="0" dirty="0" smtClean="0"/>
              <a:t> genero el análisis de los caso de carga y luego se corrió el diseño de elementos de acero según el código LRFD.</a:t>
            </a:r>
          </a:p>
          <a:p>
            <a:pPr defTabSz="914326">
              <a:defRPr/>
            </a:pPr>
            <a:endParaRPr lang="es-ES" baseline="0" dirty="0" smtClean="0"/>
          </a:p>
          <a:p>
            <a:pPr defTabSz="914326">
              <a:defRPr/>
            </a:pPr>
            <a:r>
              <a:rPr lang="es-ES" baseline="0" dirty="0" smtClean="0"/>
              <a:t>Se evaluará con detalle aquellos elementos que</a:t>
            </a:r>
            <a:r>
              <a:rPr lang="es-ES" dirty="0" smtClean="0"/>
              <a:t> según el diagrama de colores</a:t>
            </a:r>
            <a:r>
              <a:rPr lang="es-ES" baseline="0" dirty="0" smtClean="0"/>
              <a:t> (rojo = peligro) presenten advertencias y necesiten ser cambiados o estén al límite.</a:t>
            </a:r>
          </a:p>
          <a:p>
            <a:pPr defTabSz="914326">
              <a:defRPr/>
            </a:pPr>
            <a:endParaRPr lang="es-ES" baseline="0" dirty="0" smtClean="0"/>
          </a:p>
          <a:p>
            <a:pPr defTabSz="914326">
              <a:defRPr/>
            </a:pPr>
            <a:r>
              <a:rPr lang="es-ES" baseline="0" dirty="0" smtClean="0"/>
              <a:t>El control de los elementos considerados como CRÍTICOS, se realiza mediante una rutina de cálculo «manual» según las ecuaciones del LRFD.</a:t>
            </a:r>
          </a:p>
          <a:p>
            <a:pPr defTabSz="914326">
              <a:defRPr/>
            </a:pPr>
            <a:endParaRPr lang="es-ES" baseline="0" dirty="0" smtClean="0"/>
          </a:p>
          <a:p>
            <a:pPr defTabSz="914326">
              <a:defRPr/>
            </a:pPr>
            <a:r>
              <a:rPr lang="es-ES" baseline="0" dirty="0" smtClean="0"/>
              <a:t>Temas a tratar de Diseño de detalle:</a:t>
            </a:r>
          </a:p>
          <a:p>
            <a:pPr defTabSz="914326">
              <a:defRPr/>
            </a:pPr>
            <a:endParaRPr lang="es-ES" baseline="0" dirty="0" smtClean="0"/>
          </a:p>
          <a:p>
            <a:pPr marL="857181" lvl="1" indent="-457163" algn="just">
              <a:buFontTx/>
              <a:buChar char="-"/>
            </a:pPr>
            <a:r>
              <a:rPr lang="es-ES" dirty="0"/>
              <a:t>Compacidad de secciones (a todas).</a:t>
            </a:r>
          </a:p>
          <a:p>
            <a:pPr marL="857181" lvl="1" indent="-457163" algn="just">
              <a:buFontTx/>
              <a:buChar char="-"/>
            </a:pPr>
            <a:r>
              <a:rPr lang="es-ES" dirty="0"/>
              <a:t>Diseño de elementos críticos.</a:t>
            </a:r>
          </a:p>
          <a:p>
            <a:pPr marL="857181" lvl="1" indent="-457163" algn="just">
              <a:buFontTx/>
              <a:buChar char="-"/>
            </a:pPr>
            <a:r>
              <a:rPr lang="es-ES" dirty="0"/>
              <a:t>Diseño de placa base para columnas.</a:t>
            </a:r>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dirty="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28</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dirty="0" smtClean="0"/>
              <a:t>Fórmulas</a:t>
            </a:r>
            <a:r>
              <a:rPr lang="es-ES" baseline="0" dirty="0" smtClean="0"/>
              <a:t> según tabla B5.1 y B5.2 en la parte 6 del manual LRFD. Si se excede los valores consultar tabla B5.3.</a:t>
            </a:r>
          </a:p>
          <a:p>
            <a:pPr defTabSz="914326">
              <a:defRPr/>
            </a:pPr>
            <a:endParaRPr lang="es-ES" dirty="0" smtClean="0"/>
          </a:p>
          <a:p>
            <a:pPr defTabSz="914326">
              <a:defRPr/>
            </a:pPr>
            <a:r>
              <a:rPr lang="es-ES" dirty="0" smtClean="0"/>
              <a:t>Sección Compacta: Sección que tiene un perfil suficientemente robusto de manera que es capaz de desarrollar una distribución de esfuerzos totalmente plástica antes de pandearse.</a:t>
            </a:r>
          </a:p>
          <a:p>
            <a:pPr defTabSz="914326">
              <a:defRPr/>
            </a:pPr>
            <a:endParaRPr lang="es-ES" dirty="0" smtClean="0"/>
          </a:p>
          <a:p>
            <a:pPr defTabSz="914326">
              <a:defRPr/>
            </a:pPr>
            <a:r>
              <a:rPr lang="es-ES" dirty="0" smtClean="0"/>
              <a:t>Sección no Compacta: Una sección que no puede someterse en su totalidad a esfuerzos plásticos antes de que ocurra el pandeo. El esfuerzo de fluencia puede alcanzarse en algunos pero no en todos sus elementos a compresión antes de que ocurra el pandeo.</a:t>
            </a:r>
          </a:p>
          <a:p>
            <a:pPr defTabSz="914326">
              <a:defRPr/>
            </a:pPr>
            <a:endParaRPr lang="es-ES" baseline="0" dirty="0" smtClean="0"/>
          </a:p>
          <a:p>
            <a:pPr defTabSz="914326">
              <a:defRPr/>
            </a:pPr>
            <a:r>
              <a:rPr lang="es-ES" baseline="0" dirty="0" smtClean="0"/>
              <a:t>Sección esbelta: Miembro que se pandeará localmente mientras que el esfuerzo está aún en el rango elástico.</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a:t>
            </a:r>
            <a:r>
              <a:rPr lang="es-ES" dirty="0" smtClean="0"/>
              <a:t>).-----en marcha-----</a:t>
            </a:r>
            <a:endParaRPr lang="es-ES" dirty="0"/>
          </a:p>
          <a:p>
            <a:pPr marL="857181" lvl="1" indent="-457163" algn="just">
              <a:buFontTx/>
              <a:buChar char="-"/>
            </a:pPr>
            <a:r>
              <a:rPr lang="es-ES" dirty="0"/>
              <a:t>Diseño de elementos críticos.</a:t>
            </a:r>
          </a:p>
          <a:p>
            <a:pPr marL="857181" lvl="1" indent="-457163" algn="just">
              <a:buFontTx/>
              <a:buChar char="-"/>
            </a:pPr>
            <a:r>
              <a:rPr lang="es-ES" dirty="0"/>
              <a:t>Diseño de placa base para columnas.</a:t>
            </a:r>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29</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endParaRPr lang="es-ES" dirty="0"/>
          </a:p>
        </p:txBody>
      </p:sp>
      <p:sp>
        <p:nvSpPr>
          <p:cNvPr id="4" name="3 Marcador de encabezado"/>
          <p:cNvSpPr>
            <a:spLocks noGrp="1"/>
          </p:cNvSpPr>
          <p:nvPr>
            <p:ph type="hdr" sz="quarter" idx="10"/>
          </p:nvPr>
        </p:nvSpPr>
        <p:spPr>
          <a:xfrm>
            <a:off x="1" y="1"/>
            <a:ext cx="3076363" cy="511731"/>
          </a:xfrm>
          <a:prstGeom prst="rect">
            <a:avLst/>
          </a:prstGeom>
        </p:spPr>
        <p:txBody>
          <a:bodyPr/>
          <a:lstStyle/>
          <a:p>
            <a:r>
              <a:rPr lang="es-ES" dirty="0" smtClean="0"/>
              <a:t>ESPE</a:t>
            </a:r>
            <a:endParaRPr lang="es-ES" dirty="0"/>
          </a:p>
        </p:txBody>
      </p:sp>
      <p:sp>
        <p:nvSpPr>
          <p:cNvPr id="5" name="4 Marcador de pie de página"/>
          <p:cNvSpPr>
            <a:spLocks noGrp="1"/>
          </p:cNvSpPr>
          <p:nvPr>
            <p:ph type="ftr" sz="quarter" idx="11"/>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2"/>
          </p:nvPr>
        </p:nvSpPr>
        <p:spPr/>
        <p:txBody>
          <a:bodyPr/>
          <a:lstStyle/>
          <a:p>
            <a:fld id="{CFA3B5A1-72F3-4109-9900-19E8D0B19E66}" type="slidenum">
              <a:rPr lang="es-ES" smtClean="0"/>
              <a:t>3</a:t>
            </a:fld>
            <a:endParaRPr lang="es-ES" dirty="0"/>
          </a:p>
        </p:txBody>
      </p:sp>
    </p:spTree>
    <p:extLst>
      <p:ext uri="{BB962C8B-B14F-4D97-AF65-F5344CB8AC3E}">
        <p14:creationId xmlns:p14="http://schemas.microsoft.com/office/powerpoint/2010/main" val="40758737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El control de los elementos considerados como CRÍTICOS, se realiza mediante una rutina de cálculo «manual» según las ecuaciones del LRFD.</a:t>
            </a:r>
          </a:p>
          <a:p>
            <a:pPr defTabSz="914326">
              <a:defRPr/>
            </a:pPr>
            <a:endParaRPr lang="es-ES" baseline="0" dirty="0" smtClean="0"/>
          </a:p>
          <a:p>
            <a:pPr defTabSz="914326">
              <a:defRPr/>
            </a:pPr>
            <a:r>
              <a:rPr lang="es-ES" baseline="0" dirty="0" smtClean="0"/>
              <a:t>La selección de estos elementos es: </a:t>
            </a:r>
          </a:p>
          <a:p>
            <a:pPr marL="228581" indent="-228581" defTabSz="914326">
              <a:buFontTx/>
              <a:buAutoNum type="arabicPeriod"/>
              <a:defRPr/>
            </a:pPr>
            <a:r>
              <a:rPr lang="es-ES" baseline="0" dirty="0" smtClean="0"/>
              <a:t>Por tipo de elemento (columna, viga o riostra).</a:t>
            </a:r>
          </a:p>
          <a:p>
            <a:pPr defTabSz="914326">
              <a:defRPr/>
            </a:pPr>
            <a:r>
              <a:rPr lang="es-ES" baseline="0" dirty="0" smtClean="0"/>
              <a:t>2. Por el tipo de sección (circular, rectangular, tipo I, tipo C o U, …)</a:t>
            </a:r>
          </a:p>
          <a:p>
            <a:pPr defTabSz="914326">
              <a:defRPr/>
            </a:pPr>
            <a:r>
              <a:rPr lang="es-ES" baseline="0" dirty="0" smtClean="0"/>
              <a:t>3. Que Sap 2000 muestre como el elemento de su tipo con mas exigencia estructural.</a:t>
            </a:r>
          </a:p>
          <a:p>
            <a:pPr defTabSz="914326">
              <a:defRPr/>
            </a:pPr>
            <a:r>
              <a:rPr lang="es-ES" baseline="0" dirty="0" smtClean="0"/>
              <a:t>4. Que Sap 2000 muestre una advertencia en el diseño para ese elemento.</a:t>
            </a:r>
          </a:p>
          <a:p>
            <a:pPr defTabSz="914326">
              <a:defRPr/>
            </a:pPr>
            <a:endParaRPr lang="es-ES" dirty="0" smtClean="0"/>
          </a:p>
          <a:p>
            <a:pPr defTabSz="914326">
              <a:defRPr/>
            </a:pPr>
            <a:r>
              <a:rPr lang="es-ES" dirty="0" smtClean="0"/>
              <a:t>Con la ayuda de Sap 2000 que genera el informe respectivo, hacer una lectura rápida de lo que significa el mismo. Hacer referencia a las cargas y momentos que actúan mayoritariamente y la capacidad del elemento y pronosticar un modelo de falla preliminar.</a:t>
            </a:r>
            <a:r>
              <a:rPr lang="es-ES" baseline="0" dirty="0" smtClean="0"/>
              <a:t> </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a:t>
            </a:r>
            <a:r>
              <a:rPr lang="es-ES" dirty="0" smtClean="0"/>
              <a:t>).----Listo----</a:t>
            </a:r>
            <a:endParaRPr lang="es-ES" dirty="0"/>
          </a:p>
          <a:p>
            <a:pPr marL="857181" lvl="1" indent="-457163" algn="just">
              <a:buFontTx/>
              <a:buChar char="-"/>
            </a:pPr>
            <a:r>
              <a:rPr lang="es-ES" dirty="0"/>
              <a:t>Diseño de elementos críticos</a:t>
            </a:r>
            <a:r>
              <a:rPr lang="es-ES" dirty="0" smtClean="0"/>
              <a:t>.            --------En marcha-------</a:t>
            </a:r>
            <a:endParaRPr lang="es-ES" dirty="0"/>
          </a:p>
          <a:p>
            <a:pPr marL="857181" lvl="1" indent="-457163" algn="just">
              <a:buFontTx/>
              <a:buChar char="-"/>
            </a:pPr>
            <a:r>
              <a:rPr lang="es-ES" dirty="0"/>
              <a:t>Diseño de placa base para columnas.</a:t>
            </a:r>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dirty="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30</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El control de los elementos considerados como CRÍTICOS, se realiza mediante una rutina de cálculo «manual» según las ecuaciones del LRFD.</a:t>
            </a:r>
          </a:p>
          <a:p>
            <a:pPr defTabSz="914326">
              <a:defRPr/>
            </a:pPr>
            <a:endParaRPr lang="es-ES" baseline="0" dirty="0" smtClean="0"/>
          </a:p>
          <a:p>
            <a:pPr defTabSz="914326">
              <a:defRPr/>
            </a:pPr>
            <a:r>
              <a:rPr lang="es-ES" baseline="0" dirty="0" smtClean="0"/>
              <a:t>La selección de estos elementos es: </a:t>
            </a:r>
          </a:p>
          <a:p>
            <a:pPr marL="228581" indent="-228581" defTabSz="914326">
              <a:buFontTx/>
              <a:buAutoNum type="arabicPeriod"/>
              <a:defRPr/>
            </a:pPr>
            <a:r>
              <a:rPr lang="es-ES" baseline="0" dirty="0" smtClean="0"/>
              <a:t>Por tipo de elemento (columna, viga o riostra).</a:t>
            </a:r>
          </a:p>
          <a:p>
            <a:pPr defTabSz="914326">
              <a:defRPr/>
            </a:pPr>
            <a:r>
              <a:rPr lang="es-ES" baseline="0" dirty="0" smtClean="0"/>
              <a:t>2. Por el tipo de sección (circular, rectangular, tipo I, tipo C o U, …)</a:t>
            </a:r>
          </a:p>
          <a:p>
            <a:pPr defTabSz="914326">
              <a:defRPr/>
            </a:pPr>
            <a:r>
              <a:rPr lang="es-ES" baseline="0" dirty="0" smtClean="0"/>
              <a:t>3. Que Sap 2000 muestre como el elemento de su tipo con mas exigencia estructural.</a:t>
            </a:r>
          </a:p>
          <a:p>
            <a:pPr defTabSz="914326">
              <a:defRPr/>
            </a:pPr>
            <a:r>
              <a:rPr lang="es-ES" baseline="0" dirty="0" smtClean="0"/>
              <a:t>4. Que Sap 2000 muestre una advertencia en el diseño para ese elemento.</a:t>
            </a:r>
          </a:p>
          <a:p>
            <a:pPr defTabSz="914326">
              <a:defRPr/>
            </a:pPr>
            <a:endParaRPr lang="es-ES" dirty="0" smtClean="0"/>
          </a:p>
          <a:p>
            <a:pPr defTabSz="914326">
              <a:defRPr/>
            </a:pPr>
            <a:r>
              <a:rPr lang="es-ES" dirty="0" smtClean="0"/>
              <a:t>Con la ayuda de Sap 2000 que genera el informe respectivo, hacer una lectura rápida de lo que significa el mismo. Hacer referencia a las cargas y momentos que actúan mayoritariamente y la capacidad del elemento y pronosticar un modelo de falla preliminar.</a:t>
            </a:r>
            <a:r>
              <a:rPr lang="es-ES" baseline="0" dirty="0" smtClean="0"/>
              <a:t> </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a:t>
            </a:r>
            <a:r>
              <a:rPr lang="es-ES" dirty="0" smtClean="0"/>
              <a:t>).----Listo----</a:t>
            </a:r>
            <a:endParaRPr lang="es-ES" dirty="0"/>
          </a:p>
          <a:p>
            <a:pPr marL="857181" lvl="1" indent="-457163" algn="just">
              <a:buFontTx/>
              <a:buChar char="-"/>
            </a:pPr>
            <a:r>
              <a:rPr lang="es-ES" dirty="0"/>
              <a:t>Diseño de elementos críticos</a:t>
            </a:r>
            <a:r>
              <a:rPr lang="es-ES" dirty="0" smtClean="0"/>
              <a:t>.            --------En marcha-------</a:t>
            </a:r>
            <a:endParaRPr lang="es-ES" dirty="0"/>
          </a:p>
          <a:p>
            <a:pPr marL="857181" lvl="1" indent="-457163" algn="just">
              <a:buFontTx/>
              <a:buChar char="-"/>
            </a:pPr>
            <a:r>
              <a:rPr lang="es-ES" dirty="0"/>
              <a:t>Diseño de placa base para columnas.</a:t>
            </a:r>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dirty="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31</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dirty="0" smtClean="0"/>
              <a:t>Para</a:t>
            </a:r>
            <a:r>
              <a:rPr lang="es-ES" baseline="0" dirty="0" smtClean="0"/>
              <a:t> la hoja de cálculo que se genera es necesario crear las constantes para luego plantear las ecuaciones que nos permitan calcular las variables y establecer puntos de control para el diseño.</a:t>
            </a:r>
          </a:p>
          <a:p>
            <a:pPr defTabSz="914326">
              <a:defRPr/>
            </a:pPr>
            <a:endParaRPr lang="es-ES" baseline="0" dirty="0" smtClean="0"/>
          </a:p>
          <a:p>
            <a:pPr defTabSz="914326">
              <a:defRPr/>
            </a:pPr>
            <a:r>
              <a:rPr lang="es-ES" baseline="0" dirty="0" smtClean="0"/>
              <a:t>Estos los datos tomados del informe de diseño para ese elemento desde Sap 2000.</a:t>
            </a:r>
          </a:p>
          <a:p>
            <a:pPr defTabSz="914326">
              <a:defRPr/>
            </a:pPr>
            <a:endParaRPr lang="es-ES" dirty="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todas).----Listo----</a:t>
            </a:r>
          </a:p>
          <a:p>
            <a:pPr marL="857181" lvl="1" indent="-457163" algn="just">
              <a:buFontTx/>
              <a:buChar char="-"/>
            </a:pPr>
            <a:r>
              <a:rPr lang="es-ES" dirty="0"/>
              <a:t>Diseño de elementos críticos.            --------En marcha-------</a:t>
            </a:r>
          </a:p>
          <a:p>
            <a:pPr marL="857181" lvl="1" indent="-457163" algn="just">
              <a:buFontTx/>
              <a:buChar char="-"/>
            </a:pPr>
            <a:r>
              <a:rPr lang="es-ES" dirty="0"/>
              <a:t>Diseño de placa base para columnas.</a:t>
            </a:r>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dirty="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32</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dirty="0" smtClean="0"/>
              <a:t>Calculamos la Relación de Esbeltez</a:t>
            </a:r>
            <a:r>
              <a:rPr lang="es-ES" baseline="0" dirty="0" smtClean="0"/>
              <a:t> y evaluamos si es mayor o menor que la ecuación comparativa casos 1. o 2. Para luego calcular la Fuerza de pandeo por flexión Fcr.</a:t>
            </a:r>
          </a:p>
          <a:p>
            <a:pPr defTabSz="914326">
              <a:defRPr/>
            </a:pPr>
            <a:endParaRPr lang="es-ES" baseline="0" dirty="0" smtClean="0"/>
          </a:p>
          <a:p>
            <a:pPr defTabSz="914326">
              <a:defRPr/>
            </a:pPr>
            <a:r>
              <a:rPr lang="es-ES" baseline="0" dirty="0" smtClean="0"/>
              <a:t>Fcr, sirve par calcular Pn (Resistencia Nominal a la Compresión). </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todas).----Listo----</a:t>
            </a:r>
          </a:p>
          <a:p>
            <a:pPr marL="857181" lvl="1" indent="-457163" algn="just">
              <a:buFontTx/>
              <a:buChar char="-"/>
            </a:pPr>
            <a:r>
              <a:rPr lang="es-ES" dirty="0"/>
              <a:t>Diseño de elementos críticos.            --------En marcha-------</a:t>
            </a:r>
          </a:p>
          <a:p>
            <a:pPr marL="857181" lvl="1" indent="-457163" algn="just">
              <a:buFontTx/>
              <a:buChar char="-"/>
            </a:pPr>
            <a:r>
              <a:rPr lang="es-ES" dirty="0"/>
              <a:t>Diseño de placa base para columnas.</a:t>
            </a:r>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33</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Fcr, sirve par calcular Pn (Resistencia Nominal a la Compresión). </a:t>
            </a:r>
          </a:p>
          <a:p>
            <a:pPr defTabSz="914326">
              <a:defRPr/>
            </a:pPr>
            <a:endParaRPr lang="es-ES" baseline="0" dirty="0" smtClean="0"/>
          </a:p>
          <a:p>
            <a:pPr defTabSz="914326">
              <a:defRPr/>
            </a:pPr>
            <a:r>
              <a:rPr lang="es-ES" baseline="0" dirty="0" smtClean="0"/>
              <a:t>Pn (Resistencia Nominal a la Compresión), sirve para calcular, Pd (Resistencia de diseño a Compresión). </a:t>
            </a:r>
          </a:p>
          <a:p>
            <a:pPr defTabSz="914326">
              <a:defRPr/>
            </a:pPr>
            <a:endParaRPr lang="es-ES" baseline="0" dirty="0" smtClean="0"/>
          </a:p>
          <a:p>
            <a:pPr defTabSz="914326">
              <a:defRPr/>
            </a:pPr>
            <a:r>
              <a:rPr lang="es-ES" baseline="0" dirty="0" smtClean="0"/>
              <a:t>Pd (Resistencia de diseño a Compresión).  Se debe comparar con la carga aplicada Pu. La cual debe ser menor que Pd.</a:t>
            </a:r>
          </a:p>
          <a:p>
            <a:pPr defTabSz="914326">
              <a:defRPr/>
            </a:pPr>
            <a:endParaRPr lang="es-ES" baseline="0" dirty="0" smtClean="0"/>
          </a:p>
          <a:p>
            <a:pPr defTabSz="914326">
              <a:defRPr/>
            </a:pPr>
            <a:r>
              <a:rPr lang="es-ES" baseline="0" dirty="0" smtClean="0"/>
              <a:t>Para flexo compresión: Calculamos Pr (Resistencia de compresión axial requerida, es decir lo que se aplica al elemento) y Pc (Resistencia de compresión axial disponible , es decir la capacidad del elemento).</a:t>
            </a:r>
          </a:p>
          <a:p>
            <a:pPr defTabSz="914326">
              <a:defRPr/>
            </a:pPr>
            <a:r>
              <a:rPr lang="es-ES" baseline="0" dirty="0" smtClean="0"/>
              <a:t>Evaluamos que sea mayor o menor que 0.2 y según eso aplicamos la fórmula donde se incluyen los momentos Mrx (Momento mayor = Mux de la tabla de datos), Mry (Momento menor = Muy de la tabla de datos), Mcx (Resistencia de diseño a la flexión de la tabla de datos) en este caso Mcx=Mcy. La formula aplicada nos permite comprobar que los elementos relacionados tengan una relación menor a la unidad, puesto que estamos evaluando la acción de los momentos y las cargas de compresión que: se aplican sobre los que se dispone como capacidad del elemento. </a:t>
            </a:r>
          </a:p>
          <a:p>
            <a:pPr defTabSz="914326">
              <a:defRPr/>
            </a:pPr>
            <a:endParaRPr lang="es-ES" baseline="0" dirty="0" smtClean="0"/>
          </a:p>
          <a:p>
            <a:pPr defTabSz="914326">
              <a:defRPr/>
            </a:pPr>
            <a:endParaRPr lang="es-ES" dirty="0" smtClean="0"/>
          </a:p>
          <a:p>
            <a:pPr defTabSz="914326">
              <a:defRPr/>
            </a:pPr>
            <a:endParaRPr lang="es-ES" dirty="0" smtClean="0"/>
          </a:p>
          <a:p>
            <a:pPr defTabSz="914326">
              <a:defRPr/>
            </a:pPr>
            <a:endParaRPr lang="es-ES" dirty="0" smtClean="0"/>
          </a:p>
          <a:p>
            <a:pPr defTabSz="914326">
              <a:defRPr/>
            </a:pPr>
            <a:endParaRPr lang="es-ES" dirty="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34</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Para flexo compresión: </a:t>
            </a:r>
          </a:p>
          <a:p>
            <a:pPr defTabSz="914326">
              <a:defRPr/>
            </a:pPr>
            <a:r>
              <a:rPr lang="es-ES" baseline="0" dirty="0" smtClean="0"/>
              <a:t>Calculamos Pr (Resistencia de compresión axial requerida, es decir lo que se aplica al elemento) y Pc (Resistencia de compresión axial disponible , es decir la capacidad del elemento).</a:t>
            </a:r>
          </a:p>
          <a:p>
            <a:pPr defTabSz="914326">
              <a:defRPr/>
            </a:pPr>
            <a:endParaRPr lang="es-ES" baseline="0" dirty="0" smtClean="0"/>
          </a:p>
          <a:p>
            <a:pPr defTabSz="914326">
              <a:defRPr/>
            </a:pPr>
            <a:r>
              <a:rPr lang="es-ES" baseline="0" dirty="0" smtClean="0"/>
              <a:t>Evaluamos que sea mayor o menor que 0.2 y según eso aplicamos la fórmula donde se incluyen los momentos Mrx (Momento mayor = Mux de la tabla de datos), Mry (Momento menor = Muy de la tabla de datos), Mcx (Resistencia de diseño a la flexión de la tabla de datos) en este caso Mcx=Mcy. </a:t>
            </a:r>
          </a:p>
          <a:p>
            <a:pPr defTabSz="914326">
              <a:defRPr/>
            </a:pPr>
            <a:endParaRPr lang="es-ES" dirty="0"/>
          </a:p>
          <a:p>
            <a:pPr defTabSz="914326">
              <a:defRPr/>
            </a:pPr>
            <a:r>
              <a:rPr lang="es-ES" baseline="0" dirty="0" smtClean="0"/>
              <a:t>La formula aplicada nos permite comprobar que los elementos relacionados tengan una relación menor a la unidad, puesto que estamos evaluando la acción de los momentos y las cargas de compresión que: se aplican sobre los que se dispone como capacidad del elemento. </a:t>
            </a:r>
          </a:p>
          <a:p>
            <a:pPr defTabSz="914326">
              <a:defRPr/>
            </a:pPr>
            <a:endParaRPr lang="es-ES" baseline="0" dirty="0" smtClean="0"/>
          </a:p>
          <a:p>
            <a:pPr defTabSz="914326">
              <a:defRPr/>
            </a:pPr>
            <a:endParaRPr lang="es-ES"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todas).----Listo----</a:t>
            </a:r>
          </a:p>
          <a:p>
            <a:pPr marL="857181" lvl="1" indent="-457163" algn="just">
              <a:buFontTx/>
              <a:buChar char="-"/>
            </a:pPr>
            <a:r>
              <a:rPr lang="es-ES" dirty="0"/>
              <a:t>Diseño de elementos críticos.            --------En marcha-------</a:t>
            </a:r>
          </a:p>
          <a:p>
            <a:pPr marL="857181" lvl="1" indent="-457163" algn="just">
              <a:buFontTx/>
              <a:buChar char="-"/>
            </a:pPr>
            <a:r>
              <a:rPr lang="es-ES" dirty="0"/>
              <a:t>Diseño de placa base para columnas.</a:t>
            </a:r>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dirty="0" smtClean="0"/>
          </a:p>
          <a:p>
            <a:pPr defTabSz="914326">
              <a:defRPr/>
            </a:pPr>
            <a:endParaRPr lang="es-ES" dirty="0" smtClean="0"/>
          </a:p>
          <a:p>
            <a:pPr defTabSz="914326">
              <a:defRPr/>
            </a:pPr>
            <a:endParaRPr lang="es-ES" dirty="0" smtClean="0"/>
          </a:p>
          <a:p>
            <a:pPr defTabSz="914326">
              <a:defRPr/>
            </a:pPr>
            <a:endParaRPr lang="es-ES" dirty="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35</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El control de los elementos considerados como CRÍTICOS, se realiza mediante una rutina de cálculo «manual» según las ecuaciones del LRFD.</a:t>
            </a:r>
          </a:p>
          <a:p>
            <a:pPr defTabSz="914326">
              <a:defRPr/>
            </a:pPr>
            <a:endParaRPr lang="es-ES" baseline="0" dirty="0" smtClean="0"/>
          </a:p>
          <a:p>
            <a:pPr defTabSz="914326">
              <a:defRPr/>
            </a:pPr>
            <a:r>
              <a:rPr lang="es-ES" baseline="0" dirty="0" smtClean="0"/>
              <a:t>La selección de estos elementos es: </a:t>
            </a:r>
          </a:p>
          <a:p>
            <a:pPr marL="228581" indent="-228581" defTabSz="914326">
              <a:buFontTx/>
              <a:buAutoNum type="arabicPeriod"/>
              <a:defRPr/>
            </a:pPr>
            <a:r>
              <a:rPr lang="es-ES" baseline="0" dirty="0" smtClean="0"/>
              <a:t>Por tipo de elemento (columna, viga o riostra).</a:t>
            </a:r>
          </a:p>
          <a:p>
            <a:pPr defTabSz="914326">
              <a:defRPr/>
            </a:pPr>
            <a:r>
              <a:rPr lang="es-ES" baseline="0" dirty="0" smtClean="0"/>
              <a:t>2. Por el tipo de sección (circular, rectangular, tipo I, tipo C o U, …)</a:t>
            </a:r>
          </a:p>
          <a:p>
            <a:pPr defTabSz="914326">
              <a:defRPr/>
            </a:pPr>
            <a:r>
              <a:rPr lang="es-ES" baseline="0" dirty="0" smtClean="0"/>
              <a:t>3. Que Sap 2000 muestre como el elemento de su tipo con mas exigencia estructural.</a:t>
            </a:r>
          </a:p>
          <a:p>
            <a:pPr defTabSz="914326">
              <a:defRPr/>
            </a:pPr>
            <a:r>
              <a:rPr lang="es-ES" baseline="0" dirty="0" smtClean="0"/>
              <a:t>4. Que Sap 2000 muestre una advertencia en el diseño para ese elemento.</a:t>
            </a:r>
          </a:p>
          <a:p>
            <a:pPr defTabSz="914326">
              <a:defRPr/>
            </a:pPr>
            <a:endParaRPr lang="es-ES" baseline="0" dirty="0" smtClean="0"/>
          </a:p>
          <a:p>
            <a:pPr defTabSz="914326">
              <a:defRPr/>
            </a:pPr>
            <a:r>
              <a:rPr lang="es-ES" dirty="0" smtClean="0"/>
              <a:t>Con la ayuda de Sap 2000 que genera el informe respectivo, hacer una lectura rápida de lo que significa el mismo. Hacer referencia a las cargas y momentos que actúan mayoritariamente y la capacidad del elemento y pronosticar un modelo de falla preliminar.</a:t>
            </a:r>
            <a:r>
              <a:rPr lang="es-ES" baseline="0" dirty="0" smtClean="0"/>
              <a:t> </a:t>
            </a:r>
            <a:endParaRPr lang="es-ES" dirty="0" smtClean="0"/>
          </a:p>
          <a:p>
            <a:pPr defTabSz="914326">
              <a:defRPr/>
            </a:pPr>
            <a:endParaRPr lang="es-ES" baseline="0" dirty="0" smtClean="0"/>
          </a:p>
          <a:p>
            <a:pPr defTabSz="914326">
              <a:defRPr/>
            </a:pPr>
            <a:endParaRPr lang="es-ES" dirty="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todas).----Listo----</a:t>
            </a:r>
          </a:p>
          <a:p>
            <a:pPr marL="857181" lvl="1" indent="-457163" algn="just">
              <a:buFontTx/>
              <a:buChar char="-"/>
            </a:pPr>
            <a:r>
              <a:rPr lang="es-ES" dirty="0"/>
              <a:t>Diseño de elementos críticos.            --------En marcha-------</a:t>
            </a:r>
          </a:p>
          <a:p>
            <a:pPr marL="857181" lvl="1" indent="-457163" algn="just">
              <a:buFontTx/>
              <a:buChar char="-"/>
            </a:pPr>
            <a:r>
              <a:rPr lang="es-ES" dirty="0"/>
              <a:t>Diseño de placa base para columnas.</a:t>
            </a:r>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baseline="0" dirty="0" smtClean="0"/>
          </a:p>
          <a:p>
            <a:pPr defTabSz="914326">
              <a:defRPr/>
            </a:pPr>
            <a:endParaRPr lang="es-ES" dirty="0"/>
          </a:p>
          <a:p>
            <a:pPr defTabSz="914326">
              <a:defRPr/>
            </a:pPr>
            <a:endParaRPr lang="es-ES" baseline="0" dirty="0" smtClean="0"/>
          </a:p>
          <a:p>
            <a:pPr defTabSz="914326">
              <a:defRPr/>
            </a:pPr>
            <a:endParaRPr lang="es-ES" baseline="0" dirty="0" smtClean="0"/>
          </a:p>
          <a:p>
            <a:pPr defTabSz="914326">
              <a:defRPr/>
            </a:pPr>
            <a:r>
              <a:rPr lang="es-ES" baseline="0" dirty="0" smtClean="0"/>
              <a:t>     </a:t>
            </a:r>
            <a:endParaRPr lang="es-ES" dirty="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36</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dirty="0" smtClean="0"/>
              <a:t>Para</a:t>
            </a:r>
            <a:r>
              <a:rPr lang="es-ES" baseline="0" dirty="0" smtClean="0"/>
              <a:t> la hoja de cálculo que se genera es necesario crear las constantes para luego plantear las ecuaciones que nos permitan calcular las variables y establecer puntos de control para el diseño.</a:t>
            </a:r>
          </a:p>
          <a:p>
            <a:pPr defTabSz="914326">
              <a:defRPr/>
            </a:pPr>
            <a:endParaRPr lang="es-ES" baseline="0" dirty="0" smtClean="0"/>
          </a:p>
          <a:p>
            <a:pPr defTabSz="914326">
              <a:defRPr/>
            </a:pPr>
            <a:r>
              <a:rPr lang="es-ES" baseline="0" dirty="0" smtClean="0"/>
              <a:t>Estos los datos tomados del informe de diseño para ese elemento desde Sap 2000.</a:t>
            </a:r>
          </a:p>
          <a:p>
            <a:pPr defTabSz="914326">
              <a:defRPr/>
            </a:pPr>
            <a:endParaRPr lang="es-ES" dirty="0" smtClean="0"/>
          </a:p>
          <a:p>
            <a:pPr>
              <a:defRPr/>
            </a:pPr>
            <a:endParaRPr lang="es-ES" dirty="0" smtClean="0"/>
          </a:p>
          <a:p>
            <a:pPr>
              <a:defRPr/>
            </a:pPr>
            <a:r>
              <a:rPr lang="es-ES" dirty="0" smtClean="0"/>
              <a:t>Temas </a:t>
            </a:r>
            <a:r>
              <a:rPr lang="es-ES" dirty="0"/>
              <a:t>a tratar de Diseño de detalle:</a:t>
            </a:r>
          </a:p>
          <a:p>
            <a:pPr>
              <a:defRPr/>
            </a:pPr>
            <a:endParaRPr lang="es-ES" dirty="0"/>
          </a:p>
          <a:p>
            <a:pPr marL="857181" lvl="1" indent="-457163" algn="just">
              <a:buFontTx/>
              <a:buChar char="-"/>
            </a:pPr>
            <a:r>
              <a:rPr lang="es-ES" dirty="0"/>
              <a:t>Compacidad de secciones (a todas).----Listo----</a:t>
            </a:r>
          </a:p>
          <a:p>
            <a:pPr marL="857181" lvl="1" indent="-457163" algn="just">
              <a:buFontTx/>
              <a:buChar char="-"/>
            </a:pPr>
            <a:r>
              <a:rPr lang="es-ES" dirty="0"/>
              <a:t>Diseño de elementos críticos.            --------En marcha-------</a:t>
            </a:r>
          </a:p>
          <a:p>
            <a:pPr marL="857181" lvl="1" indent="-457163" algn="just">
              <a:buFontTx/>
              <a:buChar char="-"/>
            </a:pPr>
            <a:r>
              <a:rPr lang="es-ES" dirty="0"/>
              <a:t>Diseño de placa base para columnas.</a:t>
            </a:r>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dirty="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37</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Según los criterios de valuación para la falla, se diseñará esta viga por efecto de MOMENTOS, entonces tenemos que verificar los criterios de diseño, para ello calculamos las Longitudes Lb (distancia entre puntos que están arriostrados contra desplazamientos laterales)  , Lr y Lp (longitudes límite).</a:t>
            </a:r>
          </a:p>
          <a:p>
            <a:pPr defTabSz="914326">
              <a:defRPr/>
            </a:pPr>
            <a:endParaRPr lang="es-ES" dirty="0"/>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todas).----Listo----</a:t>
            </a:r>
          </a:p>
          <a:p>
            <a:pPr marL="857181" lvl="1" indent="-457163" algn="just">
              <a:buFontTx/>
              <a:buChar char="-"/>
            </a:pPr>
            <a:r>
              <a:rPr lang="es-ES" dirty="0"/>
              <a:t>Diseño de elementos críticos.            --------En marcha-------</a:t>
            </a:r>
          </a:p>
          <a:p>
            <a:pPr marL="857181" lvl="1" indent="-457163" algn="just">
              <a:buFontTx/>
              <a:buChar char="-"/>
            </a:pPr>
            <a:r>
              <a:rPr lang="es-ES" dirty="0"/>
              <a:t>Diseño de placa base para columnas.</a:t>
            </a:r>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38</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Calculamos las Longitudes Lb (distancia entre puntos que están arriostrados contra desplazamientos laterales)  , Lr y Lp (longitudes límite).</a:t>
            </a:r>
          </a:p>
          <a:p>
            <a:pPr defTabSz="914326">
              <a:defRPr/>
            </a:pPr>
            <a:endParaRPr lang="es-ES" baseline="0" dirty="0" smtClean="0"/>
          </a:p>
          <a:p>
            <a:pPr defTabSz="914326">
              <a:defRPr/>
            </a:pPr>
            <a:r>
              <a:rPr lang="es-ES" baseline="0" dirty="0" smtClean="0"/>
              <a:t>Nos valemos de algunas propiedades de la sección que se puede obtener del Sap 2000 ó se las busca en tablas de propias de las secciones.</a:t>
            </a:r>
          </a:p>
          <a:p>
            <a:pPr defTabSz="914326">
              <a:defRPr/>
            </a:pPr>
            <a:endParaRPr lang="es-ES" dirty="0" smtClean="0"/>
          </a:p>
          <a:p>
            <a:pPr>
              <a:defRPr/>
            </a:pPr>
            <a:endParaRPr lang="es-ES" dirty="0" smtClean="0"/>
          </a:p>
          <a:p>
            <a:pPr>
              <a:defRPr/>
            </a:pPr>
            <a:r>
              <a:rPr lang="es-ES" dirty="0" smtClean="0"/>
              <a:t>Temas </a:t>
            </a:r>
            <a:r>
              <a:rPr lang="es-ES" dirty="0"/>
              <a:t>a tratar de Diseño de detalle:</a:t>
            </a:r>
          </a:p>
          <a:p>
            <a:pPr>
              <a:defRPr/>
            </a:pPr>
            <a:endParaRPr lang="es-ES" dirty="0"/>
          </a:p>
          <a:p>
            <a:pPr marL="857181" lvl="1" indent="-457163" algn="just">
              <a:buFontTx/>
              <a:buChar char="-"/>
            </a:pPr>
            <a:r>
              <a:rPr lang="es-ES" dirty="0"/>
              <a:t>Compacidad de secciones (a todas).----Listo----</a:t>
            </a:r>
          </a:p>
          <a:p>
            <a:pPr marL="857181" lvl="1" indent="-457163" algn="just">
              <a:buFontTx/>
              <a:buChar char="-"/>
            </a:pPr>
            <a:r>
              <a:rPr lang="es-ES" dirty="0"/>
              <a:t>Diseño de elementos críticos.            --------En marcha-------</a:t>
            </a:r>
          </a:p>
          <a:p>
            <a:pPr marL="857181" lvl="1" indent="-457163" algn="just">
              <a:buFontTx/>
              <a:buChar char="-"/>
            </a:pPr>
            <a:r>
              <a:rPr lang="es-ES" dirty="0"/>
              <a:t>Diseño de placa base para columnas.</a:t>
            </a:r>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dirty="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39</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r>
              <a:rPr lang="es-ES" dirty="0" smtClean="0"/>
              <a:t>Este índice es el dispuesto para la presentación</a:t>
            </a:r>
            <a:r>
              <a:rPr lang="es-ES" baseline="0" dirty="0" smtClean="0"/>
              <a:t> y tiene la misma estructura que el presentado en la tesis pero con menos detalle.</a:t>
            </a:r>
            <a:endParaRPr lang="es-ES" dirty="0"/>
          </a:p>
        </p:txBody>
      </p:sp>
      <p:sp>
        <p:nvSpPr>
          <p:cNvPr id="4" name="3 Marcador de encabezado"/>
          <p:cNvSpPr>
            <a:spLocks noGrp="1"/>
          </p:cNvSpPr>
          <p:nvPr>
            <p:ph type="hdr" sz="quarter" idx="10"/>
          </p:nvPr>
        </p:nvSpPr>
        <p:spPr>
          <a:xfrm>
            <a:off x="1" y="1"/>
            <a:ext cx="3076363" cy="511731"/>
          </a:xfrm>
          <a:prstGeom prst="rect">
            <a:avLst/>
          </a:prstGeom>
        </p:spPr>
        <p:txBody>
          <a:bodyPr/>
          <a:lstStyle/>
          <a:p>
            <a:r>
              <a:rPr lang="es-ES" dirty="0" smtClean="0"/>
              <a:t>ESPE</a:t>
            </a:r>
            <a:endParaRPr lang="es-ES" dirty="0"/>
          </a:p>
        </p:txBody>
      </p:sp>
      <p:sp>
        <p:nvSpPr>
          <p:cNvPr id="5" name="4 Marcador de pie de página"/>
          <p:cNvSpPr>
            <a:spLocks noGrp="1"/>
          </p:cNvSpPr>
          <p:nvPr>
            <p:ph type="ftr" sz="quarter" idx="11"/>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2"/>
          </p:nvPr>
        </p:nvSpPr>
        <p:spPr/>
        <p:txBody>
          <a:bodyPr/>
          <a:lstStyle/>
          <a:p>
            <a:fld id="{CFA3B5A1-72F3-4109-9900-19E8D0B19E66}" type="slidenum">
              <a:rPr lang="es-ES" smtClean="0"/>
              <a:t>4</a:t>
            </a:fld>
            <a:endParaRPr lang="es-ES" dirty="0"/>
          </a:p>
        </p:txBody>
      </p:sp>
    </p:spTree>
    <p:extLst>
      <p:ext uri="{BB962C8B-B14F-4D97-AF65-F5344CB8AC3E}">
        <p14:creationId xmlns:p14="http://schemas.microsoft.com/office/powerpoint/2010/main" val="40758737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Calculamos las Longitudes Lb (distancia entre puntos que están arriostrados contra desplazamientos laterales)  , Lr y Lp (longitudes límite).</a:t>
            </a:r>
          </a:p>
          <a:p>
            <a:pPr defTabSz="914326">
              <a:defRPr/>
            </a:pPr>
            <a:endParaRPr lang="es-ES" baseline="0" dirty="0" smtClean="0"/>
          </a:p>
          <a:p>
            <a:pPr defTabSz="914326">
              <a:defRPr/>
            </a:pPr>
            <a:r>
              <a:rPr lang="es-ES" baseline="0" dirty="0" smtClean="0"/>
              <a:t>La zona de falla es la No. 1, el efecto es una deformación de Pandeo Plástico-------preguntar por que no aplica análisis-------</a:t>
            </a:r>
          </a:p>
          <a:p>
            <a:pPr defTabSz="914326">
              <a:defRPr/>
            </a:pPr>
            <a:endParaRPr lang="es-ES" baseline="0" dirty="0" smtClean="0"/>
          </a:p>
          <a:p>
            <a:pPr defTabSz="914326">
              <a:defRPr/>
            </a:pPr>
            <a:r>
              <a:rPr lang="es-ES" baseline="0" dirty="0" smtClean="0"/>
              <a:t>Otras zonas de análisis en las que recaen otros elementos son por ejemplo: VGP22 (Zona 2) y VIGSEC2 (Zona 3).</a:t>
            </a:r>
          </a:p>
          <a:p>
            <a:pPr defTabSz="914326">
              <a:defRPr/>
            </a:pPr>
            <a:endParaRPr lang="es-ES" baseline="0" dirty="0" smtClean="0"/>
          </a:p>
          <a:p>
            <a:pPr defTabSz="914326">
              <a:defRPr/>
            </a:pPr>
            <a:r>
              <a:rPr lang="es-ES" baseline="0" dirty="0" smtClean="0"/>
              <a:t>Para controlar este efecto se aplica la ecuación F1-1 LRFD, donde dice que: Si hay una deformación plástica, que este no sea mayor al 1.5 del Momento de fluencia, nos muestra que tanto se debe deformar plásticamente sin tener problemas.</a:t>
            </a:r>
          </a:p>
          <a:p>
            <a:pPr defTabSz="914326">
              <a:defRPr/>
            </a:pPr>
            <a:endParaRPr lang="es-ES" baseline="0" dirty="0" smtClean="0"/>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todas).----Listo----</a:t>
            </a:r>
          </a:p>
          <a:p>
            <a:pPr marL="857181" lvl="1" indent="-457163" algn="just">
              <a:buFontTx/>
              <a:buChar char="-"/>
            </a:pPr>
            <a:r>
              <a:rPr lang="es-ES" dirty="0"/>
              <a:t>Diseño de elementos críticos.            --------En marcha-------</a:t>
            </a:r>
          </a:p>
          <a:p>
            <a:pPr marL="857181" lvl="1" indent="-457163" algn="just">
              <a:buFontTx/>
              <a:buChar char="-"/>
            </a:pPr>
            <a:r>
              <a:rPr lang="es-ES" dirty="0"/>
              <a:t>Diseño de placa base para columnas.</a:t>
            </a:r>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baseline="0" dirty="0" smtClean="0"/>
          </a:p>
          <a:p>
            <a:pPr defTabSz="914326">
              <a:defRPr/>
            </a:pPr>
            <a:endParaRPr lang="es-ES" baseline="0" dirty="0" smtClean="0"/>
          </a:p>
          <a:p>
            <a:pPr defTabSz="914326">
              <a:defRPr/>
            </a:pPr>
            <a:endParaRPr lang="es-ES" dirty="0" smtClean="0"/>
          </a:p>
          <a:p>
            <a:pPr defTabSz="914326">
              <a:defRPr/>
            </a:pPr>
            <a:endParaRPr lang="es-ES" dirty="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40</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Ahora comprobaremos la fluencia y su estado límite, este procedimiento es complemento de lo anterior calculado (pandeo plástico).</a:t>
            </a:r>
          </a:p>
          <a:p>
            <a:pPr defTabSz="914326">
              <a:defRPr/>
            </a:pPr>
            <a:endParaRPr lang="es-ES" baseline="0" dirty="0" smtClean="0"/>
          </a:p>
          <a:p>
            <a:pPr defTabSz="914326">
              <a:defRPr/>
            </a:pPr>
            <a:r>
              <a:rPr lang="es-ES" baseline="0" dirty="0" smtClean="0"/>
              <a:t>El punto de control nos indica que el efecto del mayor momento aplicado (Mux), debe ser menor o igual que el momento de flexionante de diseño (Md).</a:t>
            </a:r>
          </a:p>
          <a:p>
            <a:pPr defTabSz="914326">
              <a:defRPr/>
            </a:pPr>
            <a:endParaRPr lang="es-ES" baseline="0" dirty="0" smtClean="0"/>
          </a:p>
          <a:p>
            <a:pPr defTabSz="914326">
              <a:defRPr/>
            </a:pPr>
            <a:r>
              <a:rPr lang="es-ES" baseline="0" dirty="0" smtClean="0"/>
              <a:t>También analizaremos la influencia del cortante en la sección.</a:t>
            </a:r>
          </a:p>
          <a:p>
            <a:pPr defTabSz="914326">
              <a:defRPr/>
            </a:pPr>
            <a:endParaRPr lang="es-ES" baseline="0" dirty="0" smtClean="0"/>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todas).----Listo----</a:t>
            </a:r>
          </a:p>
          <a:p>
            <a:pPr marL="857181" lvl="1" indent="-457163" algn="just">
              <a:buFontTx/>
              <a:buChar char="-"/>
            </a:pPr>
            <a:r>
              <a:rPr lang="es-ES" dirty="0"/>
              <a:t>Diseño de elementos críticos.            --------En marcha-------</a:t>
            </a:r>
          </a:p>
          <a:p>
            <a:pPr marL="857181" lvl="1" indent="-457163" algn="just">
              <a:buFontTx/>
              <a:buChar char="-"/>
            </a:pPr>
            <a:r>
              <a:rPr lang="es-ES" dirty="0"/>
              <a:t>Diseño de placa base para columnas.</a:t>
            </a:r>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baseline="0" dirty="0" smtClean="0"/>
          </a:p>
          <a:p>
            <a:pPr defTabSz="914326">
              <a:defRPr/>
            </a:pPr>
            <a:endParaRPr lang="es-ES" dirty="0" smtClean="0"/>
          </a:p>
          <a:p>
            <a:pPr defTabSz="914326">
              <a:defRPr/>
            </a:pPr>
            <a:endParaRPr lang="es-ES" dirty="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41</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También analizaremos la influencia del cortante en la sección. Recordamos la geometría de la sección y determinamos la ------consultar que fórmula es------- «relación entre geometría del alma y capacidad de al cortante»</a:t>
            </a:r>
          </a:p>
          <a:p>
            <a:pPr defTabSz="914326">
              <a:defRPr/>
            </a:pPr>
            <a:endParaRPr lang="es-ES" baseline="0" dirty="0" smtClean="0"/>
          </a:p>
          <a:p>
            <a:pPr defTabSz="914326">
              <a:defRPr/>
            </a:pPr>
            <a:r>
              <a:rPr lang="es-ES" baseline="0" dirty="0" smtClean="0"/>
              <a:t>El criterio final nos indica que para el análisis del alma de la sección que es la soportará el cortante mayor. El cortante mayor Vux=Vu (datos de la tabla Sap 2000), Sea menor que el cortante de diseño (el cortante nominal multiplicado por un factor). </a:t>
            </a:r>
          </a:p>
          <a:p>
            <a:pPr defTabSz="914326">
              <a:defRPr/>
            </a:pPr>
            <a:endParaRPr lang="es-ES" baseline="0" dirty="0" smtClean="0"/>
          </a:p>
          <a:p>
            <a:pPr defTabSz="914326">
              <a:defRPr/>
            </a:pPr>
            <a:endParaRPr lang="es-ES" baseline="0" dirty="0" smtClean="0"/>
          </a:p>
          <a:p>
            <a:pPr defTabSz="914326">
              <a:defRPr/>
            </a:pPr>
            <a:endParaRPr lang="es-ES" baseline="0" dirty="0" smtClean="0"/>
          </a:p>
          <a:p>
            <a:pPr defTabSz="914326">
              <a:defRPr/>
            </a:pPr>
            <a:endParaRPr lang="es-ES"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todas).----Listo----</a:t>
            </a:r>
          </a:p>
          <a:p>
            <a:pPr marL="857181" lvl="1" indent="-457163" algn="just">
              <a:buFontTx/>
              <a:buChar char="-"/>
            </a:pPr>
            <a:r>
              <a:rPr lang="es-ES" dirty="0"/>
              <a:t>Diseño de elementos críticos.            --------En marcha-------</a:t>
            </a:r>
          </a:p>
          <a:p>
            <a:pPr marL="857181" lvl="1" indent="-457163" algn="just">
              <a:buFontTx/>
              <a:buChar char="-"/>
            </a:pPr>
            <a:r>
              <a:rPr lang="es-ES" dirty="0"/>
              <a:t>Diseño de placa base para columnas.</a:t>
            </a:r>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dirty="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42</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dirty="0" smtClean="0"/>
              <a:t>Por último evaluaremos el estado límite por deflexión (deflexión máxima), según el criterio del</a:t>
            </a:r>
            <a:r>
              <a:rPr lang="es-ES" baseline="0" dirty="0" smtClean="0"/>
              <a:t> Código ecuatoriano de la construcción Cap 7, Numeral 7.1, tabla 7.1 (a), Pág. 6.</a:t>
            </a:r>
          </a:p>
          <a:p>
            <a:pPr defTabSz="914326">
              <a:defRPr/>
            </a:pPr>
            <a:endParaRPr lang="es-ES" baseline="0" dirty="0" smtClean="0"/>
          </a:p>
          <a:p>
            <a:pPr defTabSz="914326">
              <a:defRPr/>
            </a:pPr>
            <a:r>
              <a:rPr lang="es-ES" baseline="0" dirty="0" smtClean="0"/>
              <a:t>Y la ecuación sugerida pro Mc Cormac en su página 248. Puesto que el LRFD no especifica exactamente deformaciones máximas permisibles, esto debido a la gran variedad de tipos de estructura, materiales (dentro del alcance del código), y cargas.</a:t>
            </a:r>
          </a:p>
          <a:p>
            <a:pPr defTabSz="914326">
              <a:defRPr/>
            </a:pPr>
            <a:endParaRPr lang="es-ES" baseline="0" dirty="0" smtClean="0"/>
          </a:p>
          <a:p>
            <a:pPr defTabSz="914326">
              <a:defRPr/>
            </a:pPr>
            <a:r>
              <a:rPr lang="es-ES" baseline="0" dirty="0" smtClean="0"/>
              <a:t>w, lo conseguimos evaluando en Sap 2000, el efecto de la ecuación(combinación 2 por lo general) predominante del LRFD.</a:t>
            </a:r>
          </a:p>
          <a:p>
            <a:pPr defTabSz="914326">
              <a:defRPr/>
            </a:pPr>
            <a:endParaRPr lang="es-ES" baseline="0" dirty="0" smtClean="0"/>
          </a:p>
          <a:p>
            <a:pPr defTabSz="914326">
              <a:defRPr/>
            </a:pPr>
            <a:r>
              <a:rPr lang="es-ES" baseline="0" dirty="0" smtClean="0"/>
              <a:t>Otras zonas de análisis en las que recaen otros elementos son por ejemplo: VGP22 (Zona 2) y VIGSEC2 (Zona 3).</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todas).----Listo----</a:t>
            </a:r>
          </a:p>
          <a:p>
            <a:pPr marL="857181" lvl="1" indent="-457163" algn="just">
              <a:buFontTx/>
              <a:buChar char="-"/>
            </a:pPr>
            <a:r>
              <a:rPr lang="es-ES" dirty="0"/>
              <a:t>Diseño de elementos críticos.            --------En marcha-------</a:t>
            </a:r>
          </a:p>
          <a:p>
            <a:pPr marL="857181" lvl="1" indent="-457163" algn="just">
              <a:buFontTx/>
              <a:buChar char="-"/>
            </a:pPr>
            <a:r>
              <a:rPr lang="es-ES" dirty="0"/>
              <a:t>Diseño de placa base para columnas.</a:t>
            </a:r>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43</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La placa base (con sus elementos complementarios: pernos y tuercas o soldadura) es el nexo entre la estructura metálica y el elemento estructural «civil» denominado plinto.</a:t>
            </a:r>
          </a:p>
          <a:p>
            <a:pPr defTabSz="914326">
              <a:defRPr/>
            </a:pPr>
            <a:endParaRPr lang="es-ES" baseline="0" dirty="0" smtClean="0"/>
          </a:p>
          <a:p>
            <a:pPr defTabSz="914326">
              <a:defRPr/>
            </a:pPr>
            <a:r>
              <a:rPr lang="es-ES" baseline="0" dirty="0" smtClean="0"/>
              <a:t>El procedimiento sugerido está en Mc Cormac Pág. 681. y en el LRFD Sección J8 y J9 (barras de anclaje).</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a:t>
            </a:r>
            <a:r>
              <a:rPr lang="es-ES" dirty="0" smtClean="0"/>
              <a:t>).-----listo-------</a:t>
            </a:r>
            <a:endParaRPr lang="es-ES" dirty="0"/>
          </a:p>
          <a:p>
            <a:pPr marL="857181" lvl="1" indent="-457163" algn="just">
              <a:buFontTx/>
              <a:buChar char="-"/>
            </a:pPr>
            <a:r>
              <a:rPr lang="es-ES" dirty="0"/>
              <a:t>Diseño de elementos críticos</a:t>
            </a:r>
            <a:r>
              <a:rPr lang="es-ES" dirty="0" smtClean="0"/>
              <a:t>.-------------listo--------</a:t>
            </a:r>
            <a:endParaRPr lang="es-ES" dirty="0"/>
          </a:p>
          <a:p>
            <a:pPr marL="857181" lvl="1" indent="-457163" algn="just">
              <a:buFontTx/>
              <a:buChar char="-"/>
            </a:pPr>
            <a:r>
              <a:rPr lang="es-ES" dirty="0"/>
              <a:t>Diseño de placa base para columnas</a:t>
            </a:r>
            <a:r>
              <a:rPr lang="es-ES" dirty="0" smtClean="0"/>
              <a:t>.---en marcha--------</a:t>
            </a:r>
            <a:endParaRPr lang="es-ES" dirty="0"/>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44</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Tomamos las resultantes de carga axial y momento en el extremo inferior de la columna (datos desde Sap 2000).</a:t>
            </a:r>
          </a:p>
          <a:p>
            <a:pPr defTabSz="914326">
              <a:defRPr/>
            </a:pPr>
            <a:endParaRPr lang="es-ES" baseline="0" dirty="0" smtClean="0"/>
          </a:p>
          <a:p>
            <a:pPr defTabSz="914326">
              <a:defRPr/>
            </a:pPr>
            <a:r>
              <a:rPr lang="es-ES" baseline="0" dirty="0" smtClean="0"/>
              <a:t>Proponemos una geometría inicial para la placa base y el área de concreto.</a:t>
            </a:r>
          </a:p>
          <a:p>
            <a:pPr defTabSz="914326">
              <a:defRPr/>
            </a:pPr>
            <a:endParaRPr lang="es-ES" baseline="0" dirty="0" smtClean="0"/>
          </a:p>
          <a:p>
            <a:pPr defTabSz="914326">
              <a:defRPr/>
            </a:pPr>
            <a:r>
              <a:rPr lang="es-ES" baseline="0" dirty="0" smtClean="0"/>
              <a:t>El procedimiento está en Mc Cormac Pág. 681. y en el LRFD Sección J8 y J9 (barras de anclaje).</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a:t>
            </a:r>
            <a:r>
              <a:rPr lang="es-ES" dirty="0" smtClean="0"/>
              <a:t>).-----listo-------</a:t>
            </a:r>
            <a:endParaRPr lang="es-ES" dirty="0"/>
          </a:p>
          <a:p>
            <a:pPr marL="857181" lvl="1" indent="-457163" algn="just">
              <a:buFontTx/>
              <a:buChar char="-"/>
            </a:pPr>
            <a:r>
              <a:rPr lang="es-ES" dirty="0"/>
              <a:t>Diseño de elementos críticos</a:t>
            </a:r>
            <a:r>
              <a:rPr lang="es-ES" dirty="0" smtClean="0"/>
              <a:t>.-------------listo--------</a:t>
            </a:r>
            <a:endParaRPr lang="es-ES" dirty="0"/>
          </a:p>
          <a:p>
            <a:pPr marL="857181" lvl="1" indent="-457163" algn="just">
              <a:buFontTx/>
              <a:buChar char="-"/>
            </a:pPr>
            <a:r>
              <a:rPr lang="es-ES" dirty="0"/>
              <a:t>Diseño de placa base para columnas</a:t>
            </a:r>
            <a:r>
              <a:rPr lang="es-ES" dirty="0" smtClean="0"/>
              <a:t>.---en marcha--------</a:t>
            </a:r>
            <a:endParaRPr lang="es-ES" dirty="0"/>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45</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La ecuación que gobierna este diseño  dice que: la carga de diseño debe ser mayor que la carga aplicada.</a:t>
            </a:r>
          </a:p>
          <a:p>
            <a:pPr defTabSz="914326">
              <a:defRPr/>
            </a:pPr>
            <a:endParaRPr lang="es-ES" baseline="0" dirty="0" smtClean="0"/>
          </a:p>
          <a:p>
            <a:pPr defTabSz="914326">
              <a:defRPr/>
            </a:pPr>
            <a:r>
              <a:rPr lang="es-ES" baseline="0" dirty="0" smtClean="0"/>
              <a:t>La carga de diseño se la calcula mediante la resistencia nominal de diseño Pp.</a:t>
            </a:r>
          </a:p>
          <a:p>
            <a:pPr defTabSz="914326">
              <a:defRPr/>
            </a:pPr>
            <a:endParaRPr lang="es-ES" baseline="0" dirty="0" smtClean="0"/>
          </a:p>
          <a:p>
            <a:pPr defTabSz="914326">
              <a:defRPr/>
            </a:pPr>
            <a:r>
              <a:rPr lang="es-ES" baseline="0" dirty="0" smtClean="0"/>
              <a:t>Pp, debe ser el menor valor de entre la ecuación J8-1 a y b.</a:t>
            </a:r>
          </a:p>
          <a:p>
            <a:pPr defTabSz="914326">
              <a:defRPr/>
            </a:pPr>
            <a:endParaRPr lang="es-ES" baseline="0" dirty="0" smtClean="0"/>
          </a:p>
          <a:p>
            <a:pPr defTabSz="914326">
              <a:defRPr/>
            </a:pPr>
            <a:r>
              <a:rPr lang="es-ES" baseline="0" dirty="0" smtClean="0"/>
              <a:t>El procedimiento está en Mc Cormac Pág. 681. y en el LRFD Sección J8 y J9 (barras de anclaje).</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a:t>
            </a:r>
            <a:r>
              <a:rPr lang="es-ES" dirty="0" smtClean="0"/>
              <a:t>).-----listo-------</a:t>
            </a:r>
            <a:endParaRPr lang="es-ES" dirty="0"/>
          </a:p>
          <a:p>
            <a:pPr marL="857181" lvl="1" indent="-457163" algn="just">
              <a:buFontTx/>
              <a:buChar char="-"/>
            </a:pPr>
            <a:r>
              <a:rPr lang="es-ES" dirty="0"/>
              <a:t>Diseño de elementos críticos</a:t>
            </a:r>
            <a:r>
              <a:rPr lang="es-ES" dirty="0" smtClean="0"/>
              <a:t>.-------------listo--------</a:t>
            </a:r>
            <a:endParaRPr lang="es-ES" dirty="0"/>
          </a:p>
          <a:p>
            <a:pPr marL="857181" lvl="1" indent="-457163" algn="just">
              <a:buFontTx/>
              <a:buChar char="-"/>
            </a:pPr>
            <a:r>
              <a:rPr lang="es-ES" dirty="0"/>
              <a:t>Diseño de placa base para columnas</a:t>
            </a:r>
            <a:r>
              <a:rPr lang="es-ES" dirty="0" smtClean="0"/>
              <a:t>.---en marcha--------</a:t>
            </a:r>
            <a:endParaRPr lang="es-ES" dirty="0"/>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46</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Evaluar con carga equivalente por la existencia de momentos.</a:t>
            </a:r>
          </a:p>
          <a:p>
            <a:pPr defTabSz="914326">
              <a:defRPr/>
            </a:pPr>
            <a:endParaRPr lang="es-ES" baseline="0" dirty="0" smtClean="0"/>
          </a:p>
          <a:p>
            <a:pPr defTabSz="914326">
              <a:defRPr/>
            </a:pPr>
            <a:r>
              <a:rPr lang="es-ES" baseline="0" dirty="0" smtClean="0"/>
              <a:t>La ecuación de carga equivalente Peuq está en Mc Cormac Pág. 338 Cap11.</a:t>
            </a:r>
          </a:p>
          <a:p>
            <a:pPr defTabSz="914326">
              <a:defRPr/>
            </a:pPr>
            <a:endParaRPr lang="es-ES" baseline="0" dirty="0" smtClean="0"/>
          </a:p>
          <a:p>
            <a:pPr defTabSz="914326">
              <a:defRPr/>
            </a:pPr>
            <a:r>
              <a:rPr lang="es-ES" baseline="0" dirty="0" smtClean="0"/>
              <a:t>Mencionar otros métodos en los cuales se asocia la acción de los momentos con un procedimiento que evalúa la excentricidad.</a:t>
            </a:r>
          </a:p>
          <a:p>
            <a:pPr defTabSz="914326">
              <a:defRPr/>
            </a:pPr>
            <a:endParaRPr lang="es-ES" baseline="0" dirty="0" smtClean="0"/>
          </a:p>
          <a:p>
            <a:pPr>
              <a:defRPr/>
            </a:pPr>
            <a:r>
              <a:rPr lang="es-ES" dirty="0" smtClean="0"/>
              <a:t>Temas </a:t>
            </a:r>
            <a:r>
              <a:rPr lang="es-ES" dirty="0"/>
              <a:t>a tratar de Diseño de detalle:</a:t>
            </a:r>
          </a:p>
          <a:p>
            <a:pPr>
              <a:defRPr/>
            </a:pPr>
            <a:endParaRPr lang="es-ES" dirty="0"/>
          </a:p>
          <a:p>
            <a:pPr marL="857181" lvl="1" indent="-457163" algn="just">
              <a:buFontTx/>
              <a:buChar char="-"/>
            </a:pPr>
            <a:r>
              <a:rPr lang="es-ES" dirty="0"/>
              <a:t>Compacidad de secciones (a todas</a:t>
            </a:r>
            <a:r>
              <a:rPr lang="es-ES" dirty="0" smtClean="0"/>
              <a:t>).-----listo-------</a:t>
            </a:r>
            <a:endParaRPr lang="es-ES" dirty="0"/>
          </a:p>
          <a:p>
            <a:pPr marL="857181" lvl="1" indent="-457163" algn="just">
              <a:buFontTx/>
              <a:buChar char="-"/>
            </a:pPr>
            <a:r>
              <a:rPr lang="es-ES" dirty="0"/>
              <a:t>Diseño de elementos críticos</a:t>
            </a:r>
            <a:r>
              <a:rPr lang="es-ES" dirty="0" smtClean="0"/>
              <a:t>.-------------listo--------</a:t>
            </a:r>
            <a:endParaRPr lang="es-ES" dirty="0"/>
          </a:p>
          <a:p>
            <a:pPr marL="857181" lvl="1" indent="-457163" algn="just">
              <a:buFontTx/>
              <a:buChar char="-"/>
            </a:pPr>
            <a:r>
              <a:rPr lang="es-ES" dirty="0"/>
              <a:t>Diseño de placa base para columnas</a:t>
            </a:r>
            <a:r>
              <a:rPr lang="es-ES" dirty="0" smtClean="0"/>
              <a:t>.---en marcha--------</a:t>
            </a:r>
            <a:endParaRPr lang="es-ES" dirty="0"/>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47</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La ecuación para los espesores t1 y t2 está en Mc Cormac Pág. 206 Cap7.</a:t>
            </a:r>
          </a:p>
          <a:p>
            <a:pPr defTabSz="914326">
              <a:defRPr/>
            </a:pPr>
            <a:endParaRPr lang="es-ES" baseline="0" dirty="0" smtClean="0"/>
          </a:p>
          <a:p>
            <a:pPr defTabSz="914326">
              <a:defRPr/>
            </a:pPr>
            <a:r>
              <a:rPr lang="es-ES" baseline="0" dirty="0" smtClean="0"/>
              <a:t>Los espesores son iguales por que hay simetría en la placa base y la posición de la columna.</a:t>
            </a:r>
          </a:p>
          <a:p>
            <a:pPr defTabSz="914326">
              <a:defRPr/>
            </a:pPr>
            <a:endParaRPr lang="es-ES" baseline="0" dirty="0" smtClean="0"/>
          </a:p>
          <a:p>
            <a:pPr defTabSz="914326">
              <a:defRPr/>
            </a:pPr>
            <a:r>
              <a:rPr lang="es-ES" baseline="0" dirty="0" smtClean="0"/>
              <a:t>El procedimiento está en Mc Cormac Pág. 681. y en el LRFD Sección J8 y J9 (barras de anclaje).</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a:t>
            </a:r>
            <a:r>
              <a:rPr lang="es-ES" dirty="0" smtClean="0"/>
              <a:t>).-----listo-------</a:t>
            </a:r>
            <a:endParaRPr lang="es-ES" dirty="0"/>
          </a:p>
          <a:p>
            <a:pPr marL="857181" lvl="1" indent="-457163" algn="just">
              <a:buFontTx/>
              <a:buChar char="-"/>
            </a:pPr>
            <a:r>
              <a:rPr lang="es-ES" dirty="0"/>
              <a:t>Diseño de elementos críticos</a:t>
            </a:r>
            <a:r>
              <a:rPr lang="es-ES" dirty="0" smtClean="0"/>
              <a:t>.-------------listo--------</a:t>
            </a:r>
            <a:endParaRPr lang="es-ES" dirty="0"/>
          </a:p>
          <a:p>
            <a:pPr marL="857181" lvl="1" indent="-457163" algn="just">
              <a:buFontTx/>
              <a:buChar char="-"/>
            </a:pPr>
            <a:r>
              <a:rPr lang="es-ES" dirty="0"/>
              <a:t>Diseño de placa base para columnas</a:t>
            </a:r>
            <a:r>
              <a:rPr lang="es-ES" dirty="0" smtClean="0"/>
              <a:t>.---en marcha--------</a:t>
            </a:r>
            <a:endParaRPr lang="es-ES" dirty="0"/>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48</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Para la soldadura tomamos en cuenta la acción del torque en el extremo del cordón de soldadura.</a:t>
            </a:r>
          </a:p>
          <a:p>
            <a:pPr defTabSz="914326">
              <a:defRPr/>
            </a:pPr>
            <a:endParaRPr lang="es-ES" baseline="0" dirty="0" smtClean="0"/>
          </a:p>
          <a:p>
            <a:pPr defTabSz="914326">
              <a:defRPr/>
            </a:pPr>
            <a:r>
              <a:rPr lang="es-ES" baseline="0" dirty="0" smtClean="0"/>
              <a:t>El procedimiento está en Mc Cormac Pág. 681. y en el LRFD Sección J8 y J9 (barras de anclaje).</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a:t>
            </a:r>
            <a:r>
              <a:rPr lang="es-ES" dirty="0" smtClean="0"/>
              <a:t>).-----listo-------</a:t>
            </a:r>
            <a:endParaRPr lang="es-ES" dirty="0"/>
          </a:p>
          <a:p>
            <a:pPr marL="857181" lvl="1" indent="-457163" algn="just">
              <a:buFontTx/>
              <a:buChar char="-"/>
            </a:pPr>
            <a:r>
              <a:rPr lang="es-ES" dirty="0"/>
              <a:t>Diseño de elementos críticos</a:t>
            </a:r>
            <a:r>
              <a:rPr lang="es-ES" dirty="0" smtClean="0"/>
              <a:t>.-------------listo--------</a:t>
            </a:r>
            <a:endParaRPr lang="es-ES" dirty="0"/>
          </a:p>
          <a:p>
            <a:pPr marL="857181" lvl="1" indent="-457163" algn="just">
              <a:buFontTx/>
              <a:buChar char="-"/>
            </a:pPr>
            <a:r>
              <a:rPr lang="es-ES" dirty="0"/>
              <a:t>Diseño de placa base para columnas</a:t>
            </a:r>
            <a:r>
              <a:rPr lang="es-ES" dirty="0" smtClean="0"/>
              <a:t>.---en marcha--------</a:t>
            </a:r>
            <a:endParaRPr lang="es-ES" dirty="0"/>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49</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5</a:t>
            </a:fld>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27621031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La distancia mínima del centro del perno al borde de la placa debe ser 1.5*D perno.</a:t>
            </a:r>
          </a:p>
          <a:p>
            <a:pPr defTabSz="914326">
              <a:defRPr/>
            </a:pPr>
            <a:endParaRPr lang="es-ES" baseline="0" dirty="0" smtClean="0"/>
          </a:p>
          <a:p>
            <a:pPr defTabSz="914326">
              <a:defRPr/>
            </a:pPr>
            <a:r>
              <a:rPr lang="es-ES" baseline="0" dirty="0" smtClean="0"/>
              <a:t>El procedimiento está en Mc Cormac Pág. 681. y en el LRFD Sección J8 y J9 (barras de anclaje).</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a:t>
            </a:r>
            <a:r>
              <a:rPr lang="es-ES" dirty="0" smtClean="0"/>
              <a:t>).-----listo-------</a:t>
            </a:r>
            <a:endParaRPr lang="es-ES" dirty="0"/>
          </a:p>
          <a:p>
            <a:pPr marL="857181" lvl="1" indent="-457163" algn="just">
              <a:buFontTx/>
              <a:buChar char="-"/>
            </a:pPr>
            <a:r>
              <a:rPr lang="es-ES" dirty="0"/>
              <a:t>Diseño de elementos críticos</a:t>
            </a:r>
            <a:r>
              <a:rPr lang="es-ES" dirty="0" smtClean="0"/>
              <a:t>.-------------listo--------</a:t>
            </a:r>
            <a:endParaRPr lang="es-ES" dirty="0"/>
          </a:p>
          <a:p>
            <a:pPr marL="857181" lvl="1" indent="-457163" algn="just">
              <a:buFontTx/>
              <a:buChar char="-"/>
            </a:pPr>
            <a:r>
              <a:rPr lang="es-ES" dirty="0"/>
              <a:t>Diseño de placa base para columnas</a:t>
            </a:r>
            <a:r>
              <a:rPr lang="es-ES" dirty="0" smtClean="0"/>
              <a:t>.---en marcha--------</a:t>
            </a:r>
            <a:endParaRPr lang="es-ES" dirty="0"/>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50</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Compararemos lo que el perno resiste contra lo que se aplica al perno.</a:t>
            </a:r>
          </a:p>
          <a:p>
            <a:pPr defTabSz="914326">
              <a:defRPr/>
            </a:pPr>
            <a:endParaRPr lang="es-ES" baseline="0" dirty="0" smtClean="0"/>
          </a:p>
          <a:p>
            <a:pPr defTabSz="914326">
              <a:defRPr/>
            </a:pPr>
            <a:r>
              <a:rPr lang="es-ES" baseline="0" dirty="0" smtClean="0"/>
              <a:t>El procedimiento está en Mc Cormac Pág. 681. y en el LRFD Sección J8 y J9 (barras de anclaje).</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a:t>
            </a:r>
            <a:r>
              <a:rPr lang="es-ES" dirty="0" smtClean="0"/>
              <a:t>).-----listo-------</a:t>
            </a:r>
            <a:endParaRPr lang="es-ES" dirty="0"/>
          </a:p>
          <a:p>
            <a:pPr marL="857181" lvl="1" indent="-457163" algn="just">
              <a:buFontTx/>
              <a:buChar char="-"/>
            </a:pPr>
            <a:r>
              <a:rPr lang="es-ES" dirty="0"/>
              <a:t>Diseño de elementos críticos</a:t>
            </a:r>
            <a:r>
              <a:rPr lang="es-ES" dirty="0" smtClean="0"/>
              <a:t>.-------------listo--------</a:t>
            </a:r>
            <a:endParaRPr lang="es-ES" dirty="0"/>
          </a:p>
          <a:p>
            <a:pPr marL="857181" lvl="1" indent="-457163" algn="just">
              <a:buFontTx/>
              <a:buChar char="-"/>
            </a:pPr>
            <a:r>
              <a:rPr lang="es-ES" dirty="0"/>
              <a:t>Diseño de placa base para columnas</a:t>
            </a:r>
            <a:r>
              <a:rPr lang="es-ES" dirty="0" smtClean="0"/>
              <a:t>.---en marcha--------</a:t>
            </a:r>
            <a:endParaRPr lang="es-ES" dirty="0"/>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51</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Placas base para columna principal y secundaria mantienen la misma configuración de pernos, soldadura y geometría de placa.</a:t>
            </a:r>
          </a:p>
          <a:p>
            <a:pPr defTabSz="914326">
              <a:defRPr/>
            </a:pPr>
            <a:endParaRPr lang="es-ES" baseline="0" dirty="0" smtClean="0"/>
          </a:p>
          <a:p>
            <a:pPr defTabSz="914326">
              <a:defRPr/>
            </a:pPr>
            <a:r>
              <a:rPr lang="es-ES" baseline="0" dirty="0" smtClean="0"/>
              <a:t>El procedimiento está en Mc Cormac Pág. 681. y en el LRFD Sección J8 y J9 (barras de anclaje).</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a:t>
            </a:r>
            <a:r>
              <a:rPr lang="es-ES" dirty="0" smtClean="0"/>
              <a:t>).-----listo-------</a:t>
            </a:r>
            <a:endParaRPr lang="es-ES" dirty="0"/>
          </a:p>
          <a:p>
            <a:pPr marL="857181" lvl="1" indent="-457163" algn="just">
              <a:buFontTx/>
              <a:buChar char="-"/>
            </a:pPr>
            <a:r>
              <a:rPr lang="es-ES" dirty="0"/>
              <a:t>Diseño de elementos críticos</a:t>
            </a:r>
            <a:r>
              <a:rPr lang="es-ES" dirty="0" smtClean="0"/>
              <a:t>.-------------listo--------</a:t>
            </a:r>
            <a:endParaRPr lang="es-ES" dirty="0"/>
          </a:p>
          <a:p>
            <a:pPr marL="857181" lvl="1" indent="-457163" algn="just">
              <a:buFontTx/>
              <a:buChar char="-"/>
            </a:pPr>
            <a:r>
              <a:rPr lang="es-ES" dirty="0"/>
              <a:t>Diseño de placa base para columnas</a:t>
            </a:r>
            <a:r>
              <a:rPr lang="es-ES" dirty="0" smtClean="0"/>
              <a:t>.---en marcha--------</a:t>
            </a:r>
            <a:endParaRPr lang="es-ES" dirty="0"/>
          </a:p>
          <a:p>
            <a:pPr marL="857181" lvl="1" indent="-457163" algn="just">
              <a:buFontTx/>
              <a:buChar char="-"/>
            </a:pPr>
            <a:r>
              <a:rPr lang="es-ES" dirty="0"/>
              <a:t>Control de deriva.</a:t>
            </a:r>
          </a:p>
          <a:p>
            <a:pPr marL="857181" lvl="1" indent="-457163" algn="just">
              <a:buFontTx/>
              <a:buChar char="-"/>
            </a:pPr>
            <a:r>
              <a:rPr lang="es-ES" dirty="0"/>
              <a:t>Diseño de conexiones.</a:t>
            </a:r>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52</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La deriva de piso es el desplazamiento lateral relativo de un piso con respecto al piso consecutivo, medido en dos punto ubicados en la misma línea de la estructura. (Código Ecuatoriano de la Construcción pag.2 y tabla 8 pag.33) </a:t>
            </a:r>
          </a:p>
          <a:p>
            <a:pPr defTabSz="914326">
              <a:defRPr/>
            </a:pPr>
            <a:endParaRPr lang="es-ES" baseline="0" dirty="0" smtClean="0"/>
          </a:p>
          <a:p>
            <a:pPr defTabSz="914326">
              <a:defRPr/>
            </a:pPr>
            <a:r>
              <a:rPr lang="es-ES" baseline="0" dirty="0" smtClean="0"/>
              <a:t>El valor de R, está inmerso en el cálculo del cortante basal, y en Sap está presente cuando se define la carga sísmica. </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a:t>
            </a:r>
            <a:r>
              <a:rPr lang="es-ES" dirty="0" smtClean="0"/>
              <a:t>).-----listo-------</a:t>
            </a:r>
            <a:endParaRPr lang="es-ES" dirty="0"/>
          </a:p>
          <a:p>
            <a:pPr marL="857181" lvl="1" indent="-457163" algn="just">
              <a:buFontTx/>
              <a:buChar char="-"/>
            </a:pPr>
            <a:r>
              <a:rPr lang="es-ES" dirty="0"/>
              <a:t>Diseño de elementos críticos</a:t>
            </a:r>
            <a:r>
              <a:rPr lang="es-ES" dirty="0" smtClean="0"/>
              <a:t>.-------------listo--------</a:t>
            </a:r>
            <a:endParaRPr lang="es-ES" dirty="0"/>
          </a:p>
          <a:p>
            <a:pPr marL="857181" lvl="1" indent="-457163" algn="just">
              <a:buFontTx/>
              <a:buChar char="-"/>
            </a:pPr>
            <a:r>
              <a:rPr lang="es-ES" dirty="0"/>
              <a:t>Diseño de placa base para columnas</a:t>
            </a:r>
            <a:r>
              <a:rPr lang="es-ES" dirty="0" smtClean="0"/>
              <a:t>.----listo-------</a:t>
            </a:r>
            <a:endParaRPr lang="es-ES" dirty="0"/>
          </a:p>
          <a:p>
            <a:pPr marL="857181" lvl="1" indent="-457163" algn="just">
              <a:buFontTx/>
              <a:buChar char="-"/>
            </a:pPr>
            <a:r>
              <a:rPr lang="es-ES" dirty="0"/>
              <a:t>Control de deriva</a:t>
            </a:r>
            <a:r>
              <a:rPr lang="es-ES" dirty="0" smtClean="0"/>
              <a:t>.------en marcha----</a:t>
            </a:r>
            <a:endParaRPr lang="es-ES" dirty="0"/>
          </a:p>
          <a:p>
            <a:pPr marL="857181" lvl="1" indent="-457163" algn="just">
              <a:buFontTx/>
              <a:buChar char="-"/>
            </a:pPr>
            <a:r>
              <a:rPr lang="es-ES" dirty="0"/>
              <a:t>Diseño de conexiones.</a:t>
            </a:r>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53</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La deriva de piso es el desplazamiento lateral relativo de un piso con respecto al piso consecutivo, medido en dos punto ubicados en la misma línea de la estructura. (Código Ecuatoriano de la Construcción pag.2 y tabla 8 pag.33) </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a:t>
            </a:r>
            <a:r>
              <a:rPr lang="es-ES" dirty="0" smtClean="0"/>
              <a:t>).-----listo-------</a:t>
            </a:r>
            <a:endParaRPr lang="es-ES" dirty="0"/>
          </a:p>
          <a:p>
            <a:pPr marL="857181" lvl="1" indent="-457163" algn="just">
              <a:buFontTx/>
              <a:buChar char="-"/>
            </a:pPr>
            <a:r>
              <a:rPr lang="es-ES" dirty="0"/>
              <a:t>Diseño de elementos críticos</a:t>
            </a:r>
            <a:r>
              <a:rPr lang="es-ES" dirty="0" smtClean="0"/>
              <a:t>.-------------listo--------</a:t>
            </a:r>
            <a:endParaRPr lang="es-ES" dirty="0"/>
          </a:p>
          <a:p>
            <a:pPr marL="857181" lvl="1" indent="-457163" algn="just">
              <a:buFontTx/>
              <a:buChar char="-"/>
            </a:pPr>
            <a:r>
              <a:rPr lang="es-ES" dirty="0"/>
              <a:t>Diseño de placa base para columnas</a:t>
            </a:r>
            <a:r>
              <a:rPr lang="es-ES" dirty="0" smtClean="0"/>
              <a:t>.----listo-------</a:t>
            </a:r>
            <a:endParaRPr lang="es-ES" dirty="0"/>
          </a:p>
          <a:p>
            <a:pPr marL="857181" lvl="1" indent="-457163" algn="just">
              <a:buFontTx/>
              <a:buChar char="-"/>
            </a:pPr>
            <a:r>
              <a:rPr lang="es-ES" dirty="0"/>
              <a:t>Control de deriva</a:t>
            </a:r>
            <a:r>
              <a:rPr lang="es-ES" dirty="0" smtClean="0"/>
              <a:t>.------en marcha----</a:t>
            </a:r>
            <a:endParaRPr lang="es-ES" dirty="0"/>
          </a:p>
          <a:p>
            <a:pPr marL="857181" lvl="1" indent="-457163" algn="just">
              <a:buFontTx/>
              <a:buChar char="-"/>
            </a:pPr>
            <a:r>
              <a:rPr lang="es-ES" dirty="0"/>
              <a:t>Diseño de conexiones.</a:t>
            </a:r>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54</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Las especificaciones de la AISC establecen claramente que las normas del código AWS son aplicables para el método LRFD con contadas excepciones enlistadas en las sección J2 LRFD.</a:t>
            </a:r>
          </a:p>
          <a:p>
            <a:pPr defTabSz="914326">
              <a:defRPr/>
            </a:pPr>
            <a:endParaRPr lang="es-ES" baseline="0" dirty="0" smtClean="0"/>
          </a:p>
          <a:p>
            <a:pPr defTabSz="914326">
              <a:defRPr/>
            </a:pPr>
            <a:r>
              <a:rPr lang="es-ES" baseline="0" dirty="0" smtClean="0"/>
              <a:t>Los tipos de conexiones que se describen aquí son los correspondientes a los tipos de juntas típicas para esta estructura.</a:t>
            </a:r>
          </a:p>
          <a:p>
            <a:pPr defTabSz="914326">
              <a:defRPr/>
            </a:pPr>
            <a:endParaRPr lang="es-ES" baseline="0" dirty="0" smtClean="0"/>
          </a:p>
          <a:p>
            <a:pPr defTabSz="914326">
              <a:defRPr/>
            </a:pPr>
            <a:r>
              <a:rPr lang="es-ES" baseline="0" dirty="0" smtClean="0"/>
              <a:t>El TIPO 1, hace referencia a la conexión entre vigas.</a:t>
            </a:r>
          </a:p>
          <a:p>
            <a:pPr defTabSz="914326">
              <a:defRPr/>
            </a:pPr>
            <a:endParaRPr lang="es-ES" baseline="0" dirty="0" smtClean="0"/>
          </a:p>
          <a:p>
            <a:pPr defTabSz="914326">
              <a:defRPr/>
            </a:pPr>
            <a:r>
              <a:rPr lang="es-ES" baseline="0" dirty="0" smtClean="0"/>
              <a:t>El TIPO 2, hace referencia a la conexión entre viga y columna.</a:t>
            </a:r>
          </a:p>
          <a:p>
            <a:pPr defTabSz="914326">
              <a:defRPr/>
            </a:pPr>
            <a:endParaRPr lang="es-ES" baseline="0" dirty="0" smtClean="0"/>
          </a:p>
          <a:p>
            <a:pPr defTabSz="914326">
              <a:defRPr/>
            </a:pPr>
            <a:r>
              <a:rPr lang="es-ES" baseline="0" dirty="0" smtClean="0"/>
              <a:t>El TIPO 3, se refiere a la confección de vigas de sección armada.</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a:t>Compacidad de secciones (a todas</a:t>
            </a:r>
            <a:r>
              <a:rPr lang="es-ES" dirty="0" smtClean="0"/>
              <a:t>).-----listo-------</a:t>
            </a:r>
            <a:endParaRPr lang="es-ES" dirty="0"/>
          </a:p>
          <a:p>
            <a:pPr marL="857181" lvl="1" indent="-457163" algn="just">
              <a:buFontTx/>
              <a:buChar char="-"/>
            </a:pPr>
            <a:r>
              <a:rPr lang="es-ES" dirty="0"/>
              <a:t>Diseño de elementos críticos</a:t>
            </a:r>
            <a:r>
              <a:rPr lang="es-ES" dirty="0" smtClean="0"/>
              <a:t>.-------------listo--------</a:t>
            </a:r>
            <a:endParaRPr lang="es-ES" dirty="0"/>
          </a:p>
          <a:p>
            <a:pPr marL="857181" lvl="1" indent="-457163" algn="just">
              <a:buFontTx/>
              <a:buChar char="-"/>
            </a:pPr>
            <a:r>
              <a:rPr lang="es-ES" dirty="0"/>
              <a:t>Diseño de placa base para columnas</a:t>
            </a:r>
            <a:r>
              <a:rPr lang="es-ES" dirty="0" smtClean="0"/>
              <a:t>.----listo-------</a:t>
            </a:r>
            <a:endParaRPr lang="es-ES" dirty="0"/>
          </a:p>
          <a:p>
            <a:pPr marL="857181" lvl="1" indent="-457163" algn="just">
              <a:buFontTx/>
              <a:buChar char="-"/>
            </a:pPr>
            <a:r>
              <a:rPr lang="es-ES" dirty="0"/>
              <a:t>Control de deriva</a:t>
            </a:r>
            <a:r>
              <a:rPr lang="es-ES" dirty="0" smtClean="0"/>
              <a:t>.---------------------------listo----</a:t>
            </a:r>
            <a:endParaRPr lang="es-ES" dirty="0"/>
          </a:p>
          <a:p>
            <a:pPr marL="857181" lvl="1" indent="-457163" algn="just">
              <a:buFontTx/>
              <a:buChar char="-"/>
            </a:pPr>
            <a:r>
              <a:rPr lang="es-ES" dirty="0"/>
              <a:t>Diseño de conexiones</a:t>
            </a:r>
            <a:r>
              <a:rPr lang="es-ES" dirty="0" smtClean="0"/>
              <a:t>.---------------------en</a:t>
            </a:r>
            <a:r>
              <a:rPr lang="es-ES" baseline="0" dirty="0" smtClean="0"/>
              <a:t> marcha-------</a:t>
            </a:r>
            <a:endParaRPr lang="es-ES" dirty="0"/>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55</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Conexión TIPO 1.</a:t>
            </a:r>
          </a:p>
          <a:p>
            <a:pPr defTabSz="914326">
              <a:defRPr/>
            </a:pPr>
            <a:r>
              <a:rPr lang="es-ES" baseline="0" dirty="0" smtClean="0"/>
              <a:t>Esta junta tipo consta de la viga principal VGP y dos vigas secundarias VIGSEC1. Cada viga secundaria se conecta a la principal mediante 2 ángulos, soldados uno a cada lado del alma de la viga secundaria, hacia el alma de la VGP viga principal. </a:t>
            </a:r>
          </a:p>
          <a:p>
            <a:pPr defTabSz="914326">
              <a:defRPr/>
            </a:pPr>
            <a:r>
              <a:rPr lang="es-ES" baseline="0" dirty="0" smtClean="0"/>
              <a:t>Además esta conexión requiere que se realice cortes de profundidad y longitud a cada viga secundaria VIGSEC1, en el patín superior para poder alinear a un solo nivel los patines de las vigas secundarias al patín superior de la viga principal. </a:t>
            </a:r>
          </a:p>
          <a:p>
            <a:pPr defTabSz="914326">
              <a:defRPr/>
            </a:pPr>
            <a:endParaRPr lang="es-ES" baseline="0" dirty="0" smtClean="0"/>
          </a:p>
          <a:p>
            <a:pPr defTabSz="914326">
              <a:defRPr/>
            </a:pPr>
            <a:r>
              <a:rPr lang="es-ES" baseline="0" dirty="0" smtClean="0"/>
              <a:t>Entonces lo que se diseña es: La geometría de cortes en VIGSEC1.</a:t>
            </a:r>
          </a:p>
          <a:p>
            <a:pPr defTabSz="914326">
              <a:defRPr/>
            </a:pPr>
            <a:r>
              <a:rPr lang="es-ES" baseline="0" dirty="0" smtClean="0"/>
              <a:t>                                           La dimensión del ángulo de conexión.</a:t>
            </a:r>
          </a:p>
          <a:p>
            <a:pPr defTabSz="914326">
              <a:defRPr/>
            </a:pPr>
            <a:r>
              <a:rPr lang="es-ES" baseline="0" dirty="0" smtClean="0"/>
              <a:t>                                           La soldadura que interviene A y B, según diagramas.   </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smtClean="0"/>
              <a:t>Compacidad de secciones (a todas).-----listo-------</a:t>
            </a:r>
          </a:p>
          <a:p>
            <a:pPr marL="857181" lvl="1" indent="-457163" algn="just">
              <a:buFontTx/>
              <a:buChar char="-"/>
            </a:pPr>
            <a:r>
              <a:rPr lang="es-ES" dirty="0" smtClean="0"/>
              <a:t>Diseño de elementos críticos.-------------listo--------</a:t>
            </a:r>
          </a:p>
          <a:p>
            <a:pPr marL="857181" lvl="1" indent="-457163" algn="just">
              <a:buFontTx/>
              <a:buChar char="-"/>
            </a:pPr>
            <a:r>
              <a:rPr lang="es-ES" dirty="0" smtClean="0"/>
              <a:t>Diseño de placa base para columnas.----listo-------</a:t>
            </a:r>
          </a:p>
          <a:p>
            <a:pPr marL="857181" lvl="1" indent="-457163" algn="just">
              <a:buFontTx/>
              <a:buChar char="-"/>
            </a:pPr>
            <a:r>
              <a:rPr lang="es-ES" dirty="0" smtClean="0"/>
              <a:t>Control de deriva.---------------------------listo----</a:t>
            </a:r>
          </a:p>
          <a:p>
            <a:pPr marL="857181" lvl="1" indent="-457163" algn="just">
              <a:buFontTx/>
              <a:buChar char="-"/>
            </a:pPr>
            <a:r>
              <a:rPr lang="es-ES" dirty="0" smtClean="0"/>
              <a:t>Diseño de conexiones.---------------------en</a:t>
            </a:r>
            <a:r>
              <a:rPr lang="es-ES" baseline="0" dirty="0" smtClean="0"/>
              <a:t> marcha-------</a:t>
            </a:r>
            <a:endParaRPr lang="es-ES" dirty="0" smtClean="0"/>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56</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Conexión TIPO 1.</a:t>
            </a:r>
          </a:p>
          <a:p>
            <a:pPr defTabSz="914326">
              <a:defRPr/>
            </a:pPr>
            <a:r>
              <a:rPr lang="es-ES" baseline="0" dirty="0" smtClean="0"/>
              <a:t>Las geometrías de profundidad y recorte obedecen a las características de cada sección de viga.</a:t>
            </a:r>
          </a:p>
          <a:p>
            <a:pPr defTabSz="914326">
              <a:defRPr/>
            </a:pPr>
            <a:endParaRPr lang="es-ES" baseline="0" dirty="0" smtClean="0"/>
          </a:p>
          <a:p>
            <a:pPr defTabSz="914326">
              <a:defRPr/>
            </a:pPr>
            <a:r>
              <a:rPr lang="es-ES" baseline="0" dirty="0" smtClean="0"/>
              <a:t>-drecorte, consiste en realizar un recorte de profundidad sobre la VIGSEC1 de tal dimensión que permita librar el espesor del patín de la VGP y la altura por el desarrollo de la unión entre patín y alma de la VGP.</a:t>
            </a:r>
          </a:p>
          <a:p>
            <a:pPr defTabSz="914326">
              <a:defRPr/>
            </a:pPr>
            <a:endParaRPr lang="es-ES" baseline="0" dirty="0" smtClean="0"/>
          </a:p>
          <a:p>
            <a:pPr defTabSz="914326">
              <a:defRPr/>
            </a:pPr>
            <a:r>
              <a:rPr lang="es-ES" baseline="0" dirty="0" smtClean="0"/>
              <a:t>-Lrecorte, consiste en realizar un recorte de longitud sobre la VIGSEC1 de tal dimensión que permita librar la distancia del ala de patín (longitud desde la cara del alma hasta el extremo del patín). MAS una distancia que  corresponde a la Holgura de borde (ex), recomendada entre ½ y ¾ plg.  </a:t>
            </a:r>
          </a:p>
          <a:p>
            <a:pPr defTabSz="914326">
              <a:defRPr/>
            </a:pPr>
            <a:endParaRPr lang="es-ES" baseline="0" dirty="0" smtClean="0"/>
          </a:p>
          <a:p>
            <a:pPr defTabSz="914326">
              <a:defRPr/>
            </a:pPr>
            <a:r>
              <a:rPr lang="es-ES" baseline="0" dirty="0" smtClean="0"/>
              <a:t>Entonces lo que se diseña es: La geometría de cortes en VIGSEC1.</a:t>
            </a:r>
          </a:p>
          <a:p>
            <a:pPr defTabSz="914326">
              <a:defRPr/>
            </a:pPr>
            <a:r>
              <a:rPr lang="es-ES" baseline="0" dirty="0" smtClean="0"/>
              <a:t>                                           La dimensión del ángulo de conexión.</a:t>
            </a:r>
          </a:p>
          <a:p>
            <a:pPr defTabSz="914326">
              <a:defRPr/>
            </a:pPr>
            <a:r>
              <a:rPr lang="es-ES" baseline="0" dirty="0" smtClean="0"/>
              <a:t>                                           La soldadura que interviene A y B, según diagramas.   </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smtClean="0"/>
              <a:t>Compacidad de secciones (a todas).-----listo-------</a:t>
            </a:r>
          </a:p>
          <a:p>
            <a:pPr marL="857181" lvl="1" indent="-457163" algn="just">
              <a:buFontTx/>
              <a:buChar char="-"/>
            </a:pPr>
            <a:r>
              <a:rPr lang="es-ES" dirty="0" smtClean="0"/>
              <a:t>Diseño de elementos críticos.-------------listo--------</a:t>
            </a:r>
          </a:p>
          <a:p>
            <a:pPr marL="857181" lvl="1" indent="-457163" algn="just">
              <a:buFontTx/>
              <a:buChar char="-"/>
            </a:pPr>
            <a:r>
              <a:rPr lang="es-ES" dirty="0" smtClean="0"/>
              <a:t>Diseño de placa base para columnas.----listo-------</a:t>
            </a:r>
          </a:p>
          <a:p>
            <a:pPr marL="857181" lvl="1" indent="-457163" algn="just">
              <a:buFontTx/>
              <a:buChar char="-"/>
            </a:pPr>
            <a:r>
              <a:rPr lang="es-ES" dirty="0" smtClean="0"/>
              <a:t>Control de deriva.---------------------------listo----</a:t>
            </a:r>
          </a:p>
          <a:p>
            <a:pPr marL="857181" lvl="1" indent="-457163" algn="just">
              <a:buFontTx/>
              <a:buChar char="-"/>
            </a:pPr>
            <a:r>
              <a:rPr lang="es-ES" dirty="0" smtClean="0"/>
              <a:t>Diseño de conexiones.---------------------en</a:t>
            </a:r>
            <a:r>
              <a:rPr lang="es-ES" baseline="0" dirty="0" smtClean="0"/>
              <a:t> marcha-------</a:t>
            </a:r>
            <a:endParaRPr lang="es-ES" dirty="0" smtClean="0"/>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57</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Para el diseño de soldadura, primero se calcula el tamaño de la soldadura A, calculando w=D/16 el valor de D se lo calcula de la Ecuación 13.4.7b de Vinnakota Pg. 825.</a:t>
            </a:r>
          </a:p>
          <a:p>
            <a:pPr defTabSz="914326">
              <a:defRPr/>
            </a:pPr>
            <a:endParaRPr lang="es-ES" baseline="0" dirty="0" smtClean="0"/>
          </a:p>
          <a:p>
            <a:pPr defTabSz="914326">
              <a:defRPr/>
            </a:pPr>
            <a:r>
              <a:rPr lang="es-ES" baseline="0" dirty="0" smtClean="0"/>
              <a:t>Con este valor de w, calculamos el espesor mínimo de la platina.</a:t>
            </a:r>
          </a:p>
          <a:p>
            <a:pPr defTabSz="914326">
              <a:defRPr/>
            </a:pPr>
            <a:endParaRPr lang="es-ES" baseline="0" dirty="0" smtClean="0"/>
          </a:p>
          <a:p>
            <a:pPr defTabSz="914326">
              <a:defRPr/>
            </a:pPr>
            <a:r>
              <a:rPr lang="es-ES" baseline="0" dirty="0" smtClean="0"/>
              <a:t>Con ese espesor y la geometría de la VIGSEC1 calculamos la longitud efectiva de soldadura A.</a:t>
            </a:r>
          </a:p>
          <a:p>
            <a:pPr defTabSz="914326">
              <a:defRPr/>
            </a:pPr>
            <a:endParaRPr lang="es-ES" baseline="0" dirty="0" smtClean="0"/>
          </a:p>
          <a:p>
            <a:pPr defTabSz="914326">
              <a:defRPr/>
            </a:pPr>
            <a:r>
              <a:rPr lang="es-ES" baseline="0" dirty="0" smtClean="0"/>
              <a:t>Esa longitud efectiva debe ser comparada con la longitud mínima de soldadura (calculo que deriva de aplicar las cargas a una soldadura mínima). </a:t>
            </a:r>
          </a:p>
          <a:p>
            <a:pPr defTabSz="914326">
              <a:defRPr/>
            </a:pPr>
            <a:endParaRPr lang="es-ES" baseline="0" dirty="0" smtClean="0"/>
          </a:p>
          <a:p>
            <a:pPr defTabSz="914326">
              <a:defRPr/>
            </a:pPr>
            <a:r>
              <a:rPr lang="es-ES" baseline="0" dirty="0" smtClean="0"/>
              <a:t>Luego se debe comparar la resistencia de diseño, esta de be ser mayor o igual a la carga aplicada.</a:t>
            </a:r>
          </a:p>
          <a:p>
            <a:pPr defTabSz="914326">
              <a:defRPr/>
            </a:pPr>
            <a:endParaRPr lang="es-ES" baseline="0" dirty="0" smtClean="0"/>
          </a:p>
          <a:p>
            <a:pPr defTabSz="914326">
              <a:defRPr/>
            </a:pPr>
            <a:r>
              <a:rPr lang="es-ES" baseline="0" dirty="0" smtClean="0"/>
              <a:t>Entonces lo que se diseña es: La geometría de cortes en VIGSEC1.</a:t>
            </a:r>
          </a:p>
          <a:p>
            <a:pPr defTabSz="914326">
              <a:defRPr/>
            </a:pPr>
            <a:r>
              <a:rPr lang="es-ES" baseline="0" dirty="0" smtClean="0"/>
              <a:t>                                           La dimensión del ángulo de conexión.</a:t>
            </a:r>
          </a:p>
          <a:p>
            <a:pPr defTabSz="914326">
              <a:defRPr/>
            </a:pPr>
            <a:r>
              <a:rPr lang="es-ES" baseline="0" dirty="0" smtClean="0"/>
              <a:t>                                           La soldadura que interviene A y B, según diagramas.   </a:t>
            </a:r>
          </a:p>
          <a:p>
            <a:pPr defTabSz="914326">
              <a:defRPr/>
            </a:pPr>
            <a:endParaRPr lang="es-ES" baseline="0" dirty="0" smtClean="0"/>
          </a:p>
          <a:p>
            <a:pPr>
              <a:defRPr/>
            </a:pPr>
            <a:r>
              <a:rPr lang="es-ES" dirty="0"/>
              <a:t>Temas a tratar de Diseño de detalle:</a:t>
            </a:r>
          </a:p>
          <a:p>
            <a:pPr marL="857181" lvl="1" indent="-457163" algn="just">
              <a:buFontTx/>
              <a:buChar char="-"/>
            </a:pPr>
            <a:r>
              <a:rPr lang="es-ES" dirty="0" smtClean="0"/>
              <a:t>Compacidad de secciones (a todas).-----listo-------</a:t>
            </a:r>
          </a:p>
          <a:p>
            <a:pPr marL="857181" lvl="1" indent="-457163" algn="just">
              <a:buFontTx/>
              <a:buChar char="-"/>
            </a:pPr>
            <a:r>
              <a:rPr lang="es-ES" dirty="0" smtClean="0"/>
              <a:t>Diseño de elementos críticos.-------------listo--------</a:t>
            </a:r>
          </a:p>
          <a:p>
            <a:pPr marL="857181" lvl="1" indent="-457163" algn="just">
              <a:buFontTx/>
              <a:buChar char="-"/>
            </a:pPr>
            <a:r>
              <a:rPr lang="es-ES" dirty="0" smtClean="0"/>
              <a:t>Diseño de placa base para columnas.----listo-------</a:t>
            </a:r>
          </a:p>
          <a:p>
            <a:pPr marL="857181" lvl="1" indent="-457163" algn="just">
              <a:buFontTx/>
              <a:buChar char="-"/>
            </a:pPr>
            <a:r>
              <a:rPr lang="es-ES" dirty="0" smtClean="0"/>
              <a:t>Control de deriva.---------------------------listo----</a:t>
            </a:r>
          </a:p>
          <a:p>
            <a:pPr marL="857181" lvl="1" indent="-457163" algn="just">
              <a:buFontTx/>
              <a:buChar char="-"/>
            </a:pPr>
            <a:r>
              <a:rPr lang="es-ES" dirty="0" smtClean="0"/>
              <a:t>Diseño de conexiones.---------------------en</a:t>
            </a:r>
            <a:r>
              <a:rPr lang="es-ES" baseline="0" dirty="0" smtClean="0"/>
              <a:t> marcha-------</a:t>
            </a:r>
            <a:endParaRPr lang="es-ES" dirty="0" smtClean="0"/>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58</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Para el diseño de soldadura, primero se calcula el tamaño de la soldadura A, calculando w=D/16 el valor de D se lo calcula de la Ecuación 13.4.7b de Vinnakota Pg. 825.</a:t>
            </a:r>
          </a:p>
          <a:p>
            <a:pPr defTabSz="914326">
              <a:defRPr/>
            </a:pPr>
            <a:endParaRPr lang="es-ES" baseline="0" dirty="0" smtClean="0"/>
          </a:p>
          <a:p>
            <a:pPr defTabSz="914326">
              <a:defRPr/>
            </a:pPr>
            <a:r>
              <a:rPr lang="es-ES" baseline="0" dirty="0" smtClean="0"/>
              <a:t>Con este valor de w, calculamos el espesor mínimo de la platina.</a:t>
            </a:r>
          </a:p>
          <a:p>
            <a:pPr defTabSz="914326">
              <a:defRPr/>
            </a:pPr>
            <a:endParaRPr lang="es-ES" baseline="0" dirty="0" smtClean="0"/>
          </a:p>
          <a:p>
            <a:pPr defTabSz="914326">
              <a:defRPr/>
            </a:pPr>
            <a:r>
              <a:rPr lang="es-ES" baseline="0" dirty="0" smtClean="0"/>
              <a:t>Con ese espesor y la geometría de la VIGSEC1 calculamos la longitud efectiva de soldadura A.</a:t>
            </a:r>
          </a:p>
          <a:p>
            <a:pPr defTabSz="914326">
              <a:defRPr/>
            </a:pPr>
            <a:endParaRPr lang="es-ES" baseline="0" dirty="0" smtClean="0"/>
          </a:p>
          <a:p>
            <a:pPr defTabSz="914326">
              <a:defRPr/>
            </a:pPr>
            <a:r>
              <a:rPr lang="es-ES" baseline="0" dirty="0" smtClean="0"/>
              <a:t>Esa longitud efectiva debe ser comparada con la longitud mínima de soldadura (calculo que deriva de aplicar las cargas a una soldadura mínima). </a:t>
            </a:r>
          </a:p>
          <a:p>
            <a:pPr defTabSz="914326">
              <a:defRPr/>
            </a:pPr>
            <a:endParaRPr lang="es-ES" baseline="0" dirty="0" smtClean="0"/>
          </a:p>
          <a:p>
            <a:pPr defTabSz="914326">
              <a:defRPr/>
            </a:pPr>
            <a:r>
              <a:rPr lang="es-ES" baseline="0" dirty="0" smtClean="0"/>
              <a:t>Luego se debe comparar la resistencia de diseño, esta de be ser mayor o igual a la carga aplicada.</a:t>
            </a:r>
          </a:p>
          <a:p>
            <a:pPr defTabSz="914326">
              <a:defRPr/>
            </a:pPr>
            <a:endParaRPr lang="es-ES" baseline="0" dirty="0" smtClean="0"/>
          </a:p>
          <a:p>
            <a:pPr defTabSz="914326">
              <a:defRPr/>
            </a:pPr>
            <a:r>
              <a:rPr lang="es-ES" baseline="0" dirty="0" smtClean="0"/>
              <a:t>Entonces lo que se diseña es: La geometría de cortes en VIGSEC1.</a:t>
            </a:r>
          </a:p>
          <a:p>
            <a:pPr defTabSz="914326">
              <a:defRPr/>
            </a:pPr>
            <a:r>
              <a:rPr lang="es-ES" baseline="0" dirty="0" smtClean="0"/>
              <a:t>                                           La dimensión del ángulo de conexión.</a:t>
            </a:r>
          </a:p>
          <a:p>
            <a:pPr defTabSz="914326">
              <a:defRPr/>
            </a:pPr>
            <a:r>
              <a:rPr lang="es-ES" baseline="0" dirty="0" smtClean="0"/>
              <a:t>                                           La soldadura que interviene A y B, según diagramas.   </a:t>
            </a:r>
          </a:p>
          <a:p>
            <a:pPr defTabSz="914326">
              <a:defRPr/>
            </a:pPr>
            <a:endParaRPr lang="es-ES" baseline="0" dirty="0" smtClean="0"/>
          </a:p>
          <a:p>
            <a:pPr>
              <a:defRPr/>
            </a:pPr>
            <a:r>
              <a:rPr lang="es-ES" dirty="0"/>
              <a:t>Temas a tratar de Diseño de detalle:</a:t>
            </a:r>
          </a:p>
          <a:p>
            <a:pPr marL="857181" lvl="1" indent="-457163" algn="just">
              <a:buFontTx/>
              <a:buChar char="-"/>
            </a:pPr>
            <a:r>
              <a:rPr lang="es-ES" dirty="0" smtClean="0"/>
              <a:t>Compacidad de secciones (a todas).-----listo-------</a:t>
            </a:r>
          </a:p>
          <a:p>
            <a:pPr marL="857181" lvl="1" indent="-457163" algn="just">
              <a:buFontTx/>
              <a:buChar char="-"/>
            </a:pPr>
            <a:r>
              <a:rPr lang="es-ES" dirty="0" smtClean="0"/>
              <a:t>Diseño de elementos críticos.-------------listo--------</a:t>
            </a:r>
          </a:p>
          <a:p>
            <a:pPr marL="857181" lvl="1" indent="-457163" algn="just">
              <a:buFontTx/>
              <a:buChar char="-"/>
            </a:pPr>
            <a:r>
              <a:rPr lang="es-ES" dirty="0" smtClean="0"/>
              <a:t>Diseño de placa base para columnas.----listo-------</a:t>
            </a:r>
          </a:p>
          <a:p>
            <a:pPr marL="857181" lvl="1" indent="-457163" algn="just">
              <a:buFontTx/>
              <a:buChar char="-"/>
            </a:pPr>
            <a:r>
              <a:rPr lang="es-ES" dirty="0" smtClean="0"/>
              <a:t>Control de deriva.---------------------------listo----</a:t>
            </a:r>
          </a:p>
          <a:p>
            <a:pPr marL="857181" lvl="1" indent="-457163" algn="just">
              <a:buFontTx/>
              <a:buChar char="-"/>
            </a:pPr>
            <a:r>
              <a:rPr lang="es-ES" dirty="0" smtClean="0"/>
              <a:t>Diseño de conexiones.---------------------en</a:t>
            </a:r>
            <a:r>
              <a:rPr lang="es-ES" baseline="0" dirty="0" smtClean="0"/>
              <a:t> marcha-------</a:t>
            </a:r>
            <a:endParaRPr lang="es-ES" dirty="0" smtClean="0"/>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59</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6</a:t>
            </a:fld>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27621031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Para el diseño de soldadura, primero se calcula el tamaño de la soldadura B, usamos el espesor de platina y espesor de soldadura que ya calculamos y realizamos similar procedimiento para comprobar los efectos de la fuerza Ru en la soldadura.</a:t>
            </a:r>
          </a:p>
          <a:p>
            <a:pPr defTabSz="914326">
              <a:defRPr/>
            </a:pPr>
            <a:endParaRPr lang="es-ES" baseline="0" dirty="0" smtClean="0"/>
          </a:p>
          <a:p>
            <a:pPr defTabSz="914326">
              <a:defRPr/>
            </a:pPr>
            <a:r>
              <a:rPr lang="es-ES" baseline="0" dirty="0" smtClean="0"/>
              <a:t>Entonces lo que se diseña es: La geometría de cortes en VIGSEC1.</a:t>
            </a:r>
          </a:p>
          <a:p>
            <a:pPr defTabSz="914326">
              <a:defRPr/>
            </a:pPr>
            <a:r>
              <a:rPr lang="es-ES" baseline="0" dirty="0" smtClean="0"/>
              <a:t>                                           La dimensión del ángulo de conexión.</a:t>
            </a:r>
          </a:p>
          <a:p>
            <a:pPr defTabSz="914326">
              <a:defRPr/>
            </a:pPr>
            <a:r>
              <a:rPr lang="es-ES" baseline="0" dirty="0" smtClean="0"/>
              <a:t>                                           La soldadura que interviene A y B, según diagramas.   </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smtClean="0"/>
              <a:t>Compacidad de secciones (a todas).-----listo-------</a:t>
            </a:r>
          </a:p>
          <a:p>
            <a:pPr marL="857181" lvl="1" indent="-457163" algn="just">
              <a:buFontTx/>
              <a:buChar char="-"/>
            </a:pPr>
            <a:r>
              <a:rPr lang="es-ES" dirty="0" smtClean="0"/>
              <a:t>Diseño de elementos críticos.-------------listo--------</a:t>
            </a:r>
          </a:p>
          <a:p>
            <a:pPr marL="857181" lvl="1" indent="-457163" algn="just">
              <a:buFontTx/>
              <a:buChar char="-"/>
            </a:pPr>
            <a:r>
              <a:rPr lang="es-ES" dirty="0" smtClean="0"/>
              <a:t>Diseño de placa base para columnas.----listo-------</a:t>
            </a:r>
          </a:p>
          <a:p>
            <a:pPr marL="857181" lvl="1" indent="-457163" algn="just">
              <a:buFontTx/>
              <a:buChar char="-"/>
            </a:pPr>
            <a:r>
              <a:rPr lang="es-ES" dirty="0" smtClean="0"/>
              <a:t>Control de deriva.---------------------------listo----</a:t>
            </a:r>
          </a:p>
          <a:p>
            <a:pPr marL="857181" lvl="1" indent="-457163" algn="just">
              <a:buFontTx/>
              <a:buChar char="-"/>
            </a:pPr>
            <a:r>
              <a:rPr lang="es-ES" dirty="0" smtClean="0"/>
              <a:t>Diseño de conexiones.---------------------en</a:t>
            </a:r>
            <a:r>
              <a:rPr lang="es-ES" baseline="0" dirty="0" smtClean="0"/>
              <a:t> marcha-------</a:t>
            </a:r>
            <a:endParaRPr lang="es-ES" dirty="0" smtClean="0"/>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60</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Esta junta tipo consta de la viga/s principal VGP y la columna principal CLPP que se conectan mediante una placa de corte desde el alma de la viga hacia la columna.</a:t>
            </a:r>
          </a:p>
          <a:p>
            <a:pPr defTabSz="914326">
              <a:defRPr/>
            </a:pPr>
            <a:r>
              <a:rPr lang="es-ES" baseline="0" dirty="0" smtClean="0"/>
              <a:t>Y con placas de patines superior e inferior hacia la columna.</a:t>
            </a:r>
          </a:p>
          <a:p>
            <a:pPr defTabSz="914326">
              <a:defRPr/>
            </a:pPr>
            <a:endParaRPr lang="es-ES" baseline="0" dirty="0" smtClean="0"/>
          </a:p>
          <a:p>
            <a:pPr defTabSz="914326">
              <a:defRPr/>
            </a:pPr>
            <a:r>
              <a:rPr lang="es-ES" baseline="0" dirty="0" smtClean="0"/>
              <a:t>Se diseña esta junta como si fuera una sola conexión de viga-columna y se usa los mismos espesores calculados para las 3 vigas tanto en placas de corte como en placas de patín.</a:t>
            </a:r>
          </a:p>
          <a:p>
            <a:pPr defTabSz="914326">
              <a:defRPr/>
            </a:pPr>
            <a:endParaRPr lang="es-ES" baseline="0" dirty="0" smtClean="0"/>
          </a:p>
          <a:p>
            <a:pPr defTabSz="914326">
              <a:defRPr/>
            </a:pPr>
            <a:r>
              <a:rPr lang="es-ES" baseline="0" dirty="0" smtClean="0"/>
              <a:t>Entonces lo que se diseña es: La geometría de cortes en VIGSEC1.</a:t>
            </a:r>
          </a:p>
          <a:p>
            <a:pPr defTabSz="914326">
              <a:defRPr/>
            </a:pPr>
            <a:r>
              <a:rPr lang="es-ES" baseline="0" dirty="0" smtClean="0"/>
              <a:t>                                           La dimensión del ángulo de conexión.</a:t>
            </a:r>
          </a:p>
          <a:p>
            <a:pPr defTabSz="914326">
              <a:defRPr/>
            </a:pPr>
            <a:r>
              <a:rPr lang="es-ES" baseline="0" dirty="0" smtClean="0"/>
              <a:t>                                           La soldadura que interviene.   </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smtClean="0"/>
              <a:t>Compacidad de secciones (a todas).-----listo-------</a:t>
            </a:r>
          </a:p>
          <a:p>
            <a:pPr marL="857181" lvl="1" indent="-457163" algn="just">
              <a:buFontTx/>
              <a:buChar char="-"/>
            </a:pPr>
            <a:r>
              <a:rPr lang="es-ES" dirty="0" smtClean="0"/>
              <a:t>Diseño de elementos críticos.-------------listo--------</a:t>
            </a:r>
          </a:p>
          <a:p>
            <a:pPr marL="857181" lvl="1" indent="-457163" algn="just">
              <a:buFontTx/>
              <a:buChar char="-"/>
            </a:pPr>
            <a:r>
              <a:rPr lang="es-ES" dirty="0" smtClean="0"/>
              <a:t>Diseño de placa base para columnas.----listo-------</a:t>
            </a:r>
          </a:p>
          <a:p>
            <a:pPr marL="857181" lvl="1" indent="-457163" algn="just">
              <a:buFontTx/>
              <a:buChar char="-"/>
            </a:pPr>
            <a:r>
              <a:rPr lang="es-ES" dirty="0" smtClean="0"/>
              <a:t>Control de deriva.---------------------------listo----</a:t>
            </a:r>
          </a:p>
          <a:p>
            <a:pPr marL="857181" lvl="1" indent="-457163" algn="just">
              <a:buFontTx/>
              <a:buChar char="-"/>
            </a:pPr>
            <a:r>
              <a:rPr lang="es-ES" dirty="0" smtClean="0"/>
              <a:t>Diseño de conexiones.---------------------en</a:t>
            </a:r>
            <a:r>
              <a:rPr lang="es-ES" baseline="0" dirty="0" smtClean="0"/>
              <a:t> marcha-------</a:t>
            </a:r>
            <a:endParaRPr lang="es-ES" dirty="0" smtClean="0"/>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61</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Esta junta tipo consta de la viga principal VGP y dos vigas secundarias VIGSEC1 que se conectan mediante un ángulo soldado desde el alma hacia el alma de la VGP.</a:t>
            </a:r>
          </a:p>
          <a:p>
            <a:pPr defTabSz="914326">
              <a:defRPr/>
            </a:pPr>
            <a:endParaRPr lang="es-ES" baseline="0" dirty="0" smtClean="0"/>
          </a:p>
          <a:p>
            <a:pPr defTabSz="914326">
              <a:defRPr/>
            </a:pPr>
            <a:r>
              <a:rPr lang="es-ES" baseline="0" dirty="0" smtClean="0"/>
              <a:t>Entonces lo que se diseña es: La geometría de cortes en VIGSEC1.</a:t>
            </a:r>
          </a:p>
          <a:p>
            <a:pPr defTabSz="914326">
              <a:defRPr/>
            </a:pPr>
            <a:r>
              <a:rPr lang="es-ES" baseline="0" dirty="0" smtClean="0"/>
              <a:t>                                           La dimensión del ángulo de conexión.</a:t>
            </a:r>
          </a:p>
          <a:p>
            <a:pPr defTabSz="914326">
              <a:defRPr/>
            </a:pPr>
            <a:r>
              <a:rPr lang="es-ES" baseline="0" dirty="0" smtClean="0"/>
              <a:t>                                           La soldadura que interviene.   </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smtClean="0"/>
              <a:t>Compacidad de secciones (a todas).-----listo-------</a:t>
            </a:r>
          </a:p>
          <a:p>
            <a:pPr marL="857181" lvl="1" indent="-457163" algn="just">
              <a:buFontTx/>
              <a:buChar char="-"/>
            </a:pPr>
            <a:r>
              <a:rPr lang="es-ES" dirty="0" smtClean="0"/>
              <a:t>Diseño de elementos críticos.-------------listo--------</a:t>
            </a:r>
          </a:p>
          <a:p>
            <a:pPr marL="857181" lvl="1" indent="-457163" algn="just">
              <a:buFontTx/>
              <a:buChar char="-"/>
            </a:pPr>
            <a:r>
              <a:rPr lang="es-ES" dirty="0" smtClean="0"/>
              <a:t>Diseño de placa base para columnas.----listo-------</a:t>
            </a:r>
          </a:p>
          <a:p>
            <a:pPr marL="857181" lvl="1" indent="-457163" algn="just">
              <a:buFontTx/>
              <a:buChar char="-"/>
            </a:pPr>
            <a:r>
              <a:rPr lang="es-ES" dirty="0" smtClean="0"/>
              <a:t>Control de deriva.---------------------------listo----</a:t>
            </a:r>
          </a:p>
          <a:p>
            <a:pPr marL="857181" lvl="1" indent="-457163" algn="just">
              <a:buFontTx/>
              <a:buChar char="-"/>
            </a:pPr>
            <a:r>
              <a:rPr lang="es-ES" dirty="0" smtClean="0"/>
              <a:t>Diseño de conexiones.---------------------en</a:t>
            </a:r>
            <a:r>
              <a:rPr lang="es-ES" baseline="0" dirty="0" smtClean="0"/>
              <a:t> marcha-------</a:t>
            </a:r>
            <a:endParaRPr lang="es-ES" dirty="0" smtClean="0"/>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62</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Para el diseño de esta sección armada se utiliza la especificación AISC 2005 E6 donde encontramos los requisitos básicos, por ejemplo si se suelda los elementos, las longitudes de los cordones deben ser iguales, por lo menos al ancho máximo del miembro más pequeño.</a:t>
            </a:r>
          </a:p>
          <a:p>
            <a:pPr defTabSz="914326">
              <a:defRPr/>
            </a:pPr>
            <a:endParaRPr lang="es-ES" baseline="0" dirty="0" smtClean="0"/>
          </a:p>
          <a:p>
            <a:pPr defTabSz="914326">
              <a:defRPr/>
            </a:pPr>
            <a:r>
              <a:rPr lang="es-ES" baseline="0" dirty="0" smtClean="0"/>
              <a:t>La soldadura lo que garantiza es que se transfiera cortante horizontal a todos los miembros conectados.  </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smtClean="0"/>
              <a:t>Compacidad de secciones (a todas).-----listo-------</a:t>
            </a:r>
          </a:p>
          <a:p>
            <a:pPr marL="857181" lvl="1" indent="-457163" algn="just">
              <a:buFontTx/>
              <a:buChar char="-"/>
            </a:pPr>
            <a:r>
              <a:rPr lang="es-ES" dirty="0" smtClean="0"/>
              <a:t>Diseño de elementos críticos.-------------listo--------</a:t>
            </a:r>
          </a:p>
          <a:p>
            <a:pPr marL="857181" lvl="1" indent="-457163" algn="just">
              <a:buFontTx/>
              <a:buChar char="-"/>
            </a:pPr>
            <a:r>
              <a:rPr lang="es-ES" dirty="0" smtClean="0"/>
              <a:t>Diseño de placa base para columnas.----listo-------</a:t>
            </a:r>
          </a:p>
          <a:p>
            <a:pPr marL="857181" lvl="1" indent="-457163" algn="just">
              <a:buFontTx/>
              <a:buChar char="-"/>
            </a:pPr>
            <a:r>
              <a:rPr lang="es-ES" dirty="0" smtClean="0"/>
              <a:t>Control de deriva.---------------------------listo----</a:t>
            </a:r>
          </a:p>
          <a:p>
            <a:pPr marL="857181" lvl="1" indent="-457163" algn="just">
              <a:buFontTx/>
              <a:buChar char="-"/>
            </a:pPr>
            <a:r>
              <a:rPr lang="es-ES" dirty="0" smtClean="0"/>
              <a:t>Diseño de conexiones.---------------------en</a:t>
            </a:r>
            <a:r>
              <a:rPr lang="es-ES" baseline="0" dirty="0" smtClean="0"/>
              <a:t> marcha-------</a:t>
            </a:r>
            <a:endParaRPr lang="es-ES" dirty="0" smtClean="0"/>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63</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Para el diseño de esta sección armada se utiliza la especificación AISC 2005 E6 donde encontramos los requisitos básicos, por ejemplo si se suelda los elementos, las longitudes de los cordones deben ser iguales, por lo menos al ancho máximo del miembro más pequeño.</a:t>
            </a:r>
          </a:p>
          <a:p>
            <a:pPr defTabSz="914326">
              <a:defRPr/>
            </a:pPr>
            <a:endParaRPr lang="es-ES" baseline="0" dirty="0" smtClean="0"/>
          </a:p>
          <a:p>
            <a:pPr defTabSz="914326">
              <a:defRPr/>
            </a:pPr>
            <a:r>
              <a:rPr lang="es-ES" baseline="0" dirty="0" smtClean="0"/>
              <a:t>La soldadura de almaje lo que garantiza es que se transfiera el cortante horizontal a todos los miembros conectados (flujo de cortante).</a:t>
            </a:r>
          </a:p>
          <a:p>
            <a:pPr defTabSz="914326">
              <a:defRPr/>
            </a:pPr>
            <a:endParaRPr lang="es-ES" baseline="0" dirty="0" smtClean="0"/>
          </a:p>
          <a:p>
            <a:pPr defTabSz="914326">
              <a:defRPr/>
            </a:pPr>
            <a:r>
              <a:rPr lang="es-ES" baseline="0" dirty="0" smtClean="0"/>
              <a:t>La soldadura por unidad de longitud duplicada, debe ser mayor al flujo de cortante en la superficie de contacto. IMPORTATNTE.</a:t>
            </a:r>
          </a:p>
          <a:p>
            <a:pPr defTabSz="914326">
              <a:defRPr/>
            </a:pPr>
            <a:endParaRPr lang="es-ES" baseline="0" dirty="0" smtClean="0"/>
          </a:p>
          <a:p>
            <a:pPr defTabSz="914326">
              <a:defRPr/>
            </a:pPr>
            <a:r>
              <a:rPr lang="es-ES" baseline="0" dirty="0" smtClean="0"/>
              <a:t>«w» calculado es muy pequeño, la tabla J2.4 AISC 2005 nos recomienda valores para «w» teniendo en cuenta los espesores de placas para el armado.</a:t>
            </a:r>
          </a:p>
          <a:p>
            <a:pPr defTabSz="914326">
              <a:defRPr/>
            </a:pPr>
            <a:r>
              <a:rPr lang="es-ES" baseline="0" dirty="0" smtClean="0"/>
              <a:t>ADEMAS la tabla   </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smtClean="0"/>
              <a:t>Compacidad de secciones (a todas).-----listo-------</a:t>
            </a:r>
          </a:p>
          <a:p>
            <a:pPr marL="857181" lvl="1" indent="-457163" algn="just">
              <a:buFontTx/>
              <a:buChar char="-"/>
            </a:pPr>
            <a:r>
              <a:rPr lang="es-ES" dirty="0" smtClean="0"/>
              <a:t>Diseño de elementos críticos.-------------listo--------</a:t>
            </a:r>
          </a:p>
          <a:p>
            <a:pPr marL="857181" lvl="1" indent="-457163" algn="just">
              <a:buFontTx/>
              <a:buChar char="-"/>
            </a:pPr>
            <a:r>
              <a:rPr lang="es-ES" dirty="0" smtClean="0"/>
              <a:t>Diseño de placa base para columnas.----listo-------</a:t>
            </a:r>
          </a:p>
          <a:p>
            <a:pPr marL="857181" lvl="1" indent="-457163" algn="just">
              <a:buFontTx/>
              <a:buChar char="-"/>
            </a:pPr>
            <a:r>
              <a:rPr lang="es-ES" dirty="0" smtClean="0"/>
              <a:t>Control de deriva.---------------------------listo----</a:t>
            </a:r>
          </a:p>
          <a:p>
            <a:pPr marL="857181" lvl="1" indent="-457163" algn="just">
              <a:buFontTx/>
              <a:buChar char="-"/>
            </a:pPr>
            <a:r>
              <a:rPr lang="es-ES" dirty="0" smtClean="0"/>
              <a:t>Diseño de conexiones.---------------------en</a:t>
            </a:r>
            <a:r>
              <a:rPr lang="es-ES" baseline="0" dirty="0" smtClean="0"/>
              <a:t> marcha-------</a:t>
            </a:r>
            <a:endParaRPr lang="es-ES" dirty="0" smtClean="0"/>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64</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La soldadura por unidad de longitud duplicada, debe ser mayor al flujo de cortante en la superficie de contacto. IMPORTATNTE.</a:t>
            </a:r>
          </a:p>
          <a:p>
            <a:pPr defTabSz="914326">
              <a:defRPr/>
            </a:pPr>
            <a:endParaRPr lang="es-ES" baseline="0" dirty="0" smtClean="0"/>
          </a:p>
          <a:p>
            <a:pPr defTabSz="914326">
              <a:defRPr/>
            </a:pPr>
            <a:r>
              <a:rPr lang="es-ES" baseline="0" dirty="0" smtClean="0"/>
              <a:t>Las longitudes de los cordones deben ser iguales, por lo menos al ancho máximo del miembro más pequeño.</a:t>
            </a:r>
          </a:p>
          <a:p>
            <a:pPr defTabSz="914326">
              <a:defRPr/>
            </a:pPr>
            <a:endParaRPr lang="es-ES" baseline="0" dirty="0" smtClean="0"/>
          </a:p>
          <a:p>
            <a:pPr defTabSz="914326">
              <a:defRPr/>
            </a:pPr>
            <a:r>
              <a:rPr lang="es-ES" baseline="0" dirty="0" smtClean="0"/>
              <a:t>Según la AISC 2005 nos señala rangos para la relación de V/Rdw de: (0.90 – 1.10). </a:t>
            </a:r>
          </a:p>
          <a:p>
            <a:pPr defTabSz="914326">
              <a:defRPr/>
            </a:pPr>
            <a:endParaRPr lang="es-ES" baseline="0" dirty="0" smtClean="0"/>
          </a:p>
          <a:p>
            <a:pPr defTabSz="914326">
              <a:defRPr/>
            </a:pPr>
            <a:r>
              <a:rPr lang="es-ES" baseline="0" dirty="0" smtClean="0"/>
              <a:t>«w» calculado es muy pequeño, la tabla J2.4 AISC 2005 nos recomienda valores para «w» teniendo en cuenta los espesores de placas para el armado.</a:t>
            </a:r>
          </a:p>
          <a:p>
            <a:pPr defTabSz="914326">
              <a:defRPr/>
            </a:pPr>
            <a:r>
              <a:rPr lang="es-ES" baseline="0" dirty="0" smtClean="0"/>
              <a:t>ADEMAS la tabla   </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smtClean="0"/>
              <a:t>Compacidad de secciones (a todas).-----listo-------</a:t>
            </a:r>
          </a:p>
          <a:p>
            <a:pPr marL="857181" lvl="1" indent="-457163" algn="just">
              <a:buFontTx/>
              <a:buChar char="-"/>
            </a:pPr>
            <a:r>
              <a:rPr lang="es-ES" dirty="0" smtClean="0"/>
              <a:t>Diseño de elementos críticos.-------------listo--------</a:t>
            </a:r>
          </a:p>
          <a:p>
            <a:pPr marL="857181" lvl="1" indent="-457163" algn="just">
              <a:buFontTx/>
              <a:buChar char="-"/>
            </a:pPr>
            <a:r>
              <a:rPr lang="es-ES" dirty="0" smtClean="0"/>
              <a:t>Diseño de placa base para columnas.----listo-------</a:t>
            </a:r>
          </a:p>
          <a:p>
            <a:pPr marL="857181" lvl="1" indent="-457163" algn="just">
              <a:buFontTx/>
              <a:buChar char="-"/>
            </a:pPr>
            <a:r>
              <a:rPr lang="es-ES" dirty="0" smtClean="0"/>
              <a:t>Control de deriva.---------------------------listo----</a:t>
            </a:r>
          </a:p>
          <a:p>
            <a:pPr marL="857181" lvl="1" indent="-457163" algn="just">
              <a:buFontTx/>
              <a:buChar char="-"/>
            </a:pPr>
            <a:r>
              <a:rPr lang="es-ES" dirty="0" smtClean="0"/>
              <a:t>Diseño de conexiones.---------------------en</a:t>
            </a:r>
            <a:r>
              <a:rPr lang="es-ES" baseline="0" dirty="0" smtClean="0"/>
              <a:t> marcha-------</a:t>
            </a:r>
            <a:endParaRPr lang="es-ES" dirty="0" smtClean="0"/>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65</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Según E6.2 AISC 2005, el espacio máximo entre cordones . </a:t>
            </a:r>
          </a:p>
          <a:p>
            <a:pPr defTabSz="914326">
              <a:defRPr/>
            </a:pPr>
            <a:endParaRPr lang="es-ES" baseline="0" dirty="0" smtClean="0"/>
          </a:p>
          <a:p>
            <a:pPr defTabSz="914326">
              <a:defRPr/>
            </a:pPr>
            <a:endParaRPr lang="es-ES" baseline="0" dirty="0" smtClean="0"/>
          </a:p>
          <a:p>
            <a:pPr defTabSz="914326">
              <a:defRPr/>
            </a:pPr>
            <a:r>
              <a:rPr lang="es-ES" baseline="0" dirty="0" smtClean="0"/>
              <a:t>Según la AISC 2005 nos señala rangos para la relación de V/Rdw de: (0.90 – 1.10). </a:t>
            </a:r>
          </a:p>
          <a:p>
            <a:pPr defTabSz="914326">
              <a:defRPr/>
            </a:pPr>
            <a:endParaRPr lang="es-ES" baseline="0" dirty="0" smtClean="0"/>
          </a:p>
          <a:p>
            <a:pPr defTabSz="914326">
              <a:defRPr/>
            </a:pPr>
            <a:r>
              <a:rPr lang="es-ES" baseline="0" dirty="0" smtClean="0"/>
              <a:t>«w» calculado es muy pequeño, la tabla J2.4 AISC 2005 nos recomienda valores para «w» teniendo en cuenta los espesores de placas para el armado.</a:t>
            </a:r>
          </a:p>
          <a:p>
            <a:pPr defTabSz="914326">
              <a:defRPr/>
            </a:pPr>
            <a:r>
              <a:rPr lang="es-ES" baseline="0" dirty="0" smtClean="0"/>
              <a:t>ADEMAS la tabla   </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smtClean="0"/>
              <a:t>Compacidad de secciones (a todas).-----listo-------</a:t>
            </a:r>
          </a:p>
          <a:p>
            <a:pPr marL="857181" lvl="1" indent="-457163" algn="just">
              <a:buFontTx/>
              <a:buChar char="-"/>
            </a:pPr>
            <a:r>
              <a:rPr lang="es-ES" dirty="0" smtClean="0"/>
              <a:t>Diseño de elementos críticos.-------------listo--------</a:t>
            </a:r>
          </a:p>
          <a:p>
            <a:pPr marL="857181" lvl="1" indent="-457163" algn="just">
              <a:buFontTx/>
              <a:buChar char="-"/>
            </a:pPr>
            <a:r>
              <a:rPr lang="es-ES" dirty="0" smtClean="0"/>
              <a:t>Diseño de placa base para columnas.----listo-------</a:t>
            </a:r>
          </a:p>
          <a:p>
            <a:pPr marL="857181" lvl="1" indent="-457163" algn="just">
              <a:buFontTx/>
              <a:buChar char="-"/>
            </a:pPr>
            <a:r>
              <a:rPr lang="es-ES" dirty="0" smtClean="0"/>
              <a:t>Control de deriva.---------------------------listo----</a:t>
            </a:r>
          </a:p>
          <a:p>
            <a:pPr marL="857181" lvl="1" indent="-457163" algn="just">
              <a:buFontTx/>
              <a:buChar char="-"/>
            </a:pPr>
            <a:r>
              <a:rPr lang="es-ES" dirty="0" smtClean="0"/>
              <a:t>Diseño de conexiones.---------------------en</a:t>
            </a:r>
            <a:r>
              <a:rPr lang="es-ES" baseline="0" dirty="0" smtClean="0"/>
              <a:t> marcha-------</a:t>
            </a:r>
            <a:endParaRPr lang="es-ES" dirty="0" smtClean="0"/>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66</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Según E6.2 AISC 2005, el espacio máximo entre cordones . </a:t>
            </a:r>
          </a:p>
          <a:p>
            <a:pPr defTabSz="914326">
              <a:defRPr/>
            </a:pPr>
            <a:endParaRPr lang="es-ES" baseline="0" dirty="0" smtClean="0"/>
          </a:p>
          <a:p>
            <a:pPr defTabSz="914326">
              <a:defRPr/>
            </a:pPr>
            <a:endParaRPr lang="es-ES" baseline="0" dirty="0" smtClean="0"/>
          </a:p>
          <a:p>
            <a:pPr defTabSz="914326">
              <a:defRPr/>
            </a:pPr>
            <a:r>
              <a:rPr lang="es-ES" baseline="0" dirty="0" smtClean="0"/>
              <a:t>Según la AISC 2005 nos señala rangos para la relación de V/Rdw de: (0.90 – 1.10). </a:t>
            </a:r>
          </a:p>
          <a:p>
            <a:pPr defTabSz="914326">
              <a:defRPr/>
            </a:pPr>
            <a:endParaRPr lang="es-ES" baseline="0" dirty="0" smtClean="0"/>
          </a:p>
          <a:p>
            <a:pPr defTabSz="914326">
              <a:defRPr/>
            </a:pPr>
            <a:r>
              <a:rPr lang="es-ES" baseline="0" dirty="0" smtClean="0"/>
              <a:t>«w» calculado es muy pequeño, la tabla J2.4 AISC 2005 nos recomienda valores para «w» teniendo en cuenta los espesores de placas para el armado.</a:t>
            </a:r>
          </a:p>
          <a:p>
            <a:pPr defTabSz="914326">
              <a:defRPr/>
            </a:pPr>
            <a:r>
              <a:rPr lang="es-ES" baseline="0" dirty="0" smtClean="0"/>
              <a:t>ADEMAS la tabla   </a:t>
            </a:r>
          </a:p>
          <a:p>
            <a:pPr defTabSz="914326">
              <a:defRPr/>
            </a:pPr>
            <a:endParaRPr lang="es-ES" baseline="0" dirty="0" smtClean="0"/>
          </a:p>
          <a:p>
            <a:pPr>
              <a:defRPr/>
            </a:pPr>
            <a:r>
              <a:rPr lang="es-ES" dirty="0"/>
              <a:t>Temas a tratar de Diseño de detalle:</a:t>
            </a:r>
          </a:p>
          <a:p>
            <a:pPr>
              <a:defRPr/>
            </a:pPr>
            <a:endParaRPr lang="es-ES" dirty="0"/>
          </a:p>
          <a:p>
            <a:pPr marL="857181" lvl="1" indent="-457163" algn="just">
              <a:buFontTx/>
              <a:buChar char="-"/>
            </a:pPr>
            <a:r>
              <a:rPr lang="es-ES" dirty="0" smtClean="0"/>
              <a:t>Compacidad de secciones (a todas).-----listo-------</a:t>
            </a:r>
          </a:p>
          <a:p>
            <a:pPr marL="857181" lvl="1" indent="-457163" algn="just">
              <a:buFontTx/>
              <a:buChar char="-"/>
            </a:pPr>
            <a:r>
              <a:rPr lang="es-ES" dirty="0" smtClean="0"/>
              <a:t>Diseño de elementos críticos.-------------listo--------</a:t>
            </a:r>
          </a:p>
          <a:p>
            <a:pPr marL="857181" lvl="1" indent="-457163" algn="just">
              <a:buFontTx/>
              <a:buChar char="-"/>
            </a:pPr>
            <a:r>
              <a:rPr lang="es-ES" dirty="0" smtClean="0"/>
              <a:t>Diseño de placa base para columnas.----listo-------</a:t>
            </a:r>
          </a:p>
          <a:p>
            <a:pPr marL="857181" lvl="1" indent="-457163" algn="just">
              <a:buFontTx/>
              <a:buChar char="-"/>
            </a:pPr>
            <a:r>
              <a:rPr lang="es-ES" dirty="0" smtClean="0"/>
              <a:t>Control de deriva.---------------------------listo----</a:t>
            </a:r>
          </a:p>
          <a:p>
            <a:pPr marL="857181" lvl="1" indent="-457163" algn="just">
              <a:buFontTx/>
              <a:buChar char="-"/>
            </a:pPr>
            <a:r>
              <a:rPr lang="es-ES" dirty="0" smtClean="0"/>
              <a:t>Diseño de conexiones.---------------------en</a:t>
            </a:r>
            <a:r>
              <a:rPr lang="es-ES" baseline="0" dirty="0" smtClean="0"/>
              <a:t> marcha-------</a:t>
            </a:r>
            <a:endParaRPr lang="es-ES" dirty="0" smtClean="0"/>
          </a:p>
          <a:p>
            <a:pPr defTabSz="914326">
              <a:defRPr/>
            </a:pPr>
            <a:endParaRPr lang="es-ES" baseline="0" dirty="0" smtClean="0"/>
          </a:p>
          <a:p>
            <a:pPr defTabSz="914326">
              <a:defRPr/>
            </a:pPr>
            <a:endParaRPr lang="es-ES"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67</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 typeface="Arial" pitchFamily="34" charset="0"/>
              <a:buChar char="•"/>
            </a:pPr>
            <a:r>
              <a:rPr lang="es-ES" sz="1200" dirty="0" smtClean="0"/>
              <a:t>ALTERNATIVAS,</a:t>
            </a:r>
            <a:r>
              <a:rPr lang="es-ES" sz="1200" baseline="0" dirty="0" smtClean="0"/>
              <a:t> para el sistema de giro, cómo se va ha mover el plato gira torio.</a:t>
            </a:r>
          </a:p>
          <a:p>
            <a:pPr marL="171450" indent="-171450">
              <a:buFont typeface="Arial" pitchFamily="34" charset="0"/>
              <a:buChar char="•"/>
            </a:pPr>
            <a:endParaRPr lang="es-ES" sz="1200" baseline="0" dirty="0" smtClean="0"/>
          </a:p>
          <a:p>
            <a:pPr marL="171450" indent="-171450">
              <a:buFont typeface="Arial" pitchFamily="34" charset="0"/>
              <a:buChar char="•"/>
            </a:pPr>
            <a:r>
              <a:rPr lang="es-ES" sz="1200" baseline="0" dirty="0" smtClean="0"/>
              <a:t>MATERIALES , involucrados dentro del sistema de giro establecido.</a:t>
            </a:r>
          </a:p>
          <a:p>
            <a:pPr marL="171450" indent="-171450">
              <a:buFont typeface="Arial" pitchFamily="34" charset="0"/>
              <a:buChar char="•"/>
            </a:pPr>
            <a:endParaRPr lang="es-ES" sz="1200" baseline="0" dirty="0" smtClean="0"/>
          </a:p>
          <a:p>
            <a:pPr marL="171450" indent="-171450">
              <a:buFont typeface="Arial" pitchFamily="34" charset="0"/>
              <a:buChar char="•"/>
            </a:pPr>
            <a:r>
              <a:rPr lang="es-ES" sz="1200" baseline="0" dirty="0" smtClean="0"/>
              <a:t>ANÁLISIS DE CARGAS, según el cálculo obtenido de carga muerta, ocupantes.</a:t>
            </a:r>
            <a:endParaRPr lang="es-ES" sz="1200" dirty="0" smtClean="0"/>
          </a:p>
          <a:p>
            <a:pPr marL="171450" indent="-171450">
              <a:buFont typeface="Arial" pitchFamily="34" charset="0"/>
              <a:buChar char="•"/>
            </a:pPr>
            <a:endParaRPr lang="es-ES" sz="1200" dirty="0" smtClean="0"/>
          </a:p>
          <a:p>
            <a:pPr marL="171450" indent="-171450">
              <a:buFont typeface="Arial" pitchFamily="34" charset="0"/>
              <a:buChar char="•"/>
            </a:pPr>
            <a:r>
              <a:rPr lang="es-ES" sz="1200" dirty="0" smtClean="0"/>
              <a:t>DISEÑO DE DETALLE:</a:t>
            </a:r>
          </a:p>
          <a:p>
            <a:endParaRPr lang="es-ES" sz="1200" dirty="0" smtClean="0"/>
          </a:p>
          <a:p>
            <a:endParaRPr lang="es-ES" dirty="0"/>
          </a:p>
          <a:p>
            <a:r>
              <a:rPr lang="es-ES" sz="1200" dirty="0" smtClean="0"/>
              <a:t>Temas a tratar en diseño de detalle:</a:t>
            </a:r>
          </a:p>
          <a:p>
            <a:pPr marL="888454" lvl="1" indent="-473842" algn="just">
              <a:buFontTx/>
              <a:buChar char="-"/>
            </a:pPr>
            <a:r>
              <a:rPr lang="es-ES" sz="1200" dirty="0"/>
              <a:t>Análisis Cinemático y Dinámico</a:t>
            </a:r>
          </a:p>
          <a:p>
            <a:pPr marL="888454" lvl="1" indent="-473842" algn="just">
              <a:buFontTx/>
              <a:buChar char="-"/>
            </a:pPr>
            <a:r>
              <a:rPr lang="es-ES" sz="1200" dirty="0"/>
              <a:t>Unidad Motriz</a:t>
            </a:r>
          </a:p>
          <a:p>
            <a:pPr marL="888454" lvl="1" indent="-473842" algn="just">
              <a:buFontTx/>
              <a:buChar char="-"/>
            </a:pPr>
            <a:r>
              <a:rPr lang="es-ES" sz="1200" dirty="0"/>
              <a:t>Sistema de Engranes</a:t>
            </a:r>
          </a:p>
          <a:p>
            <a:pPr marL="888454" lvl="1" indent="-473842" algn="just">
              <a:buFontTx/>
              <a:buChar char="-"/>
            </a:pPr>
            <a:r>
              <a:rPr lang="es-ES" sz="1200" dirty="0"/>
              <a:t>Rodamientos y Chumaceras</a:t>
            </a:r>
          </a:p>
          <a:p>
            <a:pPr marL="888454" lvl="1" indent="-473842" algn="just">
              <a:buFontTx/>
              <a:buChar char="-"/>
            </a:pPr>
            <a:r>
              <a:rPr lang="es-ES" sz="1200" dirty="0"/>
              <a:t>Ejes y Flechas</a:t>
            </a:r>
          </a:p>
          <a:p>
            <a:pPr marL="888454" lvl="1" indent="-473842" algn="just">
              <a:buFontTx/>
              <a:buChar char="-"/>
            </a:pPr>
            <a:r>
              <a:rPr lang="es-ES" sz="1200" dirty="0"/>
              <a:t>Juntas empernadas</a:t>
            </a:r>
          </a:p>
          <a:p>
            <a:endParaRPr lang="es-ES" sz="1200"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68</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1984322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Del análisis cinemático y dinámico se obtienen las cargas que actúan y las que se requieren para ejecutar el movimiento. Las geometrías que ocuparían los elementos usados para el movimiento. Y las características de estos elementos.  </a:t>
            </a:r>
          </a:p>
          <a:p>
            <a:endParaRPr lang="es-ES" sz="1200" dirty="0" smtClean="0"/>
          </a:p>
          <a:p>
            <a:r>
              <a:rPr lang="es-ES" sz="1200" dirty="0" smtClean="0"/>
              <a:t>Temas a tratar en diseño de detalle:</a:t>
            </a:r>
          </a:p>
          <a:p>
            <a:pPr marL="888454" lvl="1" indent="-473842" algn="just">
              <a:buFontTx/>
              <a:buChar char="-"/>
            </a:pPr>
            <a:r>
              <a:rPr lang="es-ES" sz="1200" dirty="0"/>
              <a:t>Análisis Cinemático y Dinámico----en marcha---</a:t>
            </a:r>
          </a:p>
          <a:p>
            <a:pPr marL="888454" lvl="1" indent="-473842" algn="just">
              <a:buFontTx/>
              <a:buChar char="-"/>
            </a:pPr>
            <a:r>
              <a:rPr lang="es-ES" sz="1200" dirty="0"/>
              <a:t>Unidad Motriz</a:t>
            </a:r>
          </a:p>
          <a:p>
            <a:pPr marL="888454" lvl="1" indent="-473842" algn="just">
              <a:buFontTx/>
              <a:buChar char="-"/>
            </a:pPr>
            <a:r>
              <a:rPr lang="es-ES" sz="1200" dirty="0"/>
              <a:t>Sistema de Engranes</a:t>
            </a:r>
          </a:p>
          <a:p>
            <a:pPr marL="888454" lvl="1" indent="-473842" algn="just">
              <a:buFontTx/>
              <a:buChar char="-"/>
            </a:pPr>
            <a:r>
              <a:rPr lang="es-ES" sz="1200" dirty="0"/>
              <a:t>Rodamientos y Chumaceras</a:t>
            </a:r>
          </a:p>
          <a:p>
            <a:pPr marL="888454" lvl="1" indent="-473842" algn="just">
              <a:buFontTx/>
              <a:buChar char="-"/>
            </a:pPr>
            <a:r>
              <a:rPr lang="es-ES" sz="1200" dirty="0"/>
              <a:t>Ejes y Flechas</a:t>
            </a:r>
          </a:p>
          <a:p>
            <a:pPr marL="888454" lvl="1" indent="-473842" algn="just">
              <a:buFontTx/>
              <a:buChar char="-"/>
            </a:pPr>
            <a:r>
              <a:rPr lang="es-ES" sz="1200" dirty="0"/>
              <a:t>Juntas empernadas</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69</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7</a:t>
            </a:fld>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17303217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Partimos con la potencia requerida (torque necesario) y la velocidad de giro, y más los datos de funcionamiento que nos permitan involucrar los factores de servicio y evaluar si los rangos de sobrecarga son adecuados. Escogemos el moto-reductor mostrado.</a:t>
            </a:r>
          </a:p>
          <a:p>
            <a:pPr defTabSz="914326">
              <a:defRPr/>
            </a:pPr>
            <a:endParaRPr lang="es-ES" baseline="0" dirty="0" smtClean="0"/>
          </a:p>
          <a:p>
            <a:pPr defTabSz="914326">
              <a:defRPr/>
            </a:pPr>
            <a:r>
              <a:rPr lang="es-ES" baseline="0" dirty="0" smtClean="0"/>
              <a:t>El hecho de que la velocidad a la salida del moto-reductor cambie de 1.69 rpm a 2.2 rpm implica que el piso gire a, 1 rpm (1 revolución en un 10 minutos) y  en 13 minutos como se requería.</a:t>
            </a:r>
          </a:p>
          <a:p>
            <a:pPr defTabSz="914326">
              <a:defRPr/>
            </a:pPr>
            <a:endParaRPr lang="es-ES" baseline="0" dirty="0" smtClean="0"/>
          </a:p>
          <a:p>
            <a:r>
              <a:rPr lang="es-ES" sz="1200" dirty="0" smtClean="0"/>
              <a:t>Temas a tratar en diseño de detalle:</a:t>
            </a:r>
          </a:p>
          <a:p>
            <a:pPr marL="888454" lvl="1" indent="-473842" algn="just">
              <a:buFontTx/>
              <a:buChar char="-"/>
            </a:pPr>
            <a:r>
              <a:rPr lang="es-ES" sz="1200" dirty="0"/>
              <a:t>Análisis Cinemático y Dinámico-</a:t>
            </a:r>
            <a:r>
              <a:rPr lang="es-ES" sz="1200" dirty="0" smtClean="0"/>
              <a:t>------listo---</a:t>
            </a:r>
            <a:endParaRPr lang="es-ES" sz="1200" dirty="0"/>
          </a:p>
          <a:p>
            <a:pPr marL="888454" marR="0" lvl="1" indent="-473842" algn="just" defTabSz="914400" rtl="0" eaLnBrk="1" fontAlgn="auto" latinLnBrk="0" hangingPunct="1">
              <a:lnSpc>
                <a:spcPct val="100000"/>
              </a:lnSpc>
              <a:spcBef>
                <a:spcPts val="0"/>
              </a:spcBef>
              <a:spcAft>
                <a:spcPts val="0"/>
              </a:spcAft>
              <a:buClrTx/>
              <a:buSzTx/>
              <a:buFontTx/>
              <a:buChar char="-"/>
              <a:tabLst/>
              <a:defRPr/>
            </a:pPr>
            <a:r>
              <a:rPr lang="es-ES" sz="1200" dirty="0"/>
              <a:t>Unidad </a:t>
            </a:r>
            <a:r>
              <a:rPr lang="es-ES" sz="1200" dirty="0" smtClean="0"/>
              <a:t>Motriz------------------------en marcha---</a:t>
            </a:r>
          </a:p>
          <a:p>
            <a:pPr marL="888454" lvl="1" indent="-473842" algn="just">
              <a:buFontTx/>
              <a:buChar char="-"/>
            </a:pPr>
            <a:r>
              <a:rPr lang="es-ES" sz="1200" dirty="0" smtClean="0"/>
              <a:t>Sistema </a:t>
            </a:r>
            <a:r>
              <a:rPr lang="es-ES" sz="1200" dirty="0"/>
              <a:t>de Engranes</a:t>
            </a:r>
          </a:p>
          <a:p>
            <a:pPr marL="888454" lvl="1" indent="-473842" algn="just">
              <a:buFontTx/>
              <a:buChar char="-"/>
            </a:pPr>
            <a:r>
              <a:rPr lang="es-ES" sz="1200" dirty="0"/>
              <a:t>Rodamientos y Chumaceras</a:t>
            </a:r>
          </a:p>
          <a:p>
            <a:pPr marL="888454" lvl="1" indent="-473842" algn="just">
              <a:buFontTx/>
              <a:buChar char="-"/>
            </a:pPr>
            <a:r>
              <a:rPr lang="es-ES" sz="1200" dirty="0"/>
              <a:t>Ejes y Flechas</a:t>
            </a:r>
          </a:p>
          <a:p>
            <a:pPr marL="888454" lvl="1" indent="-473842" algn="just">
              <a:buFontTx/>
              <a:buChar char="-"/>
            </a:pPr>
            <a:r>
              <a:rPr lang="es-ES" sz="1200" dirty="0"/>
              <a:t>Juntas empernadas</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70</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El sistema de engranes </a:t>
            </a:r>
          </a:p>
          <a:p>
            <a:pPr defTabSz="914326">
              <a:defRPr/>
            </a:pPr>
            <a:endParaRPr lang="es-ES" baseline="0" dirty="0" smtClean="0"/>
          </a:p>
          <a:p>
            <a:r>
              <a:rPr lang="es-ES" sz="1200" dirty="0" smtClean="0"/>
              <a:t>Temas a tratar en diseño de detalle:</a:t>
            </a:r>
          </a:p>
          <a:p>
            <a:pPr marL="888454" lvl="1" indent="-473842" algn="just">
              <a:buFontTx/>
              <a:buChar char="-"/>
            </a:pPr>
            <a:r>
              <a:rPr lang="es-ES" sz="1200" dirty="0"/>
              <a:t>Análisis Cinemático y Dinámico-</a:t>
            </a:r>
            <a:r>
              <a:rPr lang="es-ES" sz="1200" dirty="0" smtClean="0"/>
              <a:t>------listo---</a:t>
            </a:r>
            <a:endParaRPr lang="es-ES" sz="1200" dirty="0"/>
          </a:p>
          <a:p>
            <a:pPr marL="888454" marR="0" lvl="1" indent="-473842" algn="just" defTabSz="914400" rtl="0" eaLnBrk="1" fontAlgn="auto" latinLnBrk="0" hangingPunct="1">
              <a:lnSpc>
                <a:spcPct val="100000"/>
              </a:lnSpc>
              <a:spcBef>
                <a:spcPts val="0"/>
              </a:spcBef>
              <a:spcAft>
                <a:spcPts val="0"/>
              </a:spcAft>
              <a:buClrTx/>
              <a:buSzTx/>
              <a:buFontTx/>
              <a:buChar char="-"/>
              <a:tabLst/>
              <a:defRPr/>
            </a:pPr>
            <a:r>
              <a:rPr lang="es-ES" sz="1200" dirty="0"/>
              <a:t>Unidad </a:t>
            </a:r>
            <a:r>
              <a:rPr lang="es-ES" sz="1200" dirty="0" smtClean="0"/>
              <a:t>Motriz---------------------------listo---</a:t>
            </a:r>
          </a:p>
          <a:p>
            <a:pPr marL="888454" lvl="1" indent="-473842" algn="just">
              <a:buFontTx/>
              <a:buChar char="-"/>
            </a:pPr>
            <a:r>
              <a:rPr lang="es-ES" sz="1200" dirty="0" smtClean="0"/>
              <a:t>Sistema </a:t>
            </a:r>
            <a:r>
              <a:rPr lang="es-ES" sz="1200" dirty="0"/>
              <a:t>de </a:t>
            </a:r>
            <a:r>
              <a:rPr lang="es-ES" sz="1200" dirty="0" smtClean="0"/>
              <a:t>Engranes------------</a:t>
            </a:r>
            <a:r>
              <a:rPr lang="es-ES" sz="1200" baseline="0" dirty="0" smtClean="0"/>
              <a:t>---en marcha----</a:t>
            </a:r>
            <a:endParaRPr lang="es-ES" sz="1200" dirty="0"/>
          </a:p>
          <a:p>
            <a:pPr marL="888454" lvl="1" indent="-473842" algn="just">
              <a:buFontTx/>
              <a:buChar char="-"/>
            </a:pPr>
            <a:r>
              <a:rPr lang="es-ES" sz="1200" dirty="0"/>
              <a:t>Rodamientos y Chumaceras</a:t>
            </a:r>
          </a:p>
          <a:p>
            <a:pPr marL="888454" lvl="1" indent="-473842" algn="just">
              <a:buFontTx/>
              <a:buChar char="-"/>
            </a:pPr>
            <a:r>
              <a:rPr lang="es-ES" sz="1200" dirty="0"/>
              <a:t>Ejes y Flechas</a:t>
            </a:r>
          </a:p>
          <a:p>
            <a:pPr marL="888454" lvl="1" indent="-473842" algn="just">
              <a:buFontTx/>
              <a:buChar char="-"/>
            </a:pPr>
            <a:r>
              <a:rPr lang="es-ES" sz="1200" dirty="0"/>
              <a:t>Juntas empernadas</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71</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El sistema de engranes </a:t>
            </a:r>
          </a:p>
          <a:p>
            <a:pPr defTabSz="914326">
              <a:defRPr/>
            </a:pPr>
            <a:endParaRPr lang="es-ES" baseline="0" dirty="0" smtClean="0"/>
          </a:p>
          <a:p>
            <a:r>
              <a:rPr lang="es-ES" sz="1200" dirty="0" smtClean="0"/>
              <a:t>Temas a tratar en diseño de detalle:</a:t>
            </a:r>
          </a:p>
          <a:p>
            <a:pPr marL="888454" lvl="1" indent="-473842" algn="just">
              <a:buFontTx/>
              <a:buChar char="-"/>
            </a:pPr>
            <a:r>
              <a:rPr lang="es-ES" sz="1200" dirty="0"/>
              <a:t>Análisis Cinemático y Dinámico-</a:t>
            </a:r>
            <a:r>
              <a:rPr lang="es-ES" sz="1200" dirty="0" smtClean="0"/>
              <a:t>------listo---</a:t>
            </a:r>
            <a:endParaRPr lang="es-ES" sz="1200" dirty="0"/>
          </a:p>
          <a:p>
            <a:pPr marL="888454" marR="0" lvl="1" indent="-473842" algn="just" defTabSz="914400" rtl="0" eaLnBrk="1" fontAlgn="auto" latinLnBrk="0" hangingPunct="1">
              <a:lnSpc>
                <a:spcPct val="100000"/>
              </a:lnSpc>
              <a:spcBef>
                <a:spcPts val="0"/>
              </a:spcBef>
              <a:spcAft>
                <a:spcPts val="0"/>
              </a:spcAft>
              <a:buClrTx/>
              <a:buSzTx/>
              <a:buFontTx/>
              <a:buChar char="-"/>
              <a:tabLst/>
              <a:defRPr/>
            </a:pPr>
            <a:r>
              <a:rPr lang="es-ES" sz="1200" dirty="0"/>
              <a:t>Unidad </a:t>
            </a:r>
            <a:r>
              <a:rPr lang="es-ES" sz="1200" dirty="0" smtClean="0"/>
              <a:t>Motriz---------------------------listo---</a:t>
            </a:r>
          </a:p>
          <a:p>
            <a:pPr marL="888454" lvl="1" indent="-473842" algn="just">
              <a:buFontTx/>
              <a:buChar char="-"/>
            </a:pPr>
            <a:r>
              <a:rPr lang="es-ES" sz="1200" dirty="0" smtClean="0"/>
              <a:t>Sistema </a:t>
            </a:r>
            <a:r>
              <a:rPr lang="es-ES" sz="1200" dirty="0"/>
              <a:t>de </a:t>
            </a:r>
            <a:r>
              <a:rPr lang="es-ES" sz="1200" dirty="0" smtClean="0"/>
              <a:t>Engranes------------</a:t>
            </a:r>
            <a:r>
              <a:rPr lang="es-ES" sz="1200" baseline="0" dirty="0" smtClean="0"/>
              <a:t>---en marcha----</a:t>
            </a:r>
            <a:endParaRPr lang="es-ES" sz="1200" dirty="0"/>
          </a:p>
          <a:p>
            <a:pPr marL="888454" lvl="1" indent="-473842" algn="just">
              <a:buFontTx/>
              <a:buChar char="-"/>
            </a:pPr>
            <a:r>
              <a:rPr lang="es-ES" sz="1200" dirty="0"/>
              <a:t>Rodamientos y Chumaceras</a:t>
            </a:r>
          </a:p>
          <a:p>
            <a:pPr marL="888454" lvl="1" indent="-473842" algn="just">
              <a:buFontTx/>
              <a:buChar char="-"/>
            </a:pPr>
            <a:r>
              <a:rPr lang="es-ES" sz="1200" dirty="0"/>
              <a:t>Ejes y Flechas</a:t>
            </a:r>
          </a:p>
          <a:p>
            <a:pPr marL="888454" lvl="1" indent="-473842" algn="just">
              <a:buFontTx/>
              <a:buChar char="-"/>
            </a:pPr>
            <a:r>
              <a:rPr lang="es-ES" sz="1200" dirty="0"/>
              <a:t>Juntas empernadas</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72</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El sistema de engranes </a:t>
            </a:r>
          </a:p>
          <a:p>
            <a:pPr defTabSz="914326">
              <a:defRPr/>
            </a:pPr>
            <a:endParaRPr lang="es-ES" baseline="0" dirty="0" smtClean="0"/>
          </a:p>
          <a:p>
            <a:r>
              <a:rPr lang="es-ES" sz="1200" dirty="0" smtClean="0"/>
              <a:t>Temas a tratar en diseño de detalle:</a:t>
            </a:r>
          </a:p>
          <a:p>
            <a:pPr marL="888454" lvl="1" indent="-473842" algn="just">
              <a:buFontTx/>
              <a:buChar char="-"/>
            </a:pPr>
            <a:r>
              <a:rPr lang="es-ES" sz="1200" dirty="0"/>
              <a:t>Análisis Cinemático y Dinámico-</a:t>
            </a:r>
            <a:r>
              <a:rPr lang="es-ES" sz="1200" dirty="0" smtClean="0"/>
              <a:t>------listo---</a:t>
            </a:r>
            <a:endParaRPr lang="es-ES" sz="1200" dirty="0"/>
          </a:p>
          <a:p>
            <a:pPr marL="888454" marR="0" lvl="1" indent="-473842" algn="just" defTabSz="914400" rtl="0" eaLnBrk="1" fontAlgn="auto" latinLnBrk="0" hangingPunct="1">
              <a:lnSpc>
                <a:spcPct val="100000"/>
              </a:lnSpc>
              <a:spcBef>
                <a:spcPts val="0"/>
              </a:spcBef>
              <a:spcAft>
                <a:spcPts val="0"/>
              </a:spcAft>
              <a:buClrTx/>
              <a:buSzTx/>
              <a:buFontTx/>
              <a:buChar char="-"/>
              <a:tabLst/>
              <a:defRPr/>
            </a:pPr>
            <a:r>
              <a:rPr lang="es-ES" sz="1200" dirty="0"/>
              <a:t>Unidad </a:t>
            </a:r>
            <a:r>
              <a:rPr lang="es-ES" sz="1200" dirty="0" smtClean="0"/>
              <a:t>Motriz---------------------------listo---</a:t>
            </a:r>
          </a:p>
          <a:p>
            <a:pPr marL="888454" lvl="1" indent="-473842" algn="just">
              <a:buFontTx/>
              <a:buChar char="-"/>
            </a:pPr>
            <a:r>
              <a:rPr lang="es-ES" sz="1200" dirty="0" smtClean="0"/>
              <a:t>Sistema </a:t>
            </a:r>
            <a:r>
              <a:rPr lang="es-ES" sz="1200" dirty="0"/>
              <a:t>de </a:t>
            </a:r>
            <a:r>
              <a:rPr lang="es-ES" sz="1200" dirty="0" smtClean="0"/>
              <a:t>Engranes------------</a:t>
            </a:r>
            <a:r>
              <a:rPr lang="es-ES" sz="1200" baseline="0" dirty="0" smtClean="0"/>
              <a:t>---en marcha----</a:t>
            </a:r>
            <a:endParaRPr lang="es-ES" sz="1200" dirty="0"/>
          </a:p>
          <a:p>
            <a:pPr marL="888454" lvl="1" indent="-473842" algn="just">
              <a:buFontTx/>
              <a:buChar char="-"/>
            </a:pPr>
            <a:r>
              <a:rPr lang="es-ES" sz="1200" dirty="0"/>
              <a:t>Rodamientos y Chumaceras</a:t>
            </a:r>
          </a:p>
          <a:p>
            <a:pPr marL="888454" lvl="1" indent="-473842" algn="just">
              <a:buFontTx/>
              <a:buChar char="-"/>
            </a:pPr>
            <a:r>
              <a:rPr lang="es-ES" sz="1200" dirty="0"/>
              <a:t>Ejes y Flechas</a:t>
            </a:r>
          </a:p>
          <a:p>
            <a:pPr marL="888454" lvl="1" indent="-473842" algn="just">
              <a:buFontTx/>
              <a:buChar char="-"/>
            </a:pPr>
            <a:r>
              <a:rPr lang="es-ES" sz="1200" dirty="0"/>
              <a:t>Juntas empernadas</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73</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El sistema de engranes </a:t>
            </a:r>
          </a:p>
          <a:p>
            <a:pPr defTabSz="914326">
              <a:defRPr/>
            </a:pPr>
            <a:endParaRPr lang="es-ES" baseline="0" dirty="0" smtClean="0"/>
          </a:p>
          <a:p>
            <a:r>
              <a:rPr lang="es-ES" sz="1200" dirty="0" smtClean="0"/>
              <a:t>Temas a tratar en diseño de detalle:</a:t>
            </a:r>
          </a:p>
          <a:p>
            <a:pPr marL="888454" lvl="1" indent="-473842" algn="just">
              <a:buFontTx/>
              <a:buChar char="-"/>
            </a:pPr>
            <a:r>
              <a:rPr lang="es-ES" sz="1200" dirty="0"/>
              <a:t>Análisis Cinemático y Dinámico-</a:t>
            </a:r>
            <a:r>
              <a:rPr lang="es-ES" sz="1200" dirty="0" smtClean="0"/>
              <a:t>------listo---</a:t>
            </a:r>
            <a:endParaRPr lang="es-ES" sz="1200" dirty="0"/>
          </a:p>
          <a:p>
            <a:pPr marL="888454" marR="0" lvl="1" indent="-473842" algn="just" defTabSz="914400" rtl="0" eaLnBrk="1" fontAlgn="auto" latinLnBrk="0" hangingPunct="1">
              <a:lnSpc>
                <a:spcPct val="100000"/>
              </a:lnSpc>
              <a:spcBef>
                <a:spcPts val="0"/>
              </a:spcBef>
              <a:spcAft>
                <a:spcPts val="0"/>
              </a:spcAft>
              <a:buClrTx/>
              <a:buSzTx/>
              <a:buFontTx/>
              <a:buChar char="-"/>
              <a:tabLst/>
              <a:defRPr/>
            </a:pPr>
            <a:r>
              <a:rPr lang="es-ES" sz="1200" dirty="0"/>
              <a:t>Unidad </a:t>
            </a:r>
            <a:r>
              <a:rPr lang="es-ES" sz="1200" dirty="0" smtClean="0"/>
              <a:t>Motriz---------------------------listo---</a:t>
            </a:r>
          </a:p>
          <a:p>
            <a:pPr marL="888454" lvl="1" indent="-473842" algn="just">
              <a:buFontTx/>
              <a:buChar char="-"/>
            </a:pPr>
            <a:r>
              <a:rPr lang="es-ES" sz="1200" dirty="0" smtClean="0"/>
              <a:t>Sistema </a:t>
            </a:r>
            <a:r>
              <a:rPr lang="es-ES" sz="1200" dirty="0"/>
              <a:t>de </a:t>
            </a:r>
            <a:r>
              <a:rPr lang="es-ES" sz="1200" dirty="0" smtClean="0"/>
              <a:t>Engranes------------</a:t>
            </a:r>
            <a:r>
              <a:rPr lang="es-ES" sz="1200" baseline="0" dirty="0" smtClean="0"/>
              <a:t>---en marcha----</a:t>
            </a:r>
            <a:endParaRPr lang="es-ES" sz="1200" dirty="0"/>
          </a:p>
          <a:p>
            <a:pPr marL="888454" lvl="1" indent="-473842" algn="just">
              <a:buFontTx/>
              <a:buChar char="-"/>
            </a:pPr>
            <a:r>
              <a:rPr lang="es-ES" sz="1200" dirty="0"/>
              <a:t>Rodamientos y Chumaceras</a:t>
            </a:r>
          </a:p>
          <a:p>
            <a:pPr marL="888454" lvl="1" indent="-473842" algn="just">
              <a:buFontTx/>
              <a:buChar char="-"/>
            </a:pPr>
            <a:r>
              <a:rPr lang="es-ES" sz="1200" dirty="0"/>
              <a:t>Ejes y Flechas</a:t>
            </a:r>
          </a:p>
          <a:p>
            <a:pPr marL="888454" lvl="1" indent="-473842" algn="just">
              <a:buFontTx/>
              <a:buChar char="-"/>
            </a:pPr>
            <a:r>
              <a:rPr lang="es-ES" sz="1200" dirty="0"/>
              <a:t>Juntas empernadas</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74</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El sistema de engranes </a:t>
            </a:r>
          </a:p>
          <a:p>
            <a:pPr defTabSz="914326">
              <a:defRPr/>
            </a:pPr>
            <a:endParaRPr lang="es-ES" baseline="0" dirty="0" smtClean="0"/>
          </a:p>
          <a:p>
            <a:r>
              <a:rPr lang="es-ES" sz="1200" dirty="0" smtClean="0"/>
              <a:t>Temas a tratar en diseño de detalle:</a:t>
            </a:r>
          </a:p>
          <a:p>
            <a:pPr marL="888454" lvl="1" indent="-473842" algn="just">
              <a:buFontTx/>
              <a:buChar char="-"/>
            </a:pPr>
            <a:r>
              <a:rPr lang="es-ES" sz="1200" dirty="0"/>
              <a:t>Análisis Cinemático y Dinámico-</a:t>
            </a:r>
            <a:r>
              <a:rPr lang="es-ES" sz="1200" dirty="0" smtClean="0"/>
              <a:t>------listo---</a:t>
            </a:r>
            <a:endParaRPr lang="es-ES" sz="1200" dirty="0"/>
          </a:p>
          <a:p>
            <a:pPr marL="888454" marR="0" lvl="1" indent="-473842" algn="just" defTabSz="914400" rtl="0" eaLnBrk="1" fontAlgn="auto" latinLnBrk="0" hangingPunct="1">
              <a:lnSpc>
                <a:spcPct val="100000"/>
              </a:lnSpc>
              <a:spcBef>
                <a:spcPts val="0"/>
              </a:spcBef>
              <a:spcAft>
                <a:spcPts val="0"/>
              </a:spcAft>
              <a:buClrTx/>
              <a:buSzTx/>
              <a:buFontTx/>
              <a:buChar char="-"/>
              <a:tabLst/>
              <a:defRPr/>
            </a:pPr>
            <a:r>
              <a:rPr lang="es-ES" sz="1200" dirty="0"/>
              <a:t>Unidad </a:t>
            </a:r>
            <a:r>
              <a:rPr lang="es-ES" sz="1200" dirty="0" smtClean="0"/>
              <a:t>Motriz---------------------------listo---</a:t>
            </a:r>
          </a:p>
          <a:p>
            <a:pPr marL="888454" lvl="1" indent="-473842" algn="just">
              <a:buFontTx/>
              <a:buChar char="-"/>
            </a:pPr>
            <a:r>
              <a:rPr lang="es-ES" sz="1200" dirty="0" smtClean="0"/>
              <a:t>Sistema </a:t>
            </a:r>
            <a:r>
              <a:rPr lang="es-ES" sz="1200" dirty="0"/>
              <a:t>de </a:t>
            </a:r>
            <a:r>
              <a:rPr lang="es-ES" sz="1200" dirty="0" smtClean="0"/>
              <a:t>Engranes------------</a:t>
            </a:r>
            <a:r>
              <a:rPr lang="es-ES" sz="1200" baseline="0" dirty="0" smtClean="0"/>
              <a:t>---en marcha----</a:t>
            </a:r>
            <a:endParaRPr lang="es-ES" sz="1200" dirty="0"/>
          </a:p>
          <a:p>
            <a:pPr marL="888454" lvl="1" indent="-473842" algn="just">
              <a:buFontTx/>
              <a:buChar char="-"/>
            </a:pPr>
            <a:r>
              <a:rPr lang="es-ES" sz="1200" dirty="0"/>
              <a:t>Rodamientos y Chumaceras</a:t>
            </a:r>
          </a:p>
          <a:p>
            <a:pPr marL="888454" lvl="1" indent="-473842" algn="just">
              <a:buFontTx/>
              <a:buChar char="-"/>
            </a:pPr>
            <a:r>
              <a:rPr lang="es-ES" sz="1200" dirty="0"/>
              <a:t>Ejes y Flechas</a:t>
            </a:r>
          </a:p>
          <a:p>
            <a:pPr marL="888454" lvl="1" indent="-473842" algn="just">
              <a:buFontTx/>
              <a:buChar char="-"/>
            </a:pPr>
            <a:r>
              <a:rPr lang="es-ES" sz="1200" dirty="0"/>
              <a:t>Juntas empernadas</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75</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El sistema de engranes </a:t>
            </a:r>
          </a:p>
          <a:p>
            <a:pPr defTabSz="914326">
              <a:defRPr/>
            </a:pPr>
            <a:endParaRPr lang="es-ES" baseline="0" dirty="0" smtClean="0"/>
          </a:p>
          <a:p>
            <a:r>
              <a:rPr lang="es-ES" sz="1200" dirty="0" smtClean="0"/>
              <a:t>Temas a tratar en diseño de detalle:</a:t>
            </a:r>
          </a:p>
          <a:p>
            <a:pPr marL="888454" lvl="1" indent="-473842" algn="just">
              <a:buFontTx/>
              <a:buChar char="-"/>
            </a:pPr>
            <a:r>
              <a:rPr lang="es-ES" sz="1200" dirty="0"/>
              <a:t>Análisis Cinemático y Dinámico-</a:t>
            </a:r>
            <a:r>
              <a:rPr lang="es-ES" sz="1200" dirty="0" smtClean="0"/>
              <a:t>------listo---</a:t>
            </a:r>
            <a:endParaRPr lang="es-ES" sz="1200" dirty="0"/>
          </a:p>
          <a:p>
            <a:pPr marL="888454" marR="0" lvl="1" indent="-473842" algn="just" defTabSz="914400" rtl="0" eaLnBrk="1" fontAlgn="auto" latinLnBrk="0" hangingPunct="1">
              <a:lnSpc>
                <a:spcPct val="100000"/>
              </a:lnSpc>
              <a:spcBef>
                <a:spcPts val="0"/>
              </a:spcBef>
              <a:spcAft>
                <a:spcPts val="0"/>
              </a:spcAft>
              <a:buClrTx/>
              <a:buSzTx/>
              <a:buFontTx/>
              <a:buChar char="-"/>
              <a:tabLst/>
              <a:defRPr/>
            </a:pPr>
            <a:r>
              <a:rPr lang="es-ES" sz="1200" dirty="0"/>
              <a:t>Unidad </a:t>
            </a:r>
            <a:r>
              <a:rPr lang="es-ES" sz="1200" dirty="0" smtClean="0"/>
              <a:t>Motriz---------------------------listo---</a:t>
            </a:r>
          </a:p>
          <a:p>
            <a:pPr marL="888454" lvl="1" indent="-473842" algn="just">
              <a:buFontTx/>
              <a:buChar char="-"/>
            </a:pPr>
            <a:r>
              <a:rPr lang="es-ES" sz="1200" dirty="0" smtClean="0"/>
              <a:t>Sistema </a:t>
            </a:r>
            <a:r>
              <a:rPr lang="es-ES" sz="1200" dirty="0"/>
              <a:t>de </a:t>
            </a:r>
            <a:r>
              <a:rPr lang="es-ES" sz="1200" dirty="0" smtClean="0"/>
              <a:t>Engranes------------</a:t>
            </a:r>
            <a:r>
              <a:rPr lang="es-ES" sz="1200" baseline="0" dirty="0" smtClean="0"/>
              <a:t>---en marcha----</a:t>
            </a:r>
            <a:endParaRPr lang="es-ES" sz="1200" dirty="0"/>
          </a:p>
          <a:p>
            <a:pPr marL="888454" lvl="1" indent="-473842" algn="just">
              <a:buFontTx/>
              <a:buChar char="-"/>
            </a:pPr>
            <a:r>
              <a:rPr lang="es-ES" sz="1200" dirty="0"/>
              <a:t>Rodamientos y Chumaceras</a:t>
            </a:r>
          </a:p>
          <a:p>
            <a:pPr marL="888454" lvl="1" indent="-473842" algn="just">
              <a:buFontTx/>
              <a:buChar char="-"/>
            </a:pPr>
            <a:r>
              <a:rPr lang="es-ES" sz="1200" dirty="0"/>
              <a:t>Ejes y Flechas</a:t>
            </a:r>
          </a:p>
          <a:p>
            <a:pPr marL="888454" lvl="1" indent="-473842" algn="just">
              <a:buFontTx/>
              <a:buChar char="-"/>
            </a:pPr>
            <a:r>
              <a:rPr lang="es-ES" sz="1200" dirty="0"/>
              <a:t>Juntas empernadas</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76</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El sistema de engranes </a:t>
            </a:r>
          </a:p>
          <a:p>
            <a:pPr defTabSz="914326">
              <a:defRPr/>
            </a:pPr>
            <a:endParaRPr lang="es-ES" baseline="0" dirty="0" smtClean="0"/>
          </a:p>
          <a:p>
            <a:r>
              <a:rPr lang="es-ES" sz="1200" dirty="0" smtClean="0"/>
              <a:t>Temas a tratar en diseño de detalle:</a:t>
            </a:r>
          </a:p>
          <a:p>
            <a:pPr marL="888454" lvl="1" indent="-473842" algn="just">
              <a:buFontTx/>
              <a:buChar char="-"/>
            </a:pPr>
            <a:r>
              <a:rPr lang="es-ES" sz="1200" dirty="0"/>
              <a:t>Análisis Cinemático y Dinámico-</a:t>
            </a:r>
            <a:r>
              <a:rPr lang="es-ES" sz="1200" dirty="0" smtClean="0"/>
              <a:t>------listo---</a:t>
            </a:r>
            <a:endParaRPr lang="es-ES" sz="1200" dirty="0"/>
          </a:p>
          <a:p>
            <a:pPr marL="888454" marR="0" lvl="1" indent="-473842" algn="just" defTabSz="914400" rtl="0" eaLnBrk="1" fontAlgn="auto" latinLnBrk="0" hangingPunct="1">
              <a:lnSpc>
                <a:spcPct val="100000"/>
              </a:lnSpc>
              <a:spcBef>
                <a:spcPts val="0"/>
              </a:spcBef>
              <a:spcAft>
                <a:spcPts val="0"/>
              </a:spcAft>
              <a:buClrTx/>
              <a:buSzTx/>
              <a:buFontTx/>
              <a:buChar char="-"/>
              <a:tabLst/>
              <a:defRPr/>
            </a:pPr>
            <a:r>
              <a:rPr lang="es-ES" sz="1200" dirty="0"/>
              <a:t>Unidad </a:t>
            </a:r>
            <a:r>
              <a:rPr lang="es-ES" sz="1200" dirty="0" smtClean="0"/>
              <a:t>Motriz---------------------------listo---</a:t>
            </a:r>
          </a:p>
          <a:p>
            <a:pPr marL="888454" lvl="1" indent="-473842" algn="just">
              <a:buFontTx/>
              <a:buChar char="-"/>
            </a:pPr>
            <a:r>
              <a:rPr lang="es-ES" sz="1200" dirty="0" smtClean="0"/>
              <a:t>Sistema </a:t>
            </a:r>
            <a:r>
              <a:rPr lang="es-ES" sz="1200" dirty="0"/>
              <a:t>de </a:t>
            </a:r>
            <a:r>
              <a:rPr lang="es-ES" sz="1200" dirty="0" smtClean="0"/>
              <a:t>Engranes------------</a:t>
            </a:r>
            <a:r>
              <a:rPr lang="es-ES" sz="1200" baseline="0" dirty="0" smtClean="0"/>
              <a:t>------listo----</a:t>
            </a:r>
            <a:endParaRPr lang="es-ES" sz="1200" dirty="0"/>
          </a:p>
          <a:p>
            <a:pPr marL="888454" lvl="1" indent="-473842" algn="just">
              <a:buFontTx/>
              <a:buChar char="-"/>
            </a:pPr>
            <a:r>
              <a:rPr lang="es-ES" sz="1200" dirty="0"/>
              <a:t>Rodamientos y </a:t>
            </a:r>
            <a:r>
              <a:rPr lang="es-ES" sz="1200" dirty="0" smtClean="0"/>
              <a:t>Chumaceras---------en</a:t>
            </a:r>
            <a:r>
              <a:rPr lang="es-ES" sz="1200" baseline="0" dirty="0" smtClean="0"/>
              <a:t> marcha----</a:t>
            </a:r>
            <a:endParaRPr lang="es-ES" sz="1200" dirty="0"/>
          </a:p>
          <a:p>
            <a:pPr marL="888454" lvl="1" indent="-473842" algn="just">
              <a:buFontTx/>
              <a:buChar char="-"/>
            </a:pPr>
            <a:r>
              <a:rPr lang="es-ES" sz="1200" dirty="0"/>
              <a:t>Ejes y Flechas</a:t>
            </a:r>
          </a:p>
          <a:p>
            <a:pPr marL="888454" lvl="1" indent="-473842" algn="just">
              <a:buFontTx/>
              <a:buChar char="-"/>
            </a:pPr>
            <a:r>
              <a:rPr lang="es-ES" sz="1200" dirty="0"/>
              <a:t>Juntas empernadas</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77</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El sistema de engranes </a:t>
            </a:r>
          </a:p>
          <a:p>
            <a:pPr defTabSz="914326">
              <a:defRPr/>
            </a:pPr>
            <a:endParaRPr lang="es-ES" baseline="0" dirty="0" smtClean="0"/>
          </a:p>
          <a:p>
            <a:r>
              <a:rPr lang="es-ES" sz="1200" dirty="0" smtClean="0"/>
              <a:t>Temas a tratar en diseño de detalle:</a:t>
            </a:r>
          </a:p>
          <a:p>
            <a:pPr marL="888454" lvl="1" indent="-473842" algn="just">
              <a:buFontTx/>
              <a:buChar char="-"/>
            </a:pPr>
            <a:r>
              <a:rPr lang="es-ES" sz="1200" dirty="0"/>
              <a:t>Análisis Cinemático y Dinámico-</a:t>
            </a:r>
            <a:r>
              <a:rPr lang="es-ES" sz="1200" dirty="0" smtClean="0"/>
              <a:t>------listo---</a:t>
            </a:r>
            <a:endParaRPr lang="es-ES" sz="1200" dirty="0"/>
          </a:p>
          <a:p>
            <a:pPr marL="888454" marR="0" lvl="1" indent="-473842" algn="just" defTabSz="914400" rtl="0" eaLnBrk="1" fontAlgn="auto" latinLnBrk="0" hangingPunct="1">
              <a:lnSpc>
                <a:spcPct val="100000"/>
              </a:lnSpc>
              <a:spcBef>
                <a:spcPts val="0"/>
              </a:spcBef>
              <a:spcAft>
                <a:spcPts val="0"/>
              </a:spcAft>
              <a:buClrTx/>
              <a:buSzTx/>
              <a:buFontTx/>
              <a:buChar char="-"/>
              <a:tabLst/>
              <a:defRPr/>
            </a:pPr>
            <a:r>
              <a:rPr lang="es-ES" sz="1200" dirty="0"/>
              <a:t>Unidad </a:t>
            </a:r>
            <a:r>
              <a:rPr lang="es-ES" sz="1200" dirty="0" smtClean="0"/>
              <a:t>Motriz---------------------------listo---</a:t>
            </a:r>
          </a:p>
          <a:p>
            <a:pPr marL="888454" lvl="1" indent="-473842" algn="just">
              <a:buFontTx/>
              <a:buChar char="-"/>
            </a:pPr>
            <a:r>
              <a:rPr lang="es-ES" sz="1200" dirty="0" smtClean="0"/>
              <a:t>Sistema </a:t>
            </a:r>
            <a:r>
              <a:rPr lang="es-ES" sz="1200" dirty="0"/>
              <a:t>de </a:t>
            </a:r>
            <a:r>
              <a:rPr lang="es-ES" sz="1200" dirty="0" smtClean="0"/>
              <a:t>Engranes------------</a:t>
            </a:r>
            <a:r>
              <a:rPr lang="es-ES" sz="1200" baseline="0" dirty="0" smtClean="0"/>
              <a:t>------listo----</a:t>
            </a:r>
            <a:endParaRPr lang="es-ES" sz="1200" dirty="0"/>
          </a:p>
          <a:p>
            <a:pPr marL="888454" lvl="1" indent="-473842" algn="just">
              <a:buFontTx/>
              <a:buChar char="-"/>
            </a:pPr>
            <a:r>
              <a:rPr lang="es-ES" sz="1200" dirty="0"/>
              <a:t>Rodamientos y </a:t>
            </a:r>
            <a:r>
              <a:rPr lang="es-ES" sz="1200" dirty="0" smtClean="0"/>
              <a:t>Chumaceras---------en</a:t>
            </a:r>
            <a:r>
              <a:rPr lang="es-ES" sz="1200" baseline="0" dirty="0" smtClean="0"/>
              <a:t> marcha----</a:t>
            </a:r>
            <a:endParaRPr lang="es-ES" sz="1200" dirty="0"/>
          </a:p>
          <a:p>
            <a:pPr marL="888454" lvl="1" indent="-473842" algn="just">
              <a:buFontTx/>
              <a:buChar char="-"/>
            </a:pPr>
            <a:r>
              <a:rPr lang="es-ES" sz="1200" dirty="0"/>
              <a:t>Ejes y Flechas</a:t>
            </a:r>
          </a:p>
          <a:p>
            <a:pPr marL="888454" lvl="1" indent="-473842" algn="just">
              <a:buFontTx/>
              <a:buChar char="-"/>
            </a:pPr>
            <a:r>
              <a:rPr lang="es-ES" sz="1200" dirty="0"/>
              <a:t>Juntas empernadas</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78</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Ejes.- Elemento NO ROTATORIO, que no transmite par de torsión, y se usa para soportar ruedas giratorias.</a:t>
            </a:r>
          </a:p>
          <a:p>
            <a:pPr defTabSz="914326">
              <a:defRPr/>
            </a:pPr>
            <a:endParaRPr lang="es-ES" baseline="0" dirty="0" smtClean="0"/>
          </a:p>
          <a:p>
            <a:pPr marL="0" marR="0" indent="0" algn="l" defTabSz="914326" rtl="0" eaLnBrk="1" fontAlgn="auto" latinLnBrk="0" hangingPunct="1">
              <a:lnSpc>
                <a:spcPct val="100000"/>
              </a:lnSpc>
              <a:spcBef>
                <a:spcPts val="0"/>
              </a:spcBef>
              <a:spcAft>
                <a:spcPts val="0"/>
              </a:spcAft>
              <a:buClrTx/>
              <a:buSzTx/>
              <a:buFontTx/>
              <a:buNone/>
              <a:tabLst/>
              <a:defRPr/>
            </a:pPr>
            <a:r>
              <a:rPr lang="es-ES" baseline="0" dirty="0" smtClean="0"/>
              <a:t>Flecha.- Elemento ROTATORIO, por lo general, de sección transversal circular, que se emplea para transmitir potencia o movimiento.</a:t>
            </a:r>
          </a:p>
          <a:p>
            <a:pPr defTabSz="914326">
              <a:defRPr/>
            </a:pPr>
            <a:endParaRPr lang="es-ES" baseline="0" dirty="0" smtClean="0"/>
          </a:p>
          <a:p>
            <a:r>
              <a:rPr lang="es-ES" sz="1200" dirty="0" smtClean="0"/>
              <a:t>Temas a tratar en diseño de detalle:</a:t>
            </a:r>
          </a:p>
          <a:p>
            <a:pPr marL="888454" lvl="1" indent="-473842" algn="just">
              <a:buFontTx/>
              <a:buChar char="-"/>
            </a:pPr>
            <a:r>
              <a:rPr lang="es-ES" sz="1200" dirty="0"/>
              <a:t>Análisis Cinemático y Dinámico-</a:t>
            </a:r>
            <a:r>
              <a:rPr lang="es-ES" sz="1200" dirty="0" smtClean="0"/>
              <a:t>------listo---</a:t>
            </a:r>
            <a:endParaRPr lang="es-ES" sz="1200" dirty="0"/>
          </a:p>
          <a:p>
            <a:pPr marL="888454" marR="0" lvl="1" indent="-473842" algn="just" defTabSz="914400" rtl="0" eaLnBrk="1" fontAlgn="auto" latinLnBrk="0" hangingPunct="1">
              <a:lnSpc>
                <a:spcPct val="100000"/>
              </a:lnSpc>
              <a:spcBef>
                <a:spcPts val="0"/>
              </a:spcBef>
              <a:spcAft>
                <a:spcPts val="0"/>
              </a:spcAft>
              <a:buClrTx/>
              <a:buSzTx/>
              <a:buFontTx/>
              <a:buChar char="-"/>
              <a:tabLst/>
              <a:defRPr/>
            </a:pPr>
            <a:r>
              <a:rPr lang="es-ES" sz="1200" dirty="0"/>
              <a:t>Unidad </a:t>
            </a:r>
            <a:r>
              <a:rPr lang="es-ES" sz="1200" dirty="0" smtClean="0"/>
              <a:t>Motriz---------------------------listo---</a:t>
            </a:r>
          </a:p>
          <a:p>
            <a:pPr marL="888454" lvl="1" indent="-473842" algn="just">
              <a:buFontTx/>
              <a:buChar char="-"/>
            </a:pPr>
            <a:r>
              <a:rPr lang="es-ES" sz="1200" dirty="0" smtClean="0"/>
              <a:t>Sistema </a:t>
            </a:r>
            <a:r>
              <a:rPr lang="es-ES" sz="1200" dirty="0"/>
              <a:t>de </a:t>
            </a:r>
            <a:r>
              <a:rPr lang="es-ES" sz="1200" dirty="0" smtClean="0"/>
              <a:t>Engranes------------</a:t>
            </a:r>
            <a:r>
              <a:rPr lang="es-ES" sz="1200" baseline="0" dirty="0" smtClean="0"/>
              <a:t>------listo----</a:t>
            </a:r>
            <a:endParaRPr lang="es-ES" sz="1200" dirty="0"/>
          </a:p>
          <a:p>
            <a:pPr marL="888454" lvl="1" indent="-473842" algn="just">
              <a:buFontTx/>
              <a:buChar char="-"/>
            </a:pPr>
            <a:r>
              <a:rPr lang="es-ES" sz="1200" dirty="0"/>
              <a:t>Rodamientos y </a:t>
            </a:r>
            <a:r>
              <a:rPr lang="es-ES" sz="1200" dirty="0" smtClean="0"/>
              <a:t>Chumaceras----------listo</a:t>
            </a:r>
            <a:r>
              <a:rPr lang="es-ES" sz="1200" baseline="0" dirty="0" smtClean="0"/>
              <a:t>----</a:t>
            </a:r>
            <a:endParaRPr lang="es-ES" sz="1200" dirty="0"/>
          </a:p>
          <a:p>
            <a:pPr marL="888454" lvl="1" indent="-473842" algn="just">
              <a:buFontTx/>
              <a:buChar char="-"/>
            </a:pPr>
            <a:r>
              <a:rPr lang="es-ES" sz="1200" dirty="0"/>
              <a:t>Ejes y </a:t>
            </a:r>
            <a:r>
              <a:rPr lang="es-ES" sz="1200" dirty="0" smtClean="0"/>
              <a:t>Flechas------------------en marcha-----</a:t>
            </a:r>
            <a:endParaRPr lang="es-ES" sz="1200" dirty="0"/>
          </a:p>
          <a:p>
            <a:pPr marL="888454" lvl="1" indent="-473842" algn="just">
              <a:buFontTx/>
              <a:buChar char="-"/>
            </a:pPr>
            <a:r>
              <a:rPr lang="es-ES" sz="1200" dirty="0"/>
              <a:t>Juntas empernadas</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79</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8</a:t>
            </a:fld>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1168073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Ejes.- Elemento NO ROTATORIO, que no transmite par de torsión, y se usa para soportar ruedas giratorias.</a:t>
            </a:r>
          </a:p>
          <a:p>
            <a:pPr defTabSz="914326">
              <a:defRPr/>
            </a:pPr>
            <a:endParaRPr lang="es-ES" baseline="0" dirty="0" smtClean="0"/>
          </a:p>
          <a:p>
            <a:pPr marL="0" marR="0" indent="0" algn="l" defTabSz="914326" rtl="0" eaLnBrk="1" fontAlgn="auto" latinLnBrk="0" hangingPunct="1">
              <a:lnSpc>
                <a:spcPct val="100000"/>
              </a:lnSpc>
              <a:spcBef>
                <a:spcPts val="0"/>
              </a:spcBef>
              <a:spcAft>
                <a:spcPts val="0"/>
              </a:spcAft>
              <a:buClrTx/>
              <a:buSzTx/>
              <a:buFontTx/>
              <a:buNone/>
              <a:tabLst/>
              <a:defRPr/>
            </a:pPr>
            <a:r>
              <a:rPr lang="es-ES" baseline="0" dirty="0" smtClean="0"/>
              <a:t>Flecha.- Elemento ROTATORIO, por lo general, de sección transversal circular, que se emplea para transmitir potencia o movimiento.</a:t>
            </a:r>
          </a:p>
          <a:p>
            <a:pPr defTabSz="914326">
              <a:defRPr/>
            </a:pPr>
            <a:endParaRPr lang="es-ES" baseline="0" dirty="0" smtClean="0"/>
          </a:p>
          <a:p>
            <a:r>
              <a:rPr lang="es-ES" sz="1200" dirty="0" smtClean="0"/>
              <a:t>Temas a tratar en diseño de detalle:</a:t>
            </a:r>
          </a:p>
          <a:p>
            <a:pPr marL="888454" lvl="1" indent="-473842" algn="just">
              <a:buFontTx/>
              <a:buChar char="-"/>
            </a:pPr>
            <a:r>
              <a:rPr lang="es-ES" sz="1200" dirty="0"/>
              <a:t>Análisis Cinemático y Dinámico-</a:t>
            </a:r>
            <a:r>
              <a:rPr lang="es-ES" sz="1200" dirty="0" smtClean="0"/>
              <a:t>------listo---</a:t>
            </a:r>
            <a:endParaRPr lang="es-ES" sz="1200" dirty="0"/>
          </a:p>
          <a:p>
            <a:pPr marL="888454" marR="0" lvl="1" indent="-473842" algn="just" defTabSz="914400" rtl="0" eaLnBrk="1" fontAlgn="auto" latinLnBrk="0" hangingPunct="1">
              <a:lnSpc>
                <a:spcPct val="100000"/>
              </a:lnSpc>
              <a:spcBef>
                <a:spcPts val="0"/>
              </a:spcBef>
              <a:spcAft>
                <a:spcPts val="0"/>
              </a:spcAft>
              <a:buClrTx/>
              <a:buSzTx/>
              <a:buFontTx/>
              <a:buChar char="-"/>
              <a:tabLst/>
              <a:defRPr/>
            </a:pPr>
            <a:r>
              <a:rPr lang="es-ES" sz="1200" dirty="0"/>
              <a:t>Unidad </a:t>
            </a:r>
            <a:r>
              <a:rPr lang="es-ES" sz="1200" dirty="0" smtClean="0"/>
              <a:t>Motriz---------------------------listo---</a:t>
            </a:r>
          </a:p>
          <a:p>
            <a:pPr marL="888454" lvl="1" indent="-473842" algn="just">
              <a:buFontTx/>
              <a:buChar char="-"/>
            </a:pPr>
            <a:r>
              <a:rPr lang="es-ES" sz="1200" dirty="0" smtClean="0"/>
              <a:t>Sistema </a:t>
            </a:r>
            <a:r>
              <a:rPr lang="es-ES" sz="1200" dirty="0"/>
              <a:t>de </a:t>
            </a:r>
            <a:r>
              <a:rPr lang="es-ES" sz="1200" dirty="0" smtClean="0"/>
              <a:t>Engranes------------</a:t>
            </a:r>
            <a:r>
              <a:rPr lang="es-ES" sz="1200" baseline="0" dirty="0" smtClean="0"/>
              <a:t>------listo----</a:t>
            </a:r>
            <a:endParaRPr lang="es-ES" sz="1200" dirty="0"/>
          </a:p>
          <a:p>
            <a:pPr marL="888454" lvl="1" indent="-473842" algn="just">
              <a:buFontTx/>
              <a:buChar char="-"/>
            </a:pPr>
            <a:r>
              <a:rPr lang="es-ES" sz="1200" dirty="0"/>
              <a:t>Rodamientos y </a:t>
            </a:r>
            <a:r>
              <a:rPr lang="es-ES" sz="1200" dirty="0" smtClean="0"/>
              <a:t>Chumaceras----------listo</a:t>
            </a:r>
            <a:r>
              <a:rPr lang="es-ES" sz="1200" baseline="0" dirty="0" smtClean="0"/>
              <a:t>----</a:t>
            </a:r>
            <a:endParaRPr lang="es-ES" sz="1200" dirty="0"/>
          </a:p>
          <a:p>
            <a:pPr marL="888454" lvl="1" indent="-473842" algn="just">
              <a:buFontTx/>
              <a:buChar char="-"/>
            </a:pPr>
            <a:r>
              <a:rPr lang="es-ES" sz="1200" dirty="0"/>
              <a:t>Ejes y </a:t>
            </a:r>
            <a:r>
              <a:rPr lang="es-ES" sz="1200" dirty="0" smtClean="0"/>
              <a:t>Flechas------------------en marcha-----</a:t>
            </a:r>
            <a:endParaRPr lang="es-ES" sz="1200" dirty="0"/>
          </a:p>
          <a:p>
            <a:pPr marL="888454" lvl="1" indent="-473842" algn="just">
              <a:buFontTx/>
              <a:buChar char="-"/>
            </a:pPr>
            <a:r>
              <a:rPr lang="es-ES" sz="1200" dirty="0"/>
              <a:t>Juntas empernadas</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80</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Ejes.- Elemento NO ROTATORIO, que no transmite par de torsión, y se usa para soportar ruedas giratorias.</a:t>
            </a:r>
          </a:p>
          <a:p>
            <a:pPr defTabSz="914326">
              <a:defRPr/>
            </a:pPr>
            <a:endParaRPr lang="es-ES" baseline="0" dirty="0" smtClean="0"/>
          </a:p>
          <a:p>
            <a:pPr marL="0" marR="0" indent="0" algn="l" defTabSz="914326" rtl="0" eaLnBrk="1" fontAlgn="auto" latinLnBrk="0" hangingPunct="1">
              <a:lnSpc>
                <a:spcPct val="100000"/>
              </a:lnSpc>
              <a:spcBef>
                <a:spcPts val="0"/>
              </a:spcBef>
              <a:spcAft>
                <a:spcPts val="0"/>
              </a:spcAft>
              <a:buClrTx/>
              <a:buSzTx/>
              <a:buFontTx/>
              <a:buNone/>
              <a:tabLst/>
              <a:defRPr/>
            </a:pPr>
            <a:r>
              <a:rPr lang="es-ES" baseline="0" dirty="0" smtClean="0"/>
              <a:t>Flecha.- Elemento ROTATORIO, por lo general, de sección transversal circular, que se emplea para transmitir potencia o movimiento.</a:t>
            </a:r>
          </a:p>
          <a:p>
            <a:pPr defTabSz="914326">
              <a:defRPr/>
            </a:pPr>
            <a:endParaRPr lang="es-ES" baseline="0" dirty="0" smtClean="0"/>
          </a:p>
          <a:p>
            <a:r>
              <a:rPr lang="es-ES" sz="1200" dirty="0" smtClean="0"/>
              <a:t>Temas a tratar en diseño de detalle:</a:t>
            </a:r>
          </a:p>
          <a:p>
            <a:pPr marL="888454" lvl="1" indent="-473842" algn="just">
              <a:buFontTx/>
              <a:buChar char="-"/>
            </a:pPr>
            <a:r>
              <a:rPr lang="es-ES" sz="1200" dirty="0"/>
              <a:t>Análisis Cinemático y Dinámico-</a:t>
            </a:r>
            <a:r>
              <a:rPr lang="es-ES" sz="1200" dirty="0" smtClean="0"/>
              <a:t>------listo---</a:t>
            </a:r>
            <a:endParaRPr lang="es-ES" sz="1200" dirty="0"/>
          </a:p>
          <a:p>
            <a:pPr marL="888454" marR="0" lvl="1" indent="-473842" algn="just" defTabSz="914400" rtl="0" eaLnBrk="1" fontAlgn="auto" latinLnBrk="0" hangingPunct="1">
              <a:lnSpc>
                <a:spcPct val="100000"/>
              </a:lnSpc>
              <a:spcBef>
                <a:spcPts val="0"/>
              </a:spcBef>
              <a:spcAft>
                <a:spcPts val="0"/>
              </a:spcAft>
              <a:buClrTx/>
              <a:buSzTx/>
              <a:buFontTx/>
              <a:buChar char="-"/>
              <a:tabLst/>
              <a:defRPr/>
            </a:pPr>
            <a:r>
              <a:rPr lang="es-ES" sz="1200" dirty="0"/>
              <a:t>Unidad </a:t>
            </a:r>
            <a:r>
              <a:rPr lang="es-ES" sz="1200" dirty="0" smtClean="0"/>
              <a:t>Motriz---------------------------listo---</a:t>
            </a:r>
          </a:p>
          <a:p>
            <a:pPr marL="888454" lvl="1" indent="-473842" algn="just">
              <a:buFontTx/>
              <a:buChar char="-"/>
            </a:pPr>
            <a:r>
              <a:rPr lang="es-ES" sz="1200" dirty="0" smtClean="0"/>
              <a:t>Sistema </a:t>
            </a:r>
            <a:r>
              <a:rPr lang="es-ES" sz="1200" dirty="0"/>
              <a:t>de </a:t>
            </a:r>
            <a:r>
              <a:rPr lang="es-ES" sz="1200" dirty="0" smtClean="0"/>
              <a:t>Engranes------------</a:t>
            </a:r>
            <a:r>
              <a:rPr lang="es-ES" sz="1200" baseline="0" dirty="0" smtClean="0"/>
              <a:t>------listo----</a:t>
            </a:r>
            <a:endParaRPr lang="es-ES" sz="1200" dirty="0"/>
          </a:p>
          <a:p>
            <a:pPr marL="888454" lvl="1" indent="-473842" algn="just">
              <a:buFontTx/>
              <a:buChar char="-"/>
            </a:pPr>
            <a:r>
              <a:rPr lang="es-ES" sz="1200" dirty="0"/>
              <a:t>Rodamientos y </a:t>
            </a:r>
            <a:r>
              <a:rPr lang="es-ES" sz="1200" dirty="0" smtClean="0"/>
              <a:t>Chumaceras----------listo</a:t>
            </a:r>
            <a:r>
              <a:rPr lang="es-ES" sz="1200" baseline="0" dirty="0" smtClean="0"/>
              <a:t>----</a:t>
            </a:r>
            <a:endParaRPr lang="es-ES" sz="1200" dirty="0"/>
          </a:p>
          <a:p>
            <a:pPr marL="888454" lvl="1" indent="-473842" algn="just">
              <a:buFontTx/>
              <a:buChar char="-"/>
            </a:pPr>
            <a:r>
              <a:rPr lang="es-ES" sz="1200" dirty="0"/>
              <a:t>Ejes y </a:t>
            </a:r>
            <a:r>
              <a:rPr lang="es-ES" sz="1200" dirty="0" smtClean="0"/>
              <a:t>Flechas------------------en marcha-----</a:t>
            </a:r>
            <a:endParaRPr lang="es-ES" sz="1200" dirty="0"/>
          </a:p>
          <a:p>
            <a:pPr marL="888454" lvl="1" indent="-473842" algn="just">
              <a:buFontTx/>
              <a:buChar char="-"/>
            </a:pPr>
            <a:r>
              <a:rPr lang="es-ES" sz="1200" dirty="0"/>
              <a:t>Juntas empernadas</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81</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El efecto predominante es el de cortante.</a:t>
            </a:r>
          </a:p>
          <a:p>
            <a:pPr defTabSz="914326">
              <a:defRPr/>
            </a:pPr>
            <a:endParaRPr lang="es-ES" baseline="0" dirty="0" smtClean="0"/>
          </a:p>
          <a:p>
            <a:r>
              <a:rPr lang="es-ES" sz="1200" dirty="0" smtClean="0"/>
              <a:t>Temas a tratar en diseño de detalle:</a:t>
            </a:r>
          </a:p>
          <a:p>
            <a:pPr marL="888454" lvl="1" indent="-473842" algn="just">
              <a:buFontTx/>
              <a:buChar char="-"/>
            </a:pPr>
            <a:r>
              <a:rPr lang="es-ES" sz="1200" dirty="0"/>
              <a:t>Análisis Cinemático y Dinámico-</a:t>
            </a:r>
            <a:r>
              <a:rPr lang="es-ES" sz="1200" dirty="0" smtClean="0"/>
              <a:t>-----listo---</a:t>
            </a:r>
            <a:endParaRPr lang="es-ES" sz="1200" dirty="0"/>
          </a:p>
          <a:p>
            <a:pPr marL="888454" marR="0" lvl="1" indent="-473842" algn="just" defTabSz="914400" rtl="0" eaLnBrk="1" fontAlgn="auto" latinLnBrk="0" hangingPunct="1">
              <a:lnSpc>
                <a:spcPct val="100000"/>
              </a:lnSpc>
              <a:spcBef>
                <a:spcPts val="0"/>
              </a:spcBef>
              <a:spcAft>
                <a:spcPts val="0"/>
              </a:spcAft>
              <a:buClrTx/>
              <a:buSzTx/>
              <a:buFontTx/>
              <a:buChar char="-"/>
              <a:tabLst/>
              <a:defRPr/>
            </a:pPr>
            <a:r>
              <a:rPr lang="es-ES" sz="1200" dirty="0"/>
              <a:t>Unidad </a:t>
            </a:r>
            <a:r>
              <a:rPr lang="es-ES" sz="1200" dirty="0" smtClean="0"/>
              <a:t>Motriz---------------------------listo---</a:t>
            </a:r>
          </a:p>
          <a:p>
            <a:pPr marL="888454" lvl="1" indent="-473842" algn="just">
              <a:buFontTx/>
              <a:buChar char="-"/>
            </a:pPr>
            <a:r>
              <a:rPr lang="es-ES" sz="1200" dirty="0" smtClean="0"/>
              <a:t>Sistema </a:t>
            </a:r>
            <a:r>
              <a:rPr lang="es-ES" sz="1200" dirty="0"/>
              <a:t>de </a:t>
            </a:r>
            <a:r>
              <a:rPr lang="es-ES" sz="1200" dirty="0" smtClean="0"/>
              <a:t>Engranes------------</a:t>
            </a:r>
            <a:r>
              <a:rPr lang="es-ES" sz="1200" baseline="0" dirty="0" smtClean="0"/>
              <a:t>------listo----</a:t>
            </a:r>
            <a:endParaRPr lang="es-ES" sz="1200" dirty="0"/>
          </a:p>
          <a:p>
            <a:pPr marL="888454" lvl="1" indent="-473842" algn="just">
              <a:buFontTx/>
              <a:buChar char="-"/>
            </a:pPr>
            <a:r>
              <a:rPr lang="es-ES" sz="1200" dirty="0"/>
              <a:t>Rodamientos y </a:t>
            </a:r>
            <a:r>
              <a:rPr lang="es-ES" sz="1200" dirty="0" smtClean="0"/>
              <a:t>Chumaceras----------listo</a:t>
            </a:r>
            <a:r>
              <a:rPr lang="es-ES" sz="1200" baseline="0" dirty="0" smtClean="0"/>
              <a:t>----</a:t>
            </a:r>
            <a:endParaRPr lang="es-ES" sz="1200" dirty="0"/>
          </a:p>
          <a:p>
            <a:pPr marL="888454" lvl="1" indent="-473842" algn="just">
              <a:buFontTx/>
              <a:buChar char="-"/>
            </a:pPr>
            <a:r>
              <a:rPr lang="es-ES" sz="1200" dirty="0"/>
              <a:t>Ejes y </a:t>
            </a:r>
            <a:r>
              <a:rPr lang="es-ES" sz="1200" dirty="0" smtClean="0"/>
              <a:t>Flechas--------------------------listo -----</a:t>
            </a:r>
            <a:endParaRPr lang="es-ES" sz="1200" dirty="0"/>
          </a:p>
          <a:p>
            <a:pPr marL="888454" lvl="1" indent="-473842" algn="just">
              <a:buFontTx/>
              <a:buChar char="-"/>
            </a:pPr>
            <a:r>
              <a:rPr lang="es-ES" sz="1200" dirty="0"/>
              <a:t>Juntas </a:t>
            </a:r>
            <a:r>
              <a:rPr lang="es-ES" sz="1200" dirty="0" smtClean="0"/>
              <a:t>empernadas--------------en marcha-----</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82</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El efecto predominante es el </a:t>
            </a:r>
            <a:r>
              <a:rPr lang="es-ES" baseline="0" smtClean="0"/>
              <a:t>de cortante.</a:t>
            </a:r>
          </a:p>
          <a:p>
            <a:pPr defTabSz="914326">
              <a:defRPr/>
            </a:pPr>
            <a:endParaRPr lang="es-ES" baseline="0" dirty="0" smtClean="0"/>
          </a:p>
          <a:p>
            <a:r>
              <a:rPr lang="es-ES" sz="1200" dirty="0" smtClean="0"/>
              <a:t>Temas a tratar en diseño de detalle:</a:t>
            </a:r>
          </a:p>
          <a:p>
            <a:pPr marL="888454" lvl="1" indent="-473842" algn="just">
              <a:buFontTx/>
              <a:buChar char="-"/>
            </a:pPr>
            <a:r>
              <a:rPr lang="es-ES" sz="1200" dirty="0"/>
              <a:t>Análisis Cinemático y Dinámico-</a:t>
            </a:r>
            <a:r>
              <a:rPr lang="es-ES" sz="1200" dirty="0" smtClean="0"/>
              <a:t>-----listo---</a:t>
            </a:r>
            <a:endParaRPr lang="es-ES" sz="1200" dirty="0"/>
          </a:p>
          <a:p>
            <a:pPr marL="888454" marR="0" lvl="1" indent="-473842" algn="just" defTabSz="914400" rtl="0" eaLnBrk="1" fontAlgn="auto" latinLnBrk="0" hangingPunct="1">
              <a:lnSpc>
                <a:spcPct val="100000"/>
              </a:lnSpc>
              <a:spcBef>
                <a:spcPts val="0"/>
              </a:spcBef>
              <a:spcAft>
                <a:spcPts val="0"/>
              </a:spcAft>
              <a:buClrTx/>
              <a:buSzTx/>
              <a:buFontTx/>
              <a:buChar char="-"/>
              <a:tabLst/>
              <a:defRPr/>
            </a:pPr>
            <a:r>
              <a:rPr lang="es-ES" sz="1200" dirty="0"/>
              <a:t>Unidad </a:t>
            </a:r>
            <a:r>
              <a:rPr lang="es-ES" sz="1200" dirty="0" smtClean="0"/>
              <a:t>Motriz---------------------------listo---</a:t>
            </a:r>
          </a:p>
          <a:p>
            <a:pPr marL="888454" lvl="1" indent="-473842" algn="just">
              <a:buFontTx/>
              <a:buChar char="-"/>
            </a:pPr>
            <a:r>
              <a:rPr lang="es-ES" sz="1200" dirty="0" smtClean="0"/>
              <a:t>Sistema </a:t>
            </a:r>
            <a:r>
              <a:rPr lang="es-ES" sz="1200" dirty="0"/>
              <a:t>de </a:t>
            </a:r>
            <a:r>
              <a:rPr lang="es-ES" sz="1200" dirty="0" smtClean="0"/>
              <a:t>Engranes------------</a:t>
            </a:r>
            <a:r>
              <a:rPr lang="es-ES" sz="1200" baseline="0" dirty="0" smtClean="0"/>
              <a:t>------listo----</a:t>
            </a:r>
            <a:endParaRPr lang="es-ES" sz="1200" dirty="0"/>
          </a:p>
          <a:p>
            <a:pPr marL="888454" lvl="1" indent="-473842" algn="just">
              <a:buFontTx/>
              <a:buChar char="-"/>
            </a:pPr>
            <a:r>
              <a:rPr lang="es-ES" sz="1200" dirty="0"/>
              <a:t>Rodamientos y </a:t>
            </a:r>
            <a:r>
              <a:rPr lang="es-ES" sz="1200" dirty="0" smtClean="0"/>
              <a:t>Chumaceras----------listo</a:t>
            </a:r>
            <a:r>
              <a:rPr lang="es-ES" sz="1200" baseline="0" dirty="0" smtClean="0"/>
              <a:t>----</a:t>
            </a:r>
            <a:endParaRPr lang="es-ES" sz="1200" dirty="0"/>
          </a:p>
          <a:p>
            <a:pPr marL="888454" lvl="1" indent="-473842" algn="just">
              <a:buFontTx/>
              <a:buChar char="-"/>
            </a:pPr>
            <a:r>
              <a:rPr lang="es-ES" sz="1200" dirty="0"/>
              <a:t>Ejes y </a:t>
            </a:r>
            <a:r>
              <a:rPr lang="es-ES" sz="1200" dirty="0" smtClean="0"/>
              <a:t>Flechas--------------------------listo -----</a:t>
            </a:r>
            <a:endParaRPr lang="es-ES" sz="1200" dirty="0"/>
          </a:p>
          <a:p>
            <a:pPr marL="888454" lvl="1" indent="-473842" algn="just">
              <a:buFontTx/>
              <a:buChar char="-"/>
            </a:pPr>
            <a:r>
              <a:rPr lang="es-ES" sz="1200" dirty="0"/>
              <a:t>Juntas </a:t>
            </a:r>
            <a:r>
              <a:rPr lang="es-ES" sz="1200" dirty="0" smtClean="0"/>
              <a:t>empernadas--------------en marcha-----</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83</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El efecto predominante es el </a:t>
            </a:r>
            <a:r>
              <a:rPr lang="es-ES" baseline="0" smtClean="0"/>
              <a:t>de cortante.</a:t>
            </a:r>
          </a:p>
          <a:p>
            <a:pPr defTabSz="914326">
              <a:defRPr/>
            </a:pPr>
            <a:endParaRPr lang="es-ES" baseline="0" dirty="0" smtClean="0"/>
          </a:p>
          <a:p>
            <a:r>
              <a:rPr lang="es-ES" sz="1200" dirty="0" smtClean="0"/>
              <a:t>Temas a tratar en diseño de detalle:</a:t>
            </a:r>
          </a:p>
          <a:p>
            <a:pPr marL="888454" lvl="1" indent="-473842" algn="just">
              <a:buFontTx/>
              <a:buChar char="-"/>
            </a:pPr>
            <a:r>
              <a:rPr lang="es-ES" sz="1200" dirty="0"/>
              <a:t>Análisis Cinemático y Dinámico-</a:t>
            </a:r>
            <a:r>
              <a:rPr lang="es-ES" sz="1200" dirty="0" smtClean="0"/>
              <a:t>-----listo---</a:t>
            </a:r>
            <a:endParaRPr lang="es-ES" sz="1200" dirty="0"/>
          </a:p>
          <a:p>
            <a:pPr marL="888454" marR="0" lvl="1" indent="-473842" algn="just" defTabSz="914400" rtl="0" eaLnBrk="1" fontAlgn="auto" latinLnBrk="0" hangingPunct="1">
              <a:lnSpc>
                <a:spcPct val="100000"/>
              </a:lnSpc>
              <a:spcBef>
                <a:spcPts val="0"/>
              </a:spcBef>
              <a:spcAft>
                <a:spcPts val="0"/>
              </a:spcAft>
              <a:buClrTx/>
              <a:buSzTx/>
              <a:buFontTx/>
              <a:buChar char="-"/>
              <a:tabLst/>
              <a:defRPr/>
            </a:pPr>
            <a:r>
              <a:rPr lang="es-ES" sz="1200" dirty="0"/>
              <a:t>Unidad </a:t>
            </a:r>
            <a:r>
              <a:rPr lang="es-ES" sz="1200" dirty="0" smtClean="0"/>
              <a:t>Motriz---------------------------listo---</a:t>
            </a:r>
          </a:p>
          <a:p>
            <a:pPr marL="888454" lvl="1" indent="-473842" algn="just">
              <a:buFontTx/>
              <a:buChar char="-"/>
            </a:pPr>
            <a:r>
              <a:rPr lang="es-ES" sz="1200" dirty="0" smtClean="0"/>
              <a:t>Sistema </a:t>
            </a:r>
            <a:r>
              <a:rPr lang="es-ES" sz="1200" dirty="0"/>
              <a:t>de </a:t>
            </a:r>
            <a:r>
              <a:rPr lang="es-ES" sz="1200" dirty="0" smtClean="0"/>
              <a:t>Engranes------------</a:t>
            </a:r>
            <a:r>
              <a:rPr lang="es-ES" sz="1200" baseline="0" dirty="0" smtClean="0"/>
              <a:t>------listo----</a:t>
            </a:r>
            <a:endParaRPr lang="es-ES" sz="1200" dirty="0"/>
          </a:p>
          <a:p>
            <a:pPr marL="888454" lvl="1" indent="-473842" algn="just">
              <a:buFontTx/>
              <a:buChar char="-"/>
            </a:pPr>
            <a:r>
              <a:rPr lang="es-ES" sz="1200" dirty="0"/>
              <a:t>Rodamientos y </a:t>
            </a:r>
            <a:r>
              <a:rPr lang="es-ES" sz="1200" dirty="0" smtClean="0"/>
              <a:t>Chumaceras----------listo</a:t>
            </a:r>
            <a:r>
              <a:rPr lang="es-ES" sz="1200" baseline="0" dirty="0" smtClean="0"/>
              <a:t>----</a:t>
            </a:r>
            <a:endParaRPr lang="es-ES" sz="1200" dirty="0"/>
          </a:p>
          <a:p>
            <a:pPr marL="888454" lvl="1" indent="-473842" algn="just">
              <a:buFontTx/>
              <a:buChar char="-"/>
            </a:pPr>
            <a:r>
              <a:rPr lang="es-ES" sz="1200" dirty="0"/>
              <a:t>Ejes y </a:t>
            </a:r>
            <a:r>
              <a:rPr lang="es-ES" sz="1200" dirty="0" smtClean="0"/>
              <a:t>Flechas--------------------------listo -----</a:t>
            </a:r>
            <a:endParaRPr lang="es-ES" sz="1200" dirty="0"/>
          </a:p>
          <a:p>
            <a:pPr marL="888454" lvl="1" indent="-473842" algn="just">
              <a:buFontTx/>
              <a:buChar char="-"/>
            </a:pPr>
            <a:r>
              <a:rPr lang="es-ES" sz="1200" dirty="0"/>
              <a:t>Juntas </a:t>
            </a:r>
            <a:r>
              <a:rPr lang="es-ES" sz="1200" dirty="0" smtClean="0"/>
              <a:t>empernadas--------------en marcha-----</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84</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El efecto predominante es el de cortante.</a:t>
            </a:r>
          </a:p>
          <a:p>
            <a:pPr defTabSz="914326">
              <a:defRPr/>
            </a:pPr>
            <a:endParaRPr lang="es-ES" baseline="0" dirty="0" smtClean="0"/>
          </a:p>
          <a:p>
            <a:r>
              <a:rPr lang="es-ES" sz="1200" dirty="0" smtClean="0"/>
              <a:t>Temas a tratar en diseño de detalle:</a:t>
            </a:r>
          </a:p>
          <a:p>
            <a:pPr marL="888454" lvl="1" indent="-473842" algn="just">
              <a:buFontTx/>
              <a:buChar char="-"/>
            </a:pPr>
            <a:r>
              <a:rPr lang="es-ES" sz="1200" dirty="0"/>
              <a:t>Análisis Cinemático y Dinámico-</a:t>
            </a:r>
            <a:r>
              <a:rPr lang="es-ES" sz="1200" dirty="0" smtClean="0"/>
              <a:t>-----listo---</a:t>
            </a:r>
            <a:endParaRPr lang="es-ES" sz="1200" dirty="0"/>
          </a:p>
          <a:p>
            <a:pPr marL="888454" marR="0" lvl="1" indent="-473842" algn="just" defTabSz="914400" rtl="0" eaLnBrk="1" fontAlgn="auto" latinLnBrk="0" hangingPunct="1">
              <a:lnSpc>
                <a:spcPct val="100000"/>
              </a:lnSpc>
              <a:spcBef>
                <a:spcPts val="0"/>
              </a:spcBef>
              <a:spcAft>
                <a:spcPts val="0"/>
              </a:spcAft>
              <a:buClrTx/>
              <a:buSzTx/>
              <a:buFontTx/>
              <a:buChar char="-"/>
              <a:tabLst/>
              <a:defRPr/>
            </a:pPr>
            <a:r>
              <a:rPr lang="es-ES" sz="1200" dirty="0"/>
              <a:t>Unidad </a:t>
            </a:r>
            <a:r>
              <a:rPr lang="es-ES" sz="1200" dirty="0" smtClean="0"/>
              <a:t>Motriz---------------------------listo---</a:t>
            </a:r>
          </a:p>
          <a:p>
            <a:pPr marL="888454" lvl="1" indent="-473842" algn="just">
              <a:buFontTx/>
              <a:buChar char="-"/>
            </a:pPr>
            <a:r>
              <a:rPr lang="es-ES" sz="1200" dirty="0" smtClean="0"/>
              <a:t>Sistema </a:t>
            </a:r>
            <a:r>
              <a:rPr lang="es-ES" sz="1200" dirty="0"/>
              <a:t>de </a:t>
            </a:r>
            <a:r>
              <a:rPr lang="es-ES" sz="1200" dirty="0" smtClean="0"/>
              <a:t>Engranes------------</a:t>
            </a:r>
            <a:r>
              <a:rPr lang="es-ES" sz="1200" baseline="0" dirty="0" smtClean="0"/>
              <a:t>------listo----</a:t>
            </a:r>
            <a:endParaRPr lang="es-ES" sz="1200" dirty="0"/>
          </a:p>
          <a:p>
            <a:pPr marL="888454" lvl="1" indent="-473842" algn="just">
              <a:buFontTx/>
              <a:buChar char="-"/>
            </a:pPr>
            <a:r>
              <a:rPr lang="es-ES" sz="1200" dirty="0"/>
              <a:t>Rodamientos y </a:t>
            </a:r>
            <a:r>
              <a:rPr lang="es-ES" sz="1200" dirty="0" smtClean="0"/>
              <a:t>Chumaceras----------listo</a:t>
            </a:r>
            <a:r>
              <a:rPr lang="es-ES" sz="1200" baseline="0" dirty="0" smtClean="0"/>
              <a:t>----</a:t>
            </a:r>
            <a:endParaRPr lang="es-ES" sz="1200" dirty="0"/>
          </a:p>
          <a:p>
            <a:pPr marL="888454" lvl="1" indent="-473842" algn="just">
              <a:buFontTx/>
              <a:buChar char="-"/>
            </a:pPr>
            <a:r>
              <a:rPr lang="es-ES" sz="1200" dirty="0"/>
              <a:t>Ejes y </a:t>
            </a:r>
            <a:r>
              <a:rPr lang="es-ES" sz="1200" dirty="0" smtClean="0"/>
              <a:t>Flechas--------------------------listo -----</a:t>
            </a:r>
            <a:endParaRPr lang="es-ES" sz="1200" dirty="0"/>
          </a:p>
          <a:p>
            <a:pPr marL="888454" lvl="1" indent="-473842" algn="just">
              <a:buFontTx/>
              <a:buChar char="-"/>
            </a:pPr>
            <a:r>
              <a:rPr lang="es-ES" sz="1200" dirty="0"/>
              <a:t>Juntas </a:t>
            </a:r>
            <a:r>
              <a:rPr lang="es-ES" sz="1200" dirty="0" smtClean="0"/>
              <a:t>empernadas--------------en marcha-----</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85</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El efecto predominante es el de cortante.</a:t>
            </a:r>
          </a:p>
          <a:p>
            <a:pPr defTabSz="914326">
              <a:defRPr/>
            </a:pPr>
            <a:endParaRPr lang="es-ES" baseline="0" dirty="0" smtClean="0"/>
          </a:p>
          <a:p>
            <a:r>
              <a:rPr lang="es-ES" sz="1200" dirty="0" smtClean="0"/>
              <a:t>Temas a tratar en diseño de detalle:</a:t>
            </a:r>
          </a:p>
          <a:p>
            <a:pPr marL="888454" lvl="1" indent="-473842" algn="just">
              <a:buFontTx/>
              <a:buChar char="-"/>
            </a:pPr>
            <a:r>
              <a:rPr lang="es-ES" sz="1200" dirty="0"/>
              <a:t>Análisis Cinemático y Dinámico-</a:t>
            </a:r>
            <a:r>
              <a:rPr lang="es-ES" sz="1200" dirty="0" smtClean="0"/>
              <a:t>-----listo---</a:t>
            </a:r>
            <a:endParaRPr lang="es-ES" sz="1200" dirty="0"/>
          </a:p>
          <a:p>
            <a:pPr marL="888454" marR="0" lvl="1" indent="-473842" algn="just" defTabSz="914400" rtl="0" eaLnBrk="1" fontAlgn="auto" latinLnBrk="0" hangingPunct="1">
              <a:lnSpc>
                <a:spcPct val="100000"/>
              </a:lnSpc>
              <a:spcBef>
                <a:spcPts val="0"/>
              </a:spcBef>
              <a:spcAft>
                <a:spcPts val="0"/>
              </a:spcAft>
              <a:buClrTx/>
              <a:buSzTx/>
              <a:buFontTx/>
              <a:buChar char="-"/>
              <a:tabLst/>
              <a:defRPr/>
            </a:pPr>
            <a:r>
              <a:rPr lang="es-ES" sz="1200" dirty="0"/>
              <a:t>Unidad </a:t>
            </a:r>
            <a:r>
              <a:rPr lang="es-ES" sz="1200" dirty="0" smtClean="0"/>
              <a:t>Motriz---------------------------listo---</a:t>
            </a:r>
          </a:p>
          <a:p>
            <a:pPr marL="888454" lvl="1" indent="-473842" algn="just">
              <a:buFontTx/>
              <a:buChar char="-"/>
            </a:pPr>
            <a:r>
              <a:rPr lang="es-ES" sz="1200" dirty="0" smtClean="0"/>
              <a:t>Sistema </a:t>
            </a:r>
            <a:r>
              <a:rPr lang="es-ES" sz="1200" dirty="0"/>
              <a:t>de </a:t>
            </a:r>
            <a:r>
              <a:rPr lang="es-ES" sz="1200" dirty="0" smtClean="0"/>
              <a:t>Engranes------------</a:t>
            </a:r>
            <a:r>
              <a:rPr lang="es-ES" sz="1200" baseline="0" dirty="0" smtClean="0"/>
              <a:t>------listo----</a:t>
            </a:r>
            <a:endParaRPr lang="es-ES" sz="1200" dirty="0"/>
          </a:p>
          <a:p>
            <a:pPr marL="888454" lvl="1" indent="-473842" algn="just">
              <a:buFontTx/>
              <a:buChar char="-"/>
            </a:pPr>
            <a:r>
              <a:rPr lang="es-ES" sz="1200" dirty="0"/>
              <a:t>Rodamientos y </a:t>
            </a:r>
            <a:r>
              <a:rPr lang="es-ES" sz="1200" dirty="0" smtClean="0"/>
              <a:t>Chumaceras----------listo</a:t>
            </a:r>
            <a:r>
              <a:rPr lang="es-ES" sz="1200" baseline="0" dirty="0" smtClean="0"/>
              <a:t>----</a:t>
            </a:r>
            <a:endParaRPr lang="es-ES" sz="1200" dirty="0"/>
          </a:p>
          <a:p>
            <a:pPr marL="888454" lvl="1" indent="-473842" algn="just">
              <a:buFontTx/>
              <a:buChar char="-"/>
            </a:pPr>
            <a:r>
              <a:rPr lang="es-ES" sz="1200" dirty="0"/>
              <a:t>Ejes y </a:t>
            </a:r>
            <a:r>
              <a:rPr lang="es-ES" sz="1200" dirty="0" smtClean="0"/>
              <a:t>Flechas--------------------------listo -----</a:t>
            </a:r>
            <a:endParaRPr lang="es-ES" sz="1200" dirty="0"/>
          </a:p>
          <a:p>
            <a:pPr marL="888454" lvl="1" indent="-473842" algn="just">
              <a:buFontTx/>
              <a:buChar char="-"/>
            </a:pPr>
            <a:r>
              <a:rPr lang="es-ES" sz="1200" dirty="0"/>
              <a:t>Juntas </a:t>
            </a:r>
            <a:r>
              <a:rPr lang="es-ES" sz="1200" dirty="0" smtClean="0"/>
              <a:t>empernadas--------------en marcha-----</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86</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pPr defTabSz="914326">
              <a:defRPr/>
            </a:pPr>
            <a:r>
              <a:rPr lang="es-ES" baseline="0" dirty="0" smtClean="0"/>
              <a:t>El efecto predominante es el de cortante.</a:t>
            </a:r>
          </a:p>
          <a:p>
            <a:pPr defTabSz="914326">
              <a:defRPr/>
            </a:pPr>
            <a:endParaRPr lang="es-ES" baseline="0" dirty="0" smtClean="0"/>
          </a:p>
          <a:p>
            <a:r>
              <a:rPr lang="es-ES" sz="1200" dirty="0" smtClean="0"/>
              <a:t>Temas a tratar en diseño de detalle:</a:t>
            </a:r>
          </a:p>
          <a:p>
            <a:pPr marL="888454" lvl="1" indent="-473842" algn="just">
              <a:buFontTx/>
              <a:buChar char="-"/>
            </a:pPr>
            <a:r>
              <a:rPr lang="es-ES" sz="1200" dirty="0"/>
              <a:t>Análisis Cinemático y Dinámico-</a:t>
            </a:r>
            <a:r>
              <a:rPr lang="es-ES" sz="1200" dirty="0" smtClean="0"/>
              <a:t>-----listo---</a:t>
            </a:r>
            <a:endParaRPr lang="es-ES" sz="1200" dirty="0"/>
          </a:p>
          <a:p>
            <a:pPr marL="888454" marR="0" lvl="1" indent="-473842" algn="just" defTabSz="914400" rtl="0" eaLnBrk="1" fontAlgn="auto" latinLnBrk="0" hangingPunct="1">
              <a:lnSpc>
                <a:spcPct val="100000"/>
              </a:lnSpc>
              <a:spcBef>
                <a:spcPts val="0"/>
              </a:spcBef>
              <a:spcAft>
                <a:spcPts val="0"/>
              </a:spcAft>
              <a:buClrTx/>
              <a:buSzTx/>
              <a:buFontTx/>
              <a:buChar char="-"/>
              <a:tabLst/>
              <a:defRPr/>
            </a:pPr>
            <a:r>
              <a:rPr lang="es-ES" sz="1200" dirty="0"/>
              <a:t>Unidad </a:t>
            </a:r>
            <a:r>
              <a:rPr lang="es-ES" sz="1200" dirty="0" smtClean="0"/>
              <a:t>Motriz---------------------------listo---</a:t>
            </a:r>
          </a:p>
          <a:p>
            <a:pPr marL="888454" lvl="1" indent="-473842" algn="just">
              <a:buFontTx/>
              <a:buChar char="-"/>
            </a:pPr>
            <a:r>
              <a:rPr lang="es-ES" sz="1200" dirty="0" smtClean="0"/>
              <a:t>Sistema </a:t>
            </a:r>
            <a:r>
              <a:rPr lang="es-ES" sz="1200" dirty="0"/>
              <a:t>de </a:t>
            </a:r>
            <a:r>
              <a:rPr lang="es-ES" sz="1200" dirty="0" smtClean="0"/>
              <a:t>Engranes------------</a:t>
            </a:r>
            <a:r>
              <a:rPr lang="es-ES" sz="1200" baseline="0" dirty="0" smtClean="0"/>
              <a:t>------listo---</a:t>
            </a:r>
            <a:endParaRPr lang="es-ES" sz="1200" dirty="0"/>
          </a:p>
          <a:p>
            <a:pPr marL="888454" lvl="1" indent="-473842" algn="just">
              <a:buFontTx/>
              <a:buChar char="-"/>
            </a:pPr>
            <a:r>
              <a:rPr lang="es-ES" sz="1200" dirty="0"/>
              <a:t>Rodamientos y </a:t>
            </a:r>
            <a:r>
              <a:rPr lang="es-ES" sz="1200" dirty="0" smtClean="0"/>
              <a:t>Chumaceras----------listo</a:t>
            </a:r>
            <a:r>
              <a:rPr lang="es-ES" sz="1200" baseline="0" dirty="0" smtClean="0"/>
              <a:t>---</a:t>
            </a:r>
            <a:endParaRPr lang="es-ES" sz="1200" dirty="0"/>
          </a:p>
          <a:p>
            <a:pPr marL="888454" lvl="1" indent="-473842" algn="just">
              <a:buFontTx/>
              <a:buChar char="-"/>
            </a:pPr>
            <a:r>
              <a:rPr lang="es-ES" sz="1200" dirty="0"/>
              <a:t>Ejes y </a:t>
            </a:r>
            <a:r>
              <a:rPr lang="es-ES" sz="1200" dirty="0" smtClean="0"/>
              <a:t>Flechas--------------------------listo ---</a:t>
            </a:r>
            <a:endParaRPr lang="es-ES" sz="1200" dirty="0"/>
          </a:p>
          <a:p>
            <a:pPr marL="888454" lvl="1" indent="-473842" algn="just">
              <a:buFontTx/>
              <a:buChar char="-"/>
            </a:pPr>
            <a:r>
              <a:rPr lang="es-ES" sz="1200" dirty="0"/>
              <a:t>Juntas </a:t>
            </a:r>
            <a:r>
              <a:rPr lang="es-ES" sz="1200" dirty="0" smtClean="0"/>
              <a:t>empernadas--------------------listo---</a:t>
            </a:r>
            <a:endParaRPr lang="es-ES" sz="1200" baseline="0" dirty="0" smtClean="0"/>
          </a:p>
        </p:txBody>
      </p:sp>
      <p:sp>
        <p:nvSpPr>
          <p:cNvPr id="5" name="4 Marcador de encabezado"/>
          <p:cNvSpPr>
            <a:spLocks noGrp="1"/>
          </p:cNvSpPr>
          <p:nvPr>
            <p:ph type="hdr" sz="quarter" idx="11"/>
          </p:nvPr>
        </p:nvSpPr>
        <p:spPr>
          <a:xfrm>
            <a:off x="1" y="1"/>
            <a:ext cx="3076363" cy="511731"/>
          </a:xfrm>
          <a:prstGeom prst="rect">
            <a:avLst/>
          </a:prstGeom>
        </p:spPr>
        <p:txBody>
          <a:bodyPr/>
          <a:lstStyle/>
          <a:p>
            <a:r>
              <a:rPr lang="es-ES" dirty="0" smtClean="0"/>
              <a:t>ESPE</a:t>
            </a:r>
            <a:endParaRPr lang="es-ES" dirty="0"/>
          </a:p>
        </p:txBody>
      </p:sp>
      <p:sp>
        <p:nvSpPr>
          <p:cNvPr id="4" name="3 Marcador de pie de página"/>
          <p:cNvSpPr>
            <a:spLocks noGrp="1"/>
          </p:cNvSpPr>
          <p:nvPr>
            <p:ph type="ftr" sz="quarter" idx="12"/>
          </p:nvPr>
        </p:nvSpPr>
        <p:spPr/>
        <p:txBody>
          <a:bodyPr/>
          <a:lstStyle/>
          <a:p>
            <a:r>
              <a:rPr lang="es-ES" dirty="0" smtClean="0"/>
              <a:t>CARRERA DE INGENIERÍA MECÁNICA</a:t>
            </a:r>
            <a:endParaRPr lang="es-ES" dirty="0"/>
          </a:p>
        </p:txBody>
      </p:sp>
      <p:sp>
        <p:nvSpPr>
          <p:cNvPr id="6" name="5 Marcador de número de diapositiva"/>
          <p:cNvSpPr>
            <a:spLocks noGrp="1"/>
          </p:cNvSpPr>
          <p:nvPr>
            <p:ph type="sldNum" sz="quarter" idx="13"/>
          </p:nvPr>
        </p:nvSpPr>
        <p:spPr/>
        <p:txBody>
          <a:bodyPr/>
          <a:lstStyle/>
          <a:p>
            <a:fld id="{CFA3B5A1-72F3-4109-9900-19E8D0B19E66}" type="slidenum">
              <a:rPr lang="es-ES" smtClean="0"/>
              <a:t>87</a:t>
            </a:fld>
            <a:endParaRPr lang="es-ES" dirty="0"/>
          </a:p>
        </p:txBody>
      </p:sp>
    </p:spTree>
    <p:extLst>
      <p:ext uri="{BB962C8B-B14F-4D97-AF65-F5344CB8AC3E}">
        <p14:creationId xmlns:p14="http://schemas.microsoft.com/office/powerpoint/2010/main" val="9221996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r>
              <a:rPr lang="es-ES" dirty="0" smtClean="0"/>
              <a:t>Una</a:t>
            </a:r>
            <a:r>
              <a:rPr lang="es-ES" baseline="0" dirty="0" smtClean="0"/>
              <a:t> SIMULACIÓN, es una técnica que imita el funcionamiento de un sistema del mundo real cuando evoluciona en el tiempo.</a:t>
            </a:r>
          </a:p>
          <a:p>
            <a:endParaRPr lang="es-ES" baseline="0" dirty="0" smtClean="0"/>
          </a:p>
          <a:p>
            <a:r>
              <a:rPr lang="es-ES" baseline="0" dirty="0" smtClean="0"/>
              <a:t>La simulación no es una técnica de optimización (la optimización es un resultado colateral). Amas bien es una técnica para estimar las medidas de desempeño del sistema modelado.</a:t>
            </a:r>
          </a:p>
          <a:p>
            <a:endParaRPr lang="es-ES" baseline="0" dirty="0" smtClean="0"/>
          </a:p>
          <a:p>
            <a:r>
              <a:rPr lang="es-ES" baseline="0" dirty="0" smtClean="0"/>
              <a:t>Un modelos de simulación comúnmente toma la forma de un conjunto de hipótesis acerca de funcionamiento del sistema, expresándolo como relaciones matemáticas del proceso de simulación.</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88</a:t>
            </a:fld>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27621031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pie de página"/>
          <p:cNvSpPr>
            <a:spLocks noGrp="1"/>
          </p:cNvSpPr>
          <p:nvPr>
            <p:ph type="ftr" sz="quarter" idx="10"/>
          </p:nvPr>
        </p:nvSpPr>
        <p:spPr/>
        <p:txBody>
          <a:bodyPr/>
          <a:lstStyle/>
          <a:p>
            <a:r>
              <a:rPr lang="es-ES"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89</a:t>
            </a:fld>
            <a:r>
              <a:rPr lang="es-ES" smtClean="0"/>
              <a:t>/70</a:t>
            </a:r>
            <a:endParaRPr lang="es-ES" dirty="0"/>
          </a:p>
        </p:txBody>
      </p:sp>
      <p:sp>
        <p:nvSpPr>
          <p:cNvPr id="6" name="5 Marcador de encabezado"/>
          <p:cNvSpPr>
            <a:spLocks noGrp="1"/>
          </p:cNvSpPr>
          <p:nvPr>
            <p:ph type="hdr" sz="quarter" idx="12"/>
          </p:nvPr>
        </p:nvSpPr>
        <p:spPr/>
        <p:txBody>
          <a:bodyPr/>
          <a:lstStyle/>
          <a:p>
            <a:r>
              <a:rPr lang="es-ES" smtClean="0"/>
              <a:t>ESPE</a:t>
            </a:r>
            <a:endParaRPr lang="es-ES" dirty="0"/>
          </a:p>
        </p:txBody>
      </p:sp>
    </p:spTree>
    <p:extLst>
      <p:ext uri="{BB962C8B-B14F-4D97-AF65-F5344CB8AC3E}">
        <p14:creationId xmlns:p14="http://schemas.microsoft.com/office/powerpoint/2010/main" val="10716641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77875" y="768350"/>
            <a:ext cx="5543550" cy="3836988"/>
          </a:xfrm>
        </p:spPr>
      </p:sp>
      <p:sp>
        <p:nvSpPr>
          <p:cNvPr id="3" name="2 Marcador de notas"/>
          <p:cNvSpPr>
            <a:spLocks noGrp="1"/>
          </p:cNvSpPr>
          <p:nvPr>
            <p:ph type="body" idx="1"/>
          </p:nvPr>
        </p:nvSpPr>
        <p:spPr/>
        <p:txBody>
          <a:bodyPr/>
          <a:lstStyle/>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9</a:t>
            </a:fld>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40737329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u="sng" dirty="0"/>
              <a:t>Simulación de la estructura en el software SAP 2000.</a:t>
            </a:r>
          </a:p>
          <a:p>
            <a:pPr marL="888454" lvl="1" indent="-473842" algn="just">
              <a:buFontTx/>
              <a:buChar char="-"/>
            </a:pPr>
            <a:r>
              <a:rPr lang="es-ES" dirty="0"/>
              <a:t>Se genera un resumen de resultados mediante tablas (74 Definición del modelo, 22 Análisis de resultados y 3 de Datos de Diseño). Además de la posibilidad de incluir gráficas y diagramas de los diferentes elementos y videos del comportamiento de la estructura.</a:t>
            </a:r>
          </a:p>
          <a:p>
            <a:pPr marL="414612" lvl="1" algn="just"/>
            <a:endParaRPr lang="es-ES" dirty="0" smtClean="0"/>
          </a:p>
          <a:p>
            <a:pPr algn="just"/>
            <a:r>
              <a:rPr lang="es-ES" u="sng" dirty="0"/>
              <a:t>Simulación del Sistema de Piso giratorio.</a:t>
            </a:r>
          </a:p>
          <a:p>
            <a:pPr marL="888454" lvl="1" indent="-473842" algn="just">
              <a:buFontTx/>
              <a:buChar char="-"/>
            </a:pPr>
            <a:r>
              <a:rPr lang="es-ES" dirty="0"/>
              <a:t>Se generan informes del diseño mediante el uso del software SolidWorks, de los elementos representativos. En estos informes se incluye gráficas de esfuerzo, deformaciones, factores de seguridad,… incluso se puede realizar videos del comportamiento de los elementos del sistema.</a:t>
            </a:r>
          </a:p>
          <a:p>
            <a:pPr marL="888454" lvl="1" indent="-473842" algn="just">
              <a:buFontTx/>
              <a:buChar char="-"/>
            </a:pPr>
            <a:endParaRPr lang="es-ES" dirty="0"/>
          </a:p>
          <a:p>
            <a:pPr algn="just"/>
            <a:r>
              <a:rPr lang="es-ES" u="sng" dirty="0"/>
              <a:t>Análisis de resultados.</a:t>
            </a:r>
          </a:p>
          <a:p>
            <a:pPr marL="888454" lvl="1" indent="-473842" algn="just">
              <a:buFontTx/>
              <a:buChar char="-"/>
            </a:pPr>
            <a:r>
              <a:rPr lang="es-ES" dirty="0"/>
              <a:t>Se contrastará la información que se obtenga de los cálculos manuales, con los obtenidos de la simulación. Mediante este ejercicio se podrá tener alternativas para la toma de decisiones sobre el diseño y sobre todo el hecho de no dejar que la actividad propia de diseño recaiga exclusivamente sobre los programas computacionales, en vista de que los mismos son solo herramientas y no el fin del diseño.</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90</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13492696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Esta cantidad de tablas se puede generar desde el menú DISPLAY  en Sap 2000.</a:t>
            </a:r>
          </a:p>
          <a:p>
            <a:pPr algn="just"/>
            <a:endParaRPr lang="es-ES" dirty="0"/>
          </a:p>
          <a:p>
            <a:pPr algn="just"/>
            <a:r>
              <a:rPr lang="es-ES" dirty="0"/>
              <a:t>Existe la posibilidad de generar videos desde Sap 2000, pero para esta presentación se mostrará un video de lo que se puede encontrar y generar como resultado de la simulación. Teniendo en cuenta que el modelo terminado es la mejor muestra de simulación que se pueda tener.</a:t>
            </a:r>
          </a:p>
          <a:p>
            <a:pPr algn="just"/>
            <a:endParaRPr lang="es-ES" dirty="0"/>
          </a:p>
          <a:p>
            <a:pPr algn="just"/>
            <a:r>
              <a:rPr lang="es-ES" dirty="0"/>
              <a:t>1. Simulación de la estructura en el software SAP 2000.------en marcha-----</a:t>
            </a:r>
          </a:p>
          <a:p>
            <a:pPr algn="just"/>
            <a:r>
              <a:rPr lang="es-ES" dirty="0"/>
              <a:t>2. Simulación del Sistema de Piso giratorio.</a:t>
            </a:r>
          </a:p>
          <a:p>
            <a:pPr algn="just"/>
            <a:r>
              <a:rPr lang="es-ES" dirty="0"/>
              <a:t>3. Análisis de resultados.</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91</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Una vez que se genera los casos de estudio y se somete el modelo al diseño mediante el código establecido (LRFD), de cada elemento se puede obtener un resumen del diseño, que es lo que nos interesa.</a:t>
            </a:r>
          </a:p>
          <a:p>
            <a:pPr algn="just"/>
            <a:endParaRPr lang="es-ES" dirty="0"/>
          </a:p>
          <a:p>
            <a:pPr algn="just"/>
            <a:r>
              <a:rPr lang="es-ES" dirty="0"/>
              <a:t>1. Simulación de la estructura en el software SAP 2000.------Listo-----------</a:t>
            </a:r>
          </a:p>
          <a:p>
            <a:pPr algn="just"/>
            <a:r>
              <a:rPr lang="es-ES" dirty="0"/>
              <a:t>2. Simulación del Sistema de Piso giratorio.</a:t>
            </a:r>
          </a:p>
          <a:p>
            <a:pPr algn="just"/>
            <a:r>
              <a:rPr lang="es-ES" dirty="0"/>
              <a:t>3. Análisis de resultados.</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92</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En estas figuras podemos observar el resumen del diseño para el elemento mostrado (CLPP) y la correspondencia con una fracción de las tablas que se generan a manera de resumen.</a:t>
            </a:r>
          </a:p>
          <a:p>
            <a:pPr algn="just"/>
            <a:endParaRPr lang="es-ES" dirty="0"/>
          </a:p>
          <a:p>
            <a:pPr algn="just"/>
            <a:r>
              <a:rPr lang="es-ES" dirty="0"/>
              <a:t>1. Simulación de la estructura en el software SAP 2000.------Listo-----------</a:t>
            </a:r>
          </a:p>
          <a:p>
            <a:pPr algn="just"/>
            <a:r>
              <a:rPr lang="es-ES" dirty="0"/>
              <a:t>2. Simulación del Sistema de Piso giratorio.</a:t>
            </a:r>
          </a:p>
          <a:p>
            <a:pPr algn="just"/>
            <a:r>
              <a:rPr lang="es-ES" dirty="0"/>
              <a:t>3. Análisis de resultados.</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93</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La gran variedad de tablas que se pueden generar y posteriormente analizar hacen que el diseñador tenga la suficiente información como para tomar las decisiones definitivas en cuanto al diseño.</a:t>
            </a:r>
          </a:p>
          <a:p>
            <a:pPr algn="just"/>
            <a:endParaRPr lang="es-ES" dirty="0"/>
          </a:p>
          <a:p>
            <a:pPr algn="just"/>
            <a:r>
              <a:rPr lang="es-ES" dirty="0"/>
              <a:t>1. Simulación de la estructura en el software SAP 2000.------Listo-----------</a:t>
            </a:r>
          </a:p>
          <a:p>
            <a:pPr algn="just"/>
            <a:r>
              <a:rPr lang="es-ES" dirty="0"/>
              <a:t>2. Simulación del Sistema de Piso giratorio.</a:t>
            </a:r>
          </a:p>
          <a:p>
            <a:pPr algn="just"/>
            <a:r>
              <a:rPr lang="es-ES" dirty="0"/>
              <a:t>3. Análisis de resultados.</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94</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Lo realmente importante de esta parte de la simulación es el modelo terminado.</a:t>
            </a:r>
          </a:p>
          <a:p>
            <a:pPr algn="just"/>
            <a:endParaRPr lang="es-ES" dirty="0"/>
          </a:p>
          <a:p>
            <a:pPr algn="just"/>
            <a:r>
              <a:rPr lang="es-ES" dirty="0"/>
              <a:t>Los informes que se generen o los videos que se muestren solo son una ayuda para el diseñador, que es quien debe tomar las decisiones.</a:t>
            </a:r>
          </a:p>
          <a:p>
            <a:pPr algn="just"/>
            <a:endParaRPr lang="es-ES" dirty="0"/>
          </a:p>
          <a:p>
            <a:pPr algn="just"/>
            <a:r>
              <a:rPr lang="es-ES" dirty="0"/>
              <a:t>1. Simulación de la estructura en el software SAP 2000.------listo-----</a:t>
            </a:r>
          </a:p>
          <a:p>
            <a:pPr algn="just"/>
            <a:r>
              <a:rPr lang="es-ES" dirty="0"/>
              <a:t>2. Simulación del Sistema de Piso giratorio.---------------------en marcha-----</a:t>
            </a:r>
          </a:p>
          <a:p>
            <a:pPr algn="just"/>
            <a:r>
              <a:rPr lang="es-ES" dirty="0"/>
              <a:t>3. Análisis de resultados.</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95</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Presentamos un resumen (subrayado) del informe generado para el piñón.</a:t>
            </a:r>
          </a:p>
          <a:p>
            <a:pPr algn="just"/>
            <a:endParaRPr lang="es-ES" dirty="0"/>
          </a:p>
          <a:p>
            <a:pPr algn="just"/>
            <a:r>
              <a:rPr lang="es-ES" dirty="0"/>
              <a:t>1. Simulación de la estructura en el software SAP 2000.------listo-----</a:t>
            </a:r>
          </a:p>
          <a:p>
            <a:pPr algn="just"/>
            <a:r>
              <a:rPr lang="es-ES" dirty="0"/>
              <a:t>2. Simulación del Sistema de Piso giratorio.---------------------en marcha-----</a:t>
            </a:r>
          </a:p>
          <a:p>
            <a:pPr algn="just"/>
            <a:r>
              <a:rPr lang="es-ES" dirty="0"/>
              <a:t>3. Análisis de resultados.</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96</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Los datos iniciales del diseño se muestran aquí.</a:t>
            </a:r>
          </a:p>
          <a:p>
            <a:pPr algn="just"/>
            <a:endParaRPr lang="es-ES" dirty="0"/>
          </a:p>
          <a:p>
            <a:pPr algn="just"/>
            <a:r>
              <a:rPr lang="es-ES" dirty="0"/>
              <a:t>1. Simulación de la estructura en el software SAP 2000.------listo-----</a:t>
            </a:r>
          </a:p>
          <a:p>
            <a:pPr algn="just"/>
            <a:r>
              <a:rPr lang="es-ES" dirty="0"/>
              <a:t>2. Simulación del Sistema de Piso giratorio.---------------------en marcha-----</a:t>
            </a:r>
          </a:p>
          <a:p>
            <a:pPr algn="just"/>
            <a:r>
              <a:rPr lang="es-ES" dirty="0"/>
              <a:t>3. Análisis de resultados.</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97</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Los datos iniciales del diseño se muestran aquí.</a:t>
            </a:r>
          </a:p>
          <a:p>
            <a:pPr algn="just"/>
            <a:endParaRPr lang="es-ES" dirty="0"/>
          </a:p>
          <a:p>
            <a:pPr algn="just"/>
            <a:r>
              <a:rPr lang="es-ES" dirty="0"/>
              <a:t>1. Simulación de la estructura en el software SAP 2000.------listo-----</a:t>
            </a:r>
          </a:p>
          <a:p>
            <a:pPr algn="just"/>
            <a:r>
              <a:rPr lang="es-ES" dirty="0"/>
              <a:t>2. Simulación del Sistema de Piso giratorio.---------------------en marcha-----</a:t>
            </a:r>
          </a:p>
          <a:p>
            <a:pPr algn="just"/>
            <a:r>
              <a:rPr lang="es-ES" dirty="0"/>
              <a:t>3. Análisis de resultados.</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98</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lgn="just"/>
            <a:r>
              <a:rPr lang="es-ES" dirty="0"/>
              <a:t>Los datos iniciales del diseño se muestran aquí.</a:t>
            </a:r>
          </a:p>
          <a:p>
            <a:pPr algn="just"/>
            <a:endParaRPr lang="es-ES" dirty="0"/>
          </a:p>
          <a:p>
            <a:pPr algn="just"/>
            <a:r>
              <a:rPr lang="es-ES" dirty="0"/>
              <a:t>1. Simulación de la estructura en el software SAP 2000.------listo-----</a:t>
            </a:r>
          </a:p>
          <a:p>
            <a:pPr algn="just"/>
            <a:r>
              <a:rPr lang="es-ES" dirty="0"/>
              <a:t>2. Simulación del Sistema de Piso giratorio.---------------------en marcha-----</a:t>
            </a:r>
          </a:p>
          <a:p>
            <a:pPr algn="just"/>
            <a:r>
              <a:rPr lang="es-ES" dirty="0"/>
              <a:t>3. Análisis de resultados.</a:t>
            </a:r>
          </a:p>
          <a:p>
            <a:endParaRPr lang="es-ES" dirty="0"/>
          </a:p>
        </p:txBody>
      </p:sp>
      <p:sp>
        <p:nvSpPr>
          <p:cNvPr id="4" name="3 Marcador de pie de página"/>
          <p:cNvSpPr>
            <a:spLocks noGrp="1"/>
          </p:cNvSpPr>
          <p:nvPr>
            <p:ph type="ftr" sz="quarter" idx="10"/>
          </p:nvPr>
        </p:nvSpPr>
        <p:spPr/>
        <p:txBody>
          <a:bodyPr/>
          <a:lstStyle/>
          <a:p>
            <a:r>
              <a:rPr lang="es-ES" dirty="0" smtClean="0"/>
              <a:t>CARRERA DE INGENIERÍA MECÁNICA</a:t>
            </a:r>
            <a:endParaRPr lang="es-ES" dirty="0"/>
          </a:p>
        </p:txBody>
      </p:sp>
      <p:sp>
        <p:nvSpPr>
          <p:cNvPr id="5" name="4 Marcador de número de diapositiva"/>
          <p:cNvSpPr>
            <a:spLocks noGrp="1"/>
          </p:cNvSpPr>
          <p:nvPr>
            <p:ph type="sldNum" sz="quarter" idx="11"/>
          </p:nvPr>
        </p:nvSpPr>
        <p:spPr/>
        <p:txBody>
          <a:bodyPr/>
          <a:lstStyle/>
          <a:p>
            <a:fld id="{CFA3B5A1-72F3-4109-9900-19E8D0B19E66}" type="slidenum">
              <a:rPr lang="es-ES" smtClean="0"/>
              <a:pPr/>
              <a:t>99</a:t>
            </a:fld>
            <a:r>
              <a:rPr lang="es-ES" dirty="0" smtClean="0"/>
              <a:t>/70</a:t>
            </a:r>
            <a:endParaRPr lang="es-ES" dirty="0"/>
          </a:p>
        </p:txBody>
      </p:sp>
      <p:sp>
        <p:nvSpPr>
          <p:cNvPr id="6" name="5 Marcador de encabezado"/>
          <p:cNvSpPr>
            <a:spLocks noGrp="1"/>
          </p:cNvSpPr>
          <p:nvPr>
            <p:ph type="hdr" sz="quarter" idx="12"/>
          </p:nvPr>
        </p:nvSpPr>
        <p:spPr/>
        <p:txBody>
          <a:bodyPr/>
          <a:lstStyle/>
          <a:p>
            <a:r>
              <a:rPr lang="es-ES" dirty="0" smtClean="0"/>
              <a:t>ESPE</a:t>
            </a:r>
            <a:endParaRPr lang="es-ES" dirty="0"/>
          </a:p>
        </p:txBody>
      </p:sp>
    </p:spTree>
    <p:extLst>
      <p:ext uri="{BB962C8B-B14F-4D97-AF65-F5344CB8AC3E}">
        <p14:creationId xmlns:p14="http://schemas.microsoft.com/office/powerpoint/2010/main" val="34945971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27"/>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C101E639-03D6-45C0-95DD-B7DA67777A0B}" type="datetime1">
              <a:rPr lang="es-ES" smtClean="0"/>
              <a:t>09/03/2014</a:t>
            </a:fld>
            <a:endParaRPr lang="es-ES" dirty="0"/>
          </a:p>
        </p:txBody>
      </p:sp>
      <p:sp>
        <p:nvSpPr>
          <p:cNvPr id="5" name="4 Marcador de pie de página"/>
          <p:cNvSpPr>
            <a:spLocks noGrp="1"/>
          </p:cNvSpPr>
          <p:nvPr>
            <p:ph type="ftr" sz="quarter" idx="11"/>
          </p:nvPr>
        </p:nvSpPr>
        <p:spPr/>
        <p:txBody>
          <a:bodyPr/>
          <a:lstStyle/>
          <a:p>
            <a:r>
              <a:rPr lang="es-ES" dirty="0" smtClean="0"/>
              <a:t>CAPÍTULO 1 DE 6</a:t>
            </a:r>
            <a:endParaRPr lang="es-ES" dirty="0"/>
          </a:p>
        </p:txBody>
      </p:sp>
      <p:sp>
        <p:nvSpPr>
          <p:cNvPr id="6" name="5 Marcador de número de diapositiva"/>
          <p:cNvSpPr>
            <a:spLocks noGrp="1"/>
          </p:cNvSpPr>
          <p:nvPr>
            <p:ph type="sldNum" sz="quarter" idx="12"/>
          </p:nvPr>
        </p:nvSpPr>
        <p:spPr/>
        <p:txBody>
          <a:bodyPr/>
          <a:lstStyle/>
          <a:p>
            <a:fld id="{60737B9D-4998-458F-8450-71C3FF529982}" type="slidenum">
              <a:rPr lang="es-ES" smtClean="0"/>
              <a:t>‹Nº›</a:t>
            </a:fld>
            <a:endParaRPr lang="es-ES" dirty="0"/>
          </a:p>
        </p:txBody>
      </p:sp>
    </p:spTree>
    <p:extLst>
      <p:ext uri="{BB962C8B-B14F-4D97-AF65-F5344CB8AC3E}">
        <p14:creationId xmlns:p14="http://schemas.microsoft.com/office/powerpoint/2010/main" val="272070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F07C5815-0C4C-4A00-8F6C-589861475A13}" type="datetime1">
              <a:rPr lang="es-ES" smtClean="0"/>
              <a:t>09/03/2014</a:t>
            </a:fld>
            <a:endParaRPr lang="es-ES" dirty="0"/>
          </a:p>
        </p:txBody>
      </p:sp>
      <p:sp>
        <p:nvSpPr>
          <p:cNvPr id="5" name="4 Marcador de pie de página"/>
          <p:cNvSpPr>
            <a:spLocks noGrp="1"/>
          </p:cNvSpPr>
          <p:nvPr>
            <p:ph type="ftr" sz="quarter" idx="11"/>
          </p:nvPr>
        </p:nvSpPr>
        <p:spPr/>
        <p:txBody>
          <a:bodyPr/>
          <a:lstStyle/>
          <a:p>
            <a:r>
              <a:rPr lang="es-ES" dirty="0" smtClean="0"/>
              <a:t>CAPÍTULO 1 DE 6</a:t>
            </a:r>
            <a:endParaRPr lang="es-ES" dirty="0"/>
          </a:p>
        </p:txBody>
      </p:sp>
      <p:sp>
        <p:nvSpPr>
          <p:cNvPr id="6" name="5 Marcador de número de diapositiva"/>
          <p:cNvSpPr>
            <a:spLocks noGrp="1"/>
          </p:cNvSpPr>
          <p:nvPr>
            <p:ph type="sldNum" sz="quarter" idx="12"/>
          </p:nvPr>
        </p:nvSpPr>
        <p:spPr/>
        <p:txBody>
          <a:bodyPr/>
          <a:lstStyle/>
          <a:p>
            <a:fld id="{60737B9D-4998-458F-8450-71C3FF529982}" type="slidenum">
              <a:rPr lang="es-ES" smtClean="0"/>
              <a:t>‹Nº›</a:t>
            </a:fld>
            <a:endParaRPr lang="es-ES" dirty="0"/>
          </a:p>
        </p:txBody>
      </p:sp>
    </p:spTree>
    <p:extLst>
      <p:ext uri="{BB962C8B-B14F-4D97-AF65-F5344CB8AC3E}">
        <p14:creationId xmlns:p14="http://schemas.microsoft.com/office/powerpoint/2010/main" val="62817138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0" y="274640"/>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0" y="274640"/>
            <a:ext cx="65214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15CD4A4C-DE51-47EE-9EAA-5E520B20C8C4}" type="datetime1">
              <a:rPr lang="es-ES" smtClean="0"/>
              <a:t>09/03/2014</a:t>
            </a:fld>
            <a:endParaRPr lang="es-ES" dirty="0"/>
          </a:p>
        </p:txBody>
      </p:sp>
      <p:sp>
        <p:nvSpPr>
          <p:cNvPr id="5" name="4 Marcador de pie de página"/>
          <p:cNvSpPr>
            <a:spLocks noGrp="1"/>
          </p:cNvSpPr>
          <p:nvPr>
            <p:ph type="ftr" sz="quarter" idx="11"/>
          </p:nvPr>
        </p:nvSpPr>
        <p:spPr/>
        <p:txBody>
          <a:bodyPr/>
          <a:lstStyle/>
          <a:p>
            <a:r>
              <a:rPr lang="es-ES" dirty="0" smtClean="0"/>
              <a:t>CAPÍTULO 1 DE 6</a:t>
            </a:r>
            <a:endParaRPr lang="es-ES" dirty="0"/>
          </a:p>
        </p:txBody>
      </p:sp>
      <p:sp>
        <p:nvSpPr>
          <p:cNvPr id="6" name="5 Marcador de número de diapositiva"/>
          <p:cNvSpPr>
            <a:spLocks noGrp="1"/>
          </p:cNvSpPr>
          <p:nvPr>
            <p:ph type="sldNum" sz="quarter" idx="12"/>
          </p:nvPr>
        </p:nvSpPr>
        <p:spPr/>
        <p:txBody>
          <a:bodyPr/>
          <a:lstStyle/>
          <a:p>
            <a:fld id="{60737B9D-4998-458F-8450-71C3FF529982}" type="slidenum">
              <a:rPr lang="es-ES" smtClean="0"/>
              <a:t>‹Nº›</a:t>
            </a:fld>
            <a:endParaRPr lang="es-ES" dirty="0"/>
          </a:p>
        </p:txBody>
      </p:sp>
    </p:spTree>
    <p:extLst>
      <p:ext uri="{BB962C8B-B14F-4D97-AF65-F5344CB8AC3E}">
        <p14:creationId xmlns:p14="http://schemas.microsoft.com/office/powerpoint/2010/main" val="24508594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Haga clic para modificar el estilo de título del patrón</a:t>
            </a:r>
            <a:endParaRPr lang="es-ES" dirty="0"/>
          </a:p>
        </p:txBody>
      </p:sp>
      <p:sp>
        <p:nvSpPr>
          <p:cNvPr id="3" name="2 Marcador de fecha"/>
          <p:cNvSpPr>
            <a:spLocks noGrp="1"/>
          </p:cNvSpPr>
          <p:nvPr>
            <p:ph type="dt" sz="half" idx="10"/>
          </p:nvPr>
        </p:nvSpPr>
        <p:spPr/>
        <p:txBody>
          <a:bodyPr/>
          <a:lstStyle/>
          <a:p>
            <a:fld id="{469CB04A-29E4-4DE1-B385-9EE0395F7791}" type="datetime1">
              <a:rPr lang="es-ES" smtClean="0"/>
              <a:t>09/03/2014</a:t>
            </a:fld>
            <a:endParaRPr lang="es-ES" dirty="0"/>
          </a:p>
        </p:txBody>
      </p:sp>
      <p:sp>
        <p:nvSpPr>
          <p:cNvPr id="4" name="3 Marcador de pie de página"/>
          <p:cNvSpPr>
            <a:spLocks noGrp="1"/>
          </p:cNvSpPr>
          <p:nvPr>
            <p:ph type="ftr" sz="quarter" idx="11"/>
          </p:nvPr>
        </p:nvSpPr>
        <p:spPr/>
        <p:txBody>
          <a:bodyPr/>
          <a:lstStyle/>
          <a:p>
            <a:r>
              <a:rPr lang="es-ES" dirty="0" smtClean="0"/>
              <a:t>CAPÍTULO 1 DE 6</a:t>
            </a:r>
            <a:endParaRPr lang="es-ES" dirty="0"/>
          </a:p>
        </p:txBody>
      </p:sp>
      <p:sp>
        <p:nvSpPr>
          <p:cNvPr id="5" name="4 Marcador de número de diapositiva"/>
          <p:cNvSpPr>
            <a:spLocks noGrp="1"/>
          </p:cNvSpPr>
          <p:nvPr>
            <p:ph type="sldNum" sz="quarter" idx="12"/>
          </p:nvPr>
        </p:nvSpPr>
        <p:spPr/>
        <p:txBody>
          <a:bodyPr/>
          <a:lstStyle>
            <a:lvl1pPr>
              <a:defRPr sz="1400"/>
            </a:lvl1pPr>
          </a:lstStyle>
          <a:p>
            <a:fld id="{60737B9D-4998-458F-8450-71C3FF529982}" type="slidenum">
              <a:rPr lang="es-ES" smtClean="0"/>
              <a:pPr/>
              <a:t>‹Nº›</a:t>
            </a:fld>
            <a:r>
              <a:rPr lang="es-ES" dirty="0" smtClean="0"/>
              <a:t> 70</a:t>
            </a:r>
            <a:endParaRPr lang="es-ES" dirty="0"/>
          </a:p>
        </p:txBody>
      </p:sp>
    </p:spTree>
    <p:extLst>
      <p:ext uri="{BB962C8B-B14F-4D97-AF65-F5344CB8AC3E}">
        <p14:creationId xmlns:p14="http://schemas.microsoft.com/office/powerpoint/2010/main" val="41778792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A09BFB2D-8742-434E-838B-EB37E5AB291B}" type="datetime1">
              <a:rPr lang="es-ES" smtClean="0"/>
              <a:t>09/03/2014</a:t>
            </a:fld>
            <a:endParaRPr lang="es-ES" dirty="0"/>
          </a:p>
        </p:txBody>
      </p:sp>
      <p:sp>
        <p:nvSpPr>
          <p:cNvPr id="4" name="3 Marcador de pie de página"/>
          <p:cNvSpPr>
            <a:spLocks noGrp="1"/>
          </p:cNvSpPr>
          <p:nvPr>
            <p:ph type="ftr" sz="quarter" idx="11"/>
          </p:nvPr>
        </p:nvSpPr>
        <p:spPr/>
        <p:txBody>
          <a:bodyPr/>
          <a:lstStyle/>
          <a:p>
            <a:r>
              <a:rPr lang="es-ES" dirty="0" smtClean="0"/>
              <a:t>CAPÍTULO 1 DE 6</a:t>
            </a:r>
            <a:endParaRPr lang="es-ES" dirty="0"/>
          </a:p>
        </p:txBody>
      </p:sp>
      <p:sp>
        <p:nvSpPr>
          <p:cNvPr id="5" name="4 Marcador de número de diapositiva"/>
          <p:cNvSpPr>
            <a:spLocks noGrp="1"/>
          </p:cNvSpPr>
          <p:nvPr>
            <p:ph type="sldNum" sz="quarter" idx="12"/>
          </p:nvPr>
        </p:nvSpPr>
        <p:spPr/>
        <p:txBody>
          <a:bodyPr/>
          <a:lstStyle/>
          <a:p>
            <a:fld id="{60737B9D-4998-458F-8450-71C3FF529982}" type="slidenum">
              <a:rPr lang="es-ES" smtClean="0"/>
              <a:t>‹Nº›</a:t>
            </a:fld>
            <a:endParaRPr lang="es-ES" dirty="0"/>
          </a:p>
        </p:txBody>
      </p:sp>
    </p:spTree>
    <p:extLst>
      <p:ext uri="{BB962C8B-B14F-4D97-AF65-F5344CB8AC3E}">
        <p14:creationId xmlns:p14="http://schemas.microsoft.com/office/powerpoint/2010/main" val="28023464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742950" y="2130427"/>
            <a:ext cx="84201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E242979-BC4B-4807-BCB2-8E50C8C45664}" type="datetime1">
              <a:rPr lang="es-ES" smtClean="0"/>
              <a:t>09/03/2014</a:t>
            </a:fld>
            <a:endParaRPr lang="es-ES" dirty="0"/>
          </a:p>
        </p:txBody>
      </p:sp>
      <p:sp>
        <p:nvSpPr>
          <p:cNvPr id="5" name="4 Marcador de pie de página"/>
          <p:cNvSpPr>
            <a:spLocks noGrp="1"/>
          </p:cNvSpPr>
          <p:nvPr>
            <p:ph type="ftr" sz="quarter" idx="11"/>
          </p:nvPr>
        </p:nvSpPr>
        <p:spPr/>
        <p:txBody>
          <a:bodyPr/>
          <a:lstStyle/>
          <a:p>
            <a:r>
              <a:rPr lang="es-ES" dirty="0" smtClean="0"/>
              <a:t>CAPÍTULO 1 DE 6</a:t>
            </a:r>
            <a:endParaRPr lang="es-ES" dirty="0"/>
          </a:p>
        </p:txBody>
      </p:sp>
      <p:sp>
        <p:nvSpPr>
          <p:cNvPr id="6" name="5 Marcador de número de diapositiva"/>
          <p:cNvSpPr>
            <a:spLocks noGrp="1"/>
          </p:cNvSpPr>
          <p:nvPr>
            <p:ph type="sldNum" sz="quarter" idx="12"/>
          </p:nvPr>
        </p:nvSpPr>
        <p:spPr/>
        <p:txBody>
          <a:bodyPr/>
          <a:lstStyle/>
          <a:p>
            <a:fld id="{5D99A8AC-363C-4571-BE59-341D0FB9FD0E}" type="slidenum">
              <a:rPr lang="es-ES" smtClean="0"/>
              <a:t>‹Nº›</a:t>
            </a:fld>
            <a:endParaRPr lang="es-ES" dirty="0"/>
          </a:p>
        </p:txBody>
      </p:sp>
    </p:spTree>
    <p:extLst>
      <p:ext uri="{BB962C8B-B14F-4D97-AF65-F5344CB8AC3E}">
        <p14:creationId xmlns:p14="http://schemas.microsoft.com/office/powerpoint/2010/main" val="3263737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88676417-10E7-4D1F-9DC9-D0EF3546A5C6}" type="datetime1">
              <a:rPr lang="es-ES" smtClean="0"/>
              <a:t>09/03/2014</a:t>
            </a:fld>
            <a:endParaRPr lang="es-ES" dirty="0"/>
          </a:p>
        </p:txBody>
      </p:sp>
      <p:sp>
        <p:nvSpPr>
          <p:cNvPr id="5" name="4 Marcador de pie de página"/>
          <p:cNvSpPr>
            <a:spLocks noGrp="1"/>
          </p:cNvSpPr>
          <p:nvPr>
            <p:ph type="ftr" sz="quarter" idx="11"/>
          </p:nvPr>
        </p:nvSpPr>
        <p:spPr/>
        <p:txBody>
          <a:bodyPr/>
          <a:lstStyle/>
          <a:p>
            <a:r>
              <a:rPr lang="es-ES" dirty="0" smtClean="0"/>
              <a:t>CAPÍTULO 1 DE 6</a:t>
            </a:r>
            <a:endParaRPr lang="es-ES" dirty="0"/>
          </a:p>
        </p:txBody>
      </p:sp>
      <p:sp>
        <p:nvSpPr>
          <p:cNvPr id="6" name="5 Marcador de número de diapositiva"/>
          <p:cNvSpPr>
            <a:spLocks noGrp="1"/>
          </p:cNvSpPr>
          <p:nvPr>
            <p:ph type="sldNum" sz="quarter" idx="12"/>
          </p:nvPr>
        </p:nvSpPr>
        <p:spPr/>
        <p:txBody>
          <a:bodyPr/>
          <a:lstStyle/>
          <a:p>
            <a:fld id="{5D99A8AC-363C-4571-BE59-341D0FB9FD0E}" type="slidenum">
              <a:rPr lang="es-ES" smtClean="0"/>
              <a:t>‹Nº›</a:t>
            </a:fld>
            <a:endParaRPr lang="es-ES" dirty="0"/>
          </a:p>
        </p:txBody>
      </p:sp>
    </p:spTree>
    <p:extLst>
      <p:ext uri="{BB962C8B-B14F-4D97-AF65-F5344CB8AC3E}">
        <p14:creationId xmlns:p14="http://schemas.microsoft.com/office/powerpoint/2010/main" val="394647716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506" y="4406901"/>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506" y="2906714"/>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6C7B22AB-816D-484B-B9CE-C874D146E4DB}" type="datetime1">
              <a:rPr lang="es-ES" smtClean="0"/>
              <a:t>09/03/2014</a:t>
            </a:fld>
            <a:endParaRPr lang="es-ES" dirty="0"/>
          </a:p>
        </p:txBody>
      </p:sp>
      <p:sp>
        <p:nvSpPr>
          <p:cNvPr id="5" name="4 Marcador de pie de página"/>
          <p:cNvSpPr>
            <a:spLocks noGrp="1"/>
          </p:cNvSpPr>
          <p:nvPr>
            <p:ph type="ftr" sz="quarter" idx="11"/>
          </p:nvPr>
        </p:nvSpPr>
        <p:spPr/>
        <p:txBody>
          <a:bodyPr/>
          <a:lstStyle/>
          <a:p>
            <a:r>
              <a:rPr lang="es-ES" dirty="0" smtClean="0"/>
              <a:t>CAPÍTULO 1 DE 6</a:t>
            </a:r>
            <a:endParaRPr lang="es-ES" dirty="0"/>
          </a:p>
        </p:txBody>
      </p:sp>
      <p:sp>
        <p:nvSpPr>
          <p:cNvPr id="6" name="5 Marcador de número de diapositiva"/>
          <p:cNvSpPr>
            <a:spLocks noGrp="1"/>
          </p:cNvSpPr>
          <p:nvPr>
            <p:ph type="sldNum" sz="quarter" idx="12"/>
          </p:nvPr>
        </p:nvSpPr>
        <p:spPr/>
        <p:txBody>
          <a:bodyPr/>
          <a:lstStyle/>
          <a:p>
            <a:fld id="{5D99A8AC-363C-4571-BE59-341D0FB9FD0E}" type="slidenum">
              <a:rPr lang="es-ES" smtClean="0"/>
              <a:t>‹Nº›</a:t>
            </a:fld>
            <a:endParaRPr lang="es-ES" dirty="0"/>
          </a:p>
        </p:txBody>
      </p:sp>
    </p:spTree>
    <p:extLst>
      <p:ext uri="{BB962C8B-B14F-4D97-AF65-F5344CB8AC3E}">
        <p14:creationId xmlns:p14="http://schemas.microsoft.com/office/powerpoint/2010/main" val="716851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3B50864A-90E9-495A-8FE0-CF6DA92457EA}" type="datetime1">
              <a:rPr lang="es-ES" smtClean="0"/>
              <a:t>09/03/2014</a:t>
            </a:fld>
            <a:endParaRPr lang="es-ES" dirty="0"/>
          </a:p>
        </p:txBody>
      </p:sp>
      <p:sp>
        <p:nvSpPr>
          <p:cNvPr id="6" name="5 Marcador de pie de página"/>
          <p:cNvSpPr>
            <a:spLocks noGrp="1"/>
          </p:cNvSpPr>
          <p:nvPr>
            <p:ph type="ftr" sz="quarter" idx="11"/>
          </p:nvPr>
        </p:nvSpPr>
        <p:spPr/>
        <p:txBody>
          <a:bodyPr/>
          <a:lstStyle/>
          <a:p>
            <a:r>
              <a:rPr lang="es-ES" dirty="0" smtClean="0"/>
              <a:t>CAPÍTULO 1 DE 6</a:t>
            </a:r>
            <a:endParaRPr lang="es-ES" dirty="0"/>
          </a:p>
        </p:txBody>
      </p:sp>
      <p:sp>
        <p:nvSpPr>
          <p:cNvPr id="7" name="6 Marcador de número de diapositiva"/>
          <p:cNvSpPr>
            <a:spLocks noGrp="1"/>
          </p:cNvSpPr>
          <p:nvPr>
            <p:ph type="sldNum" sz="quarter" idx="12"/>
          </p:nvPr>
        </p:nvSpPr>
        <p:spPr/>
        <p:txBody>
          <a:bodyPr/>
          <a:lstStyle/>
          <a:p>
            <a:fld id="{5D99A8AC-363C-4571-BE59-341D0FB9FD0E}" type="slidenum">
              <a:rPr lang="es-ES" smtClean="0"/>
              <a:t>‹Nº›</a:t>
            </a:fld>
            <a:endParaRPr lang="es-ES" dirty="0"/>
          </a:p>
        </p:txBody>
      </p:sp>
    </p:spTree>
    <p:extLst>
      <p:ext uri="{BB962C8B-B14F-4D97-AF65-F5344CB8AC3E}">
        <p14:creationId xmlns:p14="http://schemas.microsoft.com/office/powerpoint/2010/main" val="346731623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1"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1"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111" y="1535113"/>
            <a:ext cx="4378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111" y="2174875"/>
            <a:ext cx="4378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31B26F20-21BB-4986-B30E-6B8B413CF0E4}" type="datetime1">
              <a:rPr lang="es-ES" smtClean="0"/>
              <a:t>09/03/2014</a:t>
            </a:fld>
            <a:endParaRPr lang="es-ES" dirty="0"/>
          </a:p>
        </p:txBody>
      </p:sp>
      <p:sp>
        <p:nvSpPr>
          <p:cNvPr id="8" name="7 Marcador de pie de página"/>
          <p:cNvSpPr>
            <a:spLocks noGrp="1"/>
          </p:cNvSpPr>
          <p:nvPr>
            <p:ph type="ftr" sz="quarter" idx="11"/>
          </p:nvPr>
        </p:nvSpPr>
        <p:spPr/>
        <p:txBody>
          <a:bodyPr/>
          <a:lstStyle/>
          <a:p>
            <a:r>
              <a:rPr lang="es-ES" dirty="0" smtClean="0"/>
              <a:t>CAPÍTULO 1 DE 6</a:t>
            </a:r>
            <a:endParaRPr lang="es-ES" dirty="0"/>
          </a:p>
        </p:txBody>
      </p:sp>
      <p:sp>
        <p:nvSpPr>
          <p:cNvPr id="9" name="8 Marcador de número de diapositiva"/>
          <p:cNvSpPr>
            <a:spLocks noGrp="1"/>
          </p:cNvSpPr>
          <p:nvPr>
            <p:ph type="sldNum" sz="quarter" idx="12"/>
          </p:nvPr>
        </p:nvSpPr>
        <p:spPr/>
        <p:txBody>
          <a:bodyPr/>
          <a:lstStyle/>
          <a:p>
            <a:fld id="{5D99A8AC-363C-4571-BE59-341D0FB9FD0E}" type="slidenum">
              <a:rPr lang="es-ES" smtClean="0"/>
              <a:t>‹Nº›</a:t>
            </a:fld>
            <a:endParaRPr lang="es-ES" dirty="0"/>
          </a:p>
        </p:txBody>
      </p:sp>
    </p:spTree>
    <p:extLst>
      <p:ext uri="{BB962C8B-B14F-4D97-AF65-F5344CB8AC3E}">
        <p14:creationId xmlns:p14="http://schemas.microsoft.com/office/powerpoint/2010/main" val="60396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83AA7254-76A3-4820-B377-2FAFDA6C4A75}" type="datetime1">
              <a:rPr lang="es-ES" smtClean="0"/>
              <a:t>09/03/2014</a:t>
            </a:fld>
            <a:endParaRPr lang="es-ES" dirty="0"/>
          </a:p>
        </p:txBody>
      </p:sp>
      <p:sp>
        <p:nvSpPr>
          <p:cNvPr id="4" name="3 Marcador de pie de página"/>
          <p:cNvSpPr>
            <a:spLocks noGrp="1"/>
          </p:cNvSpPr>
          <p:nvPr>
            <p:ph type="ftr" sz="quarter" idx="11"/>
          </p:nvPr>
        </p:nvSpPr>
        <p:spPr/>
        <p:txBody>
          <a:bodyPr/>
          <a:lstStyle/>
          <a:p>
            <a:r>
              <a:rPr lang="es-ES" dirty="0" smtClean="0"/>
              <a:t>CAPÍTULO 1 DE 6</a:t>
            </a:r>
            <a:endParaRPr lang="es-ES" dirty="0"/>
          </a:p>
        </p:txBody>
      </p:sp>
      <p:sp>
        <p:nvSpPr>
          <p:cNvPr id="5" name="4 Marcador de número de diapositiva"/>
          <p:cNvSpPr>
            <a:spLocks noGrp="1"/>
          </p:cNvSpPr>
          <p:nvPr>
            <p:ph type="sldNum" sz="quarter" idx="12"/>
          </p:nvPr>
        </p:nvSpPr>
        <p:spPr/>
        <p:txBody>
          <a:bodyPr/>
          <a:lstStyle/>
          <a:p>
            <a:fld id="{5D99A8AC-363C-4571-BE59-341D0FB9FD0E}" type="slidenum">
              <a:rPr lang="es-ES" smtClean="0"/>
              <a:t>‹Nº›</a:t>
            </a:fld>
            <a:endParaRPr lang="es-ES" dirty="0"/>
          </a:p>
        </p:txBody>
      </p:sp>
    </p:spTree>
    <p:extLst>
      <p:ext uri="{BB962C8B-B14F-4D97-AF65-F5344CB8AC3E}">
        <p14:creationId xmlns:p14="http://schemas.microsoft.com/office/powerpoint/2010/main" val="3651195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A8F7E0F-67EF-40FC-8432-108D893B0E23}" type="datetime1">
              <a:rPr lang="es-ES" smtClean="0"/>
              <a:t>09/03/2014</a:t>
            </a:fld>
            <a:endParaRPr lang="es-ES" dirty="0"/>
          </a:p>
        </p:txBody>
      </p:sp>
      <p:sp>
        <p:nvSpPr>
          <p:cNvPr id="5" name="4 Marcador de pie de página"/>
          <p:cNvSpPr>
            <a:spLocks noGrp="1"/>
          </p:cNvSpPr>
          <p:nvPr>
            <p:ph type="ftr" sz="quarter" idx="11"/>
          </p:nvPr>
        </p:nvSpPr>
        <p:spPr/>
        <p:txBody>
          <a:bodyPr/>
          <a:lstStyle/>
          <a:p>
            <a:r>
              <a:rPr lang="es-ES" dirty="0" smtClean="0"/>
              <a:t>CAPÍTULO 1 DE 6</a:t>
            </a:r>
            <a:endParaRPr lang="es-ES" dirty="0"/>
          </a:p>
        </p:txBody>
      </p:sp>
      <p:sp>
        <p:nvSpPr>
          <p:cNvPr id="6" name="5 Marcador de número de diapositiva"/>
          <p:cNvSpPr>
            <a:spLocks noGrp="1"/>
          </p:cNvSpPr>
          <p:nvPr>
            <p:ph type="sldNum" sz="quarter" idx="12"/>
          </p:nvPr>
        </p:nvSpPr>
        <p:spPr/>
        <p:txBody>
          <a:bodyPr/>
          <a:lstStyle/>
          <a:p>
            <a:fld id="{60737B9D-4998-458F-8450-71C3FF529982}" type="slidenum">
              <a:rPr lang="es-ES" smtClean="0"/>
              <a:t>‹Nº›</a:t>
            </a:fld>
            <a:endParaRPr lang="es-ES" dirty="0"/>
          </a:p>
        </p:txBody>
      </p:sp>
    </p:spTree>
    <p:extLst>
      <p:ext uri="{BB962C8B-B14F-4D97-AF65-F5344CB8AC3E}">
        <p14:creationId xmlns:p14="http://schemas.microsoft.com/office/powerpoint/2010/main" val="3912284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3A215A7-C879-41B6-AF69-99239203CDD9}" type="datetime1">
              <a:rPr lang="es-ES" smtClean="0"/>
              <a:t>09/03/2014</a:t>
            </a:fld>
            <a:endParaRPr lang="es-ES" dirty="0"/>
          </a:p>
        </p:txBody>
      </p:sp>
      <p:sp>
        <p:nvSpPr>
          <p:cNvPr id="3" name="2 Marcador de pie de página"/>
          <p:cNvSpPr>
            <a:spLocks noGrp="1"/>
          </p:cNvSpPr>
          <p:nvPr>
            <p:ph type="ftr" sz="quarter" idx="11"/>
          </p:nvPr>
        </p:nvSpPr>
        <p:spPr/>
        <p:txBody>
          <a:bodyPr/>
          <a:lstStyle/>
          <a:p>
            <a:r>
              <a:rPr lang="es-ES" dirty="0" smtClean="0"/>
              <a:t>CAPÍTULO 1 DE 6</a:t>
            </a:r>
            <a:endParaRPr lang="es-ES" dirty="0"/>
          </a:p>
        </p:txBody>
      </p:sp>
      <p:sp>
        <p:nvSpPr>
          <p:cNvPr id="4" name="3 Marcador de número de diapositiva"/>
          <p:cNvSpPr>
            <a:spLocks noGrp="1"/>
          </p:cNvSpPr>
          <p:nvPr>
            <p:ph type="sldNum" sz="quarter" idx="12"/>
          </p:nvPr>
        </p:nvSpPr>
        <p:spPr/>
        <p:txBody>
          <a:bodyPr/>
          <a:lstStyle/>
          <a:p>
            <a:fld id="{5D99A8AC-363C-4571-BE59-341D0FB9FD0E}" type="slidenum">
              <a:rPr lang="es-ES" smtClean="0"/>
              <a:t>‹Nº›</a:t>
            </a:fld>
            <a:endParaRPr lang="es-ES" dirty="0"/>
          </a:p>
        </p:txBody>
      </p:sp>
    </p:spTree>
    <p:extLst>
      <p:ext uri="{BB962C8B-B14F-4D97-AF65-F5344CB8AC3E}">
        <p14:creationId xmlns:p14="http://schemas.microsoft.com/office/powerpoint/2010/main" val="221442161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1" y="273050"/>
            <a:ext cx="3259006"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2972" y="273052"/>
            <a:ext cx="553772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1"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436D6-FC50-4875-822E-21E38C037BFE}" type="datetime1">
              <a:rPr lang="es-ES" smtClean="0"/>
              <a:t>09/03/2014</a:t>
            </a:fld>
            <a:endParaRPr lang="es-ES" dirty="0"/>
          </a:p>
        </p:txBody>
      </p:sp>
      <p:sp>
        <p:nvSpPr>
          <p:cNvPr id="6" name="5 Marcador de pie de página"/>
          <p:cNvSpPr>
            <a:spLocks noGrp="1"/>
          </p:cNvSpPr>
          <p:nvPr>
            <p:ph type="ftr" sz="quarter" idx="11"/>
          </p:nvPr>
        </p:nvSpPr>
        <p:spPr/>
        <p:txBody>
          <a:bodyPr/>
          <a:lstStyle/>
          <a:p>
            <a:r>
              <a:rPr lang="es-ES" dirty="0" smtClean="0"/>
              <a:t>CAPÍTULO 1 DE 6</a:t>
            </a:r>
            <a:endParaRPr lang="es-ES" dirty="0"/>
          </a:p>
        </p:txBody>
      </p:sp>
      <p:sp>
        <p:nvSpPr>
          <p:cNvPr id="7" name="6 Marcador de número de diapositiva"/>
          <p:cNvSpPr>
            <a:spLocks noGrp="1"/>
          </p:cNvSpPr>
          <p:nvPr>
            <p:ph type="sldNum" sz="quarter" idx="12"/>
          </p:nvPr>
        </p:nvSpPr>
        <p:spPr/>
        <p:txBody>
          <a:bodyPr/>
          <a:lstStyle/>
          <a:p>
            <a:fld id="{5D99A8AC-363C-4571-BE59-341D0FB9FD0E}" type="slidenum">
              <a:rPr lang="es-ES" smtClean="0"/>
              <a:t>‹Nº›</a:t>
            </a:fld>
            <a:endParaRPr lang="es-ES" dirty="0"/>
          </a:p>
        </p:txBody>
      </p:sp>
    </p:spTree>
    <p:extLst>
      <p:ext uri="{BB962C8B-B14F-4D97-AF65-F5344CB8AC3E}">
        <p14:creationId xmlns:p14="http://schemas.microsoft.com/office/powerpoint/2010/main" val="5954372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645"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2D513C6B-A9F2-4F90-BEB1-9DE2354D43CC}" type="datetime1">
              <a:rPr lang="es-ES" smtClean="0"/>
              <a:t>09/03/2014</a:t>
            </a:fld>
            <a:endParaRPr lang="es-ES" dirty="0"/>
          </a:p>
        </p:txBody>
      </p:sp>
      <p:sp>
        <p:nvSpPr>
          <p:cNvPr id="6" name="5 Marcador de pie de página"/>
          <p:cNvSpPr>
            <a:spLocks noGrp="1"/>
          </p:cNvSpPr>
          <p:nvPr>
            <p:ph type="ftr" sz="quarter" idx="11"/>
          </p:nvPr>
        </p:nvSpPr>
        <p:spPr/>
        <p:txBody>
          <a:bodyPr/>
          <a:lstStyle/>
          <a:p>
            <a:r>
              <a:rPr lang="es-ES" dirty="0" smtClean="0"/>
              <a:t>CAPÍTULO 1 DE 6</a:t>
            </a:r>
            <a:endParaRPr lang="es-ES" dirty="0"/>
          </a:p>
        </p:txBody>
      </p:sp>
      <p:sp>
        <p:nvSpPr>
          <p:cNvPr id="7" name="6 Marcador de número de diapositiva"/>
          <p:cNvSpPr>
            <a:spLocks noGrp="1"/>
          </p:cNvSpPr>
          <p:nvPr>
            <p:ph type="sldNum" sz="quarter" idx="12"/>
          </p:nvPr>
        </p:nvSpPr>
        <p:spPr/>
        <p:txBody>
          <a:bodyPr/>
          <a:lstStyle/>
          <a:p>
            <a:fld id="{5D99A8AC-363C-4571-BE59-341D0FB9FD0E}" type="slidenum">
              <a:rPr lang="es-ES" smtClean="0"/>
              <a:t>‹Nº›</a:t>
            </a:fld>
            <a:endParaRPr lang="es-ES" dirty="0"/>
          </a:p>
        </p:txBody>
      </p:sp>
    </p:spTree>
    <p:extLst>
      <p:ext uri="{BB962C8B-B14F-4D97-AF65-F5344CB8AC3E}">
        <p14:creationId xmlns:p14="http://schemas.microsoft.com/office/powerpoint/2010/main" val="17801759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9F3114B2-9459-43A4-873F-1BAE5A932252}" type="datetime1">
              <a:rPr lang="es-ES" smtClean="0"/>
              <a:t>09/03/2014</a:t>
            </a:fld>
            <a:endParaRPr lang="es-ES" dirty="0"/>
          </a:p>
        </p:txBody>
      </p:sp>
      <p:sp>
        <p:nvSpPr>
          <p:cNvPr id="5" name="4 Marcador de pie de página"/>
          <p:cNvSpPr>
            <a:spLocks noGrp="1"/>
          </p:cNvSpPr>
          <p:nvPr>
            <p:ph type="ftr" sz="quarter" idx="11"/>
          </p:nvPr>
        </p:nvSpPr>
        <p:spPr/>
        <p:txBody>
          <a:bodyPr/>
          <a:lstStyle/>
          <a:p>
            <a:r>
              <a:rPr lang="es-ES" dirty="0" smtClean="0"/>
              <a:t>CAPÍTULO 1 DE 6</a:t>
            </a:r>
            <a:endParaRPr lang="es-ES" dirty="0"/>
          </a:p>
        </p:txBody>
      </p:sp>
      <p:sp>
        <p:nvSpPr>
          <p:cNvPr id="6" name="5 Marcador de número de diapositiva"/>
          <p:cNvSpPr>
            <a:spLocks noGrp="1"/>
          </p:cNvSpPr>
          <p:nvPr>
            <p:ph type="sldNum" sz="quarter" idx="12"/>
          </p:nvPr>
        </p:nvSpPr>
        <p:spPr/>
        <p:txBody>
          <a:bodyPr/>
          <a:lstStyle/>
          <a:p>
            <a:fld id="{5D99A8AC-363C-4571-BE59-341D0FB9FD0E}" type="slidenum">
              <a:rPr lang="es-ES" smtClean="0"/>
              <a:t>‹Nº›</a:t>
            </a:fld>
            <a:endParaRPr lang="es-ES" dirty="0"/>
          </a:p>
        </p:txBody>
      </p:sp>
    </p:spTree>
    <p:extLst>
      <p:ext uri="{BB962C8B-B14F-4D97-AF65-F5344CB8AC3E}">
        <p14:creationId xmlns:p14="http://schemas.microsoft.com/office/powerpoint/2010/main" val="220580938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7181850" y="274640"/>
            <a:ext cx="222885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95300" y="274640"/>
            <a:ext cx="652145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54537CED-51C2-4FCD-AA73-2E797CFCCC5E}" type="datetime1">
              <a:rPr lang="es-ES" smtClean="0"/>
              <a:t>09/03/2014</a:t>
            </a:fld>
            <a:endParaRPr lang="es-ES" dirty="0"/>
          </a:p>
        </p:txBody>
      </p:sp>
      <p:sp>
        <p:nvSpPr>
          <p:cNvPr id="5" name="4 Marcador de pie de página"/>
          <p:cNvSpPr>
            <a:spLocks noGrp="1"/>
          </p:cNvSpPr>
          <p:nvPr>
            <p:ph type="ftr" sz="quarter" idx="11"/>
          </p:nvPr>
        </p:nvSpPr>
        <p:spPr/>
        <p:txBody>
          <a:bodyPr/>
          <a:lstStyle/>
          <a:p>
            <a:r>
              <a:rPr lang="es-ES" dirty="0" smtClean="0"/>
              <a:t>CAPÍTULO 1 DE 6</a:t>
            </a:r>
            <a:endParaRPr lang="es-ES" dirty="0"/>
          </a:p>
        </p:txBody>
      </p:sp>
      <p:sp>
        <p:nvSpPr>
          <p:cNvPr id="6" name="5 Marcador de número de diapositiva"/>
          <p:cNvSpPr>
            <a:spLocks noGrp="1"/>
          </p:cNvSpPr>
          <p:nvPr>
            <p:ph type="sldNum" sz="quarter" idx="12"/>
          </p:nvPr>
        </p:nvSpPr>
        <p:spPr/>
        <p:txBody>
          <a:bodyPr/>
          <a:lstStyle/>
          <a:p>
            <a:fld id="{5D99A8AC-363C-4571-BE59-341D0FB9FD0E}" type="slidenum">
              <a:rPr lang="es-ES" smtClean="0"/>
              <a:t>‹Nº›</a:t>
            </a:fld>
            <a:endParaRPr lang="es-ES" dirty="0"/>
          </a:p>
        </p:txBody>
      </p:sp>
    </p:spTree>
    <p:extLst>
      <p:ext uri="{BB962C8B-B14F-4D97-AF65-F5344CB8AC3E}">
        <p14:creationId xmlns:p14="http://schemas.microsoft.com/office/powerpoint/2010/main" val="1726444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Haga clic para modificar el estilo de título del patrón</a:t>
            </a:r>
            <a:endParaRPr lang="es-ES" dirty="0"/>
          </a:p>
        </p:txBody>
      </p:sp>
      <p:sp>
        <p:nvSpPr>
          <p:cNvPr id="3" name="2 Marcador de fecha"/>
          <p:cNvSpPr>
            <a:spLocks noGrp="1"/>
          </p:cNvSpPr>
          <p:nvPr>
            <p:ph type="dt" sz="half" idx="10"/>
          </p:nvPr>
        </p:nvSpPr>
        <p:spPr/>
        <p:txBody>
          <a:bodyPr/>
          <a:lstStyle/>
          <a:p>
            <a:fld id="{469CB04A-29E4-4DE1-B385-9EE0395F7791}" type="datetime1">
              <a:rPr lang="es-ES" smtClean="0"/>
              <a:t>09/03/2014</a:t>
            </a:fld>
            <a:endParaRPr lang="es-ES" dirty="0"/>
          </a:p>
        </p:txBody>
      </p:sp>
      <p:sp>
        <p:nvSpPr>
          <p:cNvPr id="4" name="3 Marcador de pie de página"/>
          <p:cNvSpPr>
            <a:spLocks noGrp="1"/>
          </p:cNvSpPr>
          <p:nvPr>
            <p:ph type="ftr" sz="quarter" idx="11"/>
          </p:nvPr>
        </p:nvSpPr>
        <p:spPr/>
        <p:txBody>
          <a:bodyPr/>
          <a:lstStyle/>
          <a:p>
            <a:r>
              <a:rPr lang="es-ES" dirty="0" smtClean="0"/>
              <a:t>CAPÍTULO 1 DE 6</a:t>
            </a:r>
            <a:endParaRPr lang="es-ES" dirty="0"/>
          </a:p>
        </p:txBody>
      </p:sp>
      <p:sp>
        <p:nvSpPr>
          <p:cNvPr id="5" name="4 Marcador de número de diapositiva"/>
          <p:cNvSpPr>
            <a:spLocks noGrp="1"/>
          </p:cNvSpPr>
          <p:nvPr>
            <p:ph type="sldNum" sz="quarter" idx="12"/>
          </p:nvPr>
        </p:nvSpPr>
        <p:spPr/>
        <p:txBody>
          <a:bodyPr/>
          <a:lstStyle>
            <a:lvl1pPr>
              <a:defRPr sz="1400"/>
            </a:lvl1pPr>
          </a:lstStyle>
          <a:p>
            <a:fld id="{60737B9D-4998-458F-8450-71C3FF529982}" type="slidenum">
              <a:rPr lang="es-ES" smtClean="0"/>
              <a:pPr/>
              <a:t>‹Nº›</a:t>
            </a:fld>
            <a:r>
              <a:rPr lang="es-ES" dirty="0" smtClean="0"/>
              <a:t> 70</a:t>
            </a:r>
            <a:endParaRPr lang="es-ES" dirty="0"/>
          </a:p>
        </p:txBody>
      </p:sp>
    </p:spTree>
    <p:extLst>
      <p:ext uri="{BB962C8B-B14F-4D97-AF65-F5344CB8AC3E}">
        <p14:creationId xmlns:p14="http://schemas.microsoft.com/office/powerpoint/2010/main" val="41778792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82506" y="4406901"/>
            <a:ext cx="84201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82506" y="2906714"/>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3D0ED914-8948-481D-A258-DD7D1A201096}" type="datetime1">
              <a:rPr lang="es-ES" smtClean="0"/>
              <a:t>09/03/2014</a:t>
            </a:fld>
            <a:endParaRPr lang="es-ES" dirty="0"/>
          </a:p>
        </p:txBody>
      </p:sp>
      <p:sp>
        <p:nvSpPr>
          <p:cNvPr id="5" name="4 Marcador de pie de página"/>
          <p:cNvSpPr>
            <a:spLocks noGrp="1"/>
          </p:cNvSpPr>
          <p:nvPr>
            <p:ph type="ftr" sz="quarter" idx="11"/>
          </p:nvPr>
        </p:nvSpPr>
        <p:spPr/>
        <p:txBody>
          <a:bodyPr/>
          <a:lstStyle/>
          <a:p>
            <a:r>
              <a:rPr lang="es-ES" dirty="0" smtClean="0"/>
              <a:t>CAPÍTULO 1 DE 6</a:t>
            </a:r>
            <a:endParaRPr lang="es-ES" dirty="0"/>
          </a:p>
        </p:txBody>
      </p:sp>
      <p:sp>
        <p:nvSpPr>
          <p:cNvPr id="6" name="5 Marcador de número de diapositiva"/>
          <p:cNvSpPr>
            <a:spLocks noGrp="1"/>
          </p:cNvSpPr>
          <p:nvPr>
            <p:ph type="sldNum" sz="quarter" idx="12"/>
          </p:nvPr>
        </p:nvSpPr>
        <p:spPr/>
        <p:txBody>
          <a:bodyPr/>
          <a:lstStyle/>
          <a:p>
            <a:fld id="{60737B9D-4998-458F-8450-71C3FF529982}" type="slidenum">
              <a:rPr lang="es-ES" smtClean="0"/>
              <a:t>‹Nº›</a:t>
            </a:fld>
            <a:endParaRPr lang="es-ES" dirty="0"/>
          </a:p>
        </p:txBody>
      </p:sp>
    </p:spTree>
    <p:extLst>
      <p:ext uri="{BB962C8B-B14F-4D97-AF65-F5344CB8AC3E}">
        <p14:creationId xmlns:p14="http://schemas.microsoft.com/office/powerpoint/2010/main" val="356400749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82FA2F0B-3DE0-42C2-9D21-F91EDAB3897C}" type="datetime1">
              <a:rPr lang="es-ES" smtClean="0"/>
              <a:t>09/03/2014</a:t>
            </a:fld>
            <a:endParaRPr lang="es-ES" dirty="0"/>
          </a:p>
        </p:txBody>
      </p:sp>
      <p:sp>
        <p:nvSpPr>
          <p:cNvPr id="6" name="5 Marcador de pie de página"/>
          <p:cNvSpPr>
            <a:spLocks noGrp="1"/>
          </p:cNvSpPr>
          <p:nvPr>
            <p:ph type="ftr" sz="quarter" idx="11"/>
          </p:nvPr>
        </p:nvSpPr>
        <p:spPr/>
        <p:txBody>
          <a:bodyPr/>
          <a:lstStyle/>
          <a:p>
            <a:r>
              <a:rPr lang="es-ES" dirty="0" smtClean="0"/>
              <a:t>CAPÍTULO 1 DE 6</a:t>
            </a:r>
            <a:endParaRPr lang="es-ES" dirty="0"/>
          </a:p>
        </p:txBody>
      </p:sp>
      <p:sp>
        <p:nvSpPr>
          <p:cNvPr id="7" name="6 Marcador de número de diapositiva"/>
          <p:cNvSpPr>
            <a:spLocks noGrp="1"/>
          </p:cNvSpPr>
          <p:nvPr>
            <p:ph type="sldNum" sz="quarter" idx="12"/>
          </p:nvPr>
        </p:nvSpPr>
        <p:spPr/>
        <p:txBody>
          <a:bodyPr/>
          <a:lstStyle/>
          <a:p>
            <a:fld id="{60737B9D-4998-458F-8450-71C3FF529982}" type="slidenum">
              <a:rPr lang="es-ES" smtClean="0"/>
              <a:t>‹Nº›</a:t>
            </a:fld>
            <a:endParaRPr lang="es-ES" dirty="0"/>
          </a:p>
        </p:txBody>
      </p:sp>
    </p:spTree>
    <p:extLst>
      <p:ext uri="{BB962C8B-B14F-4D97-AF65-F5344CB8AC3E}">
        <p14:creationId xmlns:p14="http://schemas.microsoft.com/office/powerpoint/2010/main" val="2159129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1"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95301"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5032111" y="1535113"/>
            <a:ext cx="4378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5032111" y="2174875"/>
            <a:ext cx="4378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0BDA266A-844B-4DA4-A5D9-DDE412F0146A}" type="datetime1">
              <a:rPr lang="es-ES" smtClean="0"/>
              <a:t>09/03/2014</a:t>
            </a:fld>
            <a:endParaRPr lang="es-ES" dirty="0"/>
          </a:p>
        </p:txBody>
      </p:sp>
      <p:sp>
        <p:nvSpPr>
          <p:cNvPr id="8" name="7 Marcador de pie de página"/>
          <p:cNvSpPr>
            <a:spLocks noGrp="1"/>
          </p:cNvSpPr>
          <p:nvPr>
            <p:ph type="ftr" sz="quarter" idx="11"/>
          </p:nvPr>
        </p:nvSpPr>
        <p:spPr/>
        <p:txBody>
          <a:bodyPr/>
          <a:lstStyle/>
          <a:p>
            <a:r>
              <a:rPr lang="es-ES" dirty="0" smtClean="0"/>
              <a:t>CAPÍTULO 1 DE 6</a:t>
            </a:r>
            <a:endParaRPr lang="es-ES" dirty="0"/>
          </a:p>
        </p:txBody>
      </p:sp>
      <p:sp>
        <p:nvSpPr>
          <p:cNvPr id="9" name="8 Marcador de número de diapositiva"/>
          <p:cNvSpPr>
            <a:spLocks noGrp="1"/>
          </p:cNvSpPr>
          <p:nvPr>
            <p:ph type="sldNum" sz="quarter" idx="12"/>
          </p:nvPr>
        </p:nvSpPr>
        <p:spPr/>
        <p:txBody>
          <a:bodyPr/>
          <a:lstStyle/>
          <a:p>
            <a:fld id="{60737B9D-4998-458F-8450-71C3FF529982}" type="slidenum">
              <a:rPr lang="es-ES" smtClean="0"/>
              <a:t>‹Nº›</a:t>
            </a:fld>
            <a:endParaRPr lang="es-ES" dirty="0"/>
          </a:p>
        </p:txBody>
      </p:sp>
    </p:spTree>
    <p:extLst>
      <p:ext uri="{BB962C8B-B14F-4D97-AF65-F5344CB8AC3E}">
        <p14:creationId xmlns:p14="http://schemas.microsoft.com/office/powerpoint/2010/main" val="120526674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D8A0E769-3CCE-4A7E-B5C5-13A86B877AF4}" type="datetime1">
              <a:rPr lang="es-ES" smtClean="0"/>
              <a:t>09/03/2014</a:t>
            </a:fld>
            <a:endParaRPr lang="es-ES" dirty="0"/>
          </a:p>
        </p:txBody>
      </p:sp>
      <p:sp>
        <p:nvSpPr>
          <p:cNvPr id="4" name="3 Marcador de pie de página"/>
          <p:cNvSpPr>
            <a:spLocks noGrp="1"/>
          </p:cNvSpPr>
          <p:nvPr>
            <p:ph type="ftr" sz="quarter" idx="11"/>
          </p:nvPr>
        </p:nvSpPr>
        <p:spPr/>
        <p:txBody>
          <a:bodyPr/>
          <a:lstStyle/>
          <a:p>
            <a:r>
              <a:rPr lang="es-ES" dirty="0" smtClean="0"/>
              <a:t>CAPÍTULO 1 DE 6</a:t>
            </a:r>
            <a:endParaRPr lang="es-ES" dirty="0"/>
          </a:p>
        </p:txBody>
      </p:sp>
      <p:sp>
        <p:nvSpPr>
          <p:cNvPr id="5" name="4 Marcador de número de diapositiva"/>
          <p:cNvSpPr>
            <a:spLocks noGrp="1"/>
          </p:cNvSpPr>
          <p:nvPr>
            <p:ph type="sldNum" sz="quarter" idx="12"/>
          </p:nvPr>
        </p:nvSpPr>
        <p:spPr/>
        <p:txBody>
          <a:bodyPr/>
          <a:lstStyle/>
          <a:p>
            <a:fld id="{60737B9D-4998-458F-8450-71C3FF529982}" type="slidenum">
              <a:rPr lang="es-ES" smtClean="0"/>
              <a:t>‹Nº›</a:t>
            </a:fld>
            <a:endParaRPr lang="es-ES" dirty="0"/>
          </a:p>
        </p:txBody>
      </p:sp>
    </p:spTree>
    <p:extLst>
      <p:ext uri="{BB962C8B-B14F-4D97-AF65-F5344CB8AC3E}">
        <p14:creationId xmlns:p14="http://schemas.microsoft.com/office/powerpoint/2010/main" val="19833244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DE8379B-41EC-467A-A13A-D80C98FF1877}" type="datetime1">
              <a:rPr lang="es-ES" smtClean="0"/>
              <a:t>09/03/2014</a:t>
            </a:fld>
            <a:endParaRPr lang="es-ES" dirty="0"/>
          </a:p>
        </p:txBody>
      </p:sp>
      <p:sp>
        <p:nvSpPr>
          <p:cNvPr id="3" name="2 Marcador de pie de página"/>
          <p:cNvSpPr>
            <a:spLocks noGrp="1"/>
          </p:cNvSpPr>
          <p:nvPr>
            <p:ph type="ftr" sz="quarter" idx="11"/>
          </p:nvPr>
        </p:nvSpPr>
        <p:spPr/>
        <p:txBody>
          <a:bodyPr/>
          <a:lstStyle/>
          <a:p>
            <a:r>
              <a:rPr lang="es-ES" dirty="0" smtClean="0"/>
              <a:t>CAPÍTULO 1 DE 6</a:t>
            </a:r>
            <a:endParaRPr lang="es-ES" dirty="0"/>
          </a:p>
        </p:txBody>
      </p:sp>
      <p:sp>
        <p:nvSpPr>
          <p:cNvPr id="4" name="3 Marcador de número de diapositiva"/>
          <p:cNvSpPr>
            <a:spLocks noGrp="1"/>
          </p:cNvSpPr>
          <p:nvPr>
            <p:ph type="sldNum" sz="quarter" idx="12"/>
          </p:nvPr>
        </p:nvSpPr>
        <p:spPr/>
        <p:txBody>
          <a:bodyPr/>
          <a:lstStyle/>
          <a:p>
            <a:fld id="{60737B9D-4998-458F-8450-71C3FF529982}" type="slidenum">
              <a:rPr lang="es-ES" smtClean="0"/>
              <a:t>‹Nº›</a:t>
            </a:fld>
            <a:endParaRPr lang="es-ES" dirty="0"/>
          </a:p>
        </p:txBody>
      </p:sp>
    </p:spTree>
    <p:extLst>
      <p:ext uri="{BB962C8B-B14F-4D97-AF65-F5344CB8AC3E}">
        <p14:creationId xmlns:p14="http://schemas.microsoft.com/office/powerpoint/2010/main" val="243055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95301" y="273050"/>
            <a:ext cx="3259006"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872972" y="273052"/>
            <a:ext cx="553772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95301"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6CCE475-873C-4DC5-B282-674ADB5F69A2}" type="datetime1">
              <a:rPr lang="es-ES" smtClean="0"/>
              <a:t>09/03/2014</a:t>
            </a:fld>
            <a:endParaRPr lang="es-ES" dirty="0"/>
          </a:p>
        </p:txBody>
      </p:sp>
      <p:sp>
        <p:nvSpPr>
          <p:cNvPr id="6" name="5 Marcador de pie de página"/>
          <p:cNvSpPr>
            <a:spLocks noGrp="1"/>
          </p:cNvSpPr>
          <p:nvPr>
            <p:ph type="ftr" sz="quarter" idx="11"/>
          </p:nvPr>
        </p:nvSpPr>
        <p:spPr/>
        <p:txBody>
          <a:bodyPr/>
          <a:lstStyle/>
          <a:p>
            <a:r>
              <a:rPr lang="es-ES" dirty="0" smtClean="0"/>
              <a:t>CAPÍTULO 1 DE 6</a:t>
            </a:r>
            <a:endParaRPr lang="es-ES" dirty="0"/>
          </a:p>
        </p:txBody>
      </p:sp>
      <p:sp>
        <p:nvSpPr>
          <p:cNvPr id="7" name="6 Marcador de número de diapositiva"/>
          <p:cNvSpPr>
            <a:spLocks noGrp="1"/>
          </p:cNvSpPr>
          <p:nvPr>
            <p:ph type="sldNum" sz="quarter" idx="12"/>
          </p:nvPr>
        </p:nvSpPr>
        <p:spPr/>
        <p:txBody>
          <a:bodyPr/>
          <a:lstStyle/>
          <a:p>
            <a:fld id="{60737B9D-4998-458F-8450-71C3FF529982}" type="slidenum">
              <a:rPr lang="es-ES" smtClean="0"/>
              <a:t>‹Nº›</a:t>
            </a:fld>
            <a:endParaRPr lang="es-ES" dirty="0"/>
          </a:p>
        </p:txBody>
      </p:sp>
    </p:spTree>
    <p:extLst>
      <p:ext uri="{BB962C8B-B14F-4D97-AF65-F5344CB8AC3E}">
        <p14:creationId xmlns:p14="http://schemas.microsoft.com/office/powerpoint/2010/main" val="91754427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941645" y="4800600"/>
            <a:ext cx="59436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dirty="0"/>
          </a:p>
        </p:txBody>
      </p:sp>
      <p:sp>
        <p:nvSpPr>
          <p:cNvPr id="4" name="3 Marcador de texto"/>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5E29A2B9-65AA-4185-83FE-FDF258937DAC}" type="datetime1">
              <a:rPr lang="es-ES" smtClean="0"/>
              <a:t>09/03/2014</a:t>
            </a:fld>
            <a:endParaRPr lang="es-ES" dirty="0"/>
          </a:p>
        </p:txBody>
      </p:sp>
      <p:sp>
        <p:nvSpPr>
          <p:cNvPr id="6" name="5 Marcador de pie de página"/>
          <p:cNvSpPr>
            <a:spLocks noGrp="1"/>
          </p:cNvSpPr>
          <p:nvPr>
            <p:ph type="ftr" sz="quarter" idx="11"/>
          </p:nvPr>
        </p:nvSpPr>
        <p:spPr/>
        <p:txBody>
          <a:bodyPr/>
          <a:lstStyle/>
          <a:p>
            <a:r>
              <a:rPr lang="es-ES" dirty="0" smtClean="0"/>
              <a:t>CAPÍTULO 1 DE 6</a:t>
            </a:r>
            <a:endParaRPr lang="es-ES" dirty="0"/>
          </a:p>
        </p:txBody>
      </p:sp>
      <p:sp>
        <p:nvSpPr>
          <p:cNvPr id="7" name="6 Marcador de número de diapositiva"/>
          <p:cNvSpPr>
            <a:spLocks noGrp="1"/>
          </p:cNvSpPr>
          <p:nvPr>
            <p:ph type="sldNum" sz="quarter" idx="12"/>
          </p:nvPr>
        </p:nvSpPr>
        <p:spPr/>
        <p:txBody>
          <a:bodyPr/>
          <a:lstStyle/>
          <a:p>
            <a:fld id="{60737B9D-4998-458F-8450-71C3FF529982}" type="slidenum">
              <a:rPr lang="es-ES" smtClean="0"/>
              <a:t>‹Nº›</a:t>
            </a:fld>
            <a:endParaRPr lang="es-ES" dirty="0"/>
          </a:p>
        </p:txBody>
      </p:sp>
    </p:spTree>
    <p:extLst>
      <p:ext uri="{BB962C8B-B14F-4D97-AF65-F5344CB8AC3E}">
        <p14:creationId xmlns:p14="http://schemas.microsoft.com/office/powerpoint/2010/main" val="1914486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95300" y="6356352"/>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BFB2D-8742-434E-838B-EB37E5AB291B}" type="datetime1">
              <a:rPr lang="es-ES" smtClean="0"/>
              <a:t>09/03/2014</a:t>
            </a:fld>
            <a:endParaRPr lang="es-ES" dirty="0"/>
          </a:p>
        </p:txBody>
      </p:sp>
      <p:sp>
        <p:nvSpPr>
          <p:cNvPr id="5" name="4 Marcador de pie de página"/>
          <p:cNvSpPr>
            <a:spLocks noGrp="1"/>
          </p:cNvSpPr>
          <p:nvPr>
            <p:ph type="ftr" sz="quarter" idx="3"/>
          </p:nvPr>
        </p:nvSpPr>
        <p:spPr>
          <a:xfrm>
            <a:off x="3384550" y="6356352"/>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dirty="0" smtClean="0"/>
              <a:t>CAPÍTULO 1 DE 6</a:t>
            </a:r>
            <a:endParaRPr lang="es-ES" dirty="0"/>
          </a:p>
        </p:txBody>
      </p:sp>
      <p:sp>
        <p:nvSpPr>
          <p:cNvPr id="6" name="5 Marcador de número de diapositiva"/>
          <p:cNvSpPr>
            <a:spLocks noGrp="1"/>
          </p:cNvSpPr>
          <p:nvPr>
            <p:ph type="sldNum" sz="quarter" idx="4"/>
          </p:nvPr>
        </p:nvSpPr>
        <p:spPr>
          <a:xfrm>
            <a:off x="7099300" y="6356352"/>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737B9D-4998-458F-8450-71C3FF529982}" type="slidenum">
              <a:rPr lang="es-ES" smtClean="0"/>
              <a:t>‹Nº›</a:t>
            </a:fld>
            <a:endParaRPr lang="es-ES" dirty="0"/>
          </a:p>
        </p:txBody>
      </p:sp>
    </p:spTree>
    <p:extLst>
      <p:ext uri="{BB962C8B-B14F-4D97-AF65-F5344CB8AC3E}">
        <p14:creationId xmlns:p14="http://schemas.microsoft.com/office/powerpoint/2010/main" val="19443415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97" r:id="rId13"/>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95300" y="6356352"/>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E2BC11-60E7-4854-94A4-A061B86008F4}" type="datetime1">
              <a:rPr lang="es-ES" smtClean="0"/>
              <a:t>09/03/2014</a:t>
            </a:fld>
            <a:endParaRPr lang="es-ES" dirty="0"/>
          </a:p>
        </p:txBody>
      </p:sp>
      <p:sp>
        <p:nvSpPr>
          <p:cNvPr id="5" name="4 Marcador de pie de página"/>
          <p:cNvSpPr>
            <a:spLocks noGrp="1"/>
          </p:cNvSpPr>
          <p:nvPr>
            <p:ph type="ftr" sz="quarter" idx="3"/>
          </p:nvPr>
        </p:nvSpPr>
        <p:spPr>
          <a:xfrm>
            <a:off x="3384550" y="6356352"/>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dirty="0" smtClean="0"/>
              <a:t>CAPÍTULO 1 DE 6</a:t>
            </a:r>
            <a:endParaRPr lang="es-ES" dirty="0"/>
          </a:p>
        </p:txBody>
      </p:sp>
      <p:sp>
        <p:nvSpPr>
          <p:cNvPr id="6" name="5 Marcador de número de diapositiva"/>
          <p:cNvSpPr>
            <a:spLocks noGrp="1"/>
          </p:cNvSpPr>
          <p:nvPr>
            <p:ph type="sldNum" sz="quarter" idx="4"/>
          </p:nvPr>
        </p:nvSpPr>
        <p:spPr>
          <a:xfrm>
            <a:off x="7099300" y="6356352"/>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99A8AC-363C-4571-BE59-341D0FB9FD0E}" type="slidenum">
              <a:rPr lang="es-ES" smtClean="0"/>
              <a:t>‹Nº›</a:t>
            </a:fld>
            <a:endParaRPr lang="es-ES" dirty="0"/>
          </a:p>
        </p:txBody>
      </p:sp>
    </p:spTree>
    <p:extLst>
      <p:ext uri="{BB962C8B-B14F-4D97-AF65-F5344CB8AC3E}">
        <p14:creationId xmlns:p14="http://schemas.microsoft.com/office/powerpoint/2010/main" val="167549240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8" r:id="rId12"/>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10.wmf"/></Relationships>
</file>

<file path=ppt/slides/_rels/slide10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60.png"/><Relationship Id="rId2" Type="http://schemas.openxmlformats.org/officeDocument/2006/relationships/notesSlide" Target="../notesSlides/notesSlide100.xml"/><Relationship Id="rId1" Type="http://schemas.openxmlformats.org/officeDocument/2006/relationships/slideLayout" Target="../slideLayouts/slideLayout15.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49.jpe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1.xml"/><Relationship Id="rId1" Type="http://schemas.openxmlformats.org/officeDocument/2006/relationships/slideLayout" Target="../slideLayouts/slideLayout15.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49.jpeg"/></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2.xml"/><Relationship Id="rId1" Type="http://schemas.openxmlformats.org/officeDocument/2006/relationships/slideLayout" Target="../slideLayouts/slideLayout15.xml"/><Relationship Id="rId5" Type="http://schemas.openxmlformats.org/officeDocument/2006/relationships/image" Target="../media/image167.png"/><Relationship Id="rId4" Type="http://schemas.openxmlformats.org/officeDocument/2006/relationships/image" Target="../media/image149.jpeg"/></Relationships>
</file>

<file path=ppt/slides/_rels/slide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3.xml"/><Relationship Id="rId1" Type="http://schemas.openxmlformats.org/officeDocument/2006/relationships/slideLayout" Target="../slideLayouts/slideLayout15.xml"/><Relationship Id="rId5" Type="http://schemas.openxmlformats.org/officeDocument/2006/relationships/image" Target="../media/image168.png"/><Relationship Id="rId4" Type="http://schemas.openxmlformats.org/officeDocument/2006/relationships/image" Target="../media/image149.jpeg"/></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4.xml"/><Relationship Id="rId1" Type="http://schemas.openxmlformats.org/officeDocument/2006/relationships/slideLayout" Target="../slideLayouts/slideLayout15.xml"/><Relationship Id="rId5" Type="http://schemas.openxmlformats.org/officeDocument/2006/relationships/image" Target="../media/image169.png"/><Relationship Id="rId4" Type="http://schemas.openxmlformats.org/officeDocument/2006/relationships/image" Target="../media/image149.jpeg"/></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5.xml"/><Relationship Id="rId1" Type="http://schemas.openxmlformats.org/officeDocument/2006/relationships/slideLayout" Target="../slideLayouts/slideLayout15.xml"/><Relationship Id="rId5" Type="http://schemas.openxmlformats.org/officeDocument/2006/relationships/image" Target="../media/image170.png"/><Relationship Id="rId4" Type="http://schemas.openxmlformats.org/officeDocument/2006/relationships/image" Target="../media/image149.jpeg"/></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6.xml"/><Relationship Id="rId1" Type="http://schemas.openxmlformats.org/officeDocument/2006/relationships/slideLayout" Target="../slideLayouts/slideLayout15.xml"/><Relationship Id="rId6" Type="http://schemas.openxmlformats.org/officeDocument/2006/relationships/image" Target="../media/image171.png"/><Relationship Id="rId5" Type="http://schemas.openxmlformats.org/officeDocument/2006/relationships/hyperlink" Target="Informe%20Pi&#241;&#243;n%20SolidWks.pdf" TargetMode="External"/><Relationship Id="rId4" Type="http://schemas.openxmlformats.org/officeDocument/2006/relationships/image" Target="../media/image149.jpeg"/></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7.xml"/><Relationship Id="rId1" Type="http://schemas.openxmlformats.org/officeDocument/2006/relationships/slideLayout" Target="../slideLayouts/slideLayout15.xml"/><Relationship Id="rId5" Type="http://schemas.openxmlformats.org/officeDocument/2006/relationships/image" Target="../media/image20.jpg"/><Relationship Id="rId4" Type="http://schemas.openxmlformats.org/officeDocument/2006/relationships/image" Target="../media/image149.jpeg"/></Relationships>
</file>

<file path=ppt/slides/_rels/slide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8.xml"/><Relationship Id="rId1" Type="http://schemas.openxmlformats.org/officeDocument/2006/relationships/slideLayout" Target="../slideLayouts/slideLayout15.xml"/><Relationship Id="rId4" Type="http://schemas.openxmlformats.org/officeDocument/2006/relationships/image" Target="../media/image149.jpeg"/></Relationships>
</file>

<file path=ppt/slides/_rels/slide10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4.png"/><Relationship Id="rId2" Type="http://schemas.openxmlformats.org/officeDocument/2006/relationships/notesSlide" Target="../notesSlides/notesSlide109.xml"/><Relationship Id="rId1" Type="http://schemas.openxmlformats.org/officeDocument/2006/relationships/slideLayout" Target="../slideLayouts/slideLayout15.xml"/><Relationship Id="rId6" Type="http://schemas.openxmlformats.org/officeDocument/2006/relationships/image" Target="../media/image173.png"/><Relationship Id="rId5" Type="http://schemas.openxmlformats.org/officeDocument/2006/relationships/image" Target="../media/image172.jpg"/><Relationship Id="rId4" Type="http://schemas.openxmlformats.org/officeDocument/2006/relationships/image" Target="../media/image149.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11.wmf"/></Relationships>
</file>

<file path=ppt/slides/_rels/slide1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0.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1.xml"/><Relationship Id="rId1" Type="http://schemas.openxmlformats.org/officeDocument/2006/relationships/slideLayout" Target="../slideLayouts/slideLayout15.xml"/><Relationship Id="rId5" Type="http://schemas.openxmlformats.org/officeDocument/2006/relationships/image" Target="../media/image176.jpg"/><Relationship Id="rId4" Type="http://schemas.openxmlformats.org/officeDocument/2006/relationships/image" Target="../media/image175.jpeg"/></Relationships>
</file>

<file path=ppt/slides/_rels/slide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2.xml"/><Relationship Id="rId1" Type="http://schemas.openxmlformats.org/officeDocument/2006/relationships/slideLayout" Target="../slideLayouts/slideLayout15.xml"/><Relationship Id="rId5" Type="http://schemas.openxmlformats.org/officeDocument/2006/relationships/image" Target="../media/image177.jpg"/><Relationship Id="rId4" Type="http://schemas.openxmlformats.org/officeDocument/2006/relationships/image" Target="../media/image175.jpeg"/></Relationships>
</file>

<file path=ppt/slides/_rels/slide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3.xml"/><Relationship Id="rId1" Type="http://schemas.openxmlformats.org/officeDocument/2006/relationships/slideLayout" Target="../slideLayouts/slideLayout15.xml"/><Relationship Id="rId5" Type="http://schemas.openxmlformats.org/officeDocument/2006/relationships/image" Target="../media/image178.png"/><Relationship Id="rId4" Type="http://schemas.openxmlformats.org/officeDocument/2006/relationships/image" Target="../media/image175.jpeg"/></Relationships>
</file>

<file path=ppt/slides/_rels/slide1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4.xml"/><Relationship Id="rId1" Type="http://schemas.openxmlformats.org/officeDocument/2006/relationships/slideLayout" Target="../slideLayouts/slideLayout15.xml"/><Relationship Id="rId5" Type="http://schemas.openxmlformats.org/officeDocument/2006/relationships/image" Target="../media/image179.png"/><Relationship Id="rId4" Type="http://schemas.openxmlformats.org/officeDocument/2006/relationships/image" Target="../media/image175.jpeg"/></Relationships>
</file>

<file path=ppt/slides/_rels/slide1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5.xml"/><Relationship Id="rId1" Type="http://schemas.openxmlformats.org/officeDocument/2006/relationships/slideLayout" Target="../slideLayouts/slideLayout15.xml"/><Relationship Id="rId5" Type="http://schemas.openxmlformats.org/officeDocument/2006/relationships/image" Target="../media/image180.png"/><Relationship Id="rId4" Type="http://schemas.openxmlformats.org/officeDocument/2006/relationships/image" Target="../media/image175.jpeg"/></Relationships>
</file>

<file path=ppt/slides/_rels/slide1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6.xml"/><Relationship Id="rId1" Type="http://schemas.openxmlformats.org/officeDocument/2006/relationships/slideLayout" Target="../slideLayouts/slideLayout15.xml"/><Relationship Id="rId5" Type="http://schemas.openxmlformats.org/officeDocument/2006/relationships/image" Target="../media/image181.png"/><Relationship Id="rId4" Type="http://schemas.openxmlformats.org/officeDocument/2006/relationships/image" Target="../media/image175.jpeg"/></Relationships>
</file>

<file path=ppt/slides/_rels/slide1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7.xml"/><Relationship Id="rId1" Type="http://schemas.openxmlformats.org/officeDocument/2006/relationships/slideLayout" Target="../slideLayouts/slideLayout15.xml"/><Relationship Id="rId5" Type="http://schemas.openxmlformats.org/officeDocument/2006/relationships/image" Target="../media/image182.png"/><Relationship Id="rId4" Type="http://schemas.openxmlformats.org/officeDocument/2006/relationships/image" Target="../media/image175.jpeg"/></Relationships>
</file>

<file path=ppt/slides/_rels/slide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8.xml"/><Relationship Id="rId1" Type="http://schemas.openxmlformats.org/officeDocument/2006/relationships/slideLayout" Target="../slideLayouts/slideLayout15.xml"/><Relationship Id="rId5" Type="http://schemas.openxmlformats.org/officeDocument/2006/relationships/image" Target="../media/image183.png"/><Relationship Id="rId4" Type="http://schemas.openxmlformats.org/officeDocument/2006/relationships/image" Target="../media/image175.jpeg"/></Relationships>
</file>

<file path=ppt/slides/_rels/slide1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9.xml"/><Relationship Id="rId1" Type="http://schemas.openxmlformats.org/officeDocument/2006/relationships/slideLayout" Target="../slideLayouts/slideLayout15.xml"/><Relationship Id="rId5" Type="http://schemas.openxmlformats.org/officeDocument/2006/relationships/image" Target="../media/image184.jpg"/><Relationship Id="rId4" Type="http://schemas.openxmlformats.org/officeDocument/2006/relationships/image" Target="../media/image175.jpe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5.jpeg"/><Relationship Id="rId3" Type="http://schemas.openxmlformats.org/officeDocument/2006/relationships/image" Target="../media/image2.png"/><Relationship Id="rId7" Type="http://schemas.openxmlformats.org/officeDocument/2006/relationships/diagramColors" Target="../diagrams/colors1.xml"/><Relationship Id="rId12"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diagramQuickStyle" Target="../diagrams/quickStyle1.xml"/><Relationship Id="rId11" Type="http://schemas.openxmlformats.org/officeDocument/2006/relationships/image" Target="../media/image14.wmf"/><Relationship Id="rId5" Type="http://schemas.openxmlformats.org/officeDocument/2006/relationships/diagramLayout" Target="../diagrams/layout1.xml"/><Relationship Id="rId10" Type="http://schemas.openxmlformats.org/officeDocument/2006/relationships/image" Target="../media/image13.gif"/><Relationship Id="rId4" Type="http://schemas.openxmlformats.org/officeDocument/2006/relationships/diagramData" Target="../diagrams/data1.xml"/><Relationship Id="rId9" Type="http://schemas.openxmlformats.org/officeDocument/2006/relationships/image" Target="../media/image12.wmf"/></Relationships>
</file>

<file path=ppt/slides/_rels/slide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0.xml"/><Relationship Id="rId1" Type="http://schemas.openxmlformats.org/officeDocument/2006/relationships/slideLayout" Target="../slideLayouts/slideLayout15.xml"/><Relationship Id="rId5" Type="http://schemas.openxmlformats.org/officeDocument/2006/relationships/image" Target="../media/image175.jpeg"/><Relationship Id="rId4" Type="http://schemas.openxmlformats.org/officeDocument/2006/relationships/image" Target="../media/image185.jpg"/></Relationships>
</file>

<file path=ppt/slides/_rels/slide1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1.xml"/><Relationship Id="rId1" Type="http://schemas.openxmlformats.org/officeDocument/2006/relationships/slideLayout" Target="../slideLayouts/slideLayout15.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75.jpeg"/></Relationships>
</file>

<file path=ppt/slides/_rels/slide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2.xml"/><Relationship Id="rId1" Type="http://schemas.openxmlformats.org/officeDocument/2006/relationships/slideLayout" Target="../slideLayouts/slideLayout15.xml"/><Relationship Id="rId5" Type="http://schemas.openxmlformats.org/officeDocument/2006/relationships/image" Target="../media/image188.png"/><Relationship Id="rId4" Type="http://schemas.openxmlformats.org/officeDocument/2006/relationships/image" Target="../media/image175.jpeg"/></Relationships>
</file>

<file path=ppt/slides/_rels/slide1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0.png"/><Relationship Id="rId2" Type="http://schemas.openxmlformats.org/officeDocument/2006/relationships/notesSlide" Target="../notesSlides/notesSlide123.xml"/><Relationship Id="rId1" Type="http://schemas.openxmlformats.org/officeDocument/2006/relationships/slideLayout" Target="../slideLayouts/slideLayout15.xml"/><Relationship Id="rId6" Type="http://schemas.openxmlformats.org/officeDocument/2006/relationships/hyperlink" Target="ANALISIS%20DE%20PRECIOS%20UNITARIOS%20TESIS.xlsx" TargetMode="External"/><Relationship Id="rId5" Type="http://schemas.openxmlformats.org/officeDocument/2006/relationships/image" Target="../media/image189.png"/><Relationship Id="rId4" Type="http://schemas.openxmlformats.org/officeDocument/2006/relationships/image" Target="../media/image175.jpeg"/></Relationships>
</file>

<file path=ppt/slides/_rels/slide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4.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5.xml"/><Relationship Id="rId1" Type="http://schemas.openxmlformats.org/officeDocument/2006/relationships/slideLayout" Target="../slideLayouts/slideLayout15.xml"/><Relationship Id="rId6" Type="http://schemas.openxmlformats.org/officeDocument/2006/relationships/image" Target="../media/image193.jpg"/><Relationship Id="rId5" Type="http://schemas.openxmlformats.org/officeDocument/2006/relationships/image" Target="../media/image192.jpg"/><Relationship Id="rId4" Type="http://schemas.openxmlformats.org/officeDocument/2006/relationships/image" Target="../media/image191.gif"/></Relationships>
</file>

<file path=ppt/slides/_rels/slide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6.xml"/><Relationship Id="rId1" Type="http://schemas.openxmlformats.org/officeDocument/2006/relationships/slideLayout" Target="../slideLayouts/slideLayout15.xml"/><Relationship Id="rId6" Type="http://schemas.openxmlformats.org/officeDocument/2006/relationships/image" Target="../media/image195.png"/><Relationship Id="rId5" Type="http://schemas.openxmlformats.org/officeDocument/2006/relationships/image" Target="../media/image191.gif"/><Relationship Id="rId4" Type="http://schemas.openxmlformats.org/officeDocument/2006/relationships/image" Target="../media/image194.png"/></Relationships>
</file>

<file path=ppt/slides/_rels/slide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7.xml"/><Relationship Id="rId1" Type="http://schemas.openxmlformats.org/officeDocument/2006/relationships/slideLayout" Target="../slideLayouts/slideLayout15.xml"/><Relationship Id="rId4" Type="http://schemas.openxmlformats.org/officeDocument/2006/relationships/image" Target="../media/image191.gif"/></Relationships>
</file>

<file path=ppt/slides/_rels/slide128.xml.rels><?xml version="1.0" encoding="UTF-8" standalone="yes"?>
<Relationships xmlns="http://schemas.openxmlformats.org/package/2006/relationships"><Relationship Id="rId8" Type="http://schemas.openxmlformats.org/officeDocument/2006/relationships/image" Target="../media/image199.jpg"/><Relationship Id="rId3" Type="http://schemas.openxmlformats.org/officeDocument/2006/relationships/image" Target="../media/image2.png"/><Relationship Id="rId7" Type="http://schemas.openxmlformats.org/officeDocument/2006/relationships/image" Target="../media/image198.png"/><Relationship Id="rId2" Type="http://schemas.openxmlformats.org/officeDocument/2006/relationships/notesSlide" Target="../notesSlides/notesSlide128.xml"/><Relationship Id="rId1" Type="http://schemas.openxmlformats.org/officeDocument/2006/relationships/slideLayout" Target="../slideLayouts/slideLayout15.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91.gif"/></Relationships>
</file>

<file path=ppt/slides/_rels/slide129.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2.png"/><Relationship Id="rId7" Type="http://schemas.openxmlformats.org/officeDocument/2006/relationships/image" Target="../media/image201.png"/><Relationship Id="rId2" Type="http://schemas.openxmlformats.org/officeDocument/2006/relationships/notesSlide" Target="../notesSlides/notesSlide129.xml"/><Relationship Id="rId1" Type="http://schemas.openxmlformats.org/officeDocument/2006/relationships/slideLayout" Target="../slideLayouts/slideLayout15.xml"/><Relationship Id="rId6" Type="http://schemas.openxmlformats.org/officeDocument/2006/relationships/image" Target="../media/image200.jpeg"/><Relationship Id="rId5" Type="http://schemas.openxmlformats.org/officeDocument/2006/relationships/image" Target="../media/image191.gif"/><Relationship Id="rId4" Type="http://schemas.openxmlformats.org/officeDocument/2006/relationships/hyperlink" Target="../TESIS%20PARA%20IMPRIMIR/Planos/PLANOS%20ESTRUCTURALES%202.pdf" TargetMode="External"/><Relationship Id="rId9" Type="http://schemas.openxmlformats.org/officeDocument/2006/relationships/image" Target="../media/image20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17.jp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16.jpeg"/><Relationship Id="rId4" Type="http://schemas.openxmlformats.org/officeDocument/2006/relationships/image" Target="../media/image19.wmf"/></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20.jp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16.jpeg"/><Relationship Id="rId4" Type="http://schemas.openxmlformats.org/officeDocument/2006/relationships/image" Target="../media/image21.wm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22.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24.jp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25.JP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9.jpg"/><Relationship Id="rId5" Type="http://schemas.openxmlformats.org/officeDocument/2006/relationships/image" Target="../media/image27.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5.xml"/><Relationship Id="rId5" Type="http://schemas.openxmlformats.org/officeDocument/2006/relationships/image" Target="../media/image28.pn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29.pn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30.wmf"/><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oleObject" Target="file:///D:\ESPE\Tesis%20Oscar\ESTRUCTURA\ARCHIVOS%20MATHCAD\FINAL\AN&#193;LISIS%20ESTRUCTURAL\Dise&#241;o%20Estructural%20Parte%201.xmcd\Selection%203%204670%20638%205112" TargetMode="External"/><Relationship Id="rId5" Type="http://schemas.openxmlformats.org/officeDocument/2006/relationships/image" Target="../media/image2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oleObject" Target="file:///D:\ESPE\Tesis%20Oscar\ESTRUCTURA\ARCHIVOS%20MATHCAD\FINAL\AN&#193;LISIS%20ESTRUCTURAL\Dise&#241;o%20Estructural%20Parte%201.xmcd\Selection%203%2011323%20632%2011880" TargetMode="External"/><Relationship Id="rId3" Type="http://schemas.openxmlformats.org/officeDocument/2006/relationships/notesSlide" Target="../notesSlides/notesSlide30.xml"/><Relationship Id="rId7" Type="http://schemas.openxmlformats.org/officeDocument/2006/relationships/image" Target="../media/image31.wmf"/><Relationship Id="rId2" Type="http://schemas.openxmlformats.org/officeDocument/2006/relationships/slideLayout" Target="../slideLayouts/slideLayout15.xml"/><Relationship Id="rId1" Type="http://schemas.openxmlformats.org/officeDocument/2006/relationships/vmlDrawing" Target="../drawings/vmlDrawing2.vml"/><Relationship Id="rId6" Type="http://schemas.openxmlformats.org/officeDocument/2006/relationships/oleObject" Target="file:///D:\ESPE\Tesis%20Oscar\ESTRUCTURA\ARCHIVOS%20MATHCAD\FINAL\AN&#193;LISIS%20ESTRUCTURAL\Dise&#241;o%20Estructural%20Parte%201.xmcd\Selection%203%2010334%20636%2011070" TargetMode="External"/><Relationship Id="rId5" Type="http://schemas.openxmlformats.org/officeDocument/2006/relationships/image" Target="../media/image23.jpeg"/><Relationship Id="rId4" Type="http://schemas.openxmlformats.org/officeDocument/2006/relationships/image" Target="../media/image2.png"/><Relationship Id="rId9" Type="http://schemas.openxmlformats.org/officeDocument/2006/relationships/image" Target="../media/image32.wmf"/></Relationships>
</file>

<file path=ppt/slides/_rels/slide31.xml.rels><?xml version="1.0" encoding="UTF-8" standalone="yes"?>
<Relationships xmlns="http://schemas.openxmlformats.org/package/2006/relationships"><Relationship Id="rId8" Type="http://schemas.openxmlformats.org/officeDocument/2006/relationships/oleObject" Target="file:///D:\ESPE\Tesis%20Oscar\ESTRUCTURA\ARCHIVOS%20MATHCAD\FINAL\AN&#193;LISIS%20ESTRUCTURAL\Dise&#241;o%20Estructural%20Parte%201%20-%20copia%20para%20power%20point.xmcd\Selection%203%2013254%20363%2013477" TargetMode="External"/><Relationship Id="rId3" Type="http://schemas.openxmlformats.org/officeDocument/2006/relationships/notesSlide" Target="../notesSlides/notesSlide31.xml"/><Relationship Id="rId7" Type="http://schemas.openxmlformats.org/officeDocument/2006/relationships/image" Target="../media/image32.wmf"/><Relationship Id="rId2" Type="http://schemas.openxmlformats.org/officeDocument/2006/relationships/slideLayout" Target="../slideLayouts/slideLayout15.xml"/><Relationship Id="rId1" Type="http://schemas.openxmlformats.org/officeDocument/2006/relationships/vmlDrawing" Target="../drawings/vmlDrawing3.vml"/><Relationship Id="rId6" Type="http://schemas.openxmlformats.org/officeDocument/2006/relationships/oleObject" Target="file:///D:\ESPE\Tesis%20Oscar\ESTRUCTURA\ARCHIVOS%20MATHCAD\FINAL\AN&#193;LISIS%20ESTRUCTURAL\Dise&#241;o%20Estructural%20Parte%201.xmcd\Selection%203%2011323%20632%2011880" TargetMode="External"/><Relationship Id="rId5" Type="http://schemas.openxmlformats.org/officeDocument/2006/relationships/image" Target="../media/image23.jpeg"/><Relationship Id="rId4" Type="http://schemas.openxmlformats.org/officeDocument/2006/relationships/image" Target="../media/image2.png"/><Relationship Id="rId9" Type="http://schemas.openxmlformats.org/officeDocument/2006/relationships/image" Target="../media/image33.w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34.wmf"/><Relationship Id="rId2" Type="http://schemas.openxmlformats.org/officeDocument/2006/relationships/slideLayout" Target="../slideLayouts/slideLayout15.xml"/><Relationship Id="rId1" Type="http://schemas.openxmlformats.org/officeDocument/2006/relationships/vmlDrawing" Target="../drawings/vmlDrawing4.vml"/><Relationship Id="rId6" Type="http://schemas.openxmlformats.org/officeDocument/2006/relationships/oleObject" Target="file:///D:\ESPE\Tesis%20Oscar\ESTRUCTURA\ARCHIVOS%20MATHCAD\FINAL\AN&#193;LISIS%20ESTRUCTURAL\Dise&#241;o%20Estructural%20Parte%201.xmcd\Selection%203%2011854%20632%2012314" TargetMode="External"/><Relationship Id="rId5" Type="http://schemas.openxmlformats.org/officeDocument/2006/relationships/image" Target="../media/image23.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35.wmf"/><Relationship Id="rId2" Type="http://schemas.openxmlformats.org/officeDocument/2006/relationships/slideLayout" Target="../slideLayouts/slideLayout15.xml"/><Relationship Id="rId1" Type="http://schemas.openxmlformats.org/officeDocument/2006/relationships/vmlDrawing" Target="../drawings/vmlDrawing5.vml"/><Relationship Id="rId6" Type="http://schemas.openxmlformats.org/officeDocument/2006/relationships/oleObject" Target="file:///D:\ESPE\Tesis%20Oscar\ESTRUCTURA\ARCHIVOS%20MATHCAD\FINAL\AN&#193;LISIS%20ESTRUCTURAL\Dise&#241;o%20Estructural%20Parte%201.xmcd\Selection%203%2012342%20568%2012858" TargetMode="External"/><Relationship Id="rId5" Type="http://schemas.openxmlformats.org/officeDocument/2006/relationships/image" Target="../media/image23.jpe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36.wmf"/><Relationship Id="rId2" Type="http://schemas.openxmlformats.org/officeDocument/2006/relationships/slideLayout" Target="../slideLayouts/slideLayout15.xml"/><Relationship Id="rId1" Type="http://schemas.openxmlformats.org/officeDocument/2006/relationships/vmlDrawing" Target="../drawings/vmlDrawing6.vml"/><Relationship Id="rId6" Type="http://schemas.openxmlformats.org/officeDocument/2006/relationships/oleObject" Target="file:///D:\ESPE\Tesis%20Oscar\ESTRUCTURA\ARCHIVOS%20MATHCAD\FINAL\AN&#193;LISIS%20ESTRUCTURAL\Dise&#241;o%20Estructural%20Parte%201.xmcd\Selection%20-5%2012862%20619%2013354" TargetMode="External"/><Relationship Id="rId5" Type="http://schemas.openxmlformats.org/officeDocument/2006/relationships/image" Target="../media/image23.jpe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8" Type="http://schemas.openxmlformats.org/officeDocument/2006/relationships/oleObject" Target="file:///D:\ESPE\Tesis%20Oscar\ESTRUCTURA\ARCHIVOS%20MATHCAD\FINAL\AN&#193;LISIS%20ESTRUCTURAL\Dise&#241;o%20Estructural%20Parte%201.xmcd\Selection%2051%2013803%20595%2014169" TargetMode="External"/><Relationship Id="rId3" Type="http://schemas.openxmlformats.org/officeDocument/2006/relationships/notesSlide" Target="../notesSlides/notesSlide35.xml"/><Relationship Id="rId7" Type="http://schemas.openxmlformats.org/officeDocument/2006/relationships/image" Target="../media/image37.wmf"/><Relationship Id="rId2" Type="http://schemas.openxmlformats.org/officeDocument/2006/relationships/slideLayout" Target="../slideLayouts/slideLayout15.xml"/><Relationship Id="rId1" Type="http://schemas.openxmlformats.org/officeDocument/2006/relationships/vmlDrawing" Target="../drawings/vmlDrawing7.vml"/><Relationship Id="rId6" Type="http://schemas.openxmlformats.org/officeDocument/2006/relationships/oleObject" Target="file:///D:\ESPE\Tesis%20Oscar\ESTRUCTURA\ARCHIVOS%20MATHCAD\FINAL\AN&#193;LISIS%20ESTRUCTURAL\Dise&#241;o%20Estructural%20Parte%201.xmcd\Selection%203%2013375%20626%2013771" TargetMode="External"/><Relationship Id="rId5" Type="http://schemas.openxmlformats.org/officeDocument/2006/relationships/image" Target="../media/image23.jpeg"/><Relationship Id="rId4" Type="http://schemas.openxmlformats.org/officeDocument/2006/relationships/image" Target="../media/image2.png"/><Relationship Id="rId9" Type="http://schemas.openxmlformats.org/officeDocument/2006/relationships/image" Target="../media/image38.wmf"/></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3.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41.wmf"/><Relationship Id="rId2" Type="http://schemas.openxmlformats.org/officeDocument/2006/relationships/slideLayout" Target="../slideLayouts/slideLayout15.xml"/><Relationship Id="rId1" Type="http://schemas.openxmlformats.org/officeDocument/2006/relationships/vmlDrawing" Target="../drawings/vmlDrawing8.vml"/><Relationship Id="rId6" Type="http://schemas.openxmlformats.org/officeDocument/2006/relationships/oleObject" Target="file:///D:\ESPE\Tesis%20Oscar\ESTRUCTURA\ARCHIVOS%20MATHCAD\FINAL\AN&#193;LISIS%20ESTRUCTURAL\Dise&#241;o%20Estructural%20Parte%201.xmcd\Selection%203%2024182%20638%2024656" TargetMode="External"/><Relationship Id="rId5" Type="http://schemas.openxmlformats.org/officeDocument/2006/relationships/image" Target="../media/image23.jpe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42.wmf"/><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oleObject" Target="file:///D:\ESPE\Tesis%20Oscar\ESTRUCTURA\ARCHIVOS%20MATHCAD\FINAL\AN&#193;LISIS%20ESTRUCTURAL\Dise&#241;o%20Estructural%20Parte%201.xmcd\Selection%203%2024678%20603%2025181" TargetMode="External"/><Relationship Id="rId5" Type="http://schemas.openxmlformats.org/officeDocument/2006/relationships/image" Target="../media/image23.jpe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43.wmf"/><Relationship Id="rId2" Type="http://schemas.openxmlformats.org/officeDocument/2006/relationships/slideLayout" Target="../slideLayouts/slideLayout15.xml"/><Relationship Id="rId1" Type="http://schemas.openxmlformats.org/officeDocument/2006/relationships/vmlDrawing" Target="../drawings/vmlDrawing10.vml"/><Relationship Id="rId6" Type="http://schemas.openxmlformats.org/officeDocument/2006/relationships/oleObject" Target="file:///D:\ESPE\Tesis%20Oscar\ESTRUCTURA\ARCHIVOS%20MATHCAD\FINAL\AN&#193;LISIS%20ESTRUCTURAL\Dise&#241;o%20Estructural%20Parte%201.xmcd\Selection%203%2025231%20634%2025669" TargetMode="External"/><Relationship Id="rId5" Type="http://schemas.openxmlformats.org/officeDocument/2006/relationships/image" Target="../media/image23.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8" Type="http://schemas.openxmlformats.org/officeDocument/2006/relationships/oleObject" Target="file:///D:\ESPE\Tesis%20Oscar\ESTRUCTURA\ARCHIVOS%20MATHCAD\FINAL\AN&#193;LISIS%20ESTRUCTURAL\Dise&#241;o%20Estructural%20Parte%201.xmcd\Selection%20179%2026054%20631%2026328" TargetMode="External"/><Relationship Id="rId3" Type="http://schemas.openxmlformats.org/officeDocument/2006/relationships/notesSlide" Target="../notesSlides/notesSlide40.xml"/><Relationship Id="rId7" Type="http://schemas.openxmlformats.org/officeDocument/2006/relationships/image" Target="../media/image44.wmf"/><Relationship Id="rId2" Type="http://schemas.openxmlformats.org/officeDocument/2006/relationships/slideLayout" Target="../slideLayouts/slideLayout15.xml"/><Relationship Id="rId1" Type="http://schemas.openxmlformats.org/officeDocument/2006/relationships/vmlDrawing" Target="../drawings/vmlDrawing11.vml"/><Relationship Id="rId6" Type="http://schemas.openxmlformats.org/officeDocument/2006/relationships/oleObject" Target="file:///D:\ESPE\Tesis%20Oscar\ESTRUCTURA\ARCHIVOS%20MATHCAD\FINAL\AN&#193;LISIS%20ESTRUCTURAL\Dise&#241;o%20Estructural%20Parte%201.xmcd\Selection%20-5%2025703%20450%2026090" TargetMode="External"/><Relationship Id="rId5" Type="http://schemas.openxmlformats.org/officeDocument/2006/relationships/image" Target="../media/image23.jpeg"/><Relationship Id="rId4" Type="http://schemas.openxmlformats.org/officeDocument/2006/relationships/image" Target="../media/image2.png"/><Relationship Id="rId9" Type="http://schemas.openxmlformats.org/officeDocument/2006/relationships/image" Target="../media/image45.wm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46.wmf"/><Relationship Id="rId2" Type="http://schemas.openxmlformats.org/officeDocument/2006/relationships/slideLayout" Target="../slideLayouts/slideLayout15.xml"/><Relationship Id="rId1" Type="http://schemas.openxmlformats.org/officeDocument/2006/relationships/vmlDrawing" Target="../drawings/vmlDrawing12.vml"/><Relationship Id="rId6" Type="http://schemas.openxmlformats.org/officeDocument/2006/relationships/oleObject" Target="file:///D:\ESPE\Tesis%20Oscar\ESTRUCTURA\ARCHIVOS%20MATHCAD\FINAL\AN&#193;LISIS%20ESTRUCTURAL\Dise&#241;o%20Estructural%20Parte%201.xmcd\Selection%203%2026342%20628%2026722" TargetMode="External"/><Relationship Id="rId5" Type="http://schemas.openxmlformats.org/officeDocument/2006/relationships/image" Target="../media/image23.jpe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oleObject" Target="file:///D:\ESPE\Tesis%20Oscar\ESTRUCTURA\ARCHIVOS%20MATHCAD\FINAL\AN&#193;LISIS%20ESTRUCTURAL\Dise&#241;o%20Estructural%20Parte%201.xmcd\Selection%203%2027110%20381%2027384" TargetMode="External"/><Relationship Id="rId3" Type="http://schemas.openxmlformats.org/officeDocument/2006/relationships/notesSlide" Target="../notesSlides/notesSlide42.xml"/><Relationship Id="rId7" Type="http://schemas.openxmlformats.org/officeDocument/2006/relationships/image" Target="../media/image47.wmf"/><Relationship Id="rId2" Type="http://schemas.openxmlformats.org/officeDocument/2006/relationships/slideLayout" Target="../slideLayouts/slideLayout15.xml"/><Relationship Id="rId1" Type="http://schemas.openxmlformats.org/officeDocument/2006/relationships/vmlDrawing" Target="../drawings/vmlDrawing13.vml"/><Relationship Id="rId6" Type="http://schemas.openxmlformats.org/officeDocument/2006/relationships/oleObject" Target="file:///D:\ESPE\Tesis%20Oscar\ESTRUCTURA\ARCHIVOS%20MATHCAD\FINAL\AN&#193;LISIS%20ESTRUCTURAL\Dise&#241;o%20Estructural%20Parte%201.xmcd\Selection%203%2026742%20329%2027101" TargetMode="External"/><Relationship Id="rId5" Type="http://schemas.openxmlformats.org/officeDocument/2006/relationships/image" Target="../media/image23.jpeg"/><Relationship Id="rId4" Type="http://schemas.openxmlformats.org/officeDocument/2006/relationships/image" Target="../media/image2.png"/><Relationship Id="rId9" Type="http://schemas.openxmlformats.org/officeDocument/2006/relationships/image" Target="../media/image48.wmf"/></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49.wmf"/><Relationship Id="rId2" Type="http://schemas.openxmlformats.org/officeDocument/2006/relationships/slideLayout" Target="../slideLayouts/slideLayout15.xml"/><Relationship Id="rId1" Type="http://schemas.openxmlformats.org/officeDocument/2006/relationships/vmlDrawing" Target="../drawings/vmlDrawing14.vml"/><Relationship Id="rId6" Type="http://schemas.openxmlformats.org/officeDocument/2006/relationships/oleObject" Target="file:///D:\ESPE\Tesis%20Oscar\ESTRUCTURA\ARCHIVOS%20MATHCAD\FINAL\AN&#193;LISIS%20ESTRUCTURAL\Dise&#241;o%20Estructural%20Parte%201.xmcd\Selection%20-5%2027406%20632%2027770" TargetMode="External"/><Relationship Id="rId5" Type="http://schemas.openxmlformats.org/officeDocument/2006/relationships/image" Target="../media/image23.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23.jpeg"/></Relationships>
</file>

<file path=ppt/slides/_rels/slide4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45.xml"/><Relationship Id="rId7" Type="http://schemas.openxmlformats.org/officeDocument/2006/relationships/image" Target="../media/image51.wmf"/><Relationship Id="rId2" Type="http://schemas.openxmlformats.org/officeDocument/2006/relationships/slideLayout" Target="../slideLayouts/slideLayout15.xml"/><Relationship Id="rId1" Type="http://schemas.openxmlformats.org/officeDocument/2006/relationships/vmlDrawing" Target="../drawings/vmlDrawing15.vml"/><Relationship Id="rId6" Type="http://schemas.openxmlformats.org/officeDocument/2006/relationships/oleObject" Target="file:///D:\ESPE\Tesis%20Oscar\ESTRUCTURA\ARCHIVOS%20MATHCAD\FINAL\AN&#193;LISIS%20ESTRUCTURAL\Dise&#241;o%20Estructural%20Parte%201%20-%20copia%20para%20power%20point.xmcd\Selection%203%2083822%20422%2084232" TargetMode="External"/><Relationship Id="rId5" Type="http://schemas.openxmlformats.org/officeDocument/2006/relationships/image" Target="../media/image23.jpe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46.xml"/><Relationship Id="rId7" Type="http://schemas.openxmlformats.org/officeDocument/2006/relationships/image" Target="../media/image23.jpeg"/><Relationship Id="rId2" Type="http://schemas.openxmlformats.org/officeDocument/2006/relationships/slideLayout" Target="../slideLayouts/slideLayout15.xml"/><Relationship Id="rId1" Type="http://schemas.openxmlformats.org/officeDocument/2006/relationships/vmlDrawing" Target="../drawings/vmlDrawing16.vml"/><Relationship Id="rId6" Type="http://schemas.openxmlformats.org/officeDocument/2006/relationships/image" Target="../media/image53.wmf"/><Relationship Id="rId5" Type="http://schemas.openxmlformats.org/officeDocument/2006/relationships/oleObject" Target="file:///D:\ESPE\Tesis%20Oscar\ESTRUCTURA\ARCHIVOS%20MATHCAD\FINAL\AN&#193;LISIS%20ESTRUCTURAL\Dise&#241;o%20Estructural%20Parte%201%20-%20copia%20para%20power%20point.xmcd\Selection%20-5%2084326%20477%2084805" TargetMode="Externa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55.wmf"/><Relationship Id="rId2" Type="http://schemas.openxmlformats.org/officeDocument/2006/relationships/slideLayout" Target="../slideLayouts/slideLayout15.xml"/><Relationship Id="rId1" Type="http://schemas.openxmlformats.org/officeDocument/2006/relationships/vmlDrawing" Target="../drawings/vmlDrawing17.vml"/><Relationship Id="rId6" Type="http://schemas.openxmlformats.org/officeDocument/2006/relationships/oleObject" Target="file:///D:\ESPE\Tesis%20Oscar\ESTRUCTURA\ARCHIVOS%20MATHCAD\FINAL\AN&#193;LISIS%20ESTRUCTURAL\Dise&#241;o%20Estructural%20Parte%201%20-%20copia%20para%20power%20point.xmcd\Selection%203%2084814%20632%2085274" TargetMode="External"/><Relationship Id="rId5" Type="http://schemas.openxmlformats.org/officeDocument/2006/relationships/image" Target="../media/image23.jpe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48.xml"/><Relationship Id="rId7" Type="http://schemas.openxmlformats.org/officeDocument/2006/relationships/image" Target="../media/image56.wmf"/><Relationship Id="rId2" Type="http://schemas.openxmlformats.org/officeDocument/2006/relationships/slideLayout" Target="../slideLayouts/slideLayout15.xml"/><Relationship Id="rId1" Type="http://schemas.openxmlformats.org/officeDocument/2006/relationships/vmlDrawing" Target="../drawings/vmlDrawing18.vml"/><Relationship Id="rId6" Type="http://schemas.openxmlformats.org/officeDocument/2006/relationships/oleObject" Target="file:///D:\ESPE\Tesis%20Oscar\ESTRUCTURA\ARCHIVOS%20MATHCAD\FINAL\AN&#193;LISIS%20ESTRUCTURAL\Dise&#241;o%20Estructural%20Parte%201%20-%20copia%20para%20power%20point.xmcd\Selection%203%2085364%20380%2085629" TargetMode="External"/><Relationship Id="rId5" Type="http://schemas.openxmlformats.org/officeDocument/2006/relationships/image" Target="../media/image23.jpe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49.xml"/><Relationship Id="rId7" Type="http://schemas.openxmlformats.org/officeDocument/2006/relationships/image" Target="../media/image58.wmf"/><Relationship Id="rId2" Type="http://schemas.openxmlformats.org/officeDocument/2006/relationships/slideLayout" Target="../slideLayouts/slideLayout15.xml"/><Relationship Id="rId1" Type="http://schemas.openxmlformats.org/officeDocument/2006/relationships/vmlDrawing" Target="../drawings/vmlDrawing19.vml"/><Relationship Id="rId6" Type="http://schemas.openxmlformats.org/officeDocument/2006/relationships/oleObject" Target="file:///D:\ESPE\Tesis%20Oscar\ESTRUCTURA\ARCHIVOS%20MATHCAD\FINAL\AN&#193;LISIS%20ESTRUCTURAL\Dise&#241;o%20Estructural%20Parte%201%20-%20copia%20para%20power%20point.xmcd\Selection%203%2085702%20590%2086184" TargetMode="External"/><Relationship Id="rId5" Type="http://schemas.openxmlformats.org/officeDocument/2006/relationships/image" Target="../media/image23.jpe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50.xml"/><Relationship Id="rId7" Type="http://schemas.openxmlformats.org/officeDocument/2006/relationships/image" Target="../media/image60.wmf"/><Relationship Id="rId2" Type="http://schemas.openxmlformats.org/officeDocument/2006/relationships/slideLayout" Target="../slideLayouts/slideLayout15.xml"/><Relationship Id="rId1" Type="http://schemas.openxmlformats.org/officeDocument/2006/relationships/vmlDrawing" Target="../drawings/vmlDrawing20.vml"/><Relationship Id="rId6" Type="http://schemas.openxmlformats.org/officeDocument/2006/relationships/oleObject" Target="file:///D:\ESPE\Tesis%20Oscar\ESTRUCTURA\ARCHIVOS%20MATHCAD\FINAL\AN&#193;LISIS%20ESTRUCTURAL\Dise&#241;o%20Estructural%20Parte%201%20-%20copia%20para%20power%20point.xmcd\Selection%203%2086390%20386%2086824" TargetMode="External"/><Relationship Id="rId5" Type="http://schemas.openxmlformats.org/officeDocument/2006/relationships/image" Target="../media/image23.jpe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8" Type="http://schemas.openxmlformats.org/officeDocument/2006/relationships/oleObject" Target="file:///D:\ESPE\Tesis%20Oscar\ESTRUCTURA\ARCHIVOS%20MATHCAD\FINAL\AN&#193;LISIS%20ESTRUCTURAL\Dise&#241;o%20Estructural%20Parte%201%20-%20copia%20para%20power%20point.xmcd\Selection%203%2087322%20439%2087530" TargetMode="External"/><Relationship Id="rId3" Type="http://schemas.openxmlformats.org/officeDocument/2006/relationships/notesSlide" Target="../notesSlides/notesSlide51.xml"/><Relationship Id="rId7" Type="http://schemas.openxmlformats.org/officeDocument/2006/relationships/image" Target="../media/image62.wmf"/><Relationship Id="rId2" Type="http://schemas.openxmlformats.org/officeDocument/2006/relationships/slideLayout" Target="../slideLayouts/slideLayout15.xml"/><Relationship Id="rId1" Type="http://schemas.openxmlformats.org/officeDocument/2006/relationships/vmlDrawing" Target="../drawings/vmlDrawing21.vml"/><Relationship Id="rId6" Type="http://schemas.openxmlformats.org/officeDocument/2006/relationships/oleObject" Target="file:///D:\ESPE\Tesis%20Oscar\ESTRUCTURA\ARCHIVOS%20MATHCAD\FINAL\AN&#193;LISIS%20ESTRUCTURAL\Dise&#241;o%20Estructural%20Parte%201%20-%20copia%20para%20power%20point.xmcd\Selection%203%2086926%20463%2087322" TargetMode="External"/><Relationship Id="rId5" Type="http://schemas.openxmlformats.org/officeDocument/2006/relationships/image" Target="../media/image23.jpeg"/><Relationship Id="rId10" Type="http://schemas.openxmlformats.org/officeDocument/2006/relationships/image" Target="../media/image64.png"/><Relationship Id="rId4" Type="http://schemas.openxmlformats.org/officeDocument/2006/relationships/image" Target="../media/image2.png"/><Relationship Id="rId9" Type="http://schemas.openxmlformats.org/officeDocument/2006/relationships/image" Target="../media/image63.wmf"/></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5.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23.jpeg"/></Relationships>
</file>

<file path=ppt/slides/_rels/slide53.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notesSlide" Target="../notesSlides/notesSlide53.xml"/><Relationship Id="rId7" Type="http://schemas.openxmlformats.org/officeDocument/2006/relationships/oleObject" Target="file:///D:\ESPE\Tesis%20Oscar\ESTRUCTURA\ARCHIVOS%20MATHCAD\FINAL\AN&#193;LISIS%20ESTRUCTURAL\Dise&#241;o%20Estructural%20Parte%201%20-%20copia%20para%20power%20point.xmcd\Selection%20659%2091694%201038%2091912" TargetMode="External"/><Relationship Id="rId2" Type="http://schemas.openxmlformats.org/officeDocument/2006/relationships/slideLayout" Target="../slideLayouts/slideLayout15.xml"/><Relationship Id="rId1" Type="http://schemas.openxmlformats.org/officeDocument/2006/relationships/vmlDrawing" Target="../drawings/vmlDrawing22.vml"/><Relationship Id="rId6" Type="http://schemas.openxmlformats.org/officeDocument/2006/relationships/image" Target="../media/image67.png"/><Relationship Id="rId5" Type="http://schemas.openxmlformats.org/officeDocument/2006/relationships/image" Target="../media/image23.jpe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54.xml"/><Relationship Id="rId7" Type="http://schemas.openxmlformats.org/officeDocument/2006/relationships/image" Target="../media/image68.wmf"/><Relationship Id="rId2" Type="http://schemas.openxmlformats.org/officeDocument/2006/relationships/slideLayout" Target="../slideLayouts/slideLayout15.xml"/><Relationship Id="rId1" Type="http://schemas.openxmlformats.org/officeDocument/2006/relationships/vmlDrawing" Target="../drawings/vmlDrawing23.vml"/><Relationship Id="rId6" Type="http://schemas.openxmlformats.org/officeDocument/2006/relationships/oleObject" Target="file:///D:\ESPE\Tesis%20Oscar\ESTRUCTURA\ARCHIVOS%20MATHCAD\FINAL\AN&#193;LISIS%20ESTRUCTURAL\Dise&#241;o%20Estructural%20Parte%201%20-%20copia%20para%20power%20point.xmcd\Selection%203%2092710%20185%2092930" TargetMode="External"/><Relationship Id="rId5" Type="http://schemas.openxmlformats.org/officeDocument/2006/relationships/image" Target="../media/image23.jpeg"/><Relationship Id="rId10" Type="http://schemas.openxmlformats.org/officeDocument/2006/relationships/image" Target="../media/image69.wmf"/><Relationship Id="rId4" Type="http://schemas.openxmlformats.org/officeDocument/2006/relationships/image" Target="../media/image2.png"/><Relationship Id="rId9" Type="http://schemas.openxmlformats.org/officeDocument/2006/relationships/oleObject" Target="file:///D:\ESPE\Tesis%20Oscar\ESTRUCTURA\ARCHIVOS%20MATHCAD\FINAL\AN&#193;LISIS%20ESTRUCTURAL\Dise&#241;o%20Estructural%20Parte%201%20-%20copia%20para%20power%20point.xmcd\Selection%2011%2093054%20193%2093274"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5.xml"/><Relationship Id="rId5" Type="http://schemas.openxmlformats.org/officeDocument/2006/relationships/image" Target="../media/image71.png"/><Relationship Id="rId4" Type="http://schemas.openxmlformats.org/officeDocument/2006/relationships/image" Target="../media/image23.jpeg"/></Relationships>
</file>

<file path=ppt/slides/_rels/slide5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2.png"/><Relationship Id="rId7"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1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23.jpeg"/></Relationships>
</file>

<file path=ppt/slides/_rels/slide57.x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notesSlide" Target="../notesSlides/notesSlide57.xml"/><Relationship Id="rId7" Type="http://schemas.openxmlformats.org/officeDocument/2006/relationships/oleObject" Target="file:///D:\ESPE\Tesis%20Oscar\ESTRUCTURA\ARCHIVOS%20MATHCAD\FINAL\AN&#193;LISIS%20ESTRUCTURAL\Dise&#241;o%20Estructural%20Parte%202%20-%20copia%20para%20power%20point.xmcd\Selection%20667%203350%20997%203506" TargetMode="External"/><Relationship Id="rId2" Type="http://schemas.openxmlformats.org/officeDocument/2006/relationships/slideLayout" Target="../slideLayouts/slideLayout15.xml"/><Relationship Id="rId1" Type="http://schemas.openxmlformats.org/officeDocument/2006/relationships/vmlDrawing" Target="../drawings/vmlDrawing24.vml"/><Relationship Id="rId6" Type="http://schemas.openxmlformats.org/officeDocument/2006/relationships/image" Target="../media/image73.png"/><Relationship Id="rId5" Type="http://schemas.openxmlformats.org/officeDocument/2006/relationships/image" Target="../media/image23.jpeg"/><Relationship Id="rId10" Type="http://schemas.openxmlformats.org/officeDocument/2006/relationships/image" Target="../media/image77.wmf"/><Relationship Id="rId4" Type="http://schemas.openxmlformats.org/officeDocument/2006/relationships/image" Target="../media/image2.png"/><Relationship Id="rId9" Type="http://schemas.openxmlformats.org/officeDocument/2006/relationships/oleObject" Target="file:///D:\ESPE\Tesis%20Oscar\ESTRUCTURA\ARCHIVOS%20MATHCAD\FINAL\AN&#193;LISIS%20ESTRUCTURAL\Dise&#241;o%20Estructural%20Parte%202%20-%20copia%20para%20power%20point.xmcd\Selection%20691%203190%201092%203282"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notesSlide" Target="../notesSlides/notesSlide58.xml"/><Relationship Id="rId7" Type="http://schemas.openxmlformats.org/officeDocument/2006/relationships/oleObject" Target="file:///D:\ESPE\Tesis%20Oscar\ESTRUCTURA\ARCHIVOS%20MATHCAD\FINAL\AN&#193;LISIS%20ESTRUCTURAL\Dise&#241;o%20Estructural%20Parte%202%20-%20copia%20para%20power%20point.xmcd\Selection%20731%203718%201195%204194" TargetMode="External"/><Relationship Id="rId2" Type="http://schemas.openxmlformats.org/officeDocument/2006/relationships/slideLayout" Target="../slideLayouts/slideLayout15.xml"/><Relationship Id="rId1" Type="http://schemas.openxmlformats.org/officeDocument/2006/relationships/vmlDrawing" Target="../drawings/vmlDrawing25.vml"/><Relationship Id="rId6" Type="http://schemas.openxmlformats.org/officeDocument/2006/relationships/image" Target="../media/image79.png"/><Relationship Id="rId5" Type="http://schemas.openxmlformats.org/officeDocument/2006/relationships/image" Target="../media/image23.jpe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8" Type="http://schemas.openxmlformats.org/officeDocument/2006/relationships/oleObject" Target="file:///D:\ESPE\Tesis%20Oscar\ESTRUCTURA\ARCHIVOS%20MATHCAD\FINAL\AN&#193;LISIS%20ESTRUCTURAL\Dise&#241;o%20Estructural%20Parte%202%20-%20copia%20para%20power%20point.xmcd\Selection%20739%204206%201245%204370" TargetMode="External"/><Relationship Id="rId3" Type="http://schemas.openxmlformats.org/officeDocument/2006/relationships/notesSlide" Target="../notesSlides/notesSlide59.xml"/><Relationship Id="rId7" Type="http://schemas.openxmlformats.org/officeDocument/2006/relationships/image" Target="../media/image80.wmf"/><Relationship Id="rId2" Type="http://schemas.openxmlformats.org/officeDocument/2006/relationships/slideLayout" Target="../slideLayouts/slideLayout15.xml"/><Relationship Id="rId1" Type="http://schemas.openxmlformats.org/officeDocument/2006/relationships/vmlDrawing" Target="../drawings/vmlDrawing26.vml"/><Relationship Id="rId6" Type="http://schemas.openxmlformats.org/officeDocument/2006/relationships/oleObject" Target="file:///D:\ESPE\Tesis%20Oscar\ESTRUCTURA\ARCHIVOS%20MATHCAD\FINAL\AN&#193;LISIS%20ESTRUCTURAL\Dise&#241;o%20Estructural%20Parte%202%20-%20copia%20para%20power%20point.xmcd\Selection%20739%204558%201150%205002" TargetMode="External"/><Relationship Id="rId11" Type="http://schemas.openxmlformats.org/officeDocument/2006/relationships/image" Target="../media/image82.wmf"/><Relationship Id="rId5" Type="http://schemas.openxmlformats.org/officeDocument/2006/relationships/image" Target="../media/image23.jpeg"/><Relationship Id="rId10" Type="http://schemas.openxmlformats.org/officeDocument/2006/relationships/oleObject" Target="file:///D:\ESPE\Tesis%20Oscar\ESTRUCTURA\ARCHIVOS%20MATHCAD\FINAL\AN&#193;LISIS%20ESTRUCTURAL\Dise&#241;o%20Estructural%20Parte%202%20-%20copia%20para%20power%20point.xmcd\Selection%20739%204382%201180%204538" TargetMode="External"/><Relationship Id="rId4" Type="http://schemas.openxmlformats.org/officeDocument/2006/relationships/image" Target="../media/image2.png"/><Relationship Id="rId9" Type="http://schemas.openxmlformats.org/officeDocument/2006/relationships/image" Target="../media/image81.w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wmf"/></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15.xml"/><Relationship Id="rId6" Type="http://schemas.openxmlformats.org/officeDocument/2006/relationships/image" Target="../media/image83.png"/><Relationship Id="rId5" Type="http://schemas.openxmlformats.org/officeDocument/2006/relationships/image" Target="../media/image73.png"/><Relationship Id="rId4" Type="http://schemas.openxmlformats.org/officeDocument/2006/relationships/image" Target="../media/image23.jpeg"/></Relationships>
</file>

<file path=ppt/slides/_rels/slide6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2.png"/><Relationship Id="rId7"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15.xml"/><Relationship Id="rId6" Type="http://schemas.openxmlformats.org/officeDocument/2006/relationships/image" Target="../media/image84.png"/><Relationship Id="rId5" Type="http://schemas.openxmlformats.org/officeDocument/2006/relationships/image" Target="../media/image72.png"/><Relationship Id="rId4" Type="http://schemas.openxmlformats.org/officeDocument/2006/relationships/image" Target="../media/image23.jpeg"/></Relationships>
</file>

<file path=ppt/slides/_rels/slide6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2.png"/><Relationship Id="rId7" Type="http://schemas.openxmlformats.org/officeDocument/2006/relationships/image" Target="../media/image88.png"/><Relationship Id="rId2" Type="http://schemas.openxmlformats.org/officeDocument/2006/relationships/notesSlide" Target="../notesSlides/notesSlide62.xml"/><Relationship Id="rId1" Type="http://schemas.openxmlformats.org/officeDocument/2006/relationships/slideLayout" Target="../slideLayouts/slideLayout15.xml"/><Relationship Id="rId6" Type="http://schemas.openxmlformats.org/officeDocument/2006/relationships/image" Target="../media/image87.png"/><Relationship Id="rId5" Type="http://schemas.openxmlformats.org/officeDocument/2006/relationships/image" Target="../media/image79.png"/><Relationship Id="rId4" Type="http://schemas.openxmlformats.org/officeDocument/2006/relationships/image" Target="../media/image23.jpeg"/></Relationships>
</file>

<file path=ppt/slides/_rels/slide63.xml.rels><?xml version="1.0" encoding="UTF-8" standalone="yes"?>
<Relationships xmlns="http://schemas.openxmlformats.org/package/2006/relationships"><Relationship Id="rId8" Type="http://schemas.openxmlformats.org/officeDocument/2006/relationships/image" Target="../media/image90.wmf"/><Relationship Id="rId3" Type="http://schemas.openxmlformats.org/officeDocument/2006/relationships/notesSlide" Target="../notesSlides/notesSlide63.xml"/><Relationship Id="rId7" Type="http://schemas.openxmlformats.org/officeDocument/2006/relationships/oleObject" Target="file:///D:\ESPE\Tesis%20Oscar\ESTRUCTURA\ARCHIVOS%20MATHCAD\FINAL\AN&#193;LISIS%20ESTRUCTURAL\Dise&#241;o%20Estructural%20Parte%202%20-%20copia%20para%20power%20point.xmcd\Selection%203%2079822%20262%2080178" TargetMode="External"/><Relationship Id="rId2" Type="http://schemas.openxmlformats.org/officeDocument/2006/relationships/slideLayout" Target="../slideLayouts/slideLayout15.xml"/><Relationship Id="rId1" Type="http://schemas.openxmlformats.org/officeDocument/2006/relationships/vmlDrawing" Target="../drawings/vmlDrawing27.vml"/><Relationship Id="rId6" Type="http://schemas.openxmlformats.org/officeDocument/2006/relationships/image" Target="../media/image91.png"/><Relationship Id="rId5" Type="http://schemas.openxmlformats.org/officeDocument/2006/relationships/image" Target="../media/image23.jpe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8" Type="http://schemas.openxmlformats.org/officeDocument/2006/relationships/oleObject" Target="file:///D:\ESPE\Tesis%20Oscar\ESTRUCTURA\ARCHIVOS%20MATHCAD\FINAL\AN&#193;LISIS%20ESTRUCTURAL\Dise&#241;o%20Estructural%20Parte%202%20-%20copia%20para%20power%20point.xmcd\Selection%203%2080886%20282%2081325" TargetMode="External"/><Relationship Id="rId3" Type="http://schemas.openxmlformats.org/officeDocument/2006/relationships/notesSlide" Target="../notesSlides/notesSlide64.xml"/><Relationship Id="rId7" Type="http://schemas.openxmlformats.org/officeDocument/2006/relationships/image" Target="../media/image92.wmf"/><Relationship Id="rId2" Type="http://schemas.openxmlformats.org/officeDocument/2006/relationships/slideLayout" Target="../slideLayouts/slideLayout15.xml"/><Relationship Id="rId1" Type="http://schemas.openxmlformats.org/officeDocument/2006/relationships/vmlDrawing" Target="../drawings/vmlDrawing28.vml"/><Relationship Id="rId6" Type="http://schemas.openxmlformats.org/officeDocument/2006/relationships/oleObject" Target="file:///D:\ESPE\Tesis%20Oscar\ESTRUCTURA\ARCHIVOS%20MATHCAD\FINAL\AN&#193;LISIS%20ESTRUCTURAL\Dise&#241;o%20Estructural%20Parte%202%20-%20copia%20para%20power%20point.xmcd\Selection%203%2080462%20440%2080861" TargetMode="External"/><Relationship Id="rId5" Type="http://schemas.openxmlformats.org/officeDocument/2006/relationships/image" Target="../media/image23.jpeg"/><Relationship Id="rId4" Type="http://schemas.openxmlformats.org/officeDocument/2006/relationships/image" Target="../media/image2.png"/><Relationship Id="rId9" Type="http://schemas.openxmlformats.org/officeDocument/2006/relationships/image" Target="../media/image93.wmf"/></Relationships>
</file>

<file path=ppt/slides/_rels/slide65.xml.rels><?xml version="1.0" encoding="UTF-8" standalone="yes"?>
<Relationships xmlns="http://schemas.openxmlformats.org/package/2006/relationships"><Relationship Id="rId8" Type="http://schemas.openxmlformats.org/officeDocument/2006/relationships/image" Target="../media/image94.wmf"/><Relationship Id="rId3" Type="http://schemas.openxmlformats.org/officeDocument/2006/relationships/notesSlide" Target="../notesSlides/notesSlide65.xml"/><Relationship Id="rId7" Type="http://schemas.openxmlformats.org/officeDocument/2006/relationships/oleObject" Target="file:///D:\ESPE\Tesis%20Oscar\ESTRUCTURA\ARCHIVOS%20MATHCAD\FINAL\AN&#193;LISIS%20ESTRUCTURAL\Dise&#241;o%20Estructural%20Parte%202%20-%20copia%20para%20power%20point.xmcd\Selection%203%2081406%20442%2081848" TargetMode="External"/><Relationship Id="rId2" Type="http://schemas.openxmlformats.org/officeDocument/2006/relationships/slideLayout" Target="../slideLayouts/slideLayout15.xml"/><Relationship Id="rId1" Type="http://schemas.openxmlformats.org/officeDocument/2006/relationships/vmlDrawing" Target="../drawings/vmlDrawing29.vml"/><Relationship Id="rId6" Type="http://schemas.openxmlformats.org/officeDocument/2006/relationships/image" Target="../media/image91.png"/><Relationship Id="rId5" Type="http://schemas.openxmlformats.org/officeDocument/2006/relationships/image" Target="../media/image23.jpeg"/><Relationship Id="rId4" Type="http://schemas.openxmlformats.org/officeDocument/2006/relationships/image" Target="../media/image2.png"/></Relationships>
</file>

<file path=ppt/slides/_rels/slide66.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notesSlide" Target="../notesSlides/notesSlide66.xml"/><Relationship Id="rId7" Type="http://schemas.openxmlformats.org/officeDocument/2006/relationships/oleObject" Target="file:///D:\ESPE\Tesis%20Oscar\ESTRUCTURA\ARCHIVOS%20MATHCAD\FINAL\AN&#193;LISIS%20ESTRUCTURAL\Dise&#241;o%20Estructural%20Parte%202%20-%20copia%20para%20power%20point.xmcd\Selection%203%2081918%20374%2082370" TargetMode="External"/><Relationship Id="rId2" Type="http://schemas.openxmlformats.org/officeDocument/2006/relationships/slideLayout" Target="../slideLayouts/slideLayout15.xml"/><Relationship Id="rId1" Type="http://schemas.openxmlformats.org/officeDocument/2006/relationships/vmlDrawing" Target="../drawings/vmlDrawing30.vml"/><Relationship Id="rId6" Type="http://schemas.openxmlformats.org/officeDocument/2006/relationships/image" Target="../media/image97.png"/><Relationship Id="rId5" Type="http://schemas.openxmlformats.org/officeDocument/2006/relationships/image" Target="../media/image23.jpeg"/><Relationship Id="rId10" Type="http://schemas.openxmlformats.org/officeDocument/2006/relationships/image" Target="../media/image96.wmf"/><Relationship Id="rId4" Type="http://schemas.openxmlformats.org/officeDocument/2006/relationships/image" Target="../media/image2.png"/><Relationship Id="rId9" Type="http://schemas.openxmlformats.org/officeDocument/2006/relationships/oleObject" Target="file:///D:\ESPE\Tesis%20Oscar\ESTRUCTURA\ARCHIVOS%20MATHCAD\FINAL\AN&#193;LISIS%20ESTRUCTURAL\Dise&#241;o%20Estructural%20Parte%202%20-%20copia%20para%20power%20point.xmcd\Selection%203%2082374%20366%2082464"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1.png"/><Relationship Id="rId2" Type="http://schemas.openxmlformats.org/officeDocument/2006/relationships/notesSlide" Target="../notesSlides/notesSlide67.xml"/><Relationship Id="rId1" Type="http://schemas.openxmlformats.org/officeDocument/2006/relationships/slideLayout" Target="../slideLayouts/slideLayout15.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23.jpeg"/></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15.xml"/><Relationship Id="rId5" Type="http://schemas.openxmlformats.org/officeDocument/2006/relationships/image" Target="../media/image99.png"/><Relationship Id="rId4" Type="http://schemas.openxmlformats.org/officeDocument/2006/relationships/image" Target="../media/image23.jpeg"/></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15.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6.JP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8" Type="http://schemas.openxmlformats.org/officeDocument/2006/relationships/oleObject" Target="file:///D:\ESPE\Tesis%20Oscar\ESTRUCTURA\ARCHIVOS%20MATHCAD\FINAL\SISTEMA%20PISO%20GIRATORIO\Analisis%20para%20power%20point.xmcd\Selection%203%206750%20334%206872" TargetMode="External"/><Relationship Id="rId3" Type="http://schemas.openxmlformats.org/officeDocument/2006/relationships/notesSlide" Target="../notesSlides/notesSlide70.xml"/><Relationship Id="rId7" Type="http://schemas.openxmlformats.org/officeDocument/2006/relationships/image" Target="../media/image102.wmf"/><Relationship Id="rId2" Type="http://schemas.openxmlformats.org/officeDocument/2006/relationships/slideLayout" Target="../slideLayouts/slideLayout15.xml"/><Relationship Id="rId1" Type="http://schemas.openxmlformats.org/officeDocument/2006/relationships/vmlDrawing" Target="../drawings/vmlDrawing31.vml"/><Relationship Id="rId6" Type="http://schemas.openxmlformats.org/officeDocument/2006/relationships/oleObject" Target="file:///D:\ESPE\Tesis%20Oscar\ESTRUCTURA\ARCHIVOS%20MATHCAD\FINAL\SISTEMA%20PISO%20GIRATORIO\Analisis%20para%20power%20point.xmcd\Selection%203%205790%20335%205912" TargetMode="External"/><Relationship Id="rId5" Type="http://schemas.openxmlformats.org/officeDocument/2006/relationships/image" Target="../media/image23.jpeg"/><Relationship Id="rId10" Type="http://schemas.openxmlformats.org/officeDocument/2006/relationships/image" Target="../media/image104.png"/><Relationship Id="rId4" Type="http://schemas.openxmlformats.org/officeDocument/2006/relationships/image" Target="../media/image2.png"/><Relationship Id="rId9" Type="http://schemas.openxmlformats.org/officeDocument/2006/relationships/image" Target="../media/image103.wmf"/></Relationships>
</file>

<file path=ppt/slides/_rels/slide71.xml.rels><?xml version="1.0" encoding="UTF-8" standalone="yes"?>
<Relationships xmlns="http://schemas.openxmlformats.org/package/2006/relationships"><Relationship Id="rId8" Type="http://schemas.openxmlformats.org/officeDocument/2006/relationships/oleObject" Target="file:///D:\ESPE\Tesis%20Oscar\ESTRUCTURA\ARCHIVOS%20MATHCAD\FINAL\SISTEMA%20PISO%20GIRATORIO\Analisis%20para%20power%20point.xmcd\Selection%203%208190%20352%208386" TargetMode="External"/><Relationship Id="rId3" Type="http://schemas.openxmlformats.org/officeDocument/2006/relationships/notesSlide" Target="../notesSlides/notesSlide71.xml"/><Relationship Id="rId7" Type="http://schemas.openxmlformats.org/officeDocument/2006/relationships/image" Target="../media/image107.png"/><Relationship Id="rId2" Type="http://schemas.openxmlformats.org/officeDocument/2006/relationships/slideLayout" Target="../slideLayouts/slideLayout15.xml"/><Relationship Id="rId1" Type="http://schemas.openxmlformats.org/officeDocument/2006/relationships/vmlDrawing" Target="../drawings/vmlDrawing32.vml"/><Relationship Id="rId6" Type="http://schemas.openxmlformats.org/officeDocument/2006/relationships/image" Target="../media/image106.png"/><Relationship Id="rId5" Type="http://schemas.openxmlformats.org/officeDocument/2006/relationships/image" Target="../media/image23.jpeg"/><Relationship Id="rId4" Type="http://schemas.openxmlformats.org/officeDocument/2006/relationships/image" Target="../media/image2.png"/><Relationship Id="rId9" Type="http://schemas.openxmlformats.org/officeDocument/2006/relationships/image" Target="../media/image105.wmf"/></Relationships>
</file>

<file path=ppt/slides/_rels/slide72.xml.rels><?xml version="1.0" encoding="UTF-8" standalone="yes"?>
<Relationships xmlns="http://schemas.openxmlformats.org/package/2006/relationships"><Relationship Id="rId8" Type="http://schemas.openxmlformats.org/officeDocument/2006/relationships/oleObject" Target="file:///D:\ESPE\Tesis%20Oscar\ESTRUCTURA\ARCHIVOS%20MATHCAD\FINAL\SISTEMA%20PISO%20GIRATORIO\Analisis%20para%20power%20point.xmcd\Selection%2019%209262%20552%209605" TargetMode="External"/><Relationship Id="rId3" Type="http://schemas.openxmlformats.org/officeDocument/2006/relationships/notesSlide" Target="../notesSlides/notesSlide72.xml"/><Relationship Id="rId7" Type="http://schemas.openxmlformats.org/officeDocument/2006/relationships/image" Target="../media/image109.png"/><Relationship Id="rId2" Type="http://schemas.openxmlformats.org/officeDocument/2006/relationships/slideLayout" Target="../slideLayouts/slideLayout15.xml"/><Relationship Id="rId1" Type="http://schemas.openxmlformats.org/officeDocument/2006/relationships/vmlDrawing" Target="../drawings/vmlDrawing33.vml"/><Relationship Id="rId6" Type="http://schemas.openxmlformats.org/officeDocument/2006/relationships/image" Target="../media/image106.png"/><Relationship Id="rId5" Type="http://schemas.openxmlformats.org/officeDocument/2006/relationships/image" Target="../media/image23.jpeg"/><Relationship Id="rId4" Type="http://schemas.openxmlformats.org/officeDocument/2006/relationships/image" Target="../media/image2.png"/><Relationship Id="rId9" Type="http://schemas.openxmlformats.org/officeDocument/2006/relationships/image" Target="../media/image108.wmf"/></Relationships>
</file>

<file path=ppt/slides/_rels/slide73.xml.rels><?xml version="1.0" encoding="UTF-8" standalone="yes"?>
<Relationships xmlns="http://schemas.openxmlformats.org/package/2006/relationships"><Relationship Id="rId8" Type="http://schemas.openxmlformats.org/officeDocument/2006/relationships/oleObject" Target="file:///D:\ESPE\Tesis%20Oscar\ESTRUCTURA\ARCHIVOS%20MATHCAD\FINAL\SISTEMA%20PISO%20GIRATORIO\Analisis%20para%20power%20point.xmcd\Selection%2019%2010166%20580%2010509" TargetMode="External"/><Relationship Id="rId3" Type="http://schemas.openxmlformats.org/officeDocument/2006/relationships/notesSlide" Target="../notesSlides/notesSlide73.xml"/><Relationship Id="rId7" Type="http://schemas.openxmlformats.org/officeDocument/2006/relationships/image" Target="../media/image109.png"/><Relationship Id="rId2" Type="http://schemas.openxmlformats.org/officeDocument/2006/relationships/slideLayout" Target="../slideLayouts/slideLayout15.xml"/><Relationship Id="rId1" Type="http://schemas.openxmlformats.org/officeDocument/2006/relationships/vmlDrawing" Target="../drawings/vmlDrawing34.vml"/><Relationship Id="rId6" Type="http://schemas.openxmlformats.org/officeDocument/2006/relationships/image" Target="../media/image106.png"/><Relationship Id="rId5" Type="http://schemas.openxmlformats.org/officeDocument/2006/relationships/image" Target="../media/image23.jpeg"/><Relationship Id="rId4" Type="http://schemas.openxmlformats.org/officeDocument/2006/relationships/image" Target="../media/image2.png"/><Relationship Id="rId9" Type="http://schemas.openxmlformats.org/officeDocument/2006/relationships/image" Target="../media/image110.wmf"/></Relationships>
</file>

<file path=ppt/slides/_rels/slide74.xml.rels><?xml version="1.0" encoding="UTF-8" standalone="yes"?>
<Relationships xmlns="http://schemas.openxmlformats.org/package/2006/relationships"><Relationship Id="rId8" Type="http://schemas.openxmlformats.org/officeDocument/2006/relationships/image" Target="../media/image111.wmf"/><Relationship Id="rId3" Type="http://schemas.openxmlformats.org/officeDocument/2006/relationships/notesSlide" Target="../notesSlides/notesSlide74.xml"/><Relationship Id="rId7" Type="http://schemas.openxmlformats.org/officeDocument/2006/relationships/oleObject" Target="file:///D:\ESPE\Tesis%20Oscar\ESTRUCTURA\ARCHIVOS%20MATHCAD\FINAL\SISTEMA%20PISO%20GIRATORIO\Analisis%20para%20power%20point.xmcd\Selection%203%2010831%20393%2011210" TargetMode="External"/><Relationship Id="rId2" Type="http://schemas.openxmlformats.org/officeDocument/2006/relationships/slideLayout" Target="../slideLayouts/slideLayout15.xml"/><Relationship Id="rId1" Type="http://schemas.openxmlformats.org/officeDocument/2006/relationships/vmlDrawing" Target="../drawings/vmlDrawing35.vml"/><Relationship Id="rId6" Type="http://schemas.openxmlformats.org/officeDocument/2006/relationships/image" Target="../media/image106.png"/><Relationship Id="rId5" Type="http://schemas.openxmlformats.org/officeDocument/2006/relationships/image" Target="../media/image23.jpeg"/><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8" Type="http://schemas.openxmlformats.org/officeDocument/2006/relationships/image" Target="../media/image112.wmf"/><Relationship Id="rId3" Type="http://schemas.openxmlformats.org/officeDocument/2006/relationships/notesSlide" Target="../notesSlides/notesSlide75.xml"/><Relationship Id="rId7" Type="http://schemas.openxmlformats.org/officeDocument/2006/relationships/oleObject" Target="file:///D:\ESPE\Tesis%20Oscar\ESTRUCTURA\ARCHIVOS%20MATHCAD\FINAL\SISTEMA%20PISO%20GIRATORIO\Analisis%20para%20power%20point.xmcd\Selection%2051%2012655%20154%2012714" TargetMode="External"/><Relationship Id="rId2" Type="http://schemas.openxmlformats.org/officeDocument/2006/relationships/slideLayout" Target="../slideLayouts/slideLayout15.xml"/><Relationship Id="rId1" Type="http://schemas.openxmlformats.org/officeDocument/2006/relationships/vmlDrawing" Target="../drawings/vmlDrawing36.vml"/><Relationship Id="rId6" Type="http://schemas.openxmlformats.org/officeDocument/2006/relationships/image" Target="../media/image114.png"/><Relationship Id="rId5" Type="http://schemas.openxmlformats.org/officeDocument/2006/relationships/image" Target="../media/image23.jpeg"/><Relationship Id="rId10" Type="http://schemas.openxmlformats.org/officeDocument/2006/relationships/image" Target="../media/image113.wmf"/><Relationship Id="rId4" Type="http://schemas.openxmlformats.org/officeDocument/2006/relationships/image" Target="../media/image2.png"/><Relationship Id="rId9" Type="http://schemas.openxmlformats.org/officeDocument/2006/relationships/oleObject" Target="file:///D:\ESPE\Tesis%20Oscar\ESTRUCTURA\ARCHIVOS%20MATHCAD\FINAL\SISTEMA%20PISO%20GIRATORIO\Analisis%20para%20power%20point.xmcd\Selection%203%2017982%20487%2018410" TargetMode="External"/></Relationships>
</file>

<file path=ppt/slides/_rels/slide7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notesSlide" Target="../notesSlides/notesSlide76.xml"/><Relationship Id="rId7" Type="http://schemas.openxmlformats.org/officeDocument/2006/relationships/image" Target="../media/image115.wmf"/><Relationship Id="rId2" Type="http://schemas.openxmlformats.org/officeDocument/2006/relationships/slideLayout" Target="../slideLayouts/slideLayout15.xml"/><Relationship Id="rId1" Type="http://schemas.openxmlformats.org/officeDocument/2006/relationships/vmlDrawing" Target="../drawings/vmlDrawing37.vml"/><Relationship Id="rId6" Type="http://schemas.openxmlformats.org/officeDocument/2006/relationships/oleObject" Target="file:///D:\ESPE\Tesis%20Oscar\ESTRUCTURA\ARCHIVOS%20MATHCAD\FINAL\SISTEMA%20PISO%20GIRATORIO\Analisis%20para%20power%20point.xmcd\Selection%203%2020038%20584%2020354" TargetMode="External"/><Relationship Id="rId5" Type="http://schemas.openxmlformats.org/officeDocument/2006/relationships/image" Target="../media/image23.jpe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8" Type="http://schemas.openxmlformats.org/officeDocument/2006/relationships/image" Target="../media/image117.wmf"/><Relationship Id="rId3" Type="http://schemas.openxmlformats.org/officeDocument/2006/relationships/notesSlide" Target="../notesSlides/notesSlide77.xml"/><Relationship Id="rId7" Type="http://schemas.openxmlformats.org/officeDocument/2006/relationships/oleObject" Target="file:///D:\ESPE\Tesis%20Oscar\ESTRUCTURA\ARCHIVOS%20MATHCAD\FINAL\SISTEMA%20PISO%20GIRATORIO\Analisis%20para%20power%20point.xmcd\Selection%203%2023383%20449%2023538" TargetMode="External"/><Relationship Id="rId2" Type="http://schemas.openxmlformats.org/officeDocument/2006/relationships/slideLayout" Target="../slideLayouts/slideLayout15.xml"/><Relationship Id="rId1" Type="http://schemas.openxmlformats.org/officeDocument/2006/relationships/vmlDrawing" Target="../drawings/vmlDrawing38.vml"/><Relationship Id="rId6" Type="http://schemas.openxmlformats.org/officeDocument/2006/relationships/image" Target="../media/image118.png"/><Relationship Id="rId5" Type="http://schemas.openxmlformats.org/officeDocument/2006/relationships/image" Target="../media/image23.jpeg"/><Relationship Id="rId4" Type="http://schemas.openxmlformats.org/officeDocument/2006/relationships/image" Target="../media/image2.png"/><Relationship Id="rId9" Type="http://schemas.openxmlformats.org/officeDocument/2006/relationships/image" Target="../media/image119.png"/></Relationships>
</file>

<file path=ppt/slides/_rels/slide78.xml.rels><?xml version="1.0" encoding="UTF-8" standalone="yes"?>
<Relationships xmlns="http://schemas.openxmlformats.org/package/2006/relationships"><Relationship Id="rId8" Type="http://schemas.openxmlformats.org/officeDocument/2006/relationships/image" Target="../media/image120.wmf"/><Relationship Id="rId3" Type="http://schemas.openxmlformats.org/officeDocument/2006/relationships/notesSlide" Target="../notesSlides/notesSlide78.xml"/><Relationship Id="rId7" Type="http://schemas.openxmlformats.org/officeDocument/2006/relationships/oleObject" Target="file:///D:\ESPE\Tesis%20Oscar\ESTRUCTURA\ARCHIVOS%20MATHCAD\FINAL\SISTEMA%20PISO%20GIRATORIO\Analisis%20para%20power%20point.xmcd\Selection%203%2023663%20424%2023866" TargetMode="External"/><Relationship Id="rId12" Type="http://schemas.openxmlformats.org/officeDocument/2006/relationships/image" Target="../media/image122.wmf"/><Relationship Id="rId2" Type="http://schemas.openxmlformats.org/officeDocument/2006/relationships/slideLayout" Target="../slideLayouts/slideLayout15.xml"/><Relationship Id="rId1" Type="http://schemas.openxmlformats.org/officeDocument/2006/relationships/vmlDrawing" Target="../drawings/vmlDrawing39.vml"/><Relationship Id="rId6" Type="http://schemas.openxmlformats.org/officeDocument/2006/relationships/image" Target="../media/image118.png"/><Relationship Id="rId11" Type="http://schemas.openxmlformats.org/officeDocument/2006/relationships/oleObject" Target="file:///D:\ESPE\Tesis%20Oscar\ESTRUCTURA\ARCHIVOS%20MATHCAD\FINAL\SISTEMA%20PISO%20GIRATORIO\Analisis%20para%20power%20point.xmcd\Selection%203%2024742%20455%2024874" TargetMode="External"/><Relationship Id="rId5" Type="http://schemas.openxmlformats.org/officeDocument/2006/relationships/image" Target="../media/image23.jpeg"/><Relationship Id="rId10" Type="http://schemas.openxmlformats.org/officeDocument/2006/relationships/image" Target="../media/image121.wmf"/><Relationship Id="rId4" Type="http://schemas.openxmlformats.org/officeDocument/2006/relationships/image" Target="../media/image2.png"/><Relationship Id="rId9" Type="http://schemas.openxmlformats.org/officeDocument/2006/relationships/oleObject" Target="file:///D:\ESPE\Tesis%20Oscar\ESTRUCTURA\ARCHIVOS%20MATHCAD\FINAL\SISTEMA%20PISO%20GIRATORIO\Analisis%20para%20power%20point.xmcd\Selection%203%2024014%20487%2024282" TargetMode="External"/></Relationships>
</file>

<file path=ppt/slides/_rels/slide79.xml.rels><?xml version="1.0" encoding="UTF-8" standalone="yes"?>
<Relationships xmlns="http://schemas.openxmlformats.org/package/2006/relationships"><Relationship Id="rId8" Type="http://schemas.openxmlformats.org/officeDocument/2006/relationships/oleObject" Target="file:///D:\ESPE\Tesis%20Oscar\ESTRUCTURA\ARCHIVOS%20MATHCAD\FINAL\SISTEMA%20PISO%20GIRATORIO\Analisis%20para%20power%20point.xmcd\Selection%20123%2032791%20547%2032858" TargetMode="External"/><Relationship Id="rId3" Type="http://schemas.openxmlformats.org/officeDocument/2006/relationships/notesSlide" Target="../notesSlides/notesSlide79.xml"/><Relationship Id="rId7" Type="http://schemas.openxmlformats.org/officeDocument/2006/relationships/image" Target="../media/image125.png"/><Relationship Id="rId2" Type="http://schemas.openxmlformats.org/officeDocument/2006/relationships/slideLayout" Target="../slideLayouts/slideLayout15.xml"/><Relationship Id="rId1" Type="http://schemas.openxmlformats.org/officeDocument/2006/relationships/vmlDrawing" Target="../drawings/vmlDrawing40.vml"/><Relationship Id="rId6" Type="http://schemas.openxmlformats.org/officeDocument/2006/relationships/image" Target="../media/image124.png"/><Relationship Id="rId5" Type="http://schemas.openxmlformats.org/officeDocument/2006/relationships/image" Target="../media/image23.jpeg"/><Relationship Id="rId4" Type="http://schemas.openxmlformats.org/officeDocument/2006/relationships/image" Target="../media/image2.png"/><Relationship Id="rId9" Type="http://schemas.openxmlformats.org/officeDocument/2006/relationships/image" Target="../media/image123.w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7.JPG"/></Relationships>
</file>

<file path=ppt/slides/_rels/slide80.xml.rels><?xml version="1.0" encoding="UTF-8" standalone="yes"?>
<Relationships xmlns="http://schemas.openxmlformats.org/package/2006/relationships"><Relationship Id="rId8" Type="http://schemas.openxmlformats.org/officeDocument/2006/relationships/oleObject" Target="file:///D:\ESPE\Tesis%20Oscar\ESTRUCTURA\ARCHIVOS%20MATHCAD\FINAL\SISTEMA%20PISO%20GIRATORIO\Analisis%20para%20power%20point.xmcd\Selection%2043%2034182%20474%2034298" TargetMode="External"/><Relationship Id="rId3" Type="http://schemas.openxmlformats.org/officeDocument/2006/relationships/notesSlide" Target="../notesSlides/notesSlide80.xml"/><Relationship Id="rId7" Type="http://schemas.openxmlformats.org/officeDocument/2006/relationships/image" Target="../media/image128.png"/><Relationship Id="rId2" Type="http://schemas.openxmlformats.org/officeDocument/2006/relationships/slideLayout" Target="../slideLayouts/slideLayout15.xml"/><Relationship Id="rId1" Type="http://schemas.openxmlformats.org/officeDocument/2006/relationships/vmlDrawing" Target="../drawings/vmlDrawing41.vml"/><Relationship Id="rId6" Type="http://schemas.openxmlformats.org/officeDocument/2006/relationships/image" Target="../media/image127.png"/><Relationship Id="rId5" Type="http://schemas.openxmlformats.org/officeDocument/2006/relationships/image" Target="../media/image23.jpeg"/><Relationship Id="rId4" Type="http://schemas.openxmlformats.org/officeDocument/2006/relationships/image" Target="../media/image2.png"/><Relationship Id="rId9" Type="http://schemas.openxmlformats.org/officeDocument/2006/relationships/image" Target="../media/image126.wmf"/></Relationships>
</file>

<file path=ppt/slides/_rels/slide81.xml.rels><?xml version="1.0" encoding="UTF-8" standalone="yes"?>
<Relationships xmlns="http://schemas.openxmlformats.org/package/2006/relationships"><Relationship Id="rId8" Type="http://schemas.openxmlformats.org/officeDocument/2006/relationships/image" Target="../media/image129.wmf"/><Relationship Id="rId3" Type="http://schemas.openxmlformats.org/officeDocument/2006/relationships/notesSlide" Target="../notesSlides/notesSlide81.xml"/><Relationship Id="rId7" Type="http://schemas.openxmlformats.org/officeDocument/2006/relationships/oleObject" Target="file:///D:\ESPE\Tesis%20Oscar\ESTRUCTURA\ARCHIVOS%20MATHCAD\FINAL\SISTEMA%20PISO%20GIRATORIO\Analisis%20para%20power%20point.xmcd\Selection%203%2035091%20505%2035250" TargetMode="External"/><Relationship Id="rId2" Type="http://schemas.openxmlformats.org/officeDocument/2006/relationships/slideLayout" Target="../slideLayouts/slideLayout15.xml"/><Relationship Id="rId1" Type="http://schemas.openxmlformats.org/officeDocument/2006/relationships/vmlDrawing" Target="../drawings/vmlDrawing42.vml"/><Relationship Id="rId6" Type="http://schemas.openxmlformats.org/officeDocument/2006/relationships/image" Target="../media/image127.png"/><Relationship Id="rId11" Type="http://schemas.openxmlformats.org/officeDocument/2006/relationships/image" Target="../media/image131.png"/><Relationship Id="rId5" Type="http://schemas.openxmlformats.org/officeDocument/2006/relationships/image" Target="../media/image23.jpeg"/><Relationship Id="rId10" Type="http://schemas.openxmlformats.org/officeDocument/2006/relationships/image" Target="../media/image130.wmf"/><Relationship Id="rId4" Type="http://schemas.openxmlformats.org/officeDocument/2006/relationships/image" Target="../media/image2.png"/><Relationship Id="rId9" Type="http://schemas.openxmlformats.org/officeDocument/2006/relationships/oleObject" Target="file:///D:\ESPE\Tesis%20Oscar\ESTRUCTURA\ARCHIVOS%20MATHCAD\FINAL\SISTEMA%20PISO%20GIRATORIO\Analisis%20para%20power%20point.xmcd\Selection%203%2036047%20335%2036256" TargetMode="External"/></Relationships>
</file>

<file path=ppt/slides/_rels/slide82.xml.rels><?xml version="1.0" encoding="UTF-8" standalone="yes"?>
<Relationships xmlns="http://schemas.openxmlformats.org/package/2006/relationships"><Relationship Id="rId8" Type="http://schemas.openxmlformats.org/officeDocument/2006/relationships/oleObject" Target="file:///D:\ESPE\Tesis%20Oscar\ESTRUCTURA\ARCHIVOS%20MATHCAD\FINAL\SISTEMA%20PISO%20GIRATORIO\Analisis%20para%20power%20point.xmcd\Selection%203%2041343%20331%2041600" TargetMode="External"/><Relationship Id="rId3" Type="http://schemas.openxmlformats.org/officeDocument/2006/relationships/notesSlide" Target="../notesSlides/notesSlide82.xml"/><Relationship Id="rId7" Type="http://schemas.openxmlformats.org/officeDocument/2006/relationships/image" Target="../media/image134.png"/><Relationship Id="rId2" Type="http://schemas.openxmlformats.org/officeDocument/2006/relationships/slideLayout" Target="../slideLayouts/slideLayout15.xml"/><Relationship Id="rId1" Type="http://schemas.openxmlformats.org/officeDocument/2006/relationships/vmlDrawing" Target="../drawings/vmlDrawing43.vml"/><Relationship Id="rId6" Type="http://schemas.openxmlformats.org/officeDocument/2006/relationships/image" Target="../media/image133.png"/><Relationship Id="rId5" Type="http://schemas.openxmlformats.org/officeDocument/2006/relationships/image" Target="../media/image23.jpeg"/><Relationship Id="rId4" Type="http://schemas.openxmlformats.org/officeDocument/2006/relationships/image" Target="../media/image2.png"/><Relationship Id="rId9" Type="http://schemas.openxmlformats.org/officeDocument/2006/relationships/image" Target="../media/image132.wmf"/></Relationships>
</file>

<file path=ppt/slides/_rels/slide83.xml.rels><?xml version="1.0" encoding="UTF-8" standalone="yes"?>
<Relationships xmlns="http://schemas.openxmlformats.org/package/2006/relationships"><Relationship Id="rId8" Type="http://schemas.openxmlformats.org/officeDocument/2006/relationships/oleObject" Target="file:///D:\ESPE\Tesis%20Oscar\ESTRUCTURA\ARCHIVOS%20MATHCAD\FINAL\SISTEMA%20PISO%20GIRATORIO\Analisis%20para%20power%20point.xmcd\Selection%203%2041830%20489%2042090" TargetMode="External"/><Relationship Id="rId3" Type="http://schemas.openxmlformats.org/officeDocument/2006/relationships/notesSlide" Target="../notesSlides/notesSlide83.xml"/><Relationship Id="rId7" Type="http://schemas.openxmlformats.org/officeDocument/2006/relationships/image" Target="../media/image136.png"/><Relationship Id="rId2" Type="http://schemas.openxmlformats.org/officeDocument/2006/relationships/slideLayout" Target="../slideLayouts/slideLayout15.xml"/><Relationship Id="rId1" Type="http://schemas.openxmlformats.org/officeDocument/2006/relationships/vmlDrawing" Target="../drawings/vmlDrawing44.vml"/><Relationship Id="rId6" Type="http://schemas.openxmlformats.org/officeDocument/2006/relationships/image" Target="../media/image134.png"/><Relationship Id="rId5" Type="http://schemas.openxmlformats.org/officeDocument/2006/relationships/image" Target="../media/image23.jpeg"/><Relationship Id="rId4" Type="http://schemas.openxmlformats.org/officeDocument/2006/relationships/image" Target="../media/image2.png"/><Relationship Id="rId9" Type="http://schemas.openxmlformats.org/officeDocument/2006/relationships/image" Target="../media/image135.wmf"/></Relationships>
</file>

<file path=ppt/slides/_rels/slide84.xml.rels><?xml version="1.0" encoding="UTF-8" standalone="yes"?>
<Relationships xmlns="http://schemas.openxmlformats.org/package/2006/relationships"><Relationship Id="rId8" Type="http://schemas.openxmlformats.org/officeDocument/2006/relationships/oleObject" Target="file:///D:\ESPE\Tesis%20Oscar\ESTRUCTURA\ARCHIVOS%20MATHCAD\FINAL\SISTEMA%20PISO%20GIRATORIO\Analisis%20para%20power%20point.xmcd\Selection%2011%2042414%20507%2042557" TargetMode="External"/><Relationship Id="rId3" Type="http://schemas.openxmlformats.org/officeDocument/2006/relationships/notesSlide" Target="../notesSlides/notesSlide84.xml"/><Relationship Id="rId7" Type="http://schemas.openxmlformats.org/officeDocument/2006/relationships/image" Target="../media/image137.wmf"/><Relationship Id="rId2" Type="http://schemas.openxmlformats.org/officeDocument/2006/relationships/slideLayout" Target="../slideLayouts/slideLayout15.xml"/><Relationship Id="rId1" Type="http://schemas.openxmlformats.org/officeDocument/2006/relationships/vmlDrawing" Target="../drawings/vmlDrawing45.vml"/><Relationship Id="rId6" Type="http://schemas.openxmlformats.org/officeDocument/2006/relationships/oleObject" Target="file:///D:\ESPE\Tesis%20Oscar\ESTRUCTURA\ARCHIVOS%20MATHCAD\FINAL\SISTEMA%20PISO%20GIRATORIO\Analisis%20para%20power%20point.xmcd\Selection%2011%2042158%20464%2042333" TargetMode="External"/><Relationship Id="rId5" Type="http://schemas.openxmlformats.org/officeDocument/2006/relationships/image" Target="../media/image23.jpeg"/><Relationship Id="rId10" Type="http://schemas.openxmlformats.org/officeDocument/2006/relationships/image" Target="../media/image139.png"/><Relationship Id="rId4" Type="http://schemas.openxmlformats.org/officeDocument/2006/relationships/image" Target="../media/image2.png"/><Relationship Id="rId9" Type="http://schemas.openxmlformats.org/officeDocument/2006/relationships/image" Target="../media/image138.wmf"/></Relationships>
</file>

<file path=ppt/slides/_rels/slide85.xml.rels><?xml version="1.0" encoding="UTF-8" standalone="yes"?>
<Relationships xmlns="http://schemas.openxmlformats.org/package/2006/relationships"><Relationship Id="rId8" Type="http://schemas.openxmlformats.org/officeDocument/2006/relationships/oleObject" Target="file:///D:\ESPE\Tesis%20Oscar\ESTRUCTURA\ARCHIVOS%20MATHCAD\FINAL\SISTEMA%20PISO%20GIRATORIO\Analisis%20para%20power%20point.xmcd\Selection%203%2043902%20433%2044018" TargetMode="External"/><Relationship Id="rId13" Type="http://schemas.openxmlformats.org/officeDocument/2006/relationships/image" Target="../media/image143.wmf"/><Relationship Id="rId3" Type="http://schemas.openxmlformats.org/officeDocument/2006/relationships/notesSlide" Target="../notesSlides/notesSlide85.xml"/><Relationship Id="rId7" Type="http://schemas.openxmlformats.org/officeDocument/2006/relationships/image" Target="../media/image140.wmf"/><Relationship Id="rId12" Type="http://schemas.openxmlformats.org/officeDocument/2006/relationships/oleObject" Target="file:///D:\ESPE\Tesis%20Oscar\ESTRUCTURA\ARCHIVOS%20MATHCAD\FINAL\SISTEMA%20PISO%20GIRATORIO\Analisis%20para%20power%20point.xmcd\Selection%203%2044158%20391%2044290" TargetMode="External"/><Relationship Id="rId2" Type="http://schemas.openxmlformats.org/officeDocument/2006/relationships/slideLayout" Target="../slideLayouts/slideLayout15.xml"/><Relationship Id="rId1" Type="http://schemas.openxmlformats.org/officeDocument/2006/relationships/vmlDrawing" Target="../drawings/vmlDrawing46.vml"/><Relationship Id="rId6" Type="http://schemas.openxmlformats.org/officeDocument/2006/relationships/oleObject" Target="file:///D:\ESPE\Tesis%20Oscar\ESTRUCTURA\ARCHIVOS%20MATHCAD\FINAL\SISTEMA%20PISO%20GIRATORIO\Analisis%20para%20power%20point.xmcd\Selection%2011%2043118%20376%2043258" TargetMode="External"/><Relationship Id="rId11" Type="http://schemas.openxmlformats.org/officeDocument/2006/relationships/image" Target="../media/image142.wmf"/><Relationship Id="rId5" Type="http://schemas.openxmlformats.org/officeDocument/2006/relationships/image" Target="../media/image23.jpeg"/><Relationship Id="rId10" Type="http://schemas.openxmlformats.org/officeDocument/2006/relationships/oleObject" Target="file:///D:\ESPE\Tesis%20Oscar\ESTRUCTURA\ARCHIVOS%20MATHCAD\FINAL\SISTEMA%20PISO%20GIRATORIO\Analisis%20para%20power%20point.xmcd\Selection%2019%2044558%20373%2044706" TargetMode="External"/><Relationship Id="rId4" Type="http://schemas.openxmlformats.org/officeDocument/2006/relationships/image" Target="../media/image2.png"/><Relationship Id="rId9" Type="http://schemas.openxmlformats.org/officeDocument/2006/relationships/image" Target="../media/image141.wmf"/><Relationship Id="rId14" Type="http://schemas.openxmlformats.org/officeDocument/2006/relationships/image" Target="../media/image144.png"/></Relationships>
</file>

<file path=ppt/slides/_rels/slide8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7.png"/><Relationship Id="rId2" Type="http://schemas.openxmlformats.org/officeDocument/2006/relationships/notesSlide" Target="../notesSlides/notesSlide86.xml"/><Relationship Id="rId1" Type="http://schemas.openxmlformats.org/officeDocument/2006/relationships/slideLayout" Target="../slideLayouts/slideLayout15.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23.jpeg"/></Relationships>
</file>

<file path=ppt/slides/_rels/slide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7.xml"/><Relationship Id="rId1" Type="http://schemas.openxmlformats.org/officeDocument/2006/relationships/slideLayout" Target="../slideLayouts/slideLayout15.xml"/><Relationship Id="rId5" Type="http://schemas.openxmlformats.org/officeDocument/2006/relationships/image" Target="../media/image148.png"/><Relationship Id="rId4" Type="http://schemas.openxmlformats.org/officeDocument/2006/relationships/image" Target="../media/image23.jpeg"/></Relationships>
</file>

<file path=ppt/slides/_rels/slide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8.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9.xml"/><Relationship Id="rId1" Type="http://schemas.openxmlformats.org/officeDocument/2006/relationships/slideLayout" Target="../slideLayouts/slideLayout15.xml"/><Relationship Id="rId5" Type="http://schemas.openxmlformats.org/officeDocument/2006/relationships/image" Target="../media/image150.jpg"/><Relationship Id="rId4" Type="http://schemas.openxmlformats.org/officeDocument/2006/relationships/image" Target="../media/image14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0.xml"/><Relationship Id="rId1" Type="http://schemas.openxmlformats.org/officeDocument/2006/relationships/slideLayout" Target="../slideLayouts/slideLayout15.xml"/><Relationship Id="rId4" Type="http://schemas.openxmlformats.org/officeDocument/2006/relationships/image" Target="../media/image149.jpeg"/></Relationships>
</file>

<file path=ppt/slides/_rels/slide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1.xml"/><Relationship Id="rId1" Type="http://schemas.openxmlformats.org/officeDocument/2006/relationships/slideLayout" Target="../slideLayouts/slideLayout15.xml"/><Relationship Id="rId6" Type="http://schemas.openxmlformats.org/officeDocument/2006/relationships/image" Target="../media/image151.png"/><Relationship Id="rId5" Type="http://schemas.openxmlformats.org/officeDocument/2006/relationships/hyperlink" Target="Video%20Simul%20Sap.mp4" TargetMode="External"/><Relationship Id="rId4" Type="http://schemas.openxmlformats.org/officeDocument/2006/relationships/image" Target="../media/image149.jpeg"/></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2.xml"/><Relationship Id="rId1" Type="http://schemas.openxmlformats.org/officeDocument/2006/relationships/slideLayout" Target="../slideLayouts/slideLayout15.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49.jpeg"/></Relationships>
</file>

<file path=ppt/slides/_rels/slide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3.xml"/><Relationship Id="rId1" Type="http://schemas.openxmlformats.org/officeDocument/2006/relationships/slideLayout" Target="../slideLayouts/slideLayout15.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49.jpeg"/></Relationships>
</file>

<file path=ppt/slides/_rels/slide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4.xml"/><Relationship Id="rId1" Type="http://schemas.openxmlformats.org/officeDocument/2006/relationships/slideLayout" Target="../slideLayouts/slideLayout15.xml"/><Relationship Id="rId5" Type="http://schemas.openxmlformats.org/officeDocument/2006/relationships/image" Target="../media/image156.png"/><Relationship Id="rId4" Type="http://schemas.openxmlformats.org/officeDocument/2006/relationships/image" Target="../media/image149.jpeg"/></Relationships>
</file>

<file path=ppt/slides/_rels/slide9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7.png"/><Relationship Id="rId2" Type="http://schemas.openxmlformats.org/officeDocument/2006/relationships/notesSlide" Target="../notesSlides/notesSlide95.xml"/><Relationship Id="rId1" Type="http://schemas.openxmlformats.org/officeDocument/2006/relationships/slideLayout" Target="../slideLayouts/slideLayout15.xml"/><Relationship Id="rId6" Type="http://schemas.openxmlformats.org/officeDocument/2006/relationships/image" Target="../media/image99.png"/><Relationship Id="rId5" Type="http://schemas.openxmlformats.org/officeDocument/2006/relationships/hyperlink" Target="Video%20Simul%20SolidWks.mp4" TargetMode="External"/><Relationship Id="rId4" Type="http://schemas.openxmlformats.org/officeDocument/2006/relationships/image" Target="../media/image149.jpe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6.xml"/><Relationship Id="rId1" Type="http://schemas.openxmlformats.org/officeDocument/2006/relationships/slideLayout" Target="../slideLayouts/slideLayout15.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49.jpeg"/></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7.xml"/><Relationship Id="rId1" Type="http://schemas.openxmlformats.org/officeDocument/2006/relationships/slideLayout" Target="../slideLayouts/slideLayout15.xml"/><Relationship Id="rId5" Type="http://schemas.openxmlformats.org/officeDocument/2006/relationships/image" Target="../media/image160.png"/><Relationship Id="rId4" Type="http://schemas.openxmlformats.org/officeDocument/2006/relationships/image" Target="../media/image149.jpe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8.xml"/><Relationship Id="rId1" Type="http://schemas.openxmlformats.org/officeDocument/2006/relationships/slideLayout" Target="../slideLayouts/slideLayout15.xml"/><Relationship Id="rId5" Type="http://schemas.openxmlformats.org/officeDocument/2006/relationships/image" Target="../media/image161.png"/><Relationship Id="rId4" Type="http://schemas.openxmlformats.org/officeDocument/2006/relationships/image" Target="../media/image149.jpe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9.xml"/><Relationship Id="rId1" Type="http://schemas.openxmlformats.org/officeDocument/2006/relationships/slideLayout" Target="../slideLayouts/slideLayout15.xml"/><Relationship Id="rId5" Type="http://schemas.openxmlformats.org/officeDocument/2006/relationships/image" Target="../media/image162.png"/><Relationship Id="rId4" Type="http://schemas.openxmlformats.org/officeDocument/2006/relationships/image" Target="../media/image1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76"/>
            <a:ext cx="9903600" cy="6884210"/>
          </a:xfrm>
          <a:prstGeom prst="rect">
            <a:avLst/>
          </a:prstGeom>
        </p:spPr>
      </p:pic>
      <p:sp>
        <p:nvSpPr>
          <p:cNvPr id="2" name="1 Título"/>
          <p:cNvSpPr>
            <a:spLocks noGrp="1"/>
          </p:cNvSpPr>
          <p:nvPr>
            <p:ph type="title"/>
          </p:nvPr>
        </p:nvSpPr>
        <p:spPr>
          <a:xfrm>
            <a:off x="2378714" y="1124744"/>
            <a:ext cx="5850650" cy="504056"/>
          </a:xfrm>
        </p:spPr>
        <p:txBody>
          <a:bodyPr>
            <a:normAutofit/>
          </a:bodyPr>
          <a:lstStyle/>
          <a:p>
            <a:r>
              <a:rPr lang="es-ES" sz="2400" b="1" dirty="0" smtClean="0"/>
              <a:t>CARRERA DE INGENIERÍA MECÁNICA</a:t>
            </a:r>
            <a:endParaRPr lang="es-ES" sz="2400" b="1" dirty="0"/>
          </a:p>
        </p:txBody>
      </p:sp>
      <p:sp>
        <p:nvSpPr>
          <p:cNvPr id="3" name="2 Subtítulo"/>
          <p:cNvSpPr>
            <a:spLocks noGrp="1"/>
          </p:cNvSpPr>
          <p:nvPr>
            <p:ph type="subTitle" idx="4294967295"/>
          </p:nvPr>
        </p:nvSpPr>
        <p:spPr>
          <a:xfrm>
            <a:off x="1280592" y="1772816"/>
            <a:ext cx="8553400" cy="4032250"/>
          </a:xfrm>
        </p:spPr>
        <p:txBody>
          <a:bodyPr>
            <a:normAutofit lnSpcReduction="10000"/>
          </a:bodyPr>
          <a:lstStyle/>
          <a:p>
            <a:pPr marL="0" indent="0" algn="ctr">
              <a:buNone/>
            </a:pPr>
            <a:r>
              <a:rPr lang="es-ES" sz="2000" b="1" dirty="0" smtClean="0">
                <a:solidFill>
                  <a:schemeClr val="tx1"/>
                </a:solidFill>
              </a:rPr>
              <a:t>PROYECTO DE GRADO</a:t>
            </a:r>
          </a:p>
          <a:p>
            <a:pPr marL="0" indent="0" algn="ctr">
              <a:buNone/>
            </a:pPr>
            <a:endParaRPr lang="es-ES" sz="2000" b="1" dirty="0" smtClean="0">
              <a:solidFill>
                <a:schemeClr val="tx1"/>
              </a:solidFill>
            </a:endParaRPr>
          </a:p>
          <a:p>
            <a:pPr marL="0" indent="0" algn="ctr">
              <a:buNone/>
            </a:pPr>
            <a:r>
              <a:rPr lang="es-EC" sz="2000" b="1" dirty="0" smtClean="0"/>
              <a:t>“ </a:t>
            </a:r>
            <a:r>
              <a:rPr lang="es-ES" sz="2000" b="1" dirty="0" smtClean="0">
                <a:solidFill>
                  <a:schemeClr val="tx1"/>
                </a:solidFill>
              </a:rPr>
              <a:t>DISEÑO </a:t>
            </a:r>
            <a:r>
              <a:rPr lang="es-ES" sz="2000" b="1" dirty="0">
                <a:solidFill>
                  <a:schemeClr val="tx1"/>
                </a:solidFill>
              </a:rPr>
              <a:t>DE LA ESTRUCTURA METÁLICA CON SISTEMA DE</a:t>
            </a:r>
          </a:p>
          <a:p>
            <a:pPr marL="0" indent="0" algn="ctr">
              <a:buNone/>
            </a:pPr>
            <a:r>
              <a:rPr lang="es-ES" sz="2000" b="1" dirty="0">
                <a:solidFill>
                  <a:schemeClr val="tx1"/>
                </a:solidFill>
              </a:rPr>
              <a:t>PISO GIRATORIO, PARA LA EMPRESA MANSIÓN DE LA</a:t>
            </a:r>
          </a:p>
          <a:p>
            <a:pPr marL="0" indent="0" algn="ctr">
              <a:buNone/>
            </a:pPr>
            <a:r>
              <a:rPr lang="es-ES" sz="2000" b="1" dirty="0" smtClean="0">
                <a:solidFill>
                  <a:schemeClr val="tx1"/>
                </a:solidFill>
              </a:rPr>
              <a:t>COLINA</a:t>
            </a:r>
            <a:r>
              <a:rPr lang="es-EC" sz="2000" b="1" dirty="0" smtClean="0"/>
              <a:t> ”</a:t>
            </a:r>
            <a:endParaRPr lang="es-ES" sz="2000" b="1" dirty="0" smtClean="0">
              <a:solidFill>
                <a:schemeClr val="tx1"/>
              </a:solidFill>
            </a:endParaRPr>
          </a:p>
          <a:p>
            <a:pPr marL="0" indent="0">
              <a:buNone/>
            </a:pPr>
            <a:endParaRPr lang="es-ES" sz="2000" b="1" dirty="0">
              <a:solidFill>
                <a:schemeClr val="tx1"/>
              </a:solidFill>
            </a:endParaRPr>
          </a:p>
          <a:p>
            <a:pPr marL="0" indent="0" algn="l">
              <a:buNone/>
            </a:pPr>
            <a:r>
              <a:rPr lang="es-ES" sz="2000" b="1" dirty="0" smtClean="0">
                <a:solidFill>
                  <a:schemeClr val="tx1"/>
                </a:solidFill>
              </a:rPr>
              <a:t>Realizado por: Oscar Olmedo Mosquera</a:t>
            </a:r>
          </a:p>
          <a:p>
            <a:pPr marL="0" indent="0" algn="l">
              <a:buNone/>
            </a:pPr>
            <a:endParaRPr lang="es-ES" sz="2000" b="1" dirty="0" smtClean="0">
              <a:solidFill>
                <a:schemeClr val="tx1"/>
              </a:solidFill>
            </a:endParaRPr>
          </a:p>
          <a:p>
            <a:pPr marL="0" indent="0" algn="l">
              <a:buNone/>
            </a:pPr>
            <a:r>
              <a:rPr lang="es-ES" sz="2000" b="1" dirty="0" smtClean="0">
                <a:solidFill>
                  <a:schemeClr val="tx1"/>
                </a:solidFill>
              </a:rPr>
              <a:t>Revisado por:  Ing. Carlos Naranjo         (Director)</a:t>
            </a:r>
          </a:p>
          <a:p>
            <a:pPr marL="0" indent="0" algn="l">
              <a:buNone/>
            </a:pPr>
            <a:r>
              <a:rPr lang="es-ES" sz="2000" b="1" dirty="0">
                <a:solidFill>
                  <a:schemeClr val="tx1"/>
                </a:solidFill>
              </a:rPr>
              <a:t> </a:t>
            </a:r>
            <a:r>
              <a:rPr lang="es-ES" sz="2000" b="1" dirty="0" smtClean="0">
                <a:solidFill>
                  <a:schemeClr val="tx1"/>
                </a:solidFill>
              </a:rPr>
              <a:t>                          PhD Ing. Pablo Caiza       (Codirector)</a:t>
            </a:r>
          </a:p>
          <a:p>
            <a:pPr marL="0" indent="0" algn="r">
              <a:buNone/>
            </a:pPr>
            <a:r>
              <a:rPr lang="es-ES" sz="2000" b="1" dirty="0" smtClean="0">
                <a:solidFill>
                  <a:schemeClr val="tx1"/>
                </a:solidFill>
              </a:rPr>
              <a:t>Sangolquí, 2013-03-10</a:t>
            </a:r>
          </a:p>
          <a:p>
            <a:endParaRPr lang="es-ES" b="1" dirty="0">
              <a:solidFill>
                <a:schemeClr val="tx1"/>
              </a:solidFill>
            </a:endParaRPr>
          </a:p>
          <a:p>
            <a:endParaRPr lang="es-ES" b="1" dirty="0" smtClean="0"/>
          </a:p>
          <a:p>
            <a:endParaRPr lang="es-ES" b="1" dirty="0">
              <a:solidFill>
                <a:schemeClr val="tx1"/>
              </a:solidFill>
            </a:endParaRPr>
          </a:p>
          <a:p>
            <a:endParaRPr lang="es-ES" dirty="0">
              <a:solidFill>
                <a:schemeClr val="tx1"/>
              </a:solidFill>
            </a:endParaRPr>
          </a:p>
        </p:txBody>
      </p:sp>
      <p:sp>
        <p:nvSpPr>
          <p:cNvPr id="4" name="3 Marcador de número de diapositiva"/>
          <p:cNvSpPr>
            <a:spLocks noGrp="1"/>
          </p:cNvSpPr>
          <p:nvPr>
            <p:ph type="sldNum" sz="quarter" idx="12"/>
          </p:nvPr>
        </p:nvSpPr>
        <p:spPr>
          <a:xfrm>
            <a:off x="7137243" y="6356352"/>
            <a:ext cx="2311400" cy="365125"/>
          </a:xfrm>
        </p:spPr>
        <p:txBody>
          <a:bodyPr/>
          <a:lstStyle/>
          <a:p>
            <a:fld id="{CE3BEE4C-C60F-4986-A092-2563E9E67CFA}" type="slidenum">
              <a:rPr lang="es-ES" sz="1600" smtClean="0">
                <a:solidFill>
                  <a:schemeClr val="tx1"/>
                </a:solidFill>
              </a:rPr>
              <a:pPr/>
              <a:t>1</a:t>
            </a:fld>
            <a:r>
              <a:rPr lang="es-ES" sz="1600" dirty="0" smtClean="0">
                <a:solidFill>
                  <a:schemeClr val="tx1"/>
                </a:solidFill>
              </a:rPr>
              <a:t>/130</a:t>
            </a:r>
            <a:endParaRPr lang="es-ES" sz="1600" dirty="0">
              <a:solidFill>
                <a:schemeClr val="tx1"/>
              </a:solidFill>
            </a:endParaRPr>
          </a:p>
        </p:txBody>
      </p:sp>
    </p:spTree>
    <p:extLst>
      <p:ext uri="{BB962C8B-B14F-4D97-AF65-F5344CB8AC3E}">
        <p14:creationId xmlns:p14="http://schemas.microsoft.com/office/powerpoint/2010/main" val="29082870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714683"/>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                                                               Generalidades</a:t>
            </a:r>
            <a:endParaRPr lang="es-ES" sz="3000" dirty="0"/>
          </a:p>
        </p:txBody>
      </p:sp>
      <p:sp>
        <p:nvSpPr>
          <p:cNvPr id="3" name="2 Marcador de contenido"/>
          <p:cNvSpPr>
            <a:spLocks noGrp="1"/>
          </p:cNvSpPr>
          <p:nvPr>
            <p:ph idx="1"/>
          </p:nvPr>
        </p:nvSpPr>
        <p:spPr>
          <a:xfrm>
            <a:off x="560512" y="1124744"/>
            <a:ext cx="7566841" cy="4248472"/>
          </a:xfrm>
        </p:spPr>
        <p:txBody>
          <a:bodyPr>
            <a:normAutofit lnSpcReduction="10000"/>
          </a:bodyPr>
          <a:lstStyle/>
          <a:p>
            <a:pPr marL="0" indent="0">
              <a:buNone/>
            </a:pPr>
            <a:r>
              <a:rPr lang="es-ES" sz="2200" u="sng" dirty="0" smtClean="0"/>
              <a:t>Resumen de Objetivos:</a:t>
            </a:r>
          </a:p>
          <a:p>
            <a:pPr marL="0" indent="0">
              <a:buNone/>
            </a:pPr>
            <a:endParaRPr lang="es-ES" sz="2200" u="sng" dirty="0" smtClean="0"/>
          </a:p>
          <a:p>
            <a:pPr algn="just"/>
            <a:r>
              <a:rPr lang="es-ES" sz="1800" dirty="0" smtClean="0"/>
              <a:t>General:</a:t>
            </a:r>
          </a:p>
          <a:p>
            <a:pPr marL="457200" lvl="1" indent="0" algn="just">
              <a:buNone/>
            </a:pPr>
            <a:r>
              <a:rPr lang="es-ES" sz="1800" dirty="0" smtClean="0"/>
              <a:t>Realizar </a:t>
            </a:r>
            <a:r>
              <a:rPr lang="es-ES" sz="1800" dirty="0"/>
              <a:t>el diseño de la estructura metálica con un sistema de piso giratorio y sus sistemas anexos</a:t>
            </a:r>
            <a:r>
              <a:rPr lang="es-ES" sz="1400" dirty="0" smtClean="0"/>
              <a:t>.</a:t>
            </a:r>
          </a:p>
          <a:p>
            <a:pPr algn="just"/>
            <a:endParaRPr lang="es-ES" sz="1800" dirty="0"/>
          </a:p>
          <a:p>
            <a:pPr algn="just"/>
            <a:endParaRPr lang="es-ES" sz="1800" dirty="0"/>
          </a:p>
          <a:p>
            <a:pPr algn="just"/>
            <a:r>
              <a:rPr lang="es-ES" sz="1800" dirty="0" smtClean="0"/>
              <a:t>Específicos:</a:t>
            </a:r>
          </a:p>
          <a:p>
            <a:pPr marL="857250" lvl="1" indent="-457200" algn="just">
              <a:buFontTx/>
              <a:buChar char="-"/>
            </a:pPr>
            <a:r>
              <a:rPr lang="es-ES" sz="1800" dirty="0" smtClean="0"/>
              <a:t>Diseñar la estructura y los sistemas afines, utilizando los programas SAP 2000, Solid Works y Jaleo Studio.</a:t>
            </a:r>
          </a:p>
          <a:p>
            <a:pPr marL="857250" lvl="1" indent="-457200" algn="just">
              <a:buFontTx/>
              <a:buChar char="-"/>
            </a:pPr>
            <a:r>
              <a:rPr lang="es-ES" sz="1800" dirty="0" smtClean="0"/>
              <a:t>Elaborar el presupuesto de construcción y cronograma del proyecto.</a:t>
            </a:r>
          </a:p>
          <a:p>
            <a:pPr marL="857250" lvl="1" indent="-457200" algn="just">
              <a:buFontTx/>
              <a:buChar char="-"/>
            </a:pPr>
            <a:r>
              <a:rPr lang="es-ES" sz="1800" dirty="0" smtClean="0"/>
              <a:t>Elaborar planes de mantenimiento para la instalación.</a:t>
            </a:r>
          </a:p>
          <a:p>
            <a:pPr marL="857250" lvl="1" indent="-457200" algn="just">
              <a:buFontTx/>
              <a:buChar char="-"/>
            </a:pPr>
            <a:r>
              <a:rPr lang="es-ES" sz="1800" dirty="0" smtClean="0"/>
              <a:t>Simulación de la estructura y el sistema de piso giratorio.</a:t>
            </a:r>
            <a:endParaRPr lang="es-ES" sz="18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1 DE 6</a:t>
            </a:r>
            <a:endParaRPr lang="es-ES" sz="1600" dirty="0">
              <a:solidFill>
                <a:schemeClr val="tx1"/>
              </a:solidFill>
            </a:endParaRPr>
          </a:p>
        </p:txBody>
      </p:sp>
      <p:sp>
        <p:nvSpPr>
          <p:cNvPr id="4" name="3 Marcador de número de diapositiva"/>
          <p:cNvSpPr>
            <a:spLocks noGrp="1"/>
          </p:cNvSpPr>
          <p:nvPr>
            <p:ph type="sldNum" sz="quarter" idx="12"/>
          </p:nvPr>
        </p:nvSpPr>
        <p:spPr>
          <a:noFill/>
        </p:spPr>
        <p:txBody>
          <a:bodyPr/>
          <a:lstStyle/>
          <a:p>
            <a:fld id="{CE3BEE4C-C60F-4986-A092-2563E9E67CFA}" type="slidenum">
              <a:rPr lang="es-ES" sz="1600" smtClean="0">
                <a:solidFill>
                  <a:schemeClr val="tx1"/>
                </a:solidFill>
              </a:rPr>
              <a:pPr/>
              <a:t>10</a:t>
            </a:fld>
            <a:r>
              <a:rPr lang="es-ES" sz="1600" dirty="0" smtClean="0">
                <a:solidFill>
                  <a:schemeClr val="tx1"/>
                </a:solidFill>
              </a:rPr>
              <a:t>/130</a:t>
            </a:r>
            <a:endParaRPr lang="es-ES" sz="1600" dirty="0">
              <a:solidFill>
                <a:schemeClr val="tx1"/>
              </a:solidFill>
            </a:endParaRPr>
          </a:p>
        </p:txBody>
      </p:sp>
      <p:pic>
        <p:nvPicPr>
          <p:cNvPr id="2051" name="Picture 3" descr="C:\Program Files\Microsoft Office\MEDIA\CAGCAT10\j0299125.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5381" y="2564904"/>
            <a:ext cx="1334314" cy="2021050"/>
          </a:xfrm>
          <a:prstGeom prst="rect">
            <a:avLst/>
          </a:prstGeom>
          <a:noFill/>
          <a:extLst>
            <a:ext uri="{909E8E84-426E-40DD-AFC4-6F175D3DCCD1}">
              <a14:hiddenFill xmlns:a14="http://schemas.microsoft.com/office/drawing/2010/main">
                <a:solidFill>
                  <a:srgbClr val="FFFFFF"/>
                </a:solidFill>
              </a14:hiddenFill>
            </a:ext>
          </a:extLst>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3480" y="137751"/>
            <a:ext cx="517864" cy="494774"/>
          </a:xfrm>
          <a:prstGeom prst="rect">
            <a:avLst/>
          </a:prstGeom>
        </p:spPr>
      </p:pic>
    </p:spTree>
    <p:extLst>
      <p:ext uri="{BB962C8B-B14F-4D97-AF65-F5344CB8AC3E}">
        <p14:creationId xmlns:p14="http://schemas.microsoft.com/office/powerpoint/2010/main" val="82719782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100</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pic>
        <p:nvPicPr>
          <p:cNvPr id="4915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9377" y="935630"/>
            <a:ext cx="3681239" cy="364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488" y="2789614"/>
            <a:ext cx="6438057" cy="1791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CuadroTexto"/>
          <p:cNvSpPr txBox="1"/>
          <p:nvPr/>
        </p:nvSpPr>
        <p:spPr>
          <a:xfrm>
            <a:off x="6105128" y="5049357"/>
            <a:ext cx="3688814" cy="338554"/>
          </a:xfrm>
          <a:prstGeom prst="rect">
            <a:avLst/>
          </a:prstGeom>
          <a:noFill/>
        </p:spPr>
        <p:txBody>
          <a:bodyPr wrap="square" rtlCol="0">
            <a:spAutoFit/>
          </a:bodyPr>
          <a:lstStyle/>
          <a:p>
            <a:r>
              <a:rPr lang="es-ES" sz="1600" dirty="0" smtClean="0"/>
              <a:t>Figura 4.6 Fuerzas en el diente del Piñón.</a:t>
            </a:r>
            <a:endParaRPr lang="es-ES" sz="1600" dirty="0"/>
          </a:p>
        </p:txBody>
      </p:sp>
      <mc:AlternateContent xmlns:mc="http://schemas.openxmlformats.org/markup-compatibility/2006" xmlns:a14="http://schemas.microsoft.com/office/drawing/2010/main">
        <mc:Choice Requires="a14">
          <p:sp>
            <p:nvSpPr>
              <p:cNvPr id="3" name="2 CuadroTexto"/>
              <p:cNvSpPr txBox="1"/>
              <p:nvPr/>
            </p:nvSpPr>
            <p:spPr>
              <a:xfrm>
                <a:off x="2216696" y="1484784"/>
                <a:ext cx="1793503" cy="369332"/>
              </a:xfrm>
              <a:prstGeom prst="rect">
                <a:avLst/>
              </a:prstGeom>
              <a:noFill/>
              <a:ln>
                <a:solidFill>
                  <a:srgbClr val="FF0000"/>
                </a:solidFill>
              </a:ln>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s-ES" i="1" smtClean="0">
                              <a:latin typeface="Cambria Math"/>
                            </a:rPr>
                          </m:ctrlPr>
                        </m:sSupPr>
                        <m:e>
                          <m:r>
                            <a:rPr lang="es-ES" b="0" i="1" smtClean="0">
                              <a:latin typeface="Cambria Math"/>
                            </a:rPr>
                            <m:t>𝐹𝑡</m:t>
                          </m:r>
                        </m:e>
                        <m:sup>
                          <m:r>
                            <a:rPr lang="es-ES" i="1" smtClean="0">
                              <a:latin typeface="Cambria Math"/>
                            </a:rPr>
                            <m:t>2</m:t>
                          </m:r>
                        </m:sup>
                      </m:sSup>
                      <m:r>
                        <a:rPr lang="es-ES" i="1" smtClean="0">
                          <a:latin typeface="Cambria Math"/>
                        </a:rPr>
                        <m:t>+</m:t>
                      </m:r>
                      <m:sSup>
                        <m:sSupPr>
                          <m:ctrlPr>
                            <a:rPr lang="es-ES" i="1" smtClean="0">
                              <a:latin typeface="Cambria Math"/>
                            </a:rPr>
                          </m:ctrlPr>
                        </m:sSupPr>
                        <m:e>
                          <m:r>
                            <a:rPr lang="es-ES" b="0" i="1" smtClean="0">
                              <a:latin typeface="Cambria Math"/>
                            </a:rPr>
                            <m:t>𝐹𝑟</m:t>
                          </m:r>
                        </m:e>
                        <m:sup>
                          <m:r>
                            <a:rPr lang="es-ES" i="1" smtClean="0">
                              <a:latin typeface="Cambria Math"/>
                            </a:rPr>
                            <m:t>2</m:t>
                          </m:r>
                        </m:sup>
                      </m:sSup>
                      <m:r>
                        <a:rPr lang="es-ES" i="1" smtClean="0">
                          <a:latin typeface="Cambria Math"/>
                        </a:rPr>
                        <m:t>=</m:t>
                      </m:r>
                      <m:sSup>
                        <m:sSupPr>
                          <m:ctrlPr>
                            <a:rPr lang="es-ES" i="1" smtClean="0">
                              <a:latin typeface="Cambria Math"/>
                            </a:rPr>
                          </m:ctrlPr>
                        </m:sSupPr>
                        <m:e>
                          <m:r>
                            <a:rPr lang="es-ES" b="0" i="1" smtClean="0">
                              <a:latin typeface="Cambria Math"/>
                            </a:rPr>
                            <m:t>𝐹</m:t>
                          </m:r>
                        </m:e>
                        <m:sup>
                          <m:r>
                            <a:rPr lang="es-ES" i="1" smtClean="0">
                              <a:latin typeface="Cambria Math"/>
                            </a:rPr>
                            <m:t>2</m:t>
                          </m:r>
                        </m:sup>
                      </m:sSup>
                    </m:oMath>
                  </m:oMathPara>
                </a14:m>
                <a:endParaRPr lang="es-ES" dirty="0"/>
              </a:p>
            </p:txBody>
          </p:sp>
        </mc:Choice>
        <mc:Fallback xmlns="">
          <p:sp>
            <p:nvSpPr>
              <p:cNvPr id="3" name="2 CuadroTexto"/>
              <p:cNvSpPr txBox="1">
                <a:spLocks noRot="1" noChangeAspect="1" noMove="1" noResize="1" noEditPoints="1" noAdjustHandles="1" noChangeArrowheads="1" noChangeShapeType="1" noTextEdit="1"/>
              </p:cNvSpPr>
              <p:nvPr/>
            </p:nvSpPr>
            <p:spPr>
              <a:xfrm>
                <a:off x="2216696" y="1484784"/>
                <a:ext cx="1793503" cy="369332"/>
              </a:xfrm>
              <a:prstGeom prst="rect">
                <a:avLst/>
              </a:prstGeom>
              <a:blipFill rotWithShape="1">
                <a:blip r:embed="rId7"/>
                <a:stretch>
                  <a:fillRect/>
                </a:stretch>
              </a:blipFill>
              <a:ln>
                <a:solidFill>
                  <a:srgbClr val="FF0000"/>
                </a:solidFill>
              </a:ln>
            </p:spPr>
            <p:txBody>
              <a:bodyPr/>
              <a:lstStyle/>
              <a:p>
                <a:r>
                  <a:rPr lang="es-ES">
                    <a:noFill/>
                  </a:rPr>
                  <a:t> </a:t>
                </a:r>
              </a:p>
            </p:txBody>
          </p:sp>
        </mc:Fallback>
      </mc:AlternateContent>
      <p:cxnSp>
        <p:nvCxnSpPr>
          <p:cNvPr id="9" name="8 Conector curvado"/>
          <p:cNvCxnSpPr/>
          <p:nvPr/>
        </p:nvCxnSpPr>
        <p:spPr>
          <a:xfrm rot="10800000">
            <a:off x="4088905" y="1669450"/>
            <a:ext cx="1870473" cy="823446"/>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86017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101</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sp>
        <p:nvSpPr>
          <p:cNvPr id="15" name="14 CuadroTexto"/>
          <p:cNvSpPr txBox="1"/>
          <p:nvPr/>
        </p:nvSpPr>
        <p:spPr>
          <a:xfrm>
            <a:off x="6607015" y="5654608"/>
            <a:ext cx="2952328" cy="338554"/>
          </a:xfrm>
          <a:prstGeom prst="rect">
            <a:avLst/>
          </a:prstGeom>
          <a:noFill/>
        </p:spPr>
        <p:txBody>
          <a:bodyPr wrap="square" rtlCol="0">
            <a:spAutoFit/>
          </a:bodyPr>
          <a:lstStyle/>
          <a:p>
            <a:r>
              <a:rPr lang="es-ES" sz="1600" dirty="0" smtClean="0"/>
              <a:t>Figura 4.7 Mallado del elemento.</a:t>
            </a:r>
            <a:endParaRPr lang="es-ES" sz="1600" dirty="0"/>
          </a:p>
        </p:txBody>
      </p:sp>
      <p:pic>
        <p:nvPicPr>
          <p:cNvPr id="5017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464" y="1372669"/>
            <a:ext cx="6450682" cy="4112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5647" y="1916832"/>
            <a:ext cx="2995044" cy="31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358104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102</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pic>
        <p:nvPicPr>
          <p:cNvPr id="5120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4607" y="836711"/>
            <a:ext cx="7460311" cy="52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20 Conector recto"/>
          <p:cNvCxnSpPr/>
          <p:nvPr/>
        </p:nvCxnSpPr>
        <p:spPr>
          <a:xfrm>
            <a:off x="1496616" y="1284090"/>
            <a:ext cx="82809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8 Conector curvado"/>
          <p:cNvCxnSpPr/>
          <p:nvPr/>
        </p:nvCxnSpPr>
        <p:spPr>
          <a:xfrm rot="5400000" flipH="1" flipV="1">
            <a:off x="6177136" y="1556793"/>
            <a:ext cx="1152130" cy="1008113"/>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274549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103</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pic>
        <p:nvPicPr>
          <p:cNvPr id="522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222" y="819000"/>
            <a:ext cx="7483475" cy="52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20 Conector recto"/>
          <p:cNvCxnSpPr/>
          <p:nvPr/>
        </p:nvCxnSpPr>
        <p:spPr>
          <a:xfrm>
            <a:off x="1352600" y="1270696"/>
            <a:ext cx="10801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8 Conector curvado"/>
          <p:cNvCxnSpPr/>
          <p:nvPr/>
        </p:nvCxnSpPr>
        <p:spPr>
          <a:xfrm flipV="1">
            <a:off x="5457056" y="1268761"/>
            <a:ext cx="1656184" cy="1080119"/>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935497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104</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pic>
        <p:nvPicPr>
          <p:cNvPr id="532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3556" y="877491"/>
            <a:ext cx="7502808" cy="52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20 Conector recto"/>
          <p:cNvCxnSpPr/>
          <p:nvPr/>
        </p:nvCxnSpPr>
        <p:spPr>
          <a:xfrm>
            <a:off x="1352600" y="1303142"/>
            <a:ext cx="15841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8 Conector curvado"/>
          <p:cNvCxnSpPr/>
          <p:nvPr/>
        </p:nvCxnSpPr>
        <p:spPr>
          <a:xfrm flipV="1">
            <a:off x="5529064" y="1268762"/>
            <a:ext cx="1584176" cy="1440158"/>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07863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105</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pic>
        <p:nvPicPr>
          <p:cNvPr id="542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0023" y="819000"/>
            <a:ext cx="7429873" cy="52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20 Conector recto"/>
          <p:cNvCxnSpPr/>
          <p:nvPr/>
        </p:nvCxnSpPr>
        <p:spPr>
          <a:xfrm>
            <a:off x="1352600" y="1303142"/>
            <a:ext cx="15841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8 Conector curvado"/>
          <p:cNvCxnSpPr/>
          <p:nvPr/>
        </p:nvCxnSpPr>
        <p:spPr>
          <a:xfrm rot="16200000" flipV="1">
            <a:off x="5349044" y="1952836"/>
            <a:ext cx="1152128" cy="72008"/>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9 Elipse"/>
          <p:cNvSpPr/>
          <p:nvPr/>
        </p:nvSpPr>
        <p:spPr>
          <a:xfrm>
            <a:off x="2144688" y="1988840"/>
            <a:ext cx="576064" cy="28803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10 CuadroTexto"/>
          <p:cNvSpPr txBox="1"/>
          <p:nvPr/>
        </p:nvSpPr>
        <p:spPr>
          <a:xfrm>
            <a:off x="1424608" y="2824252"/>
            <a:ext cx="1296144" cy="338554"/>
          </a:xfrm>
          <a:prstGeom prst="rect">
            <a:avLst/>
          </a:prstGeom>
          <a:noFill/>
          <a:ln>
            <a:solidFill>
              <a:srgbClr val="FF0000"/>
            </a:solidFill>
          </a:ln>
        </p:spPr>
        <p:txBody>
          <a:bodyPr wrap="square" rtlCol="0">
            <a:spAutoFit/>
          </a:bodyPr>
          <a:lstStyle/>
          <a:p>
            <a:r>
              <a:rPr lang="es-ES" sz="1600" dirty="0" smtClean="0"/>
              <a:t>FSD min = 12</a:t>
            </a:r>
            <a:endParaRPr lang="es-ES" sz="1600" dirty="0"/>
          </a:p>
        </p:txBody>
      </p:sp>
      <p:cxnSp>
        <p:nvCxnSpPr>
          <p:cNvPr id="13" name="12 Conector curvado"/>
          <p:cNvCxnSpPr>
            <a:stCxn id="10" idx="3"/>
          </p:cNvCxnSpPr>
          <p:nvPr/>
        </p:nvCxnSpPr>
        <p:spPr>
          <a:xfrm rot="5400000">
            <a:off x="1712070" y="2307270"/>
            <a:ext cx="589561" cy="444403"/>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36632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106</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pic>
        <p:nvPicPr>
          <p:cNvPr id="55298" name="Picture 2">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2829" y="819000"/>
            <a:ext cx="7704257" cy="52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20 Conector recto"/>
          <p:cNvCxnSpPr/>
          <p:nvPr/>
        </p:nvCxnSpPr>
        <p:spPr>
          <a:xfrm>
            <a:off x="1208585" y="1268760"/>
            <a:ext cx="158417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9 Elipse"/>
          <p:cNvSpPr/>
          <p:nvPr/>
        </p:nvSpPr>
        <p:spPr>
          <a:xfrm>
            <a:off x="1208585" y="1904478"/>
            <a:ext cx="936103" cy="28803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10 CuadroTexto"/>
          <p:cNvSpPr txBox="1"/>
          <p:nvPr/>
        </p:nvSpPr>
        <p:spPr>
          <a:xfrm>
            <a:off x="1345675" y="2824252"/>
            <a:ext cx="2023149" cy="584775"/>
          </a:xfrm>
          <a:prstGeom prst="rect">
            <a:avLst/>
          </a:prstGeom>
          <a:noFill/>
          <a:ln>
            <a:solidFill>
              <a:srgbClr val="FF0000"/>
            </a:solidFill>
          </a:ln>
        </p:spPr>
        <p:txBody>
          <a:bodyPr wrap="square" rtlCol="0">
            <a:spAutoFit/>
          </a:bodyPr>
          <a:lstStyle/>
          <a:p>
            <a:r>
              <a:rPr lang="es-ES" sz="1600" dirty="0" smtClean="0"/>
              <a:t>Volumen del elemento = 15.98%</a:t>
            </a:r>
            <a:endParaRPr lang="es-ES" sz="1600" dirty="0"/>
          </a:p>
        </p:txBody>
      </p:sp>
      <p:cxnSp>
        <p:nvCxnSpPr>
          <p:cNvPr id="13" name="12 Conector curvado"/>
          <p:cNvCxnSpPr>
            <a:stCxn id="10" idx="3"/>
          </p:cNvCxnSpPr>
          <p:nvPr/>
        </p:nvCxnSpPr>
        <p:spPr>
          <a:xfrm rot="16200000" flipH="1">
            <a:off x="1084183" y="2411820"/>
            <a:ext cx="673925" cy="150942"/>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0960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3" name="2 Marcador de contenido"/>
          <p:cNvSpPr>
            <a:spLocks noGrp="1"/>
          </p:cNvSpPr>
          <p:nvPr>
            <p:ph idx="1"/>
          </p:nvPr>
        </p:nvSpPr>
        <p:spPr>
          <a:xfrm>
            <a:off x="497260" y="836712"/>
            <a:ext cx="8915400" cy="2102532"/>
          </a:xfrm>
        </p:spPr>
        <p:txBody>
          <a:bodyPr>
            <a:normAutofit/>
          </a:bodyPr>
          <a:lstStyle/>
          <a:p>
            <a:pPr algn="just"/>
            <a:r>
              <a:rPr lang="es-ES" sz="2000" u="sng" dirty="0"/>
              <a:t>Análisis de resultados.</a:t>
            </a:r>
          </a:p>
          <a:p>
            <a:pPr marL="857250" lvl="1" indent="-457200" algn="just">
              <a:buFontTx/>
              <a:buChar char="-"/>
            </a:pPr>
            <a:r>
              <a:rPr lang="es-ES" sz="1800" dirty="0"/>
              <a:t>Se contrastará la información que se obtenga de los cálculos manuales, con los </a:t>
            </a:r>
            <a:r>
              <a:rPr lang="es-ES" sz="1800" dirty="0" smtClean="0"/>
              <a:t>de </a:t>
            </a:r>
            <a:r>
              <a:rPr lang="es-ES" sz="1800" dirty="0"/>
              <a:t>la simulación. Mediante este ejercicio se podrá tener alternativas para la toma de decisiones sobre el </a:t>
            </a:r>
            <a:r>
              <a:rPr lang="es-ES" sz="1800" dirty="0" smtClean="0"/>
              <a:t>diseño, además del </a:t>
            </a:r>
            <a:r>
              <a:rPr lang="es-ES" sz="1800" dirty="0"/>
              <a:t>hecho de no dejar que la actividad propia de diseño recaiga exclusivamente sobre los programas computacionales, en vista de que los mismos son solo herramientas y no el fin del diseño.</a:t>
            </a:r>
          </a:p>
          <a:p>
            <a:pPr marL="400050" lvl="1" indent="0" algn="just">
              <a:buNone/>
            </a:pPr>
            <a:endParaRPr lang="es-ES"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107</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pic>
        <p:nvPicPr>
          <p:cNvPr id="11" name="10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0951" y="2852936"/>
            <a:ext cx="4128018" cy="3099794"/>
          </a:xfrm>
          <a:prstGeom prst="rect">
            <a:avLst/>
          </a:prstGeom>
        </p:spPr>
      </p:pic>
    </p:spTree>
    <p:extLst>
      <p:ext uri="{BB962C8B-B14F-4D97-AF65-F5344CB8AC3E}">
        <p14:creationId xmlns:p14="http://schemas.microsoft.com/office/powerpoint/2010/main" val="36620544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108</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graphicFrame>
        <p:nvGraphicFramePr>
          <p:cNvPr id="9" name="8 Tabla"/>
          <p:cNvGraphicFramePr>
            <a:graphicFrameLocks noGrp="1"/>
          </p:cNvGraphicFramePr>
          <p:nvPr>
            <p:extLst>
              <p:ext uri="{D42A27DB-BD31-4B8C-83A1-F6EECF244321}">
                <p14:modId xmlns:p14="http://schemas.microsoft.com/office/powerpoint/2010/main" val="2505812835"/>
              </p:ext>
            </p:extLst>
          </p:nvPr>
        </p:nvGraphicFramePr>
        <p:xfrm>
          <a:off x="1462573" y="836712"/>
          <a:ext cx="7162835" cy="4968552"/>
        </p:xfrm>
        <a:graphic>
          <a:graphicData uri="http://schemas.openxmlformats.org/drawingml/2006/table">
            <a:tbl>
              <a:tblPr firstRow="1" firstCol="1" bandRow="1">
                <a:tableStyleId>{5C22544A-7EE6-4342-B048-85BDC9FD1C3A}</a:tableStyleId>
              </a:tblPr>
              <a:tblGrid>
                <a:gridCol w="288028"/>
                <a:gridCol w="576064"/>
                <a:gridCol w="936104"/>
                <a:gridCol w="1152128"/>
                <a:gridCol w="1042159"/>
                <a:gridCol w="662033"/>
                <a:gridCol w="776086"/>
                <a:gridCol w="776086"/>
                <a:gridCol w="954147"/>
              </a:tblGrid>
              <a:tr h="105054">
                <a:tc gridSpan="9">
                  <a:txBody>
                    <a:bodyPr/>
                    <a:lstStyle/>
                    <a:p>
                      <a:pPr algn="ctr">
                        <a:spcAft>
                          <a:spcPts val="0"/>
                        </a:spcAft>
                      </a:pPr>
                      <a:r>
                        <a:rPr lang="es-EC" sz="600" dirty="0">
                          <a:effectLst/>
                        </a:rPr>
                        <a:t>TABLA COMPARATIVA DE RESULTADOS DE SIMULACIÓN vs. CÁLCULO</a:t>
                      </a:r>
                      <a:endParaRPr lang="es-ES" sz="900" dirty="0">
                        <a:effectLst/>
                        <a:latin typeface="Arial"/>
                        <a:ea typeface="Times New Roman"/>
                      </a:endParaRPr>
                    </a:p>
                  </a:txBody>
                  <a:tcPr marL="31886" marR="31886"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16728">
                <a:tc gridSpan="9">
                  <a:txBody>
                    <a:bodyPr/>
                    <a:lstStyle/>
                    <a:p>
                      <a:endParaRPr lang="es-ES" sz="700" dirty="0">
                        <a:effectLst/>
                        <a:latin typeface="Times New Roman"/>
                      </a:endParaRPr>
                    </a:p>
                  </a:txBody>
                  <a:tcPr marL="31886" marR="31886"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16728">
                <a:tc rowSpan="2">
                  <a:txBody>
                    <a:bodyPr/>
                    <a:lstStyle/>
                    <a:p>
                      <a:pPr algn="ctr">
                        <a:spcAft>
                          <a:spcPts val="0"/>
                        </a:spcAft>
                      </a:pPr>
                      <a:r>
                        <a:rPr lang="es-EC" sz="800" dirty="0">
                          <a:effectLst/>
                        </a:rPr>
                        <a:t>No.</a:t>
                      </a:r>
                      <a:endParaRPr lang="es-ES" sz="1050" dirty="0">
                        <a:effectLst/>
                        <a:latin typeface="Arial"/>
                        <a:ea typeface="Times New Roman"/>
                      </a:endParaRPr>
                    </a:p>
                  </a:txBody>
                  <a:tcPr marL="31886" marR="31886" marT="0" marB="0" anchor="ctr"/>
                </a:tc>
                <a:tc rowSpan="2">
                  <a:txBody>
                    <a:bodyPr/>
                    <a:lstStyle/>
                    <a:p>
                      <a:pPr algn="ctr">
                        <a:spcAft>
                          <a:spcPts val="0"/>
                        </a:spcAft>
                      </a:pPr>
                      <a:r>
                        <a:rPr lang="es-EC" sz="800" dirty="0">
                          <a:effectLst/>
                        </a:rPr>
                        <a:t>ELEMENTO</a:t>
                      </a:r>
                      <a:endParaRPr lang="es-ES" sz="1050" dirty="0">
                        <a:effectLst/>
                        <a:latin typeface="Arial"/>
                        <a:ea typeface="Times New Roman"/>
                      </a:endParaRPr>
                    </a:p>
                  </a:txBody>
                  <a:tcPr marL="31886" marR="31886" marT="0" marB="0" anchor="ctr"/>
                </a:tc>
                <a:tc rowSpan="2">
                  <a:txBody>
                    <a:bodyPr/>
                    <a:lstStyle/>
                    <a:p>
                      <a:pPr algn="ctr">
                        <a:spcAft>
                          <a:spcPts val="0"/>
                        </a:spcAft>
                      </a:pPr>
                      <a:r>
                        <a:rPr lang="es-EC" sz="800" dirty="0">
                          <a:effectLst/>
                        </a:rPr>
                        <a:t>TIPO</a:t>
                      </a:r>
                      <a:endParaRPr lang="es-ES" sz="1050" dirty="0">
                        <a:effectLst/>
                        <a:latin typeface="Arial"/>
                        <a:ea typeface="Times New Roman"/>
                      </a:endParaRPr>
                    </a:p>
                  </a:txBody>
                  <a:tcPr marL="31886" marR="31886" marT="0" marB="0" anchor="ctr"/>
                </a:tc>
                <a:tc rowSpan="2">
                  <a:txBody>
                    <a:bodyPr/>
                    <a:lstStyle/>
                    <a:p>
                      <a:pPr algn="ctr">
                        <a:spcAft>
                          <a:spcPts val="0"/>
                        </a:spcAft>
                      </a:pPr>
                      <a:r>
                        <a:rPr lang="es-EC" sz="800" dirty="0">
                          <a:effectLst/>
                        </a:rPr>
                        <a:t>DESCRIPCIÓN</a:t>
                      </a:r>
                      <a:endParaRPr lang="es-ES" sz="1100" dirty="0">
                        <a:effectLst/>
                        <a:latin typeface="Arial"/>
                        <a:ea typeface="Times New Roman"/>
                      </a:endParaRPr>
                    </a:p>
                  </a:txBody>
                  <a:tcPr marL="31886" marR="31886" marT="0" marB="0" anchor="ctr"/>
                </a:tc>
                <a:tc rowSpan="2">
                  <a:txBody>
                    <a:bodyPr/>
                    <a:lstStyle/>
                    <a:p>
                      <a:pPr algn="ctr">
                        <a:spcAft>
                          <a:spcPts val="0"/>
                        </a:spcAft>
                      </a:pPr>
                      <a:r>
                        <a:rPr lang="es-EC" sz="600" dirty="0">
                          <a:effectLst/>
                        </a:rPr>
                        <a:t>PARÁMETRO</a:t>
                      </a:r>
                      <a:endParaRPr lang="es-ES" sz="900" dirty="0">
                        <a:effectLst/>
                        <a:latin typeface="Arial"/>
                        <a:ea typeface="Times New Roman"/>
                      </a:endParaRPr>
                    </a:p>
                  </a:txBody>
                  <a:tcPr marL="31886" marR="31886" marT="0" marB="0" anchor="ctr"/>
                </a:tc>
                <a:tc gridSpan="2">
                  <a:txBody>
                    <a:bodyPr/>
                    <a:lstStyle/>
                    <a:p>
                      <a:pPr algn="ctr">
                        <a:spcAft>
                          <a:spcPts val="0"/>
                        </a:spcAft>
                      </a:pPr>
                      <a:r>
                        <a:rPr lang="es-EC" sz="700" dirty="0">
                          <a:effectLst/>
                        </a:rPr>
                        <a:t>SOFTWARE</a:t>
                      </a:r>
                      <a:endParaRPr lang="es-ES" sz="900" dirty="0">
                        <a:effectLst/>
                        <a:latin typeface="Arial"/>
                        <a:ea typeface="Times New Roman"/>
                      </a:endParaRPr>
                    </a:p>
                  </a:txBody>
                  <a:tcPr marL="31886" marR="31886" marT="0" marB="0" anchor="ctr"/>
                </a:tc>
                <a:tc hMerge="1">
                  <a:txBody>
                    <a:bodyPr/>
                    <a:lstStyle/>
                    <a:p>
                      <a:endParaRPr lang="es-ES"/>
                    </a:p>
                  </a:txBody>
                  <a:tcPr/>
                </a:tc>
                <a:tc gridSpan="2">
                  <a:txBody>
                    <a:bodyPr/>
                    <a:lstStyle/>
                    <a:p>
                      <a:pPr algn="ctr">
                        <a:spcAft>
                          <a:spcPts val="0"/>
                        </a:spcAft>
                      </a:pPr>
                      <a:r>
                        <a:rPr lang="es-EC" sz="700" dirty="0">
                          <a:effectLst/>
                        </a:rPr>
                        <a:t>CÁLCULO</a:t>
                      </a:r>
                      <a:endParaRPr lang="es-ES" sz="900" dirty="0">
                        <a:effectLst/>
                        <a:latin typeface="Arial"/>
                        <a:ea typeface="Times New Roman"/>
                      </a:endParaRPr>
                    </a:p>
                  </a:txBody>
                  <a:tcPr marL="31886" marR="31886" marT="0" marB="0" anchor="ctr"/>
                </a:tc>
                <a:tc hMerge="1">
                  <a:txBody>
                    <a:bodyPr/>
                    <a:lstStyle/>
                    <a:p>
                      <a:endParaRPr lang="es-ES"/>
                    </a:p>
                  </a:txBody>
                  <a:tcPr/>
                </a:tc>
              </a:tr>
              <a:tr h="105054">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lgn="ctr">
                        <a:spcAft>
                          <a:spcPts val="0"/>
                        </a:spcAft>
                      </a:pPr>
                      <a:r>
                        <a:rPr lang="es-EC" sz="600" dirty="0">
                          <a:effectLst/>
                        </a:rPr>
                        <a:t>REFERENCIA</a:t>
                      </a:r>
                      <a:endParaRPr lang="es-ES" sz="900" dirty="0">
                        <a:effectLst/>
                        <a:latin typeface="Arial"/>
                        <a:ea typeface="Times New Roman"/>
                      </a:endParaRPr>
                    </a:p>
                  </a:txBody>
                  <a:tcPr marL="31886" marR="31886" marT="0" marB="0" anchor="ctr"/>
                </a:tc>
                <a:tc>
                  <a:txBody>
                    <a:bodyPr/>
                    <a:lstStyle/>
                    <a:p>
                      <a:pPr algn="ctr">
                        <a:spcAft>
                          <a:spcPts val="0"/>
                        </a:spcAft>
                      </a:pPr>
                      <a:r>
                        <a:rPr lang="es-EC" sz="600" dirty="0">
                          <a:effectLst/>
                        </a:rPr>
                        <a:t>VALOR</a:t>
                      </a:r>
                      <a:endParaRPr lang="es-ES" sz="900" dirty="0">
                        <a:effectLst/>
                        <a:latin typeface="Arial"/>
                        <a:ea typeface="Times New Roman"/>
                      </a:endParaRPr>
                    </a:p>
                  </a:txBody>
                  <a:tcPr marL="31886" marR="31886" marT="0" marB="0" anchor="ctr"/>
                </a:tc>
                <a:tc>
                  <a:txBody>
                    <a:bodyPr/>
                    <a:lstStyle/>
                    <a:p>
                      <a:pPr algn="ctr">
                        <a:spcAft>
                          <a:spcPts val="0"/>
                        </a:spcAft>
                      </a:pPr>
                      <a:r>
                        <a:rPr lang="es-EC" sz="600" dirty="0">
                          <a:effectLst/>
                        </a:rPr>
                        <a:t>REFERENCIA</a:t>
                      </a:r>
                      <a:endParaRPr lang="es-ES" sz="900" dirty="0">
                        <a:effectLst/>
                        <a:latin typeface="Arial"/>
                        <a:ea typeface="Times New Roman"/>
                      </a:endParaRPr>
                    </a:p>
                  </a:txBody>
                  <a:tcPr marL="31886" marR="31886" marT="0" marB="0" anchor="ctr"/>
                </a:tc>
                <a:tc>
                  <a:txBody>
                    <a:bodyPr/>
                    <a:lstStyle/>
                    <a:p>
                      <a:pPr algn="ctr">
                        <a:spcAft>
                          <a:spcPts val="0"/>
                        </a:spcAft>
                      </a:pPr>
                      <a:r>
                        <a:rPr lang="es-EC" sz="600" dirty="0">
                          <a:effectLst/>
                        </a:rPr>
                        <a:t>VALOR</a:t>
                      </a:r>
                      <a:endParaRPr lang="es-ES" sz="900" dirty="0">
                        <a:effectLst/>
                        <a:latin typeface="Arial"/>
                        <a:ea typeface="Times New Roman"/>
                      </a:endParaRPr>
                    </a:p>
                  </a:txBody>
                  <a:tcPr marL="31886" marR="31886" marT="0" marB="0" anchor="ctr"/>
                </a:tc>
              </a:tr>
              <a:tr h="233455">
                <a:tc rowSpan="3">
                  <a:txBody>
                    <a:bodyPr/>
                    <a:lstStyle/>
                    <a:p>
                      <a:pPr algn="ctr">
                        <a:spcAft>
                          <a:spcPts val="0"/>
                        </a:spcAft>
                      </a:pPr>
                      <a:r>
                        <a:rPr lang="es-EC" sz="800" dirty="0">
                          <a:effectLst/>
                        </a:rPr>
                        <a:t>1</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800" dirty="0">
                          <a:effectLst/>
                        </a:rPr>
                        <a:t>CLPP</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800" dirty="0">
                          <a:effectLst/>
                        </a:rPr>
                        <a:t>D 12.75"xt0.38"</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900" dirty="0">
                          <a:effectLst/>
                        </a:rPr>
                        <a:t>COLUMNA PRINCIPAL</a:t>
                      </a:r>
                      <a:endParaRPr lang="es-ES" sz="1100" dirty="0">
                        <a:effectLst/>
                        <a:latin typeface="Arial"/>
                        <a:ea typeface="Times New Roman"/>
                      </a:endParaRPr>
                    </a:p>
                  </a:txBody>
                  <a:tcPr marL="31886" marR="31886" marT="0" marB="0" anchor="ctr"/>
                </a:tc>
                <a:tc>
                  <a:txBody>
                    <a:bodyPr/>
                    <a:lstStyle/>
                    <a:p>
                      <a:pPr>
                        <a:spcAft>
                          <a:spcPts val="0"/>
                        </a:spcAft>
                      </a:pPr>
                      <a:r>
                        <a:rPr lang="es-EC" sz="600" dirty="0">
                          <a:effectLst/>
                        </a:rPr>
                        <a:t>COMPASIDAD</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SAP 2000</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Compact</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AISC-LRFD 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36.111&gt;34; compacta</a:t>
                      </a:r>
                      <a:endParaRPr lang="es-ES" sz="900" dirty="0">
                        <a:effectLst/>
                        <a:latin typeface="Arial"/>
                        <a:ea typeface="Times New Roman"/>
                      </a:endParaRPr>
                    </a:p>
                  </a:txBody>
                  <a:tcPr marL="31886" marR="31886" marT="0" marB="0" anchor="ctr"/>
                </a:tc>
              </a:tr>
              <a:tr h="19526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spcAft>
                          <a:spcPts val="0"/>
                        </a:spcAft>
                      </a:pPr>
                      <a:r>
                        <a:rPr lang="es-EC" sz="600" dirty="0">
                          <a:effectLst/>
                        </a:rPr>
                        <a:t>DEMANDA/CAPACIDAD (P)</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SAP 2000</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0.64</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AISC-LRFD 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0.621</a:t>
                      </a:r>
                      <a:endParaRPr lang="es-ES" sz="900" dirty="0">
                        <a:effectLst/>
                        <a:latin typeface="Arial"/>
                        <a:ea typeface="Times New Roman"/>
                      </a:endParaRPr>
                    </a:p>
                  </a:txBody>
                  <a:tcPr marL="31886" marR="31886" marT="0" marB="0" anchor="ctr"/>
                </a:tc>
              </a:tr>
              <a:tr h="19526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spcAft>
                          <a:spcPts val="0"/>
                        </a:spcAft>
                      </a:pPr>
                      <a:r>
                        <a:rPr lang="es-EC" sz="600" dirty="0">
                          <a:effectLst/>
                        </a:rPr>
                        <a:t>DEMANDA/CAPACIDAD (PMM)</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SAP 2000</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0.707</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AISC-LRFD 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0.699</a:t>
                      </a:r>
                      <a:endParaRPr lang="es-ES" sz="900" dirty="0">
                        <a:effectLst/>
                        <a:latin typeface="Arial"/>
                        <a:ea typeface="Times New Roman"/>
                      </a:endParaRPr>
                    </a:p>
                  </a:txBody>
                  <a:tcPr marL="31886" marR="31886" marT="0" marB="0" anchor="ctr"/>
                </a:tc>
              </a:tr>
              <a:tr h="233455">
                <a:tc rowSpan="3">
                  <a:txBody>
                    <a:bodyPr/>
                    <a:lstStyle/>
                    <a:p>
                      <a:pPr algn="ctr">
                        <a:spcAft>
                          <a:spcPts val="0"/>
                        </a:spcAft>
                      </a:pPr>
                      <a:r>
                        <a:rPr lang="es-EC" sz="800" dirty="0">
                          <a:effectLst/>
                        </a:rPr>
                        <a:t>2</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800" dirty="0">
                          <a:effectLst/>
                        </a:rPr>
                        <a:t>CLSEC</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800" dirty="0">
                          <a:effectLst/>
                        </a:rPr>
                        <a:t>D 12.75"xt0.50"</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900" dirty="0">
                          <a:effectLst/>
                        </a:rPr>
                        <a:t>COLUMNA SECUNDARIA</a:t>
                      </a:r>
                      <a:endParaRPr lang="es-ES" sz="1100" dirty="0">
                        <a:effectLst/>
                        <a:latin typeface="Arial"/>
                        <a:ea typeface="Times New Roman"/>
                      </a:endParaRPr>
                    </a:p>
                  </a:txBody>
                  <a:tcPr marL="31886" marR="31886" marT="0" marB="0" anchor="ctr"/>
                </a:tc>
                <a:tc>
                  <a:txBody>
                    <a:bodyPr/>
                    <a:lstStyle/>
                    <a:p>
                      <a:pPr>
                        <a:spcAft>
                          <a:spcPts val="0"/>
                        </a:spcAft>
                      </a:pPr>
                      <a:r>
                        <a:rPr lang="es-EC" sz="600" dirty="0">
                          <a:effectLst/>
                        </a:rPr>
                        <a:t>COMPASIDAD</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SAP 2000</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Compact</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AISC-LRFD 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36.111&gt;25.5; compacta</a:t>
                      </a:r>
                      <a:endParaRPr lang="es-ES" sz="900" dirty="0">
                        <a:effectLst/>
                        <a:latin typeface="Arial"/>
                        <a:ea typeface="Times New Roman"/>
                      </a:endParaRPr>
                    </a:p>
                  </a:txBody>
                  <a:tcPr marL="31886" marR="31886" marT="0" marB="0" anchor="ctr"/>
                </a:tc>
              </a:tr>
              <a:tr h="19526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spcAft>
                          <a:spcPts val="0"/>
                        </a:spcAft>
                      </a:pPr>
                      <a:r>
                        <a:rPr lang="es-EC" sz="600" dirty="0">
                          <a:effectLst/>
                        </a:rPr>
                        <a:t>DEMANDA/CAPACIDAD (P)</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SAP 2000</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0.487</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AISC-LRFD 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0.480</a:t>
                      </a:r>
                      <a:endParaRPr lang="es-ES" sz="900" dirty="0">
                        <a:effectLst/>
                        <a:latin typeface="Arial"/>
                        <a:ea typeface="Times New Roman"/>
                      </a:endParaRPr>
                    </a:p>
                  </a:txBody>
                  <a:tcPr marL="31886" marR="31886" marT="0" marB="0" anchor="ctr"/>
                </a:tc>
              </a:tr>
              <a:tr h="19526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spcAft>
                          <a:spcPts val="0"/>
                        </a:spcAft>
                      </a:pPr>
                      <a:r>
                        <a:rPr lang="es-EC" sz="600" dirty="0">
                          <a:effectLst/>
                        </a:rPr>
                        <a:t>DEMANDA/CAPACIDAD (PMM)</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SAP 2000</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0.521</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AISC-LRFD 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0.113</a:t>
                      </a:r>
                      <a:endParaRPr lang="es-ES" sz="900" dirty="0">
                        <a:effectLst/>
                        <a:latin typeface="Arial"/>
                        <a:ea typeface="Times New Roman"/>
                      </a:endParaRPr>
                    </a:p>
                  </a:txBody>
                  <a:tcPr marL="31886" marR="31886" marT="0" marB="0" anchor="ctr"/>
                </a:tc>
              </a:tr>
              <a:tr h="116728">
                <a:tc rowSpan="3">
                  <a:txBody>
                    <a:bodyPr/>
                    <a:lstStyle/>
                    <a:p>
                      <a:pPr algn="ctr">
                        <a:spcAft>
                          <a:spcPts val="0"/>
                        </a:spcAft>
                      </a:pPr>
                      <a:r>
                        <a:rPr lang="es-EC" sz="800" dirty="0">
                          <a:effectLst/>
                        </a:rPr>
                        <a:t>3</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800" dirty="0">
                          <a:effectLst/>
                        </a:rPr>
                        <a:t>VGP</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800" dirty="0">
                          <a:effectLst/>
                        </a:rPr>
                        <a:t>I 250x202x8x12</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900" dirty="0">
                          <a:effectLst/>
                        </a:rPr>
                        <a:t>VIGA PRINCIPAL</a:t>
                      </a:r>
                      <a:endParaRPr lang="es-ES" sz="1100" dirty="0">
                        <a:effectLst/>
                        <a:latin typeface="Arial"/>
                        <a:ea typeface="Times New Roman"/>
                      </a:endParaRPr>
                    </a:p>
                  </a:txBody>
                  <a:tcPr marL="31886" marR="31886" marT="0" marB="0" anchor="ctr"/>
                </a:tc>
                <a:tc>
                  <a:txBody>
                    <a:bodyPr/>
                    <a:lstStyle/>
                    <a:p>
                      <a:pPr>
                        <a:spcAft>
                          <a:spcPts val="0"/>
                        </a:spcAft>
                      </a:pPr>
                      <a:r>
                        <a:rPr lang="es-EC" sz="600" dirty="0">
                          <a:effectLst/>
                        </a:rPr>
                        <a:t>COMPASIDAD</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SAP 2000</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Compact</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AISC-LRFD 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Compacta</a:t>
                      </a:r>
                      <a:endParaRPr lang="es-ES" sz="900" dirty="0">
                        <a:effectLst/>
                        <a:latin typeface="Arial"/>
                        <a:ea typeface="Times New Roman"/>
                      </a:endParaRPr>
                    </a:p>
                  </a:txBody>
                  <a:tcPr marL="31886" marR="31886" marT="0" marB="0" anchor="ctr"/>
                </a:tc>
              </a:tr>
              <a:tr h="19526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spcAft>
                          <a:spcPts val="0"/>
                        </a:spcAft>
                      </a:pPr>
                      <a:r>
                        <a:rPr lang="es-EC" sz="600" dirty="0">
                          <a:effectLst/>
                        </a:rPr>
                        <a:t>DEMANDA/CAPACIDAD (P)</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SAP 2000</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0.025</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AISC-LRFD 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0.06</a:t>
                      </a:r>
                      <a:endParaRPr lang="es-ES" sz="900" dirty="0">
                        <a:effectLst/>
                        <a:latin typeface="Arial"/>
                        <a:ea typeface="Times New Roman"/>
                      </a:endParaRPr>
                    </a:p>
                  </a:txBody>
                  <a:tcPr marL="31886" marR="31886" marT="0" marB="0" anchor="ctr"/>
                </a:tc>
              </a:tr>
              <a:tr h="19526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spcAft>
                          <a:spcPts val="0"/>
                        </a:spcAft>
                      </a:pPr>
                      <a:r>
                        <a:rPr lang="es-EC" sz="600" dirty="0">
                          <a:effectLst/>
                        </a:rPr>
                        <a:t>DEMANDA/CAPACIDAD (PMM)</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SAP 2000</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0.789</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AISC-LRFD 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0.697</a:t>
                      </a:r>
                      <a:endParaRPr lang="es-ES" sz="900" dirty="0">
                        <a:effectLst/>
                        <a:latin typeface="Arial"/>
                        <a:ea typeface="Times New Roman"/>
                      </a:endParaRPr>
                    </a:p>
                  </a:txBody>
                  <a:tcPr marL="31886" marR="31886" marT="0" marB="0" anchor="ctr"/>
                </a:tc>
              </a:tr>
              <a:tr h="116728">
                <a:tc rowSpan="3">
                  <a:txBody>
                    <a:bodyPr/>
                    <a:lstStyle/>
                    <a:p>
                      <a:pPr algn="ctr">
                        <a:spcAft>
                          <a:spcPts val="0"/>
                        </a:spcAft>
                      </a:pPr>
                      <a:r>
                        <a:rPr lang="es-EC" sz="800" dirty="0">
                          <a:effectLst/>
                        </a:rPr>
                        <a:t>4</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800" dirty="0">
                          <a:effectLst/>
                        </a:rPr>
                        <a:t>VIGSEC1</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800" dirty="0">
                          <a:effectLst/>
                        </a:rPr>
                        <a:t>IPE 140</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900" dirty="0">
                          <a:effectLst/>
                        </a:rPr>
                        <a:t>VIGA SECUNDARIA 1</a:t>
                      </a:r>
                      <a:endParaRPr lang="es-ES" sz="1100" dirty="0">
                        <a:effectLst/>
                        <a:latin typeface="Arial"/>
                        <a:ea typeface="Times New Roman"/>
                      </a:endParaRPr>
                    </a:p>
                  </a:txBody>
                  <a:tcPr marL="31886" marR="31886" marT="0" marB="0" anchor="ctr"/>
                </a:tc>
                <a:tc>
                  <a:txBody>
                    <a:bodyPr/>
                    <a:lstStyle/>
                    <a:p>
                      <a:pPr>
                        <a:spcAft>
                          <a:spcPts val="0"/>
                        </a:spcAft>
                      </a:pPr>
                      <a:r>
                        <a:rPr lang="es-EC" sz="600" dirty="0">
                          <a:effectLst/>
                        </a:rPr>
                        <a:t>COMPASIDAD</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SAP 2000</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Compact</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AISC-LRFD 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Compacta</a:t>
                      </a:r>
                      <a:endParaRPr lang="es-ES" sz="900" dirty="0">
                        <a:effectLst/>
                        <a:latin typeface="Arial"/>
                        <a:ea typeface="Times New Roman"/>
                      </a:endParaRPr>
                    </a:p>
                  </a:txBody>
                  <a:tcPr marL="31886" marR="31886" marT="0" marB="0" anchor="ctr"/>
                </a:tc>
              </a:tr>
              <a:tr h="19526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spcAft>
                          <a:spcPts val="0"/>
                        </a:spcAft>
                      </a:pPr>
                      <a:r>
                        <a:rPr lang="es-EC" sz="600" dirty="0">
                          <a:effectLst/>
                        </a:rPr>
                        <a:t>DEMANDA/CAPACIDAD (P)</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SAP 2000</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0.049</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AISC-LRFD 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0.085</a:t>
                      </a:r>
                      <a:endParaRPr lang="es-ES" sz="900" dirty="0">
                        <a:effectLst/>
                        <a:latin typeface="Arial"/>
                        <a:ea typeface="Times New Roman"/>
                      </a:endParaRPr>
                    </a:p>
                  </a:txBody>
                  <a:tcPr marL="31886" marR="31886" marT="0" marB="0" anchor="ctr"/>
                </a:tc>
              </a:tr>
              <a:tr h="19526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spcAft>
                          <a:spcPts val="0"/>
                        </a:spcAft>
                      </a:pPr>
                      <a:r>
                        <a:rPr lang="es-EC" sz="600" dirty="0">
                          <a:effectLst/>
                        </a:rPr>
                        <a:t>DEMANDA/CAPACIDAD (PMM)</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SAP 2000</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0.514</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AISC-LRFD 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0.580</a:t>
                      </a:r>
                      <a:endParaRPr lang="es-ES" sz="900" dirty="0">
                        <a:effectLst/>
                        <a:latin typeface="Arial"/>
                        <a:ea typeface="Times New Roman"/>
                      </a:endParaRPr>
                    </a:p>
                  </a:txBody>
                  <a:tcPr marL="31886" marR="31886" marT="0" marB="0" anchor="ctr"/>
                </a:tc>
              </a:tr>
              <a:tr h="116728">
                <a:tc rowSpan="3">
                  <a:txBody>
                    <a:bodyPr/>
                    <a:lstStyle/>
                    <a:p>
                      <a:pPr algn="ctr">
                        <a:spcAft>
                          <a:spcPts val="0"/>
                        </a:spcAft>
                      </a:pPr>
                      <a:r>
                        <a:rPr lang="es-EC" sz="800" dirty="0">
                          <a:effectLst/>
                        </a:rPr>
                        <a:t>5</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800" dirty="0">
                          <a:effectLst/>
                        </a:rPr>
                        <a:t>VGP2</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800" dirty="0">
                          <a:effectLst/>
                        </a:rPr>
                        <a:t>I 350x240x12.7x12.7</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900" dirty="0">
                          <a:effectLst/>
                        </a:rPr>
                        <a:t>VIGA PRINCIPAL 2</a:t>
                      </a:r>
                      <a:endParaRPr lang="es-ES" sz="1100" dirty="0">
                        <a:effectLst/>
                        <a:latin typeface="Arial"/>
                        <a:ea typeface="Times New Roman"/>
                      </a:endParaRPr>
                    </a:p>
                  </a:txBody>
                  <a:tcPr marL="31886" marR="31886" marT="0" marB="0" anchor="ctr"/>
                </a:tc>
                <a:tc>
                  <a:txBody>
                    <a:bodyPr/>
                    <a:lstStyle/>
                    <a:p>
                      <a:pPr>
                        <a:spcAft>
                          <a:spcPts val="0"/>
                        </a:spcAft>
                      </a:pPr>
                      <a:r>
                        <a:rPr lang="es-EC" sz="600" dirty="0">
                          <a:effectLst/>
                        </a:rPr>
                        <a:t>COMPASIDAD</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SAP 2000</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Compact</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AISC-LRFD 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Compacta</a:t>
                      </a:r>
                      <a:endParaRPr lang="es-ES" sz="900" dirty="0">
                        <a:effectLst/>
                        <a:latin typeface="Arial"/>
                        <a:ea typeface="Times New Roman"/>
                      </a:endParaRPr>
                    </a:p>
                  </a:txBody>
                  <a:tcPr marL="31886" marR="31886" marT="0" marB="0" anchor="ctr"/>
                </a:tc>
              </a:tr>
              <a:tr h="19526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spcAft>
                          <a:spcPts val="0"/>
                        </a:spcAft>
                      </a:pPr>
                      <a:r>
                        <a:rPr lang="es-EC" sz="600" dirty="0">
                          <a:effectLst/>
                        </a:rPr>
                        <a:t>DEMANDA/CAPACIDAD (P)</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SAP 2000</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0.293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AISC-LRFD 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0.29</a:t>
                      </a:r>
                      <a:endParaRPr lang="es-ES" sz="900" dirty="0">
                        <a:effectLst/>
                        <a:latin typeface="Arial"/>
                        <a:ea typeface="Times New Roman"/>
                      </a:endParaRPr>
                    </a:p>
                  </a:txBody>
                  <a:tcPr marL="31886" marR="31886" marT="0" marB="0" anchor="ctr"/>
                </a:tc>
              </a:tr>
              <a:tr h="19526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spcAft>
                          <a:spcPts val="0"/>
                        </a:spcAft>
                      </a:pPr>
                      <a:r>
                        <a:rPr lang="es-EC" sz="600" dirty="0">
                          <a:effectLst/>
                        </a:rPr>
                        <a:t>DEMANDA/CAPACIDAD (PMM)</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SAP 2000</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0.881</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AISC-LRFD 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0.594</a:t>
                      </a:r>
                      <a:endParaRPr lang="es-ES" sz="900" dirty="0">
                        <a:effectLst/>
                        <a:latin typeface="Arial"/>
                        <a:ea typeface="Times New Roman"/>
                      </a:endParaRPr>
                    </a:p>
                  </a:txBody>
                  <a:tcPr marL="31886" marR="31886" marT="0" marB="0" anchor="ctr"/>
                </a:tc>
              </a:tr>
              <a:tr h="116728">
                <a:tc rowSpan="3">
                  <a:txBody>
                    <a:bodyPr/>
                    <a:lstStyle/>
                    <a:p>
                      <a:pPr algn="ctr">
                        <a:spcAft>
                          <a:spcPts val="0"/>
                        </a:spcAft>
                      </a:pPr>
                      <a:r>
                        <a:rPr lang="es-EC" sz="800" dirty="0">
                          <a:effectLst/>
                        </a:rPr>
                        <a:t>6</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800" dirty="0">
                          <a:effectLst/>
                        </a:rPr>
                        <a:t>VIGSEC2</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800" dirty="0">
                          <a:effectLst/>
                        </a:rPr>
                        <a:t>IPE 160</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900" dirty="0">
                          <a:effectLst/>
                        </a:rPr>
                        <a:t>VIGA SECUNDARIA 2</a:t>
                      </a:r>
                      <a:endParaRPr lang="es-ES" sz="1100" dirty="0">
                        <a:effectLst/>
                        <a:latin typeface="Arial"/>
                        <a:ea typeface="Times New Roman"/>
                      </a:endParaRPr>
                    </a:p>
                  </a:txBody>
                  <a:tcPr marL="31886" marR="31886" marT="0" marB="0" anchor="ctr"/>
                </a:tc>
                <a:tc>
                  <a:txBody>
                    <a:bodyPr/>
                    <a:lstStyle/>
                    <a:p>
                      <a:pPr>
                        <a:spcAft>
                          <a:spcPts val="0"/>
                        </a:spcAft>
                      </a:pPr>
                      <a:r>
                        <a:rPr lang="es-EC" sz="600" dirty="0">
                          <a:effectLst/>
                        </a:rPr>
                        <a:t>COMPASIDAD</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SAP 2000</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Compact</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AISC-LRFD 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Compacta</a:t>
                      </a:r>
                      <a:endParaRPr lang="es-ES" sz="900" dirty="0">
                        <a:effectLst/>
                        <a:latin typeface="Arial"/>
                        <a:ea typeface="Times New Roman"/>
                      </a:endParaRPr>
                    </a:p>
                  </a:txBody>
                  <a:tcPr marL="31886" marR="31886" marT="0" marB="0" anchor="ctr"/>
                </a:tc>
              </a:tr>
              <a:tr h="19526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spcAft>
                          <a:spcPts val="0"/>
                        </a:spcAft>
                      </a:pPr>
                      <a:r>
                        <a:rPr lang="es-EC" sz="600" dirty="0">
                          <a:effectLst/>
                        </a:rPr>
                        <a:t>DEMANDA/CAPACIDAD (P)</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SAP 2000</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0.343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AISC-LRFD 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0.36</a:t>
                      </a:r>
                      <a:endParaRPr lang="es-ES" sz="900" dirty="0">
                        <a:effectLst/>
                        <a:latin typeface="Arial"/>
                        <a:ea typeface="Times New Roman"/>
                      </a:endParaRPr>
                    </a:p>
                  </a:txBody>
                  <a:tcPr marL="31886" marR="31886" marT="0" marB="0" anchor="ctr"/>
                </a:tc>
              </a:tr>
              <a:tr h="19526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spcAft>
                          <a:spcPts val="0"/>
                        </a:spcAft>
                      </a:pPr>
                      <a:r>
                        <a:rPr lang="es-EC" sz="600" dirty="0">
                          <a:effectLst/>
                        </a:rPr>
                        <a:t>DEMANDA/CAPACIDAD (PMM)</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SAP 2000</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0.889</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AISC-LRFD 93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0.600</a:t>
                      </a:r>
                      <a:endParaRPr lang="es-ES" sz="900" dirty="0">
                        <a:effectLst/>
                        <a:latin typeface="Arial"/>
                        <a:ea typeface="Times New Roman"/>
                      </a:endParaRPr>
                    </a:p>
                  </a:txBody>
                  <a:tcPr marL="31886" marR="31886" marT="0" marB="0" anchor="ctr"/>
                </a:tc>
              </a:tr>
              <a:tr h="195266">
                <a:tc rowSpan="3">
                  <a:txBody>
                    <a:bodyPr/>
                    <a:lstStyle/>
                    <a:p>
                      <a:pPr algn="ctr">
                        <a:spcAft>
                          <a:spcPts val="0"/>
                        </a:spcAft>
                      </a:pPr>
                      <a:r>
                        <a:rPr lang="es-EC" sz="800" dirty="0">
                          <a:effectLst/>
                        </a:rPr>
                        <a:t>7</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800" dirty="0">
                          <a:effectLst/>
                        </a:rPr>
                        <a:t>PIÑÓN RECTO</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800" dirty="0">
                          <a:effectLst/>
                        </a:rPr>
                        <a:t>PR-20-340-165</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900" dirty="0">
                          <a:effectLst/>
                        </a:rPr>
                        <a:t>PIÑÓN RECTO</a:t>
                      </a:r>
                      <a:endParaRPr lang="es-ES" sz="1100" dirty="0">
                        <a:effectLst/>
                        <a:latin typeface="Arial"/>
                        <a:ea typeface="Times New Roman"/>
                      </a:endParaRPr>
                    </a:p>
                  </a:txBody>
                  <a:tcPr marL="31886" marR="31886" marT="0" marB="0" anchor="ctr"/>
                </a:tc>
                <a:tc>
                  <a:txBody>
                    <a:bodyPr/>
                    <a:lstStyle/>
                    <a:p>
                      <a:pPr>
                        <a:spcAft>
                          <a:spcPts val="0"/>
                        </a:spcAft>
                      </a:pPr>
                      <a:r>
                        <a:rPr lang="es-EC" sz="600" dirty="0">
                          <a:effectLst/>
                        </a:rPr>
                        <a:t>FACTOR DE SEGURIDAD</a:t>
                      </a:r>
                      <a:endParaRPr lang="es-ES" sz="900" dirty="0">
                        <a:effectLst/>
                        <a:latin typeface="Arial"/>
                        <a:ea typeface="Times New Roman"/>
                      </a:endParaRPr>
                    </a:p>
                  </a:txBody>
                  <a:tcPr marL="31886" marR="31886" marT="0" marB="0" anchor="ctr"/>
                </a:tc>
                <a:tc>
                  <a:txBody>
                    <a:bodyPr/>
                    <a:lstStyle/>
                    <a:p>
                      <a:pPr algn="ctr">
                        <a:spcAft>
                          <a:spcPts val="0"/>
                        </a:spcAft>
                        <a:tabLst>
                          <a:tab pos="716280" algn="l"/>
                        </a:tabLst>
                      </a:pPr>
                      <a:r>
                        <a:rPr lang="es-EC" sz="600" dirty="0">
                          <a:effectLst/>
                        </a:rPr>
                        <a:t>SOLIDWORKS</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smtClean="0">
                          <a:effectLst/>
                        </a:rPr>
                        <a:t>11.87</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AGMA</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1.232 flexión</a:t>
                      </a:r>
                      <a:endParaRPr lang="es-ES" sz="900" dirty="0">
                        <a:effectLst/>
                        <a:latin typeface="Arial"/>
                        <a:ea typeface="Times New Roman"/>
                      </a:endParaRPr>
                    </a:p>
                  </a:txBody>
                  <a:tcPr marL="31886" marR="31886" marT="0" marB="0" anchor="ctr"/>
                </a:tc>
              </a:tr>
              <a:tr h="19526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spcAft>
                          <a:spcPts val="0"/>
                        </a:spcAft>
                      </a:pPr>
                      <a:r>
                        <a:rPr lang="es-EC" sz="600" dirty="0">
                          <a:effectLst/>
                        </a:rPr>
                        <a:t>DEFORMACIÓN UNITARIA</a:t>
                      </a:r>
                      <a:endParaRPr lang="es-ES" sz="900" dirty="0">
                        <a:effectLst/>
                        <a:latin typeface="Arial"/>
                        <a:ea typeface="Times New Roman"/>
                      </a:endParaRPr>
                    </a:p>
                  </a:txBody>
                  <a:tcPr marL="31886" marR="31886" marT="0" marB="0" anchor="ctr"/>
                </a:tc>
                <a:tc>
                  <a:txBody>
                    <a:bodyPr/>
                    <a:lstStyle/>
                    <a:p>
                      <a:pPr algn="ctr">
                        <a:spcAft>
                          <a:spcPts val="0"/>
                        </a:spcAft>
                        <a:tabLst>
                          <a:tab pos="716280" algn="l"/>
                        </a:tabLst>
                      </a:pPr>
                      <a:r>
                        <a:rPr lang="es-EC" sz="600" dirty="0">
                          <a:effectLst/>
                        </a:rPr>
                        <a:t>SOLIDWORKS</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0.0331453 mm</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AGMA</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1886" marR="31886" marT="0" marB="0" anchor="ctr"/>
                </a:tc>
              </a:tr>
              <a:tr h="233455">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spcAft>
                          <a:spcPts val="0"/>
                        </a:spcAft>
                      </a:pPr>
                      <a:r>
                        <a:rPr lang="es-EC" sz="600" dirty="0">
                          <a:effectLst/>
                        </a:rPr>
                        <a:t>ESFUERZO VON MISES</a:t>
                      </a:r>
                      <a:endParaRPr lang="es-ES" sz="900" dirty="0">
                        <a:effectLst/>
                        <a:latin typeface="Arial"/>
                        <a:ea typeface="Times New Roman"/>
                      </a:endParaRPr>
                    </a:p>
                  </a:txBody>
                  <a:tcPr marL="31886" marR="31886" marT="0" marB="0" anchor="ctr"/>
                </a:tc>
                <a:tc>
                  <a:txBody>
                    <a:bodyPr/>
                    <a:lstStyle/>
                    <a:p>
                      <a:pPr algn="ctr">
                        <a:spcAft>
                          <a:spcPts val="0"/>
                        </a:spcAft>
                        <a:tabLst>
                          <a:tab pos="716280" algn="l"/>
                        </a:tabLst>
                      </a:pPr>
                      <a:r>
                        <a:rPr lang="es-EC" sz="600" dirty="0">
                          <a:effectLst/>
                        </a:rPr>
                        <a:t>SOLIDWORKS</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39.837 </a:t>
                      </a:r>
                      <a:r>
                        <a:rPr lang="es-EC" sz="700" dirty="0" smtClean="0">
                          <a:effectLst/>
                        </a:rPr>
                        <a:t>MPa</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AGMA</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192.467 </a:t>
                      </a:r>
                      <a:r>
                        <a:rPr lang="es-EC" sz="700" dirty="0" smtClean="0">
                          <a:effectLst/>
                        </a:rPr>
                        <a:t>MPa </a:t>
                      </a:r>
                      <a:r>
                        <a:rPr lang="es-EC" sz="700" dirty="0">
                          <a:effectLst/>
                        </a:rPr>
                        <a:t>flexión</a:t>
                      </a:r>
                      <a:endParaRPr lang="es-ES" sz="900" dirty="0">
                        <a:effectLst/>
                        <a:latin typeface="Arial"/>
                        <a:ea typeface="Times New Roman"/>
                      </a:endParaRPr>
                    </a:p>
                  </a:txBody>
                  <a:tcPr marL="31886" marR="31886" marT="0" marB="0" anchor="ctr"/>
                </a:tc>
              </a:tr>
              <a:tr h="195266">
                <a:tc rowSpan="3">
                  <a:txBody>
                    <a:bodyPr/>
                    <a:lstStyle/>
                    <a:p>
                      <a:pPr algn="ctr">
                        <a:spcAft>
                          <a:spcPts val="0"/>
                        </a:spcAft>
                      </a:pPr>
                      <a:r>
                        <a:rPr lang="es-EC" sz="800" dirty="0">
                          <a:effectLst/>
                        </a:rPr>
                        <a:t>8</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800" dirty="0">
                          <a:effectLst/>
                        </a:rPr>
                        <a:t>CORONA RECTA</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800" dirty="0">
                          <a:effectLst/>
                        </a:rPr>
                        <a:t>CR-20-7480-165</a:t>
                      </a:r>
                      <a:endParaRPr lang="es-ES" sz="1050" dirty="0">
                        <a:effectLst/>
                        <a:latin typeface="Arial"/>
                        <a:ea typeface="Times New Roman"/>
                      </a:endParaRPr>
                    </a:p>
                  </a:txBody>
                  <a:tcPr marL="31886" marR="31886" marT="0" marB="0" anchor="ctr"/>
                </a:tc>
                <a:tc rowSpan="3">
                  <a:txBody>
                    <a:bodyPr/>
                    <a:lstStyle/>
                    <a:p>
                      <a:pPr algn="ctr">
                        <a:spcAft>
                          <a:spcPts val="0"/>
                        </a:spcAft>
                      </a:pPr>
                      <a:r>
                        <a:rPr lang="es-EC" sz="900" dirty="0">
                          <a:effectLst/>
                        </a:rPr>
                        <a:t>CORONA RECTA</a:t>
                      </a:r>
                      <a:endParaRPr lang="es-ES" sz="1100" dirty="0">
                        <a:effectLst/>
                        <a:latin typeface="Arial"/>
                        <a:ea typeface="Times New Roman"/>
                      </a:endParaRPr>
                    </a:p>
                  </a:txBody>
                  <a:tcPr marL="31886" marR="31886" marT="0" marB="0" anchor="ctr"/>
                </a:tc>
                <a:tc>
                  <a:txBody>
                    <a:bodyPr/>
                    <a:lstStyle/>
                    <a:p>
                      <a:pPr>
                        <a:spcAft>
                          <a:spcPts val="0"/>
                        </a:spcAft>
                      </a:pPr>
                      <a:r>
                        <a:rPr lang="es-EC" sz="600" dirty="0">
                          <a:effectLst/>
                        </a:rPr>
                        <a:t>FACTOR DE SEGURIDAD</a:t>
                      </a:r>
                      <a:endParaRPr lang="es-ES" sz="900" dirty="0">
                        <a:effectLst/>
                        <a:latin typeface="Arial"/>
                        <a:ea typeface="Times New Roman"/>
                      </a:endParaRPr>
                    </a:p>
                  </a:txBody>
                  <a:tcPr marL="31886" marR="31886" marT="0" marB="0" anchor="ctr"/>
                </a:tc>
                <a:tc>
                  <a:txBody>
                    <a:bodyPr/>
                    <a:lstStyle/>
                    <a:p>
                      <a:pPr algn="ctr">
                        <a:spcAft>
                          <a:spcPts val="0"/>
                        </a:spcAft>
                        <a:tabLst>
                          <a:tab pos="716280" algn="l"/>
                        </a:tabLst>
                      </a:pPr>
                      <a:r>
                        <a:rPr lang="es-EC" sz="600" dirty="0">
                          <a:effectLst/>
                        </a:rPr>
                        <a:t>SOLIDWORKS</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69.9263</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AGMA</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1.679 flexión</a:t>
                      </a:r>
                      <a:endParaRPr lang="es-ES" sz="900" dirty="0">
                        <a:effectLst/>
                        <a:latin typeface="Arial"/>
                        <a:ea typeface="Times New Roman"/>
                      </a:endParaRPr>
                    </a:p>
                  </a:txBody>
                  <a:tcPr marL="31886" marR="31886" marT="0" marB="0" anchor="ctr"/>
                </a:tc>
              </a:tr>
              <a:tr h="195266">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spcAft>
                          <a:spcPts val="0"/>
                        </a:spcAft>
                      </a:pPr>
                      <a:r>
                        <a:rPr lang="es-EC" sz="600" dirty="0">
                          <a:effectLst/>
                        </a:rPr>
                        <a:t>DEFORMACIÓN UNITARIA</a:t>
                      </a:r>
                      <a:endParaRPr lang="es-ES" sz="900" dirty="0">
                        <a:effectLst/>
                        <a:latin typeface="Arial"/>
                        <a:ea typeface="Times New Roman"/>
                      </a:endParaRPr>
                    </a:p>
                  </a:txBody>
                  <a:tcPr marL="31886" marR="31886" marT="0" marB="0" anchor="ctr"/>
                </a:tc>
                <a:tc>
                  <a:txBody>
                    <a:bodyPr/>
                    <a:lstStyle/>
                    <a:p>
                      <a:pPr algn="ctr">
                        <a:spcAft>
                          <a:spcPts val="0"/>
                        </a:spcAft>
                        <a:tabLst>
                          <a:tab pos="716280" algn="l"/>
                        </a:tabLst>
                      </a:pPr>
                      <a:r>
                        <a:rPr lang="es-EC" sz="600" dirty="0">
                          <a:effectLst/>
                        </a:rPr>
                        <a:t>SOLIDWORKS</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0.017957 mm</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AGMA</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1886" marR="31886" marT="0" marB="0" anchor="ctr"/>
                </a:tc>
              </a:tr>
              <a:tr h="233455">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a:spcAft>
                          <a:spcPts val="0"/>
                        </a:spcAft>
                      </a:pPr>
                      <a:r>
                        <a:rPr lang="es-EC" sz="600" dirty="0">
                          <a:effectLst/>
                        </a:rPr>
                        <a:t>ESFUERZO VON MISES</a:t>
                      </a:r>
                      <a:endParaRPr lang="es-ES" sz="900" dirty="0">
                        <a:effectLst/>
                        <a:latin typeface="Arial"/>
                        <a:ea typeface="Times New Roman"/>
                      </a:endParaRPr>
                    </a:p>
                  </a:txBody>
                  <a:tcPr marL="31886" marR="31886" marT="0" marB="0" anchor="ctr"/>
                </a:tc>
                <a:tc>
                  <a:txBody>
                    <a:bodyPr/>
                    <a:lstStyle/>
                    <a:p>
                      <a:pPr algn="ctr">
                        <a:spcAft>
                          <a:spcPts val="0"/>
                        </a:spcAft>
                      </a:pPr>
                      <a:r>
                        <a:rPr lang="es-EC" sz="600" dirty="0">
                          <a:effectLst/>
                        </a:rPr>
                        <a:t>SOLIDWORKS</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24.594 </a:t>
                      </a:r>
                      <a:r>
                        <a:rPr lang="es-EC" sz="700" dirty="0" smtClean="0">
                          <a:effectLst/>
                        </a:rPr>
                        <a:t>MPa/m2</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AGMA</a:t>
                      </a:r>
                      <a:endParaRPr lang="es-ES" sz="900" dirty="0">
                        <a:effectLst/>
                        <a:latin typeface="Arial"/>
                        <a:ea typeface="Times New Roman"/>
                      </a:endParaRPr>
                    </a:p>
                  </a:txBody>
                  <a:tcPr marL="31886" marR="31886" marT="0" marB="0" anchor="ctr"/>
                </a:tc>
                <a:tc>
                  <a:txBody>
                    <a:bodyPr/>
                    <a:lstStyle/>
                    <a:p>
                      <a:pPr algn="ctr">
                        <a:spcAft>
                          <a:spcPts val="0"/>
                        </a:spcAft>
                      </a:pPr>
                      <a:r>
                        <a:rPr lang="es-EC" sz="700" dirty="0">
                          <a:effectLst/>
                        </a:rPr>
                        <a:t>141.233 </a:t>
                      </a:r>
                      <a:r>
                        <a:rPr lang="es-EC" sz="700" dirty="0" smtClean="0">
                          <a:effectLst/>
                        </a:rPr>
                        <a:t>MPa </a:t>
                      </a:r>
                      <a:r>
                        <a:rPr lang="es-EC" sz="700" dirty="0">
                          <a:effectLst/>
                        </a:rPr>
                        <a:t>flexión.</a:t>
                      </a:r>
                      <a:endParaRPr lang="es-ES" sz="900" dirty="0">
                        <a:effectLst/>
                        <a:latin typeface="Arial"/>
                        <a:ea typeface="Times New Roman"/>
                      </a:endParaRPr>
                    </a:p>
                  </a:txBody>
                  <a:tcPr marL="31886" marR="31886" marT="0" marB="0" anchor="ctr"/>
                </a:tc>
              </a:tr>
            </a:tbl>
          </a:graphicData>
        </a:graphic>
      </p:graphicFrame>
      <p:sp>
        <p:nvSpPr>
          <p:cNvPr id="12" name="11 CuadroTexto"/>
          <p:cNvSpPr txBox="1"/>
          <p:nvPr/>
        </p:nvSpPr>
        <p:spPr>
          <a:xfrm>
            <a:off x="3296816" y="5747364"/>
            <a:ext cx="4320480" cy="338554"/>
          </a:xfrm>
          <a:prstGeom prst="rect">
            <a:avLst/>
          </a:prstGeom>
          <a:noFill/>
        </p:spPr>
        <p:txBody>
          <a:bodyPr wrap="square" rtlCol="0">
            <a:spAutoFit/>
          </a:bodyPr>
          <a:lstStyle/>
          <a:p>
            <a:r>
              <a:rPr lang="es-ES" sz="1600" dirty="0" smtClean="0"/>
              <a:t>Tabla 4.2 Tabla comparativa de resultados.</a:t>
            </a:r>
            <a:endParaRPr lang="es-ES" sz="1600" dirty="0"/>
          </a:p>
        </p:txBody>
      </p:sp>
    </p:spTree>
    <p:extLst>
      <p:ext uri="{BB962C8B-B14F-4D97-AF65-F5344CB8AC3E}">
        <p14:creationId xmlns:p14="http://schemas.microsoft.com/office/powerpoint/2010/main" val="148230436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109</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sp>
        <p:nvSpPr>
          <p:cNvPr id="12" name="11 CuadroTexto"/>
          <p:cNvSpPr txBox="1"/>
          <p:nvPr/>
        </p:nvSpPr>
        <p:spPr>
          <a:xfrm>
            <a:off x="2362672" y="2753985"/>
            <a:ext cx="5184576" cy="101566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ES" sz="2000" dirty="0" smtClean="0"/>
              <a:t>Parte del éxito del diseño está en utilizar las herramientas de modelado y simulación, para poder tomar las mejores decisiones. </a:t>
            </a:r>
            <a:endParaRPr lang="es-ES" sz="2000" dirty="0"/>
          </a:p>
        </p:txBody>
      </p:sp>
      <p:pic>
        <p:nvPicPr>
          <p:cNvPr id="3" name="2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6856" y="4077071"/>
            <a:ext cx="2611164" cy="1930861"/>
          </a:xfrm>
          <a:prstGeom prst="rect">
            <a:avLst/>
          </a:prstGeom>
        </p:spPr>
      </p:pic>
      <p:pic>
        <p:nvPicPr>
          <p:cNvPr id="573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1192" y="980728"/>
            <a:ext cx="273107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34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496" y="980728"/>
            <a:ext cx="3024336"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Flecha izquierda, derecha y arriba"/>
          <p:cNvSpPr/>
          <p:nvPr/>
        </p:nvSpPr>
        <p:spPr>
          <a:xfrm rot="10800000">
            <a:off x="3656856" y="1340768"/>
            <a:ext cx="2880320" cy="1079960"/>
          </a:xfrm>
          <a:prstGeom prst="leftRightUp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4917289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724208"/>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                                                               Generalidades</a:t>
            </a:r>
            <a:endParaRPr lang="es-ES" sz="3000" dirty="0"/>
          </a:p>
        </p:txBody>
      </p:sp>
      <p:sp>
        <p:nvSpPr>
          <p:cNvPr id="3" name="2 Marcador de contenido"/>
          <p:cNvSpPr>
            <a:spLocks noGrp="1"/>
          </p:cNvSpPr>
          <p:nvPr>
            <p:ph idx="1"/>
          </p:nvPr>
        </p:nvSpPr>
        <p:spPr>
          <a:xfrm>
            <a:off x="617012" y="1311279"/>
            <a:ext cx="8915400" cy="3773016"/>
          </a:xfrm>
        </p:spPr>
        <p:txBody>
          <a:bodyPr>
            <a:normAutofit/>
          </a:bodyPr>
          <a:lstStyle/>
          <a:p>
            <a:pPr marL="0" indent="0">
              <a:buNone/>
            </a:pPr>
            <a:r>
              <a:rPr lang="es-ES" sz="2000" u="sng" dirty="0" smtClean="0"/>
              <a:t>Alcance del proyecto:</a:t>
            </a:r>
            <a:r>
              <a:rPr lang="es-ES" sz="2000" dirty="0" smtClean="0"/>
              <a:t> </a:t>
            </a:r>
          </a:p>
          <a:p>
            <a:pPr marL="0" indent="0">
              <a:buNone/>
            </a:pPr>
            <a:endParaRPr lang="es-ES" sz="2000" dirty="0"/>
          </a:p>
          <a:p>
            <a:pPr marL="0" indent="0">
              <a:buNone/>
            </a:pPr>
            <a:endParaRPr lang="es-ES" sz="2000" dirty="0" smtClean="0"/>
          </a:p>
          <a:p>
            <a:pPr algn="just">
              <a:lnSpc>
                <a:spcPct val="150000"/>
              </a:lnSpc>
            </a:pPr>
            <a:r>
              <a:rPr lang="es-ES" sz="1800" dirty="0" smtClean="0"/>
              <a:t>Planos arquitectónicos y de sistemas anexos.</a:t>
            </a:r>
          </a:p>
          <a:p>
            <a:pPr algn="just">
              <a:lnSpc>
                <a:spcPct val="150000"/>
              </a:lnSpc>
            </a:pPr>
            <a:r>
              <a:rPr lang="es-ES" sz="1800" dirty="0" smtClean="0"/>
              <a:t>Planos estructurales.</a:t>
            </a:r>
          </a:p>
          <a:p>
            <a:pPr algn="just">
              <a:lnSpc>
                <a:spcPct val="150000"/>
              </a:lnSpc>
            </a:pPr>
            <a:r>
              <a:rPr lang="es-ES" sz="1800" dirty="0" smtClean="0"/>
              <a:t>Presupuesto detallado de la obra.</a:t>
            </a:r>
          </a:p>
          <a:p>
            <a:pPr algn="just">
              <a:lnSpc>
                <a:spcPct val="150000"/>
              </a:lnSpc>
            </a:pPr>
            <a:r>
              <a:rPr lang="es-ES" sz="1800" dirty="0" smtClean="0"/>
              <a:t>Cronograma Constructivo.</a:t>
            </a:r>
          </a:p>
          <a:p>
            <a:pPr algn="just">
              <a:lnSpc>
                <a:spcPct val="150000"/>
              </a:lnSpc>
            </a:pPr>
            <a:r>
              <a:rPr lang="es-ES" sz="1800" dirty="0" smtClean="0"/>
              <a:t>Manuales de MTTO y Operación.</a:t>
            </a:r>
          </a:p>
          <a:p>
            <a:pPr marL="0" indent="0">
              <a:buNone/>
            </a:pPr>
            <a:endParaRPr lang="es-ES" dirty="0" smtClean="0"/>
          </a:p>
          <a:p>
            <a:endParaRPr lang="es-ES"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1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11</a:t>
            </a:fld>
            <a:r>
              <a:rPr lang="es-ES" sz="1600" dirty="0" smtClean="0">
                <a:solidFill>
                  <a:schemeClr val="tx1"/>
                </a:solidFill>
              </a:rPr>
              <a:t>/130</a:t>
            </a:r>
            <a:endParaRPr lang="es-ES" sz="1600" dirty="0">
              <a:solidFill>
                <a:schemeClr val="tx1"/>
              </a:solidFill>
            </a:endParaRPr>
          </a:p>
        </p:txBody>
      </p:sp>
      <p:pic>
        <p:nvPicPr>
          <p:cNvPr id="3074" name="Picture 2" descr="C:\Program Files\Microsoft Office\MEDIA\CAGCAT10\j0291984.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3160" y="1916832"/>
            <a:ext cx="2621583" cy="2561911"/>
          </a:xfrm>
          <a:prstGeom prst="rect">
            <a:avLst/>
          </a:prstGeom>
          <a:noFill/>
          <a:extLst>
            <a:ext uri="{909E8E84-426E-40DD-AFC4-6F175D3DCCD1}">
              <a14:hiddenFill xmlns:a14="http://schemas.microsoft.com/office/drawing/2010/main">
                <a:solidFill>
                  <a:srgbClr val="FFFFFF"/>
                </a:solidFill>
              </a14:hiddenFill>
            </a:ext>
          </a:extLst>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3480" y="137751"/>
            <a:ext cx="517864" cy="494774"/>
          </a:xfrm>
          <a:prstGeom prst="rect">
            <a:avLst/>
          </a:prstGeom>
        </p:spPr>
      </p:pic>
    </p:spTree>
    <p:extLst>
      <p:ext uri="{BB962C8B-B14F-4D97-AF65-F5344CB8AC3E}">
        <p14:creationId xmlns:p14="http://schemas.microsoft.com/office/powerpoint/2010/main" val="2713697040"/>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3" name="2 Marcador de contenido"/>
          <p:cNvSpPr>
            <a:spLocks noGrp="1"/>
          </p:cNvSpPr>
          <p:nvPr>
            <p:ph idx="1"/>
          </p:nvPr>
        </p:nvSpPr>
        <p:spPr>
          <a:xfrm>
            <a:off x="2865564" y="2348880"/>
            <a:ext cx="4174872" cy="2160240"/>
          </a:xfrm>
        </p:spPr>
        <p:style>
          <a:lnRef idx="1">
            <a:schemeClr val="accent3"/>
          </a:lnRef>
          <a:fillRef idx="2">
            <a:schemeClr val="accent3"/>
          </a:fillRef>
          <a:effectRef idx="1">
            <a:schemeClr val="accent3"/>
          </a:effectRef>
          <a:fontRef idx="minor">
            <a:schemeClr val="dk1"/>
          </a:fontRef>
        </p:style>
        <p:txBody>
          <a:bodyPr>
            <a:normAutofit fontScale="92500" lnSpcReduction="20000"/>
          </a:bodyPr>
          <a:lstStyle/>
          <a:p>
            <a:pPr marL="0" indent="0" algn="ctr">
              <a:buNone/>
            </a:pPr>
            <a:r>
              <a:rPr lang="es-ES" sz="4000" dirty="0" smtClean="0"/>
              <a:t>Capítulo V</a:t>
            </a:r>
          </a:p>
          <a:p>
            <a:pPr marL="0" indent="0" algn="ctr">
              <a:buNone/>
            </a:pPr>
            <a:endParaRPr lang="es-ES" sz="4000" dirty="0"/>
          </a:p>
          <a:p>
            <a:pPr marL="0" indent="0" algn="ctr">
              <a:buNone/>
            </a:pPr>
            <a:r>
              <a:rPr lang="es-ES" sz="4000" dirty="0" smtClean="0"/>
              <a:t>Análisis Económico y Financiero</a:t>
            </a:r>
          </a:p>
          <a:p>
            <a:pPr marL="0" indent="0" algn="ctr">
              <a:buNone/>
            </a:pPr>
            <a:endParaRPr lang="es-ES" sz="4000" dirty="0"/>
          </a:p>
          <a:p>
            <a:pPr marL="0" indent="0" algn="ctr">
              <a:buNone/>
            </a:pPr>
            <a:endParaRPr lang="es-ES" sz="4000"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5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110</a:t>
            </a:fld>
            <a:r>
              <a:rPr lang="es-ES" sz="1600" dirty="0" smtClean="0">
                <a:solidFill>
                  <a:schemeClr val="tx1"/>
                </a:solidFill>
              </a:rPr>
              <a:t>/130</a:t>
            </a:r>
            <a:endParaRPr lang="es-ES" sz="1600" dirty="0">
              <a:solidFill>
                <a:schemeClr val="tx1"/>
              </a:solidFill>
            </a:endParaRPr>
          </a:p>
        </p:txBody>
      </p:sp>
    </p:spTree>
    <p:extLst>
      <p:ext uri="{BB962C8B-B14F-4D97-AF65-F5344CB8AC3E}">
        <p14:creationId xmlns:p14="http://schemas.microsoft.com/office/powerpoint/2010/main" val="39537456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4040" cy="648072"/>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V.                              Análisis Económico y Financiero</a:t>
            </a:r>
            <a:endParaRPr lang="es-ES" sz="3000" dirty="0"/>
          </a:p>
        </p:txBody>
      </p:sp>
      <p:sp>
        <p:nvSpPr>
          <p:cNvPr id="3" name="2 Marcador de contenido"/>
          <p:cNvSpPr>
            <a:spLocks noGrp="1"/>
          </p:cNvSpPr>
          <p:nvPr>
            <p:ph idx="1"/>
          </p:nvPr>
        </p:nvSpPr>
        <p:spPr>
          <a:xfrm>
            <a:off x="497260" y="3429000"/>
            <a:ext cx="8915400" cy="2304256"/>
          </a:xfrm>
        </p:spPr>
        <p:txBody>
          <a:bodyPr>
            <a:normAutofit lnSpcReduction="10000"/>
          </a:bodyPr>
          <a:lstStyle/>
          <a:p>
            <a:pPr marL="0" indent="0" algn="just">
              <a:buNone/>
            </a:pPr>
            <a:r>
              <a:rPr lang="es-ES" sz="3000" dirty="0" smtClean="0"/>
              <a:t>En este apartado se muestra la elaboración de: el presupuesto de construcción del proyecto mediante la conformación de precios unitarios, el cronograma valorado de trabajos y el uso de los recursos para la ejecución del proyecto.</a:t>
            </a:r>
          </a:p>
          <a:p>
            <a:pPr marL="400050" lvl="1" indent="0" algn="just">
              <a:buNone/>
            </a:pPr>
            <a:endParaRPr lang="es-ES" sz="3000"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5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111</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275" y="10876"/>
            <a:ext cx="553269" cy="550246"/>
          </a:xfrm>
          <a:prstGeom prst="rect">
            <a:avLst/>
          </a:prstGeom>
        </p:spPr>
      </p:pic>
      <p:pic>
        <p:nvPicPr>
          <p:cNvPr id="8" name="7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4962" y="984338"/>
            <a:ext cx="3159996" cy="2369999"/>
          </a:xfrm>
          <a:prstGeom prst="rect">
            <a:avLst/>
          </a:prstGeom>
        </p:spPr>
      </p:pic>
    </p:spTree>
    <p:extLst>
      <p:ext uri="{BB962C8B-B14F-4D97-AF65-F5344CB8AC3E}">
        <p14:creationId xmlns:p14="http://schemas.microsoft.com/office/powerpoint/2010/main" val="3694281289"/>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4040" cy="648072"/>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V.                              Análisis Económico y Financiero</a:t>
            </a:r>
            <a:endParaRPr lang="es-ES" sz="3000" dirty="0"/>
          </a:p>
        </p:txBody>
      </p:sp>
      <p:sp>
        <p:nvSpPr>
          <p:cNvPr id="3" name="2 Marcador de contenido"/>
          <p:cNvSpPr>
            <a:spLocks noGrp="1"/>
          </p:cNvSpPr>
          <p:nvPr>
            <p:ph idx="1"/>
          </p:nvPr>
        </p:nvSpPr>
        <p:spPr>
          <a:xfrm>
            <a:off x="497260" y="1124744"/>
            <a:ext cx="8915400" cy="4781128"/>
          </a:xfrm>
        </p:spPr>
        <p:txBody>
          <a:bodyPr>
            <a:normAutofit/>
          </a:bodyPr>
          <a:lstStyle/>
          <a:p>
            <a:pPr algn="just"/>
            <a:r>
              <a:rPr lang="es-ES" sz="2200" u="sng" dirty="0" smtClean="0"/>
              <a:t>Base de Datos de Precios Unitarios.</a:t>
            </a:r>
          </a:p>
          <a:p>
            <a:pPr marL="857250" lvl="1" indent="-457200" algn="just">
              <a:buFontTx/>
              <a:buChar char="-"/>
            </a:pPr>
            <a:r>
              <a:rPr lang="es-ES" sz="1900" dirty="0" smtClean="0"/>
              <a:t>Datos de materiales, mano de obra, máquinas y herramientas que intervienen en el proyecto. </a:t>
            </a:r>
          </a:p>
          <a:p>
            <a:pPr marL="857250" lvl="1" indent="-457200" algn="just">
              <a:buFontTx/>
              <a:buChar char="-"/>
            </a:pPr>
            <a:endParaRPr lang="es-ES" sz="1900" dirty="0" smtClean="0"/>
          </a:p>
          <a:p>
            <a:pPr algn="just"/>
            <a:r>
              <a:rPr lang="es-ES" sz="2200" u="sng" dirty="0" smtClean="0"/>
              <a:t>Análisis de Precios Unitarios.</a:t>
            </a:r>
          </a:p>
          <a:p>
            <a:pPr marL="857250" lvl="1" indent="-457200" algn="just">
              <a:buFontTx/>
              <a:buChar char="-"/>
            </a:pPr>
            <a:r>
              <a:rPr lang="es-ES" sz="1900" dirty="0" smtClean="0"/>
              <a:t>Composición de precios unitarios.</a:t>
            </a:r>
          </a:p>
          <a:p>
            <a:pPr marL="857250" lvl="1" indent="-457200" algn="just">
              <a:buFontTx/>
              <a:buChar char="-"/>
            </a:pPr>
            <a:endParaRPr lang="es-ES" sz="1900" dirty="0" smtClean="0"/>
          </a:p>
          <a:p>
            <a:pPr algn="just"/>
            <a:r>
              <a:rPr lang="es-ES" sz="2200" u="sng" dirty="0" smtClean="0"/>
              <a:t>Presupuesto y Cronograma.</a:t>
            </a:r>
          </a:p>
          <a:p>
            <a:pPr marL="857250" lvl="1" indent="-457200" algn="just">
              <a:buFontTx/>
              <a:buChar char="-"/>
            </a:pPr>
            <a:r>
              <a:rPr lang="es-ES" sz="1900" dirty="0" smtClean="0"/>
              <a:t>La programación que establezcamos.</a:t>
            </a:r>
          </a:p>
          <a:p>
            <a:pPr marL="857250" lvl="1" indent="-457200" algn="just">
              <a:buFontTx/>
              <a:buChar char="-"/>
            </a:pPr>
            <a:endParaRPr lang="es-ES" sz="1900" dirty="0" smtClean="0"/>
          </a:p>
          <a:p>
            <a:pPr algn="just"/>
            <a:r>
              <a:rPr lang="es-ES" sz="2200" u="sng" dirty="0" smtClean="0"/>
              <a:t>Estudio Comparativo.</a:t>
            </a:r>
          </a:p>
          <a:p>
            <a:pPr marL="857250" lvl="1" indent="-457200" algn="just">
              <a:buFontTx/>
              <a:buChar char="-"/>
            </a:pPr>
            <a:r>
              <a:rPr lang="es-ES" sz="1900" dirty="0" smtClean="0"/>
              <a:t>Jaleo Studio vs. Tablas de Excel.</a:t>
            </a:r>
          </a:p>
          <a:p>
            <a:pPr marL="400050" lvl="1" indent="0" algn="just">
              <a:buNone/>
            </a:pPr>
            <a:endParaRPr lang="es-ES"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5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112</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275" y="10876"/>
            <a:ext cx="553269" cy="550246"/>
          </a:xfrm>
          <a:prstGeom prst="rect">
            <a:avLst/>
          </a:prstGeom>
        </p:spPr>
      </p:pic>
      <p:pic>
        <p:nvPicPr>
          <p:cNvPr id="8" name="7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7096" y="2146652"/>
            <a:ext cx="3560044" cy="3298572"/>
          </a:xfrm>
          <a:prstGeom prst="rect">
            <a:avLst/>
          </a:prstGeom>
        </p:spPr>
      </p:pic>
    </p:spTree>
    <p:extLst>
      <p:ext uri="{BB962C8B-B14F-4D97-AF65-F5344CB8AC3E}">
        <p14:creationId xmlns:p14="http://schemas.microsoft.com/office/powerpoint/2010/main" val="331645835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4040" cy="648072"/>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V.                              Análisis Económico y Financiero</a:t>
            </a:r>
            <a:endParaRPr lang="es-ES" sz="3000" dirty="0"/>
          </a:p>
        </p:txBody>
      </p:sp>
      <p:sp>
        <p:nvSpPr>
          <p:cNvPr id="3" name="2 Marcador de contenido"/>
          <p:cNvSpPr>
            <a:spLocks noGrp="1"/>
          </p:cNvSpPr>
          <p:nvPr>
            <p:ph idx="1"/>
          </p:nvPr>
        </p:nvSpPr>
        <p:spPr>
          <a:xfrm>
            <a:off x="200472" y="1628800"/>
            <a:ext cx="3519636" cy="3240360"/>
          </a:xfrm>
        </p:spPr>
        <p:txBody>
          <a:bodyPr>
            <a:normAutofit/>
          </a:bodyPr>
          <a:lstStyle/>
          <a:p>
            <a:pPr algn="just"/>
            <a:r>
              <a:rPr lang="es-ES" sz="2000" u="sng" dirty="0" smtClean="0"/>
              <a:t>Base de Datos de Precios Unitarios.</a:t>
            </a:r>
          </a:p>
          <a:p>
            <a:pPr marL="0" indent="0" algn="just">
              <a:buNone/>
            </a:pPr>
            <a:endParaRPr lang="es-ES" sz="2000" u="sng" dirty="0" smtClean="0"/>
          </a:p>
          <a:p>
            <a:pPr marL="857250" lvl="1" indent="-457200" algn="just">
              <a:buFontTx/>
              <a:buChar char="-"/>
            </a:pPr>
            <a:r>
              <a:rPr lang="es-ES" sz="1800" dirty="0" smtClean="0"/>
              <a:t>Utilizando el Software Jaleo Studio, se alimenta una base de datos de materiales, mano de obra, máquinas y herramientas que intervienen en el proyecto. </a:t>
            </a:r>
          </a:p>
          <a:p>
            <a:pPr marL="400050" lvl="1" indent="0" algn="just">
              <a:buNone/>
            </a:pPr>
            <a:endParaRPr lang="es-ES"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5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113</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275" y="10876"/>
            <a:ext cx="553269" cy="550246"/>
          </a:xfrm>
          <a:prstGeom prst="rect">
            <a:avLst/>
          </a:prstGeom>
        </p:spPr>
      </p:pic>
      <p:pic>
        <p:nvPicPr>
          <p:cNvPr id="440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0113" y="1052736"/>
            <a:ext cx="5506661" cy="4536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5241032" y="5700979"/>
            <a:ext cx="3670448" cy="338554"/>
          </a:xfrm>
          <a:prstGeom prst="rect">
            <a:avLst/>
          </a:prstGeom>
          <a:noFill/>
        </p:spPr>
        <p:txBody>
          <a:bodyPr wrap="square" rtlCol="0">
            <a:spAutoFit/>
          </a:bodyPr>
          <a:lstStyle/>
          <a:p>
            <a:r>
              <a:rPr lang="es-ES" sz="1600" dirty="0" smtClean="0"/>
              <a:t>Figura 5.1 Base de datos Jaleo Base.</a:t>
            </a:r>
            <a:endParaRPr lang="es-ES" sz="1600" dirty="0"/>
          </a:p>
        </p:txBody>
      </p:sp>
    </p:spTree>
    <p:extLst>
      <p:ext uri="{BB962C8B-B14F-4D97-AF65-F5344CB8AC3E}">
        <p14:creationId xmlns:p14="http://schemas.microsoft.com/office/powerpoint/2010/main" val="368510242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4040" cy="648072"/>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V.                              Análisis Económico y Financiero</a:t>
            </a:r>
            <a:endParaRPr lang="es-ES" sz="3000" dirty="0"/>
          </a:p>
        </p:txBody>
      </p:sp>
      <p:sp>
        <p:nvSpPr>
          <p:cNvPr id="3" name="2 Marcador de contenido"/>
          <p:cNvSpPr>
            <a:spLocks noGrp="1"/>
          </p:cNvSpPr>
          <p:nvPr>
            <p:ph idx="1"/>
          </p:nvPr>
        </p:nvSpPr>
        <p:spPr>
          <a:xfrm>
            <a:off x="1960" y="1988840"/>
            <a:ext cx="3519636" cy="3024336"/>
          </a:xfrm>
        </p:spPr>
        <p:txBody>
          <a:bodyPr>
            <a:normAutofit fontScale="92500"/>
          </a:bodyPr>
          <a:lstStyle/>
          <a:p>
            <a:pPr algn="just"/>
            <a:r>
              <a:rPr lang="es-ES" sz="2200" u="sng" dirty="0"/>
              <a:t>Análisis de Precios Unitarios</a:t>
            </a:r>
            <a:r>
              <a:rPr lang="es-ES" sz="2200" u="sng" dirty="0" smtClean="0"/>
              <a:t>.</a:t>
            </a:r>
          </a:p>
          <a:p>
            <a:pPr marL="0" indent="0" algn="just">
              <a:buNone/>
            </a:pPr>
            <a:endParaRPr lang="es-ES" sz="2200" u="sng" dirty="0"/>
          </a:p>
          <a:p>
            <a:pPr marL="857250" lvl="1" indent="-457200" algn="just">
              <a:buFontTx/>
              <a:buChar char="-"/>
            </a:pPr>
            <a:r>
              <a:rPr lang="es-ES" sz="1900" dirty="0"/>
              <a:t>Usando como referencia manuales de composición de precios unitarios de la Cámara de Construcción de Quito. Y con la ayuda del software antes mencionado, se generan los unitarios de la obra.</a:t>
            </a:r>
          </a:p>
          <a:p>
            <a:pPr marL="400050" lvl="1" indent="0" algn="just">
              <a:buNone/>
            </a:pPr>
            <a:endParaRPr lang="es-ES"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5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114</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275" y="10876"/>
            <a:ext cx="553269" cy="550246"/>
          </a:xfrm>
          <a:prstGeom prst="rect">
            <a:avLst/>
          </a:prstGeom>
        </p:spPr>
      </p:pic>
      <p:pic>
        <p:nvPicPr>
          <p:cNvPr id="4506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12840" y="1052736"/>
            <a:ext cx="6332951" cy="4493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Elipse"/>
          <p:cNvSpPr/>
          <p:nvPr/>
        </p:nvSpPr>
        <p:spPr>
          <a:xfrm>
            <a:off x="9101173" y="3299443"/>
            <a:ext cx="576064" cy="21602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13 Elipse"/>
          <p:cNvSpPr/>
          <p:nvPr/>
        </p:nvSpPr>
        <p:spPr>
          <a:xfrm>
            <a:off x="9101173" y="5330126"/>
            <a:ext cx="576064" cy="21602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07480964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4040" cy="648072"/>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V.                              Análisis Económico y Financiero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5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115</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275" y="10876"/>
            <a:ext cx="553269" cy="550246"/>
          </a:xfrm>
          <a:prstGeom prst="rect">
            <a:avLst/>
          </a:prstGeom>
        </p:spPr>
      </p:pic>
      <p:sp>
        <p:nvSpPr>
          <p:cNvPr id="8" name="7 CuadroTexto"/>
          <p:cNvSpPr txBox="1"/>
          <p:nvPr/>
        </p:nvSpPr>
        <p:spPr>
          <a:xfrm>
            <a:off x="3119736" y="5799934"/>
            <a:ext cx="3670448" cy="338554"/>
          </a:xfrm>
          <a:prstGeom prst="rect">
            <a:avLst/>
          </a:prstGeom>
          <a:noFill/>
        </p:spPr>
        <p:txBody>
          <a:bodyPr wrap="square" rtlCol="0">
            <a:spAutoFit/>
          </a:bodyPr>
          <a:lstStyle/>
          <a:p>
            <a:r>
              <a:rPr lang="es-ES" sz="1600" dirty="0" smtClean="0"/>
              <a:t>Figura 5.2 Precio Unitario Jaleo Base.</a:t>
            </a:r>
            <a:endParaRPr lang="es-ES" sz="1600" dirty="0"/>
          </a:p>
        </p:txBody>
      </p:sp>
      <p:pic>
        <p:nvPicPr>
          <p:cNvPr id="450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544" y="836712"/>
            <a:ext cx="7850832" cy="498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Elipse"/>
          <p:cNvSpPr/>
          <p:nvPr/>
        </p:nvSpPr>
        <p:spPr>
          <a:xfrm>
            <a:off x="5169024" y="2708920"/>
            <a:ext cx="576064" cy="21602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11 Elipse"/>
          <p:cNvSpPr/>
          <p:nvPr/>
        </p:nvSpPr>
        <p:spPr>
          <a:xfrm>
            <a:off x="5169024" y="3295680"/>
            <a:ext cx="576064" cy="21602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12 Elipse"/>
          <p:cNvSpPr/>
          <p:nvPr/>
        </p:nvSpPr>
        <p:spPr>
          <a:xfrm rot="5400000">
            <a:off x="6663190" y="4419110"/>
            <a:ext cx="576064" cy="32403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14463484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4040" cy="648072"/>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V.                              Análisis Económico y Financiero</a:t>
            </a:r>
            <a:endParaRPr lang="es-ES" sz="3000" dirty="0"/>
          </a:p>
        </p:txBody>
      </p:sp>
      <p:sp>
        <p:nvSpPr>
          <p:cNvPr id="3" name="2 Marcador de contenido"/>
          <p:cNvSpPr>
            <a:spLocks noGrp="1"/>
          </p:cNvSpPr>
          <p:nvPr>
            <p:ph idx="1"/>
          </p:nvPr>
        </p:nvSpPr>
        <p:spPr>
          <a:xfrm>
            <a:off x="1960" y="1988840"/>
            <a:ext cx="3519636" cy="3374254"/>
          </a:xfrm>
        </p:spPr>
        <p:txBody>
          <a:bodyPr>
            <a:normAutofit fontScale="92500" lnSpcReduction="10000"/>
          </a:bodyPr>
          <a:lstStyle/>
          <a:p>
            <a:pPr algn="just"/>
            <a:r>
              <a:rPr lang="es-ES" sz="2200" u="sng" dirty="0"/>
              <a:t>Presupuesto y Cronograma</a:t>
            </a:r>
            <a:r>
              <a:rPr lang="es-ES" sz="2200" u="sng" dirty="0" smtClean="0"/>
              <a:t>.</a:t>
            </a:r>
          </a:p>
          <a:p>
            <a:pPr marL="0" indent="0" algn="just">
              <a:buNone/>
            </a:pPr>
            <a:endParaRPr lang="es-ES" sz="2200" u="sng" dirty="0"/>
          </a:p>
          <a:p>
            <a:pPr marL="857250" lvl="1" indent="-457200" algn="just">
              <a:buFontTx/>
              <a:buChar char="-"/>
            </a:pPr>
            <a:r>
              <a:rPr lang="es-ES" sz="1900" dirty="0"/>
              <a:t>Son el resultado del uso del programa computacional, el cronograma se basa en la programación que </a:t>
            </a:r>
            <a:r>
              <a:rPr lang="es-ES" sz="1900" dirty="0" smtClean="0"/>
              <a:t> establezcamos, </a:t>
            </a:r>
            <a:r>
              <a:rPr lang="es-ES" sz="1900" dirty="0"/>
              <a:t>nos muestra si hay conflictos en los tiempos y </a:t>
            </a:r>
            <a:r>
              <a:rPr lang="es-ES" sz="1900" dirty="0" smtClean="0"/>
              <a:t>corrige </a:t>
            </a:r>
            <a:r>
              <a:rPr lang="es-ES" sz="1900" dirty="0"/>
              <a:t>mientras se ejecuta el cronograma.</a:t>
            </a:r>
          </a:p>
          <a:p>
            <a:pPr marL="400050" lvl="1" indent="0" algn="just">
              <a:buNone/>
            </a:pPr>
            <a:endParaRPr lang="es-ES"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5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116</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275" y="10876"/>
            <a:ext cx="553269" cy="550246"/>
          </a:xfrm>
          <a:prstGeom prst="rect">
            <a:avLst/>
          </a:prstGeom>
        </p:spPr>
      </p:pic>
      <p:pic>
        <p:nvPicPr>
          <p:cNvPr id="460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8864" y="908720"/>
            <a:ext cx="6048672" cy="467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Elipse"/>
          <p:cNvSpPr/>
          <p:nvPr/>
        </p:nvSpPr>
        <p:spPr>
          <a:xfrm>
            <a:off x="3759943" y="1916832"/>
            <a:ext cx="936104" cy="50405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13 Elipse"/>
          <p:cNvSpPr/>
          <p:nvPr/>
        </p:nvSpPr>
        <p:spPr>
          <a:xfrm>
            <a:off x="9201472" y="5363094"/>
            <a:ext cx="576064" cy="21602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11 CuadroTexto"/>
          <p:cNvSpPr txBox="1"/>
          <p:nvPr/>
        </p:nvSpPr>
        <p:spPr>
          <a:xfrm>
            <a:off x="4808984" y="5686224"/>
            <a:ext cx="4641576" cy="338554"/>
          </a:xfrm>
          <a:prstGeom prst="rect">
            <a:avLst/>
          </a:prstGeom>
          <a:noFill/>
        </p:spPr>
        <p:txBody>
          <a:bodyPr wrap="square" rtlCol="0">
            <a:spAutoFit/>
          </a:bodyPr>
          <a:lstStyle/>
          <a:p>
            <a:r>
              <a:rPr lang="es-ES" sz="1600" dirty="0" smtClean="0"/>
              <a:t>Figura 5.3 Diagrama Interacción de Tareas Jaleo Base.</a:t>
            </a:r>
            <a:endParaRPr lang="es-ES" sz="1600" dirty="0"/>
          </a:p>
        </p:txBody>
      </p:sp>
    </p:spTree>
    <p:extLst>
      <p:ext uri="{BB962C8B-B14F-4D97-AF65-F5344CB8AC3E}">
        <p14:creationId xmlns:p14="http://schemas.microsoft.com/office/powerpoint/2010/main" val="253189990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4040" cy="648072"/>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V.                              Análisis Económico y Financiero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5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117</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275" y="10876"/>
            <a:ext cx="553269" cy="550246"/>
          </a:xfrm>
          <a:prstGeom prst="rect">
            <a:avLst/>
          </a:prstGeom>
        </p:spPr>
      </p:pic>
      <p:pic>
        <p:nvPicPr>
          <p:cNvPr id="471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3951" y="825905"/>
            <a:ext cx="6142018" cy="4994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Elipse"/>
          <p:cNvSpPr/>
          <p:nvPr/>
        </p:nvSpPr>
        <p:spPr>
          <a:xfrm>
            <a:off x="2622410" y="1556792"/>
            <a:ext cx="696138" cy="282791"/>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13 Elipse"/>
          <p:cNvSpPr/>
          <p:nvPr/>
        </p:nvSpPr>
        <p:spPr>
          <a:xfrm>
            <a:off x="7410395" y="5604668"/>
            <a:ext cx="576064" cy="21602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11 CuadroTexto"/>
          <p:cNvSpPr txBox="1"/>
          <p:nvPr/>
        </p:nvSpPr>
        <p:spPr>
          <a:xfrm>
            <a:off x="3344883" y="5819754"/>
            <a:ext cx="4641576" cy="338554"/>
          </a:xfrm>
          <a:prstGeom prst="rect">
            <a:avLst/>
          </a:prstGeom>
          <a:noFill/>
        </p:spPr>
        <p:txBody>
          <a:bodyPr wrap="square" rtlCol="0">
            <a:spAutoFit/>
          </a:bodyPr>
          <a:lstStyle/>
          <a:p>
            <a:r>
              <a:rPr lang="es-ES" sz="1600" dirty="0" smtClean="0"/>
              <a:t>Figura 5.4 Curva de gastos, Jaleo Base.</a:t>
            </a:r>
            <a:endParaRPr lang="es-ES" sz="1600" dirty="0"/>
          </a:p>
        </p:txBody>
      </p:sp>
    </p:spTree>
    <p:extLst>
      <p:ext uri="{BB962C8B-B14F-4D97-AF65-F5344CB8AC3E}">
        <p14:creationId xmlns:p14="http://schemas.microsoft.com/office/powerpoint/2010/main" val="49582447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4040" cy="648072"/>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V.                              Análisis Económico y Financiero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5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118</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275" y="10876"/>
            <a:ext cx="553269" cy="550246"/>
          </a:xfrm>
          <a:prstGeom prst="rect">
            <a:avLst/>
          </a:prstGeom>
        </p:spPr>
      </p:pic>
      <p:pic>
        <p:nvPicPr>
          <p:cNvPr id="481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0479" y="1024609"/>
            <a:ext cx="6168962" cy="4791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Elipse"/>
          <p:cNvSpPr/>
          <p:nvPr/>
        </p:nvSpPr>
        <p:spPr>
          <a:xfrm>
            <a:off x="6393160" y="4149080"/>
            <a:ext cx="696138" cy="282791"/>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13 Elipse"/>
          <p:cNvSpPr/>
          <p:nvPr/>
        </p:nvSpPr>
        <p:spPr>
          <a:xfrm>
            <a:off x="7460351" y="5600320"/>
            <a:ext cx="576064" cy="21602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11 CuadroTexto"/>
          <p:cNvSpPr txBox="1"/>
          <p:nvPr/>
        </p:nvSpPr>
        <p:spPr>
          <a:xfrm>
            <a:off x="3344883" y="5819754"/>
            <a:ext cx="4641576" cy="338554"/>
          </a:xfrm>
          <a:prstGeom prst="rect">
            <a:avLst/>
          </a:prstGeom>
          <a:noFill/>
        </p:spPr>
        <p:txBody>
          <a:bodyPr wrap="square" rtlCol="0">
            <a:spAutoFit/>
          </a:bodyPr>
          <a:lstStyle/>
          <a:p>
            <a:r>
              <a:rPr lang="es-ES" sz="1600" dirty="0" smtClean="0"/>
              <a:t>Figura 5.5 Presupuesto, Jaleo Base.</a:t>
            </a:r>
            <a:endParaRPr lang="es-ES" sz="1600" dirty="0"/>
          </a:p>
        </p:txBody>
      </p:sp>
      <p:sp>
        <p:nvSpPr>
          <p:cNvPr id="13" name="12 Elipse"/>
          <p:cNvSpPr/>
          <p:nvPr/>
        </p:nvSpPr>
        <p:spPr>
          <a:xfrm>
            <a:off x="5529064" y="1268760"/>
            <a:ext cx="1560234" cy="354799"/>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402802273"/>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4040" cy="648072"/>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V.                              Análisis Económico y Financiero</a:t>
            </a:r>
            <a:endParaRPr lang="es-ES" sz="3000" dirty="0"/>
          </a:p>
        </p:txBody>
      </p:sp>
      <p:sp>
        <p:nvSpPr>
          <p:cNvPr id="3" name="2 Marcador de contenido"/>
          <p:cNvSpPr>
            <a:spLocks noGrp="1"/>
          </p:cNvSpPr>
          <p:nvPr>
            <p:ph idx="1"/>
          </p:nvPr>
        </p:nvSpPr>
        <p:spPr>
          <a:xfrm>
            <a:off x="128464" y="1988840"/>
            <a:ext cx="4032448" cy="3024336"/>
          </a:xfrm>
        </p:spPr>
        <p:txBody>
          <a:bodyPr>
            <a:normAutofit lnSpcReduction="10000"/>
          </a:bodyPr>
          <a:lstStyle/>
          <a:p>
            <a:pPr algn="just"/>
            <a:r>
              <a:rPr lang="es-ES" sz="2200" u="sng" dirty="0"/>
              <a:t>Estudio Comparativo</a:t>
            </a:r>
            <a:r>
              <a:rPr lang="es-ES" sz="2200" u="sng" dirty="0" smtClean="0"/>
              <a:t>.</a:t>
            </a:r>
          </a:p>
          <a:p>
            <a:pPr marL="0" indent="0" algn="just">
              <a:buNone/>
            </a:pPr>
            <a:endParaRPr lang="es-ES" sz="2200" u="sng" dirty="0"/>
          </a:p>
          <a:p>
            <a:pPr marL="857250" lvl="1" indent="-457200" algn="just">
              <a:buFontTx/>
              <a:buChar char="-"/>
            </a:pPr>
            <a:r>
              <a:rPr lang="es-ES" sz="1900" dirty="0" smtClean="0"/>
              <a:t>Surge </a:t>
            </a:r>
            <a:r>
              <a:rPr lang="es-ES" sz="1900" dirty="0"/>
              <a:t>de la necesidad de afinar el uso de los rendimientos y poder modificarlos según la conveniencia del proyecto, en vista de que el programa </a:t>
            </a:r>
            <a:r>
              <a:rPr lang="es-ES" sz="1900" dirty="0" smtClean="0"/>
              <a:t>Jaleo Studio </a:t>
            </a:r>
            <a:r>
              <a:rPr lang="es-ES" sz="1900" dirty="0"/>
              <a:t>dejó de dar soporte técnico para dicho efecto.</a:t>
            </a:r>
          </a:p>
          <a:p>
            <a:pPr marL="400050" lvl="1" indent="0" algn="just">
              <a:buNone/>
            </a:pPr>
            <a:endParaRPr lang="es-ES"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5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119</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275" y="10876"/>
            <a:ext cx="553269" cy="550246"/>
          </a:xfrm>
          <a:prstGeom prst="rect">
            <a:avLst/>
          </a:prstGeom>
        </p:spPr>
      </p:pic>
      <p:pic>
        <p:nvPicPr>
          <p:cNvPr id="10"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6376" y="1664931"/>
            <a:ext cx="4704184" cy="3528138"/>
          </a:xfrm>
          <a:prstGeom prst="rect">
            <a:avLst/>
          </a:prstGeom>
        </p:spPr>
      </p:pic>
    </p:spTree>
    <p:extLst>
      <p:ext uri="{BB962C8B-B14F-4D97-AF65-F5344CB8AC3E}">
        <p14:creationId xmlns:p14="http://schemas.microsoft.com/office/powerpoint/2010/main" val="579911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1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702179"/>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                                                               Generalidades</a:t>
            </a:r>
            <a:endParaRPr lang="es-ES" sz="3000" dirty="0"/>
          </a:p>
        </p:txBody>
      </p:sp>
      <p:sp>
        <p:nvSpPr>
          <p:cNvPr id="3" name="2 Marcador de contenido"/>
          <p:cNvSpPr>
            <a:spLocks noGrp="1"/>
          </p:cNvSpPr>
          <p:nvPr>
            <p:ph idx="1"/>
          </p:nvPr>
        </p:nvSpPr>
        <p:spPr>
          <a:xfrm>
            <a:off x="506506" y="908721"/>
            <a:ext cx="8915400" cy="1728192"/>
          </a:xfrm>
        </p:spPr>
        <p:txBody>
          <a:bodyPr>
            <a:noAutofit/>
          </a:bodyPr>
          <a:lstStyle/>
          <a:p>
            <a:pPr marL="0" indent="0">
              <a:buNone/>
            </a:pPr>
            <a:r>
              <a:rPr lang="es-ES" sz="2000" u="sng" dirty="0" smtClean="0"/>
              <a:t>Metodología: </a:t>
            </a:r>
          </a:p>
          <a:p>
            <a:pPr marL="0" indent="0" algn="just">
              <a:buNone/>
            </a:pPr>
            <a:r>
              <a:rPr lang="es-ES" sz="1800" dirty="0" smtClean="0"/>
              <a:t>Una vez que se establecen las condiciones de diseño (arquitectónicas y mecánicas), se determina un modelo estructural. Paralelamente diseñamos el sistema de giro y lo acoplamos a la estructura. Luego se obtienen las cantidades y materiales que serán procesadas para obtener el presupuesto y cronograma. Toda esta información se resume en manuales, planos y tutoriales (alcance del proyecto).</a:t>
            </a:r>
          </a:p>
          <a:p>
            <a:pPr marL="0" indent="0">
              <a:buNone/>
            </a:pPr>
            <a:endParaRPr lang="es-ES" dirty="0" smtClean="0"/>
          </a:p>
          <a:p>
            <a:endParaRPr lang="es-ES"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1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12</a:t>
            </a:fld>
            <a:r>
              <a:rPr lang="es-ES" sz="1600" dirty="0" smtClean="0">
                <a:solidFill>
                  <a:schemeClr val="tx1"/>
                </a:solidFill>
              </a:rPr>
              <a:t>/130</a:t>
            </a:r>
            <a:endParaRPr lang="es-ES" sz="1600" dirty="0">
              <a:solidFill>
                <a:schemeClr val="tx1"/>
              </a:solidFill>
            </a:endParaRPr>
          </a:p>
        </p:txBody>
      </p:sp>
      <p:graphicFrame>
        <p:nvGraphicFramePr>
          <p:cNvPr id="6" name="5 Diagrama"/>
          <p:cNvGraphicFramePr/>
          <p:nvPr>
            <p:extLst>
              <p:ext uri="{D42A27DB-BD31-4B8C-83A1-F6EECF244321}">
                <p14:modId xmlns:p14="http://schemas.microsoft.com/office/powerpoint/2010/main" val="1287634648"/>
              </p:ext>
            </p:extLst>
          </p:nvPr>
        </p:nvGraphicFramePr>
        <p:xfrm>
          <a:off x="1910662" y="2780928"/>
          <a:ext cx="6354706" cy="3240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098" name="Picture 2" descr="C:\Program Files\Microsoft Office\MEDIA\CAGCAT10\j0293570.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28664" y="3816294"/>
            <a:ext cx="775450" cy="7165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Program Files\Microsoft Office\MEDIA\CAGCAT10\j0234687.gif"/>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3224808" y="2832370"/>
            <a:ext cx="1097093" cy="596630"/>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Program Files\Microsoft Office\MEDIA\CAGCAT10\j0222015.wmf"/>
          <p:cNvPicPr>
            <a:picLocks noChangeAspect="1" noChangeArrowheads="1"/>
          </p:cNvPicPr>
          <p:nvPr/>
        </p:nvPicPr>
        <p:blipFill>
          <a:blip r:embed="rId11" cstate="print">
            <a:lum bright="-40000" contrast="-40000"/>
            <a:extLst>
              <a:ext uri="{28A0092B-C50C-407E-A947-70E740481C1C}">
                <a14:useLocalDpi xmlns:a14="http://schemas.microsoft.com/office/drawing/2010/main" val="0"/>
              </a:ext>
            </a:extLst>
          </a:blip>
          <a:srcRect/>
          <a:stretch>
            <a:fillRect/>
          </a:stretch>
        </p:blipFill>
        <p:spPr bwMode="auto">
          <a:xfrm>
            <a:off x="7473280" y="3765602"/>
            <a:ext cx="792088" cy="734419"/>
          </a:xfrm>
          <a:prstGeom prst="rect">
            <a:avLst/>
          </a:prstGeom>
          <a:noFill/>
          <a:extLst>
            <a:ext uri="{909E8E84-426E-40DD-AFC4-6F175D3DCCD1}">
              <a14:hiddenFill xmlns:a14="http://schemas.microsoft.com/office/drawing/2010/main">
                <a:solidFill>
                  <a:srgbClr val="FFFFFF"/>
                </a:solidFill>
              </a14:hiddenFill>
            </a:ext>
          </a:extLst>
        </p:spPr>
      </p:pic>
      <p:pic>
        <p:nvPicPr>
          <p:cNvPr id="19" name="18 Imagen"/>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73480" y="137751"/>
            <a:ext cx="517864" cy="494774"/>
          </a:xfrm>
          <a:prstGeom prst="rect">
            <a:avLst/>
          </a:prstGeom>
        </p:spPr>
      </p:pic>
      <p:pic>
        <p:nvPicPr>
          <p:cNvPr id="8" name="7 Imagen"/>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961112" y="5085184"/>
            <a:ext cx="1008112" cy="767404"/>
          </a:xfrm>
          <a:prstGeom prst="rect">
            <a:avLst/>
          </a:prstGeom>
        </p:spPr>
      </p:pic>
    </p:spTree>
    <p:extLst>
      <p:ext uri="{BB962C8B-B14F-4D97-AF65-F5344CB8AC3E}">
        <p14:creationId xmlns:p14="http://schemas.microsoft.com/office/powerpoint/2010/main" val="135654635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4040" cy="648072"/>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V.                              Análisis Económico y Financiero</a:t>
            </a:r>
            <a:endParaRPr lang="es-ES" sz="3000" dirty="0"/>
          </a:p>
        </p:txBody>
      </p:sp>
      <p:pic>
        <p:nvPicPr>
          <p:cNvPr id="8" name="7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2956" y="2996952"/>
            <a:ext cx="3853969" cy="2874419"/>
          </a:xfrm>
          <a:prstGeom prst="rect">
            <a:avLst/>
          </a:prstGeom>
        </p:spPr>
      </p:pic>
      <p:sp>
        <p:nvSpPr>
          <p:cNvPr id="3" name="2 Marcador de contenido"/>
          <p:cNvSpPr>
            <a:spLocks noGrp="1"/>
          </p:cNvSpPr>
          <p:nvPr>
            <p:ph idx="1"/>
          </p:nvPr>
        </p:nvSpPr>
        <p:spPr>
          <a:xfrm>
            <a:off x="272480" y="1049785"/>
            <a:ext cx="6190728" cy="3528392"/>
          </a:xfrm>
        </p:spPr>
        <p:txBody>
          <a:bodyPr>
            <a:noAutofit/>
          </a:bodyPr>
          <a:lstStyle/>
          <a:p>
            <a:pPr marL="0" indent="0">
              <a:buNone/>
            </a:pPr>
            <a:r>
              <a:rPr lang="es-EC" sz="1800" dirty="0"/>
              <a:t>La </a:t>
            </a:r>
            <a:r>
              <a:rPr lang="es-EC" sz="1800" dirty="0" smtClean="0"/>
              <a:t>propuesta </a:t>
            </a:r>
            <a:r>
              <a:rPr lang="es-EC" sz="1800" dirty="0"/>
              <a:t>económica se resume en las siguientes tablas:</a:t>
            </a:r>
            <a:endParaRPr lang="es-ES" sz="1800" dirty="0"/>
          </a:p>
          <a:p>
            <a:pPr marL="0" indent="0">
              <a:buNone/>
            </a:pPr>
            <a:endParaRPr lang="es-ES" sz="1800" dirty="0"/>
          </a:p>
          <a:p>
            <a:pPr lvl="0"/>
            <a:r>
              <a:rPr lang="es-EC" sz="1800" dirty="0"/>
              <a:t>Formulario 7:   Presupuesto y Cantidades de Obra.</a:t>
            </a:r>
            <a:endParaRPr lang="es-ES" sz="1800" dirty="0"/>
          </a:p>
          <a:p>
            <a:pPr lvl="0"/>
            <a:r>
              <a:rPr lang="es-EC" sz="1800" dirty="0"/>
              <a:t>Formulario 8:   Análisis de Precios Unitarios.</a:t>
            </a:r>
            <a:endParaRPr lang="es-ES" sz="1800" dirty="0"/>
          </a:p>
          <a:p>
            <a:pPr lvl="0"/>
            <a:r>
              <a:rPr lang="es-EC" sz="1800" dirty="0"/>
              <a:t>Formulario 9:   Costos de Mano de Obra.</a:t>
            </a:r>
            <a:endParaRPr lang="es-ES" sz="1800" dirty="0"/>
          </a:p>
          <a:p>
            <a:pPr lvl="0"/>
            <a:r>
              <a:rPr lang="es-EC" sz="1800" dirty="0"/>
              <a:t>Formulario 10: Análisis de Costos Indirectos.</a:t>
            </a:r>
            <a:endParaRPr lang="es-ES" sz="1800" dirty="0"/>
          </a:p>
          <a:p>
            <a:pPr lvl="0"/>
            <a:r>
              <a:rPr lang="es-EC" sz="1800" dirty="0"/>
              <a:t>Formulario 11: Cronograma de trabajo con curva de gastos.</a:t>
            </a:r>
            <a:endParaRPr lang="es-ES" sz="1800" dirty="0"/>
          </a:p>
          <a:p>
            <a:r>
              <a:rPr lang="es-EC" sz="1800" dirty="0"/>
              <a:t>Tabla general de materiales y cantidades.</a:t>
            </a:r>
            <a:endParaRPr lang="es-ES" sz="2800"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5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120</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6275" y="10876"/>
            <a:ext cx="553269" cy="550246"/>
          </a:xfrm>
          <a:prstGeom prst="rect">
            <a:avLst/>
          </a:prstGeom>
        </p:spPr>
      </p:pic>
      <p:cxnSp>
        <p:nvCxnSpPr>
          <p:cNvPr id="14" name="13 Conector recto"/>
          <p:cNvCxnSpPr/>
          <p:nvPr/>
        </p:nvCxnSpPr>
        <p:spPr>
          <a:xfrm>
            <a:off x="632520" y="2060848"/>
            <a:ext cx="482453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14 Conector recto"/>
          <p:cNvCxnSpPr/>
          <p:nvPr/>
        </p:nvCxnSpPr>
        <p:spPr>
          <a:xfrm>
            <a:off x="632520" y="2348880"/>
            <a:ext cx="482453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15 Conector recto"/>
          <p:cNvCxnSpPr/>
          <p:nvPr/>
        </p:nvCxnSpPr>
        <p:spPr>
          <a:xfrm>
            <a:off x="632520" y="2996952"/>
            <a:ext cx="482453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63435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4040" cy="648072"/>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V.                              Análisis Económico y Financiero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5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121</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275" y="10876"/>
            <a:ext cx="553269" cy="550246"/>
          </a:xfrm>
          <a:prstGeom prst="rect">
            <a:avLst/>
          </a:prstGeom>
        </p:spPr>
      </p:pic>
      <p:pic>
        <p:nvPicPr>
          <p:cNvPr id="4915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480" y="1008849"/>
            <a:ext cx="4039137" cy="4825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CuadroTexto"/>
          <p:cNvSpPr txBox="1"/>
          <p:nvPr/>
        </p:nvSpPr>
        <p:spPr>
          <a:xfrm>
            <a:off x="198496" y="5754276"/>
            <a:ext cx="3862439" cy="338554"/>
          </a:xfrm>
          <a:prstGeom prst="rect">
            <a:avLst/>
          </a:prstGeom>
          <a:noFill/>
        </p:spPr>
        <p:txBody>
          <a:bodyPr wrap="square" rtlCol="0">
            <a:spAutoFit/>
          </a:bodyPr>
          <a:lstStyle/>
          <a:p>
            <a:r>
              <a:rPr lang="es-ES" sz="1600" dirty="0" smtClean="0"/>
              <a:t>Tabla 5.1 Presupuesto, estudio comparativo.</a:t>
            </a:r>
            <a:endParaRPr lang="es-ES" sz="1600" dirty="0"/>
          </a:p>
        </p:txBody>
      </p:sp>
      <p:pic>
        <p:nvPicPr>
          <p:cNvPr id="491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3894" y="908720"/>
            <a:ext cx="3107653" cy="4845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14 Conector curvado"/>
          <p:cNvCxnSpPr/>
          <p:nvPr/>
        </p:nvCxnSpPr>
        <p:spPr>
          <a:xfrm>
            <a:off x="2936776" y="3331498"/>
            <a:ext cx="6120680" cy="1681678"/>
          </a:xfrm>
          <a:prstGeom prst="curvedConnector3">
            <a:avLst>
              <a:gd name="adj1" fmla="val 77856"/>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18 CuadroTexto"/>
          <p:cNvSpPr txBox="1"/>
          <p:nvPr/>
        </p:nvSpPr>
        <p:spPr>
          <a:xfrm>
            <a:off x="5700226" y="5754276"/>
            <a:ext cx="4149318" cy="338554"/>
          </a:xfrm>
          <a:prstGeom prst="rect">
            <a:avLst/>
          </a:prstGeom>
          <a:noFill/>
        </p:spPr>
        <p:txBody>
          <a:bodyPr wrap="square" rtlCol="0">
            <a:spAutoFit/>
          </a:bodyPr>
          <a:lstStyle/>
          <a:p>
            <a:r>
              <a:rPr lang="es-ES" sz="1600" dirty="0" smtClean="0"/>
              <a:t>Tabla 5.2 Precio Unitario, estudio comparativo.</a:t>
            </a:r>
            <a:endParaRPr lang="es-ES" sz="1600" dirty="0"/>
          </a:p>
        </p:txBody>
      </p:sp>
      <p:sp>
        <p:nvSpPr>
          <p:cNvPr id="20" name="19 Elipse"/>
          <p:cNvSpPr/>
          <p:nvPr/>
        </p:nvSpPr>
        <p:spPr>
          <a:xfrm>
            <a:off x="8481392" y="4725144"/>
            <a:ext cx="576064" cy="216024"/>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51808955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4040" cy="648072"/>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V.                              Análisis Económico y Financiero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5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122</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275" y="10876"/>
            <a:ext cx="553269" cy="550246"/>
          </a:xfrm>
          <a:prstGeom prst="rect">
            <a:avLst/>
          </a:prstGeom>
        </p:spPr>
      </p:pic>
      <p:sp>
        <p:nvSpPr>
          <p:cNvPr id="13" name="12 CuadroTexto"/>
          <p:cNvSpPr txBox="1"/>
          <p:nvPr/>
        </p:nvSpPr>
        <p:spPr>
          <a:xfrm>
            <a:off x="2134677" y="5754276"/>
            <a:ext cx="5640565" cy="338554"/>
          </a:xfrm>
          <a:prstGeom prst="rect">
            <a:avLst/>
          </a:prstGeom>
          <a:noFill/>
        </p:spPr>
        <p:txBody>
          <a:bodyPr wrap="square" rtlCol="0">
            <a:spAutoFit/>
          </a:bodyPr>
          <a:lstStyle/>
          <a:p>
            <a:r>
              <a:rPr lang="es-ES" sz="1600" dirty="0" smtClean="0"/>
              <a:t>Tabla 5.3 Conformación de Indirectos, estudio comparativo.</a:t>
            </a:r>
            <a:endParaRPr lang="es-ES" sz="1600" dirty="0"/>
          </a:p>
        </p:txBody>
      </p:sp>
      <p:pic>
        <p:nvPicPr>
          <p:cNvPr id="532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3622" y="924187"/>
            <a:ext cx="3898229" cy="4857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Elipse"/>
          <p:cNvSpPr/>
          <p:nvPr/>
        </p:nvSpPr>
        <p:spPr>
          <a:xfrm>
            <a:off x="6033120" y="4653136"/>
            <a:ext cx="576064" cy="28803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65879302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4040" cy="648072"/>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V.                              Análisis Económico y Financiero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5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123</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275" y="10876"/>
            <a:ext cx="553269" cy="550246"/>
          </a:xfrm>
          <a:prstGeom prst="rect">
            <a:avLst/>
          </a:prstGeom>
        </p:spPr>
      </p:pic>
      <p:pic>
        <p:nvPicPr>
          <p:cNvPr id="542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504" y="1563488"/>
            <a:ext cx="6104805" cy="3773688"/>
          </a:xfrm>
          <a:prstGeom prst="rect">
            <a:avLst/>
          </a:prstGeom>
          <a:ln/>
        </p:spPr>
        <p:style>
          <a:lnRef idx="2">
            <a:schemeClr val="accent1"/>
          </a:lnRef>
          <a:fillRef idx="1">
            <a:schemeClr val="lt1"/>
          </a:fillRef>
          <a:effectRef idx="0">
            <a:schemeClr val="accent1"/>
          </a:effectRef>
          <a:fontRef idx="minor">
            <a:schemeClr val="dk1"/>
          </a:fontRef>
        </p:style>
      </p:pic>
      <p:sp>
        <p:nvSpPr>
          <p:cNvPr id="11" name="10 Elipse"/>
          <p:cNvSpPr/>
          <p:nvPr/>
        </p:nvSpPr>
        <p:spPr>
          <a:xfrm>
            <a:off x="2964842" y="4509120"/>
            <a:ext cx="1556110" cy="82805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14 Elipse"/>
          <p:cNvSpPr/>
          <p:nvPr/>
        </p:nvSpPr>
        <p:spPr>
          <a:xfrm>
            <a:off x="4016896" y="2132856"/>
            <a:ext cx="1152128" cy="50405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15 Elipse"/>
          <p:cNvSpPr/>
          <p:nvPr/>
        </p:nvSpPr>
        <p:spPr>
          <a:xfrm>
            <a:off x="3872880" y="2996952"/>
            <a:ext cx="1296144" cy="50405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4275" name="Picture 3">
            <a:hlinkClick r:id="rId6" action="ppaction://hlinkfil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85248" y="2456892"/>
            <a:ext cx="1777797"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16 Conector curvado"/>
          <p:cNvCxnSpPr/>
          <p:nvPr/>
        </p:nvCxnSpPr>
        <p:spPr>
          <a:xfrm flipV="1">
            <a:off x="4376936" y="3717032"/>
            <a:ext cx="2808312" cy="1368152"/>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371612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3" name="2 Marcador de contenido"/>
          <p:cNvSpPr>
            <a:spLocks noGrp="1"/>
          </p:cNvSpPr>
          <p:nvPr>
            <p:ph idx="1"/>
          </p:nvPr>
        </p:nvSpPr>
        <p:spPr>
          <a:xfrm>
            <a:off x="2865564" y="2348880"/>
            <a:ext cx="4174872" cy="2160240"/>
          </a:xfrm>
        </p:spPr>
        <p:style>
          <a:lnRef idx="1">
            <a:schemeClr val="accent3"/>
          </a:lnRef>
          <a:fillRef idx="2">
            <a:schemeClr val="accent3"/>
          </a:fillRef>
          <a:effectRef idx="1">
            <a:schemeClr val="accent3"/>
          </a:effectRef>
          <a:fontRef idx="minor">
            <a:schemeClr val="dk1"/>
          </a:fontRef>
        </p:style>
        <p:txBody>
          <a:bodyPr>
            <a:normAutofit fontScale="92500" lnSpcReduction="20000"/>
          </a:bodyPr>
          <a:lstStyle/>
          <a:p>
            <a:pPr marL="0" indent="0" algn="ctr">
              <a:buNone/>
            </a:pPr>
            <a:r>
              <a:rPr lang="es-ES" sz="4000" dirty="0" smtClean="0"/>
              <a:t>Capítulo VI</a:t>
            </a:r>
          </a:p>
          <a:p>
            <a:pPr marL="0" indent="0" algn="ctr">
              <a:buNone/>
            </a:pPr>
            <a:endParaRPr lang="es-ES" sz="4000" dirty="0"/>
          </a:p>
          <a:p>
            <a:pPr marL="0" indent="0" algn="ctr">
              <a:buNone/>
            </a:pPr>
            <a:r>
              <a:rPr lang="es-ES" sz="4000" dirty="0" smtClean="0"/>
              <a:t>Conclusiones y Recomendaciones</a:t>
            </a:r>
          </a:p>
          <a:p>
            <a:pPr marL="0" indent="0" algn="ctr">
              <a:buNone/>
            </a:pPr>
            <a:endParaRPr lang="es-ES" sz="4000" dirty="0"/>
          </a:p>
          <a:p>
            <a:pPr marL="0" indent="0" algn="ctr">
              <a:buNone/>
            </a:pPr>
            <a:endParaRPr lang="es-ES" sz="4000"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6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124</a:t>
            </a:fld>
            <a:r>
              <a:rPr lang="es-ES" sz="1600" dirty="0" smtClean="0">
                <a:solidFill>
                  <a:schemeClr val="tx1"/>
                </a:solidFill>
              </a:rPr>
              <a:t>/130</a:t>
            </a:r>
            <a:endParaRPr lang="es-ES" sz="1600" dirty="0">
              <a:solidFill>
                <a:schemeClr val="tx1"/>
              </a:solidFill>
            </a:endParaRPr>
          </a:p>
        </p:txBody>
      </p:sp>
    </p:spTree>
    <p:extLst>
      <p:ext uri="{BB962C8B-B14F-4D97-AF65-F5344CB8AC3E}">
        <p14:creationId xmlns:p14="http://schemas.microsoft.com/office/powerpoint/2010/main" val="42700760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3920" y="0"/>
            <a:ext cx="9904040" cy="634082"/>
          </a:xfrm>
        </p:spPr>
        <p:style>
          <a:lnRef idx="1">
            <a:schemeClr val="accent3"/>
          </a:lnRef>
          <a:fillRef idx="2">
            <a:schemeClr val="accent3"/>
          </a:fillRef>
          <a:effectRef idx="1">
            <a:schemeClr val="accent3"/>
          </a:effectRef>
          <a:fontRef idx="minor">
            <a:schemeClr val="dk1"/>
          </a:fontRef>
        </p:style>
        <p:txBody>
          <a:bodyPr>
            <a:noAutofit/>
          </a:bodyPr>
          <a:lstStyle/>
          <a:p>
            <a:pPr algn="l"/>
            <a:r>
              <a:rPr lang="es-ES" sz="3000" dirty="0" smtClean="0"/>
              <a:t>Capítulo VI.                          Conclusiones y Recomendaciones</a:t>
            </a:r>
            <a:endParaRPr lang="es-ES" sz="3000" dirty="0"/>
          </a:p>
        </p:txBody>
      </p:sp>
      <p:sp>
        <p:nvSpPr>
          <p:cNvPr id="3" name="2 Marcador de contenido"/>
          <p:cNvSpPr>
            <a:spLocks noGrp="1"/>
          </p:cNvSpPr>
          <p:nvPr>
            <p:ph idx="1"/>
          </p:nvPr>
        </p:nvSpPr>
        <p:spPr>
          <a:xfrm>
            <a:off x="497260" y="3573016"/>
            <a:ext cx="8915400" cy="2376264"/>
          </a:xfrm>
        </p:spPr>
        <p:txBody>
          <a:bodyPr>
            <a:normAutofit fontScale="92500" lnSpcReduction="10000"/>
          </a:bodyPr>
          <a:lstStyle/>
          <a:p>
            <a:pPr marL="0" indent="0" algn="just">
              <a:lnSpc>
                <a:spcPct val="110000"/>
              </a:lnSpc>
              <a:buNone/>
            </a:pPr>
            <a:r>
              <a:rPr lang="es-ES" sz="3000" dirty="0" smtClean="0"/>
              <a:t>En el capítulo final se incluye las CONCLUSIONES y RECOMENDACIONES. Pero también contiene parte fundamental del proyecto como son los ANEXOS y dentro de ellos encontramos: manuales de mantenimiento, planos constructivos y tutoriales. </a:t>
            </a:r>
          </a:p>
          <a:p>
            <a:pPr marL="400050" lvl="1" indent="0" algn="just">
              <a:buNone/>
            </a:pPr>
            <a:endParaRPr lang="es-ES" sz="3000"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6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125</a:t>
            </a:fld>
            <a:r>
              <a:rPr lang="es-ES" sz="1600" dirty="0" smtClean="0">
                <a:solidFill>
                  <a:schemeClr val="tx1"/>
                </a:solidFill>
              </a:rPr>
              <a:t>/130</a:t>
            </a:r>
            <a:endParaRPr lang="es-ES" sz="1600" dirty="0">
              <a:solidFill>
                <a:schemeClr val="tx1"/>
              </a:solidFill>
            </a:endParaRPr>
          </a:p>
        </p:txBody>
      </p:sp>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5488" y="61045"/>
            <a:ext cx="446858" cy="504056"/>
          </a:xfrm>
          <a:prstGeom prst="rect">
            <a:avLst/>
          </a:prstGeom>
        </p:spPr>
      </p:pic>
      <p:pic>
        <p:nvPicPr>
          <p:cNvPr id="9" name="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48285" y="1255122"/>
            <a:ext cx="2748731" cy="2064567"/>
          </a:xfrm>
          <a:prstGeom prst="rect">
            <a:avLst/>
          </a:prstGeom>
        </p:spPr>
      </p:pic>
      <p:pic>
        <p:nvPicPr>
          <p:cNvPr id="10"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8984" y="1352550"/>
            <a:ext cx="2209800" cy="2076450"/>
          </a:xfrm>
          <a:prstGeom prst="rect">
            <a:avLst/>
          </a:prstGeom>
        </p:spPr>
      </p:pic>
    </p:spTree>
    <p:extLst>
      <p:ext uri="{BB962C8B-B14F-4D97-AF65-F5344CB8AC3E}">
        <p14:creationId xmlns:p14="http://schemas.microsoft.com/office/powerpoint/2010/main" val="290795136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pic>
        <p:nvPicPr>
          <p:cNvPr id="440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2772" y="2492896"/>
            <a:ext cx="3933704" cy="3388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3920" y="0"/>
            <a:ext cx="9904040" cy="634082"/>
          </a:xfrm>
        </p:spPr>
        <p:style>
          <a:lnRef idx="1">
            <a:schemeClr val="accent3"/>
          </a:lnRef>
          <a:fillRef idx="2">
            <a:schemeClr val="accent3"/>
          </a:fillRef>
          <a:effectRef idx="1">
            <a:schemeClr val="accent3"/>
          </a:effectRef>
          <a:fontRef idx="minor">
            <a:schemeClr val="dk1"/>
          </a:fontRef>
        </p:style>
        <p:txBody>
          <a:bodyPr>
            <a:noAutofit/>
          </a:bodyPr>
          <a:lstStyle/>
          <a:p>
            <a:pPr algn="l"/>
            <a:r>
              <a:rPr lang="es-ES" sz="3000" dirty="0" smtClean="0"/>
              <a:t>Capítulo VI.                          Conclusiones y Recomendaciones</a:t>
            </a:r>
            <a:endParaRPr lang="es-ES" sz="3000" dirty="0"/>
          </a:p>
        </p:txBody>
      </p:sp>
      <p:sp>
        <p:nvSpPr>
          <p:cNvPr id="3" name="2 Marcador de contenido"/>
          <p:cNvSpPr>
            <a:spLocks noGrp="1"/>
          </p:cNvSpPr>
          <p:nvPr>
            <p:ph idx="1"/>
          </p:nvPr>
        </p:nvSpPr>
        <p:spPr>
          <a:xfrm>
            <a:off x="200472" y="908720"/>
            <a:ext cx="8915400" cy="4752528"/>
          </a:xfrm>
        </p:spPr>
        <p:txBody>
          <a:bodyPr>
            <a:normAutofit/>
          </a:bodyPr>
          <a:lstStyle/>
          <a:p>
            <a:pPr algn="just"/>
            <a:r>
              <a:rPr lang="es-ES" sz="2000" u="sng" dirty="0" smtClean="0"/>
              <a:t>Conclusiones:</a:t>
            </a:r>
          </a:p>
          <a:p>
            <a:pPr marL="0" indent="0" algn="just">
              <a:buNone/>
            </a:pPr>
            <a:endParaRPr lang="es-ES" sz="2000" u="sng" dirty="0" smtClean="0"/>
          </a:p>
          <a:p>
            <a:pPr marL="857250" lvl="1" indent="-457200" algn="just">
              <a:buFontTx/>
              <a:buChar char="-"/>
            </a:pPr>
            <a:r>
              <a:rPr lang="es-ES" sz="1800" dirty="0" smtClean="0"/>
              <a:t>Se finalizó el diseño de la estructura metálica con sistema de piso giratorio y sistemas anexos. Teniendo como resultados: </a:t>
            </a:r>
          </a:p>
          <a:p>
            <a:pPr marL="400050" lvl="1" indent="0" algn="just">
              <a:buNone/>
            </a:pPr>
            <a:endParaRPr lang="es-ES" sz="1800" dirty="0" smtClean="0"/>
          </a:p>
          <a:p>
            <a:pPr marL="1085850" lvl="2" algn="just"/>
            <a:r>
              <a:rPr lang="es-ES" sz="1800" dirty="0" smtClean="0"/>
              <a:t>Planos.</a:t>
            </a:r>
          </a:p>
          <a:p>
            <a:pPr marL="1085850" lvl="2" algn="just"/>
            <a:r>
              <a:rPr lang="es-ES" sz="1800" dirty="0" smtClean="0"/>
              <a:t>Presupuesto.</a:t>
            </a:r>
          </a:p>
          <a:p>
            <a:pPr marL="1085850" lvl="2" algn="just"/>
            <a:r>
              <a:rPr lang="es-ES" sz="1800" dirty="0" smtClean="0"/>
              <a:t>Cronograma Constructivo.</a:t>
            </a:r>
          </a:p>
          <a:p>
            <a:pPr marL="1085850" lvl="2" algn="just"/>
            <a:r>
              <a:rPr lang="es-ES" sz="1800" dirty="0" smtClean="0"/>
              <a:t>Manuales de Mantenimiento. </a:t>
            </a:r>
          </a:p>
          <a:p>
            <a:pPr marL="400050" lvl="1" indent="0" algn="just">
              <a:buNone/>
            </a:pPr>
            <a:endParaRPr lang="es-ES"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6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126</a:t>
            </a:fld>
            <a:r>
              <a:rPr lang="es-ES" sz="1600" dirty="0" smtClean="0">
                <a:solidFill>
                  <a:schemeClr val="tx1"/>
                </a:solidFill>
              </a:rPr>
              <a:t>/130</a:t>
            </a:r>
            <a:endParaRPr lang="es-ES" sz="1600" dirty="0">
              <a:solidFill>
                <a:schemeClr val="tx1"/>
              </a:solidFill>
            </a:endParaRPr>
          </a:p>
        </p:txBody>
      </p:sp>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5488" y="61045"/>
            <a:ext cx="446858" cy="504056"/>
          </a:xfrm>
          <a:prstGeom prst="rect">
            <a:avLst/>
          </a:prstGeom>
        </p:spPr>
      </p:pic>
      <p:pic>
        <p:nvPicPr>
          <p:cNvPr id="7" name="6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67959" y="2348880"/>
            <a:ext cx="1635329" cy="1644146"/>
          </a:xfrm>
          <a:prstGeom prst="rect">
            <a:avLst/>
          </a:prstGeom>
        </p:spPr>
      </p:pic>
      <p:cxnSp>
        <p:nvCxnSpPr>
          <p:cNvPr id="10" name="9 Conector curvado"/>
          <p:cNvCxnSpPr/>
          <p:nvPr/>
        </p:nvCxnSpPr>
        <p:spPr>
          <a:xfrm flipV="1">
            <a:off x="6897216" y="2924944"/>
            <a:ext cx="1656184" cy="1068082"/>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3634979"/>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3920" y="0"/>
            <a:ext cx="9904040" cy="634082"/>
          </a:xfrm>
        </p:spPr>
        <p:style>
          <a:lnRef idx="1">
            <a:schemeClr val="accent3"/>
          </a:lnRef>
          <a:fillRef idx="2">
            <a:schemeClr val="accent3"/>
          </a:fillRef>
          <a:effectRef idx="1">
            <a:schemeClr val="accent3"/>
          </a:effectRef>
          <a:fontRef idx="minor">
            <a:schemeClr val="dk1"/>
          </a:fontRef>
        </p:style>
        <p:txBody>
          <a:bodyPr>
            <a:noAutofit/>
          </a:bodyPr>
          <a:lstStyle/>
          <a:p>
            <a:pPr algn="l"/>
            <a:r>
              <a:rPr lang="es-ES" sz="3000" dirty="0" smtClean="0"/>
              <a:t>Capítulo VI.                          Conclusiones y Recomendaciones</a:t>
            </a:r>
            <a:endParaRPr lang="es-ES" sz="3000" dirty="0"/>
          </a:p>
        </p:txBody>
      </p:sp>
      <p:sp>
        <p:nvSpPr>
          <p:cNvPr id="3" name="2 Marcador de contenido"/>
          <p:cNvSpPr>
            <a:spLocks noGrp="1"/>
          </p:cNvSpPr>
          <p:nvPr>
            <p:ph idx="1"/>
          </p:nvPr>
        </p:nvSpPr>
        <p:spPr>
          <a:xfrm>
            <a:off x="497260" y="1124744"/>
            <a:ext cx="8915400" cy="4896544"/>
          </a:xfrm>
        </p:spPr>
        <p:txBody>
          <a:bodyPr>
            <a:normAutofit/>
          </a:bodyPr>
          <a:lstStyle/>
          <a:p>
            <a:pPr algn="just"/>
            <a:r>
              <a:rPr lang="es-ES" sz="2000" u="sng" dirty="0" smtClean="0"/>
              <a:t>Recomendaciones:</a:t>
            </a:r>
          </a:p>
          <a:p>
            <a:pPr marL="0" indent="0" algn="just">
              <a:buNone/>
            </a:pPr>
            <a:endParaRPr lang="es-ES" sz="2000" u="sng" dirty="0" smtClean="0"/>
          </a:p>
          <a:p>
            <a:pPr marL="857250" lvl="1" indent="-457200" algn="just">
              <a:buFontTx/>
              <a:buChar char="-"/>
            </a:pPr>
            <a:r>
              <a:rPr lang="es-ES" sz="1800" dirty="0" smtClean="0"/>
              <a:t>El manejo adecuado de normas y códigos de diseño y construcción son  de suma importancia, es por eso que se recomienda la elaboración de boletines técnicos por parte de los cuerpos colegiados para un uso adecuado de normas y códigos.</a:t>
            </a:r>
          </a:p>
          <a:p>
            <a:pPr marL="857250" lvl="1" indent="-457200" algn="just">
              <a:buFontTx/>
              <a:buChar char="-"/>
            </a:pPr>
            <a:endParaRPr lang="es-ES" sz="1800" dirty="0"/>
          </a:p>
          <a:p>
            <a:pPr marL="857250" lvl="1" indent="-457200" algn="just">
              <a:buFontTx/>
              <a:buChar char="-"/>
            </a:pPr>
            <a:r>
              <a:rPr lang="es-ES" sz="1800" dirty="0"/>
              <a:t>La Norma Ecuatoriana de la Construcción (NEC 11), en el Capítulo 5, Estructuras de Acero, numeral 5.1.4. Manifiesta que los profesionales responsables por el diseño, fabricación y el montaje de las estructuras de acero deberán ser ingenieros civiles. Esta parte de la normativa excluye a los ingenieros mecánicos</a:t>
            </a:r>
            <a:r>
              <a:rPr lang="es-ES" sz="1800" dirty="0" smtClean="0"/>
              <a:t>.</a:t>
            </a:r>
          </a:p>
          <a:p>
            <a:pPr marL="857250" lvl="1" indent="-457200" algn="just">
              <a:buFontTx/>
              <a:buChar char="-"/>
            </a:pPr>
            <a:endParaRPr lang="es-ES" sz="1800" dirty="0"/>
          </a:p>
          <a:p>
            <a:pPr marL="857250" lvl="1" indent="-457200" algn="just">
              <a:buFontTx/>
              <a:buChar char="-"/>
            </a:pPr>
            <a:r>
              <a:rPr lang="es-ES" sz="1800" dirty="0"/>
              <a:t>La Cámara de Construcción de Quito y el Colegio de Ingenieros Civiles de Pichincha, aportan con boletines técnicos en cuanto a precios de materiales y conformación de precios unitarios de rubros constructivos, pero carece de información amplia y detallada en lo referente a tereas constructivas mecánicas como son las estructuras metálicas.</a:t>
            </a:r>
            <a:endParaRPr lang="es-ES" sz="1800" dirty="0" smtClean="0"/>
          </a:p>
          <a:p>
            <a:pPr marL="857250" lvl="1" indent="-457200" algn="just">
              <a:buFontTx/>
              <a:buChar char="-"/>
            </a:pPr>
            <a:endParaRPr lang="es-ES" sz="1800" dirty="0" smtClean="0"/>
          </a:p>
          <a:p>
            <a:pPr marL="400050" lvl="1" indent="0" algn="just">
              <a:buNone/>
            </a:pPr>
            <a:endParaRPr lang="es-ES"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6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127</a:t>
            </a:fld>
            <a:r>
              <a:rPr lang="es-ES" sz="1600" dirty="0" smtClean="0">
                <a:solidFill>
                  <a:schemeClr val="tx1"/>
                </a:solidFill>
              </a:rPr>
              <a:t>/130</a:t>
            </a:r>
            <a:endParaRPr lang="es-ES" sz="1600" dirty="0">
              <a:solidFill>
                <a:schemeClr val="tx1"/>
              </a:solidFill>
            </a:endParaRPr>
          </a:p>
        </p:txBody>
      </p:sp>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5488" y="61045"/>
            <a:ext cx="446858" cy="504056"/>
          </a:xfrm>
          <a:prstGeom prst="rect">
            <a:avLst/>
          </a:prstGeom>
        </p:spPr>
      </p:pic>
    </p:spTree>
    <p:extLst>
      <p:ext uri="{BB962C8B-B14F-4D97-AF65-F5344CB8AC3E}">
        <p14:creationId xmlns:p14="http://schemas.microsoft.com/office/powerpoint/2010/main" val="404706268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3920" y="0"/>
            <a:ext cx="9904040" cy="634082"/>
          </a:xfrm>
        </p:spPr>
        <p:style>
          <a:lnRef idx="1">
            <a:schemeClr val="accent3"/>
          </a:lnRef>
          <a:fillRef idx="2">
            <a:schemeClr val="accent3"/>
          </a:fillRef>
          <a:effectRef idx="1">
            <a:schemeClr val="accent3"/>
          </a:effectRef>
          <a:fontRef idx="minor">
            <a:schemeClr val="dk1"/>
          </a:fontRef>
        </p:style>
        <p:txBody>
          <a:bodyPr>
            <a:noAutofit/>
          </a:bodyPr>
          <a:lstStyle/>
          <a:p>
            <a:pPr algn="l"/>
            <a:r>
              <a:rPr lang="es-ES" sz="3000" dirty="0" smtClean="0"/>
              <a:t>Capítulo VI.                          Conclusiones y Recomendaciones</a:t>
            </a:r>
            <a:endParaRPr lang="es-ES" sz="3000" dirty="0"/>
          </a:p>
        </p:txBody>
      </p:sp>
      <p:sp>
        <p:nvSpPr>
          <p:cNvPr id="3" name="2 Marcador de contenido"/>
          <p:cNvSpPr>
            <a:spLocks noGrp="1"/>
          </p:cNvSpPr>
          <p:nvPr>
            <p:ph idx="1"/>
          </p:nvPr>
        </p:nvSpPr>
        <p:spPr>
          <a:xfrm>
            <a:off x="497260" y="908720"/>
            <a:ext cx="8915400" cy="1556213"/>
          </a:xfrm>
        </p:spPr>
        <p:txBody>
          <a:bodyPr>
            <a:normAutofit/>
          </a:bodyPr>
          <a:lstStyle/>
          <a:p>
            <a:pPr algn="just"/>
            <a:r>
              <a:rPr lang="es-ES" sz="2000" u="sng" dirty="0" smtClean="0"/>
              <a:t>Bibliografía:</a:t>
            </a:r>
          </a:p>
          <a:p>
            <a:pPr marL="0" indent="0" algn="just">
              <a:buNone/>
            </a:pPr>
            <a:endParaRPr lang="es-ES" sz="2000" u="sng" dirty="0" smtClean="0"/>
          </a:p>
          <a:p>
            <a:pPr marL="857250" lvl="1" indent="-457200" algn="just">
              <a:buFontTx/>
              <a:buChar char="-"/>
            </a:pPr>
            <a:r>
              <a:rPr lang="es-ES" sz="1800" dirty="0" smtClean="0"/>
              <a:t>Libros, manuales, apuntes de clase, Catálogos, Normas y Códigos .</a:t>
            </a:r>
          </a:p>
          <a:p>
            <a:pPr marL="857250" lvl="1" indent="-457200" algn="just">
              <a:buFontTx/>
              <a:buChar char="-"/>
            </a:pPr>
            <a:endParaRPr lang="es-ES" sz="1800" dirty="0" smtClean="0"/>
          </a:p>
          <a:p>
            <a:pPr marL="400050" lvl="1" indent="0" algn="just">
              <a:buNone/>
            </a:pPr>
            <a:endParaRPr lang="es-ES"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6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128</a:t>
            </a:fld>
            <a:r>
              <a:rPr lang="es-ES" sz="1600" dirty="0" smtClean="0">
                <a:solidFill>
                  <a:schemeClr val="tx1"/>
                </a:solidFill>
              </a:rPr>
              <a:t>/130</a:t>
            </a:r>
            <a:endParaRPr lang="es-ES" sz="1600" dirty="0">
              <a:solidFill>
                <a:schemeClr val="tx1"/>
              </a:solidFill>
            </a:endParaRPr>
          </a:p>
        </p:txBody>
      </p:sp>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5488" y="61045"/>
            <a:ext cx="446858" cy="504056"/>
          </a:xfrm>
          <a:prstGeom prst="rect">
            <a:avLst/>
          </a:prstGeom>
        </p:spPr>
      </p:pic>
      <p:pic>
        <p:nvPicPr>
          <p:cNvPr id="450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0762" y="2515912"/>
            <a:ext cx="2274597" cy="33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5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496" y="2522127"/>
            <a:ext cx="2684653" cy="3367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3080" y="2509752"/>
            <a:ext cx="2385655" cy="3373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6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45340" y="2509752"/>
            <a:ext cx="1560187" cy="3305059"/>
          </a:xfrm>
          <a:prstGeom prst="rect">
            <a:avLst/>
          </a:prstGeom>
        </p:spPr>
      </p:pic>
    </p:spTree>
    <p:extLst>
      <p:ext uri="{BB962C8B-B14F-4D97-AF65-F5344CB8AC3E}">
        <p14:creationId xmlns:p14="http://schemas.microsoft.com/office/powerpoint/2010/main" val="4010196752"/>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3920" y="0"/>
            <a:ext cx="9904040" cy="634082"/>
          </a:xfrm>
        </p:spPr>
        <p:style>
          <a:lnRef idx="1">
            <a:schemeClr val="accent3"/>
          </a:lnRef>
          <a:fillRef idx="2">
            <a:schemeClr val="accent3"/>
          </a:fillRef>
          <a:effectRef idx="1">
            <a:schemeClr val="accent3"/>
          </a:effectRef>
          <a:fontRef idx="minor">
            <a:schemeClr val="dk1"/>
          </a:fontRef>
        </p:style>
        <p:txBody>
          <a:bodyPr>
            <a:noAutofit/>
          </a:bodyPr>
          <a:lstStyle/>
          <a:p>
            <a:pPr algn="l"/>
            <a:r>
              <a:rPr lang="es-ES" sz="3000" dirty="0" smtClean="0"/>
              <a:t>Capítulo VI.                          Conclusiones y Recomendaciones</a:t>
            </a:r>
            <a:endParaRPr lang="es-ES" sz="3000" dirty="0"/>
          </a:p>
        </p:txBody>
      </p:sp>
      <p:sp>
        <p:nvSpPr>
          <p:cNvPr id="3" name="2 Marcador de contenido"/>
          <p:cNvSpPr>
            <a:spLocks noGrp="1"/>
          </p:cNvSpPr>
          <p:nvPr>
            <p:ph idx="1"/>
          </p:nvPr>
        </p:nvSpPr>
        <p:spPr>
          <a:xfrm>
            <a:off x="497260" y="1124744"/>
            <a:ext cx="8915400" cy="2160240"/>
          </a:xfrm>
        </p:spPr>
        <p:txBody>
          <a:bodyPr>
            <a:normAutofit/>
          </a:bodyPr>
          <a:lstStyle/>
          <a:p>
            <a:pPr algn="just"/>
            <a:r>
              <a:rPr lang="es-ES" sz="2000" u="sng" dirty="0" smtClean="0"/>
              <a:t>ANEXOS:</a:t>
            </a:r>
          </a:p>
          <a:p>
            <a:pPr marL="0" indent="0" algn="just">
              <a:buNone/>
            </a:pPr>
            <a:endParaRPr lang="es-ES" sz="2000" u="sng" dirty="0" smtClean="0"/>
          </a:p>
          <a:p>
            <a:pPr marL="857250" lvl="1" indent="-457200" algn="just">
              <a:buFontTx/>
              <a:buChar char="-"/>
            </a:pPr>
            <a:r>
              <a:rPr lang="es-ES" sz="1800" dirty="0" smtClean="0"/>
              <a:t>Manuales de Mantenimiento.</a:t>
            </a:r>
          </a:p>
          <a:p>
            <a:pPr marL="857250" lvl="1" indent="-457200" algn="just">
              <a:buFontTx/>
              <a:buChar char="-"/>
            </a:pPr>
            <a:r>
              <a:rPr lang="es-ES" sz="1800" dirty="0" smtClean="0">
                <a:hlinkClick r:id="rId4" action="ppaction://hlinkfile"/>
              </a:rPr>
              <a:t>Planos Constructivos.</a:t>
            </a:r>
            <a:endParaRPr lang="es-ES" sz="1800" dirty="0" smtClean="0"/>
          </a:p>
          <a:p>
            <a:pPr marL="857250" lvl="1" indent="-457200" algn="just">
              <a:buFontTx/>
              <a:buChar char="-"/>
            </a:pPr>
            <a:r>
              <a:rPr lang="es-ES" sz="1800" dirty="0" smtClean="0"/>
              <a:t>Tutoriales.</a:t>
            </a:r>
          </a:p>
          <a:p>
            <a:pPr marL="400050" lvl="1" indent="0" algn="just">
              <a:buNone/>
            </a:pPr>
            <a:endParaRPr lang="es-ES"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6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129</a:t>
            </a:fld>
            <a:r>
              <a:rPr lang="es-ES" sz="1600" dirty="0" smtClean="0">
                <a:solidFill>
                  <a:schemeClr val="tx1"/>
                </a:solidFill>
              </a:rPr>
              <a:t>/130</a:t>
            </a:r>
            <a:endParaRPr lang="es-ES" sz="1600" dirty="0">
              <a:solidFill>
                <a:schemeClr val="tx1"/>
              </a:solidFill>
            </a:endParaRPr>
          </a:p>
        </p:txBody>
      </p:sp>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5488" y="61045"/>
            <a:ext cx="446858" cy="504056"/>
          </a:xfrm>
          <a:prstGeom prst="rect">
            <a:avLst/>
          </a:prstGeom>
        </p:spPr>
      </p:pic>
      <p:pic>
        <p:nvPicPr>
          <p:cNvPr id="10" name="9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6894" y="890356"/>
            <a:ext cx="3322023" cy="2439950"/>
          </a:xfrm>
          <a:prstGeom prst="rect">
            <a:avLst/>
          </a:prstGeom>
          <a:ln w="25400">
            <a:solidFill>
              <a:schemeClr val="accent3"/>
            </a:solidFill>
          </a:ln>
        </p:spPr>
      </p:pic>
      <p:pic>
        <p:nvPicPr>
          <p:cNvPr id="4608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0440" y="3144189"/>
            <a:ext cx="4020816" cy="2850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85782" y="890356"/>
            <a:ext cx="2030164" cy="2030164"/>
          </a:xfrm>
          <a:prstGeom prst="rect">
            <a:avLst/>
          </a:prstGeom>
        </p:spPr>
      </p:pic>
      <p:pic>
        <p:nvPicPr>
          <p:cNvPr id="12" name="11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37565">
            <a:off x="1489137" y="3211016"/>
            <a:ext cx="2624349" cy="2624349"/>
          </a:xfrm>
          <a:prstGeom prst="rect">
            <a:avLst/>
          </a:prstGeom>
        </p:spPr>
      </p:pic>
    </p:spTree>
    <p:extLst>
      <p:ext uri="{BB962C8B-B14F-4D97-AF65-F5344CB8AC3E}">
        <p14:creationId xmlns:p14="http://schemas.microsoft.com/office/powerpoint/2010/main" val="30304322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3" name="2 Marcador de contenido"/>
          <p:cNvSpPr>
            <a:spLocks noGrp="1"/>
          </p:cNvSpPr>
          <p:nvPr>
            <p:ph idx="1"/>
          </p:nvPr>
        </p:nvSpPr>
        <p:spPr>
          <a:xfrm>
            <a:off x="2865564" y="2348880"/>
            <a:ext cx="4174872" cy="2160240"/>
          </a:xfrm>
        </p:spPr>
        <p:style>
          <a:lnRef idx="1">
            <a:schemeClr val="accent3"/>
          </a:lnRef>
          <a:fillRef idx="2">
            <a:schemeClr val="accent3"/>
          </a:fillRef>
          <a:effectRef idx="1">
            <a:schemeClr val="accent3"/>
          </a:effectRef>
          <a:fontRef idx="minor">
            <a:schemeClr val="dk1"/>
          </a:fontRef>
        </p:style>
        <p:txBody>
          <a:bodyPr>
            <a:normAutofit lnSpcReduction="10000"/>
          </a:bodyPr>
          <a:lstStyle/>
          <a:p>
            <a:pPr marL="0" indent="0" algn="ctr">
              <a:buNone/>
            </a:pPr>
            <a:r>
              <a:rPr lang="es-ES" sz="4000" dirty="0" smtClean="0"/>
              <a:t>Capítulo II</a:t>
            </a:r>
          </a:p>
          <a:p>
            <a:pPr marL="0" indent="0" algn="ctr">
              <a:buNone/>
            </a:pPr>
            <a:endParaRPr lang="es-ES" sz="4000" dirty="0"/>
          </a:p>
          <a:p>
            <a:pPr marL="0" indent="0" algn="ctr">
              <a:buNone/>
            </a:pPr>
            <a:r>
              <a:rPr lang="es-ES" sz="4000" dirty="0" smtClean="0"/>
              <a:t>Marco Teórico</a:t>
            </a:r>
          </a:p>
          <a:p>
            <a:pPr marL="0" indent="0" algn="ctr">
              <a:buNone/>
            </a:pPr>
            <a:endParaRPr lang="es-ES" sz="4000" dirty="0"/>
          </a:p>
          <a:p>
            <a:pPr marL="0" indent="0" algn="ctr">
              <a:buNone/>
            </a:pPr>
            <a:endParaRPr lang="es-ES" sz="4000"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2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13</a:t>
            </a:fld>
            <a:r>
              <a:rPr lang="es-ES" sz="1600" dirty="0" smtClean="0">
                <a:solidFill>
                  <a:schemeClr val="tx1"/>
                </a:solidFill>
              </a:rPr>
              <a:t>/130</a:t>
            </a:r>
            <a:endParaRPr lang="es-ES" sz="1600" dirty="0">
              <a:solidFill>
                <a:schemeClr val="tx1"/>
              </a:solidFill>
            </a:endParaRPr>
          </a:p>
        </p:txBody>
      </p:sp>
    </p:spTree>
    <p:extLst>
      <p:ext uri="{BB962C8B-B14F-4D97-AF65-F5344CB8AC3E}">
        <p14:creationId xmlns:p14="http://schemas.microsoft.com/office/powerpoint/2010/main" val="8714848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3" name="2 Marcador de contenido"/>
          <p:cNvSpPr>
            <a:spLocks noGrp="1"/>
          </p:cNvSpPr>
          <p:nvPr>
            <p:ph idx="1"/>
          </p:nvPr>
        </p:nvSpPr>
        <p:spPr>
          <a:xfrm>
            <a:off x="2865564" y="3032956"/>
            <a:ext cx="4174872" cy="792088"/>
          </a:xfrm>
        </p:spPr>
        <p:style>
          <a:lnRef idx="1">
            <a:schemeClr val="accent3"/>
          </a:lnRef>
          <a:fillRef idx="2">
            <a:schemeClr val="accent3"/>
          </a:fillRef>
          <a:effectRef idx="1">
            <a:schemeClr val="accent3"/>
          </a:effectRef>
          <a:fontRef idx="minor">
            <a:schemeClr val="dk1"/>
          </a:fontRef>
        </p:style>
        <p:txBody>
          <a:bodyPr>
            <a:normAutofit/>
          </a:bodyPr>
          <a:lstStyle/>
          <a:p>
            <a:pPr marL="0" indent="0" algn="ctr">
              <a:buNone/>
            </a:pPr>
            <a:r>
              <a:rPr lang="es-ES" sz="4000" dirty="0" smtClean="0"/>
              <a:t>- Gracias -</a:t>
            </a:r>
          </a:p>
          <a:p>
            <a:pPr marL="0" indent="0" algn="ctr">
              <a:buNone/>
            </a:pPr>
            <a:endParaRPr lang="es-ES" sz="4000" dirty="0"/>
          </a:p>
          <a:p>
            <a:pPr marL="0" indent="0" algn="ctr">
              <a:buNone/>
            </a:pPr>
            <a:endParaRPr lang="es-ES" sz="4000"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6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130</a:t>
            </a:fld>
            <a:r>
              <a:rPr lang="es-ES" sz="1600" dirty="0" smtClean="0">
                <a:solidFill>
                  <a:schemeClr val="tx1"/>
                </a:solidFill>
              </a:rPr>
              <a:t>/130</a:t>
            </a:r>
            <a:endParaRPr lang="es-ES" sz="1600" dirty="0">
              <a:solidFill>
                <a:schemeClr val="tx1"/>
              </a:solidFill>
            </a:endParaRPr>
          </a:p>
        </p:txBody>
      </p:sp>
    </p:spTree>
    <p:extLst>
      <p:ext uri="{BB962C8B-B14F-4D97-AF65-F5344CB8AC3E}">
        <p14:creationId xmlns:p14="http://schemas.microsoft.com/office/powerpoint/2010/main" val="31193090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                                             Marco Teórico</a:t>
            </a:r>
            <a:endParaRPr lang="es-ES" sz="3000" dirty="0"/>
          </a:p>
        </p:txBody>
      </p:sp>
      <p:sp>
        <p:nvSpPr>
          <p:cNvPr id="5" name="2 Marcador de contenido"/>
          <p:cNvSpPr txBox="1">
            <a:spLocks/>
          </p:cNvSpPr>
          <p:nvPr/>
        </p:nvSpPr>
        <p:spPr>
          <a:xfrm>
            <a:off x="350489" y="4149080"/>
            <a:ext cx="8915400" cy="16561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ES" sz="3000" dirty="0" smtClean="0"/>
              <a:t>En este capítulo se hace referencia a los códigos, normas, métodos y catálogos utilizados para el diseño en las siguientes áreas:</a:t>
            </a:r>
          </a:p>
          <a:p>
            <a:pPr marL="0" indent="0">
              <a:buFont typeface="Arial" pitchFamily="34" charset="0"/>
              <a:buNone/>
            </a:pPr>
            <a:endParaRPr lang="es-ES" dirty="0" smtClean="0"/>
          </a:p>
          <a:p>
            <a:endParaRPr lang="es-ES" dirty="0" smtClean="0"/>
          </a:p>
          <a:p>
            <a:endParaRPr lang="es-ES" dirty="0"/>
          </a:p>
        </p:txBody>
      </p:sp>
      <p:sp>
        <p:nvSpPr>
          <p:cNvPr id="7" name="6 Marcador de pie de página"/>
          <p:cNvSpPr>
            <a:spLocks noGrp="1"/>
          </p:cNvSpPr>
          <p:nvPr>
            <p:ph type="ftr" sz="quarter" idx="11"/>
          </p:nvPr>
        </p:nvSpPr>
        <p:spPr/>
        <p:txBody>
          <a:bodyPr/>
          <a:lstStyle/>
          <a:p>
            <a:r>
              <a:rPr lang="es-ES" sz="1600" dirty="0" smtClean="0">
                <a:solidFill>
                  <a:schemeClr val="tx1"/>
                </a:solidFill>
              </a:rPr>
              <a:t>CAPÍTULO 2 DE 6</a:t>
            </a:r>
            <a:endParaRPr lang="es-ES" sz="1600" dirty="0">
              <a:solidFill>
                <a:schemeClr val="tx1"/>
              </a:solidFill>
            </a:endParaRPr>
          </a:p>
        </p:txBody>
      </p:sp>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328" y="154481"/>
            <a:ext cx="1930946" cy="394071"/>
          </a:xfrm>
          <a:prstGeom prst="rect">
            <a:avLst/>
          </a:prstGeom>
        </p:spPr>
      </p:pic>
      <p:pic>
        <p:nvPicPr>
          <p:cNvPr id="11" name="10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24250" y="1075556"/>
            <a:ext cx="2857500" cy="2857500"/>
          </a:xfrm>
          <a:prstGeom prst="rect">
            <a:avLst/>
          </a:prstGeom>
        </p:spPr>
      </p:pic>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14</a:t>
            </a:fld>
            <a:r>
              <a:rPr lang="es-ES" sz="1600" dirty="0" smtClean="0">
                <a:solidFill>
                  <a:schemeClr val="tx1"/>
                </a:solidFill>
              </a:rPr>
              <a:t>/130</a:t>
            </a:r>
            <a:endParaRPr lang="es-ES" dirty="0">
              <a:solidFill>
                <a:schemeClr val="tx1"/>
              </a:solidFill>
            </a:endParaRPr>
          </a:p>
        </p:txBody>
      </p:sp>
    </p:spTree>
    <p:extLst>
      <p:ext uri="{BB962C8B-B14F-4D97-AF65-F5344CB8AC3E}">
        <p14:creationId xmlns:p14="http://schemas.microsoft.com/office/powerpoint/2010/main" val="38660306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                                             Marco Teórico</a:t>
            </a:r>
            <a:endParaRPr lang="es-ES" sz="3000" dirty="0"/>
          </a:p>
        </p:txBody>
      </p:sp>
      <p:sp>
        <p:nvSpPr>
          <p:cNvPr id="3" name="2 Marcador de contenido"/>
          <p:cNvSpPr>
            <a:spLocks noGrp="1"/>
          </p:cNvSpPr>
          <p:nvPr>
            <p:ph idx="1"/>
          </p:nvPr>
        </p:nvSpPr>
        <p:spPr>
          <a:xfrm>
            <a:off x="350489" y="1268760"/>
            <a:ext cx="8915400" cy="2160240"/>
          </a:xfrm>
        </p:spPr>
        <p:txBody>
          <a:bodyPr>
            <a:normAutofit/>
          </a:bodyPr>
          <a:lstStyle/>
          <a:p>
            <a:pPr marL="514350" indent="-514350" algn="just">
              <a:lnSpc>
                <a:spcPct val="150000"/>
              </a:lnSpc>
              <a:buFont typeface="+mj-lt"/>
              <a:buAutoNum type="arabicPeriod"/>
            </a:pPr>
            <a:r>
              <a:rPr lang="es-ES" sz="1800" dirty="0" smtClean="0"/>
              <a:t>Métodos y Códigos de diseño y construcción de estructura metálica.</a:t>
            </a:r>
          </a:p>
          <a:p>
            <a:pPr marL="514350" indent="-514350" algn="just">
              <a:lnSpc>
                <a:spcPct val="150000"/>
              </a:lnSpc>
              <a:buFont typeface="+mj-lt"/>
              <a:buAutoNum type="arabicPeriod"/>
            </a:pPr>
            <a:r>
              <a:rPr lang="es-ES" sz="1800" dirty="0" smtClean="0"/>
              <a:t>Métodos y Códigos de diseño y construcción de elementos de máquinas.</a:t>
            </a:r>
          </a:p>
          <a:p>
            <a:pPr marL="514350" indent="-514350" algn="just">
              <a:lnSpc>
                <a:spcPct val="150000"/>
              </a:lnSpc>
              <a:buFont typeface="+mj-lt"/>
              <a:buAutoNum type="arabicPeriod"/>
            </a:pPr>
            <a:r>
              <a:rPr lang="es-ES" sz="1800" dirty="0" smtClean="0"/>
              <a:t>Estudio del Software involucrado en el diseño.</a:t>
            </a:r>
          </a:p>
          <a:p>
            <a:pPr marL="514350" indent="-514350" algn="just">
              <a:lnSpc>
                <a:spcPct val="150000"/>
              </a:lnSpc>
              <a:buFont typeface="+mj-lt"/>
              <a:buAutoNum type="arabicPeriod"/>
            </a:pPr>
            <a:r>
              <a:rPr lang="es-ES" sz="1800" dirty="0" smtClean="0"/>
              <a:t>Planes de Mantenimiento para instalaciones, máquinas y mecanismos.</a:t>
            </a:r>
          </a:p>
          <a:p>
            <a:pPr marL="0" indent="0">
              <a:buNone/>
            </a:pPr>
            <a:endParaRPr lang="es-ES" dirty="0" smtClean="0"/>
          </a:p>
          <a:p>
            <a:endParaRPr lang="es-ES" dirty="0" smtClean="0"/>
          </a:p>
          <a:p>
            <a:endParaRPr lang="es-ES" dirty="0"/>
          </a:p>
        </p:txBody>
      </p:sp>
      <p:sp>
        <p:nvSpPr>
          <p:cNvPr id="7" name="6 Marcador de pie de página"/>
          <p:cNvSpPr>
            <a:spLocks noGrp="1"/>
          </p:cNvSpPr>
          <p:nvPr>
            <p:ph type="ftr" sz="quarter" idx="11"/>
          </p:nvPr>
        </p:nvSpPr>
        <p:spPr/>
        <p:txBody>
          <a:bodyPr/>
          <a:lstStyle/>
          <a:p>
            <a:r>
              <a:rPr lang="es-ES" sz="1600" dirty="0" smtClean="0">
                <a:solidFill>
                  <a:schemeClr val="tx1"/>
                </a:solidFill>
              </a:rPr>
              <a:t>CAPÍTULO 2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15</a:t>
            </a:fld>
            <a:r>
              <a:rPr lang="es-ES" sz="1600" dirty="0" smtClean="0">
                <a:solidFill>
                  <a:schemeClr val="tx1"/>
                </a:solidFill>
              </a:rPr>
              <a:t>/130</a:t>
            </a:r>
            <a:endParaRPr lang="es-ES" sz="1600" dirty="0">
              <a:solidFill>
                <a:schemeClr val="tx1"/>
              </a:solidFill>
            </a:endParaRPr>
          </a:p>
        </p:txBody>
      </p:sp>
      <p:pic>
        <p:nvPicPr>
          <p:cNvPr id="11" name="1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328" y="154481"/>
            <a:ext cx="1930946" cy="394071"/>
          </a:xfrm>
          <a:prstGeom prst="rect">
            <a:avLst/>
          </a:prstGeom>
        </p:spPr>
      </p:pic>
      <p:pic>
        <p:nvPicPr>
          <p:cNvPr id="8" name="7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375" y="3429000"/>
            <a:ext cx="2381250" cy="2381250"/>
          </a:xfrm>
          <a:prstGeom prst="rect">
            <a:avLst/>
          </a:prstGeom>
        </p:spPr>
      </p:pic>
    </p:spTree>
    <p:extLst>
      <p:ext uri="{BB962C8B-B14F-4D97-AF65-F5344CB8AC3E}">
        <p14:creationId xmlns:p14="http://schemas.microsoft.com/office/powerpoint/2010/main" val="22920868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836274"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                                             Marco Teórico</a:t>
            </a:r>
            <a:endParaRPr lang="es-ES" sz="3000" dirty="0"/>
          </a:p>
        </p:txBody>
      </p:sp>
      <p:sp>
        <p:nvSpPr>
          <p:cNvPr id="3" name="2 Marcador de contenido"/>
          <p:cNvSpPr>
            <a:spLocks noGrp="1"/>
          </p:cNvSpPr>
          <p:nvPr>
            <p:ph idx="1"/>
          </p:nvPr>
        </p:nvSpPr>
        <p:spPr>
          <a:xfrm>
            <a:off x="734929" y="2366746"/>
            <a:ext cx="8436142" cy="3726550"/>
          </a:xfrm>
        </p:spPr>
        <p:txBody>
          <a:bodyPr>
            <a:normAutofit/>
          </a:bodyPr>
          <a:lstStyle/>
          <a:p>
            <a:pPr marL="514350" indent="-514350" algn="just">
              <a:lnSpc>
                <a:spcPct val="150000"/>
              </a:lnSpc>
              <a:buFont typeface="+mj-lt"/>
              <a:buAutoNum type="arabicPeriod"/>
            </a:pPr>
            <a:r>
              <a:rPr lang="es-ES" sz="2000" u="sng" dirty="0" smtClean="0"/>
              <a:t>Métodos y Códigos de construcción de estructura metálicas:</a:t>
            </a:r>
          </a:p>
          <a:p>
            <a:pPr algn="just">
              <a:lnSpc>
                <a:spcPct val="150000"/>
              </a:lnSpc>
            </a:pPr>
            <a:r>
              <a:rPr lang="es-ES" sz="1800" dirty="0" smtClean="0"/>
              <a:t>NORMA ECUATORIANA DE LA CONSTRUCCIÓN, NEC-11</a:t>
            </a:r>
          </a:p>
          <a:p>
            <a:pPr algn="just"/>
            <a:r>
              <a:rPr lang="es-ES" sz="1800" dirty="0" smtClean="0"/>
              <a:t>CÓDIGO ECUATORIANO DE LA CONSTRUCCIÓN, CEC-2000</a:t>
            </a:r>
          </a:p>
          <a:p>
            <a:pPr algn="just"/>
            <a:r>
              <a:rPr lang="es-ES" sz="1800" dirty="0" smtClean="0"/>
              <a:t>CÓDIGO ECUATORIANO DE LA CONSTRUCCIÓN, CPE INEN 5</a:t>
            </a:r>
          </a:p>
          <a:p>
            <a:pPr algn="just"/>
            <a:r>
              <a:rPr lang="es-ES" sz="1800" dirty="0" smtClean="0"/>
              <a:t>MANUAL OF STEEL CONSTRUCTION, LRFD 2010</a:t>
            </a:r>
          </a:p>
          <a:p>
            <a:pPr algn="just"/>
            <a:r>
              <a:rPr lang="es-ES" sz="1800" dirty="0" smtClean="0"/>
              <a:t>ASCE STANDARD, ASCE/SEI 7-05</a:t>
            </a:r>
          </a:p>
          <a:p>
            <a:pPr algn="just"/>
            <a:r>
              <a:rPr lang="es-ES" sz="1800" dirty="0" smtClean="0"/>
              <a:t>CATÁLOGO DE ACEROS, DIPAC</a:t>
            </a:r>
          </a:p>
          <a:p>
            <a:pPr algn="just"/>
            <a:r>
              <a:rPr lang="es-ES" sz="1800" dirty="0" smtClean="0"/>
              <a:t>CATÁLOGO DE PRODUCTOS , IDEAL ALAMBREC BEKAERT</a:t>
            </a:r>
          </a:p>
          <a:p>
            <a:pPr algn="just"/>
            <a:r>
              <a:rPr lang="es-ES" sz="1800" dirty="0" smtClean="0"/>
              <a:t>CATÁLOGO DE PRODUCTOS, ADELCA</a:t>
            </a:r>
          </a:p>
          <a:p>
            <a:pPr algn="just"/>
            <a:r>
              <a:rPr lang="es-ES" sz="1800" dirty="0" smtClean="0"/>
              <a:t>SOFTWARE: SAP 2000</a:t>
            </a:r>
          </a:p>
          <a:p>
            <a:endParaRPr lang="es-ES" dirty="0" smtClean="0"/>
          </a:p>
          <a:p>
            <a:pPr marL="0" indent="0">
              <a:buNone/>
            </a:pPr>
            <a:endParaRPr lang="es-ES" dirty="0" smtClean="0"/>
          </a:p>
          <a:p>
            <a:endParaRPr lang="es-ES"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2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16</a:t>
            </a:fld>
            <a:r>
              <a:rPr lang="es-ES" sz="1600" dirty="0" smtClean="0">
                <a:solidFill>
                  <a:schemeClr val="tx1"/>
                </a:solidFill>
              </a:rPr>
              <a:t>/130</a:t>
            </a:r>
            <a:endParaRPr lang="es-ES" dirty="0">
              <a:solidFill>
                <a:schemeClr val="tx1"/>
              </a:solidFill>
            </a:endParaRPr>
          </a:p>
        </p:txBody>
      </p:sp>
      <p:pic>
        <p:nvPicPr>
          <p:cNvPr id="2050" name="Picture 2" descr="C:\Program Files\Microsoft Office\MEDIA\CAGCAT10\j0205462.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7513" y="850431"/>
            <a:ext cx="1650974" cy="1516315"/>
          </a:xfrm>
          <a:prstGeom prst="rect">
            <a:avLst/>
          </a:prstGeom>
          <a:noFill/>
          <a:extLst>
            <a:ext uri="{909E8E84-426E-40DD-AFC4-6F175D3DCCD1}">
              <a14:hiddenFill xmlns:a14="http://schemas.microsoft.com/office/drawing/2010/main">
                <a:solidFill>
                  <a:srgbClr val="FFFFFF"/>
                </a:solidFill>
              </a14:hiddenFill>
            </a:ext>
          </a:extLst>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328" y="154481"/>
            <a:ext cx="1930946" cy="394071"/>
          </a:xfrm>
          <a:prstGeom prst="rect">
            <a:avLst/>
          </a:prstGeom>
        </p:spPr>
      </p:pic>
    </p:spTree>
    <p:extLst>
      <p:ext uri="{BB962C8B-B14F-4D97-AF65-F5344CB8AC3E}">
        <p14:creationId xmlns:p14="http://schemas.microsoft.com/office/powerpoint/2010/main" val="9543050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                                             Marco Teórico</a:t>
            </a:r>
            <a:endParaRPr lang="es-ES" sz="3000" dirty="0"/>
          </a:p>
        </p:txBody>
      </p:sp>
      <p:sp>
        <p:nvSpPr>
          <p:cNvPr id="3" name="2 Marcador de contenido"/>
          <p:cNvSpPr>
            <a:spLocks noGrp="1"/>
          </p:cNvSpPr>
          <p:nvPr>
            <p:ph idx="1"/>
          </p:nvPr>
        </p:nvSpPr>
        <p:spPr>
          <a:xfrm>
            <a:off x="563031" y="2276872"/>
            <a:ext cx="8436142" cy="3600400"/>
          </a:xfrm>
        </p:spPr>
        <p:txBody>
          <a:bodyPr>
            <a:normAutofit/>
          </a:bodyPr>
          <a:lstStyle/>
          <a:p>
            <a:pPr marL="514350" indent="-514350" algn="just">
              <a:lnSpc>
                <a:spcPct val="150000"/>
              </a:lnSpc>
              <a:buFont typeface="+mj-lt"/>
              <a:buAutoNum type="arabicPeriod" startAt="2"/>
            </a:pPr>
            <a:r>
              <a:rPr lang="es-ES" sz="2000" u="sng" dirty="0" smtClean="0"/>
              <a:t>Métodos y Códigos de construcción de elementos de máquinas:</a:t>
            </a:r>
          </a:p>
          <a:p>
            <a:pPr algn="just">
              <a:lnSpc>
                <a:spcPct val="150000"/>
              </a:lnSpc>
            </a:pPr>
            <a:r>
              <a:rPr lang="es-ES" sz="1800" dirty="0" smtClean="0"/>
              <a:t>MANUAL OF STEEL CONSTRUCTION, LRFD 2010</a:t>
            </a:r>
          </a:p>
          <a:p>
            <a:pPr algn="just"/>
            <a:r>
              <a:rPr lang="es-ES" sz="1800" dirty="0" smtClean="0"/>
              <a:t>GEARING, EPT, BROWNING, MORSE, EMERSON POWER TRANSMISSIONS</a:t>
            </a:r>
          </a:p>
          <a:p>
            <a:pPr algn="just"/>
            <a:r>
              <a:rPr lang="es-ES" sz="1800" dirty="0" smtClean="0"/>
              <a:t>CATÁLOGO GENERAL, SFK</a:t>
            </a:r>
          </a:p>
          <a:p>
            <a:pPr algn="just"/>
            <a:r>
              <a:rPr lang="es-ES" sz="1800" dirty="0" smtClean="0"/>
              <a:t>CATÁLOGO TÉCNICO DE PRODUCTOS, REINIKE PERNOS ESTRUCTURALES</a:t>
            </a:r>
          </a:p>
          <a:p>
            <a:pPr algn="just"/>
            <a:r>
              <a:rPr lang="es-ES" sz="1800" dirty="0" smtClean="0"/>
              <a:t>CATÁLOGO TÉCNICO DE PRODUCTOS, BOLHER</a:t>
            </a:r>
          </a:p>
          <a:p>
            <a:pPr algn="just"/>
            <a:r>
              <a:rPr lang="es-ES" sz="1800" dirty="0" smtClean="0"/>
              <a:t>SPECIFICATION FOR CARBON STEEL ELECTRODES FOR SHIELDED METAL ARC WELDING, AWS 5.1-91</a:t>
            </a:r>
          </a:p>
          <a:p>
            <a:pPr algn="just"/>
            <a:r>
              <a:rPr lang="es-ES" sz="1800" dirty="0" smtClean="0"/>
              <a:t>STRUCTURAL WELDING CODE-SETEEL, AWS D1.1:2000</a:t>
            </a:r>
          </a:p>
          <a:p>
            <a:pPr algn="just"/>
            <a:r>
              <a:rPr lang="es-ES" sz="1800" dirty="0" smtClean="0"/>
              <a:t>SOFTWARE: SOLIDWORKS 2013 </a:t>
            </a:r>
          </a:p>
          <a:p>
            <a:endParaRPr lang="es-ES" dirty="0" smtClean="0"/>
          </a:p>
          <a:p>
            <a:pPr marL="0" indent="0">
              <a:buNone/>
            </a:pPr>
            <a:endParaRPr lang="es-ES" dirty="0" smtClean="0"/>
          </a:p>
          <a:p>
            <a:endParaRPr lang="es-ES"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2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17</a:t>
            </a:fld>
            <a:r>
              <a:rPr lang="es-ES" sz="1600" dirty="0" smtClean="0">
                <a:solidFill>
                  <a:schemeClr val="tx1"/>
                </a:solidFill>
              </a:rPr>
              <a:t>/130</a:t>
            </a:r>
            <a:endParaRPr lang="es-ES" dirty="0">
              <a:solidFill>
                <a:schemeClr val="tx1"/>
              </a:solidFill>
            </a:endParaRPr>
          </a:p>
        </p:txBody>
      </p:sp>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328" y="154481"/>
            <a:ext cx="1930946" cy="394071"/>
          </a:xfrm>
          <a:prstGeom prst="rect">
            <a:avLst/>
          </a:prstGeom>
        </p:spPr>
      </p:pic>
      <p:pic>
        <p:nvPicPr>
          <p:cNvPr id="6" name="5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6780" y="836712"/>
            <a:ext cx="2092439" cy="1571245"/>
          </a:xfrm>
          <a:prstGeom prst="rect">
            <a:avLst/>
          </a:prstGeom>
        </p:spPr>
      </p:pic>
    </p:spTree>
    <p:extLst>
      <p:ext uri="{BB962C8B-B14F-4D97-AF65-F5344CB8AC3E}">
        <p14:creationId xmlns:p14="http://schemas.microsoft.com/office/powerpoint/2010/main" val="5710086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836274"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                                             Marco Teórico</a:t>
            </a:r>
            <a:endParaRPr lang="es-ES" sz="3000" dirty="0"/>
          </a:p>
        </p:txBody>
      </p:sp>
      <p:sp>
        <p:nvSpPr>
          <p:cNvPr id="3" name="2 Marcador de contenido"/>
          <p:cNvSpPr>
            <a:spLocks noGrp="1"/>
          </p:cNvSpPr>
          <p:nvPr>
            <p:ph idx="1"/>
          </p:nvPr>
        </p:nvSpPr>
        <p:spPr>
          <a:xfrm>
            <a:off x="567438" y="3140968"/>
            <a:ext cx="8436142" cy="2592288"/>
          </a:xfrm>
        </p:spPr>
        <p:txBody>
          <a:bodyPr>
            <a:normAutofit/>
          </a:bodyPr>
          <a:lstStyle/>
          <a:p>
            <a:pPr marL="514350" indent="-514350" algn="just">
              <a:buFont typeface="+mj-lt"/>
              <a:buAutoNum type="arabicPeriod" startAt="3"/>
            </a:pPr>
            <a:r>
              <a:rPr lang="es-ES" sz="2000" u="sng" dirty="0" smtClean="0"/>
              <a:t>Estudio de los software involucrados en el diseño:</a:t>
            </a:r>
          </a:p>
          <a:p>
            <a:pPr marL="0" indent="0" algn="just">
              <a:buNone/>
            </a:pPr>
            <a:r>
              <a:rPr lang="es-ES" dirty="0" smtClean="0"/>
              <a:t>                             </a:t>
            </a:r>
            <a:r>
              <a:rPr lang="es-ES" sz="1800" dirty="0" smtClean="0"/>
              <a:t>TUTORIALES</a:t>
            </a:r>
          </a:p>
          <a:p>
            <a:r>
              <a:rPr lang="es-ES" sz="1800" dirty="0" smtClean="0"/>
              <a:t>Para estructuras:                    SAP 2000 v10.0.1</a:t>
            </a:r>
          </a:p>
          <a:p>
            <a:r>
              <a:rPr lang="es-ES" sz="1800" dirty="0" smtClean="0"/>
              <a:t>Para diseño de elementos:   SolidWorks 2013</a:t>
            </a:r>
          </a:p>
          <a:p>
            <a:r>
              <a:rPr lang="es-ES" sz="1800" dirty="0" smtClean="0"/>
              <a:t>Para presupuesto:                  Jaleo Studio</a:t>
            </a:r>
          </a:p>
          <a:p>
            <a:endParaRPr lang="es-ES"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2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18</a:t>
            </a:fld>
            <a:r>
              <a:rPr lang="es-ES" sz="1600" dirty="0" smtClean="0">
                <a:solidFill>
                  <a:schemeClr val="tx1"/>
                </a:solidFill>
              </a:rPr>
              <a:t>/130</a:t>
            </a:r>
            <a:endParaRPr lang="es-ES" sz="1600" dirty="0">
              <a:solidFill>
                <a:schemeClr val="tx1"/>
              </a:solidFill>
            </a:endParaRPr>
          </a:p>
        </p:txBody>
      </p:sp>
      <p:pic>
        <p:nvPicPr>
          <p:cNvPr id="4098" name="Picture 2" descr="C:\Program Files\Microsoft Office\MEDIA\CAGCAT10\j0205582.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6614" y="1052736"/>
            <a:ext cx="2272772" cy="1925183"/>
          </a:xfrm>
          <a:prstGeom prst="rect">
            <a:avLst/>
          </a:prstGeom>
          <a:noFill/>
          <a:extLst>
            <a:ext uri="{909E8E84-426E-40DD-AFC4-6F175D3DCCD1}">
              <a14:hiddenFill xmlns:a14="http://schemas.microsoft.com/office/drawing/2010/main">
                <a:solidFill>
                  <a:srgbClr val="FFFFFF"/>
                </a:solidFill>
              </a14:hiddenFill>
            </a:ext>
          </a:extLst>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5328" y="154481"/>
            <a:ext cx="1930946" cy="394071"/>
          </a:xfrm>
          <a:prstGeom prst="rect">
            <a:avLst/>
          </a:prstGeom>
        </p:spPr>
      </p:pic>
    </p:spTree>
    <p:extLst>
      <p:ext uri="{BB962C8B-B14F-4D97-AF65-F5344CB8AC3E}">
        <p14:creationId xmlns:p14="http://schemas.microsoft.com/office/powerpoint/2010/main" val="2086800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                                             Marco Teórico</a:t>
            </a:r>
            <a:endParaRPr lang="es-ES" sz="3000" dirty="0"/>
          </a:p>
        </p:txBody>
      </p:sp>
      <p:sp>
        <p:nvSpPr>
          <p:cNvPr id="3" name="2 Marcador de contenido"/>
          <p:cNvSpPr>
            <a:spLocks noGrp="1"/>
          </p:cNvSpPr>
          <p:nvPr>
            <p:ph idx="1"/>
          </p:nvPr>
        </p:nvSpPr>
        <p:spPr>
          <a:xfrm>
            <a:off x="541648" y="2132856"/>
            <a:ext cx="8436142" cy="3672408"/>
          </a:xfrm>
        </p:spPr>
        <p:txBody>
          <a:bodyPr>
            <a:normAutofit/>
          </a:bodyPr>
          <a:lstStyle/>
          <a:p>
            <a:pPr marL="514350" indent="-514350" algn="just">
              <a:lnSpc>
                <a:spcPct val="150000"/>
              </a:lnSpc>
              <a:buFont typeface="+mj-lt"/>
              <a:buAutoNum type="arabicPeriod" startAt="4"/>
            </a:pPr>
            <a:r>
              <a:rPr lang="es-ES" sz="2000" u="sng" dirty="0" smtClean="0"/>
              <a:t>Planes de Mantenimiento para instalaciones, máquinas y mecanismos:</a:t>
            </a:r>
          </a:p>
          <a:p>
            <a:pPr marL="0" indent="0" algn="just">
              <a:buNone/>
            </a:pPr>
            <a:endParaRPr lang="es-ES" sz="2000" u="sng" dirty="0" smtClean="0"/>
          </a:p>
          <a:p>
            <a:pPr marL="0" indent="0" algn="just">
              <a:buNone/>
            </a:pPr>
            <a:r>
              <a:rPr lang="es-ES" sz="1800" dirty="0" smtClean="0"/>
              <a:t>Los planes de mantenimiento elaborados para la estructura y el sistema de piso giratorio tienen la meta final que es el RAM-S, es decir:</a:t>
            </a:r>
          </a:p>
          <a:p>
            <a:pPr marL="0" indent="0" algn="just">
              <a:buNone/>
            </a:pPr>
            <a:endParaRPr lang="es-ES" sz="1800" dirty="0" smtClean="0"/>
          </a:p>
          <a:p>
            <a:pPr algn="just"/>
            <a:r>
              <a:rPr lang="es-ES" sz="1800" dirty="0" smtClean="0"/>
              <a:t>R, </a:t>
            </a:r>
            <a:r>
              <a:rPr lang="es-ES" sz="1800" dirty="0" err="1" smtClean="0"/>
              <a:t>Reliability</a:t>
            </a:r>
            <a:r>
              <a:rPr lang="es-ES" sz="1800" dirty="0" smtClean="0"/>
              <a:t>, fiabilidad, relación entre el diseño y la construcción.</a:t>
            </a:r>
          </a:p>
          <a:p>
            <a:pPr algn="just"/>
            <a:r>
              <a:rPr lang="es-ES" sz="1800" dirty="0" smtClean="0"/>
              <a:t>A, Availability, disponibilidad, tiempo efectivo de operación.</a:t>
            </a:r>
          </a:p>
          <a:p>
            <a:pPr algn="just"/>
            <a:r>
              <a:rPr lang="es-ES" sz="1800" dirty="0" smtClean="0"/>
              <a:t>M, Maintainability, mantenibilidad, facilidad para acciones de mantenimiento.</a:t>
            </a:r>
          </a:p>
          <a:p>
            <a:pPr algn="just"/>
            <a:r>
              <a:rPr lang="es-ES" sz="1800" dirty="0" smtClean="0"/>
              <a:t>S, Safety, seguridad ,en acciones de mantenimiento y en funcionamiento.</a:t>
            </a:r>
          </a:p>
          <a:p>
            <a:endParaRPr lang="es-ES" dirty="0" smtClean="0"/>
          </a:p>
          <a:p>
            <a:endParaRPr lang="es-ES"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2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19</a:t>
            </a:fld>
            <a:r>
              <a:rPr lang="es-ES" sz="1600" dirty="0" smtClean="0">
                <a:solidFill>
                  <a:schemeClr val="tx1"/>
                </a:solidFill>
              </a:rPr>
              <a:t>/130</a:t>
            </a:r>
            <a:endParaRPr lang="es-ES" dirty="0">
              <a:solidFill>
                <a:schemeClr val="tx1"/>
              </a:solidFill>
            </a:endParaRPr>
          </a:p>
        </p:txBody>
      </p:sp>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5328" y="154481"/>
            <a:ext cx="1930946" cy="394071"/>
          </a:xfrm>
          <a:prstGeom prst="rect">
            <a:avLst/>
          </a:prstGeom>
        </p:spPr>
      </p:pic>
      <p:pic>
        <p:nvPicPr>
          <p:cNvPr id="6" name="5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8864" y="620688"/>
            <a:ext cx="2304256" cy="1594545"/>
          </a:xfrm>
          <a:prstGeom prst="rect">
            <a:avLst/>
          </a:prstGeom>
        </p:spPr>
      </p:pic>
    </p:spTree>
    <p:extLst>
      <p:ext uri="{BB962C8B-B14F-4D97-AF65-F5344CB8AC3E}">
        <p14:creationId xmlns:p14="http://schemas.microsoft.com/office/powerpoint/2010/main" val="28963351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3" name="2 Marcador de contenido"/>
          <p:cNvSpPr>
            <a:spLocks noGrp="1"/>
          </p:cNvSpPr>
          <p:nvPr>
            <p:ph idx="1"/>
          </p:nvPr>
        </p:nvSpPr>
        <p:spPr>
          <a:xfrm>
            <a:off x="416496" y="3933056"/>
            <a:ext cx="8915400" cy="2016223"/>
          </a:xfrm>
        </p:spPr>
        <p:txBody>
          <a:bodyPr>
            <a:normAutofit/>
          </a:bodyPr>
          <a:lstStyle/>
          <a:p>
            <a:pPr marL="0" indent="0" algn="just">
              <a:buNone/>
            </a:pPr>
            <a:r>
              <a:rPr lang="es-ES" sz="3000" dirty="0" smtClean="0"/>
              <a:t>Esta presentación contiene el extracto de la memoria técnica referente a la propuesta para la construcción de la estructura metálica de un restaurante con sistema de piso giratorio, para la empresa Mansión de la Colina. </a:t>
            </a: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2</a:t>
            </a:fld>
            <a:r>
              <a:rPr lang="es-ES" sz="1600" dirty="0" smtClean="0">
                <a:solidFill>
                  <a:schemeClr val="tx1"/>
                </a:solidFill>
              </a:rPr>
              <a:t>/130</a:t>
            </a:r>
            <a:endParaRPr lang="es-ES" sz="1600" dirty="0">
              <a:solidFill>
                <a:schemeClr val="tx1"/>
              </a:solidFill>
            </a:endParaRPr>
          </a:p>
        </p:txBody>
      </p:sp>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4754" y="980728"/>
            <a:ext cx="3396492" cy="2880320"/>
          </a:xfrm>
          <a:prstGeom prst="rect">
            <a:avLst/>
          </a:prstGeom>
        </p:spPr>
      </p:pic>
    </p:spTree>
    <p:extLst>
      <p:ext uri="{BB962C8B-B14F-4D97-AF65-F5344CB8AC3E}">
        <p14:creationId xmlns:p14="http://schemas.microsoft.com/office/powerpoint/2010/main" val="464770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3" name="2 Marcador de contenido"/>
          <p:cNvSpPr>
            <a:spLocks noGrp="1"/>
          </p:cNvSpPr>
          <p:nvPr>
            <p:ph idx="1"/>
          </p:nvPr>
        </p:nvSpPr>
        <p:spPr>
          <a:xfrm>
            <a:off x="2865564" y="2348880"/>
            <a:ext cx="4174872" cy="2160240"/>
          </a:xfrm>
        </p:spPr>
        <p:style>
          <a:lnRef idx="1">
            <a:schemeClr val="accent3"/>
          </a:lnRef>
          <a:fillRef idx="2">
            <a:schemeClr val="accent3"/>
          </a:fillRef>
          <a:effectRef idx="1">
            <a:schemeClr val="accent3"/>
          </a:effectRef>
          <a:fontRef idx="minor">
            <a:schemeClr val="dk1"/>
          </a:fontRef>
        </p:style>
        <p:txBody>
          <a:bodyPr>
            <a:normAutofit lnSpcReduction="10000"/>
          </a:bodyPr>
          <a:lstStyle/>
          <a:p>
            <a:pPr marL="0" indent="0" algn="ctr">
              <a:buNone/>
            </a:pPr>
            <a:r>
              <a:rPr lang="es-ES" sz="4000" dirty="0" smtClean="0"/>
              <a:t>Capítulo III</a:t>
            </a:r>
          </a:p>
          <a:p>
            <a:pPr marL="0" indent="0" algn="ctr">
              <a:buNone/>
            </a:pPr>
            <a:endParaRPr lang="es-ES" sz="4000" dirty="0"/>
          </a:p>
          <a:p>
            <a:pPr marL="0" indent="0" algn="ctr">
              <a:buNone/>
            </a:pPr>
            <a:r>
              <a:rPr lang="es-ES" sz="4000" dirty="0" smtClean="0"/>
              <a:t>Diseño</a:t>
            </a:r>
          </a:p>
          <a:p>
            <a:pPr marL="0" indent="0" algn="ctr">
              <a:buNone/>
            </a:pPr>
            <a:endParaRPr lang="es-ES" sz="4000" dirty="0"/>
          </a:p>
          <a:p>
            <a:pPr marL="0" indent="0" algn="ctr">
              <a:buNone/>
            </a:pPr>
            <a:endParaRPr lang="es-ES" sz="4000"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20</a:t>
            </a:fld>
            <a:r>
              <a:rPr lang="es-ES" sz="1600" dirty="0" smtClean="0">
                <a:solidFill>
                  <a:schemeClr val="tx1"/>
                </a:solidFill>
              </a:rPr>
              <a:t>/130</a:t>
            </a:r>
            <a:endParaRPr lang="es-ES" sz="1600" dirty="0">
              <a:solidFill>
                <a:schemeClr val="tx1"/>
              </a:solidFill>
            </a:endParaRPr>
          </a:p>
        </p:txBody>
      </p:sp>
    </p:spTree>
    <p:extLst>
      <p:ext uri="{BB962C8B-B14F-4D97-AF65-F5344CB8AC3E}">
        <p14:creationId xmlns:p14="http://schemas.microsoft.com/office/powerpoint/2010/main" val="42935322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419778" y="3501008"/>
            <a:ext cx="8915400" cy="2476872"/>
          </a:xfrm>
        </p:spPr>
        <p:txBody>
          <a:bodyPr>
            <a:noAutofit/>
          </a:bodyPr>
          <a:lstStyle/>
          <a:p>
            <a:pPr marL="0" indent="0" algn="just">
              <a:buNone/>
            </a:pPr>
            <a:r>
              <a:rPr lang="es-ES" sz="3000" dirty="0" smtClean="0"/>
              <a:t>En este capítulo se muestra ejemplos de cálculos realizados en las áreas de: diseño de estructuras metálicas (columnas, vigas, conexiones soldadas, placas base y perfiles soldados) y diseño de elementos (moto-reductor, engranes, rodamientos, pernos, acoples,…) </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21</a:t>
            </a:fld>
            <a:r>
              <a:rPr lang="es-ES" sz="1600" dirty="0" smtClean="0">
                <a:solidFill>
                  <a:schemeClr val="tx1"/>
                </a:solidFill>
              </a:rPr>
              <a:t>/130</a:t>
            </a:r>
            <a:endParaRPr lang="es-ES" sz="1600" dirty="0">
              <a:solidFill>
                <a:schemeClr val="tx1"/>
              </a:solidFill>
            </a:endParaRPr>
          </a:p>
        </p:txBody>
      </p:sp>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pic>
        <p:nvPicPr>
          <p:cNvPr id="10"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7003" y="1096194"/>
            <a:ext cx="3051994" cy="2304256"/>
          </a:xfrm>
          <a:prstGeom prst="rect">
            <a:avLst/>
          </a:prstGeom>
        </p:spPr>
      </p:pic>
    </p:spTree>
    <p:extLst>
      <p:ext uri="{BB962C8B-B14F-4D97-AF65-F5344CB8AC3E}">
        <p14:creationId xmlns:p14="http://schemas.microsoft.com/office/powerpoint/2010/main" val="21430753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563910" y="908720"/>
            <a:ext cx="1940818" cy="748680"/>
          </a:xfrm>
        </p:spPr>
        <p:txBody>
          <a:bodyPr>
            <a:normAutofit/>
          </a:bodyPr>
          <a:lstStyle/>
          <a:p>
            <a:pPr marL="0" indent="0">
              <a:buNone/>
            </a:pPr>
            <a:r>
              <a:rPr lang="es-ES" sz="2000" u="sng" dirty="0" smtClean="0"/>
              <a:t>Metodología:</a:t>
            </a:r>
            <a:r>
              <a:rPr lang="es-ES" sz="2900" u="sng" dirty="0" smtClean="0"/>
              <a:t> </a:t>
            </a:r>
          </a:p>
          <a:p>
            <a:pPr marL="0" indent="0">
              <a:buNone/>
            </a:pPr>
            <a:endParaRPr lang="es-ES"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22</a:t>
            </a:fld>
            <a:r>
              <a:rPr lang="es-ES" sz="1600" dirty="0" smtClean="0">
                <a:solidFill>
                  <a:schemeClr val="tx1"/>
                </a:solidFill>
              </a:rPr>
              <a:t>/130</a:t>
            </a:r>
            <a:endParaRPr lang="es-ES" sz="1600" dirty="0">
              <a:solidFill>
                <a:schemeClr val="tx1"/>
              </a:solidFill>
            </a:endParaRPr>
          </a:p>
        </p:txBody>
      </p:sp>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7" name="6 Elipse"/>
          <p:cNvSpPr/>
          <p:nvPr/>
        </p:nvSpPr>
        <p:spPr>
          <a:xfrm>
            <a:off x="3648125" y="4107537"/>
            <a:ext cx="2736304" cy="1214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Diseño Arquitectónico</a:t>
            </a:r>
            <a:endParaRPr lang="es-E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9" name="8 Rectángulo redondeado"/>
          <p:cNvSpPr/>
          <p:nvPr/>
        </p:nvSpPr>
        <p:spPr>
          <a:xfrm>
            <a:off x="1165598" y="5072416"/>
            <a:ext cx="1728192"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1. Diseño Estructural</a:t>
            </a:r>
            <a:endParaRPr lang="es-ES" dirty="0"/>
          </a:p>
        </p:txBody>
      </p:sp>
      <p:sp>
        <p:nvSpPr>
          <p:cNvPr id="13" name="12 Rectángulo redondeado"/>
          <p:cNvSpPr/>
          <p:nvPr/>
        </p:nvSpPr>
        <p:spPr>
          <a:xfrm>
            <a:off x="7257256" y="5028619"/>
            <a:ext cx="1728192" cy="86409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2. Diseño </a:t>
            </a:r>
          </a:p>
          <a:p>
            <a:pPr algn="ctr"/>
            <a:r>
              <a:rPr lang="es-ES" dirty="0" smtClean="0"/>
              <a:t>Piso Giratorio</a:t>
            </a:r>
            <a:endParaRPr lang="es-ES" dirty="0"/>
          </a:p>
        </p:txBody>
      </p:sp>
      <p:sp>
        <p:nvSpPr>
          <p:cNvPr id="14" name="13 Flecha izquierda y derecha"/>
          <p:cNvSpPr/>
          <p:nvPr/>
        </p:nvSpPr>
        <p:spPr>
          <a:xfrm>
            <a:off x="4152181" y="5517023"/>
            <a:ext cx="2001809" cy="11379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6" name="15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1944" y="908720"/>
            <a:ext cx="1929872" cy="2880320"/>
          </a:xfrm>
          <a:prstGeom prst="rect">
            <a:avLst/>
          </a:prstGeom>
        </p:spPr>
      </p:pic>
      <p:sp>
        <p:nvSpPr>
          <p:cNvPr id="18" name="17 Flecha abajo"/>
          <p:cNvSpPr/>
          <p:nvPr/>
        </p:nvSpPr>
        <p:spPr>
          <a:xfrm rot="4320816">
            <a:off x="3330958" y="4837473"/>
            <a:ext cx="116881" cy="7807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19 Flecha abajo"/>
          <p:cNvSpPr/>
          <p:nvPr/>
        </p:nvSpPr>
        <p:spPr>
          <a:xfrm rot="-4320000">
            <a:off x="6715319" y="4837556"/>
            <a:ext cx="116881" cy="7807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9" name="18 CuadroTexto"/>
          <p:cNvSpPr txBox="1"/>
          <p:nvPr/>
        </p:nvSpPr>
        <p:spPr>
          <a:xfrm>
            <a:off x="3015625" y="3771245"/>
            <a:ext cx="4001304" cy="338554"/>
          </a:xfrm>
          <a:prstGeom prst="rect">
            <a:avLst/>
          </a:prstGeom>
          <a:noFill/>
        </p:spPr>
        <p:txBody>
          <a:bodyPr wrap="square" rtlCol="0">
            <a:spAutoFit/>
          </a:bodyPr>
          <a:lstStyle/>
          <a:p>
            <a:r>
              <a:rPr lang="es-ES" sz="1600" dirty="0" smtClean="0"/>
              <a:t>Figura 3.1 Perspectiva Modelo arquitectónico.</a:t>
            </a:r>
            <a:endParaRPr lang="es-ES" sz="1600" dirty="0"/>
          </a:p>
        </p:txBody>
      </p:sp>
    </p:spTree>
    <p:extLst>
      <p:ext uri="{BB962C8B-B14F-4D97-AF65-F5344CB8AC3E}">
        <p14:creationId xmlns:p14="http://schemas.microsoft.com/office/powerpoint/2010/main" val="13459755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560512" y="908720"/>
            <a:ext cx="8915400" cy="4781128"/>
          </a:xfrm>
        </p:spPr>
        <p:txBody>
          <a:bodyPr>
            <a:normAutofit/>
          </a:bodyPr>
          <a:lstStyle/>
          <a:p>
            <a:pPr marL="457200" indent="-457200">
              <a:buFont typeface="+mj-lt"/>
              <a:buAutoNum type="arabicPeriod"/>
            </a:pPr>
            <a:r>
              <a:rPr lang="es-ES" sz="2000" u="sng" dirty="0" smtClean="0"/>
              <a:t>Diseño de la estructura metálica: </a:t>
            </a:r>
          </a:p>
          <a:p>
            <a:pPr algn="just"/>
            <a:r>
              <a:rPr lang="es-ES" sz="1800" dirty="0" smtClean="0"/>
              <a:t>Diseño arquitectónico a Estructural.</a:t>
            </a:r>
          </a:p>
          <a:p>
            <a:pPr algn="just"/>
            <a:r>
              <a:rPr lang="es-ES" sz="1800" dirty="0" smtClean="0"/>
              <a:t>Materiales.</a:t>
            </a:r>
          </a:p>
          <a:p>
            <a:pPr algn="just"/>
            <a:r>
              <a:rPr lang="es-ES" sz="1800" dirty="0" smtClean="0"/>
              <a:t>Análisis de cargas.</a:t>
            </a:r>
          </a:p>
          <a:p>
            <a:pPr algn="just"/>
            <a:r>
              <a:rPr lang="es-ES" sz="1800" dirty="0" smtClean="0"/>
              <a:t>Diseño de detalle.</a:t>
            </a:r>
          </a:p>
          <a:p>
            <a:pPr marL="857250" lvl="1" indent="-457200" algn="just">
              <a:buFontTx/>
              <a:buChar char="-"/>
            </a:pPr>
            <a:r>
              <a:rPr lang="es-ES" sz="1800" dirty="0" smtClean="0"/>
              <a:t>Compacidad de secciones.</a:t>
            </a:r>
          </a:p>
          <a:p>
            <a:pPr marL="857250" lvl="1" indent="-457200" algn="just">
              <a:buFontTx/>
              <a:buChar char="-"/>
            </a:pPr>
            <a:r>
              <a:rPr lang="es-ES" sz="1800" dirty="0" smtClean="0"/>
              <a:t>Diseño de elementos críticos.</a:t>
            </a:r>
          </a:p>
          <a:p>
            <a:pPr marL="857250" lvl="1" indent="-457200" algn="just">
              <a:buFontTx/>
              <a:buChar char="-"/>
            </a:pPr>
            <a:r>
              <a:rPr lang="es-ES" sz="1800" dirty="0" smtClean="0"/>
              <a:t>Diseño de placa base para columnas.</a:t>
            </a:r>
          </a:p>
          <a:p>
            <a:pPr marL="857250" lvl="1" indent="-457200" algn="just">
              <a:buFontTx/>
              <a:buChar char="-"/>
            </a:pPr>
            <a:r>
              <a:rPr lang="es-ES" sz="1800" dirty="0" smtClean="0"/>
              <a:t>Control de deriva.</a:t>
            </a:r>
          </a:p>
          <a:p>
            <a:pPr marL="857250" lvl="1" indent="-457200" algn="just">
              <a:buFontTx/>
              <a:buChar char="-"/>
            </a:pPr>
            <a:r>
              <a:rPr lang="es-ES" sz="1800" dirty="0" smtClean="0"/>
              <a:t>Diseño de conexiones.</a:t>
            </a:r>
            <a:endParaRPr lang="es-ES" sz="18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23</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2751" y="1412776"/>
            <a:ext cx="4483219" cy="405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5313040" y="5589240"/>
            <a:ext cx="4222930" cy="338554"/>
          </a:xfrm>
          <a:prstGeom prst="rect">
            <a:avLst/>
          </a:prstGeom>
          <a:noFill/>
        </p:spPr>
        <p:txBody>
          <a:bodyPr wrap="square" rtlCol="0">
            <a:spAutoFit/>
          </a:bodyPr>
          <a:lstStyle/>
          <a:p>
            <a:r>
              <a:rPr lang="es-ES" sz="1600" dirty="0" smtClean="0"/>
              <a:t>Figura 3.2 Estructura Metálica Nivel 1.</a:t>
            </a:r>
            <a:endParaRPr lang="es-ES" sz="1600" dirty="0"/>
          </a:p>
        </p:txBody>
      </p:sp>
    </p:spTree>
    <p:extLst>
      <p:ext uri="{BB962C8B-B14F-4D97-AF65-F5344CB8AC3E}">
        <p14:creationId xmlns:p14="http://schemas.microsoft.com/office/powerpoint/2010/main" val="9759880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560512" y="908720"/>
            <a:ext cx="8915400" cy="4781128"/>
          </a:xfrm>
        </p:spPr>
        <p:txBody>
          <a:bodyPr>
            <a:normAutofit/>
          </a:bodyPr>
          <a:lstStyle/>
          <a:p>
            <a:pPr marL="0" indent="0" algn="just">
              <a:buNone/>
            </a:pPr>
            <a:r>
              <a:rPr lang="es-ES" sz="2000" u="sng" dirty="0" smtClean="0"/>
              <a:t>Diseño arquitectónico a Estructural.</a:t>
            </a:r>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24</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416496" y="4797152"/>
            <a:ext cx="4222930" cy="338554"/>
          </a:xfrm>
          <a:prstGeom prst="rect">
            <a:avLst/>
          </a:prstGeom>
          <a:noFill/>
        </p:spPr>
        <p:txBody>
          <a:bodyPr wrap="square" rtlCol="0">
            <a:spAutoFit/>
          </a:bodyPr>
          <a:lstStyle/>
          <a:p>
            <a:r>
              <a:rPr lang="es-ES" sz="1600" dirty="0" smtClean="0"/>
              <a:t>Figura 3.3 Estructura Isolínea Nivel 1.</a:t>
            </a:r>
            <a:endParaRPr lang="es-ES" sz="1600" dirty="0"/>
          </a:p>
        </p:txBody>
      </p:sp>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655" y="1484784"/>
            <a:ext cx="406480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7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9144" y="1196752"/>
            <a:ext cx="2647552" cy="3096643"/>
          </a:xfrm>
          <a:prstGeom prst="rect">
            <a:avLst/>
          </a:prstGeom>
        </p:spPr>
      </p:pic>
      <p:sp>
        <p:nvSpPr>
          <p:cNvPr id="15" name="14 CuadroTexto"/>
          <p:cNvSpPr txBox="1"/>
          <p:nvPr/>
        </p:nvSpPr>
        <p:spPr>
          <a:xfrm>
            <a:off x="5313040" y="4797152"/>
            <a:ext cx="4222930" cy="338554"/>
          </a:xfrm>
          <a:prstGeom prst="rect">
            <a:avLst/>
          </a:prstGeom>
          <a:noFill/>
        </p:spPr>
        <p:txBody>
          <a:bodyPr wrap="square" rtlCol="0">
            <a:spAutoFit/>
          </a:bodyPr>
          <a:lstStyle/>
          <a:p>
            <a:r>
              <a:rPr lang="es-ES" sz="1600" dirty="0" smtClean="0"/>
              <a:t>Figura 3.4 Estructura Isolínea Nivel 1, Sap 2000.</a:t>
            </a:r>
            <a:endParaRPr lang="es-ES" sz="1600" dirty="0"/>
          </a:p>
        </p:txBody>
      </p:sp>
      <p:sp>
        <p:nvSpPr>
          <p:cNvPr id="11" name="10 CuadroTexto"/>
          <p:cNvSpPr txBox="1"/>
          <p:nvPr/>
        </p:nvSpPr>
        <p:spPr>
          <a:xfrm>
            <a:off x="416496" y="5301208"/>
            <a:ext cx="8918682" cy="646331"/>
          </a:xfrm>
          <a:prstGeom prst="rect">
            <a:avLst/>
          </a:prstGeom>
          <a:noFill/>
        </p:spPr>
        <p:txBody>
          <a:bodyPr wrap="square" rtlCol="0">
            <a:spAutoFit/>
          </a:bodyPr>
          <a:lstStyle/>
          <a:p>
            <a:pPr marL="285750" indent="-285750">
              <a:buFont typeface="Arial" pitchFamily="34" charset="0"/>
              <a:buChar char="•"/>
            </a:pPr>
            <a:r>
              <a:rPr lang="es-ES" dirty="0" smtClean="0"/>
              <a:t>En Sap 2000, selecciono materiales, defino secciones de perfiles y genero elementos de área para las losas, gradas y paredes.</a:t>
            </a:r>
            <a:endParaRPr lang="es-ES" dirty="0"/>
          </a:p>
        </p:txBody>
      </p:sp>
    </p:spTree>
    <p:extLst>
      <p:ext uri="{BB962C8B-B14F-4D97-AF65-F5344CB8AC3E}">
        <p14:creationId xmlns:p14="http://schemas.microsoft.com/office/powerpoint/2010/main" val="10489475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374576" y="1038436"/>
            <a:ext cx="5514528" cy="4836870"/>
          </a:xfrm>
        </p:spPr>
        <p:txBody>
          <a:bodyPr>
            <a:normAutofit/>
          </a:bodyPr>
          <a:lstStyle/>
          <a:p>
            <a:pPr marL="0" indent="0" algn="just">
              <a:buNone/>
            </a:pPr>
            <a:r>
              <a:rPr lang="es-ES" sz="2000" u="sng" dirty="0" smtClean="0"/>
              <a:t>Materiales:</a:t>
            </a:r>
          </a:p>
          <a:p>
            <a:pPr marL="0" indent="0" algn="just">
              <a:buNone/>
            </a:pPr>
            <a:endParaRPr lang="es-ES" sz="2000" u="sng" dirty="0" smtClean="0"/>
          </a:p>
          <a:p>
            <a:pPr marL="0" indent="0" algn="just">
              <a:buNone/>
            </a:pPr>
            <a:endParaRPr lang="es-ES" sz="2000" u="sng" dirty="0"/>
          </a:p>
          <a:p>
            <a:pPr algn="just"/>
            <a:r>
              <a:rPr lang="es-ES" sz="1800" dirty="0" smtClean="0"/>
              <a:t>La determinación inicial de los materiales para los elementos de la estructura nos permite mantener una base organizativa.</a:t>
            </a:r>
          </a:p>
          <a:p>
            <a:pPr marL="0" indent="0" algn="just">
              <a:buNone/>
            </a:pPr>
            <a:endParaRPr lang="es-ES" sz="1800" dirty="0" smtClean="0"/>
          </a:p>
          <a:p>
            <a:pPr algn="just"/>
            <a:r>
              <a:rPr lang="es-ES" sz="1800" dirty="0" smtClean="0"/>
              <a:t>Esta información es importante tanto para continuar con el modelo estructural como para detallar las cantidades para el presupuesto y elaborar planos constructivos.  </a:t>
            </a:r>
          </a:p>
          <a:p>
            <a:pPr marL="0" indent="0" algn="just">
              <a:buNone/>
            </a:pPr>
            <a:endParaRPr lang="es-ES" sz="2000" u="sng" dirty="0"/>
          </a:p>
          <a:p>
            <a:pPr marL="0" indent="0" algn="just">
              <a:buNone/>
            </a:pPr>
            <a:endParaRPr lang="es-ES" sz="2000" u="sng"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25</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6482623" y="5706583"/>
            <a:ext cx="3320752" cy="338554"/>
          </a:xfrm>
          <a:prstGeom prst="rect">
            <a:avLst/>
          </a:prstGeom>
          <a:noFill/>
        </p:spPr>
        <p:txBody>
          <a:bodyPr wrap="square" rtlCol="0">
            <a:spAutoFit/>
          </a:bodyPr>
          <a:lstStyle/>
          <a:p>
            <a:r>
              <a:rPr lang="es-ES" sz="1600" dirty="0" smtClean="0"/>
              <a:t>Tabla 3.1 Lista general de materiales.</a:t>
            </a:r>
            <a:endParaRPr lang="es-ES" sz="1600" dirty="0"/>
          </a:p>
        </p:txBody>
      </p:sp>
      <p:graphicFrame>
        <p:nvGraphicFramePr>
          <p:cNvPr id="8" name="7 Tabla"/>
          <p:cNvGraphicFramePr>
            <a:graphicFrameLocks noGrp="1"/>
          </p:cNvGraphicFramePr>
          <p:nvPr>
            <p:extLst>
              <p:ext uri="{D42A27DB-BD31-4B8C-83A1-F6EECF244321}">
                <p14:modId xmlns:p14="http://schemas.microsoft.com/office/powerpoint/2010/main" val="4194019643"/>
              </p:ext>
            </p:extLst>
          </p:nvPr>
        </p:nvGraphicFramePr>
        <p:xfrm>
          <a:off x="6609185" y="908720"/>
          <a:ext cx="3096343" cy="4716000"/>
        </p:xfrm>
        <a:graphic>
          <a:graphicData uri="http://schemas.openxmlformats.org/drawingml/2006/table">
            <a:tbl>
              <a:tblPr>
                <a:tableStyleId>{5C22544A-7EE6-4342-B048-85BDC9FD1C3A}</a:tableStyleId>
              </a:tblPr>
              <a:tblGrid>
                <a:gridCol w="189128"/>
                <a:gridCol w="1688344"/>
                <a:gridCol w="718435"/>
                <a:gridCol w="500436"/>
              </a:tblGrid>
              <a:tr h="94320">
                <a:tc gridSpan="4">
                  <a:txBody>
                    <a:bodyPr/>
                    <a:lstStyle/>
                    <a:p>
                      <a:pPr algn="ctr">
                        <a:spcAft>
                          <a:spcPts val="0"/>
                        </a:spcAft>
                      </a:pPr>
                      <a:r>
                        <a:rPr lang="es-ES" sz="600" dirty="0">
                          <a:effectLst/>
                        </a:rPr>
                        <a:t>LISTA GENERAL DE MATERIALES PARA LA ESTRCUTURA DEL PROYECTO</a:t>
                      </a:r>
                      <a:endParaRPr lang="es-ES" sz="700" dirty="0">
                        <a:effectLst/>
                        <a:latin typeface="Arial"/>
                        <a:ea typeface="Times New Roman"/>
                      </a:endParaRPr>
                    </a:p>
                  </a:txBody>
                  <a:tcPr marL="24878" marR="24878" marT="0" marB="0" anchor="b"/>
                </a:tc>
                <a:tc hMerge="1">
                  <a:txBody>
                    <a:bodyPr/>
                    <a:lstStyle/>
                    <a:p>
                      <a:endParaRPr lang="es-ES"/>
                    </a:p>
                  </a:txBody>
                  <a:tcPr/>
                </a:tc>
                <a:tc hMerge="1">
                  <a:txBody>
                    <a:bodyPr/>
                    <a:lstStyle/>
                    <a:p>
                      <a:endParaRPr lang="es-ES"/>
                    </a:p>
                  </a:txBody>
                  <a:tcPr/>
                </a:tc>
                <a:tc hMerge="1">
                  <a:txBody>
                    <a:bodyPr/>
                    <a:lstStyle/>
                    <a:p>
                      <a:endParaRPr lang="es-ES"/>
                    </a:p>
                  </a:txBody>
                  <a:tcPr/>
                </a:tc>
              </a:tr>
              <a:tr h="94320">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No.</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DESCRIPCIÓN</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NOMECLATURA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MATERIAL</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ESTRCUTURA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COLUMNAS</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1</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COLUMNA PRINCIPAL</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CLPP</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2</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COLUMNA SECUNDARIA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CLSEC</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3</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COLUMNA ESCALERA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ESCALERA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4</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COLUMNA ELEVADOR DE CARGA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CLPEL</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5</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COLUMNA VELERO</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CLVELA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6</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COLM. ESTRUC. PERIMETRAL</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7</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PERFIL L PARA MARCO DE GRADA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Aluminio</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8</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PERFIL L ELEVADOR DE CARGA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VIGSEC</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9</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PERFIL T ELEVADOR DE CARGA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VGELV</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VIGAS</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10</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VIGA PRINCIPAL</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VGP</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11</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VIGA PRINCIPAL SEGUNDO PISO</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VGP2</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12</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VIGA AUXILIAR PRIMER PISO</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VIGSEC1</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13</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VIGA AUXILIAR SEGUNDO PISO</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VIGSEC2</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14</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VIGA ESCALERA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ESCALERA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15</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VIGA ESCALERA 2</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ESCALERA2</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16</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VIGAS ELEVADOR DE CARGA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VIGCARGA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17</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VIG. ESTRUC. PERIMETRAL</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Aluminio</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19</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VIG. PISO GIRATORIO PRINCIPAL</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VIGPISO</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20</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VIG. PISO GIRATORIO SECUNDARIA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CORREA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PISOS</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LOSA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21</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PLANCHA CANAL</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22</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MALLA ELECTROSOLDADA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22</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HORMIGÓN</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Acero A36</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23</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MORTERO</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24</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CERÁMICA PARA PISO PISTA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MADERA </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25</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CERÁMICA PARA PISO SALÓN</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GRESS</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26</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CERÁMICA PARA PISO TERRAZA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GRESS</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27</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CERÁMICA PARA PISO GRADA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GRESS</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28</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CERÁMICA PARA PISO BAÑOS</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GRESS</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29</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RELLENO PARA CERÁMICA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GRESS</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PAREDES</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30</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MAMPARA MODULAR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ALUMINIO</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31</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PARED BAÑO</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BLOQUE</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32</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PARED POSTERIOR</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BLOQUE</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33</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CERÁMICAS PARED BAÑO</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GRESS</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34</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PARED PERIMETRAL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VIDRIO</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35</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RELLENO PARA CERÁMICA</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VIDRIO</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36</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PUERTAS BAÑOS</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MADERA</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37</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PUERTAS SALÓN</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MADERA</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ACCESORIOS</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38</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INODOROS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CERÁMICA</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39</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LAVAMANOS</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CERÁMICA</a:t>
                      </a:r>
                      <a:endParaRPr lang="es-ES" sz="700" dirty="0">
                        <a:effectLst/>
                        <a:latin typeface="Arial"/>
                        <a:ea typeface="Times New Roman"/>
                      </a:endParaRPr>
                    </a:p>
                  </a:txBody>
                  <a:tcPr marL="24878" marR="24878" marT="0" marB="0" anchor="b"/>
                </a:tc>
              </a:tr>
              <a:tr h="94320">
                <a:tc>
                  <a:txBody>
                    <a:bodyPr/>
                    <a:lstStyle/>
                    <a:p>
                      <a:pPr algn="ctr">
                        <a:spcAft>
                          <a:spcPts val="0"/>
                        </a:spcAft>
                      </a:pPr>
                      <a:r>
                        <a:rPr lang="es-ES" sz="600" dirty="0">
                          <a:effectLst/>
                        </a:rPr>
                        <a:t>40</a:t>
                      </a:r>
                      <a:endParaRPr lang="es-ES" sz="700" dirty="0">
                        <a:effectLst/>
                        <a:latin typeface="Arial"/>
                        <a:ea typeface="Times New Roman"/>
                      </a:endParaRPr>
                    </a:p>
                  </a:txBody>
                  <a:tcPr marL="24878" marR="24878" marT="0" marB="0" anchor="b"/>
                </a:tc>
                <a:tc>
                  <a:txBody>
                    <a:bodyPr/>
                    <a:lstStyle/>
                    <a:p>
                      <a:pPr>
                        <a:spcAft>
                          <a:spcPts val="0"/>
                        </a:spcAft>
                      </a:pPr>
                      <a:r>
                        <a:rPr lang="es-ES" sz="600" dirty="0">
                          <a:effectLst/>
                        </a:rPr>
                        <a:t>      BARRA DE SERVICIO</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 </a:t>
                      </a:r>
                      <a:endParaRPr lang="es-ES" sz="700" dirty="0">
                        <a:effectLst/>
                        <a:latin typeface="Arial"/>
                        <a:ea typeface="Times New Roman"/>
                      </a:endParaRPr>
                    </a:p>
                  </a:txBody>
                  <a:tcPr marL="24878" marR="24878" marT="0" marB="0" anchor="b"/>
                </a:tc>
                <a:tc>
                  <a:txBody>
                    <a:bodyPr/>
                    <a:lstStyle/>
                    <a:p>
                      <a:pPr algn="ctr">
                        <a:spcAft>
                          <a:spcPts val="0"/>
                        </a:spcAft>
                      </a:pPr>
                      <a:r>
                        <a:rPr lang="es-ES" sz="600" dirty="0">
                          <a:effectLst/>
                        </a:rPr>
                        <a:t>MADERA</a:t>
                      </a:r>
                      <a:endParaRPr lang="es-ES" sz="700" dirty="0">
                        <a:effectLst/>
                        <a:latin typeface="Arial"/>
                        <a:ea typeface="Times New Roman"/>
                      </a:endParaRPr>
                    </a:p>
                  </a:txBody>
                  <a:tcPr marL="24878" marR="24878" marT="0" marB="0" anchor="b"/>
                </a:tc>
              </a:tr>
            </a:tbl>
          </a:graphicData>
        </a:graphic>
      </p:graphicFrame>
    </p:spTree>
    <p:extLst>
      <p:ext uri="{BB962C8B-B14F-4D97-AF65-F5344CB8AC3E}">
        <p14:creationId xmlns:p14="http://schemas.microsoft.com/office/powerpoint/2010/main" val="32976570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416496" y="1052736"/>
            <a:ext cx="4536504" cy="4962925"/>
          </a:xfrm>
        </p:spPr>
        <p:txBody>
          <a:bodyPr>
            <a:normAutofit/>
          </a:bodyPr>
          <a:lstStyle/>
          <a:p>
            <a:pPr marL="0" indent="0" algn="just">
              <a:buNone/>
            </a:pPr>
            <a:r>
              <a:rPr lang="es-ES" sz="2000" u="sng" dirty="0" smtClean="0"/>
              <a:t>Análisis de cargas:</a:t>
            </a:r>
          </a:p>
          <a:p>
            <a:pPr algn="just"/>
            <a:endParaRPr lang="es-ES" sz="1800" dirty="0"/>
          </a:p>
          <a:p>
            <a:pPr algn="just"/>
            <a:r>
              <a:rPr lang="es-ES" sz="1800" dirty="0" smtClean="0"/>
              <a:t>Las cargas que se utilizan se muestran en la tabla 3.2, y son seleccionadas a partir del Código Ecuatoriano de Construcción y la tabla 4-1 del ASCE 07-05.</a:t>
            </a:r>
          </a:p>
          <a:p>
            <a:pPr marL="0" indent="0" algn="just">
              <a:buNone/>
            </a:pPr>
            <a:endParaRPr lang="es-ES" sz="1800" dirty="0" smtClean="0"/>
          </a:p>
          <a:p>
            <a:pPr algn="just"/>
            <a:r>
              <a:rPr lang="es-ES" sz="1800" dirty="0" smtClean="0"/>
              <a:t>Las cargas puntuales de las filas 13 y 15 de la tabla 3.2, son generadas en un análisis previo del piso giratorio.</a:t>
            </a:r>
          </a:p>
          <a:p>
            <a:pPr marL="0" indent="0" algn="just">
              <a:buNone/>
            </a:pPr>
            <a:endParaRPr lang="es-ES" sz="1800" dirty="0" smtClean="0"/>
          </a:p>
          <a:p>
            <a:pPr algn="just"/>
            <a:r>
              <a:rPr lang="es-ES" sz="1800" dirty="0" smtClean="0"/>
              <a:t>Una rutina especial se realiza para analizar en aspecto sísmico mediante el análisis del cortante basal y cargar dichas cargas al modelo.</a:t>
            </a:r>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26</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5160640" y="5706029"/>
            <a:ext cx="4527730" cy="338554"/>
          </a:xfrm>
          <a:prstGeom prst="rect">
            <a:avLst/>
          </a:prstGeom>
          <a:noFill/>
        </p:spPr>
        <p:txBody>
          <a:bodyPr wrap="square" rtlCol="0">
            <a:spAutoFit/>
          </a:bodyPr>
          <a:lstStyle/>
          <a:p>
            <a:r>
              <a:rPr lang="es-ES" sz="1600" dirty="0" smtClean="0"/>
              <a:t>Tabla 3.2 Cargas a utilizar en el modelo estructural.</a:t>
            </a:r>
            <a:endParaRPr lang="es-ES" sz="1600" dirty="0"/>
          </a:p>
        </p:txBody>
      </p:sp>
      <p:graphicFrame>
        <p:nvGraphicFramePr>
          <p:cNvPr id="9" name="8 Tabla"/>
          <p:cNvGraphicFramePr>
            <a:graphicFrameLocks noGrp="1"/>
          </p:cNvGraphicFramePr>
          <p:nvPr>
            <p:extLst>
              <p:ext uri="{D42A27DB-BD31-4B8C-83A1-F6EECF244321}">
                <p14:modId xmlns:p14="http://schemas.microsoft.com/office/powerpoint/2010/main" val="1871333005"/>
              </p:ext>
            </p:extLst>
          </p:nvPr>
        </p:nvGraphicFramePr>
        <p:xfrm>
          <a:off x="5213592" y="908720"/>
          <a:ext cx="4474778" cy="4680519"/>
        </p:xfrm>
        <a:graphic>
          <a:graphicData uri="http://schemas.openxmlformats.org/drawingml/2006/table">
            <a:tbl>
              <a:tblPr firstRow="1" firstCol="1" bandRow="1">
                <a:tableStyleId>{5C22544A-7EE6-4342-B048-85BDC9FD1C3A}</a:tableStyleId>
              </a:tblPr>
              <a:tblGrid>
                <a:gridCol w="187691"/>
                <a:gridCol w="705798"/>
                <a:gridCol w="489757"/>
                <a:gridCol w="396889"/>
                <a:gridCol w="402265"/>
                <a:gridCol w="330415"/>
                <a:gridCol w="357787"/>
                <a:gridCol w="394446"/>
                <a:gridCol w="1209730"/>
              </a:tblGrid>
              <a:tr h="122893">
                <a:tc gridSpan="9">
                  <a:txBody>
                    <a:bodyPr/>
                    <a:lstStyle/>
                    <a:p>
                      <a:pPr algn="ctr">
                        <a:spcAft>
                          <a:spcPts val="0"/>
                        </a:spcAft>
                      </a:pPr>
                      <a:r>
                        <a:rPr lang="es-EC" sz="700" dirty="0">
                          <a:effectLst/>
                        </a:rPr>
                        <a:t>TABLA DE CARGAS PARA EL DISEÑO DE LA ESTRUCTURA METÁLICA</a:t>
                      </a:r>
                      <a:endParaRPr lang="es-ES" sz="900" dirty="0">
                        <a:effectLst/>
                        <a:latin typeface="Arial"/>
                        <a:ea typeface="Times New Roman"/>
                      </a:endParaRPr>
                    </a:p>
                  </a:txBody>
                  <a:tcPr marL="33140" marR="3314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92720">
                <a:tc gridSpan="9">
                  <a:txBody>
                    <a:bodyPr/>
                    <a:lstStyle/>
                    <a:p>
                      <a:pPr algn="ctr">
                        <a:spcAft>
                          <a:spcPts val="0"/>
                        </a:spcAft>
                      </a:pPr>
                      <a:r>
                        <a:rPr lang="es-EC" sz="600" dirty="0">
                          <a:effectLst/>
                        </a:rPr>
                        <a:t> </a:t>
                      </a:r>
                      <a:endParaRPr lang="es-ES" sz="900" dirty="0">
                        <a:effectLst/>
                        <a:latin typeface="Arial"/>
                        <a:ea typeface="Times New Roman"/>
                      </a:endParaRPr>
                    </a:p>
                  </a:txBody>
                  <a:tcPr marL="33140" marR="3314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76511">
                <a:tc>
                  <a:txBody>
                    <a:bodyPr/>
                    <a:lstStyle/>
                    <a:p>
                      <a:pPr algn="ctr">
                        <a:spcAft>
                          <a:spcPts val="0"/>
                        </a:spcAft>
                      </a:pPr>
                      <a:r>
                        <a:rPr lang="es-EC" sz="600" dirty="0">
                          <a:effectLst/>
                        </a:rPr>
                        <a:t>No.</a:t>
                      </a:r>
                      <a:endParaRPr lang="es-ES" sz="900" dirty="0">
                        <a:effectLst/>
                        <a:latin typeface="Arial"/>
                        <a:ea typeface="Times New Roman"/>
                      </a:endParaRPr>
                    </a:p>
                  </a:txBody>
                  <a:tcPr marL="33140" marR="33140" marT="0" marB="0" anchor="ctr"/>
                </a:tc>
                <a:tc>
                  <a:txBody>
                    <a:bodyPr/>
                    <a:lstStyle/>
                    <a:p>
                      <a:pPr algn="ctr">
                        <a:spcAft>
                          <a:spcPts val="0"/>
                        </a:spcAft>
                      </a:pPr>
                      <a:r>
                        <a:rPr lang="es-EC" sz="600" dirty="0">
                          <a:effectLst/>
                        </a:rPr>
                        <a:t>ELEMENTO</a:t>
                      </a:r>
                      <a:endParaRPr lang="es-ES" sz="900" dirty="0">
                        <a:effectLst/>
                        <a:latin typeface="Arial"/>
                        <a:ea typeface="Times New Roman"/>
                      </a:endParaRPr>
                    </a:p>
                  </a:txBody>
                  <a:tcPr marL="33140" marR="33140" marT="0" marB="0" anchor="ctr"/>
                </a:tc>
                <a:tc>
                  <a:txBody>
                    <a:bodyPr/>
                    <a:lstStyle/>
                    <a:p>
                      <a:pPr algn="ctr">
                        <a:spcAft>
                          <a:spcPts val="0"/>
                        </a:spcAft>
                      </a:pPr>
                      <a:r>
                        <a:rPr lang="es-EC" sz="600" dirty="0">
                          <a:effectLst/>
                        </a:rPr>
                        <a:t>DIRECCIÓN</a:t>
                      </a:r>
                      <a:endParaRPr lang="es-ES" sz="900" dirty="0">
                        <a:effectLst/>
                        <a:latin typeface="Arial"/>
                        <a:ea typeface="Times New Roman"/>
                      </a:endParaRPr>
                    </a:p>
                  </a:txBody>
                  <a:tcPr marL="33140" marR="33140" marT="0" marB="0" anchor="ctr"/>
                </a:tc>
                <a:tc>
                  <a:txBody>
                    <a:bodyPr/>
                    <a:lstStyle/>
                    <a:p>
                      <a:pPr algn="ctr">
                        <a:spcAft>
                          <a:spcPts val="0"/>
                        </a:spcAft>
                      </a:pPr>
                      <a:r>
                        <a:rPr lang="es-EC" sz="600" dirty="0">
                          <a:effectLst/>
                        </a:rPr>
                        <a:t>TIPO DE CARGA</a:t>
                      </a:r>
                      <a:endParaRPr lang="es-ES" sz="900" dirty="0">
                        <a:effectLst/>
                        <a:latin typeface="Arial"/>
                        <a:ea typeface="Times New Roman"/>
                      </a:endParaRPr>
                    </a:p>
                  </a:txBody>
                  <a:tcPr marL="33140" marR="33140" marT="0" marB="0" anchor="ctr"/>
                </a:tc>
                <a:tc>
                  <a:txBody>
                    <a:bodyPr/>
                    <a:lstStyle/>
                    <a:p>
                      <a:pPr algn="ctr">
                        <a:spcAft>
                          <a:spcPts val="0"/>
                        </a:spcAft>
                      </a:pPr>
                      <a:r>
                        <a:rPr lang="es-EC" sz="600" dirty="0">
                          <a:effectLst/>
                        </a:rPr>
                        <a:t>NOMBRE</a:t>
                      </a:r>
                      <a:endParaRPr lang="es-ES" sz="900" dirty="0">
                        <a:effectLst/>
                        <a:latin typeface="Arial"/>
                        <a:ea typeface="Times New Roman"/>
                      </a:endParaRPr>
                    </a:p>
                  </a:txBody>
                  <a:tcPr marL="33140" marR="33140" marT="0" marB="0" anchor="ctr"/>
                </a:tc>
                <a:tc>
                  <a:txBody>
                    <a:bodyPr/>
                    <a:lstStyle/>
                    <a:p>
                      <a:pPr algn="ctr">
                        <a:spcAft>
                          <a:spcPts val="0"/>
                        </a:spcAft>
                      </a:pPr>
                      <a:r>
                        <a:rPr lang="es-EC" sz="600" dirty="0">
                          <a:effectLst/>
                        </a:rPr>
                        <a:t>VALOR (Ton)</a:t>
                      </a:r>
                      <a:endParaRPr lang="es-ES" sz="900" dirty="0">
                        <a:effectLst/>
                        <a:latin typeface="Arial"/>
                        <a:ea typeface="Times New Roman"/>
                      </a:endParaRPr>
                    </a:p>
                  </a:txBody>
                  <a:tcPr marL="33140" marR="33140" marT="0" marB="0" anchor="ctr"/>
                </a:tc>
                <a:tc>
                  <a:txBody>
                    <a:bodyPr/>
                    <a:lstStyle/>
                    <a:p>
                      <a:pPr algn="ctr">
                        <a:spcAft>
                          <a:spcPts val="0"/>
                        </a:spcAft>
                      </a:pPr>
                      <a:r>
                        <a:rPr lang="es-EC" sz="600" dirty="0">
                          <a:effectLst/>
                        </a:rPr>
                        <a:t>VALOR (Ton/m)</a:t>
                      </a:r>
                      <a:endParaRPr lang="es-ES" sz="900" dirty="0">
                        <a:effectLst/>
                        <a:latin typeface="Arial"/>
                        <a:ea typeface="Times New Roman"/>
                      </a:endParaRPr>
                    </a:p>
                  </a:txBody>
                  <a:tcPr marL="33140" marR="33140" marT="0" marB="0" anchor="ctr"/>
                </a:tc>
                <a:tc>
                  <a:txBody>
                    <a:bodyPr/>
                    <a:lstStyle/>
                    <a:p>
                      <a:pPr algn="ctr">
                        <a:spcAft>
                          <a:spcPts val="0"/>
                        </a:spcAft>
                      </a:pPr>
                      <a:r>
                        <a:rPr lang="es-EC" sz="600" dirty="0">
                          <a:effectLst/>
                        </a:rPr>
                        <a:t>VALOR (Ton/m2)</a:t>
                      </a:r>
                      <a:endParaRPr lang="es-ES" sz="900" dirty="0">
                        <a:effectLst/>
                        <a:latin typeface="Arial"/>
                        <a:ea typeface="Times New Roman"/>
                      </a:endParaRPr>
                    </a:p>
                  </a:txBody>
                  <a:tcPr marL="33140" marR="33140" marT="0" marB="0" anchor="ctr"/>
                </a:tc>
                <a:tc>
                  <a:txBody>
                    <a:bodyPr/>
                    <a:lstStyle/>
                    <a:p>
                      <a:pPr algn="ctr">
                        <a:spcAft>
                          <a:spcPts val="0"/>
                        </a:spcAft>
                      </a:pPr>
                      <a:r>
                        <a:rPr lang="es-EC" sz="600" dirty="0">
                          <a:effectLst/>
                        </a:rPr>
                        <a:t>PROCEDENCIA</a:t>
                      </a:r>
                      <a:endParaRPr lang="es-ES" sz="900" dirty="0">
                        <a:effectLst/>
                        <a:latin typeface="Arial"/>
                        <a:ea typeface="Times New Roman"/>
                      </a:endParaRPr>
                    </a:p>
                  </a:txBody>
                  <a:tcPr marL="33140" marR="33140" marT="0" marB="0" anchor="ctr"/>
                </a:tc>
              </a:tr>
              <a:tr h="197782">
                <a:tc>
                  <a:txBody>
                    <a:bodyPr/>
                    <a:lstStyle/>
                    <a:p>
                      <a:pPr algn="ctr">
                        <a:spcAft>
                          <a:spcPts val="0"/>
                        </a:spcAft>
                      </a:pPr>
                      <a:r>
                        <a:rPr lang="es-EC" sz="700" dirty="0">
                          <a:effectLst/>
                        </a:rPr>
                        <a:t>1</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LOSA PRIMER PISO</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Y</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LIVE</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viva</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0.20</a:t>
                      </a:r>
                      <a:endParaRPr lang="es-ES" sz="900" dirty="0">
                        <a:effectLst/>
                        <a:latin typeface="Arial"/>
                        <a:ea typeface="Times New Roman"/>
                      </a:endParaRPr>
                    </a:p>
                  </a:txBody>
                  <a:tcPr marL="33140" marR="33140" marT="0" marB="0" anchor="ctr"/>
                </a:tc>
                <a:tc>
                  <a:txBody>
                    <a:bodyPr/>
                    <a:lstStyle/>
                    <a:p>
                      <a:pPr>
                        <a:spcAft>
                          <a:spcPts val="0"/>
                        </a:spcAft>
                      </a:pPr>
                      <a:r>
                        <a:rPr lang="es-EC" sz="600" dirty="0">
                          <a:effectLst/>
                        </a:rPr>
                        <a:t>Uso y ocupación del inmueble</a:t>
                      </a:r>
                      <a:endParaRPr lang="es-ES" sz="900" dirty="0">
                        <a:effectLst/>
                        <a:latin typeface="Arial"/>
                        <a:ea typeface="Times New Roman"/>
                      </a:endParaRPr>
                    </a:p>
                  </a:txBody>
                  <a:tcPr marL="33140" marR="33140" marT="0" marB="0" anchor="ctr"/>
                </a:tc>
              </a:tr>
              <a:tr h="278159">
                <a:tc>
                  <a:txBody>
                    <a:bodyPr/>
                    <a:lstStyle/>
                    <a:p>
                      <a:pPr algn="ctr">
                        <a:spcAft>
                          <a:spcPts val="0"/>
                        </a:spcAft>
                      </a:pPr>
                      <a:r>
                        <a:rPr lang="es-EC" sz="700" dirty="0">
                          <a:effectLst/>
                        </a:rPr>
                        <a:t>2</a:t>
                      </a:r>
                      <a:endParaRPr lang="es-ES" sz="900" dirty="0">
                        <a:effectLst/>
                        <a:latin typeface="Arial"/>
                        <a:ea typeface="Times New Roman"/>
                      </a:endParaRPr>
                    </a:p>
                  </a:txBody>
                  <a:tcPr marL="33140" marR="33140" marT="0" marB="0" anchor="ctr"/>
                </a:tc>
                <a:tc vMerge="1">
                  <a:txBody>
                    <a:bodyPr/>
                    <a:lstStyle/>
                    <a:p>
                      <a:endParaRPr lang="es-ES"/>
                    </a:p>
                  </a:txBody>
                  <a:tcPr/>
                </a:tc>
                <a:tc vMerge="1">
                  <a:txBody>
                    <a:bodyPr/>
                    <a:lstStyle/>
                    <a:p>
                      <a:endParaRPr lang="es-ES"/>
                    </a:p>
                  </a:txBody>
                  <a:tcPr/>
                </a:tc>
                <a:tc>
                  <a:txBody>
                    <a:bodyPr/>
                    <a:lstStyle/>
                    <a:p>
                      <a:pPr algn="ctr">
                        <a:spcAft>
                          <a:spcPts val="0"/>
                        </a:spcAft>
                      </a:pPr>
                      <a:r>
                        <a:rPr lang="es-EC" sz="700" dirty="0">
                          <a:effectLst/>
                        </a:rPr>
                        <a:t>DEAD</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muerta</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0.30</a:t>
                      </a:r>
                      <a:endParaRPr lang="es-ES" sz="900" dirty="0">
                        <a:effectLst/>
                        <a:latin typeface="Arial"/>
                        <a:ea typeface="Times New Roman"/>
                      </a:endParaRPr>
                    </a:p>
                  </a:txBody>
                  <a:tcPr marL="33140" marR="33140" marT="0" marB="0" anchor="ctr"/>
                </a:tc>
                <a:tc>
                  <a:txBody>
                    <a:bodyPr/>
                    <a:lstStyle/>
                    <a:p>
                      <a:pPr>
                        <a:spcAft>
                          <a:spcPts val="0"/>
                        </a:spcAft>
                      </a:pPr>
                      <a:r>
                        <a:rPr lang="es-EC" sz="600" dirty="0">
                          <a:effectLst/>
                        </a:rPr>
                        <a:t>Peso de todos los componentes estructurales y no estructurales permanentes</a:t>
                      </a:r>
                      <a:endParaRPr lang="es-ES" sz="900" dirty="0">
                        <a:effectLst/>
                        <a:latin typeface="Arial"/>
                        <a:ea typeface="Times New Roman"/>
                      </a:endParaRPr>
                    </a:p>
                  </a:txBody>
                  <a:tcPr marL="33140" marR="33140" marT="0" marB="0" anchor="ctr"/>
                </a:tc>
              </a:tr>
              <a:tr h="108173">
                <a:tc rowSpan="2">
                  <a:txBody>
                    <a:bodyPr/>
                    <a:lstStyle/>
                    <a:p>
                      <a:pPr algn="ctr">
                        <a:spcAft>
                          <a:spcPts val="0"/>
                        </a:spcAft>
                      </a:pPr>
                      <a:r>
                        <a:rPr lang="es-EC" sz="700" dirty="0">
                          <a:effectLst/>
                        </a:rPr>
                        <a:t>3</a:t>
                      </a:r>
                      <a:endParaRPr lang="es-ES" sz="900" dirty="0">
                        <a:effectLst/>
                        <a:latin typeface="Arial"/>
                        <a:ea typeface="Times New Roman"/>
                      </a:endParaRPr>
                    </a:p>
                  </a:txBody>
                  <a:tcPr marL="33140" marR="33140" marT="0" marB="0" anchor="ctr"/>
                </a:tc>
                <a:tc rowSpan="3">
                  <a:txBody>
                    <a:bodyPr/>
                    <a:lstStyle/>
                    <a:p>
                      <a:pPr algn="ctr">
                        <a:spcAft>
                          <a:spcPts val="0"/>
                        </a:spcAft>
                      </a:pPr>
                      <a:r>
                        <a:rPr lang="es-EC" sz="700" dirty="0">
                          <a:effectLst/>
                        </a:rPr>
                        <a:t>LOSA SENGUNDO PISO</a:t>
                      </a:r>
                      <a:endParaRPr lang="es-ES" sz="900" dirty="0">
                        <a:effectLst/>
                        <a:latin typeface="Arial"/>
                        <a:ea typeface="Times New Roman"/>
                      </a:endParaRPr>
                    </a:p>
                  </a:txBody>
                  <a:tcPr marL="33140" marR="33140" marT="0" marB="0" anchor="ctr"/>
                </a:tc>
                <a:tc rowSpan="3">
                  <a:txBody>
                    <a:bodyPr/>
                    <a:lstStyle/>
                    <a:p>
                      <a:pPr algn="ctr">
                        <a:spcAft>
                          <a:spcPts val="0"/>
                        </a:spcAft>
                      </a:pPr>
                      <a:r>
                        <a:rPr lang="es-EC" sz="700" dirty="0">
                          <a:effectLst/>
                        </a:rPr>
                        <a:t>Y</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LIVE</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viva</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0.20</a:t>
                      </a:r>
                      <a:endParaRPr lang="es-ES" sz="900" dirty="0">
                        <a:effectLst/>
                        <a:latin typeface="Arial"/>
                        <a:ea typeface="Times New Roman"/>
                      </a:endParaRPr>
                    </a:p>
                  </a:txBody>
                  <a:tcPr marL="33140" marR="33140" marT="0" marB="0" anchor="ctr"/>
                </a:tc>
                <a:tc>
                  <a:txBody>
                    <a:bodyPr/>
                    <a:lstStyle/>
                    <a:p>
                      <a:pPr>
                        <a:spcAft>
                          <a:spcPts val="0"/>
                        </a:spcAft>
                      </a:pPr>
                      <a:r>
                        <a:rPr lang="es-EC" sz="600" dirty="0">
                          <a:effectLst/>
                        </a:rPr>
                        <a:t>Uso y ocupación del inmueble</a:t>
                      </a:r>
                      <a:endParaRPr lang="es-ES" sz="900" dirty="0">
                        <a:effectLst/>
                        <a:latin typeface="Arial"/>
                        <a:ea typeface="Times New Roman"/>
                      </a:endParaRPr>
                    </a:p>
                  </a:txBody>
                  <a:tcPr marL="33140" marR="33140" marT="0" marB="0" anchor="ctr"/>
                </a:tc>
              </a:tr>
              <a:tr h="172026">
                <a:tc vMerge="1">
                  <a:txBody>
                    <a:bodyPr/>
                    <a:lstStyle/>
                    <a:p>
                      <a:endParaRPr lang="es-ES"/>
                    </a:p>
                  </a:txBody>
                  <a:tcPr/>
                </a:tc>
                <a:tc vMerge="1">
                  <a:txBody>
                    <a:bodyPr/>
                    <a:lstStyle/>
                    <a:p>
                      <a:endParaRPr lang="es-ES"/>
                    </a:p>
                  </a:txBody>
                  <a:tcPr/>
                </a:tc>
                <a:tc vMerge="1">
                  <a:txBody>
                    <a:bodyPr/>
                    <a:lstStyle/>
                    <a:p>
                      <a:endParaRPr lang="es-ES"/>
                    </a:p>
                  </a:txBody>
                  <a:tcPr/>
                </a:tc>
                <a:tc rowSpan="2">
                  <a:txBody>
                    <a:bodyPr/>
                    <a:lstStyle/>
                    <a:p>
                      <a:pPr algn="ctr">
                        <a:spcAft>
                          <a:spcPts val="0"/>
                        </a:spcAft>
                      </a:pPr>
                      <a:r>
                        <a:rPr lang="es-EC" sz="700" dirty="0">
                          <a:effectLst/>
                        </a:rPr>
                        <a:t>DEAD</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muerta</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0.30</a:t>
                      </a:r>
                      <a:endParaRPr lang="es-ES" sz="900" dirty="0">
                        <a:effectLst/>
                        <a:latin typeface="Arial"/>
                        <a:ea typeface="Times New Roman"/>
                      </a:endParaRPr>
                    </a:p>
                  </a:txBody>
                  <a:tcPr marL="33140" marR="33140" marT="0" marB="0" anchor="ctr"/>
                </a:tc>
                <a:tc rowSpan="2">
                  <a:txBody>
                    <a:bodyPr/>
                    <a:lstStyle/>
                    <a:p>
                      <a:pPr>
                        <a:spcAft>
                          <a:spcPts val="0"/>
                        </a:spcAft>
                      </a:pPr>
                      <a:r>
                        <a:rPr lang="es-EC" sz="600" dirty="0">
                          <a:effectLst/>
                        </a:rPr>
                        <a:t>Peso de todos los componentes estructurales y no estructurales permanentes</a:t>
                      </a:r>
                      <a:endParaRPr lang="es-ES" sz="900" dirty="0">
                        <a:effectLst/>
                        <a:latin typeface="Arial"/>
                        <a:ea typeface="Times New Roman"/>
                      </a:endParaRPr>
                    </a:p>
                  </a:txBody>
                  <a:tcPr marL="33140" marR="33140" marT="0" marB="0" anchor="ctr"/>
                </a:tc>
              </a:tr>
              <a:tr h="276511">
                <a:tc>
                  <a:txBody>
                    <a:bodyPr/>
                    <a:lstStyle/>
                    <a:p>
                      <a:pPr algn="ctr">
                        <a:spcAft>
                          <a:spcPts val="0"/>
                        </a:spcAft>
                      </a:pPr>
                      <a:r>
                        <a:rPr lang="es-EC" sz="700" dirty="0">
                          <a:effectLst/>
                        </a:rPr>
                        <a:t>4</a:t>
                      </a:r>
                      <a:endParaRPr lang="es-ES" sz="900" dirty="0">
                        <a:effectLst/>
                        <a:latin typeface="Arial"/>
                        <a:ea typeface="Times New Roman"/>
                      </a:endParaRPr>
                    </a:p>
                  </a:txBody>
                  <a:tcPr marL="33140" marR="33140" marT="0" marB="0" anchor="ctr"/>
                </a:tc>
                <a:tc vMerge="1">
                  <a:txBody>
                    <a:bodyPr/>
                    <a:lstStyle/>
                    <a:p>
                      <a:endParaRPr lang="es-ES"/>
                    </a:p>
                  </a:txBody>
                  <a:tcPr/>
                </a:tc>
                <a:tc vMerge="1">
                  <a:txBody>
                    <a:bodyPr/>
                    <a:lstStyle/>
                    <a:p>
                      <a:endParaRPr lang="es-ES"/>
                    </a:p>
                  </a:txBody>
                  <a:tcPr/>
                </a:tc>
                <a:tc vMerge="1">
                  <a:txBody>
                    <a:bodyPr/>
                    <a:lstStyle/>
                    <a:p>
                      <a:pPr algn="ctr">
                        <a:spcAft>
                          <a:spcPts val="0"/>
                        </a:spcAft>
                      </a:pPr>
                      <a:endParaRPr lang="es-ES" sz="900">
                        <a:effectLst/>
                        <a:latin typeface="Arial"/>
                        <a:ea typeface="Times New Roman"/>
                      </a:endParaRPr>
                    </a:p>
                  </a:txBody>
                  <a:tcPr marL="33140" marR="33140" marT="0" marB="0" anchor="ctr"/>
                </a:tc>
                <a:tc vMerge="1">
                  <a:txBody>
                    <a:bodyPr/>
                    <a:lstStyle/>
                    <a:p>
                      <a:pPr algn="ctr">
                        <a:spcAft>
                          <a:spcPts val="0"/>
                        </a:spcAft>
                      </a:pPr>
                      <a:endParaRPr lang="es-ES" sz="900">
                        <a:effectLst/>
                        <a:latin typeface="Arial"/>
                        <a:ea typeface="Times New Roman"/>
                      </a:endParaRPr>
                    </a:p>
                  </a:txBody>
                  <a:tcPr marL="33140" marR="33140" marT="0" marB="0" anchor="ctr"/>
                </a:tc>
                <a:tc vMerge="1">
                  <a:txBody>
                    <a:bodyPr/>
                    <a:lstStyle/>
                    <a:p>
                      <a:pPr algn="ctr">
                        <a:spcAft>
                          <a:spcPts val="0"/>
                        </a:spcAft>
                      </a:pPr>
                      <a:endParaRPr lang="es-ES" sz="900">
                        <a:effectLst/>
                        <a:latin typeface="Arial"/>
                        <a:ea typeface="Times New Roman"/>
                      </a:endParaRPr>
                    </a:p>
                  </a:txBody>
                  <a:tcPr marL="33140" marR="33140" marT="0" marB="0" anchor="ctr"/>
                </a:tc>
                <a:tc vMerge="1">
                  <a:txBody>
                    <a:bodyPr/>
                    <a:lstStyle/>
                    <a:p>
                      <a:pPr algn="ctr">
                        <a:spcAft>
                          <a:spcPts val="0"/>
                        </a:spcAft>
                      </a:pPr>
                      <a:endParaRPr lang="es-ES" sz="900">
                        <a:effectLst/>
                        <a:latin typeface="Arial"/>
                        <a:ea typeface="Times New Roman"/>
                      </a:endParaRPr>
                    </a:p>
                  </a:txBody>
                  <a:tcPr marL="33140" marR="33140" marT="0" marB="0" anchor="ctr"/>
                </a:tc>
                <a:tc vMerge="1">
                  <a:txBody>
                    <a:bodyPr/>
                    <a:lstStyle/>
                    <a:p>
                      <a:pPr algn="ctr">
                        <a:spcAft>
                          <a:spcPts val="0"/>
                        </a:spcAft>
                      </a:pPr>
                      <a:endParaRPr lang="es-ES" sz="900">
                        <a:effectLst/>
                        <a:latin typeface="Arial"/>
                        <a:ea typeface="Times New Roman"/>
                      </a:endParaRPr>
                    </a:p>
                  </a:txBody>
                  <a:tcPr marL="33140" marR="33140" marT="0" marB="0" anchor="ctr"/>
                </a:tc>
                <a:tc vMerge="1">
                  <a:txBody>
                    <a:bodyPr/>
                    <a:lstStyle/>
                    <a:p>
                      <a:pPr>
                        <a:spcAft>
                          <a:spcPts val="0"/>
                        </a:spcAft>
                      </a:pPr>
                      <a:endParaRPr lang="es-ES" sz="900">
                        <a:effectLst/>
                        <a:latin typeface="Arial"/>
                        <a:ea typeface="Times New Roman"/>
                      </a:endParaRPr>
                    </a:p>
                  </a:txBody>
                  <a:tcPr marL="33140" marR="33140" marT="0" marB="0" anchor="ctr"/>
                </a:tc>
              </a:tr>
              <a:tr h="197782">
                <a:tc>
                  <a:txBody>
                    <a:bodyPr/>
                    <a:lstStyle/>
                    <a:p>
                      <a:pPr algn="ctr">
                        <a:spcAft>
                          <a:spcPts val="0"/>
                        </a:spcAft>
                      </a:pPr>
                      <a:r>
                        <a:rPr lang="es-EC" sz="700" dirty="0">
                          <a:effectLst/>
                        </a:rPr>
                        <a:t>5</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GRADA 1</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Y</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LIVE</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viva</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0.50</a:t>
                      </a:r>
                      <a:endParaRPr lang="es-ES" sz="900" dirty="0">
                        <a:effectLst/>
                        <a:latin typeface="Arial"/>
                        <a:ea typeface="Times New Roman"/>
                      </a:endParaRPr>
                    </a:p>
                  </a:txBody>
                  <a:tcPr marL="33140" marR="33140" marT="0" marB="0" anchor="ctr"/>
                </a:tc>
                <a:tc>
                  <a:txBody>
                    <a:bodyPr/>
                    <a:lstStyle/>
                    <a:p>
                      <a:pPr>
                        <a:spcAft>
                          <a:spcPts val="0"/>
                        </a:spcAft>
                      </a:pPr>
                      <a:r>
                        <a:rPr lang="es-EC" sz="600" dirty="0">
                          <a:effectLst/>
                        </a:rPr>
                        <a:t>Uso y ocupación del inmueble</a:t>
                      </a:r>
                      <a:endParaRPr lang="es-ES" sz="900" dirty="0">
                        <a:effectLst/>
                        <a:latin typeface="Arial"/>
                        <a:ea typeface="Times New Roman"/>
                      </a:endParaRPr>
                    </a:p>
                  </a:txBody>
                  <a:tcPr marL="33140" marR="33140" marT="0" marB="0" anchor="ctr"/>
                </a:tc>
              </a:tr>
              <a:tr h="278159">
                <a:tc>
                  <a:txBody>
                    <a:bodyPr/>
                    <a:lstStyle/>
                    <a:p>
                      <a:pPr algn="ctr">
                        <a:spcAft>
                          <a:spcPts val="0"/>
                        </a:spcAft>
                      </a:pPr>
                      <a:r>
                        <a:rPr lang="es-EC" sz="700" dirty="0">
                          <a:effectLst/>
                        </a:rPr>
                        <a:t>6</a:t>
                      </a:r>
                      <a:endParaRPr lang="es-ES" sz="900" dirty="0">
                        <a:effectLst/>
                        <a:latin typeface="Arial"/>
                        <a:ea typeface="Times New Roman"/>
                      </a:endParaRPr>
                    </a:p>
                  </a:txBody>
                  <a:tcPr marL="33140" marR="33140" marT="0" marB="0" anchor="ctr"/>
                </a:tc>
                <a:tc vMerge="1">
                  <a:txBody>
                    <a:bodyPr/>
                    <a:lstStyle/>
                    <a:p>
                      <a:endParaRPr lang="es-ES"/>
                    </a:p>
                  </a:txBody>
                  <a:tcPr/>
                </a:tc>
                <a:tc vMerge="1">
                  <a:txBody>
                    <a:bodyPr/>
                    <a:lstStyle/>
                    <a:p>
                      <a:endParaRPr lang="es-ES"/>
                    </a:p>
                  </a:txBody>
                  <a:tcPr/>
                </a:tc>
                <a:tc>
                  <a:txBody>
                    <a:bodyPr/>
                    <a:lstStyle/>
                    <a:p>
                      <a:pPr algn="ctr">
                        <a:spcAft>
                          <a:spcPts val="0"/>
                        </a:spcAft>
                      </a:pPr>
                      <a:r>
                        <a:rPr lang="es-EC" sz="700" dirty="0">
                          <a:effectLst/>
                        </a:rPr>
                        <a:t>DEAD</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muerta</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0.33</a:t>
                      </a:r>
                      <a:endParaRPr lang="es-ES" sz="900" dirty="0">
                        <a:effectLst/>
                        <a:latin typeface="Arial"/>
                        <a:ea typeface="Times New Roman"/>
                      </a:endParaRPr>
                    </a:p>
                  </a:txBody>
                  <a:tcPr marL="33140" marR="33140" marT="0" marB="0" anchor="ctr"/>
                </a:tc>
                <a:tc>
                  <a:txBody>
                    <a:bodyPr/>
                    <a:lstStyle/>
                    <a:p>
                      <a:pPr>
                        <a:spcAft>
                          <a:spcPts val="0"/>
                        </a:spcAft>
                      </a:pPr>
                      <a:r>
                        <a:rPr lang="es-EC" sz="600" dirty="0">
                          <a:effectLst/>
                        </a:rPr>
                        <a:t>Peso de todos los componentes estructurales y no estructurales permanentes</a:t>
                      </a:r>
                      <a:endParaRPr lang="es-ES" sz="900" dirty="0">
                        <a:effectLst/>
                        <a:latin typeface="Arial"/>
                        <a:ea typeface="Times New Roman"/>
                      </a:endParaRPr>
                    </a:p>
                  </a:txBody>
                  <a:tcPr marL="33140" marR="33140" marT="0" marB="0" anchor="ctr"/>
                </a:tc>
              </a:tr>
              <a:tr h="197782">
                <a:tc>
                  <a:txBody>
                    <a:bodyPr/>
                    <a:lstStyle/>
                    <a:p>
                      <a:pPr algn="ctr">
                        <a:spcAft>
                          <a:spcPts val="0"/>
                        </a:spcAft>
                      </a:pPr>
                      <a:r>
                        <a:rPr lang="es-EC" sz="700" dirty="0">
                          <a:effectLst/>
                        </a:rPr>
                        <a:t>7</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GRADA 2</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Y</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LIVE</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viva</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0.50</a:t>
                      </a:r>
                      <a:endParaRPr lang="es-ES" sz="900" dirty="0">
                        <a:effectLst/>
                        <a:latin typeface="Arial"/>
                        <a:ea typeface="Times New Roman"/>
                      </a:endParaRPr>
                    </a:p>
                  </a:txBody>
                  <a:tcPr marL="33140" marR="33140" marT="0" marB="0" anchor="ctr"/>
                </a:tc>
                <a:tc>
                  <a:txBody>
                    <a:bodyPr/>
                    <a:lstStyle/>
                    <a:p>
                      <a:pPr>
                        <a:spcAft>
                          <a:spcPts val="0"/>
                        </a:spcAft>
                      </a:pPr>
                      <a:r>
                        <a:rPr lang="es-EC" sz="600" dirty="0">
                          <a:effectLst/>
                        </a:rPr>
                        <a:t>Uso y ocupación del inmueble</a:t>
                      </a:r>
                      <a:endParaRPr lang="es-ES" sz="900" dirty="0">
                        <a:effectLst/>
                        <a:latin typeface="Arial"/>
                        <a:ea typeface="Times New Roman"/>
                      </a:endParaRPr>
                    </a:p>
                  </a:txBody>
                  <a:tcPr marL="33140" marR="33140" marT="0" marB="0" anchor="ctr"/>
                </a:tc>
              </a:tr>
              <a:tr h="278159">
                <a:tc>
                  <a:txBody>
                    <a:bodyPr/>
                    <a:lstStyle/>
                    <a:p>
                      <a:pPr algn="ctr">
                        <a:spcAft>
                          <a:spcPts val="0"/>
                        </a:spcAft>
                      </a:pPr>
                      <a:r>
                        <a:rPr lang="es-EC" sz="700" dirty="0">
                          <a:effectLst/>
                        </a:rPr>
                        <a:t>8</a:t>
                      </a:r>
                      <a:endParaRPr lang="es-ES" sz="900" dirty="0">
                        <a:effectLst/>
                        <a:latin typeface="Arial"/>
                        <a:ea typeface="Times New Roman"/>
                      </a:endParaRPr>
                    </a:p>
                  </a:txBody>
                  <a:tcPr marL="33140" marR="33140" marT="0" marB="0" anchor="ctr"/>
                </a:tc>
                <a:tc vMerge="1">
                  <a:txBody>
                    <a:bodyPr/>
                    <a:lstStyle/>
                    <a:p>
                      <a:endParaRPr lang="es-ES"/>
                    </a:p>
                  </a:txBody>
                  <a:tcPr/>
                </a:tc>
                <a:tc vMerge="1">
                  <a:txBody>
                    <a:bodyPr/>
                    <a:lstStyle/>
                    <a:p>
                      <a:endParaRPr lang="es-ES"/>
                    </a:p>
                  </a:txBody>
                  <a:tcPr/>
                </a:tc>
                <a:tc>
                  <a:txBody>
                    <a:bodyPr/>
                    <a:lstStyle/>
                    <a:p>
                      <a:pPr algn="ctr">
                        <a:spcAft>
                          <a:spcPts val="0"/>
                        </a:spcAft>
                      </a:pPr>
                      <a:r>
                        <a:rPr lang="es-EC" sz="700" dirty="0">
                          <a:effectLst/>
                        </a:rPr>
                        <a:t>DEAD</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muerta</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0.33</a:t>
                      </a:r>
                      <a:endParaRPr lang="es-ES" sz="900" dirty="0">
                        <a:effectLst/>
                        <a:latin typeface="Arial"/>
                        <a:ea typeface="Times New Roman"/>
                      </a:endParaRPr>
                    </a:p>
                  </a:txBody>
                  <a:tcPr marL="33140" marR="33140" marT="0" marB="0" anchor="ctr"/>
                </a:tc>
                <a:tc>
                  <a:txBody>
                    <a:bodyPr/>
                    <a:lstStyle/>
                    <a:p>
                      <a:pPr>
                        <a:spcAft>
                          <a:spcPts val="0"/>
                        </a:spcAft>
                      </a:pPr>
                      <a:r>
                        <a:rPr lang="es-EC" sz="600" dirty="0">
                          <a:effectLst/>
                        </a:rPr>
                        <a:t>Peso de todos los componentes estructurales y no estructurales permanentes</a:t>
                      </a:r>
                      <a:endParaRPr lang="es-ES" sz="900" dirty="0">
                        <a:effectLst/>
                        <a:latin typeface="Arial"/>
                        <a:ea typeface="Times New Roman"/>
                      </a:endParaRPr>
                    </a:p>
                  </a:txBody>
                  <a:tcPr marL="33140" marR="33140" marT="0" marB="0" anchor="ctr"/>
                </a:tc>
              </a:tr>
              <a:tr h="197782">
                <a:tc>
                  <a:txBody>
                    <a:bodyPr/>
                    <a:lstStyle/>
                    <a:p>
                      <a:pPr algn="ctr">
                        <a:spcAft>
                          <a:spcPts val="0"/>
                        </a:spcAft>
                      </a:pPr>
                      <a:r>
                        <a:rPr lang="es-EC" sz="700" dirty="0">
                          <a:effectLst/>
                        </a:rPr>
                        <a:t>9</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DESCANSOS</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Y</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LIVE</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viva</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0.50</a:t>
                      </a:r>
                      <a:endParaRPr lang="es-ES" sz="900" dirty="0">
                        <a:effectLst/>
                        <a:latin typeface="Arial"/>
                        <a:ea typeface="Times New Roman"/>
                      </a:endParaRPr>
                    </a:p>
                  </a:txBody>
                  <a:tcPr marL="33140" marR="33140" marT="0" marB="0" anchor="ctr"/>
                </a:tc>
                <a:tc>
                  <a:txBody>
                    <a:bodyPr/>
                    <a:lstStyle/>
                    <a:p>
                      <a:pPr>
                        <a:spcAft>
                          <a:spcPts val="0"/>
                        </a:spcAft>
                      </a:pPr>
                      <a:r>
                        <a:rPr lang="es-EC" sz="600" dirty="0">
                          <a:effectLst/>
                        </a:rPr>
                        <a:t>Uso y ocupación del inmueble</a:t>
                      </a:r>
                      <a:endParaRPr lang="es-ES" sz="900" dirty="0">
                        <a:effectLst/>
                        <a:latin typeface="Arial"/>
                        <a:ea typeface="Times New Roman"/>
                      </a:endParaRPr>
                    </a:p>
                  </a:txBody>
                  <a:tcPr marL="33140" marR="33140" marT="0" marB="0" anchor="ctr"/>
                </a:tc>
              </a:tr>
              <a:tr h="278159">
                <a:tc>
                  <a:txBody>
                    <a:bodyPr/>
                    <a:lstStyle/>
                    <a:p>
                      <a:pPr algn="ctr">
                        <a:spcAft>
                          <a:spcPts val="0"/>
                        </a:spcAft>
                      </a:pPr>
                      <a:r>
                        <a:rPr lang="es-EC" sz="700" dirty="0">
                          <a:effectLst/>
                        </a:rPr>
                        <a:t>10</a:t>
                      </a:r>
                      <a:endParaRPr lang="es-ES" sz="900" dirty="0">
                        <a:effectLst/>
                        <a:latin typeface="Arial"/>
                        <a:ea typeface="Times New Roman"/>
                      </a:endParaRPr>
                    </a:p>
                  </a:txBody>
                  <a:tcPr marL="33140" marR="33140" marT="0" marB="0" anchor="ctr"/>
                </a:tc>
                <a:tc vMerge="1">
                  <a:txBody>
                    <a:bodyPr/>
                    <a:lstStyle/>
                    <a:p>
                      <a:endParaRPr lang="es-ES"/>
                    </a:p>
                  </a:txBody>
                  <a:tcPr/>
                </a:tc>
                <a:tc vMerge="1">
                  <a:txBody>
                    <a:bodyPr/>
                    <a:lstStyle/>
                    <a:p>
                      <a:endParaRPr lang="es-ES"/>
                    </a:p>
                  </a:txBody>
                  <a:tcPr/>
                </a:tc>
                <a:tc>
                  <a:txBody>
                    <a:bodyPr/>
                    <a:lstStyle/>
                    <a:p>
                      <a:pPr algn="ctr">
                        <a:spcAft>
                          <a:spcPts val="0"/>
                        </a:spcAft>
                      </a:pPr>
                      <a:r>
                        <a:rPr lang="es-EC" sz="700" dirty="0">
                          <a:effectLst/>
                        </a:rPr>
                        <a:t>DEAD</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muerta</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0.17</a:t>
                      </a:r>
                      <a:endParaRPr lang="es-ES" sz="900" dirty="0">
                        <a:effectLst/>
                        <a:latin typeface="Arial"/>
                        <a:ea typeface="Times New Roman"/>
                      </a:endParaRPr>
                    </a:p>
                  </a:txBody>
                  <a:tcPr marL="33140" marR="33140" marT="0" marB="0" anchor="ctr"/>
                </a:tc>
                <a:tc>
                  <a:txBody>
                    <a:bodyPr/>
                    <a:lstStyle/>
                    <a:p>
                      <a:pPr>
                        <a:spcAft>
                          <a:spcPts val="0"/>
                        </a:spcAft>
                      </a:pPr>
                      <a:r>
                        <a:rPr lang="es-EC" sz="600" dirty="0">
                          <a:effectLst/>
                        </a:rPr>
                        <a:t>Peso de todos los componentes estructurales y no estructurales permanentes</a:t>
                      </a:r>
                      <a:endParaRPr lang="es-ES" sz="900" dirty="0">
                        <a:effectLst/>
                        <a:latin typeface="Arial"/>
                        <a:ea typeface="Times New Roman"/>
                      </a:endParaRPr>
                    </a:p>
                  </a:txBody>
                  <a:tcPr marL="33140" marR="33140" marT="0" marB="0" anchor="ctr"/>
                </a:tc>
              </a:tr>
              <a:tr h="197782">
                <a:tc>
                  <a:txBody>
                    <a:bodyPr/>
                    <a:lstStyle/>
                    <a:p>
                      <a:pPr algn="ctr">
                        <a:spcAft>
                          <a:spcPts val="0"/>
                        </a:spcAft>
                      </a:pPr>
                      <a:r>
                        <a:rPr lang="es-EC" sz="700" dirty="0">
                          <a:effectLst/>
                        </a:rPr>
                        <a:t>11</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PISO GIRATORIO</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Y</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LIVE</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viva</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0.20</a:t>
                      </a:r>
                      <a:endParaRPr lang="es-ES" sz="900" dirty="0">
                        <a:effectLst/>
                        <a:latin typeface="Arial"/>
                        <a:ea typeface="Times New Roman"/>
                      </a:endParaRPr>
                    </a:p>
                  </a:txBody>
                  <a:tcPr marL="33140" marR="33140" marT="0" marB="0" anchor="ctr"/>
                </a:tc>
                <a:tc>
                  <a:txBody>
                    <a:bodyPr/>
                    <a:lstStyle/>
                    <a:p>
                      <a:pPr>
                        <a:spcAft>
                          <a:spcPts val="0"/>
                        </a:spcAft>
                      </a:pPr>
                      <a:r>
                        <a:rPr lang="es-EC" sz="600" dirty="0">
                          <a:effectLst/>
                        </a:rPr>
                        <a:t>Uso y ocupación del inmueble</a:t>
                      </a:r>
                      <a:endParaRPr lang="es-ES" sz="900" dirty="0">
                        <a:effectLst/>
                        <a:latin typeface="Arial"/>
                        <a:ea typeface="Times New Roman"/>
                      </a:endParaRPr>
                    </a:p>
                  </a:txBody>
                  <a:tcPr marL="33140" marR="33140" marT="0" marB="0" anchor="ctr"/>
                </a:tc>
              </a:tr>
              <a:tr h="278159">
                <a:tc>
                  <a:txBody>
                    <a:bodyPr/>
                    <a:lstStyle/>
                    <a:p>
                      <a:pPr algn="ctr">
                        <a:spcAft>
                          <a:spcPts val="0"/>
                        </a:spcAft>
                      </a:pPr>
                      <a:r>
                        <a:rPr lang="es-EC" sz="700" dirty="0">
                          <a:effectLst/>
                        </a:rPr>
                        <a:t>12</a:t>
                      </a:r>
                      <a:endParaRPr lang="es-ES" sz="900" dirty="0">
                        <a:effectLst/>
                        <a:latin typeface="Arial"/>
                        <a:ea typeface="Times New Roman"/>
                      </a:endParaRPr>
                    </a:p>
                  </a:txBody>
                  <a:tcPr marL="33140" marR="33140" marT="0" marB="0" anchor="ctr"/>
                </a:tc>
                <a:tc vMerge="1">
                  <a:txBody>
                    <a:bodyPr/>
                    <a:lstStyle/>
                    <a:p>
                      <a:endParaRPr lang="es-ES"/>
                    </a:p>
                  </a:txBody>
                  <a:tcPr/>
                </a:tc>
                <a:tc vMerge="1">
                  <a:txBody>
                    <a:bodyPr/>
                    <a:lstStyle/>
                    <a:p>
                      <a:endParaRPr lang="es-ES"/>
                    </a:p>
                  </a:txBody>
                  <a:tcPr/>
                </a:tc>
                <a:tc>
                  <a:txBody>
                    <a:bodyPr/>
                    <a:lstStyle/>
                    <a:p>
                      <a:pPr algn="ctr">
                        <a:spcAft>
                          <a:spcPts val="0"/>
                        </a:spcAft>
                      </a:pPr>
                      <a:r>
                        <a:rPr lang="es-EC" sz="700" dirty="0">
                          <a:effectLst/>
                        </a:rPr>
                        <a:t>DEAD</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muerta</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0.30</a:t>
                      </a:r>
                      <a:endParaRPr lang="es-ES" sz="900" dirty="0">
                        <a:effectLst/>
                        <a:latin typeface="Arial"/>
                        <a:ea typeface="Times New Roman"/>
                      </a:endParaRPr>
                    </a:p>
                  </a:txBody>
                  <a:tcPr marL="33140" marR="33140" marT="0" marB="0" anchor="ctr"/>
                </a:tc>
                <a:tc>
                  <a:txBody>
                    <a:bodyPr/>
                    <a:lstStyle/>
                    <a:p>
                      <a:pPr>
                        <a:spcAft>
                          <a:spcPts val="0"/>
                        </a:spcAft>
                      </a:pPr>
                      <a:r>
                        <a:rPr lang="es-EC" sz="600" dirty="0">
                          <a:effectLst/>
                        </a:rPr>
                        <a:t>Peso de todos los componentes estructurales y no estructurales permanentes</a:t>
                      </a:r>
                      <a:endParaRPr lang="es-ES" sz="900" dirty="0">
                        <a:effectLst/>
                        <a:latin typeface="Arial"/>
                        <a:ea typeface="Times New Roman"/>
                      </a:endParaRPr>
                    </a:p>
                  </a:txBody>
                  <a:tcPr marL="33140" marR="33140" marT="0" marB="0" anchor="ctr"/>
                </a:tc>
              </a:tr>
              <a:tr h="197782">
                <a:tc>
                  <a:txBody>
                    <a:bodyPr/>
                    <a:lstStyle/>
                    <a:p>
                      <a:pPr algn="ctr">
                        <a:spcAft>
                          <a:spcPts val="0"/>
                        </a:spcAft>
                      </a:pPr>
                      <a:r>
                        <a:rPr lang="es-EC" sz="700" dirty="0">
                          <a:effectLst/>
                        </a:rPr>
                        <a:t>13</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COLUMNA PRINCIPAL</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Y</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LIVE</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vivam</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8.01</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spcAft>
                          <a:spcPts val="0"/>
                        </a:spcAft>
                      </a:pPr>
                      <a:r>
                        <a:rPr lang="es-EC" sz="600" dirty="0">
                          <a:effectLst/>
                        </a:rPr>
                        <a:t>Carga resultante del cálculo del piso giratorio</a:t>
                      </a:r>
                      <a:endParaRPr lang="es-ES" sz="900" dirty="0">
                        <a:effectLst/>
                        <a:latin typeface="Arial"/>
                        <a:ea typeface="Times New Roman"/>
                      </a:endParaRPr>
                    </a:p>
                  </a:txBody>
                  <a:tcPr marL="33140" marR="33140" marT="0" marB="0" anchor="ctr"/>
                </a:tc>
              </a:tr>
              <a:tr h="197782">
                <a:tc>
                  <a:txBody>
                    <a:bodyPr/>
                    <a:lstStyle/>
                    <a:p>
                      <a:pPr algn="ctr">
                        <a:spcAft>
                          <a:spcPts val="0"/>
                        </a:spcAft>
                      </a:pPr>
                      <a:r>
                        <a:rPr lang="es-EC" sz="700" dirty="0">
                          <a:effectLst/>
                        </a:rPr>
                        <a:t>14</a:t>
                      </a:r>
                      <a:endParaRPr lang="es-ES" sz="900" dirty="0">
                        <a:effectLst/>
                        <a:latin typeface="Arial"/>
                        <a:ea typeface="Times New Roman"/>
                      </a:endParaRPr>
                    </a:p>
                  </a:txBody>
                  <a:tcPr marL="33140" marR="33140" marT="0" marB="0" anchor="ctr"/>
                </a:tc>
                <a:tc vMerge="1">
                  <a:txBody>
                    <a:bodyPr/>
                    <a:lstStyle/>
                    <a:p>
                      <a:endParaRPr lang="es-ES"/>
                    </a:p>
                  </a:txBody>
                  <a:tcPr/>
                </a:tc>
                <a:tc vMerge="1">
                  <a:txBody>
                    <a:bodyPr/>
                    <a:lstStyle/>
                    <a:p>
                      <a:endParaRPr lang="es-ES"/>
                    </a:p>
                  </a:txBody>
                  <a:tcP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spcAft>
                          <a:spcPts val="0"/>
                        </a:spcAft>
                      </a:pPr>
                      <a:r>
                        <a:rPr lang="es-EC" sz="600" dirty="0">
                          <a:effectLst/>
                        </a:rPr>
                        <a:t> </a:t>
                      </a:r>
                      <a:endParaRPr lang="es-ES" sz="900" dirty="0">
                        <a:effectLst/>
                        <a:latin typeface="Arial"/>
                        <a:ea typeface="Times New Roman"/>
                      </a:endParaRPr>
                    </a:p>
                  </a:txBody>
                  <a:tcPr marL="33140" marR="33140" marT="0" marB="0" anchor="ctr"/>
                </a:tc>
              </a:tr>
              <a:tr h="197782">
                <a:tc>
                  <a:txBody>
                    <a:bodyPr/>
                    <a:lstStyle/>
                    <a:p>
                      <a:pPr algn="ctr">
                        <a:spcAft>
                          <a:spcPts val="0"/>
                        </a:spcAft>
                      </a:pPr>
                      <a:r>
                        <a:rPr lang="es-EC" sz="700" dirty="0">
                          <a:effectLst/>
                        </a:rPr>
                        <a:t>15</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VIGAS DE APOYO</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Y</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DEAD</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vivam</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4.84</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spcAft>
                          <a:spcPts val="0"/>
                        </a:spcAft>
                      </a:pPr>
                      <a:r>
                        <a:rPr lang="es-EC" sz="600" dirty="0">
                          <a:effectLst/>
                        </a:rPr>
                        <a:t>Carga resultante del cálculo del piso giratorio</a:t>
                      </a:r>
                      <a:endParaRPr lang="es-ES" sz="900" dirty="0">
                        <a:effectLst/>
                        <a:latin typeface="Arial"/>
                        <a:ea typeface="Times New Roman"/>
                      </a:endParaRPr>
                    </a:p>
                  </a:txBody>
                  <a:tcPr marL="33140" marR="33140" marT="0" marB="0" anchor="ctr"/>
                </a:tc>
              </a:tr>
              <a:tr h="197782">
                <a:tc>
                  <a:txBody>
                    <a:bodyPr/>
                    <a:lstStyle/>
                    <a:p>
                      <a:pPr algn="ctr">
                        <a:spcAft>
                          <a:spcPts val="0"/>
                        </a:spcAft>
                      </a:pPr>
                      <a:r>
                        <a:rPr lang="es-EC" sz="700" dirty="0">
                          <a:effectLst/>
                        </a:rPr>
                        <a:t>16</a:t>
                      </a:r>
                      <a:endParaRPr lang="es-ES" sz="900" dirty="0">
                        <a:effectLst/>
                        <a:latin typeface="Arial"/>
                        <a:ea typeface="Times New Roman"/>
                      </a:endParaRPr>
                    </a:p>
                  </a:txBody>
                  <a:tcPr marL="33140" marR="33140" marT="0" marB="0" anchor="ctr"/>
                </a:tc>
                <a:tc vMerge="1">
                  <a:txBody>
                    <a:bodyPr/>
                    <a:lstStyle/>
                    <a:p>
                      <a:endParaRPr lang="es-ES"/>
                    </a:p>
                  </a:txBody>
                  <a:tcPr/>
                </a:tc>
                <a:tc vMerge="1">
                  <a:txBody>
                    <a:bodyPr/>
                    <a:lstStyle/>
                    <a:p>
                      <a:endParaRPr lang="es-ES"/>
                    </a:p>
                  </a:txBody>
                  <a:tcP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spcAft>
                          <a:spcPts val="0"/>
                        </a:spcAft>
                      </a:pPr>
                      <a:r>
                        <a:rPr lang="es-EC" sz="600" dirty="0">
                          <a:effectLst/>
                        </a:rPr>
                        <a:t> </a:t>
                      </a:r>
                      <a:endParaRPr lang="es-ES" sz="900" dirty="0">
                        <a:effectLst/>
                        <a:latin typeface="Arial"/>
                        <a:ea typeface="Times New Roman"/>
                      </a:endParaRPr>
                    </a:p>
                  </a:txBody>
                  <a:tcPr marL="33140" marR="33140" marT="0" marB="0" anchor="ctr"/>
                </a:tc>
              </a:tr>
              <a:tr h="230426">
                <a:tc>
                  <a:txBody>
                    <a:bodyPr/>
                    <a:lstStyle/>
                    <a:p>
                      <a:pPr algn="ctr">
                        <a:spcAft>
                          <a:spcPts val="0"/>
                        </a:spcAft>
                      </a:pPr>
                      <a:r>
                        <a:rPr lang="es-EC" sz="700" dirty="0">
                          <a:effectLst/>
                        </a:rPr>
                        <a:t>17</a:t>
                      </a:r>
                      <a:endParaRPr lang="es-ES" sz="900" dirty="0">
                        <a:effectLst/>
                        <a:latin typeface="Arial"/>
                        <a:ea typeface="Times New Roman"/>
                      </a:endParaRPr>
                    </a:p>
                  </a:txBody>
                  <a:tcPr marL="33140" marR="33140" marT="0" marB="0" anchor="ctr"/>
                </a:tc>
                <a:tc rowSpan="2">
                  <a:txBody>
                    <a:bodyPr/>
                    <a:lstStyle/>
                    <a:p>
                      <a:pPr algn="ctr">
                        <a:spcAft>
                          <a:spcPts val="0"/>
                        </a:spcAft>
                      </a:pPr>
                      <a:r>
                        <a:rPr lang="es-EC" sz="700" dirty="0">
                          <a:effectLst/>
                        </a:rPr>
                        <a:t>GENERAL</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X</a:t>
                      </a:r>
                      <a:endParaRPr lang="es-ES" sz="900" dirty="0">
                        <a:effectLst/>
                        <a:latin typeface="Arial"/>
                        <a:ea typeface="Times New Roman"/>
                      </a:endParaRPr>
                    </a:p>
                  </a:txBody>
                  <a:tcPr marL="33140" marR="33140" marT="0" marB="0" anchor="b"/>
                </a:tc>
                <a:tc>
                  <a:txBody>
                    <a:bodyPr/>
                    <a:lstStyle/>
                    <a:p>
                      <a:pPr algn="ctr">
                        <a:spcAft>
                          <a:spcPts val="0"/>
                        </a:spcAft>
                      </a:pPr>
                      <a:r>
                        <a:rPr lang="es-EC" sz="700" dirty="0">
                          <a:effectLst/>
                        </a:rPr>
                        <a:t>QUAKE</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Sx</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spcAft>
                          <a:spcPts val="0"/>
                        </a:spcAft>
                      </a:pPr>
                      <a:r>
                        <a:rPr lang="es-EC" sz="600" dirty="0">
                          <a:effectLst/>
                        </a:rPr>
                        <a:t>Análisis del Cortante Basal</a:t>
                      </a:r>
                      <a:endParaRPr lang="es-ES" sz="900" dirty="0">
                        <a:effectLst/>
                        <a:latin typeface="Arial"/>
                        <a:ea typeface="Times New Roman"/>
                      </a:endParaRPr>
                    </a:p>
                  </a:txBody>
                  <a:tcPr marL="33140" marR="33140" marT="0" marB="0" anchor="ctr"/>
                </a:tc>
              </a:tr>
              <a:tr h="230426">
                <a:tc>
                  <a:txBody>
                    <a:bodyPr/>
                    <a:lstStyle/>
                    <a:p>
                      <a:pPr algn="ctr">
                        <a:spcAft>
                          <a:spcPts val="0"/>
                        </a:spcAft>
                      </a:pPr>
                      <a:r>
                        <a:rPr lang="es-EC" sz="700" dirty="0">
                          <a:effectLst/>
                        </a:rPr>
                        <a:t>18</a:t>
                      </a:r>
                      <a:endParaRPr lang="es-ES" sz="900" dirty="0">
                        <a:effectLst/>
                        <a:latin typeface="Arial"/>
                        <a:ea typeface="Times New Roman"/>
                      </a:endParaRPr>
                    </a:p>
                  </a:txBody>
                  <a:tcPr marL="33140" marR="33140" marT="0" marB="0" anchor="ctr"/>
                </a:tc>
                <a:tc vMerge="1">
                  <a:txBody>
                    <a:bodyPr/>
                    <a:lstStyle/>
                    <a:p>
                      <a:endParaRPr lang="es-ES"/>
                    </a:p>
                  </a:txBody>
                  <a:tcPr/>
                </a:tc>
                <a:tc>
                  <a:txBody>
                    <a:bodyPr/>
                    <a:lstStyle/>
                    <a:p>
                      <a:pPr algn="ctr">
                        <a:spcAft>
                          <a:spcPts val="0"/>
                        </a:spcAft>
                      </a:pPr>
                      <a:r>
                        <a:rPr lang="es-EC" sz="700" dirty="0">
                          <a:effectLst/>
                        </a:rPr>
                        <a:t>Y</a:t>
                      </a:r>
                      <a:endParaRPr lang="es-ES" sz="900" dirty="0">
                        <a:effectLst/>
                        <a:latin typeface="Arial"/>
                        <a:ea typeface="Times New Roman"/>
                      </a:endParaRPr>
                    </a:p>
                  </a:txBody>
                  <a:tcPr marL="33140" marR="33140" marT="0" marB="0" anchor="b"/>
                </a:tc>
                <a:tc>
                  <a:txBody>
                    <a:bodyPr/>
                    <a:lstStyle/>
                    <a:p>
                      <a:pPr algn="ctr">
                        <a:spcAft>
                          <a:spcPts val="0"/>
                        </a:spcAft>
                      </a:pPr>
                      <a:r>
                        <a:rPr lang="es-EC" sz="700" dirty="0">
                          <a:effectLst/>
                        </a:rPr>
                        <a:t>QUAKE</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Sy</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lgn="ctr">
                        <a:spcAft>
                          <a:spcPts val="0"/>
                        </a:spcAft>
                      </a:pPr>
                      <a:r>
                        <a:rPr lang="es-EC" sz="700" dirty="0">
                          <a:effectLst/>
                        </a:rPr>
                        <a:t> </a:t>
                      </a:r>
                      <a:endParaRPr lang="es-ES" sz="900" dirty="0">
                        <a:effectLst/>
                        <a:latin typeface="Arial"/>
                        <a:ea typeface="Times New Roman"/>
                      </a:endParaRPr>
                    </a:p>
                  </a:txBody>
                  <a:tcPr marL="33140" marR="33140" marT="0" marB="0" anchor="ctr"/>
                </a:tc>
                <a:tc>
                  <a:txBody>
                    <a:bodyPr/>
                    <a:lstStyle/>
                    <a:p>
                      <a:pPr>
                        <a:spcAft>
                          <a:spcPts val="0"/>
                        </a:spcAft>
                      </a:pPr>
                      <a:r>
                        <a:rPr lang="es-EC" sz="600" dirty="0">
                          <a:effectLst/>
                        </a:rPr>
                        <a:t>Análisis del Cortante Basal</a:t>
                      </a:r>
                      <a:endParaRPr lang="es-ES" sz="900" dirty="0">
                        <a:effectLst/>
                        <a:latin typeface="Arial"/>
                        <a:ea typeface="Times New Roman"/>
                      </a:endParaRPr>
                    </a:p>
                  </a:txBody>
                  <a:tcPr marL="33140" marR="33140" marT="0" marB="0" anchor="ctr"/>
                </a:tc>
              </a:tr>
            </a:tbl>
          </a:graphicData>
        </a:graphic>
      </p:graphicFrame>
    </p:spTree>
    <p:extLst>
      <p:ext uri="{BB962C8B-B14F-4D97-AF65-F5344CB8AC3E}">
        <p14:creationId xmlns:p14="http://schemas.microsoft.com/office/powerpoint/2010/main" val="16251148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416496" y="1052736"/>
            <a:ext cx="3816424" cy="4962925"/>
          </a:xfrm>
        </p:spPr>
        <p:txBody>
          <a:bodyPr>
            <a:normAutofit/>
          </a:bodyPr>
          <a:lstStyle/>
          <a:p>
            <a:pPr algn="just"/>
            <a:r>
              <a:rPr lang="es-ES" sz="1800" dirty="0" smtClean="0"/>
              <a:t>Los casos de análisis y el árbol de cargas, son puntos de control en el diseño estructural desde Sap 2000.</a:t>
            </a:r>
          </a:p>
          <a:p>
            <a:pPr marL="0" indent="0" algn="just">
              <a:buNone/>
            </a:pPr>
            <a:endParaRPr lang="es-ES" sz="1800" dirty="0" smtClean="0"/>
          </a:p>
          <a:p>
            <a:pPr algn="just"/>
            <a:r>
              <a:rPr lang="es-ES" sz="1800" dirty="0" smtClean="0"/>
              <a:t>Las cargas puntuales de las filas 13 y 15 de la tabla 3.2, son generadas en un análisis previo del piso giratorio.</a:t>
            </a:r>
          </a:p>
          <a:p>
            <a:pPr marL="0" indent="0" algn="just">
              <a:buNone/>
            </a:pPr>
            <a:endParaRPr lang="es-ES" sz="1800" dirty="0" smtClean="0"/>
          </a:p>
          <a:p>
            <a:pPr algn="just"/>
            <a:r>
              <a:rPr lang="es-ES" sz="1800" dirty="0" smtClean="0"/>
              <a:t>Una rutina especial se realiza para analizar en aspecto sísmico mediante el análisis del cortante basal y cargar dichas cargas al modelo.</a:t>
            </a:r>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27</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4813001" y="5702237"/>
            <a:ext cx="4668284" cy="338554"/>
          </a:xfrm>
          <a:prstGeom prst="rect">
            <a:avLst/>
          </a:prstGeom>
          <a:noFill/>
        </p:spPr>
        <p:txBody>
          <a:bodyPr wrap="square" rtlCol="0">
            <a:spAutoFit/>
          </a:bodyPr>
          <a:lstStyle/>
          <a:p>
            <a:r>
              <a:rPr lang="es-ES" sz="1600" dirty="0" smtClean="0"/>
              <a:t>Tabla 3.3 Casos de análisis y árbol de cargas Sap 2000.</a:t>
            </a:r>
            <a:endParaRPr lang="es-ES" sz="1600" dirty="0"/>
          </a:p>
        </p:txBody>
      </p:sp>
      <p:pic>
        <p:nvPicPr>
          <p:cNvPr id="11" name="10 Imagen"/>
          <p:cNvPicPr/>
          <p:nvPr/>
        </p:nvPicPr>
        <p:blipFill>
          <a:blip r:embed="rId5"/>
          <a:srcRect/>
          <a:stretch>
            <a:fillRect/>
          </a:stretch>
        </p:blipFill>
        <p:spPr bwMode="auto">
          <a:xfrm>
            <a:off x="4566460" y="1124744"/>
            <a:ext cx="5121910" cy="4321810"/>
          </a:xfrm>
          <a:prstGeom prst="rect">
            <a:avLst/>
          </a:prstGeom>
          <a:noFill/>
          <a:ln w="9525">
            <a:noFill/>
            <a:miter lim="800000"/>
            <a:headEnd/>
            <a:tailEnd/>
          </a:ln>
        </p:spPr>
      </p:pic>
    </p:spTree>
    <p:extLst>
      <p:ext uri="{BB962C8B-B14F-4D97-AF65-F5344CB8AC3E}">
        <p14:creationId xmlns:p14="http://schemas.microsoft.com/office/powerpoint/2010/main" val="36959642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416496" y="1052736"/>
            <a:ext cx="4536504" cy="4962925"/>
          </a:xfrm>
        </p:spPr>
        <p:txBody>
          <a:bodyPr>
            <a:normAutofit/>
          </a:bodyPr>
          <a:lstStyle/>
          <a:p>
            <a:pPr marL="0" indent="0" algn="just">
              <a:buNone/>
            </a:pPr>
            <a:r>
              <a:rPr lang="es-ES" sz="2000" u="sng" dirty="0" smtClean="0"/>
              <a:t>Diseño de detalle:</a:t>
            </a:r>
          </a:p>
          <a:p>
            <a:pPr marL="0" indent="0" algn="just">
              <a:buNone/>
            </a:pPr>
            <a:endParaRPr lang="es-ES" sz="1800" dirty="0" smtClean="0"/>
          </a:p>
          <a:p>
            <a:pPr marL="0" indent="0" algn="just">
              <a:buNone/>
            </a:pPr>
            <a:r>
              <a:rPr lang="es-ES" sz="1800" dirty="0" smtClean="0"/>
              <a:t>El punto de partida para el diseño de detalle es la estructura evaluada en el Sap 2000. Se realiza sobre los elementos CRÍTICOS del modelo.</a:t>
            </a:r>
          </a:p>
          <a:p>
            <a:pPr marL="0" indent="0" algn="just">
              <a:buNone/>
            </a:pPr>
            <a:r>
              <a:rPr lang="es-ES" sz="1800" dirty="0" smtClean="0"/>
              <a:t> </a:t>
            </a:r>
          </a:p>
          <a:p>
            <a:pPr marL="857250" lvl="1" indent="-457200" algn="just">
              <a:buFontTx/>
              <a:buChar char="-"/>
            </a:pPr>
            <a:r>
              <a:rPr lang="es-ES" sz="1800" dirty="0"/>
              <a:t>Compacidad de </a:t>
            </a:r>
            <a:r>
              <a:rPr lang="es-ES" sz="1800" dirty="0" smtClean="0"/>
              <a:t>secciones (a todas).</a:t>
            </a:r>
            <a:endParaRPr lang="es-ES" sz="1800" dirty="0"/>
          </a:p>
          <a:p>
            <a:pPr marL="857250" lvl="1" indent="-457200" algn="just">
              <a:buFontTx/>
              <a:buChar char="-"/>
            </a:pPr>
            <a:r>
              <a:rPr lang="es-ES" sz="1800" dirty="0"/>
              <a:t>Diseño de elementos </a:t>
            </a:r>
            <a:r>
              <a:rPr lang="es-ES" sz="1800" dirty="0" smtClean="0"/>
              <a:t>críticos.</a:t>
            </a:r>
            <a:endParaRPr lang="es-ES" sz="1800" dirty="0"/>
          </a:p>
          <a:p>
            <a:pPr marL="857250" lvl="1" indent="-457200" algn="just">
              <a:buFontTx/>
              <a:buChar char="-"/>
            </a:pPr>
            <a:r>
              <a:rPr lang="es-ES" sz="1800" dirty="0"/>
              <a:t>Diseño de placa base para </a:t>
            </a:r>
            <a:r>
              <a:rPr lang="es-ES" sz="1800" dirty="0" smtClean="0"/>
              <a:t>columnas.</a:t>
            </a:r>
            <a:endParaRPr lang="es-ES" sz="1800" dirty="0"/>
          </a:p>
          <a:p>
            <a:pPr marL="857250" lvl="1" indent="-457200" algn="just">
              <a:buFontTx/>
              <a:buChar char="-"/>
            </a:pPr>
            <a:r>
              <a:rPr lang="es-ES" sz="1800" dirty="0"/>
              <a:t>Control de </a:t>
            </a:r>
            <a:r>
              <a:rPr lang="es-ES" sz="1800" dirty="0" smtClean="0"/>
              <a:t>deriva.</a:t>
            </a:r>
            <a:endParaRPr lang="es-ES" sz="1800" dirty="0"/>
          </a:p>
          <a:p>
            <a:pPr marL="857250" lvl="1" indent="-457200" algn="just">
              <a:buFontTx/>
              <a:buChar char="-"/>
            </a:pPr>
            <a:r>
              <a:rPr lang="es-ES" sz="1800" dirty="0"/>
              <a:t>Diseño de </a:t>
            </a:r>
            <a:r>
              <a:rPr lang="es-ES" sz="1800" dirty="0" smtClean="0"/>
              <a:t>conexiones.</a:t>
            </a:r>
            <a:endParaRPr lang="es-ES" sz="18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28</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5961112" y="5698400"/>
            <a:ext cx="3596384" cy="338554"/>
          </a:xfrm>
          <a:prstGeom prst="rect">
            <a:avLst/>
          </a:prstGeom>
          <a:noFill/>
        </p:spPr>
        <p:txBody>
          <a:bodyPr wrap="square" rtlCol="0">
            <a:spAutoFit/>
          </a:bodyPr>
          <a:lstStyle/>
          <a:p>
            <a:r>
              <a:rPr lang="es-ES" sz="1600" dirty="0" smtClean="0"/>
              <a:t>Figura 3.5 Diseño estructural Sap 2000.</a:t>
            </a:r>
            <a:endParaRPr lang="es-ES" sz="1600" dirty="0"/>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6025" y="980728"/>
            <a:ext cx="4055648" cy="4680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2814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3271242" cy="360040"/>
          </a:xfrm>
        </p:spPr>
        <p:txBody>
          <a:bodyPr>
            <a:noAutofit/>
          </a:bodyPr>
          <a:lstStyle/>
          <a:p>
            <a:pPr algn="just">
              <a:buFont typeface="Wingdings" pitchFamily="2" charset="2"/>
              <a:buChar char="Ø"/>
            </a:pPr>
            <a:r>
              <a:rPr lang="es-ES" sz="2000" dirty="0" smtClean="0"/>
              <a:t>Compacidad de secciones:</a:t>
            </a:r>
            <a:endParaRPr lang="es-ES" sz="18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29</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4808984" y="5708540"/>
            <a:ext cx="4176464" cy="338554"/>
          </a:xfrm>
          <a:prstGeom prst="rect">
            <a:avLst/>
          </a:prstGeom>
          <a:noFill/>
        </p:spPr>
        <p:txBody>
          <a:bodyPr wrap="square" rtlCol="0">
            <a:spAutoFit/>
          </a:bodyPr>
          <a:lstStyle/>
          <a:p>
            <a:r>
              <a:rPr lang="es-ES" sz="1600" dirty="0" smtClean="0"/>
              <a:t>Figura 3.5 Ejemplo de cálculo de compacidad.</a:t>
            </a:r>
            <a:endParaRPr lang="es-ES" sz="1600" dirty="0"/>
          </a:p>
        </p:txBody>
      </p:sp>
      <p:graphicFrame>
        <p:nvGraphicFramePr>
          <p:cNvPr id="8" name="7 Objeto"/>
          <p:cNvGraphicFramePr>
            <a:graphicFrameLocks noChangeAspect="1"/>
          </p:cNvGraphicFramePr>
          <p:nvPr>
            <p:extLst>
              <p:ext uri="{D42A27DB-BD31-4B8C-83A1-F6EECF244321}">
                <p14:modId xmlns:p14="http://schemas.microsoft.com/office/powerpoint/2010/main" val="2672491762"/>
              </p:ext>
            </p:extLst>
          </p:nvPr>
        </p:nvGraphicFramePr>
        <p:xfrm>
          <a:off x="3206162" y="908720"/>
          <a:ext cx="6620827" cy="4608512"/>
        </p:xfrm>
        <a:graphic>
          <a:graphicData uri="http://schemas.openxmlformats.org/presentationml/2006/ole">
            <mc:AlternateContent xmlns:mc="http://schemas.openxmlformats.org/markup-compatibility/2006">
              <mc:Choice xmlns:v="urn:schemas-microsoft-com:vml" Requires="v">
                <p:oleObj spid="_x0000_s8357" name="Mathcad" r:id="rId6" imgW="6048360" imgH="4210200" progId="Mathcad">
                  <p:link updateAutomatic="1"/>
                </p:oleObj>
              </mc:Choice>
              <mc:Fallback>
                <p:oleObj name="Mathcad" r:id="rId6" imgW="6048360" imgH="4210200" progId="Mathcad">
                  <p:link updateAutomatic="1"/>
                  <p:pic>
                    <p:nvPicPr>
                      <p:cNvPr id="0" name=""/>
                      <p:cNvPicPr/>
                      <p:nvPr/>
                    </p:nvPicPr>
                    <p:blipFill>
                      <a:blip r:embed="rId7"/>
                      <a:stretch>
                        <a:fillRect/>
                      </a:stretch>
                    </p:blipFill>
                    <p:spPr>
                      <a:xfrm>
                        <a:off x="3206162" y="908720"/>
                        <a:ext cx="6620827" cy="4608512"/>
                      </a:xfrm>
                      <a:prstGeom prst="rect">
                        <a:avLst/>
                      </a:prstGeom>
                    </p:spPr>
                  </p:pic>
                </p:oleObj>
              </mc:Fallback>
            </mc:AlternateContent>
          </a:graphicData>
        </a:graphic>
      </p:graphicFrame>
      <p:sp>
        <p:nvSpPr>
          <p:cNvPr id="9" name="8 CuadroTexto"/>
          <p:cNvSpPr txBox="1"/>
          <p:nvPr/>
        </p:nvSpPr>
        <p:spPr>
          <a:xfrm>
            <a:off x="198612" y="1340768"/>
            <a:ext cx="2592288" cy="32778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lvl="1" algn="just">
              <a:lnSpc>
                <a:spcPct val="150000"/>
              </a:lnSpc>
            </a:pPr>
            <a:r>
              <a:rPr lang="es-ES" dirty="0"/>
              <a:t>Determinada por la razón límite ancho espesor. Representa la capacidad de la sección para desarrollar una distribución de esfuerzos de manera plástica . </a:t>
            </a:r>
          </a:p>
          <a:p>
            <a:endParaRPr lang="es-ES" dirty="0"/>
          </a:p>
        </p:txBody>
      </p:sp>
    </p:spTree>
    <p:extLst>
      <p:ext uri="{BB962C8B-B14F-4D97-AF65-F5344CB8AC3E}">
        <p14:creationId xmlns:p14="http://schemas.microsoft.com/office/powerpoint/2010/main" val="27192053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3" name="2 Marcador de contenido"/>
          <p:cNvSpPr>
            <a:spLocks noGrp="1"/>
          </p:cNvSpPr>
          <p:nvPr>
            <p:ph idx="1"/>
          </p:nvPr>
        </p:nvSpPr>
        <p:spPr>
          <a:xfrm>
            <a:off x="1791444" y="2780928"/>
            <a:ext cx="6323112" cy="648072"/>
          </a:xfrm>
        </p:spPr>
        <p:style>
          <a:lnRef idx="1">
            <a:schemeClr val="accent3"/>
          </a:lnRef>
          <a:fillRef idx="2">
            <a:schemeClr val="accent3"/>
          </a:fillRef>
          <a:effectRef idx="1">
            <a:schemeClr val="accent3"/>
          </a:effectRef>
          <a:fontRef idx="minor">
            <a:schemeClr val="dk1"/>
          </a:fontRef>
        </p:style>
        <p:txBody>
          <a:bodyPr>
            <a:normAutofit lnSpcReduction="10000"/>
          </a:bodyPr>
          <a:lstStyle/>
          <a:p>
            <a:pPr marL="0" indent="0" algn="ctr">
              <a:buNone/>
            </a:pPr>
            <a:r>
              <a:rPr lang="es-ES" sz="4000" dirty="0" smtClean="0"/>
              <a:t>INDICE GENERAL</a:t>
            </a:r>
            <a:endParaRPr lang="es-ES" sz="4000" dirty="0"/>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3</a:t>
            </a:fld>
            <a:r>
              <a:rPr lang="es-ES" sz="1600" dirty="0" smtClean="0">
                <a:solidFill>
                  <a:schemeClr val="tx1"/>
                </a:solidFill>
              </a:rPr>
              <a:t>/130</a:t>
            </a:r>
            <a:endParaRPr lang="es-ES" sz="1600" dirty="0">
              <a:solidFill>
                <a:schemeClr val="tx1"/>
              </a:solidFill>
            </a:endParaRPr>
          </a:p>
        </p:txBody>
      </p:sp>
    </p:spTree>
    <p:extLst>
      <p:ext uri="{BB962C8B-B14F-4D97-AF65-F5344CB8AC3E}">
        <p14:creationId xmlns:p14="http://schemas.microsoft.com/office/powerpoint/2010/main" val="35439662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4207346" cy="360040"/>
          </a:xfrm>
        </p:spPr>
        <p:txBody>
          <a:bodyPr>
            <a:noAutofit/>
          </a:bodyPr>
          <a:lstStyle/>
          <a:p>
            <a:pPr algn="just">
              <a:buFont typeface="Wingdings" pitchFamily="2" charset="2"/>
              <a:buChar char="Ø"/>
            </a:pPr>
            <a:r>
              <a:rPr lang="es-ES" sz="2000" dirty="0" smtClean="0"/>
              <a:t>Diseño de elementos Críticos:</a:t>
            </a:r>
            <a:endParaRPr lang="es-ES" sz="18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30</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704528" y="5708540"/>
            <a:ext cx="2664296" cy="338554"/>
          </a:xfrm>
          <a:prstGeom prst="rect">
            <a:avLst/>
          </a:prstGeom>
          <a:noFill/>
        </p:spPr>
        <p:txBody>
          <a:bodyPr wrap="square" rtlCol="0">
            <a:spAutoFit/>
          </a:bodyPr>
          <a:lstStyle/>
          <a:p>
            <a:r>
              <a:rPr lang="es-ES" sz="1600" dirty="0" smtClean="0"/>
              <a:t>Figura 3.6 Columna principal.</a:t>
            </a:r>
            <a:endParaRPr lang="es-ES" sz="1600" dirty="0"/>
          </a:p>
        </p:txBody>
      </p:sp>
      <p:graphicFrame>
        <p:nvGraphicFramePr>
          <p:cNvPr id="11" name="10 Objeto"/>
          <p:cNvGraphicFramePr>
            <a:graphicFrameLocks noChangeAspect="1"/>
          </p:cNvGraphicFramePr>
          <p:nvPr>
            <p:extLst>
              <p:ext uri="{D42A27DB-BD31-4B8C-83A1-F6EECF244321}">
                <p14:modId xmlns:p14="http://schemas.microsoft.com/office/powerpoint/2010/main" val="1664656416"/>
              </p:ext>
            </p:extLst>
          </p:nvPr>
        </p:nvGraphicFramePr>
        <p:xfrm>
          <a:off x="272480" y="1227931"/>
          <a:ext cx="3786187" cy="4402137"/>
        </p:xfrm>
        <a:graphic>
          <a:graphicData uri="http://schemas.openxmlformats.org/presentationml/2006/ole">
            <mc:AlternateContent xmlns:mc="http://schemas.openxmlformats.org/markup-compatibility/2006">
              <mc:Choice xmlns:v="urn:schemas-microsoft-com:vml" Requires="v">
                <p:oleObj spid="_x0000_s9544" name="Mathcad" r:id="rId6" imgW="6029280" imgH="7010280" progId="Mathcad">
                  <p:link updateAutomatic="1"/>
                </p:oleObj>
              </mc:Choice>
              <mc:Fallback>
                <p:oleObj name="Mathcad" r:id="rId6" imgW="6029280" imgH="7010280" progId="Mathcad">
                  <p:link updateAutomatic="1"/>
                  <p:pic>
                    <p:nvPicPr>
                      <p:cNvPr id="0" name=""/>
                      <p:cNvPicPr/>
                      <p:nvPr/>
                    </p:nvPicPr>
                    <p:blipFill>
                      <a:blip r:embed="rId7"/>
                      <a:stretch>
                        <a:fillRect/>
                      </a:stretch>
                    </p:blipFill>
                    <p:spPr>
                      <a:xfrm>
                        <a:off x="272480" y="1227931"/>
                        <a:ext cx="3786187" cy="4402137"/>
                      </a:xfrm>
                      <a:prstGeom prst="rect">
                        <a:avLst/>
                      </a:prstGeom>
                    </p:spPr>
                  </p:pic>
                </p:oleObj>
              </mc:Fallback>
            </mc:AlternateContent>
          </a:graphicData>
        </a:graphic>
      </p:graphicFrame>
      <p:graphicFrame>
        <p:nvGraphicFramePr>
          <p:cNvPr id="12" name="11 Objeto"/>
          <p:cNvGraphicFramePr>
            <a:graphicFrameLocks noChangeAspect="1"/>
          </p:cNvGraphicFramePr>
          <p:nvPr>
            <p:extLst>
              <p:ext uri="{D42A27DB-BD31-4B8C-83A1-F6EECF244321}">
                <p14:modId xmlns:p14="http://schemas.microsoft.com/office/powerpoint/2010/main" val="2671640318"/>
              </p:ext>
            </p:extLst>
          </p:nvPr>
        </p:nvGraphicFramePr>
        <p:xfrm>
          <a:off x="4232920" y="1161054"/>
          <a:ext cx="5515892" cy="4884502"/>
        </p:xfrm>
        <a:graphic>
          <a:graphicData uri="http://schemas.openxmlformats.org/presentationml/2006/ole">
            <mc:AlternateContent xmlns:mc="http://schemas.openxmlformats.org/markup-compatibility/2006">
              <mc:Choice xmlns:v="urn:schemas-microsoft-com:vml" Requires="v">
                <p:oleObj spid="_x0000_s9545" name="Mathcad" r:id="rId8" imgW="5991120" imgH="5305320" progId="Mathcad">
                  <p:link updateAutomatic="1"/>
                </p:oleObj>
              </mc:Choice>
              <mc:Fallback>
                <p:oleObj name="Mathcad" r:id="rId8" imgW="5991120" imgH="5305320" progId="Mathcad">
                  <p:link updateAutomatic="1"/>
                  <p:pic>
                    <p:nvPicPr>
                      <p:cNvPr id="0" name=""/>
                      <p:cNvPicPr/>
                      <p:nvPr/>
                    </p:nvPicPr>
                    <p:blipFill>
                      <a:blip r:embed="rId9"/>
                      <a:stretch>
                        <a:fillRect/>
                      </a:stretch>
                    </p:blipFill>
                    <p:spPr>
                      <a:xfrm>
                        <a:off x="4232920" y="1161054"/>
                        <a:ext cx="5515892" cy="4884502"/>
                      </a:xfrm>
                      <a:prstGeom prst="rect">
                        <a:avLst/>
                      </a:prstGeom>
                    </p:spPr>
                  </p:pic>
                </p:oleObj>
              </mc:Fallback>
            </mc:AlternateContent>
          </a:graphicData>
        </a:graphic>
      </p:graphicFrame>
    </p:spTree>
    <p:extLst>
      <p:ext uri="{BB962C8B-B14F-4D97-AF65-F5344CB8AC3E}">
        <p14:creationId xmlns:p14="http://schemas.microsoft.com/office/powerpoint/2010/main" val="15301510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31</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graphicFrame>
        <p:nvGraphicFramePr>
          <p:cNvPr id="12" name="11 Objeto"/>
          <p:cNvGraphicFramePr>
            <a:graphicFrameLocks noChangeAspect="1"/>
          </p:cNvGraphicFramePr>
          <p:nvPr>
            <p:extLst>
              <p:ext uri="{D42A27DB-BD31-4B8C-83A1-F6EECF244321}">
                <p14:modId xmlns:p14="http://schemas.microsoft.com/office/powerpoint/2010/main" val="2775336644"/>
              </p:ext>
            </p:extLst>
          </p:nvPr>
        </p:nvGraphicFramePr>
        <p:xfrm>
          <a:off x="3943214" y="838217"/>
          <a:ext cx="5851355" cy="5181566"/>
        </p:xfrm>
        <a:graphic>
          <a:graphicData uri="http://schemas.openxmlformats.org/presentationml/2006/ole">
            <mc:AlternateContent xmlns:mc="http://schemas.openxmlformats.org/markup-compatibility/2006">
              <mc:Choice xmlns:v="urn:schemas-microsoft-com:vml" Requires="v">
                <p:oleObj spid="_x0000_s31021" name="Mathcad" r:id="rId6" imgW="5991120" imgH="5305320" progId="Mathcad">
                  <p:link updateAutomatic="1"/>
                </p:oleObj>
              </mc:Choice>
              <mc:Fallback>
                <p:oleObj name="Mathcad" r:id="rId6" imgW="5991120" imgH="5305320" progId="Mathcad">
                  <p:link updateAutomatic="1"/>
                  <p:pic>
                    <p:nvPicPr>
                      <p:cNvPr id="0" name=""/>
                      <p:cNvPicPr/>
                      <p:nvPr/>
                    </p:nvPicPr>
                    <p:blipFill>
                      <a:blip r:embed="rId7"/>
                      <a:stretch>
                        <a:fillRect/>
                      </a:stretch>
                    </p:blipFill>
                    <p:spPr>
                      <a:xfrm>
                        <a:off x="3943214" y="838217"/>
                        <a:ext cx="5851355" cy="5181566"/>
                      </a:xfrm>
                      <a:prstGeom prst="rect">
                        <a:avLst/>
                      </a:prstGeom>
                    </p:spPr>
                  </p:pic>
                </p:oleObj>
              </mc:Fallback>
            </mc:AlternateContent>
          </a:graphicData>
        </a:graphic>
      </p:graphicFrame>
      <p:sp>
        <p:nvSpPr>
          <p:cNvPr id="9" name="8 Abrir llave"/>
          <p:cNvSpPr/>
          <p:nvPr/>
        </p:nvSpPr>
        <p:spPr>
          <a:xfrm>
            <a:off x="3728864" y="1700808"/>
            <a:ext cx="144016" cy="1152128"/>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p>
        </p:txBody>
      </p:sp>
      <p:sp>
        <p:nvSpPr>
          <p:cNvPr id="13" name="12 CuadroTexto"/>
          <p:cNvSpPr txBox="1"/>
          <p:nvPr/>
        </p:nvSpPr>
        <p:spPr>
          <a:xfrm>
            <a:off x="344488" y="1722319"/>
            <a:ext cx="3096344" cy="1200329"/>
          </a:xfrm>
          <a:prstGeom prst="rect">
            <a:avLst/>
          </a:prstGeom>
          <a:noFill/>
        </p:spPr>
        <p:txBody>
          <a:bodyPr wrap="square" rtlCol="0">
            <a:spAutoFit/>
          </a:bodyPr>
          <a:lstStyle/>
          <a:p>
            <a:r>
              <a:rPr lang="es-ES" dirty="0" smtClean="0"/>
              <a:t>Identificación del elemento.</a:t>
            </a:r>
          </a:p>
          <a:p>
            <a:endParaRPr lang="es-ES" dirty="0"/>
          </a:p>
          <a:p>
            <a:endParaRPr lang="es-ES" dirty="0" smtClean="0"/>
          </a:p>
          <a:p>
            <a:r>
              <a:rPr lang="es-ES" dirty="0" smtClean="0"/>
              <a:t>Propiedades de la sección.</a:t>
            </a:r>
            <a:endParaRPr lang="es-ES" dirty="0"/>
          </a:p>
        </p:txBody>
      </p:sp>
      <p:cxnSp>
        <p:nvCxnSpPr>
          <p:cNvPr id="16" name="15 Conector recto de flecha"/>
          <p:cNvCxnSpPr/>
          <p:nvPr/>
        </p:nvCxnSpPr>
        <p:spPr>
          <a:xfrm flipH="1">
            <a:off x="3584848" y="3861048"/>
            <a:ext cx="57606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8" name="17 Objeto"/>
          <p:cNvGraphicFramePr>
            <a:graphicFrameLocks noChangeAspect="1"/>
          </p:cNvGraphicFramePr>
          <p:nvPr>
            <p:extLst>
              <p:ext uri="{D42A27DB-BD31-4B8C-83A1-F6EECF244321}">
                <p14:modId xmlns:p14="http://schemas.microsoft.com/office/powerpoint/2010/main" val="2939001208"/>
              </p:ext>
            </p:extLst>
          </p:nvPr>
        </p:nvGraphicFramePr>
        <p:xfrm>
          <a:off x="178160" y="2940532"/>
          <a:ext cx="3429000" cy="2124075"/>
        </p:xfrm>
        <a:graphic>
          <a:graphicData uri="http://schemas.openxmlformats.org/presentationml/2006/ole">
            <mc:AlternateContent xmlns:mc="http://schemas.openxmlformats.org/markup-compatibility/2006">
              <mc:Choice xmlns:v="urn:schemas-microsoft-com:vml" Requires="v">
                <p:oleObj spid="_x0000_s31022" name="Mathcad" r:id="rId8" imgW="3429000" imgH="2124000" progId="Mathcad">
                  <p:link updateAutomatic="1"/>
                </p:oleObj>
              </mc:Choice>
              <mc:Fallback>
                <p:oleObj name="Mathcad" r:id="rId8" imgW="3429000" imgH="2124000" progId="Mathcad">
                  <p:link updateAutomatic="1"/>
                  <p:pic>
                    <p:nvPicPr>
                      <p:cNvPr id="0" name=""/>
                      <p:cNvPicPr/>
                      <p:nvPr/>
                    </p:nvPicPr>
                    <p:blipFill>
                      <a:blip r:embed="rId9"/>
                      <a:stretch>
                        <a:fillRect/>
                      </a:stretch>
                    </p:blipFill>
                    <p:spPr>
                      <a:xfrm>
                        <a:off x="178160" y="2940532"/>
                        <a:ext cx="3429000" cy="2124075"/>
                      </a:xfrm>
                      <a:prstGeom prst="rect">
                        <a:avLst/>
                      </a:prstGeom>
                    </p:spPr>
                  </p:pic>
                </p:oleObj>
              </mc:Fallback>
            </mc:AlternateContent>
          </a:graphicData>
        </a:graphic>
      </p:graphicFrame>
    </p:spTree>
    <p:extLst>
      <p:ext uri="{BB962C8B-B14F-4D97-AF65-F5344CB8AC3E}">
        <p14:creationId xmlns:p14="http://schemas.microsoft.com/office/powerpoint/2010/main" val="30001072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32</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graphicFrame>
        <p:nvGraphicFramePr>
          <p:cNvPr id="8" name="7 Objeto"/>
          <p:cNvGraphicFramePr>
            <a:graphicFrameLocks noChangeAspect="1"/>
          </p:cNvGraphicFramePr>
          <p:nvPr>
            <p:extLst>
              <p:ext uri="{D42A27DB-BD31-4B8C-83A1-F6EECF244321}">
                <p14:modId xmlns:p14="http://schemas.microsoft.com/office/powerpoint/2010/main" val="4048349546"/>
              </p:ext>
            </p:extLst>
          </p:nvPr>
        </p:nvGraphicFramePr>
        <p:xfrm>
          <a:off x="632520" y="881560"/>
          <a:ext cx="6966692" cy="5094879"/>
        </p:xfrm>
        <a:graphic>
          <a:graphicData uri="http://schemas.openxmlformats.org/presentationml/2006/ole">
            <mc:AlternateContent xmlns:mc="http://schemas.openxmlformats.org/markup-compatibility/2006">
              <mc:Choice xmlns:v="urn:schemas-microsoft-com:vml" Requires="v">
                <p:oleObj spid="_x0000_s10407" name="Mathcad" r:id="rId6" imgW="5991120" imgH="4381560" progId="Mathcad">
                  <p:link updateAutomatic="1"/>
                </p:oleObj>
              </mc:Choice>
              <mc:Fallback>
                <p:oleObj name="Mathcad" r:id="rId6" imgW="5991120" imgH="4381560" progId="Mathcad">
                  <p:link updateAutomatic="1"/>
                  <p:pic>
                    <p:nvPicPr>
                      <p:cNvPr id="0" name=""/>
                      <p:cNvPicPr/>
                      <p:nvPr/>
                    </p:nvPicPr>
                    <p:blipFill>
                      <a:blip r:embed="rId7"/>
                      <a:stretch>
                        <a:fillRect/>
                      </a:stretch>
                    </p:blipFill>
                    <p:spPr>
                      <a:xfrm>
                        <a:off x="632520" y="881560"/>
                        <a:ext cx="6966692" cy="5094879"/>
                      </a:xfrm>
                      <a:prstGeom prst="rect">
                        <a:avLst/>
                      </a:prstGeom>
                    </p:spPr>
                  </p:pic>
                </p:oleObj>
              </mc:Fallback>
            </mc:AlternateContent>
          </a:graphicData>
        </a:graphic>
      </p:graphicFrame>
      <p:sp>
        <p:nvSpPr>
          <p:cNvPr id="13" name="12 Triángulo isósceles"/>
          <p:cNvSpPr/>
          <p:nvPr/>
        </p:nvSpPr>
        <p:spPr>
          <a:xfrm>
            <a:off x="632520" y="1268760"/>
            <a:ext cx="252028" cy="360040"/>
          </a:xfrm>
          <a:prstGeom prst="triangl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23475383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33</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graphicFrame>
        <p:nvGraphicFramePr>
          <p:cNvPr id="3" name="2 Objeto"/>
          <p:cNvGraphicFramePr>
            <a:graphicFrameLocks noChangeAspect="1"/>
          </p:cNvGraphicFramePr>
          <p:nvPr>
            <p:extLst>
              <p:ext uri="{D42A27DB-BD31-4B8C-83A1-F6EECF244321}">
                <p14:modId xmlns:p14="http://schemas.microsoft.com/office/powerpoint/2010/main" val="163433006"/>
              </p:ext>
            </p:extLst>
          </p:nvPr>
        </p:nvGraphicFramePr>
        <p:xfrm>
          <a:off x="2114546" y="908720"/>
          <a:ext cx="5598063" cy="5112568"/>
        </p:xfrm>
        <a:graphic>
          <a:graphicData uri="http://schemas.openxmlformats.org/presentationml/2006/ole">
            <mc:AlternateContent xmlns:mc="http://schemas.openxmlformats.org/markup-compatibility/2006">
              <mc:Choice xmlns:v="urn:schemas-microsoft-com:vml" Requires="v">
                <p:oleObj spid="_x0000_s11431" name="Mathcad" r:id="rId6" imgW="5381640" imgH="4915080" progId="Mathcad">
                  <p:link updateAutomatic="1"/>
                </p:oleObj>
              </mc:Choice>
              <mc:Fallback>
                <p:oleObj name="Mathcad" r:id="rId6" imgW="5381640" imgH="4915080" progId="Mathcad">
                  <p:link updateAutomatic="1"/>
                  <p:pic>
                    <p:nvPicPr>
                      <p:cNvPr id="0" name=""/>
                      <p:cNvPicPr/>
                      <p:nvPr/>
                    </p:nvPicPr>
                    <p:blipFill>
                      <a:blip r:embed="rId7"/>
                      <a:stretch>
                        <a:fillRect/>
                      </a:stretch>
                    </p:blipFill>
                    <p:spPr>
                      <a:xfrm>
                        <a:off x="2114546" y="908720"/>
                        <a:ext cx="5598063" cy="5112568"/>
                      </a:xfrm>
                      <a:prstGeom prst="rect">
                        <a:avLst/>
                      </a:prstGeom>
                    </p:spPr>
                  </p:pic>
                </p:oleObj>
              </mc:Fallback>
            </mc:AlternateContent>
          </a:graphicData>
        </a:graphic>
      </p:graphicFrame>
      <p:sp>
        <p:nvSpPr>
          <p:cNvPr id="9" name="8 CuadroTexto"/>
          <p:cNvSpPr txBox="1"/>
          <p:nvPr/>
        </p:nvSpPr>
        <p:spPr>
          <a:xfrm>
            <a:off x="3728864" y="4653136"/>
            <a:ext cx="324036" cy="369332"/>
          </a:xfrm>
          <a:prstGeom prst="rect">
            <a:avLst/>
          </a:prstGeom>
          <a:noFill/>
        </p:spPr>
        <p:txBody>
          <a:bodyPr wrap="square" rtlCol="0">
            <a:spAutoFit/>
          </a:bodyPr>
          <a:lstStyle/>
          <a:p>
            <a:r>
              <a:rPr lang="es-ES" dirty="0" smtClean="0">
                <a:solidFill>
                  <a:srgbClr val="FF0000"/>
                </a:solidFill>
              </a:rPr>
              <a:t>≤</a:t>
            </a:r>
            <a:endParaRPr lang="es-ES" dirty="0">
              <a:solidFill>
                <a:srgbClr val="FF0000"/>
              </a:solidFill>
            </a:endParaRPr>
          </a:p>
        </p:txBody>
      </p:sp>
      <p:cxnSp>
        <p:nvCxnSpPr>
          <p:cNvPr id="11" name="10 Conector curvado"/>
          <p:cNvCxnSpPr>
            <a:stCxn id="9" idx="0"/>
          </p:cNvCxnSpPr>
          <p:nvPr/>
        </p:nvCxnSpPr>
        <p:spPr>
          <a:xfrm rot="16200000" flipV="1">
            <a:off x="2801761" y="3564015"/>
            <a:ext cx="1368152" cy="810090"/>
          </a:xfrm>
          <a:prstGeom prst="curvedConnector3">
            <a:avLst>
              <a:gd name="adj1" fmla="val 12658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21 Conector curvado"/>
          <p:cNvCxnSpPr/>
          <p:nvPr/>
        </p:nvCxnSpPr>
        <p:spPr>
          <a:xfrm>
            <a:off x="3728864" y="3212976"/>
            <a:ext cx="1080120" cy="216024"/>
          </a:xfrm>
          <a:prstGeom prst="curvedConnector3">
            <a:avLst>
              <a:gd name="adj1" fmla="val 71164"/>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curvado"/>
          <p:cNvCxnSpPr/>
          <p:nvPr/>
        </p:nvCxnSpPr>
        <p:spPr>
          <a:xfrm rot="5400000">
            <a:off x="4455294" y="4005064"/>
            <a:ext cx="1865858" cy="1158478"/>
          </a:xfrm>
          <a:prstGeom prst="curvedConnector3">
            <a:avLst>
              <a:gd name="adj1" fmla="val 72972"/>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2" name="31 Rectángulo"/>
          <p:cNvSpPr/>
          <p:nvPr/>
        </p:nvSpPr>
        <p:spPr>
          <a:xfrm>
            <a:off x="3584848" y="5733256"/>
            <a:ext cx="1152128"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3584137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34</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graphicFrame>
        <p:nvGraphicFramePr>
          <p:cNvPr id="8" name="7 Objeto"/>
          <p:cNvGraphicFramePr>
            <a:graphicFrameLocks noChangeAspect="1"/>
          </p:cNvGraphicFramePr>
          <p:nvPr>
            <p:extLst>
              <p:ext uri="{D42A27DB-BD31-4B8C-83A1-F6EECF244321}">
                <p14:modId xmlns:p14="http://schemas.microsoft.com/office/powerpoint/2010/main" val="1795855997"/>
              </p:ext>
            </p:extLst>
          </p:nvPr>
        </p:nvGraphicFramePr>
        <p:xfrm>
          <a:off x="1756547" y="908720"/>
          <a:ext cx="6392906" cy="5040560"/>
        </p:xfrm>
        <a:graphic>
          <a:graphicData uri="http://schemas.openxmlformats.org/presentationml/2006/ole">
            <mc:AlternateContent xmlns:mc="http://schemas.openxmlformats.org/markup-compatibility/2006">
              <mc:Choice xmlns:v="urn:schemas-microsoft-com:vml" Requires="v">
                <p:oleObj spid="_x0000_s12454" name="Mathcad" r:id="rId6" imgW="5943600" imgH="4686480" progId="Mathcad">
                  <p:link updateAutomatic="1"/>
                </p:oleObj>
              </mc:Choice>
              <mc:Fallback>
                <p:oleObj name="Mathcad" r:id="rId6" imgW="5943600" imgH="4686480" progId="Mathcad">
                  <p:link updateAutomatic="1"/>
                  <p:pic>
                    <p:nvPicPr>
                      <p:cNvPr id="0" name=""/>
                      <p:cNvPicPr/>
                      <p:nvPr/>
                    </p:nvPicPr>
                    <p:blipFill>
                      <a:blip r:embed="rId7"/>
                      <a:stretch>
                        <a:fillRect/>
                      </a:stretch>
                    </p:blipFill>
                    <p:spPr>
                      <a:xfrm>
                        <a:off x="1756547" y="908720"/>
                        <a:ext cx="6392906" cy="5040560"/>
                      </a:xfrm>
                      <a:prstGeom prst="rect">
                        <a:avLst/>
                      </a:prstGeom>
                    </p:spPr>
                  </p:pic>
                </p:oleObj>
              </mc:Fallback>
            </mc:AlternateContent>
          </a:graphicData>
        </a:graphic>
      </p:graphicFrame>
      <p:sp>
        <p:nvSpPr>
          <p:cNvPr id="9" name="8 Rectángulo"/>
          <p:cNvSpPr/>
          <p:nvPr/>
        </p:nvSpPr>
        <p:spPr>
          <a:xfrm>
            <a:off x="2312740" y="1198687"/>
            <a:ext cx="288032"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9 Elipse"/>
          <p:cNvSpPr/>
          <p:nvPr/>
        </p:nvSpPr>
        <p:spPr>
          <a:xfrm>
            <a:off x="1784648" y="1198687"/>
            <a:ext cx="216024" cy="28803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10 Elipse"/>
          <p:cNvSpPr/>
          <p:nvPr/>
        </p:nvSpPr>
        <p:spPr>
          <a:xfrm>
            <a:off x="2312740" y="2060848"/>
            <a:ext cx="216024" cy="28803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11 Triángulo isósceles"/>
          <p:cNvSpPr/>
          <p:nvPr/>
        </p:nvSpPr>
        <p:spPr>
          <a:xfrm>
            <a:off x="1784648" y="1988840"/>
            <a:ext cx="252028" cy="360040"/>
          </a:xfrm>
          <a:prstGeom prst="triangl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12 Triángulo isósceles"/>
          <p:cNvSpPr/>
          <p:nvPr/>
        </p:nvSpPr>
        <p:spPr>
          <a:xfrm>
            <a:off x="3296816" y="2708920"/>
            <a:ext cx="252028" cy="360040"/>
          </a:xfrm>
          <a:prstGeom prst="triangl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4" name="13 Triángulo isósceles"/>
          <p:cNvSpPr/>
          <p:nvPr/>
        </p:nvSpPr>
        <p:spPr>
          <a:xfrm>
            <a:off x="3609349" y="2708920"/>
            <a:ext cx="252028" cy="360040"/>
          </a:xfrm>
          <a:prstGeom prst="triangl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14 Rectángulo"/>
          <p:cNvSpPr/>
          <p:nvPr/>
        </p:nvSpPr>
        <p:spPr>
          <a:xfrm>
            <a:off x="3861376" y="4869160"/>
            <a:ext cx="1883711" cy="41069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15 Rectángulo"/>
          <p:cNvSpPr/>
          <p:nvPr/>
        </p:nvSpPr>
        <p:spPr>
          <a:xfrm>
            <a:off x="2345532" y="4919811"/>
            <a:ext cx="696044"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0076233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35</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graphicFrame>
        <p:nvGraphicFramePr>
          <p:cNvPr id="9" name="8 Objeto"/>
          <p:cNvGraphicFramePr>
            <a:graphicFrameLocks noChangeAspect="1"/>
          </p:cNvGraphicFramePr>
          <p:nvPr>
            <p:extLst>
              <p:ext uri="{D42A27DB-BD31-4B8C-83A1-F6EECF244321}">
                <p14:modId xmlns:p14="http://schemas.microsoft.com/office/powerpoint/2010/main" val="3006773981"/>
              </p:ext>
            </p:extLst>
          </p:nvPr>
        </p:nvGraphicFramePr>
        <p:xfrm>
          <a:off x="632520" y="980728"/>
          <a:ext cx="6457263" cy="4104456"/>
        </p:xfrm>
        <a:graphic>
          <a:graphicData uri="http://schemas.openxmlformats.org/presentationml/2006/ole">
            <mc:AlternateContent xmlns:mc="http://schemas.openxmlformats.org/markup-compatibility/2006">
              <mc:Choice xmlns:v="urn:schemas-microsoft-com:vml" Requires="v">
                <p:oleObj spid="_x0000_s13642" name="Mathcad" r:id="rId6" imgW="5934240" imgH="3772080" progId="Mathcad">
                  <p:link updateAutomatic="1"/>
                </p:oleObj>
              </mc:Choice>
              <mc:Fallback>
                <p:oleObj name="Mathcad" r:id="rId6" imgW="5934240" imgH="3772080" progId="Mathcad">
                  <p:link updateAutomatic="1"/>
                  <p:pic>
                    <p:nvPicPr>
                      <p:cNvPr id="0" name=""/>
                      <p:cNvPicPr/>
                      <p:nvPr/>
                    </p:nvPicPr>
                    <p:blipFill>
                      <a:blip r:embed="rId7"/>
                      <a:stretch>
                        <a:fillRect/>
                      </a:stretch>
                    </p:blipFill>
                    <p:spPr>
                      <a:xfrm>
                        <a:off x="632520" y="980728"/>
                        <a:ext cx="6457263" cy="4104456"/>
                      </a:xfrm>
                      <a:prstGeom prst="rect">
                        <a:avLst/>
                      </a:prstGeom>
                    </p:spPr>
                  </p:pic>
                </p:oleObj>
              </mc:Fallback>
            </mc:AlternateContent>
          </a:graphicData>
        </a:graphic>
      </p:graphicFrame>
      <p:graphicFrame>
        <p:nvGraphicFramePr>
          <p:cNvPr id="10" name="9 Objeto"/>
          <p:cNvGraphicFramePr>
            <a:graphicFrameLocks noChangeAspect="1"/>
          </p:cNvGraphicFramePr>
          <p:nvPr>
            <p:extLst>
              <p:ext uri="{D42A27DB-BD31-4B8C-83A1-F6EECF244321}">
                <p14:modId xmlns:p14="http://schemas.microsoft.com/office/powerpoint/2010/main" val="977782366"/>
              </p:ext>
            </p:extLst>
          </p:nvPr>
        </p:nvGraphicFramePr>
        <p:xfrm>
          <a:off x="5794939" y="3284984"/>
          <a:ext cx="4067074" cy="2736304"/>
        </p:xfrm>
        <a:graphic>
          <a:graphicData uri="http://schemas.openxmlformats.org/presentationml/2006/ole">
            <mc:AlternateContent xmlns:mc="http://schemas.openxmlformats.org/markup-compatibility/2006">
              <mc:Choice xmlns:v="urn:schemas-microsoft-com:vml" Requires="v">
                <p:oleObj spid="_x0000_s13643" name="Mathcad" r:id="rId8" imgW="5181480" imgH="3486240" progId="Mathcad">
                  <p:link updateAutomatic="1"/>
                </p:oleObj>
              </mc:Choice>
              <mc:Fallback>
                <p:oleObj name="Mathcad" r:id="rId8" imgW="5181480" imgH="3486240" progId="Mathcad">
                  <p:link updateAutomatic="1"/>
                  <p:pic>
                    <p:nvPicPr>
                      <p:cNvPr id="0" name=""/>
                      <p:cNvPicPr/>
                      <p:nvPr/>
                    </p:nvPicPr>
                    <p:blipFill>
                      <a:blip r:embed="rId9"/>
                      <a:stretch>
                        <a:fillRect/>
                      </a:stretch>
                    </p:blipFill>
                    <p:spPr>
                      <a:xfrm>
                        <a:off x="5794939" y="3284984"/>
                        <a:ext cx="4067074" cy="2736304"/>
                      </a:xfrm>
                      <a:prstGeom prst="rect">
                        <a:avLst/>
                      </a:prstGeom>
                    </p:spPr>
                  </p:pic>
                </p:oleObj>
              </mc:Fallback>
            </mc:AlternateContent>
          </a:graphicData>
        </a:graphic>
      </p:graphicFrame>
      <p:sp>
        <p:nvSpPr>
          <p:cNvPr id="11" name="10 Rectángulo"/>
          <p:cNvSpPr/>
          <p:nvPr/>
        </p:nvSpPr>
        <p:spPr>
          <a:xfrm>
            <a:off x="2072680" y="2276872"/>
            <a:ext cx="696044"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11 Rectángulo"/>
          <p:cNvSpPr/>
          <p:nvPr/>
        </p:nvSpPr>
        <p:spPr>
          <a:xfrm>
            <a:off x="3152800" y="3933056"/>
            <a:ext cx="1008112"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9261245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36</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488504" y="5708540"/>
            <a:ext cx="3024336" cy="338554"/>
          </a:xfrm>
          <a:prstGeom prst="rect">
            <a:avLst/>
          </a:prstGeom>
          <a:noFill/>
        </p:spPr>
        <p:txBody>
          <a:bodyPr wrap="square" rtlCol="0">
            <a:spAutoFit/>
          </a:bodyPr>
          <a:lstStyle/>
          <a:p>
            <a:r>
              <a:rPr lang="es-ES" sz="1600" dirty="0" smtClean="0"/>
              <a:t>Figura 3.7 Viga principal, piso 1.</a:t>
            </a:r>
            <a:endParaRPr lang="es-ES" sz="1600" dirty="0"/>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59" y="926480"/>
            <a:ext cx="3800521" cy="478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24325" y="926480"/>
            <a:ext cx="5704599" cy="4971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881634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37</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graphicFrame>
        <p:nvGraphicFramePr>
          <p:cNvPr id="3" name="2 Objeto"/>
          <p:cNvGraphicFramePr>
            <a:graphicFrameLocks noChangeAspect="1"/>
          </p:cNvGraphicFramePr>
          <p:nvPr>
            <p:extLst>
              <p:ext uri="{D42A27DB-BD31-4B8C-83A1-F6EECF244321}">
                <p14:modId xmlns:p14="http://schemas.microsoft.com/office/powerpoint/2010/main" val="153521821"/>
              </p:ext>
            </p:extLst>
          </p:nvPr>
        </p:nvGraphicFramePr>
        <p:xfrm>
          <a:off x="1452408" y="815960"/>
          <a:ext cx="7001183" cy="5226080"/>
        </p:xfrm>
        <a:graphic>
          <a:graphicData uri="http://schemas.openxmlformats.org/presentationml/2006/ole">
            <mc:AlternateContent xmlns:mc="http://schemas.openxmlformats.org/markup-compatibility/2006">
              <mc:Choice xmlns:v="urn:schemas-microsoft-com:vml" Requires="v">
                <p:oleObj spid="_x0000_s15522" name="Mathcad" r:id="rId6" imgW="6048360" imgH="4514760" progId="Mathcad">
                  <p:link updateAutomatic="1"/>
                </p:oleObj>
              </mc:Choice>
              <mc:Fallback>
                <p:oleObj name="Mathcad" r:id="rId6" imgW="6048360" imgH="4514760" progId="Mathcad">
                  <p:link updateAutomatic="1"/>
                  <p:pic>
                    <p:nvPicPr>
                      <p:cNvPr id="0" name=""/>
                      <p:cNvPicPr/>
                      <p:nvPr/>
                    </p:nvPicPr>
                    <p:blipFill>
                      <a:blip r:embed="rId7"/>
                      <a:stretch>
                        <a:fillRect/>
                      </a:stretch>
                    </p:blipFill>
                    <p:spPr>
                      <a:xfrm>
                        <a:off x="1452408" y="815960"/>
                        <a:ext cx="7001183" cy="5226080"/>
                      </a:xfrm>
                      <a:prstGeom prst="rect">
                        <a:avLst/>
                      </a:prstGeom>
                    </p:spPr>
                  </p:pic>
                </p:oleObj>
              </mc:Fallback>
            </mc:AlternateContent>
          </a:graphicData>
        </a:graphic>
      </p:graphicFrame>
      <p:sp>
        <p:nvSpPr>
          <p:cNvPr id="10" name="9 Triángulo isósceles"/>
          <p:cNvSpPr/>
          <p:nvPr/>
        </p:nvSpPr>
        <p:spPr>
          <a:xfrm>
            <a:off x="1280592" y="1268760"/>
            <a:ext cx="648072" cy="576064"/>
          </a:xfrm>
          <a:prstGeom prst="triangl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6966345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38</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graphicFrame>
        <p:nvGraphicFramePr>
          <p:cNvPr id="8" name="7 Objeto"/>
          <p:cNvGraphicFramePr>
            <a:graphicFrameLocks noChangeAspect="1"/>
          </p:cNvGraphicFramePr>
          <p:nvPr>
            <p:extLst>
              <p:ext uri="{D42A27DB-BD31-4B8C-83A1-F6EECF244321}">
                <p14:modId xmlns:p14="http://schemas.microsoft.com/office/powerpoint/2010/main" val="1136636745"/>
              </p:ext>
            </p:extLst>
          </p:nvPr>
        </p:nvGraphicFramePr>
        <p:xfrm>
          <a:off x="1640632" y="827705"/>
          <a:ext cx="6205872" cy="5202589"/>
        </p:xfrm>
        <a:graphic>
          <a:graphicData uri="http://schemas.openxmlformats.org/presentationml/2006/ole">
            <mc:AlternateContent xmlns:mc="http://schemas.openxmlformats.org/markup-compatibility/2006">
              <mc:Choice xmlns:v="urn:schemas-microsoft-com:vml" Requires="v">
                <p:oleObj spid="_x0000_s16546" name="Mathcad" r:id="rId6" imgW="5715000" imgH="4791240" progId="Mathcad">
                  <p:link updateAutomatic="1"/>
                </p:oleObj>
              </mc:Choice>
              <mc:Fallback>
                <p:oleObj name="Mathcad" r:id="rId6" imgW="5715000" imgH="4791240" progId="Mathcad">
                  <p:link updateAutomatic="1"/>
                  <p:pic>
                    <p:nvPicPr>
                      <p:cNvPr id="0" name=""/>
                      <p:cNvPicPr/>
                      <p:nvPr/>
                    </p:nvPicPr>
                    <p:blipFill>
                      <a:blip r:embed="rId7"/>
                      <a:stretch>
                        <a:fillRect/>
                      </a:stretch>
                    </p:blipFill>
                    <p:spPr>
                      <a:xfrm>
                        <a:off x="1640632" y="827705"/>
                        <a:ext cx="6205872" cy="5202589"/>
                      </a:xfrm>
                      <a:prstGeom prst="rect">
                        <a:avLst/>
                      </a:prstGeom>
                    </p:spPr>
                  </p:pic>
                </p:oleObj>
              </mc:Fallback>
            </mc:AlternateContent>
          </a:graphicData>
        </a:graphic>
      </p:graphicFrame>
      <p:sp>
        <p:nvSpPr>
          <p:cNvPr id="32" name="31 Rectángulo"/>
          <p:cNvSpPr/>
          <p:nvPr/>
        </p:nvSpPr>
        <p:spPr>
          <a:xfrm>
            <a:off x="1640632" y="1196752"/>
            <a:ext cx="1224136" cy="50405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9 Abrir llave"/>
          <p:cNvSpPr/>
          <p:nvPr/>
        </p:nvSpPr>
        <p:spPr>
          <a:xfrm>
            <a:off x="1352600" y="2780928"/>
            <a:ext cx="288032" cy="905346"/>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p>
        </p:txBody>
      </p:sp>
      <p:sp>
        <p:nvSpPr>
          <p:cNvPr id="15" name="14 Rectángulo"/>
          <p:cNvSpPr/>
          <p:nvPr/>
        </p:nvSpPr>
        <p:spPr>
          <a:xfrm>
            <a:off x="1640632" y="2780927"/>
            <a:ext cx="612068" cy="19165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9645730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39</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5" name="14 Rectángulo"/>
          <p:cNvSpPr/>
          <p:nvPr/>
        </p:nvSpPr>
        <p:spPr>
          <a:xfrm>
            <a:off x="1208584" y="5589240"/>
            <a:ext cx="364581" cy="26667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15 Rectángulo"/>
          <p:cNvSpPr/>
          <p:nvPr/>
        </p:nvSpPr>
        <p:spPr>
          <a:xfrm>
            <a:off x="1280989" y="4919811"/>
            <a:ext cx="348022"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3" name="2 Objeto"/>
          <p:cNvGraphicFramePr>
            <a:graphicFrameLocks noChangeAspect="1"/>
          </p:cNvGraphicFramePr>
          <p:nvPr>
            <p:extLst>
              <p:ext uri="{D42A27DB-BD31-4B8C-83A1-F6EECF244321}">
                <p14:modId xmlns:p14="http://schemas.microsoft.com/office/powerpoint/2010/main" val="4081991996"/>
              </p:ext>
            </p:extLst>
          </p:nvPr>
        </p:nvGraphicFramePr>
        <p:xfrm>
          <a:off x="1208584" y="872716"/>
          <a:ext cx="7365367" cy="5112568"/>
        </p:xfrm>
        <a:graphic>
          <a:graphicData uri="http://schemas.openxmlformats.org/presentationml/2006/ole">
            <mc:AlternateContent xmlns:mc="http://schemas.openxmlformats.org/markup-compatibility/2006">
              <mc:Choice xmlns:v="urn:schemas-microsoft-com:vml" Requires="v">
                <p:oleObj spid="_x0000_s17568" name="Mathcad" r:id="rId6" imgW="6010200" imgH="4172040" progId="Mathcad">
                  <p:link updateAutomatic="1"/>
                </p:oleObj>
              </mc:Choice>
              <mc:Fallback>
                <p:oleObj name="Mathcad" r:id="rId6" imgW="6010200" imgH="4172040" progId="Mathcad">
                  <p:link updateAutomatic="1"/>
                  <p:pic>
                    <p:nvPicPr>
                      <p:cNvPr id="0" name=""/>
                      <p:cNvPicPr/>
                      <p:nvPr/>
                    </p:nvPicPr>
                    <p:blipFill>
                      <a:blip r:embed="rId7"/>
                      <a:stretch>
                        <a:fillRect/>
                      </a:stretch>
                    </p:blipFill>
                    <p:spPr>
                      <a:xfrm>
                        <a:off x="1208584" y="872716"/>
                        <a:ext cx="7365367" cy="5112568"/>
                      </a:xfrm>
                      <a:prstGeom prst="rect">
                        <a:avLst/>
                      </a:prstGeom>
                    </p:spPr>
                  </p:pic>
                </p:oleObj>
              </mc:Fallback>
            </mc:AlternateContent>
          </a:graphicData>
        </a:graphic>
      </p:graphicFrame>
      <p:cxnSp>
        <p:nvCxnSpPr>
          <p:cNvPr id="17" name="16 Conector curvado"/>
          <p:cNvCxnSpPr/>
          <p:nvPr/>
        </p:nvCxnSpPr>
        <p:spPr>
          <a:xfrm rot="16200000" flipV="1">
            <a:off x="2612740" y="1736812"/>
            <a:ext cx="1512168" cy="144016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62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style>
          <a:lnRef idx="1">
            <a:schemeClr val="accent3"/>
          </a:lnRef>
          <a:fillRef idx="2">
            <a:schemeClr val="accent3"/>
          </a:fillRef>
          <a:effectRef idx="1">
            <a:schemeClr val="accent3"/>
          </a:effectRef>
          <a:fontRef idx="minor">
            <a:schemeClr val="dk1"/>
          </a:fontRef>
        </p:style>
      </p:pic>
      <p:sp>
        <p:nvSpPr>
          <p:cNvPr id="2" name="1 Título"/>
          <p:cNvSpPr>
            <a:spLocks noGrp="1"/>
          </p:cNvSpPr>
          <p:nvPr>
            <p:ph type="title"/>
          </p:nvPr>
        </p:nvSpPr>
        <p:spPr>
          <a:xfrm>
            <a:off x="0" y="0"/>
            <a:ext cx="9906000" cy="620688"/>
          </a:xfrm>
        </p:spPr>
        <p:style>
          <a:lnRef idx="1">
            <a:schemeClr val="accent3"/>
          </a:lnRef>
          <a:fillRef idx="2">
            <a:schemeClr val="accent3"/>
          </a:fillRef>
          <a:effectRef idx="1">
            <a:schemeClr val="accent3"/>
          </a:effectRef>
          <a:fontRef idx="minor">
            <a:schemeClr val="dk1"/>
          </a:fontRef>
        </p:style>
        <p:txBody>
          <a:bodyPr>
            <a:normAutofit/>
          </a:bodyPr>
          <a:lstStyle/>
          <a:p>
            <a:r>
              <a:rPr lang="es-ES" sz="3000" dirty="0" smtClean="0"/>
              <a:t>ÍNDICE GENERAL</a:t>
            </a:r>
            <a:endParaRPr lang="es-ES" sz="3000" dirty="0"/>
          </a:p>
        </p:txBody>
      </p:sp>
      <p:sp>
        <p:nvSpPr>
          <p:cNvPr id="3" name="2 Marcador de contenido"/>
          <p:cNvSpPr>
            <a:spLocks noGrp="1"/>
          </p:cNvSpPr>
          <p:nvPr>
            <p:ph idx="1"/>
          </p:nvPr>
        </p:nvSpPr>
        <p:spPr>
          <a:xfrm>
            <a:off x="495300" y="1052736"/>
            <a:ext cx="8915400" cy="4824536"/>
          </a:xfrm>
        </p:spPr>
        <p:txBody>
          <a:bodyPr>
            <a:normAutofit/>
          </a:bodyPr>
          <a:lstStyle/>
          <a:p>
            <a:r>
              <a:rPr lang="es-ES" sz="2800" dirty="0" smtClean="0"/>
              <a:t>Capítulo I.     Generalidades</a:t>
            </a:r>
          </a:p>
          <a:p>
            <a:r>
              <a:rPr lang="es-ES" sz="2800" dirty="0" smtClean="0"/>
              <a:t>Capítulo II.    Marco Teórico</a:t>
            </a:r>
          </a:p>
          <a:p>
            <a:r>
              <a:rPr lang="es-ES" sz="2800" dirty="0" smtClean="0"/>
              <a:t>Capítulo III.   Diseño</a:t>
            </a:r>
          </a:p>
          <a:p>
            <a:r>
              <a:rPr lang="es-ES" sz="2800" dirty="0" smtClean="0"/>
              <a:t>Capítulo IV.   Simulación</a:t>
            </a:r>
          </a:p>
          <a:p>
            <a:r>
              <a:rPr lang="es-ES" sz="2800" dirty="0" smtClean="0"/>
              <a:t>Capítulo V.    Análisis Económico y Financiero</a:t>
            </a:r>
          </a:p>
          <a:p>
            <a:r>
              <a:rPr lang="es-ES" sz="2800" dirty="0" smtClean="0"/>
              <a:t>Capítulo VI.   Conclusiones y Recomendaciones </a:t>
            </a:r>
          </a:p>
          <a:p>
            <a:pPr marL="0" indent="0">
              <a:buNone/>
            </a:pPr>
            <a:r>
              <a:rPr lang="es-ES" sz="2800" dirty="0"/>
              <a:t> </a:t>
            </a:r>
            <a:r>
              <a:rPr lang="es-ES" sz="2800" dirty="0" smtClean="0"/>
              <a:t>                           Manuales de MTTO</a:t>
            </a:r>
          </a:p>
          <a:p>
            <a:pPr marL="0" indent="0">
              <a:buNone/>
            </a:pPr>
            <a:r>
              <a:rPr lang="es-ES" sz="2800" dirty="0"/>
              <a:t> </a:t>
            </a:r>
            <a:r>
              <a:rPr lang="es-ES" sz="2800" dirty="0" smtClean="0"/>
              <a:t>                           Planos Constructivos             ANEXOS</a:t>
            </a:r>
          </a:p>
          <a:p>
            <a:pPr marL="0" indent="0">
              <a:buNone/>
            </a:pPr>
            <a:r>
              <a:rPr lang="es-ES" sz="2800" dirty="0"/>
              <a:t> </a:t>
            </a:r>
            <a:r>
              <a:rPr lang="es-ES" sz="2800" dirty="0" smtClean="0"/>
              <a:t>                           Tutoriales</a:t>
            </a:r>
            <a:endParaRPr lang="es-ES" sz="2800" dirty="0"/>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4</a:t>
            </a:fld>
            <a:r>
              <a:rPr lang="es-ES" sz="1600" dirty="0" smtClean="0">
                <a:solidFill>
                  <a:schemeClr val="tx1"/>
                </a:solidFill>
              </a:rPr>
              <a:t>/130</a:t>
            </a:r>
            <a:endParaRPr lang="es-ES" sz="1600" dirty="0">
              <a:solidFill>
                <a:schemeClr val="tx1"/>
              </a:solidFill>
            </a:endParaRPr>
          </a:p>
        </p:txBody>
      </p:sp>
      <p:sp>
        <p:nvSpPr>
          <p:cNvPr id="5" name="4 Cerrar llave"/>
          <p:cNvSpPr/>
          <p:nvPr/>
        </p:nvSpPr>
        <p:spPr>
          <a:xfrm>
            <a:off x="6170636" y="4149080"/>
            <a:ext cx="390043" cy="1440160"/>
          </a:xfrm>
          <a:prstGeom prst="rightBrace">
            <a:avLst>
              <a:gd name="adj1" fmla="val 8333"/>
              <a:gd name="adj2" fmla="val 50774"/>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dirty="0"/>
          </a:p>
        </p:txBody>
      </p:sp>
    </p:spTree>
    <p:extLst>
      <p:ext uri="{BB962C8B-B14F-4D97-AF65-F5344CB8AC3E}">
        <p14:creationId xmlns:p14="http://schemas.microsoft.com/office/powerpoint/2010/main" val="3344934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40</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9" name="8 Rectángulo"/>
          <p:cNvSpPr/>
          <p:nvPr/>
        </p:nvSpPr>
        <p:spPr>
          <a:xfrm>
            <a:off x="6465168" y="3681152"/>
            <a:ext cx="1152128"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14 Rectángulo"/>
          <p:cNvSpPr/>
          <p:nvPr/>
        </p:nvSpPr>
        <p:spPr>
          <a:xfrm>
            <a:off x="1424608" y="2221397"/>
            <a:ext cx="2736304" cy="2715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15 Rectángulo"/>
          <p:cNvSpPr/>
          <p:nvPr/>
        </p:nvSpPr>
        <p:spPr>
          <a:xfrm>
            <a:off x="5097016" y="2357147"/>
            <a:ext cx="936104"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21" name="20 Objeto"/>
          <p:cNvGraphicFramePr>
            <a:graphicFrameLocks noChangeAspect="1"/>
          </p:cNvGraphicFramePr>
          <p:nvPr>
            <p:extLst>
              <p:ext uri="{D42A27DB-BD31-4B8C-83A1-F6EECF244321}">
                <p14:modId xmlns:p14="http://schemas.microsoft.com/office/powerpoint/2010/main" val="1913905784"/>
              </p:ext>
            </p:extLst>
          </p:nvPr>
        </p:nvGraphicFramePr>
        <p:xfrm>
          <a:off x="133522" y="1321947"/>
          <a:ext cx="4785248" cy="4070090"/>
        </p:xfrm>
        <a:graphic>
          <a:graphicData uri="http://schemas.openxmlformats.org/presentationml/2006/ole">
            <mc:AlternateContent xmlns:mc="http://schemas.openxmlformats.org/markup-compatibility/2006">
              <mc:Choice xmlns:v="urn:schemas-microsoft-com:vml" Requires="v">
                <p:oleObj spid="_x0000_s19777" name="Mathcad" r:id="rId6" imgW="4334040" imgH="3686040" progId="Mathcad">
                  <p:link updateAutomatic="1"/>
                </p:oleObj>
              </mc:Choice>
              <mc:Fallback>
                <p:oleObj name="Mathcad" r:id="rId6" imgW="4334040" imgH="3686040" progId="Mathcad">
                  <p:link updateAutomatic="1"/>
                  <p:pic>
                    <p:nvPicPr>
                      <p:cNvPr id="0" name=""/>
                      <p:cNvPicPr/>
                      <p:nvPr/>
                    </p:nvPicPr>
                    <p:blipFill>
                      <a:blip r:embed="rId7"/>
                      <a:stretch>
                        <a:fillRect/>
                      </a:stretch>
                    </p:blipFill>
                    <p:spPr>
                      <a:xfrm>
                        <a:off x="133522" y="1321947"/>
                        <a:ext cx="4785248" cy="4070090"/>
                      </a:xfrm>
                      <a:prstGeom prst="rect">
                        <a:avLst/>
                      </a:prstGeom>
                    </p:spPr>
                  </p:pic>
                </p:oleObj>
              </mc:Fallback>
            </mc:AlternateContent>
          </a:graphicData>
        </a:graphic>
      </p:graphicFrame>
      <p:cxnSp>
        <p:nvCxnSpPr>
          <p:cNvPr id="20" name="19 Conector recto"/>
          <p:cNvCxnSpPr/>
          <p:nvPr/>
        </p:nvCxnSpPr>
        <p:spPr>
          <a:xfrm>
            <a:off x="4953000" y="980728"/>
            <a:ext cx="0" cy="47525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3" name="22 Objeto"/>
          <p:cNvGraphicFramePr>
            <a:graphicFrameLocks noChangeAspect="1"/>
          </p:cNvGraphicFramePr>
          <p:nvPr>
            <p:extLst>
              <p:ext uri="{D42A27DB-BD31-4B8C-83A1-F6EECF244321}">
                <p14:modId xmlns:p14="http://schemas.microsoft.com/office/powerpoint/2010/main" val="4226436633"/>
              </p:ext>
            </p:extLst>
          </p:nvPr>
        </p:nvGraphicFramePr>
        <p:xfrm>
          <a:off x="5097016" y="1384535"/>
          <a:ext cx="4644046" cy="2815196"/>
        </p:xfrm>
        <a:graphic>
          <a:graphicData uri="http://schemas.openxmlformats.org/presentationml/2006/ole">
            <mc:AlternateContent xmlns:mc="http://schemas.openxmlformats.org/markup-compatibility/2006">
              <mc:Choice xmlns:v="urn:schemas-microsoft-com:vml" Requires="v">
                <p:oleObj spid="_x0000_s19778" name="Mathcad" r:id="rId8" imgW="4305240" imgH="2610000" progId="Mathcad">
                  <p:link updateAutomatic="1"/>
                </p:oleObj>
              </mc:Choice>
              <mc:Fallback>
                <p:oleObj name="Mathcad" r:id="rId8" imgW="4305240" imgH="2610000" progId="Mathcad">
                  <p:link updateAutomatic="1"/>
                  <p:pic>
                    <p:nvPicPr>
                      <p:cNvPr id="0" name=""/>
                      <p:cNvPicPr/>
                      <p:nvPr/>
                    </p:nvPicPr>
                    <p:blipFill>
                      <a:blip r:embed="rId9"/>
                      <a:stretch>
                        <a:fillRect/>
                      </a:stretch>
                    </p:blipFill>
                    <p:spPr>
                      <a:xfrm>
                        <a:off x="5097016" y="1384535"/>
                        <a:ext cx="4644046" cy="2815196"/>
                      </a:xfrm>
                      <a:prstGeom prst="rect">
                        <a:avLst/>
                      </a:prstGeom>
                    </p:spPr>
                  </p:pic>
                </p:oleObj>
              </mc:Fallback>
            </mc:AlternateContent>
          </a:graphicData>
        </a:graphic>
      </p:graphicFrame>
    </p:spTree>
    <p:extLst>
      <p:ext uri="{BB962C8B-B14F-4D97-AF65-F5344CB8AC3E}">
        <p14:creationId xmlns:p14="http://schemas.microsoft.com/office/powerpoint/2010/main" val="13912868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41</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9" name="8 Rectángulo"/>
          <p:cNvSpPr/>
          <p:nvPr/>
        </p:nvSpPr>
        <p:spPr>
          <a:xfrm>
            <a:off x="3584848" y="3284984"/>
            <a:ext cx="1152128" cy="50405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3" name="2 Objeto"/>
          <p:cNvGraphicFramePr>
            <a:graphicFrameLocks noChangeAspect="1"/>
          </p:cNvGraphicFramePr>
          <p:nvPr>
            <p:extLst>
              <p:ext uri="{D42A27DB-BD31-4B8C-83A1-F6EECF244321}">
                <p14:modId xmlns:p14="http://schemas.microsoft.com/office/powerpoint/2010/main" val="1769118262"/>
              </p:ext>
            </p:extLst>
          </p:nvPr>
        </p:nvGraphicFramePr>
        <p:xfrm>
          <a:off x="986285" y="1071203"/>
          <a:ext cx="7933429" cy="4823524"/>
        </p:xfrm>
        <a:graphic>
          <a:graphicData uri="http://schemas.openxmlformats.org/presentationml/2006/ole">
            <mc:AlternateContent xmlns:mc="http://schemas.openxmlformats.org/markup-compatibility/2006">
              <mc:Choice xmlns:v="urn:schemas-microsoft-com:vml" Requires="v">
                <p:oleObj spid="_x0000_s20640" name="Mathcad" r:id="rId6" imgW="5952960" imgH="3619440" progId="Mathcad">
                  <p:link updateAutomatic="1"/>
                </p:oleObj>
              </mc:Choice>
              <mc:Fallback>
                <p:oleObj name="Mathcad" r:id="rId6" imgW="5952960" imgH="3619440" progId="Mathcad">
                  <p:link updateAutomatic="1"/>
                  <p:pic>
                    <p:nvPicPr>
                      <p:cNvPr id="0" name=""/>
                      <p:cNvPicPr/>
                      <p:nvPr/>
                    </p:nvPicPr>
                    <p:blipFill>
                      <a:blip r:embed="rId7"/>
                      <a:stretch>
                        <a:fillRect/>
                      </a:stretch>
                    </p:blipFill>
                    <p:spPr>
                      <a:xfrm>
                        <a:off x="986285" y="1071203"/>
                        <a:ext cx="7933429" cy="4823524"/>
                      </a:xfrm>
                      <a:prstGeom prst="rect">
                        <a:avLst/>
                      </a:prstGeom>
                    </p:spPr>
                  </p:pic>
                </p:oleObj>
              </mc:Fallback>
            </mc:AlternateContent>
          </a:graphicData>
        </a:graphic>
      </p:graphicFrame>
      <p:sp>
        <p:nvSpPr>
          <p:cNvPr id="15" name="14 Rectángulo"/>
          <p:cNvSpPr/>
          <p:nvPr/>
        </p:nvSpPr>
        <p:spPr>
          <a:xfrm>
            <a:off x="992560" y="2357147"/>
            <a:ext cx="1152128" cy="2715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15 Rectángulo"/>
          <p:cNvSpPr/>
          <p:nvPr/>
        </p:nvSpPr>
        <p:spPr>
          <a:xfrm>
            <a:off x="1064568" y="3002198"/>
            <a:ext cx="1728192"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25587371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42</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Elipse"/>
          <p:cNvSpPr/>
          <p:nvPr/>
        </p:nvSpPr>
        <p:spPr>
          <a:xfrm>
            <a:off x="5097016" y="3107270"/>
            <a:ext cx="360040" cy="321729"/>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8 Rectángulo"/>
          <p:cNvSpPr/>
          <p:nvPr/>
        </p:nvSpPr>
        <p:spPr>
          <a:xfrm>
            <a:off x="776536" y="4149080"/>
            <a:ext cx="1296144" cy="57606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10 Elipse"/>
          <p:cNvSpPr/>
          <p:nvPr/>
        </p:nvSpPr>
        <p:spPr>
          <a:xfrm>
            <a:off x="5097016" y="2349722"/>
            <a:ext cx="360040" cy="411733"/>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14 Rectángulo"/>
          <p:cNvSpPr/>
          <p:nvPr/>
        </p:nvSpPr>
        <p:spPr>
          <a:xfrm>
            <a:off x="5097016" y="3873040"/>
            <a:ext cx="1152128" cy="2715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6" name="15 Rectángulo"/>
          <p:cNvSpPr/>
          <p:nvPr/>
        </p:nvSpPr>
        <p:spPr>
          <a:xfrm>
            <a:off x="2144688" y="4748386"/>
            <a:ext cx="1728192"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18" name="17 Conector recto"/>
          <p:cNvCxnSpPr/>
          <p:nvPr/>
        </p:nvCxnSpPr>
        <p:spPr>
          <a:xfrm>
            <a:off x="4953000" y="980728"/>
            <a:ext cx="0" cy="47525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0" name="19 Objeto"/>
          <p:cNvGraphicFramePr>
            <a:graphicFrameLocks noChangeAspect="1"/>
          </p:cNvGraphicFramePr>
          <p:nvPr>
            <p:extLst>
              <p:ext uri="{D42A27DB-BD31-4B8C-83A1-F6EECF244321}">
                <p14:modId xmlns:p14="http://schemas.microsoft.com/office/powerpoint/2010/main" val="76816927"/>
              </p:ext>
            </p:extLst>
          </p:nvPr>
        </p:nvGraphicFramePr>
        <p:xfrm>
          <a:off x="298178" y="1021978"/>
          <a:ext cx="3923332" cy="4320480"/>
        </p:xfrm>
        <a:graphic>
          <a:graphicData uri="http://schemas.openxmlformats.org/presentationml/2006/ole">
            <mc:AlternateContent xmlns:mc="http://schemas.openxmlformats.org/markup-compatibility/2006">
              <mc:Choice xmlns:v="urn:schemas-microsoft-com:vml" Requires="v">
                <p:oleObj spid="_x0000_s21820" name="Mathcad" r:id="rId6" imgW="3105000" imgH="3419640" progId="Mathcad">
                  <p:link updateAutomatic="1"/>
                </p:oleObj>
              </mc:Choice>
              <mc:Fallback>
                <p:oleObj name="Mathcad" r:id="rId6" imgW="3105000" imgH="3419640" progId="Mathcad">
                  <p:link updateAutomatic="1"/>
                  <p:pic>
                    <p:nvPicPr>
                      <p:cNvPr id="0" name=""/>
                      <p:cNvPicPr/>
                      <p:nvPr/>
                    </p:nvPicPr>
                    <p:blipFill>
                      <a:blip r:embed="rId7"/>
                      <a:stretch>
                        <a:fillRect/>
                      </a:stretch>
                    </p:blipFill>
                    <p:spPr>
                      <a:xfrm>
                        <a:off x="298178" y="1021978"/>
                        <a:ext cx="3923332" cy="4320480"/>
                      </a:xfrm>
                      <a:prstGeom prst="rect">
                        <a:avLst/>
                      </a:prstGeom>
                    </p:spPr>
                  </p:pic>
                </p:oleObj>
              </mc:Fallback>
            </mc:AlternateContent>
          </a:graphicData>
        </a:graphic>
      </p:graphicFrame>
      <p:graphicFrame>
        <p:nvGraphicFramePr>
          <p:cNvPr id="21" name="20 Objeto"/>
          <p:cNvGraphicFramePr>
            <a:graphicFrameLocks noChangeAspect="1"/>
          </p:cNvGraphicFramePr>
          <p:nvPr>
            <p:extLst>
              <p:ext uri="{D42A27DB-BD31-4B8C-83A1-F6EECF244321}">
                <p14:modId xmlns:p14="http://schemas.microsoft.com/office/powerpoint/2010/main" val="197873074"/>
              </p:ext>
            </p:extLst>
          </p:nvPr>
        </p:nvGraphicFramePr>
        <p:xfrm>
          <a:off x="5025008" y="1347031"/>
          <a:ext cx="4161566" cy="3016585"/>
        </p:xfrm>
        <a:graphic>
          <a:graphicData uri="http://schemas.openxmlformats.org/presentationml/2006/ole">
            <mc:AlternateContent xmlns:mc="http://schemas.openxmlformats.org/markup-compatibility/2006">
              <mc:Choice xmlns:v="urn:schemas-microsoft-com:vml" Requires="v">
                <p:oleObj spid="_x0000_s21821" name="Mathcad" r:id="rId8" imgW="3600360" imgH="2610000" progId="Mathcad">
                  <p:link updateAutomatic="1"/>
                </p:oleObj>
              </mc:Choice>
              <mc:Fallback>
                <p:oleObj name="Mathcad" r:id="rId8" imgW="3600360" imgH="2610000" progId="Mathcad">
                  <p:link updateAutomatic="1"/>
                  <p:pic>
                    <p:nvPicPr>
                      <p:cNvPr id="0" name=""/>
                      <p:cNvPicPr/>
                      <p:nvPr/>
                    </p:nvPicPr>
                    <p:blipFill>
                      <a:blip r:embed="rId9"/>
                      <a:stretch>
                        <a:fillRect/>
                      </a:stretch>
                    </p:blipFill>
                    <p:spPr>
                      <a:xfrm>
                        <a:off x="5025008" y="1347031"/>
                        <a:ext cx="4161566" cy="3016585"/>
                      </a:xfrm>
                      <a:prstGeom prst="rect">
                        <a:avLst/>
                      </a:prstGeom>
                    </p:spPr>
                  </p:pic>
                </p:oleObj>
              </mc:Fallback>
            </mc:AlternateContent>
          </a:graphicData>
        </a:graphic>
      </p:graphicFrame>
    </p:spTree>
    <p:extLst>
      <p:ext uri="{BB962C8B-B14F-4D97-AF65-F5344CB8AC3E}">
        <p14:creationId xmlns:p14="http://schemas.microsoft.com/office/powerpoint/2010/main" val="3553992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43</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1" name="10 Rectángulo"/>
          <p:cNvSpPr/>
          <p:nvPr/>
        </p:nvSpPr>
        <p:spPr>
          <a:xfrm>
            <a:off x="1280592" y="1973052"/>
            <a:ext cx="2088232" cy="51984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11 Rectángulo"/>
          <p:cNvSpPr/>
          <p:nvPr/>
        </p:nvSpPr>
        <p:spPr>
          <a:xfrm>
            <a:off x="1278384" y="4509120"/>
            <a:ext cx="1730399"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8" name="7 Objeto"/>
          <p:cNvGraphicFramePr>
            <a:graphicFrameLocks noChangeAspect="1"/>
          </p:cNvGraphicFramePr>
          <p:nvPr>
            <p:extLst>
              <p:ext uri="{D42A27DB-BD31-4B8C-83A1-F6EECF244321}">
                <p14:modId xmlns:p14="http://schemas.microsoft.com/office/powerpoint/2010/main" val="553887224"/>
              </p:ext>
            </p:extLst>
          </p:nvPr>
        </p:nvGraphicFramePr>
        <p:xfrm>
          <a:off x="1049344" y="1196752"/>
          <a:ext cx="7308812" cy="4176464"/>
        </p:xfrm>
        <a:graphic>
          <a:graphicData uri="http://schemas.openxmlformats.org/presentationml/2006/ole">
            <mc:AlternateContent xmlns:mc="http://schemas.openxmlformats.org/markup-compatibility/2006">
              <mc:Choice xmlns:v="urn:schemas-microsoft-com:vml" Requires="v">
                <p:oleObj spid="_x0000_s18596" name="Mathcad" r:id="rId6" imgW="6067440" imgH="3467160" progId="Mathcad">
                  <p:link updateAutomatic="1"/>
                </p:oleObj>
              </mc:Choice>
              <mc:Fallback>
                <p:oleObj name="Mathcad" r:id="rId6" imgW="6067440" imgH="3467160" progId="Mathcad">
                  <p:link updateAutomatic="1"/>
                  <p:pic>
                    <p:nvPicPr>
                      <p:cNvPr id="0" name=""/>
                      <p:cNvPicPr/>
                      <p:nvPr/>
                    </p:nvPicPr>
                    <p:blipFill>
                      <a:blip r:embed="rId7"/>
                      <a:stretch>
                        <a:fillRect/>
                      </a:stretch>
                    </p:blipFill>
                    <p:spPr>
                      <a:xfrm>
                        <a:off x="1049344" y="1196752"/>
                        <a:ext cx="7308812" cy="4176464"/>
                      </a:xfrm>
                      <a:prstGeom prst="rect">
                        <a:avLst/>
                      </a:prstGeom>
                    </p:spPr>
                  </p:pic>
                </p:oleObj>
              </mc:Fallback>
            </mc:AlternateContent>
          </a:graphicData>
        </a:graphic>
      </p:graphicFrame>
      <p:sp>
        <p:nvSpPr>
          <p:cNvPr id="13" name="12 Rectángulo"/>
          <p:cNvSpPr/>
          <p:nvPr/>
        </p:nvSpPr>
        <p:spPr>
          <a:xfrm>
            <a:off x="1280592" y="5021560"/>
            <a:ext cx="1730399" cy="36004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1132779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4927426" cy="360040"/>
          </a:xfrm>
        </p:spPr>
        <p:txBody>
          <a:bodyPr>
            <a:noAutofit/>
          </a:bodyPr>
          <a:lstStyle/>
          <a:p>
            <a:pPr algn="just">
              <a:buFont typeface="Wingdings" pitchFamily="2" charset="2"/>
              <a:buChar char="Ø"/>
            </a:pPr>
            <a:r>
              <a:rPr lang="es-ES" sz="2000" dirty="0" smtClean="0"/>
              <a:t>Diseño de Placa Base para Columnas:</a:t>
            </a:r>
            <a:endParaRPr lang="es-ES" sz="18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44</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4706046" y="5708540"/>
            <a:ext cx="4629132" cy="338554"/>
          </a:xfrm>
          <a:prstGeom prst="rect">
            <a:avLst/>
          </a:prstGeom>
          <a:noFill/>
        </p:spPr>
        <p:txBody>
          <a:bodyPr wrap="square" rtlCol="0">
            <a:spAutoFit/>
          </a:bodyPr>
          <a:lstStyle/>
          <a:p>
            <a:r>
              <a:rPr lang="es-ES" sz="1600" dirty="0" smtClean="0"/>
              <a:t>Figura 3.8 Carga axial y momento Columna Principal.</a:t>
            </a:r>
            <a:endParaRPr lang="es-ES" sz="1600" dirty="0"/>
          </a:p>
        </p:txBody>
      </p:sp>
      <p:sp>
        <p:nvSpPr>
          <p:cNvPr id="9" name="8 CuadroTexto"/>
          <p:cNvSpPr txBox="1"/>
          <p:nvPr/>
        </p:nvSpPr>
        <p:spPr>
          <a:xfrm>
            <a:off x="632520" y="1916832"/>
            <a:ext cx="2592288" cy="32778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lvl="1" algn="just">
              <a:lnSpc>
                <a:spcPct val="150000"/>
              </a:lnSpc>
            </a:pPr>
            <a:r>
              <a:rPr lang="es-ES" dirty="0" smtClean="0"/>
              <a:t>Para diseñar este elemento y sus complementos usaremos los resultados de las reacciones (cargas y momentos) en la base de la columna. </a:t>
            </a:r>
            <a:endParaRPr lang="es-ES" dirty="0"/>
          </a:p>
          <a:p>
            <a:endParaRPr lang="es-ES" dirty="0"/>
          </a:p>
        </p:txBody>
      </p:sp>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640" y="1317898"/>
            <a:ext cx="5711094" cy="419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56364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45</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graphicFrame>
        <p:nvGraphicFramePr>
          <p:cNvPr id="11" name="10 Objeto"/>
          <p:cNvGraphicFramePr>
            <a:graphicFrameLocks noChangeAspect="1"/>
          </p:cNvGraphicFramePr>
          <p:nvPr>
            <p:extLst>
              <p:ext uri="{D42A27DB-BD31-4B8C-83A1-F6EECF244321}">
                <p14:modId xmlns:p14="http://schemas.microsoft.com/office/powerpoint/2010/main" val="651937990"/>
              </p:ext>
            </p:extLst>
          </p:nvPr>
        </p:nvGraphicFramePr>
        <p:xfrm>
          <a:off x="488504" y="980728"/>
          <a:ext cx="5004029" cy="4896544"/>
        </p:xfrm>
        <a:graphic>
          <a:graphicData uri="http://schemas.openxmlformats.org/presentationml/2006/ole">
            <mc:AlternateContent xmlns:mc="http://schemas.openxmlformats.org/markup-compatibility/2006">
              <mc:Choice xmlns:v="urn:schemas-microsoft-com:vml" Requires="v">
                <p:oleObj spid="_x0000_s23709" name="Mathcad" r:id="rId6" imgW="3990960" imgH="3905280" progId="Mathcad">
                  <p:link updateAutomatic="1"/>
                </p:oleObj>
              </mc:Choice>
              <mc:Fallback>
                <p:oleObj name="Mathcad" r:id="rId6" imgW="3990960" imgH="3905280" progId="Mathcad">
                  <p:link updateAutomatic="1"/>
                  <p:pic>
                    <p:nvPicPr>
                      <p:cNvPr id="0" name=""/>
                      <p:cNvPicPr/>
                      <p:nvPr/>
                    </p:nvPicPr>
                    <p:blipFill>
                      <a:blip r:embed="rId7"/>
                      <a:stretch>
                        <a:fillRect/>
                      </a:stretch>
                    </p:blipFill>
                    <p:spPr>
                      <a:xfrm>
                        <a:off x="488504" y="980728"/>
                        <a:ext cx="5004029" cy="4896544"/>
                      </a:xfrm>
                      <a:prstGeom prst="rect">
                        <a:avLst/>
                      </a:prstGeom>
                    </p:spPr>
                  </p:pic>
                </p:oleObj>
              </mc:Fallback>
            </mc:AlternateContent>
          </a:graphicData>
        </a:graphic>
      </p:graphicFrame>
      <p:pic>
        <p:nvPicPr>
          <p:cNvPr id="2355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9104" y="1196752"/>
            <a:ext cx="2952328" cy="4450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CuadroTexto"/>
          <p:cNvSpPr txBox="1"/>
          <p:nvPr/>
        </p:nvSpPr>
        <p:spPr>
          <a:xfrm>
            <a:off x="5313040" y="5708540"/>
            <a:ext cx="4248472" cy="338554"/>
          </a:xfrm>
          <a:prstGeom prst="rect">
            <a:avLst/>
          </a:prstGeom>
          <a:noFill/>
        </p:spPr>
        <p:txBody>
          <a:bodyPr wrap="square" rtlCol="0">
            <a:spAutoFit/>
          </a:bodyPr>
          <a:lstStyle/>
          <a:p>
            <a:r>
              <a:rPr lang="es-ES" sz="1600" dirty="0" smtClean="0"/>
              <a:t>Figura 3.9 Geometría de placa base y columna.</a:t>
            </a:r>
            <a:endParaRPr lang="es-ES" sz="1600" dirty="0"/>
          </a:p>
        </p:txBody>
      </p:sp>
    </p:spTree>
    <p:extLst>
      <p:ext uri="{BB962C8B-B14F-4D97-AF65-F5344CB8AC3E}">
        <p14:creationId xmlns:p14="http://schemas.microsoft.com/office/powerpoint/2010/main" val="14879814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46</a:t>
            </a:fld>
            <a:r>
              <a:rPr lang="es-ES" sz="1600" dirty="0" smtClean="0">
                <a:solidFill>
                  <a:schemeClr val="tx1"/>
                </a:solidFill>
              </a:rPr>
              <a:t>/130</a:t>
            </a:r>
            <a:endParaRPr lang="es-ES" dirty="0">
              <a:solidFill>
                <a:schemeClr val="tx1"/>
              </a:solidFill>
            </a:endParaRPr>
          </a:p>
        </p:txBody>
      </p:sp>
      <p:graphicFrame>
        <p:nvGraphicFramePr>
          <p:cNvPr id="3" name="2 Objeto"/>
          <p:cNvGraphicFramePr>
            <a:graphicFrameLocks noChangeAspect="1"/>
          </p:cNvGraphicFramePr>
          <p:nvPr>
            <p:extLst>
              <p:ext uri="{D42A27DB-BD31-4B8C-83A1-F6EECF244321}">
                <p14:modId xmlns:p14="http://schemas.microsoft.com/office/powerpoint/2010/main" val="3013009043"/>
              </p:ext>
            </p:extLst>
          </p:nvPr>
        </p:nvGraphicFramePr>
        <p:xfrm>
          <a:off x="4448944" y="834045"/>
          <a:ext cx="5222414" cy="5189910"/>
        </p:xfrm>
        <a:graphic>
          <a:graphicData uri="http://schemas.openxmlformats.org/presentationml/2006/ole">
            <mc:AlternateContent xmlns:mc="http://schemas.openxmlformats.org/markup-compatibility/2006">
              <mc:Choice xmlns:v="urn:schemas-microsoft-com:vml" Requires="v">
                <p:oleObj spid="_x0000_s25757" name="Mathcad" r:id="rId5" imgW="4591080" imgH="4562640" progId="Mathcad">
                  <p:link updateAutomatic="1"/>
                </p:oleObj>
              </mc:Choice>
              <mc:Fallback>
                <p:oleObj name="Mathcad" r:id="rId5" imgW="4591080" imgH="4562640" progId="Mathcad">
                  <p:link updateAutomatic="1"/>
                  <p:pic>
                    <p:nvPicPr>
                      <p:cNvPr id="0" name=""/>
                      <p:cNvPicPr/>
                      <p:nvPr/>
                    </p:nvPicPr>
                    <p:blipFill>
                      <a:blip r:embed="rId6"/>
                      <a:stretch>
                        <a:fillRect/>
                      </a:stretch>
                    </p:blipFill>
                    <p:spPr>
                      <a:xfrm>
                        <a:off x="4448944" y="834045"/>
                        <a:ext cx="5222414" cy="5189910"/>
                      </a:xfrm>
                      <a:prstGeom prst="rect">
                        <a:avLst/>
                      </a:prstGeom>
                    </p:spPr>
                  </p:pic>
                </p:oleObj>
              </mc:Fallback>
            </mc:AlternateContent>
          </a:graphicData>
        </a:graphic>
      </p:graphicFrame>
      <p:pic>
        <p:nvPicPr>
          <p:cNvPr id="7" name="6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8" name="7 Rectángulo"/>
          <p:cNvSpPr/>
          <p:nvPr/>
        </p:nvSpPr>
        <p:spPr>
          <a:xfrm>
            <a:off x="4664968" y="836712"/>
            <a:ext cx="1080120"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5617" name="Picture 1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488" y="2204864"/>
            <a:ext cx="3057153" cy="2970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848544" y="5433764"/>
            <a:ext cx="2251845" cy="338554"/>
          </a:xfrm>
          <a:prstGeom prst="rect">
            <a:avLst/>
          </a:prstGeom>
          <a:noFill/>
        </p:spPr>
        <p:txBody>
          <a:bodyPr wrap="square" rtlCol="0">
            <a:spAutoFit/>
          </a:bodyPr>
          <a:lstStyle/>
          <a:p>
            <a:r>
              <a:rPr lang="es-ES" sz="1600" dirty="0" smtClean="0"/>
              <a:t>Figura 3.10 Placa base.</a:t>
            </a:r>
            <a:endParaRPr lang="es-ES" sz="1600" dirty="0"/>
          </a:p>
        </p:txBody>
      </p:sp>
      <p:sp>
        <p:nvSpPr>
          <p:cNvPr id="9" name="8 CuadroTexto"/>
          <p:cNvSpPr txBox="1"/>
          <p:nvPr/>
        </p:nvSpPr>
        <p:spPr>
          <a:xfrm>
            <a:off x="704528" y="1268760"/>
            <a:ext cx="3024336" cy="369332"/>
          </a:xfrm>
          <a:prstGeom prst="rect">
            <a:avLst/>
          </a:prstGeom>
          <a:noFill/>
        </p:spPr>
        <p:txBody>
          <a:bodyPr wrap="square" rtlCol="0">
            <a:spAutoFit/>
          </a:bodyPr>
          <a:lstStyle/>
          <a:p>
            <a:r>
              <a:rPr lang="es-ES" dirty="0" smtClean="0"/>
              <a:t>Evaluamos en la ecuación b):</a:t>
            </a:r>
            <a:endParaRPr lang="es-ES" dirty="0"/>
          </a:p>
        </p:txBody>
      </p:sp>
      <p:cxnSp>
        <p:nvCxnSpPr>
          <p:cNvPr id="12" name="11 Conector curvado"/>
          <p:cNvCxnSpPr/>
          <p:nvPr/>
        </p:nvCxnSpPr>
        <p:spPr>
          <a:xfrm>
            <a:off x="3584848" y="1453426"/>
            <a:ext cx="1728192" cy="1165110"/>
          </a:xfrm>
          <a:prstGeom prst="curvedConnector3">
            <a:avLst>
              <a:gd name="adj1" fmla="val 42835"/>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18 Rectángulo"/>
          <p:cNvSpPr/>
          <p:nvPr/>
        </p:nvSpPr>
        <p:spPr>
          <a:xfrm>
            <a:off x="6465168" y="5445224"/>
            <a:ext cx="2088232" cy="57606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0" name="19 Rectángulo"/>
          <p:cNvSpPr/>
          <p:nvPr/>
        </p:nvSpPr>
        <p:spPr>
          <a:xfrm>
            <a:off x="4520952" y="4725144"/>
            <a:ext cx="1440160"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3" name="22 Rectángulo"/>
          <p:cNvSpPr/>
          <p:nvPr/>
        </p:nvSpPr>
        <p:spPr>
          <a:xfrm>
            <a:off x="4484948" y="5157192"/>
            <a:ext cx="1908212" cy="288032"/>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24" name="23 Conector recto de flecha"/>
          <p:cNvCxnSpPr/>
          <p:nvPr/>
        </p:nvCxnSpPr>
        <p:spPr>
          <a:xfrm flipH="1">
            <a:off x="6033120" y="4869160"/>
            <a:ext cx="36004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2342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47</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graphicFrame>
        <p:nvGraphicFramePr>
          <p:cNvPr id="8" name="7 Objeto"/>
          <p:cNvGraphicFramePr>
            <a:graphicFrameLocks noChangeAspect="1"/>
          </p:cNvGraphicFramePr>
          <p:nvPr>
            <p:extLst>
              <p:ext uri="{D42A27DB-BD31-4B8C-83A1-F6EECF244321}">
                <p14:modId xmlns:p14="http://schemas.microsoft.com/office/powerpoint/2010/main" val="1967393143"/>
              </p:ext>
            </p:extLst>
          </p:nvPr>
        </p:nvGraphicFramePr>
        <p:xfrm>
          <a:off x="1640632" y="836712"/>
          <a:ext cx="7089345" cy="5184576"/>
        </p:xfrm>
        <a:graphic>
          <a:graphicData uri="http://schemas.openxmlformats.org/presentationml/2006/ole">
            <mc:AlternateContent xmlns:mc="http://schemas.openxmlformats.org/markup-compatibility/2006">
              <mc:Choice xmlns:v="urn:schemas-microsoft-com:vml" Requires="v">
                <p:oleObj spid="_x0000_s26781" name="Mathcad" r:id="rId6" imgW="5991120" imgH="4381560" progId="Mathcad">
                  <p:link updateAutomatic="1"/>
                </p:oleObj>
              </mc:Choice>
              <mc:Fallback>
                <p:oleObj name="Mathcad" r:id="rId6" imgW="5991120" imgH="4381560" progId="Mathcad">
                  <p:link updateAutomatic="1"/>
                  <p:pic>
                    <p:nvPicPr>
                      <p:cNvPr id="0" name=""/>
                      <p:cNvPicPr/>
                      <p:nvPr/>
                    </p:nvPicPr>
                    <p:blipFill>
                      <a:blip r:embed="rId7"/>
                      <a:stretch>
                        <a:fillRect/>
                      </a:stretch>
                    </p:blipFill>
                    <p:spPr>
                      <a:xfrm>
                        <a:off x="1640632" y="836712"/>
                        <a:ext cx="7089345" cy="5184576"/>
                      </a:xfrm>
                      <a:prstGeom prst="rect">
                        <a:avLst/>
                      </a:prstGeom>
                    </p:spPr>
                  </p:pic>
                </p:oleObj>
              </mc:Fallback>
            </mc:AlternateContent>
          </a:graphicData>
        </a:graphic>
      </p:graphicFrame>
      <p:sp>
        <p:nvSpPr>
          <p:cNvPr id="9" name="8 Rectángulo"/>
          <p:cNvSpPr/>
          <p:nvPr/>
        </p:nvSpPr>
        <p:spPr>
          <a:xfrm>
            <a:off x="3512840" y="1484784"/>
            <a:ext cx="1512168"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9 Rectángulo"/>
          <p:cNvSpPr/>
          <p:nvPr/>
        </p:nvSpPr>
        <p:spPr>
          <a:xfrm>
            <a:off x="1784648" y="4005064"/>
            <a:ext cx="1512168"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5885677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48</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graphicFrame>
        <p:nvGraphicFramePr>
          <p:cNvPr id="3" name="2 Objeto"/>
          <p:cNvGraphicFramePr>
            <a:graphicFrameLocks noChangeAspect="1"/>
          </p:cNvGraphicFramePr>
          <p:nvPr>
            <p:extLst>
              <p:ext uri="{D42A27DB-BD31-4B8C-83A1-F6EECF244321}">
                <p14:modId xmlns:p14="http://schemas.microsoft.com/office/powerpoint/2010/main" val="3603560745"/>
              </p:ext>
            </p:extLst>
          </p:nvPr>
        </p:nvGraphicFramePr>
        <p:xfrm>
          <a:off x="632520" y="1484784"/>
          <a:ext cx="4917195" cy="3456384"/>
        </p:xfrm>
        <a:graphic>
          <a:graphicData uri="http://schemas.openxmlformats.org/presentationml/2006/ole">
            <mc:AlternateContent xmlns:mc="http://schemas.openxmlformats.org/markup-compatibility/2006">
              <mc:Choice xmlns:v="urn:schemas-microsoft-com:vml" Requires="v">
                <p:oleObj spid="_x0000_s24734" name="Mathcad" r:id="rId6" imgW="3591000" imgH="2523960" progId="Mathcad">
                  <p:link updateAutomatic="1"/>
                </p:oleObj>
              </mc:Choice>
              <mc:Fallback>
                <p:oleObj name="Mathcad" r:id="rId6" imgW="3591000" imgH="2523960" progId="Mathcad">
                  <p:link updateAutomatic="1"/>
                  <p:pic>
                    <p:nvPicPr>
                      <p:cNvPr id="0" name=""/>
                      <p:cNvPicPr/>
                      <p:nvPr/>
                    </p:nvPicPr>
                    <p:blipFill>
                      <a:blip r:embed="rId7"/>
                      <a:stretch>
                        <a:fillRect/>
                      </a:stretch>
                    </p:blipFill>
                    <p:spPr>
                      <a:xfrm>
                        <a:off x="632520" y="1484784"/>
                        <a:ext cx="4917195" cy="3456384"/>
                      </a:xfrm>
                      <a:prstGeom prst="rect">
                        <a:avLst/>
                      </a:prstGeom>
                    </p:spPr>
                  </p:pic>
                </p:oleObj>
              </mc:Fallback>
            </mc:AlternateContent>
          </a:graphicData>
        </a:graphic>
      </p:graphicFrame>
      <p:pic>
        <p:nvPicPr>
          <p:cNvPr id="2457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1481" y="930738"/>
            <a:ext cx="3093698" cy="3794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5961112" y="4941168"/>
            <a:ext cx="3271290" cy="338554"/>
          </a:xfrm>
          <a:prstGeom prst="rect">
            <a:avLst/>
          </a:prstGeom>
          <a:noFill/>
        </p:spPr>
        <p:txBody>
          <a:bodyPr wrap="square" rtlCol="0">
            <a:spAutoFit/>
          </a:bodyPr>
          <a:lstStyle/>
          <a:p>
            <a:r>
              <a:rPr lang="es-ES" sz="1600" dirty="0" smtClean="0"/>
              <a:t>Figura 3.11 Geometría de placa base.</a:t>
            </a:r>
            <a:endParaRPr lang="es-ES" sz="1600" dirty="0"/>
          </a:p>
        </p:txBody>
      </p:sp>
      <p:cxnSp>
        <p:nvCxnSpPr>
          <p:cNvPr id="13" name="12 Conector recto de flecha"/>
          <p:cNvCxnSpPr/>
          <p:nvPr/>
        </p:nvCxnSpPr>
        <p:spPr>
          <a:xfrm>
            <a:off x="2000672" y="2420888"/>
            <a:ext cx="1800200" cy="0"/>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2144688" y="3933056"/>
            <a:ext cx="3384376" cy="50405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1855467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49</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graphicFrame>
        <p:nvGraphicFramePr>
          <p:cNvPr id="8" name="7 Objeto"/>
          <p:cNvGraphicFramePr>
            <a:graphicFrameLocks noChangeAspect="1"/>
          </p:cNvGraphicFramePr>
          <p:nvPr>
            <p:extLst>
              <p:ext uri="{D42A27DB-BD31-4B8C-83A1-F6EECF244321}">
                <p14:modId xmlns:p14="http://schemas.microsoft.com/office/powerpoint/2010/main" val="1701447515"/>
              </p:ext>
            </p:extLst>
          </p:nvPr>
        </p:nvGraphicFramePr>
        <p:xfrm>
          <a:off x="344488" y="908720"/>
          <a:ext cx="6768752" cy="5193898"/>
        </p:xfrm>
        <a:graphic>
          <a:graphicData uri="http://schemas.openxmlformats.org/presentationml/2006/ole">
            <mc:AlternateContent xmlns:mc="http://schemas.openxmlformats.org/markup-compatibility/2006">
              <mc:Choice xmlns:v="urn:schemas-microsoft-com:vml" Requires="v">
                <p:oleObj spid="_x0000_s27805" name="Mathcad" r:id="rId6" imgW="5591160" imgH="4591080" progId="Mathcad">
                  <p:link updateAutomatic="1"/>
                </p:oleObj>
              </mc:Choice>
              <mc:Fallback>
                <p:oleObj name="Mathcad" r:id="rId6" imgW="5591160" imgH="4591080" progId="Mathcad">
                  <p:link updateAutomatic="1"/>
                  <p:pic>
                    <p:nvPicPr>
                      <p:cNvPr id="0" name=""/>
                      <p:cNvPicPr/>
                      <p:nvPr/>
                    </p:nvPicPr>
                    <p:blipFill>
                      <a:blip r:embed="rId7"/>
                      <a:stretch>
                        <a:fillRect/>
                      </a:stretch>
                    </p:blipFill>
                    <p:spPr>
                      <a:xfrm>
                        <a:off x="344488" y="908720"/>
                        <a:ext cx="6768752" cy="5193898"/>
                      </a:xfrm>
                      <a:prstGeom prst="rect">
                        <a:avLst/>
                      </a:prstGeom>
                    </p:spPr>
                  </p:pic>
                </p:oleObj>
              </mc:Fallback>
            </mc:AlternateContent>
          </a:graphicData>
        </a:graphic>
      </p:graphicFrame>
      <p:sp>
        <p:nvSpPr>
          <p:cNvPr id="11" name="10 CuadroTexto"/>
          <p:cNvSpPr txBox="1"/>
          <p:nvPr/>
        </p:nvSpPr>
        <p:spPr>
          <a:xfrm>
            <a:off x="5625405" y="5529738"/>
            <a:ext cx="4104456" cy="338554"/>
          </a:xfrm>
          <a:prstGeom prst="rect">
            <a:avLst/>
          </a:prstGeom>
          <a:noFill/>
        </p:spPr>
        <p:txBody>
          <a:bodyPr wrap="square" rtlCol="0">
            <a:spAutoFit/>
          </a:bodyPr>
          <a:lstStyle/>
          <a:p>
            <a:r>
              <a:rPr lang="es-ES" sz="1600" dirty="0" smtClean="0"/>
              <a:t>Figura 3.12 Detalle de soldadura en placa base.</a:t>
            </a:r>
            <a:endParaRPr lang="es-ES" sz="1600" dirty="0"/>
          </a:p>
        </p:txBody>
      </p:sp>
      <p:sp>
        <p:nvSpPr>
          <p:cNvPr id="9" name="8 Rectángulo"/>
          <p:cNvSpPr/>
          <p:nvPr/>
        </p:nvSpPr>
        <p:spPr>
          <a:xfrm>
            <a:off x="416496" y="2453283"/>
            <a:ext cx="1296144"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0" name="9 Rectángulo"/>
          <p:cNvSpPr/>
          <p:nvPr/>
        </p:nvSpPr>
        <p:spPr>
          <a:xfrm>
            <a:off x="416496" y="4090222"/>
            <a:ext cx="1208137" cy="25202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11 Rectángulo"/>
          <p:cNvSpPr/>
          <p:nvPr/>
        </p:nvSpPr>
        <p:spPr>
          <a:xfrm>
            <a:off x="416497" y="1582341"/>
            <a:ext cx="1296144"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12 Rectángulo"/>
          <p:cNvSpPr/>
          <p:nvPr/>
        </p:nvSpPr>
        <p:spPr>
          <a:xfrm>
            <a:off x="416497" y="4869160"/>
            <a:ext cx="1080120" cy="50405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7667" name="Picture 1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59532" y="2682193"/>
            <a:ext cx="3236201" cy="269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32915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3" name="2 Marcador de contenido"/>
          <p:cNvSpPr>
            <a:spLocks noGrp="1"/>
          </p:cNvSpPr>
          <p:nvPr>
            <p:ph idx="1"/>
          </p:nvPr>
        </p:nvSpPr>
        <p:spPr>
          <a:xfrm>
            <a:off x="2865564" y="2348880"/>
            <a:ext cx="4174872" cy="2160240"/>
          </a:xfrm>
        </p:spPr>
        <p:style>
          <a:lnRef idx="1">
            <a:schemeClr val="accent3"/>
          </a:lnRef>
          <a:fillRef idx="2">
            <a:schemeClr val="accent3"/>
          </a:fillRef>
          <a:effectRef idx="1">
            <a:schemeClr val="accent3"/>
          </a:effectRef>
          <a:fontRef idx="minor">
            <a:schemeClr val="dk1"/>
          </a:fontRef>
        </p:style>
        <p:txBody>
          <a:bodyPr>
            <a:normAutofit lnSpcReduction="10000"/>
          </a:bodyPr>
          <a:lstStyle/>
          <a:p>
            <a:pPr marL="0" indent="0" algn="ctr">
              <a:buNone/>
            </a:pPr>
            <a:r>
              <a:rPr lang="es-ES" sz="4000" dirty="0" smtClean="0"/>
              <a:t>Capítulo I</a:t>
            </a:r>
          </a:p>
          <a:p>
            <a:pPr marL="0" indent="0" algn="ctr">
              <a:buNone/>
            </a:pPr>
            <a:endParaRPr lang="es-ES" sz="4000" dirty="0"/>
          </a:p>
          <a:p>
            <a:pPr marL="0" indent="0" algn="ctr">
              <a:buNone/>
            </a:pPr>
            <a:r>
              <a:rPr lang="es-ES" sz="4000" dirty="0" smtClean="0"/>
              <a:t>Generalidades</a:t>
            </a:r>
          </a:p>
          <a:p>
            <a:pPr marL="0" indent="0" algn="ctr">
              <a:buNone/>
            </a:pPr>
            <a:endParaRPr lang="es-ES" sz="4000" dirty="0"/>
          </a:p>
          <a:p>
            <a:pPr marL="0" indent="0" algn="ctr">
              <a:buNone/>
            </a:pPr>
            <a:endParaRPr lang="es-ES" sz="4000"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1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5</a:t>
            </a:fld>
            <a:r>
              <a:rPr lang="es-ES" sz="1600" dirty="0" smtClean="0">
                <a:solidFill>
                  <a:schemeClr val="tx1"/>
                </a:solidFill>
              </a:rPr>
              <a:t>/130</a:t>
            </a:r>
            <a:endParaRPr lang="es-ES" sz="1600" dirty="0">
              <a:solidFill>
                <a:schemeClr val="tx1"/>
              </a:solidFill>
            </a:endParaRPr>
          </a:p>
        </p:txBody>
      </p:sp>
    </p:spTree>
    <p:extLst>
      <p:ext uri="{BB962C8B-B14F-4D97-AF65-F5344CB8AC3E}">
        <p14:creationId xmlns:p14="http://schemas.microsoft.com/office/powerpoint/2010/main" val="104411163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50</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1" name="10 CuadroTexto"/>
          <p:cNvSpPr txBox="1"/>
          <p:nvPr/>
        </p:nvSpPr>
        <p:spPr>
          <a:xfrm>
            <a:off x="5625405" y="5529738"/>
            <a:ext cx="4104456" cy="338554"/>
          </a:xfrm>
          <a:prstGeom prst="rect">
            <a:avLst/>
          </a:prstGeom>
          <a:noFill/>
        </p:spPr>
        <p:txBody>
          <a:bodyPr wrap="square" rtlCol="0">
            <a:spAutoFit/>
          </a:bodyPr>
          <a:lstStyle/>
          <a:p>
            <a:r>
              <a:rPr lang="es-ES" sz="1600" dirty="0" smtClean="0"/>
              <a:t>Figura 3.12 Pernos de anclaje.</a:t>
            </a:r>
            <a:endParaRPr lang="es-ES" sz="1600" dirty="0"/>
          </a:p>
        </p:txBody>
      </p:sp>
      <p:graphicFrame>
        <p:nvGraphicFramePr>
          <p:cNvPr id="3" name="2 Objeto"/>
          <p:cNvGraphicFramePr>
            <a:graphicFrameLocks noChangeAspect="1"/>
          </p:cNvGraphicFramePr>
          <p:nvPr>
            <p:extLst>
              <p:ext uri="{D42A27DB-BD31-4B8C-83A1-F6EECF244321}">
                <p14:modId xmlns:p14="http://schemas.microsoft.com/office/powerpoint/2010/main" val="1195065838"/>
              </p:ext>
            </p:extLst>
          </p:nvPr>
        </p:nvGraphicFramePr>
        <p:xfrm>
          <a:off x="272480" y="899507"/>
          <a:ext cx="4464496" cy="5058985"/>
        </p:xfrm>
        <a:graphic>
          <a:graphicData uri="http://schemas.openxmlformats.org/presentationml/2006/ole">
            <mc:AlternateContent xmlns:mc="http://schemas.openxmlformats.org/markup-compatibility/2006">
              <mc:Choice xmlns:v="urn:schemas-microsoft-com:vml" Requires="v">
                <p:oleObj spid="_x0000_s28829" name="Mathcad" r:id="rId6" imgW="3648240" imgH="4133880" progId="Mathcad">
                  <p:link updateAutomatic="1"/>
                </p:oleObj>
              </mc:Choice>
              <mc:Fallback>
                <p:oleObj name="Mathcad" r:id="rId6" imgW="3648240" imgH="4133880" progId="Mathcad">
                  <p:link updateAutomatic="1"/>
                  <p:pic>
                    <p:nvPicPr>
                      <p:cNvPr id="0" name=""/>
                      <p:cNvPicPr/>
                      <p:nvPr/>
                    </p:nvPicPr>
                    <p:blipFill>
                      <a:blip r:embed="rId7"/>
                      <a:stretch>
                        <a:fillRect/>
                      </a:stretch>
                    </p:blipFill>
                    <p:spPr>
                      <a:xfrm>
                        <a:off x="272480" y="899507"/>
                        <a:ext cx="4464496" cy="5058985"/>
                      </a:xfrm>
                      <a:prstGeom prst="rect">
                        <a:avLst/>
                      </a:prstGeom>
                    </p:spPr>
                  </p:pic>
                </p:oleObj>
              </mc:Fallback>
            </mc:AlternateContent>
          </a:graphicData>
        </a:graphic>
      </p:graphicFrame>
      <p:pic>
        <p:nvPicPr>
          <p:cNvPr id="286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82647" y="958311"/>
            <a:ext cx="4452531" cy="4486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Rectángulo"/>
          <p:cNvSpPr/>
          <p:nvPr/>
        </p:nvSpPr>
        <p:spPr>
          <a:xfrm>
            <a:off x="560512" y="1196752"/>
            <a:ext cx="1208137"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2" name="11 Rectángulo"/>
          <p:cNvSpPr/>
          <p:nvPr/>
        </p:nvSpPr>
        <p:spPr>
          <a:xfrm>
            <a:off x="272480" y="4941168"/>
            <a:ext cx="1368152"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99169824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51</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graphicFrame>
        <p:nvGraphicFramePr>
          <p:cNvPr id="8" name="7 Objeto"/>
          <p:cNvGraphicFramePr>
            <a:graphicFrameLocks noChangeAspect="1"/>
          </p:cNvGraphicFramePr>
          <p:nvPr>
            <p:extLst>
              <p:ext uri="{D42A27DB-BD31-4B8C-83A1-F6EECF244321}">
                <p14:modId xmlns:p14="http://schemas.microsoft.com/office/powerpoint/2010/main" val="1182059642"/>
              </p:ext>
            </p:extLst>
          </p:nvPr>
        </p:nvGraphicFramePr>
        <p:xfrm>
          <a:off x="272479" y="1124744"/>
          <a:ext cx="4600511" cy="3960440"/>
        </p:xfrm>
        <a:graphic>
          <a:graphicData uri="http://schemas.openxmlformats.org/presentationml/2006/ole">
            <mc:AlternateContent xmlns:mc="http://schemas.openxmlformats.org/markup-compatibility/2006">
              <mc:Choice xmlns:v="urn:schemas-microsoft-com:vml" Requires="v">
                <p:oleObj spid="_x0000_s30009" name="Mathcad" r:id="rId6" imgW="4381560" imgH="3772080" progId="Mathcad">
                  <p:link updateAutomatic="1"/>
                </p:oleObj>
              </mc:Choice>
              <mc:Fallback>
                <p:oleObj name="Mathcad" r:id="rId6" imgW="4381560" imgH="3772080" progId="Mathcad">
                  <p:link updateAutomatic="1"/>
                  <p:pic>
                    <p:nvPicPr>
                      <p:cNvPr id="0" name=""/>
                      <p:cNvPicPr/>
                      <p:nvPr/>
                    </p:nvPicPr>
                    <p:blipFill>
                      <a:blip r:embed="rId7"/>
                      <a:stretch>
                        <a:fillRect/>
                      </a:stretch>
                    </p:blipFill>
                    <p:spPr>
                      <a:xfrm>
                        <a:off x="272479" y="1124744"/>
                        <a:ext cx="4600511" cy="3960440"/>
                      </a:xfrm>
                      <a:prstGeom prst="rect">
                        <a:avLst/>
                      </a:prstGeom>
                    </p:spPr>
                  </p:pic>
                </p:oleObj>
              </mc:Fallback>
            </mc:AlternateContent>
          </a:graphicData>
        </a:graphic>
      </p:graphicFrame>
      <p:cxnSp>
        <p:nvCxnSpPr>
          <p:cNvPr id="12" name="11 Conector recto"/>
          <p:cNvCxnSpPr/>
          <p:nvPr/>
        </p:nvCxnSpPr>
        <p:spPr>
          <a:xfrm>
            <a:off x="4953000" y="980728"/>
            <a:ext cx="0" cy="475252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0" name="9 Objeto"/>
          <p:cNvGraphicFramePr>
            <a:graphicFrameLocks noChangeAspect="1"/>
          </p:cNvGraphicFramePr>
          <p:nvPr>
            <p:extLst>
              <p:ext uri="{D42A27DB-BD31-4B8C-83A1-F6EECF244321}">
                <p14:modId xmlns:p14="http://schemas.microsoft.com/office/powerpoint/2010/main" val="3432732793"/>
              </p:ext>
            </p:extLst>
          </p:nvPr>
        </p:nvGraphicFramePr>
        <p:xfrm>
          <a:off x="5001447" y="980728"/>
          <a:ext cx="4828568" cy="2303537"/>
        </p:xfrm>
        <a:graphic>
          <a:graphicData uri="http://schemas.openxmlformats.org/presentationml/2006/ole">
            <mc:AlternateContent xmlns:mc="http://schemas.openxmlformats.org/markup-compatibility/2006">
              <mc:Choice xmlns:v="urn:schemas-microsoft-com:vml" Requires="v">
                <p:oleObj spid="_x0000_s30010" name="Mathcad" r:id="rId8" imgW="4152960" imgH="1981080" progId="Mathcad">
                  <p:link updateAutomatic="1"/>
                </p:oleObj>
              </mc:Choice>
              <mc:Fallback>
                <p:oleObj name="Mathcad" r:id="rId8" imgW="4152960" imgH="1981080" progId="Mathcad">
                  <p:link updateAutomatic="1"/>
                  <p:pic>
                    <p:nvPicPr>
                      <p:cNvPr id="0" name=""/>
                      <p:cNvPicPr/>
                      <p:nvPr/>
                    </p:nvPicPr>
                    <p:blipFill>
                      <a:blip r:embed="rId9"/>
                      <a:stretch>
                        <a:fillRect/>
                      </a:stretch>
                    </p:blipFill>
                    <p:spPr>
                      <a:xfrm>
                        <a:off x="5001447" y="980728"/>
                        <a:ext cx="4828568" cy="2303537"/>
                      </a:xfrm>
                      <a:prstGeom prst="rect">
                        <a:avLst/>
                      </a:prstGeom>
                    </p:spPr>
                  </p:pic>
                </p:oleObj>
              </mc:Fallback>
            </mc:AlternateContent>
          </a:graphicData>
        </a:graphic>
      </p:graphicFrame>
      <p:sp>
        <p:nvSpPr>
          <p:cNvPr id="11" name="10 Rectángulo"/>
          <p:cNvSpPr/>
          <p:nvPr/>
        </p:nvSpPr>
        <p:spPr>
          <a:xfrm>
            <a:off x="416497" y="1412776"/>
            <a:ext cx="1008112" cy="64807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3" name="12 Rectángulo"/>
          <p:cNvSpPr/>
          <p:nvPr/>
        </p:nvSpPr>
        <p:spPr>
          <a:xfrm>
            <a:off x="316484" y="4797152"/>
            <a:ext cx="3916436"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29736" name="Picture 4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57256" y="2780928"/>
            <a:ext cx="2438111" cy="272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16 Conector recto de flecha"/>
          <p:cNvCxnSpPr/>
          <p:nvPr/>
        </p:nvCxnSpPr>
        <p:spPr>
          <a:xfrm flipV="1">
            <a:off x="1424609" y="1484784"/>
            <a:ext cx="3600399" cy="7200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20 CuadroTexto"/>
          <p:cNvSpPr txBox="1"/>
          <p:nvPr/>
        </p:nvSpPr>
        <p:spPr>
          <a:xfrm>
            <a:off x="5903276" y="5665764"/>
            <a:ext cx="3792091" cy="338554"/>
          </a:xfrm>
          <a:prstGeom prst="rect">
            <a:avLst/>
          </a:prstGeom>
          <a:noFill/>
        </p:spPr>
        <p:txBody>
          <a:bodyPr wrap="square" rtlCol="0">
            <a:spAutoFit/>
          </a:bodyPr>
          <a:lstStyle/>
          <a:p>
            <a:r>
              <a:rPr lang="es-ES" sz="1600" dirty="0" smtClean="0"/>
              <a:t>Figura 3.13 Pernos de anclaje geometría.</a:t>
            </a:r>
            <a:endParaRPr lang="es-ES" sz="1600" dirty="0"/>
          </a:p>
        </p:txBody>
      </p:sp>
      <p:sp>
        <p:nvSpPr>
          <p:cNvPr id="22" name="21 Rectángulo"/>
          <p:cNvSpPr/>
          <p:nvPr/>
        </p:nvSpPr>
        <p:spPr>
          <a:xfrm>
            <a:off x="5025008" y="2996952"/>
            <a:ext cx="2232248"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40939040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52</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pic>
        <p:nvPicPr>
          <p:cNvPr id="29736" name="Picture 4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6639" y="1052736"/>
            <a:ext cx="2438111" cy="272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480" y="980728"/>
            <a:ext cx="4404345" cy="454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16 Conector recto de flecha"/>
          <p:cNvCxnSpPr/>
          <p:nvPr/>
        </p:nvCxnSpPr>
        <p:spPr>
          <a:xfrm flipH="1">
            <a:off x="2648746" y="1772816"/>
            <a:ext cx="4236948" cy="7200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20 CuadroTexto"/>
          <p:cNvSpPr txBox="1"/>
          <p:nvPr/>
        </p:nvSpPr>
        <p:spPr>
          <a:xfrm>
            <a:off x="272480" y="5555187"/>
            <a:ext cx="3792091" cy="338554"/>
          </a:xfrm>
          <a:prstGeom prst="rect">
            <a:avLst/>
          </a:prstGeom>
          <a:noFill/>
        </p:spPr>
        <p:txBody>
          <a:bodyPr wrap="square" rtlCol="0">
            <a:spAutoFit/>
          </a:bodyPr>
          <a:lstStyle/>
          <a:p>
            <a:r>
              <a:rPr lang="es-ES" sz="1600" dirty="0" smtClean="0"/>
              <a:t>Figura 3.14 Placa base y pernos.</a:t>
            </a:r>
            <a:endParaRPr lang="es-ES" sz="1600" dirty="0"/>
          </a:p>
        </p:txBody>
      </p:sp>
      <p:sp>
        <p:nvSpPr>
          <p:cNvPr id="16" name="15 CuadroTexto"/>
          <p:cNvSpPr txBox="1"/>
          <p:nvPr/>
        </p:nvSpPr>
        <p:spPr>
          <a:xfrm>
            <a:off x="4880992" y="4437112"/>
            <a:ext cx="4454186" cy="923330"/>
          </a:xfrm>
          <a:prstGeom prst="rect">
            <a:avLst/>
          </a:prstGeom>
          <a:noFill/>
        </p:spPr>
        <p:txBody>
          <a:bodyPr wrap="square" rtlCol="0">
            <a:spAutoFit/>
          </a:bodyPr>
          <a:lstStyle/>
          <a:p>
            <a:r>
              <a:rPr lang="es-ES" dirty="0" smtClean="0"/>
              <a:t>Tanto la columna principal como las secundarias mantienen esta configuración de placa base, pernos y soldadura.</a:t>
            </a:r>
            <a:endParaRPr lang="es-ES" dirty="0"/>
          </a:p>
        </p:txBody>
      </p:sp>
    </p:spTree>
    <p:extLst>
      <p:ext uri="{BB962C8B-B14F-4D97-AF65-F5344CB8AC3E}">
        <p14:creationId xmlns:p14="http://schemas.microsoft.com/office/powerpoint/2010/main" val="22433611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2911202" cy="360040"/>
          </a:xfrm>
        </p:spPr>
        <p:txBody>
          <a:bodyPr>
            <a:noAutofit/>
          </a:bodyPr>
          <a:lstStyle/>
          <a:p>
            <a:pPr algn="just">
              <a:buFont typeface="Wingdings" pitchFamily="2" charset="2"/>
              <a:buChar char="Ø"/>
            </a:pPr>
            <a:r>
              <a:rPr lang="es-ES" sz="2000" dirty="0" smtClean="0"/>
              <a:t>Control de Deriva:</a:t>
            </a:r>
            <a:endParaRPr lang="es-ES" sz="18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53</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6681192" y="5702080"/>
            <a:ext cx="2983258" cy="338554"/>
          </a:xfrm>
          <a:prstGeom prst="rect">
            <a:avLst/>
          </a:prstGeom>
          <a:noFill/>
        </p:spPr>
        <p:txBody>
          <a:bodyPr wrap="square" rtlCol="0">
            <a:spAutoFit/>
          </a:bodyPr>
          <a:lstStyle/>
          <a:p>
            <a:r>
              <a:rPr lang="es-ES" sz="1600" dirty="0" smtClean="0"/>
              <a:t>Figura 3.15 Diagrama de alturas.</a:t>
            </a:r>
            <a:endParaRPr lang="es-ES" sz="1600" dirty="0"/>
          </a:p>
        </p:txBody>
      </p:sp>
      <p:sp>
        <p:nvSpPr>
          <p:cNvPr id="9" name="8 CuadroTexto"/>
          <p:cNvSpPr txBox="1"/>
          <p:nvPr/>
        </p:nvSpPr>
        <p:spPr>
          <a:xfrm>
            <a:off x="200472" y="1628800"/>
            <a:ext cx="2592288" cy="32778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lvl="1" algn="just">
              <a:lnSpc>
                <a:spcPct val="150000"/>
              </a:lnSpc>
            </a:pPr>
            <a:r>
              <a:rPr lang="es-ES" dirty="0" smtClean="0"/>
              <a:t>¿Qué tanto se mueve horizontalmente nuestra estructura?, este indicador no tiene que ver con la falla de la estructura, pero si con la seguridad. </a:t>
            </a:r>
            <a:endParaRPr lang="es-ES" dirty="0"/>
          </a:p>
          <a:p>
            <a:endParaRPr lang="es-ES" dirty="0"/>
          </a:p>
        </p:txBody>
      </p:sp>
      <p:pic>
        <p:nvPicPr>
          <p:cNvPr id="317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9304" y="1052736"/>
            <a:ext cx="1842691" cy="4511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7 Objeto"/>
          <p:cNvGraphicFramePr>
            <a:graphicFrameLocks noChangeAspect="1"/>
          </p:cNvGraphicFramePr>
          <p:nvPr>
            <p:extLst>
              <p:ext uri="{D42A27DB-BD31-4B8C-83A1-F6EECF244321}">
                <p14:modId xmlns:p14="http://schemas.microsoft.com/office/powerpoint/2010/main" val="2352492208"/>
              </p:ext>
            </p:extLst>
          </p:nvPr>
        </p:nvGraphicFramePr>
        <p:xfrm>
          <a:off x="3148012" y="1700808"/>
          <a:ext cx="4381588" cy="2520280"/>
        </p:xfrm>
        <a:graphic>
          <a:graphicData uri="http://schemas.openxmlformats.org/presentationml/2006/ole">
            <mc:AlternateContent xmlns:mc="http://schemas.openxmlformats.org/markup-compatibility/2006">
              <mc:Choice xmlns:v="urn:schemas-microsoft-com:vml" Requires="v">
                <p:oleObj spid="_x0000_s31877" name="Mathcad" r:id="rId7" imgW="3610080" imgH="2076480" progId="Mathcad">
                  <p:link updateAutomatic="1"/>
                </p:oleObj>
              </mc:Choice>
              <mc:Fallback>
                <p:oleObj name="Mathcad" r:id="rId7" imgW="3610080" imgH="2076480" progId="Mathcad">
                  <p:link updateAutomatic="1"/>
                  <p:pic>
                    <p:nvPicPr>
                      <p:cNvPr id="0" name=""/>
                      <p:cNvPicPr/>
                      <p:nvPr/>
                    </p:nvPicPr>
                    <p:blipFill>
                      <a:blip r:embed="rId8"/>
                      <a:stretch>
                        <a:fillRect/>
                      </a:stretch>
                    </p:blipFill>
                    <p:spPr>
                      <a:xfrm>
                        <a:off x="3148012" y="1700808"/>
                        <a:ext cx="4381588" cy="2520280"/>
                      </a:xfrm>
                      <a:prstGeom prst="rect">
                        <a:avLst/>
                      </a:prstGeom>
                    </p:spPr>
                  </p:pic>
                </p:oleObj>
              </mc:Fallback>
            </mc:AlternateContent>
          </a:graphicData>
        </a:graphic>
      </p:graphicFrame>
    </p:spTree>
    <p:extLst>
      <p:ext uri="{BB962C8B-B14F-4D97-AF65-F5344CB8AC3E}">
        <p14:creationId xmlns:p14="http://schemas.microsoft.com/office/powerpoint/2010/main" val="290531102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54</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3152800" y="5702080"/>
            <a:ext cx="3744416" cy="338554"/>
          </a:xfrm>
          <a:prstGeom prst="rect">
            <a:avLst/>
          </a:prstGeom>
          <a:noFill/>
        </p:spPr>
        <p:txBody>
          <a:bodyPr wrap="square" rtlCol="0">
            <a:spAutoFit/>
          </a:bodyPr>
          <a:lstStyle/>
          <a:p>
            <a:r>
              <a:rPr lang="es-ES" sz="1600" dirty="0" smtClean="0"/>
              <a:t>Figura 3.16 Desplazamiento horizontal.</a:t>
            </a:r>
            <a:endParaRPr lang="es-ES" sz="1600" dirty="0"/>
          </a:p>
        </p:txBody>
      </p:sp>
      <p:graphicFrame>
        <p:nvGraphicFramePr>
          <p:cNvPr id="12" name="11 Objeto"/>
          <p:cNvGraphicFramePr>
            <a:graphicFrameLocks noChangeAspect="1"/>
          </p:cNvGraphicFramePr>
          <p:nvPr>
            <p:extLst>
              <p:ext uri="{D42A27DB-BD31-4B8C-83A1-F6EECF244321}">
                <p14:modId xmlns:p14="http://schemas.microsoft.com/office/powerpoint/2010/main" val="586542516"/>
              </p:ext>
            </p:extLst>
          </p:nvPr>
        </p:nvGraphicFramePr>
        <p:xfrm>
          <a:off x="560512" y="1484784"/>
          <a:ext cx="2323240" cy="2808312"/>
        </p:xfrm>
        <a:graphic>
          <a:graphicData uri="http://schemas.openxmlformats.org/presentationml/2006/ole">
            <mc:AlternateContent xmlns:mc="http://schemas.openxmlformats.org/markup-compatibility/2006">
              <mc:Choice xmlns:v="urn:schemas-microsoft-com:vml" Requires="v">
                <p:oleObj spid="_x0000_s33031" name="Mathcad" r:id="rId6" imgW="1733400" imgH="2095560" progId="Mathcad">
                  <p:link updateAutomatic="1"/>
                </p:oleObj>
              </mc:Choice>
              <mc:Fallback>
                <p:oleObj name="Mathcad" r:id="rId6" imgW="1733400" imgH="2095560" progId="Mathcad">
                  <p:link updateAutomatic="1"/>
                  <p:pic>
                    <p:nvPicPr>
                      <p:cNvPr id="0" name=""/>
                      <p:cNvPicPr/>
                      <p:nvPr/>
                    </p:nvPicPr>
                    <p:blipFill>
                      <a:blip r:embed="rId7"/>
                      <a:stretch>
                        <a:fillRect/>
                      </a:stretch>
                    </p:blipFill>
                    <p:spPr>
                      <a:xfrm>
                        <a:off x="560512" y="1484784"/>
                        <a:ext cx="2323240" cy="2808312"/>
                      </a:xfrm>
                      <a:prstGeom prst="rect">
                        <a:avLst/>
                      </a:prstGeom>
                    </p:spPr>
                  </p:pic>
                </p:oleObj>
              </mc:Fallback>
            </mc:AlternateContent>
          </a:graphicData>
        </a:graphic>
      </p:graphicFrame>
      <p:pic>
        <p:nvPicPr>
          <p:cNvPr id="327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6434" y="910727"/>
            <a:ext cx="3223351" cy="467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12 Objeto"/>
          <p:cNvGraphicFramePr>
            <a:graphicFrameLocks noChangeAspect="1"/>
          </p:cNvGraphicFramePr>
          <p:nvPr>
            <p:extLst>
              <p:ext uri="{D42A27DB-BD31-4B8C-83A1-F6EECF244321}">
                <p14:modId xmlns:p14="http://schemas.microsoft.com/office/powerpoint/2010/main" val="1904247521"/>
              </p:ext>
            </p:extLst>
          </p:nvPr>
        </p:nvGraphicFramePr>
        <p:xfrm>
          <a:off x="7090905" y="1484784"/>
          <a:ext cx="2263670" cy="2736304"/>
        </p:xfrm>
        <a:graphic>
          <a:graphicData uri="http://schemas.openxmlformats.org/presentationml/2006/ole">
            <mc:AlternateContent xmlns:mc="http://schemas.openxmlformats.org/markup-compatibility/2006">
              <mc:Choice xmlns:v="urn:schemas-microsoft-com:vml" Requires="v">
                <p:oleObj spid="_x0000_s33032" name="Mathcad" r:id="rId9" imgW="1733400" imgH="2095560" progId="Mathcad">
                  <p:link updateAutomatic="1"/>
                </p:oleObj>
              </mc:Choice>
              <mc:Fallback>
                <p:oleObj name="Mathcad" r:id="rId9" imgW="1733400" imgH="2095560" progId="Mathcad">
                  <p:link updateAutomatic="1"/>
                  <p:pic>
                    <p:nvPicPr>
                      <p:cNvPr id="0" name=""/>
                      <p:cNvPicPr/>
                      <p:nvPr/>
                    </p:nvPicPr>
                    <p:blipFill>
                      <a:blip r:embed="rId10"/>
                      <a:stretch>
                        <a:fillRect/>
                      </a:stretch>
                    </p:blipFill>
                    <p:spPr>
                      <a:xfrm>
                        <a:off x="7090905" y="1484784"/>
                        <a:ext cx="2263670" cy="2736304"/>
                      </a:xfrm>
                      <a:prstGeom prst="rect">
                        <a:avLst/>
                      </a:prstGeom>
                    </p:spPr>
                  </p:pic>
                </p:oleObj>
              </mc:Fallback>
            </mc:AlternateContent>
          </a:graphicData>
        </a:graphic>
      </p:graphicFrame>
      <p:cxnSp>
        <p:nvCxnSpPr>
          <p:cNvPr id="15" name="14 Conector recto de flecha"/>
          <p:cNvCxnSpPr/>
          <p:nvPr/>
        </p:nvCxnSpPr>
        <p:spPr>
          <a:xfrm flipH="1">
            <a:off x="1784648" y="1844824"/>
            <a:ext cx="2304256" cy="7200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a:off x="4448944" y="1844824"/>
            <a:ext cx="2664296" cy="7200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5572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2911202" cy="360040"/>
          </a:xfrm>
        </p:spPr>
        <p:txBody>
          <a:bodyPr>
            <a:noAutofit/>
          </a:bodyPr>
          <a:lstStyle/>
          <a:p>
            <a:pPr algn="just">
              <a:buFont typeface="Wingdings" pitchFamily="2" charset="2"/>
              <a:buChar char="Ø"/>
            </a:pPr>
            <a:r>
              <a:rPr lang="es-ES" sz="2000" dirty="0" smtClean="0"/>
              <a:t>Diseño de Conexiones:</a:t>
            </a:r>
            <a:endParaRPr lang="es-ES" sz="18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55</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5885625" y="5372055"/>
            <a:ext cx="2983258" cy="338554"/>
          </a:xfrm>
          <a:prstGeom prst="rect">
            <a:avLst/>
          </a:prstGeom>
          <a:noFill/>
        </p:spPr>
        <p:txBody>
          <a:bodyPr wrap="square" rtlCol="0">
            <a:spAutoFit/>
          </a:bodyPr>
          <a:lstStyle/>
          <a:p>
            <a:r>
              <a:rPr lang="es-ES" sz="1600" dirty="0" smtClean="0"/>
              <a:t>Figura 3.17 Junta en la estructura.</a:t>
            </a:r>
            <a:endParaRPr lang="es-ES" sz="1600" dirty="0"/>
          </a:p>
        </p:txBody>
      </p:sp>
      <p:sp>
        <p:nvSpPr>
          <p:cNvPr id="9" name="8 CuadroTexto"/>
          <p:cNvSpPr txBox="1"/>
          <p:nvPr/>
        </p:nvSpPr>
        <p:spPr>
          <a:xfrm>
            <a:off x="200472" y="1628800"/>
            <a:ext cx="3816424"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lvl="1" algn="just">
              <a:lnSpc>
                <a:spcPct val="150000"/>
              </a:lnSpc>
            </a:pPr>
            <a:r>
              <a:rPr lang="es-ES" dirty="0" smtClean="0"/>
              <a:t>Conectar de mantera adecuada los elementos estructurales requiere del diseño de la junta. Los elementos conectores y la soldadura son la clave. </a:t>
            </a:r>
            <a:endParaRPr lang="es-ES" dirty="0"/>
          </a:p>
          <a:p>
            <a:endParaRPr lang="es-ES" dirty="0"/>
          </a:p>
        </p:txBody>
      </p:sp>
      <p:pic>
        <p:nvPicPr>
          <p:cNvPr id="337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2686" y="1268760"/>
            <a:ext cx="5322049"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200472" y="4633391"/>
            <a:ext cx="4392488" cy="1477328"/>
          </a:xfrm>
          <a:prstGeom prst="rect">
            <a:avLst/>
          </a:prstGeom>
          <a:noFill/>
        </p:spPr>
        <p:txBody>
          <a:bodyPr wrap="square" rtlCol="0">
            <a:spAutoFit/>
          </a:bodyPr>
          <a:lstStyle/>
          <a:p>
            <a:r>
              <a:rPr lang="es-ES" dirty="0" smtClean="0"/>
              <a:t>TIPO 1. De doble ángulo totalmente soldada</a:t>
            </a:r>
          </a:p>
          <a:p>
            <a:endParaRPr lang="es-ES" dirty="0" smtClean="0"/>
          </a:p>
          <a:p>
            <a:r>
              <a:rPr lang="es-ES" dirty="0" smtClean="0"/>
              <a:t>TIPO 2. De momento totalmente restringida.</a:t>
            </a:r>
          </a:p>
          <a:p>
            <a:endParaRPr lang="es-ES" dirty="0" smtClean="0"/>
          </a:p>
          <a:p>
            <a:r>
              <a:rPr lang="es-ES" dirty="0" smtClean="0"/>
              <a:t>TIPO 3. Para vigas de sección armada.</a:t>
            </a:r>
            <a:endParaRPr lang="es-ES" dirty="0"/>
          </a:p>
        </p:txBody>
      </p:sp>
    </p:spTree>
    <p:extLst>
      <p:ext uri="{BB962C8B-B14F-4D97-AF65-F5344CB8AC3E}">
        <p14:creationId xmlns:p14="http://schemas.microsoft.com/office/powerpoint/2010/main" val="27888558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56</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5997116" y="5732537"/>
            <a:ext cx="2952328" cy="338554"/>
          </a:xfrm>
          <a:prstGeom prst="rect">
            <a:avLst/>
          </a:prstGeom>
          <a:noFill/>
        </p:spPr>
        <p:txBody>
          <a:bodyPr wrap="square" rtlCol="0">
            <a:spAutoFit/>
          </a:bodyPr>
          <a:lstStyle/>
          <a:p>
            <a:r>
              <a:rPr lang="es-ES" sz="1600" dirty="0" smtClean="0"/>
              <a:t>Figura 3.18 Conexión de Análisis.</a:t>
            </a:r>
            <a:endParaRPr lang="es-ES" sz="1600" dirty="0"/>
          </a:p>
        </p:txBody>
      </p:sp>
      <p:pic>
        <p:nvPicPr>
          <p:cNvPr id="348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471" y="1556792"/>
            <a:ext cx="415997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2575" y="836712"/>
            <a:ext cx="3598845" cy="2003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8 Conector curvado"/>
          <p:cNvCxnSpPr/>
          <p:nvPr/>
        </p:nvCxnSpPr>
        <p:spPr>
          <a:xfrm flipV="1">
            <a:off x="3584848" y="1556792"/>
            <a:ext cx="3888432" cy="108012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48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99900" y="2924944"/>
            <a:ext cx="3861520" cy="2807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30345" y="2625627"/>
            <a:ext cx="2024089" cy="1824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389646" y="940078"/>
            <a:ext cx="5285101" cy="369332"/>
          </a:xfrm>
          <a:prstGeom prst="rect">
            <a:avLst/>
          </a:prstGeom>
          <a:noFill/>
        </p:spPr>
        <p:txBody>
          <a:bodyPr wrap="none" rtlCol="0">
            <a:spAutoFit/>
          </a:bodyPr>
          <a:lstStyle/>
          <a:p>
            <a:r>
              <a:rPr lang="es-ES" dirty="0" smtClean="0"/>
              <a:t>TIPO 1. Conexión de doble ángulo totalmente soldada.</a:t>
            </a:r>
            <a:endParaRPr lang="es-ES" dirty="0"/>
          </a:p>
        </p:txBody>
      </p:sp>
    </p:spTree>
    <p:extLst>
      <p:ext uri="{BB962C8B-B14F-4D97-AF65-F5344CB8AC3E}">
        <p14:creationId xmlns:p14="http://schemas.microsoft.com/office/powerpoint/2010/main" val="149471955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57</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pic>
        <p:nvPicPr>
          <p:cNvPr id="348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38302" y="1469429"/>
            <a:ext cx="5229395" cy="2911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8 Conector curvado"/>
          <p:cNvCxnSpPr/>
          <p:nvPr/>
        </p:nvCxnSpPr>
        <p:spPr>
          <a:xfrm>
            <a:off x="3362941" y="1087759"/>
            <a:ext cx="1590058" cy="541041"/>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a:off x="6198439" y="903093"/>
            <a:ext cx="3089564" cy="369332"/>
          </a:xfrm>
          <a:prstGeom prst="rect">
            <a:avLst/>
          </a:prstGeom>
          <a:noFill/>
        </p:spPr>
        <p:txBody>
          <a:bodyPr wrap="none" rtlCol="0">
            <a:spAutoFit/>
          </a:bodyPr>
          <a:lstStyle/>
          <a:p>
            <a:r>
              <a:rPr lang="es-ES" dirty="0" smtClean="0"/>
              <a:t>Profundidad  de recorte (drec):</a:t>
            </a:r>
            <a:endParaRPr lang="es-ES" dirty="0"/>
          </a:p>
        </p:txBody>
      </p:sp>
      <p:sp>
        <p:nvSpPr>
          <p:cNvPr id="14" name="13 CuadroTexto"/>
          <p:cNvSpPr txBox="1"/>
          <p:nvPr/>
        </p:nvSpPr>
        <p:spPr>
          <a:xfrm>
            <a:off x="272479" y="903093"/>
            <a:ext cx="2676502" cy="369332"/>
          </a:xfrm>
          <a:prstGeom prst="rect">
            <a:avLst/>
          </a:prstGeom>
          <a:noFill/>
        </p:spPr>
        <p:txBody>
          <a:bodyPr wrap="none" rtlCol="0">
            <a:spAutoFit/>
          </a:bodyPr>
          <a:lstStyle/>
          <a:p>
            <a:r>
              <a:rPr lang="es-ES" dirty="0" smtClean="0"/>
              <a:t>Longitud de recorte (Lrec):</a:t>
            </a:r>
            <a:endParaRPr lang="es-ES" dirty="0"/>
          </a:p>
        </p:txBody>
      </p:sp>
      <p:cxnSp>
        <p:nvCxnSpPr>
          <p:cNvPr id="20" name="19 Conector curvado"/>
          <p:cNvCxnSpPr/>
          <p:nvPr/>
        </p:nvCxnSpPr>
        <p:spPr>
          <a:xfrm rot="10800000" flipV="1">
            <a:off x="6393160" y="1196752"/>
            <a:ext cx="2556286" cy="648072"/>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24 CuadroTexto"/>
          <p:cNvSpPr txBox="1"/>
          <p:nvPr/>
        </p:nvSpPr>
        <p:spPr>
          <a:xfrm>
            <a:off x="7185248" y="3748392"/>
            <a:ext cx="2289281" cy="369332"/>
          </a:xfrm>
          <a:prstGeom prst="rect">
            <a:avLst/>
          </a:prstGeom>
          <a:noFill/>
        </p:spPr>
        <p:txBody>
          <a:bodyPr wrap="none" rtlCol="0">
            <a:spAutoFit/>
          </a:bodyPr>
          <a:lstStyle/>
          <a:p>
            <a:r>
              <a:rPr lang="es-ES" dirty="0" smtClean="0"/>
              <a:t>Holgura de borde (ex):</a:t>
            </a:r>
            <a:endParaRPr lang="es-ES" dirty="0"/>
          </a:p>
        </p:txBody>
      </p:sp>
      <p:cxnSp>
        <p:nvCxnSpPr>
          <p:cNvPr id="26" name="25 Conector curvado"/>
          <p:cNvCxnSpPr>
            <a:stCxn id="25" idx="1"/>
          </p:cNvCxnSpPr>
          <p:nvPr/>
        </p:nvCxnSpPr>
        <p:spPr>
          <a:xfrm rot="10800000">
            <a:off x="5498650" y="3573016"/>
            <a:ext cx="1686599" cy="360042"/>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35 Conector curvado"/>
          <p:cNvCxnSpPr/>
          <p:nvPr/>
        </p:nvCxnSpPr>
        <p:spPr>
          <a:xfrm flipV="1">
            <a:off x="2216696" y="3284984"/>
            <a:ext cx="2448272" cy="936105"/>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36 Conector curvado"/>
          <p:cNvCxnSpPr/>
          <p:nvPr/>
        </p:nvCxnSpPr>
        <p:spPr>
          <a:xfrm flipV="1">
            <a:off x="1424608" y="2132856"/>
            <a:ext cx="2592288" cy="2088233"/>
          </a:xfrm>
          <a:prstGeom prst="curvedConnector3">
            <a:avLst>
              <a:gd name="adj1" fmla="val 1970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9" name="38 Objeto"/>
          <p:cNvGraphicFramePr>
            <a:graphicFrameLocks noChangeAspect="1"/>
          </p:cNvGraphicFramePr>
          <p:nvPr>
            <p:extLst>
              <p:ext uri="{D42A27DB-BD31-4B8C-83A1-F6EECF244321}">
                <p14:modId xmlns:p14="http://schemas.microsoft.com/office/powerpoint/2010/main" val="3465763609"/>
              </p:ext>
            </p:extLst>
          </p:nvPr>
        </p:nvGraphicFramePr>
        <p:xfrm>
          <a:off x="199237" y="4005063"/>
          <a:ext cx="4112767" cy="1944217"/>
        </p:xfrm>
        <a:graphic>
          <a:graphicData uri="http://schemas.openxmlformats.org/presentationml/2006/ole">
            <mc:AlternateContent xmlns:mc="http://schemas.openxmlformats.org/markup-compatibility/2006">
              <mc:Choice xmlns:v="urn:schemas-microsoft-com:vml" Requires="v">
                <p:oleObj spid="_x0000_s37091" name="Mathcad" r:id="rId7" imgW="3143160" imgH="1486080" progId="Mathcad">
                  <p:link updateAutomatic="1"/>
                </p:oleObj>
              </mc:Choice>
              <mc:Fallback>
                <p:oleObj name="Mathcad" r:id="rId7" imgW="3143160" imgH="1486080" progId="Mathcad">
                  <p:link updateAutomatic="1"/>
                  <p:pic>
                    <p:nvPicPr>
                      <p:cNvPr id="0" name=""/>
                      <p:cNvPicPr/>
                      <p:nvPr/>
                    </p:nvPicPr>
                    <p:blipFill>
                      <a:blip r:embed="rId8"/>
                      <a:stretch>
                        <a:fillRect/>
                      </a:stretch>
                    </p:blipFill>
                    <p:spPr>
                      <a:xfrm>
                        <a:off x="199237" y="4005063"/>
                        <a:ext cx="4112767" cy="1944217"/>
                      </a:xfrm>
                      <a:prstGeom prst="rect">
                        <a:avLst/>
                      </a:prstGeom>
                    </p:spPr>
                  </p:pic>
                </p:oleObj>
              </mc:Fallback>
            </mc:AlternateContent>
          </a:graphicData>
        </a:graphic>
      </p:graphicFrame>
      <p:graphicFrame>
        <p:nvGraphicFramePr>
          <p:cNvPr id="40" name="39 Objeto"/>
          <p:cNvGraphicFramePr>
            <a:graphicFrameLocks noChangeAspect="1"/>
          </p:cNvGraphicFramePr>
          <p:nvPr>
            <p:extLst>
              <p:ext uri="{D42A27DB-BD31-4B8C-83A1-F6EECF244321}">
                <p14:modId xmlns:p14="http://schemas.microsoft.com/office/powerpoint/2010/main" val="2420335921"/>
              </p:ext>
            </p:extLst>
          </p:nvPr>
        </p:nvGraphicFramePr>
        <p:xfrm>
          <a:off x="4530794" y="4581128"/>
          <a:ext cx="5268713" cy="1208782"/>
        </p:xfrm>
        <a:graphic>
          <a:graphicData uri="http://schemas.openxmlformats.org/presentationml/2006/ole">
            <mc:AlternateContent xmlns:mc="http://schemas.openxmlformats.org/markup-compatibility/2006">
              <mc:Choice xmlns:v="urn:schemas-microsoft-com:vml" Requires="v">
                <p:oleObj spid="_x0000_s37092" name="Mathcad" r:id="rId9" imgW="3819600" imgH="876240" progId="Mathcad">
                  <p:link updateAutomatic="1"/>
                </p:oleObj>
              </mc:Choice>
              <mc:Fallback>
                <p:oleObj name="Mathcad" r:id="rId9" imgW="3819600" imgH="876240" progId="Mathcad">
                  <p:link updateAutomatic="1"/>
                  <p:pic>
                    <p:nvPicPr>
                      <p:cNvPr id="0" name=""/>
                      <p:cNvPicPr/>
                      <p:nvPr/>
                    </p:nvPicPr>
                    <p:blipFill>
                      <a:blip r:embed="rId10"/>
                      <a:stretch>
                        <a:fillRect/>
                      </a:stretch>
                    </p:blipFill>
                    <p:spPr>
                      <a:xfrm>
                        <a:off x="4530794" y="4581128"/>
                        <a:ext cx="5268713" cy="1208782"/>
                      </a:xfrm>
                      <a:prstGeom prst="rect">
                        <a:avLst/>
                      </a:prstGeom>
                    </p:spPr>
                  </p:pic>
                </p:oleObj>
              </mc:Fallback>
            </mc:AlternateContent>
          </a:graphicData>
        </a:graphic>
      </p:graphicFrame>
    </p:spTree>
    <p:extLst>
      <p:ext uri="{BB962C8B-B14F-4D97-AF65-F5344CB8AC3E}">
        <p14:creationId xmlns:p14="http://schemas.microsoft.com/office/powerpoint/2010/main" val="192991578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58</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pic>
        <p:nvPicPr>
          <p:cNvPr id="3584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497" y="1340768"/>
            <a:ext cx="3951877" cy="3687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11 Objeto"/>
          <p:cNvGraphicFramePr>
            <a:graphicFrameLocks noChangeAspect="1"/>
          </p:cNvGraphicFramePr>
          <p:nvPr>
            <p:extLst>
              <p:ext uri="{D42A27DB-BD31-4B8C-83A1-F6EECF244321}">
                <p14:modId xmlns:p14="http://schemas.microsoft.com/office/powerpoint/2010/main" val="744637756"/>
              </p:ext>
            </p:extLst>
          </p:nvPr>
        </p:nvGraphicFramePr>
        <p:xfrm>
          <a:off x="4484040" y="764704"/>
          <a:ext cx="5229355" cy="5364596"/>
        </p:xfrm>
        <a:graphic>
          <a:graphicData uri="http://schemas.openxmlformats.org/presentationml/2006/ole">
            <mc:AlternateContent xmlns:mc="http://schemas.openxmlformats.org/markup-compatibility/2006">
              <mc:Choice xmlns:v="urn:schemas-microsoft-com:vml" Requires="v">
                <p:oleObj spid="_x0000_s38000" name="Mathcad" r:id="rId7" imgW="4419720" imgH="4533840" progId="Mathcad">
                  <p:link updateAutomatic="1"/>
                </p:oleObj>
              </mc:Choice>
              <mc:Fallback>
                <p:oleObj name="Mathcad" r:id="rId7" imgW="4419720" imgH="4533840" progId="Mathcad">
                  <p:link updateAutomatic="1"/>
                  <p:pic>
                    <p:nvPicPr>
                      <p:cNvPr id="0" name=""/>
                      <p:cNvPicPr/>
                      <p:nvPr/>
                    </p:nvPicPr>
                    <p:blipFill>
                      <a:blip r:embed="rId8"/>
                      <a:stretch>
                        <a:fillRect/>
                      </a:stretch>
                    </p:blipFill>
                    <p:spPr>
                      <a:xfrm>
                        <a:off x="4484040" y="764704"/>
                        <a:ext cx="5229355" cy="5364596"/>
                      </a:xfrm>
                      <a:prstGeom prst="rect">
                        <a:avLst/>
                      </a:prstGeom>
                    </p:spPr>
                  </p:pic>
                </p:oleObj>
              </mc:Fallback>
            </mc:AlternateContent>
          </a:graphicData>
        </a:graphic>
      </p:graphicFrame>
      <p:sp>
        <p:nvSpPr>
          <p:cNvPr id="11" name="10 CuadroTexto"/>
          <p:cNvSpPr txBox="1"/>
          <p:nvPr/>
        </p:nvSpPr>
        <p:spPr>
          <a:xfrm>
            <a:off x="607812" y="5248057"/>
            <a:ext cx="2952328" cy="338554"/>
          </a:xfrm>
          <a:prstGeom prst="rect">
            <a:avLst/>
          </a:prstGeom>
          <a:noFill/>
        </p:spPr>
        <p:txBody>
          <a:bodyPr wrap="square" rtlCol="0">
            <a:spAutoFit/>
          </a:bodyPr>
          <a:lstStyle/>
          <a:p>
            <a:r>
              <a:rPr lang="es-ES" sz="1600" dirty="0" smtClean="0"/>
              <a:t>Figura 3.19 Soldadura de análisis.</a:t>
            </a:r>
            <a:endParaRPr lang="es-ES" sz="1600" dirty="0"/>
          </a:p>
        </p:txBody>
      </p:sp>
      <p:cxnSp>
        <p:nvCxnSpPr>
          <p:cNvPr id="16" name="15 Conector curvado"/>
          <p:cNvCxnSpPr/>
          <p:nvPr/>
        </p:nvCxnSpPr>
        <p:spPr>
          <a:xfrm rot="16200000" flipV="1">
            <a:off x="1352600" y="2708920"/>
            <a:ext cx="3600400" cy="288032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22 Rectángulo"/>
          <p:cNvSpPr/>
          <p:nvPr/>
        </p:nvSpPr>
        <p:spPr>
          <a:xfrm>
            <a:off x="4624064" y="4218263"/>
            <a:ext cx="1337047" cy="64807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23 Rectángulo"/>
          <p:cNvSpPr/>
          <p:nvPr/>
        </p:nvSpPr>
        <p:spPr>
          <a:xfrm>
            <a:off x="6681192" y="3974450"/>
            <a:ext cx="1152128" cy="32403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24 Rectángulo"/>
          <p:cNvSpPr/>
          <p:nvPr/>
        </p:nvSpPr>
        <p:spPr>
          <a:xfrm>
            <a:off x="4597624" y="2780928"/>
            <a:ext cx="1008112" cy="64807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25 Rectángulo"/>
          <p:cNvSpPr/>
          <p:nvPr/>
        </p:nvSpPr>
        <p:spPr>
          <a:xfrm>
            <a:off x="6257528" y="4866335"/>
            <a:ext cx="1152128" cy="24302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7" name="26 Rectángulo"/>
          <p:cNvSpPr/>
          <p:nvPr/>
        </p:nvSpPr>
        <p:spPr>
          <a:xfrm>
            <a:off x="4624064" y="5190371"/>
            <a:ext cx="2417168" cy="32403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8" name="27 Rectángulo"/>
          <p:cNvSpPr/>
          <p:nvPr/>
        </p:nvSpPr>
        <p:spPr>
          <a:xfrm>
            <a:off x="4592960" y="5827766"/>
            <a:ext cx="1152128" cy="24302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376322977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59</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graphicFrame>
        <p:nvGraphicFramePr>
          <p:cNvPr id="18" name="17 Objeto"/>
          <p:cNvGraphicFramePr>
            <a:graphicFrameLocks noChangeAspect="1"/>
          </p:cNvGraphicFramePr>
          <p:nvPr>
            <p:extLst>
              <p:ext uri="{D42A27DB-BD31-4B8C-83A1-F6EECF244321}">
                <p14:modId xmlns:p14="http://schemas.microsoft.com/office/powerpoint/2010/main" val="2611940581"/>
              </p:ext>
            </p:extLst>
          </p:nvPr>
        </p:nvGraphicFramePr>
        <p:xfrm>
          <a:off x="4979694" y="908720"/>
          <a:ext cx="4665924" cy="5040560"/>
        </p:xfrm>
        <a:graphic>
          <a:graphicData uri="http://schemas.openxmlformats.org/presentationml/2006/ole">
            <mc:AlternateContent xmlns:mc="http://schemas.openxmlformats.org/markup-compatibility/2006">
              <mc:Choice xmlns:v="urn:schemas-microsoft-com:vml" Requires="v">
                <p:oleObj spid="_x0000_s39240" name="Mathcad" r:id="rId6" imgW="3914640" imgH="4229280" progId="Mathcad">
                  <p:link updateAutomatic="1"/>
                </p:oleObj>
              </mc:Choice>
              <mc:Fallback>
                <p:oleObj name="Mathcad" r:id="rId6" imgW="3914640" imgH="4229280" progId="Mathcad">
                  <p:link updateAutomatic="1"/>
                  <p:pic>
                    <p:nvPicPr>
                      <p:cNvPr id="0" name=""/>
                      <p:cNvPicPr/>
                      <p:nvPr/>
                    </p:nvPicPr>
                    <p:blipFill>
                      <a:blip r:embed="rId7"/>
                      <a:stretch>
                        <a:fillRect/>
                      </a:stretch>
                    </p:blipFill>
                    <p:spPr>
                      <a:xfrm>
                        <a:off x="4979694" y="908720"/>
                        <a:ext cx="4665924" cy="5040560"/>
                      </a:xfrm>
                      <a:prstGeom prst="rect">
                        <a:avLst/>
                      </a:prstGeom>
                    </p:spPr>
                  </p:pic>
                </p:oleObj>
              </mc:Fallback>
            </mc:AlternateContent>
          </a:graphicData>
        </a:graphic>
      </p:graphicFrame>
      <p:graphicFrame>
        <p:nvGraphicFramePr>
          <p:cNvPr id="3" name="2 Objeto"/>
          <p:cNvGraphicFramePr>
            <a:graphicFrameLocks noChangeAspect="1"/>
          </p:cNvGraphicFramePr>
          <p:nvPr>
            <p:extLst>
              <p:ext uri="{D42A27DB-BD31-4B8C-83A1-F6EECF244321}">
                <p14:modId xmlns:p14="http://schemas.microsoft.com/office/powerpoint/2010/main" val="2910325454"/>
              </p:ext>
            </p:extLst>
          </p:nvPr>
        </p:nvGraphicFramePr>
        <p:xfrm>
          <a:off x="128464" y="1268760"/>
          <a:ext cx="5332105" cy="1728192"/>
        </p:xfrm>
        <a:graphic>
          <a:graphicData uri="http://schemas.openxmlformats.org/presentationml/2006/ole">
            <mc:AlternateContent xmlns:mc="http://schemas.openxmlformats.org/markup-compatibility/2006">
              <mc:Choice xmlns:v="urn:schemas-microsoft-com:vml" Requires="v">
                <p:oleObj spid="_x0000_s39241" name="Mathcad" r:id="rId8" imgW="4819680" imgH="1562040" progId="Mathcad">
                  <p:link updateAutomatic="1"/>
                </p:oleObj>
              </mc:Choice>
              <mc:Fallback>
                <p:oleObj name="Mathcad" r:id="rId8" imgW="4819680" imgH="1562040" progId="Mathcad">
                  <p:link updateAutomatic="1"/>
                  <p:pic>
                    <p:nvPicPr>
                      <p:cNvPr id="0" name=""/>
                      <p:cNvPicPr/>
                      <p:nvPr/>
                    </p:nvPicPr>
                    <p:blipFill>
                      <a:blip r:embed="rId9"/>
                      <a:stretch>
                        <a:fillRect/>
                      </a:stretch>
                    </p:blipFill>
                    <p:spPr>
                      <a:xfrm>
                        <a:off x="128464" y="1268760"/>
                        <a:ext cx="5332105" cy="1728192"/>
                      </a:xfrm>
                      <a:prstGeom prst="rect">
                        <a:avLst/>
                      </a:prstGeom>
                    </p:spPr>
                  </p:pic>
                </p:oleObj>
              </mc:Fallback>
            </mc:AlternateContent>
          </a:graphicData>
        </a:graphic>
      </p:graphicFrame>
      <p:cxnSp>
        <p:nvCxnSpPr>
          <p:cNvPr id="9" name="8 Conector recto"/>
          <p:cNvCxnSpPr/>
          <p:nvPr/>
        </p:nvCxnSpPr>
        <p:spPr>
          <a:xfrm>
            <a:off x="4953000" y="908720"/>
            <a:ext cx="0" cy="50405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4" name="13 Objeto"/>
          <p:cNvGraphicFramePr>
            <a:graphicFrameLocks noChangeAspect="1"/>
          </p:cNvGraphicFramePr>
          <p:nvPr>
            <p:extLst>
              <p:ext uri="{D42A27DB-BD31-4B8C-83A1-F6EECF244321}">
                <p14:modId xmlns:p14="http://schemas.microsoft.com/office/powerpoint/2010/main" val="3438602696"/>
              </p:ext>
            </p:extLst>
          </p:nvPr>
        </p:nvGraphicFramePr>
        <p:xfrm>
          <a:off x="26404" y="3789040"/>
          <a:ext cx="4826886" cy="1707470"/>
        </p:xfrm>
        <a:graphic>
          <a:graphicData uri="http://schemas.openxmlformats.org/presentationml/2006/ole">
            <mc:AlternateContent xmlns:mc="http://schemas.openxmlformats.org/markup-compatibility/2006">
              <mc:Choice xmlns:v="urn:schemas-microsoft-com:vml" Requires="v">
                <p:oleObj spid="_x0000_s39242" name="Mathcad" r:id="rId10" imgW="4200480" imgH="1486080" progId="Mathcad">
                  <p:link updateAutomatic="1"/>
                </p:oleObj>
              </mc:Choice>
              <mc:Fallback>
                <p:oleObj name="Mathcad" r:id="rId10" imgW="4200480" imgH="1486080" progId="Mathcad">
                  <p:link updateAutomatic="1"/>
                  <p:pic>
                    <p:nvPicPr>
                      <p:cNvPr id="0" name=""/>
                      <p:cNvPicPr/>
                      <p:nvPr/>
                    </p:nvPicPr>
                    <p:blipFill>
                      <a:blip r:embed="rId11"/>
                      <a:stretch>
                        <a:fillRect/>
                      </a:stretch>
                    </p:blipFill>
                    <p:spPr>
                      <a:xfrm>
                        <a:off x="26404" y="3789040"/>
                        <a:ext cx="4826886" cy="1707470"/>
                      </a:xfrm>
                      <a:prstGeom prst="rect">
                        <a:avLst/>
                      </a:prstGeom>
                    </p:spPr>
                  </p:pic>
                </p:oleObj>
              </mc:Fallback>
            </mc:AlternateContent>
          </a:graphicData>
        </a:graphic>
      </p:graphicFrame>
      <p:sp>
        <p:nvSpPr>
          <p:cNvPr id="20" name="19 Rectángulo"/>
          <p:cNvSpPr/>
          <p:nvPr/>
        </p:nvSpPr>
        <p:spPr>
          <a:xfrm>
            <a:off x="128464" y="1700808"/>
            <a:ext cx="1296144" cy="57606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20 Rectángulo"/>
          <p:cNvSpPr/>
          <p:nvPr/>
        </p:nvSpPr>
        <p:spPr>
          <a:xfrm>
            <a:off x="104020" y="2420888"/>
            <a:ext cx="1320588" cy="57606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2" name="21 Rectángulo"/>
          <p:cNvSpPr/>
          <p:nvPr/>
        </p:nvSpPr>
        <p:spPr>
          <a:xfrm>
            <a:off x="1784648" y="5013176"/>
            <a:ext cx="1152128" cy="33921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3" name="22 Rectángulo"/>
          <p:cNvSpPr/>
          <p:nvPr/>
        </p:nvSpPr>
        <p:spPr>
          <a:xfrm>
            <a:off x="32502" y="4293096"/>
            <a:ext cx="2544234" cy="50405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4" name="23 Rectángulo"/>
          <p:cNvSpPr/>
          <p:nvPr/>
        </p:nvSpPr>
        <p:spPr>
          <a:xfrm>
            <a:off x="5025008" y="1484785"/>
            <a:ext cx="2232248" cy="35450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5" name="24 Rectángulo"/>
          <p:cNvSpPr/>
          <p:nvPr/>
        </p:nvSpPr>
        <p:spPr>
          <a:xfrm>
            <a:off x="5025008" y="3861048"/>
            <a:ext cx="2232248" cy="35450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6" name="25 Rectángulo"/>
          <p:cNvSpPr/>
          <p:nvPr/>
        </p:nvSpPr>
        <p:spPr>
          <a:xfrm>
            <a:off x="5025008" y="5594776"/>
            <a:ext cx="1800200" cy="35450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27" name="26 Conector recto"/>
          <p:cNvCxnSpPr/>
          <p:nvPr/>
        </p:nvCxnSpPr>
        <p:spPr>
          <a:xfrm>
            <a:off x="5025008" y="5182782"/>
            <a:ext cx="151216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28 Conector recto"/>
          <p:cNvCxnSpPr/>
          <p:nvPr/>
        </p:nvCxnSpPr>
        <p:spPr>
          <a:xfrm>
            <a:off x="163289" y="5182782"/>
            <a:ext cx="151216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5778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702179"/>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                                                               Generalidades</a:t>
            </a:r>
            <a:endParaRPr lang="es-ES" sz="3000" dirty="0"/>
          </a:p>
        </p:txBody>
      </p:sp>
      <p:sp>
        <p:nvSpPr>
          <p:cNvPr id="3" name="2 Marcador de contenido"/>
          <p:cNvSpPr>
            <a:spLocks noGrp="1"/>
          </p:cNvSpPr>
          <p:nvPr>
            <p:ph idx="1"/>
          </p:nvPr>
        </p:nvSpPr>
        <p:spPr>
          <a:xfrm>
            <a:off x="635917" y="3291854"/>
            <a:ext cx="8634164" cy="2664296"/>
          </a:xfrm>
        </p:spPr>
        <p:txBody>
          <a:bodyPr>
            <a:normAutofit fontScale="85000" lnSpcReduction="20000"/>
          </a:bodyPr>
          <a:lstStyle/>
          <a:p>
            <a:pPr marL="0" indent="0" algn="just">
              <a:buNone/>
            </a:pPr>
            <a:r>
              <a:rPr lang="es-ES" sz="3500" dirty="0" smtClean="0"/>
              <a:t>En este primer capítulo se indica la información básica y preliminar del proyecto: </a:t>
            </a:r>
          </a:p>
          <a:p>
            <a:pPr algn="just">
              <a:buFontTx/>
              <a:buChar char="-"/>
            </a:pPr>
            <a:r>
              <a:rPr lang="es-ES" sz="3500" dirty="0" smtClean="0"/>
              <a:t>Antecedentes</a:t>
            </a:r>
          </a:p>
          <a:p>
            <a:pPr algn="just">
              <a:buFontTx/>
              <a:buChar char="-"/>
            </a:pPr>
            <a:r>
              <a:rPr lang="es-ES" sz="3500" dirty="0" smtClean="0"/>
              <a:t>Definición del problema</a:t>
            </a:r>
          </a:p>
          <a:p>
            <a:pPr algn="just">
              <a:buFontTx/>
              <a:buChar char="-"/>
            </a:pPr>
            <a:r>
              <a:rPr lang="es-ES" sz="3500" dirty="0" smtClean="0"/>
              <a:t>Objetivos</a:t>
            </a:r>
          </a:p>
          <a:p>
            <a:pPr algn="just">
              <a:buFontTx/>
              <a:buChar char="-"/>
            </a:pPr>
            <a:r>
              <a:rPr lang="es-ES" sz="3500" dirty="0" smtClean="0"/>
              <a:t>Metodología</a:t>
            </a:r>
          </a:p>
          <a:p>
            <a:pPr algn="just">
              <a:buFontTx/>
              <a:buChar char="-"/>
            </a:pPr>
            <a:endParaRPr lang="es-ES" sz="3000"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1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6</a:t>
            </a:fld>
            <a:r>
              <a:rPr lang="es-ES" sz="1600" dirty="0" smtClean="0">
                <a:solidFill>
                  <a:schemeClr val="tx1"/>
                </a:solidFill>
              </a:rPr>
              <a:t>/130</a:t>
            </a:r>
            <a:endParaRPr lang="es-ES" sz="1600" dirty="0">
              <a:solidFill>
                <a:schemeClr val="tx1"/>
              </a:solidFill>
            </a:endParaRPr>
          </a:p>
        </p:txBody>
      </p:sp>
      <p:pic>
        <p:nvPicPr>
          <p:cNvPr id="1026" name="Picture 2" descr="C:\Program Files\Microsoft Office\MEDIA\CAGCAT10\j01494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7977" y="843585"/>
            <a:ext cx="2610045" cy="2448269"/>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3480" y="137751"/>
            <a:ext cx="517864" cy="494774"/>
          </a:xfrm>
          <a:prstGeom prst="rect">
            <a:avLst/>
          </a:prstGeom>
        </p:spPr>
      </p:pic>
    </p:spTree>
    <p:extLst>
      <p:ext uri="{BB962C8B-B14F-4D97-AF65-F5344CB8AC3E}">
        <p14:creationId xmlns:p14="http://schemas.microsoft.com/office/powerpoint/2010/main" val="15562458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60</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5072946" y="5828112"/>
            <a:ext cx="2952328" cy="338554"/>
          </a:xfrm>
          <a:prstGeom prst="rect">
            <a:avLst/>
          </a:prstGeom>
          <a:noFill/>
        </p:spPr>
        <p:txBody>
          <a:bodyPr wrap="square" rtlCol="0">
            <a:spAutoFit/>
          </a:bodyPr>
          <a:lstStyle/>
          <a:p>
            <a:r>
              <a:rPr lang="es-ES" sz="1600" dirty="0" smtClean="0"/>
              <a:t>Tabla 3.4 Resumen de Conexión.</a:t>
            </a:r>
            <a:endParaRPr lang="es-ES" sz="1600" dirty="0"/>
          </a:p>
        </p:txBody>
      </p:sp>
      <p:pic>
        <p:nvPicPr>
          <p:cNvPr id="3481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6427" y="849579"/>
            <a:ext cx="4032679" cy="2244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880" y="3094437"/>
            <a:ext cx="5819775"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36" y="1560472"/>
            <a:ext cx="3776836" cy="352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376672" y="5248057"/>
            <a:ext cx="2952328" cy="338554"/>
          </a:xfrm>
          <a:prstGeom prst="rect">
            <a:avLst/>
          </a:prstGeom>
          <a:noFill/>
        </p:spPr>
        <p:txBody>
          <a:bodyPr wrap="square" rtlCol="0">
            <a:spAutoFit/>
          </a:bodyPr>
          <a:lstStyle/>
          <a:p>
            <a:r>
              <a:rPr lang="es-ES" sz="1600" dirty="0" smtClean="0"/>
              <a:t>Figura 3.19 Soldadura de análisis.</a:t>
            </a:r>
            <a:endParaRPr lang="es-ES" sz="1600" dirty="0"/>
          </a:p>
        </p:txBody>
      </p:sp>
    </p:spTree>
    <p:extLst>
      <p:ext uri="{BB962C8B-B14F-4D97-AF65-F5344CB8AC3E}">
        <p14:creationId xmlns:p14="http://schemas.microsoft.com/office/powerpoint/2010/main" val="28013483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61</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5997116" y="5732537"/>
            <a:ext cx="2952328" cy="338554"/>
          </a:xfrm>
          <a:prstGeom prst="rect">
            <a:avLst/>
          </a:prstGeom>
          <a:noFill/>
        </p:spPr>
        <p:txBody>
          <a:bodyPr wrap="square" rtlCol="0">
            <a:spAutoFit/>
          </a:bodyPr>
          <a:lstStyle/>
          <a:p>
            <a:r>
              <a:rPr lang="es-ES" sz="1600" dirty="0" smtClean="0"/>
              <a:t>Figura 3.20 Conexión de Análisis.</a:t>
            </a:r>
            <a:endParaRPr lang="es-ES" sz="1600" dirty="0"/>
          </a:p>
        </p:txBody>
      </p:sp>
      <p:pic>
        <p:nvPicPr>
          <p:cNvPr id="348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471" y="1556792"/>
            <a:ext cx="415997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389646" y="940078"/>
            <a:ext cx="5259132" cy="369332"/>
          </a:xfrm>
          <a:prstGeom prst="rect">
            <a:avLst/>
          </a:prstGeom>
          <a:noFill/>
        </p:spPr>
        <p:txBody>
          <a:bodyPr wrap="none" rtlCol="0">
            <a:spAutoFit/>
          </a:bodyPr>
          <a:lstStyle/>
          <a:p>
            <a:r>
              <a:rPr lang="es-ES" dirty="0" smtClean="0"/>
              <a:t>TIPO 2. Conexión de momento totalmente restringida.</a:t>
            </a:r>
            <a:endParaRPr lang="es-ES" dirty="0"/>
          </a:p>
        </p:txBody>
      </p:sp>
      <p:pic>
        <p:nvPicPr>
          <p:cNvPr id="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9144" y="836713"/>
            <a:ext cx="3409268" cy="183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8 Conector curvado"/>
          <p:cNvCxnSpPr/>
          <p:nvPr/>
        </p:nvCxnSpPr>
        <p:spPr>
          <a:xfrm flipV="1">
            <a:off x="3584848" y="1556792"/>
            <a:ext cx="3888432" cy="3600400"/>
          </a:xfrm>
          <a:prstGeom prst="curvedConnector3">
            <a:avLst>
              <a:gd name="adj1" fmla="val 21445"/>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8763" y="2564903"/>
            <a:ext cx="2383643" cy="3167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64968" y="3424808"/>
            <a:ext cx="2100755"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68983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62</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6549110" y="5830525"/>
            <a:ext cx="2952328" cy="338554"/>
          </a:xfrm>
          <a:prstGeom prst="rect">
            <a:avLst/>
          </a:prstGeom>
          <a:noFill/>
        </p:spPr>
        <p:txBody>
          <a:bodyPr wrap="square" rtlCol="0">
            <a:spAutoFit/>
          </a:bodyPr>
          <a:lstStyle/>
          <a:p>
            <a:r>
              <a:rPr lang="es-ES" sz="1600" dirty="0" smtClean="0"/>
              <a:t>Tabla 3.5 Resumen de Conexión.</a:t>
            </a:r>
            <a:endParaRPr lang="es-ES" sz="1600" dirty="0"/>
          </a:p>
        </p:txBody>
      </p:sp>
      <p:pic>
        <p:nvPicPr>
          <p:cNvPr id="358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472" y="3089899"/>
            <a:ext cx="2505472" cy="2414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341715" y="5621508"/>
            <a:ext cx="2952328" cy="338554"/>
          </a:xfrm>
          <a:prstGeom prst="rect">
            <a:avLst/>
          </a:prstGeom>
          <a:noFill/>
        </p:spPr>
        <p:txBody>
          <a:bodyPr wrap="square" rtlCol="0">
            <a:spAutoFit/>
          </a:bodyPr>
          <a:lstStyle/>
          <a:p>
            <a:r>
              <a:rPr lang="es-ES" sz="1600" dirty="0" smtClean="0"/>
              <a:t>Figura 3.21 Soldadura de análisis.</a:t>
            </a:r>
            <a:endParaRPr lang="es-ES" sz="1600" dirty="0"/>
          </a:p>
        </p:txBody>
      </p:sp>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2760" y="3894592"/>
            <a:ext cx="3147160" cy="1609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1113" y="890126"/>
            <a:ext cx="3867812" cy="494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94020" y="1005049"/>
            <a:ext cx="3875960" cy="208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67902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63</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629738" y="5725920"/>
            <a:ext cx="2952328" cy="338554"/>
          </a:xfrm>
          <a:prstGeom prst="rect">
            <a:avLst/>
          </a:prstGeom>
          <a:noFill/>
        </p:spPr>
        <p:txBody>
          <a:bodyPr wrap="square" rtlCol="0">
            <a:spAutoFit/>
          </a:bodyPr>
          <a:lstStyle/>
          <a:p>
            <a:r>
              <a:rPr lang="es-ES" sz="1600" dirty="0" smtClean="0"/>
              <a:t>Figura 3.22 Sección armada VGP.</a:t>
            </a:r>
            <a:endParaRPr lang="es-ES" sz="1600" dirty="0"/>
          </a:p>
        </p:txBody>
      </p:sp>
      <p:sp>
        <p:nvSpPr>
          <p:cNvPr id="11" name="10 CuadroTexto"/>
          <p:cNvSpPr txBox="1"/>
          <p:nvPr/>
        </p:nvSpPr>
        <p:spPr>
          <a:xfrm>
            <a:off x="389646" y="940078"/>
            <a:ext cx="3700500" cy="369332"/>
          </a:xfrm>
          <a:prstGeom prst="rect">
            <a:avLst/>
          </a:prstGeom>
          <a:noFill/>
        </p:spPr>
        <p:txBody>
          <a:bodyPr wrap="none" rtlCol="0">
            <a:spAutoFit/>
          </a:bodyPr>
          <a:lstStyle/>
          <a:p>
            <a:r>
              <a:rPr lang="es-ES" dirty="0" smtClean="0"/>
              <a:t>TIPO 3. Para vigas de sección armada.</a:t>
            </a:r>
            <a:endParaRPr lang="es-ES" dirty="0"/>
          </a:p>
        </p:txBody>
      </p:sp>
      <p:pic>
        <p:nvPicPr>
          <p:cNvPr id="399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479" y="1586931"/>
            <a:ext cx="4184731" cy="396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Rectángulo"/>
          <p:cNvSpPr/>
          <p:nvPr/>
        </p:nvSpPr>
        <p:spPr>
          <a:xfrm>
            <a:off x="5745088" y="1988840"/>
            <a:ext cx="1512168" cy="43204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13" name="12 Objeto"/>
          <p:cNvGraphicFramePr>
            <a:graphicFrameLocks noChangeAspect="1"/>
          </p:cNvGraphicFramePr>
          <p:nvPr>
            <p:extLst>
              <p:ext uri="{D42A27DB-BD31-4B8C-83A1-F6EECF244321}">
                <p14:modId xmlns:p14="http://schemas.microsoft.com/office/powerpoint/2010/main" val="3263585463"/>
              </p:ext>
            </p:extLst>
          </p:nvPr>
        </p:nvGraphicFramePr>
        <p:xfrm>
          <a:off x="5695397" y="1067054"/>
          <a:ext cx="3639781" cy="5002942"/>
        </p:xfrm>
        <a:graphic>
          <a:graphicData uri="http://schemas.openxmlformats.org/presentationml/2006/ole">
            <mc:AlternateContent xmlns:mc="http://schemas.openxmlformats.org/markup-compatibility/2006">
              <mc:Choice xmlns:v="urn:schemas-microsoft-com:vml" Requires="v">
                <p:oleObj spid="_x0000_s40044" name="Mathcad" r:id="rId7" imgW="2467080" imgH="3390840" progId="Mathcad">
                  <p:link updateAutomatic="1"/>
                </p:oleObj>
              </mc:Choice>
              <mc:Fallback>
                <p:oleObj name="Mathcad" r:id="rId7" imgW="2467080" imgH="3390840" progId="Mathcad">
                  <p:link updateAutomatic="1"/>
                  <p:pic>
                    <p:nvPicPr>
                      <p:cNvPr id="0" name=""/>
                      <p:cNvPicPr/>
                      <p:nvPr/>
                    </p:nvPicPr>
                    <p:blipFill>
                      <a:blip r:embed="rId8"/>
                      <a:stretch>
                        <a:fillRect/>
                      </a:stretch>
                    </p:blipFill>
                    <p:spPr>
                      <a:xfrm>
                        <a:off x="5695397" y="1067054"/>
                        <a:ext cx="3639781" cy="5002942"/>
                      </a:xfrm>
                      <a:prstGeom prst="rect">
                        <a:avLst/>
                      </a:prstGeom>
                    </p:spPr>
                  </p:pic>
                </p:oleObj>
              </mc:Fallback>
            </mc:AlternateContent>
          </a:graphicData>
        </a:graphic>
      </p:graphicFrame>
      <p:cxnSp>
        <p:nvCxnSpPr>
          <p:cNvPr id="17" name="16 Conector curvado"/>
          <p:cNvCxnSpPr/>
          <p:nvPr/>
        </p:nvCxnSpPr>
        <p:spPr>
          <a:xfrm>
            <a:off x="3582066" y="1988840"/>
            <a:ext cx="2091014" cy="2016224"/>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curvado"/>
          <p:cNvCxnSpPr>
            <a:endCxn id="13" idx="1"/>
          </p:cNvCxnSpPr>
          <p:nvPr/>
        </p:nvCxnSpPr>
        <p:spPr>
          <a:xfrm>
            <a:off x="2239896" y="1628800"/>
            <a:ext cx="3455501" cy="1939725"/>
          </a:xfrm>
          <a:prstGeom prst="curvedConnector3">
            <a:avLst>
              <a:gd name="adj1" fmla="val 77819"/>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991373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64</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graphicFrame>
        <p:nvGraphicFramePr>
          <p:cNvPr id="8" name="7 Objeto"/>
          <p:cNvGraphicFramePr>
            <a:graphicFrameLocks noChangeAspect="1"/>
          </p:cNvGraphicFramePr>
          <p:nvPr>
            <p:extLst>
              <p:ext uri="{D42A27DB-BD31-4B8C-83A1-F6EECF244321}">
                <p14:modId xmlns:p14="http://schemas.microsoft.com/office/powerpoint/2010/main" val="3541351718"/>
              </p:ext>
            </p:extLst>
          </p:nvPr>
        </p:nvGraphicFramePr>
        <p:xfrm>
          <a:off x="128464" y="913333"/>
          <a:ext cx="5544616" cy="5062475"/>
        </p:xfrm>
        <a:graphic>
          <a:graphicData uri="http://schemas.openxmlformats.org/presentationml/2006/ole">
            <mc:AlternateContent xmlns:mc="http://schemas.openxmlformats.org/markup-compatibility/2006">
              <mc:Choice xmlns:v="urn:schemas-microsoft-com:vml" Requires="v">
                <p:oleObj spid="_x0000_s42182" name="Mathcad" r:id="rId6" imgW="4162320" imgH="3800520" progId="Mathcad">
                  <p:link updateAutomatic="1"/>
                </p:oleObj>
              </mc:Choice>
              <mc:Fallback>
                <p:oleObj name="Mathcad" r:id="rId6" imgW="4162320" imgH="3800520" progId="Mathcad">
                  <p:link updateAutomatic="1"/>
                  <p:pic>
                    <p:nvPicPr>
                      <p:cNvPr id="0" name=""/>
                      <p:cNvPicPr/>
                      <p:nvPr/>
                    </p:nvPicPr>
                    <p:blipFill>
                      <a:blip r:embed="rId7"/>
                      <a:stretch>
                        <a:fillRect/>
                      </a:stretch>
                    </p:blipFill>
                    <p:spPr>
                      <a:xfrm>
                        <a:off x="128464" y="913333"/>
                        <a:ext cx="5544616" cy="5062475"/>
                      </a:xfrm>
                      <a:prstGeom prst="rect">
                        <a:avLst/>
                      </a:prstGeom>
                    </p:spPr>
                  </p:pic>
                </p:oleObj>
              </mc:Fallback>
            </mc:AlternateContent>
          </a:graphicData>
        </a:graphic>
      </p:graphicFrame>
      <p:sp>
        <p:nvSpPr>
          <p:cNvPr id="16" name="15 Rectángulo"/>
          <p:cNvSpPr/>
          <p:nvPr/>
        </p:nvSpPr>
        <p:spPr>
          <a:xfrm>
            <a:off x="272480" y="1451149"/>
            <a:ext cx="1080120" cy="43204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5" name="14 Rectángulo"/>
          <p:cNvSpPr/>
          <p:nvPr/>
        </p:nvSpPr>
        <p:spPr>
          <a:xfrm>
            <a:off x="1064568" y="4509120"/>
            <a:ext cx="1080120" cy="50405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17 Rectángulo"/>
          <p:cNvSpPr/>
          <p:nvPr/>
        </p:nvSpPr>
        <p:spPr>
          <a:xfrm>
            <a:off x="77252" y="5445224"/>
            <a:ext cx="2571491" cy="50405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graphicFrame>
        <p:nvGraphicFramePr>
          <p:cNvPr id="21" name="20 Objeto"/>
          <p:cNvGraphicFramePr>
            <a:graphicFrameLocks noChangeAspect="1"/>
          </p:cNvGraphicFramePr>
          <p:nvPr>
            <p:extLst>
              <p:ext uri="{D42A27DB-BD31-4B8C-83A1-F6EECF244321}">
                <p14:modId xmlns:p14="http://schemas.microsoft.com/office/powerpoint/2010/main" val="883083528"/>
              </p:ext>
            </p:extLst>
          </p:nvPr>
        </p:nvGraphicFramePr>
        <p:xfrm>
          <a:off x="5745088" y="948363"/>
          <a:ext cx="3240360" cy="5098631"/>
        </p:xfrm>
        <a:graphic>
          <a:graphicData uri="http://schemas.openxmlformats.org/presentationml/2006/ole">
            <mc:AlternateContent xmlns:mc="http://schemas.openxmlformats.org/markup-compatibility/2006">
              <mc:Choice xmlns:v="urn:schemas-microsoft-com:vml" Requires="v">
                <p:oleObj spid="_x0000_s42183" name="Mathcad" r:id="rId8" imgW="2657520" imgH="4181400" progId="Mathcad">
                  <p:link updateAutomatic="1"/>
                </p:oleObj>
              </mc:Choice>
              <mc:Fallback>
                <p:oleObj name="Mathcad" r:id="rId8" imgW="2657520" imgH="4181400" progId="Mathcad">
                  <p:link updateAutomatic="1"/>
                  <p:pic>
                    <p:nvPicPr>
                      <p:cNvPr id="0" name=""/>
                      <p:cNvPicPr/>
                      <p:nvPr/>
                    </p:nvPicPr>
                    <p:blipFill>
                      <a:blip r:embed="rId9"/>
                      <a:stretch>
                        <a:fillRect/>
                      </a:stretch>
                    </p:blipFill>
                    <p:spPr>
                      <a:xfrm>
                        <a:off x="5745088" y="948363"/>
                        <a:ext cx="3240360" cy="5098631"/>
                      </a:xfrm>
                      <a:prstGeom prst="rect">
                        <a:avLst/>
                      </a:prstGeom>
                    </p:spPr>
                  </p:pic>
                </p:oleObj>
              </mc:Fallback>
            </mc:AlternateContent>
          </a:graphicData>
        </a:graphic>
      </p:graphicFrame>
      <p:cxnSp>
        <p:nvCxnSpPr>
          <p:cNvPr id="12" name="11 Conector recto"/>
          <p:cNvCxnSpPr/>
          <p:nvPr/>
        </p:nvCxnSpPr>
        <p:spPr>
          <a:xfrm>
            <a:off x="5673080" y="913334"/>
            <a:ext cx="0" cy="50359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22 Rectángulo"/>
          <p:cNvSpPr/>
          <p:nvPr/>
        </p:nvSpPr>
        <p:spPr>
          <a:xfrm>
            <a:off x="5817096" y="2708920"/>
            <a:ext cx="2448272" cy="50405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24" name="23 Conector recto"/>
          <p:cNvCxnSpPr/>
          <p:nvPr/>
        </p:nvCxnSpPr>
        <p:spPr>
          <a:xfrm>
            <a:off x="1784648" y="5805264"/>
            <a:ext cx="21602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25 Conector recto"/>
          <p:cNvCxnSpPr/>
          <p:nvPr/>
        </p:nvCxnSpPr>
        <p:spPr>
          <a:xfrm>
            <a:off x="6897216" y="3140968"/>
            <a:ext cx="28803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28 Rectángulo"/>
          <p:cNvSpPr/>
          <p:nvPr/>
        </p:nvSpPr>
        <p:spPr>
          <a:xfrm>
            <a:off x="5817096" y="4149080"/>
            <a:ext cx="3024336" cy="72008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0" name="29 Rectángulo"/>
          <p:cNvSpPr/>
          <p:nvPr/>
        </p:nvSpPr>
        <p:spPr>
          <a:xfrm>
            <a:off x="5817096" y="5589240"/>
            <a:ext cx="1656184" cy="43204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32" name="31 Conector recto"/>
          <p:cNvCxnSpPr/>
          <p:nvPr/>
        </p:nvCxnSpPr>
        <p:spPr>
          <a:xfrm>
            <a:off x="7761312" y="5157192"/>
            <a:ext cx="122413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49513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65</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pic>
        <p:nvPicPr>
          <p:cNvPr id="3993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8714" y="1375304"/>
            <a:ext cx="4184731" cy="396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7" name="36 Objeto"/>
          <p:cNvGraphicFramePr>
            <a:graphicFrameLocks noChangeAspect="1"/>
          </p:cNvGraphicFramePr>
          <p:nvPr>
            <p:extLst>
              <p:ext uri="{D42A27DB-BD31-4B8C-83A1-F6EECF244321}">
                <p14:modId xmlns:p14="http://schemas.microsoft.com/office/powerpoint/2010/main" val="4261613545"/>
              </p:ext>
            </p:extLst>
          </p:nvPr>
        </p:nvGraphicFramePr>
        <p:xfrm>
          <a:off x="106179" y="999938"/>
          <a:ext cx="4936449" cy="4858123"/>
        </p:xfrm>
        <a:graphic>
          <a:graphicData uri="http://schemas.openxmlformats.org/presentationml/2006/ole">
            <mc:AlternateContent xmlns:mc="http://schemas.openxmlformats.org/markup-compatibility/2006">
              <mc:Choice xmlns:v="urn:schemas-microsoft-com:vml" Requires="v">
                <p:oleObj spid="_x0000_s41067" name="Mathcad" r:id="rId7" imgW="4181400" imgH="4210200" progId="Mathcad">
                  <p:link updateAutomatic="1"/>
                </p:oleObj>
              </mc:Choice>
              <mc:Fallback>
                <p:oleObj name="Mathcad" r:id="rId7" imgW="4181400" imgH="4210200" progId="Mathcad">
                  <p:link updateAutomatic="1"/>
                  <p:pic>
                    <p:nvPicPr>
                      <p:cNvPr id="0" name=""/>
                      <p:cNvPicPr/>
                      <p:nvPr/>
                    </p:nvPicPr>
                    <p:blipFill>
                      <a:blip r:embed="rId8"/>
                      <a:stretch>
                        <a:fillRect/>
                      </a:stretch>
                    </p:blipFill>
                    <p:spPr>
                      <a:xfrm>
                        <a:off x="106179" y="999938"/>
                        <a:ext cx="4936449" cy="4858123"/>
                      </a:xfrm>
                      <a:prstGeom prst="rect">
                        <a:avLst/>
                      </a:prstGeom>
                    </p:spPr>
                  </p:pic>
                </p:oleObj>
              </mc:Fallback>
            </mc:AlternateContent>
          </a:graphicData>
        </a:graphic>
      </p:graphicFrame>
      <p:cxnSp>
        <p:nvCxnSpPr>
          <p:cNvPr id="17" name="16 Conector curvado"/>
          <p:cNvCxnSpPr/>
          <p:nvPr/>
        </p:nvCxnSpPr>
        <p:spPr>
          <a:xfrm>
            <a:off x="4953000" y="2348880"/>
            <a:ext cx="792088" cy="761182"/>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curvado"/>
          <p:cNvCxnSpPr/>
          <p:nvPr/>
        </p:nvCxnSpPr>
        <p:spPr>
          <a:xfrm>
            <a:off x="3872880" y="3890939"/>
            <a:ext cx="3456384" cy="618181"/>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22 Rectángulo"/>
          <p:cNvSpPr/>
          <p:nvPr/>
        </p:nvSpPr>
        <p:spPr>
          <a:xfrm>
            <a:off x="141512" y="1938240"/>
            <a:ext cx="1800200" cy="25202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9" name="28 Rectángulo"/>
          <p:cNvSpPr/>
          <p:nvPr/>
        </p:nvSpPr>
        <p:spPr>
          <a:xfrm>
            <a:off x="162635" y="3638911"/>
            <a:ext cx="3871881" cy="50405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0" name="29 Rectángulo"/>
          <p:cNvSpPr/>
          <p:nvPr/>
        </p:nvSpPr>
        <p:spPr>
          <a:xfrm>
            <a:off x="158970" y="2842818"/>
            <a:ext cx="1782742" cy="267244"/>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1" name="40 Rectángulo"/>
          <p:cNvSpPr/>
          <p:nvPr/>
        </p:nvSpPr>
        <p:spPr>
          <a:xfrm>
            <a:off x="141512" y="5079071"/>
            <a:ext cx="1516741" cy="25942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3094210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66</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23" name="22 Rectángulo"/>
          <p:cNvSpPr/>
          <p:nvPr/>
        </p:nvSpPr>
        <p:spPr>
          <a:xfrm>
            <a:off x="200472" y="4816859"/>
            <a:ext cx="2232248" cy="58951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096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04077" y="2726102"/>
            <a:ext cx="3991204" cy="2337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18 Conector curvado"/>
          <p:cNvCxnSpPr/>
          <p:nvPr/>
        </p:nvCxnSpPr>
        <p:spPr>
          <a:xfrm flipV="1">
            <a:off x="2432720" y="4725144"/>
            <a:ext cx="4176464" cy="792088"/>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42 CuadroTexto"/>
          <p:cNvSpPr txBox="1"/>
          <p:nvPr/>
        </p:nvSpPr>
        <p:spPr>
          <a:xfrm>
            <a:off x="5601072" y="5067817"/>
            <a:ext cx="3240360" cy="338554"/>
          </a:xfrm>
          <a:prstGeom prst="rect">
            <a:avLst/>
          </a:prstGeom>
          <a:noFill/>
        </p:spPr>
        <p:txBody>
          <a:bodyPr wrap="square" rtlCol="0">
            <a:spAutoFit/>
          </a:bodyPr>
          <a:lstStyle/>
          <a:p>
            <a:r>
              <a:rPr lang="es-ES" sz="1600" dirty="0" smtClean="0"/>
              <a:t>Figura 3.23 Soldadura intermitente.</a:t>
            </a:r>
            <a:endParaRPr lang="es-ES" sz="1600" dirty="0"/>
          </a:p>
        </p:txBody>
      </p:sp>
      <p:cxnSp>
        <p:nvCxnSpPr>
          <p:cNvPr id="9" name="8 Conector recto"/>
          <p:cNvCxnSpPr/>
          <p:nvPr/>
        </p:nvCxnSpPr>
        <p:spPr>
          <a:xfrm>
            <a:off x="4953000" y="898000"/>
            <a:ext cx="0" cy="50512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2" name="11 Objeto"/>
          <p:cNvGraphicFramePr>
            <a:graphicFrameLocks noChangeAspect="1"/>
          </p:cNvGraphicFramePr>
          <p:nvPr>
            <p:extLst>
              <p:ext uri="{D42A27DB-BD31-4B8C-83A1-F6EECF244321}">
                <p14:modId xmlns:p14="http://schemas.microsoft.com/office/powerpoint/2010/main" val="172274776"/>
              </p:ext>
            </p:extLst>
          </p:nvPr>
        </p:nvGraphicFramePr>
        <p:xfrm>
          <a:off x="200472" y="938462"/>
          <a:ext cx="4464496" cy="5076610"/>
        </p:xfrm>
        <a:graphic>
          <a:graphicData uri="http://schemas.openxmlformats.org/presentationml/2006/ole">
            <mc:AlternateContent xmlns:mc="http://schemas.openxmlformats.org/markup-compatibility/2006">
              <mc:Choice xmlns:v="urn:schemas-microsoft-com:vml" Requires="v">
                <p:oleObj spid="_x0000_s43204" name="Mathcad" r:id="rId7" imgW="3533760" imgH="4305240" progId="Mathcad">
                  <p:link updateAutomatic="1"/>
                </p:oleObj>
              </mc:Choice>
              <mc:Fallback>
                <p:oleObj name="Mathcad" r:id="rId7" imgW="3533760" imgH="4305240" progId="Mathcad">
                  <p:link updateAutomatic="1"/>
                  <p:pic>
                    <p:nvPicPr>
                      <p:cNvPr id="0" name=""/>
                      <p:cNvPicPr/>
                      <p:nvPr/>
                    </p:nvPicPr>
                    <p:blipFill>
                      <a:blip r:embed="rId8"/>
                      <a:stretch>
                        <a:fillRect/>
                      </a:stretch>
                    </p:blipFill>
                    <p:spPr>
                      <a:xfrm>
                        <a:off x="200472" y="938462"/>
                        <a:ext cx="4464496" cy="5076610"/>
                      </a:xfrm>
                      <a:prstGeom prst="rect">
                        <a:avLst/>
                      </a:prstGeom>
                    </p:spPr>
                  </p:pic>
                </p:oleObj>
              </mc:Fallback>
            </mc:AlternateContent>
          </a:graphicData>
        </a:graphic>
      </p:graphicFrame>
      <p:graphicFrame>
        <p:nvGraphicFramePr>
          <p:cNvPr id="13" name="12 Objeto"/>
          <p:cNvGraphicFramePr>
            <a:graphicFrameLocks noChangeAspect="1"/>
          </p:cNvGraphicFramePr>
          <p:nvPr>
            <p:extLst>
              <p:ext uri="{D42A27DB-BD31-4B8C-83A1-F6EECF244321}">
                <p14:modId xmlns:p14="http://schemas.microsoft.com/office/powerpoint/2010/main" val="3496070685"/>
              </p:ext>
            </p:extLst>
          </p:nvPr>
        </p:nvGraphicFramePr>
        <p:xfrm>
          <a:off x="5205914" y="1328842"/>
          <a:ext cx="4387529" cy="1087817"/>
        </p:xfrm>
        <a:graphic>
          <a:graphicData uri="http://schemas.openxmlformats.org/presentationml/2006/ole">
            <mc:AlternateContent xmlns:mc="http://schemas.openxmlformats.org/markup-compatibility/2006">
              <mc:Choice xmlns:v="urn:schemas-microsoft-com:vml" Requires="v">
                <p:oleObj spid="_x0000_s43205" name="Mathcad" r:id="rId9" imgW="3457440" imgH="857160" progId="Mathcad">
                  <p:link updateAutomatic="1"/>
                </p:oleObj>
              </mc:Choice>
              <mc:Fallback>
                <p:oleObj name="Mathcad" r:id="rId9" imgW="3457440" imgH="857160" progId="Mathcad">
                  <p:link updateAutomatic="1"/>
                  <p:pic>
                    <p:nvPicPr>
                      <p:cNvPr id="0" name=""/>
                      <p:cNvPicPr/>
                      <p:nvPr/>
                    </p:nvPicPr>
                    <p:blipFill>
                      <a:blip r:embed="rId10"/>
                      <a:stretch>
                        <a:fillRect/>
                      </a:stretch>
                    </p:blipFill>
                    <p:spPr>
                      <a:xfrm>
                        <a:off x="5205914" y="1328842"/>
                        <a:ext cx="4387529" cy="1087817"/>
                      </a:xfrm>
                      <a:prstGeom prst="rect">
                        <a:avLst/>
                      </a:prstGeom>
                    </p:spPr>
                  </p:pic>
                </p:oleObj>
              </mc:Fallback>
            </mc:AlternateContent>
          </a:graphicData>
        </a:graphic>
      </p:graphicFrame>
    </p:spTree>
    <p:extLst>
      <p:ext uri="{BB962C8B-B14F-4D97-AF65-F5344CB8AC3E}">
        <p14:creationId xmlns:p14="http://schemas.microsoft.com/office/powerpoint/2010/main" val="15288474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67</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pic>
        <p:nvPicPr>
          <p:cNvPr id="409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93" y="3861048"/>
            <a:ext cx="3607436" cy="2112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59362" y="2033627"/>
            <a:ext cx="5583775" cy="274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19 CuadroTexto"/>
          <p:cNvSpPr txBox="1"/>
          <p:nvPr/>
        </p:nvSpPr>
        <p:spPr>
          <a:xfrm>
            <a:off x="4256791" y="4943211"/>
            <a:ext cx="5114191" cy="338554"/>
          </a:xfrm>
          <a:prstGeom prst="rect">
            <a:avLst/>
          </a:prstGeom>
          <a:noFill/>
        </p:spPr>
        <p:txBody>
          <a:bodyPr wrap="square" rtlCol="0">
            <a:spAutoFit/>
          </a:bodyPr>
          <a:lstStyle/>
          <a:p>
            <a:r>
              <a:rPr lang="es-ES" sz="1600" dirty="0" smtClean="0"/>
              <a:t>Tabla 3.23 Descripción de soldadura intermitente, VGP.</a:t>
            </a:r>
            <a:endParaRPr lang="es-ES" sz="1600" dirty="0"/>
          </a:p>
        </p:txBody>
      </p:sp>
      <p:pic>
        <p:nvPicPr>
          <p:cNvPr id="2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519" y="929694"/>
            <a:ext cx="2920983" cy="276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16 Conector curvado"/>
          <p:cNvCxnSpPr/>
          <p:nvPr/>
        </p:nvCxnSpPr>
        <p:spPr>
          <a:xfrm flipV="1">
            <a:off x="1863011" y="3573016"/>
            <a:ext cx="2196351" cy="502252"/>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curvado"/>
          <p:cNvCxnSpPr/>
          <p:nvPr/>
        </p:nvCxnSpPr>
        <p:spPr>
          <a:xfrm flipV="1">
            <a:off x="1940196" y="4075268"/>
            <a:ext cx="2119166" cy="1729431"/>
          </a:xfrm>
          <a:prstGeom prst="curvedConnector3">
            <a:avLst>
              <a:gd name="adj1" fmla="val 59404"/>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23 Conector curvado"/>
          <p:cNvCxnSpPr/>
          <p:nvPr/>
        </p:nvCxnSpPr>
        <p:spPr>
          <a:xfrm flipV="1">
            <a:off x="2216696" y="3861048"/>
            <a:ext cx="1842667" cy="1056464"/>
          </a:xfrm>
          <a:prstGeom prst="curvedConnector3">
            <a:avLst>
              <a:gd name="adj1" fmla="val 40457"/>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124237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855267"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560512" y="908720"/>
            <a:ext cx="8915400" cy="3701008"/>
          </a:xfrm>
        </p:spPr>
        <p:txBody>
          <a:bodyPr>
            <a:normAutofit/>
          </a:bodyPr>
          <a:lstStyle/>
          <a:p>
            <a:pPr marL="514350" indent="-514350">
              <a:buFont typeface="+mj-lt"/>
              <a:buAutoNum type="arabicPeriod" startAt="2"/>
            </a:pPr>
            <a:r>
              <a:rPr lang="es-ES" sz="2000" u="sng" dirty="0" smtClean="0"/>
              <a:t>Diseño del sistema de salón giratorio: </a:t>
            </a:r>
          </a:p>
          <a:p>
            <a:pPr algn="just"/>
            <a:r>
              <a:rPr lang="es-ES" sz="1800" dirty="0" smtClean="0"/>
              <a:t>Alternativas.</a:t>
            </a:r>
          </a:p>
          <a:p>
            <a:pPr algn="just"/>
            <a:r>
              <a:rPr lang="es-ES" sz="1800" dirty="0" smtClean="0"/>
              <a:t>Materiales.</a:t>
            </a:r>
          </a:p>
          <a:p>
            <a:pPr algn="just"/>
            <a:r>
              <a:rPr lang="es-ES" sz="1800" dirty="0" smtClean="0"/>
              <a:t>Análisis de cargas.</a:t>
            </a:r>
          </a:p>
          <a:p>
            <a:pPr algn="just"/>
            <a:r>
              <a:rPr lang="es-ES" sz="1800" dirty="0" smtClean="0"/>
              <a:t>Diseño de detalle.</a:t>
            </a:r>
          </a:p>
          <a:p>
            <a:pPr marL="857250" lvl="1" indent="-457200" algn="just">
              <a:buFontTx/>
              <a:buChar char="-"/>
            </a:pPr>
            <a:r>
              <a:rPr lang="es-ES" sz="1800" dirty="0" smtClean="0"/>
              <a:t>Análisis Cinemático y Dinámico</a:t>
            </a:r>
          </a:p>
          <a:p>
            <a:pPr marL="857250" lvl="1" indent="-457200" algn="just">
              <a:buFontTx/>
              <a:buChar char="-"/>
            </a:pPr>
            <a:r>
              <a:rPr lang="es-ES" sz="1800" dirty="0" smtClean="0"/>
              <a:t>Unidad Motriz</a:t>
            </a:r>
          </a:p>
          <a:p>
            <a:pPr marL="857250" lvl="1" indent="-457200" algn="just">
              <a:buFontTx/>
              <a:buChar char="-"/>
            </a:pPr>
            <a:r>
              <a:rPr lang="es-ES" sz="1800" dirty="0" smtClean="0"/>
              <a:t>Sistema de Engranes</a:t>
            </a:r>
          </a:p>
          <a:p>
            <a:pPr marL="857250" lvl="1" indent="-457200" algn="just">
              <a:buFontTx/>
              <a:buChar char="-"/>
            </a:pPr>
            <a:r>
              <a:rPr lang="es-ES" sz="1800" dirty="0" smtClean="0"/>
              <a:t>Rodamientos y Chumaceras</a:t>
            </a:r>
          </a:p>
          <a:p>
            <a:pPr marL="857250" lvl="1" indent="-457200" algn="just">
              <a:buFontTx/>
              <a:buChar char="-"/>
            </a:pPr>
            <a:r>
              <a:rPr lang="es-ES" sz="1800" dirty="0" smtClean="0"/>
              <a:t>Ejes y Flechas</a:t>
            </a:r>
          </a:p>
          <a:p>
            <a:pPr marL="857250" lvl="1" indent="-457200" algn="just">
              <a:buFontTx/>
              <a:buChar char="-"/>
            </a:pPr>
            <a:r>
              <a:rPr lang="es-ES" sz="1800" dirty="0" smtClean="0"/>
              <a:t>Juntas empernadas</a:t>
            </a:r>
            <a:endParaRPr lang="es-ES" sz="18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68</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8944" y="2478785"/>
            <a:ext cx="5250412" cy="3139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5112248" y="5640748"/>
            <a:ext cx="4222930" cy="338554"/>
          </a:xfrm>
          <a:prstGeom prst="rect">
            <a:avLst/>
          </a:prstGeom>
          <a:noFill/>
        </p:spPr>
        <p:txBody>
          <a:bodyPr wrap="square" rtlCol="0">
            <a:spAutoFit/>
          </a:bodyPr>
          <a:lstStyle/>
          <a:p>
            <a:r>
              <a:rPr lang="es-ES" sz="1600" dirty="0" smtClean="0"/>
              <a:t>Figura 3.24 Sistema de giro, unidad motriz.</a:t>
            </a:r>
            <a:endParaRPr lang="es-ES" sz="1600" dirty="0"/>
          </a:p>
        </p:txBody>
      </p:sp>
    </p:spTree>
    <p:extLst>
      <p:ext uri="{BB962C8B-B14F-4D97-AF65-F5344CB8AC3E}">
        <p14:creationId xmlns:p14="http://schemas.microsoft.com/office/powerpoint/2010/main" val="29219775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3991322" cy="360040"/>
          </a:xfrm>
        </p:spPr>
        <p:txBody>
          <a:bodyPr>
            <a:noAutofit/>
          </a:bodyPr>
          <a:lstStyle/>
          <a:p>
            <a:pPr algn="just">
              <a:buFont typeface="Wingdings" pitchFamily="2" charset="2"/>
              <a:buChar char="Ø"/>
            </a:pPr>
            <a:r>
              <a:rPr lang="es-ES" sz="2000" dirty="0" smtClean="0"/>
              <a:t>Análisis Cinemático y Dinámico:</a:t>
            </a:r>
            <a:endParaRPr lang="es-ES" sz="18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69</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5889104" y="5551964"/>
            <a:ext cx="3645072" cy="338554"/>
          </a:xfrm>
          <a:prstGeom prst="rect">
            <a:avLst/>
          </a:prstGeom>
          <a:noFill/>
        </p:spPr>
        <p:txBody>
          <a:bodyPr wrap="square" rtlCol="0">
            <a:spAutoFit/>
          </a:bodyPr>
          <a:lstStyle/>
          <a:p>
            <a:r>
              <a:rPr lang="es-ES" sz="1600" dirty="0" smtClean="0"/>
              <a:t>Figura 3.25 Esquema del sistema de giro.</a:t>
            </a:r>
            <a:endParaRPr lang="es-ES" sz="1600" dirty="0"/>
          </a:p>
        </p:txBody>
      </p:sp>
      <p:sp>
        <p:nvSpPr>
          <p:cNvPr id="9" name="8 CuadroTexto"/>
          <p:cNvSpPr txBox="1"/>
          <p:nvPr/>
        </p:nvSpPr>
        <p:spPr>
          <a:xfrm>
            <a:off x="200472" y="1320548"/>
            <a:ext cx="3816424" cy="244682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lvl="1" algn="just">
              <a:lnSpc>
                <a:spcPct val="150000"/>
              </a:lnSpc>
            </a:pPr>
            <a:r>
              <a:rPr lang="es-ES" dirty="0" smtClean="0"/>
              <a:t>Determinamos las condiciones del movimiento (¿cómo se moverá?) y la forma en la que este movimiento se ejecutará (¿lo que hace que se mueva?.</a:t>
            </a:r>
            <a:endParaRPr lang="es-ES" dirty="0"/>
          </a:p>
          <a:p>
            <a:endParaRPr lang="es-ES" dirty="0"/>
          </a:p>
        </p:txBody>
      </p:sp>
      <p:sp>
        <p:nvSpPr>
          <p:cNvPr id="8" name="7 CuadroTexto"/>
          <p:cNvSpPr txBox="1"/>
          <p:nvPr/>
        </p:nvSpPr>
        <p:spPr>
          <a:xfrm>
            <a:off x="272481" y="4243913"/>
            <a:ext cx="2952328" cy="1477328"/>
          </a:xfrm>
          <a:prstGeom prst="rect">
            <a:avLst/>
          </a:prstGeom>
          <a:noFill/>
          <a:ln>
            <a:solidFill>
              <a:srgbClr val="FF0000"/>
            </a:solidFill>
          </a:ln>
        </p:spPr>
        <p:txBody>
          <a:bodyPr wrap="square" rtlCol="0">
            <a:spAutoFit/>
          </a:bodyPr>
          <a:lstStyle/>
          <a:p>
            <a:pPr marL="342900" indent="-342900">
              <a:buFont typeface="+mj-lt"/>
              <a:buAutoNum type="arabicPeriod"/>
            </a:pPr>
            <a:r>
              <a:rPr lang="es-ES" dirty="0" smtClean="0"/>
              <a:t>Cargas requeridas.</a:t>
            </a:r>
          </a:p>
          <a:p>
            <a:pPr marL="342900" indent="-342900">
              <a:buFont typeface="+mj-lt"/>
              <a:buAutoNum type="arabicPeriod"/>
            </a:pPr>
            <a:endParaRPr lang="es-ES" dirty="0" smtClean="0"/>
          </a:p>
          <a:p>
            <a:pPr marL="342900" indent="-342900">
              <a:buFont typeface="+mj-lt"/>
              <a:buAutoNum type="arabicPeriod"/>
            </a:pPr>
            <a:r>
              <a:rPr lang="es-ES" dirty="0" smtClean="0"/>
              <a:t>Geometrías disponibles.</a:t>
            </a:r>
          </a:p>
          <a:p>
            <a:pPr marL="342900" indent="-342900">
              <a:buFont typeface="+mj-lt"/>
              <a:buAutoNum type="arabicPeriod"/>
            </a:pPr>
            <a:endParaRPr lang="es-ES" dirty="0" smtClean="0"/>
          </a:p>
          <a:p>
            <a:pPr marL="342900" indent="-342900">
              <a:buFont typeface="+mj-lt"/>
              <a:buAutoNum type="arabicPeriod"/>
            </a:pPr>
            <a:r>
              <a:rPr lang="es-ES" dirty="0" smtClean="0"/>
              <a:t>Elementos requeridos. </a:t>
            </a:r>
          </a:p>
        </p:txBody>
      </p:sp>
      <p:pic>
        <p:nvPicPr>
          <p:cNvPr id="11" name="10 Imagen"/>
          <p:cNvPicPr/>
          <p:nvPr/>
        </p:nvPicPr>
        <p:blipFill>
          <a:blip r:embed="rId5"/>
          <a:srcRect/>
          <a:stretch>
            <a:fillRect/>
          </a:stretch>
        </p:blipFill>
        <p:spPr bwMode="auto">
          <a:xfrm>
            <a:off x="6892340" y="897526"/>
            <a:ext cx="2916000" cy="2880043"/>
          </a:xfrm>
          <a:prstGeom prst="rect">
            <a:avLst/>
          </a:prstGeom>
          <a:noFill/>
          <a:ln w="9525">
            <a:noFill/>
            <a:miter lim="800000"/>
            <a:headEnd/>
            <a:tailEnd/>
          </a:ln>
        </p:spPr>
      </p:pic>
      <p:pic>
        <p:nvPicPr>
          <p:cNvPr id="12" name="11 Imagen" descr="D:\ESPE\Tesis Oscar\Planos y Esquemas\Gráficos\GRÁFICOS DE DISEÑO\Fig 3.85.bmp"/>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3212976"/>
            <a:ext cx="3060000" cy="1980000"/>
          </a:xfrm>
          <a:prstGeom prst="rect">
            <a:avLst/>
          </a:prstGeom>
          <a:noFill/>
          <a:ln>
            <a:noFill/>
          </a:ln>
        </p:spPr>
      </p:pic>
      <p:cxnSp>
        <p:nvCxnSpPr>
          <p:cNvPr id="14" name="13 Conector curvado"/>
          <p:cNvCxnSpPr/>
          <p:nvPr/>
        </p:nvCxnSpPr>
        <p:spPr>
          <a:xfrm flipV="1">
            <a:off x="4109527" y="1320548"/>
            <a:ext cx="2880473" cy="1223412"/>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curvado"/>
          <p:cNvCxnSpPr/>
          <p:nvPr/>
        </p:nvCxnSpPr>
        <p:spPr>
          <a:xfrm rot="5400000">
            <a:off x="6151520" y="2230480"/>
            <a:ext cx="1008112" cy="668848"/>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19 Conector curvado"/>
          <p:cNvCxnSpPr/>
          <p:nvPr/>
        </p:nvCxnSpPr>
        <p:spPr>
          <a:xfrm rot="10800000" flipV="1">
            <a:off x="3224810" y="4437110"/>
            <a:ext cx="1656183" cy="545467"/>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8881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78706"/>
          </a:xfrm>
        </p:spPr>
        <p:style>
          <a:lnRef idx="1">
            <a:schemeClr val="accent3"/>
          </a:lnRef>
          <a:fillRef idx="2">
            <a:schemeClr val="accent3"/>
          </a:fillRef>
          <a:effectRef idx="1">
            <a:schemeClr val="accent3"/>
          </a:effectRef>
          <a:fontRef idx="minor">
            <a:schemeClr val="dk1"/>
          </a:fontRef>
        </p:style>
        <p:txBody>
          <a:bodyPr>
            <a:noAutofit/>
          </a:bodyPr>
          <a:lstStyle/>
          <a:p>
            <a:pPr algn="l"/>
            <a:r>
              <a:rPr lang="es-ES" sz="3000" dirty="0" smtClean="0"/>
              <a:t>Capítulo I.                                                               Generalidades</a:t>
            </a:r>
            <a:endParaRPr lang="es-ES" sz="3000" dirty="0"/>
          </a:p>
        </p:txBody>
      </p:sp>
      <p:sp>
        <p:nvSpPr>
          <p:cNvPr id="3" name="2 Marcador de contenido"/>
          <p:cNvSpPr>
            <a:spLocks noGrp="1"/>
          </p:cNvSpPr>
          <p:nvPr>
            <p:ph idx="1"/>
          </p:nvPr>
        </p:nvSpPr>
        <p:spPr>
          <a:xfrm>
            <a:off x="495300" y="908720"/>
            <a:ext cx="8915400" cy="5184576"/>
          </a:xfrm>
        </p:spPr>
        <p:txBody>
          <a:bodyPr>
            <a:noAutofit/>
          </a:bodyPr>
          <a:lstStyle/>
          <a:p>
            <a:pPr marL="0" indent="0">
              <a:buNone/>
            </a:pPr>
            <a:r>
              <a:rPr lang="es-ES" sz="2000" u="sng" dirty="0" smtClean="0"/>
              <a:t>Antecedentes:</a:t>
            </a:r>
          </a:p>
          <a:p>
            <a:pPr marL="0" indent="0" algn="just">
              <a:buNone/>
            </a:pPr>
            <a:r>
              <a:rPr lang="es-ES" sz="1800" dirty="0" smtClean="0"/>
              <a:t>La Mansión de la Colina, es una empresa de capital privado, dedicada a la realización de eventos sociales de gran capacidad en la ciudad de Quito.</a:t>
            </a:r>
          </a:p>
          <a:p>
            <a:pPr marL="0" indent="0">
              <a:buNone/>
            </a:pPr>
            <a:endParaRPr lang="es-ES" dirty="0" smtClean="0"/>
          </a:p>
          <a:p>
            <a:pPr marL="0" indent="0">
              <a:buNone/>
            </a:pPr>
            <a:endParaRPr lang="es-ES" dirty="0"/>
          </a:p>
          <a:p>
            <a:pPr marL="0" indent="0">
              <a:buNone/>
            </a:pPr>
            <a:endParaRPr lang="es-ES" sz="1800" dirty="0" smtClean="0"/>
          </a:p>
          <a:p>
            <a:pPr marL="0" indent="0">
              <a:buNone/>
            </a:pPr>
            <a:endParaRPr lang="es-ES" sz="1800" dirty="0" smtClean="0"/>
          </a:p>
          <a:p>
            <a:pPr marL="0" indent="0">
              <a:buNone/>
            </a:pPr>
            <a:r>
              <a:rPr lang="es-ES" sz="1800" dirty="0" smtClean="0"/>
              <a:t>Ubicación:</a:t>
            </a:r>
          </a:p>
          <a:p>
            <a:pPr marL="0" indent="0">
              <a:buNone/>
            </a:pPr>
            <a:endParaRPr lang="es-ES" sz="1800" dirty="0" smtClean="0"/>
          </a:p>
          <a:p>
            <a:pPr algn="just"/>
            <a:r>
              <a:rPr lang="es-ES" sz="1800" dirty="0" smtClean="0"/>
              <a:t>País:            Ecuador</a:t>
            </a:r>
          </a:p>
          <a:p>
            <a:pPr algn="just"/>
            <a:r>
              <a:rPr lang="es-ES" sz="1800" dirty="0" smtClean="0"/>
              <a:t>Provincia:   Pichincha</a:t>
            </a:r>
          </a:p>
          <a:p>
            <a:pPr algn="just"/>
            <a:r>
              <a:rPr lang="es-ES" sz="1800" dirty="0" smtClean="0"/>
              <a:t>Cuidad:       Quito</a:t>
            </a:r>
          </a:p>
          <a:p>
            <a:pPr algn="just"/>
            <a:r>
              <a:rPr lang="es-ES" sz="1800" dirty="0" smtClean="0"/>
              <a:t>Barrio:        La vieja Europa</a:t>
            </a:r>
          </a:p>
          <a:p>
            <a:pPr algn="just"/>
            <a:r>
              <a:rPr lang="es-ES" sz="1800" dirty="0" smtClean="0"/>
              <a:t>Calles:         Los Cipreses N63-30 y Av. Los Helechos</a:t>
            </a:r>
            <a:endParaRPr lang="es-ES" sz="2100" dirty="0"/>
          </a:p>
        </p:txBody>
      </p:sp>
      <p:sp>
        <p:nvSpPr>
          <p:cNvPr id="6" name="5 Marcador de pie de página"/>
          <p:cNvSpPr>
            <a:spLocks noGrp="1"/>
          </p:cNvSpPr>
          <p:nvPr>
            <p:ph type="ftr" sz="quarter" idx="11"/>
          </p:nvPr>
        </p:nvSpPr>
        <p:spPr/>
        <p:txBody>
          <a:bodyPr/>
          <a:lstStyle/>
          <a:p>
            <a:r>
              <a:rPr lang="es-ES" sz="1600" dirty="0" smtClean="0">
                <a:solidFill>
                  <a:schemeClr val="tx1"/>
                </a:solidFill>
              </a:rPr>
              <a:t>CAPÍTULO 1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7</a:t>
            </a:fld>
            <a:r>
              <a:rPr lang="es-ES" sz="1600" dirty="0" smtClean="0">
                <a:solidFill>
                  <a:schemeClr val="tx1"/>
                </a:solidFill>
              </a:rPr>
              <a:t>/130</a:t>
            </a:r>
            <a:endParaRPr lang="es-ES" sz="1600" dirty="0">
              <a:solidFill>
                <a:schemeClr val="tx1"/>
              </a:solidFill>
            </a:endParaRPr>
          </a:p>
        </p:txBody>
      </p:sp>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3480" y="137751"/>
            <a:ext cx="517864" cy="494774"/>
          </a:xfrm>
          <a:prstGeom prst="rect">
            <a:avLst/>
          </a:prstGeom>
        </p:spPr>
      </p:pic>
      <p:pic>
        <p:nvPicPr>
          <p:cNvPr id="11" name="10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0027" y="2270319"/>
            <a:ext cx="4309525" cy="3108293"/>
          </a:xfrm>
          <a:prstGeom prst="rect">
            <a:avLst/>
          </a:prstGeom>
        </p:spPr>
      </p:pic>
      <p:sp>
        <p:nvSpPr>
          <p:cNvPr id="12" name="11 Flecha doblada hacia arriba"/>
          <p:cNvSpPr/>
          <p:nvPr/>
        </p:nvSpPr>
        <p:spPr>
          <a:xfrm rot="10800000">
            <a:off x="2311743" y="2870212"/>
            <a:ext cx="2808312" cy="1368152"/>
          </a:xfrm>
          <a:prstGeom prst="bentUpArrow">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 name="4 CuadroTexto"/>
          <p:cNvSpPr txBox="1"/>
          <p:nvPr/>
        </p:nvSpPr>
        <p:spPr>
          <a:xfrm>
            <a:off x="5714660" y="5423098"/>
            <a:ext cx="3277692" cy="338554"/>
          </a:xfrm>
          <a:prstGeom prst="rect">
            <a:avLst/>
          </a:prstGeom>
          <a:noFill/>
        </p:spPr>
        <p:txBody>
          <a:bodyPr wrap="none" rtlCol="0">
            <a:spAutoFit/>
          </a:bodyPr>
          <a:lstStyle/>
          <a:p>
            <a:r>
              <a:rPr lang="es-ES" sz="1600" dirty="0" smtClean="0"/>
              <a:t>Figura 1.1 Imagen aérea de ubicación</a:t>
            </a:r>
            <a:endParaRPr lang="es-ES" sz="1600" dirty="0"/>
          </a:p>
        </p:txBody>
      </p:sp>
    </p:spTree>
    <p:extLst>
      <p:ext uri="{BB962C8B-B14F-4D97-AF65-F5344CB8AC3E}">
        <p14:creationId xmlns:p14="http://schemas.microsoft.com/office/powerpoint/2010/main" val="123418338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3991322" cy="360040"/>
          </a:xfrm>
        </p:spPr>
        <p:txBody>
          <a:bodyPr>
            <a:noAutofit/>
          </a:bodyPr>
          <a:lstStyle/>
          <a:p>
            <a:pPr algn="just">
              <a:buFont typeface="Wingdings" pitchFamily="2" charset="2"/>
              <a:buChar char="Ø"/>
            </a:pPr>
            <a:r>
              <a:rPr lang="es-ES" sz="2000" dirty="0" smtClean="0"/>
              <a:t>Unidad Motriz:</a:t>
            </a:r>
            <a:endParaRPr lang="es-ES" sz="18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70</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341061" y="5757939"/>
            <a:ext cx="3645072" cy="338554"/>
          </a:xfrm>
          <a:prstGeom prst="rect">
            <a:avLst/>
          </a:prstGeom>
          <a:noFill/>
        </p:spPr>
        <p:txBody>
          <a:bodyPr wrap="square" rtlCol="0">
            <a:spAutoFit/>
          </a:bodyPr>
          <a:lstStyle/>
          <a:p>
            <a:r>
              <a:rPr lang="es-ES" sz="1600" dirty="0" smtClean="0"/>
              <a:t>Figura 3.26 Moto-reductor seleccionado.</a:t>
            </a:r>
            <a:endParaRPr lang="es-ES" sz="1600" dirty="0"/>
          </a:p>
        </p:txBody>
      </p:sp>
      <p:sp>
        <p:nvSpPr>
          <p:cNvPr id="9" name="8 CuadroTexto"/>
          <p:cNvSpPr txBox="1"/>
          <p:nvPr/>
        </p:nvSpPr>
        <p:spPr>
          <a:xfrm>
            <a:off x="200472" y="1320548"/>
            <a:ext cx="3816424"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lvl="1" algn="just">
              <a:lnSpc>
                <a:spcPct val="150000"/>
              </a:lnSpc>
            </a:pPr>
            <a:r>
              <a:rPr lang="es-ES" dirty="0" smtClean="0"/>
              <a:t>Con el torque requerido por el sistema para ejecutar el movimiento (POTENCIA) y la velocidad angular; seleccionamos el moto-reductor.</a:t>
            </a:r>
            <a:endParaRPr lang="es-ES" dirty="0"/>
          </a:p>
          <a:p>
            <a:endParaRPr lang="es-ES" dirty="0"/>
          </a:p>
        </p:txBody>
      </p:sp>
      <p:sp>
        <p:nvSpPr>
          <p:cNvPr id="8" name="7 CuadroTexto"/>
          <p:cNvSpPr txBox="1"/>
          <p:nvPr/>
        </p:nvSpPr>
        <p:spPr>
          <a:xfrm>
            <a:off x="488504" y="3538897"/>
            <a:ext cx="3240360" cy="369332"/>
          </a:xfrm>
          <a:prstGeom prst="rect">
            <a:avLst/>
          </a:prstGeom>
          <a:noFill/>
          <a:ln>
            <a:solidFill>
              <a:srgbClr val="FF0000"/>
            </a:solidFill>
          </a:ln>
        </p:spPr>
        <p:txBody>
          <a:bodyPr wrap="square" rtlCol="0">
            <a:spAutoFit/>
          </a:bodyPr>
          <a:lstStyle/>
          <a:p>
            <a:r>
              <a:rPr lang="es-ES" dirty="0" smtClean="0"/>
              <a:t>CbN-2905-S-V3-800-MR-182T-3</a:t>
            </a:r>
          </a:p>
        </p:txBody>
      </p:sp>
      <p:cxnSp>
        <p:nvCxnSpPr>
          <p:cNvPr id="18" name="17 Conector curvado"/>
          <p:cNvCxnSpPr/>
          <p:nvPr/>
        </p:nvCxnSpPr>
        <p:spPr>
          <a:xfrm flipV="1">
            <a:off x="4016898" y="1844824"/>
            <a:ext cx="1296142" cy="936106"/>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6" name="15 Objeto"/>
          <p:cNvGraphicFramePr>
            <a:graphicFrameLocks noChangeAspect="1"/>
          </p:cNvGraphicFramePr>
          <p:nvPr>
            <p:extLst>
              <p:ext uri="{D42A27DB-BD31-4B8C-83A1-F6EECF244321}">
                <p14:modId xmlns:p14="http://schemas.microsoft.com/office/powerpoint/2010/main" val="703361324"/>
              </p:ext>
            </p:extLst>
          </p:nvPr>
        </p:nvGraphicFramePr>
        <p:xfrm>
          <a:off x="5313040" y="1219063"/>
          <a:ext cx="4302249" cy="1580947"/>
        </p:xfrm>
        <a:graphic>
          <a:graphicData uri="http://schemas.openxmlformats.org/presentationml/2006/ole">
            <mc:AlternateContent xmlns:mc="http://schemas.openxmlformats.org/markup-compatibility/2006">
              <mc:Choice xmlns:v="urn:schemas-microsoft-com:vml" Requires="v">
                <p:oleObj spid="_x0000_s44097" name="Mathcad" r:id="rId6" imgW="3162240" imgH="1162080" progId="Mathcad">
                  <p:link updateAutomatic="1"/>
                </p:oleObj>
              </mc:Choice>
              <mc:Fallback>
                <p:oleObj name="Mathcad" r:id="rId6" imgW="3162240" imgH="1162080" progId="Mathcad">
                  <p:link updateAutomatic="1"/>
                  <p:pic>
                    <p:nvPicPr>
                      <p:cNvPr id="0" name=""/>
                      <p:cNvPicPr/>
                      <p:nvPr/>
                    </p:nvPicPr>
                    <p:blipFill>
                      <a:blip r:embed="rId7"/>
                      <a:stretch>
                        <a:fillRect/>
                      </a:stretch>
                    </p:blipFill>
                    <p:spPr>
                      <a:xfrm>
                        <a:off x="5313040" y="1219063"/>
                        <a:ext cx="4302249" cy="1580947"/>
                      </a:xfrm>
                      <a:prstGeom prst="rect">
                        <a:avLst/>
                      </a:prstGeom>
                      <a:ln>
                        <a:solidFill>
                          <a:schemeClr val="tx1"/>
                        </a:solidFill>
                      </a:ln>
                    </p:spPr>
                  </p:pic>
                </p:oleObj>
              </mc:Fallback>
            </mc:AlternateContent>
          </a:graphicData>
        </a:graphic>
      </p:graphicFrame>
      <p:graphicFrame>
        <p:nvGraphicFramePr>
          <p:cNvPr id="21" name="20 Objeto"/>
          <p:cNvGraphicFramePr>
            <a:graphicFrameLocks noChangeAspect="1"/>
          </p:cNvGraphicFramePr>
          <p:nvPr>
            <p:extLst>
              <p:ext uri="{D42A27DB-BD31-4B8C-83A1-F6EECF244321}">
                <p14:modId xmlns:p14="http://schemas.microsoft.com/office/powerpoint/2010/main" val="4127675630"/>
              </p:ext>
            </p:extLst>
          </p:nvPr>
        </p:nvGraphicFramePr>
        <p:xfrm>
          <a:off x="5385048" y="4000143"/>
          <a:ext cx="4225747" cy="1557526"/>
        </p:xfrm>
        <a:graphic>
          <a:graphicData uri="http://schemas.openxmlformats.org/presentationml/2006/ole">
            <mc:AlternateContent xmlns:mc="http://schemas.openxmlformats.org/markup-compatibility/2006">
              <mc:Choice xmlns:v="urn:schemas-microsoft-com:vml" Requires="v">
                <p:oleObj spid="_x0000_s44098" name="Mathcad" r:id="rId8" imgW="3152880" imgH="1162080" progId="Mathcad">
                  <p:link updateAutomatic="1"/>
                </p:oleObj>
              </mc:Choice>
              <mc:Fallback>
                <p:oleObj name="Mathcad" r:id="rId8" imgW="3152880" imgH="1162080" progId="Mathcad">
                  <p:link updateAutomatic="1"/>
                  <p:pic>
                    <p:nvPicPr>
                      <p:cNvPr id="0" name=""/>
                      <p:cNvPicPr/>
                      <p:nvPr/>
                    </p:nvPicPr>
                    <p:blipFill>
                      <a:blip r:embed="rId9"/>
                      <a:stretch>
                        <a:fillRect/>
                      </a:stretch>
                    </p:blipFill>
                    <p:spPr>
                      <a:xfrm>
                        <a:off x="5385048" y="4000143"/>
                        <a:ext cx="4225747" cy="1557526"/>
                      </a:xfrm>
                      <a:prstGeom prst="rect">
                        <a:avLst/>
                      </a:prstGeom>
                      <a:ln>
                        <a:solidFill>
                          <a:srgbClr val="FF0000"/>
                        </a:solidFill>
                      </a:ln>
                    </p:spPr>
                  </p:pic>
                </p:oleObj>
              </mc:Fallback>
            </mc:AlternateContent>
          </a:graphicData>
        </a:graphic>
      </p:graphicFrame>
      <p:cxnSp>
        <p:nvCxnSpPr>
          <p:cNvPr id="28" name="27 Conector recto de flecha"/>
          <p:cNvCxnSpPr/>
          <p:nvPr/>
        </p:nvCxnSpPr>
        <p:spPr>
          <a:xfrm>
            <a:off x="7329264" y="2924944"/>
            <a:ext cx="0" cy="936104"/>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4038"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312060" y="4138948"/>
            <a:ext cx="1526854" cy="1618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595498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3991322" cy="360040"/>
          </a:xfrm>
        </p:spPr>
        <p:txBody>
          <a:bodyPr>
            <a:noAutofit/>
          </a:bodyPr>
          <a:lstStyle/>
          <a:p>
            <a:pPr algn="just">
              <a:buFont typeface="Wingdings" pitchFamily="2" charset="2"/>
              <a:buChar char="Ø"/>
            </a:pPr>
            <a:r>
              <a:rPr lang="es-ES" sz="2000" dirty="0" smtClean="0"/>
              <a:t>Sistema de Engranes:</a:t>
            </a:r>
            <a:endParaRPr lang="es-ES" sz="18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71</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6046259" y="5625717"/>
            <a:ext cx="3645072" cy="338554"/>
          </a:xfrm>
          <a:prstGeom prst="rect">
            <a:avLst/>
          </a:prstGeom>
          <a:noFill/>
        </p:spPr>
        <p:txBody>
          <a:bodyPr wrap="square" rtlCol="0">
            <a:spAutoFit/>
          </a:bodyPr>
          <a:lstStyle/>
          <a:p>
            <a:r>
              <a:rPr lang="es-ES" sz="1600" dirty="0" smtClean="0"/>
              <a:t>Figura 3.27 Par de engranes rectos.</a:t>
            </a:r>
            <a:endParaRPr lang="es-ES" sz="1600" dirty="0"/>
          </a:p>
        </p:txBody>
      </p:sp>
      <p:sp>
        <p:nvSpPr>
          <p:cNvPr id="9" name="8 CuadroTexto"/>
          <p:cNvSpPr txBox="1"/>
          <p:nvPr/>
        </p:nvSpPr>
        <p:spPr>
          <a:xfrm>
            <a:off x="200472" y="1320548"/>
            <a:ext cx="4752528" cy="203132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lvl="1" algn="just">
              <a:lnSpc>
                <a:spcPct val="150000"/>
              </a:lnSpc>
            </a:pPr>
            <a:r>
              <a:rPr lang="es-ES" dirty="0" smtClean="0"/>
              <a:t>En el par de engranes rectos, la corona dentada será fraccionada por sus grandes dimensiones. La corona dentada se fija al piso giratorio</a:t>
            </a:r>
            <a:r>
              <a:rPr lang="es-ES" dirty="0"/>
              <a:t> </a:t>
            </a:r>
            <a:r>
              <a:rPr lang="es-ES" dirty="0" smtClean="0"/>
              <a:t>y el piñón se conecta a la salida del moto-reductor.</a:t>
            </a:r>
            <a:endParaRPr lang="es-ES" dirty="0"/>
          </a:p>
          <a:p>
            <a:endParaRPr lang="es-ES" dirty="0"/>
          </a:p>
        </p:txBody>
      </p:sp>
      <p:pic>
        <p:nvPicPr>
          <p:cNvPr id="450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6259" y="1037398"/>
            <a:ext cx="2738574"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9184" y="3501008"/>
            <a:ext cx="2124973" cy="2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3" name="12 Objeto"/>
          <p:cNvGraphicFramePr>
            <a:graphicFrameLocks noChangeAspect="1"/>
          </p:cNvGraphicFramePr>
          <p:nvPr>
            <p:extLst>
              <p:ext uri="{D42A27DB-BD31-4B8C-83A1-F6EECF244321}">
                <p14:modId xmlns:p14="http://schemas.microsoft.com/office/powerpoint/2010/main" val="315910980"/>
              </p:ext>
            </p:extLst>
          </p:nvPr>
        </p:nvGraphicFramePr>
        <p:xfrm>
          <a:off x="1880195" y="3795532"/>
          <a:ext cx="3963209" cy="2225756"/>
        </p:xfrm>
        <a:graphic>
          <a:graphicData uri="http://schemas.openxmlformats.org/presentationml/2006/ole">
            <mc:AlternateContent xmlns:mc="http://schemas.openxmlformats.org/markup-compatibility/2006">
              <mc:Choice xmlns:v="urn:schemas-microsoft-com:vml" Requires="v">
                <p:oleObj spid="_x0000_s45087" name="Mathcad" r:id="rId8" imgW="3324240" imgH="1866960" progId="Mathcad">
                  <p:link updateAutomatic="1"/>
                </p:oleObj>
              </mc:Choice>
              <mc:Fallback>
                <p:oleObj name="Mathcad" r:id="rId8" imgW="3324240" imgH="1866960" progId="Mathcad">
                  <p:link updateAutomatic="1"/>
                  <p:pic>
                    <p:nvPicPr>
                      <p:cNvPr id="0" name=""/>
                      <p:cNvPicPr/>
                      <p:nvPr/>
                    </p:nvPicPr>
                    <p:blipFill>
                      <a:blip r:embed="rId9"/>
                      <a:stretch>
                        <a:fillRect/>
                      </a:stretch>
                    </p:blipFill>
                    <p:spPr>
                      <a:xfrm>
                        <a:off x="1880195" y="3795532"/>
                        <a:ext cx="3963209" cy="2225756"/>
                      </a:xfrm>
                      <a:prstGeom prst="rect">
                        <a:avLst/>
                      </a:prstGeom>
                      <a:ln>
                        <a:solidFill>
                          <a:schemeClr val="accent1"/>
                        </a:solidFill>
                      </a:ln>
                    </p:spPr>
                  </p:pic>
                </p:oleObj>
              </mc:Fallback>
            </mc:AlternateContent>
          </a:graphicData>
        </a:graphic>
      </p:graphicFrame>
      <p:sp>
        <p:nvSpPr>
          <p:cNvPr id="22" name="21 CuadroTexto"/>
          <p:cNvSpPr txBox="1"/>
          <p:nvPr/>
        </p:nvSpPr>
        <p:spPr>
          <a:xfrm>
            <a:off x="1928664" y="3426201"/>
            <a:ext cx="1080120" cy="369332"/>
          </a:xfrm>
          <a:prstGeom prst="rect">
            <a:avLst/>
          </a:prstGeom>
          <a:noFill/>
        </p:spPr>
        <p:txBody>
          <a:bodyPr wrap="square" rtlCol="0">
            <a:spAutoFit/>
          </a:bodyPr>
          <a:lstStyle/>
          <a:p>
            <a:r>
              <a:rPr lang="es-ES" dirty="0" smtClean="0"/>
              <a:t>Datos:</a:t>
            </a:r>
            <a:endParaRPr lang="es-ES" dirty="0"/>
          </a:p>
        </p:txBody>
      </p:sp>
    </p:spTree>
    <p:extLst>
      <p:ext uri="{BB962C8B-B14F-4D97-AF65-F5344CB8AC3E}">
        <p14:creationId xmlns:p14="http://schemas.microsoft.com/office/powerpoint/2010/main" val="338421544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3991322" cy="360040"/>
          </a:xfrm>
        </p:spPr>
        <p:txBody>
          <a:bodyPr>
            <a:noAutofit/>
          </a:bodyPr>
          <a:lstStyle/>
          <a:p>
            <a:pPr marL="0" indent="0" algn="just">
              <a:buNone/>
            </a:pPr>
            <a:r>
              <a:rPr lang="es-ES" sz="1800" dirty="0" smtClean="0"/>
              <a:t>Geometría de los engranes (Piñón):</a:t>
            </a:r>
            <a:endParaRPr lang="es-ES" sz="16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72</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416496" y="5640450"/>
            <a:ext cx="3645072" cy="338554"/>
          </a:xfrm>
          <a:prstGeom prst="rect">
            <a:avLst/>
          </a:prstGeom>
          <a:noFill/>
        </p:spPr>
        <p:txBody>
          <a:bodyPr wrap="square" rtlCol="0">
            <a:spAutoFit/>
          </a:bodyPr>
          <a:lstStyle/>
          <a:p>
            <a:r>
              <a:rPr lang="es-ES" sz="1600" dirty="0" smtClean="0"/>
              <a:t>Figura 3.28 Geometría del piñón.</a:t>
            </a:r>
            <a:endParaRPr lang="es-ES" sz="1600" dirty="0"/>
          </a:p>
        </p:txBody>
      </p:sp>
      <p:pic>
        <p:nvPicPr>
          <p:cNvPr id="450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472" y="3393651"/>
            <a:ext cx="2738574"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472" y="1348087"/>
            <a:ext cx="29337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2" name="11 Objeto"/>
          <p:cNvGraphicFramePr>
            <a:graphicFrameLocks noChangeAspect="1"/>
          </p:cNvGraphicFramePr>
          <p:nvPr>
            <p:extLst>
              <p:ext uri="{D42A27DB-BD31-4B8C-83A1-F6EECF244321}">
                <p14:modId xmlns:p14="http://schemas.microsoft.com/office/powerpoint/2010/main" val="1436916229"/>
              </p:ext>
            </p:extLst>
          </p:nvPr>
        </p:nvGraphicFramePr>
        <p:xfrm>
          <a:off x="3462235" y="1348087"/>
          <a:ext cx="6366689" cy="4097137"/>
        </p:xfrm>
        <a:graphic>
          <a:graphicData uri="http://schemas.openxmlformats.org/presentationml/2006/ole">
            <mc:AlternateContent xmlns:mc="http://schemas.openxmlformats.org/markup-compatibility/2006">
              <mc:Choice xmlns:v="urn:schemas-microsoft-com:vml" Requires="v">
                <p:oleObj spid="_x0000_s46108" name="Mathcad" r:id="rId8" imgW="5076720" imgH="3267000" progId="Mathcad">
                  <p:link updateAutomatic="1"/>
                </p:oleObj>
              </mc:Choice>
              <mc:Fallback>
                <p:oleObj name="Mathcad" r:id="rId8" imgW="5076720" imgH="3267000" progId="Mathcad">
                  <p:link updateAutomatic="1"/>
                  <p:pic>
                    <p:nvPicPr>
                      <p:cNvPr id="0" name=""/>
                      <p:cNvPicPr/>
                      <p:nvPr/>
                    </p:nvPicPr>
                    <p:blipFill>
                      <a:blip r:embed="rId9"/>
                      <a:stretch>
                        <a:fillRect/>
                      </a:stretch>
                    </p:blipFill>
                    <p:spPr>
                      <a:xfrm>
                        <a:off x="3462235" y="1348087"/>
                        <a:ext cx="6366689" cy="4097137"/>
                      </a:xfrm>
                      <a:prstGeom prst="rect">
                        <a:avLst/>
                      </a:prstGeom>
                      <a:noFill/>
                      <a:ln>
                        <a:solidFill>
                          <a:schemeClr val="accent1"/>
                        </a:solidFill>
                      </a:ln>
                    </p:spPr>
                  </p:pic>
                </p:oleObj>
              </mc:Fallback>
            </mc:AlternateContent>
          </a:graphicData>
        </a:graphic>
      </p:graphicFrame>
    </p:spTree>
    <p:extLst>
      <p:ext uri="{BB962C8B-B14F-4D97-AF65-F5344CB8AC3E}">
        <p14:creationId xmlns:p14="http://schemas.microsoft.com/office/powerpoint/2010/main" val="421008728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4351362" cy="360040"/>
          </a:xfrm>
        </p:spPr>
        <p:txBody>
          <a:bodyPr>
            <a:noAutofit/>
          </a:bodyPr>
          <a:lstStyle/>
          <a:p>
            <a:pPr marL="0" indent="0" algn="just">
              <a:buNone/>
            </a:pPr>
            <a:r>
              <a:rPr lang="es-ES" sz="1800" dirty="0" smtClean="0"/>
              <a:t>Geometría de los engranes (Corona-Rueda):</a:t>
            </a:r>
            <a:endParaRPr lang="es-ES" sz="16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73</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416496" y="5640450"/>
            <a:ext cx="3645072" cy="338554"/>
          </a:xfrm>
          <a:prstGeom prst="rect">
            <a:avLst/>
          </a:prstGeom>
          <a:noFill/>
        </p:spPr>
        <p:txBody>
          <a:bodyPr wrap="square" rtlCol="0">
            <a:spAutoFit/>
          </a:bodyPr>
          <a:lstStyle/>
          <a:p>
            <a:r>
              <a:rPr lang="es-ES" sz="1600" dirty="0" smtClean="0"/>
              <a:t>Figura 3.29 Geometría de la rueda.</a:t>
            </a:r>
            <a:endParaRPr lang="es-ES" sz="1600" dirty="0"/>
          </a:p>
        </p:txBody>
      </p:sp>
      <p:pic>
        <p:nvPicPr>
          <p:cNvPr id="450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472" y="3393651"/>
            <a:ext cx="2738574"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472" y="1348087"/>
            <a:ext cx="2933700" cy="186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10 Objeto"/>
          <p:cNvGraphicFramePr>
            <a:graphicFrameLocks noChangeAspect="1"/>
          </p:cNvGraphicFramePr>
          <p:nvPr>
            <p:extLst>
              <p:ext uri="{D42A27DB-BD31-4B8C-83A1-F6EECF244321}">
                <p14:modId xmlns:p14="http://schemas.microsoft.com/office/powerpoint/2010/main" val="3933000229"/>
              </p:ext>
            </p:extLst>
          </p:nvPr>
        </p:nvGraphicFramePr>
        <p:xfrm>
          <a:off x="3334039" y="1412777"/>
          <a:ext cx="6494885" cy="3971026"/>
        </p:xfrm>
        <a:graphic>
          <a:graphicData uri="http://schemas.openxmlformats.org/presentationml/2006/ole">
            <mc:AlternateContent xmlns:mc="http://schemas.openxmlformats.org/markup-compatibility/2006">
              <mc:Choice xmlns:v="urn:schemas-microsoft-com:vml" Requires="v">
                <p:oleObj spid="_x0000_s47128" name="Mathcad" r:id="rId8" imgW="5343480" imgH="3267000" progId="Mathcad">
                  <p:link updateAutomatic="1"/>
                </p:oleObj>
              </mc:Choice>
              <mc:Fallback>
                <p:oleObj name="Mathcad" r:id="rId8" imgW="5343480" imgH="3267000" progId="Mathcad">
                  <p:link updateAutomatic="1"/>
                  <p:pic>
                    <p:nvPicPr>
                      <p:cNvPr id="0" name=""/>
                      <p:cNvPicPr/>
                      <p:nvPr/>
                    </p:nvPicPr>
                    <p:blipFill>
                      <a:blip r:embed="rId9"/>
                      <a:stretch>
                        <a:fillRect/>
                      </a:stretch>
                    </p:blipFill>
                    <p:spPr>
                      <a:xfrm>
                        <a:off x="3334039" y="1412777"/>
                        <a:ext cx="6494885" cy="3971026"/>
                      </a:xfrm>
                      <a:prstGeom prst="rect">
                        <a:avLst/>
                      </a:prstGeom>
                      <a:ln>
                        <a:solidFill>
                          <a:schemeClr val="accent1"/>
                        </a:solidFill>
                      </a:ln>
                    </p:spPr>
                  </p:pic>
                </p:oleObj>
              </mc:Fallback>
            </mc:AlternateContent>
          </a:graphicData>
        </a:graphic>
      </p:graphicFrame>
    </p:spTree>
    <p:extLst>
      <p:ext uri="{BB962C8B-B14F-4D97-AF65-F5344CB8AC3E}">
        <p14:creationId xmlns:p14="http://schemas.microsoft.com/office/powerpoint/2010/main" val="32210592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4351362" cy="360040"/>
          </a:xfrm>
        </p:spPr>
        <p:txBody>
          <a:bodyPr>
            <a:noAutofit/>
          </a:bodyPr>
          <a:lstStyle/>
          <a:p>
            <a:pPr marL="0" indent="0" algn="just">
              <a:buNone/>
            </a:pPr>
            <a:r>
              <a:rPr lang="es-ES" sz="1800" dirty="0" smtClean="0"/>
              <a:t>Geometría de los engranes:</a:t>
            </a:r>
            <a:endParaRPr lang="es-ES" sz="16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74</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554261" y="5301208"/>
            <a:ext cx="3645072" cy="338554"/>
          </a:xfrm>
          <a:prstGeom prst="rect">
            <a:avLst/>
          </a:prstGeom>
          <a:noFill/>
        </p:spPr>
        <p:txBody>
          <a:bodyPr wrap="square" rtlCol="0">
            <a:spAutoFit/>
          </a:bodyPr>
          <a:lstStyle/>
          <a:p>
            <a:r>
              <a:rPr lang="es-ES" sz="1600" dirty="0" smtClean="0"/>
              <a:t>Figura 3.29 Distancia entre centros.</a:t>
            </a:r>
            <a:endParaRPr lang="es-ES" sz="1600" dirty="0"/>
          </a:p>
        </p:txBody>
      </p:sp>
      <p:pic>
        <p:nvPicPr>
          <p:cNvPr id="4506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152" y="2461565"/>
            <a:ext cx="3409088" cy="2688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17 Conector curvado"/>
          <p:cNvCxnSpPr/>
          <p:nvPr/>
        </p:nvCxnSpPr>
        <p:spPr>
          <a:xfrm flipV="1">
            <a:off x="1928664" y="3212976"/>
            <a:ext cx="2880320" cy="1656185"/>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7" name="16 Objeto"/>
          <p:cNvGraphicFramePr>
            <a:graphicFrameLocks noChangeAspect="1"/>
          </p:cNvGraphicFramePr>
          <p:nvPr>
            <p:extLst>
              <p:ext uri="{D42A27DB-BD31-4B8C-83A1-F6EECF244321}">
                <p14:modId xmlns:p14="http://schemas.microsoft.com/office/powerpoint/2010/main" val="1763271348"/>
              </p:ext>
            </p:extLst>
          </p:nvPr>
        </p:nvGraphicFramePr>
        <p:xfrm>
          <a:off x="4736976" y="1063814"/>
          <a:ext cx="5101359" cy="4957474"/>
        </p:xfrm>
        <a:graphic>
          <a:graphicData uri="http://schemas.openxmlformats.org/presentationml/2006/ole">
            <mc:AlternateContent xmlns:mc="http://schemas.openxmlformats.org/markup-compatibility/2006">
              <mc:Choice xmlns:v="urn:schemas-microsoft-com:vml" Requires="v">
                <p:oleObj spid="_x0000_s48151" name="Mathcad" r:id="rId7" imgW="3714840" imgH="3610080" progId="Mathcad">
                  <p:link updateAutomatic="1"/>
                </p:oleObj>
              </mc:Choice>
              <mc:Fallback>
                <p:oleObj name="Mathcad" r:id="rId7" imgW="3714840" imgH="3610080" progId="Mathcad">
                  <p:link updateAutomatic="1"/>
                  <p:pic>
                    <p:nvPicPr>
                      <p:cNvPr id="0" name=""/>
                      <p:cNvPicPr/>
                      <p:nvPr/>
                    </p:nvPicPr>
                    <p:blipFill>
                      <a:blip r:embed="rId8"/>
                      <a:stretch>
                        <a:fillRect/>
                      </a:stretch>
                    </p:blipFill>
                    <p:spPr>
                      <a:xfrm>
                        <a:off x="4736976" y="1063814"/>
                        <a:ext cx="5101359" cy="4957474"/>
                      </a:xfrm>
                      <a:prstGeom prst="rect">
                        <a:avLst/>
                      </a:prstGeom>
                      <a:ln>
                        <a:solidFill>
                          <a:schemeClr val="accent1"/>
                        </a:solidFill>
                      </a:ln>
                    </p:spPr>
                  </p:pic>
                </p:oleObj>
              </mc:Fallback>
            </mc:AlternateContent>
          </a:graphicData>
        </a:graphic>
      </p:graphicFrame>
    </p:spTree>
    <p:extLst>
      <p:ext uri="{BB962C8B-B14F-4D97-AF65-F5344CB8AC3E}">
        <p14:creationId xmlns:p14="http://schemas.microsoft.com/office/powerpoint/2010/main" val="30923832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4351362" cy="360040"/>
          </a:xfrm>
        </p:spPr>
        <p:txBody>
          <a:bodyPr>
            <a:noAutofit/>
          </a:bodyPr>
          <a:lstStyle/>
          <a:p>
            <a:pPr marL="0" indent="0" algn="just">
              <a:buNone/>
            </a:pPr>
            <a:r>
              <a:rPr lang="es-ES" sz="1800" dirty="0" smtClean="0"/>
              <a:t>Esfuerzos AGMA en los engranes:</a:t>
            </a:r>
            <a:endParaRPr lang="es-ES" sz="16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75</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65863" y="5626869"/>
            <a:ext cx="4104456" cy="338554"/>
          </a:xfrm>
          <a:prstGeom prst="rect">
            <a:avLst/>
          </a:prstGeom>
          <a:noFill/>
        </p:spPr>
        <p:txBody>
          <a:bodyPr wrap="square" rtlCol="0">
            <a:spAutoFit/>
          </a:bodyPr>
          <a:lstStyle/>
          <a:p>
            <a:r>
              <a:rPr lang="es-ES" sz="1600" dirty="0" smtClean="0"/>
              <a:t>Figura 3.30 Fuerzas en el diente del engranes.</a:t>
            </a:r>
            <a:endParaRPr lang="es-ES" sz="1600" dirty="0"/>
          </a:p>
        </p:txBody>
      </p:sp>
      <p:pic>
        <p:nvPicPr>
          <p:cNvPr id="491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63" y="2132856"/>
            <a:ext cx="2212484" cy="3002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7 Objeto"/>
          <p:cNvGraphicFramePr>
            <a:graphicFrameLocks noChangeAspect="1"/>
          </p:cNvGraphicFramePr>
          <p:nvPr>
            <p:extLst>
              <p:ext uri="{D42A27DB-BD31-4B8C-83A1-F6EECF244321}">
                <p14:modId xmlns:p14="http://schemas.microsoft.com/office/powerpoint/2010/main" val="2346095127"/>
              </p:ext>
            </p:extLst>
          </p:nvPr>
        </p:nvGraphicFramePr>
        <p:xfrm>
          <a:off x="2072680" y="3298898"/>
          <a:ext cx="1711347" cy="980286"/>
        </p:xfrm>
        <a:graphic>
          <a:graphicData uri="http://schemas.openxmlformats.org/presentationml/2006/ole">
            <mc:AlternateContent xmlns:mc="http://schemas.openxmlformats.org/markup-compatibility/2006">
              <mc:Choice xmlns:v="urn:schemas-microsoft-com:vml" Requires="v">
                <p:oleObj spid="_x0000_s49197" name="Mathcad" r:id="rId7" imgW="981000" imgH="561960" progId="Mathcad">
                  <p:link updateAutomatic="1"/>
                </p:oleObj>
              </mc:Choice>
              <mc:Fallback>
                <p:oleObj name="Mathcad" r:id="rId7" imgW="981000" imgH="561960" progId="Mathcad">
                  <p:link updateAutomatic="1"/>
                  <p:pic>
                    <p:nvPicPr>
                      <p:cNvPr id="0" name=""/>
                      <p:cNvPicPr/>
                      <p:nvPr/>
                    </p:nvPicPr>
                    <p:blipFill>
                      <a:blip r:embed="rId8"/>
                      <a:stretch>
                        <a:fillRect/>
                      </a:stretch>
                    </p:blipFill>
                    <p:spPr>
                      <a:xfrm>
                        <a:off x="2072680" y="3298898"/>
                        <a:ext cx="1711347" cy="980286"/>
                      </a:xfrm>
                      <a:prstGeom prst="rect">
                        <a:avLst/>
                      </a:prstGeom>
                      <a:ln>
                        <a:solidFill>
                          <a:schemeClr val="accent1"/>
                        </a:solidFill>
                      </a:ln>
                    </p:spPr>
                  </p:pic>
                </p:oleObj>
              </mc:Fallback>
            </mc:AlternateContent>
          </a:graphicData>
        </a:graphic>
      </p:graphicFrame>
      <p:graphicFrame>
        <p:nvGraphicFramePr>
          <p:cNvPr id="11" name="10 Objeto"/>
          <p:cNvGraphicFramePr>
            <a:graphicFrameLocks noChangeAspect="1"/>
          </p:cNvGraphicFramePr>
          <p:nvPr>
            <p:extLst>
              <p:ext uri="{D42A27DB-BD31-4B8C-83A1-F6EECF244321}">
                <p14:modId xmlns:p14="http://schemas.microsoft.com/office/powerpoint/2010/main" val="277780096"/>
              </p:ext>
            </p:extLst>
          </p:nvPr>
        </p:nvGraphicFramePr>
        <p:xfrm>
          <a:off x="4160912" y="922235"/>
          <a:ext cx="5668011" cy="5012208"/>
        </p:xfrm>
        <a:graphic>
          <a:graphicData uri="http://schemas.openxmlformats.org/presentationml/2006/ole">
            <mc:AlternateContent xmlns:mc="http://schemas.openxmlformats.org/markup-compatibility/2006">
              <mc:Choice xmlns:v="urn:schemas-microsoft-com:vml" Requires="v">
                <p:oleObj spid="_x0000_s49198" name="Mathcad" r:id="rId9" imgW="4610160" imgH="4076640" progId="Mathcad">
                  <p:link updateAutomatic="1"/>
                </p:oleObj>
              </mc:Choice>
              <mc:Fallback>
                <p:oleObj name="Mathcad" r:id="rId9" imgW="4610160" imgH="4076640" progId="Mathcad">
                  <p:link updateAutomatic="1"/>
                  <p:pic>
                    <p:nvPicPr>
                      <p:cNvPr id="0" name=""/>
                      <p:cNvPicPr/>
                      <p:nvPr/>
                    </p:nvPicPr>
                    <p:blipFill>
                      <a:blip r:embed="rId10"/>
                      <a:stretch>
                        <a:fillRect/>
                      </a:stretch>
                    </p:blipFill>
                    <p:spPr>
                      <a:xfrm>
                        <a:off x="4160912" y="922235"/>
                        <a:ext cx="5668011" cy="5012208"/>
                      </a:xfrm>
                      <a:prstGeom prst="rect">
                        <a:avLst/>
                      </a:prstGeom>
                      <a:ln>
                        <a:solidFill>
                          <a:schemeClr val="accent1"/>
                        </a:solidFill>
                      </a:ln>
                    </p:spPr>
                  </p:pic>
                </p:oleObj>
              </mc:Fallback>
            </mc:AlternateContent>
          </a:graphicData>
        </a:graphic>
      </p:graphicFrame>
    </p:spTree>
    <p:extLst>
      <p:ext uri="{BB962C8B-B14F-4D97-AF65-F5344CB8AC3E}">
        <p14:creationId xmlns:p14="http://schemas.microsoft.com/office/powerpoint/2010/main" val="44527894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8599834" cy="360040"/>
          </a:xfrm>
        </p:spPr>
        <p:txBody>
          <a:bodyPr>
            <a:noAutofit/>
          </a:bodyPr>
          <a:lstStyle/>
          <a:p>
            <a:pPr marL="0" indent="0" algn="just">
              <a:buNone/>
            </a:pPr>
            <a:r>
              <a:rPr lang="es-ES" sz="1800" dirty="0" smtClean="0"/>
              <a:t>Factores de seguridad en los engranes:     Acero AISI 1020</a:t>
            </a:r>
            <a:endParaRPr lang="es-ES" sz="16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76</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65862" y="5626869"/>
            <a:ext cx="5175169" cy="338554"/>
          </a:xfrm>
          <a:prstGeom prst="rect">
            <a:avLst/>
          </a:prstGeom>
          <a:noFill/>
        </p:spPr>
        <p:txBody>
          <a:bodyPr wrap="square" rtlCol="0">
            <a:spAutoFit/>
          </a:bodyPr>
          <a:lstStyle/>
          <a:p>
            <a:r>
              <a:rPr lang="es-ES" sz="1600" dirty="0" smtClean="0"/>
              <a:t>Figura 3.31 Efecto de las fuerzas en el diente del engrane.</a:t>
            </a:r>
            <a:endParaRPr lang="es-ES" sz="1600" dirty="0"/>
          </a:p>
        </p:txBody>
      </p:sp>
      <p:graphicFrame>
        <p:nvGraphicFramePr>
          <p:cNvPr id="13" name="12 Objeto"/>
          <p:cNvGraphicFramePr>
            <a:graphicFrameLocks noChangeAspect="1"/>
          </p:cNvGraphicFramePr>
          <p:nvPr>
            <p:extLst>
              <p:ext uri="{D42A27DB-BD31-4B8C-83A1-F6EECF244321}">
                <p14:modId xmlns:p14="http://schemas.microsoft.com/office/powerpoint/2010/main" val="381301708"/>
              </p:ext>
            </p:extLst>
          </p:nvPr>
        </p:nvGraphicFramePr>
        <p:xfrm>
          <a:off x="2865205" y="1340767"/>
          <a:ext cx="6977047" cy="3794745"/>
        </p:xfrm>
        <a:graphic>
          <a:graphicData uri="http://schemas.openxmlformats.org/presentationml/2006/ole">
            <mc:AlternateContent xmlns:mc="http://schemas.openxmlformats.org/markup-compatibility/2006">
              <mc:Choice xmlns:v="urn:schemas-microsoft-com:vml" Requires="v">
                <p:oleObj spid="_x0000_s50203" name="Mathcad" r:id="rId6" imgW="5533920" imgH="3009960" progId="Mathcad">
                  <p:link updateAutomatic="1"/>
                </p:oleObj>
              </mc:Choice>
              <mc:Fallback>
                <p:oleObj name="Mathcad" r:id="rId6" imgW="5533920" imgH="3009960" progId="Mathcad">
                  <p:link updateAutomatic="1"/>
                  <p:pic>
                    <p:nvPicPr>
                      <p:cNvPr id="0" name=""/>
                      <p:cNvPicPr/>
                      <p:nvPr/>
                    </p:nvPicPr>
                    <p:blipFill>
                      <a:blip r:embed="rId7"/>
                      <a:stretch>
                        <a:fillRect/>
                      </a:stretch>
                    </p:blipFill>
                    <p:spPr>
                      <a:xfrm>
                        <a:off x="2865205" y="1340767"/>
                        <a:ext cx="6977047" cy="3794745"/>
                      </a:xfrm>
                      <a:prstGeom prst="rect">
                        <a:avLst/>
                      </a:prstGeom>
                      <a:ln>
                        <a:solidFill>
                          <a:schemeClr val="accent1"/>
                        </a:solidFill>
                      </a:ln>
                    </p:spPr>
                  </p:pic>
                </p:oleObj>
              </mc:Fallback>
            </mc:AlternateContent>
          </a:graphicData>
        </a:graphic>
      </p:graphicFrame>
      <p:pic>
        <p:nvPicPr>
          <p:cNvPr id="50183"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63" y="2276872"/>
            <a:ext cx="2672994" cy="267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18249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5575498" cy="360040"/>
          </a:xfrm>
        </p:spPr>
        <p:txBody>
          <a:bodyPr>
            <a:noAutofit/>
          </a:bodyPr>
          <a:lstStyle/>
          <a:p>
            <a:pPr algn="just">
              <a:buFont typeface="Wingdings" pitchFamily="2" charset="2"/>
              <a:buChar char="Ø"/>
            </a:pPr>
            <a:r>
              <a:rPr lang="es-ES" sz="2000" dirty="0" smtClean="0"/>
              <a:t>Rodamientos y Chumaceras:  Rodamientos SKF</a:t>
            </a:r>
            <a:endParaRPr lang="es-ES" sz="18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77</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6604227" y="5301208"/>
            <a:ext cx="2880320" cy="584775"/>
          </a:xfrm>
          <a:prstGeom prst="rect">
            <a:avLst/>
          </a:prstGeom>
          <a:noFill/>
        </p:spPr>
        <p:txBody>
          <a:bodyPr wrap="square" rtlCol="0">
            <a:spAutoFit/>
          </a:bodyPr>
          <a:lstStyle/>
          <a:p>
            <a:pPr algn="ctr"/>
            <a:r>
              <a:rPr lang="es-ES" sz="1600" dirty="0" smtClean="0"/>
              <a:t>Figura 3.32 Cargas en el rodamiento del eje central.</a:t>
            </a:r>
            <a:endParaRPr lang="es-ES" sz="1600" dirty="0"/>
          </a:p>
        </p:txBody>
      </p:sp>
      <p:sp>
        <p:nvSpPr>
          <p:cNvPr id="9" name="8 CuadroTexto"/>
          <p:cNvSpPr txBox="1"/>
          <p:nvPr/>
        </p:nvSpPr>
        <p:spPr>
          <a:xfrm>
            <a:off x="200471" y="1320548"/>
            <a:ext cx="5688633" cy="13388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lvl="1" algn="just">
              <a:lnSpc>
                <a:spcPct val="150000"/>
              </a:lnSpc>
            </a:pPr>
            <a:r>
              <a:rPr lang="es-ES" dirty="0" smtClean="0"/>
              <a:t>Rodamientos de bolas tipo «Y» para los rodillos periféricos.</a:t>
            </a:r>
          </a:p>
          <a:p>
            <a:pPr marL="0" lvl="1" algn="just">
              <a:lnSpc>
                <a:spcPct val="150000"/>
              </a:lnSpc>
            </a:pPr>
            <a:r>
              <a:rPr lang="es-ES" dirty="0" smtClean="0"/>
              <a:t>Para el eje central, de «Rodillos a Rótula».</a:t>
            </a:r>
          </a:p>
          <a:p>
            <a:pPr marL="0" lvl="1" algn="just">
              <a:lnSpc>
                <a:spcPct val="150000"/>
              </a:lnSpc>
            </a:pPr>
            <a:r>
              <a:rPr lang="es-ES" dirty="0" smtClean="0"/>
              <a:t>En ambos casos solo tomamos en cuenta la carga estática.</a:t>
            </a:r>
            <a:endParaRPr lang="es-ES" dirty="0"/>
          </a:p>
        </p:txBody>
      </p:sp>
      <p:pic>
        <p:nvPicPr>
          <p:cNvPr id="5120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5972" y="3316242"/>
            <a:ext cx="3436830" cy="1909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7 Objeto"/>
          <p:cNvGraphicFramePr>
            <a:graphicFrameLocks noChangeAspect="1"/>
          </p:cNvGraphicFramePr>
          <p:nvPr>
            <p:extLst>
              <p:ext uri="{D42A27DB-BD31-4B8C-83A1-F6EECF244321}">
                <p14:modId xmlns:p14="http://schemas.microsoft.com/office/powerpoint/2010/main" val="825990418"/>
              </p:ext>
            </p:extLst>
          </p:nvPr>
        </p:nvGraphicFramePr>
        <p:xfrm>
          <a:off x="200471" y="3789040"/>
          <a:ext cx="6048674" cy="1944216"/>
        </p:xfrm>
        <a:graphic>
          <a:graphicData uri="http://schemas.openxmlformats.org/presentationml/2006/ole">
            <mc:AlternateContent xmlns:mc="http://schemas.openxmlformats.org/markup-compatibility/2006">
              <mc:Choice xmlns:v="urn:schemas-microsoft-com:vml" Requires="v">
                <p:oleObj spid="_x0000_s51223" name="Mathcad" r:id="rId7" imgW="4248000" imgH="1476360" progId="Mathcad">
                  <p:link updateAutomatic="1"/>
                </p:oleObj>
              </mc:Choice>
              <mc:Fallback>
                <p:oleObj name="Mathcad" r:id="rId7" imgW="4248000" imgH="1476360" progId="Mathcad">
                  <p:link updateAutomatic="1"/>
                  <p:pic>
                    <p:nvPicPr>
                      <p:cNvPr id="0" name=""/>
                      <p:cNvPicPr/>
                      <p:nvPr/>
                    </p:nvPicPr>
                    <p:blipFill>
                      <a:blip r:embed="rId8"/>
                      <a:stretch>
                        <a:fillRect/>
                      </a:stretch>
                    </p:blipFill>
                    <p:spPr>
                      <a:xfrm>
                        <a:off x="200471" y="3789040"/>
                        <a:ext cx="6048674" cy="1944216"/>
                      </a:xfrm>
                      <a:prstGeom prst="rect">
                        <a:avLst/>
                      </a:prstGeom>
                      <a:ln>
                        <a:solidFill>
                          <a:schemeClr val="accent1"/>
                        </a:solidFill>
                      </a:ln>
                    </p:spPr>
                  </p:pic>
                </p:oleObj>
              </mc:Fallback>
            </mc:AlternateContent>
          </a:graphicData>
        </a:graphic>
      </p:graphicFrame>
      <p:pic>
        <p:nvPicPr>
          <p:cNvPr id="51208"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65169" y="1097938"/>
            <a:ext cx="3019378" cy="2129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783187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5575498" cy="360040"/>
          </a:xfrm>
        </p:spPr>
        <p:txBody>
          <a:bodyPr>
            <a:noAutofit/>
          </a:bodyPr>
          <a:lstStyle/>
          <a:p>
            <a:pPr marL="0" indent="0" algn="just">
              <a:buNone/>
            </a:pPr>
            <a:r>
              <a:rPr lang="es-ES" sz="1800" dirty="0" smtClean="0"/>
              <a:t>Rodamientos SKF, </a:t>
            </a:r>
            <a:r>
              <a:rPr lang="es-ES" sz="1800" b="1" dirty="0" smtClean="0"/>
              <a:t>22326 CC/W33 E</a:t>
            </a:r>
            <a:r>
              <a:rPr lang="es-ES" sz="1800" dirty="0" smtClean="0"/>
              <a:t>, Pág. 476 SKF:</a:t>
            </a:r>
            <a:endParaRPr lang="es-ES" sz="16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78</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128464" y="5638747"/>
            <a:ext cx="4464496" cy="338554"/>
          </a:xfrm>
          <a:prstGeom prst="rect">
            <a:avLst/>
          </a:prstGeom>
          <a:noFill/>
        </p:spPr>
        <p:txBody>
          <a:bodyPr wrap="square" rtlCol="0">
            <a:spAutoFit/>
          </a:bodyPr>
          <a:lstStyle/>
          <a:p>
            <a:r>
              <a:rPr lang="es-ES" sz="1600" dirty="0" smtClean="0"/>
              <a:t>Figura 3.33 Cargas en el rodamiento del eje central.</a:t>
            </a:r>
            <a:endParaRPr lang="es-ES" sz="1600" dirty="0"/>
          </a:p>
        </p:txBody>
      </p:sp>
      <p:pic>
        <p:nvPicPr>
          <p:cNvPr id="5120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753" y="3933055"/>
            <a:ext cx="3070243" cy="17056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10 Objeto"/>
          <p:cNvGraphicFramePr>
            <a:graphicFrameLocks noChangeAspect="1"/>
          </p:cNvGraphicFramePr>
          <p:nvPr>
            <p:extLst>
              <p:ext uri="{D42A27DB-BD31-4B8C-83A1-F6EECF244321}">
                <p14:modId xmlns:p14="http://schemas.microsoft.com/office/powerpoint/2010/main" val="2351433260"/>
              </p:ext>
            </p:extLst>
          </p:nvPr>
        </p:nvGraphicFramePr>
        <p:xfrm>
          <a:off x="56456" y="1441404"/>
          <a:ext cx="4608513" cy="2247000"/>
        </p:xfrm>
        <a:graphic>
          <a:graphicData uri="http://schemas.openxmlformats.org/presentationml/2006/ole">
            <mc:AlternateContent xmlns:mc="http://schemas.openxmlformats.org/markup-compatibility/2006">
              <mc:Choice xmlns:v="urn:schemas-microsoft-com:vml" Requires="v">
                <p:oleObj spid="_x0000_s52274" name="Mathcad" r:id="rId7" imgW="4010040" imgH="1933560" progId="Mathcad">
                  <p:link updateAutomatic="1"/>
                </p:oleObj>
              </mc:Choice>
              <mc:Fallback>
                <p:oleObj name="Mathcad" r:id="rId7" imgW="4010040" imgH="1933560" progId="Mathcad">
                  <p:link updateAutomatic="1"/>
                  <p:pic>
                    <p:nvPicPr>
                      <p:cNvPr id="0" name=""/>
                      <p:cNvPicPr/>
                      <p:nvPr/>
                    </p:nvPicPr>
                    <p:blipFill>
                      <a:blip r:embed="rId8"/>
                      <a:stretch>
                        <a:fillRect/>
                      </a:stretch>
                    </p:blipFill>
                    <p:spPr>
                      <a:xfrm>
                        <a:off x="56456" y="1441404"/>
                        <a:ext cx="4608513" cy="2247000"/>
                      </a:xfrm>
                      <a:prstGeom prst="rect">
                        <a:avLst/>
                      </a:prstGeom>
                      <a:ln>
                        <a:solidFill>
                          <a:schemeClr val="accent1"/>
                        </a:solidFill>
                      </a:ln>
                    </p:spPr>
                  </p:pic>
                </p:oleObj>
              </mc:Fallback>
            </mc:AlternateContent>
          </a:graphicData>
        </a:graphic>
      </p:graphicFrame>
      <p:graphicFrame>
        <p:nvGraphicFramePr>
          <p:cNvPr id="12" name="11 Objeto"/>
          <p:cNvGraphicFramePr>
            <a:graphicFrameLocks noChangeAspect="1"/>
          </p:cNvGraphicFramePr>
          <p:nvPr>
            <p:extLst>
              <p:ext uri="{D42A27DB-BD31-4B8C-83A1-F6EECF244321}">
                <p14:modId xmlns:p14="http://schemas.microsoft.com/office/powerpoint/2010/main" val="2127407918"/>
              </p:ext>
            </p:extLst>
          </p:nvPr>
        </p:nvGraphicFramePr>
        <p:xfrm>
          <a:off x="4808984" y="1085751"/>
          <a:ext cx="5019940" cy="2668241"/>
        </p:xfrm>
        <a:graphic>
          <a:graphicData uri="http://schemas.openxmlformats.org/presentationml/2006/ole">
            <mc:AlternateContent xmlns:mc="http://schemas.openxmlformats.org/markup-compatibility/2006">
              <mc:Choice xmlns:v="urn:schemas-microsoft-com:vml" Requires="v">
                <p:oleObj spid="_x0000_s52275" name="Mathcad" r:id="rId9" imgW="4610160" imgH="2552760" progId="Mathcad">
                  <p:link updateAutomatic="1"/>
                </p:oleObj>
              </mc:Choice>
              <mc:Fallback>
                <p:oleObj name="Mathcad" r:id="rId9" imgW="4610160" imgH="2552760" progId="Mathcad">
                  <p:link updateAutomatic="1"/>
                  <p:pic>
                    <p:nvPicPr>
                      <p:cNvPr id="0" name=""/>
                      <p:cNvPicPr/>
                      <p:nvPr/>
                    </p:nvPicPr>
                    <p:blipFill>
                      <a:blip r:embed="rId10"/>
                      <a:stretch>
                        <a:fillRect/>
                      </a:stretch>
                    </p:blipFill>
                    <p:spPr>
                      <a:xfrm>
                        <a:off x="4808984" y="1085751"/>
                        <a:ext cx="5019940" cy="2668241"/>
                      </a:xfrm>
                      <a:prstGeom prst="rect">
                        <a:avLst/>
                      </a:prstGeom>
                      <a:noFill/>
                      <a:ln>
                        <a:solidFill>
                          <a:srgbClr val="FF0000"/>
                        </a:solidFill>
                      </a:ln>
                    </p:spPr>
                  </p:pic>
                </p:oleObj>
              </mc:Fallback>
            </mc:AlternateContent>
          </a:graphicData>
        </a:graphic>
      </p:graphicFrame>
      <p:graphicFrame>
        <p:nvGraphicFramePr>
          <p:cNvPr id="13" name="12 Objeto"/>
          <p:cNvGraphicFramePr>
            <a:graphicFrameLocks noChangeAspect="1"/>
          </p:cNvGraphicFramePr>
          <p:nvPr>
            <p:extLst>
              <p:ext uri="{D42A27DB-BD31-4B8C-83A1-F6EECF244321}">
                <p14:modId xmlns:p14="http://schemas.microsoft.com/office/powerpoint/2010/main" val="2210586169"/>
              </p:ext>
            </p:extLst>
          </p:nvPr>
        </p:nvGraphicFramePr>
        <p:xfrm>
          <a:off x="4808984" y="4365104"/>
          <a:ext cx="5019940" cy="1401316"/>
        </p:xfrm>
        <a:graphic>
          <a:graphicData uri="http://schemas.openxmlformats.org/presentationml/2006/ole">
            <mc:AlternateContent xmlns:mc="http://schemas.openxmlformats.org/markup-compatibility/2006">
              <mc:Choice xmlns:v="urn:schemas-microsoft-com:vml" Requires="v">
                <p:oleObj spid="_x0000_s52276" name="Mathcad" r:id="rId11" imgW="4305240" imgH="1257480" progId="Mathcad">
                  <p:link updateAutomatic="1"/>
                </p:oleObj>
              </mc:Choice>
              <mc:Fallback>
                <p:oleObj name="Mathcad" r:id="rId11" imgW="4305240" imgH="1257480" progId="Mathcad">
                  <p:link updateAutomatic="1"/>
                  <p:pic>
                    <p:nvPicPr>
                      <p:cNvPr id="0" name=""/>
                      <p:cNvPicPr/>
                      <p:nvPr/>
                    </p:nvPicPr>
                    <p:blipFill>
                      <a:blip r:embed="rId12"/>
                      <a:stretch>
                        <a:fillRect/>
                      </a:stretch>
                    </p:blipFill>
                    <p:spPr>
                      <a:xfrm>
                        <a:off x="4808984" y="4365104"/>
                        <a:ext cx="5019940" cy="1401316"/>
                      </a:xfrm>
                      <a:prstGeom prst="rect">
                        <a:avLst/>
                      </a:prstGeom>
                      <a:ln>
                        <a:solidFill>
                          <a:srgbClr val="FF0000"/>
                        </a:solidFill>
                      </a:ln>
                    </p:spPr>
                  </p:pic>
                </p:oleObj>
              </mc:Fallback>
            </mc:AlternateContent>
          </a:graphicData>
        </a:graphic>
      </p:graphicFrame>
      <p:cxnSp>
        <p:nvCxnSpPr>
          <p:cNvPr id="15" name="14 Conector curvado"/>
          <p:cNvCxnSpPr/>
          <p:nvPr/>
        </p:nvCxnSpPr>
        <p:spPr>
          <a:xfrm>
            <a:off x="3567996" y="4221088"/>
            <a:ext cx="1240988" cy="564812"/>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19112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5575498" cy="360040"/>
          </a:xfrm>
        </p:spPr>
        <p:txBody>
          <a:bodyPr>
            <a:noAutofit/>
          </a:bodyPr>
          <a:lstStyle/>
          <a:p>
            <a:pPr algn="just">
              <a:buFont typeface="Wingdings" pitchFamily="2" charset="2"/>
              <a:buChar char="Ø"/>
            </a:pPr>
            <a:r>
              <a:rPr lang="es-ES" sz="2000" dirty="0" smtClean="0"/>
              <a:t>Ejes y Flechas:              Eje Central</a:t>
            </a:r>
            <a:endParaRPr lang="es-ES" sz="18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79</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6727623" y="5700007"/>
            <a:ext cx="3101301" cy="338554"/>
          </a:xfrm>
          <a:prstGeom prst="rect">
            <a:avLst/>
          </a:prstGeom>
          <a:noFill/>
        </p:spPr>
        <p:txBody>
          <a:bodyPr wrap="square" rtlCol="0">
            <a:spAutoFit/>
          </a:bodyPr>
          <a:lstStyle/>
          <a:p>
            <a:pPr algn="ctr"/>
            <a:r>
              <a:rPr lang="es-ES" sz="1600" dirty="0" smtClean="0"/>
              <a:t>Figura 3.34 Cargas en el eje central.</a:t>
            </a:r>
            <a:endParaRPr lang="es-ES" sz="1600" dirty="0"/>
          </a:p>
        </p:txBody>
      </p:sp>
      <p:sp>
        <p:nvSpPr>
          <p:cNvPr id="9" name="8 CuadroTexto"/>
          <p:cNvSpPr txBox="1"/>
          <p:nvPr/>
        </p:nvSpPr>
        <p:spPr>
          <a:xfrm>
            <a:off x="234596" y="1484784"/>
            <a:ext cx="5688633" cy="13388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lvl="1" algn="just">
              <a:lnSpc>
                <a:spcPct val="150000"/>
              </a:lnSpc>
            </a:pPr>
            <a:r>
              <a:rPr lang="es-ES" dirty="0" smtClean="0"/>
              <a:t>Esta Flecha «Eje Central», está sometida a una carga radial producto del funcionamiento del par de engranes y una carga axial por el peso del piso giratorio.</a:t>
            </a:r>
            <a:endParaRPr lang="es-ES" dirty="0"/>
          </a:p>
        </p:txBody>
      </p:sp>
      <p:pic>
        <p:nvPicPr>
          <p:cNvPr id="532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25315" y="960842"/>
            <a:ext cx="2880212" cy="203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10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8438" y="3097864"/>
            <a:ext cx="3152875" cy="2567515"/>
          </a:xfrm>
          <a:prstGeom prst="rect">
            <a:avLst/>
          </a:prstGeom>
        </p:spPr>
      </p:pic>
      <p:graphicFrame>
        <p:nvGraphicFramePr>
          <p:cNvPr id="12" name="11 Objeto"/>
          <p:cNvGraphicFramePr>
            <a:graphicFrameLocks noChangeAspect="1"/>
          </p:cNvGraphicFramePr>
          <p:nvPr>
            <p:extLst>
              <p:ext uri="{D42A27DB-BD31-4B8C-83A1-F6EECF244321}">
                <p14:modId xmlns:p14="http://schemas.microsoft.com/office/powerpoint/2010/main" val="397471758"/>
              </p:ext>
            </p:extLst>
          </p:nvPr>
        </p:nvGraphicFramePr>
        <p:xfrm>
          <a:off x="560512" y="4005064"/>
          <a:ext cx="5539370" cy="875325"/>
        </p:xfrm>
        <a:graphic>
          <a:graphicData uri="http://schemas.openxmlformats.org/presentationml/2006/ole">
            <mc:AlternateContent xmlns:mc="http://schemas.openxmlformats.org/markup-compatibility/2006">
              <mc:Choice xmlns:v="urn:schemas-microsoft-com:vml" Requires="v">
                <p:oleObj spid="_x0000_s53266" name="Mathcad" r:id="rId8" imgW="4038480" imgH="638280" progId="Mathcad">
                  <p:link updateAutomatic="1"/>
                </p:oleObj>
              </mc:Choice>
              <mc:Fallback>
                <p:oleObj name="Mathcad" r:id="rId8" imgW="4038480" imgH="638280" progId="Mathcad">
                  <p:link updateAutomatic="1"/>
                  <p:pic>
                    <p:nvPicPr>
                      <p:cNvPr id="0" name=""/>
                      <p:cNvPicPr/>
                      <p:nvPr/>
                    </p:nvPicPr>
                    <p:blipFill>
                      <a:blip r:embed="rId9"/>
                      <a:stretch>
                        <a:fillRect/>
                      </a:stretch>
                    </p:blipFill>
                    <p:spPr>
                      <a:xfrm>
                        <a:off x="560512" y="4005064"/>
                        <a:ext cx="5539370" cy="875325"/>
                      </a:xfrm>
                      <a:prstGeom prst="rect">
                        <a:avLst/>
                      </a:prstGeom>
                      <a:ln>
                        <a:solidFill>
                          <a:srgbClr val="FF0000"/>
                        </a:solidFill>
                      </a:ln>
                    </p:spPr>
                  </p:pic>
                </p:oleObj>
              </mc:Fallback>
            </mc:AlternateContent>
          </a:graphicData>
        </a:graphic>
      </p:graphicFrame>
    </p:spTree>
    <p:extLst>
      <p:ext uri="{BB962C8B-B14F-4D97-AF65-F5344CB8AC3E}">
        <p14:creationId xmlns:p14="http://schemas.microsoft.com/office/powerpoint/2010/main" val="26933216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                                                               Generalidades</a:t>
            </a:r>
            <a:endParaRPr lang="es-ES" sz="3000" dirty="0"/>
          </a:p>
        </p:txBody>
      </p:sp>
      <p:sp>
        <p:nvSpPr>
          <p:cNvPr id="3" name="2 Marcador de contenido"/>
          <p:cNvSpPr>
            <a:spLocks noGrp="1"/>
          </p:cNvSpPr>
          <p:nvPr>
            <p:ph idx="1"/>
          </p:nvPr>
        </p:nvSpPr>
        <p:spPr>
          <a:xfrm>
            <a:off x="200471" y="2276873"/>
            <a:ext cx="4752529" cy="2808312"/>
          </a:xfrm>
        </p:spPr>
        <p:txBody>
          <a:bodyPr>
            <a:normAutofit/>
          </a:bodyPr>
          <a:lstStyle/>
          <a:p>
            <a:pPr algn="just"/>
            <a:r>
              <a:rPr lang="es-ES" sz="1800" dirty="0" smtClean="0"/>
              <a:t>El piso giratorio se ubicará a 6.50 m sobre el nivel natural del terreno.</a:t>
            </a:r>
          </a:p>
          <a:p>
            <a:pPr algn="just"/>
            <a:r>
              <a:rPr lang="es-ES" sz="1800" dirty="0" smtClean="0"/>
              <a:t>El piso giratorio deberá tener un diámetro de 7,50 m.</a:t>
            </a:r>
          </a:p>
          <a:p>
            <a:pPr algn="just"/>
            <a:r>
              <a:rPr lang="es-ES" sz="1800" dirty="0" smtClean="0"/>
              <a:t>El piso giratorio operará a una velocidad angular constante de 0.077 rpm (1 revolución en 13 minutos).</a:t>
            </a:r>
          </a:p>
          <a:p>
            <a:pPr algn="just"/>
            <a:r>
              <a:rPr lang="es-ES" sz="1800" dirty="0" smtClean="0"/>
              <a:t>El aspecto del inmueble deberá tener el concepto arquitectónico de un velero.</a:t>
            </a:r>
          </a:p>
        </p:txBody>
      </p:sp>
      <p:sp>
        <p:nvSpPr>
          <p:cNvPr id="6" name="5 Marcador de pie de página"/>
          <p:cNvSpPr>
            <a:spLocks noGrp="1"/>
          </p:cNvSpPr>
          <p:nvPr>
            <p:ph type="ftr" sz="quarter" idx="11"/>
          </p:nvPr>
        </p:nvSpPr>
        <p:spPr/>
        <p:txBody>
          <a:bodyPr/>
          <a:lstStyle/>
          <a:p>
            <a:r>
              <a:rPr lang="es-ES" sz="1600" dirty="0" smtClean="0">
                <a:solidFill>
                  <a:schemeClr val="tx1"/>
                </a:solidFill>
              </a:rPr>
              <a:t>CAPÍTULO 1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8</a:t>
            </a:fld>
            <a:r>
              <a:rPr lang="es-ES" sz="1600" dirty="0" smtClean="0">
                <a:solidFill>
                  <a:schemeClr val="tx1"/>
                </a:solidFill>
              </a:rPr>
              <a:t>/130</a:t>
            </a:r>
            <a:endParaRPr lang="es-ES" sz="1600" dirty="0">
              <a:solidFill>
                <a:schemeClr val="tx1"/>
              </a:solidFill>
            </a:endParaRPr>
          </a:p>
        </p:txBody>
      </p:sp>
      <p:pic>
        <p:nvPicPr>
          <p:cNvPr id="5" name="4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0721" y="1976080"/>
            <a:ext cx="4759333" cy="3712050"/>
          </a:xfrm>
          <a:prstGeom prst="rect">
            <a:avLst/>
          </a:prstGeom>
        </p:spPr>
      </p:pic>
      <p:sp>
        <p:nvSpPr>
          <p:cNvPr id="8" name="2 Marcador de contenido"/>
          <p:cNvSpPr txBox="1">
            <a:spLocks/>
          </p:cNvSpPr>
          <p:nvPr/>
        </p:nvSpPr>
        <p:spPr>
          <a:xfrm>
            <a:off x="506507" y="836712"/>
            <a:ext cx="8943253" cy="11521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s-ES" sz="2000" u="sng" dirty="0" smtClean="0"/>
              <a:t>Definición del Problema:</a:t>
            </a:r>
          </a:p>
          <a:p>
            <a:pPr marL="0" indent="0">
              <a:buFont typeface="Arial" pitchFamily="34" charset="0"/>
              <a:buNone/>
            </a:pPr>
            <a:endParaRPr lang="es-ES" sz="1800" dirty="0" smtClean="0"/>
          </a:p>
          <a:p>
            <a:pPr marL="0" indent="0">
              <a:buFont typeface="Arial" pitchFamily="34" charset="0"/>
              <a:buNone/>
            </a:pPr>
            <a:r>
              <a:rPr lang="es-ES" sz="1800" dirty="0" smtClean="0"/>
              <a:t>Se diseñará la estructura metálica y el sistema de piso giratorio con los siguientes parámetros:</a:t>
            </a:r>
          </a:p>
        </p:txBody>
      </p:sp>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73480" y="137751"/>
            <a:ext cx="517864" cy="494774"/>
          </a:xfrm>
          <a:prstGeom prst="rect">
            <a:avLst/>
          </a:prstGeom>
        </p:spPr>
      </p:pic>
      <p:sp>
        <p:nvSpPr>
          <p:cNvPr id="11" name="10 CuadroTexto"/>
          <p:cNvSpPr txBox="1"/>
          <p:nvPr/>
        </p:nvSpPr>
        <p:spPr>
          <a:xfrm>
            <a:off x="5266159" y="5675459"/>
            <a:ext cx="4376967" cy="338554"/>
          </a:xfrm>
          <a:prstGeom prst="rect">
            <a:avLst/>
          </a:prstGeom>
          <a:noFill/>
        </p:spPr>
        <p:txBody>
          <a:bodyPr wrap="none" rtlCol="0">
            <a:spAutoFit/>
          </a:bodyPr>
          <a:lstStyle/>
          <a:p>
            <a:r>
              <a:rPr lang="es-ES" sz="1600" dirty="0" smtClean="0"/>
              <a:t>Figura 1.2 Perspectiva arquitectónica del inmueble</a:t>
            </a:r>
            <a:endParaRPr lang="es-ES" sz="1600" dirty="0"/>
          </a:p>
        </p:txBody>
      </p:sp>
    </p:spTree>
    <p:extLst>
      <p:ext uri="{BB962C8B-B14F-4D97-AF65-F5344CB8AC3E}">
        <p14:creationId xmlns:p14="http://schemas.microsoft.com/office/powerpoint/2010/main" val="833211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5575498" cy="360040"/>
          </a:xfrm>
        </p:spPr>
        <p:txBody>
          <a:bodyPr>
            <a:noAutofit/>
          </a:bodyPr>
          <a:lstStyle/>
          <a:p>
            <a:pPr marL="0" indent="0" algn="just">
              <a:buNone/>
            </a:pPr>
            <a:r>
              <a:rPr lang="es-ES" sz="2000" dirty="0" smtClean="0"/>
              <a:t>Flecha: Eje Central.</a:t>
            </a:r>
            <a:endParaRPr lang="es-ES" sz="18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80</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6203346" y="5517232"/>
            <a:ext cx="3625579" cy="584775"/>
          </a:xfrm>
          <a:prstGeom prst="rect">
            <a:avLst/>
          </a:prstGeom>
          <a:noFill/>
        </p:spPr>
        <p:txBody>
          <a:bodyPr wrap="square" rtlCol="0">
            <a:spAutoFit/>
          </a:bodyPr>
          <a:lstStyle/>
          <a:p>
            <a:pPr algn="ctr"/>
            <a:r>
              <a:rPr lang="es-ES" sz="1600" dirty="0" smtClean="0"/>
              <a:t>Figura 3.35 Diagramas de corte, momento y deflexión.</a:t>
            </a:r>
            <a:endParaRPr lang="es-ES" sz="1600" dirty="0"/>
          </a:p>
        </p:txBody>
      </p:sp>
      <p:pic>
        <p:nvPicPr>
          <p:cNvPr id="532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0633" y="1550792"/>
            <a:ext cx="3409350" cy="1846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3346" y="872259"/>
            <a:ext cx="3625578" cy="4535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7 Objeto"/>
          <p:cNvGraphicFramePr>
            <a:graphicFrameLocks noChangeAspect="1"/>
          </p:cNvGraphicFramePr>
          <p:nvPr>
            <p:extLst>
              <p:ext uri="{D42A27DB-BD31-4B8C-83A1-F6EECF244321}">
                <p14:modId xmlns:p14="http://schemas.microsoft.com/office/powerpoint/2010/main" val="2449626083"/>
              </p:ext>
            </p:extLst>
          </p:nvPr>
        </p:nvGraphicFramePr>
        <p:xfrm>
          <a:off x="364973" y="3789040"/>
          <a:ext cx="5350939" cy="1440160"/>
        </p:xfrm>
        <a:graphic>
          <a:graphicData uri="http://schemas.openxmlformats.org/presentationml/2006/ole">
            <mc:AlternateContent xmlns:mc="http://schemas.openxmlformats.org/markup-compatibility/2006">
              <mc:Choice xmlns:v="urn:schemas-microsoft-com:vml" Requires="v">
                <p:oleObj spid="_x0000_s54290" name="Mathcad" r:id="rId8" imgW="4105440" imgH="1104840" progId="Mathcad">
                  <p:link updateAutomatic="1"/>
                </p:oleObj>
              </mc:Choice>
              <mc:Fallback>
                <p:oleObj name="Mathcad" r:id="rId8" imgW="4105440" imgH="1104840" progId="Mathcad">
                  <p:link updateAutomatic="1"/>
                  <p:pic>
                    <p:nvPicPr>
                      <p:cNvPr id="0" name=""/>
                      <p:cNvPicPr/>
                      <p:nvPr/>
                    </p:nvPicPr>
                    <p:blipFill>
                      <a:blip r:embed="rId9"/>
                      <a:stretch>
                        <a:fillRect/>
                      </a:stretch>
                    </p:blipFill>
                    <p:spPr>
                      <a:xfrm>
                        <a:off x="364973" y="3789040"/>
                        <a:ext cx="5350939" cy="1440160"/>
                      </a:xfrm>
                      <a:prstGeom prst="rect">
                        <a:avLst/>
                      </a:prstGeom>
                      <a:ln>
                        <a:solidFill>
                          <a:schemeClr val="accent1"/>
                        </a:solidFill>
                      </a:ln>
                    </p:spPr>
                  </p:pic>
                </p:oleObj>
              </mc:Fallback>
            </mc:AlternateContent>
          </a:graphicData>
        </a:graphic>
      </p:graphicFrame>
    </p:spTree>
    <p:extLst>
      <p:ext uri="{BB962C8B-B14F-4D97-AF65-F5344CB8AC3E}">
        <p14:creationId xmlns:p14="http://schemas.microsoft.com/office/powerpoint/2010/main" val="261278622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5575498" cy="360040"/>
          </a:xfrm>
        </p:spPr>
        <p:txBody>
          <a:bodyPr>
            <a:noAutofit/>
          </a:bodyPr>
          <a:lstStyle/>
          <a:p>
            <a:pPr marL="0" indent="0" algn="just">
              <a:buNone/>
            </a:pPr>
            <a:r>
              <a:rPr lang="es-ES" sz="2000" dirty="0" smtClean="0"/>
              <a:t>Esfuerzos en la Flecha:</a:t>
            </a:r>
            <a:endParaRPr lang="es-ES" sz="18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81</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6203345" y="5686509"/>
            <a:ext cx="3625579" cy="338554"/>
          </a:xfrm>
          <a:prstGeom prst="rect">
            <a:avLst/>
          </a:prstGeom>
          <a:noFill/>
        </p:spPr>
        <p:txBody>
          <a:bodyPr wrap="square" rtlCol="0">
            <a:spAutoFit/>
          </a:bodyPr>
          <a:lstStyle/>
          <a:p>
            <a:pPr algn="ctr"/>
            <a:r>
              <a:rPr lang="es-ES" sz="1600" dirty="0" smtClean="0"/>
              <a:t>Figura 3.36 Flecha, Eje central.</a:t>
            </a:r>
            <a:endParaRPr lang="es-ES" sz="1600" dirty="0"/>
          </a:p>
        </p:txBody>
      </p:sp>
      <p:pic>
        <p:nvPicPr>
          <p:cNvPr id="532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91382" y="1556792"/>
            <a:ext cx="2808312" cy="1521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8 Objeto"/>
          <p:cNvGraphicFramePr>
            <a:graphicFrameLocks noChangeAspect="1"/>
          </p:cNvGraphicFramePr>
          <p:nvPr>
            <p:extLst>
              <p:ext uri="{D42A27DB-BD31-4B8C-83A1-F6EECF244321}">
                <p14:modId xmlns:p14="http://schemas.microsoft.com/office/powerpoint/2010/main" val="2895673948"/>
              </p:ext>
            </p:extLst>
          </p:nvPr>
        </p:nvGraphicFramePr>
        <p:xfrm>
          <a:off x="117142" y="1340768"/>
          <a:ext cx="5910996" cy="1872208"/>
        </p:xfrm>
        <a:graphic>
          <a:graphicData uri="http://schemas.openxmlformats.org/presentationml/2006/ole">
            <mc:AlternateContent xmlns:mc="http://schemas.openxmlformats.org/markup-compatibility/2006">
              <mc:Choice xmlns:v="urn:schemas-microsoft-com:vml" Requires="v">
                <p:oleObj spid="_x0000_s55328" name="Mathcad" r:id="rId7" imgW="4781520" imgH="1514520" progId="Mathcad">
                  <p:link updateAutomatic="1"/>
                </p:oleObj>
              </mc:Choice>
              <mc:Fallback>
                <p:oleObj name="Mathcad" r:id="rId7" imgW="4781520" imgH="1514520" progId="Mathcad">
                  <p:link updateAutomatic="1"/>
                  <p:pic>
                    <p:nvPicPr>
                      <p:cNvPr id="0" name=""/>
                      <p:cNvPicPr/>
                      <p:nvPr/>
                    </p:nvPicPr>
                    <p:blipFill>
                      <a:blip r:embed="rId8"/>
                      <a:stretch>
                        <a:fillRect/>
                      </a:stretch>
                    </p:blipFill>
                    <p:spPr>
                      <a:xfrm>
                        <a:off x="117142" y="1340768"/>
                        <a:ext cx="5910996" cy="1872208"/>
                      </a:xfrm>
                      <a:prstGeom prst="rect">
                        <a:avLst/>
                      </a:prstGeom>
                      <a:noFill/>
                      <a:ln>
                        <a:solidFill>
                          <a:schemeClr val="accent1"/>
                        </a:solidFill>
                      </a:ln>
                    </p:spPr>
                  </p:pic>
                </p:oleObj>
              </mc:Fallback>
            </mc:AlternateContent>
          </a:graphicData>
        </a:graphic>
      </p:graphicFrame>
      <p:graphicFrame>
        <p:nvGraphicFramePr>
          <p:cNvPr id="11" name="10 Objeto"/>
          <p:cNvGraphicFramePr>
            <a:graphicFrameLocks noChangeAspect="1"/>
          </p:cNvGraphicFramePr>
          <p:nvPr>
            <p:extLst>
              <p:ext uri="{D42A27DB-BD31-4B8C-83A1-F6EECF244321}">
                <p14:modId xmlns:p14="http://schemas.microsoft.com/office/powerpoint/2010/main" val="646197208"/>
              </p:ext>
            </p:extLst>
          </p:nvPr>
        </p:nvGraphicFramePr>
        <p:xfrm>
          <a:off x="1326237" y="3526506"/>
          <a:ext cx="3969000" cy="2498557"/>
        </p:xfrm>
        <a:graphic>
          <a:graphicData uri="http://schemas.openxmlformats.org/presentationml/2006/ole">
            <mc:AlternateContent xmlns:mc="http://schemas.openxmlformats.org/markup-compatibility/2006">
              <mc:Choice xmlns:v="urn:schemas-microsoft-com:vml" Requires="v">
                <p:oleObj spid="_x0000_s55329" name="Mathcad" r:id="rId9" imgW="3162240" imgH="1990800" progId="Mathcad">
                  <p:link updateAutomatic="1"/>
                </p:oleObj>
              </mc:Choice>
              <mc:Fallback>
                <p:oleObj name="Mathcad" r:id="rId9" imgW="3162240" imgH="1990800" progId="Mathcad">
                  <p:link updateAutomatic="1"/>
                  <p:pic>
                    <p:nvPicPr>
                      <p:cNvPr id="0" name=""/>
                      <p:cNvPicPr/>
                      <p:nvPr/>
                    </p:nvPicPr>
                    <p:blipFill>
                      <a:blip r:embed="rId10"/>
                      <a:stretch>
                        <a:fillRect/>
                      </a:stretch>
                    </p:blipFill>
                    <p:spPr>
                      <a:xfrm>
                        <a:off x="1326237" y="3526506"/>
                        <a:ext cx="3969000" cy="2498557"/>
                      </a:xfrm>
                      <a:prstGeom prst="rect">
                        <a:avLst/>
                      </a:prstGeom>
                      <a:ln>
                        <a:solidFill>
                          <a:schemeClr val="accent1"/>
                        </a:solidFill>
                      </a:ln>
                    </p:spPr>
                  </p:pic>
                </p:oleObj>
              </mc:Fallback>
            </mc:AlternateContent>
          </a:graphicData>
        </a:graphic>
      </p:graphicFrame>
      <p:pic>
        <p:nvPicPr>
          <p:cNvPr id="55301"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12275" y="3375921"/>
            <a:ext cx="4016650" cy="2113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330041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5575498" cy="360040"/>
          </a:xfrm>
        </p:spPr>
        <p:txBody>
          <a:bodyPr>
            <a:noAutofit/>
          </a:bodyPr>
          <a:lstStyle/>
          <a:p>
            <a:pPr algn="just">
              <a:buFont typeface="Wingdings" pitchFamily="2" charset="2"/>
              <a:buChar char="Ø"/>
            </a:pPr>
            <a:r>
              <a:rPr lang="es-ES" sz="2000" dirty="0" smtClean="0"/>
              <a:t>Junta Empernada: Sujeción de Corona Dentada</a:t>
            </a:r>
            <a:endParaRPr lang="es-ES" sz="18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82</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6727623" y="5700007"/>
            <a:ext cx="3101301" cy="338554"/>
          </a:xfrm>
          <a:prstGeom prst="rect">
            <a:avLst/>
          </a:prstGeom>
          <a:noFill/>
        </p:spPr>
        <p:txBody>
          <a:bodyPr wrap="square" rtlCol="0">
            <a:spAutoFit/>
          </a:bodyPr>
          <a:lstStyle/>
          <a:p>
            <a:pPr algn="ctr"/>
            <a:r>
              <a:rPr lang="es-ES" sz="1600" dirty="0" smtClean="0"/>
              <a:t>Figura 3.37 Cargas en la corona.</a:t>
            </a:r>
            <a:endParaRPr lang="es-ES" sz="1600" dirty="0"/>
          </a:p>
        </p:txBody>
      </p:sp>
      <p:sp>
        <p:nvSpPr>
          <p:cNvPr id="9" name="8 CuadroTexto"/>
          <p:cNvSpPr txBox="1"/>
          <p:nvPr/>
        </p:nvSpPr>
        <p:spPr>
          <a:xfrm>
            <a:off x="234597" y="1307634"/>
            <a:ext cx="4358364" cy="133882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lvl="1" algn="just">
              <a:lnSpc>
                <a:spcPct val="150000"/>
              </a:lnSpc>
            </a:pPr>
            <a:r>
              <a:rPr lang="es-ES" dirty="0" smtClean="0"/>
              <a:t>El caso crítico es cuando en una sola fracción de engrane (corona) debe soportar las fuerzas que provocan los engranes.</a:t>
            </a:r>
            <a:endParaRPr lang="es-ES" dirty="0"/>
          </a:p>
        </p:txBody>
      </p:sp>
      <p:pic>
        <p:nvPicPr>
          <p:cNvPr id="563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2673" y="1052736"/>
            <a:ext cx="4263327" cy="4503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9649" y="836712"/>
            <a:ext cx="18192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7 Objeto"/>
          <p:cNvGraphicFramePr>
            <a:graphicFrameLocks noChangeAspect="1"/>
          </p:cNvGraphicFramePr>
          <p:nvPr>
            <p:extLst>
              <p:ext uri="{D42A27DB-BD31-4B8C-83A1-F6EECF244321}">
                <p14:modId xmlns:p14="http://schemas.microsoft.com/office/powerpoint/2010/main" val="1596145892"/>
              </p:ext>
            </p:extLst>
          </p:nvPr>
        </p:nvGraphicFramePr>
        <p:xfrm>
          <a:off x="719061" y="2924944"/>
          <a:ext cx="3873900" cy="3035342"/>
        </p:xfrm>
        <a:graphic>
          <a:graphicData uri="http://schemas.openxmlformats.org/presentationml/2006/ole">
            <mc:AlternateContent xmlns:mc="http://schemas.openxmlformats.org/markup-compatibility/2006">
              <mc:Choice xmlns:v="urn:schemas-microsoft-com:vml" Requires="v">
                <p:oleObj spid="_x0000_s56339" name="Mathcad" r:id="rId8" imgW="3124080" imgH="2448000" progId="Mathcad">
                  <p:link updateAutomatic="1"/>
                </p:oleObj>
              </mc:Choice>
              <mc:Fallback>
                <p:oleObj name="Mathcad" r:id="rId8" imgW="3124080" imgH="2448000" progId="Mathcad">
                  <p:link updateAutomatic="1"/>
                  <p:pic>
                    <p:nvPicPr>
                      <p:cNvPr id="0" name=""/>
                      <p:cNvPicPr/>
                      <p:nvPr/>
                    </p:nvPicPr>
                    <p:blipFill>
                      <a:blip r:embed="rId9"/>
                      <a:stretch>
                        <a:fillRect/>
                      </a:stretch>
                    </p:blipFill>
                    <p:spPr>
                      <a:xfrm>
                        <a:off x="719061" y="2924944"/>
                        <a:ext cx="3873900" cy="3035342"/>
                      </a:xfrm>
                      <a:prstGeom prst="rect">
                        <a:avLst/>
                      </a:prstGeom>
                      <a:ln>
                        <a:solidFill>
                          <a:schemeClr val="accent1"/>
                        </a:solidFill>
                      </a:ln>
                    </p:spPr>
                  </p:pic>
                </p:oleObj>
              </mc:Fallback>
            </mc:AlternateContent>
          </a:graphicData>
        </a:graphic>
      </p:graphicFrame>
    </p:spTree>
    <p:extLst>
      <p:ext uri="{BB962C8B-B14F-4D97-AF65-F5344CB8AC3E}">
        <p14:creationId xmlns:p14="http://schemas.microsoft.com/office/powerpoint/2010/main" val="94048963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5575498" cy="360040"/>
          </a:xfrm>
        </p:spPr>
        <p:txBody>
          <a:bodyPr>
            <a:noAutofit/>
          </a:bodyPr>
          <a:lstStyle/>
          <a:p>
            <a:pPr marL="0" indent="0" algn="just">
              <a:buNone/>
            </a:pPr>
            <a:r>
              <a:rPr lang="es-ES" sz="1800" dirty="0" smtClean="0"/>
              <a:t>Junta Empernada: Sujeción de Corona Dentada</a:t>
            </a:r>
            <a:endParaRPr lang="es-ES" sz="16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83</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6727623" y="5700007"/>
            <a:ext cx="3101301" cy="338554"/>
          </a:xfrm>
          <a:prstGeom prst="rect">
            <a:avLst/>
          </a:prstGeom>
          <a:noFill/>
        </p:spPr>
        <p:txBody>
          <a:bodyPr wrap="square" rtlCol="0">
            <a:spAutoFit/>
          </a:bodyPr>
          <a:lstStyle/>
          <a:p>
            <a:pPr algn="ctr"/>
            <a:r>
              <a:rPr lang="es-ES" sz="1600" dirty="0" smtClean="0"/>
              <a:t>Figura 3.38 Cargas en la junta.</a:t>
            </a:r>
            <a:endParaRPr lang="es-ES" sz="1600" dirty="0"/>
          </a:p>
        </p:txBody>
      </p:sp>
      <p:pic>
        <p:nvPicPr>
          <p:cNvPr id="563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0223" y="1124744"/>
            <a:ext cx="18192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0861" y="3068960"/>
            <a:ext cx="3457575" cy="225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10 Objeto"/>
          <p:cNvGraphicFramePr>
            <a:graphicFrameLocks noChangeAspect="1"/>
          </p:cNvGraphicFramePr>
          <p:nvPr>
            <p:extLst>
              <p:ext uri="{D42A27DB-BD31-4B8C-83A1-F6EECF244321}">
                <p14:modId xmlns:p14="http://schemas.microsoft.com/office/powerpoint/2010/main" val="1585639001"/>
              </p:ext>
            </p:extLst>
          </p:nvPr>
        </p:nvGraphicFramePr>
        <p:xfrm>
          <a:off x="344488" y="1556792"/>
          <a:ext cx="5653182" cy="3024336"/>
        </p:xfrm>
        <a:graphic>
          <a:graphicData uri="http://schemas.openxmlformats.org/presentationml/2006/ole">
            <mc:AlternateContent xmlns:mc="http://schemas.openxmlformats.org/markup-compatibility/2006">
              <mc:Choice xmlns:v="urn:schemas-microsoft-com:vml" Requires="v">
                <p:oleObj spid="_x0000_s57360" name="Mathcad" r:id="rId8" imgW="4629240" imgH="2476440" progId="Mathcad">
                  <p:link updateAutomatic="1"/>
                </p:oleObj>
              </mc:Choice>
              <mc:Fallback>
                <p:oleObj name="Mathcad" r:id="rId8" imgW="4629240" imgH="2476440" progId="Mathcad">
                  <p:link updateAutomatic="1"/>
                  <p:pic>
                    <p:nvPicPr>
                      <p:cNvPr id="0" name=""/>
                      <p:cNvPicPr/>
                      <p:nvPr/>
                    </p:nvPicPr>
                    <p:blipFill>
                      <a:blip r:embed="rId9"/>
                      <a:stretch>
                        <a:fillRect/>
                      </a:stretch>
                    </p:blipFill>
                    <p:spPr>
                      <a:xfrm>
                        <a:off x="344488" y="1556792"/>
                        <a:ext cx="5653182" cy="3024336"/>
                      </a:xfrm>
                      <a:prstGeom prst="rect">
                        <a:avLst/>
                      </a:prstGeom>
                      <a:ln>
                        <a:solidFill>
                          <a:schemeClr val="accent1"/>
                        </a:solidFill>
                      </a:ln>
                    </p:spPr>
                  </p:pic>
                </p:oleObj>
              </mc:Fallback>
            </mc:AlternateContent>
          </a:graphicData>
        </a:graphic>
      </p:graphicFrame>
    </p:spTree>
    <p:extLst>
      <p:ext uri="{BB962C8B-B14F-4D97-AF65-F5344CB8AC3E}">
        <p14:creationId xmlns:p14="http://schemas.microsoft.com/office/powerpoint/2010/main" val="345286612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5575498" cy="360040"/>
          </a:xfrm>
        </p:spPr>
        <p:txBody>
          <a:bodyPr>
            <a:noAutofit/>
          </a:bodyPr>
          <a:lstStyle/>
          <a:p>
            <a:pPr marL="0" indent="0" algn="just">
              <a:buNone/>
            </a:pPr>
            <a:r>
              <a:rPr lang="es-ES" sz="1800" dirty="0" smtClean="0"/>
              <a:t>Junta Empernada: Perno M36x2x185 Clase 4.6</a:t>
            </a:r>
            <a:endParaRPr lang="es-ES" sz="16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84</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6727623" y="5700007"/>
            <a:ext cx="3101301" cy="338554"/>
          </a:xfrm>
          <a:prstGeom prst="rect">
            <a:avLst/>
          </a:prstGeom>
          <a:noFill/>
        </p:spPr>
        <p:txBody>
          <a:bodyPr wrap="square" rtlCol="0">
            <a:spAutoFit/>
          </a:bodyPr>
          <a:lstStyle/>
          <a:p>
            <a:pPr algn="ctr"/>
            <a:r>
              <a:rPr lang="es-ES" sz="1600" dirty="0" smtClean="0"/>
              <a:t>Figura 3.39 Cargas en el perno.</a:t>
            </a:r>
            <a:endParaRPr lang="es-ES" sz="1600" dirty="0"/>
          </a:p>
        </p:txBody>
      </p:sp>
      <p:graphicFrame>
        <p:nvGraphicFramePr>
          <p:cNvPr id="9" name="8 Objeto"/>
          <p:cNvGraphicFramePr>
            <a:graphicFrameLocks noChangeAspect="1"/>
          </p:cNvGraphicFramePr>
          <p:nvPr>
            <p:extLst>
              <p:ext uri="{D42A27DB-BD31-4B8C-83A1-F6EECF244321}">
                <p14:modId xmlns:p14="http://schemas.microsoft.com/office/powerpoint/2010/main" val="4096659045"/>
              </p:ext>
            </p:extLst>
          </p:nvPr>
        </p:nvGraphicFramePr>
        <p:xfrm>
          <a:off x="272480" y="1556792"/>
          <a:ext cx="5616624" cy="1922808"/>
        </p:xfrm>
        <a:graphic>
          <a:graphicData uri="http://schemas.openxmlformats.org/presentationml/2006/ole">
            <mc:AlternateContent xmlns:mc="http://schemas.openxmlformats.org/markup-compatibility/2006">
              <mc:Choice xmlns:v="urn:schemas-microsoft-com:vml" Requires="v">
                <p:oleObj spid="_x0000_s58397" name="Mathcad" r:id="rId6" imgW="4314960" imgH="1666800" progId="Mathcad">
                  <p:link updateAutomatic="1"/>
                </p:oleObj>
              </mc:Choice>
              <mc:Fallback>
                <p:oleObj name="Mathcad" r:id="rId6" imgW="4314960" imgH="1666800" progId="Mathcad">
                  <p:link updateAutomatic="1"/>
                  <p:pic>
                    <p:nvPicPr>
                      <p:cNvPr id="0" name=""/>
                      <p:cNvPicPr/>
                      <p:nvPr/>
                    </p:nvPicPr>
                    <p:blipFill>
                      <a:blip r:embed="rId7"/>
                      <a:stretch>
                        <a:fillRect/>
                      </a:stretch>
                    </p:blipFill>
                    <p:spPr>
                      <a:xfrm>
                        <a:off x="272480" y="1556792"/>
                        <a:ext cx="5616624" cy="1922808"/>
                      </a:xfrm>
                      <a:prstGeom prst="rect">
                        <a:avLst/>
                      </a:prstGeom>
                      <a:ln>
                        <a:solidFill>
                          <a:schemeClr val="accent1"/>
                        </a:solidFill>
                      </a:ln>
                    </p:spPr>
                  </p:pic>
                </p:oleObj>
              </mc:Fallback>
            </mc:AlternateContent>
          </a:graphicData>
        </a:graphic>
      </p:graphicFrame>
      <p:graphicFrame>
        <p:nvGraphicFramePr>
          <p:cNvPr id="12" name="11 Objeto"/>
          <p:cNvGraphicFramePr>
            <a:graphicFrameLocks noChangeAspect="1"/>
          </p:cNvGraphicFramePr>
          <p:nvPr>
            <p:extLst>
              <p:ext uri="{D42A27DB-BD31-4B8C-83A1-F6EECF244321}">
                <p14:modId xmlns:p14="http://schemas.microsoft.com/office/powerpoint/2010/main" val="3249898881"/>
              </p:ext>
            </p:extLst>
          </p:nvPr>
        </p:nvGraphicFramePr>
        <p:xfrm>
          <a:off x="245780" y="3933056"/>
          <a:ext cx="5643324" cy="1656184"/>
        </p:xfrm>
        <a:graphic>
          <a:graphicData uri="http://schemas.openxmlformats.org/presentationml/2006/ole">
            <mc:AlternateContent xmlns:mc="http://schemas.openxmlformats.org/markup-compatibility/2006">
              <mc:Choice xmlns:v="urn:schemas-microsoft-com:vml" Requires="v">
                <p:oleObj spid="_x0000_s58398" name="Mathcad" r:id="rId8" imgW="4724280" imgH="1362240" progId="Mathcad">
                  <p:link updateAutomatic="1"/>
                </p:oleObj>
              </mc:Choice>
              <mc:Fallback>
                <p:oleObj name="Mathcad" r:id="rId8" imgW="4724280" imgH="1362240" progId="Mathcad">
                  <p:link updateAutomatic="1"/>
                  <p:pic>
                    <p:nvPicPr>
                      <p:cNvPr id="0" name=""/>
                      <p:cNvPicPr/>
                      <p:nvPr/>
                    </p:nvPicPr>
                    <p:blipFill>
                      <a:blip r:embed="rId9"/>
                      <a:stretch>
                        <a:fillRect/>
                      </a:stretch>
                    </p:blipFill>
                    <p:spPr>
                      <a:xfrm>
                        <a:off x="245780" y="3933056"/>
                        <a:ext cx="5643324" cy="1656184"/>
                      </a:xfrm>
                      <a:prstGeom prst="rect">
                        <a:avLst/>
                      </a:prstGeom>
                      <a:ln>
                        <a:solidFill>
                          <a:schemeClr val="accent1"/>
                        </a:solidFill>
                      </a:ln>
                    </p:spPr>
                  </p:pic>
                </p:oleObj>
              </mc:Fallback>
            </mc:AlternateContent>
          </a:graphicData>
        </a:graphic>
      </p:graphicFrame>
      <p:pic>
        <p:nvPicPr>
          <p:cNvPr id="5837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12165" y="1277404"/>
            <a:ext cx="1929437" cy="4303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4003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5575498" cy="360040"/>
          </a:xfrm>
        </p:spPr>
        <p:txBody>
          <a:bodyPr>
            <a:noAutofit/>
          </a:bodyPr>
          <a:lstStyle/>
          <a:p>
            <a:pPr marL="0" indent="0" algn="just">
              <a:buNone/>
            </a:pPr>
            <a:r>
              <a:rPr lang="es-ES" sz="1800" dirty="0" smtClean="0"/>
              <a:t>Junta Empernada: Perno M36x2x185 Clase 4.6</a:t>
            </a:r>
            <a:endParaRPr lang="es-ES" sz="16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85</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2818307" y="5301208"/>
            <a:ext cx="2134693" cy="584775"/>
          </a:xfrm>
          <a:prstGeom prst="rect">
            <a:avLst/>
          </a:prstGeom>
          <a:noFill/>
        </p:spPr>
        <p:txBody>
          <a:bodyPr wrap="square" rtlCol="0">
            <a:spAutoFit/>
          </a:bodyPr>
          <a:lstStyle/>
          <a:p>
            <a:pPr algn="ctr"/>
            <a:r>
              <a:rPr lang="es-ES" sz="1600" dirty="0" smtClean="0"/>
              <a:t>Figura 3.40 Efecto de cargas en el perno.</a:t>
            </a:r>
            <a:endParaRPr lang="es-ES" sz="1600" dirty="0"/>
          </a:p>
        </p:txBody>
      </p:sp>
      <p:graphicFrame>
        <p:nvGraphicFramePr>
          <p:cNvPr id="8" name="7 Objeto"/>
          <p:cNvGraphicFramePr>
            <a:graphicFrameLocks noChangeAspect="1"/>
          </p:cNvGraphicFramePr>
          <p:nvPr>
            <p:extLst>
              <p:ext uri="{D42A27DB-BD31-4B8C-83A1-F6EECF244321}">
                <p14:modId xmlns:p14="http://schemas.microsoft.com/office/powerpoint/2010/main" val="3253220277"/>
              </p:ext>
            </p:extLst>
          </p:nvPr>
        </p:nvGraphicFramePr>
        <p:xfrm>
          <a:off x="309631" y="1196752"/>
          <a:ext cx="4317908" cy="1656184"/>
        </p:xfrm>
        <a:graphic>
          <a:graphicData uri="http://schemas.openxmlformats.org/presentationml/2006/ole">
            <mc:AlternateContent xmlns:mc="http://schemas.openxmlformats.org/markup-compatibility/2006">
              <mc:Choice xmlns:v="urn:schemas-microsoft-com:vml" Requires="v">
                <p:oleObj spid="_x0000_s59443" name="Mathcad" r:id="rId6" imgW="3476520" imgH="1333440" progId="Mathcad">
                  <p:link updateAutomatic="1"/>
                </p:oleObj>
              </mc:Choice>
              <mc:Fallback>
                <p:oleObj name="Mathcad" r:id="rId6" imgW="3476520" imgH="1333440" progId="Mathcad">
                  <p:link updateAutomatic="1"/>
                  <p:pic>
                    <p:nvPicPr>
                      <p:cNvPr id="0" name=""/>
                      <p:cNvPicPr/>
                      <p:nvPr/>
                    </p:nvPicPr>
                    <p:blipFill>
                      <a:blip r:embed="rId7"/>
                      <a:stretch>
                        <a:fillRect/>
                      </a:stretch>
                    </p:blipFill>
                    <p:spPr>
                      <a:xfrm>
                        <a:off x="309631" y="1196752"/>
                        <a:ext cx="4317908" cy="1656184"/>
                      </a:xfrm>
                      <a:prstGeom prst="rect">
                        <a:avLst/>
                      </a:prstGeom>
                      <a:ln>
                        <a:solidFill>
                          <a:schemeClr val="accent1"/>
                        </a:solidFill>
                      </a:ln>
                    </p:spPr>
                  </p:pic>
                </p:oleObj>
              </mc:Fallback>
            </mc:AlternateContent>
          </a:graphicData>
        </a:graphic>
      </p:graphicFrame>
      <p:graphicFrame>
        <p:nvGraphicFramePr>
          <p:cNvPr id="11" name="10 Objeto"/>
          <p:cNvGraphicFramePr>
            <a:graphicFrameLocks noChangeAspect="1"/>
          </p:cNvGraphicFramePr>
          <p:nvPr>
            <p:extLst>
              <p:ext uri="{D42A27DB-BD31-4B8C-83A1-F6EECF244321}">
                <p14:modId xmlns:p14="http://schemas.microsoft.com/office/powerpoint/2010/main" val="596860725"/>
              </p:ext>
            </p:extLst>
          </p:nvPr>
        </p:nvGraphicFramePr>
        <p:xfrm>
          <a:off x="5025008" y="1196752"/>
          <a:ext cx="4752528" cy="1282077"/>
        </p:xfrm>
        <a:graphic>
          <a:graphicData uri="http://schemas.openxmlformats.org/presentationml/2006/ole">
            <mc:AlternateContent xmlns:mc="http://schemas.openxmlformats.org/markup-compatibility/2006">
              <mc:Choice xmlns:v="urn:schemas-microsoft-com:vml" Requires="v">
                <p:oleObj spid="_x0000_s59444" name="Mathcad" r:id="rId8" imgW="4095720" imgH="1104840" progId="Mathcad">
                  <p:link updateAutomatic="1"/>
                </p:oleObj>
              </mc:Choice>
              <mc:Fallback>
                <p:oleObj name="Mathcad" r:id="rId8" imgW="4095720" imgH="1104840" progId="Mathcad">
                  <p:link updateAutomatic="1"/>
                  <p:pic>
                    <p:nvPicPr>
                      <p:cNvPr id="0" name=""/>
                      <p:cNvPicPr/>
                      <p:nvPr/>
                    </p:nvPicPr>
                    <p:blipFill>
                      <a:blip r:embed="rId9"/>
                      <a:stretch>
                        <a:fillRect/>
                      </a:stretch>
                    </p:blipFill>
                    <p:spPr>
                      <a:xfrm>
                        <a:off x="5025008" y="1196752"/>
                        <a:ext cx="4752528" cy="1282077"/>
                      </a:xfrm>
                      <a:prstGeom prst="rect">
                        <a:avLst/>
                      </a:prstGeom>
                      <a:noFill/>
                      <a:ln>
                        <a:solidFill>
                          <a:schemeClr val="accent1"/>
                        </a:solidFill>
                      </a:ln>
                    </p:spPr>
                  </p:pic>
                </p:oleObj>
              </mc:Fallback>
            </mc:AlternateContent>
          </a:graphicData>
        </a:graphic>
      </p:graphicFrame>
      <p:graphicFrame>
        <p:nvGraphicFramePr>
          <p:cNvPr id="14" name="13 Objeto"/>
          <p:cNvGraphicFramePr>
            <a:graphicFrameLocks noChangeAspect="1"/>
          </p:cNvGraphicFramePr>
          <p:nvPr>
            <p:extLst>
              <p:ext uri="{D42A27DB-BD31-4B8C-83A1-F6EECF244321}">
                <p14:modId xmlns:p14="http://schemas.microsoft.com/office/powerpoint/2010/main" val="1433530656"/>
              </p:ext>
            </p:extLst>
          </p:nvPr>
        </p:nvGraphicFramePr>
        <p:xfrm>
          <a:off x="5920197" y="2652142"/>
          <a:ext cx="3857339" cy="1553716"/>
        </p:xfrm>
        <a:graphic>
          <a:graphicData uri="http://schemas.openxmlformats.org/presentationml/2006/ole">
            <mc:AlternateContent xmlns:mc="http://schemas.openxmlformats.org/markup-compatibility/2006">
              <mc:Choice xmlns:v="urn:schemas-microsoft-com:vml" Requires="v">
                <p:oleObj spid="_x0000_s59445" name="Mathcad" r:id="rId10" imgW="3371760" imgH="1409760" progId="Mathcad">
                  <p:link updateAutomatic="1"/>
                </p:oleObj>
              </mc:Choice>
              <mc:Fallback>
                <p:oleObj name="Mathcad" r:id="rId10" imgW="3371760" imgH="1409760" progId="Mathcad">
                  <p:link updateAutomatic="1"/>
                  <p:pic>
                    <p:nvPicPr>
                      <p:cNvPr id="0" name=""/>
                      <p:cNvPicPr/>
                      <p:nvPr/>
                    </p:nvPicPr>
                    <p:blipFill>
                      <a:blip r:embed="rId11"/>
                      <a:stretch>
                        <a:fillRect/>
                      </a:stretch>
                    </p:blipFill>
                    <p:spPr>
                      <a:xfrm>
                        <a:off x="5920197" y="2652142"/>
                        <a:ext cx="3857339" cy="1553716"/>
                      </a:xfrm>
                      <a:prstGeom prst="rect">
                        <a:avLst/>
                      </a:prstGeom>
                      <a:ln>
                        <a:solidFill>
                          <a:srgbClr val="FF0000"/>
                        </a:solidFill>
                      </a:ln>
                    </p:spPr>
                  </p:pic>
                </p:oleObj>
              </mc:Fallback>
            </mc:AlternateContent>
          </a:graphicData>
        </a:graphic>
      </p:graphicFrame>
      <p:graphicFrame>
        <p:nvGraphicFramePr>
          <p:cNvPr id="15" name="14 Objeto"/>
          <p:cNvGraphicFramePr>
            <a:graphicFrameLocks noChangeAspect="1"/>
          </p:cNvGraphicFramePr>
          <p:nvPr>
            <p:extLst>
              <p:ext uri="{D42A27DB-BD31-4B8C-83A1-F6EECF244321}">
                <p14:modId xmlns:p14="http://schemas.microsoft.com/office/powerpoint/2010/main" val="3955863005"/>
              </p:ext>
            </p:extLst>
          </p:nvPr>
        </p:nvGraphicFramePr>
        <p:xfrm>
          <a:off x="5446856" y="4452083"/>
          <a:ext cx="4330680" cy="1473324"/>
        </p:xfrm>
        <a:graphic>
          <a:graphicData uri="http://schemas.openxmlformats.org/presentationml/2006/ole">
            <mc:AlternateContent xmlns:mc="http://schemas.openxmlformats.org/markup-compatibility/2006">
              <mc:Choice xmlns:v="urn:schemas-microsoft-com:vml" Requires="v">
                <p:oleObj spid="_x0000_s59446" name="Mathcad" r:id="rId12" imgW="3695760" imgH="1257480" progId="Mathcad">
                  <p:link updateAutomatic="1"/>
                </p:oleObj>
              </mc:Choice>
              <mc:Fallback>
                <p:oleObj name="Mathcad" r:id="rId12" imgW="3695760" imgH="1257480" progId="Mathcad">
                  <p:link updateAutomatic="1"/>
                  <p:pic>
                    <p:nvPicPr>
                      <p:cNvPr id="0" name=""/>
                      <p:cNvPicPr/>
                      <p:nvPr/>
                    </p:nvPicPr>
                    <p:blipFill>
                      <a:blip r:embed="rId13"/>
                      <a:stretch>
                        <a:fillRect/>
                      </a:stretch>
                    </p:blipFill>
                    <p:spPr>
                      <a:xfrm>
                        <a:off x="5446856" y="4452083"/>
                        <a:ext cx="4330680" cy="1473324"/>
                      </a:xfrm>
                      <a:prstGeom prst="rect">
                        <a:avLst/>
                      </a:prstGeom>
                      <a:ln>
                        <a:solidFill>
                          <a:srgbClr val="FF0000"/>
                        </a:solidFill>
                      </a:ln>
                    </p:spPr>
                  </p:pic>
                </p:oleObj>
              </mc:Fallback>
            </mc:AlternateContent>
          </a:graphicData>
        </a:graphic>
      </p:graphicFrame>
      <p:pic>
        <p:nvPicPr>
          <p:cNvPr id="59398"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52601" y="2924945"/>
            <a:ext cx="1368152" cy="3109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064919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25574" y="836712"/>
            <a:ext cx="5575498" cy="360040"/>
          </a:xfrm>
        </p:spPr>
        <p:txBody>
          <a:bodyPr>
            <a:noAutofit/>
          </a:bodyPr>
          <a:lstStyle/>
          <a:p>
            <a:pPr marL="0" indent="0" algn="just">
              <a:buNone/>
            </a:pPr>
            <a:r>
              <a:rPr lang="es-ES" sz="1800" dirty="0" smtClean="0"/>
              <a:t>Junta Empernada: Engrane Corona </a:t>
            </a:r>
            <a:endParaRPr lang="es-ES" sz="16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86</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560512" y="5638745"/>
            <a:ext cx="2664296" cy="338554"/>
          </a:xfrm>
          <a:prstGeom prst="rect">
            <a:avLst/>
          </a:prstGeom>
          <a:noFill/>
        </p:spPr>
        <p:txBody>
          <a:bodyPr wrap="square" rtlCol="0">
            <a:spAutoFit/>
          </a:bodyPr>
          <a:lstStyle/>
          <a:p>
            <a:pPr algn="ctr"/>
            <a:r>
              <a:rPr lang="es-ES" sz="1600" dirty="0" smtClean="0"/>
              <a:t>Figura 3.41 Junta empernada.</a:t>
            </a:r>
            <a:endParaRPr lang="es-ES" sz="1600" dirty="0"/>
          </a:p>
        </p:txBody>
      </p:sp>
      <p:pic>
        <p:nvPicPr>
          <p:cNvPr id="614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637" y="1412775"/>
            <a:ext cx="5000387" cy="409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6198" y="4158440"/>
            <a:ext cx="3000072" cy="1818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43180" y="1196752"/>
            <a:ext cx="3986109"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729962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III.                                                                    Diseño</a:t>
            </a:r>
            <a:endParaRPr lang="es-ES" sz="3000" dirty="0"/>
          </a:p>
        </p:txBody>
      </p:sp>
      <p:sp>
        <p:nvSpPr>
          <p:cNvPr id="3" name="2 Marcador de contenido"/>
          <p:cNvSpPr>
            <a:spLocks noGrp="1"/>
          </p:cNvSpPr>
          <p:nvPr>
            <p:ph idx="1"/>
          </p:nvPr>
        </p:nvSpPr>
        <p:spPr>
          <a:xfrm>
            <a:off x="3281375" y="836712"/>
            <a:ext cx="3343250" cy="360040"/>
          </a:xfrm>
        </p:spPr>
        <p:txBody>
          <a:bodyPr>
            <a:noAutofit/>
          </a:bodyPr>
          <a:lstStyle/>
          <a:p>
            <a:pPr marL="0" indent="0" algn="just">
              <a:buNone/>
            </a:pPr>
            <a:r>
              <a:rPr lang="es-ES" sz="1800" dirty="0" smtClean="0"/>
              <a:t>Alcance del diseño de elementos:</a:t>
            </a:r>
            <a:endParaRPr lang="es-ES" sz="16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3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87</a:t>
            </a:fld>
            <a:r>
              <a:rPr lang="es-ES" sz="1600" dirty="0" smtClean="0">
                <a:solidFill>
                  <a:schemeClr val="tx1"/>
                </a:solidFill>
              </a:rPr>
              <a:t>/130</a:t>
            </a:r>
            <a:endParaRPr lang="es-ES"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1432" y="116631"/>
            <a:ext cx="987492" cy="472279"/>
          </a:xfrm>
          <a:prstGeom prst="rect">
            <a:avLst/>
          </a:prstGeom>
        </p:spPr>
      </p:pic>
      <p:sp>
        <p:nvSpPr>
          <p:cNvPr id="10" name="9 CuadroTexto"/>
          <p:cNvSpPr txBox="1"/>
          <p:nvPr/>
        </p:nvSpPr>
        <p:spPr>
          <a:xfrm>
            <a:off x="3620852" y="5808022"/>
            <a:ext cx="2664296" cy="338554"/>
          </a:xfrm>
          <a:prstGeom prst="rect">
            <a:avLst/>
          </a:prstGeom>
          <a:noFill/>
        </p:spPr>
        <p:txBody>
          <a:bodyPr wrap="square" rtlCol="0">
            <a:spAutoFit/>
          </a:bodyPr>
          <a:lstStyle/>
          <a:p>
            <a:pPr algn="ctr"/>
            <a:r>
              <a:rPr lang="es-ES" sz="1600" dirty="0" smtClean="0"/>
              <a:t>Figura 3.42 Plano mecánico.</a:t>
            </a:r>
            <a:endParaRPr lang="es-ES" sz="1600" dirty="0"/>
          </a:p>
        </p:txBody>
      </p:sp>
      <p:pic>
        <p:nvPicPr>
          <p:cNvPr id="624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8390" y="1196753"/>
            <a:ext cx="6589219" cy="466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184384" y="3460359"/>
            <a:ext cx="1296144" cy="369332"/>
          </a:xfrm>
          <a:prstGeom prst="rect">
            <a:avLst/>
          </a:prstGeom>
          <a:noFill/>
          <a:ln>
            <a:solidFill>
              <a:srgbClr val="FF0000"/>
            </a:solidFill>
          </a:ln>
        </p:spPr>
        <p:txBody>
          <a:bodyPr wrap="square" rtlCol="0">
            <a:spAutoFit/>
          </a:bodyPr>
          <a:lstStyle/>
          <a:p>
            <a:pPr algn="ctr"/>
            <a:r>
              <a:rPr lang="es-ES" dirty="0" smtClean="0"/>
              <a:t>Geometría.</a:t>
            </a:r>
            <a:endParaRPr lang="es-ES" dirty="0"/>
          </a:p>
        </p:txBody>
      </p:sp>
      <p:sp>
        <p:nvSpPr>
          <p:cNvPr id="15" name="14 CuadroTexto"/>
          <p:cNvSpPr txBox="1"/>
          <p:nvPr/>
        </p:nvSpPr>
        <p:spPr>
          <a:xfrm>
            <a:off x="8460772" y="1933786"/>
            <a:ext cx="1368152" cy="646331"/>
          </a:xfrm>
          <a:prstGeom prst="rect">
            <a:avLst/>
          </a:prstGeom>
          <a:noFill/>
          <a:ln>
            <a:solidFill>
              <a:srgbClr val="FF0000"/>
            </a:solidFill>
          </a:ln>
        </p:spPr>
        <p:txBody>
          <a:bodyPr wrap="square" rtlCol="0">
            <a:spAutoFit/>
          </a:bodyPr>
          <a:lstStyle/>
          <a:p>
            <a:pPr algn="ctr"/>
            <a:r>
              <a:rPr lang="es-ES" dirty="0" smtClean="0"/>
              <a:t>Tabla de Materiales.</a:t>
            </a:r>
            <a:endParaRPr lang="es-ES" dirty="0"/>
          </a:p>
        </p:txBody>
      </p:sp>
      <p:cxnSp>
        <p:nvCxnSpPr>
          <p:cNvPr id="11" name="10 Conector curvado"/>
          <p:cNvCxnSpPr/>
          <p:nvPr/>
        </p:nvCxnSpPr>
        <p:spPr>
          <a:xfrm rot="10800000" flipV="1">
            <a:off x="1480528" y="1957481"/>
            <a:ext cx="1744280" cy="1687543"/>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curvado"/>
          <p:cNvCxnSpPr/>
          <p:nvPr/>
        </p:nvCxnSpPr>
        <p:spPr>
          <a:xfrm rot="5400000" flipH="1" flipV="1">
            <a:off x="7668599" y="2960863"/>
            <a:ext cx="1856994" cy="1095505"/>
          </a:xfrm>
          <a:prstGeom prst="curvedConnector3">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77537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sp>
        <p:nvSpPr>
          <p:cNvPr id="3" name="2 Marcador de contenido"/>
          <p:cNvSpPr>
            <a:spLocks noGrp="1"/>
          </p:cNvSpPr>
          <p:nvPr>
            <p:ph idx="1"/>
          </p:nvPr>
        </p:nvSpPr>
        <p:spPr>
          <a:xfrm>
            <a:off x="2865564" y="2348880"/>
            <a:ext cx="4174872" cy="2160240"/>
          </a:xfrm>
        </p:spPr>
        <p:style>
          <a:lnRef idx="1">
            <a:schemeClr val="accent3"/>
          </a:lnRef>
          <a:fillRef idx="2">
            <a:schemeClr val="accent3"/>
          </a:fillRef>
          <a:effectRef idx="1">
            <a:schemeClr val="accent3"/>
          </a:effectRef>
          <a:fontRef idx="minor">
            <a:schemeClr val="dk1"/>
          </a:fontRef>
        </p:style>
        <p:txBody>
          <a:bodyPr>
            <a:normAutofit lnSpcReduction="10000"/>
          </a:bodyPr>
          <a:lstStyle/>
          <a:p>
            <a:pPr marL="0" indent="0" algn="ctr">
              <a:buNone/>
            </a:pPr>
            <a:r>
              <a:rPr lang="es-ES" sz="4000" dirty="0" smtClean="0"/>
              <a:t>Capítulo IV</a:t>
            </a:r>
          </a:p>
          <a:p>
            <a:pPr marL="0" indent="0" algn="ctr">
              <a:buNone/>
            </a:pPr>
            <a:endParaRPr lang="es-ES" sz="4000" dirty="0"/>
          </a:p>
          <a:p>
            <a:pPr marL="0" indent="0" algn="ctr">
              <a:buNone/>
            </a:pPr>
            <a:r>
              <a:rPr lang="es-ES" sz="4000" dirty="0" smtClean="0"/>
              <a:t>Simulación</a:t>
            </a:r>
          </a:p>
          <a:p>
            <a:pPr marL="0" indent="0" algn="ctr">
              <a:buNone/>
            </a:pPr>
            <a:endParaRPr lang="es-ES" sz="4000" dirty="0"/>
          </a:p>
          <a:p>
            <a:pPr marL="0" indent="0" algn="ctr">
              <a:buNone/>
            </a:pPr>
            <a:endParaRPr lang="es-ES" sz="4000"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88</a:t>
            </a:fld>
            <a:r>
              <a:rPr lang="es-ES" sz="1600" dirty="0" smtClean="0">
                <a:solidFill>
                  <a:schemeClr val="tx1"/>
                </a:solidFill>
              </a:rPr>
              <a:t>/130</a:t>
            </a:r>
            <a:endParaRPr lang="es-ES" sz="1600" dirty="0">
              <a:solidFill>
                <a:schemeClr val="tx1"/>
              </a:solidFill>
            </a:endParaRPr>
          </a:p>
        </p:txBody>
      </p:sp>
    </p:spTree>
    <p:extLst>
      <p:ext uri="{BB962C8B-B14F-4D97-AF65-F5344CB8AC3E}">
        <p14:creationId xmlns:p14="http://schemas.microsoft.com/office/powerpoint/2010/main" val="17181754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3920" y="0"/>
            <a:ext cx="9904040" cy="671646"/>
          </a:xfrm>
        </p:spPr>
        <p:style>
          <a:lnRef idx="1">
            <a:schemeClr val="accent3"/>
          </a:lnRef>
          <a:fillRef idx="2">
            <a:schemeClr val="accent3"/>
          </a:fillRef>
          <a:effectRef idx="1">
            <a:schemeClr val="accent3"/>
          </a:effectRef>
          <a:fontRef idx="minor">
            <a:schemeClr val="dk1"/>
          </a:fontRef>
        </p:style>
        <p:txBody>
          <a:bodyPr>
            <a:noAutofit/>
          </a:bodyPr>
          <a:lstStyle/>
          <a:p>
            <a:pPr algn="l"/>
            <a:r>
              <a:rPr lang="es-ES" sz="3000" dirty="0" smtClean="0"/>
              <a:t>Capítulo IV.                                                                Simulación</a:t>
            </a:r>
            <a:endParaRPr lang="es-ES" sz="3000" dirty="0"/>
          </a:p>
        </p:txBody>
      </p:sp>
      <p:sp>
        <p:nvSpPr>
          <p:cNvPr id="3" name="2 Marcador de contenido"/>
          <p:cNvSpPr>
            <a:spLocks noGrp="1"/>
          </p:cNvSpPr>
          <p:nvPr>
            <p:ph idx="1"/>
          </p:nvPr>
        </p:nvSpPr>
        <p:spPr>
          <a:xfrm>
            <a:off x="525291" y="3419474"/>
            <a:ext cx="8915400" cy="2601813"/>
          </a:xfrm>
        </p:spPr>
        <p:txBody>
          <a:bodyPr>
            <a:normAutofit lnSpcReduction="10000"/>
          </a:bodyPr>
          <a:lstStyle/>
          <a:p>
            <a:pPr marL="0" indent="0" algn="just">
              <a:buNone/>
            </a:pPr>
            <a:r>
              <a:rPr lang="es-ES" sz="3000" dirty="0" smtClean="0"/>
              <a:t>En este capítulo se muestra la simulación de la estructura metálica y las simulaciones de los elementos mecánicos del sistema de giro. Gráficos, diagramas, tablas, informes y videos; conforman el alcance de este apartado. Y la comparación de resultados con los cálculos del diseño.      </a:t>
            </a:r>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89</a:t>
            </a:fld>
            <a:r>
              <a:rPr lang="es-ES" sz="1600" dirty="0" smtClean="0">
                <a:solidFill>
                  <a:schemeClr val="tx1"/>
                </a:solidFill>
              </a:rPr>
              <a:t>/130</a:t>
            </a:r>
            <a:endParaRPr lang="es-ES" dirty="0">
              <a:solidFill>
                <a:schemeClr val="tx1"/>
              </a:solidFill>
            </a:endParaRPr>
          </a:p>
        </p:txBody>
      </p:sp>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pic>
        <p:nvPicPr>
          <p:cNvPr id="13" name="12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0729" y="977534"/>
            <a:ext cx="3968462" cy="2451466"/>
          </a:xfrm>
          <a:prstGeom prst="rect">
            <a:avLst/>
          </a:prstGeom>
        </p:spPr>
      </p:pic>
    </p:spTree>
    <p:extLst>
      <p:ext uri="{BB962C8B-B14F-4D97-AF65-F5344CB8AC3E}">
        <p14:creationId xmlns:p14="http://schemas.microsoft.com/office/powerpoint/2010/main" val="31712355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906000" cy="6858000"/>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3480" y="137751"/>
            <a:ext cx="517864" cy="494774"/>
          </a:xfrm>
          <a:prstGeom prst="rect">
            <a:avLst/>
          </a:prstGeom>
        </p:spPr>
      </p:pic>
      <p:sp>
        <p:nvSpPr>
          <p:cNvPr id="2" name="1 Título"/>
          <p:cNvSpPr>
            <a:spLocks noGrp="1"/>
          </p:cNvSpPr>
          <p:nvPr>
            <p:ph type="title"/>
          </p:nvPr>
        </p:nvSpPr>
        <p:spPr>
          <a:xfrm>
            <a:off x="0" y="0"/>
            <a:ext cx="9906000" cy="692696"/>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                                                               Generalidades</a:t>
            </a:r>
            <a:endParaRPr lang="es-ES" sz="3000" dirty="0"/>
          </a:p>
        </p:txBody>
      </p:sp>
      <p:sp>
        <p:nvSpPr>
          <p:cNvPr id="3" name="2 Marcador de contenido"/>
          <p:cNvSpPr>
            <a:spLocks noGrp="1"/>
          </p:cNvSpPr>
          <p:nvPr>
            <p:ph idx="1"/>
          </p:nvPr>
        </p:nvSpPr>
        <p:spPr>
          <a:xfrm>
            <a:off x="495300" y="858170"/>
            <a:ext cx="8915400" cy="1656184"/>
          </a:xfrm>
        </p:spPr>
        <p:txBody>
          <a:bodyPr>
            <a:normAutofit/>
          </a:bodyPr>
          <a:lstStyle/>
          <a:p>
            <a:pPr algn="just"/>
            <a:r>
              <a:rPr lang="es-ES" sz="1800" dirty="0" smtClean="0"/>
              <a:t>El código de diseño para la estructura metálica será el AISC LRFD 2010.</a:t>
            </a:r>
          </a:p>
          <a:p>
            <a:pPr algn="just"/>
            <a:r>
              <a:rPr lang="es-ES" sz="1800" dirty="0"/>
              <a:t>Todos los diseños estructurales serán realizados con la ayuda del </a:t>
            </a:r>
            <a:r>
              <a:rPr lang="es-ES" sz="1800" dirty="0" smtClean="0"/>
              <a:t>software SAP </a:t>
            </a:r>
            <a:r>
              <a:rPr lang="es-ES" sz="1800" dirty="0"/>
              <a:t>2000 , el </a:t>
            </a:r>
            <a:r>
              <a:rPr lang="es-ES" sz="1800" dirty="0" smtClean="0"/>
              <a:t>diseño de </a:t>
            </a:r>
            <a:r>
              <a:rPr lang="es-ES" sz="1800" dirty="0"/>
              <a:t>elementos de máquinas con </a:t>
            </a:r>
            <a:r>
              <a:rPr lang="es-ES" sz="1800" dirty="0" smtClean="0"/>
              <a:t>Solid Works , la elaboración </a:t>
            </a:r>
            <a:r>
              <a:rPr lang="es-ES" sz="1800" dirty="0"/>
              <a:t>de presupuestos, análisis de precios unitarios, cronogramas </a:t>
            </a:r>
            <a:r>
              <a:rPr lang="es-ES" sz="1800" dirty="0" smtClean="0"/>
              <a:t>de trabajo </a:t>
            </a:r>
            <a:r>
              <a:rPr lang="es-ES" sz="1800" dirty="0"/>
              <a:t>en Jaleo </a:t>
            </a:r>
            <a:r>
              <a:rPr lang="es-ES" sz="1800" dirty="0" smtClean="0"/>
              <a:t>Studio y los planos </a:t>
            </a:r>
            <a:r>
              <a:rPr lang="es-ES" sz="1800" dirty="0"/>
              <a:t>con Auto CAD y Solid Works.</a:t>
            </a:r>
            <a:endParaRPr lang="es-ES" sz="1800" dirty="0" smtClean="0"/>
          </a:p>
          <a:p>
            <a:pPr marL="0" indent="0">
              <a:buNone/>
            </a:pPr>
            <a:endParaRPr lang="es-ES" dirty="0" smtClean="0"/>
          </a:p>
        </p:txBody>
      </p:sp>
      <p:sp>
        <p:nvSpPr>
          <p:cNvPr id="6" name="5 Marcador de pie de página"/>
          <p:cNvSpPr>
            <a:spLocks noGrp="1"/>
          </p:cNvSpPr>
          <p:nvPr>
            <p:ph type="ftr" sz="quarter" idx="11"/>
          </p:nvPr>
        </p:nvSpPr>
        <p:spPr/>
        <p:txBody>
          <a:bodyPr/>
          <a:lstStyle/>
          <a:p>
            <a:r>
              <a:rPr lang="es-ES" sz="1600" dirty="0" smtClean="0">
                <a:solidFill>
                  <a:schemeClr val="tx1"/>
                </a:solidFill>
              </a:rPr>
              <a:t>CAPÍTULO 1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9</a:t>
            </a:fld>
            <a:r>
              <a:rPr lang="es-ES" sz="1600" dirty="0" smtClean="0">
                <a:solidFill>
                  <a:schemeClr val="tx1"/>
                </a:solidFill>
              </a:rPr>
              <a:t>/130</a:t>
            </a:r>
            <a:endParaRPr lang="es-ES" sz="1600" dirty="0">
              <a:solidFill>
                <a:schemeClr val="tx1"/>
              </a:solidFill>
            </a:endParaRPr>
          </a:p>
        </p:txBody>
      </p:sp>
      <p:pic>
        <p:nvPicPr>
          <p:cNvPr id="5" name="4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119" y="2348880"/>
            <a:ext cx="3625802" cy="3443706"/>
          </a:xfrm>
          <a:prstGeom prst="rect">
            <a:avLst/>
          </a:prstGeom>
        </p:spPr>
      </p:pic>
      <p:pic>
        <p:nvPicPr>
          <p:cNvPr id="7" name="6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5211" y="2350708"/>
            <a:ext cx="3187946" cy="3441878"/>
          </a:xfrm>
          <a:prstGeom prst="rect">
            <a:avLst/>
          </a:prstGeom>
        </p:spPr>
      </p:pic>
      <p:sp>
        <p:nvSpPr>
          <p:cNvPr id="8" name="7 Flecha izquierda y derecha"/>
          <p:cNvSpPr/>
          <p:nvPr/>
        </p:nvSpPr>
        <p:spPr>
          <a:xfrm>
            <a:off x="4304928" y="3990578"/>
            <a:ext cx="1800199" cy="360040"/>
          </a:xfrm>
          <a:prstGeom prst="lef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1" name="10 CuadroTexto"/>
          <p:cNvSpPr txBox="1"/>
          <p:nvPr/>
        </p:nvSpPr>
        <p:spPr>
          <a:xfrm>
            <a:off x="607119" y="5733256"/>
            <a:ext cx="2890022" cy="338554"/>
          </a:xfrm>
          <a:prstGeom prst="rect">
            <a:avLst/>
          </a:prstGeom>
          <a:noFill/>
        </p:spPr>
        <p:txBody>
          <a:bodyPr wrap="none" rtlCol="0">
            <a:spAutoFit/>
          </a:bodyPr>
          <a:lstStyle/>
          <a:p>
            <a:r>
              <a:rPr lang="es-ES" sz="1600" dirty="0" smtClean="0"/>
              <a:t>Figura 1.3 Detalle arquitectónico</a:t>
            </a:r>
            <a:endParaRPr lang="es-ES" sz="1600" dirty="0"/>
          </a:p>
        </p:txBody>
      </p:sp>
      <p:sp>
        <p:nvSpPr>
          <p:cNvPr id="12" name="11 CuadroTexto"/>
          <p:cNvSpPr txBox="1"/>
          <p:nvPr/>
        </p:nvSpPr>
        <p:spPr>
          <a:xfrm>
            <a:off x="6125465" y="5792586"/>
            <a:ext cx="3751668" cy="338554"/>
          </a:xfrm>
          <a:prstGeom prst="rect">
            <a:avLst/>
          </a:prstGeom>
          <a:noFill/>
        </p:spPr>
        <p:txBody>
          <a:bodyPr wrap="none" rtlCol="0">
            <a:spAutoFit/>
          </a:bodyPr>
          <a:lstStyle/>
          <a:p>
            <a:r>
              <a:rPr lang="es-ES" sz="1600" dirty="0" smtClean="0"/>
              <a:t>Figura 1.4 Estructura alámbrica del modelo</a:t>
            </a:r>
            <a:endParaRPr lang="es-ES" sz="1600" dirty="0"/>
          </a:p>
        </p:txBody>
      </p:sp>
    </p:spTree>
    <p:extLst>
      <p:ext uri="{BB962C8B-B14F-4D97-AF65-F5344CB8AC3E}">
        <p14:creationId xmlns:p14="http://schemas.microsoft.com/office/powerpoint/2010/main" val="8332113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3920" y="0"/>
            <a:ext cx="9904040" cy="671646"/>
          </a:xfrm>
        </p:spPr>
        <p:style>
          <a:lnRef idx="1">
            <a:schemeClr val="accent3"/>
          </a:lnRef>
          <a:fillRef idx="2">
            <a:schemeClr val="accent3"/>
          </a:fillRef>
          <a:effectRef idx="1">
            <a:schemeClr val="accent3"/>
          </a:effectRef>
          <a:fontRef idx="minor">
            <a:schemeClr val="dk1"/>
          </a:fontRef>
        </p:style>
        <p:txBody>
          <a:bodyPr>
            <a:noAutofit/>
          </a:bodyPr>
          <a:lstStyle/>
          <a:p>
            <a:pPr algn="l"/>
            <a:r>
              <a:rPr lang="es-ES" sz="3000" dirty="0" smtClean="0"/>
              <a:t>Capítulo IV.                                                                Simulación</a:t>
            </a:r>
            <a:endParaRPr lang="es-ES" sz="3000" dirty="0"/>
          </a:p>
        </p:txBody>
      </p:sp>
      <p:sp>
        <p:nvSpPr>
          <p:cNvPr id="3" name="2 Marcador de contenido"/>
          <p:cNvSpPr>
            <a:spLocks noGrp="1"/>
          </p:cNvSpPr>
          <p:nvPr>
            <p:ph idx="1"/>
          </p:nvPr>
        </p:nvSpPr>
        <p:spPr>
          <a:xfrm>
            <a:off x="497260" y="1038436"/>
            <a:ext cx="8915400" cy="4190764"/>
          </a:xfrm>
        </p:spPr>
        <p:txBody>
          <a:bodyPr>
            <a:normAutofit/>
          </a:bodyPr>
          <a:lstStyle/>
          <a:p>
            <a:pPr algn="just"/>
            <a:r>
              <a:rPr lang="es-ES" sz="2000" u="sng" dirty="0" smtClean="0"/>
              <a:t>Simulación de la estructura en el software SAP 2000.</a:t>
            </a:r>
          </a:p>
          <a:p>
            <a:pPr marL="857250" lvl="1" indent="-457200" algn="just">
              <a:buFontTx/>
              <a:buChar char="-"/>
            </a:pPr>
            <a:r>
              <a:rPr lang="es-ES" sz="1800" dirty="0" smtClean="0"/>
              <a:t>Se genera un resumen de resultados mediante tablas, informes de análisis, diagramas y videos del comportamiento de la estructura.</a:t>
            </a:r>
          </a:p>
          <a:p>
            <a:pPr marL="857250" lvl="1" indent="-457200" algn="just">
              <a:buFontTx/>
              <a:buChar char="-"/>
            </a:pPr>
            <a:endParaRPr lang="es-ES" sz="1800" dirty="0" smtClean="0"/>
          </a:p>
          <a:p>
            <a:pPr algn="just"/>
            <a:r>
              <a:rPr lang="es-ES" sz="2000" u="sng" dirty="0" smtClean="0"/>
              <a:t>Simulación del Sistema de Piso giratorio.</a:t>
            </a:r>
          </a:p>
          <a:p>
            <a:pPr marL="857250" lvl="1" indent="-457200" algn="just">
              <a:buFontTx/>
              <a:buChar char="-"/>
            </a:pPr>
            <a:r>
              <a:rPr lang="es-ES" sz="1800" dirty="0" smtClean="0"/>
              <a:t>Se generan informes a partir del software SolidWorks. En estos informes se incluye gráficas de esfuerzo, deformaciones, factores de seguridad,… incluso se puede realizar videos del comportamiento de los elementos del sistema.</a:t>
            </a:r>
          </a:p>
          <a:p>
            <a:pPr marL="857250" lvl="1" indent="-457200" algn="just">
              <a:buFontTx/>
              <a:buChar char="-"/>
            </a:pPr>
            <a:endParaRPr lang="es-ES" sz="1800" dirty="0" smtClean="0"/>
          </a:p>
          <a:p>
            <a:pPr algn="just"/>
            <a:r>
              <a:rPr lang="es-ES" sz="2000" u="sng" dirty="0"/>
              <a:t>Análisis de resultados.</a:t>
            </a:r>
          </a:p>
          <a:p>
            <a:pPr marL="857250" lvl="1" indent="-457200" algn="just">
              <a:buFontTx/>
              <a:buChar char="-"/>
            </a:pPr>
            <a:r>
              <a:rPr lang="es-ES" sz="1800" dirty="0"/>
              <a:t>Se contrastará la información </a:t>
            </a:r>
            <a:r>
              <a:rPr lang="es-ES" sz="1800" dirty="0" smtClean="0"/>
              <a:t>de </a:t>
            </a:r>
            <a:r>
              <a:rPr lang="es-ES" sz="1800" dirty="0"/>
              <a:t>los cálculos manuales, con los obtenidos de la simulación</a:t>
            </a:r>
            <a:r>
              <a:rPr lang="es-ES" sz="1800" dirty="0" smtClean="0"/>
              <a:t>.</a:t>
            </a:r>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90</a:t>
            </a:fld>
            <a:r>
              <a:rPr lang="es-ES" sz="1600" dirty="0" smtClean="0">
                <a:solidFill>
                  <a:schemeClr val="tx1"/>
                </a:solidFill>
              </a:rPr>
              <a:t>/130</a:t>
            </a:r>
            <a:endParaRPr lang="es-ES" dirty="0">
              <a:solidFill>
                <a:schemeClr val="tx1"/>
              </a:solidFill>
            </a:endParaRPr>
          </a:p>
        </p:txBody>
      </p:sp>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spTree>
    <p:extLst>
      <p:ext uri="{BB962C8B-B14F-4D97-AF65-F5344CB8AC3E}">
        <p14:creationId xmlns:p14="http://schemas.microsoft.com/office/powerpoint/2010/main" val="237062358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3" name="2 Marcador de contenido"/>
          <p:cNvSpPr>
            <a:spLocks noGrp="1"/>
          </p:cNvSpPr>
          <p:nvPr>
            <p:ph idx="1"/>
          </p:nvPr>
        </p:nvSpPr>
        <p:spPr>
          <a:xfrm>
            <a:off x="128464" y="1484784"/>
            <a:ext cx="4608512" cy="3744416"/>
          </a:xfrm>
        </p:spPr>
        <p:txBody>
          <a:bodyPr>
            <a:normAutofit/>
          </a:bodyPr>
          <a:lstStyle/>
          <a:p>
            <a:pPr algn="just"/>
            <a:r>
              <a:rPr lang="es-ES" sz="2000" u="sng" dirty="0"/>
              <a:t>Simulación de la estructura en el software SAP 2000</a:t>
            </a:r>
            <a:r>
              <a:rPr lang="es-ES" sz="2000" u="sng" dirty="0" smtClean="0"/>
              <a:t>.</a:t>
            </a:r>
          </a:p>
          <a:p>
            <a:pPr marL="0" indent="0" algn="just">
              <a:buNone/>
            </a:pPr>
            <a:endParaRPr lang="es-ES" sz="2000" u="sng" dirty="0"/>
          </a:p>
          <a:p>
            <a:pPr marL="400050" lvl="1" indent="0" algn="just">
              <a:buNone/>
            </a:pPr>
            <a:r>
              <a:rPr lang="es-ES" sz="1800" dirty="0"/>
              <a:t>Se genera un resumen de resultados mediante tablas (74 Definición del modelo, 22 Análisis de resultados y 3 de Datos de Diseño). Además de la posibilidad de incluir gráficas y diagramas de los diferentes elementos y videos del comportamiento de la estructura.</a:t>
            </a:r>
          </a:p>
          <a:p>
            <a:pPr marL="400050" lvl="1" indent="0" algn="just">
              <a:buNone/>
            </a:pPr>
            <a:endParaRPr lang="es-ES"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91</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pic>
        <p:nvPicPr>
          <p:cNvPr id="44034" name="Picture 2">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9110" y="958280"/>
            <a:ext cx="4215465" cy="4686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CuadroTexto"/>
          <p:cNvSpPr txBox="1"/>
          <p:nvPr/>
        </p:nvSpPr>
        <p:spPr>
          <a:xfrm>
            <a:off x="5822290" y="5733396"/>
            <a:ext cx="3009104" cy="338554"/>
          </a:xfrm>
          <a:prstGeom prst="rect">
            <a:avLst/>
          </a:prstGeom>
          <a:noFill/>
        </p:spPr>
        <p:txBody>
          <a:bodyPr wrap="square" rtlCol="0">
            <a:spAutoFit/>
          </a:bodyPr>
          <a:lstStyle/>
          <a:p>
            <a:r>
              <a:rPr lang="es-ES" sz="1600" dirty="0" smtClean="0"/>
              <a:t>Figura 4.1 Estructura en Sap 2000.</a:t>
            </a:r>
            <a:endParaRPr lang="es-ES" sz="1600" dirty="0"/>
          </a:p>
        </p:txBody>
      </p:sp>
    </p:spTree>
    <p:extLst>
      <p:ext uri="{BB962C8B-B14F-4D97-AF65-F5344CB8AC3E}">
        <p14:creationId xmlns:p14="http://schemas.microsoft.com/office/powerpoint/2010/main" val="282144739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92</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pic>
        <p:nvPicPr>
          <p:cNvPr id="9" name="8 Imagen"/>
          <p:cNvPicPr/>
          <p:nvPr/>
        </p:nvPicPr>
        <p:blipFill>
          <a:blip r:embed="rId5"/>
          <a:srcRect/>
          <a:stretch>
            <a:fillRect/>
          </a:stretch>
        </p:blipFill>
        <p:spPr bwMode="auto">
          <a:xfrm>
            <a:off x="416496" y="908720"/>
            <a:ext cx="3168352" cy="4680520"/>
          </a:xfrm>
          <a:prstGeom prst="rect">
            <a:avLst/>
          </a:prstGeom>
          <a:noFill/>
          <a:ln w="9525">
            <a:noFill/>
            <a:miter lim="800000"/>
            <a:headEnd/>
            <a:tailEnd/>
          </a:ln>
        </p:spPr>
      </p:pic>
      <p:pic>
        <p:nvPicPr>
          <p:cNvPr id="10" name="9 Imagen"/>
          <p:cNvPicPr/>
          <p:nvPr/>
        </p:nvPicPr>
        <p:blipFill>
          <a:blip r:embed="rId6"/>
          <a:srcRect/>
          <a:stretch>
            <a:fillRect/>
          </a:stretch>
        </p:blipFill>
        <p:spPr bwMode="auto">
          <a:xfrm>
            <a:off x="4232920" y="1008824"/>
            <a:ext cx="5459224" cy="4580416"/>
          </a:xfrm>
          <a:prstGeom prst="rect">
            <a:avLst/>
          </a:prstGeom>
          <a:noFill/>
          <a:ln w="9525">
            <a:noFill/>
            <a:miter lim="800000"/>
            <a:headEnd/>
            <a:tailEnd/>
          </a:ln>
        </p:spPr>
      </p:pic>
      <p:cxnSp>
        <p:nvCxnSpPr>
          <p:cNvPr id="12" name="11 Conector curvado"/>
          <p:cNvCxnSpPr/>
          <p:nvPr/>
        </p:nvCxnSpPr>
        <p:spPr>
          <a:xfrm flipV="1">
            <a:off x="2072680" y="2060848"/>
            <a:ext cx="2736304" cy="2520280"/>
          </a:xfrm>
          <a:prstGeom prst="curved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15 CuadroTexto"/>
          <p:cNvSpPr txBox="1"/>
          <p:nvPr/>
        </p:nvSpPr>
        <p:spPr>
          <a:xfrm>
            <a:off x="3118756" y="5798024"/>
            <a:ext cx="3672408" cy="338554"/>
          </a:xfrm>
          <a:prstGeom prst="rect">
            <a:avLst/>
          </a:prstGeom>
          <a:noFill/>
        </p:spPr>
        <p:txBody>
          <a:bodyPr wrap="square" rtlCol="0">
            <a:spAutoFit/>
          </a:bodyPr>
          <a:lstStyle/>
          <a:p>
            <a:r>
              <a:rPr lang="es-ES" sz="1600" dirty="0" smtClean="0"/>
              <a:t>Figura 4.2 Resumen de diseño Sap 2000.</a:t>
            </a:r>
            <a:endParaRPr lang="es-ES" sz="1600" dirty="0"/>
          </a:p>
        </p:txBody>
      </p:sp>
    </p:spTree>
    <p:extLst>
      <p:ext uri="{BB962C8B-B14F-4D97-AF65-F5344CB8AC3E}">
        <p14:creationId xmlns:p14="http://schemas.microsoft.com/office/powerpoint/2010/main" val="328433242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93</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sp>
        <p:nvSpPr>
          <p:cNvPr id="16" name="15 CuadroTexto"/>
          <p:cNvSpPr txBox="1"/>
          <p:nvPr/>
        </p:nvSpPr>
        <p:spPr>
          <a:xfrm>
            <a:off x="6360104" y="5567754"/>
            <a:ext cx="3446338" cy="338554"/>
          </a:xfrm>
          <a:prstGeom prst="rect">
            <a:avLst/>
          </a:prstGeom>
          <a:noFill/>
        </p:spPr>
        <p:txBody>
          <a:bodyPr wrap="square" rtlCol="0">
            <a:spAutoFit/>
          </a:bodyPr>
          <a:lstStyle/>
          <a:p>
            <a:r>
              <a:rPr lang="es-ES" sz="1600" dirty="0" smtClean="0"/>
              <a:t>Tabla 4.1 Fuerzas en los elementos.</a:t>
            </a:r>
            <a:endParaRPr lang="es-ES" sz="1600" dirty="0"/>
          </a:p>
        </p:txBody>
      </p:sp>
      <p:graphicFrame>
        <p:nvGraphicFramePr>
          <p:cNvPr id="3" name="2 Tabla"/>
          <p:cNvGraphicFramePr>
            <a:graphicFrameLocks noGrp="1"/>
          </p:cNvGraphicFramePr>
          <p:nvPr>
            <p:extLst>
              <p:ext uri="{D42A27DB-BD31-4B8C-83A1-F6EECF244321}">
                <p14:modId xmlns:p14="http://schemas.microsoft.com/office/powerpoint/2010/main" val="1238378932"/>
              </p:ext>
            </p:extLst>
          </p:nvPr>
        </p:nvGraphicFramePr>
        <p:xfrm>
          <a:off x="272480" y="4848463"/>
          <a:ext cx="5880100" cy="1143000"/>
        </p:xfrm>
        <a:graphic>
          <a:graphicData uri="http://schemas.openxmlformats.org/drawingml/2006/table">
            <a:tbl>
              <a:tblPr firstRow="1" firstCol="1" bandRow="1">
                <a:tableStyleId>{5C22544A-7EE6-4342-B048-85BDC9FD1C3A}</a:tableStyleId>
              </a:tblPr>
              <a:tblGrid>
                <a:gridCol w="520065"/>
                <a:gridCol w="645160"/>
                <a:gridCol w="946785"/>
                <a:gridCol w="701675"/>
                <a:gridCol w="455295"/>
                <a:gridCol w="512445"/>
                <a:gridCol w="454025"/>
                <a:gridCol w="793750"/>
                <a:gridCol w="850900"/>
              </a:tblGrid>
              <a:tr h="190500">
                <a:tc gridSpan="9">
                  <a:txBody>
                    <a:bodyPr/>
                    <a:lstStyle/>
                    <a:p>
                      <a:pPr algn="ctr">
                        <a:spcAft>
                          <a:spcPts val="0"/>
                        </a:spcAft>
                      </a:pPr>
                      <a:r>
                        <a:rPr lang="es-EC" sz="1100" dirty="0">
                          <a:effectLst/>
                        </a:rPr>
                        <a:t>TABLE:  Element Forces - Frames</a:t>
                      </a:r>
                      <a:endParaRPr lang="es-ES" sz="1200" dirty="0">
                        <a:effectLst/>
                        <a:latin typeface="Arial"/>
                        <a:ea typeface="Times New Roman"/>
                      </a:endParaRPr>
                    </a:p>
                  </a:txBody>
                  <a:tcPr marL="44450" marR="44450" marT="0" marB="0" anchor="b"/>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190500">
                <a:tc>
                  <a:txBody>
                    <a:bodyPr/>
                    <a:lstStyle/>
                    <a:p>
                      <a:pPr algn="ctr">
                        <a:spcAft>
                          <a:spcPts val="0"/>
                        </a:spcAft>
                      </a:pPr>
                      <a:r>
                        <a:rPr lang="es-EC" sz="1100" dirty="0">
                          <a:effectLst/>
                        </a:rPr>
                        <a:t>Frame</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Station</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OutputCase</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P</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V2</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V3</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T</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M2</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M3</a:t>
                      </a:r>
                      <a:endParaRPr lang="es-ES" sz="1200" dirty="0">
                        <a:effectLst/>
                        <a:latin typeface="Arial"/>
                        <a:ea typeface="Times New Roman"/>
                      </a:endParaRPr>
                    </a:p>
                  </a:txBody>
                  <a:tcPr marL="44450" marR="44450" marT="0" marB="0" anchor="ctr"/>
                </a:tc>
              </a:tr>
              <a:tr h="190500">
                <a:tc>
                  <a:txBody>
                    <a:bodyPr/>
                    <a:lstStyle/>
                    <a:p>
                      <a:pPr algn="ctr">
                        <a:spcAft>
                          <a:spcPts val="0"/>
                        </a:spcAft>
                      </a:pPr>
                      <a:r>
                        <a:rPr lang="es-EC" sz="1100" dirty="0">
                          <a:effectLst/>
                        </a:rPr>
                        <a:t>Text</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m</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Text</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KN</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KN</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KN</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KN-m</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KN-m</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KN-m</a:t>
                      </a:r>
                      <a:endParaRPr lang="es-ES" sz="1200" dirty="0">
                        <a:effectLst/>
                        <a:latin typeface="Arial"/>
                        <a:ea typeface="Times New Roman"/>
                      </a:endParaRPr>
                    </a:p>
                  </a:txBody>
                  <a:tcPr marL="44450" marR="44450" marT="0" marB="0" anchor="ctr"/>
                </a:tc>
              </a:tr>
              <a:tr h="190500">
                <a:tc>
                  <a:txBody>
                    <a:bodyPr/>
                    <a:lstStyle/>
                    <a:p>
                      <a:pPr algn="ctr">
                        <a:spcAft>
                          <a:spcPts val="0"/>
                        </a:spcAft>
                      </a:pPr>
                      <a:r>
                        <a:rPr lang="es-EC" sz="1100" dirty="0">
                          <a:effectLst/>
                        </a:rPr>
                        <a:t>896</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smtClean="0">
                          <a:effectLst/>
                        </a:rPr>
                        <a:t>0.125</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COMB2</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smtClean="0">
                          <a:effectLst/>
                        </a:rPr>
                        <a:t>-613.766</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smtClean="0">
                          <a:effectLst/>
                        </a:rPr>
                        <a:t>2.495</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a:effectLst/>
                        </a:rPr>
                        <a:t>-</a:t>
                      </a:r>
                      <a:r>
                        <a:rPr lang="es-EC" sz="1100" dirty="0" smtClean="0">
                          <a:effectLst/>
                        </a:rPr>
                        <a:t>0.467</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a:effectLst/>
                        </a:rPr>
                        <a:t>0</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a:effectLst/>
                        </a:rPr>
                        <a:t>-</a:t>
                      </a:r>
                      <a:r>
                        <a:rPr lang="es-EC" sz="1100" dirty="0" smtClean="0">
                          <a:effectLst/>
                        </a:rPr>
                        <a:t>2.974</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smtClean="0">
                          <a:effectLst/>
                        </a:rPr>
                        <a:t>15.905</a:t>
                      </a:r>
                      <a:endParaRPr lang="es-ES" sz="1200" dirty="0">
                        <a:effectLst/>
                        <a:latin typeface="Arial"/>
                        <a:ea typeface="Times New Roman"/>
                      </a:endParaRPr>
                    </a:p>
                  </a:txBody>
                  <a:tcPr marL="44450" marR="44450" marT="0" marB="0" anchor="ctr"/>
                </a:tc>
              </a:tr>
              <a:tr h="190500">
                <a:tc>
                  <a:txBody>
                    <a:bodyPr/>
                    <a:lstStyle/>
                    <a:p>
                      <a:pPr algn="ctr">
                        <a:spcAft>
                          <a:spcPts val="0"/>
                        </a:spcAft>
                      </a:pPr>
                      <a:r>
                        <a:rPr lang="es-EC" sz="1100" dirty="0">
                          <a:effectLst/>
                        </a:rPr>
                        <a:t>896</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smtClean="0">
                          <a:effectLst/>
                        </a:rPr>
                        <a:t>3.31252</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COMB2</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smtClean="0">
                          <a:effectLst/>
                        </a:rPr>
                        <a:t>-616.535</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smtClean="0">
                          <a:effectLst/>
                        </a:rPr>
                        <a:t>2.495</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a:effectLst/>
                        </a:rPr>
                        <a:t>-</a:t>
                      </a:r>
                      <a:r>
                        <a:rPr lang="es-EC" sz="1100" dirty="0" smtClean="0">
                          <a:effectLst/>
                        </a:rPr>
                        <a:t>0.467</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a:effectLst/>
                        </a:rPr>
                        <a:t>0</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a:effectLst/>
                        </a:rPr>
                        <a:t>-</a:t>
                      </a:r>
                      <a:r>
                        <a:rPr lang="es-EC" sz="1100" dirty="0" smtClean="0">
                          <a:effectLst/>
                        </a:rPr>
                        <a:t>1.4872</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smtClean="0">
                          <a:effectLst/>
                        </a:rPr>
                        <a:t>7.9523</a:t>
                      </a:r>
                      <a:endParaRPr lang="es-ES" sz="1200" dirty="0">
                        <a:effectLst/>
                        <a:latin typeface="Arial"/>
                        <a:ea typeface="Times New Roman"/>
                      </a:endParaRPr>
                    </a:p>
                  </a:txBody>
                  <a:tcPr marL="44450" marR="44450" marT="0" marB="0" anchor="ctr"/>
                </a:tc>
              </a:tr>
              <a:tr h="190500">
                <a:tc>
                  <a:txBody>
                    <a:bodyPr/>
                    <a:lstStyle/>
                    <a:p>
                      <a:pPr algn="ctr">
                        <a:spcAft>
                          <a:spcPts val="0"/>
                        </a:spcAft>
                      </a:pPr>
                      <a:r>
                        <a:rPr lang="es-EC" sz="1100" dirty="0">
                          <a:effectLst/>
                        </a:rPr>
                        <a:t>896</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a:effectLst/>
                        </a:rPr>
                        <a:t>6.50004</a:t>
                      </a:r>
                      <a:endParaRPr lang="es-ES" sz="1200" dirty="0">
                        <a:effectLst/>
                        <a:latin typeface="Arial"/>
                        <a:ea typeface="Times New Roman"/>
                      </a:endParaRPr>
                    </a:p>
                  </a:txBody>
                  <a:tcPr marL="44450" marR="44450" marT="0" marB="0" anchor="ctr"/>
                </a:tc>
                <a:tc>
                  <a:txBody>
                    <a:bodyPr/>
                    <a:lstStyle/>
                    <a:p>
                      <a:pPr algn="ctr">
                        <a:spcAft>
                          <a:spcPts val="0"/>
                        </a:spcAft>
                      </a:pPr>
                      <a:r>
                        <a:rPr lang="es-EC" sz="1100" dirty="0">
                          <a:effectLst/>
                        </a:rPr>
                        <a:t>COMB2</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smtClean="0">
                          <a:effectLst/>
                        </a:rPr>
                        <a:t>-619.304</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smtClean="0">
                          <a:effectLst/>
                        </a:rPr>
                        <a:t>2.495</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a:effectLst/>
                        </a:rPr>
                        <a:t>-</a:t>
                      </a:r>
                      <a:r>
                        <a:rPr lang="es-EC" sz="1100" dirty="0" smtClean="0">
                          <a:effectLst/>
                        </a:rPr>
                        <a:t>0.467</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a:effectLst/>
                        </a:rPr>
                        <a:t>0</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smtClean="0">
                          <a:effectLst/>
                        </a:rPr>
                        <a:t>5.843E-16</a:t>
                      </a:r>
                      <a:endParaRPr lang="es-ES" sz="1200" dirty="0">
                        <a:effectLst/>
                        <a:latin typeface="Arial"/>
                        <a:ea typeface="Times New Roman"/>
                      </a:endParaRPr>
                    </a:p>
                  </a:txBody>
                  <a:tcPr marL="44450" marR="44450" marT="0" marB="0" anchor="ctr"/>
                </a:tc>
                <a:tc>
                  <a:txBody>
                    <a:bodyPr/>
                    <a:lstStyle/>
                    <a:p>
                      <a:pPr algn="r">
                        <a:spcAft>
                          <a:spcPts val="0"/>
                        </a:spcAft>
                      </a:pPr>
                      <a:r>
                        <a:rPr lang="es-EC" sz="1100" dirty="0" smtClean="0">
                          <a:effectLst/>
                        </a:rPr>
                        <a:t>-4.263E-15</a:t>
                      </a:r>
                      <a:endParaRPr lang="es-ES" sz="1200" dirty="0">
                        <a:effectLst/>
                        <a:latin typeface="Arial"/>
                        <a:ea typeface="Times New Roman"/>
                      </a:endParaRPr>
                    </a:p>
                  </a:txBody>
                  <a:tcPr marL="44450" marR="44450" marT="0" marB="0" anchor="ctr"/>
                </a:tc>
              </a:tr>
            </a:tbl>
          </a:graphicData>
        </a:graphic>
      </p:graphicFrame>
      <p:pic>
        <p:nvPicPr>
          <p:cNvPr id="44033"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3233" y="1268760"/>
            <a:ext cx="4317779"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1072" y="884191"/>
            <a:ext cx="4022402" cy="3902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11 Conector curvado"/>
          <p:cNvCxnSpPr/>
          <p:nvPr/>
        </p:nvCxnSpPr>
        <p:spPr>
          <a:xfrm flipV="1">
            <a:off x="2792760" y="3789040"/>
            <a:ext cx="3816424" cy="1368152"/>
          </a:xfrm>
          <a:prstGeom prst="curvedConnector3">
            <a:avLst>
              <a:gd name="adj1" fmla="val 5549"/>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curvado"/>
          <p:cNvCxnSpPr/>
          <p:nvPr/>
        </p:nvCxnSpPr>
        <p:spPr>
          <a:xfrm flipV="1">
            <a:off x="1352600" y="2996952"/>
            <a:ext cx="4536504" cy="2448272"/>
          </a:xfrm>
          <a:prstGeom prst="curvedConnector3">
            <a:avLst>
              <a:gd name="adj1" fmla="val 7565"/>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20 Conector curvado"/>
          <p:cNvCxnSpPr/>
          <p:nvPr/>
        </p:nvCxnSpPr>
        <p:spPr>
          <a:xfrm flipV="1">
            <a:off x="1496616" y="1338953"/>
            <a:ext cx="4608512" cy="361855"/>
          </a:xfrm>
          <a:prstGeom prst="curvedConnector3">
            <a:avLst>
              <a:gd name="adj1" fmla="val 35119"/>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09707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94</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sp>
        <p:nvSpPr>
          <p:cNvPr id="16" name="15 CuadroTexto"/>
          <p:cNvSpPr txBox="1"/>
          <p:nvPr/>
        </p:nvSpPr>
        <p:spPr>
          <a:xfrm>
            <a:off x="3127514" y="5737031"/>
            <a:ext cx="4299044" cy="338554"/>
          </a:xfrm>
          <a:prstGeom prst="rect">
            <a:avLst/>
          </a:prstGeom>
          <a:noFill/>
        </p:spPr>
        <p:txBody>
          <a:bodyPr wrap="square" rtlCol="0">
            <a:spAutoFit/>
          </a:bodyPr>
          <a:lstStyle/>
          <a:p>
            <a:r>
              <a:rPr lang="es-ES" sz="1600" dirty="0" smtClean="0"/>
              <a:t>Figura 4.3 Tablas resumen disponibles, Sap 2000.</a:t>
            </a:r>
            <a:endParaRPr lang="es-ES" sz="1600" dirty="0"/>
          </a:p>
        </p:txBody>
      </p:sp>
      <p:pic>
        <p:nvPicPr>
          <p:cNvPr id="4505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5961" y="908719"/>
            <a:ext cx="7161455" cy="4828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325702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3" name="2 Marcador de contenido"/>
          <p:cNvSpPr>
            <a:spLocks noGrp="1"/>
          </p:cNvSpPr>
          <p:nvPr>
            <p:ph idx="1"/>
          </p:nvPr>
        </p:nvSpPr>
        <p:spPr>
          <a:xfrm>
            <a:off x="128465" y="861298"/>
            <a:ext cx="9547356" cy="1872208"/>
          </a:xfrm>
        </p:spPr>
        <p:txBody>
          <a:bodyPr>
            <a:normAutofit/>
          </a:bodyPr>
          <a:lstStyle/>
          <a:p>
            <a:pPr algn="just"/>
            <a:r>
              <a:rPr lang="es-ES" sz="2000" u="sng" dirty="0"/>
              <a:t>Simulación del Sistema de Piso giratorio</a:t>
            </a:r>
            <a:r>
              <a:rPr lang="es-ES" sz="2000" u="sng" dirty="0" smtClean="0"/>
              <a:t>.</a:t>
            </a:r>
          </a:p>
          <a:p>
            <a:pPr marL="0" indent="0" algn="just">
              <a:buNone/>
            </a:pPr>
            <a:endParaRPr lang="es-ES" sz="2000" u="sng" dirty="0"/>
          </a:p>
          <a:p>
            <a:pPr marL="400050" lvl="1" indent="0" algn="just">
              <a:buNone/>
            </a:pPr>
            <a:r>
              <a:rPr lang="es-ES" sz="1800" dirty="0"/>
              <a:t>Se generan </a:t>
            </a:r>
            <a:r>
              <a:rPr lang="es-ES" sz="1800" dirty="0" smtClean="0"/>
              <a:t>informes </a:t>
            </a:r>
            <a:r>
              <a:rPr lang="es-ES" sz="1800" dirty="0"/>
              <a:t>de los elementos representativos</a:t>
            </a:r>
            <a:r>
              <a:rPr lang="es-ES" sz="1800" dirty="0" smtClean="0"/>
              <a:t> </a:t>
            </a:r>
            <a:r>
              <a:rPr lang="es-ES" sz="1800" dirty="0"/>
              <a:t>del </a:t>
            </a:r>
            <a:r>
              <a:rPr lang="es-ES" sz="1800" dirty="0" smtClean="0"/>
              <a:t>diseño, </a:t>
            </a:r>
            <a:r>
              <a:rPr lang="es-ES" sz="1800" dirty="0"/>
              <a:t>mediante el uso del software </a:t>
            </a:r>
            <a:r>
              <a:rPr lang="es-ES" sz="1800" dirty="0" smtClean="0"/>
              <a:t>SolidWorks. </a:t>
            </a:r>
            <a:r>
              <a:rPr lang="es-ES" sz="1800" dirty="0"/>
              <a:t>En estos informes se incluye gráficas de esfuerzo, deformaciones, factores de seguridad,… incluso se puede realizar videos del comportamiento de los elementos del sistema.</a:t>
            </a:r>
          </a:p>
          <a:p>
            <a:pPr marL="400050" lvl="1" indent="0" algn="just">
              <a:buNone/>
            </a:pPr>
            <a:endParaRPr lang="es-ES" dirty="0" smtClean="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95</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sp>
        <p:nvSpPr>
          <p:cNvPr id="10" name="9 CuadroTexto"/>
          <p:cNvSpPr txBox="1"/>
          <p:nvPr/>
        </p:nvSpPr>
        <p:spPr>
          <a:xfrm>
            <a:off x="3229365" y="5748164"/>
            <a:ext cx="3451190" cy="338554"/>
          </a:xfrm>
          <a:prstGeom prst="rect">
            <a:avLst/>
          </a:prstGeom>
          <a:noFill/>
        </p:spPr>
        <p:txBody>
          <a:bodyPr wrap="square" rtlCol="0">
            <a:spAutoFit/>
          </a:bodyPr>
          <a:lstStyle/>
          <a:p>
            <a:r>
              <a:rPr lang="es-ES" sz="1600" dirty="0" smtClean="0"/>
              <a:t>Figura 4.4 Sistema de giro SolidWorks.</a:t>
            </a:r>
            <a:endParaRPr lang="es-ES" sz="1600" dirty="0"/>
          </a:p>
        </p:txBody>
      </p:sp>
      <p:pic>
        <p:nvPicPr>
          <p:cNvPr id="11" name="Picture 2">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1481" y="2739878"/>
            <a:ext cx="4644519" cy="2777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5"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9" y="3114994"/>
            <a:ext cx="5259521" cy="2348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331047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96</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sp>
        <p:nvSpPr>
          <p:cNvPr id="10" name="9 CuadroTexto"/>
          <p:cNvSpPr txBox="1"/>
          <p:nvPr/>
        </p:nvSpPr>
        <p:spPr>
          <a:xfrm>
            <a:off x="1064568" y="5412674"/>
            <a:ext cx="3451190" cy="338554"/>
          </a:xfrm>
          <a:prstGeom prst="rect">
            <a:avLst/>
          </a:prstGeom>
          <a:noFill/>
        </p:spPr>
        <p:txBody>
          <a:bodyPr wrap="square" rtlCol="0">
            <a:spAutoFit/>
          </a:bodyPr>
          <a:lstStyle/>
          <a:p>
            <a:r>
              <a:rPr lang="es-ES" sz="1600" dirty="0" smtClean="0"/>
              <a:t>Figura 4.5 Piñón del sistema de giro.</a:t>
            </a:r>
            <a:endParaRPr lang="es-ES" sz="1600" dirty="0"/>
          </a:p>
        </p:txBody>
      </p:sp>
      <p:pic>
        <p:nvPicPr>
          <p:cNvPr id="4506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544" y="1628799"/>
            <a:ext cx="3456384" cy="344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5088" y="845713"/>
            <a:ext cx="3024336" cy="5166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20 Conector recto"/>
          <p:cNvCxnSpPr>
            <a:endCxn id="45065" idx="3"/>
          </p:cNvCxnSpPr>
          <p:nvPr/>
        </p:nvCxnSpPr>
        <p:spPr>
          <a:xfrm>
            <a:off x="5889104" y="3429000"/>
            <a:ext cx="28803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30 Conector recto"/>
          <p:cNvCxnSpPr/>
          <p:nvPr/>
        </p:nvCxnSpPr>
        <p:spPr>
          <a:xfrm>
            <a:off x="5889104" y="4077072"/>
            <a:ext cx="28803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31 Conector recto"/>
          <p:cNvCxnSpPr/>
          <p:nvPr/>
        </p:nvCxnSpPr>
        <p:spPr>
          <a:xfrm>
            <a:off x="5889104" y="4293096"/>
            <a:ext cx="28803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32 Conector recto"/>
          <p:cNvCxnSpPr/>
          <p:nvPr/>
        </p:nvCxnSpPr>
        <p:spPr>
          <a:xfrm>
            <a:off x="5889104" y="4941168"/>
            <a:ext cx="28803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33 Conector recto"/>
          <p:cNvCxnSpPr/>
          <p:nvPr/>
        </p:nvCxnSpPr>
        <p:spPr>
          <a:xfrm>
            <a:off x="5889104" y="5752666"/>
            <a:ext cx="28803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65668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97</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pic>
        <p:nvPicPr>
          <p:cNvPr id="460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1694" y="837997"/>
            <a:ext cx="6906531" cy="5183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693138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98</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pic>
        <p:nvPicPr>
          <p:cNvPr id="4710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834" y="1377887"/>
            <a:ext cx="9350251" cy="399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170187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0" y="0"/>
            <a:ext cx="9906000" cy="6858000"/>
          </a:xfrm>
          <a:prstGeom prst="rect">
            <a:avLst/>
          </a:prstGeom>
        </p:spPr>
      </p:pic>
      <p:sp>
        <p:nvSpPr>
          <p:cNvPr id="2" name="1 Título"/>
          <p:cNvSpPr>
            <a:spLocks noGrp="1"/>
          </p:cNvSpPr>
          <p:nvPr>
            <p:ph type="title"/>
          </p:nvPr>
        </p:nvSpPr>
        <p:spPr>
          <a:xfrm>
            <a:off x="0" y="0"/>
            <a:ext cx="9906000" cy="665147"/>
          </a:xfrm>
        </p:spPr>
        <p:style>
          <a:lnRef idx="1">
            <a:schemeClr val="accent3"/>
          </a:lnRef>
          <a:fillRef idx="2">
            <a:schemeClr val="accent3"/>
          </a:fillRef>
          <a:effectRef idx="1">
            <a:schemeClr val="accent3"/>
          </a:effectRef>
          <a:fontRef idx="minor">
            <a:schemeClr val="dk1"/>
          </a:fontRef>
        </p:style>
        <p:txBody>
          <a:bodyPr>
            <a:normAutofit/>
          </a:bodyPr>
          <a:lstStyle/>
          <a:p>
            <a:pPr algn="l"/>
            <a:r>
              <a:rPr lang="es-ES" sz="3000" dirty="0" smtClean="0"/>
              <a:t>Capítulo IV.                                                                Simulación</a:t>
            </a:r>
            <a:endParaRPr lang="es-ES" sz="3000" dirty="0"/>
          </a:p>
        </p:txBody>
      </p:sp>
      <p:sp>
        <p:nvSpPr>
          <p:cNvPr id="5" name="4 Marcador de pie de página"/>
          <p:cNvSpPr>
            <a:spLocks noGrp="1"/>
          </p:cNvSpPr>
          <p:nvPr>
            <p:ph type="ftr" sz="quarter" idx="11"/>
          </p:nvPr>
        </p:nvSpPr>
        <p:spPr/>
        <p:txBody>
          <a:bodyPr/>
          <a:lstStyle/>
          <a:p>
            <a:r>
              <a:rPr lang="es-ES" sz="1600" dirty="0" smtClean="0">
                <a:solidFill>
                  <a:schemeClr val="tx1"/>
                </a:solidFill>
              </a:rPr>
              <a:t>CAPÍTULO 4 DE 6</a:t>
            </a:r>
            <a:endParaRPr lang="es-ES" sz="1600" dirty="0">
              <a:solidFill>
                <a:schemeClr val="tx1"/>
              </a:solidFill>
            </a:endParaRPr>
          </a:p>
        </p:txBody>
      </p:sp>
      <p:sp>
        <p:nvSpPr>
          <p:cNvPr id="4" name="3 Marcador de número de diapositiva"/>
          <p:cNvSpPr>
            <a:spLocks noGrp="1"/>
          </p:cNvSpPr>
          <p:nvPr>
            <p:ph type="sldNum" sz="quarter" idx="12"/>
          </p:nvPr>
        </p:nvSpPr>
        <p:spPr/>
        <p:txBody>
          <a:bodyPr/>
          <a:lstStyle/>
          <a:p>
            <a:fld id="{CE3BEE4C-C60F-4986-A092-2563E9E67CFA}" type="slidenum">
              <a:rPr lang="es-ES" sz="1600" smtClean="0">
                <a:solidFill>
                  <a:schemeClr val="tx1"/>
                </a:solidFill>
              </a:rPr>
              <a:t>99</a:t>
            </a:fld>
            <a:r>
              <a:rPr lang="es-ES" sz="1600" dirty="0" smtClean="0">
                <a:solidFill>
                  <a:schemeClr val="tx1"/>
                </a:solidFill>
              </a:rPr>
              <a:t>/130</a:t>
            </a:r>
            <a:endParaRPr lang="es-ES" sz="1600" dirty="0">
              <a:solidFill>
                <a:schemeClr val="tx1"/>
              </a:solidFill>
            </a:endParaRPr>
          </a:p>
        </p:txBody>
      </p:sp>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7456" y="116632"/>
            <a:ext cx="766470" cy="462948"/>
          </a:xfrm>
          <a:prstGeom prst="rect">
            <a:avLst/>
          </a:prstGeom>
        </p:spPr>
      </p:pic>
      <p:pic>
        <p:nvPicPr>
          <p:cNvPr id="481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9832" y="869272"/>
            <a:ext cx="7250255" cy="511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3523520"/>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7217</TotalTime>
  <Words>15025</Words>
  <Application>Microsoft Office PowerPoint</Application>
  <PresentationFormat>A4 (210 x 297 mm)</PresentationFormat>
  <Paragraphs>2811</Paragraphs>
  <Slides>130</Slides>
  <Notes>130</Notes>
  <HiddenSlides>0</HiddenSlides>
  <MMClips>0</MMClips>
  <ScaleCrop>false</ScaleCrop>
  <HeadingPairs>
    <vt:vector size="6" baseType="variant">
      <vt:variant>
        <vt:lpstr>Tema</vt:lpstr>
      </vt:variant>
      <vt:variant>
        <vt:i4>2</vt:i4>
      </vt:variant>
      <vt:variant>
        <vt:lpstr>Vínculos</vt:lpstr>
      </vt:variant>
      <vt:variant>
        <vt:i4>67</vt:i4>
      </vt:variant>
      <vt:variant>
        <vt:lpstr>Títulos de diapositiva</vt:lpstr>
      </vt:variant>
      <vt:variant>
        <vt:i4>130</vt:i4>
      </vt:variant>
    </vt:vector>
  </HeadingPairs>
  <TitlesOfParts>
    <vt:vector size="199" baseType="lpstr">
      <vt:lpstr>Diseño personalizado</vt:lpstr>
      <vt:lpstr>1_Diseño personalizado</vt:lpstr>
      <vt:lpstr>D:\ESPE\Tesis Oscar\ESTRUCTURA\ARCHIVOS MATHCAD\FINAL\ANÁLISIS ESTRUCTURAL\Diseño Estructural Parte 1.xmcd\Selection 3 4670 638 5112</vt:lpstr>
      <vt:lpstr>D:\ESPE\Tesis Oscar\ESTRUCTURA\ARCHIVOS MATHCAD\FINAL\ANÁLISIS ESTRUCTURAL\Diseño Estructural Parte 1.xmcd\Selection 3 10334 636 11070</vt:lpstr>
      <vt:lpstr>D:\ESPE\Tesis Oscar\ESTRUCTURA\ARCHIVOS MATHCAD\FINAL\ANÁLISIS ESTRUCTURAL\Diseño Estructural Parte 1.xmcd\Selection 3 11323 632 11880</vt:lpstr>
      <vt:lpstr>D:\ESPE\Tesis Oscar\ESTRUCTURA\ARCHIVOS MATHCAD\FINAL\ANÁLISIS ESTRUCTURAL\Diseño Estructural Parte 1.xmcd\Selection 3 11323 632 11880</vt:lpstr>
      <vt:lpstr>D:\ESPE\Tesis Oscar\ESTRUCTURA\ARCHIVOS MATHCAD\FINAL\ANÁLISIS ESTRUCTURAL\Diseño Estructural Parte 1 - copia para power point.xmcd\Selection 3 13254 363 13477</vt:lpstr>
      <vt:lpstr>D:\ESPE\Tesis Oscar\ESTRUCTURA\ARCHIVOS MATHCAD\FINAL\ANÁLISIS ESTRUCTURAL\Diseño Estructural Parte 1.xmcd\Selection 3 11854 632 12314</vt:lpstr>
      <vt:lpstr>D:\ESPE\Tesis Oscar\ESTRUCTURA\ARCHIVOS MATHCAD\FINAL\ANÁLISIS ESTRUCTURAL\Diseño Estructural Parte 1.xmcd\Selection 3 12342 568 12858</vt:lpstr>
      <vt:lpstr>D:\ESPE\Tesis Oscar\ESTRUCTURA\ARCHIVOS MATHCAD\FINAL\ANÁLISIS ESTRUCTURAL\Diseño Estructural Parte 1.xmcd\Selection -5 12862 619 13354</vt:lpstr>
      <vt:lpstr>D:\ESPE\Tesis Oscar\ESTRUCTURA\ARCHIVOS MATHCAD\FINAL\ANÁLISIS ESTRUCTURAL\Diseño Estructural Parte 1.xmcd\Selection 3 13375 626 13771</vt:lpstr>
      <vt:lpstr>D:\ESPE\Tesis Oscar\ESTRUCTURA\ARCHIVOS MATHCAD\FINAL\ANÁLISIS ESTRUCTURAL\Diseño Estructural Parte 1.xmcd\Selection 51 13803 595 14169</vt:lpstr>
      <vt:lpstr>D:\ESPE\Tesis Oscar\ESTRUCTURA\ARCHIVOS MATHCAD\FINAL\ANÁLISIS ESTRUCTURAL\Diseño Estructural Parte 1.xmcd\Selection 3 24182 638 24656</vt:lpstr>
      <vt:lpstr>D:\ESPE\Tesis Oscar\ESTRUCTURA\ARCHIVOS MATHCAD\FINAL\ANÁLISIS ESTRUCTURAL\Diseño Estructural Parte 1.xmcd\Selection 3 24678 603 25181</vt:lpstr>
      <vt:lpstr>D:\ESPE\Tesis Oscar\ESTRUCTURA\ARCHIVOS MATHCAD\FINAL\ANÁLISIS ESTRUCTURAL\Diseño Estructural Parte 1.xmcd\Selection 3 25231 634 25669</vt:lpstr>
      <vt:lpstr>D:\ESPE\Tesis Oscar\ESTRUCTURA\ARCHIVOS MATHCAD\FINAL\ANÁLISIS ESTRUCTURAL\Diseño Estructural Parte 1.xmcd\Selection -5 25703 450 26090</vt:lpstr>
      <vt:lpstr>D:\ESPE\Tesis Oscar\ESTRUCTURA\ARCHIVOS MATHCAD\FINAL\ANÁLISIS ESTRUCTURAL\Diseño Estructural Parte 1.xmcd\Selection 179 26054 631 26328</vt:lpstr>
      <vt:lpstr>D:\ESPE\Tesis Oscar\ESTRUCTURA\ARCHIVOS MATHCAD\FINAL\ANÁLISIS ESTRUCTURAL\Diseño Estructural Parte 1.xmcd\Selection 3 26342 628 26722</vt:lpstr>
      <vt:lpstr>D:\ESPE\Tesis Oscar\ESTRUCTURA\ARCHIVOS MATHCAD\FINAL\ANÁLISIS ESTRUCTURAL\Diseño Estructural Parte 1.xmcd\Selection 3 26742 329 27101</vt:lpstr>
      <vt:lpstr>D:\ESPE\Tesis Oscar\ESTRUCTURA\ARCHIVOS MATHCAD\FINAL\ANÁLISIS ESTRUCTURAL\Diseño Estructural Parte 1.xmcd\Selection 3 27110 381 27384</vt:lpstr>
      <vt:lpstr>D:\ESPE\Tesis Oscar\ESTRUCTURA\ARCHIVOS MATHCAD\FINAL\ANÁLISIS ESTRUCTURAL\Diseño Estructural Parte 1.xmcd\Selection -5 27406 632 27770</vt:lpstr>
      <vt:lpstr>D:\ESPE\Tesis Oscar\ESTRUCTURA\ARCHIVOS MATHCAD\FINAL\ANÁLISIS ESTRUCTURAL\Diseño Estructural Parte 1 - copia para power point.xmcd\Selection 3 83822 422 84232</vt:lpstr>
      <vt:lpstr>D:\ESPE\Tesis Oscar\ESTRUCTURA\ARCHIVOS MATHCAD\FINAL\ANÁLISIS ESTRUCTURAL\Diseño Estructural Parte 1 - copia para power point.xmcd\Selection -5 84326 477 84805</vt:lpstr>
      <vt:lpstr>D:\ESPE\Tesis Oscar\ESTRUCTURA\ARCHIVOS MATHCAD\FINAL\ANÁLISIS ESTRUCTURAL\Diseño Estructural Parte 1 - copia para power point.xmcd\Selection 3 84814 632 85274</vt:lpstr>
      <vt:lpstr>D:\ESPE\Tesis Oscar\ESTRUCTURA\ARCHIVOS MATHCAD\FINAL\ANÁLISIS ESTRUCTURAL\Diseño Estructural Parte 1 - copia para power point.xmcd\Selection 3 85364 380 85629</vt:lpstr>
      <vt:lpstr>D:\ESPE\Tesis Oscar\ESTRUCTURA\ARCHIVOS MATHCAD\FINAL\ANÁLISIS ESTRUCTURAL\Diseño Estructural Parte 1 - copia para power point.xmcd\Selection 3 85702 590 86184</vt:lpstr>
      <vt:lpstr>D:\ESPE\Tesis Oscar\ESTRUCTURA\ARCHIVOS MATHCAD\FINAL\ANÁLISIS ESTRUCTURAL\Diseño Estructural Parte 1 - copia para power point.xmcd\Selection 3 86390 386 86824</vt:lpstr>
      <vt:lpstr>D:\ESPE\Tesis Oscar\ESTRUCTURA\ARCHIVOS MATHCAD\FINAL\ANÁLISIS ESTRUCTURAL\Diseño Estructural Parte 1 - copia para power point.xmcd\Selection 3 86926 463 87322</vt:lpstr>
      <vt:lpstr>D:\ESPE\Tesis Oscar\ESTRUCTURA\ARCHIVOS MATHCAD\FINAL\ANÁLISIS ESTRUCTURAL\Diseño Estructural Parte 1 - copia para power point.xmcd\Selection 3 87322 439 87530</vt:lpstr>
      <vt:lpstr>D:\ESPE\Tesis Oscar\ESTRUCTURA\ARCHIVOS MATHCAD\FINAL\ANÁLISIS ESTRUCTURAL\Diseño Estructural Parte 1 - copia para power point.xmcd\Selection 659 91694 1038 91912</vt:lpstr>
      <vt:lpstr>D:\ESPE\Tesis Oscar\ESTRUCTURA\ARCHIVOS MATHCAD\FINAL\ANÁLISIS ESTRUCTURAL\Diseño Estructural Parte 1 - copia para power point.xmcd\Selection 3 92710 185 92930</vt:lpstr>
      <vt:lpstr>D:\ESPE\Tesis Oscar\ESTRUCTURA\ARCHIVOS MATHCAD\FINAL\ANÁLISIS ESTRUCTURAL\Diseño Estructural Parte 1 - copia para power point.xmcd\Selection 11 93054 193 93274</vt:lpstr>
      <vt:lpstr>D:\ESPE\Tesis Oscar\ESTRUCTURA\ARCHIVOS MATHCAD\FINAL\ANÁLISIS ESTRUCTURAL\Diseño Estructural Parte 2 - copia para power point.xmcd\Selection 667 3350 997 3506</vt:lpstr>
      <vt:lpstr>D:\ESPE\Tesis Oscar\ESTRUCTURA\ARCHIVOS MATHCAD\FINAL\ANÁLISIS ESTRUCTURAL\Diseño Estructural Parte 2 - copia para power point.xmcd\Selection 691 3190 1092 3282</vt:lpstr>
      <vt:lpstr>D:\ESPE\Tesis Oscar\ESTRUCTURA\ARCHIVOS MATHCAD\FINAL\ANÁLISIS ESTRUCTURAL\Diseño Estructural Parte 2 - copia para power point.xmcd\Selection 731 3718 1195 4194</vt:lpstr>
      <vt:lpstr>D:\ESPE\Tesis Oscar\ESTRUCTURA\ARCHIVOS MATHCAD\FINAL\ANÁLISIS ESTRUCTURAL\Diseño Estructural Parte 2 - copia para power point.xmcd\Selection 739 4558 1150 5002</vt:lpstr>
      <vt:lpstr>D:\ESPE\Tesis Oscar\ESTRUCTURA\ARCHIVOS MATHCAD\FINAL\ANÁLISIS ESTRUCTURAL\Diseño Estructural Parte 2 - copia para power point.xmcd\Selection 739 4206 1245 4370</vt:lpstr>
      <vt:lpstr>D:\ESPE\Tesis Oscar\ESTRUCTURA\ARCHIVOS MATHCAD\FINAL\ANÁLISIS ESTRUCTURAL\Diseño Estructural Parte 2 - copia para power point.xmcd\Selection 739 4382 1180 4538</vt:lpstr>
      <vt:lpstr>D:\ESPE\Tesis Oscar\ESTRUCTURA\ARCHIVOS MATHCAD\FINAL\ANÁLISIS ESTRUCTURAL\Diseño Estructural Parte 2 - copia para power point.xmcd\Selection 3 79822 262 80178</vt:lpstr>
      <vt:lpstr>D:\ESPE\Tesis Oscar\ESTRUCTURA\ARCHIVOS MATHCAD\FINAL\ANÁLISIS ESTRUCTURAL\Diseño Estructural Parte 2 - copia para power point.xmcd\Selection 3 80462 440 80861</vt:lpstr>
      <vt:lpstr>D:\ESPE\Tesis Oscar\ESTRUCTURA\ARCHIVOS MATHCAD\FINAL\ANÁLISIS ESTRUCTURAL\Diseño Estructural Parte 2 - copia para power point.xmcd\Selection 3 80886 282 81325</vt:lpstr>
      <vt:lpstr>D:\ESPE\Tesis Oscar\ESTRUCTURA\ARCHIVOS MATHCAD\FINAL\ANÁLISIS ESTRUCTURAL\Diseño Estructural Parte 2 - copia para power point.xmcd\Selection 3 81406 442 81848</vt:lpstr>
      <vt:lpstr>D:\ESPE\Tesis Oscar\ESTRUCTURA\ARCHIVOS MATHCAD\FINAL\ANÁLISIS ESTRUCTURAL\Diseño Estructural Parte 2 - copia para power point.xmcd\Selection 3 81918 374 82370</vt:lpstr>
      <vt:lpstr>D:\ESPE\Tesis Oscar\ESTRUCTURA\ARCHIVOS MATHCAD\FINAL\ANÁLISIS ESTRUCTURAL\Diseño Estructural Parte 2 - copia para power point.xmcd\Selection 3 82374 366 82464</vt:lpstr>
      <vt:lpstr>D:\ESPE\Tesis Oscar\ESTRUCTURA\ARCHIVOS MATHCAD\FINAL\SISTEMA PISO GIRATORIO\Analisis para power point.xmcd\Selection 3 5790 335 5912</vt:lpstr>
      <vt:lpstr>D:\ESPE\Tesis Oscar\ESTRUCTURA\ARCHIVOS MATHCAD\FINAL\SISTEMA PISO GIRATORIO\Analisis para power point.xmcd\Selection 3 6750 334 6872</vt:lpstr>
      <vt:lpstr>D:\ESPE\Tesis Oscar\ESTRUCTURA\ARCHIVOS MATHCAD\FINAL\SISTEMA PISO GIRATORIO\Analisis para power point.xmcd\Selection 3 8190 352 8386</vt:lpstr>
      <vt:lpstr>D:\ESPE\Tesis Oscar\ESTRUCTURA\ARCHIVOS MATHCAD\FINAL\SISTEMA PISO GIRATORIO\Analisis para power point.xmcd\Selection 19 9262 552 9605</vt:lpstr>
      <vt:lpstr>D:\ESPE\Tesis Oscar\ESTRUCTURA\ARCHIVOS MATHCAD\FINAL\SISTEMA PISO GIRATORIO\Analisis para power point.xmcd\Selection 19 10166 580 10509</vt:lpstr>
      <vt:lpstr>D:\ESPE\Tesis Oscar\ESTRUCTURA\ARCHIVOS MATHCAD\FINAL\SISTEMA PISO GIRATORIO\Analisis para power point.xmcd\Selection 3 10831 393 11210</vt:lpstr>
      <vt:lpstr>D:\ESPE\Tesis Oscar\ESTRUCTURA\ARCHIVOS MATHCAD\FINAL\SISTEMA PISO GIRATORIO\Analisis para power point.xmcd\Selection 51 12655 154 12714</vt:lpstr>
      <vt:lpstr>D:\ESPE\Tesis Oscar\ESTRUCTURA\ARCHIVOS MATHCAD\FINAL\SISTEMA PISO GIRATORIO\Analisis para power point.xmcd\Selection 3 17982 487 18410</vt:lpstr>
      <vt:lpstr>D:\ESPE\Tesis Oscar\ESTRUCTURA\ARCHIVOS MATHCAD\FINAL\SISTEMA PISO GIRATORIO\Analisis para power point.xmcd\Selection 3 20038 584 20354</vt:lpstr>
      <vt:lpstr>D:\ESPE\Tesis Oscar\ESTRUCTURA\ARCHIVOS MATHCAD\FINAL\SISTEMA PISO GIRATORIO\Analisis para power point.xmcd\Selection 3 23383 449 23538</vt:lpstr>
      <vt:lpstr>D:\ESPE\Tesis Oscar\ESTRUCTURA\ARCHIVOS MATHCAD\FINAL\SISTEMA PISO GIRATORIO\Analisis para power point.xmcd\Selection 3 23663 424 23866</vt:lpstr>
      <vt:lpstr>D:\ESPE\Tesis Oscar\ESTRUCTURA\ARCHIVOS MATHCAD\FINAL\SISTEMA PISO GIRATORIO\Analisis para power point.xmcd\Selection 3 24014 487 24282</vt:lpstr>
      <vt:lpstr>D:\ESPE\Tesis Oscar\ESTRUCTURA\ARCHIVOS MATHCAD\FINAL\SISTEMA PISO GIRATORIO\Analisis para power point.xmcd\Selection 3 24742 455 24874</vt:lpstr>
      <vt:lpstr>D:\ESPE\Tesis Oscar\ESTRUCTURA\ARCHIVOS MATHCAD\FINAL\SISTEMA PISO GIRATORIO\Analisis para power point.xmcd\Selection 123 32791 547 32858</vt:lpstr>
      <vt:lpstr>D:\ESPE\Tesis Oscar\ESTRUCTURA\ARCHIVOS MATHCAD\FINAL\SISTEMA PISO GIRATORIO\Analisis para power point.xmcd\Selection 43 34182 474 34298</vt:lpstr>
      <vt:lpstr>D:\ESPE\Tesis Oscar\ESTRUCTURA\ARCHIVOS MATHCAD\FINAL\SISTEMA PISO GIRATORIO\Analisis para power point.xmcd\Selection 3 35091 505 35250</vt:lpstr>
      <vt:lpstr>D:\ESPE\Tesis Oscar\ESTRUCTURA\ARCHIVOS MATHCAD\FINAL\SISTEMA PISO GIRATORIO\Analisis para power point.xmcd\Selection 3 36047 335 36256</vt:lpstr>
      <vt:lpstr>D:\ESPE\Tesis Oscar\ESTRUCTURA\ARCHIVOS MATHCAD\FINAL\SISTEMA PISO GIRATORIO\Analisis para power point.xmcd\Selection 3 41343 331 41600</vt:lpstr>
      <vt:lpstr>D:\ESPE\Tesis Oscar\ESTRUCTURA\ARCHIVOS MATHCAD\FINAL\SISTEMA PISO GIRATORIO\Analisis para power point.xmcd\Selection 3 41830 489 42090</vt:lpstr>
      <vt:lpstr>D:\ESPE\Tesis Oscar\ESTRUCTURA\ARCHIVOS MATHCAD\FINAL\SISTEMA PISO GIRATORIO\Analisis para power point.xmcd\Selection 11 42158 464 42333</vt:lpstr>
      <vt:lpstr>D:\ESPE\Tesis Oscar\ESTRUCTURA\ARCHIVOS MATHCAD\FINAL\SISTEMA PISO GIRATORIO\Analisis para power point.xmcd\Selection 11 42414 507 42557</vt:lpstr>
      <vt:lpstr>D:\ESPE\Tesis Oscar\ESTRUCTURA\ARCHIVOS MATHCAD\FINAL\SISTEMA PISO GIRATORIO\Analisis para power point.xmcd\Selection 11 43118 376 43258</vt:lpstr>
      <vt:lpstr>D:\ESPE\Tesis Oscar\ESTRUCTURA\ARCHIVOS MATHCAD\FINAL\SISTEMA PISO GIRATORIO\Analisis para power point.xmcd\Selection 3 43902 433 44018</vt:lpstr>
      <vt:lpstr>D:\ESPE\Tesis Oscar\ESTRUCTURA\ARCHIVOS MATHCAD\FINAL\SISTEMA PISO GIRATORIO\Analisis para power point.xmcd\Selection 19 44558 373 44706</vt:lpstr>
      <vt:lpstr>D:\ESPE\Tesis Oscar\ESTRUCTURA\ARCHIVOS MATHCAD\FINAL\SISTEMA PISO GIRATORIO\Analisis para power point.xmcd\Selection 3 44158 391 44290</vt:lpstr>
      <vt:lpstr>CARRERA DE INGENIERÍA MECÁNICA</vt:lpstr>
      <vt:lpstr>Presentación de PowerPoint</vt:lpstr>
      <vt:lpstr>Presentación de PowerPoint</vt:lpstr>
      <vt:lpstr>ÍNDICE GENERAL</vt:lpstr>
      <vt:lpstr>Presentación de PowerPoint</vt:lpstr>
      <vt:lpstr>Capítulo I.                                                               Generalidades</vt:lpstr>
      <vt:lpstr>Capítulo I.                                                               Generalidades</vt:lpstr>
      <vt:lpstr>Capítulo I.                                                               Generalidades</vt:lpstr>
      <vt:lpstr>Capítulo I.                                                               Generalidades</vt:lpstr>
      <vt:lpstr>Capítulo I.                                                               Generalidades</vt:lpstr>
      <vt:lpstr>Capítulo I.                                                               Generalidades</vt:lpstr>
      <vt:lpstr>Capítulo I.                                                               Generalidades</vt:lpstr>
      <vt:lpstr>Presentación de PowerPoint</vt:lpstr>
      <vt:lpstr>Capítulo II.                                             Marco Teórico</vt:lpstr>
      <vt:lpstr>Capítulo II.                                             Marco Teórico</vt:lpstr>
      <vt:lpstr>Capítulo II.                                             Marco Teórico</vt:lpstr>
      <vt:lpstr>Capítulo II.                                             Marco Teórico</vt:lpstr>
      <vt:lpstr>Capítulo II.                                             Marco Teórico</vt:lpstr>
      <vt:lpstr>Capítulo II.                                             Marco Teórico</vt:lpstr>
      <vt:lpstr>Presentación de PowerPoint</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Capítulo III.                                                                    Diseño</vt:lpstr>
      <vt:lpstr>Presentación de PowerPoint</vt:lpstr>
      <vt:lpstr>Capítulo IV.                                                                Simulación</vt:lpstr>
      <vt:lpstr>Capítulo IV.                                                                Simulación</vt:lpstr>
      <vt:lpstr>Capítulo IV.                                                                Simulación</vt:lpstr>
      <vt:lpstr>Capítulo IV.                                                                Simulación</vt:lpstr>
      <vt:lpstr>Capítulo IV.                                                                Simulación</vt:lpstr>
      <vt:lpstr>Capítulo IV.                                                                Simulación</vt:lpstr>
      <vt:lpstr>Capítulo IV.                                                                Simulación</vt:lpstr>
      <vt:lpstr>Capítulo IV.                                                                Simulación</vt:lpstr>
      <vt:lpstr>Capítulo IV.                                                                Simulación</vt:lpstr>
      <vt:lpstr>Capítulo IV.                                                                Simulación</vt:lpstr>
      <vt:lpstr>Capítulo IV.                                                                Simulación</vt:lpstr>
      <vt:lpstr>Capítulo IV.                                                                Simulación</vt:lpstr>
      <vt:lpstr>Capítulo IV.                                                                Simulación</vt:lpstr>
      <vt:lpstr>Capítulo IV.                                                                Simulación</vt:lpstr>
      <vt:lpstr>Capítulo IV.                                                                Simulación</vt:lpstr>
      <vt:lpstr>Capítulo IV.                                                                Simulación</vt:lpstr>
      <vt:lpstr>Capítulo IV.                                                                Simulación</vt:lpstr>
      <vt:lpstr>Capítulo IV.                                                                Simulación</vt:lpstr>
      <vt:lpstr>Capítulo IV.                                                                Simulación</vt:lpstr>
      <vt:lpstr>Capítulo IV.                                                                Simulación</vt:lpstr>
      <vt:lpstr>Capítulo IV.                                                                Simulación</vt:lpstr>
      <vt:lpstr>Presentación de PowerPoint</vt:lpstr>
      <vt:lpstr>Capítulo V.                              Análisis Económico y Financiero</vt:lpstr>
      <vt:lpstr>Capítulo V.                              Análisis Económico y Financiero</vt:lpstr>
      <vt:lpstr>Capítulo V.                              Análisis Económico y Financiero</vt:lpstr>
      <vt:lpstr>Capítulo V.                              Análisis Económico y Financiero</vt:lpstr>
      <vt:lpstr>Capítulo V.                              Análisis Económico y Financiero</vt:lpstr>
      <vt:lpstr>Capítulo V.                              Análisis Económico y Financiero</vt:lpstr>
      <vt:lpstr>Capítulo V.                              Análisis Económico y Financiero</vt:lpstr>
      <vt:lpstr>Capítulo V.                              Análisis Económico y Financiero</vt:lpstr>
      <vt:lpstr>Capítulo V.                              Análisis Económico y Financiero</vt:lpstr>
      <vt:lpstr>Capítulo V.                              Análisis Económico y Financiero</vt:lpstr>
      <vt:lpstr>Capítulo V.                              Análisis Económico y Financiero</vt:lpstr>
      <vt:lpstr>Capítulo V.                              Análisis Económico y Financiero</vt:lpstr>
      <vt:lpstr>Capítulo V.                              Análisis Económico y Financiero</vt:lpstr>
      <vt:lpstr>Presentación de PowerPoint</vt:lpstr>
      <vt:lpstr>Capítulo VI.                          Conclusiones y Recomendaciones</vt:lpstr>
      <vt:lpstr>Capítulo VI.                          Conclusiones y Recomendaciones</vt:lpstr>
      <vt:lpstr>Capítulo VI.                          Conclusiones y Recomendaciones</vt:lpstr>
      <vt:lpstr>Capítulo VI.                          Conclusiones y Recomendaciones</vt:lpstr>
      <vt:lpstr>Capítulo VI.                          Conclusiones y Recomendaciones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Resumen 1 Tesis Oscar Olmedo</dc:title>
  <dc:creator>User;Oscar Olmedo</dc:creator>
  <cp:keywords>Tesis</cp:keywords>
  <cp:lastModifiedBy>User</cp:lastModifiedBy>
  <cp:revision>358</cp:revision>
  <cp:lastPrinted>2014-03-09T22:44:40Z</cp:lastPrinted>
  <dcterms:created xsi:type="dcterms:W3CDTF">2014-01-06T17:13:57Z</dcterms:created>
  <dcterms:modified xsi:type="dcterms:W3CDTF">2014-03-10T01:53:59Z</dcterms:modified>
</cp:coreProperties>
</file>